
<file path=[Content_Types].xml><?xml version="1.0" encoding="utf-8"?>
<Types xmlns="http://schemas.openxmlformats.org/package/2006/content-types">
  <Default Extension="xml" ContentType="application/xml"/>
  <Default Extension="pdf" ContentType="application/pdf"/>
  <Default Extension="jpg" ContentType="image/jpeg"/>
  <Default Extension="jpeg" ContentType="image/jpeg"/>
  <Default Extension="rels" ContentType="application/vnd.openxmlformats-package.relationships+xml"/>
  <Default Extension="vml" ContentType="application/vnd.openxmlformats-officedocument.vmlDrawing"/>
  <Default Extension="wdp" ContentType="image/vnd.ms-photo"/>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59" r:id="rId3"/>
    <p:sldId id="274" r:id="rId4"/>
    <p:sldId id="273" r:id="rId5"/>
    <p:sldId id="271" r:id="rId6"/>
    <p:sldId id="283" r:id="rId7"/>
    <p:sldId id="272" r:id="rId8"/>
    <p:sldId id="263" r:id="rId9"/>
    <p:sldId id="264" r:id="rId10"/>
    <p:sldId id="266" r:id="rId11"/>
    <p:sldId id="284" r:id="rId12"/>
    <p:sldId id="268" r:id="rId13"/>
    <p:sldId id="265" r:id="rId14"/>
    <p:sldId id="277" r:id="rId15"/>
    <p:sldId id="278" r:id="rId16"/>
    <p:sldId id="280" r:id="rId17"/>
    <p:sldId id="281" r:id="rId18"/>
    <p:sldId id="269" r:id="rId19"/>
    <p:sldId id="286" r:id="rId20"/>
    <p:sldId id="260" r:id="rId21"/>
    <p:sldId id="285"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حمد" initials="حمد"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6"/>
  </p:normalViewPr>
  <p:slideViewPr>
    <p:cSldViewPr snapToGrid="0">
      <p:cViewPr>
        <p:scale>
          <a:sx n="83" d="100"/>
          <a:sy n="83" d="100"/>
        </p:scale>
        <p:origin x="992" y="0"/>
      </p:cViewPr>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df"/><Relationship Id="rId2"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4B9309-1C38-4CFD-8841-5787E5F94652}" type="datetimeFigureOut">
              <a:rPr lang="en-US" smtClean="0"/>
              <a:t>5/17/17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B2720-49B0-4EE2-8A2D-2AF42A2629F0}" type="slidenum">
              <a:rPr lang="en-US" smtClean="0"/>
              <a:t>‹#›</a:t>
            </a:fld>
            <a:endParaRPr lang="en-US"/>
          </a:p>
        </p:txBody>
      </p:sp>
    </p:spTree>
    <p:extLst>
      <p:ext uri="{BB962C8B-B14F-4D97-AF65-F5344CB8AC3E}">
        <p14:creationId xmlns:p14="http://schemas.microsoft.com/office/powerpoint/2010/main" val="2193452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CD65E-45AB-42EE-B657-B0E5FE5958FE}" type="datetimeFigureOut">
              <a:rPr lang="en-US" smtClean="0"/>
              <a:t>5/17/17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61D7A-3006-44A0-A53D-F6F0E840F888}" type="slidenum">
              <a:rPr lang="en-US" smtClean="0"/>
              <a:t>‹#›</a:t>
            </a:fld>
            <a:endParaRPr lang="en-US"/>
          </a:p>
        </p:txBody>
      </p:sp>
    </p:spTree>
    <p:extLst>
      <p:ext uri="{BB962C8B-B14F-4D97-AF65-F5344CB8AC3E}">
        <p14:creationId xmlns:p14="http://schemas.microsoft.com/office/powerpoint/2010/main" val="101839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19</a:t>
            </a:fld>
            <a:endParaRPr lang="en-US"/>
          </a:p>
        </p:txBody>
      </p:sp>
    </p:spTree>
    <p:extLst>
      <p:ext uri="{BB962C8B-B14F-4D97-AF65-F5344CB8AC3E}">
        <p14:creationId xmlns:p14="http://schemas.microsoft.com/office/powerpoint/2010/main" val="101135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21</a:t>
            </a:fld>
            <a:endParaRPr lang="en-US"/>
          </a:p>
        </p:txBody>
      </p:sp>
    </p:spTree>
    <p:extLst>
      <p:ext uri="{BB962C8B-B14F-4D97-AF65-F5344CB8AC3E}">
        <p14:creationId xmlns:p14="http://schemas.microsoft.com/office/powerpoint/2010/main" val="334906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C95BE7-8C5D-493E-A9AD-7AA0CCDAEDE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4112271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01478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14642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26190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95BE7-8C5D-493E-A9AD-7AA0CCDAEDE2}"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55578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95BE7-8C5D-493E-A9AD-7AA0CCDAEDE2}"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30639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95BE7-8C5D-493E-A9AD-7AA0CCDAEDE2}"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49483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95BE7-8C5D-493E-A9AD-7AA0CCDAEDE2}"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9BB31-14F5-4F06-84B1-99A829433FE9}" type="slidenum">
              <a:rPr lang="en-US" smtClean="0"/>
              <a:t>‹#›</a:t>
            </a:fld>
            <a:endParaRPr lang="en-US"/>
          </a:p>
        </p:txBody>
      </p:sp>
      <p:cxnSp>
        <p:nvCxnSpPr>
          <p:cNvPr id="6" name="Straight Connector 5"/>
          <p:cNvCxnSpPr/>
          <p:nvPr userDrawn="1"/>
        </p:nvCxnSpPr>
        <p:spPr>
          <a:xfrm>
            <a:off x="0" y="6294783"/>
            <a:ext cx="12192000" cy="6626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1678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95BE7-8C5D-493E-A9AD-7AA0CCDAEDE2}"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9BB31-14F5-4F06-84B1-99A829433FE9}" type="slidenum">
              <a:rPr lang="en-US" smtClean="0"/>
              <a:t>‹#›</a:t>
            </a:fld>
            <a:endParaRPr lang="en-US"/>
          </a:p>
        </p:txBody>
      </p:sp>
      <p:cxnSp>
        <p:nvCxnSpPr>
          <p:cNvPr id="5" name="Straight Connector 4"/>
          <p:cNvCxnSpPr/>
          <p:nvPr userDrawn="1"/>
        </p:nvCxnSpPr>
        <p:spPr>
          <a:xfrm>
            <a:off x="0" y="6294783"/>
            <a:ext cx="12192000" cy="6626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6415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95BE7-8C5D-493E-A9AD-7AA0CCDAEDE2}"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78486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95BE7-8C5D-493E-A9AD-7AA0CCDAEDE2}"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3200334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95BE7-8C5D-493E-A9AD-7AA0CCDAEDE2}" type="datetimeFigureOut">
              <a:rPr lang="en-US" smtClean="0"/>
              <a:t>5/17/17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9BB31-14F5-4F06-84B1-99A829433FE9}" type="slidenum">
              <a:rPr lang="en-US" smtClean="0"/>
              <a:t>‹#›</a:t>
            </a:fld>
            <a:endParaRPr lang="en-US"/>
          </a:p>
        </p:txBody>
      </p:sp>
    </p:spTree>
    <p:extLst>
      <p:ext uri="{BB962C8B-B14F-4D97-AF65-F5344CB8AC3E}">
        <p14:creationId xmlns:p14="http://schemas.microsoft.com/office/powerpoint/2010/main" val="3341264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hyperlink" Target="https://docs.google.com/presentation/d/1DaIT1EDojoIgAtRNzhmcIWkeYw6MsLDiOKR_yWkDHLU/edit?usp=sharing" TargetMode="External"/><Relationship Id="rId5" Type="http://schemas.openxmlformats.org/officeDocument/2006/relationships/image" Target="../media/image12.pn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df"/><Relationship Id="rId5" Type="http://schemas.openxmlformats.org/officeDocument/2006/relationships/oleObject" Target="../embeddings/oleObject2.bin"/><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531" y1="46567" x2="14531" y2="46567"/>
                        <a14:foregroundMark x1="22031" y1="46567" x2="22031" y2="46567"/>
                        <a14:backgroundMark x1="33594" y1="27817" x2="33594" y2="27817"/>
                        <a14:backgroundMark x1="20313" y1="47711" x2="20313" y2="47711"/>
                        <a14:backgroundMark x1="22969" y1="46919" x2="22969" y2="46919"/>
                        <a14:backgroundMark x1="24375" y1="39789" x2="24375" y2="39789"/>
                        <a14:backgroundMark x1="16250" y1="40581" x2="16250" y2="40581"/>
                        <a14:backgroundMark x1="24375" y1="31866" x2="24375" y2="31866"/>
                        <a14:backgroundMark x1="15156" y1="48680" x2="15156" y2="48680"/>
                        <a14:backgroundMark x1="15156" y1="48680" x2="15156" y2="48680"/>
                        <a14:backgroundMark x1="17500" y1="48327" x2="17500" y2="48327"/>
                        <a14:backgroundMark x1="17813" y1="48504" x2="17813" y2="48504"/>
                        <a14:backgroundMark x1="17813" y1="48680" x2="17813" y2="48680"/>
                        <a14:backgroundMark x1="23438" y1="37852" x2="23438" y2="37852"/>
                        <a14:backgroundMark x1="23438" y1="37852" x2="23438" y2="37852"/>
                        <a14:backgroundMark x1="51094" y1="30106" x2="51094" y2="30106"/>
                        <a14:backgroundMark x1="51094" y1="30106" x2="51094" y2="30106"/>
                        <a14:backgroundMark x1="20000" y1="70158" x2="20000" y2="70158"/>
                        <a14:backgroundMark x1="20000" y1="70158" x2="20000" y2="70158"/>
                        <a14:backgroundMark x1="19219" y1="60123" x2="19219" y2="60123"/>
                        <a14:backgroundMark x1="18906" y1="59859" x2="18906" y2="59859"/>
                        <a14:backgroundMark x1="16250" y1="58363" x2="16250" y2="58363"/>
                        <a14:backgroundMark x1="15469" y1="57746" x2="15469" y2="57746"/>
                        <a14:backgroundMark x1="14844" y1="55282" x2="14844" y2="55282"/>
                        <a14:backgroundMark x1="16875" y1="40141" x2="16875" y2="40141"/>
                        <a14:backgroundMark x1="29531" y1="28961" x2="21250" y2="28785"/>
                        <a14:backgroundMark x1="55625" y1="23151" x2="61406" y2="27025"/>
                        <a14:backgroundMark x1="72813" y1="26673" x2="72813" y2="26673"/>
                        <a14:backgroundMark x1="72813" y1="26673" x2="33281" y2="30722"/>
                      </a14:backgroundRemoval>
                    </a14:imgEffect>
                  </a14:imgLayer>
                </a14:imgProps>
              </a:ext>
              <a:ext uri="{28A0092B-C50C-407E-A947-70E740481C1C}">
                <a14:useLocalDpi xmlns:a14="http://schemas.microsoft.com/office/drawing/2010/main" val="0"/>
              </a:ext>
            </a:extLst>
          </a:blip>
          <a:srcRect l="8605" t="36137" r="5127" b="32050"/>
          <a:stretch/>
        </p:blipFill>
        <p:spPr>
          <a:xfrm>
            <a:off x="3180521" y="-92008"/>
            <a:ext cx="5579165" cy="3962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5484" y="0"/>
            <a:ext cx="1766516" cy="1403996"/>
          </a:xfrm>
          <a:prstGeom prst="rect">
            <a:avLst/>
          </a:prstGeom>
        </p:spPr>
      </p:pic>
      <p:cxnSp>
        <p:nvCxnSpPr>
          <p:cNvPr id="5" name="Straight Connector 4"/>
          <p:cNvCxnSpPr/>
          <p:nvPr/>
        </p:nvCxnSpPr>
        <p:spPr>
          <a:xfrm>
            <a:off x="1921564" y="3550649"/>
            <a:ext cx="850392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213111" y="3550649"/>
            <a:ext cx="7513983" cy="646331"/>
          </a:xfrm>
          <a:prstGeom prst="rect">
            <a:avLst/>
          </a:prstGeom>
          <a:noFill/>
        </p:spPr>
        <p:txBody>
          <a:bodyPr wrap="square" rtlCol="0">
            <a:spAutoFit/>
          </a:bodyPr>
          <a:lstStyle/>
          <a:p>
            <a:pPr algn="ctr"/>
            <a:r>
              <a:rPr lang="en-US" sz="3600" dirty="0"/>
              <a:t>Lecture</a:t>
            </a:r>
            <a:r>
              <a:rPr lang="en-US" sz="36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600" dirty="0"/>
              <a:t>pyelonephritis</a:t>
            </a:r>
            <a:r>
              <a:rPr lang="en-US" sz="3200" dirty="0">
                <a:effectLst>
                  <a:outerShdw blurRad="38100" dist="38100" dir="2700000" algn="tl">
                    <a:srgbClr val="000000">
                      <a:alpha val="43137"/>
                    </a:srgbClr>
                  </a:outerShdw>
                </a:effectLst>
              </a:rPr>
              <a:t> </a:t>
            </a:r>
          </a:p>
        </p:txBody>
      </p:sp>
      <p:sp>
        <p:nvSpPr>
          <p:cNvPr id="10" name="Rectangle 9"/>
          <p:cNvSpPr/>
          <p:nvPr/>
        </p:nvSpPr>
        <p:spPr>
          <a:xfrm>
            <a:off x="470649" y="5288340"/>
            <a:ext cx="2793491" cy="1569660"/>
          </a:xfrm>
          <a:prstGeom prst="rect">
            <a:avLst/>
          </a:prstGeom>
          <a:noFill/>
        </p:spPr>
        <p:txBody>
          <a:bodyPr wrap="square" lIns="91440" tIns="45720" rIns="91440" bIns="45720">
            <a:spAutoFit/>
          </a:bodyPr>
          <a:lstStyle/>
          <a:p>
            <a:r>
              <a:rPr lang="en-US" sz="2400" dirty="0">
                <a:ln w="0"/>
                <a:solidFill>
                  <a:srgbClr val="FF0000"/>
                </a:solidFill>
              </a:rPr>
              <a:t>important</a:t>
            </a:r>
          </a:p>
          <a:p>
            <a:r>
              <a:rPr lang="en-US" sz="2400" b="0" cap="none" spc="0" dirty="0">
                <a:ln w="0"/>
                <a:solidFill>
                  <a:schemeClr val="bg1">
                    <a:lumMod val="50000"/>
                  </a:schemeClr>
                </a:solidFill>
              </a:rPr>
              <a:t>Extra notes</a:t>
            </a:r>
          </a:p>
          <a:p>
            <a:r>
              <a:rPr lang="en-US" sz="2400" dirty="0">
                <a:ln w="0"/>
                <a:solidFill>
                  <a:schemeClr val="accent1">
                    <a:lumMod val="75000"/>
                  </a:schemeClr>
                </a:solidFill>
              </a:rPr>
              <a:t>Doctors notes</a:t>
            </a:r>
          </a:p>
          <a:p>
            <a:pPr algn="ctr"/>
            <a:endParaRPr lang="en-US" sz="2400" b="0" cap="none" spc="0" dirty="0">
              <a:ln w="0"/>
              <a:solidFill>
                <a:schemeClr val="bg1">
                  <a:lumMod val="50000"/>
                </a:schemeClr>
              </a:solidFill>
            </a:endParaRPr>
          </a:p>
        </p:txBody>
      </p:sp>
      <p:cxnSp>
        <p:nvCxnSpPr>
          <p:cNvPr id="6" name="Straight Connector 5"/>
          <p:cNvCxnSpPr/>
          <p:nvPr/>
        </p:nvCxnSpPr>
        <p:spPr>
          <a:xfrm flipH="1">
            <a:off x="5327374" y="5936760"/>
            <a:ext cx="686462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5380382" y="6137689"/>
            <a:ext cx="6758609" cy="646331"/>
          </a:xfrm>
          <a:prstGeom prst="rect">
            <a:avLst/>
          </a:prstGeom>
          <a:noFill/>
        </p:spPr>
        <p:txBody>
          <a:bodyPr wrap="square" rtlCol="0">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a:t>
            </a:r>
            <a:r>
              <a:rPr lang="ar-SA" b="1"/>
              <a:t>إذا داهم </a:t>
            </a:r>
            <a:r>
              <a:rPr lang="ar-SA" b="1" dirty="0"/>
              <a:t>الإنسان أمر عظيم لا يستطيعه ، أو يصعب عليه القيام به .</a:t>
            </a:r>
            <a:endParaRPr lang="en-US" sz="2800" dirty="0">
              <a:solidFill>
                <a:schemeClr val="accent6">
                  <a:lumMod val="50000"/>
                </a:schemeClr>
              </a:solidFill>
            </a:endParaRPr>
          </a:p>
        </p:txBody>
      </p:sp>
      <p:sp>
        <p:nvSpPr>
          <p:cNvPr id="9" name="Rounded Rectangle 8"/>
          <p:cNvSpPr/>
          <p:nvPr/>
        </p:nvSpPr>
        <p:spPr>
          <a:xfrm>
            <a:off x="187313" y="5473521"/>
            <a:ext cx="283336" cy="11591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7313" y="5810651"/>
            <a:ext cx="283336" cy="11591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7313" y="6184005"/>
            <a:ext cx="283336" cy="11591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13" y="-17329"/>
            <a:ext cx="1728037" cy="1438653"/>
          </a:xfrm>
          <a:prstGeom prst="rect">
            <a:avLst/>
          </a:prstGeom>
        </p:spPr>
      </p:pic>
    </p:spTree>
    <p:extLst>
      <p:ext uri="{BB962C8B-B14F-4D97-AF65-F5344CB8AC3E}">
        <p14:creationId xmlns:p14="http://schemas.microsoft.com/office/powerpoint/2010/main" val="5623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8032" y="3244334"/>
            <a:ext cx="184731" cy="369332"/>
          </a:xfrm>
          <a:prstGeom prst="rect">
            <a:avLst/>
          </a:prstGeom>
        </p:spPr>
        <p:txBody>
          <a:bodyPr wrap="none">
            <a:spAutoFit/>
          </a:bodyPr>
          <a:lstStyle/>
          <a:p>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2839211921"/>
              </p:ext>
            </p:extLst>
          </p:nvPr>
        </p:nvGraphicFramePr>
        <p:xfrm>
          <a:off x="160970" y="198309"/>
          <a:ext cx="11895041" cy="5107609"/>
        </p:xfrm>
        <a:graphic>
          <a:graphicData uri="http://schemas.openxmlformats.org/drawingml/2006/table">
            <a:tbl>
              <a:tblPr firstRow="1" bandRow="1">
                <a:tableStyleId>{5C22544A-7EE6-4342-B048-85BDC9FD1C3A}</a:tableStyleId>
              </a:tblPr>
              <a:tblGrid>
                <a:gridCol w="2343078">
                  <a:extLst>
                    <a:ext uri="{9D8B030D-6E8A-4147-A177-3AD203B41FA5}">
                      <a16:colId xmlns:a16="http://schemas.microsoft.com/office/drawing/2014/main" xmlns="" val="1948307949"/>
                    </a:ext>
                  </a:extLst>
                </a:gridCol>
                <a:gridCol w="2811773">
                  <a:extLst>
                    <a:ext uri="{9D8B030D-6E8A-4147-A177-3AD203B41FA5}">
                      <a16:colId xmlns:a16="http://schemas.microsoft.com/office/drawing/2014/main" xmlns="" val="4019369425"/>
                    </a:ext>
                  </a:extLst>
                </a:gridCol>
                <a:gridCol w="2615602">
                  <a:extLst>
                    <a:ext uri="{9D8B030D-6E8A-4147-A177-3AD203B41FA5}">
                      <a16:colId xmlns:a16="http://schemas.microsoft.com/office/drawing/2014/main" xmlns="" val="2214894701"/>
                    </a:ext>
                  </a:extLst>
                </a:gridCol>
                <a:gridCol w="1734156">
                  <a:extLst>
                    <a:ext uri="{9D8B030D-6E8A-4147-A177-3AD203B41FA5}">
                      <a16:colId xmlns:a16="http://schemas.microsoft.com/office/drawing/2014/main" xmlns="" val="4013000603"/>
                    </a:ext>
                  </a:extLst>
                </a:gridCol>
                <a:gridCol w="2390432">
                  <a:extLst>
                    <a:ext uri="{9D8B030D-6E8A-4147-A177-3AD203B41FA5}">
                      <a16:colId xmlns:a16="http://schemas.microsoft.com/office/drawing/2014/main" xmlns="" val="947298969"/>
                    </a:ext>
                  </a:extLst>
                </a:gridCol>
              </a:tblGrid>
              <a:tr h="421350">
                <a:tc gridSpan="5">
                  <a:txBody>
                    <a:bodyPr/>
                    <a:lstStyle/>
                    <a:p>
                      <a:pPr algn="ctr"/>
                      <a:r>
                        <a:rPr lang="en-US" sz="2000" b="0" dirty="0">
                          <a:solidFill>
                            <a:sysClr val="windowText" lastClr="000000"/>
                          </a:solidFill>
                        </a:rPr>
                        <a:t>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822265007"/>
                  </a:ext>
                </a:extLst>
              </a:tr>
              <a:tr h="624480">
                <a:tc>
                  <a:txBody>
                    <a:bodyPr/>
                    <a:lstStyle/>
                    <a:p>
                      <a:r>
                        <a:rPr lang="en-US" sz="1400" dirty="0"/>
                        <a:t>Urine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600" dirty="0"/>
                        <a:t>In BAP (blood agar plate) and selective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dirty="0"/>
                        <a:t>Identify</a:t>
                      </a:r>
                      <a:r>
                        <a:rPr lang="en-US" sz="1600" baseline="0" dirty="0"/>
                        <a:t> the organism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600" dirty="0"/>
                        <a:t>Assess sensitivity and Find the best antimicrobial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xmlns="" val="2093214951"/>
                  </a:ext>
                </a:extLst>
              </a:tr>
              <a:tr h="451352">
                <a:tc>
                  <a:txBody>
                    <a:bodyPr/>
                    <a:lstStyle/>
                    <a:p>
                      <a:r>
                        <a:rPr lang="en-US" sz="1400" dirty="0"/>
                        <a:t>Confirmed by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600" dirty="0"/>
                        <a:t>Bacteria (10</a:t>
                      </a:r>
                      <a:r>
                        <a:rPr lang="en-US" sz="1600" baseline="30000" dirty="0"/>
                        <a:t>8</a:t>
                      </a:r>
                      <a:r>
                        <a:rPr lang="en-US" sz="1600" dirty="0"/>
                        <a:t>/l or 10</a:t>
                      </a:r>
                      <a:r>
                        <a:rPr lang="en-US" sz="1600" baseline="30000" dirty="0"/>
                        <a:t>5</a:t>
                      </a:r>
                      <a:r>
                        <a:rPr lang="en-US" sz="1600" dirty="0"/>
                        <a:t>/ml) in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dirty="0"/>
                        <a:t>Pus &gt; or = 10/HPF (90%),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latin typeface="+mn-lt"/>
                        </a:rPr>
                        <a:t>Positive nitrate dipstick test result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dirty="0"/>
                        <a:t>RBCs 20-40% in urine and leukocytosis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Leukocyte</a:t>
                      </a:r>
                      <a:r>
                        <a:rPr lang="en-US" sz="1600" baseline="0" dirty="0"/>
                        <a:t> esterase</a:t>
                      </a:r>
                      <a:r>
                        <a:rPr lang="en-US" sz="1000" baseline="0" dirty="0"/>
                        <a:t> </a:t>
                      </a:r>
                      <a:r>
                        <a:rPr lang="en-US" sz="1200" b="0" baseline="0" dirty="0">
                          <a:solidFill>
                            <a:schemeClr val="accent1">
                              <a:lumMod val="75000"/>
                            </a:schemeClr>
                          </a:solidFill>
                        </a:rPr>
                        <a:t>(An enzyme </a:t>
                      </a:r>
                      <a:r>
                        <a:rPr lang="en-US" sz="1200" b="0" i="0" kern="1200" dirty="0">
                          <a:solidFill>
                            <a:schemeClr val="accent1">
                              <a:lumMod val="75000"/>
                            </a:schemeClr>
                          </a:solidFill>
                          <a:effectLst/>
                          <a:latin typeface="+mn-lt"/>
                          <a:ea typeface="+mn-ea"/>
                          <a:cs typeface="+mn-cs"/>
                        </a:rPr>
                        <a:t>produced by leukocytes)</a:t>
                      </a:r>
                      <a:endParaRPr lang="en-US" sz="1200" b="0" dirty="0">
                        <a:solidFill>
                          <a:schemeClr val="accent1">
                            <a:lumMod val="75000"/>
                          </a:schemeClr>
                        </a:solidFill>
                      </a:endParaRPr>
                    </a:p>
                    <a:p>
                      <a:r>
                        <a:rPr lang="en-US" sz="1200" b="0" baseline="0" dirty="0">
                          <a:solidFill>
                            <a:schemeClr val="accent1">
                              <a:lumMod val="75000"/>
                            </a:schemeClr>
                          </a:solidFill>
                        </a:rPr>
                        <a:t> (indicate presence of pus cells)</a:t>
                      </a:r>
                      <a:endParaRPr lang="en-US" sz="1200" b="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00939711"/>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urinalysis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pPr marL="285750" indent="-285750" eaLnBrk="1" fontAlgn="auto" hangingPunct="1">
                        <a:spcAft>
                          <a:spcPts val="0"/>
                        </a:spcAft>
                        <a:buFont typeface="Arial" panose="020B0604020202020204" pitchFamily="34" charset="0"/>
                        <a:buChar char="•"/>
                        <a:defRPr/>
                      </a:pPr>
                      <a:r>
                        <a:rPr lang="en-US" sz="1600" dirty="0">
                          <a:latin typeface="Bodoni MT" pitchFamily="18" charset="0"/>
                        </a:rPr>
                        <a:t> (</a:t>
                      </a:r>
                      <a:r>
                        <a:rPr lang="en-US" sz="1600" kern="1200" dirty="0">
                          <a:solidFill>
                            <a:schemeClr val="dk1"/>
                          </a:solidFill>
                          <a:latin typeface="+mn-lt"/>
                          <a:ea typeface="+mn-ea"/>
                          <a:cs typeface="+mn-cs"/>
                        </a:rPr>
                        <a:t>10 WBC/</a:t>
                      </a:r>
                      <a:r>
                        <a:rPr lang="en-US" sz="1600" kern="1200" dirty="0" err="1">
                          <a:solidFill>
                            <a:schemeClr val="dk1"/>
                          </a:solidFill>
                          <a:latin typeface="+mn-lt"/>
                          <a:ea typeface="+mn-ea"/>
                          <a:cs typeface="+mn-cs"/>
                        </a:rPr>
                        <a:t>hpf</a:t>
                      </a:r>
                      <a:r>
                        <a:rPr lang="en-US" sz="1600" kern="1200" dirty="0">
                          <a:solidFill>
                            <a:schemeClr val="dk1"/>
                          </a:solidFill>
                          <a:latin typeface="+mn-lt"/>
                          <a:ea typeface="+mn-ea"/>
                          <a:cs typeface="+mn-cs"/>
                        </a:rPr>
                        <a:t> ) is the usual upper limit of normal</a:t>
                      </a:r>
                    </a:p>
                    <a:p>
                      <a:pPr marL="285750" indent="-285750" eaLnBrk="1" fontAlgn="auto" hangingPunct="1">
                        <a:spcAft>
                          <a:spcPts val="0"/>
                        </a:spcAft>
                        <a:buFont typeface="Arial" panose="020B0604020202020204" pitchFamily="34" charset="0"/>
                        <a:buChar char="•"/>
                        <a:defRPr/>
                      </a:pPr>
                      <a:r>
                        <a:rPr lang="en-US" sz="1600" kern="1200" dirty="0">
                          <a:solidFill>
                            <a:schemeClr val="dk1"/>
                          </a:solidFill>
                          <a:latin typeface="+mn-lt"/>
                          <a:ea typeface="+mn-ea"/>
                          <a:cs typeface="+mn-cs"/>
                        </a:rPr>
                        <a:t> </a:t>
                      </a:r>
                      <a:r>
                        <a:rPr lang="en-US" sz="1600" kern="1200" dirty="0">
                          <a:solidFill>
                            <a:srgbClr val="FF0000"/>
                          </a:solidFill>
                          <a:latin typeface="+mn-lt"/>
                          <a:ea typeface="+mn-ea"/>
                          <a:cs typeface="+mn-cs"/>
                        </a:rPr>
                        <a:t>Positive result on leukocyte esterase dipstick test </a:t>
                      </a:r>
                      <a:r>
                        <a:rPr lang="en-US" sz="1600" kern="1200" dirty="0">
                          <a:solidFill>
                            <a:schemeClr val="dk1"/>
                          </a:solidFill>
                          <a:latin typeface="+mn-lt"/>
                          <a:ea typeface="+mn-ea"/>
                          <a:cs typeface="+mn-cs"/>
                        </a:rPr>
                        <a:t>correlates well for detecting &gt;10 WBC/</a:t>
                      </a:r>
                      <a:r>
                        <a:rPr lang="en-US" sz="1600" kern="1200" dirty="0" err="1">
                          <a:solidFill>
                            <a:schemeClr val="dk1"/>
                          </a:solidFill>
                          <a:latin typeface="+mn-lt"/>
                          <a:ea typeface="+mn-ea"/>
                          <a:cs typeface="+mn-cs"/>
                        </a:rPr>
                        <a:t>hpf</a:t>
                      </a:r>
                      <a:r>
                        <a:rPr lang="en-US" sz="1600" kern="1200" dirty="0">
                          <a:solidFill>
                            <a:schemeClr val="dk1"/>
                          </a:solidFill>
                          <a:latin typeface="+mn-lt"/>
                          <a:ea typeface="+mn-ea"/>
                          <a:cs typeface="+mn-cs"/>
                        </a:rPr>
                        <a:t>, with a specificity of 65%–95%, and sensitivity of 75%–95%</a:t>
                      </a:r>
                    </a:p>
                    <a:p>
                      <a:pPr marL="285750" indent="-285750" eaLnBrk="1" fontAlgn="auto" hangingPunct="1">
                        <a:spcAft>
                          <a:spcPts val="0"/>
                        </a:spcAft>
                        <a:buFont typeface="Arial" panose="020B0604020202020204" pitchFamily="34" charset="0"/>
                        <a:buChar char="•"/>
                        <a:defRPr/>
                      </a:pPr>
                      <a:r>
                        <a:rPr lang="en-US" sz="1600" kern="1200" dirty="0">
                          <a:solidFill>
                            <a:srgbClr val="FF0000"/>
                          </a:solidFill>
                          <a:latin typeface="+mn-lt"/>
                          <a:ea typeface="+mn-ea"/>
                          <a:cs typeface="+mn-cs"/>
                        </a:rPr>
                        <a:t>Positive nitrate dipstick test result for bacteriuria[ bacteria reduce nitrate to nitrite </a:t>
                      </a:r>
                      <a:r>
                        <a:rPr lang="en-US" sz="1600" kern="1200" dirty="0">
                          <a:solidFill>
                            <a:schemeClr val="dk1"/>
                          </a:solidFill>
                          <a:latin typeface="+mn-lt"/>
                          <a:ea typeface="+mn-ea"/>
                          <a:cs typeface="+mn-cs"/>
                        </a:rPr>
                        <a:t>is only moderately reliable; false-negative results are common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956504514"/>
                  </a:ext>
                </a:extLst>
              </a:tr>
              <a:tr h="392654">
                <a:tc>
                  <a:txBody>
                    <a:bodyPr/>
                    <a:lstStyle/>
                    <a:p>
                      <a:r>
                        <a:rPr lang="en-US" sz="1400" dirty="0"/>
                        <a:t>Blood culture 15-30%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r>
                        <a:rPr lang="en-US" sz="1600" kern="1200" dirty="0">
                          <a:solidFill>
                            <a:schemeClr val="dk1"/>
                          </a:solidFill>
                          <a:latin typeface="+mn-lt"/>
                          <a:ea typeface="+mn-ea"/>
                          <a:cs typeface="+mn-cs"/>
                        </a:rPr>
                        <a:t>To investigate if there is bacteremia /  important as this is a systemic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059306250"/>
                  </a:ext>
                </a:extLst>
              </a:tr>
              <a:tr h="392654">
                <a:tc>
                  <a:txBody>
                    <a:bodyPr/>
                    <a:lstStyle/>
                    <a:p>
                      <a:r>
                        <a:rPr lang="en-US" sz="1400" dirty="0"/>
                        <a:t>Ultrasound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gridSpan="4">
                  <a:txBody>
                    <a:bodyPr/>
                    <a:lstStyle/>
                    <a:p>
                      <a:r>
                        <a:rPr lang="en-US" sz="1600" dirty="0">
                          <a:solidFill>
                            <a:schemeClr val="accent1">
                              <a:lumMod val="75000"/>
                            </a:schemeClr>
                          </a:solidFill>
                        </a:rPr>
                        <a:t> These indicate Kidneys and urinary tract abnormalities in chronic Pyelonephritis.</a:t>
                      </a:r>
                    </a:p>
                    <a:p>
                      <a:r>
                        <a:rPr lang="en-US" sz="1600" dirty="0">
                          <a:solidFill>
                            <a:schemeClr val="accent1">
                              <a:lumMod val="75000"/>
                            </a:schemeClr>
                          </a:solidFill>
                        </a:rPr>
                        <a:t>Also indicates if there</a:t>
                      </a:r>
                      <a:r>
                        <a:rPr lang="en-US" sz="1600" baseline="0" dirty="0">
                          <a:solidFill>
                            <a:schemeClr val="accent1">
                              <a:lumMod val="75000"/>
                            </a:schemeClr>
                          </a:solidFill>
                        </a:rPr>
                        <a:t> are abscesses in the kidney (important because the Antibiotics can not enter the </a:t>
                      </a:r>
                      <a:r>
                        <a:rPr lang="en-US" sz="1600" baseline="0" dirty="0" err="1">
                          <a:solidFill>
                            <a:schemeClr val="accent1">
                              <a:lumMod val="75000"/>
                            </a:schemeClr>
                          </a:solidFill>
                        </a:rPr>
                        <a:t>abcess</a:t>
                      </a:r>
                      <a:r>
                        <a:rPr lang="en-US" sz="1600" baseline="0" dirty="0">
                          <a:solidFill>
                            <a:schemeClr val="accent1">
                              <a:lumMod val="75000"/>
                            </a:schemeClr>
                          </a:solidFill>
                        </a:rPr>
                        <a:t>)</a:t>
                      </a:r>
                      <a:endParaRPr lang="en-US" sz="16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hMerge="1">
                  <a:txBody>
                    <a:bodyPr/>
                    <a:lstStyle/>
                    <a:p>
                      <a:endParaRPr lang="en-US"/>
                    </a:p>
                  </a:txBody>
                  <a:tcPr/>
                </a:tc>
                <a:tc rowSpan="2" hMerge="1">
                  <a:txBody>
                    <a:bodyPr/>
                    <a:lstStyle/>
                    <a:p>
                      <a:endParaRPr lang="en-US" dirty="0"/>
                    </a:p>
                  </a:txBody>
                  <a:tcPr/>
                </a:tc>
                <a:tc rowSpan="2" hMerge="1">
                  <a:txBody>
                    <a:bodyPr/>
                    <a:lstStyle/>
                    <a:p>
                      <a:endParaRPr lang="en-US" dirty="0"/>
                    </a:p>
                  </a:txBody>
                  <a:tcPr/>
                </a:tc>
                <a:extLst>
                  <a:ext uri="{0D108BD9-81ED-4DB2-BD59-A6C34878D82A}">
                    <a16:rowId xmlns:a16="http://schemas.microsoft.com/office/drawing/2014/main" xmlns="" val="709410544"/>
                  </a:ext>
                </a:extLst>
              </a:tr>
              <a:tr h="399463">
                <a:tc>
                  <a:txBody>
                    <a:bodyPr/>
                    <a:lstStyle/>
                    <a:p>
                      <a:r>
                        <a:rPr lang="en-US" sz="1400" dirty="0"/>
                        <a:t>CT scan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extLst>
                  <a:ext uri="{0D108BD9-81ED-4DB2-BD59-A6C34878D82A}">
                    <a16:rowId xmlns:a16="http://schemas.microsoft.com/office/drawing/2014/main" xmlns="" val="1520302484"/>
                  </a:ext>
                </a:extLst>
              </a:tr>
              <a:tr h="349513">
                <a:tc>
                  <a:txBody>
                    <a:bodyPr/>
                    <a:lstStyle/>
                    <a:p>
                      <a:r>
                        <a:rPr lang="en-US" sz="1400" dirty="0"/>
                        <a:t>IVP (intravenous pyelogram)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r>
                        <a:rPr lang="en-US" sz="1600" dirty="0"/>
                        <a:t>Identify the presence of obstruction or degenerative changes caused by the infection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195981717"/>
                  </a:ext>
                </a:extLst>
              </a:tr>
              <a:tr h="393895">
                <a:tc>
                  <a:txBody>
                    <a:bodyPr/>
                    <a:lstStyle/>
                    <a:p>
                      <a:r>
                        <a:rPr lang="en-US" sz="1400" dirty="0"/>
                        <a:t>BUN and 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Blood</a:t>
                      </a:r>
                      <a:r>
                        <a:rPr lang="en-US" sz="1600" baseline="0" dirty="0"/>
                        <a:t> urea nitrogen</a:t>
                      </a:r>
                      <a:r>
                        <a:rPr lang="en-US" sz="1600" dirty="0"/>
                        <a:t> and Creatinine levels of the blood and urine may be used to monitor kidney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217946348"/>
                  </a:ext>
                </a:extLst>
              </a:tr>
            </a:tbl>
          </a:graphicData>
        </a:graphic>
      </p:graphicFrame>
      <p:sp>
        <p:nvSpPr>
          <p:cNvPr id="5" name="TextBox 4"/>
          <p:cNvSpPr txBox="1"/>
          <p:nvPr/>
        </p:nvSpPr>
        <p:spPr>
          <a:xfrm>
            <a:off x="160970" y="5305918"/>
            <a:ext cx="10628950" cy="646331"/>
          </a:xfrm>
          <a:prstGeom prst="rect">
            <a:avLst/>
          </a:prstGeom>
          <a:noFill/>
        </p:spPr>
        <p:txBody>
          <a:bodyPr wrap="square" rtlCol="0">
            <a:spAutoFit/>
          </a:bodyPr>
          <a:lstStyle/>
          <a:p>
            <a:r>
              <a:rPr lang="en-US" altLang="en-US" dirty="0"/>
              <a:t>Other diagnose approach </a:t>
            </a:r>
            <a:r>
              <a:rPr lang="en-US" altLang="en-US" dirty="0">
                <a:solidFill>
                  <a:schemeClr val="accent1">
                    <a:lumMod val="75000"/>
                  </a:schemeClr>
                </a:solidFill>
              </a:rPr>
              <a:t>: </a:t>
            </a:r>
            <a:r>
              <a:rPr lang="en-US" altLang="en-US" dirty="0"/>
              <a:t>Radionucleotide imaging with gallium citrate and indium-111-labeled WBCs</a:t>
            </a:r>
            <a:endParaRPr lang="en-US" dirty="0">
              <a:solidFill>
                <a:srgbClr val="FF0000"/>
              </a:solidFill>
            </a:endParaRPr>
          </a:p>
          <a:p>
            <a:r>
              <a:rPr lang="en-US" dirty="0">
                <a:solidFill>
                  <a:srgbClr val="FF0000"/>
                </a:solidFill>
              </a:rPr>
              <a:t>IMPORTANT NOTE: </a:t>
            </a:r>
            <a:r>
              <a:rPr lang="en-US" dirty="0"/>
              <a:t>the sample for the urinalysis and urine culture should be : (Clean Catch urine sample)</a:t>
            </a:r>
          </a:p>
        </p:txBody>
      </p:sp>
      <p:sp>
        <p:nvSpPr>
          <p:cNvPr id="7" name="TextBox 6"/>
          <p:cNvSpPr txBox="1"/>
          <p:nvPr/>
        </p:nvSpPr>
        <p:spPr>
          <a:xfrm>
            <a:off x="160970" y="6014703"/>
            <a:ext cx="11556432" cy="646331"/>
          </a:xfrm>
          <a:prstGeom prst="rect">
            <a:avLst/>
          </a:prstGeom>
          <a:noFill/>
        </p:spPr>
        <p:txBody>
          <a:bodyPr wrap="square" rtlCol="0">
            <a:spAutoFit/>
          </a:bodyPr>
          <a:lstStyle/>
          <a:p>
            <a:r>
              <a:rPr lang="en-US" sz="1200" b="1" dirty="0">
                <a:solidFill>
                  <a:schemeClr val="bg1">
                    <a:lumMod val="65000"/>
                  </a:schemeClr>
                </a:solidFill>
              </a:rPr>
              <a:t> </a:t>
            </a:r>
            <a:r>
              <a:rPr lang="en-US" sz="1200" b="1" dirty="0">
                <a:solidFill>
                  <a:schemeClr val="bg1">
                    <a:lumMod val="50000"/>
                  </a:schemeClr>
                </a:solidFill>
              </a:rPr>
              <a:t>extra:     What Is a Clean Catch Urine Sample?</a:t>
            </a:r>
          </a:p>
          <a:p>
            <a:r>
              <a:rPr lang="en-US" sz="1200" dirty="0">
                <a:solidFill>
                  <a:schemeClr val="bg1">
                    <a:lumMod val="50000"/>
                  </a:schemeClr>
                </a:solidFill>
              </a:rPr>
              <a:t>A clean catch urine sample or specimen is one of the least invasive procedures for a urine culture or urinalysis. The clean catch method aims to prevent bacteria from the skin of the penis or vagina from contaminating the urine specimen. It’s important to follow the clean catch process to have accurate results from an uncontaminated sample.</a:t>
            </a:r>
          </a:p>
        </p:txBody>
      </p:sp>
    </p:spTree>
    <p:extLst>
      <p:ext uri="{BB962C8B-B14F-4D97-AF65-F5344CB8AC3E}">
        <p14:creationId xmlns:p14="http://schemas.microsoft.com/office/powerpoint/2010/main" val="71961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5781822" cy="4575900"/>
          </a:xfrm>
          <a:prstGeom prst="rect">
            <a:avLst/>
          </a:prstGeom>
          <a:noFill/>
        </p:spPr>
      </p:pic>
      <p:sp>
        <p:nvSpPr>
          <p:cNvPr id="3" name="Rectangle 3"/>
          <p:cNvSpPr txBox="1">
            <a:spLocks noChangeArrowheads="1"/>
          </p:cNvSpPr>
          <p:nvPr/>
        </p:nvSpPr>
        <p:spPr>
          <a:xfrm>
            <a:off x="-154744" y="4768948"/>
            <a:ext cx="5936566" cy="1941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b="1" dirty="0"/>
              <a:t>	</a:t>
            </a:r>
            <a:r>
              <a:rPr lang="en-US" altLang="en-US" sz="2000" dirty="0" err="1"/>
              <a:t>Micturiting</a:t>
            </a:r>
            <a:r>
              <a:rPr lang="en-US" altLang="en-US" sz="2000" dirty="0"/>
              <a:t> </a:t>
            </a:r>
            <a:r>
              <a:rPr lang="en-US" altLang="en-US" sz="2000" dirty="0" err="1"/>
              <a:t>cystourethrogram</a:t>
            </a:r>
            <a:r>
              <a:rPr lang="en-US" altLang="en-US" sz="2000" dirty="0"/>
              <a:t> (MCW showing bilateral VUR, grade IV on right and grade III on left-side. There is bilateral ureteral and pelvic dilation with blunting of </a:t>
            </a:r>
            <a:r>
              <a:rPr lang="en-US" altLang="en-US" sz="2000" dirty="0" err="1"/>
              <a:t>fornices</a:t>
            </a:r>
            <a:r>
              <a:rPr lang="en-US" altLang="en-US" sz="2000" dirty="0"/>
              <a:t> in the right kidney.</a:t>
            </a:r>
          </a:p>
          <a:p>
            <a:endParaRPr lang="en-US" altLang="en-US" sz="800" dirty="0"/>
          </a:p>
          <a:p>
            <a:endParaRPr lang="en-US" altLang="en-US" sz="800" dirty="0"/>
          </a:p>
        </p:txBody>
      </p:sp>
      <p:sp>
        <p:nvSpPr>
          <p:cNvPr id="4" name="Rectangle 2"/>
          <p:cNvSpPr txBox="1">
            <a:spLocks noChangeArrowheads="1"/>
          </p:cNvSpPr>
          <p:nvPr/>
        </p:nvSpPr>
        <p:spPr>
          <a:xfrm>
            <a:off x="6133514" y="4768948"/>
            <a:ext cx="6058486" cy="12895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dirty="0">
                <a:latin typeface="+mn-lt"/>
                <a:ea typeface="+mn-ea"/>
                <a:cs typeface="+mn-cs"/>
              </a:rPr>
              <a:t>Bilateral reflux extending into the pelvicalyceal systems of the kidney without dilatation of the calyces or ureters. (Note catheter in bladder)</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1012" t="8139" r="43272" b="10464"/>
          <a:stretch>
            <a:fillRect/>
          </a:stretch>
        </p:blipFill>
        <p:spPr>
          <a:xfrm>
            <a:off x="6133514" y="0"/>
            <a:ext cx="6058486" cy="4575900"/>
          </a:xfrm>
          <a:prstGeom prst="rect">
            <a:avLst/>
          </a:prstGeom>
        </p:spPr>
      </p:pic>
    </p:spTree>
    <p:extLst>
      <p:ext uri="{BB962C8B-B14F-4D97-AF65-F5344CB8AC3E}">
        <p14:creationId xmlns:p14="http://schemas.microsoft.com/office/powerpoint/2010/main" val="255928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00334" y="143580"/>
            <a:ext cx="11488393" cy="55980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Management</a:t>
            </a:r>
          </a:p>
        </p:txBody>
      </p:sp>
      <p:sp>
        <p:nvSpPr>
          <p:cNvPr id="4" name="Rectangle: Rounded Corners 4"/>
          <p:cNvSpPr/>
          <p:nvPr/>
        </p:nvSpPr>
        <p:spPr>
          <a:xfrm>
            <a:off x="300334" y="815927"/>
            <a:ext cx="11586866" cy="5317587"/>
          </a:xfrm>
          <a:prstGeom prst="roundRect">
            <a:avLst>
              <a:gd name="adj" fmla="val 34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dirty="0">
                <a:solidFill>
                  <a:schemeClr val="tx1"/>
                </a:solidFill>
              </a:rPr>
              <a:t>mild signs and symptoms :Patients may be treated on an outpatient basis with antibiotics for 7-14 days</a:t>
            </a:r>
          </a:p>
          <a:p>
            <a:pPr marL="457200" indent="-457200">
              <a:buFont typeface="+mj-lt"/>
              <a:buAutoNum type="arabicPeriod"/>
            </a:pPr>
            <a:r>
              <a:rPr lang="en-US" sz="2000" dirty="0">
                <a:solidFill>
                  <a:schemeClr val="tx1"/>
                </a:solidFill>
              </a:rPr>
              <a:t>sever cases :Hospitalization </a:t>
            </a:r>
          </a:p>
          <a:p>
            <a:pPr marL="457200" indent="-457200">
              <a:buFont typeface="+mj-lt"/>
              <a:buAutoNum type="arabicPeriod"/>
            </a:pPr>
            <a:r>
              <a:rPr lang="en-US" sz="2000" dirty="0">
                <a:solidFill>
                  <a:schemeClr val="tx1"/>
                </a:solidFill>
              </a:rPr>
              <a:t>Ampicillin with aminoglycoside or third generation cephalosporin, piperacillin or carbapenems  in sever cases</a:t>
            </a:r>
          </a:p>
          <a:p>
            <a:pPr marL="457200" indent="-457200">
              <a:buFont typeface="+mj-lt"/>
              <a:buAutoNum type="arabicPeriod"/>
            </a:pPr>
            <a:r>
              <a:rPr lang="en-US" sz="2000" dirty="0">
                <a:solidFill>
                  <a:schemeClr val="tx1"/>
                </a:solidFill>
              </a:rPr>
              <a:t>Empirical treatment is TMP-SMX (trimethoprim-sulfamethoxazole COMBINATION but the Resistance is around 50%) SO fluoroquinolones is alternative . </a:t>
            </a:r>
            <a:r>
              <a:rPr lang="en-US" sz="2000" dirty="0">
                <a:solidFill>
                  <a:schemeClr val="accent1">
                    <a:lumMod val="75000"/>
                  </a:schemeClr>
                </a:solidFill>
              </a:rPr>
              <a:t>the Empirical treatment is used in the ER when you need to treat the patient quickly (in severe cases)</a:t>
            </a:r>
          </a:p>
          <a:p>
            <a:pPr marL="457200" indent="-457200">
              <a:buFont typeface="+mj-lt"/>
              <a:buAutoNum type="arabicPeriod"/>
            </a:pPr>
            <a:r>
              <a:rPr lang="en-US" sz="2000" dirty="0">
                <a:solidFill>
                  <a:schemeClr val="tx1"/>
                </a:solidFill>
              </a:rPr>
              <a:t>Antibiotics are selected according to results of urinalysis culture and sensitivity and may include broad-spectrum medications</a:t>
            </a:r>
          </a:p>
          <a:p>
            <a:pPr marL="342900" indent="-342900">
              <a:lnSpc>
                <a:spcPct val="90000"/>
              </a:lnSpc>
              <a:buFont typeface="Arial" panose="020B0604020202020204" pitchFamily="34" charset="0"/>
              <a:buChar char="•"/>
            </a:pPr>
            <a:endParaRPr lang="en-US" altLang="en-US" sz="2000" dirty="0">
              <a:solidFill>
                <a:schemeClr val="tx1"/>
              </a:solidFill>
            </a:endParaRPr>
          </a:p>
          <a:p>
            <a:pPr marL="342900" indent="-342900">
              <a:lnSpc>
                <a:spcPct val="90000"/>
              </a:lnSpc>
              <a:buFont typeface="Arial" panose="020B0604020202020204" pitchFamily="34" charset="0"/>
              <a:buChar char="•"/>
            </a:pPr>
            <a:r>
              <a:rPr lang="en-US" altLang="en-US" sz="2000" dirty="0">
                <a:solidFill>
                  <a:schemeClr val="tx1"/>
                </a:solidFill>
              </a:rPr>
              <a:t>Treated as outpatients if there is no nausea, vomiting or dehydration and other signs and symptoms of sepsis</a:t>
            </a:r>
          </a:p>
          <a:p>
            <a:pPr marL="342900" indent="-342900">
              <a:lnSpc>
                <a:spcPct val="90000"/>
              </a:lnSpc>
              <a:buFont typeface="Arial" panose="020B0604020202020204" pitchFamily="34" charset="0"/>
              <a:buChar char="•"/>
            </a:pPr>
            <a:r>
              <a:rPr lang="en-US" altLang="en-US" sz="2000" dirty="0">
                <a:solidFill>
                  <a:schemeClr val="tx1"/>
                </a:solidFill>
              </a:rPr>
              <a:t>Very ill patients and all pregnant women are hospitalized at least for 2 to 3 days for parenteral therapy</a:t>
            </a:r>
          </a:p>
          <a:p>
            <a:pPr marL="342900" indent="-342900">
              <a:lnSpc>
                <a:spcPct val="90000"/>
              </a:lnSpc>
              <a:buFont typeface="Arial" panose="020B0604020202020204" pitchFamily="34" charset="0"/>
              <a:buChar char="•"/>
            </a:pPr>
            <a:r>
              <a:rPr lang="en-US" altLang="en-US" sz="2000" dirty="0">
                <a:solidFill>
                  <a:schemeClr val="tx1"/>
                </a:solidFill>
              </a:rPr>
              <a:t>2 weeks course</a:t>
            </a:r>
          </a:p>
          <a:p>
            <a:pPr marL="342900" indent="-342900">
              <a:lnSpc>
                <a:spcPct val="90000"/>
              </a:lnSpc>
              <a:buFont typeface="Arial" panose="020B0604020202020204" pitchFamily="34" charset="0"/>
              <a:buChar char="•"/>
            </a:pPr>
            <a:r>
              <a:rPr lang="en-US" altLang="en-US" sz="2000" dirty="0">
                <a:solidFill>
                  <a:schemeClr val="tx1"/>
                </a:solidFill>
              </a:rPr>
              <a:t>Bactrim</a:t>
            </a:r>
          </a:p>
          <a:p>
            <a:pPr marL="342900" indent="-342900">
              <a:lnSpc>
                <a:spcPct val="90000"/>
              </a:lnSpc>
              <a:buFont typeface="Arial" panose="020B0604020202020204" pitchFamily="34" charset="0"/>
              <a:buChar char="•"/>
            </a:pPr>
            <a:r>
              <a:rPr lang="en-US" altLang="en-US" sz="2000" dirty="0">
                <a:solidFill>
                  <a:schemeClr val="tx1"/>
                </a:solidFill>
              </a:rPr>
              <a:t>Ciprofloxacin</a:t>
            </a:r>
          </a:p>
          <a:p>
            <a:pPr marL="342900" indent="-342900">
              <a:lnSpc>
                <a:spcPct val="90000"/>
              </a:lnSpc>
              <a:buFont typeface="Arial" panose="020B0604020202020204" pitchFamily="34" charset="0"/>
              <a:buChar char="•"/>
            </a:pPr>
            <a:r>
              <a:rPr lang="en-US" altLang="en-US" sz="2000" dirty="0">
                <a:solidFill>
                  <a:schemeClr val="tx1"/>
                </a:solidFill>
              </a:rPr>
              <a:t>Gentamicin with or without amoxicillin</a:t>
            </a:r>
          </a:p>
          <a:p>
            <a:endParaRPr lang="en-US" dirty="0">
              <a:solidFill>
                <a:schemeClr val="tx1"/>
              </a:solidFill>
            </a:endParaRPr>
          </a:p>
        </p:txBody>
      </p:sp>
      <p:cxnSp>
        <p:nvCxnSpPr>
          <p:cNvPr id="6" name="Straight Connector 5"/>
          <p:cNvCxnSpPr/>
          <p:nvPr/>
        </p:nvCxnSpPr>
        <p:spPr>
          <a:xfrm>
            <a:off x="300334" y="3756074"/>
            <a:ext cx="1158686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10339755" y="3386742"/>
            <a:ext cx="1448972" cy="369332"/>
          </a:xfrm>
          <a:prstGeom prst="rect">
            <a:avLst/>
          </a:prstGeom>
          <a:noFill/>
        </p:spPr>
        <p:txBody>
          <a:bodyPr wrap="square" rtlCol="0">
            <a:spAutoFit/>
          </a:bodyPr>
          <a:lstStyle/>
          <a:p>
            <a:r>
              <a:rPr lang="en-US" dirty="0">
                <a:solidFill>
                  <a:schemeClr val="accent1">
                    <a:lumMod val="75000"/>
                  </a:schemeClr>
                </a:solidFill>
              </a:rPr>
              <a:t>Male’s slides</a:t>
            </a:r>
          </a:p>
        </p:txBody>
      </p:sp>
      <p:sp>
        <p:nvSpPr>
          <p:cNvPr id="8" name="TextBox 7"/>
          <p:cNvSpPr txBox="1"/>
          <p:nvPr/>
        </p:nvSpPr>
        <p:spPr>
          <a:xfrm>
            <a:off x="10339755" y="5579517"/>
            <a:ext cx="1674056" cy="369332"/>
          </a:xfrm>
          <a:prstGeom prst="rect">
            <a:avLst/>
          </a:prstGeom>
          <a:noFill/>
        </p:spPr>
        <p:txBody>
          <a:bodyPr wrap="square" rtlCol="0">
            <a:spAutoFit/>
          </a:bodyPr>
          <a:lstStyle/>
          <a:p>
            <a:r>
              <a:rPr lang="en-US" dirty="0">
                <a:solidFill>
                  <a:schemeClr val="accent1">
                    <a:lumMod val="75000"/>
                  </a:schemeClr>
                </a:solidFill>
              </a:rPr>
              <a:t>Female’s slides</a:t>
            </a:r>
          </a:p>
        </p:txBody>
      </p:sp>
    </p:spTree>
    <p:extLst>
      <p:ext uri="{BB962C8B-B14F-4D97-AF65-F5344CB8AC3E}">
        <p14:creationId xmlns:p14="http://schemas.microsoft.com/office/powerpoint/2010/main" val="187260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518" y="191932"/>
            <a:ext cx="3582955" cy="584775"/>
          </a:xfrm>
          <a:prstGeom prst="rect">
            <a:avLst/>
          </a:prstGeom>
          <a:noFill/>
        </p:spPr>
        <p:txBody>
          <a:bodyPr wrap="square" rtlCol="0">
            <a:spAutoFit/>
          </a:bodyPr>
          <a:lstStyle/>
          <a:p>
            <a:r>
              <a:rPr lang="en-US" sz="3200" b="1" dirty="0">
                <a:solidFill>
                  <a:schemeClr val="accent6">
                    <a:lumMod val="50000"/>
                  </a:schemeClr>
                </a:solidFill>
                <a:latin typeface="+mj-lt"/>
              </a:rPr>
              <a:t>P</a:t>
            </a:r>
            <a:r>
              <a:rPr lang="en-US" sz="2800" dirty="0">
                <a:solidFill>
                  <a:schemeClr val="accent6">
                    <a:lumMod val="50000"/>
                  </a:schemeClr>
                </a:solidFill>
                <a:latin typeface="+mj-lt"/>
              </a:rPr>
              <a:t>revention:</a:t>
            </a:r>
          </a:p>
        </p:txBody>
      </p:sp>
      <p:sp>
        <p:nvSpPr>
          <p:cNvPr id="3" name="TextBox 2"/>
          <p:cNvSpPr txBox="1"/>
          <p:nvPr/>
        </p:nvSpPr>
        <p:spPr>
          <a:xfrm>
            <a:off x="364387" y="609077"/>
            <a:ext cx="1353312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Antimicrobial prophylaxis</a:t>
            </a:r>
          </a:p>
          <a:p>
            <a:pPr marL="342900" indent="-342900">
              <a:buFont typeface="Arial" panose="020B0604020202020204" pitchFamily="34" charset="0"/>
              <a:buChar char="•"/>
            </a:pPr>
            <a:r>
              <a:rPr lang="en-US" sz="2000" dirty="0"/>
              <a:t>TMP-SMX or fluoroquinolones 3/week or nitrofurantoin  daily</a:t>
            </a:r>
          </a:p>
          <a:p>
            <a:pPr marL="342900" indent="-342900">
              <a:buFont typeface="Arial" panose="020B0604020202020204" pitchFamily="34" charset="0"/>
              <a:buChar char="•"/>
            </a:pPr>
            <a:r>
              <a:rPr lang="en-US" sz="2000" dirty="0"/>
              <a:t>Intravaginal estradiol</a:t>
            </a:r>
          </a:p>
          <a:p>
            <a:pPr marL="342900" indent="-342900">
              <a:buFont typeface="Arial" panose="020B0604020202020204" pitchFamily="34" charset="0"/>
              <a:buChar char="•"/>
            </a:pPr>
            <a:r>
              <a:rPr lang="en-US" sz="2000" dirty="0"/>
              <a:t>300 ml of cranberry juice</a:t>
            </a:r>
          </a:p>
          <a:p>
            <a:pPr marL="342900" indent="-342900">
              <a:buFont typeface="Arial" panose="020B0604020202020204" pitchFamily="34" charset="0"/>
              <a:buChar char="•"/>
            </a:pPr>
            <a:r>
              <a:rPr lang="en-US" sz="2000" dirty="0"/>
              <a:t>Removal the  urinary catheter as soon as possible or use condom catheter</a:t>
            </a:r>
          </a:p>
          <a:p>
            <a:endParaRPr lang="en-US" sz="2000" dirty="0"/>
          </a:p>
          <a:p>
            <a:endParaRPr lang="en-US" sz="2000" dirty="0"/>
          </a:p>
        </p:txBody>
      </p:sp>
      <p:sp>
        <p:nvSpPr>
          <p:cNvPr id="4" name="TextBox 3"/>
          <p:cNvSpPr txBox="1"/>
          <p:nvPr/>
        </p:nvSpPr>
        <p:spPr>
          <a:xfrm>
            <a:off x="-885404" y="2250415"/>
            <a:ext cx="3545633" cy="584775"/>
          </a:xfrm>
          <a:prstGeom prst="rect">
            <a:avLst/>
          </a:prstGeom>
          <a:noFill/>
        </p:spPr>
        <p:txBody>
          <a:bodyPr wrap="square" rtlCol="0">
            <a:spAutoFit/>
          </a:bodyPr>
          <a:lstStyle/>
          <a:p>
            <a:pPr algn="ctr"/>
            <a:r>
              <a:rPr lang="en-US" sz="3200" b="1" dirty="0">
                <a:solidFill>
                  <a:schemeClr val="accent6">
                    <a:lumMod val="50000"/>
                  </a:schemeClr>
                </a:solidFill>
                <a:latin typeface="+mj-lt"/>
              </a:rPr>
              <a:t>P</a:t>
            </a:r>
            <a:r>
              <a:rPr lang="en-US" sz="2800" dirty="0">
                <a:solidFill>
                  <a:schemeClr val="accent6">
                    <a:lumMod val="50000"/>
                  </a:schemeClr>
                </a:solidFill>
                <a:latin typeface="+mj-lt"/>
              </a:rPr>
              <a:t>rognosis:</a:t>
            </a:r>
          </a:p>
        </p:txBody>
      </p:sp>
      <p:sp>
        <p:nvSpPr>
          <p:cNvPr id="6" name="TextBox 5"/>
          <p:cNvSpPr txBox="1"/>
          <p:nvPr/>
        </p:nvSpPr>
        <p:spPr>
          <a:xfrm>
            <a:off x="364387" y="2808308"/>
            <a:ext cx="11522813" cy="1692771"/>
          </a:xfrm>
          <a:prstGeom prst="rect">
            <a:avLst/>
          </a:prstGeom>
          <a:noFill/>
        </p:spPr>
        <p:txBody>
          <a:bodyPr wrap="square" rtlCol="0">
            <a:spAutoFit/>
          </a:bodyPr>
          <a:lstStyle/>
          <a:p>
            <a:pPr marL="285750" indent="-285750">
              <a:buFont typeface="Arial" panose="020B0604020202020204" pitchFamily="34" charset="0"/>
              <a:buChar char="•"/>
            </a:pPr>
            <a:r>
              <a:rPr lang="en-US" sz="2000" dirty="0"/>
              <a:t>Prognosis is dependent upon early detection and successful treatment</a:t>
            </a:r>
          </a:p>
          <a:p>
            <a:pPr marL="285750" indent="-285750">
              <a:buFont typeface="Arial" panose="020B0604020202020204" pitchFamily="34" charset="0"/>
              <a:buChar char="•"/>
            </a:pPr>
            <a:r>
              <a:rPr lang="en-US" sz="2000" dirty="0"/>
              <a:t>Baseline assessment for every patient must include urinary assessment because pyelonephritis may occur as a primary or secondary disorder</a:t>
            </a:r>
          </a:p>
          <a:p>
            <a:endParaRPr lang="en-US" sz="2200" dirty="0"/>
          </a:p>
          <a:p>
            <a:endParaRPr lang="en-US" sz="2200" dirty="0"/>
          </a:p>
        </p:txBody>
      </p:sp>
      <p:sp>
        <p:nvSpPr>
          <p:cNvPr id="5" name="Rectangle 4"/>
          <p:cNvSpPr/>
          <p:nvPr/>
        </p:nvSpPr>
        <p:spPr>
          <a:xfrm>
            <a:off x="364387" y="4431434"/>
            <a:ext cx="10203766" cy="1015663"/>
          </a:xfrm>
          <a:prstGeom prst="rect">
            <a:avLst/>
          </a:prstGeom>
        </p:spPr>
        <p:txBody>
          <a:bodyPr wrap="square">
            <a:spAutoFit/>
          </a:bodyPr>
          <a:lstStyle/>
          <a:p>
            <a:pPr marL="342900" indent="-342900">
              <a:buFont typeface="Arial" panose="020B0604020202020204" pitchFamily="34" charset="0"/>
              <a:buChar char="•"/>
            </a:pPr>
            <a:r>
              <a:rPr lang="en-US" altLang="en-US" sz="2000" dirty="0"/>
              <a:t>Chronic or recurring symptomless infection persisting for months or years</a:t>
            </a:r>
          </a:p>
          <a:p>
            <a:pPr marL="342900" indent="-342900">
              <a:buFont typeface="Arial" panose="020B0604020202020204" pitchFamily="34" charset="0"/>
              <a:buChar char="•"/>
            </a:pPr>
            <a:r>
              <a:rPr lang="en-US" altLang="en-US" sz="2000" dirty="0"/>
              <a:t>Another 6 weeks course if relapse</a:t>
            </a:r>
          </a:p>
          <a:p>
            <a:pPr marL="342900" indent="-342900">
              <a:buFont typeface="Arial" panose="020B0604020202020204" pitchFamily="34" charset="0"/>
              <a:buChar char="•"/>
            </a:pPr>
            <a:r>
              <a:rPr lang="en-US" altLang="en-US" sz="2000" dirty="0"/>
              <a:t>Follow up urine culture 2 weeks after completion of therapy</a:t>
            </a:r>
          </a:p>
        </p:txBody>
      </p:sp>
      <p:sp>
        <p:nvSpPr>
          <p:cNvPr id="7" name="TextBox 6"/>
          <p:cNvSpPr txBox="1"/>
          <p:nvPr/>
        </p:nvSpPr>
        <p:spPr>
          <a:xfrm>
            <a:off x="-885404" y="3850853"/>
            <a:ext cx="3545633" cy="584775"/>
          </a:xfrm>
          <a:prstGeom prst="rect">
            <a:avLst/>
          </a:prstGeom>
          <a:noFill/>
        </p:spPr>
        <p:txBody>
          <a:bodyPr wrap="square" rtlCol="0">
            <a:spAutoFit/>
          </a:bodyPr>
          <a:lstStyle/>
          <a:p>
            <a:pPr algn="ctr"/>
            <a:r>
              <a:rPr lang="en-US" sz="3200" b="1" dirty="0">
                <a:solidFill>
                  <a:schemeClr val="accent6">
                    <a:lumMod val="50000"/>
                  </a:schemeClr>
                </a:solidFill>
                <a:latin typeface="+mj-lt"/>
              </a:rPr>
              <a:t>P</a:t>
            </a:r>
            <a:r>
              <a:rPr lang="en-US" sz="2800" dirty="0">
                <a:solidFill>
                  <a:schemeClr val="accent6">
                    <a:lumMod val="50000"/>
                  </a:schemeClr>
                </a:solidFill>
                <a:latin typeface="+mj-lt"/>
              </a:rPr>
              <a:t>roblem:</a:t>
            </a:r>
          </a:p>
        </p:txBody>
      </p:sp>
      <p:sp>
        <p:nvSpPr>
          <p:cNvPr id="8" name="TextBox 7"/>
          <p:cNvSpPr txBox="1"/>
          <p:nvPr/>
        </p:nvSpPr>
        <p:spPr>
          <a:xfrm>
            <a:off x="1535675" y="3997607"/>
            <a:ext cx="2836506" cy="369332"/>
          </a:xfrm>
          <a:prstGeom prst="rect">
            <a:avLst/>
          </a:prstGeom>
          <a:noFill/>
        </p:spPr>
        <p:txBody>
          <a:bodyPr wrap="square" rtlCol="0">
            <a:spAutoFit/>
          </a:bodyPr>
          <a:lstStyle/>
          <a:p>
            <a:r>
              <a:rPr lang="en-US" dirty="0">
                <a:solidFill>
                  <a:schemeClr val="accent1">
                    <a:lumMod val="75000"/>
                  </a:schemeClr>
                </a:solidFill>
              </a:rPr>
              <a:t>Only in female’s slides </a:t>
            </a:r>
          </a:p>
        </p:txBody>
      </p:sp>
      <p:sp>
        <p:nvSpPr>
          <p:cNvPr id="9" name="TextBox 8"/>
          <p:cNvSpPr txBox="1"/>
          <p:nvPr/>
        </p:nvSpPr>
        <p:spPr>
          <a:xfrm>
            <a:off x="1618646" y="2387157"/>
            <a:ext cx="2836506" cy="369332"/>
          </a:xfrm>
          <a:prstGeom prst="rect">
            <a:avLst/>
          </a:prstGeom>
          <a:noFill/>
        </p:spPr>
        <p:txBody>
          <a:bodyPr wrap="square" rtlCol="0">
            <a:spAutoFit/>
          </a:bodyPr>
          <a:lstStyle/>
          <a:p>
            <a:r>
              <a:rPr lang="en-US" dirty="0">
                <a:solidFill>
                  <a:schemeClr val="accent1">
                    <a:lumMod val="75000"/>
                  </a:schemeClr>
                </a:solidFill>
              </a:rPr>
              <a:t>Only in male’s slides </a:t>
            </a:r>
          </a:p>
        </p:txBody>
      </p:sp>
      <p:sp>
        <p:nvSpPr>
          <p:cNvPr id="10" name="TextBox 9"/>
          <p:cNvSpPr txBox="1"/>
          <p:nvPr/>
        </p:nvSpPr>
        <p:spPr>
          <a:xfrm>
            <a:off x="1855452" y="355556"/>
            <a:ext cx="2836506" cy="369332"/>
          </a:xfrm>
          <a:prstGeom prst="rect">
            <a:avLst/>
          </a:prstGeom>
          <a:noFill/>
        </p:spPr>
        <p:txBody>
          <a:bodyPr wrap="square" rtlCol="0">
            <a:spAutoFit/>
          </a:bodyPr>
          <a:lstStyle/>
          <a:p>
            <a:r>
              <a:rPr lang="en-US" dirty="0">
                <a:solidFill>
                  <a:schemeClr val="accent1">
                    <a:lumMod val="75000"/>
                  </a:schemeClr>
                </a:solidFill>
              </a:rPr>
              <a:t>Only in male’s slides </a:t>
            </a:r>
          </a:p>
        </p:txBody>
      </p:sp>
    </p:spTree>
    <p:extLst>
      <p:ext uri="{BB962C8B-B14F-4D97-AF65-F5344CB8AC3E}">
        <p14:creationId xmlns:p14="http://schemas.microsoft.com/office/powerpoint/2010/main" val="187650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8585" y="39268"/>
            <a:ext cx="2836506" cy="369332"/>
          </a:xfrm>
          <a:prstGeom prst="rect">
            <a:avLst/>
          </a:prstGeom>
          <a:noFill/>
        </p:spPr>
        <p:txBody>
          <a:bodyPr wrap="square" rtlCol="0">
            <a:spAutoFit/>
          </a:bodyPr>
          <a:lstStyle/>
          <a:p>
            <a:r>
              <a:rPr lang="en-US" dirty="0">
                <a:solidFill>
                  <a:schemeClr val="accent1">
                    <a:lumMod val="75000"/>
                  </a:schemeClr>
                </a:solidFill>
              </a:rPr>
              <a:t>Only in female’s slides </a:t>
            </a:r>
          </a:p>
        </p:txBody>
      </p:sp>
      <p:sp>
        <p:nvSpPr>
          <p:cNvPr id="3" name="Rectangle 2"/>
          <p:cNvSpPr txBox="1">
            <a:spLocks noChangeArrowheads="1"/>
          </p:cNvSpPr>
          <p:nvPr/>
        </p:nvSpPr>
        <p:spPr>
          <a:xfrm>
            <a:off x="0" y="227353"/>
            <a:ext cx="3729230" cy="465383"/>
          </a:xfrm>
          <a:prstGeom prst="rect">
            <a:avLst/>
          </a:prstGeom>
        </p:spPr>
        <p:txBody>
          <a:bodyPr rtlCol="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dirty="0">
                <a:solidFill>
                  <a:schemeClr val="accent6">
                    <a:lumMod val="50000"/>
                  </a:schemeClr>
                </a:solidFill>
              </a:rPr>
              <a:t>Chronic Pyelonephritis:</a:t>
            </a:r>
          </a:p>
        </p:txBody>
      </p:sp>
      <p:sp>
        <p:nvSpPr>
          <p:cNvPr id="4" name="TextBox 3"/>
          <p:cNvSpPr txBox="1"/>
          <p:nvPr/>
        </p:nvSpPr>
        <p:spPr>
          <a:xfrm>
            <a:off x="0" y="1271204"/>
            <a:ext cx="6963508" cy="466281"/>
          </a:xfrm>
          <a:prstGeom prst="rect">
            <a:avLst/>
          </a:prstGeom>
          <a:noFill/>
        </p:spPr>
        <p:txBody>
          <a:bodyPr wrap="square" rtlCol="0">
            <a:spAutoFit/>
          </a:bodyPr>
          <a:lstStyle/>
          <a:p>
            <a:pPr>
              <a:lnSpc>
                <a:spcPct val="90000"/>
              </a:lnSpc>
              <a:spcBef>
                <a:spcPct val="0"/>
              </a:spcBef>
              <a:defRPr/>
            </a:pPr>
            <a:r>
              <a:rPr lang="en-US" altLang="en-US" sz="2700" dirty="0">
                <a:solidFill>
                  <a:schemeClr val="accent6">
                    <a:lumMod val="50000"/>
                  </a:schemeClr>
                </a:solidFill>
                <a:latin typeface="+mj-lt"/>
                <a:ea typeface="+mj-ea"/>
                <a:cs typeface="+mj-cs"/>
              </a:rPr>
              <a:t>Clinical manifestations:</a:t>
            </a:r>
            <a:endParaRPr lang="en-US" altLang="en-US" sz="2200" dirty="0">
              <a:solidFill>
                <a:srgbClr val="FF0066"/>
              </a:solidFill>
            </a:endParaRPr>
          </a:p>
        </p:txBody>
      </p:sp>
      <p:sp>
        <p:nvSpPr>
          <p:cNvPr id="5" name="Rectangle 4"/>
          <p:cNvSpPr/>
          <p:nvPr/>
        </p:nvSpPr>
        <p:spPr>
          <a:xfrm>
            <a:off x="6400800" y="1284776"/>
            <a:ext cx="6096000" cy="3117777"/>
          </a:xfrm>
          <a:prstGeom prst="rect">
            <a:avLst/>
          </a:prstGeom>
        </p:spPr>
        <p:txBody>
          <a:bodyPr>
            <a:spAutoFit/>
          </a:bodyPr>
          <a:lstStyle/>
          <a:p>
            <a:pPr>
              <a:lnSpc>
                <a:spcPct val="90000"/>
              </a:lnSpc>
              <a:spcBef>
                <a:spcPct val="0"/>
              </a:spcBef>
              <a:defRPr/>
            </a:pPr>
            <a:r>
              <a:rPr lang="en-US" altLang="en-US" sz="2700" dirty="0">
                <a:solidFill>
                  <a:schemeClr val="accent6">
                    <a:lumMod val="50000"/>
                  </a:schemeClr>
                </a:solidFill>
                <a:latin typeface="+mj-lt"/>
                <a:ea typeface="+mj-ea"/>
                <a:cs typeface="+mj-cs"/>
              </a:rPr>
              <a:t>Complications:</a:t>
            </a:r>
          </a:p>
          <a:p>
            <a:pPr marL="342900" indent="-342900">
              <a:buFont typeface="Arial" panose="020B0604020202020204" pitchFamily="34" charset="0"/>
              <a:buChar char="•"/>
            </a:pPr>
            <a:r>
              <a:rPr lang="en-US" altLang="en-US" dirty="0"/>
              <a:t>ESRD=end stage renal disease</a:t>
            </a:r>
          </a:p>
          <a:p>
            <a:pPr marL="342900" indent="-342900">
              <a:buFont typeface="Arial" panose="020B0604020202020204" pitchFamily="34" charset="0"/>
              <a:buChar char="•"/>
            </a:pPr>
            <a:r>
              <a:rPr lang="en-US" altLang="en-US" dirty="0"/>
              <a:t>Hypertension </a:t>
            </a:r>
          </a:p>
          <a:p>
            <a:pPr marL="342900" indent="-342900">
              <a:buFont typeface="Arial" panose="020B0604020202020204" pitchFamily="34" charset="0"/>
              <a:buChar char="•"/>
            </a:pPr>
            <a:r>
              <a:rPr lang="en-US" altLang="en-US" dirty="0"/>
              <a:t>Kidney stones</a:t>
            </a:r>
          </a:p>
          <a:p>
            <a:endParaRPr lang="en-US" altLang="en-US" dirty="0"/>
          </a:p>
          <a:p>
            <a:pPr>
              <a:lnSpc>
                <a:spcPct val="90000"/>
              </a:lnSpc>
              <a:spcBef>
                <a:spcPct val="0"/>
              </a:spcBef>
              <a:defRPr/>
            </a:pPr>
            <a:r>
              <a:rPr lang="en-US" altLang="en-US" sz="2700" dirty="0">
                <a:solidFill>
                  <a:schemeClr val="accent6">
                    <a:lumMod val="50000"/>
                  </a:schemeClr>
                </a:solidFill>
                <a:latin typeface="+mj-lt"/>
                <a:ea typeface="+mj-ea"/>
                <a:cs typeface="+mj-cs"/>
              </a:rPr>
              <a:t>Medical management:</a:t>
            </a:r>
          </a:p>
          <a:p>
            <a:pPr marL="342900" indent="-342900">
              <a:buFont typeface="Arial" panose="020B0604020202020204" pitchFamily="34" charset="0"/>
              <a:buChar char="•"/>
            </a:pPr>
            <a:r>
              <a:rPr lang="en-US" altLang="en-US" dirty="0"/>
              <a:t>According to C&amp;S result Drugs carefully titrated if renal function is impaired</a:t>
            </a:r>
          </a:p>
          <a:p>
            <a:endParaRPr lang="en-US" altLang="en-US" sz="2000" dirty="0"/>
          </a:p>
          <a:p>
            <a:endParaRPr lang="en-US" altLang="en-US" sz="2000" dirty="0"/>
          </a:p>
        </p:txBody>
      </p:sp>
      <p:sp>
        <p:nvSpPr>
          <p:cNvPr id="7" name="Rectangle 6"/>
          <p:cNvSpPr/>
          <p:nvPr/>
        </p:nvSpPr>
        <p:spPr>
          <a:xfrm>
            <a:off x="304800" y="685125"/>
            <a:ext cx="11666806" cy="541046"/>
          </a:xfrm>
          <a:prstGeom prst="rect">
            <a:avLst/>
          </a:prstGeom>
        </p:spPr>
        <p:txBody>
          <a:bodyPr wrap="square">
            <a:spAutoFit/>
          </a:bodyPr>
          <a:lstStyle/>
          <a:p>
            <a:pPr marL="285750" indent="-285750">
              <a:lnSpc>
                <a:spcPct val="80000"/>
              </a:lnSpc>
              <a:buFont typeface="Arial" panose="020B0604020202020204" pitchFamily="34" charset="0"/>
              <a:buChar char="•"/>
            </a:pPr>
            <a:r>
              <a:rPr lang="en-US" altLang="en-US" dirty="0"/>
              <a:t>Repeated bouts of acute pyelonephritis may lead to chronic pyelonephritis that may lead to kidney damage and hypertension</a:t>
            </a:r>
          </a:p>
        </p:txBody>
      </p:sp>
      <p:sp>
        <p:nvSpPr>
          <p:cNvPr id="8" name="Rectangle 7"/>
          <p:cNvSpPr/>
          <p:nvPr/>
        </p:nvSpPr>
        <p:spPr>
          <a:xfrm>
            <a:off x="304800" y="1737485"/>
            <a:ext cx="6096000" cy="2086725"/>
          </a:xfrm>
          <a:prstGeom prst="rect">
            <a:avLst/>
          </a:prstGeom>
        </p:spPr>
        <p:txBody>
          <a:bodyPr>
            <a:spAutoFit/>
          </a:bodyPr>
          <a:lstStyle/>
          <a:p>
            <a:pPr marL="285750" indent="-285750">
              <a:lnSpc>
                <a:spcPct val="80000"/>
              </a:lnSpc>
              <a:buFont typeface="Arial" panose="020B0604020202020204" pitchFamily="34" charset="0"/>
              <a:buChar char="•"/>
            </a:pPr>
            <a:r>
              <a:rPr lang="en-US" altLang="en-US" dirty="0"/>
              <a:t>No symptoms of infection unless an acute exacerbation occurs</a:t>
            </a:r>
          </a:p>
          <a:p>
            <a:pPr marL="285750" indent="-285750">
              <a:lnSpc>
                <a:spcPct val="80000"/>
              </a:lnSpc>
              <a:buFont typeface="Arial" panose="020B0604020202020204" pitchFamily="34" charset="0"/>
              <a:buChar char="•"/>
            </a:pPr>
            <a:r>
              <a:rPr lang="en-US" altLang="en-US" dirty="0"/>
              <a:t>Fatigue</a:t>
            </a:r>
          </a:p>
          <a:p>
            <a:pPr marL="285750" indent="-285750">
              <a:lnSpc>
                <a:spcPct val="80000"/>
              </a:lnSpc>
              <a:buFont typeface="Arial" panose="020B0604020202020204" pitchFamily="34" charset="0"/>
              <a:buChar char="•"/>
            </a:pPr>
            <a:r>
              <a:rPr lang="en-US" altLang="en-US" dirty="0"/>
              <a:t>Head ache</a:t>
            </a:r>
          </a:p>
          <a:p>
            <a:pPr marL="285750" indent="-285750">
              <a:lnSpc>
                <a:spcPct val="80000"/>
              </a:lnSpc>
              <a:buFont typeface="Arial" panose="020B0604020202020204" pitchFamily="34" charset="0"/>
              <a:buChar char="•"/>
            </a:pPr>
            <a:r>
              <a:rPr lang="en-US" altLang="en-US" dirty="0"/>
              <a:t>Poor appetite</a:t>
            </a:r>
          </a:p>
          <a:p>
            <a:pPr marL="285750" indent="-285750">
              <a:lnSpc>
                <a:spcPct val="80000"/>
              </a:lnSpc>
              <a:buFont typeface="Arial" panose="020B0604020202020204" pitchFamily="34" charset="0"/>
              <a:buChar char="•"/>
            </a:pPr>
            <a:r>
              <a:rPr lang="en-US" altLang="en-US" dirty="0"/>
              <a:t>Polyuria</a:t>
            </a:r>
          </a:p>
          <a:p>
            <a:pPr marL="285750" indent="-285750">
              <a:lnSpc>
                <a:spcPct val="80000"/>
              </a:lnSpc>
              <a:buFont typeface="Arial" panose="020B0604020202020204" pitchFamily="34" charset="0"/>
              <a:buChar char="•"/>
            </a:pPr>
            <a:r>
              <a:rPr lang="en-US" altLang="en-US" dirty="0"/>
              <a:t>Excessive thirst</a:t>
            </a:r>
          </a:p>
          <a:p>
            <a:pPr marL="285750" indent="-285750">
              <a:lnSpc>
                <a:spcPct val="80000"/>
              </a:lnSpc>
              <a:buFont typeface="Arial" panose="020B0604020202020204" pitchFamily="34" charset="0"/>
              <a:buChar char="•"/>
            </a:pPr>
            <a:r>
              <a:rPr lang="en-US" altLang="en-US" dirty="0"/>
              <a:t>Weight loss</a:t>
            </a:r>
          </a:p>
          <a:p>
            <a:pPr marL="285750" indent="-285750">
              <a:lnSpc>
                <a:spcPct val="80000"/>
              </a:lnSpc>
              <a:buFont typeface="Arial" panose="020B0604020202020204" pitchFamily="34" charset="0"/>
              <a:buChar char="•"/>
            </a:pPr>
            <a:r>
              <a:rPr lang="en-US" altLang="en-US" dirty="0"/>
              <a:t>Progressive scarring </a:t>
            </a:r>
            <a:r>
              <a:rPr lang="en-US" altLang="en-US" dirty="0">
                <a:sym typeface="Wingdings" charset="2"/>
              </a:rPr>
              <a:t> renal failure</a:t>
            </a:r>
            <a:endParaRPr lang="en-US" altLang="en-US" dirty="0"/>
          </a:p>
        </p:txBody>
      </p:sp>
      <p:sp>
        <p:nvSpPr>
          <p:cNvPr id="9" name="Rectangle 8"/>
          <p:cNvSpPr/>
          <p:nvPr/>
        </p:nvSpPr>
        <p:spPr>
          <a:xfrm>
            <a:off x="304800" y="4310219"/>
            <a:ext cx="4875208" cy="1200329"/>
          </a:xfrm>
          <a:prstGeom prst="rect">
            <a:avLst/>
          </a:prstGeom>
        </p:spPr>
        <p:txBody>
          <a:bodyPr wrap="square">
            <a:spAutoFit/>
          </a:bodyPr>
          <a:lstStyle/>
          <a:p>
            <a:pPr marL="342900" indent="-342900">
              <a:buFont typeface="Arial" panose="020B0604020202020204" pitchFamily="34" charset="0"/>
              <a:buChar char="•"/>
            </a:pPr>
            <a:r>
              <a:rPr lang="en-US" altLang="en-US" dirty="0"/>
              <a:t>IVP</a:t>
            </a:r>
          </a:p>
          <a:p>
            <a:pPr marL="342900" indent="-342900">
              <a:buFont typeface="Arial" panose="020B0604020202020204" pitchFamily="34" charset="0"/>
              <a:buChar char="•"/>
            </a:pPr>
            <a:r>
              <a:rPr lang="en-US" altLang="en-US" dirty="0"/>
              <a:t>Serum creatinine </a:t>
            </a:r>
          </a:p>
          <a:p>
            <a:pPr marL="342900" indent="-342900">
              <a:buFont typeface="Arial" panose="020B0604020202020204" pitchFamily="34" charset="0"/>
              <a:buChar char="•"/>
            </a:pPr>
            <a:r>
              <a:rPr lang="en-US" altLang="en-US" dirty="0"/>
              <a:t>Blood urea</a:t>
            </a:r>
          </a:p>
          <a:p>
            <a:pPr marL="342900" indent="-342900">
              <a:buFont typeface="Arial" panose="020B0604020202020204" pitchFamily="34" charset="0"/>
              <a:buChar char="•"/>
            </a:pPr>
            <a:r>
              <a:rPr lang="en-US" altLang="en-US" dirty="0"/>
              <a:t>Culture and sensitivity</a:t>
            </a:r>
          </a:p>
        </p:txBody>
      </p:sp>
      <p:sp>
        <p:nvSpPr>
          <p:cNvPr id="10" name="Rectangle 9"/>
          <p:cNvSpPr/>
          <p:nvPr/>
        </p:nvSpPr>
        <p:spPr>
          <a:xfrm>
            <a:off x="0" y="3795212"/>
            <a:ext cx="5180008" cy="507831"/>
          </a:xfrm>
          <a:prstGeom prst="rect">
            <a:avLst/>
          </a:prstGeom>
        </p:spPr>
        <p:txBody>
          <a:bodyPr wrap="none">
            <a:spAutoFit/>
          </a:bodyPr>
          <a:lstStyle/>
          <a:p>
            <a:r>
              <a:rPr lang="en-US" altLang="en-US" sz="2700" dirty="0">
                <a:solidFill>
                  <a:schemeClr val="accent6">
                    <a:lumMod val="50000"/>
                  </a:schemeClr>
                </a:solidFill>
                <a:latin typeface="+mj-lt"/>
                <a:ea typeface="+mj-ea"/>
                <a:cs typeface="+mj-cs"/>
              </a:rPr>
              <a:t>Assessment and diagnostic findings:</a:t>
            </a:r>
          </a:p>
        </p:txBody>
      </p:sp>
    </p:spTree>
    <p:extLst>
      <p:ext uri="{BB962C8B-B14F-4D97-AF65-F5344CB8AC3E}">
        <p14:creationId xmlns:p14="http://schemas.microsoft.com/office/powerpoint/2010/main" val="206083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8166" y="153182"/>
            <a:ext cx="2258247" cy="369332"/>
          </a:xfrm>
          <a:prstGeom prst="rect">
            <a:avLst/>
          </a:prstGeom>
        </p:spPr>
        <p:txBody>
          <a:bodyPr wrap="none">
            <a:spAutoFit/>
          </a:bodyPr>
          <a:lstStyle/>
          <a:p>
            <a:r>
              <a:rPr lang="en-US" dirty="0">
                <a:solidFill>
                  <a:schemeClr val="accent1">
                    <a:lumMod val="75000"/>
                  </a:schemeClr>
                </a:solidFill>
              </a:rPr>
              <a:t>Only in females slides </a:t>
            </a:r>
          </a:p>
        </p:txBody>
      </p:sp>
      <p:sp>
        <p:nvSpPr>
          <p:cNvPr id="6" name="TextBox 5"/>
          <p:cNvSpPr txBox="1"/>
          <p:nvPr/>
        </p:nvSpPr>
        <p:spPr>
          <a:xfrm>
            <a:off x="6811348" y="576114"/>
            <a:ext cx="6068127" cy="523220"/>
          </a:xfrm>
          <a:prstGeom prst="rect">
            <a:avLst/>
          </a:prstGeom>
          <a:noFill/>
        </p:spPr>
        <p:txBody>
          <a:bodyPr wrap="square" rtlCol="0">
            <a:spAutoFit/>
          </a:bodyPr>
          <a:lstStyle/>
          <a:p>
            <a:r>
              <a:rPr lang="en-US" altLang="en-US" sz="2800" dirty="0">
                <a:solidFill>
                  <a:schemeClr val="accent6">
                    <a:lumMod val="50000"/>
                  </a:schemeClr>
                </a:solidFill>
                <a:latin typeface="+mj-lt"/>
              </a:rPr>
              <a:t> </a:t>
            </a:r>
            <a:endParaRPr lang="en-US" sz="2800" dirty="0">
              <a:solidFill>
                <a:schemeClr val="accent6">
                  <a:lumMod val="50000"/>
                </a:schemeClr>
              </a:solidFill>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220366306"/>
              </p:ext>
            </p:extLst>
          </p:nvPr>
        </p:nvGraphicFramePr>
        <p:xfrm>
          <a:off x="264561" y="837724"/>
          <a:ext cx="11681852" cy="4104122"/>
        </p:xfrm>
        <a:graphic>
          <a:graphicData uri="http://schemas.openxmlformats.org/drawingml/2006/table">
            <a:tbl>
              <a:tblPr firstRow="1" bandRow="1">
                <a:tableStyleId>{5C22544A-7EE6-4342-B048-85BDC9FD1C3A}</a:tableStyleId>
              </a:tblPr>
              <a:tblGrid>
                <a:gridCol w="11681852">
                  <a:extLst>
                    <a:ext uri="{9D8B030D-6E8A-4147-A177-3AD203B41FA5}">
                      <a16:colId xmlns:a16="http://schemas.microsoft.com/office/drawing/2014/main" xmlns="" val="20000"/>
                    </a:ext>
                  </a:extLst>
                </a:gridCol>
              </a:tblGrid>
              <a:tr h="803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3200" b="0" kern="1200" dirty="0">
                          <a:solidFill>
                            <a:schemeClr val="tx1"/>
                          </a:solidFill>
                          <a:latin typeface="+mj-lt"/>
                          <a:ea typeface="+mn-ea"/>
                          <a:cs typeface="+mn-cs"/>
                        </a:rPr>
                        <a:t>Nursing management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0"/>
                  </a:ext>
                </a:extLst>
              </a:tr>
              <a:tr h="3250682">
                <a:tc>
                  <a:txBody>
                    <a:bodyPr/>
                    <a:lstStyle/>
                    <a:p>
                      <a:pPr marL="342900" indent="-342900">
                        <a:buFont typeface="Arial" panose="020B0604020202020204" pitchFamily="34" charset="0"/>
                        <a:buChar char="•"/>
                      </a:pPr>
                      <a:r>
                        <a:rPr lang="en-US" altLang="en-US" sz="2400" dirty="0"/>
                        <a:t>Fluid balance – I / O  chart</a:t>
                      </a:r>
                    </a:p>
                    <a:p>
                      <a:pPr marL="342900" indent="-342900">
                        <a:buFont typeface="Arial" panose="020B0604020202020204" pitchFamily="34" charset="0"/>
                        <a:buChar char="•"/>
                      </a:pPr>
                      <a:r>
                        <a:rPr lang="en-US" altLang="en-US" sz="2400" dirty="0"/>
                        <a:t>Fluids encouraged unless contraindicated</a:t>
                      </a:r>
                    </a:p>
                    <a:p>
                      <a:pPr marL="342900" indent="-342900">
                        <a:buFont typeface="Arial" panose="020B0604020202020204" pitchFamily="34" charset="0"/>
                        <a:buChar char="•"/>
                      </a:pPr>
                      <a:r>
                        <a:rPr lang="en-US" altLang="en-US" sz="2400" dirty="0"/>
                        <a:t>4</a:t>
                      </a:r>
                      <a:r>
                        <a:rPr lang="en-US" altLang="en-US" sz="2400" baseline="30000" dirty="0"/>
                        <a:t>th</a:t>
                      </a:r>
                      <a:r>
                        <a:rPr lang="en-US" altLang="en-US" sz="2400" dirty="0"/>
                        <a:t> hourly temp</a:t>
                      </a:r>
                    </a:p>
                    <a:p>
                      <a:pPr marL="342900" indent="-342900">
                        <a:buFont typeface="Arial" panose="020B0604020202020204" pitchFamily="34" charset="0"/>
                        <a:buChar char="•"/>
                      </a:pPr>
                      <a:r>
                        <a:rPr lang="en-US" altLang="en-US" sz="2400" dirty="0"/>
                        <a:t>Antibiotics</a:t>
                      </a:r>
                    </a:p>
                    <a:p>
                      <a:pPr marL="342900" indent="-342900">
                        <a:buFont typeface="Arial" panose="020B0604020202020204" pitchFamily="34" charset="0"/>
                        <a:buChar char="•"/>
                      </a:pPr>
                      <a:r>
                        <a:rPr lang="en-US" altLang="en-US" sz="2400" dirty="0"/>
                        <a:t>Bed rest</a:t>
                      </a:r>
                    </a:p>
                    <a:p>
                      <a:pPr marL="342900" indent="-342900">
                        <a:buFont typeface="Arial" panose="020B0604020202020204" pitchFamily="34" charset="0"/>
                        <a:buChar char="•"/>
                      </a:pPr>
                      <a:r>
                        <a:rPr lang="en-US" altLang="en-US" sz="2400" dirty="0"/>
                        <a:t>Teach how to prevent recurrent infections : adequate fluids, emptying the bladder regularly and performing recommended perineal hygiene taking antibiotics as prescribed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372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020" y="463811"/>
            <a:ext cx="7617085" cy="523220"/>
          </a:xfrm>
          <a:prstGeom prst="rect">
            <a:avLst/>
          </a:prstGeom>
        </p:spPr>
        <p:txBody>
          <a:bodyPr wrap="none">
            <a:spAutoFit/>
          </a:bodyPr>
          <a:lstStyle/>
          <a:p>
            <a:r>
              <a:rPr lang="en-US" altLang="en-US" sz="2800" dirty="0">
                <a:solidFill>
                  <a:schemeClr val="accent6">
                    <a:lumMod val="50000"/>
                  </a:schemeClr>
                </a:solidFill>
              </a:rPr>
              <a:t> Treatment  of Acute Uncomplicated Pyelonephritis</a:t>
            </a:r>
            <a:endParaRPr lang="en-US" sz="2800" dirty="0">
              <a:solidFill>
                <a:schemeClr val="accent6">
                  <a:lumMod val="50000"/>
                </a:schemeClr>
              </a:solidFill>
            </a:endParaRPr>
          </a:p>
        </p:txBody>
      </p:sp>
      <p:sp>
        <p:nvSpPr>
          <p:cNvPr id="3" name="Rectangle 2"/>
          <p:cNvSpPr/>
          <p:nvPr/>
        </p:nvSpPr>
        <p:spPr>
          <a:xfrm>
            <a:off x="9594860" y="94479"/>
            <a:ext cx="2258247" cy="369332"/>
          </a:xfrm>
          <a:prstGeom prst="rect">
            <a:avLst/>
          </a:prstGeom>
        </p:spPr>
        <p:txBody>
          <a:bodyPr wrap="none">
            <a:spAutoFit/>
          </a:bodyPr>
          <a:lstStyle/>
          <a:p>
            <a:r>
              <a:rPr lang="en-US" dirty="0">
                <a:solidFill>
                  <a:schemeClr val="accent1">
                    <a:lumMod val="75000"/>
                  </a:schemeClr>
                </a:solidFill>
              </a:rPr>
              <a:t>Only in females slides </a:t>
            </a:r>
          </a:p>
        </p:txBody>
      </p:sp>
      <p:graphicFrame>
        <p:nvGraphicFramePr>
          <p:cNvPr id="6" name="Table 5"/>
          <p:cNvGraphicFramePr>
            <a:graphicFrameLocks noGrp="1"/>
          </p:cNvGraphicFramePr>
          <p:nvPr>
            <p:extLst>
              <p:ext uri="{D42A27DB-BD31-4B8C-83A1-F6EECF244321}">
                <p14:modId xmlns:p14="http://schemas.microsoft.com/office/powerpoint/2010/main" val="1646284571"/>
              </p:ext>
            </p:extLst>
          </p:nvPr>
        </p:nvGraphicFramePr>
        <p:xfrm>
          <a:off x="438649" y="1403641"/>
          <a:ext cx="11066106" cy="3946932"/>
        </p:xfrm>
        <a:graphic>
          <a:graphicData uri="http://schemas.openxmlformats.org/drawingml/2006/table">
            <a:tbl>
              <a:tblPr firstRow="1" bandRow="1">
                <a:tableStyleId>{5C22544A-7EE6-4342-B048-85BDC9FD1C3A}</a:tableStyleId>
              </a:tblPr>
              <a:tblGrid>
                <a:gridCol w="3312258">
                  <a:extLst>
                    <a:ext uri="{9D8B030D-6E8A-4147-A177-3AD203B41FA5}">
                      <a16:colId xmlns:a16="http://schemas.microsoft.com/office/drawing/2014/main" xmlns="" val="20000"/>
                    </a:ext>
                  </a:extLst>
                </a:gridCol>
                <a:gridCol w="4065146">
                  <a:extLst>
                    <a:ext uri="{9D8B030D-6E8A-4147-A177-3AD203B41FA5}">
                      <a16:colId xmlns:a16="http://schemas.microsoft.com/office/drawing/2014/main" xmlns="" val="20001"/>
                    </a:ext>
                  </a:extLst>
                </a:gridCol>
                <a:gridCol w="3688702">
                  <a:extLst>
                    <a:ext uri="{9D8B030D-6E8A-4147-A177-3AD203B41FA5}">
                      <a16:colId xmlns:a16="http://schemas.microsoft.com/office/drawing/2014/main" xmlns="" val="20002"/>
                    </a:ext>
                  </a:extLst>
                </a:gridCol>
              </a:tblGrid>
              <a:tr h="578498">
                <a:tc>
                  <a:txBody>
                    <a:bodyPr/>
                    <a:lstStyle/>
                    <a:p>
                      <a:pPr algn="ctr"/>
                      <a:r>
                        <a:rPr lang="en-US" sz="2000" dirty="0">
                          <a:solidFill>
                            <a:schemeClr val="tx1"/>
                          </a:solidFill>
                          <a:latin typeface="+mn-lt"/>
                        </a:rPr>
                        <a:t>Mild or moderate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Hospitalized patients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chemeClr val="tx1"/>
                          </a:solidFill>
                          <a:latin typeface="+mn-lt"/>
                        </a:rPr>
                        <a:t>Ambulatory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3276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285750" indent="-285750" eaLnBrk="1" fontAlgn="auto" hangingPunct="1">
                        <a:spcAft>
                          <a:spcPts val="0"/>
                        </a:spcAft>
                        <a:buFont typeface="Arial" panose="020B0604020202020204" pitchFamily="34" charset="0"/>
                        <a:buChar char="•"/>
                        <a:defRPr/>
                      </a:pPr>
                      <a:r>
                        <a:rPr lang="en-US" sz="1800" dirty="0">
                          <a:latin typeface="+mn-lt"/>
                        </a:rPr>
                        <a:t>Outpatient treatment (total of 7–14 days)</a:t>
                      </a:r>
                    </a:p>
                    <a:p>
                      <a:pPr marL="285750" indent="-285750" eaLnBrk="1" fontAlgn="auto" hangingPunct="1">
                        <a:spcAft>
                          <a:spcPts val="0"/>
                        </a:spcAft>
                        <a:buFont typeface="Arial" panose="020B0604020202020204" pitchFamily="34" charset="0"/>
                        <a:buChar char="•"/>
                        <a:defRPr/>
                      </a:pPr>
                      <a:r>
                        <a:rPr lang="en-US" sz="1800" dirty="0">
                          <a:latin typeface="+mn-lt"/>
                        </a:rPr>
                        <a:t>     oral treatment:</a:t>
                      </a:r>
                    </a:p>
                    <a:p>
                      <a:pPr marL="285750" indent="-285750" eaLnBrk="1" fontAlgn="auto" hangingPunct="1">
                        <a:spcAft>
                          <a:spcPts val="0"/>
                        </a:spcAft>
                        <a:buFont typeface="Arial" panose="020B0604020202020204" pitchFamily="34" charset="0"/>
                        <a:buChar char="•"/>
                        <a:defRPr/>
                      </a:pPr>
                      <a:r>
                        <a:rPr lang="en-US" sz="1800" dirty="0">
                          <a:latin typeface="+mn-lt"/>
                        </a:rPr>
                        <a:t>Fluoroquinolone</a:t>
                      </a:r>
                    </a:p>
                    <a:p>
                      <a:pPr marL="285750" indent="-285750" eaLnBrk="1" fontAlgn="auto" hangingPunct="1">
                        <a:spcAft>
                          <a:spcPts val="0"/>
                        </a:spcAft>
                        <a:buFont typeface="Arial" panose="020B0604020202020204" pitchFamily="34" charset="0"/>
                        <a:buChar char="•"/>
                        <a:defRPr/>
                      </a:pPr>
                      <a:r>
                        <a:rPr lang="en-US" sz="1800" dirty="0">
                          <a:latin typeface="+mn-lt"/>
                        </a:rPr>
                        <a:t>TMP/SMX, if </a:t>
                      </a:r>
                      <a:r>
                        <a:rPr lang="en-US" sz="1800" dirty="0" err="1">
                          <a:latin typeface="+mn-lt"/>
                        </a:rPr>
                        <a:t>uropathogen</a:t>
                      </a:r>
                      <a:r>
                        <a:rPr lang="en-US" sz="1800" baseline="0" dirty="0">
                          <a:latin typeface="+mn-lt"/>
                        </a:rPr>
                        <a:t> is known to be susceptible. </a:t>
                      </a:r>
                      <a:endParaRPr lang="en-US" sz="1800" dirty="0">
                        <a:latin typeface="+mn-lt"/>
                      </a:endParaRPr>
                    </a:p>
                    <a:p>
                      <a:pPr marL="285750" indent="-285750" eaLnBrk="1" fontAlgn="auto" hangingPunct="1">
                        <a:spcAft>
                          <a:spcPts val="0"/>
                        </a:spcAft>
                        <a:buFont typeface="Arial" panose="020B0604020202020204" pitchFamily="34" charset="0"/>
                        <a:buChar char="•"/>
                        <a:defRPr/>
                      </a:pPr>
                      <a:r>
                        <a:rPr lang="en-US" sz="1800" dirty="0">
                          <a:latin typeface="+mn-lt"/>
                        </a:rPr>
                        <a:t>If Gram-positive pathogen: amoxicillin</a:t>
                      </a:r>
                    </a:p>
                    <a:p>
                      <a:pPr eaLnBrk="1" fontAlgn="auto" hangingPunct="1">
                        <a:spcAft>
                          <a:spcPts val="0"/>
                        </a:spcAft>
                        <a:buFont typeface="Arial" pitchFamily="34" charset="0"/>
                        <a:buNone/>
                        <a:defRPr/>
                      </a:pPr>
                      <a:r>
                        <a:rPr lang="en-US" sz="1800" dirty="0">
                          <a:latin typeface="+mn-lt"/>
                        </a:rPr>
                        <a:t>     or amoxicillin-</a:t>
                      </a:r>
                      <a:r>
                        <a:rPr lang="en-US" sz="1800" dirty="0" err="1">
                          <a:latin typeface="+mn-lt"/>
                        </a:rPr>
                        <a:t>clavulanate</a:t>
                      </a:r>
                      <a:endParaRPr lang="en-US" sz="1800" dirty="0">
                        <a:latin typeface="+mn-l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1" fontAlgn="auto" hangingPunct="1">
                        <a:spcAft>
                          <a:spcPts val="0"/>
                        </a:spcAft>
                        <a:buFont typeface="Arial" pitchFamily="34" charset="0"/>
                        <a:buNone/>
                        <a:defRPr/>
                      </a:pPr>
                      <a:r>
                        <a:rPr lang="en-US" sz="1800" dirty="0">
                          <a:solidFill>
                            <a:schemeClr val="tx1"/>
                          </a:solidFill>
                          <a:latin typeface="+mn-lt"/>
                        </a:rPr>
                        <a:t>IV antibiotic first 48–72 hours followed by 7 days of oral antibiotic therapy</a:t>
                      </a:r>
                    </a:p>
                    <a:p>
                      <a:pPr eaLnBrk="1" fontAlgn="auto" hangingPunct="1">
                        <a:spcAft>
                          <a:spcPts val="0"/>
                        </a:spcAft>
                        <a:buFont typeface="Arial" pitchFamily="34" charset="0"/>
                        <a:buChar char="•"/>
                        <a:defRPr/>
                      </a:pPr>
                      <a:endParaRPr lang="en-US" sz="1800" dirty="0">
                        <a:solidFill>
                          <a:schemeClr val="tx1"/>
                        </a:solidFill>
                        <a:latin typeface="+mn-lt"/>
                      </a:endParaRPr>
                    </a:p>
                    <a:p>
                      <a:pPr marL="742950" lvl="1" indent="-285750" eaLnBrk="1" fontAlgn="auto" hangingPunct="1">
                        <a:spcAft>
                          <a:spcPts val="0"/>
                        </a:spcAft>
                        <a:buFont typeface="Arial" panose="020B0604020202020204" pitchFamily="34" charset="0"/>
                        <a:buChar char="•"/>
                        <a:defRPr/>
                      </a:pPr>
                      <a:r>
                        <a:rPr lang="en-US" sz="1800" dirty="0">
                          <a:solidFill>
                            <a:schemeClr val="tx1"/>
                          </a:solidFill>
                          <a:latin typeface="+mn-lt"/>
                        </a:rPr>
                        <a:t>Fluoroquinolone IV, then PO</a:t>
                      </a:r>
                    </a:p>
                    <a:p>
                      <a:pPr marL="742950" lvl="1" indent="-285750" eaLnBrk="1" fontAlgn="auto" hangingPunct="1">
                        <a:spcAft>
                          <a:spcPts val="0"/>
                        </a:spcAft>
                        <a:buFont typeface="Arial" panose="020B0604020202020204" pitchFamily="34" charset="0"/>
                        <a:buChar char="•"/>
                        <a:defRPr/>
                      </a:pPr>
                      <a:r>
                        <a:rPr lang="en-US" sz="1800" dirty="0">
                          <a:solidFill>
                            <a:schemeClr val="tx1"/>
                          </a:solidFill>
                          <a:latin typeface="+mn-lt"/>
                        </a:rPr>
                        <a:t>Aminoglycoside ± ampicillin IV, then TMP/SMX PO</a:t>
                      </a:r>
                    </a:p>
                    <a:p>
                      <a:pPr marL="742950" lvl="1" indent="-285750" eaLnBrk="1" fontAlgn="auto" hangingPunct="1">
                        <a:spcAft>
                          <a:spcPts val="0"/>
                        </a:spcAft>
                        <a:buFont typeface="Arial" panose="020B0604020202020204" pitchFamily="34" charset="0"/>
                        <a:buChar char="•"/>
                        <a:defRPr/>
                      </a:pPr>
                      <a:r>
                        <a:rPr lang="en-US" sz="1800" dirty="0">
                          <a:solidFill>
                            <a:schemeClr val="tx1"/>
                          </a:solidFill>
                          <a:latin typeface="+mn-lt"/>
                        </a:rPr>
                        <a:t>Third-generation cephalosporin IV, then TMP/SMX 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7–14 days of oral  therapy with one of the antimicrobials mentioned</a:t>
                      </a:r>
                      <a:r>
                        <a:rPr lang="en-US" sz="1800" baseline="0" dirty="0">
                          <a:latin typeface="+mn-lt"/>
                        </a:rPr>
                        <a:t> in the table .</a:t>
                      </a:r>
                      <a:endParaRPr lang="en-US" sz="1800" dirty="0">
                        <a:latin typeface="+mn-l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438649" y="5567128"/>
            <a:ext cx="9293290" cy="400110"/>
          </a:xfrm>
          <a:prstGeom prst="rect">
            <a:avLst/>
          </a:prstGeom>
          <a:noFill/>
        </p:spPr>
        <p:txBody>
          <a:bodyPr wrap="square" rtlCol="0">
            <a:spAutoFit/>
          </a:bodyPr>
          <a:lstStyle/>
          <a:p>
            <a:pPr>
              <a:buFont typeface="Arial" pitchFamily="34" charset="0"/>
              <a:buChar char="•"/>
              <a:defRPr/>
            </a:pPr>
            <a:r>
              <a:rPr lang="en-US" sz="2000" dirty="0">
                <a:solidFill>
                  <a:srgbClr val="FF0000"/>
                </a:solidFill>
              </a:rPr>
              <a:t>Eradicate pathogens in kidney and </a:t>
            </a:r>
            <a:r>
              <a:rPr lang="en-US" sz="2000" dirty="0" err="1">
                <a:solidFill>
                  <a:srgbClr val="FF0000"/>
                </a:solidFill>
              </a:rPr>
              <a:t>urothelium</a:t>
            </a:r>
            <a:r>
              <a:rPr lang="en-US" sz="2000" dirty="0">
                <a:solidFill>
                  <a:srgbClr val="FF0000"/>
                </a:solidFill>
              </a:rPr>
              <a:t>, and treat/prevent bacteremia</a:t>
            </a:r>
          </a:p>
        </p:txBody>
      </p:sp>
    </p:spTree>
    <p:extLst>
      <p:ext uri="{BB962C8B-B14F-4D97-AF65-F5344CB8AC3E}">
        <p14:creationId xmlns:p14="http://schemas.microsoft.com/office/powerpoint/2010/main" val="33408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6135" y="234285"/>
            <a:ext cx="2445865" cy="369332"/>
          </a:xfrm>
          <a:prstGeom prst="rect">
            <a:avLst/>
          </a:prstGeom>
          <a:noFill/>
        </p:spPr>
        <p:txBody>
          <a:bodyPr wrap="square" rtlCol="0">
            <a:spAutoFit/>
          </a:bodyPr>
          <a:lstStyle/>
          <a:p>
            <a:r>
              <a:rPr lang="en-US" dirty="0">
                <a:solidFill>
                  <a:schemeClr val="accent1">
                    <a:lumMod val="75000"/>
                  </a:schemeClr>
                </a:solidFill>
              </a:rPr>
              <a:t>Only in females slides </a:t>
            </a:r>
          </a:p>
        </p:txBody>
      </p:sp>
      <p:pic>
        <p:nvPicPr>
          <p:cNvPr id="3" name="Picture 5" descr="Kidney_XGP_Gross4"/>
          <p:cNvPicPr>
            <a:picLocks noChangeAspect="1" noChangeArrowheads="1"/>
          </p:cNvPicPr>
          <p:nvPr/>
        </p:nvPicPr>
        <p:blipFill>
          <a:blip r:embed="rId2">
            <a:extLst>
              <a:ext uri="{28A0092B-C50C-407E-A947-70E740481C1C}">
                <a14:useLocalDpi xmlns:a14="http://schemas.microsoft.com/office/drawing/2010/main" val="0"/>
              </a:ext>
            </a:extLst>
          </a:blip>
          <a:srcRect b="10510"/>
          <a:stretch>
            <a:fillRect/>
          </a:stretch>
        </p:blipFill>
        <p:spPr bwMode="auto">
          <a:xfrm>
            <a:off x="6940240" y="932024"/>
            <a:ext cx="4424446" cy="29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6940240" y="4422710"/>
            <a:ext cx="4380722" cy="115593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a:latin typeface="+mn-lt"/>
              </a:rPr>
              <a:t>Destruction of approximately 70% of the kidney. Numerous dilated calyces with yellow-brown calculi. The central necrotic areas are surrounded by dense fibrosis.</a:t>
            </a:r>
          </a:p>
        </p:txBody>
      </p:sp>
      <p:pic>
        <p:nvPicPr>
          <p:cNvPr id="5" name="Picture 5" descr="chronic_pyeloneph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98" y="932024"/>
            <a:ext cx="4567335" cy="329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979714" y="4810176"/>
            <a:ext cx="4394719" cy="768467"/>
          </a:xfrm>
          <a:prstGeom prst="rect">
            <a:avLst/>
          </a:prstGeom>
        </p:spPr>
        <p:txBody>
          <a:bodyPr rtlCol="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a:latin typeface="+mn-lt"/>
              </a:rPr>
              <a:t>Scarred and contorted kidneys</a:t>
            </a:r>
          </a:p>
        </p:txBody>
      </p:sp>
    </p:spTree>
    <p:extLst>
      <p:ext uri="{BB962C8B-B14F-4D97-AF65-F5344CB8AC3E}">
        <p14:creationId xmlns:p14="http://schemas.microsoft.com/office/powerpoint/2010/main" val="4907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317" y="260645"/>
            <a:ext cx="3910879" cy="523220"/>
          </a:xfrm>
          <a:prstGeom prst="rect">
            <a:avLst/>
          </a:prstGeom>
        </p:spPr>
        <p:txBody>
          <a:bodyPr wrap="none">
            <a:spAutoFit/>
          </a:bodyPr>
          <a:lstStyle/>
          <a:p>
            <a:r>
              <a:rPr lang="en-US" sz="2800" dirty="0">
                <a:ln w="0"/>
                <a:solidFill>
                  <a:schemeClr val="accent1"/>
                </a:solidFill>
                <a:effectLst>
                  <a:outerShdw blurRad="38100" dist="25400" dir="5400000" algn="ctr" rotWithShape="0">
                    <a:srgbClr val="6E747A">
                      <a:alpha val="43000"/>
                    </a:srgbClr>
                  </a:outerShdw>
                </a:effectLst>
                <a:latin typeface="+mj-lt"/>
              </a:rPr>
              <a:t>Summary (doctor’s notes)</a:t>
            </a:r>
          </a:p>
        </p:txBody>
      </p:sp>
      <p:sp>
        <p:nvSpPr>
          <p:cNvPr id="3" name="TextBox 2"/>
          <p:cNvSpPr txBox="1"/>
          <p:nvPr/>
        </p:nvSpPr>
        <p:spPr>
          <a:xfrm>
            <a:off x="410547" y="1101012"/>
            <a:ext cx="9237306" cy="5620000"/>
          </a:xfrm>
          <a:prstGeom prst="rect">
            <a:avLst/>
          </a:prstGeom>
          <a:noFill/>
        </p:spPr>
        <p:txBody>
          <a:bodyPr wrap="square" rtlCol="0">
            <a:spAutoFit/>
          </a:bodyPr>
          <a:lstStyle/>
          <a:p>
            <a:r>
              <a:rPr lang="en-US" sz="1600" dirty="0"/>
              <a:t>-</a:t>
            </a:r>
            <a:r>
              <a:rPr lang="en-US" dirty="0"/>
              <a:t>Pyelonephritis : usually upper UTI and complicated.</a:t>
            </a:r>
          </a:p>
          <a:p>
            <a:pPr marL="285750" indent="-285750">
              <a:buFontTx/>
              <a:buChar char="-"/>
            </a:pPr>
            <a:r>
              <a:rPr lang="en-US" dirty="0"/>
              <a:t>It is acquired usually by 1-Ascending Infection 2- </a:t>
            </a:r>
            <a:r>
              <a:rPr lang="en-US" dirty="0" err="1"/>
              <a:t>Hematogenous</a:t>
            </a:r>
            <a:r>
              <a:rPr lang="en-US" dirty="0"/>
              <a:t> Spread</a:t>
            </a:r>
          </a:p>
          <a:p>
            <a:pPr marL="342900" lvl="0" indent="-342900">
              <a:spcBef>
                <a:spcPct val="20000"/>
              </a:spcBef>
              <a:buFont typeface="Arial" pitchFamily="34" charset="0"/>
              <a:buChar char="•"/>
            </a:pPr>
            <a:r>
              <a:rPr lang="en-US" dirty="0"/>
              <a:t>Diagnosis: Bacteria </a:t>
            </a:r>
            <a:r>
              <a:rPr lang="en-US" b="1" dirty="0">
                <a:solidFill>
                  <a:srgbClr val="FF0000"/>
                </a:solidFill>
              </a:rPr>
              <a:t>10</a:t>
            </a:r>
            <a:r>
              <a:rPr lang="en-US" b="1" baseline="30000" dirty="0">
                <a:solidFill>
                  <a:srgbClr val="FF0000"/>
                </a:solidFill>
              </a:rPr>
              <a:t>5</a:t>
            </a:r>
            <a:r>
              <a:rPr lang="en-US" b="1" dirty="0">
                <a:solidFill>
                  <a:srgbClr val="FF0000"/>
                </a:solidFill>
              </a:rPr>
              <a:t>CFU/ml  , </a:t>
            </a:r>
            <a:r>
              <a:rPr lang="en-US" dirty="0"/>
              <a:t>blood culture</a:t>
            </a:r>
          </a:p>
          <a:p>
            <a:pPr marL="342900" lvl="0" indent="-342900">
              <a:spcBef>
                <a:spcPct val="20000"/>
              </a:spcBef>
              <a:buFont typeface="Arial" pitchFamily="34" charset="0"/>
              <a:buChar char="•"/>
            </a:pPr>
            <a:r>
              <a:rPr lang="en-US" dirty="0"/>
              <a:t>Symptoms': flank pain , vomiting , fever , diarrhea</a:t>
            </a:r>
          </a:p>
          <a:p>
            <a:pPr marL="342900" lvl="0" indent="-342900">
              <a:spcBef>
                <a:spcPct val="20000"/>
              </a:spcBef>
              <a:buFont typeface="Arial" pitchFamily="34" charset="0"/>
              <a:buChar char="•"/>
            </a:pPr>
            <a:r>
              <a:rPr lang="en-US" dirty="0"/>
              <a:t>Local complication : renal abscess , scarring, ischemia</a:t>
            </a:r>
          </a:p>
          <a:p>
            <a:pPr marL="342900" lvl="0" indent="-342900">
              <a:spcBef>
                <a:spcPct val="20000"/>
              </a:spcBef>
              <a:buFont typeface="Arial" pitchFamily="34" charset="0"/>
              <a:buChar char="•"/>
            </a:pPr>
            <a:r>
              <a:rPr lang="en-US" dirty="0"/>
              <a:t>Distal complications : bacteria will spread to other organs</a:t>
            </a:r>
          </a:p>
          <a:p>
            <a:pPr marL="342900" lvl="0" indent="-342900">
              <a:spcBef>
                <a:spcPct val="20000"/>
              </a:spcBef>
              <a:buFont typeface="Arial" pitchFamily="34" charset="0"/>
              <a:buChar char="•"/>
            </a:pPr>
            <a:r>
              <a:rPr lang="en-US" dirty="0"/>
              <a:t>Risk factors : obstruction , catheterized patients , diabetic, pregnancy (could lead to abortion)</a:t>
            </a:r>
          </a:p>
          <a:p>
            <a:pPr marL="342900" lvl="0" indent="-342900">
              <a:spcBef>
                <a:spcPct val="20000"/>
              </a:spcBef>
              <a:buFont typeface="Arial" pitchFamily="34" charset="0"/>
              <a:buChar char="•"/>
            </a:pPr>
            <a:r>
              <a:rPr lang="en-US" dirty="0"/>
              <a:t>Most common organisms : </a:t>
            </a:r>
            <a:r>
              <a:rPr lang="en-US" dirty="0" err="1"/>
              <a:t>E.coli</a:t>
            </a:r>
            <a:r>
              <a:rPr lang="en-US" dirty="0"/>
              <a:t> , staph </a:t>
            </a:r>
            <a:r>
              <a:rPr lang="en-US" dirty="0" err="1"/>
              <a:t>saprophyticus</a:t>
            </a:r>
            <a:r>
              <a:rPr lang="en-US" dirty="0"/>
              <a:t> , </a:t>
            </a:r>
            <a:r>
              <a:rPr lang="en-US" dirty="0" err="1"/>
              <a:t>klebsiella</a:t>
            </a:r>
            <a:r>
              <a:rPr lang="en-US" dirty="0"/>
              <a:t> , </a:t>
            </a:r>
            <a:r>
              <a:rPr lang="en-US" dirty="0" err="1"/>
              <a:t>proteus</a:t>
            </a:r>
            <a:r>
              <a:rPr lang="en-US" dirty="0"/>
              <a:t> mirabilis , enterococci, staphylococcus </a:t>
            </a:r>
            <a:r>
              <a:rPr lang="en-US" dirty="0" err="1"/>
              <a:t>aureus</a:t>
            </a:r>
            <a:r>
              <a:rPr lang="en-US" dirty="0"/>
              <a:t> , pseudomonas </a:t>
            </a:r>
            <a:r>
              <a:rPr lang="en-US" dirty="0" err="1"/>
              <a:t>aeruginosa</a:t>
            </a:r>
            <a:r>
              <a:rPr lang="en-US" dirty="0"/>
              <a:t> , </a:t>
            </a:r>
            <a:r>
              <a:rPr lang="en-US" dirty="0" err="1"/>
              <a:t>Enterobacter</a:t>
            </a:r>
            <a:r>
              <a:rPr lang="en-US" dirty="0"/>
              <a:t>.</a:t>
            </a:r>
          </a:p>
          <a:p>
            <a:pPr marL="342900" lvl="0" indent="-342900">
              <a:spcBef>
                <a:spcPct val="20000"/>
              </a:spcBef>
              <a:buFont typeface="Arial" pitchFamily="34" charset="0"/>
              <a:buChar char="•"/>
            </a:pPr>
            <a:r>
              <a:rPr lang="en-US" dirty="0"/>
              <a:t>Prophylaxis : </a:t>
            </a:r>
            <a:r>
              <a:rPr lang="en-US" dirty="0" err="1"/>
              <a:t>Nitrofurantoin</a:t>
            </a:r>
            <a:r>
              <a:rPr lang="en-US" dirty="0"/>
              <a:t> , TMP- SMX , </a:t>
            </a:r>
            <a:r>
              <a:rPr lang="en-US" dirty="0" err="1"/>
              <a:t>Fluoroquinolones</a:t>
            </a:r>
            <a:r>
              <a:rPr lang="en-US" dirty="0"/>
              <a:t>.</a:t>
            </a:r>
          </a:p>
          <a:p>
            <a:pPr marL="342900" lvl="0" indent="-342900">
              <a:spcBef>
                <a:spcPct val="20000"/>
              </a:spcBef>
              <a:buFont typeface="Arial" pitchFamily="34" charset="0"/>
              <a:buChar char="•"/>
            </a:pPr>
            <a:r>
              <a:rPr lang="en-US" dirty="0"/>
              <a:t>Treatment: Ampicillin, Aminoglycosides , 3</a:t>
            </a:r>
            <a:r>
              <a:rPr lang="en-US" baseline="30000" dirty="0"/>
              <a:t>rd</a:t>
            </a:r>
            <a:r>
              <a:rPr lang="en-US" dirty="0"/>
              <a:t> generations cephalosporin's ,  </a:t>
            </a:r>
            <a:r>
              <a:rPr lang="en-US" dirty="0" err="1"/>
              <a:t>piperacillin</a:t>
            </a:r>
            <a:r>
              <a:rPr lang="en-US" dirty="0"/>
              <a:t> , </a:t>
            </a:r>
            <a:r>
              <a:rPr lang="en-US" dirty="0" err="1"/>
              <a:t>carbapenems</a:t>
            </a:r>
            <a:r>
              <a:rPr lang="en-US" dirty="0"/>
              <a:t>.</a:t>
            </a:r>
          </a:p>
          <a:p>
            <a:pPr marL="342900" lvl="0" indent="-342900">
              <a:spcBef>
                <a:spcPct val="20000"/>
              </a:spcBef>
              <a:buFont typeface="Arial" pitchFamily="34" charset="0"/>
              <a:buChar char="•"/>
            </a:pPr>
            <a:r>
              <a:rPr lang="en-US" dirty="0"/>
              <a:t> anti-pseudomonas: aminoglycosides , </a:t>
            </a:r>
            <a:r>
              <a:rPr lang="en-US" dirty="0" err="1"/>
              <a:t>ciproflaxcin</a:t>
            </a:r>
            <a:r>
              <a:rPr lang="en-US" dirty="0"/>
              <a:t> , </a:t>
            </a:r>
            <a:r>
              <a:rPr lang="en-US" dirty="0" err="1"/>
              <a:t>carbapenam</a:t>
            </a:r>
            <a:r>
              <a:rPr lang="en-US" dirty="0"/>
              <a:t>, </a:t>
            </a:r>
            <a:r>
              <a:rPr lang="en-US" dirty="0" err="1"/>
              <a:t>pipracillin</a:t>
            </a:r>
            <a:r>
              <a:rPr lang="en-US" dirty="0"/>
              <a:t>.</a:t>
            </a:r>
          </a:p>
          <a:p>
            <a:pPr marL="342900" lvl="0" indent="-342900">
              <a:spcBef>
                <a:spcPct val="20000"/>
              </a:spcBef>
              <a:buFont typeface="Arial" pitchFamily="34" charset="0"/>
              <a:buChar char="•"/>
            </a:pPr>
            <a:r>
              <a:rPr lang="en-US" dirty="0"/>
              <a:t>Anti-</a:t>
            </a:r>
            <a:r>
              <a:rPr lang="en-US" dirty="0" err="1"/>
              <a:t>entrococcus</a:t>
            </a:r>
            <a:r>
              <a:rPr lang="en-US" dirty="0"/>
              <a:t> : </a:t>
            </a:r>
            <a:r>
              <a:rPr lang="en-US" dirty="0" err="1"/>
              <a:t>vancomysin</a:t>
            </a:r>
            <a:r>
              <a:rPr lang="en-US" dirty="0"/>
              <a:t> , </a:t>
            </a:r>
            <a:r>
              <a:rPr lang="en-US" dirty="0" err="1"/>
              <a:t>nitrofurantoin</a:t>
            </a:r>
            <a:r>
              <a:rPr lang="en-US" dirty="0"/>
              <a:t> </a:t>
            </a:r>
          </a:p>
          <a:p>
            <a:pPr marL="342900" lvl="0" indent="-342900">
              <a:spcBef>
                <a:spcPct val="20000"/>
              </a:spcBef>
              <a:buFont typeface="Arial" pitchFamily="34" charset="0"/>
              <a:buChar char="•"/>
            </a:pPr>
            <a:r>
              <a:rPr lang="en-US" dirty="0"/>
              <a:t>Anti- E-coli : Ampicillin , gentamycin , </a:t>
            </a:r>
            <a:r>
              <a:rPr lang="en-US" dirty="0" err="1"/>
              <a:t>nitrofurantoin</a:t>
            </a:r>
            <a:r>
              <a:rPr lang="en-US" dirty="0"/>
              <a:t> , TMS , </a:t>
            </a:r>
            <a:r>
              <a:rPr lang="en-US" dirty="0" err="1"/>
              <a:t>Ciproflaxcin</a:t>
            </a:r>
            <a:r>
              <a:rPr lang="en-US" dirty="0"/>
              <a:t>, (</a:t>
            </a:r>
            <a:r>
              <a:rPr lang="en-US" dirty="0" err="1"/>
              <a:t>cepha</a:t>
            </a:r>
            <a:r>
              <a:rPr lang="en-US" dirty="0"/>
              <a:t> 2</a:t>
            </a:r>
            <a:r>
              <a:rPr lang="en-US" baseline="30000" dirty="0"/>
              <a:t>nd</a:t>
            </a:r>
            <a:r>
              <a:rPr lang="en-US" dirty="0"/>
              <a:t> , 3rd) </a:t>
            </a:r>
          </a:p>
          <a:p>
            <a:pPr marL="342900" lvl="0" indent="-342900">
              <a:spcBef>
                <a:spcPct val="20000"/>
              </a:spcBef>
              <a:buFont typeface="Arial" pitchFamily="34" charset="0"/>
              <a:buChar char="•"/>
            </a:pPr>
            <a:endParaRPr lang="en-US" sz="2800" dirty="0">
              <a:latin typeface="Footlight MT Light" pitchFamily="18" charset="0"/>
            </a:endParaRPr>
          </a:p>
          <a:p>
            <a:pPr marL="285750" indent="-285750">
              <a:buFontTx/>
              <a:buChar char="-"/>
            </a:pPr>
            <a:endParaRPr lang="en-US" sz="1600" dirty="0"/>
          </a:p>
        </p:txBody>
      </p:sp>
      <p:sp>
        <p:nvSpPr>
          <p:cNvPr id="4" name="TextBox 3"/>
          <p:cNvSpPr txBox="1"/>
          <p:nvPr/>
        </p:nvSpPr>
        <p:spPr>
          <a:xfrm>
            <a:off x="10761635" y="260645"/>
            <a:ext cx="1267055" cy="369332"/>
          </a:xfrm>
          <a:prstGeom prst="rect">
            <a:avLst/>
          </a:prstGeom>
          <a:noFill/>
        </p:spPr>
        <p:txBody>
          <a:bodyPr wrap="square" rtlCol="0">
            <a:spAutoFit/>
          </a:bodyPr>
          <a:lstStyle/>
          <a:p>
            <a:r>
              <a:rPr lang="en-US" dirty="0">
                <a:solidFill>
                  <a:srgbClr val="FF0000"/>
                </a:solidFill>
              </a:rPr>
              <a:t>important</a:t>
            </a:r>
          </a:p>
        </p:txBody>
      </p:sp>
    </p:spTree>
    <p:extLst>
      <p:ext uri="{BB962C8B-B14F-4D97-AF65-F5344CB8AC3E}">
        <p14:creationId xmlns:p14="http://schemas.microsoft.com/office/powerpoint/2010/main" val="152828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629426" y="2813059"/>
            <a:ext cx="1775230" cy="584775"/>
          </a:xfrm>
          <a:prstGeom prst="rect">
            <a:avLst/>
          </a:prstGeom>
        </p:spPr>
        <p:txBody>
          <a:bodyPr wrap="none">
            <a:spAutoFit/>
          </a:bodyPr>
          <a:lstStyle/>
          <a:p>
            <a:r>
              <a:rPr lang="en-US" sz="3200" dirty="0">
                <a:ln w="0"/>
                <a:solidFill>
                  <a:schemeClr val="accent1"/>
                </a:solidFill>
                <a:effectLst>
                  <a:outerShdw blurRad="38100" dist="25400" dir="5400000" algn="ctr" rotWithShape="0">
                    <a:srgbClr val="6E747A">
                      <a:alpha val="43000"/>
                    </a:srgbClr>
                  </a:outerShdw>
                </a:effectLst>
              </a:rPr>
              <a:t>Summary</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548444621"/>
              </p:ext>
            </p:extLst>
          </p:nvPr>
        </p:nvGraphicFramePr>
        <p:xfrm>
          <a:off x="550576" y="139505"/>
          <a:ext cx="11563642" cy="6598920"/>
        </p:xfrm>
        <a:graphic>
          <a:graphicData uri="http://schemas.openxmlformats.org/drawingml/2006/table">
            <a:tbl>
              <a:tblPr firstRow="1" bandRow="1">
                <a:tableStyleId>{5940675A-B579-460E-94D1-54222C63F5DA}</a:tableStyleId>
              </a:tblPr>
              <a:tblGrid>
                <a:gridCol w="6546165">
                  <a:extLst>
                    <a:ext uri="{9D8B030D-6E8A-4147-A177-3AD203B41FA5}">
                      <a16:colId xmlns:a16="http://schemas.microsoft.com/office/drawing/2014/main" xmlns="" val="1529384334"/>
                    </a:ext>
                  </a:extLst>
                </a:gridCol>
                <a:gridCol w="5017477">
                  <a:extLst>
                    <a:ext uri="{9D8B030D-6E8A-4147-A177-3AD203B41FA5}">
                      <a16:colId xmlns:a16="http://schemas.microsoft.com/office/drawing/2014/main" xmlns="" val="3205663637"/>
                    </a:ext>
                  </a:extLst>
                </a:gridCol>
              </a:tblGrid>
              <a:tr h="370840">
                <a:tc>
                  <a:txBody>
                    <a:bodyPr/>
                    <a:lstStyle/>
                    <a:p>
                      <a:r>
                        <a:rPr lang="en-US" sz="1800" u="none" kern="1200" dirty="0">
                          <a:solidFill>
                            <a:schemeClr val="tx1"/>
                          </a:solidFill>
                          <a:effectLst/>
                          <a:latin typeface="+mn-lt"/>
                          <a:ea typeface="+mn-ea"/>
                          <a:cs typeface="+mn-cs"/>
                        </a:rPr>
                        <a:t>Risk Factors:</a:t>
                      </a:r>
                    </a:p>
                  </a:txBody>
                  <a:tcPr>
                    <a:solidFill>
                      <a:schemeClr val="accent1">
                        <a:lumMod val="20000"/>
                        <a:lumOff val="80000"/>
                      </a:schemeClr>
                    </a:solidFill>
                  </a:tcPr>
                </a:tc>
                <a:tc>
                  <a:txBody>
                    <a:bodyPr/>
                    <a:lstStyle/>
                    <a:p>
                      <a:r>
                        <a:rPr lang="en-US" sz="1800" u="none" kern="1200" dirty="0">
                          <a:solidFill>
                            <a:schemeClr val="tx1"/>
                          </a:solidFill>
                          <a:effectLst/>
                          <a:latin typeface="+mn-lt"/>
                          <a:ea typeface="+mn-ea"/>
                          <a:cs typeface="+mn-cs"/>
                        </a:rPr>
                        <a:t>Etiology and Pathophysiology:</a:t>
                      </a:r>
                    </a:p>
                  </a:txBody>
                  <a:tcPr>
                    <a:solidFill>
                      <a:schemeClr val="accent1">
                        <a:lumMod val="20000"/>
                        <a:lumOff val="80000"/>
                      </a:schemeClr>
                    </a:solidFill>
                  </a:tcPr>
                </a:tc>
                <a:extLst>
                  <a:ext uri="{0D108BD9-81ED-4DB2-BD59-A6C34878D82A}">
                    <a16:rowId xmlns:a16="http://schemas.microsoft.com/office/drawing/2014/main" xmlns="" val="28586410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Pregnancy –Diabetes –Immunosuppression-Obstruction-Catheterized  patients-vesicoureteral reflux-calculi .</a:t>
                      </a:r>
                    </a:p>
                    <a:p>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most bacterial causes Escherichia coli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Hospital-acquired infections may be due to coliforms and enterococci.</a:t>
                      </a:r>
                    </a:p>
                    <a:p>
                      <a:pPr marL="285750" indent="-285750">
                        <a:buFont typeface="Arial" panose="020B0604020202020204" pitchFamily="34" charset="0"/>
                        <a:buChar char="•"/>
                      </a:pPr>
                      <a:r>
                        <a:rPr lang="en-US" sz="1800" kern="1200" dirty="0" err="1">
                          <a:solidFill>
                            <a:schemeClr val="tx1"/>
                          </a:solidFill>
                          <a:effectLst/>
                          <a:latin typeface="+mn-lt"/>
                          <a:ea typeface="+mn-ea"/>
                          <a:cs typeface="+mn-cs"/>
                        </a:rPr>
                        <a:t>Haematogenous</a:t>
                      </a:r>
                      <a:r>
                        <a:rPr lang="en-US" sz="1800" kern="1200" dirty="0">
                          <a:solidFill>
                            <a:schemeClr val="tx1"/>
                          </a:solidFill>
                          <a:effectLst/>
                          <a:latin typeface="+mn-lt"/>
                          <a:ea typeface="+mn-ea"/>
                          <a:cs typeface="+mn-cs"/>
                        </a:rPr>
                        <a:t> spread is rare </a:t>
                      </a:r>
                      <a:r>
                        <a:rPr lang="en-US" sz="1800" kern="1200" dirty="0" err="1">
                          <a:solidFill>
                            <a:schemeClr val="tx1"/>
                          </a:solidFill>
                          <a:effectLst/>
                          <a:latin typeface="+mn-lt"/>
                          <a:ea typeface="+mn-ea"/>
                          <a:cs typeface="+mn-cs"/>
                        </a:rPr>
                        <a:t>eg</a:t>
                      </a:r>
                      <a:r>
                        <a:rPr lang="en-US" sz="1800" kern="1200" dirty="0">
                          <a:solidFill>
                            <a:schemeClr val="tx1"/>
                          </a:solidFill>
                          <a:effectLst/>
                          <a:latin typeface="+mn-lt"/>
                          <a:ea typeface="+mn-ea"/>
                          <a:cs typeface="+mn-cs"/>
                        </a:rPr>
                        <a:t> Staph </a:t>
                      </a:r>
                      <a:r>
                        <a:rPr lang="en-US" sz="1800" kern="1200" dirty="0" err="1">
                          <a:solidFill>
                            <a:schemeClr val="tx1"/>
                          </a:solidFill>
                          <a:effectLst/>
                          <a:latin typeface="+mn-lt"/>
                          <a:ea typeface="+mn-ea"/>
                          <a:cs typeface="+mn-cs"/>
                        </a:rPr>
                        <a:t>aureusand</a:t>
                      </a:r>
                      <a:r>
                        <a:rPr lang="en-US" sz="1800" kern="1200" dirty="0">
                          <a:solidFill>
                            <a:schemeClr val="tx1"/>
                          </a:solidFill>
                          <a:effectLst/>
                          <a:latin typeface="+mn-lt"/>
                          <a:ea typeface="+mn-ea"/>
                          <a:cs typeface="+mn-cs"/>
                        </a:rPr>
                        <a:t> mycobacterial tuberculosis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Frequently due to </a:t>
                      </a:r>
                      <a:r>
                        <a:rPr lang="en-US" sz="1800" kern="1200" dirty="0" err="1">
                          <a:solidFill>
                            <a:schemeClr val="tx1"/>
                          </a:solidFill>
                          <a:effectLst/>
                          <a:latin typeface="+mn-lt"/>
                          <a:ea typeface="+mn-ea"/>
                          <a:cs typeface="+mn-cs"/>
                        </a:rPr>
                        <a:t>ureterovesical</a:t>
                      </a:r>
                      <a:r>
                        <a:rPr lang="en-US" sz="1800" kern="1200" dirty="0">
                          <a:solidFill>
                            <a:schemeClr val="tx1"/>
                          </a:solidFill>
                          <a:effectLst/>
                          <a:latin typeface="+mn-lt"/>
                          <a:ea typeface="+mn-ea"/>
                          <a:cs typeface="+mn-cs"/>
                        </a:rPr>
                        <a:t> reflux . </a:t>
                      </a:r>
                    </a:p>
                  </a:txBody>
                  <a:tcPr/>
                </a:tc>
                <a:extLst>
                  <a:ext uri="{0D108BD9-81ED-4DB2-BD59-A6C34878D82A}">
                    <a16:rowId xmlns:a16="http://schemas.microsoft.com/office/drawing/2014/main" xmlns="" val="3394453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200" dirty="0">
                          <a:solidFill>
                            <a:schemeClr val="tx1"/>
                          </a:solidFill>
                          <a:effectLst/>
                          <a:latin typeface="+mn-lt"/>
                          <a:ea typeface="+mn-ea"/>
                          <a:cs typeface="+mn-cs"/>
                        </a:rPr>
                        <a:t>Treatment: </a:t>
                      </a:r>
                    </a:p>
                  </a:txBody>
                  <a:tcPr>
                    <a:solidFill>
                      <a:schemeClr val="accent4">
                        <a:lumMod val="20000"/>
                        <a:lumOff val="80000"/>
                      </a:schemeClr>
                    </a:solidFill>
                  </a:tcPr>
                </a:tc>
                <a:tc>
                  <a:txBody>
                    <a:bodyPr/>
                    <a:lstStyle/>
                    <a:p>
                      <a:r>
                        <a:rPr lang="en-US" sz="1800" u="none" kern="1200" dirty="0">
                          <a:solidFill>
                            <a:schemeClr val="tx1"/>
                          </a:solidFill>
                          <a:effectLst/>
                          <a:latin typeface="+mn-lt"/>
                          <a:ea typeface="+mn-ea"/>
                          <a:cs typeface="+mn-cs"/>
                        </a:rPr>
                        <a:t>Pathogenesis:</a:t>
                      </a:r>
                    </a:p>
                  </a:txBody>
                  <a:tcPr>
                    <a:solidFill>
                      <a:schemeClr val="accent4">
                        <a:lumMod val="20000"/>
                        <a:lumOff val="80000"/>
                      </a:schemeClr>
                    </a:solidFill>
                  </a:tcPr>
                </a:tc>
                <a:extLst>
                  <a:ext uri="{0D108BD9-81ED-4DB2-BD59-A6C34878D82A}">
                    <a16:rowId xmlns:a16="http://schemas.microsoft.com/office/drawing/2014/main" xmlns="" val="3383123184"/>
                  </a:ext>
                </a:extLst>
              </a:tr>
              <a:tr h="370840">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Patients with mild signs and symptoms may be treated on an outpatient basis with antibiotics for 7-14 day</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Hospitalization in sever cases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Empirical treatment is TMP-SMX (Resistance  around 50%), fluoroquinolones is alternative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Ampicillin with aminoglycoside or third generation </a:t>
                      </a:r>
                      <a:r>
                        <a:rPr lang="en-US" sz="1800" kern="1200" dirty="0" err="1">
                          <a:solidFill>
                            <a:schemeClr val="tx1"/>
                          </a:solidFill>
                          <a:effectLst/>
                          <a:latin typeface="+mn-lt"/>
                          <a:ea typeface="+mn-ea"/>
                          <a:cs typeface="+mn-cs"/>
                        </a:rPr>
                        <a:t>cephalosporins</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pipracillin</a:t>
                      </a:r>
                      <a:r>
                        <a:rPr lang="en-US" sz="1800" kern="1200" dirty="0">
                          <a:solidFill>
                            <a:schemeClr val="tx1"/>
                          </a:solidFill>
                          <a:effectLst/>
                          <a:latin typeface="+mn-lt"/>
                          <a:ea typeface="+mn-ea"/>
                          <a:cs typeface="+mn-cs"/>
                        </a:rPr>
                        <a:t> or carbapenems  in sever case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Antibiotics are selected according to results of urinalysis culture and sensitivity and may include broad-spectrum medications.</a:t>
                      </a:r>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Rectal and/or vaginal reservoirs Colonization of perianal area Bacterial migration to </a:t>
                      </a:r>
                      <a:r>
                        <a:rPr lang="en-US" sz="1800" kern="1200" dirty="0" err="1">
                          <a:solidFill>
                            <a:schemeClr val="tx1"/>
                          </a:solidFill>
                          <a:effectLst/>
                          <a:latin typeface="+mn-lt"/>
                          <a:ea typeface="+mn-ea"/>
                          <a:cs typeface="+mn-cs"/>
                        </a:rPr>
                        <a:t>perivaginal</a:t>
                      </a:r>
                      <a:r>
                        <a:rPr lang="en-US" sz="1800" kern="1200" dirty="0">
                          <a:solidFill>
                            <a:schemeClr val="tx1"/>
                          </a:solidFill>
                          <a:effectLst/>
                          <a:latin typeface="+mn-lt"/>
                          <a:ea typeface="+mn-ea"/>
                          <a:cs typeface="+mn-cs"/>
                        </a:rPr>
                        <a:t> area Bacteria ascend through urethra to bladder Intercourse may contribute  urethral colonization and ascending infection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ASB[</a:t>
                      </a:r>
                      <a:r>
                        <a:rPr lang="en-US" sz="1800" kern="1200" dirty="0" err="1">
                          <a:solidFill>
                            <a:schemeClr val="tx1"/>
                          </a:solidFill>
                          <a:effectLst/>
                          <a:latin typeface="+mn-lt"/>
                          <a:ea typeface="+mn-ea"/>
                          <a:cs typeface="+mn-cs"/>
                        </a:rPr>
                        <a:t>asymtomatic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bacteruria</a:t>
                      </a:r>
                      <a:r>
                        <a:rPr lang="en-US" sz="1800" kern="1200" dirty="0">
                          <a:solidFill>
                            <a:schemeClr val="tx1"/>
                          </a:solidFill>
                          <a:effectLst/>
                          <a:latin typeface="+mn-lt"/>
                          <a:ea typeface="+mn-ea"/>
                          <a:cs typeface="+mn-cs"/>
                        </a:rPr>
                        <a:t>] in 1st trimester of pregnancy may cause pyelonephritis in 3rd trimester </a:t>
                      </a:r>
                    </a:p>
                    <a:p>
                      <a:endParaRPr lang="en-US" dirty="0"/>
                    </a:p>
                  </a:txBody>
                  <a:tcPr/>
                </a:tc>
                <a:extLst>
                  <a:ext uri="{0D108BD9-81ED-4DB2-BD59-A6C34878D82A}">
                    <a16:rowId xmlns:a16="http://schemas.microsoft.com/office/drawing/2014/main" xmlns="" val="3909909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Clinical Manifestations  of acute pyelonephritis:</a:t>
                      </a:r>
                      <a:endParaRPr lang="en-US" b="0" u="none"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Diagnosis:</a:t>
                      </a:r>
                    </a:p>
                  </a:txBody>
                  <a:tcPr>
                    <a:solidFill>
                      <a:schemeClr val="accent1">
                        <a:lumMod val="20000"/>
                        <a:lumOff val="80000"/>
                      </a:schemeClr>
                    </a:solidFill>
                  </a:tcPr>
                </a:tc>
                <a:extLst>
                  <a:ext uri="{0D108BD9-81ED-4DB2-BD59-A6C34878D82A}">
                    <a16:rowId xmlns:a16="http://schemas.microsoft.com/office/drawing/2014/main" xmlns="" val="873108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Chills-Fever -Flank pain</a:t>
                      </a:r>
                    </a:p>
                    <a:p>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Blood culture-BUN and Creatinine levels-Ultrasound or CT scan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Complications: ESRD=end stage renal disease-Hypertension -Kidney stones</a:t>
                      </a:r>
                    </a:p>
                  </a:txBody>
                  <a:tcPr/>
                </a:tc>
                <a:extLst>
                  <a:ext uri="{0D108BD9-81ED-4DB2-BD59-A6C34878D82A}">
                    <a16:rowId xmlns:a16="http://schemas.microsoft.com/office/drawing/2014/main" xmlns="" val="91121739"/>
                  </a:ext>
                </a:extLst>
              </a:tr>
            </a:tbl>
          </a:graphicData>
        </a:graphic>
      </p:graphicFrame>
    </p:spTree>
    <p:extLst>
      <p:ext uri="{BB962C8B-B14F-4D97-AF65-F5344CB8AC3E}">
        <p14:creationId xmlns:p14="http://schemas.microsoft.com/office/powerpoint/2010/main" val="285945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41668"/>
            <a:ext cx="2959849" cy="830997"/>
          </a:xfrm>
          <a:prstGeom prst="rect">
            <a:avLst/>
          </a:prstGeom>
        </p:spPr>
        <p:txBody>
          <a:bodyPr wrap="none">
            <a:spAutoFit/>
          </a:bodyPr>
          <a:lstStyle/>
          <a:p>
            <a:r>
              <a:rPr lang="en-US" sz="4800" dirty="0">
                <a:ln w="0"/>
                <a:solidFill>
                  <a:schemeClr val="accent1"/>
                </a:solidFill>
                <a:effectLst>
                  <a:outerShdw blurRad="38100" dist="25400" dir="5400000" algn="ctr" rotWithShape="0">
                    <a:srgbClr val="6E747A">
                      <a:alpha val="43000"/>
                    </a:srgbClr>
                  </a:outerShdw>
                </a:effectLst>
              </a:rPr>
              <a:t>Objectives:</a:t>
            </a:r>
          </a:p>
        </p:txBody>
      </p:sp>
      <p:sp>
        <p:nvSpPr>
          <p:cNvPr id="5" name="Rectangle 4"/>
          <p:cNvSpPr/>
          <p:nvPr/>
        </p:nvSpPr>
        <p:spPr>
          <a:xfrm>
            <a:off x="332095" y="1317839"/>
            <a:ext cx="11859905" cy="646331"/>
          </a:xfrm>
          <a:prstGeom prst="rect">
            <a:avLst/>
          </a:prstGeom>
        </p:spPr>
        <p:txBody>
          <a:bodyPr wrap="square">
            <a:spAutoFit/>
          </a:bodyPr>
          <a:lstStyle/>
          <a:p>
            <a:pPr lvl="0"/>
            <a:endParaRPr lang="en-US" dirty="0"/>
          </a:p>
          <a:p>
            <a:endParaRPr lang="en-US" dirty="0"/>
          </a:p>
        </p:txBody>
      </p:sp>
      <p:sp>
        <p:nvSpPr>
          <p:cNvPr id="4" name="TextBox 3"/>
          <p:cNvSpPr txBox="1"/>
          <p:nvPr/>
        </p:nvSpPr>
        <p:spPr>
          <a:xfrm>
            <a:off x="2220686" y="2687216"/>
            <a:ext cx="184731" cy="646331"/>
          </a:xfrm>
          <a:prstGeom prst="rect">
            <a:avLst/>
          </a:prstGeom>
          <a:noFill/>
        </p:spPr>
        <p:txBody>
          <a:bodyPr wrap="none" rtlCol="0">
            <a:spAutoFit/>
          </a:bodyPr>
          <a:lstStyle/>
          <a:p>
            <a:endParaRPr lang="en-US" dirty="0"/>
          </a:p>
          <a:p>
            <a:endParaRPr lang="en-US" dirty="0"/>
          </a:p>
        </p:txBody>
      </p:sp>
      <p:sp>
        <p:nvSpPr>
          <p:cNvPr id="6" name="Content Placeholder 2"/>
          <p:cNvSpPr txBox="1">
            <a:spLocks/>
          </p:cNvSpPr>
          <p:nvPr/>
        </p:nvSpPr>
        <p:spPr>
          <a:xfrm>
            <a:off x="332095" y="1071473"/>
            <a:ext cx="7745505" cy="387781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a:p>
            <a:r>
              <a:rPr lang="en-US" dirty="0"/>
              <a:t>Epidemiology</a:t>
            </a:r>
          </a:p>
          <a:p>
            <a:r>
              <a:rPr lang="en-US" dirty="0"/>
              <a:t>Definition</a:t>
            </a:r>
          </a:p>
          <a:p>
            <a:r>
              <a:rPr lang="en-US" dirty="0"/>
              <a:t>Etiology</a:t>
            </a:r>
          </a:p>
          <a:p>
            <a:r>
              <a:rPr lang="en-US" dirty="0"/>
              <a:t>Pathogenesis</a:t>
            </a:r>
          </a:p>
          <a:p>
            <a:r>
              <a:rPr lang="en-US" dirty="0"/>
              <a:t>Pathology</a:t>
            </a:r>
          </a:p>
          <a:p>
            <a:r>
              <a:rPr lang="en-US" dirty="0"/>
              <a:t>Clinical presentations</a:t>
            </a:r>
          </a:p>
          <a:p>
            <a:r>
              <a:rPr lang="en-US" dirty="0"/>
              <a:t>Diagnosis</a:t>
            </a:r>
          </a:p>
          <a:p>
            <a:r>
              <a:rPr lang="en-US" dirty="0"/>
              <a:t>Treatment and prevention</a:t>
            </a:r>
          </a:p>
          <a:p>
            <a:endParaRPr lang="en-US" dirty="0"/>
          </a:p>
        </p:txBody>
      </p:sp>
    </p:spTree>
    <p:extLst>
      <p:ext uri="{BB962C8B-B14F-4D97-AF65-F5344CB8AC3E}">
        <p14:creationId xmlns:p14="http://schemas.microsoft.com/office/powerpoint/2010/main" val="250774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1376" y="-109183"/>
            <a:ext cx="1389932" cy="830997"/>
          </a:xfrm>
          <a:prstGeom prst="rect">
            <a:avLst/>
          </a:prstGeom>
          <a:noFill/>
        </p:spPr>
        <p:txBody>
          <a:bodyPr wrap="non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SAQ:</a:t>
            </a:r>
          </a:p>
        </p:txBody>
      </p:sp>
      <p:sp>
        <p:nvSpPr>
          <p:cNvPr id="7" name="مربع نص 1"/>
          <p:cNvSpPr txBox="1"/>
          <p:nvPr/>
        </p:nvSpPr>
        <p:spPr>
          <a:xfrm>
            <a:off x="0" y="721814"/>
            <a:ext cx="11736888" cy="1107996"/>
          </a:xfrm>
          <a:prstGeom prst="rect">
            <a:avLst/>
          </a:prstGeom>
          <a:noFill/>
        </p:spPr>
        <p:txBody>
          <a:bodyPr wrap="square" rtlCol="0">
            <a:spAutoFit/>
          </a:bodyPr>
          <a:lstStyle/>
          <a:p>
            <a:r>
              <a:rPr lang="en-US" sz="2200" b="1" dirty="0"/>
              <a:t>A 70 year old female visits your clinic  , she has fever , flank pain and azotemia and after some test you find her kidneys are enlarged with Abscess formation and there is destruction of Tubules . you diagnose her of having Pyelonephritis . Answer the following based on the information:</a:t>
            </a:r>
          </a:p>
        </p:txBody>
      </p:sp>
      <p:sp>
        <p:nvSpPr>
          <p:cNvPr id="8" name="مربع نص 2"/>
          <p:cNvSpPr txBox="1"/>
          <p:nvPr/>
        </p:nvSpPr>
        <p:spPr>
          <a:xfrm>
            <a:off x="0" y="2241352"/>
            <a:ext cx="12192000" cy="3847207"/>
          </a:xfrm>
          <a:prstGeom prst="rect">
            <a:avLst/>
          </a:prstGeom>
          <a:noFill/>
        </p:spPr>
        <p:txBody>
          <a:bodyPr wrap="square" rtlCol="0">
            <a:spAutoFit/>
          </a:bodyPr>
          <a:lstStyle/>
          <a:p>
            <a:r>
              <a:rPr lang="en-US" sz="2000" dirty="0"/>
              <a:t>1-Based on the information what is the most likely common organism that have infected her ?</a:t>
            </a:r>
            <a:endParaRPr lang="en-US" sz="2000" dirty="0">
              <a:solidFill>
                <a:schemeClr val="bg1">
                  <a:lumMod val="50000"/>
                </a:schemeClr>
              </a:solidFill>
            </a:endParaRPr>
          </a:p>
          <a:p>
            <a:pPr lvl="2"/>
            <a:r>
              <a:rPr lang="en-US" dirty="0">
                <a:solidFill>
                  <a:schemeClr val="bg1">
                    <a:lumMod val="50000"/>
                  </a:schemeClr>
                </a:solidFill>
              </a:rPr>
              <a:t>ANS: E.coli</a:t>
            </a:r>
          </a:p>
          <a:p>
            <a:r>
              <a:rPr lang="en-US" sz="2000" dirty="0"/>
              <a:t>2- What is the treatment needed?</a:t>
            </a:r>
            <a:endParaRPr lang="en-US" sz="2000" dirty="0">
              <a:solidFill>
                <a:schemeClr val="bg1">
                  <a:lumMod val="50000"/>
                </a:schemeClr>
              </a:solidFill>
            </a:endParaRPr>
          </a:p>
          <a:p>
            <a:pPr lvl="2"/>
            <a:r>
              <a:rPr lang="en-US" dirty="0">
                <a:solidFill>
                  <a:schemeClr val="bg1">
                    <a:lumMod val="50000"/>
                  </a:schemeClr>
                </a:solidFill>
              </a:rPr>
              <a:t>ANS: Ampicillin , </a:t>
            </a:r>
            <a:r>
              <a:rPr lang="en-US" dirty="0" err="1">
                <a:solidFill>
                  <a:schemeClr val="bg1">
                    <a:lumMod val="50000"/>
                  </a:schemeClr>
                </a:solidFill>
              </a:rPr>
              <a:t>Nitrofurontoin</a:t>
            </a:r>
            <a:r>
              <a:rPr lang="en-US" dirty="0">
                <a:solidFill>
                  <a:schemeClr val="bg1">
                    <a:lumMod val="50000"/>
                  </a:schemeClr>
                </a:solidFill>
              </a:rPr>
              <a:t> TMS, </a:t>
            </a:r>
            <a:r>
              <a:rPr lang="en-US" dirty="0" err="1">
                <a:solidFill>
                  <a:schemeClr val="bg1">
                    <a:lumMod val="50000"/>
                  </a:schemeClr>
                </a:solidFill>
              </a:rPr>
              <a:t>Ciproflaxcin</a:t>
            </a:r>
            <a:r>
              <a:rPr lang="en-US" dirty="0">
                <a:solidFill>
                  <a:schemeClr val="bg1">
                    <a:lumMod val="50000"/>
                  </a:schemeClr>
                </a:solidFill>
              </a:rPr>
              <a:t> and other </a:t>
            </a:r>
          </a:p>
          <a:p>
            <a:r>
              <a:rPr lang="en-US" sz="2000" dirty="0"/>
              <a:t>3-what antibiotics could you use to prevent a relapse (prophylaxis)?</a:t>
            </a:r>
            <a:endParaRPr lang="en-US" sz="2000" dirty="0">
              <a:solidFill>
                <a:schemeClr val="bg1">
                  <a:lumMod val="50000"/>
                </a:schemeClr>
              </a:solidFill>
            </a:endParaRPr>
          </a:p>
          <a:p>
            <a:pPr lvl="2"/>
            <a:r>
              <a:rPr lang="en-US" dirty="0">
                <a:solidFill>
                  <a:schemeClr val="bg1">
                    <a:lumMod val="50000"/>
                  </a:schemeClr>
                </a:solidFill>
              </a:rPr>
              <a:t>ANS: Nitrofurantoin , TMP- SMX , Fluoroquinolones</a:t>
            </a:r>
          </a:p>
          <a:p>
            <a:r>
              <a:rPr lang="en-US" sz="2000" dirty="0"/>
              <a:t>4- in general how do you confirm diagnosis of  Pyelonephritis </a:t>
            </a:r>
          </a:p>
          <a:p>
            <a:pPr lvl="2"/>
            <a:r>
              <a:rPr lang="en-US" dirty="0">
                <a:solidFill>
                  <a:schemeClr val="bg1">
                    <a:lumMod val="50000"/>
                  </a:schemeClr>
                </a:solidFill>
              </a:rPr>
              <a:t>ANS: Blood culture , </a:t>
            </a:r>
            <a:r>
              <a:rPr lang="en-US" b="1" dirty="0">
                <a:solidFill>
                  <a:schemeClr val="bg1">
                    <a:lumMod val="50000"/>
                  </a:schemeClr>
                </a:solidFill>
              </a:rPr>
              <a:t>10</a:t>
            </a:r>
            <a:r>
              <a:rPr lang="en-US" b="1" baseline="30000" dirty="0">
                <a:solidFill>
                  <a:schemeClr val="bg1">
                    <a:lumMod val="50000"/>
                  </a:schemeClr>
                </a:solidFill>
              </a:rPr>
              <a:t>5</a:t>
            </a:r>
            <a:r>
              <a:rPr lang="en-US" b="1" dirty="0">
                <a:solidFill>
                  <a:schemeClr val="bg1">
                    <a:lumMod val="50000"/>
                  </a:schemeClr>
                </a:solidFill>
              </a:rPr>
              <a:t>CFU/ml </a:t>
            </a:r>
            <a:endParaRPr lang="en-US" dirty="0">
              <a:solidFill>
                <a:schemeClr val="bg1">
                  <a:lumMod val="50000"/>
                </a:schemeClr>
              </a:solidFill>
            </a:endParaRPr>
          </a:p>
          <a:p>
            <a:r>
              <a:rPr lang="en-US" sz="2000" dirty="0"/>
              <a:t>5- what complications could occur duo to Pyelonephritis?</a:t>
            </a:r>
          </a:p>
          <a:p>
            <a:r>
              <a:rPr lang="en-US" dirty="0">
                <a:solidFill>
                  <a:schemeClr val="bg1">
                    <a:lumMod val="50000"/>
                  </a:schemeClr>
                </a:solidFill>
              </a:rPr>
              <a:t>                    ANS: multi organ failure , septic shock , metastatic infection , papillary necrosis , Acute renal failure , renal gangrene , ,atrophy , emphysematous pyelonephritis.</a:t>
            </a:r>
          </a:p>
          <a:p>
            <a:endParaRPr lang="en-US" sz="1600" dirty="0"/>
          </a:p>
          <a:p>
            <a:endParaRPr lang="en-US" sz="2000" dirty="0"/>
          </a:p>
        </p:txBody>
      </p:sp>
    </p:spTree>
    <p:extLst>
      <p:ext uri="{BB962C8B-B14F-4D97-AF65-F5344CB8AC3E}">
        <p14:creationId xmlns:p14="http://schemas.microsoft.com/office/powerpoint/2010/main" val="9544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76" y="-109183"/>
            <a:ext cx="1612814" cy="830997"/>
          </a:xfrm>
          <a:prstGeom prst="rect">
            <a:avLst/>
          </a:prstGeom>
          <a:noFill/>
        </p:spPr>
        <p:txBody>
          <a:bodyPr wrap="non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MCQ:</a:t>
            </a:r>
          </a:p>
        </p:txBody>
      </p:sp>
      <p:sp>
        <p:nvSpPr>
          <p:cNvPr id="3" name="مربع نص 2"/>
          <p:cNvSpPr txBox="1"/>
          <p:nvPr/>
        </p:nvSpPr>
        <p:spPr>
          <a:xfrm>
            <a:off x="241376" y="721814"/>
            <a:ext cx="5570806" cy="5047536"/>
          </a:xfrm>
          <a:prstGeom prst="rect">
            <a:avLst/>
          </a:prstGeom>
          <a:noFill/>
        </p:spPr>
        <p:txBody>
          <a:bodyPr wrap="square" rtlCol="0">
            <a:spAutoFit/>
          </a:bodyPr>
          <a:lstStyle/>
          <a:p>
            <a:r>
              <a:rPr lang="en-US" sz="2000" b="1" dirty="0"/>
              <a:t>1-For ambulatory patients we use antibiotics for:</a:t>
            </a:r>
          </a:p>
          <a:p>
            <a:r>
              <a:rPr lang="en-US" dirty="0"/>
              <a:t>A- (3-4wks)  B- (7-14wks)  C- (7-14days)</a:t>
            </a:r>
          </a:p>
          <a:p>
            <a:endParaRPr lang="en-US" dirty="0"/>
          </a:p>
          <a:p>
            <a:r>
              <a:rPr lang="en-US" sz="2000" b="1" dirty="0"/>
              <a:t>2- x-ray is used for pyelonephritis diagnosis</a:t>
            </a:r>
          </a:p>
          <a:p>
            <a:r>
              <a:rPr lang="en-US" dirty="0"/>
              <a:t>A- T   B-F</a:t>
            </a:r>
          </a:p>
          <a:p>
            <a:endParaRPr lang="en-US" dirty="0"/>
          </a:p>
          <a:p>
            <a:r>
              <a:rPr lang="en-US" sz="2000" b="1" dirty="0"/>
              <a:t>3- Ascending bacterial infection include:</a:t>
            </a:r>
          </a:p>
          <a:p>
            <a:r>
              <a:rPr lang="en-US" dirty="0"/>
              <a:t>A- candida   B- E-coli  C- coliforms </a:t>
            </a:r>
          </a:p>
          <a:p>
            <a:endParaRPr lang="en-US" dirty="0"/>
          </a:p>
          <a:p>
            <a:r>
              <a:rPr lang="en-US" sz="2000" b="1" dirty="0"/>
              <a:t>4- Hyperlipidemia is a risk factor to pyelonephritis</a:t>
            </a:r>
          </a:p>
          <a:p>
            <a:r>
              <a:rPr lang="en-US" dirty="0"/>
              <a:t>A- T   B-F</a:t>
            </a:r>
          </a:p>
          <a:p>
            <a:endParaRPr lang="en-US" dirty="0"/>
          </a:p>
          <a:p>
            <a:r>
              <a:rPr lang="en-US" sz="2000" b="1" dirty="0"/>
              <a:t>5- A patient is said to have pyuria when pus cells are greater than 10cmm</a:t>
            </a:r>
          </a:p>
          <a:p>
            <a:r>
              <a:rPr lang="en-US" dirty="0"/>
              <a:t>A-T   B-F</a:t>
            </a:r>
          </a:p>
          <a:p>
            <a:endParaRPr lang="en-US" sz="2000" dirty="0"/>
          </a:p>
          <a:p>
            <a:endParaRPr lang="en-US" sz="2000" dirty="0"/>
          </a:p>
        </p:txBody>
      </p:sp>
      <p:sp>
        <p:nvSpPr>
          <p:cNvPr id="4" name="Rectangle 3"/>
          <p:cNvSpPr/>
          <p:nvPr/>
        </p:nvSpPr>
        <p:spPr>
          <a:xfrm>
            <a:off x="5943481" y="721814"/>
            <a:ext cx="6096000" cy="4352474"/>
          </a:xfrm>
          <a:prstGeom prst="rect">
            <a:avLst/>
          </a:prstGeom>
        </p:spPr>
        <p:txBody>
          <a:bodyPr>
            <a:spAutoFit/>
          </a:bodyPr>
          <a:lstStyle/>
          <a:p>
            <a:pPr>
              <a:lnSpc>
                <a:spcPct val="115000"/>
              </a:lnSpc>
              <a:spcBef>
                <a:spcPts val="450"/>
              </a:spcBef>
              <a:spcAft>
                <a:spcPts val="450"/>
              </a:spcAft>
            </a:pPr>
            <a:r>
              <a:rPr lang="en-US" sz="2000" b="1" dirty="0"/>
              <a:t>6- Which of the following is the organism most likely to be grown and isolated in pyelonephritis?</a:t>
            </a:r>
          </a:p>
          <a:p>
            <a:pPr>
              <a:lnSpc>
                <a:spcPct val="115000"/>
              </a:lnSpc>
              <a:spcBef>
                <a:spcPts val="450"/>
              </a:spcBef>
              <a:spcAft>
                <a:spcPts val="450"/>
              </a:spcAft>
            </a:pPr>
            <a:r>
              <a:rPr lang="en-US" dirty="0"/>
              <a:t>a)Escherichia coli       b)Staphylococcus </a:t>
            </a:r>
            <a:r>
              <a:rPr lang="en-US" dirty="0" err="1"/>
              <a:t>saprophyticus</a:t>
            </a:r>
            <a:r>
              <a:rPr lang="en-US" dirty="0"/>
              <a:t> </a:t>
            </a:r>
          </a:p>
          <a:p>
            <a:pPr>
              <a:lnSpc>
                <a:spcPct val="115000"/>
              </a:lnSpc>
              <a:spcBef>
                <a:spcPts val="450"/>
              </a:spcBef>
              <a:spcAft>
                <a:spcPts val="450"/>
              </a:spcAft>
            </a:pPr>
            <a:r>
              <a:rPr lang="en-US" dirty="0"/>
              <a:t>c)Proteus organisms  d)</a:t>
            </a:r>
            <a:r>
              <a:rPr lang="en-US" dirty="0" err="1"/>
              <a:t>Klebsiella</a:t>
            </a:r>
            <a:r>
              <a:rPr lang="en-US" dirty="0"/>
              <a:t> organisms </a:t>
            </a:r>
          </a:p>
          <a:p>
            <a:pPr>
              <a:lnSpc>
                <a:spcPct val="115000"/>
              </a:lnSpc>
              <a:spcBef>
                <a:spcPts val="450"/>
              </a:spcBef>
              <a:spcAft>
                <a:spcPts val="450"/>
              </a:spcAft>
            </a:pPr>
            <a:r>
              <a:rPr lang="en-US" sz="2000" b="1" dirty="0"/>
              <a:t>7- pyelonephritis It is Bacterial infection of the following  except:</a:t>
            </a:r>
          </a:p>
          <a:p>
            <a:pPr>
              <a:lnSpc>
                <a:spcPct val="115000"/>
              </a:lnSpc>
              <a:spcBef>
                <a:spcPts val="450"/>
              </a:spcBef>
              <a:spcAft>
                <a:spcPts val="450"/>
              </a:spcAft>
            </a:pPr>
            <a:r>
              <a:rPr lang="en-US" dirty="0"/>
              <a:t>A) vaginitis. B) cystitis.</a:t>
            </a:r>
          </a:p>
          <a:p>
            <a:pPr>
              <a:lnSpc>
                <a:spcPct val="115000"/>
              </a:lnSpc>
              <a:spcBef>
                <a:spcPts val="450"/>
              </a:spcBef>
              <a:spcAft>
                <a:spcPts val="450"/>
              </a:spcAft>
            </a:pPr>
            <a:r>
              <a:rPr lang="en-US" dirty="0"/>
              <a:t>C) </a:t>
            </a:r>
            <a:r>
              <a:rPr lang="en-US" dirty="0" err="1"/>
              <a:t>pyelitis</a:t>
            </a:r>
            <a:r>
              <a:rPr lang="en-US" dirty="0"/>
              <a:t>     D) urethritis.</a:t>
            </a:r>
          </a:p>
          <a:p>
            <a:pPr>
              <a:lnSpc>
                <a:spcPct val="115000"/>
              </a:lnSpc>
              <a:spcBef>
                <a:spcPts val="450"/>
              </a:spcBef>
              <a:spcAft>
                <a:spcPts val="450"/>
              </a:spcAft>
            </a:pPr>
            <a:r>
              <a:rPr lang="en-US" sz="2000" b="1" dirty="0"/>
              <a:t>8- If patient  Resist  TMP-SMX we use:</a:t>
            </a:r>
          </a:p>
          <a:p>
            <a:pPr>
              <a:lnSpc>
                <a:spcPct val="115000"/>
              </a:lnSpc>
              <a:spcBef>
                <a:spcPts val="450"/>
              </a:spcBef>
              <a:spcAft>
                <a:spcPts val="450"/>
              </a:spcAft>
            </a:pPr>
            <a:r>
              <a:rPr lang="en-US" dirty="0"/>
              <a:t>A)Penicillin  B) fluoroquinolones  c) macrolides</a:t>
            </a:r>
          </a:p>
        </p:txBody>
      </p:sp>
      <p:sp>
        <p:nvSpPr>
          <p:cNvPr id="5" name="Rectangle 4"/>
          <p:cNvSpPr/>
          <p:nvPr/>
        </p:nvSpPr>
        <p:spPr>
          <a:xfrm>
            <a:off x="100699" y="6415681"/>
            <a:ext cx="5062604" cy="369332"/>
          </a:xfrm>
          <a:prstGeom prst="rect">
            <a:avLst/>
          </a:prstGeom>
        </p:spPr>
        <p:txBody>
          <a:bodyPr wrap="none">
            <a:spAutoFit/>
          </a:bodyPr>
          <a:lstStyle/>
          <a:p>
            <a:r>
              <a:rPr lang="en-US" dirty="0">
                <a:solidFill>
                  <a:schemeClr val="bg1">
                    <a:lumMod val="65000"/>
                  </a:schemeClr>
                </a:solidFill>
              </a:rPr>
              <a:t>1-C   2-B      3-B      4-B      5-A      6-A       7-A       8- B  </a:t>
            </a:r>
            <a:endParaRPr lang="en-US" sz="1400" dirty="0">
              <a:solidFill>
                <a:schemeClr val="bg1">
                  <a:lumMod val="65000"/>
                </a:schemeClr>
              </a:solidFill>
            </a:endParaRPr>
          </a:p>
        </p:txBody>
      </p:sp>
    </p:spTree>
    <p:extLst>
      <p:ext uri="{BB962C8B-B14F-4D97-AF65-F5344CB8AC3E}">
        <p14:creationId xmlns:p14="http://schemas.microsoft.com/office/powerpoint/2010/main" val="141482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4689" y="2970781"/>
            <a:ext cx="4567311" cy="769441"/>
          </a:xfrm>
          <a:prstGeom prst="rect">
            <a:avLst/>
          </a:prstGeom>
          <a:noFill/>
        </p:spPr>
        <p:txBody>
          <a:bodyPr wrap="square" lIns="91440" tIns="45720" rIns="91440" bIns="45720">
            <a:spAutoFit/>
          </a:bodyPr>
          <a:lstStyle/>
          <a:p>
            <a:r>
              <a:rPr lang="ar-SA" sz="4400" dirty="0">
                <a:ln w="0"/>
                <a:latin typeface="Arabic Transparent" panose="020B0604020202020204" pitchFamily="34" charset="0"/>
                <a:cs typeface="Arabic Transparent" panose="020B0604020202020204" pitchFamily="34" charset="0"/>
              </a:rPr>
              <a:t>وخلصنا سنة أولى طب !</a:t>
            </a:r>
            <a:endParaRPr lang="en-US" sz="4400" dirty="0">
              <a:ln w="0"/>
              <a:latin typeface="Arabic Transparent" panose="020B0604020202020204" pitchFamily="34" charset="0"/>
              <a:cs typeface="Arabic Transparent" panose="020B0604020202020204" pitchFamily="34" charset="0"/>
            </a:endParaRPr>
          </a:p>
        </p:txBody>
      </p:sp>
      <p:sp>
        <p:nvSpPr>
          <p:cNvPr id="3" name="Rectangle 2"/>
          <p:cNvSpPr/>
          <p:nvPr/>
        </p:nvSpPr>
        <p:spPr>
          <a:xfrm>
            <a:off x="151203" y="113082"/>
            <a:ext cx="8293711" cy="4339650"/>
          </a:xfrm>
          <a:prstGeom prst="rect">
            <a:avLst/>
          </a:prstGeom>
          <a:noFill/>
        </p:spPr>
        <p:txBody>
          <a:bodyPr wrap="squar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MICROBIOLOGY TEAM:</a:t>
            </a: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3600" dirty="0">
              <a:ln w="0"/>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82830" y="5564829"/>
            <a:ext cx="2411896" cy="524443"/>
          </a:xfrm>
          <a:prstGeom prst="rect">
            <a:avLst/>
          </a:prstGeom>
          <a:noFill/>
        </p:spPr>
        <p:txBody>
          <a:bodyPr wrap="square" lIns="91440" tIns="45720" rIns="91440" bIns="45720">
            <a:spAutoFit/>
          </a:bodyPr>
          <a:lstStyle/>
          <a:p>
            <a:pPr algn="ctr"/>
            <a:r>
              <a:rPr lang="en-US" sz="2800" b="0" cap="none" spc="0" dirty="0">
                <a:ln w="0"/>
                <a:solidFill>
                  <a:srgbClr val="00B0F0"/>
                </a:solidFill>
              </a:rPr>
              <a:t>@microbio436</a:t>
            </a:r>
          </a:p>
        </p:txBody>
      </p:sp>
      <p:sp>
        <p:nvSpPr>
          <p:cNvPr id="6" name="Rectangle 5"/>
          <p:cNvSpPr/>
          <p:nvPr/>
        </p:nvSpPr>
        <p:spPr>
          <a:xfrm>
            <a:off x="904844" y="6048256"/>
            <a:ext cx="4603475" cy="461665"/>
          </a:xfrm>
          <a:prstGeom prst="rect">
            <a:avLst/>
          </a:prstGeom>
          <a:noFill/>
        </p:spPr>
        <p:txBody>
          <a:bodyPr wrap="square" lIns="91440" tIns="45720" rIns="91440" bIns="45720">
            <a:spAutoFit/>
          </a:bodyPr>
          <a:lstStyle/>
          <a:p>
            <a:pPr algn="ctr"/>
            <a:r>
              <a:rPr lang="en-US" sz="2400" b="0" cap="none" spc="0" dirty="0">
                <a:ln w="0"/>
                <a:solidFill>
                  <a:schemeClr val="tx1"/>
                </a:solidFill>
              </a:rPr>
              <a:t>436microbiologyteam@gmail.com</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5637" y="5564829"/>
            <a:ext cx="567193" cy="567193"/>
          </a:xfrm>
          <a:prstGeom prst="rect">
            <a:avLst/>
          </a:prstGeom>
        </p:spPr>
      </p:pic>
      <p:sp>
        <p:nvSpPr>
          <p:cNvPr id="7" name="Rectangle 6"/>
          <p:cNvSpPr/>
          <p:nvPr/>
        </p:nvSpPr>
        <p:spPr>
          <a:xfrm>
            <a:off x="430832" y="4873381"/>
            <a:ext cx="5188280" cy="523220"/>
          </a:xfrm>
          <a:prstGeom prst="rect">
            <a:avLst/>
          </a:prstGeom>
        </p:spPr>
        <p:txBody>
          <a:bodyPr wrap="none">
            <a:spAutoFit/>
          </a:bodyPr>
          <a:lstStyle/>
          <a:p>
            <a:pPr algn="ctr"/>
            <a:r>
              <a:rPr lang="en-US" sz="2800" dirty="0">
                <a:ln w="0"/>
                <a:solidFill>
                  <a:schemeClr val="accent1"/>
                </a:solidFill>
                <a:effectLst>
                  <a:outerShdw blurRad="38100" dist="19050" dir="2700000" algn="tl" rotWithShape="0">
                    <a:schemeClr val="dk1">
                      <a:alpha val="40000"/>
                    </a:schemeClr>
                  </a:outerShdw>
                </a:effectLst>
              </a:rPr>
              <a:t>We are waiting for your feedback  </a:t>
            </a:r>
          </a:p>
        </p:txBody>
      </p:sp>
      <p:sp>
        <p:nvSpPr>
          <p:cNvPr id="8" name="Arc 7"/>
          <p:cNvSpPr/>
          <p:nvPr/>
        </p:nvSpPr>
        <p:spPr>
          <a:xfrm rot="16024822">
            <a:off x="465729" y="5126234"/>
            <a:ext cx="809103" cy="696180"/>
          </a:xfrm>
          <a:prstGeom prst="arc">
            <a:avLst>
              <a:gd name="adj1" fmla="val 8546526"/>
              <a:gd name="adj2" fmla="val 18822582"/>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Arc 8"/>
          <p:cNvSpPr/>
          <p:nvPr/>
        </p:nvSpPr>
        <p:spPr>
          <a:xfrm rot="16024822">
            <a:off x="227840" y="5049590"/>
            <a:ext cx="1229106" cy="1321490"/>
          </a:xfrm>
          <a:prstGeom prst="arc">
            <a:avLst>
              <a:gd name="adj1" fmla="val 9061474"/>
              <a:gd name="adj2" fmla="val 2011501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Rectangle 11"/>
          <p:cNvSpPr/>
          <p:nvPr/>
        </p:nvSpPr>
        <p:spPr>
          <a:xfrm>
            <a:off x="8787773" y="5808856"/>
            <a:ext cx="3132268" cy="646331"/>
          </a:xfrm>
          <a:prstGeom prst="rect">
            <a:avLst/>
          </a:prstGeom>
          <a:noFill/>
        </p:spPr>
        <p:txBody>
          <a:bodyPr wrap="none" lIns="91440" tIns="45720" rIns="91440" bIns="45720">
            <a:spAutoFit/>
          </a:bodyPr>
          <a:lstStyle/>
          <a:p>
            <a:pPr algn="ctr"/>
            <a:r>
              <a:rPr lang="en-US" sz="3600" dirty="0">
                <a:ln w="0"/>
                <a:solidFill>
                  <a:schemeClr val="accent6"/>
                </a:solidFill>
                <a:effectLst>
                  <a:outerShdw blurRad="38100" dist="19050" dir="2700000" algn="tl" rotWithShape="0">
                    <a:schemeClr val="dk1">
                      <a:alpha val="40000"/>
                    </a:schemeClr>
                  </a:outerShdw>
                </a:effectLst>
                <a:hlinkClick r:id="rId4"/>
              </a:rPr>
              <a:t>The Editing File </a:t>
            </a:r>
            <a:endParaRPr lang="en-US" sz="3600" dirty="0">
              <a:ln w="0"/>
              <a:solidFill>
                <a:schemeClr val="accent6"/>
              </a:solidFill>
              <a:effectLst>
                <a:outerShdw blurRad="38100" dist="19050" dir="2700000" algn="tl" rotWithShape="0">
                  <a:schemeClr val="dk1">
                    <a:alpha val="40000"/>
                  </a:schemeClr>
                </a:outerShdw>
              </a:effectLst>
            </a:endParaRPr>
          </a:p>
        </p:txBody>
      </p:sp>
      <p:sp>
        <p:nvSpPr>
          <p:cNvPr id="11" name="TextBox 10"/>
          <p:cNvSpPr txBox="1"/>
          <p:nvPr/>
        </p:nvSpPr>
        <p:spPr>
          <a:xfrm>
            <a:off x="140936" y="1062916"/>
            <a:ext cx="4141499" cy="41549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Hamad </a:t>
            </a:r>
            <a:r>
              <a:rPr lang="en-US" sz="2400" dirty="0" err="1"/>
              <a:t>Alkhudhairy</a:t>
            </a:r>
            <a:r>
              <a:rPr lang="en-US" sz="2400" dirty="0"/>
              <a:t> (leader)</a:t>
            </a:r>
          </a:p>
          <a:p>
            <a:pPr marL="342900" indent="-342900">
              <a:buFont typeface="Arial" panose="020B0604020202020204" pitchFamily="34" charset="0"/>
              <a:buChar char="•"/>
            </a:pPr>
            <a:r>
              <a:rPr lang="en-US" sz="2400" dirty="0" err="1"/>
              <a:t>Talal</a:t>
            </a:r>
            <a:r>
              <a:rPr lang="en-US" sz="2400" dirty="0"/>
              <a:t> </a:t>
            </a:r>
            <a:r>
              <a:rPr lang="en-US" sz="2400" dirty="0" err="1"/>
              <a:t>Alhuqayl</a:t>
            </a:r>
            <a:endParaRPr lang="en-US" sz="2400" dirty="0"/>
          </a:p>
          <a:p>
            <a:pPr marL="342900" indent="-342900">
              <a:buFont typeface="Arial" panose="020B0604020202020204" pitchFamily="34" charset="0"/>
              <a:buChar char="•"/>
            </a:pPr>
            <a:r>
              <a:rPr lang="en-US" sz="2400" dirty="0"/>
              <a:t>Yousef </a:t>
            </a:r>
            <a:r>
              <a:rPr lang="en-US" sz="2400" dirty="0" err="1"/>
              <a:t>Aljebrin</a:t>
            </a:r>
            <a:r>
              <a:rPr lang="en-US" sz="2400" dirty="0"/>
              <a:t> </a:t>
            </a:r>
          </a:p>
          <a:p>
            <a:pPr marL="342900" indent="-342900">
              <a:buFont typeface="Arial" panose="020B0604020202020204" pitchFamily="34" charset="0"/>
              <a:buChar char="•"/>
            </a:pPr>
            <a:r>
              <a:rPr lang="en-US" sz="2400" dirty="0"/>
              <a:t>Basel </a:t>
            </a:r>
            <a:r>
              <a:rPr lang="en-US" sz="2400" dirty="0" err="1"/>
              <a:t>Almeflh</a:t>
            </a:r>
            <a:endParaRPr lang="en-US" sz="2400" dirty="0"/>
          </a:p>
          <a:p>
            <a:pPr marL="342900" indent="-342900">
              <a:buFont typeface="Arial" panose="020B0604020202020204" pitchFamily="34" charset="0"/>
              <a:buChar char="•"/>
            </a:pPr>
            <a:r>
              <a:rPr lang="en-US" sz="2400" dirty="0"/>
              <a:t>Anwar Al </a:t>
            </a:r>
            <a:r>
              <a:rPr lang="en-US" sz="2400" dirty="0" err="1"/>
              <a:t>souan</a:t>
            </a:r>
            <a:endParaRPr lang="en-US" sz="2400" dirty="0"/>
          </a:p>
          <a:p>
            <a:pPr marL="342900" indent="-342900">
              <a:buFont typeface="Arial" panose="020B0604020202020204" pitchFamily="34" charset="0"/>
              <a:buChar char="•"/>
            </a:pPr>
            <a:r>
              <a:rPr lang="en-US" sz="2400" dirty="0" err="1"/>
              <a:t>Majed</a:t>
            </a:r>
            <a:r>
              <a:rPr lang="en-US" sz="2400" dirty="0"/>
              <a:t> </a:t>
            </a:r>
            <a:r>
              <a:rPr lang="en-US" sz="2400" dirty="0" err="1"/>
              <a:t>Alzain</a:t>
            </a:r>
            <a:r>
              <a:rPr lang="en-US" sz="2400" dirty="0"/>
              <a:t> </a:t>
            </a:r>
          </a:p>
          <a:p>
            <a:pPr marL="342900" indent="-342900">
              <a:buFont typeface="Arial" panose="020B0604020202020204" pitchFamily="34" charset="0"/>
              <a:buChar char="•"/>
            </a:pPr>
            <a:r>
              <a:rPr lang="en-US" sz="2400" dirty="0" err="1"/>
              <a:t>Ibraheem</a:t>
            </a:r>
            <a:r>
              <a:rPr lang="en-US" sz="2400" dirty="0"/>
              <a:t> </a:t>
            </a:r>
            <a:r>
              <a:rPr lang="en-US" sz="2400" dirty="0" err="1"/>
              <a:t>Aldeeri</a:t>
            </a:r>
            <a:endParaRPr lang="en-US" sz="2400" dirty="0"/>
          </a:p>
          <a:p>
            <a:pPr marL="342900" indent="-342900">
              <a:buFont typeface="Arial" panose="020B0604020202020204" pitchFamily="34" charset="0"/>
              <a:buChar char="•"/>
            </a:pPr>
            <a:r>
              <a:rPr lang="en-US" sz="2400" dirty="0"/>
              <a:t>Ibrahim </a:t>
            </a:r>
            <a:r>
              <a:rPr lang="en-US" sz="2400" dirty="0" err="1"/>
              <a:t>Fetyani</a:t>
            </a:r>
            <a:endParaRPr lang="en-US" sz="2400" dirty="0"/>
          </a:p>
          <a:p>
            <a:pPr marL="342900" indent="-342900">
              <a:buFont typeface="Arial" panose="020B0604020202020204" pitchFamily="34" charset="0"/>
              <a:buChar char="•"/>
            </a:pPr>
            <a:r>
              <a:rPr lang="en-US" sz="2400" dirty="0" err="1"/>
              <a:t>Abdulmalik</a:t>
            </a:r>
            <a:r>
              <a:rPr lang="en-US" sz="2400" dirty="0"/>
              <a:t> </a:t>
            </a:r>
            <a:r>
              <a:rPr lang="en-US" sz="2400" dirty="0" err="1"/>
              <a:t>Alghanam</a:t>
            </a:r>
            <a:r>
              <a:rPr lang="en-US" sz="2400" dirty="0"/>
              <a:t> </a:t>
            </a:r>
          </a:p>
          <a:p>
            <a:pPr marL="342900" indent="-342900">
              <a:buFont typeface="Arial" panose="020B0604020202020204" pitchFamily="34" charset="0"/>
              <a:buChar char="•"/>
            </a:pPr>
            <a:r>
              <a:rPr lang="en-US" sz="2400" dirty="0"/>
              <a:t>Nasir </a:t>
            </a:r>
            <a:r>
              <a:rPr lang="en-US" sz="2400" dirty="0" err="1"/>
              <a:t>Aldosari</a:t>
            </a:r>
            <a:endParaRPr lang="en-US" sz="2400" dirty="0"/>
          </a:p>
          <a:p>
            <a:pPr marL="342900" indent="-342900">
              <a:buFont typeface="Arial" panose="020B0604020202020204" pitchFamily="34" charset="0"/>
              <a:buChar char="•"/>
            </a:pPr>
            <a:endParaRPr lang="en-US" sz="2400" dirty="0"/>
          </a:p>
        </p:txBody>
      </p:sp>
      <p:sp>
        <p:nvSpPr>
          <p:cNvPr id="13" name="TextBox 12"/>
          <p:cNvSpPr txBox="1"/>
          <p:nvPr/>
        </p:nvSpPr>
        <p:spPr>
          <a:xfrm>
            <a:off x="4146855" y="1070136"/>
            <a:ext cx="5136620" cy="33239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err="1"/>
              <a:t>Shrooq</a:t>
            </a:r>
            <a:r>
              <a:rPr lang="en-US" sz="2400" dirty="0"/>
              <a:t> </a:t>
            </a:r>
            <a:r>
              <a:rPr lang="en-US" sz="2400" dirty="0" err="1"/>
              <a:t>Alsomali</a:t>
            </a:r>
            <a:r>
              <a:rPr lang="en-US" sz="2400" dirty="0"/>
              <a:t> (leader)</a:t>
            </a:r>
          </a:p>
          <a:p>
            <a:pPr marL="285750" indent="-285750">
              <a:buFont typeface="Arial" panose="020B0604020202020204" pitchFamily="34" charset="0"/>
              <a:buChar char="•"/>
            </a:pPr>
            <a:r>
              <a:rPr lang="en-US" sz="2400" dirty="0"/>
              <a:t>Lama </a:t>
            </a:r>
            <a:r>
              <a:rPr lang="en-US" sz="2400" dirty="0" err="1"/>
              <a:t>Altamimi</a:t>
            </a:r>
            <a:endParaRPr lang="en-US" sz="2400" dirty="0"/>
          </a:p>
          <a:p>
            <a:pPr marL="285750" indent="-285750">
              <a:buFont typeface="Arial" panose="020B0604020202020204" pitchFamily="34" charset="0"/>
              <a:buChar char="•"/>
            </a:pPr>
            <a:r>
              <a:rPr lang="en-US" sz="2400" dirty="0"/>
              <a:t>Jawaher </a:t>
            </a:r>
            <a:r>
              <a:rPr lang="en-US" sz="2400" dirty="0" err="1"/>
              <a:t>Alkhayyal</a:t>
            </a:r>
            <a:endParaRPr lang="en-US" sz="2400" dirty="0"/>
          </a:p>
          <a:p>
            <a:pPr marL="285750" indent="-285750">
              <a:buFont typeface="Arial" panose="020B0604020202020204" pitchFamily="34" charset="0"/>
              <a:buChar char="•"/>
            </a:pPr>
            <a:r>
              <a:rPr lang="en-US" sz="2400" dirty="0" err="1"/>
              <a:t>Ohoud</a:t>
            </a:r>
            <a:r>
              <a:rPr lang="en-US" sz="2400" dirty="0"/>
              <a:t> Abdullah</a:t>
            </a:r>
          </a:p>
          <a:p>
            <a:pPr marL="285750" indent="-285750">
              <a:buFont typeface="Arial" panose="020B0604020202020204" pitchFamily="34" charset="0"/>
              <a:buChar char="•"/>
            </a:pPr>
            <a:r>
              <a:rPr lang="en-US" sz="2400" dirty="0"/>
              <a:t>Lama Al-</a:t>
            </a:r>
            <a:r>
              <a:rPr lang="en-US" sz="2400" dirty="0" err="1"/>
              <a:t>musallam</a:t>
            </a:r>
            <a:endParaRPr lang="en-US" sz="2400"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3125" b="98438" l="4061" r="94924">
                        <a14:foregroundMark x1="25888" y1="62109" x2="25888" y2="62109"/>
                        <a14:foregroundMark x1="7107" y1="55078" x2="7107" y2="55078"/>
                        <a14:foregroundMark x1="4061" y1="54297" x2="4061" y2="54297"/>
                        <a14:foregroundMark x1="59898" y1="68750" x2="59898" y2="68750"/>
                        <a14:foregroundMark x1="59898" y1="68750" x2="59898" y2="68750"/>
                        <a14:foregroundMark x1="59898" y1="68750" x2="59898" y2="68750"/>
                        <a14:foregroundMark x1="59898" y1="68750" x2="59898" y2="68750"/>
                        <a14:foregroundMark x1="39594" y1="66797" x2="39594" y2="66797"/>
                        <a14:foregroundMark x1="38579" y1="66016" x2="36041" y2="63281"/>
                        <a14:foregroundMark x1="42640" y1="53516" x2="59898" y2="55469"/>
                        <a14:foregroundMark x1="74112" y1="58984" x2="84772" y2="60938"/>
                        <a14:foregroundMark x1="85279" y1="64453" x2="63959" y2="76563"/>
                        <a14:foregroundMark x1="63959" y1="76563" x2="40609" y2="76563"/>
                        <a14:foregroundMark x1="40609" y1="76563" x2="25381" y2="69531"/>
                        <a14:foregroundMark x1="25381" y1="69531" x2="22335" y2="57813"/>
                        <a14:foregroundMark x1="22335" y1="57813" x2="49746" y2="54688"/>
                        <a14:foregroundMark x1="49746" y1="54688" x2="62437" y2="65234"/>
                        <a14:foregroundMark x1="62437" y1="65234" x2="42132" y2="72266"/>
                        <a14:foregroundMark x1="42132" y1="72266" x2="47208" y2="60938"/>
                        <a14:foregroundMark x1="47208" y1="60938" x2="83756" y2="55469"/>
                        <a14:foregroundMark x1="83756" y1="55469" x2="69543" y2="51563"/>
                        <a14:foregroundMark x1="69543" y1="51563" x2="73096" y2="59766"/>
                        <a14:foregroundMark x1="84772" y1="54688" x2="88832" y2="43750"/>
                        <a14:foregroundMark x1="88832" y1="43750" x2="96447" y2="54297"/>
                        <a14:foregroundMark x1="96447" y1="54297" x2="97970" y2="64844"/>
                        <a14:foregroundMark x1="97970" y1="64844" x2="94416" y2="78516"/>
                        <a14:foregroundMark x1="94416" y1="78516" x2="85279" y2="87500"/>
                        <a14:foregroundMark x1="85279" y1="87500" x2="56345" y2="91016"/>
                        <a14:foregroundMark x1="56345" y1="91016" x2="40609" y2="88281"/>
                        <a14:foregroundMark x1="40609" y1="88281" x2="49239" y2="79297"/>
                        <a14:foregroundMark x1="49239" y1="79297" x2="63452" y2="77734"/>
                        <a14:foregroundMark x1="63452" y1="77734" x2="76142" y2="72656"/>
                        <a14:foregroundMark x1="76142" y1="72656" x2="58376" y2="78906"/>
                        <a14:foregroundMark x1="58376" y1="78906" x2="44670" y2="80078"/>
                        <a14:foregroundMark x1="44670" y1="80078" x2="56853" y2="73438"/>
                        <a14:foregroundMark x1="56853" y1="73438" x2="43147" y2="70313"/>
                        <a14:foregroundMark x1="43147" y1="70313" x2="57360" y2="65234"/>
                        <a14:foregroundMark x1="57360" y1="65234" x2="84264" y2="63281"/>
                        <a14:foregroundMark x1="84264" y1="63281" x2="80711" y2="74219"/>
                        <a14:foregroundMark x1="80711" y1="74219" x2="80711" y2="74609"/>
                        <a14:foregroundMark x1="95431" y1="62891" x2="95939" y2="67188"/>
                        <a14:foregroundMark x1="46193" y1="91016" x2="62944" y2="87891"/>
                        <a14:foregroundMark x1="62944" y1="87891" x2="76142" y2="89844"/>
                        <a14:foregroundMark x1="76142" y1="89844" x2="58883" y2="91797"/>
                        <a14:foregroundMark x1="58883" y1="91797" x2="44162" y2="86328"/>
                        <a14:foregroundMark x1="44162" y1="86328" x2="70051" y2="83203"/>
                        <a14:foregroundMark x1="36548" y1="93750" x2="36548" y2="93750"/>
                        <a14:foregroundMark x1="36548" y1="93750" x2="36548" y2="93750"/>
                        <a14:foregroundMark x1="36548" y1="93750" x2="36548" y2="93750"/>
                        <a14:foregroundMark x1="33503" y1="92188" x2="42640" y2="94141"/>
                        <a14:foregroundMark x1="37563" y1="98438" x2="37563" y2="98438"/>
                        <a14:foregroundMark x1="40609" y1="98047" x2="40609" y2="98047"/>
                        <a14:foregroundMark x1="40609" y1="98047" x2="40609" y2="98047"/>
                        <a14:foregroundMark x1="45178" y1="44922" x2="45178" y2="44922"/>
                        <a14:foregroundMark x1="45178" y1="44922" x2="48223" y2="16016"/>
                        <a14:foregroundMark x1="51269" y1="5469" x2="51269" y2="5469"/>
                        <a14:foregroundMark x1="51269" y1="5469" x2="51269" y2="5469"/>
                        <a14:foregroundMark x1="51269" y1="5469" x2="51269" y2="5469"/>
                        <a14:foregroundMark x1="55330" y1="3125" x2="55330" y2="3125"/>
                        <a14:foregroundMark x1="55330" y1="3125" x2="55330" y2="3125"/>
                        <a14:foregroundMark x1="55330" y1="3125" x2="55330" y2="3125"/>
                        <a14:foregroundMark x1="31472" y1="9766" x2="31472" y2="9766"/>
                        <a14:foregroundMark x1="34010" y1="10547" x2="34010" y2="10547"/>
                        <a14:foregroundMark x1="38071" y1="6641" x2="38071" y2="6641"/>
                        <a14:foregroundMark x1="39594" y1="6641" x2="39594" y2="6641"/>
                        <a14:foregroundMark x1="39594" y1="6250" x2="39594" y2="6250"/>
                        <a14:foregroundMark x1="40609" y1="5469" x2="40609" y2="5469"/>
                        <a14:foregroundMark x1="36548" y1="7813" x2="34010" y2="10156"/>
                        <a14:foregroundMark x1="32487" y1="11328" x2="30457" y2="12891"/>
                        <a14:foregroundMark x1="27919" y1="12500" x2="27919" y2="12500"/>
                        <a14:foregroundMark x1="26904" y1="13281" x2="30457" y2="19141"/>
                        <a14:foregroundMark x1="33503" y1="24219" x2="32487" y2="25781"/>
                        <a14:foregroundMark x1="24365" y1="33203" x2="34010" y2="46094"/>
                        <a14:foregroundMark x1="34010" y1="46094" x2="51777" y2="55859"/>
                        <a14:foregroundMark x1="75127" y1="53125" x2="75635" y2="69922"/>
                      </a14:backgroundRemoval>
                    </a14:imgEffect>
                  </a14:imgLayer>
                </a14:imgProps>
              </a:ext>
              <a:ext uri="{28A0092B-C50C-407E-A947-70E740481C1C}">
                <a14:useLocalDpi xmlns:a14="http://schemas.microsoft.com/office/drawing/2010/main" val="0"/>
              </a:ext>
            </a:extLst>
          </a:blip>
          <a:stretch>
            <a:fillRect/>
          </a:stretch>
        </p:blipFill>
        <p:spPr>
          <a:xfrm>
            <a:off x="9410959" y="3743832"/>
            <a:ext cx="1430478" cy="1858896"/>
          </a:xfrm>
          <a:prstGeom prst="rect">
            <a:avLst/>
          </a:prstGeom>
        </p:spPr>
      </p:pic>
    </p:spTree>
    <p:extLst>
      <p:ext uri="{BB962C8B-B14F-4D97-AF65-F5344CB8AC3E}">
        <p14:creationId xmlns:p14="http://schemas.microsoft.com/office/powerpoint/2010/main" val="10224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646" y="2149416"/>
            <a:ext cx="2735307" cy="579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6">
                    <a:lumMod val="50000"/>
                  </a:schemeClr>
                </a:solidFill>
              </a:rPr>
              <a:t>UTI Terminology:</a:t>
            </a:r>
          </a:p>
        </p:txBody>
      </p:sp>
      <p:sp>
        <p:nvSpPr>
          <p:cNvPr id="3" name="Rectangle 3"/>
          <p:cNvSpPr txBox="1">
            <a:spLocks noChangeArrowheads="1"/>
          </p:cNvSpPr>
          <p:nvPr/>
        </p:nvSpPr>
        <p:spPr>
          <a:xfrm>
            <a:off x="57646" y="2728787"/>
            <a:ext cx="12263409" cy="2069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Uncomplicated</a:t>
            </a:r>
            <a:r>
              <a:rPr lang="en-US" sz="1800" dirty="0"/>
              <a:t>: infection of urinary bladder in host w/out underlying renal or neurologic disease</a:t>
            </a:r>
          </a:p>
          <a:p>
            <a:r>
              <a:rPr lang="en-US" sz="1800" b="1" dirty="0"/>
              <a:t>Complicated</a:t>
            </a:r>
            <a:r>
              <a:rPr lang="en-US" sz="1800" dirty="0"/>
              <a:t>: infection in setting of underlying structural, medical or neurologic disease</a:t>
            </a:r>
          </a:p>
          <a:p>
            <a:r>
              <a:rPr lang="en-US" sz="1800" b="1" dirty="0"/>
              <a:t>Recurrent</a:t>
            </a:r>
            <a:r>
              <a:rPr lang="en-US" sz="1800" dirty="0"/>
              <a:t>: &gt; 2 symptomatic UTIs within 12 months. following clinical resolution of each previous UTI after therapy</a:t>
            </a:r>
          </a:p>
          <a:p>
            <a:r>
              <a:rPr lang="en-US" sz="1800" b="1" dirty="0"/>
              <a:t>Reinfection</a:t>
            </a:r>
            <a:r>
              <a:rPr lang="en-US" sz="1800" dirty="0"/>
              <a:t>: recurrent UTI caused by different pathogen at any time or original infecting strain    &gt;13 days after therapy of original UTI</a:t>
            </a:r>
          </a:p>
          <a:p>
            <a:r>
              <a:rPr lang="en-US" sz="1800" b="1" dirty="0"/>
              <a:t>Relapse</a:t>
            </a:r>
            <a:r>
              <a:rPr lang="en-US" sz="1800" dirty="0"/>
              <a:t>: recurrent UTI caused by same species causing original UTI within 2 weeks after therapy</a:t>
            </a:r>
          </a:p>
        </p:txBody>
      </p:sp>
      <p:sp>
        <p:nvSpPr>
          <p:cNvPr id="4" name="Title 1"/>
          <p:cNvSpPr txBox="1">
            <a:spLocks/>
          </p:cNvSpPr>
          <p:nvPr/>
        </p:nvSpPr>
        <p:spPr>
          <a:xfrm>
            <a:off x="96395" y="277973"/>
            <a:ext cx="2696558" cy="4822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50000"/>
                  </a:schemeClr>
                </a:solidFill>
              </a:rPr>
              <a:t>Introduction:</a:t>
            </a:r>
          </a:p>
        </p:txBody>
      </p:sp>
      <p:sp>
        <p:nvSpPr>
          <p:cNvPr id="5" name="Rectangle 4"/>
          <p:cNvSpPr/>
          <p:nvPr/>
        </p:nvSpPr>
        <p:spPr>
          <a:xfrm>
            <a:off x="223004" y="684775"/>
            <a:ext cx="11238578" cy="1754326"/>
          </a:xfrm>
          <a:prstGeom prst="rect">
            <a:avLst/>
          </a:prstGeom>
        </p:spPr>
        <p:txBody>
          <a:bodyPr wrap="square">
            <a:spAutoFit/>
          </a:bodyPr>
          <a:lstStyle/>
          <a:p>
            <a:pPr marL="285750" indent="-285750">
              <a:buFont typeface="Arial" panose="020B0604020202020204" pitchFamily="34" charset="0"/>
              <a:buChar char="•"/>
            </a:pPr>
            <a:r>
              <a:rPr lang="en-US" dirty="0"/>
              <a:t>It is very serious condition that lead to renal scarring, nephric,  perinephric abscess formation, sepsis</a:t>
            </a:r>
          </a:p>
          <a:p>
            <a:pPr marL="285750" indent="-285750">
              <a:buFont typeface="Arial" panose="020B0604020202020204" pitchFamily="34" charset="0"/>
              <a:buChar char="•"/>
            </a:pPr>
            <a:r>
              <a:rPr lang="en-US" dirty="0"/>
              <a:t>Clinical presentation is atypical in some patients</a:t>
            </a:r>
          </a:p>
          <a:p>
            <a:pPr marL="285750" indent="-285750">
              <a:buFont typeface="Arial" panose="020B0604020202020204" pitchFamily="34" charset="0"/>
              <a:buChar char="•"/>
            </a:pPr>
            <a:r>
              <a:rPr lang="en-US" dirty="0"/>
              <a:t>Update on the management</a:t>
            </a:r>
          </a:p>
          <a:p>
            <a:pPr marL="285750" indent="-285750">
              <a:buFont typeface="Arial" panose="020B0604020202020204" pitchFamily="34" charset="0"/>
              <a:buChar char="•"/>
            </a:pPr>
            <a:r>
              <a:rPr lang="en-US" altLang="en-US" dirty="0"/>
              <a:t>Pyelonephritis may be </a:t>
            </a:r>
            <a:r>
              <a:rPr lang="en-US" altLang="en-US" dirty="0">
                <a:solidFill>
                  <a:srgbClr val="FF0000"/>
                </a:solidFill>
              </a:rPr>
              <a:t>acute </a:t>
            </a:r>
            <a:r>
              <a:rPr lang="en-US" altLang="en-US" dirty="0"/>
              <a:t>or </a:t>
            </a:r>
            <a:r>
              <a:rPr lang="en-US" altLang="en-US" dirty="0">
                <a:solidFill>
                  <a:srgbClr val="FF0000"/>
                </a:solidFill>
              </a:rPr>
              <a:t>chronic</a:t>
            </a:r>
          </a:p>
          <a:p>
            <a:pPr marL="285750" indent="-285750">
              <a:buFont typeface="Wingdings" charset="2"/>
              <a:buChar char="v"/>
            </a:pPr>
            <a:endParaRPr lang="en-US" dirty="0"/>
          </a:p>
          <a:p>
            <a:pPr marL="285750" indent="-285750">
              <a:buFont typeface="Wingdings" charset="2"/>
              <a:buChar char="v"/>
            </a:pPr>
            <a:endParaRPr lang="en-US" dirty="0"/>
          </a:p>
        </p:txBody>
      </p:sp>
      <p:sp>
        <p:nvSpPr>
          <p:cNvPr id="7" name="TextBox 6"/>
          <p:cNvSpPr txBox="1"/>
          <p:nvPr/>
        </p:nvSpPr>
        <p:spPr>
          <a:xfrm>
            <a:off x="10120029" y="0"/>
            <a:ext cx="2071971" cy="369332"/>
          </a:xfrm>
          <a:prstGeom prst="rect">
            <a:avLst/>
          </a:prstGeom>
          <a:noFill/>
        </p:spPr>
        <p:txBody>
          <a:bodyPr wrap="square" rtlCol="0">
            <a:spAutoFit/>
          </a:bodyPr>
          <a:lstStyle/>
          <a:p>
            <a:r>
              <a:rPr lang="en-US" dirty="0">
                <a:solidFill>
                  <a:schemeClr val="accent1">
                    <a:lumMod val="75000"/>
                  </a:schemeClr>
                </a:solidFill>
              </a:rPr>
              <a:t>Only in male’s slides </a:t>
            </a:r>
          </a:p>
        </p:txBody>
      </p:sp>
    </p:spTree>
    <p:extLst>
      <p:ext uri="{BB962C8B-B14F-4D97-AF65-F5344CB8AC3E}">
        <p14:creationId xmlns:p14="http://schemas.microsoft.com/office/powerpoint/2010/main" val="207910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289942" y="220698"/>
            <a:ext cx="1876483" cy="567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6">
                    <a:lumMod val="50000"/>
                  </a:schemeClr>
                </a:solidFill>
                <a:latin typeface="+mj-lt"/>
              </a:rPr>
              <a:t>Definition:</a:t>
            </a:r>
          </a:p>
        </p:txBody>
      </p:sp>
      <p:sp>
        <p:nvSpPr>
          <p:cNvPr id="2" name="Rectangle 1"/>
          <p:cNvSpPr/>
          <p:nvPr/>
        </p:nvSpPr>
        <p:spPr>
          <a:xfrm>
            <a:off x="289942" y="787791"/>
            <a:ext cx="11681664" cy="923330"/>
          </a:xfrm>
          <a:prstGeom prst="rect">
            <a:avLst/>
          </a:prstGeom>
        </p:spPr>
        <p:txBody>
          <a:bodyPr wrap="square">
            <a:spAutoFit/>
          </a:bodyPr>
          <a:lstStyle/>
          <a:p>
            <a:pPr marL="285750" indent="-285750">
              <a:buFont typeface="Arial" panose="020B0604020202020204" pitchFamily="34" charset="0"/>
              <a:buChar char="•"/>
            </a:pPr>
            <a:r>
              <a:rPr lang="en-US" dirty="0"/>
              <a:t>It is a bacterial of the renal pelvis, tubules and interstitial tissue of one or both kidneys. </a:t>
            </a:r>
          </a:p>
          <a:p>
            <a:pPr marL="285750" indent="-285750">
              <a:buFont typeface="Arial" panose="020B0604020202020204" pitchFamily="34" charset="0"/>
              <a:buChar char="•"/>
            </a:pPr>
            <a:r>
              <a:rPr lang="en-US" dirty="0"/>
              <a:t>potentially organ- and/or life-threatening infection that characteristically causes some scarring of the kidney with each infection and may lead to significant damage to the kidney that may lead to hypertension </a:t>
            </a:r>
            <a:r>
              <a:rPr lang="en-US" sz="1400" dirty="0">
                <a:solidFill>
                  <a:schemeClr val="accent1">
                    <a:lumMod val="75000"/>
                  </a:schemeClr>
                </a:solidFill>
              </a:rPr>
              <a:t>(only in female’s slides)</a:t>
            </a:r>
            <a:endParaRPr lang="en-US" dirty="0">
              <a:solidFill>
                <a:schemeClr val="accent1">
                  <a:lumMod val="75000"/>
                </a:schemeClr>
              </a:solidFill>
            </a:endParaRPr>
          </a:p>
        </p:txBody>
      </p:sp>
      <p:sp>
        <p:nvSpPr>
          <p:cNvPr id="7" name="Subtitle 2"/>
          <p:cNvSpPr txBox="1">
            <a:spLocks/>
          </p:cNvSpPr>
          <p:nvPr/>
        </p:nvSpPr>
        <p:spPr>
          <a:xfrm>
            <a:off x="289942" y="1893422"/>
            <a:ext cx="10348422" cy="16881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200" dirty="0">
                <a:solidFill>
                  <a:schemeClr val="accent6">
                    <a:lumMod val="50000"/>
                  </a:schemeClr>
                </a:solidFill>
                <a:latin typeface="+mj-lt"/>
              </a:rPr>
              <a:t>Prevalence of bacteriuria in Different age Groups:</a:t>
            </a:r>
          </a:p>
          <a:p>
            <a:pPr marL="0" indent="0" algn="ctr">
              <a:buFont typeface="Arial" panose="020B0604020202020204" pitchFamily="34" charset="0"/>
              <a:buNone/>
            </a:pPr>
            <a:endParaRPr lang="en-US" sz="11200" dirty="0">
              <a:solidFill>
                <a:schemeClr val="accent6">
                  <a:lumMod val="50000"/>
                </a:schemeClr>
              </a:solidFill>
              <a:latin typeface="+mj-lt"/>
            </a:endParaRPr>
          </a:p>
          <a:p>
            <a:pPr marL="0" indent="0" algn="ctr">
              <a:buFont typeface="Arial" panose="020B0604020202020204" pitchFamily="34" charset="0"/>
              <a:buNone/>
            </a:pPr>
            <a:endParaRPr lang="en-US" sz="3600" dirty="0">
              <a:solidFill>
                <a:schemeClr val="accent5">
                  <a:lumMod val="75000"/>
                </a:schemeClr>
              </a:solidFill>
              <a:latin typeface="Arial Rounded MT Bold" charset="0"/>
              <a:ea typeface="Arial Rounded MT Bold" charset="0"/>
              <a:cs typeface="Arial Rounded MT Bold" charset="0"/>
            </a:endParaRPr>
          </a:p>
          <a:p>
            <a:pPr marL="0" indent="0" algn="ctr">
              <a:buFont typeface="Arial" panose="020B0604020202020204" pitchFamily="34" charset="0"/>
              <a:buNone/>
            </a:pPr>
            <a:endParaRPr lang="en-US" sz="3600" dirty="0">
              <a:solidFill>
                <a:schemeClr val="accent5">
                  <a:lumMod val="75000"/>
                </a:schemeClr>
              </a:solidFill>
              <a:latin typeface="Arial Rounded MT Bold" charset="0"/>
              <a:ea typeface="Arial Rounded MT Bold" charset="0"/>
              <a:cs typeface="Arial Rounded MT Bold" charset="0"/>
            </a:endParaRPr>
          </a:p>
          <a:p>
            <a:pPr marL="0" indent="0" algn="ctr">
              <a:buFont typeface="Arial" panose="020B0604020202020204" pitchFamily="34" charset="0"/>
              <a:buNone/>
            </a:pPr>
            <a:endParaRPr lang="en-US" sz="3600" dirty="0">
              <a:solidFill>
                <a:schemeClr val="accent5">
                  <a:lumMod val="75000"/>
                </a:schemeClr>
              </a:solidFill>
              <a:latin typeface="Arial Rounded MT Bold" charset="0"/>
              <a:ea typeface="Arial Rounded MT Bold" charset="0"/>
              <a:cs typeface="Arial Rounded MT Bold" charset="0"/>
            </a:endParaRPr>
          </a:p>
          <a:p>
            <a:pPr marL="0" indent="0" algn="ctr">
              <a:buFont typeface="Arial" panose="020B0604020202020204" pitchFamily="34" charset="0"/>
              <a:buNone/>
            </a:pPr>
            <a:endParaRPr lang="en-US" sz="3600" dirty="0">
              <a:solidFill>
                <a:schemeClr val="accent5">
                  <a:lumMod val="75000"/>
                </a:schemeClr>
              </a:solidFill>
              <a:latin typeface="Arial Rounded MT Bold" charset="0"/>
              <a:ea typeface="Arial Rounded MT Bold" charset="0"/>
              <a:cs typeface="Arial Rounded MT Bold" charset="0"/>
            </a:endParaRPr>
          </a:p>
          <a:p>
            <a:pPr marL="0" indent="0" algn="ctr">
              <a:buFont typeface="Arial" panose="020B0604020202020204" pitchFamily="34" charset="0"/>
              <a:buNone/>
            </a:pPr>
            <a:endParaRPr lang="en-US" sz="3600" dirty="0">
              <a:solidFill>
                <a:schemeClr val="accent5">
                  <a:lumMod val="75000"/>
                </a:schemeClr>
              </a:solidFill>
              <a:latin typeface="Arial Rounded MT Bold" charset="0"/>
              <a:ea typeface="Arial Rounded MT Bold" charset="0"/>
              <a:cs typeface="Arial Rounded MT Bold" charset="0"/>
            </a:endParaRPr>
          </a:p>
          <a:p>
            <a:pPr marL="0" indent="0" algn="ctr">
              <a:buFont typeface="Arial" panose="020B0604020202020204" pitchFamily="34" charset="0"/>
              <a:buNone/>
            </a:pPr>
            <a:endParaRPr lang="en-US" sz="2000" dirty="0">
              <a:latin typeface="+mj-lt"/>
              <a:ea typeface="Arial Rounded MT Bold" charset="0"/>
              <a:cs typeface="Arial Rounded MT Bold" charset="0"/>
            </a:endParaRPr>
          </a:p>
          <a:p>
            <a:pPr marL="0" indent="0">
              <a:buFont typeface="Arial" panose="020B0604020202020204" pitchFamily="34" charset="0"/>
              <a:buNone/>
            </a:pPr>
            <a:endParaRPr lang="en-US" sz="2200" dirty="0">
              <a:latin typeface="+mj-lt"/>
              <a:ea typeface="Arial Rounded MT Bold" charset="0"/>
              <a:cs typeface="Arial Rounded MT Bold"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38246666"/>
              </p:ext>
            </p:extLst>
          </p:nvPr>
        </p:nvGraphicFramePr>
        <p:xfrm>
          <a:off x="289942" y="2203478"/>
          <a:ext cx="4597841" cy="2173874"/>
        </p:xfrm>
        <a:graphic>
          <a:graphicData uri="http://schemas.openxmlformats.org/presentationml/2006/ole">
            <mc:AlternateContent xmlns:mc="http://schemas.openxmlformats.org/markup-compatibility/2006">
              <mc:Choice xmlns:v="urn:schemas-microsoft-com:vml" Requires="v">
                <p:oleObj spid="_x0000_s2071" r:id="rId3" imgW="7556500" imgH="3949700" progId="">
                  <p:embed/>
                </p:oleObj>
              </mc:Choice>
              <mc:Fallback>
                <p:oleObj r:id="rId3" imgW="7556500" imgH="3949700" progId="">
                  <p:embed/>
                  <p:pic>
                    <p:nvPicPr>
                      <p:cNvPr id="3" name="Object 2"/>
                      <p:cNvPicPr/>
                      <p:nvPr/>
                    </p:nvPicPr>
                    <p:blipFill>
                      <a:blip r:embed="rId4"/>
                      <a:stretch>
                        <a:fillRect/>
                      </a:stretch>
                    </p:blipFill>
                    <p:spPr>
                      <a:xfrm>
                        <a:off x="289942" y="2203478"/>
                        <a:ext cx="4597841" cy="2173874"/>
                      </a:xfrm>
                      <a:prstGeom prst="rect">
                        <a:avLst/>
                      </a:prstGeom>
                    </p:spPr>
                  </p:pic>
                </p:oleObj>
              </mc:Fallback>
            </mc:AlternateContent>
          </a:graphicData>
        </a:graphic>
      </p:graphicFrame>
      <p:sp>
        <p:nvSpPr>
          <p:cNvPr id="12" name="Rectangle 11"/>
          <p:cNvSpPr/>
          <p:nvPr/>
        </p:nvSpPr>
        <p:spPr>
          <a:xfrm>
            <a:off x="5221044" y="2535260"/>
            <a:ext cx="6412938" cy="646331"/>
          </a:xfrm>
          <a:prstGeom prst="rect">
            <a:avLst/>
          </a:prstGeom>
        </p:spPr>
        <p:txBody>
          <a:bodyPr wrap="square">
            <a:spAutoFit/>
          </a:bodyPr>
          <a:lstStyle/>
          <a:p>
            <a:r>
              <a:rPr lang="en-US" dirty="0">
                <a:solidFill>
                  <a:schemeClr val="accent1">
                    <a:lumMod val="75000"/>
                  </a:schemeClr>
                </a:solidFill>
                <a:ea typeface="Arial Rounded MT Bold" charset="0"/>
                <a:cs typeface="Arial Rounded MT Bold" charset="0"/>
              </a:rPr>
              <a:t>*Women are more prawn to develop bacteriuria due to some factors such as being pregnant, Postmenopausal or an Elderly </a:t>
            </a:r>
          </a:p>
        </p:txBody>
      </p:sp>
      <p:graphicFrame>
        <p:nvGraphicFramePr>
          <p:cNvPr id="13" name="Object 12"/>
          <p:cNvGraphicFramePr>
            <a:graphicFrameLocks noChangeAspect="1"/>
          </p:cNvGraphicFramePr>
          <p:nvPr>
            <p:extLst>
              <p:ext uri="{D42A27DB-BD31-4B8C-83A1-F6EECF244321}">
                <p14:modId xmlns:p14="http://schemas.microsoft.com/office/powerpoint/2010/main" val="3664013335"/>
              </p:ext>
            </p:extLst>
          </p:nvPr>
        </p:nvGraphicFramePr>
        <p:xfrm>
          <a:off x="658848" y="4518595"/>
          <a:ext cx="3860027" cy="1741006"/>
        </p:xfrm>
        <a:graphic>
          <a:graphicData uri="http://schemas.openxmlformats.org/presentationml/2006/ole">
            <mc:AlternateContent xmlns:mc="http://schemas.openxmlformats.org/markup-compatibility/2006">
              <mc:Choice xmlns:v="urn:schemas-microsoft-com:vml" Requires="v">
                <p:oleObj spid="_x0000_s2072" name="Photo Editor Photo" r:id="rId5" imgW="2857899" imgH="2209524" progId="">
                  <p:embed/>
                </p:oleObj>
              </mc:Choice>
              <mc:Fallback>
                <p:oleObj name="Photo Editor Photo" r:id="rId5" imgW="2857899" imgH="2209524" progId="">
                  <p:embed/>
                  <p:pic>
                    <p:nvPicPr>
                      <p:cNvPr id="5"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48" y="4518595"/>
                        <a:ext cx="3860027" cy="1741006"/>
                      </a:xfrm>
                      <a:prstGeom prst="rect">
                        <a:avLst/>
                      </a:prstGeom>
                      <a:noFill/>
                      <a:ln>
                        <a:noFill/>
                      </a:ln>
                      <a:effectLst/>
                      <a:extLst/>
                    </p:spPr>
                  </p:pic>
                </p:oleObj>
              </mc:Fallback>
            </mc:AlternateContent>
          </a:graphicData>
        </a:graphic>
      </p:graphicFrame>
      <p:sp>
        <p:nvSpPr>
          <p:cNvPr id="15" name="Rectangle 14"/>
          <p:cNvSpPr/>
          <p:nvPr/>
        </p:nvSpPr>
        <p:spPr>
          <a:xfrm>
            <a:off x="4518875" y="4788933"/>
            <a:ext cx="5628637" cy="1200329"/>
          </a:xfrm>
          <a:prstGeom prst="rect">
            <a:avLst/>
          </a:prstGeom>
        </p:spPr>
        <p:txBody>
          <a:bodyPr wrap="square">
            <a:spAutoFit/>
          </a:bodyPr>
          <a:lstStyle/>
          <a:p>
            <a:pPr indent="-457200">
              <a:buFont typeface="Arial" charset="0"/>
              <a:buChar char="•"/>
            </a:pPr>
            <a:r>
              <a:rPr lang="en-US" dirty="0"/>
              <a:t>Renal pelvis: </a:t>
            </a:r>
            <a:r>
              <a:rPr lang="en-US" b="1" dirty="0" err="1"/>
              <a:t>pyelitis</a:t>
            </a:r>
            <a:r>
              <a:rPr lang="en-US" dirty="0"/>
              <a:t>.</a:t>
            </a:r>
          </a:p>
          <a:p>
            <a:pPr indent="-457200">
              <a:buFont typeface="Arial" charset="0"/>
              <a:buChar char="•"/>
            </a:pPr>
            <a:r>
              <a:rPr lang="en-US" dirty="0"/>
              <a:t>Bladder: </a:t>
            </a:r>
            <a:r>
              <a:rPr lang="en-US" b="1" dirty="0"/>
              <a:t>cystitis</a:t>
            </a:r>
            <a:r>
              <a:rPr lang="en-US" dirty="0"/>
              <a:t>             </a:t>
            </a:r>
          </a:p>
          <a:p>
            <a:pPr indent="-457200">
              <a:buFont typeface="Arial" charset="0"/>
              <a:buChar char="•"/>
            </a:pPr>
            <a:r>
              <a:rPr lang="en-US" dirty="0"/>
              <a:t>Urethra: </a:t>
            </a:r>
            <a:r>
              <a:rPr lang="en-US" b="1" dirty="0"/>
              <a:t>Urethritis</a:t>
            </a:r>
            <a:r>
              <a:rPr lang="en-US" dirty="0"/>
              <a:t>.</a:t>
            </a:r>
          </a:p>
          <a:p>
            <a:pPr indent="-457200">
              <a:buFont typeface="Arial" charset="0"/>
              <a:buChar char="•"/>
            </a:pPr>
            <a:r>
              <a:rPr lang="en-US" dirty="0"/>
              <a:t>Renal parenchyma: </a:t>
            </a:r>
            <a:r>
              <a:rPr lang="en-US" b="1" dirty="0"/>
              <a:t>pyelonephritis</a:t>
            </a:r>
            <a:r>
              <a:rPr lang="en-US" dirty="0"/>
              <a:t>.</a:t>
            </a:r>
          </a:p>
        </p:txBody>
      </p:sp>
    </p:spTree>
    <p:extLst>
      <p:ext uri="{BB962C8B-B14F-4D97-AF65-F5344CB8AC3E}">
        <p14:creationId xmlns:p14="http://schemas.microsoft.com/office/powerpoint/2010/main" val="208196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965895" y="-54065"/>
            <a:ext cx="1971934" cy="5664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6">
                    <a:lumMod val="50000"/>
                  </a:schemeClr>
                </a:solidFill>
                <a:latin typeface="+mj-lt"/>
              </a:rPr>
              <a:t>Etiology:</a:t>
            </a:r>
          </a:p>
        </p:txBody>
      </p:sp>
      <p:graphicFrame>
        <p:nvGraphicFramePr>
          <p:cNvPr id="4" name="Table 3"/>
          <p:cNvGraphicFramePr>
            <a:graphicFrameLocks noGrp="1"/>
          </p:cNvGraphicFramePr>
          <p:nvPr>
            <p:extLst>
              <p:ext uri="{D42A27DB-BD31-4B8C-83A1-F6EECF244321}">
                <p14:modId xmlns:p14="http://schemas.microsoft.com/office/powerpoint/2010/main" val="1315461953"/>
              </p:ext>
            </p:extLst>
          </p:nvPr>
        </p:nvGraphicFramePr>
        <p:xfrm>
          <a:off x="359850" y="392013"/>
          <a:ext cx="11549577" cy="5043922"/>
        </p:xfrm>
        <a:graphic>
          <a:graphicData uri="http://schemas.openxmlformats.org/drawingml/2006/table">
            <a:tbl>
              <a:tblPr firstRow="1" bandRow="1">
                <a:tableStyleId>{5940675A-B579-460E-94D1-54222C63F5DA}</a:tableStyleId>
              </a:tblPr>
              <a:tblGrid>
                <a:gridCol w="5369498">
                  <a:extLst>
                    <a:ext uri="{9D8B030D-6E8A-4147-A177-3AD203B41FA5}">
                      <a16:colId xmlns:a16="http://schemas.microsoft.com/office/drawing/2014/main" xmlns="" val="81372513"/>
                    </a:ext>
                  </a:extLst>
                </a:gridCol>
                <a:gridCol w="3396343">
                  <a:extLst>
                    <a:ext uri="{9D8B030D-6E8A-4147-A177-3AD203B41FA5}">
                      <a16:colId xmlns:a16="http://schemas.microsoft.com/office/drawing/2014/main" xmlns="" val="654744681"/>
                    </a:ext>
                  </a:extLst>
                </a:gridCol>
                <a:gridCol w="2783736">
                  <a:extLst>
                    <a:ext uri="{9D8B030D-6E8A-4147-A177-3AD203B41FA5}">
                      <a16:colId xmlns:a16="http://schemas.microsoft.com/office/drawing/2014/main" xmlns="" val="752852900"/>
                    </a:ext>
                  </a:extLst>
                </a:gridCol>
              </a:tblGrid>
              <a:tr h="331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Ascending bacterial infection</a:t>
                      </a:r>
                    </a:p>
                  </a:txBody>
                  <a:tcPr>
                    <a:solidFill>
                      <a:schemeClr val="accent4">
                        <a:lumMod val="20000"/>
                        <a:lumOff val="80000"/>
                      </a:schemeClr>
                    </a:solidFill>
                  </a:tcPr>
                </a:tc>
                <a:tc>
                  <a:txBody>
                    <a:bodyPr/>
                    <a:lstStyle/>
                    <a:p>
                      <a:pPr algn="ctr"/>
                      <a:r>
                        <a:rPr lang="en-US" sz="2000" b="1" dirty="0" err="1"/>
                        <a:t>Hematogenous</a:t>
                      </a:r>
                      <a:r>
                        <a:rPr lang="en-US" sz="2000" b="1" dirty="0"/>
                        <a:t> spread</a:t>
                      </a:r>
                    </a:p>
                    <a:p>
                      <a:pPr algn="ctr"/>
                      <a:endParaRPr lang="en-US" sz="2000" b="1" dirty="0"/>
                    </a:p>
                  </a:txBody>
                  <a:tcPr>
                    <a:solidFill>
                      <a:schemeClr val="accent4">
                        <a:lumMod val="20000"/>
                        <a:lumOff val="80000"/>
                      </a:schemeClr>
                    </a:solidFill>
                  </a:tcPr>
                </a:tc>
                <a:tc>
                  <a:txBody>
                    <a:bodyPr/>
                    <a:lstStyle/>
                    <a:p>
                      <a:pPr algn="ctr"/>
                      <a:r>
                        <a:rPr lang="en-US" sz="2000" b="1" kern="1200" dirty="0">
                          <a:solidFill>
                            <a:schemeClr val="tx1"/>
                          </a:solidFill>
                          <a:latin typeface="+mn-lt"/>
                          <a:ea typeface="+mn-ea"/>
                          <a:cs typeface="+mn-cs"/>
                        </a:rPr>
                        <a:t>Hospital-acquired infections</a:t>
                      </a:r>
                    </a:p>
                  </a:txBody>
                  <a:tcPr>
                    <a:solidFill>
                      <a:schemeClr val="accent4">
                        <a:lumMod val="20000"/>
                        <a:lumOff val="80000"/>
                      </a:schemeClr>
                    </a:solidFill>
                  </a:tcPr>
                </a:tc>
                <a:extLst>
                  <a:ext uri="{0D108BD9-81ED-4DB2-BD59-A6C34878D82A}">
                    <a16:rowId xmlns:a16="http://schemas.microsoft.com/office/drawing/2014/main" xmlns="" val="1650200629"/>
                  </a:ext>
                </a:extLst>
              </a:tr>
              <a:tr h="2879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a:solidFill>
                            <a:srgbClr val="FF0000"/>
                          </a:solidFill>
                        </a:rPr>
                        <a:t>Escherichia Coli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dirty="0">
                          <a:solidFill>
                            <a:srgbClr val="FF0000"/>
                          </a:solidFill>
                        </a:rPr>
                        <a:t>most bacterial causes bowel organism </a:t>
                      </a:r>
                      <a:r>
                        <a:rPr lang="en-US" dirty="0" err="1">
                          <a:solidFill>
                            <a:srgbClr val="FF0000"/>
                          </a:solidFill>
                        </a:rPr>
                        <a:t>eg</a:t>
                      </a:r>
                      <a:r>
                        <a:rPr lang="en-US" dirty="0">
                          <a:solidFill>
                            <a:srgbClr val="FF0000"/>
                          </a:solidFill>
                        </a:rPr>
                        <a:t> </a:t>
                      </a:r>
                      <a:r>
                        <a:rPr lang="en-US" dirty="0" err="1">
                          <a:solidFill>
                            <a:srgbClr val="FF0000"/>
                          </a:solidFill>
                        </a:rPr>
                        <a:t>Ecoli</a:t>
                      </a:r>
                      <a:r>
                        <a:rPr lang="en-US" dirty="0"/>
                        <a:t>) accounts 70-90% of uncomplicated UTI and 21-54% of Complicated UTI.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dirty="0" err="1"/>
                        <a:t>uropathogenic</a:t>
                      </a:r>
                      <a:r>
                        <a:rPr lang="en-US" dirty="0"/>
                        <a:t> E. coli (UPEC) derives from the phylogenetic groups B2 and D, which expresses H,O and K antigens. UPEC genes encode several postulated Virulence factors including adhesives P </a:t>
                      </a:r>
                      <a:r>
                        <a:rPr lang="en-US" dirty="0" err="1"/>
                        <a:t>Fimbraie</a:t>
                      </a:r>
                      <a:r>
                        <a:rPr lang="en-US" dirty="0"/>
                        <a:t> </a:t>
                      </a:r>
                      <a:r>
                        <a:rPr lang="en-US" dirty="0" err="1"/>
                        <a:t>pap+genotype</a:t>
                      </a:r>
                      <a:r>
                        <a:rPr lang="en-US" dirty="0"/>
                        <a:t> family , </a:t>
                      </a:r>
                      <a:r>
                        <a:rPr lang="en-US" dirty="0" err="1"/>
                        <a:t>protectins</a:t>
                      </a:r>
                      <a:r>
                        <a:rPr lang="en-US" dirty="0"/>
                        <a:t> , siderophores and toxins.</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staph aureus </a:t>
                      </a:r>
                      <a:endParaRPr lang="en-US" sz="1800" dirty="0"/>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en-US" sz="1800" dirty="0"/>
                        <a:t>(is rare Except in neonates)</a:t>
                      </a:r>
                      <a:endParaRPr lang="en-US" dirty="0"/>
                    </a:p>
                    <a:p>
                      <a:endParaRPr lang="en-US" dirty="0"/>
                    </a:p>
                  </a:txBody>
                  <a:tcPr>
                    <a:solidFill>
                      <a:schemeClr val="accent1">
                        <a:lumMod val="20000"/>
                        <a:lumOff val="80000"/>
                      </a:schemeClr>
                    </a:solidFill>
                  </a:tcPr>
                </a:tc>
                <a:tc rowSpan="2">
                  <a:txBody>
                    <a:bodyPr/>
                    <a:lstStyle/>
                    <a:p>
                      <a:r>
                        <a:rPr lang="en-US" dirty="0"/>
                        <a:t>coliforms </a:t>
                      </a:r>
                    </a:p>
                  </a:txBody>
                  <a:tcPr>
                    <a:solidFill>
                      <a:schemeClr val="bg1"/>
                    </a:solidFill>
                  </a:tcPr>
                </a:tc>
                <a:extLst>
                  <a:ext uri="{0D108BD9-81ED-4DB2-BD59-A6C34878D82A}">
                    <a16:rowId xmlns:a16="http://schemas.microsoft.com/office/drawing/2014/main" xmlns="" val="14592179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Enterobacter species</a:t>
                      </a:r>
                    </a:p>
                  </a:txBody>
                  <a:tcPr>
                    <a:solidFill>
                      <a:schemeClr val="bg1"/>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mycobacterial tuberculosis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accent1">
                              <a:lumMod val="75000"/>
                            </a:schemeClr>
                          </a:solidFill>
                          <a:latin typeface="+mn-lt"/>
                          <a:ea typeface="+mn-ea"/>
                          <a:cs typeface="+mn-cs"/>
                        </a:rPr>
                        <a:t>(can cause infection every where)</a:t>
                      </a:r>
                    </a:p>
                  </a:txBody>
                  <a:tcP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xmlns="" val="2942772946"/>
                  </a:ext>
                </a:extLst>
              </a:tr>
              <a:tr h="227429">
                <a:tc>
                  <a:txBody>
                    <a:bodyPr/>
                    <a:lstStyle/>
                    <a:p>
                      <a:r>
                        <a:rPr lang="en-US" dirty="0" err="1">
                          <a:solidFill>
                            <a:srgbClr val="FF0000"/>
                          </a:solidFill>
                        </a:rPr>
                        <a:t>Klebsiella</a:t>
                      </a:r>
                      <a:r>
                        <a:rPr lang="en-US" dirty="0">
                          <a:solidFill>
                            <a:srgbClr val="FF0000"/>
                          </a:solidFill>
                        </a:rPr>
                        <a:t> pneumoniae / Proteus mirabilis</a:t>
                      </a:r>
                      <a:endParaRPr lang="en-US" dirty="0"/>
                    </a:p>
                  </a:txBody>
                  <a:tcPr>
                    <a:solidFill>
                      <a:schemeClr val="bg1"/>
                    </a:solidFill>
                  </a:tcPr>
                </a:tc>
                <a:tc vMerge="1">
                  <a:txBody>
                    <a:bodyPr/>
                    <a:lstStyle/>
                    <a:p>
                      <a:endParaRPr lang="en-US" sz="1200" kern="1200" dirty="0">
                        <a:solidFill>
                          <a:schemeClr val="accent1">
                            <a:lumMod val="75000"/>
                          </a:schemeClr>
                        </a:solidFill>
                        <a:latin typeface="+mn-lt"/>
                        <a:ea typeface="+mn-ea"/>
                        <a:cs typeface="+mn-cs"/>
                      </a:endParaRPr>
                    </a:p>
                  </a:txBody>
                  <a:tcPr>
                    <a:solidFill>
                      <a:schemeClr val="accent1">
                        <a:lumMod val="20000"/>
                        <a:lumOff val="80000"/>
                      </a:schemeClr>
                    </a:solidFill>
                  </a:tcPr>
                </a:tc>
                <a:tc rowSpan="3">
                  <a:txBody>
                    <a:bodyPr/>
                    <a:lstStyle/>
                    <a:p>
                      <a:r>
                        <a:rPr lang="en-US" dirty="0"/>
                        <a:t>enterococci</a:t>
                      </a:r>
                    </a:p>
                  </a:txBody>
                  <a:tcPr>
                    <a:solidFill>
                      <a:schemeClr val="bg1"/>
                    </a:solidFill>
                  </a:tcPr>
                </a:tc>
                <a:extLst>
                  <a:ext uri="{0D108BD9-81ED-4DB2-BD59-A6C34878D82A}">
                    <a16:rowId xmlns:a16="http://schemas.microsoft.com/office/drawing/2014/main" xmlns="" val="247401453"/>
                  </a:ext>
                </a:extLst>
              </a:tr>
              <a:tr h="227429">
                <a:tc>
                  <a:txBody>
                    <a:bodyPr/>
                    <a:lstStyle/>
                    <a:p>
                      <a:r>
                        <a:rPr lang="en-US" dirty="0">
                          <a:solidFill>
                            <a:srgbClr val="FF0000"/>
                          </a:solidFill>
                        </a:rPr>
                        <a:t>Staphylococcus </a:t>
                      </a:r>
                      <a:r>
                        <a:rPr lang="en-US" dirty="0" err="1">
                          <a:solidFill>
                            <a:srgbClr val="FF0000"/>
                          </a:solidFill>
                        </a:rPr>
                        <a:t>saprophyticus</a:t>
                      </a:r>
                      <a:r>
                        <a:rPr lang="en-US" dirty="0">
                          <a:solidFill>
                            <a:srgbClr val="FF0000"/>
                          </a:solidFill>
                        </a:rPr>
                        <a:t> </a:t>
                      </a:r>
                      <a:r>
                        <a:rPr lang="en-US" sz="1200" kern="1200" dirty="0">
                          <a:solidFill>
                            <a:schemeClr val="accent1">
                              <a:lumMod val="75000"/>
                            </a:schemeClr>
                          </a:solidFill>
                          <a:latin typeface="+mn-lt"/>
                          <a:ea typeface="+mn-ea"/>
                          <a:cs typeface="+mn-cs"/>
                        </a:rPr>
                        <a:t>(normal flora of vagina)</a:t>
                      </a:r>
                    </a:p>
                  </a:txBody>
                  <a:tcP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accent1">
                            <a:lumMod val="75000"/>
                          </a:schemeClr>
                        </a:solidFill>
                        <a:latin typeface="+mn-lt"/>
                        <a:ea typeface="+mn-ea"/>
                        <a:cs typeface="+mn-cs"/>
                      </a:endParaRPr>
                    </a:p>
                  </a:txBody>
                  <a:tcP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xmlns="" val="3890652569"/>
                  </a:ext>
                </a:extLst>
              </a:tr>
              <a:tr h="227429">
                <a:tc>
                  <a:txBody>
                    <a:bodyPr/>
                    <a:lstStyle/>
                    <a:p>
                      <a:r>
                        <a:rPr lang="en-US" dirty="0">
                          <a:solidFill>
                            <a:srgbClr val="FF0000"/>
                          </a:solidFill>
                        </a:rPr>
                        <a:t>Pseudomonas aeruginosa </a:t>
                      </a:r>
                      <a:r>
                        <a:rPr lang="en-US" sz="1200" kern="1200" dirty="0">
                          <a:solidFill>
                            <a:schemeClr val="accent1">
                              <a:lumMod val="75000"/>
                            </a:schemeClr>
                          </a:solidFill>
                          <a:latin typeface="+mn-lt"/>
                          <a:ea typeface="+mn-ea"/>
                          <a:cs typeface="+mn-cs"/>
                        </a:rPr>
                        <a:t>(hospital acquired)</a:t>
                      </a:r>
                    </a:p>
                  </a:txBody>
                  <a:tcPr>
                    <a:solidFill>
                      <a:schemeClr val="bg1"/>
                    </a:solidFill>
                  </a:tcPr>
                </a:tc>
                <a:tc vMerge="1">
                  <a:txBody>
                    <a:bodyPr/>
                    <a:lstStyle/>
                    <a:p>
                      <a:endParaRPr lang="en-US" sz="1200" kern="1200" dirty="0">
                        <a:solidFill>
                          <a:schemeClr val="accent1">
                            <a:lumMod val="75000"/>
                          </a:schemeClr>
                        </a:solidFill>
                        <a:latin typeface="+mn-lt"/>
                        <a:ea typeface="+mn-ea"/>
                        <a:cs typeface="+mn-cs"/>
                      </a:endParaRPr>
                    </a:p>
                  </a:txBody>
                  <a:tcP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xmlns="" val="60862903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05118733"/>
              </p:ext>
            </p:extLst>
          </p:nvPr>
        </p:nvGraphicFramePr>
        <p:xfrm>
          <a:off x="1305103" y="5665547"/>
          <a:ext cx="9293518" cy="731520"/>
        </p:xfrm>
        <a:graphic>
          <a:graphicData uri="http://schemas.openxmlformats.org/drawingml/2006/table">
            <a:tbl>
              <a:tblPr firstRow="1" bandRow="1">
                <a:tableStyleId>{5940675A-B579-460E-94D1-54222C63F5DA}</a:tableStyleId>
              </a:tblPr>
              <a:tblGrid>
                <a:gridCol w="1612558">
                  <a:extLst>
                    <a:ext uri="{9D8B030D-6E8A-4147-A177-3AD203B41FA5}">
                      <a16:colId xmlns:a16="http://schemas.microsoft.com/office/drawing/2014/main" xmlns="" val="4219332104"/>
                    </a:ext>
                  </a:extLst>
                </a:gridCol>
                <a:gridCol w="3319976">
                  <a:extLst>
                    <a:ext uri="{9D8B030D-6E8A-4147-A177-3AD203B41FA5}">
                      <a16:colId xmlns:a16="http://schemas.microsoft.com/office/drawing/2014/main" xmlns="" val="4210109163"/>
                    </a:ext>
                  </a:extLst>
                </a:gridCol>
                <a:gridCol w="4360984">
                  <a:extLst>
                    <a:ext uri="{9D8B030D-6E8A-4147-A177-3AD203B41FA5}">
                      <a16:colId xmlns:a16="http://schemas.microsoft.com/office/drawing/2014/main" xmlns="" val="1686759536"/>
                    </a:ext>
                  </a:extLst>
                </a:gridCol>
              </a:tblGrid>
              <a:tr h="355426">
                <a:tc rowSpan="2">
                  <a:txBody>
                    <a:bodyPr/>
                    <a:lstStyle/>
                    <a:p>
                      <a:r>
                        <a:rPr lang="en-US" sz="1800" kern="1200" dirty="0">
                          <a:solidFill>
                            <a:schemeClr val="tx1"/>
                          </a:solidFill>
                          <a:latin typeface="+mn-lt"/>
                          <a:ea typeface="+mn-ea"/>
                          <a:cs typeface="+mn-cs"/>
                        </a:rPr>
                        <a:t>Other etiology</a:t>
                      </a:r>
                    </a:p>
                  </a:txBody>
                  <a:tcPr>
                    <a:solidFill>
                      <a:schemeClr val="accent5">
                        <a:lumMod val="20000"/>
                        <a:lumOff val="80000"/>
                      </a:schemeClr>
                    </a:solidFill>
                  </a:tcPr>
                </a:tc>
                <a:tc>
                  <a:txBody>
                    <a:bodyPr/>
                    <a:lstStyle/>
                    <a:p>
                      <a:r>
                        <a:rPr lang="en-US" sz="1800" dirty="0"/>
                        <a:t>Candida </a:t>
                      </a:r>
                      <a:r>
                        <a:rPr lang="en-US" sz="1800" kern="1200" dirty="0">
                          <a:solidFill>
                            <a:schemeClr val="accent1">
                              <a:lumMod val="75000"/>
                            </a:schemeClr>
                          </a:solidFill>
                          <a:latin typeface="+mn-lt"/>
                          <a:ea typeface="+mn-ea"/>
                          <a:cs typeface="+mn-cs"/>
                        </a:rPr>
                        <a:t>(</a:t>
                      </a:r>
                      <a:r>
                        <a:rPr lang="en-US" sz="1800" kern="1200" dirty="0" err="1">
                          <a:solidFill>
                            <a:schemeClr val="accent1">
                              <a:lumMod val="75000"/>
                            </a:schemeClr>
                          </a:solidFill>
                          <a:latin typeface="+mn-lt"/>
                          <a:ea typeface="+mn-ea"/>
                          <a:cs typeface="+mn-cs"/>
                        </a:rPr>
                        <a:t>immunecompromised</a:t>
                      </a:r>
                      <a:r>
                        <a:rPr lang="en-US" sz="1800" kern="1200" dirty="0">
                          <a:solidFill>
                            <a:schemeClr val="accent1">
                              <a:lumMod val="75000"/>
                            </a:schemeClr>
                          </a:solidFill>
                          <a:latin typeface="+mn-lt"/>
                          <a:ea typeface="+mn-ea"/>
                          <a:cs typeface="+mn-cs"/>
                        </a:rPr>
                        <a: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Brucella </a:t>
                      </a:r>
                      <a:r>
                        <a:rPr lang="en-US" sz="1800" dirty="0">
                          <a:solidFill>
                            <a:schemeClr val="accent1">
                              <a:lumMod val="75000"/>
                            </a:schemeClr>
                          </a:solidFill>
                        </a:rPr>
                        <a:t>(can cause infection</a:t>
                      </a:r>
                      <a:r>
                        <a:rPr lang="en-US" sz="1800" baseline="0" dirty="0">
                          <a:solidFill>
                            <a:schemeClr val="accent1">
                              <a:lumMod val="75000"/>
                            </a:schemeClr>
                          </a:solidFill>
                        </a:rPr>
                        <a:t> every where</a:t>
                      </a:r>
                      <a:r>
                        <a:rPr lang="en-US" sz="1800" kern="1200" dirty="0">
                          <a:solidFill>
                            <a:schemeClr val="accent1">
                              <a:lumMod val="75000"/>
                            </a:schemeClr>
                          </a:solidFill>
                          <a:latin typeface="+mn-lt"/>
                          <a:ea typeface="+mn-ea"/>
                          <a:cs typeface="+mn-cs"/>
                        </a:rPr>
                        <a:t>)</a:t>
                      </a:r>
                    </a:p>
                  </a:txBody>
                  <a:tcPr>
                    <a:solidFill>
                      <a:schemeClr val="bg1"/>
                    </a:solidFill>
                  </a:tcPr>
                </a:tc>
                <a:extLst>
                  <a:ext uri="{0D108BD9-81ED-4DB2-BD59-A6C34878D82A}">
                    <a16:rowId xmlns:a16="http://schemas.microsoft.com/office/drawing/2014/main" xmlns="" val="3159474899"/>
                  </a:ext>
                </a:extLst>
              </a:tr>
              <a:tr h="2106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accent1">
                            <a:lumMod val="75000"/>
                          </a:schemeClr>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Viruses </a:t>
                      </a:r>
                      <a:r>
                        <a:rPr lang="en-US" sz="1800" kern="1200" dirty="0">
                          <a:solidFill>
                            <a:schemeClr val="accent1">
                              <a:lumMod val="75000"/>
                            </a:schemeClr>
                          </a:solidFill>
                          <a:latin typeface="+mn-lt"/>
                          <a:ea typeface="+mn-ea"/>
                          <a:cs typeface="+mn-cs"/>
                        </a:rPr>
                        <a:t>(Adenovirus)</a:t>
                      </a:r>
                      <a:endParaRPr lang="en-US" sz="1800" kern="1200" dirty="0">
                        <a:solidFill>
                          <a:schemeClr val="tx1"/>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Host factor</a:t>
                      </a:r>
                    </a:p>
                  </a:txBody>
                  <a:tcPr>
                    <a:solidFill>
                      <a:schemeClr val="bg1"/>
                    </a:solidFill>
                  </a:tcPr>
                </a:tc>
                <a:extLst>
                  <a:ext uri="{0D108BD9-81ED-4DB2-BD59-A6C34878D82A}">
                    <a16:rowId xmlns:a16="http://schemas.microsoft.com/office/drawing/2014/main" xmlns="" val="1180666756"/>
                  </a:ext>
                </a:extLst>
              </a:tr>
            </a:tbl>
          </a:graphicData>
        </a:graphic>
      </p:graphicFrame>
    </p:spTree>
    <p:extLst>
      <p:ext uri="{BB962C8B-B14F-4D97-AF65-F5344CB8AC3E}">
        <p14:creationId xmlns:p14="http://schemas.microsoft.com/office/powerpoint/2010/main" val="8252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3334" y="0"/>
            <a:ext cx="4014772" cy="652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dirty="0">
                <a:solidFill>
                  <a:schemeClr val="accent6">
                    <a:lumMod val="50000"/>
                  </a:schemeClr>
                </a:solidFill>
                <a:latin typeface="+mj-lt"/>
              </a:rPr>
              <a:t>Risk Factors:</a:t>
            </a:r>
          </a:p>
        </p:txBody>
      </p:sp>
      <p:graphicFrame>
        <p:nvGraphicFramePr>
          <p:cNvPr id="5" name="Table 4"/>
          <p:cNvGraphicFramePr>
            <a:graphicFrameLocks noGrp="1"/>
          </p:cNvGraphicFramePr>
          <p:nvPr>
            <p:extLst>
              <p:ext uri="{D42A27DB-BD31-4B8C-83A1-F6EECF244321}">
                <p14:modId xmlns:p14="http://schemas.microsoft.com/office/powerpoint/2010/main" val="571087315"/>
              </p:ext>
            </p:extLst>
          </p:nvPr>
        </p:nvGraphicFramePr>
        <p:xfrm>
          <a:off x="163334" y="528125"/>
          <a:ext cx="11808272" cy="4082978"/>
        </p:xfrm>
        <a:graphic>
          <a:graphicData uri="http://schemas.openxmlformats.org/drawingml/2006/table">
            <a:tbl>
              <a:tblPr firstRow="1" bandRow="1">
                <a:tableStyleId>{5940675A-B579-460E-94D1-54222C63F5DA}</a:tableStyleId>
              </a:tblPr>
              <a:tblGrid>
                <a:gridCol w="8823011">
                  <a:extLst>
                    <a:ext uri="{9D8B030D-6E8A-4147-A177-3AD203B41FA5}">
                      <a16:colId xmlns:a16="http://schemas.microsoft.com/office/drawing/2014/main" xmlns="" val="2817006081"/>
                    </a:ext>
                  </a:extLst>
                </a:gridCol>
                <a:gridCol w="2985261">
                  <a:extLst>
                    <a:ext uri="{9D8B030D-6E8A-4147-A177-3AD203B41FA5}">
                      <a16:colId xmlns:a16="http://schemas.microsoft.com/office/drawing/2014/main" xmlns="" val="420738923"/>
                    </a:ext>
                  </a:extLst>
                </a:gridCol>
              </a:tblGrid>
              <a:tr h="428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solidFill>
                          <a:latin typeface="+mn-lt"/>
                        </a:rPr>
                        <a:t>Mechanical:</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solidFill>
                          <a:latin typeface="+mn-lt"/>
                        </a:rPr>
                        <a:t>Constitutional:</a:t>
                      </a:r>
                    </a:p>
                  </a:txBody>
                  <a:tcPr>
                    <a:solidFill>
                      <a:schemeClr val="accent1">
                        <a:lumMod val="20000"/>
                        <a:lumOff val="80000"/>
                      </a:schemeClr>
                    </a:solidFill>
                  </a:tcPr>
                </a:tc>
                <a:extLst>
                  <a:ext uri="{0D108BD9-81ED-4DB2-BD59-A6C34878D82A}">
                    <a16:rowId xmlns:a16="http://schemas.microsoft.com/office/drawing/2014/main" xmlns="" val="2307273693"/>
                  </a:ext>
                </a:extLst>
              </a:tr>
              <a:tr h="1630016">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FF0000"/>
                          </a:solidFill>
                        </a:rPr>
                        <a:t>Structural abnormalities to the kidneys and the urinary tract </a:t>
                      </a:r>
                      <a:r>
                        <a:rPr lang="en-US" altLang="en-US" sz="1800" dirty="0">
                          <a:solidFill>
                            <a:schemeClr val="tx1"/>
                          </a:solidFill>
                        </a:rPr>
                        <a:t>such as : (urethral strictures)</a:t>
                      </a:r>
                      <a:r>
                        <a:rPr lang="en-US" altLang="en-US" sz="1800" baseline="30000" dirty="0">
                          <a:solidFill>
                            <a:schemeClr val="bg1">
                              <a:lumMod val="65000"/>
                            </a:schemeClr>
                          </a:solidFill>
                        </a:rPr>
                        <a:t>1</a:t>
                      </a:r>
                      <a:endParaRPr lang="en-US" altLang="en-US" baseline="30000" dirty="0">
                        <a:solidFill>
                          <a:schemeClr val="bg1">
                            <a:lumMod val="65000"/>
                          </a:schemeClr>
                        </a:solidFill>
                      </a:endParaRPr>
                    </a:p>
                    <a:p>
                      <a:pPr marL="285750" lvl="0" indent="-285750">
                        <a:buFont typeface="Arial" panose="020B0604020202020204" pitchFamily="34" charset="0"/>
                        <a:buChar char="•"/>
                      </a:pPr>
                      <a:r>
                        <a:rPr lang="en-US" altLang="en-US" dirty="0"/>
                        <a:t>vesicoureteral reflux (VUR) especially in young children</a:t>
                      </a:r>
                    </a:p>
                    <a:p>
                      <a:pPr marL="285750" lvl="0" indent="-285750">
                        <a:buFont typeface="Arial" panose="020B0604020202020204" pitchFamily="34" charset="0"/>
                        <a:buChar char="•"/>
                      </a:pPr>
                      <a:r>
                        <a:rPr lang="en-US" altLang="en-US" dirty="0"/>
                        <a:t>urinary tract catheterization (</a:t>
                      </a:r>
                      <a:r>
                        <a:rPr lang="en-US" dirty="0">
                          <a:solidFill>
                            <a:srgbClr val="FF0000"/>
                          </a:solidFill>
                        </a:rPr>
                        <a:t>Catheterized  patients</a:t>
                      </a:r>
                      <a:r>
                        <a:rPr lang="en-US" dirty="0"/>
                        <a:t>)</a:t>
                      </a:r>
                      <a:endParaRPr lang="en-US" altLang="en-US" dirty="0"/>
                    </a:p>
                    <a:p>
                      <a:pPr marL="285750" lvl="0" indent="-285750">
                        <a:buFont typeface="Arial" panose="020B0604020202020204" pitchFamily="34" charset="0"/>
                        <a:buChar char="•"/>
                      </a:pPr>
                      <a:r>
                        <a:rPr lang="en-US" altLang="en-US" dirty="0"/>
                        <a:t>nephrostomy</a:t>
                      </a:r>
                      <a:r>
                        <a:rPr lang="en-US" altLang="en-US" baseline="30000" dirty="0">
                          <a:solidFill>
                            <a:schemeClr val="bg1">
                              <a:lumMod val="65000"/>
                            </a:schemeClr>
                          </a:solidFill>
                        </a:rPr>
                        <a:t>2</a:t>
                      </a:r>
                    </a:p>
                    <a:p>
                      <a:pPr marL="285750" lvl="0" indent="-285750">
                        <a:buFont typeface="Arial" panose="020B0604020202020204" pitchFamily="34" charset="0"/>
                        <a:buChar char="•"/>
                      </a:pPr>
                      <a:r>
                        <a:rPr lang="en-US" altLang="en-US" dirty="0">
                          <a:solidFill>
                            <a:srgbClr val="FF0000"/>
                          </a:solidFill>
                        </a:rPr>
                        <a:t>Pregnancy</a:t>
                      </a:r>
                      <a:r>
                        <a:rPr lang="en-US" altLang="en-US" dirty="0"/>
                        <a:t> </a:t>
                      </a:r>
                      <a:r>
                        <a:rPr lang="en-US" dirty="0"/>
                        <a:t>(half of asymptomatic will develop pyelonephritis if not  treated)</a:t>
                      </a:r>
                      <a:endParaRPr lang="en-US" altLang="en-US" dirty="0"/>
                    </a:p>
                    <a:p>
                      <a:pPr marL="285750" lvl="0" indent="-285750">
                        <a:buFont typeface="Arial" panose="020B0604020202020204" pitchFamily="34" charset="0"/>
                        <a:buChar char="•"/>
                      </a:pPr>
                      <a:r>
                        <a:rPr lang="en-US" altLang="en-US" dirty="0"/>
                        <a:t>neurogenic bladder (e.g. due to spinal cord damage, spina bifida or multiple sclerosis) and </a:t>
                      </a:r>
                    </a:p>
                    <a:p>
                      <a:pPr marL="285750" lvl="0" indent="-285750">
                        <a:buFont typeface="Arial" panose="020B0604020202020204" pitchFamily="34" charset="0"/>
                        <a:buChar char="•"/>
                      </a:pPr>
                      <a:r>
                        <a:rPr lang="en-US" dirty="0">
                          <a:solidFill>
                            <a:srgbClr val="FF0000"/>
                          </a:solidFill>
                        </a:rPr>
                        <a:t>Obstruction :</a:t>
                      </a:r>
                    </a:p>
                    <a:p>
                      <a:pPr marL="742950" lvl="1" indent="-285750">
                        <a:buFont typeface="Arial" panose="020B0604020202020204" pitchFamily="34" charset="0"/>
                        <a:buChar char="•"/>
                      </a:pPr>
                      <a:r>
                        <a:rPr lang="en-US" altLang="en-US" dirty="0"/>
                        <a:t>prostate disease (e.g. benign prostatic hyperplasia) in </a:t>
                      </a:r>
                      <a:r>
                        <a:rPr lang="en-US" altLang="en-US" dirty="0" err="1"/>
                        <a:t>eldery</a:t>
                      </a:r>
                      <a:r>
                        <a:rPr lang="en-US" altLang="en-US" dirty="0"/>
                        <a:t> men</a:t>
                      </a:r>
                    </a:p>
                    <a:p>
                      <a:pPr marL="742950" lvl="1" indent="-285750">
                        <a:buFont typeface="Arial" panose="020B0604020202020204" pitchFamily="34" charset="0"/>
                        <a:buChar char="•"/>
                      </a:pPr>
                      <a:r>
                        <a:rPr lang="en-US" altLang="en-US" dirty="0"/>
                        <a:t>bladder tumors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calculi (stones)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0" dirty="0">
                          <a:solidFill>
                            <a:schemeClr val="bg1">
                              <a:lumMod val="65000"/>
                            </a:schemeClr>
                          </a:solidFill>
                        </a:rPr>
                        <a:t>1: </a:t>
                      </a:r>
                      <a:r>
                        <a:rPr lang="en-US" sz="1400" b="0" i="0" kern="1200" dirty="0">
                          <a:solidFill>
                            <a:schemeClr val="bg1">
                              <a:lumMod val="65000"/>
                            </a:schemeClr>
                          </a:solidFill>
                          <a:effectLst/>
                          <a:latin typeface="+mn-lt"/>
                          <a:ea typeface="+mn-ea"/>
                          <a:cs typeface="+mn-cs"/>
                        </a:rPr>
                        <a:t>narrowing of the urethra</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0" i="0" kern="1200" dirty="0">
                          <a:solidFill>
                            <a:schemeClr val="bg1">
                              <a:lumMod val="65000"/>
                            </a:schemeClr>
                          </a:solidFill>
                          <a:effectLst/>
                          <a:latin typeface="+mn-lt"/>
                          <a:ea typeface="+mn-ea"/>
                          <a:cs typeface="+mn-cs"/>
                        </a:rPr>
                        <a:t>2: </a:t>
                      </a:r>
                      <a:r>
                        <a:rPr lang="en-US" sz="1400" b="0" i="0" kern="1200" dirty="0">
                          <a:solidFill>
                            <a:schemeClr val="bg1">
                              <a:lumMod val="65000"/>
                            </a:schemeClr>
                          </a:solidFill>
                          <a:effectLst/>
                          <a:latin typeface="+mn-lt"/>
                          <a:ea typeface="+mn-ea"/>
                          <a:cs typeface="+mn-cs"/>
                        </a:rPr>
                        <a:t>artificial opening created between the kidney and the skin drains urine from your kidney into a collecting bag</a:t>
                      </a:r>
                      <a:endParaRPr lang="en-US" altLang="en-US" sz="1400" b="0" dirty="0">
                        <a:solidFill>
                          <a:schemeClr val="bg1">
                            <a:lumMod val="65000"/>
                          </a:schemeClr>
                        </a:solidFill>
                      </a:endParaRPr>
                    </a:p>
                  </a:txBody>
                  <a:tcPr>
                    <a:solidFill>
                      <a:schemeClr val="bg1"/>
                    </a:solidFill>
                  </a:tcPr>
                </a:tc>
                <a:tc>
                  <a:txBody>
                    <a:bodyPr/>
                    <a:lstStyle/>
                    <a:p>
                      <a:pPr marL="285750" indent="-285750">
                        <a:buFont typeface="Arial" panose="020B0604020202020204" pitchFamily="34" charset="0"/>
                        <a:buChar char="•"/>
                      </a:pPr>
                      <a:r>
                        <a:rPr lang="en-US" altLang="en-US" sz="1800" dirty="0">
                          <a:solidFill>
                            <a:srgbClr val="FF0000"/>
                          </a:solidFill>
                        </a:rPr>
                        <a:t>diabetes mellitus </a:t>
                      </a:r>
                      <a:r>
                        <a:rPr lang="en-US" sz="1800" dirty="0"/>
                        <a:t>(10 time more admission)</a:t>
                      </a:r>
                      <a:endParaRPr lang="en-US" dirty="0"/>
                    </a:p>
                  </a:txBody>
                  <a:tcPr>
                    <a:solidFill>
                      <a:schemeClr val="bg1"/>
                    </a:solidFill>
                  </a:tcPr>
                </a:tc>
                <a:extLst>
                  <a:ext uri="{0D108BD9-81ED-4DB2-BD59-A6C34878D82A}">
                    <a16:rowId xmlns:a16="http://schemas.microsoft.com/office/drawing/2014/main" xmlns="" val="877241379"/>
                  </a:ext>
                </a:extLst>
              </a:tr>
              <a:tr h="2024908">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immunocompromised states</a:t>
                      </a:r>
                    </a:p>
                    <a:p>
                      <a:pPr marL="0" indent="0">
                        <a:buFont typeface="Arial" panose="020B0604020202020204" pitchFamily="34" charset="0"/>
                        <a:buNone/>
                      </a:pPr>
                      <a:endParaRPr lang="en-US" dirty="0"/>
                    </a:p>
                  </a:txBody>
                  <a:tcPr>
                    <a:solidFill>
                      <a:schemeClr val="bg1"/>
                    </a:solidFill>
                  </a:tcPr>
                </a:tc>
                <a:extLst>
                  <a:ext uri="{0D108BD9-81ED-4DB2-BD59-A6C34878D82A}">
                    <a16:rowId xmlns:a16="http://schemas.microsoft.com/office/drawing/2014/main" xmlns="" val="2032332969"/>
                  </a:ext>
                </a:extLst>
              </a:tr>
            </a:tbl>
          </a:graphicData>
        </a:graphic>
      </p:graphicFrame>
      <p:sp>
        <p:nvSpPr>
          <p:cNvPr id="8" name="Title 1"/>
          <p:cNvSpPr txBox="1">
            <a:spLocks/>
          </p:cNvSpPr>
          <p:nvPr/>
        </p:nvSpPr>
        <p:spPr>
          <a:xfrm>
            <a:off x="163334" y="4828910"/>
            <a:ext cx="1976332" cy="44933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000"/>
              </a:spcBef>
            </a:pPr>
            <a:r>
              <a:rPr lang="en-US" sz="2800" dirty="0">
                <a:solidFill>
                  <a:schemeClr val="accent6">
                    <a:lumMod val="50000"/>
                  </a:schemeClr>
                </a:solidFill>
                <a:ea typeface="+mn-ea"/>
                <a:cs typeface="+mn-cs"/>
              </a:rPr>
              <a:t>Pathology:</a:t>
            </a:r>
          </a:p>
        </p:txBody>
      </p:sp>
      <p:sp>
        <p:nvSpPr>
          <p:cNvPr id="9" name="Content Placeholder 2"/>
          <p:cNvSpPr txBox="1">
            <a:spLocks/>
          </p:cNvSpPr>
          <p:nvPr/>
        </p:nvSpPr>
        <p:spPr>
          <a:xfrm>
            <a:off x="2170720" y="4766179"/>
            <a:ext cx="10185008" cy="188673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800" dirty="0"/>
              <a:t>Frequently due to </a:t>
            </a:r>
            <a:r>
              <a:rPr lang="en-US" sz="1800" dirty="0" err="1"/>
              <a:t>ureterovesical</a:t>
            </a:r>
            <a:r>
              <a:rPr lang="en-US" sz="1800" dirty="0"/>
              <a:t> reflux</a:t>
            </a:r>
          </a:p>
          <a:p>
            <a:pPr marL="342900" indent="-342900" algn="l">
              <a:buFont typeface="Arial" panose="020B0604020202020204" pitchFamily="34" charset="0"/>
              <a:buChar char="•"/>
            </a:pPr>
            <a:r>
              <a:rPr lang="en-US" sz="1800" dirty="0"/>
              <a:t>Kidneys enlarged.</a:t>
            </a:r>
          </a:p>
          <a:p>
            <a:pPr marL="342900" indent="-342900" algn="l">
              <a:buFont typeface="Arial" panose="020B0604020202020204" pitchFamily="34" charset="0"/>
              <a:buChar char="•"/>
            </a:pPr>
            <a:r>
              <a:rPr lang="en-US" sz="1800" dirty="0"/>
              <a:t>Interstitial infiltration of inflammatory cells.</a:t>
            </a:r>
          </a:p>
          <a:p>
            <a:pPr marL="342900" indent="-342900" algn="l">
              <a:buFont typeface="Arial" panose="020B0604020202020204" pitchFamily="34" charset="0"/>
              <a:buChar char="•"/>
            </a:pPr>
            <a:r>
              <a:rPr lang="en-US" sz="1800" dirty="0"/>
              <a:t>Abscesses on the capsule and at corticomedullary junction</a:t>
            </a:r>
          </a:p>
          <a:p>
            <a:pPr marL="342900" indent="-342900" algn="l">
              <a:buFont typeface="Arial" panose="020B0604020202020204" pitchFamily="34" charset="0"/>
              <a:buChar char="•"/>
            </a:pPr>
            <a:r>
              <a:rPr lang="en-US" sz="1800" dirty="0"/>
              <a:t>Result in destruction of tubules and the glomeruli.</a:t>
            </a:r>
          </a:p>
          <a:p>
            <a:pPr marL="342900" indent="-342900" algn="l">
              <a:buFont typeface="Arial" panose="020B0604020202020204" pitchFamily="34" charset="0"/>
              <a:buChar char="•"/>
            </a:pPr>
            <a:r>
              <a:rPr lang="en-US" sz="1800" dirty="0"/>
              <a:t>When chronic, kidneys become scarred, contracted and nonfunctioning.</a:t>
            </a:r>
          </a:p>
        </p:txBody>
      </p:sp>
    </p:spTree>
    <p:extLst>
      <p:ext uri="{BB962C8B-B14F-4D97-AF65-F5344CB8AC3E}">
        <p14:creationId xmlns:p14="http://schemas.microsoft.com/office/powerpoint/2010/main" val="4267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8812" y="758135"/>
            <a:ext cx="12192000" cy="23931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800" dirty="0"/>
              <a:t>Ascending bacterial infection.</a:t>
            </a:r>
          </a:p>
          <a:p>
            <a:pPr marL="342900" indent="-342900" algn="l">
              <a:buFont typeface="Arial" panose="020B0604020202020204" pitchFamily="34" charset="0"/>
              <a:buChar char="•"/>
            </a:pPr>
            <a:r>
              <a:rPr lang="en-US" sz="1800" dirty="0"/>
              <a:t>Hematogenous spread to kidney is rare.</a:t>
            </a:r>
            <a:r>
              <a:rPr lang="en-US" sz="1800" dirty="0">
                <a:latin typeface="Bodoni MT" pitchFamily="18" charset="0"/>
              </a:rPr>
              <a:t> </a:t>
            </a:r>
            <a:r>
              <a:rPr lang="en-US" sz="1400" dirty="0" err="1"/>
              <a:t>Eg</a:t>
            </a:r>
            <a:r>
              <a:rPr lang="en-US" sz="1400" dirty="0"/>
              <a:t>; Staph aureus and mycobacterial tuberculosis </a:t>
            </a:r>
            <a:r>
              <a:rPr lang="en-US" sz="1800" dirty="0"/>
              <a:t>Exception: neonates with Staph aureus</a:t>
            </a:r>
          </a:p>
          <a:p>
            <a:pPr marL="342900" indent="-342900" algn="l">
              <a:buFont typeface="Arial" panose="020B0604020202020204" pitchFamily="34" charset="0"/>
              <a:buChar char="•"/>
            </a:pPr>
            <a:r>
              <a:rPr lang="en-US" sz="1800" dirty="0"/>
              <a:t>For optimal host defense function, intermittent &amp; complete emptying of bladder must occur. </a:t>
            </a:r>
          </a:p>
          <a:p>
            <a:pPr marL="800100" lvl="2" indent="-342900" algn="l">
              <a:spcBef>
                <a:spcPts val="1000"/>
              </a:spcBef>
              <a:buFont typeface="Wingdings" panose="05000000000000000000" pitchFamily="2" charset="2"/>
              <a:buChar char="ü"/>
            </a:pPr>
            <a:r>
              <a:rPr lang="en-US" dirty="0"/>
              <a:t>Urine is excellent culture medium</a:t>
            </a:r>
          </a:p>
          <a:p>
            <a:pPr marL="800100" lvl="2" indent="-342900" algn="l">
              <a:spcBef>
                <a:spcPts val="1000"/>
              </a:spcBef>
              <a:buFont typeface="Wingdings" panose="05000000000000000000" pitchFamily="2" charset="2"/>
              <a:buChar char="ü"/>
            </a:pPr>
            <a:r>
              <a:rPr lang="en-US" dirty="0"/>
              <a:t>Bactericidal secretion from uroepithelial cells and glycoproteins inhibit bacterial adherence </a:t>
            </a:r>
          </a:p>
          <a:p>
            <a:pPr marL="342900" indent="-342900" algn="l">
              <a:buFont typeface="Arial" panose="020B0604020202020204" pitchFamily="34" charset="0"/>
              <a:buChar char="•"/>
            </a:pPr>
            <a:r>
              <a:rPr lang="en-US" sz="1800" dirty="0"/>
              <a:t>Renal parenchyma infections result in inflammatory response to contain infection but contributes to potential scarring.</a:t>
            </a:r>
          </a:p>
        </p:txBody>
      </p:sp>
      <p:sp>
        <p:nvSpPr>
          <p:cNvPr id="3" name="Rectangle 2"/>
          <p:cNvSpPr txBox="1">
            <a:spLocks noChangeArrowheads="1"/>
          </p:cNvSpPr>
          <p:nvPr/>
        </p:nvSpPr>
        <p:spPr>
          <a:xfrm>
            <a:off x="0" y="161085"/>
            <a:ext cx="4178282" cy="597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000"/>
              </a:spcBef>
            </a:pPr>
            <a:r>
              <a:rPr lang="en-US" sz="2800" dirty="0">
                <a:solidFill>
                  <a:schemeClr val="accent6">
                    <a:lumMod val="50000"/>
                  </a:schemeClr>
                </a:solidFill>
                <a:ea typeface="+mn-ea"/>
                <a:cs typeface="+mn-cs"/>
              </a:rPr>
              <a:t>Pathogenesis:</a:t>
            </a:r>
          </a:p>
        </p:txBody>
      </p:sp>
      <p:sp>
        <p:nvSpPr>
          <p:cNvPr id="6" name="Rectangle 5"/>
          <p:cNvSpPr/>
          <p:nvPr/>
        </p:nvSpPr>
        <p:spPr>
          <a:xfrm>
            <a:off x="168812" y="4041148"/>
            <a:ext cx="10980552" cy="20313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defRPr/>
            </a:pPr>
            <a:r>
              <a:rPr lang="en-US" dirty="0"/>
              <a:t>Rectal and/or vaginal reservoirs</a:t>
            </a:r>
          </a:p>
          <a:p>
            <a:pPr marL="457200" indent="-457200">
              <a:buFont typeface="+mj-lt"/>
              <a:buAutoNum type="arabicPeriod"/>
              <a:defRPr/>
            </a:pPr>
            <a:r>
              <a:rPr lang="en-US" dirty="0"/>
              <a:t>Colonization of perianal area</a:t>
            </a:r>
          </a:p>
          <a:p>
            <a:pPr marL="457200" indent="-457200">
              <a:buFont typeface="+mj-lt"/>
              <a:buAutoNum type="arabicPeriod"/>
              <a:defRPr/>
            </a:pPr>
            <a:r>
              <a:rPr lang="en-US" dirty="0"/>
              <a:t>Bacterial migration to </a:t>
            </a:r>
            <a:r>
              <a:rPr lang="en-US" dirty="0" err="1"/>
              <a:t>peri</a:t>
            </a:r>
            <a:r>
              <a:rPr lang="en-US" dirty="0"/>
              <a:t>-vaginal area</a:t>
            </a:r>
          </a:p>
          <a:p>
            <a:pPr marL="457200" indent="-457200">
              <a:buFont typeface="+mj-lt"/>
              <a:buAutoNum type="arabicPeriod"/>
              <a:defRPr/>
            </a:pPr>
            <a:r>
              <a:rPr lang="en-US" dirty="0"/>
              <a:t>Bacteria ascend through urethra to bladder</a:t>
            </a:r>
          </a:p>
          <a:p>
            <a:pPr marL="457200" indent="-457200">
              <a:buFont typeface="+mj-lt"/>
              <a:buAutoNum type="arabicPeriod"/>
              <a:defRPr/>
            </a:pPr>
            <a:r>
              <a:rPr lang="en-US" dirty="0"/>
              <a:t>Intercourse may contribute urethral colonization and ascending infection</a:t>
            </a:r>
          </a:p>
          <a:p>
            <a:pPr marL="457200" indent="-457200">
              <a:buFont typeface="+mj-lt"/>
              <a:buAutoNum type="arabicPeriod"/>
              <a:defRPr/>
            </a:pPr>
            <a:r>
              <a:rPr lang="en-US" dirty="0"/>
              <a:t>ASB </a:t>
            </a:r>
            <a:r>
              <a:rPr lang="en-US" dirty="0" smtClean="0"/>
              <a:t>[asymptomatic bacteriuria] </a:t>
            </a:r>
            <a:r>
              <a:rPr lang="en-US" dirty="0"/>
              <a:t>in 1st trimester of pregnancy may cause pyelonephritis in 3rd </a:t>
            </a:r>
            <a:r>
              <a:rPr lang="en-US" dirty="0" smtClean="0"/>
              <a:t>trimester</a:t>
            </a:r>
          </a:p>
          <a:p>
            <a:pPr marL="457200" indent="-457200">
              <a:buFont typeface="+mj-lt"/>
              <a:buAutoNum type="arabicPeriod"/>
              <a:defRPr/>
            </a:pPr>
            <a:r>
              <a:rPr lang="en-US" dirty="0" smtClean="0"/>
              <a:t>Frequently due to </a:t>
            </a:r>
            <a:r>
              <a:rPr lang="en-US" dirty="0" err="1" smtClean="0"/>
              <a:t>ureterovesical</a:t>
            </a:r>
            <a:r>
              <a:rPr lang="en-US" dirty="0" smtClean="0"/>
              <a:t> reflux </a:t>
            </a:r>
            <a:endParaRPr lang="en-US" dirty="0"/>
          </a:p>
        </p:txBody>
      </p:sp>
      <p:sp>
        <p:nvSpPr>
          <p:cNvPr id="8" name="Rectangle 2"/>
          <p:cNvSpPr txBox="1">
            <a:spLocks noChangeArrowheads="1"/>
          </p:cNvSpPr>
          <p:nvPr/>
        </p:nvSpPr>
        <p:spPr>
          <a:xfrm>
            <a:off x="0" y="3449831"/>
            <a:ext cx="4178282" cy="597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000"/>
              </a:spcBef>
            </a:pPr>
            <a:r>
              <a:rPr lang="en-US" sz="2800" dirty="0">
                <a:solidFill>
                  <a:schemeClr val="accent6">
                    <a:lumMod val="50000"/>
                  </a:schemeClr>
                </a:solidFill>
                <a:ea typeface="+mn-ea"/>
                <a:cs typeface="+mn-cs"/>
              </a:rPr>
              <a:t>Pathogenesis:</a:t>
            </a:r>
          </a:p>
        </p:txBody>
      </p:sp>
      <p:sp>
        <p:nvSpPr>
          <p:cNvPr id="9" name="TextBox 8"/>
          <p:cNvSpPr txBox="1"/>
          <p:nvPr/>
        </p:nvSpPr>
        <p:spPr>
          <a:xfrm>
            <a:off x="2089141" y="3610261"/>
            <a:ext cx="3060441" cy="430887"/>
          </a:xfrm>
          <a:prstGeom prst="rect">
            <a:avLst/>
          </a:prstGeom>
          <a:noFill/>
        </p:spPr>
        <p:txBody>
          <a:bodyPr wrap="square" rtlCol="0">
            <a:spAutoFit/>
          </a:bodyPr>
          <a:lstStyle/>
          <a:p>
            <a:r>
              <a:rPr lang="en-US" sz="2200" dirty="0">
                <a:solidFill>
                  <a:schemeClr val="accent1">
                    <a:lumMod val="75000"/>
                  </a:schemeClr>
                </a:solidFill>
              </a:rPr>
              <a:t>Only in female’s slides </a:t>
            </a:r>
          </a:p>
        </p:txBody>
      </p:sp>
      <p:sp>
        <p:nvSpPr>
          <p:cNvPr id="10" name="TextBox 9"/>
          <p:cNvSpPr txBox="1"/>
          <p:nvPr/>
        </p:nvSpPr>
        <p:spPr>
          <a:xfrm>
            <a:off x="2089140" y="299180"/>
            <a:ext cx="3060441" cy="430887"/>
          </a:xfrm>
          <a:prstGeom prst="rect">
            <a:avLst/>
          </a:prstGeom>
          <a:noFill/>
        </p:spPr>
        <p:txBody>
          <a:bodyPr wrap="square" rtlCol="0">
            <a:spAutoFit/>
          </a:bodyPr>
          <a:lstStyle/>
          <a:p>
            <a:r>
              <a:rPr lang="en-US" sz="2200" dirty="0">
                <a:solidFill>
                  <a:schemeClr val="accent1">
                    <a:lumMod val="75000"/>
                  </a:schemeClr>
                </a:solidFill>
              </a:rPr>
              <a:t>Only in male’s slides </a:t>
            </a:r>
          </a:p>
        </p:txBody>
      </p:sp>
    </p:spTree>
    <p:extLst>
      <p:ext uri="{BB962C8B-B14F-4D97-AF65-F5344CB8AC3E}">
        <p14:creationId xmlns:p14="http://schemas.microsoft.com/office/powerpoint/2010/main" val="109312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9708" y="89690"/>
            <a:ext cx="6328610" cy="523220"/>
          </a:xfrm>
          <a:prstGeom prst="rect">
            <a:avLst/>
          </a:prstGeom>
          <a:noFill/>
        </p:spPr>
        <p:txBody>
          <a:bodyPr wrap="square" rtlCol="0">
            <a:spAutoFit/>
          </a:bodyPr>
          <a:lstStyle/>
          <a:p>
            <a:r>
              <a:rPr lang="en-US" sz="2800" dirty="0">
                <a:solidFill>
                  <a:schemeClr val="accent6">
                    <a:lumMod val="50000"/>
                  </a:schemeClr>
                </a:solidFill>
                <a:latin typeface="+mj-lt"/>
              </a:rPr>
              <a:t>Symptoms and Signs</a:t>
            </a:r>
          </a:p>
        </p:txBody>
      </p:sp>
      <p:sp>
        <p:nvSpPr>
          <p:cNvPr id="3" name="TextBox 2"/>
          <p:cNvSpPr txBox="1"/>
          <p:nvPr/>
        </p:nvSpPr>
        <p:spPr>
          <a:xfrm>
            <a:off x="493295" y="877547"/>
            <a:ext cx="3356810" cy="1077218"/>
          </a:xfrm>
          <a:prstGeom prst="rect">
            <a:avLst/>
          </a:prstGeom>
          <a:noFill/>
        </p:spPr>
        <p:txBody>
          <a:bodyPr wrap="square" rtlCol="0">
            <a:spAutoFit/>
          </a:bodyPr>
          <a:lstStyle/>
          <a:p>
            <a:r>
              <a:rPr lang="en-US" sz="2800" dirty="0">
                <a:solidFill>
                  <a:schemeClr val="accent6">
                    <a:lumMod val="50000"/>
                  </a:schemeClr>
                </a:solidFill>
                <a:latin typeface="+mj-lt"/>
              </a:rPr>
              <a:t>Acute Pyelonephritis</a:t>
            </a:r>
          </a:p>
          <a:p>
            <a:endParaRPr lang="ar-SA" dirty="0"/>
          </a:p>
          <a:p>
            <a:endParaRPr lang="en-US" dirty="0"/>
          </a:p>
        </p:txBody>
      </p:sp>
      <p:sp>
        <p:nvSpPr>
          <p:cNvPr id="4" name="TextBox 3"/>
          <p:cNvSpPr txBox="1"/>
          <p:nvPr/>
        </p:nvSpPr>
        <p:spPr>
          <a:xfrm>
            <a:off x="6471123" y="859821"/>
            <a:ext cx="5448299" cy="523220"/>
          </a:xfrm>
          <a:prstGeom prst="rect">
            <a:avLst/>
          </a:prstGeom>
          <a:noFill/>
        </p:spPr>
        <p:txBody>
          <a:bodyPr wrap="square" rtlCol="0">
            <a:spAutoFit/>
          </a:bodyPr>
          <a:lstStyle/>
          <a:p>
            <a:r>
              <a:rPr lang="en-US" sz="2800" dirty="0">
                <a:solidFill>
                  <a:schemeClr val="accent6">
                    <a:lumMod val="50000"/>
                  </a:schemeClr>
                </a:solidFill>
                <a:latin typeface="+mj-lt"/>
              </a:rPr>
              <a:t>Chronic Pyelonephritis </a:t>
            </a:r>
            <a:r>
              <a:rPr lang="en-US" dirty="0">
                <a:solidFill>
                  <a:schemeClr val="accent1">
                    <a:lumMod val="75000"/>
                  </a:schemeClr>
                </a:solidFill>
              </a:rPr>
              <a:t>(causes renal failure)</a:t>
            </a:r>
          </a:p>
        </p:txBody>
      </p:sp>
      <p:sp>
        <p:nvSpPr>
          <p:cNvPr id="5" name="TextBox 4"/>
          <p:cNvSpPr txBox="1"/>
          <p:nvPr/>
        </p:nvSpPr>
        <p:spPr>
          <a:xfrm>
            <a:off x="238627" y="1521069"/>
            <a:ext cx="7682162" cy="3693319"/>
          </a:xfrm>
          <a:prstGeom prst="rect">
            <a:avLst/>
          </a:prstGeom>
          <a:noFill/>
        </p:spPr>
        <p:txBody>
          <a:bodyPr wrap="square" rtlCol="0">
            <a:spAutoFit/>
          </a:bodyPr>
          <a:lstStyle/>
          <a:p>
            <a:pPr marL="342900" lvl="2" indent="-342900">
              <a:buFont typeface="Arial" panose="020B0604020202020204" pitchFamily="34" charset="0"/>
              <a:buChar char="•"/>
            </a:pPr>
            <a:r>
              <a:rPr lang="en-US" dirty="0"/>
              <a:t>Symptoms develop rapidly (&lt;24 hours) and may include:</a:t>
            </a:r>
          </a:p>
          <a:p>
            <a:pPr marL="342900" lvl="2" indent="-342900">
              <a:buFont typeface="Arial" panose="020B0604020202020204" pitchFamily="34" charset="0"/>
              <a:buChar char="•"/>
            </a:pPr>
            <a:r>
              <a:rPr lang="en-US" dirty="0"/>
              <a:t>May be </a:t>
            </a:r>
            <a:r>
              <a:rPr lang="en-US" dirty="0">
                <a:solidFill>
                  <a:srgbClr val="FF0000"/>
                </a:solidFill>
              </a:rPr>
              <a:t>unilateral </a:t>
            </a:r>
            <a:r>
              <a:rPr lang="en-US" dirty="0"/>
              <a:t>or </a:t>
            </a:r>
            <a:r>
              <a:rPr lang="en-US" dirty="0">
                <a:solidFill>
                  <a:srgbClr val="FF0000"/>
                </a:solidFill>
              </a:rPr>
              <a:t>bilateral.</a:t>
            </a:r>
          </a:p>
          <a:p>
            <a:pPr marL="342900" lvl="2" indent="-342900">
              <a:buFont typeface="Arial" panose="020B0604020202020204" pitchFamily="34" charset="0"/>
              <a:buChar char="•"/>
            </a:pPr>
            <a:r>
              <a:rPr lang="en-US" dirty="0">
                <a:solidFill>
                  <a:srgbClr val="FF0000"/>
                </a:solidFill>
              </a:rPr>
              <a:t>Acutely ill</a:t>
            </a:r>
          </a:p>
          <a:p>
            <a:pPr marL="342900" lvl="2" indent="-342900">
              <a:buFont typeface="Arial" panose="020B0604020202020204" pitchFamily="34" charset="0"/>
              <a:buChar char="•"/>
            </a:pPr>
            <a:r>
              <a:rPr lang="en-US" dirty="0">
                <a:solidFill>
                  <a:srgbClr val="FF0000"/>
                </a:solidFill>
              </a:rPr>
              <a:t>Renal angle tenderness</a:t>
            </a:r>
          </a:p>
          <a:p>
            <a:pPr marL="342900" lvl="2" indent="-342900">
              <a:buFont typeface="Arial" panose="020B0604020202020204" pitchFamily="34" charset="0"/>
              <a:buChar char="•"/>
            </a:pPr>
            <a:r>
              <a:rPr lang="en-US" dirty="0">
                <a:solidFill>
                  <a:srgbClr val="FF0000"/>
                </a:solidFill>
              </a:rPr>
              <a:t>Flank pain </a:t>
            </a:r>
            <a:r>
              <a:rPr lang="en-US" dirty="0"/>
              <a:t>or </a:t>
            </a:r>
            <a:r>
              <a:rPr lang="en-US" dirty="0">
                <a:solidFill>
                  <a:srgbClr val="FF0000"/>
                </a:solidFill>
              </a:rPr>
              <a:t>tenderness or both</a:t>
            </a:r>
            <a:r>
              <a:rPr lang="en-US" dirty="0"/>
              <a:t>, </a:t>
            </a:r>
            <a:r>
              <a:rPr lang="en-US" dirty="0">
                <a:solidFill>
                  <a:srgbClr val="FF0000"/>
                </a:solidFill>
              </a:rPr>
              <a:t>fever&gt;38 c </a:t>
            </a:r>
            <a:r>
              <a:rPr lang="en-US" dirty="0"/>
              <a:t>and</a:t>
            </a:r>
            <a:r>
              <a:rPr lang="en-US" dirty="0">
                <a:solidFill>
                  <a:srgbClr val="FF0000"/>
                </a:solidFill>
              </a:rPr>
              <a:t> chill</a:t>
            </a:r>
            <a:r>
              <a:rPr lang="en-US" dirty="0"/>
              <a:t> </a:t>
            </a:r>
            <a:r>
              <a:rPr lang="en-US" dirty="0">
                <a:solidFill>
                  <a:srgbClr val="FF0000"/>
                </a:solidFill>
              </a:rPr>
              <a:t>.</a:t>
            </a:r>
            <a:endParaRPr lang="en-US" dirty="0"/>
          </a:p>
          <a:p>
            <a:pPr marL="342900" lvl="2" indent="-342900">
              <a:buFont typeface="Arial" panose="020B0604020202020204" pitchFamily="34" charset="0"/>
              <a:buChar char="•"/>
            </a:pPr>
            <a:r>
              <a:rPr lang="en-US" dirty="0"/>
              <a:t>Lower urinary tract symptoms: (</a:t>
            </a:r>
            <a:r>
              <a:rPr lang="en-US" dirty="0" err="1" smtClean="0"/>
              <a:t>urgency,dysuria</a:t>
            </a:r>
            <a:r>
              <a:rPr lang="en-US" dirty="0" smtClean="0"/>
              <a:t> </a:t>
            </a:r>
            <a:r>
              <a:rPr lang="en-US" dirty="0"/>
              <a:t>and frequency)</a:t>
            </a:r>
          </a:p>
          <a:p>
            <a:pPr marL="342900" lvl="2" indent="-342900">
              <a:buFont typeface="Arial" panose="020B0604020202020204" pitchFamily="34" charset="0"/>
              <a:buChar char="•"/>
            </a:pPr>
            <a:r>
              <a:rPr lang="en-US" dirty="0"/>
              <a:t>Azotemia can </a:t>
            </a:r>
            <a:r>
              <a:rPr lang="en-US" dirty="0" smtClean="0"/>
              <a:t>occur</a:t>
            </a:r>
            <a:endParaRPr lang="en-US" dirty="0"/>
          </a:p>
          <a:p>
            <a:pPr marL="342900" lvl="2" indent="-342900">
              <a:buFont typeface="Arial" panose="020B0604020202020204" pitchFamily="34" charset="0"/>
              <a:buChar char="•"/>
            </a:pPr>
            <a:r>
              <a:rPr lang="en-US" dirty="0"/>
              <a:t> non infectious causes of these symptoms is Renal infarct and </a:t>
            </a:r>
            <a:r>
              <a:rPr lang="en-US" dirty="0" err="1"/>
              <a:t>caliculi</a:t>
            </a:r>
            <a:r>
              <a:rPr lang="en-US" dirty="0"/>
              <a:t> </a:t>
            </a:r>
          </a:p>
          <a:p>
            <a:pPr marL="342900" indent="-342900">
              <a:buFont typeface="Arial" panose="020B0604020202020204" pitchFamily="34" charset="0"/>
              <a:buChar char="•"/>
              <a:defRPr/>
            </a:pPr>
            <a:r>
              <a:rPr lang="en-US" dirty="0">
                <a:cs typeface="Arabic Transparent" pitchFamily="2" charset="-78"/>
              </a:rPr>
              <a:t>Confusion in elderly </a:t>
            </a:r>
          </a:p>
          <a:p>
            <a:pPr marL="342900" indent="-342900">
              <a:buFont typeface="Arial" panose="020B0604020202020204" pitchFamily="34" charset="0"/>
              <a:buChar char="•"/>
              <a:defRPr/>
            </a:pPr>
            <a:r>
              <a:rPr lang="en-US" dirty="0"/>
              <a:t>Leukocytosis</a:t>
            </a:r>
          </a:p>
          <a:p>
            <a:pPr marL="342900" indent="-342900">
              <a:buFont typeface="Arial" panose="020B0604020202020204" pitchFamily="34" charset="0"/>
              <a:buChar char="•"/>
              <a:defRPr/>
            </a:pPr>
            <a:r>
              <a:rPr lang="en-US" dirty="0"/>
              <a:t>Pyuria</a:t>
            </a:r>
          </a:p>
          <a:p>
            <a:pPr marL="342900" indent="-342900">
              <a:buFont typeface="Arial" panose="020B0604020202020204" pitchFamily="34" charset="0"/>
              <a:buChar char="•"/>
              <a:defRPr/>
            </a:pPr>
            <a:r>
              <a:rPr lang="en-US" dirty="0"/>
              <a:t>Bacteriuria</a:t>
            </a:r>
          </a:p>
          <a:p>
            <a:pPr marL="342900" indent="-342900">
              <a:buFont typeface="Arial" panose="020B0604020202020204" pitchFamily="34" charset="0"/>
              <a:buChar char="•"/>
              <a:defRPr/>
            </a:pPr>
            <a:r>
              <a:rPr lang="en-US" dirty="0"/>
              <a:t>Nausea and vomiting</a:t>
            </a:r>
          </a:p>
        </p:txBody>
      </p:sp>
      <p:sp>
        <p:nvSpPr>
          <p:cNvPr id="6" name="TextBox 5"/>
          <p:cNvSpPr txBox="1"/>
          <p:nvPr/>
        </p:nvSpPr>
        <p:spPr>
          <a:xfrm>
            <a:off x="6597454" y="1496307"/>
            <a:ext cx="4114800" cy="2142125"/>
          </a:xfrm>
          <a:prstGeom prst="rect">
            <a:avLst/>
          </a:prstGeom>
          <a:noFill/>
        </p:spPr>
        <p:txBody>
          <a:bodyPr wrap="square" rtlCol="0">
            <a:spAutoFit/>
          </a:bodyPr>
          <a:lstStyle/>
          <a:p>
            <a:pPr marL="342900" indent="-342900">
              <a:lnSpc>
                <a:spcPct val="160000"/>
              </a:lnSpc>
              <a:buFont typeface="Arial" panose="020B0604020202020204" pitchFamily="34" charset="0"/>
              <a:buChar char="•"/>
            </a:pPr>
            <a:r>
              <a:rPr lang="en-US" dirty="0"/>
              <a:t>Unremarkable symptoms:</a:t>
            </a:r>
          </a:p>
          <a:p>
            <a:pPr marL="800100" lvl="2" indent="-342900">
              <a:lnSpc>
                <a:spcPct val="160000"/>
              </a:lnSpc>
              <a:buFont typeface="Wingdings" panose="05000000000000000000" pitchFamily="2" charset="2"/>
              <a:buChar char="ü"/>
            </a:pPr>
            <a:r>
              <a:rPr lang="en-US" dirty="0"/>
              <a:t>Nausea and general malaise. </a:t>
            </a:r>
          </a:p>
          <a:p>
            <a:pPr marL="342900" indent="-342900">
              <a:lnSpc>
                <a:spcPct val="160000"/>
              </a:lnSpc>
              <a:buFont typeface="Arial" panose="020B0604020202020204" pitchFamily="34" charset="0"/>
              <a:buChar char="•"/>
            </a:pPr>
            <a:r>
              <a:rPr lang="en-US" dirty="0"/>
              <a:t>Systemic signs:</a:t>
            </a:r>
          </a:p>
          <a:p>
            <a:pPr marL="800100" lvl="2" indent="-342900">
              <a:lnSpc>
                <a:spcPct val="160000"/>
              </a:lnSpc>
              <a:buFont typeface="Wingdings" panose="05000000000000000000" pitchFamily="2" charset="2"/>
              <a:buChar char="ü"/>
            </a:pPr>
            <a:r>
              <a:rPr lang="en-US" dirty="0">
                <a:solidFill>
                  <a:srgbClr val="FF0000"/>
                </a:solidFill>
              </a:rPr>
              <a:t>Elevated BP, vomiting, diarrhea</a:t>
            </a:r>
            <a:r>
              <a:rPr lang="en-US" dirty="0"/>
              <a:t>.             </a:t>
            </a:r>
            <a:endParaRPr lang="ar-SA" dirty="0"/>
          </a:p>
          <a:p>
            <a:endParaRPr lang="en-US" dirty="0"/>
          </a:p>
        </p:txBody>
      </p:sp>
      <p:sp>
        <p:nvSpPr>
          <p:cNvPr id="9" name="TextBox 8"/>
          <p:cNvSpPr txBox="1"/>
          <p:nvPr/>
        </p:nvSpPr>
        <p:spPr>
          <a:xfrm>
            <a:off x="56340" y="5893206"/>
            <a:ext cx="7587530" cy="646331"/>
          </a:xfrm>
          <a:prstGeom prst="rect">
            <a:avLst/>
          </a:prstGeom>
          <a:noFill/>
        </p:spPr>
        <p:txBody>
          <a:bodyPr wrap="square" rtlCol="0">
            <a:spAutoFit/>
          </a:bodyPr>
          <a:lstStyle/>
          <a:p>
            <a:r>
              <a:rPr lang="en-US" dirty="0"/>
              <a:t>Flank pain: pain in the costovertebral angle.</a:t>
            </a:r>
            <a:endParaRPr lang="ar-SA"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199" y="4155436"/>
            <a:ext cx="1725011" cy="2113985"/>
          </a:xfrm>
          <a:prstGeom prst="rect">
            <a:avLst/>
          </a:prstGeom>
        </p:spPr>
      </p:pic>
      <p:cxnSp>
        <p:nvCxnSpPr>
          <p:cNvPr id="10" name="Elbow Connector 9"/>
          <p:cNvCxnSpPr>
            <a:cxnSpLocks/>
          </p:cNvCxnSpPr>
          <p:nvPr/>
        </p:nvCxnSpPr>
        <p:spPr>
          <a:xfrm flipV="1">
            <a:off x="4297680" y="5212428"/>
            <a:ext cx="5634596" cy="9101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6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200529"/>
            <a:ext cx="3752193" cy="800219"/>
          </a:xfrm>
          <a:prstGeom prst="rect">
            <a:avLst/>
          </a:prstGeom>
          <a:noFill/>
        </p:spPr>
        <p:txBody>
          <a:bodyPr wrap="square" rtlCol="0">
            <a:spAutoFit/>
          </a:bodyPr>
          <a:lstStyle/>
          <a:p>
            <a:r>
              <a:rPr lang="en-US" sz="2800" dirty="0">
                <a:solidFill>
                  <a:schemeClr val="accent6">
                    <a:lumMod val="50000"/>
                  </a:schemeClr>
                </a:solidFill>
                <a:latin typeface="+mj-lt"/>
              </a:rPr>
              <a:t>Differential Diagnosis:</a:t>
            </a:r>
            <a:endParaRPr lang="ar-SA" sz="2800" dirty="0">
              <a:solidFill>
                <a:schemeClr val="accent6">
                  <a:lumMod val="50000"/>
                </a:schemeClr>
              </a:solidFill>
              <a:latin typeface="+mj-lt"/>
            </a:endParaRPr>
          </a:p>
          <a:p>
            <a:endParaRPr lang="en-US" dirty="0"/>
          </a:p>
        </p:txBody>
      </p:sp>
      <p:sp>
        <p:nvSpPr>
          <p:cNvPr id="3" name="TextBox 2"/>
          <p:cNvSpPr txBox="1"/>
          <p:nvPr/>
        </p:nvSpPr>
        <p:spPr>
          <a:xfrm>
            <a:off x="304799" y="723749"/>
            <a:ext cx="4563636" cy="1754326"/>
          </a:xfrm>
          <a:prstGeom prst="rect">
            <a:avLst/>
          </a:prstGeom>
          <a:noFill/>
        </p:spPr>
        <p:txBody>
          <a:bodyPr wrap="square" rtlCol="0">
            <a:spAutoFit/>
          </a:bodyPr>
          <a:lstStyle/>
          <a:p>
            <a:pPr marL="342900" indent="-342900">
              <a:buFont typeface="Arial" panose="020B0604020202020204" pitchFamily="34" charset="0"/>
              <a:buChar char="•"/>
            </a:pPr>
            <a:r>
              <a:rPr lang="en-US" dirty="0"/>
              <a:t>1/5 of the patients.</a:t>
            </a:r>
          </a:p>
          <a:p>
            <a:pPr marL="342900" indent="-342900">
              <a:buFont typeface="Arial" panose="020B0604020202020204" pitchFamily="34" charset="0"/>
              <a:buChar char="•"/>
            </a:pPr>
            <a:r>
              <a:rPr lang="en-US" dirty="0"/>
              <a:t>Acute pelvic inflammatory disease.</a:t>
            </a:r>
          </a:p>
          <a:p>
            <a:pPr marL="342900" indent="-342900">
              <a:buFont typeface="Arial" panose="020B0604020202020204" pitchFamily="34" charset="0"/>
              <a:buChar char="•"/>
            </a:pPr>
            <a:r>
              <a:rPr lang="en-US" dirty="0"/>
              <a:t>Ectopic pregnancy.</a:t>
            </a:r>
          </a:p>
          <a:p>
            <a:pPr marL="342900" indent="-342900">
              <a:buFont typeface="Arial" panose="020B0604020202020204" pitchFamily="34" charset="0"/>
              <a:buChar char="•"/>
            </a:pPr>
            <a:r>
              <a:rPr lang="en-US" dirty="0"/>
              <a:t>Diverticulitis.</a:t>
            </a:r>
          </a:p>
          <a:p>
            <a:pPr marL="342900" indent="-342900">
              <a:buFont typeface="Arial" panose="020B0604020202020204" pitchFamily="34" charset="0"/>
              <a:buChar char="•"/>
            </a:pPr>
            <a:r>
              <a:rPr lang="en-US" dirty="0">
                <a:solidFill>
                  <a:srgbClr val="FF0000"/>
                </a:solidFill>
              </a:rPr>
              <a:t>Renal calculi.</a:t>
            </a:r>
            <a:endParaRPr lang="ar-SA" dirty="0">
              <a:solidFill>
                <a:srgbClr val="FF0000"/>
              </a:solidFill>
            </a:endParaRPr>
          </a:p>
          <a:p>
            <a:pPr indent="-285750">
              <a:buFont typeface="Arial" charset="0"/>
              <a:buChar char="•"/>
            </a:pPr>
            <a:endParaRPr lang="en-US" dirty="0"/>
          </a:p>
        </p:txBody>
      </p:sp>
      <p:sp>
        <p:nvSpPr>
          <p:cNvPr id="4" name="TextBox 3"/>
          <p:cNvSpPr txBox="1"/>
          <p:nvPr/>
        </p:nvSpPr>
        <p:spPr>
          <a:xfrm>
            <a:off x="5418502" y="200529"/>
            <a:ext cx="3452326" cy="523220"/>
          </a:xfrm>
          <a:prstGeom prst="rect">
            <a:avLst/>
          </a:prstGeom>
          <a:noFill/>
        </p:spPr>
        <p:txBody>
          <a:bodyPr wrap="square" rtlCol="0">
            <a:spAutoFit/>
          </a:bodyPr>
          <a:lstStyle/>
          <a:p>
            <a:r>
              <a:rPr lang="en-US" sz="2800" dirty="0">
                <a:solidFill>
                  <a:schemeClr val="accent6">
                    <a:lumMod val="50000"/>
                  </a:schemeClr>
                </a:solidFill>
                <a:latin typeface="+mj-lt"/>
              </a:rPr>
              <a:t>Complications:</a:t>
            </a:r>
          </a:p>
        </p:txBody>
      </p:sp>
      <p:sp>
        <p:nvSpPr>
          <p:cNvPr id="5" name="TextBox 4"/>
          <p:cNvSpPr txBox="1"/>
          <p:nvPr/>
        </p:nvSpPr>
        <p:spPr>
          <a:xfrm>
            <a:off x="5418502" y="723749"/>
            <a:ext cx="6773498" cy="301621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dirty="0"/>
              <a:t>Hypertension → septic shock → multi organs failure → death.</a:t>
            </a:r>
          </a:p>
          <a:p>
            <a:pPr marL="285750" indent="-285750">
              <a:lnSpc>
                <a:spcPct val="100000"/>
              </a:lnSpc>
              <a:buFont typeface="Arial" panose="020B0604020202020204" pitchFamily="34" charset="0"/>
              <a:buChar char="•"/>
            </a:pPr>
            <a:r>
              <a:rPr lang="en-US" dirty="0"/>
              <a:t>Renal or </a:t>
            </a:r>
            <a:r>
              <a:rPr lang="en-US" dirty="0">
                <a:solidFill>
                  <a:srgbClr val="FF0000"/>
                </a:solidFill>
              </a:rPr>
              <a:t>perinephric abscesses</a:t>
            </a:r>
            <a:r>
              <a:rPr lang="en-US" dirty="0"/>
              <a:t>.</a:t>
            </a:r>
          </a:p>
          <a:p>
            <a:pPr marL="285750" indent="-285750">
              <a:lnSpc>
                <a:spcPct val="100000"/>
              </a:lnSpc>
              <a:buFont typeface="Arial" panose="020B0604020202020204" pitchFamily="34" charset="0"/>
              <a:buChar char="•"/>
            </a:pPr>
            <a:r>
              <a:rPr lang="en-US" dirty="0"/>
              <a:t>Metastatic infection.</a:t>
            </a:r>
          </a:p>
          <a:p>
            <a:pPr marL="285750" indent="-285750">
              <a:lnSpc>
                <a:spcPct val="100000"/>
              </a:lnSpc>
              <a:buFont typeface="Arial" panose="020B0604020202020204" pitchFamily="34" charset="0"/>
              <a:buChar char="•"/>
            </a:pPr>
            <a:r>
              <a:rPr lang="en-US" dirty="0"/>
              <a:t>Papillary necrosis.</a:t>
            </a:r>
          </a:p>
          <a:p>
            <a:pPr marL="285750" indent="-285750">
              <a:lnSpc>
                <a:spcPct val="100000"/>
              </a:lnSpc>
              <a:buFont typeface="Arial" panose="020B0604020202020204" pitchFamily="34" charset="0"/>
              <a:buChar char="•"/>
            </a:pPr>
            <a:r>
              <a:rPr lang="en-US" dirty="0">
                <a:solidFill>
                  <a:srgbClr val="FF0000"/>
                </a:solidFill>
              </a:rPr>
              <a:t>Acute renal failure</a:t>
            </a:r>
            <a:r>
              <a:rPr lang="en-US" dirty="0"/>
              <a:t>.</a:t>
            </a:r>
          </a:p>
          <a:p>
            <a:pPr marL="285750" indent="-285750">
              <a:lnSpc>
                <a:spcPct val="100000"/>
              </a:lnSpc>
              <a:buFont typeface="Arial" panose="020B0604020202020204" pitchFamily="34" charset="0"/>
              <a:buChar char="•"/>
            </a:pPr>
            <a:r>
              <a:rPr lang="en-US" dirty="0"/>
              <a:t>Emphysematous pyelonephritis.</a:t>
            </a:r>
          </a:p>
          <a:p>
            <a:pPr marL="285750" indent="-285750">
              <a:lnSpc>
                <a:spcPct val="100000"/>
              </a:lnSpc>
              <a:buFont typeface="Arial" panose="020B0604020202020204" pitchFamily="34" charset="0"/>
              <a:buChar char="•"/>
            </a:pPr>
            <a:r>
              <a:rPr lang="en-US" dirty="0">
                <a:solidFill>
                  <a:srgbClr val="FF0000"/>
                </a:solidFill>
              </a:rPr>
              <a:t>Renal gangrene</a:t>
            </a:r>
            <a:r>
              <a:rPr lang="en-US" dirty="0"/>
              <a:t>.</a:t>
            </a:r>
          </a:p>
          <a:p>
            <a:pPr marL="285750" indent="-285750">
              <a:buFont typeface="Arial" panose="020B0604020202020204" pitchFamily="34" charset="0"/>
              <a:buChar char="•"/>
            </a:pPr>
            <a:r>
              <a:rPr lang="en-US" dirty="0"/>
              <a:t>Localized or generalized atrophy</a:t>
            </a:r>
            <a:r>
              <a:rPr lang="en-US" sz="2400" dirty="0"/>
              <a:t>/</a:t>
            </a:r>
            <a:r>
              <a:rPr lang="en-US" dirty="0"/>
              <a:t>permanent loss of function</a:t>
            </a:r>
          </a:p>
          <a:p>
            <a:pPr marL="285750" indent="-285750">
              <a:lnSpc>
                <a:spcPct val="100000"/>
              </a:lnSpc>
              <a:buFont typeface="Arial" panose="020B0604020202020204" pitchFamily="34" charset="0"/>
              <a:buChar char="•"/>
            </a:pPr>
            <a:endParaRPr lang="ar-SA" sz="2200" dirty="0"/>
          </a:p>
          <a:p>
            <a:pPr marL="285750" indent="-285750">
              <a:buFont typeface="Arial" charset="0"/>
              <a:buChar char="•"/>
            </a:pPr>
            <a:endParaRPr lang="en-US" dirty="0"/>
          </a:p>
        </p:txBody>
      </p:sp>
      <p:sp>
        <p:nvSpPr>
          <p:cNvPr id="7" name="TextBox 6"/>
          <p:cNvSpPr txBox="1"/>
          <p:nvPr/>
        </p:nvSpPr>
        <p:spPr>
          <a:xfrm>
            <a:off x="304799" y="3384850"/>
            <a:ext cx="5202621" cy="523220"/>
          </a:xfrm>
          <a:prstGeom prst="rect">
            <a:avLst/>
          </a:prstGeom>
          <a:noFill/>
        </p:spPr>
        <p:txBody>
          <a:bodyPr wrap="square" rtlCol="0">
            <a:spAutoFit/>
          </a:bodyPr>
          <a:lstStyle/>
          <a:p>
            <a:r>
              <a:rPr lang="en-US" altLang="en-US" sz="2800" dirty="0">
                <a:solidFill>
                  <a:schemeClr val="accent6">
                    <a:lumMod val="50000"/>
                  </a:schemeClr>
                </a:solidFill>
                <a:latin typeface="+mj-lt"/>
              </a:rPr>
              <a:t>Diagnosis</a:t>
            </a:r>
            <a:r>
              <a:rPr lang="en-US" altLang="en-US" sz="2800" dirty="0">
                <a:solidFill>
                  <a:schemeClr val="accent6">
                    <a:lumMod val="50000"/>
                  </a:schemeClr>
                </a:solidFill>
              </a:rPr>
              <a:t> :</a:t>
            </a:r>
            <a:r>
              <a:rPr lang="en-US" altLang="en-US" sz="2800" dirty="0"/>
              <a:t> </a:t>
            </a:r>
          </a:p>
        </p:txBody>
      </p:sp>
      <p:sp>
        <p:nvSpPr>
          <p:cNvPr id="8" name="TextBox 7"/>
          <p:cNvSpPr txBox="1"/>
          <p:nvPr/>
        </p:nvSpPr>
        <p:spPr>
          <a:xfrm>
            <a:off x="304799" y="4012368"/>
            <a:ext cx="11146303" cy="1477328"/>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Is not always straightforward</a:t>
            </a:r>
          </a:p>
          <a:p>
            <a:pPr marL="285750" indent="-285750">
              <a:buFont typeface="Arial" panose="020B0604020202020204" pitchFamily="34" charset="0"/>
              <a:buChar char="•"/>
            </a:pPr>
            <a:r>
              <a:rPr lang="en-US" altLang="en-US" dirty="0"/>
              <a:t>A number of studies using immunochemical markers have shown that many women, who initially present with lower tract symptoms, actually have pyelonephritis</a:t>
            </a:r>
          </a:p>
          <a:p>
            <a:pPr marL="285750" indent="-285750">
              <a:buFont typeface="Arial" panose="020B0604020202020204" pitchFamily="34" charset="0"/>
              <a:buChar char="•"/>
            </a:pPr>
            <a:r>
              <a:rPr lang="en-US" altLang="en-US" dirty="0"/>
              <a:t>The extremes of age, the presentation may be so </a:t>
            </a:r>
            <a:r>
              <a:rPr lang="en-US" altLang="en-US" dirty="0" err="1"/>
              <a:t>atypicalin</a:t>
            </a:r>
            <a:r>
              <a:rPr lang="en-US" altLang="en-US" dirty="0"/>
              <a:t> the very young (feeding difficulty or fever)</a:t>
            </a:r>
          </a:p>
          <a:p>
            <a:pPr marL="285750" indent="-285750">
              <a:buFont typeface="Arial" panose="020B0604020202020204" pitchFamily="34" charset="0"/>
              <a:buChar char="•"/>
            </a:pPr>
            <a:r>
              <a:rPr lang="en-US" altLang="en-US" dirty="0"/>
              <a:t>In the elderly presentation may be mental status change like confusion or fever</a:t>
            </a:r>
          </a:p>
        </p:txBody>
      </p:sp>
      <p:sp>
        <p:nvSpPr>
          <p:cNvPr id="9" name="TextBox 8"/>
          <p:cNvSpPr txBox="1"/>
          <p:nvPr/>
        </p:nvSpPr>
        <p:spPr>
          <a:xfrm>
            <a:off x="1936049" y="3506832"/>
            <a:ext cx="2575034" cy="369332"/>
          </a:xfrm>
          <a:prstGeom prst="rect">
            <a:avLst/>
          </a:prstGeom>
          <a:noFill/>
        </p:spPr>
        <p:txBody>
          <a:bodyPr wrap="square" rtlCol="0">
            <a:spAutoFit/>
          </a:bodyPr>
          <a:lstStyle/>
          <a:p>
            <a:r>
              <a:rPr lang="en-US" dirty="0">
                <a:solidFill>
                  <a:schemeClr val="accent1">
                    <a:lumMod val="75000"/>
                  </a:schemeClr>
                </a:solidFill>
              </a:rPr>
              <a:t>Only in females slides </a:t>
            </a:r>
          </a:p>
        </p:txBody>
      </p:sp>
    </p:spTree>
    <p:extLst>
      <p:ext uri="{BB962C8B-B14F-4D97-AF65-F5344CB8AC3E}">
        <p14:creationId xmlns:p14="http://schemas.microsoft.com/office/powerpoint/2010/main" val="810957029"/>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2442</Words>
  <Application>Microsoft Macintosh PowerPoint</Application>
  <PresentationFormat>Widescreen</PresentationFormat>
  <Paragraphs>370</Paragraphs>
  <Slides>22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Arabic Transparent</vt:lpstr>
      <vt:lpstr>Arial</vt:lpstr>
      <vt:lpstr>Arial Rounded MT Bold</vt:lpstr>
      <vt:lpstr>Bodoni MT</vt:lpstr>
      <vt:lpstr>Calibri</vt:lpstr>
      <vt:lpstr>Calibri Light</vt:lpstr>
      <vt:lpstr>Footlight MT Light</vt:lpstr>
      <vt:lpstr>Wingdings</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تعليمات عامة </dc:title>
  <dc:creator>ABS</dc:creator>
  <cp:lastModifiedBy>sh.a.13@outlook.com</cp:lastModifiedBy>
  <cp:revision>65</cp:revision>
  <dcterms:created xsi:type="dcterms:W3CDTF">2017-02-13T00:33:29Z</dcterms:created>
  <dcterms:modified xsi:type="dcterms:W3CDTF">2017-05-16T22:28:09Z</dcterms:modified>
</cp:coreProperties>
</file>