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1"/>
  </p:notesMasterIdLst>
  <p:sldIdLst>
    <p:sldId id="287" r:id="rId2"/>
    <p:sldId id="285" r:id="rId3"/>
    <p:sldId id="286" r:id="rId4"/>
    <p:sldId id="281" r:id="rId5"/>
    <p:sldId id="277" r:id="rId6"/>
    <p:sldId id="268" r:id="rId7"/>
    <p:sldId id="282" r:id="rId8"/>
    <p:sldId id="288" r:id="rId9"/>
    <p:sldId id="265" r:id="rId10"/>
  </p:sldIdLst>
  <p:sldSz cx="23766463" cy="1336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DFE"/>
    <a:srgbClr val="FFF8FB"/>
    <a:srgbClr val="FFECF2"/>
    <a:srgbClr val="DC6A7C"/>
    <a:srgbClr val="FFFFF7"/>
    <a:srgbClr val="FFF791"/>
    <a:srgbClr val="FDEBF7"/>
    <a:srgbClr val="F0F9FF"/>
    <a:srgbClr val="EDFAFF"/>
    <a:srgbClr val="D7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7" autoAdjust="0"/>
    <p:restoredTop sz="94664" autoAdjust="0"/>
  </p:normalViewPr>
  <p:slideViewPr>
    <p:cSldViewPr snapToGrid="0">
      <p:cViewPr>
        <p:scale>
          <a:sx n="51" d="100"/>
          <a:sy n="5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06A3E-F4FA-4C4D-9008-931028410225}" type="doc">
      <dgm:prSet loTypeId="urn:microsoft.com/office/officeart/2005/8/layout/hierarchy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EB37D8-24AA-B64D-9BD2-060058CA743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Urinary tract infection</a:t>
          </a:r>
        </a:p>
      </dgm:t>
    </dgm:pt>
    <dgm:pt modelId="{CA80BF61-B26E-D148-82DA-BEBD3907085B}" type="parTrans" cxnId="{286EC415-41AD-364A-A778-2085A6C173C8}">
      <dgm:prSet/>
      <dgm:spPr/>
      <dgm:t>
        <a:bodyPr/>
        <a:lstStyle/>
        <a:p>
          <a:endParaRPr lang="en-US"/>
        </a:p>
      </dgm:t>
    </dgm:pt>
    <dgm:pt modelId="{65E53C3F-ECAF-2249-B61B-B79BADEA8B46}" type="sibTrans" cxnId="{286EC415-41AD-364A-A778-2085A6C173C8}">
      <dgm:prSet/>
      <dgm:spPr/>
      <dgm:t>
        <a:bodyPr/>
        <a:lstStyle/>
        <a:p>
          <a:endParaRPr lang="en-US"/>
        </a:p>
      </dgm:t>
    </dgm:pt>
    <dgm:pt modelId="{6F7173DA-FB5A-8045-BC4D-CFB66B005706}">
      <dgm:prSet phldrT="[Text]"/>
      <dgm:spPr/>
      <dgm:t>
        <a:bodyPr/>
        <a:lstStyle/>
        <a:p>
          <a:r>
            <a:rPr lang="en-US" dirty="0"/>
            <a:t>Complicated </a:t>
          </a:r>
        </a:p>
      </dgm:t>
    </dgm:pt>
    <dgm:pt modelId="{7C1AEC8F-FE15-8D4F-9263-D47A2ED8F62B}" type="parTrans" cxnId="{2070D71D-AA39-F342-841D-BA1A31827B9C}">
      <dgm:prSet/>
      <dgm:spPr/>
      <dgm:t>
        <a:bodyPr/>
        <a:lstStyle/>
        <a:p>
          <a:endParaRPr lang="en-US"/>
        </a:p>
      </dgm:t>
    </dgm:pt>
    <dgm:pt modelId="{69E42B7A-BAAA-2B43-8FF4-2BCBF28E63F1}" type="sibTrans" cxnId="{2070D71D-AA39-F342-841D-BA1A31827B9C}">
      <dgm:prSet/>
      <dgm:spPr/>
      <dgm:t>
        <a:bodyPr/>
        <a:lstStyle/>
        <a:p>
          <a:endParaRPr lang="en-US"/>
        </a:p>
      </dgm:t>
    </dgm:pt>
    <dgm:pt modelId="{D004DAE7-66A7-7F48-B659-1E28EF9F8D4B}">
      <dgm:prSet phldrT="[Text]"/>
      <dgm:spPr/>
      <dgm:t>
        <a:bodyPr/>
        <a:lstStyle/>
        <a:p>
          <a:r>
            <a:rPr lang="en-US" dirty="0"/>
            <a:t>Infections </a:t>
          </a:r>
          <a:r>
            <a:rPr lang="en-US" b="1" dirty="0"/>
            <a:t>spread</a:t>
          </a:r>
          <a:r>
            <a:rPr lang="en-US" dirty="0"/>
            <a:t> to other part of the body and </a:t>
          </a:r>
          <a:r>
            <a:rPr lang="en-US" b="1" dirty="0">
              <a:solidFill>
                <a:srgbClr val="FF0000"/>
              </a:solidFill>
            </a:rPr>
            <a:t>resistant</a:t>
          </a:r>
          <a:r>
            <a:rPr lang="en-US" dirty="0"/>
            <a:t> to many antibiotics and more difficult to treat</a:t>
          </a:r>
        </a:p>
      </dgm:t>
    </dgm:pt>
    <dgm:pt modelId="{E6B0FE33-09C0-064A-A40F-B1A939578F56}" type="parTrans" cxnId="{3D3A245D-12BE-4C4D-82AD-9E6E90727A26}">
      <dgm:prSet/>
      <dgm:spPr/>
      <dgm:t>
        <a:bodyPr/>
        <a:lstStyle/>
        <a:p>
          <a:endParaRPr lang="en-US"/>
        </a:p>
      </dgm:t>
    </dgm:pt>
    <dgm:pt modelId="{EC4F6736-8AC6-2F48-9995-F84CE23EE847}" type="sibTrans" cxnId="{3D3A245D-12BE-4C4D-82AD-9E6E90727A26}">
      <dgm:prSet/>
      <dgm:spPr/>
      <dgm:t>
        <a:bodyPr/>
        <a:lstStyle/>
        <a:p>
          <a:endParaRPr lang="en-US"/>
        </a:p>
      </dgm:t>
    </dgm:pt>
    <dgm:pt modelId="{0D5E68C5-4A70-C54E-87B9-02628AEFD4BF}">
      <dgm:prSet phldrT="[Text]"/>
      <dgm:spPr/>
      <dgm:t>
        <a:bodyPr/>
        <a:lstStyle/>
        <a:p>
          <a:r>
            <a:rPr lang="en-US" dirty="0"/>
            <a:t>Simple </a:t>
          </a:r>
        </a:p>
      </dgm:t>
    </dgm:pt>
    <dgm:pt modelId="{84E68706-6FA1-9744-88C0-308F4859EA8C}" type="parTrans" cxnId="{53B10E41-1010-7B4F-A909-ABBE5AB94D96}">
      <dgm:prSet/>
      <dgm:spPr/>
      <dgm:t>
        <a:bodyPr/>
        <a:lstStyle/>
        <a:p>
          <a:endParaRPr lang="en-US"/>
        </a:p>
      </dgm:t>
    </dgm:pt>
    <dgm:pt modelId="{B0CD2D5F-FF29-7043-940F-C181AC9566DF}" type="sibTrans" cxnId="{53B10E41-1010-7B4F-A909-ABBE5AB94D96}">
      <dgm:prSet/>
      <dgm:spPr/>
      <dgm:t>
        <a:bodyPr/>
        <a:lstStyle/>
        <a:p>
          <a:endParaRPr lang="en-US"/>
        </a:p>
      </dgm:t>
    </dgm:pt>
    <dgm:pt modelId="{45CFECAC-43FD-A442-B2C1-F4CB60C18FD5}">
      <dgm:prSet phldrT="[Text]"/>
      <dgm:spPr/>
      <dgm:t>
        <a:bodyPr/>
        <a:lstStyle/>
        <a:p>
          <a:r>
            <a:rPr lang="en-US" dirty="0"/>
            <a:t>Infection </a:t>
          </a:r>
          <a:r>
            <a:rPr lang="en-US" b="1" dirty="0"/>
            <a:t>do not spread </a:t>
          </a:r>
          <a:r>
            <a:rPr lang="en-US" dirty="0"/>
            <a:t>to other body parts and go away readily with treatment</a:t>
          </a:r>
        </a:p>
      </dgm:t>
    </dgm:pt>
    <dgm:pt modelId="{42724E5D-FE52-DB43-83E1-B6E290C17CF7}" type="parTrans" cxnId="{E142830D-76F4-B742-8C9C-1AD37A59A953}">
      <dgm:prSet/>
      <dgm:spPr/>
      <dgm:t>
        <a:bodyPr/>
        <a:lstStyle/>
        <a:p>
          <a:endParaRPr lang="en-US"/>
        </a:p>
      </dgm:t>
    </dgm:pt>
    <dgm:pt modelId="{CE4D7172-3285-7B45-B6D8-9CCB98F1A7F8}" type="sibTrans" cxnId="{E142830D-76F4-B742-8C9C-1AD37A59A953}">
      <dgm:prSet/>
      <dgm:spPr/>
      <dgm:t>
        <a:bodyPr/>
        <a:lstStyle/>
        <a:p>
          <a:pPr rtl="0"/>
          <a:endParaRPr lang="en-US"/>
        </a:p>
      </dgm:t>
    </dgm:pt>
    <dgm:pt modelId="{A707E360-1753-104A-B247-8503999570F2}" type="pres">
      <dgm:prSet presAssocID="{2DF06A3E-F4FA-4C4D-9008-9310284102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F64695-A00A-B74A-9FCC-6F235C7E5D57}" type="pres">
      <dgm:prSet presAssocID="{A5EB37D8-24AA-B64D-9BD2-060058CA743B}" presName="vertOne" presStyleCnt="0"/>
      <dgm:spPr/>
    </dgm:pt>
    <dgm:pt modelId="{F56EF990-A727-824B-9172-2ED95C3B7AD5}" type="pres">
      <dgm:prSet presAssocID="{A5EB37D8-24AA-B64D-9BD2-060058CA743B}" presName="txOne" presStyleLbl="node0" presStyleIdx="0" presStyleCnt="1" custLinFactNeighborX="1397" custLinFactNeighborY="-24692">
        <dgm:presLayoutVars>
          <dgm:chPref val="3"/>
        </dgm:presLayoutVars>
      </dgm:prSet>
      <dgm:spPr/>
    </dgm:pt>
    <dgm:pt modelId="{AA080A72-1807-7F45-928D-9235AD3A46C6}" type="pres">
      <dgm:prSet presAssocID="{A5EB37D8-24AA-B64D-9BD2-060058CA743B}" presName="parTransOne" presStyleCnt="0"/>
      <dgm:spPr/>
    </dgm:pt>
    <dgm:pt modelId="{F5C76999-3100-2348-80F2-8033F725A4E4}" type="pres">
      <dgm:prSet presAssocID="{A5EB37D8-24AA-B64D-9BD2-060058CA743B}" presName="horzOne" presStyleCnt="0"/>
      <dgm:spPr/>
    </dgm:pt>
    <dgm:pt modelId="{89FB8469-CC94-434E-B391-6C5882678546}" type="pres">
      <dgm:prSet presAssocID="{6F7173DA-FB5A-8045-BC4D-CFB66B005706}" presName="vertTwo" presStyleCnt="0"/>
      <dgm:spPr/>
    </dgm:pt>
    <dgm:pt modelId="{D49E08D4-BCCA-D54C-A07B-5E183C1685E1}" type="pres">
      <dgm:prSet presAssocID="{6F7173DA-FB5A-8045-BC4D-CFB66B005706}" presName="txTwo" presStyleLbl="node2" presStyleIdx="0" presStyleCnt="2">
        <dgm:presLayoutVars>
          <dgm:chPref val="3"/>
        </dgm:presLayoutVars>
      </dgm:prSet>
      <dgm:spPr/>
    </dgm:pt>
    <dgm:pt modelId="{E0B087C5-1DEB-834A-BA97-686309B87190}" type="pres">
      <dgm:prSet presAssocID="{6F7173DA-FB5A-8045-BC4D-CFB66B005706}" presName="parTransTwo" presStyleCnt="0"/>
      <dgm:spPr/>
    </dgm:pt>
    <dgm:pt modelId="{0B3789DF-DF92-CA4A-AE92-7B04536C2627}" type="pres">
      <dgm:prSet presAssocID="{6F7173DA-FB5A-8045-BC4D-CFB66B005706}" presName="horzTwo" presStyleCnt="0"/>
      <dgm:spPr/>
    </dgm:pt>
    <dgm:pt modelId="{A7BEAB35-321B-7D42-8160-FB2C7F2606B8}" type="pres">
      <dgm:prSet presAssocID="{D004DAE7-66A7-7F48-B659-1E28EF9F8D4B}" presName="vertThree" presStyleCnt="0"/>
      <dgm:spPr/>
    </dgm:pt>
    <dgm:pt modelId="{48DFBDA0-B50D-CF42-ABD7-FFA016111284}" type="pres">
      <dgm:prSet presAssocID="{D004DAE7-66A7-7F48-B659-1E28EF9F8D4B}" presName="txThree" presStyleLbl="node3" presStyleIdx="0" presStyleCnt="2">
        <dgm:presLayoutVars>
          <dgm:chPref val="3"/>
        </dgm:presLayoutVars>
      </dgm:prSet>
      <dgm:spPr/>
    </dgm:pt>
    <dgm:pt modelId="{D15A7A6D-CE0C-904D-9AD9-483084CD4F5B}" type="pres">
      <dgm:prSet presAssocID="{D004DAE7-66A7-7F48-B659-1E28EF9F8D4B}" presName="horzThree" presStyleCnt="0"/>
      <dgm:spPr/>
    </dgm:pt>
    <dgm:pt modelId="{E51EEECF-891E-6349-9D5F-F34EB12279B4}" type="pres">
      <dgm:prSet presAssocID="{69E42B7A-BAAA-2B43-8FF4-2BCBF28E63F1}" presName="sibSpaceTwo" presStyleCnt="0"/>
      <dgm:spPr/>
    </dgm:pt>
    <dgm:pt modelId="{C0E5F7F9-7C78-104D-A984-042A16D76EF3}" type="pres">
      <dgm:prSet presAssocID="{0D5E68C5-4A70-C54E-87B9-02628AEFD4BF}" presName="vertTwo" presStyleCnt="0"/>
      <dgm:spPr/>
    </dgm:pt>
    <dgm:pt modelId="{86147A47-DADB-C141-B38E-5F440E580216}" type="pres">
      <dgm:prSet presAssocID="{0D5E68C5-4A70-C54E-87B9-02628AEFD4BF}" presName="txTwo" presStyleLbl="node2" presStyleIdx="1" presStyleCnt="2">
        <dgm:presLayoutVars>
          <dgm:chPref val="3"/>
        </dgm:presLayoutVars>
      </dgm:prSet>
      <dgm:spPr/>
    </dgm:pt>
    <dgm:pt modelId="{DBC5E87E-64E0-AB40-9A87-263DAA045EC5}" type="pres">
      <dgm:prSet presAssocID="{0D5E68C5-4A70-C54E-87B9-02628AEFD4BF}" presName="parTransTwo" presStyleCnt="0"/>
      <dgm:spPr/>
    </dgm:pt>
    <dgm:pt modelId="{F2BDD75D-A09C-EC43-9FCA-B67099B7E9B3}" type="pres">
      <dgm:prSet presAssocID="{0D5E68C5-4A70-C54E-87B9-02628AEFD4BF}" presName="horzTwo" presStyleCnt="0"/>
      <dgm:spPr/>
    </dgm:pt>
    <dgm:pt modelId="{F046A7C3-3F80-044A-A85D-AE46B0903A34}" type="pres">
      <dgm:prSet presAssocID="{45CFECAC-43FD-A442-B2C1-F4CB60C18FD5}" presName="vertThree" presStyleCnt="0"/>
      <dgm:spPr/>
    </dgm:pt>
    <dgm:pt modelId="{B9C7F41B-C002-CE49-ACB0-BEF7917B5543}" type="pres">
      <dgm:prSet presAssocID="{45CFECAC-43FD-A442-B2C1-F4CB60C18FD5}" presName="txThree" presStyleLbl="node3" presStyleIdx="1" presStyleCnt="2">
        <dgm:presLayoutVars>
          <dgm:chPref val="3"/>
        </dgm:presLayoutVars>
      </dgm:prSet>
      <dgm:spPr/>
    </dgm:pt>
    <dgm:pt modelId="{774726B9-D1F6-3E49-935F-296549B4439E}" type="pres">
      <dgm:prSet presAssocID="{45CFECAC-43FD-A442-B2C1-F4CB60C18FD5}" presName="horzThree" presStyleCnt="0"/>
      <dgm:spPr/>
    </dgm:pt>
  </dgm:ptLst>
  <dgm:cxnLst>
    <dgm:cxn modelId="{FE7E5700-D0A3-9248-8414-75B2BE16563B}" type="presOf" srcId="{2DF06A3E-F4FA-4C4D-9008-931028410225}" destId="{A707E360-1753-104A-B247-8503999570F2}" srcOrd="0" destOrd="0" presId="urn:microsoft.com/office/officeart/2005/8/layout/hierarchy4"/>
    <dgm:cxn modelId="{E142830D-76F4-B742-8C9C-1AD37A59A953}" srcId="{0D5E68C5-4A70-C54E-87B9-02628AEFD4BF}" destId="{45CFECAC-43FD-A442-B2C1-F4CB60C18FD5}" srcOrd="0" destOrd="0" parTransId="{42724E5D-FE52-DB43-83E1-B6E290C17CF7}" sibTransId="{CE4D7172-3285-7B45-B6D8-9CCB98F1A7F8}"/>
    <dgm:cxn modelId="{286EC415-41AD-364A-A778-2085A6C173C8}" srcId="{2DF06A3E-F4FA-4C4D-9008-931028410225}" destId="{A5EB37D8-24AA-B64D-9BD2-060058CA743B}" srcOrd="0" destOrd="0" parTransId="{CA80BF61-B26E-D148-82DA-BEBD3907085B}" sibTransId="{65E53C3F-ECAF-2249-B61B-B79BADEA8B46}"/>
    <dgm:cxn modelId="{2070D71D-AA39-F342-841D-BA1A31827B9C}" srcId="{A5EB37D8-24AA-B64D-9BD2-060058CA743B}" destId="{6F7173DA-FB5A-8045-BC4D-CFB66B005706}" srcOrd="0" destOrd="0" parTransId="{7C1AEC8F-FE15-8D4F-9263-D47A2ED8F62B}" sibTransId="{69E42B7A-BAAA-2B43-8FF4-2BCBF28E63F1}"/>
    <dgm:cxn modelId="{18801722-A70C-B44D-A494-2DDEB9AF85B2}" type="presOf" srcId="{45CFECAC-43FD-A442-B2C1-F4CB60C18FD5}" destId="{B9C7F41B-C002-CE49-ACB0-BEF7917B5543}" srcOrd="0" destOrd="0" presId="urn:microsoft.com/office/officeart/2005/8/layout/hierarchy4"/>
    <dgm:cxn modelId="{3D3A245D-12BE-4C4D-82AD-9E6E90727A26}" srcId="{6F7173DA-FB5A-8045-BC4D-CFB66B005706}" destId="{D004DAE7-66A7-7F48-B659-1E28EF9F8D4B}" srcOrd="0" destOrd="0" parTransId="{E6B0FE33-09C0-064A-A40F-B1A939578F56}" sibTransId="{EC4F6736-8AC6-2F48-9995-F84CE23EE847}"/>
    <dgm:cxn modelId="{53B10E41-1010-7B4F-A909-ABBE5AB94D96}" srcId="{A5EB37D8-24AA-B64D-9BD2-060058CA743B}" destId="{0D5E68C5-4A70-C54E-87B9-02628AEFD4BF}" srcOrd="1" destOrd="0" parTransId="{84E68706-6FA1-9744-88C0-308F4859EA8C}" sibTransId="{B0CD2D5F-FF29-7043-940F-C181AC9566DF}"/>
    <dgm:cxn modelId="{2BAFDB63-D872-0F4E-B291-CBD3B2932270}" type="presOf" srcId="{0D5E68C5-4A70-C54E-87B9-02628AEFD4BF}" destId="{86147A47-DADB-C141-B38E-5F440E580216}" srcOrd="0" destOrd="0" presId="urn:microsoft.com/office/officeart/2005/8/layout/hierarchy4"/>
    <dgm:cxn modelId="{5DC12F52-ED58-7740-B9AF-B252BAC4C08F}" type="presOf" srcId="{A5EB37D8-24AA-B64D-9BD2-060058CA743B}" destId="{F56EF990-A727-824B-9172-2ED95C3B7AD5}" srcOrd="0" destOrd="0" presId="urn:microsoft.com/office/officeart/2005/8/layout/hierarchy4"/>
    <dgm:cxn modelId="{75B022C0-85B5-2047-A568-F147CF217378}" type="presOf" srcId="{D004DAE7-66A7-7F48-B659-1E28EF9F8D4B}" destId="{48DFBDA0-B50D-CF42-ABD7-FFA016111284}" srcOrd="0" destOrd="0" presId="urn:microsoft.com/office/officeart/2005/8/layout/hierarchy4"/>
    <dgm:cxn modelId="{581418D1-9FE4-D643-93F3-70199FD08047}" type="presOf" srcId="{6F7173DA-FB5A-8045-BC4D-CFB66B005706}" destId="{D49E08D4-BCCA-D54C-A07B-5E183C1685E1}" srcOrd="0" destOrd="0" presId="urn:microsoft.com/office/officeart/2005/8/layout/hierarchy4"/>
    <dgm:cxn modelId="{45FD38D4-B199-7247-8BD8-2250DB57A763}" type="presParOf" srcId="{A707E360-1753-104A-B247-8503999570F2}" destId="{56F64695-A00A-B74A-9FCC-6F235C7E5D57}" srcOrd="0" destOrd="0" presId="urn:microsoft.com/office/officeart/2005/8/layout/hierarchy4"/>
    <dgm:cxn modelId="{C68CB504-1332-3649-B698-0ADE22290114}" type="presParOf" srcId="{56F64695-A00A-B74A-9FCC-6F235C7E5D57}" destId="{F56EF990-A727-824B-9172-2ED95C3B7AD5}" srcOrd="0" destOrd="0" presId="urn:microsoft.com/office/officeart/2005/8/layout/hierarchy4"/>
    <dgm:cxn modelId="{8A435A4E-7911-5347-B4F9-768FA0798583}" type="presParOf" srcId="{56F64695-A00A-B74A-9FCC-6F235C7E5D57}" destId="{AA080A72-1807-7F45-928D-9235AD3A46C6}" srcOrd="1" destOrd="0" presId="urn:microsoft.com/office/officeart/2005/8/layout/hierarchy4"/>
    <dgm:cxn modelId="{801A02B2-4D5A-C747-8048-A434145F85C6}" type="presParOf" srcId="{56F64695-A00A-B74A-9FCC-6F235C7E5D57}" destId="{F5C76999-3100-2348-80F2-8033F725A4E4}" srcOrd="2" destOrd="0" presId="urn:microsoft.com/office/officeart/2005/8/layout/hierarchy4"/>
    <dgm:cxn modelId="{5275ACCE-BAAE-E843-9F9E-37D3F06027A7}" type="presParOf" srcId="{F5C76999-3100-2348-80F2-8033F725A4E4}" destId="{89FB8469-CC94-434E-B391-6C5882678546}" srcOrd="0" destOrd="0" presId="urn:microsoft.com/office/officeart/2005/8/layout/hierarchy4"/>
    <dgm:cxn modelId="{C002F7CF-6787-2C42-B952-9D89B348E3F9}" type="presParOf" srcId="{89FB8469-CC94-434E-B391-6C5882678546}" destId="{D49E08D4-BCCA-D54C-A07B-5E183C1685E1}" srcOrd="0" destOrd="0" presId="urn:microsoft.com/office/officeart/2005/8/layout/hierarchy4"/>
    <dgm:cxn modelId="{2F9FFD06-5279-2F4C-A368-2C4A0B9A82B8}" type="presParOf" srcId="{89FB8469-CC94-434E-B391-6C5882678546}" destId="{E0B087C5-1DEB-834A-BA97-686309B87190}" srcOrd="1" destOrd="0" presId="urn:microsoft.com/office/officeart/2005/8/layout/hierarchy4"/>
    <dgm:cxn modelId="{F653799A-E2EE-D04C-8C13-F0EF8DFA7651}" type="presParOf" srcId="{89FB8469-CC94-434E-B391-6C5882678546}" destId="{0B3789DF-DF92-CA4A-AE92-7B04536C2627}" srcOrd="2" destOrd="0" presId="urn:microsoft.com/office/officeart/2005/8/layout/hierarchy4"/>
    <dgm:cxn modelId="{7D5BBDD7-2F99-7D4A-A47F-474DAC19C8EB}" type="presParOf" srcId="{0B3789DF-DF92-CA4A-AE92-7B04536C2627}" destId="{A7BEAB35-321B-7D42-8160-FB2C7F2606B8}" srcOrd="0" destOrd="0" presId="urn:microsoft.com/office/officeart/2005/8/layout/hierarchy4"/>
    <dgm:cxn modelId="{93C4A9C3-F21C-1C42-B700-40062DD141EA}" type="presParOf" srcId="{A7BEAB35-321B-7D42-8160-FB2C7F2606B8}" destId="{48DFBDA0-B50D-CF42-ABD7-FFA016111284}" srcOrd="0" destOrd="0" presId="urn:microsoft.com/office/officeart/2005/8/layout/hierarchy4"/>
    <dgm:cxn modelId="{47781B17-855A-F945-880C-8983B571A678}" type="presParOf" srcId="{A7BEAB35-321B-7D42-8160-FB2C7F2606B8}" destId="{D15A7A6D-CE0C-904D-9AD9-483084CD4F5B}" srcOrd="1" destOrd="0" presId="urn:microsoft.com/office/officeart/2005/8/layout/hierarchy4"/>
    <dgm:cxn modelId="{A6BCD622-184B-E34B-BD24-9F3EDA4566F3}" type="presParOf" srcId="{F5C76999-3100-2348-80F2-8033F725A4E4}" destId="{E51EEECF-891E-6349-9D5F-F34EB12279B4}" srcOrd="1" destOrd="0" presId="urn:microsoft.com/office/officeart/2005/8/layout/hierarchy4"/>
    <dgm:cxn modelId="{B1A64526-20E8-224C-8842-A7475D355C28}" type="presParOf" srcId="{F5C76999-3100-2348-80F2-8033F725A4E4}" destId="{C0E5F7F9-7C78-104D-A984-042A16D76EF3}" srcOrd="2" destOrd="0" presId="urn:microsoft.com/office/officeart/2005/8/layout/hierarchy4"/>
    <dgm:cxn modelId="{94E1149A-D19F-9C40-AA39-813E3DA4871F}" type="presParOf" srcId="{C0E5F7F9-7C78-104D-A984-042A16D76EF3}" destId="{86147A47-DADB-C141-B38E-5F440E580216}" srcOrd="0" destOrd="0" presId="urn:microsoft.com/office/officeart/2005/8/layout/hierarchy4"/>
    <dgm:cxn modelId="{CD3FB843-514E-3444-9D62-644EAE640AD2}" type="presParOf" srcId="{C0E5F7F9-7C78-104D-A984-042A16D76EF3}" destId="{DBC5E87E-64E0-AB40-9A87-263DAA045EC5}" srcOrd="1" destOrd="0" presId="urn:microsoft.com/office/officeart/2005/8/layout/hierarchy4"/>
    <dgm:cxn modelId="{B43BEFB7-376A-A64E-A384-C41FBCB5FC29}" type="presParOf" srcId="{C0E5F7F9-7C78-104D-A984-042A16D76EF3}" destId="{F2BDD75D-A09C-EC43-9FCA-B67099B7E9B3}" srcOrd="2" destOrd="0" presId="urn:microsoft.com/office/officeart/2005/8/layout/hierarchy4"/>
    <dgm:cxn modelId="{834EC60E-A268-664D-8F16-8682119CBDF0}" type="presParOf" srcId="{F2BDD75D-A09C-EC43-9FCA-B67099B7E9B3}" destId="{F046A7C3-3F80-044A-A85D-AE46B0903A34}" srcOrd="0" destOrd="0" presId="urn:microsoft.com/office/officeart/2005/8/layout/hierarchy4"/>
    <dgm:cxn modelId="{C371C74C-9BFB-404A-B93C-E17B07360049}" type="presParOf" srcId="{F046A7C3-3F80-044A-A85D-AE46B0903A34}" destId="{B9C7F41B-C002-CE49-ACB0-BEF7917B5543}" srcOrd="0" destOrd="0" presId="urn:microsoft.com/office/officeart/2005/8/layout/hierarchy4"/>
    <dgm:cxn modelId="{69D609DD-29F0-5A4B-9E90-22FAA8CFC2D5}" type="presParOf" srcId="{F046A7C3-3F80-044A-A85D-AE46B0903A34}" destId="{774726B9-D1F6-3E49-935F-296549B4439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EF990-A727-824B-9172-2ED95C3B7AD5}">
      <dsp:nvSpPr>
        <dsp:cNvPr id="0" name=""/>
        <dsp:cNvSpPr/>
      </dsp:nvSpPr>
      <dsp:spPr>
        <a:xfrm>
          <a:off x="8867" y="0"/>
          <a:ext cx="12001703" cy="175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</a:rPr>
            <a:t>Urinary tract infection</a:t>
          </a:r>
        </a:p>
      </dsp:txBody>
      <dsp:txXfrm>
        <a:off x="60181" y="51314"/>
        <a:ext cx="11899075" cy="1649362"/>
      </dsp:txXfrm>
    </dsp:sp>
    <dsp:sp modelId="{D49E08D4-BCCA-D54C-A07B-5E183C1685E1}">
      <dsp:nvSpPr>
        <dsp:cNvPr id="0" name=""/>
        <dsp:cNvSpPr/>
      </dsp:nvSpPr>
      <dsp:spPr>
        <a:xfrm>
          <a:off x="4433" y="1962672"/>
          <a:ext cx="5758974" cy="175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Complicated </a:t>
          </a:r>
        </a:p>
      </dsp:txBody>
      <dsp:txXfrm>
        <a:off x="55747" y="2013986"/>
        <a:ext cx="5656346" cy="1649362"/>
      </dsp:txXfrm>
    </dsp:sp>
    <dsp:sp modelId="{48DFBDA0-B50D-CF42-ABD7-FFA016111284}">
      <dsp:nvSpPr>
        <dsp:cNvPr id="0" name=""/>
        <dsp:cNvSpPr/>
      </dsp:nvSpPr>
      <dsp:spPr>
        <a:xfrm>
          <a:off x="4433" y="3922220"/>
          <a:ext cx="5758974" cy="175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Infections </a:t>
          </a:r>
          <a:r>
            <a:rPr lang="en-US" sz="2800" b="1" kern="1200" dirty="0"/>
            <a:t>spread</a:t>
          </a:r>
          <a:r>
            <a:rPr lang="en-US" sz="2800" kern="1200" dirty="0"/>
            <a:t> to other part of the body and </a:t>
          </a:r>
          <a:r>
            <a:rPr lang="en-US" sz="2800" b="1" kern="1200" dirty="0">
              <a:solidFill>
                <a:srgbClr val="FF0000"/>
              </a:solidFill>
            </a:rPr>
            <a:t>resistant</a:t>
          </a:r>
          <a:r>
            <a:rPr lang="en-US" sz="2800" kern="1200" dirty="0"/>
            <a:t> to many antibiotics and more difficult to treat</a:t>
          </a:r>
        </a:p>
      </dsp:txBody>
      <dsp:txXfrm>
        <a:off x="55747" y="3973534"/>
        <a:ext cx="5656346" cy="1649362"/>
      </dsp:txXfrm>
    </dsp:sp>
    <dsp:sp modelId="{86147A47-DADB-C141-B38E-5F440E580216}">
      <dsp:nvSpPr>
        <dsp:cNvPr id="0" name=""/>
        <dsp:cNvSpPr/>
      </dsp:nvSpPr>
      <dsp:spPr>
        <a:xfrm>
          <a:off x="6247162" y="1962672"/>
          <a:ext cx="5758974" cy="175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Simple </a:t>
          </a:r>
        </a:p>
      </dsp:txBody>
      <dsp:txXfrm>
        <a:off x="6298476" y="2013986"/>
        <a:ext cx="5656346" cy="1649362"/>
      </dsp:txXfrm>
    </dsp:sp>
    <dsp:sp modelId="{B9C7F41B-C002-CE49-ACB0-BEF7917B5543}">
      <dsp:nvSpPr>
        <dsp:cNvPr id="0" name=""/>
        <dsp:cNvSpPr/>
      </dsp:nvSpPr>
      <dsp:spPr>
        <a:xfrm>
          <a:off x="6247162" y="3922220"/>
          <a:ext cx="5758974" cy="175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Infection </a:t>
          </a:r>
          <a:r>
            <a:rPr lang="en-US" sz="2800" b="1" kern="1200" dirty="0"/>
            <a:t>do not spread </a:t>
          </a:r>
          <a:r>
            <a:rPr lang="en-US" sz="2800" kern="1200" dirty="0"/>
            <a:t>to other body parts and go away readily with treatment</a:t>
          </a:r>
        </a:p>
      </dsp:txBody>
      <dsp:txXfrm>
        <a:off x="6298476" y="3973534"/>
        <a:ext cx="5656346" cy="164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5-08T06:25:39.696"/>
    </inkml:context>
    <inkml:brush xml:id="br0">
      <inkml:brushProperty name="width" value="0.09701" units="cm"/>
      <inkml:brushProperty name="height" value="0.09701" units="cm"/>
      <inkml:brushProperty name="color" value="#00CC00"/>
      <inkml:brushProperty name="fitToCurve" value="1"/>
    </inkml:brush>
  </inkml:definitions>
  <inkml:traceGroup>
    <inkml:annotationXML>
      <emma:emma xmlns:emma="http://www.w3.org/2003/04/emma" version="1.0">
        <emma:interpretation id="{9A2A6568-7879-40EC-ACA2-D8EDC042A655}" emma:medium="tactile" emma:mode="ink">
          <msink:context xmlns:msink="http://schemas.microsoft.com/ink/2010/main" type="writingRegion" rotatedBoundingBox="57901,17841 58120,20083 56471,20244 56251,18002"/>
        </emma:interpretation>
      </emma:emma>
    </inkml:annotationXML>
    <inkml:traceGroup>
      <inkml:annotationXML>
        <emma:emma xmlns:emma="http://www.w3.org/2003/04/emma" version="1.0">
          <emma:interpretation id="{C334F7AC-B6F3-4F52-8BB4-193D567D9B72}" emma:medium="tactile" emma:mode="ink">
            <msink:context xmlns:msink="http://schemas.microsoft.com/ink/2010/main" type="paragraph" rotatedBoundingBox="57901,17841 58120,20083 56471,20244 56251,18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1840B-4D6E-4CD2-9B72-3DAC1CC9D2DA}" emma:medium="tactile" emma:mode="ink">
              <msink:context xmlns:msink="http://schemas.microsoft.com/ink/2010/main" type="line" rotatedBoundingBox="57901,17841 58120,20083 56703,20221 56483,17980"/>
            </emma:interpretation>
          </emma:emma>
        </inkml:annotationXML>
        <inkml:traceGroup>
          <inkml:annotationXML>
            <emma:emma xmlns:emma="http://www.w3.org/2003/04/emma" version="1.0">
              <emma:interpretation id="{AAE3821D-844D-4488-BD43-23836A500690}" emma:medium="tactile" emma:mode="ink">
                <msink:context xmlns:msink="http://schemas.microsoft.com/ink/2010/main" type="inkWord" rotatedBoundingBox="57901,17841 58120,20083 56703,20221 56483,17980"/>
              </emma:interpretation>
              <emma:one-of disjunction-type="recognition" id="oneOf0">
                <emma:interpretation id="interp0" emma:lang="en-US" emma:confidence="0">
                  <emma:literal>Eire</emma:literal>
                </emma:interpretation>
                <emma:interpretation id="interp1" emma:lang="en-US" emma:confidence="0">
                  <emma:literal>Eris</emma:literal>
                </emma:interpretation>
                <emma:interpretation id="interp2" emma:lang="en-US" emma:confidence="0">
                  <emma:literal>Erie</emma:literal>
                </emma:interpretation>
                <emma:interpretation id="interp3" emma:lang="en-US" emma:confidence="0">
                  <emma:literal>Emir</emma:literal>
                </emma:interpretation>
                <emma:interpretation id="interp4" emma:lang="en-US" emma:confidence="0">
                  <emma:literal>Eire.</emma:literal>
                </emma:interpretation>
              </emma:one-of>
            </emma:emma>
          </inkml:annotationXML>
          <inkml:trace contextRef="#ctx0" brushRef="#br0">689 818,'0'0,"25"25,24-25,-24 50,-1-50,26 49,-50-49,49 25,-49 0,24 0,1 0,24-1,-49 1,25-25,-25 25,49 0,-49 0,49-1,-49 1,25-25,-25 50,0-25,0-25,0 24,0-24,0 25,0 0,0 25,0-50,0 24,0 1,0-25,-25 25,25 0,0-25,0 25,0 24,0-49,0 25,0-25,0 25,0-25,0 25,0-1,0 1,0-25,0 25,0 0,0-25,0 25,0-1,0-24,0 25,0 0,0 0,0 0,-24 0,24-1,-25 1,25 0,-25-25,25 25,-49-25,0 25,0-1,0 1,24-25,25 25,-49-25,24 0,0 25,-24 0,49-1,-49-24,49 25,-25-25,25 0,50 0</inkml:trace>
          <inkml:trace contextRef="#ctx0" brushRef="#br0" timeOffset="1">640 1042,'-25'0,"1"24,24-24,-25 0,25 25,-25-25,25 25,-24-25,-1 25,1 0,24-25,-25 24,0-24,25 25,-24-25,24 25,-49 0,49-25,-25 25,25-25,-25 24,25-24,-24 0,-1 0,25 25,0-25</inkml:trace>
          <inkml:trace contextRef="#ctx0" brushRef="#br0" timeOffset="2">271 1885,'0'0,"24"0,1 0,-25 0,25 0,-1 0,1 0,-1 25,26-25,-26 25,-24-1,25-24,-1 0,1 25,0-25,24 25,-49 0,25-25,-25 0</inkml:trace>
          <inkml:trace contextRef="#ctx0" brushRef="#br0" timeOffset="3">1009 1314,'-24'0,"24"25,0-25,0 25,0 25,0-50,0 24,0 1,0 0,0-25,0 50,0-1,0 1,0-50,0 25,0-1,0-24,0 50,0-50,0 25,0 0,0-1,0-24,0 25,0-25,24 0</inkml:trace>
          <inkml:trace contextRef="#ctx0" brushRef="#br0" timeOffset="4">640 744,'0'-50,"0"50,0-25,0 1,0-1,0 0,0 0,0 0</inkml:trace>
          <inkml:trace contextRef="#ctx0" brushRef="#br0" timeOffset="5">345 0,'0'25,"0"-25,0 24,-25 26,25-50,0 25,0 0,-25-1,25 1,0 0,0-25,0 25,0-25,0-25,0 0,25 0,-25 1,25-26,-25 50,0-25,0 25,0-25,24 25,-24-24,0-1,0 25,0 0,25 25,-25-25,24 24,-24 1,0 0,25 25,-25-50,0 24,0 1,0-25,0 25,0-25,0 25,25 0,-25-1,0 1,24-25,-24 50,49-50,-24 0,0 0,-25 0,24-25,-24 0,0 25,0-25,0 25,0-24,0 24,0-25,0 0,0 25,0-25,0 25,0-25,0 25,0-49,0 49,0-25,0 25,0-25,0 0,0 25,0-24,0 24,0-25,0 25</inkml:trace>
          <inkml:trace contextRef="#ctx0" brushRef="#br0" timeOffset="6">886 0,'0'25,"0"-1,0 1,0 0,0 0,0 0,0-25,0 24,0-24,0 25,0-25,0 25,0 0,0-25,0 25,0-25,0 24,0-24,0 25,0 0,0 0</inkml:trace>
          <inkml:trace contextRef="#ctx0" brushRef="#br0" timeOffset="7">1157 25,'0'24,"0"1,0 0,0 25,0-50,0 24,0 26,0-50,0 25,0 24,0-49,0 25,0-25,0 25,0 0,0-25,0 25,0-50,0 0,0 25,0-25,0 25,0-49,-49 49,-1-25,26 25,-1-25,25 25,-49 0,49-25,-25 25,25 0</inkml:trace>
          <inkml:trace contextRef="#ctx0" brushRef="#br0" timeOffset="8">1182 620,'24'0,"-24"0,25-25,-25 25,24-25,-24 25,25 0,0 0,-1 25,1-25,24 25,-49 0,0-25,0 24,0-24,0 25,-24-25,24 25,-25 0,0 0,25-25,-24 25,24-1,0-24,-25 25,0-25,50 0,49 0,-25 0,0 0,-24 0,0 0,24 0,-25 0,1 0</inkml:trace>
          <inkml:trace contextRef="#ctx0" brushRef="#br0" timeOffset="9">320 322,'0'0,"0"25,0 0,0-25,0 25,0-1,0-24,0 25,0-25,-49 25,24-25,0 0,25 0</inkml:trace>
        </inkml:traceGroup>
      </inkml:traceGroup>
      <inkml:traceGroup>
        <inkml:annotationXML>
          <emma:emma xmlns:emma="http://www.w3.org/2003/04/emma" version="1.0">
            <emma:interpretation id="{7ECA00EB-BB70-4502-A5B0-785F6EDC666A}" emma:medium="tactile" emma:mode="ink">
              <msink:context xmlns:msink="http://schemas.microsoft.com/ink/2010/main" type="line" rotatedBoundingBox="57133,18653 57083,20164 56362,20140 56412,18629"/>
            </emma:interpretation>
          </emma:emma>
        </inkml:annotationXML>
        <inkml:traceGroup>
          <inkml:annotationXML>
            <emma:emma xmlns:emma="http://www.w3.org/2003/04/emma" version="1.0">
              <emma:interpretation id="{816AD9FE-7B8D-4142-86AB-969ECC3EBF20}" emma:medium="tactile" emma:mode="ink">
                <msink:context xmlns:msink="http://schemas.microsoft.com/ink/2010/main" type="inkWord" rotatedBoundingBox="57133,18653 57083,20164 56362,20140 56412,18629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is</emma:literal>
                </emma:interpretation>
                <emma:interpretation id="interp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-2">468 868,'-25'0,"0"25,25-25,-24 0,24 25,-25-25,25 24,-24-24,-1 25,0 0,25-25,0 25,-24-25,-1 0,25 0,-25 25,1-25,-1 24,1-24,24 0,-50 25,50-25,-24 0,48 0,26 0,-50 0,24 0,-24 0,25-25,-1 1,1 24,-25-25,25 25,-1-25,-24 0,25 25,-25-25,25 25,-25-24,24 24,1-25,24 0,-49 25,25-50,-1 50,1-24,-25 24,24-25,-24 25,25-25,-25 0,25 25,-1 0,-24-25</inkml:trace>
          <inkml:trace contextRef="#ctx0" brushRef="#br0" timeOffset="-1">0 1215,'24'0,"-24"0,25 25,-25-25,0 25,0 0,0-1,0 1,0 0,0-25,0 25,0-25,0 25,0-25,0 24,0 1,0-25,0 25,0-25,0 25,0-25,0 25,0-1,0-24,0 25,0-25,0 25,0-25,0 25,0 0,0-25,0 24,0-24,0 25,0-25,0 50,0-50,0 25,0-25,0 24,0-24,0 25,0 0,0-25,0 25,0-25,0 25,0-25,0 49,0-49,0 25,0-25,0 25,25 0,24-25,0 25,-24-1,24-24,-24 25,-1-25,-24 0,25 0,-25 0,25 0,-1 0,-24 0,25 0,-25 0,24 0,-24 0,25 0,0 25,-25-25,24 0,-24 25,25-25,-25 0,24 0,-24 0,25 25,0-25,-25 0,24 0,-24 24,50-24,-26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5-08T06:25:39.734"/>
    </inkml:context>
    <inkml:brush xml:id="br0">
      <inkml:brushProperty name="width" value="0.09701" units="cm"/>
      <inkml:brushProperty name="height" value="0.09701" units="cm"/>
      <inkml:brushProperty name="color" value="#FF66FF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00CC00"/>
      <inkml:brushProperty name="fitToCurve" value="1"/>
    </inkml:brush>
    <inkml:context xml:id="ctx1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7-05-11T23:25:49.686"/>
    </inkml:context>
    <inkml:brush xml:id="br2">
      <inkml:brushProperty name="width" value="0.07056" units="cm"/>
      <inkml:brushProperty name="height" value="0.07056" units="cm"/>
      <inkml:brushProperty name="color" value="#00B050"/>
    </inkml:brush>
  </inkml:definitions>
  <inkml:traceGroup>
    <inkml:annotationXML>
      <emma:emma xmlns:emma="http://www.w3.org/2003/04/emma" version="1.0">
        <emma:interpretation id="{AF9F05D5-FF32-4241-9567-0BD2F9AE2609}" emma:medium="tactile" emma:mode="ink">
          <msink:context xmlns:msink="http://schemas.microsoft.com/ink/2010/main" type="writingRegion" rotatedBoundingBox="53172,17126 58243,17017 58330,21047 53259,21156"/>
        </emma:interpretation>
      </emma:emma>
    </inkml:annotationXML>
    <inkml:traceGroup>
      <inkml:annotationXML>
        <emma:emma xmlns:emma="http://www.w3.org/2003/04/emma" version="1.0">
          <emma:interpretation id="{D6D6000A-E9A1-41FC-A7AE-129E4A80A7BE}" emma:medium="tactile" emma:mode="ink">
            <msink:context xmlns:msink="http://schemas.microsoft.com/ink/2010/main" type="paragraph" rotatedBoundingBox="53172,17126 58243,17017 58262,17869 53190,17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3BDD58-DD06-461C-900C-25A1C182D5DE}" emma:medium="tactile" emma:mode="ink">
              <msink:context xmlns:msink="http://schemas.microsoft.com/ink/2010/main" type="line" rotatedBoundingBox="53172,17126 58243,17017 58262,17869 53190,17979"/>
            </emma:interpretation>
          </emma:emma>
        </inkml:annotationXML>
        <inkml:traceGroup>
          <inkml:annotationXML>
            <emma:emma xmlns:emma="http://www.w3.org/2003/04/emma" version="1.0">
              <emma:interpretation id="{62901191-962A-4EE5-9280-0A95AC489BAD}" emma:medium="tactile" emma:mode="ink">
                <msink:context xmlns:msink="http://schemas.microsoft.com/ink/2010/main" type="inkWord" rotatedBoundingBox="53172,17126 55463,17077 55480,17853 53188,17903"/>
              </emma:interpretation>
              <emma:one-of disjunction-type="recognition" id="oneOf0">
                <emma:interpretation id="interp0" emma:lang="en-US" emma:confidence="0">
                  <emma:literal>surf the</emma:literal>
                </emma:interpretation>
                <emma:interpretation id="interp1" emma:lang="en-US" emma:confidence="0">
                  <emma:literal>surf B</emma:literal>
                </emma:interpretation>
                <emma:interpretation id="interp2" emma:lang="en-US" emma:confidence="0">
                  <emma:literal>suit B</emma:literal>
                </emma:interpretation>
                <emma:interpretation id="interp3" emma:lang="en-US" emma:confidence="0">
                  <emma:literal>Surf the</emma:literal>
                </emma:interpretation>
                <emma:interpretation id="interp4" emma:lang="en-US" emma:confidence="0">
                  <emma:literal>sulf B</emma:literal>
                </emma:interpretation>
              </emma:one-of>
            </emma:emma>
          </inkml:annotationXML>
          <inkml:trace contextRef="#ctx0" brushRef="#br0">345-721,'-49'-26,"49"26,-25 0,1-25,24 25,-25 0,25 0,-25 0,25 0,-24 0,-1 25,25-25,-25 26,25-26,-24 25,24-25,0 26,0-1,0 26,0-51,0 26,0-1,24-25,-24 25,25 1,-25-26,49 0,-49 25,25-25,-25 0,25 0,-25 26,24-26,1 25,0-25,-25 26,0-1,0 1,0-1,0 1,-25-1,0-25,25 0,-24 0,24 0,-25 0,0 0,1 0,24 0,-25 0,25 0,-25 0,1 0,24 0,-25 0,25 0,-25 0,25 0,-24 0,-1 0,25 0</inkml:trace>
          <inkml:trace contextRef="#ctx0" brushRef="#br0" timeOffset="1">567-619,'0'25,"0"-25,0 26,0-1,0 0,0 26,0-51,0 26,0-26,0 25,0 1,0-26,0 25,0 1,0-26,0 25,0 1,25-26,-25 25,0-25,24 0,1 0,-25 26,25-26,-1 0,1 0,-25 0,25 0,-1 0,-24 0,25-26,-25 1,0 25,0-26,0 26,0-25,0 25,0-26,0 1,0 25,0-26,0 26,0-25,0 25,0-26,0 1,0 25,0-26,0 26,0-25,0 25,0-25,0-1</inkml:trace>
          <inkml:trace contextRef="#ctx0" brushRef="#br0" timeOffset="2">1085-670,'0'0,"0"25,0 1,0-1,0 1,0-1,0-25,0 25,0 1,0-26,0 25,0-25,0 26,0-26,0 25,0 1,0-1,0 1,0-1,0 1,0-1,-25-25,25 26,0-1,0-25,0 26,0-1,25-25,24 0,-49 0,26 0,-26 0,25 0,-25 0,24 0,1 0,-25 0</inkml:trace>
          <inkml:trace contextRef="#ctx0" brushRef="#br0" timeOffset="3">1678-594,'24'0,"1"-25,0 25,-25-26,-50 26,26-25,-1 25,0-26,25 26,-24 0,-1 0,0 0,25 0,-49 0,49 0,-25 0,-24 0,49 0,0 26,-25-1,25 1,0-1,0-25,0 26,0-26,0 50,0-50,0 26,0-1,0 1,0-1,0-25,0 26,0-26,0 25,0 1,0-1,0-25,0 26,0-1,0-25,0 26,0-1,0-25,0 26,0-1,0 1,0-26,0 25,0 1,0-77,0 25,0 1,0-26,0 25,0 26,0-25,0-1,25 26,0-25,-1 25,26-26,-1 26,-24 0,-1 0,1 0,-25 0,49 0</inkml:trace>
          <inkml:trace contextRef="#ctx0" brushRef="#br0" timeOffset="4">2072-568,'0'-26,"0"1,-25 50,25 1,-24-1,24 26,0-26,0-25,0 26,0-1,0-25,0 26,-25-1,25 1,0-1,0-25,0 26,0-26,0 25,0 1,-25-26,25 25,0 1,0-26,0 25,0 1,0-26,0 25,0 1,0-26,0 25,0 0,0-50,0 0,0-1,0 1,0-1,0-25,0 51,0-51,0 51,0-25,0-1,0 1,25-1,-25 1,0-1,0 1,0 25,0-26,0 1,25 25,-25-26,0 26,24-25,-24 25,25 0,-25-25,25 25,-25-26,49 26,-49 51,25-26,-1 1,-24-1,25 1,-25-1,25-25,-25 26,0-26,24 25,-24 1,0-1,0-25,0 26,0-26,0 25,0-25,0 51,0-51,0 51,25-51,-25 26,0-26,0 25,0-76,0 51,0-25,0 25,0-26,-99 1,-24-1,49 26,25 0,24 0,25-25,25-1</inkml:trace>
        </inkml:traceGroup>
        <inkml:traceGroup>
          <inkml:annotationXML>
            <emma:emma xmlns:emma="http://www.w3.org/2003/04/emma" version="1.0">
              <emma:interpretation id="{196D7E08-168B-4523-9DA5-954716B9D4CA}" emma:medium="tactile" emma:mode="ink">
                <msink:context xmlns:msink="http://schemas.microsoft.com/ink/2010/main" type="inkWord" rotatedBoundingBox="55968,17090 58244,17041 58262,17869 55986,17918"/>
              </emma:interpretation>
              <emma:one-of disjunction-type="recognition" id="oneOf1">
                <emma:interpretation id="interp5" emma:lang="en-US" emma:confidence="0">
                  <emma:literal>pints-AR</emma:literal>
                </emma:interpretation>
                <emma:interpretation id="interp6" emma:lang="en-US" emma:confidence="0">
                  <emma:literal>pints-AZ</emma:literal>
                </emma:interpretation>
                <emma:interpretation id="interp7" emma:lang="en-US" emma:confidence="0">
                  <emma:literal>pints-AL</emma:literal>
                </emma:interpretation>
                <emma:interpretation id="interp8" emma:lang="en-US" emma:confidence="0">
                  <emma:literal>pints-AK</emma:literal>
                </emma:interpretation>
                <emma:interpretation id="interp9" emma:lang="en-US" emma:confidence="0">
                  <emma:literal>pints-A1</emma:literal>
                </emma:interpretation>
              </emma:one-of>
            </emma:emma>
          </inkml:annotationXML>
          <inkml:trace contextRef="#ctx0" brushRef="#br0" timeOffset="-9">2789-672,'0'25,"24"-25,-24 50,25-26,-25 1,0 0,25 0,-25-1,0 1,0 0,0 0,0 0,0-1,0 1,0-25,0 50,0-26,0-24,0 25,0 0,0-25,0 25,0-50,0 0,0 25,0-25,0 25,0-24,0 24,0-25,0 0,0 0,0 25,0-24,0-1,0 0,0-25,0 26,0-1,0 0,0 25,0-25,0 1,0 24,0-25,0 25,0-25,0 25,0-25,25 0,-25 25,25-24,-1 24,1-25,-25 25,25 0,-25 0,25 0,0 25,0-25,-1 24,1-24,-25 25,25-25,-25 25,25 0,-25-25,0 25,0-1,0 1,-50-25,50 25,-49-25,24 0,25 25,-50-25,25 0,0 0,25 0,-24 0</inkml:trace>
          <inkml:trace contextRef="#ctx0" brushRef="#br0" timeOffset="-1">2888 22,'0'-25,"0"0,0 1,0-1,0 0,0 0,0 25,0-24</inkml:trace>
          <inkml:trace contextRef="#ctx0" brushRef="#br0" timeOffset="-6">3657-251,'-99'-49,"-25"49,49-25,26 25,24 0,0 0,25 0,0 0</inkml:trace>
          <inkml:trace contextRef="#ctx0" brushRef="#br0" timeOffset="-8">3285-548</inkml:trace>
          <inkml:trace contextRef="#ctx0" brushRef="#br0" timeOffset="-7">3359-573,'0'0,"0"-24,0 24,0-25,0 50,0 24,0-24,0 0,0 24,0 1,0-25,0-1,0 26,0-25,0-25,0 24,0 1,0-25,0 25,0-25,0 25,0 24,0-49,0 25,0-74,0 49,0-25,0-25,0 25,0 1,0-1,0 0,0 0,0 1,0-1,0 25,0-25,0 0,0 0,0 1,0-26,0 25,0 1,0-1,0 25,0-25,0 25,0-25,0 0,25 25,-25-24,25 24,0 24,0 1,-25 0,24-25,1 25,-25-25,25 25,0-1,0 1,-25 0,24 0,-24-25,25 24,-25 1,0 0,25 0,-25-25,0 25,0-1,0-24,0 25,0 25,0-50,0 24,0-24,0 50,0-50,0 25,0 0,25-1</inkml:trace>
          <inkml:trace contextRef="#ctx0" brushRef="#br0" timeOffset="-4">3732-697,'24'0,"1"-24,0 24,-25-25,25 25,-25 0,25 0,-25-25,24 25,1 0,-25 0,25 0,-25 0,25 0,-25 0,25 0,0 0,-25 0,24 0,1 0,0 0,0 0,-25 0,49 0,-49 0,25 0,-25 0,50 25,-50 24,25-49,-25 25,0-25,0 25,0 0,0-25,0 25,0-1,-25-24,0 25,25 0,-50-25,50 0,-49 0,49 0,-25 0,25 0,-25 0,25 0,-25 0,1 0,-1 0,50 25,74-1,-50-24,-24 25,25 0,-25-25,0 0,-1 25,1-25,-25 0,0 0,0 25,25-25,-25 24,0-24,0 25,0 0,0 0,0-25,0 24,-25-24,0 25,1 0,24-25,-25 0,0 0,0 0,0 0,0 0,25 0,-24 0,-1 0,0 0,25 0,-25 0,0 0,1 0,-1 0,0 0</inkml:trace>
          <inkml:trace contextRef="#ctx0" brushRef="#br0" timeOffset="-5">3856-597,'0'24,"0"26,0-50,0 25,0 24,0-49,0 50,0-50,0 25,0-25,0 24,0 26,0-25,0-1,0 1,0 0,0 25,0-50,0 24,24-73,-24 24,0 0,0 25,0-25,0 25,0-24,0 24,0-25,0 0,0 25,0-25,0 25,0-24,0-26,0 50,0-50,0 50,0-24,0 24,0-25,0 25,0-25,0 0,0 25,0-24,0 24,0-25,0 25,0-25,0 0,0 0,25 25</inkml:trace>
          <inkml:trace contextRef="#ctx0" brushRef="#br0" timeOffset="-2">5072-350,'-50'-24,"0"24,50-25,-24 25,-1 0,0-25,-74 0,-1 25,1 0,25 0,24 0,-24-25,49 25,50 0</inkml:trace>
          <inkml:trace contextRef="#ctx0" brushRef="#br0" timeOffset="-3">4526-548,'0'-25,"0"25,0-24,0 48,0 1,0 0,0 24,0-24,0 0,0 0,0 24,0-49,0 50,0-50,0 25,0-25,0 24,0-24,0 25,0 0,0-25,24-50,-24 1,0 24,0 0,0 1,0-1,0 0,0-25,0 50,0-49,0 24,0 0,0 1,0 24,0-25,0 25,0-25,0 0,0 25,0-25,0 25,0-24,0 24,0-25,0 0,0 0,0 25,0-24,0 24,25 0,25 0,-25-25,-25 25,25 0,-1 25,26-1,-50 1,50 0,-50 0,24-25,-24 0,25 24,0 26,-25-50,25 50,0-26,-25 1,25 25,-1-50,-24 24,0-24,0 25,0-25,0 25,0 0,0 0,25-25,-25 49,0-49,0 25,0-25,0 49,0-49,0 25,0-25</inkml:trace>
        </inkml:traceGroup>
      </inkml:traceGroup>
    </inkml:traceGroup>
    <inkml:traceGroup>
      <inkml:annotationXML>
        <emma:emma xmlns:emma="http://www.w3.org/2003/04/emma" version="1.0">
          <emma:interpretation id="{BA199D1B-BCED-494B-82AF-E1EE6343DA83}" emma:medium="tactile" emma:mode="ink">
            <msink:context xmlns:msink="http://schemas.microsoft.com/ink/2010/main" type="paragraph" rotatedBoundingBox="55130,18007 55273,20045 54312,20112 54169,180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3DC054-5B09-47B2-8606-A7D097380F24}" emma:medium="tactile" emma:mode="ink">
              <msink:context xmlns:msink="http://schemas.microsoft.com/ink/2010/main" type="line" rotatedBoundingBox="55130,18007 55273,20045 54312,20112 54169,18075"/>
            </emma:interpretation>
          </emma:emma>
        </inkml:annotationXML>
        <inkml:traceGroup>
          <inkml:annotationXML>
            <emma:emma xmlns:emma="http://www.w3.org/2003/04/emma" version="1.0">
              <emma:interpretation id="{CDA178E4-BB72-4A01-A712-7BB35C8F319A}" emma:medium="tactile" emma:mode="ink">
                <msink:context xmlns:msink="http://schemas.microsoft.com/ink/2010/main" type="inkWord" rotatedBoundingBox="55130,18007 55273,20045 54312,20112 54169,18075"/>
              </emma:interpretation>
              <emma:one-of disjunction-type="recognition" id="oneOf2">
                <emma:interpretation id="interp10" emma:lang="en-US" emma:confidence="0">
                  <emma:literal>air</emma:literal>
                </emma:interpretation>
                <emma:interpretation id="interp11" emma:lang="en-US" emma:confidence="0">
                  <emma:literal>Fire</emma:literal>
                </emma:interpretation>
                <emma:interpretation id="interp12" emma:lang="en-US" emma:confidence="0">
                  <emma:literal>Fir</emma:literal>
                </emma:interpretation>
                <emma:interpretation id="interp13" emma:lang="en-US" emma:confidence="0">
                  <emma:literal>Firs</emma:literal>
                </emma:interpretation>
                <emma:interpretation id="interp14" emma:lang="en-US" emma:confidence="0">
                  <emma:literal>ten</emma:literal>
                </emma:interpretation>
              </emma:one-of>
            </emma:emma>
          </inkml:annotationXML>
          <inkml:trace contextRef="#ctx0" brushRef="#br1" timeOffset="-21">1139 1024,'0'0,"24"25,-24-25,-48 0,48 0,-25-25,25 0,-24 0,0 25,48 0,49 50,-25-25,-23 0,23-1,-24 1,0 0,24-25,1 50,-25-50,0 25,0-1,1-24,-1 25,-24 25,0-25,0-1,0 1,0 0,0 0,0-25,0 50,0-26,0-24,0 25,0 0,0-25,0 25,0-25,0 25,0-25,0 24,0 1,0-25,0 25,0-25,0 25,0-25,0 25,0 0,0-1,0-24,0 25,0-25,0 25,0 0,0-25,0 25,0-25,0 49,0-49,0 25,0 0,0-25,0 25,0-1,0 1,0-25,0 50,0 0,0-50,0 24</inkml:trace>
          <inkml:trace contextRef="#ctx0" brushRef="#br1" timeOffset="-15">1380 255,'-24'-25,"0"25,24-25,0 0,0 25,0-24,-24 48,24 1,0 0,0 0,0 0,0-1,0-24,0 25,0 0,0 0,0 0,0-1,0 1,0-25,0 25,0-25,0 50,0-50,0 25,0-25,0 24,0 1,0-25</inkml:trace>
          <inkml:trace contextRef="#ctx0" brushRef="#br1" timeOffset="-14">1502 180,'0'25,"0"0,0 0,0 0,0-25,0 49,0-24,0-25,0 25,0 0,0-25,0 24,0-24,0 25,0 0,0 0,0-25,0 25,0 0,0-1,0-24,0-24,0-1,0 0,0 25,0-25,0 0,0 25,0-25,-49 25,25 0,0 0,24 0,24 25</inkml:trace>
          <inkml:trace contextRef="#ctx0" brushRef="#br1" timeOffset="-13">1599 652,'0'25,"0"-25,0 24,0 1,0 0,0-25,0 25,0-25,24 0,-24-25,24 25,0-25,1 25,-25 0,24 0,-24 0,24 0,0 0,-24 0,0 25,0 0,0-25,0 25,0 0,0-25,0 24,0 1,0 0,0-25,0 25,-24-25,24 25,-24-1,0 1,24-25,-25 25,1-25,48 0,49 0,-24 0,-25 0,0 0,25 0,-25 0,24 0,-23 0,-1 0</inkml:trace>
        </inkml:traceGroup>
      </inkml:traceGroup>
    </inkml:traceGroup>
    <inkml:traceGroup>
      <inkml:annotationXML>
        <emma:emma xmlns:emma="http://www.w3.org/2003/04/emma" version="1.0">
          <emma:interpretation id="{EE5D8ECD-9388-4D69-A82E-014510A759B6}" emma:medium="tactile" emma:mode="ink">
            <msink:context xmlns:msink="http://schemas.microsoft.com/ink/2010/main" type="paragraph" rotatedBoundingBox="54583,18076 54754,20352 53811,20423 53640,18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C3B77E-8FDC-450E-B044-193F617C2E5E}" emma:medium="tactile" emma:mode="ink">
              <msink:context xmlns:msink="http://schemas.microsoft.com/ink/2010/main" type="line" rotatedBoundingBox="54583,18076 54754,20352 53811,20423 53640,18147"/>
            </emma:interpretation>
          </emma:emma>
        </inkml:annotationXML>
        <inkml:traceGroup>
          <inkml:annotationXML>
            <emma:emma xmlns:emma="http://www.w3.org/2003/04/emma" version="1.0">
              <emma:interpretation id="{9886E81F-F2DE-4729-8EE1-3D640A872CF1}" emma:medium="tactile" emma:mode="ink">
                <msink:context xmlns:msink="http://schemas.microsoft.com/ink/2010/main" type="inkWord" rotatedBoundingBox="54583,18076 54754,20352 53811,20423 53640,18147"/>
              </emma:interpretation>
              <emma:one-of disjunction-type="recognition" id="oneOf3">
                <emma:interpretation id="interp15" emma:lang="en-US" emma:confidence="0">
                  <emma:literal>"I'</emma:literal>
                </emma:interpretation>
                <emma:interpretation id="interp16" emma:lang="en-US" emma:confidence="0">
                  <emma:literal>Beit</emma:literal>
                </emma:interpretation>
                <emma:interpretation id="interp17" emma:lang="en-US" emma:confidence="0">
                  <emma:literal>Be-it</emma:literal>
                </emma:interpretation>
                <emma:interpretation id="interp18" emma:lang="en-US" emma:confidence="0">
                  <emma:literal>Be-is</emma:literal>
                </emma:interpretation>
                <emma:interpretation id="interp19" emma:lang="en-US" emma:confidence="0">
                  <emma:literal>re-it</emma:literal>
                </emma:interpretation>
              </emma:one-of>
            </emma:emma>
          </inkml:annotationXML>
          <inkml:trace contextRef="#ctx0" brushRef="#br1" timeOffset="-20">1042 1223,'-49'0,"25"24,0-24,0 25,24-25,-25 25,1 0,24-25,-24 0,24 25,-24-25,24 0,-25 24,1-24,24 25,0-25</inkml:trace>
          <inkml:trace contextRef="#ctx0" brushRef="#br1" timeOffset="-18">1405 1421,'0'25,"0"-25,0 25,0-25,0 25,0-1,0 1,0-25,0 25,0 0,0 0,0-1,0 1,0 0,0-25,0 25,0-25,0 25,0 0,0-25,0 24,0-24,0 25,0-25,0 25,0 0,0-25,0 25,0-25,0 24,0-24,0 25,0 0,0-25,0 25,0-25,0 25,0-25,0 24,0 1,48-25</inkml:trace>
          <inkml:trace contextRef="#ctx0" brushRef="#br1" timeOffset="-17">1018 726,'0'0,"0"25,0 25,0-25,0-25,0 49,0-49,0 25,0-25,0 25,0 0</inkml:trace>
          <inkml:trace contextRef="#ctx0" brushRef="#br1" timeOffset="-16">848 304,'0'0,"0"25,-24-25,24 25,0-25,-25 25,25-25,-24 25,24-1,0-24,-24 25,24 0,-24 0,24-25,0 25,0-25,-25 25,25-25,0 24,0 1,0-25,0-49,25 24,-25 0,24-25,0 50,-24-25,24 1,-24-26,25 50,-1-25,-24 25,0-25,0 25,0-24,0-1,24 0,-24 25,0 0,24 25,-24-25,0 25,0-1,0 26,25-25,-25-25,0 25,0-25,0 24,0-24,0 25,0 0,0 0,24-25,-24 25,0-25,0 25,0-1,24-24,25 0,-25 0,-24 0,24 0,-24-24,0-1,24 25,-24-25,0 25,0-25,0 25,0-25,0 0,0 25,0-24,0 24,0-25,0 25,0-25,0 0,0 25,0-25,0 25,0-24,0 24,0-25,0 0,0 25,0-25</inkml:trace>
          <inkml:trace contextRef="#ctx0" brushRef="#br1" timeOffset="-22">969 999,'24'-25,"-24"1,-24 24,24 24,-24 1,0-25,24 25,-25 0,25-25,-24 25,0-25,24 0,-24 24,24-24,-25 25,25-25,0 25,-24-25,0 25,24 0,-24-25,-1 25,25-25,-24 24,24-24,-24 25,24 0,-24-25,-1 25,25 24,0-24,0 0,0-25,0 25,0-25,0 25,0-25,0 25,0-25,0 24,0 1,0-25,0 25,0-25,0 25,0-25,0 49,0-49,0 25,0-25,0 25,0 0,0-25,0 25,0 0,0-25,0 24,0 1,0-25,0 25,0-25,0 25,0-25,0 25,0-1,0-24,0 25,0-25,0 25,0-25,0 25,0 0,0-1,0-24,0 25,0-25,0 25,0 0,0-25,0 25,0-25,0 25,0-25,0 24,0 1,0-25,25 25,23 0,-48 0,24-25,1 0,-25 0,24 0,0 24,0-24,1 25,-25 0,24-25,0 0,0 0,1 25,-1 0,-24 0,24-25,0 0,-24 0,25 24,-25-24,24 0,-24 25,24-25,0 0,1 0,-25 0,48 0,-24-25,1 1,23-1,-48 25,24-25,0 25,0-25,-24 25,24-25,-24 0,24 25,-24-24,25 24,-1-25,-24 25,24-25,-24 0,24 25,-24 0,25-25,-1 1,-24 24,24 0</inkml:trace>
          <inkml:trace contextRef="#ctx0" brushRef="#br1" timeOffset="-19">751 2091,'24'25,"-24"-25,24 25,1 0,23-1,-24 1,1 25,-1-50,0 25,0-1,1 26,-25-50,24 25,-24-25,24 0,0 0,1 0,-1 0</inkml:trace>
        </inkml:traceGroup>
      </inkml:traceGroup>
    </inkml:traceGroup>
    <inkml:traceGroup>
      <inkml:annotationXML>
        <emma:emma xmlns:emma="http://www.w3.org/2003/04/emma" version="1.0">
          <emma:interpretation id="{96AF671A-89C5-433C-B27F-FD8A35790845}" emma:medium="tactile" emma:mode="ink">
            <msink:context xmlns:msink="http://schemas.microsoft.com/ink/2010/main" type="paragraph" rotatedBoundingBox="53338,20316 58225,20209 58244,21047 53356,21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88063-E801-40CD-8766-1FB92348DFC7}" emma:medium="tactile" emma:mode="ink">
              <msink:context xmlns:msink="http://schemas.microsoft.com/ink/2010/main" type="line" rotatedBoundingBox="53338,20316 58225,20209 58244,21047 53356,21154"/>
            </emma:interpretation>
          </emma:emma>
        </inkml:annotationXML>
        <inkml:traceGroup>
          <inkml:annotationXML>
            <emma:emma xmlns:emma="http://www.w3.org/2003/04/emma" version="1.0">
              <emma:interpretation id="{F21176ED-19A5-4672-A4A4-E247D1B81FC1}" emma:medium="tactile" emma:mode="ink">
                <msink:context xmlns:msink="http://schemas.microsoft.com/ink/2010/main" type="inkWord" rotatedBoundingBox="53339,20372 55803,20318 55821,21101 53356,21154"/>
              </emma:interpretation>
              <emma:one-of disjunction-type="recognition" id="oneOf4">
                <emma:interpretation id="interp20" emma:lang="en-US" emma:confidence="0">
                  <emma:literal>son-inter</emma:literal>
                </emma:interpretation>
                <emma:interpretation id="interp21" emma:lang="en-US" emma:confidence="0">
                  <emma:literal>so-inter</emma:literal>
                </emma:interpretation>
                <emma:interpretation id="interp22" emma:lang="en-US" emma:confidence="0">
                  <emma:literal>son-infer</emma:literal>
                </emma:interpretation>
                <emma:interpretation id="interp23" emma:lang="en-US" emma:confidence="0">
                  <emma:literal>sointt_R</emma:literal>
                </emma:interpretation>
                <emma:interpretation id="interp24" emma:lang="en-US" emma:confidence="0">
                  <emma:literal>san-inter</emma:literal>
                </emma:interpretation>
              </emma:one-of>
            </emma:emma>
          </inkml:annotationXML>
          <inkml:trace contextRef="#ctx1" brushRef="#br2">1137 2494 6755,'0'-5'2257,"0"5"112,0 0 32,0-6-1040,0 6-321,0-6-63,0 1-81,0 5-175,-6-5-33,6 5-96,0-6 16,0 6-47,-5 0-129,5-5-48,0 5-80,0 5-48,0-5-32,0 6-111,0-6-1,0 5-96,0 6 0,0-5-48,0-1-16,0 6-16,0 0-17,0-1 33,0 7-32,0-6 32,5 5 32,-5-5-32,0 5 48,6 0-16,-6-4 16,0 4 0,5-6-32,-5 7-96,5-6-32,0 5-80,-5-5-96,6-6-144,-6 11-225,0-10-95,6 5-32,-6 0-17,5 0-143,0-6-1890,-5 6-1904,0-1-4578</inkml:trace>
          <inkml:trace contextRef="#ctx1" brushRef="#br2" timeOffset="10985">1342 3151 10357,'0'0'2497,"0"0"48,0 0-1280,0 5-673,0-5-208,0 0-240,0 0 0,0 0-48,0 5 16,0-5 32,0 0-16,0 0 49,0 0 79,0 0 32,0 0-16,0-5-16,0 0-16,0-1-16,0-5-16,5 6-16,-5-6-64,6 0 33,-1-5 15,0 0 48,-5 0 32,6-1-16,-1-4 0,-5 4-16,6-5-64,-1 0-64,1 6-64,-1-6-32,0 12-32,1-1-32,-6 0 0,5 11 16,0-5 0,1 5-16,0 5-16,-1-5-32,-5 6-64,0-1-32,5 6-48,1-6-80,-6 12-49,5-7-15,0 1 64,-5 11 16,6-11 32,-6 10 48,6-9 64,-6 4 80,0-6 16,5 7 0,6-6 15,-6-1 1,0 1 0,1 0 64,-1-11-16,1 6 32,-1-1 32,6-5 48,-11 0 49,5 0 95,1 0 32,-1-5 32,0 5 0,7-6 0,-12 6 32,10-5 17,-4-6-65,-1 0 32,6 6 32,-11-6 96,6-6 48,-1 7-31,-5-6 15,5-1-16,1-5 16,-6 6-48,0 0-95,5-6-65,-5 6-80,0 0-48,0-1-48,0 6-96,0 1 0,5-1-32,-5 6-128,0-7-80,0 7-112,0 5-97,0 0-223,0 0-464,0 0-209,0 0-208,0 5-1952,-5 1-2258,5 0-5058</inkml:trace>
          <inkml:trace contextRef="#ctx1" brushRef="#br2" timeOffset="11535">1780 2825 9364,'0'0'2273,"0"0"96,0 0-1200,0 0-497,0 0-111,0 0-161,0 0-80,0 5 0,0 1-64,0 5-16,0-6-144,0 6 32,0 0-32,0 5-32,0 0-48,0 0-16,0 6-16,0 0 16,-5 0 0,5 5-32,0-1 16,0 2 32,0-7 32,0 1 48,0 5 0,-5-5-15,5-6 31,0 0 0,0-5-32,0 5-96,0-11-144,0-5-129,0 0-127,0 0-336,0 0-1777,0-5-176,0-6-1649,0 1-3330</inkml:trace>
          <inkml:trace contextRef="#ctx1" brushRef="#br2" timeOffset="11920">1937 2851 11461,'0'0'2577,"0"0"49,0 0-1874,0 0-352,0 0-48,-5 0-64,5 5-79,-5-5-33,5 6-48,0-1-16,-6 6 16,1 0-32,5-6-16,-5 11-48,5-5 16,-5 6-16,5-7 0,0 12-32,0-11-32,0 10 32,0-10 32,0 11-32,0-12 0,0 12 16,5-11-16,-5 5 16,5-5-16,-5 5-16,0-5 0,0 0-32,0-5-48,-5-1-304,5 0-177,-5-5-271,-1 0-1073,6 0-864,-6-10-1809,1 4-3650</inkml:trace>
          <inkml:trace contextRef="#ctx1" brushRef="#br2" timeOffset="12151">1765 3054 11941,'0'0'2754,"0"0"111,8 0-1921,-8-8-383,9 8-81,-9 0-48,8 0 0,8-8-31,0 8-129,-8 0 16,17 0-32,-9 0-144,0-8-144,0 8-288,1 0-304,-9 0-273,8 0-2272,-8 0-2370,8 0-5602</inkml:trace>
          <inkml:trace contextRef="#ctx1" brushRef="#br2" timeOffset="5831">254 2857 7219,'5'0'2161,"-5"0"112,0 0-144,0 0-1072,0 0-1,0 0-15,0 0-113,0 0-15,-5 0 31,5 0 32,-5 0-15,5 0-177,-6 0-79,0 5-113,6-5-80,-5 6-160,-6-1-144,6 0-112,-1 1-64,1 0 0,-6-1-32,5 0 0,1 6 0,0-6 0,5-5-32,-6 12 0,1-7-16,5 6-48,0-6 0,0-5-112,5 5-32,-5 6 0,6-5-48,-1-1 0,0 1 16,7-1-1,-2 0 113,-4 6 0,4-6 64,1-5 16,-5 11 0,5-5 0,0-1-16,-6 6 16,0-6-16,7 0 16,-7 7 16,-5-2 0,5-4 64,-10 10 64,5-5 32,-5-6 48,-1 6 0,0-6 16,1 1 16,5-1-32,-5 1-48,-1-6-80,1 5-48,0-5-240,-1-5-160,0 5-192,6-6-209,0 6-207,0-5-2210,0 5-2256,0-11-5251</inkml:trace>
          <inkml:trace contextRef="#ctx1" brushRef="#br2" timeOffset="6616">558 2906 9252,'5'-5'2273,"-5"5"128,0 0-1200,0-6-273,0 6-207,0-5-33,0 5-48,0 0 1,-5 0-81,5-5-128,-6-1-64,1 6-32,5 0-48,-6 0-79,1 0-65,-1 0-48,-4 0-16,4 6-16,1-1-16,0-5-32,-7 5-32,7 6 16,0 0-48,-6-6-32,6 6 0,-1 5-64,0-10-16,6 11-97,-5-7-47,5 6 16,0-5-80,5 0-16,-5 0-112,6 0-17,0-6 65,-1 6-16,6-5 64,-6-1 80,6 0 47,-5-5 177,4 0 32,-4 0 80,4-5 80,1 5 49,-5-5 15,5-1 16,-1 0 48,-4 1 32,-1 0 48,0-1 32,1-4 16,0 4 49,-1-5 127,-5 6 64,5-11 0,-5 10 33,0-11-1,0 1 16,0 6-48,0-1-111,-5 0-145,5 0-48,-5-5-176,-1 11-112,0-1-240,1 0-192,5 1-273,-5 5-559,-1 0-1457,1 0-673,0 5-2145,-1 1-4209</inkml:trace>
          <inkml:trace contextRef="#ctx1" brushRef="#br2" timeOffset="7200">687 3058 10133,'0'-6'2545,"5"6"96,-5 0-1520,0 0-273,6-6-160,-6 6-63,5-5-225,0 5-96,1 0-48,-1 0-16,6 0-32,-5 0-32,-1 0-32,6 0-48,-6 0-32,0 0-64,1 5-80,0-5-64,-1 6 0,0 0-32,-5-1-32,0 0 80,6 1-16,-12-1 48,6 6 32,0-6 48,-5 6 16,5-5 0,-5-1 0,5 5 0,-6-4 16,6-1 0,-6 6-16,6-5 16,0-1-16,0 0 32,6-5-16,-6 6-32,6-1 32,-1-5-16,6 0-16,-6 5 16,5-10-64,7 5-16,-12 0-208,11-5-129,-10 5-127,10-6-256,-5 6-593,-6-5-1328,6 0-1825,0-1-3954</inkml:trace>
          <inkml:trace contextRef="#ctx1" brushRef="#br2" timeOffset="7516">979 3082 11701,'0'8'2802,"0"-8"95,0 0-1873,0 0-191,0 0-65,9 0-96,-9 0-143,8 0-113,0 0-80,0-8-48,0 8-96,0-8-112,8 8-112,1-8-144,-9 8-416,8-9-240,0 9-225,-8-8-223,1 8-1954,7 0-2080,-8-8-4691</inkml:trace>
          <inkml:trace contextRef="#ctx1" brushRef="#br2" timeOffset="12604">2051 3036 13046,'0'0'3057,"0"0"49,5 0-2146,-5 5-207,0-5-145,6 0-32,-1 0-80,0 0-79,1 0 47,-6 0 16,11 0-16,0 0-64,-6 0-128,0 6-47,6-6-65,0 0-64,-6 0-64,6 5-80,-6-5 16,6 0-16,-5 0-16,-1 6-32,6-6 0,-6 0-81,6 5-63,-11-5-272,5 0-160,-5 0-257,6-5-271,-6 5-209,0-6-2080,-6 1-2258,6 5-5090</inkml:trace>
          <inkml:trace contextRef="#ctx1" brushRef="#br2" timeOffset="15792">2355 3150 8276,'0'0'1777,"0"6"31,0-6-1455,0 0-49,0 5-64,0-5 64,6 0 32,-12 0 64,6-5 49,0 5 63,0 0-16,-5-6 16,-1 1-16,0-1-15,1 1-17,0-1-32,5 1-96,-6-6 48,6 1 65,-5-7 31,5 6-32,-5-5 32,5 0 0,-6-6-15,6 6-81,-5-6-112,5 0-64,0 6-96,0-6 0,0 6-32,0 0 16,0-1 0,0 1 32,0 6 48,0-7 1,5 12-33,-5-6-32,6 0-48,-1 6-16,0-1-80,1 1-48,4-1-48,2 1-32,-7 5-65,6 0-15,-6 0 0,6 0-16,-5 5 16,-1 1-32,6-1 32,-6 1 80,1 5 0,-1-1 64,0-4 16,1 10-1,0-5 65,-1-6 0,-5 6-32,5 0 48,-5 0-16,-5 0 32,5-6-16,-5 6 0,-1-6 0,0 1 0,1-1 16,0 6-48,-6-6 32,0-5 16,6 0-32,-6 6 32,0-6-16,0 5 16,6-5 48,-7 0-16,2 0-15,4-5 15,6 5-16,0 0 16,-5-6-32,5 6 0,0 0-32,5 0 16,-5 0 0,11 0 0,-6 0 32,7 0 0,-7 0-16,11 6 16,-5-6 0,-5 5-16,5 0-16,-1 2 0,1-2 0,-6 0 16,7 1 32,-2-1 0,1 6 32,0-6 64,0 6 32,0 0 32,0 0-32,-1-6 48,-4 6 32,10 0 48,-10 0-31,4-1 31,2 2 16,-2-7-64,1 6 64,0-1-96,-6-4-48,1 5-32,0 0-144,4-6-160,-4 0-144,-1-5-336,-5 0-321,0 0-2608,5 0-2738,-5-10-6499</inkml:trace>
        </inkml:traceGroup>
        <inkml:traceGroup>
          <inkml:annotationXML>
            <emma:emma xmlns:emma="http://www.w3.org/2003/04/emma" version="1.0">
              <emma:interpretation id="{1F38D1C6-1D36-4DA1-AE81-0AEA94613D1A}" emma:medium="tactile" emma:mode="ink">
                <msink:context xmlns:msink="http://schemas.microsoft.com/ink/2010/main" type="inkWord" rotatedBoundingBox="56506,20247 58225,20209 58243,21004 56523,21042"/>
              </emma:interpretation>
              <emma:one-of disjunction-type="recognition" id="oneOf5">
                <emma:interpretation id="interp25" emma:lang="en-US" emma:confidence="0">
                  <emma:literal>coopt</emma:literal>
                </emma:interpretation>
                <emma:interpretation id="interp26" emma:lang="en-US" emma:confidence="0">
                  <emma:literal>Coopt</emma:literal>
                </emma:interpretation>
                <emma:interpretation id="interp27" emma:lang="en-US" emma:confidence="0">
                  <emma:literal>co-opt</emma:literal>
                </emma:interpretation>
                <emma:interpretation id="interp28" emma:lang="en-US" emma:confidence="0">
                  <emma:literal>coo-opt</emma:literal>
                </emma:interpretation>
                <emma:interpretation id="interp29" emma:lang="en-US" emma:confidence="0">
                  <emma:literal>Coo-opt</emma:literal>
                </emma:interpretation>
              </emma:one-of>
            </emma:emma>
          </inkml:annotationXML>
          <inkml:trace contextRef="#ctx0" brushRef="#br1" timeOffset="-26">3902 2738,'0'24,"-24"-24,24 25,0-25,0 25,0 0,0-25,0 25,0-25,0 24,0-24,0 25,0 0,0-25,0 25,0-25,0 25,24-25,-24 0,25 0,-25 0,24 0,-24 0,25 0,0 0,-25 0,24 0,-24 0,25 0,-25-25,25 25,-1 0,-24-25,25 0,-25 25,0-25,0 25,0-24,0 24,0-25,-25 0,1 25,24-25,-25 25,25 0,-25 0</inkml:trace>
          <inkml:trace contextRef="#ctx0" brushRef="#br1" timeOffset="-24">4025 2837,'0'-25,"-49"0,49 25,-25 0,25 0,0 25</inkml:trace>
          <inkml:trace contextRef="#ctx0" brushRef="#br1" timeOffset="-28">3828 2341,'0'0,"0"25,0-25,0 24,0 1,0 0,0 0,0-25,0 49,25-98,-25 49</inkml:trace>
          <inkml:trace contextRef="#ctx0" brushRef="#br1" timeOffset="-25">4345 2762,'-49'0</inkml:trace>
          <inkml:trace contextRef="#ctx0" brushRef="#br1" timeOffset="-27">3607 2688,'-49'-25,"49"25,-25 0,0 0,25 0,-24 0,24 0,-25 0,0 25,1-25,24 25,-25 0,1-1,24-24,-25 25,25 0,0-25,0 25,0-25,0 25,0-25,0 24,0 1,0-25,0 25,25-25,-25 25,24-25,-24 25,25-25,-25 0,49 0,-49 25,49-25,-49 0,25 0,-25 0,25 0,-25 0,24 0,-24 0,25 0,-1 0,1-25</inkml:trace>
          <inkml:trace contextRef="#ctx0" brushRef="#br1" timeOffset="-23">4419 2812,'-49'0,"49"0,-25 25,25-25,0 25,0-25,0 24,0-24,0 25,0 0,0-25,0 25,0-25,0 25,25 0,-25-25,25 0,-25 0,24 0,1 0,-25 0,24 0,-24 0,50 0,-50 0,24 0,-24 0,25-25,-25 25,25 0,-25-25,24 0,1 25,-25-25,0 0,0 25,-25-24,1 24,-1-25,25 0,-25 25,1 0,24-25,-25 25,25 0,-25 0</inkml:trace>
          <inkml:trace contextRef="#ctx0" brushRef="#br1" timeOffset="-22">4813 2762,'0'0,"0"25,0 0,0 0,0 0,0-1,0 1,0 0,0-25,0 25,0 0,0-25,0 25,0-1,0 1,0-25,0 25,0-25,0 25,25-25,-1 0</inkml:trace>
          <inkml:trace contextRef="#ctx0" brushRef="#br1" timeOffset="-21">5010 2713,'0'0,"0"25,0 24,0-24,25 0,-25-25,0 25,0-25,0 24,0 1,0 0,0-25,0 25,0-25,0 25,0 0,0-1,24 1,-24 0,0-25,0 25,0-25,0-25,0 0,0 25,-24-25,24 25,0-24,-25 24,25-25,0 0,0 25,-25-25,1 25,24-50,-25 50,-24 0,49 0,-25 0,25 0,25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orally (not absorbed from GIT)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jp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808" y="2187829"/>
            <a:ext cx="17824847" cy="4654162"/>
          </a:xfrm>
        </p:spPr>
        <p:txBody>
          <a:bodyPr anchor="b"/>
          <a:lstStyle>
            <a:lvl1pPr algn="ctr">
              <a:defRPr sz="11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808" y="7021473"/>
            <a:ext cx="17824847" cy="3227586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220" indent="0" algn="ctr">
              <a:buNone/>
              <a:defRPr sz="3899"/>
            </a:lvl2pPr>
            <a:lvl3pPr marL="1782440" indent="0" algn="ctr">
              <a:buNone/>
              <a:defRPr sz="3509"/>
            </a:lvl3pPr>
            <a:lvl4pPr marL="2673660" indent="0" algn="ctr">
              <a:buNone/>
              <a:defRPr sz="3119"/>
            </a:lvl4pPr>
            <a:lvl5pPr marL="3564880" indent="0" algn="ctr">
              <a:buNone/>
              <a:defRPr sz="3119"/>
            </a:lvl5pPr>
            <a:lvl6pPr marL="4456100" indent="0" algn="ctr">
              <a:buNone/>
              <a:defRPr sz="3119"/>
            </a:lvl6pPr>
            <a:lvl7pPr marL="5347320" indent="0" algn="ctr">
              <a:buNone/>
              <a:defRPr sz="3119"/>
            </a:lvl7pPr>
            <a:lvl8pPr marL="6238540" indent="0" algn="ctr">
              <a:buNone/>
              <a:defRPr sz="3119"/>
            </a:lvl8pPr>
            <a:lvl9pPr marL="7129760" indent="0" algn="ctr">
              <a:buNone/>
              <a:defRPr sz="311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75C-B77B-4AF9-BF42-980433339437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242-AB85-4E72-A2B7-BFB751098A5B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7875" y="711740"/>
            <a:ext cx="5124644" cy="113290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944" y="711740"/>
            <a:ext cx="15076850" cy="113290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F91-7380-47D4-8C81-A9ED0FFF0527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5B7-65E9-41C1-BEE5-D9EA41ACDAE3}" type="datetime1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06" y="350781"/>
            <a:ext cx="2268771" cy="237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4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1"/>
          <a:stretch/>
        </p:blipFill>
        <p:spPr>
          <a:xfrm flipH="1">
            <a:off x="3093406" y="8184170"/>
            <a:ext cx="8559889" cy="3719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DBB-A0BE-4B82-BC6C-708D25B22D0F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373082" y="7482570"/>
            <a:ext cx="5510363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Allulu</a:t>
            </a:r>
            <a:r>
              <a:rPr lang="en-US" sz="2905" dirty="0"/>
              <a:t> </a:t>
            </a:r>
            <a:r>
              <a:rPr lang="en-US" sz="2905" dirty="0" err="1"/>
              <a:t>Alsulayhim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Anwar </a:t>
            </a:r>
            <a:r>
              <a:rPr lang="en-US" sz="2905" dirty="0" err="1"/>
              <a:t>Alajmi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Najd </a:t>
            </a:r>
            <a:r>
              <a:rPr lang="en-US" sz="2905" dirty="0" err="1"/>
              <a:t>Altheeb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Rana </a:t>
            </a:r>
            <a:r>
              <a:rPr lang="en-US" sz="2905" dirty="0" err="1"/>
              <a:t>Barasain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Rawan</a:t>
            </a:r>
            <a:r>
              <a:rPr lang="en-US" sz="2905" dirty="0"/>
              <a:t> </a:t>
            </a:r>
            <a:r>
              <a:rPr lang="en-US" sz="2905" dirty="0" err="1"/>
              <a:t>Alqahtani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Reem</a:t>
            </a:r>
            <a:r>
              <a:rPr lang="en-US" sz="2905" dirty="0"/>
              <a:t> </a:t>
            </a:r>
            <a:r>
              <a:rPr lang="en-US" sz="2905" dirty="0" err="1"/>
              <a:t>Alshathri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Sama</a:t>
            </a:r>
            <a:r>
              <a:rPr lang="en-US" sz="2905" dirty="0"/>
              <a:t> </a:t>
            </a:r>
            <a:r>
              <a:rPr lang="en-US" sz="2905" dirty="0" err="1"/>
              <a:t>Alharbi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Shoag</a:t>
            </a:r>
            <a:r>
              <a:rPr lang="en-US" sz="2905" dirty="0"/>
              <a:t> </a:t>
            </a:r>
            <a:r>
              <a:rPr lang="en-US" sz="2905" dirty="0" err="1"/>
              <a:t>Alahmari</a:t>
            </a:r>
            <a:endParaRPr lang="en-US" sz="2905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2523179" y="6570027"/>
            <a:ext cx="3959074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5" b="1" dirty="0"/>
              <a:t>Team members:</a:t>
            </a:r>
          </a:p>
          <a:p>
            <a:endParaRPr lang="en-US" sz="2905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Abdulrhman</a:t>
            </a:r>
            <a:r>
              <a:rPr lang="en-US" sz="2905" dirty="0"/>
              <a:t> </a:t>
            </a:r>
            <a:r>
              <a:rPr lang="en-US" sz="2905" dirty="0" err="1"/>
              <a:t>Aljurayyan</a:t>
            </a:r>
            <a:endParaRPr lang="en-US" sz="2905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Abdulrhman</a:t>
            </a:r>
            <a:r>
              <a:rPr lang="en-US" sz="2905" dirty="0"/>
              <a:t> </a:t>
            </a:r>
            <a:r>
              <a:rPr lang="en-US" sz="2905" dirty="0" err="1"/>
              <a:t>Thekry</a:t>
            </a:r>
            <a:endParaRPr lang="en-US" sz="2905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Faisal </a:t>
            </a:r>
            <a:r>
              <a:rPr lang="en-US" sz="2905" dirty="0" err="1"/>
              <a:t>Alabbad</a:t>
            </a:r>
            <a:endParaRPr lang="en-US" sz="2905" dirty="0"/>
          </a:p>
          <a:p>
            <a:r>
              <a:rPr lang="en-US" sz="2905" dirty="0"/>
              <a:t>Khalid </a:t>
            </a:r>
            <a:r>
              <a:rPr lang="en-US" sz="2905" dirty="0" err="1"/>
              <a:t>Aleisa</a:t>
            </a:r>
            <a:endParaRPr lang="en-US" sz="2905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Moayed Ahmad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Mohammed Khoja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Omar </a:t>
            </a:r>
            <a:r>
              <a:rPr lang="en-US" sz="2905" dirty="0" err="1"/>
              <a:t>Turkistani</a:t>
            </a:r>
            <a:endParaRPr lang="en-US" sz="2905" dirty="0"/>
          </a:p>
          <a:p>
            <a:r>
              <a:rPr lang="en-US" sz="2905" dirty="0"/>
              <a:t>Trad </a:t>
            </a:r>
            <a:r>
              <a:rPr lang="en-US" sz="2905" dirty="0" err="1"/>
              <a:t>Alwakeel</a:t>
            </a:r>
            <a:endParaRPr lang="en-US" sz="2905" dirty="0"/>
          </a:p>
          <a:p>
            <a:endParaRPr lang="en-US" sz="2905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390" y="8374801"/>
            <a:ext cx="6428934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us 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	Pharma436@outlook.com</a:t>
            </a:r>
          </a:p>
        </p:txBody>
      </p:sp>
      <p:pic>
        <p:nvPicPr>
          <p:cNvPr id="25" name="Picture 2" descr="Image result for outloo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6" y="10643758"/>
            <a:ext cx="508109" cy="5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5" y="9879716"/>
            <a:ext cx="404162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 cstate="print"/>
          <a:srcRect b="24399"/>
          <a:stretch/>
        </p:blipFill>
        <p:spPr>
          <a:xfrm>
            <a:off x="19104044" y="2524384"/>
            <a:ext cx="1600517" cy="1303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print"/>
          <a:srcRect b="22140"/>
          <a:stretch/>
        </p:blipFill>
        <p:spPr>
          <a:xfrm>
            <a:off x="11644778" y="2192435"/>
            <a:ext cx="1671920" cy="161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2544520" y="3418273"/>
            <a:ext cx="322467" cy="183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19338720" y="3277462"/>
            <a:ext cx="322467" cy="1835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 flipH="1" flipV="1">
            <a:off x="11563749" y="3810472"/>
            <a:ext cx="9633706" cy="1784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2597584" y="4180340"/>
            <a:ext cx="3743317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/>
              <a:t>Team leaders 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67" b="1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Abdulaziz</a:t>
            </a:r>
            <a:r>
              <a:rPr lang="en-US" sz="2905" dirty="0"/>
              <a:t> </a:t>
            </a:r>
            <a:r>
              <a:rPr lang="en-US" sz="2905" dirty="0" err="1"/>
              <a:t>Redwan</a:t>
            </a:r>
            <a:endParaRPr lang="en-US" sz="2905" dirty="0"/>
          </a:p>
          <a:p>
            <a:r>
              <a:rPr lang="en-US" sz="2905" dirty="0" err="1"/>
              <a:t>Ghadah</a:t>
            </a:r>
            <a:r>
              <a:rPr lang="en-US" sz="2905" dirty="0"/>
              <a:t> Almuhana </a:t>
            </a:r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11621586" y="3828312"/>
            <a:ext cx="10763" cy="803832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11334333" y="3599887"/>
            <a:ext cx="600416" cy="441326"/>
          </a:xfrm>
          <a:prstGeom prst="ellipse">
            <a:avLst/>
          </a:prstGeom>
          <a:solidFill>
            <a:srgbClr val="38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 dirty="0"/>
          </a:p>
        </p:txBody>
      </p:sp>
      <p:sp>
        <p:nvSpPr>
          <p:cNvPr id="48" name="Oval 47"/>
          <p:cNvSpPr/>
          <p:nvPr userDrawn="1"/>
        </p:nvSpPr>
        <p:spPr>
          <a:xfrm>
            <a:off x="11419702" y="3662380"/>
            <a:ext cx="425295" cy="31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79661" y="404975"/>
            <a:ext cx="2207150" cy="237664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6989" y="12125583"/>
            <a:ext cx="20719479" cy="1266202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375" y="13073241"/>
            <a:ext cx="2466214" cy="318547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72322" y="13190907"/>
            <a:ext cx="1337763" cy="167511"/>
          </a:xfrm>
          <a:prstGeom prst="rect">
            <a:avLst/>
          </a:prstGeom>
          <a:solidFill>
            <a:srgbClr val="2C6CA8"/>
          </a:solidFill>
          <a:ln>
            <a:solidFill>
              <a:srgbClr val="2C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64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538-DB50-4DCB-AA82-02E96A6B61C8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6755-8ED0-4063-B354-03703B410D56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11" y="374228"/>
            <a:ext cx="2268771" cy="2376634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4159131" y="12511733"/>
            <a:ext cx="5347454" cy="711740"/>
          </a:xfrm>
          <a:prstGeom prst="rect">
            <a:avLst/>
          </a:prstGeom>
        </p:spPr>
        <p:txBody>
          <a:bodyPr vert="horz" lIns="121923" tIns="60961" rIns="121923" bIns="60961" rtlCol="0" anchor="ctr"/>
          <a:lstStyle>
            <a:defPPr>
              <a:defRPr lang="en-US"/>
            </a:defPPr>
            <a:lvl1pPr marL="0" algn="r" defTabSz="457200" rtl="0" eaLnBrk="1" latinLnBrk="0" hangingPunct="1">
              <a:defRPr sz="23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z="4267" smtClean="0">
                <a:solidFill>
                  <a:schemeClr val="bg1"/>
                </a:solidFill>
              </a:rPr>
              <a:pPr/>
              <a:t>‹#›</a:t>
            </a:fld>
            <a:endParaRPr lang="en-US" sz="42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44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1772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15-EC16-4B6F-9756-63E2AB9B453B}" type="datetime1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0" y="711741"/>
            <a:ext cx="20498574" cy="25839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1" y="3277101"/>
            <a:ext cx="10054327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041" y="4883157"/>
            <a:ext cx="10054327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1772" y="3277101"/>
            <a:ext cx="10103842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1772" y="4883157"/>
            <a:ext cx="10103842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0270-8752-4EC4-92D9-3FE80747DFA2}" type="datetime1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D45A-846A-4BD0-97F9-C974993AA88A}" type="datetime1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0EA4-A824-4DF7-A402-8B5D2559A003}" type="datetime1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3842" y="1924794"/>
            <a:ext cx="12031772" cy="9500185"/>
          </a:xfrm>
        </p:spPr>
        <p:txBody>
          <a:bodyPr/>
          <a:lstStyle>
            <a:lvl1pPr>
              <a:defRPr sz="6238"/>
            </a:lvl1pPr>
            <a:lvl2pPr>
              <a:defRPr sz="5458"/>
            </a:lvl2pPr>
            <a:lvl3pPr>
              <a:defRPr sz="4678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C9D-CBF6-42EF-8987-71BA080627CD}" type="datetime1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3842" y="1924794"/>
            <a:ext cx="12031772" cy="9500185"/>
          </a:xfrm>
        </p:spPr>
        <p:txBody>
          <a:bodyPr anchor="t"/>
          <a:lstStyle>
            <a:lvl1pPr marL="0" indent="0">
              <a:buNone/>
              <a:defRPr sz="6238"/>
            </a:lvl1pPr>
            <a:lvl2pPr marL="891220" indent="0">
              <a:buNone/>
              <a:defRPr sz="5458"/>
            </a:lvl2pPr>
            <a:lvl3pPr marL="1782440" indent="0">
              <a:buNone/>
              <a:defRPr sz="4678"/>
            </a:lvl3pPr>
            <a:lvl4pPr marL="2673660" indent="0">
              <a:buNone/>
              <a:defRPr sz="3899"/>
            </a:lvl4pPr>
            <a:lvl5pPr marL="3564880" indent="0">
              <a:buNone/>
              <a:defRPr sz="3899"/>
            </a:lvl5pPr>
            <a:lvl6pPr marL="4456100" indent="0">
              <a:buNone/>
              <a:defRPr sz="3899"/>
            </a:lvl6pPr>
            <a:lvl7pPr marL="5347320" indent="0">
              <a:buNone/>
              <a:defRPr sz="3899"/>
            </a:lvl7pPr>
            <a:lvl8pPr marL="6238540" indent="0">
              <a:buNone/>
              <a:defRPr sz="3899"/>
            </a:lvl8pPr>
            <a:lvl9pPr marL="7129760" indent="0">
              <a:buNone/>
              <a:defRPr sz="389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AFB0-C155-48EC-8BA8-CCD1EB702E7C}" type="datetime1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945" y="711741"/>
            <a:ext cx="20498574" cy="258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45" y="3558701"/>
            <a:ext cx="20498574" cy="848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944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F499-0F42-43CC-94B7-308DA7B9533A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641" y="12390470"/>
            <a:ext cx="8021181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5065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1782440" rtl="0" eaLnBrk="1" latinLnBrk="0" hangingPunct="1">
        <a:lnSpc>
          <a:spcPct val="90000"/>
        </a:lnSpc>
        <a:spcBef>
          <a:spcPct val="0"/>
        </a:spcBef>
        <a:buNone/>
        <a:defRPr sz="8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610" indent="-445610" algn="l" defTabSz="1782440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8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80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192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49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71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9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41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53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2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4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6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88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610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73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85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7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uVmO9CfR0eo0XIZpevtHafOlYPrinmpctImOBR3wx60/edit#slide=id.g1f2eeab3df_0_1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686" y="650877"/>
            <a:ext cx="11182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>
                <a:solidFill>
                  <a:srgbClr val="0070C0"/>
                </a:solidFill>
              </a:rPr>
              <a:t>Treatment of urinary </a:t>
            </a:r>
            <a:r>
              <a:rPr lang="en-US" altLang="en-US" sz="9600" dirty="0">
                <a:solidFill>
                  <a:srgbClr val="0070C0"/>
                </a:solidFill>
              </a:rPr>
              <a:t>tract infections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7819" y="5230420"/>
            <a:ext cx="143569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Objectives: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Recognize different groups of antibiotics used in UTIs.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Describe their mechanism of action, pharmacokinetics properties and adverse effects.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Describe the use of antibiotics and their rational of combination of different antibiotics.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Describe the spectrum of various antibiotics.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435" y="10778950"/>
            <a:ext cx="600891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ctr" defTabSz="457200" rtl="0" eaLnBrk="1" latinLnBrk="0" hangingPunct="1"/>
            <a:r>
              <a:rPr lang="en-US" sz="2800" dirty="0"/>
              <a:t>To always give without expecting anything in return.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3816" y="8734237"/>
            <a:ext cx="50132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2E6AA6"/>
                </a:solidFill>
              </a:rPr>
              <a:t>Titles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9B261F"/>
                </a:solidFill>
              </a:rPr>
              <a:t>Very important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A6A6A6"/>
                </a:solidFill>
              </a:rPr>
              <a:t>Extra information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4087" y="10253920"/>
            <a:ext cx="280422" cy="207404"/>
            <a:chOff x="-4889" y="0"/>
            <a:chExt cx="150376" cy="171424"/>
          </a:xfrm>
          <a:solidFill>
            <a:srgbClr val="A6A6A6"/>
          </a:solidFill>
        </p:grpSpPr>
        <p:sp>
          <p:nvSpPr>
            <p:cNvPr id="7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8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0375" y="10876215"/>
            <a:ext cx="280422" cy="207404"/>
            <a:chOff x="-4889" y="0"/>
            <a:chExt cx="150376" cy="171424"/>
          </a:xfrm>
          <a:solidFill>
            <a:srgbClr val="00B050"/>
          </a:solidFill>
        </p:grpSpPr>
        <p:sp>
          <p:nvSpPr>
            <p:cNvPr id="10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1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2231" y="9009330"/>
            <a:ext cx="280422" cy="207404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3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4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2231" y="9631625"/>
            <a:ext cx="280422" cy="207404"/>
            <a:chOff x="-4889" y="0"/>
            <a:chExt cx="150376" cy="171424"/>
          </a:xfrm>
          <a:solidFill>
            <a:srgbClr val="9B261F"/>
          </a:solidFill>
        </p:grpSpPr>
        <p:sp>
          <p:nvSpPr>
            <p:cNvPr id="16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7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9" y="4869210"/>
            <a:ext cx="3877389" cy="32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296" y="974341"/>
            <a:ext cx="11353800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Urinary tract infections (UTIs)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It’s the infection that affect any part of the urinary tract including kidneys, ureters, bladder and urethra.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It is the 2</a:t>
            </a:r>
            <a:r>
              <a:rPr lang="en-US" sz="2800" baseline="30000" dirty="0"/>
              <a:t>nd</a:t>
            </a:r>
            <a:r>
              <a:rPr lang="en-US" sz="2800" dirty="0"/>
              <a:t> most common infection (After RTIs).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It is often associated with some obstruction of the flow of urine.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It is most common in </a:t>
            </a:r>
            <a:r>
              <a:rPr lang="en-US" sz="2800" b="1" dirty="0"/>
              <a:t>women</a:t>
            </a:r>
            <a:r>
              <a:rPr lang="en-US" sz="2800" dirty="0"/>
              <a:t> than men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Because of short urethra in females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(pathogens responsible for UTI are found in the colonic flora. Subsequent UTI is usually ascending, i.e. after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perivaginal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perineal, and transurethral colonization, also immunity and other changes..)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/>
              <a:t>Incidence of UTI </a:t>
            </a:r>
            <a:r>
              <a:rPr lang="en-US" altLang="en-US" sz="2800" b="1" dirty="0"/>
              <a:t>increases in old age </a:t>
            </a:r>
            <a:r>
              <a:rPr lang="en-US" altLang="en-US" sz="2800" dirty="0"/>
              <a:t>(10% of men &amp; 20% of women).</a:t>
            </a:r>
            <a:endParaRPr lang="en-US" sz="2800" dirty="0"/>
          </a:p>
          <a:p>
            <a:pPr marL="457200" indent="-457200">
              <a:buFont typeface="Wingdings" charset="2"/>
              <a:buChar char="v"/>
            </a:pPr>
            <a:r>
              <a:rPr lang="en-US" sz="2800" dirty="0"/>
              <a:t>It is be divided into: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u="sng" dirty="0"/>
              <a:t>Upper</a:t>
            </a:r>
            <a:r>
              <a:rPr lang="en-US" sz="2800" dirty="0"/>
              <a:t> urinary tract infection including kidneys and ureters e.g. </a:t>
            </a:r>
            <a:r>
              <a:rPr lang="en-US" sz="2800" i="1" dirty="0"/>
              <a:t>Pyelonephritis</a:t>
            </a:r>
            <a:r>
              <a:rPr lang="en-US" sz="2800" dirty="0"/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u="sng" dirty="0"/>
              <a:t>Lower</a:t>
            </a:r>
            <a:r>
              <a:rPr lang="en-US" sz="2800" dirty="0"/>
              <a:t> urinary tract infection including bladder, urethra and prostate e.g. </a:t>
            </a:r>
            <a:r>
              <a:rPr lang="en-US" sz="2800" i="1" dirty="0"/>
              <a:t>Cystitis, Urethritis</a:t>
            </a:r>
            <a:r>
              <a:rPr lang="en-US" sz="2800" dirty="0"/>
              <a:t>, and </a:t>
            </a:r>
            <a:r>
              <a:rPr lang="en-US" sz="2800" i="1" dirty="0"/>
              <a:t>Prostatitis</a:t>
            </a:r>
            <a:r>
              <a:rPr lang="en-US" sz="2800" dirty="0"/>
              <a:t>. </a:t>
            </a:r>
          </a:p>
          <a:p>
            <a:pPr marL="514350" indent="-514350">
              <a:buFont typeface="Wingdings" charset="2"/>
              <a:buChar char="v"/>
            </a:pPr>
            <a:endParaRPr lang="en-US" sz="2800" dirty="0">
              <a:solidFill>
                <a:srgbClr val="00B050"/>
              </a:solidFill>
            </a:endParaRPr>
          </a:p>
          <a:p>
            <a:pPr marL="514350" indent="-514350"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Upper urinary tract infections are more serious than lower urinary tract infections. 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82144" y="609600"/>
            <a:ext cx="105826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What are the causes of UTIs?!</a:t>
            </a:r>
          </a:p>
          <a:p>
            <a:r>
              <a:rPr lang="en-US" sz="2800" b="1" dirty="0"/>
              <a:t>Normally urine is sterile. Bacteria comes from digestive tract to the opening of the urethra.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Obstruction of the flow of urine e.g. (Kidney stones)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Enlargement of prostate gland in men. (Common cause)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Catheters placed in urethra and bladder. 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Not drinking enough fluids.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(Dehydration)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Waiting too long to urinate.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Large uterus in pregnant woman.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Poor toilet habits (wiping back to front for women)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Disorders that suppress the immune system e.g. diabetes and cancer chemotherapy.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2144" y="6437376"/>
            <a:ext cx="105826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Bacteria causing UTIs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2C6CA8"/>
                </a:solidFill>
              </a:rPr>
              <a:t>Gram negative </a:t>
            </a:r>
            <a:r>
              <a:rPr lang="en-US" sz="2800" dirty="0">
                <a:solidFill>
                  <a:srgbClr val="FF0000"/>
                </a:solidFill>
              </a:rPr>
              <a:t>(most common)</a:t>
            </a:r>
            <a:r>
              <a:rPr lang="en-US" sz="2800" dirty="0">
                <a:solidFill>
                  <a:srgbClr val="2C6CA8"/>
                </a:solidFill>
              </a:rPr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Escherichia coli (E.coli approx. 80% of cases). </a:t>
            </a:r>
            <a:r>
              <a:rPr lang="en-US" sz="2800" dirty="0">
                <a:solidFill>
                  <a:srgbClr val="00B050"/>
                </a:solidFill>
              </a:rPr>
              <a:t>Live in colon (coli) 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Proteus mirabilis.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klebsiella.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Pseudomonas aeruginosa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(hospital acquired).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800" dirty="0">
                <a:solidFill>
                  <a:srgbClr val="2C6CA8"/>
                </a:solidFill>
              </a:rPr>
              <a:t>Gram positive: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Staphylococcus saprophyticus (approx. 20% of cases). </a:t>
            </a:r>
            <a:r>
              <a:rPr lang="en-US" sz="2800" dirty="0">
                <a:solidFill>
                  <a:srgbClr val="00B050"/>
                </a:solidFill>
              </a:rPr>
              <a:t>(Causes Honeymoon cystitis)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Mycoplasma, Chlamydia trachomatis and Neisseria gonorrhea are </a:t>
            </a:r>
            <a:r>
              <a:rPr lang="en-US" sz="2800" dirty="0">
                <a:solidFill>
                  <a:srgbClr val="FF0000"/>
                </a:solidFill>
              </a:rPr>
              <a:t>limited to urethra, and unlike E.coli they may be sexually transmitted. </a:t>
            </a:r>
          </a:p>
        </p:txBody>
      </p:sp>
    </p:spTree>
    <p:extLst>
      <p:ext uri="{BB962C8B-B14F-4D97-AF65-F5344CB8AC3E}">
        <p14:creationId xmlns:p14="http://schemas.microsoft.com/office/powerpoint/2010/main" val="209152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12166600" y="125260"/>
            <a:ext cx="0" cy="11800016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217400" y="518402"/>
            <a:ext cx="11125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70C0"/>
                </a:solidFill>
              </a:rPr>
              <a:t>Co-trimoxazole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(Bactrim, </a:t>
            </a:r>
            <a:r>
              <a:rPr lang="en-US" altLang="en-US" sz="3200" dirty="0" err="1">
                <a:solidFill>
                  <a:schemeClr val="bg1">
                    <a:lumMod val="50000"/>
                  </a:schemeClr>
                </a:solidFill>
              </a:rPr>
              <a:t>Septra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Sulfamethoxazole- Trimethoprim</a:t>
            </a:r>
            <a:br>
              <a:rPr lang="en-US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(SMX)                   (TMP) </a:t>
            </a:r>
            <a:endParaRPr lang="en-US" altLang="en-US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800" i="1" dirty="0"/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/>
              <a:t>Alone, each agent is </a:t>
            </a:r>
            <a:r>
              <a:rPr lang="en-US" altLang="en-US" sz="2800" dirty="0">
                <a:solidFill>
                  <a:srgbClr val="FF0000"/>
                </a:solidFill>
              </a:rPr>
              <a:t>bacteriostatic.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/>
              <a:t>Together they are </a:t>
            </a:r>
            <a:r>
              <a:rPr lang="en-US" altLang="en-US" sz="2800" dirty="0">
                <a:solidFill>
                  <a:srgbClr val="FF0000"/>
                </a:solidFill>
              </a:rPr>
              <a:t>bactericidal </a:t>
            </a:r>
            <a:r>
              <a:rPr lang="en-US" altLang="en-US" sz="2800" dirty="0"/>
              <a:t>(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Synergism</a:t>
            </a:r>
            <a:r>
              <a:rPr lang="en-US" altLang="en-US" sz="2800" dirty="0"/>
              <a:t>).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/>
              <a:t>The optimal ratio of TMP to SMX in vivo is </a:t>
            </a:r>
            <a:r>
              <a:rPr lang="en-US" altLang="en-US" sz="2800" dirty="0">
                <a:solidFill>
                  <a:srgbClr val="FF0000"/>
                </a:solidFill>
              </a:rPr>
              <a:t>1:20.</a:t>
            </a:r>
          </a:p>
          <a:p>
            <a:pPr lvl="1"/>
            <a:r>
              <a:rPr lang="en-US" altLang="en-US" sz="2800" dirty="0"/>
              <a:t>(</a:t>
            </a:r>
            <a:r>
              <a:rPr lang="en-US" altLang="en-US" sz="2400" dirty="0"/>
              <a:t>formulated 5(SMX):1(TMP); 800mg SMX+160mg TMP; 400 mg SMX+ 80 mg TMP; 40 mg SMX+8 mg TMP).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(the combination of these 2 drugs reduce the incidence of crystal urea that might be caused by sulfonamides)</a:t>
            </a:r>
          </a:p>
          <a:p>
            <a:pPr lvl="1"/>
            <a:endParaRPr lang="en-US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166600" y="6022122"/>
            <a:ext cx="111252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/>
              <a:t>MECHANISM OF ACTION</a:t>
            </a:r>
          </a:p>
          <a:p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P-Aminobenzoic Acid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Dihydropteroate                                                            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Sulfonamides</a:t>
            </a: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synthetase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      Dihydrofolate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Dihydrofolate                                                                   Trimethoprim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/>
              <a:t>reductase 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    Tetrahydrofolate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Nucleic acid synthesis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66600" y="6024444"/>
            <a:ext cx="111252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3200" b="1" dirty="0"/>
          </a:p>
          <a:p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P-Aminobenzoic Acid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Dihydropteroate                                                            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Sulfonamides</a:t>
            </a: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synthetase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      </a:t>
            </a:r>
            <a:r>
              <a:rPr lang="en-US" altLang="en-US" sz="2800" dirty="0" err="1"/>
              <a:t>Dihydrofolate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 err="1"/>
              <a:t>Dihydrofolate</a:t>
            </a:r>
            <a:r>
              <a:rPr lang="en-US" altLang="en-US" sz="2800" dirty="0"/>
              <a:t>                                                                   Trimethoprim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/>
              <a:t>reductase 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    Tetrahydrofolate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                                       Nucleic acid synthesis  &amp; Purines 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030700" y="7467600"/>
            <a:ext cx="0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030700" y="9206180"/>
            <a:ext cx="0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7030700" y="10883876"/>
            <a:ext cx="0" cy="44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576800" y="7886700"/>
            <a:ext cx="1663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576800" y="9720530"/>
            <a:ext cx="1663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8218151" y="7688689"/>
            <a:ext cx="393192" cy="3960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8212054" y="9522519"/>
            <a:ext cx="393192" cy="3960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8304335" y="7886700"/>
            <a:ext cx="22133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8301795" y="9720530"/>
            <a:ext cx="22133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14952664" y="5658363"/>
            <a:ext cx="8389935" cy="3867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عشان نتذكر ان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هالدرق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يشبه بالتركيب وانه يشتغل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بهالمرحلة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نقدر نقول (سولفوا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لبأبا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كيف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صنعتوه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Synthetase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9146040" y="10124634"/>
            <a:ext cx="3155160" cy="951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 &gt; (Tri) &gt; Tetra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(reductase)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algn="ctr" defTabSz="457200" rtl="0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عشان نتذكر انه يشتغل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بهالمرحلة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001716022"/>
              </p:ext>
            </p:extLst>
          </p:nvPr>
        </p:nvGraphicFramePr>
        <p:xfrm>
          <a:off x="44799" y="298304"/>
          <a:ext cx="12010571" cy="567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317652" y="5744807"/>
            <a:ext cx="38143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Due to </a:t>
            </a:r>
            <a:r>
              <a:rPr lang="en-US" sz="2400" dirty="0" err="1"/>
              <a:t>E.coli</a:t>
            </a:r>
            <a:r>
              <a:rPr lang="ar-SA" sz="2400" dirty="0"/>
              <a:t> </a:t>
            </a:r>
            <a:r>
              <a:rPr lang="en-US" sz="2400" dirty="0"/>
              <a:t>in most cases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9810" y="5651333"/>
            <a:ext cx="499001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Due to hospital acquired bacteria such as: E.coli, Klebsiella, Proteus, Pseudomonas, enterococci, staphylococci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(can lead to kidney renal failure)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6506" y="7920037"/>
            <a:ext cx="82535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070C0"/>
                </a:solidFill>
              </a:rPr>
              <a:t>Treatment of UTI’s 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</a:rPr>
              <a:t>Mainly by </a:t>
            </a:r>
            <a:r>
              <a:rPr lang="en-US" sz="2800" dirty="0">
                <a:solidFill>
                  <a:srgbClr val="FF0000"/>
                </a:solidFill>
              </a:rPr>
              <a:t>Antibiotics: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i="1" dirty="0"/>
              <a:t>Co-</a:t>
            </a:r>
            <a:r>
              <a:rPr lang="en-US" sz="2800" i="1" dirty="0" err="1"/>
              <a:t>trimoxazole</a:t>
            </a:r>
            <a:r>
              <a:rPr lang="en-US" sz="2800" dirty="0"/>
              <a:t> (SMX/TMP) ),</a:t>
            </a:r>
            <a:r>
              <a:rPr lang="en-US" sz="2800" dirty="0" err="1"/>
              <a:t>p.o.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=Orally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i="1" dirty="0"/>
              <a:t>Nitrofurantoin</a:t>
            </a:r>
            <a:r>
              <a:rPr lang="en-US" sz="2800" dirty="0"/>
              <a:t>, </a:t>
            </a:r>
            <a:r>
              <a:rPr lang="en-US" sz="2800" dirty="0" err="1"/>
              <a:t>p.o.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=Orally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/>
              <a:t>Tetracyclines</a:t>
            </a:r>
            <a:r>
              <a:rPr lang="en-US" sz="2800" dirty="0"/>
              <a:t>, e.g. </a:t>
            </a:r>
            <a:r>
              <a:rPr lang="en-US" sz="2800" i="1" dirty="0"/>
              <a:t>Doxycycline</a:t>
            </a:r>
            <a:r>
              <a:rPr lang="en-US" sz="2800" dirty="0"/>
              <a:t>, </a:t>
            </a:r>
            <a:r>
              <a:rPr lang="en-US" sz="2800" dirty="0" err="1"/>
              <a:t>p.o.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=Orally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Aminoglycosides, e.g. </a:t>
            </a:r>
            <a:r>
              <a:rPr lang="en-US" sz="2800" i="1" dirty="0"/>
              <a:t>Gentamicin</a:t>
            </a:r>
            <a:r>
              <a:rPr lang="en-US" sz="2800" dirty="0"/>
              <a:t> </a:t>
            </a:r>
            <a:r>
              <a:rPr lang="en-US" sz="2800" dirty="0" err="1"/>
              <a:t>i.v</a:t>
            </a:r>
            <a:r>
              <a:rPr lang="en-US" sz="2800" dirty="0"/>
              <a:t>/</a:t>
            </a:r>
            <a:r>
              <a:rPr lang="en-US" sz="2800" dirty="0" err="1"/>
              <a:t>i.m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/>
              <a:t>Cephalosporins</a:t>
            </a:r>
            <a:r>
              <a:rPr lang="en-US" sz="2800" dirty="0"/>
              <a:t> , e.g. </a:t>
            </a:r>
            <a:r>
              <a:rPr lang="en-US" sz="2800" i="1" dirty="0"/>
              <a:t>Ceftriaxone </a:t>
            </a:r>
            <a:r>
              <a:rPr lang="en-US" sz="2800" dirty="0"/>
              <a:t>&amp; </a:t>
            </a:r>
            <a:r>
              <a:rPr lang="en-US" sz="2800" i="1" dirty="0"/>
              <a:t>Ceftazidime</a:t>
            </a:r>
            <a:r>
              <a:rPr lang="en-US" sz="2800" dirty="0"/>
              <a:t> IV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Quinolones, e.g. </a:t>
            </a:r>
            <a:r>
              <a:rPr lang="en-US" sz="2800" i="1" dirty="0" err="1"/>
              <a:t>Ciprofloxacin</a:t>
            </a:r>
            <a:r>
              <a:rPr lang="en-US" sz="2800" dirty="0" err="1"/>
              <a:t>,p.o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=Orally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0302535" y="6463836"/>
              <a:ext cx="576360" cy="803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84895" y="6446196"/>
                <a:ext cx="61092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19146040" y="6137952"/>
              <a:ext cx="1826593" cy="1465948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28400" y="6120312"/>
                <a:ext cx="1861152" cy="14958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82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6673"/>
              </p:ext>
            </p:extLst>
          </p:nvPr>
        </p:nvGraphicFramePr>
        <p:xfrm>
          <a:off x="0" y="0"/>
          <a:ext cx="23799800" cy="13396047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3683348">
                  <a:extLst>
                    <a:ext uri="{9D8B030D-6E8A-4147-A177-3AD203B41FA5}">
                      <a16:colId xmlns:a16="http://schemas.microsoft.com/office/drawing/2014/main" val="2987547159"/>
                    </a:ext>
                  </a:extLst>
                </a:gridCol>
                <a:gridCol w="10261252">
                  <a:extLst>
                    <a:ext uri="{9D8B030D-6E8A-4147-A177-3AD203B41FA5}">
                      <a16:colId xmlns:a16="http://schemas.microsoft.com/office/drawing/2014/main" val="338149194"/>
                    </a:ext>
                  </a:extLst>
                </a:gridCol>
                <a:gridCol w="9855200">
                  <a:extLst>
                    <a:ext uri="{9D8B030D-6E8A-4147-A177-3AD203B41FA5}">
                      <a16:colId xmlns:a16="http://schemas.microsoft.com/office/drawing/2014/main" val="2061397525"/>
                    </a:ext>
                  </a:extLst>
                </a:gridCol>
              </a:tblGrid>
              <a:tr h="1169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Sulfonamides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8D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/>
                        <a:t>Trimethoprim ( TMP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31965"/>
                  </a:ext>
                </a:extLst>
              </a:tr>
              <a:tr h="4341386">
                <a:tc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/>
                        <a:t>Absorption,</a:t>
                      </a:r>
                    </a:p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/>
                        <a:t>Metabolism and</a:t>
                      </a:r>
                    </a:p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/>
                        <a:t>Excretion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en-US" sz="3200" dirty="0"/>
                    </a:p>
                    <a:p>
                      <a:pPr marL="571500" indent="-571500" algn="l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200" dirty="0"/>
                        <a:t>Mainly given orally.</a:t>
                      </a:r>
                    </a:p>
                    <a:p>
                      <a:pPr marL="571500" indent="-571500" algn="l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200" dirty="0"/>
                        <a:t>Rapidly absorbed from stomach and small intestine.</a:t>
                      </a:r>
                    </a:p>
                    <a:p>
                      <a:pPr marL="571500" indent="-571500" algn="l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200" dirty="0"/>
                        <a:t>Widely distributed to tissues and body fluids (including CNS, CSF), placenta and fetus.</a:t>
                      </a:r>
                    </a:p>
                    <a:p>
                      <a:pPr marL="571500" indent="-571500" algn="l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200" dirty="0"/>
                        <a:t>Absorbed sulfonamides bind to serum protein(approx. 70%).</a:t>
                      </a:r>
                    </a:p>
                    <a:p>
                      <a:pPr marL="571500" indent="-571500" algn="l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200" dirty="0"/>
                        <a:t>Metabolized in the liver by the process of acetylation.</a:t>
                      </a:r>
                    </a:p>
                    <a:p>
                      <a:pPr marL="571500" indent="-571500" algn="l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200" dirty="0"/>
                        <a:t>Eliminated in the urine, partly as such and partly as acetylated derivative.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l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en-US" sz="2800" dirty="0"/>
                    </a:p>
                    <a:p>
                      <a:pPr marL="571500" indent="-571500" algn="l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Usually given orally, alone or in combination with SMX.</a:t>
                      </a:r>
                    </a:p>
                    <a:p>
                      <a:pPr marL="571500" indent="-571500" algn="l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Well absorbed from the gut.</a:t>
                      </a:r>
                    </a:p>
                    <a:p>
                      <a:pPr marL="571500" indent="-571500" algn="l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Widely distributed in body fluids &amp; tissues (including CSF).</a:t>
                      </a:r>
                    </a:p>
                    <a:p>
                      <a:pPr marL="571500" indent="-571500" algn="l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More lipid soluble than SMX.</a:t>
                      </a:r>
                    </a:p>
                    <a:p>
                      <a:pPr marL="571500" indent="-571500" algn="l" eaLnBrk="1" hangingPunct="1">
                        <a:lnSpc>
                          <a:spcPct val="8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Protein bound (approx.40 %).</a:t>
                      </a:r>
                    </a:p>
                    <a:p>
                      <a:pPr marL="571500" indent="-571500" algn="l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60% of TMP or its metabolite is excreted in the urine.</a:t>
                      </a:r>
                    </a:p>
                    <a:p>
                      <a:pPr marL="571500" indent="-571500" algn="l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TMP concentrates in the prostatic fluid.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15360"/>
                  </a:ext>
                </a:extLst>
              </a:tr>
              <a:tr h="5152329">
                <a:tc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ADVERSE EFFECTS</a:t>
                      </a:r>
                      <a:endParaRPr lang="en-US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Gastrointestinal- Nausea, vomiting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Allergic</a:t>
                      </a:r>
                      <a:r>
                        <a:rPr lang="en-US" altLang="en-US" sz="3200" baseline="0" dirty="0"/>
                        <a:t> reactions.</a:t>
                      </a:r>
                      <a:endParaRPr lang="en-US" altLang="en-US" sz="3200" dirty="0"/>
                    </a:p>
                    <a:p>
                      <a:pPr marL="457200" indent="-45720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Hematologic:</a:t>
                      </a:r>
                    </a:p>
                    <a:p>
                      <a:pPr marL="1405570" lvl="1" indent="-514350">
                        <a:buClr>
                          <a:schemeClr val="tx1"/>
                        </a:buClr>
                        <a:buFont typeface="+mj-lt"/>
                        <a:buAutoNum type="alphaUcPeriod"/>
                      </a:pP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Megaloblastic anemia due to </a:t>
                      </a:r>
                      <a:r>
                        <a:rPr lang="en-US" altLang="en-US" sz="3200" b="1" u="sng" dirty="0">
                          <a:solidFill>
                            <a:srgbClr val="FF0000"/>
                          </a:solidFill>
                        </a:rPr>
                        <a:t>TMP</a:t>
                      </a:r>
                      <a:r>
                        <a:rPr lang="en-US" altLang="en-US" sz="3200" b="1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marL="1405570" lvl="1" indent="-514350">
                        <a:buFont typeface="+mj-lt"/>
                        <a:buAutoNum type="alphaUcPeriod"/>
                      </a:pPr>
                      <a:r>
                        <a:rPr lang="en-US" altLang="en-US" sz="3200" dirty="0"/>
                        <a:t>Acute hemolytic anemia:</a:t>
                      </a:r>
                    </a:p>
                    <a:p>
                      <a:pPr marL="2353940" marR="0" lvl="2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altLang="en-US" sz="3200" dirty="0"/>
                        <a:t>Hypersensitivity</a:t>
                      </a:r>
                    </a:p>
                    <a:p>
                      <a:pPr marL="2353940" marR="0" lvl="2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altLang="en-US" sz="3200" dirty="0"/>
                        <a:t>G6PD deficiency. </a:t>
                      </a:r>
                      <a:r>
                        <a:rPr lang="en-US" altLang="en-US" sz="2000" dirty="0">
                          <a:solidFill>
                            <a:srgbClr val="00B050"/>
                          </a:solidFill>
                        </a:rPr>
                        <a:t>Could</a:t>
                      </a:r>
                      <a:r>
                        <a:rPr lang="en-US" altLang="en-US" sz="2000" baseline="0" dirty="0">
                          <a:solidFill>
                            <a:srgbClr val="00B050"/>
                          </a:solidFill>
                        </a:rPr>
                        <a:t> be </a:t>
                      </a:r>
                      <a:r>
                        <a:rPr lang="en-US" altLang="en-US" sz="2000" dirty="0">
                          <a:solidFill>
                            <a:srgbClr val="00B050"/>
                          </a:solidFill>
                        </a:rPr>
                        <a:t>genetically acquired </a:t>
                      </a:r>
                    </a:p>
                    <a:p>
                      <a:pPr marL="457200" marR="0" lvl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dirty="0"/>
                        <a:t>Drug interactions</a:t>
                      </a:r>
                    </a:p>
                    <a:p>
                      <a:pPr marL="457200" marR="0" lvl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Displace bilirubin </a:t>
                      </a:r>
                      <a:r>
                        <a:rPr lang="en-US" altLang="en-US" sz="3200" dirty="0"/>
                        <a:t>-if severe- kernicterus</a:t>
                      </a:r>
                    </a:p>
                    <a:p>
                      <a:pPr marL="457200" marR="0" lvl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dirty="0"/>
                        <a:t>Potentiate warfarin, oral hypoglycemic.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1704074"/>
                  </a:ext>
                </a:extLst>
              </a:tr>
              <a:tr h="2732785">
                <a:tc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CONTRAINDICATIONS</a:t>
                      </a:r>
                      <a:endParaRPr lang="en-US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Pregnancy </a:t>
                      </a:r>
                      <a:r>
                        <a:rPr lang="en-US" altLang="en-US" sz="3200" dirty="0">
                          <a:solidFill>
                            <a:srgbClr val="00B050"/>
                          </a:solidFill>
                        </a:rPr>
                        <a:t>because of kernicterus</a:t>
                      </a:r>
                    </a:p>
                    <a:p>
                      <a:pPr marL="571500" marR="0" lvl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dirty="0"/>
                        <a:t>Nursing mother.</a:t>
                      </a:r>
                      <a:r>
                        <a:rPr lang="en-US" altLang="en-US" sz="3200" baseline="0" dirty="0"/>
                        <a:t> </a:t>
                      </a:r>
                      <a:r>
                        <a:rPr lang="en-US" altLang="en-US" sz="3200" baseline="0" dirty="0">
                          <a:solidFill>
                            <a:srgbClr val="00B050"/>
                          </a:solidFill>
                        </a:rPr>
                        <a:t>because it may be excreted in milk</a:t>
                      </a:r>
                    </a:p>
                    <a:p>
                      <a:pPr marL="571500" marR="0" lvl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dirty="0"/>
                        <a:t>Infants under 6 weeks. </a:t>
                      </a:r>
                      <a:r>
                        <a:rPr lang="en-US" altLang="en-US" sz="3200" dirty="0">
                          <a:solidFill>
                            <a:srgbClr val="00B050"/>
                          </a:solidFill>
                        </a:rPr>
                        <a:t>liver isn’t mature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dirty="0"/>
                        <a:t>Renal or hepatic failure. </a:t>
                      </a:r>
                      <a:r>
                        <a:rPr lang="en-US" altLang="en-US" sz="3200" dirty="0">
                          <a:solidFill>
                            <a:srgbClr val="00B050"/>
                          </a:solidFill>
                        </a:rPr>
                        <a:t>drug metabolized</a:t>
                      </a:r>
                      <a:r>
                        <a:rPr lang="en-US" altLang="en-US" sz="3200" baseline="0" dirty="0">
                          <a:solidFill>
                            <a:srgbClr val="00B050"/>
                          </a:solidFill>
                        </a:rPr>
                        <a:t> by liver and excreted by kidney</a:t>
                      </a:r>
                      <a:endParaRPr lang="en-US" alt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571500" marR="0" lvl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dirty="0"/>
                        <a:t>Blood disorders. </a:t>
                      </a:r>
                      <a:r>
                        <a:rPr lang="en-US" altLang="en-US" sz="3200" dirty="0">
                          <a:solidFill>
                            <a:srgbClr val="00B050"/>
                          </a:solidFill>
                        </a:rPr>
                        <a:t>“TMP could lead to hemolytic anemia”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95906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10733180" y="8853095"/>
            <a:ext cx="1599380" cy="723525"/>
          </a:xfrm>
          <a:prstGeom prst="straightConnector1">
            <a:avLst/>
          </a:prstGeom>
          <a:ln w="44450" cap="flat">
            <a:solidFill>
              <a:schemeClr val="accent1"/>
            </a:solidFill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10858220" y="9609368"/>
            <a:ext cx="9271820" cy="3491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من كثر ما سولفوا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Sulfonamude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فوق راسي فقعوا مرارتي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(Displace bilirubin)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حتى وصلت لمخي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(Kernicterus)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239646" y="6482751"/>
            <a:ext cx="2502440" cy="6384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حاول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مثل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ماقالوا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(Tri \ Meth \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megalo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2332560" y="8125097"/>
            <a:ext cx="3578000" cy="8610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en-US" sz="2000" dirty="0">
                <a:solidFill>
                  <a:srgbClr val="00B050"/>
                </a:solidFill>
              </a:rPr>
              <a:t>Severe elevation of bilirubin may cause nerve cell damage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091399" y="10063956"/>
            <a:ext cx="4483380" cy="4983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روبن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biliRUBIN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بون بي تحب تسولف كثير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Sulfo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58" y="8853095"/>
            <a:ext cx="2109605" cy="15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1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77875"/>
              </p:ext>
            </p:extLst>
          </p:nvPr>
        </p:nvGraphicFramePr>
        <p:xfrm>
          <a:off x="0" y="25400"/>
          <a:ext cx="23774400" cy="13350876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475880">
                  <a:extLst>
                    <a:ext uri="{9D8B030D-6E8A-4147-A177-3AD203B41FA5}">
                      <a16:colId xmlns:a16="http://schemas.microsoft.com/office/drawing/2014/main" val="2505053"/>
                    </a:ext>
                  </a:extLst>
                </a:gridCol>
                <a:gridCol w="10976464">
                  <a:extLst>
                    <a:ext uri="{9D8B030D-6E8A-4147-A177-3AD203B41FA5}">
                      <a16:colId xmlns:a16="http://schemas.microsoft.com/office/drawing/2014/main" val="3855117096"/>
                    </a:ext>
                  </a:extLst>
                </a:gridCol>
                <a:gridCol w="9322056">
                  <a:extLst>
                    <a:ext uri="{9D8B030D-6E8A-4147-A177-3AD203B41FA5}">
                      <a16:colId xmlns:a16="http://schemas.microsoft.com/office/drawing/2014/main" val="2048639417"/>
                    </a:ext>
                  </a:extLst>
                </a:gridCol>
              </a:tblGrid>
              <a:tr h="144843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4400" dirty="0"/>
                        <a:t>Nitrofurantoin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solidFill>
                      <a:srgbClr val="DC6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/>
                        <a:t>Tetracyclines</a:t>
                      </a:r>
                      <a:br>
                        <a:rPr lang="en-US" sz="4400" dirty="0"/>
                      </a:br>
                      <a:r>
                        <a:rPr lang="en-US" sz="4400" dirty="0"/>
                        <a:t>(e.g. Doxycycline)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73988"/>
                  </a:ext>
                </a:extLst>
              </a:tr>
              <a:tr h="21712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Mechanism </a:t>
                      </a:r>
                    </a:p>
                    <a:p>
                      <a:pPr algn="ctr"/>
                      <a:r>
                        <a:rPr lang="en-US" sz="3200" dirty="0"/>
                        <a:t>of action 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3100" dirty="0"/>
                        <a:t>Sensitive bacteria reduce the drug to an active agent (by</a:t>
                      </a:r>
                      <a:r>
                        <a:rPr lang="en-US" altLang="en-US" sz="3100" baseline="0" dirty="0"/>
                        <a:t> </a:t>
                      </a:r>
                      <a:r>
                        <a:rPr lang="en-US" altLang="en-US" sz="3100" dirty="0"/>
                        <a:t>bacterial reductase) that inhibits various enzymes and damages DNA. </a:t>
                      </a:r>
                      <a:r>
                        <a:rPr lang="en-US" altLang="en-US" sz="31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“it’s a prodrug and should be activated” </a:t>
                      </a:r>
                    </a:p>
                    <a:p>
                      <a:pPr marL="457200" marR="0" lvl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3200" dirty="0"/>
                        <a:t>Bactericidal against gram +</a:t>
                      </a:r>
                      <a:r>
                        <a:rPr lang="en-US" altLang="en-US" sz="3200" dirty="0" err="1"/>
                        <a:t>ve</a:t>
                      </a:r>
                      <a:r>
                        <a:rPr lang="en-US" altLang="en-US" sz="3200" dirty="0"/>
                        <a:t> and </a:t>
                      </a:r>
                      <a:r>
                        <a:rPr lang="mr-IN" altLang="en-US" sz="3200" dirty="0"/>
                        <a:t>–</a:t>
                      </a:r>
                      <a:r>
                        <a:rPr lang="en-US" altLang="en-US" sz="3200" dirty="0" err="1"/>
                        <a:t>ve</a:t>
                      </a:r>
                      <a:r>
                        <a:rPr lang="en-US" altLang="en-US" sz="3200" dirty="0"/>
                        <a:t> bacteria.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200" dirty="0"/>
                        <a:t>long acting bacteriostatic</a:t>
                      </a:r>
                      <a:r>
                        <a:rPr lang="en-US" sz="3200" baseline="0" dirty="0"/>
                        <a:t> against gram +</a:t>
                      </a:r>
                      <a:r>
                        <a:rPr lang="en-US" sz="3200" baseline="0" dirty="0" err="1"/>
                        <a:t>ve</a:t>
                      </a:r>
                      <a:r>
                        <a:rPr lang="en-US" sz="3200" baseline="0" dirty="0"/>
                        <a:t> and </a:t>
                      </a:r>
                      <a:r>
                        <a:rPr lang="mr-IN" sz="3200" baseline="0" dirty="0"/>
                        <a:t>–</a:t>
                      </a:r>
                      <a:r>
                        <a:rPr lang="en-US" sz="3200" baseline="0" dirty="0" err="1"/>
                        <a:t>ve</a:t>
                      </a:r>
                      <a:r>
                        <a:rPr lang="en-US" sz="3200" baseline="0" dirty="0"/>
                        <a:t>.</a:t>
                      </a:r>
                      <a:endParaRPr lang="en-US" sz="3200" dirty="0"/>
                    </a:p>
                    <a:p>
                      <a:pPr marL="457200" marR="0" lvl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sz="3100" dirty="0"/>
                        <a:t>Bacteriostatic against gram +</a:t>
                      </a:r>
                      <a:r>
                        <a:rPr lang="en-US" sz="3100" dirty="0" err="1"/>
                        <a:t>ve</a:t>
                      </a:r>
                      <a:r>
                        <a:rPr lang="en-US" sz="3100" dirty="0"/>
                        <a:t> and </a:t>
                      </a:r>
                      <a:r>
                        <a:rPr lang="mr-IN" sz="3100" dirty="0"/>
                        <a:t>–</a:t>
                      </a:r>
                      <a:r>
                        <a:rPr lang="en-US" sz="3100" dirty="0" err="1"/>
                        <a:t>ve</a:t>
                      </a:r>
                      <a:r>
                        <a:rPr lang="en-US" sz="3100" dirty="0"/>
                        <a:t>,</a:t>
                      </a:r>
                      <a:r>
                        <a:rPr lang="en-US" sz="3100" baseline="0" dirty="0"/>
                        <a:t> </a:t>
                      </a:r>
                      <a:r>
                        <a:rPr lang="en-US" sz="3100" dirty="0"/>
                        <a:t>Inhibit protein synthesis by binding reversibly to 30s subunit.</a:t>
                      </a:r>
                      <a:r>
                        <a:rPr lang="en-US" sz="3100" baseline="0" dirty="0"/>
                        <a:t> </a:t>
                      </a:r>
                      <a:r>
                        <a:rPr lang="en-US" sz="2000" b="0" dirty="0">
                          <a:solidFill>
                            <a:srgbClr val="00B050"/>
                          </a:solidFill>
                        </a:rPr>
                        <a:t>In mycoplasma &amp; chlamydia</a:t>
                      </a:r>
                      <a:r>
                        <a:rPr lang="en-US" sz="2000" b="0" baseline="0" dirty="0">
                          <a:solidFill>
                            <a:srgbClr val="00B050"/>
                          </a:solidFill>
                        </a:rPr>
                        <a:t> infections. (sexually transmitted)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60663"/>
                  </a:ext>
                </a:extLst>
              </a:tr>
              <a:tr h="6100549">
                <a:tc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Pharmacokinetics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Absorption is complete after oral use.</a:t>
                      </a: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Metabolized (75%)&amp; excreted so rapidly that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no systemic antibacterial action is achieved.</a:t>
                      </a:r>
                      <a:endParaRPr lang="en-US" sz="3200" dirty="0"/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endParaRPr lang="en-US" sz="3200" dirty="0"/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endParaRPr lang="en-US" sz="3200" dirty="0"/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Concentrated in the urine(25% of the dose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dirty="0"/>
                        <a:t>excreted unchanged).</a:t>
                      </a: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Urinary pH is kept &lt;5.5(acidic) to enhance drug activity.</a:t>
                      </a:r>
                      <a:r>
                        <a:rPr lang="en-US" sz="3200" baseline="0" dirty="0"/>
                        <a:t> </a:t>
                      </a: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It turns urine to a dark </a:t>
                      </a:r>
                      <a:r>
                        <a:rPr lang="en-US" sz="3200" b="1" dirty="0">
                          <a:solidFill>
                            <a:srgbClr val="FFA88B"/>
                          </a:solidFill>
                        </a:rPr>
                        <a:t>orange-brown</a:t>
                      </a:r>
                      <a:r>
                        <a:rPr lang="en-US" sz="3200" dirty="0"/>
                        <a:t>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(harmless side effect)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endParaRPr lang="en-US" sz="3200" dirty="0"/>
                    </a:p>
                    <a:p>
                      <a:pPr marL="0" indent="0" algn="l" eaLnBrk="1" fontAlgn="auto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Although it’s normal,</a:t>
                      </a:r>
                      <a:r>
                        <a:rPr lang="en-US" sz="3200" baseline="0" dirty="0">
                          <a:solidFill>
                            <a:srgbClr val="00B050"/>
                          </a:solidFill>
                        </a:rPr>
                        <a:t> y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ou</a:t>
                      </a:r>
                      <a:r>
                        <a:rPr lang="en-US" sz="3200" baseline="0" dirty="0">
                          <a:solidFill>
                            <a:srgbClr val="00B050"/>
                          </a:solidFill>
                        </a:rPr>
                        <a:t> should tell the patient about it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 Dose: 50-100 mg, </a:t>
                      </a:r>
                      <a:r>
                        <a:rPr lang="en-US" altLang="en-US" sz="3200" dirty="0" err="1"/>
                        <a:t>po</a:t>
                      </a:r>
                      <a:r>
                        <a:rPr lang="en-US" altLang="en-US" sz="3200" dirty="0"/>
                        <a:t> q 6h/7 days. </a:t>
                      </a:r>
                      <a:r>
                        <a:rPr lang="en-US" altLang="en-US" sz="2400" b="0" dirty="0">
                          <a:solidFill>
                            <a:srgbClr val="00B050"/>
                          </a:solidFill>
                        </a:rPr>
                        <a:t>Girls’ 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 said “I don’t ask about doses”</a:t>
                      </a:r>
                      <a:endParaRPr lang="en-US" altLang="en-US" sz="2400" b="0" dirty="0">
                        <a:solidFill>
                          <a:srgbClr val="00B050"/>
                        </a:solidFill>
                      </a:endParaRPr>
                    </a:p>
                    <a:p>
                      <a:pPr marL="571500" indent="-571500" algn="l" eaLnBrk="1" hangingPunct="1">
                        <a:buFont typeface="Wingdings" charset="2"/>
                        <a:buChar char="v"/>
                      </a:pPr>
                      <a:r>
                        <a:rPr lang="en-US" altLang="en-US" sz="3200" dirty="0"/>
                        <a:t>Long acting: 100mg twice daily.</a:t>
                      </a: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eaLnBrk="1" hangingPunct="1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Usually given orally.</a:t>
                      </a:r>
                    </a:p>
                    <a:p>
                      <a:pPr marL="571500" indent="-571500" eaLnBrk="1" hangingPunct="1">
                        <a:buClr>
                          <a:schemeClr val="tx1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Absorption is 90-100%.</a:t>
                      </a:r>
                    </a:p>
                    <a:p>
                      <a:pPr marL="571500" indent="-571500" eaLnBrk="1" hangingPunct="1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Absorbed in the upper small intestine &amp; best in absence of food. </a:t>
                      </a:r>
                      <a:r>
                        <a:rPr lang="en-US" sz="3200" b="0" dirty="0">
                          <a:solidFill>
                            <a:srgbClr val="00B050"/>
                          </a:solidFill>
                        </a:rPr>
                        <a:t>should be taken on an empty stomach</a:t>
                      </a:r>
                    </a:p>
                    <a:p>
                      <a:pPr marL="571500" indent="-571500" eaLnBrk="1" hangingPunct="1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Food &amp; di &amp; tri-valent cations (Ca, Mg, Fe, AL) impair absorption. 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Example: milk</a:t>
                      </a:r>
                    </a:p>
                    <a:p>
                      <a:pPr marL="571500" indent="-571500" eaLnBrk="1" hangingPunct="1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Protein binding 40-80%.</a:t>
                      </a:r>
                    </a:p>
                    <a:p>
                      <a:pPr marL="571500" indent="-571500" eaLnBrk="1" hangingPunct="1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Well distributed,</a:t>
                      </a:r>
                      <a:r>
                        <a:rPr lang="en-US" sz="3200" baseline="0" dirty="0"/>
                        <a:t> it can cross the BBB and placenta and </a:t>
                      </a:r>
                      <a:r>
                        <a:rPr lang="en-US" sz="3200" b="1" baseline="0" dirty="0"/>
                        <a:t>excreted in milk.</a:t>
                      </a:r>
                    </a:p>
                    <a:p>
                      <a:pPr marL="571500" indent="-571500" eaLnBrk="1" hangingPunct="1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Largely metabolized in the liver.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33297"/>
                  </a:ext>
                </a:extLst>
              </a:tr>
              <a:tr h="2812186">
                <a:tc>
                  <a:txBody>
                    <a:bodyPr/>
                    <a:lstStyle/>
                    <a:p>
                      <a:pPr marL="609600" indent="-60960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sz="2800" dirty="0"/>
                        <a:t>Therapeutic Uses </a:t>
                      </a:r>
                      <a:endParaRPr lang="en-US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 eaLnBrk="1" hangingPunct="1">
                        <a:buFont typeface="Arial" charset="0"/>
                        <a:buChar char="•"/>
                      </a:pPr>
                      <a:r>
                        <a:rPr lang="en-US" altLang="en-US" sz="3200" dirty="0"/>
                        <a:t>It is used as urinary antiseptics.</a:t>
                      </a:r>
                    </a:p>
                    <a:p>
                      <a:pPr marL="571500" indent="-571500" algn="l" eaLnBrk="1" hangingPunct="1">
                        <a:buFont typeface="Arial" charset="0"/>
                        <a:buChar char="•"/>
                      </a:pPr>
                      <a:r>
                        <a:rPr lang="en-US" altLang="en-US" sz="3200" dirty="0"/>
                        <a:t>Its usefulness is </a:t>
                      </a: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limited to lower UTIs </a:t>
                      </a:r>
                      <a:r>
                        <a:rPr lang="en-US" altLang="en-US" sz="3200" dirty="0"/>
                        <a:t>&amp; cannot be used for upper UT or systemic infections.</a:t>
                      </a:r>
                    </a:p>
                    <a:p>
                      <a:pPr marL="571500" indent="-571500" algn="l" eaLnBrk="1" hangingPunct="1">
                        <a:buFont typeface="Arial" charset="0"/>
                        <a:buChar char="•"/>
                      </a:pPr>
                      <a:r>
                        <a:rPr lang="en-US" altLang="en-US" sz="3200" dirty="0"/>
                        <a:t>Effective </a:t>
                      </a: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against E.coli and staph</a:t>
                      </a:r>
                      <a:r>
                        <a:rPr lang="en-US" altLang="en-US" sz="3200" dirty="0"/>
                        <a:t>. Saprophyticus, but common UTI gram</a:t>
                      </a:r>
                      <a:r>
                        <a:rPr lang="en-US" altLang="en-US" sz="3200" baseline="0" dirty="0"/>
                        <a:t> </a:t>
                      </a:r>
                      <a:r>
                        <a:rPr lang="mr-IN" altLang="en-US" sz="3200" baseline="0" dirty="0"/>
                        <a:t>–</a:t>
                      </a:r>
                      <a:r>
                        <a:rPr lang="en-US" altLang="en-US" sz="3200" baseline="0" dirty="0" err="1"/>
                        <a:t>ve</a:t>
                      </a:r>
                      <a:r>
                        <a:rPr lang="en-US" altLang="en-US" sz="3200" baseline="0" dirty="0"/>
                        <a:t> bacteria may be resistant. </a:t>
                      </a:r>
                      <a:endParaRPr lang="en-US" alt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Treatment of UTI’s due to Mycoplasma &amp; Chlamydia, 100 mg </a:t>
                      </a:r>
                      <a:r>
                        <a:rPr lang="en-US" sz="3200" dirty="0" err="1"/>
                        <a:t>p.o</a:t>
                      </a:r>
                      <a:r>
                        <a:rPr lang="en-US" sz="3200" dirty="0"/>
                        <a:t> bid for 7 days.</a:t>
                      </a: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Prostatitis. </a:t>
                      </a:r>
                      <a:r>
                        <a:rPr lang="en-US" sz="3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(limited for urethra) 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first choice.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3841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606800" y="5230112"/>
            <a:ext cx="3149600" cy="6626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ممكن نقرأ اول مقطع من اسم الدرق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travel to systemic = Ni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trof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200900" y="5230112"/>
            <a:ext cx="6324600" cy="6626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ممكن نقرأ اسم الدرق نيتروجين في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اليورن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فدايركت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وجهته هناك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مايروح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للجسم كله</a:t>
            </a:r>
          </a:p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Nitro 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uran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41800" y="8100313"/>
            <a:ext cx="7493000" cy="3324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نقدر نقول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(Nitro)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نطروا (انتظروا) فوران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(furan)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الميه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ع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النار ، والنار يجي لونها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(orange)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848100" y="10026145"/>
            <a:ext cx="6705600" cy="3116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نقدر نقول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(Nitro)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نطروا (انتظروا) فوران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(furan)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الميه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ع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النار عشان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تتعقم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وتتطهر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455150" y="11797290"/>
            <a:ext cx="5219700" cy="4086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Nitro 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uran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which is stored in bladder in the lower UT</a:t>
            </a:r>
          </a:p>
        </p:txBody>
      </p:sp>
    </p:spTree>
    <p:extLst>
      <p:ext uri="{BB962C8B-B14F-4D97-AF65-F5344CB8AC3E}">
        <p14:creationId xmlns:p14="http://schemas.microsoft.com/office/powerpoint/2010/main" val="301498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12540"/>
              </p:ext>
            </p:extLst>
          </p:nvPr>
        </p:nvGraphicFramePr>
        <p:xfrm>
          <a:off x="0" y="1"/>
          <a:ext cx="23774400" cy="13397836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363755">
                  <a:extLst>
                    <a:ext uri="{9D8B030D-6E8A-4147-A177-3AD203B41FA5}">
                      <a16:colId xmlns:a16="http://schemas.microsoft.com/office/drawing/2014/main" val="2505053"/>
                    </a:ext>
                  </a:extLst>
                </a:gridCol>
                <a:gridCol w="9488645">
                  <a:extLst>
                    <a:ext uri="{9D8B030D-6E8A-4147-A177-3AD203B41FA5}">
                      <a16:colId xmlns:a16="http://schemas.microsoft.com/office/drawing/2014/main" val="3855117096"/>
                    </a:ext>
                  </a:extLst>
                </a:gridCol>
                <a:gridCol w="10922000">
                  <a:extLst>
                    <a:ext uri="{9D8B030D-6E8A-4147-A177-3AD203B41FA5}">
                      <a16:colId xmlns:a16="http://schemas.microsoft.com/office/drawing/2014/main" val="2925351657"/>
                    </a:ext>
                  </a:extLst>
                </a:gridCol>
              </a:tblGrid>
              <a:tr h="154245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4400" dirty="0"/>
                        <a:t>Nitrofurantoin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/>
                        <a:t>Tetracyclines</a:t>
                      </a:r>
                      <a:br>
                        <a:rPr lang="en-US" sz="4400" dirty="0"/>
                      </a:br>
                      <a:r>
                        <a:rPr lang="en-US" sz="4400" dirty="0"/>
                        <a:t>(e.g. Doxycycline)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73988"/>
                  </a:ext>
                </a:extLst>
              </a:tr>
              <a:tr h="7398842">
                <a:tc>
                  <a:txBody>
                    <a:bodyPr/>
                    <a:lstStyle/>
                    <a:p>
                      <a:pPr marL="609600" indent="-609600" algn="ctr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3200" dirty="0"/>
                        <a:t>ADVERSE EFFECTS</a:t>
                      </a:r>
                      <a:endParaRPr lang="en-US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600" dirty="0"/>
                        <a:t>GI disturbances: </a:t>
                      </a:r>
                    </a:p>
                    <a:p>
                      <a:pPr marL="1462720" lvl="1" indent="-571500" algn="l" eaLnBrk="1" fontAlgn="auto" hangingPunct="1">
                        <a:spcAft>
                          <a:spcPts val="0"/>
                        </a:spcAft>
                        <a:buFont typeface="Courier New" charset="0"/>
                        <a:buChar char="o"/>
                        <a:defRPr/>
                      </a:pPr>
                      <a:r>
                        <a:rPr lang="en-US" sz="3600" dirty="0"/>
                        <a:t>bleeding of the stomach.</a:t>
                      </a:r>
                    </a:p>
                    <a:p>
                      <a:pPr marL="1462720" lvl="1" indent="-571500" algn="l" eaLnBrk="1" fontAlgn="auto" hangingPunct="1">
                        <a:spcAft>
                          <a:spcPts val="0"/>
                        </a:spcAft>
                        <a:buFont typeface="Courier New" charset="0"/>
                        <a:buChar char="o"/>
                        <a:defRPr/>
                      </a:pPr>
                      <a:r>
                        <a:rPr lang="en-US" sz="3600" dirty="0"/>
                        <a:t>nausea, vomiting and diarrhea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(must be taken with food).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defRPr/>
                      </a:pPr>
                      <a:endParaRPr lang="en-US" sz="3600" dirty="0"/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defRPr/>
                      </a:pPr>
                      <a:endParaRPr lang="en-US" sz="3600" dirty="0"/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600" dirty="0"/>
                        <a:t>Headache and nystagmus.</a:t>
                      </a:r>
                      <a:endParaRPr lang="ar-SA" sz="3600" dirty="0"/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endParaRPr lang="en-US" sz="3600" dirty="0"/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endParaRPr lang="en-US" sz="3600" dirty="0"/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3600" dirty="0"/>
                        <a:t>Hemolytic </a:t>
                      </a:r>
                      <a:r>
                        <a:rPr lang="en-US" sz="3600" dirty="0" err="1"/>
                        <a:t>anaemia</a:t>
                      </a:r>
                      <a:r>
                        <a:rPr lang="en-US" sz="3600" dirty="0"/>
                        <a:t> (G6PD deficiency).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indent="-74295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en-US" sz="3600" dirty="0"/>
                        <a:t>nausea, vomiting ,diarrhea &amp; epigastric pain (taken</a:t>
                      </a:r>
                      <a:r>
                        <a:rPr lang="en-US" altLang="en-US" sz="3600" baseline="0" dirty="0"/>
                        <a:t> with food</a:t>
                      </a:r>
                      <a:r>
                        <a:rPr lang="en-US" altLang="en-US" sz="3600" dirty="0"/>
                        <a:t>).</a:t>
                      </a:r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en-US" sz="3600" dirty="0"/>
                        <a:t>Thrombophlebitis. If given</a:t>
                      </a:r>
                      <a:r>
                        <a:rPr lang="en-US" altLang="en-US" sz="3600" baseline="0" dirty="0"/>
                        <a:t> IV</a:t>
                      </a:r>
                      <a:r>
                        <a:rPr lang="en-US" altLang="en-US" sz="3600" dirty="0"/>
                        <a:t> </a:t>
                      </a:r>
                      <a:r>
                        <a:rPr lang="en-US" alt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(it is an inflammatory process that causes a blood clot to form and block one or more veins, usually in the</a:t>
                      </a:r>
                      <a:r>
                        <a:rPr lang="en-US" altLang="en-US" sz="2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legs).</a:t>
                      </a:r>
                      <a:endParaRPr lang="en-US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altLang="en-US" sz="3600" dirty="0">
                          <a:solidFill>
                            <a:srgbClr val="FF0000"/>
                          </a:solidFill>
                        </a:rPr>
                        <a:t>Hepatic toxicity </a:t>
                      </a:r>
                      <a:r>
                        <a:rPr lang="en-US" altLang="en-US" sz="3600" dirty="0"/>
                        <a:t>(prolonged therapy with high dose).</a:t>
                      </a:r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altLang="en-US" sz="3600" dirty="0">
                          <a:solidFill>
                            <a:srgbClr val="FF0000"/>
                          </a:solidFill>
                        </a:rPr>
                        <a:t>Brown discoloration of teeth </a:t>
                      </a:r>
                      <a:r>
                        <a:rPr lang="en-US" altLang="en-US" sz="3600" dirty="0"/>
                        <a:t>– children</a:t>
                      </a:r>
                      <a:endParaRPr lang="ar-SA" altLang="en-US" sz="3600" dirty="0"/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endParaRPr lang="en-US" altLang="en-US" sz="3600" dirty="0"/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en-US" sz="3600" dirty="0"/>
                        <a:t>Deformity or growth inhibition of bones-children.</a:t>
                      </a:r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altLang="en-US" sz="3600" dirty="0">
                          <a:solidFill>
                            <a:srgbClr val="FF0000"/>
                          </a:solidFill>
                        </a:rPr>
                        <a:t>Photo toxicity.</a:t>
                      </a:r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en-US" sz="3600" dirty="0"/>
                        <a:t>Vertigo.</a:t>
                      </a:r>
                    </a:p>
                    <a:p>
                      <a:pPr marL="742950" indent="-74295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en-US" sz="3600" dirty="0"/>
                        <a:t>Superinfections.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52954"/>
                  </a:ext>
                </a:extLst>
              </a:tr>
              <a:tr h="4456542">
                <a:tc>
                  <a:txBody>
                    <a:bodyPr/>
                    <a:lstStyle/>
                    <a:p>
                      <a:pPr marL="609600" indent="-60960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sz="2800" dirty="0"/>
                        <a:t>CONTRAINDICATIONS</a:t>
                      </a:r>
                      <a:endParaRPr lang="en-US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dirty="0"/>
                        <a:t>Patients with G6PD deficiency.</a:t>
                      </a: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dirty="0"/>
                        <a:t>Neonates.</a:t>
                      </a:r>
                    </a:p>
                    <a:p>
                      <a:pPr marL="571500" indent="-571500" algn="l" eaLnBrk="1" fontAlgn="auto" hangingPunct="1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Pregnant women </a:t>
                      </a:r>
                      <a:r>
                        <a:rPr lang="en-US" dirty="0"/>
                        <a:t>(after 38 weeks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of pregnancy).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Because it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may cause hemolysis in new born babies since the glutathione system isn’t mature.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altLang="en-US" dirty="0"/>
                        <a:t>Pregnancy.</a:t>
                      </a:r>
                    </a:p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altLang="en-US" dirty="0"/>
                        <a:t>Breast feeding.</a:t>
                      </a:r>
                    </a:p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altLang="en-US" dirty="0"/>
                        <a:t>Children (below 10</a:t>
                      </a:r>
                      <a:r>
                        <a:rPr lang="en-US" altLang="en-US" baseline="0" dirty="0"/>
                        <a:t> years).</a:t>
                      </a:r>
                      <a:endParaRPr lang="ar-EG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34723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8928099" y="5989518"/>
            <a:ext cx="2908301" cy="408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نطرتهم </a:t>
            </a:r>
            <a:r>
              <a:rPr lang="ar-SA">
                <a:solidFill>
                  <a:schemeClr val="bg1">
                    <a:lumMod val="50000"/>
                  </a:schemeClr>
                </a:solidFill>
              </a:rPr>
              <a:t>حتى طلعت عيوني من مكانها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733800" y="6594458"/>
            <a:ext cx="5664200" cy="4860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 Nystagmus: Involuntary rapid movement of the eye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9456400" y="6598812"/>
            <a:ext cx="3175000" cy="19465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en-US" sz="2000" dirty="0">
                <a:solidFill>
                  <a:srgbClr val="00B050"/>
                </a:solidFill>
              </a:rPr>
              <a:t>Binds to Ca in bones or teeth, and then it  becomes yellow.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Then it turns permanently  to brown after being exposed to light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1326815" y="5481820"/>
            <a:ext cx="12363448" cy="352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1700" dirty="0">
                <a:solidFill>
                  <a:schemeClr val="bg1">
                    <a:lumMod val="50000"/>
                  </a:schemeClr>
                </a:solidFill>
              </a:rPr>
              <a:t>طاح الطفل من </a:t>
            </a:r>
            <a:r>
              <a:rPr lang="ar-SA" sz="1700" dirty="0" err="1">
                <a:solidFill>
                  <a:schemeClr val="bg1">
                    <a:lumMod val="50000"/>
                  </a:schemeClr>
                </a:solidFill>
              </a:rPr>
              <a:t>السيكل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 ( 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</a:rPr>
              <a:t>cycline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ar-SA" sz="1700" dirty="0">
                <a:solidFill>
                  <a:schemeClr val="bg1">
                    <a:lumMod val="50000"/>
                  </a:schemeClr>
                </a:solidFill>
              </a:rPr>
              <a:t>وتوسخت أسنانه بالتراب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( brown teeth ) </a:t>
            </a:r>
            <a:r>
              <a:rPr lang="ar-SA" sz="1700" dirty="0">
                <a:solidFill>
                  <a:schemeClr val="bg1">
                    <a:lumMod val="50000"/>
                  </a:schemeClr>
                </a:solidFill>
              </a:rPr>
              <a:t> وتكسرت عظامه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( deformity of bone )</a:t>
            </a:r>
            <a:r>
              <a:rPr lang="ar-SA" sz="1700" dirty="0">
                <a:solidFill>
                  <a:schemeClr val="bg1">
                    <a:lumMod val="50000"/>
                  </a:schemeClr>
                </a:solidFill>
              </a:rPr>
              <a:t>، وبعدين مع الجرح </a:t>
            </a:r>
            <a:r>
              <a:rPr lang="ar-SA" sz="1700" dirty="0" err="1">
                <a:solidFill>
                  <a:schemeClr val="bg1">
                    <a:lumMod val="50000"/>
                  </a:schemeClr>
                </a:solidFill>
              </a:rPr>
              <a:t>جته</a:t>
            </a:r>
            <a:r>
              <a:rPr lang="ar-SA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700" dirty="0" err="1">
                <a:solidFill>
                  <a:schemeClr val="bg1">
                    <a:lumMod val="50000"/>
                  </a:schemeClr>
                </a:solidFill>
              </a:rPr>
              <a:t>انفكشن</a:t>
            </a:r>
            <a:r>
              <a:rPr lang="ar-SA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(Superinfection)</a:t>
            </a:r>
            <a:r>
              <a:rPr lang="ar-SA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208000" y="8013007"/>
            <a:ext cx="5715000" cy="5323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ليش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طاح الطفل من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السيكل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cycline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؟ عشان ضوء الشمس كان قوي عليه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 Photo toxicity 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فجته دوخة ودارت فيه الدنيا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 Vertigo 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وطاح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1784"/>
              </p:ext>
            </p:extLst>
          </p:nvPr>
        </p:nvGraphicFramePr>
        <p:xfrm>
          <a:off x="-1" y="-119062"/>
          <a:ext cx="23766464" cy="13651826"/>
        </p:xfrm>
        <a:graphic>
          <a:graphicData uri="http://schemas.openxmlformats.org/drawingml/2006/table">
            <a:tbl>
              <a:tblPr rtl="1" firstRow="1">
                <a:tableStyleId>{00A15C55-8517-42AA-B614-E9B94910E393}</a:tableStyleId>
              </a:tblPr>
              <a:tblGrid>
                <a:gridCol w="537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4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1817"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sz="4800" dirty="0">
                          <a:solidFill>
                            <a:srgbClr val="0070C0"/>
                          </a:solidFill>
                        </a:rPr>
                        <a:t>Cephalosporins</a:t>
                      </a:r>
                      <a:endParaRPr lang="ar-SA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E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sz="4800" dirty="0">
                          <a:solidFill>
                            <a:srgbClr val="0070C0"/>
                          </a:solidFill>
                        </a:rPr>
                        <a:t>Fluroquinolones</a:t>
                      </a:r>
                    </a:p>
                    <a:p>
                      <a:pPr marL="0" algn="ctr" defTabSz="1782440" rtl="1" eaLnBrk="1" latinLnBrk="0" hangingPunct="1"/>
                      <a:r>
                        <a:rPr lang="en-US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(Detail was explained in respiratory </a:t>
                      </a:r>
                      <a:r>
                        <a:rPr lang="en-US" alt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lec</a:t>
                      </a:r>
                      <a:r>
                        <a:rPr lang="en-US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.)</a:t>
                      </a:r>
                      <a:endParaRPr lang="ar-SA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sz="4800" dirty="0">
                          <a:solidFill>
                            <a:srgbClr val="0070C0"/>
                          </a:solidFill>
                        </a:rPr>
                        <a:t>Aminoglycosides</a:t>
                      </a:r>
                      <a:endParaRPr lang="ar-SA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E8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782440" rtl="0" eaLnBrk="1" latinLnBrk="0" hangingPunct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9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  <a:r>
                        <a:rPr lang="en-US" sz="3200" baseline="30000" dirty="0">
                          <a:solidFill>
                            <a:srgbClr val="00B0F0"/>
                          </a:solidFill>
                        </a:rPr>
                        <a:t>rd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 generation Cephalosporins: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altLang="en-US" sz="3200" b="1" i="1" dirty="0">
                          <a:solidFill>
                            <a:srgbClr val="00B050"/>
                          </a:solidFill>
                        </a:rPr>
                        <a:t>*</a:t>
                      </a:r>
                      <a:r>
                        <a:rPr lang="en-US" altLang="en-US" sz="3200" b="1" i="1" dirty="0">
                          <a:solidFill>
                            <a:srgbClr val="002060"/>
                          </a:solidFill>
                        </a:rPr>
                        <a:t>Ceftriaxone  &amp; Ceftazidime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altLang="en-US" sz="2000" b="1" i="1" dirty="0">
                          <a:solidFill>
                            <a:srgbClr val="00B050"/>
                          </a:solidFill>
                        </a:rPr>
                        <a:t>*Long t1/2 usually in used</a:t>
                      </a:r>
                      <a:r>
                        <a:rPr lang="en-US" altLang="en-US" sz="2000" b="1" i="1" baseline="0" dirty="0">
                          <a:solidFill>
                            <a:srgbClr val="00B050"/>
                          </a:solidFill>
                        </a:rPr>
                        <a:t> in ER</a:t>
                      </a:r>
                      <a:endParaRPr lang="en-US" altLang="en-US" sz="2000" b="1" i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e.g.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</a:rPr>
                        <a:t>Ciprofloxacin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GENTAMICIN,i.m,i.v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 orally (not absorbed from GIT)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92">
                <a:tc gridSpan="3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 </a:t>
                      </a: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All of them are </a:t>
                      </a:r>
                      <a:r>
                        <a:rPr lang="en-US" sz="3200" dirty="0"/>
                        <a:t>Bactericidal antibiotics.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Type of action</a:t>
                      </a:r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461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Mainly effective against </a:t>
                      </a: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gram</a:t>
                      </a:r>
                      <a:r>
                        <a:rPr lang="en-US" altLang="en-US" sz="3200" baseline="0" dirty="0">
                          <a:solidFill>
                            <a:srgbClr val="FF0000"/>
                          </a:solidFill>
                        </a:rPr>
                        <a:t> negative </a:t>
                      </a: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bacteria</a:t>
                      </a:r>
                      <a:r>
                        <a:rPr lang="en-US" altLang="en-US" sz="3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Active against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gram negative aerobic organisms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Spectrum </a:t>
                      </a:r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5074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Acts by inhibition of cell wall synthesis.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Inhibits bacterial DNA gyrase enzyme &amp; cell division resulting in bacterial cell death.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Inhibits protein synthesis by binding to 30S  ribosomal subunits</a:t>
                      </a:r>
                      <a:r>
                        <a:rPr lang="en-US" sz="3200" baseline="0" dirty="0"/>
                        <a:t> irreversibly. 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Mechanism of action </a:t>
                      </a:r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0387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They are given </a:t>
                      </a:r>
                      <a:r>
                        <a:rPr lang="en-US" altLang="en-US" sz="3200" dirty="0" err="1"/>
                        <a:t>parenterally</a:t>
                      </a:r>
                      <a:r>
                        <a:rPr lang="en-US" altLang="en-US" sz="3200" dirty="0"/>
                        <a:t>.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solidFill>
                            <a:srgbClr val="00B050"/>
                          </a:solidFill>
                        </a:rPr>
                        <a:t>Not absorbed by GIT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ar-SA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ـــــــــــــــــــــــــــــــ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9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Poorly absorbed orally(highly charged).</a:t>
                      </a:r>
                    </a:p>
                    <a:p>
                      <a:pPr marL="457200" indent="-457200" algn="l">
                        <a:lnSpc>
                          <a:spcPct val="9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Cross placenta.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#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</a:rPr>
                        <a:t>pregnancy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  <a:p>
                      <a:pPr marL="457200" indent="-457200" algn="l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Excreted  unchanged in urine. 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  <a:p>
                      <a:pPr marL="457200" indent="-457200" algn="l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More active in alkaline medium.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Pharmacokinetic </a:t>
                      </a:r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095">
                <a:tc>
                  <a:txBody>
                    <a:bodyPr/>
                    <a:lstStyle/>
                    <a:p>
                      <a:pPr marL="0" marR="0" indent="0" algn="ctr" defTabSz="178244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ـــــــــــــــــــــــــــــــ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defRPr/>
                      </a:pPr>
                      <a:r>
                        <a:rPr lang="en-US" sz="3200" dirty="0"/>
                        <a:t>UTIs</a:t>
                      </a:r>
                      <a:r>
                        <a:rPr lang="en-US" sz="3200" baseline="30000" dirty="0"/>
                        <a:t> </a:t>
                      </a:r>
                      <a:r>
                        <a:rPr lang="en-US" sz="3200" dirty="0"/>
                        <a:t>caused by multidrug resistance organisms as pseudomonas.</a:t>
                      </a:r>
                    </a:p>
                    <a:p>
                      <a:pPr algn="l">
                        <a:lnSpc>
                          <a:spcPct val="90000"/>
                        </a:lnSpc>
                        <a:defRPr/>
                      </a:pPr>
                      <a:r>
                        <a:rPr lang="en-US" sz="3200" dirty="0"/>
                        <a:t>Prostatitis (acute/chronic)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travelers diarrhea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200" dirty="0"/>
                        <a:t>Severe infections caused by gram negative organisms (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Pseudomonas</a:t>
                      </a:r>
                      <a:r>
                        <a:rPr lang="en-US" sz="3200" dirty="0"/>
                        <a:t> or Enterobacter).</a:t>
                      </a:r>
                    </a:p>
                    <a:p>
                      <a:pPr marL="457200" marR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Therapeutic uses </a:t>
                      </a:r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600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Given in severe/complicated </a:t>
                      </a:r>
                      <a:r>
                        <a:rPr lang="en-US" altLang="en-US" sz="3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(upper) </a:t>
                      </a:r>
                      <a:r>
                        <a:rPr lang="en-US" altLang="en-US" sz="3200" dirty="0"/>
                        <a:t>UTIs </a:t>
                      </a:r>
                      <a:r>
                        <a:rPr lang="en-US" altLang="en-US" sz="3200" i="1" dirty="0"/>
                        <a:t>&amp; acute prostatitis</a:t>
                      </a:r>
                      <a:endParaRPr lang="en-US" sz="3200" i="1" dirty="0"/>
                    </a:p>
                    <a:p>
                      <a:pPr marL="0" algn="l" defTabSz="1782440" rtl="0" eaLnBrk="1" latinLnBrk="0" hangingPunct="1"/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altLang="en-US" sz="3200" dirty="0"/>
                        <a:t>Nausea , vomiting , diarrhea.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altLang="en-US" sz="3200" dirty="0"/>
                        <a:t>CNS effects ( confusion, insomnia, headache, anxiety).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Damage of growing cartilage </a:t>
                      </a:r>
                      <a:r>
                        <a:rPr lang="en-US" altLang="en-US" sz="3200" dirty="0">
                          <a:solidFill>
                            <a:srgbClr val="C00000"/>
                          </a:solidFill>
                        </a:rPr>
                        <a:t>(arthropathy). </a:t>
                      </a:r>
                      <a:r>
                        <a:rPr lang="en-US" altLang="en-US" sz="3200" dirty="0">
                          <a:solidFill>
                            <a:srgbClr val="00B050"/>
                          </a:solidFill>
                        </a:rPr>
                        <a:t>In &lt;18 year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altLang="en-US" sz="3200" dirty="0">
                          <a:solidFill>
                            <a:srgbClr val="FF0000"/>
                          </a:solidFill>
                        </a:rPr>
                        <a:t>Phototoxicity</a:t>
                      </a:r>
                      <a:r>
                        <a:rPr lang="en-US" altLang="en-US" sz="3200" dirty="0"/>
                        <a:t> (avoid excessive sunlight).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altLang="en-US" sz="2000" dirty="0">
                          <a:solidFill>
                            <a:srgbClr val="00B050"/>
                          </a:solidFill>
                        </a:rPr>
                        <a:t>Alkalization in</a:t>
                      </a:r>
                      <a:r>
                        <a:rPr lang="en-US" altLang="en-US" sz="2000" baseline="0" dirty="0">
                          <a:solidFill>
                            <a:srgbClr val="00B050"/>
                          </a:solidFill>
                        </a:rPr>
                        <a:t> GI if taken with milk.</a:t>
                      </a:r>
                      <a:endParaRPr lang="en-US" alt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Ototoxicity. 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(drug or chemical related damage to the inner ear)</a:t>
                      </a:r>
                    </a:p>
                    <a:p>
                      <a:pPr marL="457200" indent="-457200" algn="l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Nephrotoxicity 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(Very narrow therapeutic index).</a:t>
                      </a:r>
                      <a:endParaRPr lang="ar-SA" sz="2400" dirty="0">
                        <a:solidFill>
                          <a:srgbClr val="00B050"/>
                        </a:solidFill>
                      </a:endParaRPr>
                    </a:p>
                    <a:p>
                      <a:pPr marL="457200" indent="-457200" algn="l">
                        <a:buFont typeface="Arial" charset="0"/>
                        <a:buChar char="•"/>
                        <a:defRPr/>
                      </a:pPr>
                      <a:endParaRPr lang="en-US" sz="3200" dirty="0"/>
                    </a:p>
                    <a:p>
                      <a:pPr marL="457200" indent="-457200" algn="l">
                        <a:buFont typeface="Arial" charset="0"/>
                        <a:buChar char="•"/>
                        <a:defRPr/>
                      </a:pPr>
                      <a:r>
                        <a:rPr lang="en-US" sz="3200" dirty="0"/>
                        <a:t>Neuromuscular blocking effect.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paralysis(high doses).</a:t>
                      </a:r>
                      <a:endParaRPr lang="ar-SA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Adverse effects</a:t>
                      </a:r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مستطيل 14"/>
          <p:cNvSpPr/>
          <p:nvPr/>
        </p:nvSpPr>
        <p:spPr>
          <a:xfrm>
            <a:off x="4108448" y="10002604"/>
            <a:ext cx="6070600" cy="3681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لما الواحد ما يسمع زين وتقول له سالفة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بيقول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ها مين هو قلي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 A min 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108448" y="11720228"/>
            <a:ext cx="6565900" cy="2947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شخص مريض وباقي من عمره قليل ، ندعي له لله يمد </a:t>
            </a:r>
            <a:r>
              <a:rPr lang="ar-SA">
                <a:solidFill>
                  <a:schemeClr val="bg1">
                    <a:lumMod val="50000"/>
                  </a:schemeClr>
                </a:solidFill>
              </a:rPr>
              <a:t>بعمره قولي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آمين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 Amin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)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108448" y="12697947"/>
            <a:ext cx="5492752" cy="4558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Like Gentamicin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= an Gentleman who built his muscles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155339" y="7383630"/>
            <a:ext cx="4048921" cy="31257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منى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PseudoMONAs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يبغى لها صبر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 Cipro)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19079" y="10211594"/>
            <a:ext cx="3464722" cy="33686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ما صفا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Cepha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لنا الا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هالدرق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اخر شيء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3334999" y="9243943"/>
            <a:ext cx="2844801" cy="2806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يا صبر منى زوجها </a:t>
            </a:r>
            <a:r>
              <a:rPr lang="ar-SA">
                <a:solidFill>
                  <a:schemeClr val="bg1">
                    <a:lumMod val="50000"/>
                  </a:schemeClr>
                </a:solidFill>
              </a:rPr>
              <a:t>عنده بروستات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9344479" y="11785353"/>
            <a:ext cx="3327401" cy="3548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صفا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Cepha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زوجها عنده بروستات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2741869" y="7383630"/>
            <a:ext cx="1186260" cy="33797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او </a:t>
            </a:r>
            <a:r>
              <a:rPr lang="ar-SA">
                <a:solidFill>
                  <a:schemeClr val="bg1">
                    <a:lumMod val="50000"/>
                  </a:schemeClr>
                </a:solidFill>
              </a:rPr>
              <a:t>منى صابر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356098" y="8958158"/>
            <a:ext cx="5245102" cy="4314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جنتل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مان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(Gentamicin)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زوجته اسمها منى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pseudoMONAs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48" y="609287"/>
            <a:ext cx="1926431" cy="1676400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5229677" y="1930400"/>
            <a:ext cx="4851400" cy="35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جنتا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(Gentamicin)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معه اكتئاب وقرر ينتحر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(Bactericidal)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7" y="889692"/>
            <a:ext cx="12540343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A 22-year-old </a:t>
            </a:r>
            <a:r>
              <a:rPr lang="en-US" sz="2200" dirty="0" err="1"/>
              <a:t>pregant</a:t>
            </a:r>
            <a:r>
              <a:rPr lang="en-US" sz="2200" dirty="0"/>
              <a:t> female presents with a 2-day history of dysuria with increased urinary frequency and urgency. She is diagnosed with(UTI) caused by E. coli. Which one of the following can be used 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 err="1"/>
              <a:t>Ceftrixzone</a:t>
            </a:r>
            <a:r>
              <a:rPr lang="en-US" sz="2200" dirty="0"/>
              <a:t>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Ciprofloxacin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 err="1"/>
              <a:t>Doxacycline</a:t>
            </a:r>
            <a:endParaRPr lang="en-US" sz="22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Gentamycin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Which of the following drugs is correctly matched with the appropriate adverse effect?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Ciprofloxacin—hyperkalemia.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Nitrofurantoin—Ototoxicity.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en-US" sz="2200" dirty="0"/>
              <a:t>Trimethoprim </a:t>
            </a:r>
            <a:r>
              <a:rPr lang="en-US" sz="2200" dirty="0"/>
              <a:t>—</a:t>
            </a:r>
            <a:r>
              <a:rPr lang="en-US" altLang="en-US" sz="2200" dirty="0"/>
              <a:t>Megaloblastic anemia </a:t>
            </a:r>
            <a:endParaRPr lang="en-US" sz="22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Sulfonamides—nystagmus. </a:t>
            </a:r>
          </a:p>
          <a:p>
            <a:pPr marL="914400" lvl="1" indent="-457200">
              <a:buFont typeface="+mj-lt"/>
              <a:buAutoNum type="alphaUcPeriod"/>
            </a:pPr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/>
              <a:t>A 38 male came to the hospital with prostatitis . Which one of these is NOT indicated in his case?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Gentamycin</a:t>
            </a:r>
            <a:endParaRPr lang="en-US" sz="2200" dirty="0">
              <a:ea typeface="Optima" charset="0"/>
              <a:cs typeface="Optima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Ciprofloxacin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 err="1"/>
              <a:t>Doxacycline</a:t>
            </a:r>
            <a:endParaRPr lang="en-US" sz="2200" dirty="0">
              <a:ea typeface="Optima" charset="0"/>
              <a:cs typeface="Optima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en-US" sz="2200" dirty="0"/>
              <a:t>Ceftriaxone</a:t>
            </a:r>
          </a:p>
          <a:p>
            <a:pPr marL="914400" lvl="1" indent="-457200">
              <a:buFont typeface="+mj-lt"/>
              <a:buAutoNum type="alphaUcPeriod"/>
            </a:pPr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>
                <a:ea typeface="Optima" charset="0"/>
                <a:cs typeface="Optima" charset="0"/>
              </a:rPr>
              <a:t>which of the following drugs could cause folate deficiency in pregnant woman?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ampicillin.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ceftriaxone.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Trimethoprim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sulfonamide</a:t>
            </a:r>
          </a:p>
          <a:p>
            <a:pPr marL="914400" lvl="1" indent="-457200">
              <a:buFont typeface="+mj-lt"/>
              <a:buAutoNum type="alphaUcPeriod"/>
            </a:pPr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altLang="en-US" sz="2200" dirty="0"/>
              <a:t>Damage of growing cartilage is an adverse effect of which of the following ?</a:t>
            </a:r>
            <a:r>
              <a:rPr lang="en-US" sz="2200" dirty="0">
                <a:ea typeface="Optima" charset="0"/>
                <a:cs typeface="Optima" charset="0"/>
              </a:rPr>
              <a:t>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Ceftriaxone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GENTAMICIN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Ciprofloxacin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Doxycycline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04470" y="381861"/>
            <a:ext cx="10139681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200" dirty="0">
                <a:ea typeface="Optima" charset="0"/>
                <a:cs typeface="Optima" charset="0"/>
              </a:rPr>
              <a:t>a 27 years old male patient was diagnosed with UTI, he mentioned in history that he traveled to al-Bahrain recently, which of the following bacteria is involved ? and which drug should be prescribed to him 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Chlamydia - Doxycycline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Chlamydia - Nitrofurantoin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E.coli – Nitrofurantoin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E.coli - Doxycycline</a:t>
            </a:r>
          </a:p>
          <a:p>
            <a:pPr marL="914400" lvl="1" indent="-457200">
              <a:buFont typeface="+mj-lt"/>
              <a:buAutoNum type="alphaUcPeriod"/>
            </a:pPr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>
                <a:ea typeface="Optima" charset="0"/>
                <a:cs typeface="Optima" charset="0"/>
              </a:rPr>
              <a:t>which of the following statements is not correct ? 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TMP is widely distributed to tissues and body fluids  including </a:t>
            </a:r>
            <a:r>
              <a:rPr lang="en-US" sz="2200" dirty="0"/>
              <a:t>CNS, CSF.</a:t>
            </a:r>
            <a:r>
              <a:rPr lang="en-US" sz="2200" dirty="0">
                <a:ea typeface="Optima" charset="0"/>
                <a:cs typeface="Optima" charset="0"/>
              </a:rPr>
              <a:t>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Doxycycline interact with </a:t>
            </a:r>
            <a:r>
              <a:rPr lang="en-US" sz="2200" dirty="0"/>
              <a:t>Food &amp; di &amp; tri-valent cations (Ca, Mg, Fe, AL)  and impair the absorption. </a:t>
            </a:r>
            <a:endParaRPr lang="en-US" sz="2200" dirty="0">
              <a:ea typeface="Optima" charset="0"/>
              <a:cs typeface="Optima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Ciprofloxacin </a:t>
            </a:r>
            <a:r>
              <a:rPr lang="en-US" sz="2200" dirty="0">
                <a:ea typeface="Optima" charset="0"/>
                <a:cs typeface="Optima" charset="0"/>
              </a:rPr>
              <a:t>may cause Megaloblastic anemia.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Sulfonamides may cause </a:t>
            </a:r>
            <a:r>
              <a:rPr lang="en-US" altLang="en-US" sz="2200" dirty="0">
                <a:ea typeface="Optima" charset="0"/>
                <a:cs typeface="Optima" charset="0"/>
              </a:rPr>
              <a:t>Displace bilirubin.</a:t>
            </a:r>
            <a:endParaRPr lang="en-US" sz="2200" dirty="0">
              <a:ea typeface="Optima" charset="0"/>
              <a:cs typeface="Optima" charset="0"/>
            </a:endParaRPr>
          </a:p>
          <a:p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>
                <a:ea typeface="Optima" charset="0"/>
                <a:cs typeface="Optima" charset="0"/>
              </a:rPr>
              <a:t>Mechanism of action of Co-trimoxazole includes 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Sulfonamides </a:t>
            </a:r>
            <a:r>
              <a:rPr lang="en-US" sz="2200" dirty="0" err="1">
                <a:ea typeface="Optima" charset="0"/>
                <a:cs typeface="Optima" charset="0"/>
              </a:rPr>
              <a:t>inhibting</a:t>
            </a:r>
            <a:r>
              <a:rPr lang="en-US" sz="2200" dirty="0">
                <a:ea typeface="Optima" charset="0"/>
                <a:cs typeface="Optima" charset="0"/>
              </a:rPr>
              <a:t> Dihydrofolate reductase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Trimethoprim inhibiting Dihydropteroate synthetase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Trimethoprim inhibiting Dihydrofolates.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Sulfonamides inhibiting Dihydropteroate synthetase</a:t>
            </a:r>
          </a:p>
          <a:p>
            <a:pPr marL="914400" lvl="1" indent="-457200">
              <a:buFont typeface="+mj-lt"/>
              <a:buAutoNum type="alphaUcPeriod"/>
            </a:pPr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Patient in medication with Antibiotic, after 2 days he came to the emergency complaining from orange brown urine , the most likely antibiotic is : </a:t>
            </a:r>
            <a:r>
              <a:rPr lang="en-US" sz="2200" dirty="0">
                <a:ea typeface="Optima" charset="0"/>
                <a:cs typeface="Optima" charset="0"/>
              </a:rPr>
              <a:t>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Doxycycline.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Ciprofloxacin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GENTAMICIN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Nitrofurantoin</a:t>
            </a:r>
          </a:p>
          <a:p>
            <a:pPr marL="914400" lvl="1" indent="-457200">
              <a:buFont typeface="+mj-lt"/>
              <a:buAutoNum type="alphaUcPeriod"/>
            </a:pPr>
            <a:endParaRPr lang="en-US" sz="22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>
                <a:ea typeface="Optima" charset="0"/>
                <a:cs typeface="Optima" charset="0"/>
              </a:rPr>
              <a:t>which of the following drugs should be avoided if given to children 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Ceftriaxone.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GENTAMICIN.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Doxycycline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>
                <a:ea typeface="Optima" charset="0"/>
                <a:cs typeface="Optima" charset="0"/>
              </a:rPr>
              <a:t>Nitrofurantoin</a:t>
            </a:r>
          </a:p>
        </p:txBody>
      </p:sp>
      <p:sp>
        <p:nvSpPr>
          <p:cNvPr id="4" name="TextBox 3"/>
          <p:cNvSpPr txBox="1"/>
          <p:nvPr/>
        </p:nvSpPr>
        <p:spPr>
          <a:xfrm rot="10800000">
            <a:off x="22809200" y="9885892"/>
            <a:ext cx="863600" cy="19543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Answers: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1000" y="-42944"/>
            <a:ext cx="167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a typeface="Optima ExtraBlack" charset="0"/>
                <a:cs typeface="Optima ExtraBlack" charset="0"/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97555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280154"/>
            <a:ext cx="1158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0070C0"/>
                </a:solidFill>
                <a:hlinkClick r:id="rId2"/>
              </a:rPr>
              <a:t>Editing file</a:t>
            </a:r>
            <a:endParaRPr lang="en-US" sz="8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2334</Words>
  <Application>Microsoft Office PowerPoint</Application>
  <PresentationFormat>Custom</PresentationFormat>
  <Paragraphs>346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Mangal</vt:lpstr>
      <vt:lpstr>Optima</vt:lpstr>
      <vt:lpstr>Optima ExtraBlack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trad</cp:lastModifiedBy>
  <cp:revision>322</cp:revision>
  <dcterms:created xsi:type="dcterms:W3CDTF">2016-12-17T14:42:51Z</dcterms:created>
  <dcterms:modified xsi:type="dcterms:W3CDTF">2017-05-11T23:37:25Z</dcterms:modified>
</cp:coreProperties>
</file>