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9"/>
  </p:notesMasterIdLst>
  <p:sldIdLst>
    <p:sldId id="288" r:id="rId2"/>
    <p:sldId id="289" r:id="rId3"/>
    <p:sldId id="290" r:id="rId4"/>
    <p:sldId id="292" r:id="rId5"/>
    <p:sldId id="293" r:id="rId6"/>
    <p:sldId id="313" r:id="rId7"/>
    <p:sldId id="357" r:id="rId8"/>
    <p:sldId id="297" r:id="rId9"/>
    <p:sldId id="298" r:id="rId10"/>
    <p:sldId id="307" r:id="rId11"/>
    <p:sldId id="311" r:id="rId12"/>
    <p:sldId id="315" r:id="rId13"/>
    <p:sldId id="321" r:id="rId14"/>
    <p:sldId id="345" r:id="rId15"/>
    <p:sldId id="340" r:id="rId16"/>
    <p:sldId id="337" r:id="rId17"/>
    <p:sldId id="351" r:id="rId18"/>
    <p:sldId id="354" r:id="rId19"/>
    <p:sldId id="349" r:id="rId20"/>
    <p:sldId id="350" r:id="rId21"/>
    <p:sldId id="355" r:id="rId22"/>
    <p:sldId id="362" r:id="rId23"/>
    <p:sldId id="358" r:id="rId24"/>
    <p:sldId id="359" r:id="rId25"/>
    <p:sldId id="360" r:id="rId26"/>
    <p:sldId id="361" r:id="rId27"/>
    <p:sldId id="363" r:id="rId28"/>
  </p:sldIdLst>
  <p:sldSz cx="23766463" cy="133683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heer m." initials="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96A"/>
    <a:srgbClr val="CCA2AE"/>
    <a:srgbClr val="8C82AB"/>
    <a:srgbClr val="66B3C5"/>
    <a:srgbClr val="F6AE8F"/>
    <a:srgbClr val="66B3C6"/>
    <a:srgbClr val="F7BFA7"/>
    <a:srgbClr val="FF6A52"/>
    <a:srgbClr val="4EC2A4"/>
    <a:srgbClr val="FF6A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5" autoAdjust="0"/>
    <p:restoredTop sz="95768"/>
  </p:normalViewPr>
  <p:slideViewPr>
    <p:cSldViewPr snapToGrid="0">
      <p:cViewPr varScale="1">
        <p:scale>
          <a:sx n="44" d="100"/>
          <a:sy n="44" d="100"/>
        </p:scale>
        <p:origin x="108" y="2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9" d="100"/>
          <a:sy n="59"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s>
</file>

<file path=ppt/diagrams/_rels/data4.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9C53D-3AE1-E544-81FC-4D215F35897B}" type="doc">
      <dgm:prSet loTypeId="urn:microsoft.com/office/officeart/2005/8/layout/hProcess4" loCatId="" qsTypeId="urn:microsoft.com/office/officeart/2005/8/quickstyle/simple4" qsCatId="simple" csTypeId="urn:microsoft.com/office/officeart/2005/8/colors/accent5_3" csCatId="accent5" phldr="1"/>
      <dgm:spPr/>
      <dgm:t>
        <a:bodyPr/>
        <a:lstStyle/>
        <a:p>
          <a:endParaRPr lang="en-US"/>
        </a:p>
      </dgm:t>
    </dgm:pt>
    <dgm:pt modelId="{5AF5B8A0-1A22-AB4C-A06C-154983839BC5}">
      <dgm:prSet phldrT="[Text]"/>
      <dgm:spPr/>
      <dgm:t>
        <a:bodyPr/>
        <a:lstStyle/>
        <a:p>
          <a:r>
            <a:rPr lang="en-US" altLang="en-US" b="1" i="0" u="none" dirty="0">
              <a:latin typeface="+mn-lt"/>
              <a:ea typeface="Optima ExtraBlack" charset="0"/>
              <a:cs typeface="Optima ExtraBlack" charset="0"/>
            </a:rPr>
            <a:t>Diuretics </a:t>
          </a:r>
          <a:endParaRPr lang="en-US" b="1" i="0" u="none" dirty="0">
            <a:latin typeface="+mn-lt"/>
            <a:ea typeface="Optima ExtraBlack" charset="0"/>
            <a:cs typeface="Optima ExtraBlack" charset="0"/>
          </a:endParaRPr>
        </a:p>
      </dgm:t>
    </dgm:pt>
    <dgm:pt modelId="{1FC3A680-7CB6-0543-ABA6-FE72A3655BB4}" type="parTrans" cxnId="{FFDD404D-FFE9-E349-96E4-87F9ADC460E6}">
      <dgm:prSet/>
      <dgm:spPr/>
      <dgm:t>
        <a:bodyPr/>
        <a:lstStyle/>
        <a:p>
          <a:endParaRPr lang="en-US">
            <a:latin typeface="+mn-lt"/>
          </a:endParaRPr>
        </a:p>
      </dgm:t>
    </dgm:pt>
    <dgm:pt modelId="{82BA1515-808C-4E4F-8C11-AD44BD08F026}" type="sibTrans" cxnId="{FFDD404D-FFE9-E349-96E4-87F9ADC460E6}">
      <dgm:prSet/>
      <dgm:spPr/>
      <dgm:t>
        <a:bodyPr/>
        <a:lstStyle/>
        <a:p>
          <a:endParaRPr lang="en-US">
            <a:latin typeface="+mn-lt"/>
          </a:endParaRPr>
        </a:p>
      </dgm:t>
    </dgm:pt>
    <dgm:pt modelId="{77B184A4-1A15-6B49-A801-AF253F182C0F}">
      <dgm:prSet phldrT="[Text]"/>
      <dgm:spPr/>
      <dgm:t>
        <a:bodyPr/>
        <a:lstStyle/>
        <a:p>
          <a:pPr marL="285750" lvl="1" indent="0" algn="l" defTabSz="1333500">
            <a:lnSpc>
              <a:spcPct val="90000"/>
            </a:lnSpc>
            <a:spcBef>
              <a:spcPct val="0"/>
            </a:spcBef>
            <a:spcAft>
              <a:spcPct val="15000"/>
            </a:spcAft>
            <a:buNone/>
          </a:pPr>
          <a:r>
            <a:rPr lang="en-US" altLang="en-US" b="1" i="0" dirty="0">
              <a:latin typeface="+mn-lt"/>
              <a:ea typeface="Optima" charset="0"/>
              <a:cs typeface="Optima" charset="0"/>
            </a:rPr>
            <a:t>Are drugs that increase renal excretion of sodium and water resulting in increase in urine volume</a:t>
          </a:r>
          <a:endParaRPr lang="en-US" b="1" i="0" dirty="0">
            <a:latin typeface="+mn-lt"/>
            <a:ea typeface="Optima" charset="0"/>
            <a:cs typeface="Optima" charset="0"/>
          </a:endParaRPr>
        </a:p>
      </dgm:t>
    </dgm:pt>
    <dgm:pt modelId="{F367EAB8-0D0F-3B44-87A5-E94F7DC5D958}" type="parTrans" cxnId="{F3C1167F-7027-A747-9884-A16621210638}">
      <dgm:prSet/>
      <dgm:spPr/>
      <dgm:t>
        <a:bodyPr/>
        <a:lstStyle/>
        <a:p>
          <a:endParaRPr lang="en-US">
            <a:latin typeface="+mn-lt"/>
          </a:endParaRPr>
        </a:p>
      </dgm:t>
    </dgm:pt>
    <dgm:pt modelId="{69142B81-A282-E042-A836-13944A337048}" type="sibTrans" cxnId="{F3C1167F-7027-A747-9884-A16621210638}">
      <dgm:prSet/>
      <dgm:spPr/>
      <dgm:t>
        <a:bodyPr/>
        <a:lstStyle/>
        <a:p>
          <a:endParaRPr lang="en-US">
            <a:latin typeface="+mn-lt"/>
          </a:endParaRPr>
        </a:p>
      </dgm:t>
    </dgm:pt>
    <dgm:pt modelId="{8B1D0AAA-9E44-BB4C-8318-7F2B2AD703B4}">
      <dgm:prSet phldrT="[Text]"/>
      <dgm:spPr/>
      <dgm:t>
        <a:bodyPr/>
        <a:lstStyle/>
        <a:p>
          <a:r>
            <a:rPr lang="en-US" altLang="en-US" b="1" i="0" dirty="0">
              <a:latin typeface="+mn-lt"/>
              <a:ea typeface="Optima ExtraBlack" charset="0"/>
              <a:cs typeface="Optima ExtraBlack" charset="0"/>
            </a:rPr>
            <a:t>Diuresis</a:t>
          </a:r>
          <a:endParaRPr lang="en-US" b="1" i="0" dirty="0">
            <a:latin typeface="+mn-lt"/>
            <a:ea typeface="Optima ExtraBlack" charset="0"/>
            <a:cs typeface="Optima ExtraBlack" charset="0"/>
          </a:endParaRPr>
        </a:p>
      </dgm:t>
    </dgm:pt>
    <dgm:pt modelId="{CD790B28-94F7-224C-B97D-68152C48D442}" type="parTrans" cxnId="{BEFEEC29-E3F5-D746-8DF4-A109ED05FE67}">
      <dgm:prSet/>
      <dgm:spPr/>
      <dgm:t>
        <a:bodyPr/>
        <a:lstStyle/>
        <a:p>
          <a:endParaRPr lang="en-US">
            <a:latin typeface="+mn-lt"/>
          </a:endParaRPr>
        </a:p>
      </dgm:t>
    </dgm:pt>
    <dgm:pt modelId="{6B964D5E-F608-214B-8DDA-945317FE5116}" type="sibTrans" cxnId="{BEFEEC29-E3F5-D746-8DF4-A109ED05FE67}">
      <dgm:prSet/>
      <dgm:spPr/>
      <dgm:t>
        <a:bodyPr/>
        <a:lstStyle/>
        <a:p>
          <a:endParaRPr lang="en-US">
            <a:latin typeface="+mn-lt"/>
          </a:endParaRPr>
        </a:p>
      </dgm:t>
    </dgm:pt>
    <dgm:pt modelId="{F940CECF-FFD4-604B-9166-F05F160DAC08}">
      <dgm:prSet phldrT="[Text]"/>
      <dgm:spPr/>
      <dgm:t>
        <a:bodyPr/>
        <a:lstStyle/>
        <a:p>
          <a:r>
            <a:rPr lang="en-US" altLang="en-US" b="1" i="0">
              <a:latin typeface="+mn-lt"/>
              <a:ea typeface="Optima" charset="0"/>
              <a:cs typeface="Optima" charset="0"/>
            </a:rPr>
            <a:t>Diuresis: is the process of excretion of water in the urine.</a:t>
          </a:r>
          <a:endParaRPr lang="en-US" b="1" i="0" dirty="0">
            <a:latin typeface="+mn-lt"/>
            <a:ea typeface="Optima" charset="0"/>
            <a:cs typeface="Optima" charset="0"/>
          </a:endParaRPr>
        </a:p>
      </dgm:t>
    </dgm:pt>
    <dgm:pt modelId="{8349D274-2545-FA4A-9524-B591B2B059B2}" type="parTrans" cxnId="{5F82BD46-E5A9-9D40-9C4D-A514C4923ECD}">
      <dgm:prSet/>
      <dgm:spPr/>
      <dgm:t>
        <a:bodyPr/>
        <a:lstStyle/>
        <a:p>
          <a:endParaRPr lang="en-US">
            <a:latin typeface="+mn-lt"/>
          </a:endParaRPr>
        </a:p>
      </dgm:t>
    </dgm:pt>
    <dgm:pt modelId="{DC3F466B-12FB-A444-BA2D-3B9CC53FEB61}" type="sibTrans" cxnId="{5F82BD46-E5A9-9D40-9C4D-A514C4923ECD}">
      <dgm:prSet/>
      <dgm:spPr/>
      <dgm:t>
        <a:bodyPr/>
        <a:lstStyle/>
        <a:p>
          <a:endParaRPr lang="en-US">
            <a:latin typeface="+mn-lt"/>
          </a:endParaRPr>
        </a:p>
      </dgm:t>
    </dgm:pt>
    <dgm:pt modelId="{B459EFA8-5554-6F45-92B8-7B251B5155D2}">
      <dgm:prSet phldrT="[Text]"/>
      <dgm:spPr/>
      <dgm:t>
        <a:bodyPr/>
        <a:lstStyle/>
        <a:p>
          <a:r>
            <a:rPr lang="en-US" altLang="en-US" b="1" i="0" dirty="0">
              <a:latin typeface="+mn-lt"/>
              <a:ea typeface="Optima ExtraBlack" charset="0"/>
              <a:cs typeface="Optima ExtraBlack" charset="0"/>
            </a:rPr>
            <a:t>Natriuresis</a:t>
          </a:r>
          <a:endParaRPr lang="en-US" b="1" i="0" dirty="0">
            <a:latin typeface="+mn-lt"/>
            <a:ea typeface="Optima ExtraBlack" charset="0"/>
            <a:cs typeface="Optima ExtraBlack" charset="0"/>
          </a:endParaRPr>
        </a:p>
      </dgm:t>
    </dgm:pt>
    <dgm:pt modelId="{165E644A-C314-EA44-8EC2-32FFC0E7942F}" type="parTrans" cxnId="{DABD5D4C-3831-1F4F-8EF4-62BF8068F356}">
      <dgm:prSet/>
      <dgm:spPr/>
      <dgm:t>
        <a:bodyPr/>
        <a:lstStyle/>
        <a:p>
          <a:endParaRPr lang="en-US">
            <a:latin typeface="+mn-lt"/>
          </a:endParaRPr>
        </a:p>
      </dgm:t>
    </dgm:pt>
    <dgm:pt modelId="{8CE3ECFB-F8E7-494D-9775-8CF6CFFC6577}" type="sibTrans" cxnId="{DABD5D4C-3831-1F4F-8EF4-62BF8068F356}">
      <dgm:prSet/>
      <dgm:spPr/>
      <dgm:t>
        <a:bodyPr/>
        <a:lstStyle/>
        <a:p>
          <a:endParaRPr lang="en-US">
            <a:latin typeface="+mn-lt"/>
          </a:endParaRPr>
        </a:p>
      </dgm:t>
    </dgm:pt>
    <dgm:pt modelId="{CBF97D7E-33F2-7E43-84C1-AC9498E575E7}">
      <dgm:prSet phldrT="[Text]"/>
      <dgm:spPr/>
      <dgm:t>
        <a:bodyPr/>
        <a:lstStyle/>
        <a:p>
          <a:r>
            <a:rPr lang="en-US" altLang="en-US" b="1" i="0" dirty="0">
              <a:latin typeface="+mn-lt"/>
              <a:ea typeface="Optima" charset="0"/>
              <a:cs typeface="Optima" charset="0"/>
            </a:rPr>
            <a:t>is the process of excretion of sodium in the urine.</a:t>
          </a:r>
          <a:endParaRPr lang="en-US" b="1" i="0" dirty="0">
            <a:latin typeface="+mn-lt"/>
            <a:ea typeface="Optima" charset="0"/>
            <a:cs typeface="Optima" charset="0"/>
          </a:endParaRPr>
        </a:p>
      </dgm:t>
    </dgm:pt>
    <dgm:pt modelId="{6755155E-7B09-A944-A3FD-082B5176A96E}" type="parTrans" cxnId="{5346C1E0-F1B5-3E4E-AA02-1A9CDC8514D9}">
      <dgm:prSet/>
      <dgm:spPr/>
      <dgm:t>
        <a:bodyPr/>
        <a:lstStyle/>
        <a:p>
          <a:endParaRPr lang="en-US">
            <a:latin typeface="+mn-lt"/>
          </a:endParaRPr>
        </a:p>
      </dgm:t>
    </dgm:pt>
    <dgm:pt modelId="{78AB31E1-19D6-B24F-B785-3E080F0C5765}" type="sibTrans" cxnId="{5346C1E0-F1B5-3E4E-AA02-1A9CDC8514D9}">
      <dgm:prSet/>
      <dgm:spPr/>
      <dgm:t>
        <a:bodyPr/>
        <a:lstStyle/>
        <a:p>
          <a:endParaRPr lang="en-US">
            <a:latin typeface="+mn-lt"/>
          </a:endParaRPr>
        </a:p>
      </dgm:t>
    </dgm:pt>
    <dgm:pt modelId="{9174371A-E81C-BF47-B7D9-AB9B1F912B15}" type="pres">
      <dgm:prSet presAssocID="{80B9C53D-3AE1-E544-81FC-4D215F35897B}" presName="Name0" presStyleCnt="0">
        <dgm:presLayoutVars>
          <dgm:dir/>
          <dgm:animLvl val="lvl"/>
          <dgm:resizeHandles val="exact"/>
        </dgm:presLayoutVars>
      </dgm:prSet>
      <dgm:spPr/>
    </dgm:pt>
    <dgm:pt modelId="{1004C1AE-FC33-7140-8C65-5F156CB95526}" type="pres">
      <dgm:prSet presAssocID="{80B9C53D-3AE1-E544-81FC-4D215F35897B}" presName="tSp" presStyleCnt="0"/>
      <dgm:spPr/>
    </dgm:pt>
    <dgm:pt modelId="{AFF5417F-10CB-DD40-B92C-66C3AC61FD0B}" type="pres">
      <dgm:prSet presAssocID="{80B9C53D-3AE1-E544-81FC-4D215F35897B}" presName="bSp" presStyleCnt="0"/>
      <dgm:spPr/>
    </dgm:pt>
    <dgm:pt modelId="{85B2BD0D-4800-BB48-BE33-535864848210}" type="pres">
      <dgm:prSet presAssocID="{80B9C53D-3AE1-E544-81FC-4D215F35897B}" presName="process" presStyleCnt="0"/>
      <dgm:spPr/>
    </dgm:pt>
    <dgm:pt modelId="{9021E643-4BEC-B24E-808B-88E55C7A7869}" type="pres">
      <dgm:prSet presAssocID="{5AF5B8A0-1A22-AB4C-A06C-154983839BC5}" presName="composite1" presStyleCnt="0"/>
      <dgm:spPr/>
    </dgm:pt>
    <dgm:pt modelId="{01FE9F4A-2286-1345-893F-0F7B00B2241F}" type="pres">
      <dgm:prSet presAssocID="{5AF5B8A0-1A22-AB4C-A06C-154983839BC5}" presName="dummyNode1" presStyleLbl="node1" presStyleIdx="0" presStyleCnt="3"/>
      <dgm:spPr/>
    </dgm:pt>
    <dgm:pt modelId="{F62A94E7-277E-A946-88B5-9D330BB35746}" type="pres">
      <dgm:prSet presAssocID="{5AF5B8A0-1A22-AB4C-A06C-154983839BC5}" presName="childNode1" presStyleLbl="bgAcc1" presStyleIdx="0" presStyleCnt="3">
        <dgm:presLayoutVars>
          <dgm:bulletEnabled val="1"/>
        </dgm:presLayoutVars>
      </dgm:prSet>
      <dgm:spPr/>
    </dgm:pt>
    <dgm:pt modelId="{AB6C5027-B5E4-A648-B7C9-599710F3F596}" type="pres">
      <dgm:prSet presAssocID="{5AF5B8A0-1A22-AB4C-A06C-154983839BC5}" presName="childNode1tx" presStyleLbl="bgAcc1" presStyleIdx="0" presStyleCnt="3">
        <dgm:presLayoutVars>
          <dgm:bulletEnabled val="1"/>
        </dgm:presLayoutVars>
      </dgm:prSet>
      <dgm:spPr/>
    </dgm:pt>
    <dgm:pt modelId="{4E01707E-35D8-BD43-BCE4-86D9690759CB}" type="pres">
      <dgm:prSet presAssocID="{5AF5B8A0-1A22-AB4C-A06C-154983839BC5}" presName="parentNode1" presStyleLbl="node1" presStyleIdx="0" presStyleCnt="3">
        <dgm:presLayoutVars>
          <dgm:chMax val="1"/>
          <dgm:bulletEnabled val="1"/>
        </dgm:presLayoutVars>
      </dgm:prSet>
      <dgm:spPr/>
    </dgm:pt>
    <dgm:pt modelId="{3B864965-7BC4-DF44-BCB6-754C20DCBA1A}" type="pres">
      <dgm:prSet presAssocID="{5AF5B8A0-1A22-AB4C-A06C-154983839BC5}" presName="connSite1" presStyleCnt="0"/>
      <dgm:spPr/>
    </dgm:pt>
    <dgm:pt modelId="{F0B0A674-7A92-7C4C-B0A3-320A9FBD7F4B}" type="pres">
      <dgm:prSet presAssocID="{82BA1515-808C-4E4F-8C11-AD44BD08F026}" presName="Name9" presStyleLbl="sibTrans2D1" presStyleIdx="0" presStyleCnt="2"/>
      <dgm:spPr/>
    </dgm:pt>
    <dgm:pt modelId="{2C3AB808-D3AB-B042-98C4-00BA22C4C8FB}" type="pres">
      <dgm:prSet presAssocID="{8B1D0AAA-9E44-BB4C-8318-7F2B2AD703B4}" presName="composite2" presStyleCnt="0"/>
      <dgm:spPr/>
    </dgm:pt>
    <dgm:pt modelId="{4372F304-4D29-1743-A2EE-45E985875829}" type="pres">
      <dgm:prSet presAssocID="{8B1D0AAA-9E44-BB4C-8318-7F2B2AD703B4}" presName="dummyNode2" presStyleLbl="node1" presStyleIdx="0" presStyleCnt="3"/>
      <dgm:spPr/>
    </dgm:pt>
    <dgm:pt modelId="{9ACCB3BA-9DB8-D74A-9916-6D9BA5481340}" type="pres">
      <dgm:prSet presAssocID="{8B1D0AAA-9E44-BB4C-8318-7F2B2AD703B4}" presName="childNode2" presStyleLbl="bgAcc1" presStyleIdx="1" presStyleCnt="3">
        <dgm:presLayoutVars>
          <dgm:bulletEnabled val="1"/>
        </dgm:presLayoutVars>
      </dgm:prSet>
      <dgm:spPr/>
    </dgm:pt>
    <dgm:pt modelId="{7312D5FB-885E-D34C-9DEC-84490708792E}" type="pres">
      <dgm:prSet presAssocID="{8B1D0AAA-9E44-BB4C-8318-7F2B2AD703B4}" presName="childNode2tx" presStyleLbl="bgAcc1" presStyleIdx="1" presStyleCnt="3">
        <dgm:presLayoutVars>
          <dgm:bulletEnabled val="1"/>
        </dgm:presLayoutVars>
      </dgm:prSet>
      <dgm:spPr/>
    </dgm:pt>
    <dgm:pt modelId="{572E1444-61AE-3247-8849-23B6E555E61F}" type="pres">
      <dgm:prSet presAssocID="{8B1D0AAA-9E44-BB4C-8318-7F2B2AD703B4}" presName="parentNode2" presStyleLbl="node1" presStyleIdx="1" presStyleCnt="3">
        <dgm:presLayoutVars>
          <dgm:chMax val="0"/>
          <dgm:bulletEnabled val="1"/>
        </dgm:presLayoutVars>
      </dgm:prSet>
      <dgm:spPr/>
    </dgm:pt>
    <dgm:pt modelId="{D48997E5-338F-574B-AFCF-C147CF33577A}" type="pres">
      <dgm:prSet presAssocID="{8B1D0AAA-9E44-BB4C-8318-7F2B2AD703B4}" presName="connSite2" presStyleCnt="0"/>
      <dgm:spPr/>
    </dgm:pt>
    <dgm:pt modelId="{DF6DBA63-2C2D-6C4F-8FFF-B5C51C5CBDE9}" type="pres">
      <dgm:prSet presAssocID="{6B964D5E-F608-214B-8DDA-945317FE5116}" presName="Name18" presStyleLbl="sibTrans2D1" presStyleIdx="1" presStyleCnt="2"/>
      <dgm:spPr/>
    </dgm:pt>
    <dgm:pt modelId="{8FB49D1F-F6BA-1A45-BE3A-B7D16C06ADB8}" type="pres">
      <dgm:prSet presAssocID="{B459EFA8-5554-6F45-92B8-7B251B5155D2}" presName="composite1" presStyleCnt="0"/>
      <dgm:spPr/>
    </dgm:pt>
    <dgm:pt modelId="{1346C0B4-1938-184C-95B4-7EDA6C9F4269}" type="pres">
      <dgm:prSet presAssocID="{B459EFA8-5554-6F45-92B8-7B251B5155D2}" presName="dummyNode1" presStyleLbl="node1" presStyleIdx="1" presStyleCnt="3"/>
      <dgm:spPr/>
    </dgm:pt>
    <dgm:pt modelId="{252E9DAA-79E4-0948-A07F-19C0CD0A06DC}" type="pres">
      <dgm:prSet presAssocID="{B459EFA8-5554-6F45-92B8-7B251B5155D2}" presName="childNode1" presStyleLbl="bgAcc1" presStyleIdx="2" presStyleCnt="3">
        <dgm:presLayoutVars>
          <dgm:bulletEnabled val="1"/>
        </dgm:presLayoutVars>
      </dgm:prSet>
      <dgm:spPr/>
    </dgm:pt>
    <dgm:pt modelId="{66F4ABD1-937E-F843-BE72-FF87F12B57D3}" type="pres">
      <dgm:prSet presAssocID="{B459EFA8-5554-6F45-92B8-7B251B5155D2}" presName="childNode1tx" presStyleLbl="bgAcc1" presStyleIdx="2" presStyleCnt="3">
        <dgm:presLayoutVars>
          <dgm:bulletEnabled val="1"/>
        </dgm:presLayoutVars>
      </dgm:prSet>
      <dgm:spPr/>
    </dgm:pt>
    <dgm:pt modelId="{C65ECB85-E3AB-D542-8AD4-7BE135900B96}" type="pres">
      <dgm:prSet presAssocID="{B459EFA8-5554-6F45-92B8-7B251B5155D2}" presName="parentNode1" presStyleLbl="node1" presStyleIdx="2" presStyleCnt="3">
        <dgm:presLayoutVars>
          <dgm:chMax val="1"/>
          <dgm:bulletEnabled val="1"/>
        </dgm:presLayoutVars>
      </dgm:prSet>
      <dgm:spPr/>
    </dgm:pt>
    <dgm:pt modelId="{2554D9D1-6D38-5A48-8706-1CFC6816AEF8}" type="pres">
      <dgm:prSet presAssocID="{B459EFA8-5554-6F45-92B8-7B251B5155D2}" presName="connSite1" presStyleCnt="0"/>
      <dgm:spPr/>
    </dgm:pt>
  </dgm:ptLst>
  <dgm:cxnLst>
    <dgm:cxn modelId="{D1B51014-0347-C240-A221-FCB8140B5357}" type="presOf" srcId="{5AF5B8A0-1A22-AB4C-A06C-154983839BC5}" destId="{4E01707E-35D8-BD43-BCE4-86D9690759CB}" srcOrd="0" destOrd="0" presId="urn:microsoft.com/office/officeart/2005/8/layout/hProcess4"/>
    <dgm:cxn modelId="{49228425-C04D-8146-AD37-71EADBBCD416}" type="presOf" srcId="{77B184A4-1A15-6B49-A801-AF253F182C0F}" destId="{F62A94E7-277E-A946-88B5-9D330BB35746}" srcOrd="0" destOrd="0" presId="urn:microsoft.com/office/officeart/2005/8/layout/hProcess4"/>
    <dgm:cxn modelId="{BEFEEC29-E3F5-D746-8DF4-A109ED05FE67}" srcId="{80B9C53D-3AE1-E544-81FC-4D215F35897B}" destId="{8B1D0AAA-9E44-BB4C-8318-7F2B2AD703B4}" srcOrd="1" destOrd="0" parTransId="{CD790B28-94F7-224C-B97D-68152C48D442}" sibTransId="{6B964D5E-F608-214B-8DDA-945317FE5116}"/>
    <dgm:cxn modelId="{09DC2F2C-4DD5-084D-852F-181CE508D0E5}" type="presOf" srcId="{8B1D0AAA-9E44-BB4C-8318-7F2B2AD703B4}" destId="{572E1444-61AE-3247-8849-23B6E555E61F}" srcOrd="0" destOrd="0" presId="urn:microsoft.com/office/officeart/2005/8/layout/hProcess4"/>
    <dgm:cxn modelId="{6D4D2330-15BB-9440-8EFD-73BD97FAA9A9}" type="presOf" srcId="{80B9C53D-3AE1-E544-81FC-4D215F35897B}" destId="{9174371A-E81C-BF47-B7D9-AB9B1F912B15}" srcOrd="0" destOrd="0" presId="urn:microsoft.com/office/officeart/2005/8/layout/hProcess4"/>
    <dgm:cxn modelId="{5F82BD46-E5A9-9D40-9C4D-A514C4923ECD}" srcId="{8B1D0AAA-9E44-BB4C-8318-7F2B2AD703B4}" destId="{F940CECF-FFD4-604B-9166-F05F160DAC08}" srcOrd="0" destOrd="0" parTransId="{8349D274-2545-FA4A-9524-B591B2B059B2}" sibTransId="{DC3F466B-12FB-A444-BA2D-3B9CC53FEB61}"/>
    <dgm:cxn modelId="{DABD5D4C-3831-1F4F-8EF4-62BF8068F356}" srcId="{80B9C53D-3AE1-E544-81FC-4D215F35897B}" destId="{B459EFA8-5554-6F45-92B8-7B251B5155D2}" srcOrd="2" destOrd="0" parTransId="{165E644A-C314-EA44-8EC2-32FFC0E7942F}" sibTransId="{8CE3ECFB-F8E7-494D-9775-8CF6CFFC6577}"/>
    <dgm:cxn modelId="{FFDD404D-FFE9-E349-96E4-87F9ADC460E6}" srcId="{80B9C53D-3AE1-E544-81FC-4D215F35897B}" destId="{5AF5B8A0-1A22-AB4C-A06C-154983839BC5}" srcOrd="0" destOrd="0" parTransId="{1FC3A680-7CB6-0543-ABA6-FE72A3655BB4}" sibTransId="{82BA1515-808C-4E4F-8C11-AD44BD08F026}"/>
    <dgm:cxn modelId="{12644570-73FB-5A41-A2AE-EE51AD347516}" type="presOf" srcId="{B459EFA8-5554-6F45-92B8-7B251B5155D2}" destId="{C65ECB85-E3AB-D542-8AD4-7BE135900B96}" srcOrd="0" destOrd="0" presId="urn:microsoft.com/office/officeart/2005/8/layout/hProcess4"/>
    <dgm:cxn modelId="{F3C1167F-7027-A747-9884-A16621210638}" srcId="{5AF5B8A0-1A22-AB4C-A06C-154983839BC5}" destId="{77B184A4-1A15-6B49-A801-AF253F182C0F}" srcOrd="0" destOrd="0" parTransId="{F367EAB8-0D0F-3B44-87A5-E94F7DC5D958}" sibTransId="{69142B81-A282-E042-A836-13944A337048}"/>
    <dgm:cxn modelId="{046707AC-16D0-E343-B90B-75FF5425DFD0}" type="presOf" srcId="{6B964D5E-F608-214B-8DDA-945317FE5116}" destId="{DF6DBA63-2C2D-6C4F-8FFF-B5C51C5CBDE9}" srcOrd="0" destOrd="0" presId="urn:microsoft.com/office/officeart/2005/8/layout/hProcess4"/>
    <dgm:cxn modelId="{DD54A8AE-93D9-584E-AE82-6AAC9318C9B4}" type="presOf" srcId="{CBF97D7E-33F2-7E43-84C1-AC9498E575E7}" destId="{252E9DAA-79E4-0948-A07F-19C0CD0A06DC}" srcOrd="0" destOrd="0" presId="urn:microsoft.com/office/officeart/2005/8/layout/hProcess4"/>
    <dgm:cxn modelId="{3074CAD1-1A75-174C-91BB-DC880DC7514C}" type="presOf" srcId="{F940CECF-FFD4-604B-9166-F05F160DAC08}" destId="{7312D5FB-885E-D34C-9DEC-84490708792E}" srcOrd="1" destOrd="0" presId="urn:microsoft.com/office/officeart/2005/8/layout/hProcess4"/>
    <dgm:cxn modelId="{5346C1E0-F1B5-3E4E-AA02-1A9CDC8514D9}" srcId="{B459EFA8-5554-6F45-92B8-7B251B5155D2}" destId="{CBF97D7E-33F2-7E43-84C1-AC9498E575E7}" srcOrd="0" destOrd="0" parTransId="{6755155E-7B09-A944-A3FD-082B5176A96E}" sibTransId="{78AB31E1-19D6-B24F-B785-3E080F0C5765}"/>
    <dgm:cxn modelId="{C821FEED-1D4B-B347-A8E3-42B37526E241}" type="presOf" srcId="{CBF97D7E-33F2-7E43-84C1-AC9498E575E7}" destId="{66F4ABD1-937E-F843-BE72-FF87F12B57D3}" srcOrd="1" destOrd="0" presId="urn:microsoft.com/office/officeart/2005/8/layout/hProcess4"/>
    <dgm:cxn modelId="{3B5E9DF0-AEBE-9C42-BE9B-8B6198C8E0CC}" type="presOf" srcId="{82BA1515-808C-4E4F-8C11-AD44BD08F026}" destId="{F0B0A674-7A92-7C4C-B0A3-320A9FBD7F4B}" srcOrd="0" destOrd="0" presId="urn:microsoft.com/office/officeart/2005/8/layout/hProcess4"/>
    <dgm:cxn modelId="{4C3E4EF6-DB23-EA45-B683-6184494C5E37}" type="presOf" srcId="{F940CECF-FFD4-604B-9166-F05F160DAC08}" destId="{9ACCB3BA-9DB8-D74A-9916-6D9BA5481340}" srcOrd="0" destOrd="0" presId="urn:microsoft.com/office/officeart/2005/8/layout/hProcess4"/>
    <dgm:cxn modelId="{B55D74F8-DC1C-4641-981F-FF95A7C892AC}" type="presOf" srcId="{77B184A4-1A15-6B49-A801-AF253F182C0F}" destId="{AB6C5027-B5E4-A648-B7C9-599710F3F596}" srcOrd="1" destOrd="0" presId="urn:microsoft.com/office/officeart/2005/8/layout/hProcess4"/>
    <dgm:cxn modelId="{89F23973-F95B-EE4C-B7EC-673F716389EE}" type="presParOf" srcId="{9174371A-E81C-BF47-B7D9-AB9B1F912B15}" destId="{1004C1AE-FC33-7140-8C65-5F156CB95526}" srcOrd="0" destOrd="0" presId="urn:microsoft.com/office/officeart/2005/8/layout/hProcess4"/>
    <dgm:cxn modelId="{1D1D8B88-BF31-D344-9779-6C54B23419E6}" type="presParOf" srcId="{9174371A-E81C-BF47-B7D9-AB9B1F912B15}" destId="{AFF5417F-10CB-DD40-B92C-66C3AC61FD0B}" srcOrd="1" destOrd="0" presId="urn:microsoft.com/office/officeart/2005/8/layout/hProcess4"/>
    <dgm:cxn modelId="{1ED0DCDB-3871-D14A-BBDC-FE8019C55EAF}" type="presParOf" srcId="{9174371A-E81C-BF47-B7D9-AB9B1F912B15}" destId="{85B2BD0D-4800-BB48-BE33-535864848210}" srcOrd="2" destOrd="0" presId="urn:microsoft.com/office/officeart/2005/8/layout/hProcess4"/>
    <dgm:cxn modelId="{66ADC19E-3448-444C-8B30-A5591AB3117A}" type="presParOf" srcId="{85B2BD0D-4800-BB48-BE33-535864848210}" destId="{9021E643-4BEC-B24E-808B-88E55C7A7869}" srcOrd="0" destOrd="0" presId="urn:microsoft.com/office/officeart/2005/8/layout/hProcess4"/>
    <dgm:cxn modelId="{F5F1BEDB-1F6C-874F-B3FE-784CE478A485}" type="presParOf" srcId="{9021E643-4BEC-B24E-808B-88E55C7A7869}" destId="{01FE9F4A-2286-1345-893F-0F7B00B2241F}" srcOrd="0" destOrd="0" presId="urn:microsoft.com/office/officeart/2005/8/layout/hProcess4"/>
    <dgm:cxn modelId="{17493161-E1A4-5F4C-BD49-E17FE4243D0C}" type="presParOf" srcId="{9021E643-4BEC-B24E-808B-88E55C7A7869}" destId="{F62A94E7-277E-A946-88B5-9D330BB35746}" srcOrd="1" destOrd="0" presId="urn:microsoft.com/office/officeart/2005/8/layout/hProcess4"/>
    <dgm:cxn modelId="{C6BCBFFD-E40E-484F-8485-6DA11AA8A9C6}" type="presParOf" srcId="{9021E643-4BEC-B24E-808B-88E55C7A7869}" destId="{AB6C5027-B5E4-A648-B7C9-599710F3F596}" srcOrd="2" destOrd="0" presId="urn:microsoft.com/office/officeart/2005/8/layout/hProcess4"/>
    <dgm:cxn modelId="{59A14314-D5CC-474B-9024-7B9759677E96}" type="presParOf" srcId="{9021E643-4BEC-B24E-808B-88E55C7A7869}" destId="{4E01707E-35D8-BD43-BCE4-86D9690759CB}" srcOrd="3" destOrd="0" presId="urn:microsoft.com/office/officeart/2005/8/layout/hProcess4"/>
    <dgm:cxn modelId="{89565818-222B-A14C-B8EC-BF646FD11AE0}" type="presParOf" srcId="{9021E643-4BEC-B24E-808B-88E55C7A7869}" destId="{3B864965-7BC4-DF44-BCB6-754C20DCBA1A}" srcOrd="4" destOrd="0" presId="urn:microsoft.com/office/officeart/2005/8/layout/hProcess4"/>
    <dgm:cxn modelId="{35B8F850-F2CB-B343-A338-DEF70FAC6872}" type="presParOf" srcId="{85B2BD0D-4800-BB48-BE33-535864848210}" destId="{F0B0A674-7A92-7C4C-B0A3-320A9FBD7F4B}" srcOrd="1" destOrd="0" presId="urn:microsoft.com/office/officeart/2005/8/layout/hProcess4"/>
    <dgm:cxn modelId="{B4363EBF-6BFE-8344-9516-3B0AA35D9B8D}" type="presParOf" srcId="{85B2BD0D-4800-BB48-BE33-535864848210}" destId="{2C3AB808-D3AB-B042-98C4-00BA22C4C8FB}" srcOrd="2" destOrd="0" presId="urn:microsoft.com/office/officeart/2005/8/layout/hProcess4"/>
    <dgm:cxn modelId="{0D072F5E-E1AA-A748-8CD8-B5F6C2CFC45D}" type="presParOf" srcId="{2C3AB808-D3AB-B042-98C4-00BA22C4C8FB}" destId="{4372F304-4D29-1743-A2EE-45E985875829}" srcOrd="0" destOrd="0" presId="urn:microsoft.com/office/officeart/2005/8/layout/hProcess4"/>
    <dgm:cxn modelId="{FDAF095B-64E7-D546-821F-304775108DA5}" type="presParOf" srcId="{2C3AB808-D3AB-B042-98C4-00BA22C4C8FB}" destId="{9ACCB3BA-9DB8-D74A-9916-6D9BA5481340}" srcOrd="1" destOrd="0" presId="urn:microsoft.com/office/officeart/2005/8/layout/hProcess4"/>
    <dgm:cxn modelId="{4821251B-F215-8645-AD89-EF8163DA3E76}" type="presParOf" srcId="{2C3AB808-D3AB-B042-98C4-00BA22C4C8FB}" destId="{7312D5FB-885E-D34C-9DEC-84490708792E}" srcOrd="2" destOrd="0" presId="urn:microsoft.com/office/officeart/2005/8/layout/hProcess4"/>
    <dgm:cxn modelId="{0DEB5E98-E062-B340-A496-709344AECC68}" type="presParOf" srcId="{2C3AB808-D3AB-B042-98C4-00BA22C4C8FB}" destId="{572E1444-61AE-3247-8849-23B6E555E61F}" srcOrd="3" destOrd="0" presId="urn:microsoft.com/office/officeart/2005/8/layout/hProcess4"/>
    <dgm:cxn modelId="{51762B16-BFF1-BA48-9B88-39DE5A5418B6}" type="presParOf" srcId="{2C3AB808-D3AB-B042-98C4-00BA22C4C8FB}" destId="{D48997E5-338F-574B-AFCF-C147CF33577A}" srcOrd="4" destOrd="0" presId="urn:microsoft.com/office/officeart/2005/8/layout/hProcess4"/>
    <dgm:cxn modelId="{F92F73AB-517A-5B47-80F7-0DFAF9149359}" type="presParOf" srcId="{85B2BD0D-4800-BB48-BE33-535864848210}" destId="{DF6DBA63-2C2D-6C4F-8FFF-B5C51C5CBDE9}" srcOrd="3" destOrd="0" presId="urn:microsoft.com/office/officeart/2005/8/layout/hProcess4"/>
    <dgm:cxn modelId="{4325BEE1-74FD-824D-9455-1DEB1C3ACF13}" type="presParOf" srcId="{85B2BD0D-4800-BB48-BE33-535864848210}" destId="{8FB49D1F-F6BA-1A45-BE3A-B7D16C06ADB8}" srcOrd="4" destOrd="0" presId="urn:microsoft.com/office/officeart/2005/8/layout/hProcess4"/>
    <dgm:cxn modelId="{0C07A595-3D6D-834A-B97C-214559DF913D}" type="presParOf" srcId="{8FB49D1F-F6BA-1A45-BE3A-B7D16C06ADB8}" destId="{1346C0B4-1938-184C-95B4-7EDA6C9F4269}" srcOrd="0" destOrd="0" presId="urn:microsoft.com/office/officeart/2005/8/layout/hProcess4"/>
    <dgm:cxn modelId="{9DDDF6D0-06C2-9545-B7E3-4226FB13F360}" type="presParOf" srcId="{8FB49D1F-F6BA-1A45-BE3A-B7D16C06ADB8}" destId="{252E9DAA-79E4-0948-A07F-19C0CD0A06DC}" srcOrd="1" destOrd="0" presId="urn:microsoft.com/office/officeart/2005/8/layout/hProcess4"/>
    <dgm:cxn modelId="{EB768618-673F-5A48-8742-E08CFBF041E7}" type="presParOf" srcId="{8FB49D1F-F6BA-1A45-BE3A-B7D16C06ADB8}" destId="{66F4ABD1-937E-F843-BE72-FF87F12B57D3}" srcOrd="2" destOrd="0" presId="urn:microsoft.com/office/officeart/2005/8/layout/hProcess4"/>
    <dgm:cxn modelId="{B606BED0-749B-5B4B-A06C-D9E715AC2C28}" type="presParOf" srcId="{8FB49D1F-F6BA-1A45-BE3A-B7D16C06ADB8}" destId="{C65ECB85-E3AB-D542-8AD4-7BE135900B96}" srcOrd="3" destOrd="0" presId="urn:microsoft.com/office/officeart/2005/8/layout/hProcess4"/>
    <dgm:cxn modelId="{75B0ED12-0EA2-E141-A9A2-AC19AE039D4C}" type="presParOf" srcId="{8FB49D1F-F6BA-1A45-BE3A-B7D16C06ADB8}" destId="{2554D9D1-6D38-5A48-8706-1CFC6816AEF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54FF0-7F41-D248-BDB5-177DD3786909}" type="doc">
      <dgm:prSet loTypeId="urn:microsoft.com/office/officeart/2008/layout/HalfCircleOrganizationChart" loCatId="" qsTypeId="urn:microsoft.com/office/officeart/2005/8/quickstyle/simple4" qsCatId="simple" csTypeId="urn:microsoft.com/office/officeart/2005/8/colors/accent1_2" csCatId="accent1" phldr="1"/>
      <dgm:spPr/>
      <dgm:t>
        <a:bodyPr/>
        <a:lstStyle/>
        <a:p>
          <a:endParaRPr lang="en-US"/>
        </a:p>
      </dgm:t>
    </dgm:pt>
    <dgm:pt modelId="{225F28B8-2E52-8D40-AEBE-26D0DB5B070B}">
      <dgm:prSet phldrT="[Text]" custT="1"/>
      <dgm:spPr/>
      <dgm:t>
        <a:bodyPr/>
        <a:lstStyle/>
        <a:p>
          <a:r>
            <a:rPr lang="en-US" sz="3200" b="1" i="0" u="none" dirty="0">
              <a:solidFill>
                <a:srgbClr val="C00000"/>
              </a:solidFill>
              <a:latin typeface="+mn-lt"/>
              <a:ea typeface="Optima" charset="0"/>
              <a:cs typeface="Optima" charset="0"/>
            </a:rPr>
            <a:t>Classification of diuretics</a:t>
          </a:r>
          <a:r>
            <a:rPr lang="en-US" altLang="en-US" sz="3200" b="1" i="0" u="none" dirty="0">
              <a:solidFill>
                <a:srgbClr val="C00000"/>
              </a:solidFill>
              <a:latin typeface="+mn-lt"/>
              <a:ea typeface="Optima" charset="0"/>
              <a:cs typeface="Optima" charset="0"/>
            </a:rPr>
            <a:t> </a:t>
          </a:r>
          <a:endParaRPr lang="en-US" sz="3200" b="1" i="0" u="none" dirty="0">
            <a:solidFill>
              <a:srgbClr val="C00000"/>
            </a:solidFill>
            <a:latin typeface="+mn-lt"/>
            <a:ea typeface="Optima" charset="0"/>
            <a:cs typeface="Optima" charset="0"/>
          </a:endParaRPr>
        </a:p>
      </dgm:t>
    </dgm:pt>
    <dgm:pt modelId="{529ED098-BAE3-8244-8E78-998C168631D8}" type="parTrans" cxnId="{5B6EB46F-786E-054D-BC10-4CC11377622E}">
      <dgm:prSet/>
      <dgm:spPr/>
      <dgm:t>
        <a:bodyPr/>
        <a:lstStyle/>
        <a:p>
          <a:endParaRPr lang="en-US" sz="3200" b="1" i="0">
            <a:latin typeface="+mn-lt"/>
            <a:ea typeface="Optima" charset="0"/>
            <a:cs typeface="Optima" charset="0"/>
          </a:endParaRPr>
        </a:p>
      </dgm:t>
    </dgm:pt>
    <dgm:pt modelId="{6CBF88EE-09FF-0647-8CD5-49F52A17BF03}" type="sibTrans" cxnId="{5B6EB46F-786E-054D-BC10-4CC11377622E}">
      <dgm:prSet/>
      <dgm:spPr/>
      <dgm:t>
        <a:bodyPr/>
        <a:lstStyle/>
        <a:p>
          <a:endParaRPr lang="en-US" sz="3200" b="1" i="0">
            <a:latin typeface="+mn-lt"/>
            <a:ea typeface="Optima" charset="0"/>
            <a:cs typeface="Optima" charset="0"/>
          </a:endParaRPr>
        </a:p>
      </dgm:t>
    </dgm:pt>
    <dgm:pt modelId="{572FF88A-BBE2-CA46-BDB8-39A7E95E1A6B}">
      <dgm:prSet phldrT="[Text]" custT="1"/>
      <dgm:spPr/>
      <dgm:t>
        <a:bodyPr/>
        <a:lstStyle/>
        <a:p>
          <a:r>
            <a:rPr lang="en-US" altLang="en-US" sz="3200" b="1" i="0" dirty="0">
              <a:solidFill>
                <a:srgbClr val="CCA2AE"/>
              </a:solidFill>
              <a:latin typeface="+mn-lt"/>
              <a:ea typeface="Optima ExtraBlack" charset="0"/>
              <a:cs typeface="Optima ExtraBlack" charset="0"/>
            </a:rPr>
            <a:t>Carbonic anhydrase inhibitors</a:t>
          </a:r>
          <a:endParaRPr lang="en-US" sz="3200" b="1" i="0" dirty="0">
            <a:solidFill>
              <a:srgbClr val="CCA2AE"/>
            </a:solidFill>
            <a:latin typeface="+mn-lt"/>
            <a:ea typeface="Optima ExtraBlack" charset="0"/>
            <a:cs typeface="Optima ExtraBlack" charset="0"/>
          </a:endParaRPr>
        </a:p>
      </dgm:t>
    </dgm:pt>
    <dgm:pt modelId="{665B4812-5370-D44A-ABE1-FC89EB1C6B75}" type="parTrans" cxnId="{A79D8FAC-D1DA-3F48-A731-2EC4D09DD1BF}">
      <dgm:prSet/>
      <dgm:spPr/>
      <dgm:t>
        <a:bodyPr/>
        <a:lstStyle/>
        <a:p>
          <a:endParaRPr lang="en-US" sz="3200" b="1" i="0">
            <a:latin typeface="+mn-lt"/>
            <a:ea typeface="Optima" charset="0"/>
            <a:cs typeface="Optima" charset="0"/>
          </a:endParaRPr>
        </a:p>
      </dgm:t>
    </dgm:pt>
    <dgm:pt modelId="{68CFDAC4-88DF-B846-A4AF-18750A336888}" type="sibTrans" cxnId="{A79D8FAC-D1DA-3F48-A731-2EC4D09DD1BF}">
      <dgm:prSet/>
      <dgm:spPr/>
      <dgm:t>
        <a:bodyPr/>
        <a:lstStyle/>
        <a:p>
          <a:endParaRPr lang="en-US" sz="3200" b="1" i="0">
            <a:latin typeface="+mn-lt"/>
            <a:ea typeface="Optima" charset="0"/>
            <a:cs typeface="Optima" charset="0"/>
          </a:endParaRPr>
        </a:p>
      </dgm:t>
    </dgm:pt>
    <dgm:pt modelId="{656C3AE5-8970-044C-92AC-9D163CFACA89}">
      <dgm:prSet phldrT="[Text]" custT="1"/>
      <dgm:spPr/>
      <dgm:t>
        <a:bodyPr/>
        <a:lstStyle/>
        <a:p>
          <a:r>
            <a:rPr lang="en-US" altLang="en-US" sz="3200" b="1" i="0" dirty="0">
              <a:solidFill>
                <a:srgbClr val="40796A"/>
              </a:solidFill>
              <a:latin typeface="+mn-lt"/>
              <a:ea typeface="Optima ExtraBlack" charset="0"/>
              <a:cs typeface="Optima ExtraBlack" charset="0"/>
            </a:rPr>
            <a:t>Osmotic diuretics</a:t>
          </a:r>
          <a:endParaRPr lang="en-US" sz="3200" b="1" i="0" dirty="0">
            <a:solidFill>
              <a:srgbClr val="40796A"/>
            </a:solidFill>
            <a:latin typeface="+mn-lt"/>
            <a:ea typeface="Optima ExtraBlack" charset="0"/>
            <a:cs typeface="Optima ExtraBlack" charset="0"/>
          </a:endParaRPr>
        </a:p>
      </dgm:t>
    </dgm:pt>
    <dgm:pt modelId="{288A2E8D-59D5-F14C-84D4-830090291CF0}" type="parTrans" cxnId="{F72F103C-89F2-DD4A-8A57-D776423B93E3}">
      <dgm:prSet/>
      <dgm:spPr/>
      <dgm:t>
        <a:bodyPr/>
        <a:lstStyle/>
        <a:p>
          <a:endParaRPr lang="en-US" sz="3200" b="1" i="0">
            <a:latin typeface="+mn-lt"/>
            <a:ea typeface="Optima" charset="0"/>
            <a:cs typeface="Optima" charset="0"/>
          </a:endParaRPr>
        </a:p>
      </dgm:t>
    </dgm:pt>
    <dgm:pt modelId="{CD841ECC-8233-DA42-80B3-9455A677DDF9}" type="sibTrans" cxnId="{F72F103C-89F2-DD4A-8A57-D776423B93E3}">
      <dgm:prSet/>
      <dgm:spPr/>
      <dgm:t>
        <a:bodyPr/>
        <a:lstStyle/>
        <a:p>
          <a:endParaRPr lang="en-US" sz="3200" b="1" i="0">
            <a:latin typeface="+mn-lt"/>
            <a:ea typeface="Optima" charset="0"/>
            <a:cs typeface="Optima" charset="0"/>
          </a:endParaRPr>
        </a:p>
      </dgm:t>
    </dgm:pt>
    <dgm:pt modelId="{0A359273-8ACD-814F-8308-E5BA85D5C523}">
      <dgm:prSet phldrT="[Text]" custT="1"/>
      <dgm:spPr/>
      <dgm:t>
        <a:bodyPr/>
        <a:lstStyle/>
        <a:p>
          <a:r>
            <a:rPr lang="en-US" altLang="en-US" sz="3200" b="1" i="0" dirty="0">
              <a:solidFill>
                <a:srgbClr val="8C82AB"/>
              </a:solidFill>
              <a:latin typeface="+mn-lt"/>
              <a:ea typeface="Optima ExtraBlack" charset="0"/>
              <a:cs typeface="Optima ExtraBlack" charset="0"/>
            </a:rPr>
            <a:t>Loop diuretics</a:t>
          </a:r>
          <a:endParaRPr lang="en-US" sz="3200" b="1" i="0" dirty="0">
            <a:solidFill>
              <a:srgbClr val="8C82AB"/>
            </a:solidFill>
            <a:latin typeface="+mn-lt"/>
            <a:ea typeface="Optima ExtraBlack" charset="0"/>
            <a:cs typeface="Optima ExtraBlack" charset="0"/>
          </a:endParaRPr>
        </a:p>
      </dgm:t>
    </dgm:pt>
    <dgm:pt modelId="{BC2EDFA3-1DCC-2649-900E-B3E8DE936044}" type="parTrans" cxnId="{03ECFDE9-F655-8B4C-85A7-88EAF8D0F74E}">
      <dgm:prSet/>
      <dgm:spPr/>
      <dgm:t>
        <a:bodyPr/>
        <a:lstStyle/>
        <a:p>
          <a:endParaRPr lang="en-US" sz="3200" b="1" i="0">
            <a:latin typeface="+mn-lt"/>
            <a:ea typeface="Optima" charset="0"/>
            <a:cs typeface="Optima" charset="0"/>
          </a:endParaRPr>
        </a:p>
      </dgm:t>
    </dgm:pt>
    <dgm:pt modelId="{1240D58F-041E-6142-9668-A0472600D92C}" type="sibTrans" cxnId="{03ECFDE9-F655-8B4C-85A7-88EAF8D0F74E}">
      <dgm:prSet/>
      <dgm:spPr/>
      <dgm:t>
        <a:bodyPr/>
        <a:lstStyle/>
        <a:p>
          <a:endParaRPr lang="en-US" sz="3200" b="1" i="0">
            <a:latin typeface="+mn-lt"/>
            <a:ea typeface="Optima" charset="0"/>
            <a:cs typeface="Optima" charset="0"/>
          </a:endParaRPr>
        </a:p>
      </dgm:t>
    </dgm:pt>
    <dgm:pt modelId="{990C5E3A-B1EC-0F49-A3C9-FC2B083262AC}">
      <dgm:prSet custT="1"/>
      <dgm:spPr/>
      <dgm:t>
        <a:bodyPr/>
        <a:lstStyle/>
        <a:p>
          <a:r>
            <a:rPr lang="en-US" altLang="en-US" sz="3200" b="1" i="0" dirty="0">
              <a:solidFill>
                <a:srgbClr val="66B3C5"/>
              </a:solidFill>
              <a:latin typeface="+mn-lt"/>
              <a:ea typeface="Optima" charset="0"/>
              <a:cs typeface="Optima" charset="0"/>
            </a:rPr>
            <a:t>Thiazide diuretics</a:t>
          </a:r>
          <a:endParaRPr lang="en-US" sz="3200" b="1" i="0" dirty="0">
            <a:solidFill>
              <a:srgbClr val="66B3C5"/>
            </a:solidFill>
            <a:latin typeface="+mn-lt"/>
            <a:ea typeface="Optima" charset="0"/>
            <a:cs typeface="Optima" charset="0"/>
          </a:endParaRPr>
        </a:p>
      </dgm:t>
    </dgm:pt>
    <dgm:pt modelId="{9A2A2FFC-9E78-6F40-A6BA-9F44538BAC67}" type="parTrans" cxnId="{27A7FE5F-9417-3845-9069-83ABD16F1078}">
      <dgm:prSet/>
      <dgm:spPr/>
      <dgm:t>
        <a:bodyPr/>
        <a:lstStyle/>
        <a:p>
          <a:endParaRPr lang="en-US" sz="3200" b="1" i="0">
            <a:latin typeface="+mn-lt"/>
            <a:ea typeface="Optima" charset="0"/>
            <a:cs typeface="Optima" charset="0"/>
          </a:endParaRPr>
        </a:p>
      </dgm:t>
    </dgm:pt>
    <dgm:pt modelId="{97444984-5A79-1146-8E24-9A5A293222CB}" type="sibTrans" cxnId="{27A7FE5F-9417-3845-9069-83ABD16F1078}">
      <dgm:prSet/>
      <dgm:spPr/>
      <dgm:t>
        <a:bodyPr/>
        <a:lstStyle/>
        <a:p>
          <a:endParaRPr lang="en-US" sz="3200" b="1" i="0">
            <a:latin typeface="+mn-lt"/>
            <a:ea typeface="Optima" charset="0"/>
            <a:cs typeface="Optima" charset="0"/>
          </a:endParaRPr>
        </a:p>
      </dgm:t>
    </dgm:pt>
    <dgm:pt modelId="{1983BAB7-B9F8-F645-B5CD-A353820BFCE8}">
      <dgm:prSet custT="1"/>
      <dgm:spPr/>
      <dgm:t>
        <a:bodyPr/>
        <a:lstStyle/>
        <a:p>
          <a:r>
            <a:rPr lang="en-US" altLang="en-US" sz="3200" b="1" i="0" dirty="0">
              <a:solidFill>
                <a:srgbClr val="F6AE8F"/>
              </a:solidFill>
              <a:latin typeface="+mn-lt"/>
              <a:ea typeface="Optima" charset="0"/>
              <a:cs typeface="Optima" charset="0"/>
            </a:rPr>
            <a:t>Potassium-sparing diuretics</a:t>
          </a:r>
          <a:endParaRPr lang="en-US" sz="3200" b="1" i="0" dirty="0">
            <a:solidFill>
              <a:srgbClr val="F6AE8F"/>
            </a:solidFill>
            <a:latin typeface="+mn-lt"/>
            <a:ea typeface="Optima" charset="0"/>
            <a:cs typeface="Optima" charset="0"/>
          </a:endParaRPr>
        </a:p>
      </dgm:t>
    </dgm:pt>
    <dgm:pt modelId="{D0A8C8AC-4A04-D94E-89C5-9B4B8C6F3F42}" type="parTrans" cxnId="{1AFA4B52-7BDE-8744-919C-E4F9957246B9}">
      <dgm:prSet/>
      <dgm:spPr/>
      <dgm:t>
        <a:bodyPr/>
        <a:lstStyle/>
        <a:p>
          <a:endParaRPr lang="en-US" sz="3200" b="1" i="0">
            <a:latin typeface="+mn-lt"/>
            <a:ea typeface="Optima" charset="0"/>
            <a:cs typeface="Optima" charset="0"/>
          </a:endParaRPr>
        </a:p>
      </dgm:t>
    </dgm:pt>
    <dgm:pt modelId="{7A26F701-CFAF-E345-9529-98E054BF6608}" type="sibTrans" cxnId="{1AFA4B52-7BDE-8744-919C-E4F9957246B9}">
      <dgm:prSet/>
      <dgm:spPr/>
      <dgm:t>
        <a:bodyPr/>
        <a:lstStyle/>
        <a:p>
          <a:endParaRPr lang="en-US" sz="3200" b="1" i="0">
            <a:latin typeface="+mn-lt"/>
            <a:ea typeface="Optima" charset="0"/>
            <a:cs typeface="Optima" charset="0"/>
          </a:endParaRPr>
        </a:p>
      </dgm:t>
    </dgm:pt>
    <dgm:pt modelId="{660270B1-B83F-2F40-821B-421AC44793F2}" type="pres">
      <dgm:prSet presAssocID="{18D54FF0-7F41-D248-BDB5-177DD3786909}" presName="Name0" presStyleCnt="0">
        <dgm:presLayoutVars>
          <dgm:orgChart val="1"/>
          <dgm:chPref val="1"/>
          <dgm:dir/>
          <dgm:animOne val="branch"/>
          <dgm:animLvl val="lvl"/>
          <dgm:resizeHandles/>
        </dgm:presLayoutVars>
      </dgm:prSet>
      <dgm:spPr/>
    </dgm:pt>
    <dgm:pt modelId="{52A98C9D-027D-8D4F-A73F-4D3139B1597B}" type="pres">
      <dgm:prSet presAssocID="{225F28B8-2E52-8D40-AEBE-26D0DB5B070B}" presName="hierRoot1" presStyleCnt="0">
        <dgm:presLayoutVars>
          <dgm:hierBranch val="init"/>
        </dgm:presLayoutVars>
      </dgm:prSet>
      <dgm:spPr/>
    </dgm:pt>
    <dgm:pt modelId="{EED2546E-A4DA-A648-A0B1-E05BDCF0075C}" type="pres">
      <dgm:prSet presAssocID="{225F28B8-2E52-8D40-AEBE-26D0DB5B070B}" presName="rootComposite1" presStyleCnt="0"/>
      <dgm:spPr/>
    </dgm:pt>
    <dgm:pt modelId="{236F423E-2AF0-2B49-BC77-97E8A7A07EF5}" type="pres">
      <dgm:prSet presAssocID="{225F28B8-2E52-8D40-AEBE-26D0DB5B070B}" presName="rootText1" presStyleLbl="alignAcc1" presStyleIdx="0" presStyleCnt="0">
        <dgm:presLayoutVars>
          <dgm:chPref val="3"/>
        </dgm:presLayoutVars>
      </dgm:prSet>
      <dgm:spPr/>
    </dgm:pt>
    <dgm:pt modelId="{B1F5BDA7-5373-BA47-856C-A840446B7BF8}" type="pres">
      <dgm:prSet presAssocID="{225F28B8-2E52-8D40-AEBE-26D0DB5B070B}" presName="topArc1" presStyleLbl="parChTrans1D1" presStyleIdx="0" presStyleCnt="12"/>
      <dgm:spPr/>
    </dgm:pt>
    <dgm:pt modelId="{06D23149-79A5-BA42-928D-FCDA54E786B0}" type="pres">
      <dgm:prSet presAssocID="{225F28B8-2E52-8D40-AEBE-26D0DB5B070B}" presName="bottomArc1" presStyleLbl="parChTrans1D1" presStyleIdx="1" presStyleCnt="12"/>
      <dgm:spPr/>
    </dgm:pt>
    <dgm:pt modelId="{1AFC86BA-BEDF-704A-8EA5-1D43E2F284C4}" type="pres">
      <dgm:prSet presAssocID="{225F28B8-2E52-8D40-AEBE-26D0DB5B070B}" presName="topConnNode1" presStyleLbl="node1" presStyleIdx="0" presStyleCnt="0"/>
      <dgm:spPr/>
    </dgm:pt>
    <dgm:pt modelId="{7E5AD8DD-BF4C-6B49-B01F-56EEEEC7F5DB}" type="pres">
      <dgm:prSet presAssocID="{225F28B8-2E52-8D40-AEBE-26D0DB5B070B}" presName="hierChild2" presStyleCnt="0"/>
      <dgm:spPr/>
    </dgm:pt>
    <dgm:pt modelId="{CA2894EB-4AFD-F947-9261-8AA53A9A45C8}" type="pres">
      <dgm:prSet presAssocID="{665B4812-5370-D44A-ABE1-FC89EB1C6B75}" presName="Name28" presStyleLbl="parChTrans1D2" presStyleIdx="0" presStyleCnt="5"/>
      <dgm:spPr/>
    </dgm:pt>
    <dgm:pt modelId="{E5DBE213-8F31-C942-8604-AE989D4BAAE9}" type="pres">
      <dgm:prSet presAssocID="{572FF88A-BBE2-CA46-BDB8-39A7E95E1A6B}" presName="hierRoot2" presStyleCnt="0">
        <dgm:presLayoutVars>
          <dgm:hierBranch val="init"/>
        </dgm:presLayoutVars>
      </dgm:prSet>
      <dgm:spPr/>
    </dgm:pt>
    <dgm:pt modelId="{B4609103-C1EB-ED4F-BB2A-518BC103507B}" type="pres">
      <dgm:prSet presAssocID="{572FF88A-BBE2-CA46-BDB8-39A7E95E1A6B}" presName="rootComposite2" presStyleCnt="0"/>
      <dgm:spPr/>
    </dgm:pt>
    <dgm:pt modelId="{B58B44FD-5CDA-B04C-B8A5-165426478510}" type="pres">
      <dgm:prSet presAssocID="{572FF88A-BBE2-CA46-BDB8-39A7E95E1A6B}" presName="rootText2" presStyleLbl="alignAcc1" presStyleIdx="0" presStyleCnt="0" custScaleX="132730" custScaleY="105962">
        <dgm:presLayoutVars>
          <dgm:chPref val="3"/>
        </dgm:presLayoutVars>
      </dgm:prSet>
      <dgm:spPr/>
    </dgm:pt>
    <dgm:pt modelId="{7AD68611-2F80-EA4E-9E10-FED308F8C270}" type="pres">
      <dgm:prSet presAssocID="{572FF88A-BBE2-CA46-BDB8-39A7E95E1A6B}" presName="topArc2" presStyleLbl="parChTrans1D1" presStyleIdx="2" presStyleCnt="12"/>
      <dgm:spPr/>
    </dgm:pt>
    <dgm:pt modelId="{04BC2DC8-1AD8-4545-8716-3D4D66C3AC6A}" type="pres">
      <dgm:prSet presAssocID="{572FF88A-BBE2-CA46-BDB8-39A7E95E1A6B}" presName="bottomArc2" presStyleLbl="parChTrans1D1" presStyleIdx="3" presStyleCnt="12"/>
      <dgm:spPr/>
    </dgm:pt>
    <dgm:pt modelId="{7772B2F8-9940-9448-A980-839F6EC0FCD6}" type="pres">
      <dgm:prSet presAssocID="{572FF88A-BBE2-CA46-BDB8-39A7E95E1A6B}" presName="topConnNode2" presStyleLbl="node2" presStyleIdx="0" presStyleCnt="0"/>
      <dgm:spPr/>
    </dgm:pt>
    <dgm:pt modelId="{AA753E24-5FB3-3646-8C4C-F603D8C2B342}" type="pres">
      <dgm:prSet presAssocID="{572FF88A-BBE2-CA46-BDB8-39A7E95E1A6B}" presName="hierChild4" presStyleCnt="0"/>
      <dgm:spPr/>
    </dgm:pt>
    <dgm:pt modelId="{DB4542B3-915B-4C48-BAB0-ED862486A003}" type="pres">
      <dgm:prSet presAssocID="{572FF88A-BBE2-CA46-BDB8-39A7E95E1A6B}" presName="hierChild5" presStyleCnt="0"/>
      <dgm:spPr/>
    </dgm:pt>
    <dgm:pt modelId="{B1C32E04-F2DB-EF48-8663-8660C55280CF}" type="pres">
      <dgm:prSet presAssocID="{BC2EDFA3-1DCC-2649-900E-B3E8DE936044}" presName="Name28" presStyleLbl="parChTrans1D2" presStyleIdx="1" presStyleCnt="5"/>
      <dgm:spPr/>
    </dgm:pt>
    <dgm:pt modelId="{50FAE0D1-8757-DC46-95B0-B651889DBFEC}" type="pres">
      <dgm:prSet presAssocID="{0A359273-8ACD-814F-8308-E5BA85D5C523}" presName="hierRoot2" presStyleCnt="0">
        <dgm:presLayoutVars>
          <dgm:hierBranch val="init"/>
        </dgm:presLayoutVars>
      </dgm:prSet>
      <dgm:spPr/>
    </dgm:pt>
    <dgm:pt modelId="{26E7CAE0-90DE-6B4C-A52D-536D62AF0237}" type="pres">
      <dgm:prSet presAssocID="{0A359273-8ACD-814F-8308-E5BA85D5C523}" presName="rootComposite2" presStyleCnt="0"/>
      <dgm:spPr/>
    </dgm:pt>
    <dgm:pt modelId="{810144DF-4A00-3F4F-A6F5-52BF27EF717B}" type="pres">
      <dgm:prSet presAssocID="{0A359273-8ACD-814F-8308-E5BA85D5C523}" presName="rootText2" presStyleLbl="alignAcc1" presStyleIdx="0" presStyleCnt="0">
        <dgm:presLayoutVars>
          <dgm:chPref val="3"/>
        </dgm:presLayoutVars>
      </dgm:prSet>
      <dgm:spPr/>
    </dgm:pt>
    <dgm:pt modelId="{5F95A4DB-3206-5546-B6B2-8E39520027C2}" type="pres">
      <dgm:prSet presAssocID="{0A359273-8ACD-814F-8308-E5BA85D5C523}" presName="topArc2" presStyleLbl="parChTrans1D1" presStyleIdx="4" presStyleCnt="12"/>
      <dgm:spPr/>
    </dgm:pt>
    <dgm:pt modelId="{19F61C60-3BFA-4A4E-851D-375553EE1BE8}" type="pres">
      <dgm:prSet presAssocID="{0A359273-8ACD-814F-8308-E5BA85D5C523}" presName="bottomArc2" presStyleLbl="parChTrans1D1" presStyleIdx="5" presStyleCnt="12"/>
      <dgm:spPr/>
    </dgm:pt>
    <dgm:pt modelId="{278A8E2B-D311-B048-9651-9F6C2D91177A}" type="pres">
      <dgm:prSet presAssocID="{0A359273-8ACD-814F-8308-E5BA85D5C523}" presName="topConnNode2" presStyleLbl="node2" presStyleIdx="0" presStyleCnt="0"/>
      <dgm:spPr/>
    </dgm:pt>
    <dgm:pt modelId="{7C9D8376-B0FB-BD40-B431-CC9FCB2B5E60}" type="pres">
      <dgm:prSet presAssocID="{0A359273-8ACD-814F-8308-E5BA85D5C523}" presName="hierChild4" presStyleCnt="0"/>
      <dgm:spPr/>
    </dgm:pt>
    <dgm:pt modelId="{C29EAB7B-A35C-684D-BABA-7211980B7A55}" type="pres">
      <dgm:prSet presAssocID="{0A359273-8ACD-814F-8308-E5BA85D5C523}" presName="hierChild5" presStyleCnt="0"/>
      <dgm:spPr/>
    </dgm:pt>
    <dgm:pt modelId="{AAC1DF29-436A-5848-BC9B-75B7DDA04504}" type="pres">
      <dgm:prSet presAssocID="{9A2A2FFC-9E78-6F40-A6BA-9F44538BAC67}" presName="Name28" presStyleLbl="parChTrans1D2" presStyleIdx="2" presStyleCnt="5"/>
      <dgm:spPr/>
    </dgm:pt>
    <dgm:pt modelId="{B1FAE11C-4C3B-8F44-ABEB-3D8D31FEAE03}" type="pres">
      <dgm:prSet presAssocID="{990C5E3A-B1EC-0F49-A3C9-FC2B083262AC}" presName="hierRoot2" presStyleCnt="0">
        <dgm:presLayoutVars>
          <dgm:hierBranch val="init"/>
        </dgm:presLayoutVars>
      </dgm:prSet>
      <dgm:spPr/>
    </dgm:pt>
    <dgm:pt modelId="{517F1E28-DE62-5743-AB5B-41B01E181775}" type="pres">
      <dgm:prSet presAssocID="{990C5E3A-B1EC-0F49-A3C9-FC2B083262AC}" presName="rootComposite2" presStyleCnt="0"/>
      <dgm:spPr/>
    </dgm:pt>
    <dgm:pt modelId="{8B7DBE78-B869-8C40-9E66-6839926A0C8D}" type="pres">
      <dgm:prSet presAssocID="{990C5E3A-B1EC-0F49-A3C9-FC2B083262AC}" presName="rootText2" presStyleLbl="alignAcc1" presStyleIdx="0" presStyleCnt="0">
        <dgm:presLayoutVars>
          <dgm:chPref val="3"/>
        </dgm:presLayoutVars>
      </dgm:prSet>
      <dgm:spPr/>
    </dgm:pt>
    <dgm:pt modelId="{DE9058BF-9151-8440-B868-802B716F4E8C}" type="pres">
      <dgm:prSet presAssocID="{990C5E3A-B1EC-0F49-A3C9-FC2B083262AC}" presName="topArc2" presStyleLbl="parChTrans1D1" presStyleIdx="6" presStyleCnt="12"/>
      <dgm:spPr/>
    </dgm:pt>
    <dgm:pt modelId="{6D90EC80-81AB-AD49-AFE3-CF7FC2B310DD}" type="pres">
      <dgm:prSet presAssocID="{990C5E3A-B1EC-0F49-A3C9-FC2B083262AC}" presName="bottomArc2" presStyleLbl="parChTrans1D1" presStyleIdx="7" presStyleCnt="12"/>
      <dgm:spPr/>
    </dgm:pt>
    <dgm:pt modelId="{93F5F896-9290-B54D-80BC-504F7DCFA8B4}" type="pres">
      <dgm:prSet presAssocID="{990C5E3A-B1EC-0F49-A3C9-FC2B083262AC}" presName="topConnNode2" presStyleLbl="node2" presStyleIdx="0" presStyleCnt="0"/>
      <dgm:spPr/>
    </dgm:pt>
    <dgm:pt modelId="{1A6DD7AF-6C08-844A-B348-1A6EBD14AA54}" type="pres">
      <dgm:prSet presAssocID="{990C5E3A-B1EC-0F49-A3C9-FC2B083262AC}" presName="hierChild4" presStyleCnt="0"/>
      <dgm:spPr/>
    </dgm:pt>
    <dgm:pt modelId="{2A857FA2-4B6E-BA44-AFE1-E29EE804B78A}" type="pres">
      <dgm:prSet presAssocID="{990C5E3A-B1EC-0F49-A3C9-FC2B083262AC}" presName="hierChild5" presStyleCnt="0"/>
      <dgm:spPr/>
    </dgm:pt>
    <dgm:pt modelId="{561D1777-2A98-F84F-ADC2-F59358AFD15C}" type="pres">
      <dgm:prSet presAssocID="{D0A8C8AC-4A04-D94E-89C5-9B4B8C6F3F42}" presName="Name28" presStyleLbl="parChTrans1D2" presStyleIdx="3" presStyleCnt="5"/>
      <dgm:spPr/>
    </dgm:pt>
    <dgm:pt modelId="{7695C225-C849-D44A-8B35-ADD4F00E5369}" type="pres">
      <dgm:prSet presAssocID="{1983BAB7-B9F8-F645-B5CD-A353820BFCE8}" presName="hierRoot2" presStyleCnt="0">
        <dgm:presLayoutVars>
          <dgm:hierBranch val="init"/>
        </dgm:presLayoutVars>
      </dgm:prSet>
      <dgm:spPr/>
    </dgm:pt>
    <dgm:pt modelId="{6A2F8C8A-0003-D84A-9041-252C592FF0B7}" type="pres">
      <dgm:prSet presAssocID="{1983BAB7-B9F8-F645-B5CD-A353820BFCE8}" presName="rootComposite2" presStyleCnt="0"/>
      <dgm:spPr/>
    </dgm:pt>
    <dgm:pt modelId="{58F79F6E-60D6-1D43-9FB1-C56A33D94107}" type="pres">
      <dgm:prSet presAssocID="{1983BAB7-B9F8-F645-B5CD-A353820BFCE8}" presName="rootText2" presStyleLbl="alignAcc1" presStyleIdx="0" presStyleCnt="0" custScaleX="118562" custScaleY="125103">
        <dgm:presLayoutVars>
          <dgm:chPref val="3"/>
        </dgm:presLayoutVars>
      </dgm:prSet>
      <dgm:spPr/>
    </dgm:pt>
    <dgm:pt modelId="{29DA9F7F-00B6-2445-A4A5-7AF1D56576C6}" type="pres">
      <dgm:prSet presAssocID="{1983BAB7-B9F8-F645-B5CD-A353820BFCE8}" presName="topArc2" presStyleLbl="parChTrans1D1" presStyleIdx="8" presStyleCnt="12"/>
      <dgm:spPr/>
    </dgm:pt>
    <dgm:pt modelId="{8F71AC22-B6F1-FF4D-B005-2904712C9495}" type="pres">
      <dgm:prSet presAssocID="{1983BAB7-B9F8-F645-B5CD-A353820BFCE8}" presName="bottomArc2" presStyleLbl="parChTrans1D1" presStyleIdx="9" presStyleCnt="12"/>
      <dgm:spPr/>
    </dgm:pt>
    <dgm:pt modelId="{518D913C-99CA-2847-BD70-1589F79D982C}" type="pres">
      <dgm:prSet presAssocID="{1983BAB7-B9F8-F645-B5CD-A353820BFCE8}" presName="topConnNode2" presStyleLbl="node2" presStyleIdx="0" presStyleCnt="0"/>
      <dgm:spPr/>
    </dgm:pt>
    <dgm:pt modelId="{8DD20319-FC1E-254E-A9D1-711748779532}" type="pres">
      <dgm:prSet presAssocID="{1983BAB7-B9F8-F645-B5CD-A353820BFCE8}" presName="hierChild4" presStyleCnt="0"/>
      <dgm:spPr/>
    </dgm:pt>
    <dgm:pt modelId="{DD6F4EDC-78F3-2349-A525-6260D45E4246}" type="pres">
      <dgm:prSet presAssocID="{1983BAB7-B9F8-F645-B5CD-A353820BFCE8}" presName="hierChild5" presStyleCnt="0"/>
      <dgm:spPr/>
    </dgm:pt>
    <dgm:pt modelId="{E642A4C4-21CF-E343-BF26-AE5EE5C79D04}" type="pres">
      <dgm:prSet presAssocID="{288A2E8D-59D5-F14C-84D4-830090291CF0}" presName="Name28" presStyleLbl="parChTrans1D2" presStyleIdx="4" presStyleCnt="5"/>
      <dgm:spPr/>
    </dgm:pt>
    <dgm:pt modelId="{88406FC2-8272-8C48-BBAF-3151B91BC7BD}" type="pres">
      <dgm:prSet presAssocID="{656C3AE5-8970-044C-92AC-9D163CFACA89}" presName="hierRoot2" presStyleCnt="0">
        <dgm:presLayoutVars>
          <dgm:hierBranch val="init"/>
        </dgm:presLayoutVars>
      </dgm:prSet>
      <dgm:spPr/>
    </dgm:pt>
    <dgm:pt modelId="{2C2435D4-FFD0-2847-AC85-45E22FA78856}" type="pres">
      <dgm:prSet presAssocID="{656C3AE5-8970-044C-92AC-9D163CFACA89}" presName="rootComposite2" presStyleCnt="0"/>
      <dgm:spPr/>
    </dgm:pt>
    <dgm:pt modelId="{FE023E47-C73B-3F49-80D7-09974F8BB3DE}" type="pres">
      <dgm:prSet presAssocID="{656C3AE5-8970-044C-92AC-9D163CFACA89}" presName="rootText2" presStyleLbl="alignAcc1" presStyleIdx="0" presStyleCnt="0">
        <dgm:presLayoutVars>
          <dgm:chPref val="3"/>
        </dgm:presLayoutVars>
      </dgm:prSet>
      <dgm:spPr/>
    </dgm:pt>
    <dgm:pt modelId="{31692019-8E30-2D42-9682-33BCC5154FA8}" type="pres">
      <dgm:prSet presAssocID="{656C3AE5-8970-044C-92AC-9D163CFACA89}" presName="topArc2" presStyleLbl="parChTrans1D1" presStyleIdx="10" presStyleCnt="12"/>
      <dgm:spPr/>
    </dgm:pt>
    <dgm:pt modelId="{2C49F301-9E34-4F4C-8E43-F7AEA62EB318}" type="pres">
      <dgm:prSet presAssocID="{656C3AE5-8970-044C-92AC-9D163CFACA89}" presName="bottomArc2" presStyleLbl="parChTrans1D1" presStyleIdx="11" presStyleCnt="12"/>
      <dgm:spPr/>
    </dgm:pt>
    <dgm:pt modelId="{3E632E23-CC60-6349-9AA8-632239BBC1AF}" type="pres">
      <dgm:prSet presAssocID="{656C3AE5-8970-044C-92AC-9D163CFACA89}" presName="topConnNode2" presStyleLbl="node2" presStyleIdx="0" presStyleCnt="0"/>
      <dgm:spPr/>
    </dgm:pt>
    <dgm:pt modelId="{90189AFF-2C35-3A4F-878F-41CE4BB9A222}" type="pres">
      <dgm:prSet presAssocID="{656C3AE5-8970-044C-92AC-9D163CFACA89}" presName="hierChild4" presStyleCnt="0"/>
      <dgm:spPr/>
    </dgm:pt>
    <dgm:pt modelId="{84376F02-FB43-2845-8081-D135EFDF07A1}" type="pres">
      <dgm:prSet presAssocID="{656C3AE5-8970-044C-92AC-9D163CFACA89}" presName="hierChild5" presStyleCnt="0"/>
      <dgm:spPr/>
    </dgm:pt>
    <dgm:pt modelId="{CB4612E0-E085-864C-8B79-F77F8951530E}" type="pres">
      <dgm:prSet presAssocID="{225F28B8-2E52-8D40-AEBE-26D0DB5B070B}" presName="hierChild3" presStyleCnt="0"/>
      <dgm:spPr/>
    </dgm:pt>
  </dgm:ptLst>
  <dgm:cxnLst>
    <dgm:cxn modelId="{7AEB9829-56D8-F44A-935B-9F8FCCFD70E6}" type="presOf" srcId="{225F28B8-2E52-8D40-AEBE-26D0DB5B070B}" destId="{1AFC86BA-BEDF-704A-8EA5-1D43E2F284C4}" srcOrd="1" destOrd="0" presId="urn:microsoft.com/office/officeart/2008/layout/HalfCircleOrganizationChart"/>
    <dgm:cxn modelId="{9059D82C-F42B-D34D-BB66-9312DCDC1C87}" type="presOf" srcId="{1983BAB7-B9F8-F645-B5CD-A353820BFCE8}" destId="{518D913C-99CA-2847-BD70-1589F79D982C}" srcOrd="1" destOrd="0" presId="urn:microsoft.com/office/officeart/2008/layout/HalfCircleOrganizationChart"/>
    <dgm:cxn modelId="{9BBA2A2F-4FF5-3F45-8FD0-757F9E496833}" type="presOf" srcId="{0A359273-8ACD-814F-8308-E5BA85D5C523}" destId="{278A8E2B-D311-B048-9651-9F6C2D91177A}" srcOrd="1" destOrd="0" presId="urn:microsoft.com/office/officeart/2008/layout/HalfCircleOrganizationChart"/>
    <dgm:cxn modelId="{52899432-00D9-7A41-AC6C-ACF9ED857B7D}" type="presOf" srcId="{288A2E8D-59D5-F14C-84D4-830090291CF0}" destId="{E642A4C4-21CF-E343-BF26-AE5EE5C79D04}" srcOrd="0" destOrd="0" presId="urn:microsoft.com/office/officeart/2008/layout/HalfCircleOrganizationChart"/>
    <dgm:cxn modelId="{F72F103C-89F2-DD4A-8A57-D776423B93E3}" srcId="{225F28B8-2E52-8D40-AEBE-26D0DB5B070B}" destId="{656C3AE5-8970-044C-92AC-9D163CFACA89}" srcOrd="4" destOrd="0" parTransId="{288A2E8D-59D5-F14C-84D4-830090291CF0}" sibTransId="{CD841ECC-8233-DA42-80B3-9455A677DDF9}"/>
    <dgm:cxn modelId="{27A7FE5F-9417-3845-9069-83ABD16F1078}" srcId="{225F28B8-2E52-8D40-AEBE-26D0DB5B070B}" destId="{990C5E3A-B1EC-0F49-A3C9-FC2B083262AC}" srcOrd="2" destOrd="0" parTransId="{9A2A2FFC-9E78-6F40-A6BA-9F44538BAC67}" sibTransId="{97444984-5A79-1146-8E24-9A5A293222CB}"/>
    <dgm:cxn modelId="{363C4863-6D5D-5043-ACAB-ACD59DAD3551}" type="presOf" srcId="{BC2EDFA3-1DCC-2649-900E-B3E8DE936044}" destId="{B1C32E04-F2DB-EF48-8663-8660C55280CF}" srcOrd="0" destOrd="0" presId="urn:microsoft.com/office/officeart/2008/layout/HalfCircleOrganizationChart"/>
    <dgm:cxn modelId="{5B6EB46F-786E-054D-BC10-4CC11377622E}" srcId="{18D54FF0-7F41-D248-BDB5-177DD3786909}" destId="{225F28B8-2E52-8D40-AEBE-26D0DB5B070B}" srcOrd="0" destOrd="0" parTransId="{529ED098-BAE3-8244-8E78-998C168631D8}" sibTransId="{6CBF88EE-09FF-0647-8CD5-49F52A17BF03}"/>
    <dgm:cxn modelId="{1AFA4B52-7BDE-8744-919C-E4F9957246B9}" srcId="{225F28B8-2E52-8D40-AEBE-26D0DB5B070B}" destId="{1983BAB7-B9F8-F645-B5CD-A353820BFCE8}" srcOrd="3" destOrd="0" parTransId="{D0A8C8AC-4A04-D94E-89C5-9B4B8C6F3F42}" sibTransId="{7A26F701-CFAF-E345-9529-98E054BF6608}"/>
    <dgm:cxn modelId="{27B07275-BC85-CD42-B0E3-698B9002BA3D}" type="presOf" srcId="{656C3AE5-8970-044C-92AC-9D163CFACA89}" destId="{3E632E23-CC60-6349-9AA8-632239BBC1AF}" srcOrd="1" destOrd="0" presId="urn:microsoft.com/office/officeart/2008/layout/HalfCircleOrganizationChart"/>
    <dgm:cxn modelId="{5D317475-32BB-D146-9CB2-E1B1811508A7}" type="presOf" srcId="{1983BAB7-B9F8-F645-B5CD-A353820BFCE8}" destId="{58F79F6E-60D6-1D43-9FB1-C56A33D94107}" srcOrd="0" destOrd="0" presId="urn:microsoft.com/office/officeart/2008/layout/HalfCircleOrganizationChart"/>
    <dgm:cxn modelId="{875D0957-2536-E647-8E88-DD1C0B8B9D36}" type="presOf" srcId="{665B4812-5370-D44A-ABE1-FC89EB1C6B75}" destId="{CA2894EB-4AFD-F947-9261-8AA53A9A45C8}" srcOrd="0" destOrd="0" presId="urn:microsoft.com/office/officeart/2008/layout/HalfCircleOrganizationChart"/>
    <dgm:cxn modelId="{489C7377-F868-9547-BFB3-38B59ED4B4CD}" type="presOf" srcId="{656C3AE5-8970-044C-92AC-9D163CFACA89}" destId="{FE023E47-C73B-3F49-80D7-09974F8BB3DE}" srcOrd="0" destOrd="0" presId="urn:microsoft.com/office/officeart/2008/layout/HalfCircleOrganizationChart"/>
    <dgm:cxn modelId="{D791B99C-6140-FD4E-99C8-E2715EF70273}" type="presOf" srcId="{572FF88A-BBE2-CA46-BDB8-39A7E95E1A6B}" destId="{7772B2F8-9940-9448-A980-839F6EC0FCD6}" srcOrd="1" destOrd="0" presId="urn:microsoft.com/office/officeart/2008/layout/HalfCircleOrganizationChart"/>
    <dgm:cxn modelId="{A79D8FAC-D1DA-3F48-A731-2EC4D09DD1BF}" srcId="{225F28B8-2E52-8D40-AEBE-26D0DB5B070B}" destId="{572FF88A-BBE2-CA46-BDB8-39A7E95E1A6B}" srcOrd="0" destOrd="0" parTransId="{665B4812-5370-D44A-ABE1-FC89EB1C6B75}" sibTransId="{68CFDAC4-88DF-B846-A4AF-18750A336888}"/>
    <dgm:cxn modelId="{C87F96B0-5B88-F649-BDA0-2F181CDF1B25}" type="presOf" srcId="{0A359273-8ACD-814F-8308-E5BA85D5C523}" destId="{810144DF-4A00-3F4F-A6F5-52BF27EF717B}" srcOrd="0" destOrd="0" presId="urn:microsoft.com/office/officeart/2008/layout/HalfCircleOrganizationChart"/>
    <dgm:cxn modelId="{9D80EFB0-3A1E-8540-AC3F-E1E2993D7F0F}" type="presOf" srcId="{D0A8C8AC-4A04-D94E-89C5-9B4B8C6F3F42}" destId="{561D1777-2A98-F84F-ADC2-F59358AFD15C}" srcOrd="0" destOrd="0" presId="urn:microsoft.com/office/officeart/2008/layout/HalfCircleOrganizationChart"/>
    <dgm:cxn modelId="{8AB045CA-9B8A-4248-B377-D03B05A78F1C}" type="presOf" srcId="{18D54FF0-7F41-D248-BDB5-177DD3786909}" destId="{660270B1-B83F-2F40-821B-421AC44793F2}" srcOrd="0" destOrd="0" presId="urn:microsoft.com/office/officeart/2008/layout/HalfCircleOrganizationChart"/>
    <dgm:cxn modelId="{4361A2CE-3DE4-8945-ABAF-7C13404F5F3B}" type="presOf" srcId="{572FF88A-BBE2-CA46-BDB8-39A7E95E1A6B}" destId="{B58B44FD-5CDA-B04C-B8A5-165426478510}" srcOrd="0" destOrd="0" presId="urn:microsoft.com/office/officeart/2008/layout/HalfCircleOrganizationChart"/>
    <dgm:cxn modelId="{117ED6DB-BEAB-7C4D-BEB8-3E56FA299B8A}" type="presOf" srcId="{990C5E3A-B1EC-0F49-A3C9-FC2B083262AC}" destId="{93F5F896-9290-B54D-80BC-504F7DCFA8B4}" srcOrd="1" destOrd="0" presId="urn:microsoft.com/office/officeart/2008/layout/HalfCircleOrganizationChart"/>
    <dgm:cxn modelId="{2E2281E2-A127-B24A-9AEF-43F05123A24A}" type="presOf" srcId="{990C5E3A-B1EC-0F49-A3C9-FC2B083262AC}" destId="{8B7DBE78-B869-8C40-9E66-6839926A0C8D}" srcOrd="0" destOrd="0" presId="urn:microsoft.com/office/officeart/2008/layout/HalfCircleOrganizationChart"/>
    <dgm:cxn modelId="{03ECFDE9-F655-8B4C-85A7-88EAF8D0F74E}" srcId="{225F28B8-2E52-8D40-AEBE-26D0DB5B070B}" destId="{0A359273-8ACD-814F-8308-E5BA85D5C523}" srcOrd="1" destOrd="0" parTransId="{BC2EDFA3-1DCC-2649-900E-B3E8DE936044}" sibTransId="{1240D58F-041E-6142-9668-A0472600D92C}"/>
    <dgm:cxn modelId="{815F1BF8-9FA9-4840-9DC2-5BEC3DAF7EE2}" type="presOf" srcId="{225F28B8-2E52-8D40-AEBE-26D0DB5B070B}" destId="{236F423E-2AF0-2B49-BC77-97E8A7A07EF5}" srcOrd="0" destOrd="0" presId="urn:microsoft.com/office/officeart/2008/layout/HalfCircleOrganizationChart"/>
    <dgm:cxn modelId="{0CCA31FE-12B7-0C41-AF5F-F2A73DC35078}" type="presOf" srcId="{9A2A2FFC-9E78-6F40-A6BA-9F44538BAC67}" destId="{AAC1DF29-436A-5848-BC9B-75B7DDA04504}" srcOrd="0" destOrd="0" presId="urn:microsoft.com/office/officeart/2008/layout/HalfCircleOrganizationChart"/>
    <dgm:cxn modelId="{B091E45E-6CCF-4F49-83BA-3231026F1FF0}" type="presParOf" srcId="{660270B1-B83F-2F40-821B-421AC44793F2}" destId="{52A98C9D-027D-8D4F-A73F-4D3139B1597B}" srcOrd="0" destOrd="0" presId="urn:microsoft.com/office/officeart/2008/layout/HalfCircleOrganizationChart"/>
    <dgm:cxn modelId="{1593B717-4B75-CE48-AD2E-4A97ECFC9BA0}" type="presParOf" srcId="{52A98C9D-027D-8D4F-A73F-4D3139B1597B}" destId="{EED2546E-A4DA-A648-A0B1-E05BDCF0075C}" srcOrd="0" destOrd="0" presId="urn:microsoft.com/office/officeart/2008/layout/HalfCircleOrganizationChart"/>
    <dgm:cxn modelId="{C9D54DE1-AD1E-F340-8DDE-7C24F6DAE619}" type="presParOf" srcId="{EED2546E-A4DA-A648-A0B1-E05BDCF0075C}" destId="{236F423E-2AF0-2B49-BC77-97E8A7A07EF5}" srcOrd="0" destOrd="0" presId="urn:microsoft.com/office/officeart/2008/layout/HalfCircleOrganizationChart"/>
    <dgm:cxn modelId="{03DB6F66-9360-7546-A118-C1EC6B4D76C0}" type="presParOf" srcId="{EED2546E-A4DA-A648-A0B1-E05BDCF0075C}" destId="{B1F5BDA7-5373-BA47-856C-A840446B7BF8}" srcOrd="1" destOrd="0" presId="urn:microsoft.com/office/officeart/2008/layout/HalfCircleOrganizationChart"/>
    <dgm:cxn modelId="{DAC3F535-605C-B94B-BACA-4A6A05F828FC}" type="presParOf" srcId="{EED2546E-A4DA-A648-A0B1-E05BDCF0075C}" destId="{06D23149-79A5-BA42-928D-FCDA54E786B0}" srcOrd="2" destOrd="0" presId="urn:microsoft.com/office/officeart/2008/layout/HalfCircleOrganizationChart"/>
    <dgm:cxn modelId="{18964BFD-A73C-734B-89CA-7189F559BFF7}" type="presParOf" srcId="{EED2546E-A4DA-A648-A0B1-E05BDCF0075C}" destId="{1AFC86BA-BEDF-704A-8EA5-1D43E2F284C4}" srcOrd="3" destOrd="0" presId="urn:microsoft.com/office/officeart/2008/layout/HalfCircleOrganizationChart"/>
    <dgm:cxn modelId="{FF7054B0-FAF9-FA4E-86F7-08DE771FAF2C}" type="presParOf" srcId="{52A98C9D-027D-8D4F-A73F-4D3139B1597B}" destId="{7E5AD8DD-BF4C-6B49-B01F-56EEEEC7F5DB}" srcOrd="1" destOrd="0" presId="urn:microsoft.com/office/officeart/2008/layout/HalfCircleOrganizationChart"/>
    <dgm:cxn modelId="{E5214A18-C235-D042-BEA8-6A4E3803D9F7}" type="presParOf" srcId="{7E5AD8DD-BF4C-6B49-B01F-56EEEEC7F5DB}" destId="{CA2894EB-4AFD-F947-9261-8AA53A9A45C8}" srcOrd="0" destOrd="0" presId="urn:microsoft.com/office/officeart/2008/layout/HalfCircleOrganizationChart"/>
    <dgm:cxn modelId="{CDF07BFF-2536-8449-93B0-F266DE6DA122}" type="presParOf" srcId="{7E5AD8DD-BF4C-6B49-B01F-56EEEEC7F5DB}" destId="{E5DBE213-8F31-C942-8604-AE989D4BAAE9}" srcOrd="1" destOrd="0" presId="urn:microsoft.com/office/officeart/2008/layout/HalfCircleOrganizationChart"/>
    <dgm:cxn modelId="{99D85F50-1943-D24F-8AE1-756286878758}" type="presParOf" srcId="{E5DBE213-8F31-C942-8604-AE989D4BAAE9}" destId="{B4609103-C1EB-ED4F-BB2A-518BC103507B}" srcOrd="0" destOrd="0" presId="urn:microsoft.com/office/officeart/2008/layout/HalfCircleOrganizationChart"/>
    <dgm:cxn modelId="{043208AD-A386-6947-AE5A-11D5A0E9C057}" type="presParOf" srcId="{B4609103-C1EB-ED4F-BB2A-518BC103507B}" destId="{B58B44FD-5CDA-B04C-B8A5-165426478510}" srcOrd="0" destOrd="0" presId="urn:microsoft.com/office/officeart/2008/layout/HalfCircleOrganizationChart"/>
    <dgm:cxn modelId="{E7E5C6FD-EE17-EC49-B6E4-BF005FAE0909}" type="presParOf" srcId="{B4609103-C1EB-ED4F-BB2A-518BC103507B}" destId="{7AD68611-2F80-EA4E-9E10-FED308F8C270}" srcOrd="1" destOrd="0" presId="urn:microsoft.com/office/officeart/2008/layout/HalfCircleOrganizationChart"/>
    <dgm:cxn modelId="{0987623E-DFAB-E746-97EB-0B341EB8264E}" type="presParOf" srcId="{B4609103-C1EB-ED4F-BB2A-518BC103507B}" destId="{04BC2DC8-1AD8-4545-8716-3D4D66C3AC6A}" srcOrd="2" destOrd="0" presId="urn:microsoft.com/office/officeart/2008/layout/HalfCircleOrganizationChart"/>
    <dgm:cxn modelId="{CCEDFE71-7D8A-9447-9CEB-9C0BD0800C79}" type="presParOf" srcId="{B4609103-C1EB-ED4F-BB2A-518BC103507B}" destId="{7772B2F8-9940-9448-A980-839F6EC0FCD6}" srcOrd="3" destOrd="0" presId="urn:microsoft.com/office/officeart/2008/layout/HalfCircleOrganizationChart"/>
    <dgm:cxn modelId="{A52B91DA-24FC-B345-B078-7C31CF8AF37E}" type="presParOf" srcId="{E5DBE213-8F31-C942-8604-AE989D4BAAE9}" destId="{AA753E24-5FB3-3646-8C4C-F603D8C2B342}" srcOrd="1" destOrd="0" presId="urn:microsoft.com/office/officeart/2008/layout/HalfCircleOrganizationChart"/>
    <dgm:cxn modelId="{C84EF78C-1208-EB4F-837C-4B3BAB14DC50}" type="presParOf" srcId="{E5DBE213-8F31-C942-8604-AE989D4BAAE9}" destId="{DB4542B3-915B-4C48-BAB0-ED862486A003}" srcOrd="2" destOrd="0" presId="urn:microsoft.com/office/officeart/2008/layout/HalfCircleOrganizationChart"/>
    <dgm:cxn modelId="{4C81DB45-329F-0C46-BA10-CB77C4645C41}" type="presParOf" srcId="{7E5AD8DD-BF4C-6B49-B01F-56EEEEC7F5DB}" destId="{B1C32E04-F2DB-EF48-8663-8660C55280CF}" srcOrd="2" destOrd="0" presId="urn:microsoft.com/office/officeart/2008/layout/HalfCircleOrganizationChart"/>
    <dgm:cxn modelId="{C24CDAE2-8030-F042-9EB4-AF5D516ADD66}" type="presParOf" srcId="{7E5AD8DD-BF4C-6B49-B01F-56EEEEC7F5DB}" destId="{50FAE0D1-8757-DC46-95B0-B651889DBFEC}" srcOrd="3" destOrd="0" presId="urn:microsoft.com/office/officeart/2008/layout/HalfCircleOrganizationChart"/>
    <dgm:cxn modelId="{B91E181B-839B-1B45-8AB1-641BD9A35BF5}" type="presParOf" srcId="{50FAE0D1-8757-DC46-95B0-B651889DBFEC}" destId="{26E7CAE0-90DE-6B4C-A52D-536D62AF0237}" srcOrd="0" destOrd="0" presId="urn:microsoft.com/office/officeart/2008/layout/HalfCircleOrganizationChart"/>
    <dgm:cxn modelId="{063E81A8-8AEB-4042-A117-74D572280588}" type="presParOf" srcId="{26E7CAE0-90DE-6B4C-A52D-536D62AF0237}" destId="{810144DF-4A00-3F4F-A6F5-52BF27EF717B}" srcOrd="0" destOrd="0" presId="urn:microsoft.com/office/officeart/2008/layout/HalfCircleOrganizationChart"/>
    <dgm:cxn modelId="{0BA55B54-FC08-DD41-AD17-C911B164724B}" type="presParOf" srcId="{26E7CAE0-90DE-6B4C-A52D-536D62AF0237}" destId="{5F95A4DB-3206-5546-B6B2-8E39520027C2}" srcOrd="1" destOrd="0" presId="urn:microsoft.com/office/officeart/2008/layout/HalfCircleOrganizationChart"/>
    <dgm:cxn modelId="{D0B9B33C-6254-C14D-A249-C8D476D650DD}" type="presParOf" srcId="{26E7CAE0-90DE-6B4C-A52D-536D62AF0237}" destId="{19F61C60-3BFA-4A4E-851D-375553EE1BE8}" srcOrd="2" destOrd="0" presId="urn:microsoft.com/office/officeart/2008/layout/HalfCircleOrganizationChart"/>
    <dgm:cxn modelId="{99DE014B-DD31-C84C-B7BE-AE6C24192401}" type="presParOf" srcId="{26E7CAE0-90DE-6B4C-A52D-536D62AF0237}" destId="{278A8E2B-D311-B048-9651-9F6C2D91177A}" srcOrd="3" destOrd="0" presId="urn:microsoft.com/office/officeart/2008/layout/HalfCircleOrganizationChart"/>
    <dgm:cxn modelId="{12369310-539E-424A-ACB2-3F8A9ACA011D}" type="presParOf" srcId="{50FAE0D1-8757-DC46-95B0-B651889DBFEC}" destId="{7C9D8376-B0FB-BD40-B431-CC9FCB2B5E60}" srcOrd="1" destOrd="0" presId="urn:microsoft.com/office/officeart/2008/layout/HalfCircleOrganizationChart"/>
    <dgm:cxn modelId="{A290E2E2-48E7-D341-B514-122F235B6EB7}" type="presParOf" srcId="{50FAE0D1-8757-DC46-95B0-B651889DBFEC}" destId="{C29EAB7B-A35C-684D-BABA-7211980B7A55}" srcOrd="2" destOrd="0" presId="urn:microsoft.com/office/officeart/2008/layout/HalfCircleOrganizationChart"/>
    <dgm:cxn modelId="{F2F29A2D-258B-B540-A6FF-1D28C0A8F89D}" type="presParOf" srcId="{7E5AD8DD-BF4C-6B49-B01F-56EEEEC7F5DB}" destId="{AAC1DF29-436A-5848-BC9B-75B7DDA04504}" srcOrd="4" destOrd="0" presId="urn:microsoft.com/office/officeart/2008/layout/HalfCircleOrganizationChart"/>
    <dgm:cxn modelId="{F47BD377-52CE-4B4E-B285-653F142B1B65}" type="presParOf" srcId="{7E5AD8DD-BF4C-6B49-B01F-56EEEEC7F5DB}" destId="{B1FAE11C-4C3B-8F44-ABEB-3D8D31FEAE03}" srcOrd="5" destOrd="0" presId="urn:microsoft.com/office/officeart/2008/layout/HalfCircleOrganizationChart"/>
    <dgm:cxn modelId="{5153EF51-FDCC-F244-9128-72DAC45A690D}" type="presParOf" srcId="{B1FAE11C-4C3B-8F44-ABEB-3D8D31FEAE03}" destId="{517F1E28-DE62-5743-AB5B-41B01E181775}" srcOrd="0" destOrd="0" presId="urn:microsoft.com/office/officeart/2008/layout/HalfCircleOrganizationChart"/>
    <dgm:cxn modelId="{B025E9E6-59C3-D64A-A352-A190BDD38613}" type="presParOf" srcId="{517F1E28-DE62-5743-AB5B-41B01E181775}" destId="{8B7DBE78-B869-8C40-9E66-6839926A0C8D}" srcOrd="0" destOrd="0" presId="urn:microsoft.com/office/officeart/2008/layout/HalfCircleOrganizationChart"/>
    <dgm:cxn modelId="{97218EE9-7B8A-AA4D-ACE5-B1EE61831668}" type="presParOf" srcId="{517F1E28-DE62-5743-AB5B-41B01E181775}" destId="{DE9058BF-9151-8440-B868-802B716F4E8C}" srcOrd="1" destOrd="0" presId="urn:microsoft.com/office/officeart/2008/layout/HalfCircleOrganizationChart"/>
    <dgm:cxn modelId="{6748CB14-230F-6841-A88F-0E06618AB750}" type="presParOf" srcId="{517F1E28-DE62-5743-AB5B-41B01E181775}" destId="{6D90EC80-81AB-AD49-AFE3-CF7FC2B310DD}" srcOrd="2" destOrd="0" presId="urn:microsoft.com/office/officeart/2008/layout/HalfCircleOrganizationChart"/>
    <dgm:cxn modelId="{3E0F3AF9-DF12-D64A-8DE1-328F02E51119}" type="presParOf" srcId="{517F1E28-DE62-5743-AB5B-41B01E181775}" destId="{93F5F896-9290-B54D-80BC-504F7DCFA8B4}" srcOrd="3" destOrd="0" presId="urn:microsoft.com/office/officeart/2008/layout/HalfCircleOrganizationChart"/>
    <dgm:cxn modelId="{9B337042-3246-DB45-A888-887572A64AAC}" type="presParOf" srcId="{B1FAE11C-4C3B-8F44-ABEB-3D8D31FEAE03}" destId="{1A6DD7AF-6C08-844A-B348-1A6EBD14AA54}" srcOrd="1" destOrd="0" presId="urn:microsoft.com/office/officeart/2008/layout/HalfCircleOrganizationChart"/>
    <dgm:cxn modelId="{2AD9CE7B-82F4-CA41-BEBC-5129B963AEB9}" type="presParOf" srcId="{B1FAE11C-4C3B-8F44-ABEB-3D8D31FEAE03}" destId="{2A857FA2-4B6E-BA44-AFE1-E29EE804B78A}" srcOrd="2" destOrd="0" presId="urn:microsoft.com/office/officeart/2008/layout/HalfCircleOrganizationChart"/>
    <dgm:cxn modelId="{7D12F1D1-F826-7E45-AAA2-48783CAF43A6}" type="presParOf" srcId="{7E5AD8DD-BF4C-6B49-B01F-56EEEEC7F5DB}" destId="{561D1777-2A98-F84F-ADC2-F59358AFD15C}" srcOrd="6" destOrd="0" presId="urn:microsoft.com/office/officeart/2008/layout/HalfCircleOrganizationChart"/>
    <dgm:cxn modelId="{57B17524-4AFE-0A49-A14E-051AA96339C6}" type="presParOf" srcId="{7E5AD8DD-BF4C-6B49-B01F-56EEEEC7F5DB}" destId="{7695C225-C849-D44A-8B35-ADD4F00E5369}" srcOrd="7" destOrd="0" presId="urn:microsoft.com/office/officeart/2008/layout/HalfCircleOrganizationChart"/>
    <dgm:cxn modelId="{7C1DAA94-01EA-6646-BFE0-F4E2E8178043}" type="presParOf" srcId="{7695C225-C849-D44A-8B35-ADD4F00E5369}" destId="{6A2F8C8A-0003-D84A-9041-252C592FF0B7}" srcOrd="0" destOrd="0" presId="urn:microsoft.com/office/officeart/2008/layout/HalfCircleOrganizationChart"/>
    <dgm:cxn modelId="{471C8E6C-3F62-5F49-9F99-4A2752CD97F2}" type="presParOf" srcId="{6A2F8C8A-0003-D84A-9041-252C592FF0B7}" destId="{58F79F6E-60D6-1D43-9FB1-C56A33D94107}" srcOrd="0" destOrd="0" presId="urn:microsoft.com/office/officeart/2008/layout/HalfCircleOrganizationChart"/>
    <dgm:cxn modelId="{6D8D094D-CA2D-814C-BAAB-783F28C473A4}" type="presParOf" srcId="{6A2F8C8A-0003-D84A-9041-252C592FF0B7}" destId="{29DA9F7F-00B6-2445-A4A5-7AF1D56576C6}" srcOrd="1" destOrd="0" presId="urn:microsoft.com/office/officeart/2008/layout/HalfCircleOrganizationChart"/>
    <dgm:cxn modelId="{3ED31106-FE22-C941-93A5-B240AB791A5A}" type="presParOf" srcId="{6A2F8C8A-0003-D84A-9041-252C592FF0B7}" destId="{8F71AC22-B6F1-FF4D-B005-2904712C9495}" srcOrd="2" destOrd="0" presId="urn:microsoft.com/office/officeart/2008/layout/HalfCircleOrganizationChart"/>
    <dgm:cxn modelId="{691E3040-9D36-284F-AC87-119EF1B5B30B}" type="presParOf" srcId="{6A2F8C8A-0003-D84A-9041-252C592FF0B7}" destId="{518D913C-99CA-2847-BD70-1589F79D982C}" srcOrd="3" destOrd="0" presId="urn:microsoft.com/office/officeart/2008/layout/HalfCircleOrganizationChart"/>
    <dgm:cxn modelId="{9E8C62C6-8CBB-874F-81C3-0E4F1DB1C855}" type="presParOf" srcId="{7695C225-C849-D44A-8B35-ADD4F00E5369}" destId="{8DD20319-FC1E-254E-A9D1-711748779532}" srcOrd="1" destOrd="0" presId="urn:microsoft.com/office/officeart/2008/layout/HalfCircleOrganizationChart"/>
    <dgm:cxn modelId="{4CD559BC-BEFB-0142-B349-8F9238932EE1}" type="presParOf" srcId="{7695C225-C849-D44A-8B35-ADD4F00E5369}" destId="{DD6F4EDC-78F3-2349-A525-6260D45E4246}" srcOrd="2" destOrd="0" presId="urn:microsoft.com/office/officeart/2008/layout/HalfCircleOrganizationChart"/>
    <dgm:cxn modelId="{20CEA0A6-8E34-C240-A4DE-00C815FF68F1}" type="presParOf" srcId="{7E5AD8DD-BF4C-6B49-B01F-56EEEEC7F5DB}" destId="{E642A4C4-21CF-E343-BF26-AE5EE5C79D04}" srcOrd="8" destOrd="0" presId="urn:microsoft.com/office/officeart/2008/layout/HalfCircleOrganizationChart"/>
    <dgm:cxn modelId="{94D51A4C-253F-A346-970A-86F0DFC3546D}" type="presParOf" srcId="{7E5AD8DD-BF4C-6B49-B01F-56EEEEC7F5DB}" destId="{88406FC2-8272-8C48-BBAF-3151B91BC7BD}" srcOrd="9" destOrd="0" presId="urn:microsoft.com/office/officeart/2008/layout/HalfCircleOrganizationChart"/>
    <dgm:cxn modelId="{FB16DE7A-0EAA-074D-A3CB-DB1C3097B27D}" type="presParOf" srcId="{88406FC2-8272-8C48-BBAF-3151B91BC7BD}" destId="{2C2435D4-FFD0-2847-AC85-45E22FA78856}" srcOrd="0" destOrd="0" presId="urn:microsoft.com/office/officeart/2008/layout/HalfCircleOrganizationChart"/>
    <dgm:cxn modelId="{EBABF966-DE1B-A247-B903-E6231F1CFE6F}" type="presParOf" srcId="{2C2435D4-FFD0-2847-AC85-45E22FA78856}" destId="{FE023E47-C73B-3F49-80D7-09974F8BB3DE}" srcOrd="0" destOrd="0" presId="urn:microsoft.com/office/officeart/2008/layout/HalfCircleOrganizationChart"/>
    <dgm:cxn modelId="{B0003EB8-53CB-474E-9D7D-0172EE0E78C4}" type="presParOf" srcId="{2C2435D4-FFD0-2847-AC85-45E22FA78856}" destId="{31692019-8E30-2D42-9682-33BCC5154FA8}" srcOrd="1" destOrd="0" presId="urn:microsoft.com/office/officeart/2008/layout/HalfCircleOrganizationChart"/>
    <dgm:cxn modelId="{3AA3B609-6EED-B140-B5C0-0A03163D0A20}" type="presParOf" srcId="{2C2435D4-FFD0-2847-AC85-45E22FA78856}" destId="{2C49F301-9E34-4F4C-8E43-F7AEA62EB318}" srcOrd="2" destOrd="0" presId="urn:microsoft.com/office/officeart/2008/layout/HalfCircleOrganizationChart"/>
    <dgm:cxn modelId="{603F424A-3F9E-0749-8B6B-205A803F29C2}" type="presParOf" srcId="{2C2435D4-FFD0-2847-AC85-45E22FA78856}" destId="{3E632E23-CC60-6349-9AA8-632239BBC1AF}" srcOrd="3" destOrd="0" presId="urn:microsoft.com/office/officeart/2008/layout/HalfCircleOrganizationChart"/>
    <dgm:cxn modelId="{777ABEFB-CBBE-0544-A974-6829FE2873C4}" type="presParOf" srcId="{88406FC2-8272-8C48-BBAF-3151B91BC7BD}" destId="{90189AFF-2C35-3A4F-878F-41CE4BB9A222}" srcOrd="1" destOrd="0" presId="urn:microsoft.com/office/officeart/2008/layout/HalfCircleOrganizationChart"/>
    <dgm:cxn modelId="{214C761E-74F8-F341-9E50-69AF355B6E85}" type="presParOf" srcId="{88406FC2-8272-8C48-BBAF-3151B91BC7BD}" destId="{84376F02-FB43-2845-8081-D135EFDF07A1}" srcOrd="2" destOrd="0" presId="urn:microsoft.com/office/officeart/2008/layout/HalfCircleOrganizationChart"/>
    <dgm:cxn modelId="{65CB6826-D37C-8E43-812E-974D6B1177EF}" type="presParOf" srcId="{52A98C9D-027D-8D4F-A73F-4D3139B1597B}" destId="{CB4612E0-E085-864C-8B79-F77F8951530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0E0F7-B844-A74D-B815-38771DEC153E}" type="doc">
      <dgm:prSet loTypeId="urn:microsoft.com/office/officeart/2005/8/layout/cycle4" loCatId="" qsTypeId="urn:microsoft.com/office/officeart/2005/8/quickstyle/simple4" qsCatId="simple" csTypeId="urn:microsoft.com/office/officeart/2005/8/colors/accent3_1" csCatId="accent3" phldr="1"/>
      <dgm:spPr/>
      <dgm:t>
        <a:bodyPr/>
        <a:lstStyle/>
        <a:p>
          <a:endParaRPr lang="en-US"/>
        </a:p>
      </dgm:t>
    </dgm:pt>
    <dgm:pt modelId="{BE00F578-C1A3-B447-B6BE-1625A4327D74}">
      <dgm:prSet phldrT="[Text]" custT="1"/>
      <dgm:spPr/>
      <dgm:t>
        <a:bodyPr/>
        <a:lstStyle/>
        <a:p>
          <a:r>
            <a:rPr lang="en-US" altLang="en-US" sz="2400" b="1" i="0" dirty="0">
              <a:solidFill>
                <a:schemeClr val="tx1"/>
              </a:solidFill>
              <a:latin typeface="Optima ExtraBlack" charset="0"/>
              <a:ea typeface="Optima ExtraBlack" charset="0"/>
              <a:cs typeface="Optima ExtraBlack" charset="0"/>
            </a:rPr>
            <a:t>Bumetanide</a:t>
          </a:r>
          <a:endParaRPr lang="en-US" sz="2400" b="1" i="0" dirty="0">
            <a:solidFill>
              <a:schemeClr val="tx1"/>
            </a:solidFill>
            <a:latin typeface="Optima ExtraBlack" charset="0"/>
            <a:ea typeface="Optima ExtraBlack" charset="0"/>
            <a:cs typeface="Optima ExtraBlack" charset="0"/>
          </a:endParaRPr>
        </a:p>
      </dgm:t>
    </dgm:pt>
    <dgm:pt modelId="{05C9681E-03F0-B94C-A9EC-4F7B16CC9881}" type="parTrans" cxnId="{4A8E9BAE-1F1E-6045-B674-D5D1FBDFDB5B}">
      <dgm:prSet/>
      <dgm:spPr/>
      <dgm:t>
        <a:bodyPr/>
        <a:lstStyle/>
        <a:p>
          <a:endParaRPr lang="en-US" sz="2400" b="1" i="0">
            <a:latin typeface="Optima ExtraBlack" charset="0"/>
            <a:ea typeface="Optima ExtraBlack" charset="0"/>
            <a:cs typeface="Optima ExtraBlack" charset="0"/>
          </a:endParaRPr>
        </a:p>
      </dgm:t>
    </dgm:pt>
    <dgm:pt modelId="{68324673-967E-1548-89D9-B72FA2DB4D57}" type="sibTrans" cxnId="{4A8E9BAE-1F1E-6045-B674-D5D1FBDFDB5B}">
      <dgm:prSet/>
      <dgm:spPr/>
      <dgm:t>
        <a:bodyPr/>
        <a:lstStyle/>
        <a:p>
          <a:endParaRPr lang="en-US" sz="2400" b="1" i="0">
            <a:latin typeface="Optima ExtraBlack" charset="0"/>
            <a:ea typeface="Optima ExtraBlack" charset="0"/>
            <a:cs typeface="Optima ExtraBlack" charset="0"/>
          </a:endParaRPr>
        </a:p>
      </dgm:t>
    </dgm:pt>
    <dgm:pt modelId="{121B9CBE-49DA-4748-A54F-B1F2842FF835}">
      <dgm:prSet phldrT="[Text]" custT="1"/>
      <dgm:spPr/>
      <dgm:t>
        <a:bodyPr/>
        <a:lstStyle/>
        <a:p>
          <a:r>
            <a:rPr lang="en-US" altLang="en-US" sz="2800" b="0" i="0" dirty="0">
              <a:solidFill>
                <a:schemeClr val="tx1"/>
              </a:solidFill>
              <a:latin typeface="Optima" charset="0"/>
              <a:ea typeface="Optima" charset="0"/>
              <a:cs typeface="Optima" charset="0"/>
            </a:rPr>
            <a:t>Potency 40 ,t½ 0.8 h</a:t>
          </a:r>
          <a:endParaRPr lang="en-US" sz="2800" b="0" i="0" dirty="0">
            <a:solidFill>
              <a:schemeClr val="tx1"/>
            </a:solidFill>
            <a:latin typeface="Optima" charset="0"/>
            <a:ea typeface="Optima" charset="0"/>
            <a:cs typeface="Optima" charset="0"/>
          </a:endParaRPr>
        </a:p>
      </dgm:t>
    </dgm:pt>
    <dgm:pt modelId="{58B84DAC-24A7-DC48-A2FA-AB0C7A4F38D6}" type="parTrans" cxnId="{7EF9F8BD-6548-3540-AA4D-C36813F0DFF2}">
      <dgm:prSet/>
      <dgm:spPr/>
      <dgm:t>
        <a:bodyPr/>
        <a:lstStyle/>
        <a:p>
          <a:endParaRPr lang="en-US" sz="2400" b="1" i="0">
            <a:latin typeface="Optima ExtraBlack" charset="0"/>
            <a:ea typeface="Optima ExtraBlack" charset="0"/>
            <a:cs typeface="Optima ExtraBlack" charset="0"/>
          </a:endParaRPr>
        </a:p>
      </dgm:t>
    </dgm:pt>
    <dgm:pt modelId="{F6662A01-89F6-B140-8DF9-292B78E6C8D0}" type="sibTrans" cxnId="{7EF9F8BD-6548-3540-AA4D-C36813F0DFF2}">
      <dgm:prSet/>
      <dgm:spPr/>
      <dgm:t>
        <a:bodyPr/>
        <a:lstStyle/>
        <a:p>
          <a:endParaRPr lang="en-US" sz="2400" b="1" i="0">
            <a:latin typeface="Optima ExtraBlack" charset="0"/>
            <a:ea typeface="Optima ExtraBlack" charset="0"/>
            <a:cs typeface="Optima ExtraBlack" charset="0"/>
          </a:endParaRPr>
        </a:p>
      </dgm:t>
    </dgm:pt>
    <dgm:pt modelId="{60EDDEF3-6BBB-2145-9C34-C5BC0ECFEF72}">
      <dgm:prSet phldrT="[Text]" custT="1"/>
      <dgm:spPr/>
      <dgm:t>
        <a:bodyPr/>
        <a:lstStyle/>
        <a:p>
          <a:r>
            <a:rPr lang="en-US" altLang="en-US" sz="2400" b="1" i="0" dirty="0" err="1">
              <a:solidFill>
                <a:schemeClr val="tx1"/>
              </a:solidFill>
              <a:latin typeface="Optima ExtraBlack" charset="0"/>
              <a:ea typeface="Optima ExtraBlack" charset="0"/>
              <a:cs typeface="Optima ExtraBlack" charset="0"/>
            </a:rPr>
            <a:t>Ethacrynic</a:t>
          </a:r>
          <a:r>
            <a:rPr lang="en-US" altLang="en-US" sz="2400" b="1" i="0" dirty="0">
              <a:solidFill>
                <a:schemeClr val="tx1"/>
              </a:solidFill>
              <a:latin typeface="Optima ExtraBlack" charset="0"/>
              <a:ea typeface="Optima ExtraBlack" charset="0"/>
              <a:cs typeface="Optima ExtraBlack" charset="0"/>
            </a:rPr>
            <a:t> Acid</a:t>
          </a:r>
          <a:endParaRPr lang="en-US" sz="2400" b="1" i="0" dirty="0">
            <a:solidFill>
              <a:schemeClr val="tx1"/>
            </a:solidFill>
            <a:latin typeface="Optima ExtraBlack" charset="0"/>
            <a:ea typeface="Optima ExtraBlack" charset="0"/>
            <a:cs typeface="Optima ExtraBlack" charset="0"/>
          </a:endParaRPr>
        </a:p>
      </dgm:t>
    </dgm:pt>
    <dgm:pt modelId="{4A308A82-B399-E644-9435-93A04E2CB7AE}" type="parTrans" cxnId="{CA4F89C6-671B-ED46-B588-1897C86B9FF7}">
      <dgm:prSet/>
      <dgm:spPr/>
      <dgm:t>
        <a:bodyPr/>
        <a:lstStyle/>
        <a:p>
          <a:endParaRPr lang="en-US" sz="2400" b="1" i="0">
            <a:latin typeface="Optima ExtraBlack" charset="0"/>
            <a:ea typeface="Optima ExtraBlack" charset="0"/>
            <a:cs typeface="Optima ExtraBlack" charset="0"/>
          </a:endParaRPr>
        </a:p>
      </dgm:t>
    </dgm:pt>
    <dgm:pt modelId="{A32CAA1D-0108-FF4D-BBDC-77D06676284B}" type="sibTrans" cxnId="{CA4F89C6-671B-ED46-B588-1897C86B9FF7}">
      <dgm:prSet/>
      <dgm:spPr/>
      <dgm:t>
        <a:bodyPr/>
        <a:lstStyle/>
        <a:p>
          <a:endParaRPr lang="en-US" sz="2400" b="1" i="0">
            <a:latin typeface="Optima ExtraBlack" charset="0"/>
            <a:ea typeface="Optima ExtraBlack" charset="0"/>
            <a:cs typeface="Optima ExtraBlack" charset="0"/>
          </a:endParaRPr>
        </a:p>
      </dgm:t>
    </dgm:pt>
    <dgm:pt modelId="{1085EEA9-B1FD-DB49-A5C1-2F7F170A76BE}">
      <dgm:prSet phldrT="[Text]" custT="1"/>
      <dgm:spPr/>
      <dgm:t>
        <a:bodyPr/>
        <a:lstStyle/>
        <a:p>
          <a:r>
            <a:rPr lang="en-US" altLang="en-US" sz="2800" b="0" i="0">
              <a:solidFill>
                <a:schemeClr val="tx1"/>
              </a:solidFill>
              <a:latin typeface="Optima" charset="0"/>
              <a:ea typeface="Optima" charset="0"/>
              <a:cs typeface="Optima" charset="0"/>
            </a:rPr>
            <a:t>Potency 0.7, t½ 1h</a:t>
          </a:r>
          <a:endParaRPr lang="en-US" sz="2800" b="0" i="0">
            <a:solidFill>
              <a:schemeClr val="tx1"/>
            </a:solidFill>
            <a:latin typeface="Optima" charset="0"/>
            <a:ea typeface="Optima" charset="0"/>
            <a:cs typeface="Optima" charset="0"/>
          </a:endParaRPr>
        </a:p>
      </dgm:t>
    </dgm:pt>
    <dgm:pt modelId="{0D59544B-5AEE-254B-9C79-900E010C5E53}" type="parTrans" cxnId="{58BEEFCB-5255-114D-BE32-CFA3A9204C82}">
      <dgm:prSet/>
      <dgm:spPr/>
      <dgm:t>
        <a:bodyPr/>
        <a:lstStyle/>
        <a:p>
          <a:endParaRPr lang="en-US" sz="2400" b="1" i="0">
            <a:latin typeface="Optima ExtraBlack" charset="0"/>
            <a:ea typeface="Optima ExtraBlack" charset="0"/>
            <a:cs typeface="Optima ExtraBlack" charset="0"/>
          </a:endParaRPr>
        </a:p>
      </dgm:t>
    </dgm:pt>
    <dgm:pt modelId="{BCAB9527-4D5C-4043-A2C5-0E57B9EBD22B}" type="sibTrans" cxnId="{58BEEFCB-5255-114D-BE32-CFA3A9204C82}">
      <dgm:prSet/>
      <dgm:spPr/>
      <dgm:t>
        <a:bodyPr/>
        <a:lstStyle/>
        <a:p>
          <a:endParaRPr lang="en-US" sz="2400" b="1" i="0">
            <a:latin typeface="Optima ExtraBlack" charset="0"/>
            <a:ea typeface="Optima ExtraBlack" charset="0"/>
            <a:cs typeface="Optima ExtraBlack" charset="0"/>
          </a:endParaRPr>
        </a:p>
      </dgm:t>
    </dgm:pt>
    <dgm:pt modelId="{F1009B37-E138-694D-A3A7-DE18A38356A3}">
      <dgm:prSet phldrT="[Text]" custT="1"/>
      <dgm:spPr/>
      <dgm:t>
        <a:bodyPr/>
        <a:lstStyle/>
        <a:p>
          <a:r>
            <a:rPr lang="en-US" altLang="en-US" sz="2400" b="1" i="0" dirty="0">
              <a:solidFill>
                <a:schemeClr val="tx1"/>
              </a:solidFill>
              <a:latin typeface="Optima ExtraBlack" charset="0"/>
              <a:ea typeface="Optima ExtraBlack" charset="0"/>
              <a:cs typeface="Optima ExtraBlack" charset="0"/>
            </a:rPr>
            <a:t>Furosemide</a:t>
          </a:r>
          <a:endParaRPr lang="en-US" sz="2400" b="1" i="0" dirty="0">
            <a:solidFill>
              <a:schemeClr val="tx1"/>
            </a:solidFill>
            <a:latin typeface="Optima ExtraBlack" charset="0"/>
            <a:ea typeface="Optima ExtraBlack" charset="0"/>
            <a:cs typeface="Optima ExtraBlack" charset="0"/>
          </a:endParaRPr>
        </a:p>
      </dgm:t>
    </dgm:pt>
    <dgm:pt modelId="{04C4474C-BB5D-1E40-9BC7-A92FC0E64AEC}" type="parTrans" cxnId="{6C0BAFFC-642B-0748-A1B3-F9B5DFF13587}">
      <dgm:prSet/>
      <dgm:spPr/>
      <dgm:t>
        <a:bodyPr/>
        <a:lstStyle/>
        <a:p>
          <a:endParaRPr lang="en-US" sz="2400" b="1" i="0">
            <a:latin typeface="Optima ExtraBlack" charset="0"/>
            <a:ea typeface="Optima ExtraBlack" charset="0"/>
            <a:cs typeface="Optima ExtraBlack" charset="0"/>
          </a:endParaRPr>
        </a:p>
      </dgm:t>
    </dgm:pt>
    <dgm:pt modelId="{6BBCA2BB-DE90-6643-AF15-5A977A7F0732}" type="sibTrans" cxnId="{6C0BAFFC-642B-0748-A1B3-F9B5DFF13587}">
      <dgm:prSet/>
      <dgm:spPr/>
      <dgm:t>
        <a:bodyPr/>
        <a:lstStyle/>
        <a:p>
          <a:endParaRPr lang="en-US" sz="2400" b="1" i="0">
            <a:latin typeface="Optima ExtraBlack" charset="0"/>
            <a:ea typeface="Optima ExtraBlack" charset="0"/>
            <a:cs typeface="Optima ExtraBlack" charset="0"/>
          </a:endParaRPr>
        </a:p>
      </dgm:t>
    </dgm:pt>
    <dgm:pt modelId="{790CAA1D-F939-EA41-8733-E7054A0FC608}">
      <dgm:prSet phldrT="[Text]" custT="1"/>
      <dgm:spPr/>
      <dgm:t>
        <a:bodyPr/>
        <a:lstStyle/>
        <a:p>
          <a:r>
            <a:rPr lang="en-US" altLang="en-US" sz="2800" b="0" i="0" dirty="0">
              <a:solidFill>
                <a:schemeClr val="tx1"/>
              </a:solidFill>
              <a:latin typeface="Optima" charset="0"/>
              <a:ea typeface="Optima" charset="0"/>
              <a:cs typeface="Optima" charset="0"/>
            </a:rPr>
            <a:t>Potency 1, t½  1.5h</a:t>
          </a:r>
          <a:endParaRPr lang="en-US" sz="2800" b="0" i="0" dirty="0">
            <a:solidFill>
              <a:schemeClr val="tx1"/>
            </a:solidFill>
            <a:latin typeface="Optima" charset="0"/>
            <a:ea typeface="Optima" charset="0"/>
            <a:cs typeface="Optima" charset="0"/>
          </a:endParaRPr>
        </a:p>
      </dgm:t>
    </dgm:pt>
    <dgm:pt modelId="{91101E72-2462-504A-9D28-818CBD0F1BDC}" type="parTrans" cxnId="{4B4BD641-0B17-9E4B-BF84-632708A2F23E}">
      <dgm:prSet/>
      <dgm:spPr/>
      <dgm:t>
        <a:bodyPr/>
        <a:lstStyle/>
        <a:p>
          <a:endParaRPr lang="en-US" sz="2400" b="1" i="0">
            <a:latin typeface="Optima ExtraBlack" charset="0"/>
            <a:ea typeface="Optima ExtraBlack" charset="0"/>
            <a:cs typeface="Optima ExtraBlack" charset="0"/>
          </a:endParaRPr>
        </a:p>
      </dgm:t>
    </dgm:pt>
    <dgm:pt modelId="{25DB555D-EA87-1147-AE35-B345A5149955}" type="sibTrans" cxnId="{4B4BD641-0B17-9E4B-BF84-632708A2F23E}">
      <dgm:prSet/>
      <dgm:spPr/>
      <dgm:t>
        <a:bodyPr/>
        <a:lstStyle/>
        <a:p>
          <a:endParaRPr lang="en-US" sz="2400" b="1" i="0">
            <a:latin typeface="Optima ExtraBlack" charset="0"/>
            <a:ea typeface="Optima ExtraBlack" charset="0"/>
            <a:cs typeface="Optima ExtraBlack" charset="0"/>
          </a:endParaRPr>
        </a:p>
      </dgm:t>
    </dgm:pt>
    <dgm:pt modelId="{9AEC1E0B-BF04-E54E-8AB3-7EE9D450BC99}">
      <dgm:prSet phldrT="[Text]" custT="1"/>
      <dgm:spPr/>
      <dgm:t>
        <a:bodyPr/>
        <a:lstStyle/>
        <a:p>
          <a:r>
            <a:rPr lang="en-US" sz="2400" b="1" i="0" dirty="0" err="1">
              <a:solidFill>
                <a:schemeClr val="tx1"/>
              </a:solidFill>
              <a:latin typeface="Optima ExtraBlack" charset="0"/>
              <a:ea typeface="Optima ExtraBlack" charset="0"/>
              <a:cs typeface="Optima ExtraBlack" charset="0"/>
            </a:rPr>
            <a:t>Torsemide</a:t>
          </a:r>
          <a:endParaRPr lang="en-US" sz="2400" b="1" i="0" dirty="0">
            <a:solidFill>
              <a:schemeClr val="tx1"/>
            </a:solidFill>
            <a:latin typeface="Optima ExtraBlack" charset="0"/>
            <a:ea typeface="Optima ExtraBlack" charset="0"/>
            <a:cs typeface="Optima ExtraBlack" charset="0"/>
          </a:endParaRPr>
        </a:p>
      </dgm:t>
    </dgm:pt>
    <dgm:pt modelId="{25E9A46F-0A1F-8643-92C5-4D0D8868A6BC}" type="parTrans" cxnId="{DC182864-8B36-684F-BC0F-6A5F8FACC7D6}">
      <dgm:prSet/>
      <dgm:spPr/>
      <dgm:t>
        <a:bodyPr/>
        <a:lstStyle/>
        <a:p>
          <a:endParaRPr lang="en-US" sz="2400" b="1" i="0">
            <a:latin typeface="Optima ExtraBlack" charset="0"/>
            <a:ea typeface="Optima ExtraBlack" charset="0"/>
            <a:cs typeface="Optima ExtraBlack" charset="0"/>
          </a:endParaRPr>
        </a:p>
      </dgm:t>
    </dgm:pt>
    <dgm:pt modelId="{06F228FA-2F50-7149-ABEC-CC6F73FDC5A8}" type="sibTrans" cxnId="{DC182864-8B36-684F-BC0F-6A5F8FACC7D6}">
      <dgm:prSet/>
      <dgm:spPr/>
      <dgm:t>
        <a:bodyPr/>
        <a:lstStyle/>
        <a:p>
          <a:endParaRPr lang="en-US" sz="2400" b="1" i="0">
            <a:latin typeface="Optima ExtraBlack" charset="0"/>
            <a:ea typeface="Optima ExtraBlack" charset="0"/>
            <a:cs typeface="Optima ExtraBlack" charset="0"/>
          </a:endParaRPr>
        </a:p>
      </dgm:t>
    </dgm:pt>
    <dgm:pt modelId="{DA9F529E-29C9-1E4D-8311-1232B002D38B}">
      <dgm:prSet custT="1"/>
      <dgm:spPr/>
      <dgm:t>
        <a:bodyPr/>
        <a:lstStyle/>
        <a:p>
          <a:r>
            <a:rPr lang="en-US" sz="2800" b="0" i="0" dirty="0">
              <a:solidFill>
                <a:schemeClr val="tx1"/>
              </a:solidFill>
              <a:latin typeface="Optima" charset="0"/>
              <a:ea typeface="Optima" charset="0"/>
              <a:cs typeface="Optima" charset="0"/>
            </a:rPr>
            <a:t>Potency 3, t½  3.5h</a:t>
          </a:r>
        </a:p>
      </dgm:t>
    </dgm:pt>
    <dgm:pt modelId="{FF93C1A0-5B07-BC4D-97F0-38789138017D}" type="parTrans" cxnId="{62A2F0CC-C655-5C4E-9A19-87FEEAAA9509}">
      <dgm:prSet/>
      <dgm:spPr/>
      <dgm:t>
        <a:bodyPr/>
        <a:lstStyle/>
        <a:p>
          <a:endParaRPr lang="en-US" sz="2400" b="1" i="0">
            <a:latin typeface="Optima ExtraBlack" charset="0"/>
            <a:ea typeface="Optima ExtraBlack" charset="0"/>
            <a:cs typeface="Optima ExtraBlack" charset="0"/>
          </a:endParaRPr>
        </a:p>
      </dgm:t>
    </dgm:pt>
    <dgm:pt modelId="{3A6A578D-FCE9-1145-95FA-C326584EF4AB}" type="sibTrans" cxnId="{62A2F0CC-C655-5C4E-9A19-87FEEAAA9509}">
      <dgm:prSet/>
      <dgm:spPr/>
      <dgm:t>
        <a:bodyPr/>
        <a:lstStyle/>
        <a:p>
          <a:endParaRPr lang="en-US" sz="2400" b="1" i="0">
            <a:latin typeface="Optima ExtraBlack" charset="0"/>
            <a:ea typeface="Optima ExtraBlack" charset="0"/>
            <a:cs typeface="Optima ExtraBlack" charset="0"/>
          </a:endParaRPr>
        </a:p>
      </dgm:t>
    </dgm:pt>
    <dgm:pt modelId="{3600F27F-0196-E947-8EB3-1719A659469A}" type="pres">
      <dgm:prSet presAssocID="{F880E0F7-B844-A74D-B815-38771DEC153E}" presName="cycleMatrixDiagram" presStyleCnt="0">
        <dgm:presLayoutVars>
          <dgm:chMax val="1"/>
          <dgm:dir/>
          <dgm:animLvl val="lvl"/>
          <dgm:resizeHandles val="exact"/>
        </dgm:presLayoutVars>
      </dgm:prSet>
      <dgm:spPr/>
    </dgm:pt>
    <dgm:pt modelId="{D8CD7DB2-D49D-FC4C-ADC5-755AC9665FD9}" type="pres">
      <dgm:prSet presAssocID="{F880E0F7-B844-A74D-B815-38771DEC153E}" presName="children" presStyleCnt="0"/>
      <dgm:spPr/>
    </dgm:pt>
    <dgm:pt modelId="{9143EC4C-A80C-454B-BCD5-8BB767A243C9}" type="pres">
      <dgm:prSet presAssocID="{F880E0F7-B844-A74D-B815-38771DEC153E}" presName="child1group" presStyleCnt="0"/>
      <dgm:spPr/>
    </dgm:pt>
    <dgm:pt modelId="{32C07937-BBA3-2C4A-9964-0DC85FC98E69}" type="pres">
      <dgm:prSet presAssocID="{F880E0F7-B844-A74D-B815-38771DEC153E}" presName="child1" presStyleLbl="bgAcc1" presStyleIdx="0" presStyleCnt="4"/>
      <dgm:spPr/>
    </dgm:pt>
    <dgm:pt modelId="{AC22674B-FBD0-BD42-98A0-51DFFDA62FA0}" type="pres">
      <dgm:prSet presAssocID="{F880E0F7-B844-A74D-B815-38771DEC153E}" presName="child1Text" presStyleLbl="bgAcc1" presStyleIdx="0" presStyleCnt="4">
        <dgm:presLayoutVars>
          <dgm:bulletEnabled val="1"/>
        </dgm:presLayoutVars>
      </dgm:prSet>
      <dgm:spPr/>
    </dgm:pt>
    <dgm:pt modelId="{37726E30-6AAB-1A4B-ABED-064E01E93094}" type="pres">
      <dgm:prSet presAssocID="{F880E0F7-B844-A74D-B815-38771DEC153E}" presName="child2group" presStyleCnt="0"/>
      <dgm:spPr/>
    </dgm:pt>
    <dgm:pt modelId="{380EDECB-235A-114E-881A-DF0A466D76DD}" type="pres">
      <dgm:prSet presAssocID="{F880E0F7-B844-A74D-B815-38771DEC153E}" presName="child2" presStyleLbl="bgAcc1" presStyleIdx="1" presStyleCnt="4"/>
      <dgm:spPr/>
    </dgm:pt>
    <dgm:pt modelId="{7DDB4E52-199B-2041-A0B0-FF4165D87342}" type="pres">
      <dgm:prSet presAssocID="{F880E0F7-B844-A74D-B815-38771DEC153E}" presName="child2Text" presStyleLbl="bgAcc1" presStyleIdx="1" presStyleCnt="4">
        <dgm:presLayoutVars>
          <dgm:bulletEnabled val="1"/>
        </dgm:presLayoutVars>
      </dgm:prSet>
      <dgm:spPr/>
    </dgm:pt>
    <dgm:pt modelId="{BEFEAD7B-F800-F44B-9C02-7E8FF0FB6B9E}" type="pres">
      <dgm:prSet presAssocID="{F880E0F7-B844-A74D-B815-38771DEC153E}" presName="child3group" presStyleCnt="0"/>
      <dgm:spPr/>
    </dgm:pt>
    <dgm:pt modelId="{444A0BD0-9F21-0148-97F4-DDC0AAC7179A}" type="pres">
      <dgm:prSet presAssocID="{F880E0F7-B844-A74D-B815-38771DEC153E}" presName="child3" presStyleLbl="bgAcc1" presStyleIdx="2" presStyleCnt="4"/>
      <dgm:spPr/>
    </dgm:pt>
    <dgm:pt modelId="{2F8773B1-5913-044D-8983-1C4A91AA2BDD}" type="pres">
      <dgm:prSet presAssocID="{F880E0F7-B844-A74D-B815-38771DEC153E}" presName="child3Text" presStyleLbl="bgAcc1" presStyleIdx="2" presStyleCnt="4">
        <dgm:presLayoutVars>
          <dgm:bulletEnabled val="1"/>
        </dgm:presLayoutVars>
      </dgm:prSet>
      <dgm:spPr/>
    </dgm:pt>
    <dgm:pt modelId="{A69BCC52-DDD3-DF4B-BE05-5791BC1FFF52}" type="pres">
      <dgm:prSet presAssocID="{F880E0F7-B844-A74D-B815-38771DEC153E}" presName="child4group" presStyleCnt="0"/>
      <dgm:spPr/>
    </dgm:pt>
    <dgm:pt modelId="{6F6D64F6-177E-AC47-8DA3-EBBDE7EC4E5D}" type="pres">
      <dgm:prSet presAssocID="{F880E0F7-B844-A74D-B815-38771DEC153E}" presName="child4" presStyleLbl="bgAcc1" presStyleIdx="3" presStyleCnt="4"/>
      <dgm:spPr/>
    </dgm:pt>
    <dgm:pt modelId="{887BD619-8BEC-2541-B837-80CFD239C52B}" type="pres">
      <dgm:prSet presAssocID="{F880E0F7-B844-A74D-B815-38771DEC153E}" presName="child4Text" presStyleLbl="bgAcc1" presStyleIdx="3" presStyleCnt="4">
        <dgm:presLayoutVars>
          <dgm:bulletEnabled val="1"/>
        </dgm:presLayoutVars>
      </dgm:prSet>
      <dgm:spPr/>
    </dgm:pt>
    <dgm:pt modelId="{19794662-9A86-E549-9C61-63C29096B044}" type="pres">
      <dgm:prSet presAssocID="{F880E0F7-B844-A74D-B815-38771DEC153E}" presName="childPlaceholder" presStyleCnt="0"/>
      <dgm:spPr/>
    </dgm:pt>
    <dgm:pt modelId="{FC293578-5B75-464B-A962-0312DE088403}" type="pres">
      <dgm:prSet presAssocID="{F880E0F7-B844-A74D-B815-38771DEC153E}" presName="circle" presStyleCnt="0"/>
      <dgm:spPr/>
    </dgm:pt>
    <dgm:pt modelId="{DFAB52F6-4C25-0B4A-B3D7-8869DA573BFD}" type="pres">
      <dgm:prSet presAssocID="{F880E0F7-B844-A74D-B815-38771DEC153E}" presName="quadrant1" presStyleLbl="node1" presStyleIdx="0" presStyleCnt="4">
        <dgm:presLayoutVars>
          <dgm:chMax val="1"/>
          <dgm:bulletEnabled val="1"/>
        </dgm:presLayoutVars>
      </dgm:prSet>
      <dgm:spPr/>
    </dgm:pt>
    <dgm:pt modelId="{D5A17270-FDA4-F04E-BDDD-AECE235647A5}" type="pres">
      <dgm:prSet presAssocID="{F880E0F7-B844-A74D-B815-38771DEC153E}" presName="quadrant2" presStyleLbl="node1" presStyleIdx="1" presStyleCnt="4">
        <dgm:presLayoutVars>
          <dgm:chMax val="1"/>
          <dgm:bulletEnabled val="1"/>
        </dgm:presLayoutVars>
      </dgm:prSet>
      <dgm:spPr/>
    </dgm:pt>
    <dgm:pt modelId="{754591CC-7898-2C42-BF51-E4AED1C6CA11}" type="pres">
      <dgm:prSet presAssocID="{F880E0F7-B844-A74D-B815-38771DEC153E}" presName="quadrant3" presStyleLbl="node1" presStyleIdx="2" presStyleCnt="4">
        <dgm:presLayoutVars>
          <dgm:chMax val="1"/>
          <dgm:bulletEnabled val="1"/>
        </dgm:presLayoutVars>
      </dgm:prSet>
      <dgm:spPr/>
    </dgm:pt>
    <dgm:pt modelId="{E47B3262-3E9A-C448-A220-1059EEB1A4CF}" type="pres">
      <dgm:prSet presAssocID="{F880E0F7-B844-A74D-B815-38771DEC153E}" presName="quadrant4" presStyleLbl="node1" presStyleIdx="3" presStyleCnt="4">
        <dgm:presLayoutVars>
          <dgm:chMax val="1"/>
          <dgm:bulletEnabled val="1"/>
        </dgm:presLayoutVars>
      </dgm:prSet>
      <dgm:spPr/>
    </dgm:pt>
    <dgm:pt modelId="{32F79EBB-8FE4-3344-876E-0FCF4D4289DF}" type="pres">
      <dgm:prSet presAssocID="{F880E0F7-B844-A74D-B815-38771DEC153E}" presName="quadrantPlaceholder" presStyleCnt="0"/>
      <dgm:spPr/>
    </dgm:pt>
    <dgm:pt modelId="{EE653515-3086-0A46-B11F-ED8B65E2CCC1}" type="pres">
      <dgm:prSet presAssocID="{F880E0F7-B844-A74D-B815-38771DEC153E}" presName="center1" presStyleLbl="fgShp" presStyleIdx="0" presStyleCnt="2"/>
      <dgm:spPr/>
    </dgm:pt>
    <dgm:pt modelId="{FB313255-7AC0-5542-9A4A-49A4D79AADE0}" type="pres">
      <dgm:prSet presAssocID="{F880E0F7-B844-A74D-B815-38771DEC153E}" presName="center2" presStyleLbl="fgShp" presStyleIdx="1" presStyleCnt="2"/>
      <dgm:spPr/>
    </dgm:pt>
  </dgm:ptLst>
  <dgm:cxnLst>
    <dgm:cxn modelId="{DE397705-5DEF-2E4C-95FD-9612977A2EDE}" type="presOf" srcId="{790CAA1D-F939-EA41-8733-E7054A0FC608}" destId="{444A0BD0-9F21-0148-97F4-DDC0AAC7179A}" srcOrd="0" destOrd="0" presId="urn:microsoft.com/office/officeart/2005/8/layout/cycle4"/>
    <dgm:cxn modelId="{227BEE14-5515-0740-97C9-E61A4F32C4B3}" type="presOf" srcId="{F880E0F7-B844-A74D-B815-38771DEC153E}" destId="{3600F27F-0196-E947-8EB3-1719A659469A}" srcOrd="0" destOrd="0" presId="urn:microsoft.com/office/officeart/2005/8/layout/cycle4"/>
    <dgm:cxn modelId="{C5AD7124-C40C-AB44-BA15-B8A984E017D9}" type="presOf" srcId="{1085EEA9-B1FD-DB49-A5C1-2F7F170A76BE}" destId="{380EDECB-235A-114E-881A-DF0A466D76DD}" srcOrd="0" destOrd="0" presId="urn:microsoft.com/office/officeart/2005/8/layout/cycle4"/>
    <dgm:cxn modelId="{D8FDB436-FBA5-7748-9481-E6680733CBD3}" type="presOf" srcId="{BE00F578-C1A3-B447-B6BE-1625A4327D74}" destId="{DFAB52F6-4C25-0B4A-B3D7-8869DA573BFD}" srcOrd="0" destOrd="0" presId="urn:microsoft.com/office/officeart/2005/8/layout/cycle4"/>
    <dgm:cxn modelId="{4A58AF3A-A42E-6346-AA44-149C34E3C5E9}" type="presOf" srcId="{121B9CBE-49DA-4748-A54F-B1F2842FF835}" destId="{AC22674B-FBD0-BD42-98A0-51DFFDA62FA0}" srcOrd="1" destOrd="0" presId="urn:microsoft.com/office/officeart/2005/8/layout/cycle4"/>
    <dgm:cxn modelId="{4B4BD641-0B17-9E4B-BF84-632708A2F23E}" srcId="{F1009B37-E138-694D-A3A7-DE18A38356A3}" destId="{790CAA1D-F939-EA41-8733-E7054A0FC608}" srcOrd="0" destOrd="0" parTransId="{91101E72-2462-504A-9D28-818CBD0F1BDC}" sibTransId="{25DB555D-EA87-1147-AE35-B345A5149955}"/>
    <dgm:cxn modelId="{DC182864-8B36-684F-BC0F-6A5F8FACC7D6}" srcId="{F880E0F7-B844-A74D-B815-38771DEC153E}" destId="{9AEC1E0B-BF04-E54E-8AB3-7EE9D450BC99}" srcOrd="3" destOrd="0" parTransId="{25E9A46F-0A1F-8643-92C5-4D0D8868A6BC}" sibTransId="{06F228FA-2F50-7149-ABEC-CC6F73FDC5A8}"/>
    <dgm:cxn modelId="{2FE29745-8FAC-194C-9ED9-67BE3221627B}" type="presOf" srcId="{1085EEA9-B1FD-DB49-A5C1-2F7F170A76BE}" destId="{7DDB4E52-199B-2041-A0B0-FF4165D87342}" srcOrd="1" destOrd="0" presId="urn:microsoft.com/office/officeart/2005/8/layout/cycle4"/>
    <dgm:cxn modelId="{D91C2574-962C-BE4E-BA52-4673007A70E5}" type="presOf" srcId="{F1009B37-E138-694D-A3A7-DE18A38356A3}" destId="{754591CC-7898-2C42-BF51-E4AED1C6CA11}" srcOrd="0" destOrd="0" presId="urn:microsoft.com/office/officeart/2005/8/layout/cycle4"/>
    <dgm:cxn modelId="{4A2E6A77-CD95-884E-BD60-7F142B8AB306}" type="presOf" srcId="{9AEC1E0B-BF04-E54E-8AB3-7EE9D450BC99}" destId="{E47B3262-3E9A-C448-A220-1059EEB1A4CF}" srcOrd="0" destOrd="0" presId="urn:microsoft.com/office/officeart/2005/8/layout/cycle4"/>
    <dgm:cxn modelId="{937EB67B-84FA-7A48-BE87-617DFB7057CB}" type="presOf" srcId="{DA9F529E-29C9-1E4D-8311-1232B002D38B}" destId="{887BD619-8BEC-2541-B837-80CFD239C52B}" srcOrd="1" destOrd="0" presId="urn:microsoft.com/office/officeart/2005/8/layout/cycle4"/>
    <dgm:cxn modelId="{FF70988A-13BF-AF45-9E0B-467244BD887A}" type="presOf" srcId="{60EDDEF3-6BBB-2145-9C34-C5BC0ECFEF72}" destId="{D5A17270-FDA4-F04E-BDDD-AECE235647A5}" srcOrd="0" destOrd="0" presId="urn:microsoft.com/office/officeart/2005/8/layout/cycle4"/>
    <dgm:cxn modelId="{C420D696-0927-AD49-8C61-29993191D31B}" type="presOf" srcId="{DA9F529E-29C9-1E4D-8311-1232B002D38B}" destId="{6F6D64F6-177E-AC47-8DA3-EBBDE7EC4E5D}" srcOrd="0" destOrd="0" presId="urn:microsoft.com/office/officeart/2005/8/layout/cycle4"/>
    <dgm:cxn modelId="{4A8E9BAE-1F1E-6045-B674-D5D1FBDFDB5B}" srcId="{F880E0F7-B844-A74D-B815-38771DEC153E}" destId="{BE00F578-C1A3-B447-B6BE-1625A4327D74}" srcOrd="0" destOrd="0" parTransId="{05C9681E-03F0-B94C-A9EC-4F7B16CC9881}" sibTransId="{68324673-967E-1548-89D9-B72FA2DB4D57}"/>
    <dgm:cxn modelId="{7EF9F8BD-6548-3540-AA4D-C36813F0DFF2}" srcId="{BE00F578-C1A3-B447-B6BE-1625A4327D74}" destId="{121B9CBE-49DA-4748-A54F-B1F2842FF835}" srcOrd="0" destOrd="0" parTransId="{58B84DAC-24A7-DC48-A2FA-AB0C7A4F38D6}" sibTransId="{F6662A01-89F6-B140-8DF9-292B78E6C8D0}"/>
    <dgm:cxn modelId="{CA4F89C6-671B-ED46-B588-1897C86B9FF7}" srcId="{F880E0F7-B844-A74D-B815-38771DEC153E}" destId="{60EDDEF3-6BBB-2145-9C34-C5BC0ECFEF72}" srcOrd="1" destOrd="0" parTransId="{4A308A82-B399-E644-9435-93A04E2CB7AE}" sibTransId="{A32CAA1D-0108-FF4D-BBDC-77D06676284B}"/>
    <dgm:cxn modelId="{990B7EC8-AE44-114E-ACAE-9B11943BEC25}" type="presOf" srcId="{790CAA1D-F939-EA41-8733-E7054A0FC608}" destId="{2F8773B1-5913-044D-8983-1C4A91AA2BDD}" srcOrd="1" destOrd="0" presId="urn:microsoft.com/office/officeart/2005/8/layout/cycle4"/>
    <dgm:cxn modelId="{58BEEFCB-5255-114D-BE32-CFA3A9204C82}" srcId="{60EDDEF3-6BBB-2145-9C34-C5BC0ECFEF72}" destId="{1085EEA9-B1FD-DB49-A5C1-2F7F170A76BE}" srcOrd="0" destOrd="0" parTransId="{0D59544B-5AEE-254B-9C79-900E010C5E53}" sibTransId="{BCAB9527-4D5C-4043-A2C5-0E57B9EBD22B}"/>
    <dgm:cxn modelId="{62A2F0CC-C655-5C4E-9A19-87FEEAAA9509}" srcId="{9AEC1E0B-BF04-E54E-8AB3-7EE9D450BC99}" destId="{DA9F529E-29C9-1E4D-8311-1232B002D38B}" srcOrd="0" destOrd="0" parTransId="{FF93C1A0-5B07-BC4D-97F0-38789138017D}" sibTransId="{3A6A578D-FCE9-1145-95FA-C326584EF4AB}"/>
    <dgm:cxn modelId="{FB623BDC-9C89-3540-A709-83692F474FB5}" type="presOf" srcId="{121B9CBE-49DA-4748-A54F-B1F2842FF835}" destId="{32C07937-BBA3-2C4A-9964-0DC85FC98E69}" srcOrd="0" destOrd="0" presId="urn:microsoft.com/office/officeart/2005/8/layout/cycle4"/>
    <dgm:cxn modelId="{6C0BAFFC-642B-0748-A1B3-F9B5DFF13587}" srcId="{F880E0F7-B844-A74D-B815-38771DEC153E}" destId="{F1009B37-E138-694D-A3A7-DE18A38356A3}" srcOrd="2" destOrd="0" parTransId="{04C4474C-BB5D-1E40-9BC7-A92FC0E64AEC}" sibTransId="{6BBCA2BB-DE90-6643-AF15-5A977A7F0732}"/>
    <dgm:cxn modelId="{3A2E1172-3F1D-6C49-BFB4-3DA84E6CA26A}" type="presParOf" srcId="{3600F27F-0196-E947-8EB3-1719A659469A}" destId="{D8CD7DB2-D49D-FC4C-ADC5-755AC9665FD9}" srcOrd="0" destOrd="0" presId="urn:microsoft.com/office/officeart/2005/8/layout/cycle4"/>
    <dgm:cxn modelId="{AED981A9-1601-4741-B1F0-3AEBAB9C978D}" type="presParOf" srcId="{D8CD7DB2-D49D-FC4C-ADC5-755AC9665FD9}" destId="{9143EC4C-A80C-454B-BCD5-8BB767A243C9}" srcOrd="0" destOrd="0" presId="urn:microsoft.com/office/officeart/2005/8/layout/cycle4"/>
    <dgm:cxn modelId="{B90CD25C-58EF-2349-AEEE-611D7E261CBC}" type="presParOf" srcId="{9143EC4C-A80C-454B-BCD5-8BB767A243C9}" destId="{32C07937-BBA3-2C4A-9964-0DC85FC98E69}" srcOrd="0" destOrd="0" presId="urn:microsoft.com/office/officeart/2005/8/layout/cycle4"/>
    <dgm:cxn modelId="{0F192642-0657-AE4F-90F7-E6C8B96C155B}" type="presParOf" srcId="{9143EC4C-A80C-454B-BCD5-8BB767A243C9}" destId="{AC22674B-FBD0-BD42-98A0-51DFFDA62FA0}" srcOrd="1" destOrd="0" presId="urn:microsoft.com/office/officeart/2005/8/layout/cycle4"/>
    <dgm:cxn modelId="{65D3CC36-A245-8A47-98FD-E9FFCD78DD98}" type="presParOf" srcId="{D8CD7DB2-D49D-FC4C-ADC5-755AC9665FD9}" destId="{37726E30-6AAB-1A4B-ABED-064E01E93094}" srcOrd="1" destOrd="0" presId="urn:microsoft.com/office/officeart/2005/8/layout/cycle4"/>
    <dgm:cxn modelId="{D76A9769-6014-7441-8D62-D317232A6F46}" type="presParOf" srcId="{37726E30-6AAB-1A4B-ABED-064E01E93094}" destId="{380EDECB-235A-114E-881A-DF0A466D76DD}" srcOrd="0" destOrd="0" presId="urn:microsoft.com/office/officeart/2005/8/layout/cycle4"/>
    <dgm:cxn modelId="{48F97424-8DD8-4E42-9B5F-8B18FBD196BB}" type="presParOf" srcId="{37726E30-6AAB-1A4B-ABED-064E01E93094}" destId="{7DDB4E52-199B-2041-A0B0-FF4165D87342}" srcOrd="1" destOrd="0" presId="urn:microsoft.com/office/officeart/2005/8/layout/cycle4"/>
    <dgm:cxn modelId="{21B1EA0B-F245-C24D-9E43-00F9286934FA}" type="presParOf" srcId="{D8CD7DB2-D49D-FC4C-ADC5-755AC9665FD9}" destId="{BEFEAD7B-F800-F44B-9C02-7E8FF0FB6B9E}" srcOrd="2" destOrd="0" presId="urn:microsoft.com/office/officeart/2005/8/layout/cycle4"/>
    <dgm:cxn modelId="{C67B204C-F5F7-FC49-8022-9488D958B118}" type="presParOf" srcId="{BEFEAD7B-F800-F44B-9C02-7E8FF0FB6B9E}" destId="{444A0BD0-9F21-0148-97F4-DDC0AAC7179A}" srcOrd="0" destOrd="0" presId="urn:microsoft.com/office/officeart/2005/8/layout/cycle4"/>
    <dgm:cxn modelId="{BC7CB2EE-B42A-B04F-AF00-5D293EF3377E}" type="presParOf" srcId="{BEFEAD7B-F800-F44B-9C02-7E8FF0FB6B9E}" destId="{2F8773B1-5913-044D-8983-1C4A91AA2BDD}" srcOrd="1" destOrd="0" presId="urn:microsoft.com/office/officeart/2005/8/layout/cycle4"/>
    <dgm:cxn modelId="{6B27DB6D-7C99-4246-B1CF-DE32C7AF66F0}" type="presParOf" srcId="{D8CD7DB2-D49D-FC4C-ADC5-755AC9665FD9}" destId="{A69BCC52-DDD3-DF4B-BE05-5791BC1FFF52}" srcOrd="3" destOrd="0" presId="urn:microsoft.com/office/officeart/2005/8/layout/cycle4"/>
    <dgm:cxn modelId="{E13324CE-0E3C-4D4B-BC07-45920E83BB2A}" type="presParOf" srcId="{A69BCC52-DDD3-DF4B-BE05-5791BC1FFF52}" destId="{6F6D64F6-177E-AC47-8DA3-EBBDE7EC4E5D}" srcOrd="0" destOrd="0" presId="urn:microsoft.com/office/officeart/2005/8/layout/cycle4"/>
    <dgm:cxn modelId="{EE72A58A-ED94-5248-9D7A-665F830D3536}" type="presParOf" srcId="{A69BCC52-DDD3-DF4B-BE05-5791BC1FFF52}" destId="{887BD619-8BEC-2541-B837-80CFD239C52B}" srcOrd="1" destOrd="0" presId="urn:microsoft.com/office/officeart/2005/8/layout/cycle4"/>
    <dgm:cxn modelId="{0ECC7B71-AB9E-0543-803E-BCB26C1B59C8}" type="presParOf" srcId="{D8CD7DB2-D49D-FC4C-ADC5-755AC9665FD9}" destId="{19794662-9A86-E549-9C61-63C29096B044}" srcOrd="4" destOrd="0" presId="urn:microsoft.com/office/officeart/2005/8/layout/cycle4"/>
    <dgm:cxn modelId="{963752F7-9265-054B-B53C-9049C3CFEC9A}" type="presParOf" srcId="{3600F27F-0196-E947-8EB3-1719A659469A}" destId="{FC293578-5B75-464B-A962-0312DE088403}" srcOrd="1" destOrd="0" presId="urn:microsoft.com/office/officeart/2005/8/layout/cycle4"/>
    <dgm:cxn modelId="{139AEBF9-50EF-2943-A4FA-7EF52028DA3E}" type="presParOf" srcId="{FC293578-5B75-464B-A962-0312DE088403}" destId="{DFAB52F6-4C25-0B4A-B3D7-8869DA573BFD}" srcOrd="0" destOrd="0" presId="urn:microsoft.com/office/officeart/2005/8/layout/cycle4"/>
    <dgm:cxn modelId="{3046BDFF-479F-694F-97CD-F86D9A78D41F}" type="presParOf" srcId="{FC293578-5B75-464B-A962-0312DE088403}" destId="{D5A17270-FDA4-F04E-BDDD-AECE235647A5}" srcOrd="1" destOrd="0" presId="urn:microsoft.com/office/officeart/2005/8/layout/cycle4"/>
    <dgm:cxn modelId="{1BFD4712-9CD0-1746-84F9-EBF4CF782198}" type="presParOf" srcId="{FC293578-5B75-464B-A962-0312DE088403}" destId="{754591CC-7898-2C42-BF51-E4AED1C6CA11}" srcOrd="2" destOrd="0" presId="urn:microsoft.com/office/officeart/2005/8/layout/cycle4"/>
    <dgm:cxn modelId="{760FDDE4-B175-BA41-A0A8-4D742E1EB515}" type="presParOf" srcId="{FC293578-5B75-464B-A962-0312DE088403}" destId="{E47B3262-3E9A-C448-A220-1059EEB1A4CF}" srcOrd="3" destOrd="0" presId="urn:microsoft.com/office/officeart/2005/8/layout/cycle4"/>
    <dgm:cxn modelId="{569ADAE2-9140-5B4E-98E6-21E5A939F02E}" type="presParOf" srcId="{FC293578-5B75-464B-A962-0312DE088403}" destId="{32F79EBB-8FE4-3344-876E-0FCF4D4289DF}" srcOrd="4" destOrd="0" presId="urn:microsoft.com/office/officeart/2005/8/layout/cycle4"/>
    <dgm:cxn modelId="{C4F09EAA-2C69-F448-BD2B-2CF375506571}" type="presParOf" srcId="{3600F27F-0196-E947-8EB3-1719A659469A}" destId="{EE653515-3086-0A46-B11F-ED8B65E2CCC1}" srcOrd="2" destOrd="0" presId="urn:microsoft.com/office/officeart/2005/8/layout/cycle4"/>
    <dgm:cxn modelId="{5456F58E-15C3-3043-B1FA-ED9FE08E4195}" type="presParOf" srcId="{3600F27F-0196-E947-8EB3-1719A659469A}" destId="{FB313255-7AC0-5542-9A4A-49A4D79AADE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2C3AC6-25A8-A243-B47B-6C166F578180}" type="doc">
      <dgm:prSet loTypeId="urn:microsoft.com/office/officeart/2005/8/layout/radial2" loCatId="" qsTypeId="urn:microsoft.com/office/officeart/2005/8/quickstyle/simple4" qsCatId="simple" csTypeId="urn:microsoft.com/office/officeart/2005/8/colors/colorful1" csCatId="colorful" phldr="1"/>
      <dgm:spPr/>
      <dgm:t>
        <a:bodyPr/>
        <a:lstStyle/>
        <a:p>
          <a:endParaRPr lang="en-US"/>
        </a:p>
      </dgm:t>
    </dgm:pt>
    <dgm:pt modelId="{D3428FFB-914C-994F-A44E-F630D15CDAA8}">
      <dgm:prSet phldrT="[Text]" custT="1"/>
      <dgm:spPr/>
      <dgm:t>
        <a:bodyPr/>
        <a:lstStyle/>
        <a:p>
          <a:r>
            <a:rPr lang="en-US" altLang="en-US" sz="3600" b="1">
              <a:latin typeface="+mn-lt"/>
            </a:rPr>
            <a:t>Metolazone</a:t>
          </a:r>
          <a:endParaRPr lang="en-US" sz="3600" b="1" dirty="0">
            <a:latin typeface="+mn-lt"/>
          </a:endParaRPr>
        </a:p>
      </dgm:t>
    </dgm:pt>
    <dgm:pt modelId="{21D6E07C-7A72-1544-817B-C2A1E690A73C}" type="parTrans" cxnId="{A135A837-6D8D-E848-BE0E-3DEBE7372501}">
      <dgm:prSet/>
      <dgm:spPr/>
      <dgm:t>
        <a:bodyPr/>
        <a:lstStyle/>
        <a:p>
          <a:endParaRPr lang="en-US" b="1">
            <a:latin typeface="+mn-lt"/>
          </a:endParaRPr>
        </a:p>
      </dgm:t>
    </dgm:pt>
    <dgm:pt modelId="{E38066F4-7ACC-CD4F-AA45-C49254DDA5F9}" type="sibTrans" cxnId="{A135A837-6D8D-E848-BE0E-3DEBE7372501}">
      <dgm:prSet/>
      <dgm:spPr/>
      <dgm:t>
        <a:bodyPr/>
        <a:lstStyle/>
        <a:p>
          <a:endParaRPr lang="en-US" b="1">
            <a:latin typeface="+mn-lt"/>
          </a:endParaRPr>
        </a:p>
      </dgm:t>
    </dgm:pt>
    <dgm:pt modelId="{27EF42A3-56FE-C74A-B38F-B435FD86F98C}">
      <dgm:prSet phldrT="[Text]" custT="1"/>
      <dgm:spPr/>
      <dgm:t>
        <a:bodyPr/>
        <a:lstStyle/>
        <a:p>
          <a:r>
            <a:rPr lang="en-US" altLang="en-US" sz="2800" b="1">
              <a:latin typeface="+mn-lt"/>
            </a:rPr>
            <a:t>Potency 5, t½ 5h</a:t>
          </a:r>
          <a:endParaRPr lang="en-US" sz="2800" b="1" dirty="0">
            <a:latin typeface="+mn-lt"/>
          </a:endParaRPr>
        </a:p>
      </dgm:t>
    </dgm:pt>
    <dgm:pt modelId="{8CCBACD6-8BE9-A440-8DEE-57051B0A0F04}" type="parTrans" cxnId="{32D2AA7D-E733-4246-A0BE-6AABF8869CA4}">
      <dgm:prSet/>
      <dgm:spPr/>
      <dgm:t>
        <a:bodyPr/>
        <a:lstStyle/>
        <a:p>
          <a:endParaRPr lang="en-US" b="1">
            <a:latin typeface="+mn-lt"/>
          </a:endParaRPr>
        </a:p>
      </dgm:t>
    </dgm:pt>
    <dgm:pt modelId="{CDC77F86-7056-464C-AC06-62EBFC86E857}" type="sibTrans" cxnId="{32D2AA7D-E733-4246-A0BE-6AABF8869CA4}">
      <dgm:prSet/>
      <dgm:spPr/>
      <dgm:t>
        <a:bodyPr/>
        <a:lstStyle/>
        <a:p>
          <a:endParaRPr lang="en-US" b="1">
            <a:latin typeface="+mn-lt"/>
          </a:endParaRPr>
        </a:p>
      </dgm:t>
    </dgm:pt>
    <dgm:pt modelId="{BB879722-E3AB-2B46-989E-E12B9A6ACE94}">
      <dgm:prSet phldrT="[Text]" custT="1"/>
      <dgm:spPr/>
      <dgm:t>
        <a:bodyPr/>
        <a:lstStyle/>
        <a:p>
          <a:r>
            <a:rPr lang="en-US" sz="3600" b="1">
              <a:effectLst>
                <a:outerShdw blurRad="38100" dist="38100" dir="2700000" algn="tl">
                  <a:srgbClr val="FFFFFF"/>
                </a:outerShdw>
              </a:effectLst>
              <a:latin typeface="+mn-lt"/>
              <a:ea typeface="+mn-ea"/>
              <a:cs typeface="Times New Roman" pitchFamily="18" charset="0"/>
            </a:rPr>
            <a:t>Chlorthalidone</a:t>
          </a:r>
          <a:endParaRPr lang="en-US" sz="3600" b="1" dirty="0">
            <a:latin typeface="+mn-lt"/>
          </a:endParaRPr>
        </a:p>
      </dgm:t>
    </dgm:pt>
    <dgm:pt modelId="{7F00DDF6-3A7B-B24F-BCD2-AFDDB5554720}" type="parTrans" cxnId="{CC0C97A1-7F08-EE49-9D73-8748B19CE04A}">
      <dgm:prSet/>
      <dgm:spPr/>
      <dgm:t>
        <a:bodyPr/>
        <a:lstStyle/>
        <a:p>
          <a:endParaRPr lang="en-US" b="1">
            <a:latin typeface="+mn-lt"/>
          </a:endParaRPr>
        </a:p>
      </dgm:t>
    </dgm:pt>
    <dgm:pt modelId="{6B82089F-B784-8B46-A913-E37E30BF3381}" type="sibTrans" cxnId="{CC0C97A1-7F08-EE49-9D73-8748B19CE04A}">
      <dgm:prSet/>
      <dgm:spPr/>
      <dgm:t>
        <a:bodyPr/>
        <a:lstStyle/>
        <a:p>
          <a:endParaRPr lang="en-US" b="1">
            <a:latin typeface="+mn-lt"/>
          </a:endParaRPr>
        </a:p>
      </dgm:t>
    </dgm:pt>
    <dgm:pt modelId="{D3859EA6-EFB0-F046-9A57-36DF0CA2C5D6}">
      <dgm:prSet phldrT="[Text]" custT="1"/>
      <dgm:spPr/>
      <dgm:t>
        <a:bodyPr/>
        <a:lstStyle/>
        <a:p>
          <a:pPr marL="285750" lvl="1" indent="0" algn="l" defTabSz="1911350">
            <a:lnSpc>
              <a:spcPct val="90000"/>
            </a:lnSpc>
            <a:spcBef>
              <a:spcPct val="0"/>
            </a:spcBef>
            <a:spcAft>
              <a:spcPct val="15000"/>
            </a:spcAft>
            <a:buNone/>
          </a:pPr>
          <a:r>
            <a:rPr lang="en-US" sz="2800" b="1">
              <a:effectLst>
                <a:outerShdw blurRad="38100" dist="38100" dir="2700000" algn="tl">
                  <a:srgbClr val="FFFFFF"/>
                </a:outerShdw>
              </a:effectLst>
              <a:latin typeface="+mn-lt"/>
              <a:ea typeface="+mn-ea"/>
              <a:cs typeface="Times New Roman" pitchFamily="18" charset="0"/>
            </a:rPr>
            <a:t>Potency 10, t½ 26h</a:t>
          </a:r>
          <a:endParaRPr lang="en-US" sz="2800" b="1" dirty="0">
            <a:latin typeface="+mn-lt"/>
          </a:endParaRPr>
        </a:p>
      </dgm:t>
    </dgm:pt>
    <dgm:pt modelId="{28D04B74-F1DB-354C-BD24-3AE38121B282}" type="parTrans" cxnId="{21CFAA7D-01CE-7B45-B318-FFC40EF45C5D}">
      <dgm:prSet/>
      <dgm:spPr/>
      <dgm:t>
        <a:bodyPr/>
        <a:lstStyle/>
        <a:p>
          <a:endParaRPr lang="en-US" b="1">
            <a:latin typeface="+mn-lt"/>
          </a:endParaRPr>
        </a:p>
      </dgm:t>
    </dgm:pt>
    <dgm:pt modelId="{58A9935B-0775-7347-B33E-4F32CF923C30}" type="sibTrans" cxnId="{21CFAA7D-01CE-7B45-B318-FFC40EF45C5D}">
      <dgm:prSet/>
      <dgm:spPr/>
      <dgm:t>
        <a:bodyPr/>
        <a:lstStyle/>
        <a:p>
          <a:endParaRPr lang="en-US" b="1">
            <a:latin typeface="+mn-lt"/>
          </a:endParaRPr>
        </a:p>
      </dgm:t>
    </dgm:pt>
    <dgm:pt modelId="{43CFF73B-C41E-DC43-8D93-C5B042A812B5}">
      <dgm:prSet phldrT="[Text]" custT="1"/>
      <dgm:spPr/>
      <dgm:t>
        <a:bodyPr/>
        <a:lstStyle/>
        <a:p>
          <a:r>
            <a:rPr lang="en-US" sz="3600" b="1">
              <a:latin typeface="+mn-lt"/>
              <a:ea typeface="+mn-ea"/>
              <a:cs typeface="Times New Roman" pitchFamily="18" charset="0"/>
            </a:rPr>
            <a:t>Indapamide</a:t>
          </a:r>
          <a:endParaRPr lang="en-US" sz="3600" b="1" dirty="0">
            <a:latin typeface="+mn-lt"/>
          </a:endParaRPr>
        </a:p>
      </dgm:t>
    </dgm:pt>
    <dgm:pt modelId="{47E92332-0892-BF47-A9B7-988F425B6A00}" type="parTrans" cxnId="{3754B2F5-8B28-174F-9800-0DADF83E8103}">
      <dgm:prSet/>
      <dgm:spPr/>
      <dgm:t>
        <a:bodyPr/>
        <a:lstStyle/>
        <a:p>
          <a:endParaRPr lang="en-US" b="1">
            <a:latin typeface="+mn-lt"/>
          </a:endParaRPr>
        </a:p>
      </dgm:t>
    </dgm:pt>
    <dgm:pt modelId="{17E882B0-976E-D945-89B3-06FB4CADD860}" type="sibTrans" cxnId="{3754B2F5-8B28-174F-9800-0DADF83E8103}">
      <dgm:prSet/>
      <dgm:spPr/>
      <dgm:t>
        <a:bodyPr/>
        <a:lstStyle/>
        <a:p>
          <a:endParaRPr lang="en-US" b="1">
            <a:latin typeface="+mn-lt"/>
          </a:endParaRPr>
        </a:p>
      </dgm:t>
    </dgm:pt>
    <dgm:pt modelId="{BB42DCE7-8C16-B946-B057-A806E0EE79FF}">
      <dgm:prSet phldrT="[Text]" custT="1"/>
      <dgm:spPr/>
      <dgm:t>
        <a:bodyPr/>
        <a:lstStyle/>
        <a:p>
          <a:r>
            <a:rPr lang="en-US" sz="2800" b="1">
              <a:latin typeface="+mn-lt"/>
              <a:ea typeface="+mn-ea"/>
              <a:cs typeface="Times New Roman" pitchFamily="18" charset="0"/>
            </a:rPr>
            <a:t>Potency 20, t½ 16h</a:t>
          </a:r>
          <a:endParaRPr lang="en-US" sz="2800" b="1" dirty="0">
            <a:latin typeface="+mn-lt"/>
          </a:endParaRPr>
        </a:p>
      </dgm:t>
    </dgm:pt>
    <dgm:pt modelId="{1B1BF46E-3C56-5D43-809C-D7291FBA6C82}" type="parTrans" cxnId="{7738E574-30DA-424D-94CD-8F305F3DB96B}">
      <dgm:prSet/>
      <dgm:spPr/>
      <dgm:t>
        <a:bodyPr/>
        <a:lstStyle/>
        <a:p>
          <a:endParaRPr lang="en-US" b="1">
            <a:latin typeface="+mn-lt"/>
          </a:endParaRPr>
        </a:p>
      </dgm:t>
    </dgm:pt>
    <dgm:pt modelId="{97F4B77E-CB1D-E742-A6BF-297525351F92}" type="sibTrans" cxnId="{7738E574-30DA-424D-94CD-8F305F3DB96B}">
      <dgm:prSet/>
      <dgm:spPr/>
      <dgm:t>
        <a:bodyPr/>
        <a:lstStyle/>
        <a:p>
          <a:endParaRPr lang="en-US" b="1">
            <a:latin typeface="+mn-lt"/>
          </a:endParaRPr>
        </a:p>
      </dgm:t>
    </dgm:pt>
    <dgm:pt modelId="{958A3F16-951E-3149-9584-AE62BA2B7B81}">
      <dgm:prSet custT="1"/>
      <dgm:spPr/>
      <dgm:t>
        <a:bodyPr/>
        <a:lstStyle/>
        <a:p>
          <a:r>
            <a:rPr lang="en-US" altLang="en-US" sz="3600" b="1">
              <a:latin typeface="+mn-lt"/>
            </a:rPr>
            <a:t>Chlorothiazide</a:t>
          </a:r>
          <a:endParaRPr lang="en-US" sz="3600" b="1" dirty="0">
            <a:latin typeface="+mn-lt"/>
          </a:endParaRPr>
        </a:p>
      </dgm:t>
    </dgm:pt>
    <dgm:pt modelId="{96E17BD4-2BF9-E548-AC1E-4826BF5E7FE9}" type="parTrans" cxnId="{2D4A36D8-E3A9-D143-8C28-DBC9E67370E0}">
      <dgm:prSet/>
      <dgm:spPr/>
      <dgm:t>
        <a:bodyPr/>
        <a:lstStyle/>
        <a:p>
          <a:endParaRPr lang="en-US" b="1">
            <a:latin typeface="+mn-lt"/>
          </a:endParaRPr>
        </a:p>
      </dgm:t>
    </dgm:pt>
    <dgm:pt modelId="{0EB37D73-3A61-E74E-BC87-9BAB96105BAC}" type="sibTrans" cxnId="{2D4A36D8-E3A9-D143-8C28-DBC9E67370E0}">
      <dgm:prSet/>
      <dgm:spPr/>
      <dgm:t>
        <a:bodyPr/>
        <a:lstStyle/>
        <a:p>
          <a:endParaRPr lang="en-US" b="1">
            <a:latin typeface="+mn-lt"/>
          </a:endParaRPr>
        </a:p>
      </dgm:t>
    </dgm:pt>
    <dgm:pt modelId="{E8B001E7-1DED-6E4C-A1C6-83368835E3B6}">
      <dgm:prSet custT="1"/>
      <dgm:spPr/>
      <dgm:t>
        <a:bodyPr/>
        <a:lstStyle/>
        <a:p>
          <a:r>
            <a:rPr lang="en-US" altLang="en-US" sz="3600" b="1">
              <a:latin typeface="+mn-lt"/>
            </a:rPr>
            <a:t>Hydrochlorothiazide</a:t>
          </a:r>
          <a:endParaRPr lang="en-US" sz="3600" b="1" dirty="0">
            <a:latin typeface="+mn-lt"/>
          </a:endParaRPr>
        </a:p>
      </dgm:t>
    </dgm:pt>
    <dgm:pt modelId="{32BAFA8C-4ECF-EB48-B707-60FA364EA14F}" type="parTrans" cxnId="{3D70D70E-6DA2-5A4B-BF1C-64B84FAD1ED7}">
      <dgm:prSet/>
      <dgm:spPr/>
      <dgm:t>
        <a:bodyPr/>
        <a:lstStyle/>
        <a:p>
          <a:endParaRPr lang="en-US" b="1">
            <a:latin typeface="+mn-lt"/>
          </a:endParaRPr>
        </a:p>
      </dgm:t>
    </dgm:pt>
    <dgm:pt modelId="{CF7027C2-A3BC-7943-B9C9-8447E8735348}" type="sibTrans" cxnId="{3D70D70E-6DA2-5A4B-BF1C-64B84FAD1ED7}">
      <dgm:prSet/>
      <dgm:spPr/>
      <dgm:t>
        <a:bodyPr/>
        <a:lstStyle/>
        <a:p>
          <a:endParaRPr lang="en-US" b="1">
            <a:latin typeface="+mn-lt"/>
          </a:endParaRPr>
        </a:p>
      </dgm:t>
    </dgm:pt>
    <dgm:pt modelId="{6ED5AE71-6813-5841-9C77-415E8DE74F35}">
      <dgm:prSet custT="1"/>
      <dgm:spPr/>
      <dgm:t>
        <a:bodyPr/>
        <a:lstStyle/>
        <a:p>
          <a:r>
            <a:rPr lang="en-US" altLang="en-US" sz="2800" b="1" dirty="0">
              <a:latin typeface="+mn-lt"/>
            </a:rPr>
            <a:t>Potency 0.1, t½ 2h</a:t>
          </a:r>
          <a:endParaRPr lang="en-US" sz="2800" b="1" dirty="0">
            <a:latin typeface="+mn-lt"/>
          </a:endParaRPr>
        </a:p>
      </dgm:t>
    </dgm:pt>
    <dgm:pt modelId="{F1E23542-6AD3-B442-831A-B099B5CF5F76}" type="parTrans" cxnId="{A9271CD7-9E1B-C243-A35D-C23EA067D99A}">
      <dgm:prSet/>
      <dgm:spPr/>
      <dgm:t>
        <a:bodyPr/>
        <a:lstStyle/>
        <a:p>
          <a:endParaRPr lang="en-US" b="1">
            <a:latin typeface="+mn-lt"/>
          </a:endParaRPr>
        </a:p>
      </dgm:t>
    </dgm:pt>
    <dgm:pt modelId="{ECCDFB52-DCD4-134F-9D73-7FA2296BA577}" type="sibTrans" cxnId="{A9271CD7-9E1B-C243-A35D-C23EA067D99A}">
      <dgm:prSet/>
      <dgm:spPr/>
      <dgm:t>
        <a:bodyPr/>
        <a:lstStyle/>
        <a:p>
          <a:endParaRPr lang="en-US" b="1">
            <a:latin typeface="+mn-lt"/>
          </a:endParaRPr>
        </a:p>
      </dgm:t>
    </dgm:pt>
    <dgm:pt modelId="{2EF64C95-972F-E141-8DD6-0A95A9A71F7B}">
      <dgm:prSet custT="1"/>
      <dgm:spPr/>
      <dgm:t>
        <a:bodyPr/>
        <a:lstStyle/>
        <a:p>
          <a:r>
            <a:rPr lang="en-US" altLang="en-US" sz="2800" b="1" dirty="0">
              <a:latin typeface="+mn-lt"/>
            </a:rPr>
            <a:t>Potency 1 , t½  3h</a:t>
          </a:r>
          <a:endParaRPr lang="en-US" sz="2800" b="1" dirty="0">
            <a:latin typeface="+mn-lt"/>
          </a:endParaRPr>
        </a:p>
      </dgm:t>
    </dgm:pt>
    <dgm:pt modelId="{57F86FB4-E074-024E-9A45-B5A7F9F99CD5}" type="parTrans" cxnId="{65809F12-FDFB-4A44-B93F-3D97CA22857B}">
      <dgm:prSet/>
      <dgm:spPr/>
      <dgm:t>
        <a:bodyPr/>
        <a:lstStyle/>
        <a:p>
          <a:endParaRPr lang="en-US" b="1">
            <a:latin typeface="+mn-lt"/>
          </a:endParaRPr>
        </a:p>
      </dgm:t>
    </dgm:pt>
    <dgm:pt modelId="{07E2994D-C07A-4F4D-AD18-53FE5560C9C1}" type="sibTrans" cxnId="{65809F12-FDFB-4A44-B93F-3D97CA22857B}">
      <dgm:prSet/>
      <dgm:spPr/>
      <dgm:t>
        <a:bodyPr/>
        <a:lstStyle/>
        <a:p>
          <a:endParaRPr lang="en-US" b="1">
            <a:latin typeface="+mn-lt"/>
          </a:endParaRPr>
        </a:p>
      </dgm:t>
    </dgm:pt>
    <dgm:pt modelId="{5B8AD981-E700-3049-9614-3EBCC029B20A}">
      <dgm:prSet phldrT="[Text]" custT="1"/>
      <dgm:spPr/>
      <dgm:t>
        <a:bodyPr/>
        <a:lstStyle/>
        <a:p>
          <a:endParaRPr lang="en-US" sz="2800" b="1" dirty="0">
            <a:latin typeface="+mn-lt"/>
          </a:endParaRPr>
        </a:p>
      </dgm:t>
    </dgm:pt>
    <dgm:pt modelId="{26E15F68-93AF-5944-AC38-D0ED19822246}" type="parTrans" cxnId="{7FB4CF32-3545-5841-9D6B-5FB2C3BCB8A7}">
      <dgm:prSet/>
      <dgm:spPr/>
      <dgm:t>
        <a:bodyPr/>
        <a:lstStyle/>
        <a:p>
          <a:endParaRPr lang="en-US" b="1">
            <a:latin typeface="+mn-lt"/>
          </a:endParaRPr>
        </a:p>
      </dgm:t>
    </dgm:pt>
    <dgm:pt modelId="{B8174714-3454-3E41-BBED-FD6A470FC7E3}" type="sibTrans" cxnId="{7FB4CF32-3545-5841-9D6B-5FB2C3BCB8A7}">
      <dgm:prSet/>
      <dgm:spPr/>
      <dgm:t>
        <a:bodyPr/>
        <a:lstStyle/>
        <a:p>
          <a:endParaRPr lang="en-US" b="1">
            <a:latin typeface="+mn-lt"/>
          </a:endParaRPr>
        </a:p>
      </dgm:t>
    </dgm:pt>
    <dgm:pt modelId="{269C6423-90FE-5244-8C55-68D8536A374F}">
      <dgm:prSet phldrT="[Text]" custT="1"/>
      <dgm:spPr/>
      <dgm:t>
        <a:bodyPr/>
        <a:lstStyle/>
        <a:p>
          <a:endParaRPr lang="en-US" sz="2800" b="1" dirty="0">
            <a:latin typeface="+mn-lt"/>
          </a:endParaRPr>
        </a:p>
      </dgm:t>
    </dgm:pt>
    <dgm:pt modelId="{022F351D-A3E8-5440-884F-F7E00AE313B7}" type="parTrans" cxnId="{DAF422D4-815D-814D-BC3B-EA8E0F46EEF2}">
      <dgm:prSet/>
      <dgm:spPr/>
      <dgm:t>
        <a:bodyPr/>
        <a:lstStyle/>
        <a:p>
          <a:endParaRPr lang="en-US" b="1">
            <a:latin typeface="+mn-lt"/>
          </a:endParaRPr>
        </a:p>
      </dgm:t>
    </dgm:pt>
    <dgm:pt modelId="{AA89D660-2477-444D-9F6A-C8586514B6BD}" type="sibTrans" cxnId="{DAF422D4-815D-814D-BC3B-EA8E0F46EEF2}">
      <dgm:prSet/>
      <dgm:spPr/>
      <dgm:t>
        <a:bodyPr/>
        <a:lstStyle/>
        <a:p>
          <a:endParaRPr lang="en-US" b="1">
            <a:latin typeface="+mn-lt"/>
          </a:endParaRPr>
        </a:p>
      </dgm:t>
    </dgm:pt>
    <dgm:pt modelId="{A840A421-98E9-6D4F-AFF9-CF6794063377}">
      <dgm:prSet custT="1"/>
      <dgm:spPr/>
      <dgm:t>
        <a:bodyPr/>
        <a:lstStyle/>
        <a:p>
          <a:endParaRPr lang="en-US" sz="2800" b="1" dirty="0">
            <a:latin typeface="+mn-lt"/>
          </a:endParaRPr>
        </a:p>
      </dgm:t>
    </dgm:pt>
    <dgm:pt modelId="{D6D5423A-6714-674A-B1EC-CEF922AF0222}" type="parTrans" cxnId="{385A9EEC-CD26-0E42-8761-D4B928B73F9F}">
      <dgm:prSet/>
      <dgm:spPr/>
      <dgm:t>
        <a:bodyPr/>
        <a:lstStyle/>
        <a:p>
          <a:endParaRPr lang="en-US" b="1">
            <a:latin typeface="+mn-lt"/>
          </a:endParaRPr>
        </a:p>
      </dgm:t>
    </dgm:pt>
    <dgm:pt modelId="{88CDA762-0C81-3D48-A806-416BD7797AC1}" type="sibTrans" cxnId="{385A9EEC-CD26-0E42-8761-D4B928B73F9F}">
      <dgm:prSet/>
      <dgm:spPr/>
      <dgm:t>
        <a:bodyPr/>
        <a:lstStyle/>
        <a:p>
          <a:endParaRPr lang="en-US" b="1">
            <a:latin typeface="+mn-lt"/>
          </a:endParaRPr>
        </a:p>
      </dgm:t>
    </dgm:pt>
    <dgm:pt modelId="{112C9CB6-063A-3447-8BEB-CD21D88CFB61}">
      <dgm:prSet custT="1"/>
      <dgm:spPr/>
      <dgm:t>
        <a:bodyPr/>
        <a:lstStyle/>
        <a:p>
          <a:endParaRPr lang="en-US" sz="2800" b="1" dirty="0">
            <a:latin typeface="+mn-lt"/>
          </a:endParaRPr>
        </a:p>
      </dgm:t>
    </dgm:pt>
    <dgm:pt modelId="{E1FA6FF0-5F2C-3C4F-8B6F-6E4193E170F3}" type="parTrans" cxnId="{486382B5-C6A5-0244-A7C6-92DFC9D4E764}">
      <dgm:prSet/>
      <dgm:spPr/>
      <dgm:t>
        <a:bodyPr/>
        <a:lstStyle/>
        <a:p>
          <a:endParaRPr lang="en-US" b="1">
            <a:latin typeface="+mn-lt"/>
          </a:endParaRPr>
        </a:p>
      </dgm:t>
    </dgm:pt>
    <dgm:pt modelId="{5B41BE04-5805-3940-8D75-57D60E80095A}" type="sibTrans" cxnId="{486382B5-C6A5-0244-A7C6-92DFC9D4E764}">
      <dgm:prSet/>
      <dgm:spPr/>
      <dgm:t>
        <a:bodyPr/>
        <a:lstStyle/>
        <a:p>
          <a:endParaRPr lang="en-US" b="1">
            <a:latin typeface="+mn-lt"/>
          </a:endParaRPr>
        </a:p>
      </dgm:t>
    </dgm:pt>
    <dgm:pt modelId="{84D7E654-9CEF-E94C-9656-09558ED90663}">
      <dgm:prSet custT="1"/>
      <dgm:spPr/>
      <dgm:t>
        <a:bodyPr/>
        <a:lstStyle/>
        <a:p>
          <a:endParaRPr lang="en-US" sz="2800" b="1" dirty="0">
            <a:latin typeface="+mn-lt"/>
          </a:endParaRPr>
        </a:p>
      </dgm:t>
    </dgm:pt>
    <dgm:pt modelId="{47158225-F6BE-C84E-BD1D-4A38B772D525}" type="parTrans" cxnId="{52FEE4D1-0DAA-C147-B104-F3BF41FAB013}">
      <dgm:prSet/>
      <dgm:spPr/>
      <dgm:t>
        <a:bodyPr/>
        <a:lstStyle/>
        <a:p>
          <a:endParaRPr lang="en-US" b="1">
            <a:latin typeface="+mn-lt"/>
          </a:endParaRPr>
        </a:p>
      </dgm:t>
    </dgm:pt>
    <dgm:pt modelId="{FE424715-7B65-AD4C-9B9A-94ACBD3BD7B4}" type="sibTrans" cxnId="{52FEE4D1-0DAA-C147-B104-F3BF41FAB013}">
      <dgm:prSet/>
      <dgm:spPr/>
      <dgm:t>
        <a:bodyPr/>
        <a:lstStyle/>
        <a:p>
          <a:endParaRPr lang="en-US" b="1">
            <a:latin typeface="+mn-lt"/>
          </a:endParaRPr>
        </a:p>
      </dgm:t>
    </dgm:pt>
    <dgm:pt modelId="{D31A54FE-F6C6-EB42-8DDB-8432C83FB8BF}">
      <dgm:prSet/>
      <dgm:spPr/>
      <dgm:t>
        <a:bodyPr/>
        <a:lstStyle/>
        <a:p>
          <a:endParaRPr lang="en-US" sz="4100" b="1">
            <a:latin typeface="+mn-lt"/>
          </a:endParaRPr>
        </a:p>
      </dgm:t>
    </dgm:pt>
    <dgm:pt modelId="{FA819A35-7C37-594C-BA93-9E8F28330157}" type="parTrans" cxnId="{AAF53D14-BC34-074C-898E-F574D2C175D0}">
      <dgm:prSet/>
      <dgm:spPr/>
      <dgm:t>
        <a:bodyPr/>
        <a:lstStyle/>
        <a:p>
          <a:endParaRPr lang="en-US" b="1">
            <a:latin typeface="+mn-lt"/>
          </a:endParaRPr>
        </a:p>
      </dgm:t>
    </dgm:pt>
    <dgm:pt modelId="{82AA02F2-8FD0-B241-A8A1-4022F7E4E775}" type="sibTrans" cxnId="{AAF53D14-BC34-074C-898E-F574D2C175D0}">
      <dgm:prSet/>
      <dgm:spPr/>
      <dgm:t>
        <a:bodyPr/>
        <a:lstStyle/>
        <a:p>
          <a:endParaRPr lang="en-US" b="1">
            <a:latin typeface="+mn-lt"/>
          </a:endParaRPr>
        </a:p>
      </dgm:t>
    </dgm:pt>
    <dgm:pt modelId="{BB5EE5C5-EB71-674C-9E5D-46841631E6F1}">
      <dgm:prSet/>
      <dgm:spPr/>
      <dgm:t>
        <a:bodyPr/>
        <a:lstStyle/>
        <a:p>
          <a:endParaRPr lang="en-US" sz="4100" b="1" dirty="0">
            <a:latin typeface="+mn-lt"/>
          </a:endParaRPr>
        </a:p>
      </dgm:t>
    </dgm:pt>
    <dgm:pt modelId="{9915B75D-B507-8748-AC3C-BA01C9AA5715}" type="parTrans" cxnId="{137F277C-38D4-5042-9A66-317C3F9B7C7D}">
      <dgm:prSet/>
      <dgm:spPr/>
      <dgm:t>
        <a:bodyPr/>
        <a:lstStyle/>
        <a:p>
          <a:endParaRPr lang="en-US" b="1">
            <a:latin typeface="+mn-lt"/>
          </a:endParaRPr>
        </a:p>
      </dgm:t>
    </dgm:pt>
    <dgm:pt modelId="{B4E812D2-3DF4-0049-B63D-F5F80EE700BE}" type="sibTrans" cxnId="{137F277C-38D4-5042-9A66-317C3F9B7C7D}">
      <dgm:prSet/>
      <dgm:spPr/>
      <dgm:t>
        <a:bodyPr/>
        <a:lstStyle/>
        <a:p>
          <a:endParaRPr lang="en-US" b="1">
            <a:latin typeface="+mn-lt"/>
          </a:endParaRPr>
        </a:p>
      </dgm:t>
    </dgm:pt>
    <dgm:pt modelId="{0A45757D-6405-A949-B1CA-B551A670F9E5}">
      <dgm:prSet phldrT="[Text]"/>
      <dgm:spPr/>
      <dgm:t>
        <a:bodyPr/>
        <a:lstStyle/>
        <a:p>
          <a:pPr marL="285750" lvl="1" indent="0" algn="l" defTabSz="1911350">
            <a:lnSpc>
              <a:spcPct val="90000"/>
            </a:lnSpc>
            <a:spcBef>
              <a:spcPct val="0"/>
            </a:spcBef>
            <a:spcAft>
              <a:spcPct val="15000"/>
            </a:spcAft>
            <a:buNone/>
          </a:pPr>
          <a:endParaRPr lang="en-US" sz="2500" b="1" dirty="0">
            <a:latin typeface="+mn-lt"/>
          </a:endParaRPr>
        </a:p>
      </dgm:t>
    </dgm:pt>
    <dgm:pt modelId="{8AC70863-C51D-0F4D-AF9E-DD07170DE146}" type="parTrans" cxnId="{C6926682-8D57-D540-8D31-C5A6E6EA0D1D}">
      <dgm:prSet/>
      <dgm:spPr/>
      <dgm:t>
        <a:bodyPr/>
        <a:lstStyle/>
        <a:p>
          <a:endParaRPr lang="en-US" b="1">
            <a:latin typeface="+mn-lt"/>
          </a:endParaRPr>
        </a:p>
      </dgm:t>
    </dgm:pt>
    <dgm:pt modelId="{80FC616A-B15F-B849-9C08-11F13750BCCA}" type="sibTrans" cxnId="{C6926682-8D57-D540-8D31-C5A6E6EA0D1D}">
      <dgm:prSet/>
      <dgm:spPr/>
      <dgm:t>
        <a:bodyPr/>
        <a:lstStyle/>
        <a:p>
          <a:endParaRPr lang="en-US" b="1">
            <a:latin typeface="+mn-lt"/>
          </a:endParaRPr>
        </a:p>
      </dgm:t>
    </dgm:pt>
    <dgm:pt modelId="{DC88CC7B-4E34-3E45-82F3-4F6504A1ADD1}">
      <dgm:prSet phldrT="[Text]"/>
      <dgm:spPr/>
      <dgm:t>
        <a:bodyPr/>
        <a:lstStyle/>
        <a:p>
          <a:pPr marL="285750" lvl="1" indent="0" algn="l" defTabSz="1911350">
            <a:lnSpc>
              <a:spcPct val="90000"/>
            </a:lnSpc>
            <a:spcBef>
              <a:spcPct val="0"/>
            </a:spcBef>
            <a:spcAft>
              <a:spcPct val="15000"/>
            </a:spcAft>
            <a:buNone/>
          </a:pPr>
          <a:endParaRPr lang="en-US" sz="2500" b="1" dirty="0">
            <a:latin typeface="+mn-lt"/>
          </a:endParaRPr>
        </a:p>
      </dgm:t>
    </dgm:pt>
    <dgm:pt modelId="{95CD5A0E-3DAB-0C41-A36B-82D1E436C51E}" type="parTrans" cxnId="{F5AD04F5-B987-0849-BDD9-C593E96D3379}">
      <dgm:prSet/>
      <dgm:spPr/>
      <dgm:t>
        <a:bodyPr/>
        <a:lstStyle/>
        <a:p>
          <a:endParaRPr lang="en-US" b="1">
            <a:latin typeface="+mn-lt"/>
          </a:endParaRPr>
        </a:p>
      </dgm:t>
    </dgm:pt>
    <dgm:pt modelId="{D56E54A8-A07F-A34C-B0B1-D95445734715}" type="sibTrans" cxnId="{F5AD04F5-B987-0849-BDD9-C593E96D3379}">
      <dgm:prSet/>
      <dgm:spPr/>
      <dgm:t>
        <a:bodyPr/>
        <a:lstStyle/>
        <a:p>
          <a:endParaRPr lang="en-US" b="1">
            <a:latin typeface="+mn-lt"/>
          </a:endParaRPr>
        </a:p>
      </dgm:t>
    </dgm:pt>
    <dgm:pt modelId="{1490962F-DEA3-5F4A-8416-5C57E611C7D2}">
      <dgm:prSet phldrT="[Text]"/>
      <dgm:spPr/>
      <dgm:t>
        <a:bodyPr/>
        <a:lstStyle/>
        <a:p>
          <a:pPr marL="285750" lvl="1" indent="0" algn="l" defTabSz="1911350">
            <a:lnSpc>
              <a:spcPct val="90000"/>
            </a:lnSpc>
            <a:spcBef>
              <a:spcPct val="0"/>
            </a:spcBef>
            <a:spcAft>
              <a:spcPct val="15000"/>
            </a:spcAft>
            <a:buNone/>
          </a:pPr>
          <a:endParaRPr lang="en-US" sz="2500" b="1" dirty="0">
            <a:latin typeface="+mn-lt"/>
          </a:endParaRPr>
        </a:p>
      </dgm:t>
    </dgm:pt>
    <dgm:pt modelId="{7666275F-5642-C541-AC6E-6FE7D74AAC59}" type="parTrans" cxnId="{6E79506E-CF74-364D-AF65-DF8773E55869}">
      <dgm:prSet/>
      <dgm:spPr/>
      <dgm:t>
        <a:bodyPr/>
        <a:lstStyle/>
        <a:p>
          <a:endParaRPr lang="en-US" b="1">
            <a:latin typeface="+mn-lt"/>
          </a:endParaRPr>
        </a:p>
      </dgm:t>
    </dgm:pt>
    <dgm:pt modelId="{4CAF1A65-9916-914C-AF0E-AF5A991DA1B2}" type="sibTrans" cxnId="{6E79506E-CF74-364D-AF65-DF8773E55869}">
      <dgm:prSet/>
      <dgm:spPr/>
      <dgm:t>
        <a:bodyPr/>
        <a:lstStyle/>
        <a:p>
          <a:endParaRPr lang="en-US" b="1">
            <a:latin typeface="+mn-lt"/>
          </a:endParaRPr>
        </a:p>
      </dgm:t>
    </dgm:pt>
    <dgm:pt modelId="{42DB0F08-DE5B-304A-AD82-359968F1E261}">
      <dgm:prSet phldrT="[Text]"/>
      <dgm:spPr/>
      <dgm:t>
        <a:bodyPr/>
        <a:lstStyle/>
        <a:p>
          <a:endParaRPr lang="en-US" sz="2500" b="1" dirty="0">
            <a:latin typeface="+mn-lt"/>
          </a:endParaRPr>
        </a:p>
      </dgm:t>
    </dgm:pt>
    <dgm:pt modelId="{15C7A8C5-795B-5342-B47F-54048C1B6CF2}" type="parTrans" cxnId="{5F3AD33F-77A6-B24A-BD6B-A32A1CB85100}">
      <dgm:prSet/>
      <dgm:spPr/>
      <dgm:t>
        <a:bodyPr/>
        <a:lstStyle/>
        <a:p>
          <a:endParaRPr lang="en-US" b="1">
            <a:latin typeface="+mn-lt"/>
          </a:endParaRPr>
        </a:p>
      </dgm:t>
    </dgm:pt>
    <dgm:pt modelId="{8FE4EF04-AB98-CB4A-A224-6D1527DA5998}" type="sibTrans" cxnId="{5F3AD33F-77A6-B24A-BD6B-A32A1CB85100}">
      <dgm:prSet/>
      <dgm:spPr/>
      <dgm:t>
        <a:bodyPr/>
        <a:lstStyle/>
        <a:p>
          <a:endParaRPr lang="en-US" b="1">
            <a:latin typeface="+mn-lt"/>
          </a:endParaRPr>
        </a:p>
      </dgm:t>
    </dgm:pt>
    <dgm:pt modelId="{59104515-F5EC-8A47-8AB8-AF4C23CE3091}">
      <dgm:prSet phldrT="[Text]"/>
      <dgm:spPr/>
      <dgm:t>
        <a:bodyPr/>
        <a:lstStyle/>
        <a:p>
          <a:endParaRPr lang="en-US" sz="2500" b="1" dirty="0">
            <a:latin typeface="+mn-lt"/>
          </a:endParaRPr>
        </a:p>
      </dgm:t>
    </dgm:pt>
    <dgm:pt modelId="{1C71CAA6-8CF5-2447-B3BF-63DEE0BAAAB9}" type="parTrans" cxnId="{DC621F8E-1A82-DC46-9FEE-6EDA9FB33198}">
      <dgm:prSet/>
      <dgm:spPr/>
      <dgm:t>
        <a:bodyPr/>
        <a:lstStyle/>
        <a:p>
          <a:endParaRPr lang="en-US" b="1">
            <a:latin typeface="+mn-lt"/>
          </a:endParaRPr>
        </a:p>
      </dgm:t>
    </dgm:pt>
    <dgm:pt modelId="{360AA956-101C-F646-BF5E-23E7464BB5E9}" type="sibTrans" cxnId="{DC621F8E-1A82-DC46-9FEE-6EDA9FB33198}">
      <dgm:prSet/>
      <dgm:spPr/>
      <dgm:t>
        <a:bodyPr/>
        <a:lstStyle/>
        <a:p>
          <a:endParaRPr lang="en-US" b="1">
            <a:latin typeface="+mn-lt"/>
          </a:endParaRPr>
        </a:p>
      </dgm:t>
    </dgm:pt>
    <dgm:pt modelId="{71ABF735-7E2D-B541-BEDF-53CA02E2548C}">
      <dgm:prSet phldrT="[Text]"/>
      <dgm:spPr/>
      <dgm:t>
        <a:bodyPr/>
        <a:lstStyle/>
        <a:p>
          <a:endParaRPr lang="en-US" sz="2500" b="1" dirty="0">
            <a:latin typeface="+mn-lt"/>
          </a:endParaRPr>
        </a:p>
      </dgm:t>
    </dgm:pt>
    <dgm:pt modelId="{637A7A34-18D0-9642-BD8B-B5F7D09BC18A}" type="parTrans" cxnId="{861BA32F-3375-9245-9CD6-8F3B3ACCEC6B}">
      <dgm:prSet/>
      <dgm:spPr/>
      <dgm:t>
        <a:bodyPr/>
        <a:lstStyle/>
        <a:p>
          <a:endParaRPr lang="en-US" b="1">
            <a:latin typeface="+mn-lt"/>
          </a:endParaRPr>
        </a:p>
      </dgm:t>
    </dgm:pt>
    <dgm:pt modelId="{2C8BEAA1-FE6F-274C-85D0-8ED4BFB94359}" type="sibTrans" cxnId="{861BA32F-3375-9245-9CD6-8F3B3ACCEC6B}">
      <dgm:prSet/>
      <dgm:spPr/>
      <dgm:t>
        <a:bodyPr/>
        <a:lstStyle/>
        <a:p>
          <a:endParaRPr lang="en-US" b="1">
            <a:latin typeface="+mn-lt"/>
          </a:endParaRPr>
        </a:p>
      </dgm:t>
    </dgm:pt>
    <dgm:pt modelId="{B6D1611E-7CEE-F642-8B90-9AE2AF11BD27}" type="pres">
      <dgm:prSet presAssocID="{DD2C3AC6-25A8-A243-B47B-6C166F578180}" presName="composite" presStyleCnt="0">
        <dgm:presLayoutVars>
          <dgm:chMax val="5"/>
          <dgm:dir/>
          <dgm:animLvl val="ctr"/>
          <dgm:resizeHandles val="exact"/>
        </dgm:presLayoutVars>
      </dgm:prSet>
      <dgm:spPr/>
    </dgm:pt>
    <dgm:pt modelId="{71C607B7-983A-E540-BE25-DC1E05CBCD3A}" type="pres">
      <dgm:prSet presAssocID="{DD2C3AC6-25A8-A243-B47B-6C166F578180}" presName="cycle" presStyleCnt="0"/>
      <dgm:spPr/>
    </dgm:pt>
    <dgm:pt modelId="{F434FFB7-AD8C-0942-B672-FCA882A58248}" type="pres">
      <dgm:prSet presAssocID="{DD2C3AC6-25A8-A243-B47B-6C166F578180}" presName="centerShape" presStyleCnt="0"/>
      <dgm:spPr/>
    </dgm:pt>
    <dgm:pt modelId="{B1C8AB0F-4FFC-C64F-B14A-90E939767A4E}" type="pres">
      <dgm:prSet presAssocID="{DD2C3AC6-25A8-A243-B47B-6C166F578180}" presName="connSite" presStyleLbl="node1" presStyleIdx="0" presStyleCnt="6"/>
      <dgm:spPr/>
    </dgm:pt>
    <dgm:pt modelId="{8D3231A0-EB60-C246-B931-2F8D043F162A}" type="pres">
      <dgm:prSet presAssocID="{DD2C3AC6-25A8-A243-B47B-6C166F578180}" presName="visible"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D8834592-D1FF-1441-8EF9-95D76414A6AE}" type="pres">
      <dgm:prSet presAssocID="{21D6E07C-7A72-1544-817B-C2A1E690A73C}" presName="Name25" presStyleLbl="parChTrans1D1" presStyleIdx="0" presStyleCnt="5"/>
      <dgm:spPr/>
    </dgm:pt>
    <dgm:pt modelId="{F96B1B89-C54C-3342-A47B-4E25AB2B9576}" type="pres">
      <dgm:prSet presAssocID="{D3428FFB-914C-994F-A44E-F630D15CDAA8}" presName="node" presStyleCnt="0"/>
      <dgm:spPr/>
    </dgm:pt>
    <dgm:pt modelId="{99842871-B4FD-8140-984B-AB4FCD8F4095}" type="pres">
      <dgm:prSet presAssocID="{D3428FFB-914C-994F-A44E-F630D15CDAA8}" presName="parentNode" presStyleLbl="node1" presStyleIdx="1" presStyleCnt="6" custScaleX="289848" custScaleY="105506">
        <dgm:presLayoutVars>
          <dgm:chMax val="1"/>
          <dgm:bulletEnabled val="1"/>
        </dgm:presLayoutVars>
      </dgm:prSet>
      <dgm:spPr/>
    </dgm:pt>
    <dgm:pt modelId="{F0FA2FC0-D7AB-6C4E-8EFA-345997053A83}" type="pres">
      <dgm:prSet presAssocID="{D3428FFB-914C-994F-A44E-F630D15CDAA8}" presName="childNode" presStyleLbl="revTx" presStyleIdx="0" presStyleCnt="5">
        <dgm:presLayoutVars>
          <dgm:bulletEnabled val="1"/>
        </dgm:presLayoutVars>
      </dgm:prSet>
      <dgm:spPr/>
    </dgm:pt>
    <dgm:pt modelId="{1F0CD135-B7AB-2642-ADB5-D6DA62B3FE8D}" type="pres">
      <dgm:prSet presAssocID="{96E17BD4-2BF9-E548-AC1E-4826BF5E7FE9}" presName="Name25" presStyleLbl="parChTrans1D1" presStyleIdx="1" presStyleCnt="5"/>
      <dgm:spPr/>
    </dgm:pt>
    <dgm:pt modelId="{DD23B7C0-23BD-6145-9BB1-39B907BA391C}" type="pres">
      <dgm:prSet presAssocID="{958A3F16-951E-3149-9584-AE62BA2B7B81}" presName="node" presStyleCnt="0"/>
      <dgm:spPr/>
    </dgm:pt>
    <dgm:pt modelId="{9727D04A-26F2-B54A-B222-F036123BD540}" type="pres">
      <dgm:prSet presAssocID="{958A3F16-951E-3149-9584-AE62BA2B7B81}" presName="parentNode" presStyleLbl="node1" presStyleIdx="2" presStyleCnt="6" custScaleX="286036">
        <dgm:presLayoutVars>
          <dgm:chMax val="1"/>
          <dgm:bulletEnabled val="1"/>
        </dgm:presLayoutVars>
      </dgm:prSet>
      <dgm:spPr/>
    </dgm:pt>
    <dgm:pt modelId="{41D99216-AAFD-8048-8F1A-DC87C75A2C93}" type="pres">
      <dgm:prSet presAssocID="{958A3F16-951E-3149-9584-AE62BA2B7B81}" presName="childNode" presStyleLbl="revTx" presStyleIdx="1" presStyleCnt="5">
        <dgm:presLayoutVars>
          <dgm:bulletEnabled val="1"/>
        </dgm:presLayoutVars>
      </dgm:prSet>
      <dgm:spPr/>
    </dgm:pt>
    <dgm:pt modelId="{0E67974A-5A67-664D-885F-251BB9D7D95F}" type="pres">
      <dgm:prSet presAssocID="{32BAFA8C-4ECF-EB48-B707-60FA364EA14F}" presName="Name25" presStyleLbl="parChTrans1D1" presStyleIdx="2" presStyleCnt="5"/>
      <dgm:spPr/>
    </dgm:pt>
    <dgm:pt modelId="{92C486D1-B02E-EF46-8FCC-5524393AB21D}" type="pres">
      <dgm:prSet presAssocID="{E8B001E7-1DED-6E4C-A1C6-83368835E3B6}" presName="node" presStyleCnt="0"/>
      <dgm:spPr/>
    </dgm:pt>
    <dgm:pt modelId="{7A9B624A-6063-344C-8F9C-4CC2281B1D8D}" type="pres">
      <dgm:prSet presAssocID="{E8B001E7-1DED-6E4C-A1C6-83368835E3B6}" presName="parentNode" presStyleLbl="node1" presStyleIdx="3" presStyleCnt="6" custScaleX="299592">
        <dgm:presLayoutVars>
          <dgm:chMax val="1"/>
          <dgm:bulletEnabled val="1"/>
        </dgm:presLayoutVars>
      </dgm:prSet>
      <dgm:spPr/>
    </dgm:pt>
    <dgm:pt modelId="{0767DED4-EC94-D142-B764-23A1E10EB15D}" type="pres">
      <dgm:prSet presAssocID="{E8B001E7-1DED-6E4C-A1C6-83368835E3B6}" presName="childNode" presStyleLbl="revTx" presStyleIdx="2" presStyleCnt="5">
        <dgm:presLayoutVars>
          <dgm:bulletEnabled val="1"/>
        </dgm:presLayoutVars>
      </dgm:prSet>
      <dgm:spPr/>
    </dgm:pt>
    <dgm:pt modelId="{0D9CE20D-B022-6A43-B79B-A274EE9D4298}" type="pres">
      <dgm:prSet presAssocID="{7F00DDF6-3A7B-B24F-BCD2-AFDDB5554720}" presName="Name25" presStyleLbl="parChTrans1D1" presStyleIdx="3" presStyleCnt="5"/>
      <dgm:spPr/>
    </dgm:pt>
    <dgm:pt modelId="{E8EB772E-EF3C-884E-8E68-4D6C7BCEB217}" type="pres">
      <dgm:prSet presAssocID="{BB879722-E3AB-2B46-989E-E12B9A6ACE94}" presName="node" presStyleCnt="0"/>
      <dgm:spPr/>
    </dgm:pt>
    <dgm:pt modelId="{C7C6F666-8813-5243-AAB5-36EC05305D42}" type="pres">
      <dgm:prSet presAssocID="{BB879722-E3AB-2B46-989E-E12B9A6ACE94}" presName="parentNode" presStyleLbl="node1" presStyleIdx="4" presStyleCnt="6" custScaleX="291616">
        <dgm:presLayoutVars>
          <dgm:chMax val="1"/>
          <dgm:bulletEnabled val="1"/>
        </dgm:presLayoutVars>
      </dgm:prSet>
      <dgm:spPr/>
    </dgm:pt>
    <dgm:pt modelId="{7A4FDF2A-4638-344D-AABB-48708D25CEAE}" type="pres">
      <dgm:prSet presAssocID="{BB879722-E3AB-2B46-989E-E12B9A6ACE94}" presName="childNode" presStyleLbl="revTx" presStyleIdx="3" presStyleCnt="5">
        <dgm:presLayoutVars>
          <dgm:bulletEnabled val="1"/>
        </dgm:presLayoutVars>
      </dgm:prSet>
      <dgm:spPr/>
    </dgm:pt>
    <dgm:pt modelId="{FD6B682D-21BE-7A4A-9F37-BAACEC077E33}" type="pres">
      <dgm:prSet presAssocID="{47E92332-0892-BF47-A9B7-988F425B6A00}" presName="Name25" presStyleLbl="parChTrans1D1" presStyleIdx="4" presStyleCnt="5"/>
      <dgm:spPr/>
    </dgm:pt>
    <dgm:pt modelId="{6E134334-651B-D44E-9098-BD79A3D4E2F3}" type="pres">
      <dgm:prSet presAssocID="{43CFF73B-C41E-DC43-8D93-C5B042A812B5}" presName="node" presStyleCnt="0"/>
      <dgm:spPr/>
    </dgm:pt>
    <dgm:pt modelId="{F2A99BC7-4D90-554A-9527-C8C4237F3505}" type="pres">
      <dgm:prSet presAssocID="{43CFF73B-C41E-DC43-8D93-C5B042A812B5}" presName="parentNode" presStyleLbl="node1" presStyleIdx="5" presStyleCnt="6" custScaleX="291608">
        <dgm:presLayoutVars>
          <dgm:chMax val="1"/>
          <dgm:bulletEnabled val="1"/>
        </dgm:presLayoutVars>
      </dgm:prSet>
      <dgm:spPr/>
    </dgm:pt>
    <dgm:pt modelId="{27338298-BB77-7741-AFBC-6E9E75D17829}" type="pres">
      <dgm:prSet presAssocID="{43CFF73B-C41E-DC43-8D93-C5B042A812B5}" presName="childNode" presStyleLbl="revTx" presStyleIdx="4" presStyleCnt="5">
        <dgm:presLayoutVars>
          <dgm:bulletEnabled val="1"/>
        </dgm:presLayoutVars>
      </dgm:prSet>
      <dgm:spPr/>
    </dgm:pt>
  </dgm:ptLst>
  <dgm:cxnLst>
    <dgm:cxn modelId="{9D76940D-A15D-BE42-8029-61F3B89B5926}" type="presOf" srcId="{43CFF73B-C41E-DC43-8D93-C5B042A812B5}" destId="{F2A99BC7-4D90-554A-9527-C8C4237F3505}" srcOrd="0" destOrd="0" presId="urn:microsoft.com/office/officeart/2005/8/layout/radial2"/>
    <dgm:cxn modelId="{46D3A90D-A4B8-EC4A-BD6A-5EAA2DBE9296}" type="presOf" srcId="{BB5EE5C5-EB71-674C-9E5D-46841631E6F1}" destId="{0767DED4-EC94-D142-B764-23A1E10EB15D}" srcOrd="0" destOrd="1" presId="urn:microsoft.com/office/officeart/2005/8/layout/radial2"/>
    <dgm:cxn modelId="{3D70D70E-6DA2-5A4B-BF1C-64B84FAD1ED7}" srcId="{DD2C3AC6-25A8-A243-B47B-6C166F578180}" destId="{E8B001E7-1DED-6E4C-A1C6-83368835E3B6}" srcOrd="2" destOrd="0" parTransId="{32BAFA8C-4ECF-EB48-B707-60FA364EA14F}" sibTransId="{CF7027C2-A3BC-7943-B9C9-8447E8735348}"/>
    <dgm:cxn modelId="{65809F12-FDFB-4A44-B93F-3D97CA22857B}" srcId="{E8B001E7-1DED-6E4C-A1C6-83368835E3B6}" destId="{2EF64C95-972F-E141-8DD6-0A95A9A71F7B}" srcOrd="2" destOrd="0" parTransId="{57F86FB4-E074-024E-9A45-B5A7F9F99CD5}" sibTransId="{07E2994D-C07A-4F4D-AD18-53FE5560C9C1}"/>
    <dgm:cxn modelId="{AAF53D14-BC34-074C-898E-F574D2C175D0}" srcId="{E8B001E7-1DED-6E4C-A1C6-83368835E3B6}" destId="{D31A54FE-F6C6-EB42-8DDB-8432C83FB8BF}" srcOrd="0" destOrd="0" parTransId="{FA819A35-7C37-594C-BA93-9E8F28330157}" sibTransId="{82AA02F2-8FD0-B241-A8A1-4022F7E4E775}"/>
    <dgm:cxn modelId="{861BA32F-3375-9245-9CD6-8F3B3ACCEC6B}" srcId="{43CFF73B-C41E-DC43-8D93-C5B042A812B5}" destId="{71ABF735-7E2D-B541-BEDF-53CA02E2548C}" srcOrd="2" destOrd="0" parTransId="{637A7A34-18D0-9642-BD8B-B5F7D09BC18A}" sibTransId="{2C8BEAA1-FE6F-274C-85D0-8ED4BFB94359}"/>
    <dgm:cxn modelId="{449C4230-82E4-FA45-8FBC-EB2FB843AF6C}" type="presOf" srcId="{5B8AD981-E700-3049-9614-3EBCC029B20A}" destId="{F0FA2FC0-D7AB-6C4E-8EFA-345997053A83}" srcOrd="0" destOrd="0" presId="urn:microsoft.com/office/officeart/2005/8/layout/radial2"/>
    <dgm:cxn modelId="{C494C030-41FA-B147-8011-F5FE00659537}" type="presOf" srcId="{47E92332-0892-BF47-A9B7-988F425B6A00}" destId="{FD6B682D-21BE-7A4A-9F37-BAACEC077E33}" srcOrd="0" destOrd="0" presId="urn:microsoft.com/office/officeart/2005/8/layout/radial2"/>
    <dgm:cxn modelId="{7FB4CF32-3545-5841-9D6B-5FB2C3BCB8A7}" srcId="{D3428FFB-914C-994F-A44E-F630D15CDAA8}" destId="{5B8AD981-E700-3049-9614-3EBCC029B20A}" srcOrd="0" destOrd="0" parTransId="{26E15F68-93AF-5944-AC38-D0ED19822246}" sibTransId="{B8174714-3454-3E41-BBED-FD6A470FC7E3}"/>
    <dgm:cxn modelId="{E0A41134-C3CB-9647-9C8D-4B33B5C564FE}" type="presOf" srcId="{A840A421-98E9-6D4F-AFF9-CF6794063377}" destId="{41D99216-AAFD-8048-8F1A-DC87C75A2C93}" srcOrd="0" destOrd="0" presId="urn:microsoft.com/office/officeart/2005/8/layout/radial2"/>
    <dgm:cxn modelId="{18424134-A641-8A4C-BE80-6A9346BC91CB}" type="presOf" srcId="{27EF42A3-56FE-C74A-B38F-B435FD86F98C}" destId="{F0FA2FC0-D7AB-6C4E-8EFA-345997053A83}" srcOrd="0" destOrd="2" presId="urn:microsoft.com/office/officeart/2005/8/layout/radial2"/>
    <dgm:cxn modelId="{A135A837-6D8D-E848-BE0E-3DEBE7372501}" srcId="{DD2C3AC6-25A8-A243-B47B-6C166F578180}" destId="{D3428FFB-914C-994F-A44E-F630D15CDAA8}" srcOrd="0" destOrd="0" parTransId="{21D6E07C-7A72-1544-817B-C2A1E690A73C}" sibTransId="{E38066F4-7ACC-CD4F-AA45-C49254DDA5F9}"/>
    <dgm:cxn modelId="{236DB43B-F4E5-8F4C-B916-BE13589EC079}" type="presOf" srcId="{2EF64C95-972F-E141-8DD6-0A95A9A71F7B}" destId="{0767DED4-EC94-D142-B764-23A1E10EB15D}" srcOrd="0" destOrd="2" presId="urn:microsoft.com/office/officeart/2005/8/layout/radial2"/>
    <dgm:cxn modelId="{A321FB3B-3E0E-DA4F-BBF1-DA702DD7D39F}" type="presOf" srcId="{96E17BD4-2BF9-E548-AC1E-4826BF5E7FE9}" destId="{1F0CD135-B7AB-2642-ADB5-D6DA62B3FE8D}" srcOrd="0" destOrd="0" presId="urn:microsoft.com/office/officeart/2005/8/layout/radial2"/>
    <dgm:cxn modelId="{5F3AD33F-77A6-B24A-BD6B-A32A1CB85100}" srcId="{43CFF73B-C41E-DC43-8D93-C5B042A812B5}" destId="{42DB0F08-DE5B-304A-AD82-359968F1E261}" srcOrd="0" destOrd="0" parTransId="{15C7A8C5-795B-5342-B47F-54048C1B6CF2}" sibTransId="{8FE4EF04-AB98-CB4A-A224-6D1527DA5998}"/>
    <dgm:cxn modelId="{3D0B7A64-EA94-B043-AF6D-170B33AC08D5}" type="presOf" srcId="{BB879722-E3AB-2B46-989E-E12B9A6ACE94}" destId="{C7C6F666-8813-5243-AAB5-36EC05305D42}" srcOrd="0" destOrd="0" presId="urn:microsoft.com/office/officeart/2005/8/layout/radial2"/>
    <dgm:cxn modelId="{6E79506E-CF74-364D-AF65-DF8773E55869}" srcId="{BB879722-E3AB-2B46-989E-E12B9A6ACE94}" destId="{1490962F-DEA3-5F4A-8416-5C57E611C7D2}" srcOrd="2" destOrd="0" parTransId="{7666275F-5642-C541-AC6E-6FE7D74AAC59}" sibTransId="{4CAF1A65-9916-914C-AF0E-AF5A991DA1B2}"/>
    <dgm:cxn modelId="{69714F4F-D9D5-9E4D-8588-5283E5DDCFE1}" type="presOf" srcId="{D3428FFB-914C-994F-A44E-F630D15CDAA8}" destId="{99842871-B4FD-8140-984B-AB4FCD8F4095}" srcOrd="0" destOrd="0" presId="urn:microsoft.com/office/officeart/2005/8/layout/radial2"/>
    <dgm:cxn modelId="{1F12AF50-AF9E-DB41-BE8E-B4DBA36FFCC6}" type="presOf" srcId="{59104515-F5EC-8A47-8AB8-AF4C23CE3091}" destId="{27338298-BB77-7741-AFBC-6E9E75D17829}" srcOrd="0" destOrd="1" presId="urn:microsoft.com/office/officeart/2005/8/layout/radial2"/>
    <dgm:cxn modelId="{7738E574-30DA-424D-94CD-8F305F3DB96B}" srcId="{43CFF73B-C41E-DC43-8D93-C5B042A812B5}" destId="{BB42DCE7-8C16-B946-B057-A806E0EE79FF}" srcOrd="3" destOrd="0" parTransId="{1B1BF46E-3C56-5D43-809C-D7291FBA6C82}" sibTransId="{97F4B77E-CB1D-E742-A6BF-297525351F92}"/>
    <dgm:cxn modelId="{5D2CED76-91EB-8E4D-935C-0806635486D7}" type="presOf" srcId="{71ABF735-7E2D-B541-BEDF-53CA02E2548C}" destId="{27338298-BB77-7741-AFBC-6E9E75D17829}" srcOrd="0" destOrd="2" presId="urn:microsoft.com/office/officeart/2005/8/layout/radial2"/>
    <dgm:cxn modelId="{3EE5F379-1C78-1C47-8907-44B7CA59AB42}" type="presOf" srcId="{BB42DCE7-8C16-B946-B057-A806E0EE79FF}" destId="{27338298-BB77-7741-AFBC-6E9E75D17829}" srcOrd="0" destOrd="3" presId="urn:microsoft.com/office/officeart/2005/8/layout/radial2"/>
    <dgm:cxn modelId="{A518917A-907F-D04E-8039-7434ECC3C77D}" type="presOf" srcId="{DC88CC7B-4E34-3E45-82F3-4F6504A1ADD1}" destId="{7A4FDF2A-4638-344D-AABB-48708D25CEAE}" srcOrd="0" destOrd="1" presId="urn:microsoft.com/office/officeart/2005/8/layout/radial2"/>
    <dgm:cxn modelId="{137F277C-38D4-5042-9A66-317C3F9B7C7D}" srcId="{E8B001E7-1DED-6E4C-A1C6-83368835E3B6}" destId="{BB5EE5C5-EB71-674C-9E5D-46841631E6F1}" srcOrd="1" destOrd="0" parTransId="{9915B75D-B507-8748-AC3C-BA01C9AA5715}" sibTransId="{B4E812D2-3DF4-0049-B63D-F5F80EE700BE}"/>
    <dgm:cxn modelId="{21CFAA7D-01CE-7B45-B318-FFC40EF45C5D}" srcId="{BB879722-E3AB-2B46-989E-E12B9A6ACE94}" destId="{D3859EA6-EFB0-F046-9A57-36DF0CA2C5D6}" srcOrd="3" destOrd="0" parTransId="{28D04B74-F1DB-354C-BD24-3AE38121B282}" sibTransId="{58A9935B-0775-7347-B33E-4F32CF923C30}"/>
    <dgm:cxn modelId="{32D2AA7D-E733-4246-A0BE-6AABF8869CA4}" srcId="{D3428FFB-914C-994F-A44E-F630D15CDAA8}" destId="{27EF42A3-56FE-C74A-B38F-B435FD86F98C}" srcOrd="2" destOrd="0" parTransId="{8CCBACD6-8BE9-A440-8DEE-57051B0A0F04}" sibTransId="{CDC77F86-7056-464C-AC06-62EBFC86E857}"/>
    <dgm:cxn modelId="{C6926682-8D57-D540-8D31-C5A6E6EA0D1D}" srcId="{BB879722-E3AB-2B46-989E-E12B9A6ACE94}" destId="{0A45757D-6405-A949-B1CA-B551A670F9E5}" srcOrd="0" destOrd="0" parTransId="{8AC70863-C51D-0F4D-AF9E-DD07170DE146}" sibTransId="{80FC616A-B15F-B849-9C08-11F13750BCCA}"/>
    <dgm:cxn modelId="{149B9389-9048-704E-B166-1A12338242A9}" type="presOf" srcId="{112C9CB6-063A-3447-8BEB-CD21D88CFB61}" destId="{41D99216-AAFD-8048-8F1A-DC87C75A2C93}" srcOrd="0" destOrd="1" presId="urn:microsoft.com/office/officeart/2005/8/layout/radial2"/>
    <dgm:cxn modelId="{8974B88A-D74D-7141-B1EB-DCB000C31830}" type="presOf" srcId="{0A45757D-6405-A949-B1CA-B551A670F9E5}" destId="{7A4FDF2A-4638-344D-AABB-48708D25CEAE}" srcOrd="0" destOrd="0" presId="urn:microsoft.com/office/officeart/2005/8/layout/radial2"/>
    <dgm:cxn modelId="{DC621F8E-1A82-DC46-9FEE-6EDA9FB33198}" srcId="{43CFF73B-C41E-DC43-8D93-C5B042A812B5}" destId="{59104515-F5EC-8A47-8AB8-AF4C23CE3091}" srcOrd="1" destOrd="0" parTransId="{1C71CAA6-8CF5-2447-B3BF-63DEE0BAAAB9}" sibTransId="{360AA956-101C-F646-BF5E-23E7464BB5E9}"/>
    <dgm:cxn modelId="{C3F421A0-5D3C-F144-8DBD-D9949DB783C6}" type="presOf" srcId="{D31A54FE-F6C6-EB42-8DDB-8432C83FB8BF}" destId="{0767DED4-EC94-D142-B764-23A1E10EB15D}" srcOrd="0" destOrd="0" presId="urn:microsoft.com/office/officeart/2005/8/layout/radial2"/>
    <dgm:cxn modelId="{CC0C97A1-7F08-EE49-9D73-8748B19CE04A}" srcId="{DD2C3AC6-25A8-A243-B47B-6C166F578180}" destId="{BB879722-E3AB-2B46-989E-E12B9A6ACE94}" srcOrd="3" destOrd="0" parTransId="{7F00DDF6-3A7B-B24F-BCD2-AFDDB5554720}" sibTransId="{6B82089F-B784-8B46-A913-E37E30BF3381}"/>
    <dgm:cxn modelId="{486382B5-C6A5-0244-A7C6-92DFC9D4E764}" srcId="{958A3F16-951E-3149-9584-AE62BA2B7B81}" destId="{112C9CB6-063A-3447-8BEB-CD21D88CFB61}" srcOrd="1" destOrd="0" parTransId="{E1FA6FF0-5F2C-3C4F-8B6F-6E4193E170F3}" sibTransId="{5B41BE04-5805-3940-8D75-57D60E80095A}"/>
    <dgm:cxn modelId="{EFD37EB6-40DA-934E-B8E6-ED485C201A86}" type="presOf" srcId="{958A3F16-951E-3149-9584-AE62BA2B7B81}" destId="{9727D04A-26F2-B54A-B222-F036123BD540}" srcOrd="0" destOrd="0" presId="urn:microsoft.com/office/officeart/2005/8/layout/radial2"/>
    <dgm:cxn modelId="{71102CBE-FE38-414E-9771-1225BEEDAAB3}" type="presOf" srcId="{D3859EA6-EFB0-F046-9A57-36DF0CA2C5D6}" destId="{7A4FDF2A-4638-344D-AABB-48708D25CEAE}" srcOrd="0" destOrd="3" presId="urn:microsoft.com/office/officeart/2005/8/layout/radial2"/>
    <dgm:cxn modelId="{BB13DCBF-5AD2-EB4A-956E-F2D001E1B3C6}" type="presOf" srcId="{21D6E07C-7A72-1544-817B-C2A1E690A73C}" destId="{D8834592-D1FF-1441-8EF9-95D76414A6AE}" srcOrd="0" destOrd="0" presId="urn:microsoft.com/office/officeart/2005/8/layout/radial2"/>
    <dgm:cxn modelId="{DD6E2FC1-421F-224D-81BC-0B83B94C035D}" type="presOf" srcId="{42DB0F08-DE5B-304A-AD82-359968F1E261}" destId="{27338298-BB77-7741-AFBC-6E9E75D17829}" srcOrd="0" destOrd="0" presId="urn:microsoft.com/office/officeart/2005/8/layout/radial2"/>
    <dgm:cxn modelId="{97DA44CD-21BB-EF45-B508-7FC21DF8607B}" type="presOf" srcId="{1490962F-DEA3-5F4A-8416-5C57E611C7D2}" destId="{7A4FDF2A-4638-344D-AABB-48708D25CEAE}" srcOrd="0" destOrd="2" presId="urn:microsoft.com/office/officeart/2005/8/layout/radial2"/>
    <dgm:cxn modelId="{EB9158CD-3ED2-924F-8CE9-C7C1A8AEC331}" type="presOf" srcId="{7F00DDF6-3A7B-B24F-BCD2-AFDDB5554720}" destId="{0D9CE20D-B022-6A43-B79B-A274EE9D4298}" srcOrd="0" destOrd="0" presId="urn:microsoft.com/office/officeart/2005/8/layout/radial2"/>
    <dgm:cxn modelId="{267974D1-927A-A04B-A5BA-2C11DDB41CED}" type="presOf" srcId="{269C6423-90FE-5244-8C55-68D8536A374F}" destId="{F0FA2FC0-D7AB-6C4E-8EFA-345997053A83}" srcOrd="0" destOrd="1" presId="urn:microsoft.com/office/officeart/2005/8/layout/radial2"/>
    <dgm:cxn modelId="{52FEE4D1-0DAA-C147-B104-F3BF41FAB013}" srcId="{958A3F16-951E-3149-9584-AE62BA2B7B81}" destId="{84D7E654-9CEF-E94C-9656-09558ED90663}" srcOrd="2" destOrd="0" parTransId="{47158225-F6BE-C84E-BD1D-4A38B772D525}" sibTransId="{FE424715-7B65-AD4C-9B9A-94ACBD3BD7B4}"/>
    <dgm:cxn modelId="{5498D4D3-37E2-9747-AD63-9F703F7EE16D}" type="presOf" srcId="{84D7E654-9CEF-E94C-9656-09558ED90663}" destId="{41D99216-AAFD-8048-8F1A-DC87C75A2C93}" srcOrd="0" destOrd="2" presId="urn:microsoft.com/office/officeart/2005/8/layout/radial2"/>
    <dgm:cxn modelId="{DAF422D4-815D-814D-BC3B-EA8E0F46EEF2}" srcId="{D3428FFB-914C-994F-A44E-F630D15CDAA8}" destId="{269C6423-90FE-5244-8C55-68D8536A374F}" srcOrd="1" destOrd="0" parTransId="{022F351D-A3E8-5440-884F-F7E00AE313B7}" sibTransId="{AA89D660-2477-444D-9F6A-C8586514B6BD}"/>
    <dgm:cxn modelId="{A9271CD7-9E1B-C243-A35D-C23EA067D99A}" srcId="{958A3F16-951E-3149-9584-AE62BA2B7B81}" destId="{6ED5AE71-6813-5841-9C77-415E8DE74F35}" srcOrd="3" destOrd="0" parTransId="{F1E23542-6AD3-B442-831A-B099B5CF5F76}" sibTransId="{ECCDFB52-DCD4-134F-9D73-7FA2296BA577}"/>
    <dgm:cxn modelId="{2D4A36D8-E3A9-D143-8C28-DBC9E67370E0}" srcId="{DD2C3AC6-25A8-A243-B47B-6C166F578180}" destId="{958A3F16-951E-3149-9584-AE62BA2B7B81}" srcOrd="1" destOrd="0" parTransId="{96E17BD4-2BF9-E548-AC1E-4826BF5E7FE9}" sibTransId="{0EB37D73-3A61-E74E-BC87-9BAB96105BAC}"/>
    <dgm:cxn modelId="{033A34DB-CB14-AE4B-AE8C-4E1A1160D29A}" type="presOf" srcId="{E8B001E7-1DED-6E4C-A1C6-83368835E3B6}" destId="{7A9B624A-6063-344C-8F9C-4CC2281B1D8D}" srcOrd="0" destOrd="0" presId="urn:microsoft.com/office/officeart/2005/8/layout/radial2"/>
    <dgm:cxn modelId="{42E945E1-C42C-624D-BF51-68736F2EF14D}" type="presOf" srcId="{6ED5AE71-6813-5841-9C77-415E8DE74F35}" destId="{41D99216-AAFD-8048-8F1A-DC87C75A2C93}" srcOrd="0" destOrd="3" presId="urn:microsoft.com/office/officeart/2005/8/layout/radial2"/>
    <dgm:cxn modelId="{AF6BB6E5-4B3F-0640-85D6-E445D37A9EEA}" type="presOf" srcId="{32BAFA8C-4ECF-EB48-B707-60FA364EA14F}" destId="{0E67974A-5A67-664D-885F-251BB9D7D95F}" srcOrd="0" destOrd="0" presId="urn:microsoft.com/office/officeart/2005/8/layout/radial2"/>
    <dgm:cxn modelId="{7CF3F0E9-AD94-2444-B52F-5DA558100EEE}" type="presOf" srcId="{DD2C3AC6-25A8-A243-B47B-6C166F578180}" destId="{B6D1611E-7CEE-F642-8B90-9AE2AF11BD27}" srcOrd="0" destOrd="0" presId="urn:microsoft.com/office/officeart/2005/8/layout/radial2"/>
    <dgm:cxn modelId="{385A9EEC-CD26-0E42-8761-D4B928B73F9F}" srcId="{958A3F16-951E-3149-9584-AE62BA2B7B81}" destId="{A840A421-98E9-6D4F-AFF9-CF6794063377}" srcOrd="0" destOrd="0" parTransId="{D6D5423A-6714-674A-B1EC-CEF922AF0222}" sibTransId="{88CDA762-0C81-3D48-A806-416BD7797AC1}"/>
    <dgm:cxn modelId="{F5AD04F5-B987-0849-BDD9-C593E96D3379}" srcId="{BB879722-E3AB-2B46-989E-E12B9A6ACE94}" destId="{DC88CC7B-4E34-3E45-82F3-4F6504A1ADD1}" srcOrd="1" destOrd="0" parTransId="{95CD5A0E-3DAB-0C41-A36B-82D1E436C51E}" sibTransId="{D56E54A8-A07F-A34C-B0B1-D95445734715}"/>
    <dgm:cxn modelId="{3754B2F5-8B28-174F-9800-0DADF83E8103}" srcId="{DD2C3AC6-25A8-A243-B47B-6C166F578180}" destId="{43CFF73B-C41E-DC43-8D93-C5B042A812B5}" srcOrd="4" destOrd="0" parTransId="{47E92332-0892-BF47-A9B7-988F425B6A00}" sibTransId="{17E882B0-976E-D945-89B3-06FB4CADD860}"/>
    <dgm:cxn modelId="{F69BEE25-234D-5740-8033-B9A03E77DACD}" type="presParOf" srcId="{B6D1611E-7CEE-F642-8B90-9AE2AF11BD27}" destId="{71C607B7-983A-E540-BE25-DC1E05CBCD3A}" srcOrd="0" destOrd="0" presId="urn:microsoft.com/office/officeart/2005/8/layout/radial2"/>
    <dgm:cxn modelId="{DA730B88-C6C6-6347-B4BC-5F4B9569850F}" type="presParOf" srcId="{71C607B7-983A-E540-BE25-DC1E05CBCD3A}" destId="{F434FFB7-AD8C-0942-B672-FCA882A58248}" srcOrd="0" destOrd="0" presId="urn:microsoft.com/office/officeart/2005/8/layout/radial2"/>
    <dgm:cxn modelId="{4F4C866B-F690-8345-92D8-15EFAB0EF187}" type="presParOf" srcId="{F434FFB7-AD8C-0942-B672-FCA882A58248}" destId="{B1C8AB0F-4FFC-C64F-B14A-90E939767A4E}" srcOrd="0" destOrd="0" presId="urn:microsoft.com/office/officeart/2005/8/layout/radial2"/>
    <dgm:cxn modelId="{8D29C625-7699-F142-99BC-57DB29EC8A94}" type="presParOf" srcId="{F434FFB7-AD8C-0942-B672-FCA882A58248}" destId="{8D3231A0-EB60-C246-B931-2F8D043F162A}" srcOrd="1" destOrd="0" presId="urn:microsoft.com/office/officeart/2005/8/layout/radial2"/>
    <dgm:cxn modelId="{33555FDB-014F-C94C-9F2A-5688EADF9BAB}" type="presParOf" srcId="{71C607B7-983A-E540-BE25-DC1E05CBCD3A}" destId="{D8834592-D1FF-1441-8EF9-95D76414A6AE}" srcOrd="1" destOrd="0" presId="urn:microsoft.com/office/officeart/2005/8/layout/radial2"/>
    <dgm:cxn modelId="{72D444A1-A98E-004D-9AAB-DCD63EC87750}" type="presParOf" srcId="{71C607B7-983A-E540-BE25-DC1E05CBCD3A}" destId="{F96B1B89-C54C-3342-A47B-4E25AB2B9576}" srcOrd="2" destOrd="0" presId="urn:microsoft.com/office/officeart/2005/8/layout/radial2"/>
    <dgm:cxn modelId="{484456A0-BBE1-D742-80C2-0BD1813CD28A}" type="presParOf" srcId="{F96B1B89-C54C-3342-A47B-4E25AB2B9576}" destId="{99842871-B4FD-8140-984B-AB4FCD8F4095}" srcOrd="0" destOrd="0" presId="urn:microsoft.com/office/officeart/2005/8/layout/radial2"/>
    <dgm:cxn modelId="{42FD9F35-180A-4B42-A0C8-92AE87182762}" type="presParOf" srcId="{F96B1B89-C54C-3342-A47B-4E25AB2B9576}" destId="{F0FA2FC0-D7AB-6C4E-8EFA-345997053A83}" srcOrd="1" destOrd="0" presId="urn:microsoft.com/office/officeart/2005/8/layout/radial2"/>
    <dgm:cxn modelId="{5395EFDA-ED28-C445-9F56-F5DDCDCA37BF}" type="presParOf" srcId="{71C607B7-983A-E540-BE25-DC1E05CBCD3A}" destId="{1F0CD135-B7AB-2642-ADB5-D6DA62B3FE8D}" srcOrd="3" destOrd="0" presId="urn:microsoft.com/office/officeart/2005/8/layout/radial2"/>
    <dgm:cxn modelId="{7FC452DE-0FB2-634C-91BB-397C9F373AD5}" type="presParOf" srcId="{71C607B7-983A-E540-BE25-DC1E05CBCD3A}" destId="{DD23B7C0-23BD-6145-9BB1-39B907BA391C}" srcOrd="4" destOrd="0" presId="urn:microsoft.com/office/officeart/2005/8/layout/radial2"/>
    <dgm:cxn modelId="{2BDBA08D-8024-B24F-A666-47261011DA27}" type="presParOf" srcId="{DD23B7C0-23BD-6145-9BB1-39B907BA391C}" destId="{9727D04A-26F2-B54A-B222-F036123BD540}" srcOrd="0" destOrd="0" presId="urn:microsoft.com/office/officeart/2005/8/layout/radial2"/>
    <dgm:cxn modelId="{02BDA0E5-EE3E-6F45-AAB5-7034A91F515D}" type="presParOf" srcId="{DD23B7C0-23BD-6145-9BB1-39B907BA391C}" destId="{41D99216-AAFD-8048-8F1A-DC87C75A2C93}" srcOrd="1" destOrd="0" presId="urn:microsoft.com/office/officeart/2005/8/layout/radial2"/>
    <dgm:cxn modelId="{DBD3F3DC-AA6B-0A49-A27B-A453A7A3ABFA}" type="presParOf" srcId="{71C607B7-983A-E540-BE25-DC1E05CBCD3A}" destId="{0E67974A-5A67-664D-885F-251BB9D7D95F}" srcOrd="5" destOrd="0" presId="urn:microsoft.com/office/officeart/2005/8/layout/radial2"/>
    <dgm:cxn modelId="{1E0370EA-0C7C-8946-8D60-6B73D3A75054}" type="presParOf" srcId="{71C607B7-983A-E540-BE25-DC1E05CBCD3A}" destId="{92C486D1-B02E-EF46-8FCC-5524393AB21D}" srcOrd="6" destOrd="0" presId="urn:microsoft.com/office/officeart/2005/8/layout/radial2"/>
    <dgm:cxn modelId="{65EDEE1C-8B82-5042-83B9-4EF7F3B6D448}" type="presParOf" srcId="{92C486D1-B02E-EF46-8FCC-5524393AB21D}" destId="{7A9B624A-6063-344C-8F9C-4CC2281B1D8D}" srcOrd="0" destOrd="0" presId="urn:microsoft.com/office/officeart/2005/8/layout/radial2"/>
    <dgm:cxn modelId="{8F3E9DC5-EC0B-F747-8520-E55841835433}" type="presParOf" srcId="{92C486D1-B02E-EF46-8FCC-5524393AB21D}" destId="{0767DED4-EC94-D142-B764-23A1E10EB15D}" srcOrd="1" destOrd="0" presId="urn:microsoft.com/office/officeart/2005/8/layout/radial2"/>
    <dgm:cxn modelId="{3111B21E-5EF4-3E4A-9762-0F59115A3D5F}" type="presParOf" srcId="{71C607B7-983A-E540-BE25-DC1E05CBCD3A}" destId="{0D9CE20D-B022-6A43-B79B-A274EE9D4298}" srcOrd="7" destOrd="0" presId="urn:microsoft.com/office/officeart/2005/8/layout/radial2"/>
    <dgm:cxn modelId="{B247472C-099A-7144-9237-B3EEB601D1FC}" type="presParOf" srcId="{71C607B7-983A-E540-BE25-DC1E05CBCD3A}" destId="{E8EB772E-EF3C-884E-8E68-4D6C7BCEB217}" srcOrd="8" destOrd="0" presId="urn:microsoft.com/office/officeart/2005/8/layout/radial2"/>
    <dgm:cxn modelId="{0A162420-597E-BC43-B4B5-0C673C08FF89}" type="presParOf" srcId="{E8EB772E-EF3C-884E-8E68-4D6C7BCEB217}" destId="{C7C6F666-8813-5243-AAB5-36EC05305D42}" srcOrd="0" destOrd="0" presId="urn:microsoft.com/office/officeart/2005/8/layout/radial2"/>
    <dgm:cxn modelId="{565D5AD1-123F-3244-BFED-DBC8C30664EF}" type="presParOf" srcId="{E8EB772E-EF3C-884E-8E68-4D6C7BCEB217}" destId="{7A4FDF2A-4638-344D-AABB-48708D25CEAE}" srcOrd="1" destOrd="0" presId="urn:microsoft.com/office/officeart/2005/8/layout/radial2"/>
    <dgm:cxn modelId="{13E856A8-5F2F-5B4B-A4A6-615DA8988B5C}" type="presParOf" srcId="{71C607B7-983A-E540-BE25-DC1E05CBCD3A}" destId="{FD6B682D-21BE-7A4A-9F37-BAACEC077E33}" srcOrd="9" destOrd="0" presId="urn:microsoft.com/office/officeart/2005/8/layout/radial2"/>
    <dgm:cxn modelId="{864821E9-749B-0247-B285-9A8E3EC7F48A}" type="presParOf" srcId="{71C607B7-983A-E540-BE25-DC1E05CBCD3A}" destId="{6E134334-651B-D44E-9098-BD79A3D4E2F3}" srcOrd="10" destOrd="0" presId="urn:microsoft.com/office/officeart/2005/8/layout/radial2"/>
    <dgm:cxn modelId="{E44BEBF9-04A1-6C44-8293-12336CEEC3A0}" type="presParOf" srcId="{6E134334-651B-D44E-9098-BD79A3D4E2F3}" destId="{F2A99BC7-4D90-554A-9527-C8C4237F3505}" srcOrd="0" destOrd="0" presId="urn:microsoft.com/office/officeart/2005/8/layout/radial2"/>
    <dgm:cxn modelId="{B7F4942C-AAB1-1A4D-B8E2-9A2BB0CA12AB}" type="presParOf" srcId="{6E134334-651B-D44E-9098-BD79A3D4E2F3}" destId="{27338298-BB77-7741-AFBC-6E9E75D1782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3076A2-1828-CF4E-8512-830A3F74FC7E}" type="doc">
      <dgm:prSet loTypeId="urn:microsoft.com/office/officeart/2005/8/layout/process1" loCatId="" qsTypeId="urn:microsoft.com/office/officeart/2005/8/quickstyle/3D4" qsCatId="3D" csTypeId="urn:microsoft.com/office/officeart/2005/8/colors/accent3_2" csCatId="accent3" phldr="1"/>
      <dgm:spPr/>
    </dgm:pt>
    <dgm:pt modelId="{CEFFEDFA-E76C-A44B-92F0-107FCA288722}">
      <dgm:prSet phldrT="[Text]" custT="1"/>
      <dgm:spPr/>
      <dgm:t>
        <a:bodyPr/>
        <a:lstStyle/>
        <a:p>
          <a:r>
            <a:rPr lang="en-US" altLang="en-US" sz="2800" b="1">
              <a:solidFill>
                <a:schemeClr val="tx1"/>
              </a:solidFill>
            </a:rPr>
            <a:t>Thiazide</a:t>
          </a:r>
          <a:endParaRPr lang="en-US" sz="2800" b="1">
            <a:solidFill>
              <a:schemeClr val="tx1"/>
            </a:solidFill>
          </a:endParaRPr>
        </a:p>
      </dgm:t>
    </dgm:pt>
    <dgm:pt modelId="{1C1E9AEA-DFCE-924D-8C79-48C45718B481}" type="parTrans" cxnId="{ACC3DBCA-10D3-9F44-9A80-A5BEC64F32A3}">
      <dgm:prSet/>
      <dgm:spPr/>
      <dgm:t>
        <a:bodyPr/>
        <a:lstStyle/>
        <a:p>
          <a:endParaRPr lang="en-US" sz="2800" b="1">
            <a:solidFill>
              <a:schemeClr val="tx1"/>
            </a:solidFill>
          </a:endParaRPr>
        </a:p>
      </dgm:t>
    </dgm:pt>
    <dgm:pt modelId="{304AB422-A0D8-D048-B66B-AFAE78CD8D7F}" type="sibTrans" cxnId="{ACC3DBCA-10D3-9F44-9A80-A5BEC64F32A3}">
      <dgm:prSet custT="1"/>
      <dgm:spPr/>
      <dgm:t>
        <a:bodyPr/>
        <a:lstStyle/>
        <a:p>
          <a:endParaRPr lang="en-US" sz="2800" b="1">
            <a:solidFill>
              <a:schemeClr val="tx1"/>
            </a:solidFill>
          </a:endParaRPr>
        </a:p>
      </dgm:t>
    </dgm:pt>
    <dgm:pt modelId="{A689AFBB-7EA6-D149-9DD8-E18407B2AFA9}">
      <dgm:prSet phldrT="[Text]" custT="1"/>
      <dgm:spPr/>
      <dgm:t>
        <a:bodyPr/>
        <a:lstStyle/>
        <a:p>
          <a:r>
            <a:rPr lang="en-US" altLang="en-US" sz="2800" b="1">
              <a:solidFill>
                <a:schemeClr val="tx1"/>
              </a:solidFill>
              <a:latin typeface="+mn-lt"/>
            </a:rPr>
            <a:t>↓ </a:t>
          </a:r>
          <a:r>
            <a:rPr lang="en-US" altLang="en-US" sz="2800" b="1">
              <a:solidFill>
                <a:schemeClr val="tx1"/>
              </a:solidFill>
            </a:rPr>
            <a:t>Distal tubular Na+</a:t>
          </a:r>
        </a:p>
        <a:p>
          <a:r>
            <a:rPr lang="en-US" altLang="en-US" sz="2800" b="1">
              <a:solidFill>
                <a:schemeClr val="tx1"/>
              </a:solidFill>
            </a:rPr>
            <a:t>reabsorption</a:t>
          </a:r>
          <a:endParaRPr lang="en-US" sz="2800" b="1" dirty="0">
            <a:solidFill>
              <a:schemeClr val="tx1"/>
            </a:solidFill>
          </a:endParaRPr>
        </a:p>
      </dgm:t>
    </dgm:pt>
    <dgm:pt modelId="{F36F49C8-DBCF-3342-9BF6-1896E431B67C}" type="parTrans" cxnId="{FD775329-C143-1442-BBF5-3CFDFD86B200}">
      <dgm:prSet/>
      <dgm:spPr/>
      <dgm:t>
        <a:bodyPr/>
        <a:lstStyle/>
        <a:p>
          <a:endParaRPr lang="en-US" sz="2800" b="1">
            <a:solidFill>
              <a:schemeClr val="tx1"/>
            </a:solidFill>
          </a:endParaRPr>
        </a:p>
      </dgm:t>
    </dgm:pt>
    <dgm:pt modelId="{F9C791FD-E9C4-8B46-A4A0-317D3BCA2640}" type="sibTrans" cxnId="{FD775329-C143-1442-BBF5-3CFDFD86B200}">
      <dgm:prSet custT="1"/>
      <dgm:spPr/>
      <dgm:t>
        <a:bodyPr/>
        <a:lstStyle/>
        <a:p>
          <a:endParaRPr lang="en-US" sz="2800" b="1">
            <a:solidFill>
              <a:schemeClr val="tx1"/>
            </a:solidFill>
          </a:endParaRPr>
        </a:p>
      </dgm:t>
    </dgm:pt>
    <dgm:pt modelId="{CB8C001A-7CAF-1D40-A725-29C70ACD92F6}">
      <dgm:prSet phldrT="[Text]" custT="1"/>
      <dgm:spPr/>
      <dgm:t>
        <a:bodyPr/>
        <a:lstStyle/>
        <a:p>
          <a:r>
            <a:rPr lang="en-US" altLang="en-US" sz="2800" b="1" dirty="0">
              <a:solidFill>
                <a:schemeClr val="tx1"/>
              </a:solidFill>
              <a:latin typeface="+mn-lt"/>
              <a:ea typeface="Optima" charset="0"/>
              <a:cs typeface="Optima" charset="0"/>
            </a:rPr>
            <a:t>↑</a:t>
          </a:r>
          <a:r>
            <a:rPr lang="en-US" sz="2800" b="1" dirty="0">
              <a:solidFill>
                <a:schemeClr val="tx1"/>
              </a:solidFill>
            </a:rPr>
            <a:t>Urinary excretion</a:t>
          </a:r>
        </a:p>
      </dgm:t>
    </dgm:pt>
    <dgm:pt modelId="{76D169BF-020C-EC4E-AEA1-D8C27BF36459}" type="parTrans" cxnId="{C9E43AB4-FABA-8645-926D-2AE094B6900F}">
      <dgm:prSet/>
      <dgm:spPr/>
      <dgm:t>
        <a:bodyPr/>
        <a:lstStyle/>
        <a:p>
          <a:endParaRPr lang="en-US" sz="2800" b="1">
            <a:solidFill>
              <a:schemeClr val="tx1"/>
            </a:solidFill>
          </a:endParaRPr>
        </a:p>
      </dgm:t>
    </dgm:pt>
    <dgm:pt modelId="{1C4D05CC-4527-BF44-869F-2D94C4C3B51E}" type="sibTrans" cxnId="{C9E43AB4-FABA-8645-926D-2AE094B6900F}">
      <dgm:prSet custT="1"/>
      <dgm:spPr/>
      <dgm:t>
        <a:bodyPr/>
        <a:lstStyle/>
        <a:p>
          <a:endParaRPr lang="en-US" sz="2800" b="1">
            <a:solidFill>
              <a:schemeClr val="tx1"/>
            </a:solidFill>
          </a:endParaRPr>
        </a:p>
      </dgm:t>
    </dgm:pt>
    <dgm:pt modelId="{94F49B11-B2DD-914F-A86F-62A75B7EBFD3}">
      <dgm:prSet custT="1"/>
      <dgm:spPr/>
      <dgm:t>
        <a:bodyPr/>
        <a:lstStyle/>
        <a:p>
          <a:r>
            <a:rPr lang="en-US" altLang="en-US" sz="2800" b="1">
              <a:solidFill>
                <a:schemeClr val="tx1"/>
              </a:solidFill>
              <a:latin typeface="+mn-lt"/>
            </a:rPr>
            <a:t>↓ </a:t>
          </a:r>
          <a:r>
            <a:rPr lang="en-US" altLang="en-US" sz="2800" b="1">
              <a:solidFill>
                <a:schemeClr val="tx1"/>
              </a:solidFill>
            </a:rPr>
            <a:t>Extracellular volume</a:t>
          </a:r>
          <a:endParaRPr lang="en-US" sz="2800" b="1" dirty="0">
            <a:solidFill>
              <a:schemeClr val="tx1"/>
            </a:solidFill>
          </a:endParaRPr>
        </a:p>
      </dgm:t>
    </dgm:pt>
    <dgm:pt modelId="{AF843C67-57B0-3C4C-9EDB-718DD632286C}" type="parTrans" cxnId="{D693357D-2F8E-EB4A-8256-A94F1F7DDE4D}">
      <dgm:prSet/>
      <dgm:spPr/>
      <dgm:t>
        <a:bodyPr/>
        <a:lstStyle/>
        <a:p>
          <a:endParaRPr lang="en-US" sz="2800" b="1">
            <a:solidFill>
              <a:schemeClr val="tx1"/>
            </a:solidFill>
          </a:endParaRPr>
        </a:p>
      </dgm:t>
    </dgm:pt>
    <dgm:pt modelId="{843BAFB5-8E2C-D245-86DC-88C38E4B6E11}" type="sibTrans" cxnId="{D693357D-2F8E-EB4A-8256-A94F1F7DDE4D}">
      <dgm:prSet custT="1"/>
      <dgm:spPr/>
      <dgm:t>
        <a:bodyPr/>
        <a:lstStyle/>
        <a:p>
          <a:endParaRPr lang="en-US" sz="2800" b="1">
            <a:solidFill>
              <a:schemeClr val="tx1"/>
            </a:solidFill>
          </a:endParaRPr>
        </a:p>
      </dgm:t>
    </dgm:pt>
    <dgm:pt modelId="{D5DE9CCC-35A9-0742-82EB-EC4C492E137B}">
      <dgm:prSet custT="1"/>
      <dgm:spPr/>
      <dgm:t>
        <a:bodyPr/>
        <a:lstStyle/>
        <a:p>
          <a:r>
            <a:rPr lang="en-US" altLang="en-US" sz="2800" b="1" dirty="0">
              <a:solidFill>
                <a:schemeClr val="tx1"/>
              </a:solidFill>
              <a:latin typeface="+mn-lt"/>
              <a:ea typeface="Optima" charset="0"/>
              <a:cs typeface="Optima" charset="0"/>
            </a:rPr>
            <a:t>↑</a:t>
          </a:r>
          <a:r>
            <a:rPr lang="en-US" altLang="en-US" sz="2800" b="1" dirty="0">
              <a:solidFill>
                <a:schemeClr val="tx1"/>
              </a:solidFill>
            </a:rPr>
            <a:t>Proximal  Na+ &amp; Water reabsorption</a:t>
          </a:r>
          <a:endParaRPr lang="en-US" sz="2800" b="1" dirty="0">
            <a:solidFill>
              <a:schemeClr val="tx1"/>
            </a:solidFill>
          </a:endParaRPr>
        </a:p>
      </dgm:t>
    </dgm:pt>
    <dgm:pt modelId="{91D7FC5D-0F9B-4449-9279-F5B3BEB0CF1E}" type="parTrans" cxnId="{0DE53364-76C5-D344-8C3A-87E1E135E4F5}">
      <dgm:prSet/>
      <dgm:spPr/>
      <dgm:t>
        <a:bodyPr/>
        <a:lstStyle/>
        <a:p>
          <a:endParaRPr lang="en-US" sz="2800" b="1">
            <a:solidFill>
              <a:schemeClr val="tx1"/>
            </a:solidFill>
          </a:endParaRPr>
        </a:p>
      </dgm:t>
    </dgm:pt>
    <dgm:pt modelId="{E332760E-ABD4-0948-9577-6595C2C7EB28}" type="sibTrans" cxnId="{0DE53364-76C5-D344-8C3A-87E1E135E4F5}">
      <dgm:prSet custT="1"/>
      <dgm:spPr/>
      <dgm:t>
        <a:bodyPr/>
        <a:lstStyle/>
        <a:p>
          <a:endParaRPr lang="en-US" sz="2800" b="1">
            <a:solidFill>
              <a:schemeClr val="tx1"/>
            </a:solidFill>
          </a:endParaRPr>
        </a:p>
      </dgm:t>
    </dgm:pt>
    <dgm:pt modelId="{6EC1609D-8727-AB47-9048-651AE919ABAD}">
      <dgm:prSet custT="1"/>
      <dgm:spPr/>
      <dgm:t>
        <a:bodyPr/>
        <a:lstStyle/>
        <a:p>
          <a:r>
            <a:rPr lang="en-US" altLang="en-US" sz="2800" b="1">
              <a:solidFill>
                <a:schemeClr val="tx1"/>
              </a:solidFill>
              <a:latin typeface="+mn-lt"/>
            </a:rPr>
            <a:t>↓ </a:t>
          </a:r>
          <a:r>
            <a:rPr lang="en-US" altLang="en-US" sz="2800" b="1">
              <a:solidFill>
                <a:schemeClr val="tx1"/>
              </a:solidFill>
            </a:rPr>
            <a:t>Distal delivery of Na+ &amp; water</a:t>
          </a:r>
          <a:endParaRPr lang="en-US" sz="2800" b="1" dirty="0">
            <a:solidFill>
              <a:schemeClr val="tx1"/>
            </a:solidFill>
          </a:endParaRPr>
        </a:p>
      </dgm:t>
    </dgm:pt>
    <dgm:pt modelId="{B560C89D-06E7-5044-AB19-E628114F382F}" type="parTrans" cxnId="{D22E46D7-183B-4A4A-BEAF-4CAD0FFC30AD}">
      <dgm:prSet/>
      <dgm:spPr/>
      <dgm:t>
        <a:bodyPr/>
        <a:lstStyle/>
        <a:p>
          <a:endParaRPr lang="en-US" sz="2800" b="1">
            <a:solidFill>
              <a:schemeClr val="tx1"/>
            </a:solidFill>
          </a:endParaRPr>
        </a:p>
      </dgm:t>
    </dgm:pt>
    <dgm:pt modelId="{DBA42A33-735D-FE41-BD33-CF6A6DF5D62D}" type="sibTrans" cxnId="{D22E46D7-183B-4A4A-BEAF-4CAD0FFC30AD}">
      <dgm:prSet custT="1"/>
      <dgm:spPr/>
      <dgm:t>
        <a:bodyPr/>
        <a:lstStyle/>
        <a:p>
          <a:endParaRPr lang="en-US" sz="2800" b="1">
            <a:solidFill>
              <a:schemeClr val="tx1"/>
            </a:solidFill>
          </a:endParaRPr>
        </a:p>
      </dgm:t>
    </dgm:pt>
    <dgm:pt modelId="{AA159BE0-D117-4043-BEF1-D1511E8D3C7C}">
      <dgm:prSet custT="1"/>
      <dgm:spPr/>
      <dgm:t>
        <a:bodyPr/>
        <a:lstStyle/>
        <a:p>
          <a:r>
            <a:rPr lang="en-US" altLang="en-US" sz="2800" b="1" dirty="0">
              <a:solidFill>
                <a:srgbClr val="C00000"/>
              </a:solidFill>
              <a:latin typeface="+mn-lt"/>
            </a:rPr>
            <a:t>↓ </a:t>
          </a:r>
          <a:r>
            <a:rPr lang="en-US" sz="2800" b="1" dirty="0">
              <a:solidFill>
                <a:srgbClr val="C00000"/>
              </a:solidFill>
            </a:rPr>
            <a:t>Urine volume</a:t>
          </a:r>
        </a:p>
      </dgm:t>
    </dgm:pt>
    <dgm:pt modelId="{767510B6-1F63-5743-BAF4-B75C92088F80}" type="parTrans" cxnId="{A0FE413C-B126-E342-853F-53443A8AE9AD}">
      <dgm:prSet/>
      <dgm:spPr/>
      <dgm:t>
        <a:bodyPr/>
        <a:lstStyle/>
        <a:p>
          <a:endParaRPr lang="en-US" sz="2800" b="1">
            <a:solidFill>
              <a:schemeClr val="tx1"/>
            </a:solidFill>
          </a:endParaRPr>
        </a:p>
      </dgm:t>
    </dgm:pt>
    <dgm:pt modelId="{9D080305-4BC0-9245-8FA4-C77596A908A3}" type="sibTrans" cxnId="{A0FE413C-B126-E342-853F-53443A8AE9AD}">
      <dgm:prSet/>
      <dgm:spPr/>
      <dgm:t>
        <a:bodyPr/>
        <a:lstStyle/>
        <a:p>
          <a:endParaRPr lang="en-US" sz="2800" b="1">
            <a:solidFill>
              <a:schemeClr val="tx1"/>
            </a:solidFill>
          </a:endParaRPr>
        </a:p>
      </dgm:t>
    </dgm:pt>
    <dgm:pt modelId="{150F425B-3024-824C-9EBE-92444E5C8232}" type="pres">
      <dgm:prSet presAssocID="{6E3076A2-1828-CF4E-8512-830A3F74FC7E}" presName="Name0" presStyleCnt="0">
        <dgm:presLayoutVars>
          <dgm:dir/>
          <dgm:resizeHandles val="exact"/>
        </dgm:presLayoutVars>
      </dgm:prSet>
      <dgm:spPr/>
    </dgm:pt>
    <dgm:pt modelId="{9CEBFB0A-07A3-A943-ADC7-618D154DFA43}" type="pres">
      <dgm:prSet presAssocID="{CEFFEDFA-E76C-A44B-92F0-107FCA288722}" presName="node" presStyleLbl="node1" presStyleIdx="0" presStyleCnt="7">
        <dgm:presLayoutVars>
          <dgm:bulletEnabled val="1"/>
        </dgm:presLayoutVars>
      </dgm:prSet>
      <dgm:spPr/>
    </dgm:pt>
    <dgm:pt modelId="{F7F5DBB0-CFA3-624E-80A9-BBA44A0AF034}" type="pres">
      <dgm:prSet presAssocID="{304AB422-A0D8-D048-B66B-AFAE78CD8D7F}" presName="sibTrans" presStyleLbl="sibTrans2D1" presStyleIdx="0" presStyleCnt="6"/>
      <dgm:spPr/>
    </dgm:pt>
    <dgm:pt modelId="{2059AE6F-5176-E04E-A688-BEDCA03D9C51}" type="pres">
      <dgm:prSet presAssocID="{304AB422-A0D8-D048-B66B-AFAE78CD8D7F}" presName="connectorText" presStyleLbl="sibTrans2D1" presStyleIdx="0" presStyleCnt="6"/>
      <dgm:spPr/>
    </dgm:pt>
    <dgm:pt modelId="{9D73438A-BA58-B94F-A80F-D06F7512FCD7}" type="pres">
      <dgm:prSet presAssocID="{A689AFBB-7EA6-D149-9DD8-E18407B2AFA9}" presName="node" presStyleLbl="node1" presStyleIdx="1" presStyleCnt="7">
        <dgm:presLayoutVars>
          <dgm:bulletEnabled val="1"/>
        </dgm:presLayoutVars>
      </dgm:prSet>
      <dgm:spPr/>
    </dgm:pt>
    <dgm:pt modelId="{495B8293-95D2-E243-81B9-A870FDD9F62F}" type="pres">
      <dgm:prSet presAssocID="{F9C791FD-E9C4-8B46-A4A0-317D3BCA2640}" presName="sibTrans" presStyleLbl="sibTrans2D1" presStyleIdx="1" presStyleCnt="6"/>
      <dgm:spPr/>
    </dgm:pt>
    <dgm:pt modelId="{9E54D915-024E-A94C-A79B-18F7334F4C4E}" type="pres">
      <dgm:prSet presAssocID="{F9C791FD-E9C4-8B46-A4A0-317D3BCA2640}" presName="connectorText" presStyleLbl="sibTrans2D1" presStyleIdx="1" presStyleCnt="6"/>
      <dgm:spPr/>
    </dgm:pt>
    <dgm:pt modelId="{17EA6E2C-84FC-A545-8D38-E6F00607B642}" type="pres">
      <dgm:prSet presAssocID="{CB8C001A-7CAF-1D40-A725-29C70ACD92F6}" presName="node" presStyleLbl="node1" presStyleIdx="2" presStyleCnt="7">
        <dgm:presLayoutVars>
          <dgm:bulletEnabled val="1"/>
        </dgm:presLayoutVars>
      </dgm:prSet>
      <dgm:spPr/>
    </dgm:pt>
    <dgm:pt modelId="{49EFBD8A-C7B9-9D4E-9E21-C167EAB3FB51}" type="pres">
      <dgm:prSet presAssocID="{1C4D05CC-4527-BF44-869F-2D94C4C3B51E}" presName="sibTrans" presStyleLbl="sibTrans2D1" presStyleIdx="2" presStyleCnt="6"/>
      <dgm:spPr/>
    </dgm:pt>
    <dgm:pt modelId="{07C1FC13-42E1-2B47-815F-741FE6EF6303}" type="pres">
      <dgm:prSet presAssocID="{1C4D05CC-4527-BF44-869F-2D94C4C3B51E}" presName="connectorText" presStyleLbl="sibTrans2D1" presStyleIdx="2" presStyleCnt="6"/>
      <dgm:spPr/>
    </dgm:pt>
    <dgm:pt modelId="{A7449489-FEC0-B542-8A68-84E65E79FAC2}" type="pres">
      <dgm:prSet presAssocID="{94F49B11-B2DD-914F-A86F-62A75B7EBFD3}" presName="node" presStyleLbl="node1" presStyleIdx="3" presStyleCnt="7">
        <dgm:presLayoutVars>
          <dgm:bulletEnabled val="1"/>
        </dgm:presLayoutVars>
      </dgm:prSet>
      <dgm:spPr/>
    </dgm:pt>
    <dgm:pt modelId="{AFA7773E-2707-5E45-BCC6-E8C523602C85}" type="pres">
      <dgm:prSet presAssocID="{843BAFB5-8E2C-D245-86DC-88C38E4B6E11}" presName="sibTrans" presStyleLbl="sibTrans2D1" presStyleIdx="3" presStyleCnt="6"/>
      <dgm:spPr/>
    </dgm:pt>
    <dgm:pt modelId="{D96E32FE-7F57-F74C-B910-AF31BC842B63}" type="pres">
      <dgm:prSet presAssocID="{843BAFB5-8E2C-D245-86DC-88C38E4B6E11}" presName="connectorText" presStyleLbl="sibTrans2D1" presStyleIdx="3" presStyleCnt="6"/>
      <dgm:spPr/>
    </dgm:pt>
    <dgm:pt modelId="{48AAEC32-7CC5-AC4A-9299-16193C3135FE}" type="pres">
      <dgm:prSet presAssocID="{D5DE9CCC-35A9-0742-82EB-EC4C492E137B}" presName="node" presStyleLbl="node1" presStyleIdx="4" presStyleCnt="7">
        <dgm:presLayoutVars>
          <dgm:bulletEnabled val="1"/>
        </dgm:presLayoutVars>
      </dgm:prSet>
      <dgm:spPr/>
    </dgm:pt>
    <dgm:pt modelId="{8A7554D1-AFD5-A548-A986-F5603958FD01}" type="pres">
      <dgm:prSet presAssocID="{E332760E-ABD4-0948-9577-6595C2C7EB28}" presName="sibTrans" presStyleLbl="sibTrans2D1" presStyleIdx="4" presStyleCnt="6"/>
      <dgm:spPr/>
    </dgm:pt>
    <dgm:pt modelId="{A82ECED9-C4B6-8C40-AB7D-EE38DAC47F73}" type="pres">
      <dgm:prSet presAssocID="{E332760E-ABD4-0948-9577-6595C2C7EB28}" presName="connectorText" presStyleLbl="sibTrans2D1" presStyleIdx="4" presStyleCnt="6"/>
      <dgm:spPr/>
    </dgm:pt>
    <dgm:pt modelId="{B6592AA4-7996-0845-B59C-AF56440D4D23}" type="pres">
      <dgm:prSet presAssocID="{6EC1609D-8727-AB47-9048-651AE919ABAD}" presName="node" presStyleLbl="node1" presStyleIdx="5" presStyleCnt="7">
        <dgm:presLayoutVars>
          <dgm:bulletEnabled val="1"/>
        </dgm:presLayoutVars>
      </dgm:prSet>
      <dgm:spPr/>
    </dgm:pt>
    <dgm:pt modelId="{CEF8B032-277D-F04E-B348-D9D4085947E9}" type="pres">
      <dgm:prSet presAssocID="{DBA42A33-735D-FE41-BD33-CF6A6DF5D62D}" presName="sibTrans" presStyleLbl="sibTrans2D1" presStyleIdx="5" presStyleCnt="6"/>
      <dgm:spPr/>
    </dgm:pt>
    <dgm:pt modelId="{34CB7688-311E-054E-87A1-1F5175F9214B}" type="pres">
      <dgm:prSet presAssocID="{DBA42A33-735D-FE41-BD33-CF6A6DF5D62D}" presName="connectorText" presStyleLbl="sibTrans2D1" presStyleIdx="5" presStyleCnt="6"/>
      <dgm:spPr/>
    </dgm:pt>
    <dgm:pt modelId="{46F5900B-E07D-294E-910A-96ADB14A7F1C}" type="pres">
      <dgm:prSet presAssocID="{AA159BE0-D117-4043-BEF1-D1511E8D3C7C}" presName="node" presStyleLbl="node1" presStyleIdx="6" presStyleCnt="7">
        <dgm:presLayoutVars>
          <dgm:bulletEnabled val="1"/>
        </dgm:presLayoutVars>
      </dgm:prSet>
      <dgm:spPr/>
    </dgm:pt>
  </dgm:ptLst>
  <dgm:cxnLst>
    <dgm:cxn modelId="{22CC0F03-D857-9449-B193-D59BF46E28C7}" type="presOf" srcId="{F9C791FD-E9C4-8B46-A4A0-317D3BCA2640}" destId="{495B8293-95D2-E243-81B9-A870FDD9F62F}" srcOrd="0" destOrd="0" presId="urn:microsoft.com/office/officeart/2005/8/layout/process1"/>
    <dgm:cxn modelId="{402AB01C-057A-B24D-AD4D-6994A3D2C989}" type="presOf" srcId="{AA159BE0-D117-4043-BEF1-D1511E8D3C7C}" destId="{46F5900B-E07D-294E-910A-96ADB14A7F1C}" srcOrd="0" destOrd="0" presId="urn:microsoft.com/office/officeart/2005/8/layout/process1"/>
    <dgm:cxn modelId="{F74A5225-EC6D-384D-A8DB-AF756444AFBA}" type="presOf" srcId="{E332760E-ABD4-0948-9577-6595C2C7EB28}" destId="{8A7554D1-AFD5-A548-A986-F5603958FD01}" srcOrd="0" destOrd="0" presId="urn:microsoft.com/office/officeart/2005/8/layout/process1"/>
    <dgm:cxn modelId="{FD775329-C143-1442-BBF5-3CFDFD86B200}" srcId="{6E3076A2-1828-CF4E-8512-830A3F74FC7E}" destId="{A689AFBB-7EA6-D149-9DD8-E18407B2AFA9}" srcOrd="1" destOrd="0" parTransId="{F36F49C8-DBCF-3342-9BF6-1896E431B67C}" sibTransId="{F9C791FD-E9C4-8B46-A4A0-317D3BCA2640}"/>
    <dgm:cxn modelId="{EE66C430-E9AF-8C40-B6E2-2AD2EF4E22C7}" type="presOf" srcId="{6E3076A2-1828-CF4E-8512-830A3F74FC7E}" destId="{150F425B-3024-824C-9EBE-92444E5C8232}" srcOrd="0" destOrd="0" presId="urn:microsoft.com/office/officeart/2005/8/layout/process1"/>
    <dgm:cxn modelId="{A0FE413C-B126-E342-853F-53443A8AE9AD}" srcId="{6E3076A2-1828-CF4E-8512-830A3F74FC7E}" destId="{AA159BE0-D117-4043-BEF1-D1511E8D3C7C}" srcOrd="6" destOrd="0" parTransId="{767510B6-1F63-5743-BAF4-B75C92088F80}" sibTransId="{9D080305-4BC0-9245-8FA4-C77596A908A3}"/>
    <dgm:cxn modelId="{8D35B33C-36CE-5648-86F8-342C7BA915D1}" type="presOf" srcId="{1C4D05CC-4527-BF44-869F-2D94C4C3B51E}" destId="{49EFBD8A-C7B9-9D4E-9E21-C167EAB3FB51}" srcOrd="0" destOrd="0" presId="urn:microsoft.com/office/officeart/2005/8/layout/process1"/>
    <dgm:cxn modelId="{7332FC3E-2AAB-EA4B-B1E4-332764F5A089}" type="presOf" srcId="{304AB422-A0D8-D048-B66B-AFAE78CD8D7F}" destId="{2059AE6F-5176-E04E-A688-BEDCA03D9C51}" srcOrd="1" destOrd="0" presId="urn:microsoft.com/office/officeart/2005/8/layout/process1"/>
    <dgm:cxn modelId="{0DE53364-76C5-D344-8C3A-87E1E135E4F5}" srcId="{6E3076A2-1828-CF4E-8512-830A3F74FC7E}" destId="{D5DE9CCC-35A9-0742-82EB-EC4C492E137B}" srcOrd="4" destOrd="0" parTransId="{91D7FC5D-0F9B-4449-9279-F5B3BEB0CF1E}" sibTransId="{E332760E-ABD4-0948-9577-6595C2C7EB28}"/>
    <dgm:cxn modelId="{22C1B94C-DE11-BB41-92C9-75F40F9363CB}" type="presOf" srcId="{CB8C001A-7CAF-1D40-A725-29C70ACD92F6}" destId="{17EA6E2C-84FC-A545-8D38-E6F00607B642}" srcOrd="0" destOrd="0" presId="urn:microsoft.com/office/officeart/2005/8/layout/process1"/>
    <dgm:cxn modelId="{CF3ED96D-9327-3949-BB32-C5AAF5EB8C10}" type="presOf" srcId="{6EC1609D-8727-AB47-9048-651AE919ABAD}" destId="{B6592AA4-7996-0845-B59C-AF56440D4D23}" srcOrd="0" destOrd="0" presId="urn:microsoft.com/office/officeart/2005/8/layout/process1"/>
    <dgm:cxn modelId="{8C8E7F73-709B-DD46-A3FE-08A731AEA426}" type="presOf" srcId="{F9C791FD-E9C4-8B46-A4A0-317D3BCA2640}" destId="{9E54D915-024E-A94C-A79B-18F7334F4C4E}" srcOrd="1" destOrd="0" presId="urn:microsoft.com/office/officeart/2005/8/layout/process1"/>
    <dgm:cxn modelId="{EE291A55-49C7-8E42-BC15-02725D28209F}" type="presOf" srcId="{94F49B11-B2DD-914F-A86F-62A75B7EBFD3}" destId="{A7449489-FEC0-B542-8A68-84E65E79FAC2}" srcOrd="0" destOrd="0" presId="urn:microsoft.com/office/officeart/2005/8/layout/process1"/>
    <dgm:cxn modelId="{D693357D-2F8E-EB4A-8256-A94F1F7DDE4D}" srcId="{6E3076A2-1828-CF4E-8512-830A3F74FC7E}" destId="{94F49B11-B2DD-914F-A86F-62A75B7EBFD3}" srcOrd="3" destOrd="0" parTransId="{AF843C67-57B0-3C4C-9EDB-718DD632286C}" sibTransId="{843BAFB5-8E2C-D245-86DC-88C38E4B6E11}"/>
    <dgm:cxn modelId="{EE28FF8D-86C6-FF41-94D9-C78137E7BCA3}" type="presOf" srcId="{A689AFBB-7EA6-D149-9DD8-E18407B2AFA9}" destId="{9D73438A-BA58-B94F-A80F-D06F7512FCD7}" srcOrd="0" destOrd="0" presId="urn:microsoft.com/office/officeart/2005/8/layout/process1"/>
    <dgm:cxn modelId="{DAD7878E-FAC4-BC48-A172-6CCBC72B83B7}" type="presOf" srcId="{DBA42A33-735D-FE41-BD33-CF6A6DF5D62D}" destId="{CEF8B032-277D-F04E-B348-D9D4085947E9}" srcOrd="0" destOrd="0" presId="urn:microsoft.com/office/officeart/2005/8/layout/process1"/>
    <dgm:cxn modelId="{47278191-F496-6E45-9231-2538B8F185CF}" type="presOf" srcId="{D5DE9CCC-35A9-0742-82EB-EC4C492E137B}" destId="{48AAEC32-7CC5-AC4A-9299-16193C3135FE}" srcOrd="0" destOrd="0" presId="urn:microsoft.com/office/officeart/2005/8/layout/process1"/>
    <dgm:cxn modelId="{C5689B9C-B0A4-EA4E-B60F-C8D1FF0E0A9D}" type="presOf" srcId="{CEFFEDFA-E76C-A44B-92F0-107FCA288722}" destId="{9CEBFB0A-07A3-A943-ADC7-618D154DFA43}" srcOrd="0" destOrd="0" presId="urn:microsoft.com/office/officeart/2005/8/layout/process1"/>
    <dgm:cxn modelId="{C9E43AB4-FABA-8645-926D-2AE094B6900F}" srcId="{6E3076A2-1828-CF4E-8512-830A3F74FC7E}" destId="{CB8C001A-7CAF-1D40-A725-29C70ACD92F6}" srcOrd="2" destOrd="0" parTransId="{76D169BF-020C-EC4E-AEA1-D8C27BF36459}" sibTransId="{1C4D05CC-4527-BF44-869F-2D94C4C3B51E}"/>
    <dgm:cxn modelId="{63B599B5-146E-BE46-83A6-8B69DE613F52}" type="presOf" srcId="{843BAFB5-8E2C-D245-86DC-88C38E4B6E11}" destId="{D96E32FE-7F57-F74C-B910-AF31BC842B63}" srcOrd="1" destOrd="0" presId="urn:microsoft.com/office/officeart/2005/8/layout/process1"/>
    <dgm:cxn modelId="{891E01C2-F2B7-C24D-8639-8FD8633C2737}" type="presOf" srcId="{DBA42A33-735D-FE41-BD33-CF6A6DF5D62D}" destId="{34CB7688-311E-054E-87A1-1F5175F9214B}" srcOrd="1" destOrd="0" presId="urn:microsoft.com/office/officeart/2005/8/layout/process1"/>
    <dgm:cxn modelId="{ACC3DBCA-10D3-9F44-9A80-A5BEC64F32A3}" srcId="{6E3076A2-1828-CF4E-8512-830A3F74FC7E}" destId="{CEFFEDFA-E76C-A44B-92F0-107FCA288722}" srcOrd="0" destOrd="0" parTransId="{1C1E9AEA-DFCE-924D-8C79-48C45718B481}" sibTransId="{304AB422-A0D8-D048-B66B-AFAE78CD8D7F}"/>
    <dgm:cxn modelId="{D22E46D7-183B-4A4A-BEAF-4CAD0FFC30AD}" srcId="{6E3076A2-1828-CF4E-8512-830A3F74FC7E}" destId="{6EC1609D-8727-AB47-9048-651AE919ABAD}" srcOrd="5" destOrd="0" parTransId="{B560C89D-06E7-5044-AB19-E628114F382F}" sibTransId="{DBA42A33-735D-FE41-BD33-CF6A6DF5D62D}"/>
    <dgm:cxn modelId="{472243DF-B91B-C344-B2C0-1F2B1B15CC83}" type="presOf" srcId="{843BAFB5-8E2C-D245-86DC-88C38E4B6E11}" destId="{AFA7773E-2707-5E45-BCC6-E8C523602C85}" srcOrd="0" destOrd="0" presId="urn:microsoft.com/office/officeart/2005/8/layout/process1"/>
    <dgm:cxn modelId="{88AB0BEF-2DCE-484E-8EFD-F2CFF3DECDAF}" type="presOf" srcId="{304AB422-A0D8-D048-B66B-AFAE78CD8D7F}" destId="{F7F5DBB0-CFA3-624E-80A9-BBA44A0AF034}" srcOrd="0" destOrd="0" presId="urn:microsoft.com/office/officeart/2005/8/layout/process1"/>
    <dgm:cxn modelId="{613D5BFA-4498-2644-81F4-7B0DD666FB8D}" type="presOf" srcId="{1C4D05CC-4527-BF44-869F-2D94C4C3B51E}" destId="{07C1FC13-42E1-2B47-815F-741FE6EF6303}" srcOrd="1" destOrd="0" presId="urn:microsoft.com/office/officeart/2005/8/layout/process1"/>
    <dgm:cxn modelId="{26D219FC-B301-C44C-B338-708624D00D30}" type="presOf" srcId="{E332760E-ABD4-0948-9577-6595C2C7EB28}" destId="{A82ECED9-C4B6-8C40-AB7D-EE38DAC47F73}" srcOrd="1" destOrd="0" presId="urn:microsoft.com/office/officeart/2005/8/layout/process1"/>
    <dgm:cxn modelId="{29A19FB8-0DC3-2940-A9FE-95C3B82D16A4}" type="presParOf" srcId="{150F425B-3024-824C-9EBE-92444E5C8232}" destId="{9CEBFB0A-07A3-A943-ADC7-618D154DFA43}" srcOrd="0" destOrd="0" presId="urn:microsoft.com/office/officeart/2005/8/layout/process1"/>
    <dgm:cxn modelId="{29FC96F3-8FDF-9746-8E48-6DF8D0A51F42}" type="presParOf" srcId="{150F425B-3024-824C-9EBE-92444E5C8232}" destId="{F7F5DBB0-CFA3-624E-80A9-BBA44A0AF034}" srcOrd="1" destOrd="0" presId="urn:microsoft.com/office/officeart/2005/8/layout/process1"/>
    <dgm:cxn modelId="{BD684810-A74F-3747-9B9F-0EFD4B54EDE6}" type="presParOf" srcId="{F7F5DBB0-CFA3-624E-80A9-BBA44A0AF034}" destId="{2059AE6F-5176-E04E-A688-BEDCA03D9C51}" srcOrd="0" destOrd="0" presId="urn:microsoft.com/office/officeart/2005/8/layout/process1"/>
    <dgm:cxn modelId="{BC3F27DF-A87E-814C-B7D6-512C390B453E}" type="presParOf" srcId="{150F425B-3024-824C-9EBE-92444E5C8232}" destId="{9D73438A-BA58-B94F-A80F-D06F7512FCD7}" srcOrd="2" destOrd="0" presId="urn:microsoft.com/office/officeart/2005/8/layout/process1"/>
    <dgm:cxn modelId="{64B15E7D-9515-A04F-A445-CD477C5A74C4}" type="presParOf" srcId="{150F425B-3024-824C-9EBE-92444E5C8232}" destId="{495B8293-95D2-E243-81B9-A870FDD9F62F}" srcOrd="3" destOrd="0" presId="urn:microsoft.com/office/officeart/2005/8/layout/process1"/>
    <dgm:cxn modelId="{730A29DE-F1C9-A948-9955-C3B026CC6326}" type="presParOf" srcId="{495B8293-95D2-E243-81B9-A870FDD9F62F}" destId="{9E54D915-024E-A94C-A79B-18F7334F4C4E}" srcOrd="0" destOrd="0" presId="urn:microsoft.com/office/officeart/2005/8/layout/process1"/>
    <dgm:cxn modelId="{47C0C4E0-F635-B646-A8BF-6EE060413D6B}" type="presParOf" srcId="{150F425B-3024-824C-9EBE-92444E5C8232}" destId="{17EA6E2C-84FC-A545-8D38-E6F00607B642}" srcOrd="4" destOrd="0" presId="urn:microsoft.com/office/officeart/2005/8/layout/process1"/>
    <dgm:cxn modelId="{600242AD-958B-2D4F-8B35-FAFE2BED9C37}" type="presParOf" srcId="{150F425B-3024-824C-9EBE-92444E5C8232}" destId="{49EFBD8A-C7B9-9D4E-9E21-C167EAB3FB51}" srcOrd="5" destOrd="0" presId="urn:microsoft.com/office/officeart/2005/8/layout/process1"/>
    <dgm:cxn modelId="{F0E8D5F4-CE95-2F48-ACF1-43F5031ACCCA}" type="presParOf" srcId="{49EFBD8A-C7B9-9D4E-9E21-C167EAB3FB51}" destId="{07C1FC13-42E1-2B47-815F-741FE6EF6303}" srcOrd="0" destOrd="0" presId="urn:microsoft.com/office/officeart/2005/8/layout/process1"/>
    <dgm:cxn modelId="{A5F52C65-45BA-4F45-B380-188561FF4D3C}" type="presParOf" srcId="{150F425B-3024-824C-9EBE-92444E5C8232}" destId="{A7449489-FEC0-B542-8A68-84E65E79FAC2}" srcOrd="6" destOrd="0" presId="urn:microsoft.com/office/officeart/2005/8/layout/process1"/>
    <dgm:cxn modelId="{5231C149-05B3-864E-9281-85838D376BD4}" type="presParOf" srcId="{150F425B-3024-824C-9EBE-92444E5C8232}" destId="{AFA7773E-2707-5E45-BCC6-E8C523602C85}" srcOrd="7" destOrd="0" presId="urn:microsoft.com/office/officeart/2005/8/layout/process1"/>
    <dgm:cxn modelId="{7063D1D5-DEBC-E646-8947-F73D903B8D62}" type="presParOf" srcId="{AFA7773E-2707-5E45-BCC6-E8C523602C85}" destId="{D96E32FE-7F57-F74C-B910-AF31BC842B63}" srcOrd="0" destOrd="0" presId="urn:microsoft.com/office/officeart/2005/8/layout/process1"/>
    <dgm:cxn modelId="{4DA0FAE6-9E1B-BF48-B3CB-BB56097BA7A8}" type="presParOf" srcId="{150F425B-3024-824C-9EBE-92444E5C8232}" destId="{48AAEC32-7CC5-AC4A-9299-16193C3135FE}" srcOrd="8" destOrd="0" presId="urn:microsoft.com/office/officeart/2005/8/layout/process1"/>
    <dgm:cxn modelId="{A0E207B6-6B2C-EA4E-A41E-5B8542B0D056}" type="presParOf" srcId="{150F425B-3024-824C-9EBE-92444E5C8232}" destId="{8A7554D1-AFD5-A548-A986-F5603958FD01}" srcOrd="9" destOrd="0" presId="urn:microsoft.com/office/officeart/2005/8/layout/process1"/>
    <dgm:cxn modelId="{D5149F92-4A0D-4F41-97F6-E74F70153D10}" type="presParOf" srcId="{8A7554D1-AFD5-A548-A986-F5603958FD01}" destId="{A82ECED9-C4B6-8C40-AB7D-EE38DAC47F73}" srcOrd="0" destOrd="0" presId="urn:microsoft.com/office/officeart/2005/8/layout/process1"/>
    <dgm:cxn modelId="{B318BD44-2008-314F-9F8A-9B99C07ABD7F}" type="presParOf" srcId="{150F425B-3024-824C-9EBE-92444E5C8232}" destId="{B6592AA4-7996-0845-B59C-AF56440D4D23}" srcOrd="10" destOrd="0" presId="urn:microsoft.com/office/officeart/2005/8/layout/process1"/>
    <dgm:cxn modelId="{5488B587-B682-DD4A-AAE2-DF4244950932}" type="presParOf" srcId="{150F425B-3024-824C-9EBE-92444E5C8232}" destId="{CEF8B032-277D-F04E-B348-D9D4085947E9}" srcOrd="11" destOrd="0" presId="urn:microsoft.com/office/officeart/2005/8/layout/process1"/>
    <dgm:cxn modelId="{0DC67725-32C4-CE4B-B649-334433D7D656}" type="presParOf" srcId="{CEF8B032-277D-F04E-B348-D9D4085947E9}" destId="{34CB7688-311E-054E-87A1-1F5175F9214B}" srcOrd="0" destOrd="0" presId="urn:microsoft.com/office/officeart/2005/8/layout/process1"/>
    <dgm:cxn modelId="{F3D23BE4-5626-0846-88E0-BB654CF63B3B}" type="presParOf" srcId="{150F425B-3024-824C-9EBE-92444E5C8232}" destId="{46F5900B-E07D-294E-910A-96ADB14A7F1C}"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0636A8-9088-BC49-8354-D33C29F5D2DF}" type="doc">
      <dgm:prSet loTypeId="urn:microsoft.com/office/officeart/2005/8/layout/orgChart1" loCatId="" qsTypeId="urn:microsoft.com/office/officeart/2005/8/quickstyle/simple3" qsCatId="simple" csTypeId="urn:microsoft.com/office/officeart/2005/8/colors/accent3_5" csCatId="accent3" phldr="1"/>
      <dgm:spPr/>
      <dgm:t>
        <a:bodyPr/>
        <a:lstStyle/>
        <a:p>
          <a:endParaRPr lang="en-US"/>
        </a:p>
      </dgm:t>
    </dgm:pt>
    <dgm:pt modelId="{2ACAB915-6DD3-FF40-B00A-BB93455A6B9D}">
      <dgm:prSet custT="1"/>
      <dgm:spPr/>
      <dgm:t>
        <a:bodyPr/>
        <a:lstStyle/>
        <a:p>
          <a:r>
            <a:rPr lang="en-US" sz="3600" b="1" u="sng" dirty="0">
              <a:latin typeface="+mn-lt"/>
              <a:cs typeface="Times New Roman" pitchFamily="18" charset="0"/>
            </a:rPr>
            <a:t>T</a:t>
          </a:r>
          <a:r>
            <a:rPr lang="en-US" sz="3600" b="1" dirty="0">
              <a:latin typeface="+mn-lt"/>
              <a:cs typeface="Times New Roman" pitchFamily="18" charset="0"/>
            </a:rPr>
            <a:t>riamterene</a:t>
          </a:r>
          <a:endParaRPr lang="en-US" sz="3600" b="1" dirty="0">
            <a:latin typeface="+mn-lt"/>
          </a:endParaRPr>
        </a:p>
      </dgm:t>
    </dgm:pt>
    <dgm:pt modelId="{0D6CF771-3409-244E-AC22-53603DC7BB11}">
      <dgm:prSet custT="1"/>
      <dgm:spPr/>
      <dgm:t>
        <a:bodyPr/>
        <a:lstStyle/>
        <a:p>
          <a:r>
            <a:rPr lang="en-US" sz="3600" b="1" u="sng" dirty="0">
              <a:latin typeface="+mn-lt"/>
              <a:cs typeface="Times New Roman" pitchFamily="18" charset="0"/>
            </a:rPr>
            <a:t>A</a:t>
          </a:r>
          <a:r>
            <a:rPr lang="en-US" sz="3600" b="1" dirty="0">
              <a:latin typeface="+mn-lt"/>
              <a:cs typeface="Times New Roman" pitchFamily="18" charset="0"/>
            </a:rPr>
            <a:t>miloride</a:t>
          </a:r>
          <a:endParaRPr lang="en-US" sz="3600" b="1" dirty="0">
            <a:latin typeface="+mn-lt"/>
          </a:endParaRPr>
        </a:p>
      </dgm:t>
    </dgm:pt>
    <dgm:pt modelId="{BBF97A01-3969-BB40-8E21-E9D9CDDC82AF}">
      <dgm:prSet custT="1"/>
      <dgm:spPr/>
      <dgm:t>
        <a:bodyPr/>
        <a:lstStyle/>
        <a:p>
          <a:r>
            <a:rPr lang="en-US" sz="3600" b="1">
              <a:latin typeface="+mn-lt"/>
              <a:cs typeface="Times New Roman" pitchFamily="18" charset="0"/>
            </a:rPr>
            <a:t>Na</a:t>
          </a:r>
          <a:r>
            <a:rPr lang="en-US" sz="3600" b="1" baseline="30000">
              <a:latin typeface="+mn-lt"/>
              <a:cs typeface="Times New Roman" pitchFamily="18" charset="0"/>
            </a:rPr>
            <a:t>+</a:t>
          </a:r>
          <a:r>
            <a:rPr lang="en-US" sz="3600" b="1">
              <a:latin typeface="+mn-lt"/>
              <a:cs typeface="Times New Roman" pitchFamily="18" charset="0"/>
            </a:rPr>
            <a:t> channels inhibitors</a:t>
          </a:r>
          <a:endParaRPr lang="en-US" sz="3600" b="1" dirty="0">
            <a:latin typeface="+mn-lt"/>
          </a:endParaRPr>
        </a:p>
      </dgm:t>
    </dgm:pt>
    <dgm:pt modelId="{DB3F1019-39BA-7F42-A54C-BA2C4D7C9A9D}" type="sibTrans" cxnId="{4BF3C045-9E22-124B-A962-EC78ED8104FE}">
      <dgm:prSet/>
      <dgm:spPr/>
      <dgm:t>
        <a:bodyPr/>
        <a:lstStyle/>
        <a:p>
          <a:endParaRPr lang="en-US" sz="3600" b="1">
            <a:latin typeface="+mn-lt"/>
          </a:endParaRPr>
        </a:p>
      </dgm:t>
    </dgm:pt>
    <dgm:pt modelId="{82F86C0C-870B-D944-A2A1-B0E5CC9C16AB}" type="parTrans" cxnId="{4BF3C045-9E22-124B-A962-EC78ED8104FE}">
      <dgm:prSet/>
      <dgm:spPr/>
      <dgm:t>
        <a:bodyPr/>
        <a:lstStyle/>
        <a:p>
          <a:endParaRPr lang="en-US" sz="3600" b="1">
            <a:latin typeface="+mn-lt"/>
          </a:endParaRPr>
        </a:p>
      </dgm:t>
    </dgm:pt>
    <dgm:pt modelId="{217E8DA3-EE94-AF40-8505-278914BF1B6C}" type="sibTrans" cxnId="{C349AE46-A8C7-814B-8AA1-8C9573313BB4}">
      <dgm:prSet/>
      <dgm:spPr/>
      <dgm:t>
        <a:bodyPr/>
        <a:lstStyle/>
        <a:p>
          <a:endParaRPr lang="en-US" sz="3600" b="1">
            <a:latin typeface="+mn-lt"/>
          </a:endParaRPr>
        </a:p>
      </dgm:t>
    </dgm:pt>
    <dgm:pt modelId="{E6DB11AC-8FE1-E74C-810F-C7AE8D244D19}" type="parTrans" cxnId="{C349AE46-A8C7-814B-8AA1-8C9573313BB4}">
      <dgm:prSet/>
      <dgm:spPr/>
      <dgm:t>
        <a:bodyPr/>
        <a:lstStyle/>
        <a:p>
          <a:endParaRPr lang="en-US" sz="3600" b="1">
            <a:latin typeface="+mn-lt"/>
          </a:endParaRPr>
        </a:p>
      </dgm:t>
    </dgm:pt>
    <dgm:pt modelId="{154DD3BB-1F9E-7841-BB79-6101359E8457}">
      <dgm:prSet phldrT="[Text]" custT="1"/>
      <dgm:spPr/>
      <dgm:t>
        <a:bodyPr/>
        <a:lstStyle/>
        <a:p>
          <a:r>
            <a:rPr lang="en-US" sz="3600" b="1">
              <a:latin typeface="+mn-lt"/>
            </a:rPr>
            <a:t>nonsteroids</a:t>
          </a:r>
        </a:p>
      </dgm:t>
    </dgm:pt>
    <dgm:pt modelId="{739E1979-CA6C-A246-AB56-4C5D472D548F}" type="sibTrans" cxnId="{5F664DBE-4A9D-074B-8B25-78F47DB5CC5A}">
      <dgm:prSet/>
      <dgm:spPr/>
      <dgm:t>
        <a:bodyPr/>
        <a:lstStyle/>
        <a:p>
          <a:endParaRPr lang="en-US" sz="3600" b="1">
            <a:latin typeface="+mn-lt"/>
          </a:endParaRPr>
        </a:p>
      </dgm:t>
    </dgm:pt>
    <dgm:pt modelId="{27C367A1-3BD9-094A-96FF-F55E2B82CFC7}" type="parTrans" cxnId="{5F664DBE-4A9D-074B-8B25-78F47DB5CC5A}">
      <dgm:prSet/>
      <dgm:spPr/>
      <dgm:t>
        <a:bodyPr/>
        <a:lstStyle/>
        <a:p>
          <a:endParaRPr lang="en-US" sz="3600" b="1">
            <a:latin typeface="+mn-lt"/>
          </a:endParaRPr>
        </a:p>
      </dgm:t>
    </dgm:pt>
    <dgm:pt modelId="{8A0F67D4-7D29-DA48-990F-8F1A776F3B6C}">
      <dgm:prSet custT="1"/>
      <dgm:spPr/>
      <dgm:t>
        <a:bodyPr/>
        <a:lstStyle/>
        <a:p>
          <a:r>
            <a:rPr lang="en-US" sz="3600" b="1" u="sng" dirty="0">
              <a:latin typeface="+mn-lt"/>
              <a:cs typeface="Times New Roman" pitchFamily="18" charset="0"/>
            </a:rPr>
            <a:t>S</a:t>
          </a:r>
          <a:r>
            <a:rPr lang="en-US" sz="3600" b="1" dirty="0">
              <a:latin typeface="+mn-lt"/>
              <a:cs typeface="Times New Roman" pitchFamily="18" charset="0"/>
            </a:rPr>
            <a:t>pironolactone</a:t>
          </a:r>
          <a:endParaRPr lang="en-US" sz="3600" b="1" dirty="0">
            <a:latin typeface="+mn-lt"/>
          </a:endParaRPr>
        </a:p>
      </dgm:t>
    </dgm:pt>
    <dgm:pt modelId="{0D270D7F-B98A-2443-8D58-9FCDC6A46842}">
      <dgm:prSet custT="1"/>
      <dgm:spPr/>
      <dgm:t>
        <a:bodyPr/>
        <a:lstStyle/>
        <a:p>
          <a:r>
            <a:rPr lang="en-US" sz="3600" b="1" dirty="0" err="1">
              <a:latin typeface="+mn-lt"/>
            </a:rPr>
            <a:t>Aldosteron</a:t>
          </a:r>
          <a:r>
            <a:rPr lang="en-US" sz="3600" b="1" dirty="0">
              <a:latin typeface="+mn-lt"/>
            </a:rPr>
            <a:t> Antagonists</a:t>
          </a:r>
        </a:p>
      </dgm:t>
    </dgm:pt>
    <dgm:pt modelId="{BA2FE23B-04D5-314B-B39D-80A51E988239}" type="sibTrans" cxnId="{E8750B73-71C9-2948-B804-A177ADF28A4B}">
      <dgm:prSet/>
      <dgm:spPr/>
      <dgm:t>
        <a:bodyPr/>
        <a:lstStyle/>
        <a:p>
          <a:endParaRPr lang="en-US" sz="3600" b="1">
            <a:latin typeface="+mn-lt"/>
          </a:endParaRPr>
        </a:p>
      </dgm:t>
    </dgm:pt>
    <dgm:pt modelId="{E2024A44-0523-B24A-A7D2-F220531A53BF}" type="parTrans" cxnId="{E8750B73-71C9-2948-B804-A177ADF28A4B}">
      <dgm:prSet/>
      <dgm:spPr/>
      <dgm:t>
        <a:bodyPr/>
        <a:lstStyle/>
        <a:p>
          <a:endParaRPr lang="en-US" sz="3600" b="1">
            <a:latin typeface="+mn-lt"/>
          </a:endParaRPr>
        </a:p>
      </dgm:t>
    </dgm:pt>
    <dgm:pt modelId="{C497CAE9-4C56-E743-B6AE-1953CBDBDA30}">
      <dgm:prSet phldrT="[Text]" custT="1"/>
      <dgm:spPr/>
      <dgm:t>
        <a:bodyPr/>
        <a:lstStyle/>
        <a:p>
          <a:r>
            <a:rPr lang="en-US" sz="3600" b="1" dirty="0">
              <a:latin typeface="+mn-lt"/>
            </a:rPr>
            <a:t>Steroids</a:t>
          </a:r>
        </a:p>
      </dgm:t>
    </dgm:pt>
    <dgm:pt modelId="{089094BD-30AF-1B49-A2C6-19FB6E3782C3}" type="sibTrans" cxnId="{3FB24AC1-AFEB-5B4E-B83C-76A4316BAA14}">
      <dgm:prSet/>
      <dgm:spPr/>
      <dgm:t>
        <a:bodyPr/>
        <a:lstStyle/>
        <a:p>
          <a:endParaRPr lang="en-US" sz="3600" b="1">
            <a:latin typeface="+mn-lt"/>
          </a:endParaRPr>
        </a:p>
      </dgm:t>
    </dgm:pt>
    <dgm:pt modelId="{A90091C8-8394-2B48-A8F7-7EAE513A39CC}" type="parTrans" cxnId="{3FB24AC1-AFEB-5B4E-B83C-76A4316BAA14}">
      <dgm:prSet/>
      <dgm:spPr/>
      <dgm:t>
        <a:bodyPr/>
        <a:lstStyle/>
        <a:p>
          <a:endParaRPr lang="en-US" sz="3600" b="1">
            <a:latin typeface="+mn-lt"/>
          </a:endParaRPr>
        </a:p>
      </dgm:t>
    </dgm:pt>
    <dgm:pt modelId="{9FDAD6B2-F57E-F448-8274-B1C021E9AEE3}">
      <dgm:prSet phldrT="[Text]" custT="1"/>
      <dgm:spPr/>
      <dgm:t>
        <a:bodyPr/>
        <a:lstStyle/>
        <a:p>
          <a:r>
            <a:rPr lang="en-US" altLang="en-US" sz="6000" b="1" dirty="0">
              <a:solidFill>
                <a:srgbClr val="0070C0"/>
              </a:solidFill>
              <a:latin typeface="+mn-lt"/>
            </a:rPr>
            <a:t>Potassium-sparing diuretics</a:t>
          </a:r>
          <a:endParaRPr lang="en-US" sz="6000" b="1" dirty="0">
            <a:solidFill>
              <a:srgbClr val="0070C0"/>
            </a:solidFill>
            <a:latin typeface="+mn-lt"/>
          </a:endParaRPr>
        </a:p>
      </dgm:t>
    </dgm:pt>
    <dgm:pt modelId="{16920F7E-AFAB-9844-8CAC-DB408E4559CC}" type="sibTrans" cxnId="{6BF9721C-8228-0943-A8E0-BC2A32CDDB18}">
      <dgm:prSet/>
      <dgm:spPr/>
      <dgm:t>
        <a:bodyPr/>
        <a:lstStyle/>
        <a:p>
          <a:endParaRPr lang="en-US" sz="3600" b="1">
            <a:latin typeface="+mn-lt"/>
          </a:endParaRPr>
        </a:p>
      </dgm:t>
    </dgm:pt>
    <dgm:pt modelId="{0A837667-9060-FC47-A128-628D0004307C}" type="parTrans" cxnId="{6BF9721C-8228-0943-A8E0-BC2A32CDDB18}">
      <dgm:prSet/>
      <dgm:spPr/>
      <dgm:t>
        <a:bodyPr/>
        <a:lstStyle/>
        <a:p>
          <a:endParaRPr lang="en-US" sz="3600" b="1">
            <a:latin typeface="+mn-lt"/>
          </a:endParaRPr>
        </a:p>
      </dgm:t>
    </dgm:pt>
    <dgm:pt modelId="{A56CEF4F-A30D-7E4A-BF83-A91CAE2B5587}" type="sibTrans" cxnId="{9A3AC536-09C8-AD41-AD68-72365B106FB2}">
      <dgm:prSet/>
      <dgm:spPr/>
      <dgm:t>
        <a:bodyPr/>
        <a:lstStyle/>
        <a:p>
          <a:endParaRPr lang="en-US" sz="3600" b="1">
            <a:latin typeface="+mn-lt"/>
          </a:endParaRPr>
        </a:p>
      </dgm:t>
    </dgm:pt>
    <dgm:pt modelId="{35732DA1-92F7-EC4A-9EF8-62F0B518BE27}" type="parTrans" cxnId="{9A3AC536-09C8-AD41-AD68-72365B106FB2}">
      <dgm:prSet/>
      <dgm:spPr/>
      <dgm:t>
        <a:bodyPr/>
        <a:lstStyle/>
        <a:p>
          <a:endParaRPr lang="en-US" sz="3600" b="1">
            <a:latin typeface="+mn-lt"/>
          </a:endParaRPr>
        </a:p>
      </dgm:t>
    </dgm:pt>
    <dgm:pt modelId="{9432C05B-DCF8-7E43-ACDC-8482238B77AE}" type="sibTrans" cxnId="{71878BFF-CCD4-4642-974A-74E597692AE9}">
      <dgm:prSet/>
      <dgm:spPr/>
      <dgm:t>
        <a:bodyPr/>
        <a:lstStyle/>
        <a:p>
          <a:endParaRPr lang="en-US" sz="3600" b="1">
            <a:latin typeface="+mn-lt"/>
          </a:endParaRPr>
        </a:p>
      </dgm:t>
    </dgm:pt>
    <dgm:pt modelId="{436EAB9D-1E4E-C64A-BC1C-547DB13A4FFF}" type="parTrans" cxnId="{71878BFF-CCD4-4642-974A-74E597692AE9}">
      <dgm:prSet/>
      <dgm:spPr/>
      <dgm:t>
        <a:bodyPr/>
        <a:lstStyle/>
        <a:p>
          <a:endParaRPr lang="en-US" sz="3600" b="1">
            <a:latin typeface="+mn-lt"/>
          </a:endParaRPr>
        </a:p>
      </dgm:t>
    </dgm:pt>
    <dgm:pt modelId="{1E072C1C-338C-0048-8FC9-C68AB867EBC5}">
      <dgm:prSet/>
      <dgm:spPr/>
      <dgm:t>
        <a:bodyPr/>
        <a:lstStyle/>
        <a:p>
          <a:r>
            <a:rPr lang="en-GB" b="1" dirty="0" err="1">
              <a:solidFill>
                <a:srgbClr val="7030A0"/>
              </a:solidFill>
            </a:rPr>
            <a:t>Eplerenone</a:t>
          </a:r>
          <a:endParaRPr lang="en-US" dirty="0">
            <a:solidFill>
              <a:srgbClr val="7030A0"/>
            </a:solidFill>
          </a:endParaRPr>
        </a:p>
      </dgm:t>
    </dgm:pt>
    <dgm:pt modelId="{C8E7C3D4-C081-D84F-8A90-247DEDA7D252}" type="parTrans" cxnId="{F8C5506A-D556-B146-ABD0-74326CD0B568}">
      <dgm:prSet/>
      <dgm:spPr/>
      <dgm:t>
        <a:bodyPr/>
        <a:lstStyle/>
        <a:p>
          <a:endParaRPr lang="en-US"/>
        </a:p>
      </dgm:t>
    </dgm:pt>
    <dgm:pt modelId="{BDC30BE9-4B5C-CC49-B528-7C5216C131C8}" type="sibTrans" cxnId="{F8C5506A-D556-B146-ABD0-74326CD0B568}">
      <dgm:prSet/>
      <dgm:spPr/>
      <dgm:t>
        <a:bodyPr/>
        <a:lstStyle/>
        <a:p>
          <a:endParaRPr lang="en-US"/>
        </a:p>
      </dgm:t>
    </dgm:pt>
    <dgm:pt modelId="{DB68999F-5D41-8F4B-9745-B4CB2409E520}" type="pres">
      <dgm:prSet presAssocID="{9C0636A8-9088-BC49-8354-D33C29F5D2DF}" presName="hierChild1" presStyleCnt="0">
        <dgm:presLayoutVars>
          <dgm:orgChart val="1"/>
          <dgm:chPref val="1"/>
          <dgm:dir/>
          <dgm:animOne val="branch"/>
          <dgm:animLvl val="lvl"/>
          <dgm:resizeHandles/>
        </dgm:presLayoutVars>
      </dgm:prSet>
      <dgm:spPr/>
    </dgm:pt>
    <dgm:pt modelId="{DBA7E7A0-90C5-8247-AFEE-4455D741E010}" type="pres">
      <dgm:prSet presAssocID="{9FDAD6B2-F57E-F448-8274-B1C021E9AEE3}" presName="hierRoot1" presStyleCnt="0">
        <dgm:presLayoutVars>
          <dgm:hierBranch val="init"/>
        </dgm:presLayoutVars>
      </dgm:prSet>
      <dgm:spPr/>
    </dgm:pt>
    <dgm:pt modelId="{723E8D29-D320-6F43-A56C-834EBA9B9247}" type="pres">
      <dgm:prSet presAssocID="{9FDAD6B2-F57E-F448-8274-B1C021E9AEE3}" presName="rootComposite1" presStyleCnt="0"/>
      <dgm:spPr/>
    </dgm:pt>
    <dgm:pt modelId="{B7B48D7B-B939-5744-B60B-7DB0723C60BF}" type="pres">
      <dgm:prSet presAssocID="{9FDAD6B2-F57E-F448-8274-B1C021E9AEE3}" presName="rootText1" presStyleLbl="node0" presStyleIdx="0" presStyleCnt="1" custScaleX="372424">
        <dgm:presLayoutVars>
          <dgm:chPref val="3"/>
        </dgm:presLayoutVars>
      </dgm:prSet>
      <dgm:spPr/>
    </dgm:pt>
    <dgm:pt modelId="{648755EE-6FA8-D44E-90EE-40483A83AF5F}" type="pres">
      <dgm:prSet presAssocID="{9FDAD6B2-F57E-F448-8274-B1C021E9AEE3}" presName="rootConnector1" presStyleLbl="node1" presStyleIdx="0" presStyleCnt="0"/>
      <dgm:spPr/>
    </dgm:pt>
    <dgm:pt modelId="{72302D93-3713-9449-9600-8050150D018D}" type="pres">
      <dgm:prSet presAssocID="{9FDAD6B2-F57E-F448-8274-B1C021E9AEE3}" presName="hierChild2" presStyleCnt="0"/>
      <dgm:spPr/>
    </dgm:pt>
    <dgm:pt modelId="{6DFD0B4F-5AC7-2F45-8B14-C2F00368F2CC}" type="pres">
      <dgm:prSet presAssocID="{436EAB9D-1E4E-C64A-BC1C-547DB13A4FFF}" presName="Name37" presStyleLbl="parChTrans1D2" presStyleIdx="0" presStyleCnt="2"/>
      <dgm:spPr/>
    </dgm:pt>
    <dgm:pt modelId="{B3B752C0-1884-CE4D-843A-8B261CF00C76}" type="pres">
      <dgm:prSet presAssocID="{C497CAE9-4C56-E743-B6AE-1953CBDBDA30}" presName="hierRoot2" presStyleCnt="0">
        <dgm:presLayoutVars>
          <dgm:hierBranch val="init"/>
        </dgm:presLayoutVars>
      </dgm:prSet>
      <dgm:spPr/>
    </dgm:pt>
    <dgm:pt modelId="{E985AAB6-AE27-F34A-841F-26200EDB99EE}" type="pres">
      <dgm:prSet presAssocID="{C497CAE9-4C56-E743-B6AE-1953CBDBDA30}" presName="rootComposite" presStyleCnt="0"/>
      <dgm:spPr/>
    </dgm:pt>
    <dgm:pt modelId="{E3D9D27B-1869-A14A-B425-5BD76FA8E572}" type="pres">
      <dgm:prSet presAssocID="{C497CAE9-4C56-E743-B6AE-1953CBDBDA30}" presName="rootText" presStyleLbl="node2" presStyleIdx="0" presStyleCnt="2">
        <dgm:presLayoutVars>
          <dgm:chPref val="3"/>
        </dgm:presLayoutVars>
      </dgm:prSet>
      <dgm:spPr/>
    </dgm:pt>
    <dgm:pt modelId="{B7CA0438-6794-494E-BF87-53C6328D2733}" type="pres">
      <dgm:prSet presAssocID="{C497CAE9-4C56-E743-B6AE-1953CBDBDA30}" presName="rootConnector" presStyleLbl="node2" presStyleIdx="0" presStyleCnt="2"/>
      <dgm:spPr/>
    </dgm:pt>
    <dgm:pt modelId="{1459B71B-D1B2-2740-9FB3-AF592AF90402}" type="pres">
      <dgm:prSet presAssocID="{C497CAE9-4C56-E743-B6AE-1953CBDBDA30}" presName="hierChild4" presStyleCnt="0"/>
      <dgm:spPr/>
    </dgm:pt>
    <dgm:pt modelId="{34747921-9427-8D47-B6F6-26B003B64E6C}" type="pres">
      <dgm:prSet presAssocID="{A90091C8-8394-2B48-A8F7-7EAE513A39CC}" presName="Name37" presStyleLbl="parChTrans1D3" presStyleIdx="0" presStyleCnt="2"/>
      <dgm:spPr/>
    </dgm:pt>
    <dgm:pt modelId="{584C8766-01D2-634E-AE56-C4870E92A0C5}" type="pres">
      <dgm:prSet presAssocID="{0D270D7F-B98A-2443-8D58-9FCDC6A46842}" presName="hierRoot2" presStyleCnt="0">
        <dgm:presLayoutVars>
          <dgm:hierBranch val="init"/>
        </dgm:presLayoutVars>
      </dgm:prSet>
      <dgm:spPr/>
    </dgm:pt>
    <dgm:pt modelId="{B405F662-18D6-8742-A88B-5680DBF7C233}" type="pres">
      <dgm:prSet presAssocID="{0D270D7F-B98A-2443-8D58-9FCDC6A46842}" presName="rootComposite" presStyleCnt="0"/>
      <dgm:spPr/>
    </dgm:pt>
    <dgm:pt modelId="{80D47C73-50BC-C74C-938D-CC103F08F001}" type="pres">
      <dgm:prSet presAssocID="{0D270D7F-B98A-2443-8D58-9FCDC6A46842}" presName="rootText" presStyleLbl="node3" presStyleIdx="0" presStyleCnt="2">
        <dgm:presLayoutVars>
          <dgm:chPref val="3"/>
        </dgm:presLayoutVars>
      </dgm:prSet>
      <dgm:spPr/>
    </dgm:pt>
    <dgm:pt modelId="{B9703113-1218-C648-8015-DC629AEDB6B6}" type="pres">
      <dgm:prSet presAssocID="{0D270D7F-B98A-2443-8D58-9FCDC6A46842}" presName="rootConnector" presStyleLbl="node3" presStyleIdx="0" presStyleCnt="2"/>
      <dgm:spPr/>
    </dgm:pt>
    <dgm:pt modelId="{3E66BD7B-0725-0148-BE72-1B9D0D68AE16}" type="pres">
      <dgm:prSet presAssocID="{0D270D7F-B98A-2443-8D58-9FCDC6A46842}" presName="hierChild4" presStyleCnt="0"/>
      <dgm:spPr/>
    </dgm:pt>
    <dgm:pt modelId="{E1568A81-9532-C549-B2F7-76071FBBFEC3}" type="pres">
      <dgm:prSet presAssocID="{E2024A44-0523-B24A-A7D2-F220531A53BF}" presName="Name37" presStyleLbl="parChTrans1D4" presStyleIdx="0" presStyleCnt="4"/>
      <dgm:spPr/>
    </dgm:pt>
    <dgm:pt modelId="{DF9FBDAF-0191-CE46-8B0C-E9FEE2064DB8}" type="pres">
      <dgm:prSet presAssocID="{8A0F67D4-7D29-DA48-990F-8F1A776F3B6C}" presName="hierRoot2" presStyleCnt="0">
        <dgm:presLayoutVars>
          <dgm:hierBranch val="init"/>
        </dgm:presLayoutVars>
      </dgm:prSet>
      <dgm:spPr/>
    </dgm:pt>
    <dgm:pt modelId="{E0B24BBC-C004-EA46-A446-8C5F146E5E29}" type="pres">
      <dgm:prSet presAssocID="{8A0F67D4-7D29-DA48-990F-8F1A776F3B6C}" presName="rootComposite" presStyleCnt="0"/>
      <dgm:spPr/>
    </dgm:pt>
    <dgm:pt modelId="{943EC48F-42C6-DD43-8193-60CC16621252}" type="pres">
      <dgm:prSet presAssocID="{8A0F67D4-7D29-DA48-990F-8F1A776F3B6C}" presName="rootText" presStyleLbl="node4" presStyleIdx="0" presStyleCnt="4">
        <dgm:presLayoutVars>
          <dgm:chPref val="3"/>
        </dgm:presLayoutVars>
      </dgm:prSet>
      <dgm:spPr/>
    </dgm:pt>
    <dgm:pt modelId="{C434C31D-9ED1-B244-9C83-92286889B515}" type="pres">
      <dgm:prSet presAssocID="{8A0F67D4-7D29-DA48-990F-8F1A776F3B6C}" presName="rootConnector" presStyleLbl="node4" presStyleIdx="0" presStyleCnt="4"/>
      <dgm:spPr/>
    </dgm:pt>
    <dgm:pt modelId="{FC976311-83CC-4846-A58B-D3F08C4B4538}" type="pres">
      <dgm:prSet presAssocID="{8A0F67D4-7D29-DA48-990F-8F1A776F3B6C}" presName="hierChild4" presStyleCnt="0"/>
      <dgm:spPr/>
    </dgm:pt>
    <dgm:pt modelId="{50B22768-5BED-D348-BEFA-3333C8782E4C}" type="pres">
      <dgm:prSet presAssocID="{8A0F67D4-7D29-DA48-990F-8F1A776F3B6C}" presName="hierChild5" presStyleCnt="0"/>
      <dgm:spPr/>
    </dgm:pt>
    <dgm:pt modelId="{0D6E48BB-0146-2E46-8809-5E4A2C1EAD6D}" type="pres">
      <dgm:prSet presAssocID="{C8E7C3D4-C081-D84F-8A90-247DEDA7D252}" presName="Name37" presStyleLbl="parChTrans1D4" presStyleIdx="1" presStyleCnt="4"/>
      <dgm:spPr/>
    </dgm:pt>
    <dgm:pt modelId="{8A4EEA40-D059-5248-8B8B-4DF4458DEE64}" type="pres">
      <dgm:prSet presAssocID="{1E072C1C-338C-0048-8FC9-C68AB867EBC5}" presName="hierRoot2" presStyleCnt="0">
        <dgm:presLayoutVars>
          <dgm:hierBranch val="init"/>
        </dgm:presLayoutVars>
      </dgm:prSet>
      <dgm:spPr/>
    </dgm:pt>
    <dgm:pt modelId="{58E4F27E-5B04-5046-BF70-3CBB3B028526}" type="pres">
      <dgm:prSet presAssocID="{1E072C1C-338C-0048-8FC9-C68AB867EBC5}" presName="rootComposite" presStyleCnt="0"/>
      <dgm:spPr/>
    </dgm:pt>
    <dgm:pt modelId="{A952E029-E524-4D45-958F-F7C3F18D316B}" type="pres">
      <dgm:prSet presAssocID="{1E072C1C-338C-0048-8FC9-C68AB867EBC5}" presName="rootText" presStyleLbl="node4" presStyleIdx="1" presStyleCnt="4">
        <dgm:presLayoutVars>
          <dgm:chPref val="3"/>
        </dgm:presLayoutVars>
      </dgm:prSet>
      <dgm:spPr/>
    </dgm:pt>
    <dgm:pt modelId="{6537F110-0AE8-494D-AFC8-932B612A931A}" type="pres">
      <dgm:prSet presAssocID="{1E072C1C-338C-0048-8FC9-C68AB867EBC5}" presName="rootConnector" presStyleLbl="node4" presStyleIdx="1" presStyleCnt="4"/>
      <dgm:spPr/>
    </dgm:pt>
    <dgm:pt modelId="{7A306A06-DB07-A540-9F02-63D2BD91771E}" type="pres">
      <dgm:prSet presAssocID="{1E072C1C-338C-0048-8FC9-C68AB867EBC5}" presName="hierChild4" presStyleCnt="0"/>
      <dgm:spPr/>
    </dgm:pt>
    <dgm:pt modelId="{CF8B384F-7451-C74D-A5D4-D010A9E80068}" type="pres">
      <dgm:prSet presAssocID="{1E072C1C-338C-0048-8FC9-C68AB867EBC5}" presName="hierChild5" presStyleCnt="0"/>
      <dgm:spPr/>
    </dgm:pt>
    <dgm:pt modelId="{F3790185-0637-1C4B-95E8-6D7E445F3B4F}" type="pres">
      <dgm:prSet presAssocID="{0D270D7F-B98A-2443-8D58-9FCDC6A46842}" presName="hierChild5" presStyleCnt="0"/>
      <dgm:spPr/>
    </dgm:pt>
    <dgm:pt modelId="{7CFC5EE3-02AE-EA4E-A514-E9185E8301F3}" type="pres">
      <dgm:prSet presAssocID="{C497CAE9-4C56-E743-B6AE-1953CBDBDA30}" presName="hierChild5" presStyleCnt="0"/>
      <dgm:spPr/>
    </dgm:pt>
    <dgm:pt modelId="{2A2DEE7F-AFF3-1145-9FD1-863D0AB3CD74}" type="pres">
      <dgm:prSet presAssocID="{35732DA1-92F7-EC4A-9EF8-62F0B518BE27}" presName="Name37" presStyleLbl="parChTrans1D2" presStyleIdx="1" presStyleCnt="2"/>
      <dgm:spPr/>
    </dgm:pt>
    <dgm:pt modelId="{364C3B08-3504-3449-AA11-C1B1A6999B1B}" type="pres">
      <dgm:prSet presAssocID="{154DD3BB-1F9E-7841-BB79-6101359E8457}" presName="hierRoot2" presStyleCnt="0">
        <dgm:presLayoutVars>
          <dgm:hierBranch val="init"/>
        </dgm:presLayoutVars>
      </dgm:prSet>
      <dgm:spPr/>
    </dgm:pt>
    <dgm:pt modelId="{21E54A1B-A033-D14A-80E0-4CD782C8FE37}" type="pres">
      <dgm:prSet presAssocID="{154DD3BB-1F9E-7841-BB79-6101359E8457}" presName="rootComposite" presStyleCnt="0"/>
      <dgm:spPr/>
    </dgm:pt>
    <dgm:pt modelId="{DBFE75D1-BE35-144E-AFC4-B380854E37FD}" type="pres">
      <dgm:prSet presAssocID="{154DD3BB-1F9E-7841-BB79-6101359E8457}" presName="rootText" presStyleLbl="node2" presStyleIdx="1" presStyleCnt="2">
        <dgm:presLayoutVars>
          <dgm:chPref val="3"/>
        </dgm:presLayoutVars>
      </dgm:prSet>
      <dgm:spPr/>
    </dgm:pt>
    <dgm:pt modelId="{25977431-5A1C-5D48-A6B3-219D2D6E4EA4}" type="pres">
      <dgm:prSet presAssocID="{154DD3BB-1F9E-7841-BB79-6101359E8457}" presName="rootConnector" presStyleLbl="node2" presStyleIdx="1" presStyleCnt="2"/>
      <dgm:spPr/>
    </dgm:pt>
    <dgm:pt modelId="{23D7769A-AC51-324E-B171-EABDB829DE02}" type="pres">
      <dgm:prSet presAssocID="{154DD3BB-1F9E-7841-BB79-6101359E8457}" presName="hierChild4" presStyleCnt="0"/>
      <dgm:spPr/>
    </dgm:pt>
    <dgm:pt modelId="{F92C9946-5922-E942-A874-CE5CC43DD7E5}" type="pres">
      <dgm:prSet presAssocID="{27C367A1-3BD9-094A-96FF-F55E2B82CFC7}" presName="Name37" presStyleLbl="parChTrans1D3" presStyleIdx="1" presStyleCnt="2"/>
      <dgm:spPr/>
    </dgm:pt>
    <dgm:pt modelId="{9DAE45E2-855A-7043-9B18-13CEF85C9D8F}" type="pres">
      <dgm:prSet presAssocID="{BBF97A01-3969-BB40-8E21-E9D9CDDC82AF}" presName="hierRoot2" presStyleCnt="0">
        <dgm:presLayoutVars>
          <dgm:hierBranch val="init"/>
        </dgm:presLayoutVars>
      </dgm:prSet>
      <dgm:spPr/>
    </dgm:pt>
    <dgm:pt modelId="{D1531013-BB2F-FC45-B7CE-1F0984C9F7D7}" type="pres">
      <dgm:prSet presAssocID="{BBF97A01-3969-BB40-8E21-E9D9CDDC82AF}" presName="rootComposite" presStyleCnt="0"/>
      <dgm:spPr/>
    </dgm:pt>
    <dgm:pt modelId="{0A99C5FB-76A3-1F4D-B511-5D37D75C2417}" type="pres">
      <dgm:prSet presAssocID="{BBF97A01-3969-BB40-8E21-E9D9CDDC82AF}" presName="rootText" presStyleLbl="node3" presStyleIdx="1" presStyleCnt="2">
        <dgm:presLayoutVars>
          <dgm:chPref val="3"/>
        </dgm:presLayoutVars>
      </dgm:prSet>
      <dgm:spPr/>
    </dgm:pt>
    <dgm:pt modelId="{71C400B8-AD8F-BF41-937D-938C24293D70}" type="pres">
      <dgm:prSet presAssocID="{BBF97A01-3969-BB40-8E21-E9D9CDDC82AF}" presName="rootConnector" presStyleLbl="node3" presStyleIdx="1" presStyleCnt="2"/>
      <dgm:spPr/>
    </dgm:pt>
    <dgm:pt modelId="{5C3EFEEF-9A09-6641-BFDC-36588F467737}" type="pres">
      <dgm:prSet presAssocID="{BBF97A01-3969-BB40-8E21-E9D9CDDC82AF}" presName="hierChild4" presStyleCnt="0"/>
      <dgm:spPr/>
    </dgm:pt>
    <dgm:pt modelId="{65F97E87-3AF1-8D4B-B44B-CD7C380BF723}" type="pres">
      <dgm:prSet presAssocID="{E6DB11AC-8FE1-E74C-810F-C7AE8D244D19}" presName="Name37" presStyleLbl="parChTrans1D4" presStyleIdx="2" presStyleCnt="4"/>
      <dgm:spPr/>
    </dgm:pt>
    <dgm:pt modelId="{99D1ADB8-7A99-AA47-BAEB-23F9A76132A7}" type="pres">
      <dgm:prSet presAssocID="{0D6CF771-3409-244E-AC22-53603DC7BB11}" presName="hierRoot2" presStyleCnt="0">
        <dgm:presLayoutVars>
          <dgm:hierBranch val="init"/>
        </dgm:presLayoutVars>
      </dgm:prSet>
      <dgm:spPr/>
    </dgm:pt>
    <dgm:pt modelId="{12D736D1-AB4F-0B4D-A9EC-8DC02C42EC44}" type="pres">
      <dgm:prSet presAssocID="{0D6CF771-3409-244E-AC22-53603DC7BB11}" presName="rootComposite" presStyleCnt="0"/>
      <dgm:spPr/>
    </dgm:pt>
    <dgm:pt modelId="{D4EA0328-FB85-1A4F-9A85-FF6D63307149}" type="pres">
      <dgm:prSet presAssocID="{0D6CF771-3409-244E-AC22-53603DC7BB11}" presName="rootText" presStyleLbl="node4" presStyleIdx="2" presStyleCnt="4">
        <dgm:presLayoutVars>
          <dgm:chPref val="3"/>
        </dgm:presLayoutVars>
      </dgm:prSet>
      <dgm:spPr/>
    </dgm:pt>
    <dgm:pt modelId="{1BAD8601-090C-854C-B73D-191133CFA3C0}" type="pres">
      <dgm:prSet presAssocID="{0D6CF771-3409-244E-AC22-53603DC7BB11}" presName="rootConnector" presStyleLbl="node4" presStyleIdx="2" presStyleCnt="4"/>
      <dgm:spPr/>
    </dgm:pt>
    <dgm:pt modelId="{F9907601-090B-8241-B8E8-2F5E34601905}" type="pres">
      <dgm:prSet presAssocID="{0D6CF771-3409-244E-AC22-53603DC7BB11}" presName="hierChild4" presStyleCnt="0"/>
      <dgm:spPr/>
    </dgm:pt>
    <dgm:pt modelId="{15CCCDF0-D756-6440-857C-AB8EEC783CE0}" type="pres">
      <dgm:prSet presAssocID="{0D6CF771-3409-244E-AC22-53603DC7BB11}" presName="hierChild5" presStyleCnt="0"/>
      <dgm:spPr/>
    </dgm:pt>
    <dgm:pt modelId="{2D9D274E-B334-C142-A112-B927549FDF97}" type="pres">
      <dgm:prSet presAssocID="{82F86C0C-870B-D944-A2A1-B0E5CC9C16AB}" presName="Name37" presStyleLbl="parChTrans1D4" presStyleIdx="3" presStyleCnt="4"/>
      <dgm:spPr/>
    </dgm:pt>
    <dgm:pt modelId="{96E405E3-0DCD-F04B-803D-ACCFB57F10F6}" type="pres">
      <dgm:prSet presAssocID="{2ACAB915-6DD3-FF40-B00A-BB93455A6B9D}" presName="hierRoot2" presStyleCnt="0">
        <dgm:presLayoutVars>
          <dgm:hierBranch val="init"/>
        </dgm:presLayoutVars>
      </dgm:prSet>
      <dgm:spPr/>
    </dgm:pt>
    <dgm:pt modelId="{7619D875-E07A-E143-9518-8B981845D677}" type="pres">
      <dgm:prSet presAssocID="{2ACAB915-6DD3-FF40-B00A-BB93455A6B9D}" presName="rootComposite" presStyleCnt="0"/>
      <dgm:spPr/>
    </dgm:pt>
    <dgm:pt modelId="{C40E04DF-1DEC-3B4D-820B-ACC39A7E43F7}" type="pres">
      <dgm:prSet presAssocID="{2ACAB915-6DD3-FF40-B00A-BB93455A6B9D}" presName="rootText" presStyleLbl="node4" presStyleIdx="3" presStyleCnt="4">
        <dgm:presLayoutVars>
          <dgm:chPref val="3"/>
        </dgm:presLayoutVars>
      </dgm:prSet>
      <dgm:spPr/>
    </dgm:pt>
    <dgm:pt modelId="{68674373-A9F3-9C4F-AEAE-8D38933CFDEC}" type="pres">
      <dgm:prSet presAssocID="{2ACAB915-6DD3-FF40-B00A-BB93455A6B9D}" presName="rootConnector" presStyleLbl="node4" presStyleIdx="3" presStyleCnt="4"/>
      <dgm:spPr/>
    </dgm:pt>
    <dgm:pt modelId="{894D6541-4FC3-184B-9B7D-D73D1D36DA51}" type="pres">
      <dgm:prSet presAssocID="{2ACAB915-6DD3-FF40-B00A-BB93455A6B9D}" presName="hierChild4" presStyleCnt="0"/>
      <dgm:spPr/>
    </dgm:pt>
    <dgm:pt modelId="{35D2A8C3-DB4E-3C4C-B637-BD19FC72D800}" type="pres">
      <dgm:prSet presAssocID="{2ACAB915-6DD3-FF40-B00A-BB93455A6B9D}" presName="hierChild5" presStyleCnt="0"/>
      <dgm:spPr/>
    </dgm:pt>
    <dgm:pt modelId="{35CF4D4E-60A6-364F-9515-2B574E8C03B7}" type="pres">
      <dgm:prSet presAssocID="{BBF97A01-3969-BB40-8E21-E9D9CDDC82AF}" presName="hierChild5" presStyleCnt="0"/>
      <dgm:spPr/>
    </dgm:pt>
    <dgm:pt modelId="{612297DF-6BAB-8D41-A110-7E5B587089C9}" type="pres">
      <dgm:prSet presAssocID="{154DD3BB-1F9E-7841-BB79-6101359E8457}" presName="hierChild5" presStyleCnt="0"/>
      <dgm:spPr/>
    </dgm:pt>
    <dgm:pt modelId="{CC34CD2E-7C34-2A4D-B11B-C3CAFF5D0EA2}" type="pres">
      <dgm:prSet presAssocID="{9FDAD6B2-F57E-F448-8274-B1C021E9AEE3}" presName="hierChild3" presStyleCnt="0"/>
      <dgm:spPr/>
    </dgm:pt>
  </dgm:ptLst>
  <dgm:cxnLst>
    <dgm:cxn modelId="{6743EC0C-8A2C-754A-BF5E-5FA029B5B08E}" type="presOf" srcId="{1E072C1C-338C-0048-8FC9-C68AB867EBC5}" destId="{6537F110-0AE8-494D-AFC8-932B612A931A}" srcOrd="1" destOrd="0" presId="urn:microsoft.com/office/officeart/2005/8/layout/orgChart1"/>
    <dgm:cxn modelId="{45336D19-8788-A84C-A2E3-D73D3A4C3567}" type="presOf" srcId="{BBF97A01-3969-BB40-8E21-E9D9CDDC82AF}" destId="{0A99C5FB-76A3-1F4D-B511-5D37D75C2417}" srcOrd="0" destOrd="0" presId="urn:microsoft.com/office/officeart/2005/8/layout/orgChart1"/>
    <dgm:cxn modelId="{6BF9721C-8228-0943-A8E0-BC2A32CDDB18}" srcId="{9C0636A8-9088-BC49-8354-D33C29F5D2DF}" destId="{9FDAD6B2-F57E-F448-8274-B1C021E9AEE3}" srcOrd="0" destOrd="0" parTransId="{0A837667-9060-FC47-A128-628D0004307C}" sibTransId="{16920F7E-AFAB-9844-8CAC-DB408E4559CC}"/>
    <dgm:cxn modelId="{E90B1B2A-6B4D-FF47-B1F4-3E46FD356704}" type="presOf" srcId="{9FDAD6B2-F57E-F448-8274-B1C021E9AEE3}" destId="{B7B48D7B-B939-5744-B60B-7DB0723C60BF}" srcOrd="0" destOrd="0" presId="urn:microsoft.com/office/officeart/2005/8/layout/orgChart1"/>
    <dgm:cxn modelId="{56DDEE31-11B3-954D-BF56-0702DC5813D6}" type="presOf" srcId="{0D6CF771-3409-244E-AC22-53603DC7BB11}" destId="{D4EA0328-FB85-1A4F-9A85-FF6D63307149}" srcOrd="0" destOrd="0" presId="urn:microsoft.com/office/officeart/2005/8/layout/orgChart1"/>
    <dgm:cxn modelId="{9A3AC536-09C8-AD41-AD68-72365B106FB2}" srcId="{9FDAD6B2-F57E-F448-8274-B1C021E9AEE3}" destId="{154DD3BB-1F9E-7841-BB79-6101359E8457}" srcOrd="1" destOrd="0" parTransId="{35732DA1-92F7-EC4A-9EF8-62F0B518BE27}" sibTransId="{A56CEF4F-A30D-7E4A-BF83-A91CAE2B5587}"/>
    <dgm:cxn modelId="{621E7D3D-92F3-754F-AFA3-B1F37A38948A}" type="presOf" srcId="{82F86C0C-870B-D944-A2A1-B0E5CC9C16AB}" destId="{2D9D274E-B334-C142-A112-B927549FDF97}" srcOrd="0" destOrd="0" presId="urn:microsoft.com/office/officeart/2005/8/layout/orgChart1"/>
    <dgm:cxn modelId="{A46E213F-1AE7-CB4A-9865-B17F5289B29C}" type="presOf" srcId="{C497CAE9-4C56-E743-B6AE-1953CBDBDA30}" destId="{E3D9D27B-1869-A14A-B425-5BD76FA8E572}" srcOrd="0" destOrd="0" presId="urn:microsoft.com/office/officeart/2005/8/layout/orgChart1"/>
    <dgm:cxn modelId="{6AF6A560-C60B-D049-8F7F-31EF34CCBA33}" type="presOf" srcId="{154DD3BB-1F9E-7841-BB79-6101359E8457}" destId="{25977431-5A1C-5D48-A6B3-219D2D6E4EA4}" srcOrd="1" destOrd="0" presId="urn:microsoft.com/office/officeart/2005/8/layout/orgChart1"/>
    <dgm:cxn modelId="{3A77E262-C6D8-4B41-ABEF-985A53A8027C}" type="presOf" srcId="{BBF97A01-3969-BB40-8E21-E9D9CDDC82AF}" destId="{71C400B8-AD8F-BF41-937D-938C24293D70}" srcOrd="1" destOrd="0" presId="urn:microsoft.com/office/officeart/2005/8/layout/orgChart1"/>
    <dgm:cxn modelId="{4BF3C045-9E22-124B-A962-EC78ED8104FE}" srcId="{BBF97A01-3969-BB40-8E21-E9D9CDDC82AF}" destId="{2ACAB915-6DD3-FF40-B00A-BB93455A6B9D}" srcOrd="1" destOrd="0" parTransId="{82F86C0C-870B-D944-A2A1-B0E5CC9C16AB}" sibTransId="{DB3F1019-39BA-7F42-A54C-BA2C4D7C9A9D}"/>
    <dgm:cxn modelId="{7E51FF65-7C26-2347-8EAA-1C5346CEE029}" type="presOf" srcId="{8A0F67D4-7D29-DA48-990F-8F1A776F3B6C}" destId="{C434C31D-9ED1-B244-9C83-92286889B515}" srcOrd="1" destOrd="0" presId="urn:microsoft.com/office/officeart/2005/8/layout/orgChart1"/>
    <dgm:cxn modelId="{C349AE46-A8C7-814B-8AA1-8C9573313BB4}" srcId="{BBF97A01-3969-BB40-8E21-E9D9CDDC82AF}" destId="{0D6CF771-3409-244E-AC22-53603DC7BB11}" srcOrd="0" destOrd="0" parTransId="{E6DB11AC-8FE1-E74C-810F-C7AE8D244D19}" sibTransId="{217E8DA3-EE94-AF40-8505-278914BF1B6C}"/>
    <dgm:cxn modelId="{E5CEED46-7BE0-6445-ADBB-5DBA7873B937}" type="presOf" srcId="{0D270D7F-B98A-2443-8D58-9FCDC6A46842}" destId="{B9703113-1218-C648-8015-DC629AEDB6B6}" srcOrd="1" destOrd="0" presId="urn:microsoft.com/office/officeart/2005/8/layout/orgChart1"/>
    <dgm:cxn modelId="{F8C5506A-D556-B146-ABD0-74326CD0B568}" srcId="{0D270D7F-B98A-2443-8D58-9FCDC6A46842}" destId="{1E072C1C-338C-0048-8FC9-C68AB867EBC5}" srcOrd="1" destOrd="0" parTransId="{C8E7C3D4-C081-D84F-8A90-247DEDA7D252}" sibTransId="{BDC30BE9-4B5C-CC49-B528-7C5216C131C8}"/>
    <dgm:cxn modelId="{68B3E54D-02E7-B54A-B6F2-E0C677C3168A}" type="presOf" srcId="{8A0F67D4-7D29-DA48-990F-8F1A776F3B6C}" destId="{943EC48F-42C6-DD43-8193-60CC16621252}" srcOrd="0" destOrd="0" presId="urn:microsoft.com/office/officeart/2005/8/layout/orgChart1"/>
    <dgm:cxn modelId="{E8750B73-71C9-2948-B804-A177ADF28A4B}" srcId="{0D270D7F-B98A-2443-8D58-9FCDC6A46842}" destId="{8A0F67D4-7D29-DA48-990F-8F1A776F3B6C}" srcOrd="0" destOrd="0" parTransId="{E2024A44-0523-B24A-A7D2-F220531A53BF}" sibTransId="{BA2FE23B-04D5-314B-B39D-80A51E988239}"/>
    <dgm:cxn modelId="{01DBFB57-F4CD-594D-8F17-D27D60BF20E0}" type="presOf" srcId="{2ACAB915-6DD3-FF40-B00A-BB93455A6B9D}" destId="{C40E04DF-1DEC-3B4D-820B-ACC39A7E43F7}" srcOrd="0" destOrd="0" presId="urn:microsoft.com/office/officeart/2005/8/layout/orgChart1"/>
    <dgm:cxn modelId="{C3FF9C58-27B1-1940-8F0E-785F4262807C}" type="presOf" srcId="{436EAB9D-1E4E-C64A-BC1C-547DB13A4FFF}" destId="{6DFD0B4F-5AC7-2F45-8B14-C2F00368F2CC}" srcOrd="0" destOrd="0" presId="urn:microsoft.com/office/officeart/2005/8/layout/orgChart1"/>
    <dgm:cxn modelId="{BC13277E-ADF1-8B42-A9AE-844283498A2D}" type="presOf" srcId="{2ACAB915-6DD3-FF40-B00A-BB93455A6B9D}" destId="{68674373-A9F3-9C4F-AEAE-8D38933CFDEC}" srcOrd="1" destOrd="0" presId="urn:microsoft.com/office/officeart/2005/8/layout/orgChart1"/>
    <dgm:cxn modelId="{4254F187-4B8F-E240-AEAB-2707C70C373A}" type="presOf" srcId="{0D6CF771-3409-244E-AC22-53603DC7BB11}" destId="{1BAD8601-090C-854C-B73D-191133CFA3C0}" srcOrd="1" destOrd="0" presId="urn:microsoft.com/office/officeart/2005/8/layout/orgChart1"/>
    <dgm:cxn modelId="{3177B09E-32CB-1D4B-9A15-1564AC603E06}" type="presOf" srcId="{C8E7C3D4-C081-D84F-8A90-247DEDA7D252}" destId="{0D6E48BB-0146-2E46-8809-5E4A2C1EAD6D}" srcOrd="0" destOrd="0" presId="urn:microsoft.com/office/officeart/2005/8/layout/orgChart1"/>
    <dgm:cxn modelId="{21C1F2AA-851D-6E46-9543-D3B877F2A432}" type="presOf" srcId="{1E072C1C-338C-0048-8FC9-C68AB867EBC5}" destId="{A952E029-E524-4D45-958F-F7C3F18D316B}" srcOrd="0" destOrd="0" presId="urn:microsoft.com/office/officeart/2005/8/layout/orgChart1"/>
    <dgm:cxn modelId="{F79639AE-697A-BA4D-88EC-3C01C6820A17}" type="presOf" srcId="{C497CAE9-4C56-E743-B6AE-1953CBDBDA30}" destId="{B7CA0438-6794-494E-BF87-53C6328D2733}" srcOrd="1" destOrd="0" presId="urn:microsoft.com/office/officeart/2005/8/layout/orgChart1"/>
    <dgm:cxn modelId="{B18FC2AF-4B89-424D-AB0C-2DB89C374831}" type="presOf" srcId="{9FDAD6B2-F57E-F448-8274-B1C021E9AEE3}" destId="{648755EE-6FA8-D44E-90EE-40483A83AF5F}" srcOrd="1" destOrd="0" presId="urn:microsoft.com/office/officeart/2005/8/layout/orgChart1"/>
    <dgm:cxn modelId="{88E4F0AF-D3E7-4840-8A1E-5C24D0B64997}" type="presOf" srcId="{154DD3BB-1F9E-7841-BB79-6101359E8457}" destId="{DBFE75D1-BE35-144E-AFC4-B380854E37FD}" srcOrd="0" destOrd="0" presId="urn:microsoft.com/office/officeart/2005/8/layout/orgChart1"/>
    <dgm:cxn modelId="{5F664DBE-4A9D-074B-8B25-78F47DB5CC5A}" srcId="{154DD3BB-1F9E-7841-BB79-6101359E8457}" destId="{BBF97A01-3969-BB40-8E21-E9D9CDDC82AF}" srcOrd="0" destOrd="0" parTransId="{27C367A1-3BD9-094A-96FF-F55E2B82CFC7}" sibTransId="{739E1979-CA6C-A246-AB56-4C5D472D548F}"/>
    <dgm:cxn modelId="{3FB24AC1-AFEB-5B4E-B83C-76A4316BAA14}" srcId="{C497CAE9-4C56-E743-B6AE-1953CBDBDA30}" destId="{0D270D7F-B98A-2443-8D58-9FCDC6A46842}" srcOrd="0" destOrd="0" parTransId="{A90091C8-8394-2B48-A8F7-7EAE513A39CC}" sibTransId="{089094BD-30AF-1B49-A2C6-19FB6E3782C3}"/>
    <dgm:cxn modelId="{B41CAAC3-424A-3940-94E0-7A74C0A9FD44}" type="presOf" srcId="{35732DA1-92F7-EC4A-9EF8-62F0B518BE27}" destId="{2A2DEE7F-AFF3-1145-9FD1-863D0AB3CD74}" srcOrd="0" destOrd="0" presId="urn:microsoft.com/office/officeart/2005/8/layout/orgChart1"/>
    <dgm:cxn modelId="{D51920CF-64B1-8F49-B0F4-F6AA8177BEDB}" type="presOf" srcId="{0D270D7F-B98A-2443-8D58-9FCDC6A46842}" destId="{80D47C73-50BC-C74C-938D-CC103F08F001}" srcOrd="0" destOrd="0" presId="urn:microsoft.com/office/officeart/2005/8/layout/orgChart1"/>
    <dgm:cxn modelId="{B76A7DE4-503B-5048-9A0B-1F7255E5D957}" type="presOf" srcId="{E6DB11AC-8FE1-E74C-810F-C7AE8D244D19}" destId="{65F97E87-3AF1-8D4B-B44B-CD7C380BF723}" srcOrd="0" destOrd="0" presId="urn:microsoft.com/office/officeart/2005/8/layout/orgChart1"/>
    <dgm:cxn modelId="{484F27EA-63E1-1B4B-A732-48FE7E23F89C}" type="presOf" srcId="{27C367A1-3BD9-094A-96FF-F55E2B82CFC7}" destId="{F92C9946-5922-E942-A874-CE5CC43DD7E5}" srcOrd="0" destOrd="0" presId="urn:microsoft.com/office/officeart/2005/8/layout/orgChart1"/>
    <dgm:cxn modelId="{AA07F2F1-B8C3-EB49-8ED5-CA49744E3122}" type="presOf" srcId="{A90091C8-8394-2B48-A8F7-7EAE513A39CC}" destId="{34747921-9427-8D47-B6F6-26B003B64E6C}" srcOrd="0" destOrd="0" presId="urn:microsoft.com/office/officeart/2005/8/layout/orgChart1"/>
    <dgm:cxn modelId="{C3CFA0F2-58D1-C94A-AA06-BC9B889FC83B}" type="presOf" srcId="{E2024A44-0523-B24A-A7D2-F220531A53BF}" destId="{E1568A81-9532-C549-B2F7-76071FBBFEC3}" srcOrd="0" destOrd="0" presId="urn:microsoft.com/office/officeart/2005/8/layout/orgChart1"/>
    <dgm:cxn modelId="{BD4391F9-DFC8-5041-8471-36642B603B89}" type="presOf" srcId="{9C0636A8-9088-BC49-8354-D33C29F5D2DF}" destId="{DB68999F-5D41-8F4B-9745-B4CB2409E520}" srcOrd="0" destOrd="0" presId="urn:microsoft.com/office/officeart/2005/8/layout/orgChart1"/>
    <dgm:cxn modelId="{71878BFF-CCD4-4642-974A-74E597692AE9}" srcId="{9FDAD6B2-F57E-F448-8274-B1C021E9AEE3}" destId="{C497CAE9-4C56-E743-B6AE-1953CBDBDA30}" srcOrd="0" destOrd="0" parTransId="{436EAB9D-1E4E-C64A-BC1C-547DB13A4FFF}" sibTransId="{9432C05B-DCF8-7E43-ACDC-8482238B77AE}"/>
    <dgm:cxn modelId="{1CB993DF-BEA8-3E4A-B0DB-D1D1E79C2940}" type="presParOf" srcId="{DB68999F-5D41-8F4B-9745-B4CB2409E520}" destId="{DBA7E7A0-90C5-8247-AFEE-4455D741E010}" srcOrd="0" destOrd="0" presId="urn:microsoft.com/office/officeart/2005/8/layout/orgChart1"/>
    <dgm:cxn modelId="{E15E8B27-88FC-E843-B0E1-9556E96189E8}" type="presParOf" srcId="{DBA7E7A0-90C5-8247-AFEE-4455D741E010}" destId="{723E8D29-D320-6F43-A56C-834EBA9B9247}" srcOrd="0" destOrd="0" presId="urn:microsoft.com/office/officeart/2005/8/layout/orgChart1"/>
    <dgm:cxn modelId="{BC0029FC-F213-924C-ACF7-41CEA1D56AF2}" type="presParOf" srcId="{723E8D29-D320-6F43-A56C-834EBA9B9247}" destId="{B7B48D7B-B939-5744-B60B-7DB0723C60BF}" srcOrd="0" destOrd="0" presId="urn:microsoft.com/office/officeart/2005/8/layout/orgChart1"/>
    <dgm:cxn modelId="{B5307048-372A-CA42-8752-0D513F842A9B}" type="presParOf" srcId="{723E8D29-D320-6F43-A56C-834EBA9B9247}" destId="{648755EE-6FA8-D44E-90EE-40483A83AF5F}" srcOrd="1" destOrd="0" presId="urn:microsoft.com/office/officeart/2005/8/layout/orgChart1"/>
    <dgm:cxn modelId="{8849390E-03BC-7342-AEF9-1D3465B29E9F}" type="presParOf" srcId="{DBA7E7A0-90C5-8247-AFEE-4455D741E010}" destId="{72302D93-3713-9449-9600-8050150D018D}" srcOrd="1" destOrd="0" presId="urn:microsoft.com/office/officeart/2005/8/layout/orgChart1"/>
    <dgm:cxn modelId="{BF5AC2F4-406C-2246-B403-409857712569}" type="presParOf" srcId="{72302D93-3713-9449-9600-8050150D018D}" destId="{6DFD0B4F-5AC7-2F45-8B14-C2F00368F2CC}" srcOrd="0" destOrd="0" presId="urn:microsoft.com/office/officeart/2005/8/layout/orgChart1"/>
    <dgm:cxn modelId="{F8679D31-0F22-7D49-B90F-D01BF1CD65F7}" type="presParOf" srcId="{72302D93-3713-9449-9600-8050150D018D}" destId="{B3B752C0-1884-CE4D-843A-8B261CF00C76}" srcOrd="1" destOrd="0" presId="urn:microsoft.com/office/officeart/2005/8/layout/orgChart1"/>
    <dgm:cxn modelId="{9C054809-C465-B14A-A7EA-9CB9E17CE0BA}" type="presParOf" srcId="{B3B752C0-1884-CE4D-843A-8B261CF00C76}" destId="{E985AAB6-AE27-F34A-841F-26200EDB99EE}" srcOrd="0" destOrd="0" presId="urn:microsoft.com/office/officeart/2005/8/layout/orgChart1"/>
    <dgm:cxn modelId="{C0BC0E8B-B097-0B43-968A-15F6D86AC236}" type="presParOf" srcId="{E985AAB6-AE27-F34A-841F-26200EDB99EE}" destId="{E3D9D27B-1869-A14A-B425-5BD76FA8E572}" srcOrd="0" destOrd="0" presId="urn:microsoft.com/office/officeart/2005/8/layout/orgChart1"/>
    <dgm:cxn modelId="{0F11CED4-8DDA-A148-B9B6-FC31F51749BC}" type="presParOf" srcId="{E985AAB6-AE27-F34A-841F-26200EDB99EE}" destId="{B7CA0438-6794-494E-BF87-53C6328D2733}" srcOrd="1" destOrd="0" presId="urn:microsoft.com/office/officeart/2005/8/layout/orgChart1"/>
    <dgm:cxn modelId="{C87229FC-46F5-6241-9BBE-F367CFC4F335}" type="presParOf" srcId="{B3B752C0-1884-CE4D-843A-8B261CF00C76}" destId="{1459B71B-D1B2-2740-9FB3-AF592AF90402}" srcOrd="1" destOrd="0" presId="urn:microsoft.com/office/officeart/2005/8/layout/orgChart1"/>
    <dgm:cxn modelId="{6446C965-8105-F349-A163-E4D284CFF87C}" type="presParOf" srcId="{1459B71B-D1B2-2740-9FB3-AF592AF90402}" destId="{34747921-9427-8D47-B6F6-26B003B64E6C}" srcOrd="0" destOrd="0" presId="urn:microsoft.com/office/officeart/2005/8/layout/orgChart1"/>
    <dgm:cxn modelId="{C8836193-DE1D-0741-A665-AAFF520F5FE9}" type="presParOf" srcId="{1459B71B-D1B2-2740-9FB3-AF592AF90402}" destId="{584C8766-01D2-634E-AE56-C4870E92A0C5}" srcOrd="1" destOrd="0" presId="urn:microsoft.com/office/officeart/2005/8/layout/orgChart1"/>
    <dgm:cxn modelId="{6722CBC1-CB85-B944-901E-8D412BA56668}" type="presParOf" srcId="{584C8766-01D2-634E-AE56-C4870E92A0C5}" destId="{B405F662-18D6-8742-A88B-5680DBF7C233}" srcOrd="0" destOrd="0" presId="urn:microsoft.com/office/officeart/2005/8/layout/orgChart1"/>
    <dgm:cxn modelId="{F9FD1032-9E35-2C42-BB58-A8464DEB5E98}" type="presParOf" srcId="{B405F662-18D6-8742-A88B-5680DBF7C233}" destId="{80D47C73-50BC-C74C-938D-CC103F08F001}" srcOrd="0" destOrd="0" presId="urn:microsoft.com/office/officeart/2005/8/layout/orgChart1"/>
    <dgm:cxn modelId="{9729B4A1-44A5-6643-911C-EDA459AED060}" type="presParOf" srcId="{B405F662-18D6-8742-A88B-5680DBF7C233}" destId="{B9703113-1218-C648-8015-DC629AEDB6B6}" srcOrd="1" destOrd="0" presId="urn:microsoft.com/office/officeart/2005/8/layout/orgChart1"/>
    <dgm:cxn modelId="{2A1A1554-8D12-434C-AA0C-D59A45353A5C}" type="presParOf" srcId="{584C8766-01D2-634E-AE56-C4870E92A0C5}" destId="{3E66BD7B-0725-0148-BE72-1B9D0D68AE16}" srcOrd="1" destOrd="0" presId="urn:microsoft.com/office/officeart/2005/8/layout/orgChart1"/>
    <dgm:cxn modelId="{C88EA773-B12E-8544-8747-035E6D1B30BF}" type="presParOf" srcId="{3E66BD7B-0725-0148-BE72-1B9D0D68AE16}" destId="{E1568A81-9532-C549-B2F7-76071FBBFEC3}" srcOrd="0" destOrd="0" presId="urn:microsoft.com/office/officeart/2005/8/layout/orgChart1"/>
    <dgm:cxn modelId="{58596A0B-62C7-0341-8538-EB138497B1C1}" type="presParOf" srcId="{3E66BD7B-0725-0148-BE72-1B9D0D68AE16}" destId="{DF9FBDAF-0191-CE46-8B0C-E9FEE2064DB8}" srcOrd="1" destOrd="0" presId="urn:microsoft.com/office/officeart/2005/8/layout/orgChart1"/>
    <dgm:cxn modelId="{63FA6751-B48A-0546-9DE6-9C57EBDF6098}" type="presParOf" srcId="{DF9FBDAF-0191-CE46-8B0C-E9FEE2064DB8}" destId="{E0B24BBC-C004-EA46-A446-8C5F146E5E29}" srcOrd="0" destOrd="0" presId="urn:microsoft.com/office/officeart/2005/8/layout/orgChart1"/>
    <dgm:cxn modelId="{15A9C17B-F976-2745-8CD0-10481681B8D1}" type="presParOf" srcId="{E0B24BBC-C004-EA46-A446-8C5F146E5E29}" destId="{943EC48F-42C6-DD43-8193-60CC16621252}" srcOrd="0" destOrd="0" presId="urn:microsoft.com/office/officeart/2005/8/layout/orgChart1"/>
    <dgm:cxn modelId="{C45C6FC6-08FF-D74C-8020-FA1B912E12EF}" type="presParOf" srcId="{E0B24BBC-C004-EA46-A446-8C5F146E5E29}" destId="{C434C31D-9ED1-B244-9C83-92286889B515}" srcOrd="1" destOrd="0" presId="urn:microsoft.com/office/officeart/2005/8/layout/orgChart1"/>
    <dgm:cxn modelId="{A37A2EC4-CD06-3842-A800-EC77CE0AFCBC}" type="presParOf" srcId="{DF9FBDAF-0191-CE46-8B0C-E9FEE2064DB8}" destId="{FC976311-83CC-4846-A58B-D3F08C4B4538}" srcOrd="1" destOrd="0" presId="urn:microsoft.com/office/officeart/2005/8/layout/orgChart1"/>
    <dgm:cxn modelId="{A9A71539-8C34-1342-B13E-38E941458535}" type="presParOf" srcId="{DF9FBDAF-0191-CE46-8B0C-E9FEE2064DB8}" destId="{50B22768-5BED-D348-BEFA-3333C8782E4C}" srcOrd="2" destOrd="0" presId="urn:microsoft.com/office/officeart/2005/8/layout/orgChart1"/>
    <dgm:cxn modelId="{A6E994FC-8159-8943-A6AB-CAE9C31DCC60}" type="presParOf" srcId="{3E66BD7B-0725-0148-BE72-1B9D0D68AE16}" destId="{0D6E48BB-0146-2E46-8809-5E4A2C1EAD6D}" srcOrd="2" destOrd="0" presId="urn:microsoft.com/office/officeart/2005/8/layout/orgChart1"/>
    <dgm:cxn modelId="{BF37DE55-F0BA-2F4D-B204-705597EFA601}" type="presParOf" srcId="{3E66BD7B-0725-0148-BE72-1B9D0D68AE16}" destId="{8A4EEA40-D059-5248-8B8B-4DF4458DEE64}" srcOrd="3" destOrd="0" presId="urn:microsoft.com/office/officeart/2005/8/layout/orgChart1"/>
    <dgm:cxn modelId="{3BE3DB5F-F8C6-2F48-B2B8-931E09ACB5D8}" type="presParOf" srcId="{8A4EEA40-D059-5248-8B8B-4DF4458DEE64}" destId="{58E4F27E-5B04-5046-BF70-3CBB3B028526}" srcOrd="0" destOrd="0" presId="urn:microsoft.com/office/officeart/2005/8/layout/orgChart1"/>
    <dgm:cxn modelId="{3091913B-EA60-3142-B943-2F7A4E526EBE}" type="presParOf" srcId="{58E4F27E-5B04-5046-BF70-3CBB3B028526}" destId="{A952E029-E524-4D45-958F-F7C3F18D316B}" srcOrd="0" destOrd="0" presId="urn:microsoft.com/office/officeart/2005/8/layout/orgChart1"/>
    <dgm:cxn modelId="{4C0C9657-F719-E44E-B2A7-9E7ADCECCD14}" type="presParOf" srcId="{58E4F27E-5B04-5046-BF70-3CBB3B028526}" destId="{6537F110-0AE8-494D-AFC8-932B612A931A}" srcOrd="1" destOrd="0" presId="urn:microsoft.com/office/officeart/2005/8/layout/orgChart1"/>
    <dgm:cxn modelId="{8F99C549-F357-184A-BBC9-E026C84E7FA5}" type="presParOf" srcId="{8A4EEA40-D059-5248-8B8B-4DF4458DEE64}" destId="{7A306A06-DB07-A540-9F02-63D2BD91771E}" srcOrd="1" destOrd="0" presId="urn:microsoft.com/office/officeart/2005/8/layout/orgChart1"/>
    <dgm:cxn modelId="{3AE65C73-9A22-144B-836E-F498C3DE67E6}" type="presParOf" srcId="{8A4EEA40-D059-5248-8B8B-4DF4458DEE64}" destId="{CF8B384F-7451-C74D-A5D4-D010A9E80068}" srcOrd="2" destOrd="0" presId="urn:microsoft.com/office/officeart/2005/8/layout/orgChart1"/>
    <dgm:cxn modelId="{5D5D96EC-8DE0-3B40-9D5C-6503CFACE084}" type="presParOf" srcId="{584C8766-01D2-634E-AE56-C4870E92A0C5}" destId="{F3790185-0637-1C4B-95E8-6D7E445F3B4F}" srcOrd="2" destOrd="0" presId="urn:microsoft.com/office/officeart/2005/8/layout/orgChart1"/>
    <dgm:cxn modelId="{4E5B6D51-92D3-834D-9615-B2D7879525AD}" type="presParOf" srcId="{B3B752C0-1884-CE4D-843A-8B261CF00C76}" destId="{7CFC5EE3-02AE-EA4E-A514-E9185E8301F3}" srcOrd="2" destOrd="0" presId="urn:microsoft.com/office/officeart/2005/8/layout/orgChart1"/>
    <dgm:cxn modelId="{7EC971AA-3A80-8240-98C7-8DCFF0EB626F}" type="presParOf" srcId="{72302D93-3713-9449-9600-8050150D018D}" destId="{2A2DEE7F-AFF3-1145-9FD1-863D0AB3CD74}" srcOrd="2" destOrd="0" presId="urn:microsoft.com/office/officeart/2005/8/layout/orgChart1"/>
    <dgm:cxn modelId="{FB39A006-561A-8E4C-B4CA-A257DE697E5C}" type="presParOf" srcId="{72302D93-3713-9449-9600-8050150D018D}" destId="{364C3B08-3504-3449-AA11-C1B1A6999B1B}" srcOrd="3" destOrd="0" presId="urn:microsoft.com/office/officeart/2005/8/layout/orgChart1"/>
    <dgm:cxn modelId="{62457BE3-5439-8248-ACF3-5CD65241551C}" type="presParOf" srcId="{364C3B08-3504-3449-AA11-C1B1A6999B1B}" destId="{21E54A1B-A033-D14A-80E0-4CD782C8FE37}" srcOrd="0" destOrd="0" presId="urn:microsoft.com/office/officeart/2005/8/layout/orgChart1"/>
    <dgm:cxn modelId="{1E5B3DF2-D2B8-EC41-ABCA-725210CAD69B}" type="presParOf" srcId="{21E54A1B-A033-D14A-80E0-4CD782C8FE37}" destId="{DBFE75D1-BE35-144E-AFC4-B380854E37FD}" srcOrd="0" destOrd="0" presId="urn:microsoft.com/office/officeart/2005/8/layout/orgChart1"/>
    <dgm:cxn modelId="{885D64EF-C2E0-CF45-9B19-3CC65087D79D}" type="presParOf" srcId="{21E54A1B-A033-D14A-80E0-4CD782C8FE37}" destId="{25977431-5A1C-5D48-A6B3-219D2D6E4EA4}" srcOrd="1" destOrd="0" presId="urn:microsoft.com/office/officeart/2005/8/layout/orgChart1"/>
    <dgm:cxn modelId="{E7B2405B-F372-BB44-82DD-996A877D64CE}" type="presParOf" srcId="{364C3B08-3504-3449-AA11-C1B1A6999B1B}" destId="{23D7769A-AC51-324E-B171-EABDB829DE02}" srcOrd="1" destOrd="0" presId="urn:microsoft.com/office/officeart/2005/8/layout/orgChart1"/>
    <dgm:cxn modelId="{676188C6-78F8-2545-A7D9-D94127CE1092}" type="presParOf" srcId="{23D7769A-AC51-324E-B171-EABDB829DE02}" destId="{F92C9946-5922-E942-A874-CE5CC43DD7E5}" srcOrd="0" destOrd="0" presId="urn:microsoft.com/office/officeart/2005/8/layout/orgChart1"/>
    <dgm:cxn modelId="{D3849E28-31AA-214E-ABC7-0C793C7F3285}" type="presParOf" srcId="{23D7769A-AC51-324E-B171-EABDB829DE02}" destId="{9DAE45E2-855A-7043-9B18-13CEF85C9D8F}" srcOrd="1" destOrd="0" presId="urn:microsoft.com/office/officeart/2005/8/layout/orgChart1"/>
    <dgm:cxn modelId="{1AD92DE5-C646-0A49-819F-5A14B49AD1B4}" type="presParOf" srcId="{9DAE45E2-855A-7043-9B18-13CEF85C9D8F}" destId="{D1531013-BB2F-FC45-B7CE-1F0984C9F7D7}" srcOrd="0" destOrd="0" presId="urn:microsoft.com/office/officeart/2005/8/layout/orgChart1"/>
    <dgm:cxn modelId="{4067F1D0-BAFD-0B46-BC53-984FCEB13431}" type="presParOf" srcId="{D1531013-BB2F-FC45-B7CE-1F0984C9F7D7}" destId="{0A99C5FB-76A3-1F4D-B511-5D37D75C2417}" srcOrd="0" destOrd="0" presId="urn:microsoft.com/office/officeart/2005/8/layout/orgChart1"/>
    <dgm:cxn modelId="{D5457E90-FEE9-7543-9C3E-C4EE3C44C3F5}" type="presParOf" srcId="{D1531013-BB2F-FC45-B7CE-1F0984C9F7D7}" destId="{71C400B8-AD8F-BF41-937D-938C24293D70}" srcOrd="1" destOrd="0" presId="urn:microsoft.com/office/officeart/2005/8/layout/orgChart1"/>
    <dgm:cxn modelId="{BF7DC378-BABD-0A4B-8C47-3C8AD6536D9B}" type="presParOf" srcId="{9DAE45E2-855A-7043-9B18-13CEF85C9D8F}" destId="{5C3EFEEF-9A09-6641-BFDC-36588F467737}" srcOrd="1" destOrd="0" presId="urn:microsoft.com/office/officeart/2005/8/layout/orgChart1"/>
    <dgm:cxn modelId="{453128D0-FAB7-CF42-8EF0-AB3DD95E5A57}" type="presParOf" srcId="{5C3EFEEF-9A09-6641-BFDC-36588F467737}" destId="{65F97E87-3AF1-8D4B-B44B-CD7C380BF723}" srcOrd="0" destOrd="0" presId="urn:microsoft.com/office/officeart/2005/8/layout/orgChart1"/>
    <dgm:cxn modelId="{5475E2E8-D066-D841-B501-680728B7E9DF}" type="presParOf" srcId="{5C3EFEEF-9A09-6641-BFDC-36588F467737}" destId="{99D1ADB8-7A99-AA47-BAEB-23F9A76132A7}" srcOrd="1" destOrd="0" presId="urn:microsoft.com/office/officeart/2005/8/layout/orgChart1"/>
    <dgm:cxn modelId="{F689BD1E-5080-AA48-8C7B-C7479718C18A}" type="presParOf" srcId="{99D1ADB8-7A99-AA47-BAEB-23F9A76132A7}" destId="{12D736D1-AB4F-0B4D-A9EC-8DC02C42EC44}" srcOrd="0" destOrd="0" presId="urn:microsoft.com/office/officeart/2005/8/layout/orgChart1"/>
    <dgm:cxn modelId="{CAF587F1-E53F-7240-9387-4251D01ACA3B}" type="presParOf" srcId="{12D736D1-AB4F-0B4D-A9EC-8DC02C42EC44}" destId="{D4EA0328-FB85-1A4F-9A85-FF6D63307149}" srcOrd="0" destOrd="0" presId="urn:microsoft.com/office/officeart/2005/8/layout/orgChart1"/>
    <dgm:cxn modelId="{D201382B-A6F8-E343-B9F6-781E2F5F1769}" type="presParOf" srcId="{12D736D1-AB4F-0B4D-A9EC-8DC02C42EC44}" destId="{1BAD8601-090C-854C-B73D-191133CFA3C0}" srcOrd="1" destOrd="0" presId="urn:microsoft.com/office/officeart/2005/8/layout/orgChart1"/>
    <dgm:cxn modelId="{00CA3B75-0281-C84B-8D62-9118DFBC4145}" type="presParOf" srcId="{99D1ADB8-7A99-AA47-BAEB-23F9A76132A7}" destId="{F9907601-090B-8241-B8E8-2F5E34601905}" srcOrd="1" destOrd="0" presId="urn:microsoft.com/office/officeart/2005/8/layout/orgChart1"/>
    <dgm:cxn modelId="{2E849442-04DC-6F49-BC7B-AF3AFFFA2B02}" type="presParOf" srcId="{99D1ADB8-7A99-AA47-BAEB-23F9A76132A7}" destId="{15CCCDF0-D756-6440-857C-AB8EEC783CE0}" srcOrd="2" destOrd="0" presId="urn:microsoft.com/office/officeart/2005/8/layout/orgChart1"/>
    <dgm:cxn modelId="{BC616561-EAE4-0A4C-8879-90CFD77FC9F2}" type="presParOf" srcId="{5C3EFEEF-9A09-6641-BFDC-36588F467737}" destId="{2D9D274E-B334-C142-A112-B927549FDF97}" srcOrd="2" destOrd="0" presId="urn:microsoft.com/office/officeart/2005/8/layout/orgChart1"/>
    <dgm:cxn modelId="{31175BB5-6E96-E145-B028-78AA05F935FD}" type="presParOf" srcId="{5C3EFEEF-9A09-6641-BFDC-36588F467737}" destId="{96E405E3-0DCD-F04B-803D-ACCFB57F10F6}" srcOrd="3" destOrd="0" presId="urn:microsoft.com/office/officeart/2005/8/layout/orgChart1"/>
    <dgm:cxn modelId="{E060EF22-4988-494D-9F5B-418EA386A69D}" type="presParOf" srcId="{96E405E3-0DCD-F04B-803D-ACCFB57F10F6}" destId="{7619D875-E07A-E143-9518-8B981845D677}" srcOrd="0" destOrd="0" presId="urn:microsoft.com/office/officeart/2005/8/layout/orgChart1"/>
    <dgm:cxn modelId="{7DF4F464-5A65-0841-B73B-2A71B2574C60}" type="presParOf" srcId="{7619D875-E07A-E143-9518-8B981845D677}" destId="{C40E04DF-1DEC-3B4D-820B-ACC39A7E43F7}" srcOrd="0" destOrd="0" presId="urn:microsoft.com/office/officeart/2005/8/layout/orgChart1"/>
    <dgm:cxn modelId="{0AF6A04A-F2B6-894F-9807-E485021DC0CF}" type="presParOf" srcId="{7619D875-E07A-E143-9518-8B981845D677}" destId="{68674373-A9F3-9C4F-AEAE-8D38933CFDEC}" srcOrd="1" destOrd="0" presId="urn:microsoft.com/office/officeart/2005/8/layout/orgChart1"/>
    <dgm:cxn modelId="{1B28E930-15CC-6043-A94C-D424A19DE28E}" type="presParOf" srcId="{96E405E3-0DCD-F04B-803D-ACCFB57F10F6}" destId="{894D6541-4FC3-184B-9B7D-D73D1D36DA51}" srcOrd="1" destOrd="0" presId="urn:microsoft.com/office/officeart/2005/8/layout/orgChart1"/>
    <dgm:cxn modelId="{553F1C33-03E0-6A4E-8E90-4743400EF0BF}" type="presParOf" srcId="{96E405E3-0DCD-F04B-803D-ACCFB57F10F6}" destId="{35D2A8C3-DB4E-3C4C-B637-BD19FC72D800}" srcOrd="2" destOrd="0" presId="urn:microsoft.com/office/officeart/2005/8/layout/orgChart1"/>
    <dgm:cxn modelId="{7278AFF3-F840-684B-ACE7-CDE07766D9F7}" type="presParOf" srcId="{9DAE45E2-855A-7043-9B18-13CEF85C9D8F}" destId="{35CF4D4E-60A6-364F-9515-2B574E8C03B7}" srcOrd="2" destOrd="0" presId="urn:microsoft.com/office/officeart/2005/8/layout/orgChart1"/>
    <dgm:cxn modelId="{0FDBC0D5-C291-2D4A-B468-82F5E2C6CC7F}" type="presParOf" srcId="{364C3B08-3504-3449-AA11-C1B1A6999B1B}" destId="{612297DF-6BAB-8D41-A110-7E5B587089C9}" srcOrd="2" destOrd="0" presId="urn:microsoft.com/office/officeart/2005/8/layout/orgChart1"/>
    <dgm:cxn modelId="{496F7A35-7C03-344F-9032-ECB3491147B9}" type="presParOf" srcId="{DBA7E7A0-90C5-8247-AFEE-4455D741E010}" destId="{CC34CD2E-7C34-2A4D-B11B-C3CAFF5D0EA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4CE768-EFD1-6C48-9068-C013D24FCC3E}" type="doc">
      <dgm:prSet loTypeId="urn:microsoft.com/office/officeart/2005/8/layout/lProcess1" loCatId="" qsTypeId="urn:microsoft.com/office/officeart/2005/8/quickstyle/simple3" qsCatId="simple" csTypeId="urn:microsoft.com/office/officeart/2005/8/colors/accent2_2" csCatId="accent2" phldr="1"/>
      <dgm:spPr/>
      <dgm:t>
        <a:bodyPr/>
        <a:lstStyle/>
        <a:p>
          <a:endParaRPr lang="en-US"/>
        </a:p>
      </dgm:t>
    </dgm:pt>
    <dgm:pt modelId="{7D0EBAA6-21E8-5047-947A-A0E10051F826}">
      <dgm:prSet phldrT="[Text]"/>
      <dgm:spPr/>
      <dgm:t>
        <a:bodyPr/>
        <a:lstStyle/>
        <a:p>
          <a:r>
            <a:rPr lang="en-US" altLang="en-US" b="1" dirty="0"/>
            <a:t>Inhibition of Na influx through Na channels in the luminal membrane </a:t>
          </a:r>
          <a:endParaRPr lang="en-US" dirty="0"/>
        </a:p>
      </dgm:t>
    </dgm:pt>
    <dgm:pt modelId="{D612C728-F463-4443-8001-C0A6DF0B9E71}" type="parTrans" cxnId="{69AAB900-E42E-2244-B674-C2361B915522}">
      <dgm:prSet/>
      <dgm:spPr/>
      <dgm:t>
        <a:bodyPr/>
        <a:lstStyle/>
        <a:p>
          <a:endParaRPr lang="en-US"/>
        </a:p>
      </dgm:t>
    </dgm:pt>
    <dgm:pt modelId="{B6D3B450-84CF-9D48-B605-1808DDC98F10}" type="sibTrans" cxnId="{69AAB900-E42E-2244-B674-C2361B915522}">
      <dgm:prSet/>
      <dgm:spPr/>
      <dgm:t>
        <a:bodyPr/>
        <a:lstStyle/>
        <a:p>
          <a:endParaRPr lang="en-US"/>
        </a:p>
      </dgm:t>
    </dgm:pt>
    <dgm:pt modelId="{EF36E82F-C6E8-D64D-80C6-A69A32569589}">
      <dgm:prSet phldrT="[Text]"/>
      <dgm:spPr/>
      <dgm:t>
        <a:bodyPr/>
        <a:lstStyle/>
        <a:p>
          <a:r>
            <a:rPr lang="en-US" altLang="en-US" b="1"/>
            <a:t>(triamterene – amiloride).</a:t>
          </a:r>
          <a:endParaRPr lang="en-US" dirty="0"/>
        </a:p>
      </dgm:t>
    </dgm:pt>
    <dgm:pt modelId="{C51E3E4B-7CB6-354B-B03D-A3EEF19CF63B}" type="parTrans" cxnId="{2612A0E7-EC4D-1E4E-8987-96931BC90963}">
      <dgm:prSet/>
      <dgm:spPr/>
      <dgm:t>
        <a:bodyPr/>
        <a:lstStyle/>
        <a:p>
          <a:endParaRPr lang="en-US"/>
        </a:p>
      </dgm:t>
    </dgm:pt>
    <dgm:pt modelId="{3BD9A51B-845C-6A42-8F3E-66B6835A3ABC}" type="sibTrans" cxnId="{2612A0E7-EC4D-1E4E-8987-96931BC90963}">
      <dgm:prSet/>
      <dgm:spPr/>
      <dgm:t>
        <a:bodyPr/>
        <a:lstStyle/>
        <a:p>
          <a:endParaRPr lang="en-US"/>
        </a:p>
      </dgm:t>
    </dgm:pt>
    <dgm:pt modelId="{EA468C52-2562-B74A-9B6C-B5042359147E}">
      <dgm:prSet phldrT="[Text]" custT="1"/>
      <dgm:spPr/>
      <dgm:t>
        <a:bodyPr/>
        <a:lstStyle/>
        <a:p>
          <a:r>
            <a:rPr lang="en-US" altLang="en-US" sz="3600" b="1" dirty="0"/>
            <a:t>By antagonizing cytoplasmic aldosterone receptors</a:t>
          </a:r>
        </a:p>
      </dgm:t>
    </dgm:pt>
    <dgm:pt modelId="{0FE7794A-10EA-AB4E-92F5-F586FF77917A}" type="parTrans" cxnId="{319EECA7-E2A3-674A-9DA4-E223EDAAD879}">
      <dgm:prSet/>
      <dgm:spPr/>
      <dgm:t>
        <a:bodyPr/>
        <a:lstStyle/>
        <a:p>
          <a:endParaRPr lang="en-US"/>
        </a:p>
      </dgm:t>
    </dgm:pt>
    <dgm:pt modelId="{419E6A1A-B9E2-0742-ADB6-57DB636A0965}" type="sibTrans" cxnId="{319EECA7-E2A3-674A-9DA4-E223EDAAD879}">
      <dgm:prSet/>
      <dgm:spPr/>
      <dgm:t>
        <a:bodyPr/>
        <a:lstStyle/>
        <a:p>
          <a:endParaRPr lang="en-US"/>
        </a:p>
      </dgm:t>
    </dgm:pt>
    <dgm:pt modelId="{57ECFAF4-5EBD-7244-B630-5B9FC86A4160}">
      <dgm:prSet phldrT="[Text]"/>
      <dgm:spPr/>
      <dgm:t>
        <a:bodyPr/>
        <a:lstStyle/>
        <a:p>
          <a:r>
            <a:rPr lang="en-US" altLang="en-US" b="1" dirty="0"/>
            <a:t>(Spironolactone)</a:t>
          </a:r>
        </a:p>
      </dgm:t>
    </dgm:pt>
    <dgm:pt modelId="{898F7C18-FD27-9C4B-A580-AF5C37D2DD45}" type="parTrans" cxnId="{160BEE16-A4D0-FB44-BE0B-DB42D2BF9B0F}">
      <dgm:prSet/>
      <dgm:spPr/>
      <dgm:t>
        <a:bodyPr/>
        <a:lstStyle/>
        <a:p>
          <a:endParaRPr lang="en-US"/>
        </a:p>
      </dgm:t>
    </dgm:pt>
    <dgm:pt modelId="{CDEF2774-CC4A-AA4D-9A80-82E687B1B7CE}" type="sibTrans" cxnId="{160BEE16-A4D0-FB44-BE0B-DB42D2BF9B0F}">
      <dgm:prSet/>
      <dgm:spPr/>
      <dgm:t>
        <a:bodyPr/>
        <a:lstStyle/>
        <a:p>
          <a:endParaRPr lang="en-US"/>
        </a:p>
      </dgm:t>
    </dgm:pt>
    <dgm:pt modelId="{D05C259E-0D88-7B48-B284-51420F75E330}" type="pres">
      <dgm:prSet presAssocID="{084CE768-EFD1-6C48-9068-C013D24FCC3E}" presName="Name0" presStyleCnt="0">
        <dgm:presLayoutVars>
          <dgm:dir/>
          <dgm:animLvl val="lvl"/>
          <dgm:resizeHandles val="exact"/>
        </dgm:presLayoutVars>
      </dgm:prSet>
      <dgm:spPr/>
    </dgm:pt>
    <dgm:pt modelId="{256B19D7-1512-234D-ADFF-7EF340B2A8C0}" type="pres">
      <dgm:prSet presAssocID="{7D0EBAA6-21E8-5047-947A-A0E10051F826}" presName="vertFlow" presStyleCnt="0"/>
      <dgm:spPr/>
    </dgm:pt>
    <dgm:pt modelId="{0E8DFC0F-68E7-7E4D-A7C4-BD05A3E339EC}" type="pres">
      <dgm:prSet presAssocID="{7D0EBAA6-21E8-5047-947A-A0E10051F826}" presName="header" presStyleLbl="node1" presStyleIdx="0" presStyleCnt="2" custScaleY="415896"/>
      <dgm:spPr/>
    </dgm:pt>
    <dgm:pt modelId="{11FCCF59-6FAB-4641-B729-4A521092E57B}" type="pres">
      <dgm:prSet presAssocID="{C51E3E4B-7CB6-354B-B03D-A3EEF19CF63B}" presName="parTrans" presStyleLbl="sibTrans2D1" presStyleIdx="0" presStyleCnt="2"/>
      <dgm:spPr/>
    </dgm:pt>
    <dgm:pt modelId="{20906316-0DF0-4544-B0CC-BAB8FEA0CB7C}" type="pres">
      <dgm:prSet presAssocID="{EF36E82F-C6E8-D64D-80C6-A69A32569589}" presName="child" presStyleLbl="alignAccFollowNode1" presStyleIdx="0" presStyleCnt="2">
        <dgm:presLayoutVars>
          <dgm:chMax val="0"/>
          <dgm:bulletEnabled val="1"/>
        </dgm:presLayoutVars>
      </dgm:prSet>
      <dgm:spPr/>
    </dgm:pt>
    <dgm:pt modelId="{3EC8A4D9-34A7-4A41-B685-7740B9218CA3}" type="pres">
      <dgm:prSet presAssocID="{7D0EBAA6-21E8-5047-947A-A0E10051F826}" presName="hSp" presStyleCnt="0"/>
      <dgm:spPr/>
    </dgm:pt>
    <dgm:pt modelId="{75A04EE5-D9E8-1841-A13D-1DE058FFFB6B}" type="pres">
      <dgm:prSet presAssocID="{EA468C52-2562-B74A-9B6C-B5042359147E}" presName="vertFlow" presStyleCnt="0"/>
      <dgm:spPr/>
    </dgm:pt>
    <dgm:pt modelId="{8B37B3C3-D053-E946-A84A-8FBF1E8FC93C}" type="pres">
      <dgm:prSet presAssocID="{EA468C52-2562-B74A-9B6C-B5042359147E}" presName="header" presStyleLbl="node1" presStyleIdx="1" presStyleCnt="2" custScaleY="427613"/>
      <dgm:spPr/>
    </dgm:pt>
    <dgm:pt modelId="{43054F60-4D29-374B-9E27-8C6F34CC68DC}" type="pres">
      <dgm:prSet presAssocID="{898F7C18-FD27-9C4B-A580-AF5C37D2DD45}" presName="parTrans" presStyleLbl="sibTrans2D1" presStyleIdx="1" presStyleCnt="2"/>
      <dgm:spPr/>
    </dgm:pt>
    <dgm:pt modelId="{10E7B1D4-8AF0-524F-9C6C-0DB033757D34}" type="pres">
      <dgm:prSet presAssocID="{57ECFAF4-5EBD-7244-B630-5B9FC86A4160}" presName="child" presStyleLbl="alignAccFollowNode1" presStyleIdx="1" presStyleCnt="2">
        <dgm:presLayoutVars>
          <dgm:chMax val="0"/>
          <dgm:bulletEnabled val="1"/>
        </dgm:presLayoutVars>
      </dgm:prSet>
      <dgm:spPr/>
    </dgm:pt>
  </dgm:ptLst>
  <dgm:cxnLst>
    <dgm:cxn modelId="{69AAB900-E42E-2244-B674-C2361B915522}" srcId="{084CE768-EFD1-6C48-9068-C013D24FCC3E}" destId="{7D0EBAA6-21E8-5047-947A-A0E10051F826}" srcOrd="0" destOrd="0" parTransId="{D612C728-F463-4443-8001-C0A6DF0B9E71}" sibTransId="{B6D3B450-84CF-9D48-B605-1808DDC98F10}"/>
    <dgm:cxn modelId="{4B9F5510-41EC-674C-93A2-83123D0D3658}" type="presOf" srcId="{7D0EBAA6-21E8-5047-947A-A0E10051F826}" destId="{0E8DFC0F-68E7-7E4D-A7C4-BD05A3E339EC}" srcOrd="0" destOrd="0" presId="urn:microsoft.com/office/officeart/2005/8/layout/lProcess1"/>
    <dgm:cxn modelId="{160BEE16-A4D0-FB44-BE0B-DB42D2BF9B0F}" srcId="{EA468C52-2562-B74A-9B6C-B5042359147E}" destId="{57ECFAF4-5EBD-7244-B630-5B9FC86A4160}" srcOrd="0" destOrd="0" parTransId="{898F7C18-FD27-9C4B-A580-AF5C37D2DD45}" sibTransId="{CDEF2774-CC4A-AA4D-9A80-82E687B1B7CE}"/>
    <dgm:cxn modelId="{BFE41A4E-6182-7D44-B5AB-046D5BC22655}" type="presOf" srcId="{084CE768-EFD1-6C48-9068-C013D24FCC3E}" destId="{D05C259E-0D88-7B48-B284-51420F75E330}" srcOrd="0" destOrd="0" presId="urn:microsoft.com/office/officeart/2005/8/layout/lProcess1"/>
    <dgm:cxn modelId="{87388F4F-10EE-CF4B-BAFF-7F858D3318D4}" type="presOf" srcId="{898F7C18-FD27-9C4B-A580-AF5C37D2DD45}" destId="{43054F60-4D29-374B-9E27-8C6F34CC68DC}" srcOrd="0" destOrd="0" presId="urn:microsoft.com/office/officeart/2005/8/layout/lProcess1"/>
    <dgm:cxn modelId="{915F5981-7B79-4E4F-B64C-29909E322385}" type="presOf" srcId="{EA468C52-2562-B74A-9B6C-B5042359147E}" destId="{8B37B3C3-D053-E946-A84A-8FBF1E8FC93C}" srcOrd="0" destOrd="0" presId="urn:microsoft.com/office/officeart/2005/8/layout/lProcess1"/>
    <dgm:cxn modelId="{A8269688-C650-2A41-B451-FC2162D60B44}" type="presOf" srcId="{EF36E82F-C6E8-D64D-80C6-A69A32569589}" destId="{20906316-0DF0-4544-B0CC-BAB8FEA0CB7C}" srcOrd="0" destOrd="0" presId="urn:microsoft.com/office/officeart/2005/8/layout/lProcess1"/>
    <dgm:cxn modelId="{319EECA7-E2A3-674A-9DA4-E223EDAAD879}" srcId="{084CE768-EFD1-6C48-9068-C013D24FCC3E}" destId="{EA468C52-2562-B74A-9B6C-B5042359147E}" srcOrd="1" destOrd="0" parTransId="{0FE7794A-10EA-AB4E-92F5-F586FF77917A}" sibTransId="{419E6A1A-B9E2-0742-ADB6-57DB636A0965}"/>
    <dgm:cxn modelId="{A48B43B4-5002-1248-B5FF-B7EF52C62022}" type="presOf" srcId="{57ECFAF4-5EBD-7244-B630-5B9FC86A4160}" destId="{10E7B1D4-8AF0-524F-9C6C-0DB033757D34}" srcOrd="0" destOrd="0" presId="urn:microsoft.com/office/officeart/2005/8/layout/lProcess1"/>
    <dgm:cxn modelId="{88B9F1B6-4B5E-B84D-9733-77885189FDEC}" type="presOf" srcId="{C51E3E4B-7CB6-354B-B03D-A3EEF19CF63B}" destId="{11FCCF59-6FAB-4641-B729-4A521092E57B}" srcOrd="0" destOrd="0" presId="urn:microsoft.com/office/officeart/2005/8/layout/lProcess1"/>
    <dgm:cxn modelId="{2612A0E7-EC4D-1E4E-8987-96931BC90963}" srcId="{7D0EBAA6-21E8-5047-947A-A0E10051F826}" destId="{EF36E82F-C6E8-D64D-80C6-A69A32569589}" srcOrd="0" destOrd="0" parTransId="{C51E3E4B-7CB6-354B-B03D-A3EEF19CF63B}" sibTransId="{3BD9A51B-845C-6A42-8F3E-66B6835A3ABC}"/>
    <dgm:cxn modelId="{3C6E8BCE-E07E-3542-AE39-210284DBAB71}" type="presParOf" srcId="{D05C259E-0D88-7B48-B284-51420F75E330}" destId="{256B19D7-1512-234D-ADFF-7EF340B2A8C0}" srcOrd="0" destOrd="0" presId="urn:microsoft.com/office/officeart/2005/8/layout/lProcess1"/>
    <dgm:cxn modelId="{14DE9E07-848E-9647-BB71-9DED4768D6AD}" type="presParOf" srcId="{256B19D7-1512-234D-ADFF-7EF340B2A8C0}" destId="{0E8DFC0F-68E7-7E4D-A7C4-BD05A3E339EC}" srcOrd="0" destOrd="0" presId="urn:microsoft.com/office/officeart/2005/8/layout/lProcess1"/>
    <dgm:cxn modelId="{5C5BCAF2-5E46-3549-893F-CC7658685C0F}" type="presParOf" srcId="{256B19D7-1512-234D-ADFF-7EF340B2A8C0}" destId="{11FCCF59-6FAB-4641-B729-4A521092E57B}" srcOrd="1" destOrd="0" presId="urn:microsoft.com/office/officeart/2005/8/layout/lProcess1"/>
    <dgm:cxn modelId="{617A187B-87D5-DF4D-A338-D8089465C498}" type="presParOf" srcId="{256B19D7-1512-234D-ADFF-7EF340B2A8C0}" destId="{20906316-0DF0-4544-B0CC-BAB8FEA0CB7C}" srcOrd="2" destOrd="0" presId="urn:microsoft.com/office/officeart/2005/8/layout/lProcess1"/>
    <dgm:cxn modelId="{0029218D-E6CA-3645-B19E-9A56EF3C2AB4}" type="presParOf" srcId="{D05C259E-0D88-7B48-B284-51420F75E330}" destId="{3EC8A4D9-34A7-4A41-B685-7740B9218CA3}" srcOrd="1" destOrd="0" presId="urn:microsoft.com/office/officeart/2005/8/layout/lProcess1"/>
    <dgm:cxn modelId="{4DE691F7-7787-5245-BEEF-C63F0A4B45B3}" type="presParOf" srcId="{D05C259E-0D88-7B48-B284-51420F75E330}" destId="{75A04EE5-D9E8-1841-A13D-1DE058FFFB6B}" srcOrd="2" destOrd="0" presId="urn:microsoft.com/office/officeart/2005/8/layout/lProcess1"/>
    <dgm:cxn modelId="{CD3DD7B0-4796-FC4C-82DB-93EFEAF732E1}" type="presParOf" srcId="{75A04EE5-D9E8-1841-A13D-1DE058FFFB6B}" destId="{8B37B3C3-D053-E946-A84A-8FBF1E8FC93C}" srcOrd="0" destOrd="0" presId="urn:microsoft.com/office/officeart/2005/8/layout/lProcess1"/>
    <dgm:cxn modelId="{96863BFE-5041-CD47-9D9F-A7415F3F534D}" type="presParOf" srcId="{75A04EE5-D9E8-1841-A13D-1DE058FFFB6B}" destId="{43054F60-4D29-374B-9E27-8C6F34CC68DC}" srcOrd="1" destOrd="0" presId="urn:microsoft.com/office/officeart/2005/8/layout/lProcess1"/>
    <dgm:cxn modelId="{712882AE-ABE8-0242-8FF8-91259B84FC2F}" type="presParOf" srcId="{75A04EE5-D9E8-1841-A13D-1DE058FFFB6B}" destId="{10E7B1D4-8AF0-524F-9C6C-0DB033757D34}" srcOrd="2"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27F1E0-04E1-0A4D-BD0A-BD0B6F9C6625}" type="doc">
      <dgm:prSet loTypeId="urn:microsoft.com/office/officeart/2005/8/layout/radial6" loCatId="" qsTypeId="urn:microsoft.com/office/officeart/2005/8/quickstyle/simple3" qsCatId="simple" csTypeId="urn:microsoft.com/office/officeart/2005/8/colors/accent1_1" csCatId="accent1" phldr="1"/>
      <dgm:spPr/>
      <dgm:t>
        <a:bodyPr/>
        <a:lstStyle/>
        <a:p>
          <a:endParaRPr lang="en-US"/>
        </a:p>
      </dgm:t>
    </dgm:pt>
    <dgm:pt modelId="{2A63168B-40B2-554C-8F46-7279CBDFB36D}">
      <dgm:prSet phldrT="[Text]"/>
      <dgm:spPr/>
      <dgm:t>
        <a:bodyPr/>
        <a:lstStyle/>
        <a:p>
          <a:r>
            <a:rPr lang="en-US" altLang="en-US" b="1"/>
            <a:t>Therapeutic applications of diuretics</a:t>
          </a:r>
          <a:endParaRPr lang="en-US" dirty="0"/>
        </a:p>
      </dgm:t>
    </dgm:pt>
    <dgm:pt modelId="{B9C76985-3E0A-BF4E-A436-E398567D414D}" type="parTrans" cxnId="{936D1B40-19B8-FC40-956D-4C2154CD5DFC}">
      <dgm:prSet/>
      <dgm:spPr/>
      <dgm:t>
        <a:bodyPr/>
        <a:lstStyle/>
        <a:p>
          <a:endParaRPr lang="en-US"/>
        </a:p>
      </dgm:t>
    </dgm:pt>
    <dgm:pt modelId="{D60FF80E-FABC-FE49-B8DE-BA93BEDED101}" type="sibTrans" cxnId="{936D1B40-19B8-FC40-956D-4C2154CD5DFC}">
      <dgm:prSet/>
      <dgm:spPr/>
      <dgm:t>
        <a:bodyPr/>
        <a:lstStyle/>
        <a:p>
          <a:endParaRPr lang="en-US"/>
        </a:p>
      </dgm:t>
    </dgm:pt>
    <dgm:pt modelId="{391285D6-7128-A340-88F3-6F0A56883AF5}">
      <dgm:prSet phldrT="[Text]"/>
      <dgm:spPr/>
      <dgm:t>
        <a:bodyPr/>
        <a:lstStyle/>
        <a:p>
          <a:r>
            <a:rPr lang="en-US" b="1" u="sng">
              <a:effectLst>
                <a:outerShdw blurRad="38100" dist="38100" dir="2700000" algn="tl">
                  <a:srgbClr val="C0C0C0"/>
                </a:outerShdw>
              </a:effectLst>
            </a:rPr>
            <a:t>Treatment of hypertension:</a:t>
          </a:r>
          <a:endParaRPr lang="en-US" dirty="0"/>
        </a:p>
      </dgm:t>
    </dgm:pt>
    <dgm:pt modelId="{56D2BEBA-B533-1349-BD87-DC899180B388}" type="parTrans" cxnId="{20AE4BF1-B82E-1440-B56E-D58B1A640FBD}">
      <dgm:prSet/>
      <dgm:spPr/>
      <dgm:t>
        <a:bodyPr/>
        <a:lstStyle/>
        <a:p>
          <a:endParaRPr lang="en-US"/>
        </a:p>
      </dgm:t>
    </dgm:pt>
    <dgm:pt modelId="{9BFA5593-9823-3B47-88DA-167C80DA46D3}" type="sibTrans" cxnId="{20AE4BF1-B82E-1440-B56E-D58B1A640FBD}">
      <dgm:prSet/>
      <dgm:spPr/>
      <dgm:t>
        <a:bodyPr/>
        <a:lstStyle/>
        <a:p>
          <a:endParaRPr lang="en-US"/>
        </a:p>
      </dgm:t>
    </dgm:pt>
    <dgm:pt modelId="{32848DBF-30A4-2C42-90EB-29758FAFD850}">
      <dgm:prSet phldrT="[Text]"/>
      <dgm:spPr/>
      <dgm:t>
        <a:bodyPr/>
        <a:lstStyle/>
        <a:p>
          <a:r>
            <a:rPr lang="en-US" dirty="0"/>
            <a:t>Renal failure</a:t>
          </a:r>
        </a:p>
      </dgm:t>
    </dgm:pt>
    <dgm:pt modelId="{49EA21F5-2DF8-9D4A-9790-95E54EAEF024}" type="parTrans" cxnId="{BD5C14CC-28DC-644A-AF4E-B6F35CC40DAA}">
      <dgm:prSet/>
      <dgm:spPr/>
      <dgm:t>
        <a:bodyPr/>
        <a:lstStyle/>
        <a:p>
          <a:endParaRPr lang="en-US"/>
        </a:p>
      </dgm:t>
    </dgm:pt>
    <dgm:pt modelId="{07C8E1EA-E9E5-FF45-983D-9084A60D5BF4}" type="sibTrans" cxnId="{BD5C14CC-28DC-644A-AF4E-B6F35CC40DAA}">
      <dgm:prSet/>
      <dgm:spPr/>
      <dgm:t>
        <a:bodyPr/>
        <a:lstStyle/>
        <a:p>
          <a:endParaRPr lang="en-US"/>
        </a:p>
      </dgm:t>
    </dgm:pt>
    <dgm:pt modelId="{00668861-8712-3A45-A6B3-3D204C62FA32}">
      <dgm:prSet phldrT="[Text]"/>
      <dgm:spPr/>
      <dgm:t>
        <a:bodyPr/>
        <a:lstStyle/>
        <a:p>
          <a:r>
            <a:rPr lang="en-US" altLang="en-US" b="1">
              <a:effectLst>
                <a:outerShdw blurRad="38100" dist="38100" dir="2700000" algn="tl">
                  <a:srgbClr val="C0C0C0"/>
                </a:outerShdw>
              </a:effectLst>
            </a:rPr>
            <a:t>Diabetes inspidus</a:t>
          </a:r>
          <a:r>
            <a:rPr lang="en-US" altLang="en-US"/>
            <a:t>  </a:t>
          </a:r>
          <a:endParaRPr lang="en-US"/>
        </a:p>
      </dgm:t>
    </dgm:pt>
    <dgm:pt modelId="{BB303BFF-75AB-3249-8AF7-84D9F6957098}" type="parTrans" cxnId="{AA740272-0CAC-1945-AB0C-61A2AED8CD8E}">
      <dgm:prSet/>
      <dgm:spPr/>
      <dgm:t>
        <a:bodyPr/>
        <a:lstStyle/>
        <a:p>
          <a:endParaRPr lang="en-US"/>
        </a:p>
      </dgm:t>
    </dgm:pt>
    <dgm:pt modelId="{47291625-E2DB-6A41-9701-1B18383525EA}" type="sibTrans" cxnId="{AA740272-0CAC-1945-AB0C-61A2AED8CD8E}">
      <dgm:prSet/>
      <dgm:spPr/>
      <dgm:t>
        <a:bodyPr/>
        <a:lstStyle/>
        <a:p>
          <a:endParaRPr lang="en-US"/>
        </a:p>
      </dgm:t>
    </dgm:pt>
    <dgm:pt modelId="{66B1649F-CC63-484E-B97E-FB973F9FE179}">
      <dgm:prSet phldrT="[Text]"/>
      <dgm:spPr/>
      <dgm:t>
        <a:bodyPr/>
        <a:lstStyle/>
        <a:p>
          <a:r>
            <a:rPr lang="en-US" altLang="en-US" b="1" dirty="0">
              <a:effectLst>
                <a:outerShdw blurRad="38100" dist="38100" dir="2700000" algn="tl">
                  <a:srgbClr val="C0C0C0"/>
                </a:outerShdw>
              </a:effectLst>
            </a:rPr>
            <a:t>Hepatic cirrhosis with ascites</a:t>
          </a:r>
          <a:endParaRPr lang="en-US" dirty="0"/>
        </a:p>
      </dgm:t>
    </dgm:pt>
    <dgm:pt modelId="{BB92DA80-29B3-C04D-BF11-CDD926A2B28F}" type="parTrans" cxnId="{42FB71DE-ED15-404E-90B8-7DF466D8C789}">
      <dgm:prSet/>
      <dgm:spPr/>
      <dgm:t>
        <a:bodyPr/>
        <a:lstStyle/>
        <a:p>
          <a:endParaRPr lang="en-US"/>
        </a:p>
      </dgm:t>
    </dgm:pt>
    <dgm:pt modelId="{A1BCEDCC-5F4E-4F40-BB1E-FC81EEEB1371}" type="sibTrans" cxnId="{42FB71DE-ED15-404E-90B8-7DF466D8C789}">
      <dgm:prSet/>
      <dgm:spPr/>
      <dgm:t>
        <a:bodyPr/>
        <a:lstStyle/>
        <a:p>
          <a:endParaRPr lang="en-US"/>
        </a:p>
      </dgm:t>
    </dgm:pt>
    <dgm:pt modelId="{D34FE0B6-C825-034A-93B1-1B722E54FC7D}">
      <dgm:prSet/>
      <dgm:spPr/>
      <dgm:t>
        <a:bodyPr/>
        <a:lstStyle/>
        <a:p>
          <a:r>
            <a:rPr lang="en-US" b="1" u="sng">
              <a:effectLst>
                <a:outerShdw blurRad="38100" dist="38100" dir="2700000" algn="tl">
                  <a:srgbClr val="C0C0C0"/>
                </a:outerShdw>
              </a:effectLst>
            </a:rPr>
            <a:t>Edema States</a:t>
          </a:r>
          <a:r>
            <a:rPr lang="en-US"/>
            <a:t> </a:t>
          </a:r>
        </a:p>
      </dgm:t>
    </dgm:pt>
    <dgm:pt modelId="{8D149E74-26AB-CF40-917E-BC943ADBA444}" type="parTrans" cxnId="{3ABBD7C9-E9E5-3B46-AE50-36B67018CA18}">
      <dgm:prSet/>
      <dgm:spPr/>
      <dgm:t>
        <a:bodyPr/>
        <a:lstStyle/>
        <a:p>
          <a:endParaRPr lang="en-US"/>
        </a:p>
      </dgm:t>
    </dgm:pt>
    <dgm:pt modelId="{D465783E-D3AB-AA4E-AD72-D586500376BA}" type="sibTrans" cxnId="{3ABBD7C9-E9E5-3B46-AE50-36B67018CA18}">
      <dgm:prSet/>
      <dgm:spPr/>
      <dgm:t>
        <a:bodyPr/>
        <a:lstStyle/>
        <a:p>
          <a:endParaRPr lang="en-US"/>
        </a:p>
      </dgm:t>
    </dgm:pt>
    <dgm:pt modelId="{E5E374A8-5910-2A47-BF28-551CD234604C}">
      <dgm:prSet/>
      <dgm:spPr/>
      <dgm:t>
        <a:bodyPr/>
        <a:lstStyle/>
        <a:p>
          <a:r>
            <a:rPr lang="en-US" b="1" u="sng">
              <a:effectLst>
                <a:outerShdw blurRad="38100" dist="38100" dir="2700000" algn="tl">
                  <a:srgbClr val="C0C0C0"/>
                </a:outerShdw>
              </a:effectLst>
            </a:rPr>
            <a:t>Congestive Heart failure</a:t>
          </a:r>
          <a:endParaRPr lang="en-US"/>
        </a:p>
      </dgm:t>
    </dgm:pt>
    <dgm:pt modelId="{6EB1F787-88FB-294F-B71C-EEF031693C9F}" type="parTrans" cxnId="{F2B8F195-B1A5-5845-A05A-3AC51446C3E4}">
      <dgm:prSet/>
      <dgm:spPr/>
      <dgm:t>
        <a:bodyPr/>
        <a:lstStyle/>
        <a:p>
          <a:endParaRPr lang="en-US"/>
        </a:p>
      </dgm:t>
    </dgm:pt>
    <dgm:pt modelId="{C2DEA11F-F61C-5349-8A50-FE6A1480144C}" type="sibTrans" cxnId="{F2B8F195-B1A5-5845-A05A-3AC51446C3E4}">
      <dgm:prSet/>
      <dgm:spPr/>
      <dgm:t>
        <a:bodyPr/>
        <a:lstStyle/>
        <a:p>
          <a:endParaRPr lang="en-US"/>
        </a:p>
      </dgm:t>
    </dgm:pt>
    <dgm:pt modelId="{121A1490-4551-EE46-9308-04549A9BF6C2}">
      <dgm:prSet/>
      <dgm:spPr/>
      <dgm:t>
        <a:bodyPr/>
        <a:lstStyle/>
        <a:p>
          <a:pPr rtl="1"/>
          <a:r>
            <a:rPr kumimoji="0" lang="en-US" b="1" i="0" u="none" strike="noStrike" cap="none" normalizeH="0" baseline="0" dirty="0">
              <a:ln/>
              <a:solidFill>
                <a:srgbClr val="7030A0"/>
              </a:solidFill>
              <a:effectLst/>
              <a:latin typeface="Arial" pitchFamily="34" charset="0"/>
              <a:cs typeface="Arial" pitchFamily="34" charset="0"/>
            </a:rPr>
            <a:t>Elimination of toxins</a:t>
          </a:r>
          <a:endParaRPr lang="en-US" dirty="0">
            <a:solidFill>
              <a:srgbClr val="7030A0"/>
            </a:solidFill>
          </a:endParaRPr>
        </a:p>
      </dgm:t>
    </dgm:pt>
    <dgm:pt modelId="{A148809A-F193-734A-8F43-CB45A31F31EE}" type="parTrans" cxnId="{2E060932-DF6D-9347-9048-07E5F0918AFD}">
      <dgm:prSet/>
      <dgm:spPr/>
      <dgm:t>
        <a:bodyPr/>
        <a:lstStyle/>
        <a:p>
          <a:endParaRPr lang="en-US"/>
        </a:p>
      </dgm:t>
    </dgm:pt>
    <dgm:pt modelId="{1CFEB99D-026F-E047-9831-610F1C67BCF5}" type="sibTrans" cxnId="{2E060932-DF6D-9347-9048-07E5F0918AFD}">
      <dgm:prSet/>
      <dgm:spPr/>
      <dgm:t>
        <a:bodyPr/>
        <a:lstStyle/>
        <a:p>
          <a:endParaRPr lang="en-US"/>
        </a:p>
      </dgm:t>
    </dgm:pt>
    <dgm:pt modelId="{466A0345-CB78-9845-8F2B-1ABF9CC0280B}" type="pres">
      <dgm:prSet presAssocID="{0527F1E0-04E1-0A4D-BD0A-BD0B6F9C6625}" presName="Name0" presStyleCnt="0">
        <dgm:presLayoutVars>
          <dgm:chMax val="1"/>
          <dgm:dir/>
          <dgm:animLvl val="ctr"/>
          <dgm:resizeHandles val="exact"/>
        </dgm:presLayoutVars>
      </dgm:prSet>
      <dgm:spPr/>
    </dgm:pt>
    <dgm:pt modelId="{A2AEAD6C-EBE6-0D4C-B576-AB0F6BAE4973}" type="pres">
      <dgm:prSet presAssocID="{2A63168B-40B2-554C-8F46-7279CBDFB36D}" presName="centerShape" presStyleLbl="node0" presStyleIdx="0" presStyleCnt="1"/>
      <dgm:spPr/>
    </dgm:pt>
    <dgm:pt modelId="{1F870725-A729-D84E-AF91-64527B83222A}" type="pres">
      <dgm:prSet presAssocID="{391285D6-7128-A340-88F3-6F0A56883AF5}" presName="node" presStyleLbl="node1" presStyleIdx="0" presStyleCnt="7">
        <dgm:presLayoutVars>
          <dgm:bulletEnabled val="1"/>
        </dgm:presLayoutVars>
      </dgm:prSet>
      <dgm:spPr/>
    </dgm:pt>
    <dgm:pt modelId="{FB97EEF2-E794-BC4D-89CD-4A119B393173}" type="pres">
      <dgm:prSet presAssocID="{391285D6-7128-A340-88F3-6F0A56883AF5}" presName="dummy" presStyleCnt="0"/>
      <dgm:spPr/>
    </dgm:pt>
    <dgm:pt modelId="{28AECFBF-EC57-F940-B313-E7E6DC4641E3}" type="pres">
      <dgm:prSet presAssocID="{9BFA5593-9823-3B47-88DA-167C80DA46D3}" presName="sibTrans" presStyleLbl="sibTrans2D1" presStyleIdx="0" presStyleCnt="7"/>
      <dgm:spPr/>
    </dgm:pt>
    <dgm:pt modelId="{1F947F24-E60D-C543-96D5-365919B1C304}" type="pres">
      <dgm:prSet presAssocID="{D34FE0B6-C825-034A-93B1-1B722E54FC7D}" presName="node" presStyleLbl="node1" presStyleIdx="1" presStyleCnt="7">
        <dgm:presLayoutVars>
          <dgm:bulletEnabled val="1"/>
        </dgm:presLayoutVars>
      </dgm:prSet>
      <dgm:spPr/>
    </dgm:pt>
    <dgm:pt modelId="{EFAC4BB3-6C83-2549-9A6D-8942C2D866B7}" type="pres">
      <dgm:prSet presAssocID="{D34FE0B6-C825-034A-93B1-1B722E54FC7D}" presName="dummy" presStyleCnt="0"/>
      <dgm:spPr/>
    </dgm:pt>
    <dgm:pt modelId="{F0B6EB14-0489-AD46-8412-158F565BC97C}" type="pres">
      <dgm:prSet presAssocID="{D465783E-D3AB-AA4E-AD72-D586500376BA}" presName="sibTrans" presStyleLbl="sibTrans2D1" presStyleIdx="1" presStyleCnt="7"/>
      <dgm:spPr/>
    </dgm:pt>
    <dgm:pt modelId="{4F57BBA5-FF62-E546-8DBB-C9E825A3A21F}" type="pres">
      <dgm:prSet presAssocID="{E5E374A8-5910-2A47-BF28-551CD234604C}" presName="node" presStyleLbl="node1" presStyleIdx="2" presStyleCnt="7">
        <dgm:presLayoutVars>
          <dgm:bulletEnabled val="1"/>
        </dgm:presLayoutVars>
      </dgm:prSet>
      <dgm:spPr/>
    </dgm:pt>
    <dgm:pt modelId="{C76BE69F-EE31-7042-B5F0-5A7CD9D1528D}" type="pres">
      <dgm:prSet presAssocID="{E5E374A8-5910-2A47-BF28-551CD234604C}" presName="dummy" presStyleCnt="0"/>
      <dgm:spPr/>
    </dgm:pt>
    <dgm:pt modelId="{36B78399-CE91-5344-ACED-329B7DB96877}" type="pres">
      <dgm:prSet presAssocID="{C2DEA11F-F61C-5349-8A50-FE6A1480144C}" presName="sibTrans" presStyleLbl="sibTrans2D1" presStyleIdx="2" presStyleCnt="7"/>
      <dgm:spPr/>
    </dgm:pt>
    <dgm:pt modelId="{BD0FDC23-9865-9443-9B07-8BB6464EF158}" type="pres">
      <dgm:prSet presAssocID="{32848DBF-30A4-2C42-90EB-29758FAFD850}" presName="node" presStyleLbl="node1" presStyleIdx="3" presStyleCnt="7">
        <dgm:presLayoutVars>
          <dgm:bulletEnabled val="1"/>
        </dgm:presLayoutVars>
      </dgm:prSet>
      <dgm:spPr/>
    </dgm:pt>
    <dgm:pt modelId="{3929BC46-77C5-0C41-9119-052C7421CE6C}" type="pres">
      <dgm:prSet presAssocID="{32848DBF-30A4-2C42-90EB-29758FAFD850}" presName="dummy" presStyleCnt="0"/>
      <dgm:spPr/>
    </dgm:pt>
    <dgm:pt modelId="{2775AEB5-6B85-A742-9CBC-99895D30B0F0}" type="pres">
      <dgm:prSet presAssocID="{07C8E1EA-E9E5-FF45-983D-9084A60D5BF4}" presName="sibTrans" presStyleLbl="sibTrans2D1" presStyleIdx="3" presStyleCnt="7"/>
      <dgm:spPr/>
    </dgm:pt>
    <dgm:pt modelId="{F0BE182F-D4F8-ED4A-B242-6E1CFF54CCDD}" type="pres">
      <dgm:prSet presAssocID="{00668861-8712-3A45-A6B3-3D204C62FA32}" presName="node" presStyleLbl="node1" presStyleIdx="4" presStyleCnt="7">
        <dgm:presLayoutVars>
          <dgm:bulletEnabled val="1"/>
        </dgm:presLayoutVars>
      </dgm:prSet>
      <dgm:spPr/>
    </dgm:pt>
    <dgm:pt modelId="{F2133A60-409F-6D43-8C94-D2B807CF366A}" type="pres">
      <dgm:prSet presAssocID="{00668861-8712-3A45-A6B3-3D204C62FA32}" presName="dummy" presStyleCnt="0"/>
      <dgm:spPr/>
    </dgm:pt>
    <dgm:pt modelId="{B3A44E36-5204-C242-9560-74877642A45F}" type="pres">
      <dgm:prSet presAssocID="{47291625-E2DB-6A41-9701-1B18383525EA}" presName="sibTrans" presStyleLbl="sibTrans2D1" presStyleIdx="4" presStyleCnt="7"/>
      <dgm:spPr/>
    </dgm:pt>
    <dgm:pt modelId="{BEFAC22F-6191-2E42-ADF3-BD9D1BF9BF28}" type="pres">
      <dgm:prSet presAssocID="{66B1649F-CC63-484E-B97E-FB973F9FE179}" presName="node" presStyleLbl="node1" presStyleIdx="5" presStyleCnt="7">
        <dgm:presLayoutVars>
          <dgm:bulletEnabled val="1"/>
        </dgm:presLayoutVars>
      </dgm:prSet>
      <dgm:spPr/>
    </dgm:pt>
    <dgm:pt modelId="{A30E7EC4-377F-0943-A3F6-BCFB5CFACE09}" type="pres">
      <dgm:prSet presAssocID="{66B1649F-CC63-484E-B97E-FB973F9FE179}" presName="dummy" presStyleCnt="0"/>
      <dgm:spPr/>
    </dgm:pt>
    <dgm:pt modelId="{3203E4A8-D5A3-E549-98F6-2866623E5EED}" type="pres">
      <dgm:prSet presAssocID="{A1BCEDCC-5F4E-4F40-BB1E-FC81EEEB1371}" presName="sibTrans" presStyleLbl="sibTrans2D1" presStyleIdx="5" presStyleCnt="7"/>
      <dgm:spPr/>
    </dgm:pt>
    <dgm:pt modelId="{33D7386D-5864-EB49-AA89-FFB775DE6CD8}" type="pres">
      <dgm:prSet presAssocID="{121A1490-4551-EE46-9308-04549A9BF6C2}" presName="node" presStyleLbl="node1" presStyleIdx="6" presStyleCnt="7">
        <dgm:presLayoutVars>
          <dgm:bulletEnabled val="1"/>
        </dgm:presLayoutVars>
      </dgm:prSet>
      <dgm:spPr/>
    </dgm:pt>
    <dgm:pt modelId="{11D0F485-96F1-F545-A1E6-61DDA57A5D5E}" type="pres">
      <dgm:prSet presAssocID="{121A1490-4551-EE46-9308-04549A9BF6C2}" presName="dummy" presStyleCnt="0"/>
      <dgm:spPr/>
    </dgm:pt>
    <dgm:pt modelId="{1EFC200F-930C-9D46-B0DF-C67DADAB64B5}" type="pres">
      <dgm:prSet presAssocID="{1CFEB99D-026F-E047-9831-610F1C67BCF5}" presName="sibTrans" presStyleLbl="sibTrans2D1" presStyleIdx="6" presStyleCnt="7"/>
      <dgm:spPr/>
    </dgm:pt>
  </dgm:ptLst>
  <dgm:cxnLst>
    <dgm:cxn modelId="{64834900-561A-C74C-A480-DEBFF2EC8EE1}" type="presOf" srcId="{47291625-E2DB-6A41-9701-1B18383525EA}" destId="{B3A44E36-5204-C242-9560-74877642A45F}" srcOrd="0" destOrd="0" presId="urn:microsoft.com/office/officeart/2005/8/layout/radial6"/>
    <dgm:cxn modelId="{8EDE4B00-96EE-354E-B635-76AA6DEDC547}" type="presOf" srcId="{391285D6-7128-A340-88F3-6F0A56883AF5}" destId="{1F870725-A729-D84E-AF91-64527B83222A}" srcOrd="0" destOrd="0" presId="urn:microsoft.com/office/officeart/2005/8/layout/radial6"/>
    <dgm:cxn modelId="{6BA6D000-46A4-0241-AC8E-77E0D480D7B5}" type="presOf" srcId="{C2DEA11F-F61C-5349-8A50-FE6A1480144C}" destId="{36B78399-CE91-5344-ACED-329B7DB96877}" srcOrd="0" destOrd="0" presId="urn:microsoft.com/office/officeart/2005/8/layout/radial6"/>
    <dgm:cxn modelId="{2E060932-DF6D-9347-9048-07E5F0918AFD}" srcId="{2A63168B-40B2-554C-8F46-7279CBDFB36D}" destId="{121A1490-4551-EE46-9308-04549A9BF6C2}" srcOrd="6" destOrd="0" parTransId="{A148809A-F193-734A-8F43-CB45A31F31EE}" sibTransId="{1CFEB99D-026F-E047-9831-610F1C67BCF5}"/>
    <dgm:cxn modelId="{602ECE34-92CA-A849-80D0-6386DDEC95D1}" type="presOf" srcId="{D34FE0B6-C825-034A-93B1-1B722E54FC7D}" destId="{1F947F24-E60D-C543-96D5-365919B1C304}" srcOrd="0" destOrd="0" presId="urn:microsoft.com/office/officeart/2005/8/layout/radial6"/>
    <dgm:cxn modelId="{D3093A36-F353-F54E-A711-6CE79D3853A1}" type="presOf" srcId="{1CFEB99D-026F-E047-9831-610F1C67BCF5}" destId="{1EFC200F-930C-9D46-B0DF-C67DADAB64B5}" srcOrd="0" destOrd="0" presId="urn:microsoft.com/office/officeart/2005/8/layout/radial6"/>
    <dgm:cxn modelId="{936D1B40-19B8-FC40-956D-4C2154CD5DFC}" srcId="{0527F1E0-04E1-0A4D-BD0A-BD0B6F9C6625}" destId="{2A63168B-40B2-554C-8F46-7279CBDFB36D}" srcOrd="0" destOrd="0" parTransId="{B9C76985-3E0A-BF4E-A436-E398567D414D}" sibTransId="{D60FF80E-FABC-FE49-B8DE-BA93BEDED101}"/>
    <dgm:cxn modelId="{DC455B62-8197-AA42-A40E-8C1A0B1FE49F}" type="presOf" srcId="{A1BCEDCC-5F4E-4F40-BB1E-FC81EEEB1371}" destId="{3203E4A8-D5A3-E549-98F6-2866623E5EED}" srcOrd="0" destOrd="0" presId="urn:microsoft.com/office/officeart/2005/8/layout/radial6"/>
    <dgm:cxn modelId="{84635D64-BC2D-434D-A397-1732E6E6EFFA}" type="presOf" srcId="{D465783E-D3AB-AA4E-AD72-D586500376BA}" destId="{F0B6EB14-0489-AD46-8412-158F565BC97C}" srcOrd="0" destOrd="0" presId="urn:microsoft.com/office/officeart/2005/8/layout/radial6"/>
    <dgm:cxn modelId="{9CB47C64-07BF-6E43-9408-E3362D9961AE}" type="presOf" srcId="{E5E374A8-5910-2A47-BF28-551CD234604C}" destId="{4F57BBA5-FF62-E546-8DBB-C9E825A3A21F}" srcOrd="0" destOrd="0" presId="urn:microsoft.com/office/officeart/2005/8/layout/radial6"/>
    <dgm:cxn modelId="{AA740272-0CAC-1945-AB0C-61A2AED8CD8E}" srcId="{2A63168B-40B2-554C-8F46-7279CBDFB36D}" destId="{00668861-8712-3A45-A6B3-3D204C62FA32}" srcOrd="4" destOrd="0" parTransId="{BB303BFF-75AB-3249-8AF7-84D9F6957098}" sibTransId="{47291625-E2DB-6A41-9701-1B18383525EA}"/>
    <dgm:cxn modelId="{DF227654-3C78-BB44-9C22-4DCAA4E48179}" type="presOf" srcId="{2A63168B-40B2-554C-8F46-7279CBDFB36D}" destId="{A2AEAD6C-EBE6-0D4C-B576-AB0F6BAE4973}" srcOrd="0" destOrd="0" presId="urn:microsoft.com/office/officeart/2005/8/layout/radial6"/>
    <dgm:cxn modelId="{5678BA54-A56C-DF41-A096-B5613445C1DD}" type="presOf" srcId="{07C8E1EA-E9E5-FF45-983D-9084A60D5BF4}" destId="{2775AEB5-6B85-A742-9CBC-99895D30B0F0}" srcOrd="0" destOrd="0" presId="urn:microsoft.com/office/officeart/2005/8/layout/radial6"/>
    <dgm:cxn modelId="{3551EC56-9B70-BE4D-8FDB-9E00B5635983}" type="presOf" srcId="{9BFA5593-9823-3B47-88DA-167C80DA46D3}" destId="{28AECFBF-EC57-F940-B313-E7E6DC4641E3}" srcOrd="0" destOrd="0" presId="urn:microsoft.com/office/officeart/2005/8/layout/radial6"/>
    <dgm:cxn modelId="{F34A2995-3F39-7343-A8A3-F450D45D47FA}" type="presOf" srcId="{0527F1E0-04E1-0A4D-BD0A-BD0B6F9C6625}" destId="{466A0345-CB78-9845-8F2B-1ABF9CC0280B}" srcOrd="0" destOrd="0" presId="urn:microsoft.com/office/officeart/2005/8/layout/radial6"/>
    <dgm:cxn modelId="{F2B8F195-B1A5-5845-A05A-3AC51446C3E4}" srcId="{2A63168B-40B2-554C-8F46-7279CBDFB36D}" destId="{E5E374A8-5910-2A47-BF28-551CD234604C}" srcOrd="2" destOrd="0" parTransId="{6EB1F787-88FB-294F-B71C-EEF031693C9F}" sibTransId="{C2DEA11F-F61C-5349-8A50-FE6A1480144C}"/>
    <dgm:cxn modelId="{FAE6A6BE-4C8A-C440-A59B-5B893F973388}" type="presOf" srcId="{00668861-8712-3A45-A6B3-3D204C62FA32}" destId="{F0BE182F-D4F8-ED4A-B242-6E1CFF54CCDD}" srcOrd="0" destOrd="0" presId="urn:microsoft.com/office/officeart/2005/8/layout/radial6"/>
    <dgm:cxn modelId="{3ABBD7C9-E9E5-3B46-AE50-36B67018CA18}" srcId="{2A63168B-40B2-554C-8F46-7279CBDFB36D}" destId="{D34FE0B6-C825-034A-93B1-1B722E54FC7D}" srcOrd="1" destOrd="0" parTransId="{8D149E74-26AB-CF40-917E-BC943ADBA444}" sibTransId="{D465783E-D3AB-AA4E-AD72-D586500376BA}"/>
    <dgm:cxn modelId="{BD5C14CC-28DC-644A-AF4E-B6F35CC40DAA}" srcId="{2A63168B-40B2-554C-8F46-7279CBDFB36D}" destId="{32848DBF-30A4-2C42-90EB-29758FAFD850}" srcOrd="3" destOrd="0" parTransId="{49EA21F5-2DF8-9D4A-9790-95E54EAEF024}" sibTransId="{07C8E1EA-E9E5-FF45-983D-9084A60D5BF4}"/>
    <dgm:cxn modelId="{459400D4-5F2F-B34C-ADE4-E042DA2EBC1C}" type="presOf" srcId="{66B1649F-CC63-484E-B97E-FB973F9FE179}" destId="{BEFAC22F-6191-2E42-ADF3-BD9D1BF9BF28}" srcOrd="0" destOrd="0" presId="urn:microsoft.com/office/officeart/2005/8/layout/radial6"/>
    <dgm:cxn modelId="{42FB71DE-ED15-404E-90B8-7DF466D8C789}" srcId="{2A63168B-40B2-554C-8F46-7279CBDFB36D}" destId="{66B1649F-CC63-484E-B97E-FB973F9FE179}" srcOrd="5" destOrd="0" parTransId="{BB92DA80-29B3-C04D-BF11-CDD926A2B28F}" sibTransId="{A1BCEDCC-5F4E-4F40-BB1E-FC81EEEB1371}"/>
    <dgm:cxn modelId="{20AE4BF1-B82E-1440-B56E-D58B1A640FBD}" srcId="{2A63168B-40B2-554C-8F46-7279CBDFB36D}" destId="{391285D6-7128-A340-88F3-6F0A56883AF5}" srcOrd="0" destOrd="0" parTransId="{56D2BEBA-B533-1349-BD87-DC899180B388}" sibTransId="{9BFA5593-9823-3B47-88DA-167C80DA46D3}"/>
    <dgm:cxn modelId="{25AE0EF5-29CE-A54C-9D8D-DB96E16E94EF}" type="presOf" srcId="{32848DBF-30A4-2C42-90EB-29758FAFD850}" destId="{BD0FDC23-9865-9443-9B07-8BB6464EF158}" srcOrd="0" destOrd="0" presId="urn:microsoft.com/office/officeart/2005/8/layout/radial6"/>
    <dgm:cxn modelId="{1934F1F6-7A77-224F-9C8C-26AA76D441CF}" type="presOf" srcId="{121A1490-4551-EE46-9308-04549A9BF6C2}" destId="{33D7386D-5864-EB49-AA89-FFB775DE6CD8}" srcOrd="0" destOrd="0" presId="urn:microsoft.com/office/officeart/2005/8/layout/radial6"/>
    <dgm:cxn modelId="{EA1B093B-BFE0-1540-BDA6-29AA8F343467}" type="presParOf" srcId="{466A0345-CB78-9845-8F2B-1ABF9CC0280B}" destId="{A2AEAD6C-EBE6-0D4C-B576-AB0F6BAE4973}" srcOrd="0" destOrd="0" presId="urn:microsoft.com/office/officeart/2005/8/layout/radial6"/>
    <dgm:cxn modelId="{25BCD834-0972-1744-B8BE-446EB03D63D1}" type="presParOf" srcId="{466A0345-CB78-9845-8F2B-1ABF9CC0280B}" destId="{1F870725-A729-D84E-AF91-64527B83222A}" srcOrd="1" destOrd="0" presId="urn:microsoft.com/office/officeart/2005/8/layout/radial6"/>
    <dgm:cxn modelId="{5D107528-03FE-A248-BB1B-5F6AE88C40C4}" type="presParOf" srcId="{466A0345-CB78-9845-8F2B-1ABF9CC0280B}" destId="{FB97EEF2-E794-BC4D-89CD-4A119B393173}" srcOrd="2" destOrd="0" presId="urn:microsoft.com/office/officeart/2005/8/layout/radial6"/>
    <dgm:cxn modelId="{9E25A38C-EF04-9345-9617-D95D2D2FB641}" type="presParOf" srcId="{466A0345-CB78-9845-8F2B-1ABF9CC0280B}" destId="{28AECFBF-EC57-F940-B313-E7E6DC4641E3}" srcOrd="3" destOrd="0" presId="urn:microsoft.com/office/officeart/2005/8/layout/radial6"/>
    <dgm:cxn modelId="{7A5E2DB8-F378-BD40-B7E7-7E040E502C3F}" type="presParOf" srcId="{466A0345-CB78-9845-8F2B-1ABF9CC0280B}" destId="{1F947F24-E60D-C543-96D5-365919B1C304}" srcOrd="4" destOrd="0" presId="urn:microsoft.com/office/officeart/2005/8/layout/radial6"/>
    <dgm:cxn modelId="{4286BBE4-E3F2-B84F-B135-59E9F0C0F876}" type="presParOf" srcId="{466A0345-CB78-9845-8F2B-1ABF9CC0280B}" destId="{EFAC4BB3-6C83-2549-9A6D-8942C2D866B7}" srcOrd="5" destOrd="0" presId="urn:microsoft.com/office/officeart/2005/8/layout/radial6"/>
    <dgm:cxn modelId="{4362265E-8762-BF44-BAD1-475FCF3A25C0}" type="presParOf" srcId="{466A0345-CB78-9845-8F2B-1ABF9CC0280B}" destId="{F0B6EB14-0489-AD46-8412-158F565BC97C}" srcOrd="6" destOrd="0" presId="urn:microsoft.com/office/officeart/2005/8/layout/radial6"/>
    <dgm:cxn modelId="{DDC386EC-FFEF-5546-ACE0-C2CD8A00158E}" type="presParOf" srcId="{466A0345-CB78-9845-8F2B-1ABF9CC0280B}" destId="{4F57BBA5-FF62-E546-8DBB-C9E825A3A21F}" srcOrd="7" destOrd="0" presId="urn:microsoft.com/office/officeart/2005/8/layout/radial6"/>
    <dgm:cxn modelId="{75ED761E-5052-E04D-8DEF-42835D4B6023}" type="presParOf" srcId="{466A0345-CB78-9845-8F2B-1ABF9CC0280B}" destId="{C76BE69F-EE31-7042-B5F0-5A7CD9D1528D}" srcOrd="8" destOrd="0" presId="urn:microsoft.com/office/officeart/2005/8/layout/radial6"/>
    <dgm:cxn modelId="{FD511FEE-F544-8D4A-9BCD-E9A4E2D123C5}" type="presParOf" srcId="{466A0345-CB78-9845-8F2B-1ABF9CC0280B}" destId="{36B78399-CE91-5344-ACED-329B7DB96877}" srcOrd="9" destOrd="0" presId="urn:microsoft.com/office/officeart/2005/8/layout/radial6"/>
    <dgm:cxn modelId="{CC44F384-8BAF-3746-901B-9CB38E2CA991}" type="presParOf" srcId="{466A0345-CB78-9845-8F2B-1ABF9CC0280B}" destId="{BD0FDC23-9865-9443-9B07-8BB6464EF158}" srcOrd="10" destOrd="0" presId="urn:microsoft.com/office/officeart/2005/8/layout/radial6"/>
    <dgm:cxn modelId="{17130EEF-295E-7A4C-8FBF-264F8B455896}" type="presParOf" srcId="{466A0345-CB78-9845-8F2B-1ABF9CC0280B}" destId="{3929BC46-77C5-0C41-9119-052C7421CE6C}" srcOrd="11" destOrd="0" presId="urn:microsoft.com/office/officeart/2005/8/layout/radial6"/>
    <dgm:cxn modelId="{7E512616-285E-0D49-9F60-C6EB63F50146}" type="presParOf" srcId="{466A0345-CB78-9845-8F2B-1ABF9CC0280B}" destId="{2775AEB5-6B85-A742-9CBC-99895D30B0F0}" srcOrd="12" destOrd="0" presId="urn:microsoft.com/office/officeart/2005/8/layout/radial6"/>
    <dgm:cxn modelId="{92F4A94D-F5AC-4841-BD9A-02423E538920}" type="presParOf" srcId="{466A0345-CB78-9845-8F2B-1ABF9CC0280B}" destId="{F0BE182F-D4F8-ED4A-B242-6E1CFF54CCDD}" srcOrd="13" destOrd="0" presId="urn:microsoft.com/office/officeart/2005/8/layout/radial6"/>
    <dgm:cxn modelId="{19410119-E2EC-1648-B163-FDA9C6A5E606}" type="presParOf" srcId="{466A0345-CB78-9845-8F2B-1ABF9CC0280B}" destId="{F2133A60-409F-6D43-8C94-D2B807CF366A}" srcOrd="14" destOrd="0" presId="urn:microsoft.com/office/officeart/2005/8/layout/radial6"/>
    <dgm:cxn modelId="{72FF31C1-D57D-5445-9C16-81D7E18AD089}" type="presParOf" srcId="{466A0345-CB78-9845-8F2B-1ABF9CC0280B}" destId="{B3A44E36-5204-C242-9560-74877642A45F}" srcOrd="15" destOrd="0" presId="urn:microsoft.com/office/officeart/2005/8/layout/radial6"/>
    <dgm:cxn modelId="{F5649FCC-6522-7D4E-A497-2E1051802AD9}" type="presParOf" srcId="{466A0345-CB78-9845-8F2B-1ABF9CC0280B}" destId="{BEFAC22F-6191-2E42-ADF3-BD9D1BF9BF28}" srcOrd="16" destOrd="0" presId="urn:microsoft.com/office/officeart/2005/8/layout/radial6"/>
    <dgm:cxn modelId="{BE492D3B-7AC3-614D-A1EB-A02C9A20AAB9}" type="presParOf" srcId="{466A0345-CB78-9845-8F2B-1ABF9CC0280B}" destId="{A30E7EC4-377F-0943-A3F6-BCFB5CFACE09}" srcOrd="17" destOrd="0" presId="urn:microsoft.com/office/officeart/2005/8/layout/radial6"/>
    <dgm:cxn modelId="{FE2EC7AA-8566-BC4D-AB69-953B14BC5A9E}" type="presParOf" srcId="{466A0345-CB78-9845-8F2B-1ABF9CC0280B}" destId="{3203E4A8-D5A3-E549-98F6-2866623E5EED}" srcOrd="18" destOrd="0" presId="urn:microsoft.com/office/officeart/2005/8/layout/radial6"/>
    <dgm:cxn modelId="{A0EC3888-6E32-334E-B9A1-84A15C11D432}" type="presParOf" srcId="{466A0345-CB78-9845-8F2B-1ABF9CC0280B}" destId="{33D7386D-5864-EB49-AA89-FFB775DE6CD8}" srcOrd="19" destOrd="0" presId="urn:microsoft.com/office/officeart/2005/8/layout/radial6"/>
    <dgm:cxn modelId="{11CA7F06-88AE-B147-9677-C592D766B5F7}" type="presParOf" srcId="{466A0345-CB78-9845-8F2B-1ABF9CC0280B}" destId="{11D0F485-96F1-F545-A1E6-61DDA57A5D5E}" srcOrd="20" destOrd="0" presId="urn:microsoft.com/office/officeart/2005/8/layout/radial6"/>
    <dgm:cxn modelId="{B5719775-33F1-1F49-BD59-19A5D51E42F0}" type="presParOf" srcId="{466A0345-CB78-9845-8F2B-1ABF9CC0280B}" destId="{1EFC200F-930C-9D46-B0DF-C67DADAB64B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A94E7-277E-A946-88B5-9D330BB35746}">
      <dsp:nvSpPr>
        <dsp:cNvPr id="0" name=""/>
        <dsp:cNvSpPr/>
      </dsp:nvSpPr>
      <dsp:spPr>
        <a:xfrm>
          <a:off x="277" y="3459289"/>
          <a:ext cx="4418446" cy="3644293"/>
        </a:xfrm>
        <a:prstGeom prst="roundRect">
          <a:avLst>
            <a:gd name="adj" fmla="val 10000"/>
          </a:avLst>
        </a:prstGeom>
        <a:solidFill>
          <a:schemeClr val="lt1">
            <a:alpha val="90000"/>
            <a:hueOff val="0"/>
            <a:satOff val="0"/>
            <a:lumOff val="0"/>
            <a:alphaOff val="0"/>
          </a:schemeClr>
        </a:soli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0" algn="l" defTabSz="1333500">
            <a:lnSpc>
              <a:spcPct val="90000"/>
            </a:lnSpc>
            <a:spcBef>
              <a:spcPct val="0"/>
            </a:spcBef>
            <a:spcAft>
              <a:spcPct val="15000"/>
            </a:spcAft>
            <a:buNone/>
          </a:pPr>
          <a:r>
            <a:rPr lang="en-US" altLang="en-US" sz="3000" b="1" i="0" kern="1200" dirty="0">
              <a:latin typeface="+mn-lt"/>
              <a:ea typeface="Optima" charset="0"/>
              <a:cs typeface="Optima" charset="0"/>
            </a:rPr>
            <a:t>Are drugs that increase renal excretion of sodium and water resulting in increase in urine volume</a:t>
          </a:r>
          <a:endParaRPr lang="en-US" sz="3000" b="1" i="0" kern="1200" dirty="0">
            <a:latin typeface="+mn-lt"/>
            <a:ea typeface="Optima" charset="0"/>
            <a:cs typeface="Optima" charset="0"/>
          </a:endParaRPr>
        </a:p>
      </dsp:txBody>
      <dsp:txXfrm>
        <a:off x="84142" y="3543154"/>
        <a:ext cx="4250716" cy="2695643"/>
      </dsp:txXfrm>
    </dsp:sp>
    <dsp:sp modelId="{F0B0A674-7A92-7C4C-B0A3-320A9FBD7F4B}">
      <dsp:nvSpPr>
        <dsp:cNvPr id="0" name=""/>
        <dsp:cNvSpPr/>
      </dsp:nvSpPr>
      <dsp:spPr>
        <a:xfrm>
          <a:off x="2536000" y="4516418"/>
          <a:ext cx="4593263" cy="4593263"/>
        </a:xfrm>
        <a:prstGeom prst="leftCircularArrow">
          <a:avLst>
            <a:gd name="adj1" fmla="val 2550"/>
            <a:gd name="adj2" fmla="val 309429"/>
            <a:gd name="adj3" fmla="val 2084940"/>
            <a:gd name="adj4" fmla="val 9024489"/>
            <a:gd name="adj5" fmla="val 2975"/>
          </a:avLst>
        </a:prstGeom>
        <a:gradFill rotWithShape="0">
          <a:gsLst>
            <a:gs pos="0">
              <a:schemeClr val="accent5">
                <a:shade val="90000"/>
                <a:hueOff val="0"/>
                <a:satOff val="0"/>
                <a:lumOff val="0"/>
                <a:alphaOff val="0"/>
                <a:satMod val="103000"/>
                <a:lumMod val="102000"/>
                <a:tint val="94000"/>
              </a:schemeClr>
            </a:gs>
            <a:gs pos="50000">
              <a:schemeClr val="accent5">
                <a:shade val="90000"/>
                <a:hueOff val="0"/>
                <a:satOff val="0"/>
                <a:lumOff val="0"/>
                <a:alphaOff val="0"/>
                <a:satMod val="110000"/>
                <a:lumMod val="100000"/>
                <a:shade val="100000"/>
              </a:schemeClr>
            </a:gs>
            <a:gs pos="100000">
              <a:schemeClr val="accent5">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E01707E-35D8-BD43-BCE4-86D9690759CB}">
      <dsp:nvSpPr>
        <dsp:cNvPr id="0" name=""/>
        <dsp:cNvSpPr/>
      </dsp:nvSpPr>
      <dsp:spPr>
        <a:xfrm>
          <a:off x="982154" y="6322662"/>
          <a:ext cx="3927507" cy="1561840"/>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78740" rIns="118110" bIns="78740" numCol="1" spcCol="1270" anchor="ctr" anchorCtr="0">
          <a:noAutofit/>
        </a:bodyPr>
        <a:lstStyle/>
        <a:p>
          <a:pPr marL="0" lvl="0" indent="0" algn="ctr" defTabSz="2755900">
            <a:lnSpc>
              <a:spcPct val="90000"/>
            </a:lnSpc>
            <a:spcBef>
              <a:spcPct val="0"/>
            </a:spcBef>
            <a:spcAft>
              <a:spcPct val="35000"/>
            </a:spcAft>
            <a:buNone/>
          </a:pPr>
          <a:r>
            <a:rPr lang="en-US" altLang="en-US" sz="6200" b="1" i="0" u="none" kern="1200" dirty="0">
              <a:latin typeface="+mn-lt"/>
              <a:ea typeface="Optima ExtraBlack" charset="0"/>
              <a:cs typeface="Optima ExtraBlack" charset="0"/>
            </a:rPr>
            <a:t>Diuretics </a:t>
          </a:r>
          <a:endParaRPr lang="en-US" sz="6200" b="1" i="0" u="none" kern="1200" dirty="0">
            <a:latin typeface="+mn-lt"/>
            <a:ea typeface="Optima ExtraBlack" charset="0"/>
            <a:cs typeface="Optima ExtraBlack" charset="0"/>
          </a:endParaRPr>
        </a:p>
      </dsp:txBody>
      <dsp:txXfrm>
        <a:off x="1027899" y="6368407"/>
        <a:ext cx="3836017" cy="1470350"/>
      </dsp:txXfrm>
    </dsp:sp>
    <dsp:sp modelId="{9ACCB3BA-9DB8-D74A-9916-6D9BA5481340}">
      <dsp:nvSpPr>
        <dsp:cNvPr id="0" name=""/>
        <dsp:cNvSpPr/>
      </dsp:nvSpPr>
      <dsp:spPr>
        <a:xfrm>
          <a:off x="5467462" y="3459289"/>
          <a:ext cx="4418446" cy="3644293"/>
        </a:xfrm>
        <a:prstGeom prst="roundRect">
          <a:avLst>
            <a:gd name="adj" fmla="val 10000"/>
          </a:avLst>
        </a:prstGeom>
        <a:solidFill>
          <a:schemeClr val="lt1">
            <a:alpha val="90000"/>
            <a:hueOff val="0"/>
            <a:satOff val="0"/>
            <a:lumOff val="0"/>
            <a:alphaOff val="0"/>
          </a:schemeClr>
        </a:solidFill>
        <a:ln w="6350" cap="flat" cmpd="sng" algn="ctr">
          <a:solidFill>
            <a:schemeClr val="accent5">
              <a:shade val="80000"/>
              <a:hueOff val="135632"/>
              <a:satOff val="2588"/>
              <a:lumOff val="114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n-US" altLang="en-US" sz="3000" b="1" i="0" kern="1200">
              <a:latin typeface="+mn-lt"/>
              <a:ea typeface="Optima" charset="0"/>
              <a:cs typeface="Optima" charset="0"/>
            </a:rPr>
            <a:t>Diuresis: is the process of excretion of water in the urine.</a:t>
          </a:r>
          <a:endParaRPr lang="en-US" sz="3000" b="1" i="0" kern="1200" dirty="0">
            <a:latin typeface="+mn-lt"/>
            <a:ea typeface="Optima" charset="0"/>
            <a:cs typeface="Optima" charset="0"/>
          </a:endParaRPr>
        </a:p>
      </dsp:txBody>
      <dsp:txXfrm>
        <a:off x="5551327" y="4324074"/>
        <a:ext cx="4250716" cy="2695643"/>
      </dsp:txXfrm>
    </dsp:sp>
    <dsp:sp modelId="{DF6DBA63-2C2D-6C4F-8FFF-B5C51C5CBDE9}">
      <dsp:nvSpPr>
        <dsp:cNvPr id="0" name=""/>
        <dsp:cNvSpPr/>
      </dsp:nvSpPr>
      <dsp:spPr>
        <a:xfrm>
          <a:off x="7966364" y="1310300"/>
          <a:ext cx="5157842" cy="5157842"/>
        </a:xfrm>
        <a:prstGeom prst="circularArrow">
          <a:avLst>
            <a:gd name="adj1" fmla="val 2271"/>
            <a:gd name="adj2" fmla="val 273786"/>
            <a:gd name="adj3" fmla="val 19550703"/>
            <a:gd name="adj4" fmla="val 12575511"/>
            <a:gd name="adj5" fmla="val 2650"/>
          </a:avLst>
        </a:prstGeom>
        <a:gradFill rotWithShape="0">
          <a:gsLst>
            <a:gs pos="0">
              <a:schemeClr val="accent5">
                <a:shade val="90000"/>
                <a:hueOff val="271295"/>
                <a:satOff val="-626"/>
                <a:lumOff val="19871"/>
                <a:alphaOff val="0"/>
                <a:satMod val="103000"/>
                <a:lumMod val="102000"/>
                <a:tint val="94000"/>
              </a:schemeClr>
            </a:gs>
            <a:gs pos="50000">
              <a:schemeClr val="accent5">
                <a:shade val="90000"/>
                <a:hueOff val="271295"/>
                <a:satOff val="-626"/>
                <a:lumOff val="19871"/>
                <a:alphaOff val="0"/>
                <a:satMod val="110000"/>
                <a:lumMod val="100000"/>
                <a:shade val="100000"/>
              </a:schemeClr>
            </a:gs>
            <a:gs pos="100000">
              <a:schemeClr val="accent5">
                <a:shade val="90000"/>
                <a:hueOff val="271295"/>
                <a:satOff val="-626"/>
                <a:lumOff val="198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72E1444-61AE-3247-8849-23B6E555E61F}">
      <dsp:nvSpPr>
        <dsp:cNvPr id="0" name=""/>
        <dsp:cNvSpPr/>
      </dsp:nvSpPr>
      <dsp:spPr>
        <a:xfrm>
          <a:off x="6449339" y="2678368"/>
          <a:ext cx="3927507" cy="1561840"/>
        </a:xfrm>
        <a:prstGeom prst="roundRect">
          <a:avLst>
            <a:gd name="adj" fmla="val 10000"/>
          </a:avLst>
        </a:prstGeom>
        <a:gradFill rotWithShape="0">
          <a:gsLst>
            <a:gs pos="0">
              <a:schemeClr val="accent5">
                <a:shade val="80000"/>
                <a:hueOff val="135632"/>
                <a:satOff val="2588"/>
                <a:lumOff val="11428"/>
                <a:alphaOff val="0"/>
                <a:satMod val="103000"/>
                <a:lumMod val="102000"/>
                <a:tint val="94000"/>
              </a:schemeClr>
            </a:gs>
            <a:gs pos="50000">
              <a:schemeClr val="accent5">
                <a:shade val="80000"/>
                <a:hueOff val="135632"/>
                <a:satOff val="2588"/>
                <a:lumOff val="11428"/>
                <a:alphaOff val="0"/>
                <a:satMod val="110000"/>
                <a:lumMod val="100000"/>
                <a:shade val="100000"/>
              </a:schemeClr>
            </a:gs>
            <a:gs pos="100000">
              <a:schemeClr val="accent5">
                <a:shade val="80000"/>
                <a:hueOff val="135632"/>
                <a:satOff val="2588"/>
                <a:lumOff val="114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78740" rIns="118110" bIns="78740" numCol="1" spcCol="1270" anchor="ctr" anchorCtr="0">
          <a:noAutofit/>
        </a:bodyPr>
        <a:lstStyle/>
        <a:p>
          <a:pPr marL="0" lvl="0" indent="0" algn="ctr" defTabSz="2755900">
            <a:lnSpc>
              <a:spcPct val="90000"/>
            </a:lnSpc>
            <a:spcBef>
              <a:spcPct val="0"/>
            </a:spcBef>
            <a:spcAft>
              <a:spcPct val="35000"/>
            </a:spcAft>
            <a:buNone/>
          </a:pPr>
          <a:r>
            <a:rPr lang="en-US" altLang="en-US" sz="6200" b="1" i="0" kern="1200" dirty="0">
              <a:latin typeface="+mn-lt"/>
              <a:ea typeface="Optima ExtraBlack" charset="0"/>
              <a:cs typeface="Optima ExtraBlack" charset="0"/>
            </a:rPr>
            <a:t>Diuresis</a:t>
          </a:r>
          <a:endParaRPr lang="en-US" sz="6200" b="1" i="0" kern="1200" dirty="0">
            <a:latin typeface="+mn-lt"/>
            <a:ea typeface="Optima ExtraBlack" charset="0"/>
            <a:cs typeface="Optima ExtraBlack" charset="0"/>
          </a:endParaRPr>
        </a:p>
      </dsp:txBody>
      <dsp:txXfrm>
        <a:off x="6495084" y="2724113"/>
        <a:ext cx="3836017" cy="1470350"/>
      </dsp:txXfrm>
    </dsp:sp>
    <dsp:sp modelId="{252E9DAA-79E4-0948-A07F-19C0CD0A06DC}">
      <dsp:nvSpPr>
        <dsp:cNvPr id="0" name=""/>
        <dsp:cNvSpPr/>
      </dsp:nvSpPr>
      <dsp:spPr>
        <a:xfrm>
          <a:off x="10934646" y="3459289"/>
          <a:ext cx="4418446" cy="3644293"/>
        </a:xfrm>
        <a:prstGeom prst="roundRect">
          <a:avLst>
            <a:gd name="adj" fmla="val 10000"/>
          </a:avLst>
        </a:prstGeom>
        <a:solidFill>
          <a:schemeClr val="lt1">
            <a:alpha val="90000"/>
            <a:hueOff val="0"/>
            <a:satOff val="0"/>
            <a:lumOff val="0"/>
            <a:alphaOff val="0"/>
          </a:schemeClr>
        </a:solidFill>
        <a:ln w="6350" cap="flat" cmpd="sng" algn="ctr">
          <a:solidFill>
            <a:schemeClr val="accent5">
              <a:shade val="80000"/>
              <a:hueOff val="271263"/>
              <a:satOff val="5175"/>
              <a:lumOff val="2285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n-US" altLang="en-US" sz="3000" b="1" i="0" kern="1200" dirty="0">
              <a:latin typeface="+mn-lt"/>
              <a:ea typeface="Optima" charset="0"/>
              <a:cs typeface="Optima" charset="0"/>
            </a:rPr>
            <a:t>is the process of excretion of sodium in the urine.</a:t>
          </a:r>
          <a:endParaRPr lang="en-US" sz="3000" b="1" i="0" kern="1200" dirty="0">
            <a:latin typeface="+mn-lt"/>
            <a:ea typeface="Optima" charset="0"/>
            <a:cs typeface="Optima" charset="0"/>
          </a:endParaRPr>
        </a:p>
      </dsp:txBody>
      <dsp:txXfrm>
        <a:off x="11018511" y="3543154"/>
        <a:ext cx="4250716" cy="2695643"/>
      </dsp:txXfrm>
    </dsp:sp>
    <dsp:sp modelId="{C65ECB85-E3AB-D542-8AD4-7BE135900B96}">
      <dsp:nvSpPr>
        <dsp:cNvPr id="0" name=""/>
        <dsp:cNvSpPr/>
      </dsp:nvSpPr>
      <dsp:spPr>
        <a:xfrm>
          <a:off x="11916523" y="6322662"/>
          <a:ext cx="3927507" cy="1561840"/>
        </a:xfrm>
        <a:prstGeom prst="roundRect">
          <a:avLst>
            <a:gd name="adj" fmla="val 10000"/>
          </a:avLst>
        </a:prstGeom>
        <a:gradFill rotWithShape="0">
          <a:gsLst>
            <a:gs pos="0">
              <a:schemeClr val="accent5">
                <a:shade val="80000"/>
                <a:hueOff val="271263"/>
                <a:satOff val="5175"/>
                <a:lumOff val="22855"/>
                <a:alphaOff val="0"/>
                <a:satMod val="103000"/>
                <a:lumMod val="102000"/>
                <a:tint val="94000"/>
              </a:schemeClr>
            </a:gs>
            <a:gs pos="50000">
              <a:schemeClr val="accent5">
                <a:shade val="80000"/>
                <a:hueOff val="271263"/>
                <a:satOff val="5175"/>
                <a:lumOff val="22855"/>
                <a:alphaOff val="0"/>
                <a:satMod val="110000"/>
                <a:lumMod val="100000"/>
                <a:shade val="100000"/>
              </a:schemeClr>
            </a:gs>
            <a:gs pos="100000">
              <a:schemeClr val="accent5">
                <a:shade val="80000"/>
                <a:hueOff val="271263"/>
                <a:satOff val="5175"/>
                <a:lumOff val="228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78740" rIns="118110" bIns="78740" numCol="1" spcCol="1270" anchor="ctr" anchorCtr="0">
          <a:noAutofit/>
        </a:bodyPr>
        <a:lstStyle/>
        <a:p>
          <a:pPr marL="0" lvl="0" indent="0" algn="ctr" defTabSz="2755900">
            <a:lnSpc>
              <a:spcPct val="90000"/>
            </a:lnSpc>
            <a:spcBef>
              <a:spcPct val="0"/>
            </a:spcBef>
            <a:spcAft>
              <a:spcPct val="35000"/>
            </a:spcAft>
            <a:buNone/>
          </a:pPr>
          <a:r>
            <a:rPr lang="en-US" altLang="en-US" sz="6200" b="1" i="0" kern="1200" dirty="0">
              <a:latin typeface="+mn-lt"/>
              <a:ea typeface="Optima ExtraBlack" charset="0"/>
              <a:cs typeface="Optima ExtraBlack" charset="0"/>
            </a:rPr>
            <a:t>Natriuresis</a:t>
          </a:r>
          <a:endParaRPr lang="en-US" sz="6200" b="1" i="0" kern="1200" dirty="0">
            <a:latin typeface="+mn-lt"/>
            <a:ea typeface="Optima ExtraBlack" charset="0"/>
            <a:cs typeface="Optima ExtraBlack" charset="0"/>
          </a:endParaRPr>
        </a:p>
      </dsp:txBody>
      <dsp:txXfrm>
        <a:off x="11962268" y="6368407"/>
        <a:ext cx="3836017" cy="1470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2A4C4-21CF-E343-BF26-AE5EE5C79D04}">
      <dsp:nvSpPr>
        <dsp:cNvPr id="0" name=""/>
        <dsp:cNvSpPr/>
      </dsp:nvSpPr>
      <dsp:spPr>
        <a:xfrm>
          <a:off x="8376556" y="5477254"/>
          <a:ext cx="7047151" cy="552932"/>
        </a:xfrm>
        <a:custGeom>
          <a:avLst/>
          <a:gdLst/>
          <a:ahLst/>
          <a:cxnLst/>
          <a:rect l="0" t="0" r="0" b="0"/>
          <a:pathLst>
            <a:path>
              <a:moveTo>
                <a:pt x="0" y="0"/>
              </a:moveTo>
              <a:lnTo>
                <a:pt x="0" y="276466"/>
              </a:lnTo>
              <a:lnTo>
                <a:pt x="7047151" y="276466"/>
              </a:lnTo>
              <a:lnTo>
                <a:pt x="7047151" y="5529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61D1777-2A98-F84F-ADC2-F59358AFD15C}">
      <dsp:nvSpPr>
        <dsp:cNvPr id="0" name=""/>
        <dsp:cNvSpPr/>
      </dsp:nvSpPr>
      <dsp:spPr>
        <a:xfrm>
          <a:off x="8376556" y="5477254"/>
          <a:ext cx="3616836" cy="552932"/>
        </a:xfrm>
        <a:custGeom>
          <a:avLst/>
          <a:gdLst/>
          <a:ahLst/>
          <a:cxnLst/>
          <a:rect l="0" t="0" r="0" b="0"/>
          <a:pathLst>
            <a:path>
              <a:moveTo>
                <a:pt x="0" y="0"/>
              </a:moveTo>
              <a:lnTo>
                <a:pt x="0" y="276466"/>
              </a:lnTo>
              <a:lnTo>
                <a:pt x="3616836" y="276466"/>
              </a:lnTo>
              <a:lnTo>
                <a:pt x="3616836" y="5529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C1DF29-436A-5848-BC9B-75B7DDA04504}">
      <dsp:nvSpPr>
        <dsp:cNvPr id="0" name=""/>
        <dsp:cNvSpPr/>
      </dsp:nvSpPr>
      <dsp:spPr>
        <a:xfrm>
          <a:off x="8376556" y="5477254"/>
          <a:ext cx="186522" cy="552932"/>
        </a:xfrm>
        <a:custGeom>
          <a:avLst/>
          <a:gdLst/>
          <a:ahLst/>
          <a:cxnLst/>
          <a:rect l="0" t="0" r="0" b="0"/>
          <a:pathLst>
            <a:path>
              <a:moveTo>
                <a:pt x="0" y="0"/>
              </a:moveTo>
              <a:lnTo>
                <a:pt x="0" y="276466"/>
              </a:lnTo>
              <a:lnTo>
                <a:pt x="186522" y="276466"/>
              </a:lnTo>
              <a:lnTo>
                <a:pt x="186522" y="5529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C32E04-F2DB-EF48-8663-8660C55280CF}">
      <dsp:nvSpPr>
        <dsp:cNvPr id="0" name=""/>
        <dsp:cNvSpPr/>
      </dsp:nvSpPr>
      <dsp:spPr>
        <a:xfrm>
          <a:off x="5377135" y="5477254"/>
          <a:ext cx="2999421" cy="552932"/>
        </a:xfrm>
        <a:custGeom>
          <a:avLst/>
          <a:gdLst/>
          <a:ahLst/>
          <a:cxnLst/>
          <a:rect l="0" t="0" r="0" b="0"/>
          <a:pathLst>
            <a:path>
              <a:moveTo>
                <a:pt x="2999421" y="0"/>
              </a:moveTo>
              <a:lnTo>
                <a:pt x="2999421" y="276466"/>
              </a:lnTo>
              <a:lnTo>
                <a:pt x="0" y="276466"/>
              </a:lnTo>
              <a:lnTo>
                <a:pt x="0" y="5529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2894EB-4AFD-F947-9261-8AA53A9A45C8}">
      <dsp:nvSpPr>
        <dsp:cNvPr id="0" name=""/>
        <dsp:cNvSpPr/>
      </dsp:nvSpPr>
      <dsp:spPr>
        <a:xfrm>
          <a:off x="1760298" y="5477254"/>
          <a:ext cx="6616258" cy="552932"/>
        </a:xfrm>
        <a:custGeom>
          <a:avLst/>
          <a:gdLst/>
          <a:ahLst/>
          <a:cxnLst/>
          <a:rect l="0" t="0" r="0" b="0"/>
          <a:pathLst>
            <a:path>
              <a:moveTo>
                <a:pt x="6616258" y="0"/>
              </a:moveTo>
              <a:lnTo>
                <a:pt x="6616258" y="276466"/>
              </a:lnTo>
              <a:lnTo>
                <a:pt x="0" y="276466"/>
              </a:lnTo>
              <a:lnTo>
                <a:pt x="0" y="5529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F5BDA7-5373-BA47-856C-A840446B7BF8}">
      <dsp:nvSpPr>
        <dsp:cNvPr id="0" name=""/>
        <dsp:cNvSpPr/>
      </dsp:nvSpPr>
      <dsp:spPr>
        <a:xfrm>
          <a:off x="7718304" y="4160748"/>
          <a:ext cx="1316505" cy="1316505"/>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D23149-79A5-BA42-928D-FCDA54E786B0}">
      <dsp:nvSpPr>
        <dsp:cNvPr id="0" name=""/>
        <dsp:cNvSpPr/>
      </dsp:nvSpPr>
      <dsp:spPr>
        <a:xfrm>
          <a:off x="7718304" y="4160748"/>
          <a:ext cx="1316505" cy="1316505"/>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6F423E-2AF0-2B49-BC77-97E8A7A07EF5}">
      <dsp:nvSpPr>
        <dsp:cNvPr id="0" name=""/>
        <dsp:cNvSpPr/>
      </dsp:nvSpPr>
      <dsp:spPr>
        <a:xfrm>
          <a:off x="7060051" y="4397719"/>
          <a:ext cx="2633011" cy="84256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i="0" u="none" kern="1200" dirty="0">
              <a:solidFill>
                <a:srgbClr val="C00000"/>
              </a:solidFill>
              <a:latin typeface="+mn-lt"/>
              <a:ea typeface="Optima" charset="0"/>
              <a:cs typeface="Optima" charset="0"/>
            </a:rPr>
            <a:t>Classification of diuretics</a:t>
          </a:r>
          <a:r>
            <a:rPr lang="en-US" altLang="en-US" sz="3200" b="1" i="0" u="none" kern="1200" dirty="0">
              <a:solidFill>
                <a:srgbClr val="C00000"/>
              </a:solidFill>
              <a:latin typeface="+mn-lt"/>
              <a:ea typeface="Optima" charset="0"/>
              <a:cs typeface="Optima" charset="0"/>
            </a:rPr>
            <a:t> </a:t>
          </a:r>
          <a:endParaRPr lang="en-US" sz="3200" b="1" i="0" u="none" kern="1200" dirty="0">
            <a:solidFill>
              <a:srgbClr val="C00000"/>
            </a:solidFill>
            <a:latin typeface="+mn-lt"/>
            <a:ea typeface="Optima" charset="0"/>
            <a:cs typeface="Optima" charset="0"/>
          </a:endParaRPr>
        </a:p>
      </dsp:txBody>
      <dsp:txXfrm>
        <a:off x="7060051" y="4397719"/>
        <a:ext cx="2633011" cy="842563"/>
      </dsp:txXfrm>
    </dsp:sp>
    <dsp:sp modelId="{7AD68611-2F80-EA4E-9E10-FED308F8C270}">
      <dsp:nvSpPr>
        <dsp:cNvPr id="0" name=""/>
        <dsp:cNvSpPr/>
      </dsp:nvSpPr>
      <dsp:spPr>
        <a:xfrm>
          <a:off x="886598" y="6030187"/>
          <a:ext cx="1747398" cy="1394996"/>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BC2DC8-1AD8-4545-8716-3D4D66C3AC6A}">
      <dsp:nvSpPr>
        <dsp:cNvPr id="0" name=""/>
        <dsp:cNvSpPr/>
      </dsp:nvSpPr>
      <dsp:spPr>
        <a:xfrm>
          <a:off x="886598" y="6030187"/>
          <a:ext cx="1747398" cy="1394996"/>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8B44FD-5CDA-B04C-B8A5-165426478510}">
      <dsp:nvSpPr>
        <dsp:cNvPr id="0" name=""/>
        <dsp:cNvSpPr/>
      </dsp:nvSpPr>
      <dsp:spPr>
        <a:xfrm>
          <a:off x="12899" y="6281286"/>
          <a:ext cx="3494796" cy="89279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altLang="en-US" sz="3200" b="1" i="0" kern="1200" dirty="0">
              <a:solidFill>
                <a:srgbClr val="CCA2AE"/>
              </a:solidFill>
              <a:latin typeface="+mn-lt"/>
              <a:ea typeface="Optima ExtraBlack" charset="0"/>
              <a:cs typeface="Optima ExtraBlack" charset="0"/>
            </a:rPr>
            <a:t>Carbonic anhydrase inhibitors</a:t>
          </a:r>
          <a:endParaRPr lang="en-US" sz="3200" b="1" i="0" kern="1200" dirty="0">
            <a:solidFill>
              <a:srgbClr val="CCA2AE"/>
            </a:solidFill>
            <a:latin typeface="+mn-lt"/>
            <a:ea typeface="Optima ExtraBlack" charset="0"/>
            <a:cs typeface="Optima ExtraBlack" charset="0"/>
          </a:endParaRPr>
        </a:p>
      </dsp:txBody>
      <dsp:txXfrm>
        <a:off x="12899" y="6281286"/>
        <a:ext cx="3494796" cy="892797"/>
      </dsp:txXfrm>
    </dsp:sp>
    <dsp:sp modelId="{5F95A4DB-3206-5546-B6B2-8E39520027C2}">
      <dsp:nvSpPr>
        <dsp:cNvPr id="0" name=""/>
        <dsp:cNvSpPr/>
      </dsp:nvSpPr>
      <dsp:spPr>
        <a:xfrm>
          <a:off x="4718882" y="6030187"/>
          <a:ext cx="1316505" cy="1316505"/>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F61C60-3BFA-4A4E-851D-375553EE1BE8}">
      <dsp:nvSpPr>
        <dsp:cNvPr id="0" name=""/>
        <dsp:cNvSpPr/>
      </dsp:nvSpPr>
      <dsp:spPr>
        <a:xfrm>
          <a:off x="4718882" y="6030187"/>
          <a:ext cx="1316505" cy="1316505"/>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0144DF-4A00-3F4F-A6F5-52BF27EF717B}">
      <dsp:nvSpPr>
        <dsp:cNvPr id="0" name=""/>
        <dsp:cNvSpPr/>
      </dsp:nvSpPr>
      <dsp:spPr>
        <a:xfrm>
          <a:off x="4060629" y="6267158"/>
          <a:ext cx="2633011" cy="84256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altLang="en-US" sz="3200" b="1" i="0" kern="1200" dirty="0">
              <a:solidFill>
                <a:srgbClr val="8C82AB"/>
              </a:solidFill>
              <a:latin typeface="+mn-lt"/>
              <a:ea typeface="Optima ExtraBlack" charset="0"/>
              <a:cs typeface="Optima ExtraBlack" charset="0"/>
            </a:rPr>
            <a:t>Loop diuretics</a:t>
          </a:r>
          <a:endParaRPr lang="en-US" sz="3200" b="1" i="0" kern="1200" dirty="0">
            <a:solidFill>
              <a:srgbClr val="8C82AB"/>
            </a:solidFill>
            <a:latin typeface="+mn-lt"/>
            <a:ea typeface="Optima ExtraBlack" charset="0"/>
            <a:cs typeface="Optima ExtraBlack" charset="0"/>
          </a:endParaRPr>
        </a:p>
      </dsp:txBody>
      <dsp:txXfrm>
        <a:off x="4060629" y="6267158"/>
        <a:ext cx="2633011" cy="842563"/>
      </dsp:txXfrm>
    </dsp:sp>
    <dsp:sp modelId="{DE9058BF-9151-8440-B868-802B716F4E8C}">
      <dsp:nvSpPr>
        <dsp:cNvPr id="0" name=""/>
        <dsp:cNvSpPr/>
      </dsp:nvSpPr>
      <dsp:spPr>
        <a:xfrm>
          <a:off x="7904826" y="6030187"/>
          <a:ext cx="1316505" cy="1316505"/>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90EC80-81AB-AD49-AFE3-CF7FC2B310DD}">
      <dsp:nvSpPr>
        <dsp:cNvPr id="0" name=""/>
        <dsp:cNvSpPr/>
      </dsp:nvSpPr>
      <dsp:spPr>
        <a:xfrm>
          <a:off x="7904826" y="6030187"/>
          <a:ext cx="1316505" cy="1316505"/>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7DBE78-B869-8C40-9E66-6839926A0C8D}">
      <dsp:nvSpPr>
        <dsp:cNvPr id="0" name=""/>
        <dsp:cNvSpPr/>
      </dsp:nvSpPr>
      <dsp:spPr>
        <a:xfrm>
          <a:off x="7246573" y="6267158"/>
          <a:ext cx="2633011" cy="84256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altLang="en-US" sz="3200" b="1" i="0" kern="1200" dirty="0">
              <a:solidFill>
                <a:srgbClr val="66B3C5"/>
              </a:solidFill>
              <a:latin typeface="+mn-lt"/>
              <a:ea typeface="Optima" charset="0"/>
              <a:cs typeface="Optima" charset="0"/>
            </a:rPr>
            <a:t>Thiazide diuretics</a:t>
          </a:r>
          <a:endParaRPr lang="en-US" sz="3200" b="1" i="0" kern="1200" dirty="0">
            <a:solidFill>
              <a:srgbClr val="66B3C5"/>
            </a:solidFill>
            <a:latin typeface="+mn-lt"/>
            <a:ea typeface="Optima" charset="0"/>
            <a:cs typeface="Optima" charset="0"/>
          </a:endParaRPr>
        </a:p>
      </dsp:txBody>
      <dsp:txXfrm>
        <a:off x="7246573" y="6267158"/>
        <a:ext cx="2633011" cy="842563"/>
      </dsp:txXfrm>
    </dsp:sp>
    <dsp:sp modelId="{29DA9F7F-00B6-2445-A4A5-7AF1D56576C6}">
      <dsp:nvSpPr>
        <dsp:cNvPr id="0" name=""/>
        <dsp:cNvSpPr/>
      </dsp:nvSpPr>
      <dsp:spPr>
        <a:xfrm>
          <a:off x="11212956" y="6030187"/>
          <a:ext cx="1560875" cy="1646988"/>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F71AC22-B6F1-FF4D-B005-2904712C9495}">
      <dsp:nvSpPr>
        <dsp:cNvPr id="0" name=""/>
        <dsp:cNvSpPr/>
      </dsp:nvSpPr>
      <dsp:spPr>
        <a:xfrm>
          <a:off x="11212956" y="6030187"/>
          <a:ext cx="1560875" cy="1646988"/>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F79F6E-60D6-1D43-9FB1-C56A33D94107}">
      <dsp:nvSpPr>
        <dsp:cNvPr id="0" name=""/>
        <dsp:cNvSpPr/>
      </dsp:nvSpPr>
      <dsp:spPr>
        <a:xfrm>
          <a:off x="10432518" y="6326644"/>
          <a:ext cx="3121751" cy="1054072"/>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altLang="en-US" sz="3200" b="1" i="0" kern="1200" dirty="0">
              <a:solidFill>
                <a:srgbClr val="F6AE8F"/>
              </a:solidFill>
              <a:latin typeface="+mn-lt"/>
              <a:ea typeface="Optima" charset="0"/>
              <a:cs typeface="Optima" charset="0"/>
            </a:rPr>
            <a:t>Potassium-sparing diuretics</a:t>
          </a:r>
          <a:endParaRPr lang="en-US" sz="3200" b="1" i="0" kern="1200" dirty="0">
            <a:solidFill>
              <a:srgbClr val="F6AE8F"/>
            </a:solidFill>
            <a:latin typeface="+mn-lt"/>
            <a:ea typeface="Optima" charset="0"/>
            <a:cs typeface="Optima" charset="0"/>
          </a:endParaRPr>
        </a:p>
      </dsp:txBody>
      <dsp:txXfrm>
        <a:off x="10432518" y="6326644"/>
        <a:ext cx="3121751" cy="1054072"/>
      </dsp:txXfrm>
    </dsp:sp>
    <dsp:sp modelId="{31692019-8E30-2D42-9682-33BCC5154FA8}">
      <dsp:nvSpPr>
        <dsp:cNvPr id="0" name=""/>
        <dsp:cNvSpPr/>
      </dsp:nvSpPr>
      <dsp:spPr>
        <a:xfrm>
          <a:off x="14765455" y="6030187"/>
          <a:ext cx="1316505" cy="1316505"/>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C49F301-9E34-4F4C-8E43-F7AEA62EB318}">
      <dsp:nvSpPr>
        <dsp:cNvPr id="0" name=""/>
        <dsp:cNvSpPr/>
      </dsp:nvSpPr>
      <dsp:spPr>
        <a:xfrm>
          <a:off x="14765455" y="6030187"/>
          <a:ext cx="1316505" cy="1316505"/>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023E47-C73B-3F49-80D7-09974F8BB3DE}">
      <dsp:nvSpPr>
        <dsp:cNvPr id="0" name=""/>
        <dsp:cNvSpPr/>
      </dsp:nvSpPr>
      <dsp:spPr>
        <a:xfrm>
          <a:off x="14107202" y="6267158"/>
          <a:ext cx="2633011" cy="84256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altLang="en-US" sz="3200" b="1" i="0" kern="1200" dirty="0">
              <a:solidFill>
                <a:srgbClr val="40796A"/>
              </a:solidFill>
              <a:latin typeface="+mn-lt"/>
              <a:ea typeface="Optima ExtraBlack" charset="0"/>
              <a:cs typeface="Optima ExtraBlack" charset="0"/>
            </a:rPr>
            <a:t>Osmotic diuretics</a:t>
          </a:r>
          <a:endParaRPr lang="en-US" sz="3200" b="1" i="0" kern="1200" dirty="0">
            <a:solidFill>
              <a:srgbClr val="40796A"/>
            </a:solidFill>
            <a:latin typeface="+mn-lt"/>
            <a:ea typeface="Optima ExtraBlack" charset="0"/>
            <a:cs typeface="Optima ExtraBlack" charset="0"/>
          </a:endParaRPr>
        </a:p>
      </dsp:txBody>
      <dsp:txXfrm>
        <a:off x="14107202" y="6267158"/>
        <a:ext cx="2633011" cy="842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A0BD0-9F21-0148-97F4-DDC0AAC7179A}">
      <dsp:nvSpPr>
        <dsp:cNvPr id="0" name=""/>
        <dsp:cNvSpPr/>
      </dsp:nvSpPr>
      <dsp:spPr>
        <a:xfrm>
          <a:off x="6677191" y="4977102"/>
          <a:ext cx="3615718" cy="2342165"/>
        </a:xfrm>
        <a:prstGeom prst="roundRect">
          <a:avLst>
            <a:gd name="adj" fmla="val 10000"/>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altLang="en-US" sz="2800" b="0" i="0" kern="1200" dirty="0">
              <a:solidFill>
                <a:schemeClr val="tx1"/>
              </a:solidFill>
              <a:latin typeface="Optima" charset="0"/>
              <a:ea typeface="Optima" charset="0"/>
              <a:cs typeface="Optima" charset="0"/>
            </a:rPr>
            <a:t>Potency 1, t½  1.5h</a:t>
          </a:r>
          <a:endParaRPr lang="en-US" sz="2800" b="0" i="0" kern="1200" dirty="0">
            <a:solidFill>
              <a:schemeClr val="tx1"/>
            </a:solidFill>
            <a:latin typeface="Optima" charset="0"/>
            <a:ea typeface="Optima" charset="0"/>
            <a:cs typeface="Optima" charset="0"/>
          </a:endParaRPr>
        </a:p>
      </dsp:txBody>
      <dsp:txXfrm>
        <a:off x="7813356" y="5614093"/>
        <a:ext cx="2428102" cy="1653724"/>
      </dsp:txXfrm>
    </dsp:sp>
    <dsp:sp modelId="{6F6D64F6-177E-AC47-8DA3-EBBDE7EC4E5D}">
      <dsp:nvSpPr>
        <dsp:cNvPr id="0" name=""/>
        <dsp:cNvSpPr/>
      </dsp:nvSpPr>
      <dsp:spPr>
        <a:xfrm>
          <a:off x="777861" y="4977102"/>
          <a:ext cx="3615718" cy="2342165"/>
        </a:xfrm>
        <a:prstGeom prst="roundRect">
          <a:avLst>
            <a:gd name="adj" fmla="val 10000"/>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sz="2800" b="0" i="0" kern="1200" dirty="0">
              <a:solidFill>
                <a:schemeClr val="tx1"/>
              </a:solidFill>
              <a:latin typeface="Optima" charset="0"/>
              <a:ea typeface="Optima" charset="0"/>
              <a:cs typeface="Optima" charset="0"/>
            </a:rPr>
            <a:t>Potency 3, t½  3.5h</a:t>
          </a:r>
        </a:p>
      </dsp:txBody>
      <dsp:txXfrm>
        <a:off x="829311" y="5614093"/>
        <a:ext cx="2428102" cy="1653724"/>
      </dsp:txXfrm>
    </dsp:sp>
    <dsp:sp modelId="{380EDECB-235A-114E-881A-DF0A466D76DD}">
      <dsp:nvSpPr>
        <dsp:cNvPr id="0" name=""/>
        <dsp:cNvSpPr/>
      </dsp:nvSpPr>
      <dsp:spPr>
        <a:xfrm>
          <a:off x="6677191" y="0"/>
          <a:ext cx="3615718" cy="2342165"/>
        </a:xfrm>
        <a:prstGeom prst="roundRect">
          <a:avLst>
            <a:gd name="adj" fmla="val 10000"/>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altLang="en-US" sz="2800" b="0" i="0" kern="1200">
              <a:solidFill>
                <a:schemeClr val="tx1"/>
              </a:solidFill>
              <a:latin typeface="Optima" charset="0"/>
              <a:ea typeface="Optima" charset="0"/>
              <a:cs typeface="Optima" charset="0"/>
            </a:rPr>
            <a:t>Potency 0.7, t½ 1h</a:t>
          </a:r>
          <a:endParaRPr lang="en-US" sz="2800" b="0" i="0" kern="1200">
            <a:solidFill>
              <a:schemeClr val="tx1"/>
            </a:solidFill>
            <a:latin typeface="Optima" charset="0"/>
            <a:ea typeface="Optima" charset="0"/>
            <a:cs typeface="Optima" charset="0"/>
          </a:endParaRPr>
        </a:p>
      </dsp:txBody>
      <dsp:txXfrm>
        <a:off x="7813356" y="51450"/>
        <a:ext cx="2428102" cy="1653724"/>
      </dsp:txXfrm>
    </dsp:sp>
    <dsp:sp modelId="{32C07937-BBA3-2C4A-9964-0DC85FC98E69}">
      <dsp:nvSpPr>
        <dsp:cNvPr id="0" name=""/>
        <dsp:cNvSpPr/>
      </dsp:nvSpPr>
      <dsp:spPr>
        <a:xfrm>
          <a:off x="777861" y="0"/>
          <a:ext cx="3615718" cy="2342165"/>
        </a:xfrm>
        <a:prstGeom prst="roundRect">
          <a:avLst>
            <a:gd name="adj" fmla="val 10000"/>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altLang="en-US" sz="2800" b="0" i="0" kern="1200" dirty="0">
              <a:solidFill>
                <a:schemeClr val="tx1"/>
              </a:solidFill>
              <a:latin typeface="Optima" charset="0"/>
              <a:ea typeface="Optima" charset="0"/>
              <a:cs typeface="Optima" charset="0"/>
            </a:rPr>
            <a:t>Potency 40 ,t½ 0.8 h</a:t>
          </a:r>
          <a:endParaRPr lang="en-US" sz="2800" b="0" i="0" kern="1200" dirty="0">
            <a:solidFill>
              <a:schemeClr val="tx1"/>
            </a:solidFill>
            <a:latin typeface="Optima" charset="0"/>
            <a:ea typeface="Optima" charset="0"/>
            <a:cs typeface="Optima" charset="0"/>
          </a:endParaRPr>
        </a:p>
      </dsp:txBody>
      <dsp:txXfrm>
        <a:off x="829311" y="51450"/>
        <a:ext cx="2428102" cy="1653724"/>
      </dsp:txXfrm>
    </dsp:sp>
    <dsp:sp modelId="{DFAB52F6-4C25-0B4A-B3D7-8869DA573BFD}">
      <dsp:nvSpPr>
        <dsp:cNvPr id="0" name=""/>
        <dsp:cNvSpPr/>
      </dsp:nvSpPr>
      <dsp:spPr>
        <a:xfrm>
          <a:off x="2292949" y="417198"/>
          <a:ext cx="3169243" cy="3169243"/>
        </a:xfrm>
        <a:prstGeom prst="pieWedg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altLang="en-US" sz="2400" b="1" i="0" kern="1200" dirty="0">
              <a:solidFill>
                <a:schemeClr val="tx1"/>
              </a:solidFill>
              <a:latin typeface="Optima ExtraBlack" charset="0"/>
              <a:ea typeface="Optima ExtraBlack" charset="0"/>
              <a:cs typeface="Optima ExtraBlack" charset="0"/>
            </a:rPr>
            <a:t>Bumetanide</a:t>
          </a:r>
          <a:endParaRPr lang="en-US" sz="2400" b="1" i="0" kern="1200" dirty="0">
            <a:solidFill>
              <a:schemeClr val="tx1"/>
            </a:solidFill>
            <a:latin typeface="Optima ExtraBlack" charset="0"/>
            <a:ea typeface="Optima ExtraBlack" charset="0"/>
            <a:cs typeface="Optima ExtraBlack" charset="0"/>
          </a:endParaRPr>
        </a:p>
      </dsp:txBody>
      <dsp:txXfrm>
        <a:off x="3221199" y="1345448"/>
        <a:ext cx="2240993" cy="2240993"/>
      </dsp:txXfrm>
    </dsp:sp>
    <dsp:sp modelId="{D5A17270-FDA4-F04E-BDDD-AECE235647A5}">
      <dsp:nvSpPr>
        <dsp:cNvPr id="0" name=""/>
        <dsp:cNvSpPr/>
      </dsp:nvSpPr>
      <dsp:spPr>
        <a:xfrm rot="5400000">
          <a:off x="5608578" y="417198"/>
          <a:ext cx="3169243" cy="3169243"/>
        </a:xfrm>
        <a:prstGeom prst="pieWedg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altLang="en-US" sz="2400" b="1" i="0" kern="1200" dirty="0" err="1">
              <a:solidFill>
                <a:schemeClr val="tx1"/>
              </a:solidFill>
              <a:latin typeface="Optima ExtraBlack" charset="0"/>
              <a:ea typeface="Optima ExtraBlack" charset="0"/>
              <a:cs typeface="Optima ExtraBlack" charset="0"/>
            </a:rPr>
            <a:t>Ethacrynic</a:t>
          </a:r>
          <a:r>
            <a:rPr lang="en-US" altLang="en-US" sz="2400" b="1" i="0" kern="1200" dirty="0">
              <a:solidFill>
                <a:schemeClr val="tx1"/>
              </a:solidFill>
              <a:latin typeface="Optima ExtraBlack" charset="0"/>
              <a:ea typeface="Optima ExtraBlack" charset="0"/>
              <a:cs typeface="Optima ExtraBlack" charset="0"/>
            </a:rPr>
            <a:t> Acid</a:t>
          </a:r>
          <a:endParaRPr lang="en-US" sz="2400" b="1" i="0" kern="1200" dirty="0">
            <a:solidFill>
              <a:schemeClr val="tx1"/>
            </a:solidFill>
            <a:latin typeface="Optima ExtraBlack" charset="0"/>
            <a:ea typeface="Optima ExtraBlack" charset="0"/>
            <a:cs typeface="Optima ExtraBlack" charset="0"/>
          </a:endParaRPr>
        </a:p>
      </dsp:txBody>
      <dsp:txXfrm rot="-5400000">
        <a:off x="5608578" y="1345448"/>
        <a:ext cx="2240993" cy="2240993"/>
      </dsp:txXfrm>
    </dsp:sp>
    <dsp:sp modelId="{754591CC-7898-2C42-BF51-E4AED1C6CA11}">
      <dsp:nvSpPr>
        <dsp:cNvPr id="0" name=""/>
        <dsp:cNvSpPr/>
      </dsp:nvSpPr>
      <dsp:spPr>
        <a:xfrm rot="10800000">
          <a:off x="5608578" y="3732826"/>
          <a:ext cx="3169243" cy="3169243"/>
        </a:xfrm>
        <a:prstGeom prst="pieWedg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altLang="en-US" sz="2400" b="1" i="0" kern="1200" dirty="0">
              <a:solidFill>
                <a:schemeClr val="tx1"/>
              </a:solidFill>
              <a:latin typeface="Optima ExtraBlack" charset="0"/>
              <a:ea typeface="Optima ExtraBlack" charset="0"/>
              <a:cs typeface="Optima ExtraBlack" charset="0"/>
            </a:rPr>
            <a:t>Furosemide</a:t>
          </a:r>
          <a:endParaRPr lang="en-US" sz="2400" b="1" i="0" kern="1200" dirty="0">
            <a:solidFill>
              <a:schemeClr val="tx1"/>
            </a:solidFill>
            <a:latin typeface="Optima ExtraBlack" charset="0"/>
            <a:ea typeface="Optima ExtraBlack" charset="0"/>
            <a:cs typeface="Optima ExtraBlack" charset="0"/>
          </a:endParaRPr>
        </a:p>
      </dsp:txBody>
      <dsp:txXfrm rot="10800000">
        <a:off x="5608578" y="3732826"/>
        <a:ext cx="2240993" cy="2240993"/>
      </dsp:txXfrm>
    </dsp:sp>
    <dsp:sp modelId="{E47B3262-3E9A-C448-A220-1059EEB1A4CF}">
      <dsp:nvSpPr>
        <dsp:cNvPr id="0" name=""/>
        <dsp:cNvSpPr/>
      </dsp:nvSpPr>
      <dsp:spPr>
        <a:xfrm rot="16200000">
          <a:off x="2292949" y="3732826"/>
          <a:ext cx="3169243" cy="3169243"/>
        </a:xfrm>
        <a:prstGeom prst="pieWedg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kern="1200" dirty="0" err="1">
              <a:solidFill>
                <a:schemeClr val="tx1"/>
              </a:solidFill>
              <a:latin typeface="Optima ExtraBlack" charset="0"/>
              <a:ea typeface="Optima ExtraBlack" charset="0"/>
              <a:cs typeface="Optima ExtraBlack" charset="0"/>
            </a:rPr>
            <a:t>Torsemide</a:t>
          </a:r>
          <a:endParaRPr lang="en-US" sz="2400" b="1" i="0" kern="1200" dirty="0">
            <a:solidFill>
              <a:schemeClr val="tx1"/>
            </a:solidFill>
            <a:latin typeface="Optima ExtraBlack" charset="0"/>
            <a:ea typeface="Optima ExtraBlack" charset="0"/>
            <a:cs typeface="Optima ExtraBlack" charset="0"/>
          </a:endParaRPr>
        </a:p>
      </dsp:txBody>
      <dsp:txXfrm rot="5400000">
        <a:off x="3221199" y="3732826"/>
        <a:ext cx="2240993" cy="2240993"/>
      </dsp:txXfrm>
    </dsp:sp>
    <dsp:sp modelId="{EE653515-3086-0A46-B11F-ED8B65E2CCC1}">
      <dsp:nvSpPr>
        <dsp:cNvPr id="0" name=""/>
        <dsp:cNvSpPr/>
      </dsp:nvSpPr>
      <dsp:spPr>
        <a:xfrm>
          <a:off x="4988270" y="3000899"/>
          <a:ext cx="1094230" cy="951504"/>
        </a:xfrm>
        <a:prstGeom prst="circularArrow">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FB313255-7AC0-5542-9A4A-49A4D79AADE0}">
      <dsp:nvSpPr>
        <dsp:cNvPr id="0" name=""/>
        <dsp:cNvSpPr/>
      </dsp:nvSpPr>
      <dsp:spPr>
        <a:xfrm rot="10800000">
          <a:off x="4988270" y="3366863"/>
          <a:ext cx="1094230" cy="951504"/>
        </a:xfrm>
        <a:prstGeom prst="circularArrow">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B682D-21BE-7A4A-9F37-BAACEC077E33}">
      <dsp:nvSpPr>
        <dsp:cNvPr id="0" name=""/>
        <dsp:cNvSpPr/>
      </dsp:nvSpPr>
      <dsp:spPr>
        <a:xfrm rot="3617120">
          <a:off x="6806053" y="8095092"/>
          <a:ext cx="2997925" cy="24389"/>
        </a:xfrm>
        <a:custGeom>
          <a:avLst/>
          <a:gdLst/>
          <a:ahLst/>
          <a:cxnLst/>
          <a:rect l="0" t="0" r="0" b="0"/>
          <a:pathLst>
            <a:path>
              <a:moveTo>
                <a:pt x="0" y="12194"/>
              </a:moveTo>
              <a:lnTo>
                <a:pt x="2997925" y="12194"/>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D9CE20D-B022-6A43-B79B-A274EE9D4298}">
      <dsp:nvSpPr>
        <dsp:cNvPr id="0" name=""/>
        <dsp:cNvSpPr/>
      </dsp:nvSpPr>
      <dsp:spPr>
        <a:xfrm rot="1900218">
          <a:off x="7905089" y="6857689"/>
          <a:ext cx="1890373" cy="24389"/>
        </a:xfrm>
        <a:custGeom>
          <a:avLst/>
          <a:gdLst/>
          <a:ahLst/>
          <a:cxnLst/>
          <a:rect l="0" t="0" r="0" b="0"/>
          <a:pathLst>
            <a:path>
              <a:moveTo>
                <a:pt x="0" y="12194"/>
              </a:moveTo>
              <a:lnTo>
                <a:pt x="1890373" y="12194"/>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67974A-5A67-664D-885F-251BB9D7D95F}">
      <dsp:nvSpPr>
        <dsp:cNvPr id="0" name=""/>
        <dsp:cNvSpPr/>
      </dsp:nvSpPr>
      <dsp:spPr>
        <a:xfrm>
          <a:off x="8045843" y="5666128"/>
          <a:ext cx="567745" cy="24389"/>
        </a:xfrm>
        <a:custGeom>
          <a:avLst/>
          <a:gdLst/>
          <a:ahLst/>
          <a:cxnLst/>
          <a:rect l="0" t="0" r="0" b="0"/>
          <a:pathLst>
            <a:path>
              <a:moveTo>
                <a:pt x="0" y="12194"/>
              </a:moveTo>
              <a:lnTo>
                <a:pt x="567745" y="12194"/>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0CD135-B7AB-2642-ADB5-D6DA62B3FE8D}">
      <dsp:nvSpPr>
        <dsp:cNvPr id="0" name=""/>
        <dsp:cNvSpPr/>
      </dsp:nvSpPr>
      <dsp:spPr>
        <a:xfrm rot="19704814">
          <a:off x="7904514" y="4473419"/>
          <a:ext cx="1907941" cy="24389"/>
        </a:xfrm>
        <a:custGeom>
          <a:avLst/>
          <a:gdLst/>
          <a:ahLst/>
          <a:cxnLst/>
          <a:rect l="0" t="0" r="0" b="0"/>
          <a:pathLst>
            <a:path>
              <a:moveTo>
                <a:pt x="0" y="12194"/>
              </a:moveTo>
              <a:lnTo>
                <a:pt x="1907941" y="12194"/>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834592-D1FF-1441-8EF9-95D76414A6AE}">
      <dsp:nvSpPr>
        <dsp:cNvPr id="0" name=""/>
        <dsp:cNvSpPr/>
      </dsp:nvSpPr>
      <dsp:spPr>
        <a:xfrm rot="17985235">
          <a:off x="6822123" y="3262067"/>
          <a:ext cx="2941728" cy="24389"/>
        </a:xfrm>
        <a:custGeom>
          <a:avLst/>
          <a:gdLst/>
          <a:ahLst/>
          <a:cxnLst/>
          <a:rect l="0" t="0" r="0" b="0"/>
          <a:pathLst>
            <a:path>
              <a:moveTo>
                <a:pt x="0" y="12194"/>
              </a:moveTo>
              <a:lnTo>
                <a:pt x="2941728" y="12194"/>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3231A0-EB60-C246-B931-2F8D043F162A}">
      <dsp:nvSpPr>
        <dsp:cNvPr id="0" name=""/>
        <dsp:cNvSpPr/>
      </dsp:nvSpPr>
      <dsp:spPr>
        <a:xfrm>
          <a:off x="5308581" y="4068168"/>
          <a:ext cx="3220309" cy="32203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noFill/>
        </a:ln>
        <a:effectLst/>
      </dsp:spPr>
      <dsp:style>
        <a:lnRef idx="0">
          <a:scrgbClr r="0" g="0" b="0"/>
        </a:lnRef>
        <a:fillRef idx="3">
          <a:scrgbClr r="0" g="0" b="0"/>
        </a:fillRef>
        <a:effectRef idx="2">
          <a:scrgbClr r="0" g="0" b="0"/>
        </a:effectRef>
        <a:fontRef idx="minor">
          <a:schemeClr val="lt1"/>
        </a:fontRef>
      </dsp:style>
    </dsp:sp>
    <dsp:sp modelId="{99842871-B4FD-8140-984B-AB4FCD8F4095}">
      <dsp:nvSpPr>
        <dsp:cNvPr id="0" name=""/>
        <dsp:cNvSpPr/>
      </dsp:nvSpPr>
      <dsp:spPr>
        <a:xfrm>
          <a:off x="6793185" y="-19888"/>
          <a:ext cx="5600401" cy="203857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altLang="en-US" sz="3600" b="1" kern="1200">
              <a:latin typeface="+mn-lt"/>
            </a:rPr>
            <a:t>Metolazone</a:t>
          </a:r>
          <a:endParaRPr lang="en-US" sz="3600" b="1" kern="1200" dirty="0">
            <a:latin typeface="+mn-lt"/>
          </a:endParaRPr>
        </a:p>
      </dsp:txBody>
      <dsp:txXfrm>
        <a:off x="7613345" y="278654"/>
        <a:ext cx="3960081" cy="1441487"/>
      </dsp:txXfrm>
    </dsp:sp>
    <dsp:sp modelId="{F0FA2FC0-D7AB-6C4E-8EFA-345997053A83}">
      <dsp:nvSpPr>
        <dsp:cNvPr id="0" name=""/>
        <dsp:cNvSpPr/>
      </dsp:nvSpPr>
      <dsp:spPr>
        <a:xfrm>
          <a:off x="8001535" y="-19888"/>
          <a:ext cx="8400601" cy="203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endParaRPr lang="en-US" sz="2800" b="1" kern="1200" dirty="0">
            <a:latin typeface="+mn-lt"/>
          </a:endParaRPr>
        </a:p>
        <a:p>
          <a:pPr marL="285750" lvl="1" indent="-285750" algn="l" defTabSz="1244600">
            <a:lnSpc>
              <a:spcPct val="90000"/>
            </a:lnSpc>
            <a:spcBef>
              <a:spcPct val="0"/>
            </a:spcBef>
            <a:spcAft>
              <a:spcPct val="15000"/>
            </a:spcAft>
            <a:buChar char="•"/>
          </a:pPr>
          <a:endParaRPr lang="en-US" sz="2800" b="1" kern="1200" dirty="0">
            <a:latin typeface="+mn-lt"/>
          </a:endParaRPr>
        </a:p>
        <a:p>
          <a:pPr marL="285750" lvl="1" indent="-285750" algn="l" defTabSz="1244600">
            <a:lnSpc>
              <a:spcPct val="90000"/>
            </a:lnSpc>
            <a:spcBef>
              <a:spcPct val="0"/>
            </a:spcBef>
            <a:spcAft>
              <a:spcPct val="15000"/>
            </a:spcAft>
            <a:buChar char="•"/>
          </a:pPr>
          <a:r>
            <a:rPr lang="en-US" altLang="en-US" sz="2800" b="1" kern="1200">
              <a:latin typeface="+mn-lt"/>
            </a:rPr>
            <a:t>Potency 5, t½ 5h</a:t>
          </a:r>
          <a:endParaRPr lang="en-US" sz="2800" b="1" kern="1200" dirty="0">
            <a:latin typeface="+mn-lt"/>
          </a:endParaRPr>
        </a:p>
      </dsp:txBody>
      <dsp:txXfrm>
        <a:off x="8001535" y="-19888"/>
        <a:ext cx="8400601" cy="2038571"/>
      </dsp:txXfrm>
    </dsp:sp>
    <dsp:sp modelId="{9727D04A-26F2-B54A-B222-F036123BD540}">
      <dsp:nvSpPr>
        <dsp:cNvPr id="0" name=""/>
        <dsp:cNvSpPr/>
      </dsp:nvSpPr>
      <dsp:spPr>
        <a:xfrm>
          <a:off x="8273604" y="2180013"/>
          <a:ext cx="5526746" cy="19321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altLang="en-US" sz="3600" b="1" kern="1200">
              <a:latin typeface="+mn-lt"/>
            </a:rPr>
            <a:t>Chlorothiazide</a:t>
          </a:r>
          <a:endParaRPr lang="en-US" sz="3600" b="1" kern="1200" dirty="0">
            <a:latin typeface="+mn-lt"/>
          </a:endParaRPr>
        </a:p>
      </dsp:txBody>
      <dsp:txXfrm>
        <a:off x="9082977" y="2462975"/>
        <a:ext cx="3908000" cy="1366261"/>
      </dsp:txXfrm>
    </dsp:sp>
    <dsp:sp modelId="{41D99216-AAFD-8048-8F1A-DC87C75A2C93}">
      <dsp:nvSpPr>
        <dsp:cNvPr id="0" name=""/>
        <dsp:cNvSpPr/>
      </dsp:nvSpPr>
      <dsp:spPr>
        <a:xfrm>
          <a:off x="9500368" y="2180013"/>
          <a:ext cx="8290119" cy="1932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endParaRPr lang="en-US" sz="2800" b="1" kern="1200" dirty="0">
            <a:latin typeface="+mn-lt"/>
          </a:endParaRPr>
        </a:p>
        <a:p>
          <a:pPr marL="285750" lvl="1" indent="-285750" algn="l" defTabSz="1244600">
            <a:lnSpc>
              <a:spcPct val="90000"/>
            </a:lnSpc>
            <a:spcBef>
              <a:spcPct val="0"/>
            </a:spcBef>
            <a:spcAft>
              <a:spcPct val="15000"/>
            </a:spcAft>
            <a:buChar char="•"/>
          </a:pPr>
          <a:endParaRPr lang="en-US" sz="2800" b="1" kern="1200" dirty="0">
            <a:latin typeface="+mn-lt"/>
          </a:endParaRPr>
        </a:p>
        <a:p>
          <a:pPr marL="285750" lvl="1" indent="-285750" algn="l" defTabSz="1244600">
            <a:lnSpc>
              <a:spcPct val="90000"/>
            </a:lnSpc>
            <a:spcBef>
              <a:spcPct val="0"/>
            </a:spcBef>
            <a:spcAft>
              <a:spcPct val="15000"/>
            </a:spcAft>
            <a:buChar char="•"/>
          </a:pPr>
          <a:endParaRPr lang="en-US" sz="2800" b="1" kern="1200" dirty="0">
            <a:latin typeface="+mn-lt"/>
          </a:endParaRPr>
        </a:p>
        <a:p>
          <a:pPr marL="285750" lvl="1" indent="-285750" algn="l" defTabSz="1244600">
            <a:lnSpc>
              <a:spcPct val="90000"/>
            </a:lnSpc>
            <a:spcBef>
              <a:spcPct val="0"/>
            </a:spcBef>
            <a:spcAft>
              <a:spcPct val="15000"/>
            </a:spcAft>
            <a:buChar char="•"/>
          </a:pPr>
          <a:r>
            <a:rPr lang="en-US" altLang="en-US" sz="2800" b="1" kern="1200" dirty="0">
              <a:latin typeface="+mn-lt"/>
            </a:rPr>
            <a:t>Potency 0.1, t½ 2h</a:t>
          </a:r>
          <a:endParaRPr lang="en-US" sz="2800" b="1" kern="1200" dirty="0">
            <a:latin typeface="+mn-lt"/>
          </a:endParaRPr>
        </a:p>
      </dsp:txBody>
      <dsp:txXfrm>
        <a:off x="9500368" y="2180013"/>
        <a:ext cx="8290119" cy="1932185"/>
      </dsp:txXfrm>
    </dsp:sp>
    <dsp:sp modelId="{7A9B624A-6063-344C-8F9C-4CC2281B1D8D}">
      <dsp:nvSpPr>
        <dsp:cNvPr id="0" name=""/>
        <dsp:cNvSpPr/>
      </dsp:nvSpPr>
      <dsp:spPr>
        <a:xfrm>
          <a:off x="8613589" y="4712230"/>
          <a:ext cx="5788673" cy="19321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altLang="en-US" sz="3600" b="1" kern="1200">
              <a:latin typeface="+mn-lt"/>
            </a:rPr>
            <a:t>Hydrochlorothiazide</a:t>
          </a:r>
          <a:endParaRPr lang="en-US" sz="3600" b="1" kern="1200" dirty="0">
            <a:latin typeface="+mn-lt"/>
          </a:endParaRPr>
        </a:p>
      </dsp:txBody>
      <dsp:txXfrm>
        <a:off x="9461321" y="4995192"/>
        <a:ext cx="4093209" cy="1366261"/>
      </dsp:txXfrm>
    </dsp:sp>
    <dsp:sp modelId="{0767DED4-EC94-D142-B764-23A1E10EB15D}">
      <dsp:nvSpPr>
        <dsp:cNvPr id="0" name=""/>
        <dsp:cNvSpPr/>
      </dsp:nvSpPr>
      <dsp:spPr>
        <a:xfrm>
          <a:off x="9774871" y="4712230"/>
          <a:ext cx="8683010" cy="1932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822450">
            <a:lnSpc>
              <a:spcPct val="90000"/>
            </a:lnSpc>
            <a:spcBef>
              <a:spcPct val="0"/>
            </a:spcBef>
            <a:spcAft>
              <a:spcPct val="15000"/>
            </a:spcAft>
            <a:buChar char="•"/>
          </a:pPr>
          <a:endParaRPr lang="en-US" sz="4100" b="1" kern="1200">
            <a:latin typeface="+mn-lt"/>
          </a:endParaRPr>
        </a:p>
        <a:p>
          <a:pPr marL="285750" lvl="1" indent="-285750" algn="l" defTabSz="1822450">
            <a:lnSpc>
              <a:spcPct val="90000"/>
            </a:lnSpc>
            <a:spcBef>
              <a:spcPct val="0"/>
            </a:spcBef>
            <a:spcAft>
              <a:spcPct val="15000"/>
            </a:spcAft>
            <a:buChar char="•"/>
          </a:pPr>
          <a:endParaRPr lang="en-US" sz="4100" b="1" kern="1200" dirty="0">
            <a:latin typeface="+mn-lt"/>
          </a:endParaRPr>
        </a:p>
        <a:p>
          <a:pPr marL="285750" lvl="1" indent="-285750" algn="l" defTabSz="1244600">
            <a:lnSpc>
              <a:spcPct val="90000"/>
            </a:lnSpc>
            <a:spcBef>
              <a:spcPct val="0"/>
            </a:spcBef>
            <a:spcAft>
              <a:spcPct val="15000"/>
            </a:spcAft>
            <a:buChar char="•"/>
          </a:pPr>
          <a:r>
            <a:rPr lang="en-US" altLang="en-US" sz="2800" b="1" kern="1200" dirty="0">
              <a:latin typeface="+mn-lt"/>
            </a:rPr>
            <a:t>Potency 1 , t½  3h</a:t>
          </a:r>
          <a:endParaRPr lang="en-US" sz="2800" b="1" kern="1200" dirty="0">
            <a:latin typeface="+mn-lt"/>
          </a:endParaRPr>
        </a:p>
      </dsp:txBody>
      <dsp:txXfrm>
        <a:off x="9774871" y="4712230"/>
        <a:ext cx="8683010" cy="1932185"/>
      </dsp:txXfrm>
    </dsp:sp>
    <dsp:sp modelId="{C7C6F666-8813-5243-AAB5-36EC05305D42}">
      <dsp:nvSpPr>
        <dsp:cNvPr id="0" name=""/>
        <dsp:cNvSpPr/>
      </dsp:nvSpPr>
      <dsp:spPr>
        <a:xfrm>
          <a:off x="8206219" y="7244446"/>
          <a:ext cx="5634562" cy="19321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a:effectLst>
                <a:outerShdw blurRad="38100" dist="38100" dir="2700000" algn="tl">
                  <a:srgbClr val="FFFFFF"/>
                </a:outerShdw>
              </a:effectLst>
              <a:latin typeface="+mn-lt"/>
              <a:ea typeface="+mn-ea"/>
              <a:cs typeface="Times New Roman" pitchFamily="18" charset="0"/>
            </a:rPr>
            <a:t>Chlorthalidone</a:t>
          </a:r>
          <a:endParaRPr lang="en-US" sz="3600" b="1" kern="1200" dirty="0">
            <a:latin typeface="+mn-lt"/>
          </a:endParaRPr>
        </a:p>
      </dsp:txBody>
      <dsp:txXfrm>
        <a:off x="9031382" y="7527408"/>
        <a:ext cx="3984236" cy="1366261"/>
      </dsp:txXfrm>
    </dsp:sp>
    <dsp:sp modelId="{7A4FDF2A-4638-344D-AABB-48708D25CEAE}">
      <dsp:nvSpPr>
        <dsp:cNvPr id="0" name=""/>
        <dsp:cNvSpPr/>
      </dsp:nvSpPr>
      <dsp:spPr>
        <a:xfrm>
          <a:off x="9406029" y="7244446"/>
          <a:ext cx="8451843" cy="1932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0" algn="l" defTabSz="1911350">
            <a:lnSpc>
              <a:spcPct val="90000"/>
            </a:lnSpc>
            <a:spcBef>
              <a:spcPct val="0"/>
            </a:spcBef>
            <a:spcAft>
              <a:spcPct val="15000"/>
            </a:spcAft>
            <a:buNone/>
          </a:pPr>
          <a:endParaRPr lang="en-US" sz="2500" b="1" kern="1200" dirty="0">
            <a:latin typeface="+mn-lt"/>
          </a:endParaRPr>
        </a:p>
        <a:p>
          <a:pPr marL="285750" lvl="1" indent="0" algn="l" defTabSz="1911350">
            <a:lnSpc>
              <a:spcPct val="90000"/>
            </a:lnSpc>
            <a:spcBef>
              <a:spcPct val="0"/>
            </a:spcBef>
            <a:spcAft>
              <a:spcPct val="15000"/>
            </a:spcAft>
            <a:buNone/>
          </a:pPr>
          <a:endParaRPr lang="en-US" sz="2500" b="1" kern="1200" dirty="0">
            <a:latin typeface="+mn-lt"/>
          </a:endParaRPr>
        </a:p>
        <a:p>
          <a:pPr marL="285750" lvl="1" indent="0" algn="l" defTabSz="1911350">
            <a:lnSpc>
              <a:spcPct val="90000"/>
            </a:lnSpc>
            <a:spcBef>
              <a:spcPct val="0"/>
            </a:spcBef>
            <a:spcAft>
              <a:spcPct val="15000"/>
            </a:spcAft>
            <a:buNone/>
          </a:pPr>
          <a:endParaRPr lang="en-US" sz="2500" b="1" kern="1200" dirty="0">
            <a:latin typeface="+mn-lt"/>
          </a:endParaRPr>
        </a:p>
        <a:p>
          <a:pPr marL="285750" lvl="1" indent="0" algn="l" defTabSz="1911350">
            <a:lnSpc>
              <a:spcPct val="90000"/>
            </a:lnSpc>
            <a:spcBef>
              <a:spcPct val="0"/>
            </a:spcBef>
            <a:spcAft>
              <a:spcPct val="15000"/>
            </a:spcAft>
            <a:buNone/>
          </a:pPr>
          <a:r>
            <a:rPr lang="en-US" sz="2800" b="1" kern="1200">
              <a:effectLst>
                <a:outerShdw blurRad="38100" dist="38100" dir="2700000" algn="tl">
                  <a:srgbClr val="FFFFFF"/>
                </a:outerShdw>
              </a:effectLst>
              <a:latin typeface="+mn-lt"/>
              <a:ea typeface="+mn-ea"/>
              <a:cs typeface="Times New Roman" pitchFamily="18" charset="0"/>
            </a:rPr>
            <a:t>Potency 10, t½ 26h</a:t>
          </a:r>
          <a:endParaRPr lang="en-US" sz="2800" b="1" kern="1200" dirty="0">
            <a:latin typeface="+mn-lt"/>
          </a:endParaRPr>
        </a:p>
      </dsp:txBody>
      <dsp:txXfrm>
        <a:off x="9406029" y="7244446"/>
        <a:ext cx="8451843" cy="1932185"/>
      </dsp:txXfrm>
    </dsp:sp>
    <dsp:sp modelId="{F2A99BC7-4D90-554A-9527-C8C4237F3505}">
      <dsp:nvSpPr>
        <dsp:cNvPr id="0" name=""/>
        <dsp:cNvSpPr/>
      </dsp:nvSpPr>
      <dsp:spPr>
        <a:xfrm>
          <a:off x="6771931" y="9391155"/>
          <a:ext cx="5634407" cy="19321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a:latin typeface="+mn-lt"/>
              <a:ea typeface="+mn-ea"/>
              <a:cs typeface="Times New Roman" pitchFamily="18" charset="0"/>
            </a:rPr>
            <a:t>Indapamide</a:t>
          </a:r>
          <a:endParaRPr lang="en-US" sz="3600" b="1" kern="1200" dirty="0">
            <a:latin typeface="+mn-lt"/>
          </a:endParaRPr>
        </a:p>
      </dsp:txBody>
      <dsp:txXfrm>
        <a:off x="7597071" y="9674117"/>
        <a:ext cx="3984127" cy="1366261"/>
      </dsp:txXfrm>
    </dsp:sp>
    <dsp:sp modelId="{27338298-BB77-7741-AFBC-6E9E75D17829}">
      <dsp:nvSpPr>
        <dsp:cNvPr id="0" name=""/>
        <dsp:cNvSpPr/>
      </dsp:nvSpPr>
      <dsp:spPr>
        <a:xfrm>
          <a:off x="7971779" y="9391155"/>
          <a:ext cx="8451611" cy="1932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111250">
            <a:lnSpc>
              <a:spcPct val="90000"/>
            </a:lnSpc>
            <a:spcBef>
              <a:spcPct val="0"/>
            </a:spcBef>
            <a:spcAft>
              <a:spcPct val="15000"/>
            </a:spcAft>
            <a:buChar char="•"/>
          </a:pPr>
          <a:endParaRPr lang="en-US" sz="2500" b="1" kern="1200" dirty="0">
            <a:latin typeface="+mn-lt"/>
          </a:endParaRPr>
        </a:p>
        <a:p>
          <a:pPr marL="228600" lvl="1" indent="-228600" algn="l" defTabSz="1111250">
            <a:lnSpc>
              <a:spcPct val="90000"/>
            </a:lnSpc>
            <a:spcBef>
              <a:spcPct val="0"/>
            </a:spcBef>
            <a:spcAft>
              <a:spcPct val="15000"/>
            </a:spcAft>
            <a:buChar char="•"/>
          </a:pPr>
          <a:endParaRPr lang="en-US" sz="2500" b="1" kern="1200" dirty="0">
            <a:latin typeface="+mn-lt"/>
          </a:endParaRPr>
        </a:p>
        <a:p>
          <a:pPr marL="228600" lvl="1" indent="-228600" algn="l" defTabSz="1111250">
            <a:lnSpc>
              <a:spcPct val="90000"/>
            </a:lnSpc>
            <a:spcBef>
              <a:spcPct val="0"/>
            </a:spcBef>
            <a:spcAft>
              <a:spcPct val="15000"/>
            </a:spcAft>
            <a:buChar char="•"/>
          </a:pPr>
          <a:endParaRPr lang="en-US" sz="2500" b="1" kern="1200" dirty="0">
            <a:latin typeface="+mn-lt"/>
          </a:endParaRPr>
        </a:p>
        <a:p>
          <a:pPr marL="285750" lvl="1" indent="-285750" algn="l" defTabSz="1244600">
            <a:lnSpc>
              <a:spcPct val="90000"/>
            </a:lnSpc>
            <a:spcBef>
              <a:spcPct val="0"/>
            </a:spcBef>
            <a:spcAft>
              <a:spcPct val="15000"/>
            </a:spcAft>
            <a:buChar char="•"/>
          </a:pPr>
          <a:r>
            <a:rPr lang="en-US" sz="2800" b="1" kern="1200">
              <a:latin typeface="+mn-lt"/>
              <a:ea typeface="+mn-ea"/>
              <a:cs typeface="Times New Roman" pitchFamily="18" charset="0"/>
            </a:rPr>
            <a:t>Potency 20, t½ 16h</a:t>
          </a:r>
          <a:endParaRPr lang="en-US" sz="2800" b="1" kern="1200" dirty="0">
            <a:latin typeface="+mn-lt"/>
          </a:endParaRPr>
        </a:p>
      </dsp:txBody>
      <dsp:txXfrm>
        <a:off x="7971779" y="9391155"/>
        <a:ext cx="8451611" cy="1932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BFB0A-07A3-A943-ADC7-618D154DFA43}">
      <dsp:nvSpPr>
        <dsp:cNvPr id="0" name=""/>
        <dsp:cNvSpPr/>
      </dsp:nvSpPr>
      <dsp:spPr>
        <a:xfrm>
          <a:off x="6522" y="2508625"/>
          <a:ext cx="2470214" cy="169055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rPr>
            <a:t>Thiazide</a:t>
          </a:r>
          <a:endParaRPr lang="en-US" sz="2800" b="1" kern="1200">
            <a:solidFill>
              <a:schemeClr val="tx1"/>
            </a:solidFill>
          </a:endParaRPr>
        </a:p>
      </dsp:txBody>
      <dsp:txXfrm>
        <a:off x="56037" y="2558140"/>
        <a:ext cx="2371184" cy="1591523"/>
      </dsp:txXfrm>
    </dsp:sp>
    <dsp:sp modelId="{F7F5DBB0-CFA3-624E-80A9-BBA44A0AF034}">
      <dsp:nvSpPr>
        <dsp:cNvPr id="0" name=""/>
        <dsp:cNvSpPr/>
      </dsp:nvSpPr>
      <dsp:spPr>
        <a:xfrm>
          <a:off x="2723758" y="3047595"/>
          <a:ext cx="523685" cy="61261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tx1"/>
            </a:solidFill>
          </a:endParaRPr>
        </a:p>
      </dsp:txBody>
      <dsp:txXfrm>
        <a:off x="2723758" y="3170118"/>
        <a:ext cx="366580" cy="367567"/>
      </dsp:txXfrm>
    </dsp:sp>
    <dsp:sp modelId="{9D73438A-BA58-B94F-A80F-D06F7512FCD7}">
      <dsp:nvSpPr>
        <dsp:cNvPr id="0" name=""/>
        <dsp:cNvSpPr/>
      </dsp:nvSpPr>
      <dsp:spPr>
        <a:xfrm>
          <a:off x="3464823" y="2508625"/>
          <a:ext cx="2470214" cy="169055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mn-lt"/>
            </a:rPr>
            <a:t>↓ </a:t>
          </a:r>
          <a:r>
            <a:rPr lang="en-US" altLang="en-US" sz="2800" b="1" kern="1200">
              <a:solidFill>
                <a:schemeClr val="tx1"/>
              </a:solidFill>
            </a:rPr>
            <a:t>Distal tubular Na+</a:t>
          </a:r>
        </a:p>
        <a:p>
          <a:pPr marL="0" lvl="0" indent="0" algn="ctr" defTabSz="1244600">
            <a:lnSpc>
              <a:spcPct val="90000"/>
            </a:lnSpc>
            <a:spcBef>
              <a:spcPct val="0"/>
            </a:spcBef>
            <a:spcAft>
              <a:spcPct val="35000"/>
            </a:spcAft>
            <a:buNone/>
          </a:pPr>
          <a:r>
            <a:rPr lang="en-US" altLang="en-US" sz="2800" b="1" kern="1200">
              <a:solidFill>
                <a:schemeClr val="tx1"/>
              </a:solidFill>
            </a:rPr>
            <a:t>reabsorption</a:t>
          </a:r>
          <a:endParaRPr lang="en-US" sz="2800" b="1" kern="1200" dirty="0">
            <a:solidFill>
              <a:schemeClr val="tx1"/>
            </a:solidFill>
          </a:endParaRPr>
        </a:p>
      </dsp:txBody>
      <dsp:txXfrm>
        <a:off x="3514338" y="2558140"/>
        <a:ext cx="2371184" cy="1591523"/>
      </dsp:txXfrm>
    </dsp:sp>
    <dsp:sp modelId="{495B8293-95D2-E243-81B9-A870FDD9F62F}">
      <dsp:nvSpPr>
        <dsp:cNvPr id="0" name=""/>
        <dsp:cNvSpPr/>
      </dsp:nvSpPr>
      <dsp:spPr>
        <a:xfrm>
          <a:off x="6182059" y="3047595"/>
          <a:ext cx="523685" cy="61261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tx1"/>
            </a:solidFill>
          </a:endParaRPr>
        </a:p>
      </dsp:txBody>
      <dsp:txXfrm>
        <a:off x="6182059" y="3170118"/>
        <a:ext cx="366580" cy="367567"/>
      </dsp:txXfrm>
    </dsp:sp>
    <dsp:sp modelId="{17EA6E2C-84FC-A545-8D38-E6F00607B642}">
      <dsp:nvSpPr>
        <dsp:cNvPr id="0" name=""/>
        <dsp:cNvSpPr/>
      </dsp:nvSpPr>
      <dsp:spPr>
        <a:xfrm>
          <a:off x="6923123" y="2508625"/>
          <a:ext cx="2470214" cy="169055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b="1" kern="1200" dirty="0">
              <a:solidFill>
                <a:schemeClr val="tx1"/>
              </a:solidFill>
              <a:latin typeface="+mn-lt"/>
              <a:ea typeface="Optima" charset="0"/>
              <a:cs typeface="Optima" charset="0"/>
            </a:rPr>
            <a:t>↑</a:t>
          </a:r>
          <a:r>
            <a:rPr lang="en-US" sz="2800" b="1" kern="1200" dirty="0">
              <a:solidFill>
                <a:schemeClr val="tx1"/>
              </a:solidFill>
            </a:rPr>
            <a:t>Urinary excretion</a:t>
          </a:r>
        </a:p>
      </dsp:txBody>
      <dsp:txXfrm>
        <a:off x="6972638" y="2558140"/>
        <a:ext cx="2371184" cy="1591523"/>
      </dsp:txXfrm>
    </dsp:sp>
    <dsp:sp modelId="{49EFBD8A-C7B9-9D4E-9E21-C167EAB3FB51}">
      <dsp:nvSpPr>
        <dsp:cNvPr id="0" name=""/>
        <dsp:cNvSpPr/>
      </dsp:nvSpPr>
      <dsp:spPr>
        <a:xfrm>
          <a:off x="9640359" y="3047595"/>
          <a:ext cx="523685" cy="61261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tx1"/>
            </a:solidFill>
          </a:endParaRPr>
        </a:p>
      </dsp:txBody>
      <dsp:txXfrm>
        <a:off x="9640359" y="3170118"/>
        <a:ext cx="366580" cy="367567"/>
      </dsp:txXfrm>
    </dsp:sp>
    <dsp:sp modelId="{A7449489-FEC0-B542-8A68-84E65E79FAC2}">
      <dsp:nvSpPr>
        <dsp:cNvPr id="0" name=""/>
        <dsp:cNvSpPr/>
      </dsp:nvSpPr>
      <dsp:spPr>
        <a:xfrm>
          <a:off x="10381424" y="2508625"/>
          <a:ext cx="2470214" cy="169055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mn-lt"/>
            </a:rPr>
            <a:t>↓ </a:t>
          </a:r>
          <a:r>
            <a:rPr lang="en-US" altLang="en-US" sz="2800" b="1" kern="1200">
              <a:solidFill>
                <a:schemeClr val="tx1"/>
              </a:solidFill>
            </a:rPr>
            <a:t>Extracellular volume</a:t>
          </a:r>
          <a:endParaRPr lang="en-US" sz="2800" b="1" kern="1200" dirty="0">
            <a:solidFill>
              <a:schemeClr val="tx1"/>
            </a:solidFill>
          </a:endParaRPr>
        </a:p>
      </dsp:txBody>
      <dsp:txXfrm>
        <a:off x="10430939" y="2558140"/>
        <a:ext cx="2371184" cy="1591523"/>
      </dsp:txXfrm>
    </dsp:sp>
    <dsp:sp modelId="{AFA7773E-2707-5E45-BCC6-E8C523602C85}">
      <dsp:nvSpPr>
        <dsp:cNvPr id="0" name=""/>
        <dsp:cNvSpPr/>
      </dsp:nvSpPr>
      <dsp:spPr>
        <a:xfrm>
          <a:off x="13098660" y="3047595"/>
          <a:ext cx="523685" cy="61261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tx1"/>
            </a:solidFill>
          </a:endParaRPr>
        </a:p>
      </dsp:txBody>
      <dsp:txXfrm>
        <a:off x="13098660" y="3170118"/>
        <a:ext cx="366580" cy="367567"/>
      </dsp:txXfrm>
    </dsp:sp>
    <dsp:sp modelId="{48AAEC32-7CC5-AC4A-9299-16193C3135FE}">
      <dsp:nvSpPr>
        <dsp:cNvPr id="0" name=""/>
        <dsp:cNvSpPr/>
      </dsp:nvSpPr>
      <dsp:spPr>
        <a:xfrm>
          <a:off x="13839724" y="2508625"/>
          <a:ext cx="2470214" cy="169055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b="1" kern="1200" dirty="0">
              <a:solidFill>
                <a:schemeClr val="tx1"/>
              </a:solidFill>
              <a:latin typeface="+mn-lt"/>
              <a:ea typeface="Optima" charset="0"/>
              <a:cs typeface="Optima" charset="0"/>
            </a:rPr>
            <a:t>↑</a:t>
          </a:r>
          <a:r>
            <a:rPr lang="en-US" altLang="en-US" sz="2800" b="1" kern="1200" dirty="0">
              <a:solidFill>
                <a:schemeClr val="tx1"/>
              </a:solidFill>
            </a:rPr>
            <a:t>Proximal  Na+ &amp; Water reabsorption</a:t>
          </a:r>
          <a:endParaRPr lang="en-US" sz="2800" b="1" kern="1200" dirty="0">
            <a:solidFill>
              <a:schemeClr val="tx1"/>
            </a:solidFill>
          </a:endParaRPr>
        </a:p>
      </dsp:txBody>
      <dsp:txXfrm>
        <a:off x="13889239" y="2558140"/>
        <a:ext cx="2371184" cy="1591523"/>
      </dsp:txXfrm>
    </dsp:sp>
    <dsp:sp modelId="{8A7554D1-AFD5-A548-A986-F5603958FD01}">
      <dsp:nvSpPr>
        <dsp:cNvPr id="0" name=""/>
        <dsp:cNvSpPr/>
      </dsp:nvSpPr>
      <dsp:spPr>
        <a:xfrm>
          <a:off x="16556960" y="3047595"/>
          <a:ext cx="523685" cy="61261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tx1"/>
            </a:solidFill>
          </a:endParaRPr>
        </a:p>
      </dsp:txBody>
      <dsp:txXfrm>
        <a:off x="16556960" y="3170118"/>
        <a:ext cx="366580" cy="367567"/>
      </dsp:txXfrm>
    </dsp:sp>
    <dsp:sp modelId="{B6592AA4-7996-0845-B59C-AF56440D4D23}">
      <dsp:nvSpPr>
        <dsp:cNvPr id="0" name=""/>
        <dsp:cNvSpPr/>
      </dsp:nvSpPr>
      <dsp:spPr>
        <a:xfrm>
          <a:off x="17298025" y="2508625"/>
          <a:ext cx="2470214" cy="169055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mn-lt"/>
            </a:rPr>
            <a:t>↓ </a:t>
          </a:r>
          <a:r>
            <a:rPr lang="en-US" altLang="en-US" sz="2800" b="1" kern="1200">
              <a:solidFill>
                <a:schemeClr val="tx1"/>
              </a:solidFill>
            </a:rPr>
            <a:t>Distal delivery of Na+ &amp; water</a:t>
          </a:r>
          <a:endParaRPr lang="en-US" sz="2800" b="1" kern="1200" dirty="0">
            <a:solidFill>
              <a:schemeClr val="tx1"/>
            </a:solidFill>
          </a:endParaRPr>
        </a:p>
      </dsp:txBody>
      <dsp:txXfrm>
        <a:off x="17347540" y="2558140"/>
        <a:ext cx="2371184" cy="1591523"/>
      </dsp:txXfrm>
    </dsp:sp>
    <dsp:sp modelId="{CEF8B032-277D-F04E-B348-D9D4085947E9}">
      <dsp:nvSpPr>
        <dsp:cNvPr id="0" name=""/>
        <dsp:cNvSpPr/>
      </dsp:nvSpPr>
      <dsp:spPr>
        <a:xfrm>
          <a:off x="20015261" y="3047595"/>
          <a:ext cx="523685" cy="61261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tx1"/>
            </a:solidFill>
          </a:endParaRPr>
        </a:p>
      </dsp:txBody>
      <dsp:txXfrm>
        <a:off x="20015261" y="3170118"/>
        <a:ext cx="366580" cy="367567"/>
      </dsp:txXfrm>
    </dsp:sp>
    <dsp:sp modelId="{46F5900B-E07D-294E-910A-96ADB14A7F1C}">
      <dsp:nvSpPr>
        <dsp:cNvPr id="0" name=""/>
        <dsp:cNvSpPr/>
      </dsp:nvSpPr>
      <dsp:spPr>
        <a:xfrm>
          <a:off x="20756325" y="2508625"/>
          <a:ext cx="2470214" cy="169055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b="1" kern="1200" dirty="0">
              <a:solidFill>
                <a:srgbClr val="C00000"/>
              </a:solidFill>
              <a:latin typeface="+mn-lt"/>
            </a:rPr>
            <a:t>↓ </a:t>
          </a:r>
          <a:r>
            <a:rPr lang="en-US" sz="2800" b="1" kern="1200" dirty="0">
              <a:solidFill>
                <a:srgbClr val="C00000"/>
              </a:solidFill>
            </a:rPr>
            <a:t>Urine volume</a:t>
          </a:r>
        </a:p>
      </dsp:txBody>
      <dsp:txXfrm>
        <a:off x="20805840" y="2558140"/>
        <a:ext cx="2371184" cy="1591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D274E-B334-C142-A112-B927549FDF97}">
      <dsp:nvSpPr>
        <dsp:cNvPr id="0" name=""/>
        <dsp:cNvSpPr/>
      </dsp:nvSpPr>
      <dsp:spPr>
        <a:xfrm>
          <a:off x="8570423" y="6072007"/>
          <a:ext cx="474342" cy="3699874"/>
        </a:xfrm>
        <a:custGeom>
          <a:avLst/>
          <a:gdLst/>
          <a:ahLst/>
          <a:cxnLst/>
          <a:rect l="0" t="0" r="0" b="0"/>
          <a:pathLst>
            <a:path>
              <a:moveTo>
                <a:pt x="0" y="0"/>
              </a:moveTo>
              <a:lnTo>
                <a:pt x="0" y="3699874"/>
              </a:lnTo>
              <a:lnTo>
                <a:pt x="474342" y="3699874"/>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F97E87-3AF1-8D4B-B44B-CD7C380BF723}">
      <dsp:nvSpPr>
        <dsp:cNvPr id="0" name=""/>
        <dsp:cNvSpPr/>
      </dsp:nvSpPr>
      <dsp:spPr>
        <a:xfrm>
          <a:off x="8570423" y="6072007"/>
          <a:ext cx="474342" cy="1454651"/>
        </a:xfrm>
        <a:custGeom>
          <a:avLst/>
          <a:gdLst/>
          <a:ahLst/>
          <a:cxnLst/>
          <a:rect l="0" t="0" r="0" b="0"/>
          <a:pathLst>
            <a:path>
              <a:moveTo>
                <a:pt x="0" y="0"/>
              </a:moveTo>
              <a:lnTo>
                <a:pt x="0" y="1454651"/>
              </a:lnTo>
              <a:lnTo>
                <a:pt x="474342" y="1454651"/>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C9946-5922-E942-A874-CE5CC43DD7E5}">
      <dsp:nvSpPr>
        <dsp:cNvPr id="0" name=""/>
        <dsp:cNvSpPr/>
      </dsp:nvSpPr>
      <dsp:spPr>
        <a:xfrm>
          <a:off x="9789617" y="3826784"/>
          <a:ext cx="91440" cy="664080"/>
        </a:xfrm>
        <a:custGeom>
          <a:avLst/>
          <a:gdLst/>
          <a:ahLst/>
          <a:cxnLst/>
          <a:rect l="0" t="0" r="0" b="0"/>
          <a:pathLst>
            <a:path>
              <a:moveTo>
                <a:pt x="45720" y="0"/>
              </a:moveTo>
              <a:lnTo>
                <a:pt x="45720" y="664080"/>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2DEE7F-AFF3-1145-9FD1-863D0AB3CD74}">
      <dsp:nvSpPr>
        <dsp:cNvPr id="0" name=""/>
        <dsp:cNvSpPr/>
      </dsp:nvSpPr>
      <dsp:spPr>
        <a:xfrm>
          <a:off x="7922154" y="1581561"/>
          <a:ext cx="1913182" cy="664080"/>
        </a:xfrm>
        <a:custGeom>
          <a:avLst/>
          <a:gdLst/>
          <a:ahLst/>
          <a:cxnLst/>
          <a:rect l="0" t="0" r="0" b="0"/>
          <a:pathLst>
            <a:path>
              <a:moveTo>
                <a:pt x="0" y="0"/>
              </a:moveTo>
              <a:lnTo>
                <a:pt x="0" y="332040"/>
              </a:lnTo>
              <a:lnTo>
                <a:pt x="1913182" y="332040"/>
              </a:lnTo>
              <a:lnTo>
                <a:pt x="1913182" y="66408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6E48BB-0146-2E46-8809-5E4A2C1EAD6D}">
      <dsp:nvSpPr>
        <dsp:cNvPr id="0" name=""/>
        <dsp:cNvSpPr/>
      </dsp:nvSpPr>
      <dsp:spPr>
        <a:xfrm>
          <a:off x="4744057" y="6072007"/>
          <a:ext cx="474342" cy="3699874"/>
        </a:xfrm>
        <a:custGeom>
          <a:avLst/>
          <a:gdLst/>
          <a:ahLst/>
          <a:cxnLst/>
          <a:rect l="0" t="0" r="0" b="0"/>
          <a:pathLst>
            <a:path>
              <a:moveTo>
                <a:pt x="0" y="0"/>
              </a:moveTo>
              <a:lnTo>
                <a:pt x="0" y="3699874"/>
              </a:lnTo>
              <a:lnTo>
                <a:pt x="474342" y="3699874"/>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568A81-9532-C549-B2F7-76071FBBFEC3}">
      <dsp:nvSpPr>
        <dsp:cNvPr id="0" name=""/>
        <dsp:cNvSpPr/>
      </dsp:nvSpPr>
      <dsp:spPr>
        <a:xfrm>
          <a:off x="4744057" y="6072007"/>
          <a:ext cx="474342" cy="1454651"/>
        </a:xfrm>
        <a:custGeom>
          <a:avLst/>
          <a:gdLst/>
          <a:ahLst/>
          <a:cxnLst/>
          <a:rect l="0" t="0" r="0" b="0"/>
          <a:pathLst>
            <a:path>
              <a:moveTo>
                <a:pt x="0" y="0"/>
              </a:moveTo>
              <a:lnTo>
                <a:pt x="0" y="1454651"/>
              </a:lnTo>
              <a:lnTo>
                <a:pt x="474342" y="1454651"/>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747921-9427-8D47-B6F6-26B003B64E6C}">
      <dsp:nvSpPr>
        <dsp:cNvPr id="0" name=""/>
        <dsp:cNvSpPr/>
      </dsp:nvSpPr>
      <dsp:spPr>
        <a:xfrm>
          <a:off x="5963251" y="3826784"/>
          <a:ext cx="91440" cy="664080"/>
        </a:xfrm>
        <a:custGeom>
          <a:avLst/>
          <a:gdLst/>
          <a:ahLst/>
          <a:cxnLst/>
          <a:rect l="0" t="0" r="0" b="0"/>
          <a:pathLst>
            <a:path>
              <a:moveTo>
                <a:pt x="45720" y="0"/>
              </a:moveTo>
              <a:lnTo>
                <a:pt x="45720" y="664080"/>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FD0B4F-5AC7-2F45-8B14-C2F00368F2CC}">
      <dsp:nvSpPr>
        <dsp:cNvPr id="0" name=""/>
        <dsp:cNvSpPr/>
      </dsp:nvSpPr>
      <dsp:spPr>
        <a:xfrm>
          <a:off x="6008971" y="1581561"/>
          <a:ext cx="1913182" cy="664080"/>
        </a:xfrm>
        <a:custGeom>
          <a:avLst/>
          <a:gdLst/>
          <a:ahLst/>
          <a:cxnLst/>
          <a:rect l="0" t="0" r="0" b="0"/>
          <a:pathLst>
            <a:path>
              <a:moveTo>
                <a:pt x="1913182" y="0"/>
              </a:moveTo>
              <a:lnTo>
                <a:pt x="1913182" y="332040"/>
              </a:lnTo>
              <a:lnTo>
                <a:pt x="0" y="332040"/>
              </a:lnTo>
              <a:lnTo>
                <a:pt x="0" y="66408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B48D7B-B939-5744-B60B-7DB0723C60BF}">
      <dsp:nvSpPr>
        <dsp:cNvPr id="0" name=""/>
        <dsp:cNvSpPr/>
      </dsp:nvSpPr>
      <dsp:spPr>
        <a:xfrm>
          <a:off x="2033598" y="418"/>
          <a:ext cx="11777111" cy="1581142"/>
        </a:xfrm>
        <a:prstGeom prst="rect">
          <a:avLst/>
        </a:prstGeom>
        <a:gradFill rotWithShape="0">
          <a:gsLst>
            <a:gs pos="0">
              <a:schemeClr val="accent3">
                <a:alpha val="80000"/>
                <a:hueOff val="0"/>
                <a:satOff val="0"/>
                <a:lumOff val="0"/>
                <a:alphaOff val="0"/>
                <a:lumMod val="110000"/>
                <a:satMod val="105000"/>
                <a:tint val="67000"/>
              </a:schemeClr>
            </a:gs>
            <a:gs pos="50000">
              <a:schemeClr val="accent3">
                <a:alpha val="80000"/>
                <a:hueOff val="0"/>
                <a:satOff val="0"/>
                <a:lumOff val="0"/>
                <a:alphaOff val="0"/>
                <a:lumMod val="105000"/>
                <a:satMod val="103000"/>
                <a:tint val="73000"/>
              </a:schemeClr>
            </a:gs>
            <a:gs pos="100000">
              <a:schemeClr val="accent3">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2667000">
            <a:lnSpc>
              <a:spcPct val="90000"/>
            </a:lnSpc>
            <a:spcBef>
              <a:spcPct val="0"/>
            </a:spcBef>
            <a:spcAft>
              <a:spcPct val="35000"/>
            </a:spcAft>
            <a:buNone/>
          </a:pPr>
          <a:r>
            <a:rPr lang="en-US" altLang="en-US" sz="6000" b="1" kern="1200" dirty="0">
              <a:solidFill>
                <a:srgbClr val="0070C0"/>
              </a:solidFill>
              <a:latin typeface="+mn-lt"/>
            </a:rPr>
            <a:t>Potassium-sparing diuretics</a:t>
          </a:r>
          <a:endParaRPr lang="en-US" sz="6000" b="1" kern="1200" dirty="0">
            <a:solidFill>
              <a:srgbClr val="0070C0"/>
            </a:solidFill>
            <a:latin typeface="+mn-lt"/>
          </a:endParaRPr>
        </a:p>
      </dsp:txBody>
      <dsp:txXfrm>
        <a:off x="2033598" y="418"/>
        <a:ext cx="11777111" cy="1581142"/>
      </dsp:txXfrm>
    </dsp:sp>
    <dsp:sp modelId="{E3D9D27B-1869-A14A-B425-5BD76FA8E572}">
      <dsp:nvSpPr>
        <dsp:cNvPr id="0" name=""/>
        <dsp:cNvSpPr/>
      </dsp:nvSpPr>
      <dsp:spPr>
        <a:xfrm>
          <a:off x="4427828" y="2245641"/>
          <a:ext cx="3162285" cy="1581142"/>
        </a:xfrm>
        <a:prstGeom prst="rect">
          <a:avLst/>
        </a:prstGeom>
        <a:gradFill rotWithShape="0">
          <a:gsLst>
            <a:gs pos="0">
              <a:schemeClr val="accent3">
                <a:alpha val="70000"/>
                <a:hueOff val="0"/>
                <a:satOff val="0"/>
                <a:lumOff val="0"/>
                <a:alphaOff val="0"/>
                <a:lumMod val="110000"/>
                <a:satMod val="105000"/>
                <a:tint val="67000"/>
              </a:schemeClr>
            </a:gs>
            <a:gs pos="50000">
              <a:schemeClr val="accent3">
                <a:alpha val="70000"/>
                <a:hueOff val="0"/>
                <a:satOff val="0"/>
                <a:lumOff val="0"/>
                <a:alphaOff val="0"/>
                <a:lumMod val="105000"/>
                <a:satMod val="103000"/>
                <a:tint val="73000"/>
              </a:schemeClr>
            </a:gs>
            <a:gs pos="100000">
              <a:schemeClr val="accent3">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mn-lt"/>
            </a:rPr>
            <a:t>Steroids</a:t>
          </a:r>
        </a:p>
      </dsp:txBody>
      <dsp:txXfrm>
        <a:off x="4427828" y="2245641"/>
        <a:ext cx="3162285" cy="1581142"/>
      </dsp:txXfrm>
    </dsp:sp>
    <dsp:sp modelId="{80D47C73-50BC-C74C-938D-CC103F08F001}">
      <dsp:nvSpPr>
        <dsp:cNvPr id="0" name=""/>
        <dsp:cNvSpPr/>
      </dsp:nvSpPr>
      <dsp:spPr>
        <a:xfrm>
          <a:off x="4427828" y="4490864"/>
          <a:ext cx="3162285" cy="1581142"/>
        </a:xfrm>
        <a:prstGeom prst="rect">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latin typeface="+mn-lt"/>
            </a:rPr>
            <a:t>Aldosteron</a:t>
          </a:r>
          <a:r>
            <a:rPr lang="en-US" sz="3600" b="1" kern="1200" dirty="0">
              <a:latin typeface="+mn-lt"/>
            </a:rPr>
            <a:t> Antagonists</a:t>
          </a:r>
        </a:p>
      </dsp:txBody>
      <dsp:txXfrm>
        <a:off x="4427828" y="4490864"/>
        <a:ext cx="3162285" cy="1581142"/>
      </dsp:txXfrm>
    </dsp:sp>
    <dsp:sp modelId="{943EC48F-42C6-DD43-8193-60CC16621252}">
      <dsp:nvSpPr>
        <dsp:cNvPr id="0" name=""/>
        <dsp:cNvSpPr/>
      </dsp:nvSpPr>
      <dsp:spPr>
        <a:xfrm>
          <a:off x="5218400" y="6736087"/>
          <a:ext cx="3162285" cy="1581142"/>
        </a:xfrm>
        <a:prstGeom prst="rect">
          <a:avLst/>
        </a:prstGeom>
        <a:gradFill rotWithShape="0">
          <a:gsLst>
            <a:gs pos="0">
              <a:schemeClr val="accent3">
                <a:alpha val="30000"/>
                <a:hueOff val="0"/>
                <a:satOff val="0"/>
                <a:lumOff val="0"/>
                <a:alphaOff val="0"/>
                <a:lumMod val="110000"/>
                <a:satMod val="105000"/>
                <a:tint val="67000"/>
              </a:schemeClr>
            </a:gs>
            <a:gs pos="50000">
              <a:schemeClr val="accent3">
                <a:alpha val="30000"/>
                <a:hueOff val="0"/>
                <a:satOff val="0"/>
                <a:lumOff val="0"/>
                <a:alphaOff val="0"/>
                <a:lumMod val="105000"/>
                <a:satMod val="103000"/>
                <a:tint val="73000"/>
              </a:schemeClr>
            </a:gs>
            <a:gs pos="100000">
              <a:schemeClr val="accent3">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u="sng" kern="1200" dirty="0">
              <a:latin typeface="+mn-lt"/>
              <a:cs typeface="Times New Roman" pitchFamily="18" charset="0"/>
            </a:rPr>
            <a:t>S</a:t>
          </a:r>
          <a:r>
            <a:rPr lang="en-US" sz="3600" b="1" kern="1200" dirty="0">
              <a:latin typeface="+mn-lt"/>
              <a:cs typeface="Times New Roman" pitchFamily="18" charset="0"/>
            </a:rPr>
            <a:t>pironolactone</a:t>
          </a:r>
          <a:endParaRPr lang="en-US" sz="3600" b="1" kern="1200" dirty="0">
            <a:latin typeface="+mn-lt"/>
          </a:endParaRPr>
        </a:p>
      </dsp:txBody>
      <dsp:txXfrm>
        <a:off x="5218400" y="6736087"/>
        <a:ext cx="3162285" cy="1581142"/>
      </dsp:txXfrm>
    </dsp:sp>
    <dsp:sp modelId="{A952E029-E524-4D45-958F-F7C3F18D316B}">
      <dsp:nvSpPr>
        <dsp:cNvPr id="0" name=""/>
        <dsp:cNvSpPr/>
      </dsp:nvSpPr>
      <dsp:spPr>
        <a:xfrm>
          <a:off x="5218400" y="8981310"/>
          <a:ext cx="3162285" cy="1581142"/>
        </a:xfrm>
        <a:prstGeom prst="rect">
          <a:avLst/>
        </a:prstGeom>
        <a:gradFill rotWithShape="0">
          <a:gsLst>
            <a:gs pos="0">
              <a:schemeClr val="accent3">
                <a:alpha val="30000"/>
                <a:hueOff val="0"/>
                <a:satOff val="0"/>
                <a:lumOff val="0"/>
                <a:alphaOff val="0"/>
                <a:lumMod val="110000"/>
                <a:satMod val="105000"/>
                <a:tint val="67000"/>
              </a:schemeClr>
            </a:gs>
            <a:gs pos="50000">
              <a:schemeClr val="accent3">
                <a:alpha val="30000"/>
                <a:hueOff val="0"/>
                <a:satOff val="0"/>
                <a:lumOff val="0"/>
                <a:alphaOff val="0"/>
                <a:lumMod val="105000"/>
                <a:satMod val="103000"/>
                <a:tint val="73000"/>
              </a:schemeClr>
            </a:gs>
            <a:gs pos="100000">
              <a:schemeClr val="accent3">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GB" sz="5100" b="1" kern="1200" dirty="0" err="1">
              <a:solidFill>
                <a:srgbClr val="7030A0"/>
              </a:solidFill>
            </a:rPr>
            <a:t>Eplerenone</a:t>
          </a:r>
          <a:endParaRPr lang="en-US" sz="5100" kern="1200" dirty="0">
            <a:solidFill>
              <a:srgbClr val="7030A0"/>
            </a:solidFill>
          </a:endParaRPr>
        </a:p>
      </dsp:txBody>
      <dsp:txXfrm>
        <a:off x="5218400" y="8981310"/>
        <a:ext cx="3162285" cy="1581142"/>
      </dsp:txXfrm>
    </dsp:sp>
    <dsp:sp modelId="{DBFE75D1-BE35-144E-AFC4-B380854E37FD}">
      <dsp:nvSpPr>
        <dsp:cNvPr id="0" name=""/>
        <dsp:cNvSpPr/>
      </dsp:nvSpPr>
      <dsp:spPr>
        <a:xfrm>
          <a:off x="8254194" y="2245641"/>
          <a:ext cx="3162285" cy="1581142"/>
        </a:xfrm>
        <a:prstGeom prst="rect">
          <a:avLst/>
        </a:prstGeom>
        <a:gradFill rotWithShape="0">
          <a:gsLst>
            <a:gs pos="0">
              <a:schemeClr val="accent3">
                <a:alpha val="70000"/>
                <a:hueOff val="0"/>
                <a:satOff val="0"/>
                <a:lumOff val="0"/>
                <a:alphaOff val="0"/>
                <a:lumMod val="110000"/>
                <a:satMod val="105000"/>
                <a:tint val="67000"/>
              </a:schemeClr>
            </a:gs>
            <a:gs pos="50000">
              <a:schemeClr val="accent3">
                <a:alpha val="70000"/>
                <a:hueOff val="0"/>
                <a:satOff val="0"/>
                <a:lumOff val="0"/>
                <a:alphaOff val="0"/>
                <a:lumMod val="105000"/>
                <a:satMod val="103000"/>
                <a:tint val="73000"/>
              </a:schemeClr>
            </a:gs>
            <a:gs pos="100000">
              <a:schemeClr val="accent3">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a:latin typeface="+mn-lt"/>
            </a:rPr>
            <a:t>nonsteroids</a:t>
          </a:r>
        </a:p>
      </dsp:txBody>
      <dsp:txXfrm>
        <a:off x="8254194" y="2245641"/>
        <a:ext cx="3162285" cy="1581142"/>
      </dsp:txXfrm>
    </dsp:sp>
    <dsp:sp modelId="{0A99C5FB-76A3-1F4D-B511-5D37D75C2417}">
      <dsp:nvSpPr>
        <dsp:cNvPr id="0" name=""/>
        <dsp:cNvSpPr/>
      </dsp:nvSpPr>
      <dsp:spPr>
        <a:xfrm>
          <a:off x="8254194" y="4490864"/>
          <a:ext cx="3162285" cy="1581142"/>
        </a:xfrm>
        <a:prstGeom prst="rect">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a:latin typeface="+mn-lt"/>
              <a:cs typeface="Times New Roman" pitchFamily="18" charset="0"/>
            </a:rPr>
            <a:t>Na</a:t>
          </a:r>
          <a:r>
            <a:rPr lang="en-US" sz="3600" b="1" kern="1200" baseline="30000">
              <a:latin typeface="+mn-lt"/>
              <a:cs typeface="Times New Roman" pitchFamily="18" charset="0"/>
            </a:rPr>
            <a:t>+</a:t>
          </a:r>
          <a:r>
            <a:rPr lang="en-US" sz="3600" b="1" kern="1200">
              <a:latin typeface="+mn-lt"/>
              <a:cs typeface="Times New Roman" pitchFamily="18" charset="0"/>
            </a:rPr>
            <a:t> channels inhibitors</a:t>
          </a:r>
          <a:endParaRPr lang="en-US" sz="3600" b="1" kern="1200" dirty="0">
            <a:latin typeface="+mn-lt"/>
          </a:endParaRPr>
        </a:p>
      </dsp:txBody>
      <dsp:txXfrm>
        <a:off x="8254194" y="4490864"/>
        <a:ext cx="3162285" cy="1581142"/>
      </dsp:txXfrm>
    </dsp:sp>
    <dsp:sp modelId="{D4EA0328-FB85-1A4F-9A85-FF6D63307149}">
      <dsp:nvSpPr>
        <dsp:cNvPr id="0" name=""/>
        <dsp:cNvSpPr/>
      </dsp:nvSpPr>
      <dsp:spPr>
        <a:xfrm>
          <a:off x="9044765" y="6736087"/>
          <a:ext cx="3162285" cy="1581142"/>
        </a:xfrm>
        <a:prstGeom prst="rect">
          <a:avLst/>
        </a:prstGeom>
        <a:gradFill rotWithShape="0">
          <a:gsLst>
            <a:gs pos="0">
              <a:schemeClr val="accent3">
                <a:alpha val="30000"/>
                <a:hueOff val="0"/>
                <a:satOff val="0"/>
                <a:lumOff val="0"/>
                <a:alphaOff val="0"/>
                <a:lumMod val="110000"/>
                <a:satMod val="105000"/>
                <a:tint val="67000"/>
              </a:schemeClr>
            </a:gs>
            <a:gs pos="50000">
              <a:schemeClr val="accent3">
                <a:alpha val="30000"/>
                <a:hueOff val="0"/>
                <a:satOff val="0"/>
                <a:lumOff val="0"/>
                <a:alphaOff val="0"/>
                <a:lumMod val="105000"/>
                <a:satMod val="103000"/>
                <a:tint val="73000"/>
              </a:schemeClr>
            </a:gs>
            <a:gs pos="100000">
              <a:schemeClr val="accent3">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u="sng" kern="1200" dirty="0">
              <a:latin typeface="+mn-lt"/>
              <a:cs typeface="Times New Roman" pitchFamily="18" charset="0"/>
            </a:rPr>
            <a:t>A</a:t>
          </a:r>
          <a:r>
            <a:rPr lang="en-US" sz="3600" b="1" kern="1200" dirty="0">
              <a:latin typeface="+mn-lt"/>
              <a:cs typeface="Times New Roman" pitchFamily="18" charset="0"/>
            </a:rPr>
            <a:t>miloride</a:t>
          </a:r>
          <a:endParaRPr lang="en-US" sz="3600" b="1" kern="1200" dirty="0">
            <a:latin typeface="+mn-lt"/>
          </a:endParaRPr>
        </a:p>
      </dsp:txBody>
      <dsp:txXfrm>
        <a:off x="9044765" y="6736087"/>
        <a:ext cx="3162285" cy="1581142"/>
      </dsp:txXfrm>
    </dsp:sp>
    <dsp:sp modelId="{C40E04DF-1DEC-3B4D-820B-ACC39A7E43F7}">
      <dsp:nvSpPr>
        <dsp:cNvPr id="0" name=""/>
        <dsp:cNvSpPr/>
      </dsp:nvSpPr>
      <dsp:spPr>
        <a:xfrm>
          <a:off x="9044765" y="8981310"/>
          <a:ext cx="3162285" cy="1581142"/>
        </a:xfrm>
        <a:prstGeom prst="rect">
          <a:avLst/>
        </a:prstGeom>
        <a:gradFill rotWithShape="0">
          <a:gsLst>
            <a:gs pos="0">
              <a:schemeClr val="accent3">
                <a:alpha val="30000"/>
                <a:hueOff val="0"/>
                <a:satOff val="0"/>
                <a:lumOff val="0"/>
                <a:alphaOff val="0"/>
                <a:lumMod val="110000"/>
                <a:satMod val="105000"/>
                <a:tint val="67000"/>
              </a:schemeClr>
            </a:gs>
            <a:gs pos="50000">
              <a:schemeClr val="accent3">
                <a:alpha val="30000"/>
                <a:hueOff val="0"/>
                <a:satOff val="0"/>
                <a:lumOff val="0"/>
                <a:alphaOff val="0"/>
                <a:lumMod val="105000"/>
                <a:satMod val="103000"/>
                <a:tint val="73000"/>
              </a:schemeClr>
            </a:gs>
            <a:gs pos="100000">
              <a:schemeClr val="accent3">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u="sng" kern="1200" dirty="0">
              <a:latin typeface="+mn-lt"/>
              <a:cs typeface="Times New Roman" pitchFamily="18" charset="0"/>
            </a:rPr>
            <a:t>T</a:t>
          </a:r>
          <a:r>
            <a:rPr lang="en-US" sz="3600" b="1" kern="1200" dirty="0">
              <a:latin typeface="+mn-lt"/>
              <a:cs typeface="Times New Roman" pitchFamily="18" charset="0"/>
            </a:rPr>
            <a:t>riamterene</a:t>
          </a:r>
          <a:endParaRPr lang="en-US" sz="3600" b="1" kern="1200" dirty="0">
            <a:latin typeface="+mn-lt"/>
          </a:endParaRPr>
        </a:p>
      </dsp:txBody>
      <dsp:txXfrm>
        <a:off x="9044765" y="8981310"/>
        <a:ext cx="3162285" cy="1581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DFC0F-68E7-7E4D-A7C4-BD05A3E339EC}">
      <dsp:nvSpPr>
        <dsp:cNvPr id="0" name=""/>
        <dsp:cNvSpPr/>
      </dsp:nvSpPr>
      <dsp:spPr>
        <a:xfrm>
          <a:off x="5606" y="1950973"/>
          <a:ext cx="5083538" cy="528555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altLang="en-US" sz="5700" b="1" kern="1200" dirty="0"/>
            <a:t>Inhibition of Na influx through Na channels in the luminal membrane </a:t>
          </a:r>
          <a:endParaRPr lang="en-US" sz="5700" kern="1200" dirty="0"/>
        </a:p>
      </dsp:txBody>
      <dsp:txXfrm>
        <a:off x="154498" y="2099865"/>
        <a:ext cx="4785754" cy="4987774"/>
      </dsp:txXfrm>
    </dsp:sp>
    <dsp:sp modelId="{11FCCF59-6FAB-4641-B729-4A521092E57B}">
      <dsp:nvSpPr>
        <dsp:cNvPr id="0" name=""/>
        <dsp:cNvSpPr/>
      </dsp:nvSpPr>
      <dsp:spPr>
        <a:xfrm rot="5400000">
          <a:off x="2436173" y="7347734"/>
          <a:ext cx="222404" cy="222404"/>
        </a:xfrm>
        <a:prstGeom prst="rightArrow">
          <a:avLst>
            <a:gd name="adj1" fmla="val 667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0906316-0DF0-4544-B0CC-BAB8FEA0CB7C}">
      <dsp:nvSpPr>
        <dsp:cNvPr id="0" name=""/>
        <dsp:cNvSpPr/>
      </dsp:nvSpPr>
      <dsp:spPr>
        <a:xfrm>
          <a:off x="5606" y="7681342"/>
          <a:ext cx="5083538" cy="1270884"/>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altLang="en-US" sz="3900" b="1" kern="1200"/>
            <a:t>(triamterene – amiloride).</a:t>
          </a:r>
          <a:endParaRPr lang="en-US" sz="3900" kern="1200" dirty="0"/>
        </a:p>
      </dsp:txBody>
      <dsp:txXfrm>
        <a:off x="42829" y="7718565"/>
        <a:ext cx="5009092" cy="1196438"/>
      </dsp:txXfrm>
    </dsp:sp>
    <dsp:sp modelId="{8B37B3C3-D053-E946-A84A-8FBF1E8FC93C}">
      <dsp:nvSpPr>
        <dsp:cNvPr id="0" name=""/>
        <dsp:cNvSpPr/>
      </dsp:nvSpPr>
      <dsp:spPr>
        <a:xfrm>
          <a:off x="5800840" y="1950973"/>
          <a:ext cx="5083538" cy="543446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altLang="en-US" sz="3600" b="1" kern="1200" dirty="0"/>
            <a:t>By antagonizing cytoplasmic aldosterone receptors</a:t>
          </a:r>
        </a:p>
      </dsp:txBody>
      <dsp:txXfrm>
        <a:off x="5949732" y="2099865"/>
        <a:ext cx="4785754" cy="5136684"/>
      </dsp:txXfrm>
    </dsp:sp>
    <dsp:sp modelId="{43054F60-4D29-374B-9E27-8C6F34CC68DC}">
      <dsp:nvSpPr>
        <dsp:cNvPr id="0" name=""/>
        <dsp:cNvSpPr/>
      </dsp:nvSpPr>
      <dsp:spPr>
        <a:xfrm rot="5400000">
          <a:off x="8231407" y="7496644"/>
          <a:ext cx="222404" cy="222404"/>
        </a:xfrm>
        <a:prstGeom prst="rightArrow">
          <a:avLst>
            <a:gd name="adj1" fmla="val 667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0E7B1D4-8AF0-524F-9C6C-0DB033757D34}">
      <dsp:nvSpPr>
        <dsp:cNvPr id="0" name=""/>
        <dsp:cNvSpPr/>
      </dsp:nvSpPr>
      <dsp:spPr>
        <a:xfrm>
          <a:off x="5800840" y="7830251"/>
          <a:ext cx="5083538" cy="1270884"/>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altLang="en-US" sz="3900" b="1" kern="1200" dirty="0"/>
            <a:t>(Spironolactone)</a:t>
          </a:r>
        </a:p>
      </dsp:txBody>
      <dsp:txXfrm>
        <a:off x="5838063" y="7867474"/>
        <a:ext cx="5009092" cy="11964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C200F-930C-9D46-B0DF-C67DADAB64B5}">
      <dsp:nvSpPr>
        <dsp:cNvPr id="0" name=""/>
        <dsp:cNvSpPr/>
      </dsp:nvSpPr>
      <dsp:spPr>
        <a:xfrm>
          <a:off x="3537241" y="1109397"/>
          <a:ext cx="8769825" cy="8769825"/>
        </a:xfrm>
        <a:prstGeom prst="blockArc">
          <a:avLst>
            <a:gd name="adj1" fmla="val 13114286"/>
            <a:gd name="adj2" fmla="val 16200000"/>
            <a:gd name="adj3" fmla="val 3913"/>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203E4A8-D5A3-E549-98F6-2866623E5EED}">
      <dsp:nvSpPr>
        <dsp:cNvPr id="0" name=""/>
        <dsp:cNvSpPr/>
      </dsp:nvSpPr>
      <dsp:spPr>
        <a:xfrm>
          <a:off x="3537241" y="1109397"/>
          <a:ext cx="8769825" cy="8769825"/>
        </a:xfrm>
        <a:prstGeom prst="blockArc">
          <a:avLst>
            <a:gd name="adj1" fmla="val 10028571"/>
            <a:gd name="adj2" fmla="val 13114286"/>
            <a:gd name="adj3" fmla="val 3913"/>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3A44E36-5204-C242-9560-74877642A45F}">
      <dsp:nvSpPr>
        <dsp:cNvPr id="0" name=""/>
        <dsp:cNvSpPr/>
      </dsp:nvSpPr>
      <dsp:spPr>
        <a:xfrm>
          <a:off x="3537241" y="1109397"/>
          <a:ext cx="8769825" cy="8769825"/>
        </a:xfrm>
        <a:prstGeom prst="blockArc">
          <a:avLst>
            <a:gd name="adj1" fmla="val 6942857"/>
            <a:gd name="adj2" fmla="val 10028571"/>
            <a:gd name="adj3" fmla="val 3913"/>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775AEB5-6B85-A742-9CBC-99895D30B0F0}">
      <dsp:nvSpPr>
        <dsp:cNvPr id="0" name=""/>
        <dsp:cNvSpPr/>
      </dsp:nvSpPr>
      <dsp:spPr>
        <a:xfrm>
          <a:off x="3537241" y="1109397"/>
          <a:ext cx="8769825" cy="8769825"/>
        </a:xfrm>
        <a:prstGeom prst="blockArc">
          <a:avLst>
            <a:gd name="adj1" fmla="val 3857143"/>
            <a:gd name="adj2" fmla="val 6942857"/>
            <a:gd name="adj3" fmla="val 3913"/>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6B78399-CE91-5344-ACED-329B7DB96877}">
      <dsp:nvSpPr>
        <dsp:cNvPr id="0" name=""/>
        <dsp:cNvSpPr/>
      </dsp:nvSpPr>
      <dsp:spPr>
        <a:xfrm>
          <a:off x="3537241" y="1109397"/>
          <a:ext cx="8769825" cy="8769825"/>
        </a:xfrm>
        <a:prstGeom prst="blockArc">
          <a:avLst>
            <a:gd name="adj1" fmla="val 771429"/>
            <a:gd name="adj2" fmla="val 3857143"/>
            <a:gd name="adj3" fmla="val 3913"/>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0B6EB14-0489-AD46-8412-158F565BC97C}">
      <dsp:nvSpPr>
        <dsp:cNvPr id="0" name=""/>
        <dsp:cNvSpPr/>
      </dsp:nvSpPr>
      <dsp:spPr>
        <a:xfrm>
          <a:off x="3537241" y="1109397"/>
          <a:ext cx="8769825" cy="8769825"/>
        </a:xfrm>
        <a:prstGeom prst="blockArc">
          <a:avLst>
            <a:gd name="adj1" fmla="val 19285714"/>
            <a:gd name="adj2" fmla="val 771429"/>
            <a:gd name="adj3" fmla="val 3913"/>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8AECFBF-EC57-F940-B313-E7E6DC4641E3}">
      <dsp:nvSpPr>
        <dsp:cNvPr id="0" name=""/>
        <dsp:cNvSpPr/>
      </dsp:nvSpPr>
      <dsp:spPr>
        <a:xfrm>
          <a:off x="3537241" y="1109397"/>
          <a:ext cx="8769825" cy="8769825"/>
        </a:xfrm>
        <a:prstGeom prst="blockArc">
          <a:avLst>
            <a:gd name="adj1" fmla="val 16200000"/>
            <a:gd name="adj2" fmla="val 19285714"/>
            <a:gd name="adj3" fmla="val 3913"/>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2AEAD6C-EBE6-0D4C-B576-AB0F6BAE4973}">
      <dsp:nvSpPr>
        <dsp:cNvPr id="0" name=""/>
        <dsp:cNvSpPr/>
      </dsp:nvSpPr>
      <dsp:spPr>
        <a:xfrm>
          <a:off x="6220129" y="3792284"/>
          <a:ext cx="3404050" cy="340405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altLang="en-US" sz="3600" b="1" kern="1200"/>
            <a:t>Therapeutic applications of diuretics</a:t>
          </a:r>
          <a:endParaRPr lang="en-US" sz="3600" kern="1200" dirty="0"/>
        </a:p>
      </dsp:txBody>
      <dsp:txXfrm>
        <a:off x="6718641" y="4290796"/>
        <a:ext cx="2407026" cy="2407026"/>
      </dsp:txXfrm>
    </dsp:sp>
    <dsp:sp modelId="{1F870725-A729-D84E-AF91-64527B83222A}">
      <dsp:nvSpPr>
        <dsp:cNvPr id="0" name=""/>
        <dsp:cNvSpPr/>
      </dsp:nvSpPr>
      <dsp:spPr>
        <a:xfrm>
          <a:off x="6730736" y="3761"/>
          <a:ext cx="2382835" cy="23828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u="sng" kern="1200">
              <a:effectLst>
                <a:outerShdw blurRad="38100" dist="38100" dir="2700000" algn="tl">
                  <a:srgbClr val="C0C0C0"/>
                </a:outerShdw>
              </a:effectLst>
            </a:rPr>
            <a:t>Treatment of hypertension:</a:t>
          </a:r>
          <a:endParaRPr lang="en-US" sz="2200" kern="1200" dirty="0"/>
        </a:p>
      </dsp:txBody>
      <dsp:txXfrm>
        <a:off x="7079694" y="352719"/>
        <a:ext cx="1684919" cy="1684919"/>
      </dsp:txXfrm>
    </dsp:sp>
    <dsp:sp modelId="{1F947F24-E60D-C543-96D5-365919B1C304}">
      <dsp:nvSpPr>
        <dsp:cNvPr id="0" name=""/>
        <dsp:cNvSpPr/>
      </dsp:nvSpPr>
      <dsp:spPr>
        <a:xfrm>
          <a:off x="10091932" y="1622427"/>
          <a:ext cx="2382835" cy="23828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u="sng" kern="1200">
              <a:effectLst>
                <a:outerShdw blurRad="38100" dist="38100" dir="2700000" algn="tl">
                  <a:srgbClr val="C0C0C0"/>
                </a:outerShdw>
              </a:effectLst>
            </a:rPr>
            <a:t>Edema States</a:t>
          </a:r>
          <a:r>
            <a:rPr lang="en-US" sz="2200" kern="1200"/>
            <a:t> </a:t>
          </a:r>
        </a:p>
      </dsp:txBody>
      <dsp:txXfrm>
        <a:off x="10440890" y="1971385"/>
        <a:ext cx="1684919" cy="1684919"/>
      </dsp:txXfrm>
    </dsp:sp>
    <dsp:sp modelId="{4F57BBA5-FF62-E546-8DBB-C9E825A3A21F}">
      <dsp:nvSpPr>
        <dsp:cNvPr id="0" name=""/>
        <dsp:cNvSpPr/>
      </dsp:nvSpPr>
      <dsp:spPr>
        <a:xfrm>
          <a:off x="10922079" y="5259538"/>
          <a:ext cx="2382835" cy="23828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u="sng" kern="1200">
              <a:effectLst>
                <a:outerShdw blurRad="38100" dist="38100" dir="2700000" algn="tl">
                  <a:srgbClr val="C0C0C0"/>
                </a:outerShdw>
              </a:effectLst>
            </a:rPr>
            <a:t>Congestive Heart failure</a:t>
          </a:r>
          <a:endParaRPr lang="en-US" sz="2200" kern="1200"/>
        </a:p>
      </dsp:txBody>
      <dsp:txXfrm>
        <a:off x="11271037" y="5608496"/>
        <a:ext cx="1684919" cy="1684919"/>
      </dsp:txXfrm>
    </dsp:sp>
    <dsp:sp modelId="{BD0FDC23-9865-9443-9B07-8BB6464EF158}">
      <dsp:nvSpPr>
        <dsp:cNvPr id="0" name=""/>
        <dsp:cNvSpPr/>
      </dsp:nvSpPr>
      <dsp:spPr>
        <a:xfrm>
          <a:off x="8596059" y="8176275"/>
          <a:ext cx="2382835" cy="23828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Renal failure</a:t>
          </a:r>
        </a:p>
      </dsp:txBody>
      <dsp:txXfrm>
        <a:off x="8945017" y="8525233"/>
        <a:ext cx="1684919" cy="1684919"/>
      </dsp:txXfrm>
    </dsp:sp>
    <dsp:sp modelId="{F0BE182F-D4F8-ED4A-B242-6E1CFF54CCDD}">
      <dsp:nvSpPr>
        <dsp:cNvPr id="0" name=""/>
        <dsp:cNvSpPr/>
      </dsp:nvSpPr>
      <dsp:spPr>
        <a:xfrm>
          <a:off x="4865413" y="8176275"/>
          <a:ext cx="2382835" cy="23828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en-US" sz="2200" b="1" kern="1200">
              <a:effectLst>
                <a:outerShdw blurRad="38100" dist="38100" dir="2700000" algn="tl">
                  <a:srgbClr val="C0C0C0"/>
                </a:outerShdw>
              </a:effectLst>
            </a:rPr>
            <a:t>Diabetes inspidus</a:t>
          </a:r>
          <a:r>
            <a:rPr lang="en-US" altLang="en-US" sz="2200" kern="1200"/>
            <a:t>  </a:t>
          </a:r>
          <a:endParaRPr lang="en-US" sz="2200" kern="1200"/>
        </a:p>
      </dsp:txBody>
      <dsp:txXfrm>
        <a:off x="5214371" y="8525233"/>
        <a:ext cx="1684919" cy="1684919"/>
      </dsp:txXfrm>
    </dsp:sp>
    <dsp:sp modelId="{BEFAC22F-6191-2E42-ADF3-BD9D1BF9BF28}">
      <dsp:nvSpPr>
        <dsp:cNvPr id="0" name=""/>
        <dsp:cNvSpPr/>
      </dsp:nvSpPr>
      <dsp:spPr>
        <a:xfrm>
          <a:off x="2539394" y="5259538"/>
          <a:ext cx="2382835" cy="23828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en-US" sz="2200" b="1" kern="1200" dirty="0">
              <a:effectLst>
                <a:outerShdw blurRad="38100" dist="38100" dir="2700000" algn="tl">
                  <a:srgbClr val="C0C0C0"/>
                </a:outerShdw>
              </a:effectLst>
            </a:rPr>
            <a:t>Hepatic cirrhosis with ascites</a:t>
          </a:r>
          <a:endParaRPr lang="en-US" sz="2200" kern="1200" dirty="0"/>
        </a:p>
      </dsp:txBody>
      <dsp:txXfrm>
        <a:off x="2888352" y="5608496"/>
        <a:ext cx="1684919" cy="1684919"/>
      </dsp:txXfrm>
    </dsp:sp>
    <dsp:sp modelId="{33D7386D-5864-EB49-AA89-FFB775DE6CD8}">
      <dsp:nvSpPr>
        <dsp:cNvPr id="0" name=""/>
        <dsp:cNvSpPr/>
      </dsp:nvSpPr>
      <dsp:spPr>
        <a:xfrm>
          <a:off x="3369540" y="1622427"/>
          <a:ext cx="2382835" cy="23828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kumimoji="0" lang="en-US" sz="2200" b="1" i="0" u="none" strike="noStrike" kern="1200" cap="none" normalizeH="0" baseline="0" dirty="0">
              <a:ln/>
              <a:solidFill>
                <a:srgbClr val="7030A0"/>
              </a:solidFill>
              <a:effectLst/>
              <a:latin typeface="Arial" pitchFamily="34" charset="0"/>
              <a:cs typeface="Arial" pitchFamily="34" charset="0"/>
            </a:rPr>
            <a:t>Elimination of toxins</a:t>
          </a:r>
          <a:endParaRPr lang="en-US" sz="2200" kern="1200" dirty="0">
            <a:solidFill>
              <a:srgbClr val="7030A0"/>
            </a:solidFill>
          </a:endParaRPr>
        </a:p>
      </dsp:txBody>
      <dsp:txXfrm>
        <a:off x="3718498" y="1971385"/>
        <a:ext cx="1684919" cy="16849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A8D08-045B-4466-9F7D-D1037B45358C}" type="datetimeFigureOut">
              <a:rPr lang="en-US" smtClean="0"/>
              <a:t>5/17/2017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E3CDC-BBCB-493C-B2EF-FA0E3B60DDD2}" type="slidenum">
              <a:rPr lang="en-US" smtClean="0"/>
              <a:t>‹#›</a:t>
            </a:fld>
            <a:endParaRPr lang="en-US"/>
          </a:p>
        </p:txBody>
      </p:sp>
    </p:spTree>
    <p:extLst>
      <p:ext uri="{BB962C8B-B14F-4D97-AF65-F5344CB8AC3E}">
        <p14:creationId xmlns:p14="http://schemas.microsoft.com/office/powerpoint/2010/main" val="4094642514"/>
      </p:ext>
    </p:extLst>
  </p:cSld>
  <p:clrMap bg1="lt1" tx1="dk1" bg2="lt2" tx2="dk2" accent1="accent1" accent2="accent2" accent3="accent3" accent4="accent4" accent5="accent5" accent6="accent6" hlink="hlink" folHlink="folHlink"/>
  <p:notesStyle>
    <a:lvl1pPr marL="0" algn="l" defTabSz="1106698" rtl="0" eaLnBrk="1" latinLnBrk="0" hangingPunct="1">
      <a:defRPr sz="1452" kern="1200">
        <a:solidFill>
          <a:schemeClr val="tx1"/>
        </a:solidFill>
        <a:latin typeface="+mn-lt"/>
        <a:ea typeface="+mn-ea"/>
        <a:cs typeface="+mn-cs"/>
      </a:defRPr>
    </a:lvl1pPr>
    <a:lvl2pPr marL="553349" algn="l" defTabSz="1106698" rtl="0" eaLnBrk="1" latinLnBrk="0" hangingPunct="1">
      <a:defRPr sz="1452" kern="1200">
        <a:solidFill>
          <a:schemeClr val="tx1"/>
        </a:solidFill>
        <a:latin typeface="+mn-lt"/>
        <a:ea typeface="+mn-ea"/>
        <a:cs typeface="+mn-cs"/>
      </a:defRPr>
    </a:lvl2pPr>
    <a:lvl3pPr marL="1106698" algn="l" defTabSz="1106698" rtl="0" eaLnBrk="1" latinLnBrk="0" hangingPunct="1">
      <a:defRPr sz="1452" kern="1200">
        <a:solidFill>
          <a:schemeClr val="tx1"/>
        </a:solidFill>
        <a:latin typeface="+mn-lt"/>
        <a:ea typeface="+mn-ea"/>
        <a:cs typeface="+mn-cs"/>
      </a:defRPr>
    </a:lvl3pPr>
    <a:lvl4pPr marL="1660047" algn="l" defTabSz="1106698" rtl="0" eaLnBrk="1" latinLnBrk="0" hangingPunct="1">
      <a:defRPr sz="1452" kern="1200">
        <a:solidFill>
          <a:schemeClr val="tx1"/>
        </a:solidFill>
        <a:latin typeface="+mn-lt"/>
        <a:ea typeface="+mn-ea"/>
        <a:cs typeface="+mn-cs"/>
      </a:defRPr>
    </a:lvl4pPr>
    <a:lvl5pPr marL="2213397" algn="l" defTabSz="1106698" rtl="0" eaLnBrk="1" latinLnBrk="0" hangingPunct="1">
      <a:defRPr sz="1452" kern="1200">
        <a:solidFill>
          <a:schemeClr val="tx1"/>
        </a:solidFill>
        <a:latin typeface="+mn-lt"/>
        <a:ea typeface="+mn-ea"/>
        <a:cs typeface="+mn-cs"/>
      </a:defRPr>
    </a:lvl5pPr>
    <a:lvl6pPr marL="2766746" algn="l" defTabSz="1106698" rtl="0" eaLnBrk="1" latinLnBrk="0" hangingPunct="1">
      <a:defRPr sz="1452" kern="1200">
        <a:solidFill>
          <a:schemeClr val="tx1"/>
        </a:solidFill>
        <a:latin typeface="+mn-lt"/>
        <a:ea typeface="+mn-ea"/>
        <a:cs typeface="+mn-cs"/>
      </a:defRPr>
    </a:lvl6pPr>
    <a:lvl7pPr marL="3320095" algn="l" defTabSz="1106698" rtl="0" eaLnBrk="1" latinLnBrk="0" hangingPunct="1">
      <a:defRPr sz="1452" kern="1200">
        <a:solidFill>
          <a:schemeClr val="tx1"/>
        </a:solidFill>
        <a:latin typeface="+mn-lt"/>
        <a:ea typeface="+mn-ea"/>
        <a:cs typeface="+mn-cs"/>
      </a:defRPr>
    </a:lvl7pPr>
    <a:lvl8pPr marL="3873444" algn="l" defTabSz="1106698" rtl="0" eaLnBrk="1" latinLnBrk="0" hangingPunct="1">
      <a:defRPr sz="1452" kern="1200">
        <a:solidFill>
          <a:schemeClr val="tx1"/>
        </a:solidFill>
        <a:latin typeface="+mn-lt"/>
        <a:ea typeface="+mn-ea"/>
        <a:cs typeface="+mn-cs"/>
      </a:defRPr>
    </a:lvl8pPr>
    <a:lvl9pPr marL="4426793" algn="l" defTabSz="1106698" rtl="0" eaLnBrk="1" latinLnBrk="0" hangingPunct="1">
      <a:defRPr sz="145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E3CDC-BBCB-493C-B2EF-FA0E3B60DDD2}" type="slidenum">
              <a:rPr lang="en-US" smtClean="0"/>
              <a:t>1</a:t>
            </a:fld>
            <a:endParaRPr lang="en-US"/>
          </a:p>
        </p:txBody>
      </p:sp>
    </p:spTree>
    <p:extLst>
      <p:ext uri="{BB962C8B-B14F-4D97-AF65-F5344CB8AC3E}">
        <p14:creationId xmlns:p14="http://schemas.microsoft.com/office/powerpoint/2010/main" val="157157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E3CDC-BBCB-493C-B2EF-FA0E3B60DDD2}" type="slidenum">
              <a:rPr lang="en-US" smtClean="0"/>
              <a:t>6</a:t>
            </a:fld>
            <a:endParaRPr lang="en-US"/>
          </a:p>
        </p:txBody>
      </p:sp>
    </p:spTree>
    <p:extLst>
      <p:ext uri="{BB962C8B-B14F-4D97-AF65-F5344CB8AC3E}">
        <p14:creationId xmlns:p14="http://schemas.microsoft.com/office/powerpoint/2010/main" val="165318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E3CDC-BBCB-493C-B2EF-FA0E3B60DDD2}" type="slidenum">
              <a:rPr lang="en-US" smtClean="0"/>
              <a:t>12</a:t>
            </a:fld>
            <a:endParaRPr lang="en-US"/>
          </a:p>
        </p:txBody>
      </p:sp>
    </p:spTree>
    <p:extLst>
      <p:ext uri="{BB962C8B-B14F-4D97-AF65-F5344CB8AC3E}">
        <p14:creationId xmlns:p14="http://schemas.microsoft.com/office/powerpoint/2010/main" val="14512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E3CDC-BBCB-493C-B2EF-FA0E3B60DDD2}" type="slidenum">
              <a:rPr lang="en-US" smtClean="0"/>
              <a:t>13</a:t>
            </a:fld>
            <a:endParaRPr lang="en-US"/>
          </a:p>
        </p:txBody>
      </p:sp>
    </p:spTree>
    <p:extLst>
      <p:ext uri="{BB962C8B-B14F-4D97-AF65-F5344CB8AC3E}">
        <p14:creationId xmlns:p14="http://schemas.microsoft.com/office/powerpoint/2010/main" val="17200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E3CDC-BBCB-493C-B2EF-FA0E3B60DDD2}" type="slidenum">
              <a:rPr lang="en-US" smtClean="0"/>
              <a:t>19</a:t>
            </a:fld>
            <a:endParaRPr lang="en-US"/>
          </a:p>
        </p:txBody>
      </p:sp>
    </p:spTree>
    <p:extLst>
      <p:ext uri="{BB962C8B-B14F-4D97-AF65-F5344CB8AC3E}">
        <p14:creationId xmlns:p14="http://schemas.microsoft.com/office/powerpoint/2010/main" val="2981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jpg"/><Relationship Id="rId4" Type="http://schemas.openxmlformats.org/officeDocument/2006/relationships/image" Target="../media/image5.png"/><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70808" y="2187829"/>
            <a:ext cx="17824847" cy="4654162"/>
          </a:xfrm>
        </p:spPr>
        <p:txBody>
          <a:bodyPr anchor="b"/>
          <a:lstStyle>
            <a:lvl1pPr algn="ctr">
              <a:defRPr sz="11696"/>
            </a:lvl1pPr>
          </a:lstStyle>
          <a:p>
            <a:r>
              <a:rPr lang="en-US"/>
              <a:t>Click to edit Master title style</a:t>
            </a:r>
            <a:endParaRPr lang="en-US" dirty="0"/>
          </a:p>
        </p:txBody>
      </p:sp>
      <p:sp>
        <p:nvSpPr>
          <p:cNvPr id="3" name="Subtitle 2"/>
          <p:cNvSpPr>
            <a:spLocks noGrp="1"/>
          </p:cNvSpPr>
          <p:nvPr>
            <p:ph type="subTitle" idx="1"/>
          </p:nvPr>
        </p:nvSpPr>
        <p:spPr>
          <a:xfrm>
            <a:off x="2970808" y="7021473"/>
            <a:ext cx="17824847" cy="3227586"/>
          </a:xfrm>
        </p:spPr>
        <p:txBody>
          <a:bodyPr/>
          <a:lstStyle>
            <a:lvl1pPr marL="0" indent="0" algn="ctr">
              <a:buNone/>
              <a:defRPr sz="4678"/>
            </a:lvl1pPr>
            <a:lvl2pPr marL="891220" indent="0" algn="ctr">
              <a:buNone/>
              <a:defRPr sz="3899"/>
            </a:lvl2pPr>
            <a:lvl3pPr marL="1782440" indent="0" algn="ctr">
              <a:buNone/>
              <a:defRPr sz="3509"/>
            </a:lvl3pPr>
            <a:lvl4pPr marL="2673660" indent="0" algn="ctr">
              <a:buNone/>
              <a:defRPr sz="3119"/>
            </a:lvl4pPr>
            <a:lvl5pPr marL="3564880" indent="0" algn="ctr">
              <a:buNone/>
              <a:defRPr sz="3119"/>
            </a:lvl5pPr>
            <a:lvl6pPr marL="4456100" indent="0" algn="ctr">
              <a:buNone/>
              <a:defRPr sz="3119"/>
            </a:lvl6pPr>
            <a:lvl7pPr marL="5347320" indent="0" algn="ctr">
              <a:buNone/>
              <a:defRPr sz="3119"/>
            </a:lvl7pPr>
            <a:lvl8pPr marL="6238540" indent="0" algn="ctr">
              <a:buNone/>
              <a:defRPr sz="3119"/>
            </a:lvl8pPr>
            <a:lvl9pPr marL="7129760" indent="0" algn="ctr">
              <a:buNone/>
              <a:defRPr sz="311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AEA75C-B77B-4AF9-BF42-980433339437}" type="datetime1">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C24242-AB85-4E72-A2B7-BFB751098A5B}" type="datetime1">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007875" y="711740"/>
            <a:ext cx="5124644" cy="1132904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33944" y="711740"/>
            <a:ext cx="15076850" cy="113290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D7F91-7380-47D4-8C81-A9ED0FFF0527}" type="datetime1">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C235B7-65E9-41C1-BEE5-D9EA41ACDAE3}" type="datetime1">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5000" t="31264" r="17501" b="25042"/>
          <a:stretch/>
        </p:blipFill>
        <p:spPr>
          <a:xfrm>
            <a:off x="710895" y="636717"/>
            <a:ext cx="2949302" cy="167887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5094" t="27778" r="14152" b="8889"/>
          <a:stretch/>
        </p:blipFill>
        <p:spPr>
          <a:xfrm>
            <a:off x="20569537" y="398002"/>
            <a:ext cx="2523206" cy="1917589"/>
          </a:xfrm>
          <a:prstGeom prst="rect">
            <a:avLst/>
          </a:prstGeom>
        </p:spPr>
      </p:pic>
      <p:sp>
        <p:nvSpPr>
          <p:cNvPr id="10" name="Rectangle 9"/>
          <p:cNvSpPr/>
          <p:nvPr userDrawn="1"/>
        </p:nvSpPr>
        <p:spPr>
          <a:xfrm>
            <a:off x="1253816" y="8099237"/>
            <a:ext cx="5013238" cy="3272691"/>
          </a:xfrm>
          <a:prstGeom prst="rect">
            <a:avLst/>
          </a:prstGeom>
        </p:spPr>
        <p:txBody>
          <a:bodyPr wrap="square">
            <a:spAutoFit/>
          </a:bodyPr>
          <a:lstStyle/>
          <a:p>
            <a:pPr algn="l">
              <a:spcBef>
                <a:spcPts val="800"/>
              </a:spcBef>
            </a:pPr>
            <a:r>
              <a:rPr lang="en-US" sz="3600" dirty="0">
                <a:solidFill>
                  <a:srgbClr val="0070C0"/>
                </a:solidFill>
              </a:rPr>
              <a:t>Titles</a:t>
            </a:r>
          </a:p>
          <a:p>
            <a:pPr algn="l">
              <a:spcBef>
                <a:spcPts val="800"/>
              </a:spcBef>
            </a:pPr>
            <a:r>
              <a:rPr lang="en-US" sz="3600" dirty="0">
                <a:solidFill>
                  <a:srgbClr val="7030A0"/>
                </a:solidFill>
              </a:rPr>
              <a:t>Boys’ Slides</a:t>
            </a:r>
          </a:p>
          <a:p>
            <a:pPr algn="l">
              <a:spcBef>
                <a:spcPts val="800"/>
              </a:spcBef>
            </a:pPr>
            <a:r>
              <a:rPr lang="en-US" sz="3600" dirty="0">
                <a:solidFill>
                  <a:srgbClr val="9B261F"/>
                </a:solidFill>
              </a:rPr>
              <a:t>Very important</a:t>
            </a:r>
          </a:p>
          <a:p>
            <a:pPr algn="l">
              <a:spcBef>
                <a:spcPts val="800"/>
              </a:spcBef>
            </a:pPr>
            <a:r>
              <a:rPr lang="en-US" sz="3600" dirty="0">
                <a:solidFill>
                  <a:srgbClr val="A6A6A6"/>
                </a:solidFill>
              </a:rPr>
              <a:t>Extra information</a:t>
            </a:r>
          </a:p>
          <a:p>
            <a:pPr algn="l">
              <a:spcBef>
                <a:spcPts val="800"/>
              </a:spcBef>
            </a:pPr>
            <a:r>
              <a:rPr lang="en-US" sz="3600" dirty="0">
                <a:solidFill>
                  <a:srgbClr val="00B050"/>
                </a:solidFill>
              </a:rPr>
              <a:t>Doctor’s notes</a:t>
            </a:r>
          </a:p>
        </p:txBody>
      </p:sp>
      <p:grpSp>
        <p:nvGrpSpPr>
          <p:cNvPr id="11" name="Group 10"/>
          <p:cNvGrpSpPr/>
          <p:nvPr userDrawn="1"/>
        </p:nvGrpSpPr>
        <p:grpSpPr>
          <a:xfrm>
            <a:off x="844087" y="10253920"/>
            <a:ext cx="280422" cy="207404"/>
            <a:chOff x="-4889" y="0"/>
            <a:chExt cx="150376" cy="171424"/>
          </a:xfrm>
          <a:solidFill>
            <a:srgbClr val="A6A6A6"/>
          </a:solidFill>
        </p:grpSpPr>
        <p:sp>
          <p:nvSpPr>
            <p:cNvPr id="12"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p>
          </p:txBody>
        </p:sp>
        <p:sp>
          <p:nvSpPr>
            <p:cNvPr id="13"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p>
          </p:txBody>
        </p:sp>
      </p:grpSp>
      <p:grpSp>
        <p:nvGrpSpPr>
          <p:cNvPr id="14" name="Group 13"/>
          <p:cNvGrpSpPr/>
          <p:nvPr userDrawn="1"/>
        </p:nvGrpSpPr>
        <p:grpSpPr>
          <a:xfrm>
            <a:off x="820375" y="10876215"/>
            <a:ext cx="280422" cy="207404"/>
            <a:chOff x="-4889" y="0"/>
            <a:chExt cx="150376" cy="171424"/>
          </a:xfrm>
          <a:solidFill>
            <a:srgbClr val="00B050"/>
          </a:solidFill>
        </p:grpSpPr>
        <p:sp>
          <p:nvSpPr>
            <p:cNvPr id="15"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p>
          </p:txBody>
        </p:sp>
        <p:sp>
          <p:nvSpPr>
            <p:cNvPr id="16"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p>
          </p:txBody>
        </p:sp>
      </p:grpSp>
      <p:grpSp>
        <p:nvGrpSpPr>
          <p:cNvPr id="17" name="Group 16"/>
          <p:cNvGrpSpPr/>
          <p:nvPr userDrawn="1"/>
        </p:nvGrpSpPr>
        <p:grpSpPr>
          <a:xfrm>
            <a:off x="832231" y="9009330"/>
            <a:ext cx="280422" cy="207404"/>
            <a:chOff x="-4889" y="0"/>
            <a:chExt cx="150376" cy="171424"/>
          </a:xfrm>
          <a:solidFill>
            <a:srgbClr val="7030A0"/>
          </a:solidFill>
        </p:grpSpPr>
        <p:sp>
          <p:nvSpPr>
            <p:cNvPr id="18"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p>
          </p:txBody>
        </p:sp>
        <p:sp>
          <p:nvSpPr>
            <p:cNvPr id="19"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p>
          </p:txBody>
        </p:sp>
      </p:grpSp>
      <p:grpSp>
        <p:nvGrpSpPr>
          <p:cNvPr id="20" name="Group 19"/>
          <p:cNvGrpSpPr/>
          <p:nvPr userDrawn="1"/>
        </p:nvGrpSpPr>
        <p:grpSpPr>
          <a:xfrm>
            <a:off x="832231" y="9631625"/>
            <a:ext cx="280422" cy="207404"/>
            <a:chOff x="-4889" y="0"/>
            <a:chExt cx="150376" cy="171424"/>
          </a:xfrm>
          <a:solidFill>
            <a:srgbClr val="9B261F"/>
          </a:solidFill>
        </p:grpSpPr>
        <p:sp>
          <p:nvSpPr>
            <p:cNvPr id="21"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p>
          </p:txBody>
        </p:sp>
        <p:sp>
          <p:nvSpPr>
            <p:cNvPr id="22"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p>
          </p:txBody>
        </p:sp>
      </p:grpSp>
      <p:pic>
        <p:nvPicPr>
          <p:cNvPr id="24" name="Picture 23"/>
          <p:cNvPicPr>
            <a:picLocks noChangeAspect="1"/>
          </p:cNvPicPr>
          <p:nvPr userDrawn="1"/>
        </p:nvPicPr>
        <p:blipFill rotWithShape="1">
          <a:blip r:embed="rId4">
            <a:extLst>
              <a:ext uri="{28A0092B-C50C-407E-A947-70E740481C1C}">
                <a14:useLocalDpi xmlns:a14="http://schemas.microsoft.com/office/drawing/2010/main" val="0"/>
              </a:ext>
            </a:extLst>
          </a:blip>
          <a:srcRect l="7961" r="73567"/>
          <a:stretch/>
        </p:blipFill>
        <p:spPr>
          <a:xfrm rot="16200000">
            <a:off x="10748906" y="350781"/>
            <a:ext cx="2268771" cy="23766343"/>
          </a:xfrm>
          <a:prstGeom prst="rect">
            <a:avLst/>
          </a:prstGeom>
        </p:spPr>
      </p:pic>
      <p:grpSp>
        <p:nvGrpSpPr>
          <p:cNvPr id="27" name="Group 26"/>
          <p:cNvGrpSpPr/>
          <p:nvPr userDrawn="1"/>
        </p:nvGrpSpPr>
        <p:grpSpPr>
          <a:xfrm>
            <a:off x="832231" y="8387035"/>
            <a:ext cx="280422" cy="207404"/>
            <a:chOff x="-4889" y="0"/>
            <a:chExt cx="150376" cy="171424"/>
          </a:xfrm>
          <a:solidFill>
            <a:srgbClr val="0070C0"/>
          </a:solidFill>
        </p:grpSpPr>
        <p:sp>
          <p:nvSpPr>
            <p:cNvPr id="28"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solidFill>
                  <a:srgbClr val="0070C0"/>
                </a:solidFill>
              </a:endParaRPr>
            </a:p>
          </p:txBody>
        </p:sp>
        <p:sp>
          <p:nvSpPr>
            <p:cNvPr id="29"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solidFill>
                  <a:srgbClr val="0070C0"/>
                </a:solidFill>
              </a:endParaRPr>
            </a:p>
          </p:txBody>
        </p:sp>
      </p:grpSp>
    </p:spTree>
    <p:extLst>
      <p:ext uri="{BB962C8B-B14F-4D97-AF65-F5344CB8AC3E}">
        <p14:creationId xmlns:p14="http://schemas.microsoft.com/office/powerpoint/2010/main" val="16287537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36" name="Picture 35"/>
          <p:cNvPicPr>
            <a:picLocks noChangeAspect="1"/>
          </p:cNvPicPr>
          <p:nvPr userDrawn="1"/>
        </p:nvPicPr>
        <p:blipFill rotWithShape="1">
          <a:blip r:embed="rId2">
            <a:extLst>
              <a:ext uri="{28A0092B-C50C-407E-A947-70E740481C1C}">
                <a14:useLocalDpi xmlns:a14="http://schemas.microsoft.com/office/drawing/2010/main" val="0"/>
              </a:ext>
            </a:extLst>
          </a:blip>
          <a:srcRect t="69821"/>
          <a:stretch/>
        </p:blipFill>
        <p:spPr>
          <a:xfrm flipH="1">
            <a:off x="3093406" y="8184170"/>
            <a:ext cx="8559889" cy="3719842"/>
          </a:xfrm>
          <a:prstGeom prst="rect">
            <a:avLst/>
          </a:prstGeom>
        </p:spPr>
      </p:pic>
      <p:sp>
        <p:nvSpPr>
          <p:cNvPr id="5" name="Date Placeholder 4"/>
          <p:cNvSpPr>
            <a:spLocks noGrp="1"/>
          </p:cNvSpPr>
          <p:nvPr>
            <p:ph type="dt" sz="half" idx="10"/>
          </p:nvPr>
        </p:nvSpPr>
        <p:spPr/>
        <p:txBody>
          <a:bodyPr/>
          <a:lstStyle/>
          <a:p>
            <a:fld id="{AECF4DBB-A0BE-4B82-BC6C-708D25B22D0F}" type="datetime1">
              <a:rPr lang="en-US" smtClean="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AFC90E-8276-4409-9486-97887BD13FEA}" type="slidenum">
              <a:rPr lang="en-US" smtClean="0"/>
              <a:pPr/>
              <a:t>‹#›</a:t>
            </a:fld>
            <a:endParaRPr lang="en-US"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5094" t="27778" r="14152" b="8889"/>
          <a:stretch/>
        </p:blipFill>
        <p:spPr>
          <a:xfrm>
            <a:off x="20569537" y="398002"/>
            <a:ext cx="2523206" cy="1917589"/>
          </a:xfrm>
          <a:prstGeom prst="rect">
            <a:avLst/>
          </a:prstGeom>
        </p:spPr>
      </p:pic>
      <p:sp>
        <p:nvSpPr>
          <p:cNvPr id="2" name="TextBox 1"/>
          <p:cNvSpPr txBox="1"/>
          <p:nvPr userDrawn="1"/>
        </p:nvSpPr>
        <p:spPr>
          <a:xfrm>
            <a:off x="17373082" y="7482570"/>
            <a:ext cx="5510363" cy="3668697"/>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err="1"/>
              <a:t>Allulu</a:t>
            </a:r>
            <a:r>
              <a:rPr lang="en-US" sz="2905" dirty="0"/>
              <a:t> </a:t>
            </a:r>
            <a:r>
              <a:rPr lang="en-US" sz="2905" dirty="0" err="1"/>
              <a:t>Alsulayhim</a:t>
            </a:r>
            <a:endParaRPr lang="en-US" sz="2905" dirty="0"/>
          </a:p>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a:t>Anwar </a:t>
            </a:r>
            <a:r>
              <a:rPr lang="en-US" sz="2905" dirty="0" err="1"/>
              <a:t>Alajmi</a:t>
            </a:r>
            <a:endParaRPr lang="en-US" sz="2905" dirty="0"/>
          </a:p>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a:t>Najd </a:t>
            </a:r>
            <a:r>
              <a:rPr lang="en-US" sz="2905" dirty="0" err="1"/>
              <a:t>Altheeb</a:t>
            </a:r>
            <a:endParaRPr lang="en-US" sz="2905" dirty="0"/>
          </a:p>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a:t>Rana </a:t>
            </a:r>
            <a:r>
              <a:rPr lang="en-US" sz="2905" dirty="0" err="1"/>
              <a:t>Barasain</a:t>
            </a:r>
            <a:endParaRPr lang="en-US" sz="2905" dirty="0"/>
          </a:p>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err="1"/>
              <a:t>Rawan</a:t>
            </a:r>
            <a:r>
              <a:rPr lang="en-US" sz="2905" dirty="0"/>
              <a:t> </a:t>
            </a:r>
            <a:r>
              <a:rPr lang="en-US" sz="2905" dirty="0" err="1"/>
              <a:t>Alqahtani</a:t>
            </a:r>
            <a:endParaRPr lang="en-US" sz="2905" dirty="0"/>
          </a:p>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err="1"/>
              <a:t>Reem</a:t>
            </a:r>
            <a:r>
              <a:rPr lang="en-US" sz="2905" dirty="0"/>
              <a:t> </a:t>
            </a:r>
            <a:r>
              <a:rPr lang="en-US" sz="2905" dirty="0" err="1"/>
              <a:t>Alshathri</a:t>
            </a:r>
            <a:endParaRPr lang="en-US" sz="2905" dirty="0"/>
          </a:p>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err="1"/>
              <a:t>Sama</a:t>
            </a:r>
            <a:r>
              <a:rPr lang="en-US" sz="2905" dirty="0"/>
              <a:t> </a:t>
            </a:r>
            <a:r>
              <a:rPr lang="en-US" sz="2905" dirty="0" err="1"/>
              <a:t>Alharbi</a:t>
            </a:r>
            <a:endParaRPr lang="en-US" sz="2905" dirty="0"/>
          </a:p>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err="1"/>
              <a:t>Shoag</a:t>
            </a:r>
            <a:r>
              <a:rPr lang="en-US" sz="2905" dirty="0"/>
              <a:t> </a:t>
            </a:r>
            <a:r>
              <a:rPr lang="en-US" sz="2905" dirty="0" err="1"/>
              <a:t>Alahmar</a:t>
            </a:r>
            <a:endParaRPr lang="en-US" sz="2905" dirty="0"/>
          </a:p>
        </p:txBody>
      </p:sp>
      <p:sp>
        <p:nvSpPr>
          <p:cNvPr id="3" name="TextBox 2"/>
          <p:cNvSpPr txBox="1"/>
          <p:nvPr userDrawn="1"/>
        </p:nvSpPr>
        <p:spPr>
          <a:xfrm>
            <a:off x="12523179" y="6570027"/>
            <a:ext cx="3959074" cy="4562788"/>
          </a:xfrm>
          <a:prstGeom prst="rect">
            <a:avLst/>
          </a:prstGeom>
          <a:noFill/>
        </p:spPr>
        <p:txBody>
          <a:bodyPr wrap="square" rtlCol="0">
            <a:spAutoFit/>
          </a:bodyPr>
          <a:lstStyle/>
          <a:p>
            <a:r>
              <a:rPr lang="en-US" sz="2905" b="1" dirty="0"/>
              <a:t>Team members:</a:t>
            </a:r>
          </a:p>
          <a:p>
            <a:endParaRPr lang="en-US" sz="2905" dirty="0"/>
          </a:p>
          <a:p>
            <a:r>
              <a:rPr lang="en-US" sz="2905" dirty="0" err="1"/>
              <a:t>Abdulrhman</a:t>
            </a:r>
            <a:r>
              <a:rPr lang="en-US" sz="2905" dirty="0"/>
              <a:t> </a:t>
            </a:r>
            <a:r>
              <a:rPr lang="en-US" sz="2905" dirty="0" err="1"/>
              <a:t>Thekry</a:t>
            </a:r>
            <a:endParaRPr lang="en-US" sz="2905" dirty="0"/>
          </a:p>
          <a:p>
            <a:r>
              <a:rPr lang="en-US" sz="2905" dirty="0"/>
              <a:t>Khalid </a:t>
            </a:r>
            <a:r>
              <a:rPr lang="en-US" sz="2905" dirty="0" err="1"/>
              <a:t>Aleisa</a:t>
            </a:r>
            <a:endParaRPr lang="en-US" sz="2905" dirty="0"/>
          </a:p>
          <a:p>
            <a:r>
              <a:rPr lang="en-US" sz="2905" dirty="0"/>
              <a:t>Omar </a:t>
            </a:r>
            <a:r>
              <a:rPr lang="en-US" sz="2905" dirty="0" err="1"/>
              <a:t>Turkistani</a:t>
            </a:r>
            <a:endParaRPr lang="en-US" sz="2905" dirty="0"/>
          </a:p>
          <a:p>
            <a:r>
              <a:rPr lang="en-US" sz="2905" dirty="0"/>
              <a:t>Mohammed Khoja</a:t>
            </a:r>
          </a:p>
          <a:p>
            <a:r>
              <a:rPr lang="en-US" sz="2905" dirty="0"/>
              <a:t>Abdulrahman Aljurayyan</a:t>
            </a:r>
          </a:p>
          <a:p>
            <a:r>
              <a:rPr lang="en-US" sz="2905" dirty="0"/>
              <a:t>Moayed Ahmad</a:t>
            </a:r>
          </a:p>
          <a:p>
            <a:r>
              <a:rPr lang="en-US" sz="2905" dirty="0"/>
              <a:t>Faisal Alabbad</a:t>
            </a:r>
          </a:p>
          <a:p>
            <a:endParaRPr lang="en-US" sz="2905" dirty="0"/>
          </a:p>
        </p:txBody>
      </p:sp>
      <p:sp>
        <p:nvSpPr>
          <p:cNvPr id="24" name="Rectangle 23"/>
          <p:cNvSpPr/>
          <p:nvPr userDrawn="1"/>
        </p:nvSpPr>
        <p:spPr>
          <a:xfrm>
            <a:off x="251390" y="8374801"/>
            <a:ext cx="6428934" cy="2776466"/>
          </a:xfrm>
          <a:prstGeom prst="rect">
            <a:avLst/>
          </a:prstGeom>
        </p:spPr>
        <p:txBody>
          <a:bodyPr wrap="square">
            <a:spAutoFit/>
          </a:bodyPr>
          <a:lstStyle/>
          <a:p>
            <a:pPr algn="l"/>
            <a:endParaRPr lang="en-US" sz="3600" baseline="0" dirty="0">
              <a:solidFill>
                <a:schemeClr val="bg1">
                  <a:lumMod val="50000"/>
                </a:schemeClr>
              </a:solidFill>
            </a:endParaRPr>
          </a:p>
          <a:p>
            <a:pPr marL="0" marR="0" lvl="0" indent="0" algn="l" defTabSz="60963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rPr>
              <a:t>Contact</a:t>
            </a:r>
            <a:r>
              <a:rPr lang="en-US" sz="3600" baseline="0" dirty="0">
                <a:solidFill>
                  <a:schemeClr val="bg1">
                    <a:lumMod val="50000"/>
                  </a:schemeClr>
                </a:solidFill>
              </a:rPr>
              <a:t> us :</a:t>
            </a:r>
          </a:p>
          <a:p>
            <a:pPr marL="0" marR="0" lvl="0" indent="0" algn="l" defTabSz="609630" rtl="0" eaLnBrk="1" fontAlgn="auto" latinLnBrk="0" hangingPunct="1">
              <a:lnSpc>
                <a:spcPct val="150000"/>
              </a:lnSpc>
              <a:spcBef>
                <a:spcPts val="0"/>
              </a:spcBef>
              <a:spcAft>
                <a:spcPts val="0"/>
              </a:spcAft>
              <a:buClrTx/>
              <a:buSzTx/>
              <a:buFontTx/>
              <a:buNone/>
              <a:tabLst/>
              <a:defRPr/>
            </a:pPr>
            <a:r>
              <a:rPr lang="en-US" sz="3600" baseline="0" dirty="0">
                <a:solidFill>
                  <a:schemeClr val="bg1">
                    <a:lumMod val="50000"/>
                  </a:schemeClr>
                </a:solidFill>
              </a:rPr>
              <a:t>	@Pharma436</a:t>
            </a:r>
          </a:p>
          <a:p>
            <a:pPr algn="l">
              <a:lnSpc>
                <a:spcPct val="150000"/>
              </a:lnSpc>
            </a:pPr>
            <a:r>
              <a:rPr lang="en-US" sz="3600" baseline="0" dirty="0">
                <a:solidFill>
                  <a:schemeClr val="bg1">
                    <a:lumMod val="50000"/>
                  </a:schemeClr>
                </a:solidFill>
              </a:rPr>
              <a:t> 	Pharma436@outlook.com</a:t>
            </a:r>
          </a:p>
        </p:txBody>
      </p:sp>
      <p:pic>
        <p:nvPicPr>
          <p:cNvPr id="25" name="Picture 2" descr="Image result for outloo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9266" y="10643758"/>
            <a:ext cx="508109" cy="5075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twitter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47035" y="9879716"/>
            <a:ext cx="404162" cy="3287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userDrawn="1"/>
        </p:nvPicPr>
        <p:blipFill rotWithShape="1">
          <a:blip r:embed="rId6" cstate="print"/>
          <a:srcRect b="24399"/>
          <a:stretch/>
        </p:blipFill>
        <p:spPr>
          <a:xfrm>
            <a:off x="19104044" y="2524384"/>
            <a:ext cx="1600517" cy="1303928"/>
          </a:xfrm>
          <a:prstGeom prst="rect">
            <a:avLst/>
          </a:prstGeom>
        </p:spPr>
      </p:pic>
      <p:pic>
        <p:nvPicPr>
          <p:cNvPr id="28" name="Picture 27"/>
          <p:cNvPicPr>
            <a:picLocks noChangeAspect="1"/>
          </p:cNvPicPr>
          <p:nvPr userDrawn="1"/>
        </p:nvPicPr>
        <p:blipFill rotWithShape="1">
          <a:blip r:embed="rId7" cstate="print"/>
          <a:srcRect b="22140"/>
          <a:stretch/>
        </p:blipFill>
        <p:spPr>
          <a:xfrm>
            <a:off x="11644778" y="2192435"/>
            <a:ext cx="1671920" cy="1618041"/>
          </a:xfrm>
          <a:prstGeom prst="rect">
            <a:avLst/>
          </a:prstGeom>
        </p:spPr>
      </p:pic>
      <p:pic>
        <p:nvPicPr>
          <p:cNvPr id="29" name="Picture 28"/>
          <p:cNvPicPr>
            <a:picLocks noChangeAspect="1"/>
          </p:cNvPicPr>
          <p:nvPr userDrawn="1"/>
        </p:nvPicPr>
        <p:blipFill rotWithShape="1">
          <a:blip r:embed="rId8" cstate="print">
            <a:extLst>
              <a:ext uri="{28A0092B-C50C-407E-A947-70E740481C1C}">
                <a14:useLocalDpi xmlns:a14="http://schemas.microsoft.com/office/drawing/2010/main" val="0"/>
              </a:ext>
            </a:extLst>
          </a:blip>
          <a:srcRect l="15000" t="31264" r="17501" b="25042"/>
          <a:stretch/>
        </p:blipFill>
        <p:spPr>
          <a:xfrm rot="1164955">
            <a:off x="12544520" y="3418273"/>
            <a:ext cx="322467" cy="183562"/>
          </a:xfrm>
          <a:prstGeom prst="rect">
            <a:avLst/>
          </a:prstGeom>
        </p:spPr>
      </p:pic>
      <p:pic>
        <p:nvPicPr>
          <p:cNvPr id="30" name="Picture 29"/>
          <p:cNvPicPr>
            <a:picLocks noChangeAspect="1"/>
          </p:cNvPicPr>
          <p:nvPr userDrawn="1"/>
        </p:nvPicPr>
        <p:blipFill rotWithShape="1">
          <a:blip r:embed="rId8" cstate="print">
            <a:extLst>
              <a:ext uri="{28A0092B-C50C-407E-A947-70E740481C1C}">
                <a14:useLocalDpi xmlns:a14="http://schemas.microsoft.com/office/drawing/2010/main" val="0"/>
              </a:ext>
            </a:extLst>
          </a:blip>
          <a:srcRect l="15000" t="31264" r="17501" b="25042"/>
          <a:stretch/>
        </p:blipFill>
        <p:spPr>
          <a:xfrm rot="20416561">
            <a:off x="19338720" y="3277462"/>
            <a:ext cx="322467" cy="183562"/>
          </a:xfrm>
          <a:prstGeom prst="rect">
            <a:avLst/>
          </a:prstGeom>
        </p:spPr>
      </p:pic>
      <p:cxnSp>
        <p:nvCxnSpPr>
          <p:cNvPr id="31" name="Straight Connector 30"/>
          <p:cNvCxnSpPr/>
          <p:nvPr userDrawn="1"/>
        </p:nvCxnSpPr>
        <p:spPr>
          <a:xfrm flipH="1" flipV="1">
            <a:off x="11563749" y="3810472"/>
            <a:ext cx="9633706" cy="17840"/>
          </a:xfrm>
          <a:prstGeom prst="line">
            <a:avLst/>
          </a:prstGeom>
          <a:ln w="38100">
            <a:solidFill>
              <a:srgbClr val="9A272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userDrawn="1"/>
        </p:nvSpPr>
        <p:spPr>
          <a:xfrm>
            <a:off x="12597584" y="4180340"/>
            <a:ext cx="3743317" cy="180729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2667" b="1" dirty="0"/>
              <a:t>Team leaders :</a:t>
            </a:r>
          </a:p>
          <a:p>
            <a:pPr marL="0" marR="0" lvl="0" indent="0" algn="l" defTabSz="609630" rtl="0" eaLnBrk="1" fontAlgn="auto" latinLnBrk="0" hangingPunct="1">
              <a:lnSpc>
                <a:spcPct val="100000"/>
              </a:lnSpc>
              <a:spcBef>
                <a:spcPts val="0"/>
              </a:spcBef>
              <a:spcAft>
                <a:spcPts val="0"/>
              </a:spcAft>
              <a:buClrTx/>
              <a:buSzTx/>
              <a:buFontTx/>
              <a:buNone/>
              <a:tabLst/>
              <a:defRPr/>
            </a:pPr>
            <a:endParaRPr lang="en-US" sz="2667" b="1" dirty="0"/>
          </a:p>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err="1"/>
              <a:t>Abdulaziz</a:t>
            </a:r>
            <a:r>
              <a:rPr lang="en-US" sz="2905" dirty="0"/>
              <a:t> </a:t>
            </a:r>
            <a:r>
              <a:rPr lang="en-US" sz="2905" dirty="0" err="1"/>
              <a:t>Redwan</a:t>
            </a:r>
            <a:endParaRPr lang="en-US" sz="2905" dirty="0"/>
          </a:p>
          <a:p>
            <a:r>
              <a:rPr lang="en-US" sz="2905" dirty="0" err="1"/>
              <a:t>Ghadah</a:t>
            </a:r>
            <a:r>
              <a:rPr lang="en-US" sz="2905" dirty="0"/>
              <a:t> Almuhana </a:t>
            </a:r>
          </a:p>
        </p:txBody>
      </p:sp>
      <p:cxnSp>
        <p:nvCxnSpPr>
          <p:cNvPr id="42" name="Straight Connector 41"/>
          <p:cNvCxnSpPr>
            <a:cxnSpLocks/>
          </p:cNvCxnSpPr>
          <p:nvPr userDrawn="1"/>
        </p:nvCxnSpPr>
        <p:spPr>
          <a:xfrm>
            <a:off x="11621586" y="3828312"/>
            <a:ext cx="10763" cy="8038320"/>
          </a:xfrm>
          <a:prstGeom prst="line">
            <a:avLst/>
          </a:prstGeom>
          <a:ln w="38100">
            <a:solidFill>
              <a:srgbClr val="9A2720"/>
            </a:solidFill>
          </a:ln>
        </p:spPr>
        <p:style>
          <a:lnRef idx="1">
            <a:schemeClr val="accent1"/>
          </a:lnRef>
          <a:fillRef idx="0">
            <a:schemeClr val="accent1"/>
          </a:fillRef>
          <a:effectRef idx="0">
            <a:schemeClr val="accent1"/>
          </a:effectRef>
          <a:fontRef idx="minor">
            <a:schemeClr val="tx1"/>
          </a:fontRef>
        </p:style>
      </p:cxnSp>
      <p:sp>
        <p:nvSpPr>
          <p:cNvPr id="47" name="Oval 46"/>
          <p:cNvSpPr/>
          <p:nvPr userDrawn="1"/>
        </p:nvSpPr>
        <p:spPr>
          <a:xfrm>
            <a:off x="11334333" y="3599887"/>
            <a:ext cx="600416" cy="441326"/>
          </a:xfrm>
          <a:prstGeom prst="ellipse">
            <a:avLst/>
          </a:prstGeom>
          <a:solidFill>
            <a:srgbClr val="38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5" dirty="0"/>
          </a:p>
        </p:txBody>
      </p:sp>
      <p:sp>
        <p:nvSpPr>
          <p:cNvPr id="48" name="Oval 47"/>
          <p:cNvSpPr/>
          <p:nvPr userDrawn="1"/>
        </p:nvSpPr>
        <p:spPr>
          <a:xfrm>
            <a:off x="11419702" y="3662380"/>
            <a:ext cx="425295" cy="312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5" dirty="0"/>
          </a:p>
        </p:txBody>
      </p:sp>
      <p:pic>
        <p:nvPicPr>
          <p:cNvPr id="35" name="Picture 34"/>
          <p:cNvPicPr>
            <a:picLocks noChangeAspect="1"/>
          </p:cNvPicPr>
          <p:nvPr userDrawn="1"/>
        </p:nvPicPr>
        <p:blipFill rotWithShape="1">
          <a:blip r:embed="rId9">
            <a:extLst>
              <a:ext uri="{28A0092B-C50C-407E-A947-70E740481C1C}">
                <a14:useLocalDpi xmlns:a14="http://schemas.microsoft.com/office/drawing/2010/main" val="0"/>
              </a:ext>
            </a:extLst>
          </a:blip>
          <a:srcRect l="7961" r="73567"/>
          <a:stretch/>
        </p:blipFill>
        <p:spPr>
          <a:xfrm rot="16200000">
            <a:off x="10779661" y="404975"/>
            <a:ext cx="2207150" cy="23766468"/>
          </a:xfrm>
          <a:prstGeom prst="rect">
            <a:avLst/>
          </a:prstGeom>
        </p:spPr>
      </p:pic>
      <p:sp>
        <p:nvSpPr>
          <p:cNvPr id="4" name="Rectangle 3"/>
          <p:cNvSpPr/>
          <p:nvPr userDrawn="1"/>
        </p:nvSpPr>
        <p:spPr>
          <a:xfrm>
            <a:off x="3046989" y="12125583"/>
            <a:ext cx="20719479" cy="1266202"/>
          </a:xfrm>
          <a:prstGeom prst="rect">
            <a:avLst/>
          </a:prstGeom>
          <a:solidFill>
            <a:srgbClr val="2C6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838375" y="13073241"/>
            <a:ext cx="2466214" cy="318547"/>
          </a:xfrm>
          <a:prstGeom prst="rect">
            <a:avLst/>
          </a:prstGeom>
          <a:solidFill>
            <a:srgbClr val="2C6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2472322" y="13190907"/>
            <a:ext cx="1337763" cy="167511"/>
          </a:xfrm>
          <a:prstGeom prst="rect">
            <a:avLst/>
          </a:prstGeom>
          <a:solidFill>
            <a:srgbClr val="2C6CA8"/>
          </a:solidFill>
          <a:ln>
            <a:solidFill>
              <a:srgbClr val="2C6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3" name="Picture 32"/>
          <p:cNvPicPr>
            <a:picLocks noChangeAspect="1"/>
          </p:cNvPicPr>
          <p:nvPr userDrawn="1"/>
        </p:nvPicPr>
        <p:blipFill rotWithShape="1">
          <a:blip r:embed="rId10">
            <a:extLst>
              <a:ext uri="{28A0092B-C50C-407E-A947-70E740481C1C}">
                <a14:useLocalDpi xmlns:a14="http://schemas.microsoft.com/office/drawing/2010/main" val="0"/>
              </a:ext>
            </a:extLst>
          </a:blip>
          <a:srcRect l="15000" t="31264" r="17501" b="25042"/>
          <a:stretch/>
        </p:blipFill>
        <p:spPr>
          <a:xfrm>
            <a:off x="710895" y="636717"/>
            <a:ext cx="2949302" cy="1678870"/>
          </a:xfrm>
          <a:prstGeom prst="rect">
            <a:avLst/>
          </a:prstGeom>
        </p:spPr>
      </p:pic>
    </p:spTree>
    <p:extLst>
      <p:ext uri="{BB962C8B-B14F-4D97-AF65-F5344CB8AC3E}">
        <p14:creationId xmlns:p14="http://schemas.microsoft.com/office/powerpoint/2010/main" val="17756682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E29538-DB50-4DCB-AA82-02E96A6B61C8}" type="datetime1">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616755-8ED0-4063-B354-03703B410D56}" type="datetime1">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961" r="73567"/>
          <a:stretch/>
        </p:blipFill>
        <p:spPr>
          <a:xfrm rot="16200000">
            <a:off x="10748911" y="374228"/>
            <a:ext cx="2268771" cy="23766343"/>
          </a:xfrm>
          <a:prstGeom prst="rect">
            <a:avLst/>
          </a:prstGeom>
        </p:spPr>
      </p:pic>
      <p:sp>
        <p:nvSpPr>
          <p:cNvPr id="9" name="Slide Number Placeholder 5"/>
          <p:cNvSpPr txBox="1">
            <a:spLocks/>
          </p:cNvSpPr>
          <p:nvPr userDrawn="1"/>
        </p:nvSpPr>
        <p:spPr>
          <a:xfrm>
            <a:off x="-4159131" y="12511733"/>
            <a:ext cx="5347454" cy="711740"/>
          </a:xfrm>
          <a:prstGeom prst="rect">
            <a:avLst/>
          </a:prstGeom>
        </p:spPr>
        <p:txBody>
          <a:bodyPr vert="horz" lIns="121923" tIns="60961" rIns="121923" bIns="60961" rtlCol="0" anchor="ctr"/>
          <a:lstStyle>
            <a:defPPr>
              <a:defRPr lang="en-US"/>
            </a:defPPr>
            <a:lvl1pPr marL="0" algn="r" defTabSz="457200" rtl="0" eaLnBrk="1" latinLnBrk="0" hangingPunct="1">
              <a:defRPr sz="2339"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z="4267" smtClean="0">
                <a:solidFill>
                  <a:schemeClr val="bg1"/>
                </a:solidFill>
              </a:rPr>
              <a:pPr/>
              <a:t>‹#›</a:t>
            </a:fld>
            <a:endParaRPr lang="en-US" sz="4267" dirty="0">
              <a:solidFill>
                <a:schemeClr val="bg1"/>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33944" y="3558701"/>
            <a:ext cx="10100747" cy="848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031772" y="3558701"/>
            <a:ext cx="10100747" cy="848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045515-EC16-4B6F-9756-63E2AB9B453B}" type="datetime1">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7040" y="711741"/>
            <a:ext cx="20498574" cy="25839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37041" y="3277101"/>
            <a:ext cx="10054327" cy="1606056"/>
          </a:xfrm>
        </p:spPr>
        <p:txBody>
          <a:bodyPr anchor="b"/>
          <a:lstStyle>
            <a:lvl1pPr marL="0" indent="0">
              <a:buNone/>
              <a:defRPr sz="4678" b="1"/>
            </a:lvl1pPr>
            <a:lvl2pPr marL="891220" indent="0">
              <a:buNone/>
              <a:defRPr sz="3899" b="1"/>
            </a:lvl2pPr>
            <a:lvl3pPr marL="1782440" indent="0">
              <a:buNone/>
              <a:defRPr sz="3509" b="1"/>
            </a:lvl3pPr>
            <a:lvl4pPr marL="2673660" indent="0">
              <a:buNone/>
              <a:defRPr sz="3119" b="1"/>
            </a:lvl4pPr>
            <a:lvl5pPr marL="3564880" indent="0">
              <a:buNone/>
              <a:defRPr sz="3119" b="1"/>
            </a:lvl5pPr>
            <a:lvl6pPr marL="4456100" indent="0">
              <a:buNone/>
              <a:defRPr sz="3119" b="1"/>
            </a:lvl6pPr>
            <a:lvl7pPr marL="5347320" indent="0">
              <a:buNone/>
              <a:defRPr sz="3119" b="1"/>
            </a:lvl7pPr>
            <a:lvl8pPr marL="6238540" indent="0">
              <a:buNone/>
              <a:defRPr sz="3119" b="1"/>
            </a:lvl8pPr>
            <a:lvl9pPr marL="7129760" indent="0">
              <a:buNone/>
              <a:defRPr sz="3119" b="1"/>
            </a:lvl9pPr>
          </a:lstStyle>
          <a:p>
            <a:pPr lvl="0"/>
            <a:r>
              <a:rPr lang="en-US"/>
              <a:t>Click to edit Master text styles</a:t>
            </a:r>
          </a:p>
        </p:txBody>
      </p:sp>
      <p:sp>
        <p:nvSpPr>
          <p:cNvPr id="4" name="Content Placeholder 3"/>
          <p:cNvSpPr>
            <a:spLocks noGrp="1"/>
          </p:cNvSpPr>
          <p:nvPr>
            <p:ph sz="half" idx="2"/>
          </p:nvPr>
        </p:nvSpPr>
        <p:spPr>
          <a:xfrm>
            <a:off x="1637041" y="4883157"/>
            <a:ext cx="10054327" cy="718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031772" y="3277101"/>
            <a:ext cx="10103842" cy="1606056"/>
          </a:xfrm>
        </p:spPr>
        <p:txBody>
          <a:bodyPr anchor="b"/>
          <a:lstStyle>
            <a:lvl1pPr marL="0" indent="0">
              <a:buNone/>
              <a:defRPr sz="4678" b="1"/>
            </a:lvl1pPr>
            <a:lvl2pPr marL="891220" indent="0">
              <a:buNone/>
              <a:defRPr sz="3899" b="1"/>
            </a:lvl2pPr>
            <a:lvl3pPr marL="1782440" indent="0">
              <a:buNone/>
              <a:defRPr sz="3509" b="1"/>
            </a:lvl3pPr>
            <a:lvl4pPr marL="2673660" indent="0">
              <a:buNone/>
              <a:defRPr sz="3119" b="1"/>
            </a:lvl4pPr>
            <a:lvl5pPr marL="3564880" indent="0">
              <a:buNone/>
              <a:defRPr sz="3119" b="1"/>
            </a:lvl5pPr>
            <a:lvl6pPr marL="4456100" indent="0">
              <a:buNone/>
              <a:defRPr sz="3119" b="1"/>
            </a:lvl6pPr>
            <a:lvl7pPr marL="5347320" indent="0">
              <a:buNone/>
              <a:defRPr sz="3119" b="1"/>
            </a:lvl7pPr>
            <a:lvl8pPr marL="6238540" indent="0">
              <a:buNone/>
              <a:defRPr sz="3119" b="1"/>
            </a:lvl8pPr>
            <a:lvl9pPr marL="7129760" indent="0">
              <a:buNone/>
              <a:defRPr sz="3119" b="1"/>
            </a:lvl9pPr>
          </a:lstStyle>
          <a:p>
            <a:pPr lvl="0"/>
            <a:r>
              <a:rPr lang="en-US"/>
              <a:t>Click to edit Master text styles</a:t>
            </a:r>
          </a:p>
        </p:txBody>
      </p:sp>
      <p:sp>
        <p:nvSpPr>
          <p:cNvPr id="6" name="Content Placeholder 5"/>
          <p:cNvSpPr>
            <a:spLocks noGrp="1"/>
          </p:cNvSpPr>
          <p:nvPr>
            <p:ph sz="quarter" idx="4"/>
          </p:nvPr>
        </p:nvSpPr>
        <p:spPr>
          <a:xfrm>
            <a:off x="12031772" y="4883157"/>
            <a:ext cx="10103842" cy="718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330270-8752-4EC4-92D9-3FE80747DFA2}" type="datetime1">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D8D45A-846A-4BD0-97F9-C974993AA88A}" type="datetime1">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F0EA4-A824-4DF7-A402-8B5D2559A003}" type="datetime1">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041" y="891222"/>
            <a:ext cx="7665302" cy="3119279"/>
          </a:xfrm>
        </p:spPr>
        <p:txBody>
          <a:bodyPr anchor="b"/>
          <a:lstStyle>
            <a:lvl1pPr>
              <a:defRPr sz="6238"/>
            </a:lvl1pPr>
          </a:lstStyle>
          <a:p>
            <a:r>
              <a:rPr lang="en-US"/>
              <a:t>Click to edit Master title style</a:t>
            </a:r>
            <a:endParaRPr lang="en-US" dirty="0"/>
          </a:p>
        </p:txBody>
      </p:sp>
      <p:sp>
        <p:nvSpPr>
          <p:cNvPr id="3" name="Content Placeholder 2"/>
          <p:cNvSpPr>
            <a:spLocks noGrp="1"/>
          </p:cNvSpPr>
          <p:nvPr>
            <p:ph idx="1"/>
          </p:nvPr>
        </p:nvSpPr>
        <p:spPr>
          <a:xfrm>
            <a:off x="10103842" y="1924794"/>
            <a:ext cx="12031772" cy="9500185"/>
          </a:xfrm>
        </p:spPr>
        <p:txBody>
          <a:bodyPr/>
          <a:lstStyle>
            <a:lvl1pPr>
              <a:defRPr sz="6238"/>
            </a:lvl1pPr>
            <a:lvl2pPr>
              <a:defRPr sz="5458"/>
            </a:lvl2pPr>
            <a:lvl3pPr>
              <a:defRPr sz="4678"/>
            </a:lvl3pPr>
            <a:lvl4pPr>
              <a:defRPr sz="3899"/>
            </a:lvl4pPr>
            <a:lvl5pPr>
              <a:defRPr sz="3899"/>
            </a:lvl5pPr>
            <a:lvl6pPr>
              <a:defRPr sz="3899"/>
            </a:lvl6pPr>
            <a:lvl7pPr>
              <a:defRPr sz="3899"/>
            </a:lvl7pPr>
            <a:lvl8pPr>
              <a:defRPr sz="3899"/>
            </a:lvl8pPr>
            <a:lvl9pPr>
              <a:defRPr sz="3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37041" y="4010501"/>
            <a:ext cx="7665302" cy="7429950"/>
          </a:xfrm>
        </p:spPr>
        <p:txBody>
          <a:bodyPr/>
          <a:lstStyle>
            <a:lvl1pPr marL="0" indent="0">
              <a:buNone/>
              <a:defRPr sz="3119"/>
            </a:lvl1pPr>
            <a:lvl2pPr marL="891220" indent="0">
              <a:buNone/>
              <a:defRPr sz="2729"/>
            </a:lvl2pPr>
            <a:lvl3pPr marL="1782440" indent="0">
              <a:buNone/>
              <a:defRPr sz="2339"/>
            </a:lvl3pPr>
            <a:lvl4pPr marL="2673660" indent="0">
              <a:buNone/>
              <a:defRPr sz="1949"/>
            </a:lvl4pPr>
            <a:lvl5pPr marL="3564880" indent="0">
              <a:buNone/>
              <a:defRPr sz="1949"/>
            </a:lvl5pPr>
            <a:lvl6pPr marL="4456100" indent="0">
              <a:buNone/>
              <a:defRPr sz="1949"/>
            </a:lvl6pPr>
            <a:lvl7pPr marL="5347320" indent="0">
              <a:buNone/>
              <a:defRPr sz="1949"/>
            </a:lvl7pPr>
            <a:lvl8pPr marL="6238540" indent="0">
              <a:buNone/>
              <a:defRPr sz="1949"/>
            </a:lvl8pPr>
            <a:lvl9pPr marL="7129760" indent="0">
              <a:buNone/>
              <a:defRPr sz="1949"/>
            </a:lvl9pPr>
          </a:lstStyle>
          <a:p>
            <a:pPr lvl="0"/>
            <a:r>
              <a:rPr lang="en-US"/>
              <a:t>Click to edit Master text styles</a:t>
            </a:r>
          </a:p>
        </p:txBody>
      </p:sp>
      <p:sp>
        <p:nvSpPr>
          <p:cNvPr id="5" name="Date Placeholder 4"/>
          <p:cNvSpPr>
            <a:spLocks noGrp="1"/>
          </p:cNvSpPr>
          <p:nvPr>
            <p:ph type="dt" sz="half" idx="10"/>
          </p:nvPr>
        </p:nvSpPr>
        <p:spPr/>
        <p:txBody>
          <a:bodyPr/>
          <a:lstStyle/>
          <a:p>
            <a:fld id="{32380C9D-CBF6-42EF-8987-71BA080627CD}" type="datetime1">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041" y="891222"/>
            <a:ext cx="7665302" cy="3119279"/>
          </a:xfrm>
        </p:spPr>
        <p:txBody>
          <a:bodyPr anchor="b"/>
          <a:lstStyle>
            <a:lvl1pPr>
              <a:defRPr sz="62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03842" y="1924794"/>
            <a:ext cx="12031772" cy="9500185"/>
          </a:xfrm>
        </p:spPr>
        <p:txBody>
          <a:bodyPr anchor="t"/>
          <a:lstStyle>
            <a:lvl1pPr marL="0" indent="0">
              <a:buNone/>
              <a:defRPr sz="6238"/>
            </a:lvl1pPr>
            <a:lvl2pPr marL="891220" indent="0">
              <a:buNone/>
              <a:defRPr sz="5458"/>
            </a:lvl2pPr>
            <a:lvl3pPr marL="1782440" indent="0">
              <a:buNone/>
              <a:defRPr sz="4678"/>
            </a:lvl3pPr>
            <a:lvl4pPr marL="2673660" indent="0">
              <a:buNone/>
              <a:defRPr sz="3899"/>
            </a:lvl4pPr>
            <a:lvl5pPr marL="3564880" indent="0">
              <a:buNone/>
              <a:defRPr sz="3899"/>
            </a:lvl5pPr>
            <a:lvl6pPr marL="4456100" indent="0">
              <a:buNone/>
              <a:defRPr sz="3899"/>
            </a:lvl6pPr>
            <a:lvl7pPr marL="5347320" indent="0">
              <a:buNone/>
              <a:defRPr sz="3899"/>
            </a:lvl7pPr>
            <a:lvl8pPr marL="6238540" indent="0">
              <a:buNone/>
              <a:defRPr sz="3899"/>
            </a:lvl8pPr>
            <a:lvl9pPr marL="7129760" indent="0">
              <a:buNone/>
              <a:defRPr sz="38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37041" y="4010501"/>
            <a:ext cx="7665302" cy="7429950"/>
          </a:xfrm>
        </p:spPr>
        <p:txBody>
          <a:bodyPr/>
          <a:lstStyle>
            <a:lvl1pPr marL="0" indent="0">
              <a:buNone/>
              <a:defRPr sz="3119"/>
            </a:lvl1pPr>
            <a:lvl2pPr marL="891220" indent="0">
              <a:buNone/>
              <a:defRPr sz="2729"/>
            </a:lvl2pPr>
            <a:lvl3pPr marL="1782440" indent="0">
              <a:buNone/>
              <a:defRPr sz="2339"/>
            </a:lvl3pPr>
            <a:lvl4pPr marL="2673660" indent="0">
              <a:buNone/>
              <a:defRPr sz="1949"/>
            </a:lvl4pPr>
            <a:lvl5pPr marL="3564880" indent="0">
              <a:buNone/>
              <a:defRPr sz="1949"/>
            </a:lvl5pPr>
            <a:lvl6pPr marL="4456100" indent="0">
              <a:buNone/>
              <a:defRPr sz="1949"/>
            </a:lvl6pPr>
            <a:lvl7pPr marL="5347320" indent="0">
              <a:buNone/>
              <a:defRPr sz="1949"/>
            </a:lvl7pPr>
            <a:lvl8pPr marL="6238540" indent="0">
              <a:buNone/>
              <a:defRPr sz="1949"/>
            </a:lvl8pPr>
            <a:lvl9pPr marL="7129760" indent="0">
              <a:buNone/>
              <a:defRPr sz="1949"/>
            </a:lvl9pPr>
          </a:lstStyle>
          <a:p>
            <a:pPr lvl="0"/>
            <a:r>
              <a:rPr lang="en-US"/>
              <a:t>Click to edit Master text styles</a:t>
            </a:r>
          </a:p>
        </p:txBody>
      </p:sp>
      <p:sp>
        <p:nvSpPr>
          <p:cNvPr id="5" name="Date Placeholder 4"/>
          <p:cNvSpPr>
            <a:spLocks noGrp="1"/>
          </p:cNvSpPr>
          <p:nvPr>
            <p:ph type="dt" sz="half" idx="10"/>
          </p:nvPr>
        </p:nvSpPr>
        <p:spPr/>
        <p:txBody>
          <a:bodyPr/>
          <a:lstStyle/>
          <a:p>
            <a:fld id="{ADA1AFB0-C155-48EC-8BA8-CCD1EB702E7C}" type="datetime1">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3945" y="711741"/>
            <a:ext cx="20498574" cy="2583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33945" y="3558701"/>
            <a:ext cx="20498574" cy="8482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33944" y="12390470"/>
            <a:ext cx="5347454" cy="711740"/>
          </a:xfrm>
          <a:prstGeom prst="rect">
            <a:avLst/>
          </a:prstGeom>
        </p:spPr>
        <p:txBody>
          <a:bodyPr vert="horz" lIns="91440" tIns="45720" rIns="91440" bIns="45720" rtlCol="0" anchor="ctr"/>
          <a:lstStyle>
            <a:lvl1pPr algn="l">
              <a:defRPr sz="2339">
                <a:solidFill>
                  <a:schemeClr val="tx1">
                    <a:tint val="75000"/>
                  </a:schemeClr>
                </a:solidFill>
              </a:defRPr>
            </a:lvl1pPr>
          </a:lstStyle>
          <a:p>
            <a:fld id="{C5D6F499-0F42-43CC-94B7-308DA7B9533A}" type="datetime1">
              <a:rPr lang="en-US" smtClean="0"/>
              <a:t>5/17/2017</a:t>
            </a:fld>
            <a:endParaRPr lang="en-US"/>
          </a:p>
        </p:txBody>
      </p:sp>
      <p:sp>
        <p:nvSpPr>
          <p:cNvPr id="5" name="Footer Placeholder 4"/>
          <p:cNvSpPr>
            <a:spLocks noGrp="1"/>
          </p:cNvSpPr>
          <p:nvPr>
            <p:ph type="ftr" sz="quarter" idx="3"/>
          </p:nvPr>
        </p:nvSpPr>
        <p:spPr>
          <a:xfrm>
            <a:off x="7872641" y="12390470"/>
            <a:ext cx="8021181" cy="711740"/>
          </a:xfrm>
          <a:prstGeom prst="rect">
            <a:avLst/>
          </a:prstGeom>
        </p:spPr>
        <p:txBody>
          <a:bodyPr vert="horz" lIns="91440" tIns="45720" rIns="91440" bIns="45720" rtlCol="0" anchor="ctr"/>
          <a:lstStyle>
            <a:lvl1pPr algn="ctr">
              <a:defRPr sz="233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785065" y="12390470"/>
            <a:ext cx="5347454" cy="711740"/>
          </a:xfrm>
          <a:prstGeom prst="rect">
            <a:avLst/>
          </a:prstGeom>
        </p:spPr>
        <p:txBody>
          <a:bodyPr vert="horz" lIns="91440" tIns="45720" rIns="91440" bIns="45720" rtlCol="0" anchor="ctr"/>
          <a:lstStyle>
            <a:lvl1pPr algn="r">
              <a:defRPr sz="2339">
                <a:solidFill>
                  <a:schemeClr val="tx1">
                    <a:tint val="75000"/>
                  </a:schemeClr>
                </a:solidFill>
              </a:defRPr>
            </a:lvl1pPr>
          </a:lstStyle>
          <a:p>
            <a:fld id="{E7AFC90E-8276-4409-9486-97887BD13FEA}" type="slidenum">
              <a:rPr lang="en-US" smtClean="0"/>
              <a:t>‹#›</a:t>
            </a:fld>
            <a:endParaRPr lang="en-US"/>
          </a:p>
        </p:txBody>
      </p:sp>
    </p:spTree>
    <p:extLst>
      <p:ext uri="{BB962C8B-B14F-4D97-AF65-F5344CB8AC3E}">
        <p14:creationId xmlns:p14="http://schemas.microsoft.com/office/powerpoint/2010/main" val="53268098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6" r:id="rId12"/>
    <p:sldLayoutId id="2147483767" r:id="rId13"/>
  </p:sldLayoutIdLst>
  <p:hf hdr="0" ftr="0" dt="0"/>
  <p:txStyles>
    <p:titleStyle>
      <a:lvl1pPr algn="l" defTabSz="1782440" rtl="0" eaLnBrk="1" latinLnBrk="0" hangingPunct="1">
        <a:lnSpc>
          <a:spcPct val="90000"/>
        </a:lnSpc>
        <a:spcBef>
          <a:spcPct val="0"/>
        </a:spcBef>
        <a:buNone/>
        <a:defRPr sz="8577" kern="1200">
          <a:solidFill>
            <a:schemeClr val="tx1"/>
          </a:solidFill>
          <a:latin typeface="+mj-lt"/>
          <a:ea typeface="+mj-ea"/>
          <a:cs typeface="+mj-cs"/>
        </a:defRPr>
      </a:lvl1pPr>
    </p:titleStyle>
    <p:bodyStyle>
      <a:lvl1pPr marL="445610" indent="-445610" algn="l" defTabSz="1782440" rtl="0" eaLnBrk="1" latinLnBrk="0" hangingPunct="1">
        <a:lnSpc>
          <a:spcPct val="90000"/>
        </a:lnSpc>
        <a:spcBef>
          <a:spcPts val="1949"/>
        </a:spcBef>
        <a:buFont typeface="Arial" panose="020B0604020202020204" pitchFamily="34" charset="0"/>
        <a:buChar char="•"/>
        <a:defRPr sz="5458" kern="1200">
          <a:solidFill>
            <a:schemeClr val="tx1"/>
          </a:solidFill>
          <a:latin typeface="+mn-lt"/>
          <a:ea typeface="+mn-ea"/>
          <a:cs typeface="+mn-cs"/>
        </a:defRPr>
      </a:lvl1pPr>
      <a:lvl2pPr marL="1336830" indent="-445610" algn="l" defTabSz="1782440" rtl="0" eaLnBrk="1" latinLnBrk="0" hangingPunct="1">
        <a:lnSpc>
          <a:spcPct val="90000"/>
        </a:lnSpc>
        <a:spcBef>
          <a:spcPts val="975"/>
        </a:spcBef>
        <a:buFont typeface="Arial" panose="020B0604020202020204" pitchFamily="34" charset="0"/>
        <a:buChar char="•"/>
        <a:defRPr sz="4678" kern="1200">
          <a:solidFill>
            <a:schemeClr val="tx1"/>
          </a:solidFill>
          <a:latin typeface="+mn-lt"/>
          <a:ea typeface="+mn-ea"/>
          <a:cs typeface="+mn-cs"/>
        </a:defRPr>
      </a:lvl2pPr>
      <a:lvl3pPr marL="2228050" indent="-445610" algn="l" defTabSz="1782440" rtl="0" eaLnBrk="1" latinLnBrk="0" hangingPunct="1">
        <a:lnSpc>
          <a:spcPct val="90000"/>
        </a:lnSpc>
        <a:spcBef>
          <a:spcPts val="975"/>
        </a:spcBef>
        <a:buFont typeface="Arial" panose="020B0604020202020204" pitchFamily="34" charset="0"/>
        <a:buChar char="•"/>
        <a:defRPr sz="3899" kern="1200">
          <a:solidFill>
            <a:schemeClr val="tx1"/>
          </a:solidFill>
          <a:latin typeface="+mn-lt"/>
          <a:ea typeface="+mn-ea"/>
          <a:cs typeface="+mn-cs"/>
        </a:defRPr>
      </a:lvl3pPr>
      <a:lvl4pPr marL="31192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4pPr>
      <a:lvl5pPr marL="401049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5pPr>
      <a:lvl6pPr marL="490171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6pPr>
      <a:lvl7pPr marL="579293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7pPr>
      <a:lvl8pPr marL="668415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8pPr>
      <a:lvl9pPr marL="75753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9pPr>
    </p:bodyStyle>
    <p:otherStyle>
      <a:defPPr>
        <a:defRPr lang="en-US"/>
      </a:defPPr>
      <a:lvl1pPr marL="0" algn="l" defTabSz="1782440" rtl="0" eaLnBrk="1" latinLnBrk="0" hangingPunct="1">
        <a:defRPr sz="3509" kern="1200">
          <a:solidFill>
            <a:schemeClr val="tx1"/>
          </a:solidFill>
          <a:latin typeface="+mn-lt"/>
          <a:ea typeface="+mn-ea"/>
          <a:cs typeface="+mn-cs"/>
        </a:defRPr>
      </a:lvl1pPr>
      <a:lvl2pPr marL="891220" algn="l" defTabSz="1782440" rtl="0" eaLnBrk="1" latinLnBrk="0" hangingPunct="1">
        <a:defRPr sz="3509" kern="1200">
          <a:solidFill>
            <a:schemeClr val="tx1"/>
          </a:solidFill>
          <a:latin typeface="+mn-lt"/>
          <a:ea typeface="+mn-ea"/>
          <a:cs typeface="+mn-cs"/>
        </a:defRPr>
      </a:lvl2pPr>
      <a:lvl3pPr marL="1782440" algn="l" defTabSz="1782440" rtl="0" eaLnBrk="1" latinLnBrk="0" hangingPunct="1">
        <a:defRPr sz="3509" kern="1200">
          <a:solidFill>
            <a:schemeClr val="tx1"/>
          </a:solidFill>
          <a:latin typeface="+mn-lt"/>
          <a:ea typeface="+mn-ea"/>
          <a:cs typeface="+mn-cs"/>
        </a:defRPr>
      </a:lvl3pPr>
      <a:lvl4pPr marL="2673660" algn="l" defTabSz="1782440" rtl="0" eaLnBrk="1" latinLnBrk="0" hangingPunct="1">
        <a:defRPr sz="3509" kern="1200">
          <a:solidFill>
            <a:schemeClr val="tx1"/>
          </a:solidFill>
          <a:latin typeface="+mn-lt"/>
          <a:ea typeface="+mn-ea"/>
          <a:cs typeface="+mn-cs"/>
        </a:defRPr>
      </a:lvl4pPr>
      <a:lvl5pPr marL="3564880" algn="l" defTabSz="1782440" rtl="0" eaLnBrk="1" latinLnBrk="0" hangingPunct="1">
        <a:defRPr sz="3509" kern="1200">
          <a:solidFill>
            <a:schemeClr val="tx1"/>
          </a:solidFill>
          <a:latin typeface="+mn-lt"/>
          <a:ea typeface="+mn-ea"/>
          <a:cs typeface="+mn-cs"/>
        </a:defRPr>
      </a:lvl5pPr>
      <a:lvl6pPr marL="4456100" algn="l" defTabSz="1782440" rtl="0" eaLnBrk="1" latinLnBrk="0" hangingPunct="1">
        <a:defRPr sz="3509" kern="1200">
          <a:solidFill>
            <a:schemeClr val="tx1"/>
          </a:solidFill>
          <a:latin typeface="+mn-lt"/>
          <a:ea typeface="+mn-ea"/>
          <a:cs typeface="+mn-cs"/>
        </a:defRPr>
      </a:lvl6pPr>
      <a:lvl7pPr marL="5347320" algn="l" defTabSz="1782440" rtl="0" eaLnBrk="1" latinLnBrk="0" hangingPunct="1">
        <a:defRPr sz="3509" kern="1200">
          <a:solidFill>
            <a:schemeClr val="tx1"/>
          </a:solidFill>
          <a:latin typeface="+mn-lt"/>
          <a:ea typeface="+mn-ea"/>
          <a:cs typeface="+mn-cs"/>
        </a:defRPr>
      </a:lvl7pPr>
      <a:lvl8pPr marL="6238540" algn="l" defTabSz="1782440" rtl="0" eaLnBrk="1" latinLnBrk="0" hangingPunct="1">
        <a:defRPr sz="3509" kern="1200">
          <a:solidFill>
            <a:schemeClr val="tx1"/>
          </a:solidFill>
          <a:latin typeface="+mn-lt"/>
          <a:ea typeface="+mn-ea"/>
          <a:cs typeface="+mn-cs"/>
        </a:defRPr>
      </a:lvl8pPr>
      <a:lvl9pPr marL="7129760" algn="l" defTabSz="1782440" rtl="0" eaLnBrk="1" latinLnBrk="0" hangingPunct="1">
        <a:defRPr sz="35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5.xml"/><Relationship Id="rId7" Type="http://schemas.openxmlformats.org/officeDocument/2006/relationships/image" Target="../media/image26.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27.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docs.google.com/presentation/d/1vYmR0lNwAagBLygEWbJ0dStgttIoclFud4BzidOwkq4/edi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hyperlink" Target="https://www.youtube.com/watch?v=_7B8zIm8RBM" TargetMode="Externa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Reversible_reaction" TargetMode="External"/><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19.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8194" y="1034610"/>
            <a:ext cx="14782799" cy="2062231"/>
          </a:xfrm>
          <a:prstGeom prst="rect">
            <a:avLst/>
          </a:prstGeom>
          <a:noFill/>
        </p:spPr>
        <p:txBody>
          <a:bodyPr wrap="square" rtlCol="0">
            <a:spAutoFit/>
          </a:bodyPr>
          <a:lstStyle/>
          <a:p>
            <a:pPr algn="ctr"/>
            <a:r>
              <a:rPr lang="en-US" sz="12801" b="1" dirty="0">
                <a:solidFill>
                  <a:srgbClr val="0070C0"/>
                </a:solidFill>
                <a:ea typeface="Optima ExtraBlack" charset="0"/>
                <a:cs typeface="Optima ExtraBlack" charset="0"/>
              </a:rPr>
              <a:t>Diuretics</a:t>
            </a:r>
          </a:p>
        </p:txBody>
      </p:sp>
      <p:sp>
        <p:nvSpPr>
          <p:cNvPr id="3" name="TextBox 2"/>
          <p:cNvSpPr txBox="1"/>
          <p:nvPr/>
        </p:nvSpPr>
        <p:spPr>
          <a:xfrm>
            <a:off x="6055095" y="4113245"/>
            <a:ext cx="12945898" cy="6370975"/>
          </a:xfrm>
          <a:prstGeom prst="rect">
            <a:avLst/>
          </a:prstGeom>
          <a:noFill/>
        </p:spPr>
        <p:txBody>
          <a:bodyPr wrap="square" rtlCol="0">
            <a:spAutoFit/>
          </a:bodyPr>
          <a:lstStyle/>
          <a:p>
            <a:pPr defTabSz="914400">
              <a:defRPr/>
            </a:pPr>
            <a:r>
              <a:rPr lang="en-US" sz="4000" dirty="0">
                <a:solidFill>
                  <a:schemeClr val="bg1">
                    <a:lumMod val="65000"/>
                  </a:schemeClr>
                </a:solidFill>
              </a:rPr>
              <a:t>OBJECTIVES:</a:t>
            </a:r>
          </a:p>
          <a:p>
            <a:pPr marL="685800" indent="-685800" defTabSz="914400">
              <a:buFont typeface="Arial" charset="0"/>
              <a:buChar char="•"/>
              <a:defRPr/>
            </a:pPr>
            <a:r>
              <a:rPr lang="en-US" sz="4000" dirty="0">
                <a:solidFill>
                  <a:schemeClr val="bg1">
                    <a:lumMod val="65000"/>
                  </a:schemeClr>
                </a:solidFill>
              </a:rPr>
              <a:t>Define and classify diuretics.</a:t>
            </a:r>
          </a:p>
          <a:p>
            <a:pPr marL="685800" indent="-685800" defTabSz="914400">
              <a:buFont typeface="Arial" charset="0"/>
              <a:buChar char="•"/>
              <a:defRPr/>
            </a:pPr>
            <a:r>
              <a:rPr lang="en-US" sz="4000" dirty="0">
                <a:solidFill>
                  <a:schemeClr val="bg1">
                    <a:lumMod val="65000"/>
                  </a:schemeClr>
                </a:solidFill>
              </a:rPr>
              <a:t>Describe the mechanisms of action of diuretics.</a:t>
            </a:r>
          </a:p>
          <a:p>
            <a:pPr marL="685800" indent="-685800" defTabSz="914400">
              <a:buFont typeface="Arial" charset="0"/>
              <a:buChar char="•"/>
              <a:defRPr/>
            </a:pPr>
            <a:r>
              <a:rPr lang="en-US" sz="4000" dirty="0">
                <a:solidFill>
                  <a:schemeClr val="bg1">
                    <a:lumMod val="65000"/>
                  </a:schemeClr>
                </a:solidFill>
              </a:rPr>
              <a:t>Identify the site of action of each class of diuretics in the nephron.</a:t>
            </a:r>
          </a:p>
          <a:p>
            <a:pPr marL="685800" indent="-685800" defTabSz="914400">
              <a:buFont typeface="Arial" charset="0"/>
              <a:buChar char="•"/>
              <a:defRPr/>
            </a:pPr>
            <a:r>
              <a:rPr lang="en-US" sz="4000" dirty="0">
                <a:solidFill>
                  <a:schemeClr val="bg1">
                    <a:lumMod val="65000"/>
                  </a:schemeClr>
                </a:solidFill>
              </a:rPr>
              <a:t>Detail on the pharmacodynamic actions and pharmacokinetic aspects of diuretics.</a:t>
            </a:r>
          </a:p>
          <a:p>
            <a:pPr marL="685800" indent="-685800" defTabSz="914400">
              <a:buFont typeface="Arial" charset="0"/>
              <a:buChar char="•"/>
              <a:defRPr/>
            </a:pPr>
            <a:r>
              <a:rPr lang="en-US" sz="4000" dirty="0">
                <a:solidFill>
                  <a:schemeClr val="bg1">
                    <a:lumMod val="65000"/>
                  </a:schemeClr>
                </a:solidFill>
              </a:rPr>
              <a:t>List ADRS, therapeutic uses, contraindications and drug-drug interactions of diuretics</a:t>
            </a:r>
            <a:r>
              <a:rPr lang="en-US" sz="2800" dirty="0">
                <a:solidFill>
                  <a:schemeClr val="bg1">
                    <a:lumMod val="65000"/>
                  </a:schemeClr>
                </a:solidFill>
              </a:rPr>
              <a:t>.</a:t>
            </a:r>
          </a:p>
          <a:p>
            <a:endParaRPr lang="en-US" sz="4800" dirty="0">
              <a:solidFill>
                <a:schemeClr val="bg1">
                  <a:lumMod val="65000"/>
                </a:schemeClr>
              </a:solidFill>
              <a:ea typeface="Optima" charset="0"/>
              <a:cs typeface="Optima"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05" y="4113245"/>
            <a:ext cx="3877389" cy="3226785"/>
          </a:xfrm>
          <a:prstGeom prst="rect">
            <a:avLst/>
          </a:prstGeom>
        </p:spPr>
      </p:pic>
    </p:spTree>
    <p:extLst>
      <p:ext uri="{BB962C8B-B14F-4D97-AF65-F5344CB8AC3E}">
        <p14:creationId xmlns:p14="http://schemas.microsoft.com/office/powerpoint/2010/main" val="489975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915" y="0"/>
            <a:ext cx="16491857" cy="3203954"/>
          </a:xfrm>
          <a:prstGeom prst="rect">
            <a:avLst/>
          </a:prstGeom>
          <a:noFill/>
        </p:spPr>
        <p:txBody>
          <a:bodyPr wrap="square" rtlCol="0">
            <a:spAutoFit/>
          </a:bodyPr>
          <a:lstStyle/>
          <a:p>
            <a:r>
              <a:rPr lang="en-US" sz="4800" b="1" dirty="0">
                <a:solidFill>
                  <a:srgbClr val="0070C0"/>
                </a:solidFill>
                <a:ea typeface="Optima ExtraBlack" charset="0"/>
                <a:cs typeface="Optima ExtraBlack" charset="0"/>
              </a:rPr>
              <a:t>LOOP DIURETICS</a:t>
            </a:r>
            <a:br>
              <a:rPr lang="en-US" sz="4800" b="1" dirty="0">
                <a:solidFill>
                  <a:srgbClr val="0070C0"/>
                </a:solidFill>
                <a:ea typeface="Optima ExtraBlack" charset="0"/>
                <a:cs typeface="Optima ExtraBlack" charset="0"/>
              </a:rPr>
            </a:br>
            <a:r>
              <a:rPr lang="en-US" sz="4800" b="1" dirty="0">
                <a:solidFill>
                  <a:srgbClr val="0070C0"/>
                </a:solidFill>
                <a:ea typeface="Optima ExtraBlack" charset="0"/>
                <a:cs typeface="Optima ExtraBlack" charset="0"/>
              </a:rPr>
              <a:t>High Ceiling diuretics</a:t>
            </a:r>
          </a:p>
          <a:p>
            <a:pPr>
              <a:lnSpc>
                <a:spcPct val="110000"/>
              </a:lnSpc>
            </a:pPr>
            <a:endParaRPr lang="en-US" altLang="en-US" sz="3400" b="1" dirty="0">
              <a:ea typeface="Optima" charset="0"/>
              <a:cs typeface="Optima" charset="0"/>
            </a:endParaRPr>
          </a:p>
          <a:p>
            <a:pPr>
              <a:lnSpc>
                <a:spcPct val="110000"/>
              </a:lnSpc>
            </a:pPr>
            <a:endParaRPr lang="en-US" altLang="en-US" sz="800" b="1" dirty="0">
              <a:ea typeface="Optima" charset="0"/>
              <a:cs typeface="Optima" charset="0"/>
            </a:endParaRPr>
          </a:p>
          <a:p>
            <a:r>
              <a:rPr lang="en-US" sz="6000" b="1" u="sng" dirty="0">
                <a:ea typeface="Optima" charset="0"/>
                <a:cs typeface="Optima" charset="0"/>
              </a:rPr>
              <a:t> </a:t>
            </a:r>
            <a:endParaRPr lang="en-US" sz="6000" dirty="0">
              <a:ea typeface="Optima" charset="0"/>
              <a:cs typeface="Optima" charset="0"/>
            </a:endParaRPr>
          </a:p>
        </p:txBody>
      </p:sp>
      <p:graphicFrame>
        <p:nvGraphicFramePr>
          <p:cNvPr id="9" name="Diagram 8"/>
          <p:cNvGraphicFramePr/>
          <p:nvPr>
            <p:extLst>
              <p:ext uri="{D42A27DB-BD31-4B8C-83A1-F6EECF244321}">
                <p14:modId xmlns:p14="http://schemas.microsoft.com/office/powerpoint/2010/main" val="1331539611"/>
              </p:ext>
            </p:extLst>
          </p:nvPr>
        </p:nvGraphicFramePr>
        <p:xfrm>
          <a:off x="653144" y="4317561"/>
          <a:ext cx="11070771" cy="7319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عنصر نائب للمحتوى 2"/>
          <p:cNvSpPr txBox="1">
            <a:spLocks/>
          </p:cNvSpPr>
          <p:nvPr/>
        </p:nvSpPr>
        <p:spPr>
          <a:xfrm>
            <a:off x="12973050" y="323530"/>
            <a:ext cx="10793413" cy="6383337"/>
          </a:xfrm>
          <a:prstGeom prst="rect">
            <a:avLst/>
          </a:prstGeom>
        </p:spPr>
        <p:txBody>
          <a:bodyPr/>
          <a:lstStyle>
            <a:lvl1pPr marL="445610" indent="-445610" algn="l" defTabSz="1782440" rtl="0" eaLnBrk="1" latinLnBrk="0" hangingPunct="1">
              <a:lnSpc>
                <a:spcPct val="90000"/>
              </a:lnSpc>
              <a:spcBef>
                <a:spcPts val="1949"/>
              </a:spcBef>
              <a:buFont typeface="Arial" panose="020B0604020202020204" pitchFamily="34" charset="0"/>
              <a:buChar char="•"/>
              <a:defRPr sz="5458" kern="1200">
                <a:solidFill>
                  <a:schemeClr val="tx1"/>
                </a:solidFill>
                <a:latin typeface="+mn-lt"/>
                <a:ea typeface="+mn-ea"/>
                <a:cs typeface="+mn-cs"/>
              </a:defRPr>
            </a:lvl1pPr>
            <a:lvl2pPr marL="1336830" indent="-445610" algn="l" defTabSz="1782440" rtl="0" eaLnBrk="1" latinLnBrk="0" hangingPunct="1">
              <a:lnSpc>
                <a:spcPct val="90000"/>
              </a:lnSpc>
              <a:spcBef>
                <a:spcPts val="975"/>
              </a:spcBef>
              <a:buFont typeface="Arial" panose="020B0604020202020204" pitchFamily="34" charset="0"/>
              <a:buChar char="•"/>
              <a:defRPr sz="4678" kern="1200">
                <a:solidFill>
                  <a:schemeClr val="tx1"/>
                </a:solidFill>
                <a:latin typeface="+mn-lt"/>
                <a:ea typeface="+mn-ea"/>
                <a:cs typeface="+mn-cs"/>
              </a:defRPr>
            </a:lvl2pPr>
            <a:lvl3pPr marL="2228050" indent="-445610" algn="l" defTabSz="1782440" rtl="0" eaLnBrk="1" latinLnBrk="0" hangingPunct="1">
              <a:lnSpc>
                <a:spcPct val="90000"/>
              </a:lnSpc>
              <a:spcBef>
                <a:spcPts val="975"/>
              </a:spcBef>
              <a:buFont typeface="Arial" panose="020B0604020202020204" pitchFamily="34" charset="0"/>
              <a:buChar char="•"/>
              <a:defRPr sz="3899" kern="1200">
                <a:solidFill>
                  <a:schemeClr val="tx1"/>
                </a:solidFill>
                <a:latin typeface="+mn-lt"/>
                <a:ea typeface="+mn-ea"/>
                <a:cs typeface="+mn-cs"/>
              </a:defRPr>
            </a:lvl3pPr>
            <a:lvl4pPr marL="31192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4pPr>
            <a:lvl5pPr marL="401049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5pPr>
            <a:lvl6pPr marL="490171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6pPr>
            <a:lvl7pPr marL="579293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7pPr>
            <a:lvl8pPr marL="668415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8pPr>
            <a:lvl9pPr marL="75753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9pPr>
          </a:lstStyle>
          <a:p>
            <a:pPr>
              <a:buFont typeface="Wingdings" charset="2"/>
              <a:buNone/>
            </a:pPr>
            <a:r>
              <a:rPr lang="en-US" altLang="en-US" sz="3600" b="1" dirty="0">
                <a:solidFill>
                  <a:srgbClr val="C00000"/>
                </a:solidFill>
                <a:ea typeface="Optima" charset="0"/>
                <a:cs typeface="Optima" charset="0"/>
              </a:rPr>
              <a:t>Ascending loop of Henle </a:t>
            </a:r>
          </a:p>
          <a:p>
            <a:r>
              <a:rPr lang="en-US" altLang="en-US" sz="3200" dirty="0">
                <a:ea typeface="Optima" charset="0"/>
                <a:cs typeface="Optima" charset="0"/>
              </a:rPr>
              <a:t>Is impermeable to water</a:t>
            </a:r>
          </a:p>
          <a:p>
            <a:r>
              <a:rPr lang="en-US" altLang="en-US" sz="3200" b="1" dirty="0">
                <a:solidFill>
                  <a:srgbClr val="C00000"/>
                </a:solidFill>
                <a:ea typeface="Optima" charset="0"/>
                <a:cs typeface="Optima" charset="0"/>
              </a:rPr>
              <a:t>In thick ascending loop of Henle (TAL) </a:t>
            </a:r>
            <a:r>
              <a:rPr lang="en-US" altLang="en-US" sz="3200" dirty="0">
                <a:ea typeface="Optima" charset="0"/>
                <a:cs typeface="Optima" charset="0"/>
              </a:rPr>
              <a:t>is responsible for active re-absorption of Na, K and Cl (25-30% Na</a:t>
            </a:r>
            <a:r>
              <a:rPr lang="en-US" altLang="en-US" sz="3200" baseline="30000" dirty="0">
                <a:ea typeface="Optima" charset="0"/>
                <a:cs typeface="Optima" charset="0"/>
              </a:rPr>
              <a:t>+</a:t>
            </a:r>
            <a:r>
              <a:rPr lang="en-US" altLang="en-US" sz="3200" dirty="0">
                <a:ea typeface="Optima" charset="0"/>
                <a:cs typeface="Optima" charset="0"/>
              </a:rPr>
              <a:t>  is reabsorbed) via transport system in luminal membrane called </a:t>
            </a:r>
            <a:r>
              <a:rPr lang="en-US" altLang="en-US" sz="3200" dirty="0">
                <a:solidFill>
                  <a:srgbClr val="C00000"/>
                </a:solidFill>
                <a:ea typeface="Optima" charset="0"/>
                <a:cs typeface="Optima" charset="0"/>
              </a:rPr>
              <a:t>Na</a:t>
            </a:r>
            <a:r>
              <a:rPr lang="en-US" altLang="en-US" sz="3200" baseline="30000" dirty="0">
                <a:solidFill>
                  <a:srgbClr val="C00000"/>
                </a:solidFill>
                <a:ea typeface="Optima" charset="0"/>
                <a:cs typeface="Optima" charset="0"/>
              </a:rPr>
              <a:t>+</a:t>
            </a:r>
            <a:r>
              <a:rPr lang="en-US" altLang="en-US" sz="3200" dirty="0">
                <a:solidFill>
                  <a:srgbClr val="C00000"/>
                </a:solidFill>
                <a:ea typeface="Optima" charset="0"/>
                <a:cs typeface="Optima" charset="0"/>
              </a:rPr>
              <a:t>/ K</a:t>
            </a:r>
            <a:r>
              <a:rPr lang="en-US" altLang="en-US" sz="3200" baseline="30000" dirty="0">
                <a:solidFill>
                  <a:srgbClr val="C00000"/>
                </a:solidFill>
                <a:ea typeface="Optima" charset="0"/>
                <a:cs typeface="Optima" charset="0"/>
              </a:rPr>
              <a:t>+</a:t>
            </a:r>
            <a:r>
              <a:rPr lang="en-US" altLang="en-US" sz="3200" dirty="0">
                <a:solidFill>
                  <a:srgbClr val="C00000"/>
                </a:solidFill>
                <a:ea typeface="Optima" charset="0"/>
                <a:cs typeface="Optima" charset="0"/>
              </a:rPr>
              <a:t> / 2Cl</a:t>
            </a:r>
            <a:r>
              <a:rPr lang="en-US" altLang="en-US" sz="3200" baseline="30000" dirty="0">
                <a:solidFill>
                  <a:srgbClr val="C00000"/>
                </a:solidFill>
                <a:ea typeface="Optima" charset="0"/>
                <a:cs typeface="Optima" charset="0"/>
              </a:rPr>
              <a:t>-</a:t>
            </a:r>
            <a:r>
              <a:rPr lang="en-US" altLang="en-US" sz="3200" dirty="0">
                <a:solidFill>
                  <a:srgbClr val="C00000"/>
                </a:solidFill>
                <a:ea typeface="Optima" charset="0"/>
                <a:cs typeface="Optima" charset="0"/>
              </a:rPr>
              <a:t> co-transporter </a:t>
            </a:r>
          </a:p>
          <a:p>
            <a:r>
              <a:rPr lang="en-US" altLang="en-US" sz="3200" dirty="0">
                <a:ea typeface="Optima" charset="0"/>
                <a:cs typeface="Optima" charset="0"/>
              </a:rPr>
              <a:t>Ca and Mg are reabsorbed and enter the interstitial fluid via </a:t>
            </a:r>
            <a:r>
              <a:rPr lang="en-US" altLang="en-US" sz="3200" dirty="0" err="1">
                <a:ea typeface="Optima" charset="0"/>
                <a:cs typeface="Optima" charset="0"/>
              </a:rPr>
              <a:t>paracellular</a:t>
            </a:r>
            <a:r>
              <a:rPr lang="en-US" altLang="en-US" sz="3200" dirty="0">
                <a:ea typeface="Optima" charset="0"/>
                <a:cs typeface="Optima" charset="0"/>
              </a:rPr>
              <a:t> pathway</a:t>
            </a:r>
          </a:p>
          <a:p>
            <a:endParaRPr lang="en-US" altLang="en-US" sz="3200" dirty="0">
              <a:solidFill>
                <a:srgbClr val="C00000"/>
              </a:solidFill>
              <a:ea typeface="Optima" charset="0"/>
              <a:cs typeface="Optima" charset="0"/>
            </a:endParaRPr>
          </a:p>
          <a:p>
            <a:pPr lvl="1">
              <a:buFont typeface="Wingdings 2" charset="2"/>
              <a:buNone/>
            </a:pPr>
            <a:endParaRPr lang="en-US" altLang="en-US" sz="3200" dirty="0">
              <a:ea typeface="Optima" charset="0"/>
              <a:cs typeface="Optima" charset="0"/>
            </a:endParaRPr>
          </a:p>
        </p:txBody>
      </p:sp>
      <p:pic>
        <p:nvPicPr>
          <p:cNvPr id="10" name="Picture 4" descr="AHD0404-10-001"/>
          <p:cNvPicPr>
            <a:picLocks noChangeAspect="1" noChangeArrowheads="1"/>
          </p:cNvPicPr>
          <p:nvPr/>
        </p:nvPicPr>
        <p:blipFill>
          <a:blip r:embed="rId7">
            <a:lum bright="-24000" contrast="18000"/>
            <a:extLst>
              <a:ext uri="{28A0092B-C50C-407E-A947-70E740481C1C}">
                <a14:useLocalDpi xmlns:a14="http://schemas.microsoft.com/office/drawing/2010/main" val="0"/>
              </a:ext>
            </a:extLst>
          </a:blip>
          <a:srcRect l="10603" t="7626" r="14531" b="4262"/>
          <a:stretch>
            <a:fillRect/>
          </a:stretch>
        </p:blipFill>
        <p:spPr>
          <a:xfrm>
            <a:off x="13436600" y="5335267"/>
            <a:ext cx="9035595" cy="6484938"/>
          </a:xfrm>
          <a:prstGeom prst="rect">
            <a:avLst/>
          </a:prstGeom>
          <a:noFill/>
        </p:spPr>
      </p:pic>
      <p:sp>
        <p:nvSpPr>
          <p:cNvPr id="11" name="TextBox 10"/>
          <p:cNvSpPr txBox="1"/>
          <p:nvPr/>
        </p:nvSpPr>
        <p:spPr>
          <a:xfrm>
            <a:off x="293915" y="1769715"/>
            <a:ext cx="12279086" cy="3139321"/>
          </a:xfrm>
          <a:prstGeom prst="rect">
            <a:avLst/>
          </a:prstGeom>
          <a:noFill/>
        </p:spPr>
        <p:txBody>
          <a:bodyPr wrap="square" rtlCol="0">
            <a:spAutoFit/>
          </a:bodyPr>
          <a:lstStyle/>
          <a:p>
            <a:pPr>
              <a:lnSpc>
                <a:spcPct val="110000"/>
              </a:lnSpc>
            </a:pPr>
            <a:r>
              <a:rPr lang="en-US" altLang="en-US" sz="3600" dirty="0">
                <a:ea typeface="Optima" charset="0"/>
                <a:cs typeface="Optima" charset="0"/>
              </a:rPr>
              <a:t>The most potent diuretic , termed </a:t>
            </a:r>
            <a:r>
              <a:rPr lang="en-US" altLang="en-US" sz="3600" b="1" dirty="0">
                <a:ea typeface="Optima" charset="0"/>
                <a:cs typeface="Optima" charset="0"/>
              </a:rPr>
              <a:t>“high ceiling diuretic”</a:t>
            </a:r>
          </a:p>
          <a:p>
            <a:pPr>
              <a:lnSpc>
                <a:spcPct val="110000"/>
              </a:lnSpc>
            </a:pPr>
            <a:r>
              <a:rPr lang="en-US" altLang="en-US" sz="3600" dirty="0">
                <a:ea typeface="Optima" charset="0"/>
                <a:cs typeface="Optima" charset="0"/>
              </a:rPr>
              <a:t>Efficacy: High </a:t>
            </a:r>
            <a:r>
              <a:rPr lang="en-US" altLang="en-US" sz="3600" dirty="0" err="1">
                <a:ea typeface="Optima" charset="0"/>
                <a:cs typeface="Optima" charset="0"/>
              </a:rPr>
              <a:t>natriuresis</a:t>
            </a:r>
            <a:r>
              <a:rPr lang="en-US" altLang="en-US" sz="3600" dirty="0">
                <a:ea typeface="Optima" charset="0"/>
                <a:cs typeface="Optima" charset="0"/>
              </a:rPr>
              <a:t> as 25-30% Na</a:t>
            </a:r>
            <a:r>
              <a:rPr lang="en-US" altLang="en-US" sz="3600" baseline="30000" dirty="0">
                <a:ea typeface="Optima" charset="0"/>
                <a:cs typeface="Optima" charset="0"/>
              </a:rPr>
              <a:t>+</a:t>
            </a:r>
            <a:r>
              <a:rPr lang="en-US" altLang="en-US" sz="3600" dirty="0">
                <a:ea typeface="Optima" charset="0"/>
                <a:cs typeface="Optima" charset="0"/>
              </a:rPr>
              <a:t>  is reabsorbed</a:t>
            </a:r>
          </a:p>
          <a:p>
            <a:pPr>
              <a:lnSpc>
                <a:spcPct val="110000"/>
              </a:lnSpc>
            </a:pPr>
            <a:r>
              <a:rPr lang="en-US" sz="3600" dirty="0">
                <a:solidFill>
                  <a:srgbClr val="7030A0"/>
                </a:solidFill>
              </a:rPr>
              <a:t>Induce expression of COX, PGE↓ salt transport in TAL</a:t>
            </a:r>
          </a:p>
          <a:p>
            <a:pPr>
              <a:lnSpc>
                <a:spcPct val="110000"/>
              </a:lnSpc>
            </a:pPr>
            <a:r>
              <a:rPr lang="en-US" sz="3600" b="1" dirty="0">
                <a:solidFill>
                  <a:srgbClr val="7030A0"/>
                </a:solidFill>
              </a:rPr>
              <a:t>↓Renal vascular resistance &amp;↑renal blood flow→ </a:t>
            </a:r>
            <a:r>
              <a:rPr lang="en-US" sz="3600" b="1" u="sng" dirty="0">
                <a:solidFill>
                  <a:srgbClr val="7030A0"/>
                </a:solidFill>
              </a:rPr>
              <a:t>PGs</a:t>
            </a:r>
          </a:p>
          <a:p>
            <a:pPr>
              <a:lnSpc>
                <a:spcPct val="110000"/>
              </a:lnSpc>
            </a:pPr>
            <a:endParaRPr lang="en-US" sz="3600" dirty="0"/>
          </a:p>
        </p:txBody>
      </p:sp>
      <p:sp>
        <p:nvSpPr>
          <p:cNvPr id="7" name="مستطيل 6"/>
          <p:cNvSpPr/>
          <p:nvPr/>
        </p:nvSpPr>
        <p:spPr>
          <a:xfrm>
            <a:off x="14351000" y="6478594"/>
            <a:ext cx="2489655" cy="177640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p:nvSpPr>
        <p:spPr>
          <a:xfrm>
            <a:off x="17424400" y="10515600"/>
            <a:ext cx="3810000" cy="11212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6999514" y="7228699"/>
            <a:ext cx="4724400" cy="38100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a:solidFill>
                  <a:schemeClr val="bg1">
                    <a:lumMod val="50000"/>
                  </a:schemeClr>
                </a:solidFill>
              </a:rPr>
              <a:t>Etha</a:t>
            </a:r>
            <a:r>
              <a:rPr lang="ar-SA" dirty="0">
                <a:solidFill>
                  <a:schemeClr val="bg1">
                    <a:lumMod val="50000"/>
                  </a:schemeClr>
                </a:solidFill>
              </a:rPr>
              <a:t> </a:t>
            </a:r>
            <a:r>
              <a:rPr lang="en-US" dirty="0">
                <a:solidFill>
                  <a:schemeClr val="bg1">
                    <a:lumMod val="50000"/>
                  </a:schemeClr>
                </a:solidFill>
              </a:rPr>
              <a:t>cry</a:t>
            </a:r>
            <a:r>
              <a:rPr lang="ar-SA" dirty="0">
                <a:solidFill>
                  <a:schemeClr val="bg1">
                    <a:lumMod val="50000"/>
                  </a:schemeClr>
                </a:solidFill>
              </a:rPr>
              <a:t> </a:t>
            </a:r>
            <a:r>
              <a:rPr lang="en-US" dirty="0" err="1">
                <a:solidFill>
                  <a:schemeClr val="bg1">
                    <a:lumMod val="50000"/>
                  </a:schemeClr>
                </a:solidFill>
              </a:rPr>
              <a:t>nic</a:t>
            </a:r>
            <a:r>
              <a:rPr lang="en-US" dirty="0">
                <a:solidFill>
                  <a:schemeClr val="bg1">
                    <a:lumMod val="50000"/>
                  </a:schemeClr>
                </a:solidFill>
              </a:rPr>
              <a:t> Acid</a:t>
            </a:r>
            <a:r>
              <a:rPr lang="ar-SA" dirty="0">
                <a:solidFill>
                  <a:schemeClr val="bg1">
                    <a:lumMod val="50000"/>
                  </a:schemeClr>
                </a:solidFill>
              </a:rPr>
              <a:t> ممكن نقرأ اسم الدرق “ إذا بكى نسى ”  </a:t>
            </a:r>
          </a:p>
        </p:txBody>
      </p:sp>
      <p:sp>
        <p:nvSpPr>
          <p:cNvPr id="14" name="مستطيل 13"/>
          <p:cNvSpPr/>
          <p:nvPr/>
        </p:nvSpPr>
        <p:spPr>
          <a:xfrm>
            <a:off x="772299" y="7228699"/>
            <a:ext cx="4724400" cy="38100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bg1">
                    <a:lumMod val="50000"/>
                  </a:schemeClr>
                </a:solidFill>
              </a:rPr>
              <a:t>B</a:t>
            </a:r>
            <a:r>
              <a:rPr lang="ar-SA" dirty="0">
                <a:solidFill>
                  <a:schemeClr val="bg1">
                    <a:lumMod val="50000"/>
                  </a:schemeClr>
                </a:solidFill>
              </a:rPr>
              <a:t> </a:t>
            </a:r>
            <a:r>
              <a:rPr lang="en-US" dirty="0" err="1">
                <a:solidFill>
                  <a:schemeClr val="bg1">
                    <a:lumMod val="50000"/>
                  </a:schemeClr>
                </a:solidFill>
              </a:rPr>
              <a:t>ume</a:t>
            </a:r>
            <a:r>
              <a:rPr lang="ar-SA" dirty="0">
                <a:solidFill>
                  <a:schemeClr val="bg1">
                    <a:lumMod val="50000"/>
                  </a:schemeClr>
                </a:solidFill>
              </a:rPr>
              <a:t> </a:t>
            </a:r>
            <a:r>
              <a:rPr lang="en-US" dirty="0" err="1">
                <a:solidFill>
                  <a:schemeClr val="bg1">
                    <a:lumMod val="50000"/>
                  </a:schemeClr>
                </a:solidFill>
              </a:rPr>
              <a:t>tanide</a:t>
            </a:r>
            <a:r>
              <a:rPr lang="en-US" dirty="0">
                <a:solidFill>
                  <a:schemeClr val="bg1">
                    <a:lumMod val="50000"/>
                  </a:schemeClr>
                </a:solidFill>
              </a:rPr>
              <a:t> </a:t>
            </a:r>
            <a:r>
              <a:rPr lang="ar-SA" dirty="0">
                <a:solidFill>
                  <a:schemeClr val="bg1">
                    <a:lumMod val="50000"/>
                  </a:schemeClr>
                </a:solidFill>
              </a:rPr>
              <a:t>ممكن نقرأ اسم الدرق “ بأمي تنادي”  </a:t>
            </a:r>
          </a:p>
        </p:txBody>
      </p:sp>
      <p:sp>
        <p:nvSpPr>
          <p:cNvPr id="15" name="مستطيل 14"/>
          <p:cNvSpPr/>
          <p:nvPr/>
        </p:nvSpPr>
        <p:spPr>
          <a:xfrm>
            <a:off x="772299" y="8526936"/>
            <a:ext cx="4724400" cy="337664"/>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dirty="0">
                <a:solidFill>
                  <a:schemeClr val="bg1">
                    <a:lumMod val="50000"/>
                  </a:schemeClr>
                </a:solidFill>
                <a:latin typeface="Optima ExtraBlack" charset="0"/>
                <a:ea typeface="Optima ExtraBlack" charset="0"/>
                <a:cs typeface="Optima ExtraBlack" charset="0"/>
              </a:rPr>
              <a:t>Tor</a:t>
            </a:r>
            <a:r>
              <a:rPr lang="ar-SA" dirty="0">
                <a:solidFill>
                  <a:schemeClr val="bg1">
                    <a:lumMod val="50000"/>
                  </a:schemeClr>
                </a:solidFill>
                <a:latin typeface="Optima ExtraBlack" charset="0"/>
                <a:ea typeface="Optima ExtraBlack" charset="0"/>
                <a:cs typeface="Optima ExtraBlack" charset="0"/>
              </a:rPr>
              <a:t> </a:t>
            </a:r>
            <a:r>
              <a:rPr lang="en-US" dirty="0" err="1">
                <a:solidFill>
                  <a:schemeClr val="bg1">
                    <a:lumMod val="50000"/>
                  </a:schemeClr>
                </a:solidFill>
                <a:latin typeface="Optima ExtraBlack" charset="0"/>
                <a:ea typeface="Optima ExtraBlack" charset="0"/>
                <a:cs typeface="Optima ExtraBlack" charset="0"/>
              </a:rPr>
              <a:t>semide</a:t>
            </a:r>
            <a:r>
              <a:rPr lang="ar-SA" dirty="0">
                <a:solidFill>
                  <a:schemeClr val="bg1">
                    <a:lumMod val="50000"/>
                  </a:schemeClr>
                </a:solidFill>
              </a:rPr>
              <a:t> ممكن نقرأ اسم الدرق “ ثور صامد”  </a:t>
            </a:r>
          </a:p>
        </p:txBody>
      </p:sp>
      <p:sp>
        <p:nvSpPr>
          <p:cNvPr id="16" name="مستطيل 15"/>
          <p:cNvSpPr/>
          <p:nvPr/>
        </p:nvSpPr>
        <p:spPr>
          <a:xfrm>
            <a:off x="6999514" y="8526936"/>
            <a:ext cx="4949371" cy="337664"/>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altLang="en-US" b="1" dirty="0">
                <a:solidFill>
                  <a:schemeClr val="bg1">
                    <a:lumMod val="50000"/>
                  </a:schemeClr>
                </a:solidFill>
                <a:latin typeface="Optima ExtraBlack" charset="0"/>
                <a:ea typeface="Optima ExtraBlack" charset="0"/>
                <a:cs typeface="Optima ExtraBlack" charset="0"/>
              </a:rPr>
              <a:t>For</a:t>
            </a:r>
            <a:r>
              <a:rPr lang="ar-SA" altLang="en-US" dirty="0">
                <a:solidFill>
                  <a:schemeClr val="bg1">
                    <a:lumMod val="50000"/>
                  </a:schemeClr>
                </a:solidFill>
              </a:rPr>
              <a:t> </a:t>
            </a:r>
            <a:r>
              <a:rPr lang="en-US" dirty="0" err="1">
                <a:solidFill>
                  <a:schemeClr val="bg1">
                    <a:lumMod val="50000"/>
                  </a:schemeClr>
                </a:solidFill>
                <a:latin typeface="Optima ExtraBlack" charset="0"/>
                <a:ea typeface="Optima ExtraBlack" charset="0"/>
                <a:cs typeface="Optima ExtraBlack" charset="0"/>
              </a:rPr>
              <a:t>Semide</a:t>
            </a:r>
            <a:r>
              <a:rPr lang="ar-SA" dirty="0">
                <a:solidFill>
                  <a:schemeClr val="bg1">
                    <a:lumMod val="50000"/>
                  </a:schemeClr>
                </a:solidFill>
              </a:rPr>
              <a:t> ممكن نقرأ اسم الدرق “ لأجل صامد”  </a:t>
            </a:r>
          </a:p>
        </p:txBody>
      </p:sp>
    </p:spTree>
    <p:extLst>
      <p:ext uri="{BB962C8B-B14F-4D97-AF65-F5344CB8AC3E}">
        <p14:creationId xmlns:p14="http://schemas.microsoft.com/office/powerpoint/2010/main" val="39147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0278325"/>
              </p:ext>
            </p:extLst>
          </p:nvPr>
        </p:nvGraphicFramePr>
        <p:xfrm>
          <a:off x="1" y="0"/>
          <a:ext cx="23766462" cy="13408152"/>
        </p:xfrm>
        <a:graphic>
          <a:graphicData uri="http://schemas.openxmlformats.org/drawingml/2006/table">
            <a:tbl>
              <a:tblPr>
                <a:tableStyleId>{74C1A8A3-306A-4EB7-A6B1-4F7E0EB9C5D6}</a:tableStyleId>
              </a:tblPr>
              <a:tblGrid>
                <a:gridCol w="4317999">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gridCol w="3722099">
                  <a:extLst>
                    <a:ext uri="{9D8B030D-6E8A-4147-A177-3AD203B41FA5}">
                      <a16:colId xmlns:a16="http://schemas.microsoft.com/office/drawing/2014/main" val="20002"/>
                    </a:ext>
                  </a:extLst>
                </a:gridCol>
                <a:gridCol w="4104729">
                  <a:extLst>
                    <a:ext uri="{9D8B030D-6E8A-4147-A177-3AD203B41FA5}">
                      <a16:colId xmlns:a16="http://schemas.microsoft.com/office/drawing/2014/main" val="20003"/>
                    </a:ext>
                  </a:extLst>
                </a:gridCol>
                <a:gridCol w="6795635">
                  <a:extLst>
                    <a:ext uri="{9D8B030D-6E8A-4147-A177-3AD203B41FA5}">
                      <a16:colId xmlns:a16="http://schemas.microsoft.com/office/drawing/2014/main" val="20004"/>
                    </a:ext>
                  </a:extLst>
                </a:gridCol>
              </a:tblGrid>
              <a:tr h="864958">
                <a:tc gridSpan="5">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6000" b="1" dirty="0">
                          <a:solidFill>
                            <a:schemeClr val="bg1"/>
                          </a:solidFill>
                          <a:latin typeface="+mn-lt"/>
                          <a:ea typeface="Optima ExtraBlack" charset="0"/>
                          <a:cs typeface="Optima ExtraBlack" charset="0"/>
                        </a:rPr>
                        <a:t>LOOP DIURETICS</a:t>
                      </a:r>
                      <a:endParaRPr lang="en-US" altLang="en-US" sz="6000" b="1" i="0" dirty="0">
                        <a:solidFill>
                          <a:schemeClr val="bg1"/>
                        </a:solidFill>
                        <a:latin typeface="+mn-lt"/>
                        <a:ea typeface="Optima ExtraBlack" charset="0"/>
                        <a:cs typeface="Optima ExtraBlac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2AB"/>
                    </a:solidFill>
                  </a:tcPr>
                </a:tc>
                <a:tc hMerge="1">
                  <a:txBody>
                    <a:bodyPr/>
                    <a:lstStyle/>
                    <a:p>
                      <a:pPr marL="0" marR="0" indent="0" algn="ctr" defTabSz="1782440" rtl="0" eaLnBrk="1" fontAlgn="auto" latinLnBrk="0" hangingPunct="1">
                        <a:lnSpc>
                          <a:spcPct val="100000"/>
                        </a:lnSpc>
                        <a:spcBef>
                          <a:spcPts val="0"/>
                        </a:spcBef>
                        <a:spcAft>
                          <a:spcPts val="0"/>
                        </a:spcAft>
                        <a:buClrTx/>
                        <a:buSzTx/>
                        <a:buFontTx/>
                        <a:buNone/>
                        <a:tabLst/>
                        <a:defRPr/>
                      </a:pPr>
                      <a:endParaRPr lang="en-US" b="1" i="0" dirty="0">
                        <a:solidFill>
                          <a:schemeClr val="bg1"/>
                        </a:solidFill>
                        <a:latin typeface="Optima ExtraBlack" charset="0"/>
                        <a:ea typeface="Optima ExtraBlack" charset="0"/>
                        <a:cs typeface="Optima ExtraBlac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indent="0" algn="ctr" defTabSz="1782440" rtl="0" eaLnBrk="1" fontAlgn="auto" latinLnBrk="0" hangingPunct="1">
                        <a:lnSpc>
                          <a:spcPct val="100000"/>
                        </a:lnSpc>
                        <a:spcBef>
                          <a:spcPts val="0"/>
                        </a:spcBef>
                        <a:spcAft>
                          <a:spcPts val="0"/>
                        </a:spcAft>
                        <a:buClrTx/>
                        <a:buSzTx/>
                        <a:buFontTx/>
                        <a:buNone/>
                        <a:tabLst/>
                        <a:defRPr/>
                      </a:pPr>
                      <a:endParaRPr lang="en-US" b="1" i="0" dirty="0">
                        <a:solidFill>
                          <a:schemeClr val="bg1"/>
                        </a:solidFill>
                        <a:latin typeface="Optima ExtraBlack" charset="0"/>
                        <a:ea typeface="Optima ExtraBlack" charset="0"/>
                        <a:cs typeface="Optima ExtraBlac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marL="0" marR="0" lvl="1" indent="0" algn="ctr" defTabSz="1782440" rtl="0" eaLnBrk="1" fontAlgn="auto" latinLnBrk="0" hangingPunct="1">
                        <a:lnSpc>
                          <a:spcPct val="100000"/>
                        </a:lnSpc>
                        <a:spcBef>
                          <a:spcPts val="0"/>
                        </a:spcBef>
                        <a:spcAft>
                          <a:spcPts val="0"/>
                        </a:spcAft>
                        <a:buClrTx/>
                        <a:buSzTx/>
                        <a:buFontTx/>
                        <a:buNone/>
                        <a:tabLst/>
                        <a:defRPr/>
                      </a:pPr>
                      <a:endParaRPr lang="en-US" altLang="en-US" sz="3600" b="1" i="0" dirty="0">
                        <a:solidFill>
                          <a:schemeClr val="bg1"/>
                        </a:solidFill>
                        <a:latin typeface="Optima ExtraBlack" charset="0"/>
                        <a:ea typeface="Optima ExtraBlack" charset="0"/>
                        <a:cs typeface="Optima ExtraBlac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marR="0" indent="0" algn="ctr" defTabSz="1782440" rtl="0" eaLnBrk="1" fontAlgn="auto" latinLnBrk="0" hangingPunct="1">
                        <a:lnSpc>
                          <a:spcPct val="100000"/>
                        </a:lnSpc>
                        <a:spcBef>
                          <a:spcPts val="0"/>
                        </a:spcBef>
                        <a:spcAft>
                          <a:spcPts val="0"/>
                        </a:spcAft>
                        <a:buClrTx/>
                        <a:buSzTx/>
                        <a:buFontTx/>
                        <a:buNone/>
                        <a:tabLst/>
                        <a:defRPr/>
                      </a:pPr>
                      <a:endParaRPr lang="en-US" b="1" i="0" dirty="0">
                        <a:solidFill>
                          <a:schemeClr val="bg1"/>
                        </a:solidFill>
                        <a:latin typeface="Optima ExtraBlack" charset="0"/>
                        <a:ea typeface="Optima ExtraBlack" charset="0"/>
                        <a:cs typeface="Optima ExtraBlac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534509">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3200" b="1" i="0" dirty="0">
                          <a:solidFill>
                            <a:schemeClr val="tx1"/>
                          </a:solidFill>
                          <a:latin typeface="+mn-lt"/>
                          <a:ea typeface="Optima ExtraBlack" charset="0"/>
                          <a:cs typeface="Optima ExtraBlack" charset="0"/>
                        </a:rPr>
                        <a:t>Mechanism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3600" b="1" i="0" kern="1200" cap="none" dirty="0">
                          <a:solidFill>
                            <a:schemeClr val="tx1"/>
                          </a:solidFill>
                          <a:latin typeface="+mn-lt"/>
                          <a:ea typeface="Optima ExtraBlack" charset="0"/>
                          <a:cs typeface="Optima ExtraBlack" charset="0"/>
                        </a:rPr>
                        <a:t>Pharmacokinetics</a:t>
                      </a:r>
                      <a:endParaRPr lang="en-US" b="1" i="0" dirty="0">
                        <a:solidFill>
                          <a:schemeClr val="tx1"/>
                        </a:solidFill>
                        <a:latin typeface="+mn-lt"/>
                        <a:ea typeface="Optima ExtraBlack" charset="0"/>
                        <a:cs typeface="Optima ExtraBlac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3200" b="1" i="0" cap="none" dirty="0">
                          <a:solidFill>
                            <a:schemeClr val="tx1"/>
                          </a:solidFill>
                          <a:latin typeface="+mn-lt"/>
                          <a:ea typeface="Optima ExtraBlack" charset="0"/>
                          <a:cs typeface="Optima ExtraBlack" charset="0"/>
                        </a:rPr>
                        <a:t>Pharmacological effects</a:t>
                      </a:r>
                      <a:endParaRPr lang="en-US" b="1" i="0" dirty="0">
                        <a:solidFill>
                          <a:schemeClr val="tx1"/>
                        </a:solidFill>
                        <a:latin typeface="+mn-lt"/>
                        <a:ea typeface="Optima ExtraBlack" charset="0"/>
                        <a:cs typeface="Optima ExtraBlac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1" indent="0" algn="ctr" defTabSz="1782440" rtl="0" eaLnBrk="1" fontAlgn="auto" latinLnBrk="0" hangingPunct="1">
                        <a:lnSpc>
                          <a:spcPct val="100000"/>
                        </a:lnSpc>
                        <a:spcBef>
                          <a:spcPts val="0"/>
                        </a:spcBef>
                        <a:spcAft>
                          <a:spcPts val="0"/>
                        </a:spcAft>
                        <a:buClrTx/>
                        <a:buSzTx/>
                        <a:buFontTx/>
                        <a:buNone/>
                        <a:tabLst/>
                        <a:defRPr/>
                      </a:pPr>
                      <a:r>
                        <a:rPr lang="en-US" altLang="en-US" sz="3600" b="1" i="0" dirty="0">
                          <a:solidFill>
                            <a:schemeClr val="tx1"/>
                          </a:solidFill>
                          <a:latin typeface="+mn-lt"/>
                          <a:ea typeface="Optima ExtraBlack" charset="0"/>
                          <a:cs typeface="Optima ExtraBlack" charset="0"/>
                        </a:rPr>
                        <a:t>Uses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3200" b="1" i="0" cap="none" dirty="0">
                          <a:solidFill>
                            <a:schemeClr val="tx1"/>
                          </a:solidFill>
                          <a:latin typeface="+mn-lt"/>
                          <a:ea typeface="Optima ExtraBlack" charset="0"/>
                          <a:cs typeface="Optima ExtraBlack" charset="0"/>
                        </a:rPr>
                        <a:t>Adverse effects</a:t>
                      </a:r>
                      <a:endParaRPr lang="en-US" b="1" i="0" dirty="0">
                        <a:solidFill>
                          <a:schemeClr val="tx1"/>
                        </a:solidFill>
                        <a:latin typeface="+mn-lt"/>
                        <a:ea typeface="Optima ExtraBlack" charset="0"/>
                        <a:cs typeface="Optima ExtraBlac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11316789">
                <a:tc>
                  <a:txBody>
                    <a:bodyPr/>
                    <a:lstStyle/>
                    <a:p>
                      <a:pPr eaLnBrk="1" hangingPunct="1">
                        <a:lnSpc>
                          <a:spcPct val="110000"/>
                        </a:lnSpc>
                        <a:spcBef>
                          <a:spcPts val="1200"/>
                        </a:spcBef>
                      </a:pPr>
                      <a:r>
                        <a:rPr lang="en-US" altLang="en-US" sz="3600" b="0" i="0" dirty="0">
                          <a:latin typeface="+mn-lt"/>
                          <a:ea typeface="Optima" charset="0"/>
                          <a:cs typeface="Optima" charset="0"/>
                        </a:rPr>
                        <a:t>inhibit </a:t>
                      </a:r>
                      <a:r>
                        <a:rPr lang="en-US" altLang="en-US" sz="3600" b="1" i="0" dirty="0">
                          <a:solidFill>
                            <a:schemeClr val="tx1"/>
                          </a:solidFill>
                          <a:latin typeface="+mn-lt"/>
                          <a:ea typeface="Optima" charset="0"/>
                          <a:cs typeface="Optima" charset="0"/>
                        </a:rPr>
                        <a:t>Na</a:t>
                      </a:r>
                      <a:r>
                        <a:rPr lang="en-US" altLang="en-US" sz="3600" b="1" i="0" baseline="30000" dirty="0">
                          <a:solidFill>
                            <a:schemeClr val="tx1"/>
                          </a:solidFill>
                          <a:latin typeface="+mn-lt"/>
                          <a:ea typeface="Optima" charset="0"/>
                          <a:cs typeface="Optima" charset="0"/>
                        </a:rPr>
                        <a:t>+</a:t>
                      </a:r>
                      <a:r>
                        <a:rPr lang="en-US" altLang="en-US" sz="3600" b="1" i="0" dirty="0">
                          <a:solidFill>
                            <a:schemeClr val="tx1"/>
                          </a:solidFill>
                          <a:latin typeface="+mn-lt"/>
                          <a:ea typeface="Optima" charset="0"/>
                          <a:cs typeface="Optima" charset="0"/>
                        </a:rPr>
                        <a:t> / K</a:t>
                      </a:r>
                      <a:r>
                        <a:rPr lang="en-US" altLang="en-US" sz="3600" b="1" i="0" baseline="30000" dirty="0">
                          <a:solidFill>
                            <a:schemeClr val="tx1"/>
                          </a:solidFill>
                          <a:latin typeface="+mn-lt"/>
                          <a:ea typeface="Optima" charset="0"/>
                          <a:cs typeface="Optima" charset="0"/>
                        </a:rPr>
                        <a:t>+</a:t>
                      </a:r>
                      <a:r>
                        <a:rPr lang="en-US" altLang="en-US" sz="3600" b="1" i="0" dirty="0">
                          <a:solidFill>
                            <a:schemeClr val="tx1"/>
                          </a:solidFill>
                          <a:latin typeface="+mn-lt"/>
                          <a:ea typeface="Optima" charset="0"/>
                          <a:cs typeface="Optima" charset="0"/>
                        </a:rPr>
                        <a:t> / 2 Cl</a:t>
                      </a:r>
                      <a:r>
                        <a:rPr lang="en-US" altLang="en-US" sz="3600" b="1" i="0" baseline="30000" dirty="0">
                          <a:solidFill>
                            <a:schemeClr val="tx1"/>
                          </a:solidFill>
                          <a:latin typeface="+mn-lt"/>
                          <a:ea typeface="Optima" charset="0"/>
                          <a:cs typeface="Optima" charset="0"/>
                        </a:rPr>
                        <a:t>-</a:t>
                      </a:r>
                      <a:r>
                        <a:rPr lang="en-US" altLang="en-US" sz="3600" b="1" i="0" dirty="0">
                          <a:solidFill>
                            <a:schemeClr val="tx1"/>
                          </a:solidFill>
                          <a:latin typeface="+mn-lt"/>
                          <a:ea typeface="Optima" charset="0"/>
                          <a:cs typeface="Optima" charset="0"/>
                        </a:rPr>
                        <a:t> co-transporter </a:t>
                      </a:r>
                      <a:r>
                        <a:rPr lang="en-US" altLang="en-US" sz="3600" b="0" i="0" dirty="0">
                          <a:latin typeface="+mn-lt"/>
                          <a:ea typeface="Optima" charset="0"/>
                          <a:cs typeface="Optima" charset="0"/>
                        </a:rPr>
                        <a:t>in the luminal membrane of the thick ascending loop of Henle </a:t>
                      </a:r>
                      <a:r>
                        <a:rPr lang="en-US" altLang="en-US" sz="3600" b="0" i="0" dirty="0">
                          <a:solidFill>
                            <a:srgbClr val="C00000"/>
                          </a:solidFill>
                          <a:latin typeface="+mn-lt"/>
                          <a:ea typeface="Optima" charset="0"/>
                          <a:cs typeface="Optima" charset="0"/>
                        </a:rPr>
                        <a:t>(TAL).</a:t>
                      </a:r>
                    </a:p>
                    <a:p>
                      <a:pPr eaLnBrk="1" hangingPunct="1">
                        <a:lnSpc>
                          <a:spcPct val="110000"/>
                        </a:lnSpc>
                        <a:spcBef>
                          <a:spcPts val="1200"/>
                        </a:spcBef>
                      </a:pPr>
                      <a:endParaRPr lang="en-US" altLang="en-US" sz="3600" b="0" i="0" dirty="0">
                        <a:solidFill>
                          <a:srgbClr val="FF0000"/>
                        </a:solidFill>
                        <a:latin typeface="+mn-lt"/>
                        <a:ea typeface="Optima" charset="0"/>
                        <a:cs typeface="Optima" charset="0"/>
                      </a:endParaRPr>
                    </a:p>
                    <a:p>
                      <a:pPr eaLnBrk="1" hangingPunct="1">
                        <a:lnSpc>
                          <a:spcPct val="110000"/>
                        </a:lnSpc>
                        <a:spcBef>
                          <a:spcPts val="1200"/>
                        </a:spcBef>
                      </a:pPr>
                      <a:r>
                        <a:rPr lang="en-US" altLang="en-US" sz="3600" b="0" i="0" dirty="0">
                          <a:latin typeface="+mn-lt"/>
                          <a:ea typeface="Optima" charset="0"/>
                          <a:cs typeface="Optima" charset="0"/>
                        </a:rPr>
                        <a:t> inhibit Ca</a:t>
                      </a:r>
                      <a:r>
                        <a:rPr lang="en-US" altLang="en-US" sz="3600" b="0" i="0" baseline="30000" dirty="0">
                          <a:latin typeface="+mn-lt"/>
                          <a:ea typeface="Optima" charset="0"/>
                          <a:cs typeface="Optima" charset="0"/>
                        </a:rPr>
                        <a:t>++</a:t>
                      </a:r>
                      <a:r>
                        <a:rPr lang="en-US" altLang="en-US" sz="3600" b="0" i="0" dirty="0">
                          <a:latin typeface="+mn-lt"/>
                          <a:ea typeface="Optima" charset="0"/>
                          <a:cs typeface="Optima" charset="0"/>
                        </a:rPr>
                        <a:t> and Mg </a:t>
                      </a:r>
                      <a:r>
                        <a:rPr lang="en-US" altLang="en-US" sz="3600" b="0" i="0" baseline="30000" dirty="0">
                          <a:latin typeface="+mn-lt"/>
                          <a:ea typeface="Optima" charset="0"/>
                          <a:cs typeface="Optima" charset="0"/>
                        </a:rPr>
                        <a:t>++ </a:t>
                      </a:r>
                      <a:r>
                        <a:rPr lang="en-US" altLang="en-US" sz="3600" b="0" i="0" dirty="0">
                          <a:latin typeface="+mn-lt"/>
                          <a:ea typeface="Optima" charset="0"/>
                          <a:cs typeface="Optima" charset="0"/>
                        </a:rPr>
                        <a:t>re-absorption.</a:t>
                      </a:r>
                    </a:p>
                    <a:p>
                      <a:endParaRPr lang="en-US" b="0" i="0" dirty="0">
                        <a:latin typeface="+mn-lt"/>
                        <a:ea typeface="Optima" charset="0"/>
                        <a:cs typeface="Optim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eaLnBrk="1" hangingPunct="1">
                        <a:spcBef>
                          <a:spcPts val="1200"/>
                        </a:spcBef>
                      </a:pPr>
                      <a:r>
                        <a:rPr lang="en-US" altLang="en-US" sz="3200" b="0" i="0" dirty="0">
                          <a:latin typeface="+mn-lt"/>
                          <a:ea typeface="Optima" charset="0"/>
                          <a:cs typeface="Optima" charset="0"/>
                        </a:rPr>
                        <a:t>Given orally or I. V.</a:t>
                      </a:r>
                    </a:p>
                    <a:p>
                      <a:pPr lvl="0" eaLnBrk="1" hangingPunct="1">
                        <a:spcBef>
                          <a:spcPts val="1200"/>
                        </a:spcBef>
                      </a:pPr>
                      <a:endParaRPr lang="en-US" altLang="en-US" sz="3200" b="0" i="0" dirty="0">
                        <a:latin typeface="+mn-lt"/>
                        <a:ea typeface="Optima" charset="0"/>
                        <a:cs typeface="Optima" charset="0"/>
                      </a:endParaRPr>
                    </a:p>
                    <a:p>
                      <a:pPr lvl="0" eaLnBrk="1" hangingPunct="1">
                        <a:spcBef>
                          <a:spcPts val="1200"/>
                        </a:spcBef>
                      </a:pPr>
                      <a:r>
                        <a:rPr lang="en-US" altLang="en-US" sz="3200" b="0" i="0" dirty="0">
                          <a:latin typeface="+mn-lt"/>
                          <a:ea typeface="Optima" charset="0"/>
                          <a:cs typeface="Optima" charset="0"/>
                        </a:rPr>
                        <a:t>Have fast onset of action </a:t>
                      </a:r>
                      <a:r>
                        <a:rPr lang="en-US" altLang="en-US" sz="3200" b="0" i="0" dirty="0">
                          <a:solidFill>
                            <a:srgbClr val="C00000"/>
                          </a:solidFill>
                          <a:latin typeface="+mn-lt"/>
                          <a:ea typeface="Optima" charset="0"/>
                          <a:cs typeface="Optima" charset="0"/>
                        </a:rPr>
                        <a:t>(</a:t>
                      </a:r>
                      <a:r>
                        <a:rPr lang="en-US" altLang="en-US" sz="3200" b="0" i="0" u="sng" dirty="0">
                          <a:solidFill>
                            <a:srgbClr val="C00000"/>
                          </a:solidFill>
                          <a:latin typeface="+mn-lt"/>
                          <a:ea typeface="Optima" charset="0"/>
                          <a:cs typeface="Optima" charset="0"/>
                        </a:rPr>
                        <a:t>suitable for emergency</a:t>
                      </a:r>
                      <a:r>
                        <a:rPr lang="en-US" altLang="en-US" sz="3200" b="0" i="0" dirty="0">
                          <a:solidFill>
                            <a:srgbClr val="C00000"/>
                          </a:solidFill>
                          <a:latin typeface="+mn-lt"/>
                          <a:ea typeface="Optima" charset="0"/>
                          <a:cs typeface="Optima" charset="0"/>
                        </a:rPr>
                        <a:t>)</a:t>
                      </a:r>
                    </a:p>
                    <a:p>
                      <a:pPr lvl="0" eaLnBrk="1" hangingPunct="1">
                        <a:spcBef>
                          <a:spcPts val="1200"/>
                        </a:spcBef>
                      </a:pPr>
                      <a:endParaRPr lang="en-US" altLang="en-US" sz="3200" b="0" i="0" dirty="0">
                        <a:solidFill>
                          <a:srgbClr val="FF0000"/>
                        </a:solidFill>
                        <a:latin typeface="+mn-lt"/>
                        <a:ea typeface="Optima" charset="0"/>
                        <a:cs typeface="Optima" charset="0"/>
                      </a:endParaRPr>
                    </a:p>
                    <a:p>
                      <a:pPr lvl="0" eaLnBrk="1" hangingPunct="1">
                        <a:spcBef>
                          <a:spcPts val="1200"/>
                        </a:spcBef>
                      </a:pPr>
                      <a:r>
                        <a:rPr lang="en-US" altLang="en-US" sz="3200" b="0" i="0" dirty="0">
                          <a:latin typeface="+mn-lt"/>
                          <a:ea typeface="Optima" charset="0"/>
                          <a:cs typeface="Optima" charset="0"/>
                        </a:rPr>
                        <a:t>Have short duration of action.</a:t>
                      </a:r>
                    </a:p>
                    <a:p>
                      <a:pPr lvl="0" eaLnBrk="1" hangingPunct="1">
                        <a:spcBef>
                          <a:spcPts val="1200"/>
                        </a:spcBef>
                      </a:pPr>
                      <a:endParaRPr lang="en-US" altLang="en-US" sz="3200" b="0" i="0" dirty="0">
                        <a:latin typeface="+mn-lt"/>
                        <a:ea typeface="Optima" charset="0"/>
                        <a:cs typeface="Optima" charset="0"/>
                      </a:endParaRPr>
                    </a:p>
                    <a:p>
                      <a:pPr marL="0" marR="0" lvl="0" indent="0" algn="l" defTabSz="1782440" rtl="0" eaLnBrk="1" fontAlgn="auto" latinLnBrk="0" hangingPunct="1">
                        <a:lnSpc>
                          <a:spcPct val="100000"/>
                        </a:lnSpc>
                        <a:spcBef>
                          <a:spcPts val="1200"/>
                        </a:spcBef>
                        <a:spcAft>
                          <a:spcPts val="0"/>
                        </a:spcAft>
                        <a:buClrTx/>
                        <a:buSzTx/>
                        <a:buFontTx/>
                        <a:buNone/>
                        <a:tabLst/>
                        <a:defRPr/>
                      </a:pPr>
                      <a:r>
                        <a:rPr lang="en-US" altLang="en-US" sz="3200" b="0" i="0" dirty="0">
                          <a:latin typeface="+mn-lt"/>
                          <a:ea typeface="Optima" charset="0"/>
                          <a:cs typeface="Optima" charset="0"/>
                        </a:rPr>
                        <a:t>Excreted by active tubular secretion of weak acids into urine</a:t>
                      </a:r>
                      <a:r>
                        <a:rPr lang="en-US" altLang="en-US" sz="3200" b="0" i="0" dirty="0">
                          <a:solidFill>
                            <a:srgbClr val="7030A0"/>
                          </a:solidFill>
                          <a:latin typeface="+mn-lt"/>
                          <a:ea typeface="Optima" charset="0"/>
                          <a:cs typeface="Optima" charset="0"/>
                        </a:rPr>
                        <a:t>. </a:t>
                      </a:r>
                      <a:r>
                        <a:rPr lang="en-US" altLang="en-US" sz="3200" b="0" i="0" dirty="0">
                          <a:solidFill>
                            <a:srgbClr val="00B050"/>
                          </a:solidFill>
                          <a:latin typeface="+mn-lt"/>
                          <a:ea typeface="Optima" charset="0"/>
                          <a:cs typeface="Optima" charset="0"/>
                        </a:rPr>
                        <a:t>By acid carrier</a:t>
                      </a:r>
                      <a:r>
                        <a:rPr lang="en-US" sz="3200" dirty="0">
                          <a:solidFill>
                            <a:srgbClr val="00B050"/>
                          </a:solidFill>
                        </a:rPr>
                        <a:t> </a:t>
                      </a:r>
                      <a:r>
                        <a:rPr lang="en-US" sz="3200" dirty="0">
                          <a:solidFill>
                            <a:srgbClr val="7030A0"/>
                          </a:solidFill>
                        </a:rPr>
                        <a:t>(avidly bound to plasma proteins).</a:t>
                      </a:r>
                    </a:p>
                    <a:p>
                      <a:pPr lvl="0" eaLnBrk="1" hangingPunct="1">
                        <a:spcBef>
                          <a:spcPts val="1200"/>
                        </a:spcBef>
                      </a:pPr>
                      <a:endParaRPr lang="en-US" altLang="en-US" sz="3200" b="0" i="0" dirty="0">
                        <a:latin typeface="+mn-lt"/>
                        <a:ea typeface="Optima" charset="0"/>
                        <a:cs typeface="Optima" charset="0"/>
                      </a:endParaRPr>
                    </a:p>
                    <a:p>
                      <a:pPr lvl="0" eaLnBrk="1" hangingPunct="1">
                        <a:spcBef>
                          <a:spcPts val="1200"/>
                        </a:spcBef>
                      </a:pPr>
                      <a:endParaRPr lang="en-US" altLang="en-US" sz="3200" b="0" i="0" dirty="0">
                        <a:latin typeface="+mn-lt"/>
                        <a:ea typeface="Optima" charset="0"/>
                        <a:cs typeface="Optima" charset="0"/>
                      </a:endParaRPr>
                    </a:p>
                    <a:p>
                      <a:pPr lvl="0" eaLnBrk="1" hangingPunct="1">
                        <a:spcBef>
                          <a:spcPts val="1200"/>
                        </a:spcBef>
                      </a:pPr>
                      <a:r>
                        <a:rPr lang="en-US" altLang="en-US" sz="3200" b="0" i="0" dirty="0">
                          <a:latin typeface="+mn-lt"/>
                          <a:ea typeface="Optima" charset="0"/>
                          <a:cs typeface="Optima" charset="0"/>
                        </a:rPr>
                        <a:t>Interfere with uric acid secretion       </a:t>
                      </a:r>
                      <a:r>
                        <a:rPr lang="en-US" altLang="en-US" sz="3200" b="0" i="0" u="sng" dirty="0">
                          <a:solidFill>
                            <a:srgbClr val="C00000"/>
                          </a:solidFill>
                          <a:latin typeface="+mn-lt"/>
                          <a:ea typeface="Optima" charset="0"/>
                          <a:cs typeface="Optima" charset="0"/>
                        </a:rPr>
                        <a:t>(</a:t>
                      </a:r>
                      <a:r>
                        <a:rPr lang="en-US" altLang="en-US" sz="3200" b="0" i="0" u="sng" dirty="0" err="1">
                          <a:solidFill>
                            <a:srgbClr val="C00000"/>
                          </a:solidFill>
                          <a:latin typeface="+mn-lt"/>
                          <a:ea typeface="Optima" charset="0"/>
                          <a:cs typeface="Optima" charset="0"/>
                        </a:rPr>
                        <a:t>hyperuricemia</a:t>
                      </a:r>
                      <a:r>
                        <a:rPr lang="en-US" altLang="en-US" sz="3200" b="0" i="0" u="sng" dirty="0">
                          <a:solidFill>
                            <a:srgbClr val="C00000"/>
                          </a:solidFill>
                          <a:latin typeface="+mn-lt"/>
                          <a:ea typeface="Optima" charset="0"/>
                          <a:cs typeface="Optima" charset="0"/>
                        </a:rPr>
                        <a:t>)</a:t>
                      </a:r>
                      <a:r>
                        <a:rPr lang="en-US" altLang="en-US" sz="3200" b="0" i="0" u="none" dirty="0">
                          <a:solidFill>
                            <a:srgbClr val="C00000"/>
                          </a:solidFill>
                          <a:latin typeface="+mn-lt"/>
                          <a:ea typeface="Optima" charset="0"/>
                          <a:cs typeface="Optima" charset="0"/>
                        </a:rPr>
                        <a:t>. </a:t>
                      </a:r>
                      <a:r>
                        <a:rPr lang="en-US" altLang="en-US" sz="3200" b="0" i="0" u="none" dirty="0">
                          <a:solidFill>
                            <a:srgbClr val="00B050"/>
                          </a:solidFill>
                          <a:latin typeface="+mn-lt"/>
                          <a:ea typeface="Optima" charset="0"/>
                          <a:cs typeface="Optima" charset="0"/>
                        </a:rPr>
                        <a:t>#gout</a:t>
                      </a:r>
                    </a:p>
                    <a:p>
                      <a:endParaRPr lang="en-US" b="0" i="0" dirty="0">
                        <a:solidFill>
                          <a:srgbClr val="7030A0"/>
                        </a:solidFill>
                        <a:latin typeface="+mn-lt"/>
                        <a:ea typeface="Optima" charset="0"/>
                        <a:cs typeface="Optima" charset="0"/>
                      </a:endParaRPr>
                    </a:p>
                    <a:p>
                      <a:pPr marL="0" marR="0" lvl="1" indent="0" algn="l" defTabSz="1782440" rtl="0" eaLnBrk="1" fontAlgn="auto" latinLnBrk="0" hangingPunct="1">
                        <a:lnSpc>
                          <a:spcPct val="100000"/>
                        </a:lnSpc>
                        <a:spcBef>
                          <a:spcPts val="0"/>
                        </a:spcBef>
                        <a:spcAft>
                          <a:spcPts val="0"/>
                        </a:spcAft>
                        <a:buClrTx/>
                        <a:buSzTx/>
                        <a:buFontTx/>
                        <a:buNone/>
                        <a:tabLst/>
                        <a:defRPr/>
                      </a:pPr>
                      <a:r>
                        <a:rPr lang="en-US" sz="2400" dirty="0">
                          <a:solidFill>
                            <a:srgbClr val="7030A0"/>
                          </a:solidFill>
                        </a:rPr>
                        <a:t>Bumetanide is the most potent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782440" rtl="0" eaLnBrk="1" fontAlgn="auto" latinLnBrk="0" hangingPunct="1">
                        <a:lnSpc>
                          <a:spcPct val="100000"/>
                        </a:lnSpc>
                        <a:spcBef>
                          <a:spcPts val="0"/>
                        </a:spcBef>
                        <a:spcAft>
                          <a:spcPts val="0"/>
                        </a:spcAft>
                        <a:buClrTx/>
                        <a:buSzTx/>
                        <a:buFontTx/>
                        <a:buNone/>
                        <a:tabLst/>
                        <a:defRPr/>
                      </a:pPr>
                      <a:r>
                        <a:rPr lang="en-US" altLang="en-US" sz="3600" b="0" i="0" dirty="0">
                          <a:latin typeface="+mn-lt"/>
                          <a:ea typeface="Optima" charset="0"/>
                          <a:cs typeface="Optima" charset="0"/>
                        </a:rPr>
                        <a:t>↑urinary excretion of Na</a:t>
                      </a:r>
                      <a:r>
                        <a:rPr lang="en-US" altLang="en-US" sz="3600" b="0" i="0" baseline="30000" dirty="0">
                          <a:latin typeface="+mn-lt"/>
                          <a:ea typeface="Optima" charset="0"/>
                          <a:cs typeface="Optima" charset="0"/>
                        </a:rPr>
                        <a:t>+</a:t>
                      </a:r>
                      <a:r>
                        <a:rPr lang="en-US" altLang="en-US" sz="3600" b="0" i="0" dirty="0">
                          <a:latin typeface="+mn-lt"/>
                          <a:ea typeface="Optima" charset="0"/>
                          <a:cs typeface="Optima" charset="0"/>
                        </a:rPr>
                        <a:t> and K</a:t>
                      </a:r>
                      <a:r>
                        <a:rPr lang="en-US" altLang="en-US" sz="3600" b="0" i="0" baseline="30000" dirty="0">
                          <a:latin typeface="+mn-lt"/>
                          <a:ea typeface="Optima" charset="0"/>
                          <a:cs typeface="Optima" charset="0"/>
                        </a:rPr>
                        <a:t>+</a:t>
                      </a:r>
                      <a:r>
                        <a:rPr lang="en-US" altLang="en-US" sz="3600" b="0" i="0" dirty="0">
                          <a:latin typeface="+mn-lt"/>
                          <a:ea typeface="Optima" charset="0"/>
                          <a:cs typeface="Optima" charset="0"/>
                        </a:rPr>
                        <a:t>.</a:t>
                      </a:r>
                      <a:endParaRPr lang="en-US" altLang="en-US" sz="3600" b="0" i="0" baseline="0" dirty="0">
                        <a:latin typeface="+mn-lt"/>
                        <a:ea typeface="Optima" charset="0"/>
                        <a:cs typeface="Optima" charset="0"/>
                      </a:endParaRPr>
                    </a:p>
                    <a:p>
                      <a:pPr marL="0" marR="0" indent="0" algn="l" defTabSz="1782440" rtl="0" eaLnBrk="1" fontAlgn="auto" latinLnBrk="0" hangingPunct="1">
                        <a:lnSpc>
                          <a:spcPct val="100000"/>
                        </a:lnSpc>
                        <a:spcBef>
                          <a:spcPts val="0"/>
                        </a:spcBef>
                        <a:spcAft>
                          <a:spcPts val="0"/>
                        </a:spcAft>
                        <a:buClrTx/>
                        <a:buSzTx/>
                        <a:buFontTx/>
                        <a:buNone/>
                        <a:tabLst/>
                        <a:defRPr/>
                      </a:pPr>
                      <a:r>
                        <a:rPr lang="en-US" altLang="en-US" sz="3600" b="0" i="0" dirty="0">
                          <a:latin typeface="+mn-lt"/>
                          <a:ea typeface="Optima" charset="0"/>
                          <a:cs typeface="Optima" charset="0"/>
                        </a:rPr>
                        <a:t>↑urinary excretion Ca</a:t>
                      </a:r>
                      <a:r>
                        <a:rPr lang="en-US" altLang="en-US" sz="3600" b="0" i="0" baseline="30000" dirty="0">
                          <a:latin typeface="+mn-lt"/>
                          <a:ea typeface="Optima" charset="0"/>
                          <a:cs typeface="Optima" charset="0"/>
                        </a:rPr>
                        <a:t>++</a:t>
                      </a:r>
                      <a:r>
                        <a:rPr lang="en-US" altLang="en-US" sz="3600" b="0" i="0" dirty="0">
                          <a:latin typeface="+mn-lt"/>
                          <a:ea typeface="Optima" charset="0"/>
                          <a:cs typeface="Optima" charset="0"/>
                        </a:rPr>
                        <a:t> and Mg </a:t>
                      </a:r>
                      <a:r>
                        <a:rPr lang="en-US" altLang="en-US" sz="3600" b="0" i="0" baseline="30000" dirty="0">
                          <a:latin typeface="+mn-lt"/>
                          <a:ea typeface="Optima" charset="0"/>
                          <a:cs typeface="Optima" charset="0"/>
                        </a:rPr>
                        <a:t>++ </a:t>
                      </a:r>
                      <a:r>
                        <a:rPr lang="en-US" altLang="en-US" sz="3600" b="0" i="0" baseline="0" dirty="0">
                          <a:latin typeface="+mn-lt"/>
                          <a:ea typeface="Optima" charset="0"/>
                          <a:cs typeface="Optima" charset="0"/>
                        </a:rPr>
                        <a:t>. </a:t>
                      </a:r>
                    </a:p>
                    <a:p>
                      <a:pPr marL="0" marR="0" indent="0" algn="l" defTabSz="1782440" rtl="0" eaLnBrk="1" fontAlgn="auto" latinLnBrk="0" hangingPunct="1">
                        <a:lnSpc>
                          <a:spcPct val="100000"/>
                        </a:lnSpc>
                        <a:spcBef>
                          <a:spcPts val="0"/>
                        </a:spcBef>
                        <a:spcAft>
                          <a:spcPts val="0"/>
                        </a:spcAft>
                        <a:buClrTx/>
                        <a:buSzTx/>
                        <a:buFontTx/>
                        <a:buNone/>
                        <a:tabLst/>
                        <a:defRPr/>
                      </a:pPr>
                      <a:r>
                        <a:rPr lang="en-US" altLang="en-US" sz="3600" b="0" i="0" dirty="0">
                          <a:latin typeface="+mn-lt"/>
                          <a:ea typeface="Optima" charset="0"/>
                          <a:cs typeface="Optima" charset="0"/>
                        </a:rPr>
                        <a:t>↑urine volume. </a:t>
                      </a:r>
                      <a:r>
                        <a:rPr lang="en-US" altLang="en-US" sz="3600" b="0" i="0" baseline="0" dirty="0">
                          <a:latin typeface="+mn-lt"/>
                          <a:ea typeface="Optima" charset="0"/>
                          <a:cs typeface="Optima" charset="0"/>
                        </a:rPr>
                        <a:t> </a:t>
                      </a:r>
                    </a:p>
                    <a:p>
                      <a:pPr marL="0" marR="0" indent="0" algn="l" defTabSz="1782440" rtl="0" eaLnBrk="1" fontAlgn="auto" latinLnBrk="0" hangingPunct="1">
                        <a:lnSpc>
                          <a:spcPct val="100000"/>
                        </a:lnSpc>
                        <a:spcBef>
                          <a:spcPts val="0"/>
                        </a:spcBef>
                        <a:spcAft>
                          <a:spcPts val="0"/>
                        </a:spcAft>
                        <a:buClrTx/>
                        <a:buSzTx/>
                        <a:buFontTx/>
                        <a:buNone/>
                        <a:tabLst/>
                        <a:defRPr/>
                      </a:pPr>
                      <a:r>
                        <a:rPr lang="en-US" altLang="en-US" sz="3600" b="0" i="0" dirty="0">
                          <a:latin typeface="+mn-lt"/>
                          <a:ea typeface="Optima" charset="0"/>
                          <a:cs typeface="Optima" charset="0"/>
                        </a:rPr>
                        <a:t>↑renal blood flow.</a:t>
                      </a:r>
                    </a:p>
                    <a:p>
                      <a:r>
                        <a:rPr lang="en-US" sz="3600" dirty="0">
                          <a:solidFill>
                            <a:srgbClr val="7030A0"/>
                          </a:solidFill>
                        </a:rPr>
                        <a:t>Furosemide and </a:t>
                      </a:r>
                      <a:r>
                        <a:rPr lang="en-US" sz="3600" dirty="0" err="1">
                          <a:solidFill>
                            <a:srgbClr val="7030A0"/>
                          </a:solidFill>
                        </a:rPr>
                        <a:t>ethacrynic</a:t>
                      </a:r>
                      <a:r>
                        <a:rPr lang="en-US" sz="3600" dirty="0">
                          <a:solidFill>
                            <a:srgbClr val="7030A0"/>
                          </a:solidFill>
                        </a:rPr>
                        <a:t> acid reduce pulmonary congestion</a:t>
                      </a:r>
                    </a:p>
                    <a:p>
                      <a:r>
                        <a:rPr lang="en-US" sz="3600" dirty="0">
                          <a:solidFill>
                            <a:srgbClr val="7030A0"/>
                          </a:solidFill>
                        </a:rPr>
                        <a:t>and left ventricular filling pressures in heart failure </a:t>
                      </a:r>
                      <a:r>
                        <a:rPr lang="en-US" sz="3600" dirty="0">
                          <a:solidFill>
                            <a:srgbClr val="7030A0"/>
                          </a:solidFill>
                          <a:latin typeface="+mn-lt"/>
                        </a:rPr>
                        <a:t>→</a:t>
                      </a:r>
                      <a:r>
                        <a:rPr lang="en-US" sz="3600" dirty="0">
                          <a:solidFill>
                            <a:srgbClr val="7030A0"/>
                          </a:solidFill>
                          <a:latin typeface="Times New Roman"/>
                          <a:cs typeface="Times New Roman"/>
                        </a:rPr>
                        <a:t>↑ venous capacitance</a:t>
                      </a:r>
                      <a:endParaRPr lang="en-US" sz="36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eaLnBrk="1" hangingPunct="1">
                        <a:spcBef>
                          <a:spcPts val="1200"/>
                        </a:spcBef>
                        <a:buFont typeface="Wingdings 2" charset="2"/>
                        <a:buNone/>
                      </a:pPr>
                      <a:r>
                        <a:rPr lang="en-US" altLang="en-US" sz="2000" b="0" i="0" dirty="0">
                          <a:solidFill>
                            <a:schemeClr val="bg1">
                              <a:lumMod val="50000"/>
                            </a:schemeClr>
                          </a:solidFill>
                          <a:latin typeface="+mn-lt"/>
                          <a:ea typeface="Optima" charset="0"/>
                          <a:cs typeface="Optima" charset="0"/>
                        </a:rPr>
                        <a:t>because</a:t>
                      </a:r>
                      <a:r>
                        <a:rPr lang="en-US" altLang="en-US" sz="2000" b="0" i="0" dirty="0">
                          <a:solidFill>
                            <a:srgbClr val="C00000"/>
                          </a:solidFill>
                          <a:latin typeface="+mn-lt"/>
                          <a:ea typeface="Optima" charset="0"/>
                          <a:cs typeface="Optima" charset="0"/>
                        </a:rPr>
                        <a:t> </a:t>
                      </a:r>
                      <a:r>
                        <a:rPr lang="en-US" altLang="en-US" sz="2000" b="0" i="0" dirty="0">
                          <a:solidFill>
                            <a:schemeClr val="bg1">
                              <a:lumMod val="50000"/>
                            </a:schemeClr>
                          </a:solidFill>
                          <a:latin typeface="+mn-lt"/>
                          <a:ea typeface="Optima" charset="0"/>
                          <a:cs typeface="Optima" charset="0"/>
                        </a:rPr>
                        <a:t>of</a:t>
                      </a:r>
                      <a:r>
                        <a:rPr lang="en-US" altLang="en-US" sz="2000" b="0" i="0" dirty="0">
                          <a:solidFill>
                            <a:srgbClr val="C00000"/>
                          </a:solidFill>
                          <a:latin typeface="+mn-lt"/>
                          <a:ea typeface="Optima" charset="0"/>
                          <a:cs typeface="Optima" charset="0"/>
                        </a:rPr>
                        <a:t> </a:t>
                      </a:r>
                      <a:r>
                        <a:rPr lang="en-US" altLang="en-US" sz="2000" b="0" i="0" dirty="0">
                          <a:solidFill>
                            <a:schemeClr val="bg1">
                              <a:lumMod val="50000"/>
                            </a:schemeClr>
                          </a:solidFill>
                          <a:latin typeface="+mn-lt"/>
                          <a:ea typeface="Optima" charset="0"/>
                          <a:cs typeface="Optima" charset="0"/>
                        </a:rPr>
                        <a:t>their</a:t>
                      </a:r>
                      <a:r>
                        <a:rPr lang="en-US" altLang="en-US" sz="2000" b="0" i="0" dirty="0">
                          <a:solidFill>
                            <a:srgbClr val="C00000"/>
                          </a:solidFill>
                          <a:latin typeface="+mn-lt"/>
                          <a:ea typeface="Optima" charset="0"/>
                          <a:cs typeface="Optima" charset="0"/>
                        </a:rPr>
                        <a:t> </a:t>
                      </a:r>
                      <a:r>
                        <a:rPr lang="en-US" altLang="en-US" sz="2000" b="0" i="0" dirty="0">
                          <a:solidFill>
                            <a:schemeClr val="bg1">
                              <a:lumMod val="50000"/>
                            </a:schemeClr>
                          </a:solidFill>
                          <a:latin typeface="+mn-lt"/>
                          <a:ea typeface="Optima" charset="0"/>
                          <a:cs typeface="Optima" charset="0"/>
                        </a:rPr>
                        <a:t>rapid</a:t>
                      </a:r>
                      <a:r>
                        <a:rPr lang="en-US" altLang="en-US" sz="2000" b="0" i="0" dirty="0">
                          <a:solidFill>
                            <a:srgbClr val="C00000"/>
                          </a:solidFill>
                          <a:latin typeface="+mn-lt"/>
                          <a:ea typeface="Optima" charset="0"/>
                          <a:cs typeface="Optima" charset="0"/>
                        </a:rPr>
                        <a:t> </a:t>
                      </a:r>
                      <a:r>
                        <a:rPr lang="en-US" altLang="en-US" sz="2000" b="0" i="0" dirty="0">
                          <a:solidFill>
                            <a:schemeClr val="bg1">
                              <a:lumMod val="50000"/>
                            </a:schemeClr>
                          </a:solidFill>
                          <a:latin typeface="+mn-lt"/>
                          <a:ea typeface="Optima" charset="0"/>
                          <a:cs typeface="Optima" charset="0"/>
                        </a:rPr>
                        <a:t>onset</a:t>
                      </a:r>
                      <a:r>
                        <a:rPr lang="en-US" altLang="en-US" sz="2000" b="0" i="0" dirty="0">
                          <a:solidFill>
                            <a:srgbClr val="C00000"/>
                          </a:solidFill>
                          <a:latin typeface="+mn-lt"/>
                          <a:ea typeface="Optima" charset="0"/>
                          <a:cs typeface="Optima" charset="0"/>
                        </a:rPr>
                        <a:t> </a:t>
                      </a:r>
                      <a:r>
                        <a:rPr lang="en-US" altLang="en-US" sz="2000" b="0" i="0" dirty="0">
                          <a:solidFill>
                            <a:schemeClr val="bg1">
                              <a:lumMod val="50000"/>
                            </a:schemeClr>
                          </a:solidFill>
                          <a:latin typeface="+mn-lt"/>
                          <a:ea typeface="Optima" charset="0"/>
                          <a:cs typeface="Optima" charset="0"/>
                        </a:rPr>
                        <a:t>of</a:t>
                      </a:r>
                      <a:r>
                        <a:rPr lang="en-US" altLang="en-US" sz="2000" b="0" i="0" dirty="0">
                          <a:solidFill>
                            <a:srgbClr val="C00000"/>
                          </a:solidFill>
                          <a:latin typeface="+mn-lt"/>
                          <a:ea typeface="Optima" charset="0"/>
                          <a:cs typeface="Optima" charset="0"/>
                        </a:rPr>
                        <a:t> </a:t>
                      </a:r>
                      <a:r>
                        <a:rPr lang="en-US" altLang="en-US" sz="2000" b="0" i="0" dirty="0">
                          <a:solidFill>
                            <a:schemeClr val="bg1">
                              <a:lumMod val="50000"/>
                            </a:schemeClr>
                          </a:solidFill>
                          <a:latin typeface="+mn-lt"/>
                          <a:ea typeface="Optima" charset="0"/>
                          <a:cs typeface="Optima" charset="0"/>
                        </a:rPr>
                        <a:t>action</a:t>
                      </a:r>
                      <a:r>
                        <a:rPr lang="en-US" altLang="en-US" sz="2000" b="0" i="0" dirty="0">
                          <a:solidFill>
                            <a:srgbClr val="C00000"/>
                          </a:solidFill>
                          <a:latin typeface="+mn-lt"/>
                          <a:ea typeface="Optima" charset="0"/>
                          <a:cs typeface="Optima" charset="0"/>
                        </a:rPr>
                        <a:t> </a:t>
                      </a:r>
                      <a:r>
                        <a:rPr lang="en-US" altLang="en-US" sz="2000" b="0" i="0" dirty="0">
                          <a:solidFill>
                            <a:schemeClr val="bg1">
                              <a:lumMod val="50000"/>
                            </a:schemeClr>
                          </a:solidFill>
                          <a:latin typeface="+mn-lt"/>
                          <a:ea typeface="Optima" charset="0"/>
                          <a:cs typeface="Optima" charset="0"/>
                        </a:rPr>
                        <a:t>they</a:t>
                      </a:r>
                      <a:r>
                        <a:rPr lang="en-US" altLang="en-US" sz="3200" b="0" i="0" dirty="0">
                          <a:solidFill>
                            <a:srgbClr val="C00000"/>
                          </a:solidFill>
                          <a:latin typeface="+mn-lt"/>
                          <a:ea typeface="Optima" charset="0"/>
                          <a:cs typeface="Optima" charset="0"/>
                        </a:rPr>
                        <a:t> are drugs of choice for emergency situations as:</a:t>
                      </a:r>
                    </a:p>
                    <a:p>
                      <a:pPr lvl="0" eaLnBrk="1" hangingPunct="1">
                        <a:spcBef>
                          <a:spcPts val="1200"/>
                        </a:spcBef>
                      </a:pPr>
                      <a:r>
                        <a:rPr lang="en-US" altLang="en-US" sz="3200" b="0" i="0" dirty="0">
                          <a:solidFill>
                            <a:srgbClr val="00B050"/>
                          </a:solidFill>
                          <a:latin typeface="+mn-lt"/>
                          <a:ea typeface="Optima" charset="0"/>
                          <a:cs typeface="Optima" charset="0"/>
                        </a:rPr>
                        <a:t>Severe</a:t>
                      </a:r>
                      <a:r>
                        <a:rPr lang="en-US" altLang="en-US" sz="3200" b="0" i="0" dirty="0">
                          <a:latin typeface="+mn-lt"/>
                          <a:ea typeface="Optima" charset="0"/>
                          <a:cs typeface="Optima" charset="0"/>
                        </a:rPr>
                        <a:t> edema associated with congestive heart failure, nephrotic syndrome.</a:t>
                      </a:r>
                      <a:endParaRPr lang="en-US" altLang="en-US" sz="3200" b="0" i="0" dirty="0">
                        <a:solidFill>
                          <a:srgbClr val="7030A0"/>
                        </a:solidFill>
                        <a:latin typeface="+mn-lt"/>
                        <a:ea typeface="Optima" charset="0"/>
                        <a:cs typeface="Optima" charset="0"/>
                      </a:endParaRPr>
                    </a:p>
                    <a:p>
                      <a:pPr algn="l" defTabSz="514350"/>
                      <a:r>
                        <a:rPr lang="en-US" sz="3200" dirty="0">
                          <a:solidFill>
                            <a:srgbClr val="7030A0"/>
                          </a:solidFill>
                        </a:rPr>
                        <a:t>Treatment for</a:t>
                      </a:r>
                      <a:r>
                        <a:rPr lang="en-US" sz="3200" baseline="0" dirty="0">
                          <a:solidFill>
                            <a:srgbClr val="7030A0"/>
                          </a:solidFill>
                        </a:rPr>
                        <a:t> </a:t>
                      </a:r>
                      <a:r>
                        <a:rPr lang="en-US" sz="3200" dirty="0" err="1">
                          <a:solidFill>
                            <a:srgbClr val="7030A0"/>
                          </a:solidFill>
                        </a:rPr>
                        <a:t>Oliguric</a:t>
                      </a:r>
                      <a:r>
                        <a:rPr lang="en-US" sz="3200" dirty="0">
                          <a:solidFill>
                            <a:srgbClr val="7030A0"/>
                          </a:solidFill>
                        </a:rPr>
                        <a:t> ARF.</a:t>
                      </a:r>
                    </a:p>
                    <a:p>
                      <a:pPr lvl="0" eaLnBrk="1" hangingPunct="1">
                        <a:spcBef>
                          <a:spcPts val="1200"/>
                        </a:spcBef>
                      </a:pPr>
                      <a:r>
                        <a:rPr lang="en-US" sz="3200" dirty="0">
                          <a:solidFill>
                            <a:srgbClr val="7030A0"/>
                          </a:solidFill>
                        </a:rPr>
                        <a:t>Treatment of hypercalcemia</a:t>
                      </a:r>
                      <a:endParaRPr lang="en-US" altLang="en-US" sz="3200" b="0" i="0" dirty="0">
                        <a:latin typeface="+mn-lt"/>
                        <a:ea typeface="Optima" charset="0"/>
                        <a:cs typeface="Optima" charset="0"/>
                      </a:endParaRPr>
                    </a:p>
                    <a:p>
                      <a:pPr lvl="0" eaLnBrk="1" hangingPunct="1">
                        <a:spcBef>
                          <a:spcPts val="1200"/>
                        </a:spcBef>
                      </a:pPr>
                      <a:r>
                        <a:rPr lang="en-US" altLang="en-US" sz="3200" b="0" i="0" dirty="0">
                          <a:solidFill>
                            <a:schemeClr val="accent3"/>
                          </a:solidFill>
                          <a:latin typeface="+mn-lt"/>
                          <a:ea typeface="Optima" charset="0"/>
                          <a:cs typeface="Optima" charset="0"/>
                        </a:rPr>
                        <a:t>3 </a:t>
                      </a:r>
                      <a:r>
                        <a:rPr lang="en-US" altLang="en-US" sz="3200" b="0" i="0" dirty="0" err="1">
                          <a:solidFill>
                            <a:schemeClr val="accent3"/>
                          </a:solidFill>
                          <a:latin typeface="+mn-lt"/>
                          <a:ea typeface="Optima" charset="0"/>
                          <a:cs typeface="Optima" charset="0"/>
                        </a:rPr>
                        <a:t>Acutes</a:t>
                      </a:r>
                      <a:r>
                        <a:rPr lang="en-US" altLang="en-US" sz="3200" b="0" i="0" dirty="0">
                          <a:solidFill>
                            <a:schemeClr val="accent3"/>
                          </a:solidFill>
                          <a:latin typeface="+mn-lt"/>
                          <a:ea typeface="Optima" charset="0"/>
                          <a:cs typeface="Optima" charset="0"/>
                        </a:rPr>
                        <a:t>: </a:t>
                      </a:r>
                    </a:p>
                    <a:p>
                      <a:pPr lvl="0" eaLnBrk="1" hangingPunct="1">
                        <a:spcBef>
                          <a:spcPts val="1200"/>
                        </a:spcBef>
                      </a:pPr>
                      <a:r>
                        <a:rPr lang="en-US" altLang="en-US" sz="3200" b="0" i="0" dirty="0">
                          <a:solidFill>
                            <a:srgbClr val="C00000"/>
                          </a:solidFill>
                          <a:latin typeface="+mn-lt"/>
                          <a:ea typeface="Optima" charset="0"/>
                          <a:cs typeface="Optima" charset="0"/>
                        </a:rPr>
                        <a:t>Acute pulmonary edema.</a:t>
                      </a:r>
                      <a:r>
                        <a:rPr lang="en-US" altLang="en-US" sz="3200" b="0" i="0" baseline="0" dirty="0">
                          <a:solidFill>
                            <a:srgbClr val="C00000"/>
                          </a:solidFill>
                          <a:latin typeface="+mn-lt"/>
                          <a:ea typeface="Optima" charset="0"/>
                          <a:cs typeface="Optima" charset="0"/>
                        </a:rPr>
                        <a:t> </a:t>
                      </a:r>
                    </a:p>
                    <a:p>
                      <a:pPr lvl="0" eaLnBrk="1" hangingPunct="1">
                        <a:spcBef>
                          <a:spcPts val="1200"/>
                        </a:spcBef>
                      </a:pPr>
                      <a:r>
                        <a:rPr lang="en-US" altLang="en-US" sz="3200" b="0" i="0" dirty="0">
                          <a:latin typeface="+mn-lt"/>
                          <a:ea typeface="Optima" charset="0"/>
                          <a:cs typeface="Optima" charset="0"/>
                        </a:rPr>
                        <a:t>Acute </a:t>
                      </a:r>
                      <a:r>
                        <a:rPr lang="en-US" altLang="en-US" sz="3200" b="0" i="0" dirty="0" err="1">
                          <a:latin typeface="+mn-lt"/>
                          <a:ea typeface="Optima" charset="0"/>
                          <a:cs typeface="Optima" charset="0"/>
                        </a:rPr>
                        <a:t>hyperkalaemia</a:t>
                      </a:r>
                      <a:r>
                        <a:rPr lang="en-US" altLang="en-US" sz="3200" b="0" i="0" dirty="0">
                          <a:latin typeface="+mn-lt"/>
                          <a:ea typeface="Optima" charset="0"/>
                          <a:cs typeface="Optima" charset="0"/>
                        </a:rPr>
                        <a:t>.</a:t>
                      </a:r>
                      <a:r>
                        <a:rPr lang="en-US" altLang="en-US" sz="3200" b="0" i="0" baseline="0" dirty="0">
                          <a:latin typeface="+mn-lt"/>
                          <a:ea typeface="Optima" charset="0"/>
                          <a:cs typeface="Optima" charset="0"/>
                        </a:rPr>
                        <a:t> </a:t>
                      </a:r>
                    </a:p>
                    <a:p>
                      <a:pPr lvl="0" eaLnBrk="1" hangingPunct="1">
                        <a:spcBef>
                          <a:spcPts val="1200"/>
                        </a:spcBef>
                      </a:pPr>
                      <a:r>
                        <a:rPr lang="en-US" altLang="en-US" sz="3200" b="0" i="0" dirty="0">
                          <a:latin typeface="+mn-lt"/>
                          <a:ea typeface="Optima" charset="0"/>
                          <a:cs typeface="Optima" charset="0"/>
                        </a:rPr>
                        <a:t>Acute </a:t>
                      </a:r>
                      <a:r>
                        <a:rPr lang="en-US" altLang="en-US" sz="3200" b="0" i="0" dirty="0" err="1">
                          <a:latin typeface="+mn-lt"/>
                          <a:ea typeface="Optima" charset="0"/>
                          <a:cs typeface="Optima" charset="0"/>
                        </a:rPr>
                        <a:t>hypercalcemia</a:t>
                      </a:r>
                      <a:r>
                        <a:rPr lang="en-US" altLang="en-US" sz="3200" b="0" i="0" dirty="0">
                          <a:latin typeface="+mn-lt"/>
                          <a:ea typeface="Optima" charset="0"/>
                          <a:cs typeface="Optima" charset="0"/>
                        </a:rPr>
                        <a:t>.</a:t>
                      </a:r>
                    </a:p>
                    <a:p>
                      <a:endParaRPr lang="en-US" b="0" i="0" dirty="0">
                        <a:solidFill>
                          <a:srgbClr val="7030A0"/>
                        </a:solidFill>
                        <a:latin typeface="+mn-lt"/>
                        <a:ea typeface="Optima" charset="0"/>
                        <a:cs typeface="Optima" charset="0"/>
                      </a:endParaRPr>
                    </a:p>
                    <a:p>
                      <a:pPr marL="0" marR="0" indent="0" algn="l" defTabSz="1782440" rtl="0" eaLnBrk="1" fontAlgn="auto" latinLnBrk="0" hangingPunct="1">
                        <a:lnSpc>
                          <a:spcPct val="100000"/>
                        </a:lnSpc>
                        <a:spcBef>
                          <a:spcPts val="0"/>
                        </a:spcBef>
                        <a:spcAft>
                          <a:spcPts val="0"/>
                        </a:spcAft>
                        <a:buClrTx/>
                        <a:buSzTx/>
                        <a:buFontTx/>
                        <a:buNone/>
                        <a:tabLst/>
                        <a:defRPr/>
                      </a:pPr>
                      <a:r>
                        <a:rPr lang="en-US" sz="3600" dirty="0">
                          <a:solidFill>
                            <a:srgbClr val="7030A0"/>
                          </a:solidFill>
                        </a:rPr>
                        <a:t>Toxicity of Br, F &amp; I</a:t>
                      </a:r>
                    </a:p>
                    <a:p>
                      <a:endParaRPr lang="en-US" b="0" i="0" dirty="0">
                        <a:latin typeface="+mn-lt"/>
                        <a:ea typeface="Optima" charset="0"/>
                        <a:cs typeface="Optim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lvl="0" indent="-457200" eaLnBrk="1" hangingPunct="1">
                        <a:lnSpc>
                          <a:spcPct val="110000"/>
                        </a:lnSpc>
                        <a:buFont typeface="Arial" charset="0"/>
                        <a:buChar char="•"/>
                      </a:pPr>
                      <a:r>
                        <a:rPr lang="en-US" altLang="en-US" sz="3200" b="0" i="0" dirty="0">
                          <a:latin typeface="+mn-lt"/>
                          <a:ea typeface="Optima" charset="0"/>
                          <a:cs typeface="Optima" charset="0"/>
                        </a:rPr>
                        <a:t>Hypovolemia.</a:t>
                      </a:r>
                    </a:p>
                    <a:p>
                      <a:pPr marL="457200" lvl="0" indent="-457200" eaLnBrk="1" hangingPunct="1">
                        <a:lnSpc>
                          <a:spcPct val="110000"/>
                        </a:lnSpc>
                        <a:buFont typeface="Arial" charset="0"/>
                        <a:buChar char="•"/>
                      </a:pPr>
                      <a:r>
                        <a:rPr lang="en-US" altLang="en-US" sz="3200" b="0" i="0" dirty="0" err="1">
                          <a:latin typeface="+mn-lt"/>
                          <a:ea typeface="Optima" charset="0"/>
                          <a:cs typeface="Optima" charset="0"/>
                        </a:rPr>
                        <a:t>Hyponatraemia</a:t>
                      </a:r>
                      <a:r>
                        <a:rPr lang="en-US" altLang="en-US" sz="3200" b="0" i="0" dirty="0">
                          <a:latin typeface="+mn-lt"/>
                          <a:ea typeface="Optima" charset="0"/>
                          <a:cs typeface="Optima" charset="0"/>
                        </a:rPr>
                        <a:t> (↓ blood Na</a:t>
                      </a:r>
                      <a:r>
                        <a:rPr lang="en-US" altLang="en-US" sz="3200" b="0" i="0" baseline="30000" dirty="0">
                          <a:latin typeface="+mn-lt"/>
                          <a:ea typeface="Optima" charset="0"/>
                          <a:cs typeface="Optima" charset="0"/>
                        </a:rPr>
                        <a:t>+</a:t>
                      </a:r>
                      <a:r>
                        <a:rPr lang="en-US" altLang="en-US" sz="3200" b="0" i="0" dirty="0">
                          <a:latin typeface="+mn-lt"/>
                          <a:ea typeface="Optima" charset="0"/>
                          <a:cs typeface="Optima" charset="0"/>
                        </a:rPr>
                        <a:t>).</a:t>
                      </a:r>
                    </a:p>
                    <a:p>
                      <a:pPr marL="457200" lvl="0" indent="-457200" eaLnBrk="1" hangingPunct="1">
                        <a:lnSpc>
                          <a:spcPct val="110000"/>
                        </a:lnSpc>
                        <a:buFont typeface="Arial" charset="0"/>
                        <a:buChar char="•"/>
                      </a:pPr>
                      <a:r>
                        <a:rPr lang="en-US" altLang="en-US" sz="3200" b="0" i="0" dirty="0">
                          <a:latin typeface="+mn-lt"/>
                          <a:ea typeface="Optima" charset="0"/>
                          <a:cs typeface="Optima" charset="0"/>
                        </a:rPr>
                        <a:t>Hypokalemia (↓ blood K</a:t>
                      </a:r>
                      <a:r>
                        <a:rPr lang="en-US" altLang="en-US" sz="3200" b="0" i="0" baseline="30000" dirty="0">
                          <a:latin typeface="+mn-lt"/>
                          <a:ea typeface="Optima" charset="0"/>
                          <a:cs typeface="Optima" charset="0"/>
                        </a:rPr>
                        <a:t>+</a:t>
                      </a:r>
                      <a:r>
                        <a:rPr lang="en-US" altLang="en-US" sz="3200" b="0" i="0" dirty="0">
                          <a:latin typeface="+mn-lt"/>
                          <a:ea typeface="Optima" charset="0"/>
                          <a:cs typeface="Optima" charset="0"/>
                        </a:rPr>
                        <a:t>).</a:t>
                      </a:r>
                      <a:endParaRPr lang="en-US" altLang="en-US" sz="3200" b="0" i="0" dirty="0">
                        <a:solidFill>
                          <a:srgbClr val="0000CC"/>
                        </a:solidFill>
                        <a:latin typeface="+mn-lt"/>
                        <a:ea typeface="Optima" charset="0"/>
                        <a:cs typeface="Optima" charset="0"/>
                      </a:endParaRPr>
                    </a:p>
                    <a:p>
                      <a:pPr marL="457200" lvl="0" indent="-457200" eaLnBrk="1" hangingPunct="1">
                        <a:lnSpc>
                          <a:spcPct val="110000"/>
                        </a:lnSpc>
                        <a:buFont typeface="Arial" charset="0"/>
                        <a:buChar char="•"/>
                      </a:pPr>
                      <a:r>
                        <a:rPr lang="en-US" altLang="en-US" sz="3200" b="0" i="0" dirty="0">
                          <a:latin typeface="+mn-lt"/>
                          <a:ea typeface="Optima" charset="0"/>
                          <a:cs typeface="Optima" charset="0"/>
                        </a:rPr>
                        <a:t>Hypomagnesaemia (↓ blood Mg</a:t>
                      </a:r>
                      <a:r>
                        <a:rPr lang="en-US" altLang="en-US" sz="3200" b="0" i="0" baseline="30000" dirty="0">
                          <a:latin typeface="+mn-lt"/>
                          <a:ea typeface="Optima" charset="0"/>
                          <a:cs typeface="Optima" charset="0"/>
                        </a:rPr>
                        <a:t>2+</a:t>
                      </a:r>
                      <a:r>
                        <a:rPr lang="en-US" altLang="en-US" sz="3200" b="0" i="0" dirty="0">
                          <a:latin typeface="+mn-lt"/>
                          <a:ea typeface="Optima" charset="0"/>
                          <a:cs typeface="Optima" charset="0"/>
                        </a:rPr>
                        <a:t>).</a:t>
                      </a:r>
                    </a:p>
                    <a:p>
                      <a:pPr marL="457200" lvl="0" indent="-457200" eaLnBrk="1" hangingPunct="1">
                        <a:lnSpc>
                          <a:spcPct val="110000"/>
                        </a:lnSpc>
                        <a:buFont typeface="Arial" charset="0"/>
                        <a:buChar char="•"/>
                      </a:pPr>
                      <a:r>
                        <a:rPr lang="en-US" altLang="en-US" sz="3200" b="0" i="0" dirty="0">
                          <a:latin typeface="+mn-lt"/>
                          <a:ea typeface="Optima" charset="0"/>
                          <a:cs typeface="Optima" charset="0"/>
                        </a:rPr>
                        <a:t>Hypocalcaemia (↓ blood Ca</a:t>
                      </a:r>
                      <a:r>
                        <a:rPr lang="en-US" altLang="en-US" sz="3200" b="0" i="0" baseline="30000" dirty="0">
                          <a:latin typeface="+mn-lt"/>
                          <a:ea typeface="Optima" charset="0"/>
                          <a:cs typeface="Optima" charset="0"/>
                        </a:rPr>
                        <a:t>2+</a:t>
                      </a:r>
                      <a:r>
                        <a:rPr lang="en-US" altLang="en-US" sz="3200" b="0" i="0" dirty="0">
                          <a:latin typeface="+mn-lt"/>
                          <a:ea typeface="Optima" charset="0"/>
                          <a:cs typeface="Optima" charset="0"/>
                        </a:rPr>
                        <a:t>).</a:t>
                      </a:r>
                    </a:p>
                    <a:p>
                      <a:pPr marL="457200" marR="0" lvl="0" indent="-457200" algn="l" defTabSz="1782440" rtl="0" eaLnBrk="1" fontAlgn="auto" latinLnBrk="0" hangingPunct="1">
                        <a:lnSpc>
                          <a:spcPct val="110000"/>
                        </a:lnSpc>
                        <a:spcBef>
                          <a:spcPts val="0"/>
                        </a:spcBef>
                        <a:spcAft>
                          <a:spcPts val="0"/>
                        </a:spcAft>
                        <a:buClrTx/>
                        <a:buSzTx/>
                        <a:buFont typeface="Arial" charset="0"/>
                        <a:buChar char="•"/>
                        <a:tabLst/>
                        <a:defRPr/>
                      </a:pPr>
                      <a:r>
                        <a:rPr lang="en-US" altLang="en-US" sz="3200" b="0" i="0" dirty="0">
                          <a:latin typeface="+mn-lt"/>
                          <a:ea typeface="Optima" charset="0"/>
                          <a:cs typeface="Optima" charset="0"/>
                        </a:rPr>
                        <a:t>Metabolic alkalosis.</a:t>
                      </a:r>
                      <a:r>
                        <a:rPr lang="en-US" sz="3200" dirty="0"/>
                        <a:t> </a:t>
                      </a:r>
                      <a:r>
                        <a:rPr lang="en-US" sz="2400" dirty="0">
                          <a:solidFill>
                            <a:srgbClr val="00B050"/>
                          </a:solidFill>
                        </a:rPr>
                        <a:t>Alkalosis because H goes in urine.</a:t>
                      </a:r>
                      <a:endParaRPr lang="en-US" altLang="en-US" sz="2800" b="0" i="0" dirty="0">
                        <a:latin typeface="+mn-lt"/>
                        <a:ea typeface="Optima" charset="0"/>
                        <a:cs typeface="Optima" charset="0"/>
                      </a:endParaRPr>
                    </a:p>
                    <a:p>
                      <a:pPr marL="457200" lvl="0" indent="-457200" eaLnBrk="1" hangingPunct="1">
                        <a:lnSpc>
                          <a:spcPct val="110000"/>
                        </a:lnSpc>
                        <a:buFont typeface="Arial" charset="0"/>
                        <a:buChar char="•"/>
                      </a:pPr>
                      <a:r>
                        <a:rPr lang="en-US" altLang="en-US" sz="3200" b="0" i="0" dirty="0">
                          <a:latin typeface="+mn-lt"/>
                          <a:ea typeface="Optima" charset="0"/>
                          <a:cs typeface="Optima" charset="0"/>
                        </a:rPr>
                        <a:t>Postural hypotension,</a:t>
                      </a:r>
                      <a:r>
                        <a:rPr lang="en-US" altLang="en-US" sz="3200" b="0" i="0" baseline="0" dirty="0">
                          <a:latin typeface="+mn-lt"/>
                          <a:ea typeface="Optima" charset="0"/>
                          <a:cs typeface="Optima" charset="0"/>
                        </a:rPr>
                        <a:t> </a:t>
                      </a:r>
                      <a:r>
                        <a:rPr lang="en-US" altLang="en-US" sz="2400" b="0" i="0" dirty="0">
                          <a:solidFill>
                            <a:srgbClr val="00B050"/>
                          </a:solidFill>
                          <a:latin typeface="+mn-lt"/>
                          <a:ea typeface="Optima" charset="0"/>
                          <a:cs typeface="Optima" charset="0"/>
                        </a:rPr>
                        <a:t>first dose causes severe drop in BP.</a:t>
                      </a:r>
                    </a:p>
                    <a:p>
                      <a:pPr marL="457200" lvl="0" indent="-457200" eaLnBrk="1" hangingPunct="1">
                        <a:lnSpc>
                          <a:spcPct val="110000"/>
                        </a:lnSpc>
                        <a:buFont typeface="Arial" charset="0"/>
                        <a:buChar char="•"/>
                      </a:pPr>
                      <a:r>
                        <a:rPr lang="en-US" altLang="en-US" sz="3200" b="1" i="0" dirty="0">
                          <a:solidFill>
                            <a:schemeClr val="tx1"/>
                          </a:solidFill>
                          <a:latin typeface="+mn-lt"/>
                          <a:ea typeface="Optima" charset="0"/>
                          <a:cs typeface="Optima" charset="0"/>
                        </a:rPr>
                        <a:t>Dietary K supplementation or K-sparing diuretics should be used to avoid hypokalemia.</a:t>
                      </a:r>
                    </a:p>
                    <a:p>
                      <a:pPr marL="457200" lvl="0" indent="-457200" eaLnBrk="1" hangingPunct="1">
                        <a:spcBef>
                          <a:spcPts val="1800"/>
                        </a:spcBef>
                        <a:buFont typeface="Arial" charset="0"/>
                        <a:buChar char="•"/>
                      </a:pPr>
                      <a:r>
                        <a:rPr lang="en-US" altLang="en-US" sz="3200" b="0" i="0" dirty="0" err="1">
                          <a:latin typeface="+mn-lt"/>
                          <a:ea typeface="Optima" charset="0"/>
                          <a:cs typeface="Optima" charset="0"/>
                        </a:rPr>
                        <a:t>Hyperuricemia</a:t>
                      </a:r>
                      <a:r>
                        <a:rPr lang="en-US" altLang="en-US" sz="3200" b="0" i="0" dirty="0">
                          <a:solidFill>
                            <a:srgbClr val="0070C0"/>
                          </a:solidFill>
                          <a:latin typeface="+mn-lt"/>
                          <a:ea typeface="Optima" charset="0"/>
                          <a:cs typeface="Optima" charset="0"/>
                        </a:rPr>
                        <a:t> </a:t>
                      </a:r>
                      <a:r>
                        <a:rPr lang="en-US" altLang="en-US" sz="3200" b="1" i="0" dirty="0">
                          <a:solidFill>
                            <a:schemeClr val="tx1"/>
                          </a:solidFill>
                          <a:latin typeface="+mn-lt"/>
                          <a:ea typeface="Optima" charset="0"/>
                          <a:cs typeface="Optima" charset="0"/>
                        </a:rPr>
                        <a:t>(increase blood uric acid and gouty attack).</a:t>
                      </a:r>
                    </a:p>
                    <a:p>
                      <a:pPr marL="457200" lvl="0" indent="-457200" eaLnBrk="1" hangingPunct="1">
                        <a:spcBef>
                          <a:spcPts val="1800"/>
                        </a:spcBef>
                        <a:buFont typeface="Arial" charset="0"/>
                        <a:buChar char="•"/>
                      </a:pPr>
                      <a:r>
                        <a:rPr lang="en-US" altLang="en-US" sz="3200" b="0" i="0" dirty="0">
                          <a:latin typeface="+mn-lt"/>
                          <a:ea typeface="Optima" charset="0"/>
                          <a:cs typeface="Optima" charset="0"/>
                        </a:rPr>
                        <a:t>Ototoxicity </a:t>
                      </a:r>
                      <a:r>
                        <a:rPr lang="en-US" altLang="en-US" sz="3200" b="1" i="0" dirty="0">
                          <a:solidFill>
                            <a:schemeClr val="tx1"/>
                          </a:solidFill>
                          <a:latin typeface="+mn-lt"/>
                          <a:ea typeface="Optima" charset="0"/>
                          <a:cs typeface="Optima" charset="0"/>
                        </a:rPr>
                        <a:t>(risk increased if combined with aminoglycosides).</a:t>
                      </a:r>
                    </a:p>
                    <a:p>
                      <a:pPr marL="457200" indent="-457200">
                        <a:buFont typeface="Arial" charset="0"/>
                        <a:buChar char="•"/>
                      </a:pPr>
                      <a:r>
                        <a:rPr lang="en-US" altLang="en-US" sz="3200" b="0" i="0" dirty="0">
                          <a:latin typeface="+mn-lt"/>
                          <a:ea typeface="Optima" charset="0"/>
                          <a:cs typeface="Optima" charset="0"/>
                        </a:rPr>
                        <a:t>Allergic reactions,</a:t>
                      </a:r>
                      <a:r>
                        <a:rPr lang="en-US" altLang="en-US" sz="3200" b="0" i="0" baseline="0" dirty="0">
                          <a:latin typeface="+mn-lt"/>
                          <a:ea typeface="Optima" charset="0"/>
                          <a:cs typeface="Optima" charset="0"/>
                        </a:rPr>
                        <a:t> </a:t>
                      </a:r>
                      <a:r>
                        <a:rPr lang="en-US" sz="3200" dirty="0">
                          <a:solidFill>
                            <a:srgbClr val="7030A0"/>
                          </a:solidFill>
                        </a:rPr>
                        <a:t>Hypersensitivity </a:t>
                      </a:r>
                    </a:p>
                    <a:p>
                      <a:pPr marL="457200" indent="-457200">
                        <a:buFont typeface="Arial" charset="0"/>
                        <a:buChar char="•"/>
                      </a:pPr>
                      <a:r>
                        <a:rPr lang="en-US" sz="3200" dirty="0">
                          <a:solidFill>
                            <a:srgbClr val="7030A0"/>
                          </a:solidFill>
                        </a:rPr>
                        <a:t>To </a:t>
                      </a:r>
                      <a:r>
                        <a:rPr lang="en-US" sz="3200" dirty="0" err="1">
                          <a:solidFill>
                            <a:srgbClr val="7030A0"/>
                          </a:solidFill>
                        </a:rPr>
                        <a:t>sulphonamides</a:t>
                      </a:r>
                      <a:r>
                        <a:rPr lang="en-US" sz="3200" dirty="0">
                          <a:solidFill>
                            <a:srgbClr val="7030A0"/>
                          </a:solidFill>
                        </a:rPr>
                        <a:t>.</a:t>
                      </a:r>
                      <a:endParaRPr lang="en-US" altLang="en-US" sz="3200" b="0" i="0" dirty="0">
                        <a:latin typeface="+mn-lt"/>
                        <a:ea typeface="Optima" charset="0"/>
                        <a:cs typeface="Optima" charset="0"/>
                      </a:endParaRPr>
                    </a:p>
                    <a:p>
                      <a:pPr marL="457200" marR="0" lvl="0" indent="-457200" algn="l" defTabSz="1782440" rtl="0" eaLnBrk="1" fontAlgn="auto" latinLnBrk="0" hangingPunct="1">
                        <a:lnSpc>
                          <a:spcPct val="100000"/>
                        </a:lnSpc>
                        <a:spcBef>
                          <a:spcPts val="1800"/>
                        </a:spcBef>
                        <a:spcAft>
                          <a:spcPts val="0"/>
                        </a:spcAft>
                        <a:buClrTx/>
                        <a:buSzTx/>
                        <a:buFont typeface="Arial" charset="0"/>
                        <a:buChar char="•"/>
                        <a:tabLst/>
                        <a:defRPr/>
                      </a:pPr>
                      <a:r>
                        <a:rPr lang="en-US" sz="3200" b="0" dirty="0">
                          <a:solidFill>
                            <a:srgbClr val="7030A0"/>
                          </a:solidFill>
                        </a:rPr>
                        <a:t>Hyperglycemia.</a:t>
                      </a:r>
                    </a:p>
                    <a:p>
                      <a:pPr marL="457200" indent="-457200" algn="l">
                        <a:buFont typeface="Arial" charset="0"/>
                        <a:buChar char="•"/>
                      </a:pPr>
                      <a:r>
                        <a:rPr lang="en-US" sz="3200" b="0" dirty="0" err="1">
                          <a:solidFill>
                            <a:srgbClr val="7030A0"/>
                          </a:solidFill>
                        </a:rPr>
                        <a:t>Anurea</a:t>
                      </a:r>
                      <a:r>
                        <a:rPr lang="en-US" sz="3200" b="0" dirty="0">
                          <a:solidFill>
                            <a:srgbClr val="7030A0"/>
                          </a:solidFill>
                        </a:rPr>
                        <a:t> unresponsive to a trial</a:t>
                      </a:r>
                      <a:r>
                        <a:rPr lang="en-US" sz="3200" b="0" baseline="0" dirty="0">
                          <a:solidFill>
                            <a:srgbClr val="7030A0"/>
                          </a:solidFill>
                        </a:rPr>
                        <a:t> </a:t>
                      </a:r>
                      <a:r>
                        <a:rPr lang="en-US" sz="3200" b="0" dirty="0">
                          <a:solidFill>
                            <a:srgbClr val="7030A0"/>
                          </a:solidFill>
                        </a:rPr>
                        <a:t>dose of loop diuretic.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مستطيل 2"/>
          <p:cNvSpPr/>
          <p:nvPr/>
        </p:nvSpPr>
        <p:spPr>
          <a:xfrm>
            <a:off x="17556847" y="9477223"/>
            <a:ext cx="2904958" cy="327861"/>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en-US" b="1" u="sng" dirty="0">
                <a:solidFill>
                  <a:schemeClr val="bg1">
                    <a:lumMod val="50000"/>
                  </a:schemeClr>
                </a:solidFill>
              </a:rPr>
              <a:t>O</a:t>
            </a:r>
            <a:r>
              <a:rPr lang="en-US" dirty="0">
                <a:solidFill>
                  <a:schemeClr val="bg1">
                    <a:lumMod val="50000"/>
                  </a:schemeClr>
                </a:solidFill>
              </a:rPr>
              <a:t>t</a:t>
            </a:r>
            <a:r>
              <a:rPr lang="en-US" b="1" u="sng" dirty="0">
                <a:solidFill>
                  <a:schemeClr val="bg1">
                    <a:lumMod val="50000"/>
                  </a:schemeClr>
                </a:solidFill>
              </a:rPr>
              <a:t>o </a:t>
            </a:r>
            <a:r>
              <a:rPr lang="en-US" dirty="0">
                <a:solidFill>
                  <a:schemeClr val="bg1">
                    <a:lumMod val="50000"/>
                  </a:schemeClr>
                </a:solidFill>
              </a:rPr>
              <a:t>toxicity = L</a:t>
            </a:r>
            <a:r>
              <a:rPr lang="en-US" b="1" u="sng" dirty="0">
                <a:solidFill>
                  <a:schemeClr val="bg1">
                    <a:lumMod val="50000"/>
                  </a:schemeClr>
                </a:solidFill>
              </a:rPr>
              <a:t>oo</a:t>
            </a:r>
            <a:r>
              <a:rPr lang="en-US" dirty="0">
                <a:solidFill>
                  <a:schemeClr val="bg1">
                    <a:lumMod val="50000"/>
                  </a:schemeClr>
                </a:solidFill>
              </a:rPr>
              <a:t>p Diuretics </a:t>
            </a:r>
            <a:endParaRPr lang="ar-SA" dirty="0">
              <a:solidFill>
                <a:schemeClr val="bg1">
                  <a:lumMod val="50000"/>
                </a:schemeClr>
              </a:solidFill>
            </a:endParaRPr>
          </a:p>
        </p:txBody>
      </p:sp>
    </p:spTree>
    <p:extLst>
      <p:ext uri="{BB962C8B-B14F-4D97-AF65-F5344CB8AC3E}">
        <p14:creationId xmlns:p14="http://schemas.microsoft.com/office/powerpoint/2010/main" val="82241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56546" y="3724841"/>
            <a:ext cx="8856662" cy="5421312"/>
          </a:xfrm>
          <a:prstGeom prst="rect">
            <a:avLst/>
          </a:prstGeom>
        </p:spPr>
        <p:txBody>
          <a:bodyPr/>
          <a:lstStyle>
            <a:lvl1pPr marL="445610" indent="-445610" algn="l" defTabSz="1782440" rtl="0" eaLnBrk="1" latinLnBrk="0" hangingPunct="1">
              <a:lnSpc>
                <a:spcPct val="90000"/>
              </a:lnSpc>
              <a:spcBef>
                <a:spcPts val="1949"/>
              </a:spcBef>
              <a:buFont typeface="Arial" panose="020B0604020202020204" pitchFamily="34" charset="0"/>
              <a:buChar char="•"/>
              <a:defRPr sz="5458" kern="1200">
                <a:solidFill>
                  <a:schemeClr val="tx1"/>
                </a:solidFill>
                <a:latin typeface="+mn-lt"/>
                <a:ea typeface="+mn-ea"/>
                <a:cs typeface="+mn-cs"/>
              </a:defRPr>
            </a:lvl1pPr>
            <a:lvl2pPr marL="1336830" indent="-445610" algn="l" defTabSz="1782440" rtl="0" eaLnBrk="1" latinLnBrk="0" hangingPunct="1">
              <a:lnSpc>
                <a:spcPct val="90000"/>
              </a:lnSpc>
              <a:spcBef>
                <a:spcPts val="975"/>
              </a:spcBef>
              <a:buFont typeface="Arial" panose="020B0604020202020204" pitchFamily="34" charset="0"/>
              <a:buChar char="•"/>
              <a:defRPr sz="4678" kern="1200">
                <a:solidFill>
                  <a:schemeClr val="tx1"/>
                </a:solidFill>
                <a:latin typeface="+mn-lt"/>
                <a:ea typeface="+mn-ea"/>
                <a:cs typeface="+mn-cs"/>
              </a:defRPr>
            </a:lvl2pPr>
            <a:lvl3pPr marL="2228050" indent="-445610" algn="l" defTabSz="1782440" rtl="0" eaLnBrk="1" latinLnBrk="0" hangingPunct="1">
              <a:lnSpc>
                <a:spcPct val="90000"/>
              </a:lnSpc>
              <a:spcBef>
                <a:spcPts val="975"/>
              </a:spcBef>
              <a:buFont typeface="Arial" panose="020B0604020202020204" pitchFamily="34" charset="0"/>
              <a:buChar char="•"/>
              <a:defRPr sz="3899" kern="1200">
                <a:solidFill>
                  <a:schemeClr val="tx1"/>
                </a:solidFill>
                <a:latin typeface="+mn-lt"/>
                <a:ea typeface="+mn-ea"/>
                <a:cs typeface="+mn-cs"/>
              </a:defRPr>
            </a:lvl3pPr>
            <a:lvl4pPr marL="31192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4pPr>
            <a:lvl5pPr marL="401049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5pPr>
            <a:lvl6pPr marL="490171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6pPr>
            <a:lvl7pPr marL="579293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7pPr>
            <a:lvl8pPr marL="668415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8pPr>
            <a:lvl9pPr marL="75753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9pPr>
          </a:lstStyle>
          <a:p>
            <a:pPr lvl="1">
              <a:buFont typeface="Wingdings 2" charset="2"/>
              <a:buNone/>
            </a:pPr>
            <a:r>
              <a:rPr lang="en-US" altLang="en-US" sz="4000" b="1" dirty="0">
                <a:solidFill>
                  <a:srgbClr val="C00000"/>
                </a:solidFill>
              </a:rPr>
              <a:t>Drugs as: </a:t>
            </a:r>
          </a:p>
          <a:p>
            <a:pPr lvl="1">
              <a:buFont typeface="Wingdings 2" charset="2"/>
              <a:buNone/>
            </a:pPr>
            <a:endParaRPr lang="en-US" altLang="en-US" sz="3400" b="1" dirty="0"/>
          </a:p>
        </p:txBody>
      </p:sp>
      <p:sp>
        <p:nvSpPr>
          <p:cNvPr id="11" name="TextBox 10"/>
          <p:cNvSpPr txBox="1"/>
          <p:nvPr/>
        </p:nvSpPr>
        <p:spPr>
          <a:xfrm>
            <a:off x="27398" y="2087069"/>
            <a:ext cx="16345436" cy="1815882"/>
          </a:xfrm>
          <a:prstGeom prst="rect">
            <a:avLst/>
          </a:prstGeom>
          <a:noFill/>
        </p:spPr>
        <p:txBody>
          <a:bodyPr wrap="square" rtlCol="0">
            <a:spAutoFit/>
          </a:bodyPr>
          <a:lstStyle/>
          <a:p>
            <a:r>
              <a:rPr lang="en-US" sz="7200" b="1" dirty="0">
                <a:solidFill>
                  <a:srgbClr val="0070C0"/>
                </a:solidFill>
                <a:ea typeface="Abadi MT Condensed Extra Bold" charset="0"/>
                <a:cs typeface="Abadi MT Condensed Extra Bold" charset="0"/>
              </a:rPr>
              <a:t>Thiazide Diuretics</a:t>
            </a:r>
            <a:br>
              <a:rPr lang="en-US" sz="7200" b="1" dirty="0">
                <a:solidFill>
                  <a:srgbClr val="0070C0"/>
                </a:solidFill>
                <a:ea typeface="Abadi MT Condensed Extra Bold" charset="0"/>
                <a:cs typeface="Abadi MT Condensed Extra Bold" charset="0"/>
              </a:rPr>
            </a:br>
            <a:r>
              <a:rPr lang="en-US" sz="4000" dirty="0">
                <a:solidFill>
                  <a:schemeClr val="bg1">
                    <a:lumMod val="50000"/>
                  </a:schemeClr>
                </a:solidFill>
                <a:ea typeface="Optima ExtraBlack" charset="0"/>
                <a:cs typeface="Optima ExtraBlack" charset="0"/>
              </a:rPr>
              <a:t>Low Ceiling diuretics</a:t>
            </a:r>
            <a:endParaRPr lang="en-US" altLang="en-US" sz="800" b="1" dirty="0">
              <a:latin typeface="Optima" charset="0"/>
              <a:ea typeface="Optima" charset="0"/>
              <a:cs typeface="Optima" charset="0"/>
            </a:endParaRPr>
          </a:p>
        </p:txBody>
      </p:sp>
      <p:graphicFrame>
        <p:nvGraphicFramePr>
          <p:cNvPr id="2" name="Diagram 1"/>
          <p:cNvGraphicFramePr/>
          <p:nvPr>
            <p:extLst>
              <p:ext uri="{D42A27DB-BD31-4B8C-83A1-F6EECF244321}">
                <p14:modId xmlns:p14="http://schemas.microsoft.com/office/powerpoint/2010/main" val="1604590092"/>
              </p:ext>
            </p:extLst>
          </p:nvPr>
        </p:nvGraphicFramePr>
        <p:xfrm>
          <a:off x="-1530210" y="326570"/>
          <a:ext cx="23766463" cy="11303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 name="Picture 4" descr="23"/>
          <p:cNvPicPr>
            <a:picLocks noChangeAspect="1" noChangeArrowheads="1"/>
          </p:cNvPicPr>
          <p:nvPr/>
        </p:nvPicPr>
        <p:blipFill>
          <a:blip r:embed="rId8">
            <a:lum bright="-24000" contrast="22000"/>
            <a:extLst>
              <a:ext uri="{28A0092B-C50C-407E-A947-70E740481C1C}">
                <a14:useLocalDpi xmlns:a14="http://schemas.microsoft.com/office/drawing/2010/main" val="0"/>
              </a:ext>
            </a:extLst>
          </a:blip>
          <a:srcRect l="2875" t="9311" b="12415"/>
          <a:stretch>
            <a:fillRect/>
          </a:stretch>
        </p:blipFill>
        <p:spPr bwMode="auto">
          <a:xfrm>
            <a:off x="14205857" y="326570"/>
            <a:ext cx="8417380" cy="629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
          <p:cNvSpPr txBox="1">
            <a:spLocks noChangeArrowheads="1"/>
          </p:cNvSpPr>
          <p:nvPr/>
        </p:nvSpPr>
        <p:spPr>
          <a:xfrm>
            <a:off x="12505926" y="7095295"/>
            <a:ext cx="10705591" cy="4065984"/>
          </a:xfrm>
          <a:prstGeom prst="rect">
            <a:avLst/>
          </a:prstGeom>
          <a:solidFill>
            <a:schemeClr val="bg1">
              <a:lumMod val="95000"/>
            </a:schemeClr>
          </a:solidFill>
          <a:ln>
            <a:solidFill>
              <a:schemeClr val="tx1"/>
            </a:solidFill>
            <a:prstDash val="dash"/>
          </a:ln>
        </p:spPr>
        <p:txBody>
          <a:bodyPr/>
          <a:lstStyle>
            <a:lvl1pPr marL="445610" indent="-445610" algn="l" defTabSz="1782440" rtl="0" eaLnBrk="1" latinLnBrk="0" hangingPunct="1">
              <a:lnSpc>
                <a:spcPct val="90000"/>
              </a:lnSpc>
              <a:spcBef>
                <a:spcPts val="1949"/>
              </a:spcBef>
              <a:buFont typeface="Arial" panose="020B0604020202020204" pitchFamily="34" charset="0"/>
              <a:buChar char="•"/>
              <a:defRPr sz="5458" kern="1200">
                <a:solidFill>
                  <a:schemeClr val="tx1"/>
                </a:solidFill>
                <a:latin typeface="+mn-lt"/>
                <a:ea typeface="+mn-ea"/>
                <a:cs typeface="+mn-cs"/>
              </a:defRPr>
            </a:lvl1pPr>
            <a:lvl2pPr marL="1336830" indent="-445610" algn="l" defTabSz="1782440" rtl="0" eaLnBrk="1" latinLnBrk="0" hangingPunct="1">
              <a:lnSpc>
                <a:spcPct val="90000"/>
              </a:lnSpc>
              <a:spcBef>
                <a:spcPts val="975"/>
              </a:spcBef>
              <a:buFont typeface="Arial" panose="020B0604020202020204" pitchFamily="34" charset="0"/>
              <a:buChar char="•"/>
              <a:defRPr sz="4678" kern="1200">
                <a:solidFill>
                  <a:schemeClr val="tx1"/>
                </a:solidFill>
                <a:latin typeface="+mn-lt"/>
                <a:ea typeface="+mn-ea"/>
                <a:cs typeface="+mn-cs"/>
              </a:defRPr>
            </a:lvl2pPr>
            <a:lvl3pPr marL="2228050" indent="-445610" algn="l" defTabSz="1782440" rtl="0" eaLnBrk="1" latinLnBrk="0" hangingPunct="1">
              <a:lnSpc>
                <a:spcPct val="90000"/>
              </a:lnSpc>
              <a:spcBef>
                <a:spcPts val="975"/>
              </a:spcBef>
              <a:buFont typeface="Arial" panose="020B0604020202020204" pitchFamily="34" charset="0"/>
              <a:buChar char="•"/>
              <a:defRPr sz="3899" kern="1200">
                <a:solidFill>
                  <a:schemeClr val="tx1"/>
                </a:solidFill>
                <a:latin typeface="+mn-lt"/>
                <a:ea typeface="+mn-ea"/>
                <a:cs typeface="+mn-cs"/>
              </a:defRPr>
            </a:lvl3pPr>
            <a:lvl4pPr marL="31192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4pPr>
            <a:lvl5pPr marL="401049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5pPr>
            <a:lvl6pPr marL="490171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6pPr>
            <a:lvl7pPr marL="579293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7pPr>
            <a:lvl8pPr marL="668415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8pPr>
            <a:lvl9pPr marL="75753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9pPr>
          </a:lstStyle>
          <a:p>
            <a:pPr lvl="1" algn="ctr">
              <a:buFont typeface="Wingdings 2" charset="2"/>
              <a:buNone/>
            </a:pPr>
            <a:r>
              <a:rPr lang="en-US" altLang="en-US" sz="5400" b="1" dirty="0">
                <a:solidFill>
                  <a:srgbClr val="C00000"/>
                </a:solidFill>
              </a:rPr>
              <a:t>Mechanism of action:</a:t>
            </a:r>
          </a:p>
          <a:p>
            <a:pPr marL="891220" lvl="1" indent="0">
              <a:buNone/>
            </a:pPr>
            <a:r>
              <a:rPr lang="en-US" altLang="en-US" sz="4400" dirty="0"/>
              <a:t>acts via  inhibition of Na/Cl co-transporter on the luminal membrane of </a:t>
            </a:r>
            <a:r>
              <a:rPr lang="en-US" altLang="en-US" sz="4400" b="1" dirty="0"/>
              <a:t>distal convoluted tubules.</a:t>
            </a:r>
          </a:p>
          <a:p>
            <a:pPr marL="891220" lvl="1" indent="0">
              <a:buNone/>
            </a:pPr>
            <a:r>
              <a:rPr lang="en-US" altLang="en-US" sz="4400" b="1" dirty="0">
                <a:solidFill>
                  <a:srgbClr val="C00000"/>
                </a:solidFill>
              </a:rPr>
              <a:t>Efficacy: </a:t>
            </a:r>
            <a:r>
              <a:rPr lang="en-US" altLang="en-US" sz="4400" dirty="0"/>
              <a:t>Moderate </a:t>
            </a:r>
            <a:r>
              <a:rPr lang="en-US" altLang="en-US" sz="4400" dirty="0" err="1"/>
              <a:t>natriuresis</a:t>
            </a:r>
            <a:r>
              <a:rPr lang="en-US" altLang="en-US" sz="4400" dirty="0"/>
              <a:t> (5-10% of filtered  load of sodium is reabsorbed).</a:t>
            </a:r>
          </a:p>
        </p:txBody>
      </p:sp>
      <p:sp>
        <p:nvSpPr>
          <p:cNvPr id="4" name="TextBox 3"/>
          <p:cNvSpPr txBox="1"/>
          <p:nvPr/>
        </p:nvSpPr>
        <p:spPr>
          <a:xfrm>
            <a:off x="8425544" y="6910629"/>
            <a:ext cx="4080382" cy="369332"/>
          </a:xfrm>
          <a:prstGeom prst="rect">
            <a:avLst/>
          </a:prstGeom>
          <a:noFill/>
        </p:spPr>
        <p:txBody>
          <a:bodyPr wrap="square" rtlCol="0">
            <a:spAutoFit/>
          </a:bodyPr>
          <a:lstStyle/>
          <a:p>
            <a:r>
              <a:rPr lang="en-US" dirty="0">
                <a:solidFill>
                  <a:srgbClr val="00B050"/>
                </a:solidFill>
              </a:rPr>
              <a:t>most commonly </a:t>
            </a:r>
            <a:r>
              <a:rPr lang="en-US">
                <a:solidFill>
                  <a:srgbClr val="00B050"/>
                </a:solidFill>
              </a:rPr>
              <a:t>used thiazide diuretic</a:t>
            </a:r>
            <a:endParaRPr lang="en-US" dirty="0">
              <a:solidFill>
                <a:srgbClr val="00B050"/>
              </a:solidFill>
            </a:endParaRPr>
          </a:p>
        </p:txBody>
      </p:sp>
      <p:sp>
        <p:nvSpPr>
          <p:cNvPr id="8" name="مستطيل 7"/>
          <p:cNvSpPr/>
          <p:nvPr/>
        </p:nvSpPr>
        <p:spPr>
          <a:xfrm>
            <a:off x="6248400" y="10091697"/>
            <a:ext cx="3467606" cy="34925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dirty="0">
                <a:solidFill>
                  <a:schemeClr val="bg1">
                    <a:lumMod val="50000"/>
                  </a:schemeClr>
                </a:solidFill>
              </a:rPr>
              <a:t>الدب </a:t>
            </a:r>
            <a:r>
              <a:rPr lang="en-US" dirty="0">
                <a:solidFill>
                  <a:schemeClr val="bg1">
                    <a:lumMod val="50000"/>
                  </a:schemeClr>
                </a:solidFill>
              </a:rPr>
              <a:t> (dap)</a:t>
            </a:r>
            <a:r>
              <a:rPr lang="ar-SA" dirty="0">
                <a:solidFill>
                  <a:schemeClr val="bg1">
                    <a:lumMod val="50000"/>
                  </a:schemeClr>
                </a:solidFill>
              </a:rPr>
              <a:t>كل ما له ذا يزيد </a:t>
            </a:r>
            <a:r>
              <a:rPr lang="en-US" dirty="0">
                <a:solidFill>
                  <a:schemeClr val="bg1">
                    <a:lumMod val="50000"/>
                  </a:schemeClr>
                </a:solidFill>
              </a:rPr>
              <a:t>(thiazide) </a:t>
            </a:r>
            <a:endParaRPr lang="ar-SA" dirty="0">
              <a:solidFill>
                <a:schemeClr val="bg1">
                  <a:lumMod val="50000"/>
                </a:schemeClr>
              </a:solidFill>
            </a:endParaRPr>
          </a:p>
        </p:txBody>
      </p:sp>
    </p:spTree>
    <p:extLst>
      <p:ext uri="{BB962C8B-B14F-4D97-AF65-F5344CB8AC3E}">
        <p14:creationId xmlns:p14="http://schemas.microsoft.com/office/powerpoint/2010/main" val="8838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wipe(left)">
                                      <p:cBhvr>
                                        <p:cTn id="12" dur="10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wipe(left)">
                                      <p:cBhvr>
                                        <p:cTn id="17" dur="10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5857674"/>
              </p:ext>
            </p:extLst>
          </p:nvPr>
        </p:nvGraphicFramePr>
        <p:xfrm>
          <a:off x="1" y="-113154"/>
          <a:ext cx="23766462" cy="13551708"/>
        </p:xfrm>
        <a:graphic>
          <a:graphicData uri="http://schemas.openxmlformats.org/drawingml/2006/table">
            <a:tbl>
              <a:tblPr firstRow="1">
                <a:tableStyleId>{74C1A8A3-306A-4EB7-A6B1-4F7E0EB9C5D6}</a:tableStyleId>
              </a:tblPr>
              <a:tblGrid>
                <a:gridCol w="3657600">
                  <a:extLst>
                    <a:ext uri="{9D8B030D-6E8A-4147-A177-3AD203B41FA5}">
                      <a16:colId xmlns:a16="http://schemas.microsoft.com/office/drawing/2014/main" val="20000"/>
                    </a:ext>
                  </a:extLst>
                </a:gridCol>
                <a:gridCol w="20108862">
                  <a:extLst>
                    <a:ext uri="{9D8B030D-6E8A-4147-A177-3AD203B41FA5}">
                      <a16:colId xmlns:a16="http://schemas.microsoft.com/office/drawing/2014/main" val="20001"/>
                    </a:ext>
                  </a:extLst>
                </a:gridCol>
              </a:tblGrid>
              <a:tr h="1007002">
                <a:tc gridSpan="2">
                  <a:txBody>
                    <a:bodyPr/>
                    <a:lstStyle/>
                    <a:p>
                      <a:pPr algn="ctr"/>
                      <a:r>
                        <a:rPr lang="en-US" sz="6000" b="1" dirty="0">
                          <a:latin typeface="+mn-lt"/>
                        </a:rPr>
                        <a:t>Thiazide</a:t>
                      </a:r>
                      <a:r>
                        <a:rPr lang="en-US" sz="6000" b="1" baseline="0" dirty="0">
                          <a:latin typeface="+mn-lt"/>
                        </a:rPr>
                        <a:t> Diuretics</a:t>
                      </a:r>
                      <a:endParaRPr lang="en-US" sz="6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B3C5"/>
                    </a:solidFill>
                  </a:tcPr>
                </a:tc>
                <a:tc hMerge="1">
                  <a:txBody>
                    <a:bodyPr/>
                    <a:lstStyle/>
                    <a:p>
                      <a:endParaRPr lang="en-US" dirty="0"/>
                    </a:p>
                  </a:txBody>
                  <a:tcPr/>
                </a:tc>
                <a:extLst>
                  <a:ext uri="{0D108BD9-81ED-4DB2-BD59-A6C34878D82A}">
                    <a16:rowId xmlns:a16="http://schemas.microsoft.com/office/drawing/2014/main" val="10000"/>
                  </a:ext>
                </a:extLst>
              </a:tr>
              <a:tr h="2952092">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3600" b="1" dirty="0">
                          <a:latin typeface="+mn-lt"/>
                        </a:rPr>
                        <a:t>Pharmacokinetics</a:t>
                      </a:r>
                    </a:p>
                    <a:p>
                      <a:pPr algn="ctr"/>
                      <a:endParaRPr lang="en-US" sz="3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nSpc>
                          <a:spcPct val="115000"/>
                        </a:lnSpc>
                      </a:pPr>
                      <a:r>
                        <a:rPr lang="en-US" altLang="en-US" sz="3400" dirty="0"/>
                        <a:t>Given orally,</a:t>
                      </a:r>
                      <a:r>
                        <a:rPr lang="en-US" sz="3200" dirty="0"/>
                        <a:t> </a:t>
                      </a:r>
                      <a:r>
                        <a:rPr lang="en-US" sz="3200" dirty="0">
                          <a:solidFill>
                            <a:srgbClr val="7030A0"/>
                          </a:solidFill>
                        </a:rPr>
                        <a:t>efficiently absorbed from the GIT.</a:t>
                      </a:r>
                      <a:r>
                        <a:rPr lang="en-US" sz="3200" dirty="0">
                          <a:solidFill>
                            <a:srgbClr val="0070C0"/>
                          </a:solidFill>
                        </a:rPr>
                        <a:t> </a:t>
                      </a:r>
                      <a:r>
                        <a:rPr lang="en-US" altLang="en-US" sz="3400" dirty="0"/>
                        <a:t>slow of onset,</a:t>
                      </a:r>
                      <a:r>
                        <a:rPr lang="en-US" altLang="en-US" sz="3400" baseline="0" dirty="0"/>
                        <a:t> </a:t>
                      </a:r>
                      <a:r>
                        <a:rPr lang="en-US" altLang="en-US" sz="3400" baseline="0" dirty="0">
                          <a:solidFill>
                            <a:srgbClr val="7030A0"/>
                          </a:solidFill>
                        </a:rPr>
                        <a:t>Lipid soluble.</a:t>
                      </a:r>
                      <a:endParaRPr lang="en-US" altLang="en-US" sz="3400" dirty="0">
                        <a:solidFill>
                          <a:srgbClr val="7030A0"/>
                        </a:solidFill>
                      </a:endParaRPr>
                    </a:p>
                    <a:p>
                      <a:pPr lvl="0">
                        <a:lnSpc>
                          <a:spcPct val="115000"/>
                        </a:lnSpc>
                      </a:pPr>
                      <a:r>
                        <a:rPr lang="en-US" altLang="en-US" sz="3400" dirty="0"/>
                        <a:t> long duration of action (40 h)</a:t>
                      </a:r>
                    </a:p>
                    <a:p>
                      <a:r>
                        <a:rPr lang="en-US" altLang="en-US" sz="3400" dirty="0"/>
                        <a:t>are secreted by active tubular secretory system of the kidney.</a:t>
                      </a:r>
                      <a:r>
                        <a:rPr lang="en-US" altLang="en-US" sz="3400" baseline="0" dirty="0"/>
                        <a:t> </a:t>
                      </a:r>
                      <a:r>
                        <a:rPr lang="en-US" sz="3509" kern="1200" dirty="0">
                          <a:solidFill>
                            <a:srgbClr val="7030A0"/>
                          </a:solidFill>
                          <a:effectLst/>
                          <a:latin typeface="+mn-lt"/>
                          <a:ea typeface="+mn-ea"/>
                          <a:cs typeface="+mn-cs"/>
                        </a:rPr>
                        <a:t>Eliminated by Glomerular filtration &amp; tubular secretion , some is reabsorbed </a:t>
                      </a:r>
                      <a:endParaRPr lang="en-US" altLang="en-US" sz="3400" dirty="0">
                        <a:solidFill>
                          <a:srgbClr val="7030A0"/>
                        </a:solidFill>
                      </a:endParaRPr>
                    </a:p>
                    <a:p>
                      <a:pPr lvl="0">
                        <a:lnSpc>
                          <a:spcPct val="115000"/>
                        </a:lnSpc>
                      </a:pPr>
                      <a:r>
                        <a:rPr lang="en-US" altLang="en-US" sz="3400" dirty="0"/>
                        <a:t>may interfere with uric acid secretion and cause </a:t>
                      </a:r>
                      <a:r>
                        <a:rPr lang="en-US" altLang="en-US" sz="3400" dirty="0">
                          <a:solidFill>
                            <a:srgbClr val="C00000"/>
                          </a:solidFill>
                        </a:rPr>
                        <a:t>hyperuricemia.</a:t>
                      </a:r>
                      <a:r>
                        <a:rPr lang="en-US" altLang="en-US" sz="2000" baseline="0" dirty="0">
                          <a:solidFill>
                            <a:schemeClr val="bg1">
                              <a:lumMod val="50000"/>
                            </a:schemeClr>
                          </a:solidFill>
                        </a:rPr>
                        <a:t> thiazide should be taken with caution in patients with gout or high levels of uric acid.</a:t>
                      </a:r>
                      <a:endParaRPr lang="en-US" altLang="en-US" sz="2000" b="1" i="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67374">
                <a:tc>
                  <a:txBody>
                    <a:bodyPr/>
                    <a:lstStyle/>
                    <a:p>
                      <a:pPr marL="0" marR="0" lvl="1" indent="0" algn="ctr" defTabSz="1782440" rtl="0" eaLnBrk="1" fontAlgn="auto" latinLnBrk="0" hangingPunct="1">
                        <a:lnSpc>
                          <a:spcPct val="100000"/>
                        </a:lnSpc>
                        <a:spcBef>
                          <a:spcPts val="0"/>
                        </a:spcBef>
                        <a:spcAft>
                          <a:spcPts val="0"/>
                        </a:spcAft>
                        <a:buClrTx/>
                        <a:buSzTx/>
                        <a:buFontTx/>
                        <a:buNone/>
                        <a:tabLst/>
                        <a:defRPr/>
                      </a:pPr>
                      <a:r>
                        <a:rPr lang="en-US" sz="3600" b="1" dirty="0">
                          <a:latin typeface="+mn-lt"/>
                        </a:rPr>
                        <a:t>Pharmacological effects</a:t>
                      </a:r>
                      <a:endParaRPr lang="en-US" altLang="en-US" sz="3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1">
                        <a:lnSpc>
                          <a:spcPct val="100000"/>
                        </a:lnSpc>
                        <a:spcBef>
                          <a:spcPts val="1200"/>
                        </a:spcBef>
                        <a:spcAft>
                          <a:spcPts val="1200"/>
                        </a:spcAft>
                        <a:buFont typeface="Wingdings 2" charset="2"/>
                        <a:buNone/>
                      </a:pPr>
                      <a:r>
                        <a:rPr lang="en-US" altLang="en-US" sz="3400" dirty="0"/>
                        <a:t>urinary </a:t>
                      </a:r>
                      <a:r>
                        <a:rPr lang="en-US" altLang="en-US" sz="3400" dirty="0" err="1"/>
                        <a:t>NaCl</a:t>
                      </a:r>
                      <a:r>
                        <a:rPr lang="en-US" altLang="en-US" sz="3400" dirty="0"/>
                        <a:t> excretion.</a:t>
                      </a:r>
                      <a:r>
                        <a:rPr lang="en-US" altLang="en-US" sz="3400" dirty="0">
                          <a:solidFill>
                            <a:schemeClr val="bg1">
                              <a:lumMod val="50000"/>
                            </a:schemeClr>
                          </a:solidFill>
                        </a:rPr>
                        <a:t> </a:t>
                      </a:r>
                      <a:r>
                        <a:rPr lang="en-US" altLang="en-US" sz="2400" dirty="0">
                          <a:solidFill>
                            <a:schemeClr val="bg1">
                              <a:lumMod val="50000"/>
                            </a:schemeClr>
                          </a:solidFill>
                        </a:rPr>
                        <a:t>Which can result in the excretion of very</a:t>
                      </a:r>
                      <a:r>
                        <a:rPr lang="en-US" altLang="en-US" sz="2400" baseline="0" dirty="0">
                          <a:solidFill>
                            <a:schemeClr val="bg1">
                              <a:lumMod val="50000"/>
                            </a:schemeClr>
                          </a:solidFill>
                        </a:rPr>
                        <a:t> hyperosmolar (concentrated) urine. </a:t>
                      </a:r>
                      <a:endParaRPr lang="en-US" altLang="en-US" sz="2400" dirty="0"/>
                    </a:p>
                    <a:p>
                      <a:pPr lvl="1">
                        <a:lnSpc>
                          <a:spcPct val="100000"/>
                        </a:lnSpc>
                        <a:spcBef>
                          <a:spcPts val="1200"/>
                        </a:spcBef>
                        <a:spcAft>
                          <a:spcPts val="1200"/>
                        </a:spcAft>
                        <a:buFont typeface="Wingdings 2" charset="2"/>
                        <a:buNone/>
                      </a:pPr>
                      <a:r>
                        <a:rPr lang="en-US" altLang="en-US" sz="3400" dirty="0"/>
                        <a:t>urinary K excretion </a:t>
                      </a:r>
                      <a:r>
                        <a:rPr lang="en-US" altLang="en-US" sz="3400" dirty="0">
                          <a:solidFill>
                            <a:srgbClr val="C00000"/>
                          </a:solidFill>
                        </a:rPr>
                        <a:t>(Hypokalemia)</a:t>
                      </a:r>
                    </a:p>
                    <a:p>
                      <a:pPr lvl="1">
                        <a:lnSpc>
                          <a:spcPct val="100000"/>
                        </a:lnSpc>
                        <a:spcBef>
                          <a:spcPts val="1200"/>
                        </a:spcBef>
                        <a:spcAft>
                          <a:spcPts val="1200"/>
                        </a:spcAft>
                        <a:buFont typeface="Wingdings 2" charset="2"/>
                        <a:buNone/>
                      </a:pPr>
                      <a:r>
                        <a:rPr lang="en-US" altLang="en-US" sz="3400" dirty="0"/>
                        <a:t>urinary magnesium excretion </a:t>
                      </a:r>
                    </a:p>
                    <a:p>
                      <a:pPr lvl="1">
                        <a:lnSpc>
                          <a:spcPct val="100000"/>
                        </a:lnSpc>
                        <a:spcBef>
                          <a:spcPts val="1200"/>
                        </a:spcBef>
                        <a:spcAft>
                          <a:spcPts val="1200"/>
                        </a:spcAft>
                        <a:buFont typeface="Wingdings 2" charset="2"/>
                        <a:buNone/>
                      </a:pPr>
                      <a:r>
                        <a:rPr lang="en-US" altLang="en-US" sz="3400" dirty="0"/>
                        <a:t>urinary calcium excretion</a:t>
                      </a:r>
                      <a:endParaRPr lang="en-US" altLang="en-US" sz="2400" b="0" dirty="0">
                        <a:solidFill>
                          <a:schemeClr val="bg1">
                            <a:lumMod val="50000"/>
                          </a:schemeClr>
                        </a:solidFill>
                      </a:endParaRPr>
                    </a:p>
                    <a:p>
                      <a:pPr lvl="1">
                        <a:lnSpc>
                          <a:spcPct val="100000"/>
                        </a:lnSpc>
                        <a:spcBef>
                          <a:spcPts val="1200"/>
                        </a:spcBef>
                        <a:spcAft>
                          <a:spcPts val="1200"/>
                        </a:spcAft>
                        <a:buFont typeface="Wingdings 2" charset="2"/>
                        <a:buNone/>
                      </a:pPr>
                      <a:r>
                        <a:rPr lang="en-US" altLang="en-US" sz="3400" dirty="0">
                          <a:solidFill>
                            <a:srgbClr val="C00000"/>
                          </a:solidFill>
                        </a:rPr>
                        <a:t>calcium re-absorption (Hypercalcemia)</a:t>
                      </a:r>
                    </a:p>
                    <a:p>
                      <a:pPr lvl="1">
                        <a:lnSpc>
                          <a:spcPct val="100000"/>
                        </a:lnSpc>
                        <a:spcBef>
                          <a:spcPts val="1200"/>
                        </a:spcBef>
                        <a:spcAft>
                          <a:spcPts val="1200"/>
                        </a:spcAft>
                        <a:buFont typeface="Wingdings 2" charset="2"/>
                        <a:buNone/>
                      </a:pPr>
                      <a:r>
                        <a:rPr lang="en-US" sz="3600" dirty="0">
                          <a:solidFill>
                            <a:srgbClr val="7030A0"/>
                          </a:solidFill>
                        </a:rPr>
                        <a:t>uric acid excretion </a:t>
                      </a:r>
                      <a:endParaRPr lang="en-US" sz="3509" kern="1200" dirty="0">
                        <a:solidFill>
                          <a:srgbClr val="7030A0"/>
                        </a:solidFill>
                        <a:effectLst/>
                        <a:latin typeface="+mn-lt"/>
                        <a:ea typeface="+mn-ea"/>
                        <a:cs typeface="+mn-cs"/>
                      </a:endParaRPr>
                    </a:p>
                    <a:p>
                      <a:r>
                        <a:rPr lang="en-US" sz="2800" kern="1200" dirty="0">
                          <a:solidFill>
                            <a:srgbClr val="7030A0"/>
                          </a:solidFill>
                          <a:effectLst/>
                          <a:latin typeface="+mn-lt"/>
                          <a:ea typeface="+mn-ea"/>
                          <a:cs typeface="+mn-cs"/>
                        </a:rPr>
                        <a:t>Causes vasodilatation , </a:t>
                      </a:r>
                      <a:r>
                        <a:rPr lang="en-US" sz="2800" kern="1200" dirty="0" err="1">
                          <a:solidFill>
                            <a:srgbClr val="7030A0"/>
                          </a:solidFill>
                          <a:effectLst/>
                          <a:latin typeface="+mn-lt"/>
                          <a:ea typeface="+mn-ea"/>
                          <a:cs typeface="+mn-cs"/>
                        </a:rPr>
                        <a:t>diazoxide</a:t>
                      </a:r>
                      <a:r>
                        <a:rPr lang="en-US" sz="2800" kern="1200" dirty="0">
                          <a:solidFill>
                            <a:srgbClr val="7030A0"/>
                          </a:solidFill>
                          <a:effectLst/>
                          <a:latin typeface="+mn-lt"/>
                          <a:ea typeface="+mn-ea"/>
                          <a:cs typeface="+mn-cs"/>
                        </a:rPr>
                        <a:t>, non diuretic thiazide</a:t>
                      </a:r>
                      <a:r>
                        <a:rPr lang="ar-SA" sz="2800" kern="1200" dirty="0">
                          <a:solidFill>
                            <a:srgbClr val="7030A0"/>
                          </a:solidFill>
                          <a:effectLst/>
                          <a:latin typeface="+mn-lt"/>
                          <a:ea typeface="+mn-ea"/>
                          <a:cs typeface="+mn-cs"/>
                        </a:rPr>
                        <a:t> </a:t>
                      </a:r>
                      <a:r>
                        <a:rPr lang="en-US" sz="2800" kern="1200" dirty="0">
                          <a:solidFill>
                            <a:srgbClr val="7030A0"/>
                          </a:solidFill>
                          <a:effectLst/>
                          <a:latin typeface="+mn-lt"/>
                          <a:ea typeface="+mn-ea"/>
                          <a:cs typeface="+mn-cs"/>
                        </a:rPr>
                        <a:t>is a potent vasodilator of urine volume in case of diabetes insipidus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84521">
                <a:tc>
                  <a:txBody>
                    <a:bodyPr/>
                    <a:lstStyle/>
                    <a:p>
                      <a:pPr algn="ctr"/>
                      <a:r>
                        <a:rPr lang="en-US" altLang="en-US" sz="3600" b="1" dirty="0">
                          <a:latin typeface="+mn-lt"/>
                        </a:rPr>
                        <a:t>uses</a:t>
                      </a:r>
                      <a:endParaRPr lang="en-US" sz="3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spcBef>
                          <a:spcPts val="1800"/>
                        </a:spcBef>
                      </a:pPr>
                      <a:r>
                        <a:rPr lang="en-US" altLang="en-US" sz="3200" dirty="0"/>
                        <a:t>Treatment of essential hypertension </a:t>
                      </a:r>
                      <a:r>
                        <a:rPr lang="en-US" altLang="en-US" sz="3200" dirty="0">
                          <a:solidFill>
                            <a:srgbClr val="C00000"/>
                          </a:solidFill>
                        </a:rPr>
                        <a:t>(cheap-well tolerated).</a:t>
                      </a:r>
                      <a:endParaRPr lang="en-US" altLang="en-US" sz="3200" dirty="0">
                        <a:solidFill>
                          <a:srgbClr val="7030A0"/>
                        </a:solidFill>
                      </a:endParaRPr>
                    </a:p>
                    <a:p>
                      <a:pPr marL="0" marR="0" indent="0" algn="l" defTabSz="1782440" rtl="0" eaLnBrk="1" fontAlgn="auto" latinLnBrk="0" hangingPunct="1">
                        <a:lnSpc>
                          <a:spcPct val="100000"/>
                        </a:lnSpc>
                        <a:spcBef>
                          <a:spcPts val="1800"/>
                        </a:spcBef>
                        <a:spcAft>
                          <a:spcPts val="0"/>
                        </a:spcAft>
                        <a:buClrTx/>
                        <a:buSzTx/>
                        <a:buFontTx/>
                        <a:buNone/>
                        <a:tabLst/>
                        <a:defRPr/>
                      </a:pPr>
                      <a:r>
                        <a:rPr lang="en-US" sz="3200" dirty="0">
                          <a:solidFill>
                            <a:srgbClr val="7030A0"/>
                          </a:solidFill>
                        </a:rPr>
                        <a:t>Ineffective when the GFR is less than 30 to 40 ml/min, except </a:t>
                      </a:r>
                      <a:r>
                        <a:rPr lang="en-US" sz="3200" dirty="0" err="1">
                          <a:solidFill>
                            <a:srgbClr val="7030A0"/>
                          </a:solidFill>
                        </a:rPr>
                        <a:t>metolazone</a:t>
                      </a:r>
                      <a:r>
                        <a:rPr lang="en-US" sz="3200" dirty="0">
                          <a:solidFill>
                            <a:srgbClr val="7030A0"/>
                          </a:solidFill>
                        </a:rPr>
                        <a:t> &amp; </a:t>
                      </a:r>
                      <a:r>
                        <a:rPr lang="en-US" sz="3200" dirty="0" err="1">
                          <a:solidFill>
                            <a:srgbClr val="7030A0"/>
                          </a:solidFill>
                        </a:rPr>
                        <a:t>indapamide</a:t>
                      </a:r>
                      <a:r>
                        <a:rPr lang="en-US" sz="3200" dirty="0">
                          <a:solidFill>
                            <a:srgbClr val="7030A0"/>
                          </a:solidFill>
                        </a:rPr>
                        <a:t>.</a:t>
                      </a:r>
                      <a:endParaRPr lang="en-US" altLang="en-US" sz="3200" dirty="0">
                        <a:solidFill>
                          <a:srgbClr val="7030A0"/>
                        </a:solidFill>
                      </a:endParaRPr>
                    </a:p>
                    <a:p>
                      <a:pPr marL="0" marR="0" indent="0" algn="l" defTabSz="1782440" rtl="0" eaLnBrk="1" fontAlgn="auto" latinLnBrk="0" hangingPunct="1">
                        <a:lnSpc>
                          <a:spcPct val="100000"/>
                        </a:lnSpc>
                        <a:spcBef>
                          <a:spcPts val="1800"/>
                        </a:spcBef>
                        <a:spcAft>
                          <a:spcPts val="0"/>
                        </a:spcAft>
                        <a:buClrTx/>
                        <a:buSzTx/>
                        <a:buFontTx/>
                        <a:buNone/>
                        <a:tabLst/>
                        <a:defRPr/>
                      </a:pPr>
                      <a:r>
                        <a:rPr lang="en-US" altLang="en-US" sz="3200" dirty="0"/>
                        <a:t>Treatment of mild heart failure </a:t>
                      </a:r>
                      <a:r>
                        <a:rPr lang="en-US" altLang="en-US" sz="3200" dirty="0">
                          <a:solidFill>
                            <a:srgbClr val="C00000"/>
                          </a:solidFill>
                        </a:rPr>
                        <a:t>(to reduce extracellular volume). </a:t>
                      </a:r>
                    </a:p>
                    <a:p>
                      <a:pPr marL="0" marR="0" indent="0" algn="l" defTabSz="1782440" rtl="0" eaLnBrk="1" fontAlgn="auto" latinLnBrk="0" hangingPunct="1">
                        <a:lnSpc>
                          <a:spcPct val="100000"/>
                        </a:lnSpc>
                        <a:spcBef>
                          <a:spcPts val="1800"/>
                        </a:spcBef>
                        <a:spcAft>
                          <a:spcPts val="0"/>
                        </a:spcAft>
                        <a:buClrTx/>
                        <a:buSzTx/>
                        <a:buFontTx/>
                        <a:buNone/>
                        <a:tabLst/>
                        <a:defRPr/>
                      </a:pPr>
                      <a:r>
                        <a:rPr lang="en-US" altLang="en-US" sz="3200" dirty="0"/>
                        <a:t>Calcium nephrolithiasis due to </a:t>
                      </a:r>
                      <a:r>
                        <a:rPr lang="en-US" altLang="en-US" sz="3200" dirty="0" err="1"/>
                        <a:t>hypercalciuria</a:t>
                      </a:r>
                      <a:r>
                        <a:rPr lang="en-US" altLang="en-US" sz="3200" dirty="0"/>
                        <a:t> </a:t>
                      </a:r>
                      <a:r>
                        <a:rPr lang="en-US" altLang="en-US" sz="3200" dirty="0">
                          <a:solidFill>
                            <a:srgbClr val="C00000"/>
                          </a:solidFill>
                        </a:rPr>
                        <a:t>(to increase calcium re-absorption and decrease renal calcium stones) </a:t>
                      </a:r>
                      <a:r>
                        <a:rPr lang="en-US" sz="3200" dirty="0">
                          <a:solidFill>
                            <a:srgbClr val="7030A0"/>
                          </a:solidFill>
                        </a:rPr>
                        <a:t>Treatment for Osteoporosis</a:t>
                      </a:r>
                      <a:endParaRPr lang="en-US" altLang="en-US" sz="3200" dirty="0">
                        <a:solidFill>
                          <a:srgbClr val="7030A0"/>
                        </a:solidFill>
                      </a:endParaRPr>
                    </a:p>
                    <a:p>
                      <a:pPr>
                        <a:lnSpc>
                          <a:spcPct val="125000"/>
                        </a:lnSpc>
                        <a:spcBef>
                          <a:spcPct val="0"/>
                        </a:spcBef>
                      </a:pPr>
                      <a:r>
                        <a:rPr lang="en-US" altLang="en-US" sz="3200" dirty="0"/>
                        <a:t> Nephrogenic diabetes insipidus </a:t>
                      </a:r>
                      <a:r>
                        <a:rPr lang="en-US" sz="3200" dirty="0">
                          <a:solidFill>
                            <a:srgbClr val="00B050"/>
                          </a:solidFill>
                        </a:rPr>
                        <a:t>polyuria</a:t>
                      </a:r>
                      <a:r>
                        <a:rPr lang="en-US" altLang="en-US" sz="3200" dirty="0"/>
                        <a:t> </a:t>
                      </a:r>
                      <a:r>
                        <a:rPr lang="en-US" altLang="en-US" sz="3200" dirty="0">
                          <a:solidFill>
                            <a:srgbClr val="C00000"/>
                          </a:solidFill>
                        </a:rPr>
                        <a:t>(decrease blood volume and GFR)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9352" y="4295459"/>
            <a:ext cx="3457111" cy="3312057"/>
          </a:xfrm>
          <a:prstGeom prst="rect">
            <a:avLst/>
          </a:prstGeom>
        </p:spPr>
      </p:pic>
      <p:sp>
        <p:nvSpPr>
          <p:cNvPr id="4" name="Line 6"/>
          <p:cNvSpPr>
            <a:spLocks noChangeShapeType="1"/>
          </p:cNvSpPr>
          <p:nvPr/>
        </p:nvSpPr>
        <p:spPr bwMode="auto">
          <a:xfrm flipV="1">
            <a:off x="4253593" y="3975691"/>
            <a:ext cx="0" cy="504825"/>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6"/>
          <p:cNvSpPr>
            <a:spLocks noChangeShapeType="1"/>
          </p:cNvSpPr>
          <p:nvPr/>
        </p:nvSpPr>
        <p:spPr bwMode="auto">
          <a:xfrm flipV="1">
            <a:off x="4302576" y="7102691"/>
            <a:ext cx="0" cy="504825"/>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6"/>
          <p:cNvSpPr>
            <a:spLocks noChangeShapeType="1"/>
          </p:cNvSpPr>
          <p:nvPr/>
        </p:nvSpPr>
        <p:spPr bwMode="auto">
          <a:xfrm flipV="1">
            <a:off x="4302576" y="5553153"/>
            <a:ext cx="0" cy="504825"/>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flipV="1">
            <a:off x="4253593" y="4813981"/>
            <a:ext cx="0" cy="504825"/>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6"/>
          <p:cNvSpPr>
            <a:spLocks noChangeShapeType="1"/>
          </p:cNvSpPr>
          <p:nvPr/>
        </p:nvSpPr>
        <p:spPr bwMode="auto">
          <a:xfrm>
            <a:off x="4302576" y="6312712"/>
            <a:ext cx="0" cy="570766"/>
          </a:xfrm>
          <a:prstGeom prst="line">
            <a:avLst/>
          </a:prstGeom>
          <a:noFill/>
          <a:ln w="698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6"/>
          <p:cNvSpPr>
            <a:spLocks noChangeShapeType="1"/>
          </p:cNvSpPr>
          <p:nvPr/>
        </p:nvSpPr>
        <p:spPr bwMode="auto">
          <a:xfrm>
            <a:off x="4327065" y="8055429"/>
            <a:ext cx="0" cy="570766"/>
          </a:xfrm>
          <a:prstGeom prst="line">
            <a:avLst/>
          </a:prstGeom>
          <a:noFill/>
          <a:ln w="698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مستطيل 9"/>
          <p:cNvSpPr/>
          <p:nvPr/>
        </p:nvSpPr>
        <p:spPr>
          <a:xfrm>
            <a:off x="8458200" y="12358944"/>
            <a:ext cx="8001000" cy="35560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dirty="0">
                <a:solidFill>
                  <a:schemeClr val="bg1">
                    <a:lumMod val="50000"/>
                  </a:schemeClr>
                </a:solidFill>
              </a:rPr>
              <a:t>ذا يزيد  </a:t>
            </a:r>
            <a:r>
              <a:rPr lang="en-US" dirty="0">
                <a:solidFill>
                  <a:schemeClr val="bg1">
                    <a:lumMod val="50000"/>
                  </a:schemeClr>
                </a:solidFill>
              </a:rPr>
              <a:t>(Thiazide)</a:t>
            </a:r>
            <a:r>
              <a:rPr lang="ar-SA" dirty="0">
                <a:solidFill>
                  <a:schemeClr val="bg1">
                    <a:lumMod val="50000"/>
                  </a:schemeClr>
                </a:solidFill>
              </a:rPr>
              <a:t> </a:t>
            </a:r>
            <a:r>
              <a:rPr lang="en-US" dirty="0">
                <a:solidFill>
                  <a:schemeClr val="bg1">
                    <a:lumMod val="50000"/>
                  </a:schemeClr>
                </a:solidFill>
              </a:rPr>
              <a:t> </a:t>
            </a:r>
            <a:r>
              <a:rPr lang="ar-SA" dirty="0">
                <a:solidFill>
                  <a:schemeClr val="bg1">
                    <a:lumMod val="50000"/>
                  </a:schemeClr>
                </a:solidFill>
              </a:rPr>
              <a:t>الطول</a:t>
            </a:r>
            <a:r>
              <a:rPr lang="en-US" dirty="0">
                <a:solidFill>
                  <a:schemeClr val="bg1">
                    <a:lumMod val="50000"/>
                  </a:schemeClr>
                </a:solidFill>
              </a:rPr>
              <a:t>Calcium Re-absorption (Hypercalcemia &amp; osteoporosis ) </a:t>
            </a:r>
            <a:endParaRPr lang="ar-SA" dirty="0">
              <a:solidFill>
                <a:schemeClr val="bg1">
                  <a:lumMod val="50000"/>
                </a:schemeClr>
              </a:solidFill>
            </a:endParaRPr>
          </a:p>
        </p:txBody>
      </p:sp>
    </p:spTree>
    <p:extLst>
      <p:ext uri="{BB962C8B-B14F-4D97-AF65-F5344CB8AC3E}">
        <p14:creationId xmlns:p14="http://schemas.microsoft.com/office/powerpoint/2010/main" val="6724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0547546"/>
              </p:ext>
            </p:extLst>
          </p:nvPr>
        </p:nvGraphicFramePr>
        <p:xfrm>
          <a:off x="0" y="0"/>
          <a:ext cx="13360399" cy="6289040"/>
        </p:xfrm>
        <a:graphic>
          <a:graphicData uri="http://schemas.openxmlformats.org/drawingml/2006/table">
            <a:tbl>
              <a:tblPr firstRow="1">
                <a:tableStyleId>{74C1A8A3-306A-4EB7-A6B1-4F7E0EB9C5D6}</a:tableStyleId>
              </a:tblPr>
              <a:tblGrid>
                <a:gridCol w="21590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gridCol w="4648199">
                  <a:extLst>
                    <a:ext uri="{9D8B030D-6E8A-4147-A177-3AD203B41FA5}">
                      <a16:colId xmlns:a16="http://schemas.microsoft.com/office/drawing/2014/main" val="20002"/>
                    </a:ext>
                  </a:extLst>
                </a:gridCol>
              </a:tblGrid>
              <a:tr h="1168400">
                <a:tc gridSpan="3">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6000" b="1" dirty="0">
                          <a:latin typeface="+mn-lt"/>
                        </a:rPr>
                        <a:t>Thiazide</a:t>
                      </a:r>
                      <a:r>
                        <a:rPr lang="en-US" sz="6000" b="1" baseline="0" dirty="0">
                          <a:latin typeface="+mn-lt"/>
                        </a:rPr>
                        <a:t> Diuretics</a:t>
                      </a:r>
                      <a:endParaRPr lang="en-US" sz="6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B3C5"/>
                    </a:solidFill>
                  </a:tcPr>
                </a:tc>
                <a:tc hMerge="1">
                  <a:txBody>
                    <a:bodyPr/>
                    <a:lstStyle/>
                    <a:p>
                      <a:pPr marL="0" marR="0" indent="0" algn="ctr" defTabSz="1782440" rtl="0" eaLnBrk="1" fontAlgn="auto" latinLnBrk="0" hangingPunct="1">
                        <a:lnSpc>
                          <a:spcPct val="100000"/>
                        </a:lnSpc>
                        <a:spcBef>
                          <a:spcPts val="0"/>
                        </a:spcBef>
                        <a:spcAft>
                          <a:spcPts val="0"/>
                        </a:spcAft>
                        <a:buClrTx/>
                        <a:buSzTx/>
                        <a:buFontTx/>
                        <a:buNone/>
                        <a:tabLst/>
                        <a:defRPr/>
                      </a:pPr>
                      <a:endParaRPr lang="en-US" sz="6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B3C5"/>
                    </a:solidFill>
                  </a:tcPr>
                </a:tc>
                <a:tc hMerge="1">
                  <a:txBody>
                    <a:bodyPr/>
                    <a:lstStyle/>
                    <a:p>
                      <a:endParaRPr lang="en-US"/>
                    </a:p>
                  </a:txBody>
                  <a:tcPr/>
                </a:tc>
                <a:extLst>
                  <a:ext uri="{0D108BD9-81ED-4DB2-BD59-A6C34878D82A}">
                    <a16:rowId xmlns:a16="http://schemas.microsoft.com/office/drawing/2014/main" val="10000"/>
                  </a:ext>
                </a:extLst>
              </a:tr>
              <a:tr h="1153159">
                <a:tc rowSpan="2">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ea typeface="+mn-ea"/>
                          <a:cs typeface="+mn-cs"/>
                        </a:rPr>
                        <a:t>Adverse Effects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defRPr/>
                      </a:pPr>
                      <a:r>
                        <a:rPr lang="en-US" altLang="en-US" sz="3600" b="1" dirty="0">
                          <a:latin typeface="+mn-lt"/>
                        </a:rPr>
                        <a:t>Fluid and electrolyte imbalance</a:t>
                      </a:r>
                      <a:endParaRPr lang="ar-SA" altLang="en-US" sz="3600" b="1" dirty="0">
                        <a:latin typeface="+mn-lt"/>
                      </a:endParaRPr>
                    </a:p>
                    <a:p>
                      <a:pPr marL="0" marR="0" lvl="0" indent="0" algn="ctr" defTabSz="1782440" rtl="0" eaLnBrk="1" fontAlgn="auto" latinLnBrk="0" hangingPunct="1">
                        <a:lnSpc>
                          <a:spcPct val="100000"/>
                        </a:lnSpc>
                        <a:spcBef>
                          <a:spcPts val="0"/>
                        </a:spcBef>
                        <a:spcAft>
                          <a:spcPts val="0"/>
                        </a:spcAft>
                        <a:buClrTx/>
                        <a:buSzTx/>
                        <a:buFontTx/>
                        <a:buNone/>
                        <a:tabLst/>
                        <a:defRPr/>
                      </a:pPr>
                      <a:r>
                        <a:rPr lang="en-US" altLang="en-US" sz="3600" b="1" dirty="0">
                          <a:latin typeface="+mn-lt"/>
                        </a:rPr>
                        <a:t>Metabolic alkalosis.</a:t>
                      </a:r>
                      <a:endParaRPr lang="en-US" sz="3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gn="ctr">
                        <a:lnSpc>
                          <a:spcPct val="120000"/>
                        </a:lnSpc>
                        <a:spcBef>
                          <a:spcPct val="0"/>
                        </a:spcBef>
                      </a:pPr>
                      <a:endParaRPr lang="ar-SA" altLang="en-US" sz="36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53816">
                <a:tc vMerge="1">
                  <a:txBody>
                    <a:bodyPr/>
                    <a:lstStyle/>
                    <a:p>
                      <a:pPr marL="0" marR="0" lvl="0" indent="0" algn="ctr" defTabSz="1782440" rtl="0" eaLnBrk="1" fontAlgn="auto" latinLnBrk="0" hangingPunct="1">
                        <a:lnSpc>
                          <a:spcPct val="120000"/>
                        </a:lnSpc>
                        <a:spcBef>
                          <a:spcPct val="0"/>
                        </a:spcBef>
                        <a:spcAft>
                          <a:spcPts val="0"/>
                        </a:spcAft>
                        <a:buClrTx/>
                        <a:buSzTx/>
                        <a:buFontTx/>
                        <a:buNone/>
                        <a:tabLst/>
                        <a:defRPr/>
                      </a:pPr>
                      <a:endParaRPr lang="en-US" altLang="en-US" sz="3600" b="1" dirty="0">
                        <a:latin typeface="+mn-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lnSpc>
                          <a:spcPct val="120000"/>
                        </a:lnSpc>
                        <a:spcBef>
                          <a:spcPct val="0"/>
                        </a:spcBef>
                      </a:pPr>
                      <a:r>
                        <a:rPr lang="en-US" altLang="en-US" sz="3600" dirty="0">
                          <a:solidFill>
                            <a:schemeClr val="bg1">
                              <a:lumMod val="50000"/>
                            </a:schemeClr>
                          </a:solidFill>
                          <a:latin typeface="+mn-lt"/>
                        </a:rPr>
                        <a:t>4 HYPOs:</a:t>
                      </a:r>
                    </a:p>
                    <a:p>
                      <a:pPr lvl="0" algn="ctr">
                        <a:lnSpc>
                          <a:spcPct val="120000"/>
                        </a:lnSpc>
                        <a:spcBef>
                          <a:spcPct val="0"/>
                        </a:spcBef>
                      </a:pPr>
                      <a:r>
                        <a:rPr lang="en-US" altLang="en-US" sz="3600" b="1" dirty="0">
                          <a:latin typeface="+mn-lt"/>
                        </a:rPr>
                        <a:t>Hyponatremia</a:t>
                      </a:r>
                    </a:p>
                    <a:p>
                      <a:pPr lvl="0" algn="ctr">
                        <a:lnSpc>
                          <a:spcPct val="120000"/>
                        </a:lnSpc>
                        <a:spcBef>
                          <a:spcPct val="0"/>
                        </a:spcBef>
                      </a:pPr>
                      <a:r>
                        <a:rPr lang="en-US" altLang="en-US" sz="3600" b="1" dirty="0">
                          <a:latin typeface="+mn-lt"/>
                        </a:rPr>
                        <a:t>Hypovolemia (volume depletion)</a:t>
                      </a:r>
                    </a:p>
                    <a:p>
                      <a:pPr lvl="0" algn="ctr">
                        <a:lnSpc>
                          <a:spcPct val="120000"/>
                        </a:lnSpc>
                        <a:spcBef>
                          <a:spcPct val="0"/>
                        </a:spcBef>
                      </a:pPr>
                      <a:r>
                        <a:rPr lang="en-US" altLang="en-US" sz="3600" b="1" dirty="0">
                          <a:latin typeface="+mn-lt"/>
                        </a:rPr>
                        <a:t>Hypokalemia</a:t>
                      </a:r>
                    </a:p>
                    <a:p>
                      <a:pPr marL="0" marR="0" lvl="0" indent="0" algn="ctr" defTabSz="1782440" rtl="0" eaLnBrk="1" fontAlgn="auto" latinLnBrk="0" hangingPunct="1">
                        <a:lnSpc>
                          <a:spcPct val="120000"/>
                        </a:lnSpc>
                        <a:spcBef>
                          <a:spcPct val="0"/>
                        </a:spcBef>
                        <a:spcAft>
                          <a:spcPts val="0"/>
                        </a:spcAft>
                        <a:buClrTx/>
                        <a:buSzTx/>
                        <a:buFontTx/>
                        <a:buNone/>
                        <a:tabLst/>
                        <a:defRPr/>
                      </a:pPr>
                      <a:r>
                        <a:rPr lang="en-US" altLang="en-US" sz="3600" b="1" dirty="0">
                          <a:latin typeface="+mn-lt"/>
                        </a:rPr>
                        <a:t>Hypomagnesaemia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lnSpc>
                          <a:spcPct val="120000"/>
                        </a:lnSpc>
                        <a:spcBef>
                          <a:spcPct val="0"/>
                        </a:spcBef>
                      </a:pPr>
                      <a:r>
                        <a:rPr lang="en-US" altLang="en-US" sz="3600" dirty="0">
                          <a:solidFill>
                            <a:schemeClr val="bg1">
                              <a:lumMod val="50000"/>
                            </a:schemeClr>
                          </a:solidFill>
                          <a:latin typeface="+mn-lt"/>
                        </a:rPr>
                        <a:t>4 HYPERs:</a:t>
                      </a:r>
                    </a:p>
                    <a:p>
                      <a:pPr lvl="0" algn="ctr">
                        <a:lnSpc>
                          <a:spcPct val="120000"/>
                        </a:lnSpc>
                        <a:spcBef>
                          <a:spcPct val="0"/>
                        </a:spcBef>
                      </a:pPr>
                      <a:r>
                        <a:rPr lang="en-US" altLang="en-US" sz="3600" b="1" dirty="0" err="1">
                          <a:latin typeface="+mn-lt"/>
                        </a:rPr>
                        <a:t>Hyper</a:t>
                      </a:r>
                      <a:r>
                        <a:rPr lang="en-US" altLang="en-US" sz="3600" b="1" u="sng" dirty="0" err="1">
                          <a:latin typeface="+mn-lt"/>
                        </a:rPr>
                        <a:t>U</a:t>
                      </a:r>
                      <a:r>
                        <a:rPr lang="en-US" altLang="en-US" sz="3600" b="1" dirty="0" err="1">
                          <a:latin typeface="+mn-lt"/>
                        </a:rPr>
                        <a:t>ricaemia</a:t>
                      </a:r>
                      <a:r>
                        <a:rPr lang="en-US" altLang="en-US" sz="3600" b="1" dirty="0">
                          <a:latin typeface="+mn-lt"/>
                        </a:rPr>
                        <a:t> (gout)</a:t>
                      </a:r>
                    </a:p>
                    <a:p>
                      <a:pPr lvl="0" algn="ctr">
                        <a:lnSpc>
                          <a:spcPct val="120000"/>
                        </a:lnSpc>
                        <a:spcBef>
                          <a:spcPct val="0"/>
                        </a:spcBef>
                      </a:pPr>
                      <a:r>
                        <a:rPr lang="en-US" altLang="en-US" sz="3600" b="1" dirty="0" err="1">
                          <a:latin typeface="+mn-lt"/>
                        </a:rPr>
                        <a:t>Hyper</a:t>
                      </a:r>
                      <a:r>
                        <a:rPr lang="en-US" altLang="en-US" sz="3600" b="1" u="sng" dirty="0" err="1">
                          <a:latin typeface="+mn-lt"/>
                        </a:rPr>
                        <a:t>C</a:t>
                      </a:r>
                      <a:r>
                        <a:rPr lang="en-US" altLang="en-US" sz="3600" b="1" dirty="0" err="1">
                          <a:latin typeface="+mn-lt"/>
                        </a:rPr>
                        <a:t>alcemia</a:t>
                      </a:r>
                      <a:r>
                        <a:rPr lang="en-US" altLang="en-US" sz="3600" b="1" dirty="0">
                          <a:latin typeface="+mn-lt"/>
                        </a:rPr>
                        <a:t> </a:t>
                      </a:r>
                    </a:p>
                    <a:p>
                      <a:pPr lvl="0" algn="ctr">
                        <a:lnSpc>
                          <a:spcPct val="120000"/>
                        </a:lnSpc>
                        <a:spcBef>
                          <a:spcPct val="0"/>
                        </a:spcBef>
                      </a:pPr>
                      <a:r>
                        <a:rPr lang="en-US" altLang="en-US" sz="3600" b="1" dirty="0" err="1">
                          <a:latin typeface="+mn-lt"/>
                        </a:rPr>
                        <a:t>Hyper</a:t>
                      </a:r>
                      <a:r>
                        <a:rPr lang="en-US" altLang="en-US" sz="3600" b="1" u="sng" dirty="0" err="1">
                          <a:latin typeface="+mn-lt"/>
                        </a:rPr>
                        <a:t>G</a:t>
                      </a:r>
                      <a:r>
                        <a:rPr lang="en-US" altLang="en-US" sz="3600" b="1" dirty="0" err="1">
                          <a:latin typeface="+mn-lt"/>
                        </a:rPr>
                        <a:t>lycaemia</a:t>
                      </a:r>
                      <a:endParaRPr lang="en-US" altLang="en-US" sz="3600" b="1" dirty="0">
                        <a:latin typeface="+mn-lt"/>
                      </a:endParaRPr>
                    </a:p>
                    <a:p>
                      <a:pPr algn="ctr"/>
                      <a:r>
                        <a:rPr lang="en-US" altLang="en-US" sz="3600" b="1" dirty="0" err="1">
                          <a:latin typeface="+mn-lt"/>
                        </a:rPr>
                        <a:t>Hyper</a:t>
                      </a:r>
                      <a:r>
                        <a:rPr lang="en-US" altLang="en-US" sz="3600" b="1" u="sng" dirty="0" err="1">
                          <a:latin typeface="+mn-lt"/>
                        </a:rPr>
                        <a:t>L</a:t>
                      </a:r>
                      <a:r>
                        <a:rPr lang="en-US" altLang="en-US" sz="3600" b="1" dirty="0" err="1">
                          <a:latin typeface="+mn-lt"/>
                        </a:rPr>
                        <a:t>ipidemia</a:t>
                      </a:r>
                      <a:r>
                        <a:rPr lang="en-US" altLang="en-US" sz="3600" b="1" dirty="0">
                          <a:latin typeface="+mn-lt"/>
                        </a:rPr>
                        <a:t> </a:t>
                      </a:r>
                      <a:r>
                        <a:rPr lang="en-US" sz="3509" kern="1200" dirty="0">
                          <a:solidFill>
                            <a:srgbClr val="0070C0"/>
                          </a:solidFill>
                          <a:effectLst/>
                          <a:latin typeface="+mn-lt"/>
                          <a:ea typeface="+mn-ea"/>
                          <a:cs typeface="+mn-cs"/>
                        </a:rPr>
                        <a:t>↑LDL</a:t>
                      </a:r>
                    </a:p>
                    <a:p>
                      <a:pPr lvl="0" algn="ctr">
                        <a:lnSpc>
                          <a:spcPct val="120000"/>
                        </a:lnSpc>
                        <a:spcBef>
                          <a:spcPct val="0"/>
                        </a:spcBef>
                      </a:pPr>
                      <a:endParaRPr lang="ar-SA" altLang="en-US" sz="3600" b="1" dirty="0">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27" name="Diagram 26"/>
          <p:cNvGraphicFramePr/>
          <p:nvPr>
            <p:extLst>
              <p:ext uri="{D42A27DB-BD31-4B8C-83A1-F6EECF244321}">
                <p14:modId xmlns:p14="http://schemas.microsoft.com/office/powerpoint/2010/main" val="1702018041"/>
              </p:ext>
            </p:extLst>
          </p:nvPr>
        </p:nvGraphicFramePr>
        <p:xfrm>
          <a:off x="266699" y="7188200"/>
          <a:ext cx="23233063" cy="6707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Rectangle 27"/>
          <p:cNvSpPr/>
          <p:nvPr/>
        </p:nvSpPr>
        <p:spPr>
          <a:xfrm>
            <a:off x="7489825" y="7188200"/>
            <a:ext cx="8786813" cy="1323439"/>
          </a:xfrm>
          <a:prstGeom prst="rect">
            <a:avLst/>
          </a:prstGeom>
        </p:spPr>
        <p:txBody>
          <a:bodyPr>
            <a:spAutoFit/>
          </a:bodyPr>
          <a:lstStyle/>
          <a:p>
            <a:pPr algn="ctr">
              <a:defRPr/>
            </a:pPr>
            <a:r>
              <a:rPr lang="en-US" sz="4000" b="1" dirty="0">
                <a:solidFill>
                  <a:srgbClr val="0070C0"/>
                </a:solidFill>
                <a:ea typeface="+mn-ea"/>
                <a:cs typeface="Times New Roman" pitchFamily="18" charset="0"/>
              </a:rPr>
              <a:t>Mechanism of antidiuretic effect of thiazide in diabetes insipidus</a:t>
            </a:r>
          </a:p>
        </p:txBody>
      </p:sp>
      <p:sp>
        <p:nvSpPr>
          <p:cNvPr id="6" name="TextBox 5"/>
          <p:cNvSpPr txBox="1"/>
          <p:nvPr/>
        </p:nvSpPr>
        <p:spPr>
          <a:xfrm>
            <a:off x="20541343" y="8033657"/>
            <a:ext cx="3225120" cy="830997"/>
          </a:xfrm>
          <a:prstGeom prst="rect">
            <a:avLst/>
          </a:prstGeom>
          <a:noFill/>
        </p:spPr>
        <p:txBody>
          <a:bodyPr wrap="square" rtlCol="0">
            <a:spAutoFit/>
          </a:bodyPr>
          <a:lstStyle/>
          <a:p>
            <a:r>
              <a:rPr lang="en-US" sz="2400" dirty="0">
                <a:solidFill>
                  <a:srgbClr val="00B050"/>
                </a:solidFill>
              </a:rPr>
              <a:t>This is special for abnormal conditions.</a:t>
            </a:r>
          </a:p>
        </p:txBody>
      </p:sp>
      <p:pic>
        <p:nvPicPr>
          <p:cNvPr id="7" name="صورة 6"/>
          <p:cNvPicPr>
            <a:picLocks noChangeAspect="1"/>
          </p:cNvPicPr>
          <p:nvPr/>
        </p:nvPicPr>
        <p:blipFill rotWithShape="1">
          <a:blip r:embed="rId7">
            <a:extLst>
              <a:ext uri="{28A0092B-C50C-407E-A947-70E740481C1C}">
                <a14:useLocalDpi xmlns:a14="http://schemas.microsoft.com/office/drawing/2010/main" val="0"/>
              </a:ext>
            </a:extLst>
          </a:blip>
          <a:srcRect l="21775" t="23434" r="23680" b="17669"/>
          <a:stretch/>
        </p:blipFill>
        <p:spPr>
          <a:xfrm>
            <a:off x="13360399" y="0"/>
            <a:ext cx="10406062" cy="6289040"/>
          </a:xfrm>
          <a:prstGeom prst="rect">
            <a:avLst/>
          </a:prstGeom>
        </p:spPr>
      </p:pic>
      <p:pic>
        <p:nvPicPr>
          <p:cNvPr id="3" name="صورة 2"/>
          <p:cNvPicPr>
            <a:picLocks noChangeAspect="1"/>
          </p:cNvPicPr>
          <p:nvPr/>
        </p:nvPicPr>
        <p:blipFill rotWithShape="1">
          <a:blip r:embed="rId8">
            <a:extLst>
              <a:ext uri="{28A0092B-C50C-407E-A947-70E740481C1C}">
                <a14:useLocalDpi xmlns:a14="http://schemas.microsoft.com/office/drawing/2010/main" val="0"/>
              </a:ext>
            </a:extLst>
          </a:blip>
          <a:srcRect l="57111" t="42982" r="26467" b="47745"/>
          <a:stretch/>
        </p:blipFill>
        <p:spPr>
          <a:xfrm>
            <a:off x="17881599" y="482600"/>
            <a:ext cx="2252663" cy="863600"/>
          </a:xfrm>
          <a:prstGeom prst="rect">
            <a:avLst/>
          </a:prstGeom>
        </p:spPr>
      </p:pic>
      <p:sp>
        <p:nvSpPr>
          <p:cNvPr id="8" name="مستطيل 16"/>
          <p:cNvSpPr/>
          <p:nvPr/>
        </p:nvSpPr>
        <p:spPr>
          <a:xfrm>
            <a:off x="9741110" y="5733535"/>
            <a:ext cx="2142120" cy="38251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err="1">
                <a:solidFill>
                  <a:schemeClr val="bg1">
                    <a:lumMod val="50000"/>
                  </a:schemeClr>
                </a:solidFill>
              </a:rPr>
              <a:t>HyperGLUC</a:t>
            </a:r>
            <a:endParaRPr lang="ar-SA" sz="2000" dirty="0">
              <a:solidFill>
                <a:schemeClr val="bg1">
                  <a:lumMod val="50000"/>
                </a:schemeClr>
              </a:solidFill>
            </a:endParaRPr>
          </a:p>
        </p:txBody>
      </p:sp>
    </p:spTree>
    <p:extLst>
      <p:ext uri="{BB962C8B-B14F-4D97-AF65-F5344CB8AC3E}">
        <p14:creationId xmlns:p14="http://schemas.microsoft.com/office/powerpoint/2010/main" val="38282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Diagram 56"/>
          <p:cNvGraphicFramePr/>
          <p:nvPr>
            <p:extLst>
              <p:ext uri="{D42A27DB-BD31-4B8C-83A1-F6EECF244321}">
                <p14:modId xmlns:p14="http://schemas.microsoft.com/office/powerpoint/2010/main" val="2254944365"/>
              </p:ext>
            </p:extLst>
          </p:nvPr>
        </p:nvGraphicFramePr>
        <p:xfrm>
          <a:off x="-1756823" y="1312443"/>
          <a:ext cx="15844309" cy="10562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 name="Rectangle 3"/>
          <p:cNvSpPr txBox="1">
            <a:spLocks noChangeArrowheads="1"/>
          </p:cNvSpPr>
          <p:nvPr/>
        </p:nvSpPr>
        <p:spPr>
          <a:xfrm>
            <a:off x="13154025" y="1312443"/>
            <a:ext cx="8497888" cy="5348287"/>
          </a:xfrm>
          <a:prstGeom prst="rect">
            <a:avLst/>
          </a:prstGeom>
        </p:spPr>
        <p:txBody>
          <a:bodyPr vert="horz" lIns="91440" tIns="45720" rIns="91440" bIns="45720" rtlCol="0">
            <a:normAutofit/>
          </a:bodyPr>
          <a:lstStyle>
            <a:lvl1pPr marL="445610" indent="-445610" algn="l" defTabSz="1782440" rtl="0" eaLnBrk="1" latinLnBrk="0" hangingPunct="1">
              <a:lnSpc>
                <a:spcPct val="90000"/>
              </a:lnSpc>
              <a:spcBef>
                <a:spcPts val="1949"/>
              </a:spcBef>
              <a:buFont typeface="Arial" panose="020B0604020202020204" pitchFamily="34" charset="0"/>
              <a:buChar char="•"/>
              <a:defRPr sz="5458" kern="1200">
                <a:solidFill>
                  <a:schemeClr val="tx1"/>
                </a:solidFill>
                <a:latin typeface="+mn-lt"/>
                <a:ea typeface="+mn-ea"/>
                <a:cs typeface="+mn-cs"/>
              </a:defRPr>
            </a:lvl1pPr>
            <a:lvl2pPr marL="1336830" indent="-445610" algn="l" defTabSz="1782440" rtl="0" eaLnBrk="1" latinLnBrk="0" hangingPunct="1">
              <a:lnSpc>
                <a:spcPct val="90000"/>
              </a:lnSpc>
              <a:spcBef>
                <a:spcPts val="975"/>
              </a:spcBef>
              <a:buFont typeface="Arial" panose="020B0604020202020204" pitchFamily="34" charset="0"/>
              <a:buChar char="•"/>
              <a:defRPr sz="4678" kern="1200">
                <a:solidFill>
                  <a:schemeClr val="tx1"/>
                </a:solidFill>
                <a:latin typeface="+mn-lt"/>
                <a:ea typeface="+mn-ea"/>
                <a:cs typeface="+mn-cs"/>
              </a:defRPr>
            </a:lvl2pPr>
            <a:lvl3pPr marL="2228050" indent="-445610" algn="l" defTabSz="1782440" rtl="0" eaLnBrk="1" latinLnBrk="0" hangingPunct="1">
              <a:lnSpc>
                <a:spcPct val="90000"/>
              </a:lnSpc>
              <a:spcBef>
                <a:spcPts val="975"/>
              </a:spcBef>
              <a:buFont typeface="Arial" panose="020B0604020202020204" pitchFamily="34" charset="0"/>
              <a:buChar char="•"/>
              <a:defRPr sz="3899" kern="1200">
                <a:solidFill>
                  <a:schemeClr val="tx1"/>
                </a:solidFill>
                <a:latin typeface="+mn-lt"/>
                <a:ea typeface="+mn-ea"/>
                <a:cs typeface="+mn-cs"/>
              </a:defRPr>
            </a:lvl3pPr>
            <a:lvl4pPr marL="31192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4pPr>
            <a:lvl5pPr marL="401049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5pPr>
            <a:lvl6pPr marL="490171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6pPr>
            <a:lvl7pPr marL="579293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7pPr>
            <a:lvl8pPr marL="668415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8pPr>
            <a:lvl9pPr marL="75753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9pPr>
          </a:lstStyle>
          <a:p>
            <a:pPr marL="0" lvl="1" indent="0" algn="ctr">
              <a:buNone/>
            </a:pPr>
            <a:r>
              <a:rPr lang="en-US" altLang="en-US" sz="4000" b="1" dirty="0">
                <a:solidFill>
                  <a:srgbClr val="0070C0"/>
                </a:solidFill>
                <a:ea typeface="Arial" charset="0"/>
                <a:cs typeface="Arial" charset="0"/>
              </a:rPr>
              <a:t>Mechanism of action</a:t>
            </a:r>
            <a:endParaRPr lang="en-US" altLang="en-US" sz="4000" b="1" dirty="0">
              <a:solidFill>
                <a:srgbClr val="0070C0"/>
              </a:solidFill>
            </a:endParaRPr>
          </a:p>
          <a:p>
            <a:pPr marL="0" lvl="1" indent="0" algn="ctr">
              <a:buNone/>
            </a:pPr>
            <a:r>
              <a:rPr lang="en-US" altLang="en-US" sz="3500" dirty="0"/>
              <a:t>Act in </a:t>
            </a:r>
            <a:r>
              <a:rPr lang="en-US" altLang="en-US" sz="3500" b="1" dirty="0"/>
              <a:t>collecting tubules </a:t>
            </a:r>
            <a:r>
              <a:rPr lang="en-US" altLang="en-US" sz="3500" dirty="0"/>
              <a:t>and ducts by inhibiting Na re-absorption and K &amp; H excretion </a:t>
            </a:r>
            <a:r>
              <a:rPr lang="en-US" altLang="en-US" sz="3500" dirty="0">
                <a:solidFill>
                  <a:srgbClr val="C00000"/>
                </a:solidFill>
              </a:rPr>
              <a:t>(K-sparing effect) by either:</a:t>
            </a:r>
          </a:p>
        </p:txBody>
      </p:sp>
      <p:graphicFrame>
        <p:nvGraphicFramePr>
          <p:cNvPr id="59" name="Diagram 58"/>
          <p:cNvGraphicFramePr/>
          <p:nvPr>
            <p:extLst>
              <p:ext uri="{D42A27DB-BD31-4B8C-83A1-F6EECF244321}">
                <p14:modId xmlns:p14="http://schemas.microsoft.com/office/powerpoint/2010/main" val="176347948"/>
              </p:ext>
            </p:extLst>
          </p:nvPr>
        </p:nvGraphicFramePr>
        <p:xfrm>
          <a:off x="12424707" y="2316228"/>
          <a:ext cx="10889986" cy="110521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مستطيل 1"/>
          <p:cNvSpPr/>
          <p:nvPr/>
        </p:nvSpPr>
        <p:spPr>
          <a:xfrm>
            <a:off x="3254081" y="61314"/>
            <a:ext cx="6790320" cy="1077218"/>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none">
            <a:spAutoFit/>
          </a:bodyPr>
          <a:lstStyle/>
          <a:p>
            <a:r>
              <a:rPr lang="en-US" sz="1600" dirty="0">
                <a:solidFill>
                  <a:schemeClr val="bg1">
                    <a:lumMod val="50000"/>
                  </a:schemeClr>
                </a:solidFill>
              </a:rPr>
              <a:t>K+ sparing diuretics make the K+ stay (not go down in the urine) </a:t>
            </a:r>
            <a:r>
              <a:rPr lang="en-US" sz="1600" dirty="0" err="1">
                <a:solidFill>
                  <a:schemeClr val="bg1">
                    <a:lumMod val="50000"/>
                  </a:schemeClr>
                </a:solidFill>
              </a:rPr>
              <a:t>STAy</a:t>
            </a:r>
            <a:endParaRPr lang="en-US" sz="1600" dirty="0">
              <a:solidFill>
                <a:schemeClr val="bg1">
                  <a:lumMod val="50000"/>
                </a:schemeClr>
              </a:solidFill>
            </a:endParaRPr>
          </a:p>
          <a:p>
            <a:r>
              <a:rPr lang="en-US" sz="1600" dirty="0">
                <a:solidFill>
                  <a:schemeClr val="bg1">
                    <a:lumMod val="50000"/>
                  </a:schemeClr>
                </a:solidFill>
              </a:rPr>
              <a:t>                                                                                                                  Spironolactone </a:t>
            </a:r>
          </a:p>
          <a:p>
            <a:r>
              <a:rPr lang="en-US" sz="1600" dirty="0">
                <a:solidFill>
                  <a:schemeClr val="bg1">
                    <a:lumMod val="50000"/>
                  </a:schemeClr>
                </a:solidFill>
              </a:rPr>
              <a:t>                                                                                                                  Triamterene</a:t>
            </a:r>
          </a:p>
          <a:p>
            <a:r>
              <a:rPr lang="en-US" sz="1600" dirty="0">
                <a:solidFill>
                  <a:schemeClr val="bg1">
                    <a:lumMod val="50000"/>
                  </a:schemeClr>
                </a:solidFill>
              </a:rPr>
              <a:t>                                                                                                                  </a:t>
            </a:r>
            <a:r>
              <a:rPr lang="en-US" sz="1600" dirty="0" err="1">
                <a:solidFill>
                  <a:schemeClr val="bg1">
                    <a:lumMod val="50000"/>
                  </a:schemeClr>
                </a:solidFill>
              </a:rPr>
              <a:t>Amiloride</a:t>
            </a:r>
            <a:endParaRPr lang="ar-SA" sz="1600" dirty="0">
              <a:solidFill>
                <a:schemeClr val="bg1">
                  <a:lumMod val="50000"/>
                </a:schemeClr>
              </a:solidFill>
            </a:endParaRPr>
          </a:p>
        </p:txBody>
      </p:sp>
      <p:pic>
        <p:nvPicPr>
          <p:cNvPr id="6" name="صورة 5"/>
          <p:cNvPicPr>
            <a:picLocks noChangeAspect="1"/>
          </p:cNvPicPr>
          <p:nvPr/>
        </p:nvPicPr>
        <p:blipFill rotWithShape="1">
          <a:blip r:embed="rId12">
            <a:extLst>
              <a:ext uri="{28A0092B-C50C-407E-A947-70E740481C1C}">
                <a14:useLocalDpi xmlns:a14="http://schemas.microsoft.com/office/drawing/2010/main" val="0"/>
              </a:ext>
            </a:extLst>
          </a:blip>
          <a:srcRect l="57111" t="42982" r="26467" b="47745"/>
          <a:stretch/>
        </p:blipFill>
        <p:spPr>
          <a:xfrm>
            <a:off x="3406481" y="431800"/>
            <a:ext cx="2252663" cy="655932"/>
          </a:xfrm>
          <a:prstGeom prst="rect">
            <a:avLst/>
          </a:prstGeom>
        </p:spPr>
      </p:pic>
      <p:sp>
        <p:nvSpPr>
          <p:cNvPr id="7" name="مستطيل 6"/>
          <p:cNvSpPr/>
          <p:nvPr/>
        </p:nvSpPr>
        <p:spPr>
          <a:xfrm>
            <a:off x="7266454" y="11593126"/>
            <a:ext cx="5522446" cy="282189"/>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err="1">
                <a:solidFill>
                  <a:schemeClr val="bg1">
                    <a:lumMod val="50000"/>
                  </a:schemeClr>
                </a:solidFill>
              </a:rPr>
              <a:t>Tria</a:t>
            </a:r>
            <a:r>
              <a:rPr lang="en-US" sz="1600" dirty="0">
                <a:solidFill>
                  <a:schemeClr val="bg1">
                    <a:lumMod val="50000"/>
                  </a:schemeClr>
                </a:solidFill>
              </a:rPr>
              <a:t> </a:t>
            </a:r>
            <a:r>
              <a:rPr lang="en-US" sz="1600" dirty="0" err="1">
                <a:solidFill>
                  <a:schemeClr val="bg1">
                    <a:lumMod val="50000"/>
                  </a:schemeClr>
                </a:solidFill>
              </a:rPr>
              <a:t>mterene</a:t>
            </a:r>
            <a:r>
              <a:rPr lang="ar-SA" sz="1600" dirty="0">
                <a:solidFill>
                  <a:schemeClr val="bg1">
                    <a:lumMod val="50000"/>
                  </a:schemeClr>
                </a:solidFill>
              </a:rPr>
              <a:t>ممكن نقرأ اسم الدرق “ تراي مترين = يعني ترى طولي مترين ”  </a:t>
            </a:r>
          </a:p>
        </p:txBody>
      </p:sp>
      <p:sp>
        <p:nvSpPr>
          <p:cNvPr id="8" name="مستطيل 7"/>
          <p:cNvSpPr/>
          <p:nvPr/>
        </p:nvSpPr>
        <p:spPr>
          <a:xfrm>
            <a:off x="7266454" y="8057339"/>
            <a:ext cx="4925546" cy="273861"/>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err="1">
                <a:solidFill>
                  <a:schemeClr val="bg1">
                    <a:lumMod val="50000"/>
                  </a:schemeClr>
                </a:solidFill>
              </a:rPr>
              <a:t>Amil</a:t>
            </a:r>
            <a:r>
              <a:rPr lang="ar-SA" sz="1600" dirty="0">
                <a:solidFill>
                  <a:schemeClr val="bg1">
                    <a:lumMod val="50000"/>
                  </a:schemeClr>
                </a:solidFill>
              </a:rPr>
              <a:t> </a:t>
            </a:r>
            <a:r>
              <a:rPr lang="en-US" sz="1600" dirty="0">
                <a:solidFill>
                  <a:schemeClr val="bg1">
                    <a:lumMod val="50000"/>
                  </a:schemeClr>
                </a:solidFill>
              </a:rPr>
              <a:t>or</a:t>
            </a:r>
            <a:r>
              <a:rPr lang="ar-SA" sz="1600" dirty="0">
                <a:solidFill>
                  <a:schemeClr val="bg1">
                    <a:lumMod val="50000"/>
                  </a:schemeClr>
                </a:solidFill>
              </a:rPr>
              <a:t> </a:t>
            </a:r>
            <a:r>
              <a:rPr lang="en-US" sz="1600" dirty="0">
                <a:solidFill>
                  <a:schemeClr val="bg1">
                    <a:lumMod val="50000"/>
                  </a:schemeClr>
                </a:solidFill>
              </a:rPr>
              <a:t>ride</a:t>
            </a:r>
            <a:r>
              <a:rPr lang="ar-SA" sz="1600" dirty="0">
                <a:solidFill>
                  <a:schemeClr val="bg1">
                    <a:lumMod val="50000"/>
                  </a:schemeClr>
                </a:solidFill>
              </a:rPr>
              <a:t>ممكن نقرأ اسم الدرق “أمل أو عايدة”  أو   “أمل أو </a:t>
            </a:r>
            <a:r>
              <a:rPr lang="ar-SA" sz="1600" dirty="0" err="1">
                <a:solidFill>
                  <a:schemeClr val="bg1">
                    <a:lumMod val="50000"/>
                  </a:schemeClr>
                </a:solidFill>
              </a:rPr>
              <a:t>رايد</a:t>
            </a:r>
            <a:r>
              <a:rPr lang="ar-SA" sz="1600" dirty="0">
                <a:solidFill>
                  <a:schemeClr val="bg1">
                    <a:lumMod val="50000"/>
                  </a:schemeClr>
                </a:solidFill>
              </a:rPr>
              <a:t>”  </a:t>
            </a:r>
          </a:p>
        </p:txBody>
      </p:sp>
      <p:sp>
        <p:nvSpPr>
          <p:cNvPr id="9" name="مستطيل 8"/>
          <p:cNvSpPr/>
          <p:nvPr/>
        </p:nvSpPr>
        <p:spPr>
          <a:xfrm>
            <a:off x="6649241" y="9675283"/>
            <a:ext cx="5263091" cy="593011"/>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bg1">
                    <a:lumMod val="50000"/>
                  </a:schemeClr>
                </a:solidFill>
              </a:rPr>
              <a:t>Amal ride the car(</a:t>
            </a:r>
            <a:r>
              <a:rPr lang="en-US" dirty="0" err="1">
                <a:solidFill>
                  <a:schemeClr val="bg1">
                    <a:lumMod val="50000"/>
                  </a:schemeClr>
                </a:solidFill>
              </a:rPr>
              <a:t>amiloride</a:t>
            </a:r>
            <a:r>
              <a:rPr lang="en-US" dirty="0">
                <a:solidFill>
                  <a:schemeClr val="bg1">
                    <a:lumMod val="50000"/>
                  </a:schemeClr>
                </a:solidFill>
              </a:rPr>
              <a:t>) and said (</a:t>
            </a:r>
            <a:r>
              <a:rPr lang="en-US" dirty="0" err="1">
                <a:solidFill>
                  <a:schemeClr val="bg1">
                    <a:lumMod val="50000"/>
                  </a:schemeClr>
                </a:solidFill>
              </a:rPr>
              <a:t>trai</a:t>
            </a:r>
            <a:r>
              <a:rPr lang="en-US" dirty="0">
                <a:solidFill>
                  <a:schemeClr val="bg1">
                    <a:lumMod val="50000"/>
                  </a:schemeClr>
                </a:solidFill>
              </a:rPr>
              <a:t> </a:t>
            </a:r>
            <a:r>
              <a:rPr lang="en-US" dirty="0" err="1">
                <a:solidFill>
                  <a:schemeClr val="bg1">
                    <a:lumMod val="50000"/>
                  </a:schemeClr>
                </a:solidFill>
              </a:rPr>
              <a:t>metrene</a:t>
            </a:r>
            <a:r>
              <a:rPr lang="en-US" dirty="0">
                <a:solidFill>
                  <a:schemeClr val="bg1">
                    <a:lumMod val="50000"/>
                  </a:schemeClr>
                </a:solidFill>
              </a:rPr>
              <a:t>) , ok give me the </a:t>
            </a:r>
            <a:r>
              <a:rPr lang="en-US" dirty="0" err="1">
                <a:solidFill>
                  <a:schemeClr val="bg1">
                    <a:lumMod val="50000"/>
                  </a:schemeClr>
                </a:solidFill>
              </a:rPr>
              <a:t>soare</a:t>
            </a:r>
            <a:r>
              <a:rPr lang="en-US" dirty="0">
                <a:solidFill>
                  <a:schemeClr val="bg1">
                    <a:lumMod val="50000"/>
                  </a:schemeClr>
                </a:solidFill>
              </a:rPr>
              <a:t> key (K Sparing diuretic)</a:t>
            </a:r>
            <a:endParaRPr lang="ar-SA" dirty="0">
              <a:solidFill>
                <a:schemeClr val="bg1">
                  <a:lumMod val="50000"/>
                </a:schemeClr>
              </a:solidFill>
            </a:endParaRPr>
          </a:p>
        </p:txBody>
      </p:sp>
      <p:sp>
        <p:nvSpPr>
          <p:cNvPr id="10" name="مستطيل 16"/>
          <p:cNvSpPr/>
          <p:nvPr/>
        </p:nvSpPr>
        <p:spPr>
          <a:xfrm>
            <a:off x="4992424" y="9341661"/>
            <a:ext cx="1333440" cy="667243"/>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bg1">
                    <a:lumMod val="50000"/>
                  </a:schemeClr>
                </a:solidFill>
              </a:rPr>
              <a:t>The K </a:t>
            </a:r>
          </a:p>
          <a:p>
            <a:pPr algn="ctr"/>
            <a:r>
              <a:rPr lang="en-US" dirty="0" err="1">
                <a:solidFill>
                  <a:schemeClr val="bg1">
                    <a:lumMod val="50000"/>
                  </a:schemeClr>
                </a:solidFill>
              </a:rPr>
              <a:t>STAys</a:t>
            </a:r>
            <a:endParaRPr lang="ar-SA" dirty="0">
              <a:solidFill>
                <a:schemeClr val="bg1">
                  <a:lumMod val="50000"/>
                </a:schemeClr>
              </a:solidFill>
            </a:endParaRPr>
          </a:p>
        </p:txBody>
      </p:sp>
    </p:spTree>
    <p:extLst>
      <p:ext uri="{BB962C8B-B14F-4D97-AF65-F5344CB8AC3E}">
        <p14:creationId xmlns:p14="http://schemas.microsoft.com/office/powerpoint/2010/main" val="100207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
                                            <p:txEl>
                                              <p:pRg st="1" end="1"/>
                                            </p:txEl>
                                          </p:spTgt>
                                        </p:tgtEl>
                                        <p:attrNameLst>
                                          <p:attrName>style.visibility</p:attrName>
                                        </p:attrNameLst>
                                      </p:cBhvr>
                                      <p:to>
                                        <p:strVal val="visible"/>
                                      </p:to>
                                    </p:set>
                                    <p:animEffect transition="in" filter="wipe(left)">
                                      <p:cBhvr>
                                        <p:cTn id="7" dur="1000"/>
                                        <p:tgtEl>
                                          <p:spTgt spid="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wipe(left)">
                                      <p:cBhvr>
                                        <p:cTn id="12" dur="10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5859318"/>
              </p:ext>
            </p:extLst>
          </p:nvPr>
        </p:nvGraphicFramePr>
        <p:xfrm>
          <a:off x="-1" y="0"/>
          <a:ext cx="23766464" cy="13397835"/>
        </p:xfrm>
        <a:graphic>
          <a:graphicData uri="http://schemas.openxmlformats.org/drawingml/2006/table">
            <a:tbl>
              <a:tblPr firstRow="1">
                <a:tableStyleId>{74C1A8A3-306A-4EB7-A6B1-4F7E0EB9C5D6}</a:tableStyleId>
              </a:tblPr>
              <a:tblGrid>
                <a:gridCol w="4572000">
                  <a:extLst>
                    <a:ext uri="{9D8B030D-6E8A-4147-A177-3AD203B41FA5}">
                      <a16:colId xmlns:a16="http://schemas.microsoft.com/office/drawing/2014/main" val="20000"/>
                    </a:ext>
                  </a:extLst>
                </a:gridCol>
                <a:gridCol w="19194464">
                  <a:extLst>
                    <a:ext uri="{9D8B030D-6E8A-4147-A177-3AD203B41FA5}">
                      <a16:colId xmlns:a16="http://schemas.microsoft.com/office/drawing/2014/main" val="20001"/>
                    </a:ext>
                  </a:extLst>
                </a:gridCol>
              </a:tblGrid>
              <a:tr h="1271209">
                <a:tc gridSpan="2">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lang="en-US" altLang="en-US" sz="6000" dirty="0"/>
                        <a:t>Potassium-sparing diuretics</a:t>
                      </a:r>
                      <a:endParaRPr lang="en-US" sz="60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AE8F"/>
                    </a:solidFill>
                  </a:tcPr>
                </a:tc>
                <a:tc hMerge="1">
                  <a:txBody>
                    <a:bodyPr/>
                    <a:lstStyle/>
                    <a:p>
                      <a:endParaRPr lang="en-US" dirty="0"/>
                    </a:p>
                  </a:txBody>
                  <a:tcPr/>
                </a:tc>
                <a:extLst>
                  <a:ext uri="{0D108BD9-81ED-4DB2-BD59-A6C34878D82A}">
                    <a16:rowId xmlns:a16="http://schemas.microsoft.com/office/drawing/2014/main" val="10000"/>
                  </a:ext>
                </a:extLst>
              </a:tr>
              <a:tr h="2567075">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kumimoji="0" lang="en-US" altLang="en-US" sz="3200" dirty="0"/>
                        <a:t>Pharmacodynamics</a:t>
                      </a:r>
                      <a:endParaRPr kumimoji="0" lang="ar-SA" altLang="en-US" sz="3200" b="1" dirty="0">
                        <a:solidFill>
                          <a:schemeClr val="tx1"/>
                        </a:solidFill>
                        <a:latin typeface="Century Schoolbook" charset="0"/>
                        <a:ea typeface="Arial"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50000"/>
                        </a:lnSpc>
                        <a:spcBef>
                          <a:spcPct val="0"/>
                        </a:spcBef>
                      </a:pPr>
                      <a:r>
                        <a:rPr lang="en-US" altLang="en-US" sz="3600" b="1" dirty="0">
                          <a:latin typeface="+mn-lt"/>
                          <a:ea typeface="Optima" charset="0"/>
                          <a:cs typeface="Optima" charset="0"/>
                        </a:rPr>
                        <a:t>↑</a:t>
                      </a:r>
                      <a:r>
                        <a:rPr lang="en-US" altLang="en-US" sz="3600" dirty="0"/>
                        <a:t>   urinary Na</a:t>
                      </a:r>
                      <a:r>
                        <a:rPr lang="en-US" altLang="en-US" sz="3600" baseline="30000" dirty="0"/>
                        <a:t>+</a:t>
                      </a:r>
                      <a:r>
                        <a:rPr lang="en-US" altLang="en-US" sz="3600" dirty="0"/>
                        <a:t> excretion</a:t>
                      </a:r>
                    </a:p>
                    <a:p>
                      <a:pPr>
                        <a:lnSpc>
                          <a:spcPct val="150000"/>
                        </a:lnSpc>
                        <a:spcBef>
                          <a:spcPct val="0"/>
                        </a:spcBef>
                      </a:pPr>
                      <a:r>
                        <a:rPr lang="en-US" altLang="en-US" sz="3600" dirty="0">
                          <a:solidFill>
                            <a:schemeClr val="tx1"/>
                          </a:solidFill>
                          <a:latin typeface="+mn-lt"/>
                        </a:rPr>
                        <a:t>↓</a:t>
                      </a:r>
                      <a:r>
                        <a:rPr lang="en-US" altLang="en-US" sz="3600" dirty="0"/>
                        <a:t> urinary K</a:t>
                      </a:r>
                      <a:r>
                        <a:rPr lang="en-US" altLang="en-US" sz="3600" baseline="30000" dirty="0"/>
                        <a:t>+</a:t>
                      </a:r>
                      <a:r>
                        <a:rPr lang="en-US" altLang="en-US" sz="3600" dirty="0"/>
                        <a:t> excretion </a:t>
                      </a:r>
                      <a:r>
                        <a:rPr lang="en-US" altLang="en-US" sz="3600" dirty="0">
                          <a:solidFill>
                            <a:srgbClr val="C00000"/>
                          </a:solidFill>
                        </a:rPr>
                        <a:t>Hyperkalemia</a:t>
                      </a:r>
                    </a:p>
                    <a:p>
                      <a:pPr>
                        <a:lnSpc>
                          <a:spcPct val="150000"/>
                        </a:lnSpc>
                        <a:spcBef>
                          <a:spcPct val="0"/>
                        </a:spcBef>
                      </a:pPr>
                      <a:r>
                        <a:rPr lang="en-US" altLang="en-US" sz="3600" dirty="0">
                          <a:solidFill>
                            <a:schemeClr val="tx1"/>
                          </a:solidFill>
                          <a:latin typeface="+mn-lt"/>
                        </a:rPr>
                        <a:t>↓</a:t>
                      </a:r>
                      <a:r>
                        <a:rPr lang="en-US" altLang="en-US" sz="3600" dirty="0"/>
                        <a:t>  H</a:t>
                      </a:r>
                      <a:r>
                        <a:rPr lang="en-US" altLang="en-US" sz="3600" baseline="30000" dirty="0"/>
                        <a:t>+</a:t>
                      </a:r>
                      <a:r>
                        <a:rPr lang="en-US" altLang="en-US" sz="3600" dirty="0"/>
                        <a:t> excretion </a:t>
                      </a:r>
                      <a:r>
                        <a:rPr lang="en-US" altLang="en-US" sz="3600" dirty="0">
                          <a:solidFill>
                            <a:srgbClr val="C00000"/>
                          </a:solidFill>
                        </a:rPr>
                        <a:t>(acidosis)</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60463">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3200" dirty="0"/>
                        <a:t>Therapeutic uses</a:t>
                      </a:r>
                      <a:endParaRPr lang="en-US" altLang="en-US" sz="3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1" indent="0">
                        <a:spcBef>
                          <a:spcPts val="1800"/>
                        </a:spcBef>
                        <a:buFont typeface="Wingdings 2" pitchFamily="18" charset="2"/>
                        <a:buChar char=""/>
                        <a:defRPr/>
                      </a:pPr>
                      <a:r>
                        <a:rPr lang="en-US" sz="3300" dirty="0"/>
                        <a:t>Drug of choice for patients with   hepatic cirrhosis</a:t>
                      </a:r>
                      <a:endParaRPr lang="en-US" sz="800" dirty="0"/>
                    </a:p>
                    <a:p>
                      <a:pPr marL="0" lvl="1" indent="0">
                        <a:spcBef>
                          <a:spcPts val="1800"/>
                        </a:spcBef>
                        <a:buFont typeface="Wingdings 2" pitchFamily="18" charset="2"/>
                        <a:buChar char=""/>
                        <a:defRPr/>
                      </a:pPr>
                      <a:r>
                        <a:rPr lang="en-US" sz="3300" dirty="0"/>
                        <a:t> Secondary </a:t>
                      </a:r>
                      <a:r>
                        <a:rPr lang="en-US" sz="3300" dirty="0" err="1"/>
                        <a:t>hyperaldosteronism</a:t>
                      </a:r>
                      <a:r>
                        <a:rPr lang="en-US" sz="3300" dirty="0"/>
                        <a:t>. </a:t>
                      </a:r>
                      <a:r>
                        <a:rPr lang="en-US" sz="3600" kern="1200" dirty="0" err="1">
                          <a:solidFill>
                            <a:srgbClr val="00B050"/>
                          </a:solidFill>
                          <a:effectLst/>
                          <a:latin typeface="+mn-lt"/>
                          <a:ea typeface="+mn-ea"/>
                          <a:cs typeface="+mn-cs"/>
                        </a:rPr>
                        <a:t>hyperaldosteronism</a:t>
                      </a:r>
                      <a:r>
                        <a:rPr lang="en-US" sz="3600" kern="1200" dirty="0">
                          <a:solidFill>
                            <a:srgbClr val="00B050"/>
                          </a:solidFill>
                          <a:effectLst/>
                          <a:latin typeface="+mn-lt"/>
                          <a:ea typeface="+mn-ea"/>
                          <a:cs typeface="+mn-cs"/>
                        </a:rPr>
                        <a:t> is divided into primary and secondary</a:t>
                      </a:r>
                      <a:r>
                        <a:rPr lang="en-US" sz="3600" kern="1200" baseline="0" dirty="0">
                          <a:solidFill>
                            <a:srgbClr val="00B050"/>
                          </a:solidFill>
                          <a:effectLst/>
                          <a:latin typeface="+mn-lt"/>
                          <a:ea typeface="+mn-ea"/>
                          <a:cs typeface="+mn-cs"/>
                        </a:rPr>
                        <a:t> s</a:t>
                      </a:r>
                      <a:r>
                        <a:rPr lang="en-US" sz="3600" kern="1200" dirty="0">
                          <a:solidFill>
                            <a:srgbClr val="00B050"/>
                          </a:solidFill>
                          <a:effectLst/>
                          <a:latin typeface="+mn-lt"/>
                          <a:ea typeface="+mn-ea"/>
                          <a:cs typeface="+mn-cs"/>
                        </a:rPr>
                        <a:t>econdary is a result of a disease like hepatic cirrhosis due to </a:t>
                      </a:r>
                      <a:r>
                        <a:rPr lang="en-US" sz="3600" kern="1200" dirty="0" err="1">
                          <a:solidFill>
                            <a:srgbClr val="00B050"/>
                          </a:solidFill>
                          <a:effectLst/>
                          <a:latin typeface="+mn-lt"/>
                          <a:ea typeface="+mn-ea"/>
                          <a:cs typeface="+mn-cs"/>
                        </a:rPr>
                        <a:t>hyperalbunimia</a:t>
                      </a:r>
                      <a:r>
                        <a:rPr lang="en-US" sz="3600" kern="1200" dirty="0">
                          <a:solidFill>
                            <a:srgbClr val="00B050"/>
                          </a:solidFill>
                          <a:effectLst/>
                          <a:latin typeface="+mn-lt"/>
                          <a:ea typeface="+mn-ea"/>
                          <a:cs typeface="+mn-cs"/>
                        </a:rPr>
                        <a:t> which decreases blood volume which stimulates RAAS and results in </a:t>
                      </a:r>
                      <a:r>
                        <a:rPr lang="en-US" sz="3600" kern="1200" dirty="0" err="1">
                          <a:solidFill>
                            <a:srgbClr val="00B050"/>
                          </a:solidFill>
                          <a:effectLst/>
                          <a:latin typeface="+mn-lt"/>
                          <a:ea typeface="+mn-ea"/>
                          <a:cs typeface="+mn-cs"/>
                        </a:rPr>
                        <a:t>hyperaldosternism</a:t>
                      </a:r>
                      <a:r>
                        <a:rPr lang="en-US" sz="3600" kern="1200" dirty="0">
                          <a:solidFill>
                            <a:srgbClr val="00B050"/>
                          </a:solidFill>
                          <a:effectLst/>
                          <a:latin typeface="+mn-lt"/>
                          <a:ea typeface="+mn-ea"/>
                          <a:cs typeface="+mn-cs"/>
                        </a:rPr>
                        <a:t>.</a:t>
                      </a:r>
                      <a:endParaRPr lang="en-US" sz="3300" dirty="0"/>
                    </a:p>
                    <a:p>
                      <a:pPr marL="0" lvl="1" indent="0">
                        <a:spcBef>
                          <a:spcPts val="1800"/>
                        </a:spcBef>
                        <a:buFont typeface="Wingdings 2" pitchFamily="18" charset="2"/>
                        <a:buNone/>
                        <a:defRPr/>
                      </a:pPr>
                      <a:r>
                        <a:rPr lang="en-US" sz="3300" b="1" dirty="0">
                          <a:solidFill>
                            <a:schemeClr val="tx1"/>
                          </a:solidFill>
                        </a:rPr>
                        <a:t>(CHF, hepatic cirrhosis, </a:t>
                      </a:r>
                      <a:r>
                        <a:rPr lang="en-US" sz="3300" b="1" dirty="0" err="1">
                          <a:solidFill>
                            <a:schemeClr val="tx1"/>
                          </a:solidFill>
                        </a:rPr>
                        <a:t>nephrotic</a:t>
                      </a:r>
                      <a:r>
                        <a:rPr lang="en-US" sz="3300" b="1" dirty="0">
                          <a:solidFill>
                            <a:schemeClr val="tx1"/>
                          </a:solidFill>
                        </a:rPr>
                        <a:t> syndrome).</a:t>
                      </a:r>
                    </a:p>
                    <a:p>
                      <a:pPr marL="0" lvl="1" indent="0">
                        <a:spcBef>
                          <a:spcPts val="1800"/>
                        </a:spcBef>
                        <a:buFont typeface="Wingdings 2" pitchFamily="18" charset="2"/>
                        <a:buChar char=""/>
                        <a:defRPr/>
                      </a:pPr>
                      <a:r>
                        <a:rPr lang="en-US" sz="3300" dirty="0"/>
                        <a:t> Treatment of hypertension </a:t>
                      </a:r>
                      <a:r>
                        <a:rPr lang="en-US" sz="3300" b="1" dirty="0">
                          <a:solidFill>
                            <a:schemeClr val="tx1"/>
                          </a:solidFill>
                        </a:rPr>
                        <a:t>(combined with thiazide or loop diuretics to correct for hypokalemia).</a:t>
                      </a:r>
                    </a:p>
                    <a:p>
                      <a:pPr marL="0" lvl="1" indent="0">
                        <a:spcBef>
                          <a:spcPts val="1800"/>
                        </a:spcBef>
                        <a:buFont typeface="Wingdings 2" pitchFamily="18" charset="2"/>
                        <a:buNone/>
                        <a:defRPr/>
                      </a:pPr>
                      <a:r>
                        <a:rPr lang="en-US" sz="3200" dirty="0">
                          <a:solidFill>
                            <a:srgbClr val="00B050"/>
                          </a:solidFill>
                        </a:rPr>
                        <a:t>to prevent loss if supplements didn’t work</a:t>
                      </a:r>
                      <a:endParaRPr lang="en-US" sz="3300" b="1" dirty="0">
                        <a:solidFill>
                          <a:srgbClr val="00B050"/>
                        </a:solidFill>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48826">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3200" dirty="0"/>
                        <a:t> Adverse Effects</a:t>
                      </a:r>
                      <a:endParaRPr lang="en-US" altLang="en-US" sz="3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1">
                        <a:lnSpc>
                          <a:spcPct val="120000"/>
                        </a:lnSpc>
                      </a:pPr>
                      <a:r>
                        <a:rPr lang="en-US" altLang="en-US" sz="3400" dirty="0" err="1"/>
                        <a:t>Hyperkalaemia</a:t>
                      </a:r>
                      <a:r>
                        <a:rPr lang="en-US" altLang="en-US" sz="3400" dirty="0"/>
                        <a:t>.</a:t>
                      </a:r>
                    </a:p>
                    <a:p>
                      <a:pPr lvl="1">
                        <a:lnSpc>
                          <a:spcPct val="120000"/>
                        </a:lnSpc>
                      </a:pPr>
                      <a:r>
                        <a:rPr lang="en-US" altLang="en-US" sz="3400" dirty="0"/>
                        <a:t>Metabolic acidosis.</a:t>
                      </a:r>
                    </a:p>
                    <a:p>
                      <a:pPr lvl="1">
                        <a:lnSpc>
                          <a:spcPct val="120000"/>
                        </a:lnSpc>
                      </a:pPr>
                      <a:r>
                        <a:rPr lang="en-US" altLang="en-US" sz="3400" dirty="0" err="1"/>
                        <a:t>Gynaecomastia</a:t>
                      </a:r>
                      <a:r>
                        <a:rPr lang="en-US" altLang="en-US" sz="3400" dirty="0"/>
                        <a:t>. </a:t>
                      </a:r>
                      <a:r>
                        <a:rPr lang="en-US" sz="3509" kern="1200" dirty="0">
                          <a:solidFill>
                            <a:srgbClr val="00B050"/>
                          </a:solidFill>
                          <a:effectLst/>
                          <a:latin typeface="+mn-lt"/>
                          <a:ea typeface="+mn-ea"/>
                          <a:cs typeface="+mn-cs"/>
                        </a:rPr>
                        <a:t>only in spironolactone because it blocks </a:t>
                      </a:r>
                      <a:r>
                        <a:rPr lang="en-US" sz="3509" kern="1200" dirty="0" err="1">
                          <a:solidFill>
                            <a:srgbClr val="00B050"/>
                          </a:solidFill>
                          <a:effectLst/>
                          <a:latin typeface="+mn-lt"/>
                          <a:ea typeface="+mn-ea"/>
                          <a:cs typeface="+mn-cs"/>
                        </a:rPr>
                        <a:t>testostrone</a:t>
                      </a:r>
                      <a:r>
                        <a:rPr lang="en-US" sz="3509" kern="1200" dirty="0">
                          <a:solidFill>
                            <a:srgbClr val="00B050"/>
                          </a:solidFill>
                          <a:effectLst/>
                          <a:latin typeface="+mn-lt"/>
                          <a:ea typeface="+mn-ea"/>
                          <a:cs typeface="+mn-cs"/>
                        </a:rPr>
                        <a:t> and aldosterone leading to a decrease in </a:t>
                      </a:r>
                      <a:r>
                        <a:rPr lang="en-US" sz="3509" kern="1200" dirty="0" err="1">
                          <a:solidFill>
                            <a:srgbClr val="00B050"/>
                          </a:solidFill>
                          <a:effectLst/>
                          <a:latin typeface="+mn-lt"/>
                          <a:ea typeface="+mn-ea"/>
                          <a:cs typeface="+mn-cs"/>
                        </a:rPr>
                        <a:t>sexaul</a:t>
                      </a:r>
                      <a:r>
                        <a:rPr lang="en-US" sz="3509" kern="1200" dirty="0">
                          <a:solidFill>
                            <a:srgbClr val="00B050"/>
                          </a:solidFill>
                          <a:effectLst/>
                          <a:latin typeface="+mn-lt"/>
                          <a:ea typeface="+mn-ea"/>
                          <a:cs typeface="+mn-cs"/>
                        </a:rPr>
                        <a:t> desire</a:t>
                      </a:r>
                      <a:endParaRPr lang="en-US" altLang="en-US" sz="3400" dirty="0">
                        <a:solidFill>
                          <a:srgbClr val="00B050"/>
                        </a:solidFill>
                      </a:endParaRPr>
                    </a:p>
                    <a:p>
                      <a:pPr lvl="1">
                        <a:lnSpc>
                          <a:spcPct val="120000"/>
                        </a:lnSpc>
                      </a:pPr>
                      <a:r>
                        <a:rPr lang="en-US" altLang="en-US" sz="3400" dirty="0"/>
                        <a:t>GIT upset and peptic ulcer</a:t>
                      </a:r>
                      <a:endParaRPr lang="en-US" altLang="en-US" sz="3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50262">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3600" dirty="0"/>
                        <a:t>Contraindications</a:t>
                      </a:r>
                      <a:endParaRPr lang="en-US" altLang="en-US" sz="3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lvl="1"/>
                      <a:r>
                        <a:rPr lang="en-US" altLang="en-US" sz="3400" b="1" dirty="0" err="1">
                          <a:solidFill>
                            <a:srgbClr val="C00000"/>
                          </a:solidFill>
                        </a:rPr>
                        <a:t>Hyperkalaemia</a:t>
                      </a:r>
                      <a:r>
                        <a:rPr lang="en-US" altLang="en-US" sz="3400" b="1" dirty="0">
                          <a:solidFill>
                            <a:schemeClr val="tx1"/>
                          </a:solidFill>
                        </a:rPr>
                        <a:t>: </a:t>
                      </a:r>
                      <a:r>
                        <a:rPr lang="en-US" altLang="en-US" sz="3400" dirty="0"/>
                        <a:t>as in chronic renal failure, K+ supplementation, </a:t>
                      </a:r>
                      <a:r>
                        <a:rPr lang="en-US" altLang="en-US" sz="3400" dirty="0">
                          <a:sym typeface="Symbol" charset="2"/>
                        </a:rPr>
                        <a:t></a:t>
                      </a:r>
                      <a:r>
                        <a:rPr lang="en-US" altLang="en-US" sz="3400" dirty="0"/>
                        <a:t>-blockers or ACE inhibitors.</a:t>
                      </a:r>
                    </a:p>
                    <a:p>
                      <a:pPr lvl="1">
                        <a:buFont typeface="Wingdings 2" charset="2"/>
                        <a:buNone/>
                      </a:pPr>
                      <a:endParaRPr lang="en-US" altLang="en-US" sz="3400" dirty="0"/>
                    </a:p>
                    <a:p>
                      <a:pPr lvl="1"/>
                      <a:r>
                        <a:rPr lang="en-US" altLang="en-US" sz="3400" b="1" dirty="0">
                          <a:solidFill>
                            <a:schemeClr val="tx1"/>
                          </a:solidFill>
                        </a:rPr>
                        <a:t>liver disease </a:t>
                      </a:r>
                      <a:r>
                        <a:rPr lang="en-US" altLang="en-US" sz="3400" dirty="0"/>
                        <a:t>(dose adjustment is needed).</a:t>
                      </a:r>
                      <a:endParaRPr lang="en-US" altLang="en-US" sz="3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مستطيل 2"/>
          <p:cNvSpPr/>
          <p:nvPr/>
        </p:nvSpPr>
        <p:spPr>
          <a:xfrm>
            <a:off x="5029200" y="12361197"/>
            <a:ext cx="5054600" cy="36830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dirty="0">
                <a:solidFill>
                  <a:schemeClr val="bg1">
                    <a:lumMod val="50000"/>
                  </a:schemeClr>
                </a:solidFill>
              </a:rPr>
              <a:t>سوبر( </a:t>
            </a:r>
            <a:r>
              <a:rPr lang="en-US" dirty="0">
                <a:solidFill>
                  <a:schemeClr val="bg1">
                    <a:lumMod val="50000"/>
                  </a:schemeClr>
                </a:solidFill>
              </a:rPr>
              <a:t> Spiro</a:t>
            </a:r>
            <a:r>
              <a:rPr lang="ar-SA" dirty="0">
                <a:solidFill>
                  <a:schemeClr val="bg1">
                    <a:lumMod val="50000"/>
                  </a:schemeClr>
                </a:solidFill>
              </a:rPr>
              <a:t>) مان بلا(</a:t>
            </a:r>
            <a:r>
              <a:rPr lang="en-US" dirty="0">
                <a:solidFill>
                  <a:schemeClr val="bg1">
                    <a:lumMod val="50000"/>
                  </a:schemeClr>
                </a:solidFill>
              </a:rPr>
              <a:t>no</a:t>
            </a:r>
            <a:r>
              <a:rPr lang="ar-SA" dirty="0">
                <a:solidFill>
                  <a:schemeClr val="bg1">
                    <a:lumMod val="50000"/>
                  </a:schemeClr>
                </a:solidFill>
              </a:rPr>
              <a:t>) كلام (</a:t>
            </a:r>
            <a:r>
              <a:rPr lang="en-US" dirty="0" err="1">
                <a:solidFill>
                  <a:schemeClr val="bg1">
                    <a:lumMod val="50000"/>
                  </a:schemeClr>
                </a:solidFill>
              </a:rPr>
              <a:t>kalaemia</a:t>
            </a:r>
            <a:r>
              <a:rPr lang="ar-SA" dirty="0">
                <a:solidFill>
                  <a:schemeClr val="bg1">
                    <a:lumMod val="50000"/>
                  </a:schemeClr>
                </a:solidFill>
              </a:rPr>
              <a:t>)  كبير (</a:t>
            </a:r>
            <a:r>
              <a:rPr lang="en-US" dirty="0">
                <a:solidFill>
                  <a:schemeClr val="bg1">
                    <a:lumMod val="50000"/>
                  </a:schemeClr>
                </a:solidFill>
              </a:rPr>
              <a:t>Hyper</a:t>
            </a:r>
            <a:r>
              <a:rPr lang="ar-SA" dirty="0">
                <a:solidFill>
                  <a:schemeClr val="bg1">
                    <a:lumMod val="50000"/>
                  </a:schemeClr>
                </a:solidFill>
              </a:rPr>
              <a:t>) </a:t>
            </a:r>
          </a:p>
        </p:txBody>
      </p:sp>
    </p:spTree>
    <p:extLst>
      <p:ext uri="{BB962C8B-B14F-4D97-AF65-F5344CB8AC3E}">
        <p14:creationId xmlns:p14="http://schemas.microsoft.com/office/powerpoint/2010/main" val="88821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2516065"/>
              </p:ext>
            </p:extLst>
          </p:nvPr>
        </p:nvGraphicFramePr>
        <p:xfrm>
          <a:off x="0" y="29497"/>
          <a:ext cx="23766464" cy="13368337"/>
        </p:xfrm>
        <a:graphic>
          <a:graphicData uri="http://schemas.openxmlformats.org/drawingml/2006/table">
            <a:tbl>
              <a:tblPr firstRow="1">
                <a:tableStyleId>{FABFCF23-3B69-468F-B69F-88F6DE6A72F2}</a:tableStyleId>
              </a:tblPr>
              <a:tblGrid>
                <a:gridCol w="3479800">
                  <a:extLst>
                    <a:ext uri="{9D8B030D-6E8A-4147-A177-3AD203B41FA5}">
                      <a16:colId xmlns:a16="http://schemas.microsoft.com/office/drawing/2014/main" val="20000"/>
                    </a:ext>
                  </a:extLst>
                </a:gridCol>
                <a:gridCol w="5457723">
                  <a:extLst>
                    <a:ext uri="{9D8B030D-6E8A-4147-A177-3AD203B41FA5}">
                      <a16:colId xmlns:a16="http://schemas.microsoft.com/office/drawing/2014/main" val="20001"/>
                    </a:ext>
                  </a:extLst>
                </a:gridCol>
                <a:gridCol w="116840">
                  <a:extLst>
                    <a:ext uri="{9D8B030D-6E8A-4147-A177-3AD203B41FA5}">
                      <a16:colId xmlns:a16="http://schemas.microsoft.com/office/drawing/2014/main" val="4131198416"/>
                    </a:ext>
                  </a:extLst>
                </a:gridCol>
                <a:gridCol w="4568769">
                  <a:extLst>
                    <a:ext uri="{9D8B030D-6E8A-4147-A177-3AD203B41FA5}">
                      <a16:colId xmlns:a16="http://schemas.microsoft.com/office/drawing/2014/main" val="1320467908"/>
                    </a:ext>
                  </a:extLst>
                </a:gridCol>
                <a:gridCol w="1861607">
                  <a:extLst>
                    <a:ext uri="{9D8B030D-6E8A-4147-A177-3AD203B41FA5}">
                      <a16:colId xmlns:a16="http://schemas.microsoft.com/office/drawing/2014/main" val="3692270729"/>
                    </a:ext>
                  </a:extLst>
                </a:gridCol>
                <a:gridCol w="8281725">
                  <a:extLst>
                    <a:ext uri="{9D8B030D-6E8A-4147-A177-3AD203B41FA5}">
                      <a16:colId xmlns:a16="http://schemas.microsoft.com/office/drawing/2014/main" val="20002"/>
                    </a:ext>
                  </a:extLst>
                </a:gridCol>
              </a:tblGrid>
              <a:tr h="640592">
                <a:tc gridSpan="6">
                  <a:txBody>
                    <a:bodyPr/>
                    <a:lstStyle/>
                    <a:p>
                      <a:pPr lvl="1" algn="ctr">
                        <a:buFontTx/>
                        <a:buNone/>
                      </a:pPr>
                      <a:r>
                        <a:rPr lang="en-US" sz="3600" dirty="0"/>
                        <a:t>Aldosterone Antagonists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AE8F"/>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1380113">
                <a:tc gridSpan="6">
                  <a:txBody>
                    <a:bodyPr/>
                    <a:lstStyle/>
                    <a:p>
                      <a:pPr>
                        <a:buNone/>
                      </a:pPr>
                      <a:r>
                        <a:rPr lang="en-US" sz="3200" dirty="0"/>
                        <a:t>Aldosterone antagonists are competitive antagonist at the collecting duct</a:t>
                      </a:r>
                      <a:r>
                        <a:rPr lang="en-US" sz="3200" dirty="0">
                          <a:sym typeface="Symbol" pitchFamily="18" charset="2"/>
                        </a:rPr>
                        <a:t> Excretion of </a:t>
                      </a:r>
                      <a:r>
                        <a:rPr lang="en-US" sz="3200" dirty="0" err="1">
                          <a:sym typeface="Symbol" pitchFamily="18" charset="2"/>
                        </a:rPr>
                        <a:t>Na+,Cl</a:t>
                      </a:r>
                      <a:r>
                        <a:rPr lang="en-US" sz="3200" dirty="0">
                          <a:sym typeface="Symbol" pitchFamily="18" charset="2"/>
                        </a:rPr>
                        <a:t>-&amp;Excretion of K+,H+,NH4</a:t>
                      </a:r>
                    </a:p>
                    <a:p>
                      <a:pPr marL="0" marR="0" indent="0" algn="l" defTabSz="1782440" rtl="0" eaLnBrk="1" fontAlgn="auto" latinLnBrk="0" hangingPunct="1">
                        <a:lnSpc>
                          <a:spcPct val="100000"/>
                        </a:lnSpc>
                        <a:spcBef>
                          <a:spcPts val="0"/>
                        </a:spcBef>
                        <a:spcAft>
                          <a:spcPts val="0"/>
                        </a:spcAft>
                        <a:buClrTx/>
                        <a:buSzTx/>
                        <a:buFontTx/>
                        <a:buNone/>
                        <a:tabLst/>
                        <a:defRPr/>
                      </a:pPr>
                      <a:r>
                        <a:rPr lang="en-US" sz="3200" b="1" dirty="0"/>
                        <a:t>Actions depend on renal PGs production</a:t>
                      </a:r>
                      <a:endParaRPr lang="en-US" sz="3200" b="1" dirty="0">
                        <a:sym typeface="Symbol"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100664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3600" dirty="0"/>
                        <a:t>spironolactone</a:t>
                      </a:r>
                      <a:endParaRPr lang="en-US" sz="3600"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3600" dirty="0" err="1">
                          <a:latin typeface="+mn-lt"/>
                        </a:rPr>
                        <a:t>Eplerenone</a:t>
                      </a:r>
                      <a:endParaRPr lang="en-US" sz="3600" dirty="0">
                        <a:latin typeface="+mn-lt"/>
                      </a:endParaRPr>
                    </a:p>
                    <a:p>
                      <a:pPr marL="0" marR="0" indent="0" algn="ctr" defTabSz="1782440" rtl="0" eaLnBrk="1" fontAlgn="auto" latinLnBrk="0" hangingPunct="1">
                        <a:lnSpc>
                          <a:spcPct val="100000"/>
                        </a:lnSpc>
                        <a:spcBef>
                          <a:spcPts val="0"/>
                        </a:spcBef>
                        <a:spcAft>
                          <a:spcPts val="0"/>
                        </a:spcAft>
                        <a:buClrTx/>
                        <a:buSzTx/>
                        <a:buFontTx/>
                        <a:buNone/>
                        <a:tabLst/>
                        <a:defRPr/>
                      </a:pPr>
                      <a:r>
                        <a:rPr lang="en-US" sz="2400" dirty="0">
                          <a:solidFill>
                            <a:srgbClr val="00B050"/>
                          </a:solidFill>
                          <a:latin typeface="+mn-lt"/>
                        </a:rPr>
                        <a:t>100x</a:t>
                      </a:r>
                      <a:r>
                        <a:rPr lang="en-US" sz="2400" baseline="0" dirty="0">
                          <a:solidFill>
                            <a:srgbClr val="00B050"/>
                          </a:solidFill>
                          <a:latin typeface="+mn-lt"/>
                        </a:rPr>
                        <a:t> more specific than spironolactone at clinical dose</a:t>
                      </a:r>
                      <a:endParaRPr lang="en-US" sz="2400" dirty="0">
                        <a:solidFill>
                          <a:srgbClr val="00B05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226820">
                <a:tc rowSpan="2">
                  <a:txBody>
                    <a:bodyPr/>
                    <a:lstStyle/>
                    <a:p>
                      <a:pPr marL="0" marR="0" indent="0" algn="l" defTabSz="1782440" rtl="0" eaLnBrk="1" fontAlgn="auto" latinLnBrk="0" hangingPunct="1">
                        <a:lnSpc>
                          <a:spcPct val="100000"/>
                        </a:lnSpc>
                        <a:spcBef>
                          <a:spcPts val="0"/>
                        </a:spcBef>
                        <a:spcAft>
                          <a:spcPts val="0"/>
                        </a:spcAft>
                        <a:buClrTx/>
                        <a:buSzTx/>
                        <a:buFontTx/>
                        <a:buNone/>
                        <a:tabLst/>
                        <a:defRPr/>
                      </a:pPr>
                      <a:r>
                        <a:rPr lang="en-US" sz="3600" dirty="0"/>
                        <a:t>pharmacokinetics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a:sym typeface="Symbol" pitchFamily="18" charset="2"/>
                        </a:rPr>
                        <a:t>Well absorbed from the GIT ,t½=1.6h.</a:t>
                      </a:r>
                    </a:p>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a:sym typeface="Symbol" pitchFamily="18" charset="2"/>
                        </a:rPr>
                        <a:t>Highly protein- bound</a:t>
                      </a:r>
                      <a:endParaRPr lang="en-US" sz="2800" dirty="0"/>
                    </a:p>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a:sym typeface="Symbol" pitchFamily="18" charset="2"/>
                        </a:rPr>
                        <a:t>Undergoes </a:t>
                      </a:r>
                      <a:r>
                        <a:rPr lang="en-US" sz="2800" dirty="0" err="1">
                          <a:sym typeface="Symbol" pitchFamily="18" charset="2"/>
                        </a:rPr>
                        <a:t>enterohepatic</a:t>
                      </a:r>
                      <a:r>
                        <a:rPr lang="en-US" sz="2800" dirty="0">
                          <a:sym typeface="Symbol" pitchFamily="18" charset="2"/>
                        </a:rPr>
                        <a:t> recycling.</a:t>
                      </a:r>
                      <a:endParaRPr lang="en-US" sz="2800" dirty="0"/>
                    </a:p>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a:sym typeface="Symbol" pitchFamily="18" charset="2"/>
                        </a:rPr>
                        <a:t>Delayed onset of action (nuclear receptor), maximum diuretic action 4 days.</a:t>
                      </a:r>
                      <a:endParaRPr lang="en-US" sz="2800" dirty="0"/>
                    </a:p>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a:sym typeface="Symbol" pitchFamily="18" charset="2"/>
                        </a:rPr>
                        <a:t>Converted in gut &amp; liver to </a:t>
                      </a:r>
                      <a:r>
                        <a:rPr lang="en-US" sz="2800" dirty="0" err="1">
                          <a:sym typeface="Symbol" pitchFamily="18" charset="2"/>
                        </a:rPr>
                        <a:t>canrenone</a:t>
                      </a:r>
                      <a:r>
                        <a:rPr lang="en-US" sz="2800" dirty="0">
                          <a:sym typeface="Symbol" pitchFamily="18" charset="2"/>
                        </a:rPr>
                        <a:t> [active metabolite, t½=16h].</a:t>
                      </a:r>
                      <a:endParaRPr lang="en-US" sz="2800"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a:sym typeface="Symbol" pitchFamily="18" charset="2"/>
                        </a:rPr>
                        <a:t>Eliminated by metabolism(CYP3A4),t½ 5h.</a:t>
                      </a:r>
                      <a:endParaRPr lang="en-US" sz="2800" dirty="0"/>
                    </a:p>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a:sym typeface="Symbol" pitchFamily="18" charset="2"/>
                        </a:rPr>
                        <a:t>Low affinity for progesterone and androgen receptors</a:t>
                      </a:r>
                    </a:p>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8575">
                <a:tc vMerge="1">
                  <a:txBody>
                    <a:bodyPr/>
                    <a:lstStyle/>
                    <a:p>
                      <a:endParaRPr lang="en-US" dirty="0"/>
                    </a:p>
                  </a:txBody>
                  <a:tcPr/>
                </a:tc>
                <a:tc gridSpan="5">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a:sym typeface="Symbol" pitchFamily="18" charset="2"/>
                        </a:rPr>
                        <a:t>Both ineffective in </a:t>
                      </a:r>
                      <a:r>
                        <a:rPr lang="en-US" sz="2800" dirty="0" err="1">
                          <a:sym typeface="Symbol" pitchFamily="18" charset="2"/>
                        </a:rPr>
                        <a:t>adrenalectomized</a:t>
                      </a:r>
                      <a:r>
                        <a:rPr lang="en-US" sz="2800" dirty="0">
                          <a:sym typeface="Symbol" pitchFamily="18" charset="2"/>
                        </a:rPr>
                        <a:t> patients</a:t>
                      </a:r>
                      <a:endParaRPr lang="en-US" sz="2800"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4"/>
                  </a:ext>
                </a:extLst>
              </a:tr>
              <a:tr h="3019934">
                <a:tc>
                  <a:txBody>
                    <a:bodyPr/>
                    <a:lstStyle/>
                    <a:p>
                      <a:pPr marL="0" marR="0" indent="0" algn="l" defTabSz="1782440" rtl="0" eaLnBrk="1" fontAlgn="auto" latinLnBrk="0" hangingPunct="1">
                        <a:lnSpc>
                          <a:spcPct val="100000"/>
                        </a:lnSpc>
                        <a:spcBef>
                          <a:spcPts val="0"/>
                        </a:spcBef>
                        <a:spcAft>
                          <a:spcPts val="0"/>
                        </a:spcAft>
                        <a:buClrTx/>
                        <a:buSzTx/>
                        <a:buFontTx/>
                        <a:buNone/>
                        <a:tabLst/>
                        <a:defRPr/>
                      </a:pPr>
                      <a:r>
                        <a:rPr lang="en-US" sz="3600" dirty="0"/>
                        <a:t>Therapeutic uses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342900" indent="-342900" algn="l" defTabSz="514350">
                        <a:buFont typeface="Arial" panose="020B0604020202020204" pitchFamily="34" charset="0"/>
                        <a:buChar char="•"/>
                      </a:pPr>
                      <a:r>
                        <a:rPr lang="en-US" sz="3200" dirty="0"/>
                        <a:t>Enhances Natriuresis caused by Other Diuretics.</a:t>
                      </a:r>
                    </a:p>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Prevents Hypokalemia.</a:t>
                      </a:r>
                    </a:p>
                    <a:p>
                      <a:pPr marL="342900" indent="-342900" algn="l" defTabSz="514350">
                        <a:buFont typeface="Arial" panose="020B0604020202020204" pitchFamily="34" charset="0"/>
                        <a:buChar char="•"/>
                      </a:pPr>
                      <a:r>
                        <a:rPr lang="en-US" sz="3200" dirty="0"/>
                        <a:t>Thus,</a:t>
                      </a:r>
                      <a:r>
                        <a:rPr lang="en-US" sz="3200" baseline="0" dirty="0"/>
                        <a:t> </a:t>
                      </a:r>
                      <a:r>
                        <a:rPr lang="en-US" sz="3200" dirty="0"/>
                        <a:t>Used in Combination with Loop &amp;</a:t>
                      </a:r>
                      <a:r>
                        <a:rPr lang="ar-SA" sz="3200" dirty="0"/>
                        <a:t> </a:t>
                      </a:r>
                      <a:r>
                        <a:rPr lang="en-US" sz="3200" dirty="0"/>
                        <a:t>Thiazide Diuretics</a:t>
                      </a:r>
                    </a:p>
                    <a:p>
                      <a:pPr marL="342900" marR="0" indent="-34290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Primary Hyper-</a:t>
                      </a:r>
                      <a:r>
                        <a:rPr lang="en-US" sz="3200" dirty="0" err="1"/>
                        <a:t>aldosteronism</a:t>
                      </a:r>
                      <a:r>
                        <a:rPr lang="en-US" sz="3200" dirty="0"/>
                        <a:t> </a:t>
                      </a:r>
                      <a:r>
                        <a:rPr lang="en-US" sz="3200" dirty="0">
                          <a:solidFill>
                            <a:srgbClr val="00B050"/>
                          </a:solidFill>
                        </a:rPr>
                        <a:t>called</a:t>
                      </a:r>
                      <a:r>
                        <a:rPr lang="en-US" sz="3200" baseline="0" dirty="0">
                          <a:solidFill>
                            <a:srgbClr val="00B050"/>
                          </a:solidFill>
                        </a:rPr>
                        <a:t> Conn’s syndrome.</a:t>
                      </a:r>
                      <a:endParaRPr lang="en-US" sz="3200" dirty="0">
                        <a:solidFill>
                          <a:srgbClr val="00B050"/>
                        </a:solidFill>
                      </a:endParaRPr>
                    </a:p>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Secondary hyperaldosteronism </a:t>
                      </a:r>
                      <a:r>
                        <a:rPr lang="en-US" sz="3200" dirty="0">
                          <a:solidFill>
                            <a:srgbClr val="00B050"/>
                          </a:solidFill>
                        </a:rPr>
                        <a:t>caused by nephrotic syndrome, heart failure</a:t>
                      </a:r>
                      <a:r>
                        <a:rPr lang="en-US" sz="3200" baseline="0" dirty="0">
                          <a:solidFill>
                            <a:srgbClr val="00B050"/>
                          </a:solidFill>
                        </a:rPr>
                        <a:t> and liver cirrhosis.</a:t>
                      </a:r>
                      <a:endParaRPr lang="en-US" sz="32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342900" indent="-342900" algn="l" defTabSz="514350">
                        <a:buFont typeface="Arial" panose="020B0604020202020204" pitchFamily="34" charset="0"/>
                        <a:buChar char="•"/>
                      </a:pPr>
                      <a:r>
                        <a:rPr lang="en-US" sz="3200" dirty="0"/>
                        <a:t>Edema of Liver Cirrhosis.</a:t>
                      </a:r>
                    </a:p>
                    <a:p>
                      <a:pPr marL="342900" indent="-342900" algn="l" defTabSz="514350">
                        <a:buFont typeface="Arial" panose="020B0604020202020204" pitchFamily="34" charset="0"/>
                        <a:buChar char="•"/>
                      </a:pPr>
                      <a:r>
                        <a:rPr lang="en-US" sz="3200" dirty="0"/>
                        <a:t>resistant Hypertension.</a:t>
                      </a:r>
                    </a:p>
                    <a:p>
                      <a:pPr marL="342900" indent="-342900" algn="l" defTabSz="514350">
                        <a:buFont typeface="Arial" panose="020B0604020202020204" pitchFamily="34" charset="0"/>
                        <a:buChar char="•"/>
                      </a:pPr>
                      <a:r>
                        <a:rPr lang="en-US" sz="3200" dirty="0"/>
                        <a:t>Nephrotic syndrome.</a:t>
                      </a:r>
                    </a:p>
                    <a:p>
                      <a:pPr marL="342900" indent="-342900" algn="l" defTabSz="514350">
                        <a:buFont typeface="Arial" panose="020B0604020202020204" pitchFamily="34" charset="0"/>
                        <a:buChar char="•"/>
                      </a:pPr>
                      <a:r>
                        <a:rPr lang="en-US" sz="3200" dirty="0"/>
                        <a:t>Heart Failure,</a:t>
                      </a:r>
                      <a:r>
                        <a:rPr lang="en-US" sz="3200" baseline="0" dirty="0"/>
                        <a:t> </a:t>
                      </a:r>
                      <a:r>
                        <a:rPr lang="en-US" sz="3200" dirty="0"/>
                        <a:t>Improve survival.</a:t>
                      </a:r>
                      <a:endParaRPr lang="en-US" sz="3200" b="1" dirty="0">
                        <a:solidFill>
                          <a:srgbClr val="FFFF00"/>
                        </a:solidFill>
                      </a:endParaRPr>
                    </a:p>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00B05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5"/>
                  </a:ext>
                </a:extLst>
              </a:tr>
              <a:tr h="3019934">
                <a:tc>
                  <a:txBody>
                    <a:bodyPr/>
                    <a:lstStyle/>
                    <a:p>
                      <a:r>
                        <a:rPr lang="en-US" dirty="0"/>
                        <a:t>ADRS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Hyperkalemia </a:t>
                      </a:r>
                    </a:p>
                    <a:p>
                      <a:pPr marL="342900" indent="-342900" algn="l">
                        <a:buFont typeface="Arial" panose="020B0604020202020204" pitchFamily="34" charset="0"/>
                        <a:buChar char="•"/>
                      </a:pPr>
                      <a:r>
                        <a:rPr lang="en-US" sz="3200" dirty="0"/>
                        <a:t>Metabolic Acidosis in cirrhotic patients</a:t>
                      </a:r>
                    </a:p>
                    <a:p>
                      <a:pPr marL="342900" indent="-342900" algn="l">
                        <a:buFont typeface="Arial" panose="020B0604020202020204" pitchFamily="34" charset="0"/>
                        <a:buChar char="•"/>
                      </a:pPr>
                      <a:r>
                        <a:rPr lang="en-US" sz="3200" dirty="0"/>
                        <a:t>CNS Side Effects</a:t>
                      </a:r>
                    </a:p>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Impotence</a:t>
                      </a:r>
                    </a:p>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Gynecomastia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342900" indent="-342900" algn="l">
                        <a:buFont typeface="Arial" panose="020B0604020202020204" pitchFamily="34" charset="0"/>
                        <a:buChar char="•"/>
                      </a:pPr>
                      <a:r>
                        <a:rPr lang="en-US" sz="3200"/>
                        <a:t>Menstrual Irregularities</a:t>
                      </a:r>
                    </a:p>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a:t>Hirsutism</a:t>
                      </a:r>
                    </a:p>
                    <a:p>
                      <a:pPr marL="342900" indent="-342900" algn="l">
                        <a:buFont typeface="Arial" panose="020B0604020202020204" pitchFamily="34" charset="0"/>
                        <a:buChar char="•"/>
                      </a:pPr>
                      <a:r>
                        <a:rPr lang="en-US" sz="3200"/>
                        <a:t>Deepening of Voice</a:t>
                      </a:r>
                    </a:p>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a:t>Peptic Ulcers</a:t>
                      </a:r>
                    </a:p>
                    <a:p>
                      <a:pPr marL="342900" indent="-342900" algn="l">
                        <a:buFont typeface="Arial" panose="020B0604020202020204" pitchFamily="34" charset="0"/>
                        <a:buChar char="•"/>
                      </a:pPr>
                      <a:r>
                        <a:rPr lang="en-US" sz="3200"/>
                        <a:t>Gastritis</a:t>
                      </a:r>
                    </a:p>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6"/>
                  </a:ext>
                </a:extLst>
              </a:tr>
              <a:tr h="1555724">
                <a:tc>
                  <a:txBody>
                    <a:bodyPr/>
                    <a:lstStyle/>
                    <a:p>
                      <a:pPr marL="0" marR="0" indent="0" algn="l" defTabSz="1782440" rtl="0" eaLnBrk="1" fontAlgn="auto" latinLnBrk="0" hangingPunct="1">
                        <a:lnSpc>
                          <a:spcPct val="100000"/>
                        </a:lnSpc>
                        <a:spcBef>
                          <a:spcPts val="0"/>
                        </a:spcBef>
                        <a:spcAft>
                          <a:spcPts val="0"/>
                        </a:spcAft>
                        <a:buClrTx/>
                        <a:buSzTx/>
                        <a:buFontTx/>
                        <a:buNone/>
                        <a:tabLst/>
                        <a:defRPr/>
                      </a:pPr>
                      <a:r>
                        <a:rPr lang="en-US" sz="3600" dirty="0"/>
                        <a:t>contraindications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2">
                  <a:txBody>
                    <a:bodyPr/>
                    <a:lstStyle/>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Hyperkalemia</a:t>
                      </a:r>
                    </a:p>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Renal failure</a:t>
                      </a:r>
                    </a:p>
                    <a:p>
                      <a:pPr marL="342900" indent="-342900" algn="l">
                        <a:buFont typeface="Arial" panose="020B0604020202020204" pitchFamily="34" charset="0"/>
                        <a:buChar char="•"/>
                      </a:pPr>
                      <a:r>
                        <a:rPr lang="en-US" sz="3200" dirty="0"/>
                        <a:t>Other K+ sparing diuretics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ACE-I</a:t>
                      </a:r>
                    </a:p>
                    <a:p>
                      <a:pPr marL="342900" marR="0" indent="-342900" algn="l" defTabSz="17824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K+ </a:t>
                      </a:r>
                      <a:r>
                        <a:rPr lang="en-US" sz="3200" dirty="0" err="1"/>
                        <a:t>suplement</a:t>
                      </a:r>
                      <a:endParaRPr lang="en-US" sz="3200" b="1" dirty="0">
                        <a:solidFill>
                          <a:srgbClr val="FFFF00"/>
                        </a:solidFill>
                      </a:endParaRPr>
                    </a:p>
                    <a:p>
                      <a:pPr marL="342900" indent="-342900" algn="l">
                        <a:buFont typeface="Arial" panose="020B0604020202020204" pitchFamily="34" charset="0"/>
                        <a:buChar char="•"/>
                      </a:pPr>
                      <a:endParaRPr lang="en-US" sz="3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7"/>
                  </a:ext>
                </a:extLst>
              </a:tr>
            </a:tbl>
          </a:graphicData>
        </a:graphic>
      </p:graphicFrame>
      <p:sp>
        <p:nvSpPr>
          <p:cNvPr id="6" name="TextBox 5"/>
          <p:cNvSpPr txBox="1"/>
          <p:nvPr/>
        </p:nvSpPr>
        <p:spPr>
          <a:xfrm>
            <a:off x="50800" y="-25400"/>
            <a:ext cx="5442857" cy="646331"/>
          </a:xfrm>
          <a:prstGeom prst="rect">
            <a:avLst/>
          </a:prstGeom>
          <a:solidFill>
            <a:schemeClr val="bg2"/>
          </a:solidFill>
          <a:ln>
            <a:solidFill>
              <a:schemeClr val="bg1"/>
            </a:solidFill>
          </a:ln>
          <a:effectLst>
            <a:outerShdw blurRad="50800" dist="76200" dir="2700000" algn="tl" rotWithShape="0">
              <a:prstClr val="black">
                <a:alpha val="40000"/>
              </a:prstClr>
            </a:outerShdw>
          </a:effectLst>
        </p:spPr>
        <p:txBody>
          <a:bodyPr wrap="square" rtlCol="0">
            <a:spAutoFit/>
          </a:bodyPr>
          <a:lstStyle/>
          <a:p>
            <a:pPr algn="ctr"/>
            <a:r>
              <a:rPr lang="en-US" sz="3600" b="1" i="1" dirty="0">
                <a:solidFill>
                  <a:srgbClr val="0070C0"/>
                </a:solidFill>
              </a:rPr>
              <a:t>Only in males slides</a:t>
            </a:r>
          </a:p>
        </p:txBody>
      </p:sp>
    </p:spTree>
    <p:extLst>
      <p:ext uri="{BB962C8B-B14F-4D97-AF65-F5344CB8AC3E}">
        <p14:creationId xmlns:p14="http://schemas.microsoft.com/office/powerpoint/2010/main" val="128325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18483136"/>
              </p:ext>
            </p:extLst>
          </p:nvPr>
        </p:nvGraphicFramePr>
        <p:xfrm>
          <a:off x="0" y="29497"/>
          <a:ext cx="23766462" cy="13368337"/>
        </p:xfrm>
        <a:graphic>
          <a:graphicData uri="http://schemas.openxmlformats.org/drawingml/2006/table">
            <a:tbl>
              <a:tblPr firstRow="1">
                <a:tableStyleId>{FABFCF23-3B69-468F-B69F-88F6DE6A72F2}</a:tableStyleId>
              </a:tblPr>
              <a:tblGrid>
                <a:gridCol w="4049485">
                  <a:extLst>
                    <a:ext uri="{9D8B030D-6E8A-4147-A177-3AD203B41FA5}">
                      <a16:colId xmlns:a16="http://schemas.microsoft.com/office/drawing/2014/main" val="20000"/>
                    </a:ext>
                  </a:extLst>
                </a:gridCol>
                <a:gridCol w="11794822">
                  <a:extLst>
                    <a:ext uri="{9D8B030D-6E8A-4147-A177-3AD203B41FA5}">
                      <a16:colId xmlns:a16="http://schemas.microsoft.com/office/drawing/2014/main" val="20001"/>
                    </a:ext>
                  </a:extLst>
                </a:gridCol>
                <a:gridCol w="7922155">
                  <a:extLst>
                    <a:ext uri="{9D8B030D-6E8A-4147-A177-3AD203B41FA5}">
                      <a16:colId xmlns:a16="http://schemas.microsoft.com/office/drawing/2014/main" val="20002"/>
                    </a:ext>
                  </a:extLst>
                </a:gridCol>
              </a:tblGrid>
              <a:tr h="688627">
                <a:tc gridSpan="3">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3600" dirty="0"/>
                        <a:t>Sodium channel inhibitors</a:t>
                      </a:r>
                      <a:endParaRPr lang="en-US" sz="3600" dirty="0">
                        <a:latin typeface="Algerian" pitchFamily="8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AE8F"/>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45938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t>Triamterene</a:t>
                      </a:r>
                    </a:p>
                    <a:p>
                      <a:pPr algn="ctr"/>
                      <a:r>
                        <a:rPr lang="en-US" sz="3600" dirty="0"/>
                        <a:t>0.1, </a:t>
                      </a:r>
                    </a:p>
                    <a:p>
                      <a:pPr algn="ctr"/>
                      <a:r>
                        <a:rPr lang="en-US" sz="3600" dirty="0"/>
                        <a:t>t½ 4.2 h, </a:t>
                      </a:r>
                    </a:p>
                    <a:p>
                      <a:pPr algn="ctr"/>
                      <a:r>
                        <a:rPr lang="en-US" sz="3600" dirty="0"/>
                        <a:t> elimination by metabolism</a:t>
                      </a:r>
                      <a:endParaRPr lang="en-US" sz="36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3600" dirty="0" err="1"/>
                        <a:t>Amiloride</a:t>
                      </a:r>
                      <a:endParaRPr lang="en-US" sz="3600" dirty="0"/>
                    </a:p>
                    <a:p>
                      <a:pPr algn="ctr"/>
                      <a:r>
                        <a:rPr lang="en-US" sz="3600" dirty="0"/>
                        <a:t>Potency 1,</a:t>
                      </a:r>
                    </a:p>
                    <a:p>
                      <a:pPr algn="ctr"/>
                      <a:r>
                        <a:rPr lang="en-US" sz="3600" dirty="0"/>
                        <a:t>t½ 21h, </a:t>
                      </a:r>
                    </a:p>
                    <a:p>
                      <a:pPr algn="ctr"/>
                      <a:r>
                        <a:rPr lang="en-US" sz="3600" dirty="0"/>
                        <a:t>Renal elimination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530809">
                <a:tc>
                  <a:txBody>
                    <a:bodyPr/>
                    <a:lstStyle/>
                    <a:p>
                      <a:pPr marL="0" marR="0" indent="0" algn="l" defTabSz="1782440" rtl="0" eaLnBrk="1" fontAlgn="auto" latinLnBrk="0" hangingPunct="1">
                        <a:lnSpc>
                          <a:spcPct val="100000"/>
                        </a:lnSpc>
                        <a:spcBef>
                          <a:spcPts val="0"/>
                        </a:spcBef>
                        <a:spcAft>
                          <a:spcPts val="0"/>
                        </a:spcAft>
                        <a:buClrTx/>
                        <a:buSzTx/>
                        <a:buFontTx/>
                        <a:buNone/>
                        <a:tabLst/>
                        <a:defRPr/>
                      </a:pPr>
                      <a:r>
                        <a:rPr lang="en-US" sz="3600" dirty="0"/>
                        <a:t>Therapeutic uses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defTabSz="514350"/>
                      <a:r>
                        <a:rPr lang="en-US" sz="3600" dirty="0"/>
                        <a:t>Enhances Natriuresis caused by Other Diuretics</a:t>
                      </a:r>
                    </a:p>
                    <a:p>
                      <a:pPr marL="0" marR="0" indent="0" algn="ctr" defTabSz="1782440" rtl="0" eaLnBrk="1" fontAlgn="auto" latinLnBrk="0" hangingPunct="1">
                        <a:lnSpc>
                          <a:spcPct val="100000"/>
                        </a:lnSpc>
                        <a:spcBef>
                          <a:spcPts val="0"/>
                        </a:spcBef>
                        <a:spcAft>
                          <a:spcPts val="0"/>
                        </a:spcAft>
                        <a:buClrTx/>
                        <a:buSzTx/>
                        <a:buFontTx/>
                        <a:buNone/>
                        <a:tabLst/>
                        <a:defRPr/>
                      </a:pPr>
                      <a:r>
                        <a:rPr lang="en-US" sz="3600" dirty="0"/>
                        <a:t>Prevents Hypokalemia </a:t>
                      </a:r>
                    </a:p>
                    <a:p>
                      <a:pPr algn="ctr" defTabSz="514350"/>
                      <a:r>
                        <a:rPr lang="en-US" sz="3600" dirty="0"/>
                        <a:t>Thus,</a:t>
                      </a:r>
                      <a:r>
                        <a:rPr lang="en-US" sz="3600" baseline="0" dirty="0"/>
                        <a:t> </a:t>
                      </a:r>
                      <a:r>
                        <a:rPr lang="en-US" sz="3600" dirty="0"/>
                        <a:t>Used in Combination with Loop &amp;</a:t>
                      </a:r>
                    </a:p>
                    <a:p>
                      <a:pPr algn="ctr" defTabSz="514350"/>
                      <a:r>
                        <a:rPr lang="en-US" sz="3600" dirty="0"/>
                        <a:t>Thiazide Diuretics</a:t>
                      </a:r>
                    </a:p>
                    <a:p>
                      <a:pPr algn="ctr" defTabSz="514350"/>
                      <a:r>
                        <a:rPr lang="en-US" sz="3600" dirty="0" err="1"/>
                        <a:t>Liddle’s</a:t>
                      </a:r>
                      <a:r>
                        <a:rPr lang="en-US" sz="3600" dirty="0"/>
                        <a:t> Syndrome </a:t>
                      </a:r>
                      <a:r>
                        <a:rPr lang="en-US" sz="3600" dirty="0">
                          <a:solidFill>
                            <a:srgbClr val="00B050"/>
                          </a:solidFill>
                        </a:rPr>
                        <a:t>genetic</a:t>
                      </a:r>
                      <a:r>
                        <a:rPr lang="en-US" sz="3600" baseline="0" dirty="0">
                          <a:solidFill>
                            <a:srgbClr val="00B050"/>
                          </a:solidFill>
                        </a:rPr>
                        <a:t> disorder characterized by hyperactivity of Na channels in collecting ducts </a:t>
                      </a:r>
                      <a:endParaRPr lang="en-US" sz="3600" dirty="0">
                        <a:solidFill>
                          <a:srgbClr val="00B050"/>
                        </a:solidFill>
                      </a:endParaRPr>
                    </a:p>
                    <a:p>
                      <a:pPr algn="ctr" defTabSz="514350"/>
                      <a:r>
                        <a:rPr lang="en-US" sz="3600" dirty="0"/>
                        <a:t>Lithium-Induced Diabetes Insipidus</a:t>
                      </a:r>
                      <a:endParaRPr lang="en-US" sz="3600" dirty="0">
                        <a:solidFill>
                          <a:srgbClr val="50009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2"/>
                  </a:ext>
                </a:extLst>
              </a:tr>
              <a:tr h="3049634">
                <a:tc>
                  <a:txBody>
                    <a:bodyPr/>
                    <a:lstStyle/>
                    <a:p>
                      <a:r>
                        <a:rPr lang="en-US" sz="3600" dirty="0"/>
                        <a:t>ADRS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3600" dirty="0"/>
                        <a:t>Hyperkalemia</a:t>
                      </a:r>
                    </a:p>
                    <a:p>
                      <a:pPr marL="0" marR="0" indent="0" algn="ctr" defTabSz="1782440" rtl="0" eaLnBrk="1" fontAlgn="auto" latinLnBrk="0" hangingPunct="1">
                        <a:lnSpc>
                          <a:spcPct val="100000"/>
                        </a:lnSpc>
                        <a:spcBef>
                          <a:spcPts val="0"/>
                        </a:spcBef>
                        <a:spcAft>
                          <a:spcPts val="0"/>
                        </a:spcAft>
                        <a:buClrTx/>
                        <a:buSzTx/>
                        <a:buFontTx/>
                        <a:buNone/>
                        <a:tabLst/>
                        <a:defRPr/>
                      </a:pPr>
                      <a:r>
                        <a:rPr lang="en-US" sz="3600" dirty="0"/>
                        <a:t>Renal Stones</a:t>
                      </a:r>
                    </a:p>
                    <a:p>
                      <a:pPr algn="ctr"/>
                      <a:r>
                        <a:rPr lang="en-US" sz="3600" dirty="0"/>
                        <a:t>Interstitial Nephritis</a:t>
                      </a:r>
                    </a:p>
                    <a:p>
                      <a:pPr algn="ctr"/>
                      <a:r>
                        <a:rPr lang="en-US" sz="3600" dirty="0" err="1"/>
                        <a:t>Megaloblastosis</a:t>
                      </a:r>
                      <a:r>
                        <a:rPr lang="en-US" sz="3600" dirty="0"/>
                        <a:t> in cirrhotic patients </a:t>
                      </a:r>
                      <a:r>
                        <a:rPr lang="en-US" sz="3600" dirty="0">
                          <a:solidFill>
                            <a:srgbClr val="00B050"/>
                          </a:solidFill>
                        </a:rPr>
                        <a:t>caused</a:t>
                      </a:r>
                      <a:r>
                        <a:rPr lang="en-US" sz="3600" baseline="0" dirty="0">
                          <a:solidFill>
                            <a:srgbClr val="00B050"/>
                          </a:solidFill>
                        </a:rPr>
                        <a:t> by block to folate “folic acid”</a:t>
                      </a:r>
                      <a:endParaRPr lang="en-US" sz="36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3600" dirty="0"/>
                        <a:t>Hyperkalemia</a:t>
                      </a:r>
                    </a:p>
                    <a:p>
                      <a:pPr algn="ct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39885">
                <a:tc>
                  <a:txBody>
                    <a:bodyPr/>
                    <a:lstStyle/>
                    <a:p>
                      <a:r>
                        <a:rPr lang="en-US" sz="3600" dirty="0"/>
                        <a:t>contraindications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a:r>
                        <a:rPr lang="en-US" sz="3600" dirty="0"/>
                        <a:t>Hyperkalemia</a:t>
                      </a:r>
                    </a:p>
                    <a:p>
                      <a:pPr marL="0" marR="0" indent="0" algn="ctr" defTabSz="1782440" rtl="0" eaLnBrk="1" fontAlgn="auto" latinLnBrk="0" hangingPunct="1">
                        <a:lnSpc>
                          <a:spcPct val="100000"/>
                        </a:lnSpc>
                        <a:spcBef>
                          <a:spcPts val="0"/>
                        </a:spcBef>
                        <a:spcAft>
                          <a:spcPts val="0"/>
                        </a:spcAft>
                        <a:buClrTx/>
                        <a:buSzTx/>
                        <a:buFontTx/>
                        <a:buNone/>
                        <a:tabLst/>
                        <a:defRPr/>
                      </a:pPr>
                      <a:r>
                        <a:rPr lang="en-US" sz="3600" dirty="0"/>
                        <a:t>Renal failure</a:t>
                      </a:r>
                    </a:p>
                    <a:p>
                      <a:pPr algn="ctr"/>
                      <a:r>
                        <a:rPr lang="en-US" sz="3600" dirty="0"/>
                        <a:t>Other K+ sparing diuretics</a:t>
                      </a:r>
                    </a:p>
                    <a:p>
                      <a:pPr algn="ctr"/>
                      <a:r>
                        <a:rPr lang="en-US" sz="3600" dirty="0"/>
                        <a:t>ACE-I &amp; ARBs</a:t>
                      </a:r>
                    </a:p>
                    <a:p>
                      <a:pPr marL="0" marR="0" indent="0" algn="ctr" defTabSz="1782440" rtl="0" eaLnBrk="1" fontAlgn="auto" latinLnBrk="0" hangingPunct="1">
                        <a:lnSpc>
                          <a:spcPct val="100000"/>
                        </a:lnSpc>
                        <a:spcBef>
                          <a:spcPts val="0"/>
                        </a:spcBef>
                        <a:spcAft>
                          <a:spcPts val="0"/>
                        </a:spcAft>
                        <a:buClrTx/>
                        <a:buSzTx/>
                        <a:buFontTx/>
                        <a:buNone/>
                        <a:tabLst/>
                        <a:defRPr/>
                      </a:pPr>
                      <a:r>
                        <a:rPr lang="en-US" sz="3600" dirty="0"/>
                        <a:t>K+ </a:t>
                      </a:r>
                      <a:r>
                        <a:rPr lang="en-US" sz="3600" dirty="0" err="1"/>
                        <a:t>suplement</a:t>
                      </a:r>
                      <a:endParaRPr lang="ar-SA" sz="3600" dirty="0"/>
                    </a:p>
                    <a:p>
                      <a:pPr marL="0" marR="0" indent="0" algn="ctr" defTabSz="1782440" rtl="0" eaLnBrk="1" fontAlgn="auto" latinLnBrk="0" hangingPunct="1">
                        <a:lnSpc>
                          <a:spcPct val="100000"/>
                        </a:lnSpc>
                        <a:spcBef>
                          <a:spcPts val="0"/>
                        </a:spcBef>
                        <a:spcAft>
                          <a:spcPts val="0"/>
                        </a:spcAft>
                        <a:buClrTx/>
                        <a:buSzTx/>
                        <a:buFontTx/>
                        <a:buNone/>
                        <a:tabLst/>
                        <a:defRPr/>
                      </a:pPr>
                      <a:r>
                        <a:rPr lang="en-US" sz="3600" dirty="0" err="1"/>
                        <a:t>Aliskiren</a:t>
                      </a:r>
                      <a:endParaRPr lang="en-US" sz="3600" dirty="0">
                        <a:solidFill>
                          <a:srgbClr val="EF91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50800" y="-25400"/>
            <a:ext cx="5442857" cy="646331"/>
          </a:xfrm>
          <a:prstGeom prst="rect">
            <a:avLst/>
          </a:prstGeom>
          <a:solidFill>
            <a:schemeClr val="bg2"/>
          </a:solidFill>
          <a:ln>
            <a:solidFill>
              <a:schemeClr val="bg1"/>
            </a:solidFill>
          </a:ln>
          <a:effectLst>
            <a:outerShdw blurRad="50800" dist="76200" dir="2700000" algn="tl" rotWithShape="0">
              <a:prstClr val="black">
                <a:alpha val="40000"/>
              </a:prstClr>
            </a:outerShdw>
          </a:effectLst>
        </p:spPr>
        <p:txBody>
          <a:bodyPr wrap="square" rtlCol="0">
            <a:spAutoFit/>
          </a:bodyPr>
          <a:lstStyle/>
          <a:p>
            <a:pPr algn="ctr"/>
            <a:r>
              <a:rPr lang="en-US" sz="3600" b="1" i="1" dirty="0">
                <a:solidFill>
                  <a:srgbClr val="0070C0"/>
                </a:solidFill>
              </a:rPr>
              <a:t>Only in males slides</a:t>
            </a:r>
          </a:p>
        </p:txBody>
      </p:sp>
    </p:spTree>
    <p:extLst>
      <p:ext uri="{BB962C8B-B14F-4D97-AF65-F5344CB8AC3E}">
        <p14:creationId xmlns:p14="http://schemas.microsoft.com/office/powerpoint/2010/main" val="128954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125615"/>
              </p:ext>
            </p:extLst>
          </p:nvPr>
        </p:nvGraphicFramePr>
        <p:xfrm>
          <a:off x="0" y="-148510"/>
          <a:ext cx="23766463" cy="13516847"/>
        </p:xfrm>
        <a:graphic>
          <a:graphicData uri="http://schemas.openxmlformats.org/drawingml/2006/table">
            <a:tbl>
              <a:tblPr bandRow="1">
                <a:tableStyleId>{5A111915-BE36-4E01-A7E5-04B1672EAD32}</a:tableStyleId>
              </a:tblPr>
              <a:tblGrid>
                <a:gridCol w="1672799">
                  <a:extLst>
                    <a:ext uri="{9D8B030D-6E8A-4147-A177-3AD203B41FA5}">
                      <a16:colId xmlns:a16="http://schemas.microsoft.com/office/drawing/2014/main" val="20000"/>
                    </a:ext>
                  </a:extLst>
                </a:gridCol>
                <a:gridCol w="22093664">
                  <a:extLst>
                    <a:ext uri="{9D8B030D-6E8A-4147-A177-3AD203B41FA5}">
                      <a16:colId xmlns:a16="http://schemas.microsoft.com/office/drawing/2014/main" val="20001"/>
                    </a:ext>
                  </a:extLst>
                </a:gridCol>
              </a:tblGrid>
              <a:tr h="917725">
                <a:tc gridSpan="2">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5400" b="1" i="0" dirty="0">
                          <a:solidFill>
                            <a:schemeClr val="bg1"/>
                          </a:solidFill>
                          <a:latin typeface="+mn-lt"/>
                          <a:ea typeface="Optima ExtraBlack" charset="0"/>
                          <a:cs typeface="Optima ExtraBlack" charset="0"/>
                        </a:rPr>
                        <a:t>Osmotic diuretics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796A"/>
                    </a:solidFill>
                  </a:tcPr>
                </a:tc>
                <a:tc hMerge="1">
                  <a:txBody>
                    <a:bodyPr/>
                    <a:lstStyle/>
                    <a:p>
                      <a:pPr marL="0" marR="0" lvl="1" indent="0" algn="l" defTabSz="1782440" rtl="0" eaLnBrk="1" fontAlgn="auto" latinLnBrk="0" hangingPunct="1">
                        <a:lnSpc>
                          <a:spcPct val="150000"/>
                        </a:lnSpc>
                        <a:spcBef>
                          <a:spcPts val="600"/>
                        </a:spcBef>
                        <a:spcAft>
                          <a:spcPts val="0"/>
                        </a:spcAft>
                        <a:buClrTx/>
                        <a:buSzTx/>
                        <a:buFont typeface="Wingdings 2" pitchFamily="18" charset="2"/>
                        <a:buNone/>
                        <a:tabLst/>
                        <a:defRPr/>
                      </a:pPr>
                      <a:endParaRPr lang="en-US" sz="2000" b="1" i="0" dirty="0">
                        <a:solidFill>
                          <a:srgbClr val="0070C0"/>
                        </a:solidFill>
                        <a:latin typeface="Optima ExtraBlack" charset="0"/>
                        <a:ea typeface="Optima ExtraBlack" charset="0"/>
                        <a:cs typeface="Optima ExtraBlack" charset="0"/>
                      </a:endParaRPr>
                    </a:p>
                  </a:txBody>
                  <a:tcPr/>
                </a:tc>
                <a:extLst>
                  <a:ext uri="{0D108BD9-81ED-4DB2-BD59-A6C34878D82A}">
                    <a16:rowId xmlns:a16="http://schemas.microsoft.com/office/drawing/2014/main" val="10000"/>
                  </a:ext>
                </a:extLst>
              </a:tr>
              <a:tr h="917725">
                <a:tc>
                  <a:txBody>
                    <a:bodyPr/>
                    <a:lstStyle/>
                    <a:p>
                      <a:pPr marL="0" marR="0" lvl="1" indent="0" algn="ctr" defTabSz="1782440" rtl="0" eaLnBrk="1" fontAlgn="auto" latinLnBrk="0" hangingPunct="1">
                        <a:lnSpc>
                          <a:spcPct val="100000"/>
                        </a:lnSpc>
                        <a:spcBef>
                          <a:spcPts val="0"/>
                        </a:spcBef>
                        <a:spcAft>
                          <a:spcPts val="0"/>
                        </a:spcAft>
                        <a:buClrTx/>
                        <a:buSzTx/>
                        <a:buFontTx/>
                        <a:buNone/>
                        <a:tabLst/>
                        <a:defRPr/>
                      </a:pPr>
                      <a:r>
                        <a:rPr lang="en-US" sz="2800" b="1" i="0" dirty="0">
                          <a:solidFill>
                            <a:schemeClr val="tx1"/>
                          </a:solidFill>
                          <a:latin typeface="Optima" charset="0"/>
                          <a:ea typeface="Optima" charset="0"/>
                          <a:cs typeface="Optima" charset="0"/>
                        </a:rPr>
                        <a:t>Drug</a:t>
                      </a: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1" indent="0" algn="l" defTabSz="1782440" rtl="0" eaLnBrk="1" fontAlgn="auto" latinLnBrk="0" hangingPunct="1">
                        <a:lnSpc>
                          <a:spcPct val="150000"/>
                        </a:lnSpc>
                        <a:spcBef>
                          <a:spcPts val="600"/>
                        </a:spcBef>
                        <a:spcAft>
                          <a:spcPts val="0"/>
                        </a:spcAft>
                        <a:buClrTx/>
                        <a:buSzTx/>
                        <a:buFont typeface="Wingdings 2" pitchFamily="18" charset="2"/>
                        <a:buNone/>
                        <a:tabLst/>
                        <a:defRPr/>
                      </a:pPr>
                      <a:r>
                        <a:rPr lang="en-US" sz="3600" b="1" i="0" dirty="0">
                          <a:solidFill>
                            <a:srgbClr val="0070C0"/>
                          </a:solidFill>
                          <a:latin typeface="+mn-lt"/>
                          <a:ea typeface="Optima ExtraBlack" charset="0"/>
                          <a:cs typeface="Optima ExtraBlack" charset="0"/>
                        </a:rPr>
                        <a:t>Mannitol</a:t>
                      </a:r>
                      <a:endParaRPr lang="en-US" sz="2800" b="1" i="0" dirty="0">
                        <a:solidFill>
                          <a:srgbClr val="0070C0"/>
                        </a:solidFill>
                        <a:latin typeface="+mn-lt"/>
                        <a:ea typeface="Optima ExtraBlack" charset="0"/>
                        <a:cs typeface="Optima ExtraBlac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09717">
                <a:tc>
                  <a:txBody>
                    <a:bodyPr/>
                    <a:lstStyle/>
                    <a:p>
                      <a:pPr marL="0" marR="0" lvl="1" indent="0" algn="ctr" defTabSz="1782440" rtl="0" eaLnBrk="1" fontAlgn="auto" latinLnBrk="0" hangingPunct="1">
                        <a:lnSpc>
                          <a:spcPct val="100000"/>
                        </a:lnSpc>
                        <a:spcBef>
                          <a:spcPts val="0"/>
                        </a:spcBef>
                        <a:spcAft>
                          <a:spcPts val="0"/>
                        </a:spcAft>
                        <a:buClrTx/>
                        <a:buSzTx/>
                        <a:buFontTx/>
                        <a:buNone/>
                        <a:tabLst/>
                        <a:defRPr/>
                      </a:pPr>
                      <a:r>
                        <a:rPr lang="en-US" altLang="en-US" sz="2800" b="1" i="0" dirty="0">
                          <a:solidFill>
                            <a:schemeClr val="tx1"/>
                          </a:solidFill>
                          <a:latin typeface="Optima" charset="0"/>
                          <a:ea typeface="Optima" charset="0"/>
                          <a:cs typeface="Optima" charset="0"/>
                        </a:rPr>
                        <a:t>Pharmacokinetics</a:t>
                      </a: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lvl="1">
                        <a:lnSpc>
                          <a:spcPct val="150000"/>
                        </a:lnSpc>
                        <a:spcBef>
                          <a:spcPts val="600"/>
                        </a:spcBef>
                        <a:buFont typeface="Wingdings 2" pitchFamily="18" charset="2"/>
                        <a:buChar char=""/>
                        <a:defRPr/>
                      </a:pPr>
                      <a:r>
                        <a:rPr lang="en-US" sz="2800" dirty="0">
                          <a:latin typeface="+mn-lt"/>
                          <a:ea typeface="Optima" charset="0"/>
                          <a:cs typeface="Optima" charset="0"/>
                        </a:rPr>
                        <a:t>Poorly absorbed,</a:t>
                      </a:r>
                      <a:r>
                        <a:rPr lang="ar-SA" sz="2800" dirty="0">
                          <a:latin typeface="+mn-lt"/>
                          <a:ea typeface="Optima" charset="0"/>
                          <a:cs typeface="Optima" charset="0"/>
                        </a:rPr>
                        <a:t> </a:t>
                      </a:r>
                      <a:r>
                        <a:rPr lang="en-US" sz="2800" dirty="0">
                          <a:latin typeface="+mn-lt"/>
                          <a:ea typeface="Optima" charset="0"/>
                          <a:cs typeface="Optima" charset="0"/>
                        </a:rPr>
                        <a:t>If given orally          osmotic diarrhea</a:t>
                      </a:r>
                    </a:p>
                    <a:p>
                      <a:pPr marL="0" lvl="1">
                        <a:lnSpc>
                          <a:spcPct val="150000"/>
                        </a:lnSpc>
                        <a:spcBef>
                          <a:spcPts val="600"/>
                        </a:spcBef>
                        <a:buFont typeface="Wingdings 2" pitchFamily="18" charset="2"/>
                        <a:buChar char=""/>
                        <a:defRPr/>
                      </a:pPr>
                      <a:r>
                        <a:rPr lang="en-US" sz="2800" b="0" dirty="0">
                          <a:latin typeface="+mn-lt"/>
                          <a:ea typeface="Optima" charset="0"/>
                          <a:cs typeface="Optima" charset="0"/>
                        </a:rPr>
                        <a:t>Given intravenously  </a:t>
                      </a:r>
                    </a:p>
                    <a:p>
                      <a:pPr marL="0" lvl="1">
                        <a:lnSpc>
                          <a:spcPct val="150000"/>
                        </a:lnSpc>
                        <a:spcBef>
                          <a:spcPts val="600"/>
                        </a:spcBef>
                        <a:buFont typeface="Wingdings 2" pitchFamily="18" charset="2"/>
                        <a:buChar char=""/>
                        <a:defRPr/>
                      </a:pPr>
                      <a:r>
                        <a:rPr lang="en-US" sz="2800" dirty="0">
                          <a:latin typeface="+mn-lt"/>
                          <a:ea typeface="Optima" charset="0"/>
                          <a:cs typeface="Optima" charset="0"/>
                        </a:rPr>
                        <a:t>Not metabolized</a:t>
                      </a:r>
                    </a:p>
                    <a:p>
                      <a:pPr marL="0" marR="0" lvl="1" indent="0" algn="l" defTabSz="1782440" rtl="0" eaLnBrk="1" fontAlgn="auto" latinLnBrk="0" hangingPunct="1">
                        <a:lnSpc>
                          <a:spcPct val="150000"/>
                        </a:lnSpc>
                        <a:spcBef>
                          <a:spcPts val="600"/>
                        </a:spcBef>
                        <a:spcAft>
                          <a:spcPts val="0"/>
                        </a:spcAft>
                        <a:buClrTx/>
                        <a:buSzTx/>
                        <a:buFont typeface="Wingdings 2" pitchFamily="18" charset="2"/>
                        <a:buChar char=""/>
                        <a:tabLst/>
                        <a:defRPr/>
                      </a:pPr>
                      <a:r>
                        <a:rPr lang="en-US" sz="2800" dirty="0">
                          <a:latin typeface="+mn-lt"/>
                          <a:ea typeface="Optima" charset="0"/>
                          <a:cs typeface="Optima" charset="0"/>
                        </a:rPr>
                        <a:t>Excreted by glomerular filtration </a:t>
                      </a:r>
                      <a:r>
                        <a:rPr lang="en-US" sz="2800" dirty="0">
                          <a:solidFill>
                            <a:srgbClr val="C00000"/>
                          </a:solidFill>
                          <a:latin typeface="+mn-lt"/>
                          <a:ea typeface="Optima" charset="0"/>
                          <a:cs typeface="Optima" charset="0"/>
                        </a:rPr>
                        <a:t>without being re-absorbed or secreted within 30-60 min</a:t>
                      </a:r>
                      <a:r>
                        <a:rPr lang="ar-SA" sz="2800" dirty="0">
                          <a:solidFill>
                            <a:srgbClr val="C00000"/>
                          </a:solidFill>
                          <a:latin typeface="+mn-lt"/>
                          <a:ea typeface="Optima" charset="0"/>
                          <a:cs typeface="Optima" charset="0"/>
                        </a:rPr>
                        <a:t>. </a:t>
                      </a:r>
                      <a:endParaRPr lang="ar-SA" sz="2800" dirty="0">
                        <a:solidFill>
                          <a:srgbClr val="0070C0"/>
                        </a:solidFill>
                        <a:latin typeface="+mn-lt"/>
                        <a:ea typeface="Optima" charset="0"/>
                        <a:cs typeface="Optima" charset="0"/>
                      </a:endParaRPr>
                    </a:p>
                    <a:p>
                      <a:pPr marL="0" marR="0" lvl="1" indent="0" algn="l" defTabSz="1782440" rtl="0" eaLnBrk="1" fontAlgn="auto" latinLnBrk="0" hangingPunct="1">
                        <a:lnSpc>
                          <a:spcPct val="150000"/>
                        </a:lnSpc>
                        <a:spcBef>
                          <a:spcPts val="600"/>
                        </a:spcBef>
                        <a:spcAft>
                          <a:spcPts val="0"/>
                        </a:spcAft>
                        <a:buClrTx/>
                        <a:buSzTx/>
                        <a:buFont typeface="Wingdings 2" pitchFamily="18" charset="2"/>
                        <a:buChar char=""/>
                        <a:tabLst/>
                        <a:defRPr/>
                      </a:pPr>
                      <a:r>
                        <a:rPr lang="en-US" sz="2800" dirty="0">
                          <a:solidFill>
                            <a:srgbClr val="7030A0"/>
                          </a:solidFill>
                        </a:rPr>
                        <a:t>t½0.25-1.7h, prolonged in renal failure to 36h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91993">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2800" b="1" i="0" dirty="0">
                          <a:solidFill>
                            <a:schemeClr val="tx1"/>
                          </a:solidFill>
                          <a:latin typeface="Optima" charset="0"/>
                          <a:ea typeface="Optima" charset="0"/>
                          <a:cs typeface="Optima" charset="0"/>
                        </a:rPr>
                        <a:t>Pharmacological actions</a:t>
                      </a:r>
                    </a:p>
                  </a:txBody>
                  <a:tcPr vert="vert27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marL="0" marR="0" lvl="1" indent="0" algn="l" defTabSz="1782440" rtl="0" eaLnBrk="1" fontAlgn="auto" latinLnBrk="0" hangingPunct="1">
                        <a:lnSpc>
                          <a:spcPct val="100000"/>
                        </a:lnSpc>
                        <a:spcBef>
                          <a:spcPts val="1200"/>
                        </a:spcBef>
                        <a:spcAft>
                          <a:spcPts val="0"/>
                        </a:spcAft>
                        <a:buClrTx/>
                        <a:buSzTx/>
                        <a:buFontTx/>
                        <a:buNone/>
                        <a:tabLst/>
                        <a:defRPr/>
                      </a:pPr>
                      <a:r>
                        <a:rPr lang="en-US" sz="2800" dirty="0">
                          <a:solidFill>
                            <a:srgbClr val="7030A0"/>
                          </a:solidFill>
                        </a:rPr>
                        <a:t>Mannitol increases urine output by osmosis, drawing water out of cells and into the bloodstream</a:t>
                      </a:r>
                      <a:endParaRPr lang="en-US" altLang="en-US" sz="2800" dirty="0">
                        <a:solidFill>
                          <a:srgbClr val="7030A0"/>
                        </a:solidFill>
                        <a:latin typeface="+mn-lt"/>
                        <a:ea typeface="Optima" charset="0"/>
                        <a:cs typeface="Optima" charset="0"/>
                      </a:endParaRPr>
                    </a:p>
                    <a:p>
                      <a:pPr marL="0" marR="0" lvl="1" indent="0" algn="l" defTabSz="1782440" rtl="0" eaLnBrk="1" fontAlgn="auto" latinLnBrk="0" hangingPunct="1">
                        <a:lnSpc>
                          <a:spcPct val="100000"/>
                        </a:lnSpc>
                        <a:spcBef>
                          <a:spcPts val="1200"/>
                        </a:spcBef>
                        <a:spcAft>
                          <a:spcPts val="0"/>
                        </a:spcAft>
                        <a:buClrTx/>
                        <a:buSzTx/>
                        <a:buFontTx/>
                        <a:buNone/>
                        <a:tabLst/>
                        <a:defRPr/>
                      </a:pPr>
                      <a:r>
                        <a:rPr lang="en-US" altLang="en-US" sz="2800" b="0" dirty="0">
                          <a:solidFill>
                            <a:srgbClr val="C00000"/>
                          </a:solidFill>
                          <a:latin typeface="+mn-lt"/>
                          <a:ea typeface="Optima" charset="0"/>
                          <a:cs typeface="Optima" charset="0"/>
                        </a:rPr>
                        <a:t>Acts in proximal tubules &amp; descending loop of Henle by </a:t>
                      </a:r>
                      <a:r>
                        <a:rPr lang="en-US" altLang="en-US" sz="2800" b="1" dirty="0">
                          <a:solidFill>
                            <a:srgbClr val="C00000"/>
                          </a:solidFill>
                          <a:latin typeface="+mn-lt"/>
                          <a:ea typeface="Optima" charset="0"/>
                          <a:cs typeface="Optima" charset="0"/>
                        </a:rPr>
                        <a:t>osmotic effect.</a:t>
                      </a:r>
                      <a:r>
                        <a:rPr lang="en-US" altLang="en-US" sz="2800" b="0" dirty="0">
                          <a:solidFill>
                            <a:srgbClr val="C00000"/>
                          </a:solidFill>
                          <a:latin typeface="+mn-lt"/>
                          <a:ea typeface="Optima" charset="0"/>
                          <a:cs typeface="Optima" charset="0"/>
                        </a:rPr>
                        <a:t> </a:t>
                      </a:r>
                      <a:r>
                        <a:rPr lang="en-US" sz="2800" dirty="0">
                          <a:solidFill>
                            <a:srgbClr val="7030A0"/>
                          </a:solidFill>
                        </a:rPr>
                        <a:t>IV administration of any solute filtered by glomeruli may produce osmotic diuresis when the amount delivered to tubules exceeds their absorptive capacity</a:t>
                      </a:r>
                      <a:endParaRPr lang="en-US" altLang="en-US" sz="2800" dirty="0">
                        <a:solidFill>
                          <a:srgbClr val="7030A0"/>
                        </a:solidFill>
                        <a:latin typeface="+mn-lt"/>
                        <a:ea typeface="Optima" charset="0"/>
                        <a:cs typeface="Optima" charset="0"/>
                      </a:endParaRPr>
                    </a:p>
                    <a:p>
                      <a:pPr marL="0" marR="0" lvl="1" indent="0" algn="l" defTabSz="1782440" rtl="0" eaLnBrk="1" fontAlgn="auto" latinLnBrk="0" hangingPunct="1">
                        <a:lnSpc>
                          <a:spcPct val="100000"/>
                        </a:lnSpc>
                        <a:spcBef>
                          <a:spcPts val="1200"/>
                        </a:spcBef>
                        <a:spcAft>
                          <a:spcPts val="0"/>
                        </a:spcAft>
                        <a:buClrTx/>
                        <a:buSzTx/>
                        <a:buFontTx/>
                        <a:buNone/>
                        <a:tabLst/>
                        <a:defRPr/>
                      </a:pPr>
                      <a:r>
                        <a:rPr lang="en-US" altLang="en-US" sz="2800" dirty="0">
                          <a:latin typeface="+mn-lt"/>
                          <a:ea typeface="Optima" charset="0"/>
                          <a:cs typeface="Optima" charset="0"/>
                          <a:sym typeface="Symbol" charset="2"/>
                        </a:rPr>
                        <a:t></a:t>
                      </a:r>
                      <a:r>
                        <a:rPr lang="en-US" altLang="en-US" sz="2800" dirty="0">
                          <a:latin typeface="+mn-lt"/>
                          <a:ea typeface="Optima" charset="0"/>
                          <a:cs typeface="Optima" charset="0"/>
                        </a:rPr>
                        <a:t>water excretion with relatively less effect on Na+ </a:t>
                      </a:r>
                      <a:r>
                        <a:rPr lang="en-US" altLang="en-US" sz="2800" b="1" dirty="0">
                          <a:latin typeface="+mn-lt"/>
                          <a:ea typeface="Optima" charset="0"/>
                          <a:cs typeface="Optima" charset="0"/>
                        </a:rPr>
                        <a:t>(water diuresis).</a:t>
                      </a:r>
                    </a:p>
                    <a:p>
                      <a:pPr marL="0" lvl="1" indent="0">
                        <a:lnSpc>
                          <a:spcPct val="100000"/>
                        </a:lnSpc>
                        <a:spcBef>
                          <a:spcPts val="1200"/>
                        </a:spcBef>
                      </a:pPr>
                      <a:r>
                        <a:rPr lang="en-US" altLang="en-US" sz="2800" dirty="0">
                          <a:latin typeface="+mn-lt"/>
                          <a:ea typeface="Optima" charset="0"/>
                          <a:cs typeface="Optima" charset="0"/>
                        </a:rPr>
                        <a:t> </a:t>
                      </a:r>
                      <a:r>
                        <a:rPr lang="en-US" altLang="en-US" sz="2800" dirty="0">
                          <a:latin typeface="+mn-lt"/>
                          <a:ea typeface="Optima" charset="0"/>
                          <a:cs typeface="Optima" charset="0"/>
                          <a:sym typeface="Symbol" charset="2"/>
                        </a:rPr>
                        <a:t>Expand the extracellular fluid volume </a:t>
                      </a:r>
                      <a:r>
                        <a:rPr lang="en-US" altLang="en-US" sz="2800" dirty="0">
                          <a:solidFill>
                            <a:srgbClr val="00B050"/>
                          </a:solidFill>
                          <a:latin typeface="+mn-lt"/>
                          <a:ea typeface="Optima" charset="0"/>
                          <a:cs typeface="Optima" charset="0"/>
                          <a:sym typeface="Symbol" charset="2"/>
                        </a:rPr>
                        <a:t>(initially)</a:t>
                      </a:r>
                      <a:r>
                        <a:rPr lang="en-US" altLang="en-US" sz="2800" dirty="0">
                          <a:latin typeface="+mn-lt"/>
                          <a:ea typeface="Optima" charset="0"/>
                          <a:cs typeface="Optima" charset="0"/>
                          <a:sym typeface="Symbol" charset="2"/>
                        </a:rPr>
                        <a:t>, decrease blood  viscosity, and inhibit renin release, ↑renal blood flow.</a:t>
                      </a:r>
                      <a:endParaRPr lang="en-US" altLang="en-US" sz="2800" b="1" dirty="0">
                        <a:latin typeface="+mn-lt"/>
                        <a:ea typeface="Optima" charset="0"/>
                        <a:cs typeface="Optima" charset="0"/>
                        <a:sym typeface="Symbol"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9717">
                <a:tc>
                  <a:txBody>
                    <a:bodyPr/>
                    <a:lstStyle/>
                    <a:p>
                      <a:pPr marL="0" marR="0" lvl="1" indent="0" algn="ctr" defTabSz="1782440" rtl="0" eaLnBrk="1" fontAlgn="auto" latinLnBrk="0" hangingPunct="1">
                        <a:lnSpc>
                          <a:spcPct val="100000"/>
                        </a:lnSpc>
                        <a:spcBef>
                          <a:spcPts val="0"/>
                        </a:spcBef>
                        <a:spcAft>
                          <a:spcPts val="0"/>
                        </a:spcAft>
                        <a:buClrTx/>
                        <a:buSzTx/>
                        <a:buFontTx/>
                        <a:buNone/>
                        <a:tabLst/>
                        <a:defRPr/>
                      </a:pPr>
                      <a:r>
                        <a:rPr lang="en-US" altLang="en-US" sz="2800" b="1" i="0" dirty="0">
                          <a:solidFill>
                            <a:schemeClr val="tx1"/>
                          </a:solidFill>
                          <a:latin typeface="Optima" charset="0"/>
                          <a:ea typeface="Optima" charset="0"/>
                          <a:cs typeface="Optima" charset="0"/>
                        </a:rPr>
                        <a:t>Therapeutic uses</a:t>
                      </a:r>
                    </a:p>
                  </a:txBody>
                  <a:tcPr vert="vert270" anchor="ctr">
                    <a:lnR w="12700" cap="flat" cmpd="sng" algn="ctr">
                      <a:solidFill>
                        <a:schemeClr val="tx1"/>
                      </a:solidFill>
                      <a:prstDash val="solid"/>
                      <a:round/>
                      <a:headEnd type="none" w="med" len="med"/>
                      <a:tailEnd type="none" w="med" len="med"/>
                    </a:lnR>
                    <a:solidFill>
                      <a:schemeClr val="bg1">
                        <a:lumMod val="65000"/>
                      </a:schemeClr>
                    </a:solidFill>
                  </a:tcPr>
                </a:tc>
                <a:tc>
                  <a:txBody>
                    <a:bodyPr/>
                    <a:lstStyle/>
                    <a:p>
                      <a:pPr marL="0" marR="0" lvl="1" indent="0" algn="l" defTabSz="1782440" rtl="0" eaLnBrk="1" fontAlgn="auto" latinLnBrk="0" hangingPunct="1">
                        <a:lnSpc>
                          <a:spcPct val="100000"/>
                        </a:lnSpc>
                        <a:spcBef>
                          <a:spcPts val="2400"/>
                        </a:spcBef>
                        <a:spcAft>
                          <a:spcPts val="0"/>
                        </a:spcAft>
                        <a:buClrTx/>
                        <a:buSzTx/>
                        <a:buFontTx/>
                        <a:buNone/>
                        <a:tabLst/>
                        <a:defRPr/>
                      </a:pPr>
                      <a:r>
                        <a:rPr lang="en-US" altLang="en-US" sz="3000" dirty="0">
                          <a:latin typeface="+mn-lt"/>
                          <a:ea typeface="Optima" charset="0"/>
                          <a:cs typeface="Optima" charset="0"/>
                        </a:rPr>
                        <a:t> </a:t>
                      </a:r>
                      <a:r>
                        <a:rPr lang="en-US" altLang="en-US" sz="2800" b="1" dirty="0">
                          <a:latin typeface="+mn-lt"/>
                          <a:ea typeface="Optima" charset="0"/>
                          <a:cs typeface="Optima" charset="0"/>
                        </a:rPr>
                        <a:t>Acute renal failure due to shock or trauma </a:t>
                      </a:r>
                      <a:r>
                        <a:rPr lang="en-US" altLang="en-US" sz="2800" dirty="0">
                          <a:latin typeface="+mn-lt"/>
                          <a:ea typeface="Optima" charset="0"/>
                          <a:cs typeface="Optima" charset="0"/>
                        </a:rPr>
                        <a:t>(maintain urine flow- preserve kidney function).</a:t>
                      </a:r>
                      <a:r>
                        <a:rPr lang="ar-SA" altLang="en-US" sz="2800" dirty="0">
                          <a:latin typeface="+mn-lt"/>
                          <a:ea typeface="Optima" charset="0"/>
                          <a:cs typeface="Optima" charset="0"/>
                        </a:rPr>
                        <a:t> </a:t>
                      </a:r>
                      <a:r>
                        <a:rPr lang="ar-SA" altLang="en-US" sz="2800" baseline="0" dirty="0">
                          <a:latin typeface="+mn-lt"/>
                          <a:ea typeface="Optima" charset="0"/>
                          <a:cs typeface="Optima" charset="0"/>
                        </a:rPr>
                        <a:t> </a:t>
                      </a:r>
                      <a:r>
                        <a:rPr lang="en-US" sz="2800" dirty="0">
                          <a:solidFill>
                            <a:srgbClr val="7030A0"/>
                          </a:solidFill>
                        </a:rPr>
                        <a:t>severe injury , </a:t>
                      </a:r>
                      <a:r>
                        <a:rPr lang="en-US" sz="2800" dirty="0" err="1">
                          <a:solidFill>
                            <a:srgbClr val="7030A0"/>
                          </a:solidFill>
                        </a:rPr>
                        <a:t>haemorrhage</a:t>
                      </a:r>
                      <a:r>
                        <a:rPr lang="en-US" sz="2800" dirty="0">
                          <a:solidFill>
                            <a:srgbClr val="7030A0"/>
                          </a:solidFill>
                        </a:rPr>
                        <a:t>, </a:t>
                      </a:r>
                      <a:r>
                        <a:rPr lang="en-US" sz="2800" dirty="0" err="1">
                          <a:solidFill>
                            <a:srgbClr val="7030A0"/>
                          </a:solidFill>
                        </a:rPr>
                        <a:t>hypovolaemia</a:t>
                      </a:r>
                      <a:r>
                        <a:rPr lang="en-US" sz="2800" dirty="0">
                          <a:solidFill>
                            <a:srgbClr val="7030A0"/>
                          </a:solidFill>
                        </a:rPr>
                        <a:t>, </a:t>
                      </a:r>
                      <a:r>
                        <a:rPr lang="en-US" sz="2800" dirty="0">
                          <a:solidFill>
                            <a:srgbClr val="7030A0"/>
                          </a:solidFill>
                          <a:sym typeface="Symbol" pitchFamily="18" charset="2"/>
                        </a:rPr>
                        <a:t></a:t>
                      </a:r>
                      <a:r>
                        <a:rPr lang="en-US" sz="2800" dirty="0">
                          <a:solidFill>
                            <a:srgbClr val="7030A0"/>
                          </a:solidFill>
                        </a:rPr>
                        <a:t> GFR, absorption of water &amp; salts is complete , distal part dries up</a:t>
                      </a:r>
                      <a:r>
                        <a:rPr lang="en-US" sz="2800" dirty="0">
                          <a:solidFill>
                            <a:srgbClr val="7030A0"/>
                          </a:solidFill>
                          <a:sym typeface="Symbol" pitchFamily="18" charset="2"/>
                        </a:rPr>
                        <a:t></a:t>
                      </a:r>
                      <a:r>
                        <a:rPr lang="en-US" sz="2800" dirty="0">
                          <a:solidFill>
                            <a:srgbClr val="7030A0"/>
                          </a:solidFill>
                        </a:rPr>
                        <a:t> irreversible damage</a:t>
                      </a:r>
                      <a:endParaRPr lang="en-US" altLang="en-US" sz="2800" dirty="0">
                        <a:solidFill>
                          <a:srgbClr val="7030A0"/>
                        </a:solidFill>
                        <a:latin typeface="+mn-lt"/>
                        <a:ea typeface="Optima" charset="0"/>
                        <a:cs typeface="Optima" charset="0"/>
                      </a:endParaRPr>
                    </a:p>
                    <a:p>
                      <a:pPr marL="0" lvl="1" indent="0">
                        <a:spcBef>
                          <a:spcPts val="2400"/>
                        </a:spcBef>
                      </a:pPr>
                      <a:r>
                        <a:rPr lang="en-US" altLang="en-US" sz="2800" b="1" dirty="0">
                          <a:latin typeface="+mn-lt"/>
                          <a:ea typeface="Optima" charset="0"/>
                          <a:cs typeface="Optima" charset="0"/>
                        </a:rPr>
                        <a:t> In acute drug poisoning</a:t>
                      </a:r>
                      <a:r>
                        <a:rPr lang="en-US" altLang="en-US" sz="2800" dirty="0">
                          <a:latin typeface="+mn-lt"/>
                          <a:ea typeface="Optima" charset="0"/>
                          <a:cs typeface="Optima" charset="0"/>
                        </a:rPr>
                        <a:t>: To eliminate drugs that are reabsorbed from the renal tubules e.g. salicylates, barbiturates,</a:t>
                      </a:r>
                      <a:r>
                        <a:rPr lang="en-US" altLang="en-US" sz="2800" baseline="0" dirty="0">
                          <a:latin typeface="+mn-lt"/>
                          <a:ea typeface="Optima" charset="0"/>
                          <a:cs typeface="Optima" charset="0"/>
                        </a:rPr>
                        <a:t> bromides .</a:t>
                      </a:r>
                      <a:endParaRPr lang="en-US" altLang="en-US" sz="2800" dirty="0">
                        <a:latin typeface="+mn-lt"/>
                        <a:ea typeface="Optima" charset="0"/>
                        <a:cs typeface="Optima" charset="0"/>
                      </a:endParaRPr>
                    </a:p>
                    <a:p>
                      <a:pPr marL="0" lvl="1" indent="0">
                        <a:spcBef>
                          <a:spcPts val="2400"/>
                        </a:spcBef>
                      </a:pPr>
                      <a:r>
                        <a:rPr lang="en-US" altLang="en-US" sz="2800" dirty="0">
                          <a:latin typeface="+mn-lt"/>
                          <a:ea typeface="Optima" charset="0"/>
                          <a:cs typeface="Optima" charset="0"/>
                        </a:rPr>
                        <a:t>To </a:t>
                      </a:r>
                      <a:r>
                        <a:rPr lang="en-US" altLang="en-US" sz="2800" dirty="0">
                          <a:latin typeface="+mn-lt"/>
                          <a:ea typeface="Optima" charset="0"/>
                          <a:cs typeface="Optima" charset="0"/>
                          <a:sym typeface="Symbol" charset="2"/>
                        </a:rPr>
                        <a:t> </a:t>
                      </a:r>
                      <a:r>
                        <a:rPr lang="en-US" altLang="en-US" sz="2800" dirty="0">
                          <a:latin typeface="+mn-lt"/>
                          <a:ea typeface="Optima" charset="0"/>
                          <a:cs typeface="Optima" charset="0"/>
                        </a:rPr>
                        <a:t>intracranial &amp; intraocular pressure before ophthalmic or brain procedures </a:t>
                      </a:r>
                      <a:r>
                        <a:rPr lang="en-US" altLang="en-US" sz="2800" b="1" dirty="0">
                          <a:latin typeface="+mn-lt"/>
                          <a:ea typeface="Optima" charset="0"/>
                          <a:cs typeface="Optima" charset="0"/>
                        </a:rPr>
                        <a:t>(cerebral edema).</a:t>
                      </a:r>
                      <a:endParaRPr lang="ar-SA" altLang="en-US" sz="2800" b="1" dirty="0">
                        <a:solidFill>
                          <a:srgbClr val="7030A0"/>
                        </a:solidFill>
                        <a:latin typeface="+mn-lt"/>
                        <a:ea typeface="Optima" charset="0"/>
                        <a:cs typeface="Optima" charset="0"/>
                      </a:endParaRPr>
                    </a:p>
                    <a:p>
                      <a:pPr marL="0" marR="0" lvl="1" indent="0" algn="l" defTabSz="1782440" rtl="0" eaLnBrk="1" fontAlgn="auto" latinLnBrk="0" hangingPunct="1">
                        <a:lnSpc>
                          <a:spcPct val="100000"/>
                        </a:lnSpc>
                        <a:spcBef>
                          <a:spcPts val="2400"/>
                        </a:spcBef>
                        <a:spcAft>
                          <a:spcPts val="0"/>
                        </a:spcAft>
                        <a:buClrTx/>
                        <a:buSzTx/>
                        <a:buFontTx/>
                        <a:buNone/>
                        <a:tabLst/>
                        <a:defRPr/>
                      </a:pPr>
                      <a:r>
                        <a:rPr lang="en-US" sz="2800" dirty="0">
                          <a:solidFill>
                            <a:srgbClr val="7030A0"/>
                          </a:solidFill>
                        </a:rPr>
                        <a:t>To maintain urine volume &amp; to prevent anuria resulting from large pigmentation load to the kidney e.g. </a:t>
                      </a:r>
                      <a:r>
                        <a:rPr lang="en-US" sz="2800" dirty="0" err="1">
                          <a:solidFill>
                            <a:srgbClr val="7030A0"/>
                          </a:solidFill>
                        </a:rPr>
                        <a:t>haemolysis</a:t>
                      </a:r>
                      <a:r>
                        <a:rPr lang="en-US" sz="2800" dirty="0">
                          <a:solidFill>
                            <a:srgbClr val="7030A0"/>
                          </a:solidFill>
                        </a:rPr>
                        <a:t>, </a:t>
                      </a:r>
                      <a:r>
                        <a:rPr lang="en-US" sz="2800" dirty="0" err="1">
                          <a:solidFill>
                            <a:srgbClr val="7030A0"/>
                          </a:solidFill>
                        </a:rPr>
                        <a:t>rhabdomyolysis</a:t>
                      </a:r>
                      <a:r>
                        <a:rPr lang="en-US" sz="2800" dirty="0">
                          <a:solidFill>
                            <a:srgbClr val="7030A0"/>
                          </a:solidFill>
                        </a:rPr>
                        <a:t>. </a:t>
                      </a:r>
                      <a:r>
                        <a:rPr lang="en-US" sz="2800" dirty="0">
                          <a:solidFill>
                            <a:schemeClr val="bg1">
                              <a:lumMod val="50000"/>
                            </a:schemeClr>
                          </a:solidFill>
                        </a:rPr>
                        <a:t>But</a:t>
                      </a:r>
                      <a:r>
                        <a:rPr lang="en-US" sz="2800" dirty="0">
                          <a:solidFill>
                            <a:srgbClr val="7030A0"/>
                          </a:solidFill>
                        </a:rPr>
                        <a:t> contraindicated in </a:t>
                      </a:r>
                      <a:r>
                        <a:rPr kumimoji="1" lang="en-US" sz="2800" dirty="0" err="1">
                          <a:solidFill>
                            <a:srgbClr val="7030A0"/>
                          </a:solidFill>
                          <a:latin typeface="+mn-lt"/>
                          <a:cs typeface="Arial" pitchFamily="34" charset="0"/>
                        </a:rPr>
                        <a:t>Anuric</a:t>
                      </a:r>
                      <a:r>
                        <a:rPr kumimoji="1" lang="en-US" sz="2800" dirty="0">
                          <a:solidFill>
                            <a:srgbClr val="7030A0"/>
                          </a:solidFill>
                          <a:latin typeface="+mn-lt"/>
                          <a:cs typeface="Arial" pitchFamily="34" charset="0"/>
                        </a:rPr>
                        <a:t> patients or patients not responding to a test dose of mannitol</a:t>
                      </a:r>
                      <a:endParaRPr lang="en-US" sz="2800" dirty="0">
                        <a:solidFill>
                          <a:srgbClr val="7030A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69970">
                <a:tc>
                  <a:txBody>
                    <a:bodyPr/>
                    <a:lstStyle/>
                    <a:p>
                      <a:pPr marL="0" marR="0" lvl="1" indent="0" algn="ctr" defTabSz="1782440" rtl="0" eaLnBrk="1" fontAlgn="auto" latinLnBrk="0" hangingPunct="1">
                        <a:lnSpc>
                          <a:spcPct val="100000"/>
                        </a:lnSpc>
                        <a:spcBef>
                          <a:spcPts val="0"/>
                        </a:spcBef>
                        <a:spcAft>
                          <a:spcPts val="0"/>
                        </a:spcAft>
                        <a:buClrTx/>
                        <a:buSzTx/>
                        <a:buFontTx/>
                        <a:buNone/>
                        <a:tabLst/>
                        <a:defRPr/>
                      </a:pPr>
                      <a:r>
                        <a:rPr lang="en-US" sz="2800" b="1" i="0" kern="1200" dirty="0">
                          <a:solidFill>
                            <a:schemeClr val="tx1"/>
                          </a:solidFill>
                          <a:latin typeface="Optima" charset="0"/>
                          <a:ea typeface="Optima" charset="0"/>
                          <a:cs typeface="Optima" charset="0"/>
                        </a:rPr>
                        <a:t>Adverse effects</a:t>
                      </a:r>
                    </a:p>
                  </a:txBody>
                  <a:tcPr vert="vert270" anchor="ctr">
                    <a:lnR w="12700" cap="flat" cmpd="sng" algn="ctr">
                      <a:solidFill>
                        <a:schemeClr val="tx1"/>
                      </a:solidFill>
                      <a:prstDash val="solid"/>
                      <a:round/>
                      <a:headEnd type="none" w="med" len="med"/>
                      <a:tailEnd type="none" w="med" len="med"/>
                    </a:lnR>
                    <a:solidFill>
                      <a:schemeClr val="bg1">
                        <a:lumMod val="50000"/>
                      </a:schemeClr>
                    </a:solidFill>
                  </a:tcPr>
                </a:tc>
                <a:tc>
                  <a:txBody>
                    <a:bodyPr/>
                    <a:lstStyle/>
                    <a:p>
                      <a:pPr marL="0" lvl="1" indent="0">
                        <a:lnSpc>
                          <a:spcPct val="100000"/>
                        </a:lnSpc>
                        <a:spcBef>
                          <a:spcPts val="600"/>
                        </a:spcBef>
                      </a:pPr>
                      <a:r>
                        <a:rPr lang="en-US" altLang="en-US" sz="2800" b="1" dirty="0">
                          <a:latin typeface="+mn-lt"/>
                          <a:ea typeface="Optima" charset="0"/>
                          <a:cs typeface="Optima" charset="0"/>
                        </a:rPr>
                        <a:t>Headache, nausea, vomiting</a:t>
                      </a:r>
                      <a:r>
                        <a:rPr lang="ar-SA" altLang="en-US" sz="2800" b="1" dirty="0">
                          <a:latin typeface="+mn-lt"/>
                          <a:ea typeface="Optima" charset="0"/>
                          <a:cs typeface="Optima" charset="0"/>
                        </a:rPr>
                        <a:t> </a:t>
                      </a:r>
                      <a:r>
                        <a:rPr lang="en-US" sz="2800" dirty="0">
                          <a:solidFill>
                            <a:srgbClr val="7030A0"/>
                          </a:solidFill>
                        </a:rPr>
                        <a:t>→ hyponatremia</a:t>
                      </a:r>
                      <a:endParaRPr lang="en-US" altLang="en-US" sz="2800" b="1" dirty="0">
                        <a:solidFill>
                          <a:srgbClr val="7030A0"/>
                        </a:solidFill>
                        <a:latin typeface="+mn-lt"/>
                        <a:ea typeface="Optima" charset="0"/>
                        <a:cs typeface="Optima" charset="0"/>
                      </a:endParaRPr>
                    </a:p>
                    <a:p>
                      <a:pPr marL="0" lvl="1" indent="0">
                        <a:lnSpc>
                          <a:spcPct val="100000"/>
                        </a:lnSpc>
                        <a:spcBef>
                          <a:spcPts val="600"/>
                        </a:spcBef>
                      </a:pPr>
                      <a:r>
                        <a:rPr lang="en-US" altLang="en-US" sz="2800" b="1" dirty="0">
                          <a:latin typeface="+mn-lt"/>
                          <a:ea typeface="Optima" charset="0"/>
                          <a:cs typeface="Optima" charset="0"/>
                        </a:rPr>
                        <a:t>Extracellular volume expansion, complicates heart failure &amp; pulmonary </a:t>
                      </a:r>
                      <a:r>
                        <a:rPr lang="en-US" altLang="en-US" sz="2800" b="1" dirty="0" err="1">
                          <a:latin typeface="+mn-lt"/>
                          <a:ea typeface="Optima" charset="0"/>
                          <a:cs typeface="Optima" charset="0"/>
                        </a:rPr>
                        <a:t>oedema</a:t>
                      </a:r>
                      <a:r>
                        <a:rPr lang="en-US" altLang="en-US" sz="2800" b="1" dirty="0">
                          <a:latin typeface="+mn-lt"/>
                          <a:ea typeface="Optima" charset="0"/>
                          <a:cs typeface="Optima" charset="0"/>
                        </a:rPr>
                        <a:t>. </a:t>
                      </a:r>
                      <a:r>
                        <a:rPr lang="en-US" altLang="en-US" sz="2800" b="1" dirty="0">
                          <a:solidFill>
                            <a:srgbClr val="7030A0"/>
                          </a:solidFill>
                          <a:latin typeface="+mn-lt"/>
                          <a:ea typeface="Optima" charset="0"/>
                          <a:cs typeface="Optima" charset="0"/>
                        </a:rPr>
                        <a:t>Contraindicated in chronic</a:t>
                      </a:r>
                      <a:r>
                        <a:rPr lang="en-US" altLang="en-US" sz="2800" b="1" baseline="0" dirty="0">
                          <a:solidFill>
                            <a:srgbClr val="7030A0"/>
                          </a:solidFill>
                          <a:latin typeface="+mn-lt"/>
                          <a:ea typeface="Optima" charset="0"/>
                          <a:cs typeface="Optima" charset="0"/>
                        </a:rPr>
                        <a:t> heart failure</a:t>
                      </a:r>
                    </a:p>
                    <a:p>
                      <a:pPr marL="0" lvl="1" indent="0">
                        <a:lnSpc>
                          <a:spcPct val="100000"/>
                        </a:lnSpc>
                        <a:spcBef>
                          <a:spcPts val="600"/>
                        </a:spcBef>
                      </a:pPr>
                      <a:r>
                        <a:rPr lang="en-US" altLang="en-US" sz="2800" b="1" dirty="0">
                          <a:latin typeface="+mn-lt"/>
                          <a:ea typeface="Optima" charset="0"/>
                          <a:cs typeface="Optima" charset="0"/>
                        </a:rPr>
                        <a:t>Excessive use</a:t>
                      </a:r>
                      <a:r>
                        <a:rPr lang="en-US" altLang="en-US" sz="2800" b="1" dirty="0">
                          <a:latin typeface="+mn-lt"/>
                          <a:ea typeface="Optima" charset="0"/>
                          <a:cs typeface="Optima" charset="0"/>
                          <a:sym typeface="Symbol" charset="2"/>
                        </a:rPr>
                        <a:t></a:t>
                      </a:r>
                      <a:r>
                        <a:rPr lang="en-US" altLang="en-US" sz="2800" b="1" dirty="0">
                          <a:latin typeface="+mn-lt"/>
                          <a:ea typeface="Optima" charset="0"/>
                          <a:cs typeface="Optima" charset="0"/>
                        </a:rPr>
                        <a:t> dehydration &amp; </a:t>
                      </a:r>
                      <a:r>
                        <a:rPr lang="en-US" altLang="en-US" sz="3600" b="1" dirty="0">
                          <a:solidFill>
                            <a:srgbClr val="00B050"/>
                          </a:solidFill>
                          <a:latin typeface="+mn-lt"/>
                          <a:ea typeface="Optima" charset="0"/>
                          <a:cs typeface="Optima" charset="0"/>
                        </a:rPr>
                        <a:t>*</a:t>
                      </a:r>
                      <a:r>
                        <a:rPr lang="en-US" altLang="en-US" sz="2800" b="1" dirty="0" err="1">
                          <a:latin typeface="+mn-lt"/>
                          <a:ea typeface="Optima" charset="0"/>
                          <a:cs typeface="Optima" charset="0"/>
                        </a:rPr>
                        <a:t>hypernatraemia</a:t>
                      </a:r>
                      <a:r>
                        <a:rPr lang="en-US" altLang="en-US" sz="2800" b="1" dirty="0">
                          <a:latin typeface="+mn-lt"/>
                          <a:ea typeface="Optima" charset="0"/>
                          <a:cs typeface="Optima" charset="0"/>
                        </a:rPr>
                        <a:t> </a:t>
                      </a:r>
                      <a:r>
                        <a:rPr lang="en-US" altLang="en-US" sz="2800" dirty="0">
                          <a:latin typeface="+mn-lt"/>
                          <a:ea typeface="Optima" charset="0"/>
                          <a:cs typeface="Optima" charset="0"/>
                        </a:rPr>
                        <a:t>(Adequate water replacement is required). </a:t>
                      </a:r>
                      <a:r>
                        <a:rPr lang="en-US" altLang="en-US" sz="2800" dirty="0">
                          <a:solidFill>
                            <a:srgbClr val="00B050"/>
                          </a:solidFill>
                          <a:latin typeface="+mn-lt"/>
                          <a:ea typeface="Optima" charset="0"/>
                          <a:cs typeface="Optima" charset="0"/>
                        </a:rPr>
                        <a:t>The only drug with this 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Striped Right Arrow 2"/>
          <p:cNvSpPr/>
          <p:nvPr/>
        </p:nvSpPr>
        <p:spPr>
          <a:xfrm>
            <a:off x="6558189" y="2110013"/>
            <a:ext cx="533400" cy="460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مستطيل 4"/>
          <p:cNvSpPr/>
          <p:nvPr/>
        </p:nvSpPr>
        <p:spPr>
          <a:xfrm>
            <a:off x="6928091" y="1016000"/>
            <a:ext cx="6184417" cy="528279"/>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u="sng" dirty="0">
                <a:solidFill>
                  <a:schemeClr val="bg1">
                    <a:lumMod val="50000"/>
                  </a:schemeClr>
                </a:solidFill>
              </a:rPr>
              <a:t>Osmotic</a:t>
            </a:r>
            <a:r>
              <a:rPr lang="ar-SA" dirty="0">
                <a:solidFill>
                  <a:schemeClr val="bg1">
                    <a:lumMod val="50000"/>
                  </a:schemeClr>
                </a:solidFill>
              </a:rPr>
              <a:t> </a:t>
            </a:r>
            <a:r>
              <a:rPr lang="en-US" dirty="0">
                <a:solidFill>
                  <a:schemeClr val="bg1">
                    <a:lumMod val="50000"/>
                  </a:schemeClr>
                </a:solidFill>
              </a:rPr>
              <a:t>diuretics</a:t>
            </a:r>
            <a:r>
              <a:rPr lang="ar-SA" dirty="0">
                <a:solidFill>
                  <a:schemeClr val="bg1">
                    <a:lumMod val="50000"/>
                  </a:schemeClr>
                </a:solidFill>
              </a:rPr>
              <a:t>= </a:t>
            </a:r>
            <a:r>
              <a:rPr lang="en-US" dirty="0">
                <a:solidFill>
                  <a:schemeClr val="bg1">
                    <a:lumMod val="50000"/>
                  </a:schemeClr>
                </a:solidFill>
              </a:rPr>
              <a:t>Mannitol (</a:t>
            </a:r>
            <a:r>
              <a:rPr lang="en-US" dirty="0" err="1">
                <a:solidFill>
                  <a:schemeClr val="bg1">
                    <a:lumMod val="50000"/>
                  </a:schemeClr>
                </a:solidFill>
              </a:rPr>
              <a:t>Suger</a:t>
            </a:r>
            <a:r>
              <a:rPr lang="en-US" dirty="0">
                <a:solidFill>
                  <a:schemeClr val="bg1">
                    <a:lumMod val="50000"/>
                  </a:schemeClr>
                </a:solidFill>
              </a:rPr>
              <a:t>) </a:t>
            </a:r>
            <a:r>
              <a:rPr lang="ar-SA" b="1" u="sng" dirty="0">
                <a:solidFill>
                  <a:schemeClr val="bg1">
                    <a:lumMod val="50000"/>
                  </a:schemeClr>
                </a:solidFill>
              </a:rPr>
              <a:t>اسمها</a:t>
            </a:r>
            <a:r>
              <a:rPr lang="ar-SA" dirty="0">
                <a:solidFill>
                  <a:schemeClr val="bg1">
                    <a:lumMod val="50000"/>
                  </a:schemeClr>
                </a:solidFill>
              </a:rPr>
              <a:t> </a:t>
            </a:r>
            <a:r>
              <a:rPr lang="ar-SA" dirty="0" err="1">
                <a:solidFill>
                  <a:schemeClr val="bg1">
                    <a:lumMod val="50000"/>
                  </a:schemeClr>
                </a:solidFill>
              </a:rPr>
              <a:t>د.منان</a:t>
            </a:r>
            <a:r>
              <a:rPr lang="ar-SA" dirty="0">
                <a:solidFill>
                  <a:schemeClr val="bg1">
                    <a:lumMod val="50000"/>
                  </a:schemeClr>
                </a:solidFill>
              </a:rPr>
              <a:t> تجنن مثل السكر </a:t>
            </a:r>
          </a:p>
        </p:txBody>
      </p:sp>
      <p:sp>
        <p:nvSpPr>
          <p:cNvPr id="6" name="مستطيل 5"/>
          <p:cNvSpPr/>
          <p:nvPr/>
        </p:nvSpPr>
        <p:spPr>
          <a:xfrm>
            <a:off x="15138400" y="3710087"/>
            <a:ext cx="6413500" cy="40005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dirty="0">
                <a:solidFill>
                  <a:schemeClr val="bg1">
                    <a:lumMod val="50000"/>
                  </a:schemeClr>
                </a:solidFill>
              </a:rPr>
              <a:t>منان</a:t>
            </a:r>
            <a:r>
              <a:rPr lang="en-US" dirty="0">
                <a:solidFill>
                  <a:schemeClr val="bg1">
                    <a:lumMod val="50000"/>
                  </a:schemeClr>
                </a:solidFill>
              </a:rPr>
              <a:t>(Mannitol) </a:t>
            </a:r>
            <a:r>
              <a:rPr lang="ar-SA" dirty="0">
                <a:solidFill>
                  <a:schemeClr val="bg1">
                    <a:lumMod val="50000"/>
                  </a:schemeClr>
                </a:solidFill>
              </a:rPr>
              <a:t> ما تأخذ وتعطي</a:t>
            </a:r>
            <a:r>
              <a:rPr lang="en-US" dirty="0">
                <a:solidFill>
                  <a:schemeClr val="bg1">
                    <a:lumMod val="50000"/>
                  </a:schemeClr>
                </a:solidFill>
              </a:rPr>
              <a:t> (not Reabsorbed or secreted )</a:t>
            </a:r>
            <a:r>
              <a:rPr lang="ar-SA" dirty="0">
                <a:solidFill>
                  <a:schemeClr val="bg1">
                    <a:lumMod val="50000"/>
                  </a:schemeClr>
                </a:solidFill>
              </a:rPr>
              <a:t> مع أي أحد </a:t>
            </a:r>
          </a:p>
        </p:txBody>
      </p:sp>
      <p:sp>
        <p:nvSpPr>
          <p:cNvPr id="7" name="مستطيل 6"/>
          <p:cNvSpPr/>
          <p:nvPr/>
        </p:nvSpPr>
        <p:spPr>
          <a:xfrm>
            <a:off x="15061054" y="4225106"/>
            <a:ext cx="6413500" cy="40005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dirty="0">
                <a:solidFill>
                  <a:schemeClr val="bg1">
                    <a:lumMod val="50000"/>
                  </a:schemeClr>
                </a:solidFill>
              </a:rPr>
              <a:t>ماني</a:t>
            </a:r>
            <a:r>
              <a:rPr lang="en-US" dirty="0">
                <a:solidFill>
                  <a:schemeClr val="bg1">
                    <a:lumMod val="50000"/>
                  </a:schemeClr>
                </a:solidFill>
              </a:rPr>
              <a:t>(Mannitol) </a:t>
            </a:r>
            <a:r>
              <a:rPr lang="ar-SA" dirty="0">
                <a:solidFill>
                  <a:schemeClr val="bg1">
                    <a:lumMod val="50000"/>
                  </a:schemeClr>
                </a:solidFill>
              </a:rPr>
              <a:t> </a:t>
            </a:r>
            <a:r>
              <a:rPr lang="ar-SA" dirty="0" err="1">
                <a:solidFill>
                  <a:schemeClr val="bg1">
                    <a:lumMod val="50000"/>
                  </a:schemeClr>
                </a:solidFill>
              </a:rPr>
              <a:t>ماخذ</a:t>
            </a:r>
            <a:r>
              <a:rPr lang="ar-SA" dirty="0">
                <a:solidFill>
                  <a:schemeClr val="bg1">
                    <a:lumMod val="50000"/>
                  </a:schemeClr>
                </a:solidFill>
              </a:rPr>
              <a:t> ومعطي</a:t>
            </a:r>
            <a:r>
              <a:rPr lang="en-US" dirty="0">
                <a:solidFill>
                  <a:schemeClr val="bg1">
                    <a:lumMod val="50000"/>
                  </a:schemeClr>
                </a:solidFill>
              </a:rPr>
              <a:t> (not Reabsorbed or secreted )</a:t>
            </a:r>
            <a:r>
              <a:rPr lang="ar-SA" dirty="0">
                <a:solidFill>
                  <a:schemeClr val="bg1">
                    <a:lumMod val="50000"/>
                  </a:schemeClr>
                </a:solidFill>
              </a:rPr>
              <a:t> معك </a:t>
            </a:r>
          </a:p>
        </p:txBody>
      </p:sp>
      <p:sp>
        <p:nvSpPr>
          <p:cNvPr id="8" name="مستطيل 7"/>
          <p:cNvSpPr/>
          <p:nvPr/>
        </p:nvSpPr>
        <p:spPr>
          <a:xfrm>
            <a:off x="11537950" y="6948329"/>
            <a:ext cx="10090150" cy="38100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dirty="0" err="1">
                <a:solidFill>
                  <a:schemeClr val="bg1">
                    <a:lumMod val="50000"/>
                  </a:schemeClr>
                </a:solidFill>
              </a:rPr>
              <a:t>د.منان</a:t>
            </a:r>
            <a:r>
              <a:rPr lang="ar-SA" dirty="0">
                <a:solidFill>
                  <a:schemeClr val="bg1">
                    <a:lumMod val="50000"/>
                  </a:schemeClr>
                </a:solidFill>
              </a:rPr>
              <a:t> تعرف تجذب البنات بشرحها </a:t>
            </a:r>
            <a:r>
              <a:rPr lang="en-US" dirty="0">
                <a:solidFill>
                  <a:schemeClr val="bg1">
                    <a:lumMod val="50000"/>
                  </a:schemeClr>
                </a:solidFill>
              </a:rPr>
              <a:t>(drag water out of the cell)</a:t>
            </a:r>
            <a:r>
              <a:rPr lang="ar-SA" dirty="0">
                <a:solidFill>
                  <a:schemeClr val="bg1">
                    <a:lumMod val="50000"/>
                  </a:schemeClr>
                </a:solidFill>
              </a:rPr>
              <a:t> وتخلي المحاضرة زي المويه سهله</a:t>
            </a:r>
            <a:r>
              <a:rPr lang="en-US" dirty="0">
                <a:solidFill>
                  <a:schemeClr val="bg1">
                    <a:lumMod val="50000"/>
                  </a:schemeClr>
                </a:solidFill>
              </a:rPr>
              <a:t> (only drag the water)</a:t>
            </a:r>
            <a:endParaRPr lang="ar-SA" dirty="0">
              <a:solidFill>
                <a:schemeClr val="bg1">
                  <a:lumMod val="50000"/>
                </a:schemeClr>
              </a:solidFill>
            </a:endParaRPr>
          </a:p>
        </p:txBody>
      </p:sp>
      <p:sp>
        <p:nvSpPr>
          <p:cNvPr id="13" name="مستطيل 12"/>
          <p:cNvSpPr/>
          <p:nvPr/>
        </p:nvSpPr>
        <p:spPr>
          <a:xfrm>
            <a:off x="3670300" y="1016000"/>
            <a:ext cx="2887889" cy="528279"/>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dirty="0">
                <a:solidFill>
                  <a:schemeClr val="bg1">
                    <a:lumMod val="50000"/>
                  </a:schemeClr>
                </a:solidFill>
              </a:rPr>
              <a:t>ممكن نقرأ اسم الدرق ماني طويل </a:t>
            </a:r>
          </a:p>
        </p:txBody>
      </p:sp>
      <p:pic>
        <p:nvPicPr>
          <p:cNvPr id="1026" name="Picture 2" descr="Image result for lion king mufasa 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5419" y="787400"/>
            <a:ext cx="4697507" cy="26423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421804" y="1055445"/>
            <a:ext cx="1952368" cy="461665"/>
          </a:xfrm>
          <a:prstGeom prst="rect">
            <a:avLst/>
          </a:prstGeom>
          <a:solidFill>
            <a:schemeClr val="bg1"/>
          </a:solidFill>
          <a:ln>
            <a:solidFill>
              <a:srgbClr val="C00000"/>
            </a:solidFill>
          </a:ln>
        </p:spPr>
        <p:txBody>
          <a:bodyPr wrap="square" rtlCol="0">
            <a:spAutoFit/>
          </a:bodyPr>
          <a:lstStyle/>
          <a:p>
            <a:r>
              <a:rPr lang="en-US" sz="2400" b="1" dirty="0"/>
              <a:t>Mannitol</a:t>
            </a:r>
          </a:p>
        </p:txBody>
      </p:sp>
      <p:sp>
        <p:nvSpPr>
          <p:cNvPr id="11" name="TextBox 10"/>
          <p:cNvSpPr txBox="1"/>
          <p:nvPr/>
        </p:nvSpPr>
        <p:spPr>
          <a:xfrm>
            <a:off x="17469436" y="2453019"/>
            <a:ext cx="1952368" cy="461665"/>
          </a:xfrm>
          <a:prstGeom prst="rect">
            <a:avLst/>
          </a:prstGeom>
          <a:solidFill>
            <a:schemeClr val="bg1"/>
          </a:solidFill>
          <a:ln>
            <a:solidFill>
              <a:srgbClr val="C00000"/>
            </a:solidFill>
          </a:ln>
        </p:spPr>
        <p:txBody>
          <a:bodyPr wrap="square" rtlCol="0">
            <a:spAutoFit/>
          </a:bodyPr>
          <a:lstStyle/>
          <a:p>
            <a:r>
              <a:rPr lang="en-US" sz="2400" b="1" dirty="0"/>
              <a:t>Urine</a:t>
            </a:r>
          </a:p>
        </p:txBody>
      </p:sp>
      <p:cxnSp>
        <p:nvCxnSpPr>
          <p:cNvPr id="10" name="Straight Arrow Connector 9"/>
          <p:cNvCxnSpPr>
            <a:cxnSpLocks/>
          </p:cNvCxnSpPr>
          <p:nvPr/>
        </p:nvCxnSpPr>
        <p:spPr>
          <a:xfrm>
            <a:off x="20809528" y="1305416"/>
            <a:ext cx="453808"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18481049" y="2683851"/>
            <a:ext cx="54437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26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828800" y="260350"/>
            <a:ext cx="8532813" cy="1142383"/>
          </a:xfrm>
          <a:prstGeom prst="rect">
            <a:avLst/>
          </a:prstGeom>
        </p:spPr>
        <p:txBody>
          <a:bodyPr vert="horz" lIns="91440" tIns="45720" rIns="91440" bIns="45720" rtlCol="0">
            <a:normAutofit/>
          </a:bodyPr>
          <a:lstStyle>
            <a:lvl1pPr marL="445610" indent="-445610" algn="l" defTabSz="1782440" rtl="0" eaLnBrk="1" latinLnBrk="0" hangingPunct="1">
              <a:lnSpc>
                <a:spcPct val="90000"/>
              </a:lnSpc>
              <a:spcBef>
                <a:spcPts val="1949"/>
              </a:spcBef>
              <a:buFont typeface="Arial" panose="020B0604020202020204" pitchFamily="34" charset="0"/>
              <a:buChar char="•"/>
              <a:defRPr sz="5458" kern="1200">
                <a:solidFill>
                  <a:schemeClr val="tx1"/>
                </a:solidFill>
                <a:latin typeface="+mn-lt"/>
                <a:ea typeface="+mn-ea"/>
                <a:cs typeface="+mn-cs"/>
              </a:defRPr>
            </a:lvl1pPr>
            <a:lvl2pPr marL="1336830" indent="-445610" algn="l" defTabSz="1782440" rtl="0" eaLnBrk="1" latinLnBrk="0" hangingPunct="1">
              <a:lnSpc>
                <a:spcPct val="90000"/>
              </a:lnSpc>
              <a:spcBef>
                <a:spcPts val="975"/>
              </a:spcBef>
              <a:buFont typeface="Arial" panose="020B0604020202020204" pitchFamily="34" charset="0"/>
              <a:buChar char="•"/>
              <a:defRPr sz="4678" kern="1200">
                <a:solidFill>
                  <a:schemeClr val="tx1"/>
                </a:solidFill>
                <a:latin typeface="+mn-lt"/>
                <a:ea typeface="+mn-ea"/>
                <a:cs typeface="+mn-cs"/>
              </a:defRPr>
            </a:lvl2pPr>
            <a:lvl3pPr marL="2228050" indent="-445610" algn="l" defTabSz="1782440" rtl="0" eaLnBrk="1" latinLnBrk="0" hangingPunct="1">
              <a:lnSpc>
                <a:spcPct val="90000"/>
              </a:lnSpc>
              <a:spcBef>
                <a:spcPts val="975"/>
              </a:spcBef>
              <a:buFont typeface="Arial" panose="020B0604020202020204" pitchFamily="34" charset="0"/>
              <a:buChar char="•"/>
              <a:defRPr sz="3899" kern="1200">
                <a:solidFill>
                  <a:schemeClr val="tx1"/>
                </a:solidFill>
                <a:latin typeface="+mn-lt"/>
                <a:ea typeface="+mn-ea"/>
                <a:cs typeface="+mn-cs"/>
              </a:defRPr>
            </a:lvl3pPr>
            <a:lvl4pPr marL="31192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4pPr>
            <a:lvl5pPr marL="401049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5pPr>
            <a:lvl6pPr marL="490171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6pPr>
            <a:lvl7pPr marL="579293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7pPr>
            <a:lvl8pPr marL="668415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8pPr>
            <a:lvl9pPr marL="75753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9pPr>
          </a:lstStyle>
          <a:p>
            <a:pPr algn="ctr">
              <a:buFont typeface="Wingdings" charset="2"/>
              <a:buNone/>
            </a:pPr>
            <a:r>
              <a:rPr lang="en-US" altLang="en-US" sz="6000" b="1" dirty="0">
                <a:solidFill>
                  <a:srgbClr val="0070C0"/>
                </a:solidFill>
                <a:ea typeface="Optima ExtraBlack" charset="0"/>
                <a:cs typeface="Optima ExtraBlack" charset="0"/>
              </a:rPr>
              <a:t>Diuretics </a:t>
            </a:r>
          </a:p>
          <a:p>
            <a:pPr>
              <a:buFont typeface="Wingdings" charset="2"/>
              <a:buNone/>
            </a:pPr>
            <a:endParaRPr lang="en-US" altLang="en-US" sz="1000" b="1" dirty="0"/>
          </a:p>
          <a:p>
            <a:pPr>
              <a:buFont typeface="Wingdings" charset="2"/>
              <a:buNone/>
            </a:pPr>
            <a:endParaRPr lang="en-US" altLang="en-US" sz="3400" b="1" dirty="0"/>
          </a:p>
          <a:p>
            <a:pPr>
              <a:buFont typeface="Wingdings" charset="2"/>
              <a:buNone/>
            </a:pPr>
            <a:endParaRPr lang="en-US" altLang="en-US" sz="3600" b="1" dirty="0"/>
          </a:p>
        </p:txBody>
      </p:sp>
      <p:graphicFrame>
        <p:nvGraphicFramePr>
          <p:cNvPr id="5" name="Diagram 4"/>
          <p:cNvGraphicFramePr/>
          <p:nvPr>
            <p:extLst>
              <p:ext uri="{D42A27DB-BD31-4B8C-83A1-F6EECF244321}">
                <p14:modId xmlns:p14="http://schemas.microsoft.com/office/powerpoint/2010/main" val="1753699965"/>
              </p:ext>
            </p:extLst>
          </p:nvPr>
        </p:nvGraphicFramePr>
        <p:xfrm>
          <a:off x="4117106" y="691533"/>
          <a:ext cx="15844309" cy="10562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388599" y="9321800"/>
            <a:ext cx="13157201" cy="2363788"/>
          </a:xfrm>
          <a:prstGeom prst="rect">
            <a:avLst/>
          </a:prstGeom>
          <a:solidFill>
            <a:schemeClr val="bg1">
              <a:lumMod val="95000"/>
            </a:schemeClr>
          </a:solidFill>
          <a:ln>
            <a:solidFill>
              <a:srgbClr val="7030A0"/>
            </a:solidFill>
            <a:prstDash val="dash"/>
          </a:ln>
        </p:spPr>
        <p:txBody>
          <a:bodyPr wrap="square" rtlCol="0">
            <a:spAutoFit/>
          </a:bodyPr>
          <a:lstStyle/>
          <a:p>
            <a:r>
              <a:rPr lang="en-US" sz="3600" dirty="0">
                <a:solidFill>
                  <a:srgbClr val="7030A0"/>
                </a:solidFill>
              </a:rPr>
              <a:t>Drugs used to increase renal flow rate</a:t>
            </a:r>
          </a:p>
          <a:p>
            <a:r>
              <a:rPr lang="en-US" sz="3600" dirty="0">
                <a:solidFill>
                  <a:srgbClr val="7030A0"/>
                </a:solidFill>
              </a:rPr>
              <a:t>Water diuresis</a:t>
            </a:r>
          </a:p>
          <a:p>
            <a:r>
              <a:rPr lang="en-US" sz="3600" dirty="0">
                <a:solidFill>
                  <a:srgbClr val="7030A0"/>
                </a:solidFill>
              </a:rPr>
              <a:t>They act by ↑the quantity of sodium in urine ( </a:t>
            </a:r>
            <a:r>
              <a:rPr lang="en-US" sz="3600" b="1" dirty="0">
                <a:solidFill>
                  <a:srgbClr val="7030A0"/>
                </a:solidFill>
              </a:rPr>
              <a:t>natriuretic diuretics)</a:t>
            </a:r>
          </a:p>
          <a:p>
            <a:r>
              <a:rPr lang="en-US" sz="3600" dirty="0">
                <a:solidFill>
                  <a:srgbClr val="7030A0"/>
                </a:solidFill>
              </a:rPr>
              <a:t>Used to remove excess extracellular fluid (</a:t>
            </a:r>
            <a:r>
              <a:rPr lang="en-US" sz="3600" dirty="0" err="1">
                <a:solidFill>
                  <a:srgbClr val="7030A0"/>
                </a:solidFill>
              </a:rPr>
              <a:t>oedema</a:t>
            </a:r>
            <a:r>
              <a:rPr lang="en-US" sz="3600" dirty="0">
                <a:solidFill>
                  <a:srgbClr val="7030A0"/>
                </a:solidFill>
              </a:rPr>
              <a:t>)</a:t>
            </a:r>
          </a:p>
        </p:txBody>
      </p:sp>
    </p:spTree>
    <p:extLst>
      <p:ext uri="{BB962C8B-B14F-4D97-AF65-F5344CB8AC3E}">
        <p14:creationId xmlns:p14="http://schemas.microsoft.com/office/powerpoint/2010/main" val="9973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068" y="1843899"/>
            <a:ext cx="10871200" cy="9694962"/>
          </a:xfrm>
          <a:prstGeom prst="rect">
            <a:avLst/>
          </a:prstGeom>
          <a:noFill/>
        </p:spPr>
        <p:txBody>
          <a:bodyPr wrap="square" rtlCol="0">
            <a:spAutoFit/>
          </a:bodyPr>
          <a:lstStyle/>
          <a:p>
            <a:r>
              <a:rPr lang="en-US" sz="3600" b="1" dirty="0" err="1">
                <a:solidFill>
                  <a:srgbClr val="66B3C5"/>
                </a:solidFill>
              </a:rPr>
              <a:t>Tbiazide</a:t>
            </a:r>
            <a:r>
              <a:rPr lang="en-US" sz="3600" b="1" dirty="0">
                <a:solidFill>
                  <a:srgbClr val="66B3C5"/>
                </a:solidFill>
              </a:rPr>
              <a:t> diuretics</a:t>
            </a:r>
            <a:endParaRPr lang="en-US" sz="3200" dirty="0">
              <a:solidFill>
                <a:srgbClr val="66B3C5"/>
              </a:solidFill>
            </a:endParaRPr>
          </a:p>
          <a:p>
            <a:r>
              <a:rPr lang="en-US" sz="3200" dirty="0"/>
              <a:t>Thiazides Diminish effect    </a:t>
            </a:r>
            <a:r>
              <a:rPr lang="en-US" altLang="en-US" sz="6000" b="1" dirty="0">
                <a:solidFill>
                  <a:srgbClr val="C00000"/>
                </a:solidFill>
                <a:ea typeface="Optima" charset="0"/>
                <a:cs typeface="Optima" charset="0"/>
                <a:sym typeface="Symbol" charset="2"/>
              </a:rPr>
              <a:t></a:t>
            </a:r>
            <a:r>
              <a:rPr lang="en-US" altLang="en-US" sz="3200" b="1" dirty="0">
                <a:solidFill>
                  <a:srgbClr val="C00000"/>
                </a:solidFill>
                <a:ea typeface="Optima" charset="0"/>
                <a:cs typeface="Optima" charset="0"/>
              </a:rPr>
              <a:t> </a:t>
            </a:r>
            <a:r>
              <a:rPr lang="en-US" altLang="en-US" sz="3200" b="1" dirty="0">
                <a:ea typeface="Optima" charset="0"/>
                <a:cs typeface="Optima" charset="0"/>
              </a:rPr>
              <a:t>  </a:t>
            </a:r>
            <a:r>
              <a:rPr lang="en-US" sz="3200" dirty="0" err="1"/>
              <a:t>Uricosurics</a:t>
            </a:r>
            <a:r>
              <a:rPr lang="en-US" sz="3200" dirty="0"/>
              <a:t> </a:t>
            </a:r>
            <a:r>
              <a:rPr lang="en-US" sz="3200" dirty="0" err="1"/>
              <a:t>Sulphonylurea</a:t>
            </a:r>
            <a:endParaRPr lang="en-US" sz="3200" dirty="0"/>
          </a:p>
          <a:p>
            <a:r>
              <a:rPr lang="en-US" sz="3200" dirty="0"/>
              <a:t>Thiazides Increase effect </a:t>
            </a:r>
            <a:r>
              <a:rPr lang="en-US" altLang="en-US" sz="6000" b="1" dirty="0">
                <a:solidFill>
                  <a:srgbClr val="C00000"/>
                </a:solidFill>
                <a:ea typeface="Optima" charset="0"/>
                <a:cs typeface="Optima" charset="0"/>
                <a:sym typeface="Symbol" charset="2"/>
              </a:rPr>
              <a:t></a:t>
            </a:r>
            <a:r>
              <a:rPr lang="en-US" altLang="en-US" sz="3200" b="1" dirty="0">
                <a:solidFill>
                  <a:srgbClr val="C00000"/>
                </a:solidFill>
                <a:ea typeface="Optima" charset="0"/>
                <a:cs typeface="Optima" charset="0"/>
              </a:rPr>
              <a:t> </a:t>
            </a:r>
            <a:r>
              <a:rPr lang="en-US" sz="3200" dirty="0">
                <a:solidFill>
                  <a:srgbClr val="C00000"/>
                </a:solidFill>
              </a:rPr>
              <a:t> </a:t>
            </a:r>
            <a:r>
              <a:rPr lang="en-US" sz="3200" dirty="0"/>
              <a:t>Digitalis </a:t>
            </a:r>
            <a:r>
              <a:rPr lang="en-US" sz="3200" dirty="0" err="1"/>
              <a:t>Diazoxide</a:t>
            </a:r>
            <a:endParaRPr lang="en-US" sz="3200" dirty="0"/>
          </a:p>
          <a:p>
            <a:r>
              <a:rPr lang="en-US" sz="3200" b="1" dirty="0"/>
              <a:t>NSAIDs</a:t>
            </a:r>
            <a:r>
              <a:rPr lang="en-US" sz="3200" dirty="0"/>
              <a:t> </a:t>
            </a:r>
            <a:r>
              <a:rPr lang="en-US" altLang="en-US" sz="6000" b="1" dirty="0">
                <a:solidFill>
                  <a:srgbClr val="C00000"/>
                </a:solidFill>
                <a:ea typeface="Optima" charset="0"/>
                <a:cs typeface="Optima" charset="0"/>
                <a:sym typeface="Symbol" charset="2"/>
              </a:rPr>
              <a:t></a:t>
            </a:r>
            <a:r>
              <a:rPr lang="en-US" altLang="en-US" sz="3200" b="1" dirty="0">
                <a:solidFill>
                  <a:srgbClr val="C00000"/>
                </a:solidFill>
                <a:ea typeface="Optima" charset="0"/>
                <a:cs typeface="Optima" charset="0"/>
              </a:rPr>
              <a:t> </a:t>
            </a:r>
            <a:r>
              <a:rPr lang="en-US" sz="3200" dirty="0">
                <a:solidFill>
                  <a:srgbClr val="C00000"/>
                </a:solidFill>
              </a:rPr>
              <a:t> </a:t>
            </a:r>
            <a:r>
              <a:rPr lang="en-US" sz="3200" dirty="0"/>
              <a:t>Reduce Thiazide efficacy</a:t>
            </a:r>
          </a:p>
          <a:p>
            <a:endParaRPr lang="en-US" sz="3200" dirty="0"/>
          </a:p>
          <a:p>
            <a:endParaRPr lang="en-US" sz="3200" dirty="0"/>
          </a:p>
          <a:p>
            <a:endParaRPr lang="en-US" sz="3200" dirty="0"/>
          </a:p>
          <a:p>
            <a:r>
              <a:rPr lang="en-US" sz="3600" b="1" dirty="0">
                <a:solidFill>
                  <a:srgbClr val="8C82AB"/>
                </a:solidFill>
              </a:rPr>
              <a:t>Loop diuretics </a:t>
            </a:r>
            <a:endParaRPr lang="en-US" sz="3200" dirty="0">
              <a:solidFill>
                <a:srgbClr val="8C82AB"/>
              </a:solidFill>
            </a:endParaRPr>
          </a:p>
          <a:p>
            <a:r>
              <a:rPr lang="en-US" sz="3200" b="1" dirty="0"/>
              <a:t>NSAIDS</a:t>
            </a:r>
            <a:r>
              <a:rPr lang="en-US" sz="3200" dirty="0"/>
              <a:t> </a:t>
            </a:r>
            <a:r>
              <a:rPr lang="en-US" sz="3200" dirty="0" err="1"/>
              <a:t>Probenecid</a:t>
            </a:r>
            <a:r>
              <a:rPr lang="en-US" sz="3200" dirty="0"/>
              <a:t> </a:t>
            </a:r>
            <a:r>
              <a:rPr lang="en-US" altLang="en-US" sz="6000" b="1" dirty="0">
                <a:ea typeface="Optima" charset="0"/>
                <a:cs typeface="Optima" charset="0"/>
                <a:sym typeface="Symbol" charset="2"/>
              </a:rPr>
              <a:t></a:t>
            </a:r>
            <a:r>
              <a:rPr lang="en-US" altLang="en-US" sz="3200" dirty="0">
                <a:ea typeface="Optima" charset="0"/>
                <a:cs typeface="Optima" charset="0"/>
              </a:rPr>
              <a:t> </a:t>
            </a:r>
            <a:r>
              <a:rPr lang="en-US" sz="3200" dirty="0"/>
              <a:t>↓Diuretic Response</a:t>
            </a:r>
          </a:p>
          <a:p>
            <a:r>
              <a:rPr lang="en-US" sz="3200" dirty="0"/>
              <a:t>Digitalis </a:t>
            </a:r>
            <a:r>
              <a:rPr lang="en-US" altLang="en-US" sz="6000" b="1" dirty="0">
                <a:ea typeface="Optima" charset="0"/>
                <a:cs typeface="Optima" charset="0"/>
                <a:sym typeface="Symbol" charset="2"/>
              </a:rPr>
              <a:t></a:t>
            </a:r>
            <a:r>
              <a:rPr lang="en-US" altLang="en-US" sz="3200" dirty="0">
                <a:ea typeface="Optima" charset="0"/>
                <a:cs typeface="Optima" charset="0"/>
              </a:rPr>
              <a:t> </a:t>
            </a:r>
            <a:r>
              <a:rPr lang="en-US" sz="3200" dirty="0"/>
              <a:t>Arrhythmias</a:t>
            </a:r>
          </a:p>
          <a:p>
            <a:r>
              <a:rPr lang="en-US" sz="3200" b="1" dirty="0"/>
              <a:t>Aminoglycosides</a:t>
            </a:r>
            <a:r>
              <a:rPr lang="en-US" sz="3200" dirty="0"/>
              <a:t> </a:t>
            </a:r>
            <a:r>
              <a:rPr lang="en-US" altLang="en-US" sz="6000" b="1" dirty="0">
                <a:ea typeface="Optima" charset="0"/>
                <a:cs typeface="Optima" charset="0"/>
                <a:sym typeface="Symbol" charset="2"/>
              </a:rPr>
              <a:t></a:t>
            </a:r>
            <a:r>
              <a:rPr lang="en-US" altLang="en-US" sz="3200" dirty="0">
                <a:ea typeface="Optima" charset="0"/>
                <a:cs typeface="Optima" charset="0"/>
              </a:rPr>
              <a:t> </a:t>
            </a:r>
            <a:r>
              <a:rPr lang="en-US" sz="3200" dirty="0"/>
              <a:t> </a:t>
            </a:r>
            <a:r>
              <a:rPr lang="en-US" sz="3200" dirty="0">
                <a:latin typeface="Times New Roman"/>
                <a:cs typeface="Times New Roman"/>
              </a:rPr>
              <a:t>↑</a:t>
            </a:r>
            <a:r>
              <a:rPr lang="en-US" sz="3200" dirty="0"/>
              <a:t> Ototoxicity of Loop Diuretic</a:t>
            </a:r>
          </a:p>
          <a:p>
            <a:endParaRPr lang="en-US" sz="3200" b="1" dirty="0">
              <a:solidFill>
                <a:srgbClr val="FF0000"/>
              </a:solidFill>
            </a:endParaRPr>
          </a:p>
          <a:p>
            <a:endParaRPr lang="en-US" sz="3200" b="1" dirty="0">
              <a:solidFill>
                <a:srgbClr val="FF0000"/>
              </a:solidFill>
            </a:endParaRPr>
          </a:p>
          <a:p>
            <a:endParaRPr lang="en-US" sz="3200" dirty="0"/>
          </a:p>
        </p:txBody>
      </p:sp>
      <p:sp>
        <p:nvSpPr>
          <p:cNvPr id="5" name="TextBox 4"/>
          <p:cNvSpPr txBox="1"/>
          <p:nvPr/>
        </p:nvSpPr>
        <p:spPr>
          <a:xfrm>
            <a:off x="12229861" y="1510951"/>
            <a:ext cx="9213859" cy="5078313"/>
          </a:xfrm>
          <a:prstGeom prst="rect">
            <a:avLst/>
          </a:prstGeom>
          <a:noFill/>
        </p:spPr>
        <p:txBody>
          <a:bodyPr wrap="square" rtlCol="0">
            <a:spAutoFit/>
          </a:bodyPr>
          <a:lstStyle/>
          <a:p>
            <a:pPr algn="ctr"/>
            <a:r>
              <a:rPr lang="en-US" sz="3600" b="1" dirty="0">
                <a:solidFill>
                  <a:srgbClr val="F6AE8F"/>
                </a:solidFill>
              </a:rPr>
              <a:t>K-Sparing diuretics</a:t>
            </a:r>
          </a:p>
          <a:p>
            <a:r>
              <a:rPr lang="en-US" sz="3600" b="1" dirty="0">
                <a:solidFill>
                  <a:srgbClr val="F6AE8F"/>
                </a:solidFill>
              </a:rPr>
              <a:t> </a:t>
            </a:r>
            <a:endParaRPr lang="en-US" sz="4000" b="1" dirty="0">
              <a:solidFill>
                <a:srgbClr val="F6AE8F"/>
              </a:solidFill>
            </a:endParaRPr>
          </a:p>
          <a:p>
            <a:r>
              <a:rPr lang="en-US" sz="3600" b="1" dirty="0">
                <a:solidFill>
                  <a:srgbClr val="F6AE8F"/>
                </a:solidFill>
              </a:rPr>
              <a:t>A) Sodium Channel blockers:</a:t>
            </a:r>
            <a:endParaRPr lang="en-US" sz="3600" b="1" dirty="0">
              <a:solidFill>
                <a:srgbClr val="7030A0"/>
              </a:solidFill>
            </a:endParaRPr>
          </a:p>
          <a:p>
            <a:r>
              <a:rPr lang="en-US" sz="3600" dirty="0"/>
              <a:t>ACE Inhibitors</a:t>
            </a:r>
          </a:p>
          <a:p>
            <a:r>
              <a:rPr lang="en-US" sz="3600" dirty="0"/>
              <a:t>Beta-Blockers</a:t>
            </a:r>
          </a:p>
          <a:p>
            <a:r>
              <a:rPr lang="en-US" sz="3600" dirty="0"/>
              <a:t>K Supplements</a:t>
            </a:r>
          </a:p>
          <a:p>
            <a:r>
              <a:rPr lang="en-US" sz="3600" dirty="0"/>
              <a:t>K-Sparing </a:t>
            </a:r>
          </a:p>
          <a:p>
            <a:r>
              <a:rPr lang="en-US" sz="3600" dirty="0"/>
              <a:t>Diuretics</a:t>
            </a:r>
          </a:p>
          <a:p>
            <a:r>
              <a:rPr lang="en-US" sz="3600" dirty="0" err="1"/>
              <a:t>Aliskiren</a:t>
            </a:r>
            <a:endParaRPr lang="en-US" sz="3600" dirty="0"/>
          </a:p>
        </p:txBody>
      </p:sp>
      <p:sp>
        <p:nvSpPr>
          <p:cNvPr id="6" name="TextBox 5"/>
          <p:cNvSpPr txBox="1"/>
          <p:nvPr/>
        </p:nvSpPr>
        <p:spPr>
          <a:xfrm>
            <a:off x="16463789" y="4527488"/>
            <a:ext cx="7479158" cy="1692771"/>
          </a:xfrm>
          <a:prstGeom prst="rect">
            <a:avLst/>
          </a:prstGeom>
          <a:noFill/>
        </p:spPr>
        <p:txBody>
          <a:bodyPr wrap="square" rtlCol="0">
            <a:spAutoFit/>
          </a:bodyPr>
          <a:lstStyle/>
          <a:p>
            <a:pPr algn="ctr"/>
            <a:r>
              <a:rPr lang="en-US" sz="3200" b="1" dirty="0">
                <a:cs typeface="Times New Roman"/>
              </a:rPr>
              <a:t>↑</a:t>
            </a:r>
            <a:r>
              <a:rPr lang="en-US" sz="3200" b="1" dirty="0"/>
              <a:t>Hyperkalemia induced by K-Sparing diuretics</a:t>
            </a:r>
          </a:p>
          <a:p>
            <a:endParaRPr lang="en-US" sz="4000" dirty="0"/>
          </a:p>
        </p:txBody>
      </p:sp>
      <p:sp>
        <p:nvSpPr>
          <p:cNvPr id="15" name="TextBox 14"/>
          <p:cNvSpPr txBox="1"/>
          <p:nvPr/>
        </p:nvSpPr>
        <p:spPr>
          <a:xfrm>
            <a:off x="7340600" y="-77335"/>
            <a:ext cx="8207829" cy="923330"/>
          </a:xfrm>
          <a:prstGeom prst="rect">
            <a:avLst/>
          </a:prstGeom>
          <a:noFill/>
        </p:spPr>
        <p:txBody>
          <a:bodyPr wrap="square" rtlCol="0">
            <a:spAutoFit/>
          </a:bodyPr>
          <a:lstStyle/>
          <a:p>
            <a:r>
              <a:rPr lang="en-US" sz="5400" b="1" dirty="0">
                <a:solidFill>
                  <a:srgbClr val="0070C0"/>
                </a:solidFill>
              </a:rPr>
              <a:t>Drug – Drug interactions</a:t>
            </a:r>
          </a:p>
        </p:txBody>
      </p:sp>
      <p:sp>
        <p:nvSpPr>
          <p:cNvPr id="16" name="TextBox 15"/>
          <p:cNvSpPr txBox="1"/>
          <p:nvPr/>
        </p:nvSpPr>
        <p:spPr>
          <a:xfrm>
            <a:off x="15740524" y="4256564"/>
            <a:ext cx="1446530" cy="1015663"/>
          </a:xfrm>
          <a:prstGeom prst="rect">
            <a:avLst/>
          </a:prstGeom>
          <a:noFill/>
        </p:spPr>
        <p:txBody>
          <a:bodyPr wrap="square" rtlCol="0">
            <a:spAutoFit/>
          </a:bodyPr>
          <a:lstStyle/>
          <a:p>
            <a:r>
              <a:rPr lang="en-US" altLang="en-US" sz="6000" b="1" dirty="0">
                <a:solidFill>
                  <a:srgbClr val="C00000"/>
                </a:solidFill>
                <a:ea typeface="Optima" charset="0"/>
                <a:cs typeface="Optima" charset="0"/>
                <a:sym typeface="Symbol" charset="2"/>
              </a:rPr>
              <a:t></a:t>
            </a:r>
            <a:endParaRPr lang="en-US" sz="6000" b="1" dirty="0">
              <a:solidFill>
                <a:srgbClr val="C00000"/>
              </a:solidFill>
            </a:endParaRPr>
          </a:p>
        </p:txBody>
      </p:sp>
      <p:sp>
        <p:nvSpPr>
          <p:cNvPr id="17" name="TextBox 16"/>
          <p:cNvSpPr txBox="1"/>
          <p:nvPr/>
        </p:nvSpPr>
        <p:spPr>
          <a:xfrm>
            <a:off x="12553941" y="7254221"/>
            <a:ext cx="5625202" cy="5355312"/>
          </a:xfrm>
          <a:prstGeom prst="rect">
            <a:avLst/>
          </a:prstGeom>
          <a:noFill/>
        </p:spPr>
        <p:txBody>
          <a:bodyPr wrap="square" rtlCol="0">
            <a:spAutoFit/>
          </a:bodyPr>
          <a:lstStyle/>
          <a:p>
            <a:r>
              <a:rPr lang="en-US" sz="3600" b="1" dirty="0">
                <a:solidFill>
                  <a:srgbClr val="F6AE8F"/>
                </a:solidFill>
              </a:rPr>
              <a:t>B) Aldosterone antagonists</a:t>
            </a:r>
          </a:p>
          <a:p>
            <a:endParaRPr lang="en-US" sz="3600" dirty="0"/>
          </a:p>
          <a:p>
            <a:r>
              <a:rPr lang="en-US" sz="3600" dirty="0"/>
              <a:t>Salicylates  </a:t>
            </a:r>
          </a:p>
          <a:p>
            <a:endParaRPr lang="en-US" sz="3600" dirty="0"/>
          </a:p>
          <a:p>
            <a:endParaRPr lang="en-US" sz="3600" dirty="0"/>
          </a:p>
          <a:p>
            <a:endParaRPr lang="en-US" sz="3600" dirty="0"/>
          </a:p>
          <a:p>
            <a:r>
              <a:rPr lang="en-US" sz="3600" dirty="0"/>
              <a:t>Spironolactone </a:t>
            </a:r>
          </a:p>
          <a:p>
            <a:r>
              <a:rPr lang="en-US" sz="3600" dirty="0"/>
              <a:t>alters clearance</a:t>
            </a:r>
          </a:p>
          <a:p>
            <a:endParaRPr lang="en-US" sz="3600" dirty="0"/>
          </a:p>
          <a:p>
            <a:endParaRPr lang="en-US" dirty="0"/>
          </a:p>
        </p:txBody>
      </p:sp>
      <p:sp>
        <p:nvSpPr>
          <p:cNvPr id="18" name="TextBox 17"/>
          <p:cNvSpPr txBox="1"/>
          <p:nvPr/>
        </p:nvSpPr>
        <p:spPr>
          <a:xfrm>
            <a:off x="17220682" y="8328965"/>
            <a:ext cx="5863772" cy="3970318"/>
          </a:xfrm>
          <a:prstGeom prst="rect">
            <a:avLst/>
          </a:prstGeom>
          <a:noFill/>
        </p:spPr>
        <p:txBody>
          <a:bodyPr wrap="square" rtlCol="0">
            <a:spAutoFit/>
          </a:bodyPr>
          <a:lstStyle/>
          <a:p>
            <a:pPr algn="ctr"/>
            <a:r>
              <a:rPr lang="en-US" sz="3600" dirty="0"/>
              <a:t>↓Secretion of </a:t>
            </a:r>
            <a:r>
              <a:rPr lang="en-US" sz="3600" dirty="0" err="1"/>
              <a:t>canrenone</a:t>
            </a:r>
            <a:endParaRPr lang="en-US" sz="3600" dirty="0"/>
          </a:p>
          <a:p>
            <a:pPr algn="ctr"/>
            <a:r>
              <a:rPr lang="en-US" sz="3600" dirty="0"/>
              <a:t>↓Efficacy of Spironolactone</a:t>
            </a:r>
          </a:p>
          <a:p>
            <a:pPr algn="ctr"/>
            <a:endParaRPr lang="en-US" sz="3600" dirty="0"/>
          </a:p>
          <a:p>
            <a:pPr algn="ctr"/>
            <a:endParaRPr lang="en-US" sz="3600" dirty="0"/>
          </a:p>
          <a:p>
            <a:pPr algn="ctr"/>
            <a:endParaRPr lang="en-US" sz="3600" dirty="0"/>
          </a:p>
          <a:p>
            <a:pPr algn="ctr"/>
            <a:r>
              <a:rPr lang="en-US" sz="3600" dirty="0"/>
              <a:t>Digitalis</a:t>
            </a:r>
          </a:p>
          <a:p>
            <a:pPr algn="ctr"/>
            <a:endParaRPr lang="en-US" dirty="0"/>
          </a:p>
          <a:p>
            <a:endParaRPr lang="en-US" dirty="0"/>
          </a:p>
        </p:txBody>
      </p:sp>
      <p:sp>
        <p:nvSpPr>
          <p:cNvPr id="21" name="TextBox 20"/>
          <p:cNvSpPr txBox="1"/>
          <p:nvPr/>
        </p:nvSpPr>
        <p:spPr>
          <a:xfrm>
            <a:off x="15740524" y="10523198"/>
            <a:ext cx="1446530" cy="1015663"/>
          </a:xfrm>
          <a:prstGeom prst="rect">
            <a:avLst/>
          </a:prstGeom>
          <a:noFill/>
        </p:spPr>
        <p:txBody>
          <a:bodyPr wrap="square" rtlCol="0">
            <a:spAutoFit/>
          </a:bodyPr>
          <a:lstStyle/>
          <a:p>
            <a:r>
              <a:rPr lang="en-US" altLang="en-US" sz="6000" b="1" dirty="0">
                <a:solidFill>
                  <a:srgbClr val="C00000"/>
                </a:solidFill>
                <a:ea typeface="Optima" charset="0"/>
                <a:cs typeface="Optima" charset="0"/>
                <a:sym typeface="Symbol" charset="2"/>
              </a:rPr>
              <a:t></a:t>
            </a:r>
            <a:endParaRPr lang="en-US" sz="6000" b="1" dirty="0">
              <a:solidFill>
                <a:srgbClr val="C00000"/>
              </a:solidFill>
            </a:endParaRPr>
          </a:p>
        </p:txBody>
      </p:sp>
      <p:sp>
        <p:nvSpPr>
          <p:cNvPr id="22" name="TextBox 21"/>
          <p:cNvSpPr txBox="1"/>
          <p:nvPr/>
        </p:nvSpPr>
        <p:spPr>
          <a:xfrm>
            <a:off x="15740524" y="8458382"/>
            <a:ext cx="1446530" cy="1015663"/>
          </a:xfrm>
          <a:prstGeom prst="rect">
            <a:avLst/>
          </a:prstGeom>
          <a:noFill/>
        </p:spPr>
        <p:txBody>
          <a:bodyPr wrap="square" rtlCol="0">
            <a:spAutoFit/>
          </a:bodyPr>
          <a:lstStyle/>
          <a:p>
            <a:r>
              <a:rPr lang="en-US" altLang="en-US" sz="6000" b="1" dirty="0">
                <a:solidFill>
                  <a:srgbClr val="C00000"/>
                </a:solidFill>
                <a:ea typeface="Optima" charset="0"/>
                <a:cs typeface="Optima" charset="0"/>
                <a:sym typeface="Symbol" charset="2"/>
              </a:rPr>
              <a:t></a:t>
            </a:r>
            <a:endParaRPr lang="en-US" sz="6000" b="1" dirty="0">
              <a:solidFill>
                <a:srgbClr val="C00000"/>
              </a:solidFill>
            </a:endParaRPr>
          </a:p>
        </p:txBody>
      </p:sp>
      <p:sp>
        <p:nvSpPr>
          <p:cNvPr id="29" name="TextBox 28"/>
          <p:cNvSpPr txBox="1"/>
          <p:nvPr/>
        </p:nvSpPr>
        <p:spPr>
          <a:xfrm>
            <a:off x="50800" y="50800"/>
            <a:ext cx="5442857" cy="646331"/>
          </a:xfrm>
          <a:prstGeom prst="rect">
            <a:avLst/>
          </a:prstGeom>
          <a:solidFill>
            <a:schemeClr val="bg2"/>
          </a:solidFill>
          <a:ln>
            <a:solidFill>
              <a:schemeClr val="bg1"/>
            </a:solidFill>
          </a:ln>
          <a:effectLst>
            <a:outerShdw blurRad="50800" dist="76200" dir="2700000" algn="tl" rotWithShape="0">
              <a:prstClr val="black">
                <a:alpha val="40000"/>
              </a:prstClr>
            </a:outerShdw>
          </a:effectLst>
        </p:spPr>
        <p:txBody>
          <a:bodyPr wrap="square" rtlCol="0">
            <a:spAutoFit/>
          </a:bodyPr>
          <a:lstStyle/>
          <a:p>
            <a:pPr algn="ctr"/>
            <a:r>
              <a:rPr lang="en-US" sz="3600" b="1" i="1" dirty="0">
                <a:solidFill>
                  <a:srgbClr val="0070C0"/>
                </a:solidFill>
              </a:rPr>
              <a:t>Only in males slides</a:t>
            </a:r>
          </a:p>
        </p:txBody>
      </p:sp>
      <p:sp>
        <p:nvSpPr>
          <p:cNvPr id="30" name="TextBox 29"/>
          <p:cNvSpPr txBox="1"/>
          <p:nvPr/>
        </p:nvSpPr>
        <p:spPr>
          <a:xfrm>
            <a:off x="12553941" y="7793425"/>
            <a:ext cx="8565700" cy="461665"/>
          </a:xfrm>
          <a:prstGeom prst="rect">
            <a:avLst/>
          </a:prstGeom>
          <a:noFill/>
        </p:spPr>
        <p:txBody>
          <a:bodyPr wrap="square" rtlCol="0">
            <a:spAutoFit/>
          </a:bodyPr>
          <a:lstStyle/>
          <a:p>
            <a:r>
              <a:rPr lang="en-US" sz="2400">
                <a:solidFill>
                  <a:srgbClr val="00B050"/>
                </a:solidFill>
              </a:rPr>
              <a:t>Aldosterone antagonist </a:t>
            </a:r>
            <a:r>
              <a:rPr lang="en-US" sz="2400" dirty="0">
                <a:solidFill>
                  <a:srgbClr val="00B050"/>
                </a:solidFill>
              </a:rPr>
              <a:t>depends on PG so NSAIDS block their effect</a:t>
            </a:r>
          </a:p>
        </p:txBody>
      </p:sp>
    </p:spTree>
    <p:extLst>
      <p:ext uri="{BB962C8B-B14F-4D97-AF65-F5344CB8AC3E}">
        <p14:creationId xmlns:p14="http://schemas.microsoft.com/office/powerpoint/2010/main" val="905865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6785065" y="12390470"/>
            <a:ext cx="5347454" cy="711740"/>
          </a:xfrm>
        </p:spPr>
        <p:txBody>
          <a:bodyPr/>
          <a:lstStyle/>
          <a:p>
            <a:fld id="{E7AFC90E-8276-4409-9486-97887BD13FEA}" type="slidenum">
              <a:rPr lang="en-US" smtClean="0"/>
              <a:t>21</a:t>
            </a:fld>
            <a:endParaRPr lang="en-US"/>
          </a:p>
        </p:txBody>
      </p:sp>
      <p:graphicFrame>
        <p:nvGraphicFramePr>
          <p:cNvPr id="3" name="Diagram 2"/>
          <p:cNvGraphicFramePr/>
          <p:nvPr>
            <p:extLst>
              <p:ext uri="{D42A27DB-BD31-4B8C-83A1-F6EECF244321}">
                <p14:modId xmlns:p14="http://schemas.microsoft.com/office/powerpoint/2010/main" val="1872715313"/>
              </p:ext>
            </p:extLst>
          </p:nvPr>
        </p:nvGraphicFramePr>
        <p:xfrm>
          <a:off x="9895298" y="836562"/>
          <a:ext cx="15844309" cy="10562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txBox="1">
            <a:spLocks noChangeArrowheads="1"/>
          </p:cNvSpPr>
          <p:nvPr/>
        </p:nvSpPr>
        <p:spPr>
          <a:xfrm>
            <a:off x="330540" y="239032"/>
            <a:ext cx="12530053" cy="11160402"/>
          </a:xfrm>
          <a:prstGeom prst="rect">
            <a:avLst/>
          </a:prstGeom>
        </p:spPr>
        <p:txBody>
          <a:bodyPr vert="horz" lIns="91440" tIns="45720" rIns="91440" bIns="45720" rtlCol="0">
            <a:normAutofit fontScale="92500" lnSpcReduction="20000"/>
          </a:bodyPr>
          <a:lstStyle>
            <a:lvl1pPr marL="445610" indent="-445610" algn="l" defTabSz="1782440" rtl="0" eaLnBrk="1" latinLnBrk="0" hangingPunct="1">
              <a:lnSpc>
                <a:spcPct val="90000"/>
              </a:lnSpc>
              <a:spcBef>
                <a:spcPts val="1949"/>
              </a:spcBef>
              <a:buFont typeface="Arial" panose="020B0604020202020204" pitchFamily="34" charset="0"/>
              <a:buChar char="•"/>
              <a:defRPr sz="5458" kern="1200">
                <a:solidFill>
                  <a:schemeClr val="tx1"/>
                </a:solidFill>
                <a:latin typeface="+mn-lt"/>
                <a:ea typeface="+mn-ea"/>
                <a:cs typeface="+mn-cs"/>
              </a:defRPr>
            </a:lvl1pPr>
            <a:lvl2pPr marL="1336830" indent="-445610" algn="l" defTabSz="1782440" rtl="0" eaLnBrk="1" latinLnBrk="0" hangingPunct="1">
              <a:lnSpc>
                <a:spcPct val="90000"/>
              </a:lnSpc>
              <a:spcBef>
                <a:spcPts val="975"/>
              </a:spcBef>
              <a:buFont typeface="Arial" panose="020B0604020202020204" pitchFamily="34" charset="0"/>
              <a:buChar char="•"/>
              <a:defRPr sz="4678" kern="1200">
                <a:solidFill>
                  <a:schemeClr val="tx1"/>
                </a:solidFill>
                <a:latin typeface="+mn-lt"/>
                <a:ea typeface="+mn-ea"/>
                <a:cs typeface="+mn-cs"/>
              </a:defRPr>
            </a:lvl2pPr>
            <a:lvl3pPr marL="2228050" indent="-445610" algn="l" defTabSz="1782440" rtl="0" eaLnBrk="1" latinLnBrk="0" hangingPunct="1">
              <a:lnSpc>
                <a:spcPct val="90000"/>
              </a:lnSpc>
              <a:spcBef>
                <a:spcPts val="975"/>
              </a:spcBef>
              <a:buFont typeface="Arial" panose="020B0604020202020204" pitchFamily="34" charset="0"/>
              <a:buChar char="•"/>
              <a:defRPr sz="3899" kern="1200">
                <a:solidFill>
                  <a:schemeClr val="tx1"/>
                </a:solidFill>
                <a:latin typeface="+mn-lt"/>
                <a:ea typeface="+mn-ea"/>
                <a:cs typeface="+mn-cs"/>
              </a:defRPr>
            </a:lvl3pPr>
            <a:lvl4pPr marL="31192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4pPr>
            <a:lvl5pPr marL="401049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5pPr>
            <a:lvl6pPr marL="490171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6pPr>
            <a:lvl7pPr marL="579293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7pPr>
            <a:lvl8pPr marL="668415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8pPr>
            <a:lvl9pPr marL="75753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9pPr>
          </a:lstStyle>
          <a:p>
            <a:pPr marL="342900" indent="-342900">
              <a:buClr>
                <a:srgbClr val="0000FF"/>
              </a:buClr>
              <a:buFont typeface="Wingdings" pitchFamily="2" charset="2"/>
              <a:buNone/>
              <a:defRPr/>
            </a:pPr>
            <a:r>
              <a:rPr lang="en-US" sz="3200" b="1" dirty="0">
                <a:solidFill>
                  <a:srgbClr val="0070C0"/>
                </a:solidFill>
                <a:effectLst>
                  <a:outerShdw blurRad="38100" dist="38100" dir="2700000" algn="tl">
                    <a:srgbClr val="C0C0C0"/>
                  </a:outerShdw>
                </a:effectLst>
              </a:rPr>
              <a:t>Treatment of hypertension:</a:t>
            </a:r>
          </a:p>
          <a:p>
            <a:pPr marL="0" indent="0">
              <a:buClr>
                <a:schemeClr val="hlink"/>
              </a:buClr>
              <a:buNone/>
              <a:defRPr/>
            </a:pPr>
            <a:r>
              <a:rPr lang="en-US" sz="3200" dirty="0"/>
              <a:t>Thiazide diuretics</a:t>
            </a:r>
          </a:p>
          <a:p>
            <a:pPr marL="0" indent="0">
              <a:buClr>
                <a:schemeClr val="hlink"/>
              </a:buClr>
              <a:buNone/>
              <a:defRPr/>
            </a:pPr>
            <a:r>
              <a:rPr lang="en-US" sz="3200" dirty="0"/>
              <a:t>used alone or in combination with beta-blockers at low-dose (fewer side effects)</a:t>
            </a:r>
          </a:p>
          <a:p>
            <a:pPr marL="0" indent="0">
              <a:buClr>
                <a:schemeClr val="hlink"/>
              </a:buClr>
              <a:buNone/>
              <a:defRPr/>
            </a:pPr>
            <a:r>
              <a:rPr lang="en-US" sz="3200" dirty="0"/>
              <a:t>In presence of renal failure, loop diuretic is used.</a:t>
            </a:r>
          </a:p>
          <a:p>
            <a:pPr marL="342900" indent="-342900">
              <a:buClr>
                <a:schemeClr val="hlink"/>
              </a:buClr>
              <a:buFontTx/>
              <a:buNone/>
              <a:defRPr/>
            </a:pPr>
            <a:r>
              <a:rPr lang="en-US" sz="3200" b="1" dirty="0">
                <a:solidFill>
                  <a:srgbClr val="0070C0"/>
                </a:solidFill>
                <a:effectLst>
                  <a:outerShdw blurRad="38100" dist="38100" dir="2700000" algn="tl">
                    <a:srgbClr val="C0C0C0"/>
                  </a:outerShdw>
                </a:effectLst>
              </a:rPr>
              <a:t>Edema States</a:t>
            </a:r>
            <a:r>
              <a:rPr lang="en-US" sz="3200" dirty="0">
                <a:solidFill>
                  <a:srgbClr val="0070C0"/>
                </a:solidFill>
              </a:rPr>
              <a:t> </a:t>
            </a:r>
          </a:p>
          <a:p>
            <a:pPr marL="342900" indent="-342900">
              <a:buClr>
                <a:schemeClr val="hlink"/>
              </a:buClr>
              <a:buFontTx/>
              <a:buNone/>
              <a:defRPr/>
            </a:pPr>
            <a:r>
              <a:rPr lang="en-US" sz="3200" dirty="0"/>
              <a:t>Thiazide diuretic is used in mild edema with normal renal function</a:t>
            </a:r>
          </a:p>
          <a:p>
            <a:pPr marL="0" indent="0">
              <a:buClr>
                <a:schemeClr val="hlink"/>
              </a:buClr>
              <a:buNone/>
              <a:defRPr/>
            </a:pPr>
            <a:r>
              <a:rPr lang="en-US" sz="3200" dirty="0"/>
              <a:t>Loop diuretics are used in cases with impaired renal function.</a:t>
            </a:r>
            <a:endParaRPr lang="en-US" sz="3200" b="1" u="sng" dirty="0">
              <a:solidFill>
                <a:srgbClr val="0000FF"/>
              </a:solidFill>
              <a:effectLst>
                <a:outerShdw blurRad="38100" dist="38100" dir="2700000" algn="tl">
                  <a:srgbClr val="C0C0C0"/>
                </a:outerShdw>
              </a:effectLst>
            </a:endParaRPr>
          </a:p>
          <a:p>
            <a:pPr marL="342900" indent="-342900">
              <a:buClr>
                <a:srgbClr val="0000FF"/>
              </a:buClr>
              <a:buFont typeface="Wingdings" pitchFamily="2" charset="2"/>
              <a:buNone/>
              <a:defRPr/>
            </a:pPr>
            <a:r>
              <a:rPr lang="en-US" sz="3200" b="1" dirty="0">
                <a:solidFill>
                  <a:srgbClr val="0070C0"/>
                </a:solidFill>
                <a:effectLst>
                  <a:outerShdw blurRad="38100" dist="38100" dir="2700000" algn="tl">
                    <a:srgbClr val="C0C0C0"/>
                  </a:outerShdw>
                </a:effectLst>
              </a:rPr>
              <a:t>Congestive Heart failure</a:t>
            </a:r>
          </a:p>
          <a:p>
            <a:pPr marL="0" indent="0">
              <a:buClr>
                <a:schemeClr val="hlink"/>
              </a:buClr>
              <a:buNone/>
              <a:defRPr/>
            </a:pPr>
            <a:r>
              <a:rPr lang="en-US" sz="3200" dirty="0"/>
              <a:t>Thiazides may be used in only mild cases with well-preserved renal function</a:t>
            </a:r>
          </a:p>
          <a:p>
            <a:pPr marL="0" indent="0">
              <a:buClr>
                <a:schemeClr val="hlink"/>
              </a:buClr>
              <a:buNone/>
              <a:defRPr/>
            </a:pPr>
            <a:r>
              <a:rPr lang="en-US" sz="3200" dirty="0"/>
              <a:t>Loop diuretics are much preferred in severe cases especially when GF is lowered</a:t>
            </a:r>
          </a:p>
          <a:p>
            <a:pPr marL="0" indent="0">
              <a:buClr>
                <a:schemeClr val="hlink"/>
              </a:buClr>
              <a:buNone/>
              <a:defRPr/>
            </a:pPr>
            <a:r>
              <a:rPr lang="en-US" sz="3200" dirty="0"/>
              <a:t>In life-threatening acute pulmonary edema, furosemide is given IV.</a:t>
            </a:r>
          </a:p>
          <a:p>
            <a:pPr marL="342900" indent="-342900">
              <a:buClr>
                <a:srgbClr val="FF6600"/>
              </a:buClr>
              <a:buFontTx/>
              <a:buNone/>
            </a:pPr>
            <a:r>
              <a:rPr lang="en-US" altLang="en-US" sz="3200" b="1" dirty="0">
                <a:solidFill>
                  <a:srgbClr val="0070C0"/>
                </a:solidFill>
                <a:effectLst>
                  <a:outerShdw blurRad="38100" dist="38100" dir="2700000" algn="tl">
                    <a:srgbClr val="C0C0C0"/>
                  </a:outerShdw>
                </a:effectLst>
              </a:rPr>
              <a:t>Renal failure</a:t>
            </a:r>
          </a:p>
          <a:p>
            <a:pPr marL="0" indent="0">
              <a:buClr>
                <a:srgbClr val="0000FF"/>
              </a:buClr>
              <a:buNone/>
            </a:pPr>
            <a:r>
              <a:rPr lang="en-US" altLang="en-US" sz="3200" dirty="0"/>
              <a:t>Thiazides are used till GFR ≥ 40-50 ml/min</a:t>
            </a:r>
          </a:p>
          <a:p>
            <a:pPr marL="0" indent="0">
              <a:buClr>
                <a:srgbClr val="0000FF"/>
              </a:buClr>
              <a:buNone/>
            </a:pPr>
            <a:r>
              <a:rPr lang="en-US" altLang="en-US" sz="3200" dirty="0"/>
              <a:t>Loop diuretic are used below given values</a:t>
            </a:r>
            <a:r>
              <a:rPr lang="ar-SA" altLang="en-US" sz="3200" dirty="0"/>
              <a:t>.</a:t>
            </a:r>
          </a:p>
          <a:p>
            <a:pPr marL="0" indent="0">
              <a:buClr>
                <a:srgbClr val="0000FF"/>
              </a:buClr>
              <a:buNone/>
            </a:pPr>
            <a:r>
              <a:rPr lang="en-US" altLang="en-US" sz="3200" b="1" dirty="0">
                <a:solidFill>
                  <a:srgbClr val="0070C0"/>
                </a:solidFill>
                <a:effectLst>
                  <a:outerShdw blurRad="38100" dist="38100" dir="2700000" algn="tl">
                    <a:srgbClr val="C0C0C0"/>
                  </a:outerShdw>
                </a:effectLst>
              </a:rPr>
              <a:t>Diabetes </a:t>
            </a:r>
            <a:r>
              <a:rPr lang="en-US" altLang="en-US" sz="3200" b="1" dirty="0" err="1">
                <a:solidFill>
                  <a:srgbClr val="0070C0"/>
                </a:solidFill>
                <a:effectLst>
                  <a:outerShdw blurRad="38100" dist="38100" dir="2700000" algn="tl">
                    <a:srgbClr val="C0C0C0"/>
                  </a:outerShdw>
                </a:effectLst>
              </a:rPr>
              <a:t>inspidus</a:t>
            </a:r>
            <a:r>
              <a:rPr lang="en-US" altLang="en-US" sz="3200" dirty="0">
                <a:solidFill>
                  <a:srgbClr val="0070C0"/>
                </a:solidFill>
              </a:rPr>
              <a:t>  </a:t>
            </a:r>
          </a:p>
          <a:p>
            <a:pPr marL="342900" indent="-342900">
              <a:buFont typeface="Wingdings" charset="2"/>
              <a:buNone/>
            </a:pPr>
            <a:r>
              <a:rPr lang="en-US" altLang="en-US" sz="3200" dirty="0"/>
              <a:t>Large volume(&gt;10 L/day) of dilute urine</a:t>
            </a:r>
          </a:p>
          <a:p>
            <a:pPr marL="342900" indent="-342900">
              <a:buFont typeface="Wingdings" charset="2"/>
              <a:buNone/>
            </a:pPr>
            <a:r>
              <a:rPr lang="en-US" altLang="en-US" sz="3200" dirty="0"/>
              <a:t>thiazide diuretics reduces urine volume</a:t>
            </a:r>
          </a:p>
          <a:p>
            <a:pPr marL="342900" indent="-342900">
              <a:buClr>
                <a:srgbClr val="9900CC"/>
              </a:buClr>
              <a:buFont typeface="Wingdings" charset="2"/>
              <a:buNone/>
            </a:pPr>
            <a:r>
              <a:rPr lang="en-US" altLang="en-US" sz="3200" b="1" dirty="0">
                <a:solidFill>
                  <a:srgbClr val="0070C0"/>
                </a:solidFill>
                <a:effectLst>
                  <a:outerShdw blurRad="38100" dist="38100" dir="2700000" algn="tl">
                    <a:srgbClr val="C0C0C0"/>
                  </a:outerShdw>
                </a:effectLst>
              </a:rPr>
              <a:t>Hepatic cirrhosis with ascites</a:t>
            </a:r>
          </a:p>
          <a:p>
            <a:pPr marL="0" indent="0">
              <a:buClr>
                <a:srgbClr val="0000FF"/>
              </a:buClr>
              <a:buNone/>
            </a:pPr>
            <a:r>
              <a:rPr lang="en-US" altLang="en-US" sz="3200" dirty="0"/>
              <a:t>Spironolactone is of choice.</a:t>
            </a:r>
          </a:p>
        </p:txBody>
      </p:sp>
    </p:spTree>
    <p:extLst>
      <p:ext uri="{BB962C8B-B14F-4D97-AF65-F5344CB8AC3E}">
        <p14:creationId xmlns:p14="http://schemas.microsoft.com/office/powerpoint/2010/main" val="415899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3"/>
          <p:cNvGraphicFramePr>
            <a:graphicFrameLocks/>
          </p:cNvGraphicFramePr>
          <p:nvPr>
            <p:extLst>
              <p:ext uri="{D42A27DB-BD31-4B8C-83A1-F6EECF244321}">
                <p14:modId xmlns:p14="http://schemas.microsoft.com/office/powerpoint/2010/main" val="272575485"/>
              </p:ext>
            </p:extLst>
          </p:nvPr>
        </p:nvGraphicFramePr>
        <p:xfrm>
          <a:off x="0" y="0"/>
          <a:ext cx="23766463" cy="13452597"/>
        </p:xfrm>
        <a:graphic>
          <a:graphicData uri="http://schemas.openxmlformats.org/drawingml/2006/table">
            <a:tbl>
              <a:tblPr rtl="1">
                <a:tableStyleId>{2D5ABB26-0587-4C30-8999-92F81FD0307C}</a:tableStyleId>
              </a:tblPr>
              <a:tblGrid>
                <a:gridCol w="5155510">
                  <a:extLst>
                    <a:ext uri="{9D8B030D-6E8A-4147-A177-3AD203B41FA5}">
                      <a16:colId xmlns:a16="http://schemas.microsoft.com/office/drawing/2014/main" val="20000"/>
                    </a:ext>
                  </a:extLst>
                </a:gridCol>
                <a:gridCol w="5155510">
                  <a:extLst>
                    <a:ext uri="{9D8B030D-6E8A-4147-A177-3AD203B41FA5}">
                      <a16:colId xmlns:a16="http://schemas.microsoft.com/office/drawing/2014/main" val="20001"/>
                    </a:ext>
                  </a:extLst>
                </a:gridCol>
                <a:gridCol w="5155510">
                  <a:extLst>
                    <a:ext uri="{9D8B030D-6E8A-4147-A177-3AD203B41FA5}">
                      <a16:colId xmlns:a16="http://schemas.microsoft.com/office/drawing/2014/main" val="20002"/>
                    </a:ext>
                  </a:extLst>
                </a:gridCol>
                <a:gridCol w="4258478">
                  <a:extLst>
                    <a:ext uri="{9D8B030D-6E8A-4147-A177-3AD203B41FA5}">
                      <a16:colId xmlns:a16="http://schemas.microsoft.com/office/drawing/2014/main" val="20003"/>
                    </a:ext>
                  </a:extLst>
                </a:gridCol>
                <a:gridCol w="4041455">
                  <a:extLst>
                    <a:ext uri="{9D8B030D-6E8A-4147-A177-3AD203B41FA5}">
                      <a16:colId xmlns:a16="http://schemas.microsoft.com/office/drawing/2014/main" val="20004"/>
                    </a:ext>
                  </a:extLst>
                </a:gridCol>
              </a:tblGrid>
              <a:tr h="77982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cap="none" normalizeH="0" baseline="0" dirty="0">
                          <a:ln>
                            <a:noFill/>
                          </a:ln>
                          <a:solidFill>
                            <a:schemeClr val="bg1">
                              <a:lumMod val="50000"/>
                            </a:schemeClr>
                          </a:solidFill>
                          <a:effectLst/>
                          <a:latin typeface="+mn-lt"/>
                          <a:ea typeface="Times New Roman" charset="0"/>
                          <a:cs typeface="Times New Roman" charset="0"/>
                        </a:rPr>
                        <a:t>SUMMARY</a:t>
                      </a:r>
                      <a:endParaRPr kumimoji="0" lang="ar-SA" altLang="en-US" sz="4000" b="1" i="0" u="none" strike="noStrike" cap="none" normalizeH="0" baseline="0" dirty="0">
                        <a:ln>
                          <a:noFill/>
                        </a:ln>
                        <a:solidFill>
                          <a:schemeClr val="bg1">
                            <a:lumMod val="50000"/>
                          </a:schemeClr>
                        </a:solidFill>
                        <a:effectLst/>
                        <a:latin typeface="+mn-lt"/>
                        <a:ea typeface="Times New Roman" charset="0"/>
                        <a:cs typeface="Times New Roman" charset="0"/>
                      </a:endParaRPr>
                    </a:p>
                  </a:txBody>
                  <a:tcPr marL="178245" marR="178245" marT="89126" marB="89126"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SA" altLang="en-US" sz="4000" b="1" i="0" u="none" strike="noStrike" cap="none" normalizeH="0" baseline="0" dirty="0">
                        <a:ln>
                          <a:noFill/>
                        </a:ln>
                        <a:solidFill>
                          <a:schemeClr val="tx1"/>
                        </a:solidFill>
                        <a:effectLst/>
                        <a:latin typeface="+mn-lt"/>
                        <a:ea typeface="Times New Roman" charset="0"/>
                        <a:cs typeface="Times New Roman" charset="0"/>
                      </a:endParaRPr>
                    </a:p>
                  </a:txBody>
                  <a:tcPr marL="178245" marR="178245" marT="89126" marB="89126"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SA" altLang="en-US" sz="4000" b="1" i="0" u="none" strike="noStrike" cap="none" normalizeH="0" baseline="0" dirty="0">
                        <a:ln>
                          <a:noFill/>
                        </a:ln>
                        <a:solidFill>
                          <a:schemeClr val="tx1"/>
                        </a:solidFill>
                        <a:effectLst/>
                        <a:latin typeface="+mn-lt"/>
                        <a:ea typeface="Times New Roman" charset="0"/>
                        <a:cs typeface="Times New Roman" charset="0"/>
                      </a:endParaRPr>
                    </a:p>
                  </a:txBody>
                  <a:tcPr marL="178245" marR="178245" marT="89126" marB="89126"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SA" altLang="en-US" sz="4000" b="1" i="0" u="none" strike="noStrike" cap="none" normalizeH="0" baseline="0" dirty="0">
                        <a:ln>
                          <a:noFill/>
                        </a:ln>
                        <a:solidFill>
                          <a:schemeClr val="tx1"/>
                        </a:solidFill>
                        <a:effectLst/>
                        <a:latin typeface="+mn-lt"/>
                        <a:ea typeface="Times New Roman" charset="0"/>
                        <a:cs typeface="Times New Roman" charset="0"/>
                      </a:endParaRPr>
                    </a:p>
                  </a:txBody>
                  <a:tcPr marL="178245" marR="178245" marT="89126" marB="89126" horzOverflow="overflow">
                    <a:solidFill>
                      <a:schemeClr val="bg1">
                        <a:lumMod val="85000"/>
                      </a:schemeClr>
                    </a:solidFill>
                  </a:tcPr>
                </a:tc>
                <a:tc hMerge="1">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en-US" sz="4000" b="1" i="0" u="none" strike="noStrike" cap="none" normalizeH="0" baseline="0" dirty="0">
                        <a:ln>
                          <a:noFill/>
                        </a:ln>
                        <a:solidFill>
                          <a:schemeClr val="tx1"/>
                        </a:solidFill>
                        <a:effectLst/>
                        <a:latin typeface="+mn-lt"/>
                        <a:ea typeface="Times New Roman" charset="0"/>
                        <a:cs typeface="Times New Roman" charset="0"/>
                      </a:endParaRPr>
                    </a:p>
                  </a:txBody>
                  <a:tcPr marL="178245" marR="178245" marT="89126" marB="89126" horzOverflow="overflow">
                    <a:solidFill>
                      <a:schemeClr val="bg1">
                        <a:lumMod val="85000"/>
                      </a:schemeClr>
                    </a:solidFill>
                  </a:tcPr>
                </a:tc>
                <a:extLst>
                  <a:ext uri="{0D108BD9-81ED-4DB2-BD59-A6C34878D82A}">
                    <a16:rowId xmlns:a16="http://schemas.microsoft.com/office/drawing/2014/main" val="10000"/>
                  </a:ext>
                </a:extLst>
              </a:tr>
              <a:tr h="138320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cap="none" normalizeH="0" baseline="0" dirty="0">
                          <a:ln>
                            <a:noFill/>
                          </a:ln>
                          <a:solidFill>
                            <a:schemeClr val="tx1"/>
                          </a:solidFill>
                          <a:effectLst/>
                          <a:latin typeface="+mn-lt"/>
                          <a:ea typeface="Times New Roman" charset="0"/>
                          <a:cs typeface="Times New Roman" charset="0"/>
                        </a:rPr>
                        <a:t>Side effects</a:t>
                      </a:r>
                      <a:endParaRPr kumimoji="0" lang="ar-SA" altLang="en-US" sz="4000" b="1" i="0" u="none" strike="noStrike" cap="none" normalizeH="0" baseline="0" dirty="0">
                        <a:ln>
                          <a:noFill/>
                        </a:ln>
                        <a:solidFill>
                          <a:schemeClr val="tx1"/>
                        </a:solidFill>
                        <a:effectLst/>
                        <a:latin typeface="+mn-lt"/>
                        <a:ea typeface="Times New Roman" charset="0"/>
                        <a:cs typeface="Times New Roman" charset="0"/>
                      </a:endParaRPr>
                    </a:p>
                  </a:txBody>
                  <a:tcPr marL="178245" marR="178245" marT="89126" marB="89126" horzOverflow="overflow">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1" u="none" strike="noStrike" cap="none" normalizeH="0" baseline="0" dirty="0">
                          <a:ln>
                            <a:noFill/>
                          </a:ln>
                          <a:solidFill>
                            <a:schemeClr val="tx1"/>
                          </a:solidFill>
                          <a:effectLst/>
                          <a:latin typeface="+mn-lt"/>
                        </a:rPr>
                        <a:t>Uses </a:t>
                      </a:r>
                      <a:endParaRPr kumimoji="0" lang="ar-SA" altLang="en-US" sz="4000" b="1" i="0" u="none" strike="noStrike" cap="none" normalizeH="0" baseline="0" dirty="0">
                        <a:ln>
                          <a:noFill/>
                        </a:ln>
                        <a:solidFill>
                          <a:schemeClr val="tx1"/>
                        </a:solidFill>
                        <a:effectLst/>
                        <a:latin typeface="+mn-lt"/>
                        <a:ea typeface="Times New Roman" charset="0"/>
                        <a:cs typeface="Times New Roman" charset="0"/>
                      </a:endParaRPr>
                    </a:p>
                  </a:txBody>
                  <a:tcPr marL="178245" marR="178245" marT="89126" marB="89126" horzOverflow="overflow">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1" u="none" strike="noStrike" cap="none" normalizeH="0" baseline="0" dirty="0">
                          <a:ln>
                            <a:noFill/>
                          </a:ln>
                          <a:solidFill>
                            <a:schemeClr val="tx1"/>
                          </a:solidFill>
                          <a:effectLst/>
                          <a:latin typeface="+mn-lt"/>
                        </a:rPr>
                        <a:t>Effects</a:t>
                      </a:r>
                      <a:endParaRPr kumimoji="0" lang="ar-SA" altLang="en-US" sz="4000" b="1" i="0" u="none" strike="noStrike" cap="none" normalizeH="0" baseline="0" dirty="0">
                        <a:ln>
                          <a:noFill/>
                        </a:ln>
                        <a:solidFill>
                          <a:schemeClr val="tx1"/>
                        </a:solidFill>
                        <a:effectLst/>
                        <a:latin typeface="+mn-lt"/>
                        <a:ea typeface="Times New Roman" charset="0"/>
                        <a:cs typeface="Times New Roman" charset="0"/>
                      </a:endParaRPr>
                    </a:p>
                  </a:txBody>
                  <a:tcPr marL="178245" marR="178245" marT="89126" marB="89126" horzOverflow="overflow">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1" u="none" strike="noStrike" cap="none" normalizeH="0" baseline="0" dirty="0">
                          <a:ln>
                            <a:noFill/>
                          </a:ln>
                          <a:solidFill>
                            <a:schemeClr val="tx1"/>
                          </a:solidFill>
                          <a:effectLst/>
                          <a:latin typeface="+mn-lt"/>
                        </a:rPr>
                        <a:t>Mechanism of action</a:t>
                      </a:r>
                      <a:endParaRPr kumimoji="0" lang="ar-SA" altLang="en-US" sz="4000" b="1" i="0" u="none" strike="noStrike" cap="none" normalizeH="0" baseline="0" dirty="0">
                        <a:ln>
                          <a:noFill/>
                        </a:ln>
                        <a:solidFill>
                          <a:schemeClr val="tx1"/>
                        </a:solidFill>
                        <a:effectLst/>
                        <a:latin typeface="+mn-lt"/>
                        <a:ea typeface="Times New Roman" charset="0"/>
                        <a:cs typeface="Times New Roman" charset="0"/>
                      </a:endParaRPr>
                    </a:p>
                  </a:txBody>
                  <a:tcPr marL="178245" marR="178245" marT="89126" marB="89126" horzOverflow="overflow">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4000" b="1" u="none" strike="noStrike" cap="none" normalizeH="0" baseline="0" dirty="0">
                          <a:ln>
                            <a:noFill/>
                          </a:ln>
                          <a:solidFill>
                            <a:schemeClr val="tx1"/>
                          </a:solidFill>
                          <a:effectLst/>
                          <a:latin typeface="+mn-lt"/>
                        </a:rPr>
                        <a:t>Diuretics</a:t>
                      </a:r>
                      <a:endParaRPr kumimoji="0" lang="ar-SA" altLang="en-US" sz="4000" b="1" i="0" u="none" strike="noStrike" cap="none" normalizeH="0" baseline="0" dirty="0">
                        <a:ln>
                          <a:noFill/>
                        </a:ln>
                        <a:solidFill>
                          <a:schemeClr val="tx1"/>
                        </a:solidFill>
                        <a:effectLst/>
                        <a:latin typeface="+mn-lt"/>
                        <a:ea typeface="Times New Roman" charset="0"/>
                        <a:cs typeface="Times New Roman" charset="0"/>
                      </a:endParaRPr>
                    </a:p>
                  </a:txBody>
                  <a:tcPr marL="178245" marR="178245" marT="89126" marB="89126" horzOverflow="overflow">
                    <a:solidFill>
                      <a:schemeClr val="bg1">
                        <a:lumMod val="85000"/>
                      </a:schemeClr>
                    </a:solidFill>
                  </a:tcPr>
                </a:tc>
                <a:extLst>
                  <a:ext uri="{0D108BD9-81ED-4DB2-BD59-A6C34878D82A}">
                    <a16:rowId xmlns:a16="http://schemas.microsoft.com/office/drawing/2014/main" val="10001"/>
                  </a:ext>
                </a:extLst>
              </a:tr>
              <a:tr h="1865919">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entury Schoolbook" charset="0"/>
                          <a:ea typeface="Times New Roman" charset="0"/>
                          <a:cs typeface="Times New Roman" charset="0"/>
                        </a:rPr>
                        <a:t>Metabolic acidosis , Urinary alkalosis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entury Schoolbook" charset="0"/>
                          <a:ea typeface="Times New Roman" charset="0"/>
                          <a:cs typeface="Times New Roman" charset="0"/>
                        </a:rPr>
                        <a:t>Hypokalemia</a:t>
                      </a:r>
                      <a:endParaRPr kumimoji="0" lang="en-US" altLang="en-US" sz="2800" b="1" i="0" u="none" strike="noStrike" cap="none" normalizeH="0" baseline="0" dirty="0">
                        <a:ln>
                          <a:noFill/>
                        </a:ln>
                        <a:solidFill>
                          <a:srgbClr val="000000"/>
                        </a:solidFill>
                        <a:effectLst/>
                        <a:latin typeface="Century Schoolbook" charset="0"/>
                        <a:ea typeface="Times New Roman" charset="0"/>
                        <a:cs typeface="Times New Roman" charset="0"/>
                      </a:endParaRPr>
                    </a:p>
                  </a:txBody>
                  <a:tcPr marL="178245" marR="178245" marT="89111" marB="891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a:ln>
                            <a:noFill/>
                          </a:ln>
                          <a:effectLst/>
                        </a:rPr>
                        <a:t>Glaucoma, epilepsy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a:ln>
                            <a:noFill/>
                          </a:ln>
                          <a:effectLst/>
                        </a:rPr>
                        <a:t>Mountain sickness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a:ln>
                            <a:noFill/>
                          </a:ln>
                          <a:effectLst/>
                        </a:rPr>
                        <a:t>Alkalosis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err="1">
                          <a:ln>
                            <a:noFill/>
                          </a:ln>
                          <a:effectLst/>
                        </a:rPr>
                        <a:t>Phosphatemia</a:t>
                      </a:r>
                      <a:endParaRPr kumimoji="0" lang="en-US" altLang="en-US" sz="2800" b="1" i="0" u="none" strike="noStrike" cap="none" normalizeH="0" baseline="0" dirty="0">
                        <a:ln>
                          <a:noFill/>
                        </a:ln>
                        <a:solidFill>
                          <a:schemeClr val="tx1"/>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 typeface="Symbol" charset="2"/>
                        <a:buChar char="­"/>
                        <a:tabLst/>
                      </a:pPr>
                      <a:r>
                        <a:rPr kumimoji="0" lang="ar-SA" altLang="en-US" sz="2800" u="none" strike="noStrike" cap="none" normalizeH="0" baseline="0" dirty="0">
                          <a:ln>
                            <a:noFill/>
                          </a:ln>
                          <a:effectLst/>
                          <a:sym typeface="Symbol" charset="2"/>
                        </a:rPr>
                        <a:t> </a:t>
                      </a:r>
                      <a:r>
                        <a:rPr kumimoji="0" lang="en-US" altLang="en-US" sz="2800" u="none" strike="noStrike" cap="none" normalizeH="0" baseline="0" dirty="0">
                          <a:ln>
                            <a:noFill/>
                          </a:ln>
                          <a:effectLst/>
                          <a:sym typeface="Symbol" charset="2"/>
                        </a:rPr>
                        <a:t>Urinary Na HCO3, K</a:t>
                      </a:r>
                    </a:p>
                    <a:p>
                      <a:pPr marL="0" marR="0" lvl="0" indent="0" algn="just" defTabSz="914400" rtl="0" eaLnBrk="1" fontAlgn="base" latinLnBrk="0" hangingPunct="1">
                        <a:lnSpc>
                          <a:spcPct val="100000"/>
                        </a:lnSpc>
                        <a:spcBef>
                          <a:spcPct val="0"/>
                        </a:spcBef>
                        <a:spcAft>
                          <a:spcPct val="0"/>
                        </a:spcAft>
                        <a:buClrTx/>
                        <a:buSzTx/>
                        <a:buFont typeface="Symbol" charset="2"/>
                        <a:buNone/>
                        <a:tabLst/>
                      </a:pPr>
                      <a:r>
                        <a:rPr kumimoji="0" lang="en-US" altLang="en-US" sz="2800" u="none" strike="noStrike" cap="none" normalizeH="0" baseline="0" dirty="0">
                          <a:ln>
                            <a:noFill/>
                          </a:ln>
                          <a:effectLst/>
                          <a:sym typeface="Symbol" charset="2"/>
                        </a:rPr>
                        <a:t> Urinary alkalosis</a:t>
                      </a:r>
                    </a:p>
                    <a:p>
                      <a:pPr marL="0" marR="0" lvl="0" indent="0" algn="just" defTabSz="914400" rtl="0" eaLnBrk="1" fontAlgn="base" latinLnBrk="0" hangingPunct="1">
                        <a:lnSpc>
                          <a:spcPct val="100000"/>
                        </a:lnSpc>
                        <a:spcBef>
                          <a:spcPct val="0"/>
                        </a:spcBef>
                        <a:spcAft>
                          <a:spcPct val="0"/>
                        </a:spcAft>
                        <a:buClrTx/>
                        <a:buSzTx/>
                        <a:buFont typeface="Symbol" charset="2"/>
                        <a:buNone/>
                        <a:tabLst/>
                      </a:pPr>
                      <a:r>
                        <a:rPr kumimoji="0" lang="en-US" altLang="en-US" sz="2800" u="none" strike="noStrike" cap="none" normalizeH="0" baseline="0" dirty="0">
                          <a:ln>
                            <a:noFill/>
                          </a:ln>
                          <a:effectLst/>
                          <a:sym typeface="Symbol" charset="2"/>
                        </a:rPr>
                        <a:t>Metabolic acidosis </a:t>
                      </a:r>
                    </a:p>
                    <a:p>
                      <a:pPr marL="0" marR="0" lvl="0" indent="0" algn="just" defTabSz="914400" rtl="0" eaLnBrk="1" fontAlgn="base" latinLnBrk="0" hangingPunct="1">
                        <a:lnSpc>
                          <a:spcPct val="100000"/>
                        </a:lnSpc>
                        <a:spcBef>
                          <a:spcPct val="0"/>
                        </a:spcBef>
                        <a:spcAft>
                          <a:spcPct val="0"/>
                        </a:spcAft>
                        <a:buClrTx/>
                        <a:buSzTx/>
                        <a:buFont typeface="Symbol" charset="2"/>
                        <a:buNone/>
                        <a:tabLst/>
                      </a:pPr>
                      <a:endParaRPr kumimoji="0" lang="ar-SA" altLang="en-US" sz="2800" b="1" i="0" u="none" strike="noStrike" cap="none" normalizeH="0" baseline="0" dirty="0">
                        <a:ln>
                          <a:noFill/>
                        </a:ln>
                        <a:solidFill>
                          <a:srgbClr val="000000"/>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a:ln>
                            <a:noFill/>
                          </a:ln>
                          <a:effectLst/>
                        </a:rPr>
                        <a:t>Inhibition of NaHCO3 reabsorption  in PCT</a:t>
                      </a:r>
                      <a:endParaRPr kumimoji="0" lang="ar-SA" altLang="en-US" sz="2800" b="1" i="0" u="none" strike="noStrike" cap="none" normalizeH="0" baseline="0" dirty="0">
                        <a:ln>
                          <a:noFill/>
                        </a:ln>
                        <a:solidFill>
                          <a:srgbClr val="0000CC"/>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900" b="1" u="none" strike="noStrike" cap="none" normalizeH="0" baseline="0" dirty="0">
                          <a:ln>
                            <a:noFill/>
                          </a:ln>
                          <a:solidFill>
                            <a:schemeClr val="bg1"/>
                          </a:solidFill>
                          <a:effectLst/>
                          <a:latin typeface="+mn-lt"/>
                        </a:rPr>
                        <a:t>CA inhibitors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100" b="1" u="none" strike="noStrike" cap="none" normalizeH="0" baseline="0" dirty="0" err="1">
                          <a:ln>
                            <a:noFill/>
                          </a:ln>
                          <a:solidFill>
                            <a:schemeClr val="bg1"/>
                          </a:solidFill>
                          <a:effectLst/>
                          <a:latin typeface="+mn-lt"/>
                        </a:rPr>
                        <a:t>Acetohexamide</a:t>
                      </a:r>
                      <a:endParaRPr kumimoji="0" lang="en-US" altLang="en-US" sz="3100" b="1" u="none" strike="noStrike" cap="none" normalizeH="0" baseline="0" dirty="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100" b="1" u="none" strike="noStrike" cap="none" normalizeH="0" baseline="0" dirty="0" err="1">
                          <a:ln>
                            <a:noFill/>
                          </a:ln>
                          <a:solidFill>
                            <a:schemeClr val="bg1"/>
                          </a:solidFill>
                          <a:effectLst/>
                          <a:latin typeface="+mn-lt"/>
                        </a:rPr>
                        <a:t>Dorzolamide</a:t>
                      </a:r>
                      <a:r>
                        <a:rPr kumimoji="0" lang="en-US" altLang="en-US" sz="3100" b="1" u="none" strike="noStrike" cap="none" normalizeH="0" baseline="0" dirty="0">
                          <a:ln>
                            <a:noFill/>
                          </a:ln>
                          <a:solidFill>
                            <a:schemeClr val="bg1"/>
                          </a:solidFill>
                          <a:effectLst/>
                          <a:latin typeface="+mn-lt"/>
                        </a:rPr>
                        <a:t>  </a:t>
                      </a:r>
                      <a:endParaRPr kumimoji="0" lang="en-US" altLang="en-US" sz="3100" b="1" i="0" u="none" strike="noStrike" cap="none" normalizeH="0" baseline="0" dirty="0">
                        <a:ln>
                          <a:noFill/>
                        </a:ln>
                        <a:solidFill>
                          <a:schemeClr val="bg1"/>
                        </a:solidFill>
                        <a:effectLst/>
                        <a:latin typeface="+mn-lt"/>
                        <a:ea typeface="Arial" charset="0"/>
                        <a:cs typeface="Arial" charset="0"/>
                      </a:endParaRPr>
                    </a:p>
                  </a:txBody>
                  <a:tcPr marL="178245" marR="178245" marT="89126" marB="89126" horzOverflow="overflow">
                    <a:lnL w="12700" cap="flat" cmpd="sng" algn="ctr">
                      <a:solidFill>
                        <a:schemeClr val="tx1"/>
                      </a:solidFill>
                      <a:prstDash val="solid"/>
                      <a:round/>
                      <a:headEnd type="none" w="med" len="med"/>
                      <a:tailEnd type="none" w="med" len="med"/>
                    </a:lnL>
                    <a:solidFill>
                      <a:srgbClr val="CCA2AE"/>
                    </a:solidFill>
                  </a:tcPr>
                </a:tc>
                <a:extLst>
                  <a:ext uri="{0D108BD9-81ED-4DB2-BD59-A6C34878D82A}">
                    <a16:rowId xmlns:a16="http://schemas.microsoft.com/office/drawing/2014/main" val="10002"/>
                  </a:ext>
                </a:extLst>
              </a:tr>
              <a:tr h="2288289">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entury Schoolbook" charset="0"/>
                          <a:ea typeface="Times New Roman" charset="0"/>
                          <a:cs typeface="Times New Roman" charset="0"/>
                        </a:rPr>
                        <a:t>Hypokalemia,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entury Schoolbook" charset="0"/>
                          <a:ea typeface="Times New Roman" charset="0"/>
                          <a:cs typeface="Times New Roman" charset="0"/>
                        </a:rPr>
                        <a:t>hypovolemia, hyponatremia, hypomagnesemia, </a:t>
                      </a:r>
                      <a:r>
                        <a:rPr kumimoji="0" lang="en-US" altLang="en-US" sz="2800" b="1" i="0" u="none" strike="noStrike" cap="none" normalizeH="0" baseline="0" dirty="0">
                          <a:ln>
                            <a:noFill/>
                          </a:ln>
                          <a:solidFill>
                            <a:schemeClr val="tx1"/>
                          </a:solidFill>
                          <a:effectLst/>
                          <a:latin typeface="Century Schoolbook" charset="0"/>
                          <a:ea typeface="Times New Roman" charset="0"/>
                          <a:cs typeface="Times New Roman" charset="0"/>
                        </a:rPr>
                        <a:t>hypocalcemia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entury Schoolbook" charset="0"/>
                          <a:ea typeface="Times New Roman" charset="0"/>
                          <a:cs typeface="Times New Roman" charset="0"/>
                        </a:rPr>
                        <a:t>Precipitate </a:t>
                      </a:r>
                      <a:r>
                        <a:rPr kumimoji="0" lang="en-US" altLang="en-US" sz="2800" b="0" i="0" u="none" strike="noStrike" cap="none" normalizeH="0" baseline="0" dirty="0">
                          <a:ln>
                            <a:noFill/>
                          </a:ln>
                          <a:solidFill>
                            <a:srgbClr val="FF0000"/>
                          </a:solidFill>
                          <a:effectLst/>
                          <a:latin typeface="Century Schoolbook" charset="0"/>
                          <a:ea typeface="Times New Roman" charset="0"/>
                          <a:cs typeface="Times New Roman" charset="0"/>
                        </a:rPr>
                        <a:t>gout</a:t>
                      </a:r>
                      <a:r>
                        <a:rPr kumimoji="0" lang="en-US" altLang="en-US" sz="2800" b="0" i="0" u="none" strike="noStrike" cap="none" normalizeH="0" baseline="0" dirty="0">
                          <a:ln>
                            <a:noFill/>
                          </a:ln>
                          <a:solidFill>
                            <a:schemeClr val="tx1"/>
                          </a:solidFill>
                          <a:effectLst/>
                          <a:latin typeface="Century Schoolbook" charset="0"/>
                          <a:ea typeface="Times New Roman" charset="0"/>
                          <a:cs typeface="Times New Roman" charset="0"/>
                        </a:rPr>
                        <a:t>,  alkalosis</a:t>
                      </a:r>
                      <a:endParaRPr kumimoji="0" lang="ar-SA" altLang="en-US" sz="2800" b="1" i="0" u="none" strike="noStrike" cap="none" normalizeH="0" baseline="0" dirty="0">
                        <a:ln>
                          <a:noFill/>
                        </a:ln>
                        <a:solidFill>
                          <a:srgbClr val="000000"/>
                        </a:solidFill>
                        <a:effectLst/>
                        <a:latin typeface="Century Schoolbook" charset="0"/>
                        <a:ea typeface="Times New Roman" charset="0"/>
                        <a:cs typeface="Times New Roman" charset="0"/>
                      </a:endParaRPr>
                    </a:p>
                  </a:txBody>
                  <a:tcPr marL="178245" marR="178245" marT="89111" marB="891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a:ln>
                            <a:noFill/>
                          </a:ln>
                          <a:effectLst/>
                        </a:rPr>
                        <a:t>Acute pulmonary edema (Drug of choice)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a:ln>
                            <a:noFill/>
                          </a:ln>
                          <a:effectLst/>
                        </a:rPr>
                        <a:t>Heart failure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a:ln>
                            <a:noFill/>
                          </a:ln>
                          <a:effectLst/>
                        </a:rPr>
                        <a:t>Hyperkalemia, Hypercalcemia</a:t>
                      </a: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 typeface="Symbol" charset="2"/>
                        <a:buChar char="­"/>
                        <a:tabLst/>
                      </a:pPr>
                      <a:r>
                        <a:rPr kumimoji="0" lang="en-US" altLang="en-US" sz="2800" u="none" strike="noStrike" cap="none" normalizeH="0" baseline="0">
                          <a:ln>
                            <a:noFill/>
                          </a:ln>
                          <a:effectLst/>
                          <a:sym typeface="Symbol" charset="2"/>
                        </a:rPr>
                        <a:t>Urinary Na, K, Ca, Mg</a:t>
                      </a:r>
                      <a:endParaRPr kumimoji="0" lang="en-US" altLang="en-US" sz="2800" b="1" i="0" u="none" strike="noStrike" cap="none" normalizeH="0" baseline="0">
                        <a:ln>
                          <a:noFill/>
                        </a:ln>
                        <a:solidFill>
                          <a:schemeClr val="tx1"/>
                        </a:solidFill>
                        <a:effectLst/>
                        <a:latin typeface="Times New Roman" charset="0"/>
                        <a:ea typeface="Times New Roman" charset="0"/>
                        <a:cs typeface="Times New Roman" charset="0"/>
                        <a:sym typeface="Symbol" charset="2"/>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a:ln>
                            <a:noFill/>
                          </a:ln>
                          <a:effectLst/>
                        </a:rPr>
                        <a:t>Na/K/2Cl </a:t>
                      </a:r>
                      <a:r>
                        <a:rPr kumimoji="0" lang="ar-SA" altLang="en-US" sz="2800" u="none" strike="noStrike" cap="none" normalizeH="0" baseline="0" dirty="0">
                          <a:ln>
                            <a:noFill/>
                          </a:ln>
                          <a:effectLst/>
                        </a:rPr>
                        <a:t> </a:t>
                      </a:r>
                      <a:r>
                        <a:rPr kumimoji="0" lang="en-US" altLang="en-US" sz="2800" u="none" strike="noStrike" cap="none" normalizeH="0" baseline="0" dirty="0">
                          <a:ln>
                            <a:noFill/>
                          </a:ln>
                          <a:effectLst/>
                        </a:rPr>
                        <a:t>  transporter in TAL the most effective</a:t>
                      </a:r>
                      <a:endParaRPr kumimoji="0" lang="ar-SA" altLang="en-US" sz="2800" b="1" i="0" u="none" strike="noStrike" cap="none" normalizeH="0" baseline="0" dirty="0">
                        <a:ln>
                          <a:noFill/>
                        </a:ln>
                        <a:solidFill>
                          <a:srgbClr val="0000CC"/>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900" b="1" u="none" strike="noStrike" cap="none" normalizeH="0" baseline="0" dirty="0">
                          <a:ln>
                            <a:noFill/>
                          </a:ln>
                          <a:solidFill>
                            <a:schemeClr val="bg1"/>
                          </a:solidFill>
                          <a:effectLst/>
                          <a:latin typeface="+mn-lt"/>
                        </a:rPr>
                        <a:t>Loop diuretics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100" b="1" u="none" strike="noStrike" cap="none" normalizeH="0" baseline="0" dirty="0">
                          <a:ln>
                            <a:noFill/>
                          </a:ln>
                          <a:solidFill>
                            <a:schemeClr val="bg1"/>
                          </a:solidFill>
                          <a:effectLst/>
                          <a:latin typeface="+mn-lt"/>
                        </a:rPr>
                        <a:t>Furosemide</a:t>
                      </a:r>
                      <a:endParaRPr kumimoji="0" lang="en-US" altLang="en-US" sz="3100" b="1" i="0" u="none" strike="noStrike" cap="none" normalizeH="0" baseline="0" dirty="0">
                        <a:ln>
                          <a:noFill/>
                        </a:ln>
                        <a:solidFill>
                          <a:schemeClr val="bg1"/>
                        </a:solidFill>
                        <a:effectLst/>
                        <a:latin typeface="+mn-lt"/>
                        <a:ea typeface="Arial" charset="0"/>
                        <a:cs typeface="Arial" charset="0"/>
                      </a:endParaRPr>
                    </a:p>
                  </a:txBody>
                  <a:tcPr marL="178245" marR="178245" marT="89126" marB="89126" horzOverflow="overflow">
                    <a:lnL w="12700" cap="flat" cmpd="sng" algn="ctr">
                      <a:solidFill>
                        <a:schemeClr val="tx1"/>
                      </a:solidFill>
                      <a:prstDash val="solid"/>
                      <a:round/>
                      <a:headEnd type="none" w="med" len="med"/>
                      <a:tailEnd type="none" w="med" len="med"/>
                    </a:lnL>
                    <a:solidFill>
                      <a:srgbClr val="8C82AB"/>
                    </a:solidFill>
                  </a:tcPr>
                </a:tc>
                <a:extLst>
                  <a:ext uri="{0D108BD9-81ED-4DB2-BD59-A6C34878D82A}">
                    <a16:rowId xmlns:a16="http://schemas.microsoft.com/office/drawing/2014/main" val="10004"/>
                  </a:ext>
                </a:extLst>
              </a:tr>
              <a:tr h="3319318">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entury Schoolbook" charset="0"/>
                          <a:ea typeface="Times New Roman" charset="0"/>
                          <a:cs typeface="Times New Roman" charset="0"/>
                        </a:rPr>
                        <a:t>Hypokalemia, hyponatremia, </a:t>
                      </a:r>
                      <a:r>
                        <a:rPr kumimoji="0" lang="en-US" altLang="en-US" sz="2800" b="0" i="0" u="none" strike="noStrike" cap="none" normalizeH="0" baseline="0" dirty="0" err="1">
                          <a:ln>
                            <a:noFill/>
                          </a:ln>
                          <a:solidFill>
                            <a:schemeClr val="tx1"/>
                          </a:solidFill>
                          <a:effectLst/>
                          <a:latin typeface="Century Schoolbook" charset="0"/>
                          <a:ea typeface="Times New Roman" charset="0"/>
                          <a:cs typeface="Times New Roman" charset="0"/>
                        </a:rPr>
                        <a:t>hypovolemia,hypomagnesemia</a:t>
                      </a:r>
                      <a:r>
                        <a:rPr kumimoji="0" lang="en-US" altLang="en-US" sz="2800" b="0" i="0" u="none" strike="noStrike" cap="none" normalizeH="0" baseline="0" dirty="0">
                          <a:ln>
                            <a:noFill/>
                          </a:ln>
                          <a:solidFill>
                            <a:schemeClr val="tx1"/>
                          </a:solidFill>
                          <a:effectLst/>
                          <a:latin typeface="Century Schoolbook" charset="0"/>
                          <a:ea typeface="Times New Roman" charset="0"/>
                          <a:cs typeface="Times New Roman" charset="0"/>
                        </a:rPr>
                        <a:t>, </a:t>
                      </a:r>
                      <a:r>
                        <a:rPr kumimoji="0" lang="en-US" altLang="en-US" sz="2800" b="1" i="0" u="none" strike="noStrike" cap="none" normalizeH="0" baseline="0" dirty="0">
                          <a:ln>
                            <a:noFill/>
                          </a:ln>
                          <a:solidFill>
                            <a:srgbClr val="FF0000"/>
                          </a:solidFill>
                          <a:effectLst/>
                          <a:latin typeface="Century Schoolbook" charset="0"/>
                          <a:ea typeface="Times New Roman" charset="0"/>
                          <a:cs typeface="Times New Roman" charset="0"/>
                        </a:rPr>
                        <a:t>hypercalcemia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Century Schoolbook" charset="0"/>
                          <a:ea typeface="Times New Roman" charset="0"/>
                          <a:cs typeface="Times New Roman" charset="0"/>
                        </a:rPr>
                        <a:t>Metabolic Alkalosis, </a:t>
                      </a:r>
                      <a:r>
                        <a:rPr kumimoji="0" lang="en-US" altLang="en-US" sz="2800" b="0" i="0" u="none" strike="noStrike" cap="none" normalizeH="0" baseline="0" dirty="0">
                          <a:ln>
                            <a:noFill/>
                          </a:ln>
                          <a:solidFill>
                            <a:schemeClr val="tx1"/>
                          </a:solidFill>
                          <a:effectLst/>
                          <a:latin typeface="Century Schoolbook" charset="0"/>
                          <a:ea typeface="Times New Roman" charset="0"/>
                          <a:cs typeface="Times New Roman" charset="0"/>
                        </a:rPr>
                        <a:t>precipitate gout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entury Schoolbook" charset="0"/>
                          <a:ea typeface="Times New Roman" charset="0"/>
                          <a:cs typeface="Times New Roman" charset="0"/>
                        </a:rPr>
                        <a:t>Hyperlipidemia, hyperglycemia</a:t>
                      </a:r>
                      <a:endParaRPr kumimoji="0" lang="ar-SA" altLang="en-US" sz="2800" b="1" i="0" u="none" strike="noStrike" cap="none" normalizeH="0" baseline="0" dirty="0">
                        <a:ln>
                          <a:noFill/>
                        </a:ln>
                        <a:solidFill>
                          <a:srgbClr val="000000"/>
                        </a:solidFill>
                        <a:effectLst/>
                        <a:latin typeface="Century Schoolbook" charset="0"/>
                        <a:ea typeface="Times New Roman" charset="0"/>
                        <a:cs typeface="Times New Roman" charset="0"/>
                      </a:endParaRPr>
                    </a:p>
                  </a:txBody>
                  <a:tcPr marL="178245" marR="178245" marT="89111" marB="891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a:ln>
                            <a:noFill/>
                          </a:ln>
                          <a:effectLst/>
                        </a:rPr>
                        <a:t>Commonly used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a:ln>
                            <a:noFill/>
                          </a:ln>
                          <a:effectLst/>
                        </a:rPr>
                        <a:t>Hypertension, mild heart failure, </a:t>
                      </a:r>
                      <a:r>
                        <a:rPr kumimoji="0" lang="en-US" altLang="en-US" sz="2800" u="none" strike="noStrike" cap="none" normalizeH="0" baseline="0" dirty="0">
                          <a:ln>
                            <a:noFill/>
                          </a:ln>
                          <a:solidFill>
                            <a:srgbClr val="FF0000"/>
                          </a:solidFill>
                          <a:effectLst/>
                        </a:rPr>
                        <a:t>nephrolithiasis, diabetes </a:t>
                      </a:r>
                      <a:r>
                        <a:rPr kumimoji="0" lang="en-US" altLang="en-US" sz="2800" u="none" strike="noStrike" cap="none" normalizeH="0" baseline="0" dirty="0" err="1">
                          <a:ln>
                            <a:noFill/>
                          </a:ln>
                          <a:solidFill>
                            <a:srgbClr val="FF0000"/>
                          </a:solidFill>
                          <a:effectLst/>
                        </a:rPr>
                        <a:t>inspidus</a:t>
                      </a:r>
                      <a:endParaRPr kumimoji="0" lang="en-US" altLang="en-US" sz="2800" b="1" i="0" u="none" strike="noStrike" cap="none" normalizeH="0" baseline="0" dirty="0">
                        <a:ln>
                          <a:noFill/>
                        </a:ln>
                        <a:solidFill>
                          <a:srgbClr val="FF0000"/>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 typeface="Symbol" charset="2"/>
                        <a:buChar char="­"/>
                        <a:tabLst/>
                      </a:pPr>
                      <a:r>
                        <a:rPr kumimoji="0" lang="en-US" altLang="en-US" sz="2800" u="none" strike="noStrike" cap="none" normalizeH="0" baseline="0" dirty="0">
                          <a:ln>
                            <a:noFill/>
                          </a:ln>
                          <a:effectLst/>
                          <a:sym typeface="Symbol" charset="2"/>
                        </a:rPr>
                        <a:t>Urinary Na, K, Mg </a:t>
                      </a:r>
                    </a:p>
                    <a:p>
                      <a:pPr marL="0" marR="0" lvl="0" indent="0" algn="l" defTabSz="914400" rtl="0" eaLnBrk="1" fontAlgn="base" latinLnBrk="0" hangingPunct="1">
                        <a:lnSpc>
                          <a:spcPct val="100000"/>
                        </a:lnSpc>
                        <a:spcBef>
                          <a:spcPct val="0"/>
                        </a:spcBef>
                        <a:spcAft>
                          <a:spcPct val="0"/>
                        </a:spcAft>
                        <a:buClrTx/>
                        <a:buSzTx/>
                        <a:buFont typeface="Symbol" charset="2"/>
                        <a:buNone/>
                        <a:tabLst/>
                      </a:pPr>
                      <a:r>
                        <a:rPr kumimoji="0" lang="en-US" altLang="en-US" sz="2800" u="none" strike="noStrike" cap="none" normalizeH="0" baseline="0" dirty="0">
                          <a:ln>
                            <a:noFill/>
                          </a:ln>
                          <a:effectLst/>
                          <a:sym typeface="Symbol" charset="2"/>
                        </a:rPr>
                        <a:t>BUT</a:t>
                      </a:r>
                      <a:r>
                        <a:rPr kumimoji="0" lang="en-US" altLang="en-US" sz="2800" u="none" strike="noStrike" cap="none" normalizeH="0" baseline="0" dirty="0">
                          <a:ln>
                            <a:noFill/>
                          </a:ln>
                          <a:solidFill>
                            <a:srgbClr val="FF0000"/>
                          </a:solidFill>
                          <a:effectLst/>
                          <a:sym typeface="Symbol" charset="2"/>
                        </a:rPr>
                        <a:t>↓ urinary Ca </a:t>
                      </a:r>
                      <a:r>
                        <a:rPr kumimoji="0" lang="en-US" altLang="en-US" sz="2800" u="none" strike="noStrike" cap="none" normalizeH="0" baseline="0" dirty="0">
                          <a:ln>
                            <a:noFill/>
                          </a:ln>
                          <a:effectLst/>
                          <a:sym typeface="Symbol" charset="2"/>
                        </a:rPr>
                        <a:t>(hypercalcemia)</a:t>
                      </a:r>
                    </a:p>
                    <a:p>
                      <a:pPr marL="0" marR="0" lvl="0" indent="0" algn="just" defTabSz="914400" rtl="0" eaLnBrk="1" fontAlgn="base" latinLnBrk="0" hangingPunct="1">
                        <a:lnSpc>
                          <a:spcPct val="100000"/>
                        </a:lnSpc>
                        <a:spcBef>
                          <a:spcPct val="0"/>
                        </a:spcBef>
                        <a:spcAft>
                          <a:spcPct val="0"/>
                        </a:spcAft>
                        <a:buClrTx/>
                        <a:buSzTx/>
                        <a:buFont typeface="Symbol" charset="2"/>
                        <a:buNone/>
                        <a:tabLst/>
                      </a:pPr>
                      <a:r>
                        <a:rPr kumimoji="0" lang="en-US" altLang="en-US" sz="2800" u="none" strike="noStrike" cap="none" normalizeH="0" baseline="0" dirty="0">
                          <a:ln>
                            <a:noFill/>
                          </a:ln>
                          <a:effectLst/>
                          <a:sym typeface="Symbol" charset="2"/>
                        </a:rPr>
                        <a:t>Metabolic alkalosis</a:t>
                      </a:r>
                    </a:p>
                    <a:p>
                      <a:pPr marL="0" marR="0" lvl="0" indent="0" algn="just" defTabSz="914400" rtl="0" eaLnBrk="1" fontAlgn="base" latinLnBrk="0" hangingPunct="1">
                        <a:lnSpc>
                          <a:spcPct val="100000"/>
                        </a:lnSpc>
                        <a:spcBef>
                          <a:spcPct val="0"/>
                        </a:spcBef>
                        <a:spcAft>
                          <a:spcPct val="0"/>
                        </a:spcAft>
                        <a:buClrTx/>
                        <a:buSzTx/>
                        <a:buFont typeface="Symbol" charset="2"/>
                        <a:buNone/>
                        <a:tabLst/>
                      </a:pPr>
                      <a:endParaRPr kumimoji="0" lang="ar-SA" altLang="en-US" sz="2800" b="1" i="0" u="none" strike="noStrike" cap="none" normalizeH="0" baseline="0" dirty="0">
                        <a:ln>
                          <a:noFill/>
                        </a:ln>
                        <a:solidFill>
                          <a:srgbClr val="000000"/>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a:ln>
                            <a:noFill/>
                          </a:ln>
                          <a:effectLst/>
                        </a:rPr>
                        <a:t>Na and Cl </a:t>
                      </a:r>
                      <a:r>
                        <a:rPr kumimoji="0" lang="ar-SA" altLang="en-US" sz="2800" u="none" strike="noStrike" cap="none" normalizeH="0" baseline="0" dirty="0">
                          <a:ln>
                            <a:noFill/>
                          </a:ln>
                          <a:effectLst/>
                        </a:rPr>
                        <a:t> </a:t>
                      </a:r>
                      <a:r>
                        <a:rPr kumimoji="0" lang="en-US" altLang="en-US" sz="2800" u="none" strike="noStrike" cap="none" normalizeH="0" baseline="0" dirty="0" err="1">
                          <a:ln>
                            <a:noFill/>
                          </a:ln>
                          <a:effectLst/>
                        </a:rPr>
                        <a:t>cotransporter</a:t>
                      </a:r>
                      <a:r>
                        <a:rPr kumimoji="0" lang="en-US" altLang="en-US" sz="2800" u="none" strike="noStrike" cap="none" normalizeH="0" baseline="0" dirty="0">
                          <a:ln>
                            <a:noFill/>
                          </a:ln>
                          <a:effectLst/>
                        </a:rPr>
                        <a:t> in DCT</a:t>
                      </a:r>
                      <a:endParaRPr kumimoji="0" lang="ar-SA" altLang="en-US" sz="2800" b="1" i="0" u="none" strike="noStrike" cap="none" normalizeH="0" baseline="0" dirty="0">
                        <a:ln>
                          <a:noFill/>
                        </a:ln>
                        <a:solidFill>
                          <a:srgbClr val="0000CC"/>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3900" b="1" u="none" strike="noStrike" cap="none" normalizeH="0" baseline="0" dirty="0">
                          <a:ln>
                            <a:noFill/>
                          </a:ln>
                          <a:solidFill>
                            <a:schemeClr val="bg1"/>
                          </a:solidFill>
                          <a:effectLst/>
                          <a:latin typeface="+mn-lt"/>
                        </a:rPr>
                        <a:t>Thiazide diuretics</a:t>
                      </a:r>
                      <a:endParaRPr kumimoji="0" lang="ar-SA" altLang="en-US" sz="3900" b="1" u="none" strike="noStrike" cap="none" normalizeH="0" baseline="0" dirty="0">
                        <a:ln>
                          <a:noFill/>
                        </a:ln>
                        <a:solidFill>
                          <a:schemeClr val="bg1"/>
                        </a:solidFill>
                        <a:effectLst/>
                        <a:latin typeface="+mn-lt"/>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3100" b="1" u="none" strike="noStrike" cap="none" normalizeH="0" baseline="0" dirty="0">
                        <a:ln>
                          <a:noFill/>
                        </a:ln>
                        <a:solidFill>
                          <a:schemeClr val="bg1"/>
                        </a:solidFill>
                        <a:effectLst/>
                        <a:latin typeface="+mn-lt"/>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3100" b="1" u="none" strike="noStrike" cap="none" normalizeH="0" baseline="0" dirty="0">
                          <a:ln>
                            <a:noFill/>
                          </a:ln>
                          <a:solidFill>
                            <a:schemeClr val="bg1"/>
                          </a:solidFill>
                          <a:effectLst/>
                          <a:latin typeface="+mn-lt"/>
                        </a:rPr>
                        <a:t>hydrochlorothiazide</a:t>
                      </a:r>
                      <a:endParaRPr kumimoji="0" lang="ar-SA" altLang="en-US" sz="3100" b="1" i="0" u="none" strike="noStrike" cap="none" normalizeH="0" baseline="0" dirty="0">
                        <a:ln>
                          <a:noFill/>
                        </a:ln>
                        <a:solidFill>
                          <a:schemeClr val="bg1"/>
                        </a:solidFill>
                        <a:effectLst/>
                        <a:latin typeface="+mn-lt"/>
                        <a:ea typeface="Arial" charset="0"/>
                        <a:cs typeface="Arial" charset="0"/>
                      </a:endParaRPr>
                    </a:p>
                  </a:txBody>
                  <a:tcPr marL="178245" marR="178245" marT="89126" marB="89126" horzOverflow="overflow">
                    <a:lnL w="12700" cap="flat" cmpd="sng" algn="ctr">
                      <a:solidFill>
                        <a:schemeClr val="tx1"/>
                      </a:solidFill>
                      <a:prstDash val="solid"/>
                      <a:round/>
                      <a:headEnd type="none" w="med" len="med"/>
                      <a:tailEnd type="none" w="med" len="med"/>
                    </a:lnL>
                    <a:solidFill>
                      <a:srgbClr val="66B3C6"/>
                    </a:solidFill>
                  </a:tcPr>
                </a:tc>
                <a:extLst>
                  <a:ext uri="{0D108BD9-81ED-4DB2-BD59-A6C34878D82A}">
                    <a16:rowId xmlns:a16="http://schemas.microsoft.com/office/drawing/2014/main" val="10005"/>
                  </a:ext>
                </a:extLst>
              </a:tr>
              <a:tr h="1865889">
                <a:tc>
                  <a:txBody>
                    <a:bodyPr/>
                    <a:lstStyle>
                      <a:lvl1pPr marL="342900" indent="-342900"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Century Schoolbook" charset="0"/>
                          <a:ea typeface="Times New Roman" charset="0"/>
                          <a:cs typeface="Times New Roman" charset="0"/>
                        </a:rPr>
                        <a:t>Gynaecomastia</a:t>
                      </a:r>
                      <a:r>
                        <a:rPr kumimoji="0" lang="en-US" altLang="en-US" sz="2800" b="0" i="0" u="none" strike="noStrike" cap="none" normalizeH="0" baseline="0" dirty="0">
                          <a:ln>
                            <a:noFill/>
                          </a:ln>
                          <a:solidFill>
                            <a:srgbClr val="FF0000"/>
                          </a:solidFill>
                          <a:effectLst/>
                          <a:latin typeface="Century Schoolbook" charset="0"/>
                          <a:ea typeface="Times New Roman" charset="0"/>
                          <a:cs typeface="Times New Roman" charset="0"/>
                        </a:rPr>
                        <a:t>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Century Schoolbook" charset="0"/>
                          <a:ea typeface="Times New Roman" charset="0"/>
                          <a:cs typeface="Times New Roman" charset="0"/>
                        </a:rPr>
                        <a:t>Hyperkalaemia</a:t>
                      </a:r>
                      <a:r>
                        <a:rPr kumimoji="0" lang="en-US" altLang="en-US" sz="2800" b="0" i="0" u="none" strike="noStrike" cap="none" normalizeH="0" baseline="0" dirty="0">
                          <a:ln>
                            <a:noFill/>
                          </a:ln>
                          <a:solidFill>
                            <a:schemeClr val="tx1"/>
                          </a:solidFill>
                          <a:effectLst/>
                          <a:latin typeface="Century Schoolbook" charset="0"/>
                          <a:ea typeface="Times New Roman" charset="0"/>
                          <a:cs typeface="Times New Roman" charset="0"/>
                        </a:rPr>
                        <a:t>, Metabolic acidosis.</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entury Schoolbook" charset="0"/>
                          <a:ea typeface="Times New Roman" charset="0"/>
                          <a:cs typeface="Times New Roman" charset="0"/>
                        </a:rPr>
                        <a:t>GIT upset and peptic ulcer</a:t>
                      </a:r>
                      <a:endParaRPr kumimoji="0" lang="en-US" altLang="en-US" sz="2800" b="1" i="0" u="none" strike="noStrike" cap="none" normalizeH="0" baseline="0" dirty="0">
                        <a:ln>
                          <a:noFill/>
                        </a:ln>
                        <a:solidFill>
                          <a:srgbClr val="000000"/>
                        </a:solidFill>
                        <a:effectLst/>
                        <a:latin typeface="Century Schoolbook" charset="0"/>
                        <a:ea typeface="Times New Roman" charset="0"/>
                        <a:cs typeface="Times New Roman" charset="0"/>
                      </a:endParaRPr>
                    </a:p>
                  </a:txBody>
                  <a:tcPr marL="178245" marR="178245" marT="89111" marB="891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a:ln>
                            <a:noFill/>
                          </a:ln>
                          <a:solidFill>
                            <a:srgbClr val="FF0000"/>
                          </a:solidFill>
                          <a:effectLst/>
                        </a:rPr>
                        <a:t> Hepatic cirrhosis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a:ln>
                            <a:noFill/>
                          </a:ln>
                          <a:effectLst/>
                        </a:rPr>
                        <a:t>(Drug of choice)</a:t>
                      </a:r>
                      <a:endParaRPr kumimoji="0" lang="en-US" altLang="en-US" sz="2800" b="1" i="0" u="none" strike="noStrike" cap="none" normalizeH="0" baseline="0" dirty="0">
                        <a:ln>
                          <a:noFill/>
                        </a:ln>
                        <a:solidFill>
                          <a:srgbClr val="0070C0"/>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 typeface="Symbol" charset="2"/>
                        <a:buNone/>
                        <a:tabLst/>
                      </a:pPr>
                      <a:r>
                        <a:rPr kumimoji="0" lang="en-US" altLang="en-US" sz="2800" u="none" strike="noStrike" cap="none" normalizeH="0" baseline="0" dirty="0">
                          <a:ln>
                            <a:noFill/>
                          </a:ln>
                          <a:effectLst/>
                          <a:sym typeface="Symbol" charset="2"/>
                        </a:rPr>
                        <a:t>↑ Urinary Na</a:t>
                      </a:r>
                    </a:p>
                    <a:p>
                      <a:pPr marL="0" marR="0" lvl="0" indent="0" algn="just" defTabSz="914400" rtl="0" eaLnBrk="1" fontAlgn="base" latinLnBrk="0" hangingPunct="1">
                        <a:lnSpc>
                          <a:spcPct val="100000"/>
                        </a:lnSpc>
                        <a:spcBef>
                          <a:spcPct val="0"/>
                        </a:spcBef>
                        <a:spcAft>
                          <a:spcPct val="0"/>
                        </a:spcAft>
                        <a:buClrTx/>
                        <a:buSzTx/>
                        <a:buFont typeface="Symbol" charset="2"/>
                        <a:buNone/>
                        <a:tabLst/>
                      </a:pPr>
                      <a:r>
                        <a:rPr kumimoji="0" lang="en-US" altLang="en-US" sz="2800" u="none" strike="noStrike" cap="none" normalizeH="0" baseline="0" dirty="0">
                          <a:ln>
                            <a:noFill/>
                          </a:ln>
                          <a:effectLst/>
                          <a:sym typeface="Symbol" charset="2"/>
                        </a:rPr>
                        <a:t>↓ K, H secretion</a:t>
                      </a:r>
                    </a:p>
                    <a:p>
                      <a:pPr marL="0" marR="0" lvl="0" indent="0" algn="just" defTabSz="914400" rtl="0" eaLnBrk="1" fontAlgn="base" latinLnBrk="0" hangingPunct="1">
                        <a:lnSpc>
                          <a:spcPct val="100000"/>
                        </a:lnSpc>
                        <a:spcBef>
                          <a:spcPct val="0"/>
                        </a:spcBef>
                        <a:spcAft>
                          <a:spcPct val="0"/>
                        </a:spcAft>
                        <a:buClrTx/>
                        <a:buSzTx/>
                        <a:buFont typeface="Symbol" charset="2"/>
                        <a:buNone/>
                        <a:tabLst/>
                      </a:pPr>
                      <a:r>
                        <a:rPr kumimoji="0" lang="en-US" altLang="en-US" sz="2800" u="none" strike="noStrike" cap="none" normalizeH="0" baseline="0" dirty="0">
                          <a:ln>
                            <a:noFill/>
                          </a:ln>
                          <a:effectLst/>
                          <a:sym typeface="Symbol" charset="2"/>
                        </a:rPr>
                        <a:t>Metabolic acidosis</a:t>
                      </a:r>
                      <a:endParaRPr kumimoji="0" lang="ar-SA" altLang="en-US" sz="2800" b="1" i="0" u="none" strike="noStrike" cap="none" normalizeH="0" baseline="0" dirty="0">
                        <a:ln>
                          <a:noFill/>
                        </a:ln>
                        <a:solidFill>
                          <a:srgbClr val="000000"/>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a:ln>
                            <a:noFill/>
                          </a:ln>
                          <a:effectLst/>
                        </a:rPr>
                        <a:t> competitive antagonist of aldosterone in CCT</a:t>
                      </a:r>
                      <a:endParaRPr kumimoji="0" lang="en-US" altLang="en-US" sz="2800" b="1" i="0" u="none" strike="noStrike" cap="none" normalizeH="0" baseline="0" dirty="0">
                        <a:ln>
                          <a:noFill/>
                        </a:ln>
                        <a:solidFill>
                          <a:srgbClr val="0000CC"/>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3900" b="1" u="none" strike="noStrike" cap="none" normalizeH="0" baseline="0" dirty="0">
                          <a:ln>
                            <a:noFill/>
                          </a:ln>
                          <a:solidFill>
                            <a:schemeClr val="bg1"/>
                          </a:solidFill>
                          <a:effectLst/>
                          <a:latin typeface="+mn-lt"/>
                        </a:rPr>
                        <a:t>K-sparing diuretic</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3100" b="1" u="none" strike="noStrike" cap="none" normalizeH="0" baseline="0" dirty="0">
                          <a:ln>
                            <a:noFill/>
                          </a:ln>
                          <a:solidFill>
                            <a:schemeClr val="bg1"/>
                          </a:solidFill>
                          <a:effectLst/>
                          <a:latin typeface="+mn-lt"/>
                        </a:rPr>
                        <a:t>Spironolactone.</a:t>
                      </a:r>
                      <a:endParaRPr kumimoji="0" lang="en-US" altLang="en-US" sz="3100" b="1" i="0" u="none" strike="noStrike" cap="none" normalizeH="0" baseline="0" dirty="0">
                        <a:ln>
                          <a:noFill/>
                        </a:ln>
                        <a:solidFill>
                          <a:schemeClr val="bg1"/>
                        </a:solidFill>
                        <a:effectLst/>
                        <a:latin typeface="+mn-lt"/>
                        <a:ea typeface="Arial" charset="0"/>
                        <a:cs typeface="Arial" charset="0"/>
                      </a:endParaRPr>
                    </a:p>
                  </a:txBody>
                  <a:tcPr marL="178245" marR="178245" marT="89126" marB="89126" horzOverflow="overflow">
                    <a:lnL w="12700" cap="flat" cmpd="sng" algn="ctr">
                      <a:solidFill>
                        <a:schemeClr val="tx1"/>
                      </a:solidFill>
                      <a:prstDash val="solid"/>
                      <a:round/>
                      <a:headEnd type="none" w="med" len="med"/>
                      <a:tailEnd type="none" w="med" len="med"/>
                    </a:lnL>
                    <a:solidFill>
                      <a:srgbClr val="F6AE8F"/>
                    </a:solidFill>
                  </a:tcPr>
                </a:tc>
                <a:extLst>
                  <a:ext uri="{0D108BD9-81ED-4DB2-BD59-A6C34878D82A}">
                    <a16:rowId xmlns:a16="http://schemas.microsoft.com/office/drawing/2014/main" val="10006"/>
                  </a:ext>
                </a:extLst>
              </a:tr>
              <a:tr h="1865889">
                <a:tc>
                  <a:txBody>
                    <a:bodyPr/>
                    <a:lstStyle>
                      <a:lvl1pPr marL="342900" indent="-342900"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entury Schoolbook" charset="0"/>
                          <a:ea typeface="Times New Roman" charset="0"/>
                          <a:cs typeface="Times New Roman" charset="0"/>
                        </a:rPr>
                        <a:t>Extracellular water expansion</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entury Schoolbook" charset="0"/>
                          <a:ea typeface="Times New Roman" charset="0"/>
                          <a:cs typeface="Times New Roman" charset="0"/>
                        </a:rPr>
                        <a:t>Dehydration</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entury Schoolbook" charset="0"/>
                          <a:ea typeface="Times New Roman" charset="0"/>
                          <a:cs typeface="Times New Roman" charset="0"/>
                        </a:rPr>
                        <a:t>Hypernatremia</a:t>
                      </a:r>
                      <a:endParaRPr kumimoji="0" lang="ar-SA" altLang="en-US" sz="2400" b="1" i="0" u="none" strike="noStrike" cap="none" normalizeH="0" baseline="0" dirty="0">
                        <a:ln>
                          <a:noFill/>
                        </a:ln>
                        <a:solidFill>
                          <a:srgbClr val="000000"/>
                        </a:solidFill>
                        <a:effectLst/>
                        <a:latin typeface="Century Schoolbook" charset="0"/>
                        <a:ea typeface="Times New Roman" charset="0"/>
                        <a:cs typeface="Times New Roman" charset="0"/>
                      </a:endParaRPr>
                    </a:p>
                  </a:txBody>
                  <a:tcPr marL="178245" marR="178245" marT="89111" marB="891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2800" u="none" strike="noStrike" cap="none" normalizeH="0" baseline="0" dirty="0">
                          <a:ln>
                            <a:noFill/>
                          </a:ln>
                          <a:effectLst/>
                        </a:rPr>
                        <a:t> Cerebral edema, glaucoma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2800" u="none" strike="noStrike" cap="none" normalizeH="0" baseline="0" dirty="0">
                          <a:ln>
                            <a:noFill/>
                          </a:ln>
                          <a:effectLst/>
                        </a:rPr>
                        <a:t> Acute renal failure, drug toxicities</a:t>
                      </a:r>
                      <a:endParaRPr kumimoji="0" lang="ar-SA" altLang="en-US" sz="2800" b="1" i="0" u="none" strike="noStrike" cap="none" normalizeH="0" baseline="0" dirty="0">
                        <a:ln>
                          <a:noFill/>
                        </a:ln>
                        <a:solidFill>
                          <a:schemeClr val="tx1"/>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 typeface="Symbol" charset="2"/>
                        <a:buChar char="­"/>
                        <a:tabLst/>
                      </a:pPr>
                      <a:r>
                        <a:rPr kumimoji="0" lang="en-US" altLang="en-US" sz="2800" u="none" strike="noStrike" cap="none" normalizeH="0" baseline="0">
                          <a:ln>
                            <a:noFill/>
                          </a:ln>
                          <a:effectLst/>
                          <a:sym typeface="Symbol" charset="2"/>
                        </a:rPr>
                        <a:t>Urine excretion</a:t>
                      </a:r>
                    </a:p>
                    <a:p>
                      <a:pPr marL="0" marR="0" lvl="0" indent="0" algn="just" defTabSz="914400" rtl="0" eaLnBrk="1" fontAlgn="base" latinLnBrk="0" hangingPunct="1">
                        <a:lnSpc>
                          <a:spcPct val="100000"/>
                        </a:lnSpc>
                        <a:spcBef>
                          <a:spcPct val="0"/>
                        </a:spcBef>
                        <a:spcAft>
                          <a:spcPct val="0"/>
                        </a:spcAft>
                        <a:buClrTx/>
                        <a:buSzTx/>
                        <a:buFont typeface="Symbol" charset="2"/>
                        <a:buChar char="­"/>
                        <a:tabLst/>
                      </a:pPr>
                      <a:r>
                        <a:rPr kumimoji="0" lang="en-US" altLang="en-US" sz="2800" u="none" strike="noStrike" cap="none" normalizeH="0" baseline="0">
                          <a:ln>
                            <a:noFill/>
                          </a:ln>
                          <a:effectLst/>
                          <a:sym typeface="Symbol" charset="2"/>
                        </a:rPr>
                        <a:t> Little Na </a:t>
                      </a:r>
                      <a:endParaRPr kumimoji="0" lang="ar-SA" altLang="en-US" sz="2800" b="1" i="0" u="none" strike="noStrike" cap="none" normalizeH="0" baseline="0">
                        <a:ln>
                          <a:noFill/>
                        </a:ln>
                        <a:solidFill>
                          <a:srgbClr val="000000"/>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u="none" strike="noStrike" cap="none" normalizeH="0" baseline="0" dirty="0">
                          <a:ln>
                            <a:noFill/>
                          </a:ln>
                          <a:effectLst/>
                        </a:rPr>
                        <a:t>Osmotic effect in PCT </a:t>
                      </a:r>
                      <a:endParaRPr kumimoji="0" lang="ar-SA" altLang="en-US" sz="2800" b="1" i="0" u="none" strike="noStrike" cap="none" normalizeH="0" baseline="0" dirty="0">
                        <a:ln>
                          <a:noFill/>
                        </a:ln>
                        <a:solidFill>
                          <a:srgbClr val="000000"/>
                        </a:solidFill>
                        <a:effectLst/>
                        <a:latin typeface="Century Schoolbook" charset="0"/>
                        <a:ea typeface="Times New Roman" charset="0"/>
                        <a:cs typeface="Times New Roman" charset="0"/>
                      </a:endParaRPr>
                    </a:p>
                  </a:txBody>
                  <a:tcPr marL="178245" marR="178245" marT="89126" marB="89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Arial" charset="0"/>
                          <a:cs typeface="Arial" charset="0"/>
                        </a:defRPr>
                      </a:lvl1pPr>
                      <a:lvl2pPr marL="742950" indent="-285750" eaLnBrk="0" hangingPunct="0">
                        <a:spcBef>
                          <a:spcPct val="20000"/>
                        </a:spcBef>
                        <a:buClr>
                          <a:schemeClr val="accent1"/>
                        </a:buClr>
                        <a:buSzPct val="80000"/>
                        <a:buFont typeface="Wingdings 2" charset="2"/>
                        <a:defRPr sz="1900">
                          <a:solidFill>
                            <a:schemeClr val="tx1"/>
                          </a:solidFill>
                          <a:latin typeface="Century Schoolbook" charset="0"/>
                          <a:ea typeface="Arial" charset="0"/>
                          <a:cs typeface="Arial" charset="0"/>
                        </a:defRPr>
                      </a:lvl2pPr>
                      <a:lvl3pPr marL="1143000" indent="-228600" eaLnBrk="0" hangingPunct="0">
                        <a:spcBef>
                          <a:spcPct val="20000"/>
                        </a:spcBef>
                        <a:buClr>
                          <a:srgbClr val="E0752F"/>
                        </a:buClr>
                        <a:buSzPct val="60000"/>
                        <a:buFont typeface="Wingdings" charset="2"/>
                        <a:defRPr sz="2000">
                          <a:solidFill>
                            <a:schemeClr val="tx1"/>
                          </a:solidFill>
                          <a:latin typeface="Century Schoolbook" charset="0"/>
                          <a:ea typeface="Arial" charset="0"/>
                          <a:cs typeface="Arial" charset="0"/>
                        </a:defRPr>
                      </a:lvl3pPr>
                      <a:lvl4pPr marL="1600200" indent="-228600" eaLnBrk="0" hangingPunct="0">
                        <a:spcBef>
                          <a:spcPct val="20000"/>
                        </a:spcBef>
                        <a:buClr>
                          <a:srgbClr val="FEC3AE"/>
                        </a:buClr>
                        <a:buSzPct val="60000"/>
                        <a:buFont typeface="Wingdings" charset="2"/>
                        <a:defRPr>
                          <a:solidFill>
                            <a:schemeClr val="tx1"/>
                          </a:solidFill>
                          <a:latin typeface="Century Schoolbook" charset="0"/>
                          <a:ea typeface="Arial" charset="0"/>
                          <a:cs typeface="Arial" charset="0"/>
                        </a:defRPr>
                      </a:lvl4pPr>
                      <a:lvl5pPr marL="2057400" indent="-228600" eaLnBrk="0" hangingPunct="0">
                        <a:spcBef>
                          <a:spcPct val="20000"/>
                        </a:spcBef>
                        <a:buClr>
                          <a:srgbClr val="BDCAE9"/>
                        </a:buClr>
                        <a:buSzPct val="68000"/>
                        <a:buFont typeface="Wingdings 2" charset="2"/>
                        <a:defRPr sz="1400">
                          <a:solidFill>
                            <a:schemeClr val="tx1"/>
                          </a:solidFill>
                          <a:latin typeface="Century Schoolbook" charset="0"/>
                          <a:ea typeface="Arial" charset="0"/>
                          <a:cs typeface="Arial" charset="0"/>
                        </a:defRPr>
                      </a:lvl5pPr>
                      <a:lvl6pPr marL="25146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6pPr>
                      <a:lvl7pPr marL="29718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7pPr>
                      <a:lvl8pPr marL="34290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8pPr>
                      <a:lvl9pPr marL="3886200" indent="-228600" eaLnBrk="0" fontAlgn="base" hangingPunct="0">
                        <a:spcBef>
                          <a:spcPct val="20000"/>
                        </a:spcBef>
                        <a:spcAft>
                          <a:spcPct val="0"/>
                        </a:spcAft>
                        <a:buClr>
                          <a:srgbClr val="BDCAE9"/>
                        </a:buClr>
                        <a:buSzPct val="68000"/>
                        <a:buFont typeface="Wingdings 2" charset="2"/>
                        <a:defRPr sz="1400">
                          <a:solidFill>
                            <a:schemeClr val="tx1"/>
                          </a:solidFill>
                          <a:latin typeface="Century Schoolbook"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900" b="1" u="none" strike="noStrike" cap="none" normalizeH="0" baseline="0" dirty="0">
                          <a:ln>
                            <a:noFill/>
                          </a:ln>
                          <a:solidFill>
                            <a:schemeClr val="bg1"/>
                          </a:solidFill>
                          <a:effectLst/>
                          <a:latin typeface="+mn-lt"/>
                        </a:rPr>
                        <a:t>Osmotic diuretic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100" b="1" u="none" strike="noStrike" cap="none" normalizeH="0" baseline="0" dirty="0">
                          <a:ln>
                            <a:noFill/>
                          </a:ln>
                          <a:solidFill>
                            <a:schemeClr val="bg1"/>
                          </a:solidFill>
                          <a:effectLst/>
                          <a:latin typeface="+mn-lt"/>
                        </a:rPr>
                        <a:t>Mannitol</a:t>
                      </a:r>
                      <a:endParaRPr kumimoji="0" lang="en-US" altLang="en-US" sz="3100" b="1" i="0" u="none" strike="noStrike" cap="none" normalizeH="0" baseline="0" dirty="0">
                        <a:ln>
                          <a:noFill/>
                        </a:ln>
                        <a:solidFill>
                          <a:schemeClr val="bg1"/>
                        </a:solidFill>
                        <a:effectLst/>
                        <a:latin typeface="+mn-lt"/>
                        <a:ea typeface="Arial" charset="0"/>
                        <a:cs typeface="Arial" charset="0"/>
                      </a:endParaRPr>
                    </a:p>
                  </a:txBody>
                  <a:tcPr marL="178245" marR="178245" marT="89126" marB="89126" horzOverflow="overflow">
                    <a:lnL w="12700" cap="flat" cmpd="sng" algn="ctr">
                      <a:solidFill>
                        <a:schemeClr val="tx1"/>
                      </a:solidFill>
                      <a:prstDash val="solid"/>
                      <a:round/>
                      <a:headEnd type="none" w="med" len="med"/>
                      <a:tailEnd type="none" w="med" len="med"/>
                    </a:lnL>
                    <a:solidFill>
                      <a:srgbClr val="40796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9575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85" y="607425"/>
            <a:ext cx="23680078" cy="12865060"/>
          </a:xfrm>
          <a:prstGeom prst="rect">
            <a:avLst/>
          </a:prstGeom>
          <a:noFill/>
        </p:spPr>
        <p:txBody>
          <a:bodyPr wrap="square" rtlCol="0">
            <a:spAutoFit/>
          </a:bodyPr>
          <a:lstStyle/>
          <a:p>
            <a:pPr marL="457200" indent="-457200">
              <a:buFont typeface="+mj-lt"/>
              <a:buAutoNum type="arabicPeriod"/>
            </a:pPr>
            <a:r>
              <a:rPr lang="en-US" sz="2600" b="1" dirty="0"/>
              <a:t>A patient taking aminoglycosides was prescribed one of these diuretics, then the patient experienced hearing loss and damage to the ear. Which drug did he take? </a:t>
            </a:r>
          </a:p>
          <a:p>
            <a:r>
              <a:rPr lang="en-US" sz="2400" b="1" dirty="0">
                <a:ea typeface="Optima" charset="0"/>
                <a:cs typeface="Optima" charset="0"/>
              </a:rPr>
              <a:t>A) </a:t>
            </a:r>
            <a:r>
              <a:rPr lang="en-US" sz="2400" b="1" dirty="0" err="1">
                <a:ea typeface="Optima" charset="0"/>
                <a:cs typeface="Optima" charset="0"/>
              </a:rPr>
              <a:t>Chlorothiazide</a:t>
            </a:r>
            <a:r>
              <a:rPr lang="en-US" sz="2400" b="1" dirty="0">
                <a:ea typeface="Optima" charset="0"/>
                <a:cs typeface="Optima" charset="0"/>
              </a:rPr>
              <a:t> .              B) Furosemide.                     C) </a:t>
            </a:r>
            <a:r>
              <a:rPr lang="en-US" sz="2400" b="1" dirty="0" err="1">
                <a:ea typeface="Optima" charset="0"/>
                <a:cs typeface="Optima" charset="0"/>
              </a:rPr>
              <a:t>Acetozolamide</a:t>
            </a:r>
            <a:r>
              <a:rPr lang="en-US" sz="2400" b="1" dirty="0">
                <a:ea typeface="Optima" charset="0"/>
                <a:cs typeface="Optima" charset="0"/>
              </a:rPr>
              <a:t>.                        D) Spironolactone.</a:t>
            </a:r>
          </a:p>
          <a:p>
            <a:endParaRPr lang="en-US" sz="2400" b="1" dirty="0">
              <a:ea typeface="Optima" charset="0"/>
              <a:cs typeface="Optima" charset="0"/>
            </a:endParaRPr>
          </a:p>
          <a:p>
            <a:pPr marL="514350" indent="-514350">
              <a:buFont typeface="+mj-lt"/>
              <a:buAutoNum type="arabicPeriod" startAt="2"/>
            </a:pPr>
            <a:r>
              <a:rPr lang="en-US" sz="2600" b="1" dirty="0"/>
              <a:t>A patient came to the emergency room suffering from severe pulmonary edema, which diuretic is the best choice for his case?</a:t>
            </a:r>
          </a:p>
          <a:p>
            <a:r>
              <a:rPr lang="en-US" sz="2400" b="1" dirty="0"/>
              <a:t>A) Spironolactone.             B) Dorzolamide.               C) furosemide.                         D) Hydrochlorothiazide.</a:t>
            </a:r>
          </a:p>
          <a:p>
            <a:r>
              <a:rPr lang="en-US" sz="2400" b="1" dirty="0">
                <a:ea typeface="Optima" charset="0"/>
                <a:cs typeface="Optima" charset="0"/>
              </a:rPr>
              <a:t>   </a:t>
            </a:r>
          </a:p>
          <a:p>
            <a:pPr marL="457200" indent="-457200">
              <a:buFont typeface="+mj-lt"/>
              <a:buAutoNum type="arabicPeriod" startAt="3"/>
            </a:pPr>
            <a:r>
              <a:rPr lang="en-US" sz="2600" b="1" dirty="0"/>
              <a:t>How do thiazide diuretics affect these ions?</a:t>
            </a:r>
          </a:p>
          <a:p>
            <a:r>
              <a:rPr lang="en-US" sz="2400" b="1" dirty="0">
                <a:ea typeface="Optima" charset="0"/>
                <a:cs typeface="Optima" charset="0"/>
              </a:rPr>
              <a:t>   </a:t>
            </a:r>
            <a:r>
              <a:rPr lang="en-US" sz="2400" b="1" dirty="0"/>
              <a:t>A) Inhibits Ca, Mg, Na, K.                 B) Reabsorbs Ca, Mg, Na, K.               C) Inhibits Ca, Mg, but reabsorbs Na, K.              D) Inhibits Mg, Na, K, but reabsorbs Ca.</a:t>
            </a:r>
          </a:p>
          <a:p>
            <a:pPr lvl="1"/>
            <a:endParaRPr lang="en-US" sz="2400" b="1" dirty="0">
              <a:ea typeface="Optima" charset="0"/>
              <a:cs typeface="Optima" charset="0"/>
            </a:endParaRPr>
          </a:p>
          <a:p>
            <a:pPr marL="457200" indent="-457200">
              <a:buFont typeface="+mj-lt"/>
              <a:buAutoNum type="arabicPeriod" startAt="4"/>
            </a:pPr>
            <a:r>
              <a:rPr lang="en-US" sz="2600" b="1" dirty="0"/>
              <a:t>A diabetic patient who urinates frequently was given a thiazide diuretic, how will it fix his problem as a compensatory mechanism?</a:t>
            </a:r>
            <a:r>
              <a:rPr lang="en-US" sz="2600" b="1" dirty="0">
                <a:ea typeface="Optima" charset="0"/>
                <a:cs typeface="Optima" charset="0"/>
              </a:rPr>
              <a:t> </a:t>
            </a:r>
          </a:p>
          <a:p>
            <a:r>
              <a:rPr lang="en-US" sz="2400" b="1" dirty="0"/>
              <a:t>A) Decrease GFR and blood volume by reabsorbing sodium.                                         B) Increasing GFR and blood volume by excreting more sodium.                                                                                                            C) Decreasing GFR and increasing blood volume.                                                            D) Increasing GFR and decreasing blood volume</a:t>
            </a:r>
          </a:p>
          <a:p>
            <a:endParaRPr lang="en-US" sz="2400" b="1" dirty="0">
              <a:ea typeface="Optima" charset="0"/>
              <a:cs typeface="Optima" charset="0"/>
            </a:endParaRPr>
          </a:p>
          <a:p>
            <a:pPr marL="514350" indent="-514350">
              <a:buFont typeface="+mj-lt"/>
              <a:buAutoNum type="arabicPeriod" startAt="5"/>
            </a:pPr>
            <a:r>
              <a:rPr lang="en-US" sz="2600" b="1" dirty="0"/>
              <a:t>A patient had  been taken (hydrochlorothiazide) , he came to see his doctor and on investigation the doctor noticed a decrease of K level , what is the drug that the doctor might use it in combination in this case?</a:t>
            </a:r>
          </a:p>
          <a:p>
            <a:pPr marL="457200" indent="-457200">
              <a:buAutoNum type="alphaUcParenR"/>
            </a:pPr>
            <a:r>
              <a:rPr lang="en-US" sz="2400" b="1" dirty="0"/>
              <a:t>Mannitol.                     B) </a:t>
            </a:r>
            <a:r>
              <a:rPr lang="en-US" sz="2400" b="1" dirty="0" err="1"/>
              <a:t>Indapamide</a:t>
            </a:r>
            <a:r>
              <a:rPr lang="en-US" sz="2400" b="1" dirty="0"/>
              <a:t>.                       C) </a:t>
            </a:r>
            <a:r>
              <a:rPr lang="en-US" sz="2400" b="1" dirty="0" err="1"/>
              <a:t>Metalazone</a:t>
            </a:r>
            <a:r>
              <a:rPr lang="en-US" sz="2400" b="1" dirty="0"/>
              <a:t>.                            D) </a:t>
            </a:r>
            <a:r>
              <a:rPr lang="en-US" sz="2400" b="1" dirty="0" err="1"/>
              <a:t>Amiloride</a:t>
            </a:r>
            <a:r>
              <a:rPr lang="en-US" sz="2400" b="1" dirty="0"/>
              <a:t>.</a:t>
            </a:r>
          </a:p>
          <a:p>
            <a:pPr marL="457200" indent="-457200">
              <a:buAutoNum type="alphaUcParenR"/>
            </a:pPr>
            <a:endParaRPr lang="en-US" sz="2200" b="1" dirty="0"/>
          </a:p>
          <a:p>
            <a:pPr marL="514350" indent="-514350">
              <a:buFont typeface="+mj-lt"/>
              <a:buAutoNum type="arabicPeriod" startAt="6"/>
            </a:pPr>
            <a:r>
              <a:rPr lang="en-US" sz="2600" b="1" dirty="0"/>
              <a:t>Which one of these diuretics is known to be (water diuresis) ?</a:t>
            </a:r>
          </a:p>
          <a:p>
            <a:r>
              <a:rPr lang="en-US" sz="2400" b="1" dirty="0"/>
              <a:t>A) </a:t>
            </a:r>
            <a:r>
              <a:rPr lang="en-US" sz="2400" b="1" dirty="0" err="1"/>
              <a:t>Amiloride</a:t>
            </a:r>
            <a:r>
              <a:rPr lang="en-US" sz="2400" b="1" dirty="0"/>
              <a:t>.                      B) </a:t>
            </a:r>
            <a:r>
              <a:rPr lang="en-US" sz="2400" b="1" dirty="0" err="1"/>
              <a:t>Metalazone</a:t>
            </a:r>
            <a:r>
              <a:rPr lang="en-US" sz="2400" b="1" dirty="0"/>
              <a:t>.                       C) Mannitol.                                 D) hydrochlorothiazide.</a:t>
            </a:r>
          </a:p>
          <a:p>
            <a:pPr marL="457200" indent="-457200">
              <a:buAutoNum type="alphaUcParenR"/>
            </a:pPr>
            <a:endParaRPr lang="en-US" sz="2200" b="1" dirty="0"/>
          </a:p>
          <a:p>
            <a:pPr marL="457200" indent="-457200">
              <a:buFont typeface="+mj-lt"/>
              <a:buAutoNum type="arabicPeriod" startAt="7"/>
            </a:pPr>
            <a:r>
              <a:rPr lang="en-US" sz="2600" b="1" dirty="0"/>
              <a:t>Spironolactone can be characterized by which of the following properties ?    </a:t>
            </a:r>
          </a:p>
          <a:p>
            <a:r>
              <a:rPr lang="en-US" sz="2400" b="1" dirty="0"/>
              <a:t>A) It binds to a transmembrane receptor.      B) It inhibits aldosterone synthesis.                C) it is bio transformed to an active metabolite.       D) It is more potent than hydrochlorothiazide .</a:t>
            </a:r>
          </a:p>
          <a:p>
            <a:pPr marL="457200" indent="-457200">
              <a:buAutoNum type="alphaUcParenR"/>
            </a:pPr>
            <a:endParaRPr lang="en-US" sz="2400" b="1" dirty="0"/>
          </a:p>
          <a:p>
            <a:pPr marL="457200" indent="-457200">
              <a:buFont typeface="+mj-lt"/>
              <a:buAutoNum type="arabicPeriod" startAt="8"/>
            </a:pPr>
            <a:r>
              <a:rPr lang="en-US" sz="2600" b="1" dirty="0"/>
              <a:t>Which of the following is the mechanism of action of spironolactone?</a:t>
            </a:r>
          </a:p>
          <a:p>
            <a:r>
              <a:rPr lang="en-US" sz="2400" b="1" dirty="0"/>
              <a:t>A) Though osmotic effects.                B) Through enzyme inhibition.                      C) Through interaction with hormonal receptors.                      D) Through inhibition of a co-transporter.</a:t>
            </a:r>
          </a:p>
          <a:p>
            <a:endParaRPr lang="en-US" sz="2400" b="1" dirty="0">
              <a:ea typeface="Optima" charset="0"/>
              <a:cs typeface="Optima" charset="0"/>
            </a:endParaRPr>
          </a:p>
          <a:p>
            <a:pPr marL="457200" indent="-457200">
              <a:buFont typeface="+mj-lt"/>
              <a:buAutoNum type="arabicPeriod" startAt="9"/>
            </a:pPr>
            <a:r>
              <a:rPr lang="en-US" sz="2600" b="1" dirty="0"/>
              <a:t>Which of the following diuretics act on specific membrane transport proteins?</a:t>
            </a:r>
          </a:p>
          <a:p>
            <a:pPr marL="457200" indent="-457200">
              <a:buAutoNum type="alphaUcParenR"/>
            </a:pPr>
            <a:r>
              <a:rPr lang="en-US" sz="2400" b="1" dirty="0"/>
              <a:t>A) Mannitol.                             B) </a:t>
            </a:r>
            <a:r>
              <a:rPr lang="en-US" sz="2400" b="1" dirty="0" err="1"/>
              <a:t>Indapamide</a:t>
            </a:r>
            <a:r>
              <a:rPr lang="en-US" sz="2400" b="1" dirty="0"/>
              <a:t>.                     C) </a:t>
            </a:r>
            <a:r>
              <a:rPr lang="en-US" sz="2400" b="1" dirty="0" err="1"/>
              <a:t>Amiloride</a:t>
            </a:r>
            <a:r>
              <a:rPr lang="en-US" sz="2400" b="1" dirty="0"/>
              <a:t>.              D) Spironolactone.</a:t>
            </a:r>
          </a:p>
          <a:p>
            <a:endParaRPr lang="en-US" sz="2400" b="1" dirty="0">
              <a:ea typeface="Optima" charset="0"/>
              <a:cs typeface="Optima" charset="0"/>
            </a:endParaRPr>
          </a:p>
          <a:p>
            <a:endParaRPr lang="en-US" sz="2400" b="1" dirty="0">
              <a:ea typeface="Optima" charset="0"/>
              <a:cs typeface="Optima" charset="0"/>
            </a:endParaRPr>
          </a:p>
          <a:p>
            <a:endParaRPr lang="en-US" sz="2400" b="1" dirty="0">
              <a:ea typeface="Optima" charset="0"/>
              <a:cs typeface="Optima" charset="0"/>
            </a:endParaRPr>
          </a:p>
          <a:p>
            <a:endParaRPr lang="en-US" sz="2400" b="1" dirty="0">
              <a:ea typeface="Optima" charset="0"/>
              <a:cs typeface="Optima" charset="0"/>
            </a:endParaRPr>
          </a:p>
          <a:p>
            <a:endParaRPr lang="en-US" sz="2400" b="1" dirty="0">
              <a:ea typeface="Optima" charset="0"/>
              <a:cs typeface="Optima" charset="0"/>
            </a:endParaRPr>
          </a:p>
        </p:txBody>
      </p:sp>
      <p:sp>
        <p:nvSpPr>
          <p:cNvPr id="4" name="TextBox 3"/>
          <p:cNvSpPr txBox="1"/>
          <p:nvPr/>
        </p:nvSpPr>
        <p:spPr>
          <a:xfrm rot="10800000">
            <a:off x="22798359" y="10024217"/>
            <a:ext cx="8636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chemeClr val="bg1">
                    <a:lumMod val="50000"/>
                  </a:schemeClr>
                </a:solidFill>
              </a:rPr>
              <a:t>Answers: </a:t>
            </a:r>
          </a:p>
          <a:p>
            <a:pPr marL="342900" indent="-342900" algn="ctr">
              <a:buFont typeface="+mj-lt"/>
              <a:buAutoNum type="arabicPeriod"/>
            </a:pPr>
            <a:r>
              <a:rPr lang="en-US" sz="1200" dirty="0">
                <a:solidFill>
                  <a:schemeClr val="bg1">
                    <a:lumMod val="50000"/>
                  </a:schemeClr>
                </a:solidFill>
              </a:rPr>
              <a:t>B</a:t>
            </a:r>
          </a:p>
          <a:p>
            <a:pPr marL="342900" indent="-342900" algn="ctr">
              <a:buFont typeface="+mj-lt"/>
              <a:buAutoNum type="arabicPeriod"/>
            </a:pPr>
            <a:r>
              <a:rPr lang="en-US" sz="1200" dirty="0">
                <a:solidFill>
                  <a:schemeClr val="bg1">
                    <a:lumMod val="50000"/>
                  </a:schemeClr>
                </a:solidFill>
              </a:rPr>
              <a:t>C</a:t>
            </a:r>
          </a:p>
          <a:p>
            <a:pPr marL="342900" indent="-342900" algn="ctr">
              <a:buFont typeface="+mj-lt"/>
              <a:buAutoNum type="arabicPeriod"/>
            </a:pPr>
            <a:r>
              <a:rPr lang="en-US" sz="1200" dirty="0">
                <a:solidFill>
                  <a:schemeClr val="bg1">
                    <a:lumMod val="50000"/>
                  </a:schemeClr>
                </a:solidFill>
              </a:rPr>
              <a:t>D</a:t>
            </a:r>
          </a:p>
          <a:p>
            <a:pPr marL="342900" indent="-342900" algn="ctr">
              <a:buFont typeface="+mj-lt"/>
              <a:buAutoNum type="arabicPeriod"/>
            </a:pPr>
            <a:r>
              <a:rPr lang="en-US" sz="1200" dirty="0">
                <a:solidFill>
                  <a:schemeClr val="bg1">
                    <a:lumMod val="50000"/>
                  </a:schemeClr>
                </a:solidFill>
              </a:rPr>
              <a:t>A</a:t>
            </a:r>
          </a:p>
          <a:p>
            <a:pPr marL="342900" indent="-342900" algn="ctr">
              <a:buFont typeface="+mj-lt"/>
              <a:buAutoNum type="arabicPeriod"/>
            </a:pPr>
            <a:r>
              <a:rPr lang="en-US" sz="1200" dirty="0">
                <a:solidFill>
                  <a:schemeClr val="bg1">
                    <a:lumMod val="50000"/>
                  </a:schemeClr>
                </a:solidFill>
              </a:rPr>
              <a:t>D</a:t>
            </a:r>
          </a:p>
          <a:p>
            <a:pPr marL="342900" indent="-342900" algn="ctr">
              <a:buFont typeface="+mj-lt"/>
              <a:buAutoNum type="arabicPeriod"/>
            </a:pPr>
            <a:r>
              <a:rPr lang="en-US" sz="1200" dirty="0">
                <a:solidFill>
                  <a:schemeClr val="bg1">
                    <a:lumMod val="50000"/>
                  </a:schemeClr>
                </a:solidFill>
              </a:rPr>
              <a:t>C</a:t>
            </a:r>
          </a:p>
          <a:p>
            <a:pPr marL="342900" indent="-342900" algn="ctr">
              <a:buFont typeface="+mj-lt"/>
              <a:buAutoNum type="arabicPeriod"/>
            </a:pPr>
            <a:r>
              <a:rPr lang="en-US" sz="1200" dirty="0">
                <a:solidFill>
                  <a:schemeClr val="bg1">
                    <a:lumMod val="50000"/>
                  </a:schemeClr>
                </a:solidFill>
              </a:rPr>
              <a:t>A</a:t>
            </a:r>
          </a:p>
          <a:p>
            <a:pPr marL="342900" indent="-342900" algn="ctr">
              <a:buFont typeface="+mj-lt"/>
              <a:buAutoNum type="arabicPeriod"/>
            </a:pPr>
            <a:r>
              <a:rPr lang="en-US" sz="1200" dirty="0">
                <a:solidFill>
                  <a:schemeClr val="bg1">
                    <a:lumMod val="50000"/>
                  </a:schemeClr>
                </a:solidFill>
              </a:rPr>
              <a:t>C</a:t>
            </a:r>
          </a:p>
          <a:p>
            <a:pPr marL="342900" indent="-342900" algn="ctr">
              <a:buFont typeface="+mj-lt"/>
              <a:buAutoNum type="arabicPeriod"/>
            </a:pPr>
            <a:r>
              <a:rPr lang="en-US" sz="1200" dirty="0">
                <a:solidFill>
                  <a:schemeClr val="bg1">
                    <a:lumMod val="50000"/>
                  </a:schemeClr>
                </a:solidFill>
              </a:rPr>
              <a:t>B</a:t>
            </a:r>
          </a:p>
        </p:txBody>
      </p:sp>
      <p:sp>
        <p:nvSpPr>
          <p:cNvPr id="5" name="TextBox 4"/>
          <p:cNvSpPr txBox="1"/>
          <p:nvPr/>
        </p:nvSpPr>
        <p:spPr>
          <a:xfrm>
            <a:off x="10541000" y="-42944"/>
            <a:ext cx="1672771" cy="830997"/>
          </a:xfrm>
          <a:prstGeom prst="rect">
            <a:avLst/>
          </a:prstGeom>
          <a:noFill/>
        </p:spPr>
        <p:txBody>
          <a:bodyPr wrap="square" rtlCol="0">
            <a:spAutoFit/>
          </a:bodyPr>
          <a:lstStyle/>
          <a:p>
            <a:r>
              <a:rPr lang="en-US" sz="4800" b="1" dirty="0">
                <a:solidFill>
                  <a:srgbClr val="0070C0"/>
                </a:solidFill>
                <a:ea typeface="Optima ExtraBlack" charset="0"/>
                <a:cs typeface="Optima ExtraBlack" charset="0"/>
              </a:rPr>
              <a:t>MCQ</a:t>
            </a:r>
          </a:p>
        </p:txBody>
      </p:sp>
    </p:spTree>
    <p:extLst>
      <p:ext uri="{BB962C8B-B14F-4D97-AF65-F5344CB8AC3E}">
        <p14:creationId xmlns:p14="http://schemas.microsoft.com/office/powerpoint/2010/main" val="107600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85" y="581299"/>
            <a:ext cx="23680078" cy="12649617"/>
          </a:xfrm>
          <a:prstGeom prst="rect">
            <a:avLst/>
          </a:prstGeom>
          <a:noFill/>
        </p:spPr>
        <p:txBody>
          <a:bodyPr wrap="square" rtlCol="0">
            <a:spAutoFit/>
          </a:bodyPr>
          <a:lstStyle/>
          <a:p>
            <a:pPr marL="514350" indent="-514350">
              <a:buFont typeface="+mj-lt"/>
              <a:buAutoNum type="arabicPeriod" startAt="10"/>
            </a:pPr>
            <a:r>
              <a:rPr lang="en-US" sz="2600" b="1" dirty="0"/>
              <a:t>A 54-year old male develops congestive heart failure after suffering his second myocardial infarction. His physician put him on a regimen of several medications, including frusemide. On follow-up, the patient is found to have hypokalemia. The addition of which medication would likely resolve the problem of hypokalemia, while helping to treat the underling condition?</a:t>
            </a:r>
          </a:p>
          <a:p>
            <a:r>
              <a:rPr lang="en-US" sz="2600" b="1" dirty="0"/>
              <a:t>A) Hydrochlorothiazide.          B) Spironolactone.                        C) Acetazolamide.                                 D) Ethacrynic Acid.</a:t>
            </a:r>
          </a:p>
          <a:p>
            <a:pPr marL="457200" indent="-457200">
              <a:buFont typeface="+mj-lt"/>
              <a:buAutoNum type="arabicPeriod"/>
            </a:pPr>
            <a:endParaRPr lang="en-US" sz="2400" b="1" dirty="0">
              <a:ea typeface="Optima" charset="0"/>
              <a:cs typeface="Optima" charset="0"/>
            </a:endParaRPr>
          </a:p>
          <a:p>
            <a:pPr marL="514350" indent="-514350">
              <a:buFont typeface="+mj-lt"/>
              <a:buAutoNum type="arabicPeriod" startAt="11"/>
            </a:pPr>
            <a:r>
              <a:rPr lang="en-US" sz="2600" b="1" dirty="0"/>
              <a:t>A 50-year- old-male with pitting edema of the ankles developed gynecomastia and erectile dysfunction while being treated with which of the following drugs?</a:t>
            </a:r>
          </a:p>
          <a:p>
            <a:r>
              <a:rPr lang="en-US" sz="2600" b="1" dirty="0"/>
              <a:t>A) Hydrochlorothiazide.          B) </a:t>
            </a:r>
            <a:r>
              <a:rPr lang="en-US" sz="2600" b="1" dirty="0" err="1"/>
              <a:t>Metolazone</a:t>
            </a:r>
            <a:r>
              <a:rPr lang="en-US" sz="2600" b="1" dirty="0"/>
              <a:t>.                              C) Spironolactone.                                 D) </a:t>
            </a:r>
            <a:r>
              <a:rPr lang="en-US" sz="2600" b="1" dirty="0" err="1"/>
              <a:t>triamterine</a:t>
            </a:r>
            <a:r>
              <a:rPr lang="en-US" sz="2600" b="1" dirty="0"/>
              <a:t>.</a:t>
            </a:r>
          </a:p>
          <a:p>
            <a:pPr marL="514350" indent="-514350">
              <a:buFont typeface="+mj-lt"/>
              <a:buAutoNum type="arabicPeriod" startAt="11"/>
            </a:pPr>
            <a:endParaRPr lang="en-US" sz="2600" b="1" dirty="0"/>
          </a:p>
          <a:p>
            <a:pPr marL="514350" indent="-514350">
              <a:buFont typeface="+mj-lt"/>
              <a:buAutoNum type="arabicPeriod" startAt="12"/>
            </a:pPr>
            <a:r>
              <a:rPr lang="en-US" sz="2600" b="1" dirty="0"/>
              <a:t>A 45-year- old female with a long history of alcohol abuse is being treated for cirrhosis- associated ascites. Her physician decided to give her </a:t>
            </a:r>
            <a:r>
              <a:rPr lang="en-US" sz="2600" b="1" dirty="0" err="1"/>
              <a:t>amiloride</a:t>
            </a:r>
            <a:r>
              <a:rPr lang="en-US" sz="2600" b="1" dirty="0"/>
              <a:t>, a diuretic helpful in edema caused by cirrhosis. What common side effect should be monitored in this patient?</a:t>
            </a:r>
          </a:p>
          <a:p>
            <a:r>
              <a:rPr lang="en-US" sz="2600" b="1" dirty="0"/>
              <a:t>A) Hyponatremia.                   B) Hypercalcemia.                          C) </a:t>
            </a:r>
            <a:r>
              <a:rPr lang="en-US" sz="2600" b="1" dirty="0" err="1"/>
              <a:t>Hypermagnesemia</a:t>
            </a:r>
            <a:r>
              <a:rPr lang="en-US" sz="2600" b="1" dirty="0"/>
              <a:t>.                           D) Hyperkalemia.</a:t>
            </a:r>
            <a:r>
              <a:rPr lang="en-US" sz="2400" b="1" dirty="0">
                <a:ea typeface="Optima" charset="0"/>
                <a:cs typeface="Optima" charset="0"/>
              </a:rPr>
              <a:t>   </a:t>
            </a:r>
            <a:endParaRPr lang="en-US" sz="2400" b="1" dirty="0"/>
          </a:p>
          <a:p>
            <a:pPr marL="514350" indent="-514350">
              <a:buFont typeface="+mj-lt"/>
              <a:buAutoNum type="arabicPeriod" startAt="11"/>
            </a:pPr>
            <a:endParaRPr lang="en-US" sz="2400" b="1" dirty="0">
              <a:ea typeface="Optima" charset="0"/>
              <a:cs typeface="Optima" charset="0"/>
            </a:endParaRPr>
          </a:p>
          <a:p>
            <a:pPr marL="514350" indent="-514350">
              <a:buFont typeface="+mj-lt"/>
              <a:buAutoNum type="arabicPeriod" startAt="13"/>
            </a:pPr>
            <a:r>
              <a:rPr lang="en-US" sz="2600" b="1" dirty="0"/>
              <a:t>A 45-year- old male with history of medication- controlled hypertension presented to you with complaints of a painful swollen big toe. You suspected gout and checked his uric acid levels, which were elevated. Upon looking at the list of his medication you realized that one of them might be the cause. Which medication might that be?</a:t>
            </a:r>
            <a:r>
              <a:rPr lang="en-US" sz="2400" b="1" dirty="0"/>
              <a:t> </a:t>
            </a:r>
          </a:p>
          <a:p>
            <a:r>
              <a:rPr lang="en-US" sz="2400" b="1" dirty="0"/>
              <a:t>A) Dorzolamide.                       B) Spironolactone.                    C) </a:t>
            </a:r>
            <a:r>
              <a:rPr lang="en-US" altLang="en-US" sz="2400" b="1" dirty="0"/>
              <a:t>Hydrochlorothiazide</a:t>
            </a:r>
            <a:r>
              <a:rPr lang="en-US" sz="2400" b="1" dirty="0"/>
              <a:t>.                      D) Mannitol.</a:t>
            </a:r>
          </a:p>
          <a:p>
            <a:pPr marL="457200" indent="-457200">
              <a:buFont typeface="+mj-lt"/>
              <a:buAutoNum type="arabicPeriod" startAt="13"/>
            </a:pPr>
            <a:endParaRPr lang="en-US" sz="2400" b="1" dirty="0"/>
          </a:p>
          <a:p>
            <a:pPr marL="514350" indent="-514350">
              <a:buFont typeface="+mj-lt"/>
              <a:buAutoNum type="arabicPeriod" startAt="14"/>
            </a:pPr>
            <a:r>
              <a:rPr lang="en-US" sz="2600" b="1" dirty="0"/>
              <a:t>Which of the following statements about diuretics is false?</a:t>
            </a:r>
          </a:p>
          <a:p>
            <a:pPr marL="514350" indent="-514350">
              <a:buAutoNum type="alphaUcParenR"/>
            </a:pPr>
            <a:r>
              <a:rPr lang="en-US" sz="2600" b="1" dirty="0"/>
              <a:t>All potassium-sparing diuretics may be taken orally.  </a:t>
            </a:r>
          </a:p>
          <a:p>
            <a:pPr marL="514350" indent="-514350">
              <a:buAutoNum type="alphaUcParenR"/>
            </a:pPr>
            <a:r>
              <a:rPr lang="en-US" sz="2600" b="1" dirty="0"/>
              <a:t>Osmotic diuretics cause an expansion of the extracellular fluid volume.  </a:t>
            </a:r>
          </a:p>
          <a:p>
            <a:pPr marL="514350" indent="-514350">
              <a:buAutoNum type="alphaUcParenR"/>
            </a:pPr>
            <a:r>
              <a:rPr lang="en-US" sz="2600" b="1" dirty="0"/>
              <a:t>Spironolactone and </a:t>
            </a:r>
            <a:r>
              <a:rPr lang="en-US" sz="2600" b="1" dirty="0" err="1"/>
              <a:t>amiloride</a:t>
            </a:r>
            <a:r>
              <a:rPr lang="en-US" sz="2600" b="1" dirty="0"/>
              <a:t> produce potassium loss by the same mechanism.               </a:t>
            </a:r>
          </a:p>
          <a:p>
            <a:pPr marL="514350" indent="-514350">
              <a:buAutoNum type="alphaUcParenR"/>
            </a:pPr>
            <a:r>
              <a:rPr lang="en-US" sz="2800" b="1" dirty="0"/>
              <a:t>Both a &amp; b</a:t>
            </a:r>
            <a:r>
              <a:rPr lang="en-US" sz="2600" b="1" dirty="0"/>
              <a:t>. </a:t>
            </a:r>
            <a:r>
              <a:rPr lang="en-US" sz="2400" b="1" dirty="0"/>
              <a:t>  </a:t>
            </a:r>
          </a:p>
          <a:p>
            <a:pPr marL="457200" indent="-457200">
              <a:buFont typeface="+mj-lt"/>
              <a:buAutoNum type="arabicPeriod" startAt="14"/>
            </a:pPr>
            <a:endParaRPr lang="en-US" sz="2400" b="1" dirty="0"/>
          </a:p>
          <a:p>
            <a:pPr marL="514350" indent="-514350">
              <a:buFont typeface="+mj-lt"/>
              <a:buAutoNum type="arabicPeriod" startAt="15"/>
            </a:pPr>
            <a:r>
              <a:rPr lang="en-US" sz="2600" b="1" dirty="0"/>
              <a:t>A 50-year- old-man with mild hypertension treated with spironolactone complains of discomfort in his chest, he has slightly enlarged fat deposits in his breasts with prominent nipples. His physician decides to switch this patient to a drug that has the same mechanism of action but will avoid this adverse effect. Which of the following drugs would he use?</a:t>
            </a:r>
          </a:p>
          <a:p>
            <a:r>
              <a:rPr lang="en-US" sz="2600" b="1" dirty="0"/>
              <a:t>A) </a:t>
            </a:r>
            <a:r>
              <a:rPr lang="en-US" sz="2600" b="1" dirty="0" err="1"/>
              <a:t>Amiloride</a:t>
            </a:r>
            <a:r>
              <a:rPr lang="en-US" sz="2600" b="1" dirty="0"/>
              <a:t>.                          B) </a:t>
            </a:r>
            <a:r>
              <a:rPr lang="en-US" sz="2600" b="1" dirty="0" err="1"/>
              <a:t>Torsemide</a:t>
            </a:r>
            <a:r>
              <a:rPr lang="en-US" sz="2600" b="1" dirty="0"/>
              <a:t>.                                     C) </a:t>
            </a:r>
            <a:r>
              <a:rPr lang="en-US" sz="2600" b="1" dirty="0" err="1"/>
              <a:t>Chlorthalidone</a:t>
            </a:r>
            <a:r>
              <a:rPr lang="en-US" sz="2600" b="1" dirty="0"/>
              <a:t>.                             D) Aldosterone. </a:t>
            </a:r>
          </a:p>
          <a:p>
            <a:pPr marL="457200" indent="-457200">
              <a:buFont typeface="+mj-lt"/>
              <a:buAutoNum type="arabicPeriod" startAt="14"/>
            </a:pPr>
            <a:endParaRPr lang="en-US" sz="2600" b="1" dirty="0"/>
          </a:p>
          <a:p>
            <a:endParaRPr lang="en-US" sz="2600" b="1" dirty="0"/>
          </a:p>
          <a:p>
            <a:endParaRPr lang="en-US" sz="2400" b="1" dirty="0">
              <a:ea typeface="Optima" charset="0"/>
              <a:cs typeface="Optima" charset="0"/>
            </a:endParaRPr>
          </a:p>
          <a:p>
            <a:endParaRPr lang="en-US" sz="2400" b="1" dirty="0">
              <a:ea typeface="Optima" charset="0"/>
              <a:cs typeface="Optima" charset="0"/>
            </a:endParaRPr>
          </a:p>
          <a:p>
            <a:endParaRPr lang="en-US" sz="2400" b="1" dirty="0">
              <a:ea typeface="Optima" charset="0"/>
              <a:cs typeface="Optima" charset="0"/>
            </a:endParaRPr>
          </a:p>
          <a:p>
            <a:endParaRPr lang="en-US" sz="2400" b="1" dirty="0">
              <a:ea typeface="Optima" charset="0"/>
              <a:cs typeface="Optima" charset="0"/>
            </a:endParaRPr>
          </a:p>
        </p:txBody>
      </p:sp>
      <p:sp>
        <p:nvSpPr>
          <p:cNvPr id="4" name="TextBox 3"/>
          <p:cNvSpPr txBox="1"/>
          <p:nvPr/>
        </p:nvSpPr>
        <p:spPr>
          <a:xfrm rot="10800000">
            <a:off x="22599577" y="10725718"/>
            <a:ext cx="8636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chemeClr val="bg1">
                    <a:lumMod val="50000"/>
                  </a:schemeClr>
                </a:solidFill>
              </a:rPr>
              <a:t>Answers: </a:t>
            </a:r>
          </a:p>
          <a:p>
            <a:pPr marL="342900" indent="-342900" algn="ctr">
              <a:buFont typeface="+mj-lt"/>
              <a:buAutoNum type="arabicPeriod" startAt="10"/>
            </a:pPr>
            <a:r>
              <a:rPr lang="en-US" sz="1200" dirty="0">
                <a:solidFill>
                  <a:schemeClr val="bg1">
                    <a:lumMod val="50000"/>
                  </a:schemeClr>
                </a:solidFill>
              </a:rPr>
              <a:t>B</a:t>
            </a:r>
          </a:p>
          <a:p>
            <a:pPr marL="342900" indent="-342900" algn="ctr">
              <a:buFont typeface="+mj-lt"/>
              <a:buAutoNum type="arabicPeriod" startAt="10"/>
            </a:pPr>
            <a:r>
              <a:rPr lang="en-US" sz="1200" dirty="0">
                <a:solidFill>
                  <a:schemeClr val="bg1">
                    <a:lumMod val="50000"/>
                  </a:schemeClr>
                </a:solidFill>
              </a:rPr>
              <a:t>C</a:t>
            </a:r>
          </a:p>
          <a:p>
            <a:pPr marL="342900" indent="-342900" algn="ctr">
              <a:buFont typeface="+mj-lt"/>
              <a:buAutoNum type="arabicPeriod" startAt="10"/>
            </a:pPr>
            <a:r>
              <a:rPr lang="en-US" sz="1200" dirty="0">
                <a:solidFill>
                  <a:schemeClr val="bg1">
                    <a:lumMod val="50000"/>
                  </a:schemeClr>
                </a:solidFill>
              </a:rPr>
              <a:t>D</a:t>
            </a:r>
          </a:p>
          <a:p>
            <a:pPr marL="342900" indent="-342900" algn="ctr">
              <a:buFont typeface="+mj-lt"/>
              <a:buAutoNum type="arabicPeriod" startAt="10"/>
            </a:pPr>
            <a:r>
              <a:rPr lang="en-US" sz="1200" dirty="0">
                <a:solidFill>
                  <a:schemeClr val="bg1">
                    <a:lumMod val="50000"/>
                  </a:schemeClr>
                </a:solidFill>
              </a:rPr>
              <a:t>C</a:t>
            </a:r>
          </a:p>
          <a:p>
            <a:pPr marL="342900" indent="-342900" algn="ctr">
              <a:buFont typeface="+mj-lt"/>
              <a:buAutoNum type="arabicPeriod" startAt="10"/>
            </a:pPr>
            <a:r>
              <a:rPr lang="en-US" sz="1200" dirty="0">
                <a:solidFill>
                  <a:schemeClr val="bg1">
                    <a:lumMod val="50000"/>
                  </a:schemeClr>
                </a:solidFill>
              </a:rPr>
              <a:t>C</a:t>
            </a:r>
          </a:p>
          <a:p>
            <a:pPr marL="342900" indent="-342900" algn="ctr">
              <a:buFont typeface="+mj-lt"/>
              <a:buAutoNum type="arabicPeriod" startAt="10"/>
            </a:pPr>
            <a:r>
              <a:rPr lang="en-US" sz="1200" dirty="0">
                <a:solidFill>
                  <a:schemeClr val="bg1">
                    <a:lumMod val="50000"/>
                  </a:schemeClr>
                </a:solidFill>
              </a:rPr>
              <a:t>A</a:t>
            </a:r>
          </a:p>
          <a:p>
            <a:pPr marL="342900" indent="-342900" algn="ctr">
              <a:buFont typeface="+mj-lt"/>
              <a:buAutoNum type="arabicPeriod" startAt="10"/>
            </a:pPr>
            <a:endParaRPr lang="en-US" sz="1200" dirty="0">
              <a:solidFill>
                <a:schemeClr val="bg1">
                  <a:lumMod val="50000"/>
                </a:schemeClr>
              </a:solidFill>
            </a:endParaRPr>
          </a:p>
        </p:txBody>
      </p:sp>
      <p:sp>
        <p:nvSpPr>
          <p:cNvPr id="5" name="TextBox 4"/>
          <p:cNvSpPr txBox="1"/>
          <p:nvPr/>
        </p:nvSpPr>
        <p:spPr>
          <a:xfrm>
            <a:off x="10541000" y="-42944"/>
            <a:ext cx="1672771" cy="830997"/>
          </a:xfrm>
          <a:prstGeom prst="rect">
            <a:avLst/>
          </a:prstGeom>
          <a:noFill/>
        </p:spPr>
        <p:txBody>
          <a:bodyPr wrap="square" rtlCol="0">
            <a:spAutoFit/>
          </a:bodyPr>
          <a:lstStyle/>
          <a:p>
            <a:r>
              <a:rPr lang="en-US" sz="4800" b="1" dirty="0">
                <a:solidFill>
                  <a:srgbClr val="0070C0"/>
                </a:solidFill>
                <a:ea typeface="Optima ExtraBlack" charset="0"/>
                <a:cs typeface="Optima ExtraBlack" charset="0"/>
              </a:rPr>
              <a:t>MCQ</a:t>
            </a:r>
          </a:p>
        </p:txBody>
      </p:sp>
    </p:spTree>
    <p:extLst>
      <p:ext uri="{BB962C8B-B14F-4D97-AF65-F5344CB8AC3E}">
        <p14:creationId xmlns:p14="http://schemas.microsoft.com/office/powerpoint/2010/main" val="1165392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85" y="1037140"/>
            <a:ext cx="23680078" cy="9956572"/>
          </a:xfrm>
          <a:prstGeom prst="rect">
            <a:avLst/>
          </a:prstGeom>
          <a:noFill/>
          <a:ln>
            <a:noFill/>
          </a:ln>
        </p:spPr>
        <p:txBody>
          <a:bodyPr wrap="square" rtlCol="0">
            <a:spAutoFit/>
          </a:bodyPr>
          <a:lstStyle/>
          <a:p>
            <a:pPr marL="514350" indent="-514350">
              <a:buFont typeface="+mj-lt"/>
              <a:buAutoNum type="arabicPeriod" startAt="16"/>
            </a:pPr>
            <a:r>
              <a:rPr lang="en-US" sz="2600" b="1" dirty="0"/>
              <a:t>Which drug falls under the carbonic anhydrase inhibitors class?</a:t>
            </a:r>
          </a:p>
          <a:p>
            <a:r>
              <a:rPr lang="en-US" sz="2600" b="1" dirty="0"/>
              <a:t>A) Acetazolamide.                          B) Bumetanide.                   C) </a:t>
            </a:r>
            <a:r>
              <a:rPr lang="en-US" sz="2600" b="1" dirty="0" err="1"/>
              <a:t>Chlorothiazide</a:t>
            </a:r>
            <a:r>
              <a:rPr lang="en-US" sz="2600" b="1" dirty="0"/>
              <a:t>.                            D) </a:t>
            </a:r>
            <a:r>
              <a:rPr lang="en-US" sz="2600" b="1" dirty="0" err="1"/>
              <a:t>amiloride</a:t>
            </a:r>
            <a:r>
              <a:rPr lang="en-US" sz="2600" b="1" dirty="0"/>
              <a:t>.          </a:t>
            </a:r>
          </a:p>
          <a:p>
            <a:pPr marL="514350" indent="-514350">
              <a:buFont typeface="+mj-lt"/>
              <a:buAutoNum type="arabicPeriod" startAt="17"/>
            </a:pPr>
            <a:endParaRPr lang="en-US" sz="2600" b="1" dirty="0"/>
          </a:p>
          <a:p>
            <a:pPr marL="514350" indent="-514350">
              <a:buFont typeface="+mj-lt"/>
              <a:buAutoNum type="arabicPeriod" startAt="17"/>
            </a:pPr>
            <a:r>
              <a:rPr lang="en-US" sz="2600" b="1" dirty="0"/>
              <a:t>A 75-year- old woman with hypertension is being treated with a thiazide. Her blood pressure responds well and reads at 120/76mm hg. After several months on the medication, she complains of being tired and weak. an analysis of the blood indicates low values for which of the following?</a:t>
            </a:r>
          </a:p>
          <a:p>
            <a:pPr lvl="0"/>
            <a:r>
              <a:rPr lang="en-US" sz="2600" b="1" dirty="0"/>
              <a:t>A) Calcium.                             B) Potassium.                            C) Sodium.                                           D) Uric acid. </a:t>
            </a:r>
          </a:p>
          <a:p>
            <a:pPr marL="457200" indent="-457200">
              <a:buFont typeface="+mj-lt"/>
              <a:buAutoNum type="arabicPeriod"/>
            </a:pPr>
            <a:endParaRPr lang="en-US" sz="2400" b="1" dirty="0">
              <a:ea typeface="Optima" charset="0"/>
              <a:cs typeface="Optima" charset="0"/>
            </a:endParaRPr>
          </a:p>
          <a:p>
            <a:pPr marL="514350" indent="-514350">
              <a:buFont typeface="+mj-lt"/>
              <a:buAutoNum type="arabicPeriod" startAt="18"/>
            </a:pPr>
            <a:r>
              <a:rPr lang="en-US" sz="2600" b="1" dirty="0"/>
              <a:t>A 57-year- old man with a history of heavy alcohol use is being admitted for a first episode of congestive heart failure, which likely resulted from untreated alcoholic cardiomyopathy. the cardiologist decides to start the patient on diuretic therapy. which class of diuretics is preferred in this case?</a:t>
            </a:r>
          </a:p>
          <a:p>
            <a:pPr marL="514350" lvl="0" indent="-514350">
              <a:buFont typeface="+mj-lt"/>
              <a:buAutoNum type="alphaUcPeriod"/>
            </a:pPr>
            <a:r>
              <a:rPr lang="en-US" sz="2600" b="1" dirty="0"/>
              <a:t>loop diuretics because they exert their action at the distal convoluted tubule</a:t>
            </a:r>
          </a:p>
          <a:p>
            <a:pPr marL="514350" lvl="0" indent="-514350">
              <a:buFont typeface="+mj-lt"/>
              <a:buAutoNum type="alphaUcPeriod"/>
            </a:pPr>
            <a:r>
              <a:rPr lang="en-US" sz="2600" b="1" dirty="0"/>
              <a:t>loop diuretics because the thick ascending limb is an area of high capacity for </a:t>
            </a:r>
            <a:r>
              <a:rPr lang="en-US" sz="2600" b="1" dirty="0" err="1"/>
              <a:t>NaCl</a:t>
            </a:r>
            <a:r>
              <a:rPr lang="en-US" sz="2600" b="1" dirty="0"/>
              <a:t> reabsorption</a:t>
            </a:r>
          </a:p>
          <a:p>
            <a:pPr marL="514350" lvl="0" indent="-514350">
              <a:buFont typeface="+mj-lt"/>
              <a:buAutoNum type="alphaUcPeriod"/>
            </a:pPr>
            <a:r>
              <a:rPr lang="en-US" sz="2600" b="1" dirty="0"/>
              <a:t>thiazide diuretics because they exert their action at the thick ascending limb of the loop of Henle</a:t>
            </a:r>
          </a:p>
          <a:p>
            <a:pPr marL="514350" indent="-514350">
              <a:buFont typeface="+mj-lt"/>
              <a:buAutoNum type="alphaUcPeriod"/>
            </a:pPr>
            <a:r>
              <a:rPr lang="en-US" sz="2600" b="1" dirty="0"/>
              <a:t>thiazide diuretics because they increase cardiac output </a:t>
            </a:r>
          </a:p>
          <a:p>
            <a:endParaRPr lang="en-US" sz="2600" b="1" dirty="0"/>
          </a:p>
          <a:p>
            <a:pPr marL="514350" indent="-514350">
              <a:buFont typeface="+mj-lt"/>
              <a:buAutoNum type="arabicPeriod" startAt="19"/>
            </a:pPr>
            <a:r>
              <a:rPr lang="en-US" sz="2800" b="1" dirty="0"/>
              <a:t> </a:t>
            </a:r>
            <a:r>
              <a:rPr lang="en-US" sz="2600" b="1" dirty="0"/>
              <a:t>A 35-year- old woman presents to your office for a regular checkup. she has no complains. On examination, her blood pressure is slightly elevated at 145/85.</a:t>
            </a:r>
          </a:p>
          <a:p>
            <a:pPr rtl="1"/>
            <a:r>
              <a:rPr lang="en-US" sz="2600" b="1" dirty="0"/>
              <a:t>she is physically fit and follows al heathy diet. you decide to start her on antihypertensive therapy and prescribe hydrochlorothiazide. how does this agent work?</a:t>
            </a:r>
          </a:p>
          <a:p>
            <a:pPr lvl="0"/>
            <a:r>
              <a:rPr lang="en-US" sz="2600" b="1" dirty="0"/>
              <a:t>A) inhibits reabsorption of sodium chloride in the early DCT.                B) decrease net excretion of chloride, sodium and potassium</a:t>
            </a:r>
          </a:p>
          <a:p>
            <a:pPr lvl="0"/>
            <a:r>
              <a:rPr lang="en-US" sz="2600" b="1" dirty="0"/>
              <a:t>C) increases excretion of calcium.                                                               D) inhibits reabsorption of sodium chloride in the thick ascending limb of the loop of Henle.</a:t>
            </a:r>
          </a:p>
          <a:p>
            <a:pPr lvl="0"/>
            <a:endParaRPr lang="en-US" sz="2600" b="1" dirty="0"/>
          </a:p>
          <a:p>
            <a:pPr marL="457200" indent="-457200">
              <a:buFont typeface="+mj-lt"/>
              <a:buAutoNum type="arabicPeriod" startAt="20"/>
            </a:pPr>
            <a:r>
              <a:rPr lang="en-US" sz="2600" b="1" dirty="0"/>
              <a:t>which of the following is an action of loop diuretics on ionic excretion?</a:t>
            </a:r>
          </a:p>
          <a:p>
            <a:pPr lvl="0"/>
            <a:r>
              <a:rPr lang="en-US" sz="2400" b="1" dirty="0"/>
              <a:t>A) increased sodium excretion.                 B) decrease magnesium loss.                     C) decreased calcium loss.                         D) decreased potassium loss.</a:t>
            </a:r>
          </a:p>
          <a:p>
            <a:pPr rtl="1"/>
            <a:endParaRPr lang="en-US" sz="2400" b="1" dirty="0"/>
          </a:p>
          <a:p>
            <a:pPr marL="457200" indent="-457200">
              <a:buFont typeface="+mj-lt"/>
              <a:buAutoNum type="arabicPeriod" startAt="21"/>
            </a:pPr>
            <a:r>
              <a:rPr lang="en-US" sz="2500" b="1" dirty="0"/>
              <a:t>when furosemide is administrated to a patient with pulmonary edema, there is often symptomatic relief within 5 minutes of starting treatment. this relief is primarily due to:</a:t>
            </a:r>
          </a:p>
          <a:p>
            <a:pPr marL="457200" lvl="0" indent="-457200">
              <a:buAutoNum type="alphaUcParenR"/>
            </a:pPr>
            <a:r>
              <a:rPr lang="en-US" sz="2400" b="1" dirty="0"/>
              <a:t>a rapid diuretic effect.               B) an increase in venous capacitance.              C) a direct effect on myocardial contractility              D. psychological effects.    </a:t>
            </a:r>
          </a:p>
          <a:p>
            <a:endParaRPr lang="en-US" sz="2400" b="1" dirty="0">
              <a:ea typeface="Optima" charset="0"/>
              <a:cs typeface="Optima" charset="0"/>
            </a:endParaRPr>
          </a:p>
        </p:txBody>
      </p:sp>
      <p:sp>
        <p:nvSpPr>
          <p:cNvPr id="5" name="TextBox 4"/>
          <p:cNvSpPr txBox="1"/>
          <p:nvPr/>
        </p:nvSpPr>
        <p:spPr>
          <a:xfrm>
            <a:off x="10541000" y="-42944"/>
            <a:ext cx="1672771" cy="830997"/>
          </a:xfrm>
          <a:prstGeom prst="rect">
            <a:avLst/>
          </a:prstGeom>
          <a:noFill/>
        </p:spPr>
        <p:txBody>
          <a:bodyPr wrap="square" rtlCol="0">
            <a:spAutoFit/>
          </a:bodyPr>
          <a:lstStyle/>
          <a:p>
            <a:r>
              <a:rPr lang="en-US" sz="4800" b="1" dirty="0">
                <a:solidFill>
                  <a:srgbClr val="0070C0"/>
                </a:solidFill>
                <a:ea typeface="Optima ExtraBlack" charset="0"/>
                <a:cs typeface="Optima ExtraBlack" charset="0"/>
              </a:rPr>
              <a:t>MCQ</a:t>
            </a:r>
          </a:p>
        </p:txBody>
      </p:sp>
      <p:sp>
        <p:nvSpPr>
          <p:cNvPr id="3" name="TextBox 2"/>
          <p:cNvSpPr txBox="1"/>
          <p:nvPr/>
        </p:nvSpPr>
        <p:spPr>
          <a:xfrm rot="10800000">
            <a:off x="22223895" y="10227136"/>
            <a:ext cx="1192696" cy="2031325"/>
          </a:xfrm>
          <a:prstGeom prst="rect">
            <a:avLst/>
          </a:prstGeom>
          <a:solidFill>
            <a:schemeClr val="bg1"/>
          </a:solidFill>
          <a:ln>
            <a:solidFill>
              <a:srgbClr val="0070C0"/>
            </a:solidFill>
          </a:ln>
        </p:spPr>
        <p:txBody>
          <a:bodyPr wrap="square" rtlCol="0">
            <a:spAutoFit/>
          </a:bodyPr>
          <a:lstStyle/>
          <a:p>
            <a:r>
              <a:rPr lang="en-US" dirty="0">
                <a:solidFill>
                  <a:schemeClr val="bg1">
                    <a:lumMod val="50000"/>
                  </a:schemeClr>
                </a:solidFill>
              </a:rPr>
              <a:t>Answers:</a:t>
            </a:r>
          </a:p>
          <a:p>
            <a:pPr marL="342900" indent="-342900">
              <a:buAutoNum type="arabicPeriod" startAt="16"/>
            </a:pPr>
            <a:r>
              <a:rPr lang="en-US" dirty="0">
                <a:solidFill>
                  <a:schemeClr val="bg1">
                    <a:lumMod val="50000"/>
                  </a:schemeClr>
                </a:solidFill>
              </a:rPr>
              <a:t>A</a:t>
            </a:r>
          </a:p>
          <a:p>
            <a:pPr marL="342900" indent="-342900">
              <a:buAutoNum type="arabicPeriod" startAt="16"/>
            </a:pPr>
            <a:r>
              <a:rPr lang="en-US" dirty="0">
                <a:solidFill>
                  <a:schemeClr val="bg1">
                    <a:lumMod val="50000"/>
                  </a:schemeClr>
                </a:solidFill>
              </a:rPr>
              <a:t>B</a:t>
            </a:r>
          </a:p>
          <a:p>
            <a:pPr marL="342900" indent="-342900">
              <a:buAutoNum type="arabicPeriod" startAt="16"/>
            </a:pPr>
            <a:r>
              <a:rPr lang="en-US" dirty="0">
                <a:solidFill>
                  <a:schemeClr val="bg1">
                    <a:lumMod val="50000"/>
                  </a:schemeClr>
                </a:solidFill>
              </a:rPr>
              <a:t>B</a:t>
            </a:r>
          </a:p>
          <a:p>
            <a:pPr marL="342900" indent="-342900">
              <a:buAutoNum type="arabicPeriod" startAt="16"/>
            </a:pPr>
            <a:r>
              <a:rPr lang="en-US" dirty="0">
                <a:solidFill>
                  <a:schemeClr val="bg1">
                    <a:lumMod val="50000"/>
                  </a:schemeClr>
                </a:solidFill>
              </a:rPr>
              <a:t>A</a:t>
            </a:r>
          </a:p>
          <a:p>
            <a:pPr marL="342900" indent="-342900">
              <a:buAutoNum type="arabicPeriod" startAt="16"/>
            </a:pPr>
            <a:r>
              <a:rPr lang="en-US" dirty="0">
                <a:solidFill>
                  <a:schemeClr val="bg1">
                    <a:lumMod val="50000"/>
                  </a:schemeClr>
                </a:solidFill>
              </a:rPr>
              <a:t>A</a:t>
            </a:r>
          </a:p>
          <a:p>
            <a:pPr marL="342900" indent="-342900">
              <a:buAutoNum type="arabicPeriod" startAt="16"/>
            </a:pPr>
            <a:r>
              <a:rPr lang="en-US" dirty="0">
                <a:solidFill>
                  <a:schemeClr val="bg1">
                    <a:lumMod val="50000"/>
                  </a:schemeClr>
                </a:solidFill>
              </a:rPr>
              <a:t>B</a:t>
            </a:r>
          </a:p>
        </p:txBody>
      </p:sp>
    </p:spTree>
    <p:extLst>
      <p:ext uri="{BB962C8B-B14F-4D97-AF65-F5344CB8AC3E}">
        <p14:creationId xmlns:p14="http://schemas.microsoft.com/office/powerpoint/2010/main" val="39741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V="1">
            <a:off x="22343166" y="10606125"/>
            <a:ext cx="104049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chemeClr val="bg1">
                    <a:lumMod val="50000"/>
                  </a:schemeClr>
                </a:solidFill>
              </a:rPr>
              <a:t>Answers: </a:t>
            </a:r>
          </a:p>
          <a:p>
            <a:pPr algn="ctr"/>
            <a:r>
              <a:rPr lang="en-US" sz="1600" dirty="0">
                <a:solidFill>
                  <a:schemeClr val="bg1">
                    <a:lumMod val="50000"/>
                  </a:schemeClr>
                </a:solidFill>
              </a:rPr>
              <a:t>22.   A</a:t>
            </a:r>
          </a:p>
          <a:p>
            <a:pPr algn="ctr"/>
            <a:r>
              <a:rPr lang="en-US" sz="1600" dirty="0">
                <a:solidFill>
                  <a:schemeClr val="bg1">
                    <a:lumMod val="50000"/>
                  </a:schemeClr>
                </a:solidFill>
              </a:rPr>
              <a:t>23.   B</a:t>
            </a:r>
          </a:p>
          <a:p>
            <a:pPr algn="ctr"/>
            <a:r>
              <a:rPr lang="en-US" sz="1600" dirty="0">
                <a:solidFill>
                  <a:schemeClr val="bg1">
                    <a:lumMod val="50000"/>
                  </a:schemeClr>
                </a:solidFill>
              </a:rPr>
              <a:t>24.  D</a:t>
            </a:r>
          </a:p>
          <a:p>
            <a:pPr marL="342900" indent="-342900" algn="ctr">
              <a:buFont typeface="+mj-lt"/>
              <a:buAutoNum type="arabicPeriod" startAt="23"/>
            </a:pPr>
            <a:endParaRPr lang="en-US" sz="1600" dirty="0">
              <a:solidFill>
                <a:schemeClr val="bg1">
                  <a:lumMod val="50000"/>
                </a:schemeClr>
              </a:solidFill>
            </a:endParaRPr>
          </a:p>
          <a:p>
            <a:pPr marL="342900" indent="-342900" algn="ctr">
              <a:buFont typeface="+mj-lt"/>
              <a:buAutoNum type="arabicPeriod" startAt="23"/>
            </a:pPr>
            <a:endParaRPr lang="en-US" sz="1600" dirty="0">
              <a:solidFill>
                <a:schemeClr val="bg1">
                  <a:lumMod val="50000"/>
                </a:schemeClr>
              </a:solidFill>
            </a:endParaRPr>
          </a:p>
        </p:txBody>
      </p:sp>
      <p:sp>
        <p:nvSpPr>
          <p:cNvPr id="5" name="TextBox 4"/>
          <p:cNvSpPr txBox="1"/>
          <p:nvPr/>
        </p:nvSpPr>
        <p:spPr>
          <a:xfrm>
            <a:off x="10541000" y="-42944"/>
            <a:ext cx="1672771" cy="830997"/>
          </a:xfrm>
          <a:prstGeom prst="rect">
            <a:avLst/>
          </a:prstGeom>
          <a:noFill/>
        </p:spPr>
        <p:txBody>
          <a:bodyPr wrap="square" rtlCol="0">
            <a:spAutoFit/>
          </a:bodyPr>
          <a:lstStyle/>
          <a:p>
            <a:r>
              <a:rPr lang="en-US" sz="4800" b="1" dirty="0">
                <a:solidFill>
                  <a:srgbClr val="0070C0"/>
                </a:solidFill>
                <a:ea typeface="Optima ExtraBlack" charset="0"/>
                <a:cs typeface="Optima ExtraBlack" charset="0"/>
              </a:rPr>
              <a:t>MCQ</a:t>
            </a:r>
          </a:p>
        </p:txBody>
      </p:sp>
      <p:sp>
        <p:nvSpPr>
          <p:cNvPr id="2" name="TextBox 1"/>
          <p:cNvSpPr txBox="1"/>
          <p:nvPr/>
        </p:nvSpPr>
        <p:spPr>
          <a:xfrm>
            <a:off x="874642" y="-42944"/>
            <a:ext cx="22104627" cy="9787295"/>
          </a:xfrm>
          <a:prstGeom prst="rect">
            <a:avLst/>
          </a:prstGeom>
          <a:noFill/>
        </p:spPr>
        <p:txBody>
          <a:bodyPr wrap="square" rtlCol="0">
            <a:spAutoFit/>
          </a:bodyPr>
          <a:lstStyle/>
          <a:p>
            <a:br>
              <a:rPr lang="en-US" b="1" dirty="0"/>
            </a:br>
            <a:endParaRPr lang="en-US" b="1" dirty="0"/>
          </a:p>
          <a:p>
            <a:pPr>
              <a:buFont typeface="+mj-lt"/>
            </a:pPr>
            <a:br>
              <a:rPr lang="en-US" b="1" dirty="0"/>
            </a:br>
            <a:endParaRPr lang="en-US" sz="2800" b="1" dirty="0">
              <a:latin typeface="Calibri" charset="0"/>
              <a:ea typeface="Calibri" charset="0"/>
              <a:cs typeface="Arial" charset="0"/>
            </a:endParaRPr>
          </a:p>
          <a:p>
            <a:pPr>
              <a:buFont typeface="+mj-lt"/>
            </a:pPr>
            <a:endParaRPr lang="en-US" sz="2800" b="1" dirty="0">
              <a:latin typeface="Calibri" charset="0"/>
              <a:ea typeface="Calibri" charset="0"/>
              <a:cs typeface="Arial" charset="0"/>
            </a:endParaRPr>
          </a:p>
          <a:p>
            <a:pPr marL="457200" indent="-457200">
              <a:buFont typeface="+mj-lt"/>
              <a:buAutoNum type="arabicPeriod" startAt="14"/>
            </a:pPr>
            <a:endParaRPr lang="en-US" sz="2400" b="1" dirty="0"/>
          </a:p>
          <a:p>
            <a:pPr marL="514350" indent="-514350">
              <a:buFont typeface="+mj-lt"/>
              <a:buAutoNum type="arabicPeriod" startAt="22"/>
            </a:pPr>
            <a:r>
              <a:rPr lang="en-US" sz="2800" b="1" dirty="0"/>
              <a:t>A new diuretic is being studied in human volunteers. compared with placebo, the new drug increase urine volume, increases urinary Ca2+, increase plasma pH and decrease serum K+. if this new drug has a similar mechanism of action to an established diuretic, it probably :</a:t>
            </a:r>
          </a:p>
          <a:p>
            <a:pPr lvl="0"/>
            <a:r>
              <a:rPr lang="en-US" sz="2400" b="1" dirty="0"/>
              <a:t>A) block the </a:t>
            </a:r>
            <a:r>
              <a:rPr lang="en-US" sz="2400" b="1" dirty="0" err="1"/>
              <a:t>NaCl</a:t>
            </a:r>
            <a:r>
              <a:rPr lang="en-US" sz="2400" b="1" dirty="0"/>
              <a:t> </a:t>
            </a:r>
            <a:r>
              <a:rPr lang="en-US" sz="2400" b="1" dirty="0" err="1"/>
              <a:t>cotransporter</a:t>
            </a:r>
            <a:r>
              <a:rPr lang="en-US" sz="2400" b="1" dirty="0"/>
              <a:t> in the DCT.            B)blocks aldosterone receptors in the CT</a:t>
            </a:r>
          </a:p>
          <a:p>
            <a:pPr lvl="0"/>
            <a:r>
              <a:rPr lang="en-US" sz="2400" b="1" dirty="0"/>
              <a:t>C) inhibits carbonic anhydrase in the PCT.               D) inhibits the Na+/K+/2Cl- </a:t>
            </a:r>
            <a:r>
              <a:rPr lang="en-US" sz="2400" b="1" dirty="0" err="1"/>
              <a:t>cotransporter</a:t>
            </a:r>
            <a:r>
              <a:rPr lang="en-US" sz="2400" b="1" dirty="0"/>
              <a:t> in the TAL.</a:t>
            </a:r>
            <a:endParaRPr lang="en-US" sz="2400" b="1" dirty="0">
              <a:ea typeface="Optima" charset="0"/>
              <a:cs typeface="Optima" charset="0"/>
            </a:endParaRPr>
          </a:p>
          <a:p>
            <a:pPr>
              <a:buFont typeface="+mj-lt"/>
            </a:pPr>
            <a:endParaRPr lang="en-US" sz="2800" b="1" dirty="0">
              <a:latin typeface="Calibri" charset="0"/>
              <a:ea typeface="Calibri" charset="0"/>
              <a:cs typeface="Arial" charset="0"/>
            </a:endParaRPr>
          </a:p>
          <a:p>
            <a:pPr>
              <a:buFont typeface="+mj-lt"/>
            </a:pPr>
            <a:endParaRPr lang="en-US" sz="2800" b="1" dirty="0">
              <a:latin typeface="Calibri" charset="0"/>
              <a:ea typeface="Calibri" charset="0"/>
              <a:cs typeface="Arial" charset="0"/>
            </a:endParaRPr>
          </a:p>
          <a:p>
            <a:pPr>
              <a:buFont typeface="+mj-lt"/>
            </a:pPr>
            <a:r>
              <a:rPr lang="en-US" sz="2800" b="1" dirty="0">
                <a:latin typeface="Calibri" charset="0"/>
                <a:ea typeface="Calibri" charset="0"/>
                <a:cs typeface="Arial" charset="0"/>
              </a:rPr>
              <a:t>23. Which drug of the following diuretics is used in treatment of glaucoma?</a:t>
            </a:r>
          </a:p>
          <a:p>
            <a:pPr>
              <a:buFont typeface="+mj-lt"/>
            </a:pPr>
            <a:r>
              <a:rPr lang="en-US" sz="2800" b="1" dirty="0">
                <a:latin typeface="Calibri" charset="0"/>
                <a:ea typeface="Calibri" charset="0"/>
                <a:cs typeface="Arial" charset="0"/>
              </a:rPr>
              <a:t>A) Acetazolamide </a:t>
            </a:r>
          </a:p>
          <a:p>
            <a:pPr>
              <a:buFont typeface="+mj-lt"/>
            </a:pPr>
            <a:r>
              <a:rPr lang="en-US" sz="2800" b="1" dirty="0">
                <a:latin typeface="Calibri" charset="0"/>
                <a:ea typeface="Calibri" charset="0"/>
                <a:cs typeface="Arial" charset="0"/>
              </a:rPr>
              <a:t>B) </a:t>
            </a:r>
            <a:r>
              <a:rPr lang="en-US" sz="2800" b="1" dirty="0" err="1">
                <a:latin typeface="Calibri" charset="0"/>
                <a:ea typeface="Calibri" charset="0"/>
                <a:cs typeface="Arial" charset="0"/>
              </a:rPr>
              <a:t>Dorzolamide</a:t>
            </a:r>
            <a:endParaRPr lang="en-US" sz="2800" b="1" dirty="0">
              <a:latin typeface="Calibri" charset="0"/>
              <a:ea typeface="Calibri" charset="0"/>
              <a:cs typeface="Arial" charset="0"/>
            </a:endParaRPr>
          </a:p>
          <a:p>
            <a:pPr>
              <a:buFont typeface="+mj-lt"/>
            </a:pPr>
            <a:r>
              <a:rPr lang="en-US" sz="2800" b="1" dirty="0">
                <a:latin typeface="Calibri" charset="0"/>
                <a:ea typeface="Calibri" charset="0"/>
                <a:cs typeface="Arial" charset="0"/>
              </a:rPr>
              <a:t>C) Furosemide </a:t>
            </a:r>
          </a:p>
          <a:p>
            <a:pPr>
              <a:buFont typeface="+mj-lt"/>
            </a:pPr>
            <a:r>
              <a:rPr lang="en-US" sz="2800" b="1" dirty="0">
                <a:latin typeface="Calibri" charset="0"/>
                <a:ea typeface="Calibri" charset="0"/>
                <a:cs typeface="Arial" charset="0"/>
              </a:rPr>
              <a:t>D) </a:t>
            </a:r>
            <a:r>
              <a:rPr lang="en-US" sz="2800" b="1" dirty="0" err="1">
                <a:latin typeface="Calibri" charset="0"/>
                <a:ea typeface="Calibri" charset="0"/>
                <a:cs typeface="Arial" charset="0"/>
              </a:rPr>
              <a:t>Indapamide</a:t>
            </a:r>
            <a:br>
              <a:rPr lang="en-US" sz="2800" b="1" dirty="0">
                <a:latin typeface="Calibri" charset="0"/>
                <a:ea typeface="Calibri" charset="0"/>
                <a:cs typeface="Arial" charset="0"/>
              </a:rPr>
            </a:br>
            <a:endParaRPr lang="en-US" sz="2800" b="1" dirty="0">
              <a:latin typeface="Calibri" charset="0"/>
              <a:ea typeface="Calibri" charset="0"/>
              <a:cs typeface="Arial" charset="0"/>
            </a:endParaRPr>
          </a:p>
          <a:p>
            <a:pPr>
              <a:buFont typeface="+mj-lt"/>
            </a:pPr>
            <a:endParaRPr lang="en-US" sz="2800" b="1" dirty="0">
              <a:latin typeface="Calibri" charset="0"/>
              <a:ea typeface="Calibri" charset="0"/>
              <a:cs typeface="Arial" charset="0"/>
            </a:endParaRPr>
          </a:p>
          <a:p>
            <a:pPr>
              <a:buFont typeface="+mj-lt"/>
            </a:pPr>
            <a:r>
              <a:rPr lang="en-US" sz="2800" b="1" dirty="0">
                <a:latin typeface="Calibri" charset="0"/>
                <a:ea typeface="Calibri" charset="0"/>
                <a:cs typeface="Arial" charset="0"/>
              </a:rPr>
              <a:t>24. Which class of diuretics work by acting on proximal tubules?</a:t>
            </a:r>
          </a:p>
          <a:p>
            <a:r>
              <a:rPr lang="en-US" sz="2800" b="1" dirty="0">
                <a:latin typeface="Calibri" charset="0"/>
                <a:ea typeface="Calibri" charset="0"/>
                <a:cs typeface="Arial" charset="0"/>
              </a:rPr>
              <a:t>A) Loop diuretics </a:t>
            </a:r>
          </a:p>
          <a:p>
            <a:r>
              <a:rPr lang="en-US" sz="2800" b="1" dirty="0">
                <a:latin typeface="Calibri" charset="0"/>
                <a:ea typeface="Calibri" charset="0"/>
                <a:cs typeface="Arial" charset="0"/>
              </a:rPr>
              <a:t>B) Thiazide diuretics </a:t>
            </a:r>
          </a:p>
          <a:p>
            <a:r>
              <a:rPr lang="en-US" sz="2800" b="1" dirty="0">
                <a:latin typeface="Calibri" charset="0"/>
                <a:ea typeface="Calibri" charset="0"/>
                <a:cs typeface="Arial" charset="0"/>
              </a:rPr>
              <a:t>C) Potassium-sparing diuretics </a:t>
            </a:r>
          </a:p>
          <a:p>
            <a:r>
              <a:rPr lang="en-US" sz="2800" b="1" dirty="0">
                <a:latin typeface="Calibri" charset="0"/>
                <a:ea typeface="Calibri" charset="0"/>
                <a:cs typeface="Arial" charset="0"/>
              </a:rPr>
              <a:t>D) Carbonic Anhydrase Inhibitors </a:t>
            </a:r>
          </a:p>
        </p:txBody>
      </p:sp>
    </p:spTree>
    <p:extLst>
      <p:ext uri="{BB962C8B-B14F-4D97-AF65-F5344CB8AC3E}">
        <p14:creationId xmlns:p14="http://schemas.microsoft.com/office/powerpoint/2010/main" val="1487277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280154"/>
            <a:ext cx="11589487" cy="1446550"/>
          </a:xfrm>
          <a:prstGeom prst="rect">
            <a:avLst/>
          </a:prstGeom>
          <a:noFill/>
        </p:spPr>
        <p:txBody>
          <a:bodyPr wrap="square" rtlCol="0">
            <a:spAutoFit/>
          </a:bodyPr>
          <a:lstStyle/>
          <a:p>
            <a:pPr algn="ctr"/>
            <a:r>
              <a:rPr lang="en-US" sz="8800" b="1" u="sng" dirty="0">
                <a:solidFill>
                  <a:srgbClr val="0070C0"/>
                </a:solidFill>
                <a:hlinkClick r:id="rId2"/>
              </a:rPr>
              <a:t>Editing file</a:t>
            </a:r>
            <a:endParaRPr lang="en-US" sz="8800" b="1" u="sng" dirty="0">
              <a:solidFill>
                <a:srgbClr val="0070C0"/>
              </a:solidFill>
            </a:endParaRPr>
          </a:p>
        </p:txBody>
      </p:sp>
      <p:sp>
        <p:nvSpPr>
          <p:cNvPr id="2" name="TextBox 1"/>
          <p:cNvSpPr txBox="1"/>
          <p:nvPr/>
        </p:nvSpPr>
        <p:spPr>
          <a:xfrm>
            <a:off x="12525829" y="10508342"/>
            <a:ext cx="3381828" cy="523220"/>
          </a:xfrm>
          <a:prstGeom prst="rect">
            <a:avLst/>
          </a:prstGeom>
          <a:noFill/>
        </p:spPr>
        <p:txBody>
          <a:bodyPr wrap="square" rtlCol="0">
            <a:spAutoFit/>
          </a:bodyPr>
          <a:lstStyle/>
          <a:p>
            <a:r>
              <a:rPr lang="en-US" sz="2800" dirty="0"/>
              <a:t>Trad Alwakeel</a:t>
            </a:r>
          </a:p>
        </p:txBody>
      </p:sp>
    </p:spTree>
    <p:extLst>
      <p:ext uri="{BB962C8B-B14F-4D97-AF65-F5344CB8AC3E}">
        <p14:creationId xmlns:p14="http://schemas.microsoft.com/office/powerpoint/2010/main" val="7556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4028828"/>
              </p:ext>
            </p:extLst>
          </p:nvPr>
        </p:nvGraphicFramePr>
        <p:xfrm>
          <a:off x="-1" y="0"/>
          <a:ext cx="23766465" cy="13397835"/>
        </p:xfrm>
        <a:graphic>
          <a:graphicData uri="http://schemas.openxmlformats.org/drawingml/2006/table">
            <a:tbl>
              <a:tblPr firstRow="1" bandRow="1">
                <a:tableStyleId>{5A111915-BE36-4E01-A7E5-04B1672EAD32}</a:tableStyleId>
              </a:tblPr>
              <a:tblGrid>
                <a:gridCol w="4753293">
                  <a:extLst>
                    <a:ext uri="{9D8B030D-6E8A-4147-A177-3AD203B41FA5}">
                      <a16:colId xmlns:a16="http://schemas.microsoft.com/office/drawing/2014/main" val="20000"/>
                    </a:ext>
                  </a:extLst>
                </a:gridCol>
                <a:gridCol w="4753293">
                  <a:extLst>
                    <a:ext uri="{9D8B030D-6E8A-4147-A177-3AD203B41FA5}">
                      <a16:colId xmlns:a16="http://schemas.microsoft.com/office/drawing/2014/main" val="20001"/>
                    </a:ext>
                  </a:extLst>
                </a:gridCol>
                <a:gridCol w="4753293">
                  <a:extLst>
                    <a:ext uri="{9D8B030D-6E8A-4147-A177-3AD203B41FA5}">
                      <a16:colId xmlns:a16="http://schemas.microsoft.com/office/drawing/2014/main" val="20002"/>
                    </a:ext>
                  </a:extLst>
                </a:gridCol>
                <a:gridCol w="4753293">
                  <a:extLst>
                    <a:ext uri="{9D8B030D-6E8A-4147-A177-3AD203B41FA5}">
                      <a16:colId xmlns:a16="http://schemas.microsoft.com/office/drawing/2014/main" val="20003"/>
                    </a:ext>
                  </a:extLst>
                </a:gridCol>
                <a:gridCol w="4753293">
                  <a:extLst>
                    <a:ext uri="{9D8B030D-6E8A-4147-A177-3AD203B41FA5}">
                      <a16:colId xmlns:a16="http://schemas.microsoft.com/office/drawing/2014/main" val="20004"/>
                    </a:ext>
                  </a:extLst>
                </a:gridCol>
              </a:tblGrid>
              <a:tr h="1568639">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3800" b="1" i="0" u="none" strike="noStrike" cap="none" normalizeH="0" baseline="0" dirty="0">
                          <a:ln>
                            <a:noFill/>
                          </a:ln>
                          <a:solidFill>
                            <a:schemeClr val="tx1"/>
                          </a:solidFill>
                          <a:effectLst/>
                          <a:latin typeface="+mn-lt"/>
                          <a:ea typeface="Optima ExtraBlack" charset="0"/>
                          <a:cs typeface="Optima ExtraBlack" charset="0"/>
                        </a:rPr>
                        <a:t>Nephron Segment</a:t>
                      </a:r>
                    </a:p>
                    <a:p>
                      <a:pPr algn="ctr"/>
                      <a:endParaRPr lang="en-US" sz="3800" b="1" i="0" dirty="0">
                        <a:solidFill>
                          <a:schemeClr val="tx1"/>
                        </a:solidFill>
                        <a:latin typeface="+mn-lt"/>
                        <a:ea typeface="Optima ExtraBlack" charset="0"/>
                        <a:cs typeface="Optima ExtraBlack"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3800" b="1" i="0" u="none" strike="noStrike" cap="none" normalizeH="0" baseline="0" dirty="0">
                          <a:ln>
                            <a:noFill/>
                          </a:ln>
                          <a:solidFill>
                            <a:schemeClr val="tx1"/>
                          </a:solidFill>
                          <a:effectLst/>
                          <a:latin typeface="+mn-lt"/>
                          <a:ea typeface="Optima ExtraBlack" charset="0"/>
                          <a:cs typeface="Optima ExtraBlack" charset="0"/>
                        </a:rPr>
                        <a:t>Diuretics</a:t>
                      </a:r>
                      <a:endParaRPr lang="en-US" sz="3800" b="1" i="0" dirty="0">
                        <a:solidFill>
                          <a:schemeClr val="tx1"/>
                        </a:solidFill>
                        <a:latin typeface="+mn-lt"/>
                        <a:ea typeface="Optima ExtraBlack" charset="0"/>
                        <a:cs typeface="Optima ExtraBlack"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3800" b="1" i="0" u="none" strike="noStrike" cap="none" normalizeH="0" baseline="0" dirty="0">
                          <a:ln>
                            <a:noFill/>
                          </a:ln>
                          <a:solidFill>
                            <a:schemeClr val="tx1"/>
                          </a:solidFill>
                          <a:effectLst/>
                          <a:latin typeface="+mn-lt"/>
                          <a:ea typeface="Optima ExtraBlack" charset="0"/>
                          <a:cs typeface="Optima ExtraBlack" charset="0"/>
                        </a:rPr>
                        <a:t>Transporter</a:t>
                      </a:r>
                    </a:p>
                    <a:p>
                      <a:pPr marL="0" marR="0" lvl="0" indent="0" algn="ctr" defTabSz="1782440" rtl="0" eaLnBrk="1" fontAlgn="auto" latinLnBrk="0" hangingPunct="1">
                        <a:lnSpc>
                          <a:spcPct val="100000"/>
                        </a:lnSpc>
                        <a:spcBef>
                          <a:spcPts val="0"/>
                        </a:spcBef>
                        <a:spcAft>
                          <a:spcPts val="0"/>
                        </a:spcAft>
                        <a:buClrTx/>
                        <a:buSzTx/>
                        <a:buFontTx/>
                        <a:buNone/>
                        <a:tabLst/>
                        <a:defRPr/>
                      </a:pPr>
                      <a:r>
                        <a:rPr lang="en-US" sz="3800" b="1" i="0" dirty="0">
                          <a:solidFill>
                            <a:schemeClr val="tx1"/>
                          </a:solidFill>
                          <a:latin typeface="+mn-lt"/>
                          <a:ea typeface="Optima ExtraBlack" charset="0"/>
                          <a:cs typeface="Optima ExtraBlack" charset="0"/>
                        </a:rPr>
                        <a:t>mostly </a:t>
                      </a:r>
                      <a:r>
                        <a:rPr kumimoji="0" lang="en-US" altLang="en-US" sz="3800" b="1" i="0" u="none" strike="noStrike" cap="none" normalizeH="0" baseline="0" dirty="0">
                          <a:ln>
                            <a:noFill/>
                          </a:ln>
                          <a:solidFill>
                            <a:schemeClr val="tx1"/>
                          </a:solidFill>
                          <a:effectLst/>
                          <a:latin typeface="+mn-lt"/>
                          <a:ea typeface="Optima ExtraBlack" charset="0"/>
                          <a:cs typeface="Optima ExtraBlack" charset="0"/>
                        </a:rPr>
                        <a:t>Na</a:t>
                      </a:r>
                      <a:r>
                        <a:rPr kumimoji="0" lang="en-US" altLang="en-US" sz="3800" b="1" i="0" u="none" strike="noStrike" cap="none" normalizeH="0" baseline="30000" dirty="0">
                          <a:ln>
                            <a:noFill/>
                          </a:ln>
                          <a:solidFill>
                            <a:schemeClr val="tx1"/>
                          </a:solidFill>
                          <a:effectLst/>
                          <a:latin typeface="+mn-lt"/>
                          <a:ea typeface="Optima ExtraBlack" charset="0"/>
                          <a:cs typeface="Optima ExtraBlack" charset="0"/>
                        </a:rPr>
                        <a:t>+ </a:t>
                      </a:r>
                      <a:endParaRPr kumimoji="0" lang="en-US" altLang="en-US" sz="3800" b="1" i="0" u="none" strike="noStrike" cap="none" normalizeH="0" baseline="0" dirty="0">
                        <a:ln>
                          <a:noFill/>
                        </a:ln>
                        <a:solidFill>
                          <a:schemeClr val="tx1"/>
                        </a:solidFill>
                        <a:effectLst/>
                        <a:latin typeface="+mn-lt"/>
                        <a:ea typeface="Optima ExtraBlack" charset="0"/>
                        <a:cs typeface="Optima ExtraBlack"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0" lang="en-US" altLang="en-US" sz="3800" b="1" i="0" u="none" strike="noStrike" cap="none" normalizeH="0" baseline="0" dirty="0">
                          <a:ln>
                            <a:noFill/>
                          </a:ln>
                          <a:solidFill>
                            <a:schemeClr val="tx1"/>
                          </a:solidFill>
                          <a:effectLst/>
                          <a:latin typeface="+mn-lt"/>
                          <a:ea typeface="Optima ExtraBlack" charset="0"/>
                          <a:cs typeface="Optima ExtraBlack" charset="0"/>
                        </a:rPr>
                        <a:t>Function</a:t>
                      </a:r>
                      <a:endParaRPr lang="en-US" sz="3800" b="1" i="0" dirty="0">
                        <a:solidFill>
                          <a:schemeClr val="tx1"/>
                        </a:solidFill>
                        <a:latin typeface="+mn-lt"/>
                        <a:ea typeface="Optima ExtraBlack" charset="0"/>
                        <a:cs typeface="Optima ExtraBlack"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3800" b="1" i="0" u="none" strike="noStrike" cap="none" normalizeH="0" baseline="0" dirty="0">
                          <a:ln>
                            <a:noFill/>
                          </a:ln>
                          <a:solidFill>
                            <a:schemeClr val="tx1"/>
                          </a:solidFill>
                          <a:effectLst/>
                          <a:latin typeface="+mn-lt"/>
                          <a:ea typeface="Optima ExtraBlack" charset="0"/>
                          <a:cs typeface="Optima ExtraBlack" charset="0"/>
                        </a:rPr>
                        <a:t>Filtered Na</a:t>
                      </a:r>
                      <a:r>
                        <a:rPr kumimoji="0" lang="en-US" altLang="en-US" sz="3800" b="1" i="0" u="none" strike="noStrike" cap="none" normalizeH="0" baseline="30000" dirty="0">
                          <a:ln>
                            <a:noFill/>
                          </a:ln>
                          <a:solidFill>
                            <a:schemeClr val="tx1"/>
                          </a:solidFill>
                          <a:effectLst/>
                          <a:latin typeface="+mn-lt"/>
                          <a:ea typeface="Optima ExtraBlack" charset="0"/>
                          <a:cs typeface="Optima ExtraBlack" charset="0"/>
                        </a:rPr>
                        <a:t>+</a:t>
                      </a:r>
                      <a:r>
                        <a:rPr kumimoji="0" lang="en-US" altLang="en-US" sz="3800" b="1" i="0" u="none" strike="noStrike" cap="none" normalizeH="0" baseline="0" dirty="0">
                          <a:ln>
                            <a:noFill/>
                          </a:ln>
                          <a:solidFill>
                            <a:schemeClr val="tx1"/>
                          </a:solidFill>
                          <a:effectLst/>
                          <a:latin typeface="+mn-lt"/>
                          <a:ea typeface="Optima ExtraBlack" charset="0"/>
                          <a:cs typeface="Optima ExtraBlack" charset="0"/>
                        </a:rPr>
                        <a:t> re-absorbed</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248417">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3800" b="1" i="0" u="none" strike="noStrike" cap="none" normalizeH="0" baseline="0" dirty="0">
                          <a:ln>
                            <a:noFill/>
                          </a:ln>
                          <a:solidFill>
                            <a:schemeClr val="bg1"/>
                          </a:solidFill>
                          <a:effectLst/>
                          <a:latin typeface="+mn-lt"/>
                          <a:ea typeface="Optima" charset="0"/>
                          <a:cs typeface="Optima" charset="0"/>
                        </a:rPr>
                        <a:t>Proximal convoluted tubules</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defRPr/>
                      </a:pPr>
                      <a:r>
                        <a:rPr kumimoji="0" lang="en-US" altLang="en-US" sz="2900" b="1" i="0" u="none" strike="noStrike" cap="none" normalizeH="0" baseline="0" dirty="0">
                          <a:ln>
                            <a:noFill/>
                          </a:ln>
                          <a:solidFill>
                            <a:schemeClr val="tx1"/>
                          </a:solidFill>
                          <a:effectLst/>
                          <a:latin typeface="+mn-lt"/>
                          <a:ea typeface="Optima" charset="0"/>
                          <a:cs typeface="Optima" charset="0"/>
                        </a:rPr>
                        <a:t>Carbonic anhydrase inhibitors</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endParaRPr kumimoji="0" lang="en-US" altLang="en-US" sz="2900" b="1" i="0" u="none" strike="noStrike" cap="none" normalizeH="0" baseline="0" dirty="0">
                        <a:ln>
                          <a:noFill/>
                        </a:ln>
                        <a:solidFill>
                          <a:schemeClr val="tx1"/>
                        </a:solidFill>
                        <a:effectLst/>
                        <a:latin typeface="+mn-lt"/>
                        <a:ea typeface="Optima" charset="0"/>
                        <a:cs typeface="Optima"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Na</a:t>
                      </a:r>
                      <a:r>
                        <a:rPr kumimoji="0" lang="en-US" altLang="en-US" sz="2900" b="1" i="0" u="none" strike="noStrike" cap="none" normalizeH="0" baseline="30000" dirty="0">
                          <a:ln>
                            <a:noFill/>
                          </a:ln>
                          <a:solidFill>
                            <a:schemeClr val="tx1"/>
                          </a:solidFill>
                          <a:effectLst/>
                          <a:latin typeface="+mn-lt"/>
                          <a:ea typeface="Optima" charset="0"/>
                          <a:cs typeface="Optima" charset="0"/>
                        </a:rPr>
                        <a:t>+</a:t>
                      </a:r>
                      <a:r>
                        <a:rPr kumimoji="0" lang="en-US" altLang="en-US" sz="2900" b="1" i="0" u="none" strike="noStrike" cap="none" normalizeH="0" baseline="0" dirty="0">
                          <a:ln>
                            <a:noFill/>
                          </a:ln>
                          <a:solidFill>
                            <a:schemeClr val="tx1"/>
                          </a:solidFill>
                          <a:effectLst/>
                          <a:latin typeface="+mn-lt"/>
                          <a:ea typeface="Optima" charset="0"/>
                          <a:cs typeface="Optima" charset="0"/>
                        </a:rPr>
                        <a:t>/H</a:t>
                      </a:r>
                      <a:r>
                        <a:rPr kumimoji="0" lang="en-US" altLang="en-US" sz="2900" b="1" i="0" u="none" strike="noStrike" cap="none" normalizeH="0" baseline="30000" dirty="0">
                          <a:ln>
                            <a:noFill/>
                          </a:ln>
                          <a:solidFill>
                            <a:schemeClr val="tx1"/>
                          </a:solidFill>
                          <a:effectLst/>
                          <a:latin typeface="+mn-lt"/>
                          <a:ea typeface="Optima" charset="0"/>
                          <a:cs typeface="Optima" charset="0"/>
                        </a:rPr>
                        <a:t>+</a:t>
                      </a:r>
                      <a:r>
                        <a:rPr kumimoji="0" lang="en-US" altLang="en-US" sz="2900" b="1" i="0" u="none" strike="noStrike" cap="none" normalizeH="0" baseline="0" dirty="0">
                          <a:ln>
                            <a:noFill/>
                          </a:ln>
                          <a:solidFill>
                            <a:schemeClr val="tx1"/>
                          </a:solidFill>
                          <a:effectLst/>
                          <a:latin typeface="+mn-lt"/>
                          <a:ea typeface="Optima" charset="0"/>
                          <a:cs typeface="Optima" charset="0"/>
                        </a:rPr>
                        <a:t> transporter </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Carbonic anhydrase enzyme</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2900" b="1" i="0" u="none" strike="noStrike" cap="none" normalizeH="0" baseline="0" dirty="0">
                          <a:ln>
                            <a:noFill/>
                          </a:ln>
                          <a:solidFill>
                            <a:schemeClr val="tx1"/>
                          </a:solidFill>
                          <a:effectLst/>
                          <a:latin typeface="+mn-lt"/>
                          <a:ea typeface="Optima" charset="0"/>
                          <a:cs typeface="Optima" charset="0"/>
                        </a:rPr>
                        <a:t>Re-absorption of 100% glucose and amino acids, 66% Na, K, Ca, Mg; 85% NaHCO3</a:t>
                      </a:r>
                      <a:endParaRPr kumimoji="0" lang="ar-SA" altLang="en-US" sz="2900" b="1" i="0" u="none" strike="noStrike" cap="none" normalizeH="0" baseline="0" dirty="0">
                        <a:ln>
                          <a:noFill/>
                        </a:ln>
                        <a:solidFill>
                          <a:schemeClr val="tx1"/>
                        </a:solidFill>
                        <a:effectLst/>
                        <a:latin typeface="+mn-lt"/>
                        <a:ea typeface="Optima" charset="0"/>
                        <a:cs typeface="Optima" charset="0"/>
                      </a:endParaRPr>
                    </a:p>
                    <a:p>
                      <a:pPr algn="ctr"/>
                      <a:endParaRPr lang="en-US" sz="2900" b="1" dirty="0">
                        <a:solidFill>
                          <a:schemeClr val="tx1"/>
                        </a:solidFill>
                        <a:latin typeface="+mn-lt"/>
                        <a:ea typeface="Optima" charset="0"/>
                        <a:cs typeface="Optima"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85 %</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 Na  , HCO3</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65 %</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As NaHCO3</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6819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3800" b="1" i="0" u="none" strike="noStrike" cap="none" normalizeH="0" baseline="0" dirty="0">
                          <a:ln>
                            <a:noFill/>
                          </a:ln>
                          <a:solidFill>
                            <a:schemeClr val="bg1"/>
                          </a:solidFill>
                          <a:effectLst/>
                          <a:latin typeface="+mn-lt"/>
                          <a:ea typeface="Optima" charset="0"/>
                          <a:cs typeface="Optima" charset="0"/>
                        </a:rPr>
                        <a:t>Proximal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3800" b="1" i="0" u="none" strike="noStrike" cap="none" normalizeH="0" baseline="0" dirty="0">
                          <a:ln>
                            <a:noFill/>
                          </a:ln>
                          <a:solidFill>
                            <a:schemeClr val="bg1"/>
                          </a:solidFill>
                          <a:effectLst/>
                          <a:latin typeface="+mn-lt"/>
                          <a:ea typeface="Optima" charset="0"/>
                          <a:cs typeface="Optima" charset="0"/>
                        </a:rPr>
                        <a:t>Straight Tubules</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defRPr/>
                      </a:pPr>
                      <a:r>
                        <a:rPr kumimoji="0" lang="en-US" altLang="en-US" sz="2900" b="1" i="0" u="none" strike="noStrike" cap="none" normalizeH="0" baseline="0" dirty="0">
                          <a:ln>
                            <a:noFill/>
                          </a:ln>
                          <a:solidFill>
                            <a:schemeClr val="tx1"/>
                          </a:solidFill>
                          <a:effectLst/>
                          <a:latin typeface="+mn-lt"/>
                          <a:ea typeface="Optima" charset="0"/>
                          <a:cs typeface="Optima" charset="0"/>
                        </a:rPr>
                        <a:t>Acid &amp; base transporter</a:t>
                      </a:r>
                      <a:endParaRPr kumimoji="0" lang="ar-SA" altLang="en-US" sz="2900" b="1" i="0" u="none" strike="noStrike" cap="none" normalizeH="0" baseline="0" dirty="0">
                        <a:ln>
                          <a:noFill/>
                        </a:ln>
                        <a:solidFill>
                          <a:schemeClr val="tx1"/>
                        </a:solidFill>
                        <a:effectLst/>
                        <a:latin typeface="+mn-lt"/>
                        <a:ea typeface="Optima" charset="0"/>
                        <a:cs typeface="Optima" charset="0"/>
                      </a:endParaRP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endParaRPr kumimoji="0" lang="en-US" altLang="en-US" sz="2900" b="1" i="0" u="none" strike="noStrike" cap="none" normalizeH="0" baseline="0" dirty="0">
                        <a:ln>
                          <a:noFill/>
                        </a:ln>
                        <a:solidFill>
                          <a:schemeClr val="tx1"/>
                        </a:solidFill>
                        <a:effectLst/>
                        <a:latin typeface="+mn-lt"/>
                        <a:ea typeface="Optima" charset="0"/>
                        <a:cs typeface="Optima"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2900" b="1" i="0" u="none" strike="noStrike" cap="none" normalizeH="0" baseline="0" dirty="0">
                          <a:ln>
                            <a:noFill/>
                          </a:ln>
                          <a:solidFill>
                            <a:schemeClr val="tx1"/>
                          </a:solidFill>
                          <a:effectLst/>
                          <a:latin typeface="+mn-lt"/>
                          <a:ea typeface="Optima" charset="0"/>
                          <a:cs typeface="Optima" charset="0"/>
                        </a:rPr>
                        <a:t>Secretion and re-absorption of organic acids and bases</a:t>
                      </a:r>
                      <a:endParaRPr kumimoji="0" lang="ar-SA" altLang="en-US" sz="2900" b="1" i="0" u="none" strike="noStrike" cap="none" normalizeH="0" baseline="0" dirty="0">
                        <a:ln>
                          <a:noFill/>
                        </a:ln>
                        <a:solidFill>
                          <a:schemeClr val="tx1"/>
                        </a:solidFill>
                        <a:effectLst/>
                        <a:latin typeface="+mn-lt"/>
                        <a:ea typeface="Optima" charset="0"/>
                        <a:cs typeface="Optima"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44703">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3800" b="1" i="0" u="none" strike="noStrike" cap="none" normalizeH="0" baseline="0" dirty="0">
                          <a:ln>
                            <a:noFill/>
                          </a:ln>
                          <a:solidFill>
                            <a:schemeClr val="bg1"/>
                          </a:solidFill>
                          <a:effectLst/>
                          <a:latin typeface="+mn-lt"/>
                          <a:ea typeface="Optima" charset="0"/>
                          <a:cs typeface="Optima" charset="0"/>
                        </a:rPr>
                        <a:t>Ascending</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3800" b="1" i="0" u="none" strike="noStrike" cap="none" normalizeH="0" baseline="0" dirty="0">
                          <a:ln>
                            <a:noFill/>
                          </a:ln>
                          <a:solidFill>
                            <a:schemeClr val="bg1"/>
                          </a:solidFill>
                          <a:effectLst/>
                          <a:latin typeface="+mn-lt"/>
                          <a:ea typeface="Optima" charset="0"/>
                          <a:cs typeface="Optima" charset="0"/>
                        </a:rPr>
                        <a:t>Loop of Henle</a:t>
                      </a:r>
                    </a:p>
                    <a:p>
                      <a:pPr algn="ctr"/>
                      <a:endParaRPr lang="en-US" sz="3800" dirty="0">
                        <a:solidFill>
                          <a:schemeClr val="bg1"/>
                        </a:solidFill>
                        <a:latin typeface="+mn-lt"/>
                        <a:ea typeface="Optima" charset="0"/>
                        <a:cs typeface="Optima"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2900" b="1" i="0" u="none" strike="noStrike" cap="none" normalizeH="0" baseline="0" dirty="0">
                          <a:ln>
                            <a:noFill/>
                          </a:ln>
                          <a:solidFill>
                            <a:schemeClr val="tx1"/>
                          </a:solidFill>
                          <a:effectLst/>
                          <a:latin typeface="+mn-lt"/>
                          <a:ea typeface="Optima" charset="0"/>
                          <a:cs typeface="Optima" charset="0"/>
                        </a:rPr>
                        <a:t>Loop diuretics</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2900" b="1" i="0" u="none" strike="noStrike" cap="none" normalizeH="0" baseline="0" dirty="0">
                          <a:ln>
                            <a:noFill/>
                          </a:ln>
                          <a:solidFill>
                            <a:schemeClr val="tx1"/>
                          </a:solidFill>
                          <a:effectLst/>
                          <a:latin typeface="+mn-lt"/>
                          <a:ea typeface="Optima" charset="0"/>
                          <a:cs typeface="Optima" charset="0"/>
                        </a:rPr>
                        <a:t>Na</a:t>
                      </a:r>
                      <a:r>
                        <a:rPr kumimoji="0" lang="en-US" altLang="en-US" sz="2900" b="1" i="0" u="none" strike="noStrike" cap="none" normalizeH="0" baseline="30000" dirty="0">
                          <a:ln>
                            <a:noFill/>
                          </a:ln>
                          <a:solidFill>
                            <a:schemeClr val="tx1"/>
                          </a:solidFill>
                          <a:effectLst/>
                          <a:latin typeface="+mn-lt"/>
                          <a:ea typeface="Optima" charset="0"/>
                          <a:cs typeface="Optima" charset="0"/>
                        </a:rPr>
                        <a:t>+</a:t>
                      </a:r>
                      <a:r>
                        <a:rPr kumimoji="0" lang="en-US" altLang="en-US" sz="2900" b="1" i="0" u="none" strike="noStrike" cap="none" normalizeH="0" baseline="0" dirty="0">
                          <a:ln>
                            <a:noFill/>
                          </a:ln>
                          <a:solidFill>
                            <a:schemeClr val="tx1"/>
                          </a:solidFill>
                          <a:effectLst/>
                          <a:latin typeface="+mn-lt"/>
                          <a:ea typeface="Optima" charset="0"/>
                          <a:cs typeface="Optima" charset="0"/>
                        </a:rPr>
                        <a:t>/K</a:t>
                      </a:r>
                      <a:r>
                        <a:rPr kumimoji="0" lang="en-US" altLang="en-US" sz="2900" b="1" i="0" u="none" strike="noStrike" cap="none" normalizeH="0" baseline="30000" dirty="0">
                          <a:ln>
                            <a:noFill/>
                          </a:ln>
                          <a:solidFill>
                            <a:schemeClr val="tx1"/>
                          </a:solidFill>
                          <a:effectLst/>
                          <a:latin typeface="+mn-lt"/>
                          <a:ea typeface="Optima" charset="0"/>
                          <a:cs typeface="Optima" charset="0"/>
                        </a:rPr>
                        <a:t>+</a:t>
                      </a:r>
                      <a:r>
                        <a:rPr kumimoji="0" lang="en-US" altLang="en-US" sz="2900" b="1" i="0" u="none" strike="noStrike" cap="none" normalizeH="0" baseline="0" dirty="0">
                          <a:ln>
                            <a:noFill/>
                          </a:ln>
                          <a:solidFill>
                            <a:schemeClr val="tx1"/>
                          </a:solidFill>
                          <a:effectLst/>
                          <a:latin typeface="+mn-lt"/>
                          <a:ea typeface="Optima" charset="0"/>
                          <a:cs typeface="Optima" charset="0"/>
                        </a:rPr>
                        <a:t>/2Cl</a:t>
                      </a:r>
                      <a:r>
                        <a:rPr kumimoji="0" lang="en-US" altLang="en-US" sz="2900" b="1" i="0" u="none" strike="noStrike" cap="none" normalizeH="0" baseline="30000" dirty="0">
                          <a:ln>
                            <a:noFill/>
                          </a:ln>
                          <a:solidFill>
                            <a:schemeClr val="tx1"/>
                          </a:solidFill>
                          <a:effectLst/>
                          <a:latin typeface="+mn-lt"/>
                          <a:ea typeface="Optima" charset="0"/>
                          <a:cs typeface="Optima" charset="0"/>
                        </a:rPr>
                        <a:t>-</a:t>
                      </a:r>
                      <a:r>
                        <a:rPr kumimoji="0" lang="en-US" altLang="en-US" sz="2900" b="1" i="0" u="none" strike="noStrike" cap="none" normalizeH="0" baseline="0" dirty="0">
                          <a:ln>
                            <a:noFill/>
                          </a:ln>
                          <a:solidFill>
                            <a:schemeClr val="tx1"/>
                          </a:solidFill>
                          <a:effectLst/>
                          <a:latin typeface="+mn-lt"/>
                          <a:ea typeface="Optima" charset="0"/>
                          <a:cs typeface="Optima" charset="0"/>
                        </a:rPr>
                        <a:t> co-transporter</a:t>
                      </a:r>
                    </a:p>
                    <a:p>
                      <a:pPr algn="ctr"/>
                      <a:endParaRPr lang="en-US" sz="2900" b="1" dirty="0">
                        <a:solidFill>
                          <a:schemeClr val="tx1"/>
                        </a:solidFill>
                        <a:latin typeface="+mn-lt"/>
                        <a:ea typeface="Optima" charset="0"/>
                        <a:cs typeface="Optima"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Active reabsorption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25% Na, K, Cl</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Secondary re-absorption  Ca, Mg </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20-30%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Active reabsorption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 Na, K, Cl</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Ca and Mag</a:t>
                      </a:r>
                    </a:p>
                    <a:p>
                      <a:pPr algn="ctr"/>
                      <a:endParaRPr lang="en-US" sz="2900" b="1" dirty="0">
                        <a:solidFill>
                          <a:schemeClr val="tx1"/>
                        </a:solidFill>
                        <a:latin typeface="+mn-lt"/>
                        <a:ea typeface="Optima" charset="0"/>
                        <a:cs typeface="Optima"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80575">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3800" b="1" i="0" u="none" strike="noStrike" cap="none" normalizeH="0" baseline="0" dirty="0">
                          <a:ln>
                            <a:noFill/>
                          </a:ln>
                          <a:solidFill>
                            <a:schemeClr val="bg1"/>
                          </a:solidFill>
                          <a:effectLst/>
                          <a:latin typeface="+mn-lt"/>
                          <a:ea typeface="Optima" charset="0"/>
                          <a:cs typeface="Optima" charset="0"/>
                        </a:rPr>
                        <a:t>Distal convoluted tubules</a:t>
                      </a:r>
                    </a:p>
                    <a:p>
                      <a:pPr algn="ctr"/>
                      <a:endParaRPr lang="en-US" sz="3800" dirty="0">
                        <a:solidFill>
                          <a:schemeClr val="bg1"/>
                        </a:solidFill>
                        <a:latin typeface="+mn-lt"/>
                        <a:ea typeface="Optima" charset="0"/>
                        <a:cs typeface="Optima"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2900" b="1" i="0" u="none" strike="noStrike" cap="none" normalizeH="0" baseline="0" dirty="0">
                          <a:ln>
                            <a:noFill/>
                          </a:ln>
                          <a:solidFill>
                            <a:schemeClr val="tx1"/>
                          </a:solidFill>
                          <a:effectLst/>
                          <a:latin typeface="+mn-lt"/>
                          <a:ea typeface="Optima" charset="0"/>
                          <a:cs typeface="Optima" charset="0"/>
                        </a:rPr>
                        <a:t>Thiazide diuretics</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Na</a:t>
                      </a:r>
                      <a:r>
                        <a:rPr kumimoji="0" lang="en-US" altLang="en-US" sz="2900" b="1" i="0" u="none" strike="noStrike" cap="none" normalizeH="0" baseline="30000" dirty="0">
                          <a:ln>
                            <a:noFill/>
                          </a:ln>
                          <a:solidFill>
                            <a:schemeClr val="tx1"/>
                          </a:solidFill>
                          <a:effectLst/>
                          <a:latin typeface="+mn-lt"/>
                          <a:ea typeface="Optima" charset="0"/>
                          <a:cs typeface="Optima" charset="0"/>
                        </a:rPr>
                        <a:t>+</a:t>
                      </a:r>
                      <a:r>
                        <a:rPr kumimoji="0" lang="en-US" altLang="en-US" sz="2900" b="1" i="0" u="none" strike="noStrike" cap="none" normalizeH="0" baseline="0" dirty="0">
                          <a:ln>
                            <a:noFill/>
                          </a:ln>
                          <a:solidFill>
                            <a:schemeClr val="tx1"/>
                          </a:solidFill>
                          <a:effectLst/>
                          <a:latin typeface="+mn-lt"/>
                          <a:ea typeface="Optima" charset="0"/>
                          <a:cs typeface="Optima" charset="0"/>
                        </a:rPr>
                        <a:t>/Cl</a:t>
                      </a:r>
                      <a:r>
                        <a:rPr kumimoji="0" lang="en-US" altLang="en-US" sz="2900" b="1" i="0" u="none" strike="noStrike" cap="none" normalizeH="0" baseline="30000" dirty="0">
                          <a:ln>
                            <a:noFill/>
                          </a:ln>
                          <a:solidFill>
                            <a:schemeClr val="tx1"/>
                          </a:solidFill>
                          <a:effectLst/>
                          <a:latin typeface="+mn-lt"/>
                          <a:ea typeface="Optima" charset="0"/>
                          <a:cs typeface="Optima" charset="0"/>
                        </a:rPr>
                        <a:t>-</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 co-transporter</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2900" b="1" i="0" u="none" strike="noStrike" cap="none" normalizeH="0" baseline="0" dirty="0">
                          <a:ln>
                            <a:noFill/>
                          </a:ln>
                          <a:solidFill>
                            <a:schemeClr val="tx1"/>
                          </a:solidFill>
                          <a:effectLst/>
                          <a:latin typeface="+mn-lt"/>
                          <a:ea typeface="Optima" charset="0"/>
                          <a:cs typeface="Optima" charset="0"/>
                        </a:rPr>
                        <a:t>Active tubular reabsorption of 5%Na, Cl, Ca</a:t>
                      </a:r>
                      <a:endParaRPr kumimoji="0" lang="ar-SA" altLang="en-US" sz="2900" b="1" i="0" u="none" strike="noStrike" cap="none" normalizeH="0" baseline="0" dirty="0">
                        <a:ln>
                          <a:noFill/>
                        </a:ln>
                        <a:solidFill>
                          <a:schemeClr val="tx1"/>
                        </a:solidFill>
                        <a:effectLst/>
                        <a:latin typeface="+mn-lt"/>
                        <a:ea typeface="Optima" charset="0"/>
                        <a:cs typeface="Optima"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5-10%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Active reabsorption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 Na, Cl</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87307">
                <a:tc>
                  <a:txBody>
                    <a:bodyPr/>
                    <a:lstStyle/>
                    <a:p>
                      <a:pPr marL="0" marR="0" lvl="0" indent="0" algn="ctr" defTabSz="1782440" rtl="0" eaLnBrk="1" fontAlgn="auto" latinLnBrk="0" hangingPunct="1">
                        <a:lnSpc>
                          <a:spcPct val="100000"/>
                        </a:lnSpc>
                        <a:spcBef>
                          <a:spcPts val="0"/>
                        </a:spcBef>
                        <a:spcAft>
                          <a:spcPts val="0"/>
                        </a:spcAft>
                        <a:buClrTx/>
                        <a:buSzTx/>
                        <a:buFontTx/>
                        <a:buNone/>
                        <a:tabLst/>
                        <a:defRPr/>
                      </a:pPr>
                      <a:r>
                        <a:rPr kumimoji="0" lang="en-US" altLang="en-US" sz="3800" b="1" i="0" u="none" strike="noStrike" cap="none" normalizeH="0" baseline="0" dirty="0">
                          <a:ln>
                            <a:noFill/>
                          </a:ln>
                          <a:solidFill>
                            <a:schemeClr val="bg1"/>
                          </a:solidFill>
                          <a:effectLst/>
                          <a:latin typeface="+mn-lt"/>
                          <a:ea typeface="Optima" charset="0"/>
                          <a:cs typeface="Optima" charset="0"/>
                        </a:rPr>
                        <a:t>Cortical Collecting Tubules</a:t>
                      </a:r>
                    </a:p>
                    <a:p>
                      <a:pPr algn="ctr"/>
                      <a:endParaRPr lang="en-US" sz="3800" dirty="0">
                        <a:solidFill>
                          <a:schemeClr val="bg1"/>
                        </a:solidFill>
                        <a:latin typeface="+mn-lt"/>
                        <a:ea typeface="Optima" charset="0"/>
                        <a:cs typeface="Optima"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defRPr/>
                      </a:pPr>
                      <a:r>
                        <a:rPr kumimoji="0" lang="en-US" altLang="en-US" sz="2900" b="1" i="0" u="none" strike="noStrike" cap="none" normalizeH="0" baseline="0" dirty="0">
                          <a:ln>
                            <a:noFill/>
                          </a:ln>
                          <a:solidFill>
                            <a:schemeClr val="tx1"/>
                          </a:solidFill>
                          <a:effectLst/>
                          <a:latin typeface="+mn-lt"/>
                          <a:ea typeface="Optima" charset="0"/>
                          <a:cs typeface="Optima" charset="0"/>
                        </a:rPr>
                        <a:t>K-sparing diuretics</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endParaRPr kumimoji="0" lang="en-US" altLang="en-US" sz="2900" b="1" i="0" u="none" strike="noStrike" cap="none" normalizeH="0" baseline="0" dirty="0">
                        <a:ln>
                          <a:noFill/>
                        </a:ln>
                        <a:solidFill>
                          <a:schemeClr val="tx1"/>
                        </a:solidFill>
                        <a:effectLst/>
                        <a:latin typeface="+mn-lt"/>
                        <a:ea typeface="Optima" charset="0"/>
                        <a:cs typeface="Optima"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Na</a:t>
                      </a:r>
                      <a:r>
                        <a:rPr kumimoji="0" lang="en-US" altLang="en-US" sz="2900" b="1" i="0" u="none" strike="noStrike" cap="none" normalizeH="0" baseline="30000" dirty="0">
                          <a:ln>
                            <a:noFill/>
                          </a:ln>
                          <a:solidFill>
                            <a:schemeClr val="tx1"/>
                          </a:solidFill>
                          <a:effectLst/>
                          <a:latin typeface="+mn-lt"/>
                          <a:ea typeface="Optima" charset="0"/>
                          <a:cs typeface="Optima" charset="0"/>
                        </a:rPr>
                        <a:t>+</a:t>
                      </a:r>
                      <a:r>
                        <a:rPr kumimoji="0" lang="en-US" altLang="en-US" sz="2900" b="1" i="0" u="none" strike="noStrike" cap="none" normalizeH="0" baseline="0" dirty="0">
                          <a:ln>
                            <a:noFill/>
                          </a:ln>
                          <a:solidFill>
                            <a:schemeClr val="tx1"/>
                          </a:solidFill>
                          <a:effectLst/>
                          <a:latin typeface="+mn-lt"/>
                          <a:ea typeface="Optima" charset="0"/>
                          <a:cs typeface="Optima" charset="0"/>
                        </a:rPr>
                        <a:t> channel</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defRPr/>
                      </a:pPr>
                      <a:r>
                        <a:rPr kumimoji="0" lang="en-US" altLang="en-US" sz="2900" b="1" i="0" u="none" strike="noStrike" cap="none" normalizeH="0" baseline="0" dirty="0">
                          <a:ln>
                            <a:noFill/>
                          </a:ln>
                          <a:solidFill>
                            <a:schemeClr val="tx1"/>
                          </a:solidFill>
                          <a:effectLst/>
                          <a:latin typeface="+mn-lt"/>
                          <a:ea typeface="Optima" charset="0"/>
                          <a:cs typeface="Optima" charset="0"/>
                        </a:rPr>
                        <a:t>K &amp; H transporter </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Aldosterone</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Antidiuretic hormone</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Na reabsorption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K &amp; H secretion</a:t>
                      </a:r>
                      <a:endParaRPr kumimoji="0" lang="ar-SA" altLang="en-US" sz="2900" b="1" i="0" u="none" strike="noStrike" cap="none" normalizeH="0" baseline="0" dirty="0">
                        <a:ln>
                          <a:noFill/>
                        </a:ln>
                        <a:solidFill>
                          <a:schemeClr val="tx1"/>
                        </a:solidFill>
                        <a:effectLst/>
                        <a:latin typeface="+mn-lt"/>
                        <a:ea typeface="Optima" charset="0"/>
                        <a:cs typeface="Optima" charset="0"/>
                      </a:endParaRPr>
                    </a:p>
                    <a:p>
                      <a:pPr algn="ctr"/>
                      <a:endParaRPr lang="en-US" sz="2900" b="1" dirty="0">
                        <a:solidFill>
                          <a:schemeClr val="tx1"/>
                        </a:solidFill>
                        <a:latin typeface="+mn-lt"/>
                        <a:ea typeface="Optima" charset="0"/>
                        <a:cs typeface="Optima" charset="0"/>
                      </a:endParaRP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charset="2"/>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Na reabsorption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dirty="0">
                          <a:ln>
                            <a:noFill/>
                          </a:ln>
                          <a:solidFill>
                            <a:schemeClr val="tx1"/>
                          </a:solidFill>
                          <a:effectLst/>
                          <a:latin typeface="+mn-lt"/>
                          <a:ea typeface="Optima" charset="0"/>
                          <a:cs typeface="Optima" charset="0"/>
                        </a:rPr>
                        <a:t>K &amp; H secretion</a:t>
                      </a:r>
                    </a:p>
                  </a:txBody>
                  <a:tcPr marL="110128" marR="110128" marT="55065" marB="55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مستطيل 2"/>
          <p:cNvSpPr/>
          <p:nvPr/>
        </p:nvSpPr>
        <p:spPr>
          <a:xfrm>
            <a:off x="3843008" y="9481825"/>
            <a:ext cx="6424385" cy="429079"/>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r" defTabSz="457200" rtl="1" eaLnBrk="1" latinLnBrk="0" hangingPunct="1"/>
            <a:r>
              <a:rPr lang="ar-SA" b="1" dirty="0">
                <a:solidFill>
                  <a:schemeClr val="bg1">
                    <a:lumMod val="50000"/>
                  </a:schemeClr>
                </a:solidFill>
              </a:rPr>
              <a:t>ذا </a:t>
            </a:r>
            <a:r>
              <a:rPr lang="ar-SA" dirty="0">
                <a:solidFill>
                  <a:schemeClr val="bg1">
                    <a:lumMod val="50000"/>
                  </a:schemeClr>
                </a:solidFill>
              </a:rPr>
              <a:t>جاء </a:t>
            </a:r>
            <a:r>
              <a:rPr lang="ar-SA" b="1" dirty="0">
                <a:solidFill>
                  <a:schemeClr val="bg1">
                    <a:lumMod val="50000"/>
                  </a:schemeClr>
                </a:solidFill>
              </a:rPr>
              <a:t>يزيد</a:t>
            </a:r>
            <a:r>
              <a:rPr lang="ar-SA" dirty="0">
                <a:solidFill>
                  <a:schemeClr val="bg1">
                    <a:lumMod val="50000"/>
                  </a:schemeClr>
                </a:solidFill>
              </a:rPr>
              <a:t>  </a:t>
            </a:r>
            <a:r>
              <a:rPr lang="en-US" dirty="0">
                <a:solidFill>
                  <a:schemeClr val="bg1">
                    <a:lumMod val="50000"/>
                  </a:schemeClr>
                </a:solidFill>
              </a:rPr>
              <a:t>(Thiazide)</a:t>
            </a:r>
            <a:r>
              <a:rPr lang="ar-SA" dirty="0">
                <a:solidFill>
                  <a:schemeClr val="bg1">
                    <a:lumMod val="50000"/>
                  </a:schemeClr>
                </a:solidFill>
              </a:rPr>
              <a:t> وهو أصلا جاي </a:t>
            </a:r>
            <a:r>
              <a:rPr lang="ar-SA" b="1" dirty="0">
                <a:solidFill>
                  <a:schemeClr val="bg1">
                    <a:lumMod val="50000"/>
                  </a:schemeClr>
                </a:solidFill>
              </a:rPr>
              <a:t>متأخر</a:t>
            </a:r>
            <a:r>
              <a:rPr lang="ar-SA" dirty="0">
                <a:solidFill>
                  <a:schemeClr val="bg1">
                    <a:lumMod val="50000"/>
                  </a:schemeClr>
                </a:solidFill>
              </a:rPr>
              <a:t> </a:t>
            </a:r>
            <a:r>
              <a:rPr lang="en-US" dirty="0">
                <a:solidFill>
                  <a:schemeClr val="bg1">
                    <a:lumMod val="50000"/>
                  </a:schemeClr>
                </a:solidFill>
              </a:rPr>
              <a:t>(</a:t>
            </a:r>
            <a:r>
              <a:rPr lang="en-US" b="1" dirty="0">
                <a:solidFill>
                  <a:schemeClr val="bg1">
                    <a:lumMod val="50000"/>
                  </a:schemeClr>
                </a:solidFill>
              </a:rPr>
              <a:t>Distal</a:t>
            </a:r>
            <a:r>
              <a:rPr lang="en-US" dirty="0">
                <a:solidFill>
                  <a:schemeClr val="bg1">
                    <a:lumMod val="50000"/>
                  </a:schemeClr>
                </a:solidFill>
              </a:rPr>
              <a:t> convoluted tubule)</a:t>
            </a:r>
            <a:endParaRPr lang="ar-SA" dirty="0">
              <a:solidFill>
                <a:schemeClr val="bg1">
                  <a:lumMod val="50000"/>
                </a:schemeClr>
              </a:solidFill>
            </a:endParaRPr>
          </a:p>
        </p:txBody>
      </p:sp>
    </p:spTree>
    <p:extLst>
      <p:ext uri="{BB962C8B-B14F-4D97-AF65-F5344CB8AC3E}">
        <p14:creationId xmlns:p14="http://schemas.microsoft.com/office/powerpoint/2010/main" val="21832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02194753"/>
              </p:ext>
            </p:extLst>
          </p:nvPr>
        </p:nvGraphicFramePr>
        <p:xfrm>
          <a:off x="3363687" y="-3118467"/>
          <a:ext cx="16753114" cy="11837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txBox="1">
            <a:spLocks noChangeArrowheads="1"/>
          </p:cNvSpPr>
          <p:nvPr/>
        </p:nvSpPr>
        <p:spPr>
          <a:xfrm>
            <a:off x="1651819" y="5696715"/>
            <a:ext cx="19762840" cy="5573536"/>
          </a:xfrm>
          <a:prstGeom prst="rect">
            <a:avLst/>
          </a:prstGeom>
        </p:spPr>
        <p:txBody>
          <a:bodyPr vert="horz" lIns="91440" tIns="45720" rIns="91440" bIns="45720" rtlCol="0">
            <a:normAutofit/>
          </a:bodyPr>
          <a:lstStyle>
            <a:lvl1pPr marL="445610" indent="-445610" algn="l" defTabSz="1782440" rtl="0" eaLnBrk="1" latinLnBrk="0" hangingPunct="1">
              <a:lnSpc>
                <a:spcPct val="90000"/>
              </a:lnSpc>
              <a:spcBef>
                <a:spcPts val="1949"/>
              </a:spcBef>
              <a:buFont typeface="Arial" panose="020B0604020202020204" pitchFamily="34" charset="0"/>
              <a:buChar char="•"/>
              <a:defRPr sz="5458" kern="1200">
                <a:solidFill>
                  <a:schemeClr val="tx1"/>
                </a:solidFill>
                <a:latin typeface="+mn-lt"/>
                <a:ea typeface="+mn-ea"/>
                <a:cs typeface="+mn-cs"/>
              </a:defRPr>
            </a:lvl1pPr>
            <a:lvl2pPr marL="1336830" indent="-445610" algn="l" defTabSz="1782440" rtl="0" eaLnBrk="1" latinLnBrk="0" hangingPunct="1">
              <a:lnSpc>
                <a:spcPct val="90000"/>
              </a:lnSpc>
              <a:spcBef>
                <a:spcPts val="975"/>
              </a:spcBef>
              <a:buFont typeface="Arial" panose="020B0604020202020204" pitchFamily="34" charset="0"/>
              <a:buChar char="•"/>
              <a:defRPr sz="4678" kern="1200">
                <a:solidFill>
                  <a:schemeClr val="tx1"/>
                </a:solidFill>
                <a:latin typeface="+mn-lt"/>
                <a:ea typeface="+mn-ea"/>
                <a:cs typeface="+mn-cs"/>
              </a:defRPr>
            </a:lvl2pPr>
            <a:lvl3pPr marL="2228050" indent="-445610" algn="l" defTabSz="1782440" rtl="0" eaLnBrk="1" latinLnBrk="0" hangingPunct="1">
              <a:lnSpc>
                <a:spcPct val="90000"/>
              </a:lnSpc>
              <a:spcBef>
                <a:spcPts val="975"/>
              </a:spcBef>
              <a:buFont typeface="Arial" panose="020B0604020202020204" pitchFamily="34" charset="0"/>
              <a:buChar char="•"/>
              <a:defRPr sz="3899" kern="1200">
                <a:solidFill>
                  <a:schemeClr val="tx1"/>
                </a:solidFill>
                <a:latin typeface="+mn-lt"/>
                <a:ea typeface="+mn-ea"/>
                <a:cs typeface="+mn-cs"/>
              </a:defRPr>
            </a:lvl3pPr>
            <a:lvl4pPr marL="31192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4pPr>
            <a:lvl5pPr marL="401049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5pPr>
            <a:lvl6pPr marL="490171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6pPr>
            <a:lvl7pPr marL="579293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7pPr>
            <a:lvl8pPr marL="668415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8pPr>
            <a:lvl9pPr marL="75753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9pPr>
          </a:lstStyle>
          <a:p>
            <a:pPr>
              <a:buFont typeface="Wingdings" charset="2"/>
              <a:buNone/>
            </a:pPr>
            <a:r>
              <a:rPr lang="en-US" altLang="en-US" sz="4000" b="1" dirty="0">
                <a:solidFill>
                  <a:srgbClr val="0070C0"/>
                </a:solidFill>
                <a:ea typeface="Optima ExtraBlack" charset="0"/>
                <a:cs typeface="Optima ExtraBlack" charset="0"/>
              </a:rPr>
              <a:t>Mechanism of actions of diuretics </a:t>
            </a:r>
          </a:p>
          <a:p>
            <a:pPr marL="0" indent="0">
              <a:buNone/>
            </a:pPr>
            <a:r>
              <a:rPr lang="en-US" altLang="en-US" sz="3600" dirty="0">
                <a:ea typeface="Optima" charset="0"/>
                <a:cs typeface="Optima" charset="0"/>
              </a:rPr>
              <a:t>Most diuretics act by interfering with the </a:t>
            </a:r>
            <a:r>
              <a:rPr lang="en-US" altLang="en-US" sz="3600" dirty="0">
                <a:solidFill>
                  <a:srgbClr val="C00000"/>
                </a:solidFill>
                <a:ea typeface="Optima" charset="0"/>
                <a:cs typeface="Optima" charset="0"/>
              </a:rPr>
              <a:t>normal sodium reabsorption </a:t>
            </a:r>
            <a:r>
              <a:rPr lang="en-US" altLang="en-US" sz="3600" dirty="0">
                <a:ea typeface="Optima" charset="0"/>
                <a:cs typeface="Optima" charset="0"/>
              </a:rPr>
              <a:t>by the</a:t>
            </a:r>
          </a:p>
          <a:p>
            <a:pPr marL="0" indent="0">
              <a:buNone/>
            </a:pPr>
            <a:r>
              <a:rPr lang="en-US" altLang="en-US" sz="3600" dirty="0">
                <a:ea typeface="Optima" charset="0"/>
                <a:cs typeface="Optima" charset="0"/>
              </a:rPr>
              <a:t> renal tubules resulting into sodium and water excretion.</a:t>
            </a:r>
          </a:p>
          <a:p>
            <a:pPr>
              <a:buFont typeface="Wingdings" charset="2"/>
              <a:buNone/>
            </a:pPr>
            <a:r>
              <a:rPr lang="en-US" altLang="en-US" sz="4000" b="1" dirty="0">
                <a:solidFill>
                  <a:srgbClr val="0070C0"/>
                </a:solidFill>
                <a:ea typeface="Optima ExtraBlack" charset="0"/>
                <a:cs typeface="Optima ExtraBlack" charset="0"/>
              </a:rPr>
              <a:t>Sites of action for diuretics</a:t>
            </a:r>
          </a:p>
          <a:p>
            <a:pPr>
              <a:buFont typeface="Wingdings" charset="2"/>
              <a:buNone/>
            </a:pPr>
            <a:r>
              <a:rPr lang="en-US" altLang="en-US" sz="3600" b="1" dirty="0">
                <a:ea typeface="Optima" charset="0"/>
                <a:cs typeface="Optima" charset="0"/>
              </a:rPr>
              <a:t>How diuretics produce their effects?  </a:t>
            </a:r>
          </a:p>
          <a:p>
            <a:pPr marL="0" indent="0">
              <a:lnSpc>
                <a:spcPct val="150000"/>
              </a:lnSpc>
              <a:spcBef>
                <a:spcPct val="0"/>
              </a:spcBef>
              <a:buClr>
                <a:schemeClr val="hlink"/>
              </a:buClr>
              <a:buNone/>
            </a:pPr>
            <a:r>
              <a:rPr lang="en-US" sz="3600" dirty="0"/>
              <a:t>Diuretics affect </a:t>
            </a:r>
            <a:r>
              <a:rPr lang="en-US" altLang="en-US" sz="3600" b="1" dirty="0">
                <a:solidFill>
                  <a:srgbClr val="C00000"/>
                </a:solidFill>
                <a:ea typeface="Optima" charset="0"/>
                <a:cs typeface="Optima" charset="0"/>
              </a:rPr>
              <a:t>carriers or transporters </a:t>
            </a:r>
            <a:r>
              <a:rPr lang="en-US" altLang="en-US" sz="3600" dirty="0">
                <a:solidFill>
                  <a:srgbClr val="C00000"/>
                </a:solidFill>
                <a:ea typeface="Optima" charset="0"/>
                <a:cs typeface="Optima" charset="0"/>
              </a:rPr>
              <a:t>in luminal membrane of renal tubular cells </a:t>
            </a:r>
            <a:r>
              <a:rPr lang="en-US" altLang="en-US" sz="3600" dirty="0">
                <a:ea typeface="Optima" charset="0"/>
                <a:cs typeface="Optima" charset="0"/>
              </a:rPr>
              <a:t>required</a:t>
            </a:r>
          </a:p>
          <a:p>
            <a:pPr marL="0" indent="0">
              <a:lnSpc>
                <a:spcPct val="150000"/>
              </a:lnSpc>
              <a:spcBef>
                <a:spcPct val="0"/>
              </a:spcBef>
              <a:buClr>
                <a:schemeClr val="hlink"/>
              </a:buClr>
              <a:buNone/>
            </a:pPr>
            <a:r>
              <a:rPr lang="en-US" altLang="en-US" sz="3600" dirty="0">
                <a:ea typeface="Optima" charset="0"/>
                <a:cs typeface="Optima" charset="0"/>
              </a:rPr>
              <a:t> for tubular reabsorption of sodium from filtrate back into blood.</a:t>
            </a:r>
          </a:p>
          <a:p>
            <a:endParaRPr lang="en-US" altLang="en-US" sz="3600" b="1" dirty="0">
              <a:ea typeface="Optima" charset="0"/>
              <a:cs typeface="Optima" charset="0"/>
            </a:endParaRPr>
          </a:p>
          <a:p>
            <a:pPr>
              <a:buFont typeface="Wingdings" charset="2"/>
              <a:buNone/>
            </a:pPr>
            <a:endParaRPr lang="en-US" altLang="en-US" sz="3600" b="1" dirty="0">
              <a:ea typeface="Optima" charset="0"/>
              <a:cs typeface="Optima" charset="0"/>
            </a:endParaRPr>
          </a:p>
        </p:txBody>
      </p:sp>
      <p:sp>
        <p:nvSpPr>
          <p:cNvPr id="2" name="TextBox 1"/>
          <p:cNvSpPr txBox="1"/>
          <p:nvPr/>
        </p:nvSpPr>
        <p:spPr>
          <a:xfrm>
            <a:off x="17049135" y="10670086"/>
            <a:ext cx="6717328" cy="1261884"/>
          </a:xfrm>
          <a:prstGeom prst="rect">
            <a:avLst/>
          </a:prstGeom>
          <a:noFill/>
        </p:spPr>
        <p:txBody>
          <a:bodyPr wrap="square" rtlCol="0">
            <a:spAutoFit/>
          </a:bodyPr>
          <a:lstStyle/>
          <a:p>
            <a:pPr algn="r"/>
            <a:r>
              <a:rPr lang="en-US" sz="2400" dirty="0">
                <a:hlinkClick r:id="rId7"/>
              </a:rPr>
              <a:t>https://www.youtube.com/watch?v=_7B8zIm8RBM</a:t>
            </a:r>
            <a:endParaRPr lang="en-US" sz="2400" dirty="0"/>
          </a:p>
          <a:p>
            <a:pPr algn="r"/>
            <a:endParaRPr lang="en-US" sz="2400" dirty="0"/>
          </a:p>
          <a:p>
            <a:pPr algn="r"/>
            <a:r>
              <a:rPr lang="en-US" sz="2800" dirty="0"/>
              <a:t>  (7:23) Check this video</a:t>
            </a:r>
            <a:r>
              <a:rPr lang="ar-SA" sz="2800" dirty="0"/>
              <a:t> </a:t>
            </a:r>
            <a:r>
              <a:rPr lang="en-US" sz="2800" dirty="0"/>
              <a:t> </a:t>
            </a:r>
            <a:r>
              <a:rPr lang="ar-SA" sz="2800" dirty="0"/>
              <a:t>اذا مالك خلق تحفظ</a:t>
            </a:r>
            <a:endParaRPr lang="en-US" sz="2800" dirty="0"/>
          </a:p>
        </p:txBody>
      </p:sp>
      <p:pic>
        <p:nvPicPr>
          <p:cNvPr id="2050" name="Picture 2" descr="Image result for youtube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7049135" y="11270251"/>
            <a:ext cx="825911" cy="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1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1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lum bright="-16000" contrast="36000"/>
            <a:extLst>
              <a:ext uri="{28A0092B-C50C-407E-A947-70E740481C1C}">
                <a14:useLocalDpi xmlns:a14="http://schemas.microsoft.com/office/drawing/2010/main" val="0"/>
              </a:ext>
            </a:extLst>
          </a:blip>
          <a:srcRect/>
          <a:stretch>
            <a:fillRect/>
          </a:stretch>
        </p:blipFill>
        <p:spPr bwMode="auto">
          <a:xfrm>
            <a:off x="471370" y="1578372"/>
            <a:ext cx="10691018" cy="801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scan0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2388" y="304800"/>
            <a:ext cx="10691018" cy="1109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87419" y="8102789"/>
            <a:ext cx="4929460" cy="2862322"/>
          </a:xfrm>
          <a:prstGeom prst="rect">
            <a:avLst/>
          </a:prstGeom>
          <a:noFill/>
        </p:spPr>
        <p:txBody>
          <a:bodyPr wrap="square" rtlCol="0">
            <a:spAutoFit/>
          </a:bodyPr>
          <a:lstStyle/>
          <a:p>
            <a:pPr marL="342900" indent="-342900">
              <a:buFont typeface="+mj-lt"/>
              <a:buAutoNum type="arabicPeriod"/>
            </a:pPr>
            <a:r>
              <a:rPr lang="en-US" sz="3600" dirty="0">
                <a:solidFill>
                  <a:srgbClr val="40796A"/>
                </a:solidFill>
              </a:rPr>
              <a:t>Mannitol</a:t>
            </a:r>
          </a:p>
          <a:p>
            <a:pPr marL="342900" indent="-342900">
              <a:buFont typeface="+mj-lt"/>
              <a:buAutoNum type="arabicPeriod"/>
            </a:pPr>
            <a:r>
              <a:rPr lang="en-US" sz="3600" dirty="0">
                <a:solidFill>
                  <a:srgbClr val="CCA2AE"/>
                </a:solidFill>
              </a:rPr>
              <a:t>Acetazolamide</a:t>
            </a:r>
          </a:p>
          <a:p>
            <a:pPr marL="342900" indent="-342900">
              <a:buFont typeface="+mj-lt"/>
              <a:buAutoNum type="arabicPeriod"/>
            </a:pPr>
            <a:r>
              <a:rPr lang="en-US" sz="3600" dirty="0">
                <a:solidFill>
                  <a:srgbClr val="8C82AB"/>
                </a:solidFill>
              </a:rPr>
              <a:t>Loop diuretics</a:t>
            </a:r>
          </a:p>
          <a:p>
            <a:pPr marL="342900" indent="-342900">
              <a:buFont typeface="+mj-lt"/>
              <a:buAutoNum type="arabicPeriod"/>
            </a:pPr>
            <a:r>
              <a:rPr lang="en-US" sz="3600" dirty="0">
                <a:solidFill>
                  <a:srgbClr val="66B3C5"/>
                </a:solidFill>
              </a:rPr>
              <a:t>Thiazide</a:t>
            </a:r>
          </a:p>
          <a:p>
            <a:pPr marL="342900" indent="-342900">
              <a:buFont typeface="+mj-lt"/>
              <a:buAutoNum type="arabicPeriod"/>
            </a:pPr>
            <a:r>
              <a:rPr lang="en-US" sz="3600" dirty="0">
                <a:solidFill>
                  <a:srgbClr val="F6AE8F"/>
                </a:solidFill>
              </a:rPr>
              <a:t>K sparing diuretics</a:t>
            </a:r>
          </a:p>
        </p:txBody>
      </p:sp>
      <p:sp>
        <p:nvSpPr>
          <p:cNvPr id="13" name="Rectangle 12"/>
          <p:cNvSpPr/>
          <p:nvPr/>
        </p:nvSpPr>
        <p:spPr>
          <a:xfrm>
            <a:off x="2338967" y="4880479"/>
            <a:ext cx="630666" cy="622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800">
                <a:solidFill>
                  <a:schemeClr val="tx1"/>
                </a:solidFill>
                <a:latin typeface="Times New Roman" charset="0"/>
                <a:ea typeface="Times New Roman" charset="0"/>
                <a:cs typeface="Times New Roman" charset="0"/>
              </a:defRPr>
            </a:lvl1pPr>
            <a:lvl2pPr marL="742950" indent="-285750" eaLnBrk="0" hangingPunct="0">
              <a:defRPr kumimoji="1" sz="2800">
                <a:solidFill>
                  <a:schemeClr val="tx1"/>
                </a:solidFill>
                <a:latin typeface="Times New Roman" charset="0"/>
                <a:ea typeface="Times New Roman" charset="0"/>
                <a:cs typeface="Times New Roman" charset="0"/>
              </a:defRPr>
            </a:lvl2pPr>
            <a:lvl3pPr marL="1143000" indent="-228600" eaLnBrk="0" hangingPunct="0">
              <a:defRPr kumimoji="1" sz="2800">
                <a:solidFill>
                  <a:schemeClr val="tx1"/>
                </a:solidFill>
                <a:latin typeface="Times New Roman" charset="0"/>
                <a:ea typeface="Times New Roman" charset="0"/>
                <a:cs typeface="Times New Roman" charset="0"/>
              </a:defRPr>
            </a:lvl3pPr>
            <a:lvl4pPr marL="1600200" indent="-228600" eaLnBrk="0" hangingPunct="0">
              <a:defRPr kumimoji="1" sz="2800">
                <a:solidFill>
                  <a:schemeClr val="tx1"/>
                </a:solidFill>
                <a:latin typeface="Times New Roman" charset="0"/>
                <a:ea typeface="Times New Roman" charset="0"/>
                <a:cs typeface="Times New Roman" charset="0"/>
              </a:defRPr>
            </a:lvl4pPr>
            <a:lvl5pPr marL="2057400" indent="-228600" eaLnBrk="0" hangingPunct="0">
              <a:defRPr kumimoji="1"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9pPr>
          </a:lstStyle>
          <a:p>
            <a:pPr algn="ctr" eaLnBrk="1" hangingPunct="1"/>
            <a:r>
              <a:rPr lang="en-US" altLang="en-US" b="1" dirty="0">
                <a:solidFill>
                  <a:schemeClr val="bg1"/>
                </a:solidFill>
                <a:latin typeface="+mj-lt"/>
              </a:rPr>
              <a:t>1</a:t>
            </a:r>
            <a:endParaRPr lang="ar-SA" altLang="en-US" b="1" dirty="0">
              <a:solidFill>
                <a:schemeClr val="bg1"/>
              </a:solidFill>
              <a:latin typeface="+mj-lt"/>
            </a:endParaRPr>
          </a:p>
        </p:txBody>
      </p:sp>
      <p:sp>
        <p:nvSpPr>
          <p:cNvPr id="14" name="Rectangle 13"/>
          <p:cNvSpPr/>
          <p:nvPr/>
        </p:nvSpPr>
        <p:spPr>
          <a:xfrm>
            <a:off x="2721483" y="2607212"/>
            <a:ext cx="630666" cy="622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800">
                <a:solidFill>
                  <a:schemeClr val="tx1"/>
                </a:solidFill>
                <a:latin typeface="Times New Roman" charset="0"/>
                <a:ea typeface="Times New Roman" charset="0"/>
                <a:cs typeface="Times New Roman" charset="0"/>
              </a:defRPr>
            </a:lvl1pPr>
            <a:lvl2pPr marL="742950" indent="-285750" eaLnBrk="0" hangingPunct="0">
              <a:defRPr kumimoji="1" sz="2800">
                <a:solidFill>
                  <a:schemeClr val="tx1"/>
                </a:solidFill>
                <a:latin typeface="Times New Roman" charset="0"/>
                <a:ea typeface="Times New Roman" charset="0"/>
                <a:cs typeface="Times New Roman" charset="0"/>
              </a:defRPr>
            </a:lvl2pPr>
            <a:lvl3pPr marL="1143000" indent="-228600" eaLnBrk="0" hangingPunct="0">
              <a:defRPr kumimoji="1" sz="2800">
                <a:solidFill>
                  <a:schemeClr val="tx1"/>
                </a:solidFill>
                <a:latin typeface="Times New Roman" charset="0"/>
                <a:ea typeface="Times New Roman" charset="0"/>
                <a:cs typeface="Times New Roman" charset="0"/>
              </a:defRPr>
            </a:lvl3pPr>
            <a:lvl4pPr marL="1600200" indent="-228600" eaLnBrk="0" hangingPunct="0">
              <a:defRPr kumimoji="1" sz="2800">
                <a:solidFill>
                  <a:schemeClr val="tx1"/>
                </a:solidFill>
                <a:latin typeface="Times New Roman" charset="0"/>
                <a:ea typeface="Times New Roman" charset="0"/>
                <a:cs typeface="Times New Roman" charset="0"/>
              </a:defRPr>
            </a:lvl4pPr>
            <a:lvl5pPr marL="2057400" indent="-228600" eaLnBrk="0" hangingPunct="0">
              <a:defRPr kumimoji="1"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9pPr>
          </a:lstStyle>
          <a:p>
            <a:pPr algn="ctr" eaLnBrk="1" hangingPunct="1"/>
            <a:r>
              <a:rPr lang="en-US" altLang="en-US" b="1" dirty="0">
                <a:solidFill>
                  <a:schemeClr val="bg1"/>
                </a:solidFill>
                <a:latin typeface="+mj-lt"/>
              </a:rPr>
              <a:t>2</a:t>
            </a:r>
            <a:endParaRPr lang="ar-SA" altLang="en-US" b="1" dirty="0">
              <a:solidFill>
                <a:schemeClr val="bg1"/>
              </a:solidFill>
              <a:latin typeface="+mj-lt"/>
            </a:endParaRPr>
          </a:p>
        </p:txBody>
      </p:sp>
      <p:sp>
        <p:nvSpPr>
          <p:cNvPr id="15" name="Rectangle 14"/>
          <p:cNvSpPr/>
          <p:nvPr/>
        </p:nvSpPr>
        <p:spPr>
          <a:xfrm>
            <a:off x="7513574" y="4122075"/>
            <a:ext cx="630666" cy="622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800">
                <a:solidFill>
                  <a:schemeClr val="tx1"/>
                </a:solidFill>
                <a:latin typeface="Times New Roman" charset="0"/>
                <a:ea typeface="Times New Roman" charset="0"/>
                <a:cs typeface="Times New Roman" charset="0"/>
              </a:defRPr>
            </a:lvl1pPr>
            <a:lvl2pPr marL="742950" indent="-285750" eaLnBrk="0" hangingPunct="0">
              <a:defRPr kumimoji="1" sz="2800">
                <a:solidFill>
                  <a:schemeClr val="tx1"/>
                </a:solidFill>
                <a:latin typeface="Times New Roman" charset="0"/>
                <a:ea typeface="Times New Roman" charset="0"/>
                <a:cs typeface="Times New Roman" charset="0"/>
              </a:defRPr>
            </a:lvl2pPr>
            <a:lvl3pPr marL="1143000" indent="-228600" eaLnBrk="0" hangingPunct="0">
              <a:defRPr kumimoji="1" sz="2800">
                <a:solidFill>
                  <a:schemeClr val="tx1"/>
                </a:solidFill>
                <a:latin typeface="Times New Roman" charset="0"/>
                <a:ea typeface="Times New Roman" charset="0"/>
                <a:cs typeface="Times New Roman" charset="0"/>
              </a:defRPr>
            </a:lvl3pPr>
            <a:lvl4pPr marL="1600200" indent="-228600" eaLnBrk="0" hangingPunct="0">
              <a:defRPr kumimoji="1" sz="2800">
                <a:solidFill>
                  <a:schemeClr val="tx1"/>
                </a:solidFill>
                <a:latin typeface="Times New Roman" charset="0"/>
                <a:ea typeface="Times New Roman" charset="0"/>
                <a:cs typeface="Times New Roman" charset="0"/>
              </a:defRPr>
            </a:lvl4pPr>
            <a:lvl5pPr marL="2057400" indent="-228600" eaLnBrk="0" hangingPunct="0">
              <a:defRPr kumimoji="1"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9pPr>
          </a:lstStyle>
          <a:p>
            <a:pPr algn="ctr" eaLnBrk="1" hangingPunct="1"/>
            <a:r>
              <a:rPr lang="en-US" altLang="en-US" b="1" dirty="0">
                <a:solidFill>
                  <a:schemeClr val="bg1"/>
                </a:solidFill>
                <a:latin typeface="+mj-lt"/>
              </a:rPr>
              <a:t>4</a:t>
            </a:r>
            <a:endParaRPr lang="ar-SA" altLang="en-US" b="1" dirty="0">
              <a:solidFill>
                <a:schemeClr val="bg1"/>
              </a:solidFill>
              <a:latin typeface="+mj-lt"/>
            </a:endParaRPr>
          </a:p>
        </p:txBody>
      </p:sp>
      <p:sp>
        <p:nvSpPr>
          <p:cNvPr id="16" name="Rectangle 15"/>
          <p:cNvSpPr/>
          <p:nvPr/>
        </p:nvSpPr>
        <p:spPr>
          <a:xfrm>
            <a:off x="6202148" y="6520640"/>
            <a:ext cx="630666" cy="622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800">
                <a:solidFill>
                  <a:schemeClr val="tx1"/>
                </a:solidFill>
                <a:latin typeface="Times New Roman" charset="0"/>
                <a:ea typeface="Times New Roman" charset="0"/>
                <a:cs typeface="Times New Roman" charset="0"/>
              </a:defRPr>
            </a:lvl1pPr>
            <a:lvl2pPr marL="742950" indent="-285750" eaLnBrk="0" hangingPunct="0">
              <a:defRPr kumimoji="1" sz="2800">
                <a:solidFill>
                  <a:schemeClr val="tx1"/>
                </a:solidFill>
                <a:latin typeface="Times New Roman" charset="0"/>
                <a:ea typeface="Times New Roman" charset="0"/>
                <a:cs typeface="Times New Roman" charset="0"/>
              </a:defRPr>
            </a:lvl2pPr>
            <a:lvl3pPr marL="1143000" indent="-228600" eaLnBrk="0" hangingPunct="0">
              <a:defRPr kumimoji="1" sz="2800">
                <a:solidFill>
                  <a:schemeClr val="tx1"/>
                </a:solidFill>
                <a:latin typeface="Times New Roman" charset="0"/>
                <a:ea typeface="Times New Roman" charset="0"/>
                <a:cs typeface="Times New Roman" charset="0"/>
              </a:defRPr>
            </a:lvl3pPr>
            <a:lvl4pPr marL="1600200" indent="-228600" eaLnBrk="0" hangingPunct="0">
              <a:defRPr kumimoji="1" sz="2800">
                <a:solidFill>
                  <a:schemeClr val="tx1"/>
                </a:solidFill>
                <a:latin typeface="Times New Roman" charset="0"/>
                <a:ea typeface="Times New Roman" charset="0"/>
                <a:cs typeface="Times New Roman" charset="0"/>
              </a:defRPr>
            </a:lvl4pPr>
            <a:lvl5pPr marL="2057400" indent="-228600" eaLnBrk="0" hangingPunct="0">
              <a:defRPr kumimoji="1"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9pPr>
          </a:lstStyle>
          <a:p>
            <a:pPr algn="ctr" eaLnBrk="1" hangingPunct="1"/>
            <a:r>
              <a:rPr lang="en-US" altLang="en-US" b="1" dirty="0">
                <a:solidFill>
                  <a:schemeClr val="bg1"/>
                </a:solidFill>
                <a:latin typeface="+mj-lt"/>
              </a:rPr>
              <a:t>3</a:t>
            </a:r>
            <a:endParaRPr lang="ar-SA" altLang="en-US" b="1" dirty="0">
              <a:solidFill>
                <a:schemeClr val="bg1"/>
              </a:solidFill>
              <a:latin typeface="+mj-lt"/>
            </a:endParaRPr>
          </a:p>
        </p:txBody>
      </p:sp>
      <p:sp>
        <p:nvSpPr>
          <p:cNvPr id="17" name="Rectangle 16"/>
          <p:cNvSpPr/>
          <p:nvPr/>
        </p:nvSpPr>
        <p:spPr>
          <a:xfrm>
            <a:off x="10230371" y="3612867"/>
            <a:ext cx="630666" cy="622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800">
                <a:solidFill>
                  <a:schemeClr val="tx1"/>
                </a:solidFill>
                <a:latin typeface="Times New Roman" charset="0"/>
                <a:ea typeface="Times New Roman" charset="0"/>
                <a:cs typeface="Times New Roman" charset="0"/>
              </a:defRPr>
            </a:lvl1pPr>
            <a:lvl2pPr marL="742950" indent="-285750" eaLnBrk="0" hangingPunct="0">
              <a:defRPr kumimoji="1" sz="2800">
                <a:solidFill>
                  <a:schemeClr val="tx1"/>
                </a:solidFill>
                <a:latin typeface="Times New Roman" charset="0"/>
                <a:ea typeface="Times New Roman" charset="0"/>
                <a:cs typeface="Times New Roman" charset="0"/>
              </a:defRPr>
            </a:lvl2pPr>
            <a:lvl3pPr marL="1143000" indent="-228600" eaLnBrk="0" hangingPunct="0">
              <a:defRPr kumimoji="1" sz="2800">
                <a:solidFill>
                  <a:schemeClr val="tx1"/>
                </a:solidFill>
                <a:latin typeface="Times New Roman" charset="0"/>
                <a:ea typeface="Times New Roman" charset="0"/>
                <a:cs typeface="Times New Roman" charset="0"/>
              </a:defRPr>
            </a:lvl3pPr>
            <a:lvl4pPr marL="1600200" indent="-228600" eaLnBrk="0" hangingPunct="0">
              <a:defRPr kumimoji="1" sz="2800">
                <a:solidFill>
                  <a:schemeClr val="tx1"/>
                </a:solidFill>
                <a:latin typeface="Times New Roman" charset="0"/>
                <a:ea typeface="Times New Roman" charset="0"/>
                <a:cs typeface="Times New Roman" charset="0"/>
              </a:defRPr>
            </a:lvl4pPr>
            <a:lvl5pPr marL="2057400" indent="-228600" eaLnBrk="0" hangingPunct="0">
              <a:defRPr kumimoji="1"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9pPr>
          </a:lstStyle>
          <a:p>
            <a:pPr algn="ctr" eaLnBrk="1" hangingPunct="1"/>
            <a:r>
              <a:rPr lang="en-US" altLang="en-US" b="1" dirty="0">
                <a:solidFill>
                  <a:schemeClr val="bg1"/>
                </a:solidFill>
                <a:latin typeface="+mj-lt"/>
              </a:rPr>
              <a:t>5</a:t>
            </a:r>
            <a:endParaRPr lang="ar-SA" altLang="en-US" b="1" dirty="0">
              <a:solidFill>
                <a:schemeClr val="bg1"/>
              </a:solidFill>
              <a:latin typeface="+mj-lt"/>
            </a:endParaRPr>
          </a:p>
        </p:txBody>
      </p:sp>
    </p:spTree>
    <p:extLst>
      <p:ext uri="{BB962C8B-B14F-4D97-AF65-F5344CB8AC3E}">
        <p14:creationId xmlns:p14="http://schemas.microsoft.com/office/powerpoint/2010/main" val="86710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22600" y="197746"/>
            <a:ext cx="8038828" cy="5814551"/>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b="8035"/>
          <a:stretch>
            <a:fillRect/>
          </a:stretch>
        </p:blipFill>
        <p:spPr>
          <a:xfrm>
            <a:off x="15311166" y="197747"/>
            <a:ext cx="8199259" cy="5814551"/>
          </a:xfrm>
          <a:prstGeom prst="rect">
            <a:avLst/>
          </a:prstGeo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022600" y="6270328"/>
            <a:ext cx="8038828" cy="5654430"/>
          </a:xfrm>
          <a:prstGeom prst="rect">
            <a:avLst/>
          </a:prstGeom>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1166" y="6270328"/>
            <a:ext cx="8199259" cy="555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عنوان 1"/>
          <p:cNvSpPr txBox="1">
            <a:spLocks/>
          </p:cNvSpPr>
          <p:nvPr/>
        </p:nvSpPr>
        <p:spPr>
          <a:xfrm>
            <a:off x="424313" y="1717674"/>
            <a:ext cx="2416175" cy="2955925"/>
          </a:xfrm>
          <a:prstGeom prst="rect">
            <a:avLst/>
          </a:prstGeom>
        </p:spPr>
        <p:txBody>
          <a:bodyPr/>
          <a:lstStyle>
            <a:lvl1pPr algn="l" defTabSz="1782440" rtl="0" eaLnBrk="1" latinLnBrk="0" hangingPunct="1">
              <a:lnSpc>
                <a:spcPct val="90000"/>
              </a:lnSpc>
              <a:spcBef>
                <a:spcPct val="0"/>
              </a:spcBef>
              <a:buNone/>
              <a:defRPr sz="8577" kern="1200">
                <a:solidFill>
                  <a:schemeClr val="tx1"/>
                </a:solidFill>
                <a:latin typeface="+mj-lt"/>
                <a:ea typeface="+mj-ea"/>
                <a:cs typeface="+mj-cs"/>
              </a:defRPr>
            </a:lvl1pPr>
          </a:lstStyle>
          <a:p>
            <a:pPr algn="ctr"/>
            <a:r>
              <a:rPr lang="en-US" altLang="en-US" sz="3400" b="1" dirty="0">
                <a:solidFill>
                  <a:srgbClr val="C00000"/>
                </a:solidFill>
                <a:latin typeface="+mn-lt"/>
              </a:rPr>
              <a:t>ASCENDING LOOP OF HENLE</a:t>
            </a:r>
            <a:endParaRPr lang="ar-SA" altLang="en-US" sz="3400" b="1" dirty="0">
              <a:solidFill>
                <a:srgbClr val="C00000"/>
              </a:solidFill>
              <a:latin typeface="+mn-lt"/>
            </a:endParaRPr>
          </a:p>
        </p:txBody>
      </p:sp>
      <p:sp>
        <p:nvSpPr>
          <p:cNvPr id="8" name="عنوان 1"/>
          <p:cNvSpPr txBox="1">
            <a:spLocks/>
          </p:cNvSpPr>
          <p:nvPr/>
        </p:nvSpPr>
        <p:spPr bwMode="auto">
          <a:xfrm>
            <a:off x="11803352" y="1627819"/>
            <a:ext cx="3127375" cy="3802062"/>
          </a:xfrm>
          <a:prstGeom prst="rect">
            <a:avLst/>
          </a:prstGeom>
        </p:spPr>
        <p:txBody>
          <a:bodyPr/>
          <a:lstStyle>
            <a:lvl1pPr algn="l" defTabSz="1782440" rtl="0" eaLnBrk="1" latinLnBrk="0" hangingPunct="1">
              <a:lnSpc>
                <a:spcPct val="90000"/>
              </a:lnSpc>
              <a:spcBef>
                <a:spcPct val="0"/>
              </a:spcBef>
              <a:buNone/>
              <a:defRPr sz="8577" kern="1200">
                <a:solidFill>
                  <a:schemeClr val="tx1"/>
                </a:solidFill>
                <a:latin typeface="+mj-lt"/>
                <a:ea typeface="+mj-ea"/>
                <a:cs typeface="+mj-cs"/>
              </a:defRPr>
            </a:lvl1pPr>
          </a:lstStyle>
          <a:p>
            <a:pPr algn="ctr"/>
            <a:r>
              <a:rPr lang="en-US" altLang="en-US" sz="3400" b="1" dirty="0">
                <a:solidFill>
                  <a:srgbClr val="C00000"/>
                </a:solidFill>
                <a:latin typeface="+mn-lt"/>
                <a:ea typeface="Times New Roman" charset="0"/>
                <a:cs typeface="Times New Roman" charset="0"/>
              </a:rPr>
              <a:t>Distal convoluted tubules (DCT)</a:t>
            </a:r>
            <a:endParaRPr lang="ar-SA" altLang="en-US" sz="3400" dirty="0">
              <a:solidFill>
                <a:srgbClr val="C00000"/>
              </a:solidFill>
              <a:latin typeface="+mn-lt"/>
              <a:ea typeface="Times New Roman" charset="0"/>
              <a:cs typeface="Times New Roman" charset="0"/>
            </a:endParaRPr>
          </a:p>
        </p:txBody>
      </p:sp>
      <p:sp>
        <p:nvSpPr>
          <p:cNvPr id="9" name="عنوان 1"/>
          <p:cNvSpPr txBox="1">
            <a:spLocks/>
          </p:cNvSpPr>
          <p:nvPr/>
        </p:nvSpPr>
        <p:spPr bwMode="auto">
          <a:xfrm>
            <a:off x="-200369" y="8184675"/>
            <a:ext cx="3665537" cy="1441747"/>
          </a:xfrm>
          <a:prstGeom prst="rect">
            <a:avLst/>
          </a:prstGeom>
        </p:spPr>
        <p:txBody>
          <a:bodyPr/>
          <a:lstStyle>
            <a:lvl1pPr algn="l" defTabSz="1782440" rtl="0" eaLnBrk="1" latinLnBrk="0" hangingPunct="1">
              <a:lnSpc>
                <a:spcPct val="90000"/>
              </a:lnSpc>
              <a:spcBef>
                <a:spcPct val="0"/>
              </a:spcBef>
              <a:buNone/>
              <a:defRPr sz="8577" kern="1200">
                <a:solidFill>
                  <a:schemeClr val="tx1"/>
                </a:solidFill>
                <a:latin typeface="+mj-lt"/>
                <a:ea typeface="+mj-ea"/>
                <a:cs typeface="+mj-cs"/>
              </a:defRPr>
            </a:lvl1pPr>
          </a:lstStyle>
          <a:p>
            <a:pPr algn="ctr"/>
            <a:r>
              <a:rPr lang="en-US" altLang="en-US" sz="3100" b="1" dirty="0">
                <a:solidFill>
                  <a:srgbClr val="C00000"/>
                </a:solidFill>
                <a:latin typeface="+mn-lt"/>
              </a:rPr>
              <a:t>COLLECTING TUBULES (CT)</a:t>
            </a:r>
            <a:endParaRPr lang="ar-SA" altLang="en-US" sz="3100" dirty="0">
              <a:solidFill>
                <a:srgbClr val="C00000"/>
              </a:solidFill>
              <a:latin typeface="+mn-lt"/>
            </a:endParaRPr>
          </a:p>
        </p:txBody>
      </p:sp>
      <p:sp>
        <p:nvSpPr>
          <p:cNvPr id="10" name="عنوان 1"/>
          <p:cNvSpPr txBox="1">
            <a:spLocks/>
          </p:cNvSpPr>
          <p:nvPr/>
        </p:nvSpPr>
        <p:spPr bwMode="auto">
          <a:xfrm>
            <a:off x="11619695" y="7951534"/>
            <a:ext cx="3133204" cy="2292018"/>
          </a:xfrm>
          <a:prstGeom prst="rect">
            <a:avLst/>
          </a:prstGeom>
        </p:spPr>
        <p:txBody>
          <a:bodyPr/>
          <a:lstStyle>
            <a:lvl1pPr algn="l" defTabSz="1782440" rtl="0" eaLnBrk="1" latinLnBrk="0" hangingPunct="1">
              <a:lnSpc>
                <a:spcPct val="90000"/>
              </a:lnSpc>
              <a:spcBef>
                <a:spcPct val="0"/>
              </a:spcBef>
              <a:buNone/>
              <a:defRPr sz="8577" kern="1200">
                <a:solidFill>
                  <a:schemeClr val="tx1"/>
                </a:solidFill>
                <a:latin typeface="+mj-lt"/>
                <a:ea typeface="+mj-ea"/>
                <a:cs typeface="+mj-cs"/>
              </a:defRPr>
            </a:lvl1pPr>
          </a:lstStyle>
          <a:p>
            <a:pPr algn="ctr"/>
            <a:r>
              <a:rPr lang="en-US" altLang="en-US" sz="3100" b="1" dirty="0">
                <a:solidFill>
                  <a:srgbClr val="C00000"/>
                </a:solidFill>
                <a:latin typeface="+mn-lt"/>
              </a:rPr>
              <a:t>COLLECTING TUBULES (CT)</a:t>
            </a:r>
            <a:endParaRPr lang="ar-SA" altLang="en-US" sz="3100" dirty="0">
              <a:solidFill>
                <a:srgbClr val="C00000"/>
              </a:solidFill>
              <a:latin typeface="+mn-lt"/>
            </a:endParaRPr>
          </a:p>
        </p:txBody>
      </p:sp>
      <p:cxnSp>
        <p:nvCxnSpPr>
          <p:cNvPr id="15" name="Straight Connector 14"/>
          <p:cNvCxnSpPr/>
          <p:nvPr/>
        </p:nvCxnSpPr>
        <p:spPr>
          <a:xfrm>
            <a:off x="11358438" y="0"/>
            <a:ext cx="0" cy="1192475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4313" y="6132139"/>
            <a:ext cx="23807057" cy="61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مستطيل 5"/>
          <p:cNvSpPr/>
          <p:nvPr/>
        </p:nvSpPr>
        <p:spPr>
          <a:xfrm>
            <a:off x="4318000" y="2108200"/>
            <a:ext cx="2438400" cy="1498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3701024" y="7596794"/>
            <a:ext cx="2177144" cy="9630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6954526" y="7703172"/>
            <a:ext cx="4106901" cy="4815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p:cNvSpPr/>
          <p:nvPr/>
        </p:nvSpPr>
        <p:spPr>
          <a:xfrm>
            <a:off x="16125760" y="1312370"/>
            <a:ext cx="2492440" cy="14562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4329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E7AFC90E-8276-4409-9486-97887BD13FEA}" type="slidenum">
              <a:rPr lang="en-US" smtClean="0"/>
              <a:t>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00937624"/>
              </p:ext>
            </p:extLst>
          </p:nvPr>
        </p:nvGraphicFramePr>
        <p:xfrm>
          <a:off x="-30726" y="-12382"/>
          <a:ext cx="15419505" cy="13380720"/>
        </p:xfrm>
        <a:graphic>
          <a:graphicData uri="http://schemas.openxmlformats.org/drawingml/2006/table">
            <a:tbl>
              <a:tblPr bandRow="1">
                <a:tableStyleId>{5A111915-BE36-4E01-A7E5-04B1672EAD32}</a:tableStyleId>
              </a:tblPr>
              <a:tblGrid>
                <a:gridCol w="1572968">
                  <a:extLst>
                    <a:ext uri="{9D8B030D-6E8A-4147-A177-3AD203B41FA5}">
                      <a16:colId xmlns:a16="http://schemas.microsoft.com/office/drawing/2014/main" val="20000"/>
                    </a:ext>
                  </a:extLst>
                </a:gridCol>
                <a:gridCol w="1556558">
                  <a:extLst>
                    <a:ext uri="{9D8B030D-6E8A-4147-A177-3AD203B41FA5}">
                      <a16:colId xmlns:a16="http://schemas.microsoft.com/office/drawing/2014/main" val="20001"/>
                    </a:ext>
                  </a:extLst>
                </a:gridCol>
                <a:gridCol w="12289979">
                  <a:extLst>
                    <a:ext uri="{9D8B030D-6E8A-4147-A177-3AD203B41FA5}">
                      <a16:colId xmlns:a16="http://schemas.microsoft.com/office/drawing/2014/main" val="20002"/>
                    </a:ext>
                  </a:extLst>
                </a:gridCol>
              </a:tblGrid>
              <a:tr h="2078570">
                <a:tc rowSpan="4">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6000" b="1" i="0" dirty="0">
                          <a:solidFill>
                            <a:schemeClr val="bg1"/>
                          </a:solidFill>
                          <a:latin typeface="+mn-lt"/>
                          <a:ea typeface="Optima ExtraBlack" charset="0"/>
                          <a:cs typeface="Optima ExtraBlack" charset="0"/>
                        </a:rPr>
                        <a:t>Carbonic Anhydrase Inhibitors</a:t>
                      </a:r>
                      <a:endParaRPr lang="en-US" sz="6000" b="1" i="0" dirty="0">
                        <a:solidFill>
                          <a:schemeClr val="bg1"/>
                        </a:solidFill>
                        <a:latin typeface="+mn-lt"/>
                        <a:ea typeface="Optima ExtraBlack" charset="0"/>
                        <a:cs typeface="Optima ExtraBlack"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2AE"/>
                    </a:solidFill>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3200" b="1" u="none" dirty="0">
                          <a:solidFill>
                            <a:schemeClr val="tx1"/>
                          </a:solidFill>
                          <a:latin typeface="+mn-lt"/>
                          <a:ea typeface="Optima" charset="0"/>
                          <a:cs typeface="Optima" charset="0"/>
                        </a:rPr>
                        <a:t>Drug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1782440" rtl="0" eaLnBrk="1" fontAlgn="auto" latinLnBrk="0" hangingPunct="1">
                        <a:lnSpc>
                          <a:spcPct val="100000"/>
                        </a:lnSpc>
                        <a:spcBef>
                          <a:spcPts val="0"/>
                        </a:spcBef>
                        <a:spcAft>
                          <a:spcPts val="0"/>
                        </a:spcAft>
                        <a:buClrTx/>
                        <a:buSzTx/>
                        <a:buFont typeface="Wingdings" charset="2"/>
                        <a:buNone/>
                        <a:tabLst/>
                        <a:defRPr/>
                      </a:pPr>
                      <a:endParaRPr lang="en-US" altLang="en-US" sz="2800" b="1" i="0" dirty="0">
                        <a:solidFill>
                          <a:srgbClr val="0070C0"/>
                        </a:solidFill>
                        <a:latin typeface="+mn-lt"/>
                        <a:ea typeface="Optima ExtraBlack" charset="0"/>
                        <a:cs typeface="Optima ExtraBlack" charset="0"/>
                      </a:endParaRPr>
                    </a:p>
                    <a:p>
                      <a:pPr marL="0" marR="0" indent="0" algn="ctr" defTabSz="1782440" rtl="0" eaLnBrk="1" fontAlgn="auto" latinLnBrk="0" hangingPunct="1">
                        <a:lnSpc>
                          <a:spcPct val="100000"/>
                        </a:lnSpc>
                        <a:spcBef>
                          <a:spcPts val="0"/>
                        </a:spcBef>
                        <a:spcAft>
                          <a:spcPts val="0"/>
                        </a:spcAft>
                        <a:buClrTx/>
                        <a:buSzTx/>
                        <a:buFont typeface="Wingdings" charset="2"/>
                        <a:buNone/>
                        <a:tabLst/>
                        <a:defRPr/>
                      </a:pPr>
                      <a:r>
                        <a:rPr lang="en-US" altLang="en-US" sz="2800" b="1" i="0" dirty="0">
                          <a:solidFill>
                            <a:srgbClr val="0070C0"/>
                          </a:solidFill>
                          <a:latin typeface="+mn-lt"/>
                          <a:ea typeface="Optima ExtraBlack" charset="0"/>
                          <a:cs typeface="Optima ExtraBlack" charset="0"/>
                        </a:rPr>
                        <a:t>Aceta</a:t>
                      </a:r>
                      <a:r>
                        <a:rPr lang="en-US" altLang="en-US" sz="2800" b="1" i="0" u="sng" dirty="0">
                          <a:solidFill>
                            <a:srgbClr val="0070C0"/>
                          </a:solidFill>
                          <a:latin typeface="+mn-lt"/>
                          <a:ea typeface="Optima ExtraBlack" charset="0"/>
                          <a:cs typeface="Optima ExtraBlack" charset="0"/>
                        </a:rPr>
                        <a:t>zola</a:t>
                      </a:r>
                      <a:r>
                        <a:rPr lang="en-US" altLang="en-US" sz="2800" b="1" i="0" dirty="0">
                          <a:solidFill>
                            <a:srgbClr val="0070C0"/>
                          </a:solidFill>
                          <a:latin typeface="+mn-lt"/>
                          <a:ea typeface="Optima ExtraBlack" charset="0"/>
                          <a:cs typeface="Optima ExtraBlack" charset="0"/>
                        </a:rPr>
                        <a:t>mide</a:t>
                      </a:r>
                      <a:r>
                        <a:rPr lang="en-US" altLang="en-US" sz="2800" b="1" dirty="0">
                          <a:solidFill>
                            <a:srgbClr val="0070C0"/>
                          </a:solidFill>
                          <a:latin typeface="+mn-lt"/>
                          <a:ea typeface="Optima" charset="0"/>
                          <a:cs typeface="Optima" charset="0"/>
                        </a:rPr>
                        <a:t> – </a:t>
                      </a:r>
                      <a:r>
                        <a:rPr lang="en-US" altLang="en-US" sz="2800" b="1" i="0" dirty="0">
                          <a:solidFill>
                            <a:srgbClr val="0070C0"/>
                          </a:solidFill>
                          <a:latin typeface="+mn-lt"/>
                          <a:ea typeface="Optima ExtraBlack" charset="0"/>
                          <a:cs typeface="Optima ExtraBlack" charset="0"/>
                        </a:rPr>
                        <a:t>dor</a:t>
                      </a:r>
                      <a:r>
                        <a:rPr lang="en-US" altLang="en-US" sz="2800" b="1" i="0" u="sng" dirty="0">
                          <a:solidFill>
                            <a:srgbClr val="0070C0"/>
                          </a:solidFill>
                          <a:latin typeface="+mn-lt"/>
                          <a:ea typeface="Optima ExtraBlack" charset="0"/>
                          <a:cs typeface="Optima ExtraBlack" charset="0"/>
                        </a:rPr>
                        <a:t>zola</a:t>
                      </a:r>
                      <a:r>
                        <a:rPr lang="en-US" altLang="en-US" sz="2800" b="1" i="0" dirty="0">
                          <a:solidFill>
                            <a:srgbClr val="0070C0"/>
                          </a:solidFill>
                          <a:latin typeface="+mn-lt"/>
                          <a:ea typeface="Optima ExtraBlack" charset="0"/>
                          <a:cs typeface="Optima ExtraBlack" charset="0"/>
                        </a:rPr>
                        <a:t>mide</a:t>
                      </a:r>
                      <a:endParaRPr lang="ar-SA" altLang="en-US" sz="2800" b="1" i="0" dirty="0">
                        <a:solidFill>
                          <a:srgbClr val="0070C0"/>
                        </a:solidFill>
                        <a:latin typeface="+mn-lt"/>
                        <a:ea typeface="Optima ExtraBlack" charset="0"/>
                        <a:cs typeface="Optima ExtraBlack" charset="0"/>
                      </a:endParaRPr>
                    </a:p>
                    <a:p>
                      <a:pPr marL="0" marR="0" indent="0" algn="ctr" defTabSz="1782440" rtl="0" eaLnBrk="1" fontAlgn="auto" latinLnBrk="0" hangingPunct="1">
                        <a:lnSpc>
                          <a:spcPct val="100000"/>
                        </a:lnSpc>
                        <a:spcBef>
                          <a:spcPts val="0"/>
                        </a:spcBef>
                        <a:spcAft>
                          <a:spcPts val="0"/>
                        </a:spcAft>
                        <a:buClrTx/>
                        <a:buSzTx/>
                        <a:buFont typeface="Wingdings" charset="2"/>
                        <a:buNone/>
                        <a:tabLst/>
                        <a:defRPr/>
                      </a:pPr>
                      <a:r>
                        <a:rPr lang="en-US" altLang="en-US" sz="2800" b="1" i="0" dirty="0">
                          <a:solidFill>
                            <a:srgbClr val="7030A0"/>
                          </a:solidFill>
                          <a:latin typeface="+mn-lt"/>
                          <a:ea typeface="Optima ExtraBlack" charset="0"/>
                          <a:cs typeface="Optima ExtraBlack" charset="0"/>
                        </a:rPr>
                        <a:t>Acetazolamide</a:t>
                      </a:r>
                      <a:r>
                        <a:rPr lang="en-US" altLang="en-US" sz="2800" b="1" dirty="0">
                          <a:solidFill>
                            <a:srgbClr val="7030A0"/>
                          </a:solidFill>
                          <a:latin typeface="+mn-lt"/>
                          <a:ea typeface="Optima" charset="0"/>
                          <a:cs typeface="Optima" charset="0"/>
                        </a:rPr>
                        <a:t> </a:t>
                      </a:r>
                      <a:r>
                        <a:rPr lang="en-US" sz="2800" dirty="0">
                          <a:solidFill>
                            <a:srgbClr val="7030A0"/>
                          </a:solidFill>
                        </a:rPr>
                        <a:t>is a potent specific </a:t>
                      </a:r>
                      <a:r>
                        <a:rPr lang="en-US" sz="2800" u="sng" dirty="0">
                          <a:solidFill>
                            <a:srgbClr val="7030A0"/>
                          </a:solidFill>
                        </a:rPr>
                        <a:t>inhibitor</a:t>
                      </a:r>
                      <a:r>
                        <a:rPr lang="en-US" sz="2800" dirty="0">
                          <a:solidFill>
                            <a:srgbClr val="7030A0"/>
                          </a:solidFill>
                        </a:rPr>
                        <a:t> of carbonic anhydrase, enzyme inhibition is non competitive</a:t>
                      </a:r>
                      <a:endParaRPr lang="en-US" altLang="en-US" sz="2800" b="1" i="0" dirty="0">
                        <a:solidFill>
                          <a:srgbClr val="0070C0"/>
                        </a:solidFill>
                        <a:latin typeface="+mn-lt"/>
                        <a:ea typeface="Optima ExtraBlack" charset="0"/>
                        <a:cs typeface="Optima ExtraBlac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99662">
                <a:tc vMerge="1">
                  <a:txBody>
                    <a:bodyPr/>
                    <a:lstStyle/>
                    <a:p>
                      <a:pPr marL="0" marR="0" indent="0" algn="ctr" defTabSz="1782440" rtl="0" eaLnBrk="1" fontAlgn="auto" latinLnBrk="0" hangingPunct="1">
                        <a:lnSpc>
                          <a:spcPct val="100000"/>
                        </a:lnSpc>
                        <a:spcBef>
                          <a:spcPts val="0"/>
                        </a:spcBef>
                        <a:spcAft>
                          <a:spcPts val="0"/>
                        </a:spcAft>
                        <a:buClrTx/>
                        <a:buSzTx/>
                        <a:buFontTx/>
                        <a:buNone/>
                        <a:tabLst/>
                        <a:defRPr/>
                      </a:pPr>
                      <a:endParaRPr lang="en-US" b="1" i="0" dirty="0">
                        <a:solidFill>
                          <a:schemeClr val="tx1"/>
                        </a:solidFill>
                        <a:latin typeface="Optima ExtraBlack" charset="0"/>
                        <a:ea typeface="Optima ExtraBlack" charset="0"/>
                        <a:cs typeface="Optima ExtraBlack"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3200" b="1" u="none" dirty="0">
                          <a:solidFill>
                            <a:schemeClr val="tx1"/>
                          </a:solidFill>
                          <a:latin typeface="+mn-lt"/>
                          <a:ea typeface="Optima" charset="0"/>
                          <a:cs typeface="Optima" charset="0"/>
                        </a:rPr>
                        <a:t>Mechanism of action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eaLnBrk="1" hangingPunct="1">
                        <a:buFont typeface="Wingdings" charset="2"/>
                        <a:buNone/>
                      </a:pPr>
                      <a:r>
                        <a:rPr lang="en-US" altLang="en-US" sz="2800" b="1" dirty="0">
                          <a:latin typeface="+mn-lt"/>
                          <a:ea typeface="Optima" charset="0"/>
                          <a:cs typeface="Optima" charset="0"/>
                        </a:rPr>
                        <a:t>Site of action: </a:t>
                      </a:r>
                      <a:r>
                        <a:rPr lang="en-US" altLang="en-US" sz="2800" b="0" i="0" dirty="0">
                          <a:latin typeface="+mn-lt"/>
                          <a:ea typeface="Optima" charset="0"/>
                          <a:cs typeface="Optima" charset="0"/>
                        </a:rPr>
                        <a:t>proximal convoluted tubules.</a:t>
                      </a:r>
                    </a:p>
                    <a:p>
                      <a:pPr eaLnBrk="1" hangingPunct="1">
                        <a:buFont typeface="Wingdings" charset="2"/>
                        <a:buNone/>
                      </a:pPr>
                      <a:r>
                        <a:rPr lang="en-US" altLang="en-US" sz="2800" b="0" i="0" dirty="0">
                          <a:latin typeface="+mn-lt"/>
                          <a:ea typeface="Optima" charset="0"/>
                          <a:cs typeface="Optima" charset="0"/>
                        </a:rPr>
                        <a:t>Inhibits </a:t>
                      </a:r>
                      <a:r>
                        <a:rPr lang="en-US" altLang="en-US" sz="2800" b="1" i="0" dirty="0">
                          <a:solidFill>
                            <a:srgbClr val="C00000"/>
                          </a:solidFill>
                          <a:latin typeface="+mn-lt"/>
                          <a:ea typeface="Optima" charset="0"/>
                          <a:cs typeface="Optima" charset="0"/>
                        </a:rPr>
                        <a:t>carbonic anhydrase (CA) enzyme </a:t>
                      </a:r>
                      <a:r>
                        <a:rPr lang="en-US" altLang="en-US" sz="2800" b="0" i="0" dirty="0">
                          <a:latin typeface="+mn-lt"/>
                          <a:ea typeface="Optima" charset="0"/>
                          <a:cs typeface="Optima" charset="0"/>
                        </a:rPr>
                        <a:t>in</a:t>
                      </a:r>
                      <a:r>
                        <a:rPr lang="en-US" altLang="en-US" sz="2800" b="0" i="0" baseline="0" dirty="0">
                          <a:latin typeface="+mn-lt"/>
                          <a:ea typeface="Optima" charset="0"/>
                          <a:cs typeface="Optima" charset="0"/>
                        </a:rPr>
                        <a:t> </a:t>
                      </a:r>
                      <a:r>
                        <a:rPr lang="en-US" altLang="en-US" sz="2800" b="0" i="0" dirty="0">
                          <a:latin typeface="+mn-lt"/>
                          <a:ea typeface="Optima" charset="0"/>
                          <a:cs typeface="Optima" charset="0"/>
                        </a:rPr>
                        <a:t>proximal convoluted  tubules thus interferes with</a:t>
                      </a:r>
                      <a:r>
                        <a:rPr lang="en-US" altLang="en-US" sz="2800" b="0" i="0" baseline="0" dirty="0">
                          <a:latin typeface="+mn-lt"/>
                          <a:ea typeface="Optima" charset="0"/>
                          <a:cs typeface="Optima" charset="0"/>
                        </a:rPr>
                        <a:t> </a:t>
                      </a:r>
                      <a:r>
                        <a:rPr lang="en-US" altLang="en-US" sz="2800" b="1" i="0" u="sng" dirty="0">
                          <a:latin typeface="+mn-lt"/>
                          <a:ea typeface="Optima" charset="0"/>
                          <a:cs typeface="Optima" charset="0"/>
                        </a:rPr>
                        <a:t>NaHCO3 re-absorption </a:t>
                      </a:r>
                      <a:r>
                        <a:rPr lang="en-US" altLang="en-US" sz="2800" b="0" i="0" dirty="0">
                          <a:latin typeface="+mn-lt"/>
                          <a:ea typeface="Optima" charset="0"/>
                          <a:cs typeface="Optima" charset="0"/>
                        </a:rPr>
                        <a:t>and causes diuresis.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44671">
                <a:tc vMerge="1">
                  <a:txBody>
                    <a:bodyPr/>
                    <a:lstStyle/>
                    <a:p>
                      <a:pPr marL="0" marR="0" lvl="1" indent="0" algn="ctr" defTabSz="1782440" rtl="0" eaLnBrk="1" fontAlgn="auto" latinLnBrk="0" hangingPunct="1">
                        <a:lnSpc>
                          <a:spcPct val="100000"/>
                        </a:lnSpc>
                        <a:spcBef>
                          <a:spcPts val="0"/>
                        </a:spcBef>
                        <a:spcAft>
                          <a:spcPts val="0"/>
                        </a:spcAft>
                        <a:buClrTx/>
                        <a:buSzTx/>
                        <a:buFontTx/>
                        <a:buNone/>
                        <a:tabLst/>
                        <a:defRPr/>
                      </a:pPr>
                      <a:endParaRPr lang="en-US" altLang="en-US" sz="3200" b="1" dirty="0">
                        <a:solidFill>
                          <a:srgbClr val="0070C0"/>
                        </a:solidFill>
                        <a:latin typeface="Optima" charset="0"/>
                        <a:ea typeface="Optima" charset="0"/>
                        <a:cs typeface="Optim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1" indent="0" algn="ctr" defTabSz="1782440" rtl="0" eaLnBrk="1" fontAlgn="auto" latinLnBrk="0" hangingPunct="1">
                        <a:lnSpc>
                          <a:spcPct val="100000"/>
                        </a:lnSpc>
                        <a:spcBef>
                          <a:spcPts val="0"/>
                        </a:spcBef>
                        <a:spcAft>
                          <a:spcPts val="0"/>
                        </a:spcAft>
                        <a:buClrTx/>
                        <a:buSzTx/>
                        <a:buFontTx/>
                        <a:buNone/>
                        <a:tabLst/>
                        <a:defRPr/>
                      </a:pPr>
                      <a:r>
                        <a:rPr lang="en-US" altLang="en-US" sz="3200" b="1" dirty="0">
                          <a:solidFill>
                            <a:schemeClr val="tx1"/>
                          </a:solidFill>
                          <a:latin typeface="+mn-lt"/>
                          <a:ea typeface="Optima" charset="0"/>
                          <a:cs typeface="Optima" charset="0"/>
                        </a:rPr>
                        <a:t>Pharmacokinetics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1" eaLnBrk="1" hangingPunct="1">
                        <a:lnSpc>
                          <a:spcPct val="150000"/>
                        </a:lnSpc>
                        <a:spcBef>
                          <a:spcPct val="0"/>
                        </a:spcBef>
                      </a:pPr>
                      <a:r>
                        <a:rPr lang="en-US" altLang="en-US" sz="2800" b="1" dirty="0">
                          <a:latin typeface="+mn-lt"/>
                          <a:ea typeface="Optima" charset="0"/>
                          <a:cs typeface="Optima" charset="0"/>
                        </a:rPr>
                        <a:t>given orally once a day.</a:t>
                      </a:r>
                    </a:p>
                    <a:p>
                      <a:pPr marL="891220" marR="0" lvl="1" indent="0" algn="l" defTabSz="1782440" rtl="0" eaLnBrk="1" fontAlgn="auto" latinLnBrk="0" hangingPunct="1">
                        <a:lnSpc>
                          <a:spcPct val="150000"/>
                        </a:lnSpc>
                        <a:spcBef>
                          <a:spcPct val="0"/>
                        </a:spcBef>
                        <a:spcAft>
                          <a:spcPts val="0"/>
                        </a:spcAft>
                        <a:buClrTx/>
                        <a:buSzTx/>
                        <a:buFontTx/>
                        <a:buNone/>
                        <a:tabLst/>
                        <a:defRPr/>
                      </a:pPr>
                      <a:r>
                        <a:rPr lang="en-US" altLang="en-US" sz="2800" b="1" dirty="0">
                          <a:latin typeface="+mn-lt"/>
                          <a:ea typeface="Optima" charset="0"/>
                          <a:cs typeface="Optima" charset="0"/>
                        </a:rPr>
                        <a:t>Onset of action is rapid (30 min).</a:t>
                      </a:r>
                      <a:r>
                        <a:rPr lang="en-US" altLang="en-US" sz="2800" b="1" dirty="0">
                          <a:solidFill>
                            <a:srgbClr val="0070C0"/>
                          </a:solidFill>
                          <a:latin typeface="+mn-lt"/>
                          <a:ea typeface="Optima" charset="0"/>
                          <a:cs typeface="Optima" charset="0"/>
                        </a:rPr>
                        <a:t> </a:t>
                      </a:r>
                      <a:r>
                        <a:rPr lang="en-US" sz="2800" dirty="0">
                          <a:solidFill>
                            <a:srgbClr val="7030A0"/>
                          </a:solidFill>
                        </a:rPr>
                        <a:t>t½ 6-9h</a:t>
                      </a:r>
                    </a:p>
                    <a:p>
                      <a:pPr marL="891220" marR="0" lvl="1" indent="0" algn="l" defTabSz="1782440" rtl="0" eaLnBrk="1" fontAlgn="auto" latinLnBrk="0" hangingPunct="1">
                        <a:lnSpc>
                          <a:spcPct val="150000"/>
                        </a:lnSpc>
                        <a:spcBef>
                          <a:spcPct val="0"/>
                        </a:spcBef>
                        <a:spcAft>
                          <a:spcPts val="0"/>
                        </a:spcAft>
                        <a:buClrTx/>
                        <a:buSzTx/>
                        <a:buFontTx/>
                        <a:buNone/>
                        <a:tabLst/>
                        <a:defRPr/>
                      </a:pPr>
                      <a:r>
                        <a:rPr lang="en-US" altLang="en-US" sz="2800" b="1" dirty="0">
                          <a:latin typeface="+mn-lt"/>
                          <a:ea typeface="Optima" charset="0"/>
                          <a:cs typeface="Optima" charset="0"/>
                        </a:rPr>
                        <a:t>Duration of action (12 h).</a:t>
                      </a:r>
                    </a:p>
                    <a:p>
                      <a:pPr lvl="1" eaLnBrk="1" hangingPunct="1">
                        <a:lnSpc>
                          <a:spcPct val="150000"/>
                        </a:lnSpc>
                        <a:spcBef>
                          <a:spcPct val="0"/>
                        </a:spcBef>
                      </a:pPr>
                      <a:r>
                        <a:rPr lang="en-US" altLang="en-US" sz="2800" b="1" dirty="0">
                          <a:latin typeface="+mn-lt"/>
                          <a:ea typeface="Optima" charset="0"/>
                          <a:cs typeface="Optima" charset="0"/>
                        </a:rPr>
                        <a:t>Excreted by active secretion in proximal convoluted tubules.</a:t>
                      </a:r>
                    </a:p>
                    <a:p>
                      <a:pPr lvl="1" eaLnBrk="1" hangingPunct="1">
                        <a:lnSpc>
                          <a:spcPct val="150000"/>
                        </a:lnSpc>
                        <a:spcBef>
                          <a:spcPct val="0"/>
                        </a:spcBef>
                      </a:pPr>
                      <a:r>
                        <a:rPr lang="en-US" altLang="en-US" sz="2800" b="1" dirty="0">
                          <a:latin typeface="+mn-lt"/>
                          <a:ea typeface="Optima" charset="0"/>
                          <a:cs typeface="Optima" charset="0"/>
                        </a:rPr>
                        <a:t>Produces </a:t>
                      </a:r>
                      <a:r>
                        <a:rPr lang="en-US" altLang="en-US" sz="2800" b="1" dirty="0">
                          <a:solidFill>
                            <a:srgbClr val="C00000"/>
                          </a:solidFill>
                          <a:latin typeface="+mn-lt"/>
                          <a:ea typeface="Optima" charset="0"/>
                          <a:cs typeface="Optima" charset="0"/>
                        </a:rPr>
                        <a:t>alkaline urine</a:t>
                      </a:r>
                      <a:r>
                        <a:rPr lang="ar-SA" altLang="en-US" sz="2800" b="1" dirty="0">
                          <a:solidFill>
                            <a:srgbClr val="C00000"/>
                          </a:solidFill>
                          <a:latin typeface="+mn-lt"/>
                          <a:ea typeface="Optima" charset="0"/>
                          <a:cs typeface="Optima" charset="0"/>
                        </a:rPr>
                        <a:t> </a:t>
                      </a:r>
                      <a:r>
                        <a:rPr lang="en-US" sz="2800" kern="1200" dirty="0">
                          <a:solidFill>
                            <a:srgbClr val="00B050"/>
                          </a:solidFill>
                          <a:effectLst/>
                          <a:latin typeface="+mn-lt"/>
                          <a:ea typeface="+mn-ea"/>
                          <a:cs typeface="+mn-cs"/>
                        </a:rPr>
                        <a:t>Because of the aldosterone effect there</a:t>
                      </a:r>
                      <a:r>
                        <a:rPr lang="en-US" sz="2800" kern="1200" baseline="0" dirty="0">
                          <a:solidFill>
                            <a:srgbClr val="00B050"/>
                          </a:solidFill>
                          <a:effectLst/>
                          <a:latin typeface="+mn-lt"/>
                          <a:ea typeface="+mn-ea"/>
                          <a:cs typeface="+mn-cs"/>
                        </a:rPr>
                        <a:t> </a:t>
                      </a:r>
                      <a:r>
                        <a:rPr lang="en-US" sz="2800" kern="1200" dirty="0">
                          <a:solidFill>
                            <a:srgbClr val="00B050"/>
                          </a:solidFill>
                          <a:effectLst/>
                          <a:latin typeface="+mn-lt"/>
                          <a:ea typeface="+mn-ea"/>
                          <a:cs typeface="+mn-cs"/>
                        </a:rPr>
                        <a:t>will be an</a:t>
                      </a:r>
                      <a:r>
                        <a:rPr lang="en-US" sz="2800" kern="1200" baseline="0" dirty="0">
                          <a:solidFill>
                            <a:srgbClr val="00B050"/>
                          </a:solidFill>
                          <a:effectLst/>
                          <a:latin typeface="+mn-lt"/>
                          <a:ea typeface="+mn-ea"/>
                          <a:cs typeface="+mn-cs"/>
                        </a:rPr>
                        <a:t> </a:t>
                      </a:r>
                      <a:r>
                        <a:rPr lang="en-US" sz="2800" kern="1200" dirty="0">
                          <a:solidFill>
                            <a:srgbClr val="00B050"/>
                          </a:solidFill>
                          <a:effectLst/>
                          <a:latin typeface="+mn-lt"/>
                          <a:ea typeface="+mn-ea"/>
                          <a:cs typeface="+mn-cs"/>
                        </a:rPr>
                        <a:t>exchange between K and Na (K out Na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57817">
                <a:tc vMerge="1">
                  <a:txBody>
                    <a:bodyPr/>
                    <a:lstStyle/>
                    <a:p>
                      <a:pPr marL="0" marR="0" indent="0" algn="ctr" defTabSz="1782440" rtl="0" eaLnBrk="1" fontAlgn="auto" latinLnBrk="0" hangingPunct="1">
                        <a:lnSpc>
                          <a:spcPct val="100000"/>
                        </a:lnSpc>
                        <a:spcBef>
                          <a:spcPts val="0"/>
                        </a:spcBef>
                        <a:spcAft>
                          <a:spcPts val="0"/>
                        </a:spcAft>
                        <a:buClrTx/>
                        <a:buSzTx/>
                        <a:buFontTx/>
                        <a:buNone/>
                        <a:tabLst/>
                        <a:defRPr/>
                      </a:pPr>
                      <a:endParaRPr lang="en-US" altLang="en-US" sz="3600" b="1" dirty="0">
                        <a:solidFill>
                          <a:srgbClr val="0070C0"/>
                        </a:solidFill>
                        <a:latin typeface="Optima" charset="0"/>
                        <a:ea typeface="Optima" charset="0"/>
                        <a:cs typeface="Optim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3200" b="1" dirty="0">
                          <a:solidFill>
                            <a:schemeClr val="tx1"/>
                          </a:solidFill>
                          <a:latin typeface="+mn-lt"/>
                          <a:ea typeface="Optima" charset="0"/>
                          <a:cs typeface="Optima" charset="0"/>
                        </a:rPr>
                        <a:t>Pharmacodynamics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1097280" lvl="1" indent="0" eaLnBrk="1" hangingPunct="1">
                        <a:lnSpc>
                          <a:spcPct val="100000"/>
                        </a:lnSpc>
                        <a:spcBef>
                          <a:spcPct val="0"/>
                        </a:spcBef>
                        <a:buFont typeface="Arial" charset="0"/>
                        <a:buNone/>
                      </a:pPr>
                      <a:endParaRPr lang="en-US" altLang="en-US" sz="2800" b="1" dirty="0">
                        <a:latin typeface="+mn-lt"/>
                        <a:ea typeface="Optima" charset="0"/>
                        <a:cs typeface="Optima" charset="0"/>
                      </a:endParaRPr>
                    </a:p>
                    <a:p>
                      <a:pPr marL="1097280" lvl="1" indent="0" eaLnBrk="1" hangingPunct="1">
                        <a:lnSpc>
                          <a:spcPct val="100000"/>
                        </a:lnSpc>
                        <a:spcBef>
                          <a:spcPct val="0"/>
                        </a:spcBef>
                        <a:buFont typeface="Arial" charset="0"/>
                        <a:buNone/>
                      </a:pPr>
                      <a:r>
                        <a:rPr lang="en-US" altLang="en-US" sz="2800" b="1" dirty="0">
                          <a:latin typeface="+mn-lt"/>
                          <a:ea typeface="Optima" charset="0"/>
                          <a:cs typeface="Optima" charset="0"/>
                        </a:rPr>
                        <a:t>-↑ urine volume mildly </a:t>
                      </a:r>
                      <a:r>
                        <a:rPr lang="en-US" altLang="en-US" sz="2800" b="0" dirty="0">
                          <a:solidFill>
                            <a:srgbClr val="00B050"/>
                          </a:solidFill>
                          <a:latin typeface="+mn-lt"/>
                          <a:ea typeface="Optima" charset="0"/>
                          <a:cs typeface="Optima" charset="0"/>
                        </a:rPr>
                        <a:t>acts on HCO</a:t>
                      </a:r>
                      <a:r>
                        <a:rPr lang="en-US" altLang="en-US" sz="2800" b="0" baseline="-25000" dirty="0">
                          <a:solidFill>
                            <a:srgbClr val="00B050"/>
                          </a:solidFill>
                          <a:latin typeface="+mn-lt"/>
                          <a:ea typeface="Optima" charset="0"/>
                          <a:cs typeface="Optima" charset="0"/>
                        </a:rPr>
                        <a:t>3</a:t>
                      </a:r>
                      <a:endParaRPr lang="ar-SA" altLang="en-US" sz="2800" b="0" baseline="-25000" dirty="0">
                        <a:solidFill>
                          <a:srgbClr val="00B050"/>
                        </a:solidFill>
                        <a:latin typeface="+mn-lt"/>
                        <a:ea typeface="Optima" charset="0"/>
                        <a:cs typeface="Optima" charset="0"/>
                      </a:endParaRPr>
                    </a:p>
                    <a:p>
                      <a:pPr marL="1097280" marR="0" lvl="1" indent="0" algn="l" defTabSz="1782440" rtl="0" eaLnBrk="1" fontAlgn="auto" latinLnBrk="0" hangingPunct="1">
                        <a:lnSpc>
                          <a:spcPct val="100000"/>
                        </a:lnSpc>
                        <a:spcBef>
                          <a:spcPct val="0"/>
                        </a:spcBef>
                        <a:spcAft>
                          <a:spcPts val="0"/>
                        </a:spcAft>
                        <a:buClrTx/>
                        <a:buSzTx/>
                        <a:buFont typeface="Arial" charset="0"/>
                        <a:buNone/>
                        <a:tabLst/>
                        <a:defRPr/>
                      </a:pPr>
                      <a:r>
                        <a:rPr lang="en-US" sz="2800" b="1" dirty="0">
                          <a:solidFill>
                            <a:srgbClr val="7030A0"/>
                          </a:solidFill>
                        </a:rPr>
                        <a:t>It ↓ reabsorption of bicarbonate</a:t>
                      </a:r>
                      <a:r>
                        <a:rPr lang="en-US" sz="2800" dirty="0">
                          <a:solidFill>
                            <a:srgbClr val="7030A0"/>
                          </a:solidFill>
                        </a:rPr>
                        <a:t> in the proximal tubule &amp; prevent the acidification of urine in the distal tubule</a:t>
                      </a:r>
                      <a:endParaRPr lang="en-US" altLang="en-US" sz="2800" b="1" dirty="0">
                        <a:solidFill>
                          <a:srgbClr val="7030A0"/>
                        </a:solidFill>
                        <a:latin typeface="+mn-lt"/>
                        <a:ea typeface="Optima" charset="0"/>
                        <a:cs typeface="Optima" charset="0"/>
                      </a:endParaRPr>
                    </a:p>
                    <a:p>
                      <a:pPr marL="1097280" lvl="1" indent="0" eaLnBrk="1" hangingPunct="1">
                        <a:lnSpc>
                          <a:spcPct val="100000"/>
                        </a:lnSpc>
                        <a:spcBef>
                          <a:spcPct val="0"/>
                        </a:spcBef>
                        <a:buFont typeface="Arial" charset="0"/>
                        <a:buNone/>
                      </a:pPr>
                      <a:r>
                        <a:rPr lang="en-US" altLang="en-US" sz="2800" b="1" dirty="0">
                          <a:latin typeface="+mn-lt"/>
                          <a:ea typeface="Optima" charset="0"/>
                          <a:cs typeface="Optima" charset="0"/>
                        </a:rPr>
                        <a:t>-↑ urinary excretion of sodium, potassium , bicarbonate </a:t>
                      </a:r>
                      <a:r>
                        <a:rPr lang="en-US" altLang="en-US" sz="2800" b="1" dirty="0">
                          <a:solidFill>
                            <a:srgbClr val="C00000"/>
                          </a:solidFill>
                          <a:latin typeface="+mn-lt"/>
                          <a:ea typeface="Optima" charset="0"/>
                          <a:cs typeface="Optima" charset="0"/>
                        </a:rPr>
                        <a:t>(alkaline urine).</a:t>
                      </a:r>
                      <a:endParaRPr lang="en-US" altLang="en-US" sz="2800" b="1" dirty="0">
                        <a:latin typeface="+mn-lt"/>
                        <a:ea typeface="Optima" charset="0"/>
                        <a:cs typeface="Optima" charset="0"/>
                      </a:endParaRPr>
                    </a:p>
                    <a:p>
                      <a:pPr marL="1097280" lvl="1" eaLnBrk="1" hangingPunct="1">
                        <a:lnSpc>
                          <a:spcPct val="100000"/>
                        </a:lnSpc>
                        <a:spcBef>
                          <a:spcPct val="0"/>
                        </a:spcBef>
                      </a:pPr>
                      <a:r>
                        <a:rPr lang="en-US" altLang="en-US" sz="2800" b="1" dirty="0">
                          <a:solidFill>
                            <a:srgbClr val="7030A0"/>
                          </a:solidFill>
                          <a:latin typeface="+mn-lt"/>
                          <a:ea typeface="Optima" charset="0"/>
                          <a:cs typeface="Optima" charset="0"/>
                        </a:rPr>
                        <a:t>-</a:t>
                      </a:r>
                      <a:r>
                        <a:rPr lang="en-US" sz="2800" dirty="0">
                          <a:solidFill>
                            <a:srgbClr val="7030A0"/>
                          </a:solidFill>
                        </a:rPr>
                        <a:t>With repeated dosage the diuretic action is lost →loss of HCO3- &amp; development of </a:t>
                      </a:r>
                      <a:r>
                        <a:rPr lang="en-US" altLang="en-US" sz="2800" b="1" dirty="0">
                          <a:latin typeface="+mn-lt"/>
                          <a:ea typeface="Optima" charset="0"/>
                          <a:cs typeface="Optima" charset="0"/>
                        </a:rPr>
                        <a:t>Metabolic acidosis.</a:t>
                      </a:r>
                      <a:endParaRPr lang="ar-SA" altLang="en-US" sz="2800" b="1" dirty="0">
                        <a:latin typeface="+mn-lt"/>
                        <a:ea typeface="Optima" charset="0"/>
                        <a:cs typeface="Optima" charset="0"/>
                      </a:endParaRPr>
                    </a:p>
                    <a:p>
                      <a:pPr marL="1097280" marR="0" lvl="1" indent="0" algn="l" defTabSz="1782440" rtl="0" eaLnBrk="1" fontAlgn="auto" latinLnBrk="0" hangingPunct="1">
                        <a:lnSpc>
                          <a:spcPct val="100000"/>
                        </a:lnSpc>
                        <a:spcBef>
                          <a:spcPct val="0"/>
                        </a:spcBef>
                        <a:spcAft>
                          <a:spcPts val="0"/>
                        </a:spcAft>
                        <a:buClrTx/>
                        <a:buSzTx/>
                        <a:buFontTx/>
                        <a:buNone/>
                        <a:tabLst/>
                        <a:defRPr/>
                      </a:pPr>
                      <a:r>
                        <a:rPr lang="en-US" sz="2800" b="1" dirty="0">
                          <a:solidFill>
                            <a:srgbClr val="7030A0"/>
                          </a:solidFill>
                        </a:rPr>
                        <a:t>Self- limiting action of</a:t>
                      </a:r>
                      <a:r>
                        <a:rPr lang="en-US" sz="2800" dirty="0">
                          <a:solidFill>
                            <a:srgbClr val="7030A0"/>
                          </a:solidFill>
                        </a:rPr>
                        <a:t> acetazolamide restrict its use to mild edema</a:t>
                      </a:r>
                      <a:r>
                        <a:rPr lang="ar-SA" sz="2800" dirty="0">
                          <a:solidFill>
                            <a:srgbClr val="7030A0"/>
                          </a:solidFill>
                        </a:rPr>
                        <a:t>.</a:t>
                      </a:r>
                      <a:r>
                        <a:rPr lang="en-US" sz="2800" dirty="0">
                          <a:solidFill>
                            <a:srgbClr val="7030A0"/>
                          </a:solidFill>
                        </a:rPr>
                        <a:t> </a:t>
                      </a:r>
                      <a:endParaRPr lang="en-US" altLang="en-US" sz="2800" b="1" dirty="0">
                        <a:solidFill>
                          <a:srgbClr val="7030A0"/>
                        </a:solidFill>
                        <a:latin typeface="+mn-lt"/>
                        <a:ea typeface="Optima" charset="0"/>
                        <a:cs typeface="Optima" charset="0"/>
                      </a:endParaRPr>
                    </a:p>
                    <a:p>
                      <a:pPr marL="1097280" marR="0" lvl="1" indent="0" algn="l" defTabSz="1782440" rtl="0" eaLnBrk="1" fontAlgn="auto" latinLnBrk="0" hangingPunct="1">
                        <a:lnSpc>
                          <a:spcPct val="100000"/>
                        </a:lnSpc>
                        <a:spcBef>
                          <a:spcPct val="0"/>
                        </a:spcBef>
                        <a:spcAft>
                          <a:spcPts val="0"/>
                        </a:spcAft>
                        <a:buClrTx/>
                        <a:buSzTx/>
                        <a:buFontTx/>
                        <a:buNone/>
                        <a:tabLst/>
                        <a:defRPr/>
                      </a:pPr>
                      <a:r>
                        <a:rPr lang="en-US" altLang="en-US" sz="2800" b="1" dirty="0">
                          <a:latin typeface="+mn-lt"/>
                          <a:ea typeface="Optima" charset="0"/>
                          <a:cs typeface="Optima" charset="0"/>
                        </a:rPr>
                        <a:t>-↑ Urinary phosphate excretion. </a:t>
                      </a:r>
                      <a:r>
                        <a:rPr lang="en-US" sz="2800" dirty="0">
                          <a:solidFill>
                            <a:srgbClr val="00B050"/>
                          </a:solidFill>
                        </a:rPr>
                        <a:t>Because phosphate prefer alkaline urine </a:t>
                      </a:r>
                      <a:endParaRPr lang="en-US" altLang="en-US" sz="2800" b="1" dirty="0">
                        <a:solidFill>
                          <a:srgbClr val="00B050"/>
                        </a:solidFill>
                        <a:latin typeface="+mn-lt"/>
                        <a:ea typeface="Optima" charset="0"/>
                        <a:cs typeface="Optima" charset="0"/>
                      </a:endParaRPr>
                    </a:p>
                    <a:p>
                      <a:pPr marL="1097280" lvl="1" eaLnBrk="1" hangingPunct="1">
                        <a:lnSpc>
                          <a:spcPct val="100000"/>
                        </a:lnSpc>
                        <a:spcBef>
                          <a:spcPct val="0"/>
                        </a:spcBef>
                      </a:pPr>
                      <a:r>
                        <a:rPr lang="en-US" altLang="en-US" sz="2800" b="1" dirty="0">
                          <a:latin typeface="+mn-lt"/>
                          <a:ea typeface="Optima" charset="0"/>
                          <a:cs typeface="Optima" charset="0"/>
                        </a:rPr>
                        <a:t>-Promotes K+ excretion by ↑the load of Na+ delivered to the distal tubules.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5" name="Picture 4" descr="23"/>
          <p:cNvPicPr>
            <a:picLocks noChangeAspect="1" noChangeArrowheads="1"/>
          </p:cNvPicPr>
          <p:nvPr/>
        </p:nvPicPr>
        <p:blipFill rotWithShape="1">
          <a:blip r:embed="rId2">
            <a:lum bright="-20000" contrast="26000"/>
            <a:extLst>
              <a:ext uri="{28A0092B-C50C-407E-A947-70E740481C1C}">
                <a14:useLocalDpi xmlns:a14="http://schemas.microsoft.com/office/drawing/2010/main" val="0"/>
              </a:ext>
            </a:extLst>
          </a:blip>
          <a:srcRect t="8447" b="3108"/>
          <a:stretch/>
        </p:blipFill>
        <p:spPr bwMode="auto">
          <a:xfrm>
            <a:off x="15409032" y="-12382"/>
            <a:ext cx="8382857" cy="695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15958811" y="272998"/>
            <a:ext cx="2088379" cy="501921"/>
          </a:xfrm>
          <a:prstGeom prst="rect">
            <a:avLst/>
          </a:prstGeom>
          <a:solidFill>
            <a:srgbClr val="FFFFFF"/>
          </a:solidFill>
          <a:ln w="9525">
            <a:solidFill>
              <a:schemeClr val="tx1"/>
            </a:solidFill>
            <a:miter lim="800000"/>
            <a:headEnd/>
            <a:tailEnd/>
          </a:ln>
        </p:spPr>
        <p:txBody>
          <a:bodyPr wrap="none" anchor="ctr"/>
          <a:lstStyle>
            <a:lvl1pPr eaLnBrk="0" hangingPunct="0">
              <a:defRPr kumimoji="1" sz="2800">
                <a:solidFill>
                  <a:schemeClr val="tx1"/>
                </a:solidFill>
                <a:latin typeface="Times New Roman" charset="0"/>
                <a:ea typeface="Times New Roman" charset="0"/>
                <a:cs typeface="Times New Roman" charset="0"/>
              </a:defRPr>
            </a:lvl1pPr>
            <a:lvl2pPr marL="742950" indent="-285750" eaLnBrk="0" hangingPunct="0">
              <a:defRPr kumimoji="1" sz="2800">
                <a:solidFill>
                  <a:schemeClr val="tx1"/>
                </a:solidFill>
                <a:latin typeface="Times New Roman" charset="0"/>
                <a:ea typeface="Times New Roman" charset="0"/>
                <a:cs typeface="Times New Roman" charset="0"/>
              </a:defRPr>
            </a:lvl2pPr>
            <a:lvl3pPr marL="1143000" indent="-228600" eaLnBrk="0" hangingPunct="0">
              <a:defRPr kumimoji="1" sz="2800">
                <a:solidFill>
                  <a:schemeClr val="tx1"/>
                </a:solidFill>
                <a:latin typeface="Times New Roman" charset="0"/>
                <a:ea typeface="Times New Roman" charset="0"/>
                <a:cs typeface="Times New Roman" charset="0"/>
              </a:defRPr>
            </a:lvl3pPr>
            <a:lvl4pPr marL="1600200" indent="-228600" eaLnBrk="0" hangingPunct="0">
              <a:defRPr kumimoji="1" sz="2800">
                <a:solidFill>
                  <a:schemeClr val="tx1"/>
                </a:solidFill>
                <a:latin typeface="Times New Roman" charset="0"/>
                <a:ea typeface="Times New Roman" charset="0"/>
                <a:cs typeface="Times New Roman" charset="0"/>
              </a:defRPr>
            </a:lvl4pPr>
            <a:lvl5pPr marL="2057400" indent="-228600" eaLnBrk="0" hangingPunct="0">
              <a:defRPr kumimoji="1"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9pPr>
          </a:lstStyle>
          <a:p>
            <a:pPr algn="ctr" eaLnBrk="1" hangingPunct="1"/>
            <a:r>
              <a:rPr lang="en-US" altLang="en-US" b="1">
                <a:latin typeface="+mn-lt"/>
              </a:rPr>
              <a:t>Lumen</a:t>
            </a:r>
          </a:p>
        </p:txBody>
      </p:sp>
      <p:sp>
        <p:nvSpPr>
          <p:cNvPr id="7" name="Rectangle 6"/>
          <p:cNvSpPr>
            <a:spLocks noChangeArrowheads="1"/>
          </p:cNvSpPr>
          <p:nvPr/>
        </p:nvSpPr>
        <p:spPr bwMode="auto">
          <a:xfrm>
            <a:off x="15229508" y="1244648"/>
            <a:ext cx="3665562" cy="484877"/>
          </a:xfrm>
          <a:prstGeom prst="rect">
            <a:avLst/>
          </a:prstGeom>
          <a:solidFill>
            <a:srgbClr val="FFFFFF"/>
          </a:solidFill>
          <a:ln w="9525">
            <a:solidFill>
              <a:schemeClr val="tx1"/>
            </a:solidFill>
            <a:miter lim="800000"/>
            <a:headEnd/>
            <a:tailEnd/>
          </a:ln>
        </p:spPr>
        <p:txBody>
          <a:bodyPr wrap="none" anchor="ctr"/>
          <a:lstStyle>
            <a:lvl1pPr eaLnBrk="0" hangingPunct="0">
              <a:defRPr kumimoji="1" sz="2800">
                <a:solidFill>
                  <a:schemeClr val="tx1"/>
                </a:solidFill>
                <a:latin typeface="Times New Roman" charset="0"/>
                <a:ea typeface="Times New Roman" charset="0"/>
                <a:cs typeface="Times New Roman" charset="0"/>
              </a:defRPr>
            </a:lvl1pPr>
            <a:lvl2pPr marL="742950" indent="-285750" eaLnBrk="0" hangingPunct="0">
              <a:defRPr kumimoji="1" sz="2800">
                <a:solidFill>
                  <a:schemeClr val="tx1"/>
                </a:solidFill>
                <a:latin typeface="Times New Roman" charset="0"/>
                <a:ea typeface="Times New Roman" charset="0"/>
                <a:cs typeface="Times New Roman" charset="0"/>
              </a:defRPr>
            </a:lvl2pPr>
            <a:lvl3pPr marL="1143000" indent="-228600" eaLnBrk="0" hangingPunct="0">
              <a:defRPr kumimoji="1" sz="2800">
                <a:solidFill>
                  <a:schemeClr val="tx1"/>
                </a:solidFill>
                <a:latin typeface="Times New Roman" charset="0"/>
                <a:ea typeface="Times New Roman" charset="0"/>
                <a:cs typeface="Times New Roman" charset="0"/>
              </a:defRPr>
            </a:lvl3pPr>
            <a:lvl4pPr marL="1600200" indent="-228600" eaLnBrk="0" hangingPunct="0">
              <a:defRPr kumimoji="1" sz="2800">
                <a:solidFill>
                  <a:schemeClr val="tx1"/>
                </a:solidFill>
                <a:latin typeface="Times New Roman" charset="0"/>
                <a:ea typeface="Times New Roman" charset="0"/>
                <a:cs typeface="Times New Roman" charset="0"/>
              </a:defRPr>
            </a:lvl4pPr>
            <a:lvl5pPr marL="2057400" indent="-228600" eaLnBrk="0" hangingPunct="0">
              <a:defRPr kumimoji="1"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9pPr>
          </a:lstStyle>
          <a:p>
            <a:pPr algn="ctr" eaLnBrk="1" hangingPunct="1"/>
            <a:r>
              <a:rPr lang="en-US" altLang="en-US">
                <a:latin typeface="+mn-lt"/>
              </a:rPr>
              <a:t>Luminal membrane</a:t>
            </a:r>
          </a:p>
        </p:txBody>
      </p:sp>
      <p:grpSp>
        <p:nvGrpSpPr>
          <p:cNvPr id="8" name="Group 12"/>
          <p:cNvGrpSpPr>
            <a:grpSpLocks/>
          </p:cNvGrpSpPr>
          <p:nvPr/>
        </p:nvGrpSpPr>
        <p:grpSpPr bwMode="auto">
          <a:xfrm>
            <a:off x="20714113" y="191532"/>
            <a:ext cx="2386184" cy="1435187"/>
            <a:chOff x="3900" y="112"/>
            <a:chExt cx="1180" cy="741"/>
          </a:xfrm>
        </p:grpSpPr>
        <p:sp>
          <p:nvSpPr>
            <p:cNvPr id="9" name="Rectangle 9"/>
            <p:cNvSpPr>
              <a:spLocks noChangeArrowheads="1"/>
            </p:cNvSpPr>
            <p:nvPr/>
          </p:nvSpPr>
          <p:spPr bwMode="auto">
            <a:xfrm>
              <a:off x="3900" y="112"/>
              <a:ext cx="1180" cy="272"/>
            </a:xfrm>
            <a:prstGeom prst="rect">
              <a:avLst/>
            </a:prstGeom>
            <a:solidFill>
              <a:srgbClr val="FFFFFF"/>
            </a:solidFill>
            <a:ln w="9525">
              <a:solidFill>
                <a:schemeClr val="tx1"/>
              </a:solidFill>
              <a:miter lim="800000"/>
              <a:headEnd/>
              <a:tailEnd/>
            </a:ln>
          </p:spPr>
          <p:txBody>
            <a:bodyPr wrap="none" anchor="ctr"/>
            <a:lstStyle>
              <a:lvl1pPr eaLnBrk="0" hangingPunct="0">
                <a:defRPr kumimoji="1" sz="2800">
                  <a:solidFill>
                    <a:schemeClr val="tx1"/>
                  </a:solidFill>
                  <a:latin typeface="Times New Roman" charset="0"/>
                  <a:ea typeface="Times New Roman" charset="0"/>
                  <a:cs typeface="Times New Roman" charset="0"/>
                </a:defRPr>
              </a:lvl1pPr>
              <a:lvl2pPr marL="742950" indent="-285750" eaLnBrk="0" hangingPunct="0">
                <a:defRPr kumimoji="1" sz="2800">
                  <a:solidFill>
                    <a:schemeClr val="tx1"/>
                  </a:solidFill>
                  <a:latin typeface="Times New Roman" charset="0"/>
                  <a:ea typeface="Times New Roman" charset="0"/>
                  <a:cs typeface="Times New Roman" charset="0"/>
                </a:defRPr>
              </a:lvl2pPr>
              <a:lvl3pPr marL="1143000" indent="-228600" eaLnBrk="0" hangingPunct="0">
                <a:defRPr kumimoji="1" sz="2800">
                  <a:solidFill>
                    <a:schemeClr val="tx1"/>
                  </a:solidFill>
                  <a:latin typeface="Times New Roman" charset="0"/>
                  <a:ea typeface="Times New Roman" charset="0"/>
                  <a:cs typeface="Times New Roman" charset="0"/>
                </a:defRPr>
              </a:lvl3pPr>
              <a:lvl4pPr marL="1600200" indent="-228600" eaLnBrk="0" hangingPunct="0">
                <a:defRPr kumimoji="1" sz="2800">
                  <a:solidFill>
                    <a:schemeClr val="tx1"/>
                  </a:solidFill>
                  <a:latin typeface="Times New Roman" charset="0"/>
                  <a:ea typeface="Times New Roman" charset="0"/>
                  <a:cs typeface="Times New Roman" charset="0"/>
                </a:defRPr>
              </a:lvl4pPr>
              <a:lvl5pPr marL="2057400" indent="-228600" eaLnBrk="0" hangingPunct="0">
                <a:defRPr kumimoji="1"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9pPr>
            </a:lstStyle>
            <a:p>
              <a:pPr algn="ctr" eaLnBrk="1" hangingPunct="1"/>
              <a:r>
                <a:rPr lang="en-US" altLang="en-US" b="1" dirty="0">
                  <a:latin typeface="+mn-lt"/>
                </a:rPr>
                <a:t>Blood</a:t>
              </a:r>
            </a:p>
          </p:txBody>
        </p:sp>
        <p:sp>
          <p:nvSpPr>
            <p:cNvPr id="10" name="Line 10"/>
            <p:cNvSpPr>
              <a:spLocks noChangeShapeType="1"/>
            </p:cNvSpPr>
            <p:nvPr/>
          </p:nvSpPr>
          <p:spPr bwMode="auto">
            <a:xfrm flipH="1">
              <a:off x="4017" y="672"/>
              <a:ext cx="590" cy="18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 name="Rectangle 5"/>
          <p:cNvSpPr>
            <a:spLocks noChangeArrowheads="1"/>
          </p:cNvSpPr>
          <p:nvPr/>
        </p:nvSpPr>
        <p:spPr bwMode="auto">
          <a:xfrm>
            <a:off x="19480508" y="788073"/>
            <a:ext cx="4173800" cy="526816"/>
          </a:xfrm>
          <a:prstGeom prst="rect">
            <a:avLst/>
          </a:prstGeom>
          <a:solidFill>
            <a:srgbClr val="FFFFFF"/>
          </a:solidFill>
          <a:ln w="9525">
            <a:solidFill>
              <a:schemeClr val="tx1"/>
            </a:solidFill>
            <a:miter lim="800000"/>
            <a:headEnd/>
            <a:tailEnd/>
          </a:ln>
        </p:spPr>
        <p:txBody>
          <a:bodyPr wrap="none" anchor="ctr"/>
          <a:lstStyle>
            <a:lvl1pPr eaLnBrk="0" hangingPunct="0">
              <a:defRPr kumimoji="1" sz="2800">
                <a:solidFill>
                  <a:schemeClr val="tx1"/>
                </a:solidFill>
                <a:latin typeface="Times New Roman" charset="0"/>
                <a:ea typeface="Times New Roman" charset="0"/>
                <a:cs typeface="Times New Roman" charset="0"/>
              </a:defRPr>
            </a:lvl1pPr>
            <a:lvl2pPr marL="742950" indent="-285750" eaLnBrk="0" hangingPunct="0">
              <a:defRPr kumimoji="1" sz="2800">
                <a:solidFill>
                  <a:schemeClr val="tx1"/>
                </a:solidFill>
                <a:latin typeface="Times New Roman" charset="0"/>
                <a:ea typeface="Times New Roman" charset="0"/>
                <a:cs typeface="Times New Roman" charset="0"/>
              </a:defRPr>
            </a:lvl2pPr>
            <a:lvl3pPr marL="1143000" indent="-228600" eaLnBrk="0" hangingPunct="0">
              <a:defRPr kumimoji="1" sz="2800">
                <a:solidFill>
                  <a:schemeClr val="tx1"/>
                </a:solidFill>
                <a:latin typeface="Times New Roman" charset="0"/>
                <a:ea typeface="Times New Roman" charset="0"/>
                <a:cs typeface="Times New Roman" charset="0"/>
              </a:defRPr>
            </a:lvl3pPr>
            <a:lvl4pPr marL="1600200" indent="-228600" eaLnBrk="0" hangingPunct="0">
              <a:defRPr kumimoji="1" sz="2800">
                <a:solidFill>
                  <a:schemeClr val="tx1"/>
                </a:solidFill>
                <a:latin typeface="Times New Roman" charset="0"/>
                <a:ea typeface="Times New Roman" charset="0"/>
                <a:cs typeface="Times New Roman" charset="0"/>
              </a:defRPr>
            </a:lvl4pPr>
            <a:lvl5pPr marL="2057400" indent="-228600" eaLnBrk="0" hangingPunct="0">
              <a:defRPr kumimoji="1"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9pPr>
          </a:lstStyle>
          <a:p>
            <a:pPr algn="ctr" eaLnBrk="1" hangingPunct="1"/>
            <a:r>
              <a:rPr lang="en-US" altLang="en-US" dirty="0" err="1">
                <a:latin typeface="+mn-lt"/>
              </a:rPr>
              <a:t>Basolateral</a:t>
            </a:r>
            <a:r>
              <a:rPr lang="en-US" altLang="en-US" dirty="0">
                <a:latin typeface="+mn-lt"/>
              </a:rPr>
              <a:t> membrane</a:t>
            </a:r>
          </a:p>
        </p:txBody>
      </p:sp>
      <p:sp>
        <p:nvSpPr>
          <p:cNvPr id="12" name="Rectangle 8"/>
          <p:cNvSpPr>
            <a:spLocks noChangeArrowheads="1"/>
          </p:cNvSpPr>
          <p:nvPr/>
        </p:nvSpPr>
        <p:spPr bwMode="auto">
          <a:xfrm>
            <a:off x="15793687" y="5708187"/>
            <a:ext cx="7613546" cy="966476"/>
          </a:xfrm>
          <a:prstGeom prst="rect">
            <a:avLst/>
          </a:prstGeom>
          <a:solidFill>
            <a:schemeClr val="bg1"/>
          </a:solidFill>
          <a:ln w="9525">
            <a:solidFill>
              <a:schemeClr val="tx1"/>
            </a:solidFill>
            <a:miter lim="800000"/>
            <a:headEnd/>
            <a:tailEnd/>
          </a:ln>
        </p:spPr>
        <p:txBody>
          <a:bodyPr wrap="none" anchor="ctr"/>
          <a:lstStyle>
            <a:lvl1pPr eaLnBrk="0" hangingPunct="0">
              <a:defRPr kumimoji="1" sz="2800">
                <a:solidFill>
                  <a:schemeClr val="tx1"/>
                </a:solidFill>
                <a:latin typeface="Times New Roman" charset="0"/>
                <a:ea typeface="Times New Roman" charset="0"/>
                <a:cs typeface="Times New Roman" charset="0"/>
              </a:defRPr>
            </a:lvl1pPr>
            <a:lvl2pPr marL="742950" indent="-285750" eaLnBrk="0" hangingPunct="0">
              <a:defRPr kumimoji="1" sz="2800">
                <a:solidFill>
                  <a:schemeClr val="tx1"/>
                </a:solidFill>
                <a:latin typeface="Times New Roman" charset="0"/>
                <a:ea typeface="Times New Roman" charset="0"/>
                <a:cs typeface="Times New Roman" charset="0"/>
              </a:defRPr>
            </a:lvl2pPr>
            <a:lvl3pPr marL="1143000" indent="-228600" eaLnBrk="0" hangingPunct="0">
              <a:defRPr kumimoji="1" sz="2800">
                <a:solidFill>
                  <a:schemeClr val="tx1"/>
                </a:solidFill>
                <a:latin typeface="Times New Roman" charset="0"/>
                <a:ea typeface="Times New Roman" charset="0"/>
                <a:cs typeface="Times New Roman" charset="0"/>
              </a:defRPr>
            </a:lvl3pPr>
            <a:lvl4pPr marL="1600200" indent="-228600" eaLnBrk="0" hangingPunct="0">
              <a:defRPr kumimoji="1" sz="2800">
                <a:solidFill>
                  <a:schemeClr val="tx1"/>
                </a:solidFill>
                <a:latin typeface="Times New Roman" charset="0"/>
                <a:ea typeface="Times New Roman" charset="0"/>
                <a:cs typeface="Times New Roman" charset="0"/>
              </a:defRPr>
            </a:lvl4pPr>
            <a:lvl5pPr marL="2057400" indent="-228600" eaLnBrk="0" hangingPunct="0">
              <a:defRPr kumimoji="1"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kumimoji="1" sz="2800">
                <a:solidFill>
                  <a:schemeClr val="tx1"/>
                </a:solidFill>
                <a:latin typeface="Times New Roman" charset="0"/>
                <a:ea typeface="Times New Roman" charset="0"/>
                <a:cs typeface="Times New Roman" charset="0"/>
              </a:defRPr>
            </a:lvl9pPr>
          </a:lstStyle>
          <a:p>
            <a:pPr algn="ctr" eaLnBrk="1" hangingPunct="1"/>
            <a:r>
              <a:rPr lang="en-US" altLang="en-US" b="1">
                <a:latin typeface="+mn-lt"/>
              </a:rPr>
              <a:t>Proximal tubules</a:t>
            </a:r>
          </a:p>
        </p:txBody>
      </p:sp>
      <p:sp>
        <p:nvSpPr>
          <p:cNvPr id="13" name="Rectangle 3"/>
          <p:cNvSpPr txBox="1">
            <a:spLocks noChangeArrowheads="1"/>
          </p:cNvSpPr>
          <p:nvPr/>
        </p:nvSpPr>
        <p:spPr>
          <a:xfrm>
            <a:off x="15911043" y="8574528"/>
            <a:ext cx="7461857" cy="2756792"/>
          </a:xfrm>
          <a:prstGeom prst="rect">
            <a:avLst/>
          </a:prstGeom>
          <a:solidFill>
            <a:schemeClr val="bg1">
              <a:lumMod val="95000"/>
            </a:schemeClr>
          </a:solidFill>
          <a:ln>
            <a:solidFill>
              <a:srgbClr val="0070C0"/>
            </a:solidFill>
            <a:prstDash val="dash"/>
          </a:ln>
        </p:spPr>
        <p:txBody>
          <a:bodyPr/>
          <a:lstStyle>
            <a:lvl1pPr marL="445610" indent="-445610" algn="l" defTabSz="1782440" rtl="0" eaLnBrk="1" latinLnBrk="0" hangingPunct="1">
              <a:lnSpc>
                <a:spcPct val="90000"/>
              </a:lnSpc>
              <a:spcBef>
                <a:spcPts val="1949"/>
              </a:spcBef>
              <a:buFont typeface="Arial" panose="020B0604020202020204" pitchFamily="34" charset="0"/>
              <a:buChar char="•"/>
              <a:defRPr sz="5458" kern="1200">
                <a:solidFill>
                  <a:schemeClr val="tx1"/>
                </a:solidFill>
                <a:latin typeface="+mn-lt"/>
                <a:ea typeface="+mn-ea"/>
                <a:cs typeface="+mn-cs"/>
              </a:defRPr>
            </a:lvl1pPr>
            <a:lvl2pPr marL="1336830" indent="-445610" algn="l" defTabSz="1782440" rtl="0" eaLnBrk="1" latinLnBrk="0" hangingPunct="1">
              <a:lnSpc>
                <a:spcPct val="90000"/>
              </a:lnSpc>
              <a:spcBef>
                <a:spcPts val="975"/>
              </a:spcBef>
              <a:buFont typeface="Arial" panose="020B0604020202020204" pitchFamily="34" charset="0"/>
              <a:buChar char="•"/>
              <a:defRPr sz="4678" kern="1200">
                <a:solidFill>
                  <a:schemeClr val="tx1"/>
                </a:solidFill>
                <a:latin typeface="+mn-lt"/>
                <a:ea typeface="+mn-ea"/>
                <a:cs typeface="+mn-cs"/>
              </a:defRPr>
            </a:lvl2pPr>
            <a:lvl3pPr marL="2228050" indent="-445610" algn="l" defTabSz="1782440" rtl="0" eaLnBrk="1" latinLnBrk="0" hangingPunct="1">
              <a:lnSpc>
                <a:spcPct val="90000"/>
              </a:lnSpc>
              <a:spcBef>
                <a:spcPts val="975"/>
              </a:spcBef>
              <a:buFont typeface="Arial" panose="020B0604020202020204" pitchFamily="34" charset="0"/>
              <a:buChar char="•"/>
              <a:defRPr sz="3899" kern="1200">
                <a:solidFill>
                  <a:schemeClr val="tx1"/>
                </a:solidFill>
                <a:latin typeface="+mn-lt"/>
                <a:ea typeface="+mn-ea"/>
                <a:cs typeface="+mn-cs"/>
              </a:defRPr>
            </a:lvl3pPr>
            <a:lvl4pPr marL="31192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4pPr>
            <a:lvl5pPr marL="401049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5pPr>
            <a:lvl6pPr marL="490171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6pPr>
            <a:lvl7pPr marL="579293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7pPr>
            <a:lvl8pPr marL="668415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8pPr>
            <a:lvl9pPr marL="75753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9pPr>
          </a:lstStyle>
          <a:p>
            <a:pPr>
              <a:buFont typeface="Wingdings" charset="2"/>
              <a:buNone/>
            </a:pPr>
            <a:endParaRPr lang="en-US" altLang="en-US" sz="800" b="1" dirty="0">
              <a:solidFill>
                <a:srgbClr val="FF0000"/>
              </a:solidFill>
            </a:endParaRPr>
          </a:p>
          <a:p>
            <a:pPr>
              <a:buFont typeface="Wingdings" charset="2"/>
              <a:buNone/>
            </a:pPr>
            <a:r>
              <a:rPr lang="en-US" altLang="en-US" sz="3000" b="1" dirty="0">
                <a:solidFill>
                  <a:srgbClr val="FF0000"/>
                </a:solidFill>
              </a:rPr>
              <a:t>	CA</a:t>
            </a:r>
            <a:r>
              <a:rPr lang="en-US" altLang="en-US" sz="3000" b="1" dirty="0"/>
              <a:t> is required for </a:t>
            </a:r>
            <a:r>
              <a:rPr lang="en-US" altLang="en-US" sz="3000" b="1" dirty="0">
                <a:hlinkClick r:id="rId3" tooltip="Reversible reaction"/>
              </a:rPr>
              <a:t>reversible reaction</a:t>
            </a:r>
            <a:r>
              <a:rPr lang="en-US" altLang="en-US" sz="3000" b="1" dirty="0"/>
              <a:t>, </a:t>
            </a:r>
          </a:p>
          <a:p>
            <a:pPr>
              <a:buFont typeface="Wingdings" charset="2"/>
              <a:buNone/>
            </a:pPr>
            <a:r>
              <a:rPr lang="en-US" altLang="en-US" sz="3000" b="1" dirty="0"/>
              <a:t>in which CO2 +H2O             H2CO3</a:t>
            </a:r>
          </a:p>
          <a:p>
            <a:pPr>
              <a:buFont typeface="Wingdings" charset="2"/>
              <a:buNone/>
            </a:pPr>
            <a:r>
              <a:rPr lang="en-US" altLang="en-US" sz="3000" b="1" dirty="0"/>
              <a:t>		    </a:t>
            </a:r>
          </a:p>
          <a:p>
            <a:pPr>
              <a:buFont typeface="Wingdings" charset="2"/>
              <a:buNone/>
            </a:pPr>
            <a:r>
              <a:rPr lang="en-US" altLang="en-US" sz="3000" b="1" dirty="0"/>
              <a:t>                                               H</a:t>
            </a:r>
            <a:r>
              <a:rPr lang="en-US" altLang="en-US" sz="3000" b="1" baseline="30000" dirty="0"/>
              <a:t>+</a:t>
            </a:r>
            <a:r>
              <a:rPr lang="en-US" altLang="en-US" sz="3000" b="1" dirty="0"/>
              <a:t>     HCO3</a:t>
            </a:r>
            <a:r>
              <a:rPr lang="en-US" altLang="en-US" sz="3000" b="1" baseline="30000" dirty="0"/>
              <a:t>-</a:t>
            </a:r>
          </a:p>
          <a:p>
            <a:pPr>
              <a:buFont typeface="Wingdings" charset="2"/>
              <a:buNone/>
            </a:pPr>
            <a:endParaRPr lang="en-US" altLang="en-US" sz="3000" b="1" dirty="0"/>
          </a:p>
        </p:txBody>
      </p:sp>
      <p:cxnSp>
        <p:nvCxnSpPr>
          <p:cNvPr id="14" name="Straight Arrow Connector 13"/>
          <p:cNvCxnSpPr/>
          <p:nvPr/>
        </p:nvCxnSpPr>
        <p:spPr>
          <a:xfrm>
            <a:off x="19132970" y="9923886"/>
            <a:ext cx="914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142808" y="9793258"/>
            <a:ext cx="914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0153360" y="10060797"/>
            <a:ext cx="261260" cy="790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023800" y="10060797"/>
            <a:ext cx="108855" cy="790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مستطيل 16"/>
          <p:cNvSpPr/>
          <p:nvPr/>
        </p:nvSpPr>
        <p:spPr>
          <a:xfrm>
            <a:off x="10948368" y="0"/>
            <a:ext cx="4267200" cy="45494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bg1">
                    <a:lumMod val="50000"/>
                  </a:schemeClr>
                </a:solidFill>
              </a:rPr>
              <a:t>Dorzolamide</a:t>
            </a:r>
            <a:r>
              <a:rPr lang="ar-SA" dirty="0">
                <a:solidFill>
                  <a:schemeClr val="bg1">
                    <a:lumMod val="50000"/>
                  </a:schemeClr>
                </a:solidFill>
              </a:rPr>
              <a:t> ممكن نقرأ اسم الدرق “درسوا للميد”  </a:t>
            </a:r>
          </a:p>
        </p:txBody>
      </p:sp>
      <p:sp>
        <p:nvSpPr>
          <p:cNvPr id="19" name="مستطيل 17"/>
          <p:cNvSpPr/>
          <p:nvPr/>
        </p:nvSpPr>
        <p:spPr>
          <a:xfrm>
            <a:off x="690328" y="-20722"/>
            <a:ext cx="1778000" cy="35560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bg1">
                    <a:lumMod val="50000"/>
                  </a:schemeClr>
                </a:solidFill>
              </a:rPr>
              <a:t>Inhibitors = Zola</a:t>
            </a:r>
            <a:endParaRPr lang="ar-SA" dirty="0">
              <a:solidFill>
                <a:schemeClr val="bg1">
                  <a:lumMod val="50000"/>
                </a:schemeClr>
              </a:solidFill>
            </a:endParaRPr>
          </a:p>
        </p:txBody>
      </p:sp>
      <p:sp>
        <p:nvSpPr>
          <p:cNvPr id="20" name="مستطيل 18"/>
          <p:cNvSpPr/>
          <p:nvPr/>
        </p:nvSpPr>
        <p:spPr>
          <a:xfrm>
            <a:off x="3189381" y="0"/>
            <a:ext cx="7543800" cy="45494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bg1">
                    <a:lumMod val="50000"/>
                  </a:schemeClr>
                </a:solidFill>
              </a:rPr>
              <a:t>Acetazolamide</a:t>
            </a:r>
            <a:r>
              <a:rPr lang="ar-SA" dirty="0">
                <a:solidFill>
                  <a:schemeClr val="bg1">
                    <a:lumMod val="50000"/>
                  </a:schemeClr>
                </a:solidFill>
              </a:rPr>
              <a:t> ممكن نقرأ اسم الدرق بالمقلوب “مدي الزوليه يا ستي” أو “يا ستي الزوليه مدي”  </a:t>
            </a:r>
          </a:p>
        </p:txBody>
      </p:sp>
      <p:sp>
        <p:nvSpPr>
          <p:cNvPr id="21" name="مستطيل 19"/>
          <p:cNvSpPr/>
          <p:nvPr/>
        </p:nvSpPr>
        <p:spPr>
          <a:xfrm>
            <a:off x="10008566" y="1897291"/>
            <a:ext cx="5029201" cy="378826"/>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lumMod val="50000"/>
                  </a:schemeClr>
                </a:solidFill>
              </a:rPr>
              <a:t> “ ملفوفه من الأول”</a:t>
            </a:r>
            <a:r>
              <a:rPr lang="en-US" altLang="en-US" dirty="0">
                <a:solidFill>
                  <a:schemeClr val="bg1">
                    <a:lumMod val="50000"/>
                  </a:schemeClr>
                </a:solidFill>
                <a:ea typeface="Optima" charset="0"/>
                <a:cs typeface="Optima" charset="0"/>
              </a:rPr>
              <a:t> proximal </a:t>
            </a:r>
            <a:r>
              <a:rPr lang="en-US" dirty="0">
                <a:solidFill>
                  <a:schemeClr val="bg1">
                    <a:lumMod val="50000"/>
                  </a:schemeClr>
                </a:solidFill>
              </a:rPr>
              <a:t>Convoluted = Zola</a:t>
            </a:r>
            <a:r>
              <a:rPr lang="ar-SA" dirty="0">
                <a:solidFill>
                  <a:schemeClr val="bg1">
                    <a:lumMod val="50000"/>
                  </a:schemeClr>
                </a:solidFill>
              </a:rPr>
              <a:t> “زوليه” </a:t>
            </a:r>
          </a:p>
        </p:txBody>
      </p:sp>
      <p:pic>
        <p:nvPicPr>
          <p:cNvPr id="22" name="صورة 1"/>
          <p:cNvPicPr>
            <a:picLocks noChangeAspect="1"/>
          </p:cNvPicPr>
          <p:nvPr/>
        </p:nvPicPr>
        <p:blipFill>
          <a:blip r:embed="rId4"/>
          <a:stretch>
            <a:fillRect/>
          </a:stretch>
        </p:blipFill>
        <p:spPr>
          <a:xfrm>
            <a:off x="2787194" y="636219"/>
            <a:ext cx="901132" cy="793611"/>
          </a:xfrm>
          <a:prstGeom prst="rect">
            <a:avLst/>
          </a:prstGeom>
        </p:spPr>
      </p:pic>
      <p:sp>
        <p:nvSpPr>
          <p:cNvPr id="23" name="مستطيل 20"/>
          <p:cNvSpPr/>
          <p:nvPr/>
        </p:nvSpPr>
        <p:spPr>
          <a:xfrm>
            <a:off x="10186366" y="7174976"/>
            <a:ext cx="4673600" cy="415378"/>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chemeClr val="bg1">
                    <a:lumMod val="50000"/>
                  </a:schemeClr>
                </a:solidFill>
              </a:rPr>
              <a:t>alkaline urine (Zola) </a:t>
            </a:r>
            <a:r>
              <a:rPr lang="ar-SA" dirty="0">
                <a:solidFill>
                  <a:schemeClr val="bg1">
                    <a:lumMod val="50000"/>
                  </a:schemeClr>
                </a:solidFill>
              </a:rPr>
              <a:t>“رحت بيت الخال يوريني الزوليه” </a:t>
            </a:r>
          </a:p>
        </p:txBody>
      </p:sp>
      <p:sp>
        <p:nvSpPr>
          <p:cNvPr id="24" name="مستطيل 21"/>
          <p:cNvSpPr/>
          <p:nvPr/>
        </p:nvSpPr>
        <p:spPr>
          <a:xfrm>
            <a:off x="9575799" y="10422379"/>
            <a:ext cx="4598498" cy="362413"/>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altLang="en-US" b="1" dirty="0">
                <a:solidFill>
                  <a:schemeClr val="bg1">
                    <a:lumMod val="50000"/>
                  </a:schemeClr>
                </a:solidFill>
                <a:ea typeface="Optima" charset="0"/>
                <a:cs typeface="Optima" charset="0"/>
              </a:rPr>
              <a:t>Metabolic acidosis</a:t>
            </a:r>
            <a:r>
              <a:rPr lang="en-US" dirty="0">
                <a:solidFill>
                  <a:schemeClr val="bg1">
                    <a:lumMod val="50000"/>
                  </a:schemeClr>
                </a:solidFill>
              </a:rPr>
              <a:t>(Zola) </a:t>
            </a:r>
            <a:r>
              <a:rPr lang="ar-SA" dirty="0">
                <a:solidFill>
                  <a:schemeClr val="bg1">
                    <a:lumMod val="50000"/>
                  </a:schemeClr>
                </a:solidFill>
              </a:rPr>
              <a:t>“متى أسدد لك دين </a:t>
            </a:r>
            <a:r>
              <a:rPr lang="ar-SA" dirty="0" err="1">
                <a:solidFill>
                  <a:schemeClr val="bg1">
                    <a:lumMod val="50000"/>
                  </a:schemeClr>
                </a:solidFill>
              </a:rPr>
              <a:t>الزوليه</a:t>
            </a:r>
            <a:r>
              <a:rPr lang="ar-SA" dirty="0">
                <a:solidFill>
                  <a:schemeClr val="bg1">
                    <a:lumMod val="50000"/>
                  </a:schemeClr>
                </a:solidFill>
              </a:rPr>
              <a:t>” </a:t>
            </a:r>
          </a:p>
        </p:txBody>
      </p:sp>
    </p:spTree>
    <p:extLst>
      <p:ext uri="{BB962C8B-B14F-4D97-AF65-F5344CB8AC3E}">
        <p14:creationId xmlns:p14="http://schemas.microsoft.com/office/powerpoint/2010/main" val="237162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3193958"/>
              </p:ext>
            </p:extLst>
          </p:nvPr>
        </p:nvGraphicFramePr>
        <p:xfrm>
          <a:off x="1" y="0"/>
          <a:ext cx="23766462" cy="13397835"/>
        </p:xfrm>
        <a:graphic>
          <a:graphicData uri="http://schemas.openxmlformats.org/drawingml/2006/table">
            <a:tbl>
              <a:tblPr firstRow="1" bandRow="1">
                <a:tableStyleId>{5A111915-BE36-4E01-A7E5-04B1672EAD32}</a:tableStyleId>
              </a:tblPr>
              <a:tblGrid>
                <a:gridCol w="1502228">
                  <a:extLst>
                    <a:ext uri="{9D8B030D-6E8A-4147-A177-3AD203B41FA5}">
                      <a16:colId xmlns:a16="http://schemas.microsoft.com/office/drawing/2014/main" val="20000"/>
                    </a:ext>
                  </a:extLst>
                </a:gridCol>
                <a:gridCol w="1567542">
                  <a:extLst>
                    <a:ext uri="{9D8B030D-6E8A-4147-A177-3AD203B41FA5}">
                      <a16:colId xmlns:a16="http://schemas.microsoft.com/office/drawing/2014/main" val="20001"/>
                    </a:ext>
                  </a:extLst>
                </a:gridCol>
                <a:gridCol w="10348346">
                  <a:extLst>
                    <a:ext uri="{9D8B030D-6E8A-4147-A177-3AD203B41FA5}">
                      <a16:colId xmlns:a16="http://schemas.microsoft.com/office/drawing/2014/main" val="20002"/>
                    </a:ext>
                  </a:extLst>
                </a:gridCol>
                <a:gridCol w="10348346">
                  <a:extLst>
                    <a:ext uri="{9D8B030D-6E8A-4147-A177-3AD203B41FA5}">
                      <a16:colId xmlns:a16="http://schemas.microsoft.com/office/drawing/2014/main" val="20003"/>
                    </a:ext>
                  </a:extLst>
                </a:gridCol>
              </a:tblGrid>
              <a:tr h="7721523">
                <a:tc rowSpan="2">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altLang="en-US" sz="6000" b="1" i="0" dirty="0">
                          <a:solidFill>
                            <a:schemeClr val="bg1"/>
                          </a:solidFill>
                          <a:latin typeface="+mn-lt"/>
                          <a:ea typeface="Optima ExtraBlack" charset="0"/>
                          <a:cs typeface="Optima ExtraBlack" charset="0"/>
                        </a:rPr>
                        <a:t>Carbonic Anhydrase Inhibitors</a:t>
                      </a:r>
                      <a:endParaRPr lang="en-US" sz="6000" b="1" i="0" dirty="0">
                        <a:solidFill>
                          <a:schemeClr val="bg1"/>
                        </a:solidFill>
                        <a:latin typeface="+mn-lt"/>
                        <a:ea typeface="Optima ExtraBlack" charset="0"/>
                        <a:cs typeface="Optima ExtraBlack"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2AE"/>
                    </a:solidFill>
                  </a:tcPr>
                </a:tc>
                <a:tc>
                  <a:txBody>
                    <a:bodyPr/>
                    <a:lstStyle/>
                    <a:p>
                      <a:pPr marL="0" marR="0" lvl="1" indent="0" algn="ctr" defTabSz="1782440" rtl="0" eaLnBrk="1" fontAlgn="auto" latinLnBrk="0" hangingPunct="1">
                        <a:lnSpc>
                          <a:spcPct val="100000"/>
                        </a:lnSpc>
                        <a:spcBef>
                          <a:spcPts val="0"/>
                        </a:spcBef>
                        <a:spcAft>
                          <a:spcPts val="0"/>
                        </a:spcAft>
                        <a:buClrTx/>
                        <a:buSzTx/>
                        <a:buFontTx/>
                        <a:buNone/>
                        <a:tabLst/>
                        <a:defRPr/>
                      </a:pPr>
                      <a:r>
                        <a:rPr lang="en-US" altLang="en-US" sz="3200" b="1" i="0" dirty="0">
                          <a:solidFill>
                            <a:schemeClr val="tx1"/>
                          </a:solidFill>
                          <a:latin typeface="+mn-lt"/>
                          <a:ea typeface="Optima" charset="0"/>
                          <a:cs typeface="Optima" charset="0"/>
                        </a:rPr>
                        <a:t>Therapeutic uses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lvl="1" eaLnBrk="1" hangingPunct="1"/>
                      <a:endParaRPr lang="en-US" altLang="en-US" sz="2800" b="1" dirty="0">
                        <a:solidFill>
                          <a:schemeClr val="tx1"/>
                        </a:solidFill>
                        <a:latin typeface="+mn-lt"/>
                      </a:endParaRPr>
                    </a:p>
                    <a:p>
                      <a:pPr lvl="1" eaLnBrk="1" hangingPunct="1"/>
                      <a:r>
                        <a:rPr lang="en-US" altLang="en-US" sz="2800" b="1" dirty="0">
                          <a:solidFill>
                            <a:schemeClr val="tx1"/>
                          </a:solidFill>
                          <a:latin typeface="+mn-lt"/>
                        </a:rPr>
                        <a:t>Open angle glaucoma. </a:t>
                      </a:r>
                      <a:r>
                        <a:rPr lang="en-US" altLang="en-US" sz="2800" b="1" dirty="0">
                          <a:solidFill>
                            <a:srgbClr val="C00000"/>
                          </a:solidFill>
                          <a:latin typeface="+mn-lt"/>
                        </a:rPr>
                        <a:t>carbonic anhydrase inhibitors cause </a:t>
                      </a:r>
                      <a:r>
                        <a:rPr lang="en-US" altLang="en-US" sz="2800" b="1" dirty="0">
                          <a:solidFill>
                            <a:schemeClr val="tx1"/>
                          </a:solidFill>
                          <a:latin typeface="+mn-lt"/>
                        </a:rPr>
                        <a:t>↓</a:t>
                      </a:r>
                      <a:r>
                        <a:rPr lang="en-US" altLang="en-US" sz="2800" b="1" dirty="0">
                          <a:latin typeface="+mn-lt"/>
                        </a:rPr>
                        <a:t> </a:t>
                      </a:r>
                      <a:r>
                        <a:rPr kumimoji="0" lang="en-US" altLang="en-US" sz="2800" b="1" i="0" u="none" strike="noStrike" kern="1200" cap="none" spc="0" normalizeH="0" baseline="0" noProof="0" dirty="0">
                          <a:ln>
                            <a:noFill/>
                          </a:ln>
                          <a:solidFill>
                            <a:srgbClr val="C00000"/>
                          </a:solidFill>
                          <a:effectLst/>
                          <a:uLnTx/>
                          <a:uFillTx/>
                          <a:latin typeface="+mn-lt"/>
                          <a:ea typeface="+mn-ea"/>
                          <a:cs typeface="+mn-cs"/>
                        </a:rPr>
                        <a:t>Intraocular pressure (IOP)</a:t>
                      </a:r>
                      <a:r>
                        <a:rPr lang="en-US" altLang="en-US" sz="2800" b="1" dirty="0">
                          <a:solidFill>
                            <a:srgbClr val="C00000"/>
                          </a:solidFill>
                          <a:latin typeface="+mn-lt"/>
                        </a:rPr>
                        <a:t> by reducing  aqueous humor formation in ciliary body of eye. </a:t>
                      </a:r>
                      <a:r>
                        <a:rPr lang="en-US" sz="2800" dirty="0">
                          <a:solidFill>
                            <a:srgbClr val="7030A0"/>
                          </a:solidFill>
                        </a:rPr>
                        <a:t>(tolerance does not develop to this effect) </a:t>
                      </a:r>
                      <a:r>
                        <a:rPr lang="en-US" sz="2800" b="1" dirty="0">
                          <a:solidFill>
                            <a:srgbClr val="00B050"/>
                          </a:solidFill>
                        </a:rPr>
                        <a:t>which drug?</a:t>
                      </a:r>
                      <a:r>
                        <a:rPr lang="en-US" sz="2800" b="1" baseline="0" dirty="0">
                          <a:solidFill>
                            <a:srgbClr val="00B050"/>
                          </a:solidFill>
                        </a:rPr>
                        <a:t> The one taken as topically which is Dorzolamide </a:t>
                      </a:r>
                      <a:endParaRPr lang="en-US" sz="2800" b="1" dirty="0">
                        <a:solidFill>
                          <a:srgbClr val="00B050"/>
                        </a:solidFill>
                        <a:latin typeface="+mn-lt"/>
                      </a:endParaRPr>
                    </a:p>
                    <a:p>
                      <a:pPr lvl="1" eaLnBrk="1" hangingPunct="1"/>
                      <a:endParaRPr lang="en-US" altLang="en-US" sz="2800" b="1" dirty="0">
                        <a:solidFill>
                          <a:srgbClr val="7030A0"/>
                        </a:solidFill>
                        <a:latin typeface="+mn-lt"/>
                      </a:endParaRPr>
                    </a:p>
                    <a:p>
                      <a:pPr marL="891220" marR="0" lvl="1" indent="0" algn="l" defTabSz="178244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latin typeface="+mn-lt"/>
                        </a:rPr>
                        <a:t>↓</a:t>
                      </a:r>
                      <a:r>
                        <a:rPr lang="en-US" altLang="en-US" sz="2800" b="1" dirty="0">
                          <a:solidFill>
                            <a:srgbClr val="C00000"/>
                          </a:solidFill>
                          <a:latin typeface="+mn-lt"/>
                        </a:rPr>
                        <a:t> </a:t>
                      </a:r>
                      <a:r>
                        <a:rPr kumimoji="0" lang="en-US" altLang="en-US" sz="2800" b="1" i="0" u="none" strike="noStrike" kern="1200" cap="none" spc="0" normalizeH="0" baseline="0" noProof="0" dirty="0">
                          <a:ln>
                            <a:noFill/>
                          </a:ln>
                          <a:solidFill>
                            <a:srgbClr val="C00000"/>
                          </a:solidFill>
                          <a:effectLst/>
                          <a:uLnTx/>
                          <a:uFillTx/>
                          <a:latin typeface="+mn-lt"/>
                          <a:ea typeface="+mn-ea"/>
                          <a:cs typeface="+mn-cs"/>
                        </a:rPr>
                        <a:t>Cerebrospinal fluid (CSF)</a:t>
                      </a:r>
                      <a:r>
                        <a:rPr lang="en-US" altLang="en-US" sz="2800" b="1" dirty="0">
                          <a:solidFill>
                            <a:srgbClr val="C00000"/>
                          </a:solidFill>
                          <a:latin typeface="+mn-lt"/>
                        </a:rPr>
                        <a:t> of brain.</a:t>
                      </a:r>
                      <a:r>
                        <a:rPr lang="en-US" altLang="en-US" sz="2800" b="1" dirty="0">
                          <a:solidFill>
                            <a:srgbClr val="0070C0"/>
                          </a:solidFill>
                          <a:latin typeface="+mn-lt"/>
                        </a:rPr>
                        <a:t> </a:t>
                      </a:r>
                      <a:r>
                        <a:rPr lang="en-US" sz="2800" dirty="0">
                          <a:solidFill>
                            <a:srgbClr val="7030A0"/>
                          </a:solidFill>
                        </a:rPr>
                        <a:t>↓of carbonic anhydrase in the choroid plexus →↓formation of CSF. Useful in management of  benign intracranial hypertension.</a:t>
                      </a:r>
                    </a:p>
                    <a:p>
                      <a:pPr lvl="1" eaLnBrk="1" hangingPunct="1"/>
                      <a:endParaRPr lang="en-US" altLang="en-US" sz="800" b="1" dirty="0">
                        <a:latin typeface="+mn-lt"/>
                      </a:endParaRPr>
                    </a:p>
                    <a:p>
                      <a:pPr lvl="1" eaLnBrk="1" hangingPunct="1"/>
                      <a:endParaRPr lang="en-US" altLang="en-US" sz="800" b="1" dirty="0">
                        <a:latin typeface="+mn-lt"/>
                      </a:endParaRPr>
                    </a:p>
                    <a:p>
                      <a:pPr lvl="1" eaLnBrk="1" hangingPunct="1">
                        <a:buFont typeface="Wingdings 2" charset="2"/>
                        <a:buNone/>
                      </a:pPr>
                      <a:r>
                        <a:rPr lang="en-US" altLang="en-US" sz="2400" b="1" dirty="0">
                          <a:solidFill>
                            <a:schemeClr val="tx1"/>
                          </a:solidFill>
                          <a:latin typeface="+mn-lt"/>
                        </a:rPr>
                        <a:t>As prophylactic therapy, in acute mountain sickness.</a:t>
                      </a:r>
                      <a:r>
                        <a:rPr lang="en-US" altLang="en-US" sz="2400" b="1" baseline="0" dirty="0">
                          <a:solidFill>
                            <a:schemeClr val="tx1"/>
                          </a:solidFill>
                          <a:latin typeface="+mn-lt"/>
                        </a:rPr>
                        <a:t> </a:t>
                      </a:r>
                      <a:r>
                        <a:rPr lang="en-US" altLang="en-US" sz="2400" dirty="0">
                          <a:solidFill>
                            <a:schemeClr val="tx1"/>
                          </a:solidFill>
                          <a:latin typeface="+mn-lt"/>
                        </a:rPr>
                        <a:t>given nightly 5 days before the ascent </a:t>
                      </a:r>
                      <a:r>
                        <a:rPr lang="en-US" altLang="en-US" sz="3200" dirty="0">
                          <a:solidFill>
                            <a:schemeClr val="tx1"/>
                          </a:solidFill>
                          <a:latin typeface="+mn-lt"/>
                        </a:rPr>
                        <a:t>↓ weakness,</a:t>
                      </a:r>
                      <a:r>
                        <a:rPr lang="en-US" altLang="en-US" sz="3200" baseline="0" dirty="0">
                          <a:solidFill>
                            <a:schemeClr val="tx1"/>
                          </a:solidFill>
                          <a:latin typeface="+mn-lt"/>
                        </a:rPr>
                        <a:t> </a:t>
                      </a:r>
                      <a:r>
                        <a:rPr lang="en-US" altLang="en-US" sz="3200" dirty="0">
                          <a:solidFill>
                            <a:schemeClr val="tx1"/>
                          </a:solidFill>
                          <a:latin typeface="+mn-lt"/>
                        </a:rPr>
                        <a:t>breathlessness , dizziness,</a:t>
                      </a:r>
                      <a:r>
                        <a:rPr lang="en-US" altLang="en-US" sz="3200" baseline="0" dirty="0">
                          <a:solidFill>
                            <a:schemeClr val="tx1"/>
                          </a:solidFill>
                          <a:latin typeface="+mn-lt"/>
                        </a:rPr>
                        <a:t> </a:t>
                      </a:r>
                      <a:r>
                        <a:rPr lang="en-US" altLang="en-US" sz="3200" dirty="0">
                          <a:solidFill>
                            <a:schemeClr val="tx1"/>
                          </a:solidFill>
                          <a:latin typeface="+mn-lt"/>
                        </a:rPr>
                        <a:t>nausea, cerebral &amp; pulmonary edema.</a:t>
                      </a:r>
                    </a:p>
                    <a:p>
                      <a:pPr lvl="1" eaLnBrk="1" hangingPunct="1">
                        <a:buFont typeface="Wingdings 2" charset="2"/>
                        <a:buNone/>
                      </a:pPr>
                      <a:endParaRPr lang="en-US" altLang="en-US" sz="2400" b="1" dirty="0">
                        <a:solidFill>
                          <a:schemeClr val="tx1"/>
                        </a:solidFill>
                        <a:latin typeface="+mn-lt"/>
                      </a:endParaRPr>
                    </a:p>
                    <a:p>
                      <a:pPr marL="891220" marR="0" lvl="1" indent="0" algn="l" defTabSz="1782440" rtl="0" eaLnBrk="1" fontAlgn="auto" latinLnBrk="0" hangingPunct="1">
                        <a:lnSpc>
                          <a:spcPct val="150000"/>
                        </a:lnSpc>
                        <a:spcBef>
                          <a:spcPts val="600"/>
                        </a:spcBef>
                        <a:spcAft>
                          <a:spcPts val="0"/>
                        </a:spcAft>
                        <a:buClrTx/>
                        <a:buSzTx/>
                        <a:buFont typeface="Wingdings 2" pitchFamily="18" charset="2"/>
                        <a:buChar char=""/>
                        <a:tabLst/>
                        <a:defRPr/>
                      </a:pPr>
                      <a:r>
                        <a:rPr lang="en-US" sz="2400" b="1" dirty="0">
                          <a:solidFill>
                            <a:schemeClr val="tx1"/>
                          </a:solidFill>
                          <a:latin typeface="+mn-lt"/>
                          <a:ea typeface="+mn-ea"/>
                          <a:cs typeface="Arial" pitchFamily="34" charset="0"/>
                        </a:rPr>
                        <a:t>Epilepsy </a:t>
                      </a:r>
                      <a:r>
                        <a:rPr lang="en-US" sz="2400" b="1" dirty="0">
                          <a:solidFill>
                            <a:srgbClr val="C00000"/>
                          </a:solidFill>
                          <a:latin typeface="+mn-lt"/>
                          <a:ea typeface="+mn-ea"/>
                          <a:cs typeface="Arial" pitchFamily="34" charset="0"/>
                        </a:rPr>
                        <a:t>(decrease cerebrospinal fluid, CSF). </a:t>
                      </a:r>
                      <a:r>
                        <a:rPr lang="en-US" sz="2400" dirty="0">
                          <a:solidFill>
                            <a:srgbClr val="7030A0"/>
                          </a:solidFill>
                        </a:rPr>
                        <a:t>glial cells contain carbonic anhydrase. Nerves are highly responsive to rise in </a:t>
                      </a:r>
                      <a:r>
                        <a:rPr lang="en-US" sz="2400" dirty="0" err="1">
                          <a:solidFill>
                            <a:srgbClr val="7030A0"/>
                          </a:solidFill>
                        </a:rPr>
                        <a:t>pH.</a:t>
                      </a:r>
                      <a:r>
                        <a:rPr lang="en-US" sz="2400" dirty="0">
                          <a:solidFill>
                            <a:srgbClr val="7030A0"/>
                          </a:solidFill>
                        </a:rPr>
                        <a:t> ↑7.4→ 7.8 causes convulsions ↓of neuronal carbonic anhydrase →↓ pH in the vicinity of neurons→↓ convulsions .</a:t>
                      </a:r>
                      <a:endParaRPr lang="ar-SA" sz="2400" b="1" dirty="0">
                        <a:solidFill>
                          <a:srgbClr val="C00000"/>
                        </a:solidFill>
                        <a:latin typeface="+mn-lt"/>
                        <a:ea typeface="+mn-ea"/>
                        <a:cs typeface="Arial" pitchFamily="34" charset="0"/>
                      </a:endParaRPr>
                    </a:p>
                    <a:p>
                      <a:pPr marL="891220" marR="0" lvl="1" indent="0" algn="l" defTabSz="1782440" rtl="0" eaLnBrk="1" fontAlgn="auto" latinLnBrk="0" hangingPunct="1">
                        <a:lnSpc>
                          <a:spcPct val="150000"/>
                        </a:lnSpc>
                        <a:spcBef>
                          <a:spcPts val="600"/>
                        </a:spcBef>
                        <a:spcAft>
                          <a:spcPts val="0"/>
                        </a:spcAft>
                        <a:buClrTx/>
                        <a:buSzTx/>
                        <a:buFont typeface="Wingdings 2" pitchFamily="18" charset="2"/>
                        <a:buChar char=""/>
                        <a:tabLst/>
                        <a:defRPr/>
                      </a:pPr>
                      <a:r>
                        <a:rPr lang="en-US" sz="2400" b="1" dirty="0">
                          <a:solidFill>
                            <a:schemeClr val="tx1"/>
                          </a:solidFill>
                          <a:latin typeface="+mn-lt"/>
                          <a:ea typeface="+mn-ea"/>
                          <a:cs typeface="Arial" pitchFamily="34" charset="0"/>
                        </a:rPr>
                        <a:t>Metabolic alkalosis</a:t>
                      </a:r>
                      <a:r>
                        <a:rPr lang="en-US" sz="2400" b="1" dirty="0">
                          <a:solidFill>
                            <a:srgbClr val="7030A0"/>
                          </a:solidFill>
                          <a:latin typeface="+mn-lt"/>
                          <a:ea typeface="+mn-ea"/>
                          <a:cs typeface="Arial" pitchFamily="34" charset="0"/>
                        </a:rPr>
                        <a:t>. </a:t>
                      </a:r>
                      <a:r>
                        <a:rPr lang="en-US" sz="2400" dirty="0">
                          <a:solidFill>
                            <a:srgbClr val="7030A0"/>
                          </a:solidFill>
                        </a:rPr>
                        <a:t>especially an alkalosis caused by diuretic-induced increases in H</a:t>
                      </a:r>
                      <a:r>
                        <a:rPr lang="en-US" sz="2400" baseline="30000" dirty="0">
                          <a:solidFill>
                            <a:srgbClr val="7030A0"/>
                          </a:solidFill>
                        </a:rPr>
                        <a:t>+</a:t>
                      </a:r>
                      <a:r>
                        <a:rPr lang="en-US" sz="2400" dirty="0">
                          <a:solidFill>
                            <a:srgbClr val="7030A0"/>
                          </a:solidFill>
                        </a:rPr>
                        <a:t> excretion &amp; metabolic alkalosis of heart failure</a:t>
                      </a:r>
                      <a:endParaRPr lang="en-US" sz="2400" b="1" dirty="0">
                        <a:solidFill>
                          <a:srgbClr val="7030A0"/>
                        </a:solidFill>
                        <a:latin typeface="+mn-lt"/>
                        <a:ea typeface="+mn-ea"/>
                        <a:cs typeface="Arial" pitchFamily="34" charset="0"/>
                      </a:endParaRPr>
                    </a:p>
                    <a:p>
                      <a:pPr lvl="1" eaLnBrk="1" hangingPunct="1">
                        <a:lnSpc>
                          <a:spcPct val="150000"/>
                        </a:lnSpc>
                        <a:spcBef>
                          <a:spcPts val="600"/>
                        </a:spcBef>
                        <a:buFont typeface="Wingdings 2" pitchFamily="18" charset="2"/>
                        <a:buChar char=""/>
                        <a:defRPr/>
                      </a:pPr>
                      <a:r>
                        <a:rPr lang="en-US" sz="2400" b="1" dirty="0">
                          <a:solidFill>
                            <a:schemeClr val="tx1"/>
                          </a:solidFill>
                          <a:latin typeface="+mn-lt"/>
                          <a:ea typeface="+mn-ea"/>
                          <a:cs typeface="Arial" pitchFamily="34" charset="0"/>
                        </a:rPr>
                        <a:t>Urinary </a:t>
                      </a:r>
                      <a:r>
                        <a:rPr lang="en-US" sz="2400" b="1" dirty="0" err="1">
                          <a:solidFill>
                            <a:schemeClr val="tx1"/>
                          </a:solidFill>
                          <a:latin typeface="+mn-lt"/>
                          <a:ea typeface="+mn-ea"/>
                          <a:cs typeface="Arial" pitchFamily="34" charset="0"/>
                        </a:rPr>
                        <a:t>alkalinization</a:t>
                      </a:r>
                      <a:r>
                        <a:rPr lang="en-US" sz="2400" b="1" dirty="0">
                          <a:solidFill>
                            <a:schemeClr val="tx1"/>
                          </a:solidFill>
                          <a:latin typeface="+mn-lt"/>
                          <a:ea typeface="+mn-ea"/>
                          <a:cs typeface="Arial" pitchFamily="34" charset="0"/>
                        </a:rPr>
                        <a:t> to enhance renal excretion of acidic substances </a:t>
                      </a:r>
                      <a:r>
                        <a:rPr lang="en-US" sz="2400" b="1" dirty="0">
                          <a:solidFill>
                            <a:srgbClr val="C00000"/>
                          </a:solidFill>
                          <a:latin typeface="+mn-lt"/>
                          <a:ea typeface="+mn-ea"/>
                          <a:cs typeface="Arial" pitchFamily="34" charset="0"/>
                        </a:rPr>
                        <a:t>(cysteine in cystinuria).</a:t>
                      </a:r>
                    </a:p>
                    <a:p>
                      <a:pPr lvl="1" eaLnBrk="1" hangingPunct="1">
                        <a:lnSpc>
                          <a:spcPct val="150000"/>
                        </a:lnSpc>
                        <a:spcBef>
                          <a:spcPts val="600"/>
                        </a:spcBef>
                        <a:buFont typeface="Wingdings 2" pitchFamily="18" charset="2"/>
                        <a:buChar char=""/>
                        <a:defRPr/>
                      </a:pPr>
                      <a:r>
                        <a:rPr lang="en-US" sz="2400" b="1" dirty="0" err="1">
                          <a:solidFill>
                            <a:schemeClr val="tx1"/>
                          </a:solidFill>
                          <a:latin typeface="+mn-lt"/>
                          <a:ea typeface="+mn-ea"/>
                          <a:cs typeface="Arial" pitchFamily="34" charset="0"/>
                        </a:rPr>
                        <a:t>Hyperphosphatemia</a:t>
                      </a:r>
                      <a:endParaRPr lang="en-US" sz="2400" b="1" dirty="0">
                        <a:solidFill>
                          <a:schemeClr val="tx1"/>
                        </a:solidFill>
                        <a:latin typeface="+mn-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5676312">
                <a:tc vMerge="1">
                  <a:txBody>
                    <a:bodyPr/>
                    <a:lstStyle/>
                    <a:p>
                      <a:pPr marL="0" marR="0" lvl="1" indent="0" algn="ctr" defTabSz="1782440" rtl="0" eaLnBrk="1" fontAlgn="auto" latinLnBrk="0" hangingPunct="1">
                        <a:lnSpc>
                          <a:spcPct val="100000"/>
                        </a:lnSpc>
                        <a:spcBef>
                          <a:spcPts val="0"/>
                        </a:spcBef>
                        <a:spcAft>
                          <a:spcPts val="0"/>
                        </a:spcAft>
                        <a:buClrTx/>
                        <a:buSzTx/>
                        <a:buFontTx/>
                        <a:buNone/>
                        <a:tabLst/>
                        <a:defRPr/>
                      </a:pPr>
                      <a:endParaRPr lang="en-US" sz="3200" b="1" i="0" kern="1200" dirty="0">
                        <a:solidFill>
                          <a:srgbClr val="0070C0"/>
                        </a:solidFill>
                        <a:latin typeface="Optima" charset="0"/>
                        <a:ea typeface="Optima" charset="0"/>
                        <a:cs typeface="Optim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1" indent="0" algn="ctr" defTabSz="1782440" rtl="0" eaLnBrk="1" fontAlgn="auto" latinLnBrk="0" hangingPunct="1">
                        <a:lnSpc>
                          <a:spcPct val="100000"/>
                        </a:lnSpc>
                        <a:spcBef>
                          <a:spcPts val="0"/>
                        </a:spcBef>
                        <a:spcAft>
                          <a:spcPts val="0"/>
                        </a:spcAft>
                        <a:buClrTx/>
                        <a:buSzTx/>
                        <a:buFontTx/>
                        <a:buNone/>
                        <a:tabLst/>
                        <a:defRPr/>
                      </a:pPr>
                      <a:r>
                        <a:rPr lang="en-US" sz="3200" b="1" i="0" kern="1200" dirty="0">
                          <a:solidFill>
                            <a:schemeClr val="tx1"/>
                          </a:solidFill>
                          <a:latin typeface="+mn-lt"/>
                          <a:ea typeface="Optima" charset="0"/>
                          <a:cs typeface="Optima" charset="0"/>
                        </a:rPr>
                        <a:t>Adverse effects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1" eaLnBrk="1" hangingPunct="1">
                        <a:lnSpc>
                          <a:spcPct val="150000"/>
                        </a:lnSpc>
                        <a:spcBef>
                          <a:spcPts val="600"/>
                        </a:spcBef>
                        <a:buFont typeface="Wingdings 2" pitchFamily="18" charset="2"/>
                        <a:buChar char=""/>
                        <a:defRPr/>
                      </a:pPr>
                      <a:r>
                        <a:rPr lang="en-US" sz="3200" b="1" dirty="0">
                          <a:latin typeface="+mn-lt"/>
                          <a:ea typeface="+mn-ea"/>
                          <a:cs typeface="Arial" pitchFamily="34" charset="0"/>
                        </a:rPr>
                        <a:t>Hypokalemia (potassium loss).</a:t>
                      </a:r>
                    </a:p>
                    <a:p>
                      <a:pPr lvl="1" eaLnBrk="1" hangingPunct="1">
                        <a:lnSpc>
                          <a:spcPct val="150000"/>
                        </a:lnSpc>
                        <a:spcBef>
                          <a:spcPts val="600"/>
                        </a:spcBef>
                        <a:buFont typeface="Wingdings 2" pitchFamily="18" charset="2"/>
                        <a:buChar char=""/>
                        <a:defRPr/>
                      </a:pPr>
                      <a:r>
                        <a:rPr lang="en-US" sz="3200" b="1" dirty="0">
                          <a:latin typeface="+mn-lt"/>
                          <a:ea typeface="+mn-ea"/>
                          <a:cs typeface="Arial" pitchFamily="34" charset="0"/>
                        </a:rPr>
                        <a:t>Metabolic acidosis.</a:t>
                      </a:r>
                    </a:p>
                    <a:p>
                      <a:pPr lvl="1" eaLnBrk="1" hangingPunct="1">
                        <a:lnSpc>
                          <a:spcPct val="150000"/>
                        </a:lnSpc>
                        <a:spcBef>
                          <a:spcPts val="600"/>
                        </a:spcBef>
                        <a:buFont typeface="Wingdings 2" pitchFamily="18" charset="2"/>
                        <a:buChar char=""/>
                        <a:defRPr/>
                      </a:pPr>
                      <a:r>
                        <a:rPr lang="en-US" sz="3200" b="1" dirty="0">
                          <a:latin typeface="+mn-lt"/>
                          <a:ea typeface="+mn-ea"/>
                          <a:cs typeface="Arial" pitchFamily="34" charset="0"/>
                        </a:rPr>
                        <a:t>Renal stone formation (calcium phosphate stones).</a:t>
                      </a:r>
                    </a:p>
                    <a:p>
                      <a:pPr lvl="1" eaLnBrk="1" hangingPunct="1">
                        <a:lnSpc>
                          <a:spcPct val="150000"/>
                        </a:lnSpc>
                        <a:spcBef>
                          <a:spcPts val="600"/>
                        </a:spcBef>
                        <a:buFont typeface="Wingdings 2" pitchFamily="18" charset="2"/>
                        <a:buChar char=""/>
                        <a:defRPr/>
                      </a:pPr>
                      <a:r>
                        <a:rPr lang="en-US" sz="3200" b="1" dirty="0">
                          <a:latin typeface="+mn-lt"/>
                          <a:ea typeface="+mn-ea"/>
                          <a:cs typeface="Arial" pitchFamily="34" charset="0"/>
                        </a:rPr>
                        <a:t>Hypersensitivity reaction. </a:t>
                      </a:r>
                    </a:p>
                    <a:p>
                      <a:pPr lvl="1" eaLnBrk="1" hangingPunct="1">
                        <a:lnSpc>
                          <a:spcPct val="150000"/>
                        </a:lnSpc>
                        <a:spcBef>
                          <a:spcPts val="600"/>
                        </a:spcBef>
                        <a:buFont typeface="Wingdings 2" pitchFamily="18" charset="2"/>
                        <a:buNone/>
                        <a:defRPr/>
                      </a:pPr>
                      <a:endParaRPr lang="en-US" sz="2800" b="1" dirty="0">
                        <a:solidFill>
                          <a:srgbClr val="0070C0"/>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1" eaLnBrk="1" hangingPunct="1">
                        <a:lnSpc>
                          <a:spcPct val="150000"/>
                        </a:lnSpc>
                        <a:spcBef>
                          <a:spcPts val="600"/>
                        </a:spcBef>
                        <a:buFont typeface="Wingdings 2" pitchFamily="18" charset="2"/>
                        <a:buChar char=""/>
                        <a:defRPr/>
                      </a:pPr>
                      <a:r>
                        <a:rPr lang="en-US" sz="2800" b="1" dirty="0">
                          <a:solidFill>
                            <a:srgbClr val="7030A0"/>
                          </a:solidFill>
                          <a:latin typeface="+mn-lt"/>
                          <a:ea typeface="+mn-ea"/>
                          <a:cs typeface="Arial" pitchFamily="34" charset="0"/>
                        </a:rPr>
                        <a:t>Drowsiness</a:t>
                      </a:r>
                    </a:p>
                    <a:p>
                      <a:pPr lvl="1" eaLnBrk="1" hangingPunct="1">
                        <a:lnSpc>
                          <a:spcPct val="150000"/>
                        </a:lnSpc>
                        <a:spcBef>
                          <a:spcPts val="600"/>
                        </a:spcBef>
                        <a:buFont typeface="Wingdings 2" pitchFamily="18" charset="2"/>
                        <a:buChar char=""/>
                        <a:defRPr/>
                      </a:pPr>
                      <a:r>
                        <a:rPr lang="en-US" sz="2800" b="1" dirty="0">
                          <a:solidFill>
                            <a:srgbClr val="7030A0"/>
                          </a:solidFill>
                          <a:latin typeface="+mn-lt"/>
                          <a:ea typeface="+mn-ea"/>
                          <a:cs typeface="Arial" pitchFamily="34" charset="0"/>
                        </a:rPr>
                        <a:t>Numbness</a:t>
                      </a:r>
                    </a:p>
                    <a:p>
                      <a:pPr marL="891220" marR="0" lvl="1" indent="0" algn="l" defTabSz="1782440" rtl="0" eaLnBrk="1" fontAlgn="auto" latinLnBrk="0" hangingPunct="1">
                        <a:lnSpc>
                          <a:spcPct val="150000"/>
                        </a:lnSpc>
                        <a:spcBef>
                          <a:spcPts val="600"/>
                        </a:spcBef>
                        <a:spcAft>
                          <a:spcPts val="0"/>
                        </a:spcAft>
                        <a:buClrTx/>
                        <a:buSzTx/>
                        <a:buFont typeface="Wingdings 2" pitchFamily="18" charset="2"/>
                        <a:buChar char=""/>
                        <a:tabLst/>
                        <a:defRPr/>
                      </a:pPr>
                      <a:r>
                        <a:rPr lang="en-US" sz="2800" dirty="0">
                          <a:solidFill>
                            <a:srgbClr val="7030A0"/>
                          </a:solidFill>
                        </a:rPr>
                        <a:t>Tingling sensation of the face &amp; extremities </a:t>
                      </a:r>
                    </a:p>
                    <a:p>
                      <a:pPr marL="891220" marR="0" lvl="1" indent="0" algn="l" defTabSz="1782440" rtl="0" eaLnBrk="1" fontAlgn="auto" latinLnBrk="0" hangingPunct="1">
                        <a:lnSpc>
                          <a:spcPct val="150000"/>
                        </a:lnSpc>
                        <a:spcBef>
                          <a:spcPts val="600"/>
                        </a:spcBef>
                        <a:spcAft>
                          <a:spcPts val="0"/>
                        </a:spcAft>
                        <a:buClrTx/>
                        <a:buSzTx/>
                        <a:buFont typeface="Wingdings 2" pitchFamily="18" charset="2"/>
                        <a:buNone/>
                        <a:tabLst/>
                        <a:defRPr/>
                      </a:pPr>
                      <a:r>
                        <a:rPr lang="en-US" sz="2800" dirty="0">
                          <a:solidFill>
                            <a:srgbClr val="7030A0"/>
                          </a:solidFill>
                        </a:rPr>
                        <a:t>Disturbance of vision</a:t>
                      </a:r>
                    </a:p>
                    <a:p>
                      <a:pPr marL="891220" marR="0" lvl="1" indent="0" algn="l" defTabSz="1782440" rtl="0" eaLnBrk="1" fontAlgn="auto" latinLnBrk="0" hangingPunct="1">
                        <a:lnSpc>
                          <a:spcPct val="150000"/>
                        </a:lnSpc>
                        <a:spcBef>
                          <a:spcPts val="600"/>
                        </a:spcBef>
                        <a:spcAft>
                          <a:spcPts val="0"/>
                        </a:spcAft>
                        <a:buClrTx/>
                        <a:buSzTx/>
                        <a:buFont typeface="Wingdings 2" pitchFamily="18" charset="2"/>
                        <a:buNone/>
                        <a:tabLst/>
                        <a:defRPr/>
                      </a:pPr>
                      <a:r>
                        <a:rPr lang="en-US" sz="2800" dirty="0">
                          <a:solidFill>
                            <a:srgbClr val="7030A0"/>
                          </a:solidFill>
                        </a:rPr>
                        <a:t>Contraindicated in patients with liver cirrhosis (alkaline urine </a:t>
                      </a:r>
                      <a:r>
                        <a:rPr lang="en-US" sz="2800" dirty="0">
                          <a:solidFill>
                            <a:srgbClr val="7030A0"/>
                          </a:solidFill>
                          <a:latin typeface="+mn-lt"/>
                        </a:rPr>
                        <a:t>↓excretion of NH</a:t>
                      </a:r>
                      <a:r>
                        <a:rPr lang="en-US" sz="2000" dirty="0">
                          <a:solidFill>
                            <a:srgbClr val="7030A0"/>
                          </a:solidFill>
                          <a:latin typeface="+mn-lt"/>
                        </a:rPr>
                        <a:t>4</a:t>
                      </a:r>
                      <a:r>
                        <a:rPr lang="en-US" sz="2800" dirty="0">
                          <a:solidFill>
                            <a:srgbClr val="7030A0"/>
                          </a:solidFill>
                          <a:latin typeface="+mn-lt"/>
                        </a:rPr>
                        <a:t>→ </a:t>
                      </a:r>
                      <a:r>
                        <a:rPr lang="en-US" sz="2800" dirty="0" err="1">
                          <a:solidFill>
                            <a:srgbClr val="7030A0"/>
                          </a:solidFill>
                          <a:latin typeface="+mn-lt"/>
                        </a:rPr>
                        <a:t>hyperammonemia</a:t>
                      </a:r>
                      <a:r>
                        <a:rPr lang="en-US" sz="2800" dirty="0">
                          <a:solidFill>
                            <a:srgbClr val="7030A0"/>
                          </a:solidFill>
                          <a:latin typeface="+mn-lt"/>
                        </a:rPr>
                        <a:t> &amp; hepatic encephalopathy</a:t>
                      </a:r>
                      <a:r>
                        <a:rPr lang="en-US" sz="2800" dirty="0">
                          <a:solidFill>
                            <a:srgbClr val="7030A0"/>
                          </a:solidFill>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3" name="مستطيل 16"/>
          <p:cNvSpPr/>
          <p:nvPr/>
        </p:nvSpPr>
        <p:spPr>
          <a:xfrm>
            <a:off x="4577065" y="8200103"/>
            <a:ext cx="4267200" cy="454940"/>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bg1">
                    <a:lumMod val="50000"/>
                  </a:schemeClr>
                </a:solidFill>
              </a:rPr>
              <a:t>ACOD </a:t>
            </a:r>
            <a:r>
              <a:rPr lang="en-US" dirty="0" err="1">
                <a:solidFill>
                  <a:schemeClr val="bg1">
                    <a:lumMod val="50000"/>
                  </a:schemeClr>
                </a:solidFill>
              </a:rPr>
              <a:t>azolamide</a:t>
            </a:r>
            <a:r>
              <a:rPr lang="en-US" dirty="0">
                <a:solidFill>
                  <a:schemeClr val="bg1">
                    <a:lumMod val="50000"/>
                  </a:schemeClr>
                </a:solidFill>
              </a:rPr>
              <a:t> causes </a:t>
            </a:r>
            <a:r>
              <a:rPr lang="en-US" dirty="0" err="1">
                <a:solidFill>
                  <a:schemeClr val="bg1">
                    <a:lumMod val="50000"/>
                  </a:schemeClr>
                </a:solidFill>
              </a:rPr>
              <a:t>ACIDosis</a:t>
            </a:r>
            <a:endParaRPr lang="ar-SA" dirty="0">
              <a:solidFill>
                <a:schemeClr val="bg1">
                  <a:lumMod val="50000"/>
                </a:schemeClr>
              </a:solidFill>
            </a:endParaRPr>
          </a:p>
        </p:txBody>
      </p:sp>
    </p:spTree>
    <p:extLst>
      <p:ext uri="{BB962C8B-B14F-4D97-AF65-F5344CB8AC3E}">
        <p14:creationId xmlns:p14="http://schemas.microsoft.com/office/powerpoint/2010/main" val="13086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66139" y="810078"/>
            <a:ext cx="15353107" cy="6213475"/>
          </a:xfrm>
          <a:prstGeom prst="rect">
            <a:avLst/>
          </a:prstGeom>
        </p:spPr>
        <p:txBody>
          <a:bodyPr/>
          <a:lstStyle>
            <a:lvl1pPr marL="445610" indent="-445610" algn="l" defTabSz="1782440" rtl="0" eaLnBrk="1" latinLnBrk="0" hangingPunct="1">
              <a:lnSpc>
                <a:spcPct val="90000"/>
              </a:lnSpc>
              <a:spcBef>
                <a:spcPts val="1949"/>
              </a:spcBef>
              <a:buFont typeface="Arial" panose="020B0604020202020204" pitchFamily="34" charset="0"/>
              <a:buChar char="•"/>
              <a:defRPr sz="5458" kern="1200">
                <a:solidFill>
                  <a:schemeClr val="tx1"/>
                </a:solidFill>
                <a:latin typeface="+mn-lt"/>
                <a:ea typeface="+mn-ea"/>
                <a:cs typeface="+mn-cs"/>
              </a:defRPr>
            </a:lvl1pPr>
            <a:lvl2pPr marL="1336830" indent="-445610" algn="l" defTabSz="1782440" rtl="0" eaLnBrk="1" latinLnBrk="0" hangingPunct="1">
              <a:lnSpc>
                <a:spcPct val="90000"/>
              </a:lnSpc>
              <a:spcBef>
                <a:spcPts val="975"/>
              </a:spcBef>
              <a:buFont typeface="Arial" panose="020B0604020202020204" pitchFamily="34" charset="0"/>
              <a:buChar char="•"/>
              <a:defRPr sz="4678" kern="1200">
                <a:solidFill>
                  <a:schemeClr val="tx1"/>
                </a:solidFill>
                <a:latin typeface="+mn-lt"/>
                <a:ea typeface="+mn-ea"/>
                <a:cs typeface="+mn-cs"/>
              </a:defRPr>
            </a:lvl2pPr>
            <a:lvl3pPr marL="2228050" indent="-445610" algn="l" defTabSz="1782440" rtl="0" eaLnBrk="1" latinLnBrk="0" hangingPunct="1">
              <a:lnSpc>
                <a:spcPct val="90000"/>
              </a:lnSpc>
              <a:spcBef>
                <a:spcPts val="975"/>
              </a:spcBef>
              <a:buFont typeface="Arial" panose="020B0604020202020204" pitchFamily="34" charset="0"/>
              <a:buChar char="•"/>
              <a:defRPr sz="3899" kern="1200">
                <a:solidFill>
                  <a:schemeClr val="tx1"/>
                </a:solidFill>
                <a:latin typeface="+mn-lt"/>
                <a:ea typeface="+mn-ea"/>
                <a:cs typeface="+mn-cs"/>
              </a:defRPr>
            </a:lvl3pPr>
            <a:lvl4pPr marL="31192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4pPr>
            <a:lvl5pPr marL="401049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5pPr>
            <a:lvl6pPr marL="490171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6pPr>
            <a:lvl7pPr marL="579293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7pPr>
            <a:lvl8pPr marL="668415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8pPr>
            <a:lvl9pPr marL="75753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9pPr>
          </a:lstStyle>
          <a:p>
            <a:pPr>
              <a:buFont typeface="Wingdings" pitchFamily="2" charset="2"/>
              <a:buNone/>
              <a:defRPr/>
            </a:pPr>
            <a:r>
              <a:rPr lang="en-US" sz="4000" b="1" dirty="0" err="1">
                <a:solidFill>
                  <a:srgbClr val="0070C0"/>
                </a:solidFill>
                <a:ea typeface="Optima" charset="0"/>
                <a:cs typeface="Optima" charset="0"/>
              </a:rPr>
              <a:t>Dorzolamide</a:t>
            </a:r>
            <a:endParaRPr lang="en-US" sz="4000" b="1" dirty="0">
              <a:solidFill>
                <a:srgbClr val="0070C0"/>
              </a:solidFill>
              <a:ea typeface="Optima" charset="0"/>
              <a:cs typeface="Optima" charset="0"/>
            </a:endParaRPr>
          </a:p>
          <a:p>
            <a:pPr>
              <a:buFont typeface="Wingdings" pitchFamily="2" charset="2"/>
              <a:buNone/>
              <a:defRPr/>
            </a:pPr>
            <a:endParaRPr lang="en-US" sz="4000" dirty="0">
              <a:solidFill>
                <a:srgbClr val="FF0000"/>
              </a:solidFill>
              <a:ea typeface="Optima" charset="0"/>
              <a:cs typeface="Optima" charset="0"/>
            </a:endParaRPr>
          </a:p>
          <a:p>
            <a:pPr lvl="1">
              <a:lnSpc>
                <a:spcPct val="150000"/>
              </a:lnSpc>
              <a:spcBef>
                <a:spcPts val="0"/>
              </a:spcBef>
              <a:buFont typeface="Wingdings 2" pitchFamily="18" charset="2"/>
              <a:buChar char=""/>
              <a:defRPr/>
            </a:pPr>
            <a:r>
              <a:rPr lang="en-US" sz="4000" dirty="0">
                <a:ea typeface="Optima" charset="0"/>
                <a:cs typeface="Optima" charset="0"/>
              </a:rPr>
              <a:t>Is a carbonic anhydrase inhibitor</a:t>
            </a:r>
          </a:p>
          <a:p>
            <a:pPr lvl="1">
              <a:lnSpc>
                <a:spcPct val="150000"/>
              </a:lnSpc>
              <a:spcBef>
                <a:spcPts val="0"/>
              </a:spcBef>
              <a:buFont typeface="Wingdings 2" pitchFamily="18" charset="2"/>
              <a:buChar char=""/>
              <a:defRPr/>
            </a:pPr>
            <a:r>
              <a:rPr lang="en-US" sz="4000" dirty="0">
                <a:ea typeface="Optima" charset="0"/>
                <a:cs typeface="Optima" charset="0"/>
              </a:rPr>
              <a:t>Used topically for treatment of open-angle glaucoma.</a:t>
            </a:r>
          </a:p>
          <a:p>
            <a:pPr lvl="1">
              <a:lnSpc>
                <a:spcPct val="150000"/>
              </a:lnSpc>
              <a:spcBef>
                <a:spcPts val="0"/>
              </a:spcBef>
              <a:buFont typeface="Wingdings 2" pitchFamily="18" charset="2"/>
              <a:buChar char=""/>
              <a:defRPr/>
            </a:pPr>
            <a:r>
              <a:rPr lang="en-US" sz="4000" dirty="0">
                <a:ea typeface="Optima" charset="0"/>
                <a:cs typeface="Optima" charset="0"/>
              </a:rPr>
              <a:t>no diuretic or systemic side effects </a:t>
            </a:r>
            <a:r>
              <a:rPr lang="en-US" sz="4000" dirty="0">
                <a:solidFill>
                  <a:srgbClr val="C00000"/>
                </a:solidFill>
                <a:ea typeface="Optima" charset="0"/>
                <a:cs typeface="Optima" charset="0"/>
              </a:rPr>
              <a:t>(Why</a:t>
            </a:r>
            <a:r>
              <a:rPr lang="en-US" sz="4000" dirty="0">
                <a:solidFill>
                  <a:schemeClr val="bg1">
                    <a:lumMod val="65000"/>
                  </a:schemeClr>
                </a:solidFill>
                <a:ea typeface="Optima" charset="0"/>
                <a:cs typeface="Optima" charset="0"/>
              </a:rPr>
              <a:t>?)</a:t>
            </a:r>
            <a:r>
              <a:rPr lang="ar-SA" sz="4000" dirty="0">
                <a:solidFill>
                  <a:schemeClr val="bg1">
                    <a:lumMod val="65000"/>
                  </a:schemeClr>
                </a:solidFill>
                <a:ea typeface="Optima" charset="0"/>
                <a:cs typeface="Optima" charset="0"/>
              </a:rPr>
              <a:t> </a:t>
            </a:r>
            <a:r>
              <a:rPr lang="en-US" sz="4000" dirty="0">
                <a:solidFill>
                  <a:schemeClr val="bg1">
                    <a:lumMod val="65000"/>
                  </a:schemeClr>
                </a:solidFill>
                <a:ea typeface="Optima" charset="0"/>
                <a:cs typeface="Optima" charset="0"/>
              </a:rPr>
              <a:t> it’s given as eye drops</a:t>
            </a:r>
          </a:p>
          <a:p>
            <a:pPr marL="891220" lvl="1" indent="0">
              <a:lnSpc>
                <a:spcPct val="150000"/>
              </a:lnSpc>
              <a:spcBef>
                <a:spcPts val="0"/>
              </a:spcBef>
              <a:buNone/>
              <a:defRPr/>
            </a:pPr>
            <a:endParaRPr lang="en-US" sz="4000" dirty="0">
              <a:solidFill>
                <a:srgbClr val="C00000"/>
              </a:solidFill>
              <a:ea typeface="Optima" charset="0"/>
              <a:cs typeface="Optima" charset="0"/>
            </a:endParaRPr>
          </a:p>
          <a:p>
            <a:pPr marL="0" indent="0">
              <a:buNone/>
            </a:pPr>
            <a:r>
              <a:rPr lang="en-US" altLang="en-US" sz="4000" b="1" dirty="0">
                <a:solidFill>
                  <a:srgbClr val="0070C0"/>
                </a:solidFill>
                <a:ea typeface="Optima" charset="0"/>
                <a:cs typeface="Optima" charset="0"/>
              </a:rPr>
              <a:t>Why do CA inhibitors have weak diuretic properties? </a:t>
            </a:r>
          </a:p>
          <a:p>
            <a:pPr marL="0" indent="0">
              <a:lnSpc>
                <a:spcPct val="150000"/>
              </a:lnSpc>
              <a:buNone/>
            </a:pPr>
            <a:r>
              <a:rPr lang="en-US" altLang="en-US" sz="4000" dirty="0">
                <a:solidFill>
                  <a:srgbClr val="000000"/>
                </a:solidFill>
                <a:ea typeface="Optima" charset="0"/>
                <a:cs typeface="Optima" charset="0"/>
              </a:rPr>
              <a:t>Diuretic properties decreases after several days as the blood bicarbonate falls.</a:t>
            </a:r>
            <a:r>
              <a:rPr lang="en-US" altLang="en-US" sz="3200" dirty="0">
                <a:solidFill>
                  <a:srgbClr val="000000"/>
                </a:solidFill>
                <a:ea typeface="Optima" charset="0"/>
                <a:cs typeface="Optima" charset="0"/>
              </a:rPr>
              <a:t> </a:t>
            </a:r>
            <a:endParaRPr lang="en-US" sz="3200" b="1" i="1" dirty="0">
              <a:solidFill>
                <a:schemeClr val="bg1">
                  <a:lumMod val="50000"/>
                </a:schemeClr>
              </a:solidFill>
              <a:ea typeface="Optima" charset="0"/>
              <a:cs typeface="Optima" charset="0"/>
            </a:endParaRPr>
          </a:p>
          <a:p>
            <a:pPr lvl="1">
              <a:lnSpc>
                <a:spcPct val="150000"/>
              </a:lnSpc>
              <a:spcBef>
                <a:spcPts val="0"/>
              </a:spcBef>
              <a:buFont typeface="Wingdings 2" pitchFamily="18" charset="2"/>
              <a:buChar char=""/>
              <a:defRPr/>
            </a:pPr>
            <a:endParaRPr lang="en-US" sz="3200" dirty="0">
              <a:ea typeface="Optima" charset="0"/>
              <a:cs typeface="Optima" charset="0"/>
            </a:endParaRPr>
          </a:p>
          <a:p>
            <a:pPr marL="366713" lvl="1" indent="0">
              <a:buFont typeface="Wingdings 2" pitchFamily="18" charset="2"/>
              <a:buNone/>
              <a:defRPr/>
            </a:pPr>
            <a:endParaRPr lang="en-US" sz="3200" dirty="0">
              <a:ea typeface="Optima" charset="0"/>
              <a:cs typeface="Optima" charset="0"/>
            </a:endParaRPr>
          </a:p>
        </p:txBody>
      </p:sp>
      <p:pic>
        <p:nvPicPr>
          <p:cNvPr id="5" name="Picture 5"/>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a:xfrm>
            <a:off x="18712543" y="2048033"/>
            <a:ext cx="4378097" cy="9505111"/>
          </a:xfrm>
          <a:prstGeom prst="rect">
            <a:avLst/>
          </a:prstGeom>
          <a:blipFill dpi="0" rotWithShape="1">
            <a:blip r:embed="rId3">
              <a:lum contrast="10000"/>
            </a:blip>
            <a:srcRect/>
            <a:tile tx="0" ty="0" sx="100000" sy="100000" flip="none" algn="tl"/>
          </a:blipFill>
        </p:spPr>
      </p:pic>
      <p:sp>
        <p:nvSpPr>
          <p:cNvPr id="6" name="مستطيل 5"/>
          <p:cNvSpPr/>
          <p:nvPr/>
        </p:nvSpPr>
        <p:spPr>
          <a:xfrm>
            <a:off x="13746724" y="3338760"/>
            <a:ext cx="3656371" cy="578055"/>
          </a:xfrm>
          <a:prstGeom prst="rect">
            <a:avLst/>
          </a:prstGeom>
          <a:solidFill>
            <a:schemeClr val="bg1"/>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bg1">
                    <a:lumMod val="50000"/>
                  </a:schemeClr>
                </a:solidFill>
              </a:rPr>
              <a:t>” درسوا للميد زين وفتحوا عيونكم”</a:t>
            </a:r>
          </a:p>
        </p:txBody>
      </p:sp>
    </p:spTree>
    <p:extLst>
      <p:ext uri="{BB962C8B-B14F-4D97-AF65-F5344CB8AC3E}">
        <p14:creationId xmlns:p14="http://schemas.microsoft.com/office/powerpoint/2010/main" val="6713795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4251</Words>
  <Application>Microsoft Office PowerPoint</Application>
  <PresentationFormat>Custom</PresentationFormat>
  <Paragraphs>728</Paragraphs>
  <Slides>27</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Abadi MT Condensed Extra Bold</vt:lpstr>
      <vt:lpstr>Algerian</vt:lpstr>
      <vt:lpstr>Arial</vt:lpstr>
      <vt:lpstr>Calibri</vt:lpstr>
      <vt:lpstr>Calibri Light</vt:lpstr>
      <vt:lpstr>Century Schoolbook</vt:lpstr>
      <vt:lpstr>Optima</vt:lpstr>
      <vt:lpstr>Optima ExtraBlack</vt:lpstr>
      <vt:lpstr>Symbol</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cherry</dc:creator>
  <cp:lastModifiedBy>trad</cp:lastModifiedBy>
  <cp:revision>785</cp:revision>
  <dcterms:created xsi:type="dcterms:W3CDTF">2016-12-17T14:42:51Z</dcterms:created>
  <dcterms:modified xsi:type="dcterms:W3CDTF">2017-05-17T17:01:59Z</dcterms:modified>
</cp:coreProperties>
</file>