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6"/>
  </p:notesMasterIdLst>
  <p:sldIdLst>
    <p:sldId id="384" r:id="rId2"/>
    <p:sldId id="402" r:id="rId3"/>
    <p:sldId id="403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393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433" r:id="rId35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عمر" initials="عمر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6EAF6"/>
    <a:srgbClr val="933B95"/>
    <a:srgbClr val="660033"/>
    <a:srgbClr val="660066"/>
    <a:srgbClr val="663300"/>
    <a:srgbClr val="99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0" autoAdjust="0"/>
    <p:restoredTop sz="94316"/>
  </p:normalViewPr>
  <p:slideViewPr>
    <p:cSldViewPr>
      <p:cViewPr>
        <p:scale>
          <a:sx n="65" d="100"/>
          <a:sy n="65" d="100"/>
        </p:scale>
        <p:origin x="2896" y="-864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pPr/>
              <a:t>5/14/17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6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07957" y="6058694"/>
            <a:ext cx="5669756" cy="1544373"/>
          </a:xfrm>
        </p:spPr>
        <p:txBody>
          <a:bodyPr anchor="t" anchorCtr="0"/>
          <a:lstStyle>
            <a:lvl1pPr algn="r">
              <a:defRPr sz="5405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07957" y="7989160"/>
            <a:ext cx="5669756" cy="831585"/>
          </a:xfrm>
        </p:spPr>
        <p:txBody>
          <a:bodyPr/>
          <a:lstStyle>
            <a:lvl1pPr marL="0" indent="0" algn="r">
              <a:buNone/>
              <a:defRPr sz="3378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72149" indent="0" algn="ctr">
              <a:buNone/>
            </a:lvl2pPr>
            <a:lvl3pPr marL="1544299" indent="0" algn="ctr">
              <a:buNone/>
            </a:lvl3pPr>
            <a:lvl4pPr marL="2316446" indent="0" algn="ctr">
              <a:buNone/>
            </a:lvl4pPr>
            <a:lvl5pPr marL="3088596" indent="0" algn="ctr">
              <a:buNone/>
            </a:lvl5pPr>
            <a:lvl6pPr marL="3860745" indent="0" algn="ctr">
              <a:buNone/>
            </a:lvl6pPr>
            <a:lvl7pPr marL="4632894" indent="0" algn="ctr">
              <a:buNone/>
            </a:lvl7pPr>
            <a:lvl8pPr marL="5405042" indent="0" algn="ctr">
              <a:buNone/>
            </a:lvl8pPr>
            <a:lvl9pPr marL="6177191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291772" y="9907747"/>
            <a:ext cx="1889919" cy="570230"/>
          </a:xfrm>
        </p:spPr>
        <p:txBody>
          <a:bodyPr/>
          <a:lstStyle>
            <a:lvl1pPr>
              <a:defRPr sz="2365"/>
            </a:lvl1pPr>
          </a:lstStyle>
          <a:p>
            <a:fld id="{97933F36-815F-C446-A7A9-8AB0FDF62089}" type="datetime1">
              <a:rPr lang="x-none" smtClean="0"/>
              <a:t>5/14/17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396417" y="9907747"/>
            <a:ext cx="2872677" cy="5702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05437" y="9907747"/>
            <a:ext cx="1007957" cy="570230"/>
          </a:xfrm>
        </p:spPr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48093" y="5687451"/>
            <a:ext cx="6047740" cy="199580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040"/>
          </a:p>
        </p:txBody>
      </p:sp>
      <p:sp>
        <p:nvSpPr>
          <p:cNvPr id="33" name="Rectangle 32"/>
          <p:cNvSpPr/>
          <p:nvPr/>
        </p:nvSpPr>
        <p:spPr>
          <a:xfrm>
            <a:off x="755968" y="7870362"/>
            <a:ext cx="6047740" cy="1069181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040"/>
          </a:p>
        </p:txBody>
      </p:sp>
      <p:sp>
        <p:nvSpPr>
          <p:cNvPr id="22" name="Rectangle 21"/>
          <p:cNvSpPr/>
          <p:nvPr/>
        </p:nvSpPr>
        <p:spPr>
          <a:xfrm>
            <a:off x="748093" y="5687451"/>
            <a:ext cx="188992" cy="199580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040"/>
          </a:p>
        </p:txBody>
      </p:sp>
      <p:sp>
        <p:nvSpPr>
          <p:cNvPr id="32" name="Rectangle 31"/>
          <p:cNvSpPr/>
          <p:nvPr/>
        </p:nvSpPr>
        <p:spPr>
          <a:xfrm>
            <a:off x="755967" y="7870362"/>
            <a:ext cx="188992" cy="1069181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04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E12C-AA2B-8340-A0D0-16BBCD7C939C}" type="datetime1">
              <a:rPr lang="x-none" smtClean="0"/>
              <a:t>5/14/17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0764" y="428171"/>
            <a:ext cx="1700927" cy="912269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984" y="428171"/>
            <a:ext cx="4976786" cy="912269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8003-ECC0-E644-A5E5-92BB4EC32845}" type="datetime1">
              <a:rPr lang="x-none" smtClean="0"/>
              <a:t>5/14/17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377984" y="9904777"/>
            <a:ext cx="680370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54437" tIns="77219" rIns="154437" bIns="77219" anchor="t" compatLnSpc="1"/>
          <a:lstStyle/>
          <a:p>
            <a:endParaRPr kumimoji="0" lang="en-US" sz="304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276608" y="10127026"/>
            <a:ext cx="297539" cy="9946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04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857983" y="4991932"/>
            <a:ext cx="91236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54437" tIns="77219" rIns="154437" bIns="77219" anchor="t" compatLnSpc="1"/>
          <a:lstStyle/>
          <a:p>
            <a:endParaRPr kumimoji="0" lang="en-US" sz="304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FE14-10D5-6742-BD33-EB69B9EC583B}" type="datetime1">
              <a:rPr lang="x-none" smtClean="0"/>
              <a:t>5/14/17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77984" y="1900767"/>
            <a:ext cx="6803708" cy="769810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57" y="4633119"/>
            <a:ext cx="5669756" cy="1663171"/>
          </a:xfrm>
        </p:spPr>
        <p:txBody>
          <a:bodyPr anchor="t" anchorCtr="0"/>
          <a:lstStyle>
            <a:lvl1pPr algn="r">
              <a:buNone/>
              <a:defRPr sz="5405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954" y="6652684"/>
            <a:ext cx="5606759" cy="1781969"/>
          </a:xfrm>
        </p:spPr>
        <p:txBody>
          <a:bodyPr anchor="t" anchorCtr="0"/>
          <a:lstStyle>
            <a:lvl1pPr marL="0" indent="0" algn="r">
              <a:buNone/>
              <a:defRPr sz="3378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04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702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365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365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91772" y="9907747"/>
            <a:ext cx="1889919" cy="570230"/>
          </a:xfrm>
        </p:spPr>
        <p:txBody>
          <a:bodyPr/>
          <a:lstStyle/>
          <a:p>
            <a:fld id="{BDD2D440-26B3-0447-AC06-9356FDC18F54}" type="datetime1">
              <a:rPr lang="x-none" smtClean="0"/>
              <a:t>5/14/17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417" y="9907747"/>
            <a:ext cx="2872677" cy="5702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482" y="9907747"/>
            <a:ext cx="1257426" cy="570230"/>
          </a:xfrm>
        </p:spPr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5968" y="4395523"/>
            <a:ext cx="6047740" cy="199580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040"/>
          </a:p>
        </p:txBody>
      </p:sp>
      <p:sp>
        <p:nvSpPr>
          <p:cNvPr id="8" name="Rectangle 7"/>
          <p:cNvSpPr/>
          <p:nvPr/>
        </p:nvSpPr>
        <p:spPr>
          <a:xfrm>
            <a:off x="755967" y="4395523"/>
            <a:ext cx="188992" cy="199580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04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356394"/>
            <a:ext cx="6803708" cy="1425575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426D-D39E-DB47-9483-87BBA3CEAB5E}" type="datetime1">
              <a:rPr lang="x-none" smtClean="0"/>
              <a:t>5/14/17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77984" y="1900767"/>
            <a:ext cx="3341376" cy="769810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829606" y="1896015"/>
            <a:ext cx="3341376" cy="769810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356394"/>
            <a:ext cx="6803708" cy="1425575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84" y="2004715"/>
            <a:ext cx="3340169" cy="1069181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4053" b="1">
                <a:solidFill>
                  <a:schemeClr val="accent2"/>
                </a:solidFill>
              </a:defRPr>
            </a:lvl1pPr>
            <a:lvl2pPr>
              <a:buNone/>
              <a:defRPr sz="3378" b="1"/>
            </a:lvl2pPr>
            <a:lvl3pPr>
              <a:buNone/>
              <a:defRPr sz="3040" b="1"/>
            </a:lvl3pPr>
            <a:lvl4pPr>
              <a:buNone/>
              <a:defRPr sz="2702" b="1"/>
            </a:lvl4pPr>
            <a:lvl5pPr>
              <a:buNone/>
              <a:defRPr sz="2702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842835" y="2019565"/>
            <a:ext cx="3341482" cy="1069181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4053" b="1">
                <a:solidFill>
                  <a:schemeClr val="accent2"/>
                </a:solidFill>
              </a:defRPr>
            </a:lvl1pPr>
            <a:lvl2pPr>
              <a:buNone/>
              <a:defRPr sz="3378" b="1"/>
            </a:lvl2pPr>
            <a:lvl3pPr>
              <a:buNone/>
              <a:defRPr sz="3040" b="1"/>
            </a:lvl3pPr>
            <a:lvl4pPr>
              <a:buNone/>
              <a:defRPr sz="2702" b="1"/>
            </a:lvl4pPr>
            <a:lvl5pPr>
              <a:buNone/>
              <a:defRPr sz="2702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FB9A-89A1-DC43-BEFC-8418EC102352}" type="datetime1">
              <a:rPr lang="x-none" smtClean="0"/>
              <a:t>5/14/17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77984" y="3326342"/>
            <a:ext cx="3338856" cy="629629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3842835" y="3326342"/>
            <a:ext cx="3338856" cy="629629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356394"/>
            <a:ext cx="6803708" cy="1425575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88FC-80BF-C249-A8C5-C36424491DA7}" type="datetime1">
              <a:rPr lang="x-none" smtClean="0"/>
              <a:t>5/14/17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276608" y="10127026"/>
            <a:ext cx="297539" cy="9946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04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FA2F-CCE5-1445-85D0-00D4518528F5}" type="datetime1">
              <a:rPr lang="x-none" smtClean="0"/>
              <a:t>5/14/17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77984" y="9904777"/>
            <a:ext cx="680370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54437" tIns="77219" rIns="154437" bIns="77219" anchor="t" compatLnSpc="1"/>
          <a:lstStyle/>
          <a:p>
            <a:endParaRPr kumimoji="0" lang="en-US" sz="304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276608" y="10127026"/>
            <a:ext cx="297539" cy="9946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04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8775" y="475192"/>
            <a:ext cx="2078911" cy="1306777"/>
          </a:xfrm>
        </p:spPr>
        <p:txBody>
          <a:bodyPr anchor="b" anchorCtr="0">
            <a:noAutofit/>
          </a:bodyPr>
          <a:lstStyle>
            <a:lvl1pPr algn="l">
              <a:buNone/>
              <a:defRPr sz="3378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228775" y="1900769"/>
            <a:ext cx="2078911" cy="7551094"/>
          </a:xfrm>
        </p:spPr>
        <p:txBody>
          <a:bodyPr/>
          <a:lstStyle>
            <a:lvl1pPr marL="0" indent="0">
              <a:lnSpc>
                <a:spcPts val="3715"/>
              </a:lnSpc>
              <a:spcAft>
                <a:spcPts val="1688"/>
              </a:spcAft>
              <a:buNone/>
              <a:defRPr sz="2702">
                <a:solidFill>
                  <a:schemeClr val="tx2"/>
                </a:solidFill>
              </a:defRPr>
            </a:lvl1pPr>
            <a:lvl2pPr>
              <a:buNone/>
              <a:defRPr sz="2027"/>
            </a:lvl2pPr>
            <a:lvl3pPr>
              <a:buNone/>
              <a:defRPr sz="1688"/>
            </a:lvl3pPr>
            <a:lvl4pPr>
              <a:buNone/>
              <a:defRPr sz="1520"/>
            </a:lvl4pPr>
            <a:lvl5pPr>
              <a:buNone/>
              <a:defRPr sz="152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D517-6419-6E49-AC02-A2E255135A26}" type="datetime1">
              <a:rPr lang="x-none" smtClean="0"/>
              <a:t>5/14/17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377984" y="9904777"/>
            <a:ext cx="680370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54437" tIns="77219" rIns="154437" bIns="77219" anchor="t" compatLnSpc="1"/>
          <a:lstStyle/>
          <a:p>
            <a:endParaRPr kumimoji="0" lang="en-US" sz="304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3315" y="5182559"/>
            <a:ext cx="940879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54437" tIns="77219" rIns="154437" bIns="77219" anchor="t" compatLnSpc="1"/>
          <a:lstStyle/>
          <a:p>
            <a:endParaRPr kumimoji="0" lang="en-US" sz="304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276608" y="10127026"/>
            <a:ext cx="297539" cy="9946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04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989" y="475192"/>
            <a:ext cx="4724797" cy="890984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780849"/>
            <a:ext cx="6803708" cy="1051857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3378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7984" y="2969948"/>
            <a:ext cx="6803708" cy="665743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1013"/>
              </a:spcBef>
              <a:buNone/>
              <a:defRPr sz="5405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84" y="1900767"/>
            <a:ext cx="6803708" cy="831585"/>
          </a:xfrm>
        </p:spPr>
        <p:txBody>
          <a:bodyPr anchor="ctr" anchorCtr="0"/>
          <a:lstStyle>
            <a:lvl1pPr marL="0" indent="0" algn="l">
              <a:buFontTx/>
              <a:buNone/>
              <a:defRPr sz="2365"/>
            </a:lvl1pPr>
            <a:lvl2pPr>
              <a:defRPr sz="2027"/>
            </a:lvl2pPr>
            <a:lvl3pPr>
              <a:defRPr sz="1688"/>
            </a:lvl3pPr>
            <a:lvl4pPr>
              <a:defRPr sz="1520"/>
            </a:lvl4pPr>
            <a:lvl5pPr>
              <a:defRPr sz="152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2957-31D7-B74B-A790-9D2C4777DD3B}" type="datetime1">
              <a:rPr lang="x-none" smtClean="0"/>
              <a:t>5/14/17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377984" y="9904777"/>
            <a:ext cx="680370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54437" tIns="77219" rIns="154437" bIns="77219" anchor="t" compatLnSpc="1"/>
          <a:lstStyle/>
          <a:p>
            <a:endParaRPr kumimoji="0" lang="en-US" sz="304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276608" y="10127026"/>
            <a:ext cx="297539" cy="9946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040"/>
          </a:p>
        </p:txBody>
      </p:sp>
      <p:sp>
        <p:nvSpPr>
          <p:cNvPr id="10" name="Rectangle 9"/>
          <p:cNvSpPr/>
          <p:nvPr/>
        </p:nvSpPr>
        <p:spPr>
          <a:xfrm>
            <a:off x="377984" y="780849"/>
            <a:ext cx="151194" cy="1069181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04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77984" y="237596"/>
            <a:ext cx="6803708" cy="1544373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7984" y="1900767"/>
            <a:ext cx="6803708" cy="76553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291772" y="9909727"/>
            <a:ext cx="1892439" cy="57023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2365">
                <a:solidFill>
                  <a:schemeClr val="tx2"/>
                </a:solidFill>
              </a:defRPr>
            </a:lvl1pPr>
          </a:lstStyle>
          <a:p>
            <a:fld id="{EAAA373B-F1D5-9F4F-9BE4-45FE7DA72910}" type="datetime1">
              <a:rPr lang="x-none" smtClean="0"/>
              <a:t>5/14/17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96417" y="9909727"/>
            <a:ext cx="2897875" cy="57023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236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06498" y="9909727"/>
            <a:ext cx="1637930" cy="57023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2365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377984" y="9904777"/>
            <a:ext cx="680370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54437" tIns="77219" rIns="154437" bIns="77219" anchor="t" compatLnSpc="1"/>
          <a:lstStyle/>
          <a:p>
            <a:endParaRPr kumimoji="0" lang="en-US" sz="304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377984" y="1781969"/>
            <a:ext cx="680370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54437" tIns="77219" rIns="154437" bIns="77219" anchor="t" compatLnSpc="1"/>
          <a:lstStyle/>
          <a:p>
            <a:endParaRPr kumimoji="0" lang="en-US" sz="304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276608" y="10127026"/>
            <a:ext cx="297539" cy="9946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04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405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63290" indent="-463290" algn="l" rtl="0" eaLnBrk="1" latinLnBrk="0" hangingPunct="1">
        <a:spcBef>
          <a:spcPts val="1013"/>
        </a:spcBef>
        <a:buClr>
          <a:schemeClr val="accent1"/>
        </a:buClr>
        <a:buSzPct val="76000"/>
        <a:buFont typeface="Wingdings 3"/>
        <a:buChar char=""/>
        <a:defRPr kumimoji="0" sz="4392" kern="1200">
          <a:solidFill>
            <a:schemeClr val="tx1"/>
          </a:solidFill>
          <a:latin typeface="+mn-lt"/>
          <a:ea typeface="+mn-ea"/>
          <a:cs typeface="+mn-cs"/>
        </a:defRPr>
      </a:lvl1pPr>
      <a:lvl2pPr marL="926579" indent="-463290" algn="l" rtl="0" eaLnBrk="1" latinLnBrk="0" hangingPunct="1">
        <a:spcBef>
          <a:spcPts val="845"/>
        </a:spcBef>
        <a:buClr>
          <a:schemeClr val="accent2"/>
        </a:buClr>
        <a:buSzPct val="76000"/>
        <a:buFont typeface="Wingdings 3"/>
        <a:buChar char=""/>
        <a:defRPr kumimoji="0" sz="3885" kern="1200">
          <a:solidFill>
            <a:schemeClr val="tx2"/>
          </a:solidFill>
          <a:latin typeface="+mn-lt"/>
          <a:ea typeface="+mn-ea"/>
          <a:cs typeface="+mn-cs"/>
        </a:defRPr>
      </a:lvl2pPr>
      <a:lvl3pPr marL="1389869" indent="-386074" algn="l" rtl="0" eaLnBrk="1" latinLnBrk="0" hangingPunct="1">
        <a:spcBef>
          <a:spcPts val="84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3378" kern="1200">
          <a:solidFill>
            <a:schemeClr val="tx1"/>
          </a:solidFill>
          <a:latin typeface="+mn-lt"/>
          <a:ea typeface="+mn-ea"/>
          <a:cs typeface="+mn-cs"/>
        </a:defRPr>
      </a:lvl3pPr>
      <a:lvl4pPr marL="1853157" indent="-386074" algn="l" rtl="0" eaLnBrk="1" latinLnBrk="0" hangingPunct="1">
        <a:spcBef>
          <a:spcPts val="675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3040" kern="1200">
          <a:solidFill>
            <a:schemeClr val="tx1"/>
          </a:solidFill>
          <a:latin typeface="+mn-lt"/>
          <a:ea typeface="+mn-ea"/>
          <a:cs typeface="+mn-cs"/>
        </a:defRPr>
      </a:lvl4pPr>
      <a:lvl5pPr marL="2316446" indent="-386074" algn="l" rtl="0" eaLnBrk="1" latinLnBrk="0" hangingPunct="1">
        <a:spcBef>
          <a:spcPts val="507"/>
        </a:spcBef>
        <a:buClr>
          <a:schemeClr val="accent2"/>
        </a:buClr>
        <a:buSzPct val="70000"/>
        <a:buFont typeface="Wingdings"/>
        <a:buChar char=""/>
        <a:defRPr kumimoji="0" sz="2702" kern="1200">
          <a:solidFill>
            <a:schemeClr val="tx1"/>
          </a:solidFill>
          <a:latin typeface="+mn-lt"/>
          <a:ea typeface="+mn-ea"/>
          <a:cs typeface="+mn-cs"/>
        </a:defRPr>
      </a:lvl5pPr>
      <a:lvl6pPr marL="2779736" indent="-308860" algn="l" rtl="0" eaLnBrk="1" latinLnBrk="0" hangingPunct="1">
        <a:spcBef>
          <a:spcPts val="507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2702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3088596" indent="-308860" algn="l" rtl="0" eaLnBrk="1" latinLnBrk="0" hangingPunct="1">
        <a:spcBef>
          <a:spcPts val="507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2365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3397455" indent="-308860" algn="l" rtl="0" eaLnBrk="1" latinLnBrk="0" hangingPunct="1">
        <a:spcBef>
          <a:spcPts val="507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2365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3706315" indent="-308860" algn="l" rtl="0" eaLnBrk="1" latinLnBrk="0" hangingPunct="1">
        <a:spcBef>
          <a:spcPts val="507"/>
        </a:spcBef>
        <a:buClr>
          <a:srgbClr val="9FB8CD"/>
        </a:buClr>
        <a:buSzPct val="75000"/>
        <a:buFont typeface="Wingdings 3"/>
        <a:buChar char=""/>
        <a:defRPr kumimoji="0" lang="en-US" sz="2027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72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5442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3164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0885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8607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6328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4050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1771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29083" y="5417914"/>
            <a:ext cx="5810911" cy="36003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 rtl="0" eaLnBrk="1" latinLnBrk="0" hangingPunct="1">
              <a:spcBef>
                <a:spcPts val="1013"/>
              </a:spcBef>
              <a:buClr>
                <a:schemeClr val="accent1"/>
              </a:buClr>
              <a:buSzPct val="76000"/>
              <a:buFont typeface="Wingdings 3"/>
              <a:buNone/>
              <a:defRPr kumimoji="0" sz="337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72149" indent="0" algn="ctr" rtl="0" eaLnBrk="1" latinLnBrk="0" hangingPunct="1">
              <a:spcBef>
                <a:spcPts val="845"/>
              </a:spcBef>
              <a:buClr>
                <a:schemeClr val="accent2"/>
              </a:buClr>
              <a:buSzPct val="76000"/>
              <a:buFont typeface="Wingdings 3"/>
              <a:buNone/>
              <a:defRPr kumimoji="0" sz="388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44299" indent="0" algn="ctr" rtl="0" eaLnBrk="1" latinLnBrk="0" hangingPunct="1">
              <a:spcBef>
                <a:spcPts val="84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3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6446" indent="0" algn="ctr" rtl="0" eaLnBrk="1" latinLnBrk="0" hangingPunct="1">
              <a:spcBef>
                <a:spcPts val="675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3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8596" indent="0" algn="ctr" rtl="0" eaLnBrk="1" latinLnBrk="0" hangingPunct="1">
              <a:spcBef>
                <a:spcPts val="507"/>
              </a:spcBef>
              <a:buClr>
                <a:schemeClr val="accent2"/>
              </a:buClr>
              <a:buSzPct val="70000"/>
              <a:buFont typeface="Wingdings"/>
              <a:buNone/>
              <a:defRPr kumimoji="0" sz="27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60745" indent="0" algn="ctr" rtl="0" eaLnBrk="1" latinLnBrk="0" hangingPunct="1">
              <a:spcBef>
                <a:spcPts val="50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2702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2894" indent="0" algn="ctr" rtl="0" eaLnBrk="1" latinLnBrk="0" hangingPunct="1">
              <a:spcBef>
                <a:spcPts val="50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2365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5042" indent="0" algn="ctr" rtl="0" eaLnBrk="1" latinLnBrk="0" hangingPunct="1">
              <a:spcBef>
                <a:spcPts val="50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2365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77191" indent="0" algn="ctr" rtl="0" eaLnBrk="1" latinLnBrk="0" hangingPunct="1">
              <a:spcBef>
                <a:spcPts val="507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2027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00" b="1" dirty="0" smtClean="0">
              <a:solidFill>
                <a:schemeClr val="accent1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rtl="1"/>
            <a:r>
              <a:rPr lang="ar-SA" sz="3200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(وقُلِ </a:t>
            </a:r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اعْمَلُوا فَسَيَرَى اللَّهُ عَمَلَكُمْ وَرَسُولُهُ </a:t>
            </a:r>
            <a:r>
              <a:rPr lang="ar-SA" sz="3200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وَالْمُؤْمِنُونَ) </a:t>
            </a:r>
            <a:r>
              <a:rPr lang="ar-SA" sz="1800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صدق الله العظيم</a:t>
            </a:r>
            <a:endParaRPr lang="en-GB" sz="1800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52" y="178566"/>
            <a:ext cx="1026921" cy="10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02" y="318000"/>
            <a:ext cx="1113334" cy="658087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70826" y="7984055"/>
            <a:ext cx="4653007" cy="1173067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 rtl="0" eaLnBrk="1" latinLnBrk="0" hangingPunct="1">
              <a:spcBef>
                <a:spcPts val="1013"/>
              </a:spcBef>
              <a:buClr>
                <a:schemeClr val="accent1"/>
              </a:buClr>
              <a:buSzPct val="76000"/>
              <a:buFont typeface="Wingdings 3"/>
              <a:buNone/>
              <a:defRPr kumimoji="0" sz="337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72149" indent="0" algn="ctr" rtl="0" eaLnBrk="1" latinLnBrk="0" hangingPunct="1">
              <a:spcBef>
                <a:spcPts val="845"/>
              </a:spcBef>
              <a:buClr>
                <a:schemeClr val="accent2"/>
              </a:buClr>
              <a:buSzPct val="76000"/>
              <a:buFont typeface="Wingdings 3"/>
              <a:buNone/>
              <a:defRPr kumimoji="0" sz="388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44299" indent="0" algn="ctr" rtl="0" eaLnBrk="1" latinLnBrk="0" hangingPunct="1">
              <a:spcBef>
                <a:spcPts val="84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3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6446" indent="0" algn="ctr" rtl="0" eaLnBrk="1" latinLnBrk="0" hangingPunct="1">
              <a:spcBef>
                <a:spcPts val="675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3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8596" indent="0" algn="ctr" rtl="0" eaLnBrk="1" latinLnBrk="0" hangingPunct="1">
              <a:spcBef>
                <a:spcPts val="507"/>
              </a:spcBef>
              <a:buClr>
                <a:schemeClr val="accent2"/>
              </a:buClr>
              <a:buSzPct val="70000"/>
              <a:buFont typeface="Wingdings"/>
              <a:buNone/>
              <a:defRPr kumimoji="0" sz="27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60745" indent="0" algn="ctr" rtl="0" eaLnBrk="1" latinLnBrk="0" hangingPunct="1">
              <a:spcBef>
                <a:spcPts val="50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2702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2894" indent="0" algn="ctr" rtl="0" eaLnBrk="1" latinLnBrk="0" hangingPunct="1">
              <a:spcBef>
                <a:spcPts val="50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2365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5042" indent="0" algn="ctr" rtl="0" eaLnBrk="1" latinLnBrk="0" hangingPunct="1">
              <a:spcBef>
                <a:spcPts val="50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2365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77191" indent="0" algn="ctr" rtl="0" eaLnBrk="1" latinLnBrk="0" hangingPunct="1">
              <a:spcBef>
                <a:spcPts val="507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2027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Done by:           </a:t>
            </a:r>
          </a:p>
          <a:p>
            <a:pPr algn="ctr"/>
            <a:r>
              <a:rPr lang="en-US" sz="1600" dirty="0" smtClean="0"/>
              <a:t>Laila </a:t>
            </a:r>
            <a:r>
              <a:rPr lang="en-US" sz="1600" dirty="0" err="1" smtClean="0"/>
              <a:t>Mathkour</a:t>
            </a:r>
            <a:r>
              <a:rPr lang="en-US" sz="1600" dirty="0" smtClean="0"/>
              <a:t> 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943745" y="2224406"/>
            <a:ext cx="5887264" cy="4608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 rtl="0" eaLnBrk="1" latinLnBrk="0" hangingPunct="1">
              <a:spcBef>
                <a:spcPts val="1013"/>
              </a:spcBef>
              <a:buClr>
                <a:schemeClr val="accent1"/>
              </a:buClr>
              <a:buSzPct val="76000"/>
              <a:buFont typeface="Wingdings 3"/>
              <a:buNone/>
              <a:defRPr kumimoji="0" sz="337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72149" indent="0" algn="ctr" rtl="0" eaLnBrk="1" latinLnBrk="0" hangingPunct="1">
              <a:spcBef>
                <a:spcPts val="845"/>
              </a:spcBef>
              <a:buClr>
                <a:schemeClr val="accent2"/>
              </a:buClr>
              <a:buSzPct val="76000"/>
              <a:buFont typeface="Wingdings 3"/>
              <a:buNone/>
              <a:defRPr kumimoji="0" sz="388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44299" indent="0" algn="ctr" rtl="0" eaLnBrk="1" latinLnBrk="0" hangingPunct="1">
              <a:spcBef>
                <a:spcPts val="84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3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6446" indent="0" algn="ctr" rtl="0" eaLnBrk="1" latinLnBrk="0" hangingPunct="1">
              <a:spcBef>
                <a:spcPts val="675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3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8596" indent="0" algn="ctr" rtl="0" eaLnBrk="1" latinLnBrk="0" hangingPunct="1">
              <a:spcBef>
                <a:spcPts val="507"/>
              </a:spcBef>
              <a:buClr>
                <a:schemeClr val="accent2"/>
              </a:buClr>
              <a:buSzPct val="70000"/>
              <a:buFont typeface="Wingdings"/>
              <a:buNone/>
              <a:defRPr kumimoji="0" sz="27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60745" indent="0" algn="ctr" rtl="0" eaLnBrk="1" latinLnBrk="0" hangingPunct="1">
              <a:spcBef>
                <a:spcPts val="50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2702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2894" indent="0" algn="ctr" rtl="0" eaLnBrk="1" latinLnBrk="0" hangingPunct="1">
              <a:spcBef>
                <a:spcPts val="50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2365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5042" indent="0" algn="ctr" rtl="0" eaLnBrk="1" latinLnBrk="0" hangingPunct="1">
              <a:spcBef>
                <a:spcPts val="50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2365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77191" indent="0" algn="ctr" rtl="0" eaLnBrk="1" latinLnBrk="0" hangingPunct="1">
              <a:spcBef>
                <a:spcPts val="507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2027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Physiology Team 436</a:t>
            </a:r>
          </a:p>
          <a:p>
            <a:pPr algn="ctr"/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</a:rPr>
              <a:t>Renal Block</a:t>
            </a:r>
            <a:endParaRPr lang="en-GB" sz="5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5400" b="1" dirty="0" smtClean="0">
                <a:solidFill>
                  <a:schemeClr val="accent1">
                    <a:lumMod val="75000"/>
                  </a:schemeClr>
                </a:solidFill>
              </a:rPr>
              <a:t>MCQs File 1</a:t>
            </a:r>
          </a:p>
          <a:p>
            <a:pPr algn="ctr"/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(from books)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84" y="325331"/>
            <a:ext cx="3731702" cy="88042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10073" y="10054362"/>
            <a:ext cx="68368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his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 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was done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students,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 if 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there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are any mistakes please inform 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us.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4407" y="9299014"/>
            <a:ext cx="4447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دعواتكم لنا بالتوفيق </a:t>
            </a:r>
            <a:endPara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11157" r="11157"/>
          <a:stretch/>
        </p:blipFill>
        <p:spPr>
          <a:xfrm>
            <a:off x="6132650" y="8971531"/>
            <a:ext cx="1346663" cy="1609176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2583214" y="7984055"/>
            <a:ext cx="4653007" cy="1173067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 rtl="0" eaLnBrk="1" latinLnBrk="0" hangingPunct="1">
              <a:spcBef>
                <a:spcPts val="1013"/>
              </a:spcBef>
              <a:buClr>
                <a:schemeClr val="accent1"/>
              </a:buClr>
              <a:buSzPct val="76000"/>
              <a:buFont typeface="Wingdings 3"/>
              <a:buNone/>
              <a:defRPr kumimoji="0" sz="337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72149" indent="0" algn="ctr" rtl="0" eaLnBrk="1" latinLnBrk="0" hangingPunct="1">
              <a:spcBef>
                <a:spcPts val="845"/>
              </a:spcBef>
              <a:buClr>
                <a:schemeClr val="accent2"/>
              </a:buClr>
              <a:buSzPct val="76000"/>
              <a:buFont typeface="Wingdings 3"/>
              <a:buNone/>
              <a:defRPr kumimoji="0" sz="388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44299" indent="0" algn="ctr" rtl="0" eaLnBrk="1" latinLnBrk="0" hangingPunct="1">
              <a:spcBef>
                <a:spcPts val="84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3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6446" indent="0" algn="ctr" rtl="0" eaLnBrk="1" latinLnBrk="0" hangingPunct="1">
              <a:spcBef>
                <a:spcPts val="675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3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8596" indent="0" algn="ctr" rtl="0" eaLnBrk="1" latinLnBrk="0" hangingPunct="1">
              <a:spcBef>
                <a:spcPts val="507"/>
              </a:spcBef>
              <a:buClr>
                <a:schemeClr val="accent2"/>
              </a:buClr>
              <a:buSzPct val="70000"/>
              <a:buFont typeface="Wingdings"/>
              <a:buNone/>
              <a:defRPr kumimoji="0" sz="27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60745" indent="0" algn="ctr" rtl="0" eaLnBrk="1" latinLnBrk="0" hangingPunct="1">
              <a:spcBef>
                <a:spcPts val="50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2702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2894" indent="0" algn="ctr" rtl="0" eaLnBrk="1" latinLnBrk="0" hangingPunct="1">
              <a:spcBef>
                <a:spcPts val="50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2365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5042" indent="0" algn="ctr" rtl="0" eaLnBrk="1" latinLnBrk="0" hangingPunct="1">
              <a:spcBef>
                <a:spcPts val="50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2365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77191" indent="0" algn="ctr" rtl="0" eaLnBrk="1" latinLnBrk="0" hangingPunct="1">
              <a:spcBef>
                <a:spcPts val="507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2027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Reviewed by:           </a:t>
            </a:r>
          </a:p>
          <a:p>
            <a:pPr algn="ctr"/>
            <a:r>
              <a:rPr lang="en-US" sz="1600" dirty="0" err="1" smtClean="0"/>
              <a:t>Lulwah</a:t>
            </a:r>
            <a:r>
              <a:rPr lang="en-US" sz="1600" dirty="0" smtClean="0"/>
              <a:t> </a:t>
            </a:r>
            <a:r>
              <a:rPr lang="en-US" sz="1600" dirty="0" err="1" smtClean="0"/>
              <a:t>Alshiha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252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269" y="1961530"/>
            <a:ext cx="687399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23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A patient’s urine is collected for 2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hr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and the total volume is 600 ml during this time. Her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urine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osmolarity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is 150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mOsm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/L, and her plasma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osmolarity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is 300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mOsm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/L. What is her “free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water clearance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”?</a:t>
            </a:r>
          </a:p>
          <a:p>
            <a:r>
              <a:rPr lang="en-US" dirty="0"/>
              <a:t>A) +5.0 ml/min</a:t>
            </a:r>
          </a:p>
          <a:p>
            <a:r>
              <a:rPr lang="en-US" dirty="0"/>
              <a:t>B) +2.5 ml/min</a:t>
            </a:r>
          </a:p>
          <a:p>
            <a:r>
              <a:rPr lang="en-US" dirty="0"/>
              <a:t>C) 0.0 ml/min</a:t>
            </a:r>
          </a:p>
          <a:p>
            <a:r>
              <a:rPr lang="en-US" dirty="0"/>
              <a:t>D) −2.5 ml/min</a:t>
            </a:r>
          </a:p>
          <a:p>
            <a:r>
              <a:rPr lang="en-US" dirty="0"/>
              <a:t>E) −5.0 </a:t>
            </a:r>
            <a:r>
              <a:rPr lang="en-US" dirty="0" smtClean="0"/>
              <a:t>ml/min21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24. A patient is referred for treatment of hypertension. After testing, you discover that he has a very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high level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of plasma aldosterone, and your diagnosis is Conn’s syndrome. Assuming no change in electrolyte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intake, which of the following changes would you expect to find, compared with normal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25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A patient with renal disease had a plasma creatinine of 2 mg/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during an examination 6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months ago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You note that his blood pressure has increased about 30 mm Hg since his previous visit, and the lab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tests indicate that his plasma creatinine is now 4 mg/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Which of the following changes, compared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with his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previous visit, would you expect to find, assuming steady-state conditions and no changes in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electrolyte intake or metabolism?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9605" t="29840" r="39605" b="50840"/>
          <a:stretch/>
        </p:blipFill>
        <p:spPr>
          <a:xfrm>
            <a:off x="3419797" y="5273898"/>
            <a:ext cx="2736304" cy="1430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9605" t="65960" r="38188" b="17240"/>
          <a:stretch/>
        </p:blipFill>
        <p:spPr>
          <a:xfrm>
            <a:off x="3779838" y="8434329"/>
            <a:ext cx="3024336" cy="12869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0800000">
            <a:off x="3402881" y="572754"/>
            <a:ext cx="37782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Answer: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23=A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24=A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25=B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4428" y="10010176"/>
            <a:ext cx="508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Explanation of the answers will be in slide 25,26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55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7984" y="1781969"/>
            <a:ext cx="6873994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26.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Which of the following changes tends to increase GFR?</a:t>
            </a:r>
          </a:p>
          <a:p>
            <a:r>
              <a:rPr lang="en-US" sz="1700" dirty="0" smtClean="0"/>
              <a:t>A) Increased afferent arteriolar resistance</a:t>
            </a:r>
          </a:p>
          <a:p>
            <a:r>
              <a:rPr lang="en-US" sz="1700" dirty="0" smtClean="0"/>
              <a:t>B) Decreased efferent arteriolar resistance</a:t>
            </a:r>
          </a:p>
          <a:p>
            <a:r>
              <a:rPr lang="en-US" sz="1700" dirty="0" smtClean="0"/>
              <a:t>C) Increased glomerular capillary filtration coefficient</a:t>
            </a:r>
          </a:p>
          <a:p>
            <a:r>
              <a:rPr lang="en-US" sz="1700" dirty="0" smtClean="0"/>
              <a:t>D) Increased Bowman’s capsule hydrostatic pressure</a:t>
            </a:r>
          </a:p>
          <a:p>
            <a:r>
              <a:rPr lang="en-US" sz="1700" dirty="0" smtClean="0"/>
              <a:t>E) Decreased glomerular capillary hydrostatic pressure</a:t>
            </a:r>
          </a:p>
          <a:p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27. The maximum clearance rate possible for a substance that is totally cleared from the plasma is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equal to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which of the following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en-US" sz="1700" dirty="0"/>
              <a:t>A) GFR</a:t>
            </a:r>
          </a:p>
          <a:p>
            <a:r>
              <a:rPr lang="en-US" sz="1700" dirty="0"/>
              <a:t>B) Filtered load of that substance</a:t>
            </a:r>
          </a:p>
          <a:p>
            <a:r>
              <a:rPr lang="en-US" sz="1700" dirty="0"/>
              <a:t>C) Urinary excretion rate of that substance</a:t>
            </a:r>
          </a:p>
          <a:p>
            <a:r>
              <a:rPr lang="en-US" sz="1700" dirty="0"/>
              <a:t>D) Renal plasma flow</a:t>
            </a:r>
          </a:p>
          <a:p>
            <a:r>
              <a:rPr lang="en-US" sz="1700" dirty="0"/>
              <a:t>E) Filtration </a:t>
            </a:r>
            <a:r>
              <a:rPr lang="en-US" sz="1700" dirty="0" smtClean="0"/>
              <a:t>fraction</a:t>
            </a:r>
          </a:p>
          <a:p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28. A patient has the following laboratory values: arterial pH = 7.13, plasma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HCO3 −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= 15 </a:t>
            </a:r>
            <a:r>
              <a:rPr lang="en-US" sz="1700" dirty="0" err="1" smtClean="0">
                <a:solidFill>
                  <a:schemeClr val="accent2">
                    <a:lumMod val="75000"/>
                  </a:schemeClr>
                </a:solidFill>
              </a:rPr>
              <a:t>mEq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/L, plasma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chloride concentration = 118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</a:rPr>
              <a:t>mEq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/L, arterial Pco2 = 28 mm Hg, and plasma Na+ concentration =</a:t>
            </a:r>
          </a:p>
          <a:p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141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</a:rPr>
              <a:t>mEq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/L. What is the most likely cause of his acidosis?</a:t>
            </a:r>
          </a:p>
          <a:p>
            <a:r>
              <a:rPr lang="en-US" sz="1700" dirty="0"/>
              <a:t>A) Salicylic acid poisoning</a:t>
            </a:r>
          </a:p>
          <a:p>
            <a:r>
              <a:rPr lang="en-US" sz="1700" dirty="0"/>
              <a:t>B) Diabetes mellitus</a:t>
            </a:r>
          </a:p>
          <a:p>
            <a:r>
              <a:rPr lang="en-US" sz="1700" dirty="0"/>
              <a:t>C) Diarrhea</a:t>
            </a:r>
          </a:p>
          <a:p>
            <a:r>
              <a:rPr lang="en-US" sz="1700" dirty="0"/>
              <a:t>D) </a:t>
            </a:r>
            <a:r>
              <a:rPr lang="en-US" sz="1700" dirty="0" smtClean="0"/>
              <a:t>Emphysema</a:t>
            </a:r>
          </a:p>
          <a:p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29. A 26-year-old man develops glomerulonephritis, and his GFR decreases by 50% and remains at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that level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. For which of the following substances would you expect to find the greatest increase in plasma</a:t>
            </a:r>
          </a:p>
          <a:p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concentration?</a:t>
            </a:r>
          </a:p>
          <a:p>
            <a:r>
              <a:rPr lang="en-US" sz="1700" dirty="0"/>
              <a:t>A) Creatinine</a:t>
            </a:r>
          </a:p>
          <a:p>
            <a:r>
              <a:rPr lang="en-US" sz="1700" dirty="0"/>
              <a:t>B) K+</a:t>
            </a:r>
          </a:p>
          <a:p>
            <a:r>
              <a:rPr lang="en-US" sz="1700" dirty="0"/>
              <a:t>C) Glucose</a:t>
            </a:r>
          </a:p>
          <a:p>
            <a:r>
              <a:rPr lang="en-US" sz="1700" dirty="0"/>
              <a:t>D) Na+</a:t>
            </a:r>
          </a:p>
          <a:p>
            <a:r>
              <a:rPr lang="en-US" sz="1700" dirty="0"/>
              <a:t>E) Phosphate</a:t>
            </a:r>
          </a:p>
          <a:p>
            <a:r>
              <a:rPr lang="en-US" sz="1700" dirty="0"/>
              <a:t>F) H+</a:t>
            </a:r>
          </a:p>
          <a:p>
            <a:endParaRPr lang="en-US" sz="1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0800000">
            <a:off x="3403442" y="8412398"/>
            <a:ext cx="377825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Answer: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26=C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27=D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28=C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29=A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2571" y="10010176"/>
            <a:ext cx="508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Explanation of the answers will be in slide 26,27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1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269" y="1961530"/>
            <a:ext cx="6873994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30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A patient with a history of frequent and severe migraine headaches arrives at your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office complaining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of stomach pain and breathing rapidly. She informs you that she has had a severe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migraine for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past 2 days and has taken eight times the recommended dose of aspirin to relieve her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headache during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that time. Which of the following changes would you expect to find, compared with normal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Questions 31 and 32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Assume the following initial conditions: intracellular fluid volume = 40% of body weight before </a:t>
            </a:r>
            <a:r>
              <a:rPr lang="en-US" dirty="0" smtClean="0">
                <a:solidFill>
                  <a:srgbClr val="FF0000"/>
                </a:solidFill>
              </a:rPr>
              <a:t>fluid administration</a:t>
            </a:r>
            <a:r>
              <a:rPr lang="en-US" dirty="0">
                <a:solidFill>
                  <a:srgbClr val="FF0000"/>
                </a:solidFill>
              </a:rPr>
              <a:t>, extracellular fluid volume </a:t>
            </a:r>
            <a:r>
              <a:rPr lang="en-US" dirty="0" smtClean="0">
                <a:solidFill>
                  <a:srgbClr val="FF0000"/>
                </a:solidFill>
              </a:rPr>
              <a:t>= 20</a:t>
            </a:r>
            <a:r>
              <a:rPr lang="en-US" dirty="0">
                <a:solidFill>
                  <a:srgbClr val="FF0000"/>
                </a:solidFill>
              </a:rPr>
              <a:t>% of body weight before fluid administration, </a:t>
            </a:r>
            <a:r>
              <a:rPr lang="en-US" dirty="0" smtClean="0">
                <a:solidFill>
                  <a:srgbClr val="FF0000"/>
                </a:solidFill>
              </a:rPr>
              <a:t>molecular weight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err="1">
                <a:solidFill>
                  <a:srgbClr val="FF0000"/>
                </a:solidFill>
              </a:rPr>
              <a:t>NaCl</a:t>
            </a:r>
            <a:r>
              <a:rPr lang="en-US" dirty="0">
                <a:solidFill>
                  <a:srgbClr val="FF0000"/>
                </a:solidFill>
              </a:rPr>
              <a:t> = 58.5g/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, and no excretion of water or electrolytes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31.A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male patient appears to be dehydrated, and after obtaining a plasma sample, you find that he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has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hyponatremia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with a plasma sodium concentration of 130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mmol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/L and a plasma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osmolarity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260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mOsm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/L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You decide to administer 2 L of 3% sodium chloride (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NaCl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). His body weight was 60 kilograms before giving the fluid. What is his approximate plasma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osmolarity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after administration of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NaCl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solution and after osmotic equilibrium? Assume the initial conditions described above.</a:t>
            </a:r>
          </a:p>
          <a:p>
            <a:r>
              <a:rPr lang="en-US" dirty="0"/>
              <a:t>A) 273 </a:t>
            </a:r>
            <a:r>
              <a:rPr lang="en-US" dirty="0" err="1"/>
              <a:t>mOsm</a:t>
            </a:r>
            <a:r>
              <a:rPr lang="en-US" dirty="0"/>
              <a:t>/L</a:t>
            </a:r>
          </a:p>
          <a:p>
            <a:r>
              <a:rPr lang="en-US" dirty="0"/>
              <a:t>B) 286 </a:t>
            </a:r>
            <a:r>
              <a:rPr lang="en-US" dirty="0" err="1"/>
              <a:t>mOsm</a:t>
            </a:r>
            <a:r>
              <a:rPr lang="en-US" dirty="0"/>
              <a:t>/L</a:t>
            </a:r>
          </a:p>
          <a:p>
            <a:r>
              <a:rPr lang="en-US" dirty="0"/>
              <a:t>C) 300 </a:t>
            </a:r>
            <a:r>
              <a:rPr lang="en-US" dirty="0" err="1"/>
              <a:t>mOsm</a:t>
            </a:r>
            <a:r>
              <a:rPr lang="en-US" dirty="0"/>
              <a:t>/L</a:t>
            </a:r>
          </a:p>
          <a:p>
            <a:r>
              <a:rPr lang="en-US" dirty="0"/>
              <a:t>D) 310 </a:t>
            </a:r>
            <a:r>
              <a:rPr lang="en-US" dirty="0" err="1"/>
              <a:t>mOsm</a:t>
            </a:r>
            <a:r>
              <a:rPr lang="en-US" dirty="0"/>
              <a:t>/L</a:t>
            </a:r>
          </a:p>
          <a:p>
            <a:r>
              <a:rPr lang="en-US" dirty="0"/>
              <a:t>E) 326 </a:t>
            </a:r>
            <a:r>
              <a:rPr lang="en-US" dirty="0" err="1"/>
              <a:t>mOsm</a:t>
            </a:r>
            <a:r>
              <a:rPr lang="en-US" dirty="0"/>
              <a:t>/L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605" t="60080" r="39133" b="22280"/>
          <a:stretch/>
        </p:blipFill>
        <p:spPr>
          <a:xfrm>
            <a:off x="4499917" y="3473698"/>
            <a:ext cx="2376264" cy="14401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p:sp>
        <p:nvSpPr>
          <p:cNvPr id="9" name="Rectangle 8"/>
          <p:cNvSpPr/>
          <p:nvPr/>
        </p:nvSpPr>
        <p:spPr>
          <a:xfrm rot="10800000">
            <a:off x="3403442" y="8986397"/>
            <a:ext cx="37782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Answer: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30=D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31=C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0142" y="9995819"/>
            <a:ext cx="508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Explanation of the answers will be in slide 27,28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63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269" y="1961530"/>
            <a:ext cx="6873994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32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What is the approximate extracellular fluid volume in this patient after administration of the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NaCl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solution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and after osmotic equilibrium?</a:t>
            </a:r>
          </a:p>
          <a:p>
            <a:r>
              <a:rPr lang="en-US" dirty="0"/>
              <a:t>A) 15.1 L</a:t>
            </a:r>
          </a:p>
          <a:p>
            <a:r>
              <a:rPr lang="en-US" dirty="0"/>
              <a:t>B) 17.2 L</a:t>
            </a:r>
          </a:p>
          <a:p>
            <a:r>
              <a:rPr lang="en-US" dirty="0"/>
              <a:t>C) 19.1 L</a:t>
            </a:r>
          </a:p>
          <a:p>
            <a:r>
              <a:rPr lang="en-US" dirty="0"/>
              <a:t>D) 19.8 L</a:t>
            </a:r>
          </a:p>
          <a:p>
            <a:r>
              <a:rPr lang="en-US" dirty="0"/>
              <a:t>E) 21.2 </a:t>
            </a:r>
            <a:r>
              <a:rPr lang="en-US" dirty="0" smtClean="0"/>
              <a:t>L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33.The most serious hypokalemia would occur in which of the following conditions?</a:t>
            </a:r>
          </a:p>
          <a:p>
            <a:r>
              <a:rPr lang="en-US" dirty="0"/>
              <a:t>A) Decrease in potassium intake from 150 to 60 </a:t>
            </a:r>
            <a:r>
              <a:rPr lang="en-US" dirty="0" err="1"/>
              <a:t>mEq</a:t>
            </a:r>
            <a:r>
              <a:rPr lang="en-US" dirty="0"/>
              <a:t>/day</a:t>
            </a:r>
          </a:p>
          <a:p>
            <a:r>
              <a:rPr lang="en-US" dirty="0"/>
              <a:t>B) Increase in sodium intake from 100 to 200 </a:t>
            </a:r>
            <a:r>
              <a:rPr lang="en-US" dirty="0" err="1"/>
              <a:t>mEq</a:t>
            </a:r>
            <a:r>
              <a:rPr lang="en-US" dirty="0"/>
              <a:t>/day</a:t>
            </a:r>
          </a:p>
          <a:p>
            <a:r>
              <a:rPr lang="en-US" dirty="0"/>
              <a:t>C) Fourfold increase in aldosterone secretion plus high sodium intake</a:t>
            </a:r>
          </a:p>
          <a:p>
            <a:r>
              <a:rPr lang="en-US" dirty="0"/>
              <a:t>D) Fourfold increase in aldosterone secretion plus low sodium intake</a:t>
            </a:r>
          </a:p>
          <a:p>
            <a:r>
              <a:rPr lang="en-US" dirty="0"/>
              <a:t>E) Addison’s </a:t>
            </a:r>
            <a:r>
              <a:rPr lang="en-US" dirty="0" smtClean="0"/>
              <a:t>disease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34. If the average hydrostatic pressure in the glomerular capillaries is 50 mm Hg, the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hydrostatic pressure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 the Bowman’s space is 12 mm Hg, the average colloid osmotic pressure in the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glomerular capillaries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is 30 mm Hg, and there is no protein in the glomerular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ultrafiltrate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what is the net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pressure driving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glomerular filtration?</a:t>
            </a:r>
          </a:p>
          <a:p>
            <a:r>
              <a:rPr lang="en-US" dirty="0"/>
              <a:t>A) 8 mm Hg</a:t>
            </a:r>
          </a:p>
          <a:p>
            <a:r>
              <a:rPr lang="en-US" dirty="0"/>
              <a:t>B) 32 mm Hg</a:t>
            </a:r>
          </a:p>
          <a:p>
            <a:r>
              <a:rPr lang="en-US" dirty="0"/>
              <a:t>C) 48 mm Hg</a:t>
            </a:r>
          </a:p>
          <a:p>
            <a:r>
              <a:rPr lang="en-US" dirty="0"/>
              <a:t>D) 60 mm Hg</a:t>
            </a:r>
          </a:p>
          <a:p>
            <a:r>
              <a:rPr lang="en-US" dirty="0"/>
              <a:t>E) 92 mm Hg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35. In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patient who has chronic,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uncontrolled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diabetes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mellitus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which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of the following sets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ofconditions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would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you expect to find, compared with normal?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0077" t="64280" r="39133" b="19760"/>
          <a:stretch/>
        </p:blipFill>
        <p:spPr>
          <a:xfrm>
            <a:off x="4571925" y="8586266"/>
            <a:ext cx="2609767" cy="112694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7984" y="237596"/>
            <a:ext cx="6803708" cy="1544373"/>
          </a:xfrm>
        </p:spPr>
        <p:txBody>
          <a:bodyPr/>
          <a:lstStyle/>
          <a:p>
            <a:r>
              <a:rPr lang="en-US" dirty="0"/>
              <a:t>Cont.</a:t>
            </a:r>
          </a:p>
        </p:txBody>
      </p:sp>
      <p:sp>
        <p:nvSpPr>
          <p:cNvPr id="9" name="Rectangle 8"/>
          <p:cNvSpPr/>
          <p:nvPr/>
        </p:nvSpPr>
        <p:spPr>
          <a:xfrm rot="10800000">
            <a:off x="3417535" y="331662"/>
            <a:ext cx="377825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Answer: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32=B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33=C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34=A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35=D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1570" y="10009438"/>
            <a:ext cx="508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Explanation of the answers will be in slide 28,29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144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269" y="1961530"/>
            <a:ext cx="6873994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36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. Intravenous infusion of 1 L of 0.45% sodium chloride (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NaCl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) solution (molecular weight of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NaCl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= 58.5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) would cause which of the following changes, after osmotic equilibrium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37. The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figure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shows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the concentration of inulin at 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different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points along the renal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tubule, expressed</a:t>
            </a: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as the tubular fluid/plasma ratio of inulin 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concentration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. If inulin is not reabsorbed, what 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is the approximate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percentage of the filtered 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water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that has been reabsorbed prior to the 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distal convoluted tubule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en-US" sz="1600" dirty="0"/>
              <a:t>A) 25%</a:t>
            </a:r>
          </a:p>
          <a:p>
            <a:r>
              <a:rPr lang="en-US" sz="1600" dirty="0"/>
              <a:t>B) 33%</a:t>
            </a:r>
          </a:p>
          <a:p>
            <a:r>
              <a:rPr lang="en-US" sz="1600" dirty="0"/>
              <a:t>C) 66%</a:t>
            </a:r>
          </a:p>
          <a:p>
            <a:r>
              <a:rPr lang="en-US" sz="1600" dirty="0"/>
              <a:t>D) 75%</a:t>
            </a:r>
          </a:p>
          <a:p>
            <a:r>
              <a:rPr lang="en-US" sz="1600" dirty="0"/>
              <a:t>E) 99%</a:t>
            </a:r>
          </a:p>
          <a:p>
            <a:r>
              <a:rPr lang="en-US" sz="1600" dirty="0"/>
              <a:t>F) 100</a:t>
            </a:r>
            <a:r>
              <a:rPr lang="en-US" sz="1600" dirty="0" smtClean="0"/>
              <a:t>%</a:t>
            </a:r>
          </a:p>
          <a:p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38.Which of the following tends to increase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potassium secretion by the cortical collecting tubule?</a:t>
            </a:r>
          </a:p>
          <a:p>
            <a:r>
              <a:rPr lang="en-US" sz="1600" dirty="0"/>
              <a:t>A) A diuretic that inhibits the action of aldosterone (e.g., spironolactone)</a:t>
            </a:r>
          </a:p>
          <a:p>
            <a:r>
              <a:rPr lang="en-US" sz="1600" dirty="0"/>
              <a:t>B) A diuretic that decreases loop of </a:t>
            </a:r>
            <a:r>
              <a:rPr lang="en-US" sz="1600" dirty="0" err="1"/>
              <a:t>Henle</a:t>
            </a:r>
            <a:r>
              <a:rPr lang="en-US" sz="1600" dirty="0"/>
              <a:t> sodium reabsorption (e.g., furosemide)</a:t>
            </a:r>
          </a:p>
          <a:p>
            <a:r>
              <a:rPr lang="en-US" sz="1600" dirty="0"/>
              <a:t>C) Decreased plasma potassium concentration</a:t>
            </a:r>
          </a:p>
          <a:p>
            <a:r>
              <a:rPr lang="en-US" sz="1600" dirty="0"/>
              <a:t>D) Acute metabolic acidosis</a:t>
            </a:r>
          </a:p>
          <a:p>
            <a:r>
              <a:rPr lang="en-US" sz="1600" dirty="0"/>
              <a:t>E) Low sodium intake</a:t>
            </a:r>
          </a:p>
          <a:p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495" t="26480" r="40550" b="58400"/>
          <a:stretch/>
        </p:blipFill>
        <p:spPr>
          <a:xfrm>
            <a:off x="2843733" y="2702562"/>
            <a:ext cx="3096344" cy="1670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3385" t="45800" r="42440" b="34040"/>
          <a:stretch/>
        </p:blipFill>
        <p:spPr>
          <a:xfrm>
            <a:off x="5021452" y="4373174"/>
            <a:ext cx="2160240" cy="31104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p:sp>
        <p:nvSpPr>
          <p:cNvPr id="9" name="Rectangle 8"/>
          <p:cNvSpPr/>
          <p:nvPr/>
        </p:nvSpPr>
        <p:spPr>
          <a:xfrm rot="10800000">
            <a:off x="3447013" y="636409"/>
            <a:ext cx="37782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Answer: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36=B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37=D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38=B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9939" y="10010176"/>
            <a:ext cx="508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Explanation of the answers will be in slide 29,30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728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269" y="1961530"/>
            <a:ext cx="687399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39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Which of the following changes would you expect to find in a patient with primary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aldosteronism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(Conn’s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syndrome) under steady-state conditions, assuming that electrolyte intake remained constant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40.A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diabetic patient has developed chronic renal disease and is referred to your nephrology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clinic. According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to his family physician, his creatinine clearance has decreased from 100 ml/min to 40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ml/min over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past 4 years. His glucose has not been well controlled, and his plasma pH is 7.14. Which of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following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changes, compared with before the development of renal disease, would you expect to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find, assuming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steady-state conditions and no change in electrolyte intake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41. 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20-year-old woman arrives at your office complaining of rapid weight gain and marked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fluid retention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Her blood pressure is 105/65 mm Hg, her plasma protein concentration is 3.6g/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(normal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= 7.0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), and she has no detectable protein in her urine. Which of the following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changes would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you expect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to find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compared with normal?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022" t="24801" r="40551" b="59240"/>
          <a:stretch/>
        </p:blipFill>
        <p:spPr>
          <a:xfrm>
            <a:off x="4283893" y="2897634"/>
            <a:ext cx="2160240" cy="1052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1022" t="50840" r="40078" b="31520"/>
          <a:stretch/>
        </p:blipFill>
        <p:spPr>
          <a:xfrm>
            <a:off x="4139093" y="5870778"/>
            <a:ext cx="2449840" cy="1286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1495" t="49160" r="40550" b="36560"/>
          <a:stretch/>
        </p:blipFill>
        <p:spPr>
          <a:xfrm>
            <a:off x="3995861" y="8635644"/>
            <a:ext cx="2736304" cy="122413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p:sp>
        <p:nvSpPr>
          <p:cNvPr id="10" name="Rectangle 9"/>
          <p:cNvSpPr/>
          <p:nvPr/>
        </p:nvSpPr>
        <p:spPr>
          <a:xfrm rot="10800000">
            <a:off x="3403442" y="581640"/>
            <a:ext cx="37782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Answer: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39=B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40=B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41=C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9873" y="10010176"/>
            <a:ext cx="508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Explanation of the answers will be in slide 30,31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09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269" y="1961530"/>
            <a:ext cx="6873994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42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. A 48-year-old woman complains of severe polyuria (producing about 0.5 L of urine each hour)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and polydipsia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(drinking two to three glasses of water every hour). Her urine contains no glucose, and she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is placed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on overnight water restriction for further evaluation. The next morning, she is weak and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confused, her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sodium concentration is 160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</a:rPr>
              <a:t>mEq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/L, and her urine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</a:rPr>
              <a:t>osmolarity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 is 80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</a:rPr>
              <a:t>mOsm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/L. Which of the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following is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the most likely diagnosis?</a:t>
            </a:r>
          </a:p>
          <a:p>
            <a:r>
              <a:rPr lang="en-US" sz="1700" dirty="0"/>
              <a:t>A) Diabetes mellitus</a:t>
            </a:r>
          </a:p>
          <a:p>
            <a:r>
              <a:rPr lang="en-US" sz="1700" dirty="0"/>
              <a:t>B) Diabetes </a:t>
            </a:r>
            <a:r>
              <a:rPr lang="en-US" sz="1700" dirty="0" err="1"/>
              <a:t>insipidus</a:t>
            </a:r>
            <a:endParaRPr lang="en-US" sz="1700" dirty="0"/>
          </a:p>
          <a:p>
            <a:r>
              <a:rPr lang="en-US" sz="1700" dirty="0"/>
              <a:t>C) Primary </a:t>
            </a:r>
            <a:r>
              <a:rPr lang="en-US" sz="1700" dirty="0" err="1"/>
              <a:t>aldosteronism</a:t>
            </a:r>
            <a:endParaRPr lang="en-US" sz="1700" dirty="0"/>
          </a:p>
          <a:p>
            <a:r>
              <a:rPr lang="en-US" sz="1700" dirty="0"/>
              <a:t>D) Renin-secreting tumor</a:t>
            </a:r>
          </a:p>
          <a:p>
            <a:r>
              <a:rPr lang="en-US" sz="1700" dirty="0"/>
              <a:t>E) Syndrome of inappropriate antidiuretic </a:t>
            </a:r>
            <a:r>
              <a:rPr lang="en-US" sz="1700" dirty="0" smtClean="0"/>
              <a:t>hormone</a:t>
            </a:r>
          </a:p>
          <a:p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43. Furosemide (Lasix) is a diuretic that also produces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</a:rPr>
              <a:t>natriuresis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. Which of the following is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an undesirable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side effect of furosemide due to its site of action on the renal tubule?</a:t>
            </a:r>
          </a:p>
          <a:p>
            <a:r>
              <a:rPr lang="en-US" sz="1700" dirty="0"/>
              <a:t>A) Edema</a:t>
            </a:r>
          </a:p>
          <a:p>
            <a:r>
              <a:rPr lang="en-US" sz="1700" dirty="0"/>
              <a:t>B) Hyperkalemia</a:t>
            </a:r>
          </a:p>
          <a:p>
            <a:r>
              <a:rPr lang="en-US" sz="1700" dirty="0"/>
              <a:t>C) </a:t>
            </a:r>
            <a:r>
              <a:rPr lang="en-US" sz="1700" dirty="0" err="1"/>
              <a:t>Hypercalcemia</a:t>
            </a:r>
            <a:endParaRPr lang="en-US" sz="1700" dirty="0"/>
          </a:p>
          <a:p>
            <a:r>
              <a:rPr lang="en-US" sz="1700" dirty="0"/>
              <a:t>D) Decreased ability to concentrate the urine</a:t>
            </a:r>
          </a:p>
          <a:p>
            <a:r>
              <a:rPr lang="en-US" sz="1700" dirty="0"/>
              <a:t>E) Heart failure</a:t>
            </a:r>
            <a:endParaRPr lang="en-US" sz="1700" dirty="0" smtClean="0"/>
          </a:p>
          <a:p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44. 47. A patient complains of headaches, and an examination reveals that her blood pressure is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175/112 mm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Hg. Laboratory tests give the following results: plasma renin activity = 11.5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</a:rPr>
              <a:t>ng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 angiotensin I/ml/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</a:rPr>
              <a:t>hr</a:t>
            </a:r>
            <a:endParaRPr lang="en-US" sz="17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(normal = 1), plasma Na+ = 144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</a:rPr>
              <a:t>mmol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/L, and plasma K+ = 3.4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</a:rPr>
              <a:t>mmol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/L. A magnetic resonance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imaging procedure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suggests that she has a renin-secreting tumor. Which of the following changes would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you expect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, compared with normal?</a:t>
            </a:r>
          </a:p>
          <a:p>
            <a:endParaRPr lang="en-US" sz="17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022" t="35720" r="40078" b="49160"/>
          <a:stretch/>
        </p:blipFill>
        <p:spPr>
          <a:xfrm>
            <a:off x="3923853" y="8613583"/>
            <a:ext cx="2880320" cy="12961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p:sp>
        <p:nvSpPr>
          <p:cNvPr id="8" name="Rectangle 7"/>
          <p:cNvSpPr/>
          <p:nvPr/>
        </p:nvSpPr>
        <p:spPr>
          <a:xfrm rot="10800000">
            <a:off x="3447013" y="581640"/>
            <a:ext cx="37782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Answer: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42=B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43=D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44=A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4428" y="10012752"/>
            <a:ext cx="508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Explanation of the answers will be in slide 31,32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86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269" y="1961530"/>
            <a:ext cx="6873994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45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. When the dietary intake of K+ increases, body K+ balance is maintained by an increase in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K+ excretion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primarily by which of the following?</a:t>
            </a:r>
          </a:p>
          <a:p>
            <a:r>
              <a:rPr lang="en-US" sz="1900" dirty="0"/>
              <a:t>A) Decreased glomerular filtration of K+</a:t>
            </a:r>
          </a:p>
          <a:p>
            <a:r>
              <a:rPr lang="en-US" sz="1900" dirty="0"/>
              <a:t>B) Decreased reabsorption of K+ by the proximal tubule</a:t>
            </a:r>
          </a:p>
          <a:p>
            <a:r>
              <a:rPr lang="en-US" sz="1900" dirty="0"/>
              <a:t>C) Decreased reabsorption of K+ by the thick ascending limb of the loop of </a:t>
            </a:r>
            <a:r>
              <a:rPr lang="en-US" sz="1900" dirty="0" err="1"/>
              <a:t>Henle</a:t>
            </a:r>
            <a:endParaRPr lang="en-US" sz="1900" dirty="0"/>
          </a:p>
          <a:p>
            <a:r>
              <a:rPr lang="en-US" sz="1900" dirty="0"/>
              <a:t>D) Increased K+ secretion by the late distal and collecting tubules</a:t>
            </a:r>
          </a:p>
          <a:p>
            <a:r>
              <a:rPr lang="en-US" sz="1900" dirty="0"/>
              <a:t>E) Shift of K+ into the intracellular </a:t>
            </a:r>
            <a:r>
              <a:rPr lang="en-US" sz="1900" dirty="0" smtClean="0"/>
              <a:t>compartment</a:t>
            </a:r>
          </a:p>
          <a:p>
            <a:endParaRPr lang="en-US" sz="1900" dirty="0" smtClean="0"/>
          </a:p>
          <a:p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46. A female patient has unexplained severe hypernatremia (plasma Na+ = 167 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</a:rPr>
              <a:t>mmol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/L) and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complains of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frequent urination and large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urine volumes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. A urine specimen reveals that the Na+ concentration is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15 </a:t>
            </a:r>
            <a:r>
              <a:rPr lang="en-US" sz="1900" dirty="0" err="1" smtClean="0">
                <a:solidFill>
                  <a:schemeClr val="accent2">
                    <a:lumMod val="75000"/>
                  </a:schemeClr>
                </a:solidFill>
              </a:rPr>
              <a:t>mmol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/L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(very low) and the 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</a:rPr>
              <a:t>osmolarity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 is 155 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</a:rPr>
              <a:t>mOsm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/L (very low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). Laboratory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tests reveal: plasma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renin activity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= 3 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</a:rPr>
              <a:t>ng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 angiotensin I/ml/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</a:rPr>
              <a:t>hr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 (normal = 1.0), plasma antidiuretic hormone (ADH) = 30 </a:t>
            </a:r>
            <a:r>
              <a:rPr lang="en-US" sz="1900" dirty="0" err="1" smtClean="0">
                <a:solidFill>
                  <a:schemeClr val="accent2">
                    <a:lumMod val="75000"/>
                  </a:schemeClr>
                </a:solidFill>
              </a:rPr>
              <a:t>pg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/ml (normal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= 3 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</a:rPr>
              <a:t>pg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/ml), and plasma aldosterone = 20 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</a:rPr>
              <a:t>ng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</a:rPr>
              <a:t>dL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 (normal =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6 </a:t>
            </a:r>
            <a:r>
              <a:rPr lang="en-US" sz="1900" dirty="0" err="1" smtClean="0">
                <a:solidFill>
                  <a:schemeClr val="accent2">
                    <a:lumMod val="75000"/>
                  </a:schemeClr>
                </a:solidFill>
              </a:rPr>
              <a:t>ng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US" sz="1900" dirty="0" err="1" smtClean="0">
                <a:solidFill>
                  <a:schemeClr val="accent2">
                    <a:lumMod val="75000"/>
                  </a:schemeClr>
                </a:solidFill>
              </a:rPr>
              <a:t>dL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). Which of the following is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the most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likely reason for her hypernatremia?</a:t>
            </a:r>
          </a:p>
          <a:p>
            <a:r>
              <a:rPr lang="en-US" sz="1900" dirty="0"/>
              <a:t>A) Simple dehydration due to decreased water intake</a:t>
            </a:r>
          </a:p>
          <a:p>
            <a:r>
              <a:rPr lang="en-US" sz="1900" dirty="0"/>
              <a:t>B) </a:t>
            </a:r>
            <a:r>
              <a:rPr lang="en-US" sz="1900" dirty="0" err="1"/>
              <a:t>Nephrogenic</a:t>
            </a:r>
            <a:r>
              <a:rPr lang="en-US" sz="1900" dirty="0"/>
              <a:t> diabetes </a:t>
            </a:r>
            <a:r>
              <a:rPr lang="en-US" sz="1900" dirty="0" err="1"/>
              <a:t>insipidus</a:t>
            </a:r>
            <a:endParaRPr lang="en-US" sz="1900" dirty="0"/>
          </a:p>
          <a:p>
            <a:r>
              <a:rPr lang="en-US" sz="1900" dirty="0"/>
              <a:t>C) Central diabetes </a:t>
            </a:r>
            <a:r>
              <a:rPr lang="en-US" sz="1900" dirty="0" err="1"/>
              <a:t>insipidus</a:t>
            </a:r>
            <a:endParaRPr lang="en-US" sz="1900" dirty="0"/>
          </a:p>
          <a:p>
            <a:r>
              <a:rPr lang="en-US" sz="1900" dirty="0"/>
              <a:t>D) Syndrome of inappropriate ADH</a:t>
            </a:r>
          </a:p>
          <a:p>
            <a:r>
              <a:rPr lang="en-US" sz="1900" dirty="0"/>
              <a:t>E) Primary </a:t>
            </a:r>
            <a:r>
              <a:rPr lang="en-US" sz="1900" dirty="0" err="1"/>
              <a:t>aldosteronism</a:t>
            </a:r>
            <a:endParaRPr lang="en-US" sz="1900" dirty="0"/>
          </a:p>
          <a:p>
            <a:r>
              <a:rPr lang="en-US" sz="1900" dirty="0"/>
              <a:t>F) Renin-secreting </a:t>
            </a:r>
            <a:r>
              <a:rPr lang="en-US" sz="1900" dirty="0" smtClean="0"/>
              <a:t>tumor</a:t>
            </a:r>
          </a:p>
          <a:p>
            <a:endParaRPr lang="en-US" sz="19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p:sp>
        <p:nvSpPr>
          <p:cNvPr id="7" name="Rectangle 6"/>
          <p:cNvSpPr/>
          <p:nvPr/>
        </p:nvSpPr>
        <p:spPr>
          <a:xfrm rot="10800000">
            <a:off x="3387615" y="8859506"/>
            <a:ext cx="37782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Answer: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45=D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46=B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4121" y="10010176"/>
            <a:ext cx="480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Explanation of the answers will be in slide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483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269" y="1961530"/>
            <a:ext cx="6873994" cy="767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47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. Juvenile (type I) diabetes mellitus is often diagnosed because of polyuria (high urine flow)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and polydipsia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(frequent drinking) that occur because of which of the following?</a:t>
            </a:r>
          </a:p>
          <a:p>
            <a:r>
              <a:rPr lang="en-US" sz="1700" dirty="0"/>
              <a:t>A) Increased delivery of glucose to the collecting duct interferes with the action of </a:t>
            </a:r>
            <a:r>
              <a:rPr lang="en-US" sz="1700" dirty="0" smtClean="0"/>
              <a:t>antidiuretic hormone</a:t>
            </a:r>
            <a:endParaRPr lang="en-US" sz="1700" dirty="0"/>
          </a:p>
          <a:p>
            <a:r>
              <a:rPr lang="en-US" sz="1700" dirty="0"/>
              <a:t>B) Increased glomerular filtration of glucose increases Na+ reabsorption via the </a:t>
            </a:r>
            <a:r>
              <a:rPr lang="en-US" sz="1700" dirty="0" smtClean="0"/>
              <a:t>sodium-glucose co-transporter</a:t>
            </a:r>
            <a:endParaRPr lang="en-US" sz="1700" dirty="0"/>
          </a:p>
          <a:p>
            <a:r>
              <a:rPr lang="en-US" sz="1700" dirty="0"/>
              <a:t>C) When the filtered load of glucose exceeds the renal threshold, </a:t>
            </a:r>
            <a:r>
              <a:rPr lang="en-US" sz="1700" dirty="0" smtClean="0"/>
              <a:t>a rising </a:t>
            </a:r>
            <a:r>
              <a:rPr lang="en-US" sz="1700" dirty="0"/>
              <a:t>glucose concentration </a:t>
            </a:r>
            <a:r>
              <a:rPr lang="en-US" sz="1700" dirty="0" smtClean="0"/>
              <a:t>in the </a:t>
            </a:r>
            <a:r>
              <a:rPr lang="en-US" sz="1700" dirty="0"/>
              <a:t>proximal tubule decreases </a:t>
            </a:r>
            <a:r>
              <a:rPr lang="en-US" sz="1700" dirty="0" smtClean="0"/>
              <a:t>the osmotic </a:t>
            </a:r>
            <a:r>
              <a:rPr lang="en-US" sz="1700" dirty="0"/>
              <a:t>driving force for water reabsorption</a:t>
            </a:r>
          </a:p>
          <a:p>
            <a:r>
              <a:rPr lang="en-US" sz="1700" dirty="0"/>
              <a:t>D) High plasma glucose concentration decreases thirst</a:t>
            </a:r>
          </a:p>
          <a:p>
            <a:r>
              <a:rPr lang="en-US" sz="1700" dirty="0"/>
              <a:t>E) High plasma glucose concentration stimulates antidiuretic hormone release from the </a:t>
            </a:r>
            <a:r>
              <a:rPr lang="en-US" sz="1700" dirty="0" smtClean="0"/>
              <a:t>posterior pituitary</a:t>
            </a:r>
            <a:endParaRPr lang="en-US" sz="1700" dirty="0"/>
          </a:p>
          <a:p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48. You begin treating a hypertensive patient with a powerful loop diuretic (e.g., furosemide). Which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of the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following changes would you expect to find, compared with pretreatment values, when he returns for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a follow-up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examination 2 weeks later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endParaRPr lang="en-US" sz="17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7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7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7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7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49.In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acidosis, most of the hydrogen ions secreted by the proximal tubule are associated with which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of the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following processes?</a:t>
            </a:r>
          </a:p>
          <a:p>
            <a:r>
              <a:rPr lang="en-US" sz="1700" dirty="0"/>
              <a:t>A) Excretion of hydrogen ions</a:t>
            </a:r>
          </a:p>
          <a:p>
            <a:r>
              <a:rPr lang="en-US" sz="1700" dirty="0"/>
              <a:t>B) Excretion of </a:t>
            </a:r>
            <a:r>
              <a:rPr lang="en-US" sz="1700" dirty="0" smtClean="0"/>
              <a:t>NH4+</a:t>
            </a:r>
            <a:endParaRPr lang="en-US" sz="1700" dirty="0"/>
          </a:p>
          <a:p>
            <a:r>
              <a:rPr lang="en-US" sz="1700" dirty="0"/>
              <a:t>C) Reabsorption of bicarbonate ions</a:t>
            </a:r>
          </a:p>
          <a:p>
            <a:r>
              <a:rPr lang="en-US" sz="1700" dirty="0"/>
              <a:t>D) Reabsorption of phosphate </a:t>
            </a:r>
            <a:r>
              <a:rPr lang="en-US" sz="1700" dirty="0" smtClean="0"/>
              <a:t>ions</a:t>
            </a:r>
          </a:p>
          <a:p>
            <a:r>
              <a:rPr lang="en-US" sz="1700" dirty="0"/>
              <a:t>E) Reabsorption of potassium 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022" t="61760" r="40551" b="23120"/>
          <a:stretch/>
        </p:blipFill>
        <p:spPr>
          <a:xfrm>
            <a:off x="3635821" y="6282010"/>
            <a:ext cx="2808312" cy="129614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p:sp>
        <p:nvSpPr>
          <p:cNvPr id="7" name="Rectangle 6"/>
          <p:cNvSpPr/>
          <p:nvPr/>
        </p:nvSpPr>
        <p:spPr>
          <a:xfrm rot="10800000">
            <a:off x="3438250" y="8709398"/>
            <a:ext cx="37782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Answer: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47=C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48=C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49=C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4121" y="10010176"/>
            <a:ext cx="480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Explanation of the answers will be in slide 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55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77984" y="1914881"/>
            <a:ext cx="6803708" cy="7948197"/>
          </a:xfrm>
        </p:spPr>
        <p:txBody>
          <a:bodyPr>
            <a:noAutofit/>
          </a:bodyPr>
          <a:lstStyle/>
          <a:p>
            <a:pPr marL="0" indent="0" algn="just">
              <a:buClr>
                <a:srgbClr val="727CA3"/>
              </a:buClr>
              <a:buNone/>
            </a:pPr>
            <a:r>
              <a:rPr lang="en-US" sz="1700" dirty="0"/>
              <a:t>1.B) GFR is equal to inulin clearance, which is calculated as the urine inulin concentration (100 mg/ml</a:t>
            </a:r>
            <a:r>
              <a:rPr lang="en-US" sz="1700" dirty="0" smtClean="0"/>
              <a:t>)× </a:t>
            </a:r>
            <a:r>
              <a:rPr lang="en-US" sz="1700" dirty="0"/>
              <a:t>urine flow rate (1 ml/min) ÷ plasma </a:t>
            </a:r>
            <a:r>
              <a:rPr lang="en-US" sz="1700" dirty="0" smtClean="0"/>
              <a:t>inulin concentration </a:t>
            </a:r>
            <a:r>
              <a:rPr lang="en-US" sz="1700" dirty="0"/>
              <a:t>(2 mg/ml), which is equal to 50 </a:t>
            </a:r>
            <a:r>
              <a:rPr lang="en-US" sz="1700" dirty="0" smtClean="0"/>
              <a:t>ml/min. 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700" dirty="0" smtClean="0"/>
              <a:t>2.D</a:t>
            </a:r>
            <a:r>
              <a:rPr lang="en-US" sz="1700" dirty="0"/>
              <a:t>) The net urea reabsorption rate is equal to the filtered load of urea (GFR [50 ml/min] × plasma </a:t>
            </a:r>
            <a:r>
              <a:rPr lang="en-US" sz="1700" dirty="0" smtClean="0"/>
              <a:t>urea concentration </a:t>
            </a:r>
            <a:r>
              <a:rPr lang="en-US" sz="1700" dirty="0"/>
              <a:t>[2.5 mg/ml]) − urinary excretion rate of urea (urine urea concentration [50 mg/ml] × </a:t>
            </a:r>
            <a:r>
              <a:rPr lang="en-US" sz="1700" dirty="0" smtClean="0"/>
              <a:t>urine flow </a:t>
            </a:r>
            <a:r>
              <a:rPr lang="en-US" sz="1700" dirty="0"/>
              <a:t>rate [1 ml/min]). Therefore, net urea reabsorption = (50 ml/min × 2.5 mg/ml) − (50 mg/ml </a:t>
            </a:r>
            <a:r>
              <a:rPr lang="en-US" sz="1700" dirty="0" smtClean="0"/>
              <a:t>× 1ml/min</a:t>
            </a:r>
            <a:r>
              <a:rPr lang="en-US" sz="1700" dirty="0"/>
              <a:t>) = 75 mg/min.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700" dirty="0" smtClean="0"/>
              <a:t>3.C</a:t>
            </a:r>
            <a:r>
              <a:rPr lang="en-US" sz="1700" dirty="0"/>
              <a:t>) A 3% sodium chloride (</a:t>
            </a:r>
            <a:r>
              <a:rPr lang="en-US" sz="1700" dirty="0" err="1"/>
              <a:t>NaCl</a:t>
            </a:r>
            <a:r>
              <a:rPr lang="en-US" sz="1700" dirty="0"/>
              <a:t>) solution is hypertonic and when infused intravenously </a:t>
            </a:r>
            <a:r>
              <a:rPr lang="en-US" sz="1700" dirty="0" smtClean="0"/>
              <a:t>would increase </a:t>
            </a:r>
            <a:r>
              <a:rPr lang="en-US" sz="1700" dirty="0"/>
              <a:t>extracellular fluid volume and </a:t>
            </a:r>
            <a:r>
              <a:rPr lang="en-US" sz="1700" dirty="0" err="1"/>
              <a:t>osmolarity</a:t>
            </a:r>
            <a:r>
              <a:rPr lang="en-US" sz="1700" dirty="0"/>
              <a:t>, thereby causing water to flow out of the cell. </a:t>
            </a:r>
            <a:r>
              <a:rPr lang="en-US" sz="1700" dirty="0" smtClean="0"/>
              <a:t>This would </a:t>
            </a:r>
            <a:r>
              <a:rPr lang="en-US" sz="1700" dirty="0"/>
              <a:t>decrease intracellular fluid volume and further increase extracellular fluid volume. The </a:t>
            </a:r>
            <a:r>
              <a:rPr lang="en-US" sz="1700" dirty="0" smtClean="0"/>
              <a:t>0.9% </a:t>
            </a:r>
            <a:r>
              <a:rPr lang="en-US" sz="1700" dirty="0" err="1" smtClean="0"/>
              <a:t>NaCl</a:t>
            </a:r>
            <a:r>
              <a:rPr lang="en-US" sz="1700" dirty="0" smtClean="0"/>
              <a:t> </a:t>
            </a:r>
            <a:r>
              <a:rPr lang="en-US" sz="1700" dirty="0"/>
              <a:t>solution and 5% dextrose solution are isotonic, and therefore would not </a:t>
            </a:r>
            <a:r>
              <a:rPr lang="en-US" sz="1700" dirty="0" smtClean="0"/>
              <a:t>reduce intracellular fluid volume</a:t>
            </a:r>
            <a:r>
              <a:rPr lang="en-US" sz="1700" dirty="0"/>
              <a:t>. Pure water and the 0.45% </a:t>
            </a:r>
            <a:r>
              <a:rPr lang="en-US" sz="1700" dirty="0" err="1"/>
              <a:t>NaCl</a:t>
            </a:r>
            <a:r>
              <a:rPr lang="en-US" sz="1700" dirty="0"/>
              <a:t> solution are hypotonic, and when infused would increase </a:t>
            </a:r>
            <a:r>
              <a:rPr lang="en-US" sz="1700" dirty="0" smtClean="0"/>
              <a:t>both intracellular </a:t>
            </a:r>
            <a:r>
              <a:rPr lang="en-US" sz="1700" dirty="0"/>
              <a:t>and extracellular fluid volumes.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700" dirty="0"/>
              <a:t>4.C) Because the patient has a low plasma pH (normal = 7.4), he has acidosis. The fact that his </a:t>
            </a:r>
            <a:r>
              <a:rPr lang="en-US" sz="1700" dirty="0" smtClean="0"/>
              <a:t>plasma bicarbonate </a:t>
            </a:r>
            <a:r>
              <a:rPr lang="en-US" sz="1700" dirty="0"/>
              <a:t>concentration is also low (normal = </a:t>
            </a:r>
            <a:r>
              <a:rPr lang="en-US" sz="1700" dirty="0" smtClean="0"/>
              <a:t>24 </a:t>
            </a:r>
            <a:r>
              <a:rPr lang="en-US" sz="1700" dirty="0" err="1" smtClean="0"/>
              <a:t>mEq</a:t>
            </a:r>
            <a:r>
              <a:rPr lang="en-US" sz="1700" dirty="0" smtClean="0"/>
              <a:t>/L</a:t>
            </a:r>
            <a:r>
              <a:rPr lang="en-US" sz="1700" dirty="0"/>
              <a:t>) indicates that he has metabolic </a:t>
            </a:r>
            <a:r>
              <a:rPr lang="en-US" sz="1700" dirty="0" smtClean="0"/>
              <a:t>acidosis. However</a:t>
            </a:r>
            <a:r>
              <a:rPr lang="en-US" sz="1700" dirty="0"/>
              <a:t>, he also appears to have respiratory acidosis because his plasma Pco2 is high (normal = 40 </a:t>
            </a:r>
            <a:r>
              <a:rPr lang="en-US" sz="1700" dirty="0" smtClean="0"/>
              <a:t>mm Hg</a:t>
            </a:r>
            <a:r>
              <a:rPr lang="en-US" sz="1700" dirty="0"/>
              <a:t>). The rise in Pco2 is due to his impaired breathing as a result of cardiopulmonary arrest. Therefore, </a:t>
            </a:r>
            <a:r>
              <a:rPr lang="en-US" sz="1700" dirty="0" smtClean="0"/>
              <a:t>the patient </a:t>
            </a:r>
            <a:r>
              <a:rPr lang="en-US" sz="1700" dirty="0"/>
              <a:t>has a mixed acidosis with combined metabolic and respiratory acidosis.</a:t>
            </a:r>
          </a:p>
          <a:p>
            <a:pPr marL="0" indent="0" algn="just">
              <a:buNone/>
            </a:pPr>
            <a:r>
              <a:rPr lang="en-US" sz="1700" dirty="0"/>
              <a:t>5.D) An important compensation for respiratory acidosis is increased renal production of </a:t>
            </a:r>
            <a:r>
              <a:rPr lang="en-US" sz="1700" dirty="0" smtClean="0"/>
              <a:t>ammonia(NH4+) </a:t>
            </a:r>
            <a:r>
              <a:rPr lang="en-US" sz="1700" dirty="0"/>
              <a:t>and increased </a:t>
            </a:r>
            <a:r>
              <a:rPr lang="en-US" sz="1700" dirty="0" smtClean="0"/>
              <a:t>NH4+ </a:t>
            </a:r>
            <a:r>
              <a:rPr lang="en-US" sz="1700" dirty="0"/>
              <a:t>excretion. In </a:t>
            </a:r>
            <a:r>
              <a:rPr lang="en-US" sz="1700" dirty="0" smtClean="0"/>
              <a:t>acidosis, urinary </a:t>
            </a:r>
            <a:r>
              <a:rPr lang="en-US" sz="1700" dirty="0"/>
              <a:t>excretion of </a:t>
            </a:r>
            <a:r>
              <a:rPr lang="en-US" sz="1700" dirty="0" smtClean="0"/>
              <a:t>HCO3− </a:t>
            </a:r>
            <a:r>
              <a:rPr lang="en-US" sz="1700" dirty="0"/>
              <a:t>would be reduced, </a:t>
            </a:r>
            <a:r>
              <a:rPr lang="en-US" sz="1700" dirty="0" smtClean="0"/>
              <a:t>as would </a:t>
            </a:r>
            <a:r>
              <a:rPr lang="en-US" sz="1700" dirty="0"/>
              <a:t>urine pH, and urinary </a:t>
            </a:r>
            <a:r>
              <a:rPr lang="en-US" sz="1700" dirty="0" err="1"/>
              <a:t>titratable</a:t>
            </a:r>
            <a:r>
              <a:rPr lang="en-US" sz="1700" dirty="0"/>
              <a:t> acid would be slightly increased as a compensatory response to </a:t>
            </a:r>
            <a:r>
              <a:rPr lang="en-US" sz="1700" dirty="0" smtClean="0"/>
              <a:t>the acidosis</a:t>
            </a:r>
            <a:r>
              <a:rPr lang="en-US" sz="1700" dirty="0"/>
              <a:t>.</a:t>
            </a:r>
          </a:p>
          <a:p>
            <a:pPr marL="0" indent="0" algn="just">
              <a:buNone/>
            </a:pPr>
            <a:endParaRPr lang="en-US" sz="1700" dirty="0"/>
          </a:p>
          <a:p>
            <a:pPr marL="0" indent="0" algn="just">
              <a:buClr>
                <a:srgbClr val="727CA3"/>
              </a:buClr>
              <a:buNone/>
            </a:pPr>
            <a:endParaRPr lang="en-US" sz="1700" dirty="0"/>
          </a:p>
          <a:p>
            <a:pPr marL="0" indent="0" algn="just">
              <a:buClr>
                <a:srgbClr val="727CA3"/>
              </a:buClr>
              <a:buNone/>
            </a:pPr>
            <a:endParaRPr lang="en-US" sz="1700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en-US" sz="17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7984" y="593378"/>
            <a:ext cx="6803708" cy="1544373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405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Explanation of answers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10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MCQ’S </a:t>
            </a:r>
            <a:r>
              <a:rPr lang="en-US" sz="3200" dirty="0" smtClean="0"/>
              <a:t>for renal block (include all lecture)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7984" y="1781969"/>
            <a:ext cx="6803708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Questions 1 and 2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Use the following clinical laboratory test results for questions 1 and 2: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Urine flow rate = 1 ml/min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Urine inulin concentration = 100 mg/ml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Plasma inulin concentration = 2 mg/ml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Urine urea concentration = 50 mg/ml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Plasma urea concentration = 2.5 mg/ml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1. What is the glomerular filtration rate (GFR)?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25ml/min</a:t>
            </a:r>
            <a:endParaRPr lang="en-US" dirty="0">
              <a:latin typeface="+mj-lt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50 </a:t>
            </a:r>
            <a:r>
              <a:rPr lang="en-US" dirty="0">
                <a:latin typeface="+mj-lt"/>
              </a:rPr>
              <a:t>ml/min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100 </a:t>
            </a:r>
            <a:r>
              <a:rPr lang="en-US" dirty="0">
                <a:latin typeface="+mj-lt"/>
              </a:rPr>
              <a:t>ml/min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125ml/min</a:t>
            </a:r>
            <a:endParaRPr lang="en-US" dirty="0">
              <a:latin typeface="+mj-lt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None </a:t>
            </a:r>
            <a:r>
              <a:rPr lang="en-US" dirty="0">
                <a:latin typeface="+mj-lt"/>
              </a:rPr>
              <a:t>of the above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2. What is the net urea reabsorption rate?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0 </a:t>
            </a:r>
            <a:r>
              <a:rPr lang="en-US" dirty="0">
                <a:latin typeface="+mj-lt"/>
              </a:rPr>
              <a:t>mg/min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25 mg/min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50 </a:t>
            </a:r>
            <a:r>
              <a:rPr lang="en-US" dirty="0">
                <a:latin typeface="+mj-lt"/>
              </a:rPr>
              <a:t>mg/min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75 </a:t>
            </a:r>
            <a:r>
              <a:rPr lang="en-US" dirty="0">
                <a:latin typeface="+mj-lt"/>
              </a:rPr>
              <a:t>mg/min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100 </a:t>
            </a:r>
            <a:r>
              <a:rPr lang="en-US" dirty="0">
                <a:latin typeface="+mj-lt"/>
              </a:rPr>
              <a:t>mg/min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3. Which of the following solutions when infused intravenously would result in an increase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in extracellular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fluid volume, a decrease in intracellular fluid volume, and an increase in total body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water after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osmotic equilibrium?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1 </a:t>
            </a:r>
            <a:r>
              <a:rPr lang="en-US" dirty="0">
                <a:latin typeface="+mj-lt"/>
              </a:rPr>
              <a:t>L of 0.9% sodium chloride solution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1 </a:t>
            </a:r>
            <a:r>
              <a:rPr lang="en-US" dirty="0">
                <a:latin typeface="+mj-lt"/>
              </a:rPr>
              <a:t>L of 0.45% sodium chloride solution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1 </a:t>
            </a:r>
            <a:r>
              <a:rPr lang="en-US" dirty="0">
                <a:latin typeface="+mj-lt"/>
              </a:rPr>
              <a:t>L of 3% sodium chloride solution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1 </a:t>
            </a:r>
            <a:r>
              <a:rPr lang="en-US" dirty="0">
                <a:latin typeface="+mj-lt"/>
              </a:rPr>
              <a:t>L of 5% dextrose solution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1 </a:t>
            </a:r>
            <a:r>
              <a:rPr lang="en-US" dirty="0">
                <a:latin typeface="+mj-lt"/>
              </a:rPr>
              <a:t>L of pure </a:t>
            </a:r>
            <a:r>
              <a:rPr lang="en-US" dirty="0" smtClean="0">
                <a:latin typeface="+mj-lt"/>
              </a:rPr>
              <a:t>water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6173364" y="8794771"/>
            <a:ext cx="1008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Answer: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1=B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2=D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3=C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4121" y="10010176"/>
            <a:ext cx="480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Explanation of the answers will be in slide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77984" y="1914881"/>
            <a:ext cx="6803708" cy="7948197"/>
          </a:xfrm>
        </p:spPr>
        <p:txBody>
          <a:bodyPr>
            <a:noAutofit/>
          </a:bodyPr>
          <a:lstStyle/>
          <a:p>
            <a:pPr marL="0" indent="0" algn="just">
              <a:buClr>
                <a:srgbClr val="727CA3"/>
              </a:buClr>
              <a:buNone/>
            </a:pPr>
            <a:r>
              <a:rPr lang="en-US" sz="1700" dirty="0"/>
              <a:t>6.B) As water flows up the ascending limb of the loop of </a:t>
            </a:r>
            <a:r>
              <a:rPr lang="en-US" sz="1700" dirty="0" err="1"/>
              <a:t>Henle</a:t>
            </a:r>
            <a:r>
              <a:rPr lang="en-US" sz="1700" dirty="0"/>
              <a:t>, solutes are reabsorbed, but </a:t>
            </a:r>
            <a:r>
              <a:rPr lang="en-US" sz="1700" dirty="0" smtClean="0"/>
              <a:t>this segment </a:t>
            </a:r>
            <a:r>
              <a:rPr lang="en-US" sz="1700" dirty="0"/>
              <a:t>is relatively impermeable to water; progressive dilution of the tubular fluid occurs so that </a:t>
            </a:r>
            <a:r>
              <a:rPr lang="en-US" sz="1700" dirty="0" smtClean="0"/>
              <a:t>the </a:t>
            </a:r>
            <a:r>
              <a:rPr lang="en-US" sz="1700" dirty="0" err="1" smtClean="0"/>
              <a:t>osmolarity</a:t>
            </a:r>
            <a:r>
              <a:rPr lang="en-US" sz="1700" dirty="0" smtClean="0"/>
              <a:t> </a:t>
            </a:r>
            <a:r>
              <a:rPr lang="en-US" sz="1700" dirty="0"/>
              <a:t>decreases to approximately 100 </a:t>
            </a:r>
            <a:r>
              <a:rPr lang="en-US" sz="1700" dirty="0" err="1"/>
              <a:t>mOsm</a:t>
            </a:r>
            <a:r>
              <a:rPr lang="en-US" sz="1700" dirty="0"/>
              <a:t>/L by the time the fluid reaches the early distal </a:t>
            </a:r>
            <a:r>
              <a:rPr lang="en-US" sz="1700" dirty="0" smtClean="0"/>
              <a:t>tubule. Even </a:t>
            </a:r>
            <a:r>
              <a:rPr lang="en-US" sz="1700" dirty="0"/>
              <a:t>during maximal </a:t>
            </a:r>
            <a:r>
              <a:rPr lang="en-US" sz="1700" dirty="0" err="1"/>
              <a:t>antidiuresis</a:t>
            </a:r>
            <a:r>
              <a:rPr lang="en-US" sz="1700" dirty="0"/>
              <a:t>, this portion of the renal tubule is relatively impermeable to water </a:t>
            </a:r>
            <a:r>
              <a:rPr lang="en-US" sz="1700" dirty="0" smtClean="0"/>
              <a:t>and is </a:t>
            </a:r>
            <a:r>
              <a:rPr lang="en-US" sz="1700" dirty="0"/>
              <a:t>therefore called the diluting segment of the renal tubule.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700" dirty="0" smtClean="0"/>
              <a:t>7.D</a:t>
            </a:r>
            <a:r>
              <a:rPr lang="en-US" sz="1700" dirty="0"/>
              <a:t>) A severe renal artery stenosis that reduces GFR to 25% of normal would also decrease </a:t>
            </a:r>
            <a:r>
              <a:rPr lang="en-US" sz="1700" dirty="0" smtClean="0"/>
              <a:t>renal blood </a:t>
            </a:r>
            <a:r>
              <a:rPr lang="en-US" sz="1700" dirty="0"/>
              <a:t>flow but would cause only a transient decrease in urinary creatinine excretion. The </a:t>
            </a:r>
            <a:r>
              <a:rPr lang="en-US" sz="1700" dirty="0" smtClean="0"/>
              <a:t>transient decrease in creatinine </a:t>
            </a:r>
            <a:r>
              <a:rPr lang="en-US" sz="1700" dirty="0"/>
              <a:t>excretion would increase serum creatinine (to about four times normal), </a:t>
            </a:r>
            <a:r>
              <a:rPr lang="en-US" sz="1700" dirty="0" smtClean="0"/>
              <a:t>which would </a:t>
            </a:r>
            <a:r>
              <a:rPr lang="en-US" sz="1700" dirty="0"/>
              <a:t>restore the filtered creatinine load to normal and therefore return urinary creatinine excretion </a:t>
            </a:r>
            <a:r>
              <a:rPr lang="en-US" sz="1700" dirty="0" smtClean="0"/>
              <a:t>to normal </a:t>
            </a:r>
            <a:r>
              <a:rPr lang="en-US" sz="1700" dirty="0"/>
              <a:t>levels under steady-state conditions. Urinary sodium secretion would also decrease transiently </a:t>
            </a:r>
            <a:r>
              <a:rPr lang="en-US" sz="1700" dirty="0" smtClean="0"/>
              <a:t>but would </a:t>
            </a:r>
            <a:r>
              <a:rPr lang="en-US" sz="1700" dirty="0"/>
              <a:t>be restored to normal so that intake and excretion of sodium are balanced. Plasma </a:t>
            </a:r>
            <a:r>
              <a:rPr lang="en-US" sz="1700" dirty="0" smtClean="0"/>
              <a:t>sodium concentration </a:t>
            </a:r>
            <a:r>
              <a:rPr lang="en-US" sz="1700" dirty="0"/>
              <a:t>would not change significantly because it is carefully regulated by the </a:t>
            </a:r>
            <a:r>
              <a:rPr lang="en-US" sz="1700" dirty="0" smtClean="0"/>
              <a:t>antidiuretic hormone–thirst </a:t>
            </a:r>
            <a:r>
              <a:rPr lang="en-US" sz="1700" dirty="0"/>
              <a:t>mechanism</a:t>
            </a:r>
            <a:r>
              <a:rPr lang="en-US" sz="1700" dirty="0" smtClean="0"/>
              <a:t>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700" dirty="0"/>
              <a:t>8. C) Aldosterone stimulates potassium secretion by the principal cells of the collecting </a:t>
            </a:r>
            <a:r>
              <a:rPr lang="en-US" sz="1700" dirty="0" smtClean="0"/>
              <a:t>tubules. Therefore</a:t>
            </a:r>
            <a:r>
              <a:rPr lang="en-US" sz="1700" dirty="0"/>
              <a:t>, blockade of the action of aldosterone with spironolactone would inhibit potassium </a:t>
            </a:r>
            <a:r>
              <a:rPr lang="en-US" sz="1700" dirty="0" smtClean="0"/>
              <a:t>secretion. Other </a:t>
            </a:r>
            <a:r>
              <a:rPr lang="en-US" sz="1700" dirty="0"/>
              <a:t>factors that stimulate potassium secretion by the cortical collecting tubule include </a:t>
            </a:r>
            <a:r>
              <a:rPr lang="en-US" sz="1700" dirty="0" smtClean="0"/>
              <a:t>increased potassium </a:t>
            </a:r>
            <a:r>
              <a:rPr lang="en-US" sz="1700" dirty="0"/>
              <a:t>concentration, increased cortical collecting tubule flow rate (as would occur with high </a:t>
            </a:r>
            <a:r>
              <a:rPr lang="en-US" sz="1700" dirty="0" smtClean="0"/>
              <a:t>sodium intake </a:t>
            </a:r>
            <a:r>
              <a:rPr lang="en-US" sz="1700" dirty="0"/>
              <a:t>or a diuretic that reduces proximal tubular sodium reabsorption), and acute alkalosis</a:t>
            </a:r>
            <a:r>
              <a:rPr lang="en-US" sz="1700" dirty="0" smtClean="0"/>
              <a:t>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700" dirty="0"/>
              <a:t>9. A) K+ excretion rate = urine K+ concentration (60 </a:t>
            </a:r>
            <a:r>
              <a:rPr lang="en-US" sz="1700" dirty="0" err="1"/>
              <a:t>mEq</a:t>
            </a:r>
            <a:r>
              <a:rPr lang="en-US" sz="1700" dirty="0"/>
              <a:t>/L) × urine flow rate (0.001 L/min) = </a:t>
            </a:r>
            <a:r>
              <a:rPr lang="en-US" sz="1700" dirty="0" smtClean="0"/>
              <a:t>0.06 </a:t>
            </a:r>
            <a:r>
              <a:rPr lang="en-US" sz="1700" dirty="0" err="1" smtClean="0"/>
              <a:t>mEq</a:t>
            </a:r>
            <a:r>
              <a:rPr lang="en-US" sz="1700" dirty="0" smtClean="0"/>
              <a:t>/min</a:t>
            </a:r>
            <a:endParaRPr lang="en-US" sz="1700" dirty="0"/>
          </a:p>
          <a:p>
            <a:pPr marL="0" indent="0" algn="just">
              <a:buClr>
                <a:srgbClr val="727CA3"/>
              </a:buClr>
              <a:buNone/>
            </a:pPr>
            <a:endParaRPr lang="en-US" sz="1700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en-US" sz="17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7984" y="593378"/>
            <a:ext cx="6803708" cy="1544373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405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Explanation of answers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67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77984" y="1914881"/>
            <a:ext cx="6803708" cy="7948197"/>
          </a:xfrm>
        </p:spPr>
        <p:txBody>
          <a:bodyPr>
            <a:noAutofit/>
          </a:bodyPr>
          <a:lstStyle/>
          <a:p>
            <a:pPr marL="0" indent="0" algn="just">
              <a:buClr>
                <a:srgbClr val="727CA3"/>
              </a:buClr>
              <a:buNone/>
            </a:pPr>
            <a:r>
              <a:rPr lang="en-US" sz="1760" dirty="0"/>
              <a:t>10. C) In the absence of ADH secretion, there is a marked increase in urine volume because the </a:t>
            </a:r>
            <a:r>
              <a:rPr lang="en-US" sz="1760" dirty="0" smtClean="0"/>
              <a:t>late distal </a:t>
            </a:r>
            <a:r>
              <a:rPr lang="en-US" sz="1760" dirty="0"/>
              <a:t>and collecting tubules are relatively impermeable to water. As a result of increased urine </a:t>
            </a:r>
            <a:r>
              <a:rPr lang="en-US" sz="1760" dirty="0" smtClean="0"/>
              <a:t>volume, there </a:t>
            </a:r>
            <a:r>
              <a:rPr lang="en-US" sz="1760" dirty="0"/>
              <a:t>is dehydration and increased plasma </a:t>
            </a:r>
            <a:r>
              <a:rPr lang="en-US" sz="1760" dirty="0" err="1"/>
              <a:t>osmolarity</a:t>
            </a:r>
            <a:r>
              <a:rPr lang="en-US" sz="1760" dirty="0"/>
              <a:t> and high plasma sodium concentration. </a:t>
            </a:r>
            <a:r>
              <a:rPr lang="en-US" sz="1760" dirty="0" smtClean="0"/>
              <a:t>The resulting </a:t>
            </a:r>
            <a:r>
              <a:rPr lang="en-US" sz="1760" dirty="0"/>
              <a:t>decrease in extracellular fluid volume stimulates renin secretion, resulting in an increase </a:t>
            </a:r>
            <a:r>
              <a:rPr lang="en-US" sz="1760" dirty="0" smtClean="0"/>
              <a:t>in plasma </a:t>
            </a:r>
            <a:r>
              <a:rPr lang="en-US" sz="1760" dirty="0"/>
              <a:t>renin concentration.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760" dirty="0">
                <a:solidFill>
                  <a:prstClr val="black"/>
                </a:solidFill>
              </a:rPr>
              <a:t>11</a:t>
            </a:r>
            <a:r>
              <a:rPr lang="en-US" sz="1760" dirty="0" smtClean="0">
                <a:solidFill>
                  <a:prstClr val="black"/>
                </a:solidFill>
              </a:rPr>
              <a:t>..</a:t>
            </a:r>
            <a:r>
              <a:rPr lang="en-US" sz="1760" dirty="0">
                <a:solidFill>
                  <a:prstClr val="black"/>
                </a:solidFill>
              </a:rPr>
              <a:t>C) In a patient with a very high rate of renin secretion, there would also be increased formation </a:t>
            </a:r>
            <a:r>
              <a:rPr lang="en-US" sz="1760" dirty="0" smtClean="0">
                <a:solidFill>
                  <a:prstClr val="black"/>
                </a:solidFill>
              </a:rPr>
              <a:t>of angiotensin </a:t>
            </a:r>
            <a:r>
              <a:rPr lang="en-US" sz="1760" dirty="0">
                <a:solidFill>
                  <a:prstClr val="black"/>
                </a:solidFill>
              </a:rPr>
              <a:t>II, which in turn would stimulate aldosterone secretion. The increased levels of angiotensin </a:t>
            </a:r>
            <a:r>
              <a:rPr lang="en-US" sz="1760" dirty="0" smtClean="0">
                <a:solidFill>
                  <a:prstClr val="black"/>
                </a:solidFill>
              </a:rPr>
              <a:t>II and </a:t>
            </a:r>
            <a:r>
              <a:rPr lang="en-US" sz="1760" dirty="0">
                <a:solidFill>
                  <a:prstClr val="black"/>
                </a:solidFill>
              </a:rPr>
              <a:t>aldosterone would cause a transient decrease in sodium excretion, which would cause expansion of the extracellular fluid volume and increased arterial pressure. The increased arterial pressure as well </a:t>
            </a:r>
            <a:r>
              <a:rPr lang="en-US" sz="1760" dirty="0" smtClean="0">
                <a:solidFill>
                  <a:prstClr val="black"/>
                </a:solidFill>
              </a:rPr>
              <a:t>as other </a:t>
            </a:r>
            <a:r>
              <a:rPr lang="en-US" sz="1760" dirty="0">
                <a:solidFill>
                  <a:prstClr val="black"/>
                </a:solidFill>
              </a:rPr>
              <a:t>compensations would return sodium excretion to normal so that intake and output are </a:t>
            </a:r>
            <a:r>
              <a:rPr lang="en-US" sz="1760" dirty="0" smtClean="0">
                <a:solidFill>
                  <a:prstClr val="black"/>
                </a:solidFill>
              </a:rPr>
              <a:t>balanced. Therefore</a:t>
            </a:r>
            <a:r>
              <a:rPr lang="en-US" sz="1760" dirty="0">
                <a:solidFill>
                  <a:prstClr val="black"/>
                </a:solidFill>
              </a:rPr>
              <a:t>, under steady-state conditions, sodium excretion would be normal and equal to sodium </a:t>
            </a:r>
            <a:r>
              <a:rPr lang="en-US" sz="1760" dirty="0" smtClean="0">
                <a:solidFill>
                  <a:prstClr val="black"/>
                </a:solidFill>
              </a:rPr>
              <a:t>intake. The </a:t>
            </a:r>
            <a:r>
              <a:rPr lang="en-US" sz="1760" dirty="0">
                <a:solidFill>
                  <a:prstClr val="black"/>
                </a:solidFill>
              </a:rPr>
              <a:t>increased aldosterone concentration would cause hypokalemia (decreased plasma </a:t>
            </a:r>
            <a:r>
              <a:rPr lang="en-US" sz="1760" dirty="0" smtClean="0">
                <a:solidFill>
                  <a:prstClr val="black"/>
                </a:solidFill>
              </a:rPr>
              <a:t>potassium concentration</a:t>
            </a:r>
            <a:r>
              <a:rPr lang="en-US" sz="1760" dirty="0">
                <a:solidFill>
                  <a:prstClr val="black"/>
                </a:solidFill>
              </a:rPr>
              <a:t>), whereas the high level of angiotensin II would cause renal vasoconstriction and </a:t>
            </a:r>
            <a:r>
              <a:rPr lang="en-US" sz="1760" dirty="0" smtClean="0">
                <a:solidFill>
                  <a:prstClr val="black"/>
                </a:solidFill>
              </a:rPr>
              <a:t>decreased renal </a:t>
            </a:r>
            <a:r>
              <a:rPr lang="en-US" sz="1760" dirty="0">
                <a:solidFill>
                  <a:prstClr val="black"/>
                </a:solidFill>
              </a:rPr>
              <a:t>blood flow.</a:t>
            </a:r>
          </a:p>
          <a:p>
            <a:pPr marL="0" indent="0" algn="just">
              <a:buNone/>
            </a:pPr>
            <a:r>
              <a:rPr lang="en-US" sz="1760" dirty="0"/>
              <a:t>12. D) Impairment of proximal tubular </a:t>
            </a:r>
            <a:r>
              <a:rPr lang="en-US" sz="1760" dirty="0" err="1"/>
              <a:t>NaCl</a:t>
            </a:r>
            <a:r>
              <a:rPr lang="en-US" sz="1760" dirty="0"/>
              <a:t> reabsorption would increase </a:t>
            </a:r>
            <a:r>
              <a:rPr lang="en-US" sz="1760" dirty="0" err="1"/>
              <a:t>NaCl</a:t>
            </a:r>
            <a:r>
              <a:rPr lang="en-US" sz="1760" dirty="0"/>
              <a:t> delivery to the </a:t>
            </a:r>
            <a:r>
              <a:rPr lang="en-US" sz="1760" dirty="0" smtClean="0"/>
              <a:t>macula </a:t>
            </a:r>
            <a:r>
              <a:rPr lang="en-US" sz="1760" dirty="0" err="1" smtClean="0"/>
              <a:t>densa</a:t>
            </a:r>
            <a:r>
              <a:rPr lang="en-US" sz="1760" dirty="0"/>
              <a:t>, which in turn would cause a </a:t>
            </a:r>
            <a:r>
              <a:rPr lang="en-US" sz="1760" dirty="0" err="1"/>
              <a:t>tubuloglomerular</a:t>
            </a:r>
            <a:r>
              <a:rPr lang="en-US" sz="1760" dirty="0"/>
              <a:t> feedback–mediated increase in afferent arteriolar</a:t>
            </a:r>
          </a:p>
          <a:p>
            <a:pPr marL="0" indent="0" algn="just">
              <a:buNone/>
            </a:pPr>
            <a:r>
              <a:rPr lang="en-US" sz="1760" dirty="0"/>
              <a:t>resistance. The increased afferent arteriolar resistance would decrease the GFR. Initially there would </a:t>
            </a:r>
            <a:r>
              <a:rPr lang="en-US" sz="1760" dirty="0" smtClean="0"/>
              <a:t>be a </a:t>
            </a:r>
            <a:r>
              <a:rPr lang="en-US" sz="1760" dirty="0"/>
              <a:t>transient increase in sodium excretion, but after 3 weeks, steady-state conditions would be </a:t>
            </a:r>
            <a:r>
              <a:rPr lang="en-US" sz="1760" dirty="0" smtClean="0"/>
              <a:t>achieved. Sodium </a:t>
            </a:r>
            <a:r>
              <a:rPr lang="en-US" sz="1760" dirty="0"/>
              <a:t>excretion would equal sodium intake, and no significant change would occur </a:t>
            </a:r>
            <a:r>
              <a:rPr lang="en-US" sz="1760" dirty="0" smtClean="0"/>
              <a:t>in urinary sodium excretion</a:t>
            </a:r>
            <a:r>
              <a:rPr lang="en-US" sz="1760" dirty="0"/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7984" y="593378"/>
            <a:ext cx="6803708" cy="1544373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405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Explanation of answers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37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77984" y="1914881"/>
            <a:ext cx="6803708" cy="7948197"/>
          </a:xfrm>
        </p:spPr>
        <p:txBody>
          <a:bodyPr>
            <a:noAutofit/>
          </a:bodyPr>
          <a:lstStyle/>
          <a:p>
            <a:pPr marL="0" indent="0" algn="just">
              <a:buClr>
                <a:srgbClr val="727CA3"/>
              </a:buClr>
              <a:buNone/>
            </a:pPr>
            <a:r>
              <a:rPr lang="en-US" sz="1760" dirty="0"/>
              <a:t>13. C) When potassium intake is doubled (from 80 to 160 </a:t>
            </a:r>
            <a:r>
              <a:rPr lang="en-US" sz="1760" dirty="0" err="1"/>
              <a:t>mmol</a:t>
            </a:r>
            <a:r>
              <a:rPr lang="en-US" sz="1760" dirty="0"/>
              <a:t>/day), potassium excretion </a:t>
            </a:r>
            <a:r>
              <a:rPr lang="en-US" sz="1760" dirty="0" smtClean="0"/>
              <a:t>also approximately </a:t>
            </a:r>
            <a:r>
              <a:rPr lang="en-US" sz="1760" dirty="0"/>
              <a:t>doubles within a few days, and the plasma potassium concentration increases only </a:t>
            </a:r>
            <a:r>
              <a:rPr lang="en-US" sz="1760" dirty="0" smtClean="0"/>
              <a:t>slightly. Increased </a:t>
            </a:r>
            <a:r>
              <a:rPr lang="en-US" sz="1760" dirty="0"/>
              <a:t>potassium excretion is achieved largely by increased secretion of potassium in the </a:t>
            </a:r>
            <a:r>
              <a:rPr lang="en-US" sz="1760" dirty="0" smtClean="0"/>
              <a:t>cortical collecting </a:t>
            </a:r>
            <a:r>
              <a:rPr lang="en-US" sz="1760" dirty="0"/>
              <a:t>tubule. Increased aldosterone concentration plays a significant role in increasing </a:t>
            </a:r>
            <a:r>
              <a:rPr lang="en-US" sz="1760" dirty="0" smtClean="0"/>
              <a:t>potassium secretion </a:t>
            </a:r>
            <a:r>
              <a:rPr lang="en-US" sz="1760" dirty="0"/>
              <a:t>and in maintaining a relatively constant plasma potassium concentration during increases </a:t>
            </a:r>
            <a:r>
              <a:rPr lang="en-US" sz="1760" dirty="0" smtClean="0"/>
              <a:t>in potassium </a:t>
            </a:r>
            <a:r>
              <a:rPr lang="en-US" sz="1760" dirty="0"/>
              <a:t>intake. Sodium excretion does not change markedly during chronic increases in </a:t>
            </a:r>
            <a:r>
              <a:rPr lang="en-US" sz="1760" dirty="0" smtClean="0"/>
              <a:t>potassium intake.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760" dirty="0"/>
              <a:t>14. A) The patient described has protein in the urine (proteinuria) and reduced plasma </a:t>
            </a:r>
            <a:r>
              <a:rPr lang="en-US" sz="1760" dirty="0" smtClean="0"/>
              <a:t>protein concentration </a:t>
            </a:r>
            <a:r>
              <a:rPr lang="en-US" sz="1760" dirty="0"/>
              <a:t>secondary to glomerulonephritis caused by an untreated streptococcal infection (“</a:t>
            </a:r>
            <a:r>
              <a:rPr lang="en-US" sz="1760" dirty="0" smtClean="0"/>
              <a:t>strep throat</a:t>
            </a:r>
            <a:r>
              <a:rPr lang="en-US" sz="1760" dirty="0"/>
              <a:t>”). The reduced plasma protein concentration, in turn, decreased the plasma colloid </a:t>
            </a:r>
            <a:r>
              <a:rPr lang="en-US" sz="1760" dirty="0" smtClean="0"/>
              <a:t>osmotic pressure </a:t>
            </a:r>
            <a:r>
              <a:rPr lang="en-US" sz="1760" dirty="0"/>
              <a:t>and resulted in leakage from the plasma to the </a:t>
            </a:r>
            <a:r>
              <a:rPr lang="en-US" sz="1760" dirty="0" err="1"/>
              <a:t>interstitium</a:t>
            </a:r>
            <a:r>
              <a:rPr lang="en-US" sz="1760" dirty="0"/>
              <a:t>. The extracellular fluid edema </a:t>
            </a:r>
            <a:r>
              <a:rPr lang="en-US" sz="1760" dirty="0" smtClean="0"/>
              <a:t>raised interstitial </a:t>
            </a:r>
            <a:r>
              <a:rPr lang="en-US" sz="1760" dirty="0"/>
              <a:t>fluid pressure and interstitial fluid volume, causing increased lymph flow and decreased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760" dirty="0"/>
              <a:t>interstitial fluid protein concentration. Increasing lymph flow causes a “washout” of the interstitial </a:t>
            </a:r>
            <a:r>
              <a:rPr lang="en-US" sz="1760" dirty="0" smtClean="0"/>
              <a:t>fluid protein </a:t>
            </a:r>
            <a:r>
              <a:rPr lang="en-US" sz="1760" dirty="0"/>
              <a:t>as a safety factor against edema. The decreased blood volume would tend to lower </a:t>
            </a:r>
            <a:r>
              <a:rPr lang="en-US" sz="1760" dirty="0" smtClean="0"/>
              <a:t>blood pressure </a:t>
            </a:r>
            <a:r>
              <a:rPr lang="en-US" sz="1760" dirty="0"/>
              <a:t>and stimulate the secretion of renin by the kidneys, raising the plasma renin concentration</a:t>
            </a:r>
            <a:r>
              <a:rPr lang="en-US" sz="1760" dirty="0" smtClean="0"/>
              <a:t>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760" dirty="0"/>
              <a:t>15. C) A 50% reduction in afferent arteriolar resistance with no change in arterial pressure </a:t>
            </a:r>
            <a:r>
              <a:rPr lang="en-US" sz="1760" dirty="0" smtClean="0"/>
              <a:t>would increase </a:t>
            </a:r>
            <a:r>
              <a:rPr lang="en-US" sz="1760" dirty="0"/>
              <a:t>renal blood flow and glomerular hydrostatic pressure, thereby increasing GFR. At the same </a:t>
            </a:r>
            <a:r>
              <a:rPr lang="en-US" sz="1760" dirty="0" smtClean="0"/>
              <a:t>time, the </a:t>
            </a:r>
            <a:r>
              <a:rPr lang="en-US" sz="1760" dirty="0"/>
              <a:t>reduction in afferent arteriolar resistance would raise </a:t>
            </a:r>
            <a:r>
              <a:rPr lang="en-US" sz="1760" dirty="0" err="1"/>
              <a:t>peritubular</a:t>
            </a:r>
            <a:r>
              <a:rPr lang="en-US" sz="1760" dirty="0"/>
              <a:t> capillary hydrostatic pressure.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7984" y="593378"/>
            <a:ext cx="6803708" cy="1544373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405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Explanation of answers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10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77984" y="1914881"/>
            <a:ext cx="6803708" cy="7948197"/>
          </a:xfrm>
        </p:spPr>
        <p:txBody>
          <a:bodyPr>
            <a:noAutofit/>
          </a:bodyPr>
          <a:lstStyle/>
          <a:p>
            <a:pPr marL="0" indent="0" algn="just">
              <a:buClr>
                <a:srgbClr val="727CA3"/>
              </a:buClr>
              <a:buNone/>
            </a:pPr>
            <a:r>
              <a:rPr lang="en-US" sz="1760" dirty="0"/>
              <a:t>16. C) The filtered load of glucose in this example is determined as follows: GFR (150 ml/min) </a:t>
            </a:r>
            <a:r>
              <a:rPr lang="en-US" sz="1760" dirty="0" smtClean="0"/>
              <a:t>× plasma </a:t>
            </a:r>
            <a:r>
              <a:rPr lang="en-US" sz="1760" dirty="0"/>
              <a:t>glucose (300 mg/</a:t>
            </a:r>
            <a:r>
              <a:rPr lang="en-US" sz="1760" dirty="0" err="1"/>
              <a:t>dL</a:t>
            </a:r>
            <a:r>
              <a:rPr lang="en-US" sz="1760" dirty="0"/>
              <a:t>) = 450 mg/min. The transport maximum for glucose in this example is </a:t>
            </a:r>
            <a:r>
              <a:rPr lang="en-US" sz="1760" dirty="0" smtClean="0"/>
              <a:t>300 mg/min</a:t>
            </a:r>
            <a:r>
              <a:rPr lang="en-US" sz="1760" dirty="0"/>
              <a:t>. Therefore, the maximum rate of glucose reabsorption is 300 mg/min. The urinary </a:t>
            </a:r>
            <a:r>
              <a:rPr lang="en-US" sz="1760" dirty="0" smtClean="0"/>
              <a:t>glucose excretion </a:t>
            </a:r>
            <a:r>
              <a:rPr lang="en-US" sz="1760" dirty="0"/>
              <a:t>is equal to the filtered load (450 mg/min) minus the tubular reabsorption of glucose (</a:t>
            </a:r>
            <a:r>
              <a:rPr lang="en-US" sz="1760" dirty="0" smtClean="0"/>
              <a:t>300 mg/min</a:t>
            </a:r>
            <a:r>
              <a:rPr lang="en-US" sz="1760" dirty="0"/>
              <a:t>), or 150 mg/min</a:t>
            </a:r>
            <a:r>
              <a:rPr lang="en-US" sz="1760" dirty="0" smtClean="0"/>
              <a:t>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760" dirty="0"/>
              <a:t>17. B) This patient has respiratory acidosis because the plasma pH is lower than the normal level of </a:t>
            </a:r>
            <a:r>
              <a:rPr lang="en-US" sz="1760" dirty="0" smtClean="0"/>
              <a:t>7.4 and </a:t>
            </a:r>
            <a:r>
              <a:rPr lang="en-US" sz="1760" dirty="0"/>
              <a:t>the plasma Pco2 is higher than the normal level of 40 mm Hg. The elevation in plasma </a:t>
            </a:r>
            <a:r>
              <a:rPr lang="en-US" sz="1760" dirty="0" smtClean="0"/>
              <a:t>bicarbonate concentration </a:t>
            </a:r>
            <a:r>
              <a:rPr lang="en-US" sz="1760" dirty="0"/>
              <a:t>above normal (∼24 </a:t>
            </a:r>
            <a:r>
              <a:rPr lang="en-US" sz="1760" dirty="0" err="1"/>
              <a:t>mEq</a:t>
            </a:r>
            <a:r>
              <a:rPr lang="en-US" sz="1760" dirty="0"/>
              <a:t>/L) is due to partial </a:t>
            </a:r>
            <a:r>
              <a:rPr lang="en-US" sz="1760" dirty="0" smtClean="0"/>
              <a:t>renal compensation </a:t>
            </a:r>
            <a:r>
              <a:rPr lang="en-US" sz="1760" dirty="0"/>
              <a:t>for the </a:t>
            </a:r>
            <a:r>
              <a:rPr lang="en-US" sz="1760" dirty="0" smtClean="0"/>
              <a:t>respiratory acidosis</a:t>
            </a:r>
            <a:r>
              <a:rPr lang="en-US" sz="1760" dirty="0"/>
              <a:t>. Therefore, this patient has respiratory acidosis with partial renal compensation</a:t>
            </a:r>
            <a:r>
              <a:rPr lang="en-US" sz="1760" dirty="0" smtClean="0"/>
              <a:t>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760" dirty="0"/>
              <a:t>18. C) </a:t>
            </a:r>
            <a:r>
              <a:rPr lang="en-US" sz="1760" dirty="0" err="1"/>
              <a:t>Peritubular</a:t>
            </a:r>
            <a:r>
              <a:rPr lang="en-US" sz="1760" dirty="0"/>
              <a:t> capillary fluid reabsorption is determined by the balance of hydrostatic and </a:t>
            </a:r>
            <a:r>
              <a:rPr lang="en-US" sz="1760" dirty="0" smtClean="0"/>
              <a:t>colloid osmotic </a:t>
            </a:r>
            <a:r>
              <a:rPr lang="en-US" sz="1760" dirty="0"/>
              <a:t>forces in the </a:t>
            </a:r>
            <a:r>
              <a:rPr lang="en-US" sz="1760" dirty="0" err="1"/>
              <a:t>peritubular</a:t>
            </a:r>
            <a:r>
              <a:rPr lang="en-US" sz="1760" dirty="0"/>
              <a:t> capillaries. Increased efferent arteriolar resistance reduces </a:t>
            </a:r>
            <a:r>
              <a:rPr lang="en-US" sz="1760" dirty="0" err="1"/>
              <a:t>peritubular</a:t>
            </a:r>
            <a:endParaRPr lang="en-US" sz="1760" dirty="0"/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760" dirty="0"/>
              <a:t>capillary hydrostatic pressure and therefore increases the net force favoring fluid reabsorption. </a:t>
            </a:r>
            <a:r>
              <a:rPr lang="en-US" sz="1760" dirty="0" smtClean="0"/>
              <a:t>Increased blood </a:t>
            </a:r>
            <a:r>
              <a:rPr lang="en-US" sz="1760" dirty="0"/>
              <a:t>pressure tends to raise </a:t>
            </a:r>
            <a:r>
              <a:rPr lang="en-US" sz="1760" dirty="0" err="1"/>
              <a:t>peritubular</a:t>
            </a:r>
            <a:r>
              <a:rPr lang="en-US" sz="1760" dirty="0"/>
              <a:t> capillary hydrostatic pressure and reduce fluid reabsorption.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760" dirty="0"/>
              <a:t>Decreased filtration fraction increases the </a:t>
            </a:r>
            <a:r>
              <a:rPr lang="en-US" sz="1760" dirty="0" err="1"/>
              <a:t>peritubular</a:t>
            </a:r>
            <a:r>
              <a:rPr lang="en-US" sz="1760" dirty="0"/>
              <a:t> capillary colloid osmotic pressure and tends </a:t>
            </a:r>
            <a:r>
              <a:rPr lang="en-US" sz="1760" dirty="0" smtClean="0"/>
              <a:t>to reduce </a:t>
            </a:r>
            <a:r>
              <a:rPr lang="en-US" sz="1760" dirty="0" err="1"/>
              <a:t>peritubular</a:t>
            </a:r>
            <a:r>
              <a:rPr lang="en-US" sz="1760" dirty="0"/>
              <a:t> capillary reabsorption. Decreased angiotensin II causes vasodilatation of </a:t>
            </a:r>
            <a:r>
              <a:rPr lang="en-US" sz="1760" dirty="0" smtClean="0"/>
              <a:t>efferent arterioles</a:t>
            </a:r>
            <a:r>
              <a:rPr lang="en-US" sz="1760" dirty="0"/>
              <a:t>, raising </a:t>
            </a:r>
            <a:r>
              <a:rPr lang="en-US" sz="1760" dirty="0" err="1"/>
              <a:t>peritubular</a:t>
            </a:r>
            <a:r>
              <a:rPr lang="en-US" sz="1760" dirty="0"/>
              <a:t> capillary hydrostatic pressure, </a:t>
            </a:r>
            <a:r>
              <a:rPr lang="en-US" sz="1760" dirty="0" smtClean="0"/>
              <a:t>decreasing reabsorption</a:t>
            </a:r>
            <a:r>
              <a:rPr lang="en-US" sz="1760" dirty="0"/>
              <a:t>, and </a:t>
            </a:r>
            <a:r>
              <a:rPr lang="en-US" sz="1760" dirty="0" smtClean="0"/>
              <a:t>decreasing tubular </a:t>
            </a:r>
            <a:r>
              <a:rPr lang="en-US" sz="1760" dirty="0"/>
              <a:t>transport of water and electrolytes. Increased renal blood flow also tends to raise </a:t>
            </a:r>
            <a:r>
              <a:rPr lang="en-US" sz="1760" dirty="0" err="1" smtClean="0"/>
              <a:t>peritubular</a:t>
            </a:r>
            <a:r>
              <a:rPr lang="en-US" sz="1760" dirty="0" smtClean="0"/>
              <a:t> capillary </a:t>
            </a:r>
            <a:r>
              <a:rPr lang="en-US" sz="1760" dirty="0"/>
              <a:t>hydrostatic pressure and decrease fluid reabsorption.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7984" y="593378"/>
            <a:ext cx="6803708" cy="1544373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405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Explanation of answers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0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77984" y="1914881"/>
            <a:ext cx="6803708" cy="7948197"/>
          </a:xfrm>
        </p:spPr>
        <p:txBody>
          <a:bodyPr>
            <a:noAutofit/>
          </a:bodyPr>
          <a:lstStyle/>
          <a:p>
            <a:pPr marL="0" indent="0" algn="just">
              <a:buClr>
                <a:srgbClr val="727CA3"/>
              </a:buClr>
              <a:buNone/>
            </a:pPr>
            <a:r>
              <a:rPr lang="en-US" sz="1600" dirty="0"/>
              <a:t>19. B) Inhibition of aldosterone causes hyperkalemia by two mechanisms: (1) shifting potassium out </a:t>
            </a:r>
            <a:r>
              <a:rPr lang="en-US" sz="1600" dirty="0" smtClean="0"/>
              <a:t>of the </a:t>
            </a:r>
            <a:r>
              <a:rPr lang="en-US" sz="1600" dirty="0"/>
              <a:t>cells into the extracellular fluid, and (2) decreasing cortical collecting tubular secretion of potassium.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600" dirty="0"/>
              <a:t>Increasing potassium intake from 60 to 180 </a:t>
            </a:r>
            <a:r>
              <a:rPr lang="en-US" sz="1600" dirty="0" err="1"/>
              <a:t>mmol</a:t>
            </a:r>
            <a:r>
              <a:rPr lang="en-US" sz="1600" dirty="0"/>
              <a:t>/day would cause only a very small increase in </a:t>
            </a:r>
            <a:r>
              <a:rPr lang="en-US" sz="1600" dirty="0" smtClean="0"/>
              <a:t>plasma potassium </a:t>
            </a:r>
            <a:r>
              <a:rPr lang="en-US" sz="1600" dirty="0"/>
              <a:t>concentration in a person with normal kidneys and normal aldosterone feedback </a:t>
            </a:r>
            <a:r>
              <a:rPr lang="en-US" sz="1600" dirty="0" smtClean="0"/>
              <a:t>mechanisms. A reduction </a:t>
            </a:r>
            <a:r>
              <a:rPr lang="en-US" sz="1600" dirty="0"/>
              <a:t>in sodium intake also has very little effect on </a:t>
            </a:r>
            <a:r>
              <a:rPr lang="en-US" sz="1600" dirty="0" smtClean="0"/>
              <a:t>plasma potassium </a:t>
            </a:r>
            <a:r>
              <a:rPr lang="en-US" sz="1600" dirty="0"/>
              <a:t>concentration. Chronic treatment with a diuretic that inhibits loop of </a:t>
            </a:r>
            <a:r>
              <a:rPr lang="en-US" sz="1600" dirty="0" err="1"/>
              <a:t>Henle</a:t>
            </a:r>
            <a:r>
              <a:rPr lang="en-US" sz="1600" dirty="0"/>
              <a:t> Na+-2Cl−-K+ </a:t>
            </a:r>
            <a:r>
              <a:rPr lang="en-US" sz="1600" dirty="0" err="1" smtClean="0"/>
              <a:t>cotransport</a:t>
            </a:r>
            <a:r>
              <a:rPr lang="en-US" sz="1600" dirty="0" smtClean="0"/>
              <a:t> would </a:t>
            </a:r>
            <a:r>
              <a:rPr lang="en-US" sz="1600" dirty="0"/>
              <a:t>tend to cause potassium loss in the urine and hypokalemia. However, chronic </a:t>
            </a:r>
            <a:r>
              <a:rPr lang="en-US" sz="1600" dirty="0" smtClean="0"/>
              <a:t>treatment with </a:t>
            </a:r>
            <a:r>
              <a:rPr lang="en-US" sz="1600" dirty="0"/>
              <a:t>a diuretic that inhibits sodium reabsorption in the collecting ducts, such as </a:t>
            </a:r>
            <a:r>
              <a:rPr lang="en-US" sz="1600" dirty="0" smtClean="0"/>
              <a:t>a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600" dirty="0" err="1" smtClean="0"/>
              <a:t>miloride</a:t>
            </a:r>
            <a:r>
              <a:rPr lang="en-US" sz="1600" dirty="0"/>
              <a:t>, would </a:t>
            </a:r>
            <a:r>
              <a:rPr lang="en-US" sz="1600" dirty="0" smtClean="0"/>
              <a:t>have little </a:t>
            </a:r>
            <a:r>
              <a:rPr lang="en-US" sz="1600" dirty="0"/>
              <a:t>effect on plasma potassium concentration</a:t>
            </a:r>
            <a:r>
              <a:rPr lang="en-US" sz="1600" dirty="0" smtClean="0"/>
              <a:t>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600" dirty="0"/>
              <a:t>20. C) The filterability of solutes in the plasma is inversely related to the size of the solute (</a:t>
            </a:r>
            <a:r>
              <a:rPr lang="en-US" sz="1600" dirty="0" smtClean="0"/>
              <a:t>molecular weight</a:t>
            </a:r>
            <a:r>
              <a:rPr lang="en-US" sz="1600" dirty="0"/>
              <a:t>). Also, positively charged molecules are filtered more readily than are neutral molecules </a:t>
            </a:r>
            <a:r>
              <a:rPr lang="en-US" sz="1600" dirty="0" smtClean="0"/>
              <a:t>or negatively </a:t>
            </a:r>
            <a:r>
              <a:rPr lang="en-US" sz="1600" dirty="0"/>
              <a:t>charged molecules of equal molecular weight. Therefore, the positively charged </a:t>
            </a:r>
            <a:r>
              <a:rPr lang="en-US" sz="1600" dirty="0" err="1" smtClean="0"/>
              <a:t>polycationic</a:t>
            </a:r>
            <a:r>
              <a:rPr lang="en-US" sz="1600" dirty="0" smtClean="0"/>
              <a:t> dextran </a:t>
            </a:r>
            <a:r>
              <a:rPr lang="en-US" sz="1600" dirty="0"/>
              <a:t>with a molecular weight of 25,000 would be the most readily filtered substance of the </a:t>
            </a:r>
            <a:r>
              <a:rPr lang="en-US" sz="1600" dirty="0" smtClean="0"/>
              <a:t>choices provided</a:t>
            </a:r>
            <a:r>
              <a:rPr lang="en-US" sz="1600" dirty="0"/>
              <a:t>. Red blood cells are not filtered at all by the glomerular capillaries under normal conditions</a:t>
            </a:r>
            <a:r>
              <a:rPr lang="en-US" sz="1600" dirty="0" smtClean="0"/>
              <a:t>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600" dirty="0"/>
              <a:t>21. B) Approximately 30% to 40% of the filtered urea is reabsorbed in the proximal tubule. </a:t>
            </a:r>
            <a:r>
              <a:rPr lang="en-US" sz="1600" dirty="0" smtClean="0"/>
              <a:t>However, the </a:t>
            </a:r>
            <a:r>
              <a:rPr lang="en-US" sz="1600" dirty="0"/>
              <a:t>tubular fluid urea concentration increases because urea is not nearly as </a:t>
            </a:r>
            <a:r>
              <a:rPr lang="en-US" sz="1600" dirty="0" err="1"/>
              <a:t>permeant</a:t>
            </a:r>
            <a:r>
              <a:rPr lang="en-US" sz="1600" dirty="0"/>
              <a:t> as water in </a:t>
            </a:r>
            <a:r>
              <a:rPr lang="en-US" sz="1600" dirty="0" smtClean="0"/>
              <a:t>this nephron </a:t>
            </a:r>
            <a:r>
              <a:rPr lang="en-US" sz="1600" dirty="0"/>
              <a:t>segment. Urea concentration increases further in the tip of the loop of </a:t>
            </a:r>
            <a:r>
              <a:rPr lang="en-US" sz="1600" dirty="0" err="1"/>
              <a:t>Henle</a:t>
            </a:r>
            <a:r>
              <a:rPr lang="en-US" sz="1600" dirty="0"/>
              <a:t> because water </a:t>
            </a:r>
            <a:r>
              <a:rPr lang="en-US" sz="1600" dirty="0" smtClean="0"/>
              <a:t>is reabsorbed </a:t>
            </a:r>
            <a:r>
              <a:rPr lang="en-US" sz="1600" dirty="0"/>
              <a:t>in the descending limb of the loop of </a:t>
            </a:r>
            <a:r>
              <a:rPr lang="en-US" sz="1600" dirty="0" err="1"/>
              <a:t>Henle</a:t>
            </a:r>
            <a:r>
              <a:rPr lang="en-US" sz="1600" dirty="0"/>
              <a:t>. Under conditions of </a:t>
            </a:r>
            <a:r>
              <a:rPr lang="en-US" sz="1600" dirty="0" err="1"/>
              <a:t>antidiuresis</a:t>
            </a:r>
            <a:r>
              <a:rPr lang="en-US" sz="1600" dirty="0"/>
              <a:t>, urea is </a:t>
            </a:r>
            <a:r>
              <a:rPr lang="en-US" sz="1600" dirty="0" smtClean="0"/>
              <a:t>further concentrated </a:t>
            </a:r>
            <a:r>
              <a:rPr lang="en-US" sz="1600" dirty="0"/>
              <a:t>as water is reabsorbed and as fluid flows along the collecting ducts. Therefore, the </a:t>
            </a:r>
            <a:r>
              <a:rPr lang="en-US" sz="1600" dirty="0" smtClean="0"/>
              <a:t>final urine </a:t>
            </a:r>
            <a:r>
              <a:rPr lang="en-US" sz="1600" dirty="0"/>
              <a:t>concentration of urea is substantially greater than the concentration in the proximal tubule or in the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600" dirty="0"/>
              <a:t>plasma.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7984" y="593378"/>
            <a:ext cx="6803708" cy="1544373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405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Explanation of answers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65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77984" y="1988385"/>
            <a:ext cx="6803708" cy="7948197"/>
          </a:xfrm>
        </p:spPr>
        <p:txBody>
          <a:bodyPr>
            <a:noAutofit/>
          </a:bodyPr>
          <a:lstStyle/>
          <a:p>
            <a:pPr marL="0" indent="0" algn="just">
              <a:buClr>
                <a:srgbClr val="727CA3"/>
              </a:buClr>
              <a:buNone/>
            </a:pPr>
            <a:r>
              <a:rPr lang="en-US" sz="1800" dirty="0"/>
              <a:t>22. D) Excessive activity of the </a:t>
            </a:r>
            <a:r>
              <a:rPr lang="en-US" sz="1800" dirty="0" err="1"/>
              <a:t>amiloride</a:t>
            </a:r>
            <a:r>
              <a:rPr lang="en-US" sz="1800" dirty="0"/>
              <a:t>-sensitive sodium channel in the collecting tubules </a:t>
            </a:r>
            <a:r>
              <a:rPr lang="en-US" sz="1800" dirty="0" smtClean="0"/>
              <a:t>would cause </a:t>
            </a:r>
            <a:r>
              <a:rPr lang="en-US" sz="1800" dirty="0"/>
              <a:t>a transient decrease in sodium excretion and expansion of extracellular fluid volume, which in </a:t>
            </a:r>
            <a:r>
              <a:rPr lang="en-US" sz="1800" dirty="0" smtClean="0"/>
              <a:t>turn would </a:t>
            </a:r>
            <a:r>
              <a:rPr lang="en-US" sz="1800" dirty="0"/>
              <a:t>increase arterial pressure and decrease renin secretion, leading to decreased </a:t>
            </a:r>
            <a:r>
              <a:rPr lang="en-US" sz="1800" dirty="0" smtClean="0"/>
              <a:t>aldosterone secretion</a:t>
            </a:r>
            <a:r>
              <a:rPr lang="en-US" sz="1800" dirty="0"/>
              <a:t>. Under steady-state conditions, sodium excretion would return to normal so that intake and </a:t>
            </a:r>
            <a:r>
              <a:rPr lang="en-US" sz="1800" dirty="0" smtClean="0"/>
              <a:t>renal excretion </a:t>
            </a:r>
            <a:r>
              <a:rPr lang="en-US" sz="1800" dirty="0"/>
              <a:t>of sodium are balanced. One of the mechanisms that re-establishes this balance between </a:t>
            </a:r>
            <a:r>
              <a:rPr lang="en-US" sz="1800" dirty="0" smtClean="0"/>
              <a:t>intake and </a:t>
            </a:r>
            <a:r>
              <a:rPr lang="en-US" sz="1800" dirty="0"/>
              <a:t>output of sodium is the rise in arterial pressure that induces a “pressure </a:t>
            </a:r>
            <a:r>
              <a:rPr lang="en-US" sz="1800" dirty="0" err="1"/>
              <a:t>natriuresis</a:t>
            </a:r>
            <a:r>
              <a:rPr lang="en-US" sz="1800" dirty="0" smtClean="0"/>
              <a:t>.”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800" dirty="0"/>
              <a:t>23. B) Free water clearance is calculated as urine flow rate (600 ml/2 </a:t>
            </a:r>
            <a:r>
              <a:rPr lang="en-US" sz="1800" dirty="0" err="1"/>
              <a:t>hr</a:t>
            </a:r>
            <a:r>
              <a:rPr lang="en-US" sz="1800" dirty="0"/>
              <a:t>, or 5 ml/min) − </a:t>
            </a:r>
            <a:r>
              <a:rPr lang="en-US" sz="1800" dirty="0" err="1" smtClean="0"/>
              <a:t>osmolar</a:t>
            </a:r>
            <a:r>
              <a:rPr lang="en-US" sz="1800" dirty="0" smtClean="0"/>
              <a:t> clearance </a:t>
            </a:r>
            <a:r>
              <a:rPr lang="en-US" sz="1800" dirty="0"/>
              <a:t>(urine </a:t>
            </a:r>
            <a:r>
              <a:rPr lang="en-US" sz="1800" dirty="0" err="1"/>
              <a:t>osmolarity</a:t>
            </a:r>
            <a:r>
              <a:rPr lang="en-US" sz="1800" dirty="0"/>
              <a:t> × urine flow rate/plasma </a:t>
            </a:r>
            <a:r>
              <a:rPr lang="en-US" sz="1800" dirty="0" err="1"/>
              <a:t>osmolarity</a:t>
            </a:r>
            <a:r>
              <a:rPr lang="en-US" sz="1800" dirty="0"/>
              <a:t>). Therefore, free water clearance </a:t>
            </a:r>
            <a:r>
              <a:rPr lang="en-US" sz="1800" dirty="0" smtClean="0"/>
              <a:t>is equal </a:t>
            </a:r>
            <a:r>
              <a:rPr lang="en-US" sz="1800" dirty="0"/>
              <a:t>to +2.5 ml/min</a:t>
            </a:r>
            <a:r>
              <a:rPr lang="en-US" sz="1800" dirty="0" smtClean="0"/>
              <a:t>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800" dirty="0"/>
              <a:t>24. A) Primary excessive secretion of aldosterone (Conn’s syndrome) would be associated with </a:t>
            </a:r>
            <a:r>
              <a:rPr lang="en-US" sz="1800" dirty="0" smtClean="0"/>
              <a:t>marked hypokalemia </a:t>
            </a:r>
            <a:r>
              <a:rPr lang="en-US" sz="1800" dirty="0"/>
              <a:t>and metabolic alkalosis (increased plasma pH). Because aldosterone stimulates sodium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800" dirty="0"/>
              <a:t>reabsorption and potassium secretion by the cortical collecting tubule, there could be a transient </a:t>
            </a:r>
            <a:r>
              <a:rPr lang="en-US" sz="1800" dirty="0" smtClean="0"/>
              <a:t>decrease in </a:t>
            </a:r>
            <a:r>
              <a:rPr lang="en-US" sz="1800" dirty="0"/>
              <a:t>sodium excretion and an increase in potassium excretion, but under steady-state conditions, </a:t>
            </a:r>
            <a:r>
              <a:rPr lang="en-US" sz="1800" dirty="0" smtClean="0"/>
              <a:t>both urinary </a:t>
            </a:r>
            <a:r>
              <a:rPr lang="en-US" sz="1800" dirty="0"/>
              <a:t>sodium and potassium excretion would return to normal to match the intake of these </a:t>
            </a:r>
            <a:r>
              <a:rPr lang="en-US" sz="1800" dirty="0" smtClean="0"/>
              <a:t>electrolytes. However</a:t>
            </a:r>
            <a:r>
              <a:rPr lang="en-US" sz="1800" dirty="0"/>
              <a:t>, the sodium retention as well as the hypertension associated with aldosterone excess would </a:t>
            </a:r>
            <a:r>
              <a:rPr lang="en-US" sz="1800" dirty="0" smtClean="0"/>
              <a:t>tend to </a:t>
            </a:r>
            <a:r>
              <a:rPr lang="en-US" sz="1800" dirty="0"/>
              <a:t>reduce renin secretion</a:t>
            </a:r>
            <a:r>
              <a:rPr lang="en-US" sz="1800" dirty="0" smtClean="0"/>
              <a:t>.</a:t>
            </a:r>
          </a:p>
          <a:p>
            <a:pPr marL="0" indent="0" algn="just">
              <a:buClr>
                <a:srgbClr val="727CA3"/>
              </a:buClr>
              <a:buNone/>
            </a:pP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7984" y="593378"/>
            <a:ext cx="6803708" cy="1544373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405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Explanation of answers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82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77984" y="1988385"/>
            <a:ext cx="6803708" cy="7948197"/>
          </a:xfrm>
        </p:spPr>
        <p:txBody>
          <a:bodyPr>
            <a:noAutofit/>
          </a:bodyPr>
          <a:lstStyle/>
          <a:p>
            <a:pPr marL="0" indent="0" algn="just">
              <a:buClr>
                <a:srgbClr val="727CA3"/>
              </a:buClr>
              <a:buNone/>
            </a:pPr>
            <a:r>
              <a:rPr lang="en-US" sz="1800" dirty="0"/>
              <a:t>25. B) A doubling of plasma creatinine implies that the creatinine clearance and GFR have been </a:t>
            </a:r>
            <a:r>
              <a:rPr lang="en-US" sz="1800" dirty="0" smtClean="0"/>
              <a:t>reduced by </a:t>
            </a:r>
            <a:r>
              <a:rPr lang="en-US" sz="1800" dirty="0"/>
              <a:t>approximately 50%. Although the reduction in creatinine clearance would initially cause a transient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800" dirty="0"/>
              <a:t>decrease in filtered load of creatinine, creatinine excretion rate, and sodium excretion rate, the </a:t>
            </a:r>
            <a:r>
              <a:rPr lang="en-US" sz="1800" dirty="0" smtClean="0"/>
              <a:t>plasma concentration </a:t>
            </a:r>
            <a:r>
              <a:rPr lang="en-US" sz="1800" dirty="0"/>
              <a:t>of creatinine would increase until the filtered load of creatinine and the creatinine </a:t>
            </a:r>
            <a:r>
              <a:rPr lang="en-US" sz="1800" dirty="0" smtClean="0"/>
              <a:t>excretion rate </a:t>
            </a:r>
            <a:r>
              <a:rPr lang="en-US" sz="1800" dirty="0"/>
              <a:t>returned to normal. However, creatinine clearance would remain reduced, because </a:t>
            </a:r>
            <a:r>
              <a:rPr lang="en-US" sz="1800" dirty="0" smtClean="0"/>
              <a:t>creatinine clearance </a:t>
            </a:r>
            <a:r>
              <a:rPr lang="en-US" sz="1800" dirty="0"/>
              <a:t>is the urinary excretion rate of creatinine divided by the plasma creatinine </a:t>
            </a:r>
            <a:r>
              <a:rPr lang="en-US" sz="1800" dirty="0" smtClean="0"/>
              <a:t>concentration. Urinary </a:t>
            </a:r>
            <a:r>
              <a:rPr lang="en-US" sz="1800" dirty="0"/>
              <a:t>sodium excretion would also return to normal and would equal the sodium intake, under </a:t>
            </a:r>
            <a:r>
              <a:rPr lang="en-US" sz="1800" dirty="0" err="1" smtClean="0"/>
              <a:t>steadystate</a:t>
            </a:r>
            <a:r>
              <a:rPr lang="en-US" sz="1800" dirty="0" smtClean="0"/>
              <a:t> conditions</a:t>
            </a:r>
            <a:r>
              <a:rPr lang="en-US" sz="1800" dirty="0"/>
              <a:t>, as a result of compensatory mechanisms that reduce renal tubular reabsorption </a:t>
            </a:r>
            <a:r>
              <a:rPr lang="en-US" sz="1800" dirty="0" smtClean="0"/>
              <a:t>of sodium.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800" dirty="0"/>
              <a:t>26. C) The glomerular capillary filtration coefficient is the product of the hydraulic conductivity </a:t>
            </a:r>
            <a:r>
              <a:rPr lang="en-US" sz="1800" dirty="0" smtClean="0"/>
              <a:t>and surface </a:t>
            </a:r>
            <a:r>
              <a:rPr lang="en-US" sz="1800" dirty="0"/>
              <a:t>area of the glomerular capillaries. Therefore, increasing the glomerular capillary </a:t>
            </a:r>
            <a:r>
              <a:rPr lang="en-US" sz="1800" dirty="0" smtClean="0"/>
              <a:t>filtration coefficient </a:t>
            </a:r>
            <a:r>
              <a:rPr lang="en-US" sz="1800" dirty="0"/>
              <a:t>tends to increase GFR. Increased afferent arteriolar resistance, </a:t>
            </a:r>
            <a:r>
              <a:rPr lang="en-US" sz="1800" dirty="0" smtClean="0"/>
              <a:t>decreased efferent arteriolar resistance</a:t>
            </a:r>
            <a:r>
              <a:rPr lang="en-US" sz="1800" dirty="0"/>
              <a:t>, increased Bowman’s capsule hydrostatic pressure, and decreased glomerular </a:t>
            </a:r>
            <a:r>
              <a:rPr lang="en-US" sz="1800" dirty="0" smtClean="0"/>
              <a:t>hydrostatic pressure </a:t>
            </a:r>
            <a:r>
              <a:rPr lang="en-US" sz="1800" dirty="0"/>
              <a:t>tend to decrease GFR. </a:t>
            </a:r>
            <a:endParaRPr lang="en-US" sz="1800" dirty="0" smtClean="0"/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800" dirty="0"/>
              <a:t>27. D) If a substance is completely cleared from the plasma, the clearance rate of that substance </a:t>
            </a:r>
            <a:r>
              <a:rPr lang="en-US" sz="1800" dirty="0" smtClean="0"/>
              <a:t>would equal </a:t>
            </a:r>
            <a:r>
              <a:rPr lang="en-US" sz="1800" dirty="0"/>
              <a:t>the total renal plasma flow. In other words, the total amount of substance delivered to the kidneys </a:t>
            </a:r>
            <a:r>
              <a:rPr lang="en-US" sz="1800" dirty="0" smtClean="0"/>
              <a:t>in the </a:t>
            </a:r>
            <a:r>
              <a:rPr lang="en-US" sz="1800" dirty="0"/>
              <a:t>blood (renal plasma flow × concentration of substance in the blood) would equal the amount of </a:t>
            </a:r>
            <a:r>
              <a:rPr lang="en-US" sz="1800" dirty="0" smtClean="0"/>
              <a:t>that substance </a:t>
            </a:r>
            <a:r>
              <a:rPr lang="en-US" sz="1800" dirty="0"/>
              <a:t>excreted in the urine. Complete renal clearance of a substance would require both </a:t>
            </a:r>
            <a:r>
              <a:rPr lang="en-US" sz="1800" dirty="0" smtClean="0"/>
              <a:t>glomerular filtration </a:t>
            </a:r>
            <a:r>
              <a:rPr lang="en-US" sz="1800" dirty="0"/>
              <a:t>and tubular secretion of that substance.</a:t>
            </a:r>
            <a:endParaRPr lang="en-US" sz="1800" dirty="0" smtClean="0"/>
          </a:p>
          <a:p>
            <a:pPr marL="0" indent="0" algn="just">
              <a:buClr>
                <a:srgbClr val="727CA3"/>
              </a:buClr>
              <a:buNone/>
            </a:pP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7984" y="593378"/>
            <a:ext cx="6803708" cy="1544373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405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Explanation of answers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77984" y="1817514"/>
            <a:ext cx="6803708" cy="7948197"/>
          </a:xfrm>
        </p:spPr>
        <p:txBody>
          <a:bodyPr>
            <a:noAutofit/>
          </a:bodyPr>
          <a:lstStyle/>
          <a:p>
            <a:pPr marL="0" indent="0" algn="just">
              <a:buClr>
                <a:srgbClr val="727CA3"/>
              </a:buClr>
              <a:buNone/>
            </a:pPr>
            <a:r>
              <a:rPr lang="en-US" sz="1800" dirty="0"/>
              <a:t>28. C) The patient has a lower than normal pH and is therefore acidotic. Because the plasma </a:t>
            </a:r>
            <a:r>
              <a:rPr lang="en-US" sz="1800" dirty="0" smtClean="0"/>
              <a:t>bicarbonate concentration </a:t>
            </a:r>
            <a:r>
              <a:rPr lang="en-US" sz="1800" dirty="0"/>
              <a:t>is also lower than normal, the patient has metabolic acidosis with respiratory </a:t>
            </a:r>
            <a:r>
              <a:rPr lang="en-US" sz="1800" dirty="0" smtClean="0"/>
              <a:t>compensation (Pco2 </a:t>
            </a:r>
            <a:r>
              <a:rPr lang="en-US" sz="1800" dirty="0"/>
              <a:t>is lower than normal). The plasma anion gap (Na+-</a:t>
            </a:r>
            <a:r>
              <a:rPr lang="en-US" sz="1800" dirty="0" err="1"/>
              <a:t>Cl</a:t>
            </a:r>
            <a:r>
              <a:rPr lang="en-US" sz="1800" dirty="0"/>
              <a:t>−-</a:t>
            </a:r>
            <a:r>
              <a:rPr lang="en-US" sz="1800" dirty="0" smtClean="0"/>
              <a:t>HCO3 − </a:t>
            </a:r>
            <a:r>
              <a:rPr lang="en-US" sz="1800" dirty="0"/>
              <a:t>= 10 </a:t>
            </a:r>
            <a:r>
              <a:rPr lang="en-US" sz="1800" dirty="0" err="1"/>
              <a:t>mEq</a:t>
            </a:r>
            <a:r>
              <a:rPr lang="en-US" sz="1800" dirty="0"/>
              <a:t>/L) is in the normal </a:t>
            </a:r>
            <a:r>
              <a:rPr lang="en-US" sz="1800" dirty="0" smtClean="0"/>
              <a:t>range, suggesting </a:t>
            </a:r>
            <a:r>
              <a:rPr lang="en-US" sz="1800" dirty="0"/>
              <a:t>that the metabolic acidosis is not caused by excess nonvolatile acids such as salicylic acid </a:t>
            </a:r>
            <a:r>
              <a:rPr lang="en-US" sz="1800" dirty="0" smtClean="0"/>
              <a:t>or </a:t>
            </a:r>
            <a:r>
              <a:rPr lang="en-US" sz="1800" dirty="0" err="1" smtClean="0"/>
              <a:t>ketoacids</a:t>
            </a:r>
            <a:r>
              <a:rPr lang="en-US" sz="1800" dirty="0" smtClean="0"/>
              <a:t> </a:t>
            </a:r>
            <a:r>
              <a:rPr lang="en-US" sz="1800" dirty="0"/>
              <a:t>caused by diabetes mellitus. Therefore, the most likely cause of the metabolic acidosis </a:t>
            </a:r>
            <a:r>
              <a:rPr lang="en-US" sz="1800" dirty="0" smtClean="0"/>
              <a:t>is diarrhea</a:t>
            </a:r>
            <a:r>
              <a:rPr lang="en-US" sz="1800" dirty="0"/>
              <a:t>, which would cause a loss of </a:t>
            </a:r>
            <a:r>
              <a:rPr lang="en-US" sz="1800" dirty="0" smtClean="0"/>
              <a:t>HCO3 − </a:t>
            </a:r>
            <a:r>
              <a:rPr lang="en-US" sz="1800" dirty="0"/>
              <a:t>in the feces and would be associated with a normal </a:t>
            </a:r>
            <a:r>
              <a:rPr lang="en-US" sz="1800" dirty="0" smtClean="0"/>
              <a:t>anion gap </a:t>
            </a:r>
            <a:r>
              <a:rPr lang="en-US" sz="1800" dirty="0"/>
              <a:t>and a </a:t>
            </a:r>
            <a:r>
              <a:rPr lang="en-US" sz="1800" dirty="0" err="1"/>
              <a:t>hyperchloremic</a:t>
            </a:r>
            <a:r>
              <a:rPr lang="en-US" sz="1800" dirty="0"/>
              <a:t> (increased chloride concentration) metabolic acidosis</a:t>
            </a:r>
            <a:r>
              <a:rPr lang="en-US" sz="1800" dirty="0" smtClean="0"/>
              <a:t>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800" dirty="0"/>
              <a:t>29. A) A 50% reduction of GFR would approximately double the plasma creatinine </a:t>
            </a:r>
            <a:r>
              <a:rPr lang="en-US" sz="1800" dirty="0" smtClean="0"/>
              <a:t>concentration, because </a:t>
            </a:r>
            <a:r>
              <a:rPr lang="en-US" sz="1800" dirty="0"/>
              <a:t>creatinine is not reabsorbed or secreted and its excretion depends largely on </a:t>
            </a:r>
            <a:r>
              <a:rPr lang="en-US" sz="1800" dirty="0" smtClean="0"/>
              <a:t>glomerular filtration</a:t>
            </a:r>
            <a:r>
              <a:rPr lang="en-US" sz="1800" dirty="0"/>
              <a:t>. Therefore, when GFR decreases the plasma concentration of creatinine increases until the </a:t>
            </a:r>
            <a:r>
              <a:rPr lang="en-US" sz="1800" dirty="0" smtClean="0"/>
              <a:t>renal excretion </a:t>
            </a:r>
            <a:r>
              <a:rPr lang="en-US" sz="1800" dirty="0"/>
              <a:t>of creatinine returns to normal. Plasma concentrations of glucose, potassium, sodium, </a:t>
            </a:r>
            <a:r>
              <a:rPr lang="en-US" sz="1800" dirty="0" smtClean="0"/>
              <a:t>and hydrogen </a:t>
            </a:r>
            <a:r>
              <a:rPr lang="en-US" sz="1800" dirty="0"/>
              <a:t>ions are closely regulated by multiple mechanisms that keep them relatively constant even </a:t>
            </a:r>
            <a:r>
              <a:rPr lang="en-US" sz="1800" dirty="0" smtClean="0"/>
              <a:t>when GFR </a:t>
            </a:r>
            <a:r>
              <a:rPr lang="en-US" sz="1800" dirty="0"/>
              <a:t>falls to very low levels. Plasma phosphate concentration is also maintained near normal until </a:t>
            </a:r>
            <a:r>
              <a:rPr lang="en-US" sz="1800" dirty="0" smtClean="0"/>
              <a:t>GFR falls </a:t>
            </a:r>
            <a:r>
              <a:rPr lang="en-US" sz="1800" dirty="0"/>
              <a:t>to below 20% to 30% of normal</a:t>
            </a:r>
            <a:r>
              <a:rPr lang="en-US" sz="1800" dirty="0" smtClean="0"/>
              <a:t>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800" dirty="0"/>
              <a:t>30. D) Excessive ingestion of aspirin (salicylic acid) causes metabolic acidosis characterized </a:t>
            </a:r>
            <a:r>
              <a:rPr lang="en-US" sz="1800" dirty="0" smtClean="0"/>
              <a:t>by reductions </a:t>
            </a:r>
            <a:r>
              <a:rPr lang="en-US" sz="1800" dirty="0"/>
              <a:t>in plasma </a:t>
            </a:r>
            <a:r>
              <a:rPr lang="en-US" sz="1800" dirty="0" smtClean="0"/>
              <a:t>HCO3 − concentration and </a:t>
            </a:r>
            <a:r>
              <a:rPr lang="en-US" sz="1800" dirty="0"/>
              <a:t>increased plasma anion gap. The acidosis </a:t>
            </a:r>
            <a:r>
              <a:rPr lang="en-US" sz="1800" dirty="0" smtClean="0"/>
              <a:t>stimulates respiration</a:t>
            </a:r>
            <a:r>
              <a:rPr lang="en-US" sz="1800" dirty="0"/>
              <a:t>, causing a compensatory decrease in plasma Pco2. The acidosis </a:t>
            </a:r>
            <a:r>
              <a:rPr lang="en-US" sz="1800" dirty="0" smtClean="0"/>
              <a:t>also increases renal reabsorption </a:t>
            </a:r>
            <a:r>
              <a:rPr lang="en-US" sz="1800" dirty="0"/>
              <a:t>of </a:t>
            </a:r>
            <a:r>
              <a:rPr lang="en-US" sz="1800" dirty="0" smtClean="0"/>
              <a:t>HCO3 −</a:t>
            </a:r>
            <a:r>
              <a:rPr lang="en-US" sz="1800" dirty="0"/>
              <a:t>, leading to decreased urine </a:t>
            </a:r>
            <a:r>
              <a:rPr lang="en-US" sz="1800" dirty="0" smtClean="0"/>
              <a:t>HCO3 − excretion</a:t>
            </a:r>
            <a:r>
              <a:rPr lang="en-US" sz="1800" dirty="0"/>
              <a:t>. Finally, the acidosis also </a:t>
            </a:r>
            <a:r>
              <a:rPr lang="en-US" sz="1800" dirty="0" smtClean="0"/>
              <a:t>stimulates a </a:t>
            </a:r>
            <a:r>
              <a:rPr lang="en-US" sz="1800" dirty="0"/>
              <a:t>compensatory increase in renal tubular </a:t>
            </a:r>
            <a:r>
              <a:rPr lang="en-US" sz="1800" dirty="0" smtClean="0"/>
              <a:t>NH4 + </a:t>
            </a:r>
            <a:r>
              <a:rPr lang="en-US" sz="1800" dirty="0"/>
              <a:t>production.</a:t>
            </a:r>
            <a:endParaRPr lang="en-US" sz="1800" dirty="0" smtClean="0"/>
          </a:p>
          <a:p>
            <a:pPr marL="0" indent="0" algn="just">
              <a:buClr>
                <a:srgbClr val="727CA3"/>
              </a:buClr>
              <a:buNone/>
            </a:pP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7984" y="593378"/>
            <a:ext cx="6803708" cy="1544373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405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Explanation of answers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32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77984" y="1817514"/>
            <a:ext cx="6803708" cy="7948197"/>
          </a:xfrm>
        </p:spPr>
        <p:txBody>
          <a:bodyPr>
            <a:noAutofit/>
          </a:bodyPr>
          <a:lstStyle/>
          <a:p>
            <a:pPr marL="0" indent="0" algn="just">
              <a:buClr>
                <a:srgbClr val="727CA3"/>
              </a:buClr>
              <a:buNone/>
            </a:pPr>
            <a:r>
              <a:rPr lang="en-US" sz="1800" dirty="0"/>
              <a:t>31. C) Calculation of fluid shifts and </a:t>
            </a:r>
            <a:r>
              <a:rPr lang="en-US" sz="1800" dirty="0" err="1"/>
              <a:t>osmolarities</a:t>
            </a:r>
            <a:r>
              <a:rPr lang="en-US" sz="1800" dirty="0"/>
              <a:t> after infusion of hypertonic saline is discussed </a:t>
            </a:r>
            <a:r>
              <a:rPr lang="en-US" sz="1800" dirty="0" smtClean="0"/>
              <a:t>in Chapter </a:t>
            </a:r>
            <a:r>
              <a:rPr lang="en-US" sz="1800" dirty="0"/>
              <a:t>25 of TMP12. The tables shown above represent the initial conditions and the final conditions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800" dirty="0"/>
              <a:t>after infusion of 2 L of 3% </a:t>
            </a:r>
            <a:r>
              <a:rPr lang="en-US" sz="1800" dirty="0" err="1"/>
              <a:t>NaCl</a:t>
            </a:r>
            <a:r>
              <a:rPr lang="en-US" sz="1800" dirty="0"/>
              <a:t> and osmotic equilibrium. Three percent </a:t>
            </a:r>
            <a:r>
              <a:rPr lang="en-US" sz="1800" dirty="0" err="1"/>
              <a:t>NaCl</a:t>
            </a:r>
            <a:r>
              <a:rPr lang="en-US" sz="1800" dirty="0"/>
              <a:t> is equal to 30 g </a:t>
            </a:r>
            <a:r>
              <a:rPr lang="en-US" sz="1800" dirty="0" err="1"/>
              <a:t>NaCl</a:t>
            </a:r>
            <a:r>
              <a:rPr lang="en-US" sz="1800" dirty="0"/>
              <a:t>/L, </a:t>
            </a:r>
            <a:r>
              <a:rPr lang="en-US" sz="1800" dirty="0" smtClean="0"/>
              <a:t>or 0.513 </a:t>
            </a:r>
            <a:r>
              <a:rPr lang="en-US" sz="1800" dirty="0" err="1"/>
              <a:t>mol</a:t>
            </a:r>
            <a:r>
              <a:rPr lang="en-US" sz="1800" dirty="0"/>
              <a:t>/L (513 </a:t>
            </a:r>
            <a:r>
              <a:rPr lang="en-US" sz="1800" dirty="0" err="1"/>
              <a:t>mmol</a:t>
            </a:r>
            <a:r>
              <a:rPr lang="en-US" sz="1800" dirty="0"/>
              <a:t>/L). Because </a:t>
            </a:r>
            <a:r>
              <a:rPr lang="en-US" sz="1800" dirty="0" err="1"/>
              <a:t>NaCl</a:t>
            </a:r>
            <a:r>
              <a:rPr lang="en-US" sz="1800" dirty="0"/>
              <a:t> has two </a:t>
            </a:r>
            <a:r>
              <a:rPr lang="en-US" sz="1800" dirty="0" err="1"/>
              <a:t>osmotically</a:t>
            </a:r>
            <a:r>
              <a:rPr lang="en-US" sz="1800" dirty="0"/>
              <a:t> active particles per mole, the net effect </a:t>
            </a:r>
            <a:r>
              <a:rPr lang="en-US" sz="1800" dirty="0" smtClean="0"/>
              <a:t>is to </a:t>
            </a:r>
            <a:r>
              <a:rPr lang="en-US" sz="1800" dirty="0"/>
              <a:t>add a total of 2052 </a:t>
            </a:r>
            <a:r>
              <a:rPr lang="en-US" sz="1800" dirty="0" err="1"/>
              <a:t>millimoles</a:t>
            </a:r>
            <a:r>
              <a:rPr lang="en-US" sz="1800" dirty="0"/>
              <a:t> in 2 L of solution. As an approximation, one can assume that </a:t>
            </a:r>
            <a:r>
              <a:rPr lang="en-US" sz="1800" dirty="0" smtClean="0"/>
              <a:t>cell membranes </a:t>
            </a:r>
            <a:r>
              <a:rPr lang="en-US" sz="1800" dirty="0"/>
              <a:t>are impermeable to the </a:t>
            </a:r>
            <a:r>
              <a:rPr lang="en-US" sz="1800" dirty="0" err="1"/>
              <a:t>NaCl</a:t>
            </a:r>
            <a:r>
              <a:rPr lang="en-US" sz="1800" dirty="0"/>
              <a:t> and that the </a:t>
            </a:r>
            <a:r>
              <a:rPr lang="en-US" sz="1800" dirty="0" err="1"/>
              <a:t>NaCl</a:t>
            </a:r>
            <a:r>
              <a:rPr lang="en-US" sz="1800" dirty="0"/>
              <a:t> infused remains in the extracellular fluid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800" dirty="0"/>
              <a:t>compartment</a:t>
            </a:r>
            <a:r>
              <a:rPr lang="en-US" sz="1800" dirty="0" smtClean="0"/>
              <a:t>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800" dirty="0"/>
              <a:t>32. B) Extracellular fluid volume is calculated by dividing the total </a:t>
            </a:r>
            <a:r>
              <a:rPr lang="en-US" sz="1800" dirty="0" err="1"/>
              <a:t>milliosmoles</a:t>
            </a:r>
            <a:r>
              <a:rPr lang="en-US" sz="1800" dirty="0"/>
              <a:t> in the </a:t>
            </a:r>
            <a:r>
              <a:rPr lang="en-US" sz="1800" dirty="0" smtClean="0"/>
              <a:t>extracellular compartment </a:t>
            </a:r>
            <a:r>
              <a:rPr lang="en-US" sz="1800" dirty="0"/>
              <a:t>(5172 </a:t>
            </a:r>
            <a:r>
              <a:rPr lang="en-US" sz="1800" dirty="0" err="1"/>
              <a:t>mOsm</a:t>
            </a:r>
            <a:r>
              <a:rPr lang="en-US" sz="1800" dirty="0"/>
              <a:t>) by the concentration after osmotic equilibrium (300 </a:t>
            </a:r>
            <a:r>
              <a:rPr lang="en-US" sz="1800" dirty="0" err="1"/>
              <a:t>mOsm</a:t>
            </a:r>
            <a:r>
              <a:rPr lang="en-US" sz="1800" dirty="0"/>
              <a:t>/L) to give 17.2 L.</a:t>
            </a:r>
            <a:endParaRPr lang="en-US" sz="1800" dirty="0" smtClean="0"/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800" dirty="0"/>
              <a:t>33. C) A large increase in aldosterone secretion combined with a high sodium intake would </a:t>
            </a:r>
            <a:r>
              <a:rPr lang="en-US" sz="1800" dirty="0" smtClean="0"/>
              <a:t>cause severe </a:t>
            </a:r>
            <a:r>
              <a:rPr lang="en-US" sz="1800" dirty="0"/>
              <a:t>hypokalemia. Aldosterone stimulates potassium secretion and causes a shift of potassium from </a:t>
            </a:r>
            <a:r>
              <a:rPr lang="en-US" sz="1800" dirty="0" smtClean="0"/>
              <a:t>the extracellular </a:t>
            </a:r>
            <a:r>
              <a:rPr lang="en-US" sz="1800" dirty="0"/>
              <a:t>fluid into the cells, and a high sodium intake increases the collecting tubular flow </a:t>
            </a:r>
            <a:r>
              <a:rPr lang="en-US" sz="1800" dirty="0" smtClean="0"/>
              <a:t>rate, which </a:t>
            </a:r>
            <a:r>
              <a:rPr lang="en-US" sz="1800" dirty="0"/>
              <a:t>also enhances potassium secretion. In normal persons, potassium intake can be reduced to as </a:t>
            </a:r>
            <a:r>
              <a:rPr lang="en-US" sz="1800" dirty="0" smtClean="0"/>
              <a:t>low as </a:t>
            </a:r>
            <a:r>
              <a:rPr lang="en-US" sz="1800" dirty="0"/>
              <a:t>one-fourth of normal with only a mild decrease in plasma potassium concentration </a:t>
            </a:r>
            <a:r>
              <a:rPr lang="en-US" sz="1800" dirty="0" smtClean="0"/>
              <a:t>.A </a:t>
            </a:r>
            <a:r>
              <a:rPr lang="en-US" sz="1800" dirty="0"/>
              <a:t>low sodium intake would tend to oppose </a:t>
            </a:r>
            <a:r>
              <a:rPr lang="en-US" sz="1800" dirty="0" smtClean="0"/>
              <a:t>aldosterone’s hypokalemic </a:t>
            </a:r>
            <a:r>
              <a:rPr lang="en-US" sz="1800" dirty="0"/>
              <a:t>effect, because a low sodium intake would reduce the collecting tubular flow rate and </a:t>
            </a:r>
            <a:r>
              <a:rPr lang="en-US" sz="1800" dirty="0" smtClean="0"/>
              <a:t>thus tend </a:t>
            </a:r>
            <a:r>
              <a:rPr lang="en-US" sz="1800" dirty="0"/>
              <a:t>to reduce potassium secretion. Patients with Addison’s disease have a deficiency of </a:t>
            </a:r>
            <a:r>
              <a:rPr lang="en-US" sz="1800" dirty="0" smtClean="0"/>
              <a:t>aldosterone secretion </a:t>
            </a:r>
            <a:r>
              <a:rPr lang="en-US" sz="1800" dirty="0"/>
              <a:t>and therefore tend to have hyperkalemia.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7984" y="593378"/>
            <a:ext cx="6803708" cy="1544373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405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Explanation of answers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028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77984" y="1817514"/>
            <a:ext cx="6803708" cy="7948197"/>
          </a:xfrm>
        </p:spPr>
        <p:txBody>
          <a:bodyPr>
            <a:noAutofit/>
          </a:bodyPr>
          <a:lstStyle/>
          <a:p>
            <a:pPr marL="0" indent="0" algn="just">
              <a:buClr>
                <a:srgbClr val="727CA3"/>
              </a:buClr>
              <a:buNone/>
            </a:pPr>
            <a:r>
              <a:rPr lang="en-US" sz="1800" dirty="0"/>
              <a:t>34. A) The net filtration pressure at the glomerular capillaries is equal to the sum of the forces favoring filtration (glomerular capillary hydrostatic pressure) minus the forces that oppose filtration (</a:t>
            </a:r>
            <a:r>
              <a:rPr lang="en-US" sz="1800" dirty="0" smtClean="0"/>
              <a:t>hydrostatic pressure </a:t>
            </a:r>
            <a:r>
              <a:rPr lang="en-US" sz="1800" dirty="0"/>
              <a:t>in Bowman’s space and glomerular colloid osmotic pressure). Therefore, the net </a:t>
            </a:r>
            <a:r>
              <a:rPr lang="en-US" sz="1800" dirty="0" smtClean="0"/>
              <a:t>pressure driving </a:t>
            </a:r>
            <a:r>
              <a:rPr lang="en-US" sz="1800" dirty="0"/>
              <a:t>glomerular </a:t>
            </a:r>
            <a:r>
              <a:rPr lang="en-US" sz="1800" dirty="0" smtClean="0"/>
              <a:t>filtration </a:t>
            </a:r>
            <a:r>
              <a:rPr lang="en-US" sz="1800" dirty="0"/>
              <a:t>is 50 − 12 − 30 = 8 mm Hg</a:t>
            </a:r>
            <a:r>
              <a:rPr lang="en-US" sz="1800" dirty="0" smtClean="0"/>
              <a:t>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800" dirty="0"/>
              <a:t>35. D) Uncontrolled diabetes mellitus results in increased blood </a:t>
            </a:r>
            <a:r>
              <a:rPr lang="en-US" sz="1800" dirty="0" err="1"/>
              <a:t>acetoacetic</a:t>
            </a:r>
            <a:r>
              <a:rPr lang="en-US" sz="1800" dirty="0"/>
              <a:t> acid levels, which in </a:t>
            </a:r>
            <a:r>
              <a:rPr lang="en-US" sz="1800" dirty="0" smtClean="0"/>
              <a:t>turn cause </a:t>
            </a:r>
            <a:r>
              <a:rPr lang="en-US" sz="1800" dirty="0"/>
              <a:t>metabolic acidosis and decreased plasma </a:t>
            </a:r>
            <a:r>
              <a:rPr lang="en-US" sz="1800" dirty="0" smtClean="0"/>
              <a:t>HCO3 − </a:t>
            </a:r>
            <a:r>
              <a:rPr lang="en-US" sz="1800" dirty="0"/>
              <a:t>and </a:t>
            </a:r>
            <a:r>
              <a:rPr lang="en-US" sz="1800" dirty="0" err="1"/>
              <a:t>pH.</a:t>
            </a:r>
            <a:r>
              <a:rPr lang="en-US" sz="1800" dirty="0"/>
              <a:t> The acidosis causes </a:t>
            </a:r>
            <a:r>
              <a:rPr lang="en-US" sz="1800" dirty="0" smtClean="0"/>
              <a:t>several compensatory </a:t>
            </a:r>
            <a:r>
              <a:rPr lang="en-US" sz="1800" dirty="0"/>
              <a:t>responses, including increased respiratory rate, which reduces plasma Pco2; </a:t>
            </a:r>
            <a:r>
              <a:rPr lang="en-US" sz="1800" dirty="0" smtClean="0"/>
              <a:t>increased renal </a:t>
            </a:r>
            <a:r>
              <a:rPr lang="en-US" sz="1800" dirty="0"/>
              <a:t>NH+ production, which leads to increased NH+ excretion; and increased phosphate buffering </a:t>
            </a:r>
            <a:r>
              <a:rPr lang="en-US" sz="1800" dirty="0" smtClean="0"/>
              <a:t>of hydrogen </a:t>
            </a:r>
            <a:r>
              <a:rPr lang="en-US" sz="1800" dirty="0"/>
              <a:t>ions secreted by the renal tubules, which increases </a:t>
            </a:r>
            <a:r>
              <a:rPr lang="en-US" sz="1800" dirty="0" err="1"/>
              <a:t>titratable</a:t>
            </a:r>
            <a:r>
              <a:rPr lang="en-US" sz="1800" dirty="0"/>
              <a:t> acid excretion</a:t>
            </a:r>
            <a:r>
              <a:rPr lang="en-US" sz="1800" dirty="0" smtClean="0"/>
              <a:t>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800" dirty="0"/>
              <a:t>36. B) Infusion of a hypotonic solution of </a:t>
            </a:r>
            <a:r>
              <a:rPr lang="en-US" sz="1800" dirty="0" err="1"/>
              <a:t>NaCl</a:t>
            </a:r>
            <a:r>
              <a:rPr lang="en-US" sz="1800" dirty="0"/>
              <a:t> would initially increase extracellular fluid volume </a:t>
            </a:r>
            <a:r>
              <a:rPr lang="en-US" sz="1800" dirty="0" smtClean="0"/>
              <a:t>and decrease </a:t>
            </a:r>
            <a:r>
              <a:rPr lang="en-US" sz="1800" dirty="0"/>
              <a:t>extracellular fluid </a:t>
            </a:r>
            <a:r>
              <a:rPr lang="en-US" sz="1800" dirty="0" err="1"/>
              <a:t>osmolarity</a:t>
            </a:r>
            <a:r>
              <a:rPr lang="en-US" sz="1800" dirty="0"/>
              <a:t>. The reduction in extracellular fluid </a:t>
            </a:r>
            <a:r>
              <a:rPr lang="en-US" sz="1800" dirty="0" err="1"/>
              <a:t>osmolarity</a:t>
            </a:r>
            <a:r>
              <a:rPr lang="en-US" sz="1800" dirty="0"/>
              <a:t> would </a:t>
            </a:r>
            <a:r>
              <a:rPr lang="en-US" sz="1800" dirty="0" smtClean="0"/>
              <a:t>cause osmotic </a:t>
            </a:r>
            <a:r>
              <a:rPr lang="en-US" sz="1800" dirty="0"/>
              <a:t>flow of fluid into the cells, thereby increasing intracellular fluid volume and </a:t>
            </a:r>
            <a:r>
              <a:rPr lang="en-US" sz="1800" dirty="0" smtClean="0"/>
              <a:t>decreasing intracellular </a:t>
            </a:r>
            <a:r>
              <a:rPr lang="en-US" sz="1800" dirty="0"/>
              <a:t>fluid </a:t>
            </a:r>
            <a:r>
              <a:rPr lang="en-US" sz="1800" dirty="0" err="1"/>
              <a:t>osmolarity</a:t>
            </a:r>
            <a:r>
              <a:rPr lang="en-US" sz="1800" dirty="0"/>
              <a:t> after osmotic equilibrium</a:t>
            </a:r>
            <a:r>
              <a:rPr lang="en-US" sz="1800" dirty="0" smtClean="0"/>
              <a:t>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800" dirty="0"/>
              <a:t>37. D) The tubular fluid–plasma ratio of inulin concentration is 4 in the early distal tubule, as shown </a:t>
            </a:r>
            <a:r>
              <a:rPr lang="en-US" sz="1800" dirty="0" smtClean="0"/>
              <a:t>in the </a:t>
            </a:r>
            <a:r>
              <a:rPr lang="en-US" sz="1800" dirty="0"/>
              <a:t>question’s figure. Because inulin is not reabsorbed from the tubule, this means that water reabsorption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800" dirty="0"/>
              <a:t>must have concentrated the inulin to four times the level in the plasma that was filtered. Therefore, </a:t>
            </a:r>
            <a:r>
              <a:rPr lang="en-US" sz="1800" dirty="0" smtClean="0"/>
              <a:t>the amount </a:t>
            </a:r>
            <a:r>
              <a:rPr lang="en-US" sz="1800" dirty="0"/>
              <a:t>of water remaining in the tubule is only one-fourth of what was filtered, indicating that 75% of </a:t>
            </a:r>
            <a:r>
              <a:rPr lang="en-US" sz="1800" dirty="0" smtClean="0"/>
              <a:t>the water </a:t>
            </a:r>
            <a:r>
              <a:rPr lang="en-US" sz="1800" dirty="0"/>
              <a:t>has been reabsorbed prior to the distal convoluted tubule.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7984" y="593378"/>
            <a:ext cx="6803708" cy="1544373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405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Explanation of answers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98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77983" y="1781969"/>
            <a:ext cx="6930245" cy="9228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4. A 65-year-old man has a heart attack and experiences cardiopulmonary arrest while being transported to the emergency room. The following laboratory values are obtained from arterial blood: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800" dirty="0">
                <a:latin typeface="+mj-lt"/>
              </a:rPr>
              <a:t>plasma pH = 7.12,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800" dirty="0">
                <a:latin typeface="+mj-lt"/>
              </a:rPr>
              <a:t>plasma PCO2 = 60mm Hg, and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800" dirty="0">
                <a:latin typeface="+mj-lt"/>
              </a:rPr>
              <a:t>plasma HCO3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800" dirty="0">
                <a:latin typeface="+mj-lt"/>
              </a:rPr>
              <a:t>concentration = 19 </a:t>
            </a:r>
            <a:r>
              <a:rPr lang="en-US" sz="1800" dirty="0" err="1">
                <a:latin typeface="+mj-lt"/>
              </a:rPr>
              <a:t>mEq</a:t>
            </a:r>
            <a:r>
              <a:rPr lang="en-US" sz="1800" dirty="0">
                <a:latin typeface="+mj-lt"/>
              </a:rPr>
              <a:t>/L</a:t>
            </a:r>
            <a:r>
              <a:rPr lang="en-US" sz="1800" dirty="0" smtClean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Which of the following best describes his acid-base disorder?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800" dirty="0" smtClean="0">
                <a:latin typeface="+mj-lt"/>
              </a:rPr>
              <a:t>Respiratory </a:t>
            </a:r>
            <a:r>
              <a:rPr lang="en-US" sz="1800" dirty="0">
                <a:latin typeface="+mj-lt"/>
              </a:rPr>
              <a:t>acidosis with partial renal compensation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800" dirty="0" smtClean="0">
                <a:latin typeface="+mj-lt"/>
              </a:rPr>
              <a:t>Metabolic </a:t>
            </a:r>
            <a:r>
              <a:rPr lang="en-US" sz="1800" dirty="0">
                <a:latin typeface="+mj-lt"/>
              </a:rPr>
              <a:t>acidosis with partial respiratory compensation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800" dirty="0" smtClean="0">
                <a:latin typeface="+mj-lt"/>
              </a:rPr>
              <a:t>Mixed </a:t>
            </a:r>
            <a:r>
              <a:rPr lang="en-US" sz="1800" dirty="0">
                <a:latin typeface="+mj-lt"/>
              </a:rPr>
              <a:t>acidosis: combined metabolic and respiratory acidosis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800" dirty="0" smtClean="0">
                <a:latin typeface="+mj-lt"/>
              </a:rPr>
              <a:t>Mixed </a:t>
            </a:r>
            <a:r>
              <a:rPr lang="en-US" sz="1800" dirty="0">
                <a:latin typeface="+mj-lt"/>
              </a:rPr>
              <a:t>alkalosis: combined respiratory and metabolic alkalosis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5. In the patient described in question 4, which of the following laboratory results would be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expected, compared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with normal?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1800" dirty="0">
                <a:latin typeface="+mj-lt"/>
              </a:rPr>
              <a:t> Increased renal excretion of HCO3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1800" dirty="0">
                <a:latin typeface="+mj-lt"/>
              </a:rPr>
              <a:t>Decreased urinary </a:t>
            </a:r>
            <a:r>
              <a:rPr lang="en-US" sz="1800" dirty="0" err="1">
                <a:latin typeface="+mj-lt"/>
              </a:rPr>
              <a:t>titratable</a:t>
            </a:r>
            <a:r>
              <a:rPr lang="en-US" sz="1800" dirty="0">
                <a:latin typeface="+mj-lt"/>
              </a:rPr>
              <a:t> acid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1800" dirty="0">
                <a:latin typeface="+mj-lt"/>
              </a:rPr>
              <a:t>Increased urine pH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1800" dirty="0">
                <a:latin typeface="+mj-lt"/>
              </a:rPr>
              <a:t>Increased renal excretion of NH4</a:t>
            </a:r>
          </a:p>
        </p:txBody>
      </p:sp>
      <p:sp>
        <p:nvSpPr>
          <p:cNvPr id="5" name="TextBox 4"/>
          <p:cNvSpPr txBox="1"/>
          <p:nvPr/>
        </p:nvSpPr>
        <p:spPr>
          <a:xfrm rot="10800000">
            <a:off x="6173580" y="9047724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Answer: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4=C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5=D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4121" y="10010176"/>
            <a:ext cx="480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Explanation of the answers will be in slide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3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77984" y="1817514"/>
            <a:ext cx="6803708" cy="8092213"/>
          </a:xfrm>
        </p:spPr>
        <p:txBody>
          <a:bodyPr>
            <a:noAutofit/>
          </a:bodyPr>
          <a:lstStyle/>
          <a:p>
            <a:pPr marL="0" indent="0" algn="just">
              <a:buClr>
                <a:srgbClr val="727CA3"/>
              </a:buClr>
              <a:buNone/>
            </a:pPr>
            <a:r>
              <a:rPr lang="en-US" sz="1640" dirty="0"/>
              <a:t>38. B) Potassium secretion by the cortical collecting ducts is stimulated by (1) aldosterone, (</a:t>
            </a:r>
            <a:r>
              <a:rPr lang="en-US" sz="1640" dirty="0" smtClean="0"/>
              <a:t>2)increased </a:t>
            </a:r>
            <a:r>
              <a:rPr lang="en-US" sz="1640" dirty="0"/>
              <a:t>plasma potassium concentration, (3) increased flow rate in the cortical collecting tubules, </a:t>
            </a:r>
            <a:r>
              <a:rPr lang="en-US" sz="1640" dirty="0" smtClean="0"/>
              <a:t>and (4</a:t>
            </a:r>
            <a:r>
              <a:rPr lang="en-US" sz="1640" dirty="0"/>
              <a:t>) alkalosis. Therefore, a diuretic that inhibits aldosterone, decreased plasma potassium </a:t>
            </a:r>
            <a:r>
              <a:rPr lang="en-US" sz="1640" dirty="0" smtClean="0"/>
              <a:t>concentration, acute </a:t>
            </a:r>
            <a:r>
              <a:rPr lang="en-US" sz="1640" dirty="0"/>
              <a:t>acidosis, and low sodium intake would all tend to decrease potassium secretion by the </a:t>
            </a:r>
            <a:r>
              <a:rPr lang="en-US" sz="1640" dirty="0" smtClean="0"/>
              <a:t>cortical collecting </a:t>
            </a:r>
            <a:r>
              <a:rPr lang="en-US" sz="1640" dirty="0"/>
              <a:t>tubules. A diuretic that decreases loop of </a:t>
            </a:r>
            <a:r>
              <a:rPr lang="en-US" sz="1640" dirty="0" err="1"/>
              <a:t>Henle</a:t>
            </a:r>
            <a:r>
              <a:rPr lang="en-US" sz="1640" dirty="0"/>
              <a:t> sodium reabsorption, however, would tend </a:t>
            </a:r>
            <a:r>
              <a:rPr lang="en-US" sz="1640" dirty="0" smtClean="0"/>
              <a:t>to increase </a:t>
            </a:r>
            <a:r>
              <a:rPr lang="en-US" sz="1640" dirty="0"/>
              <a:t>the flow rate in the cortical collecting tubule and therefore stimulate potassium secretion</a:t>
            </a:r>
            <a:r>
              <a:rPr lang="en-US" sz="1640" dirty="0" smtClean="0"/>
              <a:t>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640" dirty="0"/>
              <a:t>39. B) Excessive secretion of aldosterone stimulates sodium reabsorption and potassium secretion in </a:t>
            </a:r>
            <a:r>
              <a:rPr lang="en-US" sz="1640" dirty="0" smtClean="0"/>
              <a:t>the principal </a:t>
            </a:r>
            <a:r>
              <a:rPr lang="en-US" sz="1640" dirty="0"/>
              <a:t>cells of the collecting tubules, causing a transient reduction in urinary sodium excretion </a:t>
            </a:r>
            <a:r>
              <a:rPr lang="en-US" sz="1640" dirty="0" smtClean="0"/>
              <a:t>and expansion </a:t>
            </a:r>
            <a:r>
              <a:rPr lang="en-US" sz="1640" dirty="0"/>
              <a:t>of extracellular fluid volume, as well as a transient increase in potassium excretion </a:t>
            </a:r>
            <a:r>
              <a:rPr lang="en-US" sz="1640" dirty="0" err="1" smtClean="0"/>
              <a:t>rate.Sodium</a:t>
            </a:r>
            <a:r>
              <a:rPr lang="en-US" sz="1640" dirty="0" smtClean="0"/>
              <a:t> </a:t>
            </a:r>
            <a:r>
              <a:rPr lang="en-US" sz="1640" dirty="0"/>
              <a:t>retention raises blood pressure and decreases renin secretion. However, under </a:t>
            </a:r>
            <a:r>
              <a:rPr lang="en-US" sz="1640" dirty="0" smtClean="0"/>
              <a:t>steady-state conditions</a:t>
            </a:r>
            <a:r>
              <a:rPr lang="en-US" sz="1640" dirty="0"/>
              <a:t>, sodium and potassium excretion would return to normal, so that intake and output of </a:t>
            </a:r>
            <a:r>
              <a:rPr lang="en-US" sz="1640" dirty="0" smtClean="0"/>
              <a:t>these electrolytes </a:t>
            </a:r>
            <a:r>
              <a:rPr lang="en-US" sz="1640" dirty="0"/>
              <a:t>are balanced. Excess aldosterone excretion would cause a marked reduction in </a:t>
            </a:r>
            <a:r>
              <a:rPr lang="en-US" sz="1640" dirty="0" smtClean="0"/>
              <a:t>plasma potassium </a:t>
            </a:r>
            <a:r>
              <a:rPr lang="en-US" sz="1640" dirty="0"/>
              <a:t>concentration because of the transient increase in potassium excretion, as well as </a:t>
            </a:r>
            <a:r>
              <a:rPr lang="en-US" sz="1640" dirty="0" smtClean="0"/>
              <a:t>aldosterone’s effect </a:t>
            </a:r>
            <a:r>
              <a:rPr lang="en-US" sz="1640" dirty="0"/>
              <a:t>of shifting potassium from the extracellular fluid into the cells</a:t>
            </a:r>
            <a:r>
              <a:rPr lang="en-US" sz="1640" dirty="0" smtClean="0"/>
              <a:t>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640" dirty="0"/>
              <a:t>40. B) This patient with diabetes mellitus and chronic renal disease has a reduction in </a:t>
            </a:r>
            <a:r>
              <a:rPr lang="en-US" sz="1640" dirty="0" smtClean="0"/>
              <a:t>creatinine clearance </a:t>
            </a:r>
            <a:r>
              <a:rPr lang="en-US" sz="1640" dirty="0"/>
              <a:t>to 40% of normal, implying a marked reduction in GFR. He also has acidosis, as evidenced </a:t>
            </a:r>
            <a:r>
              <a:rPr lang="en-US" sz="1640" dirty="0" smtClean="0"/>
              <a:t>by a </a:t>
            </a:r>
            <a:r>
              <a:rPr lang="en-US" sz="1640" dirty="0"/>
              <a:t>plasma pH of 7.14. The decrease in creatinine clearance would cause only a transient reduction in sodium excretion and creatinine excretion rate. As the plasma creatinine concentration increased, </a:t>
            </a:r>
            <a:r>
              <a:rPr lang="en-US" sz="1640" dirty="0" smtClean="0"/>
              <a:t>the urinary </a:t>
            </a:r>
            <a:r>
              <a:rPr lang="en-US" sz="1640" dirty="0"/>
              <a:t>creatinine excretion rate would return to normal, despite the sustained decrease in </a:t>
            </a:r>
            <a:r>
              <a:rPr lang="en-US" sz="1640" dirty="0" smtClean="0"/>
              <a:t>creatinine </a:t>
            </a:r>
            <a:r>
              <a:rPr lang="en-US" sz="1640" dirty="0" err="1" smtClean="0"/>
              <a:t>learance</a:t>
            </a:r>
            <a:r>
              <a:rPr lang="en-US" sz="1640" dirty="0" smtClean="0"/>
              <a:t> </a:t>
            </a:r>
            <a:r>
              <a:rPr lang="en-US" sz="1640" dirty="0"/>
              <a:t>(creatinine excretion rate/plasma concentration of creatinine). Diabetes is associated </a:t>
            </a:r>
            <a:r>
              <a:rPr lang="en-US" sz="1640" dirty="0" smtClean="0"/>
              <a:t>with increased </a:t>
            </a:r>
            <a:r>
              <a:rPr lang="en-US" sz="1640" dirty="0"/>
              <a:t>production of </a:t>
            </a:r>
            <a:r>
              <a:rPr lang="en-US" sz="1640" dirty="0" err="1"/>
              <a:t>acetoacetic</a:t>
            </a:r>
            <a:r>
              <a:rPr lang="en-US" sz="1640" dirty="0"/>
              <a:t> acid, which would cause metabolic acidosis and decreased </a:t>
            </a:r>
            <a:r>
              <a:rPr lang="en-US" sz="1640" dirty="0" smtClean="0"/>
              <a:t>plasma HCO3− </a:t>
            </a:r>
            <a:r>
              <a:rPr lang="en-US" sz="1640" dirty="0"/>
              <a:t>concentration, as well as </a:t>
            </a:r>
            <a:r>
              <a:rPr lang="en-US" sz="1640" dirty="0" smtClean="0"/>
              <a:t>a compensatory </a:t>
            </a:r>
            <a:r>
              <a:rPr lang="en-US" sz="1640" dirty="0"/>
              <a:t>increase in renal </a:t>
            </a:r>
            <a:r>
              <a:rPr lang="en-US" sz="1640" dirty="0" smtClean="0"/>
              <a:t>NH4+ </a:t>
            </a:r>
            <a:r>
              <a:rPr lang="en-US" sz="1640" dirty="0"/>
              <a:t>production and </a:t>
            </a:r>
            <a:r>
              <a:rPr lang="en-US" sz="1640" dirty="0" smtClean="0"/>
              <a:t>increased NH4+excretion </a:t>
            </a:r>
            <a:r>
              <a:rPr lang="en-US" sz="1640" dirty="0"/>
              <a:t>rate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7984" y="593378"/>
            <a:ext cx="6803708" cy="1544373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405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Explanation of answers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91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77984" y="1817514"/>
            <a:ext cx="6803708" cy="8092213"/>
          </a:xfrm>
        </p:spPr>
        <p:txBody>
          <a:bodyPr>
            <a:noAutofit/>
          </a:bodyPr>
          <a:lstStyle/>
          <a:p>
            <a:pPr marL="0" indent="0" algn="just">
              <a:buClr>
                <a:srgbClr val="727CA3"/>
              </a:buClr>
              <a:buNone/>
            </a:pPr>
            <a:r>
              <a:rPr lang="en-US" sz="1800" dirty="0"/>
              <a:t>41. C) A reduction in plasma protein concentration to 3.6 g/</a:t>
            </a:r>
            <a:r>
              <a:rPr lang="en-US" sz="1800" dirty="0" err="1"/>
              <a:t>dL</a:t>
            </a:r>
            <a:r>
              <a:rPr lang="en-US" sz="1800" dirty="0"/>
              <a:t> would increase the capillary </a:t>
            </a:r>
            <a:r>
              <a:rPr lang="en-US" sz="1800" dirty="0" smtClean="0"/>
              <a:t>filtration rate</a:t>
            </a:r>
            <a:r>
              <a:rPr lang="en-US" sz="1800" dirty="0"/>
              <a:t>, thereby raising interstitial fluid volume and interstitial fluid hydrostatic pressure. The </a:t>
            </a:r>
            <a:r>
              <a:rPr lang="en-US" sz="1800" dirty="0" smtClean="0"/>
              <a:t>increased interstitial </a:t>
            </a:r>
            <a:r>
              <a:rPr lang="en-US" sz="1800" dirty="0"/>
              <a:t>fluid pressure would, in turn, increase the lymph flow rate and reduce the interstitial </a:t>
            </a:r>
            <a:r>
              <a:rPr lang="en-US" sz="1800" dirty="0" smtClean="0"/>
              <a:t>fluid protein </a:t>
            </a:r>
            <a:r>
              <a:rPr lang="en-US" sz="1800" dirty="0"/>
              <a:t>concentration (“washout” of interstitial fluid protein</a:t>
            </a:r>
            <a:r>
              <a:rPr lang="en-US" sz="1800" dirty="0" smtClean="0"/>
              <a:t>).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800" dirty="0"/>
              <a:t>42. B) The most likely diagnosis for this patient is diabetes </a:t>
            </a:r>
            <a:r>
              <a:rPr lang="en-US" sz="1800" dirty="0" err="1"/>
              <a:t>insipidus</a:t>
            </a:r>
            <a:r>
              <a:rPr lang="en-US" sz="1800" dirty="0"/>
              <a:t>, which can account for the </a:t>
            </a:r>
            <a:r>
              <a:rPr lang="en-US" sz="1800" dirty="0" smtClean="0"/>
              <a:t>polyuria and </a:t>
            </a:r>
            <a:r>
              <a:rPr lang="en-US" sz="1800" dirty="0"/>
              <a:t>the fact that her urine </a:t>
            </a:r>
            <a:r>
              <a:rPr lang="en-US" sz="1800" dirty="0" err="1"/>
              <a:t>osmolarity</a:t>
            </a:r>
            <a:r>
              <a:rPr lang="en-US" sz="1800" dirty="0"/>
              <a:t> is very low (80 </a:t>
            </a:r>
            <a:r>
              <a:rPr lang="en-US" sz="1800" dirty="0" err="1"/>
              <a:t>mOsm</a:t>
            </a:r>
            <a:r>
              <a:rPr lang="en-US" sz="1800" dirty="0"/>
              <a:t>/L) despite overnight water restriction. </a:t>
            </a:r>
            <a:r>
              <a:rPr lang="en-US" sz="1800" dirty="0" smtClean="0"/>
              <a:t>In many </a:t>
            </a:r>
            <a:r>
              <a:rPr lang="en-US" sz="1800" dirty="0"/>
              <a:t>patients with diabetes </a:t>
            </a:r>
            <a:r>
              <a:rPr lang="en-US" sz="1800" dirty="0" err="1"/>
              <a:t>insipidus</a:t>
            </a:r>
            <a:r>
              <a:rPr lang="en-US" sz="1800" dirty="0"/>
              <a:t>, the plasma sodium concentration can be maintained </a:t>
            </a:r>
            <a:r>
              <a:rPr lang="en-US" sz="1800" dirty="0" smtClean="0"/>
              <a:t>relatively close </a:t>
            </a:r>
            <a:r>
              <a:rPr lang="en-US" sz="1800" dirty="0"/>
              <a:t>to normal by increasing fluid intake (polydipsia). When water intake is restricted, however, the </a:t>
            </a:r>
            <a:r>
              <a:rPr lang="en-US" sz="1800" dirty="0" smtClean="0"/>
              <a:t>high urine </a:t>
            </a:r>
            <a:r>
              <a:rPr lang="en-US" sz="1800" dirty="0"/>
              <a:t>flow rate leads to rapid depletion of extracellular fluid volume and severe hypernatremia, </a:t>
            </a:r>
            <a:r>
              <a:rPr lang="en-US" sz="1800" dirty="0" smtClean="0"/>
              <a:t>as occurred </a:t>
            </a:r>
            <a:r>
              <a:rPr lang="en-US" sz="1800" dirty="0"/>
              <a:t>in this patient. The fact that she has no glucose in her urine rules out diabetes mellitus. </a:t>
            </a:r>
            <a:r>
              <a:rPr lang="en-US" sz="1800" dirty="0" smtClean="0"/>
              <a:t>Neither primary </a:t>
            </a:r>
            <a:r>
              <a:rPr lang="en-US" sz="1800" dirty="0" err="1"/>
              <a:t>aldosteronism</a:t>
            </a:r>
            <a:r>
              <a:rPr lang="en-US" sz="1800" dirty="0"/>
              <a:t> nor a renin-secreting tumor would lead to an inability to concentrate the urine </a:t>
            </a:r>
            <a:r>
              <a:rPr lang="en-US" sz="1800" dirty="0" smtClean="0"/>
              <a:t>after overnight </a:t>
            </a:r>
            <a:r>
              <a:rPr lang="en-US" sz="1800" dirty="0"/>
              <a:t>water restriction. Syndrome of inappropriate antidiuretic hormone </a:t>
            </a:r>
            <a:r>
              <a:rPr lang="en-US" sz="1800" dirty="0" smtClean="0"/>
              <a:t>would </a:t>
            </a:r>
            <a:r>
              <a:rPr lang="en-US" sz="1800" dirty="0"/>
              <a:t>cause excessive </a:t>
            </a:r>
            <a:r>
              <a:rPr lang="en-US" sz="1800" dirty="0" smtClean="0"/>
              <a:t>fluid retention </a:t>
            </a:r>
            <a:r>
              <a:rPr lang="en-US" sz="1800" dirty="0"/>
              <a:t>and increased urine </a:t>
            </a:r>
            <a:r>
              <a:rPr lang="en-US" sz="1800" dirty="0" err="1"/>
              <a:t>osmolarity</a:t>
            </a:r>
            <a:r>
              <a:rPr lang="en-US" sz="1800" dirty="0" smtClean="0"/>
              <a:t>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800" dirty="0"/>
              <a:t>43. D) Furosemide (Lasix) inhibits the Na+-2Cl−-K+ co-transporter in the ascending limb of the loop </a:t>
            </a:r>
            <a:r>
              <a:rPr lang="en-US" sz="1800" dirty="0" smtClean="0"/>
              <a:t>of </a:t>
            </a:r>
            <a:r>
              <a:rPr lang="en-US" sz="1800" dirty="0" err="1" smtClean="0"/>
              <a:t>Henle</a:t>
            </a:r>
            <a:r>
              <a:rPr lang="en-US" sz="1800" dirty="0"/>
              <a:t>. This not only causes marked </a:t>
            </a:r>
            <a:r>
              <a:rPr lang="en-US" sz="1800" dirty="0" err="1"/>
              <a:t>natriuresis</a:t>
            </a:r>
            <a:r>
              <a:rPr lang="en-US" sz="1800" dirty="0"/>
              <a:t> and diuresis but also reduces the urine </a:t>
            </a:r>
            <a:r>
              <a:rPr lang="en-US" sz="1800" dirty="0" smtClean="0"/>
              <a:t>concentrating ability</a:t>
            </a:r>
            <a:r>
              <a:rPr lang="en-US" sz="1800" dirty="0"/>
              <a:t>. Furosemide does not cause edema; in fact, it is often used to treat severe edema and heart </a:t>
            </a:r>
            <a:r>
              <a:rPr lang="en-US" sz="1800" dirty="0" err="1" smtClean="0"/>
              <a:t>failure.Furosemide</a:t>
            </a:r>
            <a:r>
              <a:rPr lang="en-US" sz="1800" dirty="0" smtClean="0"/>
              <a:t> </a:t>
            </a:r>
            <a:r>
              <a:rPr lang="en-US" sz="1800" dirty="0"/>
              <a:t>also increases the renal excretion of potassium and calcium and therefore tends to </a:t>
            </a:r>
            <a:r>
              <a:rPr lang="en-US" sz="1800" dirty="0" smtClean="0"/>
              <a:t>cause hypokalemia </a:t>
            </a:r>
            <a:r>
              <a:rPr lang="en-US" sz="1800" dirty="0"/>
              <a:t>and </a:t>
            </a:r>
            <a:r>
              <a:rPr lang="en-US" sz="1800" dirty="0" err="1"/>
              <a:t>hypocalcemia</a:t>
            </a:r>
            <a:r>
              <a:rPr lang="en-US" sz="1800" dirty="0"/>
              <a:t> rather than increasing the plasma concentrations of potassium </a:t>
            </a:r>
            <a:r>
              <a:rPr lang="en-US" sz="1800" dirty="0" smtClean="0"/>
              <a:t>and calcium</a:t>
            </a:r>
            <a:r>
              <a:rPr lang="en-US" sz="1800" dirty="0"/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7984" y="593378"/>
            <a:ext cx="6803708" cy="1544373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405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Explanation of answers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05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77984" y="1817514"/>
            <a:ext cx="6803708" cy="8092213"/>
          </a:xfrm>
        </p:spPr>
        <p:txBody>
          <a:bodyPr>
            <a:noAutofit/>
          </a:bodyPr>
          <a:lstStyle/>
          <a:p>
            <a:pPr marL="0" indent="0" algn="just">
              <a:buClr>
                <a:srgbClr val="727CA3"/>
              </a:buClr>
              <a:buNone/>
            </a:pPr>
            <a:r>
              <a:rPr lang="en-US" sz="1800" dirty="0"/>
              <a:t>44. A) Excessive secretion of renin leads to the formation of large amounts of angiotensin II, which </a:t>
            </a:r>
            <a:r>
              <a:rPr lang="en-US" sz="1800" dirty="0" smtClean="0"/>
              <a:t>in turn </a:t>
            </a:r>
            <a:r>
              <a:rPr lang="en-US" sz="1800" dirty="0"/>
              <a:t>causes marked constriction of efferent arterioles. This reduces renal blood flow, </a:t>
            </a:r>
            <a:r>
              <a:rPr lang="en-US" sz="1800" dirty="0" smtClean="0"/>
              <a:t>increases glomerular </a:t>
            </a:r>
            <a:r>
              <a:rPr lang="en-US" sz="1800" dirty="0"/>
              <a:t>hydrostatic pressure, and decreases </a:t>
            </a:r>
            <a:r>
              <a:rPr lang="en-US" sz="1800" dirty="0" err="1"/>
              <a:t>peritubular</a:t>
            </a:r>
            <a:r>
              <a:rPr lang="en-US" sz="1800" dirty="0"/>
              <a:t> capillary hydrostatic pressure. </a:t>
            </a:r>
            <a:r>
              <a:rPr lang="en-US" sz="1800" dirty="0" smtClean="0"/>
              <a:t>Because constriction </a:t>
            </a:r>
            <a:r>
              <a:rPr lang="en-US" sz="1800" dirty="0"/>
              <a:t>of efferent arterioles reduces renal blood flow more than GFR, the filtration fraction (ratio </a:t>
            </a:r>
            <a:r>
              <a:rPr lang="en-US" sz="1800" dirty="0" smtClean="0"/>
              <a:t>of GFR </a:t>
            </a:r>
            <a:r>
              <a:rPr lang="en-US" sz="1800" dirty="0"/>
              <a:t>to renal plasma flow) increases</a:t>
            </a:r>
            <a:r>
              <a:rPr lang="en-US" sz="1800" dirty="0" smtClean="0"/>
              <a:t>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800" dirty="0"/>
              <a:t>45. D) Most of the daily variation in potassium excretion is caused by changes in potassium secretion </a:t>
            </a:r>
            <a:r>
              <a:rPr lang="en-US" sz="1800" dirty="0" smtClean="0"/>
              <a:t>in the </a:t>
            </a:r>
            <a:r>
              <a:rPr lang="en-US" sz="1800" dirty="0"/>
              <a:t>late distal tubules and collecting tubules. Therefore, when the dietary intake of potassium </a:t>
            </a:r>
            <a:r>
              <a:rPr lang="en-US" sz="1800" dirty="0" smtClean="0"/>
              <a:t>increases, the </a:t>
            </a:r>
            <a:r>
              <a:rPr lang="en-US" sz="1800" dirty="0"/>
              <a:t>total body balance of potassium is maintained primarily by an </a:t>
            </a:r>
            <a:r>
              <a:rPr lang="en-US" sz="1800" dirty="0" smtClean="0"/>
              <a:t>increase in </a:t>
            </a:r>
            <a:r>
              <a:rPr lang="en-US" sz="1800" dirty="0"/>
              <a:t>potassium secretion in </a:t>
            </a:r>
            <a:r>
              <a:rPr lang="en-US" sz="1800" dirty="0" smtClean="0"/>
              <a:t>these tubular </a:t>
            </a:r>
            <a:r>
              <a:rPr lang="en-US" sz="1800" dirty="0"/>
              <a:t>segments. Increased potassium intake has little effect on GFR or on reabsorption of potassium </a:t>
            </a:r>
            <a:r>
              <a:rPr lang="en-US" sz="1800" dirty="0" smtClean="0"/>
              <a:t>in the </a:t>
            </a:r>
            <a:r>
              <a:rPr lang="en-US" sz="1800" dirty="0"/>
              <a:t>proximal tubule and loop of </a:t>
            </a:r>
            <a:r>
              <a:rPr lang="en-US" sz="1800" dirty="0" err="1"/>
              <a:t>Henle</a:t>
            </a:r>
            <a:r>
              <a:rPr lang="en-US" sz="1800" dirty="0"/>
              <a:t>. Although high potassium intake may cause a slight shift </a:t>
            </a:r>
            <a:r>
              <a:rPr lang="en-US" sz="1800" dirty="0" smtClean="0"/>
              <a:t>of potassium </a:t>
            </a:r>
            <a:r>
              <a:rPr lang="en-US" sz="1800" dirty="0"/>
              <a:t>into the intracellular compartment, a balance between intake and output must be achieved by increasing the excretion of potassium during high potassium </a:t>
            </a:r>
            <a:r>
              <a:rPr lang="en-US" sz="1800" dirty="0" smtClean="0"/>
              <a:t>intake.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800" dirty="0"/>
              <a:t>46. B) Hypernatremia can be caused by excessive sodium retention or water loss. The fact that </a:t>
            </a:r>
            <a:r>
              <a:rPr lang="en-US" sz="1800" dirty="0" smtClean="0"/>
              <a:t>the patient </a:t>
            </a:r>
            <a:r>
              <a:rPr lang="en-US" sz="1800" dirty="0"/>
              <a:t>has large volumes of dilute urine suggests excessive urinary water excretion. Of the two </a:t>
            </a:r>
            <a:r>
              <a:rPr lang="en-US" sz="1800" dirty="0" smtClean="0"/>
              <a:t>possible disturbances </a:t>
            </a:r>
            <a:r>
              <a:rPr lang="en-US" sz="1800" dirty="0"/>
              <a:t>listed that could cause excessive urinary water excretion (</a:t>
            </a:r>
            <a:r>
              <a:rPr lang="en-US" sz="1800" dirty="0" err="1"/>
              <a:t>nephrogenic</a:t>
            </a:r>
            <a:r>
              <a:rPr lang="en-US" sz="1800" dirty="0"/>
              <a:t> diabetes </a:t>
            </a:r>
            <a:r>
              <a:rPr lang="en-US" sz="1800" dirty="0" err="1" smtClean="0"/>
              <a:t>insipidus</a:t>
            </a:r>
            <a:r>
              <a:rPr lang="en-US" sz="1800" dirty="0" smtClean="0"/>
              <a:t> and </a:t>
            </a:r>
            <a:r>
              <a:rPr lang="en-US" sz="1800" dirty="0"/>
              <a:t>central diabetes </a:t>
            </a:r>
            <a:r>
              <a:rPr lang="en-US" sz="1800" dirty="0" err="1"/>
              <a:t>insipidus</a:t>
            </a:r>
            <a:r>
              <a:rPr lang="en-US" sz="1800" dirty="0"/>
              <a:t>), </a:t>
            </a:r>
            <a:r>
              <a:rPr lang="en-US" sz="1800" dirty="0" err="1"/>
              <a:t>nephrogenic</a:t>
            </a:r>
            <a:r>
              <a:rPr lang="en-US" sz="1800" dirty="0"/>
              <a:t> diabetes </a:t>
            </a:r>
            <a:r>
              <a:rPr lang="en-US" sz="1800" dirty="0" err="1"/>
              <a:t>insipidus</a:t>
            </a:r>
            <a:r>
              <a:rPr lang="en-US" sz="1800" dirty="0"/>
              <a:t> is the most likely cause. Central diabetes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1800" dirty="0" err="1"/>
              <a:t>insipidus</a:t>
            </a:r>
            <a:r>
              <a:rPr lang="en-US" sz="1800" dirty="0"/>
              <a:t> (decreased ADH secretion) is not the correct answer because plasma ADH levels are </a:t>
            </a:r>
            <a:r>
              <a:rPr lang="en-US" sz="1800" dirty="0" smtClean="0"/>
              <a:t>markedly elevated</a:t>
            </a:r>
            <a:r>
              <a:rPr lang="en-US" sz="1800" dirty="0"/>
              <a:t>. Simple dehydration due to decreased water intake is unlikely because the patient is </a:t>
            </a:r>
            <a:r>
              <a:rPr lang="en-US" sz="1800" dirty="0" smtClean="0"/>
              <a:t>excreting large </a:t>
            </a:r>
            <a:r>
              <a:rPr lang="en-US" sz="1800" dirty="0"/>
              <a:t>volumes of dilute urine.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7984" y="593378"/>
            <a:ext cx="6803708" cy="1544373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405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Explanation of answers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33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77984" y="1817514"/>
            <a:ext cx="6803708" cy="8092213"/>
          </a:xfrm>
        </p:spPr>
        <p:txBody>
          <a:bodyPr>
            <a:noAutofit/>
          </a:bodyPr>
          <a:lstStyle/>
          <a:p>
            <a:pPr marL="0" indent="0" algn="just">
              <a:buClr>
                <a:srgbClr val="727CA3"/>
              </a:buClr>
              <a:buNone/>
            </a:pPr>
            <a:r>
              <a:rPr lang="en-US" sz="2000" dirty="0"/>
              <a:t>47. C) High urine flow occurs in type I diabetes because the filtered load of glucose exceeds the </a:t>
            </a:r>
            <a:r>
              <a:rPr lang="en-US" sz="2000" dirty="0" smtClean="0"/>
              <a:t>renal threshold</a:t>
            </a:r>
            <a:r>
              <a:rPr lang="en-US" sz="2000" dirty="0"/>
              <a:t>, resulting in an increase in glucose concentration in the tubule, which decreases the </a:t>
            </a:r>
            <a:r>
              <a:rPr lang="en-US" sz="2000" dirty="0" smtClean="0"/>
              <a:t>osmotic driving </a:t>
            </a:r>
            <a:r>
              <a:rPr lang="en-US" sz="2000" dirty="0"/>
              <a:t>force for water reabsorption. Increased urine flow reduces extracellular fluid volume </a:t>
            </a:r>
            <a:r>
              <a:rPr lang="en-US" sz="2000" dirty="0" smtClean="0"/>
              <a:t>and stimulates </a:t>
            </a:r>
            <a:r>
              <a:rPr lang="en-US" sz="2000" dirty="0"/>
              <a:t>the release of antidiuretic hormone</a:t>
            </a:r>
            <a:r>
              <a:rPr lang="en-US" sz="2000" dirty="0" smtClean="0"/>
              <a:t>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2000" dirty="0"/>
              <a:t>48. C) Diuretics that inhibit loop of </a:t>
            </a:r>
            <a:r>
              <a:rPr lang="en-US" sz="2000" dirty="0" err="1"/>
              <a:t>Henle</a:t>
            </a:r>
            <a:r>
              <a:rPr lang="en-US" sz="2000" dirty="0"/>
              <a:t> sodium reabsorption are used to treat conditions </a:t>
            </a:r>
            <a:r>
              <a:rPr lang="en-US" sz="2000" dirty="0" smtClean="0"/>
              <a:t>associated with </a:t>
            </a:r>
            <a:r>
              <a:rPr lang="en-US" sz="2000" dirty="0"/>
              <a:t>excessive fluid volume (e.g., hypertension and heart failure). These diuretics initially cause an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2000" dirty="0"/>
              <a:t>increase in sodium excretion that reduces extracellular fluid volume and blood pressure, but under </a:t>
            </a:r>
            <a:r>
              <a:rPr lang="en-US" sz="2000" dirty="0" err="1" smtClean="0"/>
              <a:t>steadystate</a:t>
            </a:r>
            <a:r>
              <a:rPr lang="en-US" sz="2000" dirty="0" smtClean="0"/>
              <a:t> conditions</a:t>
            </a:r>
            <a:r>
              <a:rPr lang="en-US" sz="2000" dirty="0"/>
              <a:t>, the urinary sodium excretion returns to normal, due in part to the fall in blood </a:t>
            </a:r>
            <a:r>
              <a:rPr lang="en-US" sz="2000" dirty="0" smtClean="0"/>
              <a:t>pressure. One </a:t>
            </a:r>
            <a:r>
              <a:rPr lang="en-US" sz="2000" dirty="0"/>
              <a:t>of the important side effects of loop diuretics is hypokalemia that is caused by the inhibition of Na</a:t>
            </a:r>
            <a:r>
              <a:rPr lang="en-US" sz="2000" dirty="0" smtClean="0"/>
              <a:t>+- 2Cl</a:t>
            </a:r>
            <a:r>
              <a:rPr lang="en-US" sz="2000" dirty="0"/>
              <a:t>−-K+ co-transport in the loop of </a:t>
            </a:r>
            <a:r>
              <a:rPr lang="en-US" sz="2000" dirty="0" err="1"/>
              <a:t>Henle</a:t>
            </a:r>
            <a:r>
              <a:rPr lang="en-US" sz="2000" dirty="0"/>
              <a:t> and by the increased tubular flow rate in the cortical </a:t>
            </a:r>
            <a:r>
              <a:rPr lang="en-US" sz="2000" dirty="0" smtClean="0"/>
              <a:t>collecting tubules</a:t>
            </a:r>
            <a:r>
              <a:rPr lang="en-US" sz="2000" dirty="0"/>
              <a:t>, which stimulates potassium secretion</a:t>
            </a:r>
            <a:r>
              <a:rPr lang="en-US" sz="2000" dirty="0" smtClean="0"/>
              <a:t>.</a:t>
            </a:r>
          </a:p>
          <a:p>
            <a:pPr marL="0" indent="0" algn="just">
              <a:buClr>
                <a:srgbClr val="727CA3"/>
              </a:buClr>
              <a:buNone/>
            </a:pPr>
            <a:r>
              <a:rPr lang="en-US" sz="2000" dirty="0" smtClean="0"/>
              <a:t>49.C</a:t>
            </a:r>
            <a:r>
              <a:rPr lang="en-US" sz="2000" dirty="0"/>
              <a:t>) Approximately 80% to 90% of bicarbonate reabsorption occurs in the proximal tubule </a:t>
            </a:r>
            <a:r>
              <a:rPr lang="en-US" sz="2000" dirty="0" smtClean="0"/>
              <a:t>under normal </a:t>
            </a:r>
            <a:r>
              <a:rPr lang="en-US" sz="2000" dirty="0"/>
              <a:t>conditions as well as in acidosis (see above). For each bicarbonate ion reabsorbed, there </a:t>
            </a:r>
            <a:r>
              <a:rPr lang="en-US" sz="2000" dirty="0" smtClean="0"/>
              <a:t>must also </a:t>
            </a:r>
            <a:r>
              <a:rPr lang="en-US" sz="2000" dirty="0"/>
              <a:t>be a hydrogen ion secreted. Therefore, about 80% to 90% of the hydrogen ions secreted are </a:t>
            </a:r>
            <a:r>
              <a:rPr lang="en-US" sz="2000" dirty="0" smtClean="0"/>
              <a:t>normally used </a:t>
            </a:r>
            <a:r>
              <a:rPr lang="en-US" sz="2000" dirty="0"/>
              <a:t>for bicarbonate reabsorption in the proximal tubules.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7984" y="593378"/>
            <a:ext cx="6803708" cy="1544373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405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Explanation of answers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15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ARE DONE!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77984" y="2001737"/>
            <a:ext cx="6803708" cy="7698105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SA" sz="3200" dirty="0" smtClean="0">
                <a:solidFill>
                  <a:schemeClr val="accent2">
                    <a:lumMod val="75000"/>
                  </a:schemeClr>
                </a:solidFill>
                <a:cs typeface="Arabic Typesetting" panose="03020402040406030203" pitchFamily="66" charset="-78"/>
              </a:rPr>
              <a:t>إن أصبنا فهو من الله سبحانه، وإن أخطأنا فهو منا ومن الشيطان، وجل من لا يخطأ.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cs typeface="Arabic Typesetting" panose="03020402040406030203" pitchFamily="66" charset="-78"/>
            </a:endParaRPr>
          </a:p>
          <a:p>
            <a:pPr marL="0" indent="0" algn="ctr" rtl="1">
              <a:buNone/>
            </a:pPr>
            <a:endParaRPr lang="ar-SA" sz="3200" dirty="0" smtClean="0">
              <a:solidFill>
                <a:schemeClr val="accent2">
                  <a:lumMod val="75000"/>
                </a:schemeClr>
              </a:solidFill>
              <a:cs typeface="Arabic Typesetting" panose="03020402040406030203" pitchFamily="66" charset="-78"/>
            </a:endParaRPr>
          </a:p>
          <a:p>
            <a:pPr marL="0" indent="0" algn="ctr" rtl="1">
              <a:buNone/>
            </a:pPr>
            <a:r>
              <a:rPr lang="ar-SA" sz="3200" dirty="0" smtClean="0">
                <a:solidFill>
                  <a:schemeClr val="accent2">
                    <a:lumMod val="75000"/>
                  </a:schemeClr>
                </a:solidFill>
                <a:cs typeface="Arabic Typesetting" panose="03020402040406030203" pitchFamily="66" charset="-78"/>
              </a:rPr>
              <a:t>لا تنسون قول: اللهم </a:t>
            </a:r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rabic Typesetting" panose="03020402040406030203" pitchFamily="66" charset="-78"/>
              </a:rPr>
              <a:t>إنّي استودعتك ماحفظت وماقرأت وماتعلمت فردّه لي وقت حاجتي إليه، </a:t>
            </a:r>
            <a:r>
              <a:rPr lang="ar-SA" sz="3200" dirty="0" smtClean="0">
                <a:solidFill>
                  <a:schemeClr val="accent2">
                    <a:lumMod val="75000"/>
                  </a:schemeClr>
                </a:solidFill>
                <a:cs typeface="Arabic Typesetting" panose="03020402040406030203" pitchFamily="66" charset="-78"/>
              </a:rPr>
              <a:t>إنك على </a:t>
            </a:r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rabic Typesetting" panose="03020402040406030203" pitchFamily="66" charset="-78"/>
              </a:rPr>
              <a:t>كل شيء قدير</a:t>
            </a:r>
            <a:r>
              <a:rPr lang="ar-SA" sz="3200" dirty="0" smtClean="0">
                <a:solidFill>
                  <a:schemeClr val="accent2">
                    <a:lumMod val="75000"/>
                  </a:schemeClr>
                </a:solidFill>
                <a:cs typeface="Arabic Typesetting" panose="03020402040406030203" pitchFamily="66" charset="-78"/>
              </a:rPr>
              <a:t>.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cs typeface="Arabic Typesetting" panose="03020402040406030203" pitchFamily="66" charset="-78"/>
            </a:endParaRPr>
          </a:p>
          <a:p>
            <a:pPr marL="0" indent="0" algn="ctr" rtl="1">
              <a:buNone/>
            </a:pPr>
            <a:endParaRPr lang="ar-SA" sz="3200" dirty="0" smtClean="0"/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a typeface="MingLiU_HKSCS-ExtB" panose="02020500000000000000" pitchFamily="18" charset="-120"/>
                <a:cs typeface="MV Boli" panose="02000500030200090000" pitchFamily="2" charset="0"/>
              </a:rPr>
              <a:t>Good luck our DOCTORS!</a:t>
            </a:r>
            <a:r>
              <a:rPr lang="ar-SA" sz="4800" dirty="0" smtClean="0">
                <a:solidFill>
                  <a:schemeClr val="bg2">
                    <a:lumMod val="50000"/>
                  </a:schemeClr>
                </a:solidFill>
                <a:ea typeface="MingLiU_HKSCS-ExtB" panose="02020500000000000000" pitchFamily="18" charset="-120"/>
                <a:cs typeface="MV Boli" panose="02000500030200090000" pitchFamily="2" charset="0"/>
              </a:rPr>
              <a:t> </a:t>
            </a:r>
            <a:endParaRPr lang="ar-SA" sz="7200" dirty="0" smtClean="0">
              <a:solidFill>
                <a:schemeClr val="bg2">
                  <a:lumMod val="50000"/>
                </a:schemeClr>
              </a:solidFill>
              <a:ea typeface="MingLiU_HKSCS-ExtB" panose="02020500000000000000" pitchFamily="18" charset="-120"/>
              <a:cs typeface="MV Boli" panose="02000500030200090000" pitchFamily="2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a typeface="MingLiU_HKSCS-ExtB" panose="02020500000000000000" pitchFamily="18" charset="-120"/>
                <a:cs typeface="MV Boli" panose="02000500030200090000" pitchFamily="2" charset="0"/>
              </a:rPr>
              <a:t>See you next year!</a:t>
            </a:r>
          </a:p>
          <a:p>
            <a:pPr marL="0" indent="0" algn="ctr" rtl="1">
              <a:buNone/>
            </a:pPr>
            <a:endParaRPr lang="ar-SA" sz="1100" dirty="0" smtClean="0">
              <a:solidFill>
                <a:schemeClr val="bg2">
                  <a:lumMod val="50000"/>
                </a:schemeClr>
              </a:solidFill>
              <a:cs typeface="MV Boli" panose="02000500030200090000" pitchFamily="2" charset="0"/>
            </a:endParaRPr>
          </a:p>
          <a:p>
            <a:pPr marL="0" indent="0" algn="ctr" rtl="1">
              <a:buNone/>
            </a:pPr>
            <a:endParaRPr lang="ar-SA" sz="1800" dirty="0" smtClean="0">
              <a:cs typeface="MV Boli" panose="02000500030200090000" pitchFamily="2" charset="0"/>
            </a:endParaRPr>
          </a:p>
          <a:p>
            <a:pPr marL="0" indent="0" algn="ctr" rtl="1">
              <a:buNone/>
            </a:pPr>
            <a:endParaRPr lang="ar-SA" sz="1800" dirty="0" smtClean="0"/>
          </a:p>
        </p:txBody>
      </p:sp>
    </p:spTree>
    <p:extLst>
      <p:ext uri="{BB962C8B-B14F-4D97-AF65-F5344CB8AC3E}">
        <p14:creationId xmlns:p14="http://schemas.microsoft.com/office/powerpoint/2010/main" val="4204217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7984" y="1961530"/>
            <a:ext cx="680370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6. In normal kidneys, which of the following is true of the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osmolarity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of renal tubular fluid that flows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through the early distal tubule in the region of the macula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densa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Usually isotonic compared with plasma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Usually hypotonic compared with plasma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Usually hypertonic compared with plasma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Hypertonic, compared with plasma, in </a:t>
            </a:r>
            <a:r>
              <a:rPr lang="en-US" dirty="0" err="1" smtClean="0"/>
              <a:t>antidiuresis</a:t>
            </a: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After receiving a renal transplant, a patient develops severe hypertension (170/110 mm Hg).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 renal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arteriogram indicates severe renal artery stenosis in his single remaining kidney, with a reduction in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GFR to 25% of normal. Which of the following changes, compared with normal, would be expected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 this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patient, assuming steady-state conditions?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Large </a:t>
            </a:r>
            <a:r>
              <a:rPr lang="en-US" dirty="0"/>
              <a:t>increase in plasma sodium concentration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Reduction </a:t>
            </a:r>
            <a:r>
              <a:rPr lang="en-US" dirty="0"/>
              <a:t>in urinary sodium excretion to 25% of normal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Reduction </a:t>
            </a:r>
            <a:r>
              <a:rPr lang="en-US" dirty="0"/>
              <a:t>in urinary creatinine excretion to 25% of normal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Increase </a:t>
            </a:r>
            <a:r>
              <a:rPr lang="en-US" dirty="0"/>
              <a:t>in serum creatinine to about four times normal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Normal </a:t>
            </a:r>
            <a:r>
              <a:rPr lang="en-US" dirty="0"/>
              <a:t>renal blood flow in the </a:t>
            </a:r>
            <a:r>
              <a:rPr lang="en-US" dirty="0" err="1"/>
              <a:t>stenotic</a:t>
            </a:r>
            <a:r>
              <a:rPr lang="en-US" dirty="0"/>
              <a:t> kidney due to </a:t>
            </a:r>
            <a:r>
              <a:rPr lang="en-US" dirty="0" err="1" smtClean="0"/>
              <a:t>autoregulation</a:t>
            </a:r>
            <a:endParaRPr lang="en-US" dirty="0" smtClean="0"/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8. Which of the following tends to decrease potassium secretion by the cortical collecting tubule?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 </a:t>
            </a:r>
            <a:r>
              <a:rPr lang="en-US" dirty="0"/>
              <a:t>Increased plasma potassium concentration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 </a:t>
            </a:r>
            <a:r>
              <a:rPr lang="en-US" dirty="0"/>
              <a:t>diuretic that decreases proximal tubule sodium reabsorption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 </a:t>
            </a:r>
            <a:r>
              <a:rPr lang="en-US" dirty="0"/>
              <a:t>diuretic that inhibits the action of aldosterone (e.g., spironolactone)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Acute </a:t>
            </a:r>
            <a:r>
              <a:rPr lang="en-US" dirty="0"/>
              <a:t>alkalosis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High </a:t>
            </a:r>
            <a:r>
              <a:rPr lang="en-US" dirty="0"/>
              <a:t>sodium intake</a:t>
            </a:r>
          </a:p>
        </p:txBody>
      </p:sp>
      <p:sp>
        <p:nvSpPr>
          <p:cNvPr id="9" name="TextBox 8"/>
          <p:cNvSpPr txBox="1"/>
          <p:nvPr/>
        </p:nvSpPr>
        <p:spPr>
          <a:xfrm rot="10800000">
            <a:off x="6173580" y="8782562"/>
            <a:ext cx="1008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Answer: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6=B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7=D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8=C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84121" y="10010176"/>
            <a:ext cx="480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Explanation of the answers will be in slide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7984" y="1961530"/>
            <a:ext cx="680370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9. If a patient has a creatinine clearance of 90 ml/min, a urine flow rate of 1 ml/min, a plasma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K+ concentration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of 4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mEq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/L, and a urine K+ concentration of 60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mEq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/L, what is the approximate rate of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K+ excretion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0.06 </a:t>
            </a:r>
            <a:r>
              <a:rPr lang="en-US" dirty="0" err="1"/>
              <a:t>mEq</a:t>
            </a:r>
            <a:r>
              <a:rPr lang="en-US" dirty="0"/>
              <a:t>/min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0.30 </a:t>
            </a:r>
            <a:r>
              <a:rPr lang="en-US" dirty="0" err="1"/>
              <a:t>mEq</a:t>
            </a:r>
            <a:r>
              <a:rPr lang="en-US" dirty="0"/>
              <a:t>/min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0.36 </a:t>
            </a:r>
            <a:r>
              <a:rPr lang="en-US" dirty="0" err="1"/>
              <a:t>mEq</a:t>
            </a:r>
            <a:r>
              <a:rPr lang="en-US" dirty="0"/>
              <a:t>/min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3.6 </a:t>
            </a:r>
            <a:r>
              <a:rPr lang="en-US" dirty="0" err="1"/>
              <a:t>mEq</a:t>
            </a:r>
            <a:r>
              <a:rPr lang="en-US" dirty="0"/>
              <a:t>/min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60 </a:t>
            </a:r>
            <a:r>
              <a:rPr lang="en-US" dirty="0" err="1" smtClean="0"/>
              <a:t>mEq</a:t>
            </a:r>
            <a:r>
              <a:rPr lang="en-US" dirty="0" smtClean="0"/>
              <a:t>/min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10. Which of the following changes would be expected in a patient with diabetes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insipidus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due to 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lack of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antidiuretic hormone (ADH) secretion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11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A patient with severe hypertension (blood pressure 185/110 mm Hg) is referred to you. 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renal magnetic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resonance imaging scan shows a tumor in the kidney, and laboratory findings include a very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high plasma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renin activity of 12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angiotensin 1/ml/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hr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(normal = 1).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diagnosis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is a renin-secreting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tumor. Which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of the following changes would you expect to find in this patient, under steady-state conditions,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compared with normal?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605" t="31520" r="39133" b="51680"/>
          <a:stretch/>
        </p:blipFill>
        <p:spPr>
          <a:xfrm>
            <a:off x="1871626" y="5200048"/>
            <a:ext cx="3816424" cy="1471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9605" t="65120" r="39133" b="16400"/>
          <a:stretch/>
        </p:blipFill>
        <p:spPr>
          <a:xfrm>
            <a:off x="2987749" y="8370243"/>
            <a:ext cx="3528392" cy="14869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0800000">
            <a:off x="6089722" y="8655670"/>
            <a:ext cx="1113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Answer: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9=A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10=C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11=C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7241" y="10010176"/>
            <a:ext cx="508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Explanation of the answers will be in slide 20,21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9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7984" y="1961530"/>
            <a:ext cx="680370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12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. Which of the following changes, compared with normal, would you expect to find 3 weeks after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a patient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ingested a toxin that caused sustained impairment of proximal tubular sodium chloride (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NaCl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) reabsorption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? Assume that there has been no change in diet or ingestion of electrolytes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13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. A 26-year-old woman recently decided to adopt a healthier diet and eat more fruits and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vegetables. As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a result, her potassium intake increased from 80 to 160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mmol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/day. Which of the following conditions would you expect to find 2 weeks after she increased her potassium intake, compared with before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the increase?</a:t>
            </a:r>
          </a:p>
          <a:p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14.An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8-year-old boy is brought to your office with extreme swelling of the abdomen. His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parents indicate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that he had a very sore throat a “month or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so” ago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and that he has been “swelling up” since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that time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. He appears to be edematous, and when you check his urine, you find large amounts of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protein being excreted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. Your diagnosis is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nephrotic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syndrome subsequent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to glomerulonephritis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. Which of the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following changes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would you expect to find, compared with normal?</a:t>
            </a:r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0077" t="29000" r="39133" b="56720"/>
          <a:stretch/>
        </p:blipFill>
        <p:spPr>
          <a:xfrm>
            <a:off x="2970666" y="2753618"/>
            <a:ext cx="3600400" cy="1461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9605" t="61760" r="39133" b="13880"/>
          <a:stretch/>
        </p:blipFill>
        <p:spPr>
          <a:xfrm>
            <a:off x="2970666" y="5413941"/>
            <a:ext cx="3600400" cy="1712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9605" t="20601" r="38661" b="60919"/>
          <a:stretch/>
        </p:blipFill>
        <p:spPr>
          <a:xfrm>
            <a:off x="2970667" y="8325551"/>
            <a:ext cx="3600400" cy="15841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0800000">
            <a:off x="3403442" y="8658612"/>
            <a:ext cx="37782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Answer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12=D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13=C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14=A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4428" y="10046619"/>
            <a:ext cx="508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Explanation of the answers will be in slide 21,22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7984" y="1805814"/>
            <a:ext cx="680370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15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Which of the following changes would you expect to find after administering a vasodilator drug that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caused a 50% decrease in afferent arteriolar resistance and no change in arterial pressure?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 </a:t>
            </a:r>
            <a:r>
              <a:rPr lang="en-US" dirty="0"/>
              <a:t>Decreased renal blood flow, decreased GFR, and decreased </a:t>
            </a:r>
            <a:r>
              <a:rPr lang="en-US" dirty="0" err="1"/>
              <a:t>peritubular</a:t>
            </a:r>
            <a:r>
              <a:rPr lang="en-US" dirty="0"/>
              <a:t> capillary </a:t>
            </a:r>
            <a:r>
              <a:rPr lang="en-US" dirty="0" smtClean="0"/>
              <a:t>hydrostatic pressure</a:t>
            </a:r>
            <a:endParaRPr lang="en-US" dirty="0"/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Decreased </a:t>
            </a:r>
            <a:r>
              <a:rPr lang="en-US" dirty="0"/>
              <a:t>renal blood flow, decreased GFR, and increased </a:t>
            </a:r>
            <a:r>
              <a:rPr lang="en-US" dirty="0" err="1"/>
              <a:t>peritubular</a:t>
            </a:r>
            <a:r>
              <a:rPr lang="en-US" dirty="0"/>
              <a:t> capillary </a:t>
            </a:r>
            <a:r>
              <a:rPr lang="en-US" dirty="0" smtClean="0"/>
              <a:t>hydrostatic pressure</a:t>
            </a:r>
            <a:endParaRPr lang="en-US" dirty="0"/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Increased </a:t>
            </a:r>
            <a:r>
              <a:rPr lang="en-US" dirty="0"/>
              <a:t>renal blood flow, increased GFR, and increased </a:t>
            </a:r>
            <a:r>
              <a:rPr lang="en-US" dirty="0" err="1"/>
              <a:t>peritubular</a:t>
            </a:r>
            <a:r>
              <a:rPr lang="en-US" dirty="0"/>
              <a:t> capillary </a:t>
            </a:r>
            <a:r>
              <a:rPr lang="en-US" dirty="0" smtClean="0"/>
              <a:t>hydrostatic </a:t>
            </a:r>
            <a:r>
              <a:rPr lang="en-US" dirty="0" err="1" smtClean="0"/>
              <a:t>ressure</a:t>
            </a:r>
            <a:endParaRPr lang="en-US" dirty="0"/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Increased </a:t>
            </a:r>
            <a:r>
              <a:rPr lang="en-US" dirty="0"/>
              <a:t>renal blood flow, increased GFR, and no change in </a:t>
            </a:r>
            <a:r>
              <a:rPr lang="en-US" dirty="0" err="1"/>
              <a:t>peritubular</a:t>
            </a:r>
            <a:r>
              <a:rPr lang="en-US" dirty="0"/>
              <a:t> capillary </a:t>
            </a:r>
            <a:r>
              <a:rPr lang="en-US" dirty="0" smtClean="0"/>
              <a:t>hydrostatic pressure</a:t>
            </a:r>
            <a:endParaRPr lang="en-US" dirty="0"/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Increased </a:t>
            </a:r>
            <a:r>
              <a:rPr lang="en-US" dirty="0"/>
              <a:t>renal blood flow, increased GFR, and decreased </a:t>
            </a:r>
            <a:r>
              <a:rPr lang="en-US" dirty="0" err="1"/>
              <a:t>peritubular</a:t>
            </a:r>
            <a:r>
              <a:rPr lang="en-US" dirty="0"/>
              <a:t> capillary </a:t>
            </a:r>
            <a:r>
              <a:rPr lang="en-US" dirty="0" smtClean="0"/>
              <a:t>hydrostatic pressure</a:t>
            </a:r>
          </a:p>
          <a:p>
            <a:pPr marL="342900" indent="-342900">
              <a:buFont typeface="+mj-lt"/>
              <a:buAutoNum type="alphaUcPeriod"/>
            </a:pPr>
            <a:endParaRPr lang="en-US" dirty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16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A 32-year-old man complains of frequent urination. He is overweight (280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lb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5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ft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10 in tall),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and after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measuring the 24-hr creatinine clearance, you estimate his GFR to be 150 ml/min. His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plasma glucose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is 300 mg/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Assuming that his renal transport maximum for glucose is normal, as shown in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figure,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what would be this patient’s approximate rate of urinary glucose excretion?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0 </a:t>
            </a:r>
            <a:r>
              <a:rPr lang="en-US" dirty="0"/>
              <a:t>mg/min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100 </a:t>
            </a:r>
            <a:r>
              <a:rPr lang="en-US" dirty="0"/>
              <a:t>mg/min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150 </a:t>
            </a:r>
            <a:r>
              <a:rPr lang="en-US" dirty="0"/>
              <a:t>mg/min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225 </a:t>
            </a:r>
            <a:r>
              <a:rPr lang="en-US" dirty="0"/>
              <a:t>mg/min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300 </a:t>
            </a:r>
            <a:r>
              <a:rPr lang="en-US" dirty="0"/>
              <a:t>mg/min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Information </a:t>
            </a:r>
            <a:r>
              <a:rPr lang="en-US" dirty="0"/>
              <a:t>provided is </a:t>
            </a:r>
            <a:r>
              <a:rPr lang="en-US" dirty="0" smtClean="0"/>
              <a:t>inadequate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 </a:t>
            </a:r>
            <a:r>
              <a:rPr lang="en-US" dirty="0"/>
              <a:t>to estimate the glucose excretion rate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2440" t="24801" r="39605" b="55040"/>
          <a:stretch/>
        </p:blipFill>
        <p:spPr>
          <a:xfrm>
            <a:off x="4433646" y="7794178"/>
            <a:ext cx="2736304" cy="18837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0800000">
            <a:off x="3391700" y="858639"/>
            <a:ext cx="37782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Answer: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15=C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16=C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4428" y="10010176"/>
            <a:ext cx="508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Explanation of the answers will be in slide 22,23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7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269" y="1961530"/>
            <a:ext cx="687399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17.The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clinical laboratory returned the following values for arterial blood taken from a patient: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plasma pH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= 7.28, plasma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HCO3 −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= 32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mEq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/L, and plasma Pco2 = 70 mm Hg. What is this patient’s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acid–base disorder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en-US" dirty="0"/>
              <a:t>A) Acute respiratory acidosis without renal compensation</a:t>
            </a:r>
          </a:p>
          <a:p>
            <a:r>
              <a:rPr lang="en-US" dirty="0"/>
              <a:t>B) Respiratory acidosis with partial renal compensation</a:t>
            </a:r>
          </a:p>
          <a:p>
            <a:r>
              <a:rPr lang="en-US" dirty="0"/>
              <a:t>C) Acute metabolic acidosis without respiratory compensation</a:t>
            </a:r>
          </a:p>
          <a:p>
            <a:r>
              <a:rPr lang="en-US" dirty="0"/>
              <a:t>D) Metabolic acidosis with partial respiratory compensation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18.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Which of the following changes tends to increase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peritubular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capillary fluid reabsorption?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Increased </a:t>
            </a:r>
            <a:r>
              <a:rPr lang="en-US" dirty="0"/>
              <a:t>blood pressure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Decreased </a:t>
            </a:r>
            <a:r>
              <a:rPr lang="en-US" dirty="0"/>
              <a:t>filtration fraction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Increased </a:t>
            </a:r>
            <a:r>
              <a:rPr lang="en-US" dirty="0"/>
              <a:t>efferent arteriolar resistance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Decreased </a:t>
            </a:r>
            <a:r>
              <a:rPr lang="en-US" dirty="0"/>
              <a:t>angiotensin II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Increased </a:t>
            </a:r>
            <a:r>
              <a:rPr lang="en-US" dirty="0"/>
              <a:t>renal blood </a:t>
            </a:r>
            <a:r>
              <a:rPr lang="en-US" dirty="0" smtClean="0"/>
              <a:t>flow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19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Which of the following would cause the greatest degree of hyperkalemia?</a:t>
            </a:r>
          </a:p>
          <a:p>
            <a:pPr marL="342900" indent="-342900">
              <a:buAutoNum type="alphaUcParenR"/>
            </a:pPr>
            <a:r>
              <a:rPr lang="en-US" dirty="0" smtClean="0"/>
              <a:t>Increase </a:t>
            </a:r>
            <a:r>
              <a:rPr lang="en-US" dirty="0"/>
              <a:t>in potassium intake from 60 to 180 </a:t>
            </a:r>
            <a:r>
              <a:rPr lang="en-US" dirty="0" err="1"/>
              <a:t>mmol</a:t>
            </a:r>
            <a:r>
              <a:rPr lang="en-US" dirty="0"/>
              <a:t>/day in a person with normal kidneys and </a:t>
            </a:r>
            <a:r>
              <a:rPr lang="en-US" dirty="0" smtClean="0"/>
              <a:t>a</a:t>
            </a:r>
            <a:r>
              <a:rPr lang="en-US" dirty="0"/>
              <a:t> normal aldosterone system</a:t>
            </a:r>
          </a:p>
          <a:p>
            <a:pPr marL="342900" indent="-342900">
              <a:buAutoNum type="alphaUcParenR"/>
            </a:pPr>
            <a:r>
              <a:rPr lang="en-US" dirty="0"/>
              <a:t>B) Chronic treatment with a diuretic that inhibits the action of aldosterone</a:t>
            </a:r>
          </a:p>
          <a:p>
            <a:pPr marL="342900" indent="-342900">
              <a:buAutoNum type="alphaUcParenR"/>
            </a:pPr>
            <a:r>
              <a:rPr lang="en-US" dirty="0"/>
              <a:t>C) Decrease in sodium intake from 200 to 100 </a:t>
            </a:r>
            <a:r>
              <a:rPr lang="en-US" dirty="0" err="1"/>
              <a:t>mmol</a:t>
            </a:r>
            <a:r>
              <a:rPr lang="en-US" dirty="0"/>
              <a:t>/day</a:t>
            </a:r>
          </a:p>
          <a:p>
            <a:pPr marL="342900" indent="-342900">
              <a:buAutoNum type="alphaUcParenR"/>
            </a:pPr>
            <a:r>
              <a:rPr lang="en-US" dirty="0"/>
              <a:t>D) Chronic treatment with a diuretic that inhibits loop of </a:t>
            </a:r>
            <a:r>
              <a:rPr lang="en-US" dirty="0" err="1"/>
              <a:t>Henle</a:t>
            </a:r>
            <a:r>
              <a:rPr lang="en-US" dirty="0"/>
              <a:t> Na+-2Cl−-K+ co-transport</a:t>
            </a:r>
          </a:p>
          <a:p>
            <a:pPr marL="342900" indent="-342900">
              <a:buAutoNum type="alphaUcParenR"/>
            </a:pPr>
            <a:r>
              <a:rPr lang="en-US" dirty="0"/>
              <a:t>E) Chronic treatment with a diuretic that inhibits sodium reabsorption in the collecting ducts</a:t>
            </a:r>
          </a:p>
        </p:txBody>
      </p:sp>
      <p:sp>
        <p:nvSpPr>
          <p:cNvPr id="6" name="Rectangle 5"/>
          <p:cNvSpPr/>
          <p:nvPr/>
        </p:nvSpPr>
        <p:spPr>
          <a:xfrm rot="10800000">
            <a:off x="3407996" y="581640"/>
            <a:ext cx="37782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Answer: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17=B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18=C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19=B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8799" y="10010176"/>
            <a:ext cx="508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Explanation of the answers will be in slide 23,24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77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269" y="1961530"/>
            <a:ext cx="687399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20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Which of the following is filtered most readily by the glomerular capillaries?</a:t>
            </a:r>
          </a:p>
          <a:p>
            <a:r>
              <a:rPr lang="en-US" dirty="0"/>
              <a:t>A) Albumin in plasma</a:t>
            </a:r>
          </a:p>
          <a:p>
            <a:r>
              <a:rPr lang="en-US" dirty="0"/>
              <a:t>B) Neutral dextran with a molecular weight of 25,000</a:t>
            </a:r>
          </a:p>
          <a:p>
            <a:r>
              <a:rPr lang="en-US" dirty="0"/>
              <a:t>C) </a:t>
            </a:r>
            <a:r>
              <a:rPr lang="en-US" dirty="0" err="1"/>
              <a:t>Polycationic</a:t>
            </a:r>
            <a:r>
              <a:rPr lang="en-US" dirty="0"/>
              <a:t> dextran with a molecular weight of 25,000</a:t>
            </a:r>
          </a:p>
          <a:p>
            <a:r>
              <a:rPr lang="en-US" dirty="0"/>
              <a:t>D) </a:t>
            </a:r>
            <a:r>
              <a:rPr lang="en-US" dirty="0" err="1"/>
              <a:t>Polyanionic</a:t>
            </a:r>
            <a:r>
              <a:rPr lang="en-US" dirty="0"/>
              <a:t> dextran with a molecular weight of 25,000</a:t>
            </a:r>
          </a:p>
          <a:p>
            <a:r>
              <a:rPr lang="en-US" dirty="0"/>
              <a:t>E) Red blood </a:t>
            </a:r>
            <a:r>
              <a:rPr lang="en-US" dirty="0" smtClean="0"/>
              <a:t>cells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21.Under conditions of normal renal function, which of the following is true of the concentration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of urea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 tubular fluid at the end of the proximal tubule?</a:t>
            </a:r>
          </a:p>
          <a:p>
            <a:r>
              <a:rPr lang="en-US" dirty="0"/>
              <a:t>A) It is higher than the concentration of urea in tubular fluid at the tip of the loop of </a:t>
            </a:r>
            <a:r>
              <a:rPr lang="en-US" dirty="0" err="1"/>
              <a:t>Henle</a:t>
            </a:r>
            <a:endParaRPr lang="en-US" dirty="0"/>
          </a:p>
          <a:p>
            <a:r>
              <a:rPr lang="en-US" dirty="0"/>
              <a:t>B) It is higher than the concentration of urea in the plasma</a:t>
            </a:r>
          </a:p>
          <a:p>
            <a:r>
              <a:rPr lang="en-US" dirty="0"/>
              <a:t>C) It is higher than the concentration of urea in the final urine in </a:t>
            </a:r>
            <a:r>
              <a:rPr lang="en-US" dirty="0" err="1"/>
              <a:t>antidiuresis</a:t>
            </a:r>
            <a:endParaRPr lang="en-US" dirty="0"/>
          </a:p>
          <a:p>
            <a:r>
              <a:rPr lang="en-US" dirty="0"/>
              <a:t>D) It is lower than plasma urea concentration because of active urea reabsorption along the</a:t>
            </a:r>
          </a:p>
          <a:p>
            <a:r>
              <a:rPr lang="en-US" dirty="0"/>
              <a:t>proximal </a:t>
            </a:r>
            <a:r>
              <a:rPr lang="en-US" dirty="0" smtClean="0"/>
              <a:t>tubule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22.Which of the following changes would be expected in a patient with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Liddle’s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syndrome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excessive activity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amiloride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-sensitive sodium channel in the collecting tubule) under steady-state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conditions, assuming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that intake of electrolytes remained constant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133" t="54200" r="39133" b="25641"/>
          <a:stretch/>
        </p:blipFill>
        <p:spPr>
          <a:xfrm>
            <a:off x="2152572" y="8164676"/>
            <a:ext cx="3312368" cy="17281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>
            <a:off x="3403442" y="8692539"/>
            <a:ext cx="37782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Answer: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20=C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21=B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22=D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4414" y="10010176"/>
            <a:ext cx="508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Explanation of the answers will be in slide 24,25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8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4869</TotalTime>
  <Words>8356</Words>
  <Application>Microsoft Macintosh PowerPoint</Application>
  <PresentationFormat>Custom</PresentationFormat>
  <Paragraphs>545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Arabic Typesetting</vt:lpstr>
      <vt:lpstr>Bookman Old Style</vt:lpstr>
      <vt:lpstr>Calibri</vt:lpstr>
      <vt:lpstr>Gill Sans MT</vt:lpstr>
      <vt:lpstr>MingLiU_HKSCS-ExtB</vt:lpstr>
      <vt:lpstr>MV Boli</vt:lpstr>
      <vt:lpstr>Wingdings</vt:lpstr>
      <vt:lpstr>Wingdings 3</vt:lpstr>
      <vt:lpstr>Arial</vt:lpstr>
      <vt:lpstr>Origin</vt:lpstr>
      <vt:lpstr>PowerPoint Presentation</vt:lpstr>
      <vt:lpstr>MCQ’S for renal block (include all lecture)</vt:lpstr>
      <vt:lpstr>Cont.</vt:lpstr>
      <vt:lpstr>Cont.</vt:lpstr>
      <vt:lpstr>Cont.</vt:lpstr>
      <vt:lpstr>Cont.</vt:lpstr>
      <vt:lpstr>Cont.</vt:lpstr>
      <vt:lpstr>Cont.</vt:lpstr>
      <vt:lpstr>Cont.</vt:lpstr>
      <vt:lpstr>Cont.</vt:lpstr>
      <vt:lpstr>Cont.</vt:lpstr>
      <vt:lpstr>Cont.</vt:lpstr>
      <vt:lpstr>Cont.</vt:lpstr>
      <vt:lpstr>Cont.</vt:lpstr>
      <vt:lpstr>Cont.</vt:lpstr>
      <vt:lpstr>Cont.</vt:lpstr>
      <vt:lpstr>Cont.</vt:lpstr>
      <vt:lpstr>Cont.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ARE DONE!</vt:lpstr>
    </vt:vector>
  </TitlesOfParts>
  <Company>Hewlett-Packard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Laila Mathkour</dc:creator>
  <cp:lastModifiedBy>sh.a.13@outlook.com</cp:lastModifiedBy>
  <cp:revision>410</cp:revision>
  <cp:lastPrinted>2017-05-14T16:59:02Z</cp:lastPrinted>
  <dcterms:created xsi:type="dcterms:W3CDTF">2016-09-07T16:15:34Z</dcterms:created>
  <dcterms:modified xsi:type="dcterms:W3CDTF">2017-05-14T16:59:23Z</dcterms:modified>
</cp:coreProperties>
</file>