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2"/>
  </p:notesMasterIdLst>
  <p:sldIdLst>
    <p:sldId id="406" r:id="rId2"/>
    <p:sldId id="404" r:id="rId3"/>
    <p:sldId id="385" r:id="rId4"/>
    <p:sldId id="396" r:id="rId5"/>
    <p:sldId id="397" r:id="rId6"/>
    <p:sldId id="398" r:id="rId7"/>
    <p:sldId id="399" r:id="rId8"/>
    <p:sldId id="400" r:id="rId9"/>
    <p:sldId id="401" r:id="rId10"/>
    <p:sldId id="402" r:id="rId11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عمر" initials="عمر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52AD"/>
    <a:srgbClr val="933B95"/>
    <a:srgbClr val="CC0000"/>
    <a:srgbClr val="D6EAF6"/>
    <a:srgbClr val="660033"/>
    <a:srgbClr val="660066"/>
    <a:srgbClr val="663300"/>
    <a:srgbClr val="9900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89" autoAdjust="0"/>
    <p:restoredTop sz="94509" autoAdjust="0"/>
  </p:normalViewPr>
  <p:slideViewPr>
    <p:cSldViewPr>
      <p:cViewPr>
        <p:scale>
          <a:sx n="74" d="100"/>
          <a:sy n="74" d="100"/>
        </p:scale>
        <p:origin x="656" y="128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A95C3-525D-4F91-BA2A-BE8EDE06AC10}" type="datetimeFigureOut">
              <a:rPr lang="en-US" smtClean="0"/>
              <a:pPr/>
              <a:t>5/17/17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205093-C804-447C-A940-865EF03396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063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007957" y="6058694"/>
            <a:ext cx="5669756" cy="1544373"/>
          </a:xfrm>
        </p:spPr>
        <p:txBody>
          <a:bodyPr anchor="t" anchorCtr="0"/>
          <a:lstStyle>
            <a:lvl1pPr algn="r">
              <a:defRPr sz="5405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007957" y="7989160"/>
            <a:ext cx="5669756" cy="831585"/>
          </a:xfrm>
        </p:spPr>
        <p:txBody>
          <a:bodyPr/>
          <a:lstStyle>
            <a:lvl1pPr marL="0" indent="0" algn="r">
              <a:buNone/>
              <a:defRPr sz="3378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772149" indent="0" algn="ctr">
              <a:buNone/>
            </a:lvl2pPr>
            <a:lvl3pPr marL="1544299" indent="0" algn="ctr">
              <a:buNone/>
            </a:lvl3pPr>
            <a:lvl4pPr marL="2316446" indent="0" algn="ctr">
              <a:buNone/>
            </a:lvl4pPr>
            <a:lvl5pPr marL="3088596" indent="0" algn="ctr">
              <a:buNone/>
            </a:lvl5pPr>
            <a:lvl6pPr marL="3860745" indent="0" algn="ctr">
              <a:buNone/>
            </a:lvl6pPr>
            <a:lvl7pPr marL="4632894" indent="0" algn="ctr">
              <a:buNone/>
            </a:lvl7pPr>
            <a:lvl8pPr marL="5405042" indent="0" algn="ctr">
              <a:buNone/>
            </a:lvl8pPr>
            <a:lvl9pPr marL="6177191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5291772" y="9907747"/>
            <a:ext cx="1889919" cy="570230"/>
          </a:xfrm>
        </p:spPr>
        <p:txBody>
          <a:bodyPr/>
          <a:lstStyle>
            <a:lvl1pPr>
              <a:defRPr sz="2365"/>
            </a:lvl1pPr>
          </a:lstStyle>
          <a:p>
            <a:fld id="{97933F36-815F-C446-A7A9-8AB0FDF62089}" type="datetime1">
              <a:rPr lang="x-none" smtClean="0"/>
              <a:t>5/17/17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396417" y="9907747"/>
            <a:ext cx="2872677" cy="57023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05437" y="9907747"/>
            <a:ext cx="1007957" cy="570230"/>
          </a:xfrm>
        </p:spPr>
        <p:txBody>
          <a:bodyPr/>
          <a:lstStyle/>
          <a:p>
            <a:fld id="{4929A69E-7D8F-4515-9605-0315ABD4F3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48093" y="5687451"/>
            <a:ext cx="6047740" cy="199580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3040"/>
          </a:p>
        </p:txBody>
      </p:sp>
      <p:sp>
        <p:nvSpPr>
          <p:cNvPr id="33" name="Rectangle 32"/>
          <p:cNvSpPr/>
          <p:nvPr/>
        </p:nvSpPr>
        <p:spPr>
          <a:xfrm>
            <a:off x="755968" y="7870362"/>
            <a:ext cx="6047740" cy="1069181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3040"/>
          </a:p>
        </p:txBody>
      </p:sp>
      <p:sp>
        <p:nvSpPr>
          <p:cNvPr id="22" name="Rectangle 21"/>
          <p:cNvSpPr/>
          <p:nvPr/>
        </p:nvSpPr>
        <p:spPr>
          <a:xfrm>
            <a:off x="748093" y="5687451"/>
            <a:ext cx="188992" cy="199580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3040"/>
          </a:p>
        </p:txBody>
      </p:sp>
      <p:sp>
        <p:nvSpPr>
          <p:cNvPr id="32" name="Rectangle 31"/>
          <p:cNvSpPr/>
          <p:nvPr/>
        </p:nvSpPr>
        <p:spPr>
          <a:xfrm>
            <a:off x="755967" y="7870362"/>
            <a:ext cx="188992" cy="1069181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304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BE12C-AA2B-8340-A0D0-16BBCD7C939C}" type="datetime1">
              <a:rPr lang="x-none" smtClean="0"/>
              <a:t>5/17/17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0764" y="428171"/>
            <a:ext cx="1700927" cy="912269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984" y="428171"/>
            <a:ext cx="4976786" cy="912269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8003-ECC0-E644-A5E5-92BB4EC32845}" type="datetime1">
              <a:rPr lang="x-none" smtClean="0"/>
              <a:t>5/17/17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377984" y="9904777"/>
            <a:ext cx="6803708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54437" tIns="77219" rIns="154437" bIns="77219" anchor="t" compatLnSpc="1"/>
          <a:lstStyle/>
          <a:p>
            <a:endParaRPr kumimoji="0" lang="en-US" sz="304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276608" y="10127026"/>
            <a:ext cx="297539" cy="99468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304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857983" y="4991932"/>
            <a:ext cx="912368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54437" tIns="77219" rIns="154437" bIns="77219" anchor="t" compatLnSpc="1"/>
          <a:lstStyle/>
          <a:p>
            <a:endParaRPr kumimoji="0" lang="en-US" sz="304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FE14-10D5-6742-BD33-EB69B9EC583B}" type="datetime1">
              <a:rPr lang="x-none" smtClean="0"/>
              <a:t>5/17/17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77984" y="1900767"/>
            <a:ext cx="6803708" cy="7698105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957" y="4633119"/>
            <a:ext cx="5669756" cy="1663171"/>
          </a:xfrm>
        </p:spPr>
        <p:txBody>
          <a:bodyPr anchor="t" anchorCtr="0"/>
          <a:lstStyle>
            <a:lvl1pPr algn="r">
              <a:buNone/>
              <a:defRPr sz="5405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0954" y="6652684"/>
            <a:ext cx="5606759" cy="1781969"/>
          </a:xfrm>
        </p:spPr>
        <p:txBody>
          <a:bodyPr anchor="t" anchorCtr="0"/>
          <a:lstStyle>
            <a:lvl1pPr marL="0" indent="0" algn="r">
              <a:buNone/>
              <a:defRPr sz="3378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304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702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365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365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91772" y="9907747"/>
            <a:ext cx="1889919" cy="570230"/>
          </a:xfrm>
        </p:spPr>
        <p:txBody>
          <a:bodyPr/>
          <a:lstStyle/>
          <a:p>
            <a:fld id="{BDD2D440-26B3-0447-AC06-9356FDC18F54}" type="datetime1">
              <a:rPr lang="x-none" smtClean="0"/>
              <a:t>5/17/17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417" y="9907747"/>
            <a:ext cx="2872677" cy="57023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4482" y="9907747"/>
            <a:ext cx="1257426" cy="570230"/>
          </a:xfrm>
        </p:spPr>
        <p:txBody>
          <a:bodyPr/>
          <a:lstStyle/>
          <a:p>
            <a:fld id="{4929A69E-7D8F-4515-9605-0315ABD4F3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55968" y="4395523"/>
            <a:ext cx="6047740" cy="199580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3040"/>
          </a:p>
        </p:txBody>
      </p:sp>
      <p:sp>
        <p:nvSpPr>
          <p:cNvPr id="8" name="Rectangle 7"/>
          <p:cNvSpPr/>
          <p:nvPr/>
        </p:nvSpPr>
        <p:spPr>
          <a:xfrm>
            <a:off x="755967" y="4395523"/>
            <a:ext cx="188992" cy="199580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304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4" y="356394"/>
            <a:ext cx="6803708" cy="1425575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426D-D39E-DB47-9483-87BBA3CEAB5E}" type="datetime1">
              <a:rPr lang="x-none" smtClean="0"/>
              <a:t>5/17/17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77984" y="1900767"/>
            <a:ext cx="3341376" cy="7698105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829606" y="1896015"/>
            <a:ext cx="3341376" cy="7698105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4" y="356394"/>
            <a:ext cx="6803708" cy="1425575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004715"/>
            <a:ext cx="3340169" cy="1069181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4053" b="1">
                <a:solidFill>
                  <a:schemeClr val="accent2"/>
                </a:solidFill>
              </a:defRPr>
            </a:lvl1pPr>
            <a:lvl2pPr>
              <a:buNone/>
              <a:defRPr sz="3378" b="1"/>
            </a:lvl2pPr>
            <a:lvl3pPr>
              <a:buNone/>
              <a:defRPr sz="3040" b="1"/>
            </a:lvl3pPr>
            <a:lvl4pPr>
              <a:buNone/>
              <a:defRPr sz="2702" b="1"/>
            </a:lvl4pPr>
            <a:lvl5pPr>
              <a:buNone/>
              <a:defRPr sz="2702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842835" y="2019565"/>
            <a:ext cx="3341482" cy="1069181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4053" b="1">
                <a:solidFill>
                  <a:schemeClr val="accent2"/>
                </a:solidFill>
              </a:defRPr>
            </a:lvl1pPr>
            <a:lvl2pPr>
              <a:buNone/>
              <a:defRPr sz="3378" b="1"/>
            </a:lvl2pPr>
            <a:lvl3pPr>
              <a:buNone/>
              <a:defRPr sz="3040" b="1"/>
            </a:lvl3pPr>
            <a:lvl4pPr>
              <a:buNone/>
              <a:defRPr sz="2702" b="1"/>
            </a:lvl4pPr>
            <a:lvl5pPr>
              <a:buNone/>
              <a:defRPr sz="2702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0FB9A-89A1-DC43-BEFC-8418EC102352}" type="datetime1">
              <a:rPr lang="x-none" smtClean="0"/>
              <a:t>5/17/17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77984" y="3326342"/>
            <a:ext cx="3338856" cy="629629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3842835" y="3326342"/>
            <a:ext cx="3338856" cy="629629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4" y="356394"/>
            <a:ext cx="6803708" cy="1425575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88FC-80BF-C249-A8C5-C36424491DA7}" type="datetime1">
              <a:rPr lang="x-none" smtClean="0"/>
              <a:t>5/17/17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276608" y="10127026"/>
            <a:ext cx="297539" cy="99468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304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FA2F-CCE5-1445-85D0-00D4518528F5}" type="datetime1">
              <a:rPr lang="x-none" smtClean="0"/>
              <a:t>5/17/17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377984" y="9904777"/>
            <a:ext cx="6803708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54437" tIns="77219" rIns="154437" bIns="77219" anchor="t" compatLnSpc="1"/>
          <a:lstStyle/>
          <a:p>
            <a:endParaRPr kumimoji="0" lang="en-US" sz="304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276608" y="10127026"/>
            <a:ext cx="297539" cy="99468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304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8775" y="475192"/>
            <a:ext cx="2078911" cy="1306777"/>
          </a:xfrm>
        </p:spPr>
        <p:txBody>
          <a:bodyPr anchor="b" anchorCtr="0">
            <a:noAutofit/>
          </a:bodyPr>
          <a:lstStyle>
            <a:lvl1pPr algn="l">
              <a:buNone/>
              <a:defRPr sz="3378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228775" y="1900769"/>
            <a:ext cx="2078911" cy="7551094"/>
          </a:xfrm>
        </p:spPr>
        <p:txBody>
          <a:bodyPr/>
          <a:lstStyle>
            <a:lvl1pPr marL="0" indent="0">
              <a:lnSpc>
                <a:spcPts val="3715"/>
              </a:lnSpc>
              <a:spcAft>
                <a:spcPts val="1688"/>
              </a:spcAft>
              <a:buNone/>
              <a:defRPr sz="2702">
                <a:solidFill>
                  <a:schemeClr val="tx2"/>
                </a:solidFill>
              </a:defRPr>
            </a:lvl1pPr>
            <a:lvl2pPr>
              <a:buNone/>
              <a:defRPr sz="2027"/>
            </a:lvl2pPr>
            <a:lvl3pPr>
              <a:buNone/>
              <a:defRPr sz="1688"/>
            </a:lvl3pPr>
            <a:lvl4pPr>
              <a:buNone/>
              <a:defRPr sz="1520"/>
            </a:lvl4pPr>
            <a:lvl5pPr>
              <a:buNone/>
              <a:defRPr sz="152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D517-6419-6E49-AC02-A2E255135A26}" type="datetime1">
              <a:rPr lang="x-none" smtClean="0"/>
              <a:t>5/17/17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377984" y="9904777"/>
            <a:ext cx="6803708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54437" tIns="77219" rIns="154437" bIns="77219" anchor="t" compatLnSpc="1"/>
          <a:lstStyle/>
          <a:p>
            <a:endParaRPr kumimoji="0" lang="en-US" sz="304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3315" y="5182559"/>
            <a:ext cx="940879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54437" tIns="77219" rIns="154437" bIns="77219" anchor="t" compatLnSpc="1"/>
          <a:lstStyle/>
          <a:p>
            <a:endParaRPr kumimoji="0" lang="en-US" sz="3040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276608" y="10127026"/>
            <a:ext cx="297539" cy="99468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304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251989" y="475192"/>
            <a:ext cx="4724797" cy="890984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4" y="780849"/>
            <a:ext cx="6803708" cy="1051857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3378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7984" y="2969948"/>
            <a:ext cx="6803708" cy="6657436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1013"/>
              </a:spcBef>
              <a:buNone/>
              <a:defRPr sz="5405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4" y="1900767"/>
            <a:ext cx="6803708" cy="831585"/>
          </a:xfrm>
        </p:spPr>
        <p:txBody>
          <a:bodyPr anchor="ctr" anchorCtr="0"/>
          <a:lstStyle>
            <a:lvl1pPr marL="0" indent="0" algn="l">
              <a:buFontTx/>
              <a:buNone/>
              <a:defRPr sz="2365"/>
            </a:lvl1pPr>
            <a:lvl2pPr>
              <a:defRPr sz="2027"/>
            </a:lvl2pPr>
            <a:lvl3pPr>
              <a:defRPr sz="1688"/>
            </a:lvl3pPr>
            <a:lvl4pPr>
              <a:defRPr sz="1520"/>
            </a:lvl4pPr>
            <a:lvl5pPr>
              <a:defRPr sz="152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2957-31D7-B74B-A790-9D2C4777DD3B}" type="datetime1">
              <a:rPr lang="x-none" smtClean="0"/>
              <a:t>5/17/17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377984" y="9904777"/>
            <a:ext cx="6803708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54437" tIns="77219" rIns="154437" bIns="77219" anchor="t" compatLnSpc="1"/>
          <a:lstStyle/>
          <a:p>
            <a:endParaRPr kumimoji="0" lang="en-US" sz="304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276608" y="10127026"/>
            <a:ext cx="297539" cy="99468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3040"/>
          </a:p>
        </p:txBody>
      </p:sp>
      <p:sp>
        <p:nvSpPr>
          <p:cNvPr id="10" name="Rectangle 9"/>
          <p:cNvSpPr/>
          <p:nvPr/>
        </p:nvSpPr>
        <p:spPr>
          <a:xfrm>
            <a:off x="377984" y="780849"/>
            <a:ext cx="151194" cy="1069181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304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77984" y="237596"/>
            <a:ext cx="6803708" cy="1544373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7984" y="1900767"/>
            <a:ext cx="6803708" cy="765533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291772" y="9909727"/>
            <a:ext cx="1892439" cy="57023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2365">
                <a:solidFill>
                  <a:schemeClr val="tx2"/>
                </a:solidFill>
              </a:defRPr>
            </a:lvl1pPr>
          </a:lstStyle>
          <a:p>
            <a:fld id="{EAAA373B-F1D5-9F4F-9BE4-45FE7DA72910}" type="datetime1">
              <a:rPr lang="x-none" smtClean="0"/>
              <a:t>5/17/17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396417" y="9909727"/>
            <a:ext cx="2897875" cy="57023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2365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06498" y="9909727"/>
            <a:ext cx="1637930" cy="57023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2365">
                <a:solidFill>
                  <a:schemeClr val="tx2"/>
                </a:solidFill>
              </a:defRPr>
            </a:lvl1pPr>
          </a:lstStyle>
          <a:p>
            <a:fld id="{4929A69E-7D8F-4515-9605-0315ABD4F3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377984" y="9904777"/>
            <a:ext cx="6803708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54437" tIns="77219" rIns="154437" bIns="77219" anchor="t" compatLnSpc="1"/>
          <a:lstStyle/>
          <a:p>
            <a:endParaRPr kumimoji="0" lang="en-US" sz="304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377984" y="1781969"/>
            <a:ext cx="6803708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54437" tIns="77219" rIns="154437" bIns="77219" anchor="t" compatLnSpc="1"/>
          <a:lstStyle/>
          <a:p>
            <a:endParaRPr kumimoji="0" lang="en-US" sz="304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276608" y="10127026"/>
            <a:ext cx="297539" cy="99468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304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405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63290" indent="-463290" algn="l" rtl="0" eaLnBrk="1" latinLnBrk="0" hangingPunct="1">
        <a:spcBef>
          <a:spcPts val="1013"/>
        </a:spcBef>
        <a:buClr>
          <a:schemeClr val="accent1"/>
        </a:buClr>
        <a:buSzPct val="76000"/>
        <a:buFont typeface="Wingdings 3"/>
        <a:buChar char=""/>
        <a:defRPr kumimoji="0" sz="4392" kern="1200">
          <a:solidFill>
            <a:schemeClr val="tx1"/>
          </a:solidFill>
          <a:latin typeface="+mn-lt"/>
          <a:ea typeface="+mn-ea"/>
          <a:cs typeface="+mn-cs"/>
        </a:defRPr>
      </a:lvl1pPr>
      <a:lvl2pPr marL="926579" indent="-463290" algn="l" rtl="0" eaLnBrk="1" latinLnBrk="0" hangingPunct="1">
        <a:spcBef>
          <a:spcPts val="845"/>
        </a:spcBef>
        <a:buClr>
          <a:schemeClr val="accent2"/>
        </a:buClr>
        <a:buSzPct val="76000"/>
        <a:buFont typeface="Wingdings 3"/>
        <a:buChar char=""/>
        <a:defRPr kumimoji="0" sz="3885" kern="1200">
          <a:solidFill>
            <a:schemeClr val="tx2"/>
          </a:solidFill>
          <a:latin typeface="+mn-lt"/>
          <a:ea typeface="+mn-ea"/>
          <a:cs typeface="+mn-cs"/>
        </a:defRPr>
      </a:lvl2pPr>
      <a:lvl3pPr marL="1389869" indent="-386074" algn="l" rtl="0" eaLnBrk="1" latinLnBrk="0" hangingPunct="1">
        <a:spcBef>
          <a:spcPts val="845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3378" kern="1200">
          <a:solidFill>
            <a:schemeClr val="tx1"/>
          </a:solidFill>
          <a:latin typeface="+mn-lt"/>
          <a:ea typeface="+mn-ea"/>
          <a:cs typeface="+mn-cs"/>
        </a:defRPr>
      </a:lvl3pPr>
      <a:lvl4pPr marL="1853157" indent="-386074" algn="l" rtl="0" eaLnBrk="1" latinLnBrk="0" hangingPunct="1">
        <a:spcBef>
          <a:spcPts val="675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3040" kern="1200">
          <a:solidFill>
            <a:schemeClr val="tx1"/>
          </a:solidFill>
          <a:latin typeface="+mn-lt"/>
          <a:ea typeface="+mn-ea"/>
          <a:cs typeface="+mn-cs"/>
        </a:defRPr>
      </a:lvl4pPr>
      <a:lvl5pPr marL="2316446" indent="-386074" algn="l" rtl="0" eaLnBrk="1" latinLnBrk="0" hangingPunct="1">
        <a:spcBef>
          <a:spcPts val="507"/>
        </a:spcBef>
        <a:buClr>
          <a:schemeClr val="accent2"/>
        </a:buClr>
        <a:buSzPct val="70000"/>
        <a:buFont typeface="Wingdings"/>
        <a:buChar char=""/>
        <a:defRPr kumimoji="0" sz="2702" kern="1200">
          <a:solidFill>
            <a:schemeClr val="tx1"/>
          </a:solidFill>
          <a:latin typeface="+mn-lt"/>
          <a:ea typeface="+mn-ea"/>
          <a:cs typeface="+mn-cs"/>
        </a:defRPr>
      </a:lvl5pPr>
      <a:lvl6pPr marL="2779736" indent="-308860" algn="l" rtl="0" eaLnBrk="1" latinLnBrk="0" hangingPunct="1">
        <a:spcBef>
          <a:spcPts val="507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2702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3088596" indent="-308860" algn="l" rtl="0" eaLnBrk="1" latinLnBrk="0" hangingPunct="1">
        <a:spcBef>
          <a:spcPts val="507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2365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3397455" indent="-308860" algn="l" rtl="0" eaLnBrk="1" latinLnBrk="0" hangingPunct="1">
        <a:spcBef>
          <a:spcPts val="507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2365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3706315" indent="-308860" algn="l" rtl="0" eaLnBrk="1" latinLnBrk="0" hangingPunct="1">
        <a:spcBef>
          <a:spcPts val="507"/>
        </a:spcBef>
        <a:buClr>
          <a:srgbClr val="9FB8CD"/>
        </a:buClr>
        <a:buSzPct val="75000"/>
        <a:buFont typeface="Wingdings 3"/>
        <a:buChar char=""/>
        <a:defRPr kumimoji="0" lang="en-US" sz="2027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7721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54429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231644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30885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8607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46328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540504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61771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tif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5437" y="9907747"/>
            <a:ext cx="1007957" cy="570230"/>
          </a:xfrm>
        </p:spPr>
        <p:txBody>
          <a:bodyPr/>
          <a:lstStyle/>
          <a:p>
            <a:fld id="{4929A69E-7D8F-4515-9605-0315ABD4F316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7" name="Picture 4" descr="C:\Users\user\AppData\Local\Microsoft\Windows\INetCache\IE\K75KFYI6\IMG_703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52" y="178566"/>
            <a:ext cx="1026921" cy="1027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402" y="318000"/>
            <a:ext cx="1113334" cy="658087"/>
          </a:xfrm>
          <a:prstGeom prst="rect">
            <a:avLst/>
          </a:prstGeom>
        </p:spPr>
      </p:pic>
      <p:sp>
        <p:nvSpPr>
          <p:cNvPr id="19" name="Subtitle 2"/>
          <p:cNvSpPr txBox="1">
            <a:spLocks/>
          </p:cNvSpPr>
          <p:nvPr/>
        </p:nvSpPr>
        <p:spPr>
          <a:xfrm>
            <a:off x="962886" y="7981159"/>
            <a:ext cx="5669756" cy="83158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r" rtl="0" eaLnBrk="1" latinLnBrk="0" hangingPunct="1">
              <a:spcBef>
                <a:spcPts val="1013"/>
              </a:spcBef>
              <a:buClr>
                <a:schemeClr val="accent1"/>
              </a:buClr>
              <a:buSzPct val="76000"/>
              <a:buFont typeface="Wingdings 3"/>
              <a:buNone/>
              <a:defRPr kumimoji="0" sz="3378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772149" indent="0" algn="ctr" rtl="0" eaLnBrk="1" latinLnBrk="0" hangingPunct="1">
              <a:spcBef>
                <a:spcPts val="845"/>
              </a:spcBef>
              <a:buClr>
                <a:schemeClr val="accent2"/>
              </a:buClr>
              <a:buSzPct val="76000"/>
              <a:buFont typeface="Wingdings 3"/>
              <a:buNone/>
              <a:defRPr kumimoji="0" sz="3885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544299" indent="0" algn="ctr" rtl="0" eaLnBrk="1" latinLnBrk="0" hangingPunct="1">
              <a:spcBef>
                <a:spcPts val="845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None/>
              <a:defRPr kumimoji="0" sz="3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16446" indent="0" algn="ctr" rtl="0" eaLnBrk="1" latinLnBrk="0" hangingPunct="1">
              <a:spcBef>
                <a:spcPts val="675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None/>
              <a:defRPr kumimoji="0" sz="3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8596" indent="0" algn="ctr" rtl="0" eaLnBrk="1" latinLnBrk="0" hangingPunct="1">
              <a:spcBef>
                <a:spcPts val="507"/>
              </a:spcBef>
              <a:buClr>
                <a:schemeClr val="accent2"/>
              </a:buClr>
              <a:buSzPct val="70000"/>
              <a:buFont typeface="Wingdings"/>
              <a:buNone/>
              <a:defRPr kumimoji="0" sz="270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860745" indent="0" algn="ctr" rtl="0" eaLnBrk="1" latinLnBrk="0" hangingPunct="1">
              <a:spcBef>
                <a:spcPts val="507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None/>
              <a:defRPr kumimoji="0" lang="en-US" sz="2702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632894" indent="0" algn="ctr" rtl="0" eaLnBrk="1" latinLnBrk="0" hangingPunct="1">
              <a:spcBef>
                <a:spcPts val="507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None/>
              <a:defRPr kumimoji="0" lang="en-US" sz="2365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405042" indent="0" algn="ctr" rtl="0" eaLnBrk="1" latinLnBrk="0" hangingPunct="1">
              <a:spcBef>
                <a:spcPts val="507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None/>
              <a:defRPr kumimoji="0" lang="en-US" sz="2365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177191" indent="0" algn="ctr" rtl="0" eaLnBrk="1" latinLnBrk="0" hangingPunct="1">
              <a:spcBef>
                <a:spcPts val="507"/>
              </a:spcBef>
              <a:buClr>
                <a:srgbClr val="9FB8CD"/>
              </a:buClr>
              <a:buSzPct val="75000"/>
              <a:buFont typeface="Wingdings 3"/>
              <a:buNone/>
              <a:defRPr kumimoji="0" lang="en-US" sz="2027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/>
              <a:t>Done by:</a:t>
            </a:r>
          </a:p>
          <a:p>
            <a:pPr algn="ctr"/>
            <a:r>
              <a:rPr lang="en-US" sz="2000" dirty="0" smtClean="0"/>
              <a:t>Rana </a:t>
            </a:r>
            <a:r>
              <a:rPr lang="en-US" sz="2000" dirty="0" err="1" smtClean="0"/>
              <a:t>Barasain</a:t>
            </a:r>
            <a:r>
              <a:rPr lang="en-US" sz="2000" dirty="0" smtClean="0"/>
              <a:t> - </a:t>
            </a:r>
            <a:r>
              <a:rPr lang="en-US" sz="2000" dirty="0"/>
              <a:t>Laila </a:t>
            </a:r>
            <a:r>
              <a:rPr lang="en-US" sz="2000" dirty="0" err="1" smtClean="0"/>
              <a:t>Mathkour</a:t>
            </a:r>
            <a:r>
              <a:rPr lang="en-US" sz="2000" dirty="0" smtClean="0"/>
              <a:t> </a:t>
            </a:r>
            <a:endParaRPr lang="en-US" sz="2000" dirty="0" smtClean="0"/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897683" y="1595737"/>
            <a:ext cx="5858840" cy="3899131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r" rtl="0" eaLnBrk="1" latinLnBrk="0" hangingPunct="1">
              <a:spcBef>
                <a:spcPts val="1013"/>
              </a:spcBef>
              <a:buClr>
                <a:schemeClr val="accent1"/>
              </a:buClr>
              <a:buSzPct val="76000"/>
              <a:buFont typeface="Wingdings 3"/>
              <a:buNone/>
              <a:defRPr kumimoji="0" sz="3378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772149" indent="0" algn="ctr" rtl="0" eaLnBrk="1" latinLnBrk="0" hangingPunct="1">
              <a:spcBef>
                <a:spcPts val="845"/>
              </a:spcBef>
              <a:buClr>
                <a:schemeClr val="accent2"/>
              </a:buClr>
              <a:buSzPct val="76000"/>
              <a:buFont typeface="Wingdings 3"/>
              <a:buNone/>
              <a:defRPr kumimoji="0" sz="3885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544299" indent="0" algn="ctr" rtl="0" eaLnBrk="1" latinLnBrk="0" hangingPunct="1">
              <a:spcBef>
                <a:spcPts val="845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None/>
              <a:defRPr kumimoji="0" sz="3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16446" indent="0" algn="ctr" rtl="0" eaLnBrk="1" latinLnBrk="0" hangingPunct="1">
              <a:spcBef>
                <a:spcPts val="675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None/>
              <a:defRPr kumimoji="0" sz="3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8596" indent="0" algn="ctr" rtl="0" eaLnBrk="1" latinLnBrk="0" hangingPunct="1">
              <a:spcBef>
                <a:spcPts val="507"/>
              </a:spcBef>
              <a:buClr>
                <a:schemeClr val="accent2"/>
              </a:buClr>
              <a:buSzPct val="70000"/>
              <a:buFont typeface="Wingdings"/>
              <a:buNone/>
              <a:defRPr kumimoji="0" sz="270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860745" indent="0" algn="ctr" rtl="0" eaLnBrk="1" latinLnBrk="0" hangingPunct="1">
              <a:spcBef>
                <a:spcPts val="507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None/>
              <a:defRPr kumimoji="0" lang="en-US" sz="2702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632894" indent="0" algn="ctr" rtl="0" eaLnBrk="1" latinLnBrk="0" hangingPunct="1">
              <a:spcBef>
                <a:spcPts val="507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None/>
              <a:defRPr kumimoji="0" lang="en-US" sz="2365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405042" indent="0" algn="ctr" rtl="0" eaLnBrk="1" latinLnBrk="0" hangingPunct="1">
              <a:spcBef>
                <a:spcPts val="507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None/>
              <a:defRPr kumimoji="0" lang="en-US" sz="2365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177191" indent="0" algn="ctr" rtl="0" eaLnBrk="1" latinLnBrk="0" hangingPunct="1">
              <a:spcBef>
                <a:spcPts val="507"/>
              </a:spcBef>
              <a:buClr>
                <a:srgbClr val="9FB8CD"/>
              </a:buClr>
              <a:buSzPct val="75000"/>
              <a:buFont typeface="Wingdings 3"/>
              <a:buNone/>
              <a:defRPr kumimoji="0" lang="en-US" sz="2027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b="1" dirty="0">
                <a:solidFill>
                  <a:schemeClr val="accent2">
                    <a:lumMod val="75000"/>
                  </a:schemeClr>
                </a:solidFill>
              </a:rPr>
              <a:t>Physiology Team </a:t>
            </a:r>
            <a:r>
              <a:rPr lang="en-GB" sz="4000" b="1" dirty="0" smtClean="0">
                <a:solidFill>
                  <a:schemeClr val="accent2">
                    <a:lumMod val="75000"/>
                  </a:schemeClr>
                </a:solidFill>
              </a:rPr>
              <a:t>436</a:t>
            </a:r>
            <a:endParaRPr lang="en-GB" sz="7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en-GB" sz="4800" b="1" dirty="0" smtClean="0">
                <a:solidFill>
                  <a:schemeClr val="accent2">
                    <a:lumMod val="75000"/>
                  </a:schemeClr>
                </a:solidFill>
              </a:rPr>
              <a:t>Renal Block</a:t>
            </a:r>
          </a:p>
          <a:p>
            <a:pPr algn="ctr"/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5400" b="1" dirty="0" smtClean="0">
                <a:solidFill>
                  <a:schemeClr val="accent1">
                    <a:lumMod val="75000"/>
                  </a:schemeClr>
                </a:solidFill>
              </a:rPr>
              <a:t>Values and Equations File</a:t>
            </a:r>
            <a:endParaRPr lang="en-GB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1" name="Content Placeholder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913" y="469964"/>
            <a:ext cx="3731702" cy="880423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2025520" y="9217504"/>
            <a:ext cx="44470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دعواتكم لنا بالتوفيق </a:t>
            </a:r>
            <a:endParaRPr lang="en-US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238510" y="10040984"/>
            <a:ext cx="52340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  <a:r>
              <a:rPr lang="en-GB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his 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work </a:t>
            </a:r>
            <a:r>
              <a:rPr lang="en-GB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was 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done by </a:t>
            </a:r>
            <a:r>
              <a:rPr lang="en-GB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students, 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 if </a:t>
            </a:r>
            <a:r>
              <a:rPr lang="en-GB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there 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are any mistakes please inform </a:t>
            </a:r>
            <a:r>
              <a:rPr lang="en-GB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us. </a:t>
            </a:r>
            <a:endParaRPr lang="en-GB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92205" y="5672835"/>
            <a:ext cx="48288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Color </a:t>
            </a:r>
            <a:r>
              <a:rPr lang="en-US" sz="1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Index:</a:t>
            </a:r>
          </a:p>
          <a:p>
            <a:r>
              <a:rPr lang="en-US" sz="1600" b="1" dirty="0" smtClean="0">
                <a:latin typeface="+mj-lt"/>
                <a:ea typeface="+mj-ea"/>
                <a:cs typeface="+mj-cs"/>
              </a:rPr>
              <a:t>Equation</a:t>
            </a:r>
          </a:p>
          <a:p>
            <a:r>
              <a:rPr lang="en-US" sz="16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Number</a:t>
            </a:r>
          </a:p>
          <a:p>
            <a:r>
              <a:rPr lang="en-US" sz="1600" b="1" dirty="0" smtClean="0">
                <a:solidFill>
                  <a:srgbClr val="C052AD"/>
                </a:solidFill>
                <a:latin typeface="+mj-lt"/>
                <a:ea typeface="+mj-ea"/>
                <a:cs typeface="+mj-cs"/>
              </a:rPr>
              <a:t>Unit</a:t>
            </a:r>
          </a:p>
          <a:p>
            <a:r>
              <a:rPr lang="en-US" sz="1600" b="1" dirty="0" smtClean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Notes</a:t>
            </a:r>
          </a:p>
          <a:p>
            <a:r>
              <a:rPr lang="en-US" sz="1600" b="1" dirty="0">
                <a:solidFill>
                  <a:srgbClr val="933B95"/>
                </a:solidFill>
              </a:rPr>
              <a:t>Only female slides</a:t>
            </a:r>
            <a:endParaRPr lang="en-US" sz="1600" b="1" dirty="0">
              <a:solidFill>
                <a:schemeClr val="tx2"/>
              </a:solidFill>
            </a:endParaRPr>
          </a:p>
          <a:p>
            <a:r>
              <a:rPr lang="en-US" sz="1600" b="1" dirty="0" smtClean="0">
                <a:solidFill>
                  <a:srgbClr val="0070C0"/>
                </a:solidFill>
              </a:rPr>
              <a:t>Only </a:t>
            </a:r>
            <a:r>
              <a:rPr lang="en-US" sz="1600" b="1" dirty="0">
                <a:solidFill>
                  <a:srgbClr val="0070C0"/>
                </a:solidFill>
              </a:rPr>
              <a:t>males slide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Both female and males slides</a:t>
            </a:r>
          </a:p>
          <a:p>
            <a:endParaRPr lang="en-US" sz="1600" b="1" dirty="0">
              <a:solidFill>
                <a:srgbClr val="00B05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/>
          <a:srcRect l="19069" r="26824"/>
          <a:stretch/>
        </p:blipFill>
        <p:spPr>
          <a:xfrm>
            <a:off x="6092582" y="9212640"/>
            <a:ext cx="1080120" cy="1390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09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YOU ARE DONE!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56757" y="1996795"/>
            <a:ext cx="6803708" cy="7698105"/>
          </a:xfrm>
        </p:spPr>
        <p:txBody>
          <a:bodyPr>
            <a:normAutofit fontScale="77500" lnSpcReduction="20000"/>
          </a:bodyPr>
          <a:lstStyle/>
          <a:p>
            <a:pPr marL="0" indent="0" algn="ctr" rtl="1">
              <a:buNone/>
            </a:pPr>
            <a:r>
              <a:rPr lang="ar-SA" sz="4400" dirty="0" smtClean="0">
                <a:solidFill>
                  <a:schemeClr val="accent2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إن أصبنا فهو من الله سبحانه، وإن أخطأنا فهو منا ومن الشيطان، وجل من لا يخطأ.</a:t>
            </a:r>
            <a:endParaRPr lang="en-US" sz="4400" dirty="0" smtClean="0">
              <a:solidFill>
                <a:schemeClr val="accent2">
                  <a:lumMod val="75000"/>
                </a:schemeClr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 rtl="1">
              <a:buNone/>
            </a:pPr>
            <a:endParaRPr lang="ar-SA" sz="4400" dirty="0" smtClean="0">
              <a:solidFill>
                <a:schemeClr val="accent2">
                  <a:lumMod val="75000"/>
                </a:schemeClr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 rtl="1">
              <a:buNone/>
            </a:pPr>
            <a:r>
              <a:rPr lang="ar-SA" sz="4400" dirty="0" smtClean="0">
                <a:solidFill>
                  <a:schemeClr val="accent2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لا تنسون قول: اللهم </a:t>
            </a:r>
            <a:r>
              <a:rPr lang="ar-SA" sz="4400" dirty="0">
                <a:solidFill>
                  <a:schemeClr val="accent2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إنّي استودعتك ماحفظت وماقرأت وماتعلمت فردّه لي وقت حاجتي إليه، </a:t>
            </a:r>
            <a:r>
              <a:rPr lang="ar-SA" sz="4400" dirty="0" smtClean="0">
                <a:solidFill>
                  <a:schemeClr val="accent2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إنك على </a:t>
            </a:r>
            <a:r>
              <a:rPr lang="ar-SA" sz="4400" dirty="0">
                <a:solidFill>
                  <a:schemeClr val="accent2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كل شيء قدير.</a:t>
            </a:r>
          </a:p>
          <a:p>
            <a:pPr marL="0" indent="0" algn="ctr" rtl="1">
              <a:buNone/>
            </a:pPr>
            <a:endParaRPr lang="ar-SA" dirty="0" smtClean="0"/>
          </a:p>
          <a:p>
            <a:pPr marL="0" indent="0" algn="ctr">
              <a:buNone/>
            </a:pPr>
            <a:r>
              <a:rPr lang="en-US" sz="7100" dirty="0" smtClean="0">
                <a:solidFill>
                  <a:schemeClr val="bg2">
                    <a:lumMod val="50000"/>
                  </a:schemeClr>
                </a:solidFill>
                <a:latin typeface="MingLiU_HKSCS-ExtB" panose="02020500000000000000" pitchFamily="18" charset="-120"/>
                <a:ea typeface="MingLiU_HKSCS-ExtB" panose="02020500000000000000" pitchFamily="18" charset="-120"/>
                <a:cs typeface="MV Boli" panose="02000500030200090000" pitchFamily="2" charset="0"/>
              </a:rPr>
              <a:t>Good luck our DOCTORS!</a:t>
            </a:r>
            <a:r>
              <a:rPr lang="ar-SA" sz="7100" dirty="0" smtClean="0">
                <a:solidFill>
                  <a:schemeClr val="bg2">
                    <a:lumMod val="50000"/>
                  </a:schemeClr>
                </a:solidFill>
                <a:latin typeface="MingLiU_HKSCS-ExtB" panose="02020500000000000000" pitchFamily="18" charset="-120"/>
                <a:ea typeface="MingLiU_HKSCS-ExtB" panose="02020500000000000000" pitchFamily="18" charset="-120"/>
                <a:cs typeface="MV Boli" panose="02000500030200090000" pitchFamily="2" charset="0"/>
              </a:rPr>
              <a:t> </a:t>
            </a:r>
            <a:endParaRPr lang="ar-SA" sz="10400" dirty="0" smtClean="0">
              <a:solidFill>
                <a:schemeClr val="bg2">
                  <a:lumMod val="50000"/>
                </a:schemeClr>
              </a:solidFill>
              <a:latin typeface="MingLiU_HKSCS-ExtB" panose="02020500000000000000" pitchFamily="18" charset="-120"/>
              <a:ea typeface="MingLiU_HKSCS-ExtB" panose="02020500000000000000" pitchFamily="18" charset="-120"/>
              <a:cs typeface="MV Boli" panose="02000500030200090000" pitchFamily="2" charset="0"/>
            </a:endParaRPr>
          </a:p>
          <a:p>
            <a:pPr marL="0" indent="0" algn="ctr">
              <a:buNone/>
            </a:pPr>
            <a:r>
              <a:rPr lang="en-US" sz="6400" dirty="0" smtClean="0">
                <a:solidFill>
                  <a:schemeClr val="bg2">
                    <a:lumMod val="50000"/>
                  </a:schemeClr>
                </a:solidFill>
                <a:latin typeface="MingLiU_HKSCS-ExtB" panose="02020500000000000000" pitchFamily="18" charset="-120"/>
                <a:ea typeface="MingLiU_HKSCS-ExtB" panose="02020500000000000000" pitchFamily="18" charset="-120"/>
                <a:cs typeface="MV Boli" panose="02000500030200090000" pitchFamily="2" charset="0"/>
              </a:rPr>
              <a:t>See you next year!</a:t>
            </a:r>
          </a:p>
          <a:p>
            <a:pPr marL="0" indent="0" algn="ctr" rtl="1">
              <a:buNone/>
            </a:pPr>
            <a:endParaRPr lang="ar-SA" sz="1500" dirty="0" smtClean="0">
              <a:solidFill>
                <a:schemeClr val="bg2">
                  <a:lumMod val="5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0" indent="0" algn="ctr" rtl="1">
              <a:buNone/>
            </a:pPr>
            <a:endParaRPr lang="ar-SA" sz="2800" dirty="0" smtClean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0" indent="0" algn="ctr" rtl="1">
              <a:buNone/>
            </a:pPr>
            <a:r>
              <a:rPr lang="en-US" sz="2800" dirty="0" smtClean="0">
                <a:latin typeface="MV Boli" panose="02000500030200090000" pitchFamily="2" charset="0"/>
                <a:cs typeface="MV Boli" panose="02000500030200090000" pitchFamily="2" charset="0"/>
              </a:rPr>
              <a:t>Physiology Team436</a:t>
            </a:r>
          </a:p>
          <a:p>
            <a:pPr marL="0" indent="0" algn="ctr" rtl="1">
              <a:buNone/>
            </a:pPr>
            <a:endParaRPr lang="ar-SA" sz="2800" dirty="0" smtClean="0">
              <a:latin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15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453" y="161330"/>
            <a:ext cx="6803708" cy="1544373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Lectures: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Renal Functions, GFR, Clearance, Micturition, Acid base balance,</a:t>
            </a:r>
            <a:br>
              <a:rPr lang="en-US" sz="2400" dirty="0" smtClean="0"/>
            </a:br>
            <a:r>
              <a:rPr lang="en-US" sz="2400" dirty="0" smtClean="0"/>
              <a:t>Buffer systems.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9437" y="1817514"/>
            <a:ext cx="7272808" cy="8248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THIS IS THE MAIN EQUATION: </a:t>
            </a:r>
            <a:r>
              <a:rPr lang="en-US" sz="1200" b="1" dirty="0" smtClean="0">
                <a:latin typeface="Calibri" charset="0"/>
                <a:ea typeface="Calibri" charset="0"/>
                <a:cs typeface="Calibri" charset="0"/>
              </a:rPr>
              <a:t>Clearance </a:t>
            </a:r>
            <a:r>
              <a:rPr lang="en-US" sz="1200" b="1" dirty="0">
                <a:latin typeface="Calibri" charset="0"/>
                <a:ea typeface="Calibri" charset="0"/>
                <a:cs typeface="Calibri" charset="0"/>
              </a:rPr>
              <a:t>= U . V / </a:t>
            </a:r>
            <a:r>
              <a:rPr lang="en-US" sz="1200" b="1" dirty="0" smtClean="0">
                <a:latin typeface="Calibri" charset="0"/>
                <a:ea typeface="Calibri" charset="0"/>
                <a:cs typeface="Calibri" charset="0"/>
              </a:rPr>
              <a:t>P</a:t>
            </a:r>
          </a:p>
          <a:p>
            <a:r>
              <a:rPr lang="en-US" sz="1200" b="1" dirty="0" smtClean="0">
                <a:latin typeface="Calibri" charset="0"/>
                <a:ea typeface="Calibri" charset="0"/>
                <a:cs typeface="Calibri" charset="0"/>
              </a:rPr>
              <a:t>GFR</a:t>
            </a:r>
            <a:r>
              <a:rPr lang="en-US" sz="1200" b="1" dirty="0">
                <a:latin typeface="Calibri" charset="0"/>
                <a:ea typeface="Calibri" charset="0"/>
                <a:cs typeface="Calibri" charset="0"/>
              </a:rPr>
              <a:t>:</a:t>
            </a:r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200" b="1" dirty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we use creatinine </a:t>
            </a:r>
            <a:endParaRPr lang="en-US" sz="1200" b="1" dirty="0" smtClean="0">
              <a:solidFill>
                <a:srgbClr val="00B050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b="1" dirty="0" smtClean="0">
                <a:solidFill>
                  <a:srgbClr val="FFC000"/>
                </a:solidFill>
                <a:latin typeface="Calibri" charset="0"/>
                <a:ea typeface="Calibri" charset="0"/>
                <a:cs typeface="Calibri" charset="0"/>
              </a:rPr>
              <a:t>125</a:t>
            </a:r>
            <a:r>
              <a:rPr lang="en-US" sz="1200" b="1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200" b="1" dirty="0" smtClean="0">
                <a:solidFill>
                  <a:srgbClr val="C052AD"/>
                </a:solidFill>
                <a:latin typeface="Calibri" charset="0"/>
                <a:ea typeface="Calibri" charset="0"/>
                <a:cs typeface="Calibri" charset="0"/>
              </a:rPr>
              <a:t>ml/min</a:t>
            </a:r>
            <a:r>
              <a:rPr lang="en-US" sz="1200" b="1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  </a:t>
            </a:r>
            <a:r>
              <a:rPr lang="en-US" sz="1200" b="1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or</a:t>
            </a:r>
            <a:r>
              <a:rPr lang="en-US" sz="1200" b="1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  </a:t>
            </a:r>
            <a:r>
              <a:rPr lang="en-US" sz="1200" b="1" dirty="0" smtClean="0">
                <a:solidFill>
                  <a:srgbClr val="FFC000"/>
                </a:solidFill>
                <a:latin typeface="Calibri" charset="0"/>
                <a:ea typeface="Calibri" charset="0"/>
                <a:cs typeface="Calibri" charset="0"/>
              </a:rPr>
              <a:t>180</a:t>
            </a:r>
            <a:r>
              <a:rPr lang="en-US" sz="1200" b="1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200" b="1" dirty="0" smtClean="0">
                <a:solidFill>
                  <a:srgbClr val="C052AD"/>
                </a:solidFill>
                <a:latin typeface="Calibri" charset="0"/>
                <a:ea typeface="Calibri" charset="0"/>
                <a:cs typeface="Calibri" charset="0"/>
              </a:rPr>
              <a:t>L/day</a:t>
            </a:r>
          </a:p>
          <a:p>
            <a:endParaRPr lang="en-US" sz="12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b="1" dirty="0">
                <a:latin typeface="Calibri" charset="0"/>
                <a:ea typeface="Calibri" charset="0"/>
                <a:cs typeface="Calibri" charset="0"/>
              </a:rPr>
              <a:t>RPF:</a:t>
            </a:r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200" b="1" dirty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we use PAH because it is completely </a:t>
            </a:r>
            <a:r>
              <a:rPr lang="en-US" sz="1200" b="1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secreted. </a:t>
            </a:r>
            <a:endParaRPr lang="en-US" sz="1200" b="1" dirty="0">
              <a:solidFill>
                <a:srgbClr val="00B050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b="1" dirty="0">
                <a:latin typeface="Calibri" charset="0"/>
                <a:ea typeface="Calibri" charset="0"/>
                <a:cs typeface="Calibri" charset="0"/>
              </a:rPr>
              <a:t>Renal blood flow = RPF /</a:t>
            </a:r>
            <a:r>
              <a:rPr lang="en-US" sz="1200" b="1" dirty="0" smtClean="0">
                <a:latin typeface="Calibri" charset="0"/>
                <a:ea typeface="Calibri" charset="0"/>
                <a:cs typeface="Calibri" charset="0"/>
              </a:rPr>
              <a:t> 1</a:t>
            </a:r>
            <a:r>
              <a:rPr lang="en-US" sz="1200" b="1" dirty="0" smtClean="0">
                <a:solidFill>
                  <a:srgbClr val="FFC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200" b="1" dirty="0" smtClean="0">
                <a:latin typeface="Calibri" charset="0"/>
                <a:ea typeface="Calibri" charset="0"/>
                <a:cs typeface="Calibri" charset="0"/>
              </a:rPr>
              <a:t>– hematocrit       </a:t>
            </a:r>
            <a:r>
              <a:rPr lang="en-US" sz="1200" b="1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(the high RBF is a feature of renal circulation)</a:t>
            </a:r>
          </a:p>
          <a:p>
            <a:r>
              <a:rPr lang="en-US" sz="1200" b="1" dirty="0" smtClean="0">
                <a:solidFill>
                  <a:srgbClr val="FFC000"/>
                </a:solidFill>
                <a:latin typeface="Calibri" charset="0"/>
                <a:ea typeface="Calibri" charset="0"/>
                <a:cs typeface="Calibri" charset="0"/>
              </a:rPr>
              <a:t>     (around 1200) = 625</a:t>
            </a:r>
            <a:r>
              <a:rPr lang="en-US" sz="1200" b="1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200" b="1" dirty="0" smtClean="0">
                <a:solidFill>
                  <a:srgbClr val="FFC000"/>
                </a:solidFill>
                <a:latin typeface="Calibri" charset="0"/>
                <a:ea typeface="Calibri" charset="0"/>
                <a:cs typeface="Calibri" charset="0"/>
              </a:rPr>
              <a:t>/ </a:t>
            </a:r>
            <a:r>
              <a:rPr lang="en-US" sz="1200" b="1" dirty="0">
                <a:solidFill>
                  <a:srgbClr val="FFC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en-US" sz="1200" b="1" dirty="0" smtClean="0">
                <a:solidFill>
                  <a:srgbClr val="FFC000"/>
                </a:solidFill>
                <a:latin typeface="Calibri" charset="0"/>
                <a:ea typeface="Calibri" charset="0"/>
                <a:cs typeface="Calibri" charset="0"/>
              </a:rPr>
              <a:t>1 – 0.45)</a:t>
            </a:r>
            <a:r>
              <a:rPr lang="en-US" sz="1200" b="1" dirty="0" smtClean="0">
                <a:latin typeface="Calibri" charset="0"/>
                <a:ea typeface="Calibri" charset="0"/>
                <a:cs typeface="Calibri" charset="0"/>
              </a:rPr>
              <a:t> </a:t>
            </a:r>
          </a:p>
          <a:p>
            <a:r>
              <a:rPr lang="en-US" sz="1200" b="1" dirty="0" smtClean="0">
                <a:solidFill>
                  <a:srgbClr val="FFC000"/>
                </a:solidFill>
                <a:latin typeface="Calibri" charset="0"/>
                <a:ea typeface="Calibri" charset="0"/>
                <a:cs typeface="Calibri" charset="0"/>
              </a:rPr>
              <a:t>(20% </a:t>
            </a:r>
            <a:r>
              <a:rPr lang="en-US" sz="1200" b="1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of cardiac output is renal blood flow, and </a:t>
            </a:r>
            <a:r>
              <a:rPr lang="en-US" sz="1200" b="1" dirty="0" smtClean="0">
                <a:solidFill>
                  <a:srgbClr val="FFC000"/>
                </a:solidFill>
                <a:latin typeface="Calibri" charset="0"/>
                <a:ea typeface="Calibri" charset="0"/>
                <a:cs typeface="Calibri" charset="0"/>
              </a:rPr>
              <a:t>20</a:t>
            </a:r>
            <a:r>
              <a:rPr lang="en-US" sz="1200" b="1" dirty="0">
                <a:solidFill>
                  <a:srgbClr val="FFC000"/>
                </a:solidFill>
                <a:latin typeface="Calibri" charset="0"/>
                <a:ea typeface="Calibri" charset="0"/>
                <a:cs typeface="Calibri" charset="0"/>
              </a:rPr>
              <a:t>% </a:t>
            </a:r>
            <a:r>
              <a:rPr lang="en-US" sz="1200" b="1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of renal plasma flow will be filtered)</a:t>
            </a:r>
            <a:r>
              <a:rPr lang="en-US" sz="1200" b="1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 </a:t>
            </a:r>
          </a:p>
          <a:p>
            <a:endParaRPr lang="en-US" sz="1200" b="1" dirty="0">
              <a:solidFill>
                <a:srgbClr val="FFC000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b="1" dirty="0" smtClean="0">
                <a:latin typeface="Calibri" charset="0"/>
                <a:ea typeface="Calibri" charset="0"/>
                <a:cs typeface="Calibri" charset="0"/>
              </a:rPr>
              <a:t>Filtration </a:t>
            </a:r>
            <a:r>
              <a:rPr lang="en-US" sz="1200" b="1" dirty="0">
                <a:latin typeface="Calibri" charset="0"/>
                <a:ea typeface="Calibri" charset="0"/>
                <a:cs typeface="Calibri" charset="0"/>
              </a:rPr>
              <a:t>Fraction </a:t>
            </a:r>
            <a:r>
              <a:rPr lang="en-US" sz="1200" b="1" dirty="0" smtClean="0">
                <a:latin typeface="Calibri" charset="0"/>
                <a:ea typeface="Calibri" charset="0"/>
                <a:cs typeface="Calibri" charset="0"/>
              </a:rPr>
              <a:t>= </a:t>
            </a:r>
            <a:r>
              <a:rPr lang="en-US" sz="1200" b="1" dirty="0">
                <a:latin typeface="Calibri" charset="0"/>
                <a:ea typeface="Calibri" charset="0"/>
                <a:cs typeface="Calibri" charset="0"/>
              </a:rPr>
              <a:t>GFR </a:t>
            </a:r>
            <a:r>
              <a:rPr lang="en-US" sz="1200" b="1" dirty="0" smtClean="0">
                <a:latin typeface="Calibri" charset="0"/>
                <a:ea typeface="Calibri" charset="0"/>
                <a:cs typeface="Calibri" charset="0"/>
              </a:rPr>
              <a:t>/ </a:t>
            </a:r>
            <a:r>
              <a:rPr lang="en-US" sz="1200" b="1" dirty="0">
                <a:latin typeface="Calibri" charset="0"/>
                <a:ea typeface="Calibri" charset="0"/>
                <a:cs typeface="Calibri" charset="0"/>
              </a:rPr>
              <a:t>Renal plasma flow </a:t>
            </a:r>
            <a:r>
              <a:rPr lang="en-US" sz="1200" b="1" dirty="0" smtClean="0">
                <a:solidFill>
                  <a:srgbClr val="C052AD"/>
                </a:solidFill>
                <a:latin typeface="Calibri" charset="0"/>
                <a:ea typeface="Calibri" charset="0"/>
                <a:cs typeface="Calibri" charset="0"/>
              </a:rPr>
              <a:t>(no unit)</a:t>
            </a:r>
            <a:endParaRPr lang="en-US" sz="1200" b="1" dirty="0">
              <a:solidFill>
                <a:srgbClr val="C052AD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b="1" dirty="0">
                <a:latin typeface="Calibri" charset="0"/>
                <a:ea typeface="Calibri" charset="0"/>
                <a:cs typeface="Calibri" charset="0"/>
              </a:rPr>
              <a:t> </a:t>
            </a:r>
            <a:r>
              <a:rPr lang="en-US" sz="1200" b="1" dirty="0" smtClean="0">
                <a:latin typeface="Calibri" charset="0"/>
                <a:ea typeface="Calibri" charset="0"/>
                <a:cs typeface="Calibri" charset="0"/>
              </a:rPr>
              <a:t>	</a:t>
            </a:r>
            <a:r>
              <a:rPr lang="en-US" sz="1200" b="1" dirty="0" smtClean="0">
                <a:solidFill>
                  <a:srgbClr val="FFC000"/>
                </a:solidFill>
                <a:latin typeface="Calibri" charset="0"/>
                <a:ea typeface="Calibri" charset="0"/>
                <a:cs typeface="Calibri" charset="0"/>
              </a:rPr>
              <a:t>0.2 </a:t>
            </a:r>
            <a:r>
              <a:rPr lang="en-US" sz="1200" b="1" dirty="0">
                <a:solidFill>
                  <a:srgbClr val="FFC000"/>
                </a:solidFill>
                <a:latin typeface="Calibri" charset="0"/>
                <a:ea typeface="Calibri" charset="0"/>
                <a:cs typeface="Calibri" charset="0"/>
              </a:rPr>
              <a:t>= 125 / 625</a:t>
            </a:r>
          </a:p>
          <a:p>
            <a:endParaRPr lang="en-US" sz="1200" b="1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b="1" dirty="0" smtClean="0">
                <a:latin typeface="Calibri" charset="0"/>
                <a:ea typeface="Calibri" charset="0"/>
                <a:cs typeface="Calibri" charset="0"/>
              </a:rPr>
              <a:t>Amount </a:t>
            </a:r>
            <a:r>
              <a:rPr lang="en-US" sz="1200" b="1" dirty="0">
                <a:latin typeface="Calibri" charset="0"/>
                <a:ea typeface="Calibri" charset="0"/>
                <a:cs typeface="Calibri" charset="0"/>
              </a:rPr>
              <a:t>of substance excreted = filtration rate +- tubular handling</a:t>
            </a:r>
            <a:endParaRPr lang="en-US" sz="12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b="1" dirty="0">
                <a:latin typeface="Calibri" charset="0"/>
                <a:ea typeface="Calibri" charset="0"/>
                <a:cs typeface="Calibri" charset="0"/>
              </a:rPr>
              <a:t> 		</a:t>
            </a:r>
            <a:r>
              <a:rPr lang="en-US" sz="1200" b="1" dirty="0" smtClean="0">
                <a:latin typeface="Calibri" charset="0"/>
                <a:ea typeface="Calibri" charset="0"/>
                <a:cs typeface="Calibri" charset="0"/>
              </a:rPr>
              <a:t>      </a:t>
            </a:r>
            <a:r>
              <a:rPr lang="en-US" sz="1200" b="1" dirty="0">
                <a:latin typeface="Calibri" charset="0"/>
                <a:ea typeface="Calibri" charset="0"/>
                <a:cs typeface="Calibri" charset="0"/>
              </a:rPr>
              <a:t>(filtered – reabsorbed + secreted</a:t>
            </a:r>
            <a:r>
              <a:rPr lang="en-US" sz="1200" b="1" dirty="0" smtClean="0">
                <a:latin typeface="Calibri" charset="0"/>
                <a:ea typeface="Calibri" charset="0"/>
                <a:cs typeface="Calibri" charset="0"/>
              </a:rPr>
              <a:t>)</a:t>
            </a:r>
          </a:p>
          <a:p>
            <a:endParaRPr lang="en-US" sz="12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b="1" dirty="0" smtClean="0">
                <a:latin typeface="Calibri" charset="0"/>
                <a:ea typeface="Calibri" charset="0"/>
                <a:cs typeface="Calibri" charset="0"/>
              </a:rPr>
              <a:t>U </a:t>
            </a:r>
            <a:r>
              <a:rPr lang="en-US" sz="1200" b="1" dirty="0">
                <a:latin typeface="Calibri" charset="0"/>
                <a:ea typeface="Calibri" charset="0"/>
                <a:cs typeface="Calibri" charset="0"/>
              </a:rPr>
              <a:t>. V </a:t>
            </a:r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EXCRETION RATE) </a:t>
            </a:r>
            <a:r>
              <a:rPr lang="en-US" sz="1200" b="1" dirty="0">
                <a:latin typeface="Calibri" charset="0"/>
                <a:ea typeface="Calibri" charset="0"/>
                <a:cs typeface="Calibri" charset="0"/>
              </a:rPr>
              <a:t>= C . P </a:t>
            </a:r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(FILTERED)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b="1" dirty="0">
                <a:latin typeface="Calibri" charset="0"/>
                <a:ea typeface="Calibri" charset="0"/>
                <a:cs typeface="Calibri" charset="0"/>
              </a:rPr>
              <a:t> </a:t>
            </a:r>
            <a:endParaRPr lang="en-US" sz="12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b="1" dirty="0">
                <a:latin typeface="Calibri" charset="0"/>
                <a:ea typeface="Calibri" charset="0"/>
                <a:cs typeface="Calibri" charset="0"/>
              </a:rPr>
              <a:t>Reabsorption = </a:t>
            </a:r>
            <a:r>
              <a:rPr lang="en-US" sz="1200" b="1" dirty="0" smtClean="0">
                <a:latin typeface="Calibri" charset="0"/>
                <a:ea typeface="Calibri" charset="0"/>
                <a:cs typeface="Calibri" charset="0"/>
              </a:rPr>
              <a:t>Filtered load (C . </a:t>
            </a:r>
            <a:r>
              <a:rPr lang="en-US" sz="1200" b="1" dirty="0">
                <a:latin typeface="Calibri" charset="0"/>
                <a:ea typeface="Calibri" charset="0"/>
                <a:cs typeface="Calibri" charset="0"/>
              </a:rPr>
              <a:t>P) – Excretion </a:t>
            </a:r>
            <a:r>
              <a:rPr lang="en-US" sz="1200" b="1" dirty="0" smtClean="0">
                <a:latin typeface="Calibri" charset="0"/>
                <a:ea typeface="Calibri" charset="0"/>
                <a:cs typeface="Calibri" charset="0"/>
              </a:rPr>
              <a:t>rate (U . </a:t>
            </a:r>
            <a:r>
              <a:rPr lang="en-US" sz="1200" b="1" dirty="0">
                <a:latin typeface="Calibri" charset="0"/>
                <a:ea typeface="Calibri" charset="0"/>
                <a:cs typeface="Calibri" charset="0"/>
              </a:rPr>
              <a:t>V)</a:t>
            </a:r>
            <a:endParaRPr lang="en-US" sz="12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b="1" dirty="0">
                <a:latin typeface="Calibri" charset="0"/>
                <a:ea typeface="Calibri" charset="0"/>
                <a:cs typeface="Calibri" charset="0"/>
              </a:rPr>
              <a:t> </a:t>
            </a:r>
            <a:endParaRPr lang="en-US" sz="12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b="1" dirty="0">
                <a:latin typeface="Calibri" charset="0"/>
                <a:ea typeface="Calibri" charset="0"/>
                <a:cs typeface="Calibri" charset="0"/>
              </a:rPr>
              <a:t>Secretion </a:t>
            </a:r>
            <a:r>
              <a:rPr lang="en-US" sz="1200" b="1" dirty="0" smtClean="0">
                <a:latin typeface="Calibri" charset="0"/>
                <a:ea typeface="Calibri" charset="0"/>
                <a:cs typeface="Calibri" charset="0"/>
              </a:rPr>
              <a:t>rate = </a:t>
            </a:r>
            <a:r>
              <a:rPr lang="en-US" sz="1200" b="1" dirty="0">
                <a:latin typeface="Calibri" charset="0"/>
                <a:ea typeface="Calibri" charset="0"/>
                <a:cs typeface="Calibri" charset="0"/>
              </a:rPr>
              <a:t>Excretion </a:t>
            </a:r>
            <a:r>
              <a:rPr lang="en-US" sz="1200" b="1" dirty="0" smtClean="0">
                <a:latin typeface="Calibri" charset="0"/>
                <a:ea typeface="Calibri" charset="0"/>
                <a:cs typeface="Calibri" charset="0"/>
              </a:rPr>
              <a:t>rate – Filtration load</a:t>
            </a:r>
            <a:endParaRPr lang="en-US" sz="12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 </a:t>
            </a:r>
          </a:p>
          <a:p>
            <a:r>
              <a:rPr lang="en-US" sz="1200" b="1" dirty="0">
                <a:latin typeface="Calibri" charset="0"/>
                <a:ea typeface="Calibri" charset="0"/>
                <a:cs typeface="Calibri" charset="0"/>
              </a:rPr>
              <a:t>                        K </a:t>
            </a:r>
            <a:r>
              <a:rPr lang="en-US" sz="1200" b="1" dirty="0">
                <a:latin typeface="Calibri" charset="0"/>
                <a:ea typeface="Calibri" charset="0"/>
                <a:cs typeface="Calibri" charset="0"/>
                <a:sym typeface="Symbol" charset="2"/>
              </a:rPr>
              <a:t></a:t>
            </a:r>
            <a:r>
              <a:rPr lang="en-US" sz="1200" b="1" dirty="0">
                <a:latin typeface="Calibri" charset="0"/>
                <a:ea typeface="Calibri" charset="0"/>
                <a:cs typeface="Calibri" charset="0"/>
              </a:rPr>
              <a:t> (</a:t>
            </a:r>
            <a:r>
              <a:rPr lang="en-US" sz="1200" b="1" dirty="0">
                <a:solidFill>
                  <a:srgbClr val="FFC000"/>
                </a:solidFill>
                <a:latin typeface="Calibri" charset="0"/>
                <a:ea typeface="Calibri" charset="0"/>
                <a:cs typeface="Calibri" charset="0"/>
              </a:rPr>
              <a:t>140</a:t>
            </a:r>
            <a:r>
              <a:rPr lang="en-US" sz="1200" b="1" dirty="0">
                <a:latin typeface="Calibri" charset="0"/>
                <a:ea typeface="Calibri" charset="0"/>
                <a:cs typeface="Calibri" charset="0"/>
              </a:rPr>
              <a:t> – age) </a:t>
            </a:r>
            <a:r>
              <a:rPr lang="en-US" sz="1200" b="1" dirty="0">
                <a:latin typeface="Calibri" charset="0"/>
                <a:ea typeface="Calibri" charset="0"/>
                <a:cs typeface="Calibri" charset="0"/>
                <a:sym typeface="Symbol" charset="2"/>
              </a:rPr>
              <a:t></a:t>
            </a:r>
            <a:r>
              <a:rPr lang="en-US" sz="1200" b="1" dirty="0">
                <a:latin typeface="Calibri" charset="0"/>
                <a:ea typeface="Calibri" charset="0"/>
                <a:cs typeface="Calibri" charset="0"/>
              </a:rPr>
              <a:t> Body </a:t>
            </a:r>
            <a:r>
              <a:rPr lang="en-US" sz="1200" b="1" dirty="0" smtClean="0">
                <a:latin typeface="Calibri" charset="0"/>
                <a:ea typeface="Calibri" charset="0"/>
                <a:cs typeface="Calibri" charset="0"/>
              </a:rPr>
              <a:t>weight (kg)</a:t>
            </a:r>
            <a:endParaRPr lang="en-US" sz="12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b="1" dirty="0">
                <a:latin typeface="Calibri" charset="0"/>
                <a:ea typeface="Calibri" charset="0"/>
                <a:cs typeface="Calibri" charset="0"/>
              </a:rPr>
              <a:t>GFR</a:t>
            </a:r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   =           </a:t>
            </a:r>
            <a:r>
              <a:rPr lang="en-US" sz="1200" dirty="0" smtClean="0">
                <a:latin typeface="Calibri" charset="0"/>
                <a:ea typeface="Calibri" charset="0"/>
                <a:cs typeface="Calibri" charset="0"/>
              </a:rPr>
              <a:t>───────────────────────────       </a:t>
            </a:r>
            <a:r>
              <a:rPr lang="en-US" sz="1200" b="1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en-US" sz="1200" b="1" dirty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en-US" sz="1200" b="1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his is the </a:t>
            </a:r>
            <a:r>
              <a:rPr lang="en-US" sz="1200" b="1" dirty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C</a:t>
            </a:r>
            <a:r>
              <a:rPr lang="en-US" sz="1200" b="1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ockcroft-Gault equation for clearance) </a:t>
            </a:r>
            <a:endParaRPr lang="en-US" sz="1200" b="1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b="1" dirty="0">
                <a:latin typeface="Calibri" charset="0"/>
                <a:ea typeface="Calibri" charset="0"/>
                <a:cs typeface="Calibri" charset="0"/>
              </a:rPr>
              <a:t>                        Serum creatinine </a:t>
            </a:r>
            <a:r>
              <a:rPr lang="en-US" sz="1200" b="1" dirty="0">
                <a:solidFill>
                  <a:srgbClr val="C052AD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en-US" sz="1200" b="1" dirty="0">
                <a:solidFill>
                  <a:srgbClr val="C052AD"/>
                </a:solidFill>
                <a:latin typeface="Calibri" charset="0"/>
                <a:ea typeface="Calibri" charset="0"/>
                <a:cs typeface="Calibri" charset="0"/>
                <a:sym typeface="Symbol" charset="2"/>
              </a:rPr>
              <a:t></a:t>
            </a:r>
            <a:r>
              <a:rPr lang="en-US" sz="1200" b="1" dirty="0" err="1" smtClean="0">
                <a:solidFill>
                  <a:srgbClr val="C052AD"/>
                </a:solidFill>
                <a:latin typeface="Calibri" charset="0"/>
                <a:ea typeface="Calibri" charset="0"/>
                <a:cs typeface="Calibri" charset="0"/>
              </a:rPr>
              <a:t>mol</a:t>
            </a:r>
            <a:r>
              <a:rPr lang="en-US" sz="1200" b="1" dirty="0" smtClean="0">
                <a:solidFill>
                  <a:srgbClr val="C052AD"/>
                </a:solidFill>
                <a:latin typeface="Calibri" charset="0"/>
                <a:ea typeface="Calibri" charset="0"/>
                <a:cs typeface="Calibri" charset="0"/>
              </a:rPr>
              <a:t>/L)</a:t>
            </a:r>
            <a:r>
              <a:rPr lang="en-US" sz="1200" b="1" dirty="0" smtClean="0">
                <a:latin typeface="Calibri" charset="0"/>
                <a:ea typeface="Calibri" charset="0"/>
                <a:cs typeface="Calibri" charset="0"/>
              </a:rPr>
              <a:t>	            </a:t>
            </a:r>
            <a:r>
              <a:rPr lang="en-US" sz="1200" b="1" dirty="0" smtClean="0">
                <a:solidFill>
                  <a:srgbClr val="FFC000"/>
                </a:solidFill>
                <a:latin typeface="Calibri" charset="0"/>
                <a:ea typeface="Calibri" charset="0"/>
                <a:cs typeface="Calibri" charset="0"/>
              </a:rPr>
              <a:t>K = 1.23 for males	1.04 for females</a:t>
            </a:r>
            <a:endParaRPr lang="en-US" sz="1200" dirty="0">
              <a:solidFill>
                <a:srgbClr val="FFC000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b="1" dirty="0">
                <a:latin typeface="Calibri" charset="0"/>
                <a:ea typeface="Calibri" charset="0"/>
                <a:cs typeface="Calibri" charset="0"/>
              </a:rPr>
              <a:t> </a:t>
            </a:r>
            <a:endParaRPr lang="en-US" sz="12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b="1" dirty="0" smtClean="0">
                <a:latin typeface="Calibri" charset="0"/>
                <a:ea typeface="Calibri" charset="0"/>
                <a:cs typeface="Calibri" charset="0"/>
              </a:rPr>
              <a:t>GFR </a:t>
            </a:r>
            <a:r>
              <a:rPr lang="en-US" sz="1200" b="1" dirty="0">
                <a:latin typeface="Calibri" charset="0"/>
                <a:ea typeface="Calibri" charset="0"/>
                <a:cs typeface="Calibri" charset="0"/>
              </a:rPr>
              <a:t>= </a:t>
            </a:r>
            <a:r>
              <a:rPr lang="en-US" sz="1200" b="1" dirty="0" err="1">
                <a:latin typeface="Calibri" charset="0"/>
                <a:ea typeface="Calibri" charset="0"/>
                <a:cs typeface="Calibri" charset="0"/>
              </a:rPr>
              <a:t>Kf</a:t>
            </a:r>
            <a:r>
              <a:rPr lang="en-US" sz="1200" b="1" dirty="0">
                <a:latin typeface="Calibri" charset="0"/>
                <a:ea typeface="Calibri" charset="0"/>
                <a:cs typeface="Calibri" charset="0"/>
              </a:rPr>
              <a:t> x net filtration pressure</a:t>
            </a:r>
            <a:endParaRPr lang="en-US" sz="12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b="1" dirty="0" smtClean="0">
                <a:solidFill>
                  <a:srgbClr val="FFC000"/>
                </a:solidFill>
                <a:latin typeface="Calibri" charset="0"/>
                <a:ea typeface="Calibri" charset="0"/>
                <a:cs typeface="Calibri" charset="0"/>
              </a:rPr>
              <a:t>125 = </a:t>
            </a:r>
            <a:r>
              <a:rPr lang="en-US" sz="1200" b="1" dirty="0">
                <a:solidFill>
                  <a:srgbClr val="FFC000"/>
                </a:solidFill>
                <a:latin typeface="Calibri" charset="0"/>
                <a:ea typeface="Calibri" charset="0"/>
                <a:cs typeface="Calibri" charset="0"/>
              </a:rPr>
              <a:t>12.5 x 10 </a:t>
            </a:r>
            <a:endParaRPr lang="en-US" sz="1200" b="1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b="1" dirty="0">
                <a:latin typeface="Calibri" charset="0"/>
                <a:ea typeface="Calibri" charset="0"/>
                <a:cs typeface="Calibri" charset="0"/>
              </a:rPr>
              <a:t>GFR = </a:t>
            </a:r>
            <a:r>
              <a:rPr lang="en-US" sz="1200" b="1" dirty="0" err="1">
                <a:latin typeface="Calibri" charset="0"/>
                <a:ea typeface="Calibri" charset="0"/>
                <a:cs typeface="Calibri" charset="0"/>
              </a:rPr>
              <a:t>Kf</a:t>
            </a:r>
            <a:r>
              <a:rPr lang="en-US" sz="1200" b="1" dirty="0">
                <a:latin typeface="Calibri" charset="0"/>
                <a:ea typeface="Calibri" charset="0"/>
                <a:cs typeface="Calibri" charset="0"/>
              </a:rPr>
              <a:t> x [(PG-PB)-(</a:t>
            </a:r>
            <a:r>
              <a:rPr lang="en-US" sz="1200" b="1" dirty="0">
                <a:latin typeface="Calibri" charset="0"/>
                <a:ea typeface="Calibri" charset="0"/>
                <a:cs typeface="Calibri" charset="0"/>
                <a:sym typeface="Symbol" charset="2"/>
              </a:rPr>
              <a:t></a:t>
            </a:r>
            <a:r>
              <a:rPr lang="en-US" sz="1200" b="1" dirty="0">
                <a:latin typeface="Calibri" charset="0"/>
                <a:ea typeface="Calibri" charset="0"/>
                <a:cs typeface="Calibri" charset="0"/>
              </a:rPr>
              <a:t>G- </a:t>
            </a:r>
            <a:r>
              <a:rPr lang="en-US" sz="1200" b="1" dirty="0">
                <a:latin typeface="Calibri" charset="0"/>
                <a:ea typeface="Calibri" charset="0"/>
                <a:cs typeface="Calibri" charset="0"/>
                <a:sym typeface="Symbol" charset="2"/>
              </a:rPr>
              <a:t></a:t>
            </a:r>
            <a:r>
              <a:rPr lang="en-US" sz="1200" b="1" dirty="0">
                <a:latin typeface="Calibri" charset="0"/>
                <a:ea typeface="Calibri" charset="0"/>
                <a:cs typeface="Calibri" charset="0"/>
              </a:rPr>
              <a:t>B)          </a:t>
            </a:r>
            <a:r>
              <a:rPr lang="en-US" sz="1200" b="1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P = Hydrostatic     </a:t>
            </a:r>
            <a:r>
              <a:rPr lang="en-US" sz="1400" b="1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  <a:sym typeface="Symbol" charset="2"/>
              </a:rPr>
              <a:t></a:t>
            </a:r>
            <a:r>
              <a:rPr lang="en-US" sz="1200" b="1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  <a:sym typeface="Symbol" charset="2"/>
              </a:rPr>
              <a:t> </a:t>
            </a:r>
            <a:r>
              <a:rPr lang="en-US" sz="1200" b="1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= Colloid</a:t>
            </a:r>
            <a:endParaRPr lang="en-US" sz="1200" dirty="0">
              <a:solidFill>
                <a:srgbClr val="00B050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b="1" dirty="0">
                <a:latin typeface="Calibri" charset="0"/>
                <a:ea typeface="Calibri" charset="0"/>
                <a:cs typeface="Calibri" charset="0"/>
              </a:rPr>
              <a:t> </a:t>
            </a:r>
            <a:endParaRPr lang="en-US" sz="12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b="1" dirty="0">
                <a:latin typeface="Calibri" charset="0"/>
                <a:ea typeface="Calibri" charset="0"/>
                <a:cs typeface="Calibri" charset="0"/>
              </a:rPr>
              <a:t>Net filtration pressure</a:t>
            </a:r>
            <a:r>
              <a:rPr lang="en-US" sz="1200" b="1" dirty="0">
                <a:solidFill>
                  <a:srgbClr val="FFC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200" b="1" dirty="0" smtClean="0">
                <a:latin typeface="Calibri" charset="0"/>
                <a:ea typeface="Calibri" charset="0"/>
                <a:cs typeface="Calibri" charset="0"/>
              </a:rPr>
              <a:t>= </a:t>
            </a:r>
            <a:r>
              <a:rPr lang="en-US" sz="1200" b="1" dirty="0">
                <a:latin typeface="Calibri" charset="0"/>
                <a:ea typeface="Calibri" charset="0"/>
                <a:cs typeface="Calibri" charset="0"/>
              </a:rPr>
              <a:t>G</a:t>
            </a:r>
            <a:r>
              <a:rPr lang="en-US" sz="1200" b="1" dirty="0" smtClean="0">
                <a:latin typeface="Calibri" charset="0"/>
                <a:ea typeface="Calibri" charset="0"/>
                <a:cs typeface="Calibri" charset="0"/>
              </a:rPr>
              <a:t>lomerular </a:t>
            </a:r>
            <a:r>
              <a:rPr lang="en-US" sz="1200" b="1" dirty="0">
                <a:latin typeface="Calibri" charset="0"/>
                <a:ea typeface="Calibri" charset="0"/>
                <a:cs typeface="Calibri" charset="0"/>
              </a:rPr>
              <a:t>h</a:t>
            </a:r>
            <a:r>
              <a:rPr lang="en-US" sz="1200" b="1" dirty="0" smtClean="0">
                <a:latin typeface="Calibri" charset="0"/>
                <a:ea typeface="Calibri" charset="0"/>
                <a:cs typeface="Calibri" charset="0"/>
              </a:rPr>
              <a:t>ydrostatic – </a:t>
            </a:r>
            <a:r>
              <a:rPr lang="en-US" sz="1200" b="1" dirty="0">
                <a:latin typeface="Calibri" charset="0"/>
                <a:ea typeface="Calibri" charset="0"/>
                <a:cs typeface="Calibri" charset="0"/>
              </a:rPr>
              <a:t>G</a:t>
            </a:r>
            <a:r>
              <a:rPr lang="en-US" sz="1200" b="1" dirty="0" smtClean="0">
                <a:latin typeface="Calibri" charset="0"/>
                <a:ea typeface="Calibri" charset="0"/>
                <a:cs typeface="Calibri" charset="0"/>
              </a:rPr>
              <a:t>lomerular colloid – Bowman’s hydrostatic </a:t>
            </a:r>
            <a:r>
              <a:rPr lang="en-US" sz="1200" b="1" dirty="0" smtClean="0">
                <a:solidFill>
                  <a:srgbClr val="C052AD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en-US" sz="1200" b="1" dirty="0">
                <a:solidFill>
                  <a:srgbClr val="C052AD"/>
                </a:solidFill>
                <a:latin typeface="Calibri" charset="0"/>
                <a:ea typeface="Calibri" charset="0"/>
                <a:cs typeface="Calibri" charset="0"/>
              </a:rPr>
              <a:t>m</a:t>
            </a:r>
            <a:r>
              <a:rPr lang="en-US" sz="1200" b="1" dirty="0" smtClean="0">
                <a:solidFill>
                  <a:srgbClr val="C052AD"/>
                </a:solidFill>
                <a:latin typeface="Calibri" charset="0"/>
                <a:ea typeface="Calibri" charset="0"/>
                <a:cs typeface="Calibri" charset="0"/>
              </a:rPr>
              <a:t>mHg)</a:t>
            </a:r>
          </a:p>
          <a:p>
            <a:r>
              <a:rPr lang="en-US" sz="1200" b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200" b="1" dirty="0" smtClean="0">
                <a:latin typeface="Calibri" charset="0"/>
                <a:ea typeface="Calibri" charset="0"/>
                <a:cs typeface="Calibri" charset="0"/>
              </a:rPr>
              <a:t>                                   </a:t>
            </a:r>
            <a:r>
              <a:rPr lang="en-US" sz="1200" b="1" dirty="0" smtClean="0">
                <a:solidFill>
                  <a:srgbClr val="FFC000"/>
                </a:solidFill>
                <a:latin typeface="Calibri" charset="0"/>
                <a:ea typeface="Calibri" charset="0"/>
                <a:cs typeface="Calibri" charset="0"/>
              </a:rPr>
              <a:t>10 =  </a:t>
            </a:r>
            <a:r>
              <a:rPr lang="en-US" sz="1200" b="1" dirty="0">
                <a:solidFill>
                  <a:srgbClr val="FFC000"/>
                </a:solidFill>
                <a:latin typeface="Calibri" charset="0"/>
                <a:ea typeface="Calibri" charset="0"/>
                <a:cs typeface="Calibri" charset="0"/>
              </a:rPr>
              <a:t>60 – 32 – </a:t>
            </a:r>
            <a:r>
              <a:rPr lang="en-US" sz="1200" b="1" dirty="0" smtClean="0">
                <a:solidFill>
                  <a:srgbClr val="FFC000"/>
                </a:solidFill>
                <a:latin typeface="Calibri" charset="0"/>
                <a:ea typeface="Calibri" charset="0"/>
                <a:cs typeface="Calibri" charset="0"/>
              </a:rPr>
              <a:t>18 </a:t>
            </a:r>
            <a:endParaRPr lang="en-US" sz="1200" b="1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b="1" dirty="0">
                <a:latin typeface="Calibri" charset="0"/>
                <a:ea typeface="Calibri" charset="0"/>
                <a:cs typeface="Calibri" charset="0"/>
              </a:rPr>
              <a:t> </a:t>
            </a:r>
            <a:endParaRPr lang="en-US" sz="12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CONVERSION IN BIOCHEMISTRY: 1 mg/dl = 88.4 micro </a:t>
            </a:r>
            <a:r>
              <a:rPr lang="en-US" sz="1200" dirty="0" err="1">
                <a:latin typeface="Calibri" charset="0"/>
                <a:ea typeface="Calibri" charset="0"/>
                <a:cs typeface="Calibri" charset="0"/>
              </a:rPr>
              <a:t>mol</a:t>
            </a:r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 / </a:t>
            </a:r>
            <a:r>
              <a:rPr lang="en-US" sz="1200" dirty="0" smtClean="0">
                <a:latin typeface="Calibri" charset="0"/>
                <a:ea typeface="Calibri" charset="0"/>
                <a:cs typeface="Calibri" charset="0"/>
              </a:rPr>
              <a:t>l</a:t>
            </a:r>
          </a:p>
          <a:p>
            <a:endParaRPr lang="en-US" sz="12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b="1" dirty="0">
                <a:latin typeface="Calibri" charset="0"/>
                <a:ea typeface="Calibri" charset="0"/>
                <a:cs typeface="Calibri" charset="0"/>
              </a:rPr>
              <a:t>Laplace Law: </a:t>
            </a:r>
            <a:r>
              <a:rPr lang="en-US" sz="1200" b="1" dirty="0" smtClean="0">
                <a:latin typeface="Calibri" charset="0"/>
                <a:ea typeface="Calibri" charset="0"/>
                <a:cs typeface="Calibri" charset="0"/>
              </a:rPr>
              <a:t> P </a:t>
            </a:r>
            <a:r>
              <a:rPr lang="en-US" sz="1200" b="1" dirty="0">
                <a:latin typeface="Calibri" charset="0"/>
                <a:ea typeface="Calibri" charset="0"/>
                <a:cs typeface="Calibri" charset="0"/>
              </a:rPr>
              <a:t>= 2T / r </a:t>
            </a:r>
            <a:endParaRPr lang="en-US" sz="1200" b="1" dirty="0" smtClean="0">
              <a:latin typeface="Calibri" charset="0"/>
              <a:ea typeface="Calibri" charset="0"/>
              <a:cs typeface="Calibri" charset="0"/>
            </a:endParaRPr>
          </a:p>
          <a:p>
            <a:endParaRPr lang="en-US" sz="12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b="1" dirty="0" smtClean="0">
                <a:latin typeface="Calibri" charset="0"/>
                <a:ea typeface="Calibri" charset="0"/>
                <a:cs typeface="Calibri" charset="0"/>
              </a:rPr>
              <a:t>Acid [AH] </a:t>
            </a:r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↔ </a:t>
            </a:r>
            <a:r>
              <a:rPr lang="en-US" sz="1200" b="1" dirty="0" smtClean="0">
                <a:latin typeface="Calibri" charset="0"/>
                <a:ea typeface="Calibri" charset="0"/>
                <a:cs typeface="Calibri" charset="0"/>
              </a:rPr>
              <a:t>conjugate base [A-] + [H+]</a:t>
            </a:r>
            <a:endParaRPr lang="en-US" sz="1200" b="1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b="1" dirty="0" smtClean="0">
                <a:latin typeface="Calibri" charset="0"/>
                <a:ea typeface="Calibri" charset="0"/>
                <a:cs typeface="Calibri" charset="0"/>
              </a:rPr>
              <a:t>Dissociation constant: K = [</a:t>
            </a:r>
            <a:r>
              <a:rPr lang="en-US" sz="1200" b="1" u="sng" dirty="0" smtClean="0">
                <a:latin typeface="Calibri" charset="0"/>
                <a:ea typeface="Calibri" charset="0"/>
                <a:cs typeface="Calibri" charset="0"/>
              </a:rPr>
              <a:t>H+] x [A-]</a:t>
            </a:r>
            <a:r>
              <a:rPr lang="en-US" sz="1200" b="1" dirty="0" smtClean="0">
                <a:latin typeface="Calibri" charset="0"/>
                <a:ea typeface="Calibri" charset="0"/>
                <a:cs typeface="Calibri" charset="0"/>
              </a:rPr>
              <a:t>	</a:t>
            </a:r>
          </a:p>
          <a:p>
            <a:r>
              <a:rPr lang="en-US" sz="1200" b="1" dirty="0" smtClean="0">
                <a:latin typeface="Calibri" charset="0"/>
                <a:ea typeface="Calibri" charset="0"/>
                <a:cs typeface="Calibri" charset="0"/>
              </a:rPr>
              <a:t>		  [AH]</a:t>
            </a:r>
          </a:p>
          <a:p>
            <a:endParaRPr lang="en-US" sz="1200" b="1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da-DK" sz="1200" b="1" dirty="0">
                <a:latin typeface="Calibri" charset="0"/>
                <a:ea typeface="Calibri" charset="0"/>
                <a:cs typeface="Calibri" charset="0"/>
              </a:rPr>
              <a:t>pH = - Log [H+] </a:t>
            </a:r>
          </a:p>
          <a:p>
            <a:r>
              <a:rPr lang="da-DK" sz="400" b="1" dirty="0" smtClean="0">
                <a:latin typeface="Calibri" charset="0"/>
                <a:ea typeface="Calibri" charset="0"/>
                <a:cs typeface="Calibri" charset="0"/>
              </a:rPr>
              <a:t> </a:t>
            </a:r>
            <a:endParaRPr lang="da-DK" sz="300" b="1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da-DK" sz="1200" b="1" dirty="0" smtClean="0">
                <a:latin typeface="Calibri" charset="0"/>
                <a:ea typeface="Calibri" charset="0"/>
                <a:cs typeface="Calibri" charset="0"/>
              </a:rPr>
              <a:t>pH = pK + Log ___</a:t>
            </a:r>
            <a:r>
              <a:rPr lang="da-DK" sz="1200" b="1" u="sng" dirty="0" smtClean="0">
                <a:latin typeface="Calibri" charset="0"/>
                <a:ea typeface="Calibri" charset="0"/>
                <a:cs typeface="Calibri" charset="0"/>
              </a:rPr>
              <a:t>HCO3-</a:t>
            </a:r>
            <a:r>
              <a:rPr lang="da-DK" sz="1200" u="sng" dirty="0" smtClean="0">
                <a:latin typeface="Calibri" charset="0"/>
                <a:ea typeface="Calibri" charset="0"/>
                <a:cs typeface="Calibri" charset="0"/>
              </a:rPr>
              <a:t>___   </a:t>
            </a:r>
            <a:r>
              <a:rPr lang="da-DK" sz="1200" b="1" u="sng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da-DK" sz="1200" b="1" dirty="0" smtClean="0">
                <a:latin typeface="Calibri" charset="0"/>
                <a:ea typeface="Calibri" charset="0"/>
                <a:cs typeface="Calibri" charset="0"/>
              </a:rPr>
              <a:t>      </a:t>
            </a:r>
            <a:r>
              <a:rPr lang="da-DK" sz="1200" b="1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pK = dissociation constant = </a:t>
            </a:r>
            <a:r>
              <a:rPr lang="da-DK" sz="1200" b="1" dirty="0" smtClean="0">
                <a:solidFill>
                  <a:srgbClr val="FFC000"/>
                </a:solidFill>
                <a:latin typeface="Calibri" charset="0"/>
                <a:ea typeface="Calibri" charset="0"/>
                <a:cs typeface="Calibri" charset="0"/>
              </a:rPr>
              <a:t>6.1</a:t>
            </a:r>
            <a:r>
              <a:rPr lang="da-DK" sz="1200" b="1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      </a:t>
            </a:r>
          </a:p>
          <a:p>
            <a:r>
              <a:rPr lang="da-DK" sz="1200" b="1" dirty="0">
                <a:latin typeface="Calibri" charset="0"/>
                <a:ea typeface="Calibri" charset="0"/>
                <a:cs typeface="Calibri" charset="0"/>
              </a:rPr>
              <a:t>	</a:t>
            </a:r>
            <a:r>
              <a:rPr lang="da-DK" sz="1200" b="1" dirty="0" smtClean="0">
                <a:latin typeface="Calibri" charset="0"/>
                <a:ea typeface="Calibri" charset="0"/>
                <a:cs typeface="Calibri" charset="0"/>
              </a:rPr>
              <a:t>    0.03 x PCO2		</a:t>
            </a:r>
            <a:r>
              <a:rPr lang="da-DK" sz="1200" b="1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da-DK" sz="1200" b="1" dirty="0" err="1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Dr.Maha</a:t>
            </a:r>
            <a:r>
              <a:rPr lang="da-DK" sz="1200" b="1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da-DK" sz="1200" b="1" dirty="0" err="1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said</a:t>
            </a:r>
            <a:r>
              <a:rPr lang="da-DK" sz="1200" b="1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da-DK" sz="1200" b="1" dirty="0" err="1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we</a:t>
            </a:r>
            <a:r>
              <a:rPr lang="da-DK" sz="1200" b="1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da-DK" sz="1200" b="1" dirty="0" err="1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don’t</a:t>
            </a:r>
            <a:r>
              <a:rPr lang="da-DK" sz="1200" b="1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da-DK" sz="1200" b="1" dirty="0" err="1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need</a:t>
            </a:r>
            <a:r>
              <a:rPr lang="da-DK" sz="1200" b="1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 to know the steps </a:t>
            </a:r>
            <a:r>
              <a:rPr lang="da-DK" sz="1200" b="1" dirty="0" err="1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that</a:t>
            </a:r>
            <a:r>
              <a:rPr lang="da-DK" sz="1200" b="1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da-DK" sz="1200" b="1" dirty="0" err="1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lead</a:t>
            </a:r>
            <a:r>
              <a:rPr lang="da-DK" sz="1200" b="1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 up to it)</a:t>
            </a:r>
            <a:endParaRPr lang="da-DK" sz="1200" b="1" dirty="0">
              <a:solidFill>
                <a:srgbClr val="00B05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Right Brace 3"/>
          <p:cNvSpPr/>
          <p:nvPr/>
        </p:nvSpPr>
        <p:spPr>
          <a:xfrm rot="10800000" flipH="1">
            <a:off x="3257779" y="4625825"/>
            <a:ext cx="1548172" cy="100259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32954" y="4988623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solidFill>
                  <a:srgbClr val="C052AD"/>
                </a:solidFill>
                <a:latin typeface="Calibri" charset="0"/>
                <a:ea typeface="Calibri" charset="0"/>
                <a:cs typeface="Calibri" charset="0"/>
              </a:rPr>
              <a:t>mmol</a:t>
            </a:r>
            <a:r>
              <a:rPr lang="en-US" sz="1200" b="1" dirty="0" smtClean="0">
                <a:solidFill>
                  <a:srgbClr val="C052AD"/>
                </a:solidFill>
                <a:latin typeface="Calibri" charset="0"/>
                <a:ea typeface="Calibri" charset="0"/>
                <a:cs typeface="Calibri" charset="0"/>
              </a:rPr>
              <a:t>/min</a:t>
            </a:r>
            <a:endParaRPr lang="en-US" sz="1200" b="1" dirty="0">
              <a:solidFill>
                <a:srgbClr val="C052AD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Right Brace 6"/>
          <p:cNvSpPr/>
          <p:nvPr/>
        </p:nvSpPr>
        <p:spPr>
          <a:xfrm rot="10800000" flipH="1">
            <a:off x="5219997" y="1901126"/>
            <a:ext cx="1548172" cy="12125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768169" y="2374930"/>
            <a:ext cx="6607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052AD"/>
                </a:solidFill>
                <a:latin typeface="Calibri" charset="0"/>
                <a:ea typeface="Calibri" charset="0"/>
                <a:cs typeface="Calibri" charset="0"/>
              </a:rPr>
              <a:t>ml/min</a:t>
            </a:r>
            <a:endParaRPr lang="en-US" sz="1200">
              <a:solidFill>
                <a:srgbClr val="C052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05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77984" y="237596"/>
            <a:ext cx="6803708" cy="1544373"/>
          </a:xfrm>
        </p:spPr>
        <p:txBody>
          <a:bodyPr>
            <a:noAutofit/>
          </a:bodyPr>
          <a:lstStyle/>
          <a:p>
            <a:r>
              <a:rPr lang="en-US" sz="3200" dirty="0" smtClean="0"/>
              <a:t>Lecture #1 </a:t>
            </a:r>
            <a:r>
              <a:rPr lang="en-US" sz="3200" dirty="0"/>
              <a:t>Renal functions &amp; GFR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674814"/>
              </p:ext>
            </p:extLst>
          </p:nvPr>
        </p:nvGraphicFramePr>
        <p:xfrm>
          <a:off x="377984" y="2249562"/>
          <a:ext cx="6803708" cy="71018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049925">
                  <a:extLst>
                    <a:ext uri="{9D8B030D-6E8A-4147-A177-3AD203B41FA5}">
                      <a16:colId xmlns="" xmlns:a16="http://schemas.microsoft.com/office/drawing/2014/main" val="1622959725"/>
                    </a:ext>
                  </a:extLst>
                </a:gridCol>
                <a:gridCol w="2753783">
                  <a:extLst>
                    <a:ext uri="{9D8B030D-6E8A-4147-A177-3AD203B41FA5}">
                      <a16:colId xmlns="" xmlns:a16="http://schemas.microsoft.com/office/drawing/2014/main" val="9018270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+mj-lt"/>
                          <a:ea typeface="+mj-ea"/>
                          <a:cs typeface="+mj-cs"/>
                        </a:rPr>
                        <a:t>KIDNEYS weight </a:t>
                      </a:r>
                      <a:endParaRPr kumimoji="0" lang="en-US" sz="2000" b="1" kern="1200" dirty="0">
                        <a:solidFill>
                          <a:srgbClr val="7030A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150 grams </a:t>
                      </a:r>
                      <a:endParaRPr kumimoji="0" lang="en-US" sz="20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88290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+mj-lt"/>
                          <a:ea typeface="+mj-ea"/>
                          <a:cs typeface="+mj-cs"/>
                        </a:rPr>
                        <a:t>Each kidney has</a:t>
                      </a:r>
                      <a:endParaRPr kumimoji="0" lang="en-US" sz="2000" b="1" kern="1200" dirty="0">
                        <a:solidFill>
                          <a:srgbClr val="7030A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1 million nephrons</a:t>
                      </a:r>
                      <a:endParaRPr kumimoji="0" lang="en-US" sz="20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59935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+mj-lt"/>
                          <a:ea typeface="+mj-ea"/>
                          <a:cs typeface="+mj-cs"/>
                        </a:rPr>
                        <a:t>Blood flows through </a:t>
                      </a:r>
                      <a:r>
                        <a:rPr kumimoji="0" lang="en-US" sz="2000" b="1" kern="1200" dirty="0" err="1" smtClean="0">
                          <a:solidFill>
                            <a:srgbClr val="7030A0"/>
                          </a:solidFill>
                          <a:latin typeface="+mj-lt"/>
                          <a:ea typeface="+mj-ea"/>
                          <a:cs typeface="+mj-cs"/>
                        </a:rPr>
                        <a:t>juxta</a:t>
                      </a:r>
                      <a:r>
                        <a:rPr kumimoji="0" lang="en-US" sz="2000" b="1" kern="1200" baseline="0" dirty="0" smtClean="0">
                          <a:solidFill>
                            <a:srgbClr val="7030A0"/>
                          </a:solidFill>
                          <a:latin typeface="+mj-lt"/>
                          <a:ea typeface="+mj-ea"/>
                          <a:cs typeface="+mj-cs"/>
                        </a:rPr>
                        <a:t> </a:t>
                      </a:r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+mj-lt"/>
                          <a:ea typeface="+mj-ea"/>
                          <a:cs typeface="+mj-cs"/>
                        </a:rPr>
                        <a:t>medullary nephrons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1-2 % </a:t>
                      </a:r>
                      <a:endParaRPr kumimoji="0" lang="en-US" sz="20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59802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+mj-lt"/>
                          <a:ea typeface="+mj-ea"/>
                          <a:cs typeface="+mj-cs"/>
                        </a:rPr>
                        <a:t>Renal blood flow to the kidney represents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20% of cardiac output</a:t>
                      </a:r>
                      <a:endParaRPr kumimoji="0" lang="en-US" sz="20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57439648"/>
                  </a:ext>
                </a:extLst>
              </a:tr>
              <a:tr h="539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+mj-lt"/>
                          <a:ea typeface="+mj-ea"/>
                          <a:cs typeface="+mj-cs"/>
                        </a:rPr>
                        <a:t>Blood flow rate of renal 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1200 ml/min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84484299"/>
                  </a:ext>
                </a:extLst>
              </a:tr>
              <a:tr h="539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+mj-lt"/>
                          <a:ea typeface="+mj-ea"/>
                          <a:cs typeface="+mj-cs"/>
                        </a:rPr>
                        <a:t>GFR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125 ml/min = 20% renal plasma flow.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+mj-lt"/>
                          <a:ea typeface="+mj-ea"/>
                          <a:cs typeface="+mj-cs"/>
                        </a:rPr>
                        <a:t>Glomerular hydrostatic pressure </a:t>
                      </a:r>
                      <a:endParaRPr kumimoji="0" lang="en-US" sz="2000" b="1" kern="1200" dirty="0">
                        <a:solidFill>
                          <a:srgbClr val="7030A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60 mmHg</a:t>
                      </a:r>
                      <a:endParaRPr kumimoji="0" lang="en-US" sz="20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62671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+mj-lt"/>
                          <a:ea typeface="+mj-ea"/>
                          <a:cs typeface="+mj-cs"/>
                        </a:rPr>
                        <a:t>Hydrostatic pressure in bowman’s capsule </a:t>
                      </a:r>
                      <a:endParaRPr kumimoji="0" lang="en-US" sz="2000" b="1" kern="1200" dirty="0">
                        <a:solidFill>
                          <a:srgbClr val="7030A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18 mmHg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1233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+mj-lt"/>
                          <a:ea typeface="+mj-ea"/>
                          <a:cs typeface="+mj-cs"/>
                        </a:rPr>
                        <a:t>Colloid osmotic pressure of glomerular plasma proteins</a:t>
                      </a:r>
                      <a:endParaRPr kumimoji="0" lang="en-US" sz="2000" b="1" kern="1200" dirty="0">
                        <a:solidFill>
                          <a:srgbClr val="7030A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32 mmHg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+mj-lt"/>
                          <a:ea typeface="+mj-ea"/>
                          <a:cs typeface="+mj-cs"/>
                        </a:rPr>
                        <a:t>Net filtration pressure </a:t>
                      </a:r>
                      <a:endParaRPr kumimoji="0" lang="en-US" sz="2000" b="1" kern="1200" dirty="0">
                        <a:solidFill>
                          <a:srgbClr val="7030A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60-18-32= 10 mmHg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altLang="en-US" sz="2000" b="1" kern="1200" dirty="0" smtClean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Kidney filter </a:t>
                      </a:r>
                      <a:endParaRPr kumimoji="0" lang="en-US" sz="2000" b="1" kern="1200" dirty="0">
                        <a:solidFill>
                          <a:srgbClr val="0070C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200 liters of blood daily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07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350138"/>
              </p:ext>
            </p:extLst>
          </p:nvPr>
        </p:nvGraphicFramePr>
        <p:xfrm>
          <a:off x="377984" y="1974023"/>
          <a:ext cx="6803708" cy="790580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049925">
                  <a:extLst>
                    <a:ext uri="{9D8B030D-6E8A-4147-A177-3AD203B41FA5}">
                      <a16:colId xmlns="" xmlns:a16="http://schemas.microsoft.com/office/drawing/2014/main" val="1622959725"/>
                    </a:ext>
                  </a:extLst>
                </a:gridCol>
                <a:gridCol w="2753783">
                  <a:extLst>
                    <a:ext uri="{9D8B030D-6E8A-4147-A177-3AD203B41FA5}">
                      <a16:colId xmlns="" xmlns:a16="http://schemas.microsoft.com/office/drawing/2014/main" val="901827035"/>
                    </a:ext>
                  </a:extLst>
                </a:gridCol>
              </a:tblGrid>
              <a:tr h="1662072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+mj-lt"/>
                          <a:ea typeface="+mj-ea"/>
                          <a:cs typeface="+mj-cs"/>
                        </a:rPr>
                        <a:t>The volume of filtrate produced by both kidneys per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Averages 125 ml/min</a:t>
                      </a:r>
                    </a:p>
                    <a:p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Totals about 180L/day (45 gallons)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88290506"/>
                  </a:ext>
                </a:extLst>
              </a:tr>
              <a:tr h="721276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+mj-lt"/>
                          <a:ea typeface="+mj-ea"/>
                          <a:cs typeface="+mj-cs"/>
                        </a:rPr>
                        <a:t>GFR remains constant over a large range of values of BP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75-160 mmHg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59935429"/>
                  </a:ext>
                </a:extLst>
              </a:tr>
              <a:tr h="1034875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systemic cardiac output flows through the kidneys each minute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1200 ml</a:t>
                      </a:r>
                      <a:endParaRPr kumimoji="0" lang="en-US" sz="20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59802276"/>
                  </a:ext>
                </a:extLst>
              </a:tr>
              <a:tr h="7212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plasma entering the glomerulus is filtered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20%</a:t>
                      </a:r>
                      <a:endParaRPr kumimoji="0" lang="en-US" sz="20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57439648"/>
                  </a:ext>
                </a:extLst>
              </a:tr>
              <a:tr h="4325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filtered fluid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125 ml/min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84484299"/>
                  </a:ext>
                </a:extLst>
              </a:tr>
              <a:tr h="20882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Sodium reabsorption of filtered sodium is absorbed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kern="1200" dirty="0" smtClean="0">
                        <a:solidFill>
                          <a:srgbClr val="0070C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99.5%</a:t>
                      </a:r>
                    </a:p>
                    <a:p>
                      <a:pPr marL="27951" lvl="0" indent="-34290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2000" b="1" kern="1200" smtClean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Proximal tubules</a:t>
                      </a:r>
                      <a:r>
                        <a:rPr kumimoji="0" lang="en-US" sz="2000" b="1" kern="120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 (67%)</a:t>
                      </a:r>
                    </a:p>
                    <a:p>
                      <a:pPr marL="27951" lvl="0" indent="-34290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2000" b="1" kern="1200" smtClean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Loop of Henle </a:t>
                      </a:r>
                      <a:r>
                        <a:rPr kumimoji="0" lang="en-US" sz="2000" b="1" kern="120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(25%)</a:t>
                      </a:r>
                    </a:p>
                    <a:p>
                      <a:pPr marL="27951" lvl="0" indent="-34290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2000" b="1" kern="1200" smtClean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Distal/Collecting tubules </a:t>
                      </a:r>
                      <a:r>
                        <a:rPr kumimoji="0" lang="en-US" sz="2000" b="1" kern="120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(8%)</a:t>
                      </a:r>
                      <a:endParaRPr kumimoji="0" lang="en-US" sz="20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55280">
                <a:tc>
                  <a:txBody>
                    <a:bodyPr/>
                    <a:lstStyle/>
                    <a:p>
                      <a:r>
                        <a:rPr kumimoji="0" lang="en-US" sz="2000" b="1" kern="1200" smtClean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Forces in capillaries: hydrostatic pressure  PGC </a:t>
                      </a:r>
                      <a:endParaRPr kumimoji="0" lang="en-US" sz="2000" b="1" kern="1200" dirty="0">
                        <a:solidFill>
                          <a:srgbClr val="0070C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60mmHg</a:t>
                      </a:r>
                      <a:endParaRPr kumimoji="0" lang="en-US" sz="20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62671124"/>
                  </a:ext>
                </a:extLst>
              </a:tr>
              <a:tr h="407678">
                <a:tc>
                  <a:txBody>
                    <a:bodyPr/>
                    <a:lstStyle/>
                    <a:p>
                      <a:r>
                        <a:rPr kumimoji="0" lang="en-US" sz="2000" b="1" kern="1200" smtClean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oncotic pressure GC</a:t>
                      </a:r>
                      <a:endParaRPr kumimoji="0" lang="en-US" sz="2000" b="1" kern="1200" dirty="0">
                        <a:solidFill>
                          <a:srgbClr val="0070C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- 29 mmHg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1233880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77984" y="237596"/>
            <a:ext cx="6803708" cy="1544373"/>
          </a:xfrm>
        </p:spPr>
        <p:txBody>
          <a:bodyPr>
            <a:noAutofit/>
          </a:bodyPr>
          <a:lstStyle/>
          <a:p>
            <a:r>
              <a:rPr lang="en-US" sz="3200" dirty="0" smtClean="0"/>
              <a:t>Lecture #2 </a:t>
            </a:r>
            <a:r>
              <a:rPr lang="en-GB" sz="3200" dirty="0" smtClean="0"/>
              <a:t>Regulation of GFR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9454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190373"/>
              </p:ext>
            </p:extLst>
          </p:nvPr>
        </p:nvGraphicFramePr>
        <p:xfrm>
          <a:off x="377825" y="1900238"/>
          <a:ext cx="6803708" cy="32918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049925"/>
                <a:gridCol w="2753783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Net outward pressure </a:t>
                      </a:r>
                      <a:endParaRPr kumimoji="0" lang="en-US" sz="2000" b="1" kern="1200" dirty="0">
                        <a:solidFill>
                          <a:srgbClr val="0070C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60 – 29 = 31mmHg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Forces in capsule: hydrostatic pressure PBS </a:t>
                      </a:r>
                      <a:endParaRPr kumimoji="0" lang="en-US" sz="2000" b="1" kern="1200" dirty="0">
                        <a:solidFill>
                          <a:srgbClr val="0070C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-15mmHg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altLang="en-US" sz="2000" b="1" kern="1200" dirty="0" smtClean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oncotic pressure GBS </a:t>
                      </a:r>
                      <a:endParaRPr kumimoji="0" lang="en-US" sz="2000" b="1" kern="1200" dirty="0">
                        <a:solidFill>
                          <a:srgbClr val="0070C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0 mmHg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Overall</a:t>
                      </a:r>
                      <a:endParaRPr kumimoji="0" lang="en-US" sz="2000" b="1" kern="1200" dirty="0">
                        <a:solidFill>
                          <a:srgbClr val="0070C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31 – 15 = 16 mmHg outward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Male adults GFR</a:t>
                      </a:r>
                      <a:endParaRPr kumimoji="0" lang="en-US" sz="2000" b="1" kern="1200" dirty="0">
                        <a:solidFill>
                          <a:srgbClr val="0070C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~ 90 – 140 ml/min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Female GFR</a:t>
                      </a:r>
                      <a:endParaRPr kumimoji="0" lang="en-US" sz="2000" b="1" kern="1200" dirty="0">
                        <a:solidFill>
                          <a:srgbClr val="0070C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80 – 125 ml/min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77984" y="237596"/>
            <a:ext cx="6803708" cy="1544373"/>
          </a:xfrm>
        </p:spPr>
        <p:txBody>
          <a:bodyPr>
            <a:noAutofit/>
          </a:bodyPr>
          <a:lstStyle/>
          <a:p>
            <a:r>
              <a:rPr lang="en-US" sz="3200" dirty="0" smtClean="0"/>
              <a:t>Lecture #2 </a:t>
            </a:r>
            <a:r>
              <a:rPr lang="en-GB" sz="3200" dirty="0" smtClean="0"/>
              <a:t>Regulation of GFR</a:t>
            </a:r>
            <a:endParaRPr lang="en-US" sz="32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06498" y="4625826"/>
            <a:ext cx="6803708" cy="1544373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405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Lecture #3 </a:t>
            </a:r>
            <a:r>
              <a:rPr lang="en-GB" sz="3200" dirty="0" smtClean="0"/>
              <a:t>Renal clearance </a:t>
            </a:r>
            <a:endParaRPr lang="en-US" sz="32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382091"/>
              </p:ext>
            </p:extLst>
          </p:nvPr>
        </p:nvGraphicFramePr>
        <p:xfrm>
          <a:off x="377984" y="6498034"/>
          <a:ext cx="6803708" cy="1702193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049925"/>
                <a:gridCol w="2753783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933B95"/>
                          </a:solidFill>
                          <a:latin typeface="+mj-lt"/>
                          <a:ea typeface="+mj-ea"/>
                          <a:cs typeface="+mj-cs"/>
                        </a:rPr>
                        <a:t>Tm for Glucose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60 – 29 = 31mmHg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eaLnBrk="1" hangingPunct="1">
                        <a:buNone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[Inulin]urine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eaLnBrk="1" hangingPunct="1">
                        <a:buNone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= 30 mg/ml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eaLnBrk="1" hangingPunct="1">
                        <a:buNone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 [Inulin]plasma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eaLnBrk="1" hangingPunct="1">
                        <a:buNone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= 0.5 mg/ml</a:t>
                      </a:r>
                    </a:p>
                  </a:txBody>
                  <a:tcPr/>
                </a:tc>
              </a:tr>
              <a:tr h="513473">
                <a:tc>
                  <a:txBody>
                    <a:bodyPr/>
                    <a:lstStyle/>
                    <a:p>
                      <a:pPr marL="0" indent="0" eaLnBrk="1" hangingPunct="1">
                        <a:buNone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urine flow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= 2 ml/min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688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77984" y="237596"/>
            <a:ext cx="6803708" cy="1544373"/>
          </a:xfrm>
        </p:spPr>
        <p:txBody>
          <a:bodyPr>
            <a:noAutofit/>
          </a:bodyPr>
          <a:lstStyle/>
          <a:p>
            <a:r>
              <a:rPr lang="en-US" sz="3200" dirty="0" smtClean="0"/>
              <a:t>Lecture #4 </a:t>
            </a:r>
            <a:r>
              <a:rPr lang="en-GB" sz="3200" dirty="0"/>
              <a:t>Physiology of </a:t>
            </a:r>
            <a:r>
              <a:rPr lang="en-GB" sz="3200" dirty="0" smtClean="0"/>
              <a:t>micturition</a:t>
            </a:r>
            <a:endParaRPr lang="en-US" sz="32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404494"/>
              </p:ext>
            </p:extLst>
          </p:nvPr>
        </p:nvGraphicFramePr>
        <p:xfrm>
          <a:off x="377984" y="2033538"/>
          <a:ext cx="6803708" cy="506672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049925"/>
                <a:gridCol w="2753783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933B95"/>
                          </a:solidFill>
                          <a:latin typeface="+mj-lt"/>
                          <a:ea typeface="+mj-ea"/>
                          <a:cs typeface="+mj-cs"/>
                        </a:rPr>
                        <a:t>A nervous reflex called the micturition reflex occurs that empties the bladder 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150-200mls </a:t>
                      </a:r>
                      <a:r>
                        <a:rPr kumimoji="0" lang="en-US" sz="2000" b="1" kern="1200" dirty="0" smtClean="0">
                          <a:solidFill>
                            <a:srgbClr val="933B95"/>
                          </a:solidFill>
                          <a:latin typeface="+mj-lt"/>
                          <a:ea typeface="+mj-ea"/>
                          <a:cs typeface="+mj-cs"/>
                        </a:rPr>
                        <a:t>of urine volume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eaLnBrk="1" hangingPunct="1">
                        <a:buNone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[Inulin]urine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eaLnBrk="1" hangingPunct="1">
                        <a:buNone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= 30 mg/ml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eaLnBrk="1" hangingPunct="1">
                        <a:buNone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 [Inulin]plasma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eaLnBrk="1" hangingPunct="1">
                        <a:buNone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= 0.5 mg/ml</a:t>
                      </a:r>
                    </a:p>
                  </a:txBody>
                  <a:tcPr/>
                </a:tc>
              </a:tr>
              <a:tr h="513473">
                <a:tc>
                  <a:txBody>
                    <a:bodyPr/>
                    <a:lstStyle/>
                    <a:p>
                      <a:pPr marL="0" indent="0" eaLnBrk="1" hangingPunct="1">
                        <a:buNone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0070C0"/>
                          </a:solidFill>
                          <a:latin typeface="+mj-lt"/>
                          <a:ea typeface="+mj-ea"/>
                          <a:cs typeface="+mj-cs"/>
                        </a:rPr>
                        <a:t>urine flow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= 2 ml/min</a:t>
                      </a:r>
                    </a:p>
                  </a:txBody>
                  <a:tcPr/>
                </a:tc>
              </a:tr>
              <a:tr h="513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urge to void urine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150-300 ml</a:t>
                      </a:r>
                    </a:p>
                  </a:txBody>
                  <a:tcPr/>
                </a:tc>
              </a:tr>
              <a:tr h="513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sense of fullness of U.B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300-400 ml </a:t>
                      </a:r>
                    </a:p>
                  </a:txBody>
                  <a:tcPr/>
                </a:tc>
              </a:tr>
              <a:tr h="513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sense of discomfort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400-600 ml </a:t>
                      </a:r>
                    </a:p>
                  </a:txBody>
                  <a:tcPr/>
                </a:tc>
              </a:tr>
              <a:tr h="513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sense of pain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600-700 ml</a:t>
                      </a:r>
                    </a:p>
                  </a:txBody>
                  <a:tcPr/>
                </a:tc>
              </a:tr>
              <a:tr h="513473">
                <a:tc>
                  <a:txBody>
                    <a:bodyPr/>
                    <a:lstStyle/>
                    <a:p>
                      <a:pPr algn="l" defTabSz="800100"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r>
                        <a:rPr kumimoji="0" lang="en-US" sz="2000" b="1" kern="1200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micturition can’t be suppressed </a:t>
                      </a:r>
                      <a:endParaRPr kumimoji="0" lang="en-US" sz="2000" b="1" kern="1200" dirty="0">
                        <a:solidFill>
                          <a:srgbClr val="FF000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700 ml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801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77984" y="237596"/>
            <a:ext cx="6803708" cy="1544373"/>
          </a:xfrm>
        </p:spPr>
        <p:txBody>
          <a:bodyPr>
            <a:noAutofit/>
          </a:bodyPr>
          <a:lstStyle/>
          <a:p>
            <a:r>
              <a:rPr lang="en-US" sz="3200" dirty="0" smtClean="0"/>
              <a:t>Lecture #5+6 </a:t>
            </a:r>
            <a:r>
              <a:rPr lang="en-GB" sz="3200" dirty="0"/>
              <a:t>Renal Transport Process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927146"/>
              </p:ext>
            </p:extLst>
          </p:nvPr>
        </p:nvGraphicFramePr>
        <p:xfrm>
          <a:off x="377984" y="2247524"/>
          <a:ext cx="6803708" cy="719664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049925"/>
                <a:gridCol w="2753783"/>
              </a:tblGrid>
              <a:tr h="907405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Reabsorped daily by renal tubules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25,000 </a:t>
                      </a:r>
                      <a:r>
                        <a:rPr kumimoji="0" lang="en-US" sz="2000" b="1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mEq</a:t>
                      </a: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/day Na+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179 L/day water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eaLnBrk="1" hangingPunct="1">
                        <a:buNone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Normal plasma level of urea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eaLnBrk="1" hangingPunct="1">
                        <a:buNone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2.5-6.5 </a:t>
                      </a:r>
                      <a:r>
                        <a:rPr kumimoji="0" lang="en-US" sz="2000" b="1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mM</a:t>
                      </a: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/L (15-39 mg/100ml)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eaLnBrk="1" hangingPunct="1">
                        <a:buNone/>
                        <a:defRPr/>
                      </a:pPr>
                      <a:r>
                        <a:rPr kumimoji="0" lang="en-US" altLang="en-US" sz="2000" b="1" kern="1200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Potassium in blood</a:t>
                      </a:r>
                      <a:endParaRPr kumimoji="0" lang="en-US" sz="2000" b="1" kern="1200" dirty="0" smtClean="0">
                        <a:solidFill>
                          <a:srgbClr val="FF000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eaLnBrk="1" hangingPunct="1">
                        <a:buNone/>
                        <a:defRPr/>
                      </a:pPr>
                      <a:r>
                        <a:rPr kumimoji="0" lang="en-US" alt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3,500-4,000 </a:t>
                      </a:r>
                      <a:r>
                        <a:rPr kumimoji="0" lang="en-US" altLang="en-US" sz="2000" b="1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mmol</a:t>
                      </a:r>
                      <a:endParaRPr kumimoji="0" lang="en-US" altLang="en-US" sz="20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98 % </a:t>
                      </a:r>
                      <a:r>
                        <a:rPr kumimoji="0" lang="en-US" altLang="en-US" sz="2000" b="1" kern="1200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is intracellular, </a:t>
                      </a:r>
                      <a:r>
                        <a:rPr kumimoji="0" lang="en-US" alt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[150mM]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2% </a:t>
                      </a:r>
                      <a:r>
                        <a:rPr kumimoji="0" lang="en-US" altLang="en-US" sz="2000" b="1" kern="1200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K extra-cellular </a:t>
                      </a:r>
                      <a:r>
                        <a:rPr kumimoji="0" lang="en-US" alt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[3.5-5mM]</a:t>
                      </a:r>
                    </a:p>
                    <a:p>
                      <a:pPr marL="0" indent="0" eaLnBrk="1" hangingPunct="1">
                        <a:buNone/>
                        <a:defRPr/>
                      </a:pPr>
                      <a:endParaRPr kumimoji="0" lang="en-US" sz="20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  <a:tr h="4605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kern="1200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K+ Intake</a:t>
                      </a:r>
                      <a:endParaRPr kumimoji="0" lang="en-US" sz="2000" b="1" kern="1200" dirty="0" smtClean="0">
                        <a:solidFill>
                          <a:srgbClr val="FF000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80-120 </a:t>
                      </a:r>
                      <a:r>
                        <a:rPr kumimoji="0" lang="en-US" altLang="en-US" sz="2000" b="1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mmol</a:t>
                      </a:r>
                      <a:r>
                        <a:rPr kumimoji="0" lang="en-US" alt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/day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eaLnBrk="1" hangingPunct="1">
                        <a:buNone/>
                        <a:defRPr/>
                      </a:pPr>
                      <a:r>
                        <a:rPr kumimoji="0" lang="en-US" altLang="en-US" sz="2000" b="1" kern="1200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K content of average meal </a:t>
                      </a:r>
                      <a:endParaRPr kumimoji="0" lang="en-US" sz="2000" b="1" kern="1200" dirty="0" smtClean="0">
                        <a:solidFill>
                          <a:srgbClr val="FF000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30-40mmol</a:t>
                      </a:r>
                      <a:endParaRPr kumimoji="0" lang="en-US" sz="20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kern="1200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Dietary K excreted via the kidneys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eaLnBrk="1" hangingPunct="1">
                        <a:buNone/>
                        <a:defRPr/>
                      </a:pPr>
                      <a:r>
                        <a:rPr kumimoji="0" lang="en-US" alt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90-95%</a:t>
                      </a:r>
                      <a:endParaRPr kumimoji="0" lang="en-US" sz="20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K </a:t>
                      </a:r>
                      <a:r>
                        <a:rPr kumimoji="0" lang="en-US" altLang="en-US" sz="2000" b="1" kern="1200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in Sweat &amp; Feces (This is unregulated and may become significant in diarrheas)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eaLnBrk="1" hangingPunct="1">
                        <a:buNone/>
                        <a:defRPr/>
                      </a:pPr>
                      <a:r>
                        <a:rPr kumimoji="0" lang="en-US" alt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5-10%</a:t>
                      </a:r>
                      <a:endParaRPr kumimoji="0" lang="en-US" sz="20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eaLnBrk="1" hangingPunct="1">
                        <a:buNone/>
                        <a:defRPr/>
                      </a:pPr>
                      <a:r>
                        <a:rPr kumimoji="0" lang="en-US" altLang="en-US" sz="2000" b="1" kern="1200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Filtered load of potassium</a:t>
                      </a:r>
                      <a:endParaRPr kumimoji="0" lang="en-US" sz="2000" b="1" kern="1200" dirty="0" smtClean="0">
                        <a:solidFill>
                          <a:srgbClr val="FF000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720 </a:t>
                      </a:r>
                      <a:r>
                        <a:rPr kumimoji="0" lang="en-US" altLang="en-US" sz="2000" b="1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mmol</a:t>
                      </a:r>
                      <a:r>
                        <a:rPr kumimoji="0" lang="en-US" alt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/day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039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77984" y="237596"/>
            <a:ext cx="6803708" cy="1544373"/>
          </a:xfrm>
        </p:spPr>
        <p:txBody>
          <a:bodyPr>
            <a:noAutofit/>
          </a:bodyPr>
          <a:lstStyle/>
          <a:p>
            <a:r>
              <a:rPr lang="en-US" sz="3200" dirty="0" smtClean="0"/>
              <a:t>Lecture #8 </a:t>
            </a:r>
            <a:r>
              <a:rPr lang="en-GB" sz="3200" dirty="0"/>
              <a:t>Urine Concentration Mechanism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242700"/>
              </p:ext>
            </p:extLst>
          </p:nvPr>
        </p:nvGraphicFramePr>
        <p:xfrm>
          <a:off x="356229" y="1900237"/>
          <a:ext cx="6803708" cy="440136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049925"/>
                <a:gridCol w="2753783"/>
              </a:tblGrid>
              <a:tr h="377305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diluting tubule fluid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150 </a:t>
                      </a:r>
                      <a:r>
                        <a:rPr kumimoji="0" lang="en-US" sz="1800" b="1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mOsm</a:t>
                      </a:r>
                      <a:r>
                        <a:rPr kumimoji="0" lang="en-US" sz="18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/kg water</a:t>
                      </a:r>
                      <a:endParaRPr kumimoji="0" lang="en-US" sz="20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  <a:tr h="2176076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Water reabsorption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65%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="1" dirty="0" smtClean="0"/>
                        <a:t>in </a:t>
                      </a:r>
                      <a:r>
                        <a:rPr lang="en-US" sz="1800" b="1" dirty="0" smtClean="0">
                          <a:latin typeface="Gill Sans MT" panose="020B0502020104020203" pitchFamily="34" charset="0"/>
                          <a:ea typeface="Gill Sans MT" charset="0"/>
                          <a:cs typeface="Gill Sans MT" charset="0"/>
                        </a:rPr>
                        <a:t>Proximal convoluted</a:t>
                      </a:r>
                    </a:p>
                    <a:p>
                      <a:pPr marL="0" marR="0" lvl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Gill Sans MT" panose="020B0502020104020203" pitchFamily="34" charset="0"/>
                          <a:ea typeface="Gill Sans MT" charset="0"/>
                          <a:cs typeface="Gill Sans MT" charset="0"/>
                        </a:rPr>
                        <a:t>tubule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20-25%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1800" b="0" dirty="0" smtClean="0"/>
                        <a:t>in </a:t>
                      </a:r>
                      <a:r>
                        <a:rPr lang="en-US" sz="1800" b="0" dirty="0" smtClean="0">
                          <a:latin typeface="Gill Sans MT" panose="020B0502020104020203" pitchFamily="34" charset="0"/>
                          <a:ea typeface="Gill Sans MT" charset="0"/>
                          <a:cs typeface="Gill Sans MT" charset="0"/>
                        </a:rPr>
                        <a:t> Thin Descending</a:t>
                      </a:r>
                      <a:r>
                        <a:rPr lang="en-US" sz="1800" b="0" baseline="0" dirty="0" smtClean="0">
                          <a:latin typeface="Gill Sans MT" panose="020B0502020104020203" pitchFamily="34" charset="0"/>
                          <a:ea typeface="Gill Sans MT" charset="0"/>
                          <a:cs typeface="Gill Sans MT" charset="0"/>
                        </a:rPr>
                        <a:t> limb</a:t>
                      </a:r>
                      <a:endParaRPr lang="en-US" sz="1800" b="0" dirty="0" smtClean="0">
                        <a:latin typeface="Gill Sans MT" panose="020B0502020104020203" pitchFamily="34" charset="0"/>
                        <a:ea typeface="Gill Sans MT" charset="0"/>
                        <a:cs typeface="Gill Sans MT" charset="0"/>
                      </a:endParaRPr>
                    </a:p>
                    <a:p>
                      <a:pPr marL="0" marR="0" lvl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C000"/>
                          </a:solidFill>
                        </a:rPr>
                        <a:t>ZERO in </a:t>
                      </a:r>
                      <a:r>
                        <a:rPr kumimoji="0" lang="en-US" sz="2000" b="1" kern="1200" baseline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Gill Sans MT" charset="0"/>
                          <a:cs typeface="Gill Sans MT" charset="0"/>
                        </a:rPr>
                        <a:t>thick and thin Ascending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 smtClean="0">
                          <a:latin typeface="Gill Sans MT" panose="020B0502020104020203" pitchFamily="34" charset="0"/>
                          <a:ea typeface="Gill Sans MT" charset="0"/>
                          <a:cs typeface="Gill Sans MT" charset="0"/>
                        </a:rPr>
                        <a:t>limb</a:t>
                      </a:r>
                      <a:endParaRPr lang="en-US" sz="2000" b="1" dirty="0" smtClean="0">
                        <a:latin typeface="Gill Sans MT" panose="020B0502020104020203" pitchFamily="34" charset="0"/>
                        <a:ea typeface="Gill Sans MT" charset="0"/>
                        <a:cs typeface="Gill Sans MT" charset="0"/>
                      </a:endParaRPr>
                    </a:p>
                  </a:txBody>
                  <a:tcPr/>
                </a:tc>
              </a:tr>
              <a:tr h="7833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altLang="en-US" sz="2000" b="1" kern="1200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Osmolality of medullary tissue high up to</a:t>
                      </a:r>
                      <a:endParaRPr kumimoji="0" lang="en-US" sz="2000" b="1" kern="1200" dirty="0" smtClean="0">
                        <a:solidFill>
                          <a:srgbClr val="FF000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alt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1200 </a:t>
                      </a:r>
                      <a:r>
                        <a:rPr kumimoji="0" lang="en-IE" altLang="en-US" sz="2000" b="1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mOsm</a:t>
                      </a:r>
                      <a:r>
                        <a:rPr kumimoji="0" lang="en-IE" alt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/kg </a:t>
                      </a:r>
                      <a:endParaRPr kumimoji="0" lang="en-US" sz="20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  <a:tr h="7833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kern="1200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Bu</a:t>
                      </a:r>
                      <a:r>
                        <a:rPr kumimoji="0" lang="en-US" altLang="ar-SA" sz="2000" b="1" kern="1200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 medullary blood flow </a:t>
                      </a:r>
                      <a:endParaRPr kumimoji="0" lang="en-US" sz="2000" b="1" kern="1200" dirty="0" smtClean="0">
                        <a:solidFill>
                          <a:srgbClr val="FF000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ar-SA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less than 5% </a:t>
                      </a:r>
                      <a:endParaRPr kumimoji="0" lang="en-US" sz="20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980958"/>
              </p:ext>
            </p:extLst>
          </p:nvPr>
        </p:nvGraphicFramePr>
        <p:xfrm>
          <a:off x="377984" y="6968266"/>
          <a:ext cx="6803708" cy="280643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049925"/>
                <a:gridCol w="2753783"/>
              </a:tblGrid>
              <a:tr h="370840">
                <a:tc>
                  <a:txBody>
                    <a:bodyPr/>
                    <a:lstStyle/>
                    <a:p>
                      <a:pPr marL="0" indent="0" eaLnBrk="1" hangingPunct="1">
                        <a:buNone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pH of water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eaLnBrk="1" hangingPunct="1">
                        <a:buNone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7</a:t>
                      </a:r>
                    </a:p>
                  </a:txBody>
                  <a:tcPr/>
                </a:tc>
              </a:tr>
              <a:tr h="683880">
                <a:tc>
                  <a:txBody>
                    <a:bodyPr/>
                    <a:lstStyle/>
                    <a:p>
                      <a:pPr marL="0" indent="0" eaLnBrk="1" hangingPunct="1">
                        <a:buNone/>
                        <a:defRPr/>
                      </a:pPr>
                      <a:r>
                        <a:rPr kumimoji="0" lang="sv-SE" sz="2000" b="1" kern="1200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Normal pH </a:t>
                      </a:r>
                      <a:endParaRPr kumimoji="0" lang="en-US" sz="2000" b="1" kern="1200" dirty="0" smtClean="0">
                        <a:solidFill>
                          <a:srgbClr val="FF000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v-SE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-log [0.00000004] M=7.4</a:t>
                      </a:r>
                      <a:endParaRPr kumimoji="0" lang="sv-SE" sz="20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  <a:tr h="504055">
                <a:tc>
                  <a:txBody>
                    <a:bodyPr/>
                    <a:lstStyle/>
                    <a:p>
                      <a:pPr marL="0" indent="0" eaLnBrk="1" hangingPunct="1">
                        <a:buNone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ECF [Na+]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145 </a:t>
                      </a:r>
                      <a:r>
                        <a:rPr kumimoji="0" lang="en-US" sz="2000" b="1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mM</a:t>
                      </a: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/L</a:t>
                      </a: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marL="0" indent="0" eaLnBrk="1" hangingPunct="1">
                        <a:buNone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Normal BLOOD pH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7.35 – 7.45</a:t>
                      </a:r>
                    </a:p>
                  </a:txBody>
                  <a:tcPr/>
                </a:tc>
              </a:tr>
              <a:tr h="683880">
                <a:tc>
                  <a:txBody>
                    <a:bodyPr/>
                    <a:lstStyle/>
                    <a:p>
                      <a:pPr marL="0" indent="0" eaLnBrk="1" hangingPunct="1">
                        <a:buNone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pH range Compatible with human life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(6.8-7.8)</a:t>
                      </a:r>
                      <a:endParaRPr kumimoji="0" lang="en-GB" altLang="en-US" sz="20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377984" y="5993978"/>
            <a:ext cx="6803708" cy="864096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405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Lecture #9 </a:t>
            </a:r>
            <a:r>
              <a:rPr lang="en-GB" sz="3200" dirty="0" smtClean="0"/>
              <a:t>Basics acid base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61574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4" y="593378"/>
            <a:ext cx="6803708" cy="1544373"/>
          </a:xfrm>
        </p:spPr>
        <p:txBody>
          <a:bodyPr>
            <a:normAutofit/>
          </a:bodyPr>
          <a:lstStyle/>
          <a:p>
            <a:r>
              <a:rPr lang="en-US" sz="3200" dirty="0"/>
              <a:t>Lecture #10 Buffer system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335250"/>
              </p:ext>
            </p:extLst>
          </p:nvPr>
        </p:nvGraphicFramePr>
        <p:xfrm>
          <a:off x="377984" y="1929834"/>
          <a:ext cx="6803708" cy="240792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049925"/>
                <a:gridCol w="2753783"/>
              </a:tblGrid>
              <a:tr h="651113">
                <a:tc>
                  <a:txBody>
                    <a:bodyPr/>
                    <a:lstStyle/>
                    <a:p>
                      <a:pPr marL="0" indent="0" eaLnBrk="1" hangingPunct="1">
                        <a:buNone/>
                        <a:defRPr/>
                      </a:pPr>
                      <a:r>
                        <a:rPr kumimoji="0" lang="en-US" altLang="en-US" sz="2000" b="1" kern="1200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total chemical buffering of body fluids </a:t>
                      </a:r>
                      <a:endParaRPr kumimoji="0" lang="en-US" sz="2000" b="1" kern="1200" dirty="0" smtClean="0">
                        <a:solidFill>
                          <a:srgbClr val="FF000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eaLnBrk="1" hangingPunct="1">
                        <a:buNone/>
                        <a:defRPr/>
                      </a:pPr>
                      <a:r>
                        <a:rPr kumimoji="0" lang="en-US" alt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60 - 70%</a:t>
                      </a:r>
                      <a:endParaRPr kumimoji="0" lang="en-US" sz="20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  <a:tr h="651113">
                <a:tc>
                  <a:txBody>
                    <a:bodyPr/>
                    <a:lstStyle/>
                    <a:p>
                      <a:pPr marL="0" indent="0" eaLnBrk="1" hangingPunct="1">
                        <a:buNone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HCO3 - FREELY FILTERABLE at glomeruli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eaLnBrk="1" hangingPunct="1">
                        <a:buNone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(3 </a:t>
                      </a:r>
                      <a:r>
                        <a:rPr kumimoji="0" lang="en-US" sz="2000" b="1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mM</a:t>
                      </a:r>
                      <a:r>
                        <a:rPr kumimoji="0" 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/min) </a:t>
                      </a:r>
                    </a:p>
                  </a:txBody>
                  <a:tcPr/>
                </a:tc>
              </a:tr>
              <a:tr h="651113">
                <a:tc>
                  <a:txBody>
                    <a:bodyPr/>
                    <a:lstStyle/>
                    <a:p>
                      <a:pPr marL="0" indent="0" eaLnBrk="1" hangingPunct="1">
                        <a:buNone/>
                        <a:defRPr/>
                      </a:pPr>
                      <a:r>
                        <a:rPr kumimoji="0" lang="en-US" altLang="en-US" sz="2000" b="1" kern="1200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Maximum urine acidity </a:t>
                      </a:r>
                      <a:endParaRPr kumimoji="0" lang="en-US" sz="2000" b="1" kern="1200" dirty="0" smtClean="0">
                        <a:solidFill>
                          <a:srgbClr val="FF000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66FF33"/>
                        </a:buClr>
                      </a:pPr>
                      <a:r>
                        <a:rPr kumimoji="0" lang="en-US" alt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pH 4.5 </a:t>
                      </a:r>
                      <a:r>
                        <a:rPr kumimoji="0" lang="en-US" alt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  <a:sym typeface="Symbol" pitchFamily="18" charset="2"/>
                        </a:rPr>
                        <a:t> equates to urine [H+] of</a:t>
                      </a:r>
                    </a:p>
                    <a:p>
                      <a:pPr>
                        <a:buClr>
                          <a:srgbClr val="66FF33"/>
                        </a:buClr>
                      </a:pPr>
                      <a:r>
                        <a:rPr kumimoji="0" lang="en-US" alt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  <a:sym typeface="Symbol" pitchFamily="18" charset="2"/>
                        </a:rPr>
                        <a:t> only ~ 0.03 </a:t>
                      </a:r>
                      <a:r>
                        <a:rPr kumimoji="0" lang="en-US" altLang="en-US" sz="2000" b="1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  <a:sym typeface="Symbol" pitchFamily="18" charset="2"/>
                        </a:rPr>
                        <a:t>mM</a:t>
                      </a:r>
                      <a:r>
                        <a:rPr kumimoji="0" lang="en-US" altLang="en-US" sz="20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  <a:sym typeface="Symbol" pitchFamily="18" charset="2"/>
                        </a:rPr>
                        <a:t>/L.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377984" y="3977754"/>
            <a:ext cx="6803708" cy="1010557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405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Lecture #11</a:t>
            </a:r>
            <a:r>
              <a:rPr lang="en-GB" sz="3200" dirty="0" smtClean="0"/>
              <a:t>acid base disorder </a:t>
            </a:r>
            <a:endParaRPr lang="en-GB" sz="32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653582"/>
              </p:ext>
            </p:extLst>
          </p:nvPr>
        </p:nvGraphicFramePr>
        <p:xfrm>
          <a:off x="377984" y="4988311"/>
          <a:ext cx="6675196" cy="193395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921414"/>
                <a:gridCol w="2753782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Respiratory Acidosis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defTabSz="800100">
                        <a:lnSpc>
                          <a:spcPct val="90000"/>
                        </a:lnSpc>
                        <a:spcBef>
                          <a:spcPts val="300"/>
                        </a:spcBef>
                      </a:pPr>
                      <a:r>
                        <a:rPr lang="it-IT" sz="1800" b="1" dirty="0" smtClean="0">
                          <a:latin typeface="+mn-lt"/>
                          <a:ea typeface="Gill Sans MT"/>
                          <a:cs typeface="Gill Sans MT"/>
                          <a:sym typeface="Gill Sans MT"/>
                        </a:rPr>
                        <a:t>ACUTELY</a:t>
                      </a:r>
                    </a:p>
                    <a:p>
                      <a:pPr lvl="0" algn="l" defTabSz="800100">
                        <a:lnSpc>
                          <a:spcPct val="90000"/>
                        </a:lnSpc>
                        <a:spcBef>
                          <a:spcPts val="300"/>
                        </a:spcBef>
                      </a:pPr>
                      <a:r>
                        <a:rPr lang="it-IT" sz="1800" dirty="0" smtClean="0">
                          <a:latin typeface="+mn-lt"/>
                          <a:ea typeface="Gill Sans MT"/>
                          <a:cs typeface="Gill Sans MT"/>
                          <a:sym typeface="Gill Sans MT"/>
                        </a:rPr>
                        <a:t>1 mEq/L [HCO3-] per </a:t>
                      </a:r>
                      <a:r>
                        <a:rPr lang="it-IT" sz="1800" dirty="0" smtClean="0">
                          <a:solidFill>
                            <a:srgbClr val="FFC000"/>
                          </a:solidFill>
                          <a:latin typeface="+mn-lt"/>
                          <a:ea typeface="Gill Sans MT"/>
                          <a:cs typeface="Gill Sans MT"/>
                          <a:sym typeface="Gill Sans MT"/>
                        </a:rPr>
                        <a:t>10</a:t>
                      </a:r>
                      <a:r>
                        <a:rPr lang="it-IT" sz="1800" dirty="0" smtClean="0">
                          <a:latin typeface="+mn-lt"/>
                          <a:ea typeface="Gill Sans MT"/>
                          <a:cs typeface="Gill Sans MT"/>
                          <a:sym typeface="Gill Sans MT"/>
                        </a:rPr>
                        <a:t> mm Hg </a:t>
                      </a:r>
                      <a:r>
                        <a:rPr lang="it-IT" sz="1800" dirty="0" smtClean="0">
                          <a:solidFill>
                            <a:srgbClr val="7C9647"/>
                          </a:solidFill>
                          <a:latin typeface="+mn-lt"/>
                          <a:ea typeface="Gill Sans MT"/>
                          <a:cs typeface="Gill Sans MT"/>
                          <a:sym typeface="Gill Sans MT"/>
                        </a:rPr>
                        <a:t>↑</a:t>
                      </a:r>
                      <a:r>
                        <a:rPr lang="it-IT" sz="1800" dirty="0" smtClean="0">
                          <a:latin typeface="+mn-lt"/>
                          <a:ea typeface="Gill Sans MT"/>
                          <a:cs typeface="Gill Sans MT"/>
                          <a:sym typeface="Gill Sans MT"/>
                        </a:rPr>
                        <a:t> in Pco2 </a:t>
                      </a:r>
                    </a:p>
                    <a:p>
                      <a:pPr lvl="0" algn="l" defTabSz="800100">
                        <a:lnSpc>
                          <a:spcPct val="90000"/>
                        </a:lnSpc>
                        <a:spcBef>
                          <a:spcPts val="300"/>
                        </a:spcBef>
                      </a:pPr>
                      <a:r>
                        <a:rPr lang="en-US" sz="1800" b="1" dirty="0" smtClean="0">
                          <a:latin typeface="+mn-lt"/>
                          <a:ea typeface="Gill Sans MT"/>
                          <a:cs typeface="Gill Sans MT"/>
                          <a:sym typeface="Gill Sans MT"/>
                        </a:rPr>
                        <a:t>CHRONICALLY</a:t>
                      </a:r>
                    </a:p>
                    <a:p>
                      <a:pPr lvl="0" algn="l" defTabSz="800100">
                        <a:lnSpc>
                          <a:spcPct val="90000"/>
                        </a:lnSpc>
                        <a:spcBef>
                          <a:spcPts val="300"/>
                        </a:spcBef>
                      </a:pPr>
                      <a:r>
                        <a:rPr lang="en-US" sz="1800" dirty="0" smtClean="0">
                          <a:latin typeface="+mn-lt"/>
                          <a:ea typeface="Gill Sans MT"/>
                          <a:cs typeface="Gill Sans MT"/>
                          <a:sym typeface="Gill Sans MT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FFC000"/>
                          </a:solidFill>
                          <a:latin typeface="+mn-lt"/>
                          <a:ea typeface="Gill Sans MT"/>
                          <a:cs typeface="Gill Sans MT"/>
                          <a:sym typeface="Gill Sans MT"/>
                        </a:rPr>
                        <a:t>3.5 </a:t>
                      </a:r>
                      <a:r>
                        <a:rPr lang="en-US" sz="1800" dirty="0" err="1" smtClean="0">
                          <a:latin typeface="+mn-lt"/>
                          <a:ea typeface="Gill Sans MT"/>
                          <a:cs typeface="Gill Sans MT"/>
                          <a:sym typeface="Gill Sans MT"/>
                        </a:rPr>
                        <a:t>mEq</a:t>
                      </a:r>
                      <a:r>
                        <a:rPr lang="en-US" sz="1800" dirty="0" smtClean="0">
                          <a:latin typeface="+mn-lt"/>
                          <a:ea typeface="Gill Sans MT"/>
                          <a:cs typeface="Gill Sans MT"/>
                          <a:sym typeface="Gill Sans MT"/>
                        </a:rPr>
                        <a:t>/L [HCO3-] per 10 mm Hg </a:t>
                      </a:r>
                      <a:r>
                        <a:rPr lang="en-US" sz="1800" dirty="0" smtClean="0">
                          <a:solidFill>
                            <a:srgbClr val="7C9647"/>
                          </a:solidFill>
                          <a:latin typeface="+mn-lt"/>
                          <a:ea typeface="Gill Sans MT"/>
                          <a:cs typeface="Gill Sans MT"/>
                          <a:sym typeface="Gill Sans MT"/>
                        </a:rPr>
                        <a:t>↑</a:t>
                      </a:r>
                      <a:r>
                        <a:rPr lang="en-US" sz="1800" dirty="0" smtClean="0">
                          <a:latin typeface="+mn-lt"/>
                          <a:ea typeface="Gill Sans MT"/>
                          <a:cs typeface="Gill Sans MT"/>
                          <a:sym typeface="Gill Sans MT"/>
                        </a:rPr>
                        <a:t> in Pco2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مربع نص 4"/>
          <p:cNvSpPr txBox="1"/>
          <p:nvPr/>
        </p:nvSpPr>
        <p:spPr>
          <a:xfrm>
            <a:off x="1316343" y="6642050"/>
            <a:ext cx="482453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Gill Sans MT" pitchFamily="34" charset="0"/>
              </a:rPr>
              <a:t/>
            </a:r>
            <a:b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altLang="en-US" sz="2400" b="1" dirty="0" smtClean="0">
                <a:solidFill>
                  <a:schemeClr val="accent2">
                    <a:lumMod val="75000"/>
                  </a:schemeClr>
                </a:solidFill>
                <a:latin typeface="Gill Sans MT" pitchFamily="34" charset="0"/>
              </a:rPr>
              <a:t>How 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Gill Sans MT" pitchFamily="34" charset="0"/>
              </a:rPr>
              <a:t>to Analyze an ABG</a:t>
            </a:r>
          </a:p>
          <a:p>
            <a:pPr algn="ctr"/>
            <a:endParaRPr lang="en-US" sz="2000" b="1" dirty="0">
              <a:latin typeface="Gill Sans MT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51854"/>
              </p:ext>
            </p:extLst>
          </p:nvPr>
        </p:nvGraphicFramePr>
        <p:xfrm>
          <a:off x="216768" y="7781865"/>
          <a:ext cx="7126140" cy="1756992"/>
        </p:xfrm>
        <a:graphic>
          <a:graphicData uri="http://schemas.openxmlformats.org/drawingml/2006/table">
            <a:tbl>
              <a:tblPr rtl="1" firstRow="1" bandRow="1">
                <a:tableStyleId>{BC89EF96-8CEA-46FF-86C4-4CE0E7609802}</a:tableStyleId>
              </a:tblPr>
              <a:tblGrid>
                <a:gridCol w="1425228"/>
                <a:gridCol w="1425228"/>
                <a:gridCol w="1425228"/>
                <a:gridCol w="1425228"/>
                <a:gridCol w="1425228"/>
              </a:tblGrid>
              <a:tr h="439248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HCO3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PCO2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pH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PO2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439248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en-US" altLang="en-US" sz="16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22-26 </a:t>
                      </a:r>
                      <a:r>
                        <a:rPr kumimoji="0" lang="en-US" altLang="en-US" sz="1200" b="1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mmol</a:t>
                      </a:r>
                      <a:r>
                        <a:rPr kumimoji="0" lang="en-US" altLang="en-US" sz="12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/L</a:t>
                      </a:r>
                      <a:endParaRPr kumimoji="0" lang="ar-SA" sz="16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en-US" altLang="en-US" sz="16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35-45 </a:t>
                      </a:r>
                      <a:r>
                        <a:rPr kumimoji="0" lang="en-US" altLang="en-US" sz="14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mmHg</a:t>
                      </a:r>
                      <a:endParaRPr kumimoji="0" lang="ar-SA" sz="16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en-US" sz="16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7.35_7.45</a:t>
                      </a:r>
                      <a:endParaRPr kumimoji="0" lang="ar-SA" sz="16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6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80-100</a:t>
                      </a:r>
                      <a:r>
                        <a:rPr lang="en-US" sz="12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mmHg</a:t>
                      </a:r>
                      <a:endParaRPr lang="ar-SA" sz="12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normal</a:t>
                      </a:r>
                      <a:endParaRPr lang="ar-SA" b="1" dirty="0"/>
                    </a:p>
                  </a:txBody>
                  <a:tcPr/>
                </a:tc>
              </a:tr>
              <a:tr h="439248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&lt; 22</a:t>
                      </a:r>
                      <a:endParaRPr lang="ar-SA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&gt;45</a:t>
                      </a:r>
                      <a:endParaRPr lang="ar-SA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&lt;7.35</a:t>
                      </a:r>
                      <a:endParaRPr lang="ar-SA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-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acidotic</a:t>
                      </a:r>
                      <a:endParaRPr lang="ar-SA" b="1" dirty="0"/>
                    </a:p>
                  </a:txBody>
                  <a:tcPr/>
                </a:tc>
              </a:tr>
              <a:tr h="439248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&gt; 26</a:t>
                      </a:r>
                      <a:endParaRPr lang="ar-SA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&lt;35</a:t>
                      </a:r>
                      <a:endParaRPr lang="ar-SA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altLang="en-US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&gt;7.45</a:t>
                      </a:r>
                      <a:endParaRPr lang="ar-SA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-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alkalotic</a:t>
                      </a:r>
                      <a:endParaRPr lang="ar-SA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029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6575</TotalTime>
  <Words>845</Words>
  <Application>Microsoft Macintosh PowerPoint</Application>
  <PresentationFormat>Custom</PresentationFormat>
  <Paragraphs>245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Arabic Typesetting</vt:lpstr>
      <vt:lpstr>Bookman Old Style</vt:lpstr>
      <vt:lpstr>Calibri</vt:lpstr>
      <vt:lpstr>Gill Sans MT</vt:lpstr>
      <vt:lpstr>MingLiU_HKSCS-ExtB</vt:lpstr>
      <vt:lpstr>MV Boli</vt:lpstr>
      <vt:lpstr>Symbol</vt:lpstr>
      <vt:lpstr>Wingdings</vt:lpstr>
      <vt:lpstr>Wingdings 3</vt:lpstr>
      <vt:lpstr>Arial</vt:lpstr>
      <vt:lpstr>Origin</vt:lpstr>
      <vt:lpstr>PowerPoint Presentation</vt:lpstr>
      <vt:lpstr>Lectures:  Renal Functions, GFR, Clearance, Micturition, Acid base balance, Buffer systems.</vt:lpstr>
      <vt:lpstr>Lecture #1 Renal functions &amp; GFR</vt:lpstr>
      <vt:lpstr>Lecture #2 Regulation of GFR</vt:lpstr>
      <vt:lpstr>Lecture #2 Regulation of GFR</vt:lpstr>
      <vt:lpstr>Lecture #4 Physiology of micturition</vt:lpstr>
      <vt:lpstr>Lecture #5+6 Renal Transport Process</vt:lpstr>
      <vt:lpstr>Lecture #8 Urine Concentration Mechanism</vt:lpstr>
      <vt:lpstr>Lecture #10 Buffer system </vt:lpstr>
      <vt:lpstr>YOU ARE DONE!</vt:lpstr>
    </vt:vector>
  </TitlesOfParts>
  <Company>Hewlett-Packard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Levels of Organisation</dc:title>
  <dc:creator>Maha Saja</dc:creator>
  <cp:lastModifiedBy>لولوه</cp:lastModifiedBy>
  <cp:revision>458</cp:revision>
  <dcterms:created xsi:type="dcterms:W3CDTF">2016-09-07T16:15:34Z</dcterms:created>
  <dcterms:modified xsi:type="dcterms:W3CDTF">2017-05-17T19:13:40Z</dcterms:modified>
</cp:coreProperties>
</file>