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1" r:id="rId4"/>
    <p:sldId id="260" r:id="rId5"/>
    <p:sldId id="262" r:id="rId6"/>
    <p:sldId id="263" r:id="rId7"/>
    <p:sldId id="265" r:id="rId8"/>
    <p:sldId id="266" r:id="rId9"/>
    <p:sldId id="268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8"/>
    <p:restoredTop sz="94653"/>
  </p:normalViewPr>
  <p:slideViewPr>
    <p:cSldViewPr>
      <p:cViewPr>
        <p:scale>
          <a:sx n="54" d="100"/>
          <a:sy n="54" d="100"/>
        </p:scale>
        <p:origin x="1200" y="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3820A-0061-9F47-9169-FDB0DC585D59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9E2B9-B89E-9F4C-90F8-24D092CE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E2B9-B89E-9F4C-90F8-24D092CED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E2B9-B89E-9F4C-90F8-24D092CED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019169"/>
            <a:ext cx="6805295" cy="9042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200"/>
              </a:lnSpc>
            </a:pPr>
            <a:r>
              <a:rPr sz="1400" b="1" spc="-5" dirty="0">
                <a:latin typeface="Calibri"/>
                <a:cs typeface="Calibri"/>
              </a:rPr>
              <a:t>The following questions are important </a:t>
            </a:r>
            <a:r>
              <a:rPr sz="1400" b="1" dirty="0">
                <a:latin typeface="Calibri"/>
                <a:cs typeface="Calibri"/>
              </a:rPr>
              <a:t>topics which </a:t>
            </a:r>
            <a:r>
              <a:rPr sz="1400" b="1" spc="-5" dirty="0">
                <a:latin typeface="Calibri"/>
                <a:cs typeface="Calibri"/>
              </a:rPr>
              <a:t>the </a:t>
            </a:r>
            <a:r>
              <a:rPr sz="1400" b="1" dirty="0">
                <a:latin typeface="Calibri"/>
                <a:cs typeface="Calibri"/>
              </a:rPr>
              <a:t>doctor </a:t>
            </a:r>
            <a:r>
              <a:rPr sz="1400" b="1" spc="-5" dirty="0">
                <a:latin typeface="Calibri"/>
                <a:cs typeface="Calibri"/>
              </a:rPr>
              <a:t>focused </a:t>
            </a:r>
            <a:r>
              <a:rPr sz="1400" b="1" dirty="0">
                <a:latin typeface="Calibri"/>
                <a:cs typeface="Calibri"/>
              </a:rPr>
              <a:t>on, </a:t>
            </a:r>
            <a:r>
              <a:rPr sz="1400" b="1" spc="-5" dirty="0">
                <a:latin typeface="Calibri"/>
                <a:cs typeface="Calibri"/>
              </a:rPr>
              <a:t>they </a:t>
            </a:r>
            <a:r>
              <a:rPr sz="1400" b="1" dirty="0">
                <a:latin typeface="Calibri"/>
                <a:cs typeface="Calibri"/>
              </a:rPr>
              <a:t>can </a:t>
            </a:r>
            <a:r>
              <a:rPr sz="1400" b="1" spc="-5" dirty="0">
                <a:latin typeface="Calibri"/>
                <a:cs typeface="Calibri"/>
              </a:rPr>
              <a:t>come </a:t>
            </a:r>
            <a:r>
              <a:rPr sz="1400" b="1" dirty="0">
                <a:latin typeface="Calibri"/>
                <a:cs typeface="Calibri"/>
              </a:rPr>
              <a:t>as </a:t>
            </a:r>
            <a:r>
              <a:rPr sz="1400" b="1" spc="5" dirty="0">
                <a:latin typeface="Calibri"/>
                <a:cs typeface="Calibri"/>
              </a:rPr>
              <a:t>either </a:t>
            </a:r>
            <a:r>
              <a:rPr sz="1400" b="1" spc="-5" dirty="0">
                <a:latin typeface="Calibri"/>
                <a:cs typeface="Calibri"/>
              </a:rPr>
              <a:t>MCQ  </a:t>
            </a:r>
            <a:r>
              <a:rPr sz="1400" b="1" dirty="0">
                <a:latin typeface="Calibri"/>
                <a:cs typeface="Calibri"/>
              </a:rPr>
              <a:t>or </a:t>
            </a:r>
            <a:r>
              <a:rPr sz="1400" b="1" spc="-5" dirty="0">
                <a:latin typeface="Calibri"/>
                <a:cs typeface="Calibri"/>
              </a:rPr>
              <a:t>SAQ, </a:t>
            </a:r>
            <a:r>
              <a:rPr sz="1400" b="1" dirty="0">
                <a:latin typeface="Calibri"/>
                <a:cs typeface="Calibri"/>
              </a:rPr>
              <a:t>this is </a:t>
            </a:r>
            <a:r>
              <a:rPr sz="1400" b="1" spc="-10" dirty="0">
                <a:latin typeface="Calibri"/>
                <a:cs typeface="Calibri"/>
              </a:rPr>
              <a:t>by no </a:t>
            </a:r>
            <a:r>
              <a:rPr sz="1400" b="1" dirty="0">
                <a:latin typeface="Calibri"/>
                <a:cs typeface="Calibri"/>
              </a:rPr>
              <a:t>means a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reference.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Calibri"/>
                <a:cs typeface="Calibri"/>
              </a:rPr>
              <a:t>Lect.1 Renal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Functions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Which renal </a:t>
            </a:r>
            <a:r>
              <a:rPr sz="1400" i="1" dirty="0">
                <a:latin typeface="Calibri"/>
                <a:cs typeface="Calibri"/>
              </a:rPr>
              <a:t>tubule </a:t>
            </a:r>
            <a:r>
              <a:rPr sz="1400" i="1" spc="-5" dirty="0">
                <a:latin typeface="Calibri"/>
                <a:cs typeface="Calibri"/>
              </a:rPr>
              <a:t>parts functions more </a:t>
            </a:r>
            <a:r>
              <a:rPr sz="1400" i="1" dirty="0">
                <a:latin typeface="Calibri"/>
                <a:cs typeface="Calibri"/>
              </a:rPr>
              <a:t>in</a:t>
            </a:r>
            <a:r>
              <a:rPr sz="1400" i="1" spc="5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secretion</a:t>
            </a:r>
            <a:r>
              <a:rPr sz="1400" i="1" spc="-5" dirty="0">
                <a:latin typeface="Calibri"/>
                <a:cs typeface="Calibri"/>
              </a:rPr>
              <a:t>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Distal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convoluted tubule, because </a:t>
            </a:r>
            <a:r>
              <a:rPr sz="1400" spc="-10" dirty="0">
                <a:solidFill>
                  <a:srgbClr val="D0CECE"/>
                </a:solidFill>
                <a:latin typeface="Calibri"/>
                <a:cs typeface="Calibri"/>
              </a:rPr>
              <a:t>it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does not contain</a:t>
            </a:r>
            <a:r>
              <a:rPr sz="1400" spc="7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microvilli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SzPct val="91666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600" i="1" spc="-5" dirty="0">
                <a:latin typeface="Calibri"/>
                <a:cs typeface="Calibri"/>
              </a:rPr>
              <a:t>where </a:t>
            </a:r>
            <a:r>
              <a:rPr sz="1600" i="1" dirty="0">
                <a:latin typeface="Calibri"/>
                <a:cs typeface="Calibri"/>
              </a:rPr>
              <a:t>is </a:t>
            </a:r>
            <a:r>
              <a:rPr sz="1600" i="1" spc="-5" dirty="0">
                <a:latin typeface="Calibri"/>
                <a:cs typeface="Calibri"/>
              </a:rPr>
              <a:t>the </a:t>
            </a:r>
            <a:r>
              <a:rPr sz="1600" b="1" i="1" dirty="0">
                <a:latin typeface="Calibri"/>
                <a:cs typeface="Calibri"/>
              </a:rPr>
              <a:t>Macula </a:t>
            </a:r>
            <a:r>
              <a:rPr sz="1600" b="1" i="1" spc="-5" dirty="0">
                <a:latin typeface="Calibri"/>
                <a:cs typeface="Calibri"/>
              </a:rPr>
              <a:t>Densa </a:t>
            </a:r>
            <a:r>
              <a:rPr sz="1600" i="1" spc="-5" dirty="0">
                <a:latin typeface="Calibri"/>
                <a:cs typeface="Calibri"/>
              </a:rPr>
              <a:t>located </a:t>
            </a:r>
            <a:r>
              <a:rPr sz="1600" i="1" dirty="0">
                <a:latin typeface="Calibri"/>
                <a:cs typeface="Calibri"/>
              </a:rPr>
              <a:t>&amp; </a:t>
            </a:r>
            <a:r>
              <a:rPr sz="1600" i="1" spc="-5" dirty="0">
                <a:latin typeface="Calibri"/>
                <a:cs typeface="Calibri"/>
              </a:rPr>
              <a:t>what </a:t>
            </a:r>
            <a:r>
              <a:rPr sz="1600" i="1" dirty="0">
                <a:latin typeface="Calibri"/>
                <a:cs typeface="Calibri"/>
              </a:rPr>
              <a:t>is its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function?</a:t>
            </a:r>
            <a:endParaRPr sz="1600" dirty="0">
              <a:latin typeface="Calibri"/>
              <a:cs typeface="Calibri"/>
            </a:endParaRPr>
          </a:p>
          <a:p>
            <a:pPr marL="469265" marR="1376045">
              <a:lnSpc>
                <a:spcPct val="110000"/>
              </a:lnSpc>
              <a:spcBef>
                <a:spcPts val="5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located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in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juxtaglomerular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Apparatus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specifically </a:t>
            </a:r>
            <a:r>
              <a:rPr sz="1400" spc="-10" dirty="0">
                <a:solidFill>
                  <a:srgbClr val="D0CECE"/>
                </a:solidFill>
                <a:latin typeface="Calibri"/>
                <a:cs typeface="Calibri"/>
              </a:rPr>
              <a:t>in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the distal tubule. 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Function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as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chemoreceptors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(Detect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changes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chemical composition) 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or as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osmoreceptors (Detect change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</a:t>
            </a:r>
            <a:r>
              <a:rPr sz="1400" spc="6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osmolarity)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They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produce signals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that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promote renin secretion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by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Juxtaglomerular</a:t>
            </a:r>
            <a:r>
              <a:rPr sz="1400" spc="4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cells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Which </a:t>
            </a:r>
            <a:r>
              <a:rPr sz="1400" i="1" dirty="0">
                <a:latin typeface="Calibri"/>
                <a:cs typeface="Calibri"/>
              </a:rPr>
              <a:t>cells </a:t>
            </a:r>
            <a:r>
              <a:rPr sz="1400" i="1" spc="-5" dirty="0">
                <a:latin typeface="Calibri"/>
                <a:cs typeface="Calibri"/>
              </a:rPr>
              <a:t>of </a:t>
            </a:r>
            <a:r>
              <a:rPr sz="1400" i="1" dirty="0">
                <a:latin typeface="Calibri"/>
                <a:cs typeface="Calibri"/>
              </a:rPr>
              <a:t>the JGA </a:t>
            </a:r>
            <a:r>
              <a:rPr sz="1400" i="1" spc="-5" dirty="0">
                <a:latin typeface="Calibri"/>
                <a:cs typeface="Calibri"/>
              </a:rPr>
              <a:t>act </a:t>
            </a:r>
            <a:r>
              <a:rPr sz="1400" i="1" spc="-10" dirty="0">
                <a:latin typeface="Calibri"/>
                <a:cs typeface="Calibri"/>
              </a:rPr>
              <a:t>as</a:t>
            </a:r>
            <a:r>
              <a:rPr sz="1400" i="1" spc="2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mechanoreceptors?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Juxtaglomerular</a:t>
            </a:r>
            <a:r>
              <a:rPr sz="1400" spc="-2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cells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69265" marR="482600" indent="-227965">
              <a:lnSpc>
                <a:spcPct val="11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Which </a:t>
            </a:r>
            <a:r>
              <a:rPr sz="1400" i="1" dirty="0">
                <a:latin typeface="Calibri"/>
                <a:cs typeface="Calibri"/>
              </a:rPr>
              <a:t>cell in the </a:t>
            </a:r>
            <a:r>
              <a:rPr sz="1400" i="1" spc="-5" dirty="0">
                <a:latin typeface="Calibri"/>
                <a:cs typeface="Calibri"/>
              </a:rPr>
              <a:t>collecting </a:t>
            </a:r>
            <a:r>
              <a:rPr sz="1400" i="1" dirty="0">
                <a:latin typeface="Calibri"/>
                <a:cs typeface="Calibri"/>
              </a:rPr>
              <a:t>tubule </a:t>
            </a:r>
            <a:r>
              <a:rPr sz="1400" i="1" spc="-5" dirty="0">
                <a:latin typeface="Calibri"/>
                <a:cs typeface="Calibri"/>
              </a:rPr>
              <a:t>of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renal </a:t>
            </a:r>
            <a:r>
              <a:rPr sz="1400" i="1" dirty="0">
                <a:latin typeface="Calibri"/>
                <a:cs typeface="Calibri"/>
              </a:rPr>
              <a:t>tubules </a:t>
            </a:r>
            <a:r>
              <a:rPr sz="1400" i="1" spc="-5" dirty="0">
                <a:latin typeface="Calibri"/>
                <a:cs typeface="Calibri"/>
              </a:rPr>
              <a:t>functions </a:t>
            </a:r>
            <a:r>
              <a:rPr sz="1400" i="1" dirty="0">
                <a:latin typeface="Calibri"/>
                <a:cs typeface="Calibri"/>
              </a:rPr>
              <a:t>in </a:t>
            </a:r>
            <a:r>
              <a:rPr sz="1400" i="1" spc="-5" dirty="0">
                <a:latin typeface="Calibri"/>
                <a:cs typeface="Calibri"/>
              </a:rPr>
              <a:t>maintaining acid-base  balance?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Intercalated</a:t>
            </a:r>
            <a:r>
              <a:rPr sz="1400" spc="-4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cells.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69265" marR="206375" indent="-227965">
              <a:lnSpc>
                <a:spcPct val="11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Which </a:t>
            </a:r>
            <a:r>
              <a:rPr sz="1400" i="1" dirty="0">
                <a:latin typeface="Calibri"/>
                <a:cs typeface="Calibri"/>
              </a:rPr>
              <a:t>cell in the </a:t>
            </a:r>
            <a:r>
              <a:rPr sz="1400" i="1" spc="-5" dirty="0">
                <a:latin typeface="Calibri"/>
                <a:cs typeface="Calibri"/>
              </a:rPr>
              <a:t>collecting </a:t>
            </a:r>
            <a:r>
              <a:rPr sz="1400" i="1" dirty="0">
                <a:latin typeface="Calibri"/>
                <a:cs typeface="Calibri"/>
              </a:rPr>
              <a:t>tubule </a:t>
            </a:r>
            <a:r>
              <a:rPr sz="1400" i="1" spc="-5" dirty="0">
                <a:latin typeface="Calibri"/>
                <a:cs typeface="Calibri"/>
              </a:rPr>
              <a:t>of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renal </a:t>
            </a:r>
            <a:r>
              <a:rPr sz="1400" i="1" dirty="0">
                <a:latin typeface="Calibri"/>
                <a:cs typeface="Calibri"/>
              </a:rPr>
              <a:t>tubules </a:t>
            </a:r>
            <a:r>
              <a:rPr sz="1400" i="1" spc="-5" dirty="0">
                <a:latin typeface="Calibri"/>
                <a:cs typeface="Calibri"/>
              </a:rPr>
              <a:t>functions </a:t>
            </a:r>
            <a:r>
              <a:rPr sz="1400" i="1" dirty="0">
                <a:latin typeface="Calibri"/>
                <a:cs typeface="Calibri"/>
              </a:rPr>
              <a:t>in </a:t>
            </a:r>
            <a:r>
              <a:rPr sz="1400" i="1" spc="-5" dirty="0">
                <a:latin typeface="Calibri"/>
                <a:cs typeface="Calibri"/>
              </a:rPr>
              <a:t>maintaining water and salt  balance?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Principal</a:t>
            </a:r>
            <a:r>
              <a:rPr sz="1400" spc="-4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cells.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69265" marR="2486660" indent="-227965">
              <a:lnSpc>
                <a:spcPct val="11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Where </a:t>
            </a:r>
            <a:r>
              <a:rPr sz="1400" i="1" dirty="0">
                <a:latin typeface="Calibri"/>
                <a:cs typeface="Calibri"/>
              </a:rPr>
              <a:t>are the </a:t>
            </a:r>
            <a:r>
              <a:rPr sz="1400" i="1" spc="-5" dirty="0">
                <a:latin typeface="Calibri"/>
                <a:cs typeface="Calibri"/>
              </a:rPr>
              <a:t>podocytes located and what are they?  </a:t>
            </a:r>
            <a:r>
              <a:rPr sz="1400" spc="-5" dirty="0">
                <a:latin typeface="Calibri"/>
                <a:cs typeface="Calibri"/>
              </a:rPr>
              <a:t>Found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visceral layer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glomerular capsule. 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Podocytes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are modified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branching</a:t>
            </a:r>
            <a:r>
              <a:rPr sz="1400" spc="-5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epithelial.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What </a:t>
            </a:r>
            <a:r>
              <a:rPr sz="1400" i="1" dirty="0">
                <a:latin typeface="Calibri"/>
                <a:cs typeface="Calibri"/>
              </a:rPr>
              <a:t>is the </a:t>
            </a:r>
            <a:r>
              <a:rPr sz="1400" i="1" spc="-5" dirty="0">
                <a:latin typeface="Calibri"/>
                <a:cs typeface="Calibri"/>
              </a:rPr>
              <a:t>filtration membrane, where </a:t>
            </a:r>
            <a:r>
              <a:rPr sz="1400" i="1" spc="-10" dirty="0">
                <a:latin typeface="Calibri"/>
                <a:cs typeface="Calibri"/>
              </a:rPr>
              <a:t>is </a:t>
            </a:r>
            <a:r>
              <a:rPr sz="1400" i="1" dirty="0">
                <a:latin typeface="Calibri"/>
                <a:cs typeface="Calibri"/>
              </a:rPr>
              <a:t>it </a:t>
            </a:r>
            <a:r>
              <a:rPr sz="1400" i="1" spc="-5" dirty="0">
                <a:latin typeface="Calibri"/>
                <a:cs typeface="Calibri"/>
              </a:rPr>
              <a:t>located and what </a:t>
            </a:r>
            <a:r>
              <a:rPr sz="1400" i="1" dirty="0">
                <a:latin typeface="Calibri"/>
                <a:cs typeface="Calibri"/>
              </a:rPr>
              <a:t>is </a:t>
            </a:r>
            <a:r>
              <a:rPr sz="1400" i="1" spc="-10" dirty="0">
                <a:latin typeface="Calibri"/>
                <a:cs typeface="Calibri"/>
              </a:rPr>
              <a:t>it </a:t>
            </a:r>
            <a:r>
              <a:rPr sz="1400" i="1" dirty="0">
                <a:latin typeface="Calibri"/>
                <a:cs typeface="Calibri"/>
              </a:rPr>
              <a:t>made</a:t>
            </a:r>
            <a:r>
              <a:rPr sz="1400" i="1" spc="9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of?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sz="1400" b="1" dirty="0">
                <a:solidFill>
                  <a:srgbClr val="D0CECE"/>
                </a:solidFill>
                <a:latin typeface="Calibri"/>
                <a:cs typeface="Calibri"/>
              </a:rPr>
              <a:t>A </a:t>
            </a:r>
            <a:r>
              <a:rPr sz="1400" b="1" spc="-5" dirty="0">
                <a:solidFill>
                  <a:srgbClr val="D0CECE"/>
                </a:solidFill>
                <a:latin typeface="Calibri"/>
                <a:cs typeface="Calibri"/>
              </a:rPr>
              <a:t>filter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that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lies between the blood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and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interior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the glomerular</a:t>
            </a:r>
            <a:r>
              <a:rPr sz="1400" spc="13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capsule.</a:t>
            </a:r>
            <a:endParaRPr sz="1400" dirty="0">
              <a:latin typeface="Calibri"/>
              <a:cs typeface="Calibri"/>
            </a:endParaRPr>
          </a:p>
          <a:p>
            <a:pPr marL="469265" marR="209550">
              <a:lnSpc>
                <a:spcPct val="109100"/>
              </a:lnSpc>
              <a:spcBef>
                <a:spcPts val="10"/>
              </a:spcBef>
            </a:pPr>
            <a:r>
              <a:rPr sz="1400" b="1" spc="-5" dirty="0">
                <a:solidFill>
                  <a:srgbClr val="D0CECE"/>
                </a:solidFill>
                <a:latin typeface="Calibri"/>
                <a:cs typeface="Calibri"/>
              </a:rPr>
              <a:t>Made of </a:t>
            </a:r>
            <a:r>
              <a:rPr sz="1400" b="1" dirty="0">
                <a:solidFill>
                  <a:srgbClr val="D0CECE"/>
                </a:solidFill>
                <a:latin typeface="Calibri"/>
                <a:cs typeface="Calibri"/>
              </a:rPr>
              <a:t>3 </a:t>
            </a:r>
            <a:r>
              <a:rPr sz="1400" b="1" spc="-5" dirty="0">
                <a:solidFill>
                  <a:srgbClr val="D0CECE"/>
                </a:solidFill>
                <a:latin typeface="Calibri"/>
                <a:cs typeface="Calibri"/>
              </a:rPr>
              <a:t>layers: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A)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Fenestrated endothelium.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B)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Visceral membrane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glomerular capsule. 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C)Basement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membrane (which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composed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fused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basal laminae of the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other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2</a:t>
            </a:r>
            <a:r>
              <a:rPr sz="1400" spc="-2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layers)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i="1" spc="-5" dirty="0">
                <a:latin typeface="Calibri"/>
                <a:cs typeface="Calibri"/>
              </a:rPr>
              <a:t>What </a:t>
            </a:r>
            <a:r>
              <a:rPr sz="1400" i="1" dirty="0">
                <a:latin typeface="Calibri"/>
                <a:cs typeface="Calibri"/>
              </a:rPr>
              <a:t>is the </a:t>
            </a:r>
            <a:r>
              <a:rPr sz="1400" i="1" spc="-5" dirty="0">
                <a:latin typeface="Calibri"/>
                <a:cs typeface="Calibri"/>
              </a:rPr>
              <a:t>difference between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glomerular filtrate and </a:t>
            </a:r>
            <a:r>
              <a:rPr sz="1400" i="1" dirty="0">
                <a:latin typeface="Calibri"/>
                <a:cs typeface="Calibri"/>
              </a:rPr>
              <a:t>the</a:t>
            </a:r>
            <a:r>
              <a:rPr sz="1400" i="1" spc="5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plasma?</a:t>
            </a:r>
            <a:endParaRPr sz="14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Glomerular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filtrate has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much less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proteins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 its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composition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than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plasma.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04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Renal Block Questions - Physiology</a:t>
            </a:r>
            <a:endParaRPr lang="en-US" dirty="0"/>
          </a:p>
        </p:txBody>
      </p:sp>
      <p:pic>
        <p:nvPicPr>
          <p:cNvPr id="4" name="Picture 4" descr="C:\Users\user\AppData\Local\Microsoft\Windows\INetCache\IE\K75KFYI6\IMG_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7560"/>
            <a:ext cx="824569" cy="82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49" y="97560"/>
            <a:ext cx="904446" cy="6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159" y="609728"/>
            <a:ext cx="6477000" cy="411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lang="en-US" sz="1400" dirty="0">
                <a:cs typeface="Calibri"/>
              </a:rPr>
              <a:t>Lect2.</a:t>
            </a:r>
            <a:r>
              <a:rPr lang="en-US" sz="1400" spc="-10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GFR</a:t>
            </a: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endParaRPr lang="en-US" sz="1400" dirty="0">
              <a:latin typeface="Times New Roman"/>
              <a:cs typeface="Times New Roman"/>
            </a:endParaRPr>
          </a:p>
          <a:p>
            <a:pPr marL="469265" indent="-227965"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lang="en-US" sz="1400" i="1" spc="-5" dirty="0" smtClean="0">
                <a:cs typeface="Calibri"/>
              </a:rPr>
              <a:t>What </a:t>
            </a:r>
            <a:r>
              <a:rPr lang="en-US" sz="1400" i="1" dirty="0">
                <a:cs typeface="Calibri"/>
              </a:rPr>
              <a:t>is the </a:t>
            </a:r>
            <a:r>
              <a:rPr lang="en-US" sz="1400" i="1" spc="-5" dirty="0">
                <a:cs typeface="Calibri"/>
              </a:rPr>
              <a:t>definition of the tubular</a:t>
            </a:r>
            <a:r>
              <a:rPr lang="en-US" sz="1400" i="1" spc="20" dirty="0">
                <a:cs typeface="Calibri"/>
              </a:rPr>
              <a:t> </a:t>
            </a:r>
            <a:r>
              <a:rPr lang="en-US" sz="1400" i="1" spc="-5" dirty="0">
                <a:cs typeface="Calibri"/>
              </a:rPr>
              <a:t>secretion?</a:t>
            </a:r>
            <a:endParaRPr lang="en-US" sz="1400" dirty="0"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lang="en-US" sz="1400" dirty="0">
                <a:solidFill>
                  <a:srgbClr val="D0CECE"/>
                </a:solidFill>
                <a:cs typeface="Calibri"/>
              </a:rPr>
              <a:t>It’s the </a:t>
            </a:r>
            <a:r>
              <a:rPr lang="en-US" sz="1400" b="1" spc="-5" dirty="0">
                <a:solidFill>
                  <a:srgbClr val="D0CECE"/>
                </a:solidFill>
                <a:cs typeface="Calibri"/>
              </a:rPr>
              <a:t>selective transfer </a:t>
            </a:r>
            <a:r>
              <a:rPr lang="en-US" sz="1400" spc="-5" dirty="0">
                <a:solidFill>
                  <a:srgbClr val="D0CECE"/>
                </a:solidFill>
                <a:cs typeface="Calibri"/>
              </a:rPr>
              <a:t>of substances from Peritubular Capillary </a:t>
            </a:r>
            <a:r>
              <a:rPr lang="en-US" sz="1400" dirty="0">
                <a:solidFill>
                  <a:srgbClr val="D0CECE"/>
                </a:solidFill>
                <a:latin typeface="Wingdings"/>
                <a:cs typeface="Wingdings"/>
              </a:rPr>
              <a:t></a:t>
            </a:r>
            <a:r>
              <a:rPr lang="en-US" sz="1400" dirty="0">
                <a:solidFill>
                  <a:srgbClr val="D0CECE"/>
                </a:solidFill>
                <a:latin typeface="Times New Roman"/>
                <a:cs typeface="Times New Roman"/>
              </a:rPr>
              <a:t> </a:t>
            </a:r>
            <a:r>
              <a:rPr lang="en-US" sz="1400" spc="-5" dirty="0">
                <a:solidFill>
                  <a:srgbClr val="D0CECE"/>
                </a:solidFill>
                <a:cs typeface="Calibri"/>
              </a:rPr>
              <a:t>tubular</a:t>
            </a:r>
            <a:r>
              <a:rPr lang="en-US" sz="1400" spc="50" dirty="0">
                <a:solidFill>
                  <a:srgbClr val="D0CECE"/>
                </a:solidFill>
                <a:cs typeface="Calibri"/>
              </a:rPr>
              <a:t> </a:t>
            </a:r>
            <a:r>
              <a:rPr lang="en-US" sz="1400" dirty="0">
                <a:solidFill>
                  <a:srgbClr val="D0CECE"/>
                </a:solidFill>
                <a:cs typeface="Calibri"/>
              </a:rPr>
              <a:t>lumen.</a:t>
            </a:r>
            <a:endParaRPr lang="en-US" sz="1400" dirty="0">
              <a:cs typeface="Calibri"/>
            </a:endParaRPr>
          </a:p>
          <a:p>
            <a:pPr marL="240665" marR="5080" indent="-227965">
              <a:lnSpc>
                <a:spcPct val="1097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endParaRPr lang="en-US" sz="1400" i="1" dirty="0" smtClean="0">
              <a:latin typeface="Calibri"/>
              <a:cs typeface="Calibri"/>
            </a:endParaRPr>
          </a:p>
          <a:p>
            <a:pPr marL="240665" marR="5080" indent="-227965">
              <a:lnSpc>
                <a:spcPct val="1097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endParaRPr lang="en-US" sz="1400" i="1" dirty="0" smtClean="0">
              <a:latin typeface="Calibri"/>
              <a:cs typeface="Calibri"/>
            </a:endParaRPr>
          </a:p>
          <a:p>
            <a:pPr marL="240665" marR="5080" indent="-227965">
              <a:lnSpc>
                <a:spcPct val="1097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dirty="0" smtClean="0">
                <a:latin typeface="Calibri"/>
                <a:cs typeface="Calibri"/>
              </a:rPr>
              <a:t>56 </a:t>
            </a:r>
            <a:r>
              <a:rPr sz="1400" i="1" spc="-5" dirty="0">
                <a:latin typeface="Calibri"/>
                <a:cs typeface="Calibri"/>
              </a:rPr>
              <a:t>year-old </a:t>
            </a:r>
            <a:r>
              <a:rPr sz="1400" i="1" dirty="0">
                <a:latin typeface="Calibri"/>
                <a:cs typeface="Calibri"/>
              </a:rPr>
              <a:t>patient came </a:t>
            </a:r>
            <a:r>
              <a:rPr sz="1400" i="1" spc="-5" dirty="0">
                <a:latin typeface="Calibri"/>
                <a:cs typeface="Calibri"/>
              </a:rPr>
              <a:t>to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clinic </a:t>
            </a:r>
            <a:r>
              <a:rPr sz="1400" i="1" dirty="0">
                <a:latin typeface="Calibri"/>
                <a:cs typeface="Calibri"/>
              </a:rPr>
              <a:t>with a </a:t>
            </a:r>
            <a:r>
              <a:rPr sz="1400" i="1" spc="-5" dirty="0">
                <a:latin typeface="Calibri"/>
                <a:cs typeface="Calibri"/>
              </a:rPr>
              <a:t>severe </a:t>
            </a:r>
            <a:r>
              <a:rPr sz="1400" i="1" spc="-10" dirty="0">
                <a:latin typeface="Calibri"/>
                <a:cs typeface="Calibri"/>
              </a:rPr>
              <a:t>shock </a:t>
            </a:r>
            <a:r>
              <a:rPr sz="1400" i="1" spc="-5" dirty="0">
                <a:latin typeface="Calibri"/>
                <a:cs typeface="Calibri"/>
              </a:rPr>
              <a:t>and </a:t>
            </a:r>
            <a:r>
              <a:rPr sz="1400" i="1" dirty="0">
                <a:latin typeface="Calibri"/>
                <a:cs typeface="Calibri"/>
              </a:rPr>
              <a:t>drop in </a:t>
            </a:r>
            <a:r>
              <a:rPr sz="1400" i="1" spc="-5" dirty="0">
                <a:latin typeface="Calibri"/>
                <a:cs typeface="Calibri"/>
              </a:rPr>
              <a:t>blood pressure known </a:t>
            </a:r>
            <a:r>
              <a:rPr sz="1400" i="1" dirty="0">
                <a:latin typeface="Calibri"/>
                <a:cs typeface="Calibri"/>
              </a:rPr>
              <a:t>to  also </a:t>
            </a:r>
            <a:r>
              <a:rPr sz="1400" i="1" spc="-5" dirty="0">
                <a:latin typeface="Calibri"/>
                <a:cs typeface="Calibri"/>
              </a:rPr>
              <a:t>have hypertension and diabetes </a:t>
            </a:r>
            <a:r>
              <a:rPr sz="1400" i="1" dirty="0">
                <a:latin typeface="Calibri"/>
                <a:cs typeface="Calibri"/>
              </a:rPr>
              <a:t>mellites, </a:t>
            </a:r>
            <a:r>
              <a:rPr sz="1400" i="1" spc="-5" dirty="0">
                <a:latin typeface="Calibri"/>
                <a:cs typeface="Calibri"/>
              </a:rPr>
              <a:t>has </a:t>
            </a:r>
            <a:r>
              <a:rPr sz="1400" i="1" dirty="0">
                <a:latin typeface="Calibri"/>
                <a:cs typeface="Calibri"/>
              </a:rPr>
              <a:t>a </a:t>
            </a:r>
            <a:r>
              <a:rPr sz="1400" i="1" spc="-5" dirty="0">
                <a:latin typeface="Calibri"/>
                <a:cs typeface="Calibri"/>
              </a:rPr>
              <a:t>glomerular hydrostatic pressure of 30mmHg,  oncotic pressure of glomerular blood </a:t>
            </a:r>
            <a:r>
              <a:rPr sz="1400" i="1" dirty="0">
                <a:latin typeface="Calibri"/>
                <a:cs typeface="Calibri"/>
              </a:rPr>
              <a:t>25mmHg, </a:t>
            </a:r>
            <a:r>
              <a:rPr sz="1400" i="1" spc="-5" dirty="0">
                <a:latin typeface="Calibri"/>
                <a:cs typeface="Calibri"/>
              </a:rPr>
              <a:t>capsular hydrostatic pressure of 15mmHg.  Calculate </a:t>
            </a:r>
            <a:r>
              <a:rPr sz="1400" i="1" dirty="0">
                <a:latin typeface="Calibri"/>
                <a:cs typeface="Calibri"/>
              </a:rPr>
              <a:t>the Net Filtration</a:t>
            </a:r>
            <a:r>
              <a:rPr sz="1400" i="1" spc="-8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Pressure.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225"/>
              </a:spcBef>
            </a:pP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NFP </a:t>
            </a:r>
            <a:r>
              <a:rPr sz="1400" baseline="5050" dirty="0">
                <a:solidFill>
                  <a:srgbClr val="D0CECE"/>
                </a:solidFill>
                <a:latin typeface="Calibri"/>
                <a:cs typeface="Calibri"/>
              </a:rPr>
              <a:t>=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HP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g </a:t>
            </a:r>
            <a:r>
              <a:rPr sz="1400" baseline="5050" dirty="0">
                <a:solidFill>
                  <a:srgbClr val="D0CECE"/>
                </a:solidFill>
                <a:latin typeface="Calibri"/>
                <a:cs typeface="Calibri"/>
              </a:rPr>
              <a:t>–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(OP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g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+</a:t>
            </a:r>
            <a:r>
              <a:rPr sz="1400" spc="-60" baseline="505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HP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c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)</a:t>
            </a:r>
            <a:endParaRPr sz="1400" baseline="505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35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NFP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= 30 –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(25+15)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=</a:t>
            </a:r>
            <a:r>
              <a:rPr sz="1400" spc="-5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-10mmHg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spc="-5" dirty="0">
                <a:latin typeface="Calibri"/>
                <a:cs typeface="Calibri"/>
              </a:rPr>
              <a:t>What does </a:t>
            </a:r>
            <a:r>
              <a:rPr sz="1400" i="1" dirty="0">
                <a:latin typeface="Calibri"/>
                <a:cs typeface="Calibri"/>
              </a:rPr>
              <a:t>this </a:t>
            </a:r>
            <a:r>
              <a:rPr sz="1400" i="1" spc="-5" dirty="0">
                <a:latin typeface="Calibri"/>
                <a:cs typeface="Calibri"/>
              </a:rPr>
              <a:t>NFP</a:t>
            </a:r>
            <a:r>
              <a:rPr sz="1400" i="1" spc="-3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indicate?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Indicates that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there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is </a:t>
            </a:r>
            <a:r>
              <a:rPr sz="1400" spc="-10" dirty="0">
                <a:solidFill>
                  <a:srgbClr val="D0CECE"/>
                </a:solidFill>
                <a:latin typeface="Calibri"/>
                <a:cs typeface="Calibri"/>
              </a:rPr>
              <a:t>no</a:t>
            </a:r>
            <a:r>
              <a:rPr sz="1400" spc="-3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filtration.</a:t>
            </a:r>
            <a:endParaRPr sz="1400" dirty="0">
              <a:latin typeface="Calibri"/>
              <a:cs typeface="Calibri"/>
            </a:endParaRPr>
          </a:p>
          <a:p>
            <a:pPr marL="240665" marR="1567815" indent="-227965">
              <a:lnSpc>
                <a:spcPct val="1091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dirty="0">
                <a:latin typeface="Calibri"/>
                <a:cs typeface="Calibri"/>
              </a:rPr>
              <a:t>If this </a:t>
            </a:r>
            <a:r>
              <a:rPr sz="1400" i="1" spc="-5" dirty="0">
                <a:latin typeface="Calibri"/>
                <a:cs typeface="Calibri"/>
              </a:rPr>
              <a:t>condition </a:t>
            </a:r>
            <a:r>
              <a:rPr sz="1400" i="1" dirty="0">
                <a:latin typeface="Calibri"/>
                <a:cs typeface="Calibri"/>
              </a:rPr>
              <a:t>is </a:t>
            </a:r>
            <a:r>
              <a:rPr sz="1400" i="1" spc="-5" dirty="0">
                <a:latin typeface="Calibri"/>
                <a:cs typeface="Calibri"/>
              </a:rPr>
              <a:t>left untreated </a:t>
            </a:r>
            <a:r>
              <a:rPr sz="1400" i="1" dirty="0">
                <a:latin typeface="Calibri"/>
                <a:cs typeface="Calibri"/>
              </a:rPr>
              <a:t>what </a:t>
            </a:r>
            <a:r>
              <a:rPr sz="1400" i="1" spc="-10" dirty="0">
                <a:latin typeface="Calibri"/>
                <a:cs typeface="Calibri"/>
              </a:rPr>
              <a:t>is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most </a:t>
            </a:r>
            <a:r>
              <a:rPr sz="1400" i="1" dirty="0">
                <a:latin typeface="Calibri"/>
                <a:cs typeface="Calibri"/>
              </a:rPr>
              <a:t>expected </a:t>
            </a:r>
            <a:r>
              <a:rPr sz="1400" i="1" spc="-5" dirty="0">
                <a:latin typeface="Calibri"/>
                <a:cs typeface="Calibri"/>
              </a:rPr>
              <a:t>outcome</a:t>
            </a:r>
            <a:r>
              <a:rPr sz="1400" spc="-5" dirty="0">
                <a:latin typeface="Calibri"/>
                <a:cs typeface="Calibri"/>
              </a:rPr>
              <a:t>? 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Acute Renal Failure (Acute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Renal Injury)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159" y="4971271"/>
            <a:ext cx="6477000" cy="4273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Lect3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Clearance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spc="-5" dirty="0">
                <a:latin typeface="Calibri"/>
                <a:cs typeface="Calibri"/>
              </a:rPr>
              <a:t>What </a:t>
            </a:r>
            <a:r>
              <a:rPr sz="1400" i="1" dirty="0">
                <a:latin typeface="Calibri"/>
                <a:cs typeface="Calibri"/>
              </a:rPr>
              <a:t>is the </a:t>
            </a:r>
            <a:r>
              <a:rPr sz="1400" i="1" spc="-5" dirty="0">
                <a:latin typeface="Calibri"/>
                <a:cs typeface="Calibri"/>
              </a:rPr>
              <a:t>function of Prostaglandin </a:t>
            </a:r>
            <a:r>
              <a:rPr sz="1400" i="1" dirty="0">
                <a:latin typeface="Calibri"/>
                <a:cs typeface="Calibri"/>
              </a:rPr>
              <a:t>F in the </a:t>
            </a:r>
            <a:r>
              <a:rPr sz="1400" i="1" spc="-5" dirty="0">
                <a:latin typeface="Calibri"/>
                <a:cs typeface="Calibri"/>
              </a:rPr>
              <a:t>regulation of</a:t>
            </a:r>
            <a:r>
              <a:rPr sz="1400" i="1" spc="3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GFR?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It causes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renal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vasoconstriction that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results in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decrease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 RBF and</a:t>
            </a:r>
            <a:r>
              <a:rPr sz="1400" spc="3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GFR.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spc="-5" dirty="0">
                <a:latin typeface="Calibri"/>
                <a:cs typeface="Calibri"/>
              </a:rPr>
              <a:t>What </a:t>
            </a:r>
            <a:r>
              <a:rPr sz="1400" i="1" dirty="0">
                <a:latin typeface="Calibri"/>
                <a:cs typeface="Calibri"/>
              </a:rPr>
              <a:t>is the </a:t>
            </a:r>
            <a:r>
              <a:rPr sz="1400" i="1" spc="-5" dirty="0">
                <a:latin typeface="Calibri"/>
                <a:cs typeface="Calibri"/>
              </a:rPr>
              <a:t>function of Prostaglandin D/I/E </a:t>
            </a:r>
            <a:r>
              <a:rPr sz="1400" i="1" dirty="0">
                <a:latin typeface="Calibri"/>
                <a:cs typeface="Calibri"/>
              </a:rPr>
              <a:t>in </a:t>
            </a:r>
            <a:r>
              <a:rPr sz="1400" i="1" spc="-5" dirty="0">
                <a:latin typeface="Calibri"/>
                <a:cs typeface="Calibri"/>
              </a:rPr>
              <a:t>regulation of</a:t>
            </a:r>
            <a:r>
              <a:rPr sz="1400" i="1" spc="5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GFR?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20"/>
              </a:spcBef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They cause renal vasodilation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that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results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in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increase </a:t>
            </a:r>
            <a:r>
              <a:rPr sz="1400" spc="-10" dirty="0">
                <a:solidFill>
                  <a:srgbClr val="D0CECE"/>
                </a:solidFill>
                <a:latin typeface="Calibri"/>
                <a:cs typeface="Calibri"/>
              </a:rPr>
              <a:t>in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RBF and</a:t>
            </a:r>
            <a:r>
              <a:rPr sz="1400" spc="9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GFR.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095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dirty="0">
                <a:latin typeface="Calibri"/>
                <a:cs typeface="Calibri"/>
              </a:rPr>
              <a:t>37 </a:t>
            </a:r>
            <a:r>
              <a:rPr sz="1400" i="1" spc="-5" dirty="0">
                <a:latin typeface="Calibri"/>
                <a:cs typeface="Calibri"/>
              </a:rPr>
              <a:t>year old </a:t>
            </a:r>
            <a:r>
              <a:rPr sz="1400" i="1" dirty="0">
                <a:latin typeface="Calibri"/>
                <a:cs typeface="Calibri"/>
              </a:rPr>
              <a:t>man came into the </a:t>
            </a:r>
            <a:r>
              <a:rPr sz="1400" i="1" spc="-5" dirty="0">
                <a:latin typeface="Calibri"/>
                <a:cs typeface="Calibri"/>
              </a:rPr>
              <a:t>clinic for </a:t>
            </a:r>
            <a:r>
              <a:rPr sz="1400" i="1" dirty="0">
                <a:latin typeface="Calibri"/>
                <a:cs typeface="Calibri"/>
              </a:rPr>
              <a:t>a </a:t>
            </a:r>
            <a:r>
              <a:rPr sz="1400" i="1" spc="-5" dirty="0">
                <a:latin typeface="Calibri"/>
                <a:cs typeface="Calibri"/>
              </a:rPr>
              <a:t>routine checkup, blood tests showed that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blood  </a:t>
            </a:r>
            <a:r>
              <a:rPr sz="1400" i="1" spc="-7" baseline="5050" dirty="0">
                <a:latin typeface="Calibri"/>
                <a:cs typeface="Calibri"/>
              </a:rPr>
              <a:t>glucose </a:t>
            </a:r>
            <a:r>
              <a:rPr sz="1400" i="1" baseline="5050" dirty="0">
                <a:latin typeface="Calibri"/>
                <a:cs typeface="Calibri"/>
              </a:rPr>
              <a:t>was </a:t>
            </a:r>
            <a:r>
              <a:rPr sz="1400" i="1" spc="-7" baseline="5050" dirty="0">
                <a:latin typeface="Calibri"/>
                <a:cs typeface="Calibri"/>
              </a:rPr>
              <a:t>900 </a:t>
            </a:r>
            <a:r>
              <a:rPr sz="1400" i="1" baseline="5050" dirty="0">
                <a:latin typeface="Calibri"/>
                <a:cs typeface="Calibri"/>
              </a:rPr>
              <a:t>mg/dL, </a:t>
            </a:r>
            <a:r>
              <a:rPr sz="1400" i="1" spc="-7" baseline="5050" dirty="0">
                <a:latin typeface="Calibri"/>
                <a:cs typeface="Calibri"/>
              </a:rPr>
              <a:t>knowing that </a:t>
            </a:r>
            <a:r>
              <a:rPr sz="1400" i="1" baseline="5050" dirty="0">
                <a:latin typeface="Calibri"/>
                <a:cs typeface="Calibri"/>
              </a:rPr>
              <a:t>the </a:t>
            </a:r>
            <a:r>
              <a:rPr sz="1400" i="1" spc="-7" baseline="5050" dirty="0">
                <a:latin typeface="Calibri"/>
                <a:cs typeface="Calibri"/>
              </a:rPr>
              <a:t>tubular transport </a:t>
            </a:r>
            <a:r>
              <a:rPr sz="1400" i="1" baseline="5050" dirty="0">
                <a:latin typeface="Calibri"/>
                <a:cs typeface="Calibri"/>
              </a:rPr>
              <a:t>maximum </a:t>
            </a:r>
            <a:r>
              <a:rPr sz="1400" i="1" spc="-7" baseline="5050" dirty="0">
                <a:latin typeface="Calibri"/>
                <a:cs typeface="Calibri"/>
              </a:rPr>
              <a:t>(T</a:t>
            </a:r>
            <a:r>
              <a:rPr sz="1400" i="1" spc="-5" dirty="0">
                <a:latin typeface="Calibri"/>
                <a:cs typeface="Calibri"/>
              </a:rPr>
              <a:t>max</a:t>
            </a:r>
            <a:r>
              <a:rPr sz="1400" i="1" spc="-7" baseline="5050" dirty="0">
                <a:latin typeface="Calibri"/>
                <a:cs typeface="Calibri"/>
              </a:rPr>
              <a:t>) </a:t>
            </a:r>
            <a:r>
              <a:rPr sz="1400" i="1" baseline="5050" dirty="0">
                <a:latin typeface="Calibri"/>
                <a:cs typeface="Calibri"/>
              </a:rPr>
              <a:t>is 380mg/min, what  </a:t>
            </a:r>
            <a:r>
              <a:rPr sz="1400" i="1" dirty="0">
                <a:latin typeface="Calibri"/>
                <a:cs typeface="Calibri"/>
              </a:rPr>
              <a:t>is the </a:t>
            </a:r>
            <a:r>
              <a:rPr sz="1400" i="1" spc="-5" dirty="0">
                <a:latin typeface="Calibri"/>
                <a:cs typeface="Calibri"/>
              </a:rPr>
              <a:t>expected amount of glucose </a:t>
            </a:r>
            <a:r>
              <a:rPr sz="1400" i="1" dirty="0">
                <a:latin typeface="Calibri"/>
                <a:cs typeface="Calibri"/>
              </a:rPr>
              <a:t>that will </a:t>
            </a:r>
            <a:r>
              <a:rPr sz="1400" i="1" spc="-5" dirty="0">
                <a:latin typeface="Calibri"/>
                <a:cs typeface="Calibri"/>
              </a:rPr>
              <a:t>be found </a:t>
            </a:r>
            <a:r>
              <a:rPr sz="1400" i="1" spc="-10" dirty="0">
                <a:latin typeface="Calibri"/>
                <a:cs typeface="Calibri"/>
              </a:rPr>
              <a:t>in </a:t>
            </a:r>
            <a:r>
              <a:rPr sz="1400" i="1" dirty="0">
                <a:latin typeface="Calibri"/>
                <a:cs typeface="Calibri"/>
              </a:rPr>
              <a:t>the</a:t>
            </a:r>
            <a:r>
              <a:rPr sz="1400" i="1" spc="4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urine?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240665" marR="360680">
              <a:lnSpc>
                <a:spcPct val="110000"/>
              </a:lnSpc>
            </a:pP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First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you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need to calculate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glucose filtration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rate,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that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done by multiplying the blood  glucose level by</a:t>
            </a:r>
            <a:r>
              <a:rPr sz="1400" spc="-2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1.25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Glucose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filtration rate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=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900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*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1.25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=</a:t>
            </a:r>
            <a:r>
              <a:rPr sz="1400" spc="-3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1125</a:t>
            </a:r>
            <a:r>
              <a:rPr sz="1400" b="1" spc="-5" dirty="0">
                <a:solidFill>
                  <a:srgbClr val="D0CECE"/>
                </a:solidFill>
                <a:latin typeface="Calibri"/>
                <a:cs typeface="Calibri"/>
              </a:rPr>
              <a:t>mg/min</a:t>
            </a:r>
            <a:endParaRPr sz="1400" dirty="0">
              <a:latin typeface="Calibri"/>
              <a:cs typeface="Calibri"/>
            </a:endParaRPr>
          </a:p>
          <a:p>
            <a:pPr marL="240665" marR="527050">
              <a:lnSpc>
                <a:spcPct val="101800"/>
              </a:lnSpc>
              <a:spcBef>
                <a:spcPts val="204"/>
              </a:spcBef>
            </a:pP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Then we deduct </a:t>
            </a:r>
            <a:r>
              <a:rPr sz="1400" baseline="505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T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max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400" baseline="505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glucose filtration rate to give us </a:t>
            </a:r>
            <a:r>
              <a:rPr sz="1400" baseline="505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400" spc="-7" baseline="5050" dirty="0">
                <a:solidFill>
                  <a:srgbClr val="D0CECE"/>
                </a:solidFill>
                <a:latin typeface="Calibri"/>
                <a:cs typeface="Calibri"/>
              </a:rPr>
              <a:t>amount excreted 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1125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–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380 </a:t>
            </a: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=</a:t>
            </a:r>
            <a:r>
              <a:rPr sz="1400" spc="-6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745</a:t>
            </a:r>
            <a:r>
              <a:rPr sz="1400" b="1" spc="-5" dirty="0">
                <a:solidFill>
                  <a:srgbClr val="D0CECE"/>
                </a:solidFill>
                <a:latin typeface="Calibri"/>
                <a:cs typeface="Calibri"/>
              </a:rPr>
              <a:t>mg/min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159" y="9496576"/>
            <a:ext cx="2814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lang="en-US" sz="1400" dirty="0">
                <a:cs typeface="Calibri"/>
              </a:rPr>
              <a:t>Made </a:t>
            </a:r>
            <a:r>
              <a:rPr lang="en-US" sz="1400" spc="-5" dirty="0">
                <a:cs typeface="Calibri"/>
              </a:rPr>
              <a:t>by: Abdulrahman</a:t>
            </a:r>
            <a:r>
              <a:rPr lang="en-US" sz="1400" spc="-55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Alrashed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6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044" y="1459795"/>
            <a:ext cx="7162800" cy="6547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Glucose </a:t>
            </a:r>
            <a:r>
              <a:rPr sz="1200" i="1" dirty="0">
                <a:latin typeface="Calibri"/>
                <a:cs typeface="Calibri"/>
              </a:rPr>
              <a:t>is mostly </a:t>
            </a:r>
            <a:r>
              <a:rPr sz="1200" i="1" spc="-5" dirty="0">
                <a:latin typeface="Calibri"/>
                <a:cs typeface="Calibri"/>
              </a:rPr>
              <a:t>reabsorbed</a:t>
            </a:r>
            <a:r>
              <a:rPr sz="1200" i="1" spc="-6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by</a:t>
            </a:r>
            <a:r>
              <a:rPr sz="1200" dirty="0">
                <a:latin typeface="Calibri"/>
                <a:cs typeface="Calibri"/>
              </a:rPr>
              <a:t>:</a:t>
            </a:r>
          </a:p>
          <a:p>
            <a:pPr marL="240665" marR="659130">
              <a:lnSpc>
                <a:spcPct val="110000"/>
              </a:lnSpc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tubular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lumen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to tubular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cell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by </a:t>
            </a:r>
            <a:r>
              <a:rPr sz="1200" b="1" spc="-5" dirty="0">
                <a:solidFill>
                  <a:srgbClr val="D0CECE"/>
                </a:solidFill>
                <a:latin typeface="Calibri"/>
                <a:cs typeface="Calibri"/>
              </a:rPr>
              <a:t>Carrier Mediated </a:t>
            </a:r>
            <a:r>
              <a:rPr sz="1200" b="1" dirty="0">
                <a:solidFill>
                  <a:srgbClr val="D0CECE"/>
                </a:solidFill>
                <a:latin typeface="Calibri"/>
                <a:cs typeface="Calibri"/>
              </a:rPr>
              <a:t>secondary </a:t>
            </a:r>
            <a:r>
              <a:rPr sz="1200" b="1" spc="-5" dirty="0">
                <a:solidFill>
                  <a:srgbClr val="D0CECE"/>
                </a:solidFill>
                <a:latin typeface="Calibri"/>
                <a:cs typeface="Calibri"/>
              </a:rPr>
              <a:t>active transport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. 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Tubular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cell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to peritubular capillary by </a:t>
            </a:r>
            <a:r>
              <a:rPr sz="1200" b="1" spc="-5" dirty="0">
                <a:solidFill>
                  <a:srgbClr val="D0CECE"/>
                </a:solidFill>
                <a:latin typeface="Calibri"/>
                <a:cs typeface="Calibri"/>
              </a:rPr>
              <a:t>Carrier-mediated passive</a:t>
            </a:r>
            <a:r>
              <a:rPr sz="1200" b="1" spc="10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D0CECE"/>
                </a:solidFill>
                <a:latin typeface="Calibri"/>
                <a:cs typeface="Calibri"/>
              </a:rPr>
              <a:t>transport.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Where does the </a:t>
            </a:r>
            <a:r>
              <a:rPr sz="1200" i="1" dirty="0">
                <a:latin typeface="Calibri"/>
                <a:cs typeface="Calibri"/>
              </a:rPr>
              <a:t>ADH </a:t>
            </a:r>
            <a:r>
              <a:rPr sz="1200" i="1" spc="-5" dirty="0">
                <a:latin typeface="Calibri"/>
                <a:cs typeface="Calibri"/>
              </a:rPr>
              <a:t>dependent reabsorption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occur?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In the medullary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connecting</a:t>
            </a:r>
            <a:r>
              <a:rPr sz="1200" spc="-7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duct.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Which part of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Loop of Henle </a:t>
            </a:r>
            <a:r>
              <a:rPr sz="1200" i="1" dirty="0">
                <a:latin typeface="Calibri"/>
                <a:cs typeface="Calibri"/>
              </a:rPr>
              <a:t>is </a:t>
            </a:r>
            <a:r>
              <a:rPr sz="1200" i="1" spc="-5" dirty="0">
                <a:latin typeface="Calibri"/>
                <a:cs typeface="Calibri"/>
              </a:rPr>
              <a:t>more permeable </a:t>
            </a:r>
            <a:r>
              <a:rPr sz="1200" i="1" dirty="0">
                <a:latin typeface="Calibri"/>
                <a:cs typeface="Calibri"/>
              </a:rPr>
              <a:t>to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water?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Thin Descending</a:t>
            </a:r>
            <a:r>
              <a:rPr sz="1200" spc="-3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Limb.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Specify </a:t>
            </a:r>
            <a:r>
              <a:rPr sz="1200" i="1" dirty="0">
                <a:latin typeface="Calibri"/>
                <a:cs typeface="Calibri"/>
              </a:rPr>
              <a:t>4 </a:t>
            </a:r>
            <a:r>
              <a:rPr sz="1200" i="1" spc="-5" dirty="0">
                <a:latin typeface="Calibri"/>
                <a:cs typeface="Calibri"/>
              </a:rPr>
              <a:t>factors affecting sodium</a:t>
            </a:r>
            <a:r>
              <a:rPr sz="1200" i="1" spc="4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reabsorption.</a:t>
            </a:r>
            <a:endParaRPr sz="1200" dirty="0">
              <a:latin typeface="Calibri"/>
              <a:cs typeface="Calibri"/>
            </a:endParaRPr>
          </a:p>
          <a:p>
            <a:pPr marL="240665" marR="1929764" lvl="1">
              <a:lnSpc>
                <a:spcPts val="1450"/>
              </a:lnSpc>
              <a:spcBef>
                <a:spcPts val="60"/>
              </a:spcBef>
              <a:buAutoNum type="arabicParenR"/>
              <a:tabLst>
                <a:tab pos="387350" algn="l"/>
              </a:tabLst>
            </a:pP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GFR: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increase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in GFR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causes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an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increase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in Na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filtration  2)Aldosterone: Causes sodium</a:t>
            </a:r>
            <a:r>
              <a:rPr sz="1200" spc="1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retention</a:t>
            </a:r>
            <a:endParaRPr sz="1200" dirty="0">
              <a:latin typeface="Calibri"/>
              <a:cs typeface="Calibri"/>
            </a:endParaRPr>
          </a:p>
          <a:p>
            <a:pPr marL="240665" marR="384175">
              <a:lnSpc>
                <a:spcPts val="1450"/>
              </a:lnSpc>
              <a:buAutoNum type="arabicParenR" startAt="3"/>
              <a:tabLst>
                <a:tab pos="356235" algn="l"/>
              </a:tabLst>
            </a:pP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Estrogens: Cause reabsorption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sodium. (pregnant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women more at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risk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developing  edema)</a:t>
            </a:r>
            <a:endParaRPr sz="1200" dirty="0">
              <a:latin typeface="Calibri"/>
              <a:cs typeface="Calibri"/>
            </a:endParaRPr>
          </a:p>
          <a:p>
            <a:pPr marL="355600" indent="-114935">
              <a:lnSpc>
                <a:spcPct val="100000"/>
              </a:lnSpc>
              <a:spcBef>
                <a:spcPts val="50"/>
              </a:spcBef>
              <a:buAutoNum type="arabicParenR" startAt="3"/>
              <a:tabLst>
                <a:tab pos="356235" algn="l"/>
              </a:tabLst>
            </a:pP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Natriuretic Hormone: Causes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decreased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Sodium</a:t>
            </a:r>
            <a:r>
              <a:rPr sz="1200" spc="1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absorption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Lect.6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Micturition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Describe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different sensations from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urinary bladder at different urine</a:t>
            </a:r>
            <a:r>
              <a:rPr sz="1200" i="1" spc="10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volumes.</a:t>
            </a:r>
            <a:endParaRPr sz="1200" dirty="0">
              <a:latin typeface="Calibri"/>
              <a:cs typeface="Calibri"/>
            </a:endParaRPr>
          </a:p>
          <a:p>
            <a:pPr marL="240665" marR="2477770">
              <a:lnSpc>
                <a:spcPct val="109600"/>
              </a:lnSpc>
              <a:spcBef>
                <a:spcPts val="5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150-300ml </a:t>
            </a:r>
            <a:r>
              <a:rPr sz="1200" spc="5" dirty="0">
                <a:solidFill>
                  <a:srgbClr val="D0CECE"/>
                </a:solidFill>
                <a:latin typeface="Wingdings"/>
                <a:cs typeface="Wingdings"/>
              </a:rPr>
              <a:t></a:t>
            </a:r>
            <a:r>
              <a:rPr sz="1200" spc="5" dirty="0">
                <a:solidFill>
                  <a:srgbClr val="D0CECE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The first urge to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void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urine. 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300-400ml </a:t>
            </a:r>
            <a:r>
              <a:rPr sz="1200" dirty="0">
                <a:solidFill>
                  <a:srgbClr val="D0CECE"/>
                </a:solidFill>
                <a:latin typeface="Wingdings"/>
                <a:cs typeface="Wingdings"/>
              </a:rPr>
              <a:t></a:t>
            </a:r>
            <a:r>
              <a:rPr sz="1200" dirty="0">
                <a:solidFill>
                  <a:srgbClr val="D0CECE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sense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fullness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the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bladder. 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400-600ml </a:t>
            </a:r>
            <a:r>
              <a:rPr sz="1200" dirty="0">
                <a:solidFill>
                  <a:srgbClr val="D0CECE"/>
                </a:solidFill>
                <a:latin typeface="Wingdings"/>
                <a:cs typeface="Wingdings"/>
              </a:rPr>
              <a:t></a:t>
            </a:r>
            <a:r>
              <a:rPr sz="1200" dirty="0">
                <a:solidFill>
                  <a:srgbClr val="D0CECE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sense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</a:t>
            </a:r>
            <a:r>
              <a:rPr sz="1200" spc="-6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discomfort.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From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600-700ml </a:t>
            </a:r>
            <a:r>
              <a:rPr sz="1200" dirty="0">
                <a:solidFill>
                  <a:srgbClr val="D0CECE"/>
                </a:solidFill>
                <a:latin typeface="Wingdings"/>
                <a:cs typeface="Wingdings"/>
              </a:rPr>
              <a:t></a:t>
            </a:r>
            <a:r>
              <a:rPr sz="1200" dirty="0">
                <a:solidFill>
                  <a:srgbClr val="D0CECE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sense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</a:t>
            </a:r>
            <a:r>
              <a:rPr sz="1200" spc="-7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pain.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097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What </a:t>
            </a:r>
            <a:r>
              <a:rPr sz="1200" i="1" dirty="0">
                <a:latin typeface="Calibri"/>
                <a:cs typeface="Calibri"/>
              </a:rPr>
              <a:t>is the </a:t>
            </a:r>
            <a:r>
              <a:rPr sz="1200" i="1" spc="-5" dirty="0">
                <a:latin typeface="Calibri"/>
                <a:cs typeface="Calibri"/>
              </a:rPr>
              <a:t>cause of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distention of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urinary bladder and what does </a:t>
            </a:r>
            <a:r>
              <a:rPr sz="1200" i="1" dirty="0">
                <a:latin typeface="Calibri"/>
                <a:cs typeface="Calibri"/>
              </a:rPr>
              <a:t>its </a:t>
            </a:r>
            <a:r>
              <a:rPr sz="1200" i="1" spc="-5" dirty="0">
                <a:latin typeface="Calibri"/>
                <a:cs typeface="Calibri"/>
              </a:rPr>
              <a:t>distension produce? 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The cause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is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the increase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in the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intra-vesical pressure,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distension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the urinary bladder 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produces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reflex contraction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its wall and relaxation of the internal &amp;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external urethral  sphincter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which </a:t>
            </a:r>
            <a:r>
              <a:rPr sz="1200" spc="-10" dirty="0">
                <a:solidFill>
                  <a:srgbClr val="D0CECE"/>
                </a:solidFill>
                <a:latin typeface="Calibri"/>
                <a:cs typeface="Calibri"/>
              </a:rPr>
              <a:t>is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known </a:t>
            </a:r>
            <a:r>
              <a:rPr sz="1200" spc="-10" dirty="0">
                <a:solidFill>
                  <a:srgbClr val="D0CECE"/>
                </a:solidFill>
                <a:latin typeface="Calibri"/>
                <a:cs typeface="Calibri"/>
              </a:rPr>
              <a:t>as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the micturition</a:t>
            </a:r>
            <a:r>
              <a:rPr sz="1200" spc="1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reflex.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2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What </a:t>
            </a:r>
            <a:r>
              <a:rPr sz="1200" i="1" dirty="0">
                <a:latin typeface="Calibri"/>
                <a:cs typeface="Calibri"/>
              </a:rPr>
              <a:t>is the </a:t>
            </a:r>
            <a:r>
              <a:rPr sz="1200" i="1" spc="-5" dirty="0">
                <a:latin typeface="Calibri"/>
                <a:cs typeface="Calibri"/>
              </a:rPr>
              <a:t>denervation of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afferent supply </a:t>
            </a:r>
            <a:r>
              <a:rPr sz="1200" i="1" dirty="0">
                <a:latin typeface="Calibri"/>
                <a:cs typeface="Calibri"/>
              </a:rPr>
              <a:t>to the </a:t>
            </a:r>
            <a:r>
              <a:rPr sz="1200" i="1" spc="-5" dirty="0">
                <a:latin typeface="Calibri"/>
                <a:cs typeface="Calibri"/>
              </a:rPr>
              <a:t>urinary bladder characterized</a:t>
            </a:r>
            <a:r>
              <a:rPr sz="1200" i="1" spc="10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by?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Loss </a:t>
            </a:r>
            <a:r>
              <a:rPr sz="1200" spc="5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Urinary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bladder sensations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reflex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micturition,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retention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smooth muscle</a:t>
            </a:r>
            <a:r>
              <a:rPr sz="1200" spc="4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intrinsic</a:t>
            </a:r>
            <a:endParaRPr sz="1200" dirty="0">
              <a:latin typeface="Calibri"/>
              <a:cs typeface="Calibri"/>
            </a:endParaRPr>
          </a:p>
          <a:p>
            <a:pPr marL="240665" marR="706755">
              <a:lnSpc>
                <a:spcPts val="1450"/>
              </a:lnSpc>
              <a:spcBef>
                <a:spcPts val="60"/>
              </a:spcBef>
            </a:pP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responses, tonic bladder (unable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to contract) &amp;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retention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with overflow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(dribbling). 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 good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example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Tabes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Dorsalis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which is an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inflammation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 the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spinal</a:t>
            </a:r>
            <a:r>
              <a:rPr sz="1200" spc="-2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cord.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044" y="9565129"/>
            <a:ext cx="349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lang="en-US" dirty="0">
                <a:cs typeface="Calibri"/>
              </a:rPr>
              <a:t>Made </a:t>
            </a:r>
            <a:r>
              <a:rPr lang="en-US" spc="-5" dirty="0">
                <a:cs typeface="Calibri"/>
              </a:rPr>
              <a:t>by: Abdulrahman</a:t>
            </a:r>
            <a:r>
              <a:rPr lang="en-US" spc="-5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Alrashed</a:t>
            </a:r>
            <a:endParaRPr lang="en-US" dirty="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381000"/>
            <a:ext cx="5702709" cy="874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Lect.4 </a:t>
            </a:r>
            <a:r>
              <a:rPr sz="1400" dirty="0">
                <a:latin typeface="Calibri"/>
                <a:cs typeface="Calibri"/>
              </a:rPr>
              <a:t>&amp; 5 Renal </a:t>
            </a:r>
            <a:r>
              <a:rPr sz="1400" spc="-5" dirty="0">
                <a:latin typeface="Calibri"/>
                <a:cs typeface="Calibri"/>
              </a:rPr>
              <a:t>Transport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Process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i="1" spc="-5" dirty="0">
                <a:latin typeface="Calibri"/>
                <a:cs typeface="Calibri"/>
              </a:rPr>
              <a:t>Sodium </a:t>
            </a:r>
            <a:r>
              <a:rPr sz="1400" i="1" dirty="0">
                <a:latin typeface="Calibri"/>
                <a:cs typeface="Calibri"/>
              </a:rPr>
              <a:t>is mostly </a:t>
            </a:r>
            <a:r>
              <a:rPr sz="1400" i="1" spc="-5" dirty="0">
                <a:latin typeface="Calibri"/>
                <a:cs typeface="Calibri"/>
              </a:rPr>
              <a:t>reabsorbed</a:t>
            </a:r>
            <a:r>
              <a:rPr sz="1400" i="1" spc="-5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by:</a:t>
            </a:r>
            <a:endParaRPr sz="14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D0CECE"/>
                </a:solidFill>
                <a:latin typeface="Calibri"/>
                <a:cs typeface="Calibri"/>
              </a:rPr>
              <a:t>Primary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Active</a:t>
            </a:r>
            <a:r>
              <a:rPr sz="1400" spc="-4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D0CECE"/>
                </a:solidFill>
                <a:latin typeface="Calibri"/>
                <a:cs typeface="Calibri"/>
              </a:rPr>
              <a:t>Transport.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359044" y="8181673"/>
            <a:ext cx="7149325" cy="156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7965">
              <a:lnSpc>
                <a:spcPct val="1102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i="1" spc="-5" dirty="0">
                <a:latin typeface="Calibri"/>
                <a:cs typeface="Calibri"/>
              </a:rPr>
              <a:t>What </a:t>
            </a:r>
            <a:r>
              <a:rPr sz="1200" i="1" dirty="0">
                <a:latin typeface="Calibri"/>
                <a:cs typeface="Calibri"/>
              </a:rPr>
              <a:t>is the </a:t>
            </a:r>
            <a:r>
              <a:rPr sz="1200" i="1" spc="-5" dirty="0">
                <a:latin typeface="Calibri"/>
                <a:cs typeface="Calibri"/>
              </a:rPr>
              <a:t>denervation of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afferent </a:t>
            </a:r>
            <a:r>
              <a:rPr sz="1200" i="1" dirty="0">
                <a:latin typeface="Calibri"/>
                <a:cs typeface="Calibri"/>
              </a:rPr>
              <a:t>&amp; </a:t>
            </a:r>
            <a:r>
              <a:rPr sz="1200" i="1" spc="-5" dirty="0">
                <a:latin typeface="Calibri"/>
                <a:cs typeface="Calibri"/>
              </a:rPr>
              <a:t>efferent supply </a:t>
            </a:r>
            <a:r>
              <a:rPr sz="1200" i="1" dirty="0">
                <a:latin typeface="Calibri"/>
                <a:cs typeface="Calibri"/>
              </a:rPr>
              <a:t>to the </a:t>
            </a:r>
            <a:r>
              <a:rPr sz="1200" i="1" spc="-5" dirty="0">
                <a:latin typeface="Calibri"/>
                <a:cs typeface="Calibri"/>
              </a:rPr>
              <a:t>urinary bladder characterized by  </a:t>
            </a:r>
            <a:r>
              <a:rPr sz="1200" i="1" dirty="0">
                <a:latin typeface="Calibri"/>
                <a:cs typeface="Calibri"/>
              </a:rPr>
              <a:t>&amp; what is it </a:t>
            </a:r>
            <a:r>
              <a:rPr sz="1200" i="1" spc="-5" dirty="0">
                <a:latin typeface="Calibri"/>
                <a:cs typeface="Calibri"/>
              </a:rPr>
              <a:t>associated</a:t>
            </a:r>
            <a:r>
              <a:rPr sz="1200" i="1" spc="-6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with?</a:t>
            </a:r>
            <a:endParaRPr sz="1200" dirty="0">
              <a:latin typeface="Calibri"/>
              <a:cs typeface="Calibri"/>
            </a:endParaRPr>
          </a:p>
          <a:p>
            <a:pPr marL="240665" marR="488315">
              <a:lnSpc>
                <a:spcPts val="1450"/>
              </a:lnSpc>
              <a:spcBef>
                <a:spcPts val="6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Increase in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smooth muscle intrinsic response, hypertonic bladder (spasmatic bladder)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&amp; 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abolishment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of</a:t>
            </a:r>
            <a:r>
              <a:rPr sz="1200" spc="-25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reflexes.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Associated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with uncontrolled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periodic</a:t>
            </a:r>
            <a:r>
              <a:rPr sz="1200" spc="1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micturition.</a:t>
            </a:r>
            <a:endParaRPr sz="1200" dirty="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 good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example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is an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injury to the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cauda </a:t>
            </a:r>
            <a:r>
              <a:rPr sz="1200" spc="-5" dirty="0">
                <a:solidFill>
                  <a:srgbClr val="D0CECE"/>
                </a:solidFill>
                <a:latin typeface="Calibri"/>
                <a:cs typeface="Calibri"/>
              </a:rPr>
              <a:t>equine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or a tumor in that</a:t>
            </a:r>
            <a:r>
              <a:rPr sz="1200" spc="-30" dirty="0">
                <a:solidFill>
                  <a:srgbClr val="D0CEC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D0CECE"/>
                </a:solidFill>
                <a:latin typeface="Calibri"/>
                <a:cs typeface="Calibri"/>
              </a:rPr>
              <a:t>area.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60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04800" y="228600"/>
            <a:ext cx="6961252" cy="473878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37451"/>
            <a:r>
              <a:rPr lang="en-US" sz="2041" dirty="0">
                <a:solidFill>
                  <a:srgbClr val="464653"/>
                </a:solidFill>
              </a:rPr>
              <a:t>Quiz Lecture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1312" y="766577"/>
            <a:ext cx="362744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4044" indent="-164044" defTabSz="437451">
              <a:buFontTx/>
              <a:buAutoNum type="arabicParenR"/>
            </a:pP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Which of the following has a function in maintaining the acid-base balance of the body ?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Juxtaglomerular cells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Principle cells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Intercalated cells 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Macula densa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6141" y="1872841"/>
            <a:ext cx="340828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2) </a:t>
            </a: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Which of the following is a protein made by the kidney </a:t>
            </a:r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Angiotensin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Mesangial Matrix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Creatinine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Erythropoietin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8457" y="762596"/>
            <a:ext cx="3408283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4) </a:t>
            </a: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Arteriole walls have juxtaglomerular cells .</a:t>
            </a:r>
            <a:endParaRPr lang="en-US" sz="1020" dirty="0">
              <a:solidFill>
                <a:srgbClr val="2C4451"/>
              </a:solidFill>
              <a:latin typeface="Calibri" panose="020F0502020204030204"/>
            </a:endParaRP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True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False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4799" y="2822099"/>
            <a:ext cx="3408283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3) </a:t>
            </a: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Which of the following is not a part of filtration membrane </a:t>
            </a:r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Fenestrated endothelium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Visceral membrane of the glomerular capsule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Capsular space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Filtration slits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23527" y="1636597"/>
            <a:ext cx="3359037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5) </a:t>
            </a: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Which of the following changes tends to increase glomerular filtration rate (GFR)</a:t>
            </a:r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: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Increased afferent arteriolar resistance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Decreased efferent arteriolar resistance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Increased glomerular capillary filtration coefficient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Increased Bowman’s capsule hydrostatic pressure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55360" y="2827285"/>
            <a:ext cx="3333804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6) </a:t>
            </a:r>
            <a:r>
              <a:rPr lang="en-US" sz="1020" b="1" dirty="0">
                <a:solidFill>
                  <a:srgbClr val="2C4451"/>
                </a:solidFill>
                <a:latin typeface="Calibri" panose="020F0502020204030204"/>
              </a:rPr>
              <a:t>Which of the following is a cell of the connecting tubules ?</a:t>
            </a:r>
            <a:endParaRPr lang="en-US" sz="1020" dirty="0">
              <a:solidFill>
                <a:srgbClr val="2C4451"/>
              </a:solidFill>
              <a:latin typeface="Calibri" panose="020F0502020204030204"/>
            </a:endParaRP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Intercalated disc .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Principal cells .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Macula densa </a:t>
            </a:r>
          </a:p>
          <a:p>
            <a:pPr marL="164044" indent="-164044" defTabSz="437451">
              <a:buFontTx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Juxtaglomerular cells </a:t>
            </a:r>
          </a:p>
        </p:txBody>
      </p:sp>
      <p:sp>
        <p:nvSpPr>
          <p:cNvPr id="8" name="TextBox 7"/>
          <p:cNvSpPr txBox="1"/>
          <p:nvPr/>
        </p:nvSpPr>
        <p:spPr>
          <a:xfrm rot="10800000">
            <a:off x="6937629" y="3034071"/>
            <a:ext cx="453432" cy="916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D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799" y="3677773"/>
            <a:ext cx="6344432" cy="631672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83113"/>
            <a:r>
              <a:rPr lang="en-US" sz="2041" dirty="0">
                <a:solidFill>
                  <a:srgbClr val="464653"/>
                </a:solidFill>
              </a:rPr>
              <a:t>Quiz Lecture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6141" y="4360467"/>
            <a:ext cx="3443480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8667" indent="-218667" defTabSz="583113">
              <a:buFontTx/>
              <a:buAutoNum type="arabicParenR"/>
            </a:pP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Blood pressure in the glomerulus is high because?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Low oncotic pressure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High capsular hydrostatic pressure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Afferent arterioles have larger diameters than efferent arterioles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Thick basement membrane 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5753" y="5508275"/>
            <a:ext cx="3025786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2) Which of the following is correct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99% of glomerular filtration rate excreted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1% of glomerular filtration rate reabsorbed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50% of glomerular filtration rate reabsorbed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1% of glomerular filtration rate excreted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5360" y="4354599"/>
            <a:ext cx="3106284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4) Inulin is a polymer of fructose, and it’s used in research to precisely measure GFR.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True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False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1312" y="6631634"/>
            <a:ext cx="3106284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3) What is the percentage of filtered amount of fluid that enters the glomeruli 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1%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99%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20%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15%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55360" y="5290337"/>
            <a:ext cx="3030526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5) The elimination of substances from the body in the urine called :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Tubular secretion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Tubular reabsorption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Urine Excretion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Glomerular Filtration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55360" y="6691618"/>
            <a:ext cx="3106284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6) glomerular hydrostatic pressure (GHP) :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push fluid out of vessels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push fluid back into vessels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Has no effect on filtration .</a:t>
            </a:r>
          </a:p>
        </p:txBody>
      </p:sp>
      <p:sp>
        <p:nvSpPr>
          <p:cNvPr id="26" name="TextBox 25"/>
          <p:cNvSpPr txBox="1"/>
          <p:nvPr/>
        </p:nvSpPr>
        <p:spPr>
          <a:xfrm rot="10800000">
            <a:off x="6527761" y="7873365"/>
            <a:ext cx="988709" cy="1329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D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endParaRPr lang="en-US" sz="893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1312" y="7835829"/>
            <a:ext cx="3305730" cy="132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7)   Which of the following is correct?</a:t>
            </a:r>
          </a:p>
          <a:p>
            <a:pPr marL="218667" indent="-218667" algn="just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If the GFR is too high the tubules reabsorb wastes that should be eliminated .</a:t>
            </a:r>
          </a:p>
          <a:p>
            <a:pPr marL="218667" indent="-218667" algn="just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If the GFR is too high there will be threat of dehydration and electrolyte depletion .</a:t>
            </a:r>
          </a:p>
          <a:p>
            <a:pPr marL="218667" indent="-218667" algn="just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If the GFR is too high Fluid will flow sluggishly through tubules 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61442" y="7904469"/>
            <a:ext cx="3272684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8)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It is the intrinsic capability of blood vessels to constrict when blood pressure is increased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Hormonal Control of GFR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Sympathetic Control of GFR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Myogenic mechanism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Tubuloglomerular feedback mechanism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41032" y="8329454"/>
            <a:ext cx="642839" cy="26898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48" dirty="0">
                <a:solidFill>
                  <a:schemeClr val="bg1">
                    <a:lumMod val="65000"/>
                  </a:schemeClr>
                </a:solidFill>
              </a:rPr>
              <a:t>Recall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141" y="9216675"/>
            <a:ext cx="2179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Made by: Mohammad </a:t>
            </a:r>
            <a:r>
              <a:rPr lang="en-US" sz="1200" dirty="0" err="1"/>
              <a:t>Almutlaq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11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53922" y="609600"/>
            <a:ext cx="6344432" cy="631672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83113"/>
            <a:r>
              <a:rPr lang="en-US" sz="2041" dirty="0">
                <a:solidFill>
                  <a:srgbClr val="464653"/>
                </a:solidFill>
              </a:rPr>
              <a:t>Quiz Lecture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5767" y="1275548"/>
            <a:ext cx="3306028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8667" indent="-218667" defTabSz="583113">
              <a:buFontTx/>
              <a:buAutoNum type="arabicParenR"/>
            </a:pP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All of the following are criteria of a substance used for GFR measurement, except?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Should not be secreted by the tubular cells.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Should not be reabsorbing by the tubular cells.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Should not be toxic.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Should be metabolized.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0208" y="2367928"/>
            <a:ext cx="3106284" cy="132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2)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 If </a:t>
            </a:r>
            <a:r>
              <a:rPr lang="en-US" sz="1148" b="1" dirty="0" err="1">
                <a:solidFill>
                  <a:srgbClr val="2C4451"/>
                </a:solidFill>
                <a:latin typeface="Calibri" panose="020F0502020204030204"/>
              </a:rPr>
              <a:t>Tmax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 for a certain nephron was 200 and blood glucose was 200 mg/ml with normal GFR (125ml</a:t>
            </a:r>
            <a:r>
              <a:rPr lang="ar-SA" sz="1148" b="1" dirty="0">
                <a:solidFill>
                  <a:srgbClr val="2C4451"/>
                </a:solidFill>
                <a:latin typeface="Calibri" panose="020F0502020204030204"/>
              </a:rPr>
              <a:t>/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min) the excreted glucose equals 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0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25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50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75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26999" y="1275548"/>
            <a:ext cx="3106284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3)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Renal Clearance can give an indication of the functioning of the kidneys 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True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False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31683" y="2066520"/>
            <a:ext cx="3364446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4)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The glucose started to appear in the urine before the transport maximum is reached because ?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Not all nephrons have the same transport maximum for glucose.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Filtered load of glucose is completely reabsorbed.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None of the above</a:t>
            </a:r>
          </a:p>
        </p:txBody>
      </p:sp>
      <p:sp>
        <p:nvSpPr>
          <p:cNvPr id="8" name="TextBox 7"/>
          <p:cNvSpPr txBox="1"/>
          <p:nvPr/>
        </p:nvSpPr>
        <p:spPr>
          <a:xfrm rot="10800000">
            <a:off x="7238823" y="3510151"/>
            <a:ext cx="413254" cy="9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26999" y="3295943"/>
            <a:ext cx="3106284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5)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To measure renal plasma flow we will have to measure : Renal blood flow first 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True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False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125" y="3697302"/>
            <a:ext cx="2337030" cy="504562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93" dirty="0">
                <a:solidFill>
                  <a:schemeClr val="bg1">
                    <a:lumMod val="65000"/>
                  </a:schemeClr>
                </a:solidFill>
              </a:rPr>
              <a:t>Explanation for Q2 : the amount of filtrated glucose is 250 depending on </a:t>
            </a:r>
            <a:r>
              <a:rPr lang="en-US" sz="893" dirty="0">
                <a:solidFill>
                  <a:srgbClr val="FF0000"/>
                </a:solidFill>
              </a:rPr>
              <a:t>“Normal GFR”</a:t>
            </a:r>
            <a:r>
              <a:rPr lang="en-US" sz="893" dirty="0">
                <a:solidFill>
                  <a:schemeClr val="bg1">
                    <a:lumMod val="65000"/>
                  </a:schemeClr>
                </a:solidFill>
              </a:rPr>
              <a:t> thus Excreted amount will be 50 not zero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214" y="5239076"/>
            <a:ext cx="3886200" cy="16058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1-</a:t>
            </a:r>
            <a:r>
              <a:rPr lang="en-US" dirty="0"/>
              <a:t>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When you’re in formal situation and you can’t go to bathroom, but your bladder is full, what will happen? </a:t>
            </a:r>
          </a:p>
          <a:p>
            <a:r>
              <a:rPr lang="en-US" sz="1148" dirty="0" smtClean="0">
                <a:solidFill>
                  <a:srgbClr val="8B9AA3"/>
                </a:solidFill>
                <a:latin typeface="Calibri" panose="020F0502020204030204"/>
              </a:rPr>
              <a:t>A</a:t>
            </a:r>
            <a:r>
              <a:rPr lang="en-US" sz="1148" b="1" dirty="0" smtClean="0">
                <a:solidFill>
                  <a:srgbClr val="2C4451"/>
                </a:solidFill>
                <a:latin typeface="Calibri" panose="020F0502020204030204"/>
              </a:rPr>
              <a:t> </a:t>
            </a:r>
            <a:r>
              <a:rPr lang="en-US" sz="1148" dirty="0" smtClean="0">
                <a:solidFill>
                  <a:srgbClr val="8B9AA3"/>
                </a:solidFill>
                <a:latin typeface="Calibri" panose="020F0502020204030204"/>
              </a:rPr>
              <a:t>Inhibit </a:t>
            </a: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the Pelvic nerve.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B. Inhibit the pudendal nerve.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C. Inhibit the Hypogastric nerve.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D. Inhibit the Parasympathetic system. E. Inhibit the sympathetic system</a:t>
            </a:r>
          </a:p>
          <a:p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934200"/>
            <a:ext cx="3430447" cy="168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2- when the urinary becomes stretched, there’s an increase in the frequency of action potentials traveling from? </a:t>
            </a:r>
            <a:endParaRPr lang="en-US" sz="1148" b="1" dirty="0" smtClean="0">
              <a:solidFill>
                <a:srgbClr val="2C4451"/>
              </a:solidFill>
              <a:latin typeface="Calibri" panose="020F0502020204030204"/>
            </a:endParaRPr>
          </a:p>
          <a:p>
            <a:pPr marL="342900" indent="-342900"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The urinary bladder to the sacral region.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B. The parasympathetic neurons from the spinal cord to the urinary bladder. C. Somatic motor neurons.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D. Ascending spinal pathways to the pons and cerebrum</a:t>
            </a:r>
          </a:p>
          <a:p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3977" y="5286103"/>
            <a:ext cx="3348100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3- if urination is not convenient, the brain sends impulses down the spinal cord to inhibit the micturition reflex? </a:t>
            </a:r>
            <a:endParaRPr lang="en-US" sz="1148" b="1" dirty="0" smtClean="0">
              <a:solidFill>
                <a:srgbClr val="2C4451"/>
              </a:solidFill>
              <a:latin typeface="Calibri" panose="020F0502020204030204"/>
            </a:endParaRP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. </a:t>
            </a: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True. B. False.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2133" y="6958392"/>
            <a:ext cx="3232189" cy="168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4- first stimulation in the micturition reflex is when the volume reaches? </a:t>
            </a:r>
            <a:endParaRPr lang="en-US" sz="1148" b="1" dirty="0" smtClean="0">
              <a:solidFill>
                <a:srgbClr val="2C4451"/>
              </a:solidFill>
              <a:latin typeface="Calibri" panose="020F0502020204030204"/>
            </a:endParaRP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</a:t>
            </a:r>
            <a:r>
              <a:rPr lang="en-US" sz="1148" b="1" dirty="0" smtClean="0">
                <a:solidFill>
                  <a:srgbClr val="2C4451"/>
                </a:solidFill>
                <a:latin typeface="Calibri" panose="020F0502020204030204"/>
              </a:rPr>
              <a:t>. </a:t>
            </a:r>
            <a:r>
              <a:rPr lang="en-US" sz="1148" dirty="0" smtClean="0">
                <a:solidFill>
                  <a:srgbClr val="8B9AA3"/>
                </a:solidFill>
                <a:latin typeface="Calibri" panose="020F0502020204030204"/>
              </a:rPr>
              <a:t>Urine </a:t>
            </a: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volume reaches 150ml.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B. Urine volume reaches 300ml.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C. Urine volume reaches 400ml.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D. Urine volume reaches 560ml. </a:t>
            </a:r>
          </a:p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E. Urine volume reaches 700ml</a:t>
            </a:r>
          </a:p>
          <a:p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  <a:p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8424" y="4501833"/>
            <a:ext cx="6344432" cy="631672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83113"/>
            <a:r>
              <a:rPr lang="en-US" sz="2041" dirty="0">
                <a:solidFill>
                  <a:srgbClr val="464653"/>
                </a:solidFill>
              </a:rPr>
              <a:t>Quiz Lecture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6141" y="9216675"/>
            <a:ext cx="2922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Made by: Mohammad </a:t>
            </a:r>
            <a:r>
              <a:rPr lang="en-US" sz="1200" dirty="0" err="1" smtClean="0"/>
              <a:t>Almutlaq</a:t>
            </a:r>
            <a:r>
              <a:rPr lang="en-US" sz="1200" dirty="0" smtClean="0"/>
              <a:t> + 435 team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098036" y="9224690"/>
            <a:ext cx="1135247" cy="268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1-B 2-A 3- A 4-A</a:t>
            </a:r>
          </a:p>
        </p:txBody>
      </p:sp>
    </p:spTree>
    <p:extLst>
      <p:ext uri="{BB962C8B-B14F-4D97-AF65-F5344CB8AC3E}">
        <p14:creationId xmlns:p14="http://schemas.microsoft.com/office/powerpoint/2010/main" val="2404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25747"/>
            <a:ext cx="6995160" cy="276999"/>
          </a:xfrm>
        </p:spPr>
        <p:txBody>
          <a:bodyPr/>
          <a:lstStyle/>
          <a:p>
            <a:r>
              <a:rPr lang="en-US" dirty="0"/>
              <a:t>Quiz Lecture 5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2040" y="772065"/>
            <a:ext cx="3048000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2) Which of the following is false about sodium reabsorption?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Sodium is reabsorbed in the early proximal convoluted tubule.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Sodium enters the tubule at the luminal membrane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Sodium is passively transported out using the Na-K ATPase pump.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All of the above are correct.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6082" y="2018934"/>
            <a:ext cx="273558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3) Which of the following is true about glucose reabsorption from the tubular lumen to the tubular cell?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It is done by carrier-mediated passive transport.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Direction of transport is downhill.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No energy is consumed in the process.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It is done by secondary active transport of sodium</a:t>
            </a:r>
          </a:p>
          <a:p>
            <a:pPr marL="228600" indent="-228600">
              <a:buFont typeface="+mj-lt"/>
              <a:buAutoNum type="alphaUcPeriod"/>
            </a:pPr>
            <a:endParaRPr lang="en-US" sz="1020" b="1" dirty="0"/>
          </a:p>
        </p:txBody>
      </p:sp>
      <p:sp>
        <p:nvSpPr>
          <p:cNvPr id="8" name="Rectangle 7"/>
          <p:cNvSpPr/>
          <p:nvPr/>
        </p:nvSpPr>
        <p:spPr>
          <a:xfrm>
            <a:off x="4062040" y="2457142"/>
            <a:ext cx="306291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4) Which method of transport is used for peptides in the process of reabsorption?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Facilitated diffusion.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Active transport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Endocytosis.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Passive diffusion.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082" y="3673140"/>
            <a:ext cx="2924725" cy="186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5) Which of the following is false regarding the reabsorption of bicarbonate ion (HCO3-) ?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H+ is formed inside the cells then secreted in the tubular fluid.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H+ combines with HCO3 – in the tubular fluid forming H2CO3 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CO2 diffuses into the cells where it combines with H2O by activity of an extracellular carbonic anhydrase.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The renal tubules are poorly-permeable to HCO3 –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75512" y="3795291"/>
            <a:ext cx="2973092" cy="186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6) Which of the following is true regarding the proximal tubule?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Leaky epithelium not permeable to ions &amp; water.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Reabsorption is isosmotic.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Na reabsorption occurs only through transcellular transport.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Chloride ion concentration is less in the tubular lumen than outside.</a:t>
            </a:r>
          </a:p>
          <a:p>
            <a:pPr marL="228600" indent="-228600">
              <a:buFont typeface="+mj-lt"/>
              <a:buAutoNum type="alphaUcPeriod"/>
            </a:pPr>
            <a:endParaRPr lang="en-US" sz="1050" dirty="0"/>
          </a:p>
          <a:p>
            <a:pPr marL="228600" indent="-228600">
              <a:buFont typeface="+mj-lt"/>
              <a:buAutoNum type="alphaUcPeriod"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082" y="887761"/>
            <a:ext cx="329151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0" b="1" dirty="0"/>
              <a:t>1) The primary renal site for the secretion of organic ions </a:t>
            </a:r>
            <a:r>
              <a:rPr lang="en-US" sz="1020" b="1" dirty="0" err="1"/>
              <a:t>e.g</a:t>
            </a:r>
            <a:r>
              <a:rPr lang="en-US" sz="1020" b="1" dirty="0"/>
              <a:t> urate, creatinine is :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Proximal tubule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Loop of Henle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Distal tubule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chemeClr val="accent5">
                    <a:lumMod val="50000"/>
                  </a:schemeClr>
                </a:solidFill>
              </a:rPr>
              <a:t>Collecting duct </a:t>
            </a:r>
          </a:p>
        </p:txBody>
      </p:sp>
      <p:sp>
        <p:nvSpPr>
          <p:cNvPr id="12" name="TextBox 11"/>
          <p:cNvSpPr txBox="1"/>
          <p:nvPr/>
        </p:nvSpPr>
        <p:spPr>
          <a:xfrm rot="10800000">
            <a:off x="7110041" y="3491271"/>
            <a:ext cx="453432" cy="916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a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d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18725" indent="-218725">
              <a:buFont typeface="+mj-lt"/>
              <a:buAutoNum type="arabicPeriod"/>
            </a:pPr>
            <a:r>
              <a:rPr lang="en-US" sz="893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7901" y="5577945"/>
            <a:ext cx="6344432" cy="631672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83113"/>
            <a:r>
              <a:rPr lang="en-US" sz="2041" dirty="0">
                <a:solidFill>
                  <a:srgbClr val="464653"/>
                </a:solidFill>
              </a:rPr>
              <a:t>Quiz Lecture 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9746" y="6243893"/>
            <a:ext cx="3306028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8667" indent="-218667" defTabSz="583113">
              <a:buFontTx/>
              <a:buAutoNum type="arabicParenR"/>
            </a:pP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The part of loop of Henle which is permeable to water is 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Thick ascending limb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Thin ascending limb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Thin descending limb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All of them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187" y="7351686"/>
            <a:ext cx="3106284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2)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Secretion of molecules is higher in which of the following segments of the nephron ?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PCT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Thin ascending limb 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Thin descending limb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40978" y="6243894"/>
            <a:ext cx="3106284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4)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Intracellular potassium is about ……………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125 </a:t>
            </a:r>
            <a:r>
              <a:rPr lang="en-US" sz="1148" dirty="0" err="1">
                <a:solidFill>
                  <a:srgbClr val="8B9AA3"/>
                </a:solidFill>
                <a:latin typeface="Calibri" panose="020F0502020204030204"/>
              </a:rPr>
              <a:t>mM</a:t>
            </a:r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150 </a:t>
            </a:r>
            <a:r>
              <a:rPr lang="en-US" sz="1148" dirty="0" err="1">
                <a:solidFill>
                  <a:srgbClr val="8B9AA3"/>
                </a:solidFill>
                <a:latin typeface="Calibri" panose="020F0502020204030204"/>
              </a:rPr>
              <a:t>mM</a:t>
            </a:r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3.5 </a:t>
            </a:r>
            <a:r>
              <a:rPr lang="en-US" sz="1148" dirty="0" err="1">
                <a:solidFill>
                  <a:srgbClr val="8B9AA3"/>
                </a:solidFill>
                <a:latin typeface="Calibri" panose="020F0502020204030204"/>
              </a:rPr>
              <a:t>mM</a:t>
            </a:r>
            <a:endParaRPr lang="en-US" sz="1148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187" y="8546027"/>
            <a:ext cx="3106284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3)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8-15% of water reabsorbed in the distal convoluted tubule needs </a:t>
            </a:r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?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Aldosterone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Antidiuretic hormone (ADH)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Angiotensin II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B&amp;C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40977" y="7007819"/>
            <a:ext cx="3364446" cy="168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5)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Which of the following tends to decrease potassium secretion by the cortical collecting tubule ?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Increased plasma potassium concentration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 diuretic that decrease proximal tubule sodium reabsorption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 diuretic that inhibit the action of aldosterone (</a:t>
            </a:r>
            <a:r>
              <a:rPr lang="en-US" sz="1148" dirty="0" err="1">
                <a:solidFill>
                  <a:srgbClr val="8B9AA3"/>
                </a:solidFill>
                <a:latin typeface="Calibri" panose="020F0502020204030204"/>
              </a:rPr>
              <a:t>eg</a:t>
            </a: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. spironolactone)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Acute alkalosis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08916" y="8690011"/>
            <a:ext cx="3106284" cy="115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3113"/>
            <a:r>
              <a:rPr lang="en-US" sz="1148" dirty="0">
                <a:solidFill>
                  <a:srgbClr val="2C4451"/>
                </a:solidFill>
                <a:latin typeface="Calibri" panose="020F0502020204030204"/>
              </a:rPr>
              <a:t>6) </a:t>
            </a:r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Which of the following diuretics inhibits </a:t>
            </a:r>
          </a:p>
          <a:p>
            <a:pPr defTabSz="583113"/>
            <a:r>
              <a:rPr lang="en-US" sz="1148" b="1" dirty="0">
                <a:solidFill>
                  <a:srgbClr val="2C4451"/>
                </a:solidFill>
                <a:latin typeface="Calibri" panose="020F0502020204030204"/>
              </a:rPr>
              <a:t>(Na⁺, 2Cl⁻, K⁺) cotransport in the loop of Henle as its primary action?</a:t>
            </a:r>
            <a:endParaRPr lang="en-US" sz="1148" dirty="0">
              <a:solidFill>
                <a:srgbClr val="2C4451"/>
              </a:solidFill>
              <a:latin typeface="Calibri" panose="020F0502020204030204"/>
            </a:endParaRP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Thiazide diuretics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Osmotic diuretic</a:t>
            </a:r>
          </a:p>
          <a:p>
            <a:pPr marL="218667" indent="-218667" defTabSz="583113">
              <a:buFontTx/>
              <a:buAutoNum type="alphaU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Furosemide </a:t>
            </a:r>
          </a:p>
        </p:txBody>
      </p:sp>
      <p:sp>
        <p:nvSpPr>
          <p:cNvPr id="20" name="TextBox 19"/>
          <p:cNvSpPr txBox="1"/>
          <p:nvPr/>
        </p:nvSpPr>
        <p:spPr>
          <a:xfrm rot="10800000">
            <a:off x="7152802" y="8390171"/>
            <a:ext cx="413254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D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B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  <a:p>
            <a:pPr marL="291556" indent="-291556">
              <a:buFont typeface="+mj-lt"/>
              <a:buAutoNum type="arabicPeriod"/>
            </a:pPr>
            <a:r>
              <a:rPr lang="en-US" sz="1148" dirty="0">
                <a:solidFill>
                  <a:srgbClr val="8B9AA3"/>
                </a:solidFill>
                <a:latin typeface="Calibri" panose="020F0502020204030204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470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45352"/>
            <a:ext cx="6995160" cy="628121"/>
          </a:xfrm>
        </p:spPr>
        <p:txBody>
          <a:bodyPr/>
          <a:lstStyle/>
          <a:p>
            <a:r>
              <a:rPr lang="en-US" sz="2041" kern="1200" dirty="0">
                <a:solidFill>
                  <a:srgbClr val="464653"/>
                </a:solidFill>
              </a:rPr>
              <a:t>Quiz Lecture 7</a:t>
            </a:r>
            <a:br>
              <a:rPr lang="en-US" sz="2041" kern="1200" dirty="0">
                <a:solidFill>
                  <a:srgbClr val="464653"/>
                </a:solidFill>
              </a:rPr>
            </a:br>
            <a:endParaRPr lang="en-US" sz="2041" kern="1200" dirty="0">
              <a:solidFill>
                <a:srgbClr val="4646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747" y="878752"/>
            <a:ext cx="3649980" cy="3656386"/>
          </a:xfrm>
        </p:spPr>
        <p:txBody>
          <a:bodyPr/>
          <a:lstStyle/>
          <a:p>
            <a:r>
              <a:rPr lang="en-US" sz="1020" kern="1200" dirty="0">
                <a:solidFill>
                  <a:srgbClr val="2C4451"/>
                </a:solidFill>
                <a:latin typeface="Calibri" panose="020F0502020204030204"/>
              </a:rPr>
              <a:t>1)Which of the following is caused after afferent and efferent arterioles constriction by sympathetic activity: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Increase GFR.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More Na+ reaching macula </a:t>
            </a:r>
            <a:r>
              <a:rPr lang="en-US" sz="1020" kern="1200" dirty="0" err="1">
                <a:solidFill>
                  <a:srgbClr val="8B9AA3"/>
                </a:solidFill>
                <a:latin typeface="Calibri" panose="020F0502020204030204"/>
              </a:rPr>
              <a:t>densa</a:t>
            </a: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More Na+ reabsorbed in PCT.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Increase Na+ filtered load. 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algn="l" defTabSz="437451" rtl="0"/>
            <a:r>
              <a:rPr lang="en-US" sz="1020" kern="1200" dirty="0">
                <a:solidFill>
                  <a:srgbClr val="2C4451"/>
                </a:solidFill>
                <a:latin typeface="Calibri" panose="020F0502020204030204"/>
              </a:rPr>
              <a:t>2)Which of the following is caused by ADH: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Distal part of nephron will be permeable to water.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Urea reabsorption in PCT.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Increase reabsorption of water in all parts of nephron.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Increase </a:t>
            </a:r>
            <a:r>
              <a:rPr lang="en-US" sz="1020" kern="1200" dirty="0" err="1">
                <a:solidFill>
                  <a:srgbClr val="8B9AA3"/>
                </a:solidFill>
                <a:latin typeface="Calibri" panose="020F0502020204030204"/>
              </a:rPr>
              <a:t>NaCl</a:t>
            </a: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 reabsorption in thin descending limb.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algn="l" defTabSz="437451" rtl="0"/>
            <a:r>
              <a:rPr lang="en-US" sz="1020" kern="1200" dirty="0">
                <a:solidFill>
                  <a:srgbClr val="2C4451"/>
                </a:solidFill>
                <a:latin typeface="Calibri" panose="020F0502020204030204"/>
              </a:rPr>
              <a:t>3) The hypothalamic thirst center is stimulated by: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A. By a decline in plasma volume of 10– 15% or by increases in plasma osmolality of 1–2%.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 By a decline in plasma volume of 1– 2% or by increases in plasma osmolality of 10–15%.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Thirst.</a:t>
            </a:r>
          </a:p>
          <a:p>
            <a:pPr marL="342900" indent="-342900" algn="l" rtl="0">
              <a:buFont typeface="+mj-lt"/>
              <a:buAutoNum type="alphaUcPeriod"/>
            </a:pPr>
            <a:r>
              <a:rPr lang="en-US" sz="1020" kern="1200" dirty="0">
                <a:solidFill>
                  <a:srgbClr val="8B9AA3"/>
                </a:solidFill>
                <a:latin typeface="Calibri" panose="020F0502020204030204"/>
              </a:rPr>
              <a:t>ADH releasing.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42854" y="878752"/>
            <a:ext cx="3352800" cy="359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4)Angiotensin II receptors are found in: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Juxtaglomerular cells.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Macula </a:t>
            </a:r>
            <a:r>
              <a:rPr lang="en-US" sz="1020" dirty="0" err="1">
                <a:solidFill>
                  <a:srgbClr val="8B9AA3"/>
                </a:solidFill>
                <a:latin typeface="Calibri" panose="020F0502020204030204"/>
              </a:rPr>
              <a:t>densa</a:t>
            </a: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Zona glomerulosa.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Intercalated cells.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5)The ADH is synthesized in: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Posterior pituitary.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Anterior pituitary.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cells located within the </a:t>
            </a:r>
            <a:r>
              <a:rPr lang="en-US" sz="1020" dirty="0" err="1">
                <a:solidFill>
                  <a:srgbClr val="8B9AA3"/>
                </a:solidFill>
                <a:latin typeface="Calibri" panose="020F0502020204030204"/>
              </a:rPr>
              <a:t>supraoptic</a:t>
            </a: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 and paraventricular nuclei of the hypothalamus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Neurohypophysis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  <a:p>
            <a:pPr defTabSz="437451"/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6) Feedback signals that inhibit the thirst centers include: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inhibition of stomach and intestinal stretch receptors.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Moistening of the mucosa of the mouth and throat.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 and B.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None above.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" y="4882357"/>
            <a:ext cx="6477000" cy="40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1" dirty="0">
                <a:solidFill>
                  <a:srgbClr val="464653"/>
                </a:solidFill>
                <a:latin typeface="+mj-lt"/>
                <a:ea typeface="+mj-ea"/>
                <a:cs typeface="+mj-cs"/>
              </a:rPr>
              <a:t>Quiz lecture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" y="5410200"/>
            <a:ext cx="3652107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1)The only part in nephron which is permeable to water and impermeable to ions: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PCT.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Thin descending limb.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Cortical part of collecting ducts.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Thick ascending limb.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2)The fluid in PCT is: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Hyperosmotic.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 err="1">
                <a:solidFill>
                  <a:srgbClr val="8B9AA3"/>
                </a:solidFill>
                <a:latin typeface="Calibri" panose="020F0502020204030204"/>
              </a:rPr>
              <a:t>Isoosmotic</a:t>
            </a: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Hypoosmotic.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Depends on ADH.</a:t>
            </a:r>
          </a:p>
          <a:p>
            <a:pPr marL="342900" indent="-342900">
              <a:buFont typeface="+mj-lt"/>
              <a:buAutoNum type="alphaUcPeriod"/>
            </a:pPr>
            <a:endParaRPr lang="en-US" sz="1020" dirty="0">
              <a:solidFill>
                <a:srgbClr val="2C4451"/>
              </a:solidFill>
              <a:latin typeface="Calibri" panose="020F0502020204030204"/>
            </a:endParaRPr>
          </a:p>
          <a:p>
            <a:endParaRPr lang="en-US" sz="1020" dirty="0">
              <a:solidFill>
                <a:srgbClr val="2C4451"/>
              </a:solidFill>
              <a:latin typeface="Calibri" panose="020F0502020204030204"/>
            </a:endParaRPr>
          </a:p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3)The absorption of Na+ in ascending loop of Henle: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All passively.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All actively.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Passive in thick, active in thin.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Active in thick, passive in thin.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43755" y="5410200"/>
            <a:ext cx="30458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4)In presence of ADH, the Osmolality of medullary tissue is up to 1200 </a:t>
            </a:r>
            <a:r>
              <a:rPr lang="en-US" sz="1020" dirty="0" err="1">
                <a:solidFill>
                  <a:srgbClr val="2C4451"/>
                </a:solidFill>
                <a:latin typeface="Calibri" panose="020F0502020204030204"/>
              </a:rPr>
              <a:t>mOsm</a:t>
            </a:r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/kg H2O by: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Due to </a:t>
            </a:r>
            <a:r>
              <a:rPr lang="en-US" sz="1020" dirty="0" err="1">
                <a:solidFill>
                  <a:srgbClr val="8B9AA3"/>
                </a:solidFill>
                <a:latin typeface="Calibri" panose="020F0502020204030204"/>
              </a:rPr>
              <a:t>NaCl</a:t>
            </a: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Due to urea.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Due to urea and </a:t>
            </a:r>
            <a:r>
              <a:rPr lang="en-US" sz="1020" dirty="0" err="1">
                <a:solidFill>
                  <a:srgbClr val="8B9AA3"/>
                </a:solidFill>
                <a:latin typeface="Calibri" panose="020F0502020204030204"/>
              </a:rPr>
              <a:t>NaCl</a:t>
            </a: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The osmolality never reach 1200 in medullary tissue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5)In presence of ADH, the reabsorption of water in collecting duct: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Actively all way long.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Active only in cortical CD.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Passive all way long.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  <a:latin typeface="Calibri" panose="020F0502020204030204"/>
              </a:rPr>
              <a:t>Passive only in cortical CD.</a:t>
            </a:r>
          </a:p>
          <a:p>
            <a:endParaRPr lang="en-US" sz="1020" dirty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020" dirty="0">
                <a:solidFill>
                  <a:srgbClr val="2C4451"/>
                </a:solidFill>
                <a:latin typeface="Calibri" panose="020F0502020204030204"/>
              </a:rPr>
              <a:t>6) ADH administration will not stop diuresis if it is: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</a:rPr>
              <a:t>due to lack of ADH.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</a:rPr>
              <a:t>Due to excess ingestion of water.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</a:rPr>
              <a:t>Nephrogenic Diabetes Insipidus.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020" dirty="0">
                <a:solidFill>
                  <a:srgbClr val="8B9AA3"/>
                </a:solidFill>
              </a:rPr>
              <a:t>A and B.</a:t>
            </a:r>
          </a:p>
          <a:p>
            <a:pPr marL="228600" indent="-228600">
              <a:buFont typeface="+mj-lt"/>
              <a:buAutoNum type="alphaUcPeriod"/>
            </a:pPr>
            <a:endParaRPr lang="en-US" sz="1020" dirty="0">
              <a:solidFill>
                <a:srgbClr val="8B9AA3"/>
              </a:solidFill>
              <a:latin typeface="Calibri" panose="020F0502020204030204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6179820" y="4272170"/>
            <a:ext cx="137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1.C     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2.A      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3.A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4.C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5.C   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6.B</a:t>
            </a:r>
            <a:endParaRPr lang="en-US" sz="893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6179818" y="8403741"/>
            <a:ext cx="137160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1.B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2.B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3.D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4.C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5.C</a:t>
            </a:r>
          </a:p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6.C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23" y="29755"/>
            <a:ext cx="4038600" cy="1999712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1400" kern="1200" dirty="0">
                <a:solidFill>
                  <a:srgbClr val="2C4451"/>
                </a:solidFill>
                <a:latin typeface="Calibri" panose="020F0502020204030204"/>
                <a:ea typeface="+mn-ea"/>
                <a:cs typeface="+mn-cs"/>
              </a:rPr>
              <a:t>1) Most enzymes function optimally at pH ?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  <a:t>A- 7.8 </a:t>
            </a:r>
            <a:b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  <a:t>B- 7.4 </a:t>
            </a:r>
            <a:b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  <a:t>C- 6.8 </a:t>
            </a:r>
            <a:b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  <a:t>D- 2                                                   </a:t>
            </a:r>
            <a:b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400" kern="1200" dirty="0">
                <a:solidFill>
                  <a:srgbClr val="8B9AA3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1400" kern="1200" dirty="0">
                <a:solidFill>
                  <a:srgbClr val="2C4451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1400" kern="1200" dirty="0">
                <a:solidFill>
                  <a:srgbClr val="2C4451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ar-S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6331" y="86645"/>
            <a:ext cx="6477000" cy="40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1" dirty="0">
                <a:solidFill>
                  <a:srgbClr val="464653"/>
                </a:solidFill>
                <a:latin typeface="+mj-lt"/>
                <a:ea typeface="+mj-ea"/>
                <a:cs typeface="+mj-cs"/>
              </a:rPr>
              <a:t>Quiz lecture </a:t>
            </a:r>
            <a:r>
              <a:rPr lang="en-US" sz="2041" dirty="0" smtClean="0">
                <a:solidFill>
                  <a:srgbClr val="464653"/>
                </a:solidFill>
                <a:latin typeface="+mj-lt"/>
                <a:ea typeface="+mj-ea"/>
                <a:cs typeface="+mj-cs"/>
              </a:rPr>
              <a:t>9 and 10</a:t>
            </a:r>
            <a:endParaRPr lang="en-US" sz="2041" dirty="0">
              <a:solidFill>
                <a:srgbClr val="46465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0151" y="274560"/>
            <a:ext cx="38862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2) As [H+ ] ↑            </a:t>
            </a:r>
            <a:r>
              <a:rPr lang="en-US" sz="3200" dirty="0"/>
              <a:t>                                                             </a:t>
            </a:r>
            <a:br>
              <a:rPr lang="en-US" sz="3200" dirty="0"/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A- pH falls – acidosis                                                           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B- pH increases – alkalosis                                                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C- pH increases – acidosis                                                 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D- pH falls – alkalosis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63632" y="1277345"/>
            <a:ext cx="382420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4) What is fastest system involved in control of [H+ ] ?</a:t>
            </a:r>
            <a:br>
              <a:rPr lang="en-US" sz="1400" dirty="0">
                <a:solidFill>
                  <a:srgbClr val="2C4451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A- Excretion of H by kidneys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B- Excretion of CO2 by lungs 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C- Buffer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3632" y="2885171"/>
            <a:ext cx="38862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6) important source of buffer in CHRONIC metabolic acidosis?</a:t>
            </a:r>
            <a:r>
              <a:rPr lang="en-US" sz="1400">
                <a:solidFill>
                  <a:srgbClr val="2C4451"/>
                </a:solidFill>
                <a:latin typeface="Calibri" panose="020F0502020204030204"/>
              </a:rPr>
              <a:t/>
            </a:r>
            <a:br>
              <a:rPr lang="en-US" sz="1400">
                <a:solidFill>
                  <a:srgbClr val="2C4451"/>
                </a:solidFill>
                <a:latin typeface="Calibri" panose="020F0502020204030204"/>
              </a:rPr>
            </a:br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A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) Phosphate Buffering System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B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) Protein Buffers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C) Bicarbonate buffer system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D) Bone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709" y="1683040"/>
            <a:ext cx="31887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3) Normal BLOOD pH range for adults</a:t>
            </a:r>
            <a:br>
              <a:rPr lang="en-US" sz="1400" dirty="0">
                <a:solidFill>
                  <a:srgbClr val="2C4451"/>
                </a:solidFill>
                <a:latin typeface="Calibri" panose="020F0502020204030204"/>
              </a:rPr>
            </a:br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A- 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7.45-7.8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B- 6.8-7.35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C- 6.8-6.8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D- 7.35-7.45</a:t>
            </a:r>
          </a:p>
        </p:txBody>
      </p:sp>
      <p:sp>
        <p:nvSpPr>
          <p:cNvPr id="8" name="Rectangle 7"/>
          <p:cNvSpPr/>
          <p:nvPr/>
        </p:nvSpPr>
        <p:spPr>
          <a:xfrm>
            <a:off x="216331" y="2840967"/>
            <a:ext cx="32559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5) Most important buffering system is 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A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) Bone 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B) Phosphate Buffering System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C) Bicarbonate buffer system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D) Protein Buffers</a:t>
            </a:r>
            <a:br>
              <a:rPr lang="en-US" sz="1400" dirty="0">
                <a:solidFill>
                  <a:srgbClr val="8B9AA3"/>
                </a:solidFill>
                <a:latin typeface="Calibri" panose="020F0502020204030204"/>
              </a:rPr>
            </a:br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13122" y="3975726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1-B 2-A 3-D 4-C 5-C 6-D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29436" y="4459282"/>
            <a:ext cx="3581400" cy="1815882"/>
          </a:xfrm>
        </p:spPr>
        <p:txBody>
          <a:bodyPr/>
          <a:lstStyle/>
          <a:p>
            <a:pPr algn="l" rtl="0"/>
            <a:r>
              <a:rPr lang="en-US" sz="1400" kern="1200" dirty="0">
                <a:solidFill>
                  <a:srgbClr val="2C4451"/>
                </a:solidFill>
                <a:latin typeface="Calibri" panose="020F0502020204030204"/>
              </a:rPr>
              <a:t>1- When a patient has PH changes first line of defense will be the physiological buffer system, if it’s not enough the chemical buffer system will take place? </a:t>
            </a:r>
          </a:p>
          <a:p>
            <a:pPr marL="342900" indent="-342900" algn="l" rtl="0">
              <a:buAutoNum type="alphaUcPeriod"/>
            </a:pP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True. B. False. </a:t>
            </a:r>
          </a:p>
          <a:p>
            <a:pPr marL="342900" indent="-342900" algn="l" rtl="0">
              <a:buAutoNum type="alphaUcPeriod"/>
            </a:pP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. </a:t>
            </a:r>
          </a:p>
          <a:p>
            <a:pPr algn="l" rtl="0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13122" y="12672253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BEC CB 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9063" y="4407157"/>
            <a:ext cx="32927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2- Since [H2CO3] very low, that’s make it? </a:t>
            </a:r>
          </a:p>
          <a:p>
            <a:pPr marL="342900" indent="-342900">
              <a:buAutoNum type="alphaUcPeriod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Easily to estimate.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B. Difficult to measure.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C. Ineffective on the equation.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D. Need to replace it with other component.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E. Both B &amp; D.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1209" y="5407203"/>
            <a:ext cx="363251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3- Increase alveolar ventilation decreases what? </a:t>
            </a:r>
          </a:p>
          <a:p>
            <a:pPr marL="342900" indent="-342900">
              <a:buAutoNum type="alphaUcPeriod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Intracellular Fluid H+ Concentration and Lowers </a:t>
            </a:r>
            <a:r>
              <a:rPr lang="en-US" sz="1400" dirty="0" err="1">
                <a:solidFill>
                  <a:srgbClr val="8B9AA3"/>
                </a:solidFill>
                <a:latin typeface="Calibri" panose="020F0502020204030204"/>
              </a:rPr>
              <a:t>pH.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B. Intracellular Fluid CO2 Concentration and Raises </a:t>
            </a:r>
            <a:r>
              <a:rPr lang="en-US" sz="1400" dirty="0" err="1">
                <a:solidFill>
                  <a:srgbClr val="8B9AA3"/>
                </a:solidFill>
                <a:latin typeface="Calibri" panose="020F0502020204030204"/>
              </a:rPr>
              <a:t>pH.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C. Extracellular Fluid H+ Concentration and Raises </a:t>
            </a:r>
            <a:r>
              <a:rPr lang="en-US" sz="1400" dirty="0" err="1">
                <a:solidFill>
                  <a:srgbClr val="8B9AA3"/>
                </a:solidFill>
                <a:latin typeface="Calibri" panose="020F0502020204030204"/>
              </a:rPr>
              <a:t>pH.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D. Extracellular Fluid CO2 Concentration and Lowers </a:t>
            </a:r>
            <a:r>
              <a:rPr lang="en-US" sz="1400" dirty="0" err="1">
                <a:solidFill>
                  <a:srgbClr val="8B9AA3"/>
                </a:solidFill>
                <a:latin typeface="Calibri" panose="020F0502020204030204"/>
              </a:rPr>
              <a:t>pH.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E. None of the above.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9366" y="5868867"/>
            <a:ext cx="38862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400" dirty="0">
              <a:solidFill>
                <a:srgbClr val="2C4451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4- All of the following are chemical buffers system, except? </a:t>
            </a:r>
          </a:p>
          <a:p>
            <a:pPr marL="342900" indent="-342900">
              <a:buAutoNum type="alphaUcPeriod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Phosphate. </a:t>
            </a:r>
            <a:endParaRPr lang="en-US" sz="1400" dirty="0" smtClean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B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. Bicarbonate</a:t>
            </a:r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.</a:t>
            </a:r>
          </a:p>
          <a:p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 C. 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Respiratory. </a:t>
            </a:r>
            <a:endParaRPr lang="en-US" sz="1400" dirty="0" smtClean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D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. Protein. </a:t>
            </a:r>
            <a:endParaRPr lang="en-US" sz="1400" dirty="0" smtClean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 smtClean="0">
                <a:solidFill>
                  <a:srgbClr val="8B9AA3"/>
                </a:solidFill>
                <a:latin typeface="Calibri" panose="020F0502020204030204"/>
              </a:rPr>
              <a:t>E</a:t>
            </a: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. Bone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0538" y="8107638"/>
            <a:ext cx="3877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2C4451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5- Phosphate buffer system does not have much effect as intracellular fluid buffer. However, it’s a major extracellular buffer and important in renal tubular fluid? </a:t>
            </a:r>
          </a:p>
          <a:p>
            <a:pPr marL="342900" indent="-342900">
              <a:buAutoNum type="alphaUcPeriod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True.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B. False.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39208" y="7999916"/>
            <a:ext cx="30179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6- What is the correct sequence of events? </a:t>
            </a:r>
          </a:p>
          <a:p>
            <a:pPr marL="342900" indent="-342900">
              <a:buAutoNum type="alphaUcPeriod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Conversion of H2CO3 to CO2 and H2O.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B. Conversion of HCO3 to H2CO3.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C. Bind of H+ with HCO3.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D. All of the above.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E. None of the above.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4530" y="105175"/>
            <a:ext cx="1282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(TEAM 435)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04254" y="9609556"/>
            <a:ext cx="14414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8B9AA3"/>
                </a:solidFill>
                <a:latin typeface="Calibri" panose="020F0502020204030204"/>
              </a:rPr>
              <a:t>1-B 2-E 3-C 4-C 5-B 6-D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33786" y="4309295"/>
            <a:ext cx="66233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196" y="2415613"/>
            <a:ext cx="6995160" cy="1785104"/>
          </a:xfrm>
        </p:spPr>
        <p:txBody>
          <a:bodyPr/>
          <a:lstStyle/>
          <a:p>
            <a:pPr algn="l" rtl="0"/>
            <a:r>
              <a:rPr lang="en-US" sz="1400" kern="1200" dirty="0">
                <a:solidFill>
                  <a:srgbClr val="2C4451"/>
                </a:solidFill>
                <a:latin typeface="Calibri" panose="020F0502020204030204"/>
              </a:rPr>
              <a:t>2- Which out of the following conditions will not cause respiratory alkalosis? </a:t>
            </a:r>
          </a:p>
          <a:p>
            <a:pPr marL="342900" indent="-342900" algn="l" rtl="0">
              <a:buAutoNum type="alphaLcParenR"/>
            </a:pP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Fever </a:t>
            </a:r>
          </a:p>
          <a:p>
            <a:pPr marL="342900" indent="-342900" algn="l" rtl="0">
              <a:buAutoNum type="alphaLcParenR"/>
            </a:pP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Anxiety </a:t>
            </a:r>
          </a:p>
          <a:p>
            <a:pPr marL="342900" indent="-342900" algn="l" rtl="0">
              <a:buAutoNum type="alphaLcParenR"/>
            </a:pP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Laryngeal obstruction </a:t>
            </a:r>
          </a:p>
          <a:p>
            <a:pPr marL="342900" indent="-342900" algn="l" rtl="0">
              <a:buAutoNum type="alphaLcParenR"/>
            </a:pPr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Salicylate toxicity </a:t>
            </a:r>
          </a:p>
          <a:p>
            <a:pPr marL="342900" indent="-342900" algn="l" rtl="0">
              <a:buAutoNum type="alphaLcParenR"/>
            </a:pPr>
            <a:endParaRPr lang="en-US" sz="1400" kern="1200" dirty="0">
              <a:solidFill>
                <a:srgbClr val="8B9AA3"/>
              </a:solidFill>
              <a:latin typeface="Calibri" panose="020F0502020204030204"/>
            </a:endParaRPr>
          </a:p>
          <a:p>
            <a:pPr algn="l" rtl="0"/>
            <a:r>
              <a:rPr lang="en-US" sz="1400" kern="1200" dirty="0">
                <a:solidFill>
                  <a:srgbClr val="8B9AA3"/>
                </a:solidFill>
                <a:latin typeface="Calibri" panose="020F0502020204030204"/>
              </a:rPr>
              <a:t>Answer B</a:t>
            </a:r>
          </a:p>
          <a:p>
            <a:pPr marL="342900" indent="-342900" algn="l" rtl="0">
              <a:buAutoNum type="alphaLcParenR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770" y="4002284"/>
            <a:ext cx="719896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3- Which of the following laboratory results below indicates compensated metabolic alkalosis?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Low p CO2, normal bicarbonate and, high pH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b) Low p CO2, low bicarbonate, low pH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c) High p CO2, normal bicarbonate and, low p H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d) High pCO2, high bicarbonate and High pH</a:t>
            </a:r>
          </a:p>
          <a:p>
            <a:pPr marL="342900" indent="-342900">
              <a:buAutoNum type="alphaLcParenR"/>
            </a:pPr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Answer: D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544" y="7672793"/>
            <a:ext cx="71269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5- A young woman is found comatose, having taken an unknown number of sleeping pills an unknown time before. An arterial blood sample yields the following values: pH – 6.90, HCO3- 13 </a:t>
            </a:r>
            <a:r>
              <a:rPr lang="en-US" sz="1400" dirty="0" err="1">
                <a:solidFill>
                  <a:srgbClr val="2C4451"/>
                </a:solidFill>
                <a:latin typeface="Calibri" panose="020F0502020204030204"/>
              </a:rPr>
              <a:t>meq</a:t>
            </a:r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/liter, PaCO2 68 mmHg. This patient’s acid-base status is most accurately described as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Uncompensated metabolic acidosis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b) uncompensated respiratory acidosis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c) simultaneous respiratory and metabolic acidosis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d) respiratory acidosis with partial renal compensation</a:t>
            </a:r>
          </a:p>
          <a:p>
            <a:pPr marL="342900" indent="-342900">
              <a:buAutoNum type="alphaLcParenR"/>
            </a:pPr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Answer: C</a:t>
            </a:r>
          </a:p>
        </p:txBody>
      </p:sp>
      <p:sp>
        <p:nvSpPr>
          <p:cNvPr id="6" name="Rectangle 5"/>
          <p:cNvSpPr/>
          <p:nvPr/>
        </p:nvSpPr>
        <p:spPr>
          <a:xfrm>
            <a:off x="237770" y="599731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1- A climber attempts an assault on a high mountain in the Andes and reaches an altitude of 5000 meters (16,400 </a:t>
            </a:r>
            <a:r>
              <a:rPr lang="en-US" sz="1400" dirty="0" err="1">
                <a:solidFill>
                  <a:srgbClr val="2C4451"/>
                </a:solidFill>
                <a:latin typeface="Calibri" panose="020F0502020204030204"/>
              </a:rPr>
              <a:t>ft</a:t>
            </a:r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) above sea level. What will happen to his arterial PCO2 and pH?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Both will be lower than normal.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b) The pH will rise and PCO2 will fall.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c) Both will be higher than normal due to the physical exertion. </a:t>
            </a: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d) The pH will fall and PCO2 will rise</a:t>
            </a:r>
          </a:p>
          <a:p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Answer B</a:t>
            </a:r>
          </a:p>
        </p:txBody>
      </p:sp>
      <p:sp>
        <p:nvSpPr>
          <p:cNvPr id="7" name="Rectangle 6"/>
          <p:cNvSpPr/>
          <p:nvPr/>
        </p:nvSpPr>
        <p:spPr>
          <a:xfrm>
            <a:off x="206709" y="5622095"/>
            <a:ext cx="74132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4- In a man undergoing surgery, it was necessary to aspirate the contents of the upper gastro-intestinal tract. After surgery, the following values were obtained from an arterial blood sample: pH 7.55, PCO2 52 mm Hg and HCO3- 40 </a:t>
            </a:r>
            <a:r>
              <a:rPr lang="en-US" sz="1400" dirty="0" err="1">
                <a:solidFill>
                  <a:srgbClr val="2C4451"/>
                </a:solidFill>
                <a:latin typeface="Calibri" panose="020F0502020204030204"/>
              </a:rPr>
              <a:t>mmol</a:t>
            </a:r>
            <a:r>
              <a:rPr lang="en-US" sz="1400" dirty="0">
                <a:solidFill>
                  <a:srgbClr val="2C4451"/>
                </a:solidFill>
                <a:latin typeface="Calibri" panose="020F0502020204030204"/>
              </a:rPr>
              <a:t>/l. What is the underlying disorder? </a:t>
            </a:r>
            <a:endParaRPr lang="en-US" sz="1400" dirty="0" smtClean="0">
              <a:solidFill>
                <a:srgbClr val="2C4451"/>
              </a:solidFill>
              <a:latin typeface="Calibri" panose="020F0502020204030204"/>
            </a:endParaRP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Metabolic acidosis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b) Respiratory alkalosis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c) Metabolic alkalosis </a:t>
            </a:r>
          </a:p>
          <a:p>
            <a:pPr marL="342900" indent="-342900">
              <a:buAutoNum type="alphaLcParenR"/>
            </a:pPr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d) Respiratory acidosis</a:t>
            </a:r>
          </a:p>
          <a:p>
            <a:pPr marL="342900" indent="-342900">
              <a:buAutoNum type="alphaLcParenR"/>
            </a:pPr>
            <a:endParaRPr lang="en-US" sz="1400" dirty="0">
              <a:solidFill>
                <a:srgbClr val="8B9AA3"/>
              </a:solidFill>
              <a:latin typeface="Calibri" panose="020F0502020204030204"/>
            </a:endParaRPr>
          </a:p>
          <a:p>
            <a:r>
              <a:rPr lang="en-US" sz="1400" dirty="0">
                <a:solidFill>
                  <a:srgbClr val="8B9AA3"/>
                </a:solidFill>
                <a:latin typeface="Calibri" panose="020F0502020204030204"/>
              </a:rPr>
              <a:t>Answer: 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544" y="195991"/>
            <a:ext cx="164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Quiz Lecture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3221</Words>
  <Application>Microsoft Macintosh PowerPoint</Application>
  <PresentationFormat>Custom</PresentationFormat>
  <Paragraphs>463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Symbol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Lecture 5</vt:lpstr>
      <vt:lpstr>Quiz Lecture 7 </vt:lpstr>
      <vt:lpstr> 1) Most enzymes function optimally at pH ?  A- 7.8  B- 7.4  C- 6.8  D- 2                                                            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abdulrahman alrashed</dc:creator>
  <cp:lastModifiedBy>لولوه</cp:lastModifiedBy>
  <cp:revision>48</cp:revision>
  <dcterms:created xsi:type="dcterms:W3CDTF">2017-05-06T13:15:40Z</dcterms:created>
  <dcterms:modified xsi:type="dcterms:W3CDTF">2017-05-18T19:42:30Z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2017-05-06T00:00:00Z</vt:filetime>
  </property>
</Properties>
</file>