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Lst>
  <p:notesMasterIdLst>
    <p:notesMasterId r:id="rId56"/>
  </p:notesMasterIdLst>
  <p:sldIdLst>
    <p:sldId id="421" r:id="rId3"/>
    <p:sldId id="312" r:id="rId4"/>
    <p:sldId id="349" r:id="rId5"/>
    <p:sldId id="314" r:id="rId6"/>
    <p:sldId id="409" r:id="rId7"/>
    <p:sldId id="363" r:id="rId8"/>
    <p:sldId id="321" r:id="rId9"/>
    <p:sldId id="351" r:id="rId10"/>
    <p:sldId id="353" r:id="rId11"/>
    <p:sldId id="388" r:id="rId12"/>
    <p:sldId id="324" r:id="rId13"/>
    <p:sldId id="389" r:id="rId14"/>
    <p:sldId id="413" r:id="rId15"/>
    <p:sldId id="362" r:id="rId16"/>
    <p:sldId id="354" r:id="rId17"/>
    <p:sldId id="414" r:id="rId18"/>
    <p:sldId id="358" r:id="rId19"/>
    <p:sldId id="415" r:id="rId20"/>
    <p:sldId id="416" r:id="rId21"/>
    <p:sldId id="417" r:id="rId22"/>
    <p:sldId id="418" r:id="rId23"/>
    <p:sldId id="360" r:id="rId24"/>
    <p:sldId id="420" r:id="rId25"/>
    <p:sldId id="419" r:id="rId26"/>
    <p:sldId id="391" r:id="rId27"/>
    <p:sldId id="369" r:id="rId28"/>
    <p:sldId id="392" r:id="rId29"/>
    <p:sldId id="371" r:id="rId30"/>
    <p:sldId id="393" r:id="rId31"/>
    <p:sldId id="395" r:id="rId32"/>
    <p:sldId id="412" r:id="rId33"/>
    <p:sldId id="374" r:id="rId34"/>
    <p:sldId id="377" r:id="rId35"/>
    <p:sldId id="378" r:id="rId36"/>
    <p:sldId id="386" r:id="rId37"/>
    <p:sldId id="382" r:id="rId38"/>
    <p:sldId id="384" r:id="rId39"/>
    <p:sldId id="411" r:id="rId40"/>
    <p:sldId id="396" r:id="rId41"/>
    <p:sldId id="397" r:id="rId42"/>
    <p:sldId id="399" r:id="rId43"/>
    <p:sldId id="398" r:id="rId44"/>
    <p:sldId id="400" r:id="rId45"/>
    <p:sldId id="401" r:id="rId46"/>
    <p:sldId id="402" r:id="rId47"/>
    <p:sldId id="403" r:id="rId48"/>
    <p:sldId id="404" r:id="rId49"/>
    <p:sldId id="405" r:id="rId50"/>
    <p:sldId id="406" r:id="rId51"/>
    <p:sldId id="407" r:id="rId52"/>
    <p:sldId id="394" r:id="rId53"/>
    <p:sldId id="410" r:id="rId54"/>
    <p:sldId id="317" r:id="rId5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cmAuthor>
  <p:cmAuthor id="2" name="HP" initials="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528693"/>
    <a:srgbClr val="C76B9B"/>
    <a:srgbClr val="91D587"/>
    <a:srgbClr val="93D2BC"/>
    <a:srgbClr val="BFC771"/>
    <a:srgbClr val="F7C025"/>
    <a:srgbClr val="E9ECFD"/>
    <a:srgbClr val="CA6E6C"/>
    <a:srgbClr val="8DD3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4495" autoAdjust="0"/>
  </p:normalViewPr>
  <p:slideViewPr>
    <p:cSldViewPr>
      <p:cViewPr>
        <p:scale>
          <a:sx n="102" d="100"/>
          <a:sy n="102" d="100"/>
        </p:scale>
        <p:origin x="536" y="-728"/>
      </p:cViewPr>
      <p:guideLst>
        <p:guide orient="horz" pos="2160"/>
        <p:guide pos="3839"/>
      </p:guideLst>
    </p:cSldViewPr>
  </p:slideViewPr>
  <p:outlineViewPr>
    <p:cViewPr>
      <p:scale>
        <a:sx n="33" d="100"/>
        <a:sy n="33" d="100"/>
      </p:scale>
      <p:origin x="0" y="2820"/>
    </p:cViewPr>
  </p:outlineViewPr>
  <p:notesTextViewPr>
    <p:cViewPr>
      <p:scale>
        <a:sx n="1" d="1"/>
        <a:sy n="1" d="1"/>
      </p:scale>
      <p:origin x="0" y="0"/>
    </p:cViewPr>
  </p:notesTextViewPr>
  <p:sorterViewPr>
    <p:cViewPr>
      <p:scale>
        <a:sx n="100" d="100"/>
        <a:sy n="100" d="100"/>
      </p:scale>
      <p:origin x="0" y="-834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notesMaster" Target="notesMasters/notesMaster1.xml"/><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_rels/data12.xml.rels><?xml version="1.0" encoding="UTF-8" standalone="yes"?>
<Relationships xmlns="http://schemas.openxmlformats.org/package/2006/relationships"><Relationship Id="rId1" Type="http://schemas.openxmlformats.org/officeDocument/2006/relationships/image" Target="../media/image51.png"/></Relationships>
</file>

<file path=ppt/diagrams/_rels/data5.xml.rels><?xml version="1.0" encoding="UTF-8" standalone="yes"?>
<Relationships xmlns="http://schemas.openxmlformats.org/package/2006/relationships"><Relationship Id="rId1" Type="http://schemas.openxmlformats.org/officeDocument/2006/relationships/image" Target="../media/image29.emf"/></Relationships>
</file>

<file path=ppt/diagrams/_rels/data6.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9.emf"/></Relationships>
</file>

<file path=ppt/diagrams/_rels/drawing6.xml.rels><?xml version="1.0" encoding="UTF-8" standalone="yes"?>
<Relationships xmlns="http://schemas.openxmlformats.org/package/2006/relationships"><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41EAF-E3A2-9F45-9312-8C0DCF1FFF52}" type="doc">
      <dgm:prSet loTypeId="urn:microsoft.com/office/officeart/2005/8/layout/StepDownProcess" loCatId="" qsTypeId="urn:microsoft.com/office/officeart/2005/8/quickstyle/simple1" qsCatId="simple" csTypeId="urn:microsoft.com/office/officeart/2005/8/colors/colorful2" csCatId="colorful" phldr="1"/>
      <dgm:spPr/>
    </dgm:pt>
    <dgm:pt modelId="{9E73EBBC-A421-2442-B0E0-56A54B3A9213}">
      <dgm:prSet phldrT="[Text]"/>
      <dgm:spPr/>
      <dgm:t>
        <a:bodyPr/>
        <a:lstStyle/>
        <a:p>
          <a:r>
            <a:rPr lang="en-US" dirty="0" smtClean="0"/>
            <a:t>Kidney </a:t>
          </a:r>
          <a:endParaRPr lang="en-US" dirty="0"/>
        </a:p>
      </dgm:t>
    </dgm:pt>
    <dgm:pt modelId="{6AA0D64F-D20E-CF40-9D24-C99B65741E4E}" type="parTrans" cxnId="{EBD83C32-1A6F-A74E-8851-D129C0A7FFE4}">
      <dgm:prSet/>
      <dgm:spPr/>
      <dgm:t>
        <a:bodyPr/>
        <a:lstStyle/>
        <a:p>
          <a:endParaRPr lang="en-US"/>
        </a:p>
      </dgm:t>
    </dgm:pt>
    <dgm:pt modelId="{F4327643-CE26-3643-801E-65ADC77B7B72}" type="sibTrans" cxnId="{EBD83C32-1A6F-A74E-8851-D129C0A7FFE4}">
      <dgm:prSet/>
      <dgm:spPr/>
      <dgm:t>
        <a:bodyPr/>
        <a:lstStyle/>
        <a:p>
          <a:endParaRPr lang="en-US"/>
        </a:p>
      </dgm:t>
    </dgm:pt>
    <dgm:pt modelId="{0A3A512C-1406-A341-AB48-781ED693BE1C}">
      <dgm:prSet phldrT="[Text]"/>
      <dgm:spPr/>
      <dgm:t>
        <a:bodyPr/>
        <a:lstStyle/>
        <a:p>
          <a:r>
            <a:rPr lang="en-US" dirty="0" smtClean="0"/>
            <a:t>Ureter </a:t>
          </a:r>
          <a:endParaRPr lang="en-US" dirty="0"/>
        </a:p>
      </dgm:t>
    </dgm:pt>
    <dgm:pt modelId="{FC446586-EAEB-F84F-A028-019784C29218}" type="parTrans" cxnId="{AAD494DC-3A7B-4142-BD60-0A83D672B394}">
      <dgm:prSet/>
      <dgm:spPr/>
      <dgm:t>
        <a:bodyPr/>
        <a:lstStyle/>
        <a:p>
          <a:endParaRPr lang="en-US"/>
        </a:p>
      </dgm:t>
    </dgm:pt>
    <dgm:pt modelId="{C4BA3AA0-4D39-3E4D-B841-D9740122DB71}" type="sibTrans" cxnId="{AAD494DC-3A7B-4142-BD60-0A83D672B394}">
      <dgm:prSet/>
      <dgm:spPr/>
      <dgm:t>
        <a:bodyPr/>
        <a:lstStyle/>
        <a:p>
          <a:endParaRPr lang="en-US"/>
        </a:p>
      </dgm:t>
    </dgm:pt>
    <dgm:pt modelId="{52681E8A-EF51-CF41-B053-AE644BAE0A70}">
      <dgm:prSet phldrT="[Text]"/>
      <dgm:spPr/>
      <dgm:t>
        <a:bodyPr/>
        <a:lstStyle/>
        <a:p>
          <a:r>
            <a:rPr lang="en-US" dirty="0" smtClean="0"/>
            <a:t>Urinary bladder </a:t>
          </a:r>
          <a:endParaRPr lang="en-US" dirty="0"/>
        </a:p>
      </dgm:t>
    </dgm:pt>
    <dgm:pt modelId="{5D348C2A-F128-734E-86F7-DCFD04928667}" type="sibTrans" cxnId="{0C1F7E17-0410-5247-B439-F2B1E9A69CA5}">
      <dgm:prSet/>
      <dgm:spPr/>
      <dgm:t>
        <a:bodyPr/>
        <a:lstStyle/>
        <a:p>
          <a:pPr rtl="0"/>
          <a:endParaRPr lang="en-US"/>
        </a:p>
      </dgm:t>
    </dgm:pt>
    <dgm:pt modelId="{21507A5B-C21B-1044-934C-764ED0AEE371}" type="parTrans" cxnId="{0C1F7E17-0410-5247-B439-F2B1E9A69CA5}">
      <dgm:prSet/>
      <dgm:spPr/>
      <dgm:t>
        <a:bodyPr/>
        <a:lstStyle/>
        <a:p>
          <a:endParaRPr lang="en-US"/>
        </a:p>
      </dgm:t>
    </dgm:pt>
    <dgm:pt modelId="{0839B3B6-26F6-0648-9ABE-FD732F9C6DF5}">
      <dgm:prSet/>
      <dgm:spPr/>
      <dgm:t>
        <a:bodyPr/>
        <a:lstStyle/>
        <a:p>
          <a:r>
            <a:rPr lang="en-US" dirty="0" smtClean="0"/>
            <a:t>Urethra </a:t>
          </a:r>
          <a:endParaRPr lang="en-US" dirty="0"/>
        </a:p>
      </dgm:t>
    </dgm:pt>
    <dgm:pt modelId="{DCA4458C-757B-AD4F-B534-EE346E73435C}" type="parTrans" cxnId="{80DC4680-E177-CB44-8DF3-D51023452E51}">
      <dgm:prSet/>
      <dgm:spPr/>
      <dgm:t>
        <a:bodyPr/>
        <a:lstStyle/>
        <a:p>
          <a:endParaRPr lang="en-US"/>
        </a:p>
      </dgm:t>
    </dgm:pt>
    <dgm:pt modelId="{42D30C16-F51D-2F4A-BEDA-E844D5E44861}" type="sibTrans" cxnId="{80DC4680-E177-CB44-8DF3-D51023452E51}">
      <dgm:prSet/>
      <dgm:spPr/>
      <dgm:t>
        <a:bodyPr/>
        <a:lstStyle/>
        <a:p>
          <a:endParaRPr lang="en-US"/>
        </a:p>
      </dgm:t>
    </dgm:pt>
    <dgm:pt modelId="{89B5EB1A-E54C-744A-BBE2-564F87C8D45B}" type="pres">
      <dgm:prSet presAssocID="{9AA41EAF-E3A2-9F45-9312-8C0DCF1FFF52}" presName="rootnode" presStyleCnt="0">
        <dgm:presLayoutVars>
          <dgm:chMax/>
          <dgm:chPref/>
          <dgm:dir/>
          <dgm:animLvl val="lvl"/>
        </dgm:presLayoutVars>
      </dgm:prSet>
      <dgm:spPr/>
    </dgm:pt>
    <dgm:pt modelId="{4B56F75F-92D1-EF47-B7D3-A17B84F83A34}" type="pres">
      <dgm:prSet presAssocID="{9E73EBBC-A421-2442-B0E0-56A54B3A9213}" presName="composite" presStyleCnt="0"/>
      <dgm:spPr/>
    </dgm:pt>
    <dgm:pt modelId="{65DE9C96-C708-7C42-9636-F22244DF25F7}" type="pres">
      <dgm:prSet presAssocID="{9E73EBBC-A421-2442-B0E0-56A54B3A9213}" presName="bentUpArrow1" presStyleLbl="alignImgPlace1" presStyleIdx="0" presStyleCnt="3"/>
      <dgm:spPr/>
    </dgm:pt>
    <dgm:pt modelId="{68657CEE-E1E2-1546-9155-4DB65DF7B93D}" type="pres">
      <dgm:prSet presAssocID="{9E73EBBC-A421-2442-B0E0-56A54B3A9213}" presName="ParentText" presStyleLbl="node1" presStyleIdx="0" presStyleCnt="4" custLinFactNeighborX="-9020" custLinFactNeighborY="-4721">
        <dgm:presLayoutVars>
          <dgm:chMax val="1"/>
          <dgm:chPref val="1"/>
          <dgm:bulletEnabled val="1"/>
        </dgm:presLayoutVars>
      </dgm:prSet>
      <dgm:spPr/>
      <dgm:t>
        <a:bodyPr/>
        <a:lstStyle/>
        <a:p>
          <a:endParaRPr lang="en-US"/>
        </a:p>
      </dgm:t>
    </dgm:pt>
    <dgm:pt modelId="{258EDE37-958F-3346-9133-C74F4C7E2D1C}" type="pres">
      <dgm:prSet presAssocID="{9E73EBBC-A421-2442-B0E0-56A54B3A9213}" presName="ChildText" presStyleLbl="revTx" presStyleIdx="0" presStyleCnt="3">
        <dgm:presLayoutVars>
          <dgm:chMax val="0"/>
          <dgm:chPref val="0"/>
          <dgm:bulletEnabled val="1"/>
        </dgm:presLayoutVars>
      </dgm:prSet>
      <dgm:spPr/>
    </dgm:pt>
    <dgm:pt modelId="{A60F1CDD-8033-FE49-AA42-B1A8BFEDCBA4}" type="pres">
      <dgm:prSet presAssocID="{F4327643-CE26-3643-801E-65ADC77B7B72}" presName="sibTrans" presStyleCnt="0"/>
      <dgm:spPr/>
    </dgm:pt>
    <dgm:pt modelId="{7B9DD896-0711-5A40-B9A0-C49E2B71DEBA}" type="pres">
      <dgm:prSet presAssocID="{0A3A512C-1406-A341-AB48-781ED693BE1C}" presName="composite" presStyleCnt="0"/>
      <dgm:spPr/>
    </dgm:pt>
    <dgm:pt modelId="{ADA1E943-CD68-8543-8539-B0A1CBB4566E}" type="pres">
      <dgm:prSet presAssocID="{0A3A512C-1406-A341-AB48-781ED693BE1C}" presName="bentUpArrow1" presStyleLbl="alignImgPlace1" presStyleIdx="1" presStyleCnt="3"/>
      <dgm:spPr/>
    </dgm:pt>
    <dgm:pt modelId="{BC664C28-25D1-E64B-979C-4EB9606FC7E8}" type="pres">
      <dgm:prSet presAssocID="{0A3A512C-1406-A341-AB48-781ED693BE1C}" presName="ParentText" presStyleLbl="node1" presStyleIdx="1" presStyleCnt="4">
        <dgm:presLayoutVars>
          <dgm:chMax val="1"/>
          <dgm:chPref val="1"/>
          <dgm:bulletEnabled val="1"/>
        </dgm:presLayoutVars>
      </dgm:prSet>
      <dgm:spPr/>
      <dgm:t>
        <a:bodyPr/>
        <a:lstStyle/>
        <a:p>
          <a:endParaRPr lang="en-US"/>
        </a:p>
      </dgm:t>
    </dgm:pt>
    <dgm:pt modelId="{D9F3BB79-117B-3E47-B602-F4EA74479A32}" type="pres">
      <dgm:prSet presAssocID="{0A3A512C-1406-A341-AB48-781ED693BE1C}" presName="ChildText" presStyleLbl="revTx" presStyleIdx="1" presStyleCnt="3">
        <dgm:presLayoutVars>
          <dgm:chMax val="0"/>
          <dgm:chPref val="0"/>
          <dgm:bulletEnabled val="1"/>
        </dgm:presLayoutVars>
      </dgm:prSet>
      <dgm:spPr/>
    </dgm:pt>
    <dgm:pt modelId="{79B3AF0A-CE09-4847-9447-98945FA97867}" type="pres">
      <dgm:prSet presAssocID="{C4BA3AA0-4D39-3E4D-B841-D9740122DB71}" presName="sibTrans" presStyleCnt="0"/>
      <dgm:spPr/>
    </dgm:pt>
    <dgm:pt modelId="{0F3B4D2C-3C67-C44C-9F5B-3FB56D795971}" type="pres">
      <dgm:prSet presAssocID="{52681E8A-EF51-CF41-B053-AE644BAE0A70}" presName="composite" presStyleCnt="0"/>
      <dgm:spPr/>
    </dgm:pt>
    <dgm:pt modelId="{148E7630-4812-CB4A-9493-AB98E24F21D5}" type="pres">
      <dgm:prSet presAssocID="{52681E8A-EF51-CF41-B053-AE644BAE0A70}" presName="bentUpArrow1" presStyleLbl="alignImgPlace1" presStyleIdx="2" presStyleCnt="3"/>
      <dgm:spPr/>
    </dgm:pt>
    <dgm:pt modelId="{A195D361-42F0-7048-B26E-EC60EB6C36E0}" type="pres">
      <dgm:prSet presAssocID="{52681E8A-EF51-CF41-B053-AE644BAE0A70}" presName="ParentText" presStyleLbl="node1" presStyleIdx="2" presStyleCnt="4">
        <dgm:presLayoutVars>
          <dgm:chMax val="1"/>
          <dgm:chPref val="1"/>
          <dgm:bulletEnabled val="1"/>
        </dgm:presLayoutVars>
      </dgm:prSet>
      <dgm:spPr/>
      <dgm:t>
        <a:bodyPr/>
        <a:lstStyle/>
        <a:p>
          <a:endParaRPr lang="en-US"/>
        </a:p>
      </dgm:t>
    </dgm:pt>
    <dgm:pt modelId="{21BBA29F-1A3B-3248-BE36-8E1D84F84036}" type="pres">
      <dgm:prSet presAssocID="{52681E8A-EF51-CF41-B053-AE644BAE0A70}" presName="ChildText" presStyleLbl="revTx" presStyleIdx="2" presStyleCnt="3">
        <dgm:presLayoutVars>
          <dgm:chMax val="0"/>
          <dgm:chPref val="0"/>
          <dgm:bulletEnabled val="1"/>
        </dgm:presLayoutVars>
      </dgm:prSet>
      <dgm:spPr/>
    </dgm:pt>
    <dgm:pt modelId="{F79E286C-C8DB-BE4D-8355-EE3E2C2FE11D}" type="pres">
      <dgm:prSet presAssocID="{5D348C2A-F128-734E-86F7-DCFD04928667}" presName="sibTrans" presStyleCnt="0"/>
      <dgm:spPr/>
    </dgm:pt>
    <dgm:pt modelId="{16B0C706-EDDC-F849-968C-249C0899A42A}" type="pres">
      <dgm:prSet presAssocID="{0839B3B6-26F6-0648-9ABE-FD732F9C6DF5}" presName="composite" presStyleCnt="0"/>
      <dgm:spPr/>
    </dgm:pt>
    <dgm:pt modelId="{21046227-E01C-0340-B61C-C65A7E204A86}" type="pres">
      <dgm:prSet presAssocID="{0839B3B6-26F6-0648-9ABE-FD732F9C6DF5}" presName="ParentText" presStyleLbl="node1" presStyleIdx="3" presStyleCnt="4">
        <dgm:presLayoutVars>
          <dgm:chMax val="1"/>
          <dgm:chPref val="1"/>
          <dgm:bulletEnabled val="1"/>
        </dgm:presLayoutVars>
      </dgm:prSet>
      <dgm:spPr/>
      <dgm:t>
        <a:bodyPr/>
        <a:lstStyle/>
        <a:p>
          <a:endParaRPr lang="en-US"/>
        </a:p>
      </dgm:t>
    </dgm:pt>
  </dgm:ptLst>
  <dgm:cxnLst>
    <dgm:cxn modelId="{AAD494DC-3A7B-4142-BD60-0A83D672B394}" srcId="{9AA41EAF-E3A2-9F45-9312-8C0DCF1FFF52}" destId="{0A3A512C-1406-A341-AB48-781ED693BE1C}" srcOrd="1" destOrd="0" parTransId="{FC446586-EAEB-F84F-A028-019784C29218}" sibTransId="{C4BA3AA0-4D39-3E4D-B841-D9740122DB71}"/>
    <dgm:cxn modelId="{0C1F7E17-0410-5247-B439-F2B1E9A69CA5}" srcId="{9AA41EAF-E3A2-9F45-9312-8C0DCF1FFF52}" destId="{52681E8A-EF51-CF41-B053-AE644BAE0A70}" srcOrd="2" destOrd="0" parTransId="{21507A5B-C21B-1044-934C-764ED0AEE371}" sibTransId="{5D348C2A-F128-734E-86F7-DCFD04928667}"/>
    <dgm:cxn modelId="{80DC4680-E177-CB44-8DF3-D51023452E51}" srcId="{9AA41EAF-E3A2-9F45-9312-8C0DCF1FFF52}" destId="{0839B3B6-26F6-0648-9ABE-FD732F9C6DF5}" srcOrd="3" destOrd="0" parTransId="{DCA4458C-757B-AD4F-B534-EE346E73435C}" sibTransId="{42D30C16-F51D-2F4A-BEDA-E844D5E44861}"/>
    <dgm:cxn modelId="{57A4BF65-2B4D-7843-98A6-3131B35A9FDB}" type="presOf" srcId="{9E73EBBC-A421-2442-B0E0-56A54B3A9213}" destId="{68657CEE-E1E2-1546-9155-4DB65DF7B93D}" srcOrd="0" destOrd="0" presId="urn:microsoft.com/office/officeart/2005/8/layout/StepDownProcess"/>
    <dgm:cxn modelId="{80CA7402-B455-1941-B462-AD7C99A8C208}" type="presOf" srcId="{0A3A512C-1406-A341-AB48-781ED693BE1C}" destId="{BC664C28-25D1-E64B-979C-4EB9606FC7E8}" srcOrd="0" destOrd="0" presId="urn:microsoft.com/office/officeart/2005/8/layout/StepDownProcess"/>
    <dgm:cxn modelId="{611B53DA-5C08-8641-B55C-BC152E94D427}" type="presOf" srcId="{0839B3B6-26F6-0648-9ABE-FD732F9C6DF5}" destId="{21046227-E01C-0340-B61C-C65A7E204A86}" srcOrd="0" destOrd="0" presId="urn:microsoft.com/office/officeart/2005/8/layout/StepDownProcess"/>
    <dgm:cxn modelId="{F1137A69-03C6-CB43-BF6A-2641A6FF9A02}" type="presOf" srcId="{52681E8A-EF51-CF41-B053-AE644BAE0A70}" destId="{A195D361-42F0-7048-B26E-EC60EB6C36E0}" srcOrd="0" destOrd="0" presId="urn:microsoft.com/office/officeart/2005/8/layout/StepDownProcess"/>
    <dgm:cxn modelId="{6935BA56-A373-9D47-850E-EDF5FF15C985}" type="presOf" srcId="{9AA41EAF-E3A2-9F45-9312-8C0DCF1FFF52}" destId="{89B5EB1A-E54C-744A-BBE2-564F87C8D45B}" srcOrd="0" destOrd="0" presId="urn:microsoft.com/office/officeart/2005/8/layout/StepDownProcess"/>
    <dgm:cxn modelId="{EBD83C32-1A6F-A74E-8851-D129C0A7FFE4}" srcId="{9AA41EAF-E3A2-9F45-9312-8C0DCF1FFF52}" destId="{9E73EBBC-A421-2442-B0E0-56A54B3A9213}" srcOrd="0" destOrd="0" parTransId="{6AA0D64F-D20E-CF40-9D24-C99B65741E4E}" sibTransId="{F4327643-CE26-3643-801E-65ADC77B7B72}"/>
    <dgm:cxn modelId="{82EC8F04-1BC1-D348-AF6F-87C66F450165}" type="presParOf" srcId="{89B5EB1A-E54C-744A-BBE2-564F87C8D45B}" destId="{4B56F75F-92D1-EF47-B7D3-A17B84F83A34}" srcOrd="0" destOrd="0" presId="urn:microsoft.com/office/officeart/2005/8/layout/StepDownProcess"/>
    <dgm:cxn modelId="{C173608E-CBD7-3A4A-B92F-D92C3BD0A020}" type="presParOf" srcId="{4B56F75F-92D1-EF47-B7D3-A17B84F83A34}" destId="{65DE9C96-C708-7C42-9636-F22244DF25F7}" srcOrd="0" destOrd="0" presId="urn:microsoft.com/office/officeart/2005/8/layout/StepDownProcess"/>
    <dgm:cxn modelId="{C9BEDE75-18C0-134F-BFE0-3787491D82AD}" type="presParOf" srcId="{4B56F75F-92D1-EF47-B7D3-A17B84F83A34}" destId="{68657CEE-E1E2-1546-9155-4DB65DF7B93D}" srcOrd="1" destOrd="0" presId="urn:microsoft.com/office/officeart/2005/8/layout/StepDownProcess"/>
    <dgm:cxn modelId="{752C635B-94C9-D44B-B8A0-1CDDE5DB7401}" type="presParOf" srcId="{4B56F75F-92D1-EF47-B7D3-A17B84F83A34}" destId="{258EDE37-958F-3346-9133-C74F4C7E2D1C}" srcOrd="2" destOrd="0" presId="urn:microsoft.com/office/officeart/2005/8/layout/StepDownProcess"/>
    <dgm:cxn modelId="{C1486500-54EC-014A-AD9B-F6E250DCB757}" type="presParOf" srcId="{89B5EB1A-E54C-744A-BBE2-564F87C8D45B}" destId="{A60F1CDD-8033-FE49-AA42-B1A8BFEDCBA4}" srcOrd="1" destOrd="0" presId="urn:microsoft.com/office/officeart/2005/8/layout/StepDownProcess"/>
    <dgm:cxn modelId="{227DB305-5B46-FF41-99BA-15F9C3643272}" type="presParOf" srcId="{89B5EB1A-E54C-744A-BBE2-564F87C8D45B}" destId="{7B9DD896-0711-5A40-B9A0-C49E2B71DEBA}" srcOrd="2" destOrd="0" presId="urn:microsoft.com/office/officeart/2005/8/layout/StepDownProcess"/>
    <dgm:cxn modelId="{64E65033-9F56-1742-83BD-18F41D77A24B}" type="presParOf" srcId="{7B9DD896-0711-5A40-B9A0-C49E2B71DEBA}" destId="{ADA1E943-CD68-8543-8539-B0A1CBB4566E}" srcOrd="0" destOrd="0" presId="urn:microsoft.com/office/officeart/2005/8/layout/StepDownProcess"/>
    <dgm:cxn modelId="{B13573AA-1013-E24D-A55D-CDEE73D1F1B9}" type="presParOf" srcId="{7B9DD896-0711-5A40-B9A0-C49E2B71DEBA}" destId="{BC664C28-25D1-E64B-979C-4EB9606FC7E8}" srcOrd="1" destOrd="0" presId="urn:microsoft.com/office/officeart/2005/8/layout/StepDownProcess"/>
    <dgm:cxn modelId="{A254A30D-6F15-5749-BD8D-1609BEBF5501}" type="presParOf" srcId="{7B9DD896-0711-5A40-B9A0-C49E2B71DEBA}" destId="{D9F3BB79-117B-3E47-B602-F4EA74479A32}" srcOrd="2" destOrd="0" presId="urn:microsoft.com/office/officeart/2005/8/layout/StepDownProcess"/>
    <dgm:cxn modelId="{81AA22B3-EB4D-AE49-A14E-F05F6E9D1E39}" type="presParOf" srcId="{89B5EB1A-E54C-744A-BBE2-564F87C8D45B}" destId="{79B3AF0A-CE09-4847-9447-98945FA97867}" srcOrd="3" destOrd="0" presId="urn:microsoft.com/office/officeart/2005/8/layout/StepDownProcess"/>
    <dgm:cxn modelId="{2E3A132A-F089-E447-9538-66135970E77B}" type="presParOf" srcId="{89B5EB1A-E54C-744A-BBE2-564F87C8D45B}" destId="{0F3B4D2C-3C67-C44C-9F5B-3FB56D795971}" srcOrd="4" destOrd="0" presId="urn:microsoft.com/office/officeart/2005/8/layout/StepDownProcess"/>
    <dgm:cxn modelId="{1B8AD5EE-4CBA-CC4D-A0F0-FEEDE93D63FF}" type="presParOf" srcId="{0F3B4D2C-3C67-C44C-9F5B-3FB56D795971}" destId="{148E7630-4812-CB4A-9493-AB98E24F21D5}" srcOrd="0" destOrd="0" presId="urn:microsoft.com/office/officeart/2005/8/layout/StepDownProcess"/>
    <dgm:cxn modelId="{2950B881-5774-1049-A9BE-BFAE6A917E44}" type="presParOf" srcId="{0F3B4D2C-3C67-C44C-9F5B-3FB56D795971}" destId="{A195D361-42F0-7048-B26E-EC60EB6C36E0}" srcOrd="1" destOrd="0" presId="urn:microsoft.com/office/officeart/2005/8/layout/StepDownProcess"/>
    <dgm:cxn modelId="{B0A9F664-4FC0-4A4B-955F-044B5CB779F1}" type="presParOf" srcId="{0F3B4D2C-3C67-C44C-9F5B-3FB56D795971}" destId="{21BBA29F-1A3B-3248-BE36-8E1D84F84036}" srcOrd="2" destOrd="0" presId="urn:microsoft.com/office/officeart/2005/8/layout/StepDownProcess"/>
    <dgm:cxn modelId="{32EF6DE6-0CA3-0644-822A-137DBDFF7412}" type="presParOf" srcId="{89B5EB1A-E54C-744A-BBE2-564F87C8D45B}" destId="{F79E286C-C8DB-BE4D-8355-EE3E2C2FE11D}" srcOrd="5" destOrd="0" presId="urn:microsoft.com/office/officeart/2005/8/layout/StepDownProcess"/>
    <dgm:cxn modelId="{48711FF8-91D3-2844-9270-58E9E295789A}" type="presParOf" srcId="{89B5EB1A-E54C-744A-BBE2-564F87C8D45B}" destId="{16B0C706-EDDC-F849-968C-249C0899A42A}" srcOrd="6" destOrd="0" presId="urn:microsoft.com/office/officeart/2005/8/layout/StepDownProcess"/>
    <dgm:cxn modelId="{2899AB78-2B14-8240-A9FA-1BC2D90F486A}" type="presParOf" srcId="{16B0C706-EDDC-F849-968C-249C0899A42A}" destId="{21046227-E01C-0340-B61C-C65A7E204A8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805172-512B-F748-A41D-348667A8AEFA}"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9799D45F-246D-DA45-B307-0EDDABD21C7A}">
      <dgm:prSet phldrT="[Text]" custT="1"/>
      <dgm:spPr/>
      <dgm:t>
        <a:bodyPr/>
        <a:lstStyle/>
        <a:p>
          <a:pPr marL="0" algn="ctr" defTabSz="914400" rtl="0" eaLnBrk="1" latinLnBrk="0" hangingPunct="1"/>
          <a:r>
            <a:rPr lang="en-US" sz="2400" kern="1200" dirty="0">
              <a:latin typeface="Gill Sans MT" pitchFamily="34" charset="0"/>
              <a:ea typeface="+mn-ea"/>
              <a:cs typeface="+mn-cs"/>
            </a:rPr>
            <a:t>Regulation of GFR</a:t>
          </a:r>
        </a:p>
      </dgm:t>
    </dgm:pt>
    <dgm:pt modelId="{F5F7DAE4-668F-9B49-8FDE-E71C121F9A8F}" type="parTrans" cxnId="{75BB59F6-82B9-F443-A92D-C857DAB58C0D}">
      <dgm:prSet/>
      <dgm:spPr/>
      <dgm:t>
        <a:bodyPr/>
        <a:lstStyle/>
        <a:p>
          <a:endParaRPr lang="en-US">
            <a:latin typeface="Gill Sans MT" charset="0"/>
            <a:ea typeface="Gill Sans MT" charset="0"/>
            <a:cs typeface="Gill Sans MT" charset="0"/>
          </a:endParaRPr>
        </a:p>
      </dgm:t>
    </dgm:pt>
    <dgm:pt modelId="{E7F59F9A-9001-FE43-BAB3-F051FEA1B3E8}" type="sibTrans" cxnId="{75BB59F6-82B9-F443-A92D-C857DAB58C0D}">
      <dgm:prSet/>
      <dgm:spPr/>
      <dgm:t>
        <a:bodyPr/>
        <a:lstStyle/>
        <a:p>
          <a:endParaRPr lang="en-US">
            <a:latin typeface="Gill Sans MT" charset="0"/>
            <a:ea typeface="Gill Sans MT" charset="0"/>
            <a:cs typeface="Gill Sans MT" charset="0"/>
          </a:endParaRPr>
        </a:p>
      </dgm:t>
    </dgm:pt>
    <dgm:pt modelId="{ECA3409D-5D03-004D-9856-68F57186E16A}">
      <dgm:prSet phldrT="[Text]" custT="1"/>
      <dgm:spPr/>
      <dgm:t>
        <a:bodyPr/>
        <a:lstStyle/>
        <a:p>
          <a:r>
            <a:rPr lang="en-US" sz="1600" kern="1200" dirty="0">
              <a:latin typeface="Gill Sans MT" pitchFamily="34" charset="0"/>
              <a:ea typeface="+mn-ea"/>
              <a:cs typeface="+mn-cs"/>
            </a:rPr>
            <a:t>Autoregulation</a:t>
          </a:r>
        </a:p>
        <a:p>
          <a:r>
            <a:rPr lang="en-US" sz="1600" kern="1200" dirty="0">
              <a:latin typeface="Gill Sans MT" pitchFamily="34" charset="0"/>
              <a:ea typeface="+mn-ea"/>
              <a:cs typeface="+mn-cs"/>
            </a:rPr>
            <a:t>(intrinsic)</a:t>
          </a:r>
        </a:p>
      </dgm:t>
    </dgm:pt>
    <dgm:pt modelId="{0CCD628C-18CE-E743-B443-B081B8D06645}" type="parTrans" cxnId="{8744FD71-CB1A-2C4F-AF90-D9449281FF33}">
      <dgm:prSet/>
      <dgm:spPr/>
      <dgm:t>
        <a:bodyPr/>
        <a:lstStyle/>
        <a:p>
          <a:endParaRPr lang="en-US">
            <a:latin typeface="Gill Sans MT" charset="0"/>
            <a:ea typeface="Gill Sans MT" charset="0"/>
            <a:cs typeface="Gill Sans MT" charset="0"/>
          </a:endParaRPr>
        </a:p>
      </dgm:t>
    </dgm:pt>
    <dgm:pt modelId="{762F3AE0-5384-8A45-90EC-5E202FFC0BC8}" type="sibTrans" cxnId="{8744FD71-CB1A-2C4F-AF90-D9449281FF33}">
      <dgm:prSet/>
      <dgm:spPr/>
      <dgm:t>
        <a:bodyPr/>
        <a:lstStyle/>
        <a:p>
          <a:endParaRPr lang="en-US">
            <a:latin typeface="Gill Sans MT" charset="0"/>
            <a:ea typeface="Gill Sans MT" charset="0"/>
            <a:cs typeface="Gill Sans MT" charset="0"/>
          </a:endParaRPr>
        </a:p>
      </dgm:t>
    </dgm:pt>
    <dgm:pt modelId="{BB322EAC-0C87-A743-B683-D48D737022B6}">
      <dgm:prSet phldrT="[Text]" custT="1"/>
      <dgm:spPr/>
      <dgm:t>
        <a:bodyPr/>
        <a:lstStyle/>
        <a:p>
          <a:r>
            <a:rPr lang="en-US" sz="1600" kern="1200" dirty="0">
              <a:latin typeface="Gill Sans MT" pitchFamily="34" charset="0"/>
              <a:ea typeface="+mn-ea"/>
              <a:cs typeface="+mn-cs"/>
            </a:rPr>
            <a:t>Sympathetic control</a:t>
          </a:r>
        </a:p>
      </dgm:t>
    </dgm:pt>
    <dgm:pt modelId="{5DA1C0AA-B6F0-6049-96D3-CF1F5F2012DC}" type="parTrans" cxnId="{A7968E8C-CD5F-B14A-B02D-96B70FF9E74A}">
      <dgm:prSet/>
      <dgm:spPr/>
      <dgm:t>
        <a:bodyPr/>
        <a:lstStyle/>
        <a:p>
          <a:endParaRPr lang="en-US">
            <a:latin typeface="Gill Sans MT" charset="0"/>
            <a:ea typeface="Gill Sans MT" charset="0"/>
            <a:cs typeface="Gill Sans MT" charset="0"/>
          </a:endParaRPr>
        </a:p>
      </dgm:t>
    </dgm:pt>
    <dgm:pt modelId="{9EC04250-A622-3F48-880F-8F1E530D2DDB}" type="sibTrans" cxnId="{A7968E8C-CD5F-B14A-B02D-96B70FF9E74A}">
      <dgm:prSet/>
      <dgm:spPr/>
      <dgm:t>
        <a:bodyPr/>
        <a:lstStyle/>
        <a:p>
          <a:endParaRPr lang="en-US">
            <a:latin typeface="Gill Sans MT" charset="0"/>
            <a:ea typeface="Gill Sans MT" charset="0"/>
            <a:cs typeface="Gill Sans MT" charset="0"/>
          </a:endParaRPr>
        </a:p>
      </dgm:t>
    </dgm:pt>
    <dgm:pt modelId="{6C961A2F-6901-41BF-B10B-EBE00A8D919A}">
      <dgm:prSet phldrT="[Text]" custT="1"/>
      <dgm:spPr/>
      <dgm:t>
        <a:bodyPr/>
        <a:lstStyle/>
        <a:p>
          <a:r>
            <a:rPr lang="en-US" sz="1400" kern="1200" dirty="0">
              <a:latin typeface="Gill Sans MT" pitchFamily="34" charset="0"/>
              <a:ea typeface="+mn-ea"/>
              <a:cs typeface="+mn-cs"/>
            </a:rPr>
            <a:t>Hormonal mechanism: renin and angiotensin</a:t>
          </a:r>
        </a:p>
        <a:p>
          <a:r>
            <a:rPr lang="en-US" sz="1400" kern="1200" dirty="0">
              <a:latin typeface="Gill Sans MT" pitchFamily="34" charset="0"/>
              <a:ea typeface="+mn-ea"/>
              <a:cs typeface="+mn-cs"/>
            </a:rPr>
            <a:t>(extrinsic) </a:t>
          </a:r>
        </a:p>
      </dgm:t>
    </dgm:pt>
    <dgm:pt modelId="{98EE9FD5-C5E6-4D18-BE46-20D8AAA9C31F}" type="parTrans" cxnId="{42348617-0435-48EC-BBCE-73F914EA0C6A}">
      <dgm:prSet/>
      <dgm:spPr/>
      <dgm:t>
        <a:bodyPr/>
        <a:lstStyle/>
        <a:p>
          <a:endParaRPr lang="en-GB"/>
        </a:p>
      </dgm:t>
    </dgm:pt>
    <dgm:pt modelId="{FB87845A-2E0B-4F6B-B4BB-1F4898B8CC04}" type="sibTrans" cxnId="{42348617-0435-48EC-BBCE-73F914EA0C6A}">
      <dgm:prSet/>
      <dgm:spPr/>
      <dgm:t>
        <a:bodyPr/>
        <a:lstStyle/>
        <a:p>
          <a:endParaRPr lang="en-GB"/>
        </a:p>
      </dgm:t>
    </dgm:pt>
    <dgm:pt modelId="{0FE9EA25-B1CF-A044-8F6D-8ED40A348992}" type="pres">
      <dgm:prSet presAssocID="{89805172-512B-F748-A41D-348667A8AEFA}" presName="hierChild1" presStyleCnt="0">
        <dgm:presLayoutVars>
          <dgm:orgChart val="1"/>
          <dgm:chPref val="1"/>
          <dgm:dir/>
          <dgm:animOne val="branch"/>
          <dgm:animLvl val="lvl"/>
          <dgm:resizeHandles/>
        </dgm:presLayoutVars>
      </dgm:prSet>
      <dgm:spPr/>
      <dgm:t>
        <a:bodyPr/>
        <a:lstStyle/>
        <a:p>
          <a:endParaRPr lang="en-US"/>
        </a:p>
      </dgm:t>
    </dgm:pt>
    <dgm:pt modelId="{81134BDC-0529-2145-8F6D-711F8304C283}" type="pres">
      <dgm:prSet presAssocID="{9799D45F-246D-DA45-B307-0EDDABD21C7A}" presName="hierRoot1" presStyleCnt="0">
        <dgm:presLayoutVars>
          <dgm:hierBranch val="init"/>
        </dgm:presLayoutVars>
      </dgm:prSet>
      <dgm:spPr/>
      <dgm:t>
        <a:bodyPr/>
        <a:lstStyle/>
        <a:p>
          <a:endParaRPr lang="en-US"/>
        </a:p>
      </dgm:t>
    </dgm:pt>
    <dgm:pt modelId="{043B1387-E617-E84E-85C2-E04994FD8F64}" type="pres">
      <dgm:prSet presAssocID="{9799D45F-246D-DA45-B307-0EDDABD21C7A}" presName="rootComposite1" presStyleCnt="0"/>
      <dgm:spPr/>
      <dgm:t>
        <a:bodyPr/>
        <a:lstStyle/>
        <a:p>
          <a:endParaRPr lang="en-US"/>
        </a:p>
      </dgm:t>
    </dgm:pt>
    <dgm:pt modelId="{AFC8B233-D1C5-E844-A835-FD2C474256A0}" type="pres">
      <dgm:prSet presAssocID="{9799D45F-246D-DA45-B307-0EDDABD21C7A}" presName="rootText1" presStyleLbl="node0" presStyleIdx="0" presStyleCnt="1" custScaleX="93742" custScaleY="24749" custLinFactNeighborX="-1211" custLinFactNeighborY="-5019">
        <dgm:presLayoutVars>
          <dgm:chPref val="3"/>
        </dgm:presLayoutVars>
      </dgm:prSet>
      <dgm:spPr>
        <a:prstGeom prst="round2DiagRect">
          <a:avLst/>
        </a:prstGeom>
      </dgm:spPr>
      <dgm:t>
        <a:bodyPr/>
        <a:lstStyle/>
        <a:p>
          <a:endParaRPr lang="en-US"/>
        </a:p>
      </dgm:t>
    </dgm:pt>
    <dgm:pt modelId="{9864C566-C26A-8040-B36D-1568EC89892D}" type="pres">
      <dgm:prSet presAssocID="{9799D45F-246D-DA45-B307-0EDDABD21C7A}" presName="rootConnector1" presStyleLbl="node1" presStyleIdx="0" presStyleCnt="0"/>
      <dgm:spPr/>
      <dgm:t>
        <a:bodyPr/>
        <a:lstStyle/>
        <a:p>
          <a:endParaRPr lang="en-US"/>
        </a:p>
      </dgm:t>
    </dgm:pt>
    <dgm:pt modelId="{1CA6354A-DABF-C24E-983B-A99ACFEA9E88}" type="pres">
      <dgm:prSet presAssocID="{9799D45F-246D-DA45-B307-0EDDABD21C7A}" presName="hierChild2" presStyleCnt="0"/>
      <dgm:spPr/>
      <dgm:t>
        <a:bodyPr/>
        <a:lstStyle/>
        <a:p>
          <a:endParaRPr lang="en-US"/>
        </a:p>
      </dgm:t>
    </dgm:pt>
    <dgm:pt modelId="{B16D7C85-C41D-2D4B-AA80-F62442E1E28C}" type="pres">
      <dgm:prSet presAssocID="{0CCD628C-18CE-E743-B443-B081B8D06645}" presName="Name37" presStyleLbl="parChTrans1D2" presStyleIdx="0" presStyleCnt="3"/>
      <dgm:spPr/>
      <dgm:t>
        <a:bodyPr/>
        <a:lstStyle/>
        <a:p>
          <a:endParaRPr lang="en-US"/>
        </a:p>
      </dgm:t>
    </dgm:pt>
    <dgm:pt modelId="{433A3331-532D-C246-B332-88515660B50D}" type="pres">
      <dgm:prSet presAssocID="{ECA3409D-5D03-004D-9856-68F57186E16A}" presName="hierRoot2" presStyleCnt="0">
        <dgm:presLayoutVars>
          <dgm:hierBranch val="init"/>
        </dgm:presLayoutVars>
      </dgm:prSet>
      <dgm:spPr/>
      <dgm:t>
        <a:bodyPr/>
        <a:lstStyle/>
        <a:p>
          <a:endParaRPr lang="en-US"/>
        </a:p>
      </dgm:t>
    </dgm:pt>
    <dgm:pt modelId="{DC4E6B70-AD92-4E46-8984-4DDCB38046FE}" type="pres">
      <dgm:prSet presAssocID="{ECA3409D-5D03-004D-9856-68F57186E16A}" presName="rootComposite" presStyleCnt="0"/>
      <dgm:spPr/>
      <dgm:t>
        <a:bodyPr/>
        <a:lstStyle/>
        <a:p>
          <a:endParaRPr lang="en-US"/>
        </a:p>
      </dgm:t>
    </dgm:pt>
    <dgm:pt modelId="{0A01E6CF-7DC2-7D46-853C-52F750387191}" type="pres">
      <dgm:prSet presAssocID="{ECA3409D-5D03-004D-9856-68F57186E16A}" presName="rootText" presStyleLbl="node2" presStyleIdx="0" presStyleCnt="3" custScaleX="35088" custScaleY="30908" custLinFactNeighborX="7781" custLinFactNeighborY="-11336">
        <dgm:presLayoutVars>
          <dgm:chPref val="3"/>
        </dgm:presLayoutVars>
      </dgm:prSet>
      <dgm:spPr>
        <a:prstGeom prst="round2DiagRect">
          <a:avLst/>
        </a:prstGeom>
      </dgm:spPr>
      <dgm:t>
        <a:bodyPr/>
        <a:lstStyle/>
        <a:p>
          <a:endParaRPr lang="en-US"/>
        </a:p>
      </dgm:t>
    </dgm:pt>
    <dgm:pt modelId="{BC359A78-72D1-C84D-A8E9-B97B8160834B}" type="pres">
      <dgm:prSet presAssocID="{ECA3409D-5D03-004D-9856-68F57186E16A}" presName="rootConnector" presStyleLbl="node2" presStyleIdx="0" presStyleCnt="3"/>
      <dgm:spPr/>
      <dgm:t>
        <a:bodyPr/>
        <a:lstStyle/>
        <a:p>
          <a:endParaRPr lang="en-US"/>
        </a:p>
      </dgm:t>
    </dgm:pt>
    <dgm:pt modelId="{C136107A-C37B-0145-B35C-7D9984CCF628}" type="pres">
      <dgm:prSet presAssocID="{ECA3409D-5D03-004D-9856-68F57186E16A}" presName="hierChild4" presStyleCnt="0"/>
      <dgm:spPr/>
      <dgm:t>
        <a:bodyPr/>
        <a:lstStyle/>
        <a:p>
          <a:endParaRPr lang="en-US"/>
        </a:p>
      </dgm:t>
    </dgm:pt>
    <dgm:pt modelId="{D404B3CF-E579-BC45-87B0-BDD02E753C08}" type="pres">
      <dgm:prSet presAssocID="{ECA3409D-5D03-004D-9856-68F57186E16A}" presName="hierChild5" presStyleCnt="0"/>
      <dgm:spPr/>
      <dgm:t>
        <a:bodyPr/>
        <a:lstStyle/>
        <a:p>
          <a:endParaRPr lang="en-US"/>
        </a:p>
      </dgm:t>
    </dgm:pt>
    <dgm:pt modelId="{E5E135C0-8977-A641-A480-2FABD0754348}" type="pres">
      <dgm:prSet presAssocID="{5DA1C0AA-B6F0-6049-96D3-CF1F5F2012DC}" presName="Name37" presStyleLbl="parChTrans1D2" presStyleIdx="1" presStyleCnt="3"/>
      <dgm:spPr/>
      <dgm:t>
        <a:bodyPr/>
        <a:lstStyle/>
        <a:p>
          <a:endParaRPr lang="en-US"/>
        </a:p>
      </dgm:t>
    </dgm:pt>
    <dgm:pt modelId="{8DD8212B-D76E-E642-8397-232E0B83F80B}" type="pres">
      <dgm:prSet presAssocID="{BB322EAC-0C87-A743-B683-D48D737022B6}" presName="hierRoot2" presStyleCnt="0">
        <dgm:presLayoutVars>
          <dgm:hierBranch val="init"/>
        </dgm:presLayoutVars>
      </dgm:prSet>
      <dgm:spPr/>
      <dgm:t>
        <a:bodyPr/>
        <a:lstStyle/>
        <a:p>
          <a:endParaRPr lang="en-US"/>
        </a:p>
      </dgm:t>
    </dgm:pt>
    <dgm:pt modelId="{774944CE-CA7D-9D41-A26C-F8C00231D12C}" type="pres">
      <dgm:prSet presAssocID="{BB322EAC-0C87-A743-B683-D48D737022B6}" presName="rootComposite" presStyleCnt="0"/>
      <dgm:spPr/>
      <dgm:t>
        <a:bodyPr/>
        <a:lstStyle/>
        <a:p>
          <a:endParaRPr lang="en-US"/>
        </a:p>
      </dgm:t>
    </dgm:pt>
    <dgm:pt modelId="{2AD1477F-09F1-B44B-8905-F0BD3F03A5FE}" type="pres">
      <dgm:prSet presAssocID="{BB322EAC-0C87-A743-B683-D48D737022B6}" presName="rootText" presStyleLbl="node2" presStyleIdx="1" presStyleCnt="3" custScaleX="35217" custScaleY="30908" custLinFactNeighborX="259" custLinFactNeighborY="-11336">
        <dgm:presLayoutVars>
          <dgm:chPref val="3"/>
        </dgm:presLayoutVars>
      </dgm:prSet>
      <dgm:spPr>
        <a:prstGeom prst="round2DiagRect">
          <a:avLst/>
        </a:prstGeom>
      </dgm:spPr>
      <dgm:t>
        <a:bodyPr/>
        <a:lstStyle/>
        <a:p>
          <a:endParaRPr lang="en-US"/>
        </a:p>
      </dgm:t>
    </dgm:pt>
    <dgm:pt modelId="{258FCF80-BF33-2F41-A8E3-DDA9B7FB69B2}" type="pres">
      <dgm:prSet presAssocID="{BB322EAC-0C87-A743-B683-D48D737022B6}" presName="rootConnector" presStyleLbl="node2" presStyleIdx="1" presStyleCnt="3"/>
      <dgm:spPr/>
      <dgm:t>
        <a:bodyPr/>
        <a:lstStyle/>
        <a:p>
          <a:endParaRPr lang="en-US"/>
        </a:p>
      </dgm:t>
    </dgm:pt>
    <dgm:pt modelId="{33A7D165-ABBC-EE4F-8F7D-AB0039CC6581}" type="pres">
      <dgm:prSet presAssocID="{BB322EAC-0C87-A743-B683-D48D737022B6}" presName="hierChild4" presStyleCnt="0"/>
      <dgm:spPr/>
      <dgm:t>
        <a:bodyPr/>
        <a:lstStyle/>
        <a:p>
          <a:endParaRPr lang="en-US"/>
        </a:p>
      </dgm:t>
    </dgm:pt>
    <dgm:pt modelId="{F489DFBC-4157-D441-9691-212D72DEC5E9}" type="pres">
      <dgm:prSet presAssocID="{BB322EAC-0C87-A743-B683-D48D737022B6}" presName="hierChild5" presStyleCnt="0"/>
      <dgm:spPr/>
      <dgm:t>
        <a:bodyPr/>
        <a:lstStyle/>
        <a:p>
          <a:endParaRPr lang="en-US"/>
        </a:p>
      </dgm:t>
    </dgm:pt>
    <dgm:pt modelId="{5E7FE416-AE50-4F76-BED0-B9B28E886D08}" type="pres">
      <dgm:prSet presAssocID="{98EE9FD5-C5E6-4D18-BE46-20D8AAA9C31F}" presName="Name37" presStyleLbl="parChTrans1D2" presStyleIdx="2" presStyleCnt="3"/>
      <dgm:spPr/>
      <dgm:t>
        <a:bodyPr/>
        <a:lstStyle/>
        <a:p>
          <a:endParaRPr lang="en-US"/>
        </a:p>
      </dgm:t>
    </dgm:pt>
    <dgm:pt modelId="{3926DC24-66FD-473F-A1D2-8B2405B09E39}" type="pres">
      <dgm:prSet presAssocID="{6C961A2F-6901-41BF-B10B-EBE00A8D919A}" presName="hierRoot2" presStyleCnt="0">
        <dgm:presLayoutVars>
          <dgm:hierBranch val="init"/>
        </dgm:presLayoutVars>
      </dgm:prSet>
      <dgm:spPr/>
      <dgm:t>
        <a:bodyPr/>
        <a:lstStyle/>
        <a:p>
          <a:endParaRPr lang="en-US"/>
        </a:p>
      </dgm:t>
    </dgm:pt>
    <dgm:pt modelId="{C6F22A6D-37D1-4256-BE79-0D0011A1A18D}" type="pres">
      <dgm:prSet presAssocID="{6C961A2F-6901-41BF-B10B-EBE00A8D919A}" presName="rootComposite" presStyleCnt="0"/>
      <dgm:spPr/>
      <dgm:t>
        <a:bodyPr/>
        <a:lstStyle/>
        <a:p>
          <a:endParaRPr lang="en-US"/>
        </a:p>
      </dgm:t>
    </dgm:pt>
    <dgm:pt modelId="{5217E556-F149-46E6-B95B-F417B9DF1D58}" type="pres">
      <dgm:prSet presAssocID="{6C961A2F-6901-41BF-B10B-EBE00A8D919A}" presName="rootText" presStyleLbl="node2" presStyleIdx="2" presStyleCnt="3" custScaleX="38088" custScaleY="30875" custLinFactNeighborX="-8701" custLinFactNeighborY="-11523">
        <dgm:presLayoutVars>
          <dgm:chPref val="3"/>
        </dgm:presLayoutVars>
      </dgm:prSet>
      <dgm:spPr>
        <a:prstGeom prst="round2DiagRect">
          <a:avLst/>
        </a:prstGeom>
      </dgm:spPr>
      <dgm:t>
        <a:bodyPr/>
        <a:lstStyle/>
        <a:p>
          <a:endParaRPr lang="en-US"/>
        </a:p>
      </dgm:t>
    </dgm:pt>
    <dgm:pt modelId="{0A845F47-A424-4B82-8110-CDDF8B6270F4}" type="pres">
      <dgm:prSet presAssocID="{6C961A2F-6901-41BF-B10B-EBE00A8D919A}" presName="rootConnector" presStyleLbl="node2" presStyleIdx="2" presStyleCnt="3"/>
      <dgm:spPr/>
      <dgm:t>
        <a:bodyPr/>
        <a:lstStyle/>
        <a:p>
          <a:endParaRPr lang="en-US"/>
        </a:p>
      </dgm:t>
    </dgm:pt>
    <dgm:pt modelId="{F8B4AA0E-2E48-4D76-9250-3CC77999A4E4}" type="pres">
      <dgm:prSet presAssocID="{6C961A2F-6901-41BF-B10B-EBE00A8D919A}" presName="hierChild4" presStyleCnt="0"/>
      <dgm:spPr/>
      <dgm:t>
        <a:bodyPr/>
        <a:lstStyle/>
        <a:p>
          <a:endParaRPr lang="en-US"/>
        </a:p>
      </dgm:t>
    </dgm:pt>
    <dgm:pt modelId="{884AC907-4399-41FC-8480-B5DC2A1531B0}" type="pres">
      <dgm:prSet presAssocID="{6C961A2F-6901-41BF-B10B-EBE00A8D919A}" presName="hierChild5" presStyleCnt="0"/>
      <dgm:spPr/>
      <dgm:t>
        <a:bodyPr/>
        <a:lstStyle/>
        <a:p>
          <a:endParaRPr lang="en-US"/>
        </a:p>
      </dgm:t>
    </dgm:pt>
    <dgm:pt modelId="{AB91721B-9BDF-0348-8267-9F2FF9D79B4A}" type="pres">
      <dgm:prSet presAssocID="{9799D45F-246D-DA45-B307-0EDDABD21C7A}" presName="hierChild3" presStyleCnt="0"/>
      <dgm:spPr/>
      <dgm:t>
        <a:bodyPr/>
        <a:lstStyle/>
        <a:p>
          <a:endParaRPr lang="en-US"/>
        </a:p>
      </dgm:t>
    </dgm:pt>
  </dgm:ptLst>
  <dgm:cxnLst>
    <dgm:cxn modelId="{37069A70-4474-424F-80DC-CDBA14C32F98}" type="presOf" srcId="{BB322EAC-0C87-A743-B683-D48D737022B6}" destId="{2AD1477F-09F1-B44B-8905-F0BD3F03A5FE}" srcOrd="0" destOrd="0" presId="urn:microsoft.com/office/officeart/2005/8/layout/orgChart1"/>
    <dgm:cxn modelId="{5E7DD164-3B6C-6944-86D3-EF203B2A9D24}" type="presOf" srcId="{9799D45F-246D-DA45-B307-0EDDABD21C7A}" destId="{9864C566-C26A-8040-B36D-1568EC89892D}" srcOrd="1" destOrd="0" presId="urn:microsoft.com/office/officeart/2005/8/layout/orgChart1"/>
    <dgm:cxn modelId="{413941E4-1C01-434A-8CCC-C129A5EF28DC}" type="presOf" srcId="{5DA1C0AA-B6F0-6049-96D3-CF1F5F2012DC}" destId="{E5E135C0-8977-A641-A480-2FABD0754348}" srcOrd="0" destOrd="0" presId="urn:microsoft.com/office/officeart/2005/8/layout/orgChart1"/>
    <dgm:cxn modelId="{0439FA0C-C4F5-5D47-BB4C-E3B3DA2AA338}" type="presOf" srcId="{0CCD628C-18CE-E743-B443-B081B8D06645}" destId="{B16D7C85-C41D-2D4B-AA80-F62442E1E28C}" srcOrd="0" destOrd="0" presId="urn:microsoft.com/office/officeart/2005/8/layout/orgChart1"/>
    <dgm:cxn modelId="{BD6B0751-360B-8047-BD5B-A4BCBFA32C60}" type="presOf" srcId="{89805172-512B-F748-A41D-348667A8AEFA}" destId="{0FE9EA25-B1CF-A044-8F6D-8ED40A348992}" srcOrd="0" destOrd="0" presId="urn:microsoft.com/office/officeart/2005/8/layout/orgChart1"/>
    <dgm:cxn modelId="{CEA66DD8-4617-134E-9B2B-7A7E11C937D0}" type="presOf" srcId="{9799D45F-246D-DA45-B307-0EDDABD21C7A}" destId="{AFC8B233-D1C5-E844-A835-FD2C474256A0}" srcOrd="0" destOrd="0" presId="urn:microsoft.com/office/officeart/2005/8/layout/orgChart1"/>
    <dgm:cxn modelId="{050EE0D7-F779-C441-9A35-A6EA5699104D}" type="presOf" srcId="{98EE9FD5-C5E6-4D18-BE46-20D8AAA9C31F}" destId="{5E7FE416-AE50-4F76-BED0-B9B28E886D08}" srcOrd="0" destOrd="0" presId="urn:microsoft.com/office/officeart/2005/8/layout/orgChart1"/>
    <dgm:cxn modelId="{1EFCE642-1565-ED48-8561-3A91A73C90B9}" type="presOf" srcId="{ECA3409D-5D03-004D-9856-68F57186E16A}" destId="{BC359A78-72D1-C84D-A8E9-B97B8160834B}" srcOrd="1" destOrd="0" presId="urn:microsoft.com/office/officeart/2005/8/layout/orgChart1"/>
    <dgm:cxn modelId="{7F9AB452-5F47-D549-8FEB-DF8F2EDD27B8}" type="presOf" srcId="{ECA3409D-5D03-004D-9856-68F57186E16A}" destId="{0A01E6CF-7DC2-7D46-853C-52F750387191}" srcOrd="0" destOrd="0" presId="urn:microsoft.com/office/officeart/2005/8/layout/orgChart1"/>
    <dgm:cxn modelId="{06796989-9948-1849-993A-3AC0664A58AA}" type="presOf" srcId="{BB322EAC-0C87-A743-B683-D48D737022B6}" destId="{258FCF80-BF33-2F41-A8E3-DDA9B7FB69B2}" srcOrd="1" destOrd="0" presId="urn:microsoft.com/office/officeart/2005/8/layout/orgChart1"/>
    <dgm:cxn modelId="{42348617-0435-48EC-BBCE-73F914EA0C6A}" srcId="{9799D45F-246D-DA45-B307-0EDDABD21C7A}" destId="{6C961A2F-6901-41BF-B10B-EBE00A8D919A}" srcOrd="2" destOrd="0" parTransId="{98EE9FD5-C5E6-4D18-BE46-20D8AAA9C31F}" sibTransId="{FB87845A-2E0B-4F6B-B4BB-1F4898B8CC04}"/>
    <dgm:cxn modelId="{068D75CF-FA5E-E34D-B781-E878229CAE53}" type="presOf" srcId="{6C961A2F-6901-41BF-B10B-EBE00A8D919A}" destId="{0A845F47-A424-4B82-8110-CDDF8B6270F4}" srcOrd="1" destOrd="0" presId="urn:microsoft.com/office/officeart/2005/8/layout/orgChart1"/>
    <dgm:cxn modelId="{A7968E8C-CD5F-B14A-B02D-96B70FF9E74A}" srcId="{9799D45F-246D-DA45-B307-0EDDABD21C7A}" destId="{BB322EAC-0C87-A743-B683-D48D737022B6}" srcOrd="1" destOrd="0" parTransId="{5DA1C0AA-B6F0-6049-96D3-CF1F5F2012DC}" sibTransId="{9EC04250-A622-3F48-880F-8F1E530D2DDB}"/>
    <dgm:cxn modelId="{56BF098F-7DC5-5C4F-BED8-4F8407CA639B}" type="presOf" srcId="{6C961A2F-6901-41BF-B10B-EBE00A8D919A}" destId="{5217E556-F149-46E6-B95B-F417B9DF1D58}" srcOrd="0" destOrd="0" presId="urn:microsoft.com/office/officeart/2005/8/layout/orgChart1"/>
    <dgm:cxn modelId="{75BB59F6-82B9-F443-A92D-C857DAB58C0D}" srcId="{89805172-512B-F748-A41D-348667A8AEFA}" destId="{9799D45F-246D-DA45-B307-0EDDABD21C7A}" srcOrd="0" destOrd="0" parTransId="{F5F7DAE4-668F-9B49-8FDE-E71C121F9A8F}" sibTransId="{E7F59F9A-9001-FE43-BAB3-F051FEA1B3E8}"/>
    <dgm:cxn modelId="{8744FD71-CB1A-2C4F-AF90-D9449281FF33}" srcId="{9799D45F-246D-DA45-B307-0EDDABD21C7A}" destId="{ECA3409D-5D03-004D-9856-68F57186E16A}" srcOrd="0" destOrd="0" parTransId="{0CCD628C-18CE-E743-B443-B081B8D06645}" sibTransId="{762F3AE0-5384-8A45-90EC-5E202FFC0BC8}"/>
    <dgm:cxn modelId="{E298E27B-30FF-D34F-8DA7-8E004AD66B9F}" type="presParOf" srcId="{0FE9EA25-B1CF-A044-8F6D-8ED40A348992}" destId="{81134BDC-0529-2145-8F6D-711F8304C283}" srcOrd="0" destOrd="0" presId="urn:microsoft.com/office/officeart/2005/8/layout/orgChart1"/>
    <dgm:cxn modelId="{F7939A4E-41BB-164D-A924-1A36CAFDC513}" type="presParOf" srcId="{81134BDC-0529-2145-8F6D-711F8304C283}" destId="{043B1387-E617-E84E-85C2-E04994FD8F64}" srcOrd="0" destOrd="0" presId="urn:microsoft.com/office/officeart/2005/8/layout/orgChart1"/>
    <dgm:cxn modelId="{B3552073-88C0-1149-B77B-42DECD118D56}" type="presParOf" srcId="{043B1387-E617-E84E-85C2-E04994FD8F64}" destId="{AFC8B233-D1C5-E844-A835-FD2C474256A0}" srcOrd="0" destOrd="0" presId="urn:microsoft.com/office/officeart/2005/8/layout/orgChart1"/>
    <dgm:cxn modelId="{037F7ECD-F219-1E45-AC83-9FCA10A45CFF}" type="presParOf" srcId="{043B1387-E617-E84E-85C2-E04994FD8F64}" destId="{9864C566-C26A-8040-B36D-1568EC89892D}" srcOrd="1" destOrd="0" presId="urn:microsoft.com/office/officeart/2005/8/layout/orgChart1"/>
    <dgm:cxn modelId="{AFE3D3CA-961A-9B4D-A078-7A455058441E}" type="presParOf" srcId="{81134BDC-0529-2145-8F6D-711F8304C283}" destId="{1CA6354A-DABF-C24E-983B-A99ACFEA9E88}" srcOrd="1" destOrd="0" presId="urn:microsoft.com/office/officeart/2005/8/layout/orgChart1"/>
    <dgm:cxn modelId="{607D6540-524D-FB4C-B996-F148771CEF7B}" type="presParOf" srcId="{1CA6354A-DABF-C24E-983B-A99ACFEA9E88}" destId="{B16D7C85-C41D-2D4B-AA80-F62442E1E28C}" srcOrd="0" destOrd="0" presId="urn:microsoft.com/office/officeart/2005/8/layout/orgChart1"/>
    <dgm:cxn modelId="{E32E1433-2D6A-8749-A341-43A49CD3C093}" type="presParOf" srcId="{1CA6354A-DABF-C24E-983B-A99ACFEA9E88}" destId="{433A3331-532D-C246-B332-88515660B50D}" srcOrd="1" destOrd="0" presId="urn:microsoft.com/office/officeart/2005/8/layout/orgChart1"/>
    <dgm:cxn modelId="{8DEB3E87-CA19-1D40-A0D4-61846ED7750D}" type="presParOf" srcId="{433A3331-532D-C246-B332-88515660B50D}" destId="{DC4E6B70-AD92-4E46-8984-4DDCB38046FE}" srcOrd="0" destOrd="0" presId="urn:microsoft.com/office/officeart/2005/8/layout/orgChart1"/>
    <dgm:cxn modelId="{618EED47-2DE5-444D-93B9-DD10FA627E22}" type="presParOf" srcId="{DC4E6B70-AD92-4E46-8984-4DDCB38046FE}" destId="{0A01E6CF-7DC2-7D46-853C-52F750387191}" srcOrd="0" destOrd="0" presId="urn:microsoft.com/office/officeart/2005/8/layout/orgChart1"/>
    <dgm:cxn modelId="{B0D0B8D4-A0C5-9246-947B-BA0FF07E46A3}" type="presParOf" srcId="{DC4E6B70-AD92-4E46-8984-4DDCB38046FE}" destId="{BC359A78-72D1-C84D-A8E9-B97B8160834B}" srcOrd="1" destOrd="0" presId="urn:microsoft.com/office/officeart/2005/8/layout/orgChart1"/>
    <dgm:cxn modelId="{B96E0CAD-F249-F64C-A76A-AFC74F986A5B}" type="presParOf" srcId="{433A3331-532D-C246-B332-88515660B50D}" destId="{C136107A-C37B-0145-B35C-7D9984CCF628}" srcOrd="1" destOrd="0" presId="urn:microsoft.com/office/officeart/2005/8/layout/orgChart1"/>
    <dgm:cxn modelId="{92276CC1-CAD9-0640-9E68-473E9D318128}" type="presParOf" srcId="{433A3331-532D-C246-B332-88515660B50D}" destId="{D404B3CF-E579-BC45-87B0-BDD02E753C08}" srcOrd="2" destOrd="0" presId="urn:microsoft.com/office/officeart/2005/8/layout/orgChart1"/>
    <dgm:cxn modelId="{26A623FE-C122-FE47-8321-2ED0C7352426}" type="presParOf" srcId="{1CA6354A-DABF-C24E-983B-A99ACFEA9E88}" destId="{E5E135C0-8977-A641-A480-2FABD0754348}" srcOrd="2" destOrd="0" presId="urn:microsoft.com/office/officeart/2005/8/layout/orgChart1"/>
    <dgm:cxn modelId="{DF66925A-C322-0541-A5B2-27F2F202F2CF}" type="presParOf" srcId="{1CA6354A-DABF-C24E-983B-A99ACFEA9E88}" destId="{8DD8212B-D76E-E642-8397-232E0B83F80B}" srcOrd="3" destOrd="0" presId="urn:microsoft.com/office/officeart/2005/8/layout/orgChart1"/>
    <dgm:cxn modelId="{16D48E49-87A3-9947-A4CF-4D94B32F0D0C}" type="presParOf" srcId="{8DD8212B-D76E-E642-8397-232E0B83F80B}" destId="{774944CE-CA7D-9D41-A26C-F8C00231D12C}" srcOrd="0" destOrd="0" presId="urn:microsoft.com/office/officeart/2005/8/layout/orgChart1"/>
    <dgm:cxn modelId="{7B64400F-CDA0-2046-966A-BB40B5369612}" type="presParOf" srcId="{774944CE-CA7D-9D41-A26C-F8C00231D12C}" destId="{2AD1477F-09F1-B44B-8905-F0BD3F03A5FE}" srcOrd="0" destOrd="0" presId="urn:microsoft.com/office/officeart/2005/8/layout/orgChart1"/>
    <dgm:cxn modelId="{E4464433-818F-724B-9A26-910D71001F14}" type="presParOf" srcId="{774944CE-CA7D-9D41-A26C-F8C00231D12C}" destId="{258FCF80-BF33-2F41-A8E3-DDA9B7FB69B2}" srcOrd="1" destOrd="0" presId="urn:microsoft.com/office/officeart/2005/8/layout/orgChart1"/>
    <dgm:cxn modelId="{CBDA3BF7-B3E8-1742-A21D-5D3DA6C75D26}" type="presParOf" srcId="{8DD8212B-D76E-E642-8397-232E0B83F80B}" destId="{33A7D165-ABBC-EE4F-8F7D-AB0039CC6581}" srcOrd="1" destOrd="0" presId="urn:microsoft.com/office/officeart/2005/8/layout/orgChart1"/>
    <dgm:cxn modelId="{2FD3591B-9BD5-E24D-AB7A-45261EE247A7}" type="presParOf" srcId="{8DD8212B-D76E-E642-8397-232E0B83F80B}" destId="{F489DFBC-4157-D441-9691-212D72DEC5E9}" srcOrd="2" destOrd="0" presId="urn:microsoft.com/office/officeart/2005/8/layout/orgChart1"/>
    <dgm:cxn modelId="{46147CBE-18BE-694D-A974-58D41FA99B14}" type="presParOf" srcId="{1CA6354A-DABF-C24E-983B-A99ACFEA9E88}" destId="{5E7FE416-AE50-4F76-BED0-B9B28E886D08}" srcOrd="4" destOrd="0" presId="urn:microsoft.com/office/officeart/2005/8/layout/orgChart1"/>
    <dgm:cxn modelId="{8AA830C2-F4BE-8045-8CE4-2DD46976B9FB}" type="presParOf" srcId="{1CA6354A-DABF-C24E-983B-A99ACFEA9E88}" destId="{3926DC24-66FD-473F-A1D2-8B2405B09E39}" srcOrd="5" destOrd="0" presId="urn:microsoft.com/office/officeart/2005/8/layout/orgChart1"/>
    <dgm:cxn modelId="{E02A0D0E-21AE-B14A-8561-BD16717D6F30}" type="presParOf" srcId="{3926DC24-66FD-473F-A1D2-8B2405B09E39}" destId="{C6F22A6D-37D1-4256-BE79-0D0011A1A18D}" srcOrd="0" destOrd="0" presId="urn:microsoft.com/office/officeart/2005/8/layout/orgChart1"/>
    <dgm:cxn modelId="{9273363A-149B-4F4B-A632-91AB794DEC8F}" type="presParOf" srcId="{C6F22A6D-37D1-4256-BE79-0D0011A1A18D}" destId="{5217E556-F149-46E6-B95B-F417B9DF1D58}" srcOrd="0" destOrd="0" presId="urn:microsoft.com/office/officeart/2005/8/layout/orgChart1"/>
    <dgm:cxn modelId="{FC814C5C-6D29-5F4C-BA58-B60F39E7B472}" type="presParOf" srcId="{C6F22A6D-37D1-4256-BE79-0D0011A1A18D}" destId="{0A845F47-A424-4B82-8110-CDDF8B6270F4}" srcOrd="1" destOrd="0" presId="urn:microsoft.com/office/officeart/2005/8/layout/orgChart1"/>
    <dgm:cxn modelId="{7A8EEA45-7322-8F42-BD65-63432FC1B32C}" type="presParOf" srcId="{3926DC24-66FD-473F-A1D2-8B2405B09E39}" destId="{F8B4AA0E-2E48-4D76-9250-3CC77999A4E4}" srcOrd="1" destOrd="0" presId="urn:microsoft.com/office/officeart/2005/8/layout/orgChart1"/>
    <dgm:cxn modelId="{504A9BF7-8DBE-5B48-946E-E2BFA950AC47}" type="presParOf" srcId="{3926DC24-66FD-473F-A1D2-8B2405B09E39}" destId="{884AC907-4399-41FC-8480-B5DC2A1531B0}" srcOrd="2" destOrd="0" presId="urn:microsoft.com/office/officeart/2005/8/layout/orgChart1"/>
    <dgm:cxn modelId="{70321AC0-994D-A948-A4AB-10CA681608F0}" type="presParOf" srcId="{81134BDC-0529-2145-8F6D-711F8304C283}" destId="{AB91721B-9BDF-0348-8267-9F2FF9D79B4A}"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D589FE-E1DD-1B42-A47F-2DF77E8CD78E}"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7D44A376-A98D-5D4B-B76B-4ACB64E2C93E}">
      <dgm:prSet phldrT="[Text]" custT="1"/>
      <dgm:spPr>
        <a:solidFill>
          <a:srgbClr val="DFF0F5"/>
        </a:solidFill>
      </dgm:spPr>
      <dgm:t>
        <a:bodyPr/>
        <a:lstStyle/>
        <a:p>
          <a:r>
            <a:rPr lang="en-US" sz="2400" kern="1200" dirty="0">
              <a:solidFill>
                <a:srgbClr val="002060"/>
              </a:solidFill>
              <a:latin typeface="Gill Sans MT" pitchFamily="34" charset="0"/>
              <a:ea typeface="+mn-ea"/>
              <a:cs typeface="+mn-cs"/>
            </a:rPr>
            <a:t>General information</a:t>
          </a:r>
        </a:p>
      </dgm:t>
    </dgm:pt>
    <dgm:pt modelId="{D780B49F-A847-AA4E-8FB1-3A4C8B994EA3}" type="parTrans" cxnId="{DE2224F7-4E18-694B-8918-B80BA48E67D6}">
      <dgm:prSet/>
      <dgm:spPr/>
      <dgm:t>
        <a:bodyPr/>
        <a:lstStyle/>
        <a:p>
          <a:endParaRPr lang="en-US"/>
        </a:p>
      </dgm:t>
    </dgm:pt>
    <dgm:pt modelId="{9C697890-7D5D-F949-9ED0-61AE4489AE8F}" type="sibTrans" cxnId="{DE2224F7-4E18-694B-8918-B80BA48E67D6}">
      <dgm:prSet/>
      <dgm:spPr/>
      <dgm:t>
        <a:bodyPr/>
        <a:lstStyle/>
        <a:p>
          <a:endParaRPr lang="en-US"/>
        </a:p>
      </dgm:t>
    </dgm:pt>
    <dgm:pt modelId="{CDC5E736-A96C-614B-A9A2-3C2733F8F2FE}">
      <dgm:prSet phldrT="[Text]" custT="1"/>
      <dgm:spPr/>
      <dgm:t>
        <a:bodyPr/>
        <a:lstStyle/>
        <a:p>
          <a:r>
            <a:rPr lang="en-US" altLang="en-US" sz="1600" kern="1200" dirty="0">
              <a:solidFill>
                <a:schemeClr val="tx1"/>
              </a:solidFill>
              <a:latin typeface="Gill Sans MT" pitchFamily="34" charset="0"/>
              <a:ea typeface="+mn-ea"/>
              <a:cs typeface="+mn-cs"/>
            </a:rPr>
            <a:t>Refer to feedback mechanisms intrinsic to the kidney</a:t>
          </a:r>
          <a:endParaRPr lang="en-US" sz="1600" kern="1200" dirty="0">
            <a:solidFill>
              <a:schemeClr val="tx1"/>
            </a:solidFill>
            <a:latin typeface="Gill Sans MT" pitchFamily="34" charset="0"/>
            <a:ea typeface="+mn-ea"/>
            <a:cs typeface="+mn-cs"/>
          </a:endParaRPr>
        </a:p>
      </dgm:t>
    </dgm:pt>
    <dgm:pt modelId="{CEC10684-BC4E-8F49-AC21-890864302A1A}" type="parTrans" cxnId="{639B6A5A-1A05-004F-9AE1-38F7AF743B08}">
      <dgm:prSet/>
      <dgm:spPr/>
      <dgm:t>
        <a:bodyPr/>
        <a:lstStyle/>
        <a:p>
          <a:endParaRPr lang="en-US"/>
        </a:p>
      </dgm:t>
    </dgm:pt>
    <dgm:pt modelId="{2DF20167-23B6-454C-ADBF-FD3CB1B674F1}" type="sibTrans" cxnId="{639B6A5A-1A05-004F-9AE1-38F7AF743B08}">
      <dgm:prSet/>
      <dgm:spPr/>
      <dgm:t>
        <a:bodyPr/>
        <a:lstStyle/>
        <a:p>
          <a:endParaRPr lang="en-US"/>
        </a:p>
      </dgm:t>
    </dgm:pt>
    <dgm:pt modelId="{5CEB0E9D-3F3D-8343-BD7B-9CD58EC0682D}">
      <dgm:prSet phldrT="[Text]" custT="1"/>
      <dgm:spPr/>
      <dgm:t>
        <a:bodyPr/>
        <a:lstStyle/>
        <a:p>
          <a:r>
            <a:rPr lang="en-US" altLang="en-US" sz="1400" kern="1200" dirty="0">
              <a:solidFill>
                <a:schemeClr val="tx1"/>
              </a:solidFill>
              <a:latin typeface="Gill Sans MT" pitchFamily="34" charset="0"/>
              <a:ea typeface="+mn-ea"/>
              <a:cs typeface="+mn-cs"/>
            </a:rPr>
            <a:t>keep the renal blood flow and GFR relatively </a:t>
          </a:r>
          <a:r>
            <a:rPr lang="en-US" altLang="en-US" sz="1400" kern="1200" dirty="0">
              <a:solidFill>
                <a:srgbClr val="FF0000"/>
              </a:solidFill>
              <a:latin typeface="Gill Sans MT" pitchFamily="34" charset="0"/>
              <a:ea typeface="+mn-ea"/>
              <a:cs typeface="+mn-cs"/>
            </a:rPr>
            <a:t>constant</a:t>
          </a:r>
          <a:r>
            <a:rPr lang="en-US" altLang="en-US" sz="1400" kern="1200" dirty="0">
              <a:solidFill>
                <a:schemeClr val="tx1"/>
              </a:solidFill>
              <a:latin typeface="Gill Sans MT" pitchFamily="34" charset="0"/>
              <a:ea typeface="+mn-ea"/>
              <a:cs typeface="+mn-cs"/>
            </a:rPr>
            <a:t> despite fluctuations in ABP</a:t>
          </a:r>
          <a:endParaRPr lang="en-US" sz="1400" kern="1200" dirty="0">
            <a:solidFill>
              <a:schemeClr val="tx1"/>
            </a:solidFill>
            <a:latin typeface="Gill Sans MT" pitchFamily="34" charset="0"/>
            <a:ea typeface="+mn-ea"/>
            <a:cs typeface="+mn-cs"/>
          </a:endParaRPr>
        </a:p>
      </dgm:t>
    </dgm:pt>
    <dgm:pt modelId="{E39D53DC-B4C6-A04E-BB8A-9CF8FE341B9F}" type="parTrans" cxnId="{CCC85286-37A2-274C-B8A1-CD1FF1262D05}">
      <dgm:prSet/>
      <dgm:spPr/>
      <dgm:t>
        <a:bodyPr/>
        <a:lstStyle/>
        <a:p>
          <a:endParaRPr lang="en-US"/>
        </a:p>
      </dgm:t>
    </dgm:pt>
    <dgm:pt modelId="{BBDF5EA0-D15B-7949-8326-852417F8CD46}" type="sibTrans" cxnId="{CCC85286-37A2-274C-B8A1-CD1FF1262D05}">
      <dgm:prSet/>
      <dgm:spPr/>
      <dgm:t>
        <a:bodyPr/>
        <a:lstStyle/>
        <a:p>
          <a:endParaRPr lang="en-US"/>
        </a:p>
      </dgm:t>
    </dgm:pt>
    <dgm:pt modelId="{73AF100D-B8BC-3144-9CD0-998360DA4CAA}">
      <dgm:prSet phldrT="[Text]" custT="1"/>
      <dgm:spPr>
        <a:solidFill>
          <a:srgbClr val="FDEADB"/>
        </a:solidFill>
      </dgm:spPr>
      <dgm:t>
        <a:bodyPr/>
        <a:lstStyle/>
        <a:p>
          <a:r>
            <a:rPr lang="en-US" altLang="en-US" sz="2000" kern="1200" dirty="0">
              <a:solidFill>
                <a:srgbClr val="002060"/>
              </a:solidFill>
              <a:latin typeface="Gill Sans MT" pitchFamily="34" charset="0"/>
              <a:ea typeface="+mn-ea"/>
              <a:cs typeface="+mn-cs"/>
            </a:rPr>
            <a:t>Achieved by</a:t>
          </a:r>
          <a:r>
            <a:rPr lang="en-US" altLang="en-US" sz="2000" kern="1200" baseline="0" dirty="0">
              <a:solidFill>
                <a:srgbClr val="002060"/>
              </a:solidFill>
              <a:latin typeface="Gill Sans MT" pitchFamily="34" charset="0"/>
              <a:ea typeface="+mn-ea"/>
              <a:cs typeface="+mn-cs"/>
            </a:rPr>
            <a:t> </a:t>
          </a:r>
          <a:r>
            <a:rPr lang="en-US" altLang="en-US" sz="2000" kern="1200" dirty="0">
              <a:solidFill>
                <a:srgbClr val="002060"/>
              </a:solidFill>
              <a:latin typeface="Gill Sans MT" pitchFamily="34" charset="0"/>
              <a:ea typeface="+mn-ea"/>
              <a:cs typeface="+mn-cs"/>
            </a:rPr>
            <a:t>2 major mechanisms</a:t>
          </a:r>
          <a:endParaRPr lang="en-US" sz="2000" kern="1200" dirty="0">
            <a:solidFill>
              <a:srgbClr val="002060"/>
            </a:solidFill>
            <a:latin typeface="Gill Sans MT" pitchFamily="34" charset="0"/>
            <a:ea typeface="+mn-ea"/>
            <a:cs typeface="+mn-cs"/>
          </a:endParaRPr>
        </a:p>
      </dgm:t>
    </dgm:pt>
    <dgm:pt modelId="{01C279CD-3706-3A43-923F-4A8ED9EF8E96}" type="parTrans" cxnId="{56123648-2D99-D148-94FF-94E2EC9E2B0E}">
      <dgm:prSet/>
      <dgm:spPr/>
      <dgm:t>
        <a:bodyPr/>
        <a:lstStyle/>
        <a:p>
          <a:endParaRPr lang="en-US"/>
        </a:p>
      </dgm:t>
    </dgm:pt>
    <dgm:pt modelId="{7EBC7896-165D-DA40-A4E6-C7DF0A0EDEA8}" type="sibTrans" cxnId="{56123648-2D99-D148-94FF-94E2EC9E2B0E}">
      <dgm:prSet/>
      <dgm:spPr/>
      <dgm:t>
        <a:bodyPr/>
        <a:lstStyle/>
        <a:p>
          <a:endParaRPr lang="en-US"/>
        </a:p>
      </dgm:t>
    </dgm:pt>
    <dgm:pt modelId="{E0F5DD05-4B54-F040-9EB2-3FF104EC7860}">
      <dgm:prSet phldrT="[Text]" custT="1"/>
      <dgm:spPr/>
      <dgm:t>
        <a:bodyPr/>
        <a:lstStyle/>
        <a:p>
          <a:r>
            <a:rPr lang="en-US" sz="1800" kern="1200" dirty="0">
              <a:solidFill>
                <a:schemeClr val="tx1"/>
              </a:solidFill>
              <a:latin typeface="Gill Sans MT" pitchFamily="34" charset="0"/>
              <a:ea typeface="+mn-ea"/>
              <a:cs typeface="+mn-cs"/>
            </a:rPr>
            <a:t>1. </a:t>
          </a:r>
          <a:r>
            <a:rPr lang="en-US" altLang="en-US" sz="1800" kern="1200" dirty="0">
              <a:solidFill>
                <a:schemeClr val="tx1"/>
              </a:solidFill>
              <a:latin typeface="Gill Sans MT" pitchFamily="34" charset="0"/>
              <a:ea typeface="+mn-ea"/>
              <a:cs typeface="+mn-cs"/>
            </a:rPr>
            <a:t>Myogenic auto-regulation</a:t>
          </a:r>
          <a:endParaRPr lang="en-US" sz="1800" kern="1200" dirty="0">
            <a:solidFill>
              <a:schemeClr val="tx1"/>
            </a:solidFill>
            <a:latin typeface="Gill Sans MT" pitchFamily="34" charset="0"/>
            <a:ea typeface="+mn-ea"/>
            <a:cs typeface="+mn-cs"/>
          </a:endParaRPr>
        </a:p>
      </dgm:t>
    </dgm:pt>
    <dgm:pt modelId="{553300FB-42B0-CB4F-B32B-3A0C828EB6BA}" type="parTrans" cxnId="{40E41296-1CBD-9746-AADA-797FC6819667}">
      <dgm:prSet/>
      <dgm:spPr/>
      <dgm:t>
        <a:bodyPr/>
        <a:lstStyle/>
        <a:p>
          <a:endParaRPr lang="en-US"/>
        </a:p>
      </dgm:t>
    </dgm:pt>
    <dgm:pt modelId="{8FCC7B49-36D5-1643-8299-A7BF331C6410}" type="sibTrans" cxnId="{40E41296-1CBD-9746-AADA-797FC6819667}">
      <dgm:prSet/>
      <dgm:spPr/>
      <dgm:t>
        <a:bodyPr/>
        <a:lstStyle/>
        <a:p>
          <a:endParaRPr lang="en-US"/>
        </a:p>
      </dgm:t>
    </dgm:pt>
    <dgm:pt modelId="{5438DBC4-6169-5B40-830E-719B154C0BA5}">
      <dgm:prSet phldrT="[Text]" custT="1"/>
      <dgm:spPr/>
      <dgm:t>
        <a:bodyPr/>
        <a:lstStyle/>
        <a:p>
          <a:r>
            <a:rPr lang="en-US" sz="1800" kern="1200" dirty="0">
              <a:solidFill>
                <a:schemeClr val="tx1"/>
              </a:solidFill>
              <a:latin typeface="Gill Sans MT" pitchFamily="34" charset="0"/>
              <a:ea typeface="+mn-ea"/>
              <a:cs typeface="+mn-cs"/>
            </a:rPr>
            <a:t>2. </a:t>
          </a:r>
          <a:r>
            <a:rPr lang="en-US" altLang="en-US" sz="1800" kern="1200" dirty="0">
              <a:solidFill>
                <a:schemeClr val="tx1"/>
              </a:solidFill>
              <a:latin typeface="Gill Sans MT" pitchFamily="34" charset="0"/>
              <a:ea typeface="+mn-ea"/>
              <a:cs typeface="+mn-cs"/>
            </a:rPr>
            <a:t>Tubulo -glomerular feedback</a:t>
          </a:r>
          <a:endParaRPr lang="en-US" sz="1800" kern="1200" dirty="0">
            <a:solidFill>
              <a:schemeClr val="tx1"/>
            </a:solidFill>
            <a:latin typeface="Gill Sans MT" pitchFamily="34" charset="0"/>
            <a:ea typeface="+mn-ea"/>
            <a:cs typeface="+mn-cs"/>
          </a:endParaRPr>
        </a:p>
      </dgm:t>
    </dgm:pt>
    <dgm:pt modelId="{C8297AC1-3477-DF42-8FEB-479A2EEB3DF1}" type="parTrans" cxnId="{DA1E5039-303A-F747-9A5E-26420CC9D2B6}">
      <dgm:prSet/>
      <dgm:spPr/>
      <dgm:t>
        <a:bodyPr/>
        <a:lstStyle/>
        <a:p>
          <a:endParaRPr lang="en-US"/>
        </a:p>
      </dgm:t>
    </dgm:pt>
    <dgm:pt modelId="{0CA01270-0A37-8944-B8CF-454B91A83775}" type="sibTrans" cxnId="{DA1E5039-303A-F747-9A5E-26420CC9D2B6}">
      <dgm:prSet/>
      <dgm:spPr/>
      <dgm:t>
        <a:bodyPr/>
        <a:lstStyle/>
        <a:p>
          <a:endParaRPr lang="en-US"/>
        </a:p>
      </dgm:t>
    </dgm:pt>
    <dgm:pt modelId="{A13584D3-9C93-184D-A005-679623260394}">
      <dgm:prSet custT="1"/>
      <dgm:spPr/>
      <dgm:t>
        <a:bodyPr/>
        <a:lstStyle/>
        <a:p>
          <a:r>
            <a:rPr lang="en-US" altLang="en-US" sz="1350" kern="1200" dirty="0">
              <a:solidFill>
                <a:schemeClr val="tx1"/>
              </a:solidFill>
              <a:latin typeface="Gill Sans MT" pitchFamily="34" charset="0"/>
              <a:ea typeface="+mn-ea"/>
              <a:cs typeface="+mn-cs"/>
            </a:rPr>
            <a:t>These mechanisms operate over an ABP ranging between                </a:t>
          </a:r>
          <a:r>
            <a:rPr lang="en-US" altLang="en-US" sz="1600" kern="1200" dirty="0">
              <a:solidFill>
                <a:srgbClr val="FADA7A">
                  <a:lumMod val="75000"/>
                </a:srgbClr>
              </a:solidFill>
              <a:latin typeface="+mn-lt"/>
              <a:ea typeface="+mn-ea"/>
              <a:cs typeface="+mn-cs"/>
            </a:rPr>
            <a:t>75 -160 mmHg </a:t>
          </a:r>
          <a:r>
            <a:rPr lang="en-US" altLang="en-US" sz="1350" kern="1200" dirty="0">
              <a:solidFill>
                <a:schemeClr val="tx1"/>
              </a:solidFill>
              <a:latin typeface="Gill Sans MT" pitchFamily="34" charset="0"/>
              <a:ea typeface="+mn-ea"/>
              <a:cs typeface="+mn-cs"/>
              <a:sym typeface="Symbol" charset="2"/>
            </a:rPr>
            <a:t>(systolic)</a:t>
          </a:r>
          <a:endParaRPr lang="en-US" sz="1350" kern="1200" dirty="0">
            <a:solidFill>
              <a:schemeClr val="tx1"/>
            </a:solidFill>
            <a:latin typeface="Gill Sans MT" pitchFamily="34" charset="0"/>
            <a:ea typeface="+mn-ea"/>
            <a:cs typeface="+mn-cs"/>
          </a:endParaRPr>
        </a:p>
      </dgm:t>
    </dgm:pt>
    <dgm:pt modelId="{9686AECE-D699-A841-BEA2-C4AC18A85A12}" type="parTrans" cxnId="{64D184A2-3444-504C-B1D9-BE137F2777BD}">
      <dgm:prSet/>
      <dgm:spPr/>
      <dgm:t>
        <a:bodyPr/>
        <a:lstStyle/>
        <a:p>
          <a:endParaRPr lang="en-US"/>
        </a:p>
      </dgm:t>
    </dgm:pt>
    <dgm:pt modelId="{B2CE7430-96F0-284E-8BC6-EB163675E700}" type="sibTrans" cxnId="{64D184A2-3444-504C-B1D9-BE137F2777BD}">
      <dgm:prSet/>
      <dgm:spPr/>
      <dgm:t>
        <a:bodyPr/>
        <a:lstStyle/>
        <a:p>
          <a:endParaRPr lang="en-US"/>
        </a:p>
      </dgm:t>
    </dgm:pt>
    <dgm:pt modelId="{CD9D12A2-CC96-A946-B8CF-6FA2174A64D4}" type="pres">
      <dgm:prSet presAssocID="{60D589FE-E1DD-1B42-A47F-2DF77E8CD78E}" presName="diagram" presStyleCnt="0">
        <dgm:presLayoutVars>
          <dgm:chPref val="1"/>
          <dgm:dir/>
          <dgm:animOne val="branch"/>
          <dgm:animLvl val="lvl"/>
          <dgm:resizeHandles/>
        </dgm:presLayoutVars>
      </dgm:prSet>
      <dgm:spPr/>
      <dgm:t>
        <a:bodyPr/>
        <a:lstStyle/>
        <a:p>
          <a:endParaRPr lang="en-US"/>
        </a:p>
      </dgm:t>
    </dgm:pt>
    <dgm:pt modelId="{7D8E7F07-CFB6-A24A-A2A4-9E3A32D7DC28}" type="pres">
      <dgm:prSet presAssocID="{7D44A376-A98D-5D4B-B76B-4ACB64E2C93E}" presName="root" presStyleCnt="0"/>
      <dgm:spPr/>
    </dgm:pt>
    <dgm:pt modelId="{1F994C38-EF2A-D94B-9372-8E6A8F30E8C8}" type="pres">
      <dgm:prSet presAssocID="{7D44A376-A98D-5D4B-B76B-4ACB64E2C93E}" presName="rootComposite" presStyleCnt="0"/>
      <dgm:spPr/>
    </dgm:pt>
    <dgm:pt modelId="{C18FA8F3-1C00-6749-BABD-AB2F42E57C04}" type="pres">
      <dgm:prSet presAssocID="{7D44A376-A98D-5D4B-B76B-4ACB64E2C93E}" presName="rootText" presStyleLbl="node1" presStyleIdx="0" presStyleCnt="2"/>
      <dgm:spPr/>
      <dgm:t>
        <a:bodyPr/>
        <a:lstStyle/>
        <a:p>
          <a:endParaRPr lang="en-US"/>
        </a:p>
      </dgm:t>
    </dgm:pt>
    <dgm:pt modelId="{4ECD6D00-A5A1-2F4C-B9AF-D91554869B7E}" type="pres">
      <dgm:prSet presAssocID="{7D44A376-A98D-5D4B-B76B-4ACB64E2C93E}" presName="rootConnector" presStyleLbl="node1" presStyleIdx="0" presStyleCnt="2"/>
      <dgm:spPr/>
      <dgm:t>
        <a:bodyPr/>
        <a:lstStyle/>
        <a:p>
          <a:endParaRPr lang="en-US"/>
        </a:p>
      </dgm:t>
    </dgm:pt>
    <dgm:pt modelId="{BA439EDA-CA66-6A4C-8B4C-D9EA64D77E66}" type="pres">
      <dgm:prSet presAssocID="{7D44A376-A98D-5D4B-B76B-4ACB64E2C93E}" presName="childShape" presStyleCnt="0"/>
      <dgm:spPr/>
    </dgm:pt>
    <dgm:pt modelId="{0C6E2DED-FE8B-B448-92CC-F68D6F4FF08C}" type="pres">
      <dgm:prSet presAssocID="{CEC10684-BC4E-8F49-AC21-890864302A1A}" presName="Name13" presStyleLbl="parChTrans1D2" presStyleIdx="0" presStyleCnt="5"/>
      <dgm:spPr/>
      <dgm:t>
        <a:bodyPr/>
        <a:lstStyle/>
        <a:p>
          <a:endParaRPr lang="en-US"/>
        </a:p>
      </dgm:t>
    </dgm:pt>
    <dgm:pt modelId="{7EAAE9AF-0C62-3D4E-A03F-1936EBFD3F0A}" type="pres">
      <dgm:prSet presAssocID="{CDC5E736-A96C-614B-A9A2-3C2733F8F2FE}" presName="childText" presStyleLbl="bgAcc1" presStyleIdx="0" presStyleCnt="5">
        <dgm:presLayoutVars>
          <dgm:bulletEnabled val="1"/>
        </dgm:presLayoutVars>
      </dgm:prSet>
      <dgm:spPr/>
      <dgm:t>
        <a:bodyPr/>
        <a:lstStyle/>
        <a:p>
          <a:endParaRPr lang="en-US"/>
        </a:p>
      </dgm:t>
    </dgm:pt>
    <dgm:pt modelId="{E9E8F0A2-4967-9F47-8292-4682F21B26FC}" type="pres">
      <dgm:prSet presAssocID="{E39D53DC-B4C6-A04E-BB8A-9CF8FE341B9F}" presName="Name13" presStyleLbl="parChTrans1D2" presStyleIdx="1" presStyleCnt="5"/>
      <dgm:spPr/>
      <dgm:t>
        <a:bodyPr/>
        <a:lstStyle/>
        <a:p>
          <a:endParaRPr lang="en-US"/>
        </a:p>
      </dgm:t>
    </dgm:pt>
    <dgm:pt modelId="{221F19E5-C72F-C144-B0D7-E0EB99A50C98}" type="pres">
      <dgm:prSet presAssocID="{5CEB0E9D-3F3D-8343-BD7B-9CD58EC0682D}" presName="childText" presStyleLbl="bgAcc1" presStyleIdx="1" presStyleCnt="5">
        <dgm:presLayoutVars>
          <dgm:bulletEnabled val="1"/>
        </dgm:presLayoutVars>
      </dgm:prSet>
      <dgm:spPr/>
      <dgm:t>
        <a:bodyPr/>
        <a:lstStyle/>
        <a:p>
          <a:endParaRPr lang="en-US"/>
        </a:p>
      </dgm:t>
    </dgm:pt>
    <dgm:pt modelId="{2C4C7731-731F-F448-A5EF-6F82DE529AC9}" type="pres">
      <dgm:prSet presAssocID="{9686AECE-D699-A841-BEA2-C4AC18A85A12}" presName="Name13" presStyleLbl="parChTrans1D2" presStyleIdx="2" presStyleCnt="5"/>
      <dgm:spPr/>
      <dgm:t>
        <a:bodyPr/>
        <a:lstStyle/>
        <a:p>
          <a:endParaRPr lang="en-US"/>
        </a:p>
      </dgm:t>
    </dgm:pt>
    <dgm:pt modelId="{CA78432B-3E54-FC4D-9407-6D944BAF55FE}" type="pres">
      <dgm:prSet presAssocID="{A13584D3-9C93-184D-A005-679623260394}" presName="childText" presStyleLbl="bgAcc1" presStyleIdx="2" presStyleCnt="5">
        <dgm:presLayoutVars>
          <dgm:bulletEnabled val="1"/>
        </dgm:presLayoutVars>
      </dgm:prSet>
      <dgm:spPr/>
      <dgm:t>
        <a:bodyPr/>
        <a:lstStyle/>
        <a:p>
          <a:endParaRPr lang="en-US"/>
        </a:p>
      </dgm:t>
    </dgm:pt>
    <dgm:pt modelId="{EF9B385D-13E0-944C-A6C9-DF8E3599505A}" type="pres">
      <dgm:prSet presAssocID="{73AF100D-B8BC-3144-9CD0-998360DA4CAA}" presName="root" presStyleCnt="0"/>
      <dgm:spPr/>
    </dgm:pt>
    <dgm:pt modelId="{E3F33DB3-51DE-1647-AA3E-83970D1B8E70}" type="pres">
      <dgm:prSet presAssocID="{73AF100D-B8BC-3144-9CD0-998360DA4CAA}" presName="rootComposite" presStyleCnt="0"/>
      <dgm:spPr/>
    </dgm:pt>
    <dgm:pt modelId="{92F4FD5B-B960-7A44-A4B9-33712A6C7641}" type="pres">
      <dgm:prSet presAssocID="{73AF100D-B8BC-3144-9CD0-998360DA4CAA}" presName="rootText" presStyleLbl="node1" presStyleIdx="1" presStyleCnt="2"/>
      <dgm:spPr/>
      <dgm:t>
        <a:bodyPr/>
        <a:lstStyle/>
        <a:p>
          <a:endParaRPr lang="en-US"/>
        </a:p>
      </dgm:t>
    </dgm:pt>
    <dgm:pt modelId="{52FB85AD-CC96-FD4E-AE44-3EB8C0E73ADB}" type="pres">
      <dgm:prSet presAssocID="{73AF100D-B8BC-3144-9CD0-998360DA4CAA}" presName="rootConnector" presStyleLbl="node1" presStyleIdx="1" presStyleCnt="2"/>
      <dgm:spPr/>
      <dgm:t>
        <a:bodyPr/>
        <a:lstStyle/>
        <a:p>
          <a:endParaRPr lang="en-US"/>
        </a:p>
      </dgm:t>
    </dgm:pt>
    <dgm:pt modelId="{68A08789-2F61-D14B-9C82-B63ED84AC40B}" type="pres">
      <dgm:prSet presAssocID="{73AF100D-B8BC-3144-9CD0-998360DA4CAA}" presName="childShape" presStyleCnt="0"/>
      <dgm:spPr/>
    </dgm:pt>
    <dgm:pt modelId="{694B9F10-9F0F-E743-99DC-5B6381E3B9CE}" type="pres">
      <dgm:prSet presAssocID="{553300FB-42B0-CB4F-B32B-3A0C828EB6BA}" presName="Name13" presStyleLbl="parChTrans1D2" presStyleIdx="3" presStyleCnt="5"/>
      <dgm:spPr/>
      <dgm:t>
        <a:bodyPr/>
        <a:lstStyle/>
        <a:p>
          <a:endParaRPr lang="en-US"/>
        </a:p>
      </dgm:t>
    </dgm:pt>
    <dgm:pt modelId="{33C30860-B62A-9A46-9713-4CDC75A1646E}" type="pres">
      <dgm:prSet presAssocID="{E0F5DD05-4B54-F040-9EB2-3FF104EC7860}" presName="childText" presStyleLbl="bgAcc1" presStyleIdx="3" presStyleCnt="5">
        <dgm:presLayoutVars>
          <dgm:bulletEnabled val="1"/>
        </dgm:presLayoutVars>
      </dgm:prSet>
      <dgm:spPr/>
      <dgm:t>
        <a:bodyPr/>
        <a:lstStyle/>
        <a:p>
          <a:endParaRPr lang="en-US"/>
        </a:p>
      </dgm:t>
    </dgm:pt>
    <dgm:pt modelId="{EC75D555-D2D7-F246-AC6A-D6052399BF19}" type="pres">
      <dgm:prSet presAssocID="{C8297AC1-3477-DF42-8FEB-479A2EEB3DF1}" presName="Name13" presStyleLbl="parChTrans1D2" presStyleIdx="4" presStyleCnt="5"/>
      <dgm:spPr/>
      <dgm:t>
        <a:bodyPr/>
        <a:lstStyle/>
        <a:p>
          <a:endParaRPr lang="en-US"/>
        </a:p>
      </dgm:t>
    </dgm:pt>
    <dgm:pt modelId="{4AED1F38-6B5A-B244-8100-DD04DC606A69}" type="pres">
      <dgm:prSet presAssocID="{5438DBC4-6169-5B40-830E-719B154C0BA5}" presName="childText" presStyleLbl="bgAcc1" presStyleIdx="4" presStyleCnt="5">
        <dgm:presLayoutVars>
          <dgm:bulletEnabled val="1"/>
        </dgm:presLayoutVars>
      </dgm:prSet>
      <dgm:spPr/>
      <dgm:t>
        <a:bodyPr/>
        <a:lstStyle/>
        <a:p>
          <a:endParaRPr lang="en-US"/>
        </a:p>
      </dgm:t>
    </dgm:pt>
  </dgm:ptLst>
  <dgm:cxnLst>
    <dgm:cxn modelId="{7C668D07-0417-7E48-9B45-ED08E08B69AE}" type="presOf" srcId="{7D44A376-A98D-5D4B-B76B-4ACB64E2C93E}" destId="{C18FA8F3-1C00-6749-BABD-AB2F42E57C04}" srcOrd="0" destOrd="0" presId="urn:microsoft.com/office/officeart/2005/8/layout/hierarchy3"/>
    <dgm:cxn modelId="{4FE5FD09-7D2E-5F4A-9DCF-448588A03B4D}" type="presOf" srcId="{CEC10684-BC4E-8F49-AC21-890864302A1A}" destId="{0C6E2DED-FE8B-B448-92CC-F68D6F4FF08C}" srcOrd="0" destOrd="0" presId="urn:microsoft.com/office/officeart/2005/8/layout/hierarchy3"/>
    <dgm:cxn modelId="{62E499B6-7A5D-FC4D-B9F4-D91D40BFC503}" type="presOf" srcId="{CDC5E736-A96C-614B-A9A2-3C2733F8F2FE}" destId="{7EAAE9AF-0C62-3D4E-A03F-1936EBFD3F0A}" srcOrd="0" destOrd="0" presId="urn:microsoft.com/office/officeart/2005/8/layout/hierarchy3"/>
    <dgm:cxn modelId="{126770DB-6D64-F346-974A-265696317EE6}" type="presOf" srcId="{9686AECE-D699-A841-BEA2-C4AC18A85A12}" destId="{2C4C7731-731F-F448-A5EF-6F82DE529AC9}" srcOrd="0" destOrd="0" presId="urn:microsoft.com/office/officeart/2005/8/layout/hierarchy3"/>
    <dgm:cxn modelId="{DE9EDF5B-6D56-4446-BBDA-8125EF61B0A2}" type="presOf" srcId="{73AF100D-B8BC-3144-9CD0-998360DA4CAA}" destId="{92F4FD5B-B960-7A44-A4B9-33712A6C7641}" srcOrd="0" destOrd="0" presId="urn:microsoft.com/office/officeart/2005/8/layout/hierarchy3"/>
    <dgm:cxn modelId="{639B6A5A-1A05-004F-9AE1-38F7AF743B08}" srcId="{7D44A376-A98D-5D4B-B76B-4ACB64E2C93E}" destId="{CDC5E736-A96C-614B-A9A2-3C2733F8F2FE}" srcOrd="0" destOrd="0" parTransId="{CEC10684-BC4E-8F49-AC21-890864302A1A}" sibTransId="{2DF20167-23B6-454C-ADBF-FD3CB1B674F1}"/>
    <dgm:cxn modelId="{F9C59A66-6B35-4F48-B998-29543478E628}" type="presOf" srcId="{60D589FE-E1DD-1B42-A47F-2DF77E8CD78E}" destId="{CD9D12A2-CC96-A946-B8CF-6FA2174A64D4}" srcOrd="0" destOrd="0" presId="urn:microsoft.com/office/officeart/2005/8/layout/hierarchy3"/>
    <dgm:cxn modelId="{E2EE6F63-E317-0C42-81F5-D3F8FBCF9664}" type="presOf" srcId="{A13584D3-9C93-184D-A005-679623260394}" destId="{CA78432B-3E54-FC4D-9407-6D944BAF55FE}" srcOrd="0" destOrd="0" presId="urn:microsoft.com/office/officeart/2005/8/layout/hierarchy3"/>
    <dgm:cxn modelId="{2B8E51FE-5E8C-D045-9AD6-560AAE9A8A11}" type="presOf" srcId="{553300FB-42B0-CB4F-B32B-3A0C828EB6BA}" destId="{694B9F10-9F0F-E743-99DC-5B6381E3B9CE}" srcOrd="0" destOrd="0" presId="urn:microsoft.com/office/officeart/2005/8/layout/hierarchy3"/>
    <dgm:cxn modelId="{D0A25BE2-A890-5E4D-B160-17028D631A39}" type="presOf" srcId="{E39D53DC-B4C6-A04E-BB8A-9CF8FE341B9F}" destId="{E9E8F0A2-4967-9F47-8292-4682F21B26FC}" srcOrd="0" destOrd="0" presId="urn:microsoft.com/office/officeart/2005/8/layout/hierarchy3"/>
    <dgm:cxn modelId="{E3136C7C-889A-F94E-87B8-9A1E6B100C5A}" type="presOf" srcId="{7D44A376-A98D-5D4B-B76B-4ACB64E2C93E}" destId="{4ECD6D00-A5A1-2F4C-B9AF-D91554869B7E}" srcOrd="1" destOrd="0" presId="urn:microsoft.com/office/officeart/2005/8/layout/hierarchy3"/>
    <dgm:cxn modelId="{64D184A2-3444-504C-B1D9-BE137F2777BD}" srcId="{7D44A376-A98D-5D4B-B76B-4ACB64E2C93E}" destId="{A13584D3-9C93-184D-A005-679623260394}" srcOrd="2" destOrd="0" parTransId="{9686AECE-D699-A841-BEA2-C4AC18A85A12}" sibTransId="{B2CE7430-96F0-284E-8BC6-EB163675E700}"/>
    <dgm:cxn modelId="{F780BEE8-4B27-E847-9808-03AEE1D61A66}" type="presOf" srcId="{5CEB0E9D-3F3D-8343-BD7B-9CD58EC0682D}" destId="{221F19E5-C72F-C144-B0D7-E0EB99A50C98}" srcOrd="0" destOrd="0" presId="urn:microsoft.com/office/officeart/2005/8/layout/hierarchy3"/>
    <dgm:cxn modelId="{A762DE79-2E8D-244F-9A81-2AE5B220C856}" type="presOf" srcId="{E0F5DD05-4B54-F040-9EB2-3FF104EC7860}" destId="{33C30860-B62A-9A46-9713-4CDC75A1646E}" srcOrd="0" destOrd="0" presId="urn:microsoft.com/office/officeart/2005/8/layout/hierarchy3"/>
    <dgm:cxn modelId="{D1583B5B-66EF-7241-B95F-EE85426792D2}" type="presOf" srcId="{C8297AC1-3477-DF42-8FEB-479A2EEB3DF1}" destId="{EC75D555-D2D7-F246-AC6A-D6052399BF19}" srcOrd="0" destOrd="0" presId="urn:microsoft.com/office/officeart/2005/8/layout/hierarchy3"/>
    <dgm:cxn modelId="{BC536B7F-0567-504B-8632-22487403F724}" type="presOf" srcId="{73AF100D-B8BC-3144-9CD0-998360DA4CAA}" destId="{52FB85AD-CC96-FD4E-AE44-3EB8C0E73ADB}" srcOrd="1" destOrd="0" presId="urn:microsoft.com/office/officeart/2005/8/layout/hierarchy3"/>
    <dgm:cxn modelId="{BD30F34C-EE0D-2544-BC5A-A386A6E5D356}" type="presOf" srcId="{5438DBC4-6169-5B40-830E-719B154C0BA5}" destId="{4AED1F38-6B5A-B244-8100-DD04DC606A69}" srcOrd="0" destOrd="0" presId="urn:microsoft.com/office/officeart/2005/8/layout/hierarchy3"/>
    <dgm:cxn modelId="{56123648-2D99-D148-94FF-94E2EC9E2B0E}" srcId="{60D589FE-E1DD-1B42-A47F-2DF77E8CD78E}" destId="{73AF100D-B8BC-3144-9CD0-998360DA4CAA}" srcOrd="1" destOrd="0" parTransId="{01C279CD-3706-3A43-923F-4A8ED9EF8E96}" sibTransId="{7EBC7896-165D-DA40-A4E6-C7DF0A0EDEA8}"/>
    <dgm:cxn modelId="{DA1E5039-303A-F747-9A5E-26420CC9D2B6}" srcId="{73AF100D-B8BC-3144-9CD0-998360DA4CAA}" destId="{5438DBC4-6169-5B40-830E-719B154C0BA5}" srcOrd="1" destOrd="0" parTransId="{C8297AC1-3477-DF42-8FEB-479A2EEB3DF1}" sibTransId="{0CA01270-0A37-8944-B8CF-454B91A83775}"/>
    <dgm:cxn modelId="{DE2224F7-4E18-694B-8918-B80BA48E67D6}" srcId="{60D589FE-E1DD-1B42-A47F-2DF77E8CD78E}" destId="{7D44A376-A98D-5D4B-B76B-4ACB64E2C93E}" srcOrd="0" destOrd="0" parTransId="{D780B49F-A847-AA4E-8FB1-3A4C8B994EA3}" sibTransId="{9C697890-7D5D-F949-9ED0-61AE4489AE8F}"/>
    <dgm:cxn modelId="{CCC85286-37A2-274C-B8A1-CD1FF1262D05}" srcId="{7D44A376-A98D-5D4B-B76B-4ACB64E2C93E}" destId="{5CEB0E9D-3F3D-8343-BD7B-9CD58EC0682D}" srcOrd="1" destOrd="0" parTransId="{E39D53DC-B4C6-A04E-BB8A-9CF8FE341B9F}" sibTransId="{BBDF5EA0-D15B-7949-8326-852417F8CD46}"/>
    <dgm:cxn modelId="{40E41296-1CBD-9746-AADA-797FC6819667}" srcId="{73AF100D-B8BC-3144-9CD0-998360DA4CAA}" destId="{E0F5DD05-4B54-F040-9EB2-3FF104EC7860}" srcOrd="0" destOrd="0" parTransId="{553300FB-42B0-CB4F-B32B-3A0C828EB6BA}" sibTransId="{8FCC7B49-36D5-1643-8299-A7BF331C6410}"/>
    <dgm:cxn modelId="{CE8DEA3C-DCBD-1D40-889E-71285B200972}" type="presParOf" srcId="{CD9D12A2-CC96-A946-B8CF-6FA2174A64D4}" destId="{7D8E7F07-CFB6-A24A-A2A4-9E3A32D7DC28}" srcOrd="0" destOrd="0" presId="urn:microsoft.com/office/officeart/2005/8/layout/hierarchy3"/>
    <dgm:cxn modelId="{50236DA4-7A25-5E46-B66A-4ABC5466B572}" type="presParOf" srcId="{7D8E7F07-CFB6-A24A-A2A4-9E3A32D7DC28}" destId="{1F994C38-EF2A-D94B-9372-8E6A8F30E8C8}" srcOrd="0" destOrd="0" presId="urn:microsoft.com/office/officeart/2005/8/layout/hierarchy3"/>
    <dgm:cxn modelId="{05F7584D-0B22-A144-BB5C-E14F297B405F}" type="presParOf" srcId="{1F994C38-EF2A-D94B-9372-8E6A8F30E8C8}" destId="{C18FA8F3-1C00-6749-BABD-AB2F42E57C04}" srcOrd="0" destOrd="0" presId="urn:microsoft.com/office/officeart/2005/8/layout/hierarchy3"/>
    <dgm:cxn modelId="{05695FC5-B839-F447-A8A6-19D17827EFB3}" type="presParOf" srcId="{1F994C38-EF2A-D94B-9372-8E6A8F30E8C8}" destId="{4ECD6D00-A5A1-2F4C-B9AF-D91554869B7E}" srcOrd="1" destOrd="0" presId="urn:microsoft.com/office/officeart/2005/8/layout/hierarchy3"/>
    <dgm:cxn modelId="{69817216-393C-3041-AFBD-16F80C132628}" type="presParOf" srcId="{7D8E7F07-CFB6-A24A-A2A4-9E3A32D7DC28}" destId="{BA439EDA-CA66-6A4C-8B4C-D9EA64D77E66}" srcOrd="1" destOrd="0" presId="urn:microsoft.com/office/officeart/2005/8/layout/hierarchy3"/>
    <dgm:cxn modelId="{B4986930-69AA-7445-A828-27CC392459AE}" type="presParOf" srcId="{BA439EDA-CA66-6A4C-8B4C-D9EA64D77E66}" destId="{0C6E2DED-FE8B-B448-92CC-F68D6F4FF08C}" srcOrd="0" destOrd="0" presId="urn:microsoft.com/office/officeart/2005/8/layout/hierarchy3"/>
    <dgm:cxn modelId="{05B340C6-52F2-6F4F-92D4-EA82DE86D3E8}" type="presParOf" srcId="{BA439EDA-CA66-6A4C-8B4C-D9EA64D77E66}" destId="{7EAAE9AF-0C62-3D4E-A03F-1936EBFD3F0A}" srcOrd="1" destOrd="0" presId="urn:microsoft.com/office/officeart/2005/8/layout/hierarchy3"/>
    <dgm:cxn modelId="{99C62A63-8135-4643-B242-B65C52C3C55B}" type="presParOf" srcId="{BA439EDA-CA66-6A4C-8B4C-D9EA64D77E66}" destId="{E9E8F0A2-4967-9F47-8292-4682F21B26FC}" srcOrd="2" destOrd="0" presId="urn:microsoft.com/office/officeart/2005/8/layout/hierarchy3"/>
    <dgm:cxn modelId="{94C62EC9-4965-394A-8849-856B915B2B1F}" type="presParOf" srcId="{BA439EDA-CA66-6A4C-8B4C-D9EA64D77E66}" destId="{221F19E5-C72F-C144-B0D7-E0EB99A50C98}" srcOrd="3" destOrd="0" presId="urn:microsoft.com/office/officeart/2005/8/layout/hierarchy3"/>
    <dgm:cxn modelId="{7BC6E62A-9BF8-4D4C-89D5-7AFAC9252BDF}" type="presParOf" srcId="{BA439EDA-CA66-6A4C-8B4C-D9EA64D77E66}" destId="{2C4C7731-731F-F448-A5EF-6F82DE529AC9}" srcOrd="4" destOrd="0" presId="urn:microsoft.com/office/officeart/2005/8/layout/hierarchy3"/>
    <dgm:cxn modelId="{B13984D6-975F-9349-914F-5D372E87B2F8}" type="presParOf" srcId="{BA439EDA-CA66-6A4C-8B4C-D9EA64D77E66}" destId="{CA78432B-3E54-FC4D-9407-6D944BAF55FE}" srcOrd="5" destOrd="0" presId="urn:microsoft.com/office/officeart/2005/8/layout/hierarchy3"/>
    <dgm:cxn modelId="{C06F9A32-A8A1-2E45-9EE4-DD647FA5D793}" type="presParOf" srcId="{CD9D12A2-CC96-A946-B8CF-6FA2174A64D4}" destId="{EF9B385D-13E0-944C-A6C9-DF8E3599505A}" srcOrd="1" destOrd="0" presId="urn:microsoft.com/office/officeart/2005/8/layout/hierarchy3"/>
    <dgm:cxn modelId="{65349BDE-D061-2C40-8959-D3B1AD965C22}" type="presParOf" srcId="{EF9B385D-13E0-944C-A6C9-DF8E3599505A}" destId="{E3F33DB3-51DE-1647-AA3E-83970D1B8E70}" srcOrd="0" destOrd="0" presId="urn:microsoft.com/office/officeart/2005/8/layout/hierarchy3"/>
    <dgm:cxn modelId="{45378BEB-8550-A04D-B657-18598C0A7F38}" type="presParOf" srcId="{E3F33DB3-51DE-1647-AA3E-83970D1B8E70}" destId="{92F4FD5B-B960-7A44-A4B9-33712A6C7641}" srcOrd="0" destOrd="0" presId="urn:microsoft.com/office/officeart/2005/8/layout/hierarchy3"/>
    <dgm:cxn modelId="{52C75303-8E3F-374F-ABF4-ECDD7E22AC4A}" type="presParOf" srcId="{E3F33DB3-51DE-1647-AA3E-83970D1B8E70}" destId="{52FB85AD-CC96-FD4E-AE44-3EB8C0E73ADB}" srcOrd="1" destOrd="0" presId="urn:microsoft.com/office/officeart/2005/8/layout/hierarchy3"/>
    <dgm:cxn modelId="{E84F3C14-4068-6B43-B93D-669D176E136A}" type="presParOf" srcId="{EF9B385D-13E0-944C-A6C9-DF8E3599505A}" destId="{68A08789-2F61-D14B-9C82-B63ED84AC40B}" srcOrd="1" destOrd="0" presId="urn:microsoft.com/office/officeart/2005/8/layout/hierarchy3"/>
    <dgm:cxn modelId="{52F64071-84FF-BA42-B4BF-E22FB14DFEE5}" type="presParOf" srcId="{68A08789-2F61-D14B-9C82-B63ED84AC40B}" destId="{694B9F10-9F0F-E743-99DC-5B6381E3B9CE}" srcOrd="0" destOrd="0" presId="urn:microsoft.com/office/officeart/2005/8/layout/hierarchy3"/>
    <dgm:cxn modelId="{CF548F8E-FBD7-8C4B-8447-EA4C42C55836}" type="presParOf" srcId="{68A08789-2F61-D14B-9C82-B63ED84AC40B}" destId="{33C30860-B62A-9A46-9713-4CDC75A1646E}" srcOrd="1" destOrd="0" presId="urn:microsoft.com/office/officeart/2005/8/layout/hierarchy3"/>
    <dgm:cxn modelId="{7400E7F8-6CD3-B44C-A200-A9FEBBC51BF6}" type="presParOf" srcId="{68A08789-2F61-D14B-9C82-B63ED84AC40B}" destId="{EC75D555-D2D7-F246-AC6A-D6052399BF19}" srcOrd="2" destOrd="0" presId="urn:microsoft.com/office/officeart/2005/8/layout/hierarchy3"/>
    <dgm:cxn modelId="{3A24334C-A6B8-0944-81ED-EA7E92BB9940}" type="presParOf" srcId="{68A08789-2F61-D14B-9C82-B63ED84AC40B}" destId="{4AED1F38-6B5A-B244-8100-DD04DC606A6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A9C5FC-6582-9C40-809B-28CF0C47F7BE}" type="doc">
      <dgm:prSet loTypeId="urn:microsoft.com/office/officeart/2008/layout/CaptionedPictures" loCatId="" qsTypeId="urn:microsoft.com/office/officeart/2005/8/quickstyle/simple4" qsCatId="simple" csTypeId="urn:microsoft.com/office/officeart/2005/8/colors/accent1_2" csCatId="accent1" phldr="1"/>
      <dgm:spPr/>
      <dgm:t>
        <a:bodyPr/>
        <a:lstStyle/>
        <a:p>
          <a:endParaRPr lang="en-US"/>
        </a:p>
      </dgm:t>
    </dgm:pt>
    <dgm:pt modelId="{2552D0BE-AC8D-6C41-A932-2A79BABAA76F}">
      <dgm:prSet phldrT="[Text]"/>
      <dgm:spPr/>
      <dgm:t>
        <a:bodyPr/>
        <a:lstStyle/>
        <a:p>
          <a:r>
            <a:rPr lang="en-US" dirty="0"/>
            <a:t> </a:t>
          </a:r>
        </a:p>
      </dgm:t>
    </dgm:pt>
    <dgm:pt modelId="{BAC4C651-113B-4043-AAE1-C02FE0B15D6D}" type="parTrans" cxnId="{C5B52144-F4F1-C24C-867C-B77D3C75C8A8}">
      <dgm:prSet/>
      <dgm:spPr/>
      <dgm:t>
        <a:bodyPr/>
        <a:lstStyle/>
        <a:p>
          <a:endParaRPr lang="en-US"/>
        </a:p>
      </dgm:t>
    </dgm:pt>
    <dgm:pt modelId="{478C4ED8-EDDD-4548-8C50-0252CA9B5B0B}" type="sibTrans" cxnId="{C5B52144-F4F1-C24C-867C-B77D3C75C8A8}">
      <dgm:prSet/>
      <dgm:spPr/>
      <dgm:t>
        <a:bodyPr/>
        <a:lstStyle/>
        <a:p>
          <a:endParaRPr lang="en-US"/>
        </a:p>
      </dgm:t>
    </dgm:pt>
    <dgm:pt modelId="{D4281AD9-69D8-7C43-BBFA-CB951828F55A}">
      <dgm:prSet phldrT="[Text]" custT="1"/>
      <dgm:spPr>
        <a:solidFill>
          <a:srgbClr val="DFF0F5"/>
        </a:solidFill>
      </dgm:spPr>
      <dgm:t>
        <a:bodyPr/>
        <a:lstStyle/>
        <a:p>
          <a:pPr marL="0" algn="ctr" defTabSz="914400" rtl="0" eaLnBrk="1" latinLnBrk="0" hangingPunct="1">
            <a:lnSpc>
              <a:spcPct val="90000"/>
            </a:lnSpc>
          </a:pPr>
          <a:r>
            <a:rPr lang="en-US" sz="1600" u="none" kern="1200" dirty="0">
              <a:solidFill>
                <a:schemeClr val="tx1"/>
              </a:solidFill>
              <a:latin typeface="Gill Sans MT" pitchFamily="34" charset="0"/>
              <a:ea typeface="+mn-ea"/>
              <a:cs typeface="+mn-cs"/>
            </a:rPr>
            <a:t>Normally when ABP </a:t>
          </a:r>
          <a:r>
            <a:rPr lang="en-US" sz="1600" u="none" kern="1200" dirty="0">
              <a:solidFill>
                <a:srgbClr val="FF0000"/>
              </a:solidFill>
              <a:latin typeface="Gill Sans MT" pitchFamily="34" charset="0"/>
              <a:ea typeface="+mn-ea"/>
              <a:cs typeface="+mn-cs"/>
            </a:rPr>
            <a:t>increase</a:t>
          </a:r>
          <a:r>
            <a:rPr lang="en-US" sz="1600" u="none" kern="1200" dirty="0">
              <a:solidFill>
                <a:schemeClr val="tx1"/>
              </a:solidFill>
              <a:latin typeface="Gill Sans MT" pitchFamily="34" charset="0"/>
              <a:ea typeface="+mn-ea"/>
              <a:cs typeface="+mn-cs"/>
            </a:rPr>
            <a:t> </a:t>
          </a:r>
          <a:r>
            <a:rPr lang="en-US" altLang="en-US" sz="1600" kern="1200" dirty="0">
              <a:solidFill>
                <a:schemeClr val="tx1"/>
              </a:solidFill>
              <a:latin typeface="Bookman Old Style" panose="02050604050505020204" pitchFamily="18" charset="0"/>
            </a:rPr>
            <a:t>→</a:t>
          </a:r>
          <a:r>
            <a:rPr lang="en-US" sz="1600" u="none" kern="1200" dirty="0">
              <a:solidFill>
                <a:schemeClr val="tx1"/>
              </a:solidFill>
              <a:latin typeface="Gill Sans MT" pitchFamily="34" charset="0"/>
              <a:ea typeface="+mn-ea"/>
              <a:cs typeface="+mn-cs"/>
              <a:sym typeface="Wingdings"/>
            </a:rPr>
            <a:t> GFR </a:t>
          </a:r>
          <a:r>
            <a:rPr lang="en-US" sz="1600" u="none" kern="1200" dirty="0">
              <a:solidFill>
                <a:srgbClr val="FF0000"/>
              </a:solidFill>
              <a:latin typeface="Gill Sans MT" pitchFamily="34" charset="0"/>
              <a:ea typeface="+mn-ea"/>
              <a:cs typeface="+mn-cs"/>
              <a:sym typeface="Wingdings"/>
            </a:rPr>
            <a:t>increase</a:t>
          </a:r>
          <a:r>
            <a:rPr lang="en-US" sz="1600" u="none" kern="1200" dirty="0">
              <a:solidFill>
                <a:schemeClr val="tx1"/>
              </a:solidFill>
              <a:latin typeface="Gill Sans MT" pitchFamily="34" charset="0"/>
              <a:ea typeface="+mn-ea"/>
              <a:cs typeface="+mn-cs"/>
            </a:rPr>
            <a:t> </a:t>
          </a:r>
        </a:p>
        <a:p>
          <a:pPr marL="0" algn="l" defTabSz="914363" rtl="0" eaLnBrk="1" latinLnBrk="0" hangingPunct="1">
            <a:lnSpc>
              <a:spcPct val="90000"/>
            </a:lnSpc>
          </a:pPr>
          <a:r>
            <a:rPr lang="en-US" altLang="en-US" sz="1600" u="none" kern="1200" dirty="0" smtClean="0">
              <a:solidFill>
                <a:schemeClr val="tx1"/>
              </a:solidFill>
              <a:latin typeface="Gill Sans MT" pitchFamily="34" charset="0"/>
              <a:ea typeface="+mn-ea"/>
              <a:cs typeface="+mn-cs"/>
            </a:rPr>
            <a:t>But, </a:t>
          </a:r>
          <a:r>
            <a:rPr lang="en-US" altLang="en-US" sz="1600" u="none" kern="1200" dirty="0">
              <a:solidFill>
                <a:schemeClr val="tx1"/>
              </a:solidFill>
              <a:latin typeface="Gill Sans MT" pitchFamily="34" charset="0"/>
              <a:ea typeface="+mn-ea"/>
              <a:cs typeface="+mn-cs"/>
            </a:rPr>
            <a:t>because of the</a:t>
          </a:r>
          <a:r>
            <a:rPr lang="en-US" altLang="en-US" sz="1600" u="none" kern="1200" dirty="0">
              <a:solidFill>
                <a:srgbClr val="FF0000"/>
              </a:solidFill>
              <a:latin typeface="Gill Sans MT" pitchFamily="34" charset="0"/>
              <a:ea typeface="+mn-ea"/>
              <a:cs typeface="+mn-cs"/>
            </a:rPr>
            <a:t> </a:t>
          </a:r>
          <a:r>
            <a:rPr lang="en-US" altLang="en-US" sz="1600" u="none" kern="1200" dirty="0" smtClean="0">
              <a:solidFill>
                <a:srgbClr val="FF0000"/>
              </a:solidFill>
              <a:latin typeface="Gill Sans MT" pitchFamily="34" charset="0"/>
              <a:ea typeface="+mn-ea"/>
              <a:cs typeface="+mn-cs"/>
            </a:rPr>
            <a:t>auto-regulation </a:t>
          </a:r>
          <a:r>
            <a:rPr lang="en-US" altLang="en-US" sz="1600" u="none" kern="1200" dirty="0">
              <a:solidFill>
                <a:schemeClr val="tx1"/>
              </a:solidFill>
              <a:latin typeface="Gill Sans MT" pitchFamily="34" charset="0"/>
              <a:ea typeface="+mn-ea"/>
              <a:cs typeface="+mn-cs"/>
            </a:rPr>
            <a:t>the body maintains </a:t>
          </a:r>
          <a:r>
            <a:rPr lang="en-US" altLang="en-US" sz="1600" u="none" kern="1200" dirty="0">
              <a:solidFill>
                <a:srgbClr val="FF0000"/>
              </a:solidFill>
              <a:latin typeface="Gill Sans MT" pitchFamily="34" charset="0"/>
              <a:ea typeface="+mn-ea"/>
              <a:cs typeface="+mn-cs"/>
            </a:rPr>
            <a:t>constant</a:t>
          </a:r>
          <a:r>
            <a:rPr lang="en-US" altLang="en-US" sz="1600" u="none" kern="1200" dirty="0">
              <a:solidFill>
                <a:schemeClr val="tx1"/>
              </a:solidFill>
              <a:latin typeface="Gill Sans MT" pitchFamily="34" charset="0"/>
              <a:ea typeface="+mn-ea"/>
              <a:cs typeface="+mn-cs"/>
            </a:rPr>
            <a:t> GFR over an </a:t>
          </a:r>
          <a:r>
            <a:rPr lang="en-US" altLang="en-US" sz="1600" u="none" kern="1200" dirty="0" smtClean="0">
              <a:solidFill>
                <a:schemeClr val="tx1"/>
              </a:solidFill>
              <a:latin typeface="Gill Sans MT" pitchFamily="34" charset="0"/>
              <a:ea typeface="+mn-ea"/>
              <a:cs typeface="+mn-cs"/>
            </a:rPr>
            <a:t>ABP </a:t>
          </a:r>
          <a:r>
            <a:rPr lang="en-US" altLang="en-US" sz="1600" u="none" kern="1200" dirty="0">
              <a:solidFill>
                <a:schemeClr val="tx1"/>
              </a:solidFill>
              <a:latin typeface="Gill Sans MT" pitchFamily="34" charset="0"/>
              <a:ea typeface="+mn-ea"/>
              <a:cs typeface="+mn-cs"/>
            </a:rPr>
            <a:t>range of</a:t>
          </a:r>
          <a:r>
            <a:rPr lang="en-US" altLang="en-US" sz="1600" u="none" kern="1200" dirty="0">
              <a:solidFill>
                <a:srgbClr val="FF0000"/>
              </a:solidFill>
              <a:latin typeface="Gill Sans MT" pitchFamily="34" charset="0"/>
              <a:ea typeface="+mn-ea"/>
              <a:cs typeface="+mn-cs"/>
            </a:rPr>
            <a:t> </a:t>
          </a:r>
          <a:r>
            <a:rPr lang="en-US" altLang="en-US" sz="1600" kern="1200" dirty="0">
              <a:solidFill>
                <a:srgbClr val="FADA7A">
                  <a:lumMod val="75000"/>
                </a:srgbClr>
              </a:solidFill>
              <a:latin typeface="+mn-lt"/>
              <a:ea typeface="+mn-ea"/>
              <a:cs typeface="+mn-cs"/>
            </a:rPr>
            <a:t>75-160 mmHg.</a:t>
          </a:r>
        </a:p>
        <a:p>
          <a:pPr marL="0" algn="l" defTabSz="914363" rtl="0" eaLnBrk="1" latinLnBrk="0" hangingPunct="1">
            <a:lnSpc>
              <a:spcPct val="90000"/>
            </a:lnSpc>
          </a:pPr>
          <a:r>
            <a:rPr lang="en-US" sz="1600" u="none" kern="1200" dirty="0">
              <a:solidFill>
                <a:schemeClr val="tx1"/>
              </a:solidFill>
              <a:latin typeface="Gill Sans MT" pitchFamily="34" charset="0"/>
              <a:ea typeface="+mn-ea"/>
              <a:cs typeface="+mn-cs"/>
            </a:rPr>
            <a:t>Filtration </a:t>
          </a:r>
          <a:r>
            <a:rPr lang="en-US" sz="1600" u="none" kern="1200" dirty="0">
              <a:solidFill>
                <a:srgbClr val="FF0000"/>
              </a:solidFill>
              <a:latin typeface="Gill Sans MT" pitchFamily="34" charset="0"/>
              <a:ea typeface="+mn-ea"/>
              <a:cs typeface="+mn-cs"/>
            </a:rPr>
            <a:t>stops</a:t>
          </a:r>
          <a:r>
            <a:rPr lang="en-US" sz="1600" u="none" kern="1200" dirty="0">
              <a:solidFill>
                <a:schemeClr val="tx1"/>
              </a:solidFill>
              <a:latin typeface="Gill Sans MT" pitchFamily="34" charset="0"/>
              <a:ea typeface="+mn-ea"/>
              <a:cs typeface="+mn-cs"/>
            </a:rPr>
            <a:t> when &gt; </a:t>
          </a:r>
          <a:r>
            <a:rPr lang="en-US" sz="1600" kern="1200" dirty="0">
              <a:solidFill>
                <a:srgbClr val="FADA7A">
                  <a:lumMod val="75000"/>
                </a:srgbClr>
              </a:solidFill>
              <a:latin typeface="+mn-lt"/>
              <a:ea typeface="+mn-ea"/>
              <a:cs typeface="+mn-cs"/>
            </a:rPr>
            <a:t>50 </a:t>
          </a:r>
          <a:r>
            <a:rPr lang="en-US" sz="1600" kern="1200" dirty="0" smtClean="0">
              <a:solidFill>
                <a:srgbClr val="FADA7A">
                  <a:lumMod val="75000"/>
                </a:srgbClr>
              </a:solidFill>
              <a:latin typeface="+mn-lt"/>
              <a:ea typeface="+mn-ea"/>
              <a:cs typeface="+mn-cs"/>
            </a:rPr>
            <a:t>mmHg.</a:t>
          </a:r>
          <a:endParaRPr lang="en-US" sz="1600" kern="1200" dirty="0">
            <a:solidFill>
              <a:srgbClr val="FADA7A">
                <a:lumMod val="75000"/>
              </a:srgbClr>
            </a:solidFill>
            <a:latin typeface="+mn-lt"/>
            <a:ea typeface="+mn-ea"/>
            <a:cs typeface="+mn-cs"/>
          </a:endParaRPr>
        </a:p>
      </dgm:t>
    </dgm:pt>
    <dgm:pt modelId="{FBBEDB5C-BCEB-8944-9101-E63ADF2D416D}" type="parTrans" cxnId="{6A3C2AA0-F35A-914F-BA6E-56F0E455CD9E}">
      <dgm:prSet/>
      <dgm:spPr/>
      <dgm:t>
        <a:bodyPr/>
        <a:lstStyle/>
        <a:p>
          <a:endParaRPr lang="en-US"/>
        </a:p>
      </dgm:t>
    </dgm:pt>
    <dgm:pt modelId="{22D1252C-5F95-B64B-B29F-39E5F44B4CC3}" type="sibTrans" cxnId="{6A3C2AA0-F35A-914F-BA6E-56F0E455CD9E}">
      <dgm:prSet/>
      <dgm:spPr/>
      <dgm:t>
        <a:bodyPr/>
        <a:lstStyle/>
        <a:p>
          <a:endParaRPr lang="en-US"/>
        </a:p>
      </dgm:t>
    </dgm:pt>
    <dgm:pt modelId="{E76AEE02-4798-BF47-806F-7CC9504464C3}" type="pres">
      <dgm:prSet presAssocID="{73A9C5FC-6582-9C40-809B-28CF0C47F7BE}" presName="Name0" presStyleCnt="0">
        <dgm:presLayoutVars>
          <dgm:chMax/>
          <dgm:chPref/>
          <dgm:dir/>
        </dgm:presLayoutVars>
      </dgm:prSet>
      <dgm:spPr/>
      <dgm:t>
        <a:bodyPr/>
        <a:lstStyle/>
        <a:p>
          <a:endParaRPr lang="en-US"/>
        </a:p>
      </dgm:t>
    </dgm:pt>
    <dgm:pt modelId="{28D89040-3A63-4E43-8988-9EEAE5C4A2B2}" type="pres">
      <dgm:prSet presAssocID="{2552D0BE-AC8D-6C41-A932-2A79BABAA76F}" presName="composite" presStyleCnt="0">
        <dgm:presLayoutVars>
          <dgm:chMax val="1"/>
          <dgm:chPref val="1"/>
        </dgm:presLayoutVars>
      </dgm:prSet>
      <dgm:spPr/>
    </dgm:pt>
    <dgm:pt modelId="{729F6CBF-EDF0-7D40-A9EE-25CA0104F6E9}" type="pres">
      <dgm:prSet presAssocID="{2552D0BE-AC8D-6C41-A932-2A79BABAA76F}" presName="Accent" presStyleLbl="trAlignAcc1" presStyleIdx="0" presStyleCnt="1" custScaleX="142857" custScaleY="96807" custLinFactNeighborX="56">
        <dgm:presLayoutVars>
          <dgm:chMax val="0"/>
          <dgm:chPref val="0"/>
        </dgm:presLayoutVars>
      </dgm:prSet>
      <dgm:spPr>
        <a:ln>
          <a:solidFill>
            <a:schemeClr val="bg2">
              <a:lumMod val="90000"/>
            </a:schemeClr>
          </a:solidFill>
        </a:ln>
      </dgm:spPr>
    </dgm:pt>
    <dgm:pt modelId="{0F143176-07A3-F047-BD72-0D798324A1F6}" type="pres">
      <dgm:prSet presAssocID="{2552D0BE-AC8D-6C41-A932-2A79BABAA76F}" presName="Image" presStyleLbl="alignImgPlace1" presStyleIdx="0" presStyleCnt="1" custScaleX="142857" custLinFactNeighborX="0" custLinFactNeighborY="1319">
        <dgm:presLayoutVars>
          <dgm:chMax val="0"/>
          <dgm:chPref val="0"/>
        </dgm:presLayoutVars>
      </dgm:prSet>
      <dgm:spPr>
        <a:blipFill dpi="0" rotWithShape="1">
          <a:blip xmlns:r="http://schemas.openxmlformats.org/officeDocument/2006/relationships" r:embed="rId1"/>
          <a:srcRect/>
          <a:stretch>
            <a:fillRect l="-626" t="-1327" r="-626" b="-1327"/>
          </a:stretch>
        </a:blipFill>
        <a:effectLst>
          <a:glow rad="101600">
            <a:schemeClr val="accent5">
              <a:lumMod val="40000"/>
              <a:lumOff val="60000"/>
              <a:alpha val="40000"/>
            </a:schemeClr>
          </a:glow>
        </a:effectLst>
      </dgm:spPr>
    </dgm:pt>
    <dgm:pt modelId="{5FD58854-5C5B-5C41-870B-DF03D3D24B06}" type="pres">
      <dgm:prSet presAssocID="{2552D0BE-AC8D-6C41-A932-2A79BABAA76F}" presName="ChildComposite" presStyleCnt="0"/>
      <dgm:spPr/>
    </dgm:pt>
    <dgm:pt modelId="{319A0A48-F1AF-7B47-91FB-7290F2B5D72A}" type="pres">
      <dgm:prSet presAssocID="{2552D0BE-AC8D-6C41-A932-2A79BABAA76F}" presName="Child" presStyleLbl="node1" presStyleIdx="0" presStyleCnt="1" custScaleX="142857" custScaleY="130153" custLinFactNeighborX="818" custLinFactNeighborY="-20491">
        <dgm:presLayoutVars>
          <dgm:chMax val="0"/>
          <dgm:chPref val="0"/>
          <dgm:bulletEnabled val="1"/>
        </dgm:presLayoutVars>
      </dgm:prSet>
      <dgm:spPr/>
      <dgm:t>
        <a:bodyPr/>
        <a:lstStyle/>
        <a:p>
          <a:endParaRPr lang="en-US"/>
        </a:p>
      </dgm:t>
    </dgm:pt>
    <dgm:pt modelId="{C6A37282-8633-3941-9AF6-6DB13BA7B4A3}" type="pres">
      <dgm:prSet presAssocID="{2552D0BE-AC8D-6C41-A932-2A79BABAA76F}" presName="Parent" presStyleLbl="revTx" presStyleIdx="0" presStyleCnt="1" custLinFactNeighborX="-136" custLinFactNeighborY="-3904">
        <dgm:presLayoutVars>
          <dgm:chMax val="1"/>
          <dgm:chPref val="0"/>
          <dgm:bulletEnabled val="1"/>
        </dgm:presLayoutVars>
      </dgm:prSet>
      <dgm:spPr/>
      <dgm:t>
        <a:bodyPr/>
        <a:lstStyle/>
        <a:p>
          <a:endParaRPr lang="en-US"/>
        </a:p>
      </dgm:t>
    </dgm:pt>
  </dgm:ptLst>
  <dgm:cxnLst>
    <dgm:cxn modelId="{6A3C2AA0-F35A-914F-BA6E-56F0E455CD9E}" srcId="{2552D0BE-AC8D-6C41-A932-2A79BABAA76F}" destId="{D4281AD9-69D8-7C43-BBFA-CB951828F55A}" srcOrd="0" destOrd="0" parTransId="{FBBEDB5C-BCEB-8944-9101-E63ADF2D416D}" sibTransId="{22D1252C-5F95-B64B-B29F-39E5F44B4CC3}"/>
    <dgm:cxn modelId="{C5B52144-F4F1-C24C-867C-B77D3C75C8A8}" srcId="{73A9C5FC-6582-9C40-809B-28CF0C47F7BE}" destId="{2552D0BE-AC8D-6C41-A932-2A79BABAA76F}" srcOrd="0" destOrd="0" parTransId="{BAC4C651-113B-4043-AAE1-C02FE0B15D6D}" sibTransId="{478C4ED8-EDDD-4548-8C50-0252CA9B5B0B}"/>
    <dgm:cxn modelId="{462A4DB3-BE4E-8640-990C-405E75EEAA75}" type="presOf" srcId="{D4281AD9-69D8-7C43-BBFA-CB951828F55A}" destId="{319A0A48-F1AF-7B47-91FB-7290F2B5D72A}" srcOrd="0" destOrd="0" presId="urn:microsoft.com/office/officeart/2008/layout/CaptionedPictures"/>
    <dgm:cxn modelId="{9C32968F-0FE2-0F4E-8771-31FE63E364DA}" type="presOf" srcId="{2552D0BE-AC8D-6C41-A932-2A79BABAA76F}" destId="{C6A37282-8633-3941-9AF6-6DB13BA7B4A3}" srcOrd="0" destOrd="0" presId="urn:microsoft.com/office/officeart/2008/layout/CaptionedPictures"/>
    <dgm:cxn modelId="{A00DFE7F-1AE8-5549-8CD1-9C98636082D4}" type="presOf" srcId="{73A9C5FC-6582-9C40-809B-28CF0C47F7BE}" destId="{E76AEE02-4798-BF47-806F-7CC9504464C3}" srcOrd="0" destOrd="0" presId="urn:microsoft.com/office/officeart/2008/layout/CaptionedPictures"/>
    <dgm:cxn modelId="{1DAC769D-176D-5348-8ED4-62E374517BFE}" type="presParOf" srcId="{E76AEE02-4798-BF47-806F-7CC9504464C3}" destId="{28D89040-3A63-4E43-8988-9EEAE5C4A2B2}" srcOrd="0" destOrd="0" presId="urn:microsoft.com/office/officeart/2008/layout/CaptionedPictures"/>
    <dgm:cxn modelId="{3F18F7D8-0F04-A54C-9ECD-801FE5F8C418}" type="presParOf" srcId="{28D89040-3A63-4E43-8988-9EEAE5C4A2B2}" destId="{729F6CBF-EDF0-7D40-A9EE-25CA0104F6E9}" srcOrd="0" destOrd="0" presId="urn:microsoft.com/office/officeart/2008/layout/CaptionedPictures"/>
    <dgm:cxn modelId="{C93B431F-8804-B74F-A278-3716132E5050}" type="presParOf" srcId="{28D89040-3A63-4E43-8988-9EEAE5C4A2B2}" destId="{0F143176-07A3-F047-BD72-0D798324A1F6}" srcOrd="1" destOrd="0" presId="urn:microsoft.com/office/officeart/2008/layout/CaptionedPictures"/>
    <dgm:cxn modelId="{972F0970-B72E-9D4D-A4DF-43F8299B3858}" type="presParOf" srcId="{28D89040-3A63-4E43-8988-9EEAE5C4A2B2}" destId="{5FD58854-5C5B-5C41-870B-DF03D3D24B06}" srcOrd="2" destOrd="0" presId="urn:microsoft.com/office/officeart/2008/layout/CaptionedPictures"/>
    <dgm:cxn modelId="{26C70AE9-C989-1B4F-963B-C916FA0B4481}" type="presParOf" srcId="{5FD58854-5C5B-5C41-870B-DF03D3D24B06}" destId="{319A0A48-F1AF-7B47-91FB-7290F2B5D72A}" srcOrd="0" destOrd="0" presId="urn:microsoft.com/office/officeart/2008/layout/CaptionedPictures"/>
    <dgm:cxn modelId="{BBDC3E05-935D-7849-ABC3-99CBA3ABBEA8}" type="presParOf" srcId="{5FD58854-5C5B-5C41-870B-DF03D3D24B06}" destId="{C6A37282-8633-3941-9AF6-6DB13BA7B4A3}"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04624E-017A-CB46-8B32-655B92454604}" type="doc">
      <dgm:prSet loTypeId="urn:microsoft.com/office/officeart/2005/8/layout/process2" loCatId="" qsTypeId="urn:microsoft.com/office/officeart/2005/8/quickstyle/simple1" qsCatId="simple" csTypeId="urn:microsoft.com/office/officeart/2005/8/colors/colorful2" csCatId="colorful" phldr="1"/>
      <dgm:spPr/>
      <dgm:t>
        <a:bodyPr/>
        <a:lstStyle/>
        <a:p>
          <a:endParaRPr lang="en-US"/>
        </a:p>
      </dgm:t>
    </dgm:pt>
    <dgm:pt modelId="{552B1049-A178-394C-B1EF-7F57F002BAFE}">
      <dgm:prSet phldrT="[Text]" custT="1"/>
      <dgm:spPr>
        <a:ln>
          <a:solidFill>
            <a:schemeClr val="tx2"/>
          </a:solidFill>
        </a:ln>
      </dgm:spPr>
      <dgm:t>
        <a:bodyPr/>
        <a:lstStyle/>
        <a:p>
          <a:pPr>
            <a:lnSpc>
              <a:spcPct val="100000"/>
            </a:lnSpc>
          </a:pPr>
          <a:r>
            <a:rPr lang="en-US" sz="1600" b="0" dirty="0">
              <a:solidFill>
                <a:srgbClr val="FF0000"/>
              </a:solidFill>
              <a:latin typeface="Gill Sans MT" charset="0"/>
              <a:ea typeface="Gill Sans MT" charset="0"/>
              <a:cs typeface="Gill Sans MT" charset="0"/>
            </a:rPr>
            <a:t>Increase</a:t>
          </a:r>
          <a:r>
            <a:rPr lang="en-US" sz="1600" b="0" dirty="0">
              <a:latin typeface="Gill Sans MT" charset="0"/>
              <a:ea typeface="Gill Sans MT" charset="0"/>
              <a:cs typeface="Gill Sans MT" charset="0"/>
            </a:rPr>
            <a:t> blood flow in renal tubules</a:t>
          </a:r>
        </a:p>
        <a:p>
          <a:pPr>
            <a:lnSpc>
              <a:spcPct val="100000"/>
            </a:lnSpc>
          </a:pPr>
          <a:r>
            <a:rPr lang="en-US" sz="1600" b="0" dirty="0">
              <a:latin typeface="Gill Sans MT" charset="0"/>
              <a:ea typeface="Gill Sans MT" charset="0"/>
              <a:cs typeface="Gill Sans MT" charset="0"/>
              <a:sym typeface="Wingdings"/>
            </a:rPr>
            <a:t></a:t>
          </a:r>
          <a:r>
            <a:rPr lang="en-US" sz="1600" b="0" baseline="0" dirty="0">
              <a:latin typeface="Gill Sans MT" charset="0"/>
              <a:ea typeface="Gill Sans MT" charset="0"/>
              <a:cs typeface="Gill Sans MT" charset="0"/>
              <a:sym typeface="Wingdings"/>
            </a:rPr>
            <a:t> </a:t>
          </a:r>
          <a:r>
            <a:rPr lang="en-US" sz="1600" b="0" dirty="0">
              <a:solidFill>
                <a:srgbClr val="FF0000"/>
              </a:solidFill>
              <a:latin typeface="Gill Sans MT" charset="0"/>
              <a:ea typeface="Gill Sans MT" charset="0"/>
              <a:cs typeface="Gill Sans MT" charset="0"/>
            </a:rPr>
            <a:t>increase</a:t>
          </a:r>
          <a:r>
            <a:rPr lang="en-US" sz="1600" b="0" dirty="0">
              <a:latin typeface="Gill Sans MT" charset="0"/>
              <a:ea typeface="Gill Sans MT" charset="0"/>
              <a:cs typeface="Gill Sans MT" charset="0"/>
            </a:rPr>
            <a:t> </a:t>
          </a:r>
          <a:r>
            <a:rPr lang="en-US" sz="1600" b="0" dirty="0">
              <a:solidFill>
                <a:srgbClr val="FF0000"/>
              </a:solidFill>
              <a:latin typeface="Gill Sans MT" charset="0"/>
              <a:ea typeface="Gill Sans MT" charset="0"/>
              <a:cs typeface="Gill Sans MT" charset="0"/>
            </a:rPr>
            <a:t>GFR </a:t>
          </a:r>
        </a:p>
      </dgm:t>
    </dgm:pt>
    <dgm:pt modelId="{67C639B3-B952-9C4A-BF9B-4FF7B566F6E9}" type="parTrans" cxnId="{117F2368-2FE4-3940-96FF-2198A7EE5E4A}">
      <dgm:prSet/>
      <dgm:spPr/>
      <dgm:t>
        <a:bodyPr/>
        <a:lstStyle/>
        <a:p>
          <a:endParaRPr lang="en-US" sz="1400">
            <a:solidFill>
              <a:srgbClr val="FF0000"/>
            </a:solidFill>
            <a:latin typeface="Gill Sans MT" charset="0"/>
            <a:ea typeface="Gill Sans MT" charset="0"/>
            <a:cs typeface="Gill Sans MT" charset="0"/>
          </a:endParaRPr>
        </a:p>
      </dgm:t>
    </dgm:pt>
    <dgm:pt modelId="{166BC44C-AC26-294F-99FF-0074EFA5C79C}" type="sibTrans" cxnId="{117F2368-2FE4-3940-96FF-2198A7EE5E4A}">
      <dgm:prSet custT="1"/>
      <dgm:spPr/>
      <dgm:t>
        <a:bodyPr/>
        <a:lstStyle/>
        <a:p>
          <a:endParaRPr lang="en-US" sz="1400">
            <a:solidFill>
              <a:srgbClr val="FF0000"/>
            </a:solidFill>
            <a:latin typeface="Gill Sans MT" charset="0"/>
            <a:ea typeface="Gill Sans MT" charset="0"/>
            <a:cs typeface="Gill Sans MT" charset="0"/>
          </a:endParaRPr>
        </a:p>
      </dgm:t>
    </dgm:pt>
    <dgm:pt modelId="{21C35A45-CFCD-D344-8E1D-B6B0A26FC8C5}">
      <dgm:prSet phldrT="[Text]" custT="1"/>
      <dgm:spPr>
        <a:ln>
          <a:solidFill>
            <a:schemeClr val="tx2"/>
          </a:solidFill>
        </a:ln>
      </dgm:spPr>
      <dgm:t>
        <a:bodyPr/>
        <a:lstStyle/>
        <a:p>
          <a:pPr>
            <a:lnSpc>
              <a:spcPct val="100000"/>
            </a:lnSpc>
          </a:pPr>
          <a:r>
            <a:rPr lang="en-US" sz="1600" b="0" dirty="0">
              <a:solidFill>
                <a:srgbClr val="FF0000"/>
              </a:solidFill>
              <a:latin typeface="Gill Sans MT" charset="0"/>
              <a:ea typeface="Gill Sans MT" charset="0"/>
              <a:cs typeface="Gill Sans MT" charset="0"/>
            </a:rPr>
            <a:t>Decrease</a:t>
          </a:r>
          <a:r>
            <a:rPr lang="en-US" sz="1600" b="0" dirty="0">
              <a:latin typeface="Gill Sans MT" charset="0"/>
              <a:ea typeface="Gill Sans MT" charset="0"/>
              <a:cs typeface="Gill Sans MT" charset="0"/>
            </a:rPr>
            <a:t> reabsorption by renal tubules (caused by the rapid flow) </a:t>
          </a:r>
        </a:p>
      </dgm:t>
    </dgm:pt>
    <dgm:pt modelId="{8987C602-77AC-BF41-8903-C3825B6D2266}" type="parTrans" cxnId="{27447BAE-21DA-7145-95EF-664C3BB70D36}">
      <dgm:prSet/>
      <dgm:spPr/>
      <dgm:t>
        <a:bodyPr/>
        <a:lstStyle/>
        <a:p>
          <a:endParaRPr lang="en-US" sz="1400">
            <a:solidFill>
              <a:srgbClr val="FF0000"/>
            </a:solidFill>
            <a:latin typeface="Gill Sans MT" charset="0"/>
            <a:ea typeface="Gill Sans MT" charset="0"/>
            <a:cs typeface="Gill Sans MT" charset="0"/>
          </a:endParaRPr>
        </a:p>
      </dgm:t>
    </dgm:pt>
    <dgm:pt modelId="{E5EF71AC-0D7D-4A4A-92A1-718D82CEB327}" type="sibTrans" cxnId="{27447BAE-21DA-7145-95EF-664C3BB70D36}">
      <dgm:prSet custT="1"/>
      <dgm:spPr/>
      <dgm:t>
        <a:bodyPr/>
        <a:lstStyle/>
        <a:p>
          <a:endParaRPr lang="en-US" sz="1400">
            <a:solidFill>
              <a:srgbClr val="FF0000"/>
            </a:solidFill>
            <a:latin typeface="Gill Sans MT" charset="0"/>
            <a:ea typeface="Gill Sans MT" charset="0"/>
            <a:cs typeface="Gill Sans MT" charset="0"/>
          </a:endParaRPr>
        </a:p>
      </dgm:t>
    </dgm:pt>
    <dgm:pt modelId="{582387AA-EA7C-7C4D-BBF8-87FAC4D6D514}">
      <dgm:prSet custT="1"/>
      <dgm:spPr>
        <a:ln>
          <a:solidFill>
            <a:schemeClr val="tx2"/>
          </a:solidFill>
        </a:ln>
      </dgm:spPr>
      <dgm:t>
        <a:bodyPr/>
        <a:lstStyle/>
        <a:p>
          <a:r>
            <a:rPr lang="en-US" sz="1600" b="0" kern="1200" dirty="0">
              <a:latin typeface="Gill Sans MT" charset="0"/>
              <a:ea typeface="Gill Sans MT" charset="0"/>
              <a:cs typeface="Gill Sans MT" charset="0"/>
            </a:rPr>
            <a:t>Macula </a:t>
          </a:r>
          <a:r>
            <a:rPr lang="en-US" sz="1600" b="0" kern="1200" dirty="0" err="1">
              <a:latin typeface="Gill Sans MT" charset="0"/>
              <a:ea typeface="Gill Sans MT" charset="0"/>
              <a:cs typeface="Gill Sans MT" charset="0"/>
            </a:rPr>
            <a:t>densa</a:t>
          </a:r>
          <a:r>
            <a:rPr lang="en-US" sz="1600" b="0" kern="1200" dirty="0">
              <a:latin typeface="Gill Sans MT" charset="0"/>
              <a:ea typeface="Gill Sans MT" charset="0"/>
              <a:cs typeface="Gill Sans MT" charset="0"/>
            </a:rPr>
            <a:t> releases signals which will cause </a:t>
          </a:r>
          <a:r>
            <a:rPr lang="en-US" sz="1600" b="0" kern="1200" dirty="0">
              <a:solidFill>
                <a:srgbClr val="FF0000"/>
              </a:solidFill>
              <a:latin typeface="Gill Sans MT" charset="0"/>
              <a:ea typeface="Gill Sans MT" charset="0"/>
              <a:cs typeface="Gill Sans MT" charset="0"/>
            </a:rPr>
            <a:t>vasoconstriction of Afferent arterioles. </a:t>
          </a:r>
          <a:endParaRPr lang="en-US" sz="1400" kern="1200" dirty="0">
            <a:solidFill>
              <a:srgbClr val="DDE9EC">
                <a:lumMod val="50000"/>
              </a:srgbClr>
            </a:solidFill>
            <a:latin typeface="+mn-lt"/>
            <a:ea typeface="+mn-ea"/>
            <a:cs typeface="+mn-cs"/>
          </a:endParaRPr>
        </a:p>
      </dgm:t>
    </dgm:pt>
    <dgm:pt modelId="{C9E2D38F-9C84-AD4C-8116-A7CEC3AA8995}" type="parTrans" cxnId="{A50E68EF-75F9-324A-9C5C-572E1FEEE2C6}">
      <dgm:prSet/>
      <dgm:spPr/>
      <dgm:t>
        <a:bodyPr/>
        <a:lstStyle/>
        <a:p>
          <a:endParaRPr lang="en-US" sz="1400">
            <a:solidFill>
              <a:srgbClr val="FF0000"/>
            </a:solidFill>
          </a:endParaRPr>
        </a:p>
      </dgm:t>
    </dgm:pt>
    <dgm:pt modelId="{233EC141-D746-714C-8607-8A2C3C2F5A26}" type="sibTrans" cxnId="{A50E68EF-75F9-324A-9C5C-572E1FEEE2C6}">
      <dgm:prSet custT="1"/>
      <dgm:spPr/>
      <dgm:t>
        <a:bodyPr/>
        <a:lstStyle/>
        <a:p>
          <a:endParaRPr lang="en-US" sz="1400">
            <a:solidFill>
              <a:srgbClr val="FF0000"/>
            </a:solidFill>
          </a:endParaRPr>
        </a:p>
      </dgm:t>
    </dgm:pt>
    <dgm:pt modelId="{1964FCB2-7C0B-374A-B682-8C228DA34903}">
      <dgm:prSet custT="1"/>
      <dgm:spPr>
        <a:ln>
          <a:solidFill>
            <a:schemeClr val="tx2"/>
          </a:solidFill>
        </a:ln>
      </dgm:spPr>
      <dgm:t>
        <a:bodyPr/>
        <a:lstStyle/>
        <a:p>
          <a:r>
            <a:rPr lang="en-US" sz="1600" b="0" dirty="0">
              <a:solidFill>
                <a:srgbClr val="FF0000"/>
              </a:solidFill>
              <a:latin typeface="Gill Sans MT" charset="0"/>
              <a:ea typeface="Gill Sans MT" charset="0"/>
              <a:cs typeface="Gill Sans MT" charset="0"/>
            </a:rPr>
            <a:t>Inhibit</a:t>
          </a:r>
          <a:r>
            <a:rPr lang="en-US" sz="1600" b="0" dirty="0">
              <a:latin typeface="Gill Sans MT" charset="0"/>
              <a:ea typeface="Gill Sans MT" charset="0"/>
              <a:cs typeface="Gill Sans MT" charset="0"/>
            </a:rPr>
            <a:t> the release of Renin from the juxtaglomerular cells </a:t>
          </a:r>
          <a:r>
            <a:rPr lang="en-US" altLang="en-US" sz="1600" dirty="0">
              <a:latin typeface="Gill Sans MT" pitchFamily="34" charset="0"/>
            </a:rPr>
            <a:t>l</a:t>
          </a:r>
          <a:r>
            <a:rPr lang="en-US" sz="1600" b="0" dirty="0">
              <a:latin typeface="Gill Sans MT" charset="0"/>
              <a:ea typeface="Gill Sans MT" charset="0"/>
              <a:cs typeface="Gill Sans MT" charset="0"/>
            </a:rPr>
            <a:t>eading</a:t>
          </a:r>
          <a:r>
            <a:rPr lang="en-US" sz="1600" b="0" baseline="0" dirty="0">
              <a:latin typeface="Gill Sans MT" charset="0"/>
              <a:ea typeface="Gill Sans MT" charset="0"/>
              <a:cs typeface="Gill Sans MT" charset="0"/>
            </a:rPr>
            <a:t> to </a:t>
          </a:r>
          <a:r>
            <a:rPr lang="en-US" sz="1600" b="0" dirty="0">
              <a:solidFill>
                <a:srgbClr val="FF0000"/>
              </a:solidFill>
              <a:latin typeface="Gill Sans MT" charset="0"/>
              <a:ea typeface="Gill Sans MT" charset="0"/>
              <a:cs typeface="Gill Sans MT" charset="0"/>
            </a:rPr>
            <a:t>vasodilation of EFFERNT arterioles. </a:t>
          </a:r>
        </a:p>
      </dgm:t>
    </dgm:pt>
    <dgm:pt modelId="{151CFACD-94D7-AA41-A828-56E0BF8CCC96}" type="parTrans" cxnId="{1F371C19-2371-3F4B-A4D4-65F752989E10}">
      <dgm:prSet/>
      <dgm:spPr/>
      <dgm:t>
        <a:bodyPr/>
        <a:lstStyle/>
        <a:p>
          <a:endParaRPr lang="en-US" sz="1400">
            <a:solidFill>
              <a:srgbClr val="FF0000"/>
            </a:solidFill>
          </a:endParaRPr>
        </a:p>
      </dgm:t>
    </dgm:pt>
    <dgm:pt modelId="{994020EC-EB4B-7B46-8948-4237595FF353}" type="sibTrans" cxnId="{1F371C19-2371-3F4B-A4D4-65F752989E10}">
      <dgm:prSet/>
      <dgm:spPr/>
      <dgm:t>
        <a:bodyPr/>
        <a:lstStyle/>
        <a:p>
          <a:endParaRPr lang="en-US" sz="1400">
            <a:solidFill>
              <a:srgbClr val="FF0000"/>
            </a:solidFill>
          </a:endParaRPr>
        </a:p>
      </dgm:t>
    </dgm:pt>
    <dgm:pt modelId="{EE72449D-3CC5-7F40-8E7F-0C5F2C642460}">
      <dgm:prSet custT="1"/>
      <dgm:spPr>
        <a:ln>
          <a:solidFill>
            <a:schemeClr val="tx2"/>
          </a:solidFill>
        </a:ln>
      </dgm:spPr>
      <dgm:t>
        <a:bodyPr/>
        <a:lstStyle/>
        <a:p>
          <a:r>
            <a:rPr lang="en-US" sz="1600" b="0" dirty="0">
              <a:solidFill>
                <a:srgbClr val="FF0000"/>
              </a:solidFill>
              <a:latin typeface="Gill Sans MT" charset="0"/>
              <a:ea typeface="Gill Sans MT" charset="0"/>
              <a:cs typeface="Gill Sans MT" charset="0"/>
            </a:rPr>
            <a:t>Increase</a:t>
          </a:r>
          <a:r>
            <a:rPr lang="en-US" sz="1600" b="0" dirty="0">
              <a:latin typeface="Gill Sans MT" charset="0"/>
              <a:ea typeface="Gill Sans MT" charset="0"/>
              <a:cs typeface="Gill Sans MT" charset="0"/>
            </a:rPr>
            <a:t> delivery of </a:t>
          </a:r>
          <a:r>
            <a:rPr lang="en-US" sz="1600" b="0" dirty="0" err="1">
              <a:latin typeface="Gill Sans MT" charset="0"/>
              <a:ea typeface="Gill Sans MT" charset="0"/>
              <a:cs typeface="Gill Sans MT" charset="0"/>
            </a:rPr>
            <a:t>NaCl</a:t>
          </a:r>
          <a:r>
            <a:rPr lang="en-US" sz="1600" b="0" dirty="0">
              <a:latin typeface="Gill Sans MT" charset="0"/>
              <a:ea typeface="Gill Sans MT" charset="0"/>
              <a:cs typeface="Gill Sans MT" charset="0"/>
            </a:rPr>
            <a:t> to the macula </a:t>
          </a:r>
          <a:r>
            <a:rPr lang="en-US" sz="1600" b="0" dirty="0" err="1">
              <a:latin typeface="Gill Sans MT" charset="0"/>
              <a:ea typeface="Gill Sans MT" charset="0"/>
              <a:cs typeface="Gill Sans MT" charset="0"/>
            </a:rPr>
            <a:t>densa</a:t>
          </a:r>
          <a:r>
            <a:rPr lang="en-US" sz="1600" b="0" dirty="0">
              <a:latin typeface="Gill Sans MT" charset="0"/>
              <a:ea typeface="Gill Sans MT" charset="0"/>
              <a:cs typeface="Gill Sans MT" charset="0"/>
            </a:rPr>
            <a:t> cells, which are capable of sensing this change </a:t>
          </a:r>
        </a:p>
      </dgm:t>
    </dgm:pt>
    <dgm:pt modelId="{54DEB65B-AAF3-074F-9251-0D299CDC0B88}" type="parTrans" cxnId="{BF9F81CC-6DE9-BA46-9908-EACC388D916A}">
      <dgm:prSet/>
      <dgm:spPr/>
      <dgm:t>
        <a:bodyPr/>
        <a:lstStyle/>
        <a:p>
          <a:endParaRPr lang="en-US" sz="1400">
            <a:solidFill>
              <a:srgbClr val="FF0000"/>
            </a:solidFill>
          </a:endParaRPr>
        </a:p>
      </dgm:t>
    </dgm:pt>
    <dgm:pt modelId="{686C4FA9-65EA-6F4F-8052-D7DFBEEBC298}" type="sibTrans" cxnId="{BF9F81CC-6DE9-BA46-9908-EACC388D916A}">
      <dgm:prSet custT="1"/>
      <dgm:spPr/>
      <dgm:t>
        <a:bodyPr/>
        <a:lstStyle/>
        <a:p>
          <a:endParaRPr lang="en-US" sz="1400">
            <a:solidFill>
              <a:srgbClr val="FF0000"/>
            </a:solidFill>
          </a:endParaRPr>
        </a:p>
      </dgm:t>
    </dgm:pt>
    <dgm:pt modelId="{16C6316C-1985-C642-8D51-597430842FF0}">
      <dgm:prSet phldrT="[Text]" custT="1"/>
      <dgm:spPr>
        <a:ln>
          <a:solidFill>
            <a:schemeClr val="tx2"/>
          </a:solidFill>
        </a:ln>
      </dgm:spPr>
      <dgm:t>
        <a:bodyPr/>
        <a:lstStyle/>
        <a:p>
          <a:pPr>
            <a:lnSpc>
              <a:spcPct val="100000"/>
            </a:lnSpc>
          </a:pPr>
          <a:r>
            <a:rPr lang="en-US" sz="2800" b="0" dirty="0">
              <a:latin typeface="Gill Sans MT" charset="0"/>
              <a:ea typeface="Gill Sans MT" charset="0"/>
              <a:cs typeface="Gill Sans MT" charset="0"/>
            </a:rPr>
            <a:t>Increase in ABP</a:t>
          </a:r>
        </a:p>
      </dgm:t>
    </dgm:pt>
    <dgm:pt modelId="{337F8602-861C-7846-A0CB-6DD9863123B2}" type="sibTrans" cxnId="{2369D7EA-364A-FB41-8070-F76779ECD0FC}">
      <dgm:prSet custT="1"/>
      <dgm:spPr/>
      <dgm:t>
        <a:bodyPr/>
        <a:lstStyle/>
        <a:p>
          <a:endParaRPr lang="en-US" sz="1400">
            <a:solidFill>
              <a:srgbClr val="FF0000"/>
            </a:solidFill>
            <a:latin typeface="Gill Sans MT" charset="0"/>
            <a:ea typeface="Gill Sans MT" charset="0"/>
            <a:cs typeface="Gill Sans MT" charset="0"/>
          </a:endParaRPr>
        </a:p>
      </dgm:t>
    </dgm:pt>
    <dgm:pt modelId="{5C44E03F-2B95-B245-84B8-F933440C2A45}" type="parTrans" cxnId="{2369D7EA-364A-FB41-8070-F76779ECD0FC}">
      <dgm:prSet/>
      <dgm:spPr/>
      <dgm:t>
        <a:bodyPr/>
        <a:lstStyle/>
        <a:p>
          <a:endParaRPr lang="en-US" sz="1400">
            <a:solidFill>
              <a:srgbClr val="FF0000"/>
            </a:solidFill>
            <a:latin typeface="Gill Sans MT" charset="0"/>
            <a:ea typeface="Gill Sans MT" charset="0"/>
            <a:cs typeface="Gill Sans MT" charset="0"/>
          </a:endParaRPr>
        </a:p>
      </dgm:t>
    </dgm:pt>
    <dgm:pt modelId="{2F32E0D5-B575-674B-AC3F-689AD32AF3FC}" type="pres">
      <dgm:prSet presAssocID="{3D04624E-017A-CB46-8B32-655B92454604}" presName="linearFlow" presStyleCnt="0">
        <dgm:presLayoutVars>
          <dgm:resizeHandles val="exact"/>
        </dgm:presLayoutVars>
      </dgm:prSet>
      <dgm:spPr/>
      <dgm:t>
        <a:bodyPr/>
        <a:lstStyle/>
        <a:p>
          <a:endParaRPr lang="en-US"/>
        </a:p>
      </dgm:t>
    </dgm:pt>
    <dgm:pt modelId="{6F68C507-143D-2C4D-8191-14AF73047196}" type="pres">
      <dgm:prSet presAssocID="{16C6316C-1985-C642-8D51-597430842FF0}" presName="node" presStyleLbl="node1" presStyleIdx="0" presStyleCnt="6" custScaleX="274324" custLinFactNeighborX="1413" custLinFactNeighborY="-3794">
        <dgm:presLayoutVars>
          <dgm:bulletEnabled val="1"/>
        </dgm:presLayoutVars>
      </dgm:prSet>
      <dgm:spPr/>
      <dgm:t>
        <a:bodyPr/>
        <a:lstStyle/>
        <a:p>
          <a:endParaRPr lang="en-US"/>
        </a:p>
      </dgm:t>
    </dgm:pt>
    <dgm:pt modelId="{1F65E87C-A516-324C-A9DC-E1A6232158DE}" type="pres">
      <dgm:prSet presAssocID="{337F8602-861C-7846-A0CB-6DD9863123B2}" presName="sibTrans" presStyleLbl="sibTrans2D1" presStyleIdx="0" presStyleCnt="5"/>
      <dgm:spPr/>
      <dgm:t>
        <a:bodyPr/>
        <a:lstStyle/>
        <a:p>
          <a:endParaRPr lang="en-US"/>
        </a:p>
      </dgm:t>
    </dgm:pt>
    <dgm:pt modelId="{BD2C05CD-4EBC-AD46-A439-BB0FAD08E077}" type="pres">
      <dgm:prSet presAssocID="{337F8602-861C-7846-A0CB-6DD9863123B2}" presName="connectorText" presStyleLbl="sibTrans2D1" presStyleIdx="0" presStyleCnt="5"/>
      <dgm:spPr/>
      <dgm:t>
        <a:bodyPr/>
        <a:lstStyle/>
        <a:p>
          <a:endParaRPr lang="en-US"/>
        </a:p>
      </dgm:t>
    </dgm:pt>
    <dgm:pt modelId="{18DB8FFB-8F99-5548-966B-5A3ECDF4A8B1}" type="pres">
      <dgm:prSet presAssocID="{552B1049-A178-394C-B1EF-7F57F002BAFE}" presName="node" presStyleLbl="node1" presStyleIdx="1" presStyleCnt="6" custScaleX="274372">
        <dgm:presLayoutVars>
          <dgm:bulletEnabled val="1"/>
        </dgm:presLayoutVars>
      </dgm:prSet>
      <dgm:spPr/>
      <dgm:t>
        <a:bodyPr/>
        <a:lstStyle/>
        <a:p>
          <a:endParaRPr lang="en-US"/>
        </a:p>
      </dgm:t>
    </dgm:pt>
    <dgm:pt modelId="{5D288478-5174-A849-B35A-8207B5BCA9A5}" type="pres">
      <dgm:prSet presAssocID="{166BC44C-AC26-294F-99FF-0074EFA5C79C}" presName="sibTrans" presStyleLbl="sibTrans2D1" presStyleIdx="1" presStyleCnt="5"/>
      <dgm:spPr/>
      <dgm:t>
        <a:bodyPr/>
        <a:lstStyle/>
        <a:p>
          <a:endParaRPr lang="en-US"/>
        </a:p>
      </dgm:t>
    </dgm:pt>
    <dgm:pt modelId="{F1678837-D4CD-844A-98B2-0C33CC22A504}" type="pres">
      <dgm:prSet presAssocID="{166BC44C-AC26-294F-99FF-0074EFA5C79C}" presName="connectorText" presStyleLbl="sibTrans2D1" presStyleIdx="1" presStyleCnt="5"/>
      <dgm:spPr/>
      <dgm:t>
        <a:bodyPr/>
        <a:lstStyle/>
        <a:p>
          <a:endParaRPr lang="en-US"/>
        </a:p>
      </dgm:t>
    </dgm:pt>
    <dgm:pt modelId="{A1BDD1D3-160E-6A46-B35E-624557187451}" type="pres">
      <dgm:prSet presAssocID="{21C35A45-CFCD-D344-8E1D-B6B0A26FC8C5}" presName="node" presStyleLbl="node1" presStyleIdx="2" presStyleCnt="6" custScaleX="274372">
        <dgm:presLayoutVars>
          <dgm:bulletEnabled val="1"/>
        </dgm:presLayoutVars>
      </dgm:prSet>
      <dgm:spPr/>
      <dgm:t>
        <a:bodyPr/>
        <a:lstStyle/>
        <a:p>
          <a:endParaRPr lang="en-US"/>
        </a:p>
      </dgm:t>
    </dgm:pt>
    <dgm:pt modelId="{D78B6D09-7872-1942-A83A-3A9105BB8622}" type="pres">
      <dgm:prSet presAssocID="{E5EF71AC-0D7D-4A4A-92A1-718D82CEB327}" presName="sibTrans" presStyleLbl="sibTrans2D1" presStyleIdx="2" presStyleCnt="5"/>
      <dgm:spPr/>
      <dgm:t>
        <a:bodyPr/>
        <a:lstStyle/>
        <a:p>
          <a:endParaRPr lang="en-US"/>
        </a:p>
      </dgm:t>
    </dgm:pt>
    <dgm:pt modelId="{ADEFAAA8-60CD-2940-8BC4-EB5311CDBC07}" type="pres">
      <dgm:prSet presAssocID="{E5EF71AC-0D7D-4A4A-92A1-718D82CEB327}" presName="connectorText" presStyleLbl="sibTrans2D1" presStyleIdx="2" presStyleCnt="5"/>
      <dgm:spPr/>
      <dgm:t>
        <a:bodyPr/>
        <a:lstStyle/>
        <a:p>
          <a:endParaRPr lang="en-US"/>
        </a:p>
      </dgm:t>
    </dgm:pt>
    <dgm:pt modelId="{C265DED5-DA51-814F-9EEE-3126848B30A8}" type="pres">
      <dgm:prSet presAssocID="{EE72449D-3CC5-7F40-8E7F-0C5F2C642460}" presName="node" presStyleLbl="node1" presStyleIdx="3" presStyleCnt="6" custScaleX="274372">
        <dgm:presLayoutVars>
          <dgm:bulletEnabled val="1"/>
        </dgm:presLayoutVars>
      </dgm:prSet>
      <dgm:spPr/>
      <dgm:t>
        <a:bodyPr/>
        <a:lstStyle/>
        <a:p>
          <a:endParaRPr lang="en-US"/>
        </a:p>
      </dgm:t>
    </dgm:pt>
    <dgm:pt modelId="{F69FAEB2-76C8-2745-8C21-8C783F0B0A7C}" type="pres">
      <dgm:prSet presAssocID="{686C4FA9-65EA-6F4F-8052-D7DFBEEBC298}" presName="sibTrans" presStyleLbl="sibTrans2D1" presStyleIdx="3" presStyleCnt="5"/>
      <dgm:spPr/>
      <dgm:t>
        <a:bodyPr/>
        <a:lstStyle/>
        <a:p>
          <a:endParaRPr lang="en-US"/>
        </a:p>
      </dgm:t>
    </dgm:pt>
    <dgm:pt modelId="{A43ADB96-A144-7043-96D0-347172542110}" type="pres">
      <dgm:prSet presAssocID="{686C4FA9-65EA-6F4F-8052-D7DFBEEBC298}" presName="connectorText" presStyleLbl="sibTrans2D1" presStyleIdx="3" presStyleCnt="5"/>
      <dgm:spPr/>
      <dgm:t>
        <a:bodyPr/>
        <a:lstStyle/>
        <a:p>
          <a:endParaRPr lang="en-US"/>
        </a:p>
      </dgm:t>
    </dgm:pt>
    <dgm:pt modelId="{98055DAD-5388-7D41-88D9-39BD94702B06}" type="pres">
      <dgm:prSet presAssocID="{582387AA-EA7C-7C4D-BBF8-87FAC4D6D514}" presName="node" presStyleLbl="node1" presStyleIdx="4" presStyleCnt="6" custScaleX="274372">
        <dgm:presLayoutVars>
          <dgm:bulletEnabled val="1"/>
        </dgm:presLayoutVars>
      </dgm:prSet>
      <dgm:spPr/>
      <dgm:t>
        <a:bodyPr/>
        <a:lstStyle/>
        <a:p>
          <a:endParaRPr lang="en-US"/>
        </a:p>
      </dgm:t>
    </dgm:pt>
    <dgm:pt modelId="{E3092CDE-497D-354B-920F-4C42F5ADF8D4}" type="pres">
      <dgm:prSet presAssocID="{233EC141-D746-714C-8607-8A2C3C2F5A26}" presName="sibTrans" presStyleLbl="sibTrans2D1" presStyleIdx="4" presStyleCnt="5"/>
      <dgm:spPr/>
      <dgm:t>
        <a:bodyPr/>
        <a:lstStyle/>
        <a:p>
          <a:endParaRPr lang="en-US"/>
        </a:p>
      </dgm:t>
    </dgm:pt>
    <dgm:pt modelId="{128551E2-1EB5-B24B-957E-E610AADE8B0F}" type="pres">
      <dgm:prSet presAssocID="{233EC141-D746-714C-8607-8A2C3C2F5A26}" presName="connectorText" presStyleLbl="sibTrans2D1" presStyleIdx="4" presStyleCnt="5"/>
      <dgm:spPr/>
      <dgm:t>
        <a:bodyPr/>
        <a:lstStyle/>
        <a:p>
          <a:endParaRPr lang="en-US"/>
        </a:p>
      </dgm:t>
    </dgm:pt>
    <dgm:pt modelId="{AAA8D9DA-6690-1D40-BEC6-D52711D29C3D}" type="pres">
      <dgm:prSet presAssocID="{1964FCB2-7C0B-374A-B682-8C228DA34903}" presName="node" presStyleLbl="node1" presStyleIdx="5" presStyleCnt="6" custScaleX="274324" custLinFactNeighborX="-237" custLinFactNeighborY="-16311">
        <dgm:presLayoutVars>
          <dgm:bulletEnabled val="1"/>
        </dgm:presLayoutVars>
      </dgm:prSet>
      <dgm:spPr/>
      <dgm:t>
        <a:bodyPr/>
        <a:lstStyle/>
        <a:p>
          <a:endParaRPr lang="en-US"/>
        </a:p>
      </dgm:t>
    </dgm:pt>
  </dgm:ptLst>
  <dgm:cxnLst>
    <dgm:cxn modelId="{BF9F81CC-6DE9-BA46-9908-EACC388D916A}" srcId="{3D04624E-017A-CB46-8B32-655B92454604}" destId="{EE72449D-3CC5-7F40-8E7F-0C5F2C642460}" srcOrd="3" destOrd="0" parTransId="{54DEB65B-AAF3-074F-9251-0D299CDC0B88}" sibTransId="{686C4FA9-65EA-6F4F-8052-D7DFBEEBC298}"/>
    <dgm:cxn modelId="{137D992E-431F-884E-A19D-240FBB721CB1}" type="presOf" srcId="{337F8602-861C-7846-A0CB-6DD9863123B2}" destId="{BD2C05CD-4EBC-AD46-A439-BB0FAD08E077}" srcOrd="1" destOrd="0" presId="urn:microsoft.com/office/officeart/2005/8/layout/process2"/>
    <dgm:cxn modelId="{12E4FDD6-E4AE-AC4A-9142-FF9720FD2C1B}" type="presOf" srcId="{21C35A45-CFCD-D344-8E1D-B6B0A26FC8C5}" destId="{A1BDD1D3-160E-6A46-B35E-624557187451}" srcOrd="0" destOrd="0" presId="urn:microsoft.com/office/officeart/2005/8/layout/process2"/>
    <dgm:cxn modelId="{BE13AFD0-AB18-F744-B878-C9F2508EA8C3}" type="presOf" srcId="{16C6316C-1985-C642-8D51-597430842FF0}" destId="{6F68C507-143D-2C4D-8191-14AF73047196}" srcOrd="0" destOrd="0" presId="urn:microsoft.com/office/officeart/2005/8/layout/process2"/>
    <dgm:cxn modelId="{67DFE60A-EE35-1A42-9116-95816C5CD56B}" type="presOf" srcId="{3D04624E-017A-CB46-8B32-655B92454604}" destId="{2F32E0D5-B575-674B-AC3F-689AD32AF3FC}" srcOrd="0" destOrd="0" presId="urn:microsoft.com/office/officeart/2005/8/layout/process2"/>
    <dgm:cxn modelId="{D3048E4C-64AA-7A46-A0D8-65BB9B3CACBB}" type="presOf" srcId="{337F8602-861C-7846-A0CB-6DD9863123B2}" destId="{1F65E87C-A516-324C-A9DC-E1A6232158DE}" srcOrd="0" destOrd="0" presId="urn:microsoft.com/office/officeart/2005/8/layout/process2"/>
    <dgm:cxn modelId="{96880FE2-3BB7-3846-9DFA-A8A2B940E0BC}" type="presOf" srcId="{686C4FA9-65EA-6F4F-8052-D7DFBEEBC298}" destId="{F69FAEB2-76C8-2745-8C21-8C783F0B0A7C}" srcOrd="0" destOrd="0" presId="urn:microsoft.com/office/officeart/2005/8/layout/process2"/>
    <dgm:cxn modelId="{A50E68EF-75F9-324A-9C5C-572E1FEEE2C6}" srcId="{3D04624E-017A-CB46-8B32-655B92454604}" destId="{582387AA-EA7C-7C4D-BBF8-87FAC4D6D514}" srcOrd="4" destOrd="0" parTransId="{C9E2D38F-9C84-AD4C-8116-A7CEC3AA8995}" sibTransId="{233EC141-D746-714C-8607-8A2C3C2F5A26}"/>
    <dgm:cxn modelId="{8EC27D17-609C-2541-86AF-4EE6ACB02F2E}" type="presOf" srcId="{166BC44C-AC26-294F-99FF-0074EFA5C79C}" destId="{5D288478-5174-A849-B35A-8207B5BCA9A5}" srcOrd="0" destOrd="0" presId="urn:microsoft.com/office/officeart/2005/8/layout/process2"/>
    <dgm:cxn modelId="{5A086E6A-1E00-B445-B44A-94EFB9801F04}" type="presOf" srcId="{1964FCB2-7C0B-374A-B682-8C228DA34903}" destId="{AAA8D9DA-6690-1D40-BEC6-D52711D29C3D}" srcOrd="0" destOrd="0" presId="urn:microsoft.com/office/officeart/2005/8/layout/process2"/>
    <dgm:cxn modelId="{DE966899-08EC-0549-8483-08EFBC77780A}" type="presOf" srcId="{EE72449D-3CC5-7F40-8E7F-0C5F2C642460}" destId="{C265DED5-DA51-814F-9EEE-3126848B30A8}" srcOrd="0" destOrd="0" presId="urn:microsoft.com/office/officeart/2005/8/layout/process2"/>
    <dgm:cxn modelId="{1B1B8025-921C-A74A-A331-45F438A80987}" type="presOf" srcId="{E5EF71AC-0D7D-4A4A-92A1-718D82CEB327}" destId="{D78B6D09-7872-1942-A83A-3A9105BB8622}" srcOrd="0" destOrd="0" presId="urn:microsoft.com/office/officeart/2005/8/layout/process2"/>
    <dgm:cxn modelId="{6BEEA880-47D3-EB4F-B3F3-607AA5FA6307}" type="presOf" srcId="{E5EF71AC-0D7D-4A4A-92A1-718D82CEB327}" destId="{ADEFAAA8-60CD-2940-8BC4-EB5311CDBC07}" srcOrd="1" destOrd="0" presId="urn:microsoft.com/office/officeart/2005/8/layout/process2"/>
    <dgm:cxn modelId="{27447BAE-21DA-7145-95EF-664C3BB70D36}" srcId="{3D04624E-017A-CB46-8B32-655B92454604}" destId="{21C35A45-CFCD-D344-8E1D-B6B0A26FC8C5}" srcOrd="2" destOrd="0" parTransId="{8987C602-77AC-BF41-8903-C3825B6D2266}" sibTransId="{E5EF71AC-0D7D-4A4A-92A1-718D82CEB327}"/>
    <dgm:cxn modelId="{117F2368-2FE4-3940-96FF-2198A7EE5E4A}" srcId="{3D04624E-017A-CB46-8B32-655B92454604}" destId="{552B1049-A178-394C-B1EF-7F57F002BAFE}" srcOrd="1" destOrd="0" parTransId="{67C639B3-B952-9C4A-BF9B-4FF7B566F6E9}" sibTransId="{166BC44C-AC26-294F-99FF-0074EFA5C79C}"/>
    <dgm:cxn modelId="{5D20DC57-7125-4741-BE93-F4FC409CB7C4}" type="presOf" srcId="{686C4FA9-65EA-6F4F-8052-D7DFBEEBC298}" destId="{A43ADB96-A144-7043-96D0-347172542110}" srcOrd="1" destOrd="0" presId="urn:microsoft.com/office/officeart/2005/8/layout/process2"/>
    <dgm:cxn modelId="{CCAE968D-507E-5043-9920-31ADFDBEEC62}" type="presOf" srcId="{233EC141-D746-714C-8607-8A2C3C2F5A26}" destId="{E3092CDE-497D-354B-920F-4C42F5ADF8D4}" srcOrd="0" destOrd="0" presId="urn:microsoft.com/office/officeart/2005/8/layout/process2"/>
    <dgm:cxn modelId="{1F371C19-2371-3F4B-A4D4-65F752989E10}" srcId="{3D04624E-017A-CB46-8B32-655B92454604}" destId="{1964FCB2-7C0B-374A-B682-8C228DA34903}" srcOrd="5" destOrd="0" parTransId="{151CFACD-94D7-AA41-A828-56E0BF8CCC96}" sibTransId="{994020EC-EB4B-7B46-8948-4237595FF353}"/>
    <dgm:cxn modelId="{2369D7EA-364A-FB41-8070-F76779ECD0FC}" srcId="{3D04624E-017A-CB46-8B32-655B92454604}" destId="{16C6316C-1985-C642-8D51-597430842FF0}" srcOrd="0" destOrd="0" parTransId="{5C44E03F-2B95-B245-84B8-F933440C2A45}" sibTransId="{337F8602-861C-7846-A0CB-6DD9863123B2}"/>
    <dgm:cxn modelId="{59B0FF77-A9F0-BD43-BF29-AD1382D113D3}" type="presOf" srcId="{582387AA-EA7C-7C4D-BBF8-87FAC4D6D514}" destId="{98055DAD-5388-7D41-88D9-39BD94702B06}" srcOrd="0" destOrd="0" presId="urn:microsoft.com/office/officeart/2005/8/layout/process2"/>
    <dgm:cxn modelId="{F8E25A84-A568-8940-9676-5200E559F938}" type="presOf" srcId="{233EC141-D746-714C-8607-8A2C3C2F5A26}" destId="{128551E2-1EB5-B24B-957E-E610AADE8B0F}" srcOrd="1" destOrd="0" presId="urn:microsoft.com/office/officeart/2005/8/layout/process2"/>
    <dgm:cxn modelId="{8599252C-6C07-F54C-A31D-CD3863667984}" type="presOf" srcId="{552B1049-A178-394C-B1EF-7F57F002BAFE}" destId="{18DB8FFB-8F99-5548-966B-5A3ECDF4A8B1}" srcOrd="0" destOrd="0" presId="urn:microsoft.com/office/officeart/2005/8/layout/process2"/>
    <dgm:cxn modelId="{4D830564-B3D4-F743-8A29-8710F62E4B79}" type="presOf" srcId="{166BC44C-AC26-294F-99FF-0074EFA5C79C}" destId="{F1678837-D4CD-844A-98B2-0C33CC22A504}" srcOrd="1" destOrd="0" presId="urn:microsoft.com/office/officeart/2005/8/layout/process2"/>
    <dgm:cxn modelId="{EFFE51DC-1757-534F-B980-3ED727C0072B}" type="presParOf" srcId="{2F32E0D5-B575-674B-AC3F-689AD32AF3FC}" destId="{6F68C507-143D-2C4D-8191-14AF73047196}" srcOrd="0" destOrd="0" presId="urn:microsoft.com/office/officeart/2005/8/layout/process2"/>
    <dgm:cxn modelId="{CB46E008-E925-2F4F-9C52-2EC4E5DCF113}" type="presParOf" srcId="{2F32E0D5-B575-674B-AC3F-689AD32AF3FC}" destId="{1F65E87C-A516-324C-A9DC-E1A6232158DE}" srcOrd="1" destOrd="0" presId="urn:microsoft.com/office/officeart/2005/8/layout/process2"/>
    <dgm:cxn modelId="{B2505983-833D-0D43-AB4B-F924413B34F0}" type="presParOf" srcId="{1F65E87C-A516-324C-A9DC-E1A6232158DE}" destId="{BD2C05CD-4EBC-AD46-A439-BB0FAD08E077}" srcOrd="0" destOrd="0" presId="urn:microsoft.com/office/officeart/2005/8/layout/process2"/>
    <dgm:cxn modelId="{E85A336B-3D47-F844-B111-26E5A266E5F7}" type="presParOf" srcId="{2F32E0D5-B575-674B-AC3F-689AD32AF3FC}" destId="{18DB8FFB-8F99-5548-966B-5A3ECDF4A8B1}" srcOrd="2" destOrd="0" presId="urn:microsoft.com/office/officeart/2005/8/layout/process2"/>
    <dgm:cxn modelId="{18B81170-A5BD-4347-A997-93CE0F44DBCB}" type="presParOf" srcId="{2F32E0D5-B575-674B-AC3F-689AD32AF3FC}" destId="{5D288478-5174-A849-B35A-8207B5BCA9A5}" srcOrd="3" destOrd="0" presId="urn:microsoft.com/office/officeart/2005/8/layout/process2"/>
    <dgm:cxn modelId="{FD6C6B76-B94B-CE42-A65A-8BCBBDBCEF63}" type="presParOf" srcId="{5D288478-5174-A849-B35A-8207B5BCA9A5}" destId="{F1678837-D4CD-844A-98B2-0C33CC22A504}" srcOrd="0" destOrd="0" presId="urn:microsoft.com/office/officeart/2005/8/layout/process2"/>
    <dgm:cxn modelId="{50F72064-8B51-554E-9514-2470F7CFCF95}" type="presParOf" srcId="{2F32E0D5-B575-674B-AC3F-689AD32AF3FC}" destId="{A1BDD1D3-160E-6A46-B35E-624557187451}" srcOrd="4" destOrd="0" presId="urn:microsoft.com/office/officeart/2005/8/layout/process2"/>
    <dgm:cxn modelId="{7C17F6A5-E1E2-6E47-BD0B-8CA646EF4BAB}" type="presParOf" srcId="{2F32E0D5-B575-674B-AC3F-689AD32AF3FC}" destId="{D78B6D09-7872-1942-A83A-3A9105BB8622}" srcOrd="5" destOrd="0" presId="urn:microsoft.com/office/officeart/2005/8/layout/process2"/>
    <dgm:cxn modelId="{C010F070-911F-CF49-A421-4F7DC936F03C}" type="presParOf" srcId="{D78B6D09-7872-1942-A83A-3A9105BB8622}" destId="{ADEFAAA8-60CD-2940-8BC4-EB5311CDBC07}" srcOrd="0" destOrd="0" presId="urn:microsoft.com/office/officeart/2005/8/layout/process2"/>
    <dgm:cxn modelId="{AB590814-6AE1-2641-998E-4521027AA035}" type="presParOf" srcId="{2F32E0D5-B575-674B-AC3F-689AD32AF3FC}" destId="{C265DED5-DA51-814F-9EEE-3126848B30A8}" srcOrd="6" destOrd="0" presId="urn:microsoft.com/office/officeart/2005/8/layout/process2"/>
    <dgm:cxn modelId="{128A2DF6-A0FF-0044-A770-D914EE61B639}" type="presParOf" srcId="{2F32E0D5-B575-674B-AC3F-689AD32AF3FC}" destId="{F69FAEB2-76C8-2745-8C21-8C783F0B0A7C}" srcOrd="7" destOrd="0" presId="urn:microsoft.com/office/officeart/2005/8/layout/process2"/>
    <dgm:cxn modelId="{49009600-52D2-4B48-8437-F0B699B0E1FC}" type="presParOf" srcId="{F69FAEB2-76C8-2745-8C21-8C783F0B0A7C}" destId="{A43ADB96-A144-7043-96D0-347172542110}" srcOrd="0" destOrd="0" presId="urn:microsoft.com/office/officeart/2005/8/layout/process2"/>
    <dgm:cxn modelId="{83B28AF8-E65A-C646-9E1B-DEC1B3F359DB}" type="presParOf" srcId="{2F32E0D5-B575-674B-AC3F-689AD32AF3FC}" destId="{98055DAD-5388-7D41-88D9-39BD94702B06}" srcOrd="8" destOrd="0" presId="urn:microsoft.com/office/officeart/2005/8/layout/process2"/>
    <dgm:cxn modelId="{3E2D4BB0-FF5D-4449-88C1-3AAF1952DC14}" type="presParOf" srcId="{2F32E0D5-B575-674B-AC3F-689AD32AF3FC}" destId="{E3092CDE-497D-354B-920F-4C42F5ADF8D4}" srcOrd="9" destOrd="0" presId="urn:microsoft.com/office/officeart/2005/8/layout/process2"/>
    <dgm:cxn modelId="{B204E97A-4006-F444-B29B-E71D2613C654}" type="presParOf" srcId="{E3092CDE-497D-354B-920F-4C42F5ADF8D4}" destId="{128551E2-1EB5-B24B-957E-E610AADE8B0F}" srcOrd="0" destOrd="0" presId="urn:microsoft.com/office/officeart/2005/8/layout/process2"/>
    <dgm:cxn modelId="{4506ED54-050F-FD42-872B-B02CCA6F4D50}" type="presParOf" srcId="{2F32E0D5-B575-674B-AC3F-689AD32AF3FC}" destId="{AAA8D9DA-6690-1D40-BEC6-D52711D29C3D}" srcOrd="10" destOrd="0" presId="urn:microsoft.com/office/officeart/2005/8/layout/process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D04624E-017A-CB46-8B32-655B92454604}" type="doc">
      <dgm:prSet loTypeId="urn:microsoft.com/office/officeart/2005/8/layout/process2" loCatId="" qsTypeId="urn:microsoft.com/office/officeart/2005/8/quickstyle/simple1" qsCatId="simple" csTypeId="urn:microsoft.com/office/officeart/2005/8/colors/colorful2" csCatId="colorful" phldr="1"/>
      <dgm:spPr/>
      <dgm:t>
        <a:bodyPr/>
        <a:lstStyle/>
        <a:p>
          <a:endParaRPr lang="en-US"/>
        </a:p>
      </dgm:t>
    </dgm:pt>
    <dgm:pt modelId="{552B1049-A178-394C-B1EF-7F57F002BAFE}">
      <dgm:prSet phldrT="[Text]" custT="1"/>
      <dgm:spPr>
        <a:ln>
          <a:solidFill>
            <a:schemeClr val="tx2"/>
          </a:solidFill>
        </a:ln>
      </dgm:spPr>
      <dgm:t>
        <a:bodyPr/>
        <a:lstStyle/>
        <a:p>
          <a:pPr>
            <a:lnSpc>
              <a:spcPct val="100000"/>
            </a:lnSpc>
          </a:pPr>
          <a:r>
            <a:rPr lang="en-US" sz="1800" b="0" dirty="0">
              <a:solidFill>
                <a:srgbClr val="FF0000"/>
              </a:solidFill>
              <a:latin typeface="Gill Sans MT" charset="0"/>
              <a:ea typeface="Gill Sans MT" charset="0"/>
              <a:cs typeface="Gill Sans MT" charset="0"/>
            </a:rPr>
            <a:t>Decrease</a:t>
          </a:r>
          <a:r>
            <a:rPr lang="en-US" sz="1800" b="0" dirty="0">
              <a:latin typeface="Gill Sans MT" charset="0"/>
              <a:ea typeface="Gill Sans MT" charset="0"/>
              <a:cs typeface="Gill Sans MT" charset="0"/>
            </a:rPr>
            <a:t> blood flow in renal tubules</a:t>
          </a:r>
        </a:p>
        <a:p>
          <a:pPr>
            <a:lnSpc>
              <a:spcPct val="100000"/>
            </a:lnSpc>
          </a:pPr>
          <a:r>
            <a:rPr lang="en-US" sz="1800" b="0" dirty="0">
              <a:latin typeface="Gill Sans MT" charset="0"/>
              <a:ea typeface="Gill Sans MT" charset="0"/>
              <a:cs typeface="Gill Sans MT" charset="0"/>
              <a:sym typeface="Wingdings"/>
            </a:rPr>
            <a:t></a:t>
          </a:r>
          <a:r>
            <a:rPr lang="en-US" sz="1800" b="0" baseline="0" dirty="0">
              <a:latin typeface="Gill Sans MT" charset="0"/>
              <a:ea typeface="Gill Sans MT" charset="0"/>
              <a:cs typeface="Gill Sans MT" charset="0"/>
              <a:sym typeface="Wingdings"/>
            </a:rPr>
            <a:t> </a:t>
          </a:r>
          <a:r>
            <a:rPr lang="en-US" sz="1800" b="0" dirty="0">
              <a:solidFill>
                <a:srgbClr val="FF0000"/>
              </a:solidFill>
              <a:latin typeface="Gill Sans MT" charset="0"/>
              <a:ea typeface="Gill Sans MT" charset="0"/>
              <a:cs typeface="Gill Sans MT" charset="0"/>
            </a:rPr>
            <a:t>Decrease GFR</a:t>
          </a:r>
        </a:p>
      </dgm:t>
    </dgm:pt>
    <dgm:pt modelId="{67C639B3-B952-9C4A-BF9B-4FF7B566F6E9}" type="parTrans" cxnId="{117F2368-2FE4-3940-96FF-2198A7EE5E4A}">
      <dgm:prSet/>
      <dgm:spPr/>
      <dgm:t>
        <a:bodyPr/>
        <a:lstStyle/>
        <a:p>
          <a:endParaRPr lang="en-US" sz="1400">
            <a:solidFill>
              <a:srgbClr val="FF0000"/>
            </a:solidFill>
            <a:latin typeface="Gill Sans MT" charset="0"/>
            <a:ea typeface="Gill Sans MT" charset="0"/>
            <a:cs typeface="Gill Sans MT" charset="0"/>
          </a:endParaRPr>
        </a:p>
      </dgm:t>
    </dgm:pt>
    <dgm:pt modelId="{166BC44C-AC26-294F-99FF-0074EFA5C79C}" type="sibTrans" cxnId="{117F2368-2FE4-3940-96FF-2198A7EE5E4A}">
      <dgm:prSet custT="1"/>
      <dgm:spPr/>
      <dgm:t>
        <a:bodyPr/>
        <a:lstStyle/>
        <a:p>
          <a:endParaRPr lang="en-US" sz="1400">
            <a:solidFill>
              <a:srgbClr val="FF0000"/>
            </a:solidFill>
            <a:latin typeface="Gill Sans MT" charset="0"/>
            <a:ea typeface="Gill Sans MT" charset="0"/>
            <a:cs typeface="Gill Sans MT" charset="0"/>
          </a:endParaRPr>
        </a:p>
      </dgm:t>
    </dgm:pt>
    <dgm:pt modelId="{21C35A45-CFCD-D344-8E1D-B6B0A26FC8C5}">
      <dgm:prSet phldrT="[Text]" custT="1"/>
      <dgm:spPr>
        <a:ln>
          <a:solidFill>
            <a:schemeClr val="tx2"/>
          </a:solidFill>
        </a:ln>
      </dgm:spPr>
      <dgm:t>
        <a:bodyPr/>
        <a:lstStyle/>
        <a:p>
          <a:pPr>
            <a:lnSpc>
              <a:spcPct val="100000"/>
            </a:lnSpc>
          </a:pPr>
          <a:r>
            <a:rPr lang="en-US" sz="2400" b="0" dirty="0">
              <a:solidFill>
                <a:srgbClr val="FF0000"/>
              </a:solidFill>
              <a:latin typeface="Gill Sans MT" charset="0"/>
              <a:ea typeface="Gill Sans MT" charset="0"/>
              <a:cs typeface="Gill Sans MT" charset="0"/>
            </a:rPr>
            <a:t>Increase</a:t>
          </a:r>
          <a:r>
            <a:rPr lang="en-US" sz="2400" b="0" dirty="0">
              <a:latin typeface="Gill Sans MT" charset="0"/>
              <a:ea typeface="Gill Sans MT" charset="0"/>
              <a:cs typeface="Gill Sans MT" charset="0"/>
            </a:rPr>
            <a:t> reabsorption by renal tubules</a:t>
          </a:r>
        </a:p>
      </dgm:t>
    </dgm:pt>
    <dgm:pt modelId="{8987C602-77AC-BF41-8903-C3825B6D2266}" type="parTrans" cxnId="{27447BAE-21DA-7145-95EF-664C3BB70D36}">
      <dgm:prSet/>
      <dgm:spPr/>
      <dgm:t>
        <a:bodyPr/>
        <a:lstStyle/>
        <a:p>
          <a:endParaRPr lang="en-US" sz="1400">
            <a:solidFill>
              <a:srgbClr val="FF0000"/>
            </a:solidFill>
            <a:latin typeface="Gill Sans MT" charset="0"/>
            <a:ea typeface="Gill Sans MT" charset="0"/>
            <a:cs typeface="Gill Sans MT" charset="0"/>
          </a:endParaRPr>
        </a:p>
      </dgm:t>
    </dgm:pt>
    <dgm:pt modelId="{E5EF71AC-0D7D-4A4A-92A1-718D82CEB327}" type="sibTrans" cxnId="{27447BAE-21DA-7145-95EF-664C3BB70D36}">
      <dgm:prSet custT="1"/>
      <dgm:spPr/>
      <dgm:t>
        <a:bodyPr/>
        <a:lstStyle/>
        <a:p>
          <a:endParaRPr lang="en-US" sz="1400">
            <a:solidFill>
              <a:srgbClr val="FF0000"/>
            </a:solidFill>
            <a:latin typeface="Gill Sans MT" charset="0"/>
            <a:ea typeface="Gill Sans MT" charset="0"/>
            <a:cs typeface="Gill Sans MT" charset="0"/>
          </a:endParaRPr>
        </a:p>
      </dgm:t>
    </dgm:pt>
    <dgm:pt modelId="{582387AA-EA7C-7C4D-BBF8-87FAC4D6D514}">
      <dgm:prSet custT="1"/>
      <dgm:spPr>
        <a:ln>
          <a:solidFill>
            <a:schemeClr val="tx2"/>
          </a:solidFill>
        </a:ln>
      </dgm:spPr>
      <dgm:t>
        <a:bodyPr/>
        <a:lstStyle/>
        <a:p>
          <a:r>
            <a:rPr lang="en-US" sz="1800" b="0" dirty="0">
              <a:latin typeface="Gill Sans MT" charset="0"/>
              <a:ea typeface="Gill Sans MT" charset="0"/>
              <a:cs typeface="Gill Sans MT" charset="0"/>
            </a:rPr>
            <a:t>Macula </a:t>
          </a:r>
          <a:r>
            <a:rPr lang="en-US" sz="1800" b="0" dirty="0" err="1">
              <a:latin typeface="Gill Sans MT" charset="0"/>
              <a:ea typeface="Gill Sans MT" charset="0"/>
              <a:cs typeface="Gill Sans MT" charset="0"/>
            </a:rPr>
            <a:t>densa</a:t>
          </a:r>
          <a:r>
            <a:rPr lang="en-US" sz="1800" b="0" dirty="0">
              <a:latin typeface="Gill Sans MT" charset="0"/>
              <a:ea typeface="Gill Sans MT" charset="0"/>
              <a:cs typeface="Gill Sans MT" charset="0"/>
            </a:rPr>
            <a:t> releases signals which will cause </a:t>
          </a:r>
          <a:r>
            <a:rPr lang="en-US" sz="1800" b="0" dirty="0">
              <a:solidFill>
                <a:srgbClr val="FF0000"/>
              </a:solidFill>
              <a:latin typeface="Gill Sans MT" charset="0"/>
              <a:ea typeface="Gill Sans MT" charset="0"/>
              <a:cs typeface="Gill Sans MT" charset="0"/>
            </a:rPr>
            <a:t>vasodilatation of Afferent arterioles</a:t>
          </a:r>
          <a:r>
            <a:rPr lang="en-US" sz="1800" b="0">
              <a:solidFill>
                <a:srgbClr val="FF0000"/>
              </a:solidFill>
              <a:latin typeface="Gill Sans MT" charset="0"/>
              <a:ea typeface="Gill Sans MT" charset="0"/>
              <a:cs typeface="Gill Sans MT" charset="0"/>
            </a:rPr>
            <a:t>. </a:t>
          </a:r>
          <a:endParaRPr lang="en-US" sz="1800" b="0" dirty="0">
            <a:solidFill>
              <a:srgbClr val="FF0000"/>
            </a:solidFill>
            <a:latin typeface="Gill Sans MT" charset="0"/>
            <a:ea typeface="Gill Sans MT" charset="0"/>
            <a:cs typeface="Gill Sans MT" charset="0"/>
          </a:endParaRPr>
        </a:p>
      </dgm:t>
    </dgm:pt>
    <dgm:pt modelId="{C9E2D38F-9C84-AD4C-8116-A7CEC3AA8995}" type="parTrans" cxnId="{A50E68EF-75F9-324A-9C5C-572E1FEEE2C6}">
      <dgm:prSet/>
      <dgm:spPr/>
      <dgm:t>
        <a:bodyPr/>
        <a:lstStyle/>
        <a:p>
          <a:endParaRPr lang="en-US" sz="1400">
            <a:solidFill>
              <a:srgbClr val="FF0000"/>
            </a:solidFill>
          </a:endParaRPr>
        </a:p>
      </dgm:t>
    </dgm:pt>
    <dgm:pt modelId="{233EC141-D746-714C-8607-8A2C3C2F5A26}" type="sibTrans" cxnId="{A50E68EF-75F9-324A-9C5C-572E1FEEE2C6}">
      <dgm:prSet custT="1"/>
      <dgm:spPr/>
      <dgm:t>
        <a:bodyPr/>
        <a:lstStyle/>
        <a:p>
          <a:endParaRPr lang="en-US" sz="1400">
            <a:solidFill>
              <a:srgbClr val="FF0000"/>
            </a:solidFill>
          </a:endParaRPr>
        </a:p>
      </dgm:t>
    </dgm:pt>
    <dgm:pt modelId="{1964FCB2-7C0B-374A-B682-8C228DA34903}">
      <dgm:prSet custT="1"/>
      <dgm:spPr>
        <a:ln>
          <a:solidFill>
            <a:schemeClr val="tx2"/>
          </a:solidFill>
        </a:ln>
      </dgm:spPr>
      <dgm:t>
        <a:bodyPr/>
        <a:lstStyle/>
        <a:p>
          <a:r>
            <a:rPr lang="en-US" sz="1800" b="0" dirty="0">
              <a:solidFill>
                <a:srgbClr val="FF0000"/>
              </a:solidFill>
              <a:latin typeface="Gill Sans MT" charset="0"/>
              <a:ea typeface="Gill Sans MT" charset="0"/>
              <a:cs typeface="Gill Sans MT" charset="0"/>
            </a:rPr>
            <a:t>Increase in</a:t>
          </a:r>
          <a:r>
            <a:rPr lang="en-US" sz="1800" b="0" baseline="0" dirty="0">
              <a:solidFill>
                <a:srgbClr val="FF0000"/>
              </a:solidFill>
              <a:latin typeface="Gill Sans MT" charset="0"/>
              <a:ea typeface="Gill Sans MT" charset="0"/>
              <a:cs typeface="Gill Sans MT" charset="0"/>
            </a:rPr>
            <a:t> </a:t>
          </a:r>
          <a:r>
            <a:rPr lang="en-US" sz="1800" b="0" dirty="0">
              <a:solidFill>
                <a:srgbClr val="FF0000"/>
              </a:solidFill>
              <a:latin typeface="Gill Sans MT" charset="0"/>
              <a:ea typeface="Gill Sans MT" charset="0"/>
              <a:cs typeface="Gill Sans MT" charset="0"/>
            </a:rPr>
            <a:t>Renin release</a:t>
          </a:r>
          <a:r>
            <a:rPr lang="en-US" sz="1800" b="0" dirty="0">
              <a:latin typeface="Gill Sans MT" charset="0"/>
              <a:ea typeface="Gill Sans MT" charset="0"/>
              <a:cs typeface="Gill Sans MT" charset="0"/>
            </a:rPr>
            <a:t> from</a:t>
          </a:r>
          <a:r>
            <a:rPr lang="en-US" sz="1800" b="0" baseline="0" dirty="0">
              <a:latin typeface="Gill Sans MT" charset="0"/>
              <a:ea typeface="Gill Sans MT" charset="0"/>
              <a:cs typeface="Gill Sans MT" charset="0"/>
            </a:rPr>
            <a:t> </a:t>
          </a:r>
          <a:r>
            <a:rPr lang="en-US" sz="1800" b="0" dirty="0">
              <a:latin typeface="Gill Sans MT" charset="0"/>
              <a:ea typeface="Gill Sans MT" charset="0"/>
              <a:cs typeface="Gill Sans MT" charset="0"/>
            </a:rPr>
            <a:t>the juxtaglomerular cells to </a:t>
          </a:r>
          <a:r>
            <a:rPr lang="en-US" altLang="en-US" sz="1800" dirty="0">
              <a:latin typeface="Bookman Old Style" panose="02050604050505020204" pitchFamily="18" charset="0"/>
            </a:rPr>
            <a:t>→ </a:t>
          </a:r>
          <a:r>
            <a:rPr lang="en-US" altLang="en-US" sz="1800" dirty="0" smtClean="0">
              <a:latin typeface="Gill Sans MT" pitchFamily="34" charset="0"/>
            </a:rPr>
            <a:t>Angiotensin </a:t>
          </a:r>
          <a:r>
            <a:rPr lang="en-US" altLang="en-US" sz="1800" dirty="0">
              <a:latin typeface="Gill Sans MT" pitchFamily="34" charset="0"/>
            </a:rPr>
            <a:t>II </a:t>
          </a:r>
          <a:r>
            <a:rPr lang="en-US" altLang="en-US" sz="1800" dirty="0">
              <a:latin typeface="Bookman Old Style" panose="02050604050505020204" pitchFamily="18" charset="0"/>
            </a:rPr>
            <a:t>→</a:t>
          </a:r>
          <a:r>
            <a:rPr lang="en-US" altLang="en-US" sz="1800" dirty="0">
              <a:latin typeface="Gill Sans MT" pitchFamily="34" charset="0"/>
            </a:rPr>
            <a:t>  </a:t>
          </a:r>
          <a:r>
            <a:rPr lang="en-US" sz="1800" b="0" dirty="0">
              <a:latin typeface="Gill Sans MT" charset="0"/>
              <a:ea typeface="Gill Sans MT" charset="0"/>
              <a:cs typeface="Gill Sans MT" charset="0"/>
            </a:rPr>
            <a:t>cause</a:t>
          </a:r>
          <a:r>
            <a:rPr lang="en-US" sz="1800" b="0" baseline="0" dirty="0">
              <a:latin typeface="Gill Sans MT" charset="0"/>
              <a:ea typeface="Gill Sans MT" charset="0"/>
              <a:cs typeface="Gill Sans MT" charset="0"/>
            </a:rPr>
            <a:t> </a:t>
          </a:r>
          <a:r>
            <a:rPr lang="en-US" sz="1800" b="0" dirty="0">
              <a:solidFill>
                <a:srgbClr val="FF0000"/>
              </a:solidFill>
              <a:latin typeface="Gill Sans MT" charset="0"/>
              <a:ea typeface="Gill Sans MT" charset="0"/>
              <a:cs typeface="Gill Sans MT" charset="0"/>
            </a:rPr>
            <a:t>vasoconstriction of EFFERNT Arteriole.</a:t>
          </a:r>
        </a:p>
      </dgm:t>
    </dgm:pt>
    <dgm:pt modelId="{151CFACD-94D7-AA41-A828-56E0BF8CCC96}" type="parTrans" cxnId="{1F371C19-2371-3F4B-A4D4-65F752989E10}">
      <dgm:prSet/>
      <dgm:spPr/>
      <dgm:t>
        <a:bodyPr/>
        <a:lstStyle/>
        <a:p>
          <a:endParaRPr lang="en-US" sz="1400">
            <a:solidFill>
              <a:srgbClr val="FF0000"/>
            </a:solidFill>
          </a:endParaRPr>
        </a:p>
      </dgm:t>
    </dgm:pt>
    <dgm:pt modelId="{994020EC-EB4B-7B46-8948-4237595FF353}" type="sibTrans" cxnId="{1F371C19-2371-3F4B-A4D4-65F752989E10}">
      <dgm:prSet/>
      <dgm:spPr/>
      <dgm:t>
        <a:bodyPr/>
        <a:lstStyle/>
        <a:p>
          <a:endParaRPr lang="en-US" sz="1400">
            <a:solidFill>
              <a:srgbClr val="FF0000"/>
            </a:solidFill>
          </a:endParaRPr>
        </a:p>
      </dgm:t>
    </dgm:pt>
    <dgm:pt modelId="{EE72449D-3CC5-7F40-8E7F-0C5F2C642460}">
      <dgm:prSet custT="1"/>
      <dgm:spPr>
        <a:ln>
          <a:solidFill>
            <a:schemeClr val="tx2"/>
          </a:solidFill>
        </a:ln>
      </dgm:spPr>
      <dgm:t>
        <a:bodyPr/>
        <a:lstStyle/>
        <a:p>
          <a:r>
            <a:rPr lang="en-US" sz="1800" b="0" dirty="0">
              <a:solidFill>
                <a:srgbClr val="FF0000"/>
              </a:solidFill>
              <a:latin typeface="Gill Sans MT" charset="0"/>
              <a:ea typeface="Gill Sans MT" charset="0"/>
              <a:cs typeface="Gill Sans MT" charset="0"/>
            </a:rPr>
            <a:t>Decrease</a:t>
          </a:r>
          <a:r>
            <a:rPr lang="en-US" sz="1800" b="0" dirty="0">
              <a:latin typeface="Gill Sans MT" charset="0"/>
              <a:ea typeface="Gill Sans MT" charset="0"/>
              <a:cs typeface="Gill Sans MT" charset="0"/>
            </a:rPr>
            <a:t> delivery of </a:t>
          </a:r>
          <a:r>
            <a:rPr lang="en-US" sz="1800" b="0" dirty="0" err="1">
              <a:latin typeface="Gill Sans MT" charset="0"/>
              <a:ea typeface="Gill Sans MT" charset="0"/>
              <a:cs typeface="Gill Sans MT" charset="0"/>
            </a:rPr>
            <a:t>NaCl</a:t>
          </a:r>
          <a:r>
            <a:rPr lang="en-US" sz="1800" b="0" dirty="0">
              <a:latin typeface="Gill Sans MT" charset="0"/>
              <a:ea typeface="Gill Sans MT" charset="0"/>
              <a:cs typeface="Gill Sans MT" charset="0"/>
            </a:rPr>
            <a:t> to the macula </a:t>
          </a:r>
          <a:r>
            <a:rPr lang="en-US" sz="1800" b="0" dirty="0" err="1">
              <a:latin typeface="Gill Sans MT" charset="0"/>
              <a:ea typeface="Gill Sans MT" charset="0"/>
              <a:cs typeface="Gill Sans MT" charset="0"/>
            </a:rPr>
            <a:t>densa</a:t>
          </a:r>
          <a:r>
            <a:rPr lang="en-US" sz="1800" b="0" dirty="0">
              <a:latin typeface="Gill Sans MT" charset="0"/>
              <a:ea typeface="Gill Sans MT" charset="0"/>
              <a:cs typeface="Gill Sans MT" charset="0"/>
            </a:rPr>
            <a:t> cells, which are capable of sensing this change </a:t>
          </a:r>
        </a:p>
      </dgm:t>
    </dgm:pt>
    <dgm:pt modelId="{54DEB65B-AAF3-074F-9251-0D299CDC0B88}" type="parTrans" cxnId="{BF9F81CC-6DE9-BA46-9908-EACC388D916A}">
      <dgm:prSet/>
      <dgm:spPr/>
      <dgm:t>
        <a:bodyPr/>
        <a:lstStyle/>
        <a:p>
          <a:endParaRPr lang="en-US" sz="1400">
            <a:solidFill>
              <a:srgbClr val="FF0000"/>
            </a:solidFill>
          </a:endParaRPr>
        </a:p>
      </dgm:t>
    </dgm:pt>
    <dgm:pt modelId="{686C4FA9-65EA-6F4F-8052-D7DFBEEBC298}" type="sibTrans" cxnId="{BF9F81CC-6DE9-BA46-9908-EACC388D916A}">
      <dgm:prSet custT="1"/>
      <dgm:spPr/>
      <dgm:t>
        <a:bodyPr/>
        <a:lstStyle/>
        <a:p>
          <a:endParaRPr lang="en-US" sz="1400">
            <a:solidFill>
              <a:srgbClr val="FF0000"/>
            </a:solidFill>
          </a:endParaRPr>
        </a:p>
      </dgm:t>
    </dgm:pt>
    <dgm:pt modelId="{16C6316C-1985-C642-8D51-597430842FF0}">
      <dgm:prSet phldrT="[Text]" custT="1"/>
      <dgm:spPr>
        <a:ln>
          <a:solidFill>
            <a:schemeClr val="tx2"/>
          </a:solidFill>
        </a:ln>
      </dgm:spPr>
      <dgm:t>
        <a:bodyPr/>
        <a:lstStyle/>
        <a:p>
          <a:pPr>
            <a:lnSpc>
              <a:spcPct val="100000"/>
            </a:lnSpc>
          </a:pPr>
          <a:r>
            <a:rPr lang="en-US" sz="2400" b="0" dirty="0">
              <a:latin typeface="Gill Sans MT" charset="0"/>
              <a:ea typeface="Gill Sans MT" charset="0"/>
              <a:cs typeface="Gill Sans MT" charset="0"/>
            </a:rPr>
            <a:t>Decrease in ABP</a:t>
          </a:r>
        </a:p>
      </dgm:t>
    </dgm:pt>
    <dgm:pt modelId="{337F8602-861C-7846-A0CB-6DD9863123B2}" type="sibTrans" cxnId="{2369D7EA-364A-FB41-8070-F76779ECD0FC}">
      <dgm:prSet custT="1"/>
      <dgm:spPr/>
      <dgm:t>
        <a:bodyPr/>
        <a:lstStyle/>
        <a:p>
          <a:endParaRPr lang="en-US" sz="1400">
            <a:solidFill>
              <a:srgbClr val="FF0000"/>
            </a:solidFill>
            <a:latin typeface="Gill Sans MT" charset="0"/>
            <a:ea typeface="Gill Sans MT" charset="0"/>
            <a:cs typeface="Gill Sans MT" charset="0"/>
          </a:endParaRPr>
        </a:p>
      </dgm:t>
    </dgm:pt>
    <dgm:pt modelId="{5C44E03F-2B95-B245-84B8-F933440C2A45}" type="parTrans" cxnId="{2369D7EA-364A-FB41-8070-F76779ECD0FC}">
      <dgm:prSet/>
      <dgm:spPr/>
      <dgm:t>
        <a:bodyPr/>
        <a:lstStyle/>
        <a:p>
          <a:endParaRPr lang="en-US" sz="1400">
            <a:solidFill>
              <a:srgbClr val="FF0000"/>
            </a:solidFill>
            <a:latin typeface="Gill Sans MT" charset="0"/>
            <a:ea typeface="Gill Sans MT" charset="0"/>
            <a:cs typeface="Gill Sans MT" charset="0"/>
          </a:endParaRPr>
        </a:p>
      </dgm:t>
    </dgm:pt>
    <dgm:pt modelId="{2F32E0D5-B575-674B-AC3F-689AD32AF3FC}" type="pres">
      <dgm:prSet presAssocID="{3D04624E-017A-CB46-8B32-655B92454604}" presName="linearFlow" presStyleCnt="0">
        <dgm:presLayoutVars>
          <dgm:resizeHandles val="exact"/>
        </dgm:presLayoutVars>
      </dgm:prSet>
      <dgm:spPr/>
      <dgm:t>
        <a:bodyPr/>
        <a:lstStyle/>
        <a:p>
          <a:endParaRPr lang="en-US"/>
        </a:p>
      </dgm:t>
    </dgm:pt>
    <dgm:pt modelId="{6F68C507-143D-2C4D-8191-14AF73047196}" type="pres">
      <dgm:prSet presAssocID="{16C6316C-1985-C642-8D51-597430842FF0}" presName="node" presStyleLbl="node1" presStyleIdx="0" presStyleCnt="6" custScaleX="275049" custLinFactNeighborX="1413" custLinFactNeighborY="-3471">
        <dgm:presLayoutVars>
          <dgm:bulletEnabled val="1"/>
        </dgm:presLayoutVars>
      </dgm:prSet>
      <dgm:spPr/>
      <dgm:t>
        <a:bodyPr/>
        <a:lstStyle/>
        <a:p>
          <a:endParaRPr lang="en-US"/>
        </a:p>
      </dgm:t>
    </dgm:pt>
    <dgm:pt modelId="{1F65E87C-A516-324C-A9DC-E1A6232158DE}" type="pres">
      <dgm:prSet presAssocID="{337F8602-861C-7846-A0CB-6DD9863123B2}" presName="sibTrans" presStyleLbl="sibTrans2D1" presStyleIdx="0" presStyleCnt="5"/>
      <dgm:spPr/>
      <dgm:t>
        <a:bodyPr/>
        <a:lstStyle/>
        <a:p>
          <a:endParaRPr lang="en-US"/>
        </a:p>
      </dgm:t>
    </dgm:pt>
    <dgm:pt modelId="{BD2C05CD-4EBC-AD46-A439-BB0FAD08E077}" type="pres">
      <dgm:prSet presAssocID="{337F8602-861C-7846-A0CB-6DD9863123B2}" presName="connectorText" presStyleLbl="sibTrans2D1" presStyleIdx="0" presStyleCnt="5"/>
      <dgm:spPr/>
      <dgm:t>
        <a:bodyPr/>
        <a:lstStyle/>
        <a:p>
          <a:endParaRPr lang="en-US"/>
        </a:p>
      </dgm:t>
    </dgm:pt>
    <dgm:pt modelId="{18DB8FFB-8F99-5548-966B-5A3ECDF4A8B1}" type="pres">
      <dgm:prSet presAssocID="{552B1049-A178-394C-B1EF-7F57F002BAFE}" presName="node" presStyleLbl="node1" presStyleIdx="1" presStyleCnt="6" custScaleX="275049">
        <dgm:presLayoutVars>
          <dgm:bulletEnabled val="1"/>
        </dgm:presLayoutVars>
      </dgm:prSet>
      <dgm:spPr/>
      <dgm:t>
        <a:bodyPr/>
        <a:lstStyle/>
        <a:p>
          <a:endParaRPr lang="en-US"/>
        </a:p>
      </dgm:t>
    </dgm:pt>
    <dgm:pt modelId="{5D288478-5174-A849-B35A-8207B5BCA9A5}" type="pres">
      <dgm:prSet presAssocID="{166BC44C-AC26-294F-99FF-0074EFA5C79C}" presName="sibTrans" presStyleLbl="sibTrans2D1" presStyleIdx="1" presStyleCnt="5"/>
      <dgm:spPr/>
      <dgm:t>
        <a:bodyPr/>
        <a:lstStyle/>
        <a:p>
          <a:endParaRPr lang="en-US"/>
        </a:p>
      </dgm:t>
    </dgm:pt>
    <dgm:pt modelId="{F1678837-D4CD-844A-98B2-0C33CC22A504}" type="pres">
      <dgm:prSet presAssocID="{166BC44C-AC26-294F-99FF-0074EFA5C79C}" presName="connectorText" presStyleLbl="sibTrans2D1" presStyleIdx="1" presStyleCnt="5"/>
      <dgm:spPr/>
      <dgm:t>
        <a:bodyPr/>
        <a:lstStyle/>
        <a:p>
          <a:endParaRPr lang="en-US"/>
        </a:p>
      </dgm:t>
    </dgm:pt>
    <dgm:pt modelId="{A1BDD1D3-160E-6A46-B35E-624557187451}" type="pres">
      <dgm:prSet presAssocID="{21C35A45-CFCD-D344-8E1D-B6B0A26FC8C5}" presName="node" presStyleLbl="node1" presStyleIdx="2" presStyleCnt="6" custScaleX="275049">
        <dgm:presLayoutVars>
          <dgm:bulletEnabled val="1"/>
        </dgm:presLayoutVars>
      </dgm:prSet>
      <dgm:spPr/>
      <dgm:t>
        <a:bodyPr/>
        <a:lstStyle/>
        <a:p>
          <a:endParaRPr lang="en-US"/>
        </a:p>
      </dgm:t>
    </dgm:pt>
    <dgm:pt modelId="{D78B6D09-7872-1942-A83A-3A9105BB8622}" type="pres">
      <dgm:prSet presAssocID="{E5EF71AC-0D7D-4A4A-92A1-718D82CEB327}" presName="sibTrans" presStyleLbl="sibTrans2D1" presStyleIdx="2" presStyleCnt="5"/>
      <dgm:spPr/>
      <dgm:t>
        <a:bodyPr/>
        <a:lstStyle/>
        <a:p>
          <a:endParaRPr lang="en-US"/>
        </a:p>
      </dgm:t>
    </dgm:pt>
    <dgm:pt modelId="{ADEFAAA8-60CD-2940-8BC4-EB5311CDBC07}" type="pres">
      <dgm:prSet presAssocID="{E5EF71AC-0D7D-4A4A-92A1-718D82CEB327}" presName="connectorText" presStyleLbl="sibTrans2D1" presStyleIdx="2" presStyleCnt="5"/>
      <dgm:spPr/>
      <dgm:t>
        <a:bodyPr/>
        <a:lstStyle/>
        <a:p>
          <a:endParaRPr lang="en-US"/>
        </a:p>
      </dgm:t>
    </dgm:pt>
    <dgm:pt modelId="{C265DED5-DA51-814F-9EEE-3126848B30A8}" type="pres">
      <dgm:prSet presAssocID="{EE72449D-3CC5-7F40-8E7F-0C5F2C642460}" presName="node" presStyleLbl="node1" presStyleIdx="3" presStyleCnt="6" custScaleX="275049">
        <dgm:presLayoutVars>
          <dgm:bulletEnabled val="1"/>
        </dgm:presLayoutVars>
      </dgm:prSet>
      <dgm:spPr/>
      <dgm:t>
        <a:bodyPr/>
        <a:lstStyle/>
        <a:p>
          <a:endParaRPr lang="en-US"/>
        </a:p>
      </dgm:t>
    </dgm:pt>
    <dgm:pt modelId="{F69FAEB2-76C8-2745-8C21-8C783F0B0A7C}" type="pres">
      <dgm:prSet presAssocID="{686C4FA9-65EA-6F4F-8052-D7DFBEEBC298}" presName="sibTrans" presStyleLbl="sibTrans2D1" presStyleIdx="3" presStyleCnt="5"/>
      <dgm:spPr/>
      <dgm:t>
        <a:bodyPr/>
        <a:lstStyle/>
        <a:p>
          <a:endParaRPr lang="en-US"/>
        </a:p>
      </dgm:t>
    </dgm:pt>
    <dgm:pt modelId="{A43ADB96-A144-7043-96D0-347172542110}" type="pres">
      <dgm:prSet presAssocID="{686C4FA9-65EA-6F4F-8052-D7DFBEEBC298}" presName="connectorText" presStyleLbl="sibTrans2D1" presStyleIdx="3" presStyleCnt="5"/>
      <dgm:spPr/>
      <dgm:t>
        <a:bodyPr/>
        <a:lstStyle/>
        <a:p>
          <a:endParaRPr lang="en-US"/>
        </a:p>
      </dgm:t>
    </dgm:pt>
    <dgm:pt modelId="{98055DAD-5388-7D41-88D9-39BD94702B06}" type="pres">
      <dgm:prSet presAssocID="{582387AA-EA7C-7C4D-BBF8-87FAC4D6D514}" presName="node" presStyleLbl="node1" presStyleIdx="4" presStyleCnt="6" custScaleX="275049">
        <dgm:presLayoutVars>
          <dgm:bulletEnabled val="1"/>
        </dgm:presLayoutVars>
      </dgm:prSet>
      <dgm:spPr/>
      <dgm:t>
        <a:bodyPr/>
        <a:lstStyle/>
        <a:p>
          <a:endParaRPr lang="en-US"/>
        </a:p>
      </dgm:t>
    </dgm:pt>
    <dgm:pt modelId="{E3092CDE-497D-354B-920F-4C42F5ADF8D4}" type="pres">
      <dgm:prSet presAssocID="{233EC141-D746-714C-8607-8A2C3C2F5A26}" presName="sibTrans" presStyleLbl="sibTrans2D1" presStyleIdx="4" presStyleCnt="5"/>
      <dgm:spPr/>
      <dgm:t>
        <a:bodyPr/>
        <a:lstStyle/>
        <a:p>
          <a:endParaRPr lang="en-US"/>
        </a:p>
      </dgm:t>
    </dgm:pt>
    <dgm:pt modelId="{128551E2-1EB5-B24B-957E-E610AADE8B0F}" type="pres">
      <dgm:prSet presAssocID="{233EC141-D746-714C-8607-8A2C3C2F5A26}" presName="connectorText" presStyleLbl="sibTrans2D1" presStyleIdx="4" presStyleCnt="5"/>
      <dgm:spPr/>
      <dgm:t>
        <a:bodyPr/>
        <a:lstStyle/>
        <a:p>
          <a:endParaRPr lang="en-US"/>
        </a:p>
      </dgm:t>
    </dgm:pt>
    <dgm:pt modelId="{AAA8D9DA-6690-1D40-BEC6-D52711D29C3D}" type="pres">
      <dgm:prSet presAssocID="{1964FCB2-7C0B-374A-B682-8C228DA34903}" presName="node" presStyleLbl="node1" presStyleIdx="5" presStyleCnt="6" custScaleX="275049">
        <dgm:presLayoutVars>
          <dgm:bulletEnabled val="1"/>
        </dgm:presLayoutVars>
      </dgm:prSet>
      <dgm:spPr/>
      <dgm:t>
        <a:bodyPr/>
        <a:lstStyle/>
        <a:p>
          <a:endParaRPr lang="en-US"/>
        </a:p>
      </dgm:t>
    </dgm:pt>
  </dgm:ptLst>
  <dgm:cxnLst>
    <dgm:cxn modelId="{F0DE7513-F275-9A4D-BE73-7D883AA86B17}" type="presOf" srcId="{16C6316C-1985-C642-8D51-597430842FF0}" destId="{6F68C507-143D-2C4D-8191-14AF73047196}" srcOrd="0" destOrd="0" presId="urn:microsoft.com/office/officeart/2005/8/layout/process2"/>
    <dgm:cxn modelId="{BF9F81CC-6DE9-BA46-9908-EACC388D916A}" srcId="{3D04624E-017A-CB46-8B32-655B92454604}" destId="{EE72449D-3CC5-7F40-8E7F-0C5F2C642460}" srcOrd="3" destOrd="0" parTransId="{54DEB65B-AAF3-074F-9251-0D299CDC0B88}" sibTransId="{686C4FA9-65EA-6F4F-8052-D7DFBEEBC298}"/>
    <dgm:cxn modelId="{9679F07A-AF87-EC43-B3AA-C47A00E6B189}" type="presOf" srcId="{337F8602-861C-7846-A0CB-6DD9863123B2}" destId="{1F65E87C-A516-324C-A9DC-E1A6232158DE}" srcOrd="0" destOrd="0" presId="urn:microsoft.com/office/officeart/2005/8/layout/process2"/>
    <dgm:cxn modelId="{EFE691A6-FA80-E349-B911-16090D9C03DA}" type="presOf" srcId="{233EC141-D746-714C-8607-8A2C3C2F5A26}" destId="{E3092CDE-497D-354B-920F-4C42F5ADF8D4}" srcOrd="0" destOrd="0" presId="urn:microsoft.com/office/officeart/2005/8/layout/process2"/>
    <dgm:cxn modelId="{4EB5DC57-63FE-564F-B381-46D581E88EC3}" type="presOf" srcId="{3D04624E-017A-CB46-8B32-655B92454604}" destId="{2F32E0D5-B575-674B-AC3F-689AD32AF3FC}" srcOrd="0" destOrd="0" presId="urn:microsoft.com/office/officeart/2005/8/layout/process2"/>
    <dgm:cxn modelId="{55EA5532-D734-9548-916A-24C23A26F49A}" type="presOf" srcId="{166BC44C-AC26-294F-99FF-0074EFA5C79C}" destId="{F1678837-D4CD-844A-98B2-0C33CC22A504}" srcOrd="1" destOrd="0" presId="urn:microsoft.com/office/officeart/2005/8/layout/process2"/>
    <dgm:cxn modelId="{FD9C7B99-287E-D743-B42C-6F9B70100F09}" type="presOf" srcId="{1964FCB2-7C0B-374A-B682-8C228DA34903}" destId="{AAA8D9DA-6690-1D40-BEC6-D52711D29C3D}" srcOrd="0" destOrd="0" presId="urn:microsoft.com/office/officeart/2005/8/layout/process2"/>
    <dgm:cxn modelId="{427343AC-2821-374C-B9F7-8B06229CAF57}" type="presOf" srcId="{686C4FA9-65EA-6F4F-8052-D7DFBEEBC298}" destId="{F69FAEB2-76C8-2745-8C21-8C783F0B0A7C}" srcOrd="0" destOrd="0" presId="urn:microsoft.com/office/officeart/2005/8/layout/process2"/>
    <dgm:cxn modelId="{A50E68EF-75F9-324A-9C5C-572E1FEEE2C6}" srcId="{3D04624E-017A-CB46-8B32-655B92454604}" destId="{582387AA-EA7C-7C4D-BBF8-87FAC4D6D514}" srcOrd="4" destOrd="0" parTransId="{C9E2D38F-9C84-AD4C-8116-A7CEC3AA8995}" sibTransId="{233EC141-D746-714C-8607-8A2C3C2F5A26}"/>
    <dgm:cxn modelId="{27447BAE-21DA-7145-95EF-664C3BB70D36}" srcId="{3D04624E-017A-CB46-8B32-655B92454604}" destId="{21C35A45-CFCD-D344-8E1D-B6B0A26FC8C5}" srcOrd="2" destOrd="0" parTransId="{8987C602-77AC-BF41-8903-C3825B6D2266}" sibTransId="{E5EF71AC-0D7D-4A4A-92A1-718D82CEB327}"/>
    <dgm:cxn modelId="{117F2368-2FE4-3940-96FF-2198A7EE5E4A}" srcId="{3D04624E-017A-CB46-8B32-655B92454604}" destId="{552B1049-A178-394C-B1EF-7F57F002BAFE}" srcOrd="1" destOrd="0" parTransId="{67C639B3-B952-9C4A-BF9B-4FF7B566F6E9}" sibTransId="{166BC44C-AC26-294F-99FF-0074EFA5C79C}"/>
    <dgm:cxn modelId="{36846B5F-39C6-8E44-8778-879DC63409A6}" type="presOf" srcId="{233EC141-D746-714C-8607-8A2C3C2F5A26}" destId="{128551E2-1EB5-B24B-957E-E610AADE8B0F}" srcOrd="1" destOrd="0" presId="urn:microsoft.com/office/officeart/2005/8/layout/process2"/>
    <dgm:cxn modelId="{BD83C470-221E-6446-AC69-2C31D14A17FC}" type="presOf" srcId="{E5EF71AC-0D7D-4A4A-92A1-718D82CEB327}" destId="{D78B6D09-7872-1942-A83A-3A9105BB8622}" srcOrd="0" destOrd="0" presId="urn:microsoft.com/office/officeart/2005/8/layout/process2"/>
    <dgm:cxn modelId="{5B874C94-97A1-184A-AC55-9E1495FF0FA8}" type="presOf" srcId="{686C4FA9-65EA-6F4F-8052-D7DFBEEBC298}" destId="{A43ADB96-A144-7043-96D0-347172542110}" srcOrd="1" destOrd="0" presId="urn:microsoft.com/office/officeart/2005/8/layout/process2"/>
    <dgm:cxn modelId="{D540D8BA-671D-C44C-913C-FF1B4FB91D04}" type="presOf" srcId="{166BC44C-AC26-294F-99FF-0074EFA5C79C}" destId="{5D288478-5174-A849-B35A-8207B5BCA9A5}" srcOrd="0" destOrd="0" presId="urn:microsoft.com/office/officeart/2005/8/layout/process2"/>
    <dgm:cxn modelId="{338D226F-B353-394B-8F48-EEB88A90F4F9}" type="presOf" srcId="{E5EF71AC-0D7D-4A4A-92A1-718D82CEB327}" destId="{ADEFAAA8-60CD-2940-8BC4-EB5311CDBC07}" srcOrd="1" destOrd="0" presId="urn:microsoft.com/office/officeart/2005/8/layout/process2"/>
    <dgm:cxn modelId="{1F371C19-2371-3F4B-A4D4-65F752989E10}" srcId="{3D04624E-017A-CB46-8B32-655B92454604}" destId="{1964FCB2-7C0B-374A-B682-8C228DA34903}" srcOrd="5" destOrd="0" parTransId="{151CFACD-94D7-AA41-A828-56E0BF8CCC96}" sibTransId="{994020EC-EB4B-7B46-8948-4237595FF353}"/>
    <dgm:cxn modelId="{6D2B8051-5E54-414F-BD0A-A34B55E6AD81}" type="presOf" srcId="{337F8602-861C-7846-A0CB-6DD9863123B2}" destId="{BD2C05CD-4EBC-AD46-A439-BB0FAD08E077}" srcOrd="1" destOrd="0" presId="urn:microsoft.com/office/officeart/2005/8/layout/process2"/>
    <dgm:cxn modelId="{2369D7EA-364A-FB41-8070-F76779ECD0FC}" srcId="{3D04624E-017A-CB46-8B32-655B92454604}" destId="{16C6316C-1985-C642-8D51-597430842FF0}" srcOrd="0" destOrd="0" parTransId="{5C44E03F-2B95-B245-84B8-F933440C2A45}" sibTransId="{337F8602-861C-7846-A0CB-6DD9863123B2}"/>
    <dgm:cxn modelId="{EC82179B-E2B0-9C4A-B08C-C813453D17B4}" type="presOf" srcId="{582387AA-EA7C-7C4D-BBF8-87FAC4D6D514}" destId="{98055DAD-5388-7D41-88D9-39BD94702B06}" srcOrd="0" destOrd="0" presId="urn:microsoft.com/office/officeart/2005/8/layout/process2"/>
    <dgm:cxn modelId="{2E8E91A5-0212-A54E-ACA0-0D0B67666ABC}" type="presOf" srcId="{EE72449D-3CC5-7F40-8E7F-0C5F2C642460}" destId="{C265DED5-DA51-814F-9EEE-3126848B30A8}" srcOrd="0" destOrd="0" presId="urn:microsoft.com/office/officeart/2005/8/layout/process2"/>
    <dgm:cxn modelId="{D7CD4B38-0203-624C-831D-F54FF28F071B}" type="presOf" srcId="{21C35A45-CFCD-D344-8E1D-B6B0A26FC8C5}" destId="{A1BDD1D3-160E-6A46-B35E-624557187451}" srcOrd="0" destOrd="0" presId="urn:microsoft.com/office/officeart/2005/8/layout/process2"/>
    <dgm:cxn modelId="{36EA5DED-1167-E94C-B7E8-BB83818E2324}" type="presOf" srcId="{552B1049-A178-394C-B1EF-7F57F002BAFE}" destId="{18DB8FFB-8F99-5548-966B-5A3ECDF4A8B1}" srcOrd="0" destOrd="0" presId="urn:microsoft.com/office/officeart/2005/8/layout/process2"/>
    <dgm:cxn modelId="{5E1AF1D2-71C2-2B4E-965C-8E4088E103F5}" type="presParOf" srcId="{2F32E0D5-B575-674B-AC3F-689AD32AF3FC}" destId="{6F68C507-143D-2C4D-8191-14AF73047196}" srcOrd="0" destOrd="0" presId="urn:microsoft.com/office/officeart/2005/8/layout/process2"/>
    <dgm:cxn modelId="{FCFEB294-8630-7F46-98C4-A231FA242800}" type="presParOf" srcId="{2F32E0D5-B575-674B-AC3F-689AD32AF3FC}" destId="{1F65E87C-A516-324C-A9DC-E1A6232158DE}" srcOrd="1" destOrd="0" presId="urn:microsoft.com/office/officeart/2005/8/layout/process2"/>
    <dgm:cxn modelId="{532C3AE7-59AF-D346-B11A-30667572655C}" type="presParOf" srcId="{1F65E87C-A516-324C-A9DC-E1A6232158DE}" destId="{BD2C05CD-4EBC-AD46-A439-BB0FAD08E077}" srcOrd="0" destOrd="0" presId="urn:microsoft.com/office/officeart/2005/8/layout/process2"/>
    <dgm:cxn modelId="{B88C358A-9418-334C-AEF9-F910BA07683C}" type="presParOf" srcId="{2F32E0D5-B575-674B-AC3F-689AD32AF3FC}" destId="{18DB8FFB-8F99-5548-966B-5A3ECDF4A8B1}" srcOrd="2" destOrd="0" presId="urn:microsoft.com/office/officeart/2005/8/layout/process2"/>
    <dgm:cxn modelId="{329787BA-464A-F14D-B4FE-A856FD943768}" type="presParOf" srcId="{2F32E0D5-B575-674B-AC3F-689AD32AF3FC}" destId="{5D288478-5174-A849-B35A-8207B5BCA9A5}" srcOrd="3" destOrd="0" presId="urn:microsoft.com/office/officeart/2005/8/layout/process2"/>
    <dgm:cxn modelId="{8AEECC16-32C3-8E42-B8A6-6AB60DCA3075}" type="presParOf" srcId="{5D288478-5174-A849-B35A-8207B5BCA9A5}" destId="{F1678837-D4CD-844A-98B2-0C33CC22A504}" srcOrd="0" destOrd="0" presId="urn:microsoft.com/office/officeart/2005/8/layout/process2"/>
    <dgm:cxn modelId="{DA2FBCBA-BF0E-454C-B369-05D7038F9D7E}" type="presParOf" srcId="{2F32E0D5-B575-674B-AC3F-689AD32AF3FC}" destId="{A1BDD1D3-160E-6A46-B35E-624557187451}" srcOrd="4" destOrd="0" presId="urn:microsoft.com/office/officeart/2005/8/layout/process2"/>
    <dgm:cxn modelId="{C6A91D31-AF0E-D343-99D4-7DE9167E7B92}" type="presParOf" srcId="{2F32E0D5-B575-674B-AC3F-689AD32AF3FC}" destId="{D78B6D09-7872-1942-A83A-3A9105BB8622}" srcOrd="5" destOrd="0" presId="urn:microsoft.com/office/officeart/2005/8/layout/process2"/>
    <dgm:cxn modelId="{19C3FE6F-2756-AB46-9438-FFAAE67EE3E4}" type="presParOf" srcId="{D78B6D09-7872-1942-A83A-3A9105BB8622}" destId="{ADEFAAA8-60CD-2940-8BC4-EB5311CDBC07}" srcOrd="0" destOrd="0" presId="urn:microsoft.com/office/officeart/2005/8/layout/process2"/>
    <dgm:cxn modelId="{7CBD184F-58E5-4946-B0E9-CB66575A5D43}" type="presParOf" srcId="{2F32E0D5-B575-674B-AC3F-689AD32AF3FC}" destId="{C265DED5-DA51-814F-9EEE-3126848B30A8}" srcOrd="6" destOrd="0" presId="urn:microsoft.com/office/officeart/2005/8/layout/process2"/>
    <dgm:cxn modelId="{A4829E0A-269C-204B-AD13-DD3D8839F970}" type="presParOf" srcId="{2F32E0D5-B575-674B-AC3F-689AD32AF3FC}" destId="{F69FAEB2-76C8-2745-8C21-8C783F0B0A7C}" srcOrd="7" destOrd="0" presId="urn:microsoft.com/office/officeart/2005/8/layout/process2"/>
    <dgm:cxn modelId="{FFAB9AEF-1D73-4D4A-8F7D-FD8CB357D4B7}" type="presParOf" srcId="{F69FAEB2-76C8-2745-8C21-8C783F0B0A7C}" destId="{A43ADB96-A144-7043-96D0-347172542110}" srcOrd="0" destOrd="0" presId="urn:microsoft.com/office/officeart/2005/8/layout/process2"/>
    <dgm:cxn modelId="{C889E6ED-B9DE-4B4F-AC1D-8FF624ACAE09}" type="presParOf" srcId="{2F32E0D5-B575-674B-AC3F-689AD32AF3FC}" destId="{98055DAD-5388-7D41-88D9-39BD94702B06}" srcOrd="8" destOrd="0" presId="urn:microsoft.com/office/officeart/2005/8/layout/process2"/>
    <dgm:cxn modelId="{4DFC6470-EE7E-D640-ABD9-86AB01712C49}" type="presParOf" srcId="{2F32E0D5-B575-674B-AC3F-689AD32AF3FC}" destId="{E3092CDE-497D-354B-920F-4C42F5ADF8D4}" srcOrd="9" destOrd="0" presId="urn:microsoft.com/office/officeart/2005/8/layout/process2"/>
    <dgm:cxn modelId="{960AF972-AC0A-F448-B7CE-CE78DCE960A6}" type="presParOf" srcId="{E3092CDE-497D-354B-920F-4C42F5ADF8D4}" destId="{128551E2-1EB5-B24B-957E-E610AADE8B0F}" srcOrd="0" destOrd="0" presId="urn:microsoft.com/office/officeart/2005/8/layout/process2"/>
    <dgm:cxn modelId="{116051F8-4C90-E946-91EF-41281722B88A}" type="presParOf" srcId="{2F32E0D5-B575-674B-AC3F-689AD32AF3FC}" destId="{AAA8D9DA-6690-1D40-BEC6-D52711D29C3D}"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997721-6CA6-564F-A326-51B3FF2A83E6}" type="doc">
      <dgm:prSet loTypeId="urn:microsoft.com/office/officeart/2005/8/layout/process4" loCatId="list" qsTypeId="urn:microsoft.com/office/officeart/2005/8/quickstyle/simple1" qsCatId="simple" csTypeId="urn:microsoft.com/office/officeart/2005/8/colors/colorful2" csCatId="colorful" phldr="1"/>
      <dgm:spPr/>
    </dgm:pt>
    <dgm:pt modelId="{9BE08046-8824-304D-8142-41FCFF0C42C4}">
      <dgm:prSet phldrT="[Text]" custT="1"/>
      <dgm:spPr>
        <a:ln>
          <a:solidFill>
            <a:schemeClr val="tx2"/>
          </a:solidFill>
        </a:ln>
      </dgm:spPr>
      <dgm:t>
        <a:bodyPr/>
        <a:lstStyle/>
        <a:p>
          <a:pPr algn="ctr"/>
          <a:r>
            <a:rPr lang="en-US" altLang="en-US" sz="1800" dirty="0">
              <a:latin typeface="Gill Sans MT" pitchFamily="34" charset="0"/>
            </a:rPr>
            <a:t>It is the intrinsic capability of blood vessels to </a:t>
          </a:r>
          <a:r>
            <a:rPr lang="en-US" altLang="en-US" sz="1800" b="1" u="sng" dirty="0">
              <a:latin typeface="Gill Sans MT" pitchFamily="34" charset="0"/>
            </a:rPr>
            <a:t>constrict </a:t>
          </a:r>
          <a:r>
            <a:rPr lang="en-US" altLang="en-US" sz="1800" dirty="0">
              <a:latin typeface="Gill Sans MT" pitchFamily="34" charset="0"/>
            </a:rPr>
            <a:t> </a:t>
          </a:r>
          <a:r>
            <a:rPr lang="en-US" altLang="en-US" sz="1800" dirty="0">
              <a:solidFill>
                <a:srgbClr val="FF0000"/>
              </a:solidFill>
              <a:latin typeface="Gill Sans MT" pitchFamily="34" charset="0"/>
            </a:rPr>
            <a:t>when blood pressure is increased</a:t>
          </a:r>
          <a:endParaRPr lang="en-US" sz="1800" dirty="0">
            <a:solidFill>
              <a:srgbClr val="FF0000"/>
            </a:solidFill>
          </a:endParaRPr>
        </a:p>
      </dgm:t>
    </dgm:pt>
    <dgm:pt modelId="{0A8181A9-C8C6-4B43-947E-C5C339B7430A}" type="parTrans" cxnId="{02AF003D-6262-B84A-B105-D4F2D1F75AB1}">
      <dgm:prSet/>
      <dgm:spPr/>
      <dgm:t>
        <a:bodyPr/>
        <a:lstStyle/>
        <a:p>
          <a:endParaRPr lang="en-US"/>
        </a:p>
      </dgm:t>
    </dgm:pt>
    <dgm:pt modelId="{7F8DF67B-3147-9248-B479-3A77CDE7323D}" type="sibTrans" cxnId="{02AF003D-6262-B84A-B105-D4F2D1F75AB1}">
      <dgm:prSet/>
      <dgm:spPr/>
      <dgm:t>
        <a:bodyPr/>
        <a:lstStyle/>
        <a:p>
          <a:endParaRPr lang="en-US"/>
        </a:p>
      </dgm:t>
    </dgm:pt>
    <dgm:pt modelId="{38371E75-CF58-8F4E-BE1C-549D3DF4EB09}">
      <dgm:prSet phldrT="[Text]" custT="1"/>
      <dgm:spPr>
        <a:ln>
          <a:solidFill>
            <a:schemeClr val="tx2"/>
          </a:solidFill>
        </a:ln>
      </dgm:spPr>
      <dgm:t>
        <a:bodyPr/>
        <a:lstStyle/>
        <a:p>
          <a:pPr algn="ctr"/>
          <a:r>
            <a:rPr lang="en-US" altLang="en-US" sz="1800" dirty="0">
              <a:latin typeface="Gill Sans MT" pitchFamily="34" charset="0"/>
            </a:rPr>
            <a:t>This constriction prevents excess increase in renal blood flow and GFR when blood pressure rises</a:t>
          </a:r>
          <a:endParaRPr lang="en-US" sz="1800" dirty="0"/>
        </a:p>
      </dgm:t>
    </dgm:pt>
    <dgm:pt modelId="{9D267FA2-4E01-BA4C-8329-68F705608F4E}" type="parTrans" cxnId="{15C65E02-F8E6-FD42-865B-A511A8A7CE88}">
      <dgm:prSet/>
      <dgm:spPr/>
      <dgm:t>
        <a:bodyPr/>
        <a:lstStyle/>
        <a:p>
          <a:endParaRPr lang="en-US"/>
        </a:p>
      </dgm:t>
    </dgm:pt>
    <dgm:pt modelId="{E3D92B96-FEBA-184F-B6FE-E9C94D9396E2}" type="sibTrans" cxnId="{15C65E02-F8E6-FD42-865B-A511A8A7CE88}">
      <dgm:prSet/>
      <dgm:spPr/>
      <dgm:t>
        <a:bodyPr/>
        <a:lstStyle/>
        <a:p>
          <a:endParaRPr lang="en-US"/>
        </a:p>
      </dgm:t>
    </dgm:pt>
    <dgm:pt modelId="{4FC7DAE4-BD86-1242-95AD-C5F97FD35D29}">
      <dgm:prSet phldrT="[Text]" custT="1"/>
      <dgm:spPr>
        <a:ln>
          <a:solidFill>
            <a:schemeClr val="tx2"/>
          </a:solidFill>
        </a:ln>
      </dgm:spPr>
      <dgm:t>
        <a:bodyPr/>
        <a:lstStyle/>
        <a:p>
          <a:pPr algn="ctr"/>
          <a:r>
            <a:rPr lang="en-US" altLang="en-US" sz="1800" dirty="0">
              <a:latin typeface="Gill Sans MT" pitchFamily="34" charset="0"/>
            </a:rPr>
            <a:t>When blood pressure decreases , the myogenic mechanism reduces vascular resistance and the vessel </a:t>
          </a:r>
          <a:r>
            <a:rPr lang="en-US" altLang="en-US" sz="1800" b="1" u="sng" dirty="0">
              <a:latin typeface="Gill Sans MT" pitchFamily="34" charset="0"/>
            </a:rPr>
            <a:t>dilates</a:t>
          </a:r>
          <a:endParaRPr lang="en-US" sz="1800" b="1" u="sng" dirty="0"/>
        </a:p>
      </dgm:t>
    </dgm:pt>
    <dgm:pt modelId="{977241DE-FCAC-4B43-8328-44D939AB308A}" type="parTrans" cxnId="{55166722-D43C-2444-81E9-4268249154D8}">
      <dgm:prSet/>
      <dgm:spPr/>
      <dgm:t>
        <a:bodyPr/>
        <a:lstStyle/>
        <a:p>
          <a:endParaRPr lang="en-US"/>
        </a:p>
      </dgm:t>
    </dgm:pt>
    <dgm:pt modelId="{4BEFC058-7850-FF47-AF7C-5498CD9EE67E}" type="sibTrans" cxnId="{55166722-D43C-2444-81E9-4268249154D8}">
      <dgm:prSet/>
      <dgm:spPr/>
      <dgm:t>
        <a:bodyPr/>
        <a:lstStyle/>
        <a:p>
          <a:endParaRPr lang="en-US"/>
        </a:p>
      </dgm:t>
    </dgm:pt>
    <dgm:pt modelId="{6B543B97-1C9F-4299-8BF5-6FDF7609B442}" type="pres">
      <dgm:prSet presAssocID="{D6997721-6CA6-564F-A326-51B3FF2A83E6}" presName="Name0" presStyleCnt="0">
        <dgm:presLayoutVars>
          <dgm:dir/>
          <dgm:animLvl val="lvl"/>
          <dgm:resizeHandles val="exact"/>
        </dgm:presLayoutVars>
      </dgm:prSet>
      <dgm:spPr/>
    </dgm:pt>
    <dgm:pt modelId="{D856E8CC-E897-4962-9083-B1E9696675B3}" type="pres">
      <dgm:prSet presAssocID="{4FC7DAE4-BD86-1242-95AD-C5F97FD35D29}" presName="boxAndChildren" presStyleCnt="0"/>
      <dgm:spPr/>
    </dgm:pt>
    <dgm:pt modelId="{E62E8233-E86B-4C2A-AF79-55C65B3DDCD7}" type="pres">
      <dgm:prSet presAssocID="{4FC7DAE4-BD86-1242-95AD-C5F97FD35D29}" presName="parentTextBox" presStyleLbl="node1" presStyleIdx="0" presStyleCnt="3" custScaleY="100242" custLinFactNeighborX="134" custLinFactNeighborY="-6055"/>
      <dgm:spPr/>
      <dgm:t>
        <a:bodyPr/>
        <a:lstStyle/>
        <a:p>
          <a:endParaRPr lang="en-US"/>
        </a:p>
      </dgm:t>
    </dgm:pt>
    <dgm:pt modelId="{CC6906EB-DC0C-45C6-8F2D-CA3C0FC4EB71}" type="pres">
      <dgm:prSet presAssocID="{E3D92B96-FEBA-184F-B6FE-E9C94D9396E2}" presName="sp" presStyleCnt="0"/>
      <dgm:spPr/>
    </dgm:pt>
    <dgm:pt modelId="{BA57A6B7-542E-4335-8006-7664947F68F2}" type="pres">
      <dgm:prSet presAssocID="{38371E75-CF58-8F4E-BE1C-549D3DF4EB09}" presName="arrowAndChildren" presStyleCnt="0"/>
      <dgm:spPr/>
    </dgm:pt>
    <dgm:pt modelId="{E4EBF9EB-2519-4DE8-ADEC-2CC6A7880972}" type="pres">
      <dgm:prSet presAssocID="{38371E75-CF58-8F4E-BE1C-549D3DF4EB09}" presName="parentTextArrow" presStyleLbl="node1" presStyleIdx="1" presStyleCnt="3"/>
      <dgm:spPr/>
      <dgm:t>
        <a:bodyPr/>
        <a:lstStyle/>
        <a:p>
          <a:endParaRPr lang="en-US"/>
        </a:p>
      </dgm:t>
    </dgm:pt>
    <dgm:pt modelId="{5E41E273-C30E-4B8B-9A13-0E658B2DF541}" type="pres">
      <dgm:prSet presAssocID="{7F8DF67B-3147-9248-B479-3A77CDE7323D}" presName="sp" presStyleCnt="0"/>
      <dgm:spPr/>
    </dgm:pt>
    <dgm:pt modelId="{76680C0B-53B1-4CA6-B7A3-09D1CD92AE38}" type="pres">
      <dgm:prSet presAssocID="{9BE08046-8824-304D-8142-41FCFF0C42C4}" presName="arrowAndChildren" presStyleCnt="0"/>
      <dgm:spPr/>
    </dgm:pt>
    <dgm:pt modelId="{A9F6C08B-779B-4740-8C7D-45380EB7EDB2}" type="pres">
      <dgm:prSet presAssocID="{9BE08046-8824-304D-8142-41FCFF0C42C4}" presName="parentTextArrow" presStyleLbl="node1" presStyleIdx="2" presStyleCnt="3"/>
      <dgm:spPr/>
      <dgm:t>
        <a:bodyPr/>
        <a:lstStyle/>
        <a:p>
          <a:endParaRPr lang="en-US"/>
        </a:p>
      </dgm:t>
    </dgm:pt>
  </dgm:ptLst>
  <dgm:cxnLst>
    <dgm:cxn modelId="{55166722-D43C-2444-81E9-4268249154D8}" srcId="{D6997721-6CA6-564F-A326-51B3FF2A83E6}" destId="{4FC7DAE4-BD86-1242-95AD-C5F97FD35D29}" srcOrd="2" destOrd="0" parTransId="{977241DE-FCAC-4B43-8328-44D939AB308A}" sibTransId="{4BEFC058-7850-FF47-AF7C-5498CD9EE67E}"/>
    <dgm:cxn modelId="{15C65E02-F8E6-FD42-865B-A511A8A7CE88}" srcId="{D6997721-6CA6-564F-A326-51B3FF2A83E6}" destId="{38371E75-CF58-8F4E-BE1C-549D3DF4EB09}" srcOrd="1" destOrd="0" parTransId="{9D267FA2-4E01-BA4C-8329-68F705608F4E}" sibTransId="{E3D92B96-FEBA-184F-B6FE-E9C94D9396E2}"/>
    <dgm:cxn modelId="{02AF003D-6262-B84A-B105-D4F2D1F75AB1}" srcId="{D6997721-6CA6-564F-A326-51B3FF2A83E6}" destId="{9BE08046-8824-304D-8142-41FCFF0C42C4}" srcOrd="0" destOrd="0" parTransId="{0A8181A9-C8C6-4B43-947E-C5C339B7430A}" sibTransId="{7F8DF67B-3147-9248-B479-3A77CDE7323D}"/>
    <dgm:cxn modelId="{BB1E4616-335E-5A49-A27E-40245A87D256}" type="presOf" srcId="{D6997721-6CA6-564F-A326-51B3FF2A83E6}" destId="{6B543B97-1C9F-4299-8BF5-6FDF7609B442}" srcOrd="0" destOrd="0" presId="urn:microsoft.com/office/officeart/2005/8/layout/process4"/>
    <dgm:cxn modelId="{92E2F7C1-6E7A-3744-ABB6-3B7739C612E2}" type="presOf" srcId="{4FC7DAE4-BD86-1242-95AD-C5F97FD35D29}" destId="{E62E8233-E86B-4C2A-AF79-55C65B3DDCD7}" srcOrd="0" destOrd="0" presId="urn:microsoft.com/office/officeart/2005/8/layout/process4"/>
    <dgm:cxn modelId="{79A8DEA9-518B-8443-91D3-5CE584755AF3}" type="presOf" srcId="{9BE08046-8824-304D-8142-41FCFF0C42C4}" destId="{A9F6C08B-779B-4740-8C7D-45380EB7EDB2}" srcOrd="0" destOrd="0" presId="urn:microsoft.com/office/officeart/2005/8/layout/process4"/>
    <dgm:cxn modelId="{063DEEF0-F8A8-3A45-AE16-672842034260}" type="presOf" srcId="{38371E75-CF58-8F4E-BE1C-549D3DF4EB09}" destId="{E4EBF9EB-2519-4DE8-ADEC-2CC6A7880972}" srcOrd="0" destOrd="0" presId="urn:microsoft.com/office/officeart/2005/8/layout/process4"/>
    <dgm:cxn modelId="{8BAFF726-AE15-984A-A66D-233EF3A77554}" type="presParOf" srcId="{6B543B97-1C9F-4299-8BF5-6FDF7609B442}" destId="{D856E8CC-E897-4962-9083-B1E9696675B3}" srcOrd="0" destOrd="0" presId="urn:microsoft.com/office/officeart/2005/8/layout/process4"/>
    <dgm:cxn modelId="{D22BCD8B-0AE5-9A4E-9666-604693619329}" type="presParOf" srcId="{D856E8CC-E897-4962-9083-B1E9696675B3}" destId="{E62E8233-E86B-4C2A-AF79-55C65B3DDCD7}" srcOrd="0" destOrd="0" presId="urn:microsoft.com/office/officeart/2005/8/layout/process4"/>
    <dgm:cxn modelId="{58966024-212A-144E-8C5F-FEFBAD8A06B9}" type="presParOf" srcId="{6B543B97-1C9F-4299-8BF5-6FDF7609B442}" destId="{CC6906EB-DC0C-45C6-8F2D-CA3C0FC4EB71}" srcOrd="1" destOrd="0" presId="urn:microsoft.com/office/officeart/2005/8/layout/process4"/>
    <dgm:cxn modelId="{A79709F8-1248-5243-98DA-2A69588E30FE}" type="presParOf" srcId="{6B543B97-1C9F-4299-8BF5-6FDF7609B442}" destId="{BA57A6B7-542E-4335-8006-7664947F68F2}" srcOrd="2" destOrd="0" presId="urn:microsoft.com/office/officeart/2005/8/layout/process4"/>
    <dgm:cxn modelId="{3166987A-4DCC-F448-BFF5-F09A56DB41CC}" type="presParOf" srcId="{BA57A6B7-542E-4335-8006-7664947F68F2}" destId="{E4EBF9EB-2519-4DE8-ADEC-2CC6A7880972}" srcOrd="0" destOrd="0" presId="urn:microsoft.com/office/officeart/2005/8/layout/process4"/>
    <dgm:cxn modelId="{48AA684F-5759-7F4F-B068-C4BCA0CFEEE7}" type="presParOf" srcId="{6B543B97-1C9F-4299-8BF5-6FDF7609B442}" destId="{5E41E273-C30E-4B8B-9A13-0E658B2DF541}" srcOrd="3" destOrd="0" presId="urn:microsoft.com/office/officeart/2005/8/layout/process4"/>
    <dgm:cxn modelId="{65D8CD19-DC96-274E-9DE3-1BAA9A1D503D}" type="presParOf" srcId="{6B543B97-1C9F-4299-8BF5-6FDF7609B442}" destId="{76680C0B-53B1-4CA6-B7A3-09D1CD92AE38}" srcOrd="4" destOrd="0" presId="urn:microsoft.com/office/officeart/2005/8/layout/process4"/>
    <dgm:cxn modelId="{7EEE29B2-98AE-B146-897B-4DF7A885950E}" type="presParOf" srcId="{76680C0B-53B1-4CA6-B7A3-09D1CD92AE38}" destId="{A9F6C08B-779B-4740-8C7D-45380EB7EDB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BFAE1BB-8C6B-1744-B274-73DC7A79BA30}" type="doc">
      <dgm:prSet loTypeId="urn:microsoft.com/office/officeart/2005/8/layout/cycle5" loCatId="" qsTypeId="urn:microsoft.com/office/officeart/2005/8/quickstyle/simple1" qsCatId="simple" csTypeId="urn:microsoft.com/office/officeart/2005/8/colors/colorful2" csCatId="colorful" phldr="1"/>
      <dgm:spPr/>
      <dgm:t>
        <a:bodyPr/>
        <a:lstStyle/>
        <a:p>
          <a:endParaRPr lang="en-US"/>
        </a:p>
      </dgm:t>
    </dgm:pt>
    <dgm:pt modelId="{97546ED5-A8BA-114E-87F0-FE93C877EAE4}">
      <dgm:prSet phldrT="[Text]" custT="1"/>
      <dgm:spPr>
        <a:ln>
          <a:solidFill>
            <a:schemeClr val="tx2"/>
          </a:solidFill>
        </a:ln>
      </dgm:spPr>
      <dgm:t>
        <a:bodyPr/>
        <a:lstStyle/>
        <a:p>
          <a:r>
            <a:rPr lang="en-US" sz="1800">
              <a:latin typeface="Gill Sans MT" pitchFamily="34" charset="0"/>
            </a:rPr>
            <a:t>High GFR</a:t>
          </a:r>
          <a:endParaRPr lang="en-US" sz="1800" dirty="0">
            <a:latin typeface="Gill Sans MT" pitchFamily="34" charset="0"/>
          </a:endParaRPr>
        </a:p>
      </dgm:t>
    </dgm:pt>
    <dgm:pt modelId="{EBD53B47-644F-5047-98CF-1D8E5610891D}" type="parTrans" cxnId="{1C538860-CE05-EB45-A397-BA7116FDDA0F}">
      <dgm:prSet/>
      <dgm:spPr/>
      <dgm:t>
        <a:bodyPr/>
        <a:lstStyle/>
        <a:p>
          <a:endParaRPr lang="en-US"/>
        </a:p>
      </dgm:t>
    </dgm:pt>
    <dgm:pt modelId="{654DDB7E-AF02-5A4A-AEE2-621FCE5AC745}" type="sibTrans" cxnId="{1C538860-CE05-EB45-A397-BA7116FDDA0F}">
      <dgm:prSet/>
      <dgm:spPr/>
      <dgm:t>
        <a:bodyPr/>
        <a:lstStyle/>
        <a:p>
          <a:endParaRPr lang="en-US"/>
        </a:p>
      </dgm:t>
    </dgm:pt>
    <dgm:pt modelId="{5A928093-0F70-C44F-BA65-E55E6B88B77A}">
      <dgm:prSet phldrT="[Text]" custT="1"/>
      <dgm:spPr>
        <a:ln>
          <a:solidFill>
            <a:schemeClr val="tx2"/>
          </a:solidFill>
        </a:ln>
      </dgm:spPr>
      <dgm:t>
        <a:bodyPr/>
        <a:lstStyle/>
        <a:p>
          <a:r>
            <a:rPr lang="en-US" sz="1800">
              <a:latin typeface="Gill Sans MT" pitchFamily="34" charset="0"/>
            </a:rPr>
            <a:t>Rapid flow of filtrate in renal tubules</a:t>
          </a:r>
          <a:endParaRPr lang="en-US" sz="1800" dirty="0">
            <a:latin typeface="Gill Sans MT" pitchFamily="34" charset="0"/>
          </a:endParaRPr>
        </a:p>
      </dgm:t>
    </dgm:pt>
    <dgm:pt modelId="{6FFABE7C-2E99-014B-9C7D-14F8F013CA05}" type="parTrans" cxnId="{A8A6EBBB-D35C-674D-8979-5DF0E9AAACAE}">
      <dgm:prSet/>
      <dgm:spPr/>
      <dgm:t>
        <a:bodyPr/>
        <a:lstStyle/>
        <a:p>
          <a:endParaRPr lang="en-US"/>
        </a:p>
      </dgm:t>
    </dgm:pt>
    <dgm:pt modelId="{8DBFE4FF-D4A4-CE4F-A26F-79CE8469AD34}" type="sibTrans" cxnId="{A8A6EBBB-D35C-674D-8979-5DF0E9AAACAE}">
      <dgm:prSet/>
      <dgm:spPr/>
      <dgm:t>
        <a:bodyPr/>
        <a:lstStyle/>
        <a:p>
          <a:endParaRPr lang="en-US"/>
        </a:p>
      </dgm:t>
    </dgm:pt>
    <dgm:pt modelId="{592A5277-2327-374F-815C-419EBF4B71FB}">
      <dgm:prSet phldrT="[Text]" custT="1"/>
      <dgm:spPr>
        <a:ln>
          <a:solidFill>
            <a:schemeClr val="tx2"/>
          </a:solidFill>
        </a:ln>
      </dgm:spPr>
      <dgm:t>
        <a:bodyPr/>
        <a:lstStyle/>
        <a:p>
          <a:r>
            <a:rPr lang="en-US" sz="1800">
              <a:latin typeface="Gill Sans MT" pitchFamily="34" charset="0"/>
            </a:rPr>
            <a:t>Less reabsorption</a:t>
          </a:r>
          <a:endParaRPr lang="en-US" sz="1800" dirty="0">
            <a:latin typeface="Gill Sans MT" pitchFamily="34" charset="0"/>
          </a:endParaRPr>
        </a:p>
      </dgm:t>
    </dgm:pt>
    <dgm:pt modelId="{62173831-F639-8841-96AA-F0686B4A5F5F}" type="parTrans" cxnId="{AC652BFA-E3B9-3D47-8733-580585D76B41}">
      <dgm:prSet/>
      <dgm:spPr/>
      <dgm:t>
        <a:bodyPr/>
        <a:lstStyle/>
        <a:p>
          <a:endParaRPr lang="en-US"/>
        </a:p>
      </dgm:t>
    </dgm:pt>
    <dgm:pt modelId="{3C91ECDF-FFF7-E348-805E-16C4F8BBC1B3}" type="sibTrans" cxnId="{AC652BFA-E3B9-3D47-8733-580585D76B41}">
      <dgm:prSet/>
      <dgm:spPr/>
      <dgm:t>
        <a:bodyPr/>
        <a:lstStyle/>
        <a:p>
          <a:endParaRPr lang="en-US"/>
        </a:p>
      </dgm:t>
    </dgm:pt>
    <dgm:pt modelId="{5781EE55-E6C2-2D45-989C-68BD52DBCBAB}">
      <dgm:prSet phldrT="[Text]"/>
      <dgm:spPr>
        <a:ln>
          <a:solidFill>
            <a:schemeClr val="tx2"/>
          </a:solidFill>
        </a:ln>
      </dgm:spPr>
      <dgm:t>
        <a:bodyPr/>
        <a:lstStyle/>
        <a:p>
          <a:r>
            <a:rPr lang="en-US" dirty="0">
              <a:latin typeface="Gill Sans MT" pitchFamily="34" charset="0"/>
            </a:rPr>
            <a:t>Macula </a:t>
          </a:r>
          <a:r>
            <a:rPr lang="en-US" dirty="0" err="1">
              <a:latin typeface="Gill Sans MT" pitchFamily="34" charset="0"/>
            </a:rPr>
            <a:t>densa</a:t>
          </a:r>
          <a:r>
            <a:rPr lang="en-US" dirty="0">
              <a:latin typeface="Gill Sans MT" pitchFamily="34" charset="0"/>
            </a:rPr>
            <a:t> senses high NACL concentration</a:t>
          </a:r>
        </a:p>
      </dgm:t>
    </dgm:pt>
    <dgm:pt modelId="{AC6C20F5-7A0C-514E-B7AD-D7F6E3C2099C}" type="parTrans" cxnId="{03352E31-C3EF-8C4B-8387-3D76069A5E6E}">
      <dgm:prSet/>
      <dgm:spPr/>
      <dgm:t>
        <a:bodyPr/>
        <a:lstStyle/>
        <a:p>
          <a:endParaRPr lang="en-US"/>
        </a:p>
      </dgm:t>
    </dgm:pt>
    <dgm:pt modelId="{882DD429-2F81-5643-920A-09A5BB5254A4}" type="sibTrans" cxnId="{03352E31-C3EF-8C4B-8387-3D76069A5E6E}">
      <dgm:prSet/>
      <dgm:spPr/>
      <dgm:t>
        <a:bodyPr/>
        <a:lstStyle/>
        <a:p>
          <a:endParaRPr lang="en-US"/>
        </a:p>
      </dgm:t>
    </dgm:pt>
    <dgm:pt modelId="{945A1EC7-F53D-1849-92C8-F91D1839A51A}">
      <dgm:prSet phldrT="[Text]" custT="1"/>
      <dgm:spPr>
        <a:ln>
          <a:solidFill>
            <a:schemeClr val="tx2"/>
          </a:solidFill>
        </a:ln>
      </dgm:spPr>
      <dgm:t>
        <a:bodyPr/>
        <a:lstStyle/>
        <a:p>
          <a:r>
            <a:rPr lang="en-US" sz="1800">
              <a:latin typeface="Gill Sans MT" pitchFamily="34" charset="0"/>
            </a:rPr>
            <a:t>Unidentified paracrine secretion </a:t>
          </a:r>
          <a:endParaRPr lang="en-US" sz="1800" dirty="0">
            <a:latin typeface="Gill Sans MT" pitchFamily="34" charset="0"/>
          </a:endParaRPr>
        </a:p>
      </dgm:t>
    </dgm:pt>
    <dgm:pt modelId="{378F91A8-4EAB-A24D-8642-A019EC1A5B5E}" type="parTrans" cxnId="{07E0F58B-CAFB-6E49-945C-349605B77554}">
      <dgm:prSet/>
      <dgm:spPr/>
      <dgm:t>
        <a:bodyPr/>
        <a:lstStyle/>
        <a:p>
          <a:endParaRPr lang="en-US"/>
        </a:p>
      </dgm:t>
    </dgm:pt>
    <dgm:pt modelId="{522F4D43-21DF-194C-B928-06C8F8C942D1}" type="sibTrans" cxnId="{07E0F58B-CAFB-6E49-945C-349605B77554}">
      <dgm:prSet/>
      <dgm:spPr/>
      <dgm:t>
        <a:bodyPr/>
        <a:lstStyle/>
        <a:p>
          <a:endParaRPr lang="en-US"/>
        </a:p>
      </dgm:t>
    </dgm:pt>
    <dgm:pt modelId="{8BFB2538-0977-FA46-B650-F80067052F1A}">
      <dgm:prSet custT="1"/>
      <dgm:spPr>
        <a:ln>
          <a:solidFill>
            <a:schemeClr val="tx2"/>
          </a:solidFill>
        </a:ln>
      </dgm:spPr>
      <dgm:t>
        <a:bodyPr/>
        <a:lstStyle/>
        <a:p>
          <a:r>
            <a:rPr lang="en-US" sz="1800" dirty="0">
              <a:latin typeface="Gill Sans MT" pitchFamily="34" charset="0"/>
            </a:rPr>
            <a:t>Constriction of afferent arteriole</a:t>
          </a:r>
        </a:p>
      </dgm:t>
    </dgm:pt>
    <dgm:pt modelId="{211ABE08-381B-A945-A066-770894AB7338}" type="parTrans" cxnId="{FB8D945F-B3BC-BC49-B640-E87FAD48BBC5}">
      <dgm:prSet/>
      <dgm:spPr/>
      <dgm:t>
        <a:bodyPr/>
        <a:lstStyle/>
        <a:p>
          <a:endParaRPr lang="en-US"/>
        </a:p>
      </dgm:t>
    </dgm:pt>
    <dgm:pt modelId="{1E8C04F3-BD88-7648-816C-D7A571381759}" type="sibTrans" cxnId="{FB8D945F-B3BC-BC49-B640-E87FAD48BBC5}">
      <dgm:prSet/>
      <dgm:spPr/>
      <dgm:t>
        <a:bodyPr/>
        <a:lstStyle/>
        <a:p>
          <a:endParaRPr lang="en-US"/>
        </a:p>
      </dgm:t>
    </dgm:pt>
    <dgm:pt modelId="{8537539C-B41D-C248-BCF1-F13EB74ED80E}">
      <dgm:prSet custT="1"/>
      <dgm:spPr>
        <a:ln>
          <a:solidFill>
            <a:schemeClr val="tx2"/>
          </a:solidFill>
        </a:ln>
      </dgm:spPr>
      <dgm:t>
        <a:bodyPr/>
        <a:lstStyle/>
        <a:p>
          <a:r>
            <a:rPr lang="en-US" sz="1800" b="1" dirty="0">
              <a:latin typeface="Gill Sans MT" pitchFamily="34" charset="0"/>
            </a:rPr>
            <a:t>Reduced GFR</a:t>
          </a:r>
        </a:p>
      </dgm:t>
    </dgm:pt>
    <dgm:pt modelId="{2DD44BD4-EE26-E24A-B34D-6B8645806358}" type="parTrans" cxnId="{8AAB43F4-A074-5749-83C2-4CA6F6A0B72A}">
      <dgm:prSet/>
      <dgm:spPr/>
      <dgm:t>
        <a:bodyPr/>
        <a:lstStyle/>
        <a:p>
          <a:endParaRPr lang="en-US"/>
        </a:p>
      </dgm:t>
    </dgm:pt>
    <dgm:pt modelId="{27D2E14E-F6B4-014D-A94D-24862E796B88}" type="sibTrans" cxnId="{8AAB43F4-A074-5749-83C2-4CA6F6A0B72A}">
      <dgm:prSet/>
      <dgm:spPr/>
      <dgm:t>
        <a:bodyPr/>
        <a:lstStyle/>
        <a:p>
          <a:endParaRPr lang="en-US"/>
        </a:p>
      </dgm:t>
    </dgm:pt>
    <dgm:pt modelId="{AC7D0DCE-A80C-D44C-BA44-9B07D3669C35}" type="pres">
      <dgm:prSet presAssocID="{1BFAE1BB-8C6B-1744-B274-73DC7A79BA30}" presName="cycle" presStyleCnt="0">
        <dgm:presLayoutVars>
          <dgm:dir/>
          <dgm:resizeHandles val="exact"/>
        </dgm:presLayoutVars>
      </dgm:prSet>
      <dgm:spPr/>
      <dgm:t>
        <a:bodyPr/>
        <a:lstStyle/>
        <a:p>
          <a:endParaRPr lang="en-US"/>
        </a:p>
      </dgm:t>
    </dgm:pt>
    <dgm:pt modelId="{81483AEC-D634-1F47-98D1-6691FAC37F5B}" type="pres">
      <dgm:prSet presAssocID="{97546ED5-A8BA-114E-87F0-FE93C877EAE4}" presName="node" presStyleLbl="node1" presStyleIdx="0" presStyleCnt="7" custScaleX="159417" custScaleY="115358" custRadScaleRad="95123" custRadScaleInc="-5346">
        <dgm:presLayoutVars>
          <dgm:bulletEnabled val="1"/>
        </dgm:presLayoutVars>
      </dgm:prSet>
      <dgm:spPr/>
      <dgm:t>
        <a:bodyPr/>
        <a:lstStyle/>
        <a:p>
          <a:endParaRPr lang="en-US"/>
        </a:p>
      </dgm:t>
    </dgm:pt>
    <dgm:pt modelId="{E7149977-8A14-1E4C-989B-C8ACDC09E5DE}" type="pres">
      <dgm:prSet presAssocID="{97546ED5-A8BA-114E-87F0-FE93C877EAE4}" presName="spNode" presStyleCnt="0"/>
      <dgm:spPr/>
    </dgm:pt>
    <dgm:pt modelId="{8936A269-9772-B945-9CEA-80E64ACDDD5E}" type="pres">
      <dgm:prSet presAssocID="{654DDB7E-AF02-5A4A-AEE2-621FCE5AC745}" presName="sibTrans" presStyleLbl="sibTrans1D1" presStyleIdx="0" presStyleCnt="7"/>
      <dgm:spPr/>
      <dgm:t>
        <a:bodyPr/>
        <a:lstStyle/>
        <a:p>
          <a:endParaRPr lang="en-US"/>
        </a:p>
      </dgm:t>
    </dgm:pt>
    <dgm:pt modelId="{EFEF76C8-49ED-5A40-A90C-DEF1AAA4C3FC}" type="pres">
      <dgm:prSet presAssocID="{5A928093-0F70-C44F-BA65-E55E6B88B77A}" presName="node" presStyleLbl="node1" presStyleIdx="1" presStyleCnt="7" custScaleX="159417" custScaleY="115358" custRadScaleRad="118166" custRadScaleInc="60984">
        <dgm:presLayoutVars>
          <dgm:bulletEnabled val="1"/>
        </dgm:presLayoutVars>
      </dgm:prSet>
      <dgm:spPr/>
      <dgm:t>
        <a:bodyPr/>
        <a:lstStyle/>
        <a:p>
          <a:endParaRPr lang="en-US"/>
        </a:p>
      </dgm:t>
    </dgm:pt>
    <dgm:pt modelId="{B5B32458-375A-AC42-A925-B4F973F086CE}" type="pres">
      <dgm:prSet presAssocID="{5A928093-0F70-C44F-BA65-E55E6B88B77A}" presName="spNode" presStyleCnt="0"/>
      <dgm:spPr/>
    </dgm:pt>
    <dgm:pt modelId="{B136424A-6E16-484F-B4C0-E326039CD443}" type="pres">
      <dgm:prSet presAssocID="{8DBFE4FF-D4A4-CE4F-A26F-79CE8469AD34}" presName="sibTrans" presStyleLbl="sibTrans1D1" presStyleIdx="1" presStyleCnt="7"/>
      <dgm:spPr/>
      <dgm:t>
        <a:bodyPr/>
        <a:lstStyle/>
        <a:p>
          <a:endParaRPr lang="en-US"/>
        </a:p>
      </dgm:t>
    </dgm:pt>
    <dgm:pt modelId="{85EDC80A-3350-DF43-9CA5-938A8DEC4486}" type="pres">
      <dgm:prSet presAssocID="{592A5277-2327-374F-815C-419EBF4B71FB}" presName="node" presStyleLbl="node1" presStyleIdx="2" presStyleCnt="7" custScaleX="159417" custScaleY="115358" custRadScaleRad="118977" custRadScaleInc="-19858">
        <dgm:presLayoutVars>
          <dgm:bulletEnabled val="1"/>
        </dgm:presLayoutVars>
      </dgm:prSet>
      <dgm:spPr/>
      <dgm:t>
        <a:bodyPr/>
        <a:lstStyle/>
        <a:p>
          <a:endParaRPr lang="en-US"/>
        </a:p>
      </dgm:t>
    </dgm:pt>
    <dgm:pt modelId="{5D16F085-23F6-814F-9517-0370EDB0EE93}" type="pres">
      <dgm:prSet presAssocID="{592A5277-2327-374F-815C-419EBF4B71FB}" presName="spNode" presStyleCnt="0"/>
      <dgm:spPr/>
    </dgm:pt>
    <dgm:pt modelId="{452DB961-65E2-FA4A-9FB6-C9FE711DB892}" type="pres">
      <dgm:prSet presAssocID="{3C91ECDF-FFF7-E348-805E-16C4F8BBC1B3}" presName="sibTrans" presStyleLbl="sibTrans1D1" presStyleIdx="2" presStyleCnt="7"/>
      <dgm:spPr/>
      <dgm:t>
        <a:bodyPr/>
        <a:lstStyle/>
        <a:p>
          <a:endParaRPr lang="en-US"/>
        </a:p>
      </dgm:t>
    </dgm:pt>
    <dgm:pt modelId="{55DCFBFD-5A54-2F44-9126-D1EBE33DF99B}" type="pres">
      <dgm:prSet presAssocID="{5781EE55-E6C2-2D45-989C-68BD52DBCBAB}" presName="node" presStyleLbl="node1" presStyleIdx="3" presStyleCnt="7" custScaleX="159417" custScaleY="115358" custRadScaleRad="109977" custRadScaleInc="-60587">
        <dgm:presLayoutVars>
          <dgm:bulletEnabled val="1"/>
        </dgm:presLayoutVars>
      </dgm:prSet>
      <dgm:spPr/>
      <dgm:t>
        <a:bodyPr/>
        <a:lstStyle/>
        <a:p>
          <a:endParaRPr lang="en-US"/>
        </a:p>
      </dgm:t>
    </dgm:pt>
    <dgm:pt modelId="{D9DF5CE4-F0B5-0942-8C96-4CDE0FA975E0}" type="pres">
      <dgm:prSet presAssocID="{5781EE55-E6C2-2D45-989C-68BD52DBCBAB}" presName="spNode" presStyleCnt="0"/>
      <dgm:spPr/>
    </dgm:pt>
    <dgm:pt modelId="{88388F49-FC0A-D04E-AE1A-AE6F80CE81BD}" type="pres">
      <dgm:prSet presAssocID="{882DD429-2F81-5643-920A-09A5BB5254A4}" presName="sibTrans" presStyleLbl="sibTrans1D1" presStyleIdx="3" presStyleCnt="7"/>
      <dgm:spPr/>
      <dgm:t>
        <a:bodyPr/>
        <a:lstStyle/>
        <a:p>
          <a:endParaRPr lang="en-US"/>
        </a:p>
      </dgm:t>
    </dgm:pt>
    <dgm:pt modelId="{7F0C6413-A053-B342-BBD4-B57D528A8288}" type="pres">
      <dgm:prSet presAssocID="{945A1EC7-F53D-1849-92C8-F91D1839A51A}" presName="node" presStyleLbl="node1" presStyleIdx="4" presStyleCnt="7" custScaleX="159417" custScaleY="115358" custRadScaleRad="114388" custRadScaleInc="77672">
        <dgm:presLayoutVars>
          <dgm:bulletEnabled val="1"/>
        </dgm:presLayoutVars>
      </dgm:prSet>
      <dgm:spPr/>
      <dgm:t>
        <a:bodyPr/>
        <a:lstStyle/>
        <a:p>
          <a:endParaRPr lang="en-US"/>
        </a:p>
      </dgm:t>
    </dgm:pt>
    <dgm:pt modelId="{E92481AC-8625-A84E-A7AB-D452020D1856}" type="pres">
      <dgm:prSet presAssocID="{945A1EC7-F53D-1849-92C8-F91D1839A51A}" presName="spNode" presStyleCnt="0"/>
      <dgm:spPr/>
    </dgm:pt>
    <dgm:pt modelId="{CBD7D4AA-0113-654B-BFC4-EB146E8B353D}" type="pres">
      <dgm:prSet presAssocID="{522F4D43-21DF-194C-B928-06C8F8C942D1}" presName="sibTrans" presStyleLbl="sibTrans1D1" presStyleIdx="4" presStyleCnt="7"/>
      <dgm:spPr/>
      <dgm:t>
        <a:bodyPr/>
        <a:lstStyle/>
        <a:p>
          <a:endParaRPr lang="en-US"/>
        </a:p>
      </dgm:t>
    </dgm:pt>
    <dgm:pt modelId="{4B249EDF-1A3C-7E4D-8BEB-D4FA9390B67F}" type="pres">
      <dgm:prSet presAssocID="{8BFB2538-0977-FA46-B650-F80067052F1A}" presName="node" presStyleLbl="node1" presStyleIdx="5" presStyleCnt="7" custScaleX="159417" custScaleY="115358" custRadScaleRad="121802" custRadScaleInc="22444">
        <dgm:presLayoutVars>
          <dgm:bulletEnabled val="1"/>
        </dgm:presLayoutVars>
      </dgm:prSet>
      <dgm:spPr/>
      <dgm:t>
        <a:bodyPr/>
        <a:lstStyle/>
        <a:p>
          <a:endParaRPr lang="en-US"/>
        </a:p>
      </dgm:t>
    </dgm:pt>
    <dgm:pt modelId="{56D1930B-FE6D-1844-92D5-94BD0B30B57F}" type="pres">
      <dgm:prSet presAssocID="{8BFB2538-0977-FA46-B650-F80067052F1A}" presName="spNode" presStyleCnt="0"/>
      <dgm:spPr/>
    </dgm:pt>
    <dgm:pt modelId="{B9131923-7C85-3642-8B9D-A606C1789D62}" type="pres">
      <dgm:prSet presAssocID="{1E8C04F3-BD88-7648-816C-D7A571381759}" presName="sibTrans" presStyleLbl="sibTrans1D1" presStyleIdx="5" presStyleCnt="7"/>
      <dgm:spPr/>
      <dgm:t>
        <a:bodyPr/>
        <a:lstStyle/>
        <a:p>
          <a:endParaRPr lang="en-US"/>
        </a:p>
      </dgm:t>
    </dgm:pt>
    <dgm:pt modelId="{46E3A7FF-80D6-F245-B577-38D672A84DA9}" type="pres">
      <dgm:prSet presAssocID="{8537539C-B41D-C248-BCF1-F13EB74ED80E}" presName="node" presStyleLbl="node1" presStyleIdx="6" presStyleCnt="7" custScaleX="159417" custScaleY="115358" custRadScaleRad="116867" custRadScaleInc="-58995">
        <dgm:presLayoutVars>
          <dgm:bulletEnabled val="1"/>
        </dgm:presLayoutVars>
      </dgm:prSet>
      <dgm:spPr/>
      <dgm:t>
        <a:bodyPr/>
        <a:lstStyle/>
        <a:p>
          <a:endParaRPr lang="en-US"/>
        </a:p>
      </dgm:t>
    </dgm:pt>
    <dgm:pt modelId="{B2FE479E-0032-D34E-AD6F-000C35073E54}" type="pres">
      <dgm:prSet presAssocID="{8537539C-B41D-C248-BCF1-F13EB74ED80E}" presName="spNode" presStyleCnt="0"/>
      <dgm:spPr/>
    </dgm:pt>
    <dgm:pt modelId="{C202741F-9B87-694C-8029-B5298FB4208B}" type="pres">
      <dgm:prSet presAssocID="{27D2E14E-F6B4-014D-A94D-24862E796B88}" presName="sibTrans" presStyleLbl="sibTrans1D1" presStyleIdx="6" presStyleCnt="7"/>
      <dgm:spPr/>
      <dgm:t>
        <a:bodyPr/>
        <a:lstStyle/>
        <a:p>
          <a:endParaRPr lang="en-US"/>
        </a:p>
      </dgm:t>
    </dgm:pt>
  </dgm:ptLst>
  <dgm:cxnLst>
    <dgm:cxn modelId="{D5A7EBB0-73CC-1A4F-ACE7-254DD5AF26A7}" type="presOf" srcId="{1BFAE1BB-8C6B-1744-B274-73DC7A79BA30}" destId="{AC7D0DCE-A80C-D44C-BA44-9B07D3669C35}" srcOrd="0" destOrd="0" presId="urn:microsoft.com/office/officeart/2005/8/layout/cycle5"/>
    <dgm:cxn modelId="{6F111A6A-F2BF-F94D-880D-B861453E6D4D}" type="presOf" srcId="{3C91ECDF-FFF7-E348-805E-16C4F8BBC1B3}" destId="{452DB961-65E2-FA4A-9FB6-C9FE711DB892}" srcOrd="0" destOrd="0" presId="urn:microsoft.com/office/officeart/2005/8/layout/cycle5"/>
    <dgm:cxn modelId="{43A7A0C5-6CFB-524E-8EE5-46BB8B6B6E5F}" type="presOf" srcId="{592A5277-2327-374F-815C-419EBF4B71FB}" destId="{85EDC80A-3350-DF43-9CA5-938A8DEC4486}" srcOrd="0" destOrd="0" presId="urn:microsoft.com/office/officeart/2005/8/layout/cycle5"/>
    <dgm:cxn modelId="{AC652BFA-E3B9-3D47-8733-580585D76B41}" srcId="{1BFAE1BB-8C6B-1744-B274-73DC7A79BA30}" destId="{592A5277-2327-374F-815C-419EBF4B71FB}" srcOrd="2" destOrd="0" parTransId="{62173831-F639-8841-96AA-F0686B4A5F5F}" sibTransId="{3C91ECDF-FFF7-E348-805E-16C4F8BBC1B3}"/>
    <dgm:cxn modelId="{45CD0867-B025-BF41-BAD5-60FD0210EB08}" type="presOf" srcId="{654DDB7E-AF02-5A4A-AEE2-621FCE5AC745}" destId="{8936A269-9772-B945-9CEA-80E64ACDDD5E}" srcOrd="0" destOrd="0" presId="urn:microsoft.com/office/officeart/2005/8/layout/cycle5"/>
    <dgm:cxn modelId="{629210A2-1248-5F42-900F-84687A47DADD}" type="presOf" srcId="{8537539C-B41D-C248-BCF1-F13EB74ED80E}" destId="{46E3A7FF-80D6-F245-B577-38D672A84DA9}" srcOrd="0" destOrd="0" presId="urn:microsoft.com/office/officeart/2005/8/layout/cycle5"/>
    <dgm:cxn modelId="{E078715C-DCD7-144B-9EA6-43F569F93CC9}" type="presOf" srcId="{8BFB2538-0977-FA46-B650-F80067052F1A}" destId="{4B249EDF-1A3C-7E4D-8BEB-D4FA9390B67F}" srcOrd="0" destOrd="0" presId="urn:microsoft.com/office/officeart/2005/8/layout/cycle5"/>
    <dgm:cxn modelId="{03352E31-C3EF-8C4B-8387-3D76069A5E6E}" srcId="{1BFAE1BB-8C6B-1744-B274-73DC7A79BA30}" destId="{5781EE55-E6C2-2D45-989C-68BD52DBCBAB}" srcOrd="3" destOrd="0" parTransId="{AC6C20F5-7A0C-514E-B7AD-D7F6E3C2099C}" sibTransId="{882DD429-2F81-5643-920A-09A5BB5254A4}"/>
    <dgm:cxn modelId="{07E0F58B-CAFB-6E49-945C-349605B77554}" srcId="{1BFAE1BB-8C6B-1744-B274-73DC7A79BA30}" destId="{945A1EC7-F53D-1849-92C8-F91D1839A51A}" srcOrd="4" destOrd="0" parTransId="{378F91A8-4EAB-A24D-8642-A019EC1A5B5E}" sibTransId="{522F4D43-21DF-194C-B928-06C8F8C942D1}"/>
    <dgm:cxn modelId="{1C538860-CE05-EB45-A397-BA7116FDDA0F}" srcId="{1BFAE1BB-8C6B-1744-B274-73DC7A79BA30}" destId="{97546ED5-A8BA-114E-87F0-FE93C877EAE4}" srcOrd="0" destOrd="0" parTransId="{EBD53B47-644F-5047-98CF-1D8E5610891D}" sibTransId="{654DDB7E-AF02-5A4A-AEE2-621FCE5AC745}"/>
    <dgm:cxn modelId="{3271178E-0337-7042-B86C-A5842EEE1E38}" type="presOf" srcId="{1E8C04F3-BD88-7648-816C-D7A571381759}" destId="{B9131923-7C85-3642-8B9D-A606C1789D62}" srcOrd="0" destOrd="0" presId="urn:microsoft.com/office/officeart/2005/8/layout/cycle5"/>
    <dgm:cxn modelId="{0CA9CC94-8323-A849-875E-DD8FBAC677A1}" type="presOf" srcId="{27D2E14E-F6B4-014D-A94D-24862E796B88}" destId="{C202741F-9B87-694C-8029-B5298FB4208B}" srcOrd="0" destOrd="0" presId="urn:microsoft.com/office/officeart/2005/8/layout/cycle5"/>
    <dgm:cxn modelId="{FC161BF0-56DB-DE44-9169-BFA6895C9BC7}" type="presOf" srcId="{5781EE55-E6C2-2D45-989C-68BD52DBCBAB}" destId="{55DCFBFD-5A54-2F44-9126-D1EBE33DF99B}" srcOrd="0" destOrd="0" presId="urn:microsoft.com/office/officeart/2005/8/layout/cycle5"/>
    <dgm:cxn modelId="{A8A6EBBB-D35C-674D-8979-5DF0E9AAACAE}" srcId="{1BFAE1BB-8C6B-1744-B274-73DC7A79BA30}" destId="{5A928093-0F70-C44F-BA65-E55E6B88B77A}" srcOrd="1" destOrd="0" parTransId="{6FFABE7C-2E99-014B-9C7D-14F8F013CA05}" sibTransId="{8DBFE4FF-D4A4-CE4F-A26F-79CE8469AD34}"/>
    <dgm:cxn modelId="{0D952221-9EDF-B744-AA42-A4F487DB1690}" type="presOf" srcId="{5A928093-0F70-C44F-BA65-E55E6B88B77A}" destId="{EFEF76C8-49ED-5A40-A90C-DEF1AAA4C3FC}" srcOrd="0" destOrd="0" presId="urn:microsoft.com/office/officeart/2005/8/layout/cycle5"/>
    <dgm:cxn modelId="{4FF53708-9781-8341-9C09-D27CEF80399D}" type="presOf" srcId="{97546ED5-A8BA-114E-87F0-FE93C877EAE4}" destId="{81483AEC-D634-1F47-98D1-6691FAC37F5B}" srcOrd="0" destOrd="0" presId="urn:microsoft.com/office/officeart/2005/8/layout/cycle5"/>
    <dgm:cxn modelId="{FB8D945F-B3BC-BC49-B640-E87FAD48BBC5}" srcId="{1BFAE1BB-8C6B-1744-B274-73DC7A79BA30}" destId="{8BFB2538-0977-FA46-B650-F80067052F1A}" srcOrd="5" destOrd="0" parTransId="{211ABE08-381B-A945-A066-770894AB7338}" sibTransId="{1E8C04F3-BD88-7648-816C-D7A571381759}"/>
    <dgm:cxn modelId="{8AAB43F4-A074-5749-83C2-4CA6F6A0B72A}" srcId="{1BFAE1BB-8C6B-1744-B274-73DC7A79BA30}" destId="{8537539C-B41D-C248-BCF1-F13EB74ED80E}" srcOrd="6" destOrd="0" parTransId="{2DD44BD4-EE26-E24A-B34D-6B8645806358}" sibTransId="{27D2E14E-F6B4-014D-A94D-24862E796B88}"/>
    <dgm:cxn modelId="{57F9B232-57AA-B34B-8A70-0A6DBEE25DF5}" type="presOf" srcId="{882DD429-2F81-5643-920A-09A5BB5254A4}" destId="{88388F49-FC0A-D04E-AE1A-AE6F80CE81BD}" srcOrd="0" destOrd="0" presId="urn:microsoft.com/office/officeart/2005/8/layout/cycle5"/>
    <dgm:cxn modelId="{CBF870FA-7D7D-C441-8833-A3E776CD1A8D}" type="presOf" srcId="{8DBFE4FF-D4A4-CE4F-A26F-79CE8469AD34}" destId="{B136424A-6E16-484F-B4C0-E326039CD443}" srcOrd="0" destOrd="0" presId="urn:microsoft.com/office/officeart/2005/8/layout/cycle5"/>
    <dgm:cxn modelId="{DB9E328E-4253-BD4F-BB7E-7123407A8119}" type="presOf" srcId="{522F4D43-21DF-194C-B928-06C8F8C942D1}" destId="{CBD7D4AA-0113-654B-BFC4-EB146E8B353D}" srcOrd="0" destOrd="0" presId="urn:microsoft.com/office/officeart/2005/8/layout/cycle5"/>
    <dgm:cxn modelId="{4B7C8498-A3C3-1346-892F-8008884CDC1C}" type="presOf" srcId="{945A1EC7-F53D-1849-92C8-F91D1839A51A}" destId="{7F0C6413-A053-B342-BBD4-B57D528A8288}" srcOrd="0" destOrd="0" presId="urn:microsoft.com/office/officeart/2005/8/layout/cycle5"/>
    <dgm:cxn modelId="{B3C87FD1-9764-7941-B93A-59583254FFC9}" type="presParOf" srcId="{AC7D0DCE-A80C-D44C-BA44-9B07D3669C35}" destId="{81483AEC-D634-1F47-98D1-6691FAC37F5B}" srcOrd="0" destOrd="0" presId="urn:microsoft.com/office/officeart/2005/8/layout/cycle5"/>
    <dgm:cxn modelId="{9F039219-8081-5947-9644-DC32BFF3F986}" type="presParOf" srcId="{AC7D0DCE-A80C-D44C-BA44-9B07D3669C35}" destId="{E7149977-8A14-1E4C-989B-C8ACDC09E5DE}" srcOrd="1" destOrd="0" presId="urn:microsoft.com/office/officeart/2005/8/layout/cycle5"/>
    <dgm:cxn modelId="{DBFB83AA-20F1-EB49-B539-9A7371865347}" type="presParOf" srcId="{AC7D0DCE-A80C-D44C-BA44-9B07D3669C35}" destId="{8936A269-9772-B945-9CEA-80E64ACDDD5E}" srcOrd="2" destOrd="0" presId="urn:microsoft.com/office/officeart/2005/8/layout/cycle5"/>
    <dgm:cxn modelId="{7A089D9A-F6AC-D342-B063-BBDFD01C193F}" type="presParOf" srcId="{AC7D0DCE-A80C-D44C-BA44-9B07D3669C35}" destId="{EFEF76C8-49ED-5A40-A90C-DEF1AAA4C3FC}" srcOrd="3" destOrd="0" presId="urn:microsoft.com/office/officeart/2005/8/layout/cycle5"/>
    <dgm:cxn modelId="{3DD10C70-D848-7545-8BD9-50D35B5E469B}" type="presParOf" srcId="{AC7D0DCE-A80C-D44C-BA44-9B07D3669C35}" destId="{B5B32458-375A-AC42-A925-B4F973F086CE}" srcOrd="4" destOrd="0" presId="urn:microsoft.com/office/officeart/2005/8/layout/cycle5"/>
    <dgm:cxn modelId="{F9A1A89A-760F-5345-98DB-EBDE0E338695}" type="presParOf" srcId="{AC7D0DCE-A80C-D44C-BA44-9B07D3669C35}" destId="{B136424A-6E16-484F-B4C0-E326039CD443}" srcOrd="5" destOrd="0" presId="urn:microsoft.com/office/officeart/2005/8/layout/cycle5"/>
    <dgm:cxn modelId="{652EF0C5-8439-9543-BD88-3B320978A572}" type="presParOf" srcId="{AC7D0DCE-A80C-D44C-BA44-9B07D3669C35}" destId="{85EDC80A-3350-DF43-9CA5-938A8DEC4486}" srcOrd="6" destOrd="0" presId="urn:microsoft.com/office/officeart/2005/8/layout/cycle5"/>
    <dgm:cxn modelId="{24759AFD-1F1C-A547-93B1-0150B6D0C2EF}" type="presParOf" srcId="{AC7D0DCE-A80C-D44C-BA44-9B07D3669C35}" destId="{5D16F085-23F6-814F-9517-0370EDB0EE93}" srcOrd="7" destOrd="0" presId="urn:microsoft.com/office/officeart/2005/8/layout/cycle5"/>
    <dgm:cxn modelId="{1A0C489A-9FB9-B140-8E34-1CA8EE960147}" type="presParOf" srcId="{AC7D0DCE-A80C-D44C-BA44-9B07D3669C35}" destId="{452DB961-65E2-FA4A-9FB6-C9FE711DB892}" srcOrd="8" destOrd="0" presId="urn:microsoft.com/office/officeart/2005/8/layout/cycle5"/>
    <dgm:cxn modelId="{097ADC29-296E-8345-BB9B-D774E4C4FD63}" type="presParOf" srcId="{AC7D0DCE-A80C-D44C-BA44-9B07D3669C35}" destId="{55DCFBFD-5A54-2F44-9126-D1EBE33DF99B}" srcOrd="9" destOrd="0" presId="urn:microsoft.com/office/officeart/2005/8/layout/cycle5"/>
    <dgm:cxn modelId="{404B82AA-98C1-414F-AB47-3D19715D7731}" type="presParOf" srcId="{AC7D0DCE-A80C-D44C-BA44-9B07D3669C35}" destId="{D9DF5CE4-F0B5-0942-8C96-4CDE0FA975E0}" srcOrd="10" destOrd="0" presId="urn:microsoft.com/office/officeart/2005/8/layout/cycle5"/>
    <dgm:cxn modelId="{976D1F97-F38F-284C-96CF-A989F21DC394}" type="presParOf" srcId="{AC7D0DCE-A80C-D44C-BA44-9B07D3669C35}" destId="{88388F49-FC0A-D04E-AE1A-AE6F80CE81BD}" srcOrd="11" destOrd="0" presId="urn:microsoft.com/office/officeart/2005/8/layout/cycle5"/>
    <dgm:cxn modelId="{6F43F896-DCC4-F44A-BE07-ACA361F937AA}" type="presParOf" srcId="{AC7D0DCE-A80C-D44C-BA44-9B07D3669C35}" destId="{7F0C6413-A053-B342-BBD4-B57D528A8288}" srcOrd="12" destOrd="0" presId="urn:microsoft.com/office/officeart/2005/8/layout/cycle5"/>
    <dgm:cxn modelId="{83852153-3D0B-CA4B-B221-17C72162B20A}" type="presParOf" srcId="{AC7D0DCE-A80C-D44C-BA44-9B07D3669C35}" destId="{E92481AC-8625-A84E-A7AB-D452020D1856}" srcOrd="13" destOrd="0" presId="urn:microsoft.com/office/officeart/2005/8/layout/cycle5"/>
    <dgm:cxn modelId="{D18ABFB2-7E01-3844-9465-836349D14978}" type="presParOf" srcId="{AC7D0DCE-A80C-D44C-BA44-9B07D3669C35}" destId="{CBD7D4AA-0113-654B-BFC4-EB146E8B353D}" srcOrd="14" destOrd="0" presId="urn:microsoft.com/office/officeart/2005/8/layout/cycle5"/>
    <dgm:cxn modelId="{C8956523-05E3-6D48-990A-2B71EF98AB54}" type="presParOf" srcId="{AC7D0DCE-A80C-D44C-BA44-9B07D3669C35}" destId="{4B249EDF-1A3C-7E4D-8BEB-D4FA9390B67F}" srcOrd="15" destOrd="0" presId="urn:microsoft.com/office/officeart/2005/8/layout/cycle5"/>
    <dgm:cxn modelId="{3012FE60-253A-E54C-8230-E7B57D26D52E}" type="presParOf" srcId="{AC7D0DCE-A80C-D44C-BA44-9B07D3669C35}" destId="{56D1930B-FE6D-1844-92D5-94BD0B30B57F}" srcOrd="16" destOrd="0" presId="urn:microsoft.com/office/officeart/2005/8/layout/cycle5"/>
    <dgm:cxn modelId="{0576364B-3346-D04E-82E3-CEAC5D8BAF91}" type="presParOf" srcId="{AC7D0DCE-A80C-D44C-BA44-9B07D3669C35}" destId="{B9131923-7C85-3642-8B9D-A606C1789D62}" srcOrd="17" destOrd="0" presId="urn:microsoft.com/office/officeart/2005/8/layout/cycle5"/>
    <dgm:cxn modelId="{E3C4F3F7-F060-504B-93A9-021290E219DB}" type="presParOf" srcId="{AC7D0DCE-A80C-D44C-BA44-9B07D3669C35}" destId="{46E3A7FF-80D6-F245-B577-38D672A84DA9}" srcOrd="18" destOrd="0" presId="urn:microsoft.com/office/officeart/2005/8/layout/cycle5"/>
    <dgm:cxn modelId="{5B5E59C7-2DF6-834B-B039-D5E8D754900A}" type="presParOf" srcId="{AC7D0DCE-A80C-D44C-BA44-9B07D3669C35}" destId="{B2FE479E-0032-D34E-AD6F-000C35073E54}" srcOrd="19" destOrd="0" presId="urn:microsoft.com/office/officeart/2005/8/layout/cycle5"/>
    <dgm:cxn modelId="{F39C69F0-5E1D-DD41-976B-3AB4566718EA}" type="presParOf" srcId="{AC7D0DCE-A80C-D44C-BA44-9B07D3669C35}" destId="{C202741F-9B87-694C-8029-B5298FB4208B}" srcOrd="20" destOrd="0" presId="urn:microsoft.com/office/officeart/2005/8/layout/cycle5"/>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EE14208-A9AB-194A-8F9A-4252C6C79766}" type="doc">
      <dgm:prSet loTypeId="urn:microsoft.com/office/officeart/2005/8/layout/vList6" loCatId="" qsTypeId="urn:microsoft.com/office/officeart/2005/8/quickstyle/simple1" qsCatId="simple" csTypeId="urn:microsoft.com/office/officeart/2005/8/colors/colorful2" csCatId="colorful" phldr="1"/>
      <dgm:spPr/>
      <dgm:t>
        <a:bodyPr/>
        <a:lstStyle/>
        <a:p>
          <a:endParaRPr lang="en-US"/>
        </a:p>
      </dgm:t>
    </dgm:pt>
    <dgm:pt modelId="{8CEF8907-C524-E246-BF02-2441D06A2BEF}">
      <dgm:prSet phldrT="[Text]" custT="1"/>
      <dgm:spPr>
        <a:ln>
          <a:solidFill>
            <a:schemeClr val="tx2"/>
          </a:solidFill>
        </a:ln>
      </dgm:spPr>
      <dgm:t>
        <a:bodyPr/>
        <a:lstStyle/>
        <a:p>
          <a:r>
            <a:rPr lang="en-US" sz="2400" b="1" dirty="0">
              <a:solidFill>
                <a:schemeClr val="bg1"/>
              </a:solidFill>
              <a:latin typeface="+mn-lt"/>
            </a:rPr>
            <a:t>Hormonal factors</a:t>
          </a:r>
          <a:endParaRPr lang="en-US" sz="2400" dirty="0">
            <a:solidFill>
              <a:schemeClr val="bg1"/>
            </a:solidFill>
            <a:latin typeface="+mn-lt"/>
          </a:endParaRPr>
        </a:p>
      </dgm:t>
    </dgm:pt>
    <dgm:pt modelId="{2DE9BF09-FF43-5F41-9279-EA8B42E4A823}" type="parTrans" cxnId="{00249155-585F-7848-8EC4-2FE3C5422DF8}">
      <dgm:prSet/>
      <dgm:spPr/>
      <dgm:t>
        <a:bodyPr/>
        <a:lstStyle/>
        <a:p>
          <a:endParaRPr lang="en-US"/>
        </a:p>
      </dgm:t>
    </dgm:pt>
    <dgm:pt modelId="{F4F88109-4BC4-CF43-912F-6DFCFBC422D1}" type="sibTrans" cxnId="{00249155-585F-7848-8EC4-2FE3C5422DF8}">
      <dgm:prSet/>
      <dgm:spPr/>
      <dgm:t>
        <a:bodyPr/>
        <a:lstStyle/>
        <a:p>
          <a:endParaRPr lang="en-US"/>
        </a:p>
      </dgm:t>
    </dgm:pt>
    <dgm:pt modelId="{0A306FC3-101D-8B41-9F84-218DFB352E9A}">
      <dgm:prSet phldrT="[Text]" custT="1"/>
      <dgm:spPr/>
      <dgm:t>
        <a:bodyPr/>
        <a:lstStyle/>
        <a:p>
          <a:r>
            <a:rPr lang="en-US" sz="1500" dirty="0"/>
            <a:t>Epinephrine, Nor-Epinephrine, </a:t>
          </a:r>
          <a:r>
            <a:rPr lang="en-US" sz="1500" dirty="0">
              <a:solidFill>
                <a:srgbClr val="FF0000"/>
              </a:solidFill>
            </a:rPr>
            <a:t>Angiotensin II</a:t>
          </a:r>
          <a:r>
            <a:rPr lang="en-US" sz="1500" dirty="0"/>
            <a:t>, </a:t>
          </a:r>
          <a:r>
            <a:rPr lang="en-US" sz="1500" dirty="0">
              <a:solidFill>
                <a:schemeClr val="bg1">
                  <a:lumMod val="65000"/>
                </a:schemeClr>
              </a:solidFill>
            </a:rPr>
            <a:t>Prostaglandin (F) and Thromboxane cause </a:t>
          </a:r>
          <a:r>
            <a:rPr lang="en-US" sz="1500" dirty="0">
              <a:solidFill>
                <a:srgbClr val="FF0000"/>
              </a:solidFill>
            </a:rPr>
            <a:t>renal vasoconstriction </a:t>
          </a:r>
          <a:r>
            <a:rPr lang="en-US" sz="1500" dirty="0">
              <a:solidFill>
                <a:schemeClr val="bg1">
                  <a:lumMod val="65000"/>
                </a:schemeClr>
              </a:solidFill>
            </a:rPr>
            <a:t>and results in </a:t>
          </a:r>
          <a:r>
            <a:rPr lang="en-US" sz="1500" dirty="0">
              <a:solidFill>
                <a:srgbClr val="FF0000"/>
              </a:solidFill>
            </a:rPr>
            <a:t>decrease in RBF and GFR.</a:t>
          </a:r>
          <a:endParaRPr lang="en-US" sz="1500" dirty="0"/>
        </a:p>
      </dgm:t>
    </dgm:pt>
    <dgm:pt modelId="{9376C644-9912-3D40-8BA6-65D9A40E55E3}" type="parTrans" cxnId="{23F6AE1B-B8C3-5F49-8BA4-745CDF3D9E82}">
      <dgm:prSet/>
      <dgm:spPr/>
      <dgm:t>
        <a:bodyPr/>
        <a:lstStyle/>
        <a:p>
          <a:endParaRPr lang="en-US"/>
        </a:p>
      </dgm:t>
    </dgm:pt>
    <dgm:pt modelId="{1199D171-D549-494C-8AC5-A146D3D29ED6}" type="sibTrans" cxnId="{23F6AE1B-B8C3-5F49-8BA4-745CDF3D9E82}">
      <dgm:prSet/>
      <dgm:spPr/>
      <dgm:t>
        <a:bodyPr/>
        <a:lstStyle/>
        <a:p>
          <a:endParaRPr lang="en-US"/>
        </a:p>
      </dgm:t>
    </dgm:pt>
    <dgm:pt modelId="{63A9355A-D781-0640-A58B-B10836F6ADF7}">
      <dgm:prSet phldrT="[Text]" custT="1"/>
      <dgm:spPr>
        <a:ln>
          <a:solidFill>
            <a:schemeClr val="tx2"/>
          </a:solidFill>
        </a:ln>
      </dgm:spPr>
      <dgm:t>
        <a:bodyPr/>
        <a:lstStyle/>
        <a:p>
          <a:r>
            <a:rPr lang="en-US" sz="2400" b="1" dirty="0">
              <a:solidFill>
                <a:schemeClr val="bg1">
                  <a:lumMod val="65000"/>
                </a:schemeClr>
              </a:solidFill>
            </a:rPr>
            <a:t>Physiological factors</a:t>
          </a:r>
        </a:p>
      </dgm:t>
    </dgm:pt>
    <dgm:pt modelId="{3732E0FF-2B14-7C47-A8E4-F0A282AAF55B}" type="parTrans" cxnId="{8ABC1120-CF2B-9A4E-A5BA-AA6344DBBB9D}">
      <dgm:prSet/>
      <dgm:spPr/>
      <dgm:t>
        <a:bodyPr/>
        <a:lstStyle/>
        <a:p>
          <a:endParaRPr lang="en-US"/>
        </a:p>
      </dgm:t>
    </dgm:pt>
    <dgm:pt modelId="{E4695394-AEF9-D847-A068-C49745C7D41A}" type="sibTrans" cxnId="{8ABC1120-CF2B-9A4E-A5BA-AA6344DBBB9D}">
      <dgm:prSet/>
      <dgm:spPr/>
      <dgm:t>
        <a:bodyPr/>
        <a:lstStyle/>
        <a:p>
          <a:endParaRPr lang="en-US"/>
        </a:p>
      </dgm:t>
    </dgm:pt>
    <dgm:pt modelId="{63A80B8F-9409-A942-9180-4B1EAEAFC753}">
      <dgm:prSet phldrT="[Text]" custT="1"/>
      <dgm:spPr/>
      <dgm:t>
        <a:bodyPr anchor="ctr"/>
        <a:lstStyle/>
        <a:p>
          <a:r>
            <a:rPr lang="en-US" sz="1800" dirty="0"/>
            <a:t>Cold, deep anesthesia, fright, sever exercise, hypoxia and ischemia  stimulate sympathetic nerve fibers leading to </a:t>
          </a:r>
          <a:r>
            <a:rPr lang="en-US" sz="1800" dirty="0">
              <a:solidFill>
                <a:srgbClr val="FF0000"/>
              </a:solidFill>
            </a:rPr>
            <a:t>renal vasoconstriction  </a:t>
          </a:r>
          <a:r>
            <a:rPr lang="en-US" sz="1800" dirty="0"/>
            <a:t>and </a:t>
          </a:r>
          <a:r>
            <a:rPr lang="en-US" sz="1800" dirty="0">
              <a:solidFill>
                <a:srgbClr val="FF0000"/>
              </a:solidFill>
            </a:rPr>
            <a:t>decrease in RBF.</a:t>
          </a:r>
          <a:endParaRPr lang="en-US" sz="1800" dirty="0">
            <a:latin typeface="+mn-lt"/>
          </a:endParaRPr>
        </a:p>
      </dgm:t>
    </dgm:pt>
    <dgm:pt modelId="{DAE17000-FADF-0D47-B008-7E1AC1827AA3}" type="parTrans" cxnId="{7885E81F-916D-2D4B-8FC6-258D2E985004}">
      <dgm:prSet/>
      <dgm:spPr/>
      <dgm:t>
        <a:bodyPr/>
        <a:lstStyle/>
        <a:p>
          <a:endParaRPr lang="en-US"/>
        </a:p>
      </dgm:t>
    </dgm:pt>
    <dgm:pt modelId="{1D628C27-01A8-D54B-8843-75392E7EBDC6}" type="sibTrans" cxnId="{7885E81F-916D-2D4B-8FC6-258D2E985004}">
      <dgm:prSet/>
      <dgm:spPr/>
      <dgm:t>
        <a:bodyPr/>
        <a:lstStyle/>
        <a:p>
          <a:endParaRPr lang="en-US"/>
        </a:p>
      </dgm:t>
    </dgm:pt>
    <dgm:pt modelId="{B1631301-4482-1E47-9E1D-485528AC8265}">
      <dgm:prSet custT="1"/>
      <dgm:spPr>
        <a:ln>
          <a:solidFill>
            <a:schemeClr val="tx2"/>
          </a:solidFill>
        </a:ln>
      </dgm:spPr>
      <dgm:t>
        <a:bodyPr/>
        <a:lstStyle/>
        <a:p>
          <a:r>
            <a:rPr lang="en-US" sz="2400" b="1" dirty="0">
              <a:solidFill>
                <a:schemeClr val="bg1">
                  <a:lumMod val="65000"/>
                </a:schemeClr>
              </a:solidFill>
            </a:rPr>
            <a:t>Posture</a:t>
          </a:r>
        </a:p>
      </dgm:t>
    </dgm:pt>
    <dgm:pt modelId="{3C410CA5-E96A-0943-ACA0-E23AD594F9E9}" type="parTrans" cxnId="{CECF3B2C-EB53-8C48-9409-2BCBC2AD28F2}">
      <dgm:prSet/>
      <dgm:spPr/>
      <dgm:t>
        <a:bodyPr/>
        <a:lstStyle/>
        <a:p>
          <a:endParaRPr lang="en-US"/>
        </a:p>
      </dgm:t>
    </dgm:pt>
    <dgm:pt modelId="{078273FB-9F44-FF40-B94F-34912457B427}" type="sibTrans" cxnId="{CECF3B2C-EB53-8C48-9409-2BCBC2AD28F2}">
      <dgm:prSet/>
      <dgm:spPr/>
      <dgm:t>
        <a:bodyPr/>
        <a:lstStyle/>
        <a:p>
          <a:endParaRPr lang="en-US"/>
        </a:p>
      </dgm:t>
    </dgm:pt>
    <dgm:pt modelId="{510AD043-61D6-3741-BE46-FC246D4305CB}">
      <dgm:prSet custT="1"/>
      <dgm:spPr/>
      <dgm:t>
        <a:bodyPr anchor="ctr"/>
        <a:lstStyle/>
        <a:p>
          <a:r>
            <a:rPr lang="en-US" sz="1800" dirty="0"/>
            <a:t>RBF increase in supine than sitting than standing. Changing the posture from lying to standing leads to a </a:t>
          </a:r>
          <a:r>
            <a:rPr lang="en-US" sz="1800" dirty="0">
              <a:solidFill>
                <a:srgbClr val="FF0000"/>
              </a:solidFill>
            </a:rPr>
            <a:t>decrease of about 15% in RBF</a:t>
          </a:r>
          <a:r>
            <a:rPr lang="en-US" sz="1800" dirty="0"/>
            <a:t> due to the stimulation of sympathetic NF.</a:t>
          </a:r>
        </a:p>
      </dgm:t>
    </dgm:pt>
    <dgm:pt modelId="{CDBD04C0-B440-1142-8744-AFAEB8D88129}" type="parTrans" cxnId="{04779F19-5707-9D4E-BF6C-41B075550DE6}">
      <dgm:prSet/>
      <dgm:spPr/>
      <dgm:t>
        <a:bodyPr/>
        <a:lstStyle/>
        <a:p>
          <a:endParaRPr lang="en-US"/>
        </a:p>
      </dgm:t>
    </dgm:pt>
    <dgm:pt modelId="{14898838-8342-9642-AA97-35371C24367D}" type="sibTrans" cxnId="{04779F19-5707-9D4E-BF6C-41B075550DE6}">
      <dgm:prSet/>
      <dgm:spPr/>
      <dgm:t>
        <a:bodyPr/>
        <a:lstStyle/>
        <a:p>
          <a:endParaRPr lang="en-US"/>
        </a:p>
      </dgm:t>
    </dgm:pt>
    <dgm:pt modelId="{03EDB878-360E-BB49-A49C-8A1D4AD8B802}">
      <dgm:prSet custT="1"/>
      <dgm:spPr/>
      <dgm:t>
        <a:bodyPr/>
        <a:lstStyle/>
        <a:p>
          <a:r>
            <a:rPr lang="en-US" sz="1500" dirty="0">
              <a:solidFill>
                <a:schemeClr val="bg1">
                  <a:lumMod val="65000"/>
                </a:schemeClr>
              </a:solidFill>
            </a:rPr>
            <a:t>Acetylcholine, Bradykinin, Prostaglandin (D, E, and I), and bacterial </a:t>
          </a:r>
          <a:r>
            <a:rPr lang="en-US" sz="1500" dirty="0" err="1">
              <a:solidFill>
                <a:schemeClr val="bg1">
                  <a:lumMod val="65000"/>
                </a:schemeClr>
              </a:solidFill>
            </a:rPr>
            <a:t>pyogens</a:t>
          </a:r>
          <a:r>
            <a:rPr lang="en-US" sz="1500" dirty="0">
              <a:solidFill>
                <a:schemeClr val="bg1">
                  <a:lumMod val="65000"/>
                </a:schemeClr>
              </a:solidFill>
            </a:rPr>
            <a:t> cause renal vasodilation and results in </a:t>
          </a:r>
          <a:r>
            <a:rPr lang="en-US" sz="1500" dirty="0">
              <a:solidFill>
                <a:srgbClr val="FF0000"/>
              </a:solidFill>
            </a:rPr>
            <a:t>increase</a:t>
          </a:r>
          <a:r>
            <a:rPr lang="en-US" sz="1500" dirty="0"/>
            <a:t> </a:t>
          </a:r>
          <a:r>
            <a:rPr lang="en-US" sz="1500" dirty="0">
              <a:solidFill>
                <a:srgbClr val="FF0000"/>
              </a:solidFill>
            </a:rPr>
            <a:t>in RBF and GFR.</a:t>
          </a:r>
        </a:p>
      </dgm:t>
    </dgm:pt>
    <dgm:pt modelId="{2C3F89AA-BD82-FE41-8488-00A75B4739BD}" type="parTrans" cxnId="{345C8102-C166-2C41-855D-296D3FFD30DD}">
      <dgm:prSet/>
      <dgm:spPr/>
      <dgm:t>
        <a:bodyPr/>
        <a:lstStyle/>
        <a:p>
          <a:endParaRPr lang="en-US"/>
        </a:p>
      </dgm:t>
    </dgm:pt>
    <dgm:pt modelId="{868C3F97-19F8-3947-8402-14214087300B}" type="sibTrans" cxnId="{345C8102-C166-2C41-855D-296D3FFD30DD}">
      <dgm:prSet/>
      <dgm:spPr/>
      <dgm:t>
        <a:bodyPr/>
        <a:lstStyle/>
        <a:p>
          <a:endParaRPr lang="en-US"/>
        </a:p>
      </dgm:t>
    </dgm:pt>
    <dgm:pt modelId="{7D758594-E4F5-2642-9F48-86C408D5A24F}" type="pres">
      <dgm:prSet presAssocID="{6EE14208-A9AB-194A-8F9A-4252C6C79766}" presName="Name0" presStyleCnt="0">
        <dgm:presLayoutVars>
          <dgm:dir/>
          <dgm:animLvl val="lvl"/>
          <dgm:resizeHandles/>
        </dgm:presLayoutVars>
      </dgm:prSet>
      <dgm:spPr/>
      <dgm:t>
        <a:bodyPr/>
        <a:lstStyle/>
        <a:p>
          <a:endParaRPr lang="en-US"/>
        </a:p>
      </dgm:t>
    </dgm:pt>
    <dgm:pt modelId="{A51296EC-5B8C-334C-B4AC-61972C772C54}" type="pres">
      <dgm:prSet presAssocID="{8CEF8907-C524-E246-BF02-2441D06A2BEF}" presName="linNode" presStyleCnt="0"/>
      <dgm:spPr/>
    </dgm:pt>
    <dgm:pt modelId="{0CBBAB7B-D806-5241-A641-B37E43F3AE92}" type="pres">
      <dgm:prSet presAssocID="{8CEF8907-C524-E246-BF02-2441D06A2BEF}" presName="parentShp" presStyleLbl="node1" presStyleIdx="0" presStyleCnt="3" custScaleX="52776" custLinFactNeighborX="-18493" custLinFactNeighborY="12147">
        <dgm:presLayoutVars>
          <dgm:bulletEnabled val="1"/>
        </dgm:presLayoutVars>
      </dgm:prSet>
      <dgm:spPr/>
      <dgm:t>
        <a:bodyPr/>
        <a:lstStyle/>
        <a:p>
          <a:endParaRPr lang="en-US"/>
        </a:p>
      </dgm:t>
    </dgm:pt>
    <dgm:pt modelId="{350676A0-0106-0A4F-8401-04DF6B5E175B}" type="pres">
      <dgm:prSet presAssocID="{8CEF8907-C524-E246-BF02-2441D06A2BEF}" presName="childShp" presStyleLbl="bgAccFollowNode1" presStyleIdx="0" presStyleCnt="3" custScaleX="88361" custScaleY="126665" custLinFactNeighborX="-26388" custLinFactNeighborY="14399">
        <dgm:presLayoutVars>
          <dgm:bulletEnabled val="1"/>
        </dgm:presLayoutVars>
      </dgm:prSet>
      <dgm:spPr/>
      <dgm:t>
        <a:bodyPr/>
        <a:lstStyle/>
        <a:p>
          <a:endParaRPr lang="en-US"/>
        </a:p>
      </dgm:t>
    </dgm:pt>
    <dgm:pt modelId="{872062A1-8DE7-F84E-96F3-28E2C3975FA4}" type="pres">
      <dgm:prSet presAssocID="{F4F88109-4BC4-CF43-912F-6DFCFBC422D1}" presName="spacing" presStyleCnt="0"/>
      <dgm:spPr/>
    </dgm:pt>
    <dgm:pt modelId="{B70C0340-4527-D04F-821C-988FC4C99C8A}" type="pres">
      <dgm:prSet presAssocID="{63A9355A-D781-0640-A58B-B10836F6ADF7}" presName="linNode" presStyleCnt="0"/>
      <dgm:spPr/>
    </dgm:pt>
    <dgm:pt modelId="{FD02F8DA-1F83-1B49-88AF-5C2F0BFDA497}" type="pres">
      <dgm:prSet presAssocID="{63A9355A-D781-0640-A58B-B10836F6ADF7}" presName="parentShp" presStyleLbl="node1" presStyleIdx="1" presStyleCnt="3" custScaleX="49491" custLinFactNeighborX="-19627" custLinFactNeighborY="4001">
        <dgm:presLayoutVars>
          <dgm:bulletEnabled val="1"/>
        </dgm:presLayoutVars>
      </dgm:prSet>
      <dgm:spPr/>
      <dgm:t>
        <a:bodyPr/>
        <a:lstStyle/>
        <a:p>
          <a:endParaRPr lang="en-US"/>
        </a:p>
      </dgm:t>
    </dgm:pt>
    <dgm:pt modelId="{C8D7FADD-554B-364C-AD23-BE358458EB55}" type="pres">
      <dgm:prSet presAssocID="{63A9355A-D781-0640-A58B-B10836F6ADF7}" presName="childShp" presStyleLbl="bgAccFollowNode1" presStyleIdx="1" presStyleCnt="3" custScaleX="89049" custScaleY="113313" custLinFactNeighborX="-26951" custLinFactNeighborY="6902">
        <dgm:presLayoutVars>
          <dgm:bulletEnabled val="1"/>
        </dgm:presLayoutVars>
      </dgm:prSet>
      <dgm:spPr/>
      <dgm:t>
        <a:bodyPr/>
        <a:lstStyle/>
        <a:p>
          <a:endParaRPr lang="en-US"/>
        </a:p>
      </dgm:t>
    </dgm:pt>
    <dgm:pt modelId="{18A1D23F-C0AD-D74B-BCAE-DA5E33B09C24}" type="pres">
      <dgm:prSet presAssocID="{E4695394-AEF9-D847-A068-C49745C7D41A}" presName="spacing" presStyleCnt="0"/>
      <dgm:spPr/>
    </dgm:pt>
    <dgm:pt modelId="{4754667F-3A92-F94D-8EEC-F416B565F51F}" type="pres">
      <dgm:prSet presAssocID="{B1631301-4482-1E47-9E1D-485528AC8265}" presName="linNode" presStyleCnt="0"/>
      <dgm:spPr/>
    </dgm:pt>
    <dgm:pt modelId="{56566064-29E4-EA42-BF02-99FE4982A8A3}" type="pres">
      <dgm:prSet presAssocID="{B1631301-4482-1E47-9E1D-485528AC8265}" presName="parentShp" presStyleLbl="node1" presStyleIdx="2" presStyleCnt="3" custScaleX="50037" custLinFactNeighborX="-19459" custLinFactNeighborY="4726">
        <dgm:presLayoutVars>
          <dgm:bulletEnabled val="1"/>
        </dgm:presLayoutVars>
      </dgm:prSet>
      <dgm:spPr/>
      <dgm:t>
        <a:bodyPr/>
        <a:lstStyle/>
        <a:p>
          <a:endParaRPr lang="en-US"/>
        </a:p>
      </dgm:t>
    </dgm:pt>
    <dgm:pt modelId="{F776E569-900A-DD42-B3FE-83D0B8766DE2}" type="pres">
      <dgm:prSet presAssocID="{B1631301-4482-1E47-9E1D-485528AC8265}" presName="childShp" presStyleLbl="bgAccFollowNode1" presStyleIdx="2" presStyleCnt="3" custScaleX="88361" custScaleY="108893" custLinFactNeighborX="-27740" custLinFactNeighborY="69">
        <dgm:presLayoutVars>
          <dgm:bulletEnabled val="1"/>
        </dgm:presLayoutVars>
      </dgm:prSet>
      <dgm:spPr/>
      <dgm:t>
        <a:bodyPr/>
        <a:lstStyle/>
        <a:p>
          <a:endParaRPr lang="en-US"/>
        </a:p>
      </dgm:t>
    </dgm:pt>
  </dgm:ptLst>
  <dgm:cxnLst>
    <dgm:cxn modelId="{345C8102-C166-2C41-855D-296D3FFD30DD}" srcId="{8CEF8907-C524-E246-BF02-2441D06A2BEF}" destId="{03EDB878-360E-BB49-A49C-8A1D4AD8B802}" srcOrd="1" destOrd="0" parTransId="{2C3F89AA-BD82-FE41-8488-00A75B4739BD}" sibTransId="{868C3F97-19F8-3947-8402-14214087300B}"/>
    <dgm:cxn modelId="{4EBB231E-BE4A-4044-B2DA-91401D49E639}" type="presOf" srcId="{8CEF8907-C524-E246-BF02-2441D06A2BEF}" destId="{0CBBAB7B-D806-5241-A641-B37E43F3AE92}" srcOrd="0" destOrd="0" presId="urn:microsoft.com/office/officeart/2005/8/layout/vList6"/>
    <dgm:cxn modelId="{23F6AE1B-B8C3-5F49-8BA4-745CDF3D9E82}" srcId="{8CEF8907-C524-E246-BF02-2441D06A2BEF}" destId="{0A306FC3-101D-8B41-9F84-218DFB352E9A}" srcOrd="0" destOrd="0" parTransId="{9376C644-9912-3D40-8BA6-65D9A40E55E3}" sibTransId="{1199D171-D549-494C-8AC5-A146D3D29ED6}"/>
    <dgm:cxn modelId="{2EBCBDAC-D9FF-004E-8CEF-3C15932FE29C}" type="presOf" srcId="{510AD043-61D6-3741-BE46-FC246D4305CB}" destId="{F776E569-900A-DD42-B3FE-83D0B8766DE2}" srcOrd="0" destOrd="0" presId="urn:microsoft.com/office/officeart/2005/8/layout/vList6"/>
    <dgm:cxn modelId="{8ABC1120-CF2B-9A4E-A5BA-AA6344DBBB9D}" srcId="{6EE14208-A9AB-194A-8F9A-4252C6C79766}" destId="{63A9355A-D781-0640-A58B-B10836F6ADF7}" srcOrd="1" destOrd="0" parTransId="{3732E0FF-2B14-7C47-A8E4-F0A282AAF55B}" sibTransId="{E4695394-AEF9-D847-A068-C49745C7D41A}"/>
    <dgm:cxn modelId="{7885E81F-916D-2D4B-8FC6-258D2E985004}" srcId="{63A9355A-D781-0640-A58B-B10836F6ADF7}" destId="{63A80B8F-9409-A942-9180-4B1EAEAFC753}" srcOrd="0" destOrd="0" parTransId="{DAE17000-FADF-0D47-B008-7E1AC1827AA3}" sibTransId="{1D628C27-01A8-D54B-8843-75392E7EBDC6}"/>
    <dgm:cxn modelId="{79AF5E7F-EB26-F742-B333-D0039B5000AC}" type="presOf" srcId="{B1631301-4482-1E47-9E1D-485528AC8265}" destId="{56566064-29E4-EA42-BF02-99FE4982A8A3}" srcOrd="0" destOrd="0" presId="urn:microsoft.com/office/officeart/2005/8/layout/vList6"/>
    <dgm:cxn modelId="{4B119799-9446-AD49-9E3B-41A523EFC48B}" type="presOf" srcId="{6EE14208-A9AB-194A-8F9A-4252C6C79766}" destId="{7D758594-E4F5-2642-9F48-86C408D5A24F}" srcOrd="0" destOrd="0" presId="urn:microsoft.com/office/officeart/2005/8/layout/vList6"/>
    <dgm:cxn modelId="{2434CAC6-8E68-0F44-B15F-60025A937B14}" type="presOf" srcId="{63A80B8F-9409-A942-9180-4B1EAEAFC753}" destId="{C8D7FADD-554B-364C-AD23-BE358458EB55}" srcOrd="0" destOrd="0" presId="urn:microsoft.com/office/officeart/2005/8/layout/vList6"/>
    <dgm:cxn modelId="{7A5A5CC6-02D9-0F44-A283-BEAC39529D94}" type="presOf" srcId="{63A9355A-D781-0640-A58B-B10836F6ADF7}" destId="{FD02F8DA-1F83-1B49-88AF-5C2F0BFDA497}" srcOrd="0" destOrd="0" presId="urn:microsoft.com/office/officeart/2005/8/layout/vList6"/>
    <dgm:cxn modelId="{04779F19-5707-9D4E-BF6C-41B075550DE6}" srcId="{B1631301-4482-1E47-9E1D-485528AC8265}" destId="{510AD043-61D6-3741-BE46-FC246D4305CB}" srcOrd="0" destOrd="0" parTransId="{CDBD04C0-B440-1142-8744-AFAEB8D88129}" sibTransId="{14898838-8342-9642-AA97-35371C24367D}"/>
    <dgm:cxn modelId="{CECF3B2C-EB53-8C48-9409-2BCBC2AD28F2}" srcId="{6EE14208-A9AB-194A-8F9A-4252C6C79766}" destId="{B1631301-4482-1E47-9E1D-485528AC8265}" srcOrd="2" destOrd="0" parTransId="{3C410CA5-E96A-0943-ACA0-E23AD594F9E9}" sibTransId="{078273FB-9F44-FF40-B94F-34912457B427}"/>
    <dgm:cxn modelId="{2DF3F3B7-8F30-F54D-A704-6364D7A752CA}" type="presOf" srcId="{03EDB878-360E-BB49-A49C-8A1D4AD8B802}" destId="{350676A0-0106-0A4F-8401-04DF6B5E175B}" srcOrd="0" destOrd="1" presId="urn:microsoft.com/office/officeart/2005/8/layout/vList6"/>
    <dgm:cxn modelId="{3498786D-35E7-D341-AFFB-8D93757DD11B}" type="presOf" srcId="{0A306FC3-101D-8B41-9F84-218DFB352E9A}" destId="{350676A0-0106-0A4F-8401-04DF6B5E175B}" srcOrd="0" destOrd="0" presId="urn:microsoft.com/office/officeart/2005/8/layout/vList6"/>
    <dgm:cxn modelId="{00249155-585F-7848-8EC4-2FE3C5422DF8}" srcId="{6EE14208-A9AB-194A-8F9A-4252C6C79766}" destId="{8CEF8907-C524-E246-BF02-2441D06A2BEF}" srcOrd="0" destOrd="0" parTransId="{2DE9BF09-FF43-5F41-9279-EA8B42E4A823}" sibTransId="{F4F88109-4BC4-CF43-912F-6DFCFBC422D1}"/>
    <dgm:cxn modelId="{DC92A236-9077-0F45-818E-CB2A7AAA254B}" type="presParOf" srcId="{7D758594-E4F5-2642-9F48-86C408D5A24F}" destId="{A51296EC-5B8C-334C-B4AC-61972C772C54}" srcOrd="0" destOrd="0" presId="urn:microsoft.com/office/officeart/2005/8/layout/vList6"/>
    <dgm:cxn modelId="{FA37E41D-E13E-6842-98AD-22015F236024}" type="presParOf" srcId="{A51296EC-5B8C-334C-B4AC-61972C772C54}" destId="{0CBBAB7B-D806-5241-A641-B37E43F3AE92}" srcOrd="0" destOrd="0" presId="urn:microsoft.com/office/officeart/2005/8/layout/vList6"/>
    <dgm:cxn modelId="{118ED8E6-3740-5549-8693-DEA61BE05BB9}" type="presParOf" srcId="{A51296EC-5B8C-334C-B4AC-61972C772C54}" destId="{350676A0-0106-0A4F-8401-04DF6B5E175B}" srcOrd="1" destOrd="0" presId="urn:microsoft.com/office/officeart/2005/8/layout/vList6"/>
    <dgm:cxn modelId="{9721859F-B7DA-3A4E-9457-F82899117F70}" type="presParOf" srcId="{7D758594-E4F5-2642-9F48-86C408D5A24F}" destId="{872062A1-8DE7-F84E-96F3-28E2C3975FA4}" srcOrd="1" destOrd="0" presId="urn:microsoft.com/office/officeart/2005/8/layout/vList6"/>
    <dgm:cxn modelId="{68CA8E8C-C151-3644-BCB9-7601AA328ABF}" type="presParOf" srcId="{7D758594-E4F5-2642-9F48-86C408D5A24F}" destId="{B70C0340-4527-D04F-821C-988FC4C99C8A}" srcOrd="2" destOrd="0" presId="urn:microsoft.com/office/officeart/2005/8/layout/vList6"/>
    <dgm:cxn modelId="{BDBE4B4E-8CDE-9040-9C71-931BE6C214DE}" type="presParOf" srcId="{B70C0340-4527-D04F-821C-988FC4C99C8A}" destId="{FD02F8DA-1F83-1B49-88AF-5C2F0BFDA497}" srcOrd="0" destOrd="0" presId="urn:microsoft.com/office/officeart/2005/8/layout/vList6"/>
    <dgm:cxn modelId="{D509F4AE-B5AC-454D-BA15-7CF461F335EB}" type="presParOf" srcId="{B70C0340-4527-D04F-821C-988FC4C99C8A}" destId="{C8D7FADD-554B-364C-AD23-BE358458EB55}" srcOrd="1" destOrd="0" presId="urn:microsoft.com/office/officeart/2005/8/layout/vList6"/>
    <dgm:cxn modelId="{1A37A0D2-EAFD-524C-B8C4-71E773FECCA0}" type="presParOf" srcId="{7D758594-E4F5-2642-9F48-86C408D5A24F}" destId="{18A1D23F-C0AD-D74B-BCAE-DA5E33B09C24}" srcOrd="3" destOrd="0" presId="urn:microsoft.com/office/officeart/2005/8/layout/vList6"/>
    <dgm:cxn modelId="{52AA3FEC-F20C-3643-A698-FFE9CC75BCB0}" type="presParOf" srcId="{7D758594-E4F5-2642-9F48-86C408D5A24F}" destId="{4754667F-3A92-F94D-8EEC-F416B565F51F}" srcOrd="4" destOrd="0" presId="urn:microsoft.com/office/officeart/2005/8/layout/vList6"/>
    <dgm:cxn modelId="{8D2F1F87-201B-E64B-9EB2-185E75FE569C}" type="presParOf" srcId="{4754667F-3A92-F94D-8EEC-F416B565F51F}" destId="{56566064-29E4-EA42-BF02-99FE4982A8A3}" srcOrd="0" destOrd="0" presId="urn:microsoft.com/office/officeart/2005/8/layout/vList6"/>
    <dgm:cxn modelId="{0F6B7035-3960-764F-9C25-0929D7806F58}" type="presParOf" srcId="{4754667F-3A92-F94D-8EEC-F416B565F51F}" destId="{F776E569-900A-DD42-B3FE-83D0B8766DE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1393B32-4937-3A46-95F1-F7A866AD3F3E}" type="doc">
      <dgm:prSet loTypeId="urn:microsoft.com/office/officeart/2008/layout/SquareAccentList" loCatId="" qsTypeId="urn:microsoft.com/office/officeart/2005/8/quickstyle/simple1" qsCatId="simple" csTypeId="urn:microsoft.com/office/officeart/2005/8/colors/colorful2" csCatId="colorful" phldr="1"/>
      <dgm:spPr/>
      <dgm:t>
        <a:bodyPr/>
        <a:lstStyle/>
        <a:p>
          <a:endParaRPr lang="en-US"/>
        </a:p>
      </dgm:t>
    </dgm:pt>
    <dgm:pt modelId="{ECC491AF-2BA9-BD4D-931E-A4811D3B31A9}">
      <dgm:prSet phldrT="[Text]" custT="1"/>
      <dgm:spPr/>
      <dgm:t>
        <a:bodyPr/>
        <a:lstStyle/>
        <a:p>
          <a:r>
            <a:rPr lang="en-US" sz="3600" dirty="0"/>
            <a:t>Under stress</a:t>
          </a:r>
        </a:p>
      </dgm:t>
    </dgm:pt>
    <dgm:pt modelId="{E3B076F7-D582-4C49-900F-115B2D25B4ED}" type="parTrans" cxnId="{278E3C53-41DB-C940-83C5-ADDF432D9D89}">
      <dgm:prSet/>
      <dgm:spPr/>
      <dgm:t>
        <a:bodyPr/>
        <a:lstStyle/>
        <a:p>
          <a:endParaRPr lang="en-US"/>
        </a:p>
      </dgm:t>
    </dgm:pt>
    <dgm:pt modelId="{97135E4C-7D71-014A-A798-525F2EBFB36B}" type="sibTrans" cxnId="{278E3C53-41DB-C940-83C5-ADDF432D9D89}">
      <dgm:prSet/>
      <dgm:spPr/>
      <dgm:t>
        <a:bodyPr/>
        <a:lstStyle/>
        <a:p>
          <a:endParaRPr lang="en-US"/>
        </a:p>
      </dgm:t>
    </dgm:pt>
    <dgm:pt modelId="{1408670E-FF37-2E4A-9AFD-1DBADAF3DA51}">
      <dgm:prSet phldrT="[Text]" custT="1"/>
      <dgm:spPr/>
      <dgm:t>
        <a:bodyPr/>
        <a:lstStyle/>
        <a:p>
          <a:r>
            <a:rPr lang="en-US" sz="1800" b="1" dirty="0">
              <a:latin typeface="Gill Sans MT" pitchFamily="34" charset="0"/>
            </a:rPr>
            <a:t>Norepinephrine</a:t>
          </a:r>
          <a:r>
            <a:rPr lang="en-US" sz="1800" dirty="0">
              <a:latin typeface="Gill Sans MT" pitchFamily="34" charset="0"/>
            </a:rPr>
            <a:t> is released by the sympathetic nervous system.</a:t>
          </a:r>
          <a:endParaRPr lang="en-US" sz="1800" dirty="0"/>
        </a:p>
      </dgm:t>
    </dgm:pt>
    <dgm:pt modelId="{313A88E1-F248-3348-BAC9-D9A14C39B086}" type="parTrans" cxnId="{CE50294A-6B98-BC44-8B8C-736862F47970}">
      <dgm:prSet/>
      <dgm:spPr/>
      <dgm:t>
        <a:bodyPr/>
        <a:lstStyle/>
        <a:p>
          <a:endParaRPr lang="en-US"/>
        </a:p>
      </dgm:t>
    </dgm:pt>
    <dgm:pt modelId="{51013410-FCFD-7A41-85FB-8503EBBA29D7}" type="sibTrans" cxnId="{CE50294A-6B98-BC44-8B8C-736862F47970}">
      <dgm:prSet/>
      <dgm:spPr/>
      <dgm:t>
        <a:bodyPr/>
        <a:lstStyle/>
        <a:p>
          <a:endParaRPr lang="en-US"/>
        </a:p>
      </dgm:t>
    </dgm:pt>
    <dgm:pt modelId="{64861661-44ED-3C43-8056-0A44505901FB}">
      <dgm:prSet phldrT="[Text]" custT="1"/>
      <dgm:spPr/>
      <dgm:t>
        <a:bodyPr/>
        <a:lstStyle/>
        <a:p>
          <a:r>
            <a:rPr lang="en-US" sz="1800" dirty="0">
              <a:solidFill>
                <a:srgbClr val="FF0000"/>
              </a:solidFill>
              <a:latin typeface="Gill Sans MT" pitchFamily="34" charset="0"/>
            </a:rPr>
            <a:t>Afferent arteriole</a:t>
          </a:r>
          <a:r>
            <a:rPr lang="en-US" sz="1800" baseline="0" dirty="0">
              <a:solidFill>
                <a:srgbClr val="FF0000"/>
              </a:solidFill>
              <a:latin typeface="Gill Sans MT" pitchFamily="34" charset="0"/>
            </a:rPr>
            <a:t> </a:t>
          </a:r>
          <a:r>
            <a:rPr lang="en-US" sz="1800" dirty="0">
              <a:solidFill>
                <a:srgbClr val="FF0000"/>
              </a:solidFill>
              <a:latin typeface="Gill Sans MT" pitchFamily="34" charset="0"/>
            </a:rPr>
            <a:t>constrict </a:t>
          </a:r>
          <a:r>
            <a:rPr lang="en-US" sz="1800" dirty="0">
              <a:latin typeface="Gill Sans MT" pitchFamily="34" charset="0"/>
            </a:rPr>
            <a:t>and filtration is </a:t>
          </a:r>
          <a:r>
            <a:rPr lang="en-US" sz="1800" b="1" i="0" u="none" dirty="0">
              <a:latin typeface="Gill Sans MT" pitchFamily="34" charset="0"/>
            </a:rPr>
            <a:t>inhibited</a:t>
          </a:r>
          <a:endParaRPr lang="en-US" sz="1800" dirty="0"/>
        </a:p>
      </dgm:t>
    </dgm:pt>
    <dgm:pt modelId="{786134DC-3EB4-2D4E-ACA0-B1651D0F0692}" type="parTrans" cxnId="{5DBB6150-3300-2041-AC7F-4E8F149964EC}">
      <dgm:prSet/>
      <dgm:spPr/>
      <dgm:t>
        <a:bodyPr/>
        <a:lstStyle/>
        <a:p>
          <a:endParaRPr lang="en-US"/>
        </a:p>
      </dgm:t>
    </dgm:pt>
    <dgm:pt modelId="{2C52D118-77D4-9B42-9088-DE4DC927DD42}" type="sibTrans" cxnId="{5DBB6150-3300-2041-AC7F-4E8F149964EC}">
      <dgm:prSet/>
      <dgm:spPr/>
      <dgm:t>
        <a:bodyPr/>
        <a:lstStyle/>
        <a:p>
          <a:endParaRPr lang="en-US"/>
        </a:p>
      </dgm:t>
    </dgm:pt>
    <dgm:pt modelId="{9CEF7C63-6F3D-E244-A9DC-8D96D3B9DB26}">
      <dgm:prSet phldrT="[Text]" custT="1"/>
      <dgm:spPr/>
      <dgm:t>
        <a:bodyPr/>
        <a:lstStyle/>
        <a:p>
          <a:r>
            <a:rPr lang="en-US" sz="1600" b="0" dirty="0">
              <a:latin typeface="Gill Sans MT" pitchFamily="34" charset="0"/>
            </a:rPr>
            <a:t>stimulation of renin angiotensin mechanism</a:t>
          </a:r>
          <a:r>
            <a:rPr lang="en-US" sz="1600" b="0" baseline="0" dirty="0">
              <a:latin typeface="Gill Sans MT" pitchFamily="34" charset="0"/>
            </a:rPr>
            <a:t> </a:t>
          </a:r>
          <a:r>
            <a:rPr lang="en-US" sz="1600" b="0" baseline="0" dirty="0">
              <a:latin typeface="Gill Sans MT" pitchFamily="34" charset="0"/>
              <a:sym typeface="Wingdings"/>
            </a:rPr>
            <a:t></a:t>
          </a:r>
          <a:r>
            <a:rPr lang="en-US" sz="1600" b="0" dirty="0">
              <a:latin typeface="Gill Sans MT" pitchFamily="34" charset="0"/>
            </a:rPr>
            <a:t> This induces </a:t>
          </a:r>
          <a:r>
            <a:rPr lang="en-US" sz="1600" b="0" dirty="0">
              <a:solidFill>
                <a:srgbClr val="FF0000"/>
              </a:solidFill>
              <a:latin typeface="Gill Sans MT" pitchFamily="34" charset="0"/>
            </a:rPr>
            <a:t>vasoconstriction of efferent arteriole</a:t>
          </a:r>
          <a:endParaRPr lang="en-US" sz="1600" dirty="0"/>
        </a:p>
      </dgm:t>
    </dgm:pt>
    <dgm:pt modelId="{C47746C3-CDCF-7645-9853-601ABC9AF5A4}" type="parTrans" cxnId="{12BC806D-8A4E-1046-8432-6159C8C314A0}">
      <dgm:prSet/>
      <dgm:spPr/>
      <dgm:t>
        <a:bodyPr/>
        <a:lstStyle/>
        <a:p>
          <a:endParaRPr lang="en-US"/>
        </a:p>
      </dgm:t>
    </dgm:pt>
    <dgm:pt modelId="{88282F09-E0D1-5546-A76D-C7EF009B6D2F}" type="sibTrans" cxnId="{12BC806D-8A4E-1046-8432-6159C8C314A0}">
      <dgm:prSet/>
      <dgm:spPr/>
      <dgm:t>
        <a:bodyPr/>
        <a:lstStyle/>
        <a:p>
          <a:endParaRPr lang="en-US"/>
        </a:p>
      </dgm:t>
    </dgm:pt>
    <dgm:pt modelId="{3DCD4B3A-83F3-9641-8BDA-5DFF60DE6BAE}">
      <dgm:prSet phldrT="[Text]" custT="1"/>
      <dgm:spPr/>
      <dgm:t>
        <a:bodyPr/>
        <a:lstStyle/>
        <a:p>
          <a:r>
            <a:rPr lang="en-US" sz="1800" dirty="0">
              <a:latin typeface="Gill Sans MT" pitchFamily="34" charset="0"/>
            </a:rPr>
            <a:t>Renal blood vessels are maximally dilated</a:t>
          </a:r>
          <a:endParaRPr lang="en-US" sz="1800" dirty="0"/>
        </a:p>
      </dgm:t>
    </dgm:pt>
    <dgm:pt modelId="{86EA5EAF-8C77-1546-AFFB-BFE41F358CF3}" type="parTrans" cxnId="{63876DCC-E501-4E47-A2D1-5FFCFBF73337}">
      <dgm:prSet/>
      <dgm:spPr/>
      <dgm:t>
        <a:bodyPr/>
        <a:lstStyle/>
        <a:p>
          <a:endParaRPr lang="en-US"/>
        </a:p>
      </dgm:t>
    </dgm:pt>
    <dgm:pt modelId="{567636EE-E914-5845-B1F4-4E2917E419F4}" type="sibTrans" cxnId="{63876DCC-E501-4E47-A2D1-5FFCFBF73337}">
      <dgm:prSet/>
      <dgm:spPr/>
      <dgm:t>
        <a:bodyPr/>
        <a:lstStyle/>
        <a:p>
          <a:endParaRPr lang="en-US"/>
        </a:p>
      </dgm:t>
    </dgm:pt>
    <dgm:pt modelId="{622ACAF7-1B41-1544-A76B-E795E7F6D4AE}">
      <dgm:prSet phldrT="[Text]" custT="1"/>
      <dgm:spPr/>
      <dgm:t>
        <a:bodyPr/>
        <a:lstStyle/>
        <a:p>
          <a:r>
            <a:rPr lang="en-US" sz="1800" dirty="0">
              <a:latin typeface="Gill Sans MT" pitchFamily="34" charset="0"/>
            </a:rPr>
            <a:t>Autoregulation mechanisms prevail</a:t>
          </a:r>
          <a:endParaRPr lang="en-US" sz="1800" dirty="0"/>
        </a:p>
      </dgm:t>
    </dgm:pt>
    <dgm:pt modelId="{107F971C-782D-934D-9281-ED874C112187}" type="parTrans" cxnId="{7E2EC628-7A88-8941-BE29-E474CCB09D59}">
      <dgm:prSet/>
      <dgm:spPr/>
      <dgm:t>
        <a:bodyPr/>
        <a:lstStyle/>
        <a:p>
          <a:endParaRPr lang="en-US"/>
        </a:p>
      </dgm:t>
    </dgm:pt>
    <dgm:pt modelId="{B24D9714-B5D1-0A41-BFD1-0F0322C94AA5}" type="sibTrans" cxnId="{7E2EC628-7A88-8941-BE29-E474CCB09D59}">
      <dgm:prSet/>
      <dgm:spPr/>
      <dgm:t>
        <a:bodyPr/>
        <a:lstStyle/>
        <a:p>
          <a:endParaRPr lang="en-US"/>
        </a:p>
      </dgm:t>
    </dgm:pt>
    <dgm:pt modelId="{020DB78E-82D8-5949-B0A2-C9BE9EEAA117}">
      <dgm:prSet custT="1"/>
      <dgm:spPr/>
      <dgm:t>
        <a:bodyPr/>
        <a:lstStyle/>
        <a:p>
          <a:r>
            <a:rPr lang="en-US" sz="1800" b="1" dirty="0">
              <a:latin typeface="Gill Sans MT" pitchFamily="34" charset="0"/>
            </a:rPr>
            <a:t>Epinephrine</a:t>
          </a:r>
          <a:r>
            <a:rPr lang="en-US" sz="1800" dirty="0">
              <a:latin typeface="Gill Sans MT" pitchFamily="34" charset="0"/>
            </a:rPr>
            <a:t> is released by the adrenal medulla</a:t>
          </a:r>
          <a:endParaRPr lang="en-US" sz="1800" dirty="0"/>
        </a:p>
      </dgm:t>
    </dgm:pt>
    <dgm:pt modelId="{819EFBD5-B786-D94C-AA0F-C0CCB99A2B98}" type="parTrans" cxnId="{8C92CEB6-E87E-F643-809D-B1680D666CB6}">
      <dgm:prSet/>
      <dgm:spPr/>
      <dgm:t>
        <a:bodyPr/>
        <a:lstStyle/>
        <a:p>
          <a:endParaRPr lang="en-US"/>
        </a:p>
      </dgm:t>
    </dgm:pt>
    <dgm:pt modelId="{B050B337-FD0E-1149-BAB2-CA3ED2ABF6A1}" type="sibTrans" cxnId="{8C92CEB6-E87E-F643-809D-B1680D666CB6}">
      <dgm:prSet/>
      <dgm:spPr/>
      <dgm:t>
        <a:bodyPr/>
        <a:lstStyle/>
        <a:p>
          <a:endParaRPr lang="en-US"/>
        </a:p>
      </dgm:t>
    </dgm:pt>
    <dgm:pt modelId="{D01837A0-71D3-E346-B1D8-8B1EC0FBEACC}">
      <dgm:prSet phldrT="[Text]" custT="1"/>
      <dgm:spPr/>
      <dgm:t>
        <a:bodyPr/>
        <a:lstStyle/>
        <a:p>
          <a:r>
            <a:rPr lang="en-US" sz="3600" dirty="0"/>
            <a:t>At rest</a:t>
          </a:r>
        </a:p>
      </dgm:t>
    </dgm:pt>
    <dgm:pt modelId="{618AFB35-D564-F34A-AD71-0B546DEE0E1F}" type="sibTrans" cxnId="{C310B6E3-B1DA-A848-BE0A-957352B054A2}">
      <dgm:prSet/>
      <dgm:spPr/>
      <dgm:t>
        <a:bodyPr/>
        <a:lstStyle/>
        <a:p>
          <a:endParaRPr lang="en-US"/>
        </a:p>
      </dgm:t>
    </dgm:pt>
    <dgm:pt modelId="{65E7F78A-6042-AD41-AFDD-C3C85546437F}" type="parTrans" cxnId="{C310B6E3-B1DA-A848-BE0A-957352B054A2}">
      <dgm:prSet/>
      <dgm:spPr/>
      <dgm:t>
        <a:bodyPr/>
        <a:lstStyle/>
        <a:p>
          <a:endParaRPr lang="en-US"/>
        </a:p>
      </dgm:t>
    </dgm:pt>
    <dgm:pt modelId="{758727CB-CA7B-2148-81DF-0945F9BDFA9F}" type="pres">
      <dgm:prSet presAssocID="{F1393B32-4937-3A46-95F1-F7A866AD3F3E}" presName="layout" presStyleCnt="0">
        <dgm:presLayoutVars>
          <dgm:chMax/>
          <dgm:chPref/>
          <dgm:dir/>
          <dgm:resizeHandles/>
        </dgm:presLayoutVars>
      </dgm:prSet>
      <dgm:spPr/>
      <dgm:t>
        <a:bodyPr/>
        <a:lstStyle/>
        <a:p>
          <a:endParaRPr lang="en-US"/>
        </a:p>
      </dgm:t>
    </dgm:pt>
    <dgm:pt modelId="{E2BADE90-B83C-CD41-B3E8-EF3773130024}" type="pres">
      <dgm:prSet presAssocID="{ECC491AF-2BA9-BD4D-931E-A4811D3B31A9}" presName="root" presStyleCnt="0">
        <dgm:presLayoutVars>
          <dgm:chMax/>
          <dgm:chPref/>
        </dgm:presLayoutVars>
      </dgm:prSet>
      <dgm:spPr/>
    </dgm:pt>
    <dgm:pt modelId="{DFFCA22C-4F5D-4D40-B08A-2C253CD52E89}" type="pres">
      <dgm:prSet presAssocID="{ECC491AF-2BA9-BD4D-931E-A4811D3B31A9}" presName="rootComposite" presStyleCnt="0">
        <dgm:presLayoutVars/>
      </dgm:prSet>
      <dgm:spPr/>
    </dgm:pt>
    <dgm:pt modelId="{B3808E89-19FC-0443-9CDF-7285CD0044DE}" type="pres">
      <dgm:prSet presAssocID="{ECC491AF-2BA9-BD4D-931E-A4811D3B31A9}" presName="ParentAccent" presStyleLbl="alignNode1" presStyleIdx="0" presStyleCnt="2"/>
      <dgm:spPr/>
    </dgm:pt>
    <dgm:pt modelId="{03D46067-7CE1-8042-BDA3-0E1FF7F05FB3}" type="pres">
      <dgm:prSet presAssocID="{ECC491AF-2BA9-BD4D-931E-A4811D3B31A9}" presName="ParentSmallAccent" presStyleLbl="fgAcc1" presStyleIdx="0" presStyleCnt="2"/>
      <dgm:spPr/>
    </dgm:pt>
    <dgm:pt modelId="{4304690E-F6E6-5442-8071-73BDCC6B7B6B}" type="pres">
      <dgm:prSet presAssocID="{ECC491AF-2BA9-BD4D-931E-A4811D3B31A9}" presName="Parent" presStyleLbl="revTx" presStyleIdx="0" presStyleCnt="8">
        <dgm:presLayoutVars>
          <dgm:chMax/>
          <dgm:chPref val="4"/>
          <dgm:bulletEnabled val="1"/>
        </dgm:presLayoutVars>
      </dgm:prSet>
      <dgm:spPr/>
      <dgm:t>
        <a:bodyPr/>
        <a:lstStyle/>
        <a:p>
          <a:endParaRPr lang="en-US"/>
        </a:p>
      </dgm:t>
    </dgm:pt>
    <dgm:pt modelId="{9B6A1396-3D83-4745-B17A-D8F621607881}" type="pres">
      <dgm:prSet presAssocID="{ECC491AF-2BA9-BD4D-931E-A4811D3B31A9}" presName="childShape" presStyleCnt="0">
        <dgm:presLayoutVars>
          <dgm:chMax val="0"/>
          <dgm:chPref val="0"/>
        </dgm:presLayoutVars>
      </dgm:prSet>
      <dgm:spPr/>
    </dgm:pt>
    <dgm:pt modelId="{43D948CD-58C4-F746-B52D-53A85AEE073A}" type="pres">
      <dgm:prSet presAssocID="{1408670E-FF37-2E4A-9AFD-1DBADAF3DA51}" presName="childComposite" presStyleCnt="0">
        <dgm:presLayoutVars>
          <dgm:chMax val="0"/>
          <dgm:chPref val="0"/>
        </dgm:presLayoutVars>
      </dgm:prSet>
      <dgm:spPr/>
    </dgm:pt>
    <dgm:pt modelId="{51F60640-86ED-FF4C-B8C5-C61029E662F9}" type="pres">
      <dgm:prSet presAssocID="{1408670E-FF37-2E4A-9AFD-1DBADAF3DA51}" presName="ChildAccent" presStyleLbl="solidFgAcc1" presStyleIdx="0" presStyleCnt="6"/>
      <dgm:spPr/>
    </dgm:pt>
    <dgm:pt modelId="{64BFF32A-0821-A44A-A023-48CD7740AB4F}" type="pres">
      <dgm:prSet presAssocID="{1408670E-FF37-2E4A-9AFD-1DBADAF3DA51}" presName="Child" presStyleLbl="revTx" presStyleIdx="1" presStyleCnt="8">
        <dgm:presLayoutVars>
          <dgm:chMax val="0"/>
          <dgm:chPref val="0"/>
          <dgm:bulletEnabled val="1"/>
        </dgm:presLayoutVars>
      </dgm:prSet>
      <dgm:spPr/>
      <dgm:t>
        <a:bodyPr/>
        <a:lstStyle/>
        <a:p>
          <a:endParaRPr lang="en-US"/>
        </a:p>
      </dgm:t>
    </dgm:pt>
    <dgm:pt modelId="{5016C02B-DAD2-E941-B2E6-D68A7A5AC89B}" type="pres">
      <dgm:prSet presAssocID="{020DB78E-82D8-5949-B0A2-C9BE9EEAA117}" presName="childComposite" presStyleCnt="0">
        <dgm:presLayoutVars>
          <dgm:chMax val="0"/>
          <dgm:chPref val="0"/>
        </dgm:presLayoutVars>
      </dgm:prSet>
      <dgm:spPr/>
    </dgm:pt>
    <dgm:pt modelId="{1D4AAD74-3A85-794C-8C7B-EB5E79BA14C6}" type="pres">
      <dgm:prSet presAssocID="{020DB78E-82D8-5949-B0A2-C9BE9EEAA117}" presName="ChildAccent" presStyleLbl="solidFgAcc1" presStyleIdx="1" presStyleCnt="6"/>
      <dgm:spPr/>
    </dgm:pt>
    <dgm:pt modelId="{C6BCF834-A51A-824E-8518-73C7D104B6D5}" type="pres">
      <dgm:prSet presAssocID="{020DB78E-82D8-5949-B0A2-C9BE9EEAA117}" presName="Child" presStyleLbl="revTx" presStyleIdx="2" presStyleCnt="8">
        <dgm:presLayoutVars>
          <dgm:chMax val="0"/>
          <dgm:chPref val="0"/>
          <dgm:bulletEnabled val="1"/>
        </dgm:presLayoutVars>
      </dgm:prSet>
      <dgm:spPr/>
      <dgm:t>
        <a:bodyPr/>
        <a:lstStyle/>
        <a:p>
          <a:endParaRPr lang="en-US"/>
        </a:p>
      </dgm:t>
    </dgm:pt>
    <dgm:pt modelId="{849E3484-F8C0-6D40-97BA-AFBFD687A7DB}" type="pres">
      <dgm:prSet presAssocID="{64861661-44ED-3C43-8056-0A44505901FB}" presName="childComposite" presStyleCnt="0">
        <dgm:presLayoutVars>
          <dgm:chMax val="0"/>
          <dgm:chPref val="0"/>
        </dgm:presLayoutVars>
      </dgm:prSet>
      <dgm:spPr/>
    </dgm:pt>
    <dgm:pt modelId="{8BCA81F4-E4F4-4145-B5B3-1828D6EF7A41}" type="pres">
      <dgm:prSet presAssocID="{64861661-44ED-3C43-8056-0A44505901FB}" presName="ChildAccent" presStyleLbl="solidFgAcc1" presStyleIdx="2" presStyleCnt="6"/>
      <dgm:spPr/>
    </dgm:pt>
    <dgm:pt modelId="{AD4D9830-9247-AE4D-961B-8B1E2810991D}" type="pres">
      <dgm:prSet presAssocID="{64861661-44ED-3C43-8056-0A44505901FB}" presName="Child" presStyleLbl="revTx" presStyleIdx="3" presStyleCnt="8">
        <dgm:presLayoutVars>
          <dgm:chMax val="0"/>
          <dgm:chPref val="0"/>
          <dgm:bulletEnabled val="1"/>
        </dgm:presLayoutVars>
      </dgm:prSet>
      <dgm:spPr/>
      <dgm:t>
        <a:bodyPr/>
        <a:lstStyle/>
        <a:p>
          <a:endParaRPr lang="en-US"/>
        </a:p>
      </dgm:t>
    </dgm:pt>
    <dgm:pt modelId="{B77A504A-92A4-694B-A4AB-7465D35C93F4}" type="pres">
      <dgm:prSet presAssocID="{9CEF7C63-6F3D-E244-A9DC-8D96D3B9DB26}" presName="childComposite" presStyleCnt="0">
        <dgm:presLayoutVars>
          <dgm:chMax val="0"/>
          <dgm:chPref val="0"/>
        </dgm:presLayoutVars>
      </dgm:prSet>
      <dgm:spPr/>
    </dgm:pt>
    <dgm:pt modelId="{78E12390-8D49-3544-9A56-D800CA6BA111}" type="pres">
      <dgm:prSet presAssocID="{9CEF7C63-6F3D-E244-A9DC-8D96D3B9DB26}" presName="ChildAccent" presStyleLbl="solidFgAcc1" presStyleIdx="3" presStyleCnt="6" custLinFactNeighborX="-2244" custLinFactNeighborY="59583"/>
      <dgm:spPr/>
    </dgm:pt>
    <dgm:pt modelId="{7BB88AE8-062E-E647-8747-BC675BADB110}" type="pres">
      <dgm:prSet presAssocID="{9CEF7C63-6F3D-E244-A9DC-8D96D3B9DB26}" presName="Child" presStyleLbl="revTx" presStyleIdx="4" presStyleCnt="8" custLinFactNeighborX="224" custLinFactNeighborY="23147">
        <dgm:presLayoutVars>
          <dgm:chMax val="0"/>
          <dgm:chPref val="0"/>
          <dgm:bulletEnabled val="1"/>
        </dgm:presLayoutVars>
      </dgm:prSet>
      <dgm:spPr/>
      <dgm:t>
        <a:bodyPr/>
        <a:lstStyle/>
        <a:p>
          <a:endParaRPr lang="en-US"/>
        </a:p>
      </dgm:t>
    </dgm:pt>
    <dgm:pt modelId="{6AB6BF21-92D5-0842-B2C0-C4045CBD4207}" type="pres">
      <dgm:prSet presAssocID="{D01837A0-71D3-E346-B1D8-8B1EC0FBEACC}" presName="root" presStyleCnt="0">
        <dgm:presLayoutVars>
          <dgm:chMax/>
          <dgm:chPref/>
        </dgm:presLayoutVars>
      </dgm:prSet>
      <dgm:spPr/>
    </dgm:pt>
    <dgm:pt modelId="{F26D655A-60A1-E640-A7C0-2B5C4C9DC220}" type="pres">
      <dgm:prSet presAssocID="{D01837A0-71D3-E346-B1D8-8B1EC0FBEACC}" presName="rootComposite" presStyleCnt="0">
        <dgm:presLayoutVars/>
      </dgm:prSet>
      <dgm:spPr/>
    </dgm:pt>
    <dgm:pt modelId="{655213AF-2DD7-394F-A147-A26E4D5A078D}" type="pres">
      <dgm:prSet presAssocID="{D01837A0-71D3-E346-B1D8-8B1EC0FBEACC}" presName="ParentAccent" presStyleLbl="alignNode1" presStyleIdx="1" presStyleCnt="2"/>
      <dgm:spPr/>
    </dgm:pt>
    <dgm:pt modelId="{60B303BC-A609-5F48-9279-458A71986502}" type="pres">
      <dgm:prSet presAssocID="{D01837A0-71D3-E346-B1D8-8B1EC0FBEACC}" presName="ParentSmallAccent" presStyleLbl="fgAcc1" presStyleIdx="1" presStyleCnt="2"/>
      <dgm:spPr/>
    </dgm:pt>
    <dgm:pt modelId="{7A29C43F-E6D6-4B44-AEC1-820522357467}" type="pres">
      <dgm:prSet presAssocID="{D01837A0-71D3-E346-B1D8-8B1EC0FBEACC}" presName="Parent" presStyleLbl="revTx" presStyleIdx="5" presStyleCnt="8">
        <dgm:presLayoutVars>
          <dgm:chMax/>
          <dgm:chPref val="4"/>
          <dgm:bulletEnabled val="1"/>
        </dgm:presLayoutVars>
      </dgm:prSet>
      <dgm:spPr/>
      <dgm:t>
        <a:bodyPr/>
        <a:lstStyle/>
        <a:p>
          <a:endParaRPr lang="en-US"/>
        </a:p>
      </dgm:t>
    </dgm:pt>
    <dgm:pt modelId="{79C1C2DE-3474-0746-8ACE-1B545D5D5829}" type="pres">
      <dgm:prSet presAssocID="{D01837A0-71D3-E346-B1D8-8B1EC0FBEACC}" presName="childShape" presStyleCnt="0">
        <dgm:presLayoutVars>
          <dgm:chMax val="0"/>
          <dgm:chPref val="0"/>
        </dgm:presLayoutVars>
      </dgm:prSet>
      <dgm:spPr/>
    </dgm:pt>
    <dgm:pt modelId="{704CE771-0A12-8040-8CFD-0E45B48BD909}" type="pres">
      <dgm:prSet presAssocID="{3DCD4B3A-83F3-9641-8BDA-5DFF60DE6BAE}" presName="childComposite" presStyleCnt="0">
        <dgm:presLayoutVars>
          <dgm:chMax val="0"/>
          <dgm:chPref val="0"/>
        </dgm:presLayoutVars>
      </dgm:prSet>
      <dgm:spPr/>
    </dgm:pt>
    <dgm:pt modelId="{C49913C2-A29F-6642-AEA6-4B16668D402E}" type="pres">
      <dgm:prSet presAssocID="{3DCD4B3A-83F3-9641-8BDA-5DFF60DE6BAE}" presName="ChildAccent" presStyleLbl="solidFgAcc1" presStyleIdx="4" presStyleCnt="6"/>
      <dgm:spPr/>
    </dgm:pt>
    <dgm:pt modelId="{4C1A738E-4FCE-BE4E-9E0D-69BE014BCDA9}" type="pres">
      <dgm:prSet presAssocID="{3DCD4B3A-83F3-9641-8BDA-5DFF60DE6BAE}" presName="Child" presStyleLbl="revTx" presStyleIdx="6" presStyleCnt="8">
        <dgm:presLayoutVars>
          <dgm:chMax val="0"/>
          <dgm:chPref val="0"/>
          <dgm:bulletEnabled val="1"/>
        </dgm:presLayoutVars>
      </dgm:prSet>
      <dgm:spPr/>
      <dgm:t>
        <a:bodyPr/>
        <a:lstStyle/>
        <a:p>
          <a:endParaRPr lang="en-US"/>
        </a:p>
      </dgm:t>
    </dgm:pt>
    <dgm:pt modelId="{6B688339-F4D4-E24F-9A08-355BAF383C23}" type="pres">
      <dgm:prSet presAssocID="{622ACAF7-1B41-1544-A76B-E795E7F6D4AE}" presName="childComposite" presStyleCnt="0">
        <dgm:presLayoutVars>
          <dgm:chMax val="0"/>
          <dgm:chPref val="0"/>
        </dgm:presLayoutVars>
      </dgm:prSet>
      <dgm:spPr/>
    </dgm:pt>
    <dgm:pt modelId="{C8055792-E9EF-BA4D-8416-DD3A42C7E29C}" type="pres">
      <dgm:prSet presAssocID="{622ACAF7-1B41-1544-A76B-E795E7F6D4AE}" presName="ChildAccent" presStyleLbl="solidFgAcc1" presStyleIdx="5" presStyleCnt="6"/>
      <dgm:spPr/>
    </dgm:pt>
    <dgm:pt modelId="{DF4928CD-8F22-8148-9698-3547BEA59440}" type="pres">
      <dgm:prSet presAssocID="{622ACAF7-1B41-1544-A76B-E795E7F6D4AE}" presName="Child" presStyleLbl="revTx" presStyleIdx="7" presStyleCnt="8">
        <dgm:presLayoutVars>
          <dgm:chMax val="0"/>
          <dgm:chPref val="0"/>
          <dgm:bulletEnabled val="1"/>
        </dgm:presLayoutVars>
      </dgm:prSet>
      <dgm:spPr/>
      <dgm:t>
        <a:bodyPr/>
        <a:lstStyle/>
        <a:p>
          <a:endParaRPr lang="en-US"/>
        </a:p>
      </dgm:t>
    </dgm:pt>
  </dgm:ptLst>
  <dgm:cxnLst>
    <dgm:cxn modelId="{7E2EC628-7A88-8941-BE29-E474CCB09D59}" srcId="{D01837A0-71D3-E346-B1D8-8B1EC0FBEACC}" destId="{622ACAF7-1B41-1544-A76B-E795E7F6D4AE}" srcOrd="1" destOrd="0" parTransId="{107F971C-782D-934D-9281-ED874C112187}" sibTransId="{B24D9714-B5D1-0A41-BFD1-0F0322C94AA5}"/>
    <dgm:cxn modelId="{12BC806D-8A4E-1046-8432-6159C8C314A0}" srcId="{ECC491AF-2BA9-BD4D-931E-A4811D3B31A9}" destId="{9CEF7C63-6F3D-E244-A9DC-8D96D3B9DB26}" srcOrd="3" destOrd="0" parTransId="{C47746C3-CDCF-7645-9853-601ABC9AF5A4}" sibTransId="{88282F09-E0D1-5546-A76D-C7EF009B6D2F}"/>
    <dgm:cxn modelId="{D0F04BFF-0736-144E-9490-A11DCF9EBDB3}" type="presOf" srcId="{1408670E-FF37-2E4A-9AFD-1DBADAF3DA51}" destId="{64BFF32A-0821-A44A-A023-48CD7740AB4F}" srcOrd="0" destOrd="0" presId="urn:microsoft.com/office/officeart/2008/layout/SquareAccentList"/>
    <dgm:cxn modelId="{63876DCC-E501-4E47-A2D1-5FFCFBF73337}" srcId="{D01837A0-71D3-E346-B1D8-8B1EC0FBEACC}" destId="{3DCD4B3A-83F3-9641-8BDA-5DFF60DE6BAE}" srcOrd="0" destOrd="0" parTransId="{86EA5EAF-8C77-1546-AFFB-BFE41F358CF3}" sibTransId="{567636EE-E914-5845-B1F4-4E2917E419F4}"/>
    <dgm:cxn modelId="{C310B6E3-B1DA-A848-BE0A-957352B054A2}" srcId="{F1393B32-4937-3A46-95F1-F7A866AD3F3E}" destId="{D01837A0-71D3-E346-B1D8-8B1EC0FBEACC}" srcOrd="1" destOrd="0" parTransId="{65E7F78A-6042-AD41-AFDD-C3C85546437F}" sibTransId="{618AFB35-D564-F34A-AD71-0B546DEE0E1F}"/>
    <dgm:cxn modelId="{8C92CEB6-E87E-F643-809D-B1680D666CB6}" srcId="{ECC491AF-2BA9-BD4D-931E-A4811D3B31A9}" destId="{020DB78E-82D8-5949-B0A2-C9BE9EEAA117}" srcOrd="1" destOrd="0" parTransId="{819EFBD5-B786-D94C-AA0F-C0CCB99A2B98}" sibTransId="{B050B337-FD0E-1149-BAB2-CA3ED2ABF6A1}"/>
    <dgm:cxn modelId="{E71E4AB4-75E7-2642-AD0D-A903384F512B}" type="presOf" srcId="{F1393B32-4937-3A46-95F1-F7A866AD3F3E}" destId="{758727CB-CA7B-2148-81DF-0945F9BDFA9F}" srcOrd="0" destOrd="0" presId="urn:microsoft.com/office/officeart/2008/layout/SquareAccentList"/>
    <dgm:cxn modelId="{1F30C5F6-B861-C94C-85A3-FB0D6E628D1A}" type="presOf" srcId="{9CEF7C63-6F3D-E244-A9DC-8D96D3B9DB26}" destId="{7BB88AE8-062E-E647-8747-BC675BADB110}" srcOrd="0" destOrd="0" presId="urn:microsoft.com/office/officeart/2008/layout/SquareAccentList"/>
    <dgm:cxn modelId="{5DBB6150-3300-2041-AC7F-4E8F149964EC}" srcId="{ECC491AF-2BA9-BD4D-931E-A4811D3B31A9}" destId="{64861661-44ED-3C43-8056-0A44505901FB}" srcOrd="2" destOrd="0" parTransId="{786134DC-3EB4-2D4E-ACA0-B1651D0F0692}" sibTransId="{2C52D118-77D4-9B42-9088-DE4DC927DD42}"/>
    <dgm:cxn modelId="{EE321F86-70C7-1A4B-B3CA-9B17B54667C6}" type="presOf" srcId="{D01837A0-71D3-E346-B1D8-8B1EC0FBEACC}" destId="{7A29C43F-E6D6-4B44-AEC1-820522357467}" srcOrd="0" destOrd="0" presId="urn:microsoft.com/office/officeart/2008/layout/SquareAccentList"/>
    <dgm:cxn modelId="{278E3C53-41DB-C940-83C5-ADDF432D9D89}" srcId="{F1393B32-4937-3A46-95F1-F7A866AD3F3E}" destId="{ECC491AF-2BA9-BD4D-931E-A4811D3B31A9}" srcOrd="0" destOrd="0" parTransId="{E3B076F7-D582-4C49-900F-115B2D25B4ED}" sibTransId="{97135E4C-7D71-014A-A798-525F2EBFB36B}"/>
    <dgm:cxn modelId="{4D1B13FD-2297-AC49-AC4C-701563818043}" type="presOf" srcId="{3DCD4B3A-83F3-9641-8BDA-5DFF60DE6BAE}" destId="{4C1A738E-4FCE-BE4E-9E0D-69BE014BCDA9}" srcOrd="0" destOrd="0" presId="urn:microsoft.com/office/officeart/2008/layout/SquareAccentList"/>
    <dgm:cxn modelId="{E9640363-B9A2-0D40-AF7E-449D63899623}" type="presOf" srcId="{020DB78E-82D8-5949-B0A2-C9BE9EEAA117}" destId="{C6BCF834-A51A-824E-8518-73C7D104B6D5}" srcOrd="0" destOrd="0" presId="urn:microsoft.com/office/officeart/2008/layout/SquareAccentList"/>
    <dgm:cxn modelId="{9F64C7A4-14FC-8C49-B2B3-E71584229077}" type="presOf" srcId="{622ACAF7-1B41-1544-A76B-E795E7F6D4AE}" destId="{DF4928CD-8F22-8148-9698-3547BEA59440}" srcOrd="0" destOrd="0" presId="urn:microsoft.com/office/officeart/2008/layout/SquareAccentList"/>
    <dgm:cxn modelId="{E1B27DF8-5160-3141-B56C-3B79C4CE85D1}" type="presOf" srcId="{64861661-44ED-3C43-8056-0A44505901FB}" destId="{AD4D9830-9247-AE4D-961B-8B1E2810991D}" srcOrd="0" destOrd="0" presId="urn:microsoft.com/office/officeart/2008/layout/SquareAccentList"/>
    <dgm:cxn modelId="{34895F53-D69C-4F4F-A376-753F326F1BA1}" type="presOf" srcId="{ECC491AF-2BA9-BD4D-931E-A4811D3B31A9}" destId="{4304690E-F6E6-5442-8071-73BDCC6B7B6B}" srcOrd="0" destOrd="0" presId="urn:microsoft.com/office/officeart/2008/layout/SquareAccentList"/>
    <dgm:cxn modelId="{CE50294A-6B98-BC44-8B8C-736862F47970}" srcId="{ECC491AF-2BA9-BD4D-931E-A4811D3B31A9}" destId="{1408670E-FF37-2E4A-9AFD-1DBADAF3DA51}" srcOrd="0" destOrd="0" parTransId="{313A88E1-F248-3348-BAC9-D9A14C39B086}" sibTransId="{51013410-FCFD-7A41-85FB-8503EBBA29D7}"/>
    <dgm:cxn modelId="{2F4F1135-029C-3042-92CB-A86C5DB27A18}" type="presParOf" srcId="{758727CB-CA7B-2148-81DF-0945F9BDFA9F}" destId="{E2BADE90-B83C-CD41-B3E8-EF3773130024}" srcOrd="0" destOrd="0" presId="urn:microsoft.com/office/officeart/2008/layout/SquareAccentList"/>
    <dgm:cxn modelId="{582AE07D-8BA5-1941-BAFC-3C4192E9C322}" type="presParOf" srcId="{E2BADE90-B83C-CD41-B3E8-EF3773130024}" destId="{DFFCA22C-4F5D-4D40-B08A-2C253CD52E89}" srcOrd="0" destOrd="0" presId="urn:microsoft.com/office/officeart/2008/layout/SquareAccentList"/>
    <dgm:cxn modelId="{340B4574-B1A6-9044-A436-35938C072486}" type="presParOf" srcId="{DFFCA22C-4F5D-4D40-B08A-2C253CD52E89}" destId="{B3808E89-19FC-0443-9CDF-7285CD0044DE}" srcOrd="0" destOrd="0" presId="urn:microsoft.com/office/officeart/2008/layout/SquareAccentList"/>
    <dgm:cxn modelId="{F4ED7BC6-F555-5842-A591-243D76D4E2F2}" type="presParOf" srcId="{DFFCA22C-4F5D-4D40-B08A-2C253CD52E89}" destId="{03D46067-7CE1-8042-BDA3-0E1FF7F05FB3}" srcOrd="1" destOrd="0" presId="urn:microsoft.com/office/officeart/2008/layout/SquareAccentList"/>
    <dgm:cxn modelId="{E1FA61A3-E11A-804A-9E05-123FCA627D1A}" type="presParOf" srcId="{DFFCA22C-4F5D-4D40-B08A-2C253CD52E89}" destId="{4304690E-F6E6-5442-8071-73BDCC6B7B6B}" srcOrd="2" destOrd="0" presId="urn:microsoft.com/office/officeart/2008/layout/SquareAccentList"/>
    <dgm:cxn modelId="{FDC189B4-0AE9-C449-B973-75875C3EF473}" type="presParOf" srcId="{E2BADE90-B83C-CD41-B3E8-EF3773130024}" destId="{9B6A1396-3D83-4745-B17A-D8F621607881}" srcOrd="1" destOrd="0" presId="urn:microsoft.com/office/officeart/2008/layout/SquareAccentList"/>
    <dgm:cxn modelId="{76326442-FE78-C849-A4FE-8E022A35B3FB}" type="presParOf" srcId="{9B6A1396-3D83-4745-B17A-D8F621607881}" destId="{43D948CD-58C4-F746-B52D-53A85AEE073A}" srcOrd="0" destOrd="0" presId="urn:microsoft.com/office/officeart/2008/layout/SquareAccentList"/>
    <dgm:cxn modelId="{C0BFF5F2-2B4A-E94D-A8A9-0C642EBFADF8}" type="presParOf" srcId="{43D948CD-58C4-F746-B52D-53A85AEE073A}" destId="{51F60640-86ED-FF4C-B8C5-C61029E662F9}" srcOrd="0" destOrd="0" presId="urn:microsoft.com/office/officeart/2008/layout/SquareAccentList"/>
    <dgm:cxn modelId="{CFE7F65F-6456-8E43-A298-756BBFA61660}" type="presParOf" srcId="{43D948CD-58C4-F746-B52D-53A85AEE073A}" destId="{64BFF32A-0821-A44A-A023-48CD7740AB4F}" srcOrd="1" destOrd="0" presId="urn:microsoft.com/office/officeart/2008/layout/SquareAccentList"/>
    <dgm:cxn modelId="{E957E8EE-7F45-8B4B-8B4C-4619D160B728}" type="presParOf" srcId="{9B6A1396-3D83-4745-B17A-D8F621607881}" destId="{5016C02B-DAD2-E941-B2E6-D68A7A5AC89B}" srcOrd="1" destOrd="0" presId="urn:microsoft.com/office/officeart/2008/layout/SquareAccentList"/>
    <dgm:cxn modelId="{EE808943-67CB-A04C-BB6C-3FEBB7010F93}" type="presParOf" srcId="{5016C02B-DAD2-E941-B2E6-D68A7A5AC89B}" destId="{1D4AAD74-3A85-794C-8C7B-EB5E79BA14C6}" srcOrd="0" destOrd="0" presId="urn:microsoft.com/office/officeart/2008/layout/SquareAccentList"/>
    <dgm:cxn modelId="{BEC2E003-65FA-9142-9A7B-A2AE0CF6F6FB}" type="presParOf" srcId="{5016C02B-DAD2-E941-B2E6-D68A7A5AC89B}" destId="{C6BCF834-A51A-824E-8518-73C7D104B6D5}" srcOrd="1" destOrd="0" presId="urn:microsoft.com/office/officeart/2008/layout/SquareAccentList"/>
    <dgm:cxn modelId="{5D1BCD10-0313-214C-8C7C-D12500D3542A}" type="presParOf" srcId="{9B6A1396-3D83-4745-B17A-D8F621607881}" destId="{849E3484-F8C0-6D40-97BA-AFBFD687A7DB}" srcOrd="2" destOrd="0" presId="urn:microsoft.com/office/officeart/2008/layout/SquareAccentList"/>
    <dgm:cxn modelId="{56FBEBF2-5D88-5A48-834C-BA16FE076C2D}" type="presParOf" srcId="{849E3484-F8C0-6D40-97BA-AFBFD687A7DB}" destId="{8BCA81F4-E4F4-4145-B5B3-1828D6EF7A41}" srcOrd="0" destOrd="0" presId="urn:microsoft.com/office/officeart/2008/layout/SquareAccentList"/>
    <dgm:cxn modelId="{8AB397AC-69CD-8248-A710-8820FBB7F7A2}" type="presParOf" srcId="{849E3484-F8C0-6D40-97BA-AFBFD687A7DB}" destId="{AD4D9830-9247-AE4D-961B-8B1E2810991D}" srcOrd="1" destOrd="0" presId="urn:microsoft.com/office/officeart/2008/layout/SquareAccentList"/>
    <dgm:cxn modelId="{66D57192-2A2F-DD4B-B152-C2CDCCC9D084}" type="presParOf" srcId="{9B6A1396-3D83-4745-B17A-D8F621607881}" destId="{B77A504A-92A4-694B-A4AB-7465D35C93F4}" srcOrd="3" destOrd="0" presId="urn:microsoft.com/office/officeart/2008/layout/SquareAccentList"/>
    <dgm:cxn modelId="{860E7454-E32B-8543-A787-28696328B9D2}" type="presParOf" srcId="{B77A504A-92A4-694B-A4AB-7465D35C93F4}" destId="{78E12390-8D49-3544-9A56-D800CA6BA111}" srcOrd="0" destOrd="0" presId="urn:microsoft.com/office/officeart/2008/layout/SquareAccentList"/>
    <dgm:cxn modelId="{436AF26A-C5D4-CA4A-A675-B5FEE3F21E6C}" type="presParOf" srcId="{B77A504A-92A4-694B-A4AB-7465D35C93F4}" destId="{7BB88AE8-062E-E647-8747-BC675BADB110}" srcOrd="1" destOrd="0" presId="urn:microsoft.com/office/officeart/2008/layout/SquareAccentList"/>
    <dgm:cxn modelId="{C7BB6C42-35D5-2841-B91D-899F92B64B13}" type="presParOf" srcId="{758727CB-CA7B-2148-81DF-0945F9BDFA9F}" destId="{6AB6BF21-92D5-0842-B2C0-C4045CBD4207}" srcOrd="1" destOrd="0" presId="urn:microsoft.com/office/officeart/2008/layout/SquareAccentList"/>
    <dgm:cxn modelId="{E4E8F131-B99B-C44C-BF7A-A4E6DDC23AB0}" type="presParOf" srcId="{6AB6BF21-92D5-0842-B2C0-C4045CBD4207}" destId="{F26D655A-60A1-E640-A7C0-2B5C4C9DC220}" srcOrd="0" destOrd="0" presId="urn:microsoft.com/office/officeart/2008/layout/SquareAccentList"/>
    <dgm:cxn modelId="{56FA6C16-BC7E-2A4C-9E90-A63CB9609FA3}" type="presParOf" srcId="{F26D655A-60A1-E640-A7C0-2B5C4C9DC220}" destId="{655213AF-2DD7-394F-A147-A26E4D5A078D}" srcOrd="0" destOrd="0" presId="urn:microsoft.com/office/officeart/2008/layout/SquareAccentList"/>
    <dgm:cxn modelId="{5359B8D6-0211-D14B-B038-1831D50393A3}" type="presParOf" srcId="{F26D655A-60A1-E640-A7C0-2B5C4C9DC220}" destId="{60B303BC-A609-5F48-9279-458A71986502}" srcOrd="1" destOrd="0" presId="urn:microsoft.com/office/officeart/2008/layout/SquareAccentList"/>
    <dgm:cxn modelId="{36680466-25FC-B449-B692-96E97734D361}" type="presParOf" srcId="{F26D655A-60A1-E640-A7C0-2B5C4C9DC220}" destId="{7A29C43F-E6D6-4B44-AEC1-820522357467}" srcOrd="2" destOrd="0" presId="urn:microsoft.com/office/officeart/2008/layout/SquareAccentList"/>
    <dgm:cxn modelId="{1F524E46-4463-E149-AFF5-4FA3887FF167}" type="presParOf" srcId="{6AB6BF21-92D5-0842-B2C0-C4045CBD4207}" destId="{79C1C2DE-3474-0746-8ACE-1B545D5D5829}" srcOrd="1" destOrd="0" presId="urn:microsoft.com/office/officeart/2008/layout/SquareAccentList"/>
    <dgm:cxn modelId="{78AC68DB-6CF9-B049-9CA1-101769E50C7B}" type="presParOf" srcId="{79C1C2DE-3474-0746-8ACE-1B545D5D5829}" destId="{704CE771-0A12-8040-8CFD-0E45B48BD909}" srcOrd="0" destOrd="0" presId="urn:microsoft.com/office/officeart/2008/layout/SquareAccentList"/>
    <dgm:cxn modelId="{6C63B679-1333-694F-90F5-5D6461720BBF}" type="presParOf" srcId="{704CE771-0A12-8040-8CFD-0E45B48BD909}" destId="{C49913C2-A29F-6642-AEA6-4B16668D402E}" srcOrd="0" destOrd="0" presId="urn:microsoft.com/office/officeart/2008/layout/SquareAccentList"/>
    <dgm:cxn modelId="{588DB109-4EC4-2747-9F29-22E8086FA835}" type="presParOf" srcId="{704CE771-0A12-8040-8CFD-0E45B48BD909}" destId="{4C1A738E-4FCE-BE4E-9E0D-69BE014BCDA9}" srcOrd="1" destOrd="0" presId="urn:microsoft.com/office/officeart/2008/layout/SquareAccentList"/>
    <dgm:cxn modelId="{EF9B166F-911F-714F-82A4-A6C05A5D9D14}" type="presParOf" srcId="{79C1C2DE-3474-0746-8ACE-1B545D5D5829}" destId="{6B688339-F4D4-E24F-9A08-355BAF383C23}" srcOrd="1" destOrd="0" presId="urn:microsoft.com/office/officeart/2008/layout/SquareAccentList"/>
    <dgm:cxn modelId="{587EB2DE-C23B-0E41-A686-2B1A535F9CD1}" type="presParOf" srcId="{6B688339-F4D4-E24F-9A08-355BAF383C23}" destId="{C8055792-E9EF-BA4D-8416-DD3A42C7E29C}" srcOrd="0" destOrd="0" presId="urn:microsoft.com/office/officeart/2008/layout/SquareAccentList"/>
    <dgm:cxn modelId="{064768F2-B99A-E84B-AB0B-EBAA30042AFD}" type="presParOf" srcId="{6B688339-F4D4-E24F-9A08-355BAF383C23}" destId="{DF4928CD-8F22-8148-9698-3547BEA59440}"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D04624E-017A-CB46-8B32-655B92454604}"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16C6316C-1985-C642-8D51-597430842FF0}">
      <dgm:prSet phldrT="[Text]" custT="1"/>
      <dgm:spPr>
        <a:solidFill>
          <a:schemeClr val="accent5">
            <a:lumMod val="40000"/>
            <a:lumOff val="60000"/>
          </a:schemeClr>
        </a:solidFill>
        <a:ln>
          <a:noFill/>
        </a:ln>
      </dgm:spPr>
      <dgm:t>
        <a:bodyPr/>
        <a:lstStyle/>
        <a:p>
          <a:pPr>
            <a:lnSpc>
              <a:spcPct val="100000"/>
            </a:lnSpc>
          </a:pPr>
          <a:r>
            <a:rPr lang="en-US" sz="2000" dirty="0">
              <a:latin typeface="Gill Sans MT" charset="0"/>
              <a:ea typeface="Gill Sans MT" charset="0"/>
              <a:cs typeface="Gill Sans MT" charset="0"/>
            </a:rPr>
            <a:t>Factors that decrease GFR + RBF</a:t>
          </a:r>
        </a:p>
      </dgm:t>
    </dgm:pt>
    <dgm:pt modelId="{5C44E03F-2B95-B245-84B8-F933440C2A45}" type="parTrans" cxnId="{2369D7EA-364A-FB41-8070-F76779ECD0FC}">
      <dgm:prSet/>
      <dgm:spPr/>
      <dgm:t>
        <a:bodyPr/>
        <a:lstStyle/>
        <a:p>
          <a:endParaRPr lang="en-US">
            <a:latin typeface="Gill Sans MT" charset="0"/>
            <a:ea typeface="Gill Sans MT" charset="0"/>
            <a:cs typeface="Gill Sans MT" charset="0"/>
          </a:endParaRPr>
        </a:p>
      </dgm:t>
    </dgm:pt>
    <dgm:pt modelId="{337F8602-861C-7846-A0CB-6DD9863123B2}" type="sibTrans" cxnId="{2369D7EA-364A-FB41-8070-F76779ECD0FC}">
      <dgm:prSet/>
      <dgm:spPr/>
      <dgm:t>
        <a:bodyPr/>
        <a:lstStyle/>
        <a:p>
          <a:endParaRPr lang="en-US">
            <a:latin typeface="Gill Sans MT" charset="0"/>
            <a:ea typeface="Gill Sans MT" charset="0"/>
            <a:cs typeface="Gill Sans MT" charset="0"/>
          </a:endParaRPr>
        </a:p>
      </dgm:t>
    </dgm:pt>
    <dgm:pt modelId="{552B1049-A178-394C-B1EF-7F57F002BAFE}">
      <dgm:prSet phldrT="[Text]" custT="1"/>
      <dgm:spPr>
        <a:solidFill>
          <a:srgbClr val="FCD1CB"/>
        </a:solidFill>
        <a:ln>
          <a:noFill/>
        </a:ln>
      </dgm:spPr>
      <dgm:t>
        <a:bodyPr/>
        <a:lstStyle/>
        <a:p>
          <a:pPr>
            <a:lnSpc>
              <a:spcPct val="100000"/>
            </a:lnSpc>
          </a:pPr>
          <a:r>
            <a:rPr lang="en-US" sz="2400" dirty="0">
              <a:latin typeface="Gill Sans MT" charset="0"/>
              <a:ea typeface="Gill Sans MT" charset="0"/>
              <a:cs typeface="Gill Sans MT" charset="0"/>
            </a:rPr>
            <a:t>Factors that increase GFR+RBF</a:t>
          </a:r>
        </a:p>
      </dgm:t>
    </dgm:pt>
    <dgm:pt modelId="{67C639B3-B952-9C4A-BF9B-4FF7B566F6E9}" type="parTrans" cxnId="{117F2368-2FE4-3940-96FF-2198A7EE5E4A}">
      <dgm:prSet/>
      <dgm:spPr/>
      <dgm:t>
        <a:bodyPr/>
        <a:lstStyle/>
        <a:p>
          <a:endParaRPr lang="en-US">
            <a:latin typeface="Gill Sans MT" charset="0"/>
            <a:ea typeface="Gill Sans MT" charset="0"/>
            <a:cs typeface="Gill Sans MT" charset="0"/>
          </a:endParaRPr>
        </a:p>
      </dgm:t>
    </dgm:pt>
    <dgm:pt modelId="{166BC44C-AC26-294F-99FF-0074EFA5C79C}" type="sibTrans" cxnId="{117F2368-2FE4-3940-96FF-2198A7EE5E4A}">
      <dgm:prSet/>
      <dgm:spPr/>
      <dgm:t>
        <a:bodyPr/>
        <a:lstStyle/>
        <a:p>
          <a:endParaRPr lang="en-US">
            <a:latin typeface="Gill Sans MT" charset="0"/>
            <a:ea typeface="Gill Sans MT" charset="0"/>
            <a:cs typeface="Gill Sans MT" charset="0"/>
          </a:endParaRPr>
        </a:p>
      </dgm:t>
    </dgm:pt>
    <dgm:pt modelId="{21C35A45-CFCD-D344-8E1D-B6B0A26FC8C5}">
      <dgm:prSet phldrT="[Text]" custT="1"/>
      <dgm:spPr>
        <a:solidFill>
          <a:schemeClr val="accent3">
            <a:lumMod val="40000"/>
            <a:lumOff val="60000"/>
          </a:schemeClr>
        </a:solidFill>
        <a:ln>
          <a:noFill/>
        </a:ln>
      </dgm:spPr>
      <dgm:t>
        <a:bodyPr/>
        <a:lstStyle/>
        <a:p>
          <a:pPr>
            <a:lnSpc>
              <a:spcPct val="100000"/>
            </a:lnSpc>
          </a:pPr>
          <a:r>
            <a:rPr lang="en-US" sz="2200" dirty="0">
              <a:latin typeface="Gill Sans MT" charset="0"/>
              <a:ea typeface="Gill Sans MT" charset="0"/>
              <a:cs typeface="Gill Sans MT" charset="0"/>
            </a:rPr>
            <a:t>Factors that decrease RBF</a:t>
          </a:r>
        </a:p>
      </dgm:t>
    </dgm:pt>
    <dgm:pt modelId="{E5EF71AC-0D7D-4A4A-92A1-718D82CEB327}" type="sibTrans" cxnId="{27447BAE-21DA-7145-95EF-664C3BB70D36}">
      <dgm:prSet/>
      <dgm:spPr/>
      <dgm:t>
        <a:bodyPr/>
        <a:lstStyle/>
        <a:p>
          <a:endParaRPr lang="en-US">
            <a:latin typeface="Gill Sans MT" charset="0"/>
            <a:ea typeface="Gill Sans MT" charset="0"/>
            <a:cs typeface="Gill Sans MT" charset="0"/>
          </a:endParaRPr>
        </a:p>
      </dgm:t>
    </dgm:pt>
    <dgm:pt modelId="{8987C602-77AC-BF41-8903-C3825B6D2266}" type="parTrans" cxnId="{27447BAE-21DA-7145-95EF-664C3BB70D36}">
      <dgm:prSet/>
      <dgm:spPr/>
      <dgm:t>
        <a:bodyPr/>
        <a:lstStyle/>
        <a:p>
          <a:endParaRPr lang="en-US">
            <a:latin typeface="Gill Sans MT" charset="0"/>
            <a:ea typeface="Gill Sans MT" charset="0"/>
            <a:cs typeface="Gill Sans MT" charset="0"/>
          </a:endParaRPr>
        </a:p>
      </dgm:t>
    </dgm:pt>
    <dgm:pt modelId="{31543B8A-6EB9-4F5A-A8A9-7A4E4474CD89}">
      <dgm:prSet custT="1"/>
      <dgm:spPr/>
      <dgm:t>
        <a:bodyPr/>
        <a:lstStyle/>
        <a:p>
          <a:pPr rtl="1"/>
          <a:r>
            <a:rPr lang="en-US" sz="1800" b="0" dirty="0">
              <a:solidFill>
                <a:schemeClr val="tx1"/>
              </a:solidFill>
              <a:latin typeface="Gill Sans MT"/>
            </a:rPr>
            <a:t>Aging</a:t>
          </a:r>
          <a:endParaRPr lang="ar-SA" sz="1800" b="0" dirty="0">
            <a:solidFill>
              <a:schemeClr val="tx1"/>
            </a:solidFill>
            <a:latin typeface="Gill Sans MT"/>
          </a:endParaRPr>
        </a:p>
      </dgm:t>
    </dgm:pt>
    <dgm:pt modelId="{46839627-B978-4F72-B2A8-68C118FCA30F}" type="parTrans" cxnId="{54E2C50E-0881-4FDC-BF04-900904889A1A}">
      <dgm:prSet/>
      <dgm:spPr/>
      <dgm:t>
        <a:bodyPr/>
        <a:lstStyle/>
        <a:p>
          <a:pPr rtl="1"/>
          <a:endParaRPr lang="ar-SA"/>
        </a:p>
      </dgm:t>
    </dgm:pt>
    <dgm:pt modelId="{DB4F4429-4804-43C6-BD19-C7B76F56B17C}" type="sibTrans" cxnId="{54E2C50E-0881-4FDC-BF04-900904889A1A}">
      <dgm:prSet/>
      <dgm:spPr/>
      <dgm:t>
        <a:bodyPr/>
        <a:lstStyle/>
        <a:p>
          <a:pPr rtl="1"/>
          <a:endParaRPr lang="ar-SA"/>
        </a:p>
      </dgm:t>
    </dgm:pt>
    <dgm:pt modelId="{55C50F91-82F9-4E4F-8417-4EDBE2FE977D}">
      <dgm:prSet custT="1"/>
      <dgm:spPr/>
      <dgm:t>
        <a:bodyPr/>
        <a:lstStyle/>
        <a:p>
          <a:pPr rtl="1"/>
          <a:r>
            <a:rPr lang="en-US" sz="1600" b="0" dirty="0">
              <a:solidFill>
                <a:schemeClr val="tx1"/>
              </a:solidFill>
              <a:latin typeface="Gill Sans MT"/>
            </a:rPr>
            <a:t>Sympathetic Stimulation of Renal Arterioles</a:t>
          </a:r>
          <a:endParaRPr lang="ar-SA" sz="1600" b="0" dirty="0">
            <a:solidFill>
              <a:schemeClr val="tx1"/>
            </a:solidFill>
            <a:latin typeface="Gill Sans MT"/>
          </a:endParaRPr>
        </a:p>
      </dgm:t>
    </dgm:pt>
    <dgm:pt modelId="{176A2ACC-1AC2-4666-AD98-CA9B19F7F0DF}" type="parTrans" cxnId="{0837EFAC-6854-41DC-965B-C25F60218802}">
      <dgm:prSet/>
      <dgm:spPr/>
      <dgm:t>
        <a:bodyPr/>
        <a:lstStyle/>
        <a:p>
          <a:pPr rtl="1"/>
          <a:endParaRPr lang="ar-SA"/>
        </a:p>
      </dgm:t>
    </dgm:pt>
    <dgm:pt modelId="{9987701F-291C-4267-8808-58FAAC065E82}" type="sibTrans" cxnId="{0837EFAC-6854-41DC-965B-C25F60218802}">
      <dgm:prSet/>
      <dgm:spPr/>
      <dgm:t>
        <a:bodyPr/>
        <a:lstStyle/>
        <a:p>
          <a:pPr rtl="1"/>
          <a:endParaRPr lang="ar-SA"/>
        </a:p>
      </dgm:t>
    </dgm:pt>
    <dgm:pt modelId="{FFC0D103-C249-4C11-B198-A3E94C71C330}">
      <dgm:prSet custT="1"/>
      <dgm:spPr/>
      <dgm:t>
        <a:bodyPr/>
        <a:lstStyle/>
        <a:p>
          <a:pPr rtl="1"/>
          <a:r>
            <a:rPr lang="en-US" sz="1800" b="0" dirty="0">
              <a:solidFill>
                <a:schemeClr val="tx1"/>
              </a:solidFill>
              <a:latin typeface="Gill Sans MT"/>
            </a:rPr>
            <a:t>Norepinephrine</a:t>
          </a:r>
          <a:endParaRPr lang="ar-SA" sz="2000" b="0" dirty="0">
            <a:solidFill>
              <a:schemeClr val="tx1"/>
            </a:solidFill>
            <a:latin typeface="Gill Sans MT"/>
          </a:endParaRPr>
        </a:p>
      </dgm:t>
    </dgm:pt>
    <dgm:pt modelId="{EF156A4D-D766-4036-803D-98CAEA170FDE}" type="parTrans" cxnId="{D59552D2-A81C-4A0B-A7D5-441855F03307}">
      <dgm:prSet/>
      <dgm:spPr/>
      <dgm:t>
        <a:bodyPr/>
        <a:lstStyle/>
        <a:p>
          <a:pPr rtl="1"/>
          <a:endParaRPr lang="ar-SA"/>
        </a:p>
      </dgm:t>
    </dgm:pt>
    <dgm:pt modelId="{09CEE1B4-3114-4FF4-9191-A05921AD2C91}" type="sibTrans" cxnId="{D59552D2-A81C-4A0B-A7D5-441855F03307}">
      <dgm:prSet/>
      <dgm:spPr/>
      <dgm:t>
        <a:bodyPr/>
        <a:lstStyle/>
        <a:p>
          <a:pPr rtl="1"/>
          <a:endParaRPr lang="ar-SA"/>
        </a:p>
      </dgm:t>
    </dgm:pt>
    <dgm:pt modelId="{9F97C8EA-49D5-44A2-A6B8-73EC0F42EBE8}">
      <dgm:prSet custT="1"/>
      <dgm:spPr/>
      <dgm:t>
        <a:bodyPr/>
        <a:lstStyle/>
        <a:p>
          <a:pPr rtl="1"/>
          <a:r>
            <a:rPr lang="en-US" sz="1800" b="0" dirty="0">
              <a:solidFill>
                <a:schemeClr val="tx1"/>
              </a:solidFill>
              <a:latin typeface="Gill Sans MT"/>
            </a:rPr>
            <a:t>High Protein Diet</a:t>
          </a:r>
          <a:endParaRPr lang="ar-SA" sz="1800" b="0" dirty="0">
            <a:solidFill>
              <a:schemeClr val="tx1"/>
            </a:solidFill>
            <a:latin typeface="Gill Sans MT"/>
          </a:endParaRPr>
        </a:p>
      </dgm:t>
    </dgm:pt>
    <dgm:pt modelId="{F4C8B52C-7710-4ADC-8ED4-7FF87A742799}" type="parTrans" cxnId="{F85C8017-7DFA-417E-A49F-69269D8D4021}">
      <dgm:prSet/>
      <dgm:spPr/>
      <dgm:t>
        <a:bodyPr/>
        <a:lstStyle/>
        <a:p>
          <a:pPr rtl="1"/>
          <a:endParaRPr lang="ar-SA"/>
        </a:p>
      </dgm:t>
    </dgm:pt>
    <dgm:pt modelId="{94562F4E-A2F7-439B-B789-0632DA863921}" type="sibTrans" cxnId="{F85C8017-7DFA-417E-A49F-69269D8D4021}">
      <dgm:prSet/>
      <dgm:spPr/>
      <dgm:t>
        <a:bodyPr/>
        <a:lstStyle/>
        <a:p>
          <a:pPr rtl="1"/>
          <a:endParaRPr lang="ar-SA"/>
        </a:p>
      </dgm:t>
    </dgm:pt>
    <dgm:pt modelId="{7551936E-9A35-4026-9D34-D65416ADCA6B}">
      <dgm:prSet custT="1"/>
      <dgm:spPr/>
      <dgm:t>
        <a:bodyPr/>
        <a:lstStyle/>
        <a:p>
          <a:pPr rtl="1"/>
          <a:r>
            <a:rPr lang="en-US" sz="1800" b="0" dirty="0" smtClean="0">
              <a:solidFill>
                <a:schemeClr val="tx1"/>
              </a:solidFill>
              <a:latin typeface="Gill Sans MT"/>
            </a:rPr>
            <a:t>Hyperglycemia</a:t>
          </a:r>
        </a:p>
        <a:p>
          <a:pPr rtl="1"/>
          <a:r>
            <a:rPr lang="en-US" sz="1050" b="0" dirty="0" smtClean="0">
              <a:solidFill>
                <a:srgbClr val="A6A6A6"/>
              </a:solidFill>
              <a:latin typeface="Gill Sans MT"/>
            </a:rPr>
            <a:t>Same</a:t>
          </a:r>
          <a:r>
            <a:rPr lang="en-US" sz="1050" b="0" baseline="0" dirty="0" smtClean="0">
              <a:solidFill>
                <a:srgbClr val="A6A6A6"/>
              </a:solidFill>
              <a:latin typeface="Gill Sans MT"/>
            </a:rPr>
            <a:t> (glucose is reabsorbed with Na+)</a:t>
          </a:r>
          <a:endParaRPr lang="ar-SA" sz="1050" b="0" dirty="0">
            <a:solidFill>
              <a:srgbClr val="A6A6A6"/>
            </a:solidFill>
            <a:latin typeface="Gill Sans MT"/>
          </a:endParaRPr>
        </a:p>
      </dgm:t>
    </dgm:pt>
    <dgm:pt modelId="{22BAC35D-65E3-44EA-B6E7-4F621BD0BE93}" type="parTrans" cxnId="{EADFD8EF-9D62-4594-AD47-8FF68BE27EDF}">
      <dgm:prSet/>
      <dgm:spPr/>
      <dgm:t>
        <a:bodyPr/>
        <a:lstStyle/>
        <a:p>
          <a:pPr rtl="1"/>
          <a:endParaRPr lang="ar-SA"/>
        </a:p>
      </dgm:t>
    </dgm:pt>
    <dgm:pt modelId="{DD4AEFE9-9146-4ED9-839F-DA8F3B5593E5}" type="sibTrans" cxnId="{EADFD8EF-9D62-4594-AD47-8FF68BE27EDF}">
      <dgm:prSet/>
      <dgm:spPr/>
      <dgm:t>
        <a:bodyPr/>
        <a:lstStyle/>
        <a:p>
          <a:pPr rtl="1"/>
          <a:endParaRPr lang="ar-SA"/>
        </a:p>
      </dgm:t>
    </dgm:pt>
    <dgm:pt modelId="{D8E2190A-6816-4FDF-8E49-A18325E8151A}">
      <dgm:prSet custT="1"/>
      <dgm:spPr/>
      <dgm:t>
        <a:bodyPr/>
        <a:lstStyle/>
        <a:p>
          <a:pPr rtl="1"/>
          <a:r>
            <a:rPr lang="en-US" sz="1800" b="0" dirty="0">
              <a:solidFill>
                <a:schemeClr val="tx1"/>
              </a:solidFill>
              <a:latin typeface="Gill Sans MT"/>
            </a:rPr>
            <a:t>Fever</a:t>
          </a:r>
          <a:endParaRPr lang="ar-SA" sz="1800" b="0" dirty="0">
            <a:solidFill>
              <a:schemeClr val="tx1"/>
            </a:solidFill>
            <a:latin typeface="Gill Sans MT"/>
          </a:endParaRPr>
        </a:p>
      </dgm:t>
    </dgm:pt>
    <dgm:pt modelId="{2F5B8C7F-8566-4CF9-8DEC-5261FF3A8319}" type="parTrans" cxnId="{CC6BD0A2-005C-4AA7-943C-385349F2158F}">
      <dgm:prSet/>
      <dgm:spPr/>
      <dgm:t>
        <a:bodyPr/>
        <a:lstStyle/>
        <a:p>
          <a:pPr rtl="1"/>
          <a:endParaRPr lang="ar-SA"/>
        </a:p>
      </dgm:t>
    </dgm:pt>
    <dgm:pt modelId="{A24B569D-A9C6-4E06-8091-F288C323F6D7}" type="sibTrans" cxnId="{CC6BD0A2-005C-4AA7-943C-385349F2158F}">
      <dgm:prSet/>
      <dgm:spPr/>
      <dgm:t>
        <a:bodyPr/>
        <a:lstStyle/>
        <a:p>
          <a:pPr rtl="1"/>
          <a:endParaRPr lang="ar-SA"/>
        </a:p>
      </dgm:t>
    </dgm:pt>
    <dgm:pt modelId="{646988B0-8FBC-42DD-A11A-B4B352F0E809}">
      <dgm:prSet custT="1"/>
      <dgm:spPr/>
      <dgm:t>
        <a:bodyPr/>
        <a:lstStyle/>
        <a:p>
          <a:pPr rtl="1"/>
          <a:r>
            <a:rPr lang="en-US" sz="1700" b="0" dirty="0">
              <a:solidFill>
                <a:schemeClr val="tx1"/>
              </a:solidFill>
              <a:latin typeface="Gill Sans MT"/>
            </a:rPr>
            <a:t>Angiotensin II</a:t>
          </a:r>
        </a:p>
        <a:p>
          <a:pPr rtl="1"/>
          <a:r>
            <a:rPr lang="en-US" sz="1700" b="0" dirty="0">
              <a:solidFill>
                <a:schemeClr val="tx1"/>
              </a:solidFill>
              <a:latin typeface="Gill Sans MT"/>
            </a:rPr>
            <a:t>(Constricts efferent arteriole more than afferent)</a:t>
          </a:r>
          <a:endParaRPr lang="ar-SA" sz="1700" b="0" dirty="0">
            <a:solidFill>
              <a:schemeClr val="tx1"/>
            </a:solidFill>
            <a:latin typeface="Gill Sans MT"/>
          </a:endParaRPr>
        </a:p>
      </dgm:t>
    </dgm:pt>
    <dgm:pt modelId="{AC22C2B4-90C3-4E54-B822-F7C32519A98E}" type="parTrans" cxnId="{301DB957-2303-4EE6-844B-8751F80ACADC}">
      <dgm:prSet/>
      <dgm:spPr/>
      <dgm:t>
        <a:bodyPr/>
        <a:lstStyle/>
        <a:p>
          <a:pPr rtl="1"/>
          <a:endParaRPr lang="ar-SA"/>
        </a:p>
      </dgm:t>
    </dgm:pt>
    <dgm:pt modelId="{24081EB9-2478-4836-9FB1-78B813049E4F}" type="sibTrans" cxnId="{301DB957-2303-4EE6-844B-8751F80ACADC}">
      <dgm:prSet/>
      <dgm:spPr/>
      <dgm:t>
        <a:bodyPr/>
        <a:lstStyle/>
        <a:p>
          <a:pPr rtl="1"/>
          <a:endParaRPr lang="ar-SA"/>
        </a:p>
      </dgm:t>
    </dgm:pt>
    <dgm:pt modelId="{E6DD5794-AA9C-AD48-BF0B-720F23604B74}" type="pres">
      <dgm:prSet presAssocID="{3D04624E-017A-CB46-8B32-655B92454604}" presName="diagram" presStyleCnt="0">
        <dgm:presLayoutVars>
          <dgm:chPref val="1"/>
          <dgm:dir/>
          <dgm:animOne val="branch"/>
          <dgm:animLvl val="lvl"/>
          <dgm:resizeHandles/>
        </dgm:presLayoutVars>
      </dgm:prSet>
      <dgm:spPr/>
      <dgm:t>
        <a:bodyPr/>
        <a:lstStyle/>
        <a:p>
          <a:endParaRPr lang="en-US"/>
        </a:p>
      </dgm:t>
    </dgm:pt>
    <dgm:pt modelId="{6D5733C7-61AB-1E42-9DA0-42551947831F}" type="pres">
      <dgm:prSet presAssocID="{16C6316C-1985-C642-8D51-597430842FF0}" presName="root" presStyleCnt="0"/>
      <dgm:spPr/>
    </dgm:pt>
    <dgm:pt modelId="{3FC20AA0-F587-BF4D-8EE9-0A10F1F1838A}" type="pres">
      <dgm:prSet presAssocID="{16C6316C-1985-C642-8D51-597430842FF0}" presName="rootComposite" presStyleCnt="0"/>
      <dgm:spPr/>
    </dgm:pt>
    <dgm:pt modelId="{70FCF125-CAB5-AE41-93C5-B19521FF9CB4}" type="pres">
      <dgm:prSet presAssocID="{16C6316C-1985-C642-8D51-597430842FF0}" presName="rootText" presStyleLbl="node1" presStyleIdx="0" presStyleCnt="3"/>
      <dgm:spPr/>
      <dgm:t>
        <a:bodyPr/>
        <a:lstStyle/>
        <a:p>
          <a:endParaRPr lang="en-US"/>
        </a:p>
      </dgm:t>
    </dgm:pt>
    <dgm:pt modelId="{70111F2E-9D85-F743-8855-333CBA52B376}" type="pres">
      <dgm:prSet presAssocID="{16C6316C-1985-C642-8D51-597430842FF0}" presName="rootConnector" presStyleLbl="node1" presStyleIdx="0" presStyleCnt="3"/>
      <dgm:spPr/>
      <dgm:t>
        <a:bodyPr/>
        <a:lstStyle/>
        <a:p>
          <a:endParaRPr lang="en-US"/>
        </a:p>
      </dgm:t>
    </dgm:pt>
    <dgm:pt modelId="{D129FEB4-D8C3-0147-BD99-4DF00AC2C591}" type="pres">
      <dgm:prSet presAssocID="{16C6316C-1985-C642-8D51-597430842FF0}" presName="childShape" presStyleCnt="0"/>
      <dgm:spPr/>
    </dgm:pt>
    <dgm:pt modelId="{7DDB94DF-D826-4EDC-90C9-6C84B2502BDE}" type="pres">
      <dgm:prSet presAssocID="{46839627-B978-4F72-B2A8-68C118FCA30F}" presName="Name13" presStyleLbl="parChTrans1D2" presStyleIdx="0" presStyleCnt="7"/>
      <dgm:spPr/>
      <dgm:t>
        <a:bodyPr/>
        <a:lstStyle/>
        <a:p>
          <a:endParaRPr lang="en-US"/>
        </a:p>
      </dgm:t>
    </dgm:pt>
    <dgm:pt modelId="{306C0429-E1AD-4E0B-8157-400B4226B28B}" type="pres">
      <dgm:prSet presAssocID="{31543B8A-6EB9-4F5A-A8A9-7A4E4474CD89}" presName="childText" presStyleLbl="bgAcc1" presStyleIdx="0" presStyleCnt="7">
        <dgm:presLayoutVars>
          <dgm:bulletEnabled val="1"/>
        </dgm:presLayoutVars>
      </dgm:prSet>
      <dgm:spPr/>
      <dgm:t>
        <a:bodyPr/>
        <a:lstStyle/>
        <a:p>
          <a:endParaRPr lang="en-US"/>
        </a:p>
      </dgm:t>
    </dgm:pt>
    <dgm:pt modelId="{69247748-874A-42F8-9C35-15C27C402073}" type="pres">
      <dgm:prSet presAssocID="{176A2ACC-1AC2-4666-AD98-CA9B19F7F0DF}" presName="Name13" presStyleLbl="parChTrans1D2" presStyleIdx="1" presStyleCnt="7"/>
      <dgm:spPr/>
      <dgm:t>
        <a:bodyPr/>
        <a:lstStyle/>
        <a:p>
          <a:endParaRPr lang="en-US"/>
        </a:p>
      </dgm:t>
    </dgm:pt>
    <dgm:pt modelId="{9BEF9E01-9354-4418-8C14-90231712C0C1}" type="pres">
      <dgm:prSet presAssocID="{55C50F91-82F9-4E4F-8417-4EDBE2FE977D}" presName="childText" presStyleLbl="bgAcc1" presStyleIdx="1" presStyleCnt="7">
        <dgm:presLayoutVars>
          <dgm:bulletEnabled val="1"/>
        </dgm:presLayoutVars>
      </dgm:prSet>
      <dgm:spPr/>
      <dgm:t>
        <a:bodyPr/>
        <a:lstStyle/>
        <a:p>
          <a:endParaRPr lang="en-US"/>
        </a:p>
      </dgm:t>
    </dgm:pt>
    <dgm:pt modelId="{69C82EFB-4B06-4CED-997B-AD840B49A47F}" type="pres">
      <dgm:prSet presAssocID="{EF156A4D-D766-4036-803D-98CAEA170FDE}" presName="Name13" presStyleLbl="parChTrans1D2" presStyleIdx="2" presStyleCnt="7"/>
      <dgm:spPr/>
      <dgm:t>
        <a:bodyPr/>
        <a:lstStyle/>
        <a:p>
          <a:endParaRPr lang="en-US"/>
        </a:p>
      </dgm:t>
    </dgm:pt>
    <dgm:pt modelId="{52F15970-3D7E-4099-9A97-767905F5F4B5}" type="pres">
      <dgm:prSet presAssocID="{FFC0D103-C249-4C11-B198-A3E94C71C330}" presName="childText" presStyleLbl="bgAcc1" presStyleIdx="2" presStyleCnt="7">
        <dgm:presLayoutVars>
          <dgm:bulletEnabled val="1"/>
        </dgm:presLayoutVars>
      </dgm:prSet>
      <dgm:spPr/>
      <dgm:t>
        <a:bodyPr/>
        <a:lstStyle/>
        <a:p>
          <a:endParaRPr lang="en-US"/>
        </a:p>
      </dgm:t>
    </dgm:pt>
    <dgm:pt modelId="{0B75EC71-7CA7-334E-B2CE-74ECFDD2B2A3}" type="pres">
      <dgm:prSet presAssocID="{552B1049-A178-394C-B1EF-7F57F002BAFE}" presName="root" presStyleCnt="0"/>
      <dgm:spPr/>
    </dgm:pt>
    <dgm:pt modelId="{9A42F74F-F497-1A4D-8453-B7535A902760}" type="pres">
      <dgm:prSet presAssocID="{552B1049-A178-394C-B1EF-7F57F002BAFE}" presName="rootComposite" presStyleCnt="0"/>
      <dgm:spPr/>
    </dgm:pt>
    <dgm:pt modelId="{6315FF6E-1D49-654E-944F-7D7C854635E5}" type="pres">
      <dgm:prSet presAssocID="{552B1049-A178-394C-B1EF-7F57F002BAFE}" presName="rootText" presStyleLbl="node1" presStyleIdx="1" presStyleCnt="3"/>
      <dgm:spPr/>
      <dgm:t>
        <a:bodyPr/>
        <a:lstStyle/>
        <a:p>
          <a:endParaRPr lang="en-US"/>
        </a:p>
      </dgm:t>
    </dgm:pt>
    <dgm:pt modelId="{75CCDC19-BDA1-3F4A-914B-DC500B2DF156}" type="pres">
      <dgm:prSet presAssocID="{552B1049-A178-394C-B1EF-7F57F002BAFE}" presName="rootConnector" presStyleLbl="node1" presStyleIdx="1" presStyleCnt="3"/>
      <dgm:spPr/>
      <dgm:t>
        <a:bodyPr/>
        <a:lstStyle/>
        <a:p>
          <a:endParaRPr lang="en-US"/>
        </a:p>
      </dgm:t>
    </dgm:pt>
    <dgm:pt modelId="{039CEF53-DD46-794A-9467-B4CC246BC277}" type="pres">
      <dgm:prSet presAssocID="{552B1049-A178-394C-B1EF-7F57F002BAFE}" presName="childShape" presStyleCnt="0"/>
      <dgm:spPr/>
    </dgm:pt>
    <dgm:pt modelId="{3085ECB0-A949-47D3-97D0-8758822A3300}" type="pres">
      <dgm:prSet presAssocID="{F4C8B52C-7710-4ADC-8ED4-7FF87A742799}" presName="Name13" presStyleLbl="parChTrans1D2" presStyleIdx="3" presStyleCnt="7"/>
      <dgm:spPr/>
      <dgm:t>
        <a:bodyPr/>
        <a:lstStyle/>
        <a:p>
          <a:endParaRPr lang="en-US"/>
        </a:p>
      </dgm:t>
    </dgm:pt>
    <dgm:pt modelId="{FE6C9747-5BB0-4C56-A499-13517F2F7119}" type="pres">
      <dgm:prSet presAssocID="{9F97C8EA-49D5-44A2-A6B8-73EC0F42EBE8}" presName="childText" presStyleLbl="bgAcc1" presStyleIdx="3" presStyleCnt="7">
        <dgm:presLayoutVars>
          <dgm:bulletEnabled val="1"/>
        </dgm:presLayoutVars>
      </dgm:prSet>
      <dgm:spPr/>
      <dgm:t>
        <a:bodyPr/>
        <a:lstStyle/>
        <a:p>
          <a:endParaRPr lang="en-US"/>
        </a:p>
      </dgm:t>
    </dgm:pt>
    <dgm:pt modelId="{11E6936D-E2FB-406F-96D9-9D0915E49693}" type="pres">
      <dgm:prSet presAssocID="{22BAC35D-65E3-44EA-B6E7-4F621BD0BE93}" presName="Name13" presStyleLbl="parChTrans1D2" presStyleIdx="4" presStyleCnt="7"/>
      <dgm:spPr/>
      <dgm:t>
        <a:bodyPr/>
        <a:lstStyle/>
        <a:p>
          <a:endParaRPr lang="en-US"/>
        </a:p>
      </dgm:t>
    </dgm:pt>
    <dgm:pt modelId="{02510277-E8D1-4458-8EA6-90C69C20D16D}" type="pres">
      <dgm:prSet presAssocID="{7551936E-9A35-4026-9D34-D65416ADCA6B}" presName="childText" presStyleLbl="bgAcc1" presStyleIdx="4" presStyleCnt="7">
        <dgm:presLayoutVars>
          <dgm:bulletEnabled val="1"/>
        </dgm:presLayoutVars>
      </dgm:prSet>
      <dgm:spPr/>
      <dgm:t>
        <a:bodyPr/>
        <a:lstStyle/>
        <a:p>
          <a:endParaRPr lang="en-US"/>
        </a:p>
      </dgm:t>
    </dgm:pt>
    <dgm:pt modelId="{CED3E957-BA5B-402D-A5A2-8B1A8307A881}" type="pres">
      <dgm:prSet presAssocID="{2F5B8C7F-8566-4CF9-8DEC-5261FF3A8319}" presName="Name13" presStyleLbl="parChTrans1D2" presStyleIdx="5" presStyleCnt="7"/>
      <dgm:spPr/>
      <dgm:t>
        <a:bodyPr/>
        <a:lstStyle/>
        <a:p>
          <a:endParaRPr lang="en-US"/>
        </a:p>
      </dgm:t>
    </dgm:pt>
    <dgm:pt modelId="{21A8B01C-CF7D-4393-AB1A-FBBF707AD9BE}" type="pres">
      <dgm:prSet presAssocID="{D8E2190A-6816-4FDF-8E49-A18325E8151A}" presName="childText" presStyleLbl="bgAcc1" presStyleIdx="5" presStyleCnt="7">
        <dgm:presLayoutVars>
          <dgm:bulletEnabled val="1"/>
        </dgm:presLayoutVars>
      </dgm:prSet>
      <dgm:spPr/>
      <dgm:t>
        <a:bodyPr/>
        <a:lstStyle/>
        <a:p>
          <a:endParaRPr lang="en-US"/>
        </a:p>
      </dgm:t>
    </dgm:pt>
    <dgm:pt modelId="{77A38105-0563-B34D-A817-8294E943B1AF}" type="pres">
      <dgm:prSet presAssocID="{21C35A45-CFCD-D344-8E1D-B6B0A26FC8C5}" presName="root" presStyleCnt="0"/>
      <dgm:spPr/>
    </dgm:pt>
    <dgm:pt modelId="{DEA9D7CE-FE76-F64F-872A-2D5F4190AB3C}" type="pres">
      <dgm:prSet presAssocID="{21C35A45-CFCD-D344-8E1D-B6B0A26FC8C5}" presName="rootComposite" presStyleCnt="0"/>
      <dgm:spPr/>
    </dgm:pt>
    <dgm:pt modelId="{09A0C3BC-F114-A941-80BA-43E9BE9EE58C}" type="pres">
      <dgm:prSet presAssocID="{21C35A45-CFCD-D344-8E1D-B6B0A26FC8C5}" presName="rootText" presStyleLbl="node1" presStyleIdx="2" presStyleCnt="3"/>
      <dgm:spPr/>
      <dgm:t>
        <a:bodyPr/>
        <a:lstStyle/>
        <a:p>
          <a:endParaRPr lang="en-US"/>
        </a:p>
      </dgm:t>
    </dgm:pt>
    <dgm:pt modelId="{2C7BBCAC-FDC6-B248-94C8-148EFB7A2BDF}" type="pres">
      <dgm:prSet presAssocID="{21C35A45-CFCD-D344-8E1D-B6B0A26FC8C5}" presName="rootConnector" presStyleLbl="node1" presStyleIdx="2" presStyleCnt="3"/>
      <dgm:spPr/>
      <dgm:t>
        <a:bodyPr/>
        <a:lstStyle/>
        <a:p>
          <a:endParaRPr lang="en-US"/>
        </a:p>
      </dgm:t>
    </dgm:pt>
    <dgm:pt modelId="{BCDA840B-432F-6E49-92D1-6C67BFF4B1A4}" type="pres">
      <dgm:prSet presAssocID="{21C35A45-CFCD-D344-8E1D-B6B0A26FC8C5}" presName="childShape" presStyleCnt="0"/>
      <dgm:spPr/>
    </dgm:pt>
    <dgm:pt modelId="{D8D5BBEA-BEFB-4272-8DA9-C075CA9A2AD3}" type="pres">
      <dgm:prSet presAssocID="{AC22C2B4-90C3-4E54-B822-F7C32519A98E}" presName="Name13" presStyleLbl="parChTrans1D2" presStyleIdx="6" presStyleCnt="7"/>
      <dgm:spPr/>
      <dgm:t>
        <a:bodyPr/>
        <a:lstStyle/>
        <a:p>
          <a:endParaRPr lang="en-US"/>
        </a:p>
      </dgm:t>
    </dgm:pt>
    <dgm:pt modelId="{18E18C26-5DFC-492F-9217-BCE56070DF55}" type="pres">
      <dgm:prSet presAssocID="{646988B0-8FBC-42DD-A11A-B4B352F0E809}" presName="childText" presStyleLbl="bgAcc1" presStyleIdx="6" presStyleCnt="7" custScaleX="111877" custScaleY="130883">
        <dgm:presLayoutVars>
          <dgm:bulletEnabled val="1"/>
        </dgm:presLayoutVars>
      </dgm:prSet>
      <dgm:spPr/>
      <dgm:t>
        <a:bodyPr/>
        <a:lstStyle/>
        <a:p>
          <a:endParaRPr lang="en-US"/>
        </a:p>
      </dgm:t>
    </dgm:pt>
  </dgm:ptLst>
  <dgm:cxnLst>
    <dgm:cxn modelId="{14C4B3D5-EA63-A94B-A6D9-FA429F264DE9}" type="presOf" srcId="{46839627-B978-4F72-B2A8-68C118FCA30F}" destId="{7DDB94DF-D826-4EDC-90C9-6C84B2502BDE}" srcOrd="0" destOrd="0" presId="urn:microsoft.com/office/officeart/2005/8/layout/hierarchy3"/>
    <dgm:cxn modelId="{0837EFAC-6854-41DC-965B-C25F60218802}" srcId="{16C6316C-1985-C642-8D51-597430842FF0}" destId="{55C50F91-82F9-4E4F-8417-4EDBE2FE977D}" srcOrd="1" destOrd="0" parTransId="{176A2ACC-1AC2-4666-AD98-CA9B19F7F0DF}" sibTransId="{9987701F-291C-4267-8808-58FAAC065E82}"/>
    <dgm:cxn modelId="{C9496FB4-4D1D-7448-89A4-B5293C9AC1FC}" type="presOf" srcId="{16C6316C-1985-C642-8D51-597430842FF0}" destId="{70111F2E-9D85-F743-8855-333CBA52B376}" srcOrd="1" destOrd="0" presId="urn:microsoft.com/office/officeart/2005/8/layout/hierarchy3"/>
    <dgm:cxn modelId="{783AA384-B3DF-914F-B5A1-C8B1A7FBCEE4}" type="presOf" srcId="{176A2ACC-1AC2-4666-AD98-CA9B19F7F0DF}" destId="{69247748-874A-42F8-9C35-15C27C402073}" srcOrd="0" destOrd="0" presId="urn:microsoft.com/office/officeart/2005/8/layout/hierarchy3"/>
    <dgm:cxn modelId="{379A1167-CAD8-8041-BADB-BFA446627693}" type="presOf" srcId="{F4C8B52C-7710-4ADC-8ED4-7FF87A742799}" destId="{3085ECB0-A949-47D3-97D0-8758822A3300}" srcOrd="0" destOrd="0" presId="urn:microsoft.com/office/officeart/2005/8/layout/hierarchy3"/>
    <dgm:cxn modelId="{C01C6667-00F9-BF4C-8172-EE4148A34F72}" type="presOf" srcId="{22BAC35D-65E3-44EA-B6E7-4F621BD0BE93}" destId="{11E6936D-E2FB-406F-96D9-9D0915E49693}" srcOrd="0" destOrd="0" presId="urn:microsoft.com/office/officeart/2005/8/layout/hierarchy3"/>
    <dgm:cxn modelId="{F85C8017-7DFA-417E-A49F-69269D8D4021}" srcId="{552B1049-A178-394C-B1EF-7F57F002BAFE}" destId="{9F97C8EA-49D5-44A2-A6B8-73EC0F42EBE8}" srcOrd="0" destOrd="0" parTransId="{F4C8B52C-7710-4ADC-8ED4-7FF87A742799}" sibTransId="{94562F4E-A2F7-439B-B789-0632DA863921}"/>
    <dgm:cxn modelId="{CC6BD0A2-005C-4AA7-943C-385349F2158F}" srcId="{552B1049-A178-394C-B1EF-7F57F002BAFE}" destId="{D8E2190A-6816-4FDF-8E49-A18325E8151A}" srcOrd="2" destOrd="0" parTransId="{2F5B8C7F-8566-4CF9-8DEC-5261FF3A8319}" sibTransId="{A24B569D-A9C6-4E06-8091-F288C323F6D7}"/>
    <dgm:cxn modelId="{69156073-97CB-7F4F-BEF4-898680F1B34E}" type="presOf" srcId="{552B1049-A178-394C-B1EF-7F57F002BAFE}" destId="{75CCDC19-BDA1-3F4A-914B-DC500B2DF156}" srcOrd="1" destOrd="0" presId="urn:microsoft.com/office/officeart/2005/8/layout/hierarchy3"/>
    <dgm:cxn modelId="{E5D8C398-94C4-3E4A-8968-55AE60188028}" type="presOf" srcId="{16C6316C-1985-C642-8D51-597430842FF0}" destId="{70FCF125-CAB5-AE41-93C5-B19521FF9CB4}" srcOrd="0" destOrd="0" presId="urn:microsoft.com/office/officeart/2005/8/layout/hierarchy3"/>
    <dgm:cxn modelId="{1FDFA844-A9F7-934A-AE32-1B0A82DDF762}" type="presOf" srcId="{EF156A4D-D766-4036-803D-98CAEA170FDE}" destId="{69C82EFB-4B06-4CED-997B-AD840B49A47F}" srcOrd="0" destOrd="0" presId="urn:microsoft.com/office/officeart/2005/8/layout/hierarchy3"/>
    <dgm:cxn modelId="{3225B569-D507-074C-B2FF-2D134D4AD356}" type="presOf" srcId="{FFC0D103-C249-4C11-B198-A3E94C71C330}" destId="{52F15970-3D7E-4099-9A97-767905F5F4B5}" srcOrd="0" destOrd="0" presId="urn:microsoft.com/office/officeart/2005/8/layout/hierarchy3"/>
    <dgm:cxn modelId="{2369D7EA-364A-FB41-8070-F76779ECD0FC}" srcId="{3D04624E-017A-CB46-8B32-655B92454604}" destId="{16C6316C-1985-C642-8D51-597430842FF0}" srcOrd="0" destOrd="0" parTransId="{5C44E03F-2B95-B245-84B8-F933440C2A45}" sibTransId="{337F8602-861C-7846-A0CB-6DD9863123B2}"/>
    <dgm:cxn modelId="{74E22893-0939-DF47-A61C-656A2E590869}" type="presOf" srcId="{646988B0-8FBC-42DD-A11A-B4B352F0E809}" destId="{18E18C26-5DFC-492F-9217-BCE56070DF55}" srcOrd="0" destOrd="0" presId="urn:microsoft.com/office/officeart/2005/8/layout/hierarchy3"/>
    <dgm:cxn modelId="{882F8280-8B23-C043-9E1A-9C9F1A659F44}" type="presOf" srcId="{31543B8A-6EB9-4F5A-A8A9-7A4E4474CD89}" destId="{306C0429-E1AD-4E0B-8157-400B4226B28B}" srcOrd="0" destOrd="0" presId="urn:microsoft.com/office/officeart/2005/8/layout/hierarchy3"/>
    <dgm:cxn modelId="{27447BAE-21DA-7145-95EF-664C3BB70D36}" srcId="{3D04624E-017A-CB46-8B32-655B92454604}" destId="{21C35A45-CFCD-D344-8E1D-B6B0A26FC8C5}" srcOrd="2" destOrd="0" parTransId="{8987C602-77AC-BF41-8903-C3825B6D2266}" sibTransId="{E5EF71AC-0D7D-4A4A-92A1-718D82CEB327}"/>
    <dgm:cxn modelId="{54E2C50E-0881-4FDC-BF04-900904889A1A}" srcId="{16C6316C-1985-C642-8D51-597430842FF0}" destId="{31543B8A-6EB9-4F5A-A8A9-7A4E4474CD89}" srcOrd="0" destOrd="0" parTransId="{46839627-B978-4F72-B2A8-68C118FCA30F}" sibTransId="{DB4F4429-4804-43C6-BD19-C7B76F56B17C}"/>
    <dgm:cxn modelId="{301DB957-2303-4EE6-844B-8751F80ACADC}" srcId="{21C35A45-CFCD-D344-8E1D-B6B0A26FC8C5}" destId="{646988B0-8FBC-42DD-A11A-B4B352F0E809}" srcOrd="0" destOrd="0" parTransId="{AC22C2B4-90C3-4E54-B822-F7C32519A98E}" sibTransId="{24081EB9-2478-4836-9FB1-78B813049E4F}"/>
    <dgm:cxn modelId="{AA80EEA3-B5F1-254E-96FB-60BEFA42B4BD}" type="presOf" srcId="{9F97C8EA-49D5-44A2-A6B8-73EC0F42EBE8}" destId="{FE6C9747-5BB0-4C56-A499-13517F2F7119}" srcOrd="0" destOrd="0" presId="urn:microsoft.com/office/officeart/2005/8/layout/hierarchy3"/>
    <dgm:cxn modelId="{F14A8ADF-B39A-CB4F-9AE8-69BBD8CAEC84}" type="presOf" srcId="{3D04624E-017A-CB46-8B32-655B92454604}" destId="{E6DD5794-AA9C-AD48-BF0B-720F23604B74}" srcOrd="0" destOrd="0" presId="urn:microsoft.com/office/officeart/2005/8/layout/hierarchy3"/>
    <dgm:cxn modelId="{CA453BD9-B84C-DF48-9B41-0DDE5AAE8FF8}" type="presOf" srcId="{D8E2190A-6816-4FDF-8E49-A18325E8151A}" destId="{21A8B01C-CF7D-4393-AB1A-FBBF707AD9BE}" srcOrd="0" destOrd="0" presId="urn:microsoft.com/office/officeart/2005/8/layout/hierarchy3"/>
    <dgm:cxn modelId="{EADFD8EF-9D62-4594-AD47-8FF68BE27EDF}" srcId="{552B1049-A178-394C-B1EF-7F57F002BAFE}" destId="{7551936E-9A35-4026-9D34-D65416ADCA6B}" srcOrd="1" destOrd="0" parTransId="{22BAC35D-65E3-44EA-B6E7-4F621BD0BE93}" sibTransId="{DD4AEFE9-9146-4ED9-839F-DA8F3B5593E5}"/>
    <dgm:cxn modelId="{2C2B3EF6-7CBC-004B-8E54-CE893D073E9E}" type="presOf" srcId="{AC22C2B4-90C3-4E54-B822-F7C32519A98E}" destId="{D8D5BBEA-BEFB-4272-8DA9-C075CA9A2AD3}" srcOrd="0" destOrd="0" presId="urn:microsoft.com/office/officeart/2005/8/layout/hierarchy3"/>
    <dgm:cxn modelId="{2ACE8BB9-51A1-E346-AD84-A96803601DBA}" type="presOf" srcId="{21C35A45-CFCD-D344-8E1D-B6B0A26FC8C5}" destId="{2C7BBCAC-FDC6-B248-94C8-148EFB7A2BDF}" srcOrd="1" destOrd="0" presId="urn:microsoft.com/office/officeart/2005/8/layout/hierarchy3"/>
    <dgm:cxn modelId="{E34A522C-5079-0D49-B6DF-75BF1F7627BE}" type="presOf" srcId="{55C50F91-82F9-4E4F-8417-4EDBE2FE977D}" destId="{9BEF9E01-9354-4418-8C14-90231712C0C1}" srcOrd="0" destOrd="0" presId="urn:microsoft.com/office/officeart/2005/8/layout/hierarchy3"/>
    <dgm:cxn modelId="{B43C07DC-6092-1E45-92E4-483925902197}" type="presOf" srcId="{21C35A45-CFCD-D344-8E1D-B6B0A26FC8C5}" destId="{09A0C3BC-F114-A941-80BA-43E9BE9EE58C}" srcOrd="0" destOrd="0" presId="urn:microsoft.com/office/officeart/2005/8/layout/hierarchy3"/>
    <dgm:cxn modelId="{117F2368-2FE4-3940-96FF-2198A7EE5E4A}" srcId="{3D04624E-017A-CB46-8B32-655B92454604}" destId="{552B1049-A178-394C-B1EF-7F57F002BAFE}" srcOrd="1" destOrd="0" parTransId="{67C639B3-B952-9C4A-BF9B-4FF7B566F6E9}" sibTransId="{166BC44C-AC26-294F-99FF-0074EFA5C79C}"/>
    <dgm:cxn modelId="{D59552D2-A81C-4A0B-A7D5-441855F03307}" srcId="{16C6316C-1985-C642-8D51-597430842FF0}" destId="{FFC0D103-C249-4C11-B198-A3E94C71C330}" srcOrd="2" destOrd="0" parTransId="{EF156A4D-D766-4036-803D-98CAEA170FDE}" sibTransId="{09CEE1B4-3114-4FF4-9191-A05921AD2C91}"/>
    <dgm:cxn modelId="{4918A519-C085-A643-9280-6C38F76BCDA4}" type="presOf" srcId="{7551936E-9A35-4026-9D34-D65416ADCA6B}" destId="{02510277-E8D1-4458-8EA6-90C69C20D16D}" srcOrd="0" destOrd="0" presId="urn:microsoft.com/office/officeart/2005/8/layout/hierarchy3"/>
    <dgm:cxn modelId="{EF324465-38A7-3341-A3BD-28B0957C64D1}" type="presOf" srcId="{552B1049-A178-394C-B1EF-7F57F002BAFE}" destId="{6315FF6E-1D49-654E-944F-7D7C854635E5}" srcOrd="0" destOrd="0" presId="urn:microsoft.com/office/officeart/2005/8/layout/hierarchy3"/>
    <dgm:cxn modelId="{4541263C-5C95-014F-8674-406E5C309907}" type="presOf" srcId="{2F5B8C7F-8566-4CF9-8DEC-5261FF3A8319}" destId="{CED3E957-BA5B-402D-A5A2-8B1A8307A881}" srcOrd="0" destOrd="0" presId="urn:microsoft.com/office/officeart/2005/8/layout/hierarchy3"/>
    <dgm:cxn modelId="{29C95FF1-0EE0-8741-94DA-E2269BDBBA41}" type="presParOf" srcId="{E6DD5794-AA9C-AD48-BF0B-720F23604B74}" destId="{6D5733C7-61AB-1E42-9DA0-42551947831F}" srcOrd="0" destOrd="0" presId="urn:microsoft.com/office/officeart/2005/8/layout/hierarchy3"/>
    <dgm:cxn modelId="{346B00BB-074D-5C4B-BDB0-A9F44BC733D8}" type="presParOf" srcId="{6D5733C7-61AB-1E42-9DA0-42551947831F}" destId="{3FC20AA0-F587-BF4D-8EE9-0A10F1F1838A}" srcOrd="0" destOrd="0" presId="urn:microsoft.com/office/officeart/2005/8/layout/hierarchy3"/>
    <dgm:cxn modelId="{5E61507F-3E97-704E-ABC1-D60A183321BD}" type="presParOf" srcId="{3FC20AA0-F587-BF4D-8EE9-0A10F1F1838A}" destId="{70FCF125-CAB5-AE41-93C5-B19521FF9CB4}" srcOrd="0" destOrd="0" presId="urn:microsoft.com/office/officeart/2005/8/layout/hierarchy3"/>
    <dgm:cxn modelId="{66C5817C-7CA3-3C4B-86D7-16B852B5A0AF}" type="presParOf" srcId="{3FC20AA0-F587-BF4D-8EE9-0A10F1F1838A}" destId="{70111F2E-9D85-F743-8855-333CBA52B376}" srcOrd="1" destOrd="0" presId="urn:microsoft.com/office/officeart/2005/8/layout/hierarchy3"/>
    <dgm:cxn modelId="{75E9C6DB-9BCE-A041-B92C-B35A216E1A2F}" type="presParOf" srcId="{6D5733C7-61AB-1E42-9DA0-42551947831F}" destId="{D129FEB4-D8C3-0147-BD99-4DF00AC2C591}" srcOrd="1" destOrd="0" presId="urn:microsoft.com/office/officeart/2005/8/layout/hierarchy3"/>
    <dgm:cxn modelId="{38214FF9-09C4-CA45-867E-ACC9E404B2AB}" type="presParOf" srcId="{D129FEB4-D8C3-0147-BD99-4DF00AC2C591}" destId="{7DDB94DF-D826-4EDC-90C9-6C84B2502BDE}" srcOrd="0" destOrd="0" presId="urn:microsoft.com/office/officeart/2005/8/layout/hierarchy3"/>
    <dgm:cxn modelId="{4A17DD6D-194A-DE45-814C-2D581FC44E7B}" type="presParOf" srcId="{D129FEB4-D8C3-0147-BD99-4DF00AC2C591}" destId="{306C0429-E1AD-4E0B-8157-400B4226B28B}" srcOrd="1" destOrd="0" presId="urn:microsoft.com/office/officeart/2005/8/layout/hierarchy3"/>
    <dgm:cxn modelId="{1CD63DCE-F2C5-894A-892E-EC109D908242}" type="presParOf" srcId="{D129FEB4-D8C3-0147-BD99-4DF00AC2C591}" destId="{69247748-874A-42F8-9C35-15C27C402073}" srcOrd="2" destOrd="0" presId="urn:microsoft.com/office/officeart/2005/8/layout/hierarchy3"/>
    <dgm:cxn modelId="{947B7A39-54BB-D947-AFAC-DC4A392D1BA2}" type="presParOf" srcId="{D129FEB4-D8C3-0147-BD99-4DF00AC2C591}" destId="{9BEF9E01-9354-4418-8C14-90231712C0C1}" srcOrd="3" destOrd="0" presId="urn:microsoft.com/office/officeart/2005/8/layout/hierarchy3"/>
    <dgm:cxn modelId="{1C6275C8-BE33-6240-AB93-8052D25D0EE6}" type="presParOf" srcId="{D129FEB4-D8C3-0147-BD99-4DF00AC2C591}" destId="{69C82EFB-4B06-4CED-997B-AD840B49A47F}" srcOrd="4" destOrd="0" presId="urn:microsoft.com/office/officeart/2005/8/layout/hierarchy3"/>
    <dgm:cxn modelId="{631178F3-C5AD-8D44-BE33-A0A907389E2C}" type="presParOf" srcId="{D129FEB4-D8C3-0147-BD99-4DF00AC2C591}" destId="{52F15970-3D7E-4099-9A97-767905F5F4B5}" srcOrd="5" destOrd="0" presId="urn:microsoft.com/office/officeart/2005/8/layout/hierarchy3"/>
    <dgm:cxn modelId="{864479E9-6A81-0742-9469-85393C7DF481}" type="presParOf" srcId="{E6DD5794-AA9C-AD48-BF0B-720F23604B74}" destId="{0B75EC71-7CA7-334E-B2CE-74ECFDD2B2A3}" srcOrd="1" destOrd="0" presId="urn:microsoft.com/office/officeart/2005/8/layout/hierarchy3"/>
    <dgm:cxn modelId="{6C9F7C23-10E1-074A-B599-0A151CE3C9AF}" type="presParOf" srcId="{0B75EC71-7CA7-334E-B2CE-74ECFDD2B2A3}" destId="{9A42F74F-F497-1A4D-8453-B7535A902760}" srcOrd="0" destOrd="0" presId="urn:microsoft.com/office/officeart/2005/8/layout/hierarchy3"/>
    <dgm:cxn modelId="{1C912FB3-4A8C-6448-ABD9-5E0CCC9AE09C}" type="presParOf" srcId="{9A42F74F-F497-1A4D-8453-B7535A902760}" destId="{6315FF6E-1D49-654E-944F-7D7C854635E5}" srcOrd="0" destOrd="0" presId="urn:microsoft.com/office/officeart/2005/8/layout/hierarchy3"/>
    <dgm:cxn modelId="{33AB973D-214E-CE47-A9A0-2B788EA29177}" type="presParOf" srcId="{9A42F74F-F497-1A4D-8453-B7535A902760}" destId="{75CCDC19-BDA1-3F4A-914B-DC500B2DF156}" srcOrd="1" destOrd="0" presId="urn:microsoft.com/office/officeart/2005/8/layout/hierarchy3"/>
    <dgm:cxn modelId="{CC98A4B7-118F-1140-920B-B188E5D499B3}" type="presParOf" srcId="{0B75EC71-7CA7-334E-B2CE-74ECFDD2B2A3}" destId="{039CEF53-DD46-794A-9467-B4CC246BC277}" srcOrd="1" destOrd="0" presId="urn:microsoft.com/office/officeart/2005/8/layout/hierarchy3"/>
    <dgm:cxn modelId="{B4F8D3F7-C414-8643-B9A8-BC22505A23E0}" type="presParOf" srcId="{039CEF53-DD46-794A-9467-B4CC246BC277}" destId="{3085ECB0-A949-47D3-97D0-8758822A3300}" srcOrd="0" destOrd="0" presId="urn:microsoft.com/office/officeart/2005/8/layout/hierarchy3"/>
    <dgm:cxn modelId="{BB762537-CD39-A443-958A-8E8ABDA26612}" type="presParOf" srcId="{039CEF53-DD46-794A-9467-B4CC246BC277}" destId="{FE6C9747-5BB0-4C56-A499-13517F2F7119}" srcOrd="1" destOrd="0" presId="urn:microsoft.com/office/officeart/2005/8/layout/hierarchy3"/>
    <dgm:cxn modelId="{E828D647-82FD-4E42-9C9C-FA85AEE69085}" type="presParOf" srcId="{039CEF53-DD46-794A-9467-B4CC246BC277}" destId="{11E6936D-E2FB-406F-96D9-9D0915E49693}" srcOrd="2" destOrd="0" presId="urn:microsoft.com/office/officeart/2005/8/layout/hierarchy3"/>
    <dgm:cxn modelId="{E1BAED7A-EF55-7F40-8F47-CA1C99B5626F}" type="presParOf" srcId="{039CEF53-DD46-794A-9467-B4CC246BC277}" destId="{02510277-E8D1-4458-8EA6-90C69C20D16D}" srcOrd="3" destOrd="0" presId="urn:microsoft.com/office/officeart/2005/8/layout/hierarchy3"/>
    <dgm:cxn modelId="{C93B5B71-B2F8-B845-8A20-442F58CF4E66}" type="presParOf" srcId="{039CEF53-DD46-794A-9467-B4CC246BC277}" destId="{CED3E957-BA5B-402D-A5A2-8B1A8307A881}" srcOrd="4" destOrd="0" presId="urn:microsoft.com/office/officeart/2005/8/layout/hierarchy3"/>
    <dgm:cxn modelId="{F602CBFE-418B-A84F-AD49-75AB2AECAF3A}" type="presParOf" srcId="{039CEF53-DD46-794A-9467-B4CC246BC277}" destId="{21A8B01C-CF7D-4393-AB1A-FBBF707AD9BE}" srcOrd="5" destOrd="0" presId="urn:microsoft.com/office/officeart/2005/8/layout/hierarchy3"/>
    <dgm:cxn modelId="{63FE5213-1231-224A-B72C-1967F9F5A8E3}" type="presParOf" srcId="{E6DD5794-AA9C-AD48-BF0B-720F23604B74}" destId="{77A38105-0563-B34D-A817-8294E943B1AF}" srcOrd="2" destOrd="0" presId="urn:microsoft.com/office/officeart/2005/8/layout/hierarchy3"/>
    <dgm:cxn modelId="{A9992ECA-881A-E84A-8FEF-BE2191C1218A}" type="presParOf" srcId="{77A38105-0563-B34D-A817-8294E943B1AF}" destId="{DEA9D7CE-FE76-F64F-872A-2D5F4190AB3C}" srcOrd="0" destOrd="0" presId="urn:microsoft.com/office/officeart/2005/8/layout/hierarchy3"/>
    <dgm:cxn modelId="{8DA46681-D226-4B4B-8DAA-4C3D4AFAFE04}" type="presParOf" srcId="{DEA9D7CE-FE76-F64F-872A-2D5F4190AB3C}" destId="{09A0C3BC-F114-A941-80BA-43E9BE9EE58C}" srcOrd="0" destOrd="0" presId="urn:microsoft.com/office/officeart/2005/8/layout/hierarchy3"/>
    <dgm:cxn modelId="{5E64A92F-D4EC-F245-80E9-0B89169858BE}" type="presParOf" srcId="{DEA9D7CE-FE76-F64F-872A-2D5F4190AB3C}" destId="{2C7BBCAC-FDC6-B248-94C8-148EFB7A2BDF}" srcOrd="1" destOrd="0" presId="urn:microsoft.com/office/officeart/2005/8/layout/hierarchy3"/>
    <dgm:cxn modelId="{111014F9-F760-4747-AEFF-00DF60D67E4F}" type="presParOf" srcId="{77A38105-0563-B34D-A817-8294E943B1AF}" destId="{BCDA840B-432F-6E49-92D1-6C67BFF4B1A4}" srcOrd="1" destOrd="0" presId="urn:microsoft.com/office/officeart/2005/8/layout/hierarchy3"/>
    <dgm:cxn modelId="{C22ABF4E-C32D-494C-AAD1-E027121D78EB}" type="presParOf" srcId="{BCDA840B-432F-6E49-92D1-6C67BFF4B1A4}" destId="{D8D5BBEA-BEFB-4272-8DA9-C075CA9A2AD3}" srcOrd="0" destOrd="0" presId="urn:microsoft.com/office/officeart/2005/8/layout/hierarchy3"/>
    <dgm:cxn modelId="{224E1A1C-5F10-344C-90AD-7EF967A97CB0}" type="presParOf" srcId="{BCDA840B-432F-6E49-92D1-6C67BFF4B1A4}" destId="{18E18C26-5DFC-492F-9217-BCE56070DF5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481960-54E5-BD42-89CC-983BDF80DB85}" type="doc">
      <dgm:prSet loTypeId="urn:microsoft.com/office/officeart/2005/8/layout/hierarchy1" loCatId="" qsTypeId="urn:microsoft.com/office/officeart/2005/8/quickstyle/simple1" qsCatId="simple" csTypeId="urn:microsoft.com/office/officeart/2005/8/colors/colorful1" csCatId="colorful" phldr="1"/>
      <dgm:spPr/>
      <dgm:t>
        <a:bodyPr/>
        <a:lstStyle/>
        <a:p>
          <a:endParaRPr lang="en-US"/>
        </a:p>
      </dgm:t>
    </dgm:pt>
    <dgm:pt modelId="{1478454D-E891-FD48-B451-B668EB14BECD}">
      <dgm:prSet phldrT="[Text]"/>
      <dgm:spPr/>
      <dgm:t>
        <a:bodyPr/>
        <a:lstStyle/>
        <a:p>
          <a:r>
            <a:rPr lang="en-US" dirty="0" smtClean="0"/>
            <a:t>Nephron </a:t>
          </a:r>
          <a:endParaRPr lang="en-US" dirty="0"/>
        </a:p>
      </dgm:t>
    </dgm:pt>
    <dgm:pt modelId="{640BA191-6F9E-A749-BA99-03A85C956387}" type="parTrans" cxnId="{3D3BF0A8-69F0-3948-BB12-BA908A44E26F}">
      <dgm:prSet/>
      <dgm:spPr/>
      <dgm:t>
        <a:bodyPr/>
        <a:lstStyle/>
        <a:p>
          <a:endParaRPr lang="en-US"/>
        </a:p>
      </dgm:t>
    </dgm:pt>
    <dgm:pt modelId="{F743F3A9-FEE1-504A-B06B-29E6FF8C987C}" type="sibTrans" cxnId="{3D3BF0A8-69F0-3948-BB12-BA908A44E26F}">
      <dgm:prSet/>
      <dgm:spPr/>
      <dgm:t>
        <a:bodyPr/>
        <a:lstStyle/>
        <a:p>
          <a:endParaRPr lang="en-US"/>
        </a:p>
      </dgm:t>
    </dgm:pt>
    <dgm:pt modelId="{7C127779-272C-B74C-9092-39C8F069A6AF}">
      <dgm:prSet phldrT="[Text]"/>
      <dgm:spPr/>
      <dgm:t>
        <a:bodyPr/>
        <a:lstStyle/>
        <a:p>
          <a:r>
            <a:rPr lang="en-US" dirty="0" smtClean="0"/>
            <a:t>Renal Corpuscle </a:t>
          </a:r>
          <a:endParaRPr lang="en-US" dirty="0"/>
        </a:p>
      </dgm:t>
    </dgm:pt>
    <dgm:pt modelId="{8C4F72C7-B16A-344B-9E6D-5747E08B8BD9}" type="parTrans" cxnId="{BC9B577E-E92A-0A49-A6DE-BFEB5395FF05}">
      <dgm:prSet/>
      <dgm:spPr/>
      <dgm:t>
        <a:bodyPr/>
        <a:lstStyle/>
        <a:p>
          <a:endParaRPr lang="en-US"/>
        </a:p>
      </dgm:t>
    </dgm:pt>
    <dgm:pt modelId="{7F82FC28-A665-4F48-A596-9FEB063E2571}" type="sibTrans" cxnId="{BC9B577E-E92A-0A49-A6DE-BFEB5395FF05}">
      <dgm:prSet/>
      <dgm:spPr/>
      <dgm:t>
        <a:bodyPr/>
        <a:lstStyle/>
        <a:p>
          <a:endParaRPr lang="en-US"/>
        </a:p>
      </dgm:t>
    </dgm:pt>
    <dgm:pt modelId="{4F5DE03A-141A-5840-9723-B9ADCD9A6333}">
      <dgm:prSet phldrT="[Text]"/>
      <dgm:spPr/>
      <dgm:t>
        <a:bodyPr/>
        <a:lstStyle/>
        <a:p>
          <a:r>
            <a:rPr lang="en-US" dirty="0" smtClean="0"/>
            <a:t>Glomerulus </a:t>
          </a:r>
          <a:endParaRPr lang="en-US" dirty="0"/>
        </a:p>
      </dgm:t>
    </dgm:pt>
    <dgm:pt modelId="{327F2DE2-35E5-0D4A-A629-6FAB12D87507}" type="parTrans" cxnId="{4BFE8D38-093E-984D-A9B0-CD7099044AF0}">
      <dgm:prSet/>
      <dgm:spPr/>
      <dgm:t>
        <a:bodyPr/>
        <a:lstStyle/>
        <a:p>
          <a:endParaRPr lang="en-US"/>
        </a:p>
      </dgm:t>
    </dgm:pt>
    <dgm:pt modelId="{DEEA0214-1C04-234D-AF6F-BB44C6D81188}" type="sibTrans" cxnId="{4BFE8D38-093E-984D-A9B0-CD7099044AF0}">
      <dgm:prSet/>
      <dgm:spPr/>
      <dgm:t>
        <a:bodyPr/>
        <a:lstStyle/>
        <a:p>
          <a:endParaRPr lang="en-US"/>
        </a:p>
      </dgm:t>
    </dgm:pt>
    <dgm:pt modelId="{116005A3-A1DF-1C40-840D-30E1192A6A48}">
      <dgm:prSet phldrT="[Text]"/>
      <dgm:spPr/>
      <dgm:t>
        <a:bodyPr/>
        <a:lstStyle/>
        <a:p>
          <a:r>
            <a:rPr lang="en-US" dirty="0" smtClean="0"/>
            <a:t>Bowman's Capsule </a:t>
          </a:r>
          <a:endParaRPr lang="en-US" dirty="0"/>
        </a:p>
      </dgm:t>
    </dgm:pt>
    <dgm:pt modelId="{C0ADE203-F0FA-4D4A-B1E4-2C62DE80C3A8}" type="parTrans" cxnId="{21978E3B-AA32-AA4E-BA7F-F21D4E108D45}">
      <dgm:prSet/>
      <dgm:spPr/>
      <dgm:t>
        <a:bodyPr/>
        <a:lstStyle/>
        <a:p>
          <a:endParaRPr lang="en-US"/>
        </a:p>
      </dgm:t>
    </dgm:pt>
    <dgm:pt modelId="{9AE98080-BDC2-2F44-9A7A-56157AEE26DB}" type="sibTrans" cxnId="{21978E3B-AA32-AA4E-BA7F-F21D4E108D45}">
      <dgm:prSet/>
      <dgm:spPr/>
      <dgm:t>
        <a:bodyPr/>
        <a:lstStyle/>
        <a:p>
          <a:endParaRPr lang="en-US"/>
        </a:p>
      </dgm:t>
    </dgm:pt>
    <dgm:pt modelId="{3848928F-1614-E34D-BC01-BF12FC432677}">
      <dgm:prSet phldrT="[Text]"/>
      <dgm:spPr/>
      <dgm:t>
        <a:bodyPr/>
        <a:lstStyle/>
        <a:p>
          <a:r>
            <a:rPr lang="en-US" dirty="0" smtClean="0"/>
            <a:t>Renal tubules </a:t>
          </a:r>
          <a:endParaRPr lang="en-US" dirty="0"/>
        </a:p>
      </dgm:t>
    </dgm:pt>
    <dgm:pt modelId="{C2EDF55B-3037-6646-85C4-EAF748F2681B}" type="parTrans" cxnId="{BA672375-FADB-0242-8463-BD69EE0C82A5}">
      <dgm:prSet/>
      <dgm:spPr/>
      <dgm:t>
        <a:bodyPr/>
        <a:lstStyle/>
        <a:p>
          <a:endParaRPr lang="en-US"/>
        </a:p>
      </dgm:t>
    </dgm:pt>
    <dgm:pt modelId="{95E7DB24-FD95-134E-91AC-3ED739622368}" type="sibTrans" cxnId="{BA672375-FADB-0242-8463-BD69EE0C82A5}">
      <dgm:prSet/>
      <dgm:spPr/>
      <dgm:t>
        <a:bodyPr/>
        <a:lstStyle/>
        <a:p>
          <a:endParaRPr lang="en-US"/>
        </a:p>
      </dgm:t>
    </dgm:pt>
    <dgm:pt modelId="{6B175CAB-28C4-1441-BB22-5CA917448417}">
      <dgm:prSet phldrT="[Text]"/>
      <dgm:spPr/>
      <dgm:t>
        <a:bodyPr/>
        <a:lstStyle/>
        <a:p>
          <a:r>
            <a:rPr lang="en-US" dirty="0" smtClean="0"/>
            <a:t>Proximal convoluted tubules </a:t>
          </a:r>
          <a:endParaRPr lang="en-US" dirty="0"/>
        </a:p>
      </dgm:t>
    </dgm:pt>
    <dgm:pt modelId="{87D3521A-804B-CF43-9EB3-EB7AA25977E9}" type="parTrans" cxnId="{44AFE244-4C6B-3647-B903-4E74E5C544E7}">
      <dgm:prSet/>
      <dgm:spPr/>
      <dgm:t>
        <a:bodyPr/>
        <a:lstStyle/>
        <a:p>
          <a:endParaRPr lang="en-US"/>
        </a:p>
      </dgm:t>
    </dgm:pt>
    <dgm:pt modelId="{B412CDCF-2669-FB41-A429-D739240091A7}" type="sibTrans" cxnId="{44AFE244-4C6B-3647-B903-4E74E5C544E7}">
      <dgm:prSet/>
      <dgm:spPr/>
      <dgm:t>
        <a:bodyPr/>
        <a:lstStyle/>
        <a:p>
          <a:pPr rtl="0"/>
          <a:endParaRPr lang="en-US"/>
        </a:p>
      </dgm:t>
    </dgm:pt>
    <dgm:pt modelId="{0BE24E5A-DD4A-2949-A1CA-6B7708E0214D}">
      <dgm:prSet/>
      <dgm:spPr/>
      <dgm:t>
        <a:bodyPr/>
        <a:lstStyle/>
        <a:p>
          <a:r>
            <a:rPr lang="en-US" dirty="0" smtClean="0"/>
            <a:t>Loop of Henle </a:t>
          </a:r>
          <a:endParaRPr lang="en-US" dirty="0"/>
        </a:p>
      </dgm:t>
    </dgm:pt>
    <dgm:pt modelId="{D82BE2CD-805F-F143-9DF6-F537DA505EA8}" type="parTrans" cxnId="{F2E79CEC-A33A-9B4B-81BA-CC7AA88CEA43}">
      <dgm:prSet/>
      <dgm:spPr/>
      <dgm:t>
        <a:bodyPr/>
        <a:lstStyle/>
        <a:p>
          <a:endParaRPr lang="en-US"/>
        </a:p>
      </dgm:t>
    </dgm:pt>
    <dgm:pt modelId="{5A6B5C2D-1093-A048-84B6-64B2D39E608D}" type="sibTrans" cxnId="{F2E79CEC-A33A-9B4B-81BA-CC7AA88CEA43}">
      <dgm:prSet/>
      <dgm:spPr/>
      <dgm:t>
        <a:bodyPr/>
        <a:lstStyle/>
        <a:p>
          <a:endParaRPr lang="en-US"/>
        </a:p>
      </dgm:t>
    </dgm:pt>
    <dgm:pt modelId="{BB7DF733-8405-0542-860D-60432912106F}">
      <dgm:prSet/>
      <dgm:spPr/>
      <dgm:t>
        <a:bodyPr/>
        <a:lstStyle/>
        <a:p>
          <a:r>
            <a:rPr lang="en-US" dirty="0" smtClean="0"/>
            <a:t>Distal convoluted tubules </a:t>
          </a:r>
          <a:endParaRPr lang="en-US" dirty="0"/>
        </a:p>
      </dgm:t>
    </dgm:pt>
    <dgm:pt modelId="{2177769E-8112-CE49-8DA7-E720A830763C}" type="parTrans" cxnId="{620D43DC-7614-3D48-B213-9848D705C0BF}">
      <dgm:prSet/>
      <dgm:spPr/>
      <dgm:t>
        <a:bodyPr/>
        <a:lstStyle/>
        <a:p>
          <a:endParaRPr lang="en-US"/>
        </a:p>
      </dgm:t>
    </dgm:pt>
    <dgm:pt modelId="{B5BC7739-F4AB-004D-B11E-8EAE05D11374}" type="sibTrans" cxnId="{620D43DC-7614-3D48-B213-9848D705C0BF}">
      <dgm:prSet/>
      <dgm:spPr/>
      <dgm:t>
        <a:bodyPr/>
        <a:lstStyle/>
        <a:p>
          <a:endParaRPr lang="en-US"/>
        </a:p>
      </dgm:t>
    </dgm:pt>
    <dgm:pt modelId="{A0294BDB-99A6-AF40-888E-4C812AB53FA4}">
      <dgm:prSet/>
      <dgm:spPr/>
      <dgm:t>
        <a:bodyPr/>
        <a:lstStyle/>
        <a:p>
          <a:r>
            <a:rPr lang="en-US" dirty="0" smtClean="0"/>
            <a:t>Connecting tubules </a:t>
          </a:r>
          <a:endParaRPr lang="en-US" dirty="0"/>
        </a:p>
      </dgm:t>
    </dgm:pt>
    <dgm:pt modelId="{80E4EF26-5459-8948-BE1D-DA83F8D855F5}" type="parTrans" cxnId="{F072849C-D883-6445-8815-632B7427820E}">
      <dgm:prSet/>
      <dgm:spPr/>
      <dgm:t>
        <a:bodyPr/>
        <a:lstStyle/>
        <a:p>
          <a:endParaRPr lang="en-US"/>
        </a:p>
      </dgm:t>
    </dgm:pt>
    <dgm:pt modelId="{E0B0EB9D-B8D1-7042-8161-C1C8F09324CD}" type="sibTrans" cxnId="{F072849C-D883-6445-8815-632B7427820E}">
      <dgm:prSet/>
      <dgm:spPr/>
      <dgm:t>
        <a:bodyPr/>
        <a:lstStyle/>
        <a:p>
          <a:endParaRPr lang="en-US"/>
        </a:p>
      </dgm:t>
    </dgm:pt>
    <dgm:pt modelId="{1A6EE6C4-4865-5F4F-8C4D-A78C2FA30A91}">
      <dgm:prSet/>
      <dgm:spPr/>
      <dgm:t>
        <a:bodyPr/>
        <a:lstStyle/>
        <a:p>
          <a:r>
            <a:rPr lang="en-US" dirty="0" smtClean="0"/>
            <a:t>Intercalated cells</a:t>
          </a:r>
          <a:endParaRPr lang="en-US" dirty="0"/>
        </a:p>
      </dgm:t>
    </dgm:pt>
    <dgm:pt modelId="{D3192E8C-E606-B542-ACDF-DEF46F5D6E19}" type="parTrans" cxnId="{EEA30BEF-B455-AD48-93BD-4E7EDD48FEF6}">
      <dgm:prSet/>
      <dgm:spPr/>
      <dgm:t>
        <a:bodyPr/>
        <a:lstStyle/>
        <a:p>
          <a:endParaRPr lang="en-US"/>
        </a:p>
      </dgm:t>
    </dgm:pt>
    <dgm:pt modelId="{EA7AB681-80B6-B647-B872-86FB02220713}" type="sibTrans" cxnId="{EEA30BEF-B455-AD48-93BD-4E7EDD48FEF6}">
      <dgm:prSet/>
      <dgm:spPr/>
      <dgm:t>
        <a:bodyPr/>
        <a:lstStyle/>
        <a:p>
          <a:endParaRPr lang="en-US"/>
        </a:p>
      </dgm:t>
    </dgm:pt>
    <dgm:pt modelId="{410B8969-0C97-2A47-8B60-100AC0C0E7F4}">
      <dgm:prSet/>
      <dgm:spPr/>
      <dgm:t>
        <a:bodyPr/>
        <a:lstStyle/>
        <a:p>
          <a:r>
            <a:rPr lang="en-US" dirty="0" smtClean="0"/>
            <a:t>Principal cells </a:t>
          </a:r>
          <a:endParaRPr lang="en-US" dirty="0"/>
        </a:p>
      </dgm:t>
    </dgm:pt>
    <dgm:pt modelId="{8FCE0DED-7C69-4543-92DD-C2E48D3E47BB}" type="parTrans" cxnId="{C2472E05-D74A-2C41-9E36-CBE49740FF73}">
      <dgm:prSet/>
      <dgm:spPr/>
      <dgm:t>
        <a:bodyPr/>
        <a:lstStyle/>
        <a:p>
          <a:endParaRPr lang="en-US"/>
        </a:p>
      </dgm:t>
    </dgm:pt>
    <dgm:pt modelId="{FF27E28E-7A2D-A349-8155-CDB8D364F417}" type="sibTrans" cxnId="{C2472E05-D74A-2C41-9E36-CBE49740FF73}">
      <dgm:prSet/>
      <dgm:spPr/>
      <dgm:t>
        <a:bodyPr/>
        <a:lstStyle/>
        <a:p>
          <a:endParaRPr lang="en-US"/>
        </a:p>
      </dgm:t>
    </dgm:pt>
    <dgm:pt modelId="{6E8A2A1B-B46E-2B40-B1B7-FBC3F2152520}" type="pres">
      <dgm:prSet presAssocID="{94481960-54E5-BD42-89CC-983BDF80DB85}" presName="hierChild1" presStyleCnt="0">
        <dgm:presLayoutVars>
          <dgm:chPref val="1"/>
          <dgm:dir/>
          <dgm:animOne val="branch"/>
          <dgm:animLvl val="lvl"/>
          <dgm:resizeHandles/>
        </dgm:presLayoutVars>
      </dgm:prSet>
      <dgm:spPr/>
      <dgm:t>
        <a:bodyPr/>
        <a:lstStyle/>
        <a:p>
          <a:endParaRPr lang="en-US"/>
        </a:p>
      </dgm:t>
    </dgm:pt>
    <dgm:pt modelId="{8F769C38-F67D-9846-B015-EB980487047C}" type="pres">
      <dgm:prSet presAssocID="{1478454D-E891-FD48-B451-B668EB14BECD}" presName="hierRoot1" presStyleCnt="0"/>
      <dgm:spPr/>
    </dgm:pt>
    <dgm:pt modelId="{B0753436-811B-CE41-B64C-7783FBBA1613}" type="pres">
      <dgm:prSet presAssocID="{1478454D-E891-FD48-B451-B668EB14BECD}" presName="composite" presStyleCnt="0"/>
      <dgm:spPr/>
    </dgm:pt>
    <dgm:pt modelId="{F8AACE65-2DC9-C645-9F4B-52199D107E20}" type="pres">
      <dgm:prSet presAssocID="{1478454D-E891-FD48-B451-B668EB14BECD}" presName="background" presStyleLbl="node0" presStyleIdx="0" presStyleCnt="1"/>
      <dgm:spPr/>
    </dgm:pt>
    <dgm:pt modelId="{68281390-4385-5C4C-AC27-36CF7C632C22}" type="pres">
      <dgm:prSet presAssocID="{1478454D-E891-FD48-B451-B668EB14BECD}" presName="text" presStyleLbl="fgAcc0" presStyleIdx="0" presStyleCnt="1">
        <dgm:presLayoutVars>
          <dgm:chPref val="3"/>
        </dgm:presLayoutVars>
      </dgm:prSet>
      <dgm:spPr/>
      <dgm:t>
        <a:bodyPr/>
        <a:lstStyle/>
        <a:p>
          <a:endParaRPr lang="en-US"/>
        </a:p>
      </dgm:t>
    </dgm:pt>
    <dgm:pt modelId="{0DEC8A0A-3917-D64F-8043-6DF6C24032E3}" type="pres">
      <dgm:prSet presAssocID="{1478454D-E891-FD48-B451-B668EB14BECD}" presName="hierChild2" presStyleCnt="0"/>
      <dgm:spPr/>
    </dgm:pt>
    <dgm:pt modelId="{69F3D96F-65AA-D844-B793-CA04F104DCE1}" type="pres">
      <dgm:prSet presAssocID="{8C4F72C7-B16A-344B-9E6D-5747E08B8BD9}" presName="Name10" presStyleLbl="parChTrans1D2" presStyleIdx="0" presStyleCnt="2"/>
      <dgm:spPr/>
      <dgm:t>
        <a:bodyPr/>
        <a:lstStyle/>
        <a:p>
          <a:endParaRPr lang="en-US"/>
        </a:p>
      </dgm:t>
    </dgm:pt>
    <dgm:pt modelId="{7EFD615B-22C1-954E-AD2C-70411CC1FC60}" type="pres">
      <dgm:prSet presAssocID="{7C127779-272C-B74C-9092-39C8F069A6AF}" presName="hierRoot2" presStyleCnt="0"/>
      <dgm:spPr/>
    </dgm:pt>
    <dgm:pt modelId="{58F0489B-08DD-A948-BA42-B84798067DE3}" type="pres">
      <dgm:prSet presAssocID="{7C127779-272C-B74C-9092-39C8F069A6AF}" presName="composite2" presStyleCnt="0"/>
      <dgm:spPr/>
    </dgm:pt>
    <dgm:pt modelId="{9FECFA91-06E0-C346-A52D-20E6B846EE50}" type="pres">
      <dgm:prSet presAssocID="{7C127779-272C-B74C-9092-39C8F069A6AF}" presName="background2" presStyleLbl="node2" presStyleIdx="0" presStyleCnt="2"/>
      <dgm:spPr/>
    </dgm:pt>
    <dgm:pt modelId="{BFCEFD31-82CB-8645-85A2-697E3239BBA4}" type="pres">
      <dgm:prSet presAssocID="{7C127779-272C-B74C-9092-39C8F069A6AF}" presName="text2" presStyleLbl="fgAcc2" presStyleIdx="0" presStyleCnt="2">
        <dgm:presLayoutVars>
          <dgm:chPref val="3"/>
        </dgm:presLayoutVars>
      </dgm:prSet>
      <dgm:spPr/>
      <dgm:t>
        <a:bodyPr/>
        <a:lstStyle/>
        <a:p>
          <a:endParaRPr lang="en-US"/>
        </a:p>
      </dgm:t>
    </dgm:pt>
    <dgm:pt modelId="{DD63BD20-541B-3D46-8D6C-EDDDB68A4811}" type="pres">
      <dgm:prSet presAssocID="{7C127779-272C-B74C-9092-39C8F069A6AF}" presName="hierChild3" presStyleCnt="0"/>
      <dgm:spPr/>
    </dgm:pt>
    <dgm:pt modelId="{741CF1CE-912A-FB48-85FD-7016398595D5}" type="pres">
      <dgm:prSet presAssocID="{327F2DE2-35E5-0D4A-A629-6FAB12D87507}" presName="Name17" presStyleLbl="parChTrans1D3" presStyleIdx="0" presStyleCnt="6"/>
      <dgm:spPr/>
      <dgm:t>
        <a:bodyPr/>
        <a:lstStyle/>
        <a:p>
          <a:endParaRPr lang="en-US"/>
        </a:p>
      </dgm:t>
    </dgm:pt>
    <dgm:pt modelId="{EE2ADE32-0803-524C-B349-B9CEC7EFBC32}" type="pres">
      <dgm:prSet presAssocID="{4F5DE03A-141A-5840-9723-B9ADCD9A6333}" presName="hierRoot3" presStyleCnt="0"/>
      <dgm:spPr/>
    </dgm:pt>
    <dgm:pt modelId="{5FFE92D3-05A6-AE4D-95C5-94A969721D56}" type="pres">
      <dgm:prSet presAssocID="{4F5DE03A-141A-5840-9723-B9ADCD9A6333}" presName="composite3" presStyleCnt="0"/>
      <dgm:spPr/>
    </dgm:pt>
    <dgm:pt modelId="{74431774-993A-7D48-AC64-9AD64B6EA279}" type="pres">
      <dgm:prSet presAssocID="{4F5DE03A-141A-5840-9723-B9ADCD9A6333}" presName="background3" presStyleLbl="node3" presStyleIdx="0" presStyleCnt="6"/>
      <dgm:spPr/>
    </dgm:pt>
    <dgm:pt modelId="{BBACF5DF-6D2B-3A46-8B37-283B9E8D350A}" type="pres">
      <dgm:prSet presAssocID="{4F5DE03A-141A-5840-9723-B9ADCD9A6333}" presName="text3" presStyleLbl="fgAcc3" presStyleIdx="0" presStyleCnt="6">
        <dgm:presLayoutVars>
          <dgm:chPref val="3"/>
        </dgm:presLayoutVars>
      </dgm:prSet>
      <dgm:spPr/>
      <dgm:t>
        <a:bodyPr/>
        <a:lstStyle/>
        <a:p>
          <a:endParaRPr lang="en-US"/>
        </a:p>
      </dgm:t>
    </dgm:pt>
    <dgm:pt modelId="{6060D541-4365-BA40-B4E1-220D3163FDE2}" type="pres">
      <dgm:prSet presAssocID="{4F5DE03A-141A-5840-9723-B9ADCD9A6333}" presName="hierChild4" presStyleCnt="0"/>
      <dgm:spPr/>
    </dgm:pt>
    <dgm:pt modelId="{21B9DF6B-D861-954F-9D8F-787D71C2D2CF}" type="pres">
      <dgm:prSet presAssocID="{C0ADE203-F0FA-4D4A-B1E4-2C62DE80C3A8}" presName="Name17" presStyleLbl="parChTrans1D3" presStyleIdx="1" presStyleCnt="6"/>
      <dgm:spPr/>
      <dgm:t>
        <a:bodyPr/>
        <a:lstStyle/>
        <a:p>
          <a:endParaRPr lang="en-US"/>
        </a:p>
      </dgm:t>
    </dgm:pt>
    <dgm:pt modelId="{6B2D571E-35D6-E847-BBB8-C08C1B2DCA31}" type="pres">
      <dgm:prSet presAssocID="{116005A3-A1DF-1C40-840D-30E1192A6A48}" presName="hierRoot3" presStyleCnt="0"/>
      <dgm:spPr/>
    </dgm:pt>
    <dgm:pt modelId="{56FAB099-A3D1-4E47-8ACE-C9CB84FDB34F}" type="pres">
      <dgm:prSet presAssocID="{116005A3-A1DF-1C40-840D-30E1192A6A48}" presName="composite3" presStyleCnt="0"/>
      <dgm:spPr/>
    </dgm:pt>
    <dgm:pt modelId="{75ABF972-7711-5F4C-B090-D45B7CF6E6D6}" type="pres">
      <dgm:prSet presAssocID="{116005A3-A1DF-1C40-840D-30E1192A6A48}" presName="background3" presStyleLbl="node3" presStyleIdx="1" presStyleCnt="6"/>
      <dgm:spPr/>
    </dgm:pt>
    <dgm:pt modelId="{1B73C069-A072-FC40-8405-DBA11A8C9E35}" type="pres">
      <dgm:prSet presAssocID="{116005A3-A1DF-1C40-840D-30E1192A6A48}" presName="text3" presStyleLbl="fgAcc3" presStyleIdx="1" presStyleCnt="6">
        <dgm:presLayoutVars>
          <dgm:chPref val="3"/>
        </dgm:presLayoutVars>
      </dgm:prSet>
      <dgm:spPr/>
      <dgm:t>
        <a:bodyPr/>
        <a:lstStyle/>
        <a:p>
          <a:endParaRPr lang="en-US"/>
        </a:p>
      </dgm:t>
    </dgm:pt>
    <dgm:pt modelId="{CA012EA7-96BB-F54F-9B91-61BD6A8096C1}" type="pres">
      <dgm:prSet presAssocID="{116005A3-A1DF-1C40-840D-30E1192A6A48}" presName="hierChild4" presStyleCnt="0"/>
      <dgm:spPr/>
    </dgm:pt>
    <dgm:pt modelId="{A466AA99-260B-264B-BE17-F08556F00A1B}" type="pres">
      <dgm:prSet presAssocID="{C2EDF55B-3037-6646-85C4-EAF748F2681B}" presName="Name10" presStyleLbl="parChTrans1D2" presStyleIdx="1" presStyleCnt="2"/>
      <dgm:spPr/>
      <dgm:t>
        <a:bodyPr/>
        <a:lstStyle/>
        <a:p>
          <a:endParaRPr lang="en-US"/>
        </a:p>
      </dgm:t>
    </dgm:pt>
    <dgm:pt modelId="{6898BB2D-6461-EB45-888E-8F029FE236C3}" type="pres">
      <dgm:prSet presAssocID="{3848928F-1614-E34D-BC01-BF12FC432677}" presName="hierRoot2" presStyleCnt="0"/>
      <dgm:spPr/>
    </dgm:pt>
    <dgm:pt modelId="{05A2449D-8B12-DF47-92E3-5D85909C967E}" type="pres">
      <dgm:prSet presAssocID="{3848928F-1614-E34D-BC01-BF12FC432677}" presName="composite2" presStyleCnt="0"/>
      <dgm:spPr/>
    </dgm:pt>
    <dgm:pt modelId="{F29F14CC-05F1-574D-A9A6-2FE10B69CB89}" type="pres">
      <dgm:prSet presAssocID="{3848928F-1614-E34D-BC01-BF12FC432677}" presName="background2" presStyleLbl="node2" presStyleIdx="1" presStyleCnt="2"/>
      <dgm:spPr/>
    </dgm:pt>
    <dgm:pt modelId="{DB7F0316-C43D-DB43-BC76-6CC97C7B443A}" type="pres">
      <dgm:prSet presAssocID="{3848928F-1614-E34D-BC01-BF12FC432677}" presName="text2" presStyleLbl="fgAcc2" presStyleIdx="1" presStyleCnt="2">
        <dgm:presLayoutVars>
          <dgm:chPref val="3"/>
        </dgm:presLayoutVars>
      </dgm:prSet>
      <dgm:spPr/>
      <dgm:t>
        <a:bodyPr/>
        <a:lstStyle/>
        <a:p>
          <a:endParaRPr lang="en-US"/>
        </a:p>
      </dgm:t>
    </dgm:pt>
    <dgm:pt modelId="{BE273E7D-3A87-9944-9E86-B7582DBA8B9A}" type="pres">
      <dgm:prSet presAssocID="{3848928F-1614-E34D-BC01-BF12FC432677}" presName="hierChild3" presStyleCnt="0"/>
      <dgm:spPr/>
    </dgm:pt>
    <dgm:pt modelId="{C3DF229C-E1C5-8E44-AB50-7C0B9D528181}" type="pres">
      <dgm:prSet presAssocID="{87D3521A-804B-CF43-9EB3-EB7AA25977E9}" presName="Name17" presStyleLbl="parChTrans1D3" presStyleIdx="2" presStyleCnt="6"/>
      <dgm:spPr/>
      <dgm:t>
        <a:bodyPr/>
        <a:lstStyle/>
        <a:p>
          <a:endParaRPr lang="en-US"/>
        </a:p>
      </dgm:t>
    </dgm:pt>
    <dgm:pt modelId="{98A23F21-8E5D-E14A-92A4-C00EE96B8DD1}" type="pres">
      <dgm:prSet presAssocID="{6B175CAB-28C4-1441-BB22-5CA917448417}" presName="hierRoot3" presStyleCnt="0"/>
      <dgm:spPr/>
    </dgm:pt>
    <dgm:pt modelId="{73692479-49B4-144A-B8F3-9A80E5060FEC}" type="pres">
      <dgm:prSet presAssocID="{6B175CAB-28C4-1441-BB22-5CA917448417}" presName="composite3" presStyleCnt="0"/>
      <dgm:spPr/>
    </dgm:pt>
    <dgm:pt modelId="{85FCB9FA-0F25-BA48-9325-35EB485CB4CD}" type="pres">
      <dgm:prSet presAssocID="{6B175CAB-28C4-1441-BB22-5CA917448417}" presName="background3" presStyleLbl="node3" presStyleIdx="2" presStyleCnt="6"/>
      <dgm:spPr/>
    </dgm:pt>
    <dgm:pt modelId="{42BC9815-B589-B04A-9B89-08588ECB8B16}" type="pres">
      <dgm:prSet presAssocID="{6B175CAB-28C4-1441-BB22-5CA917448417}" presName="text3" presStyleLbl="fgAcc3" presStyleIdx="2" presStyleCnt="6" custLinFactNeighborX="-3325" custLinFactNeighborY="-1517">
        <dgm:presLayoutVars>
          <dgm:chPref val="3"/>
        </dgm:presLayoutVars>
      </dgm:prSet>
      <dgm:spPr/>
      <dgm:t>
        <a:bodyPr/>
        <a:lstStyle/>
        <a:p>
          <a:endParaRPr lang="en-US"/>
        </a:p>
      </dgm:t>
    </dgm:pt>
    <dgm:pt modelId="{2EA41DA9-A5C4-0849-9AAC-3930B768465D}" type="pres">
      <dgm:prSet presAssocID="{6B175CAB-28C4-1441-BB22-5CA917448417}" presName="hierChild4" presStyleCnt="0"/>
      <dgm:spPr/>
    </dgm:pt>
    <dgm:pt modelId="{397F877B-7EBC-524A-9E6A-61C984FFEB68}" type="pres">
      <dgm:prSet presAssocID="{D82BE2CD-805F-F143-9DF6-F537DA505EA8}" presName="Name17" presStyleLbl="parChTrans1D3" presStyleIdx="3" presStyleCnt="6"/>
      <dgm:spPr/>
      <dgm:t>
        <a:bodyPr/>
        <a:lstStyle/>
        <a:p>
          <a:endParaRPr lang="en-US"/>
        </a:p>
      </dgm:t>
    </dgm:pt>
    <dgm:pt modelId="{9754A3D5-A40A-3A46-B6A6-7E1804E10E5E}" type="pres">
      <dgm:prSet presAssocID="{0BE24E5A-DD4A-2949-A1CA-6B7708E0214D}" presName="hierRoot3" presStyleCnt="0"/>
      <dgm:spPr/>
    </dgm:pt>
    <dgm:pt modelId="{542ABB4A-3D7D-2C44-BC62-13FD6877BF49}" type="pres">
      <dgm:prSet presAssocID="{0BE24E5A-DD4A-2949-A1CA-6B7708E0214D}" presName="composite3" presStyleCnt="0"/>
      <dgm:spPr/>
    </dgm:pt>
    <dgm:pt modelId="{074A78A3-A524-0344-8E8E-55406823210E}" type="pres">
      <dgm:prSet presAssocID="{0BE24E5A-DD4A-2949-A1CA-6B7708E0214D}" presName="background3" presStyleLbl="node3" presStyleIdx="3" presStyleCnt="6"/>
      <dgm:spPr/>
    </dgm:pt>
    <dgm:pt modelId="{883A1DF2-8C1D-BE4D-A62A-C91B0F6413D8}" type="pres">
      <dgm:prSet presAssocID="{0BE24E5A-DD4A-2949-A1CA-6B7708E0214D}" presName="text3" presStyleLbl="fgAcc3" presStyleIdx="3" presStyleCnt="6">
        <dgm:presLayoutVars>
          <dgm:chPref val="3"/>
        </dgm:presLayoutVars>
      </dgm:prSet>
      <dgm:spPr/>
      <dgm:t>
        <a:bodyPr/>
        <a:lstStyle/>
        <a:p>
          <a:endParaRPr lang="en-US"/>
        </a:p>
      </dgm:t>
    </dgm:pt>
    <dgm:pt modelId="{C3EA7DC1-31FB-6541-B39C-8306E328EC96}" type="pres">
      <dgm:prSet presAssocID="{0BE24E5A-DD4A-2949-A1CA-6B7708E0214D}" presName="hierChild4" presStyleCnt="0"/>
      <dgm:spPr/>
    </dgm:pt>
    <dgm:pt modelId="{0699CDE3-D5C0-7C4F-BA99-BA7AAE6D5EA1}" type="pres">
      <dgm:prSet presAssocID="{2177769E-8112-CE49-8DA7-E720A830763C}" presName="Name17" presStyleLbl="parChTrans1D3" presStyleIdx="4" presStyleCnt="6"/>
      <dgm:spPr/>
      <dgm:t>
        <a:bodyPr/>
        <a:lstStyle/>
        <a:p>
          <a:endParaRPr lang="en-US"/>
        </a:p>
      </dgm:t>
    </dgm:pt>
    <dgm:pt modelId="{B115549E-B95E-B443-B022-E90DD97E373A}" type="pres">
      <dgm:prSet presAssocID="{BB7DF733-8405-0542-860D-60432912106F}" presName="hierRoot3" presStyleCnt="0"/>
      <dgm:spPr/>
    </dgm:pt>
    <dgm:pt modelId="{13D53D1B-5FAD-6344-BB5A-592561467403}" type="pres">
      <dgm:prSet presAssocID="{BB7DF733-8405-0542-860D-60432912106F}" presName="composite3" presStyleCnt="0"/>
      <dgm:spPr/>
    </dgm:pt>
    <dgm:pt modelId="{1C583B78-0AA4-0D46-A65F-89101F4C72D0}" type="pres">
      <dgm:prSet presAssocID="{BB7DF733-8405-0542-860D-60432912106F}" presName="background3" presStyleLbl="node3" presStyleIdx="4" presStyleCnt="6"/>
      <dgm:spPr/>
    </dgm:pt>
    <dgm:pt modelId="{8FB64686-8539-3E48-B90F-A47D9D4169BF}" type="pres">
      <dgm:prSet presAssocID="{BB7DF733-8405-0542-860D-60432912106F}" presName="text3" presStyleLbl="fgAcc3" presStyleIdx="4" presStyleCnt="6">
        <dgm:presLayoutVars>
          <dgm:chPref val="3"/>
        </dgm:presLayoutVars>
      </dgm:prSet>
      <dgm:spPr/>
      <dgm:t>
        <a:bodyPr/>
        <a:lstStyle/>
        <a:p>
          <a:endParaRPr lang="en-US"/>
        </a:p>
      </dgm:t>
    </dgm:pt>
    <dgm:pt modelId="{248F0C9B-A5E1-2E49-9A35-E86D24879D70}" type="pres">
      <dgm:prSet presAssocID="{BB7DF733-8405-0542-860D-60432912106F}" presName="hierChild4" presStyleCnt="0"/>
      <dgm:spPr/>
    </dgm:pt>
    <dgm:pt modelId="{EDF3829B-09A9-FF48-A760-8A863EAEDAD7}" type="pres">
      <dgm:prSet presAssocID="{80E4EF26-5459-8948-BE1D-DA83F8D855F5}" presName="Name17" presStyleLbl="parChTrans1D3" presStyleIdx="5" presStyleCnt="6"/>
      <dgm:spPr/>
      <dgm:t>
        <a:bodyPr/>
        <a:lstStyle/>
        <a:p>
          <a:endParaRPr lang="en-US"/>
        </a:p>
      </dgm:t>
    </dgm:pt>
    <dgm:pt modelId="{92186F59-44C2-DF4D-A5EA-57204707C72F}" type="pres">
      <dgm:prSet presAssocID="{A0294BDB-99A6-AF40-888E-4C812AB53FA4}" presName="hierRoot3" presStyleCnt="0"/>
      <dgm:spPr/>
    </dgm:pt>
    <dgm:pt modelId="{263F96C7-CF02-B843-8349-7632FEFDFFC8}" type="pres">
      <dgm:prSet presAssocID="{A0294BDB-99A6-AF40-888E-4C812AB53FA4}" presName="composite3" presStyleCnt="0"/>
      <dgm:spPr/>
    </dgm:pt>
    <dgm:pt modelId="{BDE6C155-63FA-2A4D-A80E-1A14CA162CBE}" type="pres">
      <dgm:prSet presAssocID="{A0294BDB-99A6-AF40-888E-4C812AB53FA4}" presName="background3" presStyleLbl="node3" presStyleIdx="5" presStyleCnt="6"/>
      <dgm:spPr/>
    </dgm:pt>
    <dgm:pt modelId="{3666C498-882A-CB4F-B0FF-AEEDEC42773E}" type="pres">
      <dgm:prSet presAssocID="{A0294BDB-99A6-AF40-888E-4C812AB53FA4}" presName="text3" presStyleLbl="fgAcc3" presStyleIdx="5" presStyleCnt="6">
        <dgm:presLayoutVars>
          <dgm:chPref val="3"/>
        </dgm:presLayoutVars>
      </dgm:prSet>
      <dgm:spPr/>
      <dgm:t>
        <a:bodyPr/>
        <a:lstStyle/>
        <a:p>
          <a:endParaRPr lang="en-US"/>
        </a:p>
      </dgm:t>
    </dgm:pt>
    <dgm:pt modelId="{2A23C9D2-5476-2A49-84CA-E49EC2DE087E}" type="pres">
      <dgm:prSet presAssocID="{A0294BDB-99A6-AF40-888E-4C812AB53FA4}" presName="hierChild4" presStyleCnt="0"/>
      <dgm:spPr/>
    </dgm:pt>
    <dgm:pt modelId="{95146149-EFE7-F443-A111-8F0D1075C124}" type="pres">
      <dgm:prSet presAssocID="{D3192E8C-E606-B542-ACDF-DEF46F5D6E19}" presName="Name23" presStyleLbl="parChTrans1D4" presStyleIdx="0" presStyleCnt="2"/>
      <dgm:spPr/>
      <dgm:t>
        <a:bodyPr/>
        <a:lstStyle/>
        <a:p>
          <a:endParaRPr lang="en-US"/>
        </a:p>
      </dgm:t>
    </dgm:pt>
    <dgm:pt modelId="{CE427E5F-D546-5A4D-928E-1271CF7BF9BA}" type="pres">
      <dgm:prSet presAssocID="{1A6EE6C4-4865-5F4F-8C4D-A78C2FA30A91}" presName="hierRoot4" presStyleCnt="0"/>
      <dgm:spPr/>
    </dgm:pt>
    <dgm:pt modelId="{DBE855FF-AA2B-4F46-B6DD-B7E6675344F7}" type="pres">
      <dgm:prSet presAssocID="{1A6EE6C4-4865-5F4F-8C4D-A78C2FA30A91}" presName="composite4" presStyleCnt="0"/>
      <dgm:spPr/>
    </dgm:pt>
    <dgm:pt modelId="{AF67CF9A-AF4B-044F-861F-9B3D901D7A41}" type="pres">
      <dgm:prSet presAssocID="{1A6EE6C4-4865-5F4F-8C4D-A78C2FA30A91}" presName="background4" presStyleLbl="node4" presStyleIdx="0" presStyleCnt="2"/>
      <dgm:spPr/>
    </dgm:pt>
    <dgm:pt modelId="{92D07538-FA64-E34C-A7A0-AF0EEBCAEB84}" type="pres">
      <dgm:prSet presAssocID="{1A6EE6C4-4865-5F4F-8C4D-A78C2FA30A91}" presName="text4" presStyleLbl="fgAcc4" presStyleIdx="0" presStyleCnt="2">
        <dgm:presLayoutVars>
          <dgm:chPref val="3"/>
        </dgm:presLayoutVars>
      </dgm:prSet>
      <dgm:spPr/>
      <dgm:t>
        <a:bodyPr/>
        <a:lstStyle/>
        <a:p>
          <a:endParaRPr lang="en-US"/>
        </a:p>
      </dgm:t>
    </dgm:pt>
    <dgm:pt modelId="{5B7CF340-16E8-D541-BCDD-95DFAC2149B1}" type="pres">
      <dgm:prSet presAssocID="{1A6EE6C4-4865-5F4F-8C4D-A78C2FA30A91}" presName="hierChild5" presStyleCnt="0"/>
      <dgm:spPr/>
    </dgm:pt>
    <dgm:pt modelId="{EDE6A3C4-6450-6142-87FC-92E463987B8D}" type="pres">
      <dgm:prSet presAssocID="{8FCE0DED-7C69-4543-92DD-C2E48D3E47BB}" presName="Name23" presStyleLbl="parChTrans1D4" presStyleIdx="1" presStyleCnt="2"/>
      <dgm:spPr/>
      <dgm:t>
        <a:bodyPr/>
        <a:lstStyle/>
        <a:p>
          <a:endParaRPr lang="en-US"/>
        </a:p>
      </dgm:t>
    </dgm:pt>
    <dgm:pt modelId="{E41CA82F-9A86-354A-9997-60FA5DA55F1B}" type="pres">
      <dgm:prSet presAssocID="{410B8969-0C97-2A47-8B60-100AC0C0E7F4}" presName="hierRoot4" presStyleCnt="0"/>
      <dgm:spPr/>
    </dgm:pt>
    <dgm:pt modelId="{A8A71D24-D3F4-DB40-9945-8AEB30FDF7E8}" type="pres">
      <dgm:prSet presAssocID="{410B8969-0C97-2A47-8B60-100AC0C0E7F4}" presName="composite4" presStyleCnt="0"/>
      <dgm:spPr/>
    </dgm:pt>
    <dgm:pt modelId="{F97FC698-A17E-004F-A64F-90B88C2AB09B}" type="pres">
      <dgm:prSet presAssocID="{410B8969-0C97-2A47-8B60-100AC0C0E7F4}" presName="background4" presStyleLbl="node4" presStyleIdx="1" presStyleCnt="2"/>
      <dgm:spPr/>
    </dgm:pt>
    <dgm:pt modelId="{CE0F12B9-AD45-0147-9153-F97CBF8FA587}" type="pres">
      <dgm:prSet presAssocID="{410B8969-0C97-2A47-8B60-100AC0C0E7F4}" presName="text4" presStyleLbl="fgAcc4" presStyleIdx="1" presStyleCnt="2">
        <dgm:presLayoutVars>
          <dgm:chPref val="3"/>
        </dgm:presLayoutVars>
      </dgm:prSet>
      <dgm:spPr/>
      <dgm:t>
        <a:bodyPr/>
        <a:lstStyle/>
        <a:p>
          <a:endParaRPr lang="en-US"/>
        </a:p>
      </dgm:t>
    </dgm:pt>
    <dgm:pt modelId="{6ADD9512-66C0-1242-B04D-FE1C84AF7495}" type="pres">
      <dgm:prSet presAssocID="{410B8969-0C97-2A47-8B60-100AC0C0E7F4}" presName="hierChild5" presStyleCnt="0"/>
      <dgm:spPr/>
    </dgm:pt>
  </dgm:ptLst>
  <dgm:cxnLst>
    <dgm:cxn modelId="{21978E3B-AA32-AA4E-BA7F-F21D4E108D45}" srcId="{7C127779-272C-B74C-9092-39C8F069A6AF}" destId="{116005A3-A1DF-1C40-840D-30E1192A6A48}" srcOrd="1" destOrd="0" parTransId="{C0ADE203-F0FA-4D4A-B1E4-2C62DE80C3A8}" sibTransId="{9AE98080-BDC2-2F44-9A7A-56157AEE26DB}"/>
    <dgm:cxn modelId="{548BF88F-F188-F349-9043-343A07AC05B3}" type="presOf" srcId="{116005A3-A1DF-1C40-840D-30E1192A6A48}" destId="{1B73C069-A072-FC40-8405-DBA11A8C9E35}" srcOrd="0" destOrd="0" presId="urn:microsoft.com/office/officeart/2005/8/layout/hierarchy1"/>
    <dgm:cxn modelId="{4D3BEB79-E878-3C4A-BC55-0565E0C58968}" type="presOf" srcId="{C2EDF55B-3037-6646-85C4-EAF748F2681B}" destId="{A466AA99-260B-264B-BE17-F08556F00A1B}" srcOrd="0" destOrd="0" presId="urn:microsoft.com/office/officeart/2005/8/layout/hierarchy1"/>
    <dgm:cxn modelId="{4BFE8D38-093E-984D-A9B0-CD7099044AF0}" srcId="{7C127779-272C-B74C-9092-39C8F069A6AF}" destId="{4F5DE03A-141A-5840-9723-B9ADCD9A6333}" srcOrd="0" destOrd="0" parTransId="{327F2DE2-35E5-0D4A-A629-6FAB12D87507}" sibTransId="{DEEA0214-1C04-234D-AF6F-BB44C6D81188}"/>
    <dgm:cxn modelId="{6D2F74B7-DFB7-FB4D-BBAA-9ECD4BA1502A}" type="presOf" srcId="{6B175CAB-28C4-1441-BB22-5CA917448417}" destId="{42BC9815-B589-B04A-9B89-08588ECB8B16}" srcOrd="0" destOrd="0" presId="urn:microsoft.com/office/officeart/2005/8/layout/hierarchy1"/>
    <dgm:cxn modelId="{622587DA-78B7-784E-9F76-C0502C53F01A}" type="presOf" srcId="{8C4F72C7-B16A-344B-9E6D-5747E08B8BD9}" destId="{69F3D96F-65AA-D844-B793-CA04F104DCE1}" srcOrd="0" destOrd="0" presId="urn:microsoft.com/office/officeart/2005/8/layout/hierarchy1"/>
    <dgm:cxn modelId="{F072849C-D883-6445-8815-632B7427820E}" srcId="{3848928F-1614-E34D-BC01-BF12FC432677}" destId="{A0294BDB-99A6-AF40-888E-4C812AB53FA4}" srcOrd="3" destOrd="0" parTransId="{80E4EF26-5459-8948-BE1D-DA83F8D855F5}" sibTransId="{E0B0EB9D-B8D1-7042-8161-C1C8F09324CD}"/>
    <dgm:cxn modelId="{1C56042A-3291-6B4A-A642-BEACAC6F66A6}" type="presOf" srcId="{1A6EE6C4-4865-5F4F-8C4D-A78C2FA30A91}" destId="{92D07538-FA64-E34C-A7A0-AF0EEBCAEB84}" srcOrd="0" destOrd="0" presId="urn:microsoft.com/office/officeart/2005/8/layout/hierarchy1"/>
    <dgm:cxn modelId="{BA672375-FADB-0242-8463-BD69EE0C82A5}" srcId="{1478454D-E891-FD48-B451-B668EB14BECD}" destId="{3848928F-1614-E34D-BC01-BF12FC432677}" srcOrd="1" destOrd="0" parTransId="{C2EDF55B-3037-6646-85C4-EAF748F2681B}" sibTransId="{95E7DB24-FD95-134E-91AC-3ED739622368}"/>
    <dgm:cxn modelId="{2FE7EC62-D901-0548-BF00-908152D83093}" type="presOf" srcId="{D3192E8C-E606-B542-ACDF-DEF46F5D6E19}" destId="{95146149-EFE7-F443-A111-8F0D1075C124}" srcOrd="0" destOrd="0" presId="urn:microsoft.com/office/officeart/2005/8/layout/hierarchy1"/>
    <dgm:cxn modelId="{A15A28BF-D8C2-E041-A781-106266554CCF}" type="presOf" srcId="{D82BE2CD-805F-F143-9DF6-F537DA505EA8}" destId="{397F877B-7EBC-524A-9E6A-61C984FFEB68}" srcOrd="0" destOrd="0" presId="urn:microsoft.com/office/officeart/2005/8/layout/hierarchy1"/>
    <dgm:cxn modelId="{7FC11D84-D6F1-D441-B8AC-9B309FE185D4}" type="presOf" srcId="{80E4EF26-5459-8948-BE1D-DA83F8D855F5}" destId="{EDF3829B-09A9-FF48-A760-8A863EAEDAD7}" srcOrd="0" destOrd="0" presId="urn:microsoft.com/office/officeart/2005/8/layout/hierarchy1"/>
    <dgm:cxn modelId="{BC95C7DB-127C-CE4D-B497-6FB7B163385A}" type="presOf" srcId="{87D3521A-804B-CF43-9EB3-EB7AA25977E9}" destId="{C3DF229C-E1C5-8E44-AB50-7C0B9D528181}" srcOrd="0" destOrd="0" presId="urn:microsoft.com/office/officeart/2005/8/layout/hierarchy1"/>
    <dgm:cxn modelId="{8E11497B-F39A-0543-AA49-FF0FA683001A}" type="presOf" srcId="{1478454D-E891-FD48-B451-B668EB14BECD}" destId="{68281390-4385-5C4C-AC27-36CF7C632C22}" srcOrd="0" destOrd="0" presId="urn:microsoft.com/office/officeart/2005/8/layout/hierarchy1"/>
    <dgm:cxn modelId="{79819C7D-B40B-024A-9A72-1C01D280BD44}" type="presOf" srcId="{7C127779-272C-B74C-9092-39C8F069A6AF}" destId="{BFCEFD31-82CB-8645-85A2-697E3239BBA4}" srcOrd="0" destOrd="0" presId="urn:microsoft.com/office/officeart/2005/8/layout/hierarchy1"/>
    <dgm:cxn modelId="{EEA30BEF-B455-AD48-93BD-4E7EDD48FEF6}" srcId="{A0294BDB-99A6-AF40-888E-4C812AB53FA4}" destId="{1A6EE6C4-4865-5F4F-8C4D-A78C2FA30A91}" srcOrd="0" destOrd="0" parTransId="{D3192E8C-E606-B542-ACDF-DEF46F5D6E19}" sibTransId="{EA7AB681-80B6-B647-B872-86FB02220713}"/>
    <dgm:cxn modelId="{5D050CF8-192A-7B4C-AAFA-6ADED9AAF7CE}" type="presOf" srcId="{2177769E-8112-CE49-8DA7-E720A830763C}" destId="{0699CDE3-D5C0-7C4F-BA99-BA7AAE6D5EA1}" srcOrd="0" destOrd="0" presId="urn:microsoft.com/office/officeart/2005/8/layout/hierarchy1"/>
    <dgm:cxn modelId="{7CE723F5-08C1-7A4B-B2FE-6C9619826F49}" type="presOf" srcId="{410B8969-0C97-2A47-8B60-100AC0C0E7F4}" destId="{CE0F12B9-AD45-0147-9153-F97CBF8FA587}" srcOrd="0" destOrd="0" presId="urn:microsoft.com/office/officeart/2005/8/layout/hierarchy1"/>
    <dgm:cxn modelId="{5B1EB565-D1D4-4A4D-A39E-FA0F0BC17B5A}" type="presOf" srcId="{94481960-54E5-BD42-89CC-983BDF80DB85}" destId="{6E8A2A1B-B46E-2B40-B1B7-FBC3F2152520}" srcOrd="0" destOrd="0" presId="urn:microsoft.com/office/officeart/2005/8/layout/hierarchy1"/>
    <dgm:cxn modelId="{44AFE244-4C6B-3647-B903-4E74E5C544E7}" srcId="{3848928F-1614-E34D-BC01-BF12FC432677}" destId="{6B175CAB-28C4-1441-BB22-5CA917448417}" srcOrd="0" destOrd="0" parTransId="{87D3521A-804B-CF43-9EB3-EB7AA25977E9}" sibTransId="{B412CDCF-2669-FB41-A429-D739240091A7}"/>
    <dgm:cxn modelId="{620D43DC-7614-3D48-B213-9848D705C0BF}" srcId="{3848928F-1614-E34D-BC01-BF12FC432677}" destId="{BB7DF733-8405-0542-860D-60432912106F}" srcOrd="2" destOrd="0" parTransId="{2177769E-8112-CE49-8DA7-E720A830763C}" sibTransId="{B5BC7739-F4AB-004D-B11E-8EAE05D11374}"/>
    <dgm:cxn modelId="{3D3BF0A8-69F0-3948-BB12-BA908A44E26F}" srcId="{94481960-54E5-BD42-89CC-983BDF80DB85}" destId="{1478454D-E891-FD48-B451-B668EB14BECD}" srcOrd="0" destOrd="0" parTransId="{640BA191-6F9E-A749-BA99-03A85C956387}" sibTransId="{F743F3A9-FEE1-504A-B06B-29E6FF8C987C}"/>
    <dgm:cxn modelId="{94848D98-F8EE-BE4D-84FA-A5E1D6E1215A}" type="presOf" srcId="{0BE24E5A-DD4A-2949-A1CA-6B7708E0214D}" destId="{883A1DF2-8C1D-BE4D-A62A-C91B0F6413D8}" srcOrd="0" destOrd="0" presId="urn:microsoft.com/office/officeart/2005/8/layout/hierarchy1"/>
    <dgm:cxn modelId="{F2E79CEC-A33A-9B4B-81BA-CC7AA88CEA43}" srcId="{3848928F-1614-E34D-BC01-BF12FC432677}" destId="{0BE24E5A-DD4A-2949-A1CA-6B7708E0214D}" srcOrd="1" destOrd="0" parTransId="{D82BE2CD-805F-F143-9DF6-F537DA505EA8}" sibTransId="{5A6B5C2D-1093-A048-84B6-64B2D39E608D}"/>
    <dgm:cxn modelId="{995846A4-C975-124E-AAFF-5073049E3FE1}" type="presOf" srcId="{C0ADE203-F0FA-4D4A-B1E4-2C62DE80C3A8}" destId="{21B9DF6B-D861-954F-9D8F-787D71C2D2CF}" srcOrd="0" destOrd="0" presId="urn:microsoft.com/office/officeart/2005/8/layout/hierarchy1"/>
    <dgm:cxn modelId="{C2472E05-D74A-2C41-9E36-CBE49740FF73}" srcId="{A0294BDB-99A6-AF40-888E-4C812AB53FA4}" destId="{410B8969-0C97-2A47-8B60-100AC0C0E7F4}" srcOrd="1" destOrd="0" parTransId="{8FCE0DED-7C69-4543-92DD-C2E48D3E47BB}" sibTransId="{FF27E28E-7A2D-A349-8155-CDB8D364F417}"/>
    <dgm:cxn modelId="{C7270D44-7BB4-894F-9E87-3334ADD0FAB7}" type="presOf" srcId="{A0294BDB-99A6-AF40-888E-4C812AB53FA4}" destId="{3666C498-882A-CB4F-B0FF-AEEDEC42773E}" srcOrd="0" destOrd="0" presId="urn:microsoft.com/office/officeart/2005/8/layout/hierarchy1"/>
    <dgm:cxn modelId="{208C14E8-DAE1-2B45-BF53-50FF2EAE648E}" type="presOf" srcId="{3848928F-1614-E34D-BC01-BF12FC432677}" destId="{DB7F0316-C43D-DB43-BC76-6CC97C7B443A}" srcOrd="0" destOrd="0" presId="urn:microsoft.com/office/officeart/2005/8/layout/hierarchy1"/>
    <dgm:cxn modelId="{618B3521-67FE-D44B-A8DE-EBAE9FEEEA6D}" type="presOf" srcId="{4F5DE03A-141A-5840-9723-B9ADCD9A6333}" destId="{BBACF5DF-6D2B-3A46-8B37-283B9E8D350A}" srcOrd="0" destOrd="0" presId="urn:microsoft.com/office/officeart/2005/8/layout/hierarchy1"/>
    <dgm:cxn modelId="{BC9B577E-E92A-0A49-A6DE-BFEB5395FF05}" srcId="{1478454D-E891-FD48-B451-B668EB14BECD}" destId="{7C127779-272C-B74C-9092-39C8F069A6AF}" srcOrd="0" destOrd="0" parTransId="{8C4F72C7-B16A-344B-9E6D-5747E08B8BD9}" sibTransId="{7F82FC28-A665-4F48-A596-9FEB063E2571}"/>
    <dgm:cxn modelId="{56BC5142-B0D2-4E4D-BF4F-F65C09150672}" type="presOf" srcId="{327F2DE2-35E5-0D4A-A629-6FAB12D87507}" destId="{741CF1CE-912A-FB48-85FD-7016398595D5}" srcOrd="0" destOrd="0" presId="urn:microsoft.com/office/officeart/2005/8/layout/hierarchy1"/>
    <dgm:cxn modelId="{778EA15A-A2D0-F04B-80DC-4EF94D8332F9}" type="presOf" srcId="{BB7DF733-8405-0542-860D-60432912106F}" destId="{8FB64686-8539-3E48-B90F-A47D9D4169BF}" srcOrd="0" destOrd="0" presId="urn:microsoft.com/office/officeart/2005/8/layout/hierarchy1"/>
    <dgm:cxn modelId="{1ECCF2BD-8800-B940-A864-85B28104718C}" type="presOf" srcId="{8FCE0DED-7C69-4543-92DD-C2E48D3E47BB}" destId="{EDE6A3C4-6450-6142-87FC-92E463987B8D}" srcOrd="0" destOrd="0" presId="urn:microsoft.com/office/officeart/2005/8/layout/hierarchy1"/>
    <dgm:cxn modelId="{A38AB63C-F98D-7946-9C16-0ABC10A5D2E7}" type="presParOf" srcId="{6E8A2A1B-B46E-2B40-B1B7-FBC3F2152520}" destId="{8F769C38-F67D-9846-B015-EB980487047C}" srcOrd="0" destOrd="0" presId="urn:microsoft.com/office/officeart/2005/8/layout/hierarchy1"/>
    <dgm:cxn modelId="{20F19885-E658-8B44-86B4-B62412B30998}" type="presParOf" srcId="{8F769C38-F67D-9846-B015-EB980487047C}" destId="{B0753436-811B-CE41-B64C-7783FBBA1613}" srcOrd="0" destOrd="0" presId="urn:microsoft.com/office/officeart/2005/8/layout/hierarchy1"/>
    <dgm:cxn modelId="{42AF3B55-B000-0648-87DF-18A00EFA74C9}" type="presParOf" srcId="{B0753436-811B-CE41-B64C-7783FBBA1613}" destId="{F8AACE65-2DC9-C645-9F4B-52199D107E20}" srcOrd="0" destOrd="0" presId="urn:microsoft.com/office/officeart/2005/8/layout/hierarchy1"/>
    <dgm:cxn modelId="{1D45F5FB-E99A-F74C-877F-76EF09E51CE2}" type="presParOf" srcId="{B0753436-811B-CE41-B64C-7783FBBA1613}" destId="{68281390-4385-5C4C-AC27-36CF7C632C22}" srcOrd="1" destOrd="0" presId="urn:microsoft.com/office/officeart/2005/8/layout/hierarchy1"/>
    <dgm:cxn modelId="{CC010E07-83A2-2A47-B25D-87911CF0619D}" type="presParOf" srcId="{8F769C38-F67D-9846-B015-EB980487047C}" destId="{0DEC8A0A-3917-D64F-8043-6DF6C24032E3}" srcOrd="1" destOrd="0" presId="urn:microsoft.com/office/officeart/2005/8/layout/hierarchy1"/>
    <dgm:cxn modelId="{4CFC3ABD-B6F0-C745-BEF3-80CB4D7E82D2}" type="presParOf" srcId="{0DEC8A0A-3917-D64F-8043-6DF6C24032E3}" destId="{69F3D96F-65AA-D844-B793-CA04F104DCE1}" srcOrd="0" destOrd="0" presId="urn:microsoft.com/office/officeart/2005/8/layout/hierarchy1"/>
    <dgm:cxn modelId="{8DD3BEEC-4F6E-A840-B8E7-276F775F4EB0}" type="presParOf" srcId="{0DEC8A0A-3917-D64F-8043-6DF6C24032E3}" destId="{7EFD615B-22C1-954E-AD2C-70411CC1FC60}" srcOrd="1" destOrd="0" presId="urn:microsoft.com/office/officeart/2005/8/layout/hierarchy1"/>
    <dgm:cxn modelId="{4205BD0D-20D1-6946-88F7-BCFA9EE3E580}" type="presParOf" srcId="{7EFD615B-22C1-954E-AD2C-70411CC1FC60}" destId="{58F0489B-08DD-A948-BA42-B84798067DE3}" srcOrd="0" destOrd="0" presId="urn:microsoft.com/office/officeart/2005/8/layout/hierarchy1"/>
    <dgm:cxn modelId="{3961B32E-989F-514E-9D36-EDD6DFB02002}" type="presParOf" srcId="{58F0489B-08DD-A948-BA42-B84798067DE3}" destId="{9FECFA91-06E0-C346-A52D-20E6B846EE50}" srcOrd="0" destOrd="0" presId="urn:microsoft.com/office/officeart/2005/8/layout/hierarchy1"/>
    <dgm:cxn modelId="{C8530D7B-D9CC-B54E-A2FD-14EA7DD9BE23}" type="presParOf" srcId="{58F0489B-08DD-A948-BA42-B84798067DE3}" destId="{BFCEFD31-82CB-8645-85A2-697E3239BBA4}" srcOrd="1" destOrd="0" presId="urn:microsoft.com/office/officeart/2005/8/layout/hierarchy1"/>
    <dgm:cxn modelId="{E5017273-3EDC-7140-BD2B-AAA33B85FBB3}" type="presParOf" srcId="{7EFD615B-22C1-954E-AD2C-70411CC1FC60}" destId="{DD63BD20-541B-3D46-8D6C-EDDDB68A4811}" srcOrd="1" destOrd="0" presId="urn:microsoft.com/office/officeart/2005/8/layout/hierarchy1"/>
    <dgm:cxn modelId="{74F2147C-9AC1-5242-8CB7-ECF6D33E5CF0}" type="presParOf" srcId="{DD63BD20-541B-3D46-8D6C-EDDDB68A4811}" destId="{741CF1CE-912A-FB48-85FD-7016398595D5}" srcOrd="0" destOrd="0" presId="urn:microsoft.com/office/officeart/2005/8/layout/hierarchy1"/>
    <dgm:cxn modelId="{8DA4FCDE-4D4F-334D-8CFF-62F4C2746E7D}" type="presParOf" srcId="{DD63BD20-541B-3D46-8D6C-EDDDB68A4811}" destId="{EE2ADE32-0803-524C-B349-B9CEC7EFBC32}" srcOrd="1" destOrd="0" presId="urn:microsoft.com/office/officeart/2005/8/layout/hierarchy1"/>
    <dgm:cxn modelId="{8B35DF92-B412-8244-AFA4-D49DBBCA4F7E}" type="presParOf" srcId="{EE2ADE32-0803-524C-B349-B9CEC7EFBC32}" destId="{5FFE92D3-05A6-AE4D-95C5-94A969721D56}" srcOrd="0" destOrd="0" presId="urn:microsoft.com/office/officeart/2005/8/layout/hierarchy1"/>
    <dgm:cxn modelId="{C8C42B66-DF7A-A844-947C-A7AC13798BF9}" type="presParOf" srcId="{5FFE92D3-05A6-AE4D-95C5-94A969721D56}" destId="{74431774-993A-7D48-AC64-9AD64B6EA279}" srcOrd="0" destOrd="0" presId="urn:microsoft.com/office/officeart/2005/8/layout/hierarchy1"/>
    <dgm:cxn modelId="{79282079-D1FE-2349-BFC9-3A9B29D71F38}" type="presParOf" srcId="{5FFE92D3-05A6-AE4D-95C5-94A969721D56}" destId="{BBACF5DF-6D2B-3A46-8B37-283B9E8D350A}" srcOrd="1" destOrd="0" presId="urn:microsoft.com/office/officeart/2005/8/layout/hierarchy1"/>
    <dgm:cxn modelId="{0E9A8B3C-A80E-A048-ACA1-7F7A1FAC9995}" type="presParOf" srcId="{EE2ADE32-0803-524C-B349-B9CEC7EFBC32}" destId="{6060D541-4365-BA40-B4E1-220D3163FDE2}" srcOrd="1" destOrd="0" presId="urn:microsoft.com/office/officeart/2005/8/layout/hierarchy1"/>
    <dgm:cxn modelId="{AFDE865B-71A8-004D-B458-17A5FE91351A}" type="presParOf" srcId="{DD63BD20-541B-3D46-8D6C-EDDDB68A4811}" destId="{21B9DF6B-D861-954F-9D8F-787D71C2D2CF}" srcOrd="2" destOrd="0" presId="urn:microsoft.com/office/officeart/2005/8/layout/hierarchy1"/>
    <dgm:cxn modelId="{CA882629-0A8C-EA4F-92E0-7DD46D2C12E9}" type="presParOf" srcId="{DD63BD20-541B-3D46-8D6C-EDDDB68A4811}" destId="{6B2D571E-35D6-E847-BBB8-C08C1B2DCA31}" srcOrd="3" destOrd="0" presId="urn:microsoft.com/office/officeart/2005/8/layout/hierarchy1"/>
    <dgm:cxn modelId="{C6E0DE26-3770-134A-BCB4-957F00EC3080}" type="presParOf" srcId="{6B2D571E-35D6-E847-BBB8-C08C1B2DCA31}" destId="{56FAB099-A3D1-4E47-8ACE-C9CB84FDB34F}" srcOrd="0" destOrd="0" presId="urn:microsoft.com/office/officeart/2005/8/layout/hierarchy1"/>
    <dgm:cxn modelId="{042506E2-7623-3A4E-8F70-1D921BFE59C2}" type="presParOf" srcId="{56FAB099-A3D1-4E47-8ACE-C9CB84FDB34F}" destId="{75ABF972-7711-5F4C-B090-D45B7CF6E6D6}" srcOrd="0" destOrd="0" presId="urn:microsoft.com/office/officeart/2005/8/layout/hierarchy1"/>
    <dgm:cxn modelId="{B70EBBBD-23A5-B44F-8807-491D02382A54}" type="presParOf" srcId="{56FAB099-A3D1-4E47-8ACE-C9CB84FDB34F}" destId="{1B73C069-A072-FC40-8405-DBA11A8C9E35}" srcOrd="1" destOrd="0" presId="urn:microsoft.com/office/officeart/2005/8/layout/hierarchy1"/>
    <dgm:cxn modelId="{08D887D8-A2A3-9849-B8AD-9CC9524061A6}" type="presParOf" srcId="{6B2D571E-35D6-E847-BBB8-C08C1B2DCA31}" destId="{CA012EA7-96BB-F54F-9B91-61BD6A8096C1}" srcOrd="1" destOrd="0" presId="urn:microsoft.com/office/officeart/2005/8/layout/hierarchy1"/>
    <dgm:cxn modelId="{276D081E-EE8F-4341-85FD-84E8A4A23A75}" type="presParOf" srcId="{0DEC8A0A-3917-D64F-8043-6DF6C24032E3}" destId="{A466AA99-260B-264B-BE17-F08556F00A1B}" srcOrd="2" destOrd="0" presId="urn:microsoft.com/office/officeart/2005/8/layout/hierarchy1"/>
    <dgm:cxn modelId="{8C689D51-9D76-5145-A2AE-FEB2029E459B}" type="presParOf" srcId="{0DEC8A0A-3917-D64F-8043-6DF6C24032E3}" destId="{6898BB2D-6461-EB45-888E-8F029FE236C3}" srcOrd="3" destOrd="0" presId="urn:microsoft.com/office/officeart/2005/8/layout/hierarchy1"/>
    <dgm:cxn modelId="{13C4F852-44C6-AA4A-9E76-43978CEF00A5}" type="presParOf" srcId="{6898BB2D-6461-EB45-888E-8F029FE236C3}" destId="{05A2449D-8B12-DF47-92E3-5D85909C967E}" srcOrd="0" destOrd="0" presId="urn:microsoft.com/office/officeart/2005/8/layout/hierarchy1"/>
    <dgm:cxn modelId="{D26EBBE5-0813-6F41-8600-FAE3EA2BBA48}" type="presParOf" srcId="{05A2449D-8B12-DF47-92E3-5D85909C967E}" destId="{F29F14CC-05F1-574D-A9A6-2FE10B69CB89}" srcOrd="0" destOrd="0" presId="urn:microsoft.com/office/officeart/2005/8/layout/hierarchy1"/>
    <dgm:cxn modelId="{98B51058-C782-414C-A675-D28495151762}" type="presParOf" srcId="{05A2449D-8B12-DF47-92E3-5D85909C967E}" destId="{DB7F0316-C43D-DB43-BC76-6CC97C7B443A}" srcOrd="1" destOrd="0" presId="urn:microsoft.com/office/officeart/2005/8/layout/hierarchy1"/>
    <dgm:cxn modelId="{DDAE098C-C61B-8E4D-B9F0-6C108A39B381}" type="presParOf" srcId="{6898BB2D-6461-EB45-888E-8F029FE236C3}" destId="{BE273E7D-3A87-9944-9E86-B7582DBA8B9A}" srcOrd="1" destOrd="0" presId="urn:microsoft.com/office/officeart/2005/8/layout/hierarchy1"/>
    <dgm:cxn modelId="{82061B95-E433-6143-A306-99E05D41504D}" type="presParOf" srcId="{BE273E7D-3A87-9944-9E86-B7582DBA8B9A}" destId="{C3DF229C-E1C5-8E44-AB50-7C0B9D528181}" srcOrd="0" destOrd="0" presId="urn:microsoft.com/office/officeart/2005/8/layout/hierarchy1"/>
    <dgm:cxn modelId="{1ED12BCF-E437-D049-A808-94D9358ED321}" type="presParOf" srcId="{BE273E7D-3A87-9944-9E86-B7582DBA8B9A}" destId="{98A23F21-8E5D-E14A-92A4-C00EE96B8DD1}" srcOrd="1" destOrd="0" presId="urn:microsoft.com/office/officeart/2005/8/layout/hierarchy1"/>
    <dgm:cxn modelId="{C9F1DEB8-09F9-4245-BFC0-A31CC8EE63A3}" type="presParOf" srcId="{98A23F21-8E5D-E14A-92A4-C00EE96B8DD1}" destId="{73692479-49B4-144A-B8F3-9A80E5060FEC}" srcOrd="0" destOrd="0" presId="urn:microsoft.com/office/officeart/2005/8/layout/hierarchy1"/>
    <dgm:cxn modelId="{902E7B16-B28A-6A4C-95C8-A64E3590289E}" type="presParOf" srcId="{73692479-49B4-144A-B8F3-9A80E5060FEC}" destId="{85FCB9FA-0F25-BA48-9325-35EB485CB4CD}" srcOrd="0" destOrd="0" presId="urn:microsoft.com/office/officeart/2005/8/layout/hierarchy1"/>
    <dgm:cxn modelId="{A39F94FE-CBE1-594E-91D7-51F29C6FBDE1}" type="presParOf" srcId="{73692479-49B4-144A-B8F3-9A80E5060FEC}" destId="{42BC9815-B589-B04A-9B89-08588ECB8B16}" srcOrd="1" destOrd="0" presId="urn:microsoft.com/office/officeart/2005/8/layout/hierarchy1"/>
    <dgm:cxn modelId="{AA1323FC-A044-2B4E-A43E-D827806267A2}" type="presParOf" srcId="{98A23F21-8E5D-E14A-92A4-C00EE96B8DD1}" destId="{2EA41DA9-A5C4-0849-9AAC-3930B768465D}" srcOrd="1" destOrd="0" presId="urn:microsoft.com/office/officeart/2005/8/layout/hierarchy1"/>
    <dgm:cxn modelId="{1C48627C-2AB7-AF43-9E0C-AD46F61C5383}" type="presParOf" srcId="{BE273E7D-3A87-9944-9E86-B7582DBA8B9A}" destId="{397F877B-7EBC-524A-9E6A-61C984FFEB68}" srcOrd="2" destOrd="0" presId="urn:microsoft.com/office/officeart/2005/8/layout/hierarchy1"/>
    <dgm:cxn modelId="{6C12CEE0-5C6A-094B-AC85-8E09D4163A05}" type="presParOf" srcId="{BE273E7D-3A87-9944-9E86-B7582DBA8B9A}" destId="{9754A3D5-A40A-3A46-B6A6-7E1804E10E5E}" srcOrd="3" destOrd="0" presId="urn:microsoft.com/office/officeart/2005/8/layout/hierarchy1"/>
    <dgm:cxn modelId="{D3845951-7663-D246-9206-9D641AFEB89B}" type="presParOf" srcId="{9754A3D5-A40A-3A46-B6A6-7E1804E10E5E}" destId="{542ABB4A-3D7D-2C44-BC62-13FD6877BF49}" srcOrd="0" destOrd="0" presId="urn:microsoft.com/office/officeart/2005/8/layout/hierarchy1"/>
    <dgm:cxn modelId="{6B50144E-4CFD-5342-9168-71D92989966A}" type="presParOf" srcId="{542ABB4A-3D7D-2C44-BC62-13FD6877BF49}" destId="{074A78A3-A524-0344-8E8E-55406823210E}" srcOrd="0" destOrd="0" presId="urn:microsoft.com/office/officeart/2005/8/layout/hierarchy1"/>
    <dgm:cxn modelId="{C7A1D97A-08BC-DA42-A6FA-D5C6ED71E2FF}" type="presParOf" srcId="{542ABB4A-3D7D-2C44-BC62-13FD6877BF49}" destId="{883A1DF2-8C1D-BE4D-A62A-C91B0F6413D8}" srcOrd="1" destOrd="0" presId="urn:microsoft.com/office/officeart/2005/8/layout/hierarchy1"/>
    <dgm:cxn modelId="{0288C827-B0C4-FE4A-88C5-3FA87B9E3971}" type="presParOf" srcId="{9754A3D5-A40A-3A46-B6A6-7E1804E10E5E}" destId="{C3EA7DC1-31FB-6541-B39C-8306E328EC96}" srcOrd="1" destOrd="0" presId="urn:microsoft.com/office/officeart/2005/8/layout/hierarchy1"/>
    <dgm:cxn modelId="{61E159FD-F2D9-9649-9328-04C80AEE794E}" type="presParOf" srcId="{BE273E7D-3A87-9944-9E86-B7582DBA8B9A}" destId="{0699CDE3-D5C0-7C4F-BA99-BA7AAE6D5EA1}" srcOrd="4" destOrd="0" presId="urn:microsoft.com/office/officeart/2005/8/layout/hierarchy1"/>
    <dgm:cxn modelId="{356E92A0-27CB-FD49-A4BB-924F534FA497}" type="presParOf" srcId="{BE273E7D-3A87-9944-9E86-B7582DBA8B9A}" destId="{B115549E-B95E-B443-B022-E90DD97E373A}" srcOrd="5" destOrd="0" presId="urn:microsoft.com/office/officeart/2005/8/layout/hierarchy1"/>
    <dgm:cxn modelId="{349F840F-F1EB-2C49-AB46-2D2D9AE7DCCA}" type="presParOf" srcId="{B115549E-B95E-B443-B022-E90DD97E373A}" destId="{13D53D1B-5FAD-6344-BB5A-592561467403}" srcOrd="0" destOrd="0" presId="urn:microsoft.com/office/officeart/2005/8/layout/hierarchy1"/>
    <dgm:cxn modelId="{9AD6955D-1DD5-0341-8135-55FDC441ADEB}" type="presParOf" srcId="{13D53D1B-5FAD-6344-BB5A-592561467403}" destId="{1C583B78-0AA4-0D46-A65F-89101F4C72D0}" srcOrd="0" destOrd="0" presId="urn:microsoft.com/office/officeart/2005/8/layout/hierarchy1"/>
    <dgm:cxn modelId="{9BB56A26-436B-3045-BA81-3A20D2ABC889}" type="presParOf" srcId="{13D53D1B-5FAD-6344-BB5A-592561467403}" destId="{8FB64686-8539-3E48-B90F-A47D9D4169BF}" srcOrd="1" destOrd="0" presId="urn:microsoft.com/office/officeart/2005/8/layout/hierarchy1"/>
    <dgm:cxn modelId="{C7F80312-5DD0-794E-8648-09F90E5C0F41}" type="presParOf" srcId="{B115549E-B95E-B443-B022-E90DD97E373A}" destId="{248F0C9B-A5E1-2E49-9A35-E86D24879D70}" srcOrd="1" destOrd="0" presId="urn:microsoft.com/office/officeart/2005/8/layout/hierarchy1"/>
    <dgm:cxn modelId="{EE690C91-B82F-F649-8AAD-03237BF4A550}" type="presParOf" srcId="{BE273E7D-3A87-9944-9E86-B7582DBA8B9A}" destId="{EDF3829B-09A9-FF48-A760-8A863EAEDAD7}" srcOrd="6" destOrd="0" presId="urn:microsoft.com/office/officeart/2005/8/layout/hierarchy1"/>
    <dgm:cxn modelId="{E01B0A00-EFD3-E946-8CC7-F240EF9986F8}" type="presParOf" srcId="{BE273E7D-3A87-9944-9E86-B7582DBA8B9A}" destId="{92186F59-44C2-DF4D-A5EA-57204707C72F}" srcOrd="7" destOrd="0" presId="urn:microsoft.com/office/officeart/2005/8/layout/hierarchy1"/>
    <dgm:cxn modelId="{399C749C-FD8D-274C-A39C-C6FE371F5ADD}" type="presParOf" srcId="{92186F59-44C2-DF4D-A5EA-57204707C72F}" destId="{263F96C7-CF02-B843-8349-7632FEFDFFC8}" srcOrd="0" destOrd="0" presId="urn:microsoft.com/office/officeart/2005/8/layout/hierarchy1"/>
    <dgm:cxn modelId="{F500C226-5C1B-3541-94CF-F8C7E7C2CD46}" type="presParOf" srcId="{263F96C7-CF02-B843-8349-7632FEFDFFC8}" destId="{BDE6C155-63FA-2A4D-A80E-1A14CA162CBE}" srcOrd="0" destOrd="0" presId="urn:microsoft.com/office/officeart/2005/8/layout/hierarchy1"/>
    <dgm:cxn modelId="{DE2B6689-73A5-EA4A-B07E-435E4A33BA10}" type="presParOf" srcId="{263F96C7-CF02-B843-8349-7632FEFDFFC8}" destId="{3666C498-882A-CB4F-B0FF-AEEDEC42773E}" srcOrd="1" destOrd="0" presId="urn:microsoft.com/office/officeart/2005/8/layout/hierarchy1"/>
    <dgm:cxn modelId="{6F60F74A-C916-6D44-9C06-F20014602EB2}" type="presParOf" srcId="{92186F59-44C2-DF4D-A5EA-57204707C72F}" destId="{2A23C9D2-5476-2A49-84CA-E49EC2DE087E}" srcOrd="1" destOrd="0" presId="urn:microsoft.com/office/officeart/2005/8/layout/hierarchy1"/>
    <dgm:cxn modelId="{C66DCB6C-F1BD-4643-8073-2867A6F4239A}" type="presParOf" srcId="{2A23C9D2-5476-2A49-84CA-E49EC2DE087E}" destId="{95146149-EFE7-F443-A111-8F0D1075C124}" srcOrd="0" destOrd="0" presId="urn:microsoft.com/office/officeart/2005/8/layout/hierarchy1"/>
    <dgm:cxn modelId="{992FB8F6-4A83-564D-8F23-9CC3FA7D1079}" type="presParOf" srcId="{2A23C9D2-5476-2A49-84CA-E49EC2DE087E}" destId="{CE427E5F-D546-5A4D-928E-1271CF7BF9BA}" srcOrd="1" destOrd="0" presId="urn:microsoft.com/office/officeart/2005/8/layout/hierarchy1"/>
    <dgm:cxn modelId="{37C00B93-91CC-5341-8CBE-2942E4543F9E}" type="presParOf" srcId="{CE427E5F-D546-5A4D-928E-1271CF7BF9BA}" destId="{DBE855FF-AA2B-4F46-B6DD-B7E6675344F7}" srcOrd="0" destOrd="0" presId="urn:microsoft.com/office/officeart/2005/8/layout/hierarchy1"/>
    <dgm:cxn modelId="{0784C6E0-2A97-CF40-A215-FCA527DF2C3F}" type="presParOf" srcId="{DBE855FF-AA2B-4F46-B6DD-B7E6675344F7}" destId="{AF67CF9A-AF4B-044F-861F-9B3D901D7A41}" srcOrd="0" destOrd="0" presId="urn:microsoft.com/office/officeart/2005/8/layout/hierarchy1"/>
    <dgm:cxn modelId="{CB9E3C61-EA15-9141-A9A2-8DD5839C8006}" type="presParOf" srcId="{DBE855FF-AA2B-4F46-B6DD-B7E6675344F7}" destId="{92D07538-FA64-E34C-A7A0-AF0EEBCAEB84}" srcOrd="1" destOrd="0" presId="urn:microsoft.com/office/officeart/2005/8/layout/hierarchy1"/>
    <dgm:cxn modelId="{AFDC0DC8-6486-6748-BE97-A4F9F7E138AF}" type="presParOf" srcId="{CE427E5F-D546-5A4D-928E-1271CF7BF9BA}" destId="{5B7CF340-16E8-D541-BCDD-95DFAC2149B1}" srcOrd="1" destOrd="0" presId="urn:microsoft.com/office/officeart/2005/8/layout/hierarchy1"/>
    <dgm:cxn modelId="{8D38EFEC-035D-A34B-9184-9028847F0E69}" type="presParOf" srcId="{2A23C9D2-5476-2A49-84CA-E49EC2DE087E}" destId="{EDE6A3C4-6450-6142-87FC-92E463987B8D}" srcOrd="2" destOrd="0" presId="urn:microsoft.com/office/officeart/2005/8/layout/hierarchy1"/>
    <dgm:cxn modelId="{A14560AF-5114-E347-8B23-A9E2C71EF08A}" type="presParOf" srcId="{2A23C9D2-5476-2A49-84CA-E49EC2DE087E}" destId="{E41CA82F-9A86-354A-9997-60FA5DA55F1B}" srcOrd="3" destOrd="0" presId="urn:microsoft.com/office/officeart/2005/8/layout/hierarchy1"/>
    <dgm:cxn modelId="{728AA30D-89B5-3F4C-9AA8-3BF56EC656DC}" type="presParOf" srcId="{E41CA82F-9A86-354A-9997-60FA5DA55F1B}" destId="{A8A71D24-D3F4-DB40-9945-8AEB30FDF7E8}" srcOrd="0" destOrd="0" presId="urn:microsoft.com/office/officeart/2005/8/layout/hierarchy1"/>
    <dgm:cxn modelId="{D1BAB241-1B70-944A-82FA-10218AF3DA20}" type="presParOf" srcId="{A8A71D24-D3F4-DB40-9945-8AEB30FDF7E8}" destId="{F97FC698-A17E-004F-A64F-90B88C2AB09B}" srcOrd="0" destOrd="0" presId="urn:microsoft.com/office/officeart/2005/8/layout/hierarchy1"/>
    <dgm:cxn modelId="{5D194C44-83A1-0147-9768-992D5579E178}" type="presParOf" srcId="{A8A71D24-D3F4-DB40-9945-8AEB30FDF7E8}" destId="{CE0F12B9-AD45-0147-9153-F97CBF8FA587}" srcOrd="1" destOrd="0" presId="urn:microsoft.com/office/officeart/2005/8/layout/hierarchy1"/>
    <dgm:cxn modelId="{72BE0D58-7D96-D34E-A546-66BF783687A8}" type="presParOf" srcId="{E41CA82F-9A86-354A-9997-60FA5DA55F1B}" destId="{6ADD9512-66C0-1242-B04D-FE1C84AF74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5A8AFC-629B-794A-A42F-149917594830}" type="doc">
      <dgm:prSet loTypeId="urn:microsoft.com/office/officeart/2005/8/layout/orgChart1" loCatId="hierarchy" qsTypeId="urn:microsoft.com/office/officeart/2005/8/quickstyle/simple2" qsCatId="simple" csTypeId="urn:microsoft.com/office/officeart/2005/8/colors/accent3_2" csCatId="accent3" phldr="1"/>
      <dgm:spPr/>
      <dgm:t>
        <a:bodyPr/>
        <a:lstStyle/>
        <a:p>
          <a:endParaRPr lang="en-US"/>
        </a:p>
      </dgm:t>
    </dgm:pt>
    <dgm:pt modelId="{EDF8F565-8758-6B47-896C-5DD7A4E6F066}">
      <dgm:prSet phldrT="[Text]" custT="1"/>
      <dgm:spPr>
        <a:solidFill>
          <a:schemeClr val="accent2"/>
        </a:solidFill>
      </dgm:spPr>
      <dgm:t>
        <a:bodyPr/>
        <a:lstStyle/>
        <a:p>
          <a:r>
            <a:rPr lang="en-US" sz="1800" b="1" dirty="0" smtClean="0">
              <a:solidFill>
                <a:schemeClr val="tx1"/>
              </a:solidFill>
            </a:rPr>
            <a:t>Nephrons</a:t>
          </a:r>
          <a:endParaRPr lang="en-US" sz="2500" b="1" dirty="0">
            <a:solidFill>
              <a:schemeClr val="tx1"/>
            </a:solidFill>
          </a:endParaRPr>
        </a:p>
      </dgm:t>
    </dgm:pt>
    <dgm:pt modelId="{9648ACD1-F992-1F4B-8346-240E745076B9}" type="parTrans" cxnId="{42673BA1-2F54-C041-BACD-4B2DFDAF1342}">
      <dgm:prSet/>
      <dgm:spPr/>
      <dgm:t>
        <a:bodyPr/>
        <a:lstStyle/>
        <a:p>
          <a:endParaRPr lang="en-US"/>
        </a:p>
      </dgm:t>
    </dgm:pt>
    <dgm:pt modelId="{D29DC3D1-8AD5-3F4B-9650-0A8EA9AB1615}" type="sibTrans" cxnId="{42673BA1-2F54-C041-BACD-4B2DFDAF1342}">
      <dgm:prSet/>
      <dgm:spPr/>
      <dgm:t>
        <a:bodyPr/>
        <a:lstStyle/>
        <a:p>
          <a:endParaRPr lang="en-US"/>
        </a:p>
      </dgm:t>
    </dgm:pt>
    <dgm:pt modelId="{2CDFD9A5-1445-734B-9FC6-595C69B55C48}">
      <dgm:prSet phldrT="[Text]" custT="1"/>
      <dgm:spPr>
        <a:solidFill>
          <a:schemeClr val="accent2"/>
        </a:solidFill>
      </dgm:spPr>
      <dgm:t>
        <a:bodyPr/>
        <a:lstStyle/>
        <a:p>
          <a:r>
            <a:rPr lang="en-US" sz="1800" b="1" dirty="0" smtClean="0">
              <a:solidFill>
                <a:schemeClr val="tx1"/>
              </a:solidFill>
            </a:rPr>
            <a:t>Vessels</a:t>
          </a:r>
          <a:endParaRPr lang="en-US" sz="2700" b="1" dirty="0">
            <a:solidFill>
              <a:schemeClr val="tx1"/>
            </a:solidFill>
          </a:endParaRPr>
        </a:p>
      </dgm:t>
    </dgm:pt>
    <dgm:pt modelId="{B3B874A4-9E88-5C4A-9ABD-397A96AD6493}" type="parTrans" cxnId="{E02ACBB7-A8AD-1E42-B472-7BAB2D298253}">
      <dgm:prSet/>
      <dgm:spPr/>
      <dgm:t>
        <a:bodyPr/>
        <a:lstStyle/>
        <a:p>
          <a:endParaRPr lang="en-US"/>
        </a:p>
      </dgm:t>
    </dgm:pt>
    <dgm:pt modelId="{BD4AEA3D-EA57-8F40-9A05-51E1F54C27F7}" type="sibTrans" cxnId="{E02ACBB7-A8AD-1E42-B472-7BAB2D298253}">
      <dgm:prSet/>
      <dgm:spPr/>
      <dgm:t>
        <a:bodyPr/>
        <a:lstStyle/>
        <a:p>
          <a:endParaRPr lang="en-US"/>
        </a:p>
      </dgm:t>
    </dgm:pt>
    <dgm:pt modelId="{2E9E4711-ED21-6442-BB0B-EBB60388881A}">
      <dgm:prSet phldrT="[Text]" custT="1"/>
      <dgm:spPr>
        <a:solidFill>
          <a:schemeClr val="accent2"/>
        </a:solidFill>
      </dgm:spPr>
      <dgm:t>
        <a:bodyPr/>
        <a:lstStyle/>
        <a:p>
          <a:r>
            <a:rPr lang="en-US" sz="1400" b="1" dirty="0" smtClean="0">
              <a:solidFill>
                <a:schemeClr val="tx1"/>
              </a:solidFill>
            </a:rPr>
            <a:t>Tubes (5) </a:t>
          </a:r>
          <a:r>
            <a:rPr lang="en-US" sz="1000" dirty="0" smtClean="0">
              <a:solidFill>
                <a:schemeClr val="tx1"/>
              </a:solidFill>
            </a:rPr>
            <a:t>: in which filtered fluid eventually is converted into urine. </a:t>
          </a:r>
          <a:endParaRPr lang="en-US" sz="1000" dirty="0">
            <a:solidFill>
              <a:schemeClr val="tx1"/>
            </a:solidFill>
          </a:endParaRPr>
        </a:p>
      </dgm:t>
    </dgm:pt>
    <dgm:pt modelId="{BFBFFFD9-C0BA-0143-9131-A1C104362445}" type="parTrans" cxnId="{AF65DF84-0037-9148-BB98-BDE35E59D08E}">
      <dgm:prSet/>
      <dgm:spPr/>
      <dgm:t>
        <a:bodyPr/>
        <a:lstStyle/>
        <a:p>
          <a:endParaRPr lang="en-US"/>
        </a:p>
      </dgm:t>
    </dgm:pt>
    <dgm:pt modelId="{C54AB6E7-CE76-8441-A480-3D4D5F254D56}" type="sibTrans" cxnId="{AF65DF84-0037-9148-BB98-BDE35E59D08E}">
      <dgm:prSet/>
      <dgm:spPr/>
      <dgm:t>
        <a:bodyPr/>
        <a:lstStyle/>
        <a:p>
          <a:endParaRPr lang="en-US"/>
        </a:p>
      </dgm:t>
    </dgm:pt>
    <dgm:pt modelId="{CCFF8B91-9FD9-C646-9FFD-8D883B4D3FE5}">
      <dgm:prSet custT="1"/>
      <dgm:spPr>
        <a:solidFill>
          <a:schemeClr val="accent3"/>
        </a:solidFill>
      </dgm:spPr>
      <dgm:t>
        <a:bodyPr/>
        <a:lstStyle/>
        <a:p>
          <a:r>
            <a:rPr lang="en-US" sz="1000" b="1" dirty="0" smtClean="0">
              <a:solidFill>
                <a:schemeClr val="tx1"/>
              </a:solidFill>
            </a:rPr>
            <a:t>Bowman's capsule</a:t>
          </a:r>
          <a:r>
            <a:rPr lang="en-US" sz="1000" dirty="0" smtClean="0">
              <a:solidFill>
                <a:schemeClr val="tx1"/>
              </a:solidFill>
            </a:rPr>
            <a:t>:  around the Glomerulus and receives the filtrate. </a:t>
          </a:r>
          <a:endParaRPr lang="en-US" sz="1000" noProof="0" dirty="0">
            <a:solidFill>
              <a:schemeClr val="tx1"/>
            </a:solidFill>
          </a:endParaRPr>
        </a:p>
      </dgm:t>
    </dgm:pt>
    <dgm:pt modelId="{97A4DC52-1D61-574E-8B74-53DF724AF338}" type="parTrans" cxnId="{A1144346-9C35-054B-AA14-17A7CA3BC7B0}">
      <dgm:prSet/>
      <dgm:spPr/>
      <dgm:t>
        <a:bodyPr/>
        <a:lstStyle/>
        <a:p>
          <a:endParaRPr lang="en-US"/>
        </a:p>
      </dgm:t>
    </dgm:pt>
    <dgm:pt modelId="{D5F06FDA-F721-0C4F-83D9-E47529D72777}" type="sibTrans" cxnId="{A1144346-9C35-054B-AA14-17A7CA3BC7B0}">
      <dgm:prSet/>
      <dgm:spPr/>
      <dgm:t>
        <a:bodyPr/>
        <a:lstStyle/>
        <a:p>
          <a:endParaRPr lang="en-US"/>
        </a:p>
      </dgm:t>
    </dgm:pt>
    <dgm:pt modelId="{3EA739FB-473E-624A-9FEF-99BEF4F0C7D4}">
      <dgm:prSet custT="1"/>
      <dgm:spPr/>
      <dgm:t>
        <a:bodyPr/>
        <a:lstStyle/>
        <a:p>
          <a:r>
            <a:rPr lang="en-US" sz="1000" b="1" dirty="0" smtClean="0">
              <a:solidFill>
                <a:schemeClr val="tx1"/>
              </a:solidFill>
            </a:rPr>
            <a:t>Proximal convoluted tubules </a:t>
          </a:r>
        </a:p>
        <a:p>
          <a:r>
            <a:rPr lang="en-US" sz="1000" dirty="0" smtClean="0">
              <a:latin typeface="Gill Sans MT" pitchFamily="34" charset="0"/>
            </a:rPr>
            <a:t>( in the cortex).</a:t>
          </a:r>
          <a:endParaRPr lang="en-US" sz="1000" dirty="0">
            <a:solidFill>
              <a:schemeClr val="tx1"/>
            </a:solidFill>
          </a:endParaRPr>
        </a:p>
      </dgm:t>
    </dgm:pt>
    <dgm:pt modelId="{3FB2844B-8654-6B4D-ACA1-8E680DD09973}" type="parTrans" cxnId="{EB0EF702-5E0A-6F40-BB4D-F0E0164F89C3}">
      <dgm:prSet/>
      <dgm:spPr/>
      <dgm:t>
        <a:bodyPr/>
        <a:lstStyle/>
        <a:p>
          <a:endParaRPr lang="en-US"/>
        </a:p>
      </dgm:t>
    </dgm:pt>
    <dgm:pt modelId="{F5FC7D80-46FF-F443-B535-680B973A08CD}" type="sibTrans" cxnId="{EB0EF702-5E0A-6F40-BB4D-F0E0164F89C3}">
      <dgm:prSet/>
      <dgm:spPr/>
      <dgm:t>
        <a:bodyPr/>
        <a:lstStyle/>
        <a:p>
          <a:endParaRPr lang="en-US"/>
        </a:p>
      </dgm:t>
    </dgm:pt>
    <dgm:pt modelId="{5AE0AA3E-BC39-6649-AF07-4FC07FA588FE}">
      <dgm:prSet custT="1"/>
      <dgm:spPr/>
      <dgm:t>
        <a:bodyPr/>
        <a:lstStyle/>
        <a:p>
          <a:r>
            <a:rPr lang="en-US" sz="1050" b="1" dirty="0" smtClean="0">
              <a:solidFill>
                <a:schemeClr val="tx1"/>
              </a:solidFill>
            </a:rPr>
            <a:t>loop of Henle </a:t>
          </a:r>
          <a:endParaRPr lang="en-US" sz="1050" b="1" dirty="0">
            <a:solidFill>
              <a:schemeClr val="tx1"/>
            </a:solidFill>
          </a:endParaRPr>
        </a:p>
      </dgm:t>
    </dgm:pt>
    <dgm:pt modelId="{D2972D07-49ED-364D-A441-50EFCFE74167}" type="parTrans" cxnId="{99EDB006-39D2-CC47-A128-B497C85A72F0}">
      <dgm:prSet/>
      <dgm:spPr/>
      <dgm:t>
        <a:bodyPr/>
        <a:lstStyle/>
        <a:p>
          <a:endParaRPr lang="en-US"/>
        </a:p>
      </dgm:t>
    </dgm:pt>
    <dgm:pt modelId="{D4562BD1-7B83-0B46-99BA-F8B668F26996}" type="sibTrans" cxnId="{99EDB006-39D2-CC47-A128-B497C85A72F0}">
      <dgm:prSet/>
      <dgm:spPr/>
      <dgm:t>
        <a:bodyPr/>
        <a:lstStyle/>
        <a:p>
          <a:endParaRPr lang="en-US"/>
        </a:p>
      </dgm:t>
    </dgm:pt>
    <dgm:pt modelId="{F49E1E63-2645-534B-957C-D2107599D6D4}">
      <dgm:prSet custT="1"/>
      <dgm:spPr/>
      <dgm:t>
        <a:bodyPr/>
        <a:lstStyle/>
        <a:p>
          <a:r>
            <a:rPr lang="en-US" sz="1000" b="1" i="0" dirty="0" smtClean="0">
              <a:solidFill>
                <a:schemeClr val="tx1"/>
              </a:solidFill>
            </a:rPr>
            <a:t>Distal convoluted tubules</a:t>
          </a:r>
        </a:p>
        <a:p>
          <a:r>
            <a:rPr lang="en-US" sz="1000" dirty="0" smtClean="0">
              <a:latin typeface="Gill Sans MT" pitchFamily="34" charset="0"/>
            </a:rPr>
            <a:t>(in the renal cortex).</a:t>
          </a:r>
          <a:endParaRPr lang="en-US" sz="1000" dirty="0">
            <a:solidFill>
              <a:schemeClr val="tx1"/>
            </a:solidFill>
          </a:endParaRPr>
        </a:p>
      </dgm:t>
    </dgm:pt>
    <dgm:pt modelId="{78B4C0B5-9698-9C44-B93E-C3CBE28F44FA}" type="parTrans" cxnId="{0BC13FE8-962C-C049-AC4F-B1F0D396A191}">
      <dgm:prSet/>
      <dgm:spPr/>
      <dgm:t>
        <a:bodyPr/>
        <a:lstStyle/>
        <a:p>
          <a:endParaRPr lang="en-US"/>
        </a:p>
      </dgm:t>
    </dgm:pt>
    <dgm:pt modelId="{1B8411B7-FAD0-8041-8F0A-FAF499F3F2EF}" type="sibTrans" cxnId="{0BC13FE8-962C-C049-AC4F-B1F0D396A191}">
      <dgm:prSet/>
      <dgm:spPr/>
      <dgm:t>
        <a:bodyPr/>
        <a:lstStyle/>
        <a:p>
          <a:endParaRPr lang="en-US"/>
        </a:p>
      </dgm:t>
    </dgm:pt>
    <dgm:pt modelId="{7A6B08FF-5222-574A-9161-FAB1B520E690}">
      <dgm:prSet custT="1"/>
      <dgm:spPr/>
      <dgm:t>
        <a:bodyPr/>
        <a:lstStyle/>
        <a:p>
          <a:r>
            <a:rPr lang="en-US" sz="900" b="1" dirty="0" smtClean="0">
              <a:solidFill>
                <a:schemeClr val="tx1"/>
              </a:solidFill>
              <a:latin typeface="Gill Sans MT" pitchFamily="34" charset="0"/>
            </a:rPr>
            <a:t>Connecting tubule, </a:t>
          </a:r>
          <a:r>
            <a:rPr lang="en-US" sz="900" dirty="0" smtClean="0">
              <a:solidFill>
                <a:schemeClr val="tx1"/>
              </a:solidFill>
              <a:latin typeface="Gill Sans MT" pitchFamily="34" charset="0"/>
            </a:rPr>
            <a:t>cortical collecting, and the cortical collecting ducts, which run downward in the medulla and become: </a:t>
          </a:r>
          <a:r>
            <a:rPr lang="en-US" sz="900" dirty="0" smtClean="0">
              <a:solidFill>
                <a:srgbClr val="FF0000"/>
              </a:solidFill>
              <a:latin typeface="Gill Sans MT" pitchFamily="34" charset="0"/>
            </a:rPr>
            <a:t>Medullary collecting duct</a:t>
          </a:r>
          <a:endParaRPr lang="en-US" sz="900" dirty="0">
            <a:solidFill>
              <a:srgbClr val="FF0000"/>
            </a:solidFill>
          </a:endParaRPr>
        </a:p>
      </dgm:t>
    </dgm:pt>
    <dgm:pt modelId="{50CCA3B7-87FE-964B-A7B0-DC68AB9F3944}" type="parTrans" cxnId="{F0FA4B24-46C7-D84F-8ABC-611396AD4221}">
      <dgm:prSet/>
      <dgm:spPr/>
      <dgm:t>
        <a:bodyPr/>
        <a:lstStyle/>
        <a:p>
          <a:endParaRPr lang="en-US"/>
        </a:p>
      </dgm:t>
    </dgm:pt>
    <dgm:pt modelId="{03ABCE10-2A2A-4B49-AFD7-8056A9FE7DAC}" type="sibTrans" cxnId="{F0FA4B24-46C7-D84F-8ABC-611396AD4221}">
      <dgm:prSet/>
      <dgm:spPr/>
      <dgm:t>
        <a:bodyPr/>
        <a:lstStyle/>
        <a:p>
          <a:endParaRPr lang="en-US"/>
        </a:p>
      </dgm:t>
    </dgm:pt>
    <dgm:pt modelId="{5D9E2FB5-5DC4-D248-9466-F41964285A2B}">
      <dgm:prSet custT="1"/>
      <dgm:spPr/>
      <dgm:t>
        <a:bodyPr/>
        <a:lstStyle/>
        <a:p>
          <a:r>
            <a:rPr lang="en-US" sz="1200" b="1" dirty="0" smtClean="0">
              <a:solidFill>
                <a:schemeClr val="tx1"/>
              </a:solidFill>
            </a:rPr>
            <a:t>Afferent arteriole </a:t>
          </a:r>
          <a:r>
            <a:rPr lang="en-US" sz="1200" dirty="0" smtClean="0">
              <a:solidFill>
                <a:schemeClr val="tx1"/>
              </a:solidFill>
            </a:rPr>
            <a:t>: delivers blood </a:t>
          </a:r>
          <a:r>
            <a:rPr lang="en-US" sz="1200" u="sng" dirty="0" smtClean="0">
              <a:solidFill>
                <a:schemeClr val="tx1"/>
              </a:solidFill>
            </a:rPr>
            <a:t>into </a:t>
          </a:r>
          <a:r>
            <a:rPr lang="en-US" sz="1200" dirty="0" smtClean="0">
              <a:solidFill>
                <a:schemeClr val="tx1"/>
              </a:solidFill>
            </a:rPr>
            <a:t>the glomeruli</a:t>
          </a:r>
          <a:endParaRPr lang="en-US" sz="1200" dirty="0">
            <a:solidFill>
              <a:schemeClr val="tx1"/>
            </a:solidFill>
          </a:endParaRPr>
        </a:p>
      </dgm:t>
    </dgm:pt>
    <dgm:pt modelId="{6AFB508D-0E7D-5548-B340-A1160FFF092B}" type="parTrans" cxnId="{0A664EEB-AC5A-674E-84A1-B99595B816DC}">
      <dgm:prSet/>
      <dgm:spPr/>
      <dgm:t>
        <a:bodyPr/>
        <a:lstStyle/>
        <a:p>
          <a:endParaRPr lang="en-US"/>
        </a:p>
      </dgm:t>
    </dgm:pt>
    <dgm:pt modelId="{937E8D82-04EB-9E48-84E5-9C5F5EB81B45}" type="sibTrans" cxnId="{0A664EEB-AC5A-674E-84A1-B99595B816DC}">
      <dgm:prSet/>
      <dgm:spPr/>
      <dgm:t>
        <a:bodyPr/>
        <a:lstStyle/>
        <a:p>
          <a:endParaRPr lang="en-US"/>
        </a:p>
      </dgm:t>
    </dgm:pt>
    <dgm:pt modelId="{60A03720-A6E2-8244-86F6-43A6293F60D2}">
      <dgm:prSet/>
      <dgm:spPr>
        <a:solidFill>
          <a:schemeClr val="accent3"/>
        </a:solidFill>
      </dgm:spPr>
      <dgm:t>
        <a:bodyPr/>
        <a:lstStyle/>
        <a:p>
          <a:r>
            <a:rPr lang="en-US" b="1" dirty="0" smtClean="0">
              <a:solidFill>
                <a:srgbClr val="FF0000"/>
              </a:solidFill>
            </a:rPr>
            <a:t>The Glomerulus </a:t>
          </a:r>
          <a:r>
            <a:rPr lang="en-US" dirty="0" smtClean="0">
              <a:solidFill>
                <a:srgbClr val="FF0000"/>
              </a:solidFill>
            </a:rPr>
            <a:t>: </a:t>
          </a:r>
          <a:r>
            <a:rPr lang="en-US" dirty="0" smtClean="0">
              <a:solidFill>
                <a:schemeClr val="tx1"/>
              </a:solidFill>
            </a:rPr>
            <a:t>capillary network or tuft in which large amount of fluid is filtered from blood (produces filtrate)</a:t>
          </a:r>
          <a:r>
            <a:rPr lang="en-US" baseline="0" dirty="0" smtClean="0">
              <a:solidFill>
                <a:schemeClr val="tx1"/>
              </a:solidFill>
            </a:rPr>
            <a:t> it will be</a:t>
          </a:r>
          <a:r>
            <a:rPr lang="en-US" dirty="0" smtClean="0">
              <a:solidFill>
                <a:srgbClr val="FF0000"/>
              </a:solidFill>
            </a:rPr>
            <a:t> collected in capsular space then flows into urinary/renal tubule.. </a:t>
          </a:r>
          <a:endParaRPr lang="en-US" dirty="0">
            <a:solidFill>
              <a:srgbClr val="FF0000"/>
            </a:solidFill>
          </a:endParaRPr>
        </a:p>
      </dgm:t>
    </dgm:pt>
    <dgm:pt modelId="{0FB85A08-CA46-B84E-B1F4-6D755DE60ECE}" type="parTrans" cxnId="{30760C7A-8A29-AE4B-8545-2D72D5C479D2}">
      <dgm:prSet/>
      <dgm:spPr/>
      <dgm:t>
        <a:bodyPr/>
        <a:lstStyle/>
        <a:p>
          <a:endParaRPr lang="en-US"/>
        </a:p>
      </dgm:t>
    </dgm:pt>
    <dgm:pt modelId="{81E27B7A-4F04-AD49-935B-BCE401F68832}" type="sibTrans" cxnId="{30760C7A-8A29-AE4B-8545-2D72D5C479D2}">
      <dgm:prSet/>
      <dgm:spPr/>
      <dgm:t>
        <a:bodyPr/>
        <a:lstStyle/>
        <a:p>
          <a:endParaRPr lang="en-US"/>
        </a:p>
      </dgm:t>
    </dgm:pt>
    <dgm:pt modelId="{540954AB-8F85-BF46-8132-A91997EAB78A}">
      <dgm:prSet custT="1"/>
      <dgm:spPr/>
      <dgm:t>
        <a:bodyPr/>
        <a:lstStyle/>
        <a:p>
          <a:r>
            <a:rPr lang="en-US" sz="1200" b="1" dirty="0" smtClean="0">
              <a:solidFill>
                <a:schemeClr val="tx2">
                  <a:lumMod val="50000"/>
                </a:schemeClr>
              </a:solidFill>
            </a:rPr>
            <a:t>Efferent arterioles : </a:t>
          </a:r>
          <a:r>
            <a:rPr lang="en-US" sz="1200" b="0" dirty="0" smtClean="0">
              <a:solidFill>
                <a:schemeClr val="tx2">
                  <a:lumMod val="50000"/>
                </a:schemeClr>
              </a:solidFill>
            </a:rPr>
            <a:t>delivers</a:t>
          </a:r>
          <a:r>
            <a:rPr lang="en-US" sz="1200" b="0" baseline="0" dirty="0" smtClean="0">
              <a:solidFill>
                <a:schemeClr val="tx2">
                  <a:lumMod val="50000"/>
                </a:schemeClr>
              </a:solidFill>
            </a:rPr>
            <a:t> blood </a:t>
          </a:r>
          <a:r>
            <a:rPr lang="en-US" sz="1200" b="0" u="sng" baseline="0" dirty="0" smtClean="0">
              <a:solidFill>
                <a:schemeClr val="tx2">
                  <a:lumMod val="50000"/>
                </a:schemeClr>
              </a:solidFill>
            </a:rPr>
            <a:t>from </a:t>
          </a:r>
          <a:r>
            <a:rPr lang="en-US" sz="1200" b="0" baseline="0" dirty="0" smtClean="0">
              <a:solidFill>
                <a:schemeClr val="tx2">
                  <a:lumMod val="50000"/>
                </a:schemeClr>
              </a:solidFill>
            </a:rPr>
            <a:t>glomeruli to peritubular capillaries </a:t>
          </a:r>
          <a:r>
            <a:rPr lang="en-US" sz="1200" b="0" dirty="0" smtClean="0">
              <a:solidFill>
                <a:schemeClr val="tx2">
                  <a:lumMod val="50000"/>
                </a:schemeClr>
              </a:solidFill>
            </a:rPr>
            <a:t> </a:t>
          </a:r>
          <a:endParaRPr lang="en-US" sz="1200" b="0" dirty="0"/>
        </a:p>
      </dgm:t>
    </dgm:pt>
    <dgm:pt modelId="{5E3B1A3D-739F-8640-8D16-16845E708808}" type="parTrans" cxnId="{5BE40295-9417-1C45-81BF-A56AC7DC8CD2}">
      <dgm:prSet/>
      <dgm:spPr/>
      <dgm:t>
        <a:bodyPr/>
        <a:lstStyle/>
        <a:p>
          <a:endParaRPr lang="en-US"/>
        </a:p>
      </dgm:t>
    </dgm:pt>
    <dgm:pt modelId="{45D97534-54FB-CB4D-B110-21921CF41E28}" type="sibTrans" cxnId="{5BE40295-9417-1C45-81BF-A56AC7DC8CD2}">
      <dgm:prSet/>
      <dgm:spPr/>
      <dgm:t>
        <a:bodyPr/>
        <a:lstStyle/>
        <a:p>
          <a:endParaRPr lang="en-US"/>
        </a:p>
      </dgm:t>
    </dgm:pt>
    <dgm:pt modelId="{56849C46-2ED4-3F4C-AAE2-72E593278D02}">
      <dgm:prSet custT="1"/>
      <dgm:spPr/>
      <dgm:t>
        <a:bodyPr/>
        <a:lstStyle/>
        <a:p>
          <a:r>
            <a:rPr lang="en-US" sz="1200" b="1" dirty="0" smtClean="0">
              <a:solidFill>
                <a:schemeClr val="tx1"/>
              </a:solidFill>
            </a:rPr>
            <a:t>Peritubular capillary </a:t>
          </a:r>
          <a:r>
            <a:rPr lang="en-US" sz="1200" dirty="0" smtClean="0">
              <a:solidFill>
                <a:schemeClr val="tx1"/>
              </a:solidFill>
            </a:rPr>
            <a:t>: vasa recta</a:t>
          </a:r>
          <a:endParaRPr lang="en-US" sz="1200" dirty="0">
            <a:solidFill>
              <a:schemeClr val="tx1"/>
            </a:solidFill>
          </a:endParaRPr>
        </a:p>
      </dgm:t>
    </dgm:pt>
    <dgm:pt modelId="{EED7EA6B-B6E6-8140-B471-CD6862CED1F0}" type="parTrans" cxnId="{C0090111-6E57-A34A-911A-C64F7DCE5F80}">
      <dgm:prSet/>
      <dgm:spPr/>
      <dgm:t>
        <a:bodyPr/>
        <a:lstStyle/>
        <a:p>
          <a:endParaRPr lang="en-US"/>
        </a:p>
      </dgm:t>
    </dgm:pt>
    <dgm:pt modelId="{16225EAE-B20F-E444-8F72-FFCA662C52C3}" type="sibTrans" cxnId="{C0090111-6E57-A34A-911A-C64F7DCE5F80}">
      <dgm:prSet/>
      <dgm:spPr/>
      <dgm:t>
        <a:bodyPr/>
        <a:lstStyle/>
        <a:p>
          <a:endParaRPr lang="en-US"/>
        </a:p>
      </dgm:t>
    </dgm:pt>
    <dgm:pt modelId="{2DCDF747-451A-4894-8F16-8F5D4F37950A}" type="pres">
      <dgm:prSet presAssocID="{985A8AFC-629B-794A-A42F-149917594830}" presName="hierChild1" presStyleCnt="0">
        <dgm:presLayoutVars>
          <dgm:orgChart val="1"/>
          <dgm:chPref val="1"/>
          <dgm:dir/>
          <dgm:animOne val="branch"/>
          <dgm:animLvl val="lvl"/>
          <dgm:resizeHandles/>
        </dgm:presLayoutVars>
      </dgm:prSet>
      <dgm:spPr/>
      <dgm:t>
        <a:bodyPr/>
        <a:lstStyle/>
        <a:p>
          <a:endParaRPr lang="en-US"/>
        </a:p>
      </dgm:t>
    </dgm:pt>
    <dgm:pt modelId="{3AF3D5A3-88E0-4FFA-B553-DAB16451BDB5}" type="pres">
      <dgm:prSet presAssocID="{EDF8F565-8758-6B47-896C-5DD7A4E6F066}" presName="hierRoot1" presStyleCnt="0">
        <dgm:presLayoutVars>
          <dgm:hierBranch val="init"/>
        </dgm:presLayoutVars>
      </dgm:prSet>
      <dgm:spPr/>
      <dgm:t>
        <a:bodyPr/>
        <a:lstStyle/>
        <a:p>
          <a:endParaRPr lang="en-US"/>
        </a:p>
      </dgm:t>
    </dgm:pt>
    <dgm:pt modelId="{37031A52-1E50-4AE6-9778-12448BEF30AC}" type="pres">
      <dgm:prSet presAssocID="{EDF8F565-8758-6B47-896C-5DD7A4E6F066}" presName="rootComposite1" presStyleCnt="0"/>
      <dgm:spPr/>
      <dgm:t>
        <a:bodyPr/>
        <a:lstStyle/>
        <a:p>
          <a:endParaRPr lang="en-US"/>
        </a:p>
      </dgm:t>
    </dgm:pt>
    <dgm:pt modelId="{B8EB9B1A-4AB8-45E1-890A-2E3069DC2BDB}" type="pres">
      <dgm:prSet presAssocID="{EDF8F565-8758-6B47-896C-5DD7A4E6F066}" presName="rootText1" presStyleLbl="node0" presStyleIdx="0" presStyleCnt="1" custScaleX="274072" custScaleY="104576">
        <dgm:presLayoutVars>
          <dgm:chPref val="3"/>
        </dgm:presLayoutVars>
      </dgm:prSet>
      <dgm:spPr/>
      <dgm:t>
        <a:bodyPr/>
        <a:lstStyle/>
        <a:p>
          <a:endParaRPr lang="en-US"/>
        </a:p>
      </dgm:t>
    </dgm:pt>
    <dgm:pt modelId="{58EBE10F-2D72-483B-8DA6-7C639ADC26F6}" type="pres">
      <dgm:prSet presAssocID="{EDF8F565-8758-6B47-896C-5DD7A4E6F066}" presName="rootConnector1" presStyleLbl="node1" presStyleIdx="0" presStyleCnt="0"/>
      <dgm:spPr/>
      <dgm:t>
        <a:bodyPr/>
        <a:lstStyle/>
        <a:p>
          <a:endParaRPr lang="en-US"/>
        </a:p>
      </dgm:t>
    </dgm:pt>
    <dgm:pt modelId="{6A32A019-099C-4E63-BE97-B807DB27485C}" type="pres">
      <dgm:prSet presAssocID="{EDF8F565-8758-6B47-896C-5DD7A4E6F066}" presName="hierChild2" presStyleCnt="0"/>
      <dgm:spPr/>
      <dgm:t>
        <a:bodyPr/>
        <a:lstStyle/>
        <a:p>
          <a:endParaRPr lang="en-US"/>
        </a:p>
      </dgm:t>
    </dgm:pt>
    <dgm:pt modelId="{56D30CDE-E2DB-42B9-B15C-C134EC858432}" type="pres">
      <dgm:prSet presAssocID="{B3B874A4-9E88-5C4A-9ABD-397A96AD6493}" presName="Name37" presStyleLbl="parChTrans1D2" presStyleIdx="0" presStyleCnt="2"/>
      <dgm:spPr/>
      <dgm:t>
        <a:bodyPr/>
        <a:lstStyle/>
        <a:p>
          <a:endParaRPr lang="en-US"/>
        </a:p>
      </dgm:t>
    </dgm:pt>
    <dgm:pt modelId="{6A0DEBE0-4990-42F6-8BF8-5C6D71510552}" type="pres">
      <dgm:prSet presAssocID="{2CDFD9A5-1445-734B-9FC6-595C69B55C48}" presName="hierRoot2" presStyleCnt="0">
        <dgm:presLayoutVars>
          <dgm:hierBranch val="init"/>
        </dgm:presLayoutVars>
      </dgm:prSet>
      <dgm:spPr/>
      <dgm:t>
        <a:bodyPr/>
        <a:lstStyle/>
        <a:p>
          <a:endParaRPr lang="en-US"/>
        </a:p>
      </dgm:t>
    </dgm:pt>
    <dgm:pt modelId="{C334F980-1DC4-4292-A838-6A81B3BA6387}" type="pres">
      <dgm:prSet presAssocID="{2CDFD9A5-1445-734B-9FC6-595C69B55C48}" presName="rootComposite" presStyleCnt="0"/>
      <dgm:spPr/>
      <dgm:t>
        <a:bodyPr/>
        <a:lstStyle/>
        <a:p>
          <a:endParaRPr lang="en-US"/>
        </a:p>
      </dgm:t>
    </dgm:pt>
    <dgm:pt modelId="{02A21AD0-F277-45CB-BC18-2C76B87B7AE4}" type="pres">
      <dgm:prSet presAssocID="{2CDFD9A5-1445-734B-9FC6-595C69B55C48}" presName="rootText" presStyleLbl="node2" presStyleIdx="0" presStyleCnt="2" custScaleX="413136" custScaleY="176765" custLinFactNeighborX="-93566">
        <dgm:presLayoutVars>
          <dgm:chPref val="3"/>
        </dgm:presLayoutVars>
      </dgm:prSet>
      <dgm:spPr/>
      <dgm:t>
        <a:bodyPr/>
        <a:lstStyle/>
        <a:p>
          <a:endParaRPr lang="en-US"/>
        </a:p>
      </dgm:t>
    </dgm:pt>
    <dgm:pt modelId="{15C4510C-6B9F-4BF0-AFF5-D2B8C2DFD5E0}" type="pres">
      <dgm:prSet presAssocID="{2CDFD9A5-1445-734B-9FC6-595C69B55C48}" presName="rootConnector" presStyleLbl="node2" presStyleIdx="0" presStyleCnt="2"/>
      <dgm:spPr/>
      <dgm:t>
        <a:bodyPr/>
        <a:lstStyle/>
        <a:p>
          <a:endParaRPr lang="en-US"/>
        </a:p>
      </dgm:t>
    </dgm:pt>
    <dgm:pt modelId="{96C1AC7C-C649-41C5-A5E9-A90219C4DEFC}" type="pres">
      <dgm:prSet presAssocID="{2CDFD9A5-1445-734B-9FC6-595C69B55C48}" presName="hierChild4" presStyleCnt="0"/>
      <dgm:spPr/>
      <dgm:t>
        <a:bodyPr/>
        <a:lstStyle/>
        <a:p>
          <a:endParaRPr lang="en-US"/>
        </a:p>
      </dgm:t>
    </dgm:pt>
    <dgm:pt modelId="{15FFBC23-B2F2-784B-9F34-BE5D55DA7629}" type="pres">
      <dgm:prSet presAssocID="{6AFB508D-0E7D-5548-B340-A1160FFF092B}" presName="Name37" presStyleLbl="parChTrans1D3" presStyleIdx="0" presStyleCnt="9"/>
      <dgm:spPr/>
      <dgm:t>
        <a:bodyPr/>
        <a:lstStyle/>
        <a:p>
          <a:endParaRPr lang="en-US"/>
        </a:p>
      </dgm:t>
    </dgm:pt>
    <dgm:pt modelId="{AA567C65-386B-5F4F-8A12-6092930F9426}" type="pres">
      <dgm:prSet presAssocID="{5D9E2FB5-5DC4-D248-9466-F41964285A2B}" presName="hierRoot2" presStyleCnt="0">
        <dgm:presLayoutVars>
          <dgm:hierBranch val="init"/>
        </dgm:presLayoutVars>
      </dgm:prSet>
      <dgm:spPr/>
      <dgm:t>
        <a:bodyPr/>
        <a:lstStyle/>
        <a:p>
          <a:endParaRPr lang="en-US"/>
        </a:p>
      </dgm:t>
    </dgm:pt>
    <dgm:pt modelId="{0E40C0BA-2361-DB4C-AC47-953A43A3A9CF}" type="pres">
      <dgm:prSet presAssocID="{5D9E2FB5-5DC4-D248-9466-F41964285A2B}" presName="rootComposite" presStyleCnt="0"/>
      <dgm:spPr/>
      <dgm:t>
        <a:bodyPr/>
        <a:lstStyle/>
        <a:p>
          <a:endParaRPr lang="en-US"/>
        </a:p>
      </dgm:t>
    </dgm:pt>
    <dgm:pt modelId="{FFCB31A5-90A1-AF4D-A51B-53FEFD1AA386}" type="pres">
      <dgm:prSet presAssocID="{5D9E2FB5-5DC4-D248-9466-F41964285A2B}" presName="rootText" presStyleLbl="node3" presStyleIdx="0" presStyleCnt="9" custScaleX="432848" custScaleY="178922" custLinFactNeighborX="-86146" custLinFactNeighborY="4830">
        <dgm:presLayoutVars>
          <dgm:chPref val="3"/>
        </dgm:presLayoutVars>
      </dgm:prSet>
      <dgm:spPr/>
      <dgm:t>
        <a:bodyPr/>
        <a:lstStyle/>
        <a:p>
          <a:endParaRPr lang="en-US"/>
        </a:p>
      </dgm:t>
    </dgm:pt>
    <dgm:pt modelId="{BDFEAA8F-9F84-DA4D-9200-678F99A3E734}" type="pres">
      <dgm:prSet presAssocID="{5D9E2FB5-5DC4-D248-9466-F41964285A2B}" presName="rootConnector" presStyleLbl="node3" presStyleIdx="0" presStyleCnt="9"/>
      <dgm:spPr/>
      <dgm:t>
        <a:bodyPr/>
        <a:lstStyle/>
        <a:p>
          <a:endParaRPr lang="en-US"/>
        </a:p>
      </dgm:t>
    </dgm:pt>
    <dgm:pt modelId="{4D972E16-65AD-044B-A6C0-A97EEAF12933}" type="pres">
      <dgm:prSet presAssocID="{5D9E2FB5-5DC4-D248-9466-F41964285A2B}" presName="hierChild4" presStyleCnt="0"/>
      <dgm:spPr/>
      <dgm:t>
        <a:bodyPr/>
        <a:lstStyle/>
        <a:p>
          <a:endParaRPr lang="en-US"/>
        </a:p>
      </dgm:t>
    </dgm:pt>
    <dgm:pt modelId="{ACE0A0C7-7F15-4E48-AEA8-CE2D217A03DE}" type="pres">
      <dgm:prSet presAssocID="{5D9E2FB5-5DC4-D248-9466-F41964285A2B}" presName="hierChild5" presStyleCnt="0"/>
      <dgm:spPr/>
      <dgm:t>
        <a:bodyPr/>
        <a:lstStyle/>
        <a:p>
          <a:endParaRPr lang="en-US"/>
        </a:p>
      </dgm:t>
    </dgm:pt>
    <dgm:pt modelId="{9E9B588A-92BE-6747-B60A-E3BDA0952201}" type="pres">
      <dgm:prSet presAssocID="{0FB85A08-CA46-B84E-B1F4-6D755DE60ECE}" presName="Name37" presStyleLbl="parChTrans1D3" presStyleIdx="1" presStyleCnt="9"/>
      <dgm:spPr/>
      <dgm:t>
        <a:bodyPr/>
        <a:lstStyle/>
        <a:p>
          <a:endParaRPr lang="en-US"/>
        </a:p>
      </dgm:t>
    </dgm:pt>
    <dgm:pt modelId="{CE36724D-F9A3-654E-996C-84BC993A79E1}" type="pres">
      <dgm:prSet presAssocID="{60A03720-A6E2-8244-86F6-43A6293F60D2}" presName="hierRoot2" presStyleCnt="0">
        <dgm:presLayoutVars>
          <dgm:hierBranch val="init"/>
        </dgm:presLayoutVars>
      </dgm:prSet>
      <dgm:spPr/>
      <dgm:t>
        <a:bodyPr/>
        <a:lstStyle/>
        <a:p>
          <a:endParaRPr lang="en-US"/>
        </a:p>
      </dgm:t>
    </dgm:pt>
    <dgm:pt modelId="{B7CE6A3D-5348-C347-A19D-B6610186C6CF}" type="pres">
      <dgm:prSet presAssocID="{60A03720-A6E2-8244-86F6-43A6293F60D2}" presName="rootComposite" presStyleCnt="0"/>
      <dgm:spPr/>
      <dgm:t>
        <a:bodyPr/>
        <a:lstStyle/>
        <a:p>
          <a:endParaRPr lang="en-US"/>
        </a:p>
      </dgm:t>
    </dgm:pt>
    <dgm:pt modelId="{9E699951-1AC3-C940-9563-2EF3A038275B}" type="pres">
      <dgm:prSet presAssocID="{60A03720-A6E2-8244-86F6-43A6293F60D2}" presName="rootText" presStyleLbl="node3" presStyleIdx="1" presStyleCnt="9" custScaleX="432848" custScaleY="178922" custLinFactNeighborX="-86146" custLinFactNeighborY="4830">
        <dgm:presLayoutVars>
          <dgm:chPref val="3"/>
        </dgm:presLayoutVars>
      </dgm:prSet>
      <dgm:spPr/>
      <dgm:t>
        <a:bodyPr/>
        <a:lstStyle/>
        <a:p>
          <a:endParaRPr lang="en-US"/>
        </a:p>
      </dgm:t>
    </dgm:pt>
    <dgm:pt modelId="{0E7A21F4-5B20-DF4B-A081-4C5526EE6C5B}" type="pres">
      <dgm:prSet presAssocID="{60A03720-A6E2-8244-86F6-43A6293F60D2}" presName="rootConnector" presStyleLbl="node3" presStyleIdx="1" presStyleCnt="9"/>
      <dgm:spPr/>
      <dgm:t>
        <a:bodyPr/>
        <a:lstStyle/>
        <a:p>
          <a:endParaRPr lang="en-US"/>
        </a:p>
      </dgm:t>
    </dgm:pt>
    <dgm:pt modelId="{9D7E3A10-27B7-704D-B27F-116A047AFCB7}" type="pres">
      <dgm:prSet presAssocID="{60A03720-A6E2-8244-86F6-43A6293F60D2}" presName="hierChild4" presStyleCnt="0"/>
      <dgm:spPr/>
      <dgm:t>
        <a:bodyPr/>
        <a:lstStyle/>
        <a:p>
          <a:endParaRPr lang="en-US"/>
        </a:p>
      </dgm:t>
    </dgm:pt>
    <dgm:pt modelId="{C06F32F5-D418-E340-BDF6-99528200CCAA}" type="pres">
      <dgm:prSet presAssocID="{60A03720-A6E2-8244-86F6-43A6293F60D2}" presName="hierChild5" presStyleCnt="0"/>
      <dgm:spPr/>
      <dgm:t>
        <a:bodyPr/>
        <a:lstStyle/>
        <a:p>
          <a:endParaRPr lang="en-US"/>
        </a:p>
      </dgm:t>
    </dgm:pt>
    <dgm:pt modelId="{56677DD4-463B-4049-A8C9-4FBFA02DD625}" type="pres">
      <dgm:prSet presAssocID="{5E3B1A3D-739F-8640-8D16-16845E708808}" presName="Name37" presStyleLbl="parChTrans1D3" presStyleIdx="2" presStyleCnt="9"/>
      <dgm:spPr/>
      <dgm:t>
        <a:bodyPr/>
        <a:lstStyle/>
        <a:p>
          <a:endParaRPr lang="en-US"/>
        </a:p>
      </dgm:t>
    </dgm:pt>
    <dgm:pt modelId="{3282C817-9585-364B-85BB-5CAFEB13D574}" type="pres">
      <dgm:prSet presAssocID="{540954AB-8F85-BF46-8132-A91997EAB78A}" presName="hierRoot2" presStyleCnt="0">
        <dgm:presLayoutVars>
          <dgm:hierBranch val="init"/>
        </dgm:presLayoutVars>
      </dgm:prSet>
      <dgm:spPr/>
      <dgm:t>
        <a:bodyPr/>
        <a:lstStyle/>
        <a:p>
          <a:endParaRPr lang="en-US"/>
        </a:p>
      </dgm:t>
    </dgm:pt>
    <dgm:pt modelId="{C0A4AFBE-02D3-9C44-BFC8-7B6D1E93C837}" type="pres">
      <dgm:prSet presAssocID="{540954AB-8F85-BF46-8132-A91997EAB78A}" presName="rootComposite" presStyleCnt="0"/>
      <dgm:spPr/>
      <dgm:t>
        <a:bodyPr/>
        <a:lstStyle/>
        <a:p>
          <a:endParaRPr lang="en-US"/>
        </a:p>
      </dgm:t>
    </dgm:pt>
    <dgm:pt modelId="{5EBAAFF1-7007-1640-B824-DDAC227B4692}" type="pres">
      <dgm:prSet presAssocID="{540954AB-8F85-BF46-8132-A91997EAB78A}" presName="rootText" presStyleLbl="node3" presStyleIdx="2" presStyleCnt="9" custScaleX="432848" custScaleY="178922" custLinFactNeighborX="-86146" custLinFactNeighborY="4830">
        <dgm:presLayoutVars>
          <dgm:chPref val="3"/>
        </dgm:presLayoutVars>
      </dgm:prSet>
      <dgm:spPr/>
      <dgm:t>
        <a:bodyPr/>
        <a:lstStyle/>
        <a:p>
          <a:endParaRPr lang="en-US"/>
        </a:p>
      </dgm:t>
    </dgm:pt>
    <dgm:pt modelId="{1ED37C79-5F56-4542-894C-D33AB1F9C0D6}" type="pres">
      <dgm:prSet presAssocID="{540954AB-8F85-BF46-8132-A91997EAB78A}" presName="rootConnector" presStyleLbl="node3" presStyleIdx="2" presStyleCnt="9"/>
      <dgm:spPr/>
      <dgm:t>
        <a:bodyPr/>
        <a:lstStyle/>
        <a:p>
          <a:endParaRPr lang="en-US"/>
        </a:p>
      </dgm:t>
    </dgm:pt>
    <dgm:pt modelId="{1E290784-CCFC-9A43-AC0D-C2D192075488}" type="pres">
      <dgm:prSet presAssocID="{540954AB-8F85-BF46-8132-A91997EAB78A}" presName="hierChild4" presStyleCnt="0"/>
      <dgm:spPr/>
      <dgm:t>
        <a:bodyPr/>
        <a:lstStyle/>
        <a:p>
          <a:endParaRPr lang="en-US"/>
        </a:p>
      </dgm:t>
    </dgm:pt>
    <dgm:pt modelId="{4CA62AD8-BAC6-6747-87D3-CFDE400DD2E7}" type="pres">
      <dgm:prSet presAssocID="{540954AB-8F85-BF46-8132-A91997EAB78A}" presName="hierChild5" presStyleCnt="0"/>
      <dgm:spPr/>
      <dgm:t>
        <a:bodyPr/>
        <a:lstStyle/>
        <a:p>
          <a:endParaRPr lang="en-US"/>
        </a:p>
      </dgm:t>
    </dgm:pt>
    <dgm:pt modelId="{195F57F1-42EB-A14B-AA23-503103109969}" type="pres">
      <dgm:prSet presAssocID="{EED7EA6B-B6E6-8140-B471-CD6862CED1F0}" presName="Name37" presStyleLbl="parChTrans1D3" presStyleIdx="3" presStyleCnt="9"/>
      <dgm:spPr/>
      <dgm:t>
        <a:bodyPr/>
        <a:lstStyle/>
        <a:p>
          <a:endParaRPr lang="en-US"/>
        </a:p>
      </dgm:t>
    </dgm:pt>
    <dgm:pt modelId="{2F663097-D130-8342-AD49-F54F87FE9571}" type="pres">
      <dgm:prSet presAssocID="{56849C46-2ED4-3F4C-AAE2-72E593278D02}" presName="hierRoot2" presStyleCnt="0">
        <dgm:presLayoutVars>
          <dgm:hierBranch val="init"/>
        </dgm:presLayoutVars>
      </dgm:prSet>
      <dgm:spPr/>
      <dgm:t>
        <a:bodyPr/>
        <a:lstStyle/>
        <a:p>
          <a:endParaRPr lang="en-US"/>
        </a:p>
      </dgm:t>
    </dgm:pt>
    <dgm:pt modelId="{5C1E4C37-5364-C44A-B86A-1317E043D69F}" type="pres">
      <dgm:prSet presAssocID="{56849C46-2ED4-3F4C-AAE2-72E593278D02}" presName="rootComposite" presStyleCnt="0"/>
      <dgm:spPr/>
      <dgm:t>
        <a:bodyPr/>
        <a:lstStyle/>
        <a:p>
          <a:endParaRPr lang="en-US"/>
        </a:p>
      </dgm:t>
    </dgm:pt>
    <dgm:pt modelId="{BF739B68-2D21-FF4E-BB50-3EB34CA86D52}" type="pres">
      <dgm:prSet presAssocID="{56849C46-2ED4-3F4C-AAE2-72E593278D02}" presName="rootText" presStyleLbl="node3" presStyleIdx="3" presStyleCnt="9" custScaleX="432848" custScaleY="178922" custLinFactNeighborX="-86146" custLinFactNeighborY="4830">
        <dgm:presLayoutVars>
          <dgm:chPref val="3"/>
        </dgm:presLayoutVars>
      </dgm:prSet>
      <dgm:spPr/>
      <dgm:t>
        <a:bodyPr/>
        <a:lstStyle/>
        <a:p>
          <a:endParaRPr lang="en-US"/>
        </a:p>
      </dgm:t>
    </dgm:pt>
    <dgm:pt modelId="{BA831CF5-55A5-F340-B9DD-D249ED19A73A}" type="pres">
      <dgm:prSet presAssocID="{56849C46-2ED4-3F4C-AAE2-72E593278D02}" presName="rootConnector" presStyleLbl="node3" presStyleIdx="3" presStyleCnt="9"/>
      <dgm:spPr/>
      <dgm:t>
        <a:bodyPr/>
        <a:lstStyle/>
        <a:p>
          <a:endParaRPr lang="en-US"/>
        </a:p>
      </dgm:t>
    </dgm:pt>
    <dgm:pt modelId="{EF83662E-A05A-4245-AFCF-28F342280BE3}" type="pres">
      <dgm:prSet presAssocID="{56849C46-2ED4-3F4C-AAE2-72E593278D02}" presName="hierChild4" presStyleCnt="0"/>
      <dgm:spPr/>
      <dgm:t>
        <a:bodyPr/>
        <a:lstStyle/>
        <a:p>
          <a:endParaRPr lang="en-US"/>
        </a:p>
      </dgm:t>
    </dgm:pt>
    <dgm:pt modelId="{752BE530-A4ED-3F45-8B4F-9E9FB4E9D188}" type="pres">
      <dgm:prSet presAssocID="{56849C46-2ED4-3F4C-AAE2-72E593278D02}" presName="hierChild5" presStyleCnt="0"/>
      <dgm:spPr/>
      <dgm:t>
        <a:bodyPr/>
        <a:lstStyle/>
        <a:p>
          <a:endParaRPr lang="en-US"/>
        </a:p>
      </dgm:t>
    </dgm:pt>
    <dgm:pt modelId="{86708D68-54A5-4F5C-9E6E-119012B5C7C1}" type="pres">
      <dgm:prSet presAssocID="{2CDFD9A5-1445-734B-9FC6-595C69B55C48}" presName="hierChild5" presStyleCnt="0"/>
      <dgm:spPr/>
      <dgm:t>
        <a:bodyPr/>
        <a:lstStyle/>
        <a:p>
          <a:endParaRPr lang="en-US"/>
        </a:p>
      </dgm:t>
    </dgm:pt>
    <dgm:pt modelId="{9DEE702B-4DB9-4176-8716-9D8165753873}" type="pres">
      <dgm:prSet presAssocID="{BFBFFFD9-C0BA-0143-9131-A1C104362445}" presName="Name37" presStyleLbl="parChTrans1D2" presStyleIdx="1" presStyleCnt="2"/>
      <dgm:spPr/>
      <dgm:t>
        <a:bodyPr/>
        <a:lstStyle/>
        <a:p>
          <a:endParaRPr lang="en-US"/>
        </a:p>
      </dgm:t>
    </dgm:pt>
    <dgm:pt modelId="{8C33EE28-40B7-4E43-8229-CC39E59E8D2C}" type="pres">
      <dgm:prSet presAssocID="{2E9E4711-ED21-6442-BB0B-EBB60388881A}" presName="hierRoot2" presStyleCnt="0">
        <dgm:presLayoutVars>
          <dgm:hierBranch val="init"/>
        </dgm:presLayoutVars>
      </dgm:prSet>
      <dgm:spPr/>
      <dgm:t>
        <a:bodyPr/>
        <a:lstStyle/>
        <a:p>
          <a:endParaRPr lang="en-US"/>
        </a:p>
      </dgm:t>
    </dgm:pt>
    <dgm:pt modelId="{CDBFD8F8-0663-4A94-869B-C1E0E597C3D3}" type="pres">
      <dgm:prSet presAssocID="{2E9E4711-ED21-6442-BB0B-EBB60388881A}" presName="rootComposite" presStyleCnt="0"/>
      <dgm:spPr/>
      <dgm:t>
        <a:bodyPr/>
        <a:lstStyle/>
        <a:p>
          <a:endParaRPr lang="en-US"/>
        </a:p>
      </dgm:t>
    </dgm:pt>
    <dgm:pt modelId="{50581D0E-7E4C-4961-AEF9-C540F0D431DC}" type="pres">
      <dgm:prSet presAssocID="{2E9E4711-ED21-6442-BB0B-EBB60388881A}" presName="rootText" presStyleLbl="node2" presStyleIdx="1" presStyleCnt="2" custScaleX="413136" custScaleY="176765" custLinFactNeighborX="1881">
        <dgm:presLayoutVars>
          <dgm:chPref val="3"/>
        </dgm:presLayoutVars>
      </dgm:prSet>
      <dgm:spPr/>
      <dgm:t>
        <a:bodyPr/>
        <a:lstStyle/>
        <a:p>
          <a:endParaRPr lang="en-US"/>
        </a:p>
      </dgm:t>
    </dgm:pt>
    <dgm:pt modelId="{B87D1020-A637-4E42-AEDA-78C9E0CFE3DD}" type="pres">
      <dgm:prSet presAssocID="{2E9E4711-ED21-6442-BB0B-EBB60388881A}" presName="rootConnector" presStyleLbl="node2" presStyleIdx="1" presStyleCnt="2"/>
      <dgm:spPr/>
      <dgm:t>
        <a:bodyPr/>
        <a:lstStyle/>
        <a:p>
          <a:endParaRPr lang="en-US"/>
        </a:p>
      </dgm:t>
    </dgm:pt>
    <dgm:pt modelId="{8F2D0FDD-76D8-45B8-8323-FF13EBCE77BF}" type="pres">
      <dgm:prSet presAssocID="{2E9E4711-ED21-6442-BB0B-EBB60388881A}" presName="hierChild4" presStyleCnt="0"/>
      <dgm:spPr/>
      <dgm:t>
        <a:bodyPr/>
        <a:lstStyle/>
        <a:p>
          <a:endParaRPr lang="en-US"/>
        </a:p>
      </dgm:t>
    </dgm:pt>
    <dgm:pt modelId="{F5DC3ED8-5841-634F-9B95-690678CAEF19}" type="pres">
      <dgm:prSet presAssocID="{97A4DC52-1D61-574E-8B74-53DF724AF338}" presName="Name37" presStyleLbl="parChTrans1D3" presStyleIdx="4" presStyleCnt="9"/>
      <dgm:spPr/>
      <dgm:t>
        <a:bodyPr/>
        <a:lstStyle/>
        <a:p>
          <a:endParaRPr lang="en-US"/>
        </a:p>
      </dgm:t>
    </dgm:pt>
    <dgm:pt modelId="{2768A284-2AC0-8F41-BB05-6CF0A283E891}" type="pres">
      <dgm:prSet presAssocID="{CCFF8B91-9FD9-C646-9FFD-8D883B4D3FE5}" presName="hierRoot2" presStyleCnt="0">
        <dgm:presLayoutVars>
          <dgm:hierBranch val="init"/>
        </dgm:presLayoutVars>
      </dgm:prSet>
      <dgm:spPr/>
      <dgm:t>
        <a:bodyPr/>
        <a:lstStyle/>
        <a:p>
          <a:endParaRPr lang="en-US"/>
        </a:p>
      </dgm:t>
    </dgm:pt>
    <dgm:pt modelId="{4202F781-1CAF-D245-AC10-A9F3B2DF42EA}" type="pres">
      <dgm:prSet presAssocID="{CCFF8B91-9FD9-C646-9FFD-8D883B4D3FE5}" presName="rootComposite" presStyleCnt="0"/>
      <dgm:spPr/>
      <dgm:t>
        <a:bodyPr/>
        <a:lstStyle/>
        <a:p>
          <a:endParaRPr lang="en-US"/>
        </a:p>
      </dgm:t>
    </dgm:pt>
    <dgm:pt modelId="{6520EC1D-358C-F247-B2CE-92DF3FCC2600}" type="pres">
      <dgm:prSet presAssocID="{CCFF8B91-9FD9-C646-9FFD-8D883B4D3FE5}" presName="rootText" presStyleLbl="node3" presStyleIdx="4" presStyleCnt="9" custScaleX="432848" custScaleY="178922">
        <dgm:presLayoutVars>
          <dgm:chPref val="3"/>
        </dgm:presLayoutVars>
      </dgm:prSet>
      <dgm:spPr/>
      <dgm:t>
        <a:bodyPr/>
        <a:lstStyle/>
        <a:p>
          <a:endParaRPr lang="en-US"/>
        </a:p>
      </dgm:t>
    </dgm:pt>
    <dgm:pt modelId="{FF8F23C2-0D4A-D041-AF25-A9D731500552}" type="pres">
      <dgm:prSet presAssocID="{CCFF8B91-9FD9-C646-9FFD-8D883B4D3FE5}" presName="rootConnector" presStyleLbl="node3" presStyleIdx="4" presStyleCnt="9"/>
      <dgm:spPr/>
      <dgm:t>
        <a:bodyPr/>
        <a:lstStyle/>
        <a:p>
          <a:endParaRPr lang="en-US"/>
        </a:p>
      </dgm:t>
    </dgm:pt>
    <dgm:pt modelId="{2179B16D-188E-0C47-A175-4EFC9C2A5C27}" type="pres">
      <dgm:prSet presAssocID="{CCFF8B91-9FD9-C646-9FFD-8D883B4D3FE5}" presName="hierChild4" presStyleCnt="0"/>
      <dgm:spPr/>
      <dgm:t>
        <a:bodyPr/>
        <a:lstStyle/>
        <a:p>
          <a:endParaRPr lang="en-US"/>
        </a:p>
      </dgm:t>
    </dgm:pt>
    <dgm:pt modelId="{6DBCF8CB-B170-E54D-B738-31CAE36ABF7C}" type="pres">
      <dgm:prSet presAssocID="{CCFF8B91-9FD9-C646-9FFD-8D883B4D3FE5}" presName="hierChild5" presStyleCnt="0"/>
      <dgm:spPr/>
      <dgm:t>
        <a:bodyPr/>
        <a:lstStyle/>
        <a:p>
          <a:endParaRPr lang="en-US"/>
        </a:p>
      </dgm:t>
    </dgm:pt>
    <dgm:pt modelId="{870FAFFF-A0D8-494A-A5FC-824252C69871}" type="pres">
      <dgm:prSet presAssocID="{3FB2844B-8654-6B4D-ACA1-8E680DD09973}" presName="Name37" presStyleLbl="parChTrans1D3" presStyleIdx="5" presStyleCnt="9"/>
      <dgm:spPr/>
      <dgm:t>
        <a:bodyPr/>
        <a:lstStyle/>
        <a:p>
          <a:endParaRPr lang="en-US"/>
        </a:p>
      </dgm:t>
    </dgm:pt>
    <dgm:pt modelId="{03261D47-CDA8-C44B-B776-EE4646BF493B}" type="pres">
      <dgm:prSet presAssocID="{3EA739FB-473E-624A-9FEF-99BEF4F0C7D4}" presName="hierRoot2" presStyleCnt="0">
        <dgm:presLayoutVars>
          <dgm:hierBranch val="init"/>
        </dgm:presLayoutVars>
      </dgm:prSet>
      <dgm:spPr/>
      <dgm:t>
        <a:bodyPr/>
        <a:lstStyle/>
        <a:p>
          <a:endParaRPr lang="en-US"/>
        </a:p>
      </dgm:t>
    </dgm:pt>
    <dgm:pt modelId="{4ED63175-EA3B-8249-9753-695E293FE484}" type="pres">
      <dgm:prSet presAssocID="{3EA739FB-473E-624A-9FEF-99BEF4F0C7D4}" presName="rootComposite" presStyleCnt="0"/>
      <dgm:spPr/>
      <dgm:t>
        <a:bodyPr/>
        <a:lstStyle/>
        <a:p>
          <a:endParaRPr lang="en-US"/>
        </a:p>
      </dgm:t>
    </dgm:pt>
    <dgm:pt modelId="{3CF94EEA-6F30-A34B-BB83-D35C0B50BF57}" type="pres">
      <dgm:prSet presAssocID="{3EA739FB-473E-624A-9FEF-99BEF4F0C7D4}" presName="rootText" presStyleLbl="node3" presStyleIdx="5" presStyleCnt="9" custScaleX="432848" custScaleY="178922">
        <dgm:presLayoutVars>
          <dgm:chPref val="3"/>
        </dgm:presLayoutVars>
      </dgm:prSet>
      <dgm:spPr/>
      <dgm:t>
        <a:bodyPr/>
        <a:lstStyle/>
        <a:p>
          <a:endParaRPr lang="en-US"/>
        </a:p>
      </dgm:t>
    </dgm:pt>
    <dgm:pt modelId="{56CE2C37-74F1-A949-928B-185EC203A266}" type="pres">
      <dgm:prSet presAssocID="{3EA739FB-473E-624A-9FEF-99BEF4F0C7D4}" presName="rootConnector" presStyleLbl="node3" presStyleIdx="5" presStyleCnt="9"/>
      <dgm:spPr/>
      <dgm:t>
        <a:bodyPr/>
        <a:lstStyle/>
        <a:p>
          <a:endParaRPr lang="en-US"/>
        </a:p>
      </dgm:t>
    </dgm:pt>
    <dgm:pt modelId="{015FA662-F4E2-7C4B-BD68-9C5E428A5BAB}" type="pres">
      <dgm:prSet presAssocID="{3EA739FB-473E-624A-9FEF-99BEF4F0C7D4}" presName="hierChild4" presStyleCnt="0"/>
      <dgm:spPr/>
      <dgm:t>
        <a:bodyPr/>
        <a:lstStyle/>
        <a:p>
          <a:endParaRPr lang="en-US"/>
        </a:p>
      </dgm:t>
    </dgm:pt>
    <dgm:pt modelId="{CF880F1A-6422-7147-8C23-A94E8308512E}" type="pres">
      <dgm:prSet presAssocID="{3EA739FB-473E-624A-9FEF-99BEF4F0C7D4}" presName="hierChild5" presStyleCnt="0"/>
      <dgm:spPr/>
      <dgm:t>
        <a:bodyPr/>
        <a:lstStyle/>
        <a:p>
          <a:endParaRPr lang="en-US"/>
        </a:p>
      </dgm:t>
    </dgm:pt>
    <dgm:pt modelId="{06379678-B5F7-864C-9E0E-09396EE90F51}" type="pres">
      <dgm:prSet presAssocID="{D2972D07-49ED-364D-A441-50EFCFE74167}" presName="Name37" presStyleLbl="parChTrans1D3" presStyleIdx="6" presStyleCnt="9"/>
      <dgm:spPr/>
      <dgm:t>
        <a:bodyPr/>
        <a:lstStyle/>
        <a:p>
          <a:endParaRPr lang="en-US"/>
        </a:p>
      </dgm:t>
    </dgm:pt>
    <dgm:pt modelId="{E2325D85-4B2D-3A42-A582-D7D418FFA65D}" type="pres">
      <dgm:prSet presAssocID="{5AE0AA3E-BC39-6649-AF07-4FC07FA588FE}" presName="hierRoot2" presStyleCnt="0">
        <dgm:presLayoutVars>
          <dgm:hierBranch val="init"/>
        </dgm:presLayoutVars>
      </dgm:prSet>
      <dgm:spPr/>
      <dgm:t>
        <a:bodyPr/>
        <a:lstStyle/>
        <a:p>
          <a:endParaRPr lang="en-US"/>
        </a:p>
      </dgm:t>
    </dgm:pt>
    <dgm:pt modelId="{3A762A35-CD89-4B40-851A-945F5B3A3660}" type="pres">
      <dgm:prSet presAssocID="{5AE0AA3E-BC39-6649-AF07-4FC07FA588FE}" presName="rootComposite" presStyleCnt="0"/>
      <dgm:spPr/>
      <dgm:t>
        <a:bodyPr/>
        <a:lstStyle/>
        <a:p>
          <a:endParaRPr lang="en-US"/>
        </a:p>
      </dgm:t>
    </dgm:pt>
    <dgm:pt modelId="{CC287FDF-B4B3-474D-8542-FD4492BA0B59}" type="pres">
      <dgm:prSet presAssocID="{5AE0AA3E-BC39-6649-AF07-4FC07FA588FE}" presName="rootText" presStyleLbl="node3" presStyleIdx="6" presStyleCnt="9" custScaleX="432848" custScaleY="178922">
        <dgm:presLayoutVars>
          <dgm:chPref val="3"/>
        </dgm:presLayoutVars>
      </dgm:prSet>
      <dgm:spPr/>
      <dgm:t>
        <a:bodyPr/>
        <a:lstStyle/>
        <a:p>
          <a:endParaRPr lang="en-US"/>
        </a:p>
      </dgm:t>
    </dgm:pt>
    <dgm:pt modelId="{3E96C7E9-5643-4146-B13D-15BD5CCFD1C1}" type="pres">
      <dgm:prSet presAssocID="{5AE0AA3E-BC39-6649-AF07-4FC07FA588FE}" presName="rootConnector" presStyleLbl="node3" presStyleIdx="6" presStyleCnt="9"/>
      <dgm:spPr/>
      <dgm:t>
        <a:bodyPr/>
        <a:lstStyle/>
        <a:p>
          <a:endParaRPr lang="en-US"/>
        </a:p>
      </dgm:t>
    </dgm:pt>
    <dgm:pt modelId="{8DF4E049-3A7E-8A40-90E5-A1CD4ECCABAC}" type="pres">
      <dgm:prSet presAssocID="{5AE0AA3E-BC39-6649-AF07-4FC07FA588FE}" presName="hierChild4" presStyleCnt="0"/>
      <dgm:spPr/>
      <dgm:t>
        <a:bodyPr/>
        <a:lstStyle/>
        <a:p>
          <a:endParaRPr lang="en-US"/>
        </a:p>
      </dgm:t>
    </dgm:pt>
    <dgm:pt modelId="{7C5310F1-19A0-0344-A786-574C1A4AD863}" type="pres">
      <dgm:prSet presAssocID="{5AE0AA3E-BC39-6649-AF07-4FC07FA588FE}" presName="hierChild5" presStyleCnt="0"/>
      <dgm:spPr/>
      <dgm:t>
        <a:bodyPr/>
        <a:lstStyle/>
        <a:p>
          <a:endParaRPr lang="en-US"/>
        </a:p>
      </dgm:t>
    </dgm:pt>
    <dgm:pt modelId="{2031C802-7BC0-CE48-BFB0-4B5092A40C63}" type="pres">
      <dgm:prSet presAssocID="{78B4C0B5-9698-9C44-B93E-C3CBE28F44FA}" presName="Name37" presStyleLbl="parChTrans1D3" presStyleIdx="7" presStyleCnt="9"/>
      <dgm:spPr/>
      <dgm:t>
        <a:bodyPr/>
        <a:lstStyle/>
        <a:p>
          <a:endParaRPr lang="en-US"/>
        </a:p>
      </dgm:t>
    </dgm:pt>
    <dgm:pt modelId="{D78D9195-8BBA-BC4A-B2B0-9C9727783E07}" type="pres">
      <dgm:prSet presAssocID="{F49E1E63-2645-534B-957C-D2107599D6D4}" presName="hierRoot2" presStyleCnt="0">
        <dgm:presLayoutVars>
          <dgm:hierBranch val="init"/>
        </dgm:presLayoutVars>
      </dgm:prSet>
      <dgm:spPr/>
      <dgm:t>
        <a:bodyPr/>
        <a:lstStyle/>
        <a:p>
          <a:endParaRPr lang="en-US"/>
        </a:p>
      </dgm:t>
    </dgm:pt>
    <dgm:pt modelId="{5FC6A8A8-BB19-C445-B217-D35D43A0635D}" type="pres">
      <dgm:prSet presAssocID="{F49E1E63-2645-534B-957C-D2107599D6D4}" presName="rootComposite" presStyleCnt="0"/>
      <dgm:spPr/>
      <dgm:t>
        <a:bodyPr/>
        <a:lstStyle/>
        <a:p>
          <a:endParaRPr lang="en-US"/>
        </a:p>
      </dgm:t>
    </dgm:pt>
    <dgm:pt modelId="{43CB7E59-DC06-4A4F-A884-FDA38BDEF9D0}" type="pres">
      <dgm:prSet presAssocID="{F49E1E63-2645-534B-957C-D2107599D6D4}" presName="rootText" presStyleLbl="node3" presStyleIdx="7" presStyleCnt="9" custScaleX="432848" custScaleY="178922">
        <dgm:presLayoutVars>
          <dgm:chPref val="3"/>
        </dgm:presLayoutVars>
      </dgm:prSet>
      <dgm:spPr/>
      <dgm:t>
        <a:bodyPr/>
        <a:lstStyle/>
        <a:p>
          <a:endParaRPr lang="en-US"/>
        </a:p>
      </dgm:t>
    </dgm:pt>
    <dgm:pt modelId="{B075630F-6B8E-CA4A-AF1E-14599B885804}" type="pres">
      <dgm:prSet presAssocID="{F49E1E63-2645-534B-957C-D2107599D6D4}" presName="rootConnector" presStyleLbl="node3" presStyleIdx="7" presStyleCnt="9"/>
      <dgm:spPr/>
      <dgm:t>
        <a:bodyPr/>
        <a:lstStyle/>
        <a:p>
          <a:endParaRPr lang="en-US"/>
        </a:p>
      </dgm:t>
    </dgm:pt>
    <dgm:pt modelId="{6916AA66-1CBA-144C-A12E-E7BCF1AB5416}" type="pres">
      <dgm:prSet presAssocID="{F49E1E63-2645-534B-957C-D2107599D6D4}" presName="hierChild4" presStyleCnt="0"/>
      <dgm:spPr/>
      <dgm:t>
        <a:bodyPr/>
        <a:lstStyle/>
        <a:p>
          <a:endParaRPr lang="en-US"/>
        </a:p>
      </dgm:t>
    </dgm:pt>
    <dgm:pt modelId="{64616FBD-8C40-644C-9C55-2A9C1C8F1777}" type="pres">
      <dgm:prSet presAssocID="{F49E1E63-2645-534B-957C-D2107599D6D4}" presName="hierChild5" presStyleCnt="0"/>
      <dgm:spPr/>
      <dgm:t>
        <a:bodyPr/>
        <a:lstStyle/>
        <a:p>
          <a:endParaRPr lang="en-US"/>
        </a:p>
      </dgm:t>
    </dgm:pt>
    <dgm:pt modelId="{4D14D714-AACA-E448-95BE-8E2AF6C6E03C}" type="pres">
      <dgm:prSet presAssocID="{50CCA3B7-87FE-964B-A7B0-DC68AB9F3944}" presName="Name37" presStyleLbl="parChTrans1D3" presStyleIdx="8" presStyleCnt="9"/>
      <dgm:spPr/>
      <dgm:t>
        <a:bodyPr/>
        <a:lstStyle/>
        <a:p>
          <a:endParaRPr lang="en-US"/>
        </a:p>
      </dgm:t>
    </dgm:pt>
    <dgm:pt modelId="{104E9572-B59E-894C-9F4E-10B02AD317E1}" type="pres">
      <dgm:prSet presAssocID="{7A6B08FF-5222-574A-9161-FAB1B520E690}" presName="hierRoot2" presStyleCnt="0">
        <dgm:presLayoutVars>
          <dgm:hierBranch val="init"/>
        </dgm:presLayoutVars>
      </dgm:prSet>
      <dgm:spPr/>
      <dgm:t>
        <a:bodyPr/>
        <a:lstStyle/>
        <a:p>
          <a:endParaRPr lang="en-US"/>
        </a:p>
      </dgm:t>
    </dgm:pt>
    <dgm:pt modelId="{FF9909C2-5F30-464A-ABEC-90C2F3529D99}" type="pres">
      <dgm:prSet presAssocID="{7A6B08FF-5222-574A-9161-FAB1B520E690}" presName="rootComposite" presStyleCnt="0"/>
      <dgm:spPr/>
      <dgm:t>
        <a:bodyPr/>
        <a:lstStyle/>
        <a:p>
          <a:endParaRPr lang="en-US"/>
        </a:p>
      </dgm:t>
    </dgm:pt>
    <dgm:pt modelId="{2B8A61D9-28CA-004B-B17B-F23F95491E71}" type="pres">
      <dgm:prSet presAssocID="{7A6B08FF-5222-574A-9161-FAB1B520E690}" presName="rootText" presStyleLbl="node3" presStyleIdx="8" presStyleCnt="9" custScaleX="432848" custScaleY="178922">
        <dgm:presLayoutVars>
          <dgm:chPref val="3"/>
        </dgm:presLayoutVars>
      </dgm:prSet>
      <dgm:spPr/>
      <dgm:t>
        <a:bodyPr/>
        <a:lstStyle/>
        <a:p>
          <a:endParaRPr lang="en-US"/>
        </a:p>
      </dgm:t>
    </dgm:pt>
    <dgm:pt modelId="{C87F7D56-73F6-584C-966A-1FCDAD53108B}" type="pres">
      <dgm:prSet presAssocID="{7A6B08FF-5222-574A-9161-FAB1B520E690}" presName="rootConnector" presStyleLbl="node3" presStyleIdx="8" presStyleCnt="9"/>
      <dgm:spPr/>
      <dgm:t>
        <a:bodyPr/>
        <a:lstStyle/>
        <a:p>
          <a:endParaRPr lang="en-US"/>
        </a:p>
      </dgm:t>
    </dgm:pt>
    <dgm:pt modelId="{8A9F3BD1-25A9-D140-9866-0B888E821C90}" type="pres">
      <dgm:prSet presAssocID="{7A6B08FF-5222-574A-9161-FAB1B520E690}" presName="hierChild4" presStyleCnt="0"/>
      <dgm:spPr/>
      <dgm:t>
        <a:bodyPr/>
        <a:lstStyle/>
        <a:p>
          <a:endParaRPr lang="en-US"/>
        </a:p>
      </dgm:t>
    </dgm:pt>
    <dgm:pt modelId="{3AD63F98-B675-F045-B2F2-FA787F811229}" type="pres">
      <dgm:prSet presAssocID="{7A6B08FF-5222-574A-9161-FAB1B520E690}" presName="hierChild5" presStyleCnt="0"/>
      <dgm:spPr/>
      <dgm:t>
        <a:bodyPr/>
        <a:lstStyle/>
        <a:p>
          <a:endParaRPr lang="en-US"/>
        </a:p>
      </dgm:t>
    </dgm:pt>
    <dgm:pt modelId="{AE2D64BB-B704-412E-95E4-218516563118}" type="pres">
      <dgm:prSet presAssocID="{2E9E4711-ED21-6442-BB0B-EBB60388881A}" presName="hierChild5" presStyleCnt="0"/>
      <dgm:spPr/>
      <dgm:t>
        <a:bodyPr/>
        <a:lstStyle/>
        <a:p>
          <a:endParaRPr lang="en-US"/>
        </a:p>
      </dgm:t>
    </dgm:pt>
    <dgm:pt modelId="{35A7150E-B0E5-4F79-8220-B064D972D3FC}" type="pres">
      <dgm:prSet presAssocID="{EDF8F565-8758-6B47-896C-5DD7A4E6F066}" presName="hierChild3" presStyleCnt="0"/>
      <dgm:spPr/>
      <dgm:t>
        <a:bodyPr/>
        <a:lstStyle/>
        <a:p>
          <a:endParaRPr lang="en-US"/>
        </a:p>
      </dgm:t>
    </dgm:pt>
  </dgm:ptLst>
  <dgm:cxnLst>
    <dgm:cxn modelId="{C762B34A-17BB-5741-9241-A99C6AE1CD79}" type="presOf" srcId="{60A03720-A6E2-8244-86F6-43A6293F60D2}" destId="{9E699951-1AC3-C940-9563-2EF3A038275B}" srcOrd="0" destOrd="0" presId="urn:microsoft.com/office/officeart/2005/8/layout/orgChart1"/>
    <dgm:cxn modelId="{7C904696-284B-A441-A131-E44DBA715B63}" type="presOf" srcId="{985A8AFC-629B-794A-A42F-149917594830}" destId="{2DCDF747-451A-4894-8F16-8F5D4F37950A}" srcOrd="0" destOrd="0" presId="urn:microsoft.com/office/officeart/2005/8/layout/orgChart1"/>
    <dgm:cxn modelId="{A75F7191-16C9-D143-B690-DF91F7198652}" type="presOf" srcId="{0FB85A08-CA46-B84E-B1F4-6D755DE60ECE}" destId="{9E9B588A-92BE-6747-B60A-E3BDA0952201}" srcOrd="0" destOrd="0" presId="urn:microsoft.com/office/officeart/2005/8/layout/orgChart1"/>
    <dgm:cxn modelId="{735E5D1E-F91C-8F48-91F0-F63970B6BB9A}" type="presOf" srcId="{2E9E4711-ED21-6442-BB0B-EBB60388881A}" destId="{B87D1020-A637-4E42-AEDA-78C9E0CFE3DD}" srcOrd="1" destOrd="0" presId="urn:microsoft.com/office/officeart/2005/8/layout/orgChart1"/>
    <dgm:cxn modelId="{0A664EEB-AC5A-674E-84A1-B99595B816DC}" srcId="{2CDFD9A5-1445-734B-9FC6-595C69B55C48}" destId="{5D9E2FB5-5DC4-D248-9466-F41964285A2B}" srcOrd="0" destOrd="0" parTransId="{6AFB508D-0E7D-5548-B340-A1160FFF092B}" sibTransId="{937E8D82-04EB-9E48-84E5-9C5F5EB81B45}"/>
    <dgm:cxn modelId="{83A62CA6-236D-EF4E-BD5F-1C87540C3D58}" type="presOf" srcId="{EED7EA6B-B6E6-8140-B471-CD6862CED1F0}" destId="{195F57F1-42EB-A14B-AA23-503103109969}" srcOrd="0" destOrd="0" presId="urn:microsoft.com/office/officeart/2005/8/layout/orgChart1"/>
    <dgm:cxn modelId="{A62C4B55-4FAD-CD4E-B3DE-69CB9E65F2C5}" type="presOf" srcId="{60A03720-A6E2-8244-86F6-43A6293F60D2}" destId="{0E7A21F4-5B20-DF4B-A081-4C5526EE6C5B}" srcOrd="1" destOrd="0" presId="urn:microsoft.com/office/officeart/2005/8/layout/orgChart1"/>
    <dgm:cxn modelId="{BBCD5F31-FF09-5443-84EB-FC387A6063EA}" type="presOf" srcId="{5E3B1A3D-739F-8640-8D16-16845E708808}" destId="{56677DD4-463B-4049-A8C9-4FBFA02DD625}" srcOrd="0" destOrd="0" presId="urn:microsoft.com/office/officeart/2005/8/layout/orgChart1"/>
    <dgm:cxn modelId="{ED9000FD-606B-F04A-B931-9D9A3827D4D2}" type="presOf" srcId="{56849C46-2ED4-3F4C-AAE2-72E593278D02}" destId="{BA831CF5-55A5-F340-B9DD-D249ED19A73A}" srcOrd="1" destOrd="0" presId="urn:microsoft.com/office/officeart/2005/8/layout/orgChart1"/>
    <dgm:cxn modelId="{0BC13FE8-962C-C049-AC4F-B1F0D396A191}" srcId="{2E9E4711-ED21-6442-BB0B-EBB60388881A}" destId="{F49E1E63-2645-534B-957C-D2107599D6D4}" srcOrd="3" destOrd="0" parTransId="{78B4C0B5-9698-9C44-B93E-C3CBE28F44FA}" sibTransId="{1B8411B7-FAD0-8041-8F0A-FAF499F3F2EF}"/>
    <dgm:cxn modelId="{A1144346-9C35-054B-AA14-17A7CA3BC7B0}" srcId="{2E9E4711-ED21-6442-BB0B-EBB60388881A}" destId="{CCFF8B91-9FD9-C646-9FFD-8D883B4D3FE5}" srcOrd="0" destOrd="0" parTransId="{97A4DC52-1D61-574E-8B74-53DF724AF338}" sibTransId="{D5F06FDA-F721-0C4F-83D9-E47529D72777}"/>
    <dgm:cxn modelId="{2CF65566-EF52-204F-AB5D-B7E14306317E}" type="presOf" srcId="{7A6B08FF-5222-574A-9161-FAB1B520E690}" destId="{2B8A61D9-28CA-004B-B17B-F23F95491E71}" srcOrd="0" destOrd="0" presId="urn:microsoft.com/office/officeart/2005/8/layout/orgChart1"/>
    <dgm:cxn modelId="{559C3DEA-D659-C641-BD41-1582878172A7}" type="presOf" srcId="{7A6B08FF-5222-574A-9161-FAB1B520E690}" destId="{C87F7D56-73F6-584C-966A-1FCDAD53108B}" srcOrd="1" destOrd="0" presId="urn:microsoft.com/office/officeart/2005/8/layout/orgChart1"/>
    <dgm:cxn modelId="{42673BA1-2F54-C041-BACD-4B2DFDAF1342}" srcId="{985A8AFC-629B-794A-A42F-149917594830}" destId="{EDF8F565-8758-6B47-896C-5DD7A4E6F066}" srcOrd="0" destOrd="0" parTransId="{9648ACD1-F992-1F4B-8346-240E745076B9}" sibTransId="{D29DC3D1-8AD5-3F4B-9650-0A8EA9AB1615}"/>
    <dgm:cxn modelId="{9181EF6C-5BD2-1646-BA8A-DAA70B05C622}" type="presOf" srcId="{CCFF8B91-9FD9-C646-9FFD-8D883B4D3FE5}" destId="{6520EC1D-358C-F247-B2CE-92DF3FCC2600}" srcOrd="0" destOrd="0" presId="urn:microsoft.com/office/officeart/2005/8/layout/orgChart1"/>
    <dgm:cxn modelId="{40E1DCC6-4540-F347-B90B-8EB1D02DE34E}" type="presOf" srcId="{3EA739FB-473E-624A-9FEF-99BEF4F0C7D4}" destId="{3CF94EEA-6F30-A34B-BB83-D35C0B50BF57}" srcOrd="0" destOrd="0" presId="urn:microsoft.com/office/officeart/2005/8/layout/orgChart1"/>
    <dgm:cxn modelId="{6B0E0615-4525-DE47-ADBA-212B1901045E}" type="presOf" srcId="{78B4C0B5-9698-9C44-B93E-C3CBE28F44FA}" destId="{2031C802-7BC0-CE48-BFB0-4B5092A40C63}" srcOrd="0" destOrd="0" presId="urn:microsoft.com/office/officeart/2005/8/layout/orgChart1"/>
    <dgm:cxn modelId="{99EDB006-39D2-CC47-A128-B497C85A72F0}" srcId="{2E9E4711-ED21-6442-BB0B-EBB60388881A}" destId="{5AE0AA3E-BC39-6649-AF07-4FC07FA588FE}" srcOrd="2" destOrd="0" parTransId="{D2972D07-49ED-364D-A441-50EFCFE74167}" sibTransId="{D4562BD1-7B83-0B46-99BA-F8B668F26996}"/>
    <dgm:cxn modelId="{974FC823-78F8-6E44-97F0-048B10299E42}" type="presOf" srcId="{540954AB-8F85-BF46-8132-A91997EAB78A}" destId="{5EBAAFF1-7007-1640-B824-DDAC227B4692}" srcOrd="0" destOrd="0" presId="urn:microsoft.com/office/officeart/2005/8/layout/orgChart1"/>
    <dgm:cxn modelId="{9E2B8264-19CB-8543-97CD-C89631CE31A3}" type="presOf" srcId="{EDF8F565-8758-6B47-896C-5DD7A4E6F066}" destId="{58EBE10F-2D72-483B-8DA6-7C639ADC26F6}" srcOrd="1" destOrd="0" presId="urn:microsoft.com/office/officeart/2005/8/layout/orgChart1"/>
    <dgm:cxn modelId="{C7AFF7EB-22E1-6643-808A-3AE0831D7A40}" type="presOf" srcId="{2CDFD9A5-1445-734B-9FC6-595C69B55C48}" destId="{15C4510C-6B9F-4BF0-AFF5-D2B8C2DFD5E0}" srcOrd="1" destOrd="0" presId="urn:microsoft.com/office/officeart/2005/8/layout/orgChart1"/>
    <dgm:cxn modelId="{E02ACBB7-A8AD-1E42-B472-7BAB2D298253}" srcId="{EDF8F565-8758-6B47-896C-5DD7A4E6F066}" destId="{2CDFD9A5-1445-734B-9FC6-595C69B55C48}" srcOrd="0" destOrd="0" parTransId="{B3B874A4-9E88-5C4A-9ABD-397A96AD6493}" sibTransId="{BD4AEA3D-EA57-8F40-9A05-51E1F54C27F7}"/>
    <dgm:cxn modelId="{30760C7A-8A29-AE4B-8545-2D72D5C479D2}" srcId="{2CDFD9A5-1445-734B-9FC6-595C69B55C48}" destId="{60A03720-A6E2-8244-86F6-43A6293F60D2}" srcOrd="1" destOrd="0" parTransId="{0FB85A08-CA46-B84E-B1F4-6D755DE60ECE}" sibTransId="{81E27B7A-4F04-AD49-935B-BCE401F68832}"/>
    <dgm:cxn modelId="{F0FA4B24-46C7-D84F-8ABC-611396AD4221}" srcId="{2E9E4711-ED21-6442-BB0B-EBB60388881A}" destId="{7A6B08FF-5222-574A-9161-FAB1B520E690}" srcOrd="4" destOrd="0" parTransId="{50CCA3B7-87FE-964B-A7B0-DC68AB9F3944}" sibTransId="{03ABCE10-2A2A-4B49-AFD7-8056A9FE7DAC}"/>
    <dgm:cxn modelId="{B4687CF1-F7AC-DB41-91AF-EE0BA07570D4}" type="presOf" srcId="{2E9E4711-ED21-6442-BB0B-EBB60388881A}" destId="{50581D0E-7E4C-4961-AEF9-C540F0D431DC}" srcOrd="0" destOrd="0" presId="urn:microsoft.com/office/officeart/2005/8/layout/orgChart1"/>
    <dgm:cxn modelId="{166FA98F-C9E5-3941-9CA1-19D20FC55D9D}" type="presOf" srcId="{5D9E2FB5-5DC4-D248-9466-F41964285A2B}" destId="{FFCB31A5-90A1-AF4D-A51B-53FEFD1AA386}" srcOrd="0" destOrd="0" presId="urn:microsoft.com/office/officeart/2005/8/layout/orgChart1"/>
    <dgm:cxn modelId="{A5017A23-FDC5-6F42-80D6-46152785193F}" type="presOf" srcId="{F49E1E63-2645-534B-957C-D2107599D6D4}" destId="{43CB7E59-DC06-4A4F-A884-FDA38BDEF9D0}" srcOrd="0" destOrd="0" presId="urn:microsoft.com/office/officeart/2005/8/layout/orgChart1"/>
    <dgm:cxn modelId="{BB89F36B-AB05-8C41-A8A5-F6E63314AD04}" type="presOf" srcId="{D2972D07-49ED-364D-A441-50EFCFE74167}" destId="{06379678-B5F7-864C-9E0E-09396EE90F51}" srcOrd="0" destOrd="0" presId="urn:microsoft.com/office/officeart/2005/8/layout/orgChart1"/>
    <dgm:cxn modelId="{7A8325DD-FFC5-C049-843D-52772DA260BF}" type="presOf" srcId="{6AFB508D-0E7D-5548-B340-A1160FFF092B}" destId="{15FFBC23-B2F2-784B-9F34-BE5D55DA7629}" srcOrd="0" destOrd="0" presId="urn:microsoft.com/office/officeart/2005/8/layout/orgChart1"/>
    <dgm:cxn modelId="{C3F0BE10-216C-EF44-B561-CC034433D1E0}" type="presOf" srcId="{EDF8F565-8758-6B47-896C-5DD7A4E6F066}" destId="{B8EB9B1A-4AB8-45E1-890A-2E3069DC2BDB}" srcOrd="0" destOrd="0" presId="urn:microsoft.com/office/officeart/2005/8/layout/orgChart1"/>
    <dgm:cxn modelId="{D729E613-743D-DE46-A5A2-78692A802D85}" type="presOf" srcId="{540954AB-8F85-BF46-8132-A91997EAB78A}" destId="{1ED37C79-5F56-4542-894C-D33AB1F9C0D6}" srcOrd="1" destOrd="0" presId="urn:microsoft.com/office/officeart/2005/8/layout/orgChart1"/>
    <dgm:cxn modelId="{D1D07E5A-99B6-DD43-B34C-3A7060263838}" type="presOf" srcId="{97A4DC52-1D61-574E-8B74-53DF724AF338}" destId="{F5DC3ED8-5841-634F-9B95-690678CAEF19}" srcOrd="0" destOrd="0" presId="urn:microsoft.com/office/officeart/2005/8/layout/orgChart1"/>
    <dgm:cxn modelId="{CCC1F46C-882D-1C45-B872-F005DA529BE0}" type="presOf" srcId="{CCFF8B91-9FD9-C646-9FFD-8D883B4D3FE5}" destId="{FF8F23C2-0D4A-D041-AF25-A9D731500552}" srcOrd="1" destOrd="0" presId="urn:microsoft.com/office/officeart/2005/8/layout/orgChart1"/>
    <dgm:cxn modelId="{2973C2B6-506F-AA4D-B6CE-FC33182B298D}" type="presOf" srcId="{50CCA3B7-87FE-964B-A7B0-DC68AB9F3944}" destId="{4D14D714-AACA-E448-95BE-8E2AF6C6E03C}" srcOrd="0" destOrd="0" presId="urn:microsoft.com/office/officeart/2005/8/layout/orgChart1"/>
    <dgm:cxn modelId="{AF65DF84-0037-9148-BB98-BDE35E59D08E}" srcId="{EDF8F565-8758-6B47-896C-5DD7A4E6F066}" destId="{2E9E4711-ED21-6442-BB0B-EBB60388881A}" srcOrd="1" destOrd="0" parTransId="{BFBFFFD9-C0BA-0143-9131-A1C104362445}" sibTransId="{C54AB6E7-CE76-8441-A480-3D4D5F254D56}"/>
    <dgm:cxn modelId="{1F1B4489-11CC-1043-8D07-D85E064DC324}" type="presOf" srcId="{B3B874A4-9E88-5C4A-9ABD-397A96AD6493}" destId="{56D30CDE-E2DB-42B9-B15C-C134EC858432}" srcOrd="0" destOrd="0" presId="urn:microsoft.com/office/officeart/2005/8/layout/orgChart1"/>
    <dgm:cxn modelId="{78EE78B4-A315-E048-9857-25B0FF62FDB7}" type="presOf" srcId="{5AE0AA3E-BC39-6649-AF07-4FC07FA588FE}" destId="{3E96C7E9-5643-4146-B13D-15BD5CCFD1C1}" srcOrd="1" destOrd="0" presId="urn:microsoft.com/office/officeart/2005/8/layout/orgChart1"/>
    <dgm:cxn modelId="{2E98F792-A955-104C-93D5-612284F1487F}" type="presOf" srcId="{5D9E2FB5-5DC4-D248-9466-F41964285A2B}" destId="{BDFEAA8F-9F84-DA4D-9200-678F99A3E734}" srcOrd="1" destOrd="0" presId="urn:microsoft.com/office/officeart/2005/8/layout/orgChart1"/>
    <dgm:cxn modelId="{892FE824-D0D6-AE4E-B8AF-2A08A47FBD03}" type="presOf" srcId="{3FB2844B-8654-6B4D-ACA1-8E680DD09973}" destId="{870FAFFF-A0D8-494A-A5FC-824252C69871}" srcOrd="0" destOrd="0" presId="urn:microsoft.com/office/officeart/2005/8/layout/orgChart1"/>
    <dgm:cxn modelId="{EB0EF702-5E0A-6F40-BB4D-F0E0164F89C3}" srcId="{2E9E4711-ED21-6442-BB0B-EBB60388881A}" destId="{3EA739FB-473E-624A-9FEF-99BEF4F0C7D4}" srcOrd="1" destOrd="0" parTransId="{3FB2844B-8654-6B4D-ACA1-8E680DD09973}" sibTransId="{F5FC7D80-46FF-F443-B535-680B973A08CD}"/>
    <dgm:cxn modelId="{A09C73BC-274D-DB4A-AFC2-9B269D09BE55}" type="presOf" srcId="{2CDFD9A5-1445-734B-9FC6-595C69B55C48}" destId="{02A21AD0-F277-45CB-BC18-2C76B87B7AE4}" srcOrd="0" destOrd="0" presId="urn:microsoft.com/office/officeart/2005/8/layout/orgChart1"/>
    <dgm:cxn modelId="{FB1FD489-C59E-D241-AB63-3300E19B6BC7}" type="presOf" srcId="{5AE0AA3E-BC39-6649-AF07-4FC07FA588FE}" destId="{CC287FDF-B4B3-474D-8542-FD4492BA0B59}" srcOrd="0" destOrd="0" presId="urn:microsoft.com/office/officeart/2005/8/layout/orgChart1"/>
    <dgm:cxn modelId="{BE29F85F-95B1-7D41-8621-273CB70DD399}" type="presOf" srcId="{BFBFFFD9-C0BA-0143-9131-A1C104362445}" destId="{9DEE702B-4DB9-4176-8716-9D8165753873}" srcOrd="0" destOrd="0" presId="urn:microsoft.com/office/officeart/2005/8/layout/orgChart1"/>
    <dgm:cxn modelId="{7511AA75-D61A-C544-B301-09B9872FB7D5}" type="presOf" srcId="{56849C46-2ED4-3F4C-AAE2-72E593278D02}" destId="{BF739B68-2D21-FF4E-BB50-3EB34CA86D52}" srcOrd="0" destOrd="0" presId="urn:microsoft.com/office/officeart/2005/8/layout/orgChart1"/>
    <dgm:cxn modelId="{B6EC6F4D-E354-7244-B14A-11CEA4D6AE31}" type="presOf" srcId="{F49E1E63-2645-534B-957C-D2107599D6D4}" destId="{B075630F-6B8E-CA4A-AF1E-14599B885804}" srcOrd="1" destOrd="0" presId="urn:microsoft.com/office/officeart/2005/8/layout/orgChart1"/>
    <dgm:cxn modelId="{C0090111-6E57-A34A-911A-C64F7DCE5F80}" srcId="{2CDFD9A5-1445-734B-9FC6-595C69B55C48}" destId="{56849C46-2ED4-3F4C-AAE2-72E593278D02}" srcOrd="3" destOrd="0" parTransId="{EED7EA6B-B6E6-8140-B471-CD6862CED1F0}" sibTransId="{16225EAE-B20F-E444-8F72-FFCA662C52C3}"/>
    <dgm:cxn modelId="{5BE40295-9417-1C45-81BF-A56AC7DC8CD2}" srcId="{2CDFD9A5-1445-734B-9FC6-595C69B55C48}" destId="{540954AB-8F85-BF46-8132-A91997EAB78A}" srcOrd="2" destOrd="0" parTransId="{5E3B1A3D-739F-8640-8D16-16845E708808}" sibTransId="{45D97534-54FB-CB4D-B110-21921CF41E28}"/>
    <dgm:cxn modelId="{EB58E312-EFC3-2C4E-9D5E-BC50D86881E0}" type="presOf" srcId="{3EA739FB-473E-624A-9FEF-99BEF4F0C7D4}" destId="{56CE2C37-74F1-A949-928B-185EC203A266}" srcOrd="1" destOrd="0" presId="urn:microsoft.com/office/officeart/2005/8/layout/orgChart1"/>
    <dgm:cxn modelId="{D823D1E9-AD0E-4C4A-8A4B-A7B0191D1B9A}" type="presParOf" srcId="{2DCDF747-451A-4894-8F16-8F5D4F37950A}" destId="{3AF3D5A3-88E0-4FFA-B553-DAB16451BDB5}" srcOrd="0" destOrd="0" presId="urn:microsoft.com/office/officeart/2005/8/layout/orgChart1"/>
    <dgm:cxn modelId="{B932D550-F6E1-0249-A98D-5CE9735D7F25}" type="presParOf" srcId="{3AF3D5A3-88E0-4FFA-B553-DAB16451BDB5}" destId="{37031A52-1E50-4AE6-9778-12448BEF30AC}" srcOrd="0" destOrd="0" presId="urn:microsoft.com/office/officeart/2005/8/layout/orgChart1"/>
    <dgm:cxn modelId="{02B635EF-1296-374E-9C25-585995ADD749}" type="presParOf" srcId="{37031A52-1E50-4AE6-9778-12448BEF30AC}" destId="{B8EB9B1A-4AB8-45E1-890A-2E3069DC2BDB}" srcOrd="0" destOrd="0" presId="urn:microsoft.com/office/officeart/2005/8/layout/orgChart1"/>
    <dgm:cxn modelId="{C16E9FD5-9B9D-D24E-BCFC-A8F800B2C38D}" type="presParOf" srcId="{37031A52-1E50-4AE6-9778-12448BEF30AC}" destId="{58EBE10F-2D72-483B-8DA6-7C639ADC26F6}" srcOrd="1" destOrd="0" presId="urn:microsoft.com/office/officeart/2005/8/layout/orgChart1"/>
    <dgm:cxn modelId="{34F85112-F1E7-194E-92A4-B57281033863}" type="presParOf" srcId="{3AF3D5A3-88E0-4FFA-B553-DAB16451BDB5}" destId="{6A32A019-099C-4E63-BE97-B807DB27485C}" srcOrd="1" destOrd="0" presId="urn:microsoft.com/office/officeart/2005/8/layout/orgChart1"/>
    <dgm:cxn modelId="{9CA17D4B-B156-264E-88E2-A6D04F30B7EC}" type="presParOf" srcId="{6A32A019-099C-4E63-BE97-B807DB27485C}" destId="{56D30CDE-E2DB-42B9-B15C-C134EC858432}" srcOrd="0" destOrd="0" presId="urn:microsoft.com/office/officeart/2005/8/layout/orgChart1"/>
    <dgm:cxn modelId="{97A01F9D-CC0A-C245-ABEE-CBA51C7753D3}" type="presParOf" srcId="{6A32A019-099C-4E63-BE97-B807DB27485C}" destId="{6A0DEBE0-4990-42F6-8BF8-5C6D71510552}" srcOrd="1" destOrd="0" presId="urn:microsoft.com/office/officeart/2005/8/layout/orgChart1"/>
    <dgm:cxn modelId="{607F7515-21F0-0643-B37F-57AC3DADA12C}" type="presParOf" srcId="{6A0DEBE0-4990-42F6-8BF8-5C6D71510552}" destId="{C334F980-1DC4-4292-A838-6A81B3BA6387}" srcOrd="0" destOrd="0" presId="urn:microsoft.com/office/officeart/2005/8/layout/orgChart1"/>
    <dgm:cxn modelId="{E12642BE-0DE8-614C-8938-22CAFEC0DA10}" type="presParOf" srcId="{C334F980-1DC4-4292-A838-6A81B3BA6387}" destId="{02A21AD0-F277-45CB-BC18-2C76B87B7AE4}" srcOrd="0" destOrd="0" presId="urn:microsoft.com/office/officeart/2005/8/layout/orgChart1"/>
    <dgm:cxn modelId="{EC8E172D-D5B4-8849-BE83-67F86C16966B}" type="presParOf" srcId="{C334F980-1DC4-4292-A838-6A81B3BA6387}" destId="{15C4510C-6B9F-4BF0-AFF5-D2B8C2DFD5E0}" srcOrd="1" destOrd="0" presId="urn:microsoft.com/office/officeart/2005/8/layout/orgChart1"/>
    <dgm:cxn modelId="{D6D82041-388A-2344-BCFC-38EDCF2FF4AE}" type="presParOf" srcId="{6A0DEBE0-4990-42F6-8BF8-5C6D71510552}" destId="{96C1AC7C-C649-41C5-A5E9-A90219C4DEFC}" srcOrd="1" destOrd="0" presId="urn:microsoft.com/office/officeart/2005/8/layout/orgChart1"/>
    <dgm:cxn modelId="{24506705-11D9-EC4C-A10C-6D85C97F94B7}" type="presParOf" srcId="{96C1AC7C-C649-41C5-A5E9-A90219C4DEFC}" destId="{15FFBC23-B2F2-784B-9F34-BE5D55DA7629}" srcOrd="0" destOrd="0" presId="urn:microsoft.com/office/officeart/2005/8/layout/orgChart1"/>
    <dgm:cxn modelId="{C6C932ED-C6EE-7D4F-9DDF-9E7EDC9E51FC}" type="presParOf" srcId="{96C1AC7C-C649-41C5-A5E9-A90219C4DEFC}" destId="{AA567C65-386B-5F4F-8A12-6092930F9426}" srcOrd="1" destOrd="0" presId="urn:microsoft.com/office/officeart/2005/8/layout/orgChart1"/>
    <dgm:cxn modelId="{108A5143-428D-FC49-8147-6E4054C1C6AE}" type="presParOf" srcId="{AA567C65-386B-5F4F-8A12-6092930F9426}" destId="{0E40C0BA-2361-DB4C-AC47-953A43A3A9CF}" srcOrd="0" destOrd="0" presId="urn:microsoft.com/office/officeart/2005/8/layout/orgChart1"/>
    <dgm:cxn modelId="{621C69D9-685F-0946-A03A-066C21D3ABD9}" type="presParOf" srcId="{0E40C0BA-2361-DB4C-AC47-953A43A3A9CF}" destId="{FFCB31A5-90A1-AF4D-A51B-53FEFD1AA386}" srcOrd="0" destOrd="0" presId="urn:microsoft.com/office/officeart/2005/8/layout/orgChart1"/>
    <dgm:cxn modelId="{B8B400C5-6865-E148-ADB4-F75D9CBD1451}" type="presParOf" srcId="{0E40C0BA-2361-DB4C-AC47-953A43A3A9CF}" destId="{BDFEAA8F-9F84-DA4D-9200-678F99A3E734}" srcOrd="1" destOrd="0" presId="urn:microsoft.com/office/officeart/2005/8/layout/orgChart1"/>
    <dgm:cxn modelId="{A40D8519-0470-8642-9DC6-132A61E3ED81}" type="presParOf" srcId="{AA567C65-386B-5F4F-8A12-6092930F9426}" destId="{4D972E16-65AD-044B-A6C0-A97EEAF12933}" srcOrd="1" destOrd="0" presId="urn:microsoft.com/office/officeart/2005/8/layout/orgChart1"/>
    <dgm:cxn modelId="{8FEB2363-68D4-E641-AAED-AC9C36C3CC41}" type="presParOf" srcId="{AA567C65-386B-5F4F-8A12-6092930F9426}" destId="{ACE0A0C7-7F15-4E48-AEA8-CE2D217A03DE}" srcOrd="2" destOrd="0" presId="urn:microsoft.com/office/officeart/2005/8/layout/orgChart1"/>
    <dgm:cxn modelId="{9458C2D7-D4A1-2C4A-846F-879CC7DE38CB}" type="presParOf" srcId="{96C1AC7C-C649-41C5-A5E9-A90219C4DEFC}" destId="{9E9B588A-92BE-6747-B60A-E3BDA0952201}" srcOrd="2" destOrd="0" presId="urn:microsoft.com/office/officeart/2005/8/layout/orgChart1"/>
    <dgm:cxn modelId="{C1CC0A2F-94B2-2946-AD61-81E521BC194E}" type="presParOf" srcId="{96C1AC7C-C649-41C5-A5E9-A90219C4DEFC}" destId="{CE36724D-F9A3-654E-996C-84BC993A79E1}" srcOrd="3" destOrd="0" presId="urn:microsoft.com/office/officeart/2005/8/layout/orgChart1"/>
    <dgm:cxn modelId="{700BE5A6-0E04-A940-82E8-C1FC30C177AA}" type="presParOf" srcId="{CE36724D-F9A3-654E-996C-84BC993A79E1}" destId="{B7CE6A3D-5348-C347-A19D-B6610186C6CF}" srcOrd="0" destOrd="0" presId="urn:microsoft.com/office/officeart/2005/8/layout/orgChart1"/>
    <dgm:cxn modelId="{8CDA6A85-26E9-3D47-93EB-E1E2E57E65C1}" type="presParOf" srcId="{B7CE6A3D-5348-C347-A19D-B6610186C6CF}" destId="{9E699951-1AC3-C940-9563-2EF3A038275B}" srcOrd="0" destOrd="0" presId="urn:microsoft.com/office/officeart/2005/8/layout/orgChart1"/>
    <dgm:cxn modelId="{90FB2CCF-209F-3B4E-8527-A60DA493B174}" type="presParOf" srcId="{B7CE6A3D-5348-C347-A19D-B6610186C6CF}" destId="{0E7A21F4-5B20-DF4B-A081-4C5526EE6C5B}" srcOrd="1" destOrd="0" presId="urn:microsoft.com/office/officeart/2005/8/layout/orgChart1"/>
    <dgm:cxn modelId="{12A19310-C57A-084F-8E30-9F694DB50F88}" type="presParOf" srcId="{CE36724D-F9A3-654E-996C-84BC993A79E1}" destId="{9D7E3A10-27B7-704D-B27F-116A047AFCB7}" srcOrd="1" destOrd="0" presId="urn:microsoft.com/office/officeart/2005/8/layout/orgChart1"/>
    <dgm:cxn modelId="{6DB9ABF5-68C6-094D-AB3B-0F99353458ED}" type="presParOf" srcId="{CE36724D-F9A3-654E-996C-84BC993A79E1}" destId="{C06F32F5-D418-E340-BDF6-99528200CCAA}" srcOrd="2" destOrd="0" presId="urn:microsoft.com/office/officeart/2005/8/layout/orgChart1"/>
    <dgm:cxn modelId="{B8A6D84D-8A0D-4E47-BEC5-DFACC0FA9340}" type="presParOf" srcId="{96C1AC7C-C649-41C5-A5E9-A90219C4DEFC}" destId="{56677DD4-463B-4049-A8C9-4FBFA02DD625}" srcOrd="4" destOrd="0" presId="urn:microsoft.com/office/officeart/2005/8/layout/orgChart1"/>
    <dgm:cxn modelId="{1CAFAD79-8DF5-FF42-957E-798790340826}" type="presParOf" srcId="{96C1AC7C-C649-41C5-A5E9-A90219C4DEFC}" destId="{3282C817-9585-364B-85BB-5CAFEB13D574}" srcOrd="5" destOrd="0" presId="urn:microsoft.com/office/officeart/2005/8/layout/orgChart1"/>
    <dgm:cxn modelId="{E57DF328-D41C-8F4E-B508-C0EF60909605}" type="presParOf" srcId="{3282C817-9585-364B-85BB-5CAFEB13D574}" destId="{C0A4AFBE-02D3-9C44-BFC8-7B6D1E93C837}" srcOrd="0" destOrd="0" presId="urn:microsoft.com/office/officeart/2005/8/layout/orgChart1"/>
    <dgm:cxn modelId="{B75288FD-F44A-A04D-87D3-8F8617E1CC29}" type="presParOf" srcId="{C0A4AFBE-02D3-9C44-BFC8-7B6D1E93C837}" destId="{5EBAAFF1-7007-1640-B824-DDAC227B4692}" srcOrd="0" destOrd="0" presId="urn:microsoft.com/office/officeart/2005/8/layout/orgChart1"/>
    <dgm:cxn modelId="{E70AA4E9-FD98-3349-9C10-74C939B5B915}" type="presParOf" srcId="{C0A4AFBE-02D3-9C44-BFC8-7B6D1E93C837}" destId="{1ED37C79-5F56-4542-894C-D33AB1F9C0D6}" srcOrd="1" destOrd="0" presId="urn:microsoft.com/office/officeart/2005/8/layout/orgChart1"/>
    <dgm:cxn modelId="{20836400-50DC-1F47-B283-2D0CC3E7C202}" type="presParOf" srcId="{3282C817-9585-364B-85BB-5CAFEB13D574}" destId="{1E290784-CCFC-9A43-AC0D-C2D192075488}" srcOrd="1" destOrd="0" presId="urn:microsoft.com/office/officeart/2005/8/layout/orgChart1"/>
    <dgm:cxn modelId="{27B05C32-76C3-4D48-99A6-F4BF02F188DF}" type="presParOf" srcId="{3282C817-9585-364B-85BB-5CAFEB13D574}" destId="{4CA62AD8-BAC6-6747-87D3-CFDE400DD2E7}" srcOrd="2" destOrd="0" presId="urn:microsoft.com/office/officeart/2005/8/layout/orgChart1"/>
    <dgm:cxn modelId="{2EBC3D1C-E369-4E49-B62C-075B2606C56B}" type="presParOf" srcId="{96C1AC7C-C649-41C5-A5E9-A90219C4DEFC}" destId="{195F57F1-42EB-A14B-AA23-503103109969}" srcOrd="6" destOrd="0" presId="urn:microsoft.com/office/officeart/2005/8/layout/orgChart1"/>
    <dgm:cxn modelId="{AD947757-3F6F-D548-A387-602254DFB975}" type="presParOf" srcId="{96C1AC7C-C649-41C5-A5E9-A90219C4DEFC}" destId="{2F663097-D130-8342-AD49-F54F87FE9571}" srcOrd="7" destOrd="0" presId="urn:microsoft.com/office/officeart/2005/8/layout/orgChart1"/>
    <dgm:cxn modelId="{2702B338-215D-5148-9455-9D9806C45AA4}" type="presParOf" srcId="{2F663097-D130-8342-AD49-F54F87FE9571}" destId="{5C1E4C37-5364-C44A-B86A-1317E043D69F}" srcOrd="0" destOrd="0" presId="urn:microsoft.com/office/officeart/2005/8/layout/orgChart1"/>
    <dgm:cxn modelId="{982F3881-86AC-2046-9031-557AB9B9D442}" type="presParOf" srcId="{5C1E4C37-5364-C44A-B86A-1317E043D69F}" destId="{BF739B68-2D21-FF4E-BB50-3EB34CA86D52}" srcOrd="0" destOrd="0" presId="urn:microsoft.com/office/officeart/2005/8/layout/orgChart1"/>
    <dgm:cxn modelId="{E0438D10-072A-0141-BB29-49978CCF9D0F}" type="presParOf" srcId="{5C1E4C37-5364-C44A-B86A-1317E043D69F}" destId="{BA831CF5-55A5-F340-B9DD-D249ED19A73A}" srcOrd="1" destOrd="0" presId="urn:microsoft.com/office/officeart/2005/8/layout/orgChart1"/>
    <dgm:cxn modelId="{B0F03579-8625-8E42-9B47-6CC634295142}" type="presParOf" srcId="{2F663097-D130-8342-AD49-F54F87FE9571}" destId="{EF83662E-A05A-4245-AFCF-28F342280BE3}" srcOrd="1" destOrd="0" presId="urn:microsoft.com/office/officeart/2005/8/layout/orgChart1"/>
    <dgm:cxn modelId="{37480782-15A6-0640-AF18-5AD83AA2D1BE}" type="presParOf" srcId="{2F663097-D130-8342-AD49-F54F87FE9571}" destId="{752BE530-A4ED-3F45-8B4F-9E9FB4E9D188}" srcOrd="2" destOrd="0" presId="urn:microsoft.com/office/officeart/2005/8/layout/orgChart1"/>
    <dgm:cxn modelId="{F048FCD0-CD86-F441-B5F7-7E75B3A2424E}" type="presParOf" srcId="{6A0DEBE0-4990-42F6-8BF8-5C6D71510552}" destId="{86708D68-54A5-4F5C-9E6E-119012B5C7C1}" srcOrd="2" destOrd="0" presId="urn:microsoft.com/office/officeart/2005/8/layout/orgChart1"/>
    <dgm:cxn modelId="{A4572EED-BD98-2742-8E0B-C0AA1E6FC581}" type="presParOf" srcId="{6A32A019-099C-4E63-BE97-B807DB27485C}" destId="{9DEE702B-4DB9-4176-8716-9D8165753873}" srcOrd="2" destOrd="0" presId="urn:microsoft.com/office/officeart/2005/8/layout/orgChart1"/>
    <dgm:cxn modelId="{3E58A9EB-7616-0E41-8374-AAC98C80F89A}" type="presParOf" srcId="{6A32A019-099C-4E63-BE97-B807DB27485C}" destId="{8C33EE28-40B7-4E43-8229-CC39E59E8D2C}" srcOrd="3" destOrd="0" presId="urn:microsoft.com/office/officeart/2005/8/layout/orgChart1"/>
    <dgm:cxn modelId="{78A6ABFE-6D8E-8440-93E7-6689E33434FE}" type="presParOf" srcId="{8C33EE28-40B7-4E43-8229-CC39E59E8D2C}" destId="{CDBFD8F8-0663-4A94-869B-C1E0E597C3D3}" srcOrd="0" destOrd="0" presId="urn:microsoft.com/office/officeart/2005/8/layout/orgChart1"/>
    <dgm:cxn modelId="{B0030857-128E-1346-A69E-E5D864A850DA}" type="presParOf" srcId="{CDBFD8F8-0663-4A94-869B-C1E0E597C3D3}" destId="{50581D0E-7E4C-4961-AEF9-C540F0D431DC}" srcOrd="0" destOrd="0" presId="urn:microsoft.com/office/officeart/2005/8/layout/orgChart1"/>
    <dgm:cxn modelId="{5C1673D1-4F8B-E048-A3FA-C3D22AA06BD0}" type="presParOf" srcId="{CDBFD8F8-0663-4A94-869B-C1E0E597C3D3}" destId="{B87D1020-A637-4E42-AEDA-78C9E0CFE3DD}" srcOrd="1" destOrd="0" presId="urn:microsoft.com/office/officeart/2005/8/layout/orgChart1"/>
    <dgm:cxn modelId="{E18B8582-72D4-534A-ACD9-1D21DB291C8A}" type="presParOf" srcId="{8C33EE28-40B7-4E43-8229-CC39E59E8D2C}" destId="{8F2D0FDD-76D8-45B8-8323-FF13EBCE77BF}" srcOrd="1" destOrd="0" presId="urn:microsoft.com/office/officeart/2005/8/layout/orgChart1"/>
    <dgm:cxn modelId="{0DD4BBBD-FD52-1840-B596-96CA68B57826}" type="presParOf" srcId="{8F2D0FDD-76D8-45B8-8323-FF13EBCE77BF}" destId="{F5DC3ED8-5841-634F-9B95-690678CAEF19}" srcOrd="0" destOrd="0" presId="urn:microsoft.com/office/officeart/2005/8/layout/orgChart1"/>
    <dgm:cxn modelId="{74DAAA08-38A5-EB40-9090-1E4FDF5F67B7}" type="presParOf" srcId="{8F2D0FDD-76D8-45B8-8323-FF13EBCE77BF}" destId="{2768A284-2AC0-8F41-BB05-6CF0A283E891}" srcOrd="1" destOrd="0" presId="urn:microsoft.com/office/officeart/2005/8/layout/orgChart1"/>
    <dgm:cxn modelId="{33BAB54A-6075-E945-B3B4-B538497829F5}" type="presParOf" srcId="{2768A284-2AC0-8F41-BB05-6CF0A283E891}" destId="{4202F781-1CAF-D245-AC10-A9F3B2DF42EA}" srcOrd="0" destOrd="0" presId="urn:microsoft.com/office/officeart/2005/8/layout/orgChart1"/>
    <dgm:cxn modelId="{926AFAE0-73D4-EF47-8738-06E5A82B61A2}" type="presParOf" srcId="{4202F781-1CAF-D245-AC10-A9F3B2DF42EA}" destId="{6520EC1D-358C-F247-B2CE-92DF3FCC2600}" srcOrd="0" destOrd="0" presId="urn:microsoft.com/office/officeart/2005/8/layout/orgChart1"/>
    <dgm:cxn modelId="{47A91C57-382D-1047-98DF-B3C0AB58D6CC}" type="presParOf" srcId="{4202F781-1CAF-D245-AC10-A9F3B2DF42EA}" destId="{FF8F23C2-0D4A-D041-AF25-A9D731500552}" srcOrd="1" destOrd="0" presId="urn:microsoft.com/office/officeart/2005/8/layout/orgChart1"/>
    <dgm:cxn modelId="{33FA3B28-8192-324C-9905-7FA49BFF2333}" type="presParOf" srcId="{2768A284-2AC0-8F41-BB05-6CF0A283E891}" destId="{2179B16D-188E-0C47-A175-4EFC9C2A5C27}" srcOrd="1" destOrd="0" presId="urn:microsoft.com/office/officeart/2005/8/layout/orgChart1"/>
    <dgm:cxn modelId="{5D00AE46-C4C2-6342-A621-FBE7D8FF2BCD}" type="presParOf" srcId="{2768A284-2AC0-8F41-BB05-6CF0A283E891}" destId="{6DBCF8CB-B170-E54D-B738-31CAE36ABF7C}" srcOrd="2" destOrd="0" presId="urn:microsoft.com/office/officeart/2005/8/layout/orgChart1"/>
    <dgm:cxn modelId="{49731A8D-6208-8E4C-9047-DCA50E820E83}" type="presParOf" srcId="{8F2D0FDD-76D8-45B8-8323-FF13EBCE77BF}" destId="{870FAFFF-A0D8-494A-A5FC-824252C69871}" srcOrd="2" destOrd="0" presId="urn:microsoft.com/office/officeart/2005/8/layout/orgChart1"/>
    <dgm:cxn modelId="{BCCE14E5-068B-5340-9B0A-FE8CA5568C8B}" type="presParOf" srcId="{8F2D0FDD-76D8-45B8-8323-FF13EBCE77BF}" destId="{03261D47-CDA8-C44B-B776-EE4646BF493B}" srcOrd="3" destOrd="0" presId="urn:microsoft.com/office/officeart/2005/8/layout/orgChart1"/>
    <dgm:cxn modelId="{01965D26-729A-6341-ACEC-1E20EC9F877C}" type="presParOf" srcId="{03261D47-CDA8-C44B-B776-EE4646BF493B}" destId="{4ED63175-EA3B-8249-9753-695E293FE484}" srcOrd="0" destOrd="0" presId="urn:microsoft.com/office/officeart/2005/8/layout/orgChart1"/>
    <dgm:cxn modelId="{9215500E-F92A-E645-95BA-111A18CAA630}" type="presParOf" srcId="{4ED63175-EA3B-8249-9753-695E293FE484}" destId="{3CF94EEA-6F30-A34B-BB83-D35C0B50BF57}" srcOrd="0" destOrd="0" presId="urn:microsoft.com/office/officeart/2005/8/layout/orgChart1"/>
    <dgm:cxn modelId="{B61EDFAE-3F90-444F-AF5B-963614731FD4}" type="presParOf" srcId="{4ED63175-EA3B-8249-9753-695E293FE484}" destId="{56CE2C37-74F1-A949-928B-185EC203A266}" srcOrd="1" destOrd="0" presId="urn:microsoft.com/office/officeart/2005/8/layout/orgChart1"/>
    <dgm:cxn modelId="{5B32064F-CB15-A548-8B6E-4A4E929B1FD4}" type="presParOf" srcId="{03261D47-CDA8-C44B-B776-EE4646BF493B}" destId="{015FA662-F4E2-7C4B-BD68-9C5E428A5BAB}" srcOrd="1" destOrd="0" presId="urn:microsoft.com/office/officeart/2005/8/layout/orgChart1"/>
    <dgm:cxn modelId="{7AE0CFF0-486A-5642-9FFD-81DC10A9BB23}" type="presParOf" srcId="{03261D47-CDA8-C44B-B776-EE4646BF493B}" destId="{CF880F1A-6422-7147-8C23-A94E8308512E}" srcOrd="2" destOrd="0" presId="urn:microsoft.com/office/officeart/2005/8/layout/orgChart1"/>
    <dgm:cxn modelId="{60F6D853-55AC-AF48-8DFC-BAAF331F08D5}" type="presParOf" srcId="{8F2D0FDD-76D8-45B8-8323-FF13EBCE77BF}" destId="{06379678-B5F7-864C-9E0E-09396EE90F51}" srcOrd="4" destOrd="0" presId="urn:microsoft.com/office/officeart/2005/8/layout/orgChart1"/>
    <dgm:cxn modelId="{73FE2931-2951-B043-9A85-2768E483AB5A}" type="presParOf" srcId="{8F2D0FDD-76D8-45B8-8323-FF13EBCE77BF}" destId="{E2325D85-4B2D-3A42-A582-D7D418FFA65D}" srcOrd="5" destOrd="0" presId="urn:microsoft.com/office/officeart/2005/8/layout/orgChart1"/>
    <dgm:cxn modelId="{668CCD40-13EB-D24E-87FF-CEF671ED128A}" type="presParOf" srcId="{E2325D85-4B2D-3A42-A582-D7D418FFA65D}" destId="{3A762A35-CD89-4B40-851A-945F5B3A3660}" srcOrd="0" destOrd="0" presId="urn:microsoft.com/office/officeart/2005/8/layout/orgChart1"/>
    <dgm:cxn modelId="{0AB01151-404F-2F4D-B02F-375831A42ED6}" type="presParOf" srcId="{3A762A35-CD89-4B40-851A-945F5B3A3660}" destId="{CC287FDF-B4B3-474D-8542-FD4492BA0B59}" srcOrd="0" destOrd="0" presId="urn:microsoft.com/office/officeart/2005/8/layout/orgChart1"/>
    <dgm:cxn modelId="{95F87BD5-0272-9544-83D5-B11BC5F8DD15}" type="presParOf" srcId="{3A762A35-CD89-4B40-851A-945F5B3A3660}" destId="{3E96C7E9-5643-4146-B13D-15BD5CCFD1C1}" srcOrd="1" destOrd="0" presId="urn:microsoft.com/office/officeart/2005/8/layout/orgChart1"/>
    <dgm:cxn modelId="{EB30B76F-CD65-2743-AD2C-0B4166203044}" type="presParOf" srcId="{E2325D85-4B2D-3A42-A582-D7D418FFA65D}" destId="{8DF4E049-3A7E-8A40-90E5-A1CD4ECCABAC}" srcOrd="1" destOrd="0" presId="urn:microsoft.com/office/officeart/2005/8/layout/orgChart1"/>
    <dgm:cxn modelId="{BC79071B-BE58-8A4D-801B-1550C61E2CD5}" type="presParOf" srcId="{E2325D85-4B2D-3A42-A582-D7D418FFA65D}" destId="{7C5310F1-19A0-0344-A786-574C1A4AD863}" srcOrd="2" destOrd="0" presId="urn:microsoft.com/office/officeart/2005/8/layout/orgChart1"/>
    <dgm:cxn modelId="{2B769B58-3B0E-F945-A199-AC82107EA3D0}" type="presParOf" srcId="{8F2D0FDD-76D8-45B8-8323-FF13EBCE77BF}" destId="{2031C802-7BC0-CE48-BFB0-4B5092A40C63}" srcOrd="6" destOrd="0" presId="urn:microsoft.com/office/officeart/2005/8/layout/orgChart1"/>
    <dgm:cxn modelId="{4733CFA7-1E91-0D45-982C-3A8B392C50CF}" type="presParOf" srcId="{8F2D0FDD-76D8-45B8-8323-FF13EBCE77BF}" destId="{D78D9195-8BBA-BC4A-B2B0-9C9727783E07}" srcOrd="7" destOrd="0" presId="urn:microsoft.com/office/officeart/2005/8/layout/orgChart1"/>
    <dgm:cxn modelId="{E3AC8B45-298B-D14A-A228-7C36ECDC6E56}" type="presParOf" srcId="{D78D9195-8BBA-BC4A-B2B0-9C9727783E07}" destId="{5FC6A8A8-BB19-C445-B217-D35D43A0635D}" srcOrd="0" destOrd="0" presId="urn:microsoft.com/office/officeart/2005/8/layout/orgChart1"/>
    <dgm:cxn modelId="{A4E74E30-53BC-824D-8C0B-7147FCF8B1B4}" type="presParOf" srcId="{5FC6A8A8-BB19-C445-B217-D35D43A0635D}" destId="{43CB7E59-DC06-4A4F-A884-FDA38BDEF9D0}" srcOrd="0" destOrd="0" presId="urn:microsoft.com/office/officeart/2005/8/layout/orgChart1"/>
    <dgm:cxn modelId="{6CE37E74-191C-5442-A874-FAD116579EFD}" type="presParOf" srcId="{5FC6A8A8-BB19-C445-B217-D35D43A0635D}" destId="{B075630F-6B8E-CA4A-AF1E-14599B885804}" srcOrd="1" destOrd="0" presId="urn:microsoft.com/office/officeart/2005/8/layout/orgChart1"/>
    <dgm:cxn modelId="{DAA1C7BC-B53A-C943-B2C0-888F2E6CEBEB}" type="presParOf" srcId="{D78D9195-8BBA-BC4A-B2B0-9C9727783E07}" destId="{6916AA66-1CBA-144C-A12E-E7BCF1AB5416}" srcOrd="1" destOrd="0" presId="urn:microsoft.com/office/officeart/2005/8/layout/orgChart1"/>
    <dgm:cxn modelId="{C2447869-ABD9-9D46-B628-8CF19EDFD77D}" type="presParOf" srcId="{D78D9195-8BBA-BC4A-B2B0-9C9727783E07}" destId="{64616FBD-8C40-644C-9C55-2A9C1C8F1777}" srcOrd="2" destOrd="0" presId="urn:microsoft.com/office/officeart/2005/8/layout/orgChart1"/>
    <dgm:cxn modelId="{6B25BDAA-1BB4-554C-9329-87CB7F750CC0}" type="presParOf" srcId="{8F2D0FDD-76D8-45B8-8323-FF13EBCE77BF}" destId="{4D14D714-AACA-E448-95BE-8E2AF6C6E03C}" srcOrd="8" destOrd="0" presId="urn:microsoft.com/office/officeart/2005/8/layout/orgChart1"/>
    <dgm:cxn modelId="{E464F8A4-8F76-DB45-B41F-E36D4490B1CD}" type="presParOf" srcId="{8F2D0FDD-76D8-45B8-8323-FF13EBCE77BF}" destId="{104E9572-B59E-894C-9F4E-10B02AD317E1}" srcOrd="9" destOrd="0" presId="urn:microsoft.com/office/officeart/2005/8/layout/orgChart1"/>
    <dgm:cxn modelId="{EF84AA09-1C32-3E42-BAD9-7FF2C2CBD73F}" type="presParOf" srcId="{104E9572-B59E-894C-9F4E-10B02AD317E1}" destId="{FF9909C2-5F30-464A-ABEC-90C2F3529D99}" srcOrd="0" destOrd="0" presId="urn:microsoft.com/office/officeart/2005/8/layout/orgChart1"/>
    <dgm:cxn modelId="{E944457A-6411-DC4A-B177-367E455990E6}" type="presParOf" srcId="{FF9909C2-5F30-464A-ABEC-90C2F3529D99}" destId="{2B8A61D9-28CA-004B-B17B-F23F95491E71}" srcOrd="0" destOrd="0" presId="urn:microsoft.com/office/officeart/2005/8/layout/orgChart1"/>
    <dgm:cxn modelId="{8731C182-ECBF-1044-A86D-4205B7C247B4}" type="presParOf" srcId="{FF9909C2-5F30-464A-ABEC-90C2F3529D99}" destId="{C87F7D56-73F6-584C-966A-1FCDAD53108B}" srcOrd="1" destOrd="0" presId="urn:microsoft.com/office/officeart/2005/8/layout/orgChart1"/>
    <dgm:cxn modelId="{D6671553-60CA-C14F-A83B-B31B7525DEA2}" type="presParOf" srcId="{104E9572-B59E-894C-9F4E-10B02AD317E1}" destId="{8A9F3BD1-25A9-D140-9866-0B888E821C90}" srcOrd="1" destOrd="0" presId="urn:microsoft.com/office/officeart/2005/8/layout/orgChart1"/>
    <dgm:cxn modelId="{112C1590-7EA6-B245-ADBE-E9CF9DC905C9}" type="presParOf" srcId="{104E9572-B59E-894C-9F4E-10B02AD317E1}" destId="{3AD63F98-B675-F045-B2F2-FA787F811229}" srcOrd="2" destOrd="0" presId="urn:microsoft.com/office/officeart/2005/8/layout/orgChart1"/>
    <dgm:cxn modelId="{1531CB25-8E0F-694C-A51E-F52BF2A0B10E}" type="presParOf" srcId="{8C33EE28-40B7-4E43-8229-CC39E59E8D2C}" destId="{AE2D64BB-B704-412E-95E4-218516563118}" srcOrd="2" destOrd="0" presId="urn:microsoft.com/office/officeart/2005/8/layout/orgChart1"/>
    <dgm:cxn modelId="{C07A4876-EA96-0647-BCE3-8538F7F49797}" type="presParOf" srcId="{3AF3D5A3-88E0-4FFA-B553-DAB16451BDB5}" destId="{35A7150E-B0E5-4F79-8220-B064D972D3FC}"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1910C6-7AEE-5E44-8A00-3BA9580CBAFC}" type="doc">
      <dgm:prSet loTypeId="urn:microsoft.com/office/officeart/2005/8/layout/orgChart1" loCatId="" qsTypeId="urn:microsoft.com/office/officeart/2005/8/quickstyle/simple1" qsCatId="simple" csTypeId="urn:microsoft.com/office/officeart/2005/8/colors/colorful1" csCatId="colorful" phldr="1"/>
      <dgm:spPr/>
      <dgm:t>
        <a:bodyPr/>
        <a:lstStyle/>
        <a:p>
          <a:endParaRPr lang="en-US"/>
        </a:p>
      </dgm:t>
    </dgm:pt>
    <dgm:pt modelId="{F87BEAF1-C38C-EB45-AFAB-A28BFF26F9CB}">
      <dgm:prSet phldrT="[Text]" custT="1"/>
      <dgm:spPr/>
      <dgm:t>
        <a:bodyPr/>
        <a:lstStyle/>
        <a:p>
          <a:r>
            <a:rPr lang="en-US" sz="2000" dirty="0" smtClean="0"/>
            <a:t>Juxtaglomerular apparatus </a:t>
          </a:r>
          <a:endParaRPr lang="en-US" sz="2000" dirty="0"/>
        </a:p>
      </dgm:t>
    </dgm:pt>
    <dgm:pt modelId="{A1022D5C-DFC2-5246-8276-D9DB9630F20D}" type="parTrans" cxnId="{F1E71D7A-3273-F242-97CB-3208187AB040}">
      <dgm:prSet/>
      <dgm:spPr/>
      <dgm:t>
        <a:bodyPr/>
        <a:lstStyle/>
        <a:p>
          <a:endParaRPr lang="en-US" sz="2000"/>
        </a:p>
      </dgm:t>
    </dgm:pt>
    <dgm:pt modelId="{A35C6812-93A0-4A4A-9B63-539220C438D9}" type="sibTrans" cxnId="{F1E71D7A-3273-F242-97CB-3208187AB040}">
      <dgm:prSet/>
      <dgm:spPr/>
      <dgm:t>
        <a:bodyPr/>
        <a:lstStyle/>
        <a:p>
          <a:endParaRPr lang="en-US" sz="2000"/>
        </a:p>
      </dgm:t>
    </dgm:pt>
    <dgm:pt modelId="{C05C7541-D97B-C74F-93ED-E699CE2C956A}">
      <dgm:prSet phldrT="[Text]" custT="1"/>
      <dgm:spPr/>
      <dgm:t>
        <a:bodyPr/>
        <a:lstStyle/>
        <a:p>
          <a:r>
            <a:rPr lang="en-US" sz="2000" dirty="0" smtClean="0"/>
            <a:t>JG cells </a:t>
          </a:r>
          <a:endParaRPr lang="en-US" sz="2000" dirty="0"/>
        </a:p>
      </dgm:t>
    </dgm:pt>
    <dgm:pt modelId="{E40B442C-E945-4143-A9F1-7D64DF44B323}" type="parTrans" cxnId="{99B4C3F8-2791-1A41-BA97-8C57AA18EA16}">
      <dgm:prSet/>
      <dgm:spPr/>
      <dgm:t>
        <a:bodyPr/>
        <a:lstStyle/>
        <a:p>
          <a:endParaRPr lang="en-US" sz="2000"/>
        </a:p>
      </dgm:t>
    </dgm:pt>
    <dgm:pt modelId="{C0402BCD-7B5B-5B4B-B579-DD93006BC381}" type="sibTrans" cxnId="{99B4C3F8-2791-1A41-BA97-8C57AA18EA16}">
      <dgm:prSet/>
      <dgm:spPr/>
      <dgm:t>
        <a:bodyPr/>
        <a:lstStyle/>
        <a:p>
          <a:endParaRPr lang="en-US" sz="2000"/>
        </a:p>
      </dgm:t>
    </dgm:pt>
    <dgm:pt modelId="{F90DF0D7-1100-0748-AC42-1E158739024D}">
      <dgm:prSet phldrT="[Text]" custT="1"/>
      <dgm:spPr/>
      <dgm:t>
        <a:bodyPr/>
        <a:lstStyle/>
        <a:p>
          <a:r>
            <a:rPr lang="en-US" sz="2000" dirty="0" smtClean="0"/>
            <a:t>Macula densa </a:t>
          </a:r>
          <a:endParaRPr lang="en-US" sz="2000" dirty="0"/>
        </a:p>
      </dgm:t>
    </dgm:pt>
    <dgm:pt modelId="{B503AA63-5D4E-0742-A9F4-74B53AF257C7}" type="parTrans" cxnId="{109EC4AB-5FAA-4144-9ABA-4C824FB2C1D3}">
      <dgm:prSet/>
      <dgm:spPr/>
      <dgm:t>
        <a:bodyPr/>
        <a:lstStyle/>
        <a:p>
          <a:endParaRPr lang="en-US" sz="2000"/>
        </a:p>
      </dgm:t>
    </dgm:pt>
    <dgm:pt modelId="{4FF06D69-9A4C-A848-929E-95F205B36B07}" type="sibTrans" cxnId="{109EC4AB-5FAA-4144-9ABA-4C824FB2C1D3}">
      <dgm:prSet/>
      <dgm:spPr/>
      <dgm:t>
        <a:bodyPr/>
        <a:lstStyle/>
        <a:p>
          <a:endParaRPr lang="en-US" sz="2000"/>
        </a:p>
      </dgm:t>
    </dgm:pt>
    <dgm:pt modelId="{078EBD18-9794-AF4A-89AB-8402A0FFD1BF}">
      <dgm:prSet phldrT="[Text]" custT="1"/>
      <dgm:spPr/>
      <dgm:t>
        <a:bodyPr/>
        <a:lstStyle/>
        <a:p>
          <a:r>
            <a:rPr lang="en-US" sz="2000" dirty="0" smtClean="0"/>
            <a:t>Mesangial cells </a:t>
          </a:r>
          <a:endParaRPr lang="en-US" sz="2000" dirty="0"/>
        </a:p>
      </dgm:t>
    </dgm:pt>
    <dgm:pt modelId="{E92983E1-5F71-E74D-A36A-54DE09EA102F}" type="parTrans" cxnId="{746F1CF1-1FFC-FE4B-841E-A7A817BCE47E}">
      <dgm:prSet/>
      <dgm:spPr/>
      <dgm:t>
        <a:bodyPr/>
        <a:lstStyle/>
        <a:p>
          <a:endParaRPr lang="en-US" sz="2000"/>
        </a:p>
      </dgm:t>
    </dgm:pt>
    <dgm:pt modelId="{54E68565-E70E-5042-B79B-D8C4C658D60F}" type="sibTrans" cxnId="{746F1CF1-1FFC-FE4B-841E-A7A817BCE47E}">
      <dgm:prSet/>
      <dgm:spPr/>
      <dgm:t>
        <a:bodyPr/>
        <a:lstStyle/>
        <a:p>
          <a:pPr rtl="0"/>
          <a:endParaRPr lang="en-US" sz="2000"/>
        </a:p>
      </dgm:t>
    </dgm:pt>
    <dgm:pt modelId="{29310C49-48CF-E948-AFA2-79CECD1274EE}" type="pres">
      <dgm:prSet presAssocID="{9A1910C6-7AEE-5E44-8A00-3BA9580CBAFC}" presName="hierChild1" presStyleCnt="0">
        <dgm:presLayoutVars>
          <dgm:orgChart val="1"/>
          <dgm:chPref val="1"/>
          <dgm:dir/>
          <dgm:animOne val="branch"/>
          <dgm:animLvl val="lvl"/>
          <dgm:resizeHandles/>
        </dgm:presLayoutVars>
      </dgm:prSet>
      <dgm:spPr/>
      <dgm:t>
        <a:bodyPr/>
        <a:lstStyle/>
        <a:p>
          <a:endParaRPr lang="en-US"/>
        </a:p>
      </dgm:t>
    </dgm:pt>
    <dgm:pt modelId="{2464DD61-CDA8-4F4E-92AB-EC43E427180F}" type="pres">
      <dgm:prSet presAssocID="{F87BEAF1-C38C-EB45-AFAB-A28BFF26F9CB}" presName="hierRoot1" presStyleCnt="0">
        <dgm:presLayoutVars>
          <dgm:hierBranch val="init"/>
        </dgm:presLayoutVars>
      </dgm:prSet>
      <dgm:spPr/>
    </dgm:pt>
    <dgm:pt modelId="{E5353709-A250-C347-A4F2-53EAF9BEF409}" type="pres">
      <dgm:prSet presAssocID="{F87BEAF1-C38C-EB45-AFAB-A28BFF26F9CB}" presName="rootComposite1" presStyleCnt="0"/>
      <dgm:spPr/>
    </dgm:pt>
    <dgm:pt modelId="{E8787384-9C8A-F247-8457-3FED3D45DADA}" type="pres">
      <dgm:prSet presAssocID="{F87BEAF1-C38C-EB45-AFAB-A28BFF26F9CB}" presName="rootText1" presStyleLbl="node0" presStyleIdx="0" presStyleCnt="1">
        <dgm:presLayoutVars>
          <dgm:chPref val="3"/>
        </dgm:presLayoutVars>
      </dgm:prSet>
      <dgm:spPr/>
      <dgm:t>
        <a:bodyPr/>
        <a:lstStyle/>
        <a:p>
          <a:endParaRPr lang="en-US"/>
        </a:p>
      </dgm:t>
    </dgm:pt>
    <dgm:pt modelId="{CC11994B-63D4-DB42-A88D-198FBE62CDFA}" type="pres">
      <dgm:prSet presAssocID="{F87BEAF1-C38C-EB45-AFAB-A28BFF26F9CB}" presName="rootConnector1" presStyleLbl="node1" presStyleIdx="0" presStyleCnt="0"/>
      <dgm:spPr/>
      <dgm:t>
        <a:bodyPr/>
        <a:lstStyle/>
        <a:p>
          <a:endParaRPr lang="en-US"/>
        </a:p>
      </dgm:t>
    </dgm:pt>
    <dgm:pt modelId="{AC80AC61-C68B-2849-9D37-E0D057F81029}" type="pres">
      <dgm:prSet presAssocID="{F87BEAF1-C38C-EB45-AFAB-A28BFF26F9CB}" presName="hierChild2" presStyleCnt="0"/>
      <dgm:spPr/>
    </dgm:pt>
    <dgm:pt modelId="{D1CD4513-5E45-244E-819A-6B335467D9DE}" type="pres">
      <dgm:prSet presAssocID="{E40B442C-E945-4143-A9F1-7D64DF44B323}" presName="Name37" presStyleLbl="parChTrans1D2" presStyleIdx="0" presStyleCnt="3"/>
      <dgm:spPr/>
      <dgm:t>
        <a:bodyPr/>
        <a:lstStyle/>
        <a:p>
          <a:endParaRPr lang="en-US"/>
        </a:p>
      </dgm:t>
    </dgm:pt>
    <dgm:pt modelId="{934FFF5B-4854-084C-9C4A-0635D8B5A100}" type="pres">
      <dgm:prSet presAssocID="{C05C7541-D97B-C74F-93ED-E699CE2C956A}" presName="hierRoot2" presStyleCnt="0">
        <dgm:presLayoutVars>
          <dgm:hierBranch val="init"/>
        </dgm:presLayoutVars>
      </dgm:prSet>
      <dgm:spPr/>
    </dgm:pt>
    <dgm:pt modelId="{84031F93-87BB-9541-B054-015F5DEB44B7}" type="pres">
      <dgm:prSet presAssocID="{C05C7541-D97B-C74F-93ED-E699CE2C956A}" presName="rootComposite" presStyleCnt="0"/>
      <dgm:spPr/>
    </dgm:pt>
    <dgm:pt modelId="{C7CEB7A4-D778-0448-927E-42C2379B78D0}" type="pres">
      <dgm:prSet presAssocID="{C05C7541-D97B-C74F-93ED-E699CE2C956A}" presName="rootText" presStyleLbl="node2" presStyleIdx="0" presStyleCnt="3">
        <dgm:presLayoutVars>
          <dgm:chPref val="3"/>
        </dgm:presLayoutVars>
      </dgm:prSet>
      <dgm:spPr/>
      <dgm:t>
        <a:bodyPr/>
        <a:lstStyle/>
        <a:p>
          <a:endParaRPr lang="en-US"/>
        </a:p>
      </dgm:t>
    </dgm:pt>
    <dgm:pt modelId="{17C03C95-D1EB-8B4A-82C1-4FB03CCE0C1B}" type="pres">
      <dgm:prSet presAssocID="{C05C7541-D97B-C74F-93ED-E699CE2C956A}" presName="rootConnector" presStyleLbl="node2" presStyleIdx="0" presStyleCnt="3"/>
      <dgm:spPr/>
      <dgm:t>
        <a:bodyPr/>
        <a:lstStyle/>
        <a:p>
          <a:endParaRPr lang="en-US"/>
        </a:p>
      </dgm:t>
    </dgm:pt>
    <dgm:pt modelId="{C4D16A11-0836-E243-A9FE-DFAFE82F9E32}" type="pres">
      <dgm:prSet presAssocID="{C05C7541-D97B-C74F-93ED-E699CE2C956A}" presName="hierChild4" presStyleCnt="0"/>
      <dgm:spPr/>
    </dgm:pt>
    <dgm:pt modelId="{EA6D5218-C5C1-0C48-9379-605198EFA043}" type="pres">
      <dgm:prSet presAssocID="{C05C7541-D97B-C74F-93ED-E699CE2C956A}" presName="hierChild5" presStyleCnt="0"/>
      <dgm:spPr/>
    </dgm:pt>
    <dgm:pt modelId="{336A8E7B-FC04-424C-B26C-E9DEFDFB9CED}" type="pres">
      <dgm:prSet presAssocID="{B503AA63-5D4E-0742-A9F4-74B53AF257C7}" presName="Name37" presStyleLbl="parChTrans1D2" presStyleIdx="1" presStyleCnt="3"/>
      <dgm:spPr/>
      <dgm:t>
        <a:bodyPr/>
        <a:lstStyle/>
        <a:p>
          <a:endParaRPr lang="en-US"/>
        </a:p>
      </dgm:t>
    </dgm:pt>
    <dgm:pt modelId="{BE68D626-E4B1-0D4D-BC39-E48148BA0159}" type="pres">
      <dgm:prSet presAssocID="{F90DF0D7-1100-0748-AC42-1E158739024D}" presName="hierRoot2" presStyleCnt="0">
        <dgm:presLayoutVars>
          <dgm:hierBranch val="init"/>
        </dgm:presLayoutVars>
      </dgm:prSet>
      <dgm:spPr/>
    </dgm:pt>
    <dgm:pt modelId="{475C4B17-9191-0243-AF06-F8A8CD7827CC}" type="pres">
      <dgm:prSet presAssocID="{F90DF0D7-1100-0748-AC42-1E158739024D}" presName="rootComposite" presStyleCnt="0"/>
      <dgm:spPr/>
    </dgm:pt>
    <dgm:pt modelId="{BD30A0C4-A0C8-3444-AD62-6215E2928920}" type="pres">
      <dgm:prSet presAssocID="{F90DF0D7-1100-0748-AC42-1E158739024D}" presName="rootText" presStyleLbl="node2" presStyleIdx="1" presStyleCnt="3">
        <dgm:presLayoutVars>
          <dgm:chPref val="3"/>
        </dgm:presLayoutVars>
      </dgm:prSet>
      <dgm:spPr/>
      <dgm:t>
        <a:bodyPr/>
        <a:lstStyle/>
        <a:p>
          <a:endParaRPr lang="en-US"/>
        </a:p>
      </dgm:t>
    </dgm:pt>
    <dgm:pt modelId="{CCE2BC45-D643-D94C-B9D6-AC94FBF9FA9A}" type="pres">
      <dgm:prSet presAssocID="{F90DF0D7-1100-0748-AC42-1E158739024D}" presName="rootConnector" presStyleLbl="node2" presStyleIdx="1" presStyleCnt="3"/>
      <dgm:spPr/>
      <dgm:t>
        <a:bodyPr/>
        <a:lstStyle/>
        <a:p>
          <a:endParaRPr lang="en-US"/>
        </a:p>
      </dgm:t>
    </dgm:pt>
    <dgm:pt modelId="{2817D198-0386-AC42-8C29-9B2CCD738C53}" type="pres">
      <dgm:prSet presAssocID="{F90DF0D7-1100-0748-AC42-1E158739024D}" presName="hierChild4" presStyleCnt="0"/>
      <dgm:spPr/>
    </dgm:pt>
    <dgm:pt modelId="{117D7BAD-CBF6-CA44-932F-3540E41995D4}" type="pres">
      <dgm:prSet presAssocID="{F90DF0D7-1100-0748-AC42-1E158739024D}" presName="hierChild5" presStyleCnt="0"/>
      <dgm:spPr/>
    </dgm:pt>
    <dgm:pt modelId="{F8CBAAA3-2613-C342-8C22-862FBB3D7BBF}" type="pres">
      <dgm:prSet presAssocID="{E92983E1-5F71-E74D-A36A-54DE09EA102F}" presName="Name37" presStyleLbl="parChTrans1D2" presStyleIdx="2" presStyleCnt="3"/>
      <dgm:spPr/>
      <dgm:t>
        <a:bodyPr/>
        <a:lstStyle/>
        <a:p>
          <a:endParaRPr lang="en-US"/>
        </a:p>
      </dgm:t>
    </dgm:pt>
    <dgm:pt modelId="{96D06405-09E9-EB4E-AE5D-50424A49D222}" type="pres">
      <dgm:prSet presAssocID="{078EBD18-9794-AF4A-89AB-8402A0FFD1BF}" presName="hierRoot2" presStyleCnt="0">
        <dgm:presLayoutVars>
          <dgm:hierBranch val="init"/>
        </dgm:presLayoutVars>
      </dgm:prSet>
      <dgm:spPr/>
    </dgm:pt>
    <dgm:pt modelId="{06264E23-B7DB-0944-B835-CE67E4304525}" type="pres">
      <dgm:prSet presAssocID="{078EBD18-9794-AF4A-89AB-8402A0FFD1BF}" presName="rootComposite" presStyleCnt="0"/>
      <dgm:spPr/>
    </dgm:pt>
    <dgm:pt modelId="{493CB5BB-C2BB-7241-82CC-79CCDD559AA6}" type="pres">
      <dgm:prSet presAssocID="{078EBD18-9794-AF4A-89AB-8402A0FFD1BF}" presName="rootText" presStyleLbl="node2" presStyleIdx="2" presStyleCnt="3">
        <dgm:presLayoutVars>
          <dgm:chPref val="3"/>
        </dgm:presLayoutVars>
      </dgm:prSet>
      <dgm:spPr/>
      <dgm:t>
        <a:bodyPr/>
        <a:lstStyle/>
        <a:p>
          <a:endParaRPr lang="en-US"/>
        </a:p>
      </dgm:t>
    </dgm:pt>
    <dgm:pt modelId="{51BB4485-8C1A-654E-BDEF-5B30150F08D2}" type="pres">
      <dgm:prSet presAssocID="{078EBD18-9794-AF4A-89AB-8402A0FFD1BF}" presName="rootConnector" presStyleLbl="node2" presStyleIdx="2" presStyleCnt="3"/>
      <dgm:spPr/>
      <dgm:t>
        <a:bodyPr/>
        <a:lstStyle/>
        <a:p>
          <a:endParaRPr lang="en-US"/>
        </a:p>
      </dgm:t>
    </dgm:pt>
    <dgm:pt modelId="{282F0099-D294-3B46-AAE8-6CE4217DD010}" type="pres">
      <dgm:prSet presAssocID="{078EBD18-9794-AF4A-89AB-8402A0FFD1BF}" presName="hierChild4" presStyleCnt="0"/>
      <dgm:spPr/>
    </dgm:pt>
    <dgm:pt modelId="{2D8A8A16-6DE4-5540-AF69-03B583F6FEB8}" type="pres">
      <dgm:prSet presAssocID="{078EBD18-9794-AF4A-89AB-8402A0FFD1BF}" presName="hierChild5" presStyleCnt="0"/>
      <dgm:spPr/>
    </dgm:pt>
    <dgm:pt modelId="{D9B14A74-1CCF-6048-A796-1C0CA3CE2216}" type="pres">
      <dgm:prSet presAssocID="{F87BEAF1-C38C-EB45-AFAB-A28BFF26F9CB}" presName="hierChild3" presStyleCnt="0"/>
      <dgm:spPr/>
    </dgm:pt>
  </dgm:ptLst>
  <dgm:cxnLst>
    <dgm:cxn modelId="{11F76B40-3DF9-8944-9CA9-ECC86394AFF6}" type="presOf" srcId="{C05C7541-D97B-C74F-93ED-E699CE2C956A}" destId="{17C03C95-D1EB-8B4A-82C1-4FB03CCE0C1B}" srcOrd="1" destOrd="0" presId="urn:microsoft.com/office/officeart/2005/8/layout/orgChart1"/>
    <dgm:cxn modelId="{99B4C3F8-2791-1A41-BA97-8C57AA18EA16}" srcId="{F87BEAF1-C38C-EB45-AFAB-A28BFF26F9CB}" destId="{C05C7541-D97B-C74F-93ED-E699CE2C956A}" srcOrd="0" destOrd="0" parTransId="{E40B442C-E945-4143-A9F1-7D64DF44B323}" sibTransId="{C0402BCD-7B5B-5B4B-B579-DD93006BC381}"/>
    <dgm:cxn modelId="{55CD3052-FE73-2A46-9E74-39C21ECC35C2}" type="presOf" srcId="{F90DF0D7-1100-0748-AC42-1E158739024D}" destId="{BD30A0C4-A0C8-3444-AD62-6215E2928920}" srcOrd="0" destOrd="0" presId="urn:microsoft.com/office/officeart/2005/8/layout/orgChart1"/>
    <dgm:cxn modelId="{08D4971B-9B47-9A44-AEAD-9B8ECB329F26}" type="presOf" srcId="{B503AA63-5D4E-0742-A9F4-74B53AF257C7}" destId="{336A8E7B-FC04-424C-B26C-E9DEFDFB9CED}" srcOrd="0" destOrd="0" presId="urn:microsoft.com/office/officeart/2005/8/layout/orgChart1"/>
    <dgm:cxn modelId="{2E8BD614-891C-4A46-AD49-7135E43F767D}" type="presOf" srcId="{C05C7541-D97B-C74F-93ED-E699CE2C956A}" destId="{C7CEB7A4-D778-0448-927E-42C2379B78D0}" srcOrd="0" destOrd="0" presId="urn:microsoft.com/office/officeart/2005/8/layout/orgChart1"/>
    <dgm:cxn modelId="{26B7FA11-5FC3-F44A-98A5-8A3DA86DFB79}" type="presOf" srcId="{E92983E1-5F71-E74D-A36A-54DE09EA102F}" destId="{F8CBAAA3-2613-C342-8C22-862FBB3D7BBF}" srcOrd="0" destOrd="0" presId="urn:microsoft.com/office/officeart/2005/8/layout/orgChart1"/>
    <dgm:cxn modelId="{5B84795A-8283-FC4F-9F0B-67BF2B7A7843}" type="presOf" srcId="{078EBD18-9794-AF4A-89AB-8402A0FFD1BF}" destId="{51BB4485-8C1A-654E-BDEF-5B30150F08D2}" srcOrd="1" destOrd="0" presId="urn:microsoft.com/office/officeart/2005/8/layout/orgChart1"/>
    <dgm:cxn modelId="{4E313C60-3902-4743-B621-DDD8A0984DA8}" type="presOf" srcId="{078EBD18-9794-AF4A-89AB-8402A0FFD1BF}" destId="{493CB5BB-C2BB-7241-82CC-79CCDD559AA6}" srcOrd="0" destOrd="0" presId="urn:microsoft.com/office/officeart/2005/8/layout/orgChart1"/>
    <dgm:cxn modelId="{97E399CD-540B-9C4B-8C07-258313140225}" type="presOf" srcId="{F90DF0D7-1100-0748-AC42-1E158739024D}" destId="{CCE2BC45-D643-D94C-B9D6-AC94FBF9FA9A}" srcOrd="1" destOrd="0" presId="urn:microsoft.com/office/officeart/2005/8/layout/orgChart1"/>
    <dgm:cxn modelId="{C25B0F12-8A1A-DD4F-A661-64D8BA322832}" type="presOf" srcId="{E40B442C-E945-4143-A9F1-7D64DF44B323}" destId="{D1CD4513-5E45-244E-819A-6B335467D9DE}" srcOrd="0" destOrd="0" presId="urn:microsoft.com/office/officeart/2005/8/layout/orgChart1"/>
    <dgm:cxn modelId="{A1D91C93-711C-E441-BDB8-D43E115B2F08}" type="presOf" srcId="{F87BEAF1-C38C-EB45-AFAB-A28BFF26F9CB}" destId="{CC11994B-63D4-DB42-A88D-198FBE62CDFA}" srcOrd="1" destOrd="0" presId="urn:microsoft.com/office/officeart/2005/8/layout/orgChart1"/>
    <dgm:cxn modelId="{746F1CF1-1FFC-FE4B-841E-A7A817BCE47E}" srcId="{F87BEAF1-C38C-EB45-AFAB-A28BFF26F9CB}" destId="{078EBD18-9794-AF4A-89AB-8402A0FFD1BF}" srcOrd="2" destOrd="0" parTransId="{E92983E1-5F71-E74D-A36A-54DE09EA102F}" sibTransId="{54E68565-E70E-5042-B79B-D8C4C658D60F}"/>
    <dgm:cxn modelId="{CAC0D7B1-6E1A-D441-BB1C-386C9C5E9F53}" type="presOf" srcId="{F87BEAF1-C38C-EB45-AFAB-A28BFF26F9CB}" destId="{E8787384-9C8A-F247-8457-3FED3D45DADA}" srcOrd="0" destOrd="0" presId="urn:microsoft.com/office/officeart/2005/8/layout/orgChart1"/>
    <dgm:cxn modelId="{D6476E1D-5AAB-7D4D-ADEC-517F41FDB3AD}" type="presOf" srcId="{9A1910C6-7AEE-5E44-8A00-3BA9580CBAFC}" destId="{29310C49-48CF-E948-AFA2-79CECD1274EE}" srcOrd="0" destOrd="0" presId="urn:microsoft.com/office/officeart/2005/8/layout/orgChart1"/>
    <dgm:cxn modelId="{109EC4AB-5FAA-4144-9ABA-4C824FB2C1D3}" srcId="{F87BEAF1-C38C-EB45-AFAB-A28BFF26F9CB}" destId="{F90DF0D7-1100-0748-AC42-1E158739024D}" srcOrd="1" destOrd="0" parTransId="{B503AA63-5D4E-0742-A9F4-74B53AF257C7}" sibTransId="{4FF06D69-9A4C-A848-929E-95F205B36B07}"/>
    <dgm:cxn modelId="{F1E71D7A-3273-F242-97CB-3208187AB040}" srcId="{9A1910C6-7AEE-5E44-8A00-3BA9580CBAFC}" destId="{F87BEAF1-C38C-EB45-AFAB-A28BFF26F9CB}" srcOrd="0" destOrd="0" parTransId="{A1022D5C-DFC2-5246-8276-D9DB9630F20D}" sibTransId="{A35C6812-93A0-4A4A-9B63-539220C438D9}"/>
    <dgm:cxn modelId="{E1010621-0D57-0A4B-BFD2-CA52DDB00026}" type="presParOf" srcId="{29310C49-48CF-E948-AFA2-79CECD1274EE}" destId="{2464DD61-CDA8-4F4E-92AB-EC43E427180F}" srcOrd="0" destOrd="0" presId="urn:microsoft.com/office/officeart/2005/8/layout/orgChart1"/>
    <dgm:cxn modelId="{04760173-F71D-D746-9169-D11D0F5CBD57}" type="presParOf" srcId="{2464DD61-CDA8-4F4E-92AB-EC43E427180F}" destId="{E5353709-A250-C347-A4F2-53EAF9BEF409}" srcOrd="0" destOrd="0" presId="urn:microsoft.com/office/officeart/2005/8/layout/orgChart1"/>
    <dgm:cxn modelId="{7722E69A-A975-9048-8B7B-613C7521025D}" type="presParOf" srcId="{E5353709-A250-C347-A4F2-53EAF9BEF409}" destId="{E8787384-9C8A-F247-8457-3FED3D45DADA}" srcOrd="0" destOrd="0" presId="urn:microsoft.com/office/officeart/2005/8/layout/orgChart1"/>
    <dgm:cxn modelId="{26BBD7E8-ACE8-BB40-9F04-173E2524EEB1}" type="presParOf" srcId="{E5353709-A250-C347-A4F2-53EAF9BEF409}" destId="{CC11994B-63D4-DB42-A88D-198FBE62CDFA}" srcOrd="1" destOrd="0" presId="urn:microsoft.com/office/officeart/2005/8/layout/orgChart1"/>
    <dgm:cxn modelId="{FCED0624-249F-2F4B-B10C-42F38BB4EA98}" type="presParOf" srcId="{2464DD61-CDA8-4F4E-92AB-EC43E427180F}" destId="{AC80AC61-C68B-2849-9D37-E0D057F81029}" srcOrd="1" destOrd="0" presId="urn:microsoft.com/office/officeart/2005/8/layout/orgChart1"/>
    <dgm:cxn modelId="{46C7B8C3-8DEA-ED4A-A936-FB037891CEEB}" type="presParOf" srcId="{AC80AC61-C68B-2849-9D37-E0D057F81029}" destId="{D1CD4513-5E45-244E-819A-6B335467D9DE}" srcOrd="0" destOrd="0" presId="urn:microsoft.com/office/officeart/2005/8/layout/orgChart1"/>
    <dgm:cxn modelId="{C4CF8841-CE69-EF4A-B92C-328E94DAAD83}" type="presParOf" srcId="{AC80AC61-C68B-2849-9D37-E0D057F81029}" destId="{934FFF5B-4854-084C-9C4A-0635D8B5A100}" srcOrd="1" destOrd="0" presId="urn:microsoft.com/office/officeart/2005/8/layout/orgChart1"/>
    <dgm:cxn modelId="{A9C2F31E-CD48-4A41-BDC3-2B4AC72CD492}" type="presParOf" srcId="{934FFF5B-4854-084C-9C4A-0635D8B5A100}" destId="{84031F93-87BB-9541-B054-015F5DEB44B7}" srcOrd="0" destOrd="0" presId="urn:microsoft.com/office/officeart/2005/8/layout/orgChart1"/>
    <dgm:cxn modelId="{C35F13F2-F425-1E43-A487-C92F70FC5E42}" type="presParOf" srcId="{84031F93-87BB-9541-B054-015F5DEB44B7}" destId="{C7CEB7A4-D778-0448-927E-42C2379B78D0}" srcOrd="0" destOrd="0" presId="urn:microsoft.com/office/officeart/2005/8/layout/orgChart1"/>
    <dgm:cxn modelId="{1BB031C7-51A4-7F47-8935-688E02A56EEF}" type="presParOf" srcId="{84031F93-87BB-9541-B054-015F5DEB44B7}" destId="{17C03C95-D1EB-8B4A-82C1-4FB03CCE0C1B}" srcOrd="1" destOrd="0" presId="urn:microsoft.com/office/officeart/2005/8/layout/orgChart1"/>
    <dgm:cxn modelId="{4C8EF08B-58EB-5A45-A5E2-BAA5E57D5896}" type="presParOf" srcId="{934FFF5B-4854-084C-9C4A-0635D8B5A100}" destId="{C4D16A11-0836-E243-A9FE-DFAFE82F9E32}" srcOrd="1" destOrd="0" presId="urn:microsoft.com/office/officeart/2005/8/layout/orgChart1"/>
    <dgm:cxn modelId="{4760B906-92AE-CE48-AA13-65CC69B767F4}" type="presParOf" srcId="{934FFF5B-4854-084C-9C4A-0635D8B5A100}" destId="{EA6D5218-C5C1-0C48-9379-605198EFA043}" srcOrd="2" destOrd="0" presId="urn:microsoft.com/office/officeart/2005/8/layout/orgChart1"/>
    <dgm:cxn modelId="{CC5F7FEE-6BDF-C44B-A210-1493A079776C}" type="presParOf" srcId="{AC80AC61-C68B-2849-9D37-E0D057F81029}" destId="{336A8E7B-FC04-424C-B26C-E9DEFDFB9CED}" srcOrd="2" destOrd="0" presId="urn:microsoft.com/office/officeart/2005/8/layout/orgChart1"/>
    <dgm:cxn modelId="{15825CE6-B2FA-FF4A-9F37-1EBA5A6115A7}" type="presParOf" srcId="{AC80AC61-C68B-2849-9D37-E0D057F81029}" destId="{BE68D626-E4B1-0D4D-BC39-E48148BA0159}" srcOrd="3" destOrd="0" presId="urn:microsoft.com/office/officeart/2005/8/layout/orgChart1"/>
    <dgm:cxn modelId="{4E891ED1-727A-FE4D-BEF9-F97313A95B7A}" type="presParOf" srcId="{BE68D626-E4B1-0D4D-BC39-E48148BA0159}" destId="{475C4B17-9191-0243-AF06-F8A8CD7827CC}" srcOrd="0" destOrd="0" presId="urn:microsoft.com/office/officeart/2005/8/layout/orgChart1"/>
    <dgm:cxn modelId="{CCA13053-0859-CD42-91B5-58B7743F2995}" type="presParOf" srcId="{475C4B17-9191-0243-AF06-F8A8CD7827CC}" destId="{BD30A0C4-A0C8-3444-AD62-6215E2928920}" srcOrd="0" destOrd="0" presId="urn:microsoft.com/office/officeart/2005/8/layout/orgChart1"/>
    <dgm:cxn modelId="{BBA7A0D0-D89F-4649-BCAE-E531FD9EA1B9}" type="presParOf" srcId="{475C4B17-9191-0243-AF06-F8A8CD7827CC}" destId="{CCE2BC45-D643-D94C-B9D6-AC94FBF9FA9A}" srcOrd="1" destOrd="0" presId="urn:microsoft.com/office/officeart/2005/8/layout/orgChart1"/>
    <dgm:cxn modelId="{2EFEFC6A-B418-3841-9139-2D46F59675D8}" type="presParOf" srcId="{BE68D626-E4B1-0D4D-BC39-E48148BA0159}" destId="{2817D198-0386-AC42-8C29-9B2CCD738C53}" srcOrd="1" destOrd="0" presId="urn:microsoft.com/office/officeart/2005/8/layout/orgChart1"/>
    <dgm:cxn modelId="{24B8FFD0-7005-3645-AA33-C48386B9B861}" type="presParOf" srcId="{BE68D626-E4B1-0D4D-BC39-E48148BA0159}" destId="{117D7BAD-CBF6-CA44-932F-3540E41995D4}" srcOrd="2" destOrd="0" presId="urn:microsoft.com/office/officeart/2005/8/layout/orgChart1"/>
    <dgm:cxn modelId="{99297A92-9638-DF4A-9B0A-BE1A8A930095}" type="presParOf" srcId="{AC80AC61-C68B-2849-9D37-E0D057F81029}" destId="{F8CBAAA3-2613-C342-8C22-862FBB3D7BBF}" srcOrd="4" destOrd="0" presId="urn:microsoft.com/office/officeart/2005/8/layout/orgChart1"/>
    <dgm:cxn modelId="{0DEF8A49-E2AA-1946-8CB8-B1FAD45DD96E}" type="presParOf" srcId="{AC80AC61-C68B-2849-9D37-E0D057F81029}" destId="{96D06405-09E9-EB4E-AE5D-50424A49D222}" srcOrd="5" destOrd="0" presId="urn:microsoft.com/office/officeart/2005/8/layout/orgChart1"/>
    <dgm:cxn modelId="{8A962664-FE2A-EC42-9377-31ED89910399}" type="presParOf" srcId="{96D06405-09E9-EB4E-AE5D-50424A49D222}" destId="{06264E23-B7DB-0944-B835-CE67E4304525}" srcOrd="0" destOrd="0" presId="urn:microsoft.com/office/officeart/2005/8/layout/orgChart1"/>
    <dgm:cxn modelId="{921704B5-E269-8649-8EDA-AE8255F72103}" type="presParOf" srcId="{06264E23-B7DB-0944-B835-CE67E4304525}" destId="{493CB5BB-C2BB-7241-82CC-79CCDD559AA6}" srcOrd="0" destOrd="0" presId="urn:microsoft.com/office/officeart/2005/8/layout/orgChart1"/>
    <dgm:cxn modelId="{574980AD-186F-7548-B194-65BEF08357BA}" type="presParOf" srcId="{06264E23-B7DB-0944-B835-CE67E4304525}" destId="{51BB4485-8C1A-654E-BDEF-5B30150F08D2}" srcOrd="1" destOrd="0" presId="urn:microsoft.com/office/officeart/2005/8/layout/orgChart1"/>
    <dgm:cxn modelId="{25DF123A-1BF4-6A45-93DD-3E4F03BE8AAD}" type="presParOf" srcId="{96D06405-09E9-EB4E-AE5D-50424A49D222}" destId="{282F0099-D294-3B46-AAE8-6CE4217DD010}" srcOrd="1" destOrd="0" presId="urn:microsoft.com/office/officeart/2005/8/layout/orgChart1"/>
    <dgm:cxn modelId="{489E2960-18AA-8B46-979C-FC25281689AA}" type="presParOf" srcId="{96D06405-09E9-EB4E-AE5D-50424A49D222}" destId="{2D8A8A16-6DE4-5540-AF69-03B583F6FEB8}" srcOrd="2" destOrd="0" presId="urn:microsoft.com/office/officeart/2005/8/layout/orgChart1"/>
    <dgm:cxn modelId="{86121517-D46B-CB4B-BF4E-6408159F3D92}" type="presParOf" srcId="{2464DD61-CDA8-4F4E-92AB-EC43E427180F}" destId="{D9B14A74-1CCF-6048-A796-1C0CA3CE221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5622B2-3D71-46E9-9872-39E9DF13EEE7}"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en-US"/>
        </a:p>
      </dgm:t>
    </dgm:pt>
    <dgm:pt modelId="{417202FE-C96F-437E-A771-F771866D2864}">
      <dgm:prSet phldrT="[Text]"/>
      <dgm:spPr>
        <a:blipFill rotWithShape="0">
          <a:blip xmlns:r="http://schemas.openxmlformats.org/officeDocument/2006/relationships" r:embed="rId1"/>
          <a:stretch>
            <a:fillRect/>
          </a:stretch>
        </a:blipFill>
      </dgm:spPr>
      <dgm:t>
        <a:bodyPr/>
        <a:lstStyle/>
        <a:p>
          <a:endParaRPr lang="en-US" dirty="0"/>
        </a:p>
      </dgm:t>
    </dgm:pt>
    <dgm:pt modelId="{6D6A7A32-8604-4D90-9153-43B7C4403DB0}" type="parTrans" cxnId="{24E8DAFB-2C4A-48FC-B446-C5D91D09CB91}">
      <dgm:prSet/>
      <dgm:spPr/>
      <dgm:t>
        <a:bodyPr/>
        <a:lstStyle/>
        <a:p>
          <a:endParaRPr lang="en-US"/>
        </a:p>
      </dgm:t>
    </dgm:pt>
    <dgm:pt modelId="{E037EF03-0EAA-4023-A259-1E0637381399}" type="sibTrans" cxnId="{24E8DAFB-2C4A-48FC-B446-C5D91D09CB91}">
      <dgm:prSet/>
      <dgm:spPr/>
      <dgm:t>
        <a:bodyPr/>
        <a:lstStyle/>
        <a:p>
          <a:endParaRPr lang="en-US"/>
        </a:p>
      </dgm:t>
    </dgm:pt>
    <dgm:pt modelId="{DF5BCACE-A5CC-4132-A92D-E5F42EE23172}">
      <dgm:prSet phldrT="[Text]"/>
      <dgm:spPr/>
      <dgm:t>
        <a:bodyPr/>
        <a:lstStyle/>
        <a:p>
          <a:pPr>
            <a:buFont typeface="Arial" charset="0"/>
            <a:buChar char="•"/>
          </a:pPr>
          <a:r>
            <a:rPr lang="en-US" dirty="0"/>
            <a:t>1. </a:t>
          </a:r>
          <a:r>
            <a:rPr lang="en-US" dirty="0">
              <a:solidFill>
                <a:schemeClr val="tx1"/>
              </a:solidFill>
            </a:rPr>
            <a:t>glomerular hydrostatic pressure </a:t>
          </a:r>
          <a:r>
            <a:rPr lang="en-US" dirty="0" smtClean="0"/>
            <a:t>(</a:t>
          </a:r>
          <a:r>
            <a:rPr lang="en-US" dirty="0" err="1" smtClean="0">
              <a:solidFill>
                <a:srgbClr val="FF0000"/>
              </a:solidFill>
            </a:rPr>
            <a:t>Pg</a:t>
          </a:r>
          <a:r>
            <a:rPr lang="en-US" dirty="0" smtClean="0"/>
            <a:t> = </a:t>
          </a:r>
          <a:r>
            <a:rPr lang="en-US" dirty="0"/>
            <a:t>60 mmHg). It promotes filtration</a:t>
          </a:r>
          <a:r>
            <a:rPr lang="en-US" dirty="0" smtClean="0"/>
            <a:t>.</a:t>
          </a:r>
        </a:p>
        <a:p>
          <a:pPr>
            <a:buFont typeface="Arial" charset="0"/>
            <a:buChar char="•"/>
          </a:pPr>
          <a:endParaRPr lang="en-US" dirty="0"/>
        </a:p>
      </dgm:t>
    </dgm:pt>
    <dgm:pt modelId="{5C99A7AB-8AF4-413E-9346-B58F166B1F68}" type="parTrans" cxnId="{A826CF77-A1D3-41E2-8377-BB2FCA250EC9}">
      <dgm:prSet/>
      <dgm:spPr/>
      <dgm:t>
        <a:bodyPr/>
        <a:lstStyle/>
        <a:p>
          <a:endParaRPr lang="en-US"/>
        </a:p>
      </dgm:t>
    </dgm:pt>
    <dgm:pt modelId="{B39BA71F-E865-48D3-9878-BFA23881F0AD}" type="sibTrans" cxnId="{A826CF77-A1D3-41E2-8377-BB2FCA250EC9}">
      <dgm:prSet/>
      <dgm:spPr/>
      <dgm:t>
        <a:bodyPr/>
        <a:lstStyle/>
        <a:p>
          <a:endParaRPr lang="en-US"/>
        </a:p>
      </dgm:t>
    </dgm:pt>
    <dgm:pt modelId="{95AA0528-1F9D-416B-BEBB-66907D0762E7}">
      <dgm:prSet phldrT="[Text]"/>
      <dgm:spPr/>
      <dgm:t>
        <a:bodyPr/>
        <a:lstStyle/>
        <a:p>
          <a:pPr>
            <a:buFont typeface="Arial" charset="0"/>
            <a:buChar char="•"/>
          </a:pPr>
          <a:r>
            <a:rPr lang="en-US" dirty="0" smtClean="0"/>
            <a:t>2. </a:t>
          </a:r>
          <a:r>
            <a:rPr lang="en-US" dirty="0" smtClean="0">
              <a:solidFill>
                <a:schemeClr val="tx1"/>
              </a:solidFill>
            </a:rPr>
            <a:t>hydrostatic pressure in Bowman’s capsule </a:t>
          </a:r>
          <a:r>
            <a:rPr lang="en-US" dirty="0" smtClean="0"/>
            <a:t>(</a:t>
          </a:r>
          <a:r>
            <a:rPr lang="en-US" dirty="0" err="1" smtClean="0"/>
            <a:t>Pb</a:t>
          </a:r>
          <a:r>
            <a:rPr lang="en-US" baseline="0" dirty="0" smtClean="0"/>
            <a:t> </a:t>
          </a:r>
          <a:r>
            <a:rPr lang="en-US" dirty="0" smtClean="0"/>
            <a:t>= 18 mmHg). It </a:t>
          </a:r>
          <a:r>
            <a:rPr lang="en-US" u="sng" dirty="0" smtClean="0">
              <a:solidFill>
                <a:srgbClr val="FF0000"/>
              </a:solidFill>
            </a:rPr>
            <a:t>opposes</a:t>
          </a:r>
          <a:r>
            <a:rPr lang="en-US" dirty="0" smtClean="0"/>
            <a:t> filtration.</a:t>
          </a:r>
        </a:p>
        <a:p>
          <a:pPr>
            <a:buFont typeface="Arial" charset="0"/>
            <a:buChar char="•"/>
          </a:pPr>
          <a:endParaRPr lang="en-US" dirty="0"/>
        </a:p>
      </dgm:t>
    </dgm:pt>
    <dgm:pt modelId="{A0973033-404A-4A83-B22C-45E6E69796E6}" type="parTrans" cxnId="{A0DFB03B-72EE-444E-A3A8-B3B1A046765E}">
      <dgm:prSet/>
      <dgm:spPr/>
      <dgm:t>
        <a:bodyPr/>
        <a:lstStyle/>
        <a:p>
          <a:endParaRPr lang="en-US"/>
        </a:p>
      </dgm:t>
    </dgm:pt>
    <dgm:pt modelId="{F4165166-08B7-420A-B1AD-64F70096FF01}" type="sibTrans" cxnId="{A0DFB03B-72EE-444E-A3A8-B3B1A046765E}">
      <dgm:prSet/>
      <dgm:spPr/>
      <dgm:t>
        <a:bodyPr/>
        <a:lstStyle/>
        <a:p>
          <a:endParaRPr lang="en-US"/>
        </a:p>
      </dgm:t>
    </dgm:pt>
    <dgm:pt modelId="{3985AD6F-7A56-4C4B-8EFA-B00BC3E23681}">
      <dgm:prSet phldrT="[Text]"/>
      <dgm:spPr/>
      <dgm:t>
        <a:bodyPr/>
        <a:lstStyle/>
        <a:p>
          <a:pPr>
            <a:buFont typeface="Arial" charset="0"/>
            <a:buChar char="•"/>
          </a:pPr>
          <a:endParaRPr lang="en-US" dirty="0" smtClean="0"/>
        </a:p>
        <a:p>
          <a:pPr>
            <a:buFont typeface="Arial" charset="0"/>
            <a:buChar char="•"/>
          </a:pPr>
          <a:r>
            <a:rPr lang="en-US" dirty="0" smtClean="0"/>
            <a:t>3</a:t>
          </a:r>
          <a:r>
            <a:rPr lang="en-US" dirty="0"/>
            <a:t>. </a:t>
          </a:r>
          <a:r>
            <a:rPr lang="en-US" dirty="0">
              <a:solidFill>
                <a:schemeClr val="tx1"/>
              </a:solidFill>
            </a:rPr>
            <a:t>colloid osmotic pressure of glomerular plasma proteins </a:t>
          </a:r>
        </a:p>
        <a:p>
          <a:pPr>
            <a:buFont typeface="Arial" charset="0"/>
            <a:buChar char="•"/>
          </a:pPr>
          <a:r>
            <a:rPr lang="en-US" dirty="0" smtClean="0"/>
            <a:t>(</a:t>
          </a:r>
          <a:r>
            <a:rPr lang="el-GR" b="1" dirty="0" smtClean="0">
              <a:solidFill>
                <a:srgbClr val="FF0000"/>
              </a:solidFill>
              <a:latin typeface="Franklin Gothic Medium"/>
            </a:rPr>
            <a:t>π</a:t>
          </a:r>
          <a:r>
            <a:rPr lang="en-US" b="1" dirty="0" smtClean="0">
              <a:solidFill>
                <a:srgbClr val="FF0000"/>
              </a:solidFill>
              <a:latin typeface="Gill Sans MT" panose="020B0502020104020203" pitchFamily="34" charset="0"/>
            </a:rPr>
            <a:t>g </a:t>
          </a:r>
          <a:r>
            <a:rPr lang="en-US" dirty="0" smtClean="0"/>
            <a:t>= </a:t>
          </a:r>
          <a:r>
            <a:rPr lang="en-US" dirty="0"/>
            <a:t>32 mmHg). It </a:t>
          </a:r>
          <a:r>
            <a:rPr lang="en-US" u="sng" dirty="0">
              <a:solidFill>
                <a:srgbClr val="FF0000"/>
              </a:solidFill>
            </a:rPr>
            <a:t>opposes</a:t>
          </a:r>
          <a:r>
            <a:rPr lang="en-US" dirty="0"/>
            <a:t> filtration.</a:t>
          </a:r>
        </a:p>
      </dgm:t>
    </dgm:pt>
    <dgm:pt modelId="{DE5E0FB4-632D-41E2-A137-DCADFF1F4986}" type="parTrans" cxnId="{25B164EC-5D09-4690-9459-E3EDAEE5E453}">
      <dgm:prSet/>
      <dgm:spPr/>
      <dgm:t>
        <a:bodyPr/>
        <a:lstStyle/>
        <a:p>
          <a:endParaRPr lang="en-US"/>
        </a:p>
      </dgm:t>
    </dgm:pt>
    <dgm:pt modelId="{697768B4-0453-43D1-8D58-3801690491BF}" type="sibTrans" cxnId="{25B164EC-5D09-4690-9459-E3EDAEE5E453}">
      <dgm:prSet/>
      <dgm:spPr/>
      <dgm:t>
        <a:bodyPr/>
        <a:lstStyle/>
        <a:p>
          <a:endParaRPr lang="en-US"/>
        </a:p>
      </dgm:t>
    </dgm:pt>
    <dgm:pt modelId="{73EA28D9-1F8E-4E8F-BFEA-9EA00B926965}">
      <dgm:prSet phldrT="[Text]" custT="1"/>
      <dgm:spPr/>
      <dgm:t>
        <a:bodyPr/>
        <a:lstStyle/>
        <a:p>
          <a:endParaRPr lang="en-US" sz="1200" dirty="0" smtClean="0">
            <a:solidFill>
              <a:schemeClr val="tx1"/>
            </a:solidFill>
            <a:latin typeface="Gill Sans MT" pitchFamily="34" charset="0"/>
            <a:ea typeface="Futura" charset="0"/>
            <a:cs typeface="Futura" charset="0"/>
            <a:sym typeface="Futura" charset="0"/>
          </a:endParaRPr>
        </a:p>
        <a:p>
          <a:endParaRPr lang="en-US" sz="1200" dirty="0" smtClean="0">
            <a:solidFill>
              <a:schemeClr val="tx1"/>
            </a:solidFill>
            <a:latin typeface="Gill Sans MT" pitchFamily="34" charset="0"/>
            <a:ea typeface="Futura" charset="0"/>
            <a:cs typeface="Futura" charset="0"/>
            <a:sym typeface="Futura" charset="0"/>
          </a:endParaRPr>
        </a:p>
        <a:p>
          <a:r>
            <a:rPr lang="ar-SA" sz="1200" dirty="0" err="1" smtClean="0">
              <a:solidFill>
                <a:schemeClr val="tx1"/>
              </a:solidFill>
              <a:latin typeface="Gill Sans MT" pitchFamily="34" charset="0"/>
              <a:ea typeface="Futura" charset="0"/>
              <a:cs typeface="Futura" charset="0"/>
              <a:sym typeface="Futura" charset="0"/>
            </a:rPr>
            <a:t>Colloid</a:t>
          </a:r>
          <a:r>
            <a:rPr lang="ar-SA" sz="1200" dirty="0" smtClean="0">
              <a:solidFill>
                <a:schemeClr val="tx1"/>
              </a:solidFill>
              <a:latin typeface="Gill Sans MT" pitchFamily="34" charset="0"/>
              <a:ea typeface="Futura" charset="0"/>
              <a:cs typeface="Futura" charset="0"/>
              <a:sym typeface="Futura" charset="0"/>
            </a:rPr>
            <a:t> </a:t>
          </a:r>
          <a:r>
            <a:rPr lang="ar-SA" sz="1200" dirty="0" err="1" smtClean="0">
              <a:solidFill>
                <a:schemeClr val="tx1"/>
              </a:solidFill>
              <a:latin typeface="Gill Sans MT" pitchFamily="34" charset="0"/>
              <a:ea typeface="Futura" charset="0"/>
              <a:cs typeface="Futura" charset="0"/>
              <a:sym typeface="Futura" charset="0"/>
            </a:rPr>
            <a:t>Osmotic</a:t>
          </a:r>
          <a:r>
            <a:rPr lang="ar-SA" sz="1200" dirty="0" smtClean="0">
              <a:solidFill>
                <a:schemeClr val="tx1"/>
              </a:solidFill>
              <a:latin typeface="Gill Sans MT" pitchFamily="34" charset="0"/>
              <a:ea typeface="Futura" charset="0"/>
              <a:cs typeface="Futura" charset="0"/>
              <a:sym typeface="Futura" charset="0"/>
            </a:rPr>
            <a:t> </a:t>
          </a:r>
          <a:r>
            <a:rPr lang="ar-SA" sz="1200" dirty="0" err="1" smtClean="0">
              <a:solidFill>
                <a:schemeClr val="tx1"/>
              </a:solidFill>
              <a:latin typeface="Gill Sans MT" pitchFamily="34" charset="0"/>
              <a:ea typeface="Futura" charset="0"/>
              <a:cs typeface="Futura" charset="0"/>
              <a:sym typeface="Futura" charset="0"/>
            </a:rPr>
            <a:t>Pressure</a:t>
          </a:r>
          <a:r>
            <a:rPr lang="ar-SA" sz="1200" dirty="0" smtClean="0">
              <a:solidFill>
                <a:schemeClr val="tx1"/>
              </a:solidFill>
              <a:latin typeface="Gill Sans MT" pitchFamily="34" charset="0"/>
              <a:ea typeface="Futura" charset="0"/>
              <a:cs typeface="Futura" charset="0"/>
              <a:sym typeface="Futura" charset="0"/>
            </a:rPr>
            <a:t> </a:t>
          </a:r>
          <a:r>
            <a:rPr lang="ar-SA" sz="1200" dirty="0" err="1" smtClean="0">
              <a:solidFill>
                <a:schemeClr val="tx1"/>
              </a:solidFill>
              <a:latin typeface="Gill Sans MT" pitchFamily="34" charset="0"/>
              <a:ea typeface="Futura" charset="0"/>
              <a:cs typeface="Futura" charset="0"/>
              <a:sym typeface="Futura" charset="0"/>
            </a:rPr>
            <a:t>of</a:t>
          </a:r>
          <a:r>
            <a:rPr lang="en-US" sz="1200" dirty="0" smtClean="0">
              <a:solidFill>
                <a:schemeClr val="tx1"/>
              </a:solidFill>
              <a:latin typeface="Gill Sans MT" pitchFamily="34" charset="0"/>
              <a:ea typeface="Futura" charset="0"/>
              <a:cs typeface="Futura" charset="0"/>
              <a:sym typeface="Futura" charset="0"/>
            </a:rPr>
            <a:t> </a:t>
          </a:r>
          <a:r>
            <a:rPr lang="ar-SA" sz="1200" dirty="0" err="1" smtClean="0">
              <a:solidFill>
                <a:schemeClr val="tx1"/>
              </a:solidFill>
              <a:latin typeface="Gill Sans MT" pitchFamily="34" charset="0"/>
              <a:ea typeface="Futura" charset="0"/>
              <a:cs typeface="Futura" charset="0"/>
              <a:sym typeface="Futura" charset="0"/>
            </a:rPr>
            <a:t>B</a:t>
          </a:r>
          <a:r>
            <a:rPr lang="en-US" sz="1200" dirty="0" err="1" smtClean="0">
              <a:solidFill>
                <a:schemeClr val="tx1"/>
              </a:solidFill>
              <a:latin typeface="Gill Sans MT" pitchFamily="34" charset="0"/>
              <a:ea typeface="Futura" charset="0"/>
              <a:cs typeface="Futura" charset="0"/>
              <a:sym typeface="Futura" charset="0"/>
            </a:rPr>
            <a:t>owman’s</a:t>
          </a:r>
          <a:r>
            <a:rPr lang="en-US" sz="1200" dirty="0" smtClean="0">
              <a:solidFill>
                <a:schemeClr val="tx1"/>
              </a:solidFill>
              <a:latin typeface="Gill Sans MT" pitchFamily="34" charset="0"/>
              <a:ea typeface="Futura" charset="0"/>
              <a:cs typeface="Futura" charset="0"/>
              <a:sym typeface="Futura" charset="0"/>
            </a:rPr>
            <a:t> proteins </a:t>
          </a:r>
          <a:r>
            <a:rPr lang="en-US" sz="1200" b="1" dirty="0" smtClean="0">
              <a:solidFill>
                <a:srgbClr val="FF0000"/>
              </a:solidFill>
              <a:latin typeface="Gill Sans MT" pitchFamily="34" charset="0"/>
              <a:ea typeface="Futura" charset="0"/>
              <a:cs typeface="Futura" charset="0"/>
              <a:sym typeface="Futura" charset="0"/>
            </a:rPr>
            <a:t>(</a:t>
          </a:r>
          <a:r>
            <a:rPr lang="el-GR" sz="1200" b="1" dirty="0" smtClean="0">
              <a:solidFill>
                <a:srgbClr val="FF0000"/>
              </a:solidFill>
              <a:latin typeface="Gill Sans MT" pitchFamily="34" charset="0"/>
              <a:ea typeface="Futura" charset="0"/>
              <a:cs typeface="Futura" charset="0"/>
              <a:sym typeface="Futura" charset="0"/>
            </a:rPr>
            <a:t>Π</a:t>
          </a:r>
          <a:r>
            <a:rPr lang="en-US" sz="1200" b="1" dirty="0" smtClean="0">
              <a:solidFill>
                <a:srgbClr val="FF0000"/>
              </a:solidFill>
              <a:latin typeface="Gill Sans MT" pitchFamily="34" charset="0"/>
              <a:ea typeface="Futura" charset="0"/>
              <a:cs typeface="Futura" charset="0"/>
              <a:sym typeface="Futura" charset="0"/>
            </a:rPr>
            <a:t>b) </a:t>
          </a:r>
          <a:r>
            <a:rPr lang="en-US" sz="1200" dirty="0" smtClean="0">
              <a:latin typeface="Gill Sans MT" pitchFamily="34" charset="0"/>
              <a:ea typeface="Futura" charset="0"/>
              <a:cs typeface="Futura" charset="0"/>
              <a:sym typeface="Futura" charset="0"/>
            </a:rPr>
            <a:t>= </a:t>
          </a:r>
          <a:r>
            <a:rPr lang="en-US" sz="1200" b="1" dirty="0" smtClean="0">
              <a:latin typeface="Gill Sans MT" pitchFamily="34" charset="0"/>
              <a:ea typeface="Futura" charset="0"/>
              <a:cs typeface="Futura" charset="0"/>
              <a:sym typeface="Futura" charset="0"/>
            </a:rPr>
            <a:t>0</a:t>
          </a:r>
          <a:r>
            <a:rPr lang="en-US" sz="1200" dirty="0" smtClean="0">
              <a:latin typeface="Gill Sans MT" pitchFamily="34" charset="0"/>
              <a:ea typeface="Futura" charset="0"/>
              <a:cs typeface="Futura" charset="0"/>
              <a:sym typeface="Futura" charset="0"/>
            </a:rPr>
            <a:t> mmHg (</a:t>
          </a:r>
          <a:r>
            <a:rPr lang="en-US" sz="1200" b="1" dirty="0" smtClean="0">
              <a:latin typeface="Gill Sans MT" pitchFamily="34" charset="0"/>
              <a:ea typeface="Gill Sans MT" charset="0"/>
              <a:cs typeface="Gill Sans MT" charset="0"/>
              <a:sym typeface="Futura" charset="0"/>
            </a:rPr>
            <a:t>Promotes</a:t>
          </a:r>
          <a:r>
            <a:rPr lang="en-US" sz="1200" dirty="0" smtClean="0">
              <a:latin typeface="Gill Sans MT" pitchFamily="34" charset="0"/>
              <a:ea typeface="Gill Sans MT" charset="0"/>
              <a:cs typeface="Gill Sans MT" charset="0"/>
              <a:sym typeface="Futura" charset="0"/>
            </a:rPr>
            <a:t> filtration)</a:t>
          </a:r>
        </a:p>
        <a:p>
          <a:r>
            <a:rPr lang="ar-SA" sz="1050" dirty="0" err="1" smtClean="0">
              <a:solidFill>
                <a:schemeClr val="bg1">
                  <a:lumMod val="50000"/>
                </a:schemeClr>
              </a:solidFill>
              <a:latin typeface="Gill Sans MT" pitchFamily="34" charset="0"/>
            </a:rPr>
            <a:t>As</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we</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knew</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filtration</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membrane</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doesn't</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allow</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proteins</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to</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pass</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therefore</a:t>
          </a:r>
          <a:r>
            <a:rPr lang="ar-SA" sz="1050" dirty="0" smtClean="0">
              <a:solidFill>
                <a:schemeClr val="bg1">
                  <a:lumMod val="50000"/>
                </a:schemeClr>
              </a:solidFill>
              <a:latin typeface="Gill Sans MT" pitchFamily="34" charset="0"/>
            </a:rPr>
            <a:t> </a:t>
          </a:r>
          <a:r>
            <a:rPr lang="ar-SA" sz="1050" b="1" dirty="0" err="1" smtClean="0">
              <a:solidFill>
                <a:schemeClr val="bg1">
                  <a:lumMod val="50000"/>
                </a:schemeClr>
              </a:solidFill>
              <a:latin typeface="Gill Sans MT" pitchFamily="34" charset="0"/>
            </a:rPr>
            <a:t>bowman's</a:t>
          </a:r>
          <a:r>
            <a:rPr lang="ar-SA" sz="1050" b="1" dirty="0" smtClean="0">
              <a:solidFill>
                <a:schemeClr val="bg1">
                  <a:lumMod val="50000"/>
                </a:schemeClr>
              </a:solidFill>
              <a:latin typeface="Gill Sans MT" pitchFamily="34" charset="0"/>
            </a:rPr>
            <a:t> </a:t>
          </a:r>
          <a:r>
            <a:rPr lang="ar-SA" sz="1050" b="1" dirty="0" err="1" smtClean="0">
              <a:solidFill>
                <a:schemeClr val="bg1">
                  <a:lumMod val="50000"/>
                </a:schemeClr>
              </a:solidFill>
              <a:latin typeface="Gill Sans MT" pitchFamily="34" charset="0"/>
            </a:rPr>
            <a:t>space</a:t>
          </a:r>
          <a:r>
            <a:rPr lang="ar-SA" sz="1050" b="1" dirty="0" smtClean="0">
              <a:solidFill>
                <a:schemeClr val="bg1">
                  <a:lumMod val="50000"/>
                </a:schemeClr>
              </a:solidFill>
              <a:latin typeface="Gill Sans MT" pitchFamily="34" charset="0"/>
            </a:rPr>
            <a:t> </a:t>
          </a:r>
          <a:r>
            <a:rPr lang="ar-SA" sz="1050" b="1" dirty="0" err="1" smtClean="0">
              <a:solidFill>
                <a:schemeClr val="bg1">
                  <a:lumMod val="50000"/>
                </a:schemeClr>
              </a:solidFill>
              <a:latin typeface="Gill Sans MT" pitchFamily="34" charset="0"/>
            </a:rPr>
            <a:t>has</a:t>
          </a:r>
          <a:r>
            <a:rPr lang="ar-SA" sz="1050" b="1" dirty="0" smtClean="0">
              <a:solidFill>
                <a:schemeClr val="bg1">
                  <a:lumMod val="50000"/>
                </a:schemeClr>
              </a:solidFill>
              <a:latin typeface="Gill Sans MT" pitchFamily="34" charset="0"/>
            </a:rPr>
            <a:t> NO </a:t>
          </a:r>
          <a:r>
            <a:rPr lang="ar-SA" sz="1050" b="1" dirty="0" err="1" smtClean="0">
              <a:solidFill>
                <a:schemeClr val="bg1">
                  <a:lumMod val="50000"/>
                </a:schemeClr>
              </a:solidFill>
              <a:latin typeface="Gill Sans MT" pitchFamily="34" charset="0"/>
            </a:rPr>
            <a:t>proteins</a:t>
          </a:r>
          <a:r>
            <a:rPr lang="ar-SA" sz="1050" b="1"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which</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means</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oncotic</a:t>
          </a:r>
          <a:r>
            <a:rPr lang="ar-SA" sz="1050" dirty="0" smtClean="0">
              <a:solidFill>
                <a:schemeClr val="bg1">
                  <a:lumMod val="50000"/>
                </a:schemeClr>
              </a:solidFill>
              <a:latin typeface="Gill Sans MT" pitchFamily="34" charset="0"/>
            </a:rPr>
            <a:t> </a:t>
          </a:r>
          <a:r>
            <a:rPr lang="ar-SA" sz="1050" dirty="0" err="1" smtClean="0">
              <a:solidFill>
                <a:schemeClr val="bg1">
                  <a:lumMod val="50000"/>
                </a:schemeClr>
              </a:solidFill>
              <a:latin typeface="Gill Sans MT" pitchFamily="34" charset="0"/>
            </a:rPr>
            <a:t>pressure</a:t>
          </a:r>
          <a:r>
            <a:rPr lang="en-US" sz="1050" dirty="0" smtClean="0">
              <a:solidFill>
                <a:schemeClr val="bg1">
                  <a:lumMod val="50000"/>
                </a:schemeClr>
              </a:solidFill>
              <a:latin typeface="Gill Sans MT" pitchFamily="34" charset="0"/>
            </a:rPr>
            <a:t> = 0 mmHg</a:t>
          </a:r>
          <a:endParaRPr lang="en-US" sz="1050" dirty="0"/>
        </a:p>
      </dgm:t>
    </dgm:pt>
    <dgm:pt modelId="{194C48A6-3E43-4360-A3BD-B88E81E45CE0}" type="parTrans" cxnId="{03F1D880-B54F-4891-BB69-82C6E87DC930}">
      <dgm:prSet/>
      <dgm:spPr/>
      <dgm:t>
        <a:bodyPr/>
        <a:lstStyle/>
        <a:p>
          <a:endParaRPr lang="en-US"/>
        </a:p>
      </dgm:t>
    </dgm:pt>
    <dgm:pt modelId="{EAD6620A-6102-4A87-87D9-6438EB8BBA26}" type="sibTrans" cxnId="{03F1D880-B54F-4891-BB69-82C6E87DC930}">
      <dgm:prSet/>
      <dgm:spPr/>
      <dgm:t>
        <a:bodyPr/>
        <a:lstStyle/>
        <a:p>
          <a:endParaRPr lang="en-US"/>
        </a:p>
      </dgm:t>
    </dgm:pt>
    <dgm:pt modelId="{039D9C32-04A8-40D4-9D9C-34212735C63C}" type="pres">
      <dgm:prSet presAssocID="{DA5622B2-3D71-46E9-9872-39E9DF13EEE7}" presName="diagram" presStyleCnt="0">
        <dgm:presLayoutVars>
          <dgm:chMax val="1"/>
          <dgm:dir/>
          <dgm:animLvl val="ctr"/>
          <dgm:resizeHandles val="exact"/>
        </dgm:presLayoutVars>
      </dgm:prSet>
      <dgm:spPr/>
      <dgm:t>
        <a:bodyPr/>
        <a:lstStyle/>
        <a:p>
          <a:endParaRPr lang="en-US"/>
        </a:p>
      </dgm:t>
    </dgm:pt>
    <dgm:pt modelId="{FC6B5EB1-56FE-44A6-99AF-3899E75C863E}" type="pres">
      <dgm:prSet presAssocID="{DA5622B2-3D71-46E9-9872-39E9DF13EEE7}" presName="matrix" presStyleCnt="0"/>
      <dgm:spPr/>
      <dgm:t>
        <a:bodyPr/>
        <a:lstStyle/>
        <a:p>
          <a:endParaRPr lang="en-US"/>
        </a:p>
      </dgm:t>
    </dgm:pt>
    <dgm:pt modelId="{089179D0-30F6-4904-A194-B18F861C3312}" type="pres">
      <dgm:prSet presAssocID="{DA5622B2-3D71-46E9-9872-39E9DF13EEE7}" presName="tile1" presStyleLbl="node1" presStyleIdx="0" presStyleCnt="4"/>
      <dgm:spPr/>
      <dgm:t>
        <a:bodyPr/>
        <a:lstStyle/>
        <a:p>
          <a:endParaRPr lang="en-US"/>
        </a:p>
      </dgm:t>
    </dgm:pt>
    <dgm:pt modelId="{00DA2CC0-2A9F-4C9E-869F-E19C753CA362}" type="pres">
      <dgm:prSet presAssocID="{DA5622B2-3D71-46E9-9872-39E9DF13EEE7}" presName="tile1text" presStyleLbl="node1" presStyleIdx="0" presStyleCnt="4">
        <dgm:presLayoutVars>
          <dgm:chMax val="0"/>
          <dgm:chPref val="0"/>
          <dgm:bulletEnabled val="1"/>
        </dgm:presLayoutVars>
      </dgm:prSet>
      <dgm:spPr/>
      <dgm:t>
        <a:bodyPr/>
        <a:lstStyle/>
        <a:p>
          <a:endParaRPr lang="en-US"/>
        </a:p>
      </dgm:t>
    </dgm:pt>
    <dgm:pt modelId="{0939CE98-8D84-426E-8041-41973A7AFAE0}" type="pres">
      <dgm:prSet presAssocID="{DA5622B2-3D71-46E9-9872-39E9DF13EEE7}" presName="tile2" presStyleLbl="node1" presStyleIdx="1" presStyleCnt="4" custLinFactNeighborY="-2356"/>
      <dgm:spPr/>
      <dgm:t>
        <a:bodyPr/>
        <a:lstStyle/>
        <a:p>
          <a:endParaRPr lang="en-US"/>
        </a:p>
      </dgm:t>
    </dgm:pt>
    <dgm:pt modelId="{CF218070-4D42-419E-B3A7-B4AF66FD9291}" type="pres">
      <dgm:prSet presAssocID="{DA5622B2-3D71-46E9-9872-39E9DF13EEE7}" presName="tile2text" presStyleLbl="node1" presStyleIdx="1" presStyleCnt="4">
        <dgm:presLayoutVars>
          <dgm:chMax val="0"/>
          <dgm:chPref val="0"/>
          <dgm:bulletEnabled val="1"/>
        </dgm:presLayoutVars>
      </dgm:prSet>
      <dgm:spPr/>
      <dgm:t>
        <a:bodyPr/>
        <a:lstStyle/>
        <a:p>
          <a:endParaRPr lang="en-US"/>
        </a:p>
      </dgm:t>
    </dgm:pt>
    <dgm:pt modelId="{63CBC472-32DD-4539-8A14-F412B6DE2C64}" type="pres">
      <dgm:prSet presAssocID="{DA5622B2-3D71-46E9-9872-39E9DF13EEE7}" presName="tile3" presStyleLbl="node1" presStyleIdx="2" presStyleCnt="4"/>
      <dgm:spPr/>
      <dgm:t>
        <a:bodyPr/>
        <a:lstStyle/>
        <a:p>
          <a:endParaRPr lang="en-US"/>
        </a:p>
      </dgm:t>
    </dgm:pt>
    <dgm:pt modelId="{8E59FCF4-D848-42C8-8FCE-F3BBB6E22125}" type="pres">
      <dgm:prSet presAssocID="{DA5622B2-3D71-46E9-9872-39E9DF13EEE7}" presName="tile3text" presStyleLbl="node1" presStyleIdx="2" presStyleCnt="4">
        <dgm:presLayoutVars>
          <dgm:chMax val="0"/>
          <dgm:chPref val="0"/>
          <dgm:bulletEnabled val="1"/>
        </dgm:presLayoutVars>
      </dgm:prSet>
      <dgm:spPr/>
      <dgm:t>
        <a:bodyPr/>
        <a:lstStyle/>
        <a:p>
          <a:endParaRPr lang="en-US"/>
        </a:p>
      </dgm:t>
    </dgm:pt>
    <dgm:pt modelId="{98079E65-CA2D-4018-9162-C92644D2C99A}" type="pres">
      <dgm:prSet presAssocID="{DA5622B2-3D71-46E9-9872-39E9DF13EEE7}" presName="tile4" presStyleLbl="node1" presStyleIdx="3" presStyleCnt="4"/>
      <dgm:spPr/>
      <dgm:t>
        <a:bodyPr/>
        <a:lstStyle/>
        <a:p>
          <a:endParaRPr lang="en-US"/>
        </a:p>
      </dgm:t>
    </dgm:pt>
    <dgm:pt modelId="{BB9F0366-AE09-4C51-A3C0-19D95D1B1A99}" type="pres">
      <dgm:prSet presAssocID="{DA5622B2-3D71-46E9-9872-39E9DF13EEE7}" presName="tile4text" presStyleLbl="node1" presStyleIdx="3" presStyleCnt="4">
        <dgm:presLayoutVars>
          <dgm:chMax val="0"/>
          <dgm:chPref val="0"/>
          <dgm:bulletEnabled val="1"/>
        </dgm:presLayoutVars>
      </dgm:prSet>
      <dgm:spPr/>
      <dgm:t>
        <a:bodyPr/>
        <a:lstStyle/>
        <a:p>
          <a:endParaRPr lang="en-US"/>
        </a:p>
      </dgm:t>
    </dgm:pt>
    <dgm:pt modelId="{5FEAD126-4454-4A38-B9D3-DD4A2CA4D7C9}" type="pres">
      <dgm:prSet presAssocID="{DA5622B2-3D71-46E9-9872-39E9DF13EEE7}" presName="centerTile" presStyleLbl="fgShp" presStyleIdx="0" presStyleCnt="1" custScaleX="164063" custScaleY="197827">
        <dgm:presLayoutVars>
          <dgm:chMax val="0"/>
          <dgm:chPref val="0"/>
        </dgm:presLayoutVars>
      </dgm:prSet>
      <dgm:spPr/>
      <dgm:t>
        <a:bodyPr/>
        <a:lstStyle/>
        <a:p>
          <a:endParaRPr lang="en-US"/>
        </a:p>
      </dgm:t>
    </dgm:pt>
  </dgm:ptLst>
  <dgm:cxnLst>
    <dgm:cxn modelId="{CB5B8D50-0DD7-D745-8AF7-FCF43B030FD1}" type="presOf" srcId="{417202FE-C96F-437E-A771-F771866D2864}" destId="{5FEAD126-4454-4A38-B9D3-DD4A2CA4D7C9}" srcOrd="0" destOrd="0" presId="urn:microsoft.com/office/officeart/2005/8/layout/matrix1"/>
    <dgm:cxn modelId="{7EFF712C-E848-CE43-BC7D-2EFF62D69AED}" type="presOf" srcId="{95AA0528-1F9D-416B-BEBB-66907D0762E7}" destId="{0939CE98-8D84-426E-8041-41973A7AFAE0}" srcOrd="0" destOrd="0" presId="urn:microsoft.com/office/officeart/2005/8/layout/matrix1"/>
    <dgm:cxn modelId="{8F24CACD-1B84-EE45-AA53-BC13E1548BFD}" type="presOf" srcId="{3985AD6F-7A56-4C4B-8EFA-B00BC3E23681}" destId="{63CBC472-32DD-4539-8A14-F412B6DE2C64}" srcOrd="0" destOrd="0" presId="urn:microsoft.com/office/officeart/2005/8/layout/matrix1"/>
    <dgm:cxn modelId="{A0DFB03B-72EE-444E-A3A8-B3B1A046765E}" srcId="{417202FE-C96F-437E-A771-F771866D2864}" destId="{95AA0528-1F9D-416B-BEBB-66907D0762E7}" srcOrd="1" destOrd="0" parTransId="{A0973033-404A-4A83-B22C-45E6E69796E6}" sibTransId="{F4165166-08B7-420A-B1AD-64F70096FF01}"/>
    <dgm:cxn modelId="{DE4EF8A2-0699-D849-AE0D-C085F58F7347}" type="presOf" srcId="{95AA0528-1F9D-416B-BEBB-66907D0762E7}" destId="{CF218070-4D42-419E-B3A7-B4AF66FD9291}" srcOrd="1" destOrd="0" presId="urn:microsoft.com/office/officeart/2005/8/layout/matrix1"/>
    <dgm:cxn modelId="{7B9395BC-F88F-B642-A61A-D185976DA11B}" type="presOf" srcId="{73EA28D9-1F8E-4E8F-BFEA-9EA00B926965}" destId="{98079E65-CA2D-4018-9162-C92644D2C99A}" srcOrd="0" destOrd="0" presId="urn:microsoft.com/office/officeart/2005/8/layout/matrix1"/>
    <dgm:cxn modelId="{B574A3F8-77C5-5845-9F0B-4B828AE868B8}" type="presOf" srcId="{DF5BCACE-A5CC-4132-A92D-E5F42EE23172}" destId="{00DA2CC0-2A9F-4C9E-869F-E19C753CA362}" srcOrd="1" destOrd="0" presId="urn:microsoft.com/office/officeart/2005/8/layout/matrix1"/>
    <dgm:cxn modelId="{AB927E3D-4F71-0D43-825C-C5D59450D815}" type="presOf" srcId="{3985AD6F-7A56-4C4B-8EFA-B00BC3E23681}" destId="{8E59FCF4-D848-42C8-8FCE-F3BBB6E22125}" srcOrd="1" destOrd="0" presId="urn:microsoft.com/office/officeart/2005/8/layout/matrix1"/>
    <dgm:cxn modelId="{25B164EC-5D09-4690-9459-E3EDAEE5E453}" srcId="{417202FE-C96F-437E-A771-F771866D2864}" destId="{3985AD6F-7A56-4C4B-8EFA-B00BC3E23681}" srcOrd="2" destOrd="0" parTransId="{DE5E0FB4-632D-41E2-A137-DCADFF1F4986}" sibTransId="{697768B4-0453-43D1-8D58-3801690491BF}"/>
    <dgm:cxn modelId="{A826CF77-A1D3-41E2-8377-BB2FCA250EC9}" srcId="{417202FE-C96F-437E-A771-F771866D2864}" destId="{DF5BCACE-A5CC-4132-A92D-E5F42EE23172}" srcOrd="0" destOrd="0" parTransId="{5C99A7AB-8AF4-413E-9346-B58F166B1F68}" sibTransId="{B39BA71F-E865-48D3-9878-BFA23881F0AD}"/>
    <dgm:cxn modelId="{CD760D8B-04C5-1243-A6F9-CEC6A953295A}" type="presOf" srcId="{DA5622B2-3D71-46E9-9872-39E9DF13EEE7}" destId="{039D9C32-04A8-40D4-9D9C-34212735C63C}" srcOrd="0" destOrd="0" presId="urn:microsoft.com/office/officeart/2005/8/layout/matrix1"/>
    <dgm:cxn modelId="{7166025C-4122-4941-B985-735B9BE50F50}" type="presOf" srcId="{73EA28D9-1F8E-4E8F-BFEA-9EA00B926965}" destId="{BB9F0366-AE09-4C51-A3C0-19D95D1B1A99}" srcOrd="1" destOrd="0" presId="urn:microsoft.com/office/officeart/2005/8/layout/matrix1"/>
    <dgm:cxn modelId="{C7CDF8AF-3349-A54A-A0E4-1C963278398F}" type="presOf" srcId="{DF5BCACE-A5CC-4132-A92D-E5F42EE23172}" destId="{089179D0-30F6-4904-A194-B18F861C3312}" srcOrd="0" destOrd="0" presId="urn:microsoft.com/office/officeart/2005/8/layout/matrix1"/>
    <dgm:cxn modelId="{24E8DAFB-2C4A-48FC-B446-C5D91D09CB91}" srcId="{DA5622B2-3D71-46E9-9872-39E9DF13EEE7}" destId="{417202FE-C96F-437E-A771-F771866D2864}" srcOrd="0" destOrd="0" parTransId="{6D6A7A32-8604-4D90-9153-43B7C4403DB0}" sibTransId="{E037EF03-0EAA-4023-A259-1E0637381399}"/>
    <dgm:cxn modelId="{03F1D880-B54F-4891-BB69-82C6E87DC930}" srcId="{417202FE-C96F-437E-A771-F771866D2864}" destId="{73EA28D9-1F8E-4E8F-BFEA-9EA00B926965}" srcOrd="3" destOrd="0" parTransId="{194C48A6-3E43-4360-A3BD-B88E81E45CE0}" sibTransId="{EAD6620A-6102-4A87-87D9-6438EB8BBA26}"/>
    <dgm:cxn modelId="{F01504F0-B29C-F146-B2B5-7E7F9413387F}" type="presParOf" srcId="{039D9C32-04A8-40D4-9D9C-34212735C63C}" destId="{FC6B5EB1-56FE-44A6-99AF-3899E75C863E}" srcOrd="0" destOrd="0" presId="urn:microsoft.com/office/officeart/2005/8/layout/matrix1"/>
    <dgm:cxn modelId="{BB2A716C-6CDA-BB48-86C0-B82716B400CF}" type="presParOf" srcId="{FC6B5EB1-56FE-44A6-99AF-3899E75C863E}" destId="{089179D0-30F6-4904-A194-B18F861C3312}" srcOrd="0" destOrd="0" presId="urn:microsoft.com/office/officeart/2005/8/layout/matrix1"/>
    <dgm:cxn modelId="{27BCF5A0-5A64-B048-9788-A3DB7418950F}" type="presParOf" srcId="{FC6B5EB1-56FE-44A6-99AF-3899E75C863E}" destId="{00DA2CC0-2A9F-4C9E-869F-E19C753CA362}" srcOrd="1" destOrd="0" presId="urn:microsoft.com/office/officeart/2005/8/layout/matrix1"/>
    <dgm:cxn modelId="{FBCCCA8C-EC67-2D4E-9676-ABDFB6C86F2A}" type="presParOf" srcId="{FC6B5EB1-56FE-44A6-99AF-3899E75C863E}" destId="{0939CE98-8D84-426E-8041-41973A7AFAE0}" srcOrd="2" destOrd="0" presId="urn:microsoft.com/office/officeart/2005/8/layout/matrix1"/>
    <dgm:cxn modelId="{C89C66BD-656B-964B-A0F7-40936C640214}" type="presParOf" srcId="{FC6B5EB1-56FE-44A6-99AF-3899E75C863E}" destId="{CF218070-4D42-419E-B3A7-B4AF66FD9291}" srcOrd="3" destOrd="0" presId="urn:microsoft.com/office/officeart/2005/8/layout/matrix1"/>
    <dgm:cxn modelId="{57107B7C-75C6-8D43-9386-F407933247C9}" type="presParOf" srcId="{FC6B5EB1-56FE-44A6-99AF-3899E75C863E}" destId="{63CBC472-32DD-4539-8A14-F412B6DE2C64}" srcOrd="4" destOrd="0" presId="urn:microsoft.com/office/officeart/2005/8/layout/matrix1"/>
    <dgm:cxn modelId="{9FDB68B4-4130-BC44-8191-7E96983EB5C5}" type="presParOf" srcId="{FC6B5EB1-56FE-44A6-99AF-3899E75C863E}" destId="{8E59FCF4-D848-42C8-8FCE-F3BBB6E22125}" srcOrd="5" destOrd="0" presId="urn:microsoft.com/office/officeart/2005/8/layout/matrix1"/>
    <dgm:cxn modelId="{BC77CEE3-E92D-F541-8EE6-B7CC37B37612}" type="presParOf" srcId="{FC6B5EB1-56FE-44A6-99AF-3899E75C863E}" destId="{98079E65-CA2D-4018-9162-C92644D2C99A}" srcOrd="6" destOrd="0" presId="urn:microsoft.com/office/officeart/2005/8/layout/matrix1"/>
    <dgm:cxn modelId="{CBCF420E-4432-CD4C-85AA-5E7654A63447}" type="presParOf" srcId="{FC6B5EB1-56FE-44A6-99AF-3899E75C863E}" destId="{BB9F0366-AE09-4C51-A3C0-19D95D1B1A99}" srcOrd="7" destOrd="0" presId="urn:microsoft.com/office/officeart/2005/8/layout/matrix1"/>
    <dgm:cxn modelId="{C6BA8D96-AE1A-5F4B-90D8-BAD59C62F404}" type="presParOf" srcId="{039D9C32-04A8-40D4-9D9C-34212735C63C}" destId="{5FEAD126-4454-4A38-B9D3-DD4A2CA4D7C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A9C5FC-6582-9C40-809B-28CF0C47F7BE}" type="doc">
      <dgm:prSet loTypeId="urn:microsoft.com/office/officeart/2008/layout/CaptionedPictures" loCatId="" qsTypeId="urn:microsoft.com/office/officeart/2005/8/quickstyle/simple4" qsCatId="simple" csTypeId="urn:microsoft.com/office/officeart/2005/8/colors/accent1_2" csCatId="accent1" phldr="1"/>
      <dgm:spPr/>
      <dgm:t>
        <a:bodyPr/>
        <a:lstStyle/>
        <a:p>
          <a:endParaRPr lang="en-US"/>
        </a:p>
      </dgm:t>
    </dgm:pt>
    <dgm:pt modelId="{2552D0BE-AC8D-6C41-A932-2A79BABAA76F}">
      <dgm:prSet phldrT="[Text]"/>
      <dgm:spPr/>
      <dgm:t>
        <a:bodyPr/>
        <a:lstStyle/>
        <a:p>
          <a:r>
            <a:rPr lang="en-US" dirty="0"/>
            <a:t> </a:t>
          </a:r>
        </a:p>
      </dgm:t>
    </dgm:pt>
    <dgm:pt modelId="{BAC4C651-113B-4043-AAE1-C02FE0B15D6D}" type="parTrans" cxnId="{C5B52144-F4F1-C24C-867C-B77D3C75C8A8}">
      <dgm:prSet/>
      <dgm:spPr/>
      <dgm:t>
        <a:bodyPr/>
        <a:lstStyle/>
        <a:p>
          <a:endParaRPr lang="en-US"/>
        </a:p>
      </dgm:t>
    </dgm:pt>
    <dgm:pt modelId="{478C4ED8-EDDD-4548-8C50-0252CA9B5B0B}" type="sibTrans" cxnId="{C5B52144-F4F1-C24C-867C-B77D3C75C8A8}">
      <dgm:prSet/>
      <dgm:spPr/>
      <dgm:t>
        <a:bodyPr/>
        <a:lstStyle/>
        <a:p>
          <a:endParaRPr lang="en-US"/>
        </a:p>
      </dgm:t>
    </dgm:pt>
    <dgm:pt modelId="{D4281AD9-69D8-7C43-BBFA-CB951828F55A}">
      <dgm:prSet phldrT="[Text]" custT="1"/>
      <dgm:spPr>
        <a:solidFill>
          <a:srgbClr val="DFF0F5"/>
        </a:solidFill>
      </dgm:spPr>
      <dgm:t>
        <a:bodyPr/>
        <a:lstStyle/>
        <a:p>
          <a:pPr marL="0" algn="ctr" defTabSz="914400" rtl="0" eaLnBrk="1" latinLnBrk="0" hangingPunct="1">
            <a:lnSpc>
              <a:spcPct val="90000"/>
            </a:lnSpc>
          </a:pPr>
          <a:r>
            <a:rPr lang="en-US" sz="1800" u="none" kern="1200" dirty="0">
              <a:solidFill>
                <a:srgbClr val="FF0000"/>
              </a:solidFill>
              <a:latin typeface="Gill Sans MT" pitchFamily="34" charset="0"/>
              <a:ea typeface="+mn-ea"/>
              <a:cs typeface="+mn-cs"/>
            </a:rPr>
            <a:t>GFR = </a:t>
          </a:r>
          <a:r>
            <a:rPr lang="en-US" sz="1600" kern="1200" dirty="0">
              <a:solidFill>
                <a:srgbClr val="FADA7A">
                  <a:lumMod val="75000"/>
                </a:srgbClr>
              </a:solidFill>
              <a:latin typeface="+mn-lt"/>
              <a:ea typeface="+mn-ea"/>
              <a:cs typeface="+mn-cs"/>
            </a:rPr>
            <a:t>125 ml/min</a:t>
          </a:r>
        </a:p>
      </dgm:t>
    </dgm:pt>
    <dgm:pt modelId="{FBBEDB5C-BCEB-8944-9101-E63ADF2D416D}" type="parTrans" cxnId="{6A3C2AA0-F35A-914F-BA6E-56F0E455CD9E}">
      <dgm:prSet/>
      <dgm:spPr/>
      <dgm:t>
        <a:bodyPr/>
        <a:lstStyle/>
        <a:p>
          <a:endParaRPr lang="en-US"/>
        </a:p>
      </dgm:t>
    </dgm:pt>
    <dgm:pt modelId="{22D1252C-5F95-B64B-B29F-39E5F44B4CC3}" type="sibTrans" cxnId="{6A3C2AA0-F35A-914F-BA6E-56F0E455CD9E}">
      <dgm:prSet/>
      <dgm:spPr/>
      <dgm:t>
        <a:bodyPr/>
        <a:lstStyle/>
        <a:p>
          <a:endParaRPr lang="en-US"/>
        </a:p>
      </dgm:t>
    </dgm:pt>
    <dgm:pt modelId="{F14B69E6-0F0C-7347-9852-65EEAE8F5472}">
      <dgm:prSet custT="1"/>
      <dgm:spPr>
        <a:solidFill>
          <a:srgbClr val="DFF0F5"/>
        </a:solidFill>
      </dgm:spPr>
      <dgm:t>
        <a:bodyPr/>
        <a:lstStyle/>
        <a:p>
          <a:pPr marL="0" algn="ctr" defTabSz="914400" rtl="0" eaLnBrk="1" latinLnBrk="0" hangingPunct="1">
            <a:lnSpc>
              <a:spcPct val="90000"/>
            </a:lnSpc>
          </a:pPr>
          <a:r>
            <a:rPr lang="en-US" sz="1600" kern="1200" dirty="0">
              <a:solidFill>
                <a:srgbClr val="FADA7A">
                  <a:lumMod val="75000"/>
                </a:srgbClr>
              </a:solidFill>
              <a:latin typeface="+mn-lt"/>
              <a:ea typeface="+mn-ea"/>
              <a:cs typeface="+mn-cs"/>
            </a:rPr>
            <a:t>180 L /day </a:t>
          </a:r>
          <a:r>
            <a:rPr lang="en-US" sz="1800" u="none" kern="1200" dirty="0">
              <a:solidFill>
                <a:schemeClr val="tx1"/>
              </a:solidFill>
              <a:latin typeface="Gill Sans MT" pitchFamily="34" charset="0"/>
              <a:ea typeface="+mn-ea"/>
              <a:cs typeface="+mn-cs"/>
            </a:rPr>
            <a:t>,</a:t>
          </a:r>
          <a:r>
            <a:rPr lang="en-US" sz="1600" kern="1200" dirty="0">
              <a:solidFill>
                <a:srgbClr val="FADA7A">
                  <a:lumMod val="75000"/>
                </a:srgbClr>
              </a:solidFill>
              <a:latin typeface="+mn-lt"/>
              <a:ea typeface="+mn-ea"/>
              <a:cs typeface="+mn-cs"/>
            </a:rPr>
            <a:t> 1%</a:t>
          </a:r>
          <a:r>
            <a:rPr lang="en-US" sz="1800" u="none" kern="1200" dirty="0">
              <a:solidFill>
                <a:srgbClr val="FF0000"/>
              </a:solidFill>
              <a:latin typeface="Gill Sans MT" pitchFamily="34" charset="0"/>
              <a:ea typeface="+mn-ea"/>
              <a:cs typeface="+mn-cs"/>
            </a:rPr>
            <a:t> </a:t>
          </a:r>
          <a:r>
            <a:rPr lang="en-US" sz="1800" u="none" kern="1200" dirty="0">
              <a:solidFill>
                <a:schemeClr val="tx1"/>
              </a:solidFill>
              <a:latin typeface="Gill Sans MT" pitchFamily="34" charset="0"/>
              <a:ea typeface="+mn-ea"/>
              <a:cs typeface="+mn-cs"/>
            </a:rPr>
            <a:t>excreted , </a:t>
          </a:r>
          <a:r>
            <a:rPr lang="en-US" sz="1600" kern="1200" dirty="0">
              <a:solidFill>
                <a:srgbClr val="FADA7A">
                  <a:lumMod val="75000"/>
                </a:srgbClr>
              </a:solidFill>
              <a:latin typeface="+mn-lt"/>
              <a:ea typeface="+mn-ea"/>
              <a:cs typeface="+mn-cs"/>
            </a:rPr>
            <a:t>99%</a:t>
          </a:r>
          <a:r>
            <a:rPr lang="en-US" sz="1800" u="none" kern="1200" dirty="0">
              <a:solidFill>
                <a:srgbClr val="FF0000"/>
              </a:solidFill>
              <a:latin typeface="Gill Sans MT" pitchFamily="34" charset="0"/>
              <a:ea typeface="+mn-ea"/>
              <a:cs typeface="+mn-cs"/>
            </a:rPr>
            <a:t> </a:t>
          </a:r>
          <a:r>
            <a:rPr lang="en-US" sz="1800" u="none" kern="1200" dirty="0">
              <a:solidFill>
                <a:schemeClr val="tx1"/>
              </a:solidFill>
              <a:latin typeface="Gill Sans MT" pitchFamily="34" charset="0"/>
              <a:ea typeface="+mn-ea"/>
              <a:cs typeface="+mn-cs"/>
            </a:rPr>
            <a:t>reabsorbed.</a:t>
          </a:r>
        </a:p>
      </dgm:t>
    </dgm:pt>
    <dgm:pt modelId="{EF475669-B496-3F4D-9A79-C7708B2FD46A}" type="parTrans" cxnId="{B9577EE3-43F5-A349-BC5E-A54A0CDB740A}">
      <dgm:prSet/>
      <dgm:spPr/>
      <dgm:t>
        <a:bodyPr/>
        <a:lstStyle/>
        <a:p>
          <a:endParaRPr lang="en-US"/>
        </a:p>
      </dgm:t>
    </dgm:pt>
    <dgm:pt modelId="{977DFD2D-11A5-1C4E-9CFD-4042D9CD119F}" type="sibTrans" cxnId="{B9577EE3-43F5-A349-BC5E-A54A0CDB740A}">
      <dgm:prSet/>
      <dgm:spPr/>
      <dgm:t>
        <a:bodyPr/>
        <a:lstStyle/>
        <a:p>
          <a:endParaRPr lang="en-US"/>
        </a:p>
      </dgm:t>
    </dgm:pt>
    <dgm:pt modelId="{E76AEE02-4798-BF47-806F-7CC9504464C3}" type="pres">
      <dgm:prSet presAssocID="{73A9C5FC-6582-9C40-809B-28CF0C47F7BE}" presName="Name0" presStyleCnt="0">
        <dgm:presLayoutVars>
          <dgm:chMax/>
          <dgm:chPref/>
          <dgm:dir/>
        </dgm:presLayoutVars>
      </dgm:prSet>
      <dgm:spPr/>
      <dgm:t>
        <a:bodyPr/>
        <a:lstStyle/>
        <a:p>
          <a:endParaRPr lang="en-US"/>
        </a:p>
      </dgm:t>
    </dgm:pt>
    <dgm:pt modelId="{28D89040-3A63-4E43-8988-9EEAE5C4A2B2}" type="pres">
      <dgm:prSet presAssocID="{2552D0BE-AC8D-6C41-A932-2A79BABAA76F}" presName="composite" presStyleCnt="0">
        <dgm:presLayoutVars>
          <dgm:chMax val="1"/>
          <dgm:chPref val="1"/>
        </dgm:presLayoutVars>
      </dgm:prSet>
      <dgm:spPr/>
    </dgm:pt>
    <dgm:pt modelId="{729F6CBF-EDF0-7D40-A9EE-25CA0104F6E9}" type="pres">
      <dgm:prSet presAssocID="{2552D0BE-AC8D-6C41-A932-2A79BABAA76F}" presName="Accent" presStyleLbl="trAlignAcc1" presStyleIdx="0" presStyleCnt="1" custScaleX="142857" custScaleY="92000" custLinFactNeighborX="56">
        <dgm:presLayoutVars>
          <dgm:chMax val="0"/>
          <dgm:chPref val="0"/>
        </dgm:presLayoutVars>
      </dgm:prSet>
      <dgm:spPr>
        <a:ln>
          <a:solidFill>
            <a:schemeClr val="bg2">
              <a:lumMod val="90000"/>
            </a:schemeClr>
          </a:solidFill>
        </a:ln>
      </dgm:spPr>
    </dgm:pt>
    <dgm:pt modelId="{0F143176-07A3-F047-BD72-0D798324A1F6}" type="pres">
      <dgm:prSet presAssocID="{2552D0BE-AC8D-6C41-A932-2A79BABAA76F}" presName="Image" presStyleLbl="alignImgPlace1" presStyleIdx="0" presStyleCnt="1" custScaleX="142857" custLinFactNeighborY="4615">
        <dgm:presLayoutVars>
          <dgm:chMax val="0"/>
          <dgm:chPref val="0"/>
        </dgm:presLayoutVars>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26" r="-626"/>
          </a:stretch>
        </a:blipFill>
        <a:effectLst>
          <a:glow rad="101600">
            <a:schemeClr val="accent5">
              <a:lumMod val="40000"/>
              <a:lumOff val="60000"/>
              <a:alpha val="40000"/>
            </a:schemeClr>
          </a:glow>
        </a:effectLst>
      </dgm:spPr>
    </dgm:pt>
    <dgm:pt modelId="{5FD58854-5C5B-5C41-870B-DF03D3D24B06}" type="pres">
      <dgm:prSet presAssocID="{2552D0BE-AC8D-6C41-A932-2A79BABAA76F}" presName="ChildComposite" presStyleCnt="0"/>
      <dgm:spPr/>
    </dgm:pt>
    <dgm:pt modelId="{319A0A48-F1AF-7B47-91FB-7290F2B5D72A}" type="pres">
      <dgm:prSet presAssocID="{2552D0BE-AC8D-6C41-A932-2A79BABAA76F}" presName="Child" presStyleLbl="node1" presStyleIdx="0" presStyleCnt="1" custScaleX="142857" custLinFactNeighborX="2544" custLinFactNeighborY="-20809">
        <dgm:presLayoutVars>
          <dgm:chMax val="0"/>
          <dgm:chPref val="0"/>
          <dgm:bulletEnabled val="1"/>
        </dgm:presLayoutVars>
      </dgm:prSet>
      <dgm:spPr/>
      <dgm:t>
        <a:bodyPr/>
        <a:lstStyle/>
        <a:p>
          <a:endParaRPr lang="en-US"/>
        </a:p>
      </dgm:t>
    </dgm:pt>
    <dgm:pt modelId="{C6A37282-8633-3941-9AF6-6DB13BA7B4A3}" type="pres">
      <dgm:prSet presAssocID="{2552D0BE-AC8D-6C41-A932-2A79BABAA76F}" presName="Parent" presStyleLbl="revTx" presStyleIdx="0" presStyleCnt="1">
        <dgm:presLayoutVars>
          <dgm:chMax val="1"/>
          <dgm:chPref val="0"/>
          <dgm:bulletEnabled val="1"/>
        </dgm:presLayoutVars>
      </dgm:prSet>
      <dgm:spPr/>
      <dgm:t>
        <a:bodyPr/>
        <a:lstStyle/>
        <a:p>
          <a:endParaRPr lang="en-US"/>
        </a:p>
      </dgm:t>
    </dgm:pt>
  </dgm:ptLst>
  <dgm:cxnLst>
    <dgm:cxn modelId="{6A3C2AA0-F35A-914F-BA6E-56F0E455CD9E}" srcId="{2552D0BE-AC8D-6C41-A932-2A79BABAA76F}" destId="{D4281AD9-69D8-7C43-BBFA-CB951828F55A}" srcOrd="0" destOrd="0" parTransId="{FBBEDB5C-BCEB-8944-9101-E63ADF2D416D}" sibTransId="{22D1252C-5F95-B64B-B29F-39E5F44B4CC3}"/>
    <dgm:cxn modelId="{C5B52144-F4F1-C24C-867C-B77D3C75C8A8}" srcId="{73A9C5FC-6582-9C40-809B-28CF0C47F7BE}" destId="{2552D0BE-AC8D-6C41-A932-2A79BABAA76F}" srcOrd="0" destOrd="0" parTransId="{BAC4C651-113B-4043-AAE1-C02FE0B15D6D}" sibTransId="{478C4ED8-EDDD-4548-8C50-0252CA9B5B0B}"/>
    <dgm:cxn modelId="{127B79AE-FC99-7043-9162-CBBB44B69BEE}" type="presOf" srcId="{D4281AD9-69D8-7C43-BBFA-CB951828F55A}" destId="{319A0A48-F1AF-7B47-91FB-7290F2B5D72A}" srcOrd="0" destOrd="0" presId="urn:microsoft.com/office/officeart/2008/layout/CaptionedPictures"/>
    <dgm:cxn modelId="{B9577EE3-43F5-A349-BC5E-A54A0CDB740A}" srcId="{2552D0BE-AC8D-6C41-A932-2A79BABAA76F}" destId="{F14B69E6-0F0C-7347-9852-65EEAE8F5472}" srcOrd="1" destOrd="0" parTransId="{EF475669-B496-3F4D-9A79-C7708B2FD46A}" sibTransId="{977DFD2D-11A5-1C4E-9CFD-4042D9CD119F}"/>
    <dgm:cxn modelId="{E9FCFB23-E786-1D4D-9159-82DA650E28F0}" type="presOf" srcId="{F14B69E6-0F0C-7347-9852-65EEAE8F5472}" destId="{319A0A48-F1AF-7B47-91FB-7290F2B5D72A}" srcOrd="0" destOrd="1" presId="urn:microsoft.com/office/officeart/2008/layout/CaptionedPictures"/>
    <dgm:cxn modelId="{0CAA5DEA-1ED0-4D45-887A-55BA7188DF96}" type="presOf" srcId="{2552D0BE-AC8D-6C41-A932-2A79BABAA76F}" destId="{C6A37282-8633-3941-9AF6-6DB13BA7B4A3}" srcOrd="0" destOrd="0" presId="urn:microsoft.com/office/officeart/2008/layout/CaptionedPictures"/>
    <dgm:cxn modelId="{830FAA73-8B3C-734A-8BD1-21F36226FD46}" type="presOf" srcId="{73A9C5FC-6582-9C40-809B-28CF0C47F7BE}" destId="{E76AEE02-4798-BF47-806F-7CC9504464C3}" srcOrd="0" destOrd="0" presId="urn:microsoft.com/office/officeart/2008/layout/CaptionedPictures"/>
    <dgm:cxn modelId="{8EEBDD5D-7167-A149-A829-2810D644E072}" type="presParOf" srcId="{E76AEE02-4798-BF47-806F-7CC9504464C3}" destId="{28D89040-3A63-4E43-8988-9EEAE5C4A2B2}" srcOrd="0" destOrd="0" presId="urn:microsoft.com/office/officeart/2008/layout/CaptionedPictures"/>
    <dgm:cxn modelId="{4E4415E7-D03C-4749-BF12-CCB3460968E9}" type="presParOf" srcId="{28D89040-3A63-4E43-8988-9EEAE5C4A2B2}" destId="{729F6CBF-EDF0-7D40-A9EE-25CA0104F6E9}" srcOrd="0" destOrd="0" presId="urn:microsoft.com/office/officeart/2008/layout/CaptionedPictures"/>
    <dgm:cxn modelId="{8A8DEB1A-F321-344C-BE44-FD8789CB8314}" type="presParOf" srcId="{28D89040-3A63-4E43-8988-9EEAE5C4A2B2}" destId="{0F143176-07A3-F047-BD72-0D798324A1F6}" srcOrd="1" destOrd="0" presId="urn:microsoft.com/office/officeart/2008/layout/CaptionedPictures"/>
    <dgm:cxn modelId="{66AA17FF-914E-D147-BBDB-E2572857C9FD}" type="presParOf" srcId="{28D89040-3A63-4E43-8988-9EEAE5C4A2B2}" destId="{5FD58854-5C5B-5C41-870B-DF03D3D24B06}" srcOrd="2" destOrd="0" presId="urn:microsoft.com/office/officeart/2008/layout/CaptionedPictures"/>
    <dgm:cxn modelId="{D9E177F0-DE31-B443-94C1-C076835BFCAC}" type="presParOf" srcId="{5FD58854-5C5B-5C41-870B-DF03D3D24B06}" destId="{319A0A48-F1AF-7B47-91FB-7290F2B5D72A}" srcOrd="0" destOrd="0" presId="urn:microsoft.com/office/officeart/2008/layout/CaptionedPictures"/>
    <dgm:cxn modelId="{DF7599EC-6BC9-434B-9176-3899C0E7232A}" type="presParOf" srcId="{5FD58854-5C5B-5C41-870B-DF03D3D24B06}" destId="{C6A37282-8633-3941-9AF6-6DB13BA7B4A3}"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805172-512B-F748-A41D-348667A8AEFA}" type="doc">
      <dgm:prSet loTypeId="urn:microsoft.com/office/officeart/2005/8/layout/orgChart1" loCatId="" qsTypeId="urn:microsoft.com/office/officeart/2005/8/quickstyle/simple3" qsCatId="simple" csTypeId="urn:microsoft.com/office/officeart/2005/8/colors/colorful3" csCatId="colorful" phldr="1"/>
      <dgm:spPr/>
      <dgm:t>
        <a:bodyPr/>
        <a:lstStyle/>
        <a:p>
          <a:endParaRPr lang="en-US"/>
        </a:p>
      </dgm:t>
    </dgm:pt>
    <dgm:pt modelId="{9799D45F-246D-DA45-B307-0EDDABD21C7A}">
      <dgm:prSet phldrT="[Text]" custT="1"/>
      <dgm:spPr/>
      <dgm:t>
        <a:bodyPr/>
        <a:lstStyle/>
        <a:p>
          <a:r>
            <a:rPr lang="en-US" sz="1600" b="1" dirty="0">
              <a:latin typeface="Gill Sans MT" panose="020B0502020104020203" pitchFamily="34" charset="0"/>
              <a:ea typeface="Gill Sans MT" charset="0"/>
              <a:cs typeface="Gill Sans MT" charset="0"/>
            </a:rPr>
            <a:t>Goals of</a:t>
          </a:r>
          <a:r>
            <a:rPr lang="en-US" sz="1400" b="1" dirty="0">
              <a:latin typeface="Gill Sans MT" panose="020B0502020104020203" pitchFamily="34" charset="0"/>
              <a:ea typeface="Gill Sans MT" charset="0"/>
              <a:cs typeface="Gill Sans MT" charset="0"/>
            </a:rPr>
            <a:t> </a:t>
          </a:r>
          <a:r>
            <a:rPr lang="en-US" altLang="en-US" sz="1400" b="1" dirty="0">
              <a:latin typeface="Gill Sans MT" pitchFamily="34" charset="0"/>
            </a:rPr>
            <a:t>Glomerular Filtration Rate (GFR)</a:t>
          </a:r>
          <a:r>
            <a:rPr lang="en-US" sz="1400" b="1" dirty="0">
              <a:latin typeface="Gill Sans MT" pitchFamily="34" charset="0"/>
            </a:rPr>
            <a:t>  </a:t>
          </a:r>
          <a:r>
            <a:rPr lang="en-US" sz="1400" b="1" dirty="0">
              <a:latin typeface="Gill Sans MT" panose="020B0502020104020203" pitchFamily="34" charset="0"/>
              <a:ea typeface="Gill Sans MT" charset="0"/>
              <a:cs typeface="Gill Sans MT" charset="0"/>
            </a:rPr>
            <a:t> </a:t>
          </a:r>
        </a:p>
      </dgm:t>
    </dgm:pt>
    <dgm:pt modelId="{F5F7DAE4-668F-9B49-8FDE-E71C121F9A8F}" type="parTrans" cxnId="{75BB59F6-82B9-F443-A92D-C857DAB58C0D}">
      <dgm:prSet/>
      <dgm:spPr/>
      <dgm:t>
        <a:bodyPr/>
        <a:lstStyle/>
        <a:p>
          <a:endParaRPr lang="en-US" sz="1200">
            <a:latin typeface="Gill Sans MT" charset="0"/>
            <a:ea typeface="Gill Sans MT" charset="0"/>
            <a:cs typeface="Gill Sans MT" charset="0"/>
          </a:endParaRPr>
        </a:p>
      </dgm:t>
    </dgm:pt>
    <dgm:pt modelId="{E7F59F9A-9001-FE43-BAB3-F051FEA1B3E8}" type="sibTrans" cxnId="{75BB59F6-82B9-F443-A92D-C857DAB58C0D}">
      <dgm:prSet/>
      <dgm:spPr/>
      <dgm:t>
        <a:bodyPr/>
        <a:lstStyle/>
        <a:p>
          <a:endParaRPr lang="en-US" sz="1200">
            <a:latin typeface="Gill Sans MT" charset="0"/>
            <a:ea typeface="Gill Sans MT" charset="0"/>
            <a:cs typeface="Gill Sans MT" charset="0"/>
          </a:endParaRPr>
        </a:p>
      </dgm:t>
    </dgm:pt>
    <dgm:pt modelId="{ECA3409D-5D03-004D-9856-68F57186E16A}">
      <dgm:prSet phldrT="[Text]" custT="1"/>
      <dgm:spPr/>
      <dgm:t>
        <a:bodyPr/>
        <a:lstStyle/>
        <a:p>
          <a:pPr rtl="1"/>
          <a:r>
            <a:rPr lang="en-US" altLang="ar-SA" sz="1600" b="0" u="none" dirty="0">
              <a:latin typeface="Gill Sans MT" panose="020B0502020104020203" pitchFamily="34" charset="0"/>
            </a:rPr>
            <a:t>Index of kidney function</a:t>
          </a:r>
          <a:endParaRPr lang="en-US" sz="1600" b="0" u="none" dirty="0">
            <a:latin typeface="Gill Sans MT" panose="020B0502020104020203" pitchFamily="34" charset="0"/>
            <a:ea typeface="Gill Sans MT" charset="0"/>
            <a:cs typeface="Gill Sans MT" charset="0"/>
          </a:endParaRPr>
        </a:p>
      </dgm:t>
    </dgm:pt>
    <dgm:pt modelId="{0CCD628C-18CE-E743-B443-B081B8D06645}" type="parTrans" cxnId="{8744FD71-CB1A-2C4F-AF90-D9449281FF33}">
      <dgm:prSet/>
      <dgm:spPr/>
      <dgm:t>
        <a:bodyPr/>
        <a:lstStyle/>
        <a:p>
          <a:endParaRPr lang="en-US" sz="1200">
            <a:latin typeface="Gill Sans MT" charset="0"/>
            <a:ea typeface="Gill Sans MT" charset="0"/>
            <a:cs typeface="Gill Sans MT" charset="0"/>
          </a:endParaRPr>
        </a:p>
      </dgm:t>
    </dgm:pt>
    <dgm:pt modelId="{762F3AE0-5384-8A45-90EC-5E202FFC0BC8}" type="sibTrans" cxnId="{8744FD71-CB1A-2C4F-AF90-D9449281FF33}">
      <dgm:prSet/>
      <dgm:spPr/>
      <dgm:t>
        <a:bodyPr/>
        <a:lstStyle/>
        <a:p>
          <a:endParaRPr lang="en-US" sz="1200">
            <a:latin typeface="Gill Sans MT" charset="0"/>
            <a:ea typeface="Gill Sans MT" charset="0"/>
            <a:cs typeface="Gill Sans MT" charset="0"/>
          </a:endParaRPr>
        </a:p>
      </dgm:t>
    </dgm:pt>
    <dgm:pt modelId="{BB322EAC-0C87-A743-B683-D48D737022B6}">
      <dgm:prSet phldrT="[Text]" custT="1"/>
      <dgm:spPr/>
      <dgm:t>
        <a:bodyPr/>
        <a:lstStyle/>
        <a:p>
          <a:pPr rtl="1"/>
          <a:r>
            <a:rPr lang="en-US" altLang="ar-SA" sz="1800" b="0" dirty="0"/>
            <a:t>Sum of the filtration rates of all functioning nephrons </a:t>
          </a:r>
          <a:r>
            <a:rPr lang="en-US" altLang="ar-SA" sz="1600" b="0" i="1" u="none" dirty="0"/>
            <a:t>(</a:t>
          </a:r>
          <a:r>
            <a:rPr lang="en-US" altLang="ar-SA" sz="1600" b="1" i="1" u="none" dirty="0"/>
            <a:t>indicator for number of functioning nephrons</a:t>
          </a:r>
          <a:r>
            <a:rPr lang="en-US" altLang="ar-SA" sz="1600" b="0" i="1" u="none" dirty="0"/>
            <a:t>)</a:t>
          </a:r>
          <a:endParaRPr lang="en-US" sz="1600" b="0" i="1" u="none" dirty="0">
            <a:latin typeface="+mn-lt"/>
            <a:ea typeface="Gill Sans MT" charset="0"/>
            <a:cs typeface="Gill Sans MT" charset="0"/>
          </a:endParaRPr>
        </a:p>
      </dgm:t>
    </dgm:pt>
    <dgm:pt modelId="{5DA1C0AA-B6F0-6049-96D3-CF1F5F2012DC}" type="parTrans" cxnId="{A7968E8C-CD5F-B14A-B02D-96B70FF9E74A}">
      <dgm:prSet/>
      <dgm:spPr/>
      <dgm:t>
        <a:bodyPr/>
        <a:lstStyle/>
        <a:p>
          <a:endParaRPr lang="en-US" sz="1200">
            <a:latin typeface="Gill Sans MT" charset="0"/>
            <a:ea typeface="Gill Sans MT" charset="0"/>
            <a:cs typeface="Gill Sans MT" charset="0"/>
          </a:endParaRPr>
        </a:p>
      </dgm:t>
    </dgm:pt>
    <dgm:pt modelId="{9EC04250-A622-3F48-880F-8F1E530D2DDB}" type="sibTrans" cxnId="{A7968E8C-CD5F-B14A-B02D-96B70FF9E74A}">
      <dgm:prSet/>
      <dgm:spPr/>
      <dgm:t>
        <a:bodyPr/>
        <a:lstStyle/>
        <a:p>
          <a:endParaRPr lang="en-US" sz="1200">
            <a:latin typeface="Gill Sans MT" charset="0"/>
            <a:ea typeface="Gill Sans MT" charset="0"/>
            <a:cs typeface="Gill Sans MT" charset="0"/>
          </a:endParaRPr>
        </a:p>
      </dgm:t>
    </dgm:pt>
    <dgm:pt modelId="{0FE9EA25-B1CF-A044-8F6D-8ED40A348992}" type="pres">
      <dgm:prSet presAssocID="{89805172-512B-F748-A41D-348667A8AEFA}" presName="hierChild1" presStyleCnt="0">
        <dgm:presLayoutVars>
          <dgm:orgChart val="1"/>
          <dgm:chPref val="1"/>
          <dgm:dir/>
          <dgm:animOne val="branch"/>
          <dgm:animLvl val="lvl"/>
          <dgm:resizeHandles/>
        </dgm:presLayoutVars>
      </dgm:prSet>
      <dgm:spPr/>
      <dgm:t>
        <a:bodyPr/>
        <a:lstStyle/>
        <a:p>
          <a:endParaRPr lang="en-US"/>
        </a:p>
      </dgm:t>
    </dgm:pt>
    <dgm:pt modelId="{81134BDC-0529-2145-8F6D-711F8304C283}" type="pres">
      <dgm:prSet presAssocID="{9799D45F-246D-DA45-B307-0EDDABD21C7A}" presName="hierRoot1" presStyleCnt="0">
        <dgm:presLayoutVars>
          <dgm:hierBranch val="init"/>
        </dgm:presLayoutVars>
      </dgm:prSet>
      <dgm:spPr/>
    </dgm:pt>
    <dgm:pt modelId="{043B1387-E617-E84E-85C2-E04994FD8F64}" type="pres">
      <dgm:prSet presAssocID="{9799D45F-246D-DA45-B307-0EDDABD21C7A}" presName="rootComposite1" presStyleCnt="0"/>
      <dgm:spPr/>
    </dgm:pt>
    <dgm:pt modelId="{AFC8B233-D1C5-E844-A835-FD2C474256A0}" type="pres">
      <dgm:prSet presAssocID="{9799D45F-246D-DA45-B307-0EDDABD21C7A}" presName="rootText1" presStyleLbl="node0" presStyleIdx="0" presStyleCnt="1" custScaleX="61852" custScaleY="30734" custLinFactNeighborX="-1172" custLinFactNeighborY="-6086">
        <dgm:presLayoutVars>
          <dgm:chPref val="3"/>
        </dgm:presLayoutVars>
      </dgm:prSet>
      <dgm:spPr>
        <a:prstGeom prst="round2DiagRect">
          <a:avLst/>
        </a:prstGeom>
      </dgm:spPr>
      <dgm:t>
        <a:bodyPr/>
        <a:lstStyle/>
        <a:p>
          <a:endParaRPr lang="en-US"/>
        </a:p>
      </dgm:t>
    </dgm:pt>
    <dgm:pt modelId="{9864C566-C26A-8040-B36D-1568EC89892D}" type="pres">
      <dgm:prSet presAssocID="{9799D45F-246D-DA45-B307-0EDDABD21C7A}" presName="rootConnector1" presStyleLbl="node1" presStyleIdx="0" presStyleCnt="0"/>
      <dgm:spPr/>
      <dgm:t>
        <a:bodyPr/>
        <a:lstStyle/>
        <a:p>
          <a:endParaRPr lang="en-US"/>
        </a:p>
      </dgm:t>
    </dgm:pt>
    <dgm:pt modelId="{1CA6354A-DABF-C24E-983B-A99ACFEA9E88}" type="pres">
      <dgm:prSet presAssocID="{9799D45F-246D-DA45-B307-0EDDABD21C7A}" presName="hierChild2" presStyleCnt="0"/>
      <dgm:spPr/>
    </dgm:pt>
    <dgm:pt modelId="{B16D7C85-C41D-2D4B-AA80-F62442E1E28C}" type="pres">
      <dgm:prSet presAssocID="{0CCD628C-18CE-E743-B443-B081B8D06645}" presName="Name37" presStyleLbl="parChTrans1D2" presStyleIdx="0" presStyleCnt="2"/>
      <dgm:spPr/>
      <dgm:t>
        <a:bodyPr/>
        <a:lstStyle/>
        <a:p>
          <a:endParaRPr lang="en-US"/>
        </a:p>
      </dgm:t>
    </dgm:pt>
    <dgm:pt modelId="{433A3331-532D-C246-B332-88515660B50D}" type="pres">
      <dgm:prSet presAssocID="{ECA3409D-5D03-004D-9856-68F57186E16A}" presName="hierRoot2" presStyleCnt="0">
        <dgm:presLayoutVars>
          <dgm:hierBranch val="init"/>
        </dgm:presLayoutVars>
      </dgm:prSet>
      <dgm:spPr/>
    </dgm:pt>
    <dgm:pt modelId="{DC4E6B70-AD92-4E46-8984-4DDCB38046FE}" type="pres">
      <dgm:prSet presAssocID="{ECA3409D-5D03-004D-9856-68F57186E16A}" presName="rootComposite" presStyleCnt="0"/>
      <dgm:spPr/>
    </dgm:pt>
    <dgm:pt modelId="{0A01E6CF-7DC2-7D46-853C-52F750387191}" type="pres">
      <dgm:prSet presAssocID="{ECA3409D-5D03-004D-9856-68F57186E16A}" presName="rootText" presStyleLbl="node2" presStyleIdx="0" presStyleCnt="2" custScaleX="39225" custScaleY="36141" custLinFactNeighborX="1549" custLinFactNeighborY="-13575">
        <dgm:presLayoutVars>
          <dgm:chPref val="3"/>
        </dgm:presLayoutVars>
      </dgm:prSet>
      <dgm:spPr>
        <a:prstGeom prst="round2DiagRect">
          <a:avLst/>
        </a:prstGeom>
      </dgm:spPr>
      <dgm:t>
        <a:bodyPr/>
        <a:lstStyle/>
        <a:p>
          <a:endParaRPr lang="en-US"/>
        </a:p>
      </dgm:t>
    </dgm:pt>
    <dgm:pt modelId="{BC359A78-72D1-C84D-A8E9-B97B8160834B}" type="pres">
      <dgm:prSet presAssocID="{ECA3409D-5D03-004D-9856-68F57186E16A}" presName="rootConnector" presStyleLbl="node2" presStyleIdx="0" presStyleCnt="2"/>
      <dgm:spPr/>
      <dgm:t>
        <a:bodyPr/>
        <a:lstStyle/>
        <a:p>
          <a:endParaRPr lang="en-US"/>
        </a:p>
      </dgm:t>
    </dgm:pt>
    <dgm:pt modelId="{C136107A-C37B-0145-B35C-7D9984CCF628}" type="pres">
      <dgm:prSet presAssocID="{ECA3409D-5D03-004D-9856-68F57186E16A}" presName="hierChild4" presStyleCnt="0"/>
      <dgm:spPr/>
    </dgm:pt>
    <dgm:pt modelId="{D404B3CF-E579-BC45-87B0-BDD02E753C08}" type="pres">
      <dgm:prSet presAssocID="{ECA3409D-5D03-004D-9856-68F57186E16A}" presName="hierChild5" presStyleCnt="0"/>
      <dgm:spPr/>
    </dgm:pt>
    <dgm:pt modelId="{E5E135C0-8977-A641-A480-2FABD0754348}" type="pres">
      <dgm:prSet presAssocID="{5DA1C0AA-B6F0-6049-96D3-CF1F5F2012DC}" presName="Name37" presStyleLbl="parChTrans1D2" presStyleIdx="1" presStyleCnt="2"/>
      <dgm:spPr/>
      <dgm:t>
        <a:bodyPr/>
        <a:lstStyle/>
        <a:p>
          <a:endParaRPr lang="en-US"/>
        </a:p>
      </dgm:t>
    </dgm:pt>
    <dgm:pt modelId="{8DD8212B-D76E-E642-8397-232E0B83F80B}" type="pres">
      <dgm:prSet presAssocID="{BB322EAC-0C87-A743-B683-D48D737022B6}" presName="hierRoot2" presStyleCnt="0">
        <dgm:presLayoutVars>
          <dgm:hierBranch val="init"/>
        </dgm:presLayoutVars>
      </dgm:prSet>
      <dgm:spPr/>
    </dgm:pt>
    <dgm:pt modelId="{774944CE-CA7D-9D41-A26C-F8C00231D12C}" type="pres">
      <dgm:prSet presAssocID="{BB322EAC-0C87-A743-B683-D48D737022B6}" presName="rootComposite" presStyleCnt="0"/>
      <dgm:spPr/>
    </dgm:pt>
    <dgm:pt modelId="{2AD1477F-09F1-B44B-8905-F0BD3F03A5FE}" type="pres">
      <dgm:prSet presAssocID="{BB322EAC-0C87-A743-B683-D48D737022B6}" presName="rootText" presStyleLbl="node2" presStyleIdx="1" presStyleCnt="2" custScaleX="60653" custScaleY="42625" custLinFactNeighborX="4928" custLinFactNeighborY="-13575">
        <dgm:presLayoutVars>
          <dgm:chPref val="3"/>
        </dgm:presLayoutVars>
      </dgm:prSet>
      <dgm:spPr>
        <a:prstGeom prst="round2DiagRect">
          <a:avLst/>
        </a:prstGeom>
      </dgm:spPr>
      <dgm:t>
        <a:bodyPr/>
        <a:lstStyle/>
        <a:p>
          <a:endParaRPr lang="en-US"/>
        </a:p>
      </dgm:t>
    </dgm:pt>
    <dgm:pt modelId="{258FCF80-BF33-2F41-A8E3-DDA9B7FB69B2}" type="pres">
      <dgm:prSet presAssocID="{BB322EAC-0C87-A743-B683-D48D737022B6}" presName="rootConnector" presStyleLbl="node2" presStyleIdx="1" presStyleCnt="2"/>
      <dgm:spPr/>
      <dgm:t>
        <a:bodyPr/>
        <a:lstStyle/>
        <a:p>
          <a:endParaRPr lang="en-US"/>
        </a:p>
      </dgm:t>
    </dgm:pt>
    <dgm:pt modelId="{33A7D165-ABBC-EE4F-8F7D-AB0039CC6581}" type="pres">
      <dgm:prSet presAssocID="{BB322EAC-0C87-A743-B683-D48D737022B6}" presName="hierChild4" presStyleCnt="0"/>
      <dgm:spPr/>
    </dgm:pt>
    <dgm:pt modelId="{F489DFBC-4157-D441-9691-212D72DEC5E9}" type="pres">
      <dgm:prSet presAssocID="{BB322EAC-0C87-A743-B683-D48D737022B6}" presName="hierChild5" presStyleCnt="0"/>
      <dgm:spPr/>
    </dgm:pt>
    <dgm:pt modelId="{AB91721B-9BDF-0348-8267-9F2FF9D79B4A}" type="pres">
      <dgm:prSet presAssocID="{9799D45F-246D-DA45-B307-0EDDABD21C7A}" presName="hierChild3" presStyleCnt="0"/>
      <dgm:spPr/>
    </dgm:pt>
  </dgm:ptLst>
  <dgm:cxnLst>
    <dgm:cxn modelId="{AA0DF045-BAE2-5440-80AA-073E8AF4749E}" type="presOf" srcId="{0CCD628C-18CE-E743-B443-B081B8D06645}" destId="{B16D7C85-C41D-2D4B-AA80-F62442E1E28C}" srcOrd="0" destOrd="0" presId="urn:microsoft.com/office/officeart/2005/8/layout/orgChart1"/>
    <dgm:cxn modelId="{8744FD71-CB1A-2C4F-AF90-D9449281FF33}" srcId="{9799D45F-246D-DA45-B307-0EDDABD21C7A}" destId="{ECA3409D-5D03-004D-9856-68F57186E16A}" srcOrd="0" destOrd="0" parTransId="{0CCD628C-18CE-E743-B443-B081B8D06645}" sibTransId="{762F3AE0-5384-8A45-90EC-5E202FFC0BC8}"/>
    <dgm:cxn modelId="{CDC60961-8653-8043-B13F-B3C3792B054A}" type="presOf" srcId="{89805172-512B-F748-A41D-348667A8AEFA}" destId="{0FE9EA25-B1CF-A044-8F6D-8ED40A348992}" srcOrd="0" destOrd="0" presId="urn:microsoft.com/office/officeart/2005/8/layout/orgChart1"/>
    <dgm:cxn modelId="{75BB59F6-82B9-F443-A92D-C857DAB58C0D}" srcId="{89805172-512B-F748-A41D-348667A8AEFA}" destId="{9799D45F-246D-DA45-B307-0EDDABD21C7A}" srcOrd="0" destOrd="0" parTransId="{F5F7DAE4-668F-9B49-8FDE-E71C121F9A8F}" sibTransId="{E7F59F9A-9001-FE43-BAB3-F051FEA1B3E8}"/>
    <dgm:cxn modelId="{91DDDBAD-E501-3549-98F1-A8E20E048C31}" type="presOf" srcId="{ECA3409D-5D03-004D-9856-68F57186E16A}" destId="{0A01E6CF-7DC2-7D46-853C-52F750387191}" srcOrd="0" destOrd="0" presId="urn:microsoft.com/office/officeart/2005/8/layout/orgChart1"/>
    <dgm:cxn modelId="{3F5E724C-A193-8F49-93EF-D4899FD4E6B8}" type="presOf" srcId="{9799D45F-246D-DA45-B307-0EDDABD21C7A}" destId="{AFC8B233-D1C5-E844-A835-FD2C474256A0}" srcOrd="0" destOrd="0" presId="urn:microsoft.com/office/officeart/2005/8/layout/orgChart1"/>
    <dgm:cxn modelId="{A7968E8C-CD5F-B14A-B02D-96B70FF9E74A}" srcId="{9799D45F-246D-DA45-B307-0EDDABD21C7A}" destId="{BB322EAC-0C87-A743-B683-D48D737022B6}" srcOrd="1" destOrd="0" parTransId="{5DA1C0AA-B6F0-6049-96D3-CF1F5F2012DC}" sibTransId="{9EC04250-A622-3F48-880F-8F1E530D2DDB}"/>
    <dgm:cxn modelId="{0637238D-30A2-DD44-8D32-4CD0AA571781}" type="presOf" srcId="{BB322EAC-0C87-A743-B683-D48D737022B6}" destId="{2AD1477F-09F1-B44B-8905-F0BD3F03A5FE}" srcOrd="0" destOrd="0" presId="urn:microsoft.com/office/officeart/2005/8/layout/orgChart1"/>
    <dgm:cxn modelId="{ACC05EE3-66A4-0240-B140-36EDDB1567D7}" type="presOf" srcId="{5DA1C0AA-B6F0-6049-96D3-CF1F5F2012DC}" destId="{E5E135C0-8977-A641-A480-2FABD0754348}" srcOrd="0" destOrd="0" presId="urn:microsoft.com/office/officeart/2005/8/layout/orgChart1"/>
    <dgm:cxn modelId="{FE9AD5C8-4A4D-0846-9CD3-C9BA87C73B4C}" type="presOf" srcId="{BB322EAC-0C87-A743-B683-D48D737022B6}" destId="{258FCF80-BF33-2F41-A8E3-DDA9B7FB69B2}" srcOrd="1" destOrd="0" presId="urn:microsoft.com/office/officeart/2005/8/layout/orgChart1"/>
    <dgm:cxn modelId="{9148EC5B-6611-FB44-B70A-8E226A6CF768}" type="presOf" srcId="{ECA3409D-5D03-004D-9856-68F57186E16A}" destId="{BC359A78-72D1-C84D-A8E9-B97B8160834B}" srcOrd="1" destOrd="0" presId="urn:microsoft.com/office/officeart/2005/8/layout/orgChart1"/>
    <dgm:cxn modelId="{4BB8D13F-A842-8B42-9CAA-8D40722A9C6C}" type="presOf" srcId="{9799D45F-246D-DA45-B307-0EDDABD21C7A}" destId="{9864C566-C26A-8040-B36D-1568EC89892D}" srcOrd="1" destOrd="0" presId="urn:microsoft.com/office/officeart/2005/8/layout/orgChart1"/>
    <dgm:cxn modelId="{30A538C4-12D6-654E-B902-B244989483BB}" type="presParOf" srcId="{0FE9EA25-B1CF-A044-8F6D-8ED40A348992}" destId="{81134BDC-0529-2145-8F6D-711F8304C283}" srcOrd="0" destOrd="0" presId="urn:microsoft.com/office/officeart/2005/8/layout/orgChart1"/>
    <dgm:cxn modelId="{B86E3C7F-BB84-E74B-845B-F32EFA0EBBB5}" type="presParOf" srcId="{81134BDC-0529-2145-8F6D-711F8304C283}" destId="{043B1387-E617-E84E-85C2-E04994FD8F64}" srcOrd="0" destOrd="0" presId="urn:microsoft.com/office/officeart/2005/8/layout/orgChart1"/>
    <dgm:cxn modelId="{F3CFE770-37B9-2C49-ADFF-84243C9D66EB}" type="presParOf" srcId="{043B1387-E617-E84E-85C2-E04994FD8F64}" destId="{AFC8B233-D1C5-E844-A835-FD2C474256A0}" srcOrd="0" destOrd="0" presId="urn:microsoft.com/office/officeart/2005/8/layout/orgChart1"/>
    <dgm:cxn modelId="{5F6CC77E-AD75-D846-9FC9-D2DB0A73E4C8}" type="presParOf" srcId="{043B1387-E617-E84E-85C2-E04994FD8F64}" destId="{9864C566-C26A-8040-B36D-1568EC89892D}" srcOrd="1" destOrd="0" presId="urn:microsoft.com/office/officeart/2005/8/layout/orgChart1"/>
    <dgm:cxn modelId="{C2B245C3-9B4B-E34E-897A-AB1D04B80DE5}" type="presParOf" srcId="{81134BDC-0529-2145-8F6D-711F8304C283}" destId="{1CA6354A-DABF-C24E-983B-A99ACFEA9E88}" srcOrd="1" destOrd="0" presId="urn:microsoft.com/office/officeart/2005/8/layout/orgChart1"/>
    <dgm:cxn modelId="{0B63E3DD-6C14-6B41-9B7E-58F331029A49}" type="presParOf" srcId="{1CA6354A-DABF-C24E-983B-A99ACFEA9E88}" destId="{B16D7C85-C41D-2D4B-AA80-F62442E1E28C}" srcOrd="0" destOrd="0" presId="urn:microsoft.com/office/officeart/2005/8/layout/orgChart1"/>
    <dgm:cxn modelId="{B2ED87AD-2FCD-F249-B7B6-B54BB055592E}" type="presParOf" srcId="{1CA6354A-DABF-C24E-983B-A99ACFEA9E88}" destId="{433A3331-532D-C246-B332-88515660B50D}" srcOrd="1" destOrd="0" presId="urn:microsoft.com/office/officeart/2005/8/layout/orgChart1"/>
    <dgm:cxn modelId="{9F73346F-2D44-194C-A8E0-9331084BB617}" type="presParOf" srcId="{433A3331-532D-C246-B332-88515660B50D}" destId="{DC4E6B70-AD92-4E46-8984-4DDCB38046FE}" srcOrd="0" destOrd="0" presId="urn:microsoft.com/office/officeart/2005/8/layout/orgChart1"/>
    <dgm:cxn modelId="{A04B954E-E480-B647-B6C6-0FEF054E3242}" type="presParOf" srcId="{DC4E6B70-AD92-4E46-8984-4DDCB38046FE}" destId="{0A01E6CF-7DC2-7D46-853C-52F750387191}" srcOrd="0" destOrd="0" presId="urn:microsoft.com/office/officeart/2005/8/layout/orgChart1"/>
    <dgm:cxn modelId="{D2DD27FB-DBC0-B348-8FAA-542C9B0C859D}" type="presParOf" srcId="{DC4E6B70-AD92-4E46-8984-4DDCB38046FE}" destId="{BC359A78-72D1-C84D-A8E9-B97B8160834B}" srcOrd="1" destOrd="0" presId="urn:microsoft.com/office/officeart/2005/8/layout/orgChart1"/>
    <dgm:cxn modelId="{112B87CE-841F-B44F-BDA1-11FBE1C1833E}" type="presParOf" srcId="{433A3331-532D-C246-B332-88515660B50D}" destId="{C136107A-C37B-0145-B35C-7D9984CCF628}" srcOrd="1" destOrd="0" presId="urn:microsoft.com/office/officeart/2005/8/layout/orgChart1"/>
    <dgm:cxn modelId="{449D87B9-435C-FE46-A566-E9A9762D1163}" type="presParOf" srcId="{433A3331-532D-C246-B332-88515660B50D}" destId="{D404B3CF-E579-BC45-87B0-BDD02E753C08}" srcOrd="2" destOrd="0" presId="urn:microsoft.com/office/officeart/2005/8/layout/orgChart1"/>
    <dgm:cxn modelId="{E6608202-ECCF-F241-9CE9-8BA34F1C213D}" type="presParOf" srcId="{1CA6354A-DABF-C24E-983B-A99ACFEA9E88}" destId="{E5E135C0-8977-A641-A480-2FABD0754348}" srcOrd="2" destOrd="0" presId="urn:microsoft.com/office/officeart/2005/8/layout/orgChart1"/>
    <dgm:cxn modelId="{C98E1648-5175-704E-B651-FA264C8FA424}" type="presParOf" srcId="{1CA6354A-DABF-C24E-983B-A99ACFEA9E88}" destId="{8DD8212B-D76E-E642-8397-232E0B83F80B}" srcOrd="3" destOrd="0" presId="urn:microsoft.com/office/officeart/2005/8/layout/orgChart1"/>
    <dgm:cxn modelId="{4C1F4A4A-308E-134D-854A-30197BD553DA}" type="presParOf" srcId="{8DD8212B-D76E-E642-8397-232E0B83F80B}" destId="{774944CE-CA7D-9D41-A26C-F8C00231D12C}" srcOrd="0" destOrd="0" presId="urn:microsoft.com/office/officeart/2005/8/layout/orgChart1"/>
    <dgm:cxn modelId="{AEF2B694-63E4-854D-832C-B91F388037E3}" type="presParOf" srcId="{774944CE-CA7D-9D41-A26C-F8C00231D12C}" destId="{2AD1477F-09F1-B44B-8905-F0BD3F03A5FE}" srcOrd="0" destOrd="0" presId="urn:microsoft.com/office/officeart/2005/8/layout/orgChart1"/>
    <dgm:cxn modelId="{CFAB5405-FAE1-DA4F-8DA3-AAA3B35AD821}" type="presParOf" srcId="{774944CE-CA7D-9D41-A26C-F8C00231D12C}" destId="{258FCF80-BF33-2F41-A8E3-DDA9B7FB69B2}" srcOrd="1" destOrd="0" presId="urn:microsoft.com/office/officeart/2005/8/layout/orgChart1"/>
    <dgm:cxn modelId="{AD3F0260-E005-E041-BAB9-B85780544FE4}" type="presParOf" srcId="{8DD8212B-D76E-E642-8397-232E0B83F80B}" destId="{33A7D165-ABBC-EE4F-8F7D-AB0039CC6581}" srcOrd="1" destOrd="0" presId="urn:microsoft.com/office/officeart/2005/8/layout/orgChart1"/>
    <dgm:cxn modelId="{410E8216-5292-1141-A607-25D87F33AC1A}" type="presParOf" srcId="{8DD8212B-D76E-E642-8397-232E0B83F80B}" destId="{F489DFBC-4157-D441-9691-212D72DEC5E9}" srcOrd="2" destOrd="0" presId="urn:microsoft.com/office/officeart/2005/8/layout/orgChart1"/>
    <dgm:cxn modelId="{84232339-8B23-3240-AF8C-89F666DFC499}" type="presParOf" srcId="{81134BDC-0529-2145-8F6D-711F8304C283}" destId="{AB91721B-9BDF-0348-8267-9F2FF9D79B4A}"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04624E-017A-CB46-8B32-655B92454604}" type="doc">
      <dgm:prSet loTypeId="urn:microsoft.com/office/officeart/2005/8/layout/radial4" loCatId="" qsTypeId="urn:microsoft.com/office/officeart/2005/8/quickstyle/simple3" qsCatId="simple" csTypeId="urn:microsoft.com/office/officeart/2005/8/colors/colorful2" csCatId="colorful" phldr="1"/>
      <dgm:spPr/>
      <dgm:t>
        <a:bodyPr/>
        <a:lstStyle/>
        <a:p>
          <a:endParaRPr lang="en-US"/>
        </a:p>
      </dgm:t>
    </dgm:pt>
    <dgm:pt modelId="{16C6316C-1985-C642-8D51-597430842FF0}">
      <dgm:prSet phldrT="[Text]" custT="1"/>
      <dgm:spPr/>
      <dgm:t>
        <a:bodyPr/>
        <a:lstStyle/>
        <a:p>
          <a:pPr>
            <a:lnSpc>
              <a:spcPct val="100000"/>
            </a:lnSpc>
          </a:pPr>
          <a:r>
            <a:rPr lang="en-US" sz="2800" b="1">
              <a:latin typeface="+mn-lt"/>
              <a:cs typeface="Gill Sans MT"/>
            </a:rPr>
            <a:t>GFR</a:t>
          </a:r>
          <a:endParaRPr lang="en-US" sz="3200" b="1" dirty="0">
            <a:latin typeface="+mn-lt"/>
            <a:cs typeface="Gill Sans MT"/>
          </a:endParaRPr>
        </a:p>
      </dgm:t>
    </dgm:pt>
    <dgm:pt modelId="{337F8602-861C-7846-A0CB-6DD9863123B2}" type="sibTrans" cxnId="{2369D7EA-364A-FB41-8070-F76779ECD0FC}">
      <dgm:prSet/>
      <dgm:spPr/>
      <dgm:t>
        <a:bodyPr/>
        <a:lstStyle/>
        <a:p>
          <a:endParaRPr lang="en-US" sz="1800">
            <a:latin typeface="+mn-lt"/>
            <a:ea typeface="Gill Sans MT" charset="0"/>
            <a:cs typeface="Gill Sans MT" charset="0"/>
          </a:endParaRPr>
        </a:p>
      </dgm:t>
    </dgm:pt>
    <dgm:pt modelId="{5C44E03F-2B95-B245-84B8-F933440C2A45}" type="parTrans" cxnId="{2369D7EA-364A-FB41-8070-F76779ECD0FC}">
      <dgm:prSet/>
      <dgm:spPr/>
      <dgm:t>
        <a:bodyPr/>
        <a:lstStyle/>
        <a:p>
          <a:endParaRPr lang="en-US" sz="1800">
            <a:latin typeface="+mn-lt"/>
            <a:ea typeface="Gill Sans MT" charset="0"/>
            <a:cs typeface="Gill Sans MT" charset="0"/>
          </a:endParaRPr>
        </a:p>
      </dgm:t>
    </dgm:pt>
    <dgm:pt modelId="{B28CB9D6-866B-7A4A-8FDF-4AFACAADCEF4}">
      <dgm:prSet custT="1"/>
      <dgm:spPr/>
      <dgm:t>
        <a:bodyPr/>
        <a:lstStyle/>
        <a:p>
          <a:pPr marL="171450" lvl="1" indent="0" algn="ctr" defTabSz="800100" rtl="1">
            <a:lnSpc>
              <a:spcPct val="90000"/>
            </a:lnSpc>
            <a:spcBef>
              <a:spcPct val="0"/>
            </a:spcBef>
            <a:spcAft>
              <a:spcPct val="15000"/>
            </a:spcAft>
            <a:buNone/>
          </a:pPr>
          <a:r>
            <a:rPr lang="en-US" altLang="ar-SA" sz="1600" b="0" dirty="0">
              <a:solidFill>
                <a:srgbClr val="FF0000"/>
              </a:solidFill>
              <a:latin typeface="+mn-lt"/>
              <a:ea typeface="Arial" panose="020B0604020202020204" pitchFamily="34" charset="0"/>
            </a:rPr>
            <a:t>Net filtration pressure (NFP) </a:t>
          </a:r>
          <a:endParaRPr lang="en-US" sz="1600" b="0" dirty="0">
            <a:solidFill>
              <a:srgbClr val="FF0000"/>
            </a:solidFill>
            <a:latin typeface="+mn-lt"/>
            <a:cs typeface="Gill Sans MT"/>
          </a:endParaRPr>
        </a:p>
      </dgm:t>
    </dgm:pt>
    <dgm:pt modelId="{1A683473-32F1-5B4E-8E74-FD02F5954178}" type="parTrans" cxnId="{9EE890B9-15F3-804B-981E-213473AEA45F}">
      <dgm:prSet/>
      <dgm:spPr/>
      <dgm:t>
        <a:bodyPr/>
        <a:lstStyle/>
        <a:p>
          <a:endParaRPr lang="en-US" sz="1800">
            <a:latin typeface="+mn-lt"/>
          </a:endParaRPr>
        </a:p>
      </dgm:t>
    </dgm:pt>
    <dgm:pt modelId="{2CA5938C-71FB-144B-968E-06A52EA668DD}" type="sibTrans" cxnId="{9EE890B9-15F3-804B-981E-213473AEA45F}">
      <dgm:prSet/>
      <dgm:spPr/>
      <dgm:t>
        <a:bodyPr/>
        <a:lstStyle/>
        <a:p>
          <a:endParaRPr lang="en-US" sz="1800">
            <a:latin typeface="+mn-lt"/>
          </a:endParaRPr>
        </a:p>
      </dgm:t>
    </dgm:pt>
    <dgm:pt modelId="{8DB18D80-1A36-254A-8B5C-068B0A4207D8}">
      <dgm:prSet custT="1"/>
      <dgm:spPr/>
      <dgm:t>
        <a:bodyPr/>
        <a:lstStyle/>
        <a:p>
          <a:pPr marL="171450" lvl="1" indent="0" algn="ctr" defTabSz="800100" rtl="1">
            <a:lnSpc>
              <a:spcPct val="90000"/>
            </a:lnSpc>
            <a:spcBef>
              <a:spcPct val="0"/>
            </a:spcBef>
            <a:spcAft>
              <a:spcPct val="15000"/>
            </a:spcAft>
            <a:buNone/>
          </a:pPr>
          <a:r>
            <a:rPr lang="en-US" altLang="ar-SA" sz="1600" b="0">
              <a:latin typeface="+mn-lt"/>
              <a:ea typeface="Arial" panose="020B0604020202020204" pitchFamily="34" charset="0"/>
            </a:rPr>
            <a:t>Total surface area available for filtration</a:t>
          </a:r>
          <a:endParaRPr lang="en-US" sz="1600" b="0" dirty="0">
            <a:latin typeface="+mn-lt"/>
            <a:cs typeface="Gill Sans MT"/>
          </a:endParaRPr>
        </a:p>
      </dgm:t>
    </dgm:pt>
    <dgm:pt modelId="{1C42D1F5-3BBE-E442-959C-5B4E3877B057}" type="parTrans" cxnId="{19C835A8-7914-F049-868E-5CA2DCA1F63D}">
      <dgm:prSet/>
      <dgm:spPr/>
      <dgm:t>
        <a:bodyPr/>
        <a:lstStyle/>
        <a:p>
          <a:endParaRPr lang="en-US" sz="1800">
            <a:latin typeface="+mn-lt"/>
          </a:endParaRPr>
        </a:p>
      </dgm:t>
    </dgm:pt>
    <dgm:pt modelId="{3F0054F5-B8EA-2040-8DA6-241B3775F3C4}" type="sibTrans" cxnId="{19C835A8-7914-F049-868E-5CA2DCA1F63D}">
      <dgm:prSet/>
      <dgm:spPr/>
      <dgm:t>
        <a:bodyPr/>
        <a:lstStyle/>
        <a:p>
          <a:endParaRPr lang="en-US" sz="1800">
            <a:latin typeface="+mn-lt"/>
          </a:endParaRPr>
        </a:p>
      </dgm:t>
    </dgm:pt>
    <dgm:pt modelId="{719AE631-E413-9B42-9951-D50E827535CF}">
      <dgm:prSet custT="1"/>
      <dgm:spPr/>
      <dgm:t>
        <a:bodyPr/>
        <a:lstStyle/>
        <a:p>
          <a:pPr marL="171450" lvl="1" indent="0" algn="ctr" defTabSz="800100" rtl="1">
            <a:lnSpc>
              <a:spcPct val="90000"/>
            </a:lnSpc>
            <a:spcBef>
              <a:spcPct val="0"/>
            </a:spcBef>
            <a:spcAft>
              <a:spcPct val="15000"/>
            </a:spcAft>
            <a:buNone/>
          </a:pPr>
          <a:r>
            <a:rPr lang="en-US" altLang="ar-SA" sz="1600" b="0">
              <a:latin typeface="+mn-lt"/>
              <a:ea typeface="Arial" panose="020B0604020202020204" pitchFamily="34" charset="0"/>
            </a:rPr>
            <a:t>Filtration membrane permeability</a:t>
          </a:r>
          <a:endParaRPr lang="en-US" sz="1600" b="0" dirty="0">
            <a:latin typeface="+mn-lt"/>
            <a:cs typeface="Gill Sans MT"/>
          </a:endParaRPr>
        </a:p>
      </dgm:t>
    </dgm:pt>
    <dgm:pt modelId="{278A1B77-7ED9-1245-9D3E-49AC00DC4EF5}" type="parTrans" cxnId="{448FB503-E8FE-FA49-AEF3-A2F6DEEB5E42}">
      <dgm:prSet/>
      <dgm:spPr/>
      <dgm:t>
        <a:bodyPr/>
        <a:lstStyle/>
        <a:p>
          <a:endParaRPr lang="en-US" sz="1800">
            <a:latin typeface="+mn-lt"/>
          </a:endParaRPr>
        </a:p>
      </dgm:t>
    </dgm:pt>
    <dgm:pt modelId="{9D5E87B3-0A19-234E-8DA6-00872F4F300D}" type="sibTrans" cxnId="{448FB503-E8FE-FA49-AEF3-A2F6DEEB5E42}">
      <dgm:prSet/>
      <dgm:spPr/>
      <dgm:t>
        <a:bodyPr/>
        <a:lstStyle/>
        <a:p>
          <a:endParaRPr lang="en-US" sz="1800">
            <a:latin typeface="+mn-lt"/>
          </a:endParaRPr>
        </a:p>
      </dgm:t>
    </dgm:pt>
    <dgm:pt modelId="{18C1D852-49F4-5F40-BC10-A90EE4FEE01D}" type="pres">
      <dgm:prSet presAssocID="{3D04624E-017A-CB46-8B32-655B92454604}" presName="cycle" presStyleCnt="0">
        <dgm:presLayoutVars>
          <dgm:chMax val="1"/>
          <dgm:dir/>
          <dgm:animLvl val="ctr"/>
          <dgm:resizeHandles val="exact"/>
        </dgm:presLayoutVars>
      </dgm:prSet>
      <dgm:spPr/>
      <dgm:t>
        <a:bodyPr/>
        <a:lstStyle/>
        <a:p>
          <a:endParaRPr lang="en-US"/>
        </a:p>
      </dgm:t>
    </dgm:pt>
    <dgm:pt modelId="{9B9E8275-0EAA-3944-934C-BEE837E5D7CC}" type="pres">
      <dgm:prSet presAssocID="{16C6316C-1985-C642-8D51-597430842FF0}" presName="centerShape" presStyleLbl="node0" presStyleIdx="0" presStyleCnt="1" custScaleX="109374" custScaleY="107120"/>
      <dgm:spPr/>
      <dgm:t>
        <a:bodyPr/>
        <a:lstStyle/>
        <a:p>
          <a:endParaRPr lang="en-US"/>
        </a:p>
      </dgm:t>
    </dgm:pt>
    <dgm:pt modelId="{C54DD93D-1480-1B4A-85F4-D6F4DE625563}" type="pres">
      <dgm:prSet presAssocID="{1C42D1F5-3BBE-E442-959C-5B4E3877B057}" presName="parTrans" presStyleLbl="bgSibTrans2D1" presStyleIdx="0" presStyleCnt="3"/>
      <dgm:spPr/>
      <dgm:t>
        <a:bodyPr/>
        <a:lstStyle/>
        <a:p>
          <a:endParaRPr lang="en-US"/>
        </a:p>
      </dgm:t>
    </dgm:pt>
    <dgm:pt modelId="{77F71361-1658-C443-964C-A07F11C70113}" type="pres">
      <dgm:prSet presAssocID="{8DB18D80-1A36-254A-8B5C-068B0A4207D8}" presName="node" presStyleLbl="node1" presStyleIdx="0" presStyleCnt="3" custScaleX="158542" custRadScaleRad="143181" custRadScaleInc="-47981">
        <dgm:presLayoutVars>
          <dgm:bulletEnabled val="1"/>
        </dgm:presLayoutVars>
      </dgm:prSet>
      <dgm:spPr/>
      <dgm:t>
        <a:bodyPr/>
        <a:lstStyle/>
        <a:p>
          <a:endParaRPr lang="en-US"/>
        </a:p>
      </dgm:t>
    </dgm:pt>
    <dgm:pt modelId="{41351060-BBD0-7A43-AF94-3B763F4B35DD}" type="pres">
      <dgm:prSet presAssocID="{1A683473-32F1-5B4E-8E74-FD02F5954178}" presName="parTrans" presStyleLbl="bgSibTrans2D1" presStyleIdx="1" presStyleCnt="3"/>
      <dgm:spPr/>
      <dgm:t>
        <a:bodyPr/>
        <a:lstStyle/>
        <a:p>
          <a:endParaRPr lang="en-US"/>
        </a:p>
      </dgm:t>
    </dgm:pt>
    <dgm:pt modelId="{EC2278BB-0FC5-F94E-98E9-834CA1DA7B72}" type="pres">
      <dgm:prSet presAssocID="{B28CB9D6-866B-7A4A-8FDF-4AFACAADCEF4}" presName="node" presStyleLbl="node1" presStyleIdx="1" presStyleCnt="3" custScaleX="216096" custScaleY="73456">
        <dgm:presLayoutVars>
          <dgm:bulletEnabled val="1"/>
        </dgm:presLayoutVars>
      </dgm:prSet>
      <dgm:spPr/>
      <dgm:t>
        <a:bodyPr/>
        <a:lstStyle/>
        <a:p>
          <a:endParaRPr lang="en-US"/>
        </a:p>
      </dgm:t>
    </dgm:pt>
    <dgm:pt modelId="{BBC650CC-E9D0-2243-B66F-DA892438D3A5}" type="pres">
      <dgm:prSet presAssocID="{278A1B77-7ED9-1245-9D3E-49AC00DC4EF5}" presName="parTrans" presStyleLbl="bgSibTrans2D1" presStyleIdx="2" presStyleCnt="3"/>
      <dgm:spPr/>
      <dgm:t>
        <a:bodyPr/>
        <a:lstStyle/>
        <a:p>
          <a:endParaRPr lang="en-US"/>
        </a:p>
      </dgm:t>
    </dgm:pt>
    <dgm:pt modelId="{891FDEB5-E7A3-6140-83E4-88B1D21B75EB}" type="pres">
      <dgm:prSet presAssocID="{719AE631-E413-9B42-9951-D50E827535CF}" presName="node" presStyleLbl="node1" presStyleIdx="2" presStyleCnt="3" custScaleX="149156" custRadScaleRad="141211" custRadScaleInc="47246">
        <dgm:presLayoutVars>
          <dgm:bulletEnabled val="1"/>
        </dgm:presLayoutVars>
      </dgm:prSet>
      <dgm:spPr/>
      <dgm:t>
        <a:bodyPr/>
        <a:lstStyle/>
        <a:p>
          <a:endParaRPr lang="en-US"/>
        </a:p>
      </dgm:t>
    </dgm:pt>
  </dgm:ptLst>
  <dgm:cxnLst>
    <dgm:cxn modelId="{1D059B09-D96E-4742-B2E4-B893BECF32F8}" type="presOf" srcId="{3D04624E-017A-CB46-8B32-655B92454604}" destId="{18C1D852-49F4-5F40-BC10-A90EE4FEE01D}" srcOrd="0" destOrd="0" presId="urn:microsoft.com/office/officeart/2005/8/layout/radial4"/>
    <dgm:cxn modelId="{779A6876-09C3-E443-8DAC-FB539753C366}" type="presOf" srcId="{8DB18D80-1A36-254A-8B5C-068B0A4207D8}" destId="{77F71361-1658-C443-964C-A07F11C70113}" srcOrd="0" destOrd="0" presId="urn:microsoft.com/office/officeart/2005/8/layout/radial4"/>
    <dgm:cxn modelId="{8CC2873C-23AF-B048-A2C5-10B4BA842C1E}" type="presOf" srcId="{B28CB9D6-866B-7A4A-8FDF-4AFACAADCEF4}" destId="{EC2278BB-0FC5-F94E-98E9-834CA1DA7B72}" srcOrd="0" destOrd="0" presId="urn:microsoft.com/office/officeart/2005/8/layout/radial4"/>
    <dgm:cxn modelId="{D6DAAFFA-A0D4-BE47-84F7-7047455EDEF4}" type="presOf" srcId="{719AE631-E413-9B42-9951-D50E827535CF}" destId="{891FDEB5-E7A3-6140-83E4-88B1D21B75EB}" srcOrd="0" destOrd="0" presId="urn:microsoft.com/office/officeart/2005/8/layout/radial4"/>
    <dgm:cxn modelId="{448FB503-E8FE-FA49-AEF3-A2F6DEEB5E42}" srcId="{16C6316C-1985-C642-8D51-597430842FF0}" destId="{719AE631-E413-9B42-9951-D50E827535CF}" srcOrd="2" destOrd="0" parTransId="{278A1B77-7ED9-1245-9D3E-49AC00DC4EF5}" sibTransId="{9D5E87B3-0A19-234E-8DA6-00872F4F300D}"/>
    <dgm:cxn modelId="{9144E620-0E6B-544B-8E1D-BAF70E0E5EB3}" type="presOf" srcId="{278A1B77-7ED9-1245-9D3E-49AC00DC4EF5}" destId="{BBC650CC-E9D0-2243-B66F-DA892438D3A5}" srcOrd="0" destOrd="0" presId="urn:microsoft.com/office/officeart/2005/8/layout/radial4"/>
    <dgm:cxn modelId="{19C835A8-7914-F049-868E-5CA2DCA1F63D}" srcId="{16C6316C-1985-C642-8D51-597430842FF0}" destId="{8DB18D80-1A36-254A-8B5C-068B0A4207D8}" srcOrd="0" destOrd="0" parTransId="{1C42D1F5-3BBE-E442-959C-5B4E3877B057}" sibTransId="{3F0054F5-B8EA-2040-8DA6-241B3775F3C4}"/>
    <dgm:cxn modelId="{2369D7EA-364A-FB41-8070-F76779ECD0FC}" srcId="{3D04624E-017A-CB46-8B32-655B92454604}" destId="{16C6316C-1985-C642-8D51-597430842FF0}" srcOrd="0" destOrd="0" parTransId="{5C44E03F-2B95-B245-84B8-F933440C2A45}" sibTransId="{337F8602-861C-7846-A0CB-6DD9863123B2}"/>
    <dgm:cxn modelId="{F74DAE47-0834-B143-8A58-65DE32504AB9}" type="presOf" srcId="{1C42D1F5-3BBE-E442-959C-5B4E3877B057}" destId="{C54DD93D-1480-1B4A-85F4-D6F4DE625563}" srcOrd="0" destOrd="0" presId="urn:microsoft.com/office/officeart/2005/8/layout/radial4"/>
    <dgm:cxn modelId="{9EE890B9-15F3-804B-981E-213473AEA45F}" srcId="{16C6316C-1985-C642-8D51-597430842FF0}" destId="{B28CB9D6-866B-7A4A-8FDF-4AFACAADCEF4}" srcOrd="1" destOrd="0" parTransId="{1A683473-32F1-5B4E-8E74-FD02F5954178}" sibTransId="{2CA5938C-71FB-144B-968E-06A52EA668DD}"/>
    <dgm:cxn modelId="{A9235FEC-F63D-6B42-9E18-357B4332A742}" type="presOf" srcId="{16C6316C-1985-C642-8D51-597430842FF0}" destId="{9B9E8275-0EAA-3944-934C-BEE837E5D7CC}" srcOrd="0" destOrd="0" presId="urn:microsoft.com/office/officeart/2005/8/layout/radial4"/>
    <dgm:cxn modelId="{A680B084-215B-BF48-873C-C15324B58502}" type="presOf" srcId="{1A683473-32F1-5B4E-8E74-FD02F5954178}" destId="{41351060-BBD0-7A43-AF94-3B763F4B35DD}" srcOrd="0" destOrd="0" presId="urn:microsoft.com/office/officeart/2005/8/layout/radial4"/>
    <dgm:cxn modelId="{DEBA2694-1DB5-D54D-B99D-6157710F1D93}" type="presParOf" srcId="{18C1D852-49F4-5F40-BC10-A90EE4FEE01D}" destId="{9B9E8275-0EAA-3944-934C-BEE837E5D7CC}" srcOrd="0" destOrd="0" presId="urn:microsoft.com/office/officeart/2005/8/layout/radial4"/>
    <dgm:cxn modelId="{01FFAE0B-16F6-164E-A20D-EBE6F674B205}" type="presParOf" srcId="{18C1D852-49F4-5F40-BC10-A90EE4FEE01D}" destId="{C54DD93D-1480-1B4A-85F4-D6F4DE625563}" srcOrd="1" destOrd="0" presId="urn:microsoft.com/office/officeart/2005/8/layout/radial4"/>
    <dgm:cxn modelId="{4257AB07-AB30-674F-90B5-2B606D5A8445}" type="presParOf" srcId="{18C1D852-49F4-5F40-BC10-A90EE4FEE01D}" destId="{77F71361-1658-C443-964C-A07F11C70113}" srcOrd="2" destOrd="0" presId="urn:microsoft.com/office/officeart/2005/8/layout/radial4"/>
    <dgm:cxn modelId="{2EB24432-A8D4-E041-840C-D2EBDB092F90}" type="presParOf" srcId="{18C1D852-49F4-5F40-BC10-A90EE4FEE01D}" destId="{41351060-BBD0-7A43-AF94-3B763F4B35DD}" srcOrd="3" destOrd="0" presId="urn:microsoft.com/office/officeart/2005/8/layout/radial4"/>
    <dgm:cxn modelId="{46BC315E-B08F-AC46-B231-92AEF7EB0A2F}" type="presParOf" srcId="{18C1D852-49F4-5F40-BC10-A90EE4FEE01D}" destId="{EC2278BB-0FC5-F94E-98E9-834CA1DA7B72}" srcOrd="4" destOrd="0" presId="urn:microsoft.com/office/officeart/2005/8/layout/radial4"/>
    <dgm:cxn modelId="{EB0FE247-6974-5945-8ABF-9A2522FE247F}" type="presParOf" srcId="{18C1D852-49F4-5F40-BC10-A90EE4FEE01D}" destId="{BBC650CC-E9D0-2243-B66F-DA892438D3A5}" srcOrd="5" destOrd="0" presId="urn:microsoft.com/office/officeart/2005/8/layout/radial4"/>
    <dgm:cxn modelId="{7EC4B2C7-68A8-7F48-8B77-64EF7DDB752D}" type="presParOf" srcId="{18C1D852-49F4-5F40-BC10-A90EE4FEE01D}" destId="{891FDEB5-E7A3-6140-83E4-88B1D21B75EB}"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4F11FF-E7F0-42EE-B312-A09402ACCD3E}" type="doc">
      <dgm:prSet loTypeId="urn:microsoft.com/office/officeart/2005/8/layout/equation1" loCatId="process" qsTypeId="urn:microsoft.com/office/officeart/2005/8/quickstyle/simple1" qsCatId="simple" csTypeId="urn:microsoft.com/office/officeart/2005/8/colors/colorful1" csCatId="colorful" phldr="1"/>
      <dgm:spPr/>
    </dgm:pt>
    <dgm:pt modelId="{0FD55056-A87F-468D-B9EA-C683271D365D}">
      <dgm:prSet phldrT="[Text]" custT="1"/>
      <dgm:spPr/>
      <dgm:t>
        <a:bodyPr/>
        <a:lstStyle/>
        <a:p>
          <a:pPr algn="ctr"/>
          <a:r>
            <a:rPr lang="en-US" sz="1600" b="1" dirty="0" smtClean="0">
              <a:solidFill>
                <a:schemeClr val="tx1"/>
              </a:solidFill>
              <a:latin typeface="Gill Sans MT" pitchFamily="34" charset="0"/>
              <a:ea typeface="Gill Sans MT" charset="0"/>
              <a:cs typeface="Gill Sans MT" charset="0"/>
            </a:rPr>
            <a:t>NFP = 10 mmHg </a:t>
          </a:r>
        </a:p>
        <a:p>
          <a:pPr algn="l"/>
          <a:r>
            <a:rPr lang="en-US" sz="1800" dirty="0" smtClean="0">
              <a:latin typeface="Gill Sans MT" pitchFamily="34" charset="0"/>
              <a:ea typeface="Times Roman" charset="0"/>
              <a:cs typeface="Times Roman" charset="0"/>
              <a:sym typeface="Times Roman" charset="0"/>
            </a:rPr>
            <a:t>1-</a:t>
          </a:r>
          <a:r>
            <a:rPr lang="ar-SA" sz="1800" dirty="0" err="1" smtClean="0">
              <a:latin typeface="Gill Sans MT" pitchFamily="34" charset="0"/>
              <a:ea typeface="Times Roman" charset="0"/>
              <a:cs typeface="Times Roman" charset="0"/>
              <a:sym typeface="Times Roman" charset="0"/>
            </a:rPr>
            <a:t>the</a:t>
          </a:r>
          <a:r>
            <a:rPr lang="ar-SA" sz="1800" dirty="0" smtClean="0">
              <a:latin typeface="Gill Sans MT" pitchFamily="34" charset="0"/>
              <a:ea typeface="Times Roman" charset="0"/>
              <a:cs typeface="Times Roman" charset="0"/>
              <a:sym typeface="Times Roman" charset="0"/>
            </a:rPr>
            <a:t> </a:t>
          </a:r>
          <a:r>
            <a:rPr lang="ar-SA" sz="1800" dirty="0" err="1" smtClean="0">
              <a:latin typeface="Gill Sans MT" pitchFamily="34" charset="0"/>
              <a:ea typeface="Times Roman" charset="0"/>
              <a:cs typeface="Times Roman" charset="0"/>
              <a:sym typeface="Times Roman" charset="0"/>
            </a:rPr>
            <a:t>net</a:t>
          </a:r>
          <a:r>
            <a:rPr lang="en-US" sz="1800" dirty="0" smtClean="0">
              <a:latin typeface="Gill Sans MT" pitchFamily="34" charset="0"/>
              <a:ea typeface="Times Roman" charset="0"/>
              <a:cs typeface="Times Roman" charset="0"/>
              <a:sym typeface="Times Roman" charset="0"/>
            </a:rPr>
            <a:t> </a:t>
          </a:r>
          <a:r>
            <a:rPr lang="ar-SA" sz="1800" dirty="0" err="1" smtClean="0">
              <a:latin typeface="Gill Sans MT" pitchFamily="34" charset="0"/>
              <a:ea typeface="Times Roman" charset="0"/>
              <a:cs typeface="Times Roman" charset="0"/>
              <a:sym typeface="Times Roman" charset="0"/>
            </a:rPr>
            <a:t>filtration</a:t>
          </a:r>
          <a:r>
            <a:rPr lang="en-US" sz="1800" dirty="0" smtClean="0">
              <a:latin typeface="Gill Sans MT" pitchFamily="34" charset="0"/>
              <a:ea typeface="Times Roman" charset="0"/>
              <a:cs typeface="Times Roman" charset="0"/>
              <a:sym typeface="Times Roman" charset="0"/>
            </a:rPr>
            <a:t> </a:t>
          </a:r>
          <a:r>
            <a:rPr lang="ar-SA" sz="1800" dirty="0" err="1" smtClean="0">
              <a:latin typeface="Gill Sans MT" pitchFamily="34" charset="0"/>
              <a:ea typeface="Times Roman" charset="0"/>
              <a:cs typeface="Times Roman" charset="0"/>
              <a:sym typeface="Times Roman" charset="0"/>
            </a:rPr>
            <a:t>pressure</a:t>
          </a:r>
          <a:r>
            <a:rPr lang="ar-SA" sz="1800" dirty="0" smtClean="0">
              <a:latin typeface="Gill Sans MT" pitchFamily="34" charset="0"/>
              <a:ea typeface="Times Roman" charset="0"/>
              <a:cs typeface="Times Roman" charset="0"/>
              <a:sym typeface="Times Roman" charset="0"/>
            </a:rPr>
            <a:t> </a:t>
          </a:r>
          <a:r>
            <a:rPr lang="ar-SA" sz="1800" dirty="0" err="1" smtClean="0">
              <a:latin typeface="Gill Sans MT" pitchFamily="34" charset="0"/>
              <a:ea typeface="Times Roman" charset="0"/>
              <a:cs typeface="Times Roman" charset="0"/>
              <a:sym typeface="Times Roman" charset="0"/>
            </a:rPr>
            <a:t>across</a:t>
          </a:r>
          <a:r>
            <a:rPr lang="ar-SA" sz="1800" dirty="0" smtClean="0">
              <a:latin typeface="Gill Sans MT" pitchFamily="34" charset="0"/>
              <a:ea typeface="Times Roman" charset="0"/>
              <a:cs typeface="Times Roman" charset="0"/>
              <a:sym typeface="Times Roman" charset="0"/>
            </a:rPr>
            <a:t> </a:t>
          </a:r>
          <a:r>
            <a:rPr lang="ar-SA" sz="1800" dirty="0" err="1" smtClean="0">
              <a:latin typeface="Gill Sans MT" pitchFamily="34" charset="0"/>
              <a:ea typeface="Times Roman" charset="0"/>
              <a:cs typeface="Times Roman" charset="0"/>
              <a:sym typeface="Times Roman" charset="0"/>
            </a:rPr>
            <a:t>the</a:t>
          </a:r>
          <a:r>
            <a:rPr lang="ar-SA" sz="1800" dirty="0" smtClean="0">
              <a:latin typeface="Gill Sans MT" pitchFamily="34" charset="0"/>
              <a:ea typeface="Times Roman" charset="0"/>
              <a:cs typeface="Times Roman" charset="0"/>
              <a:sym typeface="Times Roman" charset="0"/>
            </a:rPr>
            <a:t> </a:t>
          </a:r>
          <a:r>
            <a:rPr lang="ar-SA" sz="1800" dirty="0" err="1" smtClean="0">
              <a:latin typeface="Gill Sans MT" pitchFamily="34" charset="0"/>
              <a:ea typeface="Times Roman" charset="0"/>
              <a:cs typeface="Times Roman" charset="0"/>
              <a:sym typeface="Times Roman" charset="0"/>
            </a:rPr>
            <a:t>glomerular</a:t>
          </a:r>
          <a:r>
            <a:rPr lang="ar-SA" sz="1800" dirty="0" smtClean="0">
              <a:latin typeface="Gill Sans MT" pitchFamily="34" charset="0"/>
              <a:ea typeface="Times Roman" charset="0"/>
              <a:cs typeface="Times Roman" charset="0"/>
              <a:sym typeface="Times Roman" charset="0"/>
            </a:rPr>
            <a:t> </a:t>
          </a:r>
          <a:r>
            <a:rPr lang="ar-SA" sz="1800" dirty="0" err="1" smtClean="0">
              <a:latin typeface="Gill Sans MT" pitchFamily="34" charset="0"/>
              <a:ea typeface="Times Roman" charset="0"/>
              <a:cs typeface="Times Roman" charset="0"/>
              <a:sym typeface="Times Roman" charset="0"/>
            </a:rPr>
            <a:t>capillaries</a:t>
          </a:r>
          <a:r>
            <a:rPr lang="en-US" sz="1800" dirty="0" smtClean="0">
              <a:latin typeface="Gill Sans MT" pitchFamily="34" charset="0"/>
              <a:ea typeface="Times Roman" charset="0"/>
              <a:cs typeface="Times Roman" charset="0"/>
              <a:sym typeface="Times Roman" charset="0"/>
            </a:rPr>
            <a:t>.</a:t>
          </a:r>
          <a:r>
            <a:rPr lang="ar-SA" sz="1800" dirty="0" smtClean="0">
              <a:latin typeface="Gill Sans MT" pitchFamily="34" charset="0"/>
              <a:ea typeface="Times Roman" charset="0"/>
              <a:cs typeface="Times Roman" charset="0"/>
              <a:sym typeface="Times Roman" charset="0"/>
            </a:rPr>
            <a:t> </a:t>
          </a:r>
          <a:endParaRPr lang="en-US" sz="1800" dirty="0"/>
        </a:p>
      </dgm:t>
    </dgm:pt>
    <dgm:pt modelId="{5F8A98AB-B503-4944-A994-CDFE85B101B9}" type="parTrans" cxnId="{B6A8F8F0-9CAD-46DE-B9FC-8CE5C99AA80B}">
      <dgm:prSet/>
      <dgm:spPr/>
      <dgm:t>
        <a:bodyPr/>
        <a:lstStyle/>
        <a:p>
          <a:endParaRPr lang="en-US"/>
        </a:p>
      </dgm:t>
    </dgm:pt>
    <dgm:pt modelId="{228B68BE-542F-430D-9EB4-65936E967C5E}" type="sibTrans" cxnId="{B6A8F8F0-9CAD-46DE-B9FC-8CE5C99AA80B}">
      <dgm:prSet/>
      <dgm:spPr/>
      <dgm:t>
        <a:bodyPr/>
        <a:lstStyle/>
        <a:p>
          <a:endParaRPr lang="en-US"/>
        </a:p>
      </dgm:t>
    </dgm:pt>
    <dgm:pt modelId="{AA2528C6-DF40-435C-A284-BD2094969567}">
      <dgm:prSet phldrT="[Text]"/>
      <dgm:spPr/>
      <dgm:t>
        <a:bodyPr/>
        <a:lstStyle/>
        <a:p>
          <a:r>
            <a:rPr lang="en-US" dirty="0" smtClean="0"/>
            <a:t>GFR=</a:t>
          </a:r>
          <a:r>
            <a:rPr lang="en-US" dirty="0" smtClean="0">
              <a:solidFill>
                <a:srgbClr val="FF0000"/>
              </a:solidFill>
            </a:rPr>
            <a:t>125 </a:t>
          </a:r>
          <a:r>
            <a:rPr lang="en-US" dirty="0" smtClean="0"/>
            <a:t>ml</a:t>
          </a:r>
          <a:r>
            <a:rPr lang="ar-SA" dirty="0" smtClean="0"/>
            <a:t>/</a:t>
          </a:r>
          <a:r>
            <a:rPr lang="en-US" dirty="0" smtClean="0"/>
            <a:t>min</a:t>
          </a:r>
          <a:endParaRPr lang="en-US" dirty="0"/>
        </a:p>
      </dgm:t>
    </dgm:pt>
    <dgm:pt modelId="{3AD0A57E-78E3-4412-BE4B-B81140F25F72}" type="parTrans" cxnId="{CFF81A3B-F717-4317-8F7F-0B944492ABEC}">
      <dgm:prSet/>
      <dgm:spPr/>
      <dgm:t>
        <a:bodyPr/>
        <a:lstStyle/>
        <a:p>
          <a:endParaRPr lang="en-US"/>
        </a:p>
      </dgm:t>
    </dgm:pt>
    <dgm:pt modelId="{ACCCF416-838C-4F14-BBA8-7B218330A575}" type="sibTrans" cxnId="{CFF81A3B-F717-4317-8F7F-0B944492ABEC}">
      <dgm:prSet/>
      <dgm:spPr/>
      <dgm:t>
        <a:bodyPr/>
        <a:lstStyle/>
        <a:p>
          <a:endParaRPr lang="en-US"/>
        </a:p>
      </dgm:t>
    </dgm:pt>
    <dgm:pt modelId="{56632C73-7AD6-477C-B248-B825A3BE2FD0}">
      <dgm:prSet custT="1"/>
      <dgm:spPr/>
      <dgm:t>
        <a:bodyPr/>
        <a:lstStyle/>
        <a:p>
          <a:r>
            <a:rPr lang="en-US" sz="1400" b="1" dirty="0" err="1" smtClean="0">
              <a:solidFill>
                <a:schemeClr val="tx1"/>
              </a:solidFill>
              <a:latin typeface="Gill Sans MT" pitchFamily="34" charset="0"/>
              <a:ea typeface="Gill Sans MT" charset="0"/>
              <a:cs typeface="Gill Sans MT" charset="0"/>
            </a:rPr>
            <a:t>Kf</a:t>
          </a:r>
          <a:r>
            <a:rPr lang="en-US" sz="1400" b="1" dirty="0" smtClean="0">
              <a:solidFill>
                <a:schemeClr val="tx1"/>
              </a:solidFill>
              <a:latin typeface="Gill Sans MT" pitchFamily="34" charset="0"/>
              <a:ea typeface="Gill Sans MT" charset="0"/>
              <a:cs typeface="Gill Sans MT" charset="0"/>
            </a:rPr>
            <a:t>  = 12.5 </a:t>
          </a:r>
        </a:p>
        <a:p>
          <a:r>
            <a:rPr lang="en-US" sz="1800" dirty="0" smtClean="0">
              <a:latin typeface="Gill Sans MT" pitchFamily="34" charset="0"/>
              <a:ea typeface="Times Roman" charset="0"/>
              <a:cs typeface="Times Roman" charset="0"/>
              <a:sym typeface="Times Roman" charset="0"/>
            </a:rPr>
            <a:t>2-The glomerular capillary filtration coefficient</a:t>
          </a:r>
          <a:endParaRPr lang="en-US" sz="1800" dirty="0">
            <a:latin typeface="Gill Sans MT" pitchFamily="34" charset="0"/>
            <a:ea typeface="Times Roman" charset="0"/>
            <a:cs typeface="Times Roman" charset="0"/>
            <a:sym typeface="Times Roman" charset="0"/>
          </a:endParaRPr>
        </a:p>
      </dgm:t>
    </dgm:pt>
    <dgm:pt modelId="{3BE7C426-D723-44CA-B9C5-8FC46E990CAB}" type="parTrans" cxnId="{D2EE096E-3A67-4E6D-9553-172B0E622461}">
      <dgm:prSet/>
      <dgm:spPr/>
      <dgm:t>
        <a:bodyPr/>
        <a:lstStyle/>
        <a:p>
          <a:endParaRPr lang="en-US"/>
        </a:p>
      </dgm:t>
    </dgm:pt>
    <dgm:pt modelId="{329C4EEC-7539-4EAC-A55D-337778E259A7}" type="sibTrans" cxnId="{D2EE096E-3A67-4E6D-9553-172B0E622461}">
      <dgm:prSet/>
      <dgm:spPr/>
      <dgm:t>
        <a:bodyPr/>
        <a:lstStyle/>
        <a:p>
          <a:endParaRPr lang="en-US"/>
        </a:p>
      </dgm:t>
    </dgm:pt>
    <dgm:pt modelId="{C07F31DD-966A-4C48-9F7F-515EEFB56F17}" type="pres">
      <dgm:prSet presAssocID="{734F11FF-E7F0-42EE-B312-A09402ACCD3E}" presName="linearFlow" presStyleCnt="0">
        <dgm:presLayoutVars>
          <dgm:dir/>
          <dgm:resizeHandles val="exact"/>
        </dgm:presLayoutVars>
      </dgm:prSet>
      <dgm:spPr/>
    </dgm:pt>
    <dgm:pt modelId="{FCF996E6-0CE5-442D-A460-FBE82C4DEF2E}" type="pres">
      <dgm:prSet presAssocID="{0FD55056-A87F-468D-B9EA-C683271D365D}" presName="node" presStyleLbl="node1" presStyleIdx="0" presStyleCnt="3" custScaleX="187239" custScaleY="166166" custLinFactNeighborX="-1975" custLinFactNeighborY="4392">
        <dgm:presLayoutVars>
          <dgm:bulletEnabled val="1"/>
        </dgm:presLayoutVars>
      </dgm:prSet>
      <dgm:spPr/>
      <dgm:t>
        <a:bodyPr/>
        <a:lstStyle/>
        <a:p>
          <a:endParaRPr lang="en-US"/>
        </a:p>
      </dgm:t>
    </dgm:pt>
    <dgm:pt modelId="{3E267CE6-8E97-4B2D-9773-3D2DB400B49D}" type="pres">
      <dgm:prSet presAssocID="{228B68BE-542F-430D-9EB4-65936E967C5E}" presName="spacerL" presStyleCnt="0"/>
      <dgm:spPr/>
    </dgm:pt>
    <dgm:pt modelId="{C6A5A7CD-5449-4AF6-97C3-B6942CCC422F}" type="pres">
      <dgm:prSet presAssocID="{228B68BE-542F-430D-9EB4-65936E967C5E}" presName="sibTrans" presStyleLbl="sibTrans2D1" presStyleIdx="0" presStyleCnt="2" custAng="2661276" custLinFactNeighborX="8434" custLinFactNeighborY="-6387"/>
      <dgm:spPr/>
      <dgm:t>
        <a:bodyPr/>
        <a:lstStyle/>
        <a:p>
          <a:endParaRPr lang="en-US"/>
        </a:p>
      </dgm:t>
    </dgm:pt>
    <dgm:pt modelId="{4EDDE928-DA30-4FEC-9259-301379BDF6F1}" type="pres">
      <dgm:prSet presAssocID="{228B68BE-542F-430D-9EB4-65936E967C5E}" presName="spacerR" presStyleCnt="0"/>
      <dgm:spPr/>
    </dgm:pt>
    <dgm:pt modelId="{53B94EF6-1951-414D-AED2-53478810E550}" type="pres">
      <dgm:prSet presAssocID="{56632C73-7AD6-477C-B248-B825A3BE2FD0}" presName="node" presStyleLbl="node1" presStyleIdx="1" presStyleCnt="3" custScaleX="177379" custScaleY="161419">
        <dgm:presLayoutVars>
          <dgm:bulletEnabled val="1"/>
        </dgm:presLayoutVars>
      </dgm:prSet>
      <dgm:spPr/>
      <dgm:t>
        <a:bodyPr/>
        <a:lstStyle/>
        <a:p>
          <a:endParaRPr lang="en-US"/>
        </a:p>
      </dgm:t>
    </dgm:pt>
    <dgm:pt modelId="{AA85856F-AB7F-485C-9F69-BAE3C47310B3}" type="pres">
      <dgm:prSet presAssocID="{329C4EEC-7539-4EAC-A55D-337778E259A7}" presName="spacerL" presStyleCnt="0"/>
      <dgm:spPr/>
    </dgm:pt>
    <dgm:pt modelId="{8F816227-3639-47BF-98B9-F09B25B6C541}" type="pres">
      <dgm:prSet presAssocID="{329C4EEC-7539-4EAC-A55D-337778E259A7}" presName="sibTrans" presStyleLbl="sibTrans2D1" presStyleIdx="1" presStyleCnt="2"/>
      <dgm:spPr/>
      <dgm:t>
        <a:bodyPr/>
        <a:lstStyle/>
        <a:p>
          <a:endParaRPr lang="en-US"/>
        </a:p>
      </dgm:t>
    </dgm:pt>
    <dgm:pt modelId="{73E0AE3C-ED0B-4F43-885B-C4B7C9A9FFFF}" type="pres">
      <dgm:prSet presAssocID="{329C4EEC-7539-4EAC-A55D-337778E259A7}" presName="spacerR" presStyleCnt="0"/>
      <dgm:spPr/>
    </dgm:pt>
    <dgm:pt modelId="{6164BEAB-FF4F-47B0-8638-66603C2B8818}" type="pres">
      <dgm:prSet presAssocID="{AA2528C6-DF40-435C-A284-BD2094969567}" presName="node" presStyleLbl="node1" presStyleIdx="2" presStyleCnt="3">
        <dgm:presLayoutVars>
          <dgm:bulletEnabled val="1"/>
        </dgm:presLayoutVars>
      </dgm:prSet>
      <dgm:spPr/>
      <dgm:t>
        <a:bodyPr/>
        <a:lstStyle/>
        <a:p>
          <a:endParaRPr lang="en-US"/>
        </a:p>
      </dgm:t>
    </dgm:pt>
  </dgm:ptLst>
  <dgm:cxnLst>
    <dgm:cxn modelId="{466C9D3A-8AC9-0942-848F-4BA7B0E9523B}" type="presOf" srcId="{329C4EEC-7539-4EAC-A55D-337778E259A7}" destId="{8F816227-3639-47BF-98B9-F09B25B6C541}" srcOrd="0" destOrd="0" presId="urn:microsoft.com/office/officeart/2005/8/layout/equation1"/>
    <dgm:cxn modelId="{630AE22F-374A-D248-9EC9-F6FE2EAFC793}" type="presOf" srcId="{0FD55056-A87F-468D-B9EA-C683271D365D}" destId="{FCF996E6-0CE5-442D-A460-FBE82C4DEF2E}" srcOrd="0" destOrd="0" presId="urn:microsoft.com/office/officeart/2005/8/layout/equation1"/>
    <dgm:cxn modelId="{050AE143-1ABB-AD42-BF18-78BC83F50BF7}" type="presOf" srcId="{56632C73-7AD6-477C-B248-B825A3BE2FD0}" destId="{53B94EF6-1951-414D-AED2-53478810E550}" srcOrd="0" destOrd="0" presId="urn:microsoft.com/office/officeart/2005/8/layout/equation1"/>
    <dgm:cxn modelId="{D2EE096E-3A67-4E6D-9553-172B0E622461}" srcId="{734F11FF-E7F0-42EE-B312-A09402ACCD3E}" destId="{56632C73-7AD6-477C-B248-B825A3BE2FD0}" srcOrd="1" destOrd="0" parTransId="{3BE7C426-D723-44CA-B9C5-8FC46E990CAB}" sibTransId="{329C4EEC-7539-4EAC-A55D-337778E259A7}"/>
    <dgm:cxn modelId="{72A909BA-95AB-F745-92FC-B7DBDDE3052E}" type="presOf" srcId="{AA2528C6-DF40-435C-A284-BD2094969567}" destId="{6164BEAB-FF4F-47B0-8638-66603C2B8818}" srcOrd="0" destOrd="0" presId="urn:microsoft.com/office/officeart/2005/8/layout/equation1"/>
    <dgm:cxn modelId="{CFF81A3B-F717-4317-8F7F-0B944492ABEC}" srcId="{734F11FF-E7F0-42EE-B312-A09402ACCD3E}" destId="{AA2528C6-DF40-435C-A284-BD2094969567}" srcOrd="2" destOrd="0" parTransId="{3AD0A57E-78E3-4412-BE4B-B81140F25F72}" sibTransId="{ACCCF416-838C-4F14-BBA8-7B218330A575}"/>
    <dgm:cxn modelId="{4C1B5E76-7775-DD41-B1E6-64515A8A9350}" type="presOf" srcId="{228B68BE-542F-430D-9EB4-65936E967C5E}" destId="{C6A5A7CD-5449-4AF6-97C3-B6942CCC422F}" srcOrd="0" destOrd="0" presId="urn:microsoft.com/office/officeart/2005/8/layout/equation1"/>
    <dgm:cxn modelId="{B6A8F8F0-9CAD-46DE-B9FC-8CE5C99AA80B}" srcId="{734F11FF-E7F0-42EE-B312-A09402ACCD3E}" destId="{0FD55056-A87F-468D-B9EA-C683271D365D}" srcOrd="0" destOrd="0" parTransId="{5F8A98AB-B503-4944-A994-CDFE85B101B9}" sibTransId="{228B68BE-542F-430D-9EB4-65936E967C5E}"/>
    <dgm:cxn modelId="{775270F3-5E20-804D-B0CE-650E89A43F87}" type="presOf" srcId="{734F11FF-E7F0-42EE-B312-A09402ACCD3E}" destId="{C07F31DD-966A-4C48-9F7F-515EEFB56F17}" srcOrd="0" destOrd="0" presId="urn:microsoft.com/office/officeart/2005/8/layout/equation1"/>
    <dgm:cxn modelId="{2740FC34-BE71-B846-A7C6-90720294E5EB}" type="presParOf" srcId="{C07F31DD-966A-4C48-9F7F-515EEFB56F17}" destId="{FCF996E6-0CE5-442D-A460-FBE82C4DEF2E}" srcOrd="0" destOrd="0" presId="urn:microsoft.com/office/officeart/2005/8/layout/equation1"/>
    <dgm:cxn modelId="{CDB8BB27-C564-E54F-82E6-3A30CBD82305}" type="presParOf" srcId="{C07F31DD-966A-4C48-9F7F-515EEFB56F17}" destId="{3E267CE6-8E97-4B2D-9773-3D2DB400B49D}" srcOrd="1" destOrd="0" presId="urn:microsoft.com/office/officeart/2005/8/layout/equation1"/>
    <dgm:cxn modelId="{E64896A3-1BF7-D64E-8735-CABEF8355573}" type="presParOf" srcId="{C07F31DD-966A-4C48-9F7F-515EEFB56F17}" destId="{C6A5A7CD-5449-4AF6-97C3-B6942CCC422F}" srcOrd="2" destOrd="0" presId="urn:microsoft.com/office/officeart/2005/8/layout/equation1"/>
    <dgm:cxn modelId="{35F8D1B7-79BE-7F43-9C08-89B51D57D52A}" type="presParOf" srcId="{C07F31DD-966A-4C48-9F7F-515EEFB56F17}" destId="{4EDDE928-DA30-4FEC-9259-301379BDF6F1}" srcOrd="3" destOrd="0" presId="urn:microsoft.com/office/officeart/2005/8/layout/equation1"/>
    <dgm:cxn modelId="{277A903F-AB0E-8549-956A-6415A18B9419}" type="presParOf" srcId="{C07F31DD-966A-4C48-9F7F-515EEFB56F17}" destId="{53B94EF6-1951-414D-AED2-53478810E550}" srcOrd="4" destOrd="0" presId="urn:microsoft.com/office/officeart/2005/8/layout/equation1"/>
    <dgm:cxn modelId="{31D83425-1FBF-6549-BE7E-CD8622C67A99}" type="presParOf" srcId="{C07F31DD-966A-4C48-9F7F-515EEFB56F17}" destId="{AA85856F-AB7F-485C-9F69-BAE3C47310B3}" srcOrd="5" destOrd="0" presId="urn:microsoft.com/office/officeart/2005/8/layout/equation1"/>
    <dgm:cxn modelId="{FACB58EC-8CA6-AB4C-86E7-FD0FCD4B9AAE}" type="presParOf" srcId="{C07F31DD-966A-4C48-9F7F-515EEFB56F17}" destId="{8F816227-3639-47BF-98B9-F09B25B6C541}" srcOrd="6" destOrd="0" presId="urn:microsoft.com/office/officeart/2005/8/layout/equation1"/>
    <dgm:cxn modelId="{7A1BBCA4-8839-2B4A-9CE5-C2413EB8AA27}" type="presParOf" srcId="{C07F31DD-966A-4C48-9F7F-515EEFB56F17}" destId="{73E0AE3C-ED0B-4F43-885B-C4B7C9A9FFFF}" srcOrd="7" destOrd="0" presId="urn:microsoft.com/office/officeart/2005/8/layout/equation1"/>
    <dgm:cxn modelId="{7208FA9C-3CE0-4D49-A43E-E7126213B981}" type="presParOf" srcId="{C07F31DD-966A-4C48-9F7F-515EEFB56F17}" destId="{6164BEAB-FF4F-47B0-8638-66603C2B8818}"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E9C96-C708-7C42-9636-F22244DF25F7}">
      <dsp:nvSpPr>
        <dsp:cNvPr id="0" name=""/>
        <dsp:cNvSpPr/>
      </dsp:nvSpPr>
      <dsp:spPr>
        <a:xfrm rot="5400000">
          <a:off x="2075466" y="703313"/>
          <a:ext cx="617662" cy="703186"/>
        </a:xfrm>
        <a:prstGeom prst="bentUpArrow">
          <a:avLst>
            <a:gd name="adj1" fmla="val 32840"/>
            <a:gd name="adj2" fmla="val 25000"/>
            <a:gd name="adj3" fmla="val 3578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657CEE-E1E2-1546-9155-4DB65DF7B93D}">
      <dsp:nvSpPr>
        <dsp:cNvPr id="0" name=""/>
        <dsp:cNvSpPr/>
      </dsp:nvSpPr>
      <dsp:spPr>
        <a:xfrm>
          <a:off x="1818034" y="0"/>
          <a:ext cx="1039780" cy="72781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Kidney </a:t>
          </a:r>
          <a:endParaRPr lang="en-US" sz="1900" kern="1200" dirty="0"/>
        </a:p>
      </dsp:txBody>
      <dsp:txXfrm>
        <a:off x="1853569" y="35535"/>
        <a:ext cx="968710" cy="656742"/>
      </dsp:txXfrm>
    </dsp:sp>
    <dsp:sp modelId="{258EDE37-958F-3346-9133-C74F4C7E2D1C}">
      <dsp:nvSpPr>
        <dsp:cNvPr id="0" name=""/>
        <dsp:cNvSpPr/>
      </dsp:nvSpPr>
      <dsp:spPr>
        <a:xfrm>
          <a:off x="2951603" y="88036"/>
          <a:ext cx="756236" cy="588250"/>
        </a:xfrm>
        <a:prstGeom prst="rect">
          <a:avLst/>
        </a:prstGeom>
        <a:noFill/>
        <a:ln>
          <a:noFill/>
        </a:ln>
        <a:effectLst/>
      </dsp:spPr>
      <dsp:style>
        <a:lnRef idx="0">
          <a:scrgbClr r="0" g="0" b="0"/>
        </a:lnRef>
        <a:fillRef idx="0">
          <a:scrgbClr r="0" g="0" b="0"/>
        </a:fillRef>
        <a:effectRef idx="0">
          <a:scrgbClr r="0" g="0" b="0"/>
        </a:effectRef>
        <a:fontRef idx="minor"/>
      </dsp:style>
    </dsp:sp>
    <dsp:sp modelId="{ADA1E943-CD68-8543-8539-B0A1CBB4566E}">
      <dsp:nvSpPr>
        <dsp:cNvPr id="0" name=""/>
        <dsp:cNvSpPr/>
      </dsp:nvSpPr>
      <dsp:spPr>
        <a:xfrm rot="5400000">
          <a:off x="2937554" y="1520887"/>
          <a:ext cx="617662" cy="703186"/>
        </a:xfrm>
        <a:prstGeom prst="bentUpArrow">
          <a:avLst>
            <a:gd name="adj1" fmla="val 32840"/>
            <a:gd name="adj2" fmla="val 25000"/>
            <a:gd name="adj3" fmla="val 35780"/>
          </a:avLst>
        </a:prstGeom>
        <a:solidFill>
          <a:schemeClr val="accent2">
            <a:tint val="50000"/>
            <a:hueOff val="-4276300"/>
            <a:satOff val="9792"/>
            <a:lumOff val="37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64C28-25D1-E64B-979C-4EB9606FC7E8}">
      <dsp:nvSpPr>
        <dsp:cNvPr id="0" name=""/>
        <dsp:cNvSpPr/>
      </dsp:nvSpPr>
      <dsp:spPr>
        <a:xfrm>
          <a:off x="2773911" y="836196"/>
          <a:ext cx="1039780" cy="727812"/>
        </a:xfrm>
        <a:prstGeom prst="roundRect">
          <a:avLst>
            <a:gd name="adj" fmla="val 16670"/>
          </a:avLst>
        </a:prstGeom>
        <a:solidFill>
          <a:schemeClr val="accent2">
            <a:hueOff val="-2847830"/>
            <a:satOff val="832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Ureter </a:t>
          </a:r>
          <a:endParaRPr lang="en-US" sz="1900" kern="1200" dirty="0"/>
        </a:p>
      </dsp:txBody>
      <dsp:txXfrm>
        <a:off x="2809446" y="871731"/>
        <a:ext cx="968710" cy="656742"/>
      </dsp:txXfrm>
    </dsp:sp>
    <dsp:sp modelId="{D9F3BB79-117B-3E47-B602-F4EA74479A32}">
      <dsp:nvSpPr>
        <dsp:cNvPr id="0" name=""/>
        <dsp:cNvSpPr/>
      </dsp:nvSpPr>
      <dsp:spPr>
        <a:xfrm>
          <a:off x="3813691" y="905609"/>
          <a:ext cx="756236" cy="588250"/>
        </a:xfrm>
        <a:prstGeom prst="rect">
          <a:avLst/>
        </a:prstGeom>
        <a:noFill/>
        <a:ln>
          <a:noFill/>
        </a:ln>
        <a:effectLst/>
      </dsp:spPr>
      <dsp:style>
        <a:lnRef idx="0">
          <a:scrgbClr r="0" g="0" b="0"/>
        </a:lnRef>
        <a:fillRef idx="0">
          <a:scrgbClr r="0" g="0" b="0"/>
        </a:fillRef>
        <a:effectRef idx="0">
          <a:scrgbClr r="0" g="0" b="0"/>
        </a:effectRef>
        <a:fontRef idx="minor"/>
      </dsp:style>
    </dsp:sp>
    <dsp:sp modelId="{148E7630-4812-CB4A-9493-AB98E24F21D5}">
      <dsp:nvSpPr>
        <dsp:cNvPr id="0" name=""/>
        <dsp:cNvSpPr/>
      </dsp:nvSpPr>
      <dsp:spPr>
        <a:xfrm rot="5400000">
          <a:off x="3799642" y="2338460"/>
          <a:ext cx="617662" cy="703186"/>
        </a:xfrm>
        <a:prstGeom prst="bentUpArrow">
          <a:avLst>
            <a:gd name="adj1" fmla="val 32840"/>
            <a:gd name="adj2" fmla="val 25000"/>
            <a:gd name="adj3" fmla="val 35780"/>
          </a:avLst>
        </a:prstGeom>
        <a:solidFill>
          <a:schemeClr val="accent2">
            <a:tint val="50000"/>
            <a:hueOff val="-8552600"/>
            <a:satOff val="19584"/>
            <a:lumOff val="75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95D361-42F0-7048-B26E-EC60EB6C36E0}">
      <dsp:nvSpPr>
        <dsp:cNvPr id="0" name=""/>
        <dsp:cNvSpPr/>
      </dsp:nvSpPr>
      <dsp:spPr>
        <a:xfrm>
          <a:off x="3635999" y="1653769"/>
          <a:ext cx="1039780" cy="727812"/>
        </a:xfrm>
        <a:prstGeom prst="roundRect">
          <a:avLst>
            <a:gd name="adj" fmla="val 16670"/>
          </a:avLst>
        </a:prstGeom>
        <a:solidFill>
          <a:schemeClr val="accent2">
            <a:hueOff val="-5695659"/>
            <a:satOff val="16641"/>
            <a:lumOff val="-31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Urinary bladder </a:t>
          </a:r>
          <a:endParaRPr lang="en-US" sz="1900" kern="1200" dirty="0"/>
        </a:p>
      </dsp:txBody>
      <dsp:txXfrm>
        <a:off x="3671534" y="1689304"/>
        <a:ext cx="968710" cy="656742"/>
      </dsp:txXfrm>
    </dsp:sp>
    <dsp:sp modelId="{21BBA29F-1A3B-3248-BE36-8E1D84F84036}">
      <dsp:nvSpPr>
        <dsp:cNvPr id="0" name=""/>
        <dsp:cNvSpPr/>
      </dsp:nvSpPr>
      <dsp:spPr>
        <a:xfrm>
          <a:off x="4675779" y="1723183"/>
          <a:ext cx="756236" cy="588250"/>
        </a:xfrm>
        <a:prstGeom prst="rect">
          <a:avLst/>
        </a:prstGeom>
        <a:noFill/>
        <a:ln>
          <a:noFill/>
        </a:ln>
        <a:effectLst/>
      </dsp:spPr>
      <dsp:style>
        <a:lnRef idx="0">
          <a:scrgbClr r="0" g="0" b="0"/>
        </a:lnRef>
        <a:fillRef idx="0">
          <a:scrgbClr r="0" g="0" b="0"/>
        </a:fillRef>
        <a:effectRef idx="0">
          <a:scrgbClr r="0" g="0" b="0"/>
        </a:effectRef>
        <a:fontRef idx="minor"/>
      </dsp:style>
    </dsp:sp>
    <dsp:sp modelId="{21046227-E01C-0340-B61C-C65A7E204A86}">
      <dsp:nvSpPr>
        <dsp:cNvPr id="0" name=""/>
        <dsp:cNvSpPr/>
      </dsp:nvSpPr>
      <dsp:spPr>
        <a:xfrm>
          <a:off x="4498087" y="2471342"/>
          <a:ext cx="1039780" cy="727812"/>
        </a:xfrm>
        <a:prstGeom prst="roundRect">
          <a:avLst>
            <a:gd name="adj" fmla="val 16670"/>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Urethra </a:t>
          </a:r>
          <a:endParaRPr lang="en-US" sz="1900" kern="1200" dirty="0"/>
        </a:p>
      </dsp:txBody>
      <dsp:txXfrm>
        <a:off x="4533622" y="2506877"/>
        <a:ext cx="968710" cy="6567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FE416-AE50-4F76-BED0-B9B28E886D08}">
      <dsp:nvSpPr>
        <dsp:cNvPr id="0" name=""/>
        <dsp:cNvSpPr/>
      </dsp:nvSpPr>
      <dsp:spPr>
        <a:xfrm>
          <a:off x="3344815" y="1950256"/>
          <a:ext cx="2197087" cy="801313"/>
        </a:xfrm>
        <a:custGeom>
          <a:avLst/>
          <a:gdLst/>
          <a:ahLst/>
          <a:cxnLst/>
          <a:rect l="0" t="0" r="0" b="0"/>
          <a:pathLst>
            <a:path>
              <a:moveTo>
                <a:pt x="0" y="0"/>
              </a:moveTo>
              <a:lnTo>
                <a:pt x="0" y="327243"/>
              </a:lnTo>
              <a:lnTo>
                <a:pt x="2197087" y="327243"/>
              </a:lnTo>
              <a:lnTo>
                <a:pt x="2197087" y="801313"/>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E135C0-8977-A641-A480-2FABD0754348}">
      <dsp:nvSpPr>
        <dsp:cNvPr id="0" name=""/>
        <dsp:cNvSpPr/>
      </dsp:nvSpPr>
      <dsp:spPr>
        <a:xfrm>
          <a:off x="3297741" y="1950256"/>
          <a:ext cx="91440" cy="805534"/>
        </a:xfrm>
        <a:custGeom>
          <a:avLst/>
          <a:gdLst/>
          <a:ahLst/>
          <a:cxnLst/>
          <a:rect l="0" t="0" r="0" b="0"/>
          <a:pathLst>
            <a:path>
              <a:moveTo>
                <a:pt x="47074" y="0"/>
              </a:moveTo>
              <a:lnTo>
                <a:pt x="47074" y="331465"/>
              </a:lnTo>
              <a:lnTo>
                <a:pt x="45720" y="331465"/>
              </a:lnTo>
              <a:lnTo>
                <a:pt x="45720" y="805534"/>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6D7C85-C41D-2D4B-AA80-F62442E1E28C}">
      <dsp:nvSpPr>
        <dsp:cNvPr id="0" name=""/>
        <dsp:cNvSpPr/>
      </dsp:nvSpPr>
      <dsp:spPr>
        <a:xfrm>
          <a:off x="1147818" y="1950256"/>
          <a:ext cx="2196997" cy="805534"/>
        </a:xfrm>
        <a:custGeom>
          <a:avLst/>
          <a:gdLst/>
          <a:ahLst/>
          <a:cxnLst/>
          <a:rect l="0" t="0" r="0" b="0"/>
          <a:pathLst>
            <a:path>
              <a:moveTo>
                <a:pt x="2196997" y="0"/>
              </a:moveTo>
              <a:lnTo>
                <a:pt x="2196997" y="331465"/>
              </a:lnTo>
              <a:lnTo>
                <a:pt x="0" y="331465"/>
              </a:lnTo>
              <a:lnTo>
                <a:pt x="0" y="805534"/>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C8B233-D1C5-E844-A835-FD2C474256A0}">
      <dsp:nvSpPr>
        <dsp:cNvPr id="0" name=""/>
        <dsp:cNvSpPr/>
      </dsp:nvSpPr>
      <dsp:spPr>
        <a:xfrm>
          <a:off x="1228613" y="1391554"/>
          <a:ext cx="4232404" cy="558702"/>
        </a:xfrm>
        <a:prstGeom prst="round2Diag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algn="ctr" defTabSz="914400" rtl="0" eaLnBrk="1" latinLnBrk="0" hangingPunct="1">
            <a:lnSpc>
              <a:spcPct val="90000"/>
            </a:lnSpc>
            <a:spcBef>
              <a:spcPct val="0"/>
            </a:spcBef>
            <a:spcAft>
              <a:spcPct val="35000"/>
            </a:spcAft>
          </a:pPr>
          <a:r>
            <a:rPr lang="en-US" sz="2400" kern="1200" dirty="0">
              <a:latin typeface="Gill Sans MT" pitchFamily="34" charset="0"/>
              <a:ea typeface="+mn-ea"/>
              <a:cs typeface="+mn-cs"/>
            </a:rPr>
            <a:t>Regulation of GFR</a:t>
          </a:r>
        </a:p>
      </dsp:txBody>
      <dsp:txXfrm>
        <a:off x="1255887" y="1418828"/>
        <a:ext cx="4177856" cy="504154"/>
      </dsp:txXfrm>
    </dsp:sp>
    <dsp:sp modelId="{0A01E6CF-7DC2-7D46-853C-52F750387191}">
      <dsp:nvSpPr>
        <dsp:cNvPr id="0" name=""/>
        <dsp:cNvSpPr/>
      </dsp:nvSpPr>
      <dsp:spPr>
        <a:xfrm>
          <a:off x="355715" y="2755791"/>
          <a:ext cx="1584205" cy="697740"/>
        </a:xfrm>
        <a:prstGeom prst="round2Diag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Gill Sans MT" pitchFamily="34" charset="0"/>
              <a:ea typeface="+mn-ea"/>
              <a:cs typeface="+mn-cs"/>
            </a:rPr>
            <a:t>Autoregulation</a:t>
          </a:r>
        </a:p>
        <a:p>
          <a:pPr lvl="0" algn="ctr" defTabSz="711200">
            <a:lnSpc>
              <a:spcPct val="90000"/>
            </a:lnSpc>
            <a:spcBef>
              <a:spcPct val="0"/>
            </a:spcBef>
            <a:spcAft>
              <a:spcPct val="35000"/>
            </a:spcAft>
          </a:pPr>
          <a:r>
            <a:rPr lang="en-US" sz="1600" kern="1200" dirty="0">
              <a:latin typeface="Gill Sans MT" pitchFamily="34" charset="0"/>
              <a:ea typeface="+mn-ea"/>
              <a:cs typeface="+mn-cs"/>
            </a:rPr>
            <a:t>(intrinsic)</a:t>
          </a:r>
        </a:p>
      </dsp:txBody>
      <dsp:txXfrm>
        <a:off x="389776" y="2789852"/>
        <a:ext cx="1516083" cy="629618"/>
      </dsp:txXfrm>
    </dsp:sp>
    <dsp:sp modelId="{2AD1477F-09F1-B44B-8905-F0BD3F03A5FE}">
      <dsp:nvSpPr>
        <dsp:cNvPr id="0" name=""/>
        <dsp:cNvSpPr/>
      </dsp:nvSpPr>
      <dsp:spPr>
        <a:xfrm>
          <a:off x="2548446" y="2755791"/>
          <a:ext cx="1590030" cy="697740"/>
        </a:xfrm>
        <a:prstGeom prst="round2Diag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Gill Sans MT" pitchFamily="34" charset="0"/>
              <a:ea typeface="+mn-ea"/>
              <a:cs typeface="+mn-cs"/>
            </a:rPr>
            <a:t>Sympathetic control</a:t>
          </a:r>
        </a:p>
      </dsp:txBody>
      <dsp:txXfrm>
        <a:off x="2582507" y="2789852"/>
        <a:ext cx="1521908" cy="629618"/>
      </dsp:txXfrm>
    </dsp:sp>
    <dsp:sp modelId="{5217E556-F149-46E6-B95B-F417B9DF1D58}">
      <dsp:nvSpPr>
        <dsp:cNvPr id="0" name=""/>
        <dsp:cNvSpPr/>
      </dsp:nvSpPr>
      <dsp:spPr>
        <a:xfrm>
          <a:off x="4682076" y="2751569"/>
          <a:ext cx="1719654" cy="696995"/>
        </a:xfrm>
        <a:prstGeom prst="round2Diag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Gill Sans MT" pitchFamily="34" charset="0"/>
              <a:ea typeface="+mn-ea"/>
              <a:cs typeface="+mn-cs"/>
            </a:rPr>
            <a:t>Hormonal mechanism: renin and angiotensin</a:t>
          </a:r>
        </a:p>
        <a:p>
          <a:pPr lvl="0" algn="ctr" defTabSz="622300">
            <a:lnSpc>
              <a:spcPct val="90000"/>
            </a:lnSpc>
            <a:spcBef>
              <a:spcPct val="0"/>
            </a:spcBef>
            <a:spcAft>
              <a:spcPct val="35000"/>
            </a:spcAft>
          </a:pPr>
          <a:r>
            <a:rPr lang="en-US" sz="1400" kern="1200" dirty="0">
              <a:latin typeface="Gill Sans MT" pitchFamily="34" charset="0"/>
              <a:ea typeface="+mn-ea"/>
              <a:cs typeface="+mn-cs"/>
            </a:rPr>
            <a:t>(extrinsic) </a:t>
          </a:r>
        </a:p>
      </dsp:txBody>
      <dsp:txXfrm>
        <a:off x="4716100" y="2785593"/>
        <a:ext cx="1651606" cy="6289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FA8F3-1C00-6749-BABD-AB2F42E57C04}">
      <dsp:nvSpPr>
        <dsp:cNvPr id="0" name=""/>
        <dsp:cNvSpPr/>
      </dsp:nvSpPr>
      <dsp:spPr>
        <a:xfrm>
          <a:off x="1306523" y="2321"/>
          <a:ext cx="2049518" cy="1024759"/>
        </a:xfrm>
        <a:prstGeom prst="roundRect">
          <a:avLst>
            <a:gd name="adj" fmla="val 10000"/>
          </a:avLst>
        </a:prstGeom>
        <a:solidFill>
          <a:srgbClr val="DFF0F5"/>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a:solidFill>
                <a:srgbClr val="002060"/>
              </a:solidFill>
              <a:latin typeface="Gill Sans MT" pitchFamily="34" charset="0"/>
              <a:ea typeface="+mn-ea"/>
              <a:cs typeface="+mn-cs"/>
            </a:rPr>
            <a:t>General information</a:t>
          </a:r>
        </a:p>
      </dsp:txBody>
      <dsp:txXfrm>
        <a:off x="1336537" y="32335"/>
        <a:ext cx="1989490" cy="964731"/>
      </dsp:txXfrm>
    </dsp:sp>
    <dsp:sp modelId="{0C6E2DED-FE8B-B448-92CC-F68D6F4FF08C}">
      <dsp:nvSpPr>
        <dsp:cNvPr id="0" name=""/>
        <dsp:cNvSpPr/>
      </dsp:nvSpPr>
      <dsp:spPr>
        <a:xfrm>
          <a:off x="1511475" y="1027081"/>
          <a:ext cx="204951" cy="768569"/>
        </a:xfrm>
        <a:custGeom>
          <a:avLst/>
          <a:gdLst/>
          <a:ahLst/>
          <a:cxnLst/>
          <a:rect l="0" t="0" r="0" b="0"/>
          <a:pathLst>
            <a:path>
              <a:moveTo>
                <a:pt x="0" y="0"/>
              </a:moveTo>
              <a:lnTo>
                <a:pt x="0" y="768569"/>
              </a:lnTo>
              <a:lnTo>
                <a:pt x="204951" y="76856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AAE9AF-0C62-3D4E-A03F-1936EBFD3F0A}">
      <dsp:nvSpPr>
        <dsp:cNvPr id="0" name=""/>
        <dsp:cNvSpPr/>
      </dsp:nvSpPr>
      <dsp:spPr>
        <a:xfrm>
          <a:off x="1716427" y="1283270"/>
          <a:ext cx="1639614" cy="10247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altLang="en-US" sz="1600" kern="1200" dirty="0">
              <a:solidFill>
                <a:schemeClr val="tx1"/>
              </a:solidFill>
              <a:latin typeface="Gill Sans MT" pitchFamily="34" charset="0"/>
              <a:ea typeface="+mn-ea"/>
              <a:cs typeface="+mn-cs"/>
            </a:rPr>
            <a:t>Refer to feedback mechanisms intrinsic to the kidney</a:t>
          </a:r>
          <a:endParaRPr lang="en-US" sz="1600" kern="1200" dirty="0">
            <a:solidFill>
              <a:schemeClr val="tx1"/>
            </a:solidFill>
            <a:latin typeface="Gill Sans MT" pitchFamily="34" charset="0"/>
            <a:ea typeface="+mn-ea"/>
            <a:cs typeface="+mn-cs"/>
          </a:endParaRPr>
        </a:p>
      </dsp:txBody>
      <dsp:txXfrm>
        <a:off x="1746441" y="1313284"/>
        <a:ext cx="1579586" cy="964731"/>
      </dsp:txXfrm>
    </dsp:sp>
    <dsp:sp modelId="{E9E8F0A2-4967-9F47-8292-4682F21B26FC}">
      <dsp:nvSpPr>
        <dsp:cNvPr id="0" name=""/>
        <dsp:cNvSpPr/>
      </dsp:nvSpPr>
      <dsp:spPr>
        <a:xfrm>
          <a:off x="1511475" y="1027081"/>
          <a:ext cx="204951" cy="2049518"/>
        </a:xfrm>
        <a:custGeom>
          <a:avLst/>
          <a:gdLst/>
          <a:ahLst/>
          <a:cxnLst/>
          <a:rect l="0" t="0" r="0" b="0"/>
          <a:pathLst>
            <a:path>
              <a:moveTo>
                <a:pt x="0" y="0"/>
              </a:moveTo>
              <a:lnTo>
                <a:pt x="0" y="2049518"/>
              </a:lnTo>
              <a:lnTo>
                <a:pt x="204951" y="204951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1F19E5-C72F-C144-B0D7-E0EB99A50C98}">
      <dsp:nvSpPr>
        <dsp:cNvPr id="0" name=""/>
        <dsp:cNvSpPr/>
      </dsp:nvSpPr>
      <dsp:spPr>
        <a:xfrm>
          <a:off x="1716427" y="2564219"/>
          <a:ext cx="1639614" cy="10247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altLang="en-US" sz="1400" kern="1200" dirty="0">
              <a:solidFill>
                <a:schemeClr val="tx1"/>
              </a:solidFill>
              <a:latin typeface="Gill Sans MT" pitchFamily="34" charset="0"/>
              <a:ea typeface="+mn-ea"/>
              <a:cs typeface="+mn-cs"/>
            </a:rPr>
            <a:t>keep the renal blood flow and GFR relatively </a:t>
          </a:r>
          <a:r>
            <a:rPr lang="en-US" altLang="en-US" sz="1400" kern="1200" dirty="0">
              <a:solidFill>
                <a:srgbClr val="FF0000"/>
              </a:solidFill>
              <a:latin typeface="Gill Sans MT" pitchFamily="34" charset="0"/>
              <a:ea typeface="+mn-ea"/>
              <a:cs typeface="+mn-cs"/>
            </a:rPr>
            <a:t>constant</a:t>
          </a:r>
          <a:r>
            <a:rPr lang="en-US" altLang="en-US" sz="1400" kern="1200" dirty="0">
              <a:solidFill>
                <a:schemeClr val="tx1"/>
              </a:solidFill>
              <a:latin typeface="Gill Sans MT" pitchFamily="34" charset="0"/>
              <a:ea typeface="+mn-ea"/>
              <a:cs typeface="+mn-cs"/>
            </a:rPr>
            <a:t> despite fluctuations in ABP</a:t>
          </a:r>
          <a:endParaRPr lang="en-US" sz="1400" kern="1200" dirty="0">
            <a:solidFill>
              <a:schemeClr val="tx1"/>
            </a:solidFill>
            <a:latin typeface="Gill Sans MT" pitchFamily="34" charset="0"/>
            <a:ea typeface="+mn-ea"/>
            <a:cs typeface="+mn-cs"/>
          </a:endParaRPr>
        </a:p>
      </dsp:txBody>
      <dsp:txXfrm>
        <a:off x="1746441" y="2594233"/>
        <a:ext cx="1579586" cy="964731"/>
      </dsp:txXfrm>
    </dsp:sp>
    <dsp:sp modelId="{2C4C7731-731F-F448-A5EF-6F82DE529AC9}">
      <dsp:nvSpPr>
        <dsp:cNvPr id="0" name=""/>
        <dsp:cNvSpPr/>
      </dsp:nvSpPr>
      <dsp:spPr>
        <a:xfrm>
          <a:off x="1511475" y="1027081"/>
          <a:ext cx="204951" cy="3330467"/>
        </a:xfrm>
        <a:custGeom>
          <a:avLst/>
          <a:gdLst/>
          <a:ahLst/>
          <a:cxnLst/>
          <a:rect l="0" t="0" r="0" b="0"/>
          <a:pathLst>
            <a:path>
              <a:moveTo>
                <a:pt x="0" y="0"/>
              </a:moveTo>
              <a:lnTo>
                <a:pt x="0" y="3330467"/>
              </a:lnTo>
              <a:lnTo>
                <a:pt x="204951" y="333046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78432B-3E54-FC4D-9407-6D944BAF55FE}">
      <dsp:nvSpPr>
        <dsp:cNvPr id="0" name=""/>
        <dsp:cNvSpPr/>
      </dsp:nvSpPr>
      <dsp:spPr>
        <a:xfrm>
          <a:off x="1716427" y="3845168"/>
          <a:ext cx="1639614" cy="10247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00075">
            <a:lnSpc>
              <a:spcPct val="90000"/>
            </a:lnSpc>
            <a:spcBef>
              <a:spcPct val="0"/>
            </a:spcBef>
            <a:spcAft>
              <a:spcPct val="35000"/>
            </a:spcAft>
          </a:pPr>
          <a:r>
            <a:rPr lang="en-US" altLang="en-US" sz="1350" kern="1200" dirty="0">
              <a:solidFill>
                <a:schemeClr val="tx1"/>
              </a:solidFill>
              <a:latin typeface="Gill Sans MT" pitchFamily="34" charset="0"/>
              <a:ea typeface="+mn-ea"/>
              <a:cs typeface="+mn-cs"/>
            </a:rPr>
            <a:t>These mechanisms operate over an ABP ranging between                </a:t>
          </a:r>
          <a:r>
            <a:rPr lang="en-US" altLang="en-US" sz="1600" kern="1200" dirty="0">
              <a:solidFill>
                <a:srgbClr val="FADA7A">
                  <a:lumMod val="75000"/>
                </a:srgbClr>
              </a:solidFill>
              <a:latin typeface="+mn-lt"/>
              <a:ea typeface="+mn-ea"/>
              <a:cs typeface="+mn-cs"/>
            </a:rPr>
            <a:t>75 -160 mmHg </a:t>
          </a:r>
          <a:r>
            <a:rPr lang="en-US" altLang="en-US" sz="1350" kern="1200" dirty="0">
              <a:solidFill>
                <a:schemeClr val="tx1"/>
              </a:solidFill>
              <a:latin typeface="Gill Sans MT" pitchFamily="34" charset="0"/>
              <a:ea typeface="+mn-ea"/>
              <a:cs typeface="+mn-cs"/>
              <a:sym typeface="Symbol" charset="2"/>
            </a:rPr>
            <a:t>(systolic)</a:t>
          </a:r>
          <a:endParaRPr lang="en-US" sz="1350" kern="1200" dirty="0">
            <a:solidFill>
              <a:schemeClr val="tx1"/>
            </a:solidFill>
            <a:latin typeface="Gill Sans MT" pitchFamily="34" charset="0"/>
            <a:ea typeface="+mn-ea"/>
            <a:cs typeface="+mn-cs"/>
          </a:endParaRPr>
        </a:p>
      </dsp:txBody>
      <dsp:txXfrm>
        <a:off x="1746441" y="3875182"/>
        <a:ext cx="1579586" cy="964731"/>
      </dsp:txXfrm>
    </dsp:sp>
    <dsp:sp modelId="{92F4FD5B-B960-7A44-A4B9-33712A6C7641}">
      <dsp:nvSpPr>
        <dsp:cNvPr id="0" name=""/>
        <dsp:cNvSpPr/>
      </dsp:nvSpPr>
      <dsp:spPr>
        <a:xfrm>
          <a:off x="3868421" y="2321"/>
          <a:ext cx="2049518" cy="1024759"/>
        </a:xfrm>
        <a:prstGeom prst="roundRect">
          <a:avLst>
            <a:gd name="adj" fmla="val 10000"/>
          </a:avLst>
        </a:prstGeom>
        <a:solidFill>
          <a:srgbClr val="FDEADB"/>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en-US" sz="2000" kern="1200" dirty="0">
              <a:solidFill>
                <a:srgbClr val="002060"/>
              </a:solidFill>
              <a:latin typeface="Gill Sans MT" pitchFamily="34" charset="0"/>
              <a:ea typeface="+mn-ea"/>
              <a:cs typeface="+mn-cs"/>
            </a:rPr>
            <a:t>Achieved by</a:t>
          </a:r>
          <a:r>
            <a:rPr lang="en-US" altLang="en-US" sz="2000" kern="1200" baseline="0" dirty="0">
              <a:solidFill>
                <a:srgbClr val="002060"/>
              </a:solidFill>
              <a:latin typeface="Gill Sans MT" pitchFamily="34" charset="0"/>
              <a:ea typeface="+mn-ea"/>
              <a:cs typeface="+mn-cs"/>
            </a:rPr>
            <a:t> </a:t>
          </a:r>
          <a:r>
            <a:rPr lang="en-US" altLang="en-US" sz="2000" kern="1200" dirty="0">
              <a:solidFill>
                <a:srgbClr val="002060"/>
              </a:solidFill>
              <a:latin typeface="Gill Sans MT" pitchFamily="34" charset="0"/>
              <a:ea typeface="+mn-ea"/>
              <a:cs typeface="+mn-cs"/>
            </a:rPr>
            <a:t>2 major mechanisms</a:t>
          </a:r>
          <a:endParaRPr lang="en-US" sz="2000" kern="1200" dirty="0">
            <a:solidFill>
              <a:srgbClr val="002060"/>
            </a:solidFill>
            <a:latin typeface="Gill Sans MT" pitchFamily="34" charset="0"/>
            <a:ea typeface="+mn-ea"/>
            <a:cs typeface="+mn-cs"/>
          </a:endParaRPr>
        </a:p>
      </dsp:txBody>
      <dsp:txXfrm>
        <a:off x="3898435" y="32335"/>
        <a:ext cx="1989490" cy="964731"/>
      </dsp:txXfrm>
    </dsp:sp>
    <dsp:sp modelId="{694B9F10-9F0F-E743-99DC-5B6381E3B9CE}">
      <dsp:nvSpPr>
        <dsp:cNvPr id="0" name=""/>
        <dsp:cNvSpPr/>
      </dsp:nvSpPr>
      <dsp:spPr>
        <a:xfrm>
          <a:off x="4073373" y="1027081"/>
          <a:ext cx="204951" cy="768569"/>
        </a:xfrm>
        <a:custGeom>
          <a:avLst/>
          <a:gdLst/>
          <a:ahLst/>
          <a:cxnLst/>
          <a:rect l="0" t="0" r="0" b="0"/>
          <a:pathLst>
            <a:path>
              <a:moveTo>
                <a:pt x="0" y="0"/>
              </a:moveTo>
              <a:lnTo>
                <a:pt x="0" y="768569"/>
              </a:lnTo>
              <a:lnTo>
                <a:pt x="204951" y="76856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C30860-B62A-9A46-9713-4CDC75A1646E}">
      <dsp:nvSpPr>
        <dsp:cNvPr id="0" name=""/>
        <dsp:cNvSpPr/>
      </dsp:nvSpPr>
      <dsp:spPr>
        <a:xfrm>
          <a:off x="4278325" y="1283270"/>
          <a:ext cx="1639614" cy="10247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Gill Sans MT" pitchFamily="34" charset="0"/>
              <a:ea typeface="+mn-ea"/>
              <a:cs typeface="+mn-cs"/>
            </a:rPr>
            <a:t>1. </a:t>
          </a:r>
          <a:r>
            <a:rPr lang="en-US" altLang="en-US" sz="1800" kern="1200" dirty="0">
              <a:solidFill>
                <a:schemeClr val="tx1"/>
              </a:solidFill>
              <a:latin typeface="Gill Sans MT" pitchFamily="34" charset="0"/>
              <a:ea typeface="+mn-ea"/>
              <a:cs typeface="+mn-cs"/>
            </a:rPr>
            <a:t>Myogenic auto-regulation</a:t>
          </a:r>
          <a:endParaRPr lang="en-US" sz="1800" kern="1200" dirty="0">
            <a:solidFill>
              <a:schemeClr val="tx1"/>
            </a:solidFill>
            <a:latin typeface="Gill Sans MT" pitchFamily="34" charset="0"/>
            <a:ea typeface="+mn-ea"/>
            <a:cs typeface="+mn-cs"/>
          </a:endParaRPr>
        </a:p>
      </dsp:txBody>
      <dsp:txXfrm>
        <a:off x="4308339" y="1313284"/>
        <a:ext cx="1579586" cy="964731"/>
      </dsp:txXfrm>
    </dsp:sp>
    <dsp:sp modelId="{EC75D555-D2D7-F246-AC6A-D6052399BF19}">
      <dsp:nvSpPr>
        <dsp:cNvPr id="0" name=""/>
        <dsp:cNvSpPr/>
      </dsp:nvSpPr>
      <dsp:spPr>
        <a:xfrm>
          <a:off x="4073373" y="1027081"/>
          <a:ext cx="204951" cy="2049518"/>
        </a:xfrm>
        <a:custGeom>
          <a:avLst/>
          <a:gdLst/>
          <a:ahLst/>
          <a:cxnLst/>
          <a:rect l="0" t="0" r="0" b="0"/>
          <a:pathLst>
            <a:path>
              <a:moveTo>
                <a:pt x="0" y="0"/>
              </a:moveTo>
              <a:lnTo>
                <a:pt x="0" y="2049518"/>
              </a:lnTo>
              <a:lnTo>
                <a:pt x="204951" y="204951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ED1F38-6B5A-B244-8100-DD04DC606A69}">
      <dsp:nvSpPr>
        <dsp:cNvPr id="0" name=""/>
        <dsp:cNvSpPr/>
      </dsp:nvSpPr>
      <dsp:spPr>
        <a:xfrm>
          <a:off x="4278325" y="2564219"/>
          <a:ext cx="1639614" cy="10247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Gill Sans MT" pitchFamily="34" charset="0"/>
              <a:ea typeface="+mn-ea"/>
              <a:cs typeface="+mn-cs"/>
            </a:rPr>
            <a:t>2. </a:t>
          </a:r>
          <a:r>
            <a:rPr lang="en-US" altLang="en-US" sz="1800" kern="1200" dirty="0">
              <a:solidFill>
                <a:schemeClr val="tx1"/>
              </a:solidFill>
              <a:latin typeface="Gill Sans MT" pitchFamily="34" charset="0"/>
              <a:ea typeface="+mn-ea"/>
              <a:cs typeface="+mn-cs"/>
            </a:rPr>
            <a:t>Tubulo -glomerular feedback</a:t>
          </a:r>
          <a:endParaRPr lang="en-US" sz="1800" kern="1200" dirty="0">
            <a:solidFill>
              <a:schemeClr val="tx1"/>
            </a:solidFill>
            <a:latin typeface="Gill Sans MT" pitchFamily="34" charset="0"/>
            <a:ea typeface="+mn-ea"/>
            <a:cs typeface="+mn-cs"/>
          </a:endParaRPr>
        </a:p>
      </dsp:txBody>
      <dsp:txXfrm>
        <a:off x="4308339" y="2594233"/>
        <a:ext cx="1579586" cy="9647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F6CBF-EDF0-7D40-A9EE-25CA0104F6E9}">
      <dsp:nvSpPr>
        <dsp:cNvPr id="0" name=""/>
        <dsp:cNvSpPr/>
      </dsp:nvSpPr>
      <dsp:spPr>
        <a:xfrm>
          <a:off x="2492550" y="81154"/>
          <a:ext cx="5989219" cy="4774815"/>
        </a:xfrm>
        <a:prstGeom prst="rect">
          <a:avLst/>
        </a:prstGeom>
        <a:solidFill>
          <a:schemeClr val="lt1">
            <a:alpha val="40000"/>
            <a:hueOff val="0"/>
            <a:satOff val="0"/>
            <a:lumOff val="0"/>
            <a:alphaOff val="0"/>
          </a:schemeClr>
        </a:solidFill>
        <a:ln w="9525" cap="flat" cmpd="sng" algn="ctr">
          <a:solidFill>
            <a:schemeClr val="bg2">
              <a:lumMod val="90000"/>
            </a:schemeClr>
          </a:solidFill>
          <a:prstDash val="solid"/>
        </a:ln>
        <a:effectLst/>
      </dsp:spPr>
      <dsp:style>
        <a:lnRef idx="1">
          <a:scrgbClr r="0" g="0" b="0"/>
        </a:lnRef>
        <a:fillRef idx="1">
          <a:scrgbClr r="0" g="0" b="0"/>
        </a:fillRef>
        <a:effectRef idx="0">
          <a:scrgbClr r="0" g="0" b="0"/>
        </a:effectRef>
        <a:fontRef idx="minor"/>
      </dsp:style>
    </dsp:sp>
    <dsp:sp modelId="{0F143176-07A3-F047-BD72-0D798324A1F6}">
      <dsp:nvSpPr>
        <dsp:cNvPr id="0" name=""/>
        <dsp:cNvSpPr/>
      </dsp:nvSpPr>
      <dsp:spPr>
        <a:xfrm>
          <a:off x="2789663" y="241989"/>
          <a:ext cx="5390297" cy="3205997"/>
        </a:xfrm>
        <a:prstGeom prst="rect">
          <a:avLst/>
        </a:prstGeom>
        <a:blipFill dpi="0" rotWithShape="1">
          <a:blip xmlns:r="http://schemas.openxmlformats.org/officeDocument/2006/relationships" r:embed="rId1"/>
          <a:srcRect/>
          <a:stretch>
            <a:fillRect l="-626" t="-1327" r="-626" b="-1327"/>
          </a:stretch>
        </a:blipFill>
        <a:ln>
          <a:noFill/>
        </a:ln>
        <a:effectLst>
          <a:glow rad="101600">
            <a:schemeClr val="accent5">
              <a:lumMod val="40000"/>
              <a:lumOff val="60000"/>
              <a:alpha val="40000"/>
            </a:schemeClr>
          </a:glo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1">
          <a:scrgbClr r="0" g="0" b="0"/>
        </a:fillRef>
        <a:effectRef idx="2">
          <a:scrgbClr r="0" g="0" b="0"/>
        </a:effectRef>
        <a:fontRef idx="minor"/>
      </dsp:style>
    </dsp:sp>
    <dsp:sp modelId="{319A0A48-F1AF-7B47-91FB-7290F2B5D72A}">
      <dsp:nvSpPr>
        <dsp:cNvPr id="0" name=""/>
        <dsp:cNvSpPr/>
      </dsp:nvSpPr>
      <dsp:spPr>
        <a:xfrm>
          <a:off x="2820528" y="3537548"/>
          <a:ext cx="5390297" cy="1091270"/>
        </a:xfrm>
        <a:prstGeom prst="rect">
          <a:avLst/>
        </a:prstGeom>
        <a:solidFill>
          <a:srgbClr val="DFF0F5"/>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algn="ctr" defTabSz="914400" rtl="0" eaLnBrk="1" latinLnBrk="0" hangingPunct="1">
            <a:lnSpc>
              <a:spcPct val="90000"/>
            </a:lnSpc>
            <a:spcBef>
              <a:spcPct val="0"/>
            </a:spcBef>
            <a:spcAft>
              <a:spcPct val="35000"/>
            </a:spcAft>
          </a:pPr>
          <a:r>
            <a:rPr lang="en-US" sz="1600" u="none" kern="1200" dirty="0">
              <a:solidFill>
                <a:schemeClr val="tx1"/>
              </a:solidFill>
              <a:latin typeface="Gill Sans MT" pitchFamily="34" charset="0"/>
              <a:ea typeface="+mn-ea"/>
              <a:cs typeface="+mn-cs"/>
            </a:rPr>
            <a:t>Normally when ABP </a:t>
          </a:r>
          <a:r>
            <a:rPr lang="en-US" sz="1600" u="none" kern="1200" dirty="0">
              <a:solidFill>
                <a:srgbClr val="FF0000"/>
              </a:solidFill>
              <a:latin typeface="Gill Sans MT" pitchFamily="34" charset="0"/>
              <a:ea typeface="+mn-ea"/>
              <a:cs typeface="+mn-cs"/>
            </a:rPr>
            <a:t>increase</a:t>
          </a:r>
          <a:r>
            <a:rPr lang="en-US" sz="1600" u="none" kern="1200" dirty="0">
              <a:solidFill>
                <a:schemeClr val="tx1"/>
              </a:solidFill>
              <a:latin typeface="Gill Sans MT" pitchFamily="34" charset="0"/>
              <a:ea typeface="+mn-ea"/>
              <a:cs typeface="+mn-cs"/>
            </a:rPr>
            <a:t> </a:t>
          </a:r>
          <a:r>
            <a:rPr lang="en-US" altLang="en-US" sz="1600" kern="1200" dirty="0">
              <a:solidFill>
                <a:schemeClr val="tx1"/>
              </a:solidFill>
              <a:latin typeface="Bookman Old Style" panose="02050604050505020204" pitchFamily="18" charset="0"/>
            </a:rPr>
            <a:t>→</a:t>
          </a:r>
          <a:r>
            <a:rPr lang="en-US" sz="1600" u="none" kern="1200" dirty="0">
              <a:solidFill>
                <a:schemeClr val="tx1"/>
              </a:solidFill>
              <a:latin typeface="Gill Sans MT" pitchFamily="34" charset="0"/>
              <a:ea typeface="+mn-ea"/>
              <a:cs typeface="+mn-cs"/>
              <a:sym typeface="Wingdings"/>
            </a:rPr>
            <a:t> GFR </a:t>
          </a:r>
          <a:r>
            <a:rPr lang="en-US" sz="1600" u="none" kern="1200" dirty="0">
              <a:solidFill>
                <a:srgbClr val="FF0000"/>
              </a:solidFill>
              <a:latin typeface="Gill Sans MT" pitchFamily="34" charset="0"/>
              <a:ea typeface="+mn-ea"/>
              <a:cs typeface="+mn-cs"/>
              <a:sym typeface="Wingdings"/>
            </a:rPr>
            <a:t>increase</a:t>
          </a:r>
          <a:r>
            <a:rPr lang="en-US" sz="1600" u="none" kern="1200" dirty="0">
              <a:solidFill>
                <a:schemeClr val="tx1"/>
              </a:solidFill>
              <a:latin typeface="Gill Sans MT" pitchFamily="34" charset="0"/>
              <a:ea typeface="+mn-ea"/>
              <a:cs typeface="+mn-cs"/>
            </a:rPr>
            <a:t> </a:t>
          </a:r>
        </a:p>
        <a:p>
          <a:pPr marL="0" lvl="0" algn="l" defTabSz="914363" rtl="0" eaLnBrk="1" latinLnBrk="0" hangingPunct="1">
            <a:lnSpc>
              <a:spcPct val="90000"/>
            </a:lnSpc>
            <a:spcBef>
              <a:spcPct val="0"/>
            </a:spcBef>
            <a:spcAft>
              <a:spcPct val="35000"/>
            </a:spcAft>
          </a:pPr>
          <a:r>
            <a:rPr lang="en-US" altLang="en-US" sz="1600" u="none" kern="1200" dirty="0" smtClean="0">
              <a:solidFill>
                <a:schemeClr val="tx1"/>
              </a:solidFill>
              <a:latin typeface="Gill Sans MT" pitchFamily="34" charset="0"/>
              <a:ea typeface="+mn-ea"/>
              <a:cs typeface="+mn-cs"/>
            </a:rPr>
            <a:t>But, </a:t>
          </a:r>
          <a:r>
            <a:rPr lang="en-US" altLang="en-US" sz="1600" u="none" kern="1200" dirty="0">
              <a:solidFill>
                <a:schemeClr val="tx1"/>
              </a:solidFill>
              <a:latin typeface="Gill Sans MT" pitchFamily="34" charset="0"/>
              <a:ea typeface="+mn-ea"/>
              <a:cs typeface="+mn-cs"/>
            </a:rPr>
            <a:t>because of the</a:t>
          </a:r>
          <a:r>
            <a:rPr lang="en-US" altLang="en-US" sz="1600" u="none" kern="1200" dirty="0">
              <a:solidFill>
                <a:srgbClr val="FF0000"/>
              </a:solidFill>
              <a:latin typeface="Gill Sans MT" pitchFamily="34" charset="0"/>
              <a:ea typeface="+mn-ea"/>
              <a:cs typeface="+mn-cs"/>
            </a:rPr>
            <a:t> </a:t>
          </a:r>
          <a:r>
            <a:rPr lang="en-US" altLang="en-US" sz="1600" u="none" kern="1200" dirty="0" smtClean="0">
              <a:solidFill>
                <a:srgbClr val="FF0000"/>
              </a:solidFill>
              <a:latin typeface="Gill Sans MT" pitchFamily="34" charset="0"/>
              <a:ea typeface="+mn-ea"/>
              <a:cs typeface="+mn-cs"/>
            </a:rPr>
            <a:t>auto-regulation </a:t>
          </a:r>
          <a:r>
            <a:rPr lang="en-US" altLang="en-US" sz="1600" u="none" kern="1200" dirty="0">
              <a:solidFill>
                <a:schemeClr val="tx1"/>
              </a:solidFill>
              <a:latin typeface="Gill Sans MT" pitchFamily="34" charset="0"/>
              <a:ea typeface="+mn-ea"/>
              <a:cs typeface="+mn-cs"/>
            </a:rPr>
            <a:t>the body maintains </a:t>
          </a:r>
          <a:r>
            <a:rPr lang="en-US" altLang="en-US" sz="1600" u="none" kern="1200" dirty="0">
              <a:solidFill>
                <a:srgbClr val="FF0000"/>
              </a:solidFill>
              <a:latin typeface="Gill Sans MT" pitchFamily="34" charset="0"/>
              <a:ea typeface="+mn-ea"/>
              <a:cs typeface="+mn-cs"/>
            </a:rPr>
            <a:t>constant</a:t>
          </a:r>
          <a:r>
            <a:rPr lang="en-US" altLang="en-US" sz="1600" u="none" kern="1200" dirty="0">
              <a:solidFill>
                <a:schemeClr val="tx1"/>
              </a:solidFill>
              <a:latin typeface="Gill Sans MT" pitchFamily="34" charset="0"/>
              <a:ea typeface="+mn-ea"/>
              <a:cs typeface="+mn-cs"/>
            </a:rPr>
            <a:t> GFR over an </a:t>
          </a:r>
          <a:r>
            <a:rPr lang="en-US" altLang="en-US" sz="1600" u="none" kern="1200" dirty="0" smtClean="0">
              <a:solidFill>
                <a:schemeClr val="tx1"/>
              </a:solidFill>
              <a:latin typeface="Gill Sans MT" pitchFamily="34" charset="0"/>
              <a:ea typeface="+mn-ea"/>
              <a:cs typeface="+mn-cs"/>
            </a:rPr>
            <a:t>ABP </a:t>
          </a:r>
          <a:r>
            <a:rPr lang="en-US" altLang="en-US" sz="1600" u="none" kern="1200" dirty="0">
              <a:solidFill>
                <a:schemeClr val="tx1"/>
              </a:solidFill>
              <a:latin typeface="Gill Sans MT" pitchFamily="34" charset="0"/>
              <a:ea typeface="+mn-ea"/>
              <a:cs typeface="+mn-cs"/>
            </a:rPr>
            <a:t>range of</a:t>
          </a:r>
          <a:r>
            <a:rPr lang="en-US" altLang="en-US" sz="1600" u="none" kern="1200" dirty="0">
              <a:solidFill>
                <a:srgbClr val="FF0000"/>
              </a:solidFill>
              <a:latin typeface="Gill Sans MT" pitchFamily="34" charset="0"/>
              <a:ea typeface="+mn-ea"/>
              <a:cs typeface="+mn-cs"/>
            </a:rPr>
            <a:t> </a:t>
          </a:r>
          <a:r>
            <a:rPr lang="en-US" altLang="en-US" sz="1600" kern="1200" dirty="0">
              <a:solidFill>
                <a:srgbClr val="FADA7A">
                  <a:lumMod val="75000"/>
                </a:srgbClr>
              </a:solidFill>
              <a:latin typeface="+mn-lt"/>
              <a:ea typeface="+mn-ea"/>
              <a:cs typeface="+mn-cs"/>
            </a:rPr>
            <a:t>75-160 mmHg.</a:t>
          </a:r>
        </a:p>
        <a:p>
          <a:pPr marL="0" lvl="0" algn="l" defTabSz="914363" rtl="0" eaLnBrk="1" latinLnBrk="0" hangingPunct="1">
            <a:lnSpc>
              <a:spcPct val="90000"/>
            </a:lnSpc>
            <a:spcBef>
              <a:spcPct val="0"/>
            </a:spcBef>
            <a:spcAft>
              <a:spcPct val="35000"/>
            </a:spcAft>
          </a:pPr>
          <a:r>
            <a:rPr lang="en-US" sz="1600" u="none" kern="1200" dirty="0">
              <a:solidFill>
                <a:schemeClr val="tx1"/>
              </a:solidFill>
              <a:latin typeface="Gill Sans MT" pitchFamily="34" charset="0"/>
              <a:ea typeface="+mn-ea"/>
              <a:cs typeface="+mn-cs"/>
            </a:rPr>
            <a:t>Filtration </a:t>
          </a:r>
          <a:r>
            <a:rPr lang="en-US" sz="1600" u="none" kern="1200" dirty="0">
              <a:solidFill>
                <a:srgbClr val="FF0000"/>
              </a:solidFill>
              <a:latin typeface="Gill Sans MT" pitchFamily="34" charset="0"/>
              <a:ea typeface="+mn-ea"/>
              <a:cs typeface="+mn-cs"/>
            </a:rPr>
            <a:t>stops</a:t>
          </a:r>
          <a:r>
            <a:rPr lang="en-US" sz="1600" u="none" kern="1200" dirty="0">
              <a:solidFill>
                <a:schemeClr val="tx1"/>
              </a:solidFill>
              <a:latin typeface="Gill Sans MT" pitchFamily="34" charset="0"/>
              <a:ea typeface="+mn-ea"/>
              <a:cs typeface="+mn-cs"/>
            </a:rPr>
            <a:t> when &gt; </a:t>
          </a:r>
          <a:r>
            <a:rPr lang="en-US" sz="1600" kern="1200" dirty="0">
              <a:solidFill>
                <a:srgbClr val="FADA7A">
                  <a:lumMod val="75000"/>
                </a:srgbClr>
              </a:solidFill>
              <a:latin typeface="+mn-lt"/>
              <a:ea typeface="+mn-ea"/>
              <a:cs typeface="+mn-cs"/>
            </a:rPr>
            <a:t>50 </a:t>
          </a:r>
          <a:r>
            <a:rPr lang="en-US" sz="1600" kern="1200" dirty="0" smtClean="0">
              <a:solidFill>
                <a:srgbClr val="FADA7A">
                  <a:lumMod val="75000"/>
                </a:srgbClr>
              </a:solidFill>
              <a:latin typeface="+mn-lt"/>
              <a:ea typeface="+mn-ea"/>
              <a:cs typeface="+mn-cs"/>
            </a:rPr>
            <a:t>mmHg.</a:t>
          </a:r>
          <a:endParaRPr lang="en-US" sz="1600" kern="1200" dirty="0">
            <a:solidFill>
              <a:srgbClr val="FADA7A">
                <a:lumMod val="75000"/>
              </a:srgbClr>
            </a:solidFill>
            <a:latin typeface="+mn-lt"/>
            <a:ea typeface="+mn-ea"/>
            <a:cs typeface="+mn-cs"/>
          </a:endParaRPr>
        </a:p>
      </dsp:txBody>
      <dsp:txXfrm>
        <a:off x="2820528" y="3537548"/>
        <a:ext cx="5390297" cy="1091270"/>
      </dsp:txXfrm>
    </dsp:sp>
    <dsp:sp modelId="{C6A37282-8633-3941-9AF6-6DB13BA7B4A3}">
      <dsp:nvSpPr>
        <dsp:cNvPr id="0" name=""/>
        <dsp:cNvSpPr/>
      </dsp:nvSpPr>
      <dsp:spPr>
        <a:xfrm>
          <a:off x="3593074" y="3323238"/>
          <a:ext cx="3773212" cy="49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 </a:t>
          </a:r>
        </a:p>
      </dsp:txBody>
      <dsp:txXfrm>
        <a:off x="3593074" y="3323238"/>
        <a:ext cx="3773212" cy="4932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8C507-143D-2C4D-8191-14AF73047196}">
      <dsp:nvSpPr>
        <dsp:cNvPr id="0" name=""/>
        <dsp:cNvSpPr/>
      </dsp:nvSpPr>
      <dsp:spPr>
        <a:xfrm>
          <a:off x="245637" y="0"/>
          <a:ext cx="6505200" cy="592839"/>
        </a:xfrm>
        <a:prstGeom prst="roundRect">
          <a:avLst>
            <a:gd name="adj" fmla="val 10000"/>
          </a:avLst>
        </a:prstGeom>
        <a:solidFill>
          <a:schemeClr val="accent2">
            <a:hueOff val="0"/>
            <a:satOff val="0"/>
            <a:lumOff val="0"/>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n-US" sz="2800" b="0" kern="1200" dirty="0">
              <a:latin typeface="Gill Sans MT" charset="0"/>
              <a:ea typeface="Gill Sans MT" charset="0"/>
              <a:cs typeface="Gill Sans MT" charset="0"/>
            </a:rPr>
            <a:t>Increase in ABP</a:t>
          </a:r>
        </a:p>
      </dsp:txBody>
      <dsp:txXfrm>
        <a:off x="263001" y="17364"/>
        <a:ext cx="6470472" cy="558111"/>
      </dsp:txXfrm>
    </dsp:sp>
    <dsp:sp modelId="{1F65E87C-A516-324C-A9DC-E1A6232158DE}">
      <dsp:nvSpPr>
        <dsp:cNvPr id="0" name=""/>
        <dsp:cNvSpPr/>
      </dsp:nvSpPr>
      <dsp:spPr>
        <a:xfrm rot="5528827">
          <a:off x="3368572" y="609892"/>
          <a:ext cx="225822" cy="2667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latin typeface="Gill Sans MT" charset="0"/>
            <a:ea typeface="Gill Sans MT" charset="0"/>
            <a:cs typeface="Gill Sans MT" charset="0"/>
          </a:endParaRPr>
        </a:p>
      </dsp:txBody>
      <dsp:txXfrm rot="-5400000">
        <a:off x="3402719" y="630393"/>
        <a:ext cx="160067" cy="158075"/>
      </dsp:txXfrm>
    </dsp:sp>
    <dsp:sp modelId="{18DB8FFB-8F99-5548-966B-5A3ECDF4A8B1}">
      <dsp:nvSpPr>
        <dsp:cNvPr id="0" name=""/>
        <dsp:cNvSpPr/>
      </dsp:nvSpPr>
      <dsp:spPr>
        <a:xfrm>
          <a:off x="211561" y="893724"/>
          <a:ext cx="6506338" cy="592839"/>
        </a:xfrm>
        <a:prstGeom prst="roundRect">
          <a:avLst>
            <a:gd name="adj" fmla="val 10000"/>
          </a:avLst>
        </a:prstGeom>
        <a:solidFill>
          <a:schemeClr val="accent2">
            <a:hueOff val="-1708698"/>
            <a:satOff val="4992"/>
            <a:lumOff val="-941"/>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en-US" sz="1600" b="0" kern="1200" dirty="0">
              <a:solidFill>
                <a:srgbClr val="FF0000"/>
              </a:solidFill>
              <a:latin typeface="Gill Sans MT" charset="0"/>
              <a:ea typeface="Gill Sans MT" charset="0"/>
              <a:cs typeface="Gill Sans MT" charset="0"/>
            </a:rPr>
            <a:t>Increase</a:t>
          </a:r>
          <a:r>
            <a:rPr lang="en-US" sz="1600" b="0" kern="1200" dirty="0">
              <a:latin typeface="Gill Sans MT" charset="0"/>
              <a:ea typeface="Gill Sans MT" charset="0"/>
              <a:cs typeface="Gill Sans MT" charset="0"/>
            </a:rPr>
            <a:t> blood flow in renal tubules</a:t>
          </a:r>
        </a:p>
        <a:p>
          <a:pPr lvl="0" algn="ctr" defTabSz="711200">
            <a:lnSpc>
              <a:spcPct val="100000"/>
            </a:lnSpc>
            <a:spcBef>
              <a:spcPct val="0"/>
            </a:spcBef>
            <a:spcAft>
              <a:spcPct val="35000"/>
            </a:spcAft>
          </a:pPr>
          <a:r>
            <a:rPr lang="en-US" sz="1600" b="0" kern="1200" dirty="0">
              <a:latin typeface="Gill Sans MT" charset="0"/>
              <a:ea typeface="Gill Sans MT" charset="0"/>
              <a:cs typeface="Gill Sans MT" charset="0"/>
              <a:sym typeface="Wingdings"/>
            </a:rPr>
            <a:t></a:t>
          </a:r>
          <a:r>
            <a:rPr lang="en-US" sz="1600" b="0" kern="1200" baseline="0" dirty="0">
              <a:latin typeface="Gill Sans MT" charset="0"/>
              <a:ea typeface="Gill Sans MT" charset="0"/>
              <a:cs typeface="Gill Sans MT" charset="0"/>
              <a:sym typeface="Wingdings"/>
            </a:rPr>
            <a:t> </a:t>
          </a:r>
          <a:r>
            <a:rPr lang="en-US" sz="1600" b="0" kern="1200" dirty="0">
              <a:solidFill>
                <a:srgbClr val="FF0000"/>
              </a:solidFill>
              <a:latin typeface="Gill Sans MT" charset="0"/>
              <a:ea typeface="Gill Sans MT" charset="0"/>
              <a:cs typeface="Gill Sans MT" charset="0"/>
            </a:rPr>
            <a:t>increase</a:t>
          </a:r>
          <a:r>
            <a:rPr lang="en-US" sz="1600" b="0" kern="1200" dirty="0">
              <a:latin typeface="Gill Sans MT" charset="0"/>
              <a:ea typeface="Gill Sans MT" charset="0"/>
              <a:cs typeface="Gill Sans MT" charset="0"/>
            </a:rPr>
            <a:t> </a:t>
          </a:r>
          <a:r>
            <a:rPr lang="en-US" sz="1600" b="0" kern="1200" dirty="0">
              <a:solidFill>
                <a:srgbClr val="FF0000"/>
              </a:solidFill>
              <a:latin typeface="Gill Sans MT" charset="0"/>
              <a:ea typeface="Gill Sans MT" charset="0"/>
              <a:cs typeface="Gill Sans MT" charset="0"/>
            </a:rPr>
            <a:t>GFR </a:t>
          </a:r>
        </a:p>
      </dsp:txBody>
      <dsp:txXfrm>
        <a:off x="228925" y="911088"/>
        <a:ext cx="6471610" cy="558111"/>
      </dsp:txXfrm>
    </dsp:sp>
    <dsp:sp modelId="{5D288478-5174-A849-B35A-8207B5BCA9A5}">
      <dsp:nvSpPr>
        <dsp:cNvPr id="0" name=""/>
        <dsp:cNvSpPr/>
      </dsp:nvSpPr>
      <dsp:spPr>
        <a:xfrm rot="5400000">
          <a:off x="3353573" y="1501384"/>
          <a:ext cx="222314" cy="266777"/>
        </a:xfrm>
        <a:prstGeom prst="rightArrow">
          <a:avLst>
            <a:gd name="adj1" fmla="val 60000"/>
            <a:gd name="adj2" fmla="val 50000"/>
          </a:avLst>
        </a:prstGeom>
        <a:solidFill>
          <a:schemeClr val="accent2">
            <a:hueOff val="-2135872"/>
            <a:satOff val="6241"/>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latin typeface="Gill Sans MT" charset="0"/>
            <a:ea typeface="Gill Sans MT" charset="0"/>
            <a:cs typeface="Gill Sans MT" charset="0"/>
          </a:endParaRPr>
        </a:p>
      </dsp:txBody>
      <dsp:txXfrm rot="-5400000">
        <a:off x="3384697" y="1523615"/>
        <a:ext cx="160067" cy="155620"/>
      </dsp:txXfrm>
    </dsp:sp>
    <dsp:sp modelId="{A1BDD1D3-160E-6A46-B35E-624557187451}">
      <dsp:nvSpPr>
        <dsp:cNvPr id="0" name=""/>
        <dsp:cNvSpPr/>
      </dsp:nvSpPr>
      <dsp:spPr>
        <a:xfrm>
          <a:off x="211561" y="1782983"/>
          <a:ext cx="6506338" cy="592839"/>
        </a:xfrm>
        <a:prstGeom prst="roundRect">
          <a:avLst>
            <a:gd name="adj" fmla="val 10000"/>
          </a:avLst>
        </a:prstGeom>
        <a:solidFill>
          <a:schemeClr val="accent2">
            <a:hueOff val="-3417396"/>
            <a:satOff val="9985"/>
            <a:lumOff val="-1882"/>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en-US" sz="1600" b="0" kern="1200" dirty="0">
              <a:solidFill>
                <a:srgbClr val="FF0000"/>
              </a:solidFill>
              <a:latin typeface="Gill Sans MT" charset="0"/>
              <a:ea typeface="Gill Sans MT" charset="0"/>
              <a:cs typeface="Gill Sans MT" charset="0"/>
            </a:rPr>
            <a:t>Decrease</a:t>
          </a:r>
          <a:r>
            <a:rPr lang="en-US" sz="1600" b="0" kern="1200" dirty="0">
              <a:latin typeface="Gill Sans MT" charset="0"/>
              <a:ea typeface="Gill Sans MT" charset="0"/>
              <a:cs typeface="Gill Sans MT" charset="0"/>
            </a:rPr>
            <a:t> reabsorption by renal tubules (caused by the rapid flow) </a:t>
          </a:r>
        </a:p>
      </dsp:txBody>
      <dsp:txXfrm>
        <a:off x="228925" y="1800347"/>
        <a:ext cx="6471610" cy="558111"/>
      </dsp:txXfrm>
    </dsp:sp>
    <dsp:sp modelId="{D78B6D09-7872-1942-A83A-3A9105BB8622}">
      <dsp:nvSpPr>
        <dsp:cNvPr id="0" name=""/>
        <dsp:cNvSpPr/>
      </dsp:nvSpPr>
      <dsp:spPr>
        <a:xfrm rot="5400000">
          <a:off x="3353573" y="2390643"/>
          <a:ext cx="222314" cy="266777"/>
        </a:xfrm>
        <a:prstGeom prst="rightArrow">
          <a:avLst>
            <a:gd name="adj1" fmla="val 60000"/>
            <a:gd name="adj2" fmla="val 50000"/>
          </a:avLst>
        </a:prstGeom>
        <a:solidFill>
          <a:schemeClr val="accent2">
            <a:hueOff val="-4271744"/>
            <a:satOff val="12481"/>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latin typeface="Gill Sans MT" charset="0"/>
            <a:ea typeface="Gill Sans MT" charset="0"/>
            <a:cs typeface="Gill Sans MT" charset="0"/>
          </a:endParaRPr>
        </a:p>
      </dsp:txBody>
      <dsp:txXfrm rot="-5400000">
        <a:off x="3384697" y="2412874"/>
        <a:ext cx="160067" cy="155620"/>
      </dsp:txXfrm>
    </dsp:sp>
    <dsp:sp modelId="{C265DED5-DA51-814F-9EEE-3126848B30A8}">
      <dsp:nvSpPr>
        <dsp:cNvPr id="0" name=""/>
        <dsp:cNvSpPr/>
      </dsp:nvSpPr>
      <dsp:spPr>
        <a:xfrm>
          <a:off x="211561" y="2672241"/>
          <a:ext cx="6506338" cy="592839"/>
        </a:xfrm>
        <a:prstGeom prst="roundRect">
          <a:avLst>
            <a:gd name="adj" fmla="val 10000"/>
          </a:avLst>
        </a:prstGeom>
        <a:solidFill>
          <a:schemeClr val="accent2">
            <a:hueOff val="-5126093"/>
            <a:satOff val="14977"/>
            <a:lumOff val="-2824"/>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solidFill>
                <a:srgbClr val="FF0000"/>
              </a:solidFill>
              <a:latin typeface="Gill Sans MT" charset="0"/>
              <a:ea typeface="Gill Sans MT" charset="0"/>
              <a:cs typeface="Gill Sans MT" charset="0"/>
            </a:rPr>
            <a:t>Increase</a:t>
          </a:r>
          <a:r>
            <a:rPr lang="en-US" sz="1600" b="0" kern="1200" dirty="0">
              <a:latin typeface="Gill Sans MT" charset="0"/>
              <a:ea typeface="Gill Sans MT" charset="0"/>
              <a:cs typeface="Gill Sans MT" charset="0"/>
            </a:rPr>
            <a:t> delivery of </a:t>
          </a:r>
          <a:r>
            <a:rPr lang="en-US" sz="1600" b="0" kern="1200" dirty="0" err="1">
              <a:latin typeface="Gill Sans MT" charset="0"/>
              <a:ea typeface="Gill Sans MT" charset="0"/>
              <a:cs typeface="Gill Sans MT" charset="0"/>
            </a:rPr>
            <a:t>NaCl</a:t>
          </a:r>
          <a:r>
            <a:rPr lang="en-US" sz="1600" b="0" kern="1200" dirty="0">
              <a:latin typeface="Gill Sans MT" charset="0"/>
              <a:ea typeface="Gill Sans MT" charset="0"/>
              <a:cs typeface="Gill Sans MT" charset="0"/>
            </a:rPr>
            <a:t> to the macula </a:t>
          </a:r>
          <a:r>
            <a:rPr lang="en-US" sz="1600" b="0" kern="1200" dirty="0" err="1">
              <a:latin typeface="Gill Sans MT" charset="0"/>
              <a:ea typeface="Gill Sans MT" charset="0"/>
              <a:cs typeface="Gill Sans MT" charset="0"/>
            </a:rPr>
            <a:t>densa</a:t>
          </a:r>
          <a:r>
            <a:rPr lang="en-US" sz="1600" b="0" kern="1200" dirty="0">
              <a:latin typeface="Gill Sans MT" charset="0"/>
              <a:ea typeface="Gill Sans MT" charset="0"/>
              <a:cs typeface="Gill Sans MT" charset="0"/>
            </a:rPr>
            <a:t> cells, which are capable of sensing this change </a:t>
          </a:r>
        </a:p>
      </dsp:txBody>
      <dsp:txXfrm>
        <a:off x="228925" y="2689605"/>
        <a:ext cx="6471610" cy="558111"/>
      </dsp:txXfrm>
    </dsp:sp>
    <dsp:sp modelId="{F69FAEB2-76C8-2745-8C21-8C783F0B0A7C}">
      <dsp:nvSpPr>
        <dsp:cNvPr id="0" name=""/>
        <dsp:cNvSpPr/>
      </dsp:nvSpPr>
      <dsp:spPr>
        <a:xfrm rot="5400000">
          <a:off x="3353573" y="3279901"/>
          <a:ext cx="222314" cy="266777"/>
        </a:xfrm>
        <a:prstGeom prst="rightArrow">
          <a:avLst>
            <a:gd name="adj1" fmla="val 60000"/>
            <a:gd name="adj2" fmla="val 50000"/>
          </a:avLst>
        </a:prstGeom>
        <a:solidFill>
          <a:schemeClr val="accent2">
            <a:hueOff val="-6407617"/>
            <a:satOff val="18722"/>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endParaRPr>
        </a:p>
      </dsp:txBody>
      <dsp:txXfrm rot="-5400000">
        <a:off x="3384697" y="3302132"/>
        <a:ext cx="160067" cy="155620"/>
      </dsp:txXfrm>
    </dsp:sp>
    <dsp:sp modelId="{98055DAD-5388-7D41-88D9-39BD94702B06}">
      <dsp:nvSpPr>
        <dsp:cNvPr id="0" name=""/>
        <dsp:cNvSpPr/>
      </dsp:nvSpPr>
      <dsp:spPr>
        <a:xfrm>
          <a:off x="211561" y="3561500"/>
          <a:ext cx="6506338" cy="592839"/>
        </a:xfrm>
        <a:prstGeom prst="roundRect">
          <a:avLst>
            <a:gd name="adj" fmla="val 10000"/>
          </a:avLst>
        </a:prstGeom>
        <a:solidFill>
          <a:schemeClr val="accent2">
            <a:hueOff val="-6834791"/>
            <a:satOff val="19970"/>
            <a:lumOff val="-3765"/>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latin typeface="Gill Sans MT" charset="0"/>
              <a:ea typeface="Gill Sans MT" charset="0"/>
              <a:cs typeface="Gill Sans MT" charset="0"/>
            </a:rPr>
            <a:t>Macula </a:t>
          </a:r>
          <a:r>
            <a:rPr lang="en-US" sz="1600" b="0" kern="1200" dirty="0" err="1">
              <a:latin typeface="Gill Sans MT" charset="0"/>
              <a:ea typeface="Gill Sans MT" charset="0"/>
              <a:cs typeface="Gill Sans MT" charset="0"/>
            </a:rPr>
            <a:t>densa</a:t>
          </a:r>
          <a:r>
            <a:rPr lang="en-US" sz="1600" b="0" kern="1200" dirty="0">
              <a:latin typeface="Gill Sans MT" charset="0"/>
              <a:ea typeface="Gill Sans MT" charset="0"/>
              <a:cs typeface="Gill Sans MT" charset="0"/>
            </a:rPr>
            <a:t> releases signals which will cause </a:t>
          </a:r>
          <a:r>
            <a:rPr lang="en-US" sz="1600" b="0" kern="1200" dirty="0">
              <a:solidFill>
                <a:srgbClr val="FF0000"/>
              </a:solidFill>
              <a:latin typeface="Gill Sans MT" charset="0"/>
              <a:ea typeface="Gill Sans MT" charset="0"/>
              <a:cs typeface="Gill Sans MT" charset="0"/>
            </a:rPr>
            <a:t>vasoconstriction of Afferent arterioles. </a:t>
          </a:r>
          <a:endParaRPr lang="en-US" sz="1400" kern="1200" dirty="0">
            <a:solidFill>
              <a:srgbClr val="DDE9EC">
                <a:lumMod val="50000"/>
              </a:srgbClr>
            </a:solidFill>
            <a:latin typeface="+mn-lt"/>
            <a:ea typeface="+mn-ea"/>
            <a:cs typeface="+mn-cs"/>
          </a:endParaRPr>
        </a:p>
      </dsp:txBody>
      <dsp:txXfrm>
        <a:off x="228925" y="3578864"/>
        <a:ext cx="6471610" cy="558111"/>
      </dsp:txXfrm>
    </dsp:sp>
    <dsp:sp modelId="{E3092CDE-497D-354B-920F-4C42F5ADF8D4}">
      <dsp:nvSpPr>
        <dsp:cNvPr id="0" name=""/>
        <dsp:cNvSpPr/>
      </dsp:nvSpPr>
      <dsp:spPr>
        <a:xfrm rot="5422975">
          <a:off x="3368891" y="4144986"/>
          <a:ext cx="186057" cy="266777"/>
        </a:xfrm>
        <a:prstGeom prst="rightArrow">
          <a:avLst>
            <a:gd name="adj1" fmla="val 60000"/>
            <a:gd name="adj2" fmla="val 50000"/>
          </a:avLst>
        </a:prstGeom>
        <a:solidFill>
          <a:schemeClr val="accent2">
            <a:hueOff val="-8543489"/>
            <a:satOff val="24962"/>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endParaRPr>
        </a:p>
      </dsp:txBody>
      <dsp:txXfrm rot="-5400000">
        <a:off x="3382073" y="4185346"/>
        <a:ext cx="160067" cy="130240"/>
      </dsp:txXfrm>
    </dsp:sp>
    <dsp:sp modelId="{AAA8D9DA-6690-1D40-BEC6-D52711D29C3D}">
      <dsp:nvSpPr>
        <dsp:cNvPr id="0" name=""/>
        <dsp:cNvSpPr/>
      </dsp:nvSpPr>
      <dsp:spPr>
        <a:xfrm>
          <a:off x="206510" y="4402410"/>
          <a:ext cx="6505200" cy="592839"/>
        </a:xfrm>
        <a:prstGeom prst="roundRect">
          <a:avLst>
            <a:gd name="adj" fmla="val 10000"/>
          </a:avLst>
        </a:prstGeom>
        <a:solidFill>
          <a:schemeClr val="accent2">
            <a:hueOff val="-8543489"/>
            <a:satOff val="24962"/>
            <a:lumOff val="-4706"/>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solidFill>
                <a:srgbClr val="FF0000"/>
              </a:solidFill>
              <a:latin typeface="Gill Sans MT" charset="0"/>
              <a:ea typeface="Gill Sans MT" charset="0"/>
              <a:cs typeface="Gill Sans MT" charset="0"/>
            </a:rPr>
            <a:t>Inhibit</a:t>
          </a:r>
          <a:r>
            <a:rPr lang="en-US" sz="1600" b="0" kern="1200" dirty="0">
              <a:latin typeface="Gill Sans MT" charset="0"/>
              <a:ea typeface="Gill Sans MT" charset="0"/>
              <a:cs typeface="Gill Sans MT" charset="0"/>
            </a:rPr>
            <a:t> the release of Renin from the juxtaglomerular cells </a:t>
          </a:r>
          <a:r>
            <a:rPr lang="en-US" altLang="en-US" sz="1600" kern="1200" dirty="0">
              <a:latin typeface="Gill Sans MT" pitchFamily="34" charset="0"/>
            </a:rPr>
            <a:t>l</a:t>
          </a:r>
          <a:r>
            <a:rPr lang="en-US" sz="1600" b="0" kern="1200" dirty="0">
              <a:latin typeface="Gill Sans MT" charset="0"/>
              <a:ea typeface="Gill Sans MT" charset="0"/>
              <a:cs typeface="Gill Sans MT" charset="0"/>
            </a:rPr>
            <a:t>eading</a:t>
          </a:r>
          <a:r>
            <a:rPr lang="en-US" sz="1600" b="0" kern="1200" baseline="0" dirty="0">
              <a:latin typeface="Gill Sans MT" charset="0"/>
              <a:ea typeface="Gill Sans MT" charset="0"/>
              <a:cs typeface="Gill Sans MT" charset="0"/>
            </a:rPr>
            <a:t> to </a:t>
          </a:r>
          <a:r>
            <a:rPr lang="en-US" sz="1600" b="0" kern="1200" dirty="0">
              <a:solidFill>
                <a:srgbClr val="FF0000"/>
              </a:solidFill>
              <a:latin typeface="Gill Sans MT" charset="0"/>
              <a:ea typeface="Gill Sans MT" charset="0"/>
              <a:cs typeface="Gill Sans MT" charset="0"/>
            </a:rPr>
            <a:t>vasodilation of EFFERNT arterioles. </a:t>
          </a:r>
        </a:p>
      </dsp:txBody>
      <dsp:txXfrm>
        <a:off x="223874" y="4419774"/>
        <a:ext cx="6470472" cy="55811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8C507-143D-2C4D-8191-14AF73047196}">
      <dsp:nvSpPr>
        <dsp:cNvPr id="0" name=""/>
        <dsp:cNvSpPr/>
      </dsp:nvSpPr>
      <dsp:spPr>
        <a:xfrm>
          <a:off x="243377" y="0"/>
          <a:ext cx="6505193" cy="591275"/>
        </a:xfrm>
        <a:prstGeom prst="roundRect">
          <a:avLst>
            <a:gd name="adj" fmla="val 10000"/>
          </a:avLst>
        </a:prstGeom>
        <a:solidFill>
          <a:schemeClr val="accent2">
            <a:hueOff val="0"/>
            <a:satOff val="0"/>
            <a:lumOff val="0"/>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en-US" sz="2400" b="0" kern="1200" dirty="0">
              <a:latin typeface="Gill Sans MT" charset="0"/>
              <a:ea typeface="Gill Sans MT" charset="0"/>
              <a:cs typeface="Gill Sans MT" charset="0"/>
            </a:rPr>
            <a:t>Decrease in ABP</a:t>
          </a:r>
        </a:p>
      </dsp:txBody>
      <dsp:txXfrm>
        <a:off x="260695" y="17318"/>
        <a:ext cx="6470557" cy="556639"/>
      </dsp:txXfrm>
    </dsp:sp>
    <dsp:sp modelId="{1F65E87C-A516-324C-A9DC-E1A6232158DE}">
      <dsp:nvSpPr>
        <dsp:cNvPr id="0" name=""/>
        <dsp:cNvSpPr/>
      </dsp:nvSpPr>
      <dsp:spPr>
        <a:xfrm rot="5528827">
          <a:off x="3366651" y="608284"/>
          <a:ext cx="225226" cy="2660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latin typeface="Gill Sans MT" charset="0"/>
            <a:ea typeface="Gill Sans MT" charset="0"/>
            <a:cs typeface="Gill Sans MT" charset="0"/>
          </a:endParaRPr>
        </a:p>
      </dsp:txBody>
      <dsp:txXfrm rot="-5400000">
        <a:off x="3400708" y="628732"/>
        <a:ext cx="159644" cy="157658"/>
      </dsp:txXfrm>
    </dsp:sp>
    <dsp:sp modelId="{18DB8FFB-8F99-5548-966B-5A3ECDF4A8B1}">
      <dsp:nvSpPr>
        <dsp:cNvPr id="0" name=""/>
        <dsp:cNvSpPr/>
      </dsp:nvSpPr>
      <dsp:spPr>
        <a:xfrm>
          <a:off x="209959" y="891367"/>
          <a:ext cx="6505193" cy="591275"/>
        </a:xfrm>
        <a:prstGeom prst="roundRect">
          <a:avLst>
            <a:gd name="adj" fmla="val 10000"/>
          </a:avLst>
        </a:prstGeom>
        <a:solidFill>
          <a:schemeClr val="accent2">
            <a:hueOff val="-1708698"/>
            <a:satOff val="4992"/>
            <a:lumOff val="-941"/>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en-US" sz="1800" b="0" kern="1200" dirty="0">
              <a:solidFill>
                <a:srgbClr val="FF0000"/>
              </a:solidFill>
              <a:latin typeface="Gill Sans MT" charset="0"/>
              <a:ea typeface="Gill Sans MT" charset="0"/>
              <a:cs typeface="Gill Sans MT" charset="0"/>
            </a:rPr>
            <a:t>Decrease</a:t>
          </a:r>
          <a:r>
            <a:rPr lang="en-US" sz="1800" b="0" kern="1200" dirty="0">
              <a:latin typeface="Gill Sans MT" charset="0"/>
              <a:ea typeface="Gill Sans MT" charset="0"/>
              <a:cs typeface="Gill Sans MT" charset="0"/>
            </a:rPr>
            <a:t> blood flow in renal tubules</a:t>
          </a:r>
        </a:p>
        <a:p>
          <a:pPr lvl="0" algn="ctr" defTabSz="800100">
            <a:lnSpc>
              <a:spcPct val="100000"/>
            </a:lnSpc>
            <a:spcBef>
              <a:spcPct val="0"/>
            </a:spcBef>
            <a:spcAft>
              <a:spcPct val="35000"/>
            </a:spcAft>
          </a:pPr>
          <a:r>
            <a:rPr lang="en-US" sz="1800" b="0" kern="1200" dirty="0">
              <a:latin typeface="Gill Sans MT" charset="0"/>
              <a:ea typeface="Gill Sans MT" charset="0"/>
              <a:cs typeface="Gill Sans MT" charset="0"/>
              <a:sym typeface="Wingdings"/>
            </a:rPr>
            <a:t></a:t>
          </a:r>
          <a:r>
            <a:rPr lang="en-US" sz="1800" b="0" kern="1200" baseline="0" dirty="0">
              <a:latin typeface="Gill Sans MT" charset="0"/>
              <a:ea typeface="Gill Sans MT" charset="0"/>
              <a:cs typeface="Gill Sans MT" charset="0"/>
              <a:sym typeface="Wingdings"/>
            </a:rPr>
            <a:t> </a:t>
          </a:r>
          <a:r>
            <a:rPr lang="en-US" sz="1800" b="0" kern="1200" dirty="0">
              <a:solidFill>
                <a:srgbClr val="FF0000"/>
              </a:solidFill>
              <a:latin typeface="Gill Sans MT" charset="0"/>
              <a:ea typeface="Gill Sans MT" charset="0"/>
              <a:cs typeface="Gill Sans MT" charset="0"/>
            </a:rPr>
            <a:t>Decrease GFR</a:t>
          </a:r>
        </a:p>
      </dsp:txBody>
      <dsp:txXfrm>
        <a:off x="227277" y="908685"/>
        <a:ext cx="6470557" cy="556639"/>
      </dsp:txXfrm>
    </dsp:sp>
    <dsp:sp modelId="{5D288478-5174-A849-B35A-8207B5BCA9A5}">
      <dsp:nvSpPr>
        <dsp:cNvPr id="0" name=""/>
        <dsp:cNvSpPr/>
      </dsp:nvSpPr>
      <dsp:spPr>
        <a:xfrm rot="5400000">
          <a:off x="3351691" y="1497425"/>
          <a:ext cx="221728" cy="266074"/>
        </a:xfrm>
        <a:prstGeom prst="rightArrow">
          <a:avLst>
            <a:gd name="adj1" fmla="val 60000"/>
            <a:gd name="adj2" fmla="val 50000"/>
          </a:avLst>
        </a:prstGeom>
        <a:solidFill>
          <a:schemeClr val="accent2">
            <a:hueOff val="-2135872"/>
            <a:satOff val="6241"/>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latin typeface="Gill Sans MT" charset="0"/>
            <a:ea typeface="Gill Sans MT" charset="0"/>
            <a:cs typeface="Gill Sans MT" charset="0"/>
          </a:endParaRPr>
        </a:p>
      </dsp:txBody>
      <dsp:txXfrm rot="-5400000">
        <a:off x="3382733" y="1519598"/>
        <a:ext cx="159644" cy="155210"/>
      </dsp:txXfrm>
    </dsp:sp>
    <dsp:sp modelId="{A1BDD1D3-160E-6A46-B35E-624557187451}">
      <dsp:nvSpPr>
        <dsp:cNvPr id="0" name=""/>
        <dsp:cNvSpPr/>
      </dsp:nvSpPr>
      <dsp:spPr>
        <a:xfrm>
          <a:off x="209959" y="1778281"/>
          <a:ext cx="6505193" cy="591275"/>
        </a:xfrm>
        <a:prstGeom prst="roundRect">
          <a:avLst>
            <a:gd name="adj" fmla="val 10000"/>
          </a:avLst>
        </a:prstGeom>
        <a:solidFill>
          <a:schemeClr val="accent2">
            <a:hueOff val="-3417396"/>
            <a:satOff val="9985"/>
            <a:lumOff val="-1882"/>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en-US" sz="2400" b="0" kern="1200" dirty="0">
              <a:solidFill>
                <a:srgbClr val="FF0000"/>
              </a:solidFill>
              <a:latin typeface="Gill Sans MT" charset="0"/>
              <a:ea typeface="Gill Sans MT" charset="0"/>
              <a:cs typeface="Gill Sans MT" charset="0"/>
            </a:rPr>
            <a:t>Increase</a:t>
          </a:r>
          <a:r>
            <a:rPr lang="en-US" sz="2400" b="0" kern="1200" dirty="0">
              <a:latin typeface="Gill Sans MT" charset="0"/>
              <a:ea typeface="Gill Sans MT" charset="0"/>
              <a:cs typeface="Gill Sans MT" charset="0"/>
            </a:rPr>
            <a:t> reabsorption by renal tubules</a:t>
          </a:r>
        </a:p>
      </dsp:txBody>
      <dsp:txXfrm>
        <a:off x="227277" y="1795599"/>
        <a:ext cx="6470557" cy="556639"/>
      </dsp:txXfrm>
    </dsp:sp>
    <dsp:sp modelId="{D78B6D09-7872-1942-A83A-3A9105BB8622}">
      <dsp:nvSpPr>
        <dsp:cNvPr id="0" name=""/>
        <dsp:cNvSpPr/>
      </dsp:nvSpPr>
      <dsp:spPr>
        <a:xfrm rot="5400000">
          <a:off x="3351691" y="2384339"/>
          <a:ext cx="221728" cy="266074"/>
        </a:xfrm>
        <a:prstGeom prst="rightArrow">
          <a:avLst>
            <a:gd name="adj1" fmla="val 60000"/>
            <a:gd name="adj2" fmla="val 50000"/>
          </a:avLst>
        </a:prstGeom>
        <a:solidFill>
          <a:schemeClr val="accent2">
            <a:hueOff val="-4271744"/>
            <a:satOff val="12481"/>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latin typeface="Gill Sans MT" charset="0"/>
            <a:ea typeface="Gill Sans MT" charset="0"/>
            <a:cs typeface="Gill Sans MT" charset="0"/>
          </a:endParaRPr>
        </a:p>
      </dsp:txBody>
      <dsp:txXfrm rot="-5400000">
        <a:off x="3382733" y="2406512"/>
        <a:ext cx="159644" cy="155210"/>
      </dsp:txXfrm>
    </dsp:sp>
    <dsp:sp modelId="{C265DED5-DA51-814F-9EEE-3126848B30A8}">
      <dsp:nvSpPr>
        <dsp:cNvPr id="0" name=""/>
        <dsp:cNvSpPr/>
      </dsp:nvSpPr>
      <dsp:spPr>
        <a:xfrm>
          <a:off x="209959" y="2665195"/>
          <a:ext cx="6505193" cy="591275"/>
        </a:xfrm>
        <a:prstGeom prst="roundRect">
          <a:avLst>
            <a:gd name="adj" fmla="val 10000"/>
          </a:avLst>
        </a:prstGeom>
        <a:solidFill>
          <a:schemeClr val="accent2">
            <a:hueOff val="-5126093"/>
            <a:satOff val="14977"/>
            <a:lumOff val="-2824"/>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solidFill>
                <a:srgbClr val="FF0000"/>
              </a:solidFill>
              <a:latin typeface="Gill Sans MT" charset="0"/>
              <a:ea typeface="Gill Sans MT" charset="0"/>
              <a:cs typeface="Gill Sans MT" charset="0"/>
            </a:rPr>
            <a:t>Decrease</a:t>
          </a:r>
          <a:r>
            <a:rPr lang="en-US" sz="1800" b="0" kern="1200" dirty="0">
              <a:latin typeface="Gill Sans MT" charset="0"/>
              <a:ea typeface="Gill Sans MT" charset="0"/>
              <a:cs typeface="Gill Sans MT" charset="0"/>
            </a:rPr>
            <a:t> delivery of </a:t>
          </a:r>
          <a:r>
            <a:rPr lang="en-US" sz="1800" b="0" kern="1200" dirty="0" err="1">
              <a:latin typeface="Gill Sans MT" charset="0"/>
              <a:ea typeface="Gill Sans MT" charset="0"/>
              <a:cs typeface="Gill Sans MT" charset="0"/>
            </a:rPr>
            <a:t>NaCl</a:t>
          </a:r>
          <a:r>
            <a:rPr lang="en-US" sz="1800" b="0" kern="1200" dirty="0">
              <a:latin typeface="Gill Sans MT" charset="0"/>
              <a:ea typeface="Gill Sans MT" charset="0"/>
              <a:cs typeface="Gill Sans MT" charset="0"/>
            </a:rPr>
            <a:t> to the macula </a:t>
          </a:r>
          <a:r>
            <a:rPr lang="en-US" sz="1800" b="0" kern="1200" dirty="0" err="1">
              <a:latin typeface="Gill Sans MT" charset="0"/>
              <a:ea typeface="Gill Sans MT" charset="0"/>
              <a:cs typeface="Gill Sans MT" charset="0"/>
            </a:rPr>
            <a:t>densa</a:t>
          </a:r>
          <a:r>
            <a:rPr lang="en-US" sz="1800" b="0" kern="1200" dirty="0">
              <a:latin typeface="Gill Sans MT" charset="0"/>
              <a:ea typeface="Gill Sans MT" charset="0"/>
              <a:cs typeface="Gill Sans MT" charset="0"/>
            </a:rPr>
            <a:t> cells, which are capable of sensing this change </a:t>
          </a:r>
        </a:p>
      </dsp:txBody>
      <dsp:txXfrm>
        <a:off x="227277" y="2682513"/>
        <a:ext cx="6470557" cy="556639"/>
      </dsp:txXfrm>
    </dsp:sp>
    <dsp:sp modelId="{F69FAEB2-76C8-2745-8C21-8C783F0B0A7C}">
      <dsp:nvSpPr>
        <dsp:cNvPr id="0" name=""/>
        <dsp:cNvSpPr/>
      </dsp:nvSpPr>
      <dsp:spPr>
        <a:xfrm rot="5400000">
          <a:off x="3351691" y="3271253"/>
          <a:ext cx="221728" cy="266074"/>
        </a:xfrm>
        <a:prstGeom prst="rightArrow">
          <a:avLst>
            <a:gd name="adj1" fmla="val 60000"/>
            <a:gd name="adj2" fmla="val 50000"/>
          </a:avLst>
        </a:prstGeom>
        <a:solidFill>
          <a:schemeClr val="accent2">
            <a:hueOff val="-6407617"/>
            <a:satOff val="18722"/>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endParaRPr>
        </a:p>
      </dsp:txBody>
      <dsp:txXfrm rot="-5400000">
        <a:off x="3382733" y="3293426"/>
        <a:ext cx="159644" cy="155210"/>
      </dsp:txXfrm>
    </dsp:sp>
    <dsp:sp modelId="{98055DAD-5388-7D41-88D9-39BD94702B06}">
      <dsp:nvSpPr>
        <dsp:cNvPr id="0" name=""/>
        <dsp:cNvSpPr/>
      </dsp:nvSpPr>
      <dsp:spPr>
        <a:xfrm>
          <a:off x="209959" y="3552109"/>
          <a:ext cx="6505193" cy="591275"/>
        </a:xfrm>
        <a:prstGeom prst="roundRect">
          <a:avLst>
            <a:gd name="adj" fmla="val 10000"/>
          </a:avLst>
        </a:prstGeom>
        <a:solidFill>
          <a:schemeClr val="accent2">
            <a:hueOff val="-6834791"/>
            <a:satOff val="19970"/>
            <a:lumOff val="-3765"/>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latin typeface="Gill Sans MT" charset="0"/>
              <a:ea typeface="Gill Sans MT" charset="0"/>
              <a:cs typeface="Gill Sans MT" charset="0"/>
            </a:rPr>
            <a:t>Macula </a:t>
          </a:r>
          <a:r>
            <a:rPr lang="en-US" sz="1800" b="0" kern="1200" dirty="0" err="1">
              <a:latin typeface="Gill Sans MT" charset="0"/>
              <a:ea typeface="Gill Sans MT" charset="0"/>
              <a:cs typeface="Gill Sans MT" charset="0"/>
            </a:rPr>
            <a:t>densa</a:t>
          </a:r>
          <a:r>
            <a:rPr lang="en-US" sz="1800" b="0" kern="1200" dirty="0">
              <a:latin typeface="Gill Sans MT" charset="0"/>
              <a:ea typeface="Gill Sans MT" charset="0"/>
              <a:cs typeface="Gill Sans MT" charset="0"/>
            </a:rPr>
            <a:t> releases signals which will cause </a:t>
          </a:r>
          <a:r>
            <a:rPr lang="en-US" sz="1800" b="0" kern="1200" dirty="0">
              <a:solidFill>
                <a:srgbClr val="FF0000"/>
              </a:solidFill>
              <a:latin typeface="Gill Sans MT" charset="0"/>
              <a:ea typeface="Gill Sans MT" charset="0"/>
              <a:cs typeface="Gill Sans MT" charset="0"/>
            </a:rPr>
            <a:t>vasodilatation of Afferent arterioles</a:t>
          </a:r>
          <a:r>
            <a:rPr lang="en-US" sz="1800" b="0" kern="1200">
              <a:solidFill>
                <a:srgbClr val="FF0000"/>
              </a:solidFill>
              <a:latin typeface="Gill Sans MT" charset="0"/>
              <a:ea typeface="Gill Sans MT" charset="0"/>
              <a:cs typeface="Gill Sans MT" charset="0"/>
            </a:rPr>
            <a:t>. </a:t>
          </a:r>
          <a:endParaRPr lang="en-US" sz="1800" b="0" kern="1200" dirty="0">
            <a:solidFill>
              <a:srgbClr val="FF0000"/>
            </a:solidFill>
            <a:latin typeface="Gill Sans MT" charset="0"/>
            <a:ea typeface="Gill Sans MT" charset="0"/>
            <a:cs typeface="Gill Sans MT" charset="0"/>
          </a:endParaRPr>
        </a:p>
      </dsp:txBody>
      <dsp:txXfrm>
        <a:off x="227277" y="3569427"/>
        <a:ext cx="6470557" cy="556639"/>
      </dsp:txXfrm>
    </dsp:sp>
    <dsp:sp modelId="{E3092CDE-497D-354B-920F-4C42F5ADF8D4}">
      <dsp:nvSpPr>
        <dsp:cNvPr id="0" name=""/>
        <dsp:cNvSpPr/>
      </dsp:nvSpPr>
      <dsp:spPr>
        <a:xfrm rot="5400000">
          <a:off x="3351691" y="4158167"/>
          <a:ext cx="221728" cy="266074"/>
        </a:xfrm>
        <a:prstGeom prst="rightArrow">
          <a:avLst>
            <a:gd name="adj1" fmla="val 60000"/>
            <a:gd name="adj2" fmla="val 50000"/>
          </a:avLst>
        </a:prstGeom>
        <a:solidFill>
          <a:schemeClr val="accent2">
            <a:hueOff val="-8543489"/>
            <a:satOff val="24962"/>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FF0000"/>
            </a:solidFill>
          </a:endParaRPr>
        </a:p>
      </dsp:txBody>
      <dsp:txXfrm rot="-5400000">
        <a:off x="3382733" y="4180340"/>
        <a:ext cx="159644" cy="155210"/>
      </dsp:txXfrm>
    </dsp:sp>
    <dsp:sp modelId="{AAA8D9DA-6690-1D40-BEC6-D52711D29C3D}">
      <dsp:nvSpPr>
        <dsp:cNvPr id="0" name=""/>
        <dsp:cNvSpPr/>
      </dsp:nvSpPr>
      <dsp:spPr>
        <a:xfrm>
          <a:off x="209959" y="4439023"/>
          <a:ext cx="6505193" cy="591275"/>
        </a:xfrm>
        <a:prstGeom prst="roundRect">
          <a:avLst>
            <a:gd name="adj" fmla="val 10000"/>
          </a:avLst>
        </a:prstGeom>
        <a:solidFill>
          <a:schemeClr val="accent2">
            <a:hueOff val="-8543489"/>
            <a:satOff val="24962"/>
            <a:lumOff val="-4706"/>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solidFill>
                <a:srgbClr val="FF0000"/>
              </a:solidFill>
              <a:latin typeface="Gill Sans MT" charset="0"/>
              <a:ea typeface="Gill Sans MT" charset="0"/>
              <a:cs typeface="Gill Sans MT" charset="0"/>
            </a:rPr>
            <a:t>Increase in</a:t>
          </a:r>
          <a:r>
            <a:rPr lang="en-US" sz="1800" b="0" kern="1200" baseline="0" dirty="0">
              <a:solidFill>
                <a:srgbClr val="FF0000"/>
              </a:solidFill>
              <a:latin typeface="Gill Sans MT" charset="0"/>
              <a:ea typeface="Gill Sans MT" charset="0"/>
              <a:cs typeface="Gill Sans MT" charset="0"/>
            </a:rPr>
            <a:t> </a:t>
          </a:r>
          <a:r>
            <a:rPr lang="en-US" sz="1800" b="0" kern="1200" dirty="0">
              <a:solidFill>
                <a:srgbClr val="FF0000"/>
              </a:solidFill>
              <a:latin typeface="Gill Sans MT" charset="0"/>
              <a:ea typeface="Gill Sans MT" charset="0"/>
              <a:cs typeface="Gill Sans MT" charset="0"/>
            </a:rPr>
            <a:t>Renin release</a:t>
          </a:r>
          <a:r>
            <a:rPr lang="en-US" sz="1800" b="0" kern="1200" dirty="0">
              <a:latin typeface="Gill Sans MT" charset="0"/>
              <a:ea typeface="Gill Sans MT" charset="0"/>
              <a:cs typeface="Gill Sans MT" charset="0"/>
            </a:rPr>
            <a:t> from</a:t>
          </a:r>
          <a:r>
            <a:rPr lang="en-US" sz="1800" b="0" kern="1200" baseline="0" dirty="0">
              <a:latin typeface="Gill Sans MT" charset="0"/>
              <a:ea typeface="Gill Sans MT" charset="0"/>
              <a:cs typeface="Gill Sans MT" charset="0"/>
            </a:rPr>
            <a:t> </a:t>
          </a:r>
          <a:r>
            <a:rPr lang="en-US" sz="1800" b="0" kern="1200" dirty="0">
              <a:latin typeface="Gill Sans MT" charset="0"/>
              <a:ea typeface="Gill Sans MT" charset="0"/>
              <a:cs typeface="Gill Sans MT" charset="0"/>
            </a:rPr>
            <a:t>the juxtaglomerular cells to </a:t>
          </a:r>
          <a:r>
            <a:rPr lang="en-US" altLang="en-US" sz="1800" kern="1200" dirty="0">
              <a:latin typeface="Bookman Old Style" panose="02050604050505020204" pitchFamily="18" charset="0"/>
            </a:rPr>
            <a:t>→ </a:t>
          </a:r>
          <a:r>
            <a:rPr lang="en-US" altLang="en-US" sz="1800" kern="1200" dirty="0" smtClean="0">
              <a:latin typeface="Gill Sans MT" pitchFamily="34" charset="0"/>
            </a:rPr>
            <a:t>Angiotensin </a:t>
          </a:r>
          <a:r>
            <a:rPr lang="en-US" altLang="en-US" sz="1800" kern="1200" dirty="0">
              <a:latin typeface="Gill Sans MT" pitchFamily="34" charset="0"/>
            </a:rPr>
            <a:t>II </a:t>
          </a:r>
          <a:r>
            <a:rPr lang="en-US" altLang="en-US" sz="1800" kern="1200" dirty="0">
              <a:latin typeface="Bookman Old Style" panose="02050604050505020204" pitchFamily="18" charset="0"/>
            </a:rPr>
            <a:t>→</a:t>
          </a:r>
          <a:r>
            <a:rPr lang="en-US" altLang="en-US" sz="1800" kern="1200" dirty="0">
              <a:latin typeface="Gill Sans MT" pitchFamily="34" charset="0"/>
            </a:rPr>
            <a:t>  </a:t>
          </a:r>
          <a:r>
            <a:rPr lang="en-US" sz="1800" b="0" kern="1200" dirty="0">
              <a:latin typeface="Gill Sans MT" charset="0"/>
              <a:ea typeface="Gill Sans MT" charset="0"/>
              <a:cs typeface="Gill Sans MT" charset="0"/>
            </a:rPr>
            <a:t>cause</a:t>
          </a:r>
          <a:r>
            <a:rPr lang="en-US" sz="1800" b="0" kern="1200" baseline="0" dirty="0">
              <a:latin typeface="Gill Sans MT" charset="0"/>
              <a:ea typeface="Gill Sans MT" charset="0"/>
              <a:cs typeface="Gill Sans MT" charset="0"/>
            </a:rPr>
            <a:t> </a:t>
          </a:r>
          <a:r>
            <a:rPr lang="en-US" sz="1800" b="0" kern="1200" dirty="0">
              <a:solidFill>
                <a:srgbClr val="FF0000"/>
              </a:solidFill>
              <a:latin typeface="Gill Sans MT" charset="0"/>
              <a:ea typeface="Gill Sans MT" charset="0"/>
              <a:cs typeface="Gill Sans MT" charset="0"/>
            </a:rPr>
            <a:t>vasoconstriction of EFFERNT Arteriole.</a:t>
          </a:r>
        </a:p>
      </dsp:txBody>
      <dsp:txXfrm>
        <a:off x="227277" y="4456341"/>
        <a:ext cx="6470557" cy="5566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E8233-E86B-4C2A-AF79-55C65B3DDCD7}">
      <dsp:nvSpPr>
        <dsp:cNvPr id="0" name=""/>
        <dsp:cNvSpPr/>
      </dsp:nvSpPr>
      <dsp:spPr>
        <a:xfrm>
          <a:off x="0" y="2113040"/>
          <a:ext cx="10969625" cy="709134"/>
        </a:xfrm>
        <a:prstGeom prst="rect">
          <a:avLst/>
        </a:prstGeom>
        <a:solidFill>
          <a:schemeClr val="accent2">
            <a:hueOff val="0"/>
            <a:satOff val="0"/>
            <a:lumOff val="0"/>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altLang="en-US" sz="1800" kern="1200" dirty="0">
              <a:latin typeface="Gill Sans MT" pitchFamily="34" charset="0"/>
            </a:rPr>
            <a:t>When blood pressure decreases , the myogenic mechanism reduces vascular resistance and the vessel </a:t>
          </a:r>
          <a:r>
            <a:rPr lang="en-US" altLang="en-US" sz="1800" b="1" u="sng" kern="1200" dirty="0">
              <a:latin typeface="Gill Sans MT" pitchFamily="34" charset="0"/>
            </a:rPr>
            <a:t>dilates</a:t>
          </a:r>
          <a:endParaRPr lang="en-US" sz="1800" b="1" u="sng" kern="1200" dirty="0"/>
        </a:p>
      </dsp:txBody>
      <dsp:txXfrm>
        <a:off x="0" y="2113040"/>
        <a:ext cx="10969625" cy="709134"/>
      </dsp:txXfrm>
    </dsp:sp>
    <dsp:sp modelId="{E4EBF9EB-2519-4DE8-ADEC-2CC6A7880972}">
      <dsp:nvSpPr>
        <dsp:cNvPr id="0" name=""/>
        <dsp:cNvSpPr/>
      </dsp:nvSpPr>
      <dsp:spPr>
        <a:xfrm rot="10800000">
          <a:off x="0" y="1078470"/>
          <a:ext cx="10969625" cy="1088015"/>
        </a:xfrm>
        <a:prstGeom prst="upArrowCallout">
          <a:avLst/>
        </a:prstGeom>
        <a:solidFill>
          <a:schemeClr val="accent2">
            <a:hueOff val="-4271744"/>
            <a:satOff val="12481"/>
            <a:lumOff val="-2353"/>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altLang="en-US" sz="1800" kern="1200" dirty="0">
              <a:latin typeface="Gill Sans MT" pitchFamily="34" charset="0"/>
            </a:rPr>
            <a:t>This constriction prevents excess increase in renal blood flow and GFR when blood pressure rises</a:t>
          </a:r>
          <a:endParaRPr lang="en-US" sz="1800" kern="1200" dirty="0"/>
        </a:p>
      </dsp:txBody>
      <dsp:txXfrm rot="10800000">
        <a:off x="0" y="1078470"/>
        <a:ext cx="10969625" cy="706960"/>
      </dsp:txXfrm>
    </dsp:sp>
    <dsp:sp modelId="{A9F6C08B-779B-4740-8C7D-45380EB7EDB2}">
      <dsp:nvSpPr>
        <dsp:cNvPr id="0" name=""/>
        <dsp:cNvSpPr/>
      </dsp:nvSpPr>
      <dsp:spPr>
        <a:xfrm rot="10800000">
          <a:off x="0" y="1066"/>
          <a:ext cx="10969625" cy="1088015"/>
        </a:xfrm>
        <a:prstGeom prst="upArrowCallout">
          <a:avLst/>
        </a:prstGeom>
        <a:solidFill>
          <a:schemeClr val="accent2">
            <a:hueOff val="-8543489"/>
            <a:satOff val="24962"/>
            <a:lumOff val="-4706"/>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altLang="en-US" sz="1800" kern="1200" dirty="0">
              <a:latin typeface="Gill Sans MT" pitchFamily="34" charset="0"/>
            </a:rPr>
            <a:t>It is the intrinsic capability of blood vessels to </a:t>
          </a:r>
          <a:r>
            <a:rPr lang="en-US" altLang="en-US" sz="1800" b="1" u="sng" kern="1200" dirty="0">
              <a:latin typeface="Gill Sans MT" pitchFamily="34" charset="0"/>
            </a:rPr>
            <a:t>constrict </a:t>
          </a:r>
          <a:r>
            <a:rPr lang="en-US" altLang="en-US" sz="1800" kern="1200" dirty="0">
              <a:latin typeface="Gill Sans MT" pitchFamily="34" charset="0"/>
            </a:rPr>
            <a:t> </a:t>
          </a:r>
          <a:r>
            <a:rPr lang="en-US" altLang="en-US" sz="1800" kern="1200" dirty="0">
              <a:solidFill>
                <a:srgbClr val="FF0000"/>
              </a:solidFill>
              <a:latin typeface="Gill Sans MT" pitchFamily="34" charset="0"/>
            </a:rPr>
            <a:t>when blood pressure is increased</a:t>
          </a:r>
          <a:endParaRPr lang="en-US" sz="1800" kern="1200" dirty="0">
            <a:solidFill>
              <a:srgbClr val="FF0000"/>
            </a:solidFill>
          </a:endParaRPr>
        </a:p>
      </dsp:txBody>
      <dsp:txXfrm rot="10800000">
        <a:off x="0" y="1066"/>
        <a:ext cx="10969625" cy="7069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83AEC-D634-1F47-98D1-6691FAC37F5B}">
      <dsp:nvSpPr>
        <dsp:cNvPr id="0" name=""/>
        <dsp:cNvSpPr/>
      </dsp:nvSpPr>
      <dsp:spPr>
        <a:xfrm>
          <a:off x="4510062" y="49566"/>
          <a:ext cx="1882803" cy="885587"/>
        </a:xfrm>
        <a:prstGeom prst="roundRect">
          <a:avLst/>
        </a:prstGeom>
        <a:solidFill>
          <a:schemeClr val="accent2">
            <a:hueOff val="0"/>
            <a:satOff val="0"/>
            <a:lumOff val="0"/>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Gill Sans MT" pitchFamily="34" charset="0"/>
            </a:rPr>
            <a:t>High GFR</a:t>
          </a:r>
          <a:endParaRPr lang="en-US" sz="1800" kern="1200" dirty="0">
            <a:latin typeface="Gill Sans MT" pitchFamily="34" charset="0"/>
          </a:endParaRPr>
        </a:p>
      </dsp:txBody>
      <dsp:txXfrm>
        <a:off x="4553293" y="92797"/>
        <a:ext cx="1796341" cy="799125"/>
      </dsp:txXfrm>
    </dsp:sp>
    <dsp:sp modelId="{8936A269-9772-B945-9CEA-80E64ACDDD5E}">
      <dsp:nvSpPr>
        <dsp:cNvPr id="0" name=""/>
        <dsp:cNvSpPr/>
      </dsp:nvSpPr>
      <dsp:spPr>
        <a:xfrm>
          <a:off x="4327172" y="696580"/>
          <a:ext cx="4383803" cy="4383803"/>
        </a:xfrm>
        <a:custGeom>
          <a:avLst/>
          <a:gdLst/>
          <a:ahLst/>
          <a:cxnLst/>
          <a:rect l="0" t="0" r="0" b="0"/>
          <a:pathLst>
            <a:path>
              <a:moveTo>
                <a:pt x="2285238" y="1988"/>
              </a:moveTo>
              <a:arcTo wR="2191901" hR="2191901" stAng="16346433" swAng="105200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FEF76C8-49ED-5A40-A90C-DEF1AAA4C3FC}">
      <dsp:nvSpPr>
        <dsp:cNvPr id="0" name=""/>
        <dsp:cNvSpPr/>
      </dsp:nvSpPr>
      <dsp:spPr>
        <a:xfrm>
          <a:off x="6827829" y="913663"/>
          <a:ext cx="1882803" cy="885587"/>
        </a:xfrm>
        <a:prstGeom prst="roundRect">
          <a:avLst/>
        </a:prstGeom>
        <a:solidFill>
          <a:schemeClr val="accent2">
            <a:hueOff val="-1423915"/>
            <a:satOff val="4160"/>
            <a:lumOff val="-784"/>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Gill Sans MT" pitchFamily="34" charset="0"/>
            </a:rPr>
            <a:t>Rapid flow of filtrate in renal tubules</a:t>
          </a:r>
          <a:endParaRPr lang="en-US" sz="1800" kern="1200" dirty="0">
            <a:latin typeface="Gill Sans MT" pitchFamily="34" charset="0"/>
          </a:endParaRPr>
        </a:p>
      </dsp:txBody>
      <dsp:txXfrm>
        <a:off x="6871060" y="956894"/>
        <a:ext cx="1796341" cy="799125"/>
      </dsp:txXfrm>
    </dsp:sp>
    <dsp:sp modelId="{B136424A-6E16-484F-B4C0-E326039CD443}">
      <dsp:nvSpPr>
        <dsp:cNvPr id="0" name=""/>
        <dsp:cNvSpPr/>
      </dsp:nvSpPr>
      <dsp:spPr>
        <a:xfrm>
          <a:off x="3708827" y="370910"/>
          <a:ext cx="4383803" cy="4383803"/>
        </a:xfrm>
        <a:custGeom>
          <a:avLst/>
          <a:gdLst/>
          <a:ahLst/>
          <a:cxnLst/>
          <a:rect l="0" t="0" r="0" b="0"/>
          <a:pathLst>
            <a:path>
              <a:moveTo>
                <a:pt x="4295357" y="1575535"/>
              </a:moveTo>
              <a:arcTo wR="2191901" hR="2191901" stAng="20620083" swAng="736307"/>
            </a:path>
          </a:pathLst>
        </a:custGeom>
        <a:noFill/>
        <a:ln w="9525" cap="flat" cmpd="sng" algn="ctr">
          <a:solidFill>
            <a:schemeClr val="accent2">
              <a:hueOff val="-1423915"/>
              <a:satOff val="4160"/>
              <a:lumOff val="-78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5EDC80A-3350-DF43-9CA5-938A8DEC4486}">
      <dsp:nvSpPr>
        <dsp:cNvPr id="0" name=""/>
        <dsp:cNvSpPr/>
      </dsp:nvSpPr>
      <dsp:spPr>
        <a:xfrm>
          <a:off x="7115857" y="2562608"/>
          <a:ext cx="1882803" cy="885587"/>
        </a:xfrm>
        <a:prstGeom prst="roundRect">
          <a:avLst/>
        </a:prstGeom>
        <a:solidFill>
          <a:schemeClr val="accent2">
            <a:hueOff val="-2847830"/>
            <a:satOff val="8321"/>
            <a:lumOff val="-1569"/>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Gill Sans MT" pitchFamily="34" charset="0"/>
            </a:rPr>
            <a:t>Less reabsorption</a:t>
          </a:r>
          <a:endParaRPr lang="en-US" sz="1800" kern="1200" dirty="0">
            <a:latin typeface="Gill Sans MT" pitchFamily="34" charset="0"/>
          </a:endParaRPr>
        </a:p>
      </dsp:txBody>
      <dsp:txXfrm>
        <a:off x="7159088" y="2605839"/>
        <a:ext cx="1796341" cy="799125"/>
      </dsp:txXfrm>
    </dsp:sp>
    <dsp:sp modelId="{452DB961-65E2-FA4A-9FB6-C9FE711DB892}">
      <dsp:nvSpPr>
        <dsp:cNvPr id="0" name=""/>
        <dsp:cNvSpPr/>
      </dsp:nvSpPr>
      <dsp:spPr>
        <a:xfrm>
          <a:off x="3871268" y="128858"/>
          <a:ext cx="4383803" cy="4383803"/>
        </a:xfrm>
        <a:custGeom>
          <a:avLst/>
          <a:gdLst/>
          <a:ahLst/>
          <a:cxnLst/>
          <a:rect l="0" t="0" r="0" b="0"/>
          <a:pathLst>
            <a:path>
              <a:moveTo>
                <a:pt x="3977943" y="3462525"/>
              </a:moveTo>
              <a:arcTo wR="2191901" hR="2191901" stAng="2125726" swAng="813954"/>
            </a:path>
          </a:pathLst>
        </a:custGeom>
        <a:noFill/>
        <a:ln w="9525" cap="flat" cmpd="sng" algn="ctr">
          <a:solidFill>
            <a:schemeClr val="accent2">
              <a:hueOff val="-2847830"/>
              <a:satOff val="8321"/>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5DCFBFD-5A54-2F44-9126-D1EBE33DF99B}">
      <dsp:nvSpPr>
        <dsp:cNvPr id="0" name=""/>
        <dsp:cNvSpPr/>
      </dsp:nvSpPr>
      <dsp:spPr>
        <a:xfrm>
          <a:off x="5963741" y="4082016"/>
          <a:ext cx="1882803" cy="885587"/>
        </a:xfrm>
        <a:prstGeom prst="roundRect">
          <a:avLst/>
        </a:prstGeom>
        <a:solidFill>
          <a:schemeClr val="accent2">
            <a:hueOff val="-4271744"/>
            <a:satOff val="12481"/>
            <a:lumOff val="-2353"/>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Gill Sans MT" pitchFamily="34" charset="0"/>
            </a:rPr>
            <a:t>Macula </a:t>
          </a:r>
          <a:r>
            <a:rPr lang="en-US" sz="1600" kern="1200" dirty="0" err="1">
              <a:latin typeface="Gill Sans MT" pitchFamily="34" charset="0"/>
            </a:rPr>
            <a:t>densa</a:t>
          </a:r>
          <a:r>
            <a:rPr lang="en-US" sz="1600" kern="1200" dirty="0">
              <a:latin typeface="Gill Sans MT" pitchFamily="34" charset="0"/>
            </a:rPr>
            <a:t> senses high NACL concentration</a:t>
          </a:r>
        </a:p>
      </dsp:txBody>
      <dsp:txXfrm>
        <a:off x="6006972" y="4125247"/>
        <a:ext cx="1796341" cy="799125"/>
      </dsp:txXfrm>
    </dsp:sp>
    <dsp:sp modelId="{88388F49-FC0A-D04E-AE1A-AE6F80CE81BD}">
      <dsp:nvSpPr>
        <dsp:cNvPr id="0" name=""/>
        <dsp:cNvSpPr/>
      </dsp:nvSpPr>
      <dsp:spPr>
        <a:xfrm>
          <a:off x="3106641" y="659199"/>
          <a:ext cx="4383803" cy="4383803"/>
        </a:xfrm>
        <a:custGeom>
          <a:avLst/>
          <a:gdLst/>
          <a:ahLst/>
          <a:cxnLst/>
          <a:rect l="0" t="0" r="0" b="0"/>
          <a:pathLst>
            <a:path>
              <a:moveTo>
                <a:pt x="2617927" y="4342002"/>
              </a:moveTo>
              <a:arcTo wR="2191901" hR="2191901" stAng="4727546" swAng="1189268"/>
            </a:path>
          </a:pathLst>
        </a:custGeom>
        <a:noFill/>
        <a:ln w="9525" cap="flat" cmpd="sng" algn="ctr">
          <a:solidFill>
            <a:schemeClr val="accent2">
              <a:hueOff val="-4271744"/>
              <a:satOff val="12481"/>
              <a:lumOff val="-235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F0C6413-A053-B342-BBD4-B57D528A8288}">
      <dsp:nvSpPr>
        <dsp:cNvPr id="0" name=""/>
        <dsp:cNvSpPr/>
      </dsp:nvSpPr>
      <dsp:spPr>
        <a:xfrm>
          <a:off x="2964530" y="4082006"/>
          <a:ext cx="1882803" cy="885587"/>
        </a:xfrm>
        <a:prstGeom prst="roundRect">
          <a:avLst/>
        </a:prstGeom>
        <a:solidFill>
          <a:schemeClr val="accent2">
            <a:hueOff val="-5695659"/>
            <a:satOff val="16641"/>
            <a:lumOff val="-3137"/>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Gill Sans MT" pitchFamily="34" charset="0"/>
            </a:rPr>
            <a:t>Unidentified paracrine secretion </a:t>
          </a:r>
          <a:endParaRPr lang="en-US" sz="1800" kern="1200" dirty="0">
            <a:latin typeface="Gill Sans MT" pitchFamily="34" charset="0"/>
          </a:endParaRPr>
        </a:p>
      </dsp:txBody>
      <dsp:txXfrm>
        <a:off x="3007761" y="4125237"/>
        <a:ext cx="1796341" cy="799125"/>
      </dsp:txXfrm>
    </dsp:sp>
    <dsp:sp modelId="{CBD7D4AA-0113-654B-BFC4-EB146E8B353D}">
      <dsp:nvSpPr>
        <dsp:cNvPr id="0" name=""/>
        <dsp:cNvSpPr/>
      </dsp:nvSpPr>
      <dsp:spPr>
        <a:xfrm>
          <a:off x="2699015" y="213182"/>
          <a:ext cx="4383803" cy="4383803"/>
        </a:xfrm>
        <a:custGeom>
          <a:avLst/>
          <a:gdLst/>
          <a:ahLst/>
          <a:cxnLst/>
          <a:rect l="0" t="0" r="0" b="0"/>
          <a:pathLst>
            <a:path>
              <a:moveTo>
                <a:pt x="657720" y="3757379"/>
              </a:moveTo>
              <a:arcTo wR="2191901" hR="2191901" stAng="8065291" swAng="787859"/>
            </a:path>
          </a:pathLst>
        </a:custGeom>
        <a:noFill/>
        <a:ln w="9525" cap="flat" cmpd="sng" algn="ctr">
          <a:solidFill>
            <a:schemeClr val="accent2">
              <a:hueOff val="-5695659"/>
              <a:satOff val="16641"/>
              <a:lumOff val="-313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B249EDF-1A3C-7E4D-8BEB-D4FA9390B67F}">
      <dsp:nvSpPr>
        <dsp:cNvPr id="0" name=""/>
        <dsp:cNvSpPr/>
      </dsp:nvSpPr>
      <dsp:spPr>
        <a:xfrm>
          <a:off x="1906570" y="2552389"/>
          <a:ext cx="1882803" cy="885587"/>
        </a:xfrm>
        <a:prstGeom prst="roundRect">
          <a:avLst/>
        </a:prstGeom>
        <a:solidFill>
          <a:schemeClr val="accent2">
            <a:hueOff val="-7119574"/>
            <a:satOff val="20802"/>
            <a:lumOff val="-3922"/>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Gill Sans MT" pitchFamily="34" charset="0"/>
            </a:rPr>
            <a:t>Constriction of afferent arteriole</a:t>
          </a:r>
        </a:p>
      </dsp:txBody>
      <dsp:txXfrm>
        <a:off x="1949801" y="2595620"/>
        <a:ext cx="1796341" cy="799125"/>
      </dsp:txXfrm>
    </dsp:sp>
    <dsp:sp modelId="{B9131923-7C85-3642-8B9D-A606C1789D62}">
      <dsp:nvSpPr>
        <dsp:cNvPr id="0" name=""/>
        <dsp:cNvSpPr/>
      </dsp:nvSpPr>
      <dsp:spPr>
        <a:xfrm>
          <a:off x="2800758" y="611222"/>
          <a:ext cx="4383803" cy="4383803"/>
        </a:xfrm>
        <a:custGeom>
          <a:avLst/>
          <a:gdLst/>
          <a:ahLst/>
          <a:cxnLst/>
          <a:rect l="0" t="0" r="0" b="0"/>
          <a:pathLst>
            <a:path>
              <a:moveTo>
                <a:pt x="37997" y="1785542"/>
              </a:moveTo>
              <a:arcTo wR="2191901" hR="2191901" stAng="11441036" swAng="747506"/>
            </a:path>
          </a:pathLst>
        </a:custGeom>
        <a:noFill/>
        <a:ln w="9525" cap="flat" cmpd="sng" algn="ctr">
          <a:solidFill>
            <a:schemeClr val="accent2">
              <a:hueOff val="-7119574"/>
              <a:satOff val="20802"/>
              <a:lumOff val="-39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6E3A7FF-80D6-F245-B577-38D672A84DA9}">
      <dsp:nvSpPr>
        <dsp:cNvPr id="0" name=""/>
        <dsp:cNvSpPr/>
      </dsp:nvSpPr>
      <dsp:spPr>
        <a:xfrm>
          <a:off x="2291328" y="913658"/>
          <a:ext cx="1882803" cy="885587"/>
        </a:xfrm>
        <a:prstGeom prst="roundRect">
          <a:avLst/>
        </a:prstGeom>
        <a:solidFill>
          <a:schemeClr val="accent2">
            <a:hueOff val="-8543489"/>
            <a:satOff val="24962"/>
            <a:lumOff val="-4706"/>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Gill Sans MT" pitchFamily="34" charset="0"/>
            </a:rPr>
            <a:t>Reduced GFR</a:t>
          </a:r>
        </a:p>
      </dsp:txBody>
      <dsp:txXfrm>
        <a:off x="2334559" y="956889"/>
        <a:ext cx="1796341" cy="799125"/>
      </dsp:txXfrm>
    </dsp:sp>
    <dsp:sp modelId="{C202741F-9B87-694C-8029-B5298FB4208B}">
      <dsp:nvSpPr>
        <dsp:cNvPr id="0" name=""/>
        <dsp:cNvSpPr/>
      </dsp:nvSpPr>
      <dsp:spPr>
        <a:xfrm>
          <a:off x="2219184" y="731738"/>
          <a:ext cx="4383803" cy="4383803"/>
        </a:xfrm>
        <a:custGeom>
          <a:avLst/>
          <a:gdLst/>
          <a:ahLst/>
          <a:cxnLst/>
          <a:rect l="0" t="0" r="0" b="0"/>
          <a:pathLst>
            <a:path>
              <a:moveTo>
                <a:pt x="1502431" y="111261"/>
              </a:moveTo>
              <a:arcTo wR="2191901" hR="2191901" stAng="15099969" swAng="944862"/>
            </a:path>
          </a:pathLst>
        </a:custGeom>
        <a:noFill/>
        <a:ln w="9525" cap="flat" cmpd="sng" algn="ctr">
          <a:solidFill>
            <a:schemeClr val="accent2">
              <a:hueOff val="-8543489"/>
              <a:satOff val="24962"/>
              <a:lumOff val="-470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676A0-0106-0A4F-8401-04DF6B5E175B}">
      <dsp:nvSpPr>
        <dsp:cNvPr id="0" name=""/>
        <dsp:cNvSpPr/>
      </dsp:nvSpPr>
      <dsp:spPr>
        <a:xfrm>
          <a:off x="2579791" y="193573"/>
          <a:ext cx="5810042" cy="1694703"/>
        </a:xfrm>
        <a:prstGeom prst="rightArrow">
          <a:avLst>
            <a:gd name="adj1" fmla="val 75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Epinephrine, Nor-Epinephrine, </a:t>
          </a:r>
          <a:r>
            <a:rPr lang="en-US" sz="1500" kern="1200" dirty="0">
              <a:solidFill>
                <a:srgbClr val="FF0000"/>
              </a:solidFill>
            </a:rPr>
            <a:t>Angiotensin II</a:t>
          </a:r>
          <a:r>
            <a:rPr lang="en-US" sz="1500" kern="1200" dirty="0"/>
            <a:t>, </a:t>
          </a:r>
          <a:r>
            <a:rPr lang="en-US" sz="1500" kern="1200" dirty="0">
              <a:solidFill>
                <a:schemeClr val="bg1">
                  <a:lumMod val="65000"/>
                </a:schemeClr>
              </a:solidFill>
            </a:rPr>
            <a:t>Prostaglandin (F) and Thromboxane cause </a:t>
          </a:r>
          <a:r>
            <a:rPr lang="en-US" sz="1500" kern="1200" dirty="0">
              <a:solidFill>
                <a:srgbClr val="FF0000"/>
              </a:solidFill>
            </a:rPr>
            <a:t>renal vasoconstriction </a:t>
          </a:r>
          <a:r>
            <a:rPr lang="en-US" sz="1500" kern="1200" dirty="0">
              <a:solidFill>
                <a:schemeClr val="bg1">
                  <a:lumMod val="65000"/>
                </a:schemeClr>
              </a:solidFill>
            </a:rPr>
            <a:t>and results in </a:t>
          </a:r>
          <a:r>
            <a:rPr lang="en-US" sz="1500" kern="1200" dirty="0">
              <a:solidFill>
                <a:srgbClr val="FF0000"/>
              </a:solidFill>
            </a:rPr>
            <a:t>decrease in RBF and GFR.</a:t>
          </a:r>
          <a:endParaRPr lang="en-US" sz="1500" kern="1200" dirty="0"/>
        </a:p>
        <a:p>
          <a:pPr marL="114300" lvl="1" indent="-114300" algn="l" defTabSz="666750">
            <a:lnSpc>
              <a:spcPct val="90000"/>
            </a:lnSpc>
            <a:spcBef>
              <a:spcPct val="0"/>
            </a:spcBef>
            <a:spcAft>
              <a:spcPct val="15000"/>
            </a:spcAft>
            <a:buChar char="••"/>
          </a:pPr>
          <a:r>
            <a:rPr lang="en-US" sz="1500" kern="1200" dirty="0">
              <a:solidFill>
                <a:schemeClr val="bg1">
                  <a:lumMod val="65000"/>
                </a:schemeClr>
              </a:solidFill>
            </a:rPr>
            <a:t>Acetylcholine, Bradykinin, Prostaglandin (D, E, and I), and bacterial </a:t>
          </a:r>
          <a:r>
            <a:rPr lang="en-US" sz="1500" kern="1200" dirty="0" err="1">
              <a:solidFill>
                <a:schemeClr val="bg1">
                  <a:lumMod val="65000"/>
                </a:schemeClr>
              </a:solidFill>
            </a:rPr>
            <a:t>pyogens</a:t>
          </a:r>
          <a:r>
            <a:rPr lang="en-US" sz="1500" kern="1200" dirty="0">
              <a:solidFill>
                <a:schemeClr val="bg1">
                  <a:lumMod val="65000"/>
                </a:schemeClr>
              </a:solidFill>
            </a:rPr>
            <a:t> cause renal vasodilation and results in </a:t>
          </a:r>
          <a:r>
            <a:rPr lang="en-US" sz="1500" kern="1200" dirty="0">
              <a:solidFill>
                <a:srgbClr val="FF0000"/>
              </a:solidFill>
            </a:rPr>
            <a:t>increase</a:t>
          </a:r>
          <a:r>
            <a:rPr lang="en-US" sz="1500" kern="1200" dirty="0"/>
            <a:t> </a:t>
          </a:r>
          <a:r>
            <a:rPr lang="en-US" sz="1500" kern="1200" dirty="0">
              <a:solidFill>
                <a:srgbClr val="FF0000"/>
              </a:solidFill>
            </a:rPr>
            <a:t>in RBF and GFR.</a:t>
          </a:r>
        </a:p>
      </dsp:txBody>
      <dsp:txXfrm>
        <a:off x="2579791" y="405411"/>
        <a:ext cx="5174528" cy="1271027"/>
      </dsp:txXfrm>
    </dsp:sp>
    <dsp:sp modelId="{0CBBAB7B-D806-5241-A641-B37E43F3AE92}">
      <dsp:nvSpPr>
        <dsp:cNvPr id="0" name=""/>
        <dsp:cNvSpPr/>
      </dsp:nvSpPr>
      <dsp:spPr>
        <a:xfrm>
          <a:off x="207076" y="341824"/>
          <a:ext cx="2313470" cy="1337941"/>
        </a:xfrm>
        <a:prstGeom prst="roundRect">
          <a:avLst/>
        </a:prstGeom>
        <a:solidFill>
          <a:schemeClr val="accent2">
            <a:hueOff val="0"/>
            <a:satOff val="0"/>
            <a:lumOff val="0"/>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solidFill>
                <a:schemeClr val="bg1"/>
              </a:solidFill>
              <a:latin typeface="+mn-lt"/>
            </a:rPr>
            <a:t>Hormonal factors</a:t>
          </a:r>
          <a:endParaRPr lang="en-US" sz="2400" kern="1200" dirty="0">
            <a:solidFill>
              <a:schemeClr val="bg1"/>
            </a:solidFill>
            <a:latin typeface="+mn-lt"/>
          </a:endParaRPr>
        </a:p>
      </dsp:txBody>
      <dsp:txXfrm>
        <a:off x="272389" y="407137"/>
        <a:ext cx="2182844" cy="1207315"/>
      </dsp:txXfrm>
    </dsp:sp>
    <dsp:sp modelId="{C8D7FADD-554B-364C-AD23-BE358458EB55}">
      <dsp:nvSpPr>
        <dsp:cNvPr id="0" name=""/>
        <dsp:cNvSpPr/>
      </dsp:nvSpPr>
      <dsp:spPr>
        <a:xfrm>
          <a:off x="2460492" y="1921765"/>
          <a:ext cx="5855281" cy="1516061"/>
        </a:xfrm>
        <a:prstGeom prst="rightArrow">
          <a:avLst>
            <a:gd name="adj1" fmla="val 75000"/>
            <a:gd name="adj2" fmla="val 50000"/>
          </a:avLst>
        </a:prstGeom>
        <a:solidFill>
          <a:schemeClr val="accent2">
            <a:tint val="40000"/>
            <a:alpha val="90000"/>
            <a:hueOff val="-4289216"/>
            <a:satOff val="10818"/>
            <a:lumOff val="-383"/>
            <a:alphaOff val="0"/>
          </a:schemeClr>
        </a:solidFill>
        <a:ln w="19050" cap="flat" cmpd="sng" algn="ctr">
          <a:solidFill>
            <a:schemeClr val="accent2">
              <a:tint val="40000"/>
              <a:alpha val="90000"/>
              <a:hueOff val="-4289216"/>
              <a:satOff val="10818"/>
              <a:lumOff val="-3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Cold, deep anesthesia, fright, sever exercise, hypoxia and ischemia  stimulate sympathetic nerve fibers leading to </a:t>
          </a:r>
          <a:r>
            <a:rPr lang="en-US" sz="1800" kern="1200" dirty="0">
              <a:solidFill>
                <a:srgbClr val="FF0000"/>
              </a:solidFill>
            </a:rPr>
            <a:t>renal vasoconstriction  </a:t>
          </a:r>
          <a:r>
            <a:rPr lang="en-US" sz="1800" kern="1200" dirty="0"/>
            <a:t>and </a:t>
          </a:r>
          <a:r>
            <a:rPr lang="en-US" sz="1800" kern="1200" dirty="0">
              <a:solidFill>
                <a:srgbClr val="FF0000"/>
              </a:solidFill>
            </a:rPr>
            <a:t>decrease in RBF.</a:t>
          </a:r>
          <a:endParaRPr lang="en-US" sz="1800" kern="1200" dirty="0">
            <a:latin typeface="+mn-lt"/>
          </a:endParaRPr>
        </a:p>
      </dsp:txBody>
      <dsp:txXfrm>
        <a:off x="2460492" y="2111273"/>
        <a:ext cx="5286758" cy="1137045"/>
      </dsp:txXfrm>
    </dsp:sp>
    <dsp:sp modelId="{FD02F8DA-1F83-1B49-88AF-5C2F0BFDA497}">
      <dsp:nvSpPr>
        <dsp:cNvPr id="0" name=""/>
        <dsp:cNvSpPr/>
      </dsp:nvSpPr>
      <dsp:spPr>
        <a:xfrm>
          <a:off x="181893" y="1972012"/>
          <a:ext cx="2169470" cy="1337941"/>
        </a:xfrm>
        <a:prstGeom prst="roundRect">
          <a:avLst/>
        </a:prstGeom>
        <a:solidFill>
          <a:schemeClr val="accent2">
            <a:hueOff val="-4271744"/>
            <a:satOff val="12481"/>
            <a:lumOff val="-2353"/>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solidFill>
                <a:schemeClr val="bg1">
                  <a:lumMod val="65000"/>
                </a:schemeClr>
              </a:solidFill>
            </a:rPr>
            <a:t>Physiological factors</a:t>
          </a:r>
        </a:p>
      </dsp:txBody>
      <dsp:txXfrm>
        <a:off x="247206" y="2037325"/>
        <a:ext cx="2038844" cy="1207315"/>
      </dsp:txXfrm>
    </dsp:sp>
    <dsp:sp modelId="{F776E569-900A-DD42-B3FE-83D0B8766DE2}">
      <dsp:nvSpPr>
        <dsp:cNvPr id="0" name=""/>
        <dsp:cNvSpPr/>
      </dsp:nvSpPr>
      <dsp:spPr>
        <a:xfrm>
          <a:off x="2460492" y="3480200"/>
          <a:ext cx="5810042" cy="1456924"/>
        </a:xfrm>
        <a:prstGeom prst="rightArrow">
          <a:avLst>
            <a:gd name="adj1" fmla="val 75000"/>
            <a:gd name="adj2" fmla="val 50000"/>
          </a:avLst>
        </a:prstGeom>
        <a:solidFill>
          <a:schemeClr val="accent2">
            <a:tint val="40000"/>
            <a:alpha val="90000"/>
            <a:hueOff val="-8578432"/>
            <a:satOff val="21636"/>
            <a:lumOff val="-767"/>
            <a:alphaOff val="0"/>
          </a:schemeClr>
        </a:solidFill>
        <a:ln w="19050" cap="flat" cmpd="sng" algn="ctr">
          <a:solidFill>
            <a:schemeClr val="accent2">
              <a:tint val="40000"/>
              <a:alpha val="90000"/>
              <a:hueOff val="-8578432"/>
              <a:satOff val="21636"/>
              <a:lumOff val="-7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RBF increase in supine than sitting than standing. Changing the posture from lying to standing leads to a </a:t>
          </a:r>
          <a:r>
            <a:rPr lang="en-US" sz="1800" kern="1200" dirty="0">
              <a:solidFill>
                <a:srgbClr val="FF0000"/>
              </a:solidFill>
            </a:rPr>
            <a:t>decrease of about 15% in RBF</a:t>
          </a:r>
          <a:r>
            <a:rPr lang="en-US" sz="1800" kern="1200" dirty="0"/>
            <a:t> due to the stimulation of sympathetic NF.</a:t>
          </a:r>
        </a:p>
      </dsp:txBody>
      <dsp:txXfrm>
        <a:off x="2460492" y="3662316"/>
        <a:ext cx="5263696" cy="1092693"/>
      </dsp:txXfrm>
    </dsp:sp>
    <dsp:sp modelId="{56566064-29E4-EA42-BF02-99FE4982A8A3}">
      <dsp:nvSpPr>
        <dsp:cNvPr id="0" name=""/>
        <dsp:cNvSpPr/>
      </dsp:nvSpPr>
      <dsp:spPr>
        <a:xfrm>
          <a:off x="203592" y="3599183"/>
          <a:ext cx="2193404" cy="1337941"/>
        </a:xfrm>
        <a:prstGeom prst="roundRect">
          <a:avLst/>
        </a:prstGeom>
        <a:solidFill>
          <a:schemeClr val="accent2">
            <a:hueOff val="-8543489"/>
            <a:satOff val="24962"/>
            <a:lumOff val="-4706"/>
            <a:alphaOff val="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solidFill>
                <a:schemeClr val="bg1">
                  <a:lumMod val="65000"/>
                </a:schemeClr>
              </a:solidFill>
            </a:rPr>
            <a:t>Posture</a:t>
          </a:r>
        </a:p>
      </dsp:txBody>
      <dsp:txXfrm>
        <a:off x="268905" y="3664496"/>
        <a:ext cx="2062778" cy="12073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08E89-19FC-0443-9CDF-7285CD0044DE}">
      <dsp:nvSpPr>
        <dsp:cNvPr id="0" name=""/>
        <dsp:cNvSpPr/>
      </dsp:nvSpPr>
      <dsp:spPr>
        <a:xfrm>
          <a:off x="3716" y="839361"/>
          <a:ext cx="3971548" cy="467241"/>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D46067-7CE1-8042-BDA3-0E1FF7F05FB3}">
      <dsp:nvSpPr>
        <dsp:cNvPr id="0" name=""/>
        <dsp:cNvSpPr/>
      </dsp:nvSpPr>
      <dsp:spPr>
        <a:xfrm>
          <a:off x="3716" y="1014838"/>
          <a:ext cx="291764" cy="291764"/>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04690E-F6E6-5442-8071-73BDCC6B7B6B}">
      <dsp:nvSpPr>
        <dsp:cNvPr id="0" name=""/>
        <dsp:cNvSpPr/>
      </dsp:nvSpPr>
      <dsp:spPr>
        <a:xfrm>
          <a:off x="3716" y="0"/>
          <a:ext cx="3971548" cy="839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l" defTabSz="1600200">
            <a:lnSpc>
              <a:spcPct val="90000"/>
            </a:lnSpc>
            <a:spcBef>
              <a:spcPct val="0"/>
            </a:spcBef>
            <a:spcAft>
              <a:spcPct val="35000"/>
            </a:spcAft>
          </a:pPr>
          <a:r>
            <a:rPr lang="en-US" sz="3600" kern="1200" dirty="0"/>
            <a:t>Under stress</a:t>
          </a:r>
        </a:p>
      </dsp:txBody>
      <dsp:txXfrm>
        <a:off x="3716" y="0"/>
        <a:ext cx="3971548" cy="839361"/>
      </dsp:txXfrm>
    </dsp:sp>
    <dsp:sp modelId="{51F60640-86ED-FF4C-B8C5-C61029E662F9}">
      <dsp:nvSpPr>
        <dsp:cNvPr id="0" name=""/>
        <dsp:cNvSpPr/>
      </dsp:nvSpPr>
      <dsp:spPr>
        <a:xfrm>
          <a:off x="3716" y="1694931"/>
          <a:ext cx="291757" cy="291757"/>
        </a:xfrm>
        <a:prstGeom prst="rect">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FF32A-0821-A44A-A023-48CD7740AB4F}">
      <dsp:nvSpPr>
        <dsp:cNvPr id="0" name=""/>
        <dsp:cNvSpPr/>
      </dsp:nvSpPr>
      <dsp:spPr>
        <a:xfrm>
          <a:off x="281724" y="1500767"/>
          <a:ext cx="3693540" cy="68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b="1" kern="1200" dirty="0">
              <a:latin typeface="Gill Sans MT" pitchFamily="34" charset="0"/>
            </a:rPr>
            <a:t>Norepinephrine</a:t>
          </a:r>
          <a:r>
            <a:rPr lang="en-US" sz="1800" kern="1200" dirty="0">
              <a:latin typeface="Gill Sans MT" pitchFamily="34" charset="0"/>
            </a:rPr>
            <a:t> is released by the sympathetic nervous system.</a:t>
          </a:r>
          <a:endParaRPr lang="en-US" sz="1800" kern="1200" dirty="0"/>
        </a:p>
      </dsp:txBody>
      <dsp:txXfrm>
        <a:off x="281724" y="1500767"/>
        <a:ext cx="3693540" cy="680086"/>
      </dsp:txXfrm>
    </dsp:sp>
    <dsp:sp modelId="{1D4AAD74-3A85-794C-8C7B-EB5E79BA14C6}">
      <dsp:nvSpPr>
        <dsp:cNvPr id="0" name=""/>
        <dsp:cNvSpPr/>
      </dsp:nvSpPr>
      <dsp:spPr>
        <a:xfrm>
          <a:off x="3716" y="2375018"/>
          <a:ext cx="291757" cy="291757"/>
        </a:xfrm>
        <a:prstGeom prst="rect">
          <a:avLst/>
        </a:prstGeom>
        <a:solidFill>
          <a:schemeClr val="lt1">
            <a:hueOff val="0"/>
            <a:satOff val="0"/>
            <a:lumOff val="0"/>
            <a:alphaOff val="0"/>
          </a:schemeClr>
        </a:solidFill>
        <a:ln w="19050" cap="flat" cmpd="sng" algn="ctr">
          <a:solidFill>
            <a:schemeClr val="accent2">
              <a:hueOff val="-1708698"/>
              <a:satOff val="4992"/>
              <a:lumOff val="-941"/>
              <a:alphaOff val="0"/>
            </a:schemeClr>
          </a:solidFill>
          <a:prstDash val="solid"/>
        </a:ln>
        <a:effectLst/>
      </dsp:spPr>
      <dsp:style>
        <a:lnRef idx="2">
          <a:scrgbClr r="0" g="0" b="0"/>
        </a:lnRef>
        <a:fillRef idx="1">
          <a:scrgbClr r="0" g="0" b="0"/>
        </a:fillRef>
        <a:effectRef idx="0">
          <a:scrgbClr r="0" g="0" b="0"/>
        </a:effectRef>
        <a:fontRef idx="minor"/>
      </dsp:style>
    </dsp:sp>
    <dsp:sp modelId="{C6BCF834-A51A-824E-8518-73C7D104B6D5}">
      <dsp:nvSpPr>
        <dsp:cNvPr id="0" name=""/>
        <dsp:cNvSpPr/>
      </dsp:nvSpPr>
      <dsp:spPr>
        <a:xfrm>
          <a:off x="281724" y="2180853"/>
          <a:ext cx="3693540" cy="68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b="1" kern="1200" dirty="0">
              <a:latin typeface="Gill Sans MT" pitchFamily="34" charset="0"/>
            </a:rPr>
            <a:t>Epinephrine</a:t>
          </a:r>
          <a:r>
            <a:rPr lang="en-US" sz="1800" kern="1200" dirty="0">
              <a:latin typeface="Gill Sans MT" pitchFamily="34" charset="0"/>
            </a:rPr>
            <a:t> is released by the adrenal medulla</a:t>
          </a:r>
          <a:endParaRPr lang="en-US" sz="1800" kern="1200" dirty="0"/>
        </a:p>
      </dsp:txBody>
      <dsp:txXfrm>
        <a:off x="281724" y="2180853"/>
        <a:ext cx="3693540" cy="680086"/>
      </dsp:txXfrm>
    </dsp:sp>
    <dsp:sp modelId="{8BCA81F4-E4F4-4145-B5B3-1828D6EF7A41}">
      <dsp:nvSpPr>
        <dsp:cNvPr id="0" name=""/>
        <dsp:cNvSpPr/>
      </dsp:nvSpPr>
      <dsp:spPr>
        <a:xfrm>
          <a:off x="3716" y="3055104"/>
          <a:ext cx="291757" cy="291757"/>
        </a:xfrm>
        <a:prstGeom prst="rect">
          <a:avLst/>
        </a:prstGeom>
        <a:solidFill>
          <a:schemeClr val="lt1">
            <a:hueOff val="0"/>
            <a:satOff val="0"/>
            <a:lumOff val="0"/>
            <a:alphaOff val="0"/>
          </a:schemeClr>
        </a:solidFill>
        <a:ln w="19050" cap="flat" cmpd="sng" algn="ctr">
          <a:solidFill>
            <a:schemeClr val="accent2">
              <a:hueOff val="-3417396"/>
              <a:satOff val="9985"/>
              <a:lumOff val="-1882"/>
              <a:alphaOff val="0"/>
            </a:schemeClr>
          </a:solidFill>
          <a:prstDash val="solid"/>
        </a:ln>
        <a:effectLst/>
      </dsp:spPr>
      <dsp:style>
        <a:lnRef idx="2">
          <a:scrgbClr r="0" g="0" b="0"/>
        </a:lnRef>
        <a:fillRef idx="1">
          <a:scrgbClr r="0" g="0" b="0"/>
        </a:fillRef>
        <a:effectRef idx="0">
          <a:scrgbClr r="0" g="0" b="0"/>
        </a:effectRef>
        <a:fontRef idx="minor"/>
      </dsp:style>
    </dsp:sp>
    <dsp:sp modelId="{AD4D9830-9247-AE4D-961B-8B1E2810991D}">
      <dsp:nvSpPr>
        <dsp:cNvPr id="0" name=""/>
        <dsp:cNvSpPr/>
      </dsp:nvSpPr>
      <dsp:spPr>
        <a:xfrm>
          <a:off x="281724" y="2860940"/>
          <a:ext cx="3693540" cy="68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a:solidFill>
                <a:srgbClr val="FF0000"/>
              </a:solidFill>
              <a:latin typeface="Gill Sans MT" pitchFamily="34" charset="0"/>
            </a:rPr>
            <a:t>Afferent arteriole</a:t>
          </a:r>
          <a:r>
            <a:rPr lang="en-US" sz="1800" kern="1200" baseline="0" dirty="0">
              <a:solidFill>
                <a:srgbClr val="FF0000"/>
              </a:solidFill>
              <a:latin typeface="Gill Sans MT" pitchFamily="34" charset="0"/>
            </a:rPr>
            <a:t> </a:t>
          </a:r>
          <a:r>
            <a:rPr lang="en-US" sz="1800" kern="1200" dirty="0">
              <a:solidFill>
                <a:srgbClr val="FF0000"/>
              </a:solidFill>
              <a:latin typeface="Gill Sans MT" pitchFamily="34" charset="0"/>
            </a:rPr>
            <a:t>constrict </a:t>
          </a:r>
          <a:r>
            <a:rPr lang="en-US" sz="1800" kern="1200" dirty="0">
              <a:latin typeface="Gill Sans MT" pitchFamily="34" charset="0"/>
            </a:rPr>
            <a:t>and filtration is </a:t>
          </a:r>
          <a:r>
            <a:rPr lang="en-US" sz="1800" b="1" i="0" u="none" kern="1200" dirty="0">
              <a:latin typeface="Gill Sans MT" pitchFamily="34" charset="0"/>
            </a:rPr>
            <a:t>inhibited</a:t>
          </a:r>
          <a:endParaRPr lang="en-US" sz="1800" kern="1200" dirty="0"/>
        </a:p>
      </dsp:txBody>
      <dsp:txXfrm>
        <a:off x="281724" y="2860940"/>
        <a:ext cx="3693540" cy="680086"/>
      </dsp:txXfrm>
    </dsp:sp>
    <dsp:sp modelId="{78E12390-8D49-3544-9A56-D800CA6BA111}">
      <dsp:nvSpPr>
        <dsp:cNvPr id="0" name=""/>
        <dsp:cNvSpPr/>
      </dsp:nvSpPr>
      <dsp:spPr>
        <a:xfrm>
          <a:off x="0" y="3909029"/>
          <a:ext cx="291757" cy="291757"/>
        </a:xfrm>
        <a:prstGeom prst="rect">
          <a:avLst/>
        </a:prstGeom>
        <a:solidFill>
          <a:schemeClr val="lt1">
            <a:hueOff val="0"/>
            <a:satOff val="0"/>
            <a:lumOff val="0"/>
            <a:alphaOff val="0"/>
          </a:schemeClr>
        </a:solidFill>
        <a:ln w="19050" cap="flat" cmpd="sng" algn="ctr">
          <a:solidFill>
            <a:schemeClr val="accent2">
              <a:hueOff val="-5126093"/>
              <a:satOff val="14977"/>
              <a:lumOff val="-2824"/>
              <a:alphaOff val="0"/>
            </a:schemeClr>
          </a:solidFill>
          <a:prstDash val="solid"/>
        </a:ln>
        <a:effectLst/>
      </dsp:spPr>
      <dsp:style>
        <a:lnRef idx="2">
          <a:scrgbClr r="0" g="0" b="0"/>
        </a:lnRef>
        <a:fillRef idx="1">
          <a:scrgbClr r="0" g="0" b="0"/>
        </a:fillRef>
        <a:effectRef idx="0">
          <a:scrgbClr r="0" g="0" b="0"/>
        </a:effectRef>
        <a:fontRef idx="minor"/>
      </dsp:style>
    </dsp:sp>
    <dsp:sp modelId="{7BB88AE8-062E-E647-8747-BC675BADB110}">
      <dsp:nvSpPr>
        <dsp:cNvPr id="0" name=""/>
        <dsp:cNvSpPr/>
      </dsp:nvSpPr>
      <dsp:spPr>
        <a:xfrm>
          <a:off x="289998" y="3698446"/>
          <a:ext cx="3693540" cy="68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0" kern="1200" dirty="0">
              <a:latin typeface="Gill Sans MT" pitchFamily="34" charset="0"/>
            </a:rPr>
            <a:t>stimulation of renin angiotensin mechanism</a:t>
          </a:r>
          <a:r>
            <a:rPr lang="en-US" sz="1600" b="0" kern="1200" baseline="0" dirty="0">
              <a:latin typeface="Gill Sans MT" pitchFamily="34" charset="0"/>
            </a:rPr>
            <a:t> </a:t>
          </a:r>
          <a:r>
            <a:rPr lang="en-US" sz="1600" b="0" kern="1200" baseline="0" dirty="0">
              <a:latin typeface="Gill Sans MT" pitchFamily="34" charset="0"/>
              <a:sym typeface="Wingdings"/>
            </a:rPr>
            <a:t></a:t>
          </a:r>
          <a:r>
            <a:rPr lang="en-US" sz="1600" b="0" kern="1200" dirty="0">
              <a:latin typeface="Gill Sans MT" pitchFamily="34" charset="0"/>
            </a:rPr>
            <a:t> This induces </a:t>
          </a:r>
          <a:r>
            <a:rPr lang="en-US" sz="1600" b="0" kern="1200" dirty="0">
              <a:solidFill>
                <a:srgbClr val="FF0000"/>
              </a:solidFill>
              <a:latin typeface="Gill Sans MT" pitchFamily="34" charset="0"/>
            </a:rPr>
            <a:t>vasoconstriction of efferent arteriole</a:t>
          </a:r>
          <a:endParaRPr lang="en-US" sz="1600" kern="1200" dirty="0"/>
        </a:p>
      </dsp:txBody>
      <dsp:txXfrm>
        <a:off x="289998" y="3698446"/>
        <a:ext cx="3693540" cy="680086"/>
      </dsp:txXfrm>
    </dsp:sp>
    <dsp:sp modelId="{655213AF-2DD7-394F-A147-A26E4D5A078D}">
      <dsp:nvSpPr>
        <dsp:cNvPr id="0" name=""/>
        <dsp:cNvSpPr/>
      </dsp:nvSpPr>
      <dsp:spPr>
        <a:xfrm>
          <a:off x="4173842" y="839361"/>
          <a:ext cx="3971548" cy="467241"/>
        </a:xfrm>
        <a:prstGeom prst="rect">
          <a:avLst/>
        </a:prstGeom>
        <a:solidFill>
          <a:schemeClr val="accent2">
            <a:hueOff val="-8543489"/>
            <a:satOff val="24962"/>
            <a:lumOff val="-4706"/>
            <a:alphaOff val="0"/>
          </a:schemeClr>
        </a:solid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B303BC-A609-5F48-9279-458A71986502}">
      <dsp:nvSpPr>
        <dsp:cNvPr id="0" name=""/>
        <dsp:cNvSpPr/>
      </dsp:nvSpPr>
      <dsp:spPr>
        <a:xfrm>
          <a:off x="4173842" y="1014838"/>
          <a:ext cx="291764" cy="291764"/>
        </a:xfrm>
        <a:prstGeom prst="rect">
          <a:avLst/>
        </a:prstGeom>
        <a:solidFill>
          <a:schemeClr val="lt1">
            <a:alpha val="90000"/>
            <a:hueOff val="0"/>
            <a:satOff val="0"/>
            <a:lumOff val="0"/>
            <a:alphaOff val="0"/>
          </a:schemeClr>
        </a:solid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sp>
    <dsp:sp modelId="{7A29C43F-E6D6-4B44-AEC1-820522357467}">
      <dsp:nvSpPr>
        <dsp:cNvPr id="0" name=""/>
        <dsp:cNvSpPr/>
      </dsp:nvSpPr>
      <dsp:spPr>
        <a:xfrm>
          <a:off x="4173842" y="0"/>
          <a:ext cx="3971548" cy="839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l" defTabSz="1600200">
            <a:lnSpc>
              <a:spcPct val="90000"/>
            </a:lnSpc>
            <a:spcBef>
              <a:spcPct val="0"/>
            </a:spcBef>
            <a:spcAft>
              <a:spcPct val="35000"/>
            </a:spcAft>
          </a:pPr>
          <a:r>
            <a:rPr lang="en-US" sz="3600" kern="1200" dirty="0"/>
            <a:t>At rest</a:t>
          </a:r>
        </a:p>
      </dsp:txBody>
      <dsp:txXfrm>
        <a:off x="4173842" y="0"/>
        <a:ext cx="3971548" cy="839361"/>
      </dsp:txXfrm>
    </dsp:sp>
    <dsp:sp modelId="{C49913C2-A29F-6642-AEA6-4B16668D402E}">
      <dsp:nvSpPr>
        <dsp:cNvPr id="0" name=""/>
        <dsp:cNvSpPr/>
      </dsp:nvSpPr>
      <dsp:spPr>
        <a:xfrm>
          <a:off x="4173842" y="1694931"/>
          <a:ext cx="291757" cy="291757"/>
        </a:xfrm>
        <a:prstGeom prst="rect">
          <a:avLst/>
        </a:prstGeom>
        <a:solidFill>
          <a:schemeClr val="lt1">
            <a:hueOff val="0"/>
            <a:satOff val="0"/>
            <a:lumOff val="0"/>
            <a:alphaOff val="0"/>
          </a:schemeClr>
        </a:solidFill>
        <a:ln w="19050" cap="flat" cmpd="sng" algn="ctr">
          <a:solidFill>
            <a:schemeClr val="accent2">
              <a:hueOff val="-6834791"/>
              <a:satOff val="19970"/>
              <a:lumOff val="-3765"/>
              <a:alphaOff val="0"/>
            </a:schemeClr>
          </a:solidFill>
          <a:prstDash val="solid"/>
        </a:ln>
        <a:effectLst/>
      </dsp:spPr>
      <dsp:style>
        <a:lnRef idx="2">
          <a:scrgbClr r="0" g="0" b="0"/>
        </a:lnRef>
        <a:fillRef idx="1">
          <a:scrgbClr r="0" g="0" b="0"/>
        </a:fillRef>
        <a:effectRef idx="0">
          <a:scrgbClr r="0" g="0" b="0"/>
        </a:effectRef>
        <a:fontRef idx="minor"/>
      </dsp:style>
    </dsp:sp>
    <dsp:sp modelId="{4C1A738E-4FCE-BE4E-9E0D-69BE014BCDA9}">
      <dsp:nvSpPr>
        <dsp:cNvPr id="0" name=""/>
        <dsp:cNvSpPr/>
      </dsp:nvSpPr>
      <dsp:spPr>
        <a:xfrm>
          <a:off x="4451850" y="1500767"/>
          <a:ext cx="3693540" cy="68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a:latin typeface="Gill Sans MT" pitchFamily="34" charset="0"/>
            </a:rPr>
            <a:t>Renal blood vessels are maximally dilated</a:t>
          </a:r>
          <a:endParaRPr lang="en-US" sz="1800" kern="1200" dirty="0"/>
        </a:p>
      </dsp:txBody>
      <dsp:txXfrm>
        <a:off x="4451850" y="1500767"/>
        <a:ext cx="3693540" cy="680086"/>
      </dsp:txXfrm>
    </dsp:sp>
    <dsp:sp modelId="{C8055792-E9EF-BA4D-8416-DD3A42C7E29C}">
      <dsp:nvSpPr>
        <dsp:cNvPr id="0" name=""/>
        <dsp:cNvSpPr/>
      </dsp:nvSpPr>
      <dsp:spPr>
        <a:xfrm>
          <a:off x="4173842" y="2375018"/>
          <a:ext cx="291757" cy="291757"/>
        </a:xfrm>
        <a:prstGeom prst="rect">
          <a:avLst/>
        </a:prstGeom>
        <a:solidFill>
          <a:schemeClr val="lt1">
            <a:hueOff val="0"/>
            <a:satOff val="0"/>
            <a:lumOff val="0"/>
            <a:alphaOff val="0"/>
          </a:schemeClr>
        </a:solid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sp>
    <dsp:sp modelId="{DF4928CD-8F22-8148-9698-3547BEA59440}">
      <dsp:nvSpPr>
        <dsp:cNvPr id="0" name=""/>
        <dsp:cNvSpPr/>
      </dsp:nvSpPr>
      <dsp:spPr>
        <a:xfrm>
          <a:off x="4451850" y="2180853"/>
          <a:ext cx="3693540" cy="68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a:latin typeface="Gill Sans MT" pitchFamily="34" charset="0"/>
            </a:rPr>
            <a:t>Autoregulation mechanisms prevail</a:t>
          </a:r>
          <a:endParaRPr lang="en-US" sz="1800" kern="1200" dirty="0"/>
        </a:p>
      </dsp:txBody>
      <dsp:txXfrm>
        <a:off x="4451850" y="2180853"/>
        <a:ext cx="3693540" cy="68008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CF125-CAB5-AE41-93C5-B19521FF9CB4}">
      <dsp:nvSpPr>
        <dsp:cNvPr id="0" name=""/>
        <dsp:cNvSpPr/>
      </dsp:nvSpPr>
      <dsp:spPr>
        <a:xfrm>
          <a:off x="165321" y="215"/>
          <a:ext cx="2031201" cy="1015600"/>
        </a:xfrm>
        <a:prstGeom prst="roundRect">
          <a:avLst>
            <a:gd name="adj" fmla="val 10000"/>
          </a:avLst>
        </a:prstGeom>
        <a:solidFill>
          <a:schemeClr val="accent5">
            <a:lumMod val="40000"/>
            <a:lumOff val="6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100000"/>
            </a:lnSpc>
            <a:spcBef>
              <a:spcPct val="0"/>
            </a:spcBef>
            <a:spcAft>
              <a:spcPct val="35000"/>
            </a:spcAft>
          </a:pPr>
          <a:r>
            <a:rPr lang="en-US" sz="2000" kern="1200" dirty="0">
              <a:latin typeface="Gill Sans MT" charset="0"/>
              <a:ea typeface="Gill Sans MT" charset="0"/>
              <a:cs typeface="Gill Sans MT" charset="0"/>
            </a:rPr>
            <a:t>Factors that decrease GFR + RBF</a:t>
          </a:r>
        </a:p>
      </dsp:txBody>
      <dsp:txXfrm>
        <a:off x="195067" y="29961"/>
        <a:ext cx="1971709" cy="956108"/>
      </dsp:txXfrm>
    </dsp:sp>
    <dsp:sp modelId="{7DDB94DF-D826-4EDC-90C9-6C84B2502BDE}">
      <dsp:nvSpPr>
        <dsp:cNvPr id="0" name=""/>
        <dsp:cNvSpPr/>
      </dsp:nvSpPr>
      <dsp:spPr>
        <a:xfrm>
          <a:off x="368441" y="1015816"/>
          <a:ext cx="203120" cy="761700"/>
        </a:xfrm>
        <a:custGeom>
          <a:avLst/>
          <a:gdLst/>
          <a:ahLst/>
          <a:cxnLst/>
          <a:rect l="0" t="0" r="0" b="0"/>
          <a:pathLst>
            <a:path>
              <a:moveTo>
                <a:pt x="0" y="0"/>
              </a:moveTo>
              <a:lnTo>
                <a:pt x="0" y="761700"/>
              </a:lnTo>
              <a:lnTo>
                <a:pt x="203120" y="76170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6C0429-E1AD-4E0B-8157-400B4226B28B}">
      <dsp:nvSpPr>
        <dsp:cNvPr id="0" name=""/>
        <dsp:cNvSpPr/>
      </dsp:nvSpPr>
      <dsp:spPr>
        <a:xfrm>
          <a:off x="571562" y="1269716"/>
          <a:ext cx="1624961" cy="1015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en-US" sz="1800" b="0" kern="1200" dirty="0">
              <a:solidFill>
                <a:schemeClr val="tx1"/>
              </a:solidFill>
              <a:latin typeface="Gill Sans MT"/>
            </a:rPr>
            <a:t>Aging</a:t>
          </a:r>
          <a:endParaRPr lang="ar-SA" sz="1800" b="0" kern="1200" dirty="0">
            <a:solidFill>
              <a:schemeClr val="tx1"/>
            </a:solidFill>
            <a:latin typeface="Gill Sans MT"/>
          </a:endParaRPr>
        </a:p>
      </dsp:txBody>
      <dsp:txXfrm>
        <a:off x="601308" y="1299462"/>
        <a:ext cx="1565469" cy="956108"/>
      </dsp:txXfrm>
    </dsp:sp>
    <dsp:sp modelId="{69247748-874A-42F8-9C35-15C27C402073}">
      <dsp:nvSpPr>
        <dsp:cNvPr id="0" name=""/>
        <dsp:cNvSpPr/>
      </dsp:nvSpPr>
      <dsp:spPr>
        <a:xfrm>
          <a:off x="368441" y="1015816"/>
          <a:ext cx="203120" cy="2031201"/>
        </a:xfrm>
        <a:custGeom>
          <a:avLst/>
          <a:gdLst/>
          <a:ahLst/>
          <a:cxnLst/>
          <a:rect l="0" t="0" r="0" b="0"/>
          <a:pathLst>
            <a:path>
              <a:moveTo>
                <a:pt x="0" y="0"/>
              </a:moveTo>
              <a:lnTo>
                <a:pt x="0" y="2031201"/>
              </a:lnTo>
              <a:lnTo>
                <a:pt x="203120" y="20312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BEF9E01-9354-4418-8C14-90231712C0C1}">
      <dsp:nvSpPr>
        <dsp:cNvPr id="0" name=""/>
        <dsp:cNvSpPr/>
      </dsp:nvSpPr>
      <dsp:spPr>
        <a:xfrm>
          <a:off x="571562" y="2539217"/>
          <a:ext cx="1624961" cy="1015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1">
            <a:lnSpc>
              <a:spcPct val="90000"/>
            </a:lnSpc>
            <a:spcBef>
              <a:spcPct val="0"/>
            </a:spcBef>
            <a:spcAft>
              <a:spcPct val="35000"/>
            </a:spcAft>
          </a:pPr>
          <a:r>
            <a:rPr lang="en-US" sz="1600" b="0" kern="1200" dirty="0">
              <a:solidFill>
                <a:schemeClr val="tx1"/>
              </a:solidFill>
              <a:latin typeface="Gill Sans MT"/>
            </a:rPr>
            <a:t>Sympathetic Stimulation of Renal Arterioles</a:t>
          </a:r>
          <a:endParaRPr lang="ar-SA" sz="1600" b="0" kern="1200" dirty="0">
            <a:solidFill>
              <a:schemeClr val="tx1"/>
            </a:solidFill>
            <a:latin typeface="Gill Sans MT"/>
          </a:endParaRPr>
        </a:p>
      </dsp:txBody>
      <dsp:txXfrm>
        <a:off x="601308" y="2568963"/>
        <a:ext cx="1565469" cy="956108"/>
      </dsp:txXfrm>
    </dsp:sp>
    <dsp:sp modelId="{69C82EFB-4B06-4CED-997B-AD840B49A47F}">
      <dsp:nvSpPr>
        <dsp:cNvPr id="0" name=""/>
        <dsp:cNvSpPr/>
      </dsp:nvSpPr>
      <dsp:spPr>
        <a:xfrm>
          <a:off x="368441" y="1015816"/>
          <a:ext cx="203120" cy="3300703"/>
        </a:xfrm>
        <a:custGeom>
          <a:avLst/>
          <a:gdLst/>
          <a:ahLst/>
          <a:cxnLst/>
          <a:rect l="0" t="0" r="0" b="0"/>
          <a:pathLst>
            <a:path>
              <a:moveTo>
                <a:pt x="0" y="0"/>
              </a:moveTo>
              <a:lnTo>
                <a:pt x="0" y="3300703"/>
              </a:lnTo>
              <a:lnTo>
                <a:pt x="203120" y="330070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F15970-3D7E-4099-9A97-767905F5F4B5}">
      <dsp:nvSpPr>
        <dsp:cNvPr id="0" name=""/>
        <dsp:cNvSpPr/>
      </dsp:nvSpPr>
      <dsp:spPr>
        <a:xfrm>
          <a:off x="571562" y="3808718"/>
          <a:ext cx="1624961" cy="1015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en-US" sz="1800" b="0" kern="1200" dirty="0">
              <a:solidFill>
                <a:schemeClr val="tx1"/>
              </a:solidFill>
              <a:latin typeface="Gill Sans MT"/>
            </a:rPr>
            <a:t>Norepinephrine</a:t>
          </a:r>
          <a:endParaRPr lang="ar-SA" sz="2000" b="0" kern="1200" dirty="0">
            <a:solidFill>
              <a:schemeClr val="tx1"/>
            </a:solidFill>
            <a:latin typeface="Gill Sans MT"/>
          </a:endParaRPr>
        </a:p>
      </dsp:txBody>
      <dsp:txXfrm>
        <a:off x="601308" y="3838464"/>
        <a:ext cx="1565469" cy="956108"/>
      </dsp:txXfrm>
    </dsp:sp>
    <dsp:sp modelId="{6315FF6E-1D49-654E-944F-7D7C854635E5}">
      <dsp:nvSpPr>
        <dsp:cNvPr id="0" name=""/>
        <dsp:cNvSpPr/>
      </dsp:nvSpPr>
      <dsp:spPr>
        <a:xfrm>
          <a:off x="2704324" y="215"/>
          <a:ext cx="2031201" cy="1015600"/>
        </a:xfrm>
        <a:prstGeom prst="roundRect">
          <a:avLst>
            <a:gd name="adj" fmla="val 10000"/>
          </a:avLst>
        </a:prstGeom>
        <a:solidFill>
          <a:srgbClr val="FCD1CB"/>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ct val="35000"/>
            </a:spcAft>
          </a:pPr>
          <a:r>
            <a:rPr lang="en-US" sz="2400" kern="1200" dirty="0">
              <a:latin typeface="Gill Sans MT" charset="0"/>
              <a:ea typeface="Gill Sans MT" charset="0"/>
              <a:cs typeface="Gill Sans MT" charset="0"/>
            </a:rPr>
            <a:t>Factors that increase GFR+RBF</a:t>
          </a:r>
        </a:p>
      </dsp:txBody>
      <dsp:txXfrm>
        <a:off x="2734070" y="29961"/>
        <a:ext cx="1971709" cy="956108"/>
      </dsp:txXfrm>
    </dsp:sp>
    <dsp:sp modelId="{3085ECB0-A949-47D3-97D0-8758822A3300}">
      <dsp:nvSpPr>
        <dsp:cNvPr id="0" name=""/>
        <dsp:cNvSpPr/>
      </dsp:nvSpPr>
      <dsp:spPr>
        <a:xfrm>
          <a:off x="2907444" y="1015816"/>
          <a:ext cx="203120" cy="761700"/>
        </a:xfrm>
        <a:custGeom>
          <a:avLst/>
          <a:gdLst/>
          <a:ahLst/>
          <a:cxnLst/>
          <a:rect l="0" t="0" r="0" b="0"/>
          <a:pathLst>
            <a:path>
              <a:moveTo>
                <a:pt x="0" y="0"/>
              </a:moveTo>
              <a:lnTo>
                <a:pt x="0" y="761700"/>
              </a:lnTo>
              <a:lnTo>
                <a:pt x="203120" y="76170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6C9747-5BB0-4C56-A499-13517F2F7119}">
      <dsp:nvSpPr>
        <dsp:cNvPr id="0" name=""/>
        <dsp:cNvSpPr/>
      </dsp:nvSpPr>
      <dsp:spPr>
        <a:xfrm>
          <a:off x="3110564" y="1269716"/>
          <a:ext cx="1624961" cy="1015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en-US" sz="1800" b="0" kern="1200" dirty="0">
              <a:solidFill>
                <a:schemeClr val="tx1"/>
              </a:solidFill>
              <a:latin typeface="Gill Sans MT"/>
            </a:rPr>
            <a:t>High Protein Diet</a:t>
          </a:r>
          <a:endParaRPr lang="ar-SA" sz="1800" b="0" kern="1200" dirty="0">
            <a:solidFill>
              <a:schemeClr val="tx1"/>
            </a:solidFill>
            <a:latin typeface="Gill Sans MT"/>
          </a:endParaRPr>
        </a:p>
      </dsp:txBody>
      <dsp:txXfrm>
        <a:off x="3140310" y="1299462"/>
        <a:ext cx="1565469" cy="956108"/>
      </dsp:txXfrm>
    </dsp:sp>
    <dsp:sp modelId="{11E6936D-E2FB-406F-96D9-9D0915E49693}">
      <dsp:nvSpPr>
        <dsp:cNvPr id="0" name=""/>
        <dsp:cNvSpPr/>
      </dsp:nvSpPr>
      <dsp:spPr>
        <a:xfrm>
          <a:off x="2907444" y="1015816"/>
          <a:ext cx="203120" cy="2031201"/>
        </a:xfrm>
        <a:custGeom>
          <a:avLst/>
          <a:gdLst/>
          <a:ahLst/>
          <a:cxnLst/>
          <a:rect l="0" t="0" r="0" b="0"/>
          <a:pathLst>
            <a:path>
              <a:moveTo>
                <a:pt x="0" y="0"/>
              </a:moveTo>
              <a:lnTo>
                <a:pt x="0" y="2031201"/>
              </a:lnTo>
              <a:lnTo>
                <a:pt x="203120" y="20312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510277-E8D1-4458-8EA6-90C69C20D16D}">
      <dsp:nvSpPr>
        <dsp:cNvPr id="0" name=""/>
        <dsp:cNvSpPr/>
      </dsp:nvSpPr>
      <dsp:spPr>
        <a:xfrm>
          <a:off x="3110564" y="2539217"/>
          <a:ext cx="1624961" cy="1015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en-US" sz="1800" b="0" kern="1200" dirty="0" smtClean="0">
              <a:solidFill>
                <a:schemeClr val="tx1"/>
              </a:solidFill>
              <a:latin typeface="Gill Sans MT"/>
            </a:rPr>
            <a:t>Hyperglycemia</a:t>
          </a:r>
        </a:p>
        <a:p>
          <a:pPr lvl="0" algn="ctr" defTabSz="800100" rtl="1">
            <a:lnSpc>
              <a:spcPct val="90000"/>
            </a:lnSpc>
            <a:spcBef>
              <a:spcPct val="0"/>
            </a:spcBef>
            <a:spcAft>
              <a:spcPct val="35000"/>
            </a:spcAft>
          </a:pPr>
          <a:r>
            <a:rPr lang="en-US" sz="1050" b="0" kern="1200" dirty="0" smtClean="0">
              <a:solidFill>
                <a:srgbClr val="A6A6A6"/>
              </a:solidFill>
              <a:latin typeface="Gill Sans MT"/>
            </a:rPr>
            <a:t>Same</a:t>
          </a:r>
          <a:r>
            <a:rPr lang="en-US" sz="1050" b="0" kern="1200" baseline="0" dirty="0" smtClean="0">
              <a:solidFill>
                <a:srgbClr val="A6A6A6"/>
              </a:solidFill>
              <a:latin typeface="Gill Sans MT"/>
            </a:rPr>
            <a:t> (glucose is reabsorbed with Na+)</a:t>
          </a:r>
          <a:endParaRPr lang="ar-SA" sz="1050" b="0" kern="1200" dirty="0">
            <a:solidFill>
              <a:srgbClr val="A6A6A6"/>
            </a:solidFill>
            <a:latin typeface="Gill Sans MT"/>
          </a:endParaRPr>
        </a:p>
      </dsp:txBody>
      <dsp:txXfrm>
        <a:off x="3140310" y="2568963"/>
        <a:ext cx="1565469" cy="956108"/>
      </dsp:txXfrm>
    </dsp:sp>
    <dsp:sp modelId="{CED3E957-BA5B-402D-A5A2-8B1A8307A881}">
      <dsp:nvSpPr>
        <dsp:cNvPr id="0" name=""/>
        <dsp:cNvSpPr/>
      </dsp:nvSpPr>
      <dsp:spPr>
        <a:xfrm>
          <a:off x="2907444" y="1015816"/>
          <a:ext cx="203120" cy="3300703"/>
        </a:xfrm>
        <a:custGeom>
          <a:avLst/>
          <a:gdLst/>
          <a:ahLst/>
          <a:cxnLst/>
          <a:rect l="0" t="0" r="0" b="0"/>
          <a:pathLst>
            <a:path>
              <a:moveTo>
                <a:pt x="0" y="0"/>
              </a:moveTo>
              <a:lnTo>
                <a:pt x="0" y="3300703"/>
              </a:lnTo>
              <a:lnTo>
                <a:pt x="203120" y="330070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A8B01C-CF7D-4393-AB1A-FBBF707AD9BE}">
      <dsp:nvSpPr>
        <dsp:cNvPr id="0" name=""/>
        <dsp:cNvSpPr/>
      </dsp:nvSpPr>
      <dsp:spPr>
        <a:xfrm>
          <a:off x="3110564" y="3808718"/>
          <a:ext cx="1624961" cy="1015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en-US" sz="1800" b="0" kern="1200" dirty="0">
              <a:solidFill>
                <a:schemeClr val="tx1"/>
              </a:solidFill>
              <a:latin typeface="Gill Sans MT"/>
            </a:rPr>
            <a:t>Fever</a:t>
          </a:r>
          <a:endParaRPr lang="ar-SA" sz="1800" b="0" kern="1200" dirty="0">
            <a:solidFill>
              <a:schemeClr val="tx1"/>
            </a:solidFill>
            <a:latin typeface="Gill Sans MT"/>
          </a:endParaRPr>
        </a:p>
      </dsp:txBody>
      <dsp:txXfrm>
        <a:off x="3140310" y="3838464"/>
        <a:ext cx="1565469" cy="956108"/>
      </dsp:txXfrm>
    </dsp:sp>
    <dsp:sp modelId="{09A0C3BC-F114-A941-80BA-43E9BE9EE58C}">
      <dsp:nvSpPr>
        <dsp:cNvPr id="0" name=""/>
        <dsp:cNvSpPr/>
      </dsp:nvSpPr>
      <dsp:spPr>
        <a:xfrm>
          <a:off x="5243326" y="215"/>
          <a:ext cx="2031201" cy="1015600"/>
        </a:xfrm>
        <a:prstGeom prst="roundRect">
          <a:avLst>
            <a:gd name="adj" fmla="val 10000"/>
          </a:avLst>
        </a:prstGeom>
        <a:solidFill>
          <a:schemeClr val="accent3">
            <a:lumMod val="40000"/>
            <a:lumOff val="6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100000"/>
            </a:lnSpc>
            <a:spcBef>
              <a:spcPct val="0"/>
            </a:spcBef>
            <a:spcAft>
              <a:spcPct val="35000"/>
            </a:spcAft>
          </a:pPr>
          <a:r>
            <a:rPr lang="en-US" sz="2200" kern="1200" dirty="0">
              <a:latin typeface="Gill Sans MT" charset="0"/>
              <a:ea typeface="Gill Sans MT" charset="0"/>
              <a:cs typeface="Gill Sans MT" charset="0"/>
            </a:rPr>
            <a:t>Factors that decrease RBF</a:t>
          </a:r>
        </a:p>
      </dsp:txBody>
      <dsp:txXfrm>
        <a:off x="5273072" y="29961"/>
        <a:ext cx="1971709" cy="956108"/>
      </dsp:txXfrm>
    </dsp:sp>
    <dsp:sp modelId="{D8D5BBEA-BEFB-4272-8DA9-C075CA9A2AD3}">
      <dsp:nvSpPr>
        <dsp:cNvPr id="0" name=""/>
        <dsp:cNvSpPr/>
      </dsp:nvSpPr>
      <dsp:spPr>
        <a:xfrm>
          <a:off x="5446446" y="1015816"/>
          <a:ext cx="203120" cy="918524"/>
        </a:xfrm>
        <a:custGeom>
          <a:avLst/>
          <a:gdLst/>
          <a:ahLst/>
          <a:cxnLst/>
          <a:rect l="0" t="0" r="0" b="0"/>
          <a:pathLst>
            <a:path>
              <a:moveTo>
                <a:pt x="0" y="0"/>
              </a:moveTo>
              <a:lnTo>
                <a:pt x="0" y="918524"/>
              </a:lnTo>
              <a:lnTo>
                <a:pt x="203120" y="91852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E18C26-5DFC-492F-9217-BCE56070DF55}">
      <dsp:nvSpPr>
        <dsp:cNvPr id="0" name=""/>
        <dsp:cNvSpPr/>
      </dsp:nvSpPr>
      <dsp:spPr>
        <a:xfrm>
          <a:off x="5649567" y="1269716"/>
          <a:ext cx="1817958" cy="132924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rtl="1">
            <a:lnSpc>
              <a:spcPct val="90000"/>
            </a:lnSpc>
            <a:spcBef>
              <a:spcPct val="0"/>
            </a:spcBef>
            <a:spcAft>
              <a:spcPct val="35000"/>
            </a:spcAft>
          </a:pPr>
          <a:r>
            <a:rPr lang="en-US" sz="1700" b="0" kern="1200" dirty="0">
              <a:solidFill>
                <a:schemeClr val="tx1"/>
              </a:solidFill>
              <a:latin typeface="Gill Sans MT"/>
            </a:rPr>
            <a:t>Angiotensin II</a:t>
          </a:r>
        </a:p>
        <a:p>
          <a:pPr lvl="0" algn="ctr" defTabSz="755650" rtl="1">
            <a:lnSpc>
              <a:spcPct val="90000"/>
            </a:lnSpc>
            <a:spcBef>
              <a:spcPct val="0"/>
            </a:spcBef>
            <a:spcAft>
              <a:spcPct val="35000"/>
            </a:spcAft>
          </a:pPr>
          <a:r>
            <a:rPr lang="en-US" sz="1700" b="0" kern="1200" dirty="0">
              <a:solidFill>
                <a:schemeClr val="tx1"/>
              </a:solidFill>
              <a:latin typeface="Gill Sans MT"/>
            </a:rPr>
            <a:t>(Constricts efferent arteriole more than afferent)</a:t>
          </a:r>
          <a:endParaRPr lang="ar-SA" sz="1700" b="0" kern="1200" dirty="0">
            <a:solidFill>
              <a:schemeClr val="tx1"/>
            </a:solidFill>
            <a:latin typeface="Gill Sans MT"/>
          </a:endParaRPr>
        </a:p>
      </dsp:txBody>
      <dsp:txXfrm>
        <a:off x="5688499" y="1308648"/>
        <a:ext cx="1740094" cy="1251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6A3C4-6450-6142-87FC-92E463987B8D}">
      <dsp:nvSpPr>
        <dsp:cNvPr id="0" name=""/>
        <dsp:cNvSpPr/>
      </dsp:nvSpPr>
      <dsp:spPr>
        <a:xfrm>
          <a:off x="9059246" y="3464640"/>
          <a:ext cx="836560" cy="398126"/>
        </a:xfrm>
        <a:custGeom>
          <a:avLst/>
          <a:gdLst/>
          <a:ahLst/>
          <a:cxnLst/>
          <a:rect l="0" t="0" r="0" b="0"/>
          <a:pathLst>
            <a:path>
              <a:moveTo>
                <a:pt x="0" y="0"/>
              </a:moveTo>
              <a:lnTo>
                <a:pt x="0" y="271311"/>
              </a:lnTo>
              <a:lnTo>
                <a:pt x="836560" y="271311"/>
              </a:lnTo>
              <a:lnTo>
                <a:pt x="836560" y="39812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46149-EFE7-F443-A111-8F0D1075C124}">
      <dsp:nvSpPr>
        <dsp:cNvPr id="0" name=""/>
        <dsp:cNvSpPr/>
      </dsp:nvSpPr>
      <dsp:spPr>
        <a:xfrm>
          <a:off x="8222685" y="3464640"/>
          <a:ext cx="836560" cy="398126"/>
        </a:xfrm>
        <a:custGeom>
          <a:avLst/>
          <a:gdLst/>
          <a:ahLst/>
          <a:cxnLst/>
          <a:rect l="0" t="0" r="0" b="0"/>
          <a:pathLst>
            <a:path>
              <a:moveTo>
                <a:pt x="836560" y="0"/>
              </a:moveTo>
              <a:lnTo>
                <a:pt x="836560" y="271311"/>
              </a:lnTo>
              <a:lnTo>
                <a:pt x="0" y="271311"/>
              </a:lnTo>
              <a:lnTo>
                <a:pt x="0" y="39812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F3829B-09A9-FF48-A760-8A863EAEDAD7}">
      <dsp:nvSpPr>
        <dsp:cNvPr id="0" name=""/>
        <dsp:cNvSpPr/>
      </dsp:nvSpPr>
      <dsp:spPr>
        <a:xfrm>
          <a:off x="6549563" y="2197250"/>
          <a:ext cx="2509682" cy="398126"/>
        </a:xfrm>
        <a:custGeom>
          <a:avLst/>
          <a:gdLst/>
          <a:ahLst/>
          <a:cxnLst/>
          <a:rect l="0" t="0" r="0" b="0"/>
          <a:pathLst>
            <a:path>
              <a:moveTo>
                <a:pt x="0" y="0"/>
              </a:moveTo>
              <a:lnTo>
                <a:pt x="0" y="271311"/>
              </a:lnTo>
              <a:lnTo>
                <a:pt x="2509682" y="271311"/>
              </a:lnTo>
              <a:lnTo>
                <a:pt x="2509682" y="398126"/>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99CDE3-D5C0-7C4F-BA99-BA7AAE6D5EA1}">
      <dsp:nvSpPr>
        <dsp:cNvPr id="0" name=""/>
        <dsp:cNvSpPr/>
      </dsp:nvSpPr>
      <dsp:spPr>
        <a:xfrm>
          <a:off x="6549563" y="2197250"/>
          <a:ext cx="836560" cy="398126"/>
        </a:xfrm>
        <a:custGeom>
          <a:avLst/>
          <a:gdLst/>
          <a:ahLst/>
          <a:cxnLst/>
          <a:rect l="0" t="0" r="0" b="0"/>
          <a:pathLst>
            <a:path>
              <a:moveTo>
                <a:pt x="0" y="0"/>
              </a:moveTo>
              <a:lnTo>
                <a:pt x="0" y="271311"/>
              </a:lnTo>
              <a:lnTo>
                <a:pt x="836560" y="271311"/>
              </a:lnTo>
              <a:lnTo>
                <a:pt x="836560" y="398126"/>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7F877B-7EBC-524A-9E6A-61C984FFEB68}">
      <dsp:nvSpPr>
        <dsp:cNvPr id="0" name=""/>
        <dsp:cNvSpPr/>
      </dsp:nvSpPr>
      <dsp:spPr>
        <a:xfrm>
          <a:off x="5713002" y="2197250"/>
          <a:ext cx="836560" cy="398126"/>
        </a:xfrm>
        <a:custGeom>
          <a:avLst/>
          <a:gdLst/>
          <a:ahLst/>
          <a:cxnLst/>
          <a:rect l="0" t="0" r="0" b="0"/>
          <a:pathLst>
            <a:path>
              <a:moveTo>
                <a:pt x="836560" y="0"/>
              </a:moveTo>
              <a:lnTo>
                <a:pt x="836560" y="271311"/>
              </a:lnTo>
              <a:lnTo>
                <a:pt x="0" y="271311"/>
              </a:lnTo>
              <a:lnTo>
                <a:pt x="0" y="398126"/>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DF229C-E1C5-8E44-AB50-7C0B9D528181}">
      <dsp:nvSpPr>
        <dsp:cNvPr id="0" name=""/>
        <dsp:cNvSpPr/>
      </dsp:nvSpPr>
      <dsp:spPr>
        <a:xfrm>
          <a:off x="3994364" y="2197250"/>
          <a:ext cx="2555199" cy="384940"/>
        </a:xfrm>
        <a:custGeom>
          <a:avLst/>
          <a:gdLst/>
          <a:ahLst/>
          <a:cxnLst/>
          <a:rect l="0" t="0" r="0" b="0"/>
          <a:pathLst>
            <a:path>
              <a:moveTo>
                <a:pt x="2555199" y="0"/>
              </a:moveTo>
              <a:lnTo>
                <a:pt x="2555199" y="258125"/>
              </a:lnTo>
              <a:lnTo>
                <a:pt x="0" y="258125"/>
              </a:lnTo>
              <a:lnTo>
                <a:pt x="0" y="384940"/>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66AA99-260B-264B-BE17-F08556F00A1B}">
      <dsp:nvSpPr>
        <dsp:cNvPr id="0" name=""/>
        <dsp:cNvSpPr/>
      </dsp:nvSpPr>
      <dsp:spPr>
        <a:xfrm>
          <a:off x="4039881" y="929860"/>
          <a:ext cx="2509682" cy="398126"/>
        </a:xfrm>
        <a:custGeom>
          <a:avLst/>
          <a:gdLst/>
          <a:ahLst/>
          <a:cxnLst/>
          <a:rect l="0" t="0" r="0" b="0"/>
          <a:pathLst>
            <a:path>
              <a:moveTo>
                <a:pt x="0" y="0"/>
              </a:moveTo>
              <a:lnTo>
                <a:pt x="0" y="271311"/>
              </a:lnTo>
              <a:lnTo>
                <a:pt x="2509682" y="271311"/>
              </a:lnTo>
              <a:lnTo>
                <a:pt x="2509682" y="398126"/>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B9DF6B-D861-954F-9D8F-787D71C2D2CF}">
      <dsp:nvSpPr>
        <dsp:cNvPr id="0" name=""/>
        <dsp:cNvSpPr/>
      </dsp:nvSpPr>
      <dsp:spPr>
        <a:xfrm>
          <a:off x="1530198" y="2197250"/>
          <a:ext cx="836560" cy="398126"/>
        </a:xfrm>
        <a:custGeom>
          <a:avLst/>
          <a:gdLst/>
          <a:ahLst/>
          <a:cxnLst/>
          <a:rect l="0" t="0" r="0" b="0"/>
          <a:pathLst>
            <a:path>
              <a:moveTo>
                <a:pt x="0" y="0"/>
              </a:moveTo>
              <a:lnTo>
                <a:pt x="0" y="271311"/>
              </a:lnTo>
              <a:lnTo>
                <a:pt x="836560" y="271311"/>
              </a:lnTo>
              <a:lnTo>
                <a:pt x="836560" y="398126"/>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1CF1CE-912A-FB48-85FD-7016398595D5}">
      <dsp:nvSpPr>
        <dsp:cNvPr id="0" name=""/>
        <dsp:cNvSpPr/>
      </dsp:nvSpPr>
      <dsp:spPr>
        <a:xfrm>
          <a:off x="693637" y="2197250"/>
          <a:ext cx="836560" cy="398126"/>
        </a:xfrm>
        <a:custGeom>
          <a:avLst/>
          <a:gdLst/>
          <a:ahLst/>
          <a:cxnLst/>
          <a:rect l="0" t="0" r="0" b="0"/>
          <a:pathLst>
            <a:path>
              <a:moveTo>
                <a:pt x="836560" y="0"/>
              </a:moveTo>
              <a:lnTo>
                <a:pt x="836560" y="271311"/>
              </a:lnTo>
              <a:lnTo>
                <a:pt x="0" y="271311"/>
              </a:lnTo>
              <a:lnTo>
                <a:pt x="0" y="398126"/>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3D96F-65AA-D844-B793-CA04F104DCE1}">
      <dsp:nvSpPr>
        <dsp:cNvPr id="0" name=""/>
        <dsp:cNvSpPr/>
      </dsp:nvSpPr>
      <dsp:spPr>
        <a:xfrm>
          <a:off x="1530198" y="929860"/>
          <a:ext cx="2509682" cy="398126"/>
        </a:xfrm>
        <a:custGeom>
          <a:avLst/>
          <a:gdLst/>
          <a:ahLst/>
          <a:cxnLst/>
          <a:rect l="0" t="0" r="0" b="0"/>
          <a:pathLst>
            <a:path>
              <a:moveTo>
                <a:pt x="2509682" y="0"/>
              </a:moveTo>
              <a:lnTo>
                <a:pt x="2509682" y="271311"/>
              </a:lnTo>
              <a:lnTo>
                <a:pt x="0" y="271311"/>
              </a:lnTo>
              <a:lnTo>
                <a:pt x="0" y="398126"/>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ACE65-2DC9-C645-9F4B-52199D107E20}">
      <dsp:nvSpPr>
        <dsp:cNvPr id="0" name=""/>
        <dsp:cNvSpPr/>
      </dsp:nvSpPr>
      <dsp:spPr>
        <a:xfrm>
          <a:off x="3355422" y="60597"/>
          <a:ext cx="1368917" cy="8692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81390-4385-5C4C-AC27-36CF7C632C22}">
      <dsp:nvSpPr>
        <dsp:cNvPr id="0" name=""/>
        <dsp:cNvSpPr/>
      </dsp:nvSpPr>
      <dsp:spPr>
        <a:xfrm>
          <a:off x="3507524" y="20509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Nephron </a:t>
          </a:r>
          <a:endParaRPr lang="en-US" sz="1700" kern="1200" dirty="0"/>
        </a:p>
      </dsp:txBody>
      <dsp:txXfrm>
        <a:off x="3532984" y="230554"/>
        <a:ext cx="1317997" cy="818342"/>
      </dsp:txXfrm>
    </dsp:sp>
    <dsp:sp modelId="{9FECFA91-06E0-C346-A52D-20E6B846EE50}">
      <dsp:nvSpPr>
        <dsp:cNvPr id="0" name=""/>
        <dsp:cNvSpPr/>
      </dsp:nvSpPr>
      <dsp:spPr>
        <a:xfrm>
          <a:off x="845739" y="1327987"/>
          <a:ext cx="1368917" cy="8692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EFD31-82CB-8645-85A2-697E3239BBA4}">
      <dsp:nvSpPr>
        <dsp:cNvPr id="0" name=""/>
        <dsp:cNvSpPr/>
      </dsp:nvSpPr>
      <dsp:spPr>
        <a:xfrm>
          <a:off x="997841" y="147248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Renal Corpuscle </a:t>
          </a:r>
          <a:endParaRPr lang="en-US" sz="1700" kern="1200" dirty="0"/>
        </a:p>
      </dsp:txBody>
      <dsp:txXfrm>
        <a:off x="1023301" y="1497944"/>
        <a:ext cx="1317997" cy="818342"/>
      </dsp:txXfrm>
    </dsp:sp>
    <dsp:sp modelId="{74431774-993A-7D48-AC64-9AD64B6EA279}">
      <dsp:nvSpPr>
        <dsp:cNvPr id="0" name=""/>
        <dsp:cNvSpPr/>
      </dsp:nvSpPr>
      <dsp:spPr>
        <a:xfrm>
          <a:off x="9178" y="2595377"/>
          <a:ext cx="1368917" cy="8692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CF5DF-6D2B-3A46-8B37-283B9E8D350A}">
      <dsp:nvSpPr>
        <dsp:cNvPr id="0" name=""/>
        <dsp:cNvSpPr/>
      </dsp:nvSpPr>
      <dsp:spPr>
        <a:xfrm>
          <a:off x="161280" y="273987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Glomerulus </a:t>
          </a:r>
          <a:endParaRPr lang="en-US" sz="1700" kern="1200" dirty="0"/>
        </a:p>
      </dsp:txBody>
      <dsp:txXfrm>
        <a:off x="186740" y="2765334"/>
        <a:ext cx="1317997" cy="818342"/>
      </dsp:txXfrm>
    </dsp:sp>
    <dsp:sp modelId="{75ABF972-7711-5F4C-B090-D45B7CF6E6D6}">
      <dsp:nvSpPr>
        <dsp:cNvPr id="0" name=""/>
        <dsp:cNvSpPr/>
      </dsp:nvSpPr>
      <dsp:spPr>
        <a:xfrm>
          <a:off x="1682300" y="2595377"/>
          <a:ext cx="1368917" cy="8692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73C069-A072-FC40-8405-DBA11A8C9E35}">
      <dsp:nvSpPr>
        <dsp:cNvPr id="0" name=""/>
        <dsp:cNvSpPr/>
      </dsp:nvSpPr>
      <dsp:spPr>
        <a:xfrm>
          <a:off x="1834402" y="273987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Bowman's Capsule </a:t>
          </a:r>
          <a:endParaRPr lang="en-US" sz="1700" kern="1200" dirty="0"/>
        </a:p>
      </dsp:txBody>
      <dsp:txXfrm>
        <a:off x="1859862" y="2765334"/>
        <a:ext cx="1317997" cy="818342"/>
      </dsp:txXfrm>
    </dsp:sp>
    <dsp:sp modelId="{F29F14CC-05F1-574D-A9A6-2FE10B69CB89}">
      <dsp:nvSpPr>
        <dsp:cNvPr id="0" name=""/>
        <dsp:cNvSpPr/>
      </dsp:nvSpPr>
      <dsp:spPr>
        <a:xfrm>
          <a:off x="5865104" y="1327987"/>
          <a:ext cx="1368917" cy="8692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7F0316-C43D-DB43-BC76-6CC97C7B443A}">
      <dsp:nvSpPr>
        <dsp:cNvPr id="0" name=""/>
        <dsp:cNvSpPr/>
      </dsp:nvSpPr>
      <dsp:spPr>
        <a:xfrm>
          <a:off x="6017206" y="147248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Renal tubules </a:t>
          </a:r>
          <a:endParaRPr lang="en-US" sz="1700" kern="1200" dirty="0"/>
        </a:p>
      </dsp:txBody>
      <dsp:txXfrm>
        <a:off x="6042666" y="1497944"/>
        <a:ext cx="1317997" cy="818342"/>
      </dsp:txXfrm>
    </dsp:sp>
    <dsp:sp modelId="{85FCB9FA-0F25-BA48-9325-35EB485CB4CD}">
      <dsp:nvSpPr>
        <dsp:cNvPr id="0" name=""/>
        <dsp:cNvSpPr/>
      </dsp:nvSpPr>
      <dsp:spPr>
        <a:xfrm>
          <a:off x="3309905" y="2582190"/>
          <a:ext cx="1368917" cy="8692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BC9815-B589-B04A-9B89-08588ECB8B16}">
      <dsp:nvSpPr>
        <dsp:cNvPr id="0" name=""/>
        <dsp:cNvSpPr/>
      </dsp:nvSpPr>
      <dsp:spPr>
        <a:xfrm>
          <a:off x="3462007" y="2726687"/>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Proximal convoluted tubules </a:t>
          </a:r>
          <a:endParaRPr lang="en-US" sz="1700" kern="1200" dirty="0"/>
        </a:p>
      </dsp:txBody>
      <dsp:txXfrm>
        <a:off x="3487467" y="2752147"/>
        <a:ext cx="1317997" cy="818342"/>
      </dsp:txXfrm>
    </dsp:sp>
    <dsp:sp modelId="{074A78A3-A524-0344-8E8E-55406823210E}">
      <dsp:nvSpPr>
        <dsp:cNvPr id="0" name=""/>
        <dsp:cNvSpPr/>
      </dsp:nvSpPr>
      <dsp:spPr>
        <a:xfrm>
          <a:off x="5028544" y="2595377"/>
          <a:ext cx="1368917" cy="8692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A1DF2-8C1D-BE4D-A62A-C91B0F6413D8}">
      <dsp:nvSpPr>
        <dsp:cNvPr id="0" name=""/>
        <dsp:cNvSpPr/>
      </dsp:nvSpPr>
      <dsp:spPr>
        <a:xfrm>
          <a:off x="5180646" y="273987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Loop of Henle </a:t>
          </a:r>
          <a:endParaRPr lang="en-US" sz="1700" kern="1200" dirty="0"/>
        </a:p>
      </dsp:txBody>
      <dsp:txXfrm>
        <a:off x="5206106" y="2765334"/>
        <a:ext cx="1317997" cy="818342"/>
      </dsp:txXfrm>
    </dsp:sp>
    <dsp:sp modelId="{1C583B78-0AA4-0D46-A65F-89101F4C72D0}">
      <dsp:nvSpPr>
        <dsp:cNvPr id="0" name=""/>
        <dsp:cNvSpPr/>
      </dsp:nvSpPr>
      <dsp:spPr>
        <a:xfrm>
          <a:off x="6701665" y="2595377"/>
          <a:ext cx="1368917" cy="8692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B64686-8539-3E48-B90F-A47D9D4169BF}">
      <dsp:nvSpPr>
        <dsp:cNvPr id="0" name=""/>
        <dsp:cNvSpPr/>
      </dsp:nvSpPr>
      <dsp:spPr>
        <a:xfrm>
          <a:off x="6853767" y="273987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Distal convoluted tubules </a:t>
          </a:r>
          <a:endParaRPr lang="en-US" sz="1700" kern="1200" dirty="0"/>
        </a:p>
      </dsp:txBody>
      <dsp:txXfrm>
        <a:off x="6879227" y="2765334"/>
        <a:ext cx="1317997" cy="818342"/>
      </dsp:txXfrm>
    </dsp:sp>
    <dsp:sp modelId="{BDE6C155-63FA-2A4D-A80E-1A14CA162CBE}">
      <dsp:nvSpPr>
        <dsp:cNvPr id="0" name=""/>
        <dsp:cNvSpPr/>
      </dsp:nvSpPr>
      <dsp:spPr>
        <a:xfrm>
          <a:off x="8374787" y="2595377"/>
          <a:ext cx="1368917" cy="8692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66C498-882A-CB4F-B0FF-AEEDEC42773E}">
      <dsp:nvSpPr>
        <dsp:cNvPr id="0" name=""/>
        <dsp:cNvSpPr/>
      </dsp:nvSpPr>
      <dsp:spPr>
        <a:xfrm>
          <a:off x="8526889" y="273987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Connecting tubules </a:t>
          </a:r>
          <a:endParaRPr lang="en-US" sz="1700" kern="1200" dirty="0"/>
        </a:p>
      </dsp:txBody>
      <dsp:txXfrm>
        <a:off x="8552349" y="2765334"/>
        <a:ext cx="1317997" cy="818342"/>
      </dsp:txXfrm>
    </dsp:sp>
    <dsp:sp modelId="{AF67CF9A-AF4B-044F-861F-9B3D901D7A41}">
      <dsp:nvSpPr>
        <dsp:cNvPr id="0" name=""/>
        <dsp:cNvSpPr/>
      </dsp:nvSpPr>
      <dsp:spPr>
        <a:xfrm>
          <a:off x="7538226" y="3862767"/>
          <a:ext cx="1368917" cy="86926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D07538-FA64-E34C-A7A0-AF0EEBCAEB84}">
      <dsp:nvSpPr>
        <dsp:cNvPr id="0" name=""/>
        <dsp:cNvSpPr/>
      </dsp:nvSpPr>
      <dsp:spPr>
        <a:xfrm>
          <a:off x="7690328" y="400726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Intercalated cells</a:t>
          </a:r>
          <a:endParaRPr lang="en-US" sz="1700" kern="1200" dirty="0"/>
        </a:p>
      </dsp:txBody>
      <dsp:txXfrm>
        <a:off x="7715788" y="4032724"/>
        <a:ext cx="1317997" cy="818342"/>
      </dsp:txXfrm>
    </dsp:sp>
    <dsp:sp modelId="{F97FC698-A17E-004F-A64F-90B88C2AB09B}">
      <dsp:nvSpPr>
        <dsp:cNvPr id="0" name=""/>
        <dsp:cNvSpPr/>
      </dsp:nvSpPr>
      <dsp:spPr>
        <a:xfrm>
          <a:off x="9211348" y="3862767"/>
          <a:ext cx="1368917" cy="86926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F12B9-AD45-0147-9153-F97CBF8FA587}">
      <dsp:nvSpPr>
        <dsp:cNvPr id="0" name=""/>
        <dsp:cNvSpPr/>
      </dsp:nvSpPr>
      <dsp:spPr>
        <a:xfrm>
          <a:off x="9363450" y="4007264"/>
          <a:ext cx="1368917" cy="86926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Principal cells </a:t>
          </a:r>
          <a:endParaRPr lang="en-US" sz="1700" kern="1200" dirty="0"/>
        </a:p>
      </dsp:txBody>
      <dsp:txXfrm>
        <a:off x="9388910" y="4032724"/>
        <a:ext cx="1317997" cy="8183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4D714-AACA-E448-95BE-8E2AF6C6E03C}">
      <dsp:nvSpPr>
        <dsp:cNvPr id="0" name=""/>
        <dsp:cNvSpPr/>
      </dsp:nvSpPr>
      <dsp:spPr>
        <a:xfrm>
          <a:off x="4694728" y="924511"/>
          <a:ext cx="343075" cy="2897955"/>
        </a:xfrm>
        <a:custGeom>
          <a:avLst/>
          <a:gdLst/>
          <a:ahLst/>
          <a:cxnLst/>
          <a:rect l="0" t="0" r="0" b="0"/>
          <a:pathLst>
            <a:path>
              <a:moveTo>
                <a:pt x="0" y="0"/>
              </a:moveTo>
              <a:lnTo>
                <a:pt x="0" y="2897955"/>
              </a:lnTo>
              <a:lnTo>
                <a:pt x="343075" y="2897955"/>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31C802-7BC0-CE48-BFB0-4B5092A40C63}">
      <dsp:nvSpPr>
        <dsp:cNvPr id="0" name=""/>
        <dsp:cNvSpPr/>
      </dsp:nvSpPr>
      <dsp:spPr>
        <a:xfrm>
          <a:off x="4694728" y="924511"/>
          <a:ext cx="343075" cy="2267287"/>
        </a:xfrm>
        <a:custGeom>
          <a:avLst/>
          <a:gdLst/>
          <a:ahLst/>
          <a:cxnLst/>
          <a:rect l="0" t="0" r="0" b="0"/>
          <a:pathLst>
            <a:path>
              <a:moveTo>
                <a:pt x="0" y="0"/>
              </a:moveTo>
              <a:lnTo>
                <a:pt x="0" y="2267287"/>
              </a:lnTo>
              <a:lnTo>
                <a:pt x="343075" y="2267287"/>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79678-B5F7-864C-9E0E-09396EE90F51}">
      <dsp:nvSpPr>
        <dsp:cNvPr id="0" name=""/>
        <dsp:cNvSpPr/>
      </dsp:nvSpPr>
      <dsp:spPr>
        <a:xfrm>
          <a:off x="4694728" y="924511"/>
          <a:ext cx="343075" cy="1636619"/>
        </a:xfrm>
        <a:custGeom>
          <a:avLst/>
          <a:gdLst/>
          <a:ahLst/>
          <a:cxnLst/>
          <a:rect l="0" t="0" r="0" b="0"/>
          <a:pathLst>
            <a:path>
              <a:moveTo>
                <a:pt x="0" y="0"/>
              </a:moveTo>
              <a:lnTo>
                <a:pt x="0" y="1636619"/>
              </a:lnTo>
              <a:lnTo>
                <a:pt x="343075" y="1636619"/>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0FAFFF-A0D8-494A-A5FC-824252C69871}">
      <dsp:nvSpPr>
        <dsp:cNvPr id="0" name=""/>
        <dsp:cNvSpPr/>
      </dsp:nvSpPr>
      <dsp:spPr>
        <a:xfrm>
          <a:off x="4694728" y="924511"/>
          <a:ext cx="343075" cy="1005951"/>
        </a:xfrm>
        <a:custGeom>
          <a:avLst/>
          <a:gdLst/>
          <a:ahLst/>
          <a:cxnLst/>
          <a:rect l="0" t="0" r="0" b="0"/>
          <a:pathLst>
            <a:path>
              <a:moveTo>
                <a:pt x="0" y="0"/>
              </a:moveTo>
              <a:lnTo>
                <a:pt x="0" y="1005951"/>
              </a:lnTo>
              <a:lnTo>
                <a:pt x="343075" y="1005951"/>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C3ED8-5841-634F-9B95-690678CAEF19}">
      <dsp:nvSpPr>
        <dsp:cNvPr id="0" name=""/>
        <dsp:cNvSpPr/>
      </dsp:nvSpPr>
      <dsp:spPr>
        <a:xfrm>
          <a:off x="4694728" y="924511"/>
          <a:ext cx="343075" cy="375282"/>
        </a:xfrm>
        <a:custGeom>
          <a:avLst/>
          <a:gdLst/>
          <a:ahLst/>
          <a:cxnLst/>
          <a:rect l="0" t="0" r="0" b="0"/>
          <a:pathLst>
            <a:path>
              <a:moveTo>
                <a:pt x="0" y="0"/>
              </a:moveTo>
              <a:lnTo>
                <a:pt x="0" y="375282"/>
              </a:lnTo>
              <a:lnTo>
                <a:pt x="343075" y="375282"/>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E702B-4DB9-4176-8716-9D8165753873}">
      <dsp:nvSpPr>
        <dsp:cNvPr id="0" name=""/>
        <dsp:cNvSpPr/>
      </dsp:nvSpPr>
      <dsp:spPr>
        <a:xfrm>
          <a:off x="4331891" y="300001"/>
          <a:ext cx="1306343" cy="119897"/>
        </a:xfrm>
        <a:custGeom>
          <a:avLst/>
          <a:gdLst/>
          <a:ahLst/>
          <a:cxnLst/>
          <a:rect l="0" t="0" r="0" b="0"/>
          <a:pathLst>
            <a:path>
              <a:moveTo>
                <a:pt x="0" y="0"/>
              </a:moveTo>
              <a:lnTo>
                <a:pt x="0" y="59948"/>
              </a:lnTo>
              <a:lnTo>
                <a:pt x="1306343" y="59948"/>
              </a:lnTo>
              <a:lnTo>
                <a:pt x="1306343" y="119897"/>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F57F1-42EB-A14B-AA23-503103109969}">
      <dsp:nvSpPr>
        <dsp:cNvPr id="0" name=""/>
        <dsp:cNvSpPr/>
      </dsp:nvSpPr>
      <dsp:spPr>
        <a:xfrm>
          <a:off x="1558573" y="924511"/>
          <a:ext cx="396178" cy="2281075"/>
        </a:xfrm>
        <a:custGeom>
          <a:avLst/>
          <a:gdLst/>
          <a:ahLst/>
          <a:cxnLst/>
          <a:rect l="0" t="0" r="0" b="0"/>
          <a:pathLst>
            <a:path>
              <a:moveTo>
                <a:pt x="0" y="0"/>
              </a:moveTo>
              <a:lnTo>
                <a:pt x="0" y="2281075"/>
              </a:lnTo>
              <a:lnTo>
                <a:pt x="396178" y="2281075"/>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677DD4-463B-4049-A8C9-4FBFA02DD625}">
      <dsp:nvSpPr>
        <dsp:cNvPr id="0" name=""/>
        <dsp:cNvSpPr/>
      </dsp:nvSpPr>
      <dsp:spPr>
        <a:xfrm>
          <a:off x="1558573" y="924511"/>
          <a:ext cx="396178" cy="1650407"/>
        </a:xfrm>
        <a:custGeom>
          <a:avLst/>
          <a:gdLst/>
          <a:ahLst/>
          <a:cxnLst/>
          <a:rect l="0" t="0" r="0" b="0"/>
          <a:pathLst>
            <a:path>
              <a:moveTo>
                <a:pt x="0" y="0"/>
              </a:moveTo>
              <a:lnTo>
                <a:pt x="0" y="1650407"/>
              </a:lnTo>
              <a:lnTo>
                <a:pt x="396178" y="1650407"/>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9B588A-92BE-6747-B60A-E3BDA0952201}">
      <dsp:nvSpPr>
        <dsp:cNvPr id="0" name=""/>
        <dsp:cNvSpPr/>
      </dsp:nvSpPr>
      <dsp:spPr>
        <a:xfrm>
          <a:off x="1558573" y="924511"/>
          <a:ext cx="396178" cy="1019739"/>
        </a:xfrm>
        <a:custGeom>
          <a:avLst/>
          <a:gdLst/>
          <a:ahLst/>
          <a:cxnLst/>
          <a:rect l="0" t="0" r="0" b="0"/>
          <a:pathLst>
            <a:path>
              <a:moveTo>
                <a:pt x="0" y="0"/>
              </a:moveTo>
              <a:lnTo>
                <a:pt x="0" y="1019739"/>
              </a:lnTo>
              <a:lnTo>
                <a:pt x="396178" y="1019739"/>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FFBC23-B2F2-784B-9F34-BE5D55DA7629}">
      <dsp:nvSpPr>
        <dsp:cNvPr id="0" name=""/>
        <dsp:cNvSpPr/>
      </dsp:nvSpPr>
      <dsp:spPr>
        <a:xfrm>
          <a:off x="1558573" y="924511"/>
          <a:ext cx="396178" cy="389071"/>
        </a:xfrm>
        <a:custGeom>
          <a:avLst/>
          <a:gdLst/>
          <a:ahLst/>
          <a:cxnLst/>
          <a:rect l="0" t="0" r="0" b="0"/>
          <a:pathLst>
            <a:path>
              <a:moveTo>
                <a:pt x="0" y="0"/>
              </a:moveTo>
              <a:lnTo>
                <a:pt x="0" y="389071"/>
              </a:lnTo>
              <a:lnTo>
                <a:pt x="396178" y="389071"/>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D30CDE-E2DB-42B9-B15C-C134EC858432}">
      <dsp:nvSpPr>
        <dsp:cNvPr id="0" name=""/>
        <dsp:cNvSpPr/>
      </dsp:nvSpPr>
      <dsp:spPr>
        <a:xfrm>
          <a:off x="2502080" y="300001"/>
          <a:ext cx="1829811" cy="119897"/>
        </a:xfrm>
        <a:custGeom>
          <a:avLst/>
          <a:gdLst/>
          <a:ahLst/>
          <a:cxnLst/>
          <a:rect l="0" t="0" r="0" b="0"/>
          <a:pathLst>
            <a:path>
              <a:moveTo>
                <a:pt x="1829811" y="0"/>
              </a:moveTo>
              <a:lnTo>
                <a:pt x="1829811" y="59948"/>
              </a:lnTo>
              <a:lnTo>
                <a:pt x="0" y="59948"/>
              </a:lnTo>
              <a:lnTo>
                <a:pt x="0" y="119897"/>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EB9B1A-4AB8-45E1-890A-2E3069DC2BDB}">
      <dsp:nvSpPr>
        <dsp:cNvPr id="0" name=""/>
        <dsp:cNvSpPr/>
      </dsp:nvSpPr>
      <dsp:spPr>
        <a:xfrm>
          <a:off x="3549495" y="1466"/>
          <a:ext cx="1564791" cy="298534"/>
        </a:xfrm>
        <a:prstGeom prst="rect">
          <a:avLst/>
        </a:prstGeom>
        <a:solidFill>
          <a:schemeClr val="accent2"/>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Nephrons</a:t>
          </a:r>
          <a:endParaRPr lang="en-US" sz="2500" b="1" kern="1200" dirty="0">
            <a:solidFill>
              <a:schemeClr val="tx1"/>
            </a:solidFill>
          </a:endParaRPr>
        </a:p>
      </dsp:txBody>
      <dsp:txXfrm>
        <a:off x="3549495" y="1466"/>
        <a:ext cx="1564791" cy="298534"/>
      </dsp:txXfrm>
    </dsp:sp>
    <dsp:sp modelId="{02A21AD0-F277-45CB-BC18-2C76B87B7AE4}">
      <dsp:nvSpPr>
        <dsp:cNvPr id="0" name=""/>
        <dsp:cNvSpPr/>
      </dsp:nvSpPr>
      <dsp:spPr>
        <a:xfrm>
          <a:off x="1322696" y="419898"/>
          <a:ext cx="2358766" cy="504612"/>
        </a:xfrm>
        <a:prstGeom prst="rect">
          <a:avLst/>
        </a:prstGeom>
        <a:solidFill>
          <a:schemeClr val="accent2"/>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Vessels</a:t>
          </a:r>
          <a:endParaRPr lang="en-US" sz="2700" b="1" kern="1200" dirty="0">
            <a:solidFill>
              <a:schemeClr val="tx1"/>
            </a:solidFill>
          </a:endParaRPr>
        </a:p>
      </dsp:txBody>
      <dsp:txXfrm>
        <a:off x="1322696" y="419898"/>
        <a:ext cx="2358766" cy="504612"/>
      </dsp:txXfrm>
    </dsp:sp>
    <dsp:sp modelId="{FFCB31A5-90A1-AF4D-A51B-53FEFD1AA386}">
      <dsp:nvSpPr>
        <dsp:cNvPr id="0" name=""/>
        <dsp:cNvSpPr/>
      </dsp:nvSpPr>
      <dsp:spPr>
        <a:xfrm>
          <a:off x="1954752" y="1058197"/>
          <a:ext cx="2471310" cy="5107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Afferent arteriole </a:t>
          </a:r>
          <a:r>
            <a:rPr lang="en-US" sz="1200" kern="1200" dirty="0" smtClean="0">
              <a:solidFill>
                <a:schemeClr val="tx1"/>
              </a:solidFill>
            </a:rPr>
            <a:t>: delivers blood </a:t>
          </a:r>
          <a:r>
            <a:rPr lang="en-US" sz="1200" u="sng" kern="1200" dirty="0" smtClean="0">
              <a:solidFill>
                <a:schemeClr val="tx1"/>
              </a:solidFill>
            </a:rPr>
            <a:t>into </a:t>
          </a:r>
          <a:r>
            <a:rPr lang="en-US" sz="1200" kern="1200" dirty="0" smtClean="0">
              <a:solidFill>
                <a:schemeClr val="tx1"/>
              </a:solidFill>
            </a:rPr>
            <a:t>the glomeruli</a:t>
          </a:r>
          <a:endParaRPr lang="en-US" sz="1200" kern="1200" dirty="0">
            <a:solidFill>
              <a:schemeClr val="tx1"/>
            </a:solidFill>
          </a:endParaRPr>
        </a:p>
      </dsp:txBody>
      <dsp:txXfrm>
        <a:off x="1954752" y="1058197"/>
        <a:ext cx="2471310" cy="510770"/>
      </dsp:txXfrm>
    </dsp:sp>
    <dsp:sp modelId="{9E699951-1AC3-C940-9563-2EF3A038275B}">
      <dsp:nvSpPr>
        <dsp:cNvPr id="0" name=""/>
        <dsp:cNvSpPr/>
      </dsp:nvSpPr>
      <dsp:spPr>
        <a:xfrm>
          <a:off x="1954752" y="1688865"/>
          <a:ext cx="2471310" cy="510770"/>
        </a:xfrm>
        <a:prstGeom prst="rect">
          <a:avLst/>
        </a:prstGeom>
        <a:solidFill>
          <a:schemeClr val="accent3"/>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solidFill>
                <a:srgbClr val="FF0000"/>
              </a:solidFill>
            </a:rPr>
            <a:t>The Glomerulus </a:t>
          </a:r>
          <a:r>
            <a:rPr lang="en-US" sz="900" kern="1200" dirty="0" smtClean="0">
              <a:solidFill>
                <a:srgbClr val="FF0000"/>
              </a:solidFill>
            </a:rPr>
            <a:t>: </a:t>
          </a:r>
          <a:r>
            <a:rPr lang="en-US" sz="900" kern="1200" dirty="0" smtClean="0">
              <a:solidFill>
                <a:schemeClr val="tx1"/>
              </a:solidFill>
            </a:rPr>
            <a:t>capillary network or tuft in which large amount of fluid is filtered from blood (produces filtrate)</a:t>
          </a:r>
          <a:r>
            <a:rPr lang="en-US" sz="900" kern="1200" baseline="0" dirty="0" smtClean="0">
              <a:solidFill>
                <a:schemeClr val="tx1"/>
              </a:solidFill>
            </a:rPr>
            <a:t> it will be</a:t>
          </a:r>
          <a:r>
            <a:rPr lang="en-US" sz="900" kern="1200" dirty="0" smtClean="0">
              <a:solidFill>
                <a:srgbClr val="FF0000"/>
              </a:solidFill>
            </a:rPr>
            <a:t> collected in capsular space then flows into urinary/renal tubule.. </a:t>
          </a:r>
          <a:endParaRPr lang="en-US" sz="900" kern="1200" dirty="0">
            <a:solidFill>
              <a:srgbClr val="FF0000"/>
            </a:solidFill>
          </a:endParaRPr>
        </a:p>
      </dsp:txBody>
      <dsp:txXfrm>
        <a:off x="1954752" y="1688865"/>
        <a:ext cx="2471310" cy="510770"/>
      </dsp:txXfrm>
    </dsp:sp>
    <dsp:sp modelId="{5EBAAFF1-7007-1640-B824-DDAC227B4692}">
      <dsp:nvSpPr>
        <dsp:cNvPr id="0" name=""/>
        <dsp:cNvSpPr/>
      </dsp:nvSpPr>
      <dsp:spPr>
        <a:xfrm>
          <a:off x="1954752" y="2319533"/>
          <a:ext cx="2471310" cy="5107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2">
                  <a:lumMod val="50000"/>
                </a:schemeClr>
              </a:solidFill>
            </a:rPr>
            <a:t>Efferent arterioles : </a:t>
          </a:r>
          <a:r>
            <a:rPr lang="en-US" sz="1200" b="0" kern="1200" dirty="0" smtClean="0">
              <a:solidFill>
                <a:schemeClr val="tx2">
                  <a:lumMod val="50000"/>
                </a:schemeClr>
              </a:solidFill>
            </a:rPr>
            <a:t>delivers</a:t>
          </a:r>
          <a:r>
            <a:rPr lang="en-US" sz="1200" b="0" kern="1200" baseline="0" dirty="0" smtClean="0">
              <a:solidFill>
                <a:schemeClr val="tx2">
                  <a:lumMod val="50000"/>
                </a:schemeClr>
              </a:solidFill>
            </a:rPr>
            <a:t> blood </a:t>
          </a:r>
          <a:r>
            <a:rPr lang="en-US" sz="1200" b="0" u="sng" kern="1200" baseline="0" dirty="0" smtClean="0">
              <a:solidFill>
                <a:schemeClr val="tx2">
                  <a:lumMod val="50000"/>
                </a:schemeClr>
              </a:solidFill>
            </a:rPr>
            <a:t>from </a:t>
          </a:r>
          <a:r>
            <a:rPr lang="en-US" sz="1200" b="0" kern="1200" baseline="0" dirty="0" smtClean="0">
              <a:solidFill>
                <a:schemeClr val="tx2">
                  <a:lumMod val="50000"/>
                </a:schemeClr>
              </a:solidFill>
            </a:rPr>
            <a:t>glomeruli to peritubular capillaries </a:t>
          </a:r>
          <a:r>
            <a:rPr lang="en-US" sz="1200" b="0" kern="1200" dirty="0" smtClean="0">
              <a:solidFill>
                <a:schemeClr val="tx2">
                  <a:lumMod val="50000"/>
                </a:schemeClr>
              </a:solidFill>
            </a:rPr>
            <a:t> </a:t>
          </a:r>
          <a:endParaRPr lang="en-US" sz="1200" b="0" kern="1200" dirty="0"/>
        </a:p>
      </dsp:txBody>
      <dsp:txXfrm>
        <a:off x="1954752" y="2319533"/>
        <a:ext cx="2471310" cy="510770"/>
      </dsp:txXfrm>
    </dsp:sp>
    <dsp:sp modelId="{BF739B68-2D21-FF4E-BB50-3EB34CA86D52}">
      <dsp:nvSpPr>
        <dsp:cNvPr id="0" name=""/>
        <dsp:cNvSpPr/>
      </dsp:nvSpPr>
      <dsp:spPr>
        <a:xfrm>
          <a:off x="1954752" y="2950201"/>
          <a:ext cx="2471310" cy="5107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Peritubular capillary </a:t>
          </a:r>
          <a:r>
            <a:rPr lang="en-US" sz="1200" kern="1200" dirty="0" smtClean="0">
              <a:solidFill>
                <a:schemeClr val="tx1"/>
              </a:solidFill>
            </a:rPr>
            <a:t>: vasa recta</a:t>
          </a:r>
          <a:endParaRPr lang="en-US" sz="1200" kern="1200" dirty="0">
            <a:solidFill>
              <a:schemeClr val="tx1"/>
            </a:solidFill>
          </a:endParaRPr>
        </a:p>
      </dsp:txBody>
      <dsp:txXfrm>
        <a:off x="1954752" y="2950201"/>
        <a:ext cx="2471310" cy="510770"/>
      </dsp:txXfrm>
    </dsp:sp>
    <dsp:sp modelId="{50581D0E-7E4C-4961-AEF9-C540F0D431DC}">
      <dsp:nvSpPr>
        <dsp:cNvPr id="0" name=""/>
        <dsp:cNvSpPr/>
      </dsp:nvSpPr>
      <dsp:spPr>
        <a:xfrm>
          <a:off x="4458852" y="419898"/>
          <a:ext cx="2358766" cy="504612"/>
        </a:xfrm>
        <a:prstGeom prst="rect">
          <a:avLst/>
        </a:prstGeom>
        <a:solidFill>
          <a:schemeClr val="accent2"/>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Tubes (5) </a:t>
          </a:r>
          <a:r>
            <a:rPr lang="en-US" sz="1000" kern="1200" dirty="0" smtClean="0">
              <a:solidFill>
                <a:schemeClr val="tx1"/>
              </a:solidFill>
            </a:rPr>
            <a:t>: in which filtered fluid eventually is converted into urine. </a:t>
          </a:r>
          <a:endParaRPr lang="en-US" sz="1000" kern="1200" dirty="0">
            <a:solidFill>
              <a:schemeClr val="tx1"/>
            </a:solidFill>
          </a:endParaRPr>
        </a:p>
      </dsp:txBody>
      <dsp:txXfrm>
        <a:off x="4458852" y="419898"/>
        <a:ext cx="2358766" cy="504612"/>
      </dsp:txXfrm>
    </dsp:sp>
    <dsp:sp modelId="{6520EC1D-358C-F247-B2CE-92DF3FCC2600}">
      <dsp:nvSpPr>
        <dsp:cNvPr id="0" name=""/>
        <dsp:cNvSpPr/>
      </dsp:nvSpPr>
      <dsp:spPr>
        <a:xfrm>
          <a:off x="5037804" y="1044409"/>
          <a:ext cx="2471310" cy="510770"/>
        </a:xfrm>
        <a:prstGeom prst="rect">
          <a:avLst/>
        </a:prstGeom>
        <a:solidFill>
          <a:schemeClr val="accent3"/>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solidFill>
            </a:rPr>
            <a:t>Bowman's capsule</a:t>
          </a:r>
          <a:r>
            <a:rPr lang="en-US" sz="1000" kern="1200" dirty="0" smtClean="0">
              <a:solidFill>
                <a:schemeClr val="tx1"/>
              </a:solidFill>
            </a:rPr>
            <a:t>:  around the Glomerulus and receives the filtrate. </a:t>
          </a:r>
          <a:endParaRPr lang="en-US" sz="1000" kern="1200" noProof="0" dirty="0">
            <a:solidFill>
              <a:schemeClr val="tx1"/>
            </a:solidFill>
          </a:endParaRPr>
        </a:p>
      </dsp:txBody>
      <dsp:txXfrm>
        <a:off x="5037804" y="1044409"/>
        <a:ext cx="2471310" cy="510770"/>
      </dsp:txXfrm>
    </dsp:sp>
    <dsp:sp modelId="{3CF94EEA-6F30-A34B-BB83-D35C0B50BF57}">
      <dsp:nvSpPr>
        <dsp:cNvPr id="0" name=""/>
        <dsp:cNvSpPr/>
      </dsp:nvSpPr>
      <dsp:spPr>
        <a:xfrm>
          <a:off x="5037804" y="1675077"/>
          <a:ext cx="2471310" cy="5107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solidFill>
            </a:rPr>
            <a:t>Proximal convoluted tubules </a:t>
          </a:r>
        </a:p>
        <a:p>
          <a:pPr lvl="0" algn="ctr" defTabSz="444500">
            <a:lnSpc>
              <a:spcPct val="90000"/>
            </a:lnSpc>
            <a:spcBef>
              <a:spcPct val="0"/>
            </a:spcBef>
            <a:spcAft>
              <a:spcPct val="35000"/>
            </a:spcAft>
          </a:pPr>
          <a:r>
            <a:rPr lang="en-US" sz="1000" kern="1200" dirty="0" smtClean="0">
              <a:latin typeface="Gill Sans MT" pitchFamily="34" charset="0"/>
            </a:rPr>
            <a:t>( in the cortex).</a:t>
          </a:r>
          <a:endParaRPr lang="en-US" sz="1000" kern="1200" dirty="0">
            <a:solidFill>
              <a:schemeClr val="tx1"/>
            </a:solidFill>
          </a:endParaRPr>
        </a:p>
      </dsp:txBody>
      <dsp:txXfrm>
        <a:off x="5037804" y="1675077"/>
        <a:ext cx="2471310" cy="510770"/>
      </dsp:txXfrm>
    </dsp:sp>
    <dsp:sp modelId="{CC287FDF-B4B3-474D-8542-FD4492BA0B59}">
      <dsp:nvSpPr>
        <dsp:cNvPr id="0" name=""/>
        <dsp:cNvSpPr/>
      </dsp:nvSpPr>
      <dsp:spPr>
        <a:xfrm>
          <a:off x="5037804" y="2305745"/>
          <a:ext cx="2471310" cy="5107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loop of Henle </a:t>
          </a:r>
          <a:endParaRPr lang="en-US" sz="1050" b="1" kern="1200" dirty="0">
            <a:solidFill>
              <a:schemeClr val="tx1"/>
            </a:solidFill>
          </a:endParaRPr>
        </a:p>
      </dsp:txBody>
      <dsp:txXfrm>
        <a:off x="5037804" y="2305745"/>
        <a:ext cx="2471310" cy="510770"/>
      </dsp:txXfrm>
    </dsp:sp>
    <dsp:sp modelId="{43CB7E59-DC06-4A4F-A884-FDA38BDEF9D0}">
      <dsp:nvSpPr>
        <dsp:cNvPr id="0" name=""/>
        <dsp:cNvSpPr/>
      </dsp:nvSpPr>
      <dsp:spPr>
        <a:xfrm>
          <a:off x="5037804" y="2936413"/>
          <a:ext cx="2471310" cy="5107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i="0" kern="1200" dirty="0" smtClean="0">
              <a:solidFill>
                <a:schemeClr val="tx1"/>
              </a:solidFill>
            </a:rPr>
            <a:t>Distal convoluted tubules</a:t>
          </a:r>
        </a:p>
        <a:p>
          <a:pPr lvl="0" algn="ctr" defTabSz="444500">
            <a:lnSpc>
              <a:spcPct val="90000"/>
            </a:lnSpc>
            <a:spcBef>
              <a:spcPct val="0"/>
            </a:spcBef>
            <a:spcAft>
              <a:spcPct val="35000"/>
            </a:spcAft>
          </a:pPr>
          <a:r>
            <a:rPr lang="en-US" sz="1000" kern="1200" dirty="0" smtClean="0">
              <a:latin typeface="Gill Sans MT" pitchFamily="34" charset="0"/>
            </a:rPr>
            <a:t>(in the renal cortex).</a:t>
          </a:r>
          <a:endParaRPr lang="en-US" sz="1000" kern="1200" dirty="0">
            <a:solidFill>
              <a:schemeClr val="tx1"/>
            </a:solidFill>
          </a:endParaRPr>
        </a:p>
      </dsp:txBody>
      <dsp:txXfrm>
        <a:off x="5037804" y="2936413"/>
        <a:ext cx="2471310" cy="510770"/>
      </dsp:txXfrm>
    </dsp:sp>
    <dsp:sp modelId="{2B8A61D9-28CA-004B-B17B-F23F95491E71}">
      <dsp:nvSpPr>
        <dsp:cNvPr id="0" name=""/>
        <dsp:cNvSpPr/>
      </dsp:nvSpPr>
      <dsp:spPr>
        <a:xfrm>
          <a:off x="5037804" y="3567081"/>
          <a:ext cx="2471310" cy="5107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latin typeface="Gill Sans MT" pitchFamily="34" charset="0"/>
            </a:rPr>
            <a:t>Connecting tubule, </a:t>
          </a:r>
          <a:r>
            <a:rPr lang="en-US" sz="900" kern="1200" dirty="0" smtClean="0">
              <a:solidFill>
                <a:schemeClr val="tx1"/>
              </a:solidFill>
              <a:latin typeface="Gill Sans MT" pitchFamily="34" charset="0"/>
            </a:rPr>
            <a:t>cortical collecting, and the cortical collecting ducts, which run downward in the medulla and become: </a:t>
          </a:r>
          <a:r>
            <a:rPr lang="en-US" sz="900" kern="1200" dirty="0" smtClean="0">
              <a:solidFill>
                <a:srgbClr val="FF0000"/>
              </a:solidFill>
              <a:latin typeface="Gill Sans MT" pitchFamily="34" charset="0"/>
            </a:rPr>
            <a:t>Medullary collecting duct</a:t>
          </a:r>
          <a:endParaRPr lang="en-US" sz="900" kern="1200" dirty="0">
            <a:solidFill>
              <a:srgbClr val="FF0000"/>
            </a:solidFill>
          </a:endParaRPr>
        </a:p>
      </dsp:txBody>
      <dsp:txXfrm>
        <a:off x="5037804" y="3567081"/>
        <a:ext cx="2471310" cy="510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BAAA3-2613-C342-8C22-862FBB3D7BBF}">
      <dsp:nvSpPr>
        <dsp:cNvPr id="0" name=""/>
        <dsp:cNvSpPr/>
      </dsp:nvSpPr>
      <dsp:spPr>
        <a:xfrm>
          <a:off x="3317536" y="1828318"/>
          <a:ext cx="2347181" cy="407362"/>
        </a:xfrm>
        <a:custGeom>
          <a:avLst/>
          <a:gdLst/>
          <a:ahLst/>
          <a:cxnLst/>
          <a:rect l="0" t="0" r="0" b="0"/>
          <a:pathLst>
            <a:path>
              <a:moveTo>
                <a:pt x="0" y="0"/>
              </a:moveTo>
              <a:lnTo>
                <a:pt x="0" y="203681"/>
              </a:lnTo>
              <a:lnTo>
                <a:pt x="2347181" y="203681"/>
              </a:lnTo>
              <a:lnTo>
                <a:pt x="2347181" y="4073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6A8E7B-FC04-424C-B26C-E9DEFDFB9CED}">
      <dsp:nvSpPr>
        <dsp:cNvPr id="0" name=""/>
        <dsp:cNvSpPr/>
      </dsp:nvSpPr>
      <dsp:spPr>
        <a:xfrm>
          <a:off x="3271817" y="1828318"/>
          <a:ext cx="91440" cy="407362"/>
        </a:xfrm>
        <a:custGeom>
          <a:avLst/>
          <a:gdLst/>
          <a:ahLst/>
          <a:cxnLst/>
          <a:rect l="0" t="0" r="0" b="0"/>
          <a:pathLst>
            <a:path>
              <a:moveTo>
                <a:pt x="45720" y="0"/>
              </a:moveTo>
              <a:lnTo>
                <a:pt x="45720" y="4073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CD4513-5E45-244E-819A-6B335467D9DE}">
      <dsp:nvSpPr>
        <dsp:cNvPr id="0" name=""/>
        <dsp:cNvSpPr/>
      </dsp:nvSpPr>
      <dsp:spPr>
        <a:xfrm>
          <a:off x="970355" y="1828318"/>
          <a:ext cx="2347181" cy="407362"/>
        </a:xfrm>
        <a:custGeom>
          <a:avLst/>
          <a:gdLst/>
          <a:ahLst/>
          <a:cxnLst/>
          <a:rect l="0" t="0" r="0" b="0"/>
          <a:pathLst>
            <a:path>
              <a:moveTo>
                <a:pt x="2347181" y="0"/>
              </a:moveTo>
              <a:lnTo>
                <a:pt x="2347181" y="203681"/>
              </a:lnTo>
              <a:lnTo>
                <a:pt x="0" y="203681"/>
              </a:lnTo>
              <a:lnTo>
                <a:pt x="0" y="40736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787384-9C8A-F247-8457-3FED3D45DADA}">
      <dsp:nvSpPr>
        <dsp:cNvPr id="0" name=""/>
        <dsp:cNvSpPr/>
      </dsp:nvSpPr>
      <dsp:spPr>
        <a:xfrm>
          <a:off x="2347627" y="858409"/>
          <a:ext cx="1939819" cy="9699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Juxtaglomerular apparatus </a:t>
          </a:r>
          <a:endParaRPr lang="en-US" sz="2000" kern="1200" dirty="0"/>
        </a:p>
      </dsp:txBody>
      <dsp:txXfrm>
        <a:off x="2347627" y="858409"/>
        <a:ext cx="1939819" cy="969909"/>
      </dsp:txXfrm>
    </dsp:sp>
    <dsp:sp modelId="{C7CEB7A4-D778-0448-927E-42C2379B78D0}">
      <dsp:nvSpPr>
        <dsp:cNvPr id="0" name=""/>
        <dsp:cNvSpPr/>
      </dsp:nvSpPr>
      <dsp:spPr>
        <a:xfrm>
          <a:off x="445" y="2235681"/>
          <a:ext cx="1939819" cy="96990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JG cells </a:t>
          </a:r>
          <a:endParaRPr lang="en-US" sz="2000" kern="1200" dirty="0"/>
        </a:p>
      </dsp:txBody>
      <dsp:txXfrm>
        <a:off x="445" y="2235681"/>
        <a:ext cx="1939819" cy="969909"/>
      </dsp:txXfrm>
    </dsp:sp>
    <dsp:sp modelId="{BD30A0C4-A0C8-3444-AD62-6215E2928920}">
      <dsp:nvSpPr>
        <dsp:cNvPr id="0" name=""/>
        <dsp:cNvSpPr/>
      </dsp:nvSpPr>
      <dsp:spPr>
        <a:xfrm>
          <a:off x="2347627" y="2235681"/>
          <a:ext cx="1939819" cy="96990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Macula densa </a:t>
          </a:r>
          <a:endParaRPr lang="en-US" sz="2000" kern="1200" dirty="0"/>
        </a:p>
      </dsp:txBody>
      <dsp:txXfrm>
        <a:off x="2347627" y="2235681"/>
        <a:ext cx="1939819" cy="969909"/>
      </dsp:txXfrm>
    </dsp:sp>
    <dsp:sp modelId="{493CB5BB-C2BB-7241-82CC-79CCDD559AA6}">
      <dsp:nvSpPr>
        <dsp:cNvPr id="0" name=""/>
        <dsp:cNvSpPr/>
      </dsp:nvSpPr>
      <dsp:spPr>
        <a:xfrm>
          <a:off x="4694808" y="2235681"/>
          <a:ext cx="1939819" cy="96990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Mesangial cells </a:t>
          </a:r>
          <a:endParaRPr lang="en-US" sz="2000" kern="1200" dirty="0"/>
        </a:p>
      </dsp:txBody>
      <dsp:txXfrm>
        <a:off x="4694808" y="2235681"/>
        <a:ext cx="1939819" cy="969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179D0-30F6-4904-A194-B18F861C3312}">
      <dsp:nvSpPr>
        <dsp:cNvPr id="0" name=""/>
        <dsp:cNvSpPr/>
      </dsp:nvSpPr>
      <dsp:spPr>
        <a:xfrm rot="16200000">
          <a:off x="1005871" y="-1005871"/>
          <a:ext cx="1732674" cy="3744416"/>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Font typeface="Arial" charset="0"/>
            <a:buChar char="•"/>
          </a:pPr>
          <a:r>
            <a:rPr lang="en-US" sz="1600" kern="1200" dirty="0"/>
            <a:t>1. </a:t>
          </a:r>
          <a:r>
            <a:rPr lang="en-US" sz="1600" kern="1200" dirty="0">
              <a:solidFill>
                <a:schemeClr val="tx1"/>
              </a:solidFill>
            </a:rPr>
            <a:t>glomerular hydrostatic pressure </a:t>
          </a:r>
          <a:r>
            <a:rPr lang="en-US" sz="1600" kern="1200" dirty="0" smtClean="0"/>
            <a:t>(</a:t>
          </a:r>
          <a:r>
            <a:rPr lang="en-US" sz="1600" kern="1200" dirty="0" err="1" smtClean="0">
              <a:solidFill>
                <a:srgbClr val="FF0000"/>
              </a:solidFill>
            </a:rPr>
            <a:t>Pg</a:t>
          </a:r>
          <a:r>
            <a:rPr lang="en-US" sz="1600" kern="1200" dirty="0" smtClean="0"/>
            <a:t> = </a:t>
          </a:r>
          <a:r>
            <a:rPr lang="en-US" sz="1600" kern="1200" dirty="0"/>
            <a:t>60 mmHg). It promotes filtration</a:t>
          </a:r>
          <a:r>
            <a:rPr lang="en-US" sz="1600" kern="1200" dirty="0" smtClean="0"/>
            <a:t>.</a:t>
          </a:r>
        </a:p>
        <a:p>
          <a:pPr lvl="0" algn="ctr" defTabSz="711200">
            <a:lnSpc>
              <a:spcPct val="90000"/>
            </a:lnSpc>
            <a:spcBef>
              <a:spcPct val="0"/>
            </a:spcBef>
            <a:spcAft>
              <a:spcPct val="35000"/>
            </a:spcAft>
            <a:buFont typeface="Arial" charset="0"/>
            <a:buChar char="•"/>
          </a:pPr>
          <a:endParaRPr lang="en-US" sz="1600" kern="1200" dirty="0"/>
        </a:p>
      </dsp:txBody>
      <dsp:txXfrm rot="5400000">
        <a:off x="0" y="0"/>
        <a:ext cx="3744416" cy="1299505"/>
      </dsp:txXfrm>
    </dsp:sp>
    <dsp:sp modelId="{0939CE98-8D84-426E-8041-41973A7AFAE0}">
      <dsp:nvSpPr>
        <dsp:cNvPr id="0" name=""/>
        <dsp:cNvSpPr/>
      </dsp:nvSpPr>
      <dsp:spPr>
        <a:xfrm>
          <a:off x="3744416" y="0"/>
          <a:ext cx="3744416" cy="1732674"/>
        </a:xfrm>
        <a:prstGeom prst="round1Rect">
          <a:avLst/>
        </a:prstGeom>
        <a:solidFill>
          <a:schemeClr val="accent2">
            <a:hueOff val="-2847830"/>
            <a:satOff val="832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Font typeface="Arial" charset="0"/>
            <a:buChar char="•"/>
          </a:pPr>
          <a:r>
            <a:rPr lang="en-US" sz="1600" kern="1200" dirty="0" smtClean="0"/>
            <a:t>2. </a:t>
          </a:r>
          <a:r>
            <a:rPr lang="en-US" sz="1600" kern="1200" dirty="0" smtClean="0">
              <a:solidFill>
                <a:schemeClr val="tx1"/>
              </a:solidFill>
            </a:rPr>
            <a:t>hydrostatic pressure in Bowman’s capsule </a:t>
          </a:r>
          <a:r>
            <a:rPr lang="en-US" sz="1600" kern="1200" dirty="0" smtClean="0"/>
            <a:t>(</a:t>
          </a:r>
          <a:r>
            <a:rPr lang="en-US" sz="1600" kern="1200" dirty="0" err="1" smtClean="0"/>
            <a:t>Pb</a:t>
          </a:r>
          <a:r>
            <a:rPr lang="en-US" sz="1600" kern="1200" baseline="0" dirty="0" smtClean="0"/>
            <a:t> </a:t>
          </a:r>
          <a:r>
            <a:rPr lang="en-US" sz="1600" kern="1200" dirty="0" smtClean="0"/>
            <a:t>= 18 mmHg). It </a:t>
          </a:r>
          <a:r>
            <a:rPr lang="en-US" sz="1600" u="sng" kern="1200" dirty="0" smtClean="0">
              <a:solidFill>
                <a:srgbClr val="FF0000"/>
              </a:solidFill>
            </a:rPr>
            <a:t>opposes</a:t>
          </a:r>
          <a:r>
            <a:rPr lang="en-US" sz="1600" kern="1200" dirty="0" smtClean="0"/>
            <a:t> filtration.</a:t>
          </a:r>
        </a:p>
        <a:p>
          <a:pPr lvl="0" algn="ctr" defTabSz="711200">
            <a:lnSpc>
              <a:spcPct val="90000"/>
            </a:lnSpc>
            <a:spcBef>
              <a:spcPct val="0"/>
            </a:spcBef>
            <a:spcAft>
              <a:spcPct val="35000"/>
            </a:spcAft>
            <a:buFont typeface="Arial" charset="0"/>
            <a:buChar char="•"/>
          </a:pPr>
          <a:endParaRPr lang="en-US" sz="1600" kern="1200" dirty="0"/>
        </a:p>
      </dsp:txBody>
      <dsp:txXfrm>
        <a:off x="3744416" y="0"/>
        <a:ext cx="3744416" cy="1299505"/>
      </dsp:txXfrm>
    </dsp:sp>
    <dsp:sp modelId="{63CBC472-32DD-4539-8A14-F412B6DE2C64}">
      <dsp:nvSpPr>
        <dsp:cNvPr id="0" name=""/>
        <dsp:cNvSpPr/>
      </dsp:nvSpPr>
      <dsp:spPr>
        <a:xfrm rot="10800000">
          <a:off x="0" y="1732674"/>
          <a:ext cx="3744416" cy="1732674"/>
        </a:xfrm>
        <a:prstGeom prst="round1Rect">
          <a:avLst/>
        </a:prstGeom>
        <a:solidFill>
          <a:schemeClr val="accent2">
            <a:hueOff val="-5695659"/>
            <a:satOff val="16641"/>
            <a:lumOff val="-31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Font typeface="Arial" charset="0"/>
            <a:buChar char="•"/>
          </a:pPr>
          <a:endParaRPr lang="en-US" sz="1600" kern="1200" dirty="0" smtClean="0"/>
        </a:p>
        <a:p>
          <a:pPr lvl="0" algn="ctr" defTabSz="711200">
            <a:lnSpc>
              <a:spcPct val="90000"/>
            </a:lnSpc>
            <a:spcBef>
              <a:spcPct val="0"/>
            </a:spcBef>
            <a:spcAft>
              <a:spcPct val="35000"/>
            </a:spcAft>
            <a:buFont typeface="Arial" charset="0"/>
            <a:buChar char="•"/>
          </a:pPr>
          <a:r>
            <a:rPr lang="en-US" sz="1600" kern="1200" dirty="0" smtClean="0"/>
            <a:t>3</a:t>
          </a:r>
          <a:r>
            <a:rPr lang="en-US" sz="1600" kern="1200" dirty="0"/>
            <a:t>. </a:t>
          </a:r>
          <a:r>
            <a:rPr lang="en-US" sz="1600" kern="1200" dirty="0">
              <a:solidFill>
                <a:schemeClr val="tx1"/>
              </a:solidFill>
            </a:rPr>
            <a:t>colloid osmotic pressure of glomerular plasma proteins </a:t>
          </a:r>
        </a:p>
        <a:p>
          <a:pPr lvl="0" algn="ctr" defTabSz="711200">
            <a:lnSpc>
              <a:spcPct val="90000"/>
            </a:lnSpc>
            <a:spcBef>
              <a:spcPct val="0"/>
            </a:spcBef>
            <a:spcAft>
              <a:spcPct val="35000"/>
            </a:spcAft>
            <a:buFont typeface="Arial" charset="0"/>
            <a:buChar char="•"/>
          </a:pPr>
          <a:r>
            <a:rPr lang="en-US" sz="1600" kern="1200" dirty="0" smtClean="0"/>
            <a:t>(</a:t>
          </a:r>
          <a:r>
            <a:rPr lang="el-GR" sz="1600" b="1" kern="1200" dirty="0" smtClean="0">
              <a:solidFill>
                <a:srgbClr val="FF0000"/>
              </a:solidFill>
              <a:latin typeface="Franklin Gothic Medium"/>
            </a:rPr>
            <a:t>π</a:t>
          </a:r>
          <a:r>
            <a:rPr lang="en-US" sz="1600" b="1" kern="1200" dirty="0" smtClean="0">
              <a:solidFill>
                <a:srgbClr val="FF0000"/>
              </a:solidFill>
              <a:latin typeface="Gill Sans MT" panose="020B0502020104020203" pitchFamily="34" charset="0"/>
            </a:rPr>
            <a:t>g </a:t>
          </a:r>
          <a:r>
            <a:rPr lang="en-US" sz="1600" kern="1200" dirty="0" smtClean="0"/>
            <a:t>= </a:t>
          </a:r>
          <a:r>
            <a:rPr lang="en-US" sz="1600" kern="1200" dirty="0"/>
            <a:t>32 mmHg). It </a:t>
          </a:r>
          <a:r>
            <a:rPr lang="en-US" sz="1600" u="sng" kern="1200" dirty="0">
              <a:solidFill>
                <a:srgbClr val="FF0000"/>
              </a:solidFill>
            </a:rPr>
            <a:t>opposes</a:t>
          </a:r>
          <a:r>
            <a:rPr lang="en-US" sz="1600" kern="1200" dirty="0"/>
            <a:t> filtration.</a:t>
          </a:r>
        </a:p>
      </dsp:txBody>
      <dsp:txXfrm rot="10800000">
        <a:off x="0" y="2165842"/>
        <a:ext cx="3744416" cy="1299505"/>
      </dsp:txXfrm>
    </dsp:sp>
    <dsp:sp modelId="{98079E65-CA2D-4018-9162-C92644D2C99A}">
      <dsp:nvSpPr>
        <dsp:cNvPr id="0" name=""/>
        <dsp:cNvSpPr/>
      </dsp:nvSpPr>
      <dsp:spPr>
        <a:xfrm rot="5400000">
          <a:off x="4750287" y="726802"/>
          <a:ext cx="1732674" cy="3744416"/>
        </a:xfrm>
        <a:prstGeom prst="round1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n-US" sz="1200" kern="1200" dirty="0" smtClean="0">
            <a:solidFill>
              <a:schemeClr val="tx1"/>
            </a:solidFill>
            <a:latin typeface="Gill Sans MT" pitchFamily="34" charset="0"/>
            <a:ea typeface="Futura" charset="0"/>
            <a:cs typeface="Futura" charset="0"/>
            <a:sym typeface="Futura" charset="0"/>
          </a:endParaRPr>
        </a:p>
        <a:p>
          <a:pPr lvl="0" algn="ctr" defTabSz="533400">
            <a:lnSpc>
              <a:spcPct val="90000"/>
            </a:lnSpc>
            <a:spcBef>
              <a:spcPct val="0"/>
            </a:spcBef>
            <a:spcAft>
              <a:spcPct val="35000"/>
            </a:spcAft>
          </a:pPr>
          <a:endParaRPr lang="en-US" sz="1200" kern="1200" dirty="0" smtClean="0">
            <a:solidFill>
              <a:schemeClr val="tx1"/>
            </a:solidFill>
            <a:latin typeface="Gill Sans MT" pitchFamily="34" charset="0"/>
            <a:ea typeface="Futura" charset="0"/>
            <a:cs typeface="Futura" charset="0"/>
            <a:sym typeface="Futura" charset="0"/>
          </a:endParaRPr>
        </a:p>
        <a:p>
          <a:pPr lvl="0" algn="ctr" defTabSz="533400">
            <a:lnSpc>
              <a:spcPct val="90000"/>
            </a:lnSpc>
            <a:spcBef>
              <a:spcPct val="0"/>
            </a:spcBef>
            <a:spcAft>
              <a:spcPct val="35000"/>
            </a:spcAft>
          </a:pPr>
          <a:r>
            <a:rPr lang="ar-SA" sz="1200" kern="1200" dirty="0" err="1" smtClean="0">
              <a:solidFill>
                <a:schemeClr val="tx1"/>
              </a:solidFill>
              <a:latin typeface="Gill Sans MT" pitchFamily="34" charset="0"/>
              <a:ea typeface="Futura" charset="0"/>
              <a:cs typeface="Futura" charset="0"/>
              <a:sym typeface="Futura" charset="0"/>
            </a:rPr>
            <a:t>Colloid</a:t>
          </a:r>
          <a:r>
            <a:rPr lang="ar-SA" sz="1200" kern="1200" dirty="0" smtClean="0">
              <a:solidFill>
                <a:schemeClr val="tx1"/>
              </a:solidFill>
              <a:latin typeface="Gill Sans MT" pitchFamily="34" charset="0"/>
              <a:ea typeface="Futura" charset="0"/>
              <a:cs typeface="Futura" charset="0"/>
              <a:sym typeface="Futura" charset="0"/>
            </a:rPr>
            <a:t> </a:t>
          </a:r>
          <a:r>
            <a:rPr lang="ar-SA" sz="1200" kern="1200" dirty="0" err="1" smtClean="0">
              <a:solidFill>
                <a:schemeClr val="tx1"/>
              </a:solidFill>
              <a:latin typeface="Gill Sans MT" pitchFamily="34" charset="0"/>
              <a:ea typeface="Futura" charset="0"/>
              <a:cs typeface="Futura" charset="0"/>
              <a:sym typeface="Futura" charset="0"/>
            </a:rPr>
            <a:t>Osmotic</a:t>
          </a:r>
          <a:r>
            <a:rPr lang="ar-SA" sz="1200" kern="1200" dirty="0" smtClean="0">
              <a:solidFill>
                <a:schemeClr val="tx1"/>
              </a:solidFill>
              <a:latin typeface="Gill Sans MT" pitchFamily="34" charset="0"/>
              <a:ea typeface="Futura" charset="0"/>
              <a:cs typeface="Futura" charset="0"/>
              <a:sym typeface="Futura" charset="0"/>
            </a:rPr>
            <a:t> </a:t>
          </a:r>
          <a:r>
            <a:rPr lang="ar-SA" sz="1200" kern="1200" dirty="0" err="1" smtClean="0">
              <a:solidFill>
                <a:schemeClr val="tx1"/>
              </a:solidFill>
              <a:latin typeface="Gill Sans MT" pitchFamily="34" charset="0"/>
              <a:ea typeface="Futura" charset="0"/>
              <a:cs typeface="Futura" charset="0"/>
              <a:sym typeface="Futura" charset="0"/>
            </a:rPr>
            <a:t>Pressure</a:t>
          </a:r>
          <a:r>
            <a:rPr lang="ar-SA" sz="1200" kern="1200" dirty="0" smtClean="0">
              <a:solidFill>
                <a:schemeClr val="tx1"/>
              </a:solidFill>
              <a:latin typeface="Gill Sans MT" pitchFamily="34" charset="0"/>
              <a:ea typeface="Futura" charset="0"/>
              <a:cs typeface="Futura" charset="0"/>
              <a:sym typeface="Futura" charset="0"/>
            </a:rPr>
            <a:t> </a:t>
          </a:r>
          <a:r>
            <a:rPr lang="ar-SA" sz="1200" kern="1200" dirty="0" err="1" smtClean="0">
              <a:solidFill>
                <a:schemeClr val="tx1"/>
              </a:solidFill>
              <a:latin typeface="Gill Sans MT" pitchFamily="34" charset="0"/>
              <a:ea typeface="Futura" charset="0"/>
              <a:cs typeface="Futura" charset="0"/>
              <a:sym typeface="Futura" charset="0"/>
            </a:rPr>
            <a:t>of</a:t>
          </a:r>
          <a:r>
            <a:rPr lang="en-US" sz="1200" kern="1200" dirty="0" smtClean="0">
              <a:solidFill>
                <a:schemeClr val="tx1"/>
              </a:solidFill>
              <a:latin typeface="Gill Sans MT" pitchFamily="34" charset="0"/>
              <a:ea typeface="Futura" charset="0"/>
              <a:cs typeface="Futura" charset="0"/>
              <a:sym typeface="Futura" charset="0"/>
            </a:rPr>
            <a:t> </a:t>
          </a:r>
          <a:r>
            <a:rPr lang="ar-SA" sz="1200" kern="1200" dirty="0" err="1" smtClean="0">
              <a:solidFill>
                <a:schemeClr val="tx1"/>
              </a:solidFill>
              <a:latin typeface="Gill Sans MT" pitchFamily="34" charset="0"/>
              <a:ea typeface="Futura" charset="0"/>
              <a:cs typeface="Futura" charset="0"/>
              <a:sym typeface="Futura" charset="0"/>
            </a:rPr>
            <a:t>B</a:t>
          </a:r>
          <a:r>
            <a:rPr lang="en-US" sz="1200" kern="1200" dirty="0" err="1" smtClean="0">
              <a:solidFill>
                <a:schemeClr val="tx1"/>
              </a:solidFill>
              <a:latin typeface="Gill Sans MT" pitchFamily="34" charset="0"/>
              <a:ea typeface="Futura" charset="0"/>
              <a:cs typeface="Futura" charset="0"/>
              <a:sym typeface="Futura" charset="0"/>
            </a:rPr>
            <a:t>owman’s</a:t>
          </a:r>
          <a:r>
            <a:rPr lang="en-US" sz="1200" kern="1200" dirty="0" smtClean="0">
              <a:solidFill>
                <a:schemeClr val="tx1"/>
              </a:solidFill>
              <a:latin typeface="Gill Sans MT" pitchFamily="34" charset="0"/>
              <a:ea typeface="Futura" charset="0"/>
              <a:cs typeface="Futura" charset="0"/>
              <a:sym typeface="Futura" charset="0"/>
            </a:rPr>
            <a:t> proteins </a:t>
          </a:r>
          <a:r>
            <a:rPr lang="en-US" sz="1200" b="1" kern="1200" dirty="0" smtClean="0">
              <a:solidFill>
                <a:srgbClr val="FF0000"/>
              </a:solidFill>
              <a:latin typeface="Gill Sans MT" pitchFamily="34" charset="0"/>
              <a:ea typeface="Futura" charset="0"/>
              <a:cs typeface="Futura" charset="0"/>
              <a:sym typeface="Futura" charset="0"/>
            </a:rPr>
            <a:t>(</a:t>
          </a:r>
          <a:r>
            <a:rPr lang="el-GR" sz="1200" b="1" kern="1200" dirty="0" smtClean="0">
              <a:solidFill>
                <a:srgbClr val="FF0000"/>
              </a:solidFill>
              <a:latin typeface="Gill Sans MT" pitchFamily="34" charset="0"/>
              <a:ea typeface="Futura" charset="0"/>
              <a:cs typeface="Futura" charset="0"/>
              <a:sym typeface="Futura" charset="0"/>
            </a:rPr>
            <a:t>Π</a:t>
          </a:r>
          <a:r>
            <a:rPr lang="en-US" sz="1200" b="1" kern="1200" dirty="0" smtClean="0">
              <a:solidFill>
                <a:srgbClr val="FF0000"/>
              </a:solidFill>
              <a:latin typeface="Gill Sans MT" pitchFamily="34" charset="0"/>
              <a:ea typeface="Futura" charset="0"/>
              <a:cs typeface="Futura" charset="0"/>
              <a:sym typeface="Futura" charset="0"/>
            </a:rPr>
            <a:t>b) </a:t>
          </a:r>
          <a:r>
            <a:rPr lang="en-US" sz="1200" kern="1200" dirty="0" smtClean="0">
              <a:latin typeface="Gill Sans MT" pitchFamily="34" charset="0"/>
              <a:ea typeface="Futura" charset="0"/>
              <a:cs typeface="Futura" charset="0"/>
              <a:sym typeface="Futura" charset="0"/>
            </a:rPr>
            <a:t>= </a:t>
          </a:r>
          <a:r>
            <a:rPr lang="en-US" sz="1200" b="1" kern="1200" dirty="0" smtClean="0">
              <a:latin typeface="Gill Sans MT" pitchFamily="34" charset="0"/>
              <a:ea typeface="Futura" charset="0"/>
              <a:cs typeface="Futura" charset="0"/>
              <a:sym typeface="Futura" charset="0"/>
            </a:rPr>
            <a:t>0</a:t>
          </a:r>
          <a:r>
            <a:rPr lang="en-US" sz="1200" kern="1200" dirty="0" smtClean="0">
              <a:latin typeface="Gill Sans MT" pitchFamily="34" charset="0"/>
              <a:ea typeface="Futura" charset="0"/>
              <a:cs typeface="Futura" charset="0"/>
              <a:sym typeface="Futura" charset="0"/>
            </a:rPr>
            <a:t> mmHg (</a:t>
          </a:r>
          <a:r>
            <a:rPr lang="en-US" sz="1200" b="1" kern="1200" dirty="0" smtClean="0">
              <a:latin typeface="Gill Sans MT" pitchFamily="34" charset="0"/>
              <a:ea typeface="Gill Sans MT" charset="0"/>
              <a:cs typeface="Gill Sans MT" charset="0"/>
              <a:sym typeface="Futura" charset="0"/>
            </a:rPr>
            <a:t>Promotes</a:t>
          </a:r>
          <a:r>
            <a:rPr lang="en-US" sz="1200" kern="1200" dirty="0" smtClean="0">
              <a:latin typeface="Gill Sans MT" pitchFamily="34" charset="0"/>
              <a:ea typeface="Gill Sans MT" charset="0"/>
              <a:cs typeface="Gill Sans MT" charset="0"/>
              <a:sym typeface="Futura" charset="0"/>
            </a:rPr>
            <a:t> filtration)</a:t>
          </a:r>
        </a:p>
        <a:p>
          <a:pPr lvl="0" algn="ctr" defTabSz="533400">
            <a:lnSpc>
              <a:spcPct val="90000"/>
            </a:lnSpc>
            <a:spcBef>
              <a:spcPct val="0"/>
            </a:spcBef>
            <a:spcAft>
              <a:spcPct val="35000"/>
            </a:spcAft>
          </a:pPr>
          <a:r>
            <a:rPr lang="ar-SA" sz="1050" kern="1200" dirty="0" err="1" smtClean="0">
              <a:solidFill>
                <a:schemeClr val="bg1">
                  <a:lumMod val="50000"/>
                </a:schemeClr>
              </a:solidFill>
              <a:latin typeface="Gill Sans MT" pitchFamily="34" charset="0"/>
            </a:rPr>
            <a:t>As</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we</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knew</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filtration</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membrane</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doesn't</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allow</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proteins</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to</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pass</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therefore</a:t>
          </a:r>
          <a:r>
            <a:rPr lang="ar-SA" sz="1050" kern="1200" dirty="0" smtClean="0">
              <a:solidFill>
                <a:schemeClr val="bg1">
                  <a:lumMod val="50000"/>
                </a:schemeClr>
              </a:solidFill>
              <a:latin typeface="Gill Sans MT" pitchFamily="34" charset="0"/>
            </a:rPr>
            <a:t> </a:t>
          </a:r>
          <a:r>
            <a:rPr lang="ar-SA" sz="1050" b="1" kern="1200" dirty="0" err="1" smtClean="0">
              <a:solidFill>
                <a:schemeClr val="bg1">
                  <a:lumMod val="50000"/>
                </a:schemeClr>
              </a:solidFill>
              <a:latin typeface="Gill Sans MT" pitchFamily="34" charset="0"/>
            </a:rPr>
            <a:t>bowman's</a:t>
          </a:r>
          <a:r>
            <a:rPr lang="ar-SA" sz="1050" b="1" kern="1200" dirty="0" smtClean="0">
              <a:solidFill>
                <a:schemeClr val="bg1">
                  <a:lumMod val="50000"/>
                </a:schemeClr>
              </a:solidFill>
              <a:latin typeface="Gill Sans MT" pitchFamily="34" charset="0"/>
            </a:rPr>
            <a:t> </a:t>
          </a:r>
          <a:r>
            <a:rPr lang="ar-SA" sz="1050" b="1" kern="1200" dirty="0" err="1" smtClean="0">
              <a:solidFill>
                <a:schemeClr val="bg1">
                  <a:lumMod val="50000"/>
                </a:schemeClr>
              </a:solidFill>
              <a:latin typeface="Gill Sans MT" pitchFamily="34" charset="0"/>
            </a:rPr>
            <a:t>space</a:t>
          </a:r>
          <a:r>
            <a:rPr lang="ar-SA" sz="1050" b="1" kern="1200" dirty="0" smtClean="0">
              <a:solidFill>
                <a:schemeClr val="bg1">
                  <a:lumMod val="50000"/>
                </a:schemeClr>
              </a:solidFill>
              <a:latin typeface="Gill Sans MT" pitchFamily="34" charset="0"/>
            </a:rPr>
            <a:t> </a:t>
          </a:r>
          <a:r>
            <a:rPr lang="ar-SA" sz="1050" b="1" kern="1200" dirty="0" err="1" smtClean="0">
              <a:solidFill>
                <a:schemeClr val="bg1">
                  <a:lumMod val="50000"/>
                </a:schemeClr>
              </a:solidFill>
              <a:latin typeface="Gill Sans MT" pitchFamily="34" charset="0"/>
            </a:rPr>
            <a:t>has</a:t>
          </a:r>
          <a:r>
            <a:rPr lang="ar-SA" sz="1050" b="1" kern="1200" dirty="0" smtClean="0">
              <a:solidFill>
                <a:schemeClr val="bg1">
                  <a:lumMod val="50000"/>
                </a:schemeClr>
              </a:solidFill>
              <a:latin typeface="Gill Sans MT" pitchFamily="34" charset="0"/>
            </a:rPr>
            <a:t> NO </a:t>
          </a:r>
          <a:r>
            <a:rPr lang="ar-SA" sz="1050" b="1" kern="1200" dirty="0" err="1" smtClean="0">
              <a:solidFill>
                <a:schemeClr val="bg1">
                  <a:lumMod val="50000"/>
                </a:schemeClr>
              </a:solidFill>
              <a:latin typeface="Gill Sans MT" pitchFamily="34" charset="0"/>
            </a:rPr>
            <a:t>proteins</a:t>
          </a:r>
          <a:r>
            <a:rPr lang="ar-SA" sz="1050" b="1"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which</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means</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oncotic</a:t>
          </a:r>
          <a:r>
            <a:rPr lang="ar-SA" sz="1050" kern="1200" dirty="0" smtClean="0">
              <a:solidFill>
                <a:schemeClr val="bg1">
                  <a:lumMod val="50000"/>
                </a:schemeClr>
              </a:solidFill>
              <a:latin typeface="Gill Sans MT" pitchFamily="34" charset="0"/>
            </a:rPr>
            <a:t> </a:t>
          </a:r>
          <a:r>
            <a:rPr lang="ar-SA" sz="1050" kern="1200" dirty="0" err="1" smtClean="0">
              <a:solidFill>
                <a:schemeClr val="bg1">
                  <a:lumMod val="50000"/>
                </a:schemeClr>
              </a:solidFill>
              <a:latin typeface="Gill Sans MT" pitchFamily="34" charset="0"/>
            </a:rPr>
            <a:t>pressure</a:t>
          </a:r>
          <a:r>
            <a:rPr lang="en-US" sz="1050" kern="1200" dirty="0" smtClean="0">
              <a:solidFill>
                <a:schemeClr val="bg1">
                  <a:lumMod val="50000"/>
                </a:schemeClr>
              </a:solidFill>
              <a:latin typeface="Gill Sans MT" pitchFamily="34" charset="0"/>
            </a:rPr>
            <a:t> = 0 mmHg</a:t>
          </a:r>
          <a:endParaRPr lang="en-US" sz="1050" kern="1200" dirty="0"/>
        </a:p>
      </dsp:txBody>
      <dsp:txXfrm rot="-5400000">
        <a:off x="3744416" y="2165842"/>
        <a:ext cx="3744416" cy="1299505"/>
      </dsp:txXfrm>
    </dsp:sp>
    <dsp:sp modelId="{5FEAD126-4454-4A38-B9D3-DD4A2CA4D7C9}">
      <dsp:nvSpPr>
        <dsp:cNvPr id="0" name=""/>
        <dsp:cNvSpPr/>
      </dsp:nvSpPr>
      <dsp:spPr>
        <a:xfrm>
          <a:off x="1901455" y="875749"/>
          <a:ext cx="3685920" cy="1713848"/>
        </a:xfrm>
        <a:prstGeom prst="roundRect">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985118" y="959412"/>
        <a:ext cx="3518594" cy="15465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F6CBF-EDF0-7D40-A9EE-25CA0104F6E9}">
      <dsp:nvSpPr>
        <dsp:cNvPr id="0" name=""/>
        <dsp:cNvSpPr/>
      </dsp:nvSpPr>
      <dsp:spPr>
        <a:xfrm>
          <a:off x="2193488" y="166022"/>
          <a:ext cx="4979110" cy="3772411"/>
        </a:xfrm>
        <a:prstGeom prst="rect">
          <a:avLst/>
        </a:prstGeom>
        <a:solidFill>
          <a:schemeClr val="lt1">
            <a:alpha val="40000"/>
            <a:hueOff val="0"/>
            <a:satOff val="0"/>
            <a:lumOff val="0"/>
            <a:alphaOff val="0"/>
          </a:schemeClr>
        </a:solidFill>
        <a:ln w="9525" cap="flat" cmpd="sng" algn="ctr">
          <a:solidFill>
            <a:schemeClr val="bg2">
              <a:lumMod val="90000"/>
            </a:schemeClr>
          </a:solidFill>
          <a:prstDash val="solid"/>
        </a:ln>
        <a:effectLst/>
      </dsp:spPr>
      <dsp:style>
        <a:lnRef idx="1">
          <a:scrgbClr r="0" g="0" b="0"/>
        </a:lnRef>
        <a:fillRef idx="1">
          <a:scrgbClr r="0" g="0" b="0"/>
        </a:fillRef>
        <a:effectRef idx="0">
          <a:scrgbClr r="0" g="0" b="0"/>
        </a:effectRef>
        <a:fontRef idx="minor"/>
      </dsp:style>
    </dsp:sp>
    <dsp:sp modelId="{0F143176-07A3-F047-BD72-0D798324A1F6}">
      <dsp:nvSpPr>
        <dsp:cNvPr id="0" name=""/>
        <dsp:cNvSpPr/>
      </dsp:nvSpPr>
      <dsp:spPr>
        <a:xfrm>
          <a:off x="2440492" y="289025"/>
          <a:ext cx="4481199" cy="266529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26" r="-626"/>
          </a:stretch>
        </a:blipFill>
        <a:ln>
          <a:noFill/>
        </a:ln>
        <a:effectLst>
          <a:glow rad="101600">
            <a:schemeClr val="accent5">
              <a:lumMod val="40000"/>
              <a:lumOff val="60000"/>
              <a:alpha val="40000"/>
            </a:schemeClr>
          </a:glo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1">
          <a:scrgbClr r="0" g="0" b="0"/>
        </a:fillRef>
        <a:effectRef idx="2">
          <a:scrgbClr r="0" g="0" b="0"/>
        </a:effectRef>
        <a:fontRef idx="minor"/>
      </dsp:style>
    </dsp:sp>
    <dsp:sp modelId="{319A0A48-F1AF-7B47-91FB-7290F2B5D72A}">
      <dsp:nvSpPr>
        <dsp:cNvPr id="0" name=""/>
        <dsp:cNvSpPr/>
      </dsp:nvSpPr>
      <dsp:spPr>
        <a:xfrm>
          <a:off x="2520293" y="3096342"/>
          <a:ext cx="4481199" cy="697043"/>
        </a:xfrm>
        <a:prstGeom prst="rect">
          <a:avLst/>
        </a:prstGeom>
        <a:solidFill>
          <a:srgbClr val="DFF0F5"/>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algn="ctr" defTabSz="914400" rtl="0" eaLnBrk="1" latinLnBrk="0" hangingPunct="1">
            <a:lnSpc>
              <a:spcPct val="90000"/>
            </a:lnSpc>
            <a:spcBef>
              <a:spcPct val="0"/>
            </a:spcBef>
            <a:spcAft>
              <a:spcPct val="35000"/>
            </a:spcAft>
          </a:pPr>
          <a:r>
            <a:rPr lang="en-US" sz="1800" u="none" kern="1200" dirty="0">
              <a:solidFill>
                <a:srgbClr val="FF0000"/>
              </a:solidFill>
              <a:latin typeface="Gill Sans MT" pitchFamily="34" charset="0"/>
              <a:ea typeface="+mn-ea"/>
              <a:cs typeface="+mn-cs"/>
            </a:rPr>
            <a:t>GFR = </a:t>
          </a:r>
          <a:r>
            <a:rPr lang="en-US" sz="1600" kern="1200" dirty="0">
              <a:solidFill>
                <a:srgbClr val="FADA7A">
                  <a:lumMod val="75000"/>
                </a:srgbClr>
              </a:solidFill>
              <a:latin typeface="+mn-lt"/>
              <a:ea typeface="+mn-ea"/>
              <a:cs typeface="+mn-cs"/>
            </a:rPr>
            <a:t>125 ml/min</a:t>
          </a:r>
        </a:p>
        <a:p>
          <a:pPr marL="0" lvl="0" algn="ctr" defTabSz="914400" rtl="0" eaLnBrk="1" latinLnBrk="0" hangingPunct="1">
            <a:lnSpc>
              <a:spcPct val="90000"/>
            </a:lnSpc>
            <a:spcBef>
              <a:spcPct val="0"/>
            </a:spcBef>
            <a:spcAft>
              <a:spcPct val="35000"/>
            </a:spcAft>
          </a:pPr>
          <a:r>
            <a:rPr lang="en-US" sz="1600" kern="1200" dirty="0">
              <a:solidFill>
                <a:srgbClr val="FADA7A">
                  <a:lumMod val="75000"/>
                </a:srgbClr>
              </a:solidFill>
              <a:latin typeface="+mn-lt"/>
              <a:ea typeface="+mn-ea"/>
              <a:cs typeface="+mn-cs"/>
            </a:rPr>
            <a:t>180 L /day </a:t>
          </a:r>
          <a:r>
            <a:rPr lang="en-US" sz="1800" u="none" kern="1200" dirty="0">
              <a:solidFill>
                <a:schemeClr val="tx1"/>
              </a:solidFill>
              <a:latin typeface="Gill Sans MT" pitchFamily="34" charset="0"/>
              <a:ea typeface="+mn-ea"/>
              <a:cs typeface="+mn-cs"/>
            </a:rPr>
            <a:t>,</a:t>
          </a:r>
          <a:r>
            <a:rPr lang="en-US" sz="1600" kern="1200" dirty="0">
              <a:solidFill>
                <a:srgbClr val="FADA7A">
                  <a:lumMod val="75000"/>
                </a:srgbClr>
              </a:solidFill>
              <a:latin typeface="+mn-lt"/>
              <a:ea typeface="+mn-ea"/>
              <a:cs typeface="+mn-cs"/>
            </a:rPr>
            <a:t> 1%</a:t>
          </a:r>
          <a:r>
            <a:rPr lang="en-US" sz="1800" u="none" kern="1200" dirty="0">
              <a:solidFill>
                <a:srgbClr val="FF0000"/>
              </a:solidFill>
              <a:latin typeface="Gill Sans MT" pitchFamily="34" charset="0"/>
              <a:ea typeface="+mn-ea"/>
              <a:cs typeface="+mn-cs"/>
            </a:rPr>
            <a:t> </a:t>
          </a:r>
          <a:r>
            <a:rPr lang="en-US" sz="1800" u="none" kern="1200" dirty="0">
              <a:solidFill>
                <a:schemeClr val="tx1"/>
              </a:solidFill>
              <a:latin typeface="Gill Sans MT" pitchFamily="34" charset="0"/>
              <a:ea typeface="+mn-ea"/>
              <a:cs typeface="+mn-cs"/>
            </a:rPr>
            <a:t>excreted , </a:t>
          </a:r>
          <a:r>
            <a:rPr lang="en-US" sz="1600" kern="1200" dirty="0">
              <a:solidFill>
                <a:srgbClr val="FADA7A">
                  <a:lumMod val="75000"/>
                </a:srgbClr>
              </a:solidFill>
              <a:latin typeface="+mn-lt"/>
              <a:ea typeface="+mn-ea"/>
              <a:cs typeface="+mn-cs"/>
            </a:rPr>
            <a:t>99%</a:t>
          </a:r>
          <a:r>
            <a:rPr lang="en-US" sz="1800" u="none" kern="1200" dirty="0">
              <a:solidFill>
                <a:srgbClr val="FF0000"/>
              </a:solidFill>
              <a:latin typeface="Gill Sans MT" pitchFamily="34" charset="0"/>
              <a:ea typeface="+mn-ea"/>
              <a:cs typeface="+mn-cs"/>
            </a:rPr>
            <a:t> </a:t>
          </a:r>
          <a:r>
            <a:rPr lang="en-US" sz="1800" u="none" kern="1200" dirty="0">
              <a:solidFill>
                <a:schemeClr val="tx1"/>
              </a:solidFill>
              <a:latin typeface="Gill Sans MT" pitchFamily="34" charset="0"/>
              <a:ea typeface="+mn-ea"/>
              <a:cs typeface="+mn-cs"/>
            </a:rPr>
            <a:t>reabsorbed.</a:t>
          </a:r>
        </a:p>
      </dsp:txBody>
      <dsp:txXfrm>
        <a:off x="2520293" y="3096342"/>
        <a:ext cx="4481199" cy="697043"/>
      </dsp:txXfrm>
    </dsp:sp>
    <dsp:sp modelId="{C6A37282-8633-3941-9AF6-6DB13BA7B4A3}">
      <dsp:nvSpPr>
        <dsp:cNvPr id="0" name=""/>
        <dsp:cNvSpPr/>
      </dsp:nvSpPr>
      <dsp:spPr>
        <a:xfrm>
          <a:off x="3112670" y="2831313"/>
          <a:ext cx="3136842" cy="410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 </a:t>
          </a:r>
        </a:p>
      </dsp:txBody>
      <dsp:txXfrm>
        <a:off x="3112670" y="2831313"/>
        <a:ext cx="3136842" cy="4100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135C0-8977-A641-A480-2FABD0754348}">
      <dsp:nvSpPr>
        <dsp:cNvPr id="0" name=""/>
        <dsp:cNvSpPr/>
      </dsp:nvSpPr>
      <dsp:spPr>
        <a:xfrm>
          <a:off x="3484657" y="748084"/>
          <a:ext cx="1762869" cy="692083"/>
        </a:xfrm>
        <a:custGeom>
          <a:avLst/>
          <a:gdLst/>
          <a:ahLst/>
          <a:cxnLst/>
          <a:rect l="0" t="0" r="0" b="0"/>
          <a:pathLst>
            <a:path>
              <a:moveTo>
                <a:pt x="0" y="0"/>
              </a:moveTo>
              <a:lnTo>
                <a:pt x="0" y="180930"/>
              </a:lnTo>
              <a:lnTo>
                <a:pt x="1762869" y="180930"/>
              </a:lnTo>
              <a:lnTo>
                <a:pt x="1762869" y="692083"/>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6D7C85-C41D-2D4B-AA80-F62442E1E28C}">
      <dsp:nvSpPr>
        <dsp:cNvPr id="0" name=""/>
        <dsp:cNvSpPr/>
      </dsp:nvSpPr>
      <dsp:spPr>
        <a:xfrm>
          <a:off x="1629634" y="748084"/>
          <a:ext cx="1855023" cy="692083"/>
        </a:xfrm>
        <a:custGeom>
          <a:avLst/>
          <a:gdLst/>
          <a:ahLst/>
          <a:cxnLst/>
          <a:rect l="0" t="0" r="0" b="0"/>
          <a:pathLst>
            <a:path>
              <a:moveTo>
                <a:pt x="1855023" y="0"/>
              </a:moveTo>
              <a:lnTo>
                <a:pt x="1855023" y="180930"/>
              </a:lnTo>
              <a:lnTo>
                <a:pt x="0" y="180930"/>
              </a:lnTo>
              <a:lnTo>
                <a:pt x="0" y="692083"/>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C8B233-D1C5-E844-A835-FD2C474256A0}">
      <dsp:nvSpPr>
        <dsp:cNvPr id="0" name=""/>
        <dsp:cNvSpPr/>
      </dsp:nvSpPr>
      <dsp:spPr>
        <a:xfrm>
          <a:off x="1979141" y="0"/>
          <a:ext cx="3011032" cy="748084"/>
        </a:xfrm>
        <a:prstGeom prst="round2DiagRect">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Gill Sans MT" panose="020B0502020104020203" pitchFamily="34" charset="0"/>
              <a:ea typeface="Gill Sans MT" charset="0"/>
              <a:cs typeface="Gill Sans MT" charset="0"/>
            </a:rPr>
            <a:t>Goals of</a:t>
          </a:r>
          <a:r>
            <a:rPr lang="en-US" sz="1400" b="1" kern="1200" dirty="0">
              <a:latin typeface="Gill Sans MT" panose="020B0502020104020203" pitchFamily="34" charset="0"/>
              <a:ea typeface="Gill Sans MT" charset="0"/>
              <a:cs typeface="Gill Sans MT" charset="0"/>
            </a:rPr>
            <a:t> </a:t>
          </a:r>
          <a:r>
            <a:rPr lang="en-US" altLang="en-US" sz="1400" b="1" kern="1200" dirty="0">
              <a:latin typeface="Gill Sans MT" pitchFamily="34" charset="0"/>
            </a:rPr>
            <a:t>Glomerular Filtration Rate (GFR)</a:t>
          </a:r>
          <a:r>
            <a:rPr lang="en-US" sz="1400" b="1" kern="1200" dirty="0">
              <a:latin typeface="Gill Sans MT" pitchFamily="34" charset="0"/>
            </a:rPr>
            <a:t>  </a:t>
          </a:r>
          <a:r>
            <a:rPr lang="en-US" sz="1400" b="1" kern="1200" dirty="0">
              <a:latin typeface="Gill Sans MT" panose="020B0502020104020203" pitchFamily="34" charset="0"/>
              <a:ea typeface="Gill Sans MT" charset="0"/>
              <a:cs typeface="Gill Sans MT" charset="0"/>
            </a:rPr>
            <a:t> </a:t>
          </a:r>
        </a:p>
      </dsp:txBody>
      <dsp:txXfrm>
        <a:off x="2015659" y="36518"/>
        <a:ext cx="2937996" cy="675048"/>
      </dsp:txXfrm>
    </dsp:sp>
    <dsp:sp modelId="{0A01E6CF-7DC2-7D46-853C-52F750387191}">
      <dsp:nvSpPr>
        <dsp:cNvPr id="0" name=""/>
        <dsp:cNvSpPr/>
      </dsp:nvSpPr>
      <dsp:spPr>
        <a:xfrm>
          <a:off x="674873" y="1440167"/>
          <a:ext cx="1909521" cy="879694"/>
        </a:xfrm>
        <a:prstGeom prst="round2DiagRect">
          <a:avLst/>
        </a:prstGeom>
        <a:gradFill rotWithShape="0">
          <a:gsLst>
            <a:gs pos="0">
              <a:schemeClr val="accent4">
                <a:hueOff val="0"/>
                <a:satOff val="0"/>
                <a:lumOff val="0"/>
                <a:alphaOff val="0"/>
                <a:tint val="45000"/>
                <a:satMod val="200000"/>
              </a:schemeClr>
            </a:gs>
            <a:gs pos="30000">
              <a:schemeClr val="accent4">
                <a:hueOff val="0"/>
                <a:satOff val="0"/>
                <a:lumOff val="0"/>
                <a:alphaOff val="0"/>
                <a:tint val="61000"/>
                <a:satMod val="200000"/>
              </a:schemeClr>
            </a:gs>
            <a:gs pos="45000">
              <a:schemeClr val="accent4">
                <a:hueOff val="0"/>
                <a:satOff val="0"/>
                <a:lumOff val="0"/>
                <a:alphaOff val="0"/>
                <a:tint val="66000"/>
                <a:satMod val="200000"/>
              </a:schemeClr>
            </a:gs>
            <a:gs pos="55000">
              <a:schemeClr val="accent4">
                <a:hueOff val="0"/>
                <a:satOff val="0"/>
                <a:lumOff val="0"/>
                <a:alphaOff val="0"/>
                <a:tint val="66000"/>
                <a:satMod val="200000"/>
              </a:schemeClr>
            </a:gs>
            <a:gs pos="73000">
              <a:schemeClr val="accent4">
                <a:hueOff val="0"/>
                <a:satOff val="0"/>
                <a:lumOff val="0"/>
                <a:alphaOff val="0"/>
                <a:tint val="61000"/>
                <a:satMod val="200000"/>
              </a:schemeClr>
            </a:gs>
            <a:gs pos="100000">
              <a:schemeClr val="accent4">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en-US" altLang="ar-SA" sz="1600" b="0" u="none" kern="1200" dirty="0">
              <a:latin typeface="Gill Sans MT" panose="020B0502020104020203" pitchFamily="34" charset="0"/>
            </a:rPr>
            <a:t>Index of kidney function</a:t>
          </a:r>
          <a:endParaRPr lang="en-US" sz="1600" b="0" u="none" kern="1200" dirty="0">
            <a:latin typeface="Gill Sans MT" panose="020B0502020104020203" pitchFamily="34" charset="0"/>
            <a:ea typeface="Gill Sans MT" charset="0"/>
            <a:cs typeface="Gill Sans MT" charset="0"/>
          </a:endParaRPr>
        </a:p>
      </dsp:txBody>
      <dsp:txXfrm>
        <a:off x="717816" y="1483110"/>
        <a:ext cx="1823635" cy="793808"/>
      </dsp:txXfrm>
    </dsp:sp>
    <dsp:sp modelId="{2AD1477F-09F1-B44B-8905-F0BD3F03A5FE}">
      <dsp:nvSpPr>
        <dsp:cNvPr id="0" name=""/>
        <dsp:cNvSpPr/>
      </dsp:nvSpPr>
      <dsp:spPr>
        <a:xfrm>
          <a:off x="3771195" y="1440167"/>
          <a:ext cx="2952663" cy="1037519"/>
        </a:xfrm>
        <a:prstGeom prst="round2DiagRect">
          <a:avLst/>
        </a:prstGeom>
        <a:gradFill rotWithShape="0">
          <a:gsLst>
            <a:gs pos="0">
              <a:schemeClr val="accent4">
                <a:hueOff val="0"/>
                <a:satOff val="0"/>
                <a:lumOff val="0"/>
                <a:alphaOff val="0"/>
                <a:tint val="45000"/>
                <a:satMod val="200000"/>
              </a:schemeClr>
            </a:gs>
            <a:gs pos="30000">
              <a:schemeClr val="accent4">
                <a:hueOff val="0"/>
                <a:satOff val="0"/>
                <a:lumOff val="0"/>
                <a:alphaOff val="0"/>
                <a:tint val="61000"/>
                <a:satMod val="200000"/>
              </a:schemeClr>
            </a:gs>
            <a:gs pos="45000">
              <a:schemeClr val="accent4">
                <a:hueOff val="0"/>
                <a:satOff val="0"/>
                <a:lumOff val="0"/>
                <a:alphaOff val="0"/>
                <a:tint val="66000"/>
                <a:satMod val="200000"/>
              </a:schemeClr>
            </a:gs>
            <a:gs pos="55000">
              <a:schemeClr val="accent4">
                <a:hueOff val="0"/>
                <a:satOff val="0"/>
                <a:lumOff val="0"/>
                <a:alphaOff val="0"/>
                <a:tint val="66000"/>
                <a:satMod val="200000"/>
              </a:schemeClr>
            </a:gs>
            <a:gs pos="73000">
              <a:schemeClr val="accent4">
                <a:hueOff val="0"/>
                <a:satOff val="0"/>
                <a:lumOff val="0"/>
                <a:alphaOff val="0"/>
                <a:tint val="61000"/>
                <a:satMod val="200000"/>
              </a:schemeClr>
            </a:gs>
            <a:gs pos="100000">
              <a:schemeClr val="accent4">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en-US" altLang="ar-SA" sz="1800" b="0" kern="1200" dirty="0"/>
            <a:t>Sum of the filtration rates of all functioning nephrons </a:t>
          </a:r>
          <a:r>
            <a:rPr lang="en-US" altLang="ar-SA" sz="1600" b="0" i="1" u="none" kern="1200" dirty="0"/>
            <a:t>(</a:t>
          </a:r>
          <a:r>
            <a:rPr lang="en-US" altLang="ar-SA" sz="1600" b="1" i="1" u="none" kern="1200" dirty="0"/>
            <a:t>indicator for number of functioning nephrons</a:t>
          </a:r>
          <a:r>
            <a:rPr lang="en-US" altLang="ar-SA" sz="1600" b="0" i="1" u="none" kern="1200" dirty="0"/>
            <a:t>)</a:t>
          </a:r>
          <a:endParaRPr lang="en-US" sz="1600" b="0" i="1" u="none" kern="1200" dirty="0">
            <a:latin typeface="+mn-lt"/>
            <a:ea typeface="Gill Sans MT" charset="0"/>
            <a:cs typeface="Gill Sans MT" charset="0"/>
          </a:endParaRPr>
        </a:p>
      </dsp:txBody>
      <dsp:txXfrm>
        <a:off x="3821843" y="1490815"/>
        <a:ext cx="2851367" cy="9362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E8275-0EAA-3944-934C-BEE837E5D7CC}">
      <dsp:nvSpPr>
        <dsp:cNvPr id="0" name=""/>
        <dsp:cNvSpPr/>
      </dsp:nvSpPr>
      <dsp:spPr>
        <a:xfrm>
          <a:off x="2981852" y="1344295"/>
          <a:ext cx="1350231" cy="1322405"/>
        </a:xfrm>
        <a:prstGeom prst="ellipse">
          <a:avLst/>
        </a:prstGeom>
        <a:gradFill rotWithShape="0">
          <a:gsLst>
            <a:gs pos="0">
              <a:schemeClr val="accent1">
                <a:hueOff val="0"/>
                <a:satOff val="0"/>
                <a:lumOff val="0"/>
                <a:alphaOff val="0"/>
                <a:tint val="45000"/>
                <a:satMod val="200000"/>
              </a:schemeClr>
            </a:gs>
            <a:gs pos="30000">
              <a:schemeClr val="accent1">
                <a:hueOff val="0"/>
                <a:satOff val="0"/>
                <a:lumOff val="0"/>
                <a:alphaOff val="0"/>
                <a:tint val="61000"/>
                <a:satMod val="200000"/>
              </a:schemeClr>
            </a:gs>
            <a:gs pos="45000">
              <a:schemeClr val="accent1">
                <a:hueOff val="0"/>
                <a:satOff val="0"/>
                <a:lumOff val="0"/>
                <a:alphaOff val="0"/>
                <a:tint val="66000"/>
                <a:satMod val="200000"/>
              </a:schemeClr>
            </a:gs>
            <a:gs pos="55000">
              <a:schemeClr val="accent1">
                <a:hueOff val="0"/>
                <a:satOff val="0"/>
                <a:lumOff val="0"/>
                <a:alphaOff val="0"/>
                <a:tint val="66000"/>
                <a:satMod val="200000"/>
              </a:schemeClr>
            </a:gs>
            <a:gs pos="73000">
              <a:schemeClr val="accent1">
                <a:hueOff val="0"/>
                <a:satOff val="0"/>
                <a:lumOff val="0"/>
                <a:alphaOff val="0"/>
                <a:tint val="61000"/>
                <a:satMod val="200000"/>
              </a:schemeClr>
            </a:gs>
            <a:gs pos="100000">
              <a:schemeClr val="accent1">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en-US" sz="2800" b="1" kern="1200">
              <a:latin typeface="+mn-lt"/>
              <a:cs typeface="Gill Sans MT"/>
            </a:rPr>
            <a:t>GFR</a:t>
          </a:r>
          <a:endParaRPr lang="en-US" sz="3200" b="1" kern="1200" dirty="0">
            <a:latin typeface="+mn-lt"/>
            <a:cs typeface="Gill Sans MT"/>
          </a:endParaRPr>
        </a:p>
      </dsp:txBody>
      <dsp:txXfrm>
        <a:off x="3179589" y="1537957"/>
        <a:ext cx="954757" cy="935081"/>
      </dsp:txXfrm>
    </dsp:sp>
    <dsp:sp modelId="{C54DD93D-1480-1B4A-85F4-D6F4DE625563}">
      <dsp:nvSpPr>
        <dsp:cNvPr id="0" name=""/>
        <dsp:cNvSpPr/>
      </dsp:nvSpPr>
      <dsp:spPr>
        <a:xfrm rot="11172684">
          <a:off x="1346117" y="1662668"/>
          <a:ext cx="1554486" cy="351835"/>
        </a:xfrm>
        <a:prstGeom prst="leftArrow">
          <a:avLst>
            <a:gd name="adj1" fmla="val 60000"/>
            <a:gd name="adj2" fmla="val 50000"/>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sp>
    <dsp:sp modelId="{77F71361-1658-C443-964C-A07F11C70113}">
      <dsp:nvSpPr>
        <dsp:cNvPr id="0" name=""/>
        <dsp:cNvSpPr/>
      </dsp:nvSpPr>
      <dsp:spPr>
        <a:xfrm>
          <a:off x="421003" y="1285377"/>
          <a:ext cx="1859354" cy="938226"/>
        </a:xfrm>
        <a:prstGeom prst="roundRect">
          <a:avLst>
            <a:gd name="adj" fmla="val 10000"/>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171450" lvl="1" indent="0" algn="ctr" defTabSz="800100" rtl="1">
            <a:lnSpc>
              <a:spcPct val="90000"/>
            </a:lnSpc>
            <a:spcBef>
              <a:spcPct val="0"/>
            </a:spcBef>
            <a:spcAft>
              <a:spcPct val="15000"/>
            </a:spcAft>
            <a:buNone/>
          </a:pPr>
          <a:r>
            <a:rPr lang="en-US" altLang="ar-SA" sz="1600" b="0" kern="1200">
              <a:latin typeface="+mn-lt"/>
              <a:ea typeface="Arial" panose="020B0604020202020204" pitchFamily="34" charset="0"/>
            </a:rPr>
            <a:t>Total surface area available for filtration</a:t>
          </a:r>
          <a:endParaRPr lang="en-US" sz="1600" b="0" kern="1200" dirty="0">
            <a:latin typeface="+mn-lt"/>
            <a:cs typeface="Gill Sans MT"/>
          </a:endParaRPr>
        </a:p>
      </dsp:txBody>
      <dsp:txXfrm>
        <a:off x="448483" y="1312857"/>
        <a:ext cx="1804394" cy="883266"/>
      </dsp:txXfrm>
    </dsp:sp>
    <dsp:sp modelId="{41351060-BBD0-7A43-AF94-3B763F4B35DD}">
      <dsp:nvSpPr>
        <dsp:cNvPr id="0" name=""/>
        <dsp:cNvSpPr/>
      </dsp:nvSpPr>
      <dsp:spPr>
        <a:xfrm rot="16200000">
          <a:off x="3203813" y="662474"/>
          <a:ext cx="906310" cy="351835"/>
        </a:xfrm>
        <a:prstGeom prst="leftArrow">
          <a:avLst>
            <a:gd name="adj1" fmla="val 60000"/>
            <a:gd name="adj2" fmla="val 50000"/>
          </a:avLst>
        </a:prstGeom>
        <a:gradFill rotWithShape="0">
          <a:gsLst>
            <a:gs pos="0">
              <a:schemeClr val="accent2">
                <a:hueOff val="-4271744"/>
                <a:satOff val="12481"/>
                <a:lumOff val="-2353"/>
                <a:alphaOff val="0"/>
                <a:tint val="45000"/>
                <a:satMod val="200000"/>
              </a:schemeClr>
            </a:gs>
            <a:gs pos="30000">
              <a:schemeClr val="accent2">
                <a:hueOff val="-4271744"/>
                <a:satOff val="12481"/>
                <a:lumOff val="-2353"/>
                <a:alphaOff val="0"/>
                <a:tint val="61000"/>
                <a:satMod val="200000"/>
              </a:schemeClr>
            </a:gs>
            <a:gs pos="45000">
              <a:schemeClr val="accent2">
                <a:hueOff val="-4271744"/>
                <a:satOff val="12481"/>
                <a:lumOff val="-2353"/>
                <a:alphaOff val="0"/>
                <a:tint val="66000"/>
                <a:satMod val="200000"/>
              </a:schemeClr>
            </a:gs>
            <a:gs pos="55000">
              <a:schemeClr val="accent2">
                <a:hueOff val="-4271744"/>
                <a:satOff val="12481"/>
                <a:lumOff val="-2353"/>
                <a:alphaOff val="0"/>
                <a:tint val="66000"/>
                <a:satMod val="200000"/>
              </a:schemeClr>
            </a:gs>
            <a:gs pos="73000">
              <a:schemeClr val="accent2">
                <a:hueOff val="-4271744"/>
                <a:satOff val="12481"/>
                <a:lumOff val="-2353"/>
                <a:alphaOff val="0"/>
                <a:tint val="61000"/>
                <a:satMod val="200000"/>
              </a:schemeClr>
            </a:gs>
            <a:gs pos="100000">
              <a:schemeClr val="accent2">
                <a:hueOff val="-4271744"/>
                <a:satOff val="12481"/>
                <a:lumOff val="-2353"/>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sp>
    <dsp:sp modelId="{EC2278BB-0FC5-F94E-98E9-834CA1DA7B72}">
      <dsp:nvSpPr>
        <dsp:cNvPr id="0" name=""/>
        <dsp:cNvSpPr/>
      </dsp:nvSpPr>
      <dsp:spPr>
        <a:xfrm>
          <a:off x="2389799" y="40644"/>
          <a:ext cx="2534338" cy="689183"/>
        </a:xfrm>
        <a:prstGeom prst="roundRect">
          <a:avLst>
            <a:gd name="adj" fmla="val 10000"/>
          </a:avLst>
        </a:prstGeom>
        <a:gradFill rotWithShape="0">
          <a:gsLst>
            <a:gs pos="0">
              <a:schemeClr val="accent2">
                <a:hueOff val="-4271744"/>
                <a:satOff val="12481"/>
                <a:lumOff val="-2353"/>
                <a:alphaOff val="0"/>
                <a:tint val="45000"/>
                <a:satMod val="200000"/>
              </a:schemeClr>
            </a:gs>
            <a:gs pos="30000">
              <a:schemeClr val="accent2">
                <a:hueOff val="-4271744"/>
                <a:satOff val="12481"/>
                <a:lumOff val="-2353"/>
                <a:alphaOff val="0"/>
                <a:tint val="61000"/>
                <a:satMod val="200000"/>
              </a:schemeClr>
            </a:gs>
            <a:gs pos="45000">
              <a:schemeClr val="accent2">
                <a:hueOff val="-4271744"/>
                <a:satOff val="12481"/>
                <a:lumOff val="-2353"/>
                <a:alphaOff val="0"/>
                <a:tint val="66000"/>
                <a:satMod val="200000"/>
              </a:schemeClr>
            </a:gs>
            <a:gs pos="55000">
              <a:schemeClr val="accent2">
                <a:hueOff val="-4271744"/>
                <a:satOff val="12481"/>
                <a:lumOff val="-2353"/>
                <a:alphaOff val="0"/>
                <a:tint val="66000"/>
                <a:satMod val="200000"/>
              </a:schemeClr>
            </a:gs>
            <a:gs pos="73000">
              <a:schemeClr val="accent2">
                <a:hueOff val="-4271744"/>
                <a:satOff val="12481"/>
                <a:lumOff val="-2353"/>
                <a:alphaOff val="0"/>
                <a:tint val="61000"/>
                <a:satMod val="200000"/>
              </a:schemeClr>
            </a:gs>
            <a:gs pos="100000">
              <a:schemeClr val="accent2">
                <a:hueOff val="-4271744"/>
                <a:satOff val="12481"/>
                <a:lumOff val="-2353"/>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171450" lvl="1" indent="0" algn="ctr" defTabSz="800100" rtl="1">
            <a:lnSpc>
              <a:spcPct val="90000"/>
            </a:lnSpc>
            <a:spcBef>
              <a:spcPct val="0"/>
            </a:spcBef>
            <a:spcAft>
              <a:spcPct val="15000"/>
            </a:spcAft>
            <a:buNone/>
          </a:pPr>
          <a:r>
            <a:rPr lang="en-US" altLang="ar-SA" sz="1600" b="0" kern="1200" dirty="0">
              <a:solidFill>
                <a:srgbClr val="FF0000"/>
              </a:solidFill>
              <a:latin typeface="+mn-lt"/>
              <a:ea typeface="Arial" panose="020B0604020202020204" pitchFamily="34" charset="0"/>
            </a:rPr>
            <a:t>Net filtration pressure (NFP) </a:t>
          </a:r>
          <a:endParaRPr lang="en-US" sz="1600" b="0" kern="1200" dirty="0">
            <a:solidFill>
              <a:srgbClr val="FF0000"/>
            </a:solidFill>
            <a:latin typeface="+mn-lt"/>
            <a:cs typeface="Gill Sans MT"/>
          </a:endParaRPr>
        </a:p>
      </dsp:txBody>
      <dsp:txXfrm>
        <a:off x="2409984" y="60829"/>
        <a:ext cx="2493968" cy="648813"/>
      </dsp:txXfrm>
    </dsp:sp>
    <dsp:sp modelId="{BBC650CC-E9D0-2243-B66F-DA892438D3A5}">
      <dsp:nvSpPr>
        <dsp:cNvPr id="0" name=""/>
        <dsp:cNvSpPr/>
      </dsp:nvSpPr>
      <dsp:spPr>
        <a:xfrm rot="21200856">
          <a:off x="4410337" y="1652821"/>
          <a:ext cx="1524345" cy="351835"/>
        </a:xfrm>
        <a:prstGeom prst="leftArrow">
          <a:avLst>
            <a:gd name="adj1" fmla="val 60000"/>
            <a:gd name="adj2" fmla="val 50000"/>
          </a:avLst>
        </a:prstGeom>
        <a:gradFill rotWithShape="0">
          <a:gsLst>
            <a:gs pos="0">
              <a:schemeClr val="accent2">
                <a:hueOff val="-8543489"/>
                <a:satOff val="24962"/>
                <a:lumOff val="-4706"/>
                <a:alphaOff val="0"/>
                <a:tint val="45000"/>
                <a:satMod val="200000"/>
              </a:schemeClr>
            </a:gs>
            <a:gs pos="30000">
              <a:schemeClr val="accent2">
                <a:hueOff val="-8543489"/>
                <a:satOff val="24962"/>
                <a:lumOff val="-4706"/>
                <a:alphaOff val="0"/>
                <a:tint val="61000"/>
                <a:satMod val="200000"/>
              </a:schemeClr>
            </a:gs>
            <a:gs pos="45000">
              <a:schemeClr val="accent2">
                <a:hueOff val="-8543489"/>
                <a:satOff val="24962"/>
                <a:lumOff val="-4706"/>
                <a:alphaOff val="0"/>
                <a:tint val="66000"/>
                <a:satMod val="200000"/>
              </a:schemeClr>
            </a:gs>
            <a:gs pos="55000">
              <a:schemeClr val="accent2">
                <a:hueOff val="-8543489"/>
                <a:satOff val="24962"/>
                <a:lumOff val="-4706"/>
                <a:alphaOff val="0"/>
                <a:tint val="66000"/>
                <a:satMod val="200000"/>
              </a:schemeClr>
            </a:gs>
            <a:gs pos="73000">
              <a:schemeClr val="accent2">
                <a:hueOff val="-8543489"/>
                <a:satOff val="24962"/>
                <a:lumOff val="-4706"/>
                <a:alphaOff val="0"/>
                <a:tint val="61000"/>
                <a:satMod val="200000"/>
              </a:schemeClr>
            </a:gs>
            <a:gs pos="100000">
              <a:schemeClr val="accent2">
                <a:hueOff val="-8543489"/>
                <a:satOff val="24962"/>
                <a:lumOff val="-4706"/>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sp>
    <dsp:sp modelId="{891FDEB5-E7A3-6140-83E4-88B1D21B75EB}">
      <dsp:nvSpPr>
        <dsp:cNvPr id="0" name=""/>
        <dsp:cNvSpPr/>
      </dsp:nvSpPr>
      <dsp:spPr>
        <a:xfrm>
          <a:off x="5054913" y="1271331"/>
          <a:ext cx="1749276" cy="938226"/>
        </a:xfrm>
        <a:prstGeom prst="roundRect">
          <a:avLst>
            <a:gd name="adj" fmla="val 10000"/>
          </a:avLst>
        </a:prstGeom>
        <a:gradFill rotWithShape="0">
          <a:gsLst>
            <a:gs pos="0">
              <a:schemeClr val="accent2">
                <a:hueOff val="-8543489"/>
                <a:satOff val="24962"/>
                <a:lumOff val="-4706"/>
                <a:alphaOff val="0"/>
                <a:tint val="45000"/>
                <a:satMod val="200000"/>
              </a:schemeClr>
            </a:gs>
            <a:gs pos="30000">
              <a:schemeClr val="accent2">
                <a:hueOff val="-8543489"/>
                <a:satOff val="24962"/>
                <a:lumOff val="-4706"/>
                <a:alphaOff val="0"/>
                <a:tint val="61000"/>
                <a:satMod val="200000"/>
              </a:schemeClr>
            </a:gs>
            <a:gs pos="45000">
              <a:schemeClr val="accent2">
                <a:hueOff val="-8543489"/>
                <a:satOff val="24962"/>
                <a:lumOff val="-4706"/>
                <a:alphaOff val="0"/>
                <a:tint val="66000"/>
                <a:satMod val="200000"/>
              </a:schemeClr>
            </a:gs>
            <a:gs pos="55000">
              <a:schemeClr val="accent2">
                <a:hueOff val="-8543489"/>
                <a:satOff val="24962"/>
                <a:lumOff val="-4706"/>
                <a:alphaOff val="0"/>
                <a:tint val="66000"/>
                <a:satMod val="200000"/>
              </a:schemeClr>
            </a:gs>
            <a:gs pos="73000">
              <a:schemeClr val="accent2">
                <a:hueOff val="-8543489"/>
                <a:satOff val="24962"/>
                <a:lumOff val="-4706"/>
                <a:alphaOff val="0"/>
                <a:tint val="61000"/>
                <a:satMod val="200000"/>
              </a:schemeClr>
            </a:gs>
            <a:gs pos="100000">
              <a:schemeClr val="accent2">
                <a:hueOff val="-8543489"/>
                <a:satOff val="24962"/>
                <a:lumOff val="-4706"/>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171450" lvl="1" indent="0" algn="ctr" defTabSz="800100" rtl="1">
            <a:lnSpc>
              <a:spcPct val="90000"/>
            </a:lnSpc>
            <a:spcBef>
              <a:spcPct val="0"/>
            </a:spcBef>
            <a:spcAft>
              <a:spcPct val="15000"/>
            </a:spcAft>
            <a:buNone/>
          </a:pPr>
          <a:r>
            <a:rPr lang="en-US" altLang="ar-SA" sz="1600" b="0" kern="1200">
              <a:latin typeface="+mn-lt"/>
              <a:ea typeface="Arial" panose="020B0604020202020204" pitchFamily="34" charset="0"/>
            </a:rPr>
            <a:t>Filtration membrane permeability</a:t>
          </a:r>
          <a:endParaRPr lang="en-US" sz="1600" b="0" kern="1200" dirty="0">
            <a:latin typeface="+mn-lt"/>
            <a:cs typeface="Gill Sans MT"/>
          </a:endParaRPr>
        </a:p>
      </dsp:txBody>
      <dsp:txXfrm>
        <a:off x="5082393" y="1298811"/>
        <a:ext cx="1694316" cy="8832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996E6-0CE5-442D-A460-FBE82C4DEF2E}">
      <dsp:nvSpPr>
        <dsp:cNvPr id="0" name=""/>
        <dsp:cNvSpPr/>
      </dsp:nvSpPr>
      <dsp:spPr>
        <a:xfrm>
          <a:off x="0" y="214940"/>
          <a:ext cx="2572638" cy="2283098"/>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Gill Sans MT" pitchFamily="34" charset="0"/>
              <a:ea typeface="Gill Sans MT" charset="0"/>
              <a:cs typeface="Gill Sans MT" charset="0"/>
            </a:rPr>
            <a:t>NFP = 10 mmHg </a:t>
          </a:r>
        </a:p>
        <a:p>
          <a:pPr lvl="0" algn="l" defTabSz="711200">
            <a:lnSpc>
              <a:spcPct val="90000"/>
            </a:lnSpc>
            <a:spcBef>
              <a:spcPct val="0"/>
            </a:spcBef>
            <a:spcAft>
              <a:spcPct val="35000"/>
            </a:spcAft>
          </a:pPr>
          <a:r>
            <a:rPr lang="en-US" sz="1800" kern="1200" dirty="0" smtClean="0">
              <a:latin typeface="Gill Sans MT" pitchFamily="34" charset="0"/>
              <a:ea typeface="Times Roman" charset="0"/>
              <a:cs typeface="Times Roman" charset="0"/>
              <a:sym typeface="Times Roman" charset="0"/>
            </a:rPr>
            <a:t>1-</a:t>
          </a:r>
          <a:r>
            <a:rPr lang="ar-SA" sz="1800" kern="1200" dirty="0" err="1" smtClean="0">
              <a:latin typeface="Gill Sans MT" pitchFamily="34" charset="0"/>
              <a:ea typeface="Times Roman" charset="0"/>
              <a:cs typeface="Times Roman" charset="0"/>
              <a:sym typeface="Times Roman" charset="0"/>
            </a:rPr>
            <a:t>the</a:t>
          </a:r>
          <a:r>
            <a:rPr lang="ar-SA" sz="1800" kern="1200" dirty="0" smtClean="0">
              <a:latin typeface="Gill Sans MT" pitchFamily="34" charset="0"/>
              <a:ea typeface="Times Roman" charset="0"/>
              <a:cs typeface="Times Roman" charset="0"/>
              <a:sym typeface="Times Roman" charset="0"/>
            </a:rPr>
            <a:t> </a:t>
          </a:r>
          <a:r>
            <a:rPr lang="ar-SA" sz="1800" kern="1200" dirty="0" err="1" smtClean="0">
              <a:latin typeface="Gill Sans MT" pitchFamily="34" charset="0"/>
              <a:ea typeface="Times Roman" charset="0"/>
              <a:cs typeface="Times Roman" charset="0"/>
              <a:sym typeface="Times Roman" charset="0"/>
            </a:rPr>
            <a:t>net</a:t>
          </a:r>
          <a:r>
            <a:rPr lang="en-US" sz="1800" kern="1200" dirty="0" smtClean="0">
              <a:latin typeface="Gill Sans MT" pitchFamily="34" charset="0"/>
              <a:ea typeface="Times Roman" charset="0"/>
              <a:cs typeface="Times Roman" charset="0"/>
              <a:sym typeface="Times Roman" charset="0"/>
            </a:rPr>
            <a:t> </a:t>
          </a:r>
          <a:r>
            <a:rPr lang="ar-SA" sz="1800" kern="1200" dirty="0" err="1" smtClean="0">
              <a:latin typeface="Gill Sans MT" pitchFamily="34" charset="0"/>
              <a:ea typeface="Times Roman" charset="0"/>
              <a:cs typeface="Times Roman" charset="0"/>
              <a:sym typeface="Times Roman" charset="0"/>
            </a:rPr>
            <a:t>filtration</a:t>
          </a:r>
          <a:r>
            <a:rPr lang="en-US" sz="1800" kern="1200" dirty="0" smtClean="0">
              <a:latin typeface="Gill Sans MT" pitchFamily="34" charset="0"/>
              <a:ea typeface="Times Roman" charset="0"/>
              <a:cs typeface="Times Roman" charset="0"/>
              <a:sym typeface="Times Roman" charset="0"/>
            </a:rPr>
            <a:t> </a:t>
          </a:r>
          <a:r>
            <a:rPr lang="ar-SA" sz="1800" kern="1200" dirty="0" err="1" smtClean="0">
              <a:latin typeface="Gill Sans MT" pitchFamily="34" charset="0"/>
              <a:ea typeface="Times Roman" charset="0"/>
              <a:cs typeface="Times Roman" charset="0"/>
              <a:sym typeface="Times Roman" charset="0"/>
            </a:rPr>
            <a:t>pressure</a:t>
          </a:r>
          <a:r>
            <a:rPr lang="ar-SA" sz="1800" kern="1200" dirty="0" smtClean="0">
              <a:latin typeface="Gill Sans MT" pitchFamily="34" charset="0"/>
              <a:ea typeface="Times Roman" charset="0"/>
              <a:cs typeface="Times Roman" charset="0"/>
              <a:sym typeface="Times Roman" charset="0"/>
            </a:rPr>
            <a:t> </a:t>
          </a:r>
          <a:r>
            <a:rPr lang="ar-SA" sz="1800" kern="1200" dirty="0" err="1" smtClean="0">
              <a:latin typeface="Gill Sans MT" pitchFamily="34" charset="0"/>
              <a:ea typeface="Times Roman" charset="0"/>
              <a:cs typeface="Times Roman" charset="0"/>
              <a:sym typeface="Times Roman" charset="0"/>
            </a:rPr>
            <a:t>across</a:t>
          </a:r>
          <a:r>
            <a:rPr lang="ar-SA" sz="1800" kern="1200" dirty="0" smtClean="0">
              <a:latin typeface="Gill Sans MT" pitchFamily="34" charset="0"/>
              <a:ea typeface="Times Roman" charset="0"/>
              <a:cs typeface="Times Roman" charset="0"/>
              <a:sym typeface="Times Roman" charset="0"/>
            </a:rPr>
            <a:t> </a:t>
          </a:r>
          <a:r>
            <a:rPr lang="ar-SA" sz="1800" kern="1200" dirty="0" err="1" smtClean="0">
              <a:latin typeface="Gill Sans MT" pitchFamily="34" charset="0"/>
              <a:ea typeface="Times Roman" charset="0"/>
              <a:cs typeface="Times Roman" charset="0"/>
              <a:sym typeface="Times Roman" charset="0"/>
            </a:rPr>
            <a:t>the</a:t>
          </a:r>
          <a:r>
            <a:rPr lang="ar-SA" sz="1800" kern="1200" dirty="0" smtClean="0">
              <a:latin typeface="Gill Sans MT" pitchFamily="34" charset="0"/>
              <a:ea typeface="Times Roman" charset="0"/>
              <a:cs typeface="Times Roman" charset="0"/>
              <a:sym typeface="Times Roman" charset="0"/>
            </a:rPr>
            <a:t> </a:t>
          </a:r>
          <a:r>
            <a:rPr lang="ar-SA" sz="1800" kern="1200" dirty="0" err="1" smtClean="0">
              <a:latin typeface="Gill Sans MT" pitchFamily="34" charset="0"/>
              <a:ea typeface="Times Roman" charset="0"/>
              <a:cs typeface="Times Roman" charset="0"/>
              <a:sym typeface="Times Roman" charset="0"/>
            </a:rPr>
            <a:t>glomerular</a:t>
          </a:r>
          <a:r>
            <a:rPr lang="ar-SA" sz="1800" kern="1200" dirty="0" smtClean="0">
              <a:latin typeface="Gill Sans MT" pitchFamily="34" charset="0"/>
              <a:ea typeface="Times Roman" charset="0"/>
              <a:cs typeface="Times Roman" charset="0"/>
              <a:sym typeface="Times Roman" charset="0"/>
            </a:rPr>
            <a:t> </a:t>
          </a:r>
          <a:r>
            <a:rPr lang="ar-SA" sz="1800" kern="1200" dirty="0" err="1" smtClean="0">
              <a:latin typeface="Gill Sans MT" pitchFamily="34" charset="0"/>
              <a:ea typeface="Times Roman" charset="0"/>
              <a:cs typeface="Times Roman" charset="0"/>
              <a:sym typeface="Times Roman" charset="0"/>
            </a:rPr>
            <a:t>capillaries</a:t>
          </a:r>
          <a:r>
            <a:rPr lang="en-US" sz="1800" kern="1200" dirty="0" smtClean="0">
              <a:latin typeface="Gill Sans MT" pitchFamily="34" charset="0"/>
              <a:ea typeface="Times Roman" charset="0"/>
              <a:cs typeface="Times Roman" charset="0"/>
              <a:sym typeface="Times Roman" charset="0"/>
            </a:rPr>
            <a:t>.</a:t>
          </a:r>
          <a:r>
            <a:rPr lang="ar-SA" sz="1800" kern="1200" dirty="0" smtClean="0">
              <a:latin typeface="Gill Sans MT" pitchFamily="34" charset="0"/>
              <a:ea typeface="Times Roman" charset="0"/>
              <a:cs typeface="Times Roman" charset="0"/>
              <a:sym typeface="Times Roman" charset="0"/>
            </a:rPr>
            <a:t> </a:t>
          </a:r>
          <a:endParaRPr lang="en-US" sz="1800" kern="1200" dirty="0"/>
        </a:p>
      </dsp:txBody>
      <dsp:txXfrm>
        <a:off x="376754" y="549292"/>
        <a:ext cx="1819130" cy="1614394"/>
      </dsp:txXfrm>
    </dsp:sp>
    <dsp:sp modelId="{C6A5A7CD-5449-4AF6-97C3-B6942CCC422F}">
      <dsp:nvSpPr>
        <dsp:cNvPr id="0" name=""/>
        <dsp:cNvSpPr/>
      </dsp:nvSpPr>
      <dsp:spPr>
        <a:xfrm rot="2661276">
          <a:off x="2694135" y="846789"/>
          <a:ext cx="796912" cy="796912"/>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799766" y="1151528"/>
        <a:ext cx="585650" cy="187434"/>
      </dsp:txXfrm>
    </dsp:sp>
    <dsp:sp modelId="{53B94EF6-1951-414D-AED2-53478810E550}">
      <dsp:nvSpPr>
        <dsp:cNvPr id="0" name=""/>
        <dsp:cNvSpPr/>
      </dsp:nvSpPr>
      <dsp:spPr>
        <a:xfrm>
          <a:off x="3593205" y="187206"/>
          <a:ext cx="2437163" cy="2217874"/>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solidFill>
                <a:schemeClr val="tx1"/>
              </a:solidFill>
              <a:latin typeface="Gill Sans MT" pitchFamily="34" charset="0"/>
              <a:ea typeface="Gill Sans MT" charset="0"/>
              <a:cs typeface="Gill Sans MT" charset="0"/>
            </a:rPr>
            <a:t>Kf</a:t>
          </a:r>
          <a:r>
            <a:rPr lang="en-US" sz="1400" b="1" kern="1200" dirty="0" smtClean="0">
              <a:solidFill>
                <a:schemeClr val="tx1"/>
              </a:solidFill>
              <a:latin typeface="Gill Sans MT" pitchFamily="34" charset="0"/>
              <a:ea typeface="Gill Sans MT" charset="0"/>
              <a:cs typeface="Gill Sans MT" charset="0"/>
            </a:rPr>
            <a:t>  = 12.5 </a:t>
          </a:r>
        </a:p>
        <a:p>
          <a:pPr lvl="0" algn="ctr" defTabSz="622300">
            <a:lnSpc>
              <a:spcPct val="90000"/>
            </a:lnSpc>
            <a:spcBef>
              <a:spcPct val="0"/>
            </a:spcBef>
            <a:spcAft>
              <a:spcPct val="35000"/>
            </a:spcAft>
          </a:pPr>
          <a:r>
            <a:rPr lang="en-US" sz="1800" kern="1200" dirty="0" smtClean="0">
              <a:latin typeface="Gill Sans MT" pitchFamily="34" charset="0"/>
              <a:ea typeface="Times Roman" charset="0"/>
              <a:cs typeface="Times Roman" charset="0"/>
              <a:sym typeface="Times Roman" charset="0"/>
            </a:rPr>
            <a:t>2-The glomerular capillary filtration coefficient</a:t>
          </a:r>
          <a:endParaRPr lang="en-US" sz="1800" kern="1200" dirty="0">
            <a:latin typeface="Gill Sans MT" pitchFamily="34" charset="0"/>
            <a:ea typeface="Times Roman" charset="0"/>
            <a:cs typeface="Times Roman" charset="0"/>
            <a:sym typeface="Times Roman" charset="0"/>
          </a:endParaRPr>
        </a:p>
      </dsp:txBody>
      <dsp:txXfrm>
        <a:off x="3950119" y="512006"/>
        <a:ext cx="1723335" cy="1568274"/>
      </dsp:txXfrm>
    </dsp:sp>
    <dsp:sp modelId="{8F816227-3639-47BF-98B9-F09B25B6C541}">
      <dsp:nvSpPr>
        <dsp:cNvPr id="0" name=""/>
        <dsp:cNvSpPr/>
      </dsp:nvSpPr>
      <dsp:spPr>
        <a:xfrm>
          <a:off x="6141936" y="897687"/>
          <a:ext cx="796912" cy="796912"/>
        </a:xfrm>
        <a:prstGeom prst="mathEqual">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endParaRPr lang="en-US" sz="3500" kern="1200"/>
        </a:p>
      </dsp:txBody>
      <dsp:txXfrm>
        <a:off x="6247567" y="1061851"/>
        <a:ext cx="585650" cy="468584"/>
      </dsp:txXfrm>
    </dsp:sp>
    <dsp:sp modelId="{6164BEAB-FF4F-47B0-8638-66603C2B8818}">
      <dsp:nvSpPr>
        <dsp:cNvPr id="0" name=""/>
        <dsp:cNvSpPr/>
      </dsp:nvSpPr>
      <dsp:spPr>
        <a:xfrm>
          <a:off x="7050415" y="609150"/>
          <a:ext cx="1373986" cy="137398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GFR=</a:t>
          </a:r>
          <a:r>
            <a:rPr lang="en-US" sz="1800" kern="1200" dirty="0" smtClean="0">
              <a:solidFill>
                <a:srgbClr val="FF0000"/>
              </a:solidFill>
            </a:rPr>
            <a:t>125 </a:t>
          </a:r>
          <a:r>
            <a:rPr lang="en-US" sz="1800" kern="1200" dirty="0" smtClean="0"/>
            <a:t>ml</a:t>
          </a:r>
          <a:r>
            <a:rPr lang="ar-SA" sz="1800" kern="1200" dirty="0" smtClean="0"/>
            <a:t>/</a:t>
          </a:r>
          <a:r>
            <a:rPr lang="en-US" sz="1800" kern="1200" dirty="0" smtClean="0"/>
            <a:t>min</a:t>
          </a:r>
          <a:endParaRPr lang="en-US" sz="1800" kern="1200" dirty="0"/>
        </a:p>
      </dsp:txBody>
      <dsp:txXfrm>
        <a:off x="7251631" y="810366"/>
        <a:ext cx="971554" cy="97155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72D38D-BFA5-4D40-90B1-D0877E0DDB78}" type="datetimeFigureOut">
              <a:rPr lang="en-US" smtClean="0"/>
              <a:t>5/11/17</a:t>
            </a:fld>
            <a:endParaRPr lang="en-US" dirty="0"/>
          </a:p>
        </p:txBody>
      </p:sp>
      <p:sp>
        <p:nvSpPr>
          <p:cNvPr id="4" name="عنصر نائب لصورة الشريحة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BCBD00-CF7F-423D-9AFF-626136825DAE}" type="slidenum">
              <a:rPr lang="en-US" smtClean="0"/>
              <a:t>‹#›</a:t>
            </a:fld>
            <a:endParaRPr lang="en-US" dirty="0"/>
          </a:p>
        </p:txBody>
      </p:sp>
    </p:spTree>
    <p:extLst>
      <p:ext uri="{BB962C8B-B14F-4D97-AF65-F5344CB8AC3E}">
        <p14:creationId xmlns:p14="http://schemas.microsoft.com/office/powerpoint/2010/main" val="419783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043831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1015898" rtl="0" eaLnBrk="1" latinLnBrk="0" hangingPunct="1"/>
            <a:endParaRPr lang="ar-SA" dirty="0"/>
          </a:p>
        </p:txBody>
      </p:sp>
      <p:sp>
        <p:nvSpPr>
          <p:cNvPr id="4" name="عنصر نائب لرقم الشريحة 3"/>
          <p:cNvSpPr>
            <a:spLocks noGrp="1"/>
          </p:cNvSpPr>
          <p:nvPr>
            <p:ph type="sldNum" sz="quarter" idx="10"/>
          </p:nvPr>
        </p:nvSpPr>
        <p:spPr/>
        <p:txBody>
          <a:bodyPr/>
          <a:lstStyle/>
          <a:p>
            <a:fld id="{DB205093-C804-447C-A940-865EF0339665}" type="slidenum">
              <a:rPr lang="en-US" smtClean="0"/>
              <a:t>30</a:t>
            </a:fld>
            <a:endParaRPr lang="en-US" dirty="0"/>
          </a:p>
        </p:txBody>
      </p:sp>
    </p:spTree>
    <p:extLst>
      <p:ext uri="{BB962C8B-B14F-4D97-AF65-F5344CB8AC3E}">
        <p14:creationId xmlns:p14="http://schemas.microsoft.com/office/powerpoint/2010/main" val="115177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1015898" rtl="0" eaLnBrk="1" latinLnBrk="0" hangingPunct="1"/>
            <a:endParaRPr lang="ar-SA" dirty="0"/>
          </a:p>
        </p:txBody>
      </p:sp>
      <p:sp>
        <p:nvSpPr>
          <p:cNvPr id="4" name="عنصر نائب لرقم الشريحة 3"/>
          <p:cNvSpPr>
            <a:spLocks noGrp="1"/>
          </p:cNvSpPr>
          <p:nvPr>
            <p:ph type="sldNum" sz="quarter" idx="10"/>
          </p:nvPr>
        </p:nvSpPr>
        <p:spPr/>
        <p:txBody>
          <a:bodyPr/>
          <a:lstStyle/>
          <a:p>
            <a:fld id="{DB205093-C804-447C-A940-865EF0339665}" type="slidenum">
              <a:rPr lang="en-US" smtClean="0"/>
              <a:t>41</a:t>
            </a:fld>
            <a:endParaRPr lang="en-US" dirty="0"/>
          </a:p>
        </p:txBody>
      </p:sp>
    </p:spTree>
    <p:extLst>
      <p:ext uri="{BB962C8B-B14F-4D97-AF65-F5344CB8AC3E}">
        <p14:creationId xmlns:p14="http://schemas.microsoft.com/office/powerpoint/2010/main" val="2127585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r" defTabSz="1015898" rtl="1" eaLnBrk="1" latinLnBrk="0" hangingPunct="1"/>
            <a:endParaRPr lang="ar-SA" dirty="0"/>
          </a:p>
        </p:txBody>
      </p:sp>
      <p:sp>
        <p:nvSpPr>
          <p:cNvPr id="4" name="عنصر نائب لرقم الشريحة 3"/>
          <p:cNvSpPr>
            <a:spLocks noGrp="1"/>
          </p:cNvSpPr>
          <p:nvPr>
            <p:ph type="sldNum" sz="quarter" idx="10"/>
          </p:nvPr>
        </p:nvSpPr>
        <p:spPr/>
        <p:txBody>
          <a:bodyPr/>
          <a:lstStyle/>
          <a:p>
            <a:fld id="{DB205093-C804-447C-A940-865EF0339665}" type="slidenum">
              <a:rPr lang="en-US" smtClean="0"/>
              <a:t>43</a:t>
            </a:fld>
            <a:endParaRPr lang="en-US" dirty="0"/>
          </a:p>
        </p:txBody>
      </p:sp>
    </p:spTree>
    <p:extLst>
      <p:ext uri="{BB962C8B-B14F-4D97-AF65-F5344CB8AC3E}">
        <p14:creationId xmlns:p14="http://schemas.microsoft.com/office/powerpoint/2010/main" val="170731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205093-C804-447C-A940-865EF0339665}" type="slidenum">
              <a:rPr lang="en-US" smtClean="0"/>
              <a:t>47</a:t>
            </a:fld>
            <a:endParaRPr lang="en-US" dirty="0"/>
          </a:p>
        </p:txBody>
      </p:sp>
    </p:spTree>
    <p:extLst>
      <p:ext uri="{BB962C8B-B14F-4D97-AF65-F5344CB8AC3E}">
        <p14:creationId xmlns:p14="http://schemas.microsoft.com/office/powerpoint/2010/main" val="107209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205093-C804-447C-A940-865EF0339665}" type="slidenum">
              <a:rPr lang="en-US" smtClean="0"/>
              <a:t>51</a:t>
            </a:fld>
            <a:endParaRPr lang="en-US" dirty="0"/>
          </a:p>
        </p:txBody>
      </p:sp>
    </p:spTree>
    <p:extLst>
      <p:ext uri="{BB962C8B-B14F-4D97-AF65-F5344CB8AC3E}">
        <p14:creationId xmlns:p14="http://schemas.microsoft.com/office/powerpoint/2010/main" val="114335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83063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94" y="3886200"/>
            <a:ext cx="9141617"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94" y="5124453"/>
            <a:ext cx="9141617"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8" cy="365760"/>
          </a:xfrm>
        </p:spPr>
        <p:txBody>
          <a:bodyPr/>
          <a:lstStyle>
            <a:lvl1pPr>
              <a:defRPr sz="1600"/>
            </a:lvl1pPr>
          </a:lstStyle>
          <a:p>
            <a:fld id="{0913F949-505C-49A5-A9BA-5C8AA7EAB769}" type="datetime1">
              <a:rPr lang="en-US" smtClean="0">
                <a:solidFill>
                  <a:srgbClr val="464653"/>
                </a:solidFill>
              </a:rPr>
              <a:pPr/>
              <a:t>5/11/17</a:t>
            </a:fld>
            <a:endParaRPr lang="en-US" dirty="0">
              <a:solidFill>
                <a:srgbClr val="464653"/>
              </a:solidFill>
            </a:endParaRPr>
          </a:p>
        </p:txBody>
      </p:sp>
      <p:sp>
        <p:nvSpPr>
          <p:cNvPr id="17" name="Footer Placeholder 16"/>
          <p:cNvSpPr>
            <a:spLocks noGrp="1"/>
          </p:cNvSpPr>
          <p:nvPr>
            <p:ph type="ftr" sz="quarter" idx="11"/>
          </p:nvPr>
        </p:nvSpPr>
        <p:spPr>
          <a:xfrm>
            <a:off x="3863860" y="6355080"/>
            <a:ext cx="4631754" cy="365760"/>
          </a:xfrm>
        </p:spPr>
        <p:txBody>
          <a:bodyPr/>
          <a:lstStyle/>
          <a:p>
            <a:endParaRPr lang="en-US" dirty="0">
              <a:solidFill>
                <a:srgbClr val="464653"/>
              </a:solidFill>
            </a:endParaRPr>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Tree>
    <p:extLst>
      <p:ext uri="{BB962C8B-B14F-4D97-AF65-F5344CB8AC3E}">
        <p14:creationId xmlns:p14="http://schemas.microsoft.com/office/powerpoint/2010/main" val="360399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C0C720-DC12-44AE-9243-6BBE6FDA51AF}" type="datetime1">
              <a:rPr lang="en-US" smtClean="0">
                <a:solidFill>
                  <a:srgbClr val="464653"/>
                </a:solidFill>
              </a:rPr>
              <a:pPr/>
              <a:t>5/11/17</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val="259929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707"/>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707"/>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CB3B9B7-EBEF-46FE-9107-5EDE3947D553}" type="datetime1">
              <a:rPr lang="en-US" smtClean="0">
                <a:solidFill>
                  <a:srgbClr val="464653"/>
                </a:solidFill>
              </a:rPr>
              <a:pPr/>
              <a:t>5/11/17</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609461"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black"/>
              </a:solidFill>
            </a:endParaRPr>
          </a:p>
        </p:txBody>
      </p:sp>
      <p:sp>
        <p:nvSpPr>
          <p:cNvPr id="8" name="Isosceles Triangle 7"/>
          <p:cNvSpPr>
            <a:spLocks noChangeAspect="1"/>
          </p:cNvSpPr>
          <p:nvPr/>
        </p:nvSpPr>
        <p:spPr>
          <a:xfrm rot="5400000">
            <a:off x="590472" y="6447462"/>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black"/>
              </a:solidFill>
            </a:endParaRPr>
          </a:p>
        </p:txBody>
      </p:sp>
    </p:spTree>
    <p:extLst>
      <p:ext uri="{BB962C8B-B14F-4D97-AF65-F5344CB8AC3E}">
        <p14:creationId xmlns:p14="http://schemas.microsoft.com/office/powerpoint/2010/main" val="3552223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85" y="3886200"/>
            <a:ext cx="9141619"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85" y="5124450"/>
            <a:ext cx="9141619"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78" y="6355080"/>
            <a:ext cx="3047206" cy="365760"/>
          </a:xfrm>
        </p:spPr>
        <p:txBody>
          <a:bodyPr/>
          <a:lstStyle>
            <a:lvl1pPr>
              <a:defRPr sz="1400"/>
            </a:lvl1pPr>
          </a:lstStyle>
          <a:p>
            <a:fld id="{7158BBD9-96B8-F24C-BA3D-5D90B7566753}" type="datetime1">
              <a:rPr lang="en-US" smtClean="0">
                <a:solidFill>
                  <a:srgbClr val="464653"/>
                </a:solidFill>
              </a:rPr>
              <a:pPr/>
              <a:t>5/11/17</a:t>
            </a:fld>
            <a:endParaRPr lang="en-US" dirty="0">
              <a:solidFill>
                <a:srgbClr val="464653"/>
              </a:solidFill>
            </a:endParaRPr>
          </a:p>
        </p:txBody>
      </p:sp>
      <p:sp>
        <p:nvSpPr>
          <p:cNvPr id="17" name="Footer Placeholder 16"/>
          <p:cNvSpPr>
            <a:spLocks noGrp="1"/>
          </p:cNvSpPr>
          <p:nvPr>
            <p:ph type="ftr" sz="quarter" idx="11"/>
          </p:nvPr>
        </p:nvSpPr>
        <p:spPr>
          <a:xfrm>
            <a:off x="3863857" y="6355080"/>
            <a:ext cx="4631754" cy="365760"/>
          </a:xfrm>
        </p:spPr>
        <p:txBody>
          <a:bodyPr/>
          <a:lstStyle/>
          <a:p>
            <a:r>
              <a:rPr lang="ar-SA" dirty="0">
                <a:solidFill>
                  <a:srgbClr val="464653"/>
                </a:solidFill>
              </a:rPr>
              <a:t>خروج البوتاسيوم</a:t>
            </a:r>
            <a:endParaRPr lang="en-US" dirty="0">
              <a:solidFill>
                <a:srgbClr val="464653"/>
              </a:solidFill>
            </a:endParaRPr>
          </a:p>
        </p:txBody>
      </p:sp>
      <p:sp>
        <p:nvSpPr>
          <p:cNvPr id="29" name="Slide Number Placeholder 28"/>
          <p:cNvSpPr>
            <a:spLocks noGrp="1"/>
          </p:cNvSpPr>
          <p:nvPr>
            <p:ph type="sldNum" sz="quarter" idx="12"/>
          </p:nvPr>
        </p:nvSpPr>
        <p:spPr>
          <a:xfrm>
            <a:off x="1621122" y="6355080"/>
            <a:ext cx="1625177" cy="365760"/>
          </a:xfrm>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Rectangle 21"/>
          <p:cNvSpPr/>
          <p:nvPr/>
        </p:nvSpPr>
        <p:spPr>
          <a:xfrm>
            <a:off x="120619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119770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CB94B0B-2719-3446-B535-E965A7C3EDFC}" type="datetime1">
              <a:rPr lang="en-US" smtClean="0">
                <a:solidFill>
                  <a:srgbClr val="464653"/>
                </a:solidFill>
              </a:rPr>
              <a:pPr/>
              <a:t>5/11/17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609449"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85173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85" y="2971800"/>
            <a:ext cx="9141619"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6750" y="4267200"/>
            <a:ext cx="9040045"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78" y="6355080"/>
            <a:ext cx="3047206" cy="365760"/>
          </a:xfrm>
        </p:spPr>
        <p:txBody>
          <a:bodyPr/>
          <a:lstStyle/>
          <a:p>
            <a:fld id="{C6888400-FA99-314B-BEFD-3828E0312FE7}" type="datetime1">
              <a:rPr lang="en-US" smtClean="0">
                <a:solidFill>
                  <a:srgbClr val="DDE9EC"/>
                </a:solidFill>
              </a:rPr>
              <a:pPr/>
              <a:t>5/11/17</a:t>
            </a:fld>
            <a:endParaRPr lang="en-US" dirty="0">
              <a:solidFill>
                <a:srgbClr val="DDE9EC"/>
              </a:solidFill>
            </a:endParaRPr>
          </a:p>
        </p:txBody>
      </p:sp>
      <p:sp>
        <p:nvSpPr>
          <p:cNvPr id="5" name="Footer Placeholder 4"/>
          <p:cNvSpPr>
            <a:spLocks noGrp="1"/>
          </p:cNvSpPr>
          <p:nvPr>
            <p:ph type="ftr" sz="quarter" idx="11"/>
          </p:nvPr>
        </p:nvSpPr>
        <p:spPr>
          <a:xfrm>
            <a:off x="3863857" y="6355080"/>
            <a:ext cx="4631754" cy="365760"/>
          </a:xfrm>
        </p:spPr>
        <p:txBody>
          <a:bodyPr/>
          <a:lstStyle/>
          <a:p>
            <a:r>
              <a:rPr lang="ar-SA" dirty="0">
                <a:solidFill>
                  <a:srgbClr val="DDE9EC"/>
                </a:solidFill>
              </a:rPr>
              <a:t>خروج البوتاسيوم</a:t>
            </a:r>
            <a:endParaRPr lang="en-US" dirty="0">
              <a:solidFill>
                <a:srgbClr val="DDE9EC"/>
              </a:solidFill>
            </a:endParaRPr>
          </a:p>
        </p:txBody>
      </p:sp>
      <p:sp>
        <p:nvSpPr>
          <p:cNvPr id="6" name="Slide Number Placeholder 5"/>
          <p:cNvSpPr>
            <a:spLocks noGrp="1"/>
          </p:cNvSpPr>
          <p:nvPr>
            <p:ph type="sldNum" sz="quarter" idx="12"/>
          </p:nvPr>
        </p:nvSpPr>
        <p:spPr>
          <a:xfrm>
            <a:off x="1426092" y="6355080"/>
            <a:ext cx="2027408" cy="365760"/>
          </a:xfrm>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263026734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9"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648FC85-8B52-3A45-B43E-255D2F752733}" type="datetime1">
              <a:rPr lang="en-US" smtClean="0">
                <a:solidFill>
                  <a:srgbClr val="464653"/>
                </a:solidFill>
              </a:rPr>
              <a:pPr/>
              <a:t>5/11/17</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609441"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5" y="1216152"/>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49605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9"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49" y="1285875"/>
            <a:ext cx="5385514"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88" y="1295400"/>
            <a:ext cx="5387630"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5B89184-E8D0-8C49-B3F1-56EF569C4FEC}" type="datetime1">
              <a:rPr lang="en-US" smtClean="0">
                <a:solidFill>
                  <a:srgbClr val="464653"/>
                </a:solidFill>
              </a:rPr>
              <a:pPr/>
              <a:t>5/11/17</a:t>
            </a:fld>
            <a:endParaRPr lang="en-US" dirty="0">
              <a:solidFill>
                <a:srgbClr val="464653"/>
              </a:solidFill>
            </a:endParaRPr>
          </a:p>
        </p:txBody>
      </p:sp>
      <p:sp>
        <p:nvSpPr>
          <p:cNvPr id="8" name="Footer Placeholder 7"/>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9" name="Slide Number Placeholder 8"/>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609441" y="2133600"/>
            <a:ext cx="5383398"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5986" y="2133600"/>
            <a:ext cx="5383398"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65977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9"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11DCB05-41DF-4544-B6FD-995B9B89C18D}" type="datetime1">
              <a:rPr lang="en-US" smtClean="0">
                <a:solidFill>
                  <a:srgbClr val="464653"/>
                </a:solidFill>
              </a:rPr>
              <a:pPr/>
              <a:t>5/11/17</a:t>
            </a:fld>
            <a:endParaRPr lang="en-US" dirty="0">
              <a:solidFill>
                <a:srgbClr val="464653"/>
              </a:solidFill>
            </a:endParaRPr>
          </a:p>
        </p:txBody>
      </p:sp>
      <p:sp>
        <p:nvSpPr>
          <p:cNvPr id="4" name="Footer Placeholder 3"/>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5" name="Slide Number Placeholder 4"/>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590440" y="6447460"/>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2501365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3C735-62E0-2546-A2FD-62FD57D747BD}" type="datetime1">
              <a:rPr lang="en-US" smtClean="0">
                <a:solidFill>
                  <a:srgbClr val="464653"/>
                </a:solidFill>
              </a:rPr>
              <a:pPr/>
              <a:t>5/11/17</a:t>
            </a:fld>
            <a:endParaRPr lang="en-US" dirty="0">
              <a:solidFill>
                <a:srgbClr val="464653"/>
              </a:solidFill>
            </a:endParaRPr>
          </a:p>
        </p:txBody>
      </p:sp>
      <p:sp>
        <p:nvSpPr>
          <p:cNvPr id="3" name="Footer Placeholder 2"/>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4" name="Slide Number Placeholder 3"/>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609449"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6" name="Isosceles Triangle 5"/>
          <p:cNvSpPr>
            <a:spLocks noChangeAspect="1"/>
          </p:cNvSpPr>
          <p:nvPr/>
        </p:nvSpPr>
        <p:spPr>
          <a:xfrm rot="5400000">
            <a:off x="590440" y="6447460"/>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388178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12" y="304800"/>
            <a:ext cx="3351927"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12" y="1219203"/>
            <a:ext cx="3351927"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217C586-6EF4-824C-A059-CFB683D7118C}" type="datetime1">
              <a:rPr lang="en-US" smtClean="0">
                <a:solidFill>
                  <a:srgbClr val="464653"/>
                </a:solidFill>
              </a:rPr>
              <a:pPr/>
              <a:t>5/11/17</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609449"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0" name="Straight Connector 9"/>
          <p:cNvSpPr>
            <a:spLocks noChangeShapeType="1"/>
          </p:cNvSpPr>
          <p:nvPr/>
        </p:nvSpPr>
        <p:spPr bwMode="auto">
          <a:xfrm rot="5400000">
            <a:off x="5217888"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Isosceles Triangle 8"/>
          <p:cNvSpPr>
            <a:spLocks noChangeAspect="1"/>
          </p:cNvSpPr>
          <p:nvPr/>
        </p:nvSpPr>
        <p:spPr>
          <a:xfrm rot="5400000">
            <a:off x="590440" y="6447460"/>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Content Placeholder 11"/>
          <p:cNvSpPr>
            <a:spLocks noGrp="1"/>
          </p:cNvSpPr>
          <p:nvPr>
            <p:ph sz="quarter" idx="1"/>
          </p:nvPr>
        </p:nvSpPr>
        <p:spPr>
          <a:xfrm>
            <a:off x="406294" y="304800"/>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1655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F9D199A-4B87-4D69-A7AD-2135E617C58D}" type="datetime1">
              <a:rPr lang="en-US" smtClean="0">
                <a:solidFill>
                  <a:srgbClr val="464653"/>
                </a:solidFill>
              </a:rPr>
              <a:pPr/>
              <a:t>5/11/17</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609461"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7532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9" y="500856"/>
            <a:ext cx="10969943"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49" y="1905000"/>
            <a:ext cx="10969943"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609449" y="1219200"/>
            <a:ext cx="10969943"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F43612B-F6ED-7647-A1E5-BB2684808146}" type="datetime1">
              <a:rPr lang="en-US" smtClean="0">
                <a:solidFill>
                  <a:srgbClr val="DDE9EC"/>
                </a:solidFill>
              </a:rPr>
              <a:pPr/>
              <a:t>5/11/17</a:t>
            </a:fld>
            <a:endParaRPr lang="en-US" dirty="0">
              <a:solidFill>
                <a:srgbClr val="DDE9EC"/>
              </a:solidFill>
            </a:endParaRPr>
          </a:p>
        </p:txBody>
      </p:sp>
      <p:sp>
        <p:nvSpPr>
          <p:cNvPr id="6" name="Footer Placeholder 5"/>
          <p:cNvSpPr>
            <a:spLocks noGrp="1"/>
          </p:cNvSpPr>
          <p:nvPr>
            <p:ph type="ftr" sz="quarter" idx="11"/>
          </p:nvPr>
        </p:nvSpPr>
        <p:spPr/>
        <p:txBody>
          <a:bodyPr/>
          <a:lstStyle/>
          <a:p>
            <a:r>
              <a:rPr lang="ar-SA" dirty="0">
                <a:solidFill>
                  <a:srgbClr val="DDE9EC"/>
                </a:solidFill>
              </a:rPr>
              <a:t>خروج البوتاسيوم</a:t>
            </a:r>
            <a:endParaRPr lang="en-US" dirty="0">
              <a:solidFill>
                <a:srgbClr val="DDE9EC"/>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609449"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9" name="Isosceles Triangle 8"/>
          <p:cNvSpPr>
            <a:spLocks noChangeAspect="1"/>
          </p:cNvSpPr>
          <p:nvPr/>
        </p:nvSpPr>
        <p:spPr>
          <a:xfrm rot="5400000">
            <a:off x="590440" y="6447460"/>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609449"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21778932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1CE1A9-40D5-CB48-B5E9-6C25DBD57021}" type="datetime1">
              <a:rPr lang="en-US" smtClean="0">
                <a:solidFill>
                  <a:srgbClr val="464653"/>
                </a:solidFill>
              </a:rPr>
              <a:pPr/>
              <a:t>5/11/17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val="2703811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6"/>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56"/>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5994A2-BACB-274B-9F04-199B86E9F8AA}" type="datetime1">
              <a:rPr lang="en-US" smtClean="0">
                <a:solidFill>
                  <a:srgbClr val="464653"/>
                </a:solidFill>
              </a:rPr>
              <a:pPr/>
              <a:t>5/11/17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609449"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8" name="Isosceles Triangle 7"/>
          <p:cNvSpPr>
            <a:spLocks noChangeAspect="1"/>
          </p:cNvSpPr>
          <p:nvPr/>
        </p:nvSpPr>
        <p:spPr>
          <a:xfrm rot="5400000">
            <a:off x="590440" y="6447460"/>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Tree>
    <p:extLst>
      <p:ext uri="{BB962C8B-B14F-4D97-AF65-F5344CB8AC3E}">
        <p14:creationId xmlns:p14="http://schemas.microsoft.com/office/powerpoint/2010/main" val="255384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94" y="2971803"/>
            <a:ext cx="9141617"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8" cy="365760"/>
          </a:xfrm>
        </p:spPr>
        <p:txBody>
          <a:bodyPr/>
          <a:lstStyle/>
          <a:p>
            <a:fld id="{13BCAABC-0083-4558-BD3E-E213F47F580C}" type="datetime1">
              <a:rPr lang="en-US" smtClean="0">
                <a:solidFill>
                  <a:srgbClr val="DDE9EC"/>
                </a:solidFill>
              </a:rPr>
              <a:pPr/>
              <a:t>5/11/17</a:t>
            </a:fld>
            <a:endParaRPr lang="en-US" dirty="0">
              <a:solidFill>
                <a:srgbClr val="DDE9EC"/>
              </a:solidFill>
            </a:endParaRPr>
          </a:p>
        </p:txBody>
      </p:sp>
      <p:sp>
        <p:nvSpPr>
          <p:cNvPr id="5" name="Footer Placeholder 4"/>
          <p:cNvSpPr>
            <a:spLocks noGrp="1"/>
          </p:cNvSpPr>
          <p:nvPr>
            <p:ph type="ftr" sz="quarter" idx="11"/>
          </p:nvPr>
        </p:nvSpPr>
        <p:spPr>
          <a:xfrm>
            <a:off x="3863860" y="6355080"/>
            <a:ext cx="4631754" cy="365760"/>
          </a:xfrm>
        </p:spPr>
        <p:txBody>
          <a:bodyPr/>
          <a:lstStyle/>
          <a:p>
            <a:endParaRPr lang="en-US" dirty="0">
              <a:solidFill>
                <a:srgbClr val="DDE9EC"/>
              </a:solidFill>
            </a:endParaRPr>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Tree>
    <p:extLst>
      <p:ext uri="{BB962C8B-B14F-4D97-AF65-F5344CB8AC3E}">
        <p14:creationId xmlns:p14="http://schemas.microsoft.com/office/powerpoint/2010/main" val="182547449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1"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5E99BD8-F43F-4F4A-9712-C32578EEC8F8}" type="datetime1">
              <a:rPr lang="en-US" smtClean="0">
                <a:solidFill>
                  <a:srgbClr val="464653"/>
                </a:solidFill>
              </a:rPr>
              <a:pPr/>
              <a:t>5/11/17</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4460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1"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2"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BCBBD9B-FB65-4512-B226-A267B89893CD}" type="datetime1">
              <a:rPr lang="en-US" smtClean="0">
                <a:solidFill>
                  <a:srgbClr val="464653"/>
                </a:solidFill>
              </a:rPr>
              <a:pPr/>
              <a:t>5/11/17</a:t>
            </a:fld>
            <a:endParaRPr lang="en-US" dirty="0">
              <a:solidFill>
                <a:srgbClr val="464653"/>
              </a:solidFill>
            </a:endParaRPr>
          </a:p>
        </p:txBody>
      </p:sp>
      <p:sp>
        <p:nvSpPr>
          <p:cNvPr id="8" name="Footer Placeholder 7"/>
          <p:cNvSpPr>
            <a:spLocks noGrp="1"/>
          </p:cNvSpPr>
          <p:nvPr>
            <p:ph type="ftr" sz="quarter" idx="11"/>
          </p:nvPr>
        </p:nvSpPr>
        <p:spPr/>
        <p:txBody>
          <a:bodyPr/>
          <a:lstStyle/>
          <a:p>
            <a:endParaRPr lang="en-US" dirty="0">
              <a:solidFill>
                <a:srgbClr val="464653"/>
              </a:solidFill>
            </a:endParaRPr>
          </a:p>
        </p:txBody>
      </p:sp>
      <p:sp>
        <p:nvSpPr>
          <p:cNvPr id="9" name="Slide Number Placeholder 8"/>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609463" y="2133600"/>
            <a:ext cx="5383396"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8" y="2133600"/>
            <a:ext cx="5383396"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9954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1"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D48513D-2C2F-481B-B49D-4ED5F0B98A06}" type="datetime1">
              <a:rPr lang="en-US" smtClean="0">
                <a:solidFill>
                  <a:srgbClr val="464653"/>
                </a:solidFill>
              </a:rPr>
              <a:pPr/>
              <a:t>5/11/17</a:t>
            </a:fld>
            <a:endParaRPr lang="en-US" dirty="0">
              <a:solidFill>
                <a:srgbClr val="464653"/>
              </a:solidFill>
            </a:endParaRPr>
          </a:p>
        </p:txBody>
      </p:sp>
      <p:sp>
        <p:nvSpPr>
          <p:cNvPr id="4" name="Footer Placeholder 3"/>
          <p:cNvSpPr>
            <a:spLocks noGrp="1"/>
          </p:cNvSpPr>
          <p:nvPr>
            <p:ph type="ftr" sz="quarter" idx="11"/>
          </p:nvPr>
        </p:nvSpPr>
        <p:spPr/>
        <p:txBody>
          <a:bodyPr/>
          <a:lstStyle/>
          <a:p>
            <a:endParaRPr lang="en-US" dirty="0">
              <a:solidFill>
                <a:srgbClr val="464653"/>
              </a:solidFill>
            </a:endParaRPr>
          </a:p>
        </p:txBody>
      </p:sp>
      <p:sp>
        <p:nvSpPr>
          <p:cNvPr id="5" name="Slide Number Placeholder 4"/>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590472" y="6447462"/>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Tree>
    <p:extLst>
      <p:ext uri="{BB962C8B-B14F-4D97-AF65-F5344CB8AC3E}">
        <p14:creationId xmlns:p14="http://schemas.microsoft.com/office/powerpoint/2010/main" val="364856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C0A81-C7E1-4C84-AA25-9616F335CBC3}" type="datetime1">
              <a:rPr lang="en-US" smtClean="0">
                <a:solidFill>
                  <a:srgbClr val="464653"/>
                </a:solidFill>
              </a:rPr>
              <a:pPr/>
              <a:t>5/11/17</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dirty="0">
              <a:solidFill>
                <a:srgbClr val="464653"/>
              </a:solidFill>
            </a:endParaRPr>
          </a:p>
        </p:txBody>
      </p:sp>
      <p:sp>
        <p:nvSpPr>
          <p:cNvPr id="4" name="Slide Number Placeholder 3"/>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609461"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black"/>
              </a:solidFill>
            </a:endParaRPr>
          </a:p>
        </p:txBody>
      </p:sp>
      <p:sp>
        <p:nvSpPr>
          <p:cNvPr id="6" name="Isosceles Triangle 5"/>
          <p:cNvSpPr>
            <a:spLocks noChangeAspect="1"/>
          </p:cNvSpPr>
          <p:nvPr/>
        </p:nvSpPr>
        <p:spPr>
          <a:xfrm rot="5400000">
            <a:off x="590472" y="6447462"/>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Tree>
    <p:extLst>
      <p:ext uri="{BB962C8B-B14F-4D97-AF65-F5344CB8AC3E}">
        <p14:creationId xmlns:p14="http://schemas.microsoft.com/office/powerpoint/2010/main" val="2537106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11FFE9B-C467-4500-911F-EB066E6458F3}" type="datetime1">
              <a:rPr lang="en-US" smtClean="0">
                <a:solidFill>
                  <a:srgbClr val="464653"/>
                </a:solidFill>
              </a:rPr>
              <a:pPr/>
              <a:t>5/11/17</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609461"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black"/>
              </a:solidFill>
            </a:endParaRPr>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black"/>
              </a:solidFill>
            </a:endParaRPr>
          </a:p>
        </p:txBody>
      </p:sp>
      <p:sp>
        <p:nvSpPr>
          <p:cNvPr id="9" name="Isosceles Triangle 8"/>
          <p:cNvSpPr>
            <a:spLocks noChangeAspect="1"/>
          </p:cNvSpPr>
          <p:nvPr/>
        </p:nvSpPr>
        <p:spPr>
          <a:xfrm rot="5400000">
            <a:off x="590472" y="6447462"/>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271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1"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1"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1"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F8A292B-EAD1-4F54-95E3-BE47A2A44626}" type="datetime1">
              <a:rPr lang="en-US" smtClean="0">
                <a:solidFill>
                  <a:srgbClr val="DDE9EC"/>
                </a:solidFill>
              </a:rPr>
              <a:pPr/>
              <a:t>5/11/17</a:t>
            </a:fld>
            <a:endParaRPr lang="en-US" dirty="0">
              <a:solidFill>
                <a:srgbClr val="DDE9EC"/>
              </a:solidFill>
            </a:endParaRPr>
          </a:p>
        </p:txBody>
      </p:sp>
      <p:sp>
        <p:nvSpPr>
          <p:cNvPr id="6" name="Footer Placeholder 5"/>
          <p:cNvSpPr>
            <a:spLocks noGrp="1"/>
          </p:cNvSpPr>
          <p:nvPr>
            <p:ph type="ftr" sz="quarter" idx="11"/>
          </p:nvPr>
        </p:nvSpPr>
        <p:spPr/>
        <p:txBody>
          <a:bodyPr/>
          <a:lstStyle/>
          <a:p>
            <a:endParaRPr lang="en-US" dirty="0">
              <a:solidFill>
                <a:srgbClr val="DDE9EC"/>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609461"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white"/>
              </a:solidFill>
            </a:endParaRPr>
          </a:p>
        </p:txBody>
      </p:sp>
      <p:sp>
        <p:nvSpPr>
          <p:cNvPr id="9" name="Isosceles Triangle 8"/>
          <p:cNvSpPr>
            <a:spLocks noChangeAspect="1"/>
          </p:cNvSpPr>
          <p:nvPr/>
        </p:nvSpPr>
        <p:spPr>
          <a:xfrm rot="5400000">
            <a:off x="590472" y="6447462"/>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
        <p:nvSpPr>
          <p:cNvPr id="10" name="Rectangle 9"/>
          <p:cNvSpPr/>
          <p:nvPr/>
        </p:nvSpPr>
        <p:spPr>
          <a:xfrm>
            <a:off x="609461"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Tree>
    <p:extLst>
      <p:ext uri="{BB962C8B-B14F-4D97-AF65-F5344CB8AC3E}">
        <p14:creationId xmlns:p14="http://schemas.microsoft.com/office/powerpoint/2010/main" val="354606167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1"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1"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pPr defTabSz="1015898"/>
            <a:fld id="{F8F8016E-CF0A-4A5A-B6EA-F667F63DFDEA}" type="datetime1">
              <a:rPr lang="en-US" smtClean="0">
                <a:solidFill>
                  <a:srgbClr val="464653"/>
                </a:solidFill>
              </a:rPr>
              <a:pPr defTabSz="1015898"/>
              <a:t>5/11/17</a:t>
            </a:fld>
            <a:endParaRPr lang="en-US" dirty="0">
              <a:solidFill>
                <a:srgbClr val="464653"/>
              </a:solidFill>
            </a:endParaRPr>
          </a:p>
        </p:txBody>
      </p:sp>
      <p:sp>
        <p:nvSpPr>
          <p:cNvPr id="3" name="Footer Placeholder 2"/>
          <p:cNvSpPr>
            <a:spLocks noGrp="1"/>
          </p:cNvSpPr>
          <p:nvPr>
            <p:ph type="ftr" sz="quarter" idx="3"/>
          </p:nvPr>
        </p:nvSpPr>
        <p:spPr>
          <a:xfrm>
            <a:off x="3863879"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pPr defTabSz="1015898"/>
            <a:endParaRPr lang="en-US" dirty="0">
              <a:solidFill>
                <a:srgbClr val="464653"/>
              </a:solidFill>
            </a:endParaRPr>
          </a:p>
        </p:txBody>
      </p:sp>
      <p:sp>
        <p:nvSpPr>
          <p:cNvPr id="23" name="Slide Number Placeholder 22"/>
          <p:cNvSpPr>
            <a:spLocks noGrp="1"/>
          </p:cNvSpPr>
          <p:nvPr>
            <p:ph type="sldNum" sz="quarter" idx="4"/>
          </p:nvPr>
        </p:nvSpPr>
        <p:spPr>
          <a:xfrm>
            <a:off x="816687"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pPr defTabSz="1015898"/>
            <a:fld id="{4929A69E-7D8F-4515-9605-0315ABD4F316}" type="slidenum">
              <a:rPr lang="en-US" smtClean="0">
                <a:solidFill>
                  <a:srgbClr val="464653"/>
                </a:solidFill>
              </a:rPr>
              <a:pPr defTabSz="1015898"/>
              <a:t>‹#›</a:t>
            </a:fld>
            <a:endParaRPr lang="en-US" dirty="0">
              <a:solidFill>
                <a:srgbClr val="464653"/>
              </a:solidFill>
            </a:endParaRPr>
          </a:p>
        </p:txBody>
      </p:sp>
      <p:sp>
        <p:nvSpPr>
          <p:cNvPr id="28" name="Straight Connector 27"/>
          <p:cNvSpPr>
            <a:spLocks noChangeShapeType="1"/>
          </p:cNvSpPr>
          <p:nvPr/>
        </p:nvSpPr>
        <p:spPr bwMode="auto">
          <a:xfrm>
            <a:off x="609461"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black"/>
              </a:solidFill>
            </a:endParaRPr>
          </a:p>
        </p:txBody>
      </p:sp>
      <p:sp>
        <p:nvSpPr>
          <p:cNvPr id="29" name="Straight Connector 28"/>
          <p:cNvSpPr>
            <a:spLocks noChangeShapeType="1"/>
          </p:cNvSpPr>
          <p:nvPr/>
        </p:nvSpPr>
        <p:spPr bwMode="auto">
          <a:xfrm>
            <a:off x="609461"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pPr defTabSz="1015898"/>
            <a:endParaRPr lang="en-US" sz="2000" dirty="0">
              <a:solidFill>
                <a:prstClr val="black"/>
              </a:solidFill>
            </a:endParaRPr>
          </a:p>
        </p:txBody>
      </p:sp>
      <p:sp>
        <p:nvSpPr>
          <p:cNvPr id="10" name="Isosceles Triangle 9"/>
          <p:cNvSpPr>
            <a:spLocks noChangeAspect="1"/>
          </p:cNvSpPr>
          <p:nvPr/>
        </p:nvSpPr>
        <p:spPr>
          <a:xfrm rot="5400000">
            <a:off x="590472" y="6447462"/>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defTabSz="1015898"/>
            <a:endParaRPr lang="en-US" sz="2000" dirty="0">
              <a:solidFill>
                <a:prstClr val="white"/>
              </a:solidFill>
            </a:endParaRPr>
          </a:p>
        </p:txBody>
      </p:sp>
    </p:spTree>
    <p:extLst>
      <p:ext uri="{BB962C8B-B14F-4D97-AF65-F5344CB8AC3E}">
        <p14:creationId xmlns:p14="http://schemas.microsoft.com/office/powerpoint/2010/main" val="11402438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49" y="152400"/>
            <a:ext cx="10969943"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449" y="1219200"/>
            <a:ext cx="10969943"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86" y="6356350"/>
            <a:ext cx="3051269" cy="365760"/>
          </a:xfrm>
          <a:prstGeom prst="rect">
            <a:avLst/>
          </a:prstGeom>
        </p:spPr>
        <p:txBody>
          <a:bodyPr vert="horz"/>
          <a:lstStyle>
            <a:lvl1pPr algn="l" eaLnBrk="1" latinLnBrk="0" hangingPunct="1">
              <a:defRPr kumimoji="0" sz="1400">
                <a:solidFill>
                  <a:schemeClr val="tx2"/>
                </a:solidFill>
              </a:defRPr>
            </a:lvl1pPr>
          </a:lstStyle>
          <a:p>
            <a:fld id="{D158F633-9764-2845-A074-813977D81419}" type="datetime1">
              <a:rPr lang="en-US" smtClean="0">
                <a:solidFill>
                  <a:srgbClr val="464653"/>
                </a:solidFill>
              </a:rPr>
              <a:pPr/>
              <a:t>5/11/17</a:t>
            </a:fld>
            <a:endParaRPr lang="en-US" dirty="0">
              <a:solidFill>
                <a:srgbClr val="464653"/>
              </a:solidFill>
            </a:endParaRPr>
          </a:p>
        </p:txBody>
      </p:sp>
      <p:sp>
        <p:nvSpPr>
          <p:cNvPr id="3" name="Footer Placeholder 2"/>
          <p:cNvSpPr>
            <a:spLocks noGrp="1"/>
          </p:cNvSpPr>
          <p:nvPr>
            <p:ph type="ftr" sz="quarter" idx="3"/>
          </p:nvPr>
        </p:nvSpPr>
        <p:spPr>
          <a:xfrm>
            <a:off x="3863857" y="6356350"/>
            <a:ext cx="4672383" cy="365760"/>
          </a:xfrm>
          <a:prstGeom prst="rect">
            <a:avLst/>
          </a:prstGeom>
        </p:spPr>
        <p:txBody>
          <a:bodyPr vert="horz"/>
          <a:lstStyle>
            <a:lvl1pPr algn="r" eaLnBrk="1" latinLnBrk="0" hangingPunct="1">
              <a:defRPr kumimoji="0" sz="1400">
                <a:solidFill>
                  <a:schemeClr val="tx2"/>
                </a:solidFill>
              </a:defRPr>
            </a:lvl1pPr>
          </a:lstStyle>
          <a:p>
            <a:r>
              <a:rPr lang="ar-SA" dirty="0">
                <a:solidFill>
                  <a:srgbClr val="464653"/>
                </a:solidFill>
              </a:rPr>
              <a:t>خروج البوتاسيوم</a:t>
            </a:r>
            <a:endParaRPr lang="en-US" dirty="0">
              <a:solidFill>
                <a:srgbClr val="464653"/>
              </a:solidFill>
            </a:endParaRPr>
          </a:p>
        </p:txBody>
      </p:sp>
      <p:sp>
        <p:nvSpPr>
          <p:cNvPr id="23" name="Slide Number Placeholder 22"/>
          <p:cNvSpPr>
            <a:spLocks noGrp="1"/>
          </p:cNvSpPr>
          <p:nvPr>
            <p:ph type="sldNum" sz="quarter" idx="4"/>
          </p:nvPr>
        </p:nvSpPr>
        <p:spPr>
          <a:xfrm>
            <a:off x="816651" y="6356350"/>
            <a:ext cx="2640912" cy="365760"/>
          </a:xfrm>
          <a:prstGeom prst="rect">
            <a:avLst/>
          </a:prstGeom>
        </p:spPr>
        <p:txBody>
          <a:bodyPr vert="horz"/>
          <a:lstStyle>
            <a:lvl1pPr algn="l" eaLnBrk="1" latinLnBrk="0" hangingPunct="1">
              <a:defRPr kumimoji="0" sz="1400">
                <a:solidFill>
                  <a:schemeClr val="tx2"/>
                </a:solidFill>
              </a:defRPr>
            </a:lvl1pPr>
          </a:lstStyle>
          <a:p>
            <a:fld id="{4929A69E-7D8F-4515-9605-0315ABD4F316}" type="slidenum">
              <a:rPr lang="en-US" smtClean="0">
                <a:solidFill>
                  <a:srgbClr val="464653"/>
                </a:solidFill>
              </a:rPr>
              <a:pPr/>
              <a:t>‹#›</a:t>
            </a:fld>
            <a:endParaRPr lang="en-US" dirty="0">
              <a:solidFill>
                <a:srgbClr val="464653"/>
              </a:solidFill>
            </a:endParaRPr>
          </a:p>
        </p:txBody>
      </p:sp>
      <p:sp>
        <p:nvSpPr>
          <p:cNvPr id="28" name="Straight Connector 27"/>
          <p:cNvSpPr>
            <a:spLocks noChangeShapeType="1"/>
          </p:cNvSpPr>
          <p:nvPr/>
        </p:nvSpPr>
        <p:spPr bwMode="auto">
          <a:xfrm>
            <a:off x="609449"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9" name="Straight Connector 28"/>
          <p:cNvSpPr>
            <a:spLocks noChangeShapeType="1"/>
          </p:cNvSpPr>
          <p:nvPr/>
        </p:nvSpPr>
        <p:spPr bwMode="auto">
          <a:xfrm>
            <a:off x="609449"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0" name="Isosceles Triangle 9"/>
          <p:cNvSpPr>
            <a:spLocks noChangeAspect="1"/>
          </p:cNvSpPr>
          <p:nvPr/>
        </p:nvSpPr>
        <p:spPr>
          <a:xfrm rot="5400000">
            <a:off x="590440" y="6447460"/>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34175984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tiff"/><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30.png"/><Relationship Id="rId1" Type="http://schemas.openxmlformats.org/officeDocument/2006/relationships/slideLayout" Target="../slideLayouts/slideLayout17.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13.xml"/><Relationship Id="rId2"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1" Type="http://schemas.openxmlformats.org/officeDocument/2006/relationships/diagramColors" Target="../diagrams/colors8.xml"/><Relationship Id="rId12" Type="http://schemas.microsoft.com/office/2007/relationships/diagramDrawing" Target="../diagrams/drawing8.xml"/><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diagramData" Target="../diagrams/data8.xml"/><Relationship Id="rId9" Type="http://schemas.openxmlformats.org/officeDocument/2006/relationships/diagramLayout" Target="../diagrams/layout8.xml"/><Relationship Id="rId10"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13.xml"/><Relationship Id="rId2" Type="http://schemas.openxmlformats.org/officeDocument/2006/relationships/diagramData" Target="../diagrams/data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13.xml"/><Relationship Id="rId2" Type="http://schemas.openxmlformats.org/officeDocument/2006/relationships/diagramData" Target="../diagrams/data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7"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diagramData" Target="../diagrams/data1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youtube.com/watch?v=CMZ2AormwgU" TargetMode="Externa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7"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diagramData" Target="../diagrams/data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7"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diagramData" Target="../diagrams/data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1" Type="http://schemas.openxmlformats.org/officeDocument/2006/relationships/slideLayout" Target="../slideLayouts/slideLayout13.xml"/><Relationship Id="rId2"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8.xml"/><Relationship Id="rId4" Type="http://schemas.openxmlformats.org/officeDocument/2006/relationships/diagramLayout" Target="../diagrams/layout18.xml"/><Relationship Id="rId5" Type="http://schemas.openxmlformats.org/officeDocument/2006/relationships/diagramQuickStyle" Target="../diagrams/quickStyle18.xml"/><Relationship Id="rId6" Type="http://schemas.openxmlformats.org/officeDocument/2006/relationships/diagramColors" Target="../diagrams/colors18.xml"/><Relationship Id="rId7" Type="http://schemas.microsoft.com/office/2007/relationships/diagramDrawing" Target="../diagrams/drawing18.xm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13.xml"/><Relationship Id="rId2" Type="http://schemas.openxmlformats.org/officeDocument/2006/relationships/diagramData" Target="../diagrams/data19.xml"/></Relationships>
</file>

<file path=ppt/slides/_rels/slide53.xml.rels><?xml version="1.0" encoding="UTF-8" standalone="yes"?>
<Relationships xmlns="http://schemas.openxmlformats.org/package/2006/relationships"><Relationship Id="rId3" Type="http://schemas.openxmlformats.org/officeDocument/2006/relationships/hyperlink" Target="mailto:Physiology436@gmail.com" TargetMode="External"/><Relationship Id="rId4" Type="http://schemas.openxmlformats.org/officeDocument/2006/relationships/hyperlink" Target="https://docs.google.com/document/d/1LoawAdvXBg92MWvPPuFp3LEG0jDWJYd6_cMBV_9aNww/edit" TargetMode="External"/><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9.jpeg"/><Relationship Id="rId1" Type="http://schemas.openxmlformats.org/officeDocument/2006/relationships/slideLayout" Target="../slideLayouts/slideLayout13.xml"/><Relationship Id="rId2"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11" Type="http://schemas.openxmlformats.org/officeDocument/2006/relationships/hyperlink" Target="https://www.youtube.com/watch?v=c05mJaeIQuY&amp;nohtml5=False" TargetMode="External"/><Relationship Id="rId12"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hyperlink" Target="https://www.youtube.com/watch?v=QsSdAXv5BEM&amp;nohtml5=False" TargetMode="External"/><Relationship Id="rId10"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7206" y="1991153"/>
            <a:ext cx="7770376" cy="1470025"/>
          </a:xfrm>
        </p:spPr>
        <p:txBody>
          <a:bodyPr>
            <a:noAutofit/>
          </a:bodyPr>
          <a:lstStyle/>
          <a:p>
            <a:pPr algn="ctr"/>
            <a:r>
              <a:rPr lang="en-US" sz="4000" b="1" smtClean="0">
                <a:solidFill>
                  <a:schemeClr val="accent2">
                    <a:lumMod val="75000"/>
                  </a:schemeClr>
                </a:solidFill>
                <a:latin typeface="Arial Black" panose="020B0A04020102020204" pitchFamily="34" charset="0"/>
              </a:rPr>
              <a:t>Renal Function and GFR</a:t>
            </a:r>
            <a:endParaRPr lang="en-US" sz="2400"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2680335" y="5183474"/>
            <a:ext cx="7481067" cy="720080"/>
          </a:xfrm>
        </p:spPr>
        <p:txBody>
          <a:bodyPr>
            <a:normAutofit/>
          </a:bodyPr>
          <a:lstStyle/>
          <a:p>
            <a:pPr algn="ctr"/>
            <a:r>
              <a:rPr lang="en-GB" sz="1800" b="1" dirty="0">
                <a:solidFill>
                  <a:schemeClr val="accent1">
                    <a:lumMod val="75000"/>
                  </a:schemeClr>
                </a:solidFill>
              </a:rPr>
              <a:t>Physiology Team 436 – </a:t>
            </a:r>
            <a:r>
              <a:rPr lang="en-GB" sz="1800" b="1" dirty="0" smtClean="0">
                <a:solidFill>
                  <a:schemeClr val="accent1">
                    <a:lumMod val="75000"/>
                  </a:schemeClr>
                </a:solidFill>
              </a:rPr>
              <a:t>Renal </a:t>
            </a:r>
            <a:r>
              <a:rPr lang="en-GB" sz="1800" b="1" dirty="0">
                <a:solidFill>
                  <a:schemeClr val="accent1">
                    <a:lumMod val="75000"/>
                  </a:schemeClr>
                </a:solidFill>
              </a:rPr>
              <a:t>Block </a:t>
            </a:r>
            <a:r>
              <a:rPr lang="en-GB" sz="1800" b="1" dirty="0" smtClean="0">
                <a:solidFill>
                  <a:schemeClr val="accent1">
                    <a:lumMod val="75000"/>
                  </a:schemeClr>
                </a:solidFill>
              </a:rPr>
              <a:t>Lectures 1 &amp; 2</a:t>
            </a:r>
            <a:endParaRPr lang="en-GB" sz="1800" b="1" dirty="0">
              <a:solidFill>
                <a:schemeClr val="accent1">
                  <a:lumMod val="75000"/>
                </a:schemeClr>
              </a:solidFill>
            </a:endParaRPr>
          </a:p>
        </p:txBody>
      </p:sp>
      <p:cxnSp>
        <p:nvCxnSpPr>
          <p:cNvPr id="6" name="Straight Connector 5"/>
          <p:cNvCxnSpPr/>
          <p:nvPr/>
        </p:nvCxnSpPr>
        <p:spPr>
          <a:xfrm>
            <a:off x="2680335" y="2924944"/>
            <a:ext cx="698295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31" y="364439"/>
            <a:ext cx="1655753" cy="1656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31079" y="3617729"/>
            <a:ext cx="6479032" cy="1323439"/>
          </a:xfrm>
          <a:prstGeom prst="rect">
            <a:avLst/>
          </a:prstGeom>
          <a:noFill/>
        </p:spPr>
        <p:txBody>
          <a:bodyPr wrap="square" rtlCol="0">
            <a:spAutoFit/>
          </a:bodyPr>
          <a:lstStyle/>
          <a:p>
            <a:pPr defTabSz="914363"/>
            <a:r>
              <a:rPr lang="en-US" sz="1600" dirty="0">
                <a:solidFill>
                  <a:srgbClr val="FF0000"/>
                </a:solidFill>
              </a:rPr>
              <a:t>Red: very </a:t>
            </a:r>
            <a:r>
              <a:rPr lang="en-US" sz="1600" dirty="0" smtClean="0">
                <a:solidFill>
                  <a:srgbClr val="FF0000"/>
                </a:solidFill>
              </a:rPr>
              <a:t>important</a:t>
            </a:r>
            <a:r>
              <a:rPr lang="en-US" sz="1600" dirty="0">
                <a:solidFill>
                  <a:srgbClr val="FF0000"/>
                </a:solidFill>
              </a:rPr>
              <a:t>.</a:t>
            </a:r>
          </a:p>
          <a:p>
            <a:pPr defTabSz="914363"/>
            <a:r>
              <a:rPr lang="en-US" sz="1600" dirty="0">
                <a:solidFill>
                  <a:srgbClr val="DDE9EC">
                    <a:lumMod val="50000"/>
                  </a:srgbClr>
                </a:solidFill>
              </a:rPr>
              <a:t>Green:  </a:t>
            </a:r>
            <a:r>
              <a:rPr lang="en-US" sz="1600" dirty="0" smtClean="0">
                <a:solidFill>
                  <a:srgbClr val="DDE9EC">
                    <a:lumMod val="50000"/>
                  </a:srgbClr>
                </a:solidFill>
              </a:rPr>
              <a:t>Doctor’s notes.</a:t>
            </a:r>
          </a:p>
          <a:p>
            <a:pPr defTabSz="914363"/>
            <a:r>
              <a:rPr lang="en-US" sz="1600" dirty="0">
                <a:solidFill>
                  <a:srgbClr val="C76B9B"/>
                </a:solidFill>
              </a:rPr>
              <a:t>Pink:  </a:t>
            </a:r>
            <a:r>
              <a:rPr lang="en-US" sz="1600" dirty="0" smtClean="0">
                <a:solidFill>
                  <a:srgbClr val="C76B9B"/>
                </a:solidFill>
              </a:rPr>
              <a:t>formulas. </a:t>
            </a:r>
            <a:endParaRPr lang="en-US" sz="1600" dirty="0" smtClean="0">
              <a:solidFill>
                <a:srgbClr val="DDE9EC">
                  <a:lumMod val="50000"/>
                </a:srgbClr>
              </a:solidFill>
            </a:endParaRPr>
          </a:p>
          <a:p>
            <a:pPr defTabSz="914363"/>
            <a:r>
              <a:rPr lang="en-US" sz="1600" dirty="0" smtClean="0">
                <a:solidFill>
                  <a:srgbClr val="FADA7A">
                    <a:lumMod val="75000"/>
                  </a:srgbClr>
                </a:solidFill>
              </a:rPr>
              <a:t>Yellow:  numbers.</a:t>
            </a:r>
          </a:p>
          <a:p>
            <a:pPr defTabSz="914363"/>
            <a:r>
              <a:rPr lang="en-US" sz="1600" dirty="0" smtClean="0">
                <a:solidFill>
                  <a:prstClr val="white">
                    <a:lumMod val="65000"/>
                  </a:prstClr>
                </a:solidFill>
              </a:rPr>
              <a:t>Gray</a:t>
            </a:r>
            <a:r>
              <a:rPr lang="en-US" sz="1600" dirty="0">
                <a:solidFill>
                  <a:prstClr val="white">
                    <a:lumMod val="65000"/>
                  </a:prstClr>
                </a:solidFill>
              </a:rPr>
              <a:t>: </a:t>
            </a:r>
            <a:r>
              <a:rPr lang="en-US" sz="1600" dirty="0" smtClean="0">
                <a:solidFill>
                  <a:prstClr val="white">
                    <a:lumMod val="65000"/>
                  </a:prstClr>
                </a:solidFill>
              </a:rPr>
              <a:t>notes</a:t>
            </a:r>
            <a:r>
              <a:rPr lang="en-US" sz="1600" dirty="0">
                <a:solidFill>
                  <a:prstClr val="white">
                    <a:lumMod val="65000"/>
                  </a:prstClr>
                </a:solidFill>
              </a:rPr>
              <a:t> </a:t>
            </a:r>
            <a:r>
              <a:rPr lang="en-US" sz="1600" dirty="0" smtClean="0">
                <a:solidFill>
                  <a:prstClr val="white">
                    <a:lumMod val="65000"/>
                  </a:prstClr>
                </a:solidFill>
              </a:rPr>
              <a:t>and explanation.</a:t>
            </a:r>
            <a:endParaRPr lang="en-US" sz="1600" dirty="0">
              <a:solidFill>
                <a:prstClr val="white">
                  <a:lumMod val="65000"/>
                </a:prstClr>
              </a:solidFill>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9915954" y="364440"/>
            <a:ext cx="1795082" cy="1099403"/>
          </a:xfrm>
          <a:prstGeom prst="rect">
            <a:avLst/>
          </a:prstGeom>
        </p:spPr>
      </p:pic>
      <p:sp>
        <p:nvSpPr>
          <p:cNvPr id="11" name="Slide Number Placeholder 10"/>
          <p:cNvSpPr>
            <a:spLocks noGrp="1"/>
          </p:cNvSpPr>
          <p:nvPr>
            <p:ph type="sldNum" sz="quarter" idx="12"/>
          </p:nvPr>
        </p:nvSpPr>
        <p:spPr/>
        <p:txBody>
          <a:bodyPr/>
          <a:lstStyle/>
          <a:p>
            <a:fld id="{4929A69E-7D8F-4515-9605-0315ABD4F316}" type="slidenum">
              <a:rPr lang="en-US" smtClean="0">
                <a:solidFill>
                  <a:srgbClr val="464653"/>
                </a:solidFill>
              </a:rPr>
              <a:pPr/>
              <a:t>1</a:t>
            </a:fld>
            <a:endParaRPr lang="en-US" dirty="0">
              <a:solidFill>
                <a:srgbClr val="464653"/>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252" y="1936081"/>
            <a:ext cx="1583709" cy="1297607"/>
          </a:xfrm>
          <a:prstGeom prst="rect">
            <a:avLst/>
          </a:prstGeom>
        </p:spPr>
      </p:pic>
      <p:pic>
        <p:nvPicPr>
          <p:cNvPr id="7" name="Picture 6"/>
          <p:cNvPicPr>
            <a:picLocks noChangeAspect="1"/>
          </p:cNvPicPr>
          <p:nvPr/>
        </p:nvPicPr>
        <p:blipFill rotWithShape="1">
          <a:blip r:embed="rId6"/>
          <a:srcRect l="11157" r="11157"/>
          <a:stretch/>
        </p:blipFill>
        <p:spPr>
          <a:xfrm>
            <a:off x="9915954" y="1675808"/>
            <a:ext cx="1795083" cy="1609176"/>
          </a:xfrm>
          <a:prstGeom prst="rect">
            <a:avLst/>
          </a:prstGeom>
        </p:spPr>
      </p:pic>
      <p:sp>
        <p:nvSpPr>
          <p:cNvPr id="12" name="TextBox 11"/>
          <p:cNvSpPr txBox="1"/>
          <p:nvPr/>
        </p:nvSpPr>
        <p:spPr>
          <a:xfrm>
            <a:off x="2502727" y="6400800"/>
            <a:ext cx="7399337" cy="276999"/>
          </a:xfrm>
          <a:prstGeom prst="rect">
            <a:avLst/>
          </a:prstGeom>
          <a:noFill/>
        </p:spPr>
        <p:txBody>
          <a:bodyPr wrap="square" rtlCol="0">
            <a:spAutoFit/>
          </a:bodyPr>
          <a:lstStyle/>
          <a:p>
            <a:r>
              <a:rPr lang="en-US" sz="1200" dirty="0" smtClean="0">
                <a:solidFill>
                  <a:schemeClr val="bg1">
                    <a:lumMod val="50000"/>
                  </a:schemeClr>
                </a:solidFill>
              </a:rPr>
              <a:t>For further understanding please check our “Extra Notes” file which contains extra explanation for reference books.</a:t>
            </a:r>
            <a:endParaRPr lang="en-US" sz="1200" dirty="0">
              <a:solidFill>
                <a:schemeClr val="bg1">
                  <a:lumMod val="50000"/>
                </a:schemeClr>
              </a:solidFill>
            </a:endParaRPr>
          </a:p>
        </p:txBody>
      </p:sp>
      <p:sp>
        <p:nvSpPr>
          <p:cNvPr id="13" name="TextBox 12"/>
          <p:cNvSpPr txBox="1"/>
          <p:nvPr/>
        </p:nvSpPr>
        <p:spPr>
          <a:xfrm>
            <a:off x="2091036" y="3190684"/>
            <a:ext cx="8222715" cy="261610"/>
          </a:xfrm>
          <a:prstGeom prst="rect">
            <a:avLst/>
          </a:prstGeom>
          <a:noFill/>
        </p:spPr>
        <p:txBody>
          <a:bodyPr wrap="square" rtlCol="0">
            <a:spAutoFit/>
          </a:bodyPr>
          <a:lstStyle/>
          <a:p>
            <a:pPr algn="ctr"/>
            <a:r>
              <a:rPr lang="en-US" sz="1100" dirty="0" smtClean="0"/>
              <a:t>We advise that you study the anatomy and histology of the kidney before studying these lectures; then quickly review them from here!</a:t>
            </a:r>
            <a:endParaRPr lang="en-US" sz="1100" dirty="0"/>
          </a:p>
        </p:txBody>
      </p:sp>
    </p:spTree>
    <p:extLst>
      <p:ext uri="{BB962C8B-B14F-4D97-AF65-F5344CB8AC3E}">
        <p14:creationId xmlns:p14="http://schemas.microsoft.com/office/powerpoint/2010/main" val="1586493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8378" y="1223830"/>
            <a:ext cx="6442138" cy="5132519"/>
          </a:xfrm>
          <a:prstGeom prst="rect">
            <a:avLst/>
          </a:prstGeom>
          <a:solidFill>
            <a:schemeClr val="accent2">
              <a:alpha val="10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10</a:t>
            </a:fld>
            <a:endParaRPr lang="en-US" dirty="0">
              <a:solidFill>
                <a:srgbClr val="464653"/>
              </a:solidFill>
            </a:endParaRPr>
          </a:p>
        </p:txBody>
      </p:sp>
      <p:sp>
        <p:nvSpPr>
          <p:cNvPr id="5" name="Rectangle 4"/>
          <p:cNvSpPr/>
          <p:nvPr/>
        </p:nvSpPr>
        <p:spPr>
          <a:xfrm>
            <a:off x="616745" y="435035"/>
            <a:ext cx="6226384" cy="584775"/>
          </a:xfrm>
          <a:prstGeom prst="rect">
            <a:avLst/>
          </a:prstGeom>
        </p:spPr>
        <p:txBody>
          <a:bodyPr wrap="none">
            <a:spAutoFit/>
          </a:bodyPr>
          <a:lstStyle/>
          <a:p>
            <a:r>
              <a:rPr lang="en-US" sz="3200" dirty="0">
                <a:solidFill>
                  <a:schemeClr val="tx2"/>
                </a:solidFill>
                <a:latin typeface="+mj-lt"/>
                <a:ea typeface="+mj-ea"/>
                <a:cs typeface="+mj-cs"/>
              </a:rPr>
              <a:t>Capillary Beds of the Nephron</a:t>
            </a:r>
          </a:p>
        </p:txBody>
      </p:sp>
      <p:sp>
        <p:nvSpPr>
          <p:cNvPr id="6" name="Content Placeholder 2"/>
          <p:cNvSpPr>
            <a:spLocks noGrp="1"/>
          </p:cNvSpPr>
          <p:nvPr>
            <p:ph sz="quarter" idx="1"/>
          </p:nvPr>
        </p:nvSpPr>
        <p:spPr>
          <a:xfrm>
            <a:off x="609449" y="1219200"/>
            <a:ext cx="6709099" cy="4937760"/>
          </a:xfrm>
        </p:spPr>
        <p:txBody>
          <a:bodyPr>
            <a:noAutofit/>
          </a:bodyPr>
          <a:lstStyle/>
          <a:p>
            <a:pPr eaLnBrk="1" hangingPunct="1">
              <a:defRPr/>
            </a:pPr>
            <a:r>
              <a:rPr lang="en-US" sz="1800" spc="20" dirty="0">
                <a:solidFill>
                  <a:srgbClr val="000000"/>
                </a:solidFill>
              </a:rPr>
              <a:t>Every nephron has two capillary beds</a:t>
            </a:r>
          </a:p>
          <a:p>
            <a:pPr lvl="1" eaLnBrk="1" hangingPunct="1">
              <a:defRPr/>
            </a:pPr>
            <a:r>
              <a:rPr lang="en-US" sz="1800" spc="20" dirty="0">
                <a:solidFill>
                  <a:srgbClr val="000000"/>
                </a:solidFill>
              </a:rPr>
              <a:t>Glomerulus </a:t>
            </a:r>
          </a:p>
          <a:p>
            <a:pPr lvl="1" eaLnBrk="1" hangingPunct="1">
              <a:defRPr/>
            </a:pPr>
            <a:r>
              <a:rPr lang="en-US" sz="1800" spc="20" dirty="0">
                <a:solidFill>
                  <a:srgbClr val="000000"/>
                </a:solidFill>
              </a:rPr>
              <a:t>Peritubular </a:t>
            </a:r>
            <a:r>
              <a:rPr lang="en-US" sz="1800" spc="20" dirty="0" smtClean="0">
                <a:solidFill>
                  <a:srgbClr val="000000"/>
                </a:solidFill>
              </a:rPr>
              <a:t>capillaries </a:t>
            </a:r>
            <a:r>
              <a:rPr lang="en-US" sz="1800" spc="20" dirty="0" smtClean="0">
                <a:solidFill>
                  <a:schemeClr val="bg1">
                    <a:lumMod val="85000"/>
                  </a:schemeClr>
                </a:solidFill>
              </a:rPr>
              <a:t>vasa recta</a:t>
            </a:r>
            <a:endParaRPr lang="en-US" sz="1800" spc="20" dirty="0">
              <a:solidFill>
                <a:schemeClr val="bg1">
                  <a:lumMod val="85000"/>
                </a:schemeClr>
              </a:solidFill>
            </a:endParaRPr>
          </a:p>
          <a:p>
            <a:pPr eaLnBrk="1" hangingPunct="1">
              <a:defRPr/>
            </a:pPr>
            <a:endParaRPr lang="en-US" sz="1800" spc="20" dirty="0" smtClean="0">
              <a:solidFill>
                <a:srgbClr val="000000"/>
              </a:solidFill>
            </a:endParaRPr>
          </a:p>
          <a:p>
            <a:pPr eaLnBrk="1" hangingPunct="1">
              <a:defRPr/>
            </a:pPr>
            <a:r>
              <a:rPr lang="en-US" sz="1800" spc="20" dirty="0" smtClean="0">
                <a:solidFill>
                  <a:srgbClr val="000000"/>
                </a:solidFill>
              </a:rPr>
              <a:t>Each </a:t>
            </a:r>
            <a:r>
              <a:rPr lang="en-US" sz="1800" spc="20" dirty="0">
                <a:solidFill>
                  <a:srgbClr val="000000"/>
                </a:solidFill>
              </a:rPr>
              <a:t>glomerulus is: </a:t>
            </a:r>
          </a:p>
          <a:p>
            <a:pPr lvl="1" eaLnBrk="1" hangingPunct="1">
              <a:defRPr/>
            </a:pPr>
            <a:r>
              <a:rPr lang="en-US" sz="1800" spc="20" dirty="0">
                <a:solidFill>
                  <a:srgbClr val="000000"/>
                </a:solidFill>
              </a:rPr>
              <a:t>Fed by an afferent arteriole </a:t>
            </a:r>
          </a:p>
          <a:p>
            <a:pPr lvl="1" eaLnBrk="1" hangingPunct="1">
              <a:defRPr/>
            </a:pPr>
            <a:r>
              <a:rPr lang="en-US" sz="1800" spc="20" dirty="0">
                <a:solidFill>
                  <a:schemeClr val="tx1"/>
                </a:solidFill>
              </a:rPr>
              <a:t>Drained by an efferent arteriole</a:t>
            </a:r>
          </a:p>
          <a:p>
            <a:pPr eaLnBrk="1" hangingPunct="1">
              <a:defRPr/>
            </a:pPr>
            <a:endParaRPr lang="en-US" sz="1800" spc="20" dirty="0" smtClean="0">
              <a:solidFill>
                <a:srgbClr val="000000"/>
              </a:solidFill>
            </a:endParaRPr>
          </a:p>
          <a:p>
            <a:pPr eaLnBrk="1" hangingPunct="1">
              <a:defRPr/>
            </a:pPr>
            <a:r>
              <a:rPr lang="en-US" sz="1800" spc="20" dirty="0" smtClean="0">
                <a:solidFill>
                  <a:srgbClr val="000000"/>
                </a:solidFill>
              </a:rPr>
              <a:t>Blood </a:t>
            </a:r>
            <a:r>
              <a:rPr lang="en-US" sz="1800" spc="20" dirty="0">
                <a:solidFill>
                  <a:srgbClr val="000000"/>
                </a:solidFill>
              </a:rPr>
              <a:t>pressure in the glomerulus is high because:</a:t>
            </a:r>
          </a:p>
          <a:p>
            <a:pPr lvl="1" eaLnBrk="1" hangingPunct="1">
              <a:defRPr/>
            </a:pPr>
            <a:r>
              <a:rPr lang="en-US" sz="1800" spc="20" dirty="0">
                <a:solidFill>
                  <a:srgbClr val="000000"/>
                </a:solidFill>
              </a:rPr>
              <a:t>Arterioles are high-resistance vessels</a:t>
            </a:r>
          </a:p>
          <a:p>
            <a:pPr lvl="1" eaLnBrk="1" hangingPunct="1">
              <a:defRPr/>
            </a:pPr>
            <a:r>
              <a:rPr lang="en-US" sz="1800" spc="20" dirty="0">
                <a:solidFill>
                  <a:srgbClr val="000000"/>
                </a:solidFill>
              </a:rPr>
              <a:t>Afferent arterioles have larger diameters than efferent arterioles</a:t>
            </a:r>
          </a:p>
          <a:p>
            <a:pPr eaLnBrk="1" hangingPunct="1">
              <a:defRPr/>
            </a:pPr>
            <a:endParaRPr lang="en-US" sz="1800" spc="20" dirty="0" smtClean="0"/>
          </a:p>
          <a:p>
            <a:pPr eaLnBrk="1" hangingPunct="1">
              <a:defRPr/>
            </a:pPr>
            <a:r>
              <a:rPr lang="en-US" sz="1800" spc="20" dirty="0" smtClean="0"/>
              <a:t>Fluids </a:t>
            </a:r>
            <a:r>
              <a:rPr lang="en-US" sz="1800" spc="20" dirty="0"/>
              <a:t>and solutes are forced out of the blood throughout the entire length of the glomerulus</a:t>
            </a:r>
          </a:p>
        </p:txBody>
      </p:sp>
      <p:sp>
        <p:nvSpPr>
          <p:cNvPr id="8" name="Rectangle 7"/>
          <p:cNvSpPr/>
          <p:nvPr/>
        </p:nvSpPr>
        <p:spPr>
          <a:xfrm>
            <a:off x="7608594" y="1433072"/>
            <a:ext cx="1739387" cy="369332"/>
          </a:xfrm>
          <a:prstGeom prst="rect">
            <a:avLst/>
          </a:prstGeom>
        </p:spPr>
        <p:txBody>
          <a:bodyPr wrap="none">
            <a:spAutoFit/>
          </a:bodyPr>
          <a:lstStyle/>
          <a:p>
            <a:r>
              <a:rPr lang="en-US" altLang="en-US" b="1" dirty="0">
                <a:ea typeface="MS PGothic" charset="-128"/>
              </a:rPr>
              <a:t>Capillary Beds</a:t>
            </a:r>
            <a:endParaRPr lang="en-US" dirty="0"/>
          </a:p>
        </p:txBody>
      </p:sp>
      <p:sp>
        <p:nvSpPr>
          <p:cNvPr id="9" name="Content Placeholder 2"/>
          <p:cNvSpPr txBox="1">
            <a:spLocks/>
          </p:cNvSpPr>
          <p:nvPr/>
        </p:nvSpPr>
        <p:spPr>
          <a:xfrm>
            <a:off x="7339619" y="1808889"/>
            <a:ext cx="4040877" cy="3962400"/>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r>
              <a:rPr lang="en-US" altLang="en-US" sz="2000" b="1" dirty="0" smtClean="0">
                <a:solidFill>
                  <a:srgbClr val="C00000"/>
                </a:solidFill>
                <a:effectLst>
                  <a:outerShdw blurRad="38100" dist="38100" dir="2700000" algn="tl">
                    <a:srgbClr val="C0C0C0"/>
                  </a:outerShdw>
                </a:effectLst>
              </a:rPr>
              <a:t>Peritubular beds</a:t>
            </a:r>
            <a:r>
              <a:rPr lang="en-US" altLang="en-US" sz="2000" dirty="0" smtClean="0">
                <a:solidFill>
                  <a:srgbClr val="C00000"/>
                </a:solidFill>
              </a:rPr>
              <a:t> </a:t>
            </a:r>
            <a:r>
              <a:rPr lang="en-US" altLang="en-US" sz="2000" dirty="0" smtClean="0">
                <a:solidFill>
                  <a:srgbClr val="000000"/>
                </a:solidFill>
              </a:rPr>
              <a:t>are low-pressure, porous capillaries adapted for absorption that: </a:t>
            </a:r>
          </a:p>
          <a:p>
            <a:pPr lvl="1">
              <a:defRPr/>
            </a:pPr>
            <a:r>
              <a:rPr lang="en-US" altLang="en-US" sz="2000" dirty="0" smtClean="0">
                <a:solidFill>
                  <a:srgbClr val="000000"/>
                </a:solidFill>
                <a:ea typeface="Arial" panose="020B0604020202020204" pitchFamily="34" charset="0"/>
              </a:rPr>
              <a:t>Arise from efferent arterioles</a:t>
            </a:r>
          </a:p>
          <a:p>
            <a:pPr lvl="1">
              <a:defRPr/>
            </a:pPr>
            <a:r>
              <a:rPr lang="en-US" altLang="en-US" sz="2000" dirty="0" smtClean="0">
                <a:solidFill>
                  <a:srgbClr val="000000"/>
                </a:solidFill>
                <a:ea typeface="Arial" panose="020B0604020202020204" pitchFamily="34" charset="0"/>
              </a:rPr>
              <a:t>adhere to adjacent renal tubules </a:t>
            </a:r>
            <a:r>
              <a:rPr lang="en-US" altLang="en-US" sz="2100" dirty="0">
                <a:solidFill>
                  <a:srgbClr val="DDE9EC">
                    <a:lumMod val="50000"/>
                  </a:srgbClr>
                </a:solidFill>
              </a:rPr>
              <a:t>(</a:t>
            </a:r>
            <a:r>
              <a:rPr lang="en-US" sz="2100" dirty="0">
                <a:solidFill>
                  <a:srgbClr val="DDE9EC">
                    <a:lumMod val="50000"/>
                  </a:srgbClr>
                </a:solidFill>
              </a:rPr>
              <a:t>because it takes electrolytes from Renal Tubules)</a:t>
            </a:r>
            <a:endParaRPr lang="en-US" altLang="en-US" sz="2100" dirty="0">
              <a:solidFill>
                <a:srgbClr val="DDE9EC">
                  <a:lumMod val="50000"/>
                </a:srgbClr>
              </a:solidFill>
            </a:endParaRPr>
          </a:p>
          <a:p>
            <a:pPr lvl="1">
              <a:defRPr/>
            </a:pPr>
            <a:r>
              <a:rPr lang="en-US" altLang="en-US" sz="2000" dirty="0" smtClean="0">
                <a:solidFill>
                  <a:srgbClr val="000000"/>
                </a:solidFill>
                <a:ea typeface="Arial" panose="020B0604020202020204" pitchFamily="34" charset="0"/>
              </a:rPr>
              <a:t>Empty into the renal venous system</a:t>
            </a:r>
          </a:p>
          <a:p>
            <a:pPr lvl="1">
              <a:defRPr/>
            </a:pPr>
            <a:r>
              <a:rPr lang="en-US" altLang="en-US" sz="2000" dirty="0">
                <a:solidFill>
                  <a:srgbClr val="DDE9EC">
                    <a:lumMod val="50000"/>
                  </a:srgbClr>
                </a:solidFill>
              </a:rPr>
              <a:t>In cortex </a:t>
            </a:r>
          </a:p>
          <a:p>
            <a:pPr>
              <a:defRPr/>
            </a:pPr>
            <a:endParaRPr lang="en-US" altLang="en-US" sz="2000" dirty="0" smtClean="0"/>
          </a:p>
          <a:p>
            <a:pPr>
              <a:defRPr/>
            </a:pPr>
            <a:r>
              <a:rPr lang="en-US" altLang="en-US" sz="2000" b="1" dirty="0" smtClean="0">
                <a:solidFill>
                  <a:srgbClr val="C00000"/>
                </a:solidFill>
                <a:effectLst>
                  <a:outerShdw blurRad="38100" dist="38100" dir="2700000" algn="tl">
                    <a:srgbClr val="C0C0C0"/>
                  </a:outerShdw>
                </a:effectLst>
              </a:rPr>
              <a:t>Vasa recta</a:t>
            </a:r>
            <a:r>
              <a:rPr lang="en-US" altLang="en-US" sz="2000" dirty="0" smtClean="0">
                <a:solidFill>
                  <a:srgbClr val="C00000"/>
                </a:solidFill>
              </a:rPr>
              <a:t> </a:t>
            </a:r>
            <a:r>
              <a:rPr lang="en-US" altLang="en-US" sz="2000" dirty="0" smtClean="0"/>
              <a:t>– long, straight efferent arterioles of </a:t>
            </a:r>
            <a:r>
              <a:rPr lang="en-US" altLang="en-US" sz="2000" dirty="0" smtClean="0">
                <a:solidFill>
                  <a:srgbClr val="FF0000"/>
                </a:solidFill>
              </a:rPr>
              <a:t>juxtamedullary nephrons </a:t>
            </a:r>
            <a:endParaRPr lang="en-US" altLang="en-US" sz="2000" dirty="0">
              <a:solidFill>
                <a:srgbClr val="FF0000"/>
              </a:solidFill>
            </a:endParaRPr>
          </a:p>
        </p:txBody>
      </p:sp>
      <p:sp>
        <p:nvSpPr>
          <p:cNvPr id="10" name="Rectangle 9"/>
          <p:cNvSpPr/>
          <p:nvPr/>
        </p:nvSpPr>
        <p:spPr>
          <a:xfrm>
            <a:off x="7318548" y="1220049"/>
            <a:ext cx="4320480" cy="5136299"/>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46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vertical)">
                                      <p:cBhvr>
                                        <p:cTn id="7" dur="500"/>
                                        <p:tgtEl>
                                          <p:spTgt spid="6">
                                            <p:txEl>
                                              <p:pRg st="0" end="0"/>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vertical)">
                                      <p:cBhvr>
                                        <p:cTn id="10" dur="500"/>
                                        <p:tgtEl>
                                          <p:spTgt spid="6">
                                            <p:txEl>
                                              <p:pRg st="1" end="1"/>
                                            </p:txEl>
                                          </p:spTgt>
                                        </p:tgtEl>
                                      </p:cBhvr>
                                    </p:animEffect>
                                  </p:childTnLst>
                                </p:cTn>
                              </p:par>
                              <p:par>
                                <p:cTn id="11" presetID="3" presetClass="entr" presetSubtype="5"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vertic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linds(vertical)">
                                      <p:cBhvr>
                                        <p:cTn id="18" dur="500"/>
                                        <p:tgtEl>
                                          <p:spTgt spid="6">
                                            <p:txEl>
                                              <p:pRg st="4" end="4"/>
                                            </p:txEl>
                                          </p:spTgt>
                                        </p:tgtEl>
                                      </p:cBhvr>
                                    </p:animEffect>
                                  </p:childTnLst>
                                </p:cTn>
                              </p:par>
                              <p:par>
                                <p:cTn id="19" presetID="3" presetClass="entr" presetSubtype="5"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linds(vertical)">
                                      <p:cBhvr>
                                        <p:cTn id="21" dur="500"/>
                                        <p:tgtEl>
                                          <p:spTgt spid="6">
                                            <p:txEl>
                                              <p:pRg st="5" end="5"/>
                                            </p:txEl>
                                          </p:spTgt>
                                        </p:tgtEl>
                                      </p:cBhvr>
                                    </p:animEffect>
                                  </p:childTnLst>
                                </p:cTn>
                              </p:par>
                              <p:par>
                                <p:cTn id="22" presetID="3" presetClass="entr" presetSubtype="5"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blinds(vertical)">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5"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blinds(vertical)">
                                      <p:cBhvr>
                                        <p:cTn id="29" dur="500"/>
                                        <p:tgtEl>
                                          <p:spTgt spid="6">
                                            <p:txEl>
                                              <p:pRg st="8" end="8"/>
                                            </p:txEl>
                                          </p:spTgt>
                                        </p:tgtEl>
                                      </p:cBhvr>
                                    </p:animEffect>
                                  </p:childTnLst>
                                </p:cTn>
                              </p:par>
                              <p:par>
                                <p:cTn id="30" presetID="3" presetClass="entr" presetSubtype="5" fill="hold" nodeType="with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blinds(vertical)">
                                      <p:cBhvr>
                                        <p:cTn id="32" dur="500"/>
                                        <p:tgtEl>
                                          <p:spTgt spid="6">
                                            <p:txEl>
                                              <p:pRg st="9" end="9"/>
                                            </p:txEl>
                                          </p:spTgt>
                                        </p:tgtEl>
                                      </p:cBhvr>
                                    </p:animEffect>
                                  </p:childTnLst>
                                </p:cTn>
                              </p:par>
                              <p:par>
                                <p:cTn id="33" presetID="3" presetClass="entr" presetSubtype="5"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blinds(vertical)">
                                      <p:cBhvr>
                                        <p:cTn id="35" dur="500"/>
                                        <p:tgtEl>
                                          <p:spTgt spid="6">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5" fill="hold" nodeType="click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vertical)">
                                      <p:cBhvr>
                                        <p:cTn id="40" dur="500"/>
                                        <p:tgtEl>
                                          <p:spTgt spid="6">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5"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blinds(vertical)">
                                      <p:cBhvr>
                                        <p:cTn id="45" dur="500"/>
                                        <p:tgtEl>
                                          <p:spTgt spid="9">
                                            <p:txEl>
                                              <p:pRg st="0" end="0"/>
                                            </p:txEl>
                                          </p:spTgt>
                                        </p:tgtEl>
                                      </p:cBhvr>
                                    </p:animEffect>
                                  </p:childTnLst>
                                </p:cTn>
                              </p:par>
                              <p:par>
                                <p:cTn id="46" presetID="3" presetClass="entr" presetSubtype="5" fill="hold" nodeType="with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linds(vertical)">
                                      <p:cBhvr>
                                        <p:cTn id="48" dur="500"/>
                                        <p:tgtEl>
                                          <p:spTgt spid="9">
                                            <p:txEl>
                                              <p:pRg st="1" end="1"/>
                                            </p:txEl>
                                          </p:spTgt>
                                        </p:tgtEl>
                                      </p:cBhvr>
                                    </p:animEffect>
                                  </p:childTnLst>
                                </p:cTn>
                              </p:par>
                              <p:par>
                                <p:cTn id="49" presetID="3" presetClass="entr" presetSubtype="5" fill="hold" nodeType="with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blinds(vertical)">
                                      <p:cBhvr>
                                        <p:cTn id="51" dur="500"/>
                                        <p:tgtEl>
                                          <p:spTgt spid="9">
                                            <p:txEl>
                                              <p:pRg st="2" end="2"/>
                                            </p:txEl>
                                          </p:spTgt>
                                        </p:tgtEl>
                                      </p:cBhvr>
                                    </p:animEffect>
                                  </p:childTnLst>
                                </p:cTn>
                              </p:par>
                              <p:par>
                                <p:cTn id="52" presetID="3" presetClass="entr" presetSubtype="5" fill="hold" nodeType="withEffect">
                                  <p:stCondLst>
                                    <p:cond delay="0"/>
                                  </p:stCondLst>
                                  <p:childTnLst>
                                    <p:set>
                                      <p:cBhvr>
                                        <p:cTn id="53" dur="1" fill="hold">
                                          <p:stCondLst>
                                            <p:cond delay="0"/>
                                          </p:stCondLst>
                                        </p:cTn>
                                        <p:tgtEl>
                                          <p:spTgt spid="9">
                                            <p:txEl>
                                              <p:pRg st="3" end="3"/>
                                            </p:txEl>
                                          </p:spTgt>
                                        </p:tgtEl>
                                        <p:attrNameLst>
                                          <p:attrName>style.visibility</p:attrName>
                                        </p:attrNameLst>
                                      </p:cBhvr>
                                      <p:to>
                                        <p:strVal val="visible"/>
                                      </p:to>
                                    </p:set>
                                    <p:animEffect transition="in" filter="blinds(vertical)">
                                      <p:cBhvr>
                                        <p:cTn id="54" dur="500"/>
                                        <p:tgtEl>
                                          <p:spTgt spid="9">
                                            <p:txEl>
                                              <p:pRg st="3" end="3"/>
                                            </p:txEl>
                                          </p:spTgt>
                                        </p:tgtEl>
                                      </p:cBhvr>
                                    </p:animEffect>
                                  </p:childTnLst>
                                </p:cTn>
                              </p:par>
                              <p:par>
                                <p:cTn id="55" presetID="3" presetClass="entr" presetSubtype="5" fill="hold" nodeType="with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blinds(vertical)">
                                      <p:cBhvr>
                                        <p:cTn id="57" dur="500"/>
                                        <p:tgtEl>
                                          <p:spTgt spid="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5" fill="hold" nodeType="clickEffect">
                                  <p:stCondLst>
                                    <p:cond delay="0"/>
                                  </p:stCondLst>
                                  <p:childTnLst>
                                    <p:set>
                                      <p:cBhvr>
                                        <p:cTn id="61" dur="1" fill="hold">
                                          <p:stCondLst>
                                            <p:cond delay="0"/>
                                          </p:stCondLst>
                                        </p:cTn>
                                        <p:tgtEl>
                                          <p:spTgt spid="9">
                                            <p:txEl>
                                              <p:pRg st="6" end="6"/>
                                            </p:txEl>
                                          </p:spTgt>
                                        </p:tgtEl>
                                        <p:attrNameLst>
                                          <p:attrName>style.visibility</p:attrName>
                                        </p:attrNameLst>
                                      </p:cBhvr>
                                      <p:to>
                                        <p:strVal val="visible"/>
                                      </p:to>
                                    </p:set>
                                    <p:animEffect transition="in" filter="blinds(vertical)">
                                      <p:cBhvr>
                                        <p:cTn id="6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948" y="2060848"/>
            <a:ext cx="8229600" cy="90264"/>
          </a:xfrm>
        </p:spPr>
        <p:txBody>
          <a:bodyPr>
            <a:normAutofit fontScale="90000"/>
          </a:bodyPr>
          <a:lstStyle/>
          <a:p>
            <a:r>
              <a:rPr lang="en-US" b="1" dirty="0">
                <a:solidFill>
                  <a:prstClr val="black"/>
                </a:solidFill>
                <a:latin typeface="Gill Sans MT" pitchFamily="34" charset="0"/>
              </a:rPr>
              <a:t/>
            </a:r>
            <a:br>
              <a:rPr lang="en-US" b="1" dirty="0">
                <a:solidFill>
                  <a:prstClr val="black"/>
                </a:solidFill>
                <a:latin typeface="Gill Sans MT" pitchFamily="34" charset="0"/>
              </a:rPr>
            </a:br>
            <a:r>
              <a:rPr lang="en-US" b="1" dirty="0">
                <a:latin typeface="Gill Sans MT" pitchFamily="34" charset="0"/>
              </a:rPr>
              <a:t/>
            </a:r>
            <a:br>
              <a:rPr lang="en-US" b="1" dirty="0">
                <a:latin typeface="Gill Sans MT" pitchFamily="34" charset="0"/>
              </a:rPr>
            </a:br>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11</a:t>
            </a:fld>
            <a:endParaRPr lang="en-US" dirty="0"/>
          </a:p>
        </p:txBody>
      </p:sp>
      <p:sp>
        <p:nvSpPr>
          <p:cNvPr id="3" name="Content Placeholder 2"/>
          <p:cNvSpPr>
            <a:spLocks noGrp="1"/>
          </p:cNvSpPr>
          <p:nvPr>
            <p:ph sz="quarter" idx="1"/>
          </p:nvPr>
        </p:nvSpPr>
        <p:spPr/>
        <p:txBody>
          <a:bodyPr>
            <a:normAutofit/>
          </a:bodyPr>
          <a:lstStyle/>
          <a:p>
            <a:pPr marL="0" indent="0">
              <a:buNone/>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pPr marL="0" indent="0">
              <a:buNone/>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pPr>
              <a:buFont typeface="Courier New" panose="02070309020205020404" pitchFamily="49" charset="0"/>
              <a:buChar char="o"/>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1831623100"/>
              </p:ext>
            </p:extLst>
          </p:nvPr>
        </p:nvGraphicFramePr>
        <p:xfrm>
          <a:off x="669371" y="1475682"/>
          <a:ext cx="6223812" cy="3795055"/>
        </p:xfrm>
        <a:graphic>
          <a:graphicData uri="http://schemas.openxmlformats.org/drawingml/2006/table">
            <a:tbl>
              <a:tblPr rtl="1" firstRow="1" bandRow="1">
                <a:tableStyleId>{0505E3EF-67EA-436B-97B2-0124C06EBD24}</a:tableStyleId>
              </a:tblPr>
              <a:tblGrid>
                <a:gridCol w="3061509">
                  <a:extLst>
                    <a:ext uri="{9D8B030D-6E8A-4147-A177-3AD203B41FA5}">
                      <a16:colId xmlns:a16="http://schemas.microsoft.com/office/drawing/2014/main" xmlns="" val="20000"/>
                    </a:ext>
                  </a:extLst>
                </a:gridCol>
                <a:gridCol w="3162303">
                  <a:extLst>
                    <a:ext uri="{9D8B030D-6E8A-4147-A177-3AD203B41FA5}">
                      <a16:colId xmlns:a16="http://schemas.microsoft.com/office/drawing/2014/main" xmlns="" val="20001"/>
                    </a:ext>
                  </a:extLst>
                </a:gridCol>
              </a:tblGrid>
              <a:tr h="489729">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b="1" dirty="0"/>
                        <a:t>Juxtamedullary nephrons: (</a:t>
                      </a:r>
                      <a:r>
                        <a:rPr kumimoji="0" lang="en-US" sz="1400" b="1" kern="1200" dirty="0"/>
                        <a:t>15</a:t>
                      </a:r>
                      <a:r>
                        <a:rPr kumimoji="0" lang="en-US" sz="1400" b="1" kern="1200" dirty="0" smtClean="0"/>
                        <a:t>%</a:t>
                      </a:r>
                      <a:r>
                        <a:rPr lang="en-US" sz="1400" b="1" dirty="0" smtClean="0"/>
                        <a:t>)</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b="1" dirty="0" smtClean="0">
                          <a:solidFill>
                            <a:srgbClr val="000000"/>
                          </a:solidFill>
                          <a:latin typeface="+mn-lt"/>
                          <a:ea typeface="Gill Sans MT" charset="0"/>
                          <a:cs typeface="Gill Sans MT" charset="0"/>
                        </a:rPr>
                        <a:t>1-2% of blood flows through them</a:t>
                      </a:r>
                      <a:endParaRPr lang="en-US" sz="1400" b="1" dirty="0">
                        <a:solidFill>
                          <a:srgbClr val="000000"/>
                        </a:solidFill>
                        <a:latin typeface="+mn-lt"/>
                        <a:ea typeface="Gill Sans MT" charset="0"/>
                        <a:cs typeface="Gill Sans MT"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lvl="0" algn="ctr"/>
                      <a:r>
                        <a:rPr lang="en-US" sz="1400" b="1" dirty="0"/>
                        <a:t>Cortical nephrons: (85%)</a:t>
                      </a:r>
                      <a:endParaRPr lang="en-US" sz="14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xmlns="" val="10001"/>
                  </a:ext>
                </a:extLst>
              </a:tr>
              <a:tr h="518061">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en-US" sz="1000" dirty="0" smtClean="0">
                          <a:solidFill>
                            <a:srgbClr val="000000"/>
                          </a:solidFill>
                          <a:ea typeface="Arial" pitchFamily="34" charset="0"/>
                        </a:rPr>
                        <a:t>located at the cortex-medulla junction</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000" dirty="0" smtClean="0">
                          <a:solidFill>
                            <a:srgbClr val="A6A6A6"/>
                          </a:solidFill>
                        </a:rPr>
                        <a:t>They’re</a:t>
                      </a:r>
                      <a:r>
                        <a:rPr lang="en-US" sz="1000" baseline="0" dirty="0" smtClean="0">
                          <a:solidFill>
                            <a:srgbClr val="A6A6A6"/>
                          </a:solidFill>
                        </a:rPr>
                        <a:t> located in the cortex with in the border of the </a:t>
                      </a:r>
                      <a:r>
                        <a:rPr lang="en-US" sz="1000" dirty="0" smtClean="0">
                          <a:solidFill>
                            <a:srgbClr val="A6A6A6"/>
                          </a:solidFill>
                        </a:rPr>
                        <a:t>the medulla only Henle’s loop</a:t>
                      </a:r>
                      <a:r>
                        <a:rPr lang="en-US" sz="1000" baseline="0" dirty="0" smtClean="0">
                          <a:solidFill>
                            <a:srgbClr val="A6A6A6"/>
                          </a:solidFill>
                        </a:rPr>
                        <a:t> extend</a:t>
                      </a:r>
                      <a:r>
                        <a:rPr lang="en-US" sz="1000" dirty="0" smtClean="0">
                          <a:solidFill>
                            <a:srgbClr val="A6A6A6"/>
                          </a:solidFill>
                        </a:rPr>
                        <a:t> to the medulla</a:t>
                      </a:r>
                      <a:r>
                        <a:rPr lang="en-US" sz="1000" baseline="0" dirty="0" smtClean="0">
                          <a:solidFill>
                            <a:srgbClr val="A6A6A6"/>
                          </a:solidFill>
                        </a:rPr>
                        <a:t>)</a:t>
                      </a:r>
                      <a:r>
                        <a:rPr lang="en-US" sz="1000" dirty="0" smtClean="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400" dirty="0" smtClean="0"/>
                        <a:t>Their </a:t>
                      </a:r>
                      <a:r>
                        <a:rPr lang="en-US" sz="1400" dirty="0"/>
                        <a:t>glomeruli in the outer </a:t>
                      </a:r>
                      <a:r>
                        <a:rPr lang="en-US" sz="1400" dirty="0">
                          <a:effectLst/>
                        </a:rPr>
                        <a:t>portion </a:t>
                      </a:r>
                      <a:r>
                        <a:rPr lang="en-US" sz="1400" dirty="0"/>
                        <a:t>of </a:t>
                      </a:r>
                      <a:r>
                        <a:rPr lang="en-US" sz="1400" dirty="0" smtClean="0"/>
                        <a:t>cortex</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074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Maintain salt gradient, helps conserve water </a:t>
                      </a:r>
                      <a:r>
                        <a:rPr lang="en-US" sz="1100" dirty="0" smtClean="0">
                          <a:solidFill>
                            <a:srgbClr val="A6A6A6"/>
                          </a:solidFill>
                        </a:rPr>
                        <a:t>(</a:t>
                      </a:r>
                      <a:r>
                        <a:rPr lang="en-US" sz="1100" dirty="0" smtClean="0">
                          <a:solidFill>
                            <a:srgbClr val="FF0000"/>
                          </a:solidFill>
                        </a:rPr>
                        <a:t> </a:t>
                      </a:r>
                      <a:r>
                        <a:rPr lang="en-US" sz="1100" dirty="0" smtClean="0">
                          <a:solidFill>
                            <a:prstClr val="white">
                              <a:lumMod val="65000"/>
                            </a:prstClr>
                          </a:solidFill>
                        </a:rPr>
                        <a:t>You’d expect camels to have abundant of these</a:t>
                      </a:r>
                      <a:r>
                        <a:rPr lang="en-US" sz="1100" baseline="0" dirty="0" smtClean="0">
                          <a:solidFill>
                            <a:prstClr val="white">
                              <a:lumMod val="65000"/>
                            </a:prstClr>
                          </a:solidFill>
                        </a:rPr>
                        <a:t> nephrons</a:t>
                      </a:r>
                      <a:r>
                        <a:rPr lang="en-US" sz="1100" dirty="0" smtClean="0">
                          <a:solidFill>
                            <a:prstClr val="white">
                              <a:lumMod val="65000"/>
                            </a:prstClr>
                          </a:solidFill>
                        </a:rPr>
                        <a:t> for more water reabsorption).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baseline="0" dirty="0" smtClean="0"/>
                        <a:t>-</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061">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dirty="0" smtClean="0"/>
                        <a:t>Have long loops extended into the medulla with extensive thin segments</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en-US" sz="1400" dirty="0" smtClean="0">
                          <a:solidFill>
                            <a:srgbClr val="000000"/>
                          </a:solidFill>
                          <a:ea typeface="Arial" pitchFamily="34" charset="0"/>
                        </a:rPr>
                        <a:t>Are involved in the production of concentrated urine</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dirty="0" smtClean="0"/>
                        <a:t>  </a:t>
                      </a:r>
                      <a:endParaRPr lang="ar-SA"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400" baseline="0" dirty="0" smtClean="0"/>
                        <a:t>H</a:t>
                      </a:r>
                      <a:r>
                        <a:rPr lang="en-US" sz="1400" dirty="0" smtClean="0"/>
                        <a:t>ave</a:t>
                      </a:r>
                      <a:r>
                        <a:rPr lang="en-US" sz="1400" baseline="0" dirty="0" smtClean="0"/>
                        <a:t> </a:t>
                      </a:r>
                      <a:r>
                        <a:rPr lang="en-US" sz="1400" dirty="0" smtClean="0"/>
                        <a:t>short loops of</a:t>
                      </a:r>
                      <a:r>
                        <a:rPr lang="en-US" sz="1400" baseline="0" dirty="0" smtClean="0"/>
                        <a:t> </a:t>
                      </a:r>
                      <a:r>
                        <a:rPr lang="en-US" sz="1400" dirty="0" smtClean="0"/>
                        <a:t>Henle </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2575">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baseline="0" dirty="0" smtClean="0"/>
                        <a:t> </a:t>
                      </a:r>
                      <a:r>
                        <a:rPr lang="en-US" sz="1200" dirty="0" smtClean="0">
                          <a:solidFill>
                            <a:srgbClr val="A6A6A6"/>
                          </a:solidFill>
                        </a:rPr>
                        <a:t>Continue</a:t>
                      </a:r>
                      <a:r>
                        <a:rPr lang="en-US" sz="1200" baseline="0" dirty="0" smtClean="0">
                          <a:solidFill>
                            <a:srgbClr val="A6A6A6"/>
                          </a:solidFill>
                        </a:rPr>
                        <a:t> from efferent as </a:t>
                      </a:r>
                      <a:r>
                        <a:rPr lang="en-US" sz="1400" baseline="0" dirty="0" smtClean="0">
                          <a:solidFill>
                            <a:srgbClr val="A6A6A6"/>
                          </a:solidFill>
                        </a:rPr>
                        <a:t>:</a:t>
                      </a:r>
                      <a:r>
                        <a:rPr lang="en-US" sz="1400" dirty="0" smtClean="0"/>
                        <a:t>Vasa recta</a:t>
                      </a:r>
                      <a:endParaRPr lang="en-US" sz="1200" dirty="0" smtClean="0">
                        <a:solidFill>
                          <a:prstClr val="white">
                            <a:lumMod val="65000"/>
                          </a:prst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A6A6A6"/>
                          </a:solidFill>
                        </a:rPr>
                        <a:t>Continues</a:t>
                      </a:r>
                      <a:r>
                        <a:rPr lang="en-US" sz="1200" baseline="0" dirty="0" smtClean="0">
                          <a:solidFill>
                            <a:srgbClr val="A6A6A6"/>
                          </a:solidFill>
                        </a:rPr>
                        <a:t> from efferent as : </a:t>
                      </a:r>
                      <a:r>
                        <a:rPr lang="en-US" sz="1400" dirty="0" smtClean="0"/>
                        <a:t>Peritubular capillaries </a:t>
                      </a:r>
                      <a:endParaRPr lang="en-US" sz="1400" dirty="0" smtClean="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rot="16200000">
            <a:off x="10063465" y="2073444"/>
            <a:ext cx="2191164" cy="598187"/>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schemeClr val="tx1"/>
                </a:solidFill>
              </a:rPr>
              <a:t>Originates in outer 2/3 of cortex.</a:t>
            </a:r>
          </a:p>
        </p:txBody>
      </p:sp>
      <p:sp>
        <p:nvSpPr>
          <p:cNvPr id="8" name="Rectangle 7"/>
          <p:cNvSpPr/>
          <p:nvPr/>
        </p:nvSpPr>
        <p:spPr>
          <a:xfrm rot="16200000">
            <a:off x="10059996" y="4725895"/>
            <a:ext cx="2191164" cy="598187"/>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schemeClr val="tx1"/>
                </a:solidFill>
              </a:rPr>
              <a:t>Originates in inner 1/3 of cortex.</a:t>
            </a:r>
          </a:p>
        </p:txBody>
      </p:sp>
      <p:pic>
        <p:nvPicPr>
          <p:cNvPr id="9" name="fImage" descr="showimage"/>
          <p:cNvPicPr>
            <a:picLocks noChangeAspect="1" noChangeArrowheads="1"/>
          </p:cNvPicPr>
          <p:nvPr/>
        </p:nvPicPr>
        <p:blipFill>
          <a:blip r:embed="rId2">
            <a:extLst>
              <a:ext uri="{28A0092B-C50C-407E-A947-70E740481C1C}">
                <a14:useLocalDpi xmlns:a14="http://schemas.microsoft.com/office/drawing/2010/main" val="0"/>
              </a:ext>
            </a:extLst>
          </a:blip>
          <a:srcRect l="14343" r="13943" b="4715"/>
          <a:stretch>
            <a:fillRect/>
          </a:stretch>
        </p:blipFill>
        <p:spPr bwMode="auto">
          <a:xfrm>
            <a:off x="7750596" y="1226677"/>
            <a:ext cx="2951312" cy="49083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06636" y="5486583"/>
            <a:ext cx="4894733" cy="646331"/>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1200" dirty="0">
                <a:solidFill>
                  <a:prstClr val="white">
                    <a:lumMod val="65000"/>
                  </a:prstClr>
                </a:solidFill>
              </a:rPr>
              <a:t>- Juxtamedullary nephrons are counter current in structure like this.              , allowing more water reabsorption.</a:t>
            </a:r>
          </a:p>
          <a:p>
            <a:r>
              <a:rPr lang="en-US" sz="1200" dirty="0">
                <a:solidFill>
                  <a:prstClr val="white">
                    <a:lumMod val="65000"/>
                  </a:prstClr>
                </a:solidFill>
              </a:rPr>
              <a:t>- Juxtamedullary nephrons work during prolong fasting</a:t>
            </a:r>
          </a:p>
        </p:txBody>
      </p:sp>
      <p:sp>
        <p:nvSpPr>
          <p:cNvPr id="12" name="Title 1"/>
          <p:cNvSpPr txBox="1">
            <a:spLocks/>
          </p:cNvSpPr>
          <p:nvPr/>
        </p:nvSpPr>
        <p:spPr>
          <a:xfrm>
            <a:off x="609449" y="154124"/>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rtl="1">
              <a:spcBef>
                <a:spcPts val="0"/>
              </a:spcBef>
              <a:defRPr/>
            </a:pPr>
            <a:r>
              <a:rPr lang="en-US" sz="3600" dirty="0"/>
              <a:t>Types of </a:t>
            </a:r>
            <a:r>
              <a:rPr lang="en-US" sz="3600" dirty="0" smtClean="0"/>
              <a:t>Nephrons</a:t>
            </a:r>
            <a:endParaRPr lang="en-US" sz="3600" dirty="0">
              <a:latin typeface="Gill Sans MT" pitchFamily="34" charset="0"/>
            </a:endParaRPr>
          </a:p>
        </p:txBody>
      </p:sp>
      <p:sp>
        <p:nvSpPr>
          <p:cNvPr id="6" name="Freeform 5"/>
          <p:cNvSpPr/>
          <p:nvPr/>
        </p:nvSpPr>
        <p:spPr>
          <a:xfrm>
            <a:off x="5569760" y="5545618"/>
            <a:ext cx="462988" cy="281854"/>
          </a:xfrm>
          <a:custGeom>
            <a:avLst/>
            <a:gdLst>
              <a:gd name="connsiteX0" fmla="*/ 5788 w 462988"/>
              <a:gd name="connsiteY0" fmla="*/ 193097 h 281854"/>
              <a:gd name="connsiteX1" fmla="*/ 5788 w 462988"/>
              <a:gd name="connsiteY1" fmla="*/ 36686 h 281854"/>
              <a:gd name="connsiteX2" fmla="*/ 65946 w 462988"/>
              <a:gd name="connsiteY2" fmla="*/ 24655 h 281854"/>
              <a:gd name="connsiteX3" fmla="*/ 65946 w 462988"/>
              <a:gd name="connsiteY3" fmla="*/ 211144 h 281854"/>
              <a:gd name="connsiteX4" fmla="*/ 108057 w 462988"/>
              <a:gd name="connsiteY4" fmla="*/ 223176 h 281854"/>
              <a:gd name="connsiteX5" fmla="*/ 120088 w 462988"/>
              <a:gd name="connsiteY5" fmla="*/ 30671 h 281854"/>
              <a:gd name="connsiteX6" fmla="*/ 174230 w 462988"/>
              <a:gd name="connsiteY6" fmla="*/ 24655 h 281854"/>
              <a:gd name="connsiteX7" fmla="*/ 174230 w 462988"/>
              <a:gd name="connsiteY7" fmla="*/ 211144 h 281854"/>
              <a:gd name="connsiteX8" fmla="*/ 228372 w 462988"/>
              <a:gd name="connsiteY8" fmla="*/ 229192 h 281854"/>
              <a:gd name="connsiteX9" fmla="*/ 234388 w 462988"/>
              <a:gd name="connsiteY9" fmla="*/ 24655 h 281854"/>
              <a:gd name="connsiteX10" fmla="*/ 294546 w 462988"/>
              <a:gd name="connsiteY10" fmla="*/ 30671 h 281854"/>
              <a:gd name="connsiteX11" fmla="*/ 294546 w 462988"/>
              <a:gd name="connsiteY11" fmla="*/ 217160 h 281854"/>
              <a:gd name="connsiteX12" fmla="*/ 342672 w 462988"/>
              <a:gd name="connsiteY12" fmla="*/ 241223 h 281854"/>
              <a:gd name="connsiteX13" fmla="*/ 348688 w 462988"/>
              <a:gd name="connsiteY13" fmla="*/ 30671 h 281854"/>
              <a:gd name="connsiteX14" fmla="*/ 396814 w 462988"/>
              <a:gd name="connsiteY14" fmla="*/ 24655 h 281854"/>
              <a:gd name="connsiteX15" fmla="*/ 396814 w 462988"/>
              <a:gd name="connsiteY15" fmla="*/ 253255 h 281854"/>
              <a:gd name="connsiteX16" fmla="*/ 450957 w 462988"/>
              <a:gd name="connsiteY16" fmla="*/ 265286 h 281854"/>
              <a:gd name="connsiteX17" fmla="*/ 450957 w 462988"/>
              <a:gd name="connsiteY17" fmla="*/ 132939 h 281854"/>
              <a:gd name="connsiteX18" fmla="*/ 462988 w 462988"/>
              <a:gd name="connsiteY18" fmla="*/ 144971 h 28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988" h="281854">
                <a:moveTo>
                  <a:pt x="5788" y="193097"/>
                </a:moveTo>
                <a:cubicBezTo>
                  <a:pt x="775" y="128928"/>
                  <a:pt x="-4238" y="64760"/>
                  <a:pt x="5788" y="36686"/>
                </a:cubicBezTo>
                <a:cubicBezTo>
                  <a:pt x="15814" y="8612"/>
                  <a:pt x="55920" y="-4421"/>
                  <a:pt x="65946" y="24655"/>
                </a:cubicBezTo>
                <a:cubicBezTo>
                  <a:pt x="75972" y="53731"/>
                  <a:pt x="58928" y="178057"/>
                  <a:pt x="65946" y="211144"/>
                </a:cubicBezTo>
                <a:cubicBezTo>
                  <a:pt x="72965" y="244231"/>
                  <a:pt x="99033" y="253255"/>
                  <a:pt x="108057" y="223176"/>
                </a:cubicBezTo>
                <a:cubicBezTo>
                  <a:pt x="117081" y="193097"/>
                  <a:pt x="109059" y="63758"/>
                  <a:pt x="120088" y="30671"/>
                </a:cubicBezTo>
                <a:cubicBezTo>
                  <a:pt x="131117" y="-2416"/>
                  <a:pt x="165206" y="-5424"/>
                  <a:pt x="174230" y="24655"/>
                </a:cubicBezTo>
                <a:cubicBezTo>
                  <a:pt x="183254" y="54734"/>
                  <a:pt x="165206" y="177054"/>
                  <a:pt x="174230" y="211144"/>
                </a:cubicBezTo>
                <a:cubicBezTo>
                  <a:pt x="183254" y="245234"/>
                  <a:pt x="218346" y="260273"/>
                  <a:pt x="228372" y="229192"/>
                </a:cubicBezTo>
                <a:cubicBezTo>
                  <a:pt x="238398" y="198111"/>
                  <a:pt x="223359" y="57742"/>
                  <a:pt x="234388" y="24655"/>
                </a:cubicBezTo>
                <a:cubicBezTo>
                  <a:pt x="245417" y="-8432"/>
                  <a:pt x="284520" y="-1413"/>
                  <a:pt x="294546" y="30671"/>
                </a:cubicBezTo>
                <a:cubicBezTo>
                  <a:pt x="304572" y="62755"/>
                  <a:pt x="286525" y="182068"/>
                  <a:pt x="294546" y="217160"/>
                </a:cubicBezTo>
                <a:cubicBezTo>
                  <a:pt x="302567" y="252252"/>
                  <a:pt x="333648" y="272304"/>
                  <a:pt x="342672" y="241223"/>
                </a:cubicBezTo>
                <a:cubicBezTo>
                  <a:pt x="351696" y="210142"/>
                  <a:pt x="339664" y="66766"/>
                  <a:pt x="348688" y="30671"/>
                </a:cubicBezTo>
                <a:cubicBezTo>
                  <a:pt x="357712" y="-5424"/>
                  <a:pt x="388793" y="-12442"/>
                  <a:pt x="396814" y="24655"/>
                </a:cubicBezTo>
                <a:cubicBezTo>
                  <a:pt x="404835" y="61752"/>
                  <a:pt x="387790" y="213150"/>
                  <a:pt x="396814" y="253255"/>
                </a:cubicBezTo>
                <a:cubicBezTo>
                  <a:pt x="405838" y="293360"/>
                  <a:pt x="441933" y="285339"/>
                  <a:pt x="450957" y="265286"/>
                </a:cubicBezTo>
                <a:cubicBezTo>
                  <a:pt x="459981" y="245233"/>
                  <a:pt x="448952" y="152991"/>
                  <a:pt x="450957" y="132939"/>
                </a:cubicBezTo>
                <a:cubicBezTo>
                  <a:pt x="452962" y="112887"/>
                  <a:pt x="462988" y="144971"/>
                  <a:pt x="462988" y="1449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965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682205" y="1287407"/>
            <a:ext cx="6244855" cy="5086982"/>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Vascular Resistance in Microcirculation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12</a:t>
            </a:fld>
            <a:endParaRPr lang="en-US" dirty="0">
              <a:solidFill>
                <a:srgbClr val="464653"/>
              </a:solidFill>
            </a:endParaRPr>
          </a:p>
        </p:txBody>
      </p:sp>
      <p:sp>
        <p:nvSpPr>
          <p:cNvPr id="5" name="Content Placeholder 2"/>
          <p:cNvSpPr>
            <a:spLocks noGrp="1"/>
          </p:cNvSpPr>
          <p:nvPr>
            <p:ph sz="quarter" idx="1"/>
          </p:nvPr>
        </p:nvSpPr>
        <p:spPr>
          <a:xfrm>
            <a:off x="553178" y="1510111"/>
            <a:ext cx="5079019" cy="1583226"/>
          </a:xfrm>
        </p:spPr>
        <p:txBody>
          <a:bodyPr>
            <a:normAutofit/>
          </a:bodyPr>
          <a:lstStyle/>
          <a:p>
            <a:pPr eaLnBrk="1" hangingPunct="1"/>
            <a:r>
              <a:rPr lang="en-US" altLang="en-US" sz="2000" dirty="0">
                <a:solidFill>
                  <a:srgbClr val="000000"/>
                </a:solidFill>
                <a:ea typeface="MS PGothic" charset="-128"/>
              </a:rPr>
              <a:t>Afferent and efferent arterioles offer high resistance to blood flow</a:t>
            </a:r>
          </a:p>
          <a:p>
            <a:pPr eaLnBrk="1" hangingPunct="1"/>
            <a:r>
              <a:rPr lang="en-US" altLang="en-US" sz="2000" dirty="0">
                <a:solidFill>
                  <a:srgbClr val="000000"/>
                </a:solidFill>
                <a:ea typeface="MS PGothic" charset="-128"/>
              </a:rPr>
              <a:t>Blood pressure declines from </a:t>
            </a:r>
            <a:r>
              <a:rPr lang="en-US" altLang="en-US" sz="2000" dirty="0" smtClean="0">
                <a:solidFill>
                  <a:schemeClr val="accent4">
                    <a:lumMod val="75000"/>
                  </a:schemeClr>
                </a:solidFill>
                <a:ea typeface="MS PGothic" charset="-128"/>
              </a:rPr>
              <a:t>95</a:t>
            </a:r>
            <a:r>
              <a:rPr lang="en-US" altLang="en-US" sz="2000" dirty="0" smtClean="0">
                <a:solidFill>
                  <a:srgbClr val="000000"/>
                </a:solidFill>
                <a:ea typeface="MS PGothic" charset="-128"/>
              </a:rPr>
              <a:t> mmHg </a:t>
            </a:r>
            <a:r>
              <a:rPr lang="en-US" altLang="en-US" sz="2000" dirty="0">
                <a:solidFill>
                  <a:srgbClr val="000000"/>
                </a:solidFill>
                <a:ea typeface="MS PGothic" charset="-128"/>
              </a:rPr>
              <a:t>in renal arteries to </a:t>
            </a:r>
            <a:r>
              <a:rPr lang="en-US" altLang="en-US" sz="2000" dirty="0">
                <a:solidFill>
                  <a:schemeClr val="accent4">
                    <a:lumMod val="75000"/>
                  </a:schemeClr>
                </a:solidFill>
                <a:ea typeface="MS PGothic" charset="-128"/>
              </a:rPr>
              <a:t>8</a:t>
            </a:r>
            <a:r>
              <a:rPr lang="en-US" altLang="en-US" sz="2000" dirty="0">
                <a:solidFill>
                  <a:srgbClr val="000000"/>
                </a:solidFill>
                <a:ea typeface="MS PGothic" charset="-128"/>
              </a:rPr>
              <a:t> </a:t>
            </a:r>
            <a:r>
              <a:rPr lang="en-US" altLang="en-US" sz="2000" dirty="0" smtClean="0">
                <a:solidFill>
                  <a:srgbClr val="000000"/>
                </a:solidFill>
                <a:ea typeface="MS PGothic" charset="-128"/>
              </a:rPr>
              <a:t>mmHg </a:t>
            </a:r>
            <a:r>
              <a:rPr lang="en-US" altLang="en-US" sz="2000" dirty="0">
                <a:solidFill>
                  <a:srgbClr val="000000"/>
                </a:solidFill>
                <a:ea typeface="MS PGothic" charset="-128"/>
              </a:rPr>
              <a:t>in renal veins</a:t>
            </a:r>
            <a:endParaRPr lang="en-US" altLang="en-US" sz="2000" dirty="0">
              <a:ea typeface="MS PGothic" charset="-128"/>
            </a:endParaRPr>
          </a:p>
          <a:p>
            <a:pPr eaLnBrk="1" hangingPunct="1"/>
            <a:endParaRPr lang="en-US" altLang="en-US" sz="2000" dirty="0" smtClean="0">
              <a:solidFill>
                <a:srgbClr val="000000"/>
              </a:solidFill>
              <a:ea typeface="MS PGothic" charset="-128"/>
            </a:endParaRPr>
          </a:p>
          <a:p>
            <a:pPr eaLnBrk="1" hangingPunct="1"/>
            <a:endParaRPr lang="en-IE" altLang="en-US" sz="2000" dirty="0">
              <a:ea typeface="MS PGothic" charset="-128"/>
            </a:endParaRPr>
          </a:p>
        </p:txBody>
      </p:sp>
      <p:grpSp>
        <p:nvGrpSpPr>
          <p:cNvPr id="6" name="Group 4"/>
          <p:cNvGrpSpPr>
            <a:grpSpLocks/>
          </p:cNvGrpSpPr>
          <p:nvPr/>
        </p:nvGrpSpPr>
        <p:grpSpPr bwMode="auto">
          <a:xfrm>
            <a:off x="5695263" y="1453358"/>
            <a:ext cx="5906083" cy="2904091"/>
            <a:chOff x="445" y="624"/>
            <a:chExt cx="4538" cy="2334"/>
          </a:xfrm>
        </p:grpSpPr>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1590" y="-435"/>
              <a:ext cx="2334" cy="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584" y="2484"/>
              <a:ext cx="10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en-US" altLang="en-US" sz="1200" b="1" dirty="0"/>
                <a:t>Afferent arteriole</a:t>
              </a:r>
            </a:p>
          </p:txBody>
        </p:sp>
        <p:sp>
          <p:nvSpPr>
            <p:cNvPr id="9" name="Text Box 7"/>
            <p:cNvSpPr txBox="1">
              <a:spLocks noChangeArrowheads="1"/>
            </p:cNvSpPr>
            <p:nvPr/>
          </p:nvSpPr>
          <p:spPr bwMode="auto">
            <a:xfrm>
              <a:off x="1977" y="2736"/>
              <a:ext cx="100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en-US" altLang="en-US" sz="1100" b="1" dirty="0"/>
                <a:t>Efferent arteriole</a:t>
              </a:r>
            </a:p>
          </p:txBody>
        </p:sp>
        <p:sp>
          <p:nvSpPr>
            <p:cNvPr id="10" name="Rectangle 8"/>
            <p:cNvSpPr>
              <a:spLocks noChangeArrowheads="1"/>
            </p:cNvSpPr>
            <p:nvPr/>
          </p:nvSpPr>
          <p:spPr bwMode="auto">
            <a:xfrm>
              <a:off x="3264" y="2592"/>
              <a:ext cx="134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en-US" altLang="en-US" sz="1100" b="1" dirty="0"/>
                <a:t>Peritubular capillaries</a:t>
              </a:r>
            </a:p>
          </p:txBody>
        </p:sp>
        <p:sp>
          <p:nvSpPr>
            <p:cNvPr id="11" name="Text Box 9"/>
            <p:cNvSpPr txBox="1">
              <a:spLocks noChangeArrowheads="1"/>
            </p:cNvSpPr>
            <p:nvPr/>
          </p:nvSpPr>
          <p:spPr bwMode="auto">
            <a:xfrm>
              <a:off x="445" y="1728"/>
              <a:ext cx="113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spcBef>
                  <a:spcPct val="50000"/>
                </a:spcBef>
              </a:pPr>
              <a:r>
                <a:rPr lang="en-US" altLang="en-US" sz="1100" b="1" dirty="0"/>
                <a:t>Bowman’s capsule</a:t>
              </a:r>
            </a:p>
          </p:txBody>
        </p:sp>
        <p:sp>
          <p:nvSpPr>
            <p:cNvPr id="12" name="Text Box 10"/>
            <p:cNvSpPr txBox="1">
              <a:spLocks noChangeArrowheads="1"/>
            </p:cNvSpPr>
            <p:nvPr/>
          </p:nvSpPr>
          <p:spPr bwMode="auto">
            <a:xfrm>
              <a:off x="3110" y="768"/>
              <a:ext cx="164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en-US" altLang="en-US" sz="1100" b="1" dirty="0"/>
                <a:t>Proximal convoluted tubule</a:t>
              </a:r>
            </a:p>
          </p:txBody>
        </p:sp>
      </p:grpSp>
      <p:sp>
        <p:nvSpPr>
          <p:cNvPr id="13" name="Rectangle 12"/>
          <p:cNvSpPr/>
          <p:nvPr/>
        </p:nvSpPr>
        <p:spPr>
          <a:xfrm>
            <a:off x="597726" y="3630643"/>
            <a:ext cx="4950486" cy="2246769"/>
          </a:xfrm>
          <a:prstGeom prst="rect">
            <a:avLst/>
          </a:prstGeom>
        </p:spPr>
        <p:txBody>
          <a:bodyPr wrap="square">
            <a:spAutoFit/>
          </a:bodyPr>
          <a:lstStyle/>
          <a:p>
            <a:r>
              <a:rPr lang="en-US" altLang="en-US" sz="2000" dirty="0">
                <a:solidFill>
                  <a:srgbClr val="000000"/>
                </a:solidFill>
                <a:ea typeface="MS PGothic" charset="-128"/>
              </a:rPr>
              <a:t>Resistance in afferent arterioles:</a:t>
            </a:r>
          </a:p>
          <a:p>
            <a:pPr lvl="1"/>
            <a:r>
              <a:rPr lang="en-US" altLang="en-US" sz="2000" dirty="0">
                <a:solidFill>
                  <a:srgbClr val="000000"/>
                </a:solidFill>
              </a:rPr>
              <a:t>Protects glomeruli from fluctuations in systemic blood pressure</a:t>
            </a:r>
          </a:p>
          <a:p>
            <a:r>
              <a:rPr lang="en-US" altLang="en-US" sz="2000" dirty="0">
                <a:solidFill>
                  <a:srgbClr val="000000"/>
                </a:solidFill>
                <a:ea typeface="MS PGothic" charset="-128"/>
              </a:rPr>
              <a:t>Resistance in efferent arterioles:</a:t>
            </a:r>
          </a:p>
          <a:p>
            <a:pPr lvl="1"/>
            <a:r>
              <a:rPr lang="en-US" altLang="en-US" sz="2000" dirty="0">
                <a:solidFill>
                  <a:srgbClr val="000000"/>
                </a:solidFill>
              </a:rPr>
              <a:t>Reinforces high glomerular pressure</a:t>
            </a:r>
          </a:p>
          <a:p>
            <a:pPr lvl="1"/>
            <a:r>
              <a:rPr lang="en-US" altLang="en-US" sz="2000" dirty="0"/>
              <a:t>Reduces hydrostatic pressure in peritubular capillaries </a:t>
            </a:r>
          </a:p>
        </p:txBody>
      </p:sp>
      <p:sp>
        <p:nvSpPr>
          <p:cNvPr id="14" name="Text Box 2"/>
          <p:cNvSpPr txBox="1">
            <a:spLocks noChangeArrowheads="1"/>
          </p:cNvSpPr>
          <p:nvPr/>
        </p:nvSpPr>
        <p:spPr bwMode="auto">
          <a:xfrm>
            <a:off x="5457829" y="4646351"/>
            <a:ext cx="324643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r>
              <a:rPr lang="en-US" altLang="en-US" dirty="0">
                <a:latin typeface="+mn-lt"/>
              </a:rPr>
              <a:t>Glomerular capillary bed</a:t>
            </a:r>
          </a:p>
          <a:p>
            <a:pPr algn="ctr"/>
            <a:r>
              <a:rPr lang="en-US" altLang="en-US" dirty="0">
                <a:latin typeface="+mn-lt"/>
              </a:rPr>
              <a:t>High pressure vascular bed,</a:t>
            </a:r>
          </a:p>
          <a:p>
            <a:pPr algn="ctr"/>
            <a:r>
              <a:rPr lang="en-US" altLang="en-US" dirty="0">
                <a:latin typeface="+mn-lt"/>
              </a:rPr>
              <a:t>increasing oncotic pressure</a:t>
            </a:r>
          </a:p>
          <a:p>
            <a:pPr algn="ctr"/>
            <a:endParaRPr lang="en-US" altLang="en-US" dirty="0">
              <a:solidFill>
                <a:srgbClr val="FF0000"/>
              </a:solidFill>
              <a:latin typeface="+mn-lt"/>
            </a:endParaRPr>
          </a:p>
          <a:p>
            <a:pPr algn="ctr"/>
            <a:r>
              <a:rPr lang="en-US" altLang="en-US" dirty="0">
                <a:solidFill>
                  <a:srgbClr val="FF0000"/>
                </a:solidFill>
                <a:latin typeface="+mn-lt"/>
              </a:rPr>
              <a:t>Good for filtration</a:t>
            </a:r>
          </a:p>
        </p:txBody>
      </p:sp>
      <p:sp>
        <p:nvSpPr>
          <p:cNvPr id="15" name="Text Box 3"/>
          <p:cNvSpPr txBox="1">
            <a:spLocks noChangeArrowheads="1"/>
          </p:cNvSpPr>
          <p:nvPr/>
        </p:nvSpPr>
        <p:spPr bwMode="auto">
          <a:xfrm>
            <a:off x="8818541" y="4530092"/>
            <a:ext cx="282731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r>
              <a:rPr lang="en-US" altLang="en-US" dirty="0">
                <a:latin typeface="+mn-lt"/>
              </a:rPr>
              <a:t>Peritubular capillary bed,</a:t>
            </a:r>
          </a:p>
          <a:p>
            <a:pPr algn="ctr"/>
            <a:r>
              <a:rPr lang="en-US" altLang="en-US" dirty="0">
                <a:latin typeface="+mn-lt"/>
              </a:rPr>
              <a:t>Low pressure vascular bed,  </a:t>
            </a:r>
          </a:p>
          <a:p>
            <a:pPr algn="ctr"/>
            <a:r>
              <a:rPr lang="en-US" altLang="en-US" dirty="0">
                <a:latin typeface="+mn-lt"/>
              </a:rPr>
              <a:t>high oncotic pressure.</a:t>
            </a:r>
          </a:p>
          <a:p>
            <a:pPr algn="ctr"/>
            <a:endParaRPr lang="en-US" altLang="en-US" dirty="0">
              <a:latin typeface="+mn-lt"/>
            </a:endParaRPr>
          </a:p>
          <a:p>
            <a:pPr algn="ctr">
              <a:spcBef>
                <a:spcPct val="50000"/>
              </a:spcBef>
            </a:pPr>
            <a:r>
              <a:rPr lang="en-US" altLang="en-US" dirty="0">
                <a:solidFill>
                  <a:srgbClr val="FF0000"/>
                </a:solidFill>
                <a:latin typeface="+mn-lt"/>
              </a:rPr>
              <a:t>Good for re-absorption</a:t>
            </a:r>
          </a:p>
        </p:txBody>
      </p:sp>
      <p:sp>
        <p:nvSpPr>
          <p:cNvPr id="17" name="Rectangle 16"/>
          <p:cNvSpPr/>
          <p:nvPr/>
        </p:nvSpPr>
        <p:spPr>
          <a:xfrm>
            <a:off x="567437" y="1402931"/>
            <a:ext cx="4939112" cy="179808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61407" y="3382239"/>
            <a:ext cx="4939112" cy="276368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9740553" y="-20243"/>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2552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9" descr="14_09"/>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04"/>
          <a:stretch/>
        </p:blipFill>
        <p:spPr bwMode="auto">
          <a:xfrm>
            <a:off x="4030736" y="3212976"/>
            <a:ext cx="5088013" cy="297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4"/>
          <p:cNvSpPr>
            <a:spLocks noGrp="1"/>
          </p:cNvSpPr>
          <p:nvPr>
            <p:ph type="sldNum" sz="quarter" idx="12"/>
          </p:nvPr>
        </p:nvSpPr>
        <p:spPr>
          <a:xfrm>
            <a:off x="2061964" y="6369044"/>
            <a:ext cx="2133600" cy="365125"/>
          </a:xfrm>
        </p:spPr>
        <p:txBody>
          <a:bodyPr/>
          <a:lstStyle/>
          <a:p>
            <a:fld id="{89DC308A-020A-4885-8825-D970AEE39821}" type="slidenum">
              <a:rPr lang="en-US" smtClean="0">
                <a:solidFill>
                  <a:schemeClr val="tx1"/>
                </a:solidFill>
              </a:rPr>
              <a:pPr/>
              <a:t>13</a:t>
            </a:fld>
            <a:endParaRPr lang="en-US" dirty="0">
              <a:solidFill>
                <a:schemeClr val="tx1"/>
              </a:solidFill>
            </a:endParaRPr>
          </a:p>
        </p:txBody>
      </p:sp>
      <p:sp>
        <p:nvSpPr>
          <p:cNvPr id="2" name="مربع نص 1"/>
          <p:cNvSpPr txBox="1"/>
          <p:nvPr/>
        </p:nvSpPr>
        <p:spPr>
          <a:xfrm>
            <a:off x="464438" y="-82637"/>
            <a:ext cx="11089232" cy="1200329"/>
          </a:xfrm>
          <a:prstGeom prst="rect">
            <a:avLst/>
          </a:prstGeom>
          <a:noFill/>
        </p:spPr>
        <p:txBody>
          <a:bodyPr wrap="square" rtlCol="0">
            <a:spAutoFit/>
          </a:bodyPr>
          <a:lstStyle/>
          <a:p>
            <a:endParaRPr lang="ar-SA" sz="3600" b="1" dirty="0">
              <a:latin typeface="Gill Sans MT" pitchFamily="34" charset="0"/>
            </a:endParaRPr>
          </a:p>
          <a:p>
            <a:r>
              <a:rPr lang="en-US" sz="3600" dirty="0">
                <a:solidFill>
                  <a:schemeClr val="tx2"/>
                </a:solidFill>
                <a:latin typeface="+mj-lt"/>
                <a:ea typeface="+mj-ea"/>
                <a:cs typeface="+mj-cs"/>
              </a:rPr>
              <a:t>Afferent &amp; Efferent Arteriolar Resistance Affect </a:t>
            </a:r>
          </a:p>
        </p:txBody>
      </p:sp>
      <p:sp>
        <p:nvSpPr>
          <p:cNvPr id="5" name="Rectangle 4"/>
          <p:cNvSpPr/>
          <p:nvPr/>
        </p:nvSpPr>
        <p:spPr>
          <a:xfrm>
            <a:off x="667112" y="1244721"/>
            <a:ext cx="11089232" cy="584775"/>
          </a:xfrm>
          <a:prstGeom prst="rect">
            <a:avLst/>
          </a:prstGeom>
        </p:spPr>
        <p:txBody>
          <a:bodyPr wrap="square">
            <a:spAutoFit/>
          </a:bodyPr>
          <a:lstStyle/>
          <a:p>
            <a:r>
              <a:rPr lang="en-US" sz="1600" dirty="0">
                <a:latin typeface="Gill Sans MT" panose="020B0502020104020203" pitchFamily="34" charset="0"/>
              </a:rPr>
              <a:t>As vasodilation and vasoconstriction of the afferent and efferent arterioles alter the blood flow through the glomerular capillaries, there are corresponding alterations in the glomerular filtration rate </a:t>
            </a:r>
            <a:r>
              <a:rPr lang="en-US" sz="1600" b="1" dirty="0">
                <a:latin typeface="Gill Sans MT" pitchFamily="34" charset="0"/>
              </a:rPr>
              <a:t>(GFR). </a:t>
            </a:r>
          </a:p>
        </p:txBody>
      </p:sp>
      <p:sp>
        <p:nvSpPr>
          <p:cNvPr id="6" name="Rectangle 5"/>
          <p:cNvSpPr/>
          <p:nvPr/>
        </p:nvSpPr>
        <p:spPr>
          <a:xfrm>
            <a:off x="4419695" y="3410068"/>
            <a:ext cx="741387" cy="2349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806381" y="4869161"/>
            <a:ext cx="405347" cy="110234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326672" y="3410068"/>
            <a:ext cx="741387" cy="23495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320912" y="4918948"/>
            <a:ext cx="429684" cy="1102341"/>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91216" y="1898092"/>
            <a:ext cx="3600401" cy="1107996"/>
          </a:xfrm>
          <a:prstGeom prst="rect">
            <a:avLst/>
          </a:prstGeom>
          <a:solidFill>
            <a:schemeClr val="accent2">
              <a:lumMod val="60000"/>
              <a:lumOff val="40000"/>
            </a:schemeClr>
          </a:solidFill>
          <a:ln>
            <a:solidFill>
              <a:schemeClr val="accent2"/>
            </a:solidFill>
          </a:ln>
        </p:spPr>
        <p:txBody>
          <a:bodyPr wrap="square" rtlCol="0">
            <a:spAutoFit/>
          </a:bodyPr>
          <a:lstStyle/>
          <a:p>
            <a:r>
              <a:rPr lang="en-US" sz="1400" b="1" dirty="0">
                <a:latin typeface="Gill Sans MT" panose="020B0502020104020203" pitchFamily="34" charset="0"/>
              </a:rPr>
              <a:t>Constriction of Afferent </a:t>
            </a:r>
            <a:endParaRPr lang="en-US" sz="1400" dirty="0">
              <a:latin typeface="Gill Sans MT" panose="020B0502020104020203" pitchFamily="34" charset="0"/>
            </a:endParaRPr>
          </a:p>
          <a:p>
            <a:r>
              <a:rPr lang="en-US" sz="1400" dirty="0">
                <a:latin typeface="Gill Sans MT" panose="020B0502020104020203" pitchFamily="34" charset="0"/>
              </a:rPr>
              <a:t>E.g.: Sympathetic stimulation </a:t>
            </a:r>
            <a:r>
              <a:rPr lang="en-US" sz="1200" dirty="0">
                <a:solidFill>
                  <a:srgbClr val="A6A6A6"/>
                </a:solidFill>
                <a:latin typeface="Gill Sans MT" panose="020B0502020104020203" pitchFamily="34" charset="0"/>
              </a:rPr>
              <a:t>(sever stimulation on shock (not affected on daily sympathetic stimulation) </a:t>
            </a:r>
            <a:r>
              <a:rPr lang="en-US" sz="1200" dirty="0">
                <a:solidFill>
                  <a:srgbClr val="A6A6A6"/>
                </a:solidFill>
                <a:latin typeface="Gill Sans MT" panose="020B0502020104020203" pitchFamily="34" charset="0"/>
                <a:sym typeface="Wingdings"/>
              </a:rPr>
              <a:t></a:t>
            </a:r>
            <a:r>
              <a:rPr lang="en-US" sz="1200" dirty="0">
                <a:solidFill>
                  <a:srgbClr val="A6A6A6"/>
                </a:solidFill>
                <a:latin typeface="Gill Sans MT" panose="020B0502020104020203" pitchFamily="34" charset="0"/>
              </a:rPr>
              <a:t> Afferent artery constrict </a:t>
            </a:r>
            <a:r>
              <a:rPr lang="en-US" sz="1200" dirty="0">
                <a:solidFill>
                  <a:srgbClr val="A6A6A6"/>
                </a:solidFill>
                <a:latin typeface="Gill Sans MT" panose="020B0502020104020203" pitchFamily="34" charset="0"/>
                <a:sym typeface="Wingdings"/>
              </a:rPr>
              <a:t> decrease blood flow to glomerular  </a:t>
            </a:r>
            <a:r>
              <a:rPr lang="en-US" sz="1400" dirty="0">
                <a:solidFill>
                  <a:srgbClr val="FF0000"/>
                </a:solidFill>
                <a:latin typeface="Gill Sans MT" panose="020B0502020104020203" pitchFamily="34" charset="0"/>
              </a:rPr>
              <a:t>↓P</a:t>
            </a:r>
            <a:r>
              <a:rPr lang="en-US" sz="1100" dirty="0">
                <a:solidFill>
                  <a:srgbClr val="FF0000"/>
                </a:solidFill>
                <a:latin typeface="Gill Sans MT" panose="020B0502020104020203" pitchFamily="34" charset="0"/>
              </a:rPr>
              <a:t>G</a:t>
            </a:r>
            <a:r>
              <a:rPr lang="en-US" sz="1050" dirty="0">
                <a:solidFill>
                  <a:srgbClr val="FF0000"/>
                </a:solidFill>
                <a:latin typeface="Gill Sans MT" panose="020B0502020104020203" pitchFamily="34" charset="0"/>
              </a:rPr>
              <a:t>C</a:t>
            </a:r>
            <a:r>
              <a:rPr lang="en-US" sz="1400" dirty="0">
                <a:solidFill>
                  <a:srgbClr val="FF0000"/>
                </a:solidFill>
                <a:latin typeface="Gill Sans MT" panose="020B0502020104020203" pitchFamily="34" charset="0"/>
              </a:rPr>
              <a:t> </a:t>
            </a:r>
            <a:r>
              <a:rPr lang="en-US" sz="1400" dirty="0">
                <a:solidFill>
                  <a:srgbClr val="FF0000"/>
                </a:solidFill>
                <a:latin typeface="Gill Sans MT" panose="020B0502020104020203" pitchFamily="34" charset="0"/>
                <a:sym typeface="Wingdings"/>
              </a:rPr>
              <a:t> </a:t>
            </a:r>
            <a:r>
              <a:rPr lang="en-US" sz="1400" dirty="0">
                <a:solidFill>
                  <a:srgbClr val="FF0000"/>
                </a:solidFill>
                <a:latin typeface="Gill Sans MT" panose="020B0502020104020203" pitchFamily="34" charset="0"/>
              </a:rPr>
              <a:t>↓GFR </a:t>
            </a:r>
          </a:p>
        </p:txBody>
      </p:sp>
      <p:sp>
        <p:nvSpPr>
          <p:cNvPr id="27" name="TextBox 26"/>
          <p:cNvSpPr txBox="1"/>
          <p:nvPr/>
        </p:nvSpPr>
        <p:spPr>
          <a:xfrm>
            <a:off x="6403238" y="1898092"/>
            <a:ext cx="4707221" cy="1046440"/>
          </a:xfrm>
          <a:prstGeom prst="rect">
            <a:avLst/>
          </a:prstGeom>
          <a:solidFill>
            <a:schemeClr val="accent3">
              <a:lumMod val="60000"/>
              <a:lumOff val="40000"/>
            </a:schemeClr>
          </a:solidFill>
          <a:ln>
            <a:solidFill>
              <a:schemeClr val="accent2"/>
            </a:solidFill>
          </a:ln>
        </p:spPr>
        <p:txBody>
          <a:bodyPr wrap="square" rtlCol="0">
            <a:spAutoFit/>
          </a:bodyPr>
          <a:lstStyle/>
          <a:p>
            <a:r>
              <a:rPr lang="en-US" sz="1400" b="1" dirty="0">
                <a:latin typeface="Gill Sans MT" panose="020B0502020104020203" pitchFamily="34" charset="0"/>
              </a:rPr>
              <a:t>Constriction of Efferent  </a:t>
            </a:r>
            <a:r>
              <a:rPr lang="en-US" sz="1400" dirty="0">
                <a:latin typeface="Gill Sans MT" panose="020B0502020104020203" pitchFamily="34" charset="0"/>
              </a:rPr>
              <a:t>E.g.: Angiotensin II </a:t>
            </a:r>
            <a:endParaRPr lang="en-US" sz="1400" b="1" dirty="0">
              <a:latin typeface="Gill Sans MT" panose="020B0502020104020203" pitchFamily="34" charset="0"/>
            </a:endParaRPr>
          </a:p>
          <a:p>
            <a:r>
              <a:rPr lang="en-US" sz="1100" dirty="0">
                <a:solidFill>
                  <a:srgbClr val="528693"/>
                </a:solidFill>
                <a:latin typeface="Gill Sans MT" panose="020B0502020104020203" pitchFamily="34" charset="0"/>
              </a:rPr>
              <a:t>- Mild to moderate constriction </a:t>
            </a:r>
            <a:r>
              <a:rPr lang="en-US" sz="1100" dirty="0">
                <a:solidFill>
                  <a:srgbClr val="A6A6A6"/>
                </a:solidFill>
                <a:latin typeface="Gill Sans MT" panose="020B0502020104020203" pitchFamily="34" charset="0"/>
                <a:sym typeface="Wingdings"/>
              </a:rPr>
              <a:t> some fluid will be accumulated in the glomerular and the other will pass    </a:t>
            </a:r>
            <a:r>
              <a:rPr lang="en-US" sz="1400" dirty="0">
                <a:solidFill>
                  <a:srgbClr val="FF0000"/>
                </a:solidFill>
                <a:latin typeface="Gill Sans MT" panose="020B0502020104020203" pitchFamily="34" charset="0"/>
              </a:rPr>
              <a:t>↑P</a:t>
            </a:r>
            <a:r>
              <a:rPr lang="en-US" sz="1050" dirty="0">
                <a:solidFill>
                  <a:srgbClr val="FF0000"/>
                </a:solidFill>
                <a:latin typeface="Gill Sans MT" panose="020B0502020104020203" pitchFamily="34" charset="0"/>
              </a:rPr>
              <a:t>GC</a:t>
            </a:r>
            <a:r>
              <a:rPr lang="en-US" sz="1400" dirty="0">
                <a:solidFill>
                  <a:srgbClr val="FF0000"/>
                </a:solidFill>
                <a:latin typeface="Gill Sans MT" panose="020B0502020104020203" pitchFamily="34" charset="0"/>
              </a:rPr>
              <a:t> </a:t>
            </a:r>
            <a:r>
              <a:rPr lang="en-US" sz="1400" dirty="0">
                <a:solidFill>
                  <a:srgbClr val="FF0000"/>
                </a:solidFill>
                <a:latin typeface="Gill Sans MT" panose="020B0502020104020203" pitchFamily="34" charset="0"/>
                <a:sym typeface="Wingdings"/>
              </a:rPr>
              <a:t> </a:t>
            </a:r>
            <a:r>
              <a:rPr lang="en-US" sz="1400" dirty="0">
                <a:solidFill>
                  <a:srgbClr val="FF0000"/>
                </a:solidFill>
                <a:latin typeface="Gill Sans MT" panose="020B0502020104020203" pitchFamily="34" charset="0"/>
              </a:rPr>
              <a:t>↑GFR </a:t>
            </a:r>
          </a:p>
          <a:p>
            <a:r>
              <a:rPr lang="en-US" sz="1100" dirty="0">
                <a:solidFill>
                  <a:srgbClr val="528693"/>
                </a:solidFill>
                <a:latin typeface="Gill Sans MT" panose="020B0502020104020203" pitchFamily="34" charset="0"/>
              </a:rPr>
              <a:t>- Sever constriction </a:t>
            </a:r>
            <a:r>
              <a:rPr lang="en-US" sz="1100" dirty="0">
                <a:solidFill>
                  <a:srgbClr val="A6A6A6"/>
                </a:solidFill>
                <a:latin typeface="Gill Sans MT" panose="020B0502020104020203" pitchFamily="34" charset="0"/>
                <a:sym typeface="Wingdings"/>
              </a:rPr>
              <a:t>  fluid will be accumulated in the glomerular  have only one way leave by filtration  </a:t>
            </a:r>
            <a:r>
              <a:rPr lang="en-US" sz="1100" dirty="0">
                <a:solidFill>
                  <a:srgbClr val="A6A6A6"/>
                </a:solidFill>
                <a:latin typeface="Gill Sans MT" panose="020B0502020104020203" pitchFamily="34" charset="0"/>
              </a:rPr>
              <a:t>↑GFR </a:t>
            </a:r>
            <a:r>
              <a:rPr lang="en-US" sz="1100" dirty="0">
                <a:solidFill>
                  <a:srgbClr val="A6A6A6"/>
                </a:solidFill>
                <a:latin typeface="Gill Sans MT" panose="020B0502020104020203" pitchFamily="34" charset="0"/>
                <a:sym typeface="Wingdings"/>
              </a:rPr>
              <a:t> </a:t>
            </a:r>
            <a:r>
              <a:rPr lang="en-US" sz="1100" dirty="0">
                <a:solidFill>
                  <a:srgbClr val="A6A6A6"/>
                </a:solidFill>
                <a:latin typeface="Gill Sans MT" panose="020B0502020104020203" pitchFamily="34" charset="0"/>
              </a:rPr>
              <a:t>↑FF </a:t>
            </a:r>
            <a:r>
              <a:rPr lang="en-US" sz="1100" dirty="0">
                <a:solidFill>
                  <a:srgbClr val="A6A6A6"/>
                </a:solidFill>
                <a:latin typeface="Gill Sans MT" panose="020B0502020104020203" pitchFamily="34" charset="0"/>
                <a:sym typeface="Wingdings"/>
              </a:rPr>
              <a:t> </a:t>
            </a:r>
            <a:r>
              <a:rPr lang="en-US" sz="1100" dirty="0">
                <a:solidFill>
                  <a:srgbClr val="A6A6A6"/>
                </a:solidFill>
                <a:latin typeface="Gill Sans MT" panose="020B0502020104020203" pitchFamily="34" charset="0"/>
              </a:rPr>
              <a:t>↑</a:t>
            </a:r>
            <a:r>
              <a:rPr lang="el-GR" sz="1100" b="1" dirty="0">
                <a:solidFill>
                  <a:srgbClr val="A6A6A6"/>
                </a:solidFill>
                <a:latin typeface="Franklin Gothic Medium"/>
              </a:rPr>
              <a:t> π</a:t>
            </a:r>
            <a:r>
              <a:rPr lang="en-US" sz="1100" b="1" dirty="0">
                <a:solidFill>
                  <a:srgbClr val="A6A6A6"/>
                </a:solidFill>
                <a:latin typeface="Gill Sans MT" panose="020B0502020104020203" pitchFamily="34" charset="0"/>
              </a:rPr>
              <a:t>g </a:t>
            </a:r>
            <a:r>
              <a:rPr lang="en-US" sz="1100" b="1" dirty="0">
                <a:solidFill>
                  <a:srgbClr val="A6A6A6"/>
                </a:solidFill>
                <a:latin typeface="Gill Sans MT" panose="020B0502020104020203" pitchFamily="34" charset="0"/>
                <a:sym typeface="Wingdings"/>
              </a:rPr>
              <a:t> </a:t>
            </a:r>
            <a:r>
              <a:rPr lang="en-US" sz="1200" dirty="0">
                <a:solidFill>
                  <a:srgbClr val="FF0000"/>
                </a:solidFill>
                <a:latin typeface="Gill Sans MT" panose="020B0502020104020203" pitchFamily="34" charset="0"/>
              </a:rPr>
              <a:t>↓GFR </a:t>
            </a:r>
          </a:p>
        </p:txBody>
      </p:sp>
      <p:sp>
        <p:nvSpPr>
          <p:cNvPr id="28" name="TextBox 27"/>
          <p:cNvSpPr txBox="1"/>
          <p:nvPr/>
        </p:nvSpPr>
        <p:spPr>
          <a:xfrm>
            <a:off x="1846212" y="5345609"/>
            <a:ext cx="1747153" cy="738664"/>
          </a:xfrm>
          <a:prstGeom prst="rect">
            <a:avLst/>
          </a:prstGeom>
          <a:solidFill>
            <a:schemeClr val="accent5">
              <a:lumMod val="60000"/>
              <a:lumOff val="40000"/>
            </a:schemeClr>
          </a:solidFill>
          <a:ln>
            <a:solidFill>
              <a:schemeClr val="accent2"/>
            </a:solidFill>
          </a:ln>
        </p:spPr>
        <p:txBody>
          <a:bodyPr wrap="square" rtlCol="0">
            <a:spAutoFit/>
          </a:bodyPr>
          <a:lstStyle/>
          <a:p>
            <a:r>
              <a:rPr lang="en-US" sz="1400" b="1" dirty="0">
                <a:latin typeface="Gill Sans MT" panose="020B0502020104020203" pitchFamily="34" charset="0"/>
              </a:rPr>
              <a:t>Dilation of Efferent </a:t>
            </a:r>
            <a:r>
              <a:rPr lang="en-US" sz="1400" dirty="0">
                <a:solidFill>
                  <a:srgbClr val="FF0000"/>
                </a:solidFill>
                <a:latin typeface="Gill Sans MT" panose="020B0502020104020203" pitchFamily="34" charset="0"/>
              </a:rPr>
              <a:t>↓P</a:t>
            </a:r>
            <a:r>
              <a:rPr lang="en-US" sz="1200" dirty="0">
                <a:solidFill>
                  <a:srgbClr val="FF0000"/>
                </a:solidFill>
                <a:latin typeface="Gill Sans MT" panose="020B0502020104020203" pitchFamily="34" charset="0"/>
              </a:rPr>
              <a:t>GC</a:t>
            </a:r>
            <a:r>
              <a:rPr lang="en-US" sz="1400" dirty="0">
                <a:solidFill>
                  <a:srgbClr val="FF0000"/>
                </a:solidFill>
                <a:latin typeface="Gill Sans MT" panose="020B0502020104020203" pitchFamily="34" charset="0"/>
              </a:rPr>
              <a:t> </a:t>
            </a:r>
            <a:r>
              <a:rPr lang="en-US" sz="1400" dirty="0">
                <a:solidFill>
                  <a:srgbClr val="FF0000"/>
                </a:solidFill>
                <a:latin typeface="Gill Sans MT" panose="020B0502020104020203" pitchFamily="34" charset="0"/>
                <a:sym typeface="Wingdings"/>
              </a:rPr>
              <a:t></a:t>
            </a:r>
            <a:r>
              <a:rPr lang="en-US" sz="1400" dirty="0">
                <a:solidFill>
                  <a:srgbClr val="FF0000"/>
                </a:solidFill>
                <a:latin typeface="Gill Sans MT" panose="020B0502020104020203" pitchFamily="34" charset="0"/>
              </a:rPr>
              <a:t>↓GFR </a:t>
            </a:r>
          </a:p>
        </p:txBody>
      </p:sp>
      <p:sp>
        <p:nvSpPr>
          <p:cNvPr id="29" name="TextBox 28"/>
          <p:cNvSpPr txBox="1"/>
          <p:nvPr/>
        </p:nvSpPr>
        <p:spPr>
          <a:xfrm>
            <a:off x="9458269" y="5356067"/>
            <a:ext cx="1539327" cy="830997"/>
          </a:xfrm>
          <a:prstGeom prst="rect">
            <a:avLst/>
          </a:prstGeom>
          <a:solidFill>
            <a:schemeClr val="accent4">
              <a:lumMod val="60000"/>
              <a:lumOff val="40000"/>
            </a:schemeClr>
          </a:solidFill>
          <a:ln>
            <a:solidFill>
              <a:schemeClr val="accent2"/>
            </a:solidFill>
          </a:ln>
        </p:spPr>
        <p:txBody>
          <a:bodyPr wrap="square" rtlCol="0">
            <a:spAutoFit/>
          </a:bodyPr>
          <a:lstStyle/>
          <a:p>
            <a:r>
              <a:rPr lang="en-US" sz="1200" b="1" dirty="0">
                <a:latin typeface="Gill Sans MT" panose="020B0502020104020203" pitchFamily="34" charset="0"/>
              </a:rPr>
              <a:t>Dilation of Afferent </a:t>
            </a:r>
            <a:r>
              <a:rPr lang="en-US" sz="1100" dirty="0">
                <a:solidFill>
                  <a:srgbClr val="A6A6A6"/>
                </a:solidFill>
                <a:latin typeface="Gill Sans MT" panose="020B0502020104020203" pitchFamily="34" charset="0"/>
              </a:rPr>
              <a:t>by : NO ,PKs  </a:t>
            </a:r>
            <a:r>
              <a:rPr lang="en-US" sz="1200" dirty="0">
                <a:solidFill>
                  <a:srgbClr val="A6A6A6"/>
                </a:solidFill>
                <a:latin typeface="Gill Sans MT" panose="020B0502020104020203" pitchFamily="34" charset="0"/>
                <a:sym typeface="Wingdings"/>
              </a:rPr>
              <a:t> </a:t>
            </a:r>
            <a:r>
              <a:rPr lang="en-US" sz="1200" dirty="0">
                <a:solidFill>
                  <a:srgbClr val="FF0000"/>
                </a:solidFill>
                <a:latin typeface="Franklin Gothic Medium"/>
              </a:rPr>
              <a:t>↑</a:t>
            </a:r>
            <a:r>
              <a:rPr lang="en-US" sz="1200" dirty="0">
                <a:solidFill>
                  <a:srgbClr val="FF0000"/>
                </a:solidFill>
              </a:rPr>
              <a:t>P</a:t>
            </a:r>
            <a:r>
              <a:rPr lang="en-US" sz="1050" dirty="0">
                <a:solidFill>
                  <a:srgbClr val="FF0000"/>
                </a:solidFill>
              </a:rPr>
              <a:t>GC</a:t>
            </a:r>
            <a:r>
              <a:rPr lang="en-US" sz="1200" dirty="0">
                <a:solidFill>
                  <a:srgbClr val="FF0000"/>
                </a:solidFill>
              </a:rPr>
              <a:t> </a:t>
            </a:r>
            <a:r>
              <a:rPr lang="en-US" sz="1200" dirty="0">
                <a:solidFill>
                  <a:srgbClr val="FF0000"/>
                </a:solidFill>
                <a:sym typeface="Wingdings"/>
              </a:rPr>
              <a:t></a:t>
            </a:r>
            <a:r>
              <a:rPr lang="en-US" sz="1200" dirty="0">
                <a:solidFill>
                  <a:srgbClr val="FF0000"/>
                </a:solidFill>
                <a:latin typeface="Franklin Gothic Medium"/>
              </a:rPr>
              <a:t>↑</a:t>
            </a:r>
            <a:r>
              <a:rPr lang="en-US" sz="1200" dirty="0">
                <a:solidFill>
                  <a:srgbClr val="FF0000"/>
                </a:solidFill>
              </a:rPr>
              <a:t>GFR </a:t>
            </a:r>
          </a:p>
        </p:txBody>
      </p:sp>
      <p:sp>
        <p:nvSpPr>
          <p:cNvPr id="8" name="Rectangle 7"/>
          <p:cNvSpPr/>
          <p:nvPr/>
        </p:nvSpPr>
        <p:spPr>
          <a:xfrm>
            <a:off x="1916505" y="3225551"/>
            <a:ext cx="2178970" cy="1384995"/>
          </a:xfrm>
          <a:prstGeom prst="rect">
            <a:avLst/>
          </a:prstGeom>
          <a:ln>
            <a:solidFill>
              <a:schemeClr val="accent2"/>
            </a:solidFill>
          </a:ln>
        </p:spPr>
        <p:txBody>
          <a:bodyPr wrap="square">
            <a:spAutoFit/>
          </a:bodyPr>
          <a:lstStyle/>
          <a:p>
            <a:r>
              <a:rPr lang="en-US" sz="1050" dirty="0">
                <a:solidFill>
                  <a:srgbClr val="A6A6A6"/>
                </a:solidFill>
              </a:rPr>
              <a:t>Note that, as the afferent arteriole constricts in response to sympathetic stimulation, prostaglandins are released to cause vasodilation to prevent further damage and renal failure. This explains why NSAIDs should not be given at this point.</a:t>
            </a:r>
          </a:p>
        </p:txBody>
      </p:sp>
      <p:cxnSp>
        <p:nvCxnSpPr>
          <p:cNvPr id="25" name="Curved Connector 24"/>
          <p:cNvCxnSpPr>
            <a:stCxn id="46" idx="3"/>
          </p:cNvCxnSpPr>
          <p:nvPr/>
        </p:nvCxnSpPr>
        <p:spPr>
          <a:xfrm flipV="1">
            <a:off x="9068058" y="3168846"/>
            <a:ext cx="937000" cy="358701"/>
          </a:xfrm>
          <a:prstGeom prst="curvedConnector3">
            <a:avLst>
              <a:gd name="adj1" fmla="val 13217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p:cNvCxnSpPr>
            <a:endCxn id="29" idx="0"/>
          </p:cNvCxnSpPr>
          <p:nvPr/>
        </p:nvCxnSpPr>
        <p:spPr>
          <a:xfrm>
            <a:off x="8215428" y="5154650"/>
            <a:ext cx="2012505" cy="2014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p:cNvCxnSpPr>
            <a:endCxn id="28" idx="0"/>
          </p:cNvCxnSpPr>
          <p:nvPr/>
        </p:nvCxnSpPr>
        <p:spPr>
          <a:xfrm rot="10800000" flipV="1">
            <a:off x="2719790" y="5125926"/>
            <a:ext cx="2885645" cy="21968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6200000" flipV="1">
            <a:off x="4393071" y="3195468"/>
            <a:ext cx="197092" cy="143845"/>
          </a:xfrm>
          <a:prstGeom prst="curvedConnector3">
            <a:avLst>
              <a:gd name="adj1" fmla="val 49999"/>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391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88" y="101725"/>
            <a:ext cx="8229600" cy="990600"/>
          </a:xfrm>
        </p:spPr>
        <p:txBody>
          <a:bodyPr/>
          <a:lstStyle/>
          <a:p>
            <a:r>
              <a:rPr lang="en-US" dirty="0" smtClean="0"/>
              <a:t>Juxtaglomerular Apparatus (JGA)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14</a:t>
            </a:fld>
            <a:endParaRPr lang="en-US" dirty="0">
              <a:solidFill>
                <a:srgbClr val="464653"/>
              </a:solidFill>
            </a:endParaRPr>
          </a:p>
        </p:txBody>
      </p:sp>
      <p:pic>
        <p:nvPicPr>
          <p:cNvPr id="5" name="Content Placeholder 4" descr="25-06_JGAofNephrn_1.jpg                                        00022699Macintosh HD                   ABA78158:"/>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534572" y="1560155"/>
            <a:ext cx="4176464" cy="25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p:cNvGraphicFramePr/>
          <p:nvPr>
            <p:extLst>
              <p:ext uri="{D42A27DB-BD31-4B8C-83A1-F6EECF244321}">
                <p14:modId xmlns:p14="http://schemas.microsoft.com/office/powerpoint/2010/main" val="1653530061"/>
              </p:ext>
            </p:extLst>
          </p:nvPr>
        </p:nvGraphicFramePr>
        <p:xfrm>
          <a:off x="511518" y="1305298"/>
          <a:ext cx="663507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534571" y="4598084"/>
            <a:ext cx="4654253" cy="646331"/>
          </a:xfrm>
          <a:prstGeom prst="rect">
            <a:avLst/>
          </a:prstGeom>
          <a:noFill/>
        </p:spPr>
        <p:txBody>
          <a:bodyPr wrap="square" rtlCol="0">
            <a:spAutoFit/>
          </a:bodyPr>
          <a:lstStyle/>
          <a:p>
            <a:r>
              <a:rPr lang="en-US" dirty="0">
                <a:solidFill>
                  <a:srgbClr val="528693"/>
                </a:solidFill>
              </a:rPr>
              <a:t>Mesangial cells have defense mechanisms (phagocytosis)</a:t>
            </a:r>
          </a:p>
        </p:txBody>
      </p:sp>
      <p:sp>
        <p:nvSpPr>
          <p:cNvPr id="7" name="Rectangle 6"/>
          <p:cNvSpPr/>
          <p:nvPr/>
        </p:nvSpPr>
        <p:spPr>
          <a:xfrm>
            <a:off x="536803" y="1248724"/>
            <a:ext cx="6609789" cy="4782426"/>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1932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470677" y="1886203"/>
            <a:ext cx="3108715" cy="4191000"/>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951248" y="1902724"/>
            <a:ext cx="4253235" cy="4191000"/>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85887" y="1886203"/>
            <a:ext cx="2824416" cy="4191000"/>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3" name="Content Placeholder 2"/>
          <p:cNvSpPr>
            <a:spLocks noGrp="1"/>
          </p:cNvSpPr>
          <p:nvPr>
            <p:ph idx="1"/>
          </p:nvPr>
        </p:nvSpPr>
        <p:spPr>
          <a:xfrm>
            <a:off x="583881" y="1259657"/>
            <a:ext cx="8784976" cy="817314"/>
          </a:xfrm>
        </p:spPr>
        <p:txBody>
          <a:bodyPr>
            <a:normAutofit/>
          </a:bodyPr>
          <a:lstStyle/>
          <a:p>
            <a:pPr eaLnBrk="1" hangingPunct="1"/>
            <a:r>
              <a:rPr lang="en-US" altLang="en-US" sz="2000" dirty="0">
                <a:solidFill>
                  <a:srgbClr val="000000"/>
                </a:solidFill>
                <a:ea typeface="ＭＳ Ｐゴシック" charset="-128"/>
              </a:rPr>
              <a:t>JGA: here the distal tubule lies against the afferent (sometimes efferent) arteriole</a:t>
            </a:r>
          </a:p>
          <a:p>
            <a:pPr eaLnBrk="1" hangingPunct="1">
              <a:buFontTx/>
              <a:buNone/>
            </a:pPr>
            <a:endParaRPr lang="en-US" altLang="en-US" sz="2000" dirty="0">
              <a:solidFill>
                <a:srgbClr val="000000"/>
              </a:solidFill>
              <a:ea typeface="ＭＳ Ｐゴシック" charset="-128"/>
            </a:endParaRPr>
          </a:p>
        </p:txBody>
      </p:sp>
      <p:sp>
        <p:nvSpPr>
          <p:cNvPr id="15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60D6614-AC1A-0549-B742-755CA438B387}" type="slidenum">
              <a:rPr lang="en-US" altLang="en-US"/>
              <a:pPr/>
              <a:t>15</a:t>
            </a:fld>
            <a:endParaRPr lang="en-US" altLang="en-US" dirty="0"/>
          </a:p>
        </p:txBody>
      </p:sp>
      <p:sp>
        <p:nvSpPr>
          <p:cNvPr id="3" name="Rectangle 2"/>
          <p:cNvSpPr/>
          <p:nvPr/>
        </p:nvSpPr>
        <p:spPr>
          <a:xfrm>
            <a:off x="953600" y="1951510"/>
            <a:ext cx="2646326" cy="4093428"/>
          </a:xfrm>
          <a:prstGeom prst="rect">
            <a:avLst/>
          </a:prstGeom>
        </p:spPr>
        <p:txBody>
          <a:bodyPr wrap="square">
            <a:spAutoFit/>
          </a:bodyPr>
          <a:lstStyle/>
          <a:p>
            <a:r>
              <a:rPr lang="en-US" altLang="en-US" sz="2000" dirty="0">
                <a:solidFill>
                  <a:srgbClr val="000000"/>
                </a:solidFill>
                <a:ea typeface="ＭＳ Ｐゴシック" charset="-128"/>
              </a:rPr>
              <a:t>Arteriole walls have juxtaglomerular (JG) cells</a:t>
            </a:r>
          </a:p>
          <a:p>
            <a:pPr marL="342900" indent="-342900">
              <a:buClr>
                <a:schemeClr val="accent2"/>
              </a:buClr>
              <a:buFont typeface="Arial" charset="0"/>
              <a:buChar char="•"/>
            </a:pPr>
            <a:endParaRPr lang="en-US" altLang="en-US" sz="2000" dirty="0" smtClean="0">
              <a:solidFill>
                <a:srgbClr val="000000"/>
              </a:solidFill>
            </a:endParaRPr>
          </a:p>
          <a:p>
            <a:pPr marL="342900" indent="-342900">
              <a:buClr>
                <a:schemeClr val="accent2"/>
              </a:buClr>
              <a:buFont typeface="Arial" charset="0"/>
              <a:buChar char="•"/>
            </a:pPr>
            <a:r>
              <a:rPr lang="en-US" altLang="en-US" sz="2000" dirty="0" smtClean="0">
                <a:solidFill>
                  <a:srgbClr val="000000"/>
                </a:solidFill>
              </a:rPr>
              <a:t>Enlarged</a:t>
            </a:r>
            <a:r>
              <a:rPr lang="en-US" altLang="en-US" sz="2000" dirty="0">
                <a:solidFill>
                  <a:srgbClr val="000000"/>
                </a:solidFill>
              </a:rPr>
              <a:t>, smooth muscle cells </a:t>
            </a:r>
          </a:p>
          <a:p>
            <a:pPr marL="342900" indent="-342900">
              <a:buClr>
                <a:schemeClr val="accent2"/>
              </a:buClr>
              <a:buFont typeface="Arial" charset="0"/>
              <a:buChar char="•"/>
            </a:pPr>
            <a:endParaRPr lang="en-US" altLang="en-US" sz="2000" dirty="0" smtClean="0">
              <a:solidFill>
                <a:srgbClr val="000000"/>
              </a:solidFill>
            </a:endParaRPr>
          </a:p>
          <a:p>
            <a:pPr marL="342900" indent="-342900">
              <a:buClr>
                <a:schemeClr val="accent2"/>
              </a:buClr>
              <a:buFont typeface="Arial" charset="0"/>
              <a:buChar char="•"/>
            </a:pPr>
            <a:r>
              <a:rPr lang="en-US" altLang="en-US" sz="2000" dirty="0" smtClean="0">
                <a:solidFill>
                  <a:srgbClr val="000000"/>
                </a:solidFill>
              </a:rPr>
              <a:t>Have </a:t>
            </a:r>
            <a:r>
              <a:rPr lang="en-US" altLang="en-US" sz="2000" dirty="0">
                <a:solidFill>
                  <a:srgbClr val="000000"/>
                </a:solidFill>
              </a:rPr>
              <a:t>secretory granules containing renin</a:t>
            </a:r>
          </a:p>
          <a:p>
            <a:pPr marL="342900" indent="-342900">
              <a:buClr>
                <a:schemeClr val="accent2"/>
              </a:buClr>
              <a:buFont typeface="Arial" charset="0"/>
              <a:buChar char="•"/>
            </a:pPr>
            <a:endParaRPr lang="en-US" altLang="en-US" sz="2000" dirty="0" smtClean="0"/>
          </a:p>
          <a:p>
            <a:pPr marL="342900" indent="-342900">
              <a:buClr>
                <a:schemeClr val="accent2"/>
              </a:buClr>
              <a:buFont typeface="Arial" charset="0"/>
              <a:buChar char="•"/>
            </a:pPr>
            <a:r>
              <a:rPr lang="en-US" altLang="en-US" sz="2000" dirty="0" smtClean="0"/>
              <a:t>Act </a:t>
            </a:r>
            <a:r>
              <a:rPr lang="en-US" altLang="en-US" sz="2000" dirty="0"/>
              <a:t>as mechanoreceptors</a:t>
            </a:r>
            <a:endParaRPr lang="en-IE" altLang="en-US" dirty="0"/>
          </a:p>
        </p:txBody>
      </p:sp>
      <p:sp>
        <p:nvSpPr>
          <p:cNvPr id="8" name="Content Placeholder 2"/>
          <p:cNvSpPr txBox="1">
            <a:spLocks/>
          </p:cNvSpPr>
          <p:nvPr/>
        </p:nvSpPr>
        <p:spPr>
          <a:xfrm>
            <a:off x="3980947" y="2044038"/>
            <a:ext cx="4008652" cy="41910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defRPr/>
            </a:pPr>
            <a:r>
              <a:rPr lang="en-US" sz="1800" dirty="0">
                <a:solidFill>
                  <a:srgbClr val="000000"/>
                </a:solidFill>
                <a:ea typeface="ＭＳ Ｐゴシック" charset="-128"/>
              </a:rPr>
              <a:t>Macula densa</a:t>
            </a:r>
          </a:p>
          <a:p>
            <a:pPr marL="342900" lvl="1" indent="-342900">
              <a:buFont typeface="Arial" charset="0"/>
              <a:buChar char="•"/>
              <a:defRPr/>
            </a:pPr>
            <a:r>
              <a:rPr lang="en-US" sz="1800" dirty="0">
                <a:solidFill>
                  <a:srgbClr val="000000"/>
                </a:solidFill>
                <a:ea typeface="ＭＳ Ｐゴシック" charset="-128"/>
              </a:rPr>
              <a:t>Tall, closely packed distal tubule cells </a:t>
            </a:r>
          </a:p>
          <a:p>
            <a:pPr marL="342900" lvl="1" indent="-342900">
              <a:buFont typeface="Arial" charset="0"/>
              <a:buChar char="•"/>
              <a:defRPr/>
            </a:pPr>
            <a:r>
              <a:rPr lang="en-US" sz="1800" dirty="0">
                <a:solidFill>
                  <a:srgbClr val="000000"/>
                </a:solidFill>
                <a:ea typeface="ＭＳ Ｐゴシック" charset="-128"/>
              </a:rPr>
              <a:t>Lie adjacent to JG cells </a:t>
            </a:r>
          </a:p>
          <a:p>
            <a:pPr marL="342900" lvl="1" indent="-342900">
              <a:buFont typeface="Arial" charset="0"/>
              <a:buChar char="•"/>
              <a:defRPr/>
            </a:pPr>
            <a:r>
              <a:rPr lang="en-US" sz="1800" dirty="0">
                <a:solidFill>
                  <a:srgbClr val="000000"/>
                </a:solidFill>
                <a:ea typeface="ＭＳ Ｐゴシック" charset="-128"/>
              </a:rPr>
              <a:t>Function as chemoreceptors or osmoreceptors</a:t>
            </a:r>
          </a:p>
          <a:p>
            <a:pPr marL="342900" lvl="1" indent="-342900">
              <a:buFont typeface="Arial" charset="0"/>
              <a:buChar char="•"/>
              <a:defRPr/>
            </a:pPr>
            <a:r>
              <a:rPr lang="en-US" sz="1800" dirty="0">
                <a:solidFill>
                  <a:srgbClr val="000000"/>
                </a:solidFill>
                <a:ea typeface="ＭＳ Ｐゴシック" charset="-128"/>
              </a:rPr>
              <a:t>The cells of the macula densa are sensitive to the ionic content and water volume of the fluid in the tubule </a:t>
            </a:r>
          </a:p>
          <a:p>
            <a:pPr marL="342900" lvl="1" indent="-342900">
              <a:buFont typeface="Arial" charset="0"/>
              <a:buChar char="•"/>
              <a:defRPr/>
            </a:pPr>
            <a:r>
              <a:rPr lang="en-US" sz="1800" dirty="0">
                <a:solidFill>
                  <a:srgbClr val="000000"/>
                </a:solidFill>
                <a:ea typeface="ＭＳ Ｐゴシック" charset="-128"/>
              </a:rPr>
              <a:t>produce molecular signals that promote renin secretion by the juxtaglomerular cells</a:t>
            </a:r>
          </a:p>
          <a:p>
            <a:pPr marL="0">
              <a:defRPr/>
            </a:pPr>
            <a:endParaRPr lang="en-IE" sz="1800" dirty="0">
              <a:solidFill>
                <a:srgbClr val="000000"/>
              </a:solidFill>
              <a:ea typeface="ＭＳ Ｐゴシック" charset="-128"/>
            </a:endParaRPr>
          </a:p>
        </p:txBody>
      </p:sp>
      <p:sp>
        <p:nvSpPr>
          <p:cNvPr id="9" name="Rectangle 3"/>
          <p:cNvSpPr txBox="1">
            <a:spLocks noChangeArrowheads="1"/>
          </p:cNvSpPr>
          <p:nvPr/>
        </p:nvSpPr>
        <p:spPr>
          <a:xfrm>
            <a:off x="8728890" y="2044038"/>
            <a:ext cx="2592288" cy="32004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defRPr/>
            </a:pPr>
            <a:r>
              <a:rPr lang="en-US" sz="1800" dirty="0">
                <a:solidFill>
                  <a:srgbClr val="000000"/>
                </a:solidFill>
                <a:ea typeface="ＭＳ Ｐゴシック" charset="-128"/>
              </a:rPr>
              <a:t>Mesangial cells </a:t>
            </a:r>
          </a:p>
          <a:p>
            <a:pPr marL="342900" lvl="1" indent="-342900">
              <a:buFont typeface="Arial" charset="0"/>
              <a:buChar char="•"/>
              <a:defRPr/>
            </a:pPr>
            <a:r>
              <a:rPr lang="en-US" sz="1800" dirty="0">
                <a:solidFill>
                  <a:srgbClr val="000000"/>
                </a:solidFill>
                <a:ea typeface="ＭＳ Ｐゴシック" charset="-128"/>
              </a:rPr>
              <a:t>Have phagocytic and contractile properties</a:t>
            </a:r>
          </a:p>
          <a:p>
            <a:pPr marL="342900" lvl="1" indent="-342900">
              <a:buFont typeface="Arial" charset="0"/>
              <a:buChar char="•"/>
              <a:defRPr/>
            </a:pPr>
            <a:r>
              <a:rPr lang="en-US" sz="1800" dirty="0">
                <a:solidFill>
                  <a:srgbClr val="000000"/>
                </a:solidFill>
                <a:ea typeface="ＭＳ Ｐゴシック" charset="-128"/>
              </a:rPr>
              <a:t>Influence capillary filtration</a:t>
            </a:r>
          </a:p>
          <a:p>
            <a:pPr marL="0" lvl="1" indent="0">
              <a:buNone/>
              <a:defRPr/>
            </a:pPr>
            <a:endParaRPr lang="en-US" sz="1800" dirty="0" smtClean="0">
              <a:solidFill>
                <a:srgbClr val="000000"/>
              </a:solidFill>
              <a:ea typeface="ＭＳ Ｐゴシック" charset="-128"/>
            </a:endParaRPr>
          </a:p>
          <a:p>
            <a:pPr marL="0" lvl="1" indent="0">
              <a:buNone/>
              <a:defRPr/>
            </a:pPr>
            <a:r>
              <a:rPr lang="en-US" sz="1800" dirty="0" smtClean="0">
                <a:solidFill>
                  <a:srgbClr val="000000"/>
                </a:solidFill>
                <a:ea typeface="ＭＳ Ｐゴシック" charset="-128"/>
              </a:rPr>
              <a:t>Intraglomerular mesangial </a:t>
            </a:r>
            <a:r>
              <a:rPr lang="en-US" sz="1800" dirty="0">
                <a:solidFill>
                  <a:srgbClr val="000000"/>
                </a:solidFill>
                <a:ea typeface="ＭＳ Ｐゴシック" charset="-128"/>
              </a:rPr>
              <a:t>cells provide structural support and regulate blood flow of the glomerular capillaries by their contractile activity </a:t>
            </a:r>
            <a:endParaRPr lang="en-IE" sz="1800" dirty="0">
              <a:solidFill>
                <a:srgbClr val="000000"/>
              </a:solidFill>
              <a:ea typeface="ＭＳ Ｐゴシック" charset="-128"/>
            </a:endParaRPr>
          </a:p>
          <a:p>
            <a:pPr marL="0">
              <a:defRPr/>
            </a:pPr>
            <a:endParaRPr lang="en-US" sz="1800" dirty="0">
              <a:solidFill>
                <a:srgbClr val="000000"/>
              </a:solidFill>
              <a:ea typeface="ＭＳ Ｐゴシック" charset="-128"/>
            </a:endParaRPr>
          </a:p>
        </p:txBody>
      </p:sp>
      <p:sp>
        <p:nvSpPr>
          <p:cNvPr id="12" name="Title 1"/>
          <p:cNvSpPr>
            <a:spLocks noGrp="1"/>
          </p:cNvSpPr>
          <p:nvPr>
            <p:ph type="title"/>
          </p:nvPr>
        </p:nvSpPr>
        <p:spPr/>
        <p:txBody>
          <a:bodyPr/>
          <a:lstStyle/>
          <a:p>
            <a:r>
              <a:rPr lang="en-US" dirty="0" smtClean="0"/>
              <a:t>Juxtaglomerular Apparatus (JGA) </a:t>
            </a:r>
            <a:endParaRPr lang="en-US" dirty="0"/>
          </a:p>
        </p:txBody>
      </p:sp>
    </p:spTree>
    <p:extLst>
      <p:ext uri="{BB962C8B-B14F-4D97-AF65-F5344CB8AC3E}">
        <p14:creationId xmlns:p14="http://schemas.microsoft.com/office/powerpoint/2010/main" val="177777146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blinds(vertical)">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vertical)">
                                      <p:cBhvr>
                                        <p:cTn id="12" dur="500"/>
                                        <p:tgtEl>
                                          <p:spTgt spid="8">
                                            <p:txEl>
                                              <p:pRg st="0" end="0"/>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linds(vertical)">
                                      <p:cBhvr>
                                        <p:cTn id="15" dur="500"/>
                                        <p:tgtEl>
                                          <p:spTgt spid="8">
                                            <p:txEl>
                                              <p:pRg st="1" end="1"/>
                                            </p:txEl>
                                          </p:spTgt>
                                        </p:tgtEl>
                                      </p:cBhvr>
                                    </p:animEffect>
                                  </p:childTnLst>
                                </p:cTn>
                              </p:par>
                              <p:par>
                                <p:cTn id="16" presetID="3" presetClass="entr" presetSubtype="5"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linds(vertical)">
                                      <p:cBhvr>
                                        <p:cTn id="18" dur="500"/>
                                        <p:tgtEl>
                                          <p:spTgt spid="8">
                                            <p:txEl>
                                              <p:pRg st="2" end="2"/>
                                            </p:txEl>
                                          </p:spTgt>
                                        </p:tgtEl>
                                      </p:cBhvr>
                                    </p:animEffect>
                                  </p:childTnLst>
                                </p:cTn>
                              </p:par>
                              <p:par>
                                <p:cTn id="19" presetID="3" presetClass="entr" presetSubtype="5"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linds(vertical)">
                                      <p:cBhvr>
                                        <p:cTn id="21" dur="500"/>
                                        <p:tgtEl>
                                          <p:spTgt spid="8">
                                            <p:txEl>
                                              <p:pRg st="3" end="3"/>
                                            </p:txEl>
                                          </p:spTgt>
                                        </p:tgtEl>
                                      </p:cBhvr>
                                    </p:animEffect>
                                  </p:childTnLst>
                                </p:cTn>
                              </p:par>
                              <p:par>
                                <p:cTn id="22" presetID="3" presetClass="entr" presetSubtype="5"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blinds(vertical)">
                                      <p:cBhvr>
                                        <p:cTn id="24" dur="500"/>
                                        <p:tgtEl>
                                          <p:spTgt spid="8">
                                            <p:txEl>
                                              <p:pRg st="4" end="4"/>
                                            </p:txEl>
                                          </p:spTgt>
                                        </p:tgtEl>
                                      </p:cBhvr>
                                    </p:animEffect>
                                  </p:childTnLst>
                                </p:cTn>
                              </p:par>
                              <p:par>
                                <p:cTn id="25" presetID="3" presetClass="entr" presetSubtype="5"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vertic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 Glomerular filtration </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16</a:t>
            </a:fld>
            <a:endParaRPr lang="en-US" dirty="0">
              <a:solidFill>
                <a:srgbClr val="464653"/>
              </a:solidFill>
            </a:endParaRPr>
          </a:p>
        </p:txBody>
      </p:sp>
      <p:sp>
        <p:nvSpPr>
          <p:cNvPr id="4" name="Content Placeholder 3"/>
          <p:cNvSpPr>
            <a:spLocks noGrp="1"/>
          </p:cNvSpPr>
          <p:nvPr>
            <p:ph sz="quarter" idx="1"/>
          </p:nvPr>
        </p:nvSpPr>
        <p:spPr>
          <a:xfrm>
            <a:off x="816651" y="1463294"/>
            <a:ext cx="9392567" cy="3107044"/>
          </a:xfrm>
        </p:spPr>
        <p:txBody>
          <a:bodyPr>
            <a:normAutofit/>
          </a:bodyPr>
          <a:lstStyle/>
          <a:p>
            <a:r>
              <a:rPr lang="en-US" sz="1600" dirty="0"/>
              <a:t>The FIRST step in urine formation is </a:t>
            </a:r>
            <a:r>
              <a:rPr lang="en-US" sz="1600" u="sng" dirty="0"/>
              <a:t>glomerular filtration.</a:t>
            </a:r>
          </a:p>
          <a:p>
            <a:r>
              <a:rPr lang="en-US" sz="1600" dirty="0"/>
              <a:t>It is the filtration of fluid from the glomerular capillaries </a:t>
            </a:r>
            <a:r>
              <a:rPr lang="en-US" sz="1600" u="sng" dirty="0"/>
              <a:t>into</a:t>
            </a:r>
            <a:r>
              <a:rPr lang="en-US" sz="1600" dirty="0"/>
              <a:t> the </a:t>
            </a:r>
          </a:p>
          <a:p>
            <a:pPr marL="0" indent="0">
              <a:buNone/>
            </a:pPr>
            <a:r>
              <a:rPr lang="en-US" sz="1600" dirty="0"/>
              <a:t>renal tubules.</a:t>
            </a:r>
          </a:p>
          <a:p>
            <a:r>
              <a:rPr lang="en-US" sz="1600" dirty="0"/>
              <a:t>It contains all substances present in plasma except proteins. </a:t>
            </a:r>
          </a:p>
          <a:p>
            <a:pPr marL="0" indent="0">
              <a:buNone/>
            </a:pPr>
            <a:r>
              <a:rPr lang="en-US" sz="1100" dirty="0">
                <a:solidFill>
                  <a:srgbClr val="A6A6A6"/>
                </a:solidFill>
              </a:rPr>
              <a:t>we will know why on the next slides </a:t>
            </a:r>
          </a:p>
          <a:p>
            <a:r>
              <a:rPr lang="en-US" sz="1600" dirty="0"/>
              <a:t>GFR is normally </a:t>
            </a:r>
            <a:r>
              <a:rPr lang="en-US" sz="1600" dirty="0">
                <a:solidFill>
                  <a:srgbClr val="F7C025"/>
                </a:solidFill>
              </a:rPr>
              <a:t>125</a:t>
            </a:r>
            <a:r>
              <a:rPr lang="en-US" sz="1600" dirty="0"/>
              <a:t> ml/min = </a:t>
            </a:r>
            <a:r>
              <a:rPr lang="en-US" sz="1600" dirty="0">
                <a:solidFill>
                  <a:srgbClr val="F7C025"/>
                </a:solidFill>
              </a:rPr>
              <a:t>20% </a:t>
            </a:r>
            <a:r>
              <a:rPr lang="en-US" sz="1600" dirty="0"/>
              <a:t>renal plasma flow.</a:t>
            </a:r>
          </a:p>
          <a:p>
            <a:r>
              <a:rPr lang="en-US" altLang="en-US" sz="1600" dirty="0"/>
              <a:t>Glomerular filtration rate (GFR) is the </a:t>
            </a:r>
            <a:r>
              <a:rPr lang="en-US" altLang="en-US" sz="1600" dirty="0">
                <a:solidFill>
                  <a:srgbClr val="FF0000"/>
                </a:solidFill>
              </a:rPr>
              <a:t>rate</a:t>
            </a:r>
            <a:r>
              <a:rPr lang="en-US" altLang="en-US" sz="1600" dirty="0"/>
              <a:t> of production of filtrate at the glomeruli from plasma </a:t>
            </a:r>
            <a:r>
              <a:rPr lang="en-US" sz="1600" dirty="0">
                <a:solidFill>
                  <a:schemeClr val="tx2">
                    <a:lumMod val="40000"/>
                    <a:lumOff val="60000"/>
                  </a:schemeClr>
                </a:solidFill>
                <a:latin typeface="Gill Sans MT" pitchFamily="34" charset="0"/>
              </a:rPr>
              <a:t>(ml/min) = 20% of renal plasma flow </a:t>
            </a:r>
            <a:r>
              <a:rPr lang="en-US" sz="1600" dirty="0">
                <a:solidFill>
                  <a:schemeClr val="tx2">
                    <a:lumMod val="40000"/>
                    <a:lumOff val="60000"/>
                  </a:schemeClr>
                </a:solidFill>
                <a:latin typeface="Gill Sans MT" pitchFamily="34" charset="0"/>
                <a:sym typeface="Wingdings"/>
              </a:rPr>
              <a:t> </a:t>
            </a:r>
            <a:r>
              <a:rPr lang="en-US" altLang="en-US" sz="1600" dirty="0">
                <a:solidFill>
                  <a:schemeClr val="tx2">
                    <a:lumMod val="40000"/>
                    <a:lumOff val="60000"/>
                  </a:schemeClr>
                </a:solidFill>
                <a:latin typeface="Gill Sans MT" pitchFamily="34" charset="0"/>
              </a:rPr>
              <a:t>means 1.25 L of the C.O. is being filtered</a:t>
            </a:r>
          </a:p>
          <a:p>
            <a:pPr marL="0" indent="0">
              <a:buNone/>
            </a:pPr>
            <a:r>
              <a:rPr lang="en-US" altLang="en-US" sz="1600" dirty="0">
                <a:solidFill>
                  <a:schemeClr val="tx2">
                    <a:lumMod val="40000"/>
                    <a:lumOff val="60000"/>
                  </a:schemeClr>
                </a:solidFill>
                <a:latin typeface="Gill Sans MT" pitchFamily="34" charset="0"/>
              </a:rPr>
              <a:t>1.25 L x 60 min = 7,5L/h x 24h = 180L/day is filtered , if we excrete all of this we may die so the body try to compensate by:  </a:t>
            </a:r>
            <a:r>
              <a:rPr lang="en-US" sz="1600" dirty="0">
                <a:solidFill>
                  <a:srgbClr val="FF0000"/>
                </a:solidFill>
                <a:latin typeface="Gill Sans MT" pitchFamily="34" charset="0"/>
              </a:rPr>
              <a:t>99% </a:t>
            </a:r>
            <a:r>
              <a:rPr lang="en-US" sz="1600" dirty="0">
                <a:latin typeface="Gill Sans MT" pitchFamily="34" charset="0"/>
              </a:rPr>
              <a:t>of filtrate are </a:t>
            </a:r>
            <a:r>
              <a:rPr lang="en-US" sz="1600" b="1" dirty="0">
                <a:latin typeface="Gill Sans MT" pitchFamily="34" charset="0"/>
              </a:rPr>
              <a:t>reabsorbed</a:t>
            </a:r>
            <a:r>
              <a:rPr lang="en-US" sz="1600" dirty="0">
                <a:latin typeface="Gill Sans MT" pitchFamily="34" charset="0"/>
              </a:rPr>
              <a:t> so only 1 to 2 L urine excreted per day .</a:t>
            </a:r>
            <a:r>
              <a:rPr lang="en-US" sz="1600" dirty="0">
                <a:solidFill>
                  <a:schemeClr val="bg1">
                    <a:lumMod val="65000"/>
                  </a:schemeClr>
                </a:solidFill>
              </a:rPr>
              <a:t> </a:t>
            </a:r>
          </a:p>
          <a:p>
            <a:endParaRPr lang="en-US" sz="1600" dirty="0"/>
          </a:p>
          <a:p>
            <a:pPr>
              <a:spcBef>
                <a:spcPts val="0"/>
              </a:spcBef>
              <a:buClrTx/>
              <a:buSzTx/>
              <a:defRPr/>
            </a:pPr>
            <a:endParaRPr lang="en-US" dirty="0"/>
          </a:p>
        </p:txBody>
      </p:sp>
      <p:sp>
        <p:nvSpPr>
          <p:cNvPr id="5" name="Content Placeholder 2"/>
          <p:cNvSpPr txBox="1">
            <a:spLocks/>
          </p:cNvSpPr>
          <p:nvPr/>
        </p:nvSpPr>
        <p:spPr>
          <a:xfrm>
            <a:off x="2435735" y="4682895"/>
            <a:ext cx="7317369" cy="156089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i="1" dirty="0">
                <a:solidFill>
                  <a:srgbClr val="528693"/>
                </a:solidFill>
                <a:latin typeface="Gill Sans MT" pitchFamily="34" charset="0"/>
              </a:rPr>
              <a:t>In order to know what molecules are filtered , we should know :</a:t>
            </a:r>
            <a:r>
              <a:rPr lang="en-US" sz="1400" b="1" i="1" dirty="0">
                <a:latin typeface="Gill Sans MT" pitchFamily="34" charset="0"/>
              </a:rPr>
              <a:t> </a:t>
            </a:r>
          </a:p>
          <a:p>
            <a:pPr marL="0" indent="0" algn="ctr">
              <a:buNone/>
            </a:pPr>
            <a:r>
              <a:rPr lang="en-US" sz="1400" b="1" i="1" dirty="0">
                <a:solidFill>
                  <a:srgbClr val="528693"/>
                </a:solidFill>
                <a:latin typeface="Gill Sans MT" pitchFamily="34" charset="0"/>
              </a:rPr>
              <a:t>a) </a:t>
            </a:r>
            <a:r>
              <a:rPr lang="en-US" sz="1400" dirty="0">
                <a:latin typeface="Gill Sans MT" pitchFamily="34" charset="0"/>
              </a:rPr>
              <a:t>glomerular membrane layers</a:t>
            </a:r>
          </a:p>
          <a:p>
            <a:pPr marL="0" indent="0" algn="ctr">
              <a:buNone/>
            </a:pPr>
            <a:r>
              <a:rPr lang="en-US" sz="1400" b="1" i="1" dirty="0">
                <a:solidFill>
                  <a:srgbClr val="528693"/>
                </a:solidFill>
                <a:latin typeface="Gill Sans MT" pitchFamily="34" charset="0"/>
              </a:rPr>
              <a:t>b)</a:t>
            </a:r>
            <a:r>
              <a:rPr lang="en-US" sz="1400" dirty="0">
                <a:solidFill>
                  <a:srgbClr val="528693"/>
                </a:solidFill>
                <a:latin typeface="Gill Sans MT" pitchFamily="34" charset="0"/>
              </a:rPr>
              <a:t> </a:t>
            </a:r>
            <a:r>
              <a:rPr lang="en-US" sz="1400" dirty="0">
                <a:latin typeface="Gill Sans MT" pitchFamily="34" charset="0"/>
              </a:rPr>
              <a:t>Factor controls passage of molecules through this membrane</a:t>
            </a:r>
          </a:p>
          <a:p>
            <a:pPr marL="0" indent="0" algn="ctr">
              <a:buNone/>
            </a:pPr>
            <a:r>
              <a:rPr lang="en-US" sz="1400" b="1" i="1" dirty="0">
                <a:solidFill>
                  <a:srgbClr val="528693"/>
                </a:solidFill>
                <a:latin typeface="Gill Sans MT" pitchFamily="34" charset="0"/>
              </a:rPr>
              <a:t>c)</a:t>
            </a:r>
            <a:r>
              <a:rPr lang="en-US" sz="1400" b="1" i="1" dirty="0">
                <a:latin typeface="Gill Sans MT" pitchFamily="34" charset="0"/>
              </a:rPr>
              <a:t> </a:t>
            </a:r>
            <a:r>
              <a:rPr lang="en-US" sz="1400" dirty="0">
                <a:latin typeface="Gill Sans MT" pitchFamily="34" charset="0"/>
              </a:rPr>
              <a:t>Forces responsible for passage of fluid (filtrate) through this membrane</a:t>
            </a:r>
          </a:p>
          <a:p>
            <a:pPr marL="0" indent="0" algn="ctr">
              <a:buNone/>
            </a:pPr>
            <a:endParaRPr lang="en-US" sz="1400" b="1" i="1" dirty="0">
              <a:solidFill>
                <a:srgbClr val="528693"/>
              </a:solidFill>
              <a:latin typeface="Gill Sans MT" pitchFamily="34" charset="0"/>
            </a:endParaRPr>
          </a:p>
          <a:p>
            <a:pPr marL="0" indent="0" algn="ctr">
              <a:buNone/>
            </a:pPr>
            <a:r>
              <a:rPr lang="en-US" sz="1400" b="1" i="1" dirty="0">
                <a:solidFill>
                  <a:srgbClr val="528693"/>
                </a:solidFill>
                <a:latin typeface="Gill Sans MT" pitchFamily="34" charset="0"/>
              </a:rPr>
              <a:t>On next slides </a:t>
            </a:r>
          </a:p>
          <a:p>
            <a:pPr marL="0" indent="0" algn="ctr">
              <a:buNone/>
            </a:pPr>
            <a:endParaRPr lang="en-US" sz="1400" b="1" i="1" dirty="0">
              <a:solidFill>
                <a:srgbClr val="528693"/>
              </a:solidFill>
              <a:latin typeface="Gill Sans MT" pitchFamily="34" charset="0"/>
            </a:endParaRPr>
          </a:p>
        </p:txBody>
      </p:sp>
      <p:pic>
        <p:nvPicPr>
          <p:cNvPr id="6" name="Picture 5"/>
          <p:cNvPicPr>
            <a:picLocks noChangeAspect="1"/>
          </p:cNvPicPr>
          <p:nvPr/>
        </p:nvPicPr>
        <p:blipFill rotWithShape="1">
          <a:blip r:embed="rId2"/>
          <a:srcRect l="1422" t="2632" r="50952" b="19441"/>
          <a:stretch/>
        </p:blipFill>
        <p:spPr>
          <a:xfrm>
            <a:off x="8326660" y="1463293"/>
            <a:ext cx="2170590" cy="1825052"/>
          </a:xfrm>
          <a:prstGeom prst="rect">
            <a:avLst/>
          </a:prstGeom>
        </p:spPr>
      </p:pic>
    </p:spTree>
    <p:extLst>
      <p:ext uri="{BB962C8B-B14F-4D97-AF65-F5344CB8AC3E}">
        <p14:creationId xmlns:p14="http://schemas.microsoft.com/office/powerpoint/2010/main" val="1505072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4412" y="1321336"/>
            <a:ext cx="5040560" cy="4997850"/>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56662" y="1305253"/>
            <a:ext cx="5005702" cy="4997850"/>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FF32B3A8-088D-F349-B75C-ABF58A3AE504}" type="slidenum">
              <a:rPr lang="en-US" altLang="en-US"/>
              <a:pPr/>
              <a:t>17</a:t>
            </a:fld>
            <a:endParaRPr lang="en-US" altLang="en-US" dirty="0"/>
          </a:p>
        </p:txBody>
      </p:sp>
      <p:sp>
        <p:nvSpPr>
          <p:cNvPr id="6" name="Content Placeholder 2"/>
          <p:cNvSpPr txBox="1">
            <a:spLocks/>
          </p:cNvSpPr>
          <p:nvPr/>
        </p:nvSpPr>
        <p:spPr>
          <a:xfrm>
            <a:off x="6217648" y="1617397"/>
            <a:ext cx="4606446" cy="4647672"/>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altLang="en-US" sz="2000" dirty="0">
                <a:ea typeface="ＭＳ Ｐゴシック" charset="-128"/>
              </a:rPr>
              <a:t>Glomerular filtration membrane is highly permeable to water and small molecules (less than </a:t>
            </a:r>
            <a:r>
              <a:rPr lang="en-US" altLang="en-US" sz="2000" dirty="0">
                <a:solidFill>
                  <a:schemeClr val="accent4">
                    <a:lumMod val="75000"/>
                  </a:schemeClr>
                </a:solidFill>
                <a:ea typeface="ＭＳ Ｐゴシック" charset="-128"/>
              </a:rPr>
              <a:t>10.000</a:t>
            </a:r>
            <a:r>
              <a:rPr lang="en-US" altLang="en-US" sz="2000" dirty="0">
                <a:ea typeface="ＭＳ Ｐゴシック" charset="-128"/>
              </a:rPr>
              <a:t> MW)</a:t>
            </a:r>
          </a:p>
          <a:p>
            <a:pPr>
              <a:buFontTx/>
              <a:buNone/>
            </a:pPr>
            <a:endParaRPr lang="en-US" altLang="en-US" sz="2000" dirty="0">
              <a:ea typeface="ＭＳ Ｐゴシック" charset="-128"/>
            </a:endParaRPr>
          </a:p>
          <a:p>
            <a:r>
              <a:rPr lang="en-US" altLang="en-US" sz="2000" dirty="0">
                <a:ea typeface="ＭＳ Ｐゴシック" charset="-128"/>
              </a:rPr>
              <a:t>Large molecules (more than </a:t>
            </a:r>
            <a:r>
              <a:rPr lang="en-US" altLang="en-US" sz="2000" dirty="0">
                <a:solidFill>
                  <a:schemeClr val="accent4">
                    <a:lumMod val="75000"/>
                  </a:schemeClr>
                </a:solidFill>
                <a:ea typeface="ＭＳ Ｐゴシック" charset="-128"/>
              </a:rPr>
              <a:t>70.000</a:t>
            </a:r>
            <a:r>
              <a:rPr lang="en-US" altLang="en-US" sz="2000" dirty="0">
                <a:ea typeface="ＭＳ Ｐゴシック" charset="-128"/>
              </a:rPr>
              <a:t> MW especially proteins are not filtered due to their large size and negative electrical charge because their passage is repulsed by negatively charged glycoproteins present on endothelial pores, basement membrane and podocytes.</a:t>
            </a:r>
          </a:p>
        </p:txBody>
      </p:sp>
      <p:sp>
        <p:nvSpPr>
          <p:cNvPr id="2" name="Rectangle 1"/>
          <p:cNvSpPr/>
          <p:nvPr/>
        </p:nvSpPr>
        <p:spPr>
          <a:xfrm>
            <a:off x="621804" y="610786"/>
            <a:ext cx="4317207" cy="584775"/>
          </a:xfrm>
          <a:prstGeom prst="rect">
            <a:avLst/>
          </a:prstGeom>
        </p:spPr>
        <p:txBody>
          <a:bodyPr wrap="none">
            <a:spAutoFit/>
          </a:bodyPr>
          <a:lstStyle/>
          <a:p>
            <a:r>
              <a:rPr lang="en-US" altLang="en-US" sz="3200" dirty="0">
                <a:solidFill>
                  <a:schemeClr val="tx2"/>
                </a:solidFill>
                <a:latin typeface="+mj-lt"/>
                <a:ea typeface="+mj-ea"/>
                <a:cs typeface="+mj-cs"/>
              </a:rPr>
              <a:t>Filtration Membrane</a:t>
            </a:r>
            <a:endParaRPr lang="en-US" sz="3200" dirty="0">
              <a:solidFill>
                <a:schemeClr val="tx2"/>
              </a:solidFill>
              <a:latin typeface="+mj-lt"/>
              <a:ea typeface="+mj-ea"/>
              <a:cs typeface="+mj-cs"/>
            </a:endParaRPr>
          </a:p>
        </p:txBody>
      </p:sp>
      <p:sp>
        <p:nvSpPr>
          <p:cNvPr id="33795" name="Content Placeholder 2"/>
          <p:cNvSpPr>
            <a:spLocks noGrp="1"/>
          </p:cNvSpPr>
          <p:nvPr>
            <p:ph idx="1"/>
          </p:nvPr>
        </p:nvSpPr>
        <p:spPr>
          <a:xfrm>
            <a:off x="816651" y="1617397"/>
            <a:ext cx="4246240" cy="4373562"/>
          </a:xfrm>
        </p:spPr>
        <p:txBody>
          <a:bodyPr>
            <a:normAutofit lnSpcReduction="10000"/>
          </a:bodyPr>
          <a:lstStyle/>
          <a:p>
            <a:pPr eaLnBrk="1" hangingPunct="1"/>
            <a:r>
              <a:rPr lang="en-US" altLang="en-US" sz="2000" dirty="0">
                <a:solidFill>
                  <a:srgbClr val="000000"/>
                </a:solidFill>
                <a:ea typeface="ＭＳ Ｐゴシック" charset="-128"/>
              </a:rPr>
              <a:t>Filter that lies between the blood and the interior of the glomerular capsule</a:t>
            </a:r>
          </a:p>
          <a:p>
            <a:pPr eaLnBrk="1" hangingPunct="1">
              <a:buFontTx/>
              <a:buNone/>
            </a:pPr>
            <a:endParaRPr lang="en-US" altLang="en-US" sz="2000" dirty="0">
              <a:solidFill>
                <a:srgbClr val="000000"/>
              </a:solidFill>
              <a:ea typeface="ＭＳ Ｐゴシック" charset="-128"/>
            </a:endParaRPr>
          </a:p>
          <a:p>
            <a:pPr eaLnBrk="1" hangingPunct="1"/>
            <a:r>
              <a:rPr lang="en-US" altLang="en-US" sz="2000" dirty="0">
                <a:solidFill>
                  <a:srgbClr val="000000"/>
                </a:solidFill>
                <a:ea typeface="ＭＳ Ｐゴシック" charset="-128"/>
              </a:rPr>
              <a:t>It is composed of three layers</a:t>
            </a:r>
          </a:p>
          <a:p>
            <a:pPr lvl="1" eaLnBrk="1" hangingPunct="1"/>
            <a:r>
              <a:rPr lang="en-US" altLang="en-US" sz="2000" dirty="0">
                <a:solidFill>
                  <a:srgbClr val="000000"/>
                </a:solidFill>
              </a:rPr>
              <a:t>Fenestrated endothelium of the glomerular capillaries (Pores are </a:t>
            </a:r>
            <a:r>
              <a:rPr lang="en-US" altLang="en-US" sz="2000" dirty="0">
                <a:solidFill>
                  <a:schemeClr val="accent4">
                    <a:lumMod val="75000"/>
                  </a:schemeClr>
                </a:solidFill>
              </a:rPr>
              <a:t>50-100</a:t>
            </a:r>
            <a:r>
              <a:rPr lang="en-US" altLang="en-US" sz="2000" dirty="0">
                <a:solidFill>
                  <a:srgbClr val="000000"/>
                </a:solidFill>
              </a:rPr>
              <a:t> nm in diameter)</a:t>
            </a:r>
          </a:p>
          <a:p>
            <a:pPr lvl="1" eaLnBrk="1" hangingPunct="1"/>
            <a:r>
              <a:rPr lang="en-US" altLang="en-US" sz="2000" dirty="0">
                <a:solidFill>
                  <a:srgbClr val="000000"/>
                </a:solidFill>
              </a:rPr>
              <a:t>Visceral membrane of the glomerular capsule (podocytes)</a:t>
            </a:r>
          </a:p>
          <a:p>
            <a:pPr lvl="1" eaLnBrk="1" hangingPunct="1"/>
            <a:r>
              <a:rPr lang="en-US" altLang="en-US" sz="2000" dirty="0">
                <a:solidFill>
                  <a:srgbClr val="000000"/>
                </a:solidFill>
              </a:rPr>
              <a:t>Basement membrane composed of fused basal laminae of the other layers.</a:t>
            </a:r>
          </a:p>
          <a:p>
            <a:pPr eaLnBrk="1" hangingPunct="1">
              <a:buFontTx/>
              <a:buNone/>
            </a:pPr>
            <a:endParaRPr lang="en-IE" altLang="en-US" sz="2000" dirty="0">
              <a:ea typeface="ＭＳ Ｐゴシック" charset="-128"/>
            </a:endParaRPr>
          </a:p>
        </p:txBody>
      </p:sp>
    </p:spTree>
    <p:extLst>
      <p:ext uri="{BB962C8B-B14F-4D97-AF65-F5344CB8AC3E}">
        <p14:creationId xmlns:p14="http://schemas.microsoft.com/office/powerpoint/2010/main" val="138345227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linds(vertical)">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blinds(vertical)">
                                      <p:cBhvr>
                                        <p:cTn id="12" dur="500"/>
                                        <p:tgtEl>
                                          <p:spTgt spid="337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blinds(vertical)">
                                      <p:cBhvr>
                                        <p:cTn id="17" dur="500"/>
                                        <p:tgtEl>
                                          <p:spTgt spid="3379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33795">
                                            <p:txEl>
                                              <p:pRg st="4" end="4"/>
                                            </p:txEl>
                                          </p:spTgt>
                                        </p:tgtEl>
                                        <p:attrNameLst>
                                          <p:attrName>style.visibility</p:attrName>
                                        </p:attrNameLst>
                                      </p:cBhvr>
                                      <p:to>
                                        <p:strVal val="visible"/>
                                      </p:to>
                                    </p:set>
                                    <p:animEffect transition="in" filter="blinds(vertical)">
                                      <p:cBhvr>
                                        <p:cTn id="22" dur="500"/>
                                        <p:tgtEl>
                                          <p:spTgt spid="337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animEffect transition="in" filter="blinds(vertical)">
                                      <p:cBhvr>
                                        <p:cTn id="27"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528693"/>
                </a:solidFill>
              </a:rPr>
              <a:t>a)</a:t>
            </a:r>
            <a:r>
              <a:rPr lang="en-US" sz="3600" dirty="0"/>
              <a:t>Glomerular membrane</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18</a:t>
            </a:fld>
            <a:endParaRPr lang="en-US" dirty="0">
              <a:solidFill>
                <a:srgbClr val="464653"/>
              </a:solidFill>
            </a:endParaRPr>
          </a:p>
        </p:txBody>
      </p:sp>
      <p:sp>
        <p:nvSpPr>
          <p:cNvPr id="5" name="Rectangle 4"/>
          <p:cNvSpPr/>
          <p:nvPr/>
        </p:nvSpPr>
        <p:spPr>
          <a:xfrm>
            <a:off x="1053852" y="1340769"/>
            <a:ext cx="9289032" cy="769441"/>
          </a:xfrm>
          <a:prstGeom prst="rect">
            <a:avLst/>
          </a:prstGeom>
        </p:spPr>
        <p:txBody>
          <a:bodyPr wrap="square">
            <a:spAutoFit/>
          </a:bodyPr>
          <a:lstStyle/>
          <a:p>
            <a:r>
              <a:rPr lang="en-US" sz="1400" dirty="0">
                <a:latin typeface="Gill Sans MT" pitchFamily="34" charset="0"/>
              </a:rPr>
              <a:t>Blood in the glomerulus is separated from the fluid in the Bowman’s space by a </a:t>
            </a:r>
            <a:r>
              <a:rPr lang="en-US" sz="1400" dirty="0">
                <a:solidFill>
                  <a:srgbClr val="FF0000"/>
                </a:solidFill>
                <a:latin typeface="Gill Sans MT" pitchFamily="34" charset="0"/>
              </a:rPr>
              <a:t>filtration barrier (glomerular membrane) </a:t>
            </a:r>
            <a:r>
              <a:rPr lang="en-US" sz="1400" dirty="0">
                <a:latin typeface="Gill Sans MT" pitchFamily="34" charset="0"/>
              </a:rPr>
              <a:t>consisting of three layers: </a:t>
            </a:r>
            <a:r>
              <a:rPr lang="en-US" sz="1400" dirty="0">
                <a:solidFill>
                  <a:srgbClr val="A6A6A6"/>
                </a:solidFill>
                <a:latin typeface="Gill Sans MT" pitchFamily="34" charset="0"/>
              </a:rPr>
              <a:t>(from glomerular toward bowman’s capsule )</a:t>
            </a:r>
          </a:p>
          <a:p>
            <a:endParaRPr lang="en-US" sz="1600" dirty="0"/>
          </a:p>
        </p:txBody>
      </p:sp>
      <p:graphicFrame>
        <p:nvGraphicFramePr>
          <p:cNvPr id="6" name="Table 5"/>
          <p:cNvGraphicFramePr>
            <a:graphicFrameLocks noGrp="1"/>
          </p:cNvGraphicFramePr>
          <p:nvPr>
            <p:extLst>
              <p:ext uri="{D42A27DB-BD31-4B8C-83A1-F6EECF244321}">
                <p14:modId xmlns:p14="http://schemas.microsoft.com/office/powerpoint/2010/main" val="1414520214"/>
              </p:ext>
            </p:extLst>
          </p:nvPr>
        </p:nvGraphicFramePr>
        <p:xfrm>
          <a:off x="1053852" y="1937183"/>
          <a:ext cx="8531649" cy="3827864"/>
        </p:xfrm>
        <a:graphic>
          <a:graphicData uri="http://schemas.openxmlformats.org/drawingml/2006/table">
            <a:tbl>
              <a:tblPr firstRow="1" bandRow="1">
                <a:tableStyleId>{0505E3EF-67EA-436B-97B2-0124C06EBD24}</a:tableStyleId>
              </a:tblPr>
              <a:tblGrid>
                <a:gridCol w="3922354"/>
                <a:gridCol w="4609295"/>
              </a:tblGrid>
              <a:tr h="144016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28693"/>
                          </a:solidFill>
                        </a:rPr>
                        <a:t>1-</a:t>
                      </a:r>
                      <a:r>
                        <a:rPr lang="en-US" sz="1400" b="0" dirty="0" smtClean="0"/>
                        <a:t> Single layer of </a:t>
                      </a:r>
                      <a:r>
                        <a:rPr lang="en-US" sz="1400" b="1" dirty="0" smtClean="0">
                          <a:solidFill>
                            <a:srgbClr val="FF0000"/>
                          </a:solidFill>
                        </a:rPr>
                        <a:t>capillary</a:t>
                      </a:r>
                      <a:r>
                        <a:rPr lang="en-US" sz="1400" b="0" dirty="0" smtClean="0"/>
                        <a:t> </a:t>
                      </a:r>
                      <a:r>
                        <a:rPr lang="en-US" sz="1400" b="1" dirty="0" smtClean="0">
                          <a:solidFill>
                            <a:srgbClr val="FF0000"/>
                          </a:solidFill>
                        </a:rPr>
                        <a:t>endothelium</a:t>
                      </a:r>
                      <a:r>
                        <a:rPr lang="en-US" sz="1400" b="1" baseline="0" dirty="0" smtClean="0">
                          <a:solidFill>
                            <a:srgbClr val="FF0000"/>
                          </a:solidFill>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0" baseline="0" dirty="0" smtClean="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tx1"/>
                          </a:solidFill>
                        </a:rPr>
                        <a:t>- picture ”b” shows </a:t>
                      </a:r>
                      <a:r>
                        <a:rPr lang="en-US" sz="1400" b="0" dirty="0" smtClean="0">
                          <a:solidFill>
                            <a:schemeClr val="tx1"/>
                          </a:solidFill>
                          <a:latin typeface="Gill Sans MT" panose="020B0502020104020203" pitchFamily="34" charset="0"/>
                        </a:rPr>
                        <a:t>glomerular capillary in longitudinal section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FF0000"/>
                        </a:solidFill>
                        <a:latin typeface="Gill Sans MT" pitchFamily="34" charset="0"/>
                      </a:endParaRPr>
                    </a:p>
                  </a:txBody>
                  <a:tcPr/>
                </a:tc>
                <a:tc>
                  <a:txBody>
                    <a:bodyPr/>
                    <a:lstStyle/>
                    <a:p>
                      <a:r>
                        <a:rPr lang="en-US" dirty="0" smtClean="0"/>
                        <a:t>a)                           b)</a:t>
                      </a:r>
                      <a:endParaRPr lang="en-US" dirty="0"/>
                    </a:p>
                  </a:txBody>
                  <a:tcPr/>
                </a:tc>
              </a:tr>
              <a:tr h="64807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28693"/>
                          </a:solidFill>
                        </a:rPr>
                        <a:t>2</a:t>
                      </a:r>
                      <a:r>
                        <a:rPr lang="en-US" sz="1400" b="0" baseline="0" dirty="0" smtClean="0">
                          <a:solidFill>
                            <a:srgbClr val="528693"/>
                          </a:solidFill>
                        </a:rPr>
                        <a:t>- </a:t>
                      </a:r>
                      <a:r>
                        <a:rPr lang="en-US" sz="1400" b="1" dirty="0" smtClean="0">
                          <a:solidFill>
                            <a:srgbClr val="FF0000"/>
                          </a:solidFill>
                        </a:rPr>
                        <a:t>Basement membrane </a:t>
                      </a:r>
                      <a:r>
                        <a:rPr lang="en-US" sz="1400" b="0" dirty="0" smtClean="0"/>
                        <a:t>between endothelium and epithelium. </a:t>
                      </a:r>
                      <a:r>
                        <a:rPr lang="en-US" sz="1400" b="0" dirty="0" smtClean="0">
                          <a:solidFill>
                            <a:schemeClr val="tx1"/>
                          </a:solidFill>
                        </a:rPr>
                        <a:t>(contain glycoprotein</a:t>
                      </a:r>
                      <a:r>
                        <a:rPr lang="en-US" sz="1400" b="0" baseline="0" dirty="0" smtClean="0">
                          <a:solidFill>
                            <a:schemeClr val="tx1"/>
                          </a:solidFill>
                        </a:rPr>
                        <a:t> which is negative in charge)</a:t>
                      </a:r>
                      <a:endParaRPr lang="en-US" sz="1400" b="0" dirty="0" smtClean="0">
                        <a:solidFill>
                          <a:schemeClr val="tx1"/>
                        </a:solidFill>
                        <a:latin typeface="Gill Sans MT" pitchFamily="34" charset="0"/>
                      </a:endParaRPr>
                    </a:p>
                  </a:txBody>
                  <a:tcPr/>
                </a:tc>
                <a:tc>
                  <a:txBody>
                    <a:bodyPr/>
                    <a:lstStyle/>
                    <a:p>
                      <a:endParaRPr lang="en-US" dirty="0"/>
                    </a:p>
                  </a:txBody>
                  <a:tcPr/>
                </a:tc>
              </a:tr>
              <a:tr h="165618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28693"/>
                          </a:solidFill>
                        </a:rPr>
                        <a:t>3-</a:t>
                      </a:r>
                      <a:r>
                        <a:rPr lang="en-US" sz="1400" b="0" dirty="0" smtClean="0"/>
                        <a:t> Single epithelial lining of Bowman’s capsule </a:t>
                      </a:r>
                      <a:r>
                        <a:rPr lang="en-US" sz="1400" b="1" dirty="0" smtClean="0">
                          <a:solidFill>
                            <a:srgbClr val="FF0000"/>
                          </a:solidFill>
                        </a:rPr>
                        <a:t>(</a:t>
                      </a:r>
                      <a:r>
                        <a:rPr lang="en-US" sz="1400" b="1" dirty="0" err="1" smtClean="0">
                          <a:solidFill>
                            <a:srgbClr val="FF0000"/>
                          </a:solidFill>
                        </a:rPr>
                        <a:t>Podocytes</a:t>
                      </a:r>
                      <a:r>
                        <a:rPr lang="en-US" sz="1400" b="1" dirty="0" smtClean="0">
                          <a:solidFill>
                            <a:srgbClr val="FF0000"/>
                          </a:solidFill>
                        </a:rPr>
                        <a:t> : </a:t>
                      </a:r>
                      <a:r>
                        <a:rPr lang="en-US" sz="1400" b="0" dirty="0" smtClean="0">
                          <a:solidFill>
                            <a:schemeClr val="tx1"/>
                          </a:solidFill>
                        </a:rPr>
                        <a:t>cell</a:t>
                      </a:r>
                      <a:r>
                        <a:rPr lang="en-US" sz="1400" b="0" baseline="0" dirty="0" smtClean="0">
                          <a:solidFill>
                            <a:schemeClr val="tx1"/>
                          </a:solidFill>
                        </a:rPr>
                        <a:t> body </a:t>
                      </a:r>
                      <a:r>
                        <a:rPr lang="en-US" sz="1400" b="0" dirty="0" smtClean="0">
                          <a:solidFill>
                            <a:schemeClr val="tx1"/>
                          </a:solidFill>
                        </a:rPr>
                        <a:t>with nucleus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A6A6A6"/>
                          </a:solidFill>
                        </a:rPr>
                        <a:t>- It</a:t>
                      </a:r>
                      <a:r>
                        <a:rPr lang="en-US" sz="1400" b="0" baseline="0" dirty="0" smtClean="0">
                          <a:solidFill>
                            <a:srgbClr val="A6A6A6"/>
                          </a:solidFill>
                        </a:rPr>
                        <a:t> consist of 2 layers : primary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rgbClr val="A6A6A6"/>
                          </a:solidFill>
                        </a:rPr>
                        <a:t>Secondary :</a:t>
                      </a:r>
                      <a:r>
                        <a:rPr lang="en-US" sz="1400" b="0" baseline="0" dirty="0" smtClean="0">
                          <a:solidFill>
                            <a:srgbClr val="A6A6A6"/>
                          </a:solidFill>
                          <a:sym typeface="Wingdings"/>
                        </a:rPr>
                        <a:t> </a:t>
                      </a:r>
                      <a:r>
                        <a:rPr lang="en-US" sz="1400" b="0" baseline="0" dirty="0" smtClean="0">
                          <a:solidFill>
                            <a:srgbClr val="A6A6A6"/>
                          </a:solidFill>
                        </a:rPr>
                        <a:t>which contain </a:t>
                      </a:r>
                      <a:r>
                        <a:rPr lang="en-US" sz="1400" b="0" dirty="0" smtClean="0"/>
                        <a:t>foot processes , during filtration the fluid moves between their foot processes (pseudopodia).</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rPr>
                        <a:t>- Slits is the space between these</a:t>
                      </a:r>
                      <a:r>
                        <a:rPr lang="en-US" sz="1400" b="0" baseline="0" dirty="0" smtClean="0">
                          <a:solidFill>
                            <a:schemeClr val="tx1"/>
                          </a:solidFill>
                        </a:rPr>
                        <a:t> foot processes </a:t>
                      </a:r>
                      <a:endParaRPr lang="en-US" sz="1400" b="0" dirty="0" smtClean="0">
                        <a:solidFill>
                          <a:schemeClr val="tx1"/>
                        </a:solidFill>
                      </a:endParaRPr>
                    </a:p>
                  </a:txBody>
                  <a:tcPr/>
                </a:tc>
                <a:tc>
                  <a:txBody>
                    <a:bodyPr/>
                    <a:lstStyle/>
                    <a:p>
                      <a:endParaRPr lang="en-US" dirty="0"/>
                    </a:p>
                  </a:txBody>
                  <a:tcPr/>
                </a:tc>
              </a:tr>
            </a:tbl>
          </a:graphicData>
        </a:graphic>
      </p:graphicFrame>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4579" y="2132857"/>
            <a:ext cx="1656184" cy="1193683"/>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2604" y="2144238"/>
            <a:ext cx="1687060" cy="1212754"/>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4610" y="3501009"/>
            <a:ext cx="2520280" cy="530631"/>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672187" y="4664363"/>
            <a:ext cx="1386821" cy="980540"/>
          </a:xfrm>
          <a:prstGeom prst="roundRect">
            <a:avLst>
              <a:gd name="adj" fmla="val 8594"/>
            </a:avLst>
          </a:prstGeom>
          <a:solidFill>
            <a:srgbClr val="FFFFFF">
              <a:shade val="85000"/>
            </a:srgbClr>
          </a:solidFill>
          <a:ln>
            <a:noFill/>
          </a:ln>
          <a:effectLst/>
        </p:spPr>
      </p:pic>
      <p:pic>
        <p:nvPicPr>
          <p:cNvPr id="13"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6729" y="4293097"/>
            <a:ext cx="2368749" cy="1493053"/>
          </a:xfrm>
          <a:prstGeom prst="rect">
            <a:avLst/>
          </a:prstGeom>
          <a:ln>
            <a:solidFill>
              <a:schemeClr val="bg1">
                <a:lumMod val="50000"/>
              </a:schemeClr>
            </a:solidFill>
            <a:prstDash val="sysDash"/>
          </a:ln>
        </p:spPr>
      </p:pic>
      <p:sp>
        <p:nvSpPr>
          <p:cNvPr id="14" name="Rectangle 13"/>
          <p:cNvSpPr/>
          <p:nvPr/>
        </p:nvSpPr>
        <p:spPr>
          <a:xfrm>
            <a:off x="8552601" y="4293096"/>
            <a:ext cx="365494" cy="169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25701" y="5644903"/>
            <a:ext cx="292395" cy="95702"/>
          </a:xfrm>
          <a:prstGeom prst="rect">
            <a:avLst/>
          </a:prstGeom>
          <a:noFill/>
          <a:ln>
            <a:solidFill>
              <a:srgbClr val="528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stretch>
            <a:fillRect/>
          </a:stretch>
        </p:blipFill>
        <p:spPr>
          <a:xfrm>
            <a:off x="7863788" y="37738"/>
            <a:ext cx="2802625" cy="1068585"/>
          </a:xfrm>
          <a:prstGeom prst="rect">
            <a:avLst/>
          </a:prstGeom>
        </p:spPr>
      </p:pic>
      <p:cxnSp>
        <p:nvCxnSpPr>
          <p:cNvPr id="19" name="Curved Connector 18"/>
          <p:cNvCxnSpPr>
            <a:stCxn id="9" idx="3"/>
          </p:cNvCxnSpPr>
          <p:nvPr/>
        </p:nvCxnSpPr>
        <p:spPr>
          <a:xfrm flipV="1">
            <a:off x="9509664" y="908721"/>
            <a:ext cx="545188" cy="184189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6" idx="3"/>
          </p:cNvCxnSpPr>
          <p:nvPr/>
        </p:nvCxnSpPr>
        <p:spPr>
          <a:xfrm flipV="1">
            <a:off x="9585501" y="908721"/>
            <a:ext cx="623718" cy="294239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5400000" flipH="1" flipV="1">
            <a:off x="7803957" y="2690269"/>
            <a:ext cx="4320479" cy="757384"/>
          </a:xfrm>
          <a:prstGeom prst="curvedConnector3">
            <a:avLst>
              <a:gd name="adj1" fmla="val -787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750596" y="110365"/>
            <a:ext cx="2808312" cy="95410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pPr algn="r"/>
            <a:endParaRPr lang="en-US" dirty="0"/>
          </a:p>
          <a:p>
            <a:pPr algn="r"/>
            <a:r>
              <a:rPr lang="en-US" sz="1000" dirty="0"/>
              <a:t>All Layers</a:t>
            </a:r>
          </a:p>
          <a:p>
            <a:pPr algn="r"/>
            <a:endParaRPr lang="en-US" sz="1000" dirty="0"/>
          </a:p>
        </p:txBody>
      </p:sp>
    </p:spTree>
    <p:extLst>
      <p:ext uri="{BB962C8B-B14F-4D97-AF65-F5344CB8AC3E}">
        <p14:creationId xmlns:p14="http://schemas.microsoft.com/office/powerpoint/2010/main" val="5509573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527235"/>
            <a:ext cx="11089232" cy="914400"/>
          </a:xfrm>
        </p:spPr>
        <p:txBody>
          <a:bodyPr>
            <a:noAutofit/>
          </a:bodyPr>
          <a:lstStyle/>
          <a:p>
            <a:r>
              <a:rPr lang="en-US" sz="2400" i="1" dirty="0">
                <a:solidFill>
                  <a:srgbClr val="528693"/>
                </a:solidFill>
              </a:rPr>
              <a:t>b)</a:t>
            </a:r>
            <a:r>
              <a:rPr lang="en-US" sz="2400" dirty="0">
                <a:solidFill>
                  <a:srgbClr val="528693"/>
                </a:solidFill>
              </a:rPr>
              <a:t> </a:t>
            </a:r>
            <a:r>
              <a:rPr lang="en-US" sz="2400" dirty="0"/>
              <a:t>Factor controls passage of molecules through this membrane (Characteristics of glomerular membrane)</a:t>
            </a:r>
            <a:br>
              <a:rPr lang="en-US" sz="2400" dirty="0"/>
            </a:br>
            <a:endParaRPr lang="en-US" sz="24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19</a:t>
            </a:fld>
            <a:endParaRPr lang="en-US" dirty="0">
              <a:solidFill>
                <a:srgbClr val="464653"/>
              </a:solidFill>
            </a:endParaRPr>
          </a:p>
        </p:txBody>
      </p:sp>
      <p:sp>
        <p:nvSpPr>
          <p:cNvPr id="4" name="مربع نص 6"/>
          <p:cNvSpPr txBox="1"/>
          <p:nvPr/>
        </p:nvSpPr>
        <p:spPr>
          <a:xfrm>
            <a:off x="816651" y="1441635"/>
            <a:ext cx="6357882" cy="2523768"/>
          </a:xfrm>
          <a:prstGeom prst="rect">
            <a:avLst/>
          </a:prstGeom>
          <a:noFill/>
        </p:spPr>
        <p:txBody>
          <a:bodyPr wrap="square" rtlCol="0">
            <a:spAutoFit/>
          </a:bodyPr>
          <a:lstStyle/>
          <a:p>
            <a:pPr marL="285750" indent="-285750">
              <a:buFont typeface="Wingdings" panose="05000000000000000000" pitchFamily="2" charset="2"/>
              <a:buChar char="Ø"/>
            </a:pPr>
            <a:r>
              <a:rPr lang="en-US" altLang="en-US" dirty="0">
                <a:latin typeface="Gill Sans MT" pitchFamily="34" charset="0"/>
              </a:rPr>
              <a:t>Membrane allow passage of molecules up to 70,000 D</a:t>
            </a:r>
          </a:p>
          <a:p>
            <a:pPr marL="285750" indent="-285750">
              <a:buFont typeface="Wingdings" charset="2"/>
              <a:buChar char="Ø"/>
            </a:pPr>
            <a:r>
              <a:rPr lang="en-US" dirty="0">
                <a:latin typeface="Gill Sans MT" pitchFamily="34" charset="0"/>
              </a:rPr>
              <a:t>Factors control passage of molecules through this membrane :</a:t>
            </a:r>
          </a:p>
          <a:p>
            <a:pPr marL="800100" lvl="1" indent="-342900">
              <a:buFont typeface="+mj-lt"/>
              <a:buAutoNum type="arabicPeriod"/>
            </a:pPr>
            <a:r>
              <a:rPr lang="en-US" altLang="en-US" dirty="0">
                <a:solidFill>
                  <a:srgbClr val="528693"/>
                </a:solidFill>
                <a:latin typeface="Gill Sans MT" pitchFamily="34" charset="0"/>
              </a:rPr>
              <a:t>Negative charge : </a:t>
            </a:r>
            <a:r>
              <a:rPr lang="en-US" altLang="en-US" b="1" dirty="0">
                <a:latin typeface="Gill Sans MT" pitchFamily="34" charset="0"/>
              </a:rPr>
              <a:t>Albumin</a:t>
            </a:r>
            <a:r>
              <a:rPr lang="en-US" altLang="en-US" dirty="0">
                <a:latin typeface="Gill Sans MT" pitchFamily="34" charset="0"/>
              </a:rPr>
              <a:t> does</a:t>
            </a:r>
            <a:r>
              <a:rPr lang="en-US" altLang="en-US" dirty="0">
                <a:solidFill>
                  <a:srgbClr val="FF0000"/>
                </a:solidFill>
                <a:latin typeface="Gill Sans MT" pitchFamily="34" charset="0"/>
              </a:rPr>
              <a:t> not </a:t>
            </a:r>
            <a:r>
              <a:rPr lang="en-US" altLang="en-US" dirty="0">
                <a:latin typeface="Gill Sans MT" pitchFamily="34" charset="0"/>
              </a:rPr>
              <a:t>normally pass as they are repelled by the negative charge of the</a:t>
            </a:r>
            <a:r>
              <a:rPr lang="ar-SA" altLang="en-US" dirty="0">
                <a:latin typeface="Gill Sans MT" pitchFamily="34" charset="0"/>
              </a:rPr>
              <a:t> </a:t>
            </a:r>
            <a:r>
              <a:rPr lang="en-US" altLang="en-US" u="sng" dirty="0">
                <a:latin typeface="Gill Sans MT" pitchFamily="34" charset="0"/>
              </a:rPr>
              <a:t>glycoproteins</a:t>
            </a:r>
            <a:r>
              <a:rPr lang="en-US" altLang="en-US" dirty="0">
                <a:latin typeface="Gill Sans MT" pitchFamily="34" charset="0"/>
              </a:rPr>
              <a:t> material of basement membrane.</a:t>
            </a:r>
          </a:p>
          <a:p>
            <a:pPr marL="800100" lvl="1" indent="-342900">
              <a:buFont typeface="+mj-lt"/>
              <a:buAutoNum type="arabicPeriod"/>
            </a:pPr>
            <a:r>
              <a:rPr lang="en-US" altLang="en-US" dirty="0">
                <a:solidFill>
                  <a:srgbClr val="528693"/>
                </a:solidFill>
                <a:latin typeface="Gill Sans MT" pitchFamily="34" charset="0"/>
              </a:rPr>
              <a:t>Size :</a:t>
            </a:r>
            <a:r>
              <a:rPr lang="en-US" altLang="en-US" b="1" dirty="0">
                <a:latin typeface="Gill Sans MT" pitchFamily="34" charset="0"/>
              </a:rPr>
              <a:t>Blood cells </a:t>
            </a:r>
            <a:r>
              <a:rPr lang="en-US" altLang="en-US" dirty="0">
                <a:latin typeface="Gill Sans MT" pitchFamily="34" charset="0"/>
              </a:rPr>
              <a:t>do</a:t>
            </a:r>
            <a:r>
              <a:rPr lang="en-US" altLang="en-US" dirty="0">
                <a:solidFill>
                  <a:srgbClr val="FF0000"/>
                </a:solidFill>
                <a:latin typeface="Gill Sans MT" pitchFamily="34" charset="0"/>
              </a:rPr>
              <a:t> not </a:t>
            </a:r>
            <a:r>
              <a:rPr lang="en-US" altLang="en-US" dirty="0">
                <a:latin typeface="Gill Sans MT" pitchFamily="34" charset="0"/>
              </a:rPr>
              <a:t>normally pass through the membrane. </a:t>
            </a:r>
            <a:r>
              <a:rPr lang="en-US" altLang="en-US" dirty="0">
                <a:solidFill>
                  <a:srgbClr val="528693"/>
                </a:solidFill>
                <a:latin typeface="Gill Sans MT" pitchFamily="34" charset="0"/>
              </a:rPr>
              <a:t>Due to the big size , </a:t>
            </a:r>
            <a:r>
              <a:rPr lang="en-US" altLang="en-US" sz="1400" dirty="0">
                <a:solidFill>
                  <a:srgbClr val="A6A6A6"/>
                </a:solidFill>
                <a:latin typeface="Gill Sans MT" pitchFamily="34" charset="0"/>
              </a:rPr>
              <a:t>(that’s why there is no Red color in the urine)</a:t>
            </a:r>
          </a:p>
          <a:p>
            <a:endParaRPr lang="en-US" altLang="en-US" dirty="0">
              <a:latin typeface="Gill Sans MT" pitchFamily="34" charset="0"/>
            </a:endParaRPr>
          </a:p>
        </p:txBody>
      </p:sp>
      <p:sp>
        <p:nvSpPr>
          <p:cNvPr id="6" name="TextBox 5"/>
          <p:cNvSpPr txBox="1"/>
          <p:nvPr/>
        </p:nvSpPr>
        <p:spPr>
          <a:xfrm>
            <a:off x="8062096" y="1486272"/>
            <a:ext cx="3237315" cy="1384995"/>
          </a:xfrm>
          <a:prstGeom prst="rect">
            <a:avLst/>
          </a:prstGeom>
          <a:noFill/>
          <a:ln>
            <a:solidFill>
              <a:schemeClr val="tx2">
                <a:lumMod val="60000"/>
                <a:lumOff val="40000"/>
              </a:schemeClr>
            </a:solidFill>
          </a:ln>
        </p:spPr>
        <p:txBody>
          <a:bodyPr wrap="square" rtlCol="0">
            <a:spAutoFit/>
          </a:bodyPr>
          <a:lstStyle/>
          <a:p>
            <a:pPr marL="285750" indent="-285750">
              <a:buFont typeface="Arial" charset="0"/>
              <a:buChar char="•"/>
            </a:pPr>
            <a:r>
              <a:rPr lang="en-US" sz="1200" dirty="0">
                <a:solidFill>
                  <a:schemeClr val="bg1">
                    <a:lumMod val="65000"/>
                  </a:schemeClr>
                </a:solidFill>
              </a:rPr>
              <a:t>Albumin is exactly the size of the fenestrae (i.e. it’s size allows it to be filtered) but it is negatively charged and thus repelled by the negative basement membrane. </a:t>
            </a:r>
          </a:p>
          <a:p>
            <a:pPr marL="285750" indent="-285750">
              <a:buFont typeface="Arial" charset="0"/>
              <a:buChar char="•"/>
            </a:pPr>
            <a:r>
              <a:rPr lang="en-US" sz="1200" dirty="0">
                <a:solidFill>
                  <a:schemeClr val="bg1">
                    <a:lumMod val="65000"/>
                  </a:schemeClr>
                </a:solidFill>
              </a:rPr>
              <a:t>Certain renal diseases neutralize the negative charge of the basement membrane and eventually causing albuminuria.</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89280" y="4303081"/>
            <a:ext cx="4812623" cy="1575491"/>
          </a:xfrm>
          <a:prstGeom prst="rect">
            <a:avLst/>
          </a:prstGeom>
          <a:noFill/>
          <a:ln>
            <a:solidFill>
              <a:schemeClr val="bg1">
                <a:lumMod val="50000"/>
              </a:schemeClr>
            </a:solidFill>
            <a:prstDash val="sysDash"/>
          </a:ln>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357" y="3424880"/>
            <a:ext cx="3237315"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urved Connector 8"/>
          <p:cNvCxnSpPr/>
          <p:nvPr/>
        </p:nvCxnSpPr>
        <p:spPr>
          <a:xfrm flipV="1">
            <a:off x="6752126" y="2683355"/>
            <a:ext cx="1646542" cy="16958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952562" y="5838976"/>
            <a:ext cx="1728192" cy="360040"/>
          </a:xfrm>
          <a:prstGeom prst="rect">
            <a:avLst/>
          </a:prstGeom>
          <a:noFill/>
          <a:ln>
            <a:solidFill>
              <a:srgbClr val="528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994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Objectives for Lectures 1 &amp; 2</a:t>
            </a:r>
            <a:endParaRPr lang="en-US" sz="3600" dirty="0"/>
          </a:p>
        </p:txBody>
      </p:sp>
      <p:sp>
        <p:nvSpPr>
          <p:cNvPr id="4" name="Slide Number Placeholder 3"/>
          <p:cNvSpPr>
            <a:spLocks noGrp="1"/>
          </p:cNvSpPr>
          <p:nvPr>
            <p:ph type="sldNum" sz="quarter" idx="12"/>
          </p:nvPr>
        </p:nvSpPr>
        <p:spPr/>
        <p:txBody>
          <a:bodyPr/>
          <a:lstStyle/>
          <a:p>
            <a:fld id="{4929A69E-7D8F-4515-9605-0315ABD4F316}" type="slidenum">
              <a:rPr lang="en-US" smtClean="0">
                <a:solidFill>
                  <a:srgbClr val="464653"/>
                </a:solidFill>
              </a:rPr>
              <a:pPr/>
              <a:t>2</a:t>
            </a:fld>
            <a:endParaRPr lang="en-US" dirty="0">
              <a:solidFill>
                <a:srgbClr val="464653"/>
              </a:solidFill>
            </a:endParaRPr>
          </a:p>
        </p:txBody>
      </p:sp>
      <p:sp>
        <p:nvSpPr>
          <p:cNvPr id="3" name="Content Placeholder 2"/>
          <p:cNvSpPr>
            <a:spLocks noGrp="1"/>
          </p:cNvSpPr>
          <p:nvPr>
            <p:ph sz="quarter" idx="1"/>
          </p:nvPr>
        </p:nvSpPr>
        <p:spPr>
          <a:xfrm>
            <a:off x="809735" y="1342995"/>
            <a:ext cx="4968551" cy="5110341"/>
          </a:xfrm>
        </p:spPr>
        <p:txBody>
          <a:bodyPr>
            <a:normAutofit/>
          </a:bodyPr>
          <a:lstStyle/>
          <a:p>
            <a:pPr marL="342900" indent="-342900" algn="just">
              <a:buFont typeface="+mj-lt"/>
              <a:buAutoNum type="arabicPeriod"/>
            </a:pPr>
            <a:r>
              <a:rPr lang="en-US" sz="1800" dirty="0" smtClean="0"/>
              <a:t>Enumerate </a:t>
            </a:r>
            <a:r>
              <a:rPr lang="en-US" sz="1800" dirty="0"/>
              <a:t>general functions of the kidney</a:t>
            </a:r>
          </a:p>
          <a:p>
            <a:pPr marL="342900" indent="-342900" algn="just">
              <a:buFont typeface="+mj-lt"/>
              <a:buAutoNum type="arabicPeriod"/>
            </a:pPr>
            <a:endParaRPr lang="en-US" sz="1800" dirty="0"/>
          </a:p>
          <a:p>
            <a:pPr marL="342900" indent="-342900" algn="just">
              <a:buFont typeface="+mj-lt"/>
              <a:buAutoNum type="arabicPeriod"/>
            </a:pPr>
            <a:r>
              <a:rPr lang="en-US" sz="1800" dirty="0"/>
              <a:t>Identify and describe that the nephron is the structural and function unit of the kidney</a:t>
            </a:r>
          </a:p>
          <a:p>
            <a:pPr marL="342900" indent="-342900" algn="just">
              <a:buFont typeface="+mj-lt"/>
              <a:buAutoNum type="arabicPeriod"/>
            </a:pPr>
            <a:endParaRPr lang="en-US" sz="1800" dirty="0"/>
          </a:p>
          <a:p>
            <a:pPr marL="342900" indent="-342900" algn="just">
              <a:buFont typeface="+mj-lt"/>
              <a:buAutoNum type="arabicPeriod"/>
            </a:pPr>
            <a:r>
              <a:rPr lang="en-US" sz="1800" dirty="0"/>
              <a:t>Explain glomerular filtration membrane &amp; filtration forces</a:t>
            </a:r>
          </a:p>
          <a:p>
            <a:pPr marL="342900" indent="-342900" algn="just">
              <a:buFont typeface="+mj-lt"/>
              <a:buAutoNum type="arabicPeriod"/>
            </a:pPr>
            <a:endParaRPr lang="en-US" sz="1800" dirty="0"/>
          </a:p>
          <a:p>
            <a:pPr marL="342900" indent="-342900" algn="just">
              <a:buFont typeface="+mj-lt"/>
              <a:buAutoNum type="arabicPeriod"/>
            </a:pPr>
            <a:r>
              <a:rPr lang="en-US" sz="1800" dirty="0"/>
              <a:t>Describe mechanism of filtration &amp; composition of the glomerular filtrate </a:t>
            </a:r>
          </a:p>
          <a:p>
            <a:pPr marL="342900" indent="-342900" algn="just">
              <a:buFont typeface="+mj-lt"/>
              <a:buAutoNum type="arabicPeriod"/>
            </a:pPr>
            <a:endParaRPr lang="en-US" sz="1800" dirty="0"/>
          </a:p>
          <a:p>
            <a:pPr marL="342900" indent="-342900" algn="just">
              <a:buFont typeface="+mj-lt"/>
              <a:buAutoNum type="arabicPeriod"/>
            </a:pPr>
            <a:r>
              <a:rPr lang="en-US" sz="1800" dirty="0"/>
              <a:t>Calculate the net filtration pressure using parameters of Starling forces</a:t>
            </a:r>
          </a:p>
          <a:p>
            <a:pPr algn="just">
              <a:buFont typeface="Courier New" panose="02070309020205020404" pitchFamily="49" charset="0"/>
              <a:buChar char="o"/>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p:txBody>
      </p:sp>
      <p:sp>
        <p:nvSpPr>
          <p:cNvPr id="5" name="Rectangle 4"/>
          <p:cNvSpPr/>
          <p:nvPr/>
        </p:nvSpPr>
        <p:spPr>
          <a:xfrm>
            <a:off x="6106856" y="1338947"/>
            <a:ext cx="5061738" cy="4991302"/>
          </a:xfrm>
          <a:prstGeom prst="rect">
            <a:avLst/>
          </a:prstGeom>
        </p:spPr>
        <p:txBody>
          <a:bodyPr vert="horz">
            <a:normAutofit lnSpcReduction="10000"/>
          </a:bodyPr>
          <a:lstStyle/>
          <a:p>
            <a:pPr marL="342900" indent="-342900" algn="just">
              <a:spcBef>
                <a:spcPts val="600"/>
              </a:spcBef>
              <a:buClr>
                <a:schemeClr val="accent1"/>
              </a:buClr>
              <a:buSzPct val="76000"/>
              <a:buFont typeface="+mj-lt"/>
              <a:buAutoNum type="arabicPeriod"/>
            </a:pPr>
            <a:r>
              <a:rPr lang="en-US" altLang="en-US" dirty="0"/>
              <a:t>Describe that the mechanism of urine formation include three basic processes; glomerular filtration, tubular reabsorption and tubular secretion.</a:t>
            </a:r>
            <a:endParaRPr lang="en-GB" altLang="en-US" dirty="0"/>
          </a:p>
          <a:p>
            <a:pPr marL="342900" indent="-342900" algn="just">
              <a:spcBef>
                <a:spcPts val="600"/>
              </a:spcBef>
              <a:buClr>
                <a:schemeClr val="accent1"/>
              </a:buClr>
              <a:buSzPct val="76000"/>
              <a:buFont typeface="+mj-lt"/>
              <a:buAutoNum type="arabicPeriod"/>
            </a:pPr>
            <a:endParaRPr lang="en-GB" altLang="en-US" dirty="0"/>
          </a:p>
          <a:p>
            <a:pPr marL="342900" indent="-342900" algn="just">
              <a:spcBef>
                <a:spcPts val="600"/>
              </a:spcBef>
              <a:buClr>
                <a:schemeClr val="accent1"/>
              </a:buClr>
              <a:buSzPct val="76000"/>
              <a:buFont typeface="+mj-lt"/>
              <a:buAutoNum type="arabicPeriod"/>
            </a:pPr>
            <a:r>
              <a:rPr lang="en-US" altLang="en-US" dirty="0"/>
              <a:t>Define GFR and quote normal value.</a:t>
            </a:r>
            <a:endParaRPr lang="en-GB" altLang="en-US" dirty="0"/>
          </a:p>
          <a:p>
            <a:pPr marL="342900" indent="-342900" algn="just">
              <a:spcBef>
                <a:spcPts val="600"/>
              </a:spcBef>
              <a:buClr>
                <a:schemeClr val="accent1"/>
              </a:buClr>
              <a:buSzPct val="76000"/>
              <a:buFont typeface="+mj-lt"/>
              <a:buAutoNum type="arabicPeriod"/>
            </a:pPr>
            <a:endParaRPr lang="en-GB" altLang="en-US" dirty="0"/>
          </a:p>
          <a:p>
            <a:pPr marL="342900" indent="-342900" algn="just">
              <a:spcBef>
                <a:spcPts val="600"/>
              </a:spcBef>
              <a:buClr>
                <a:schemeClr val="accent1"/>
              </a:buClr>
              <a:buSzPct val="76000"/>
              <a:buFont typeface="+mj-lt"/>
              <a:buAutoNum type="arabicPeriod"/>
            </a:pPr>
            <a:r>
              <a:rPr lang="en-US" altLang="en-US" dirty="0"/>
              <a:t>Identify and describe the factors controlling GFR in terms of starling forces, permeability with respect to size, shape and electrical charges and ultra-filtration coefficient.</a:t>
            </a:r>
            <a:endParaRPr lang="en-GB" altLang="en-US" dirty="0"/>
          </a:p>
          <a:p>
            <a:pPr marL="342900" indent="-342900" algn="just">
              <a:spcBef>
                <a:spcPts val="600"/>
              </a:spcBef>
              <a:buClr>
                <a:schemeClr val="accent1"/>
              </a:buClr>
              <a:buSzPct val="76000"/>
              <a:buFont typeface="+mj-lt"/>
              <a:buAutoNum type="arabicPeriod"/>
            </a:pPr>
            <a:endParaRPr lang="en-GB" altLang="en-US" dirty="0"/>
          </a:p>
          <a:p>
            <a:pPr marL="342900" indent="-342900" algn="just">
              <a:spcBef>
                <a:spcPts val="600"/>
              </a:spcBef>
              <a:buClr>
                <a:schemeClr val="accent1"/>
              </a:buClr>
              <a:buSzPct val="76000"/>
              <a:buFont typeface="+mj-lt"/>
              <a:buAutoNum type="arabicPeriod"/>
            </a:pPr>
            <a:r>
              <a:rPr lang="en-US" altLang="en-US" dirty="0"/>
              <a:t>Describe Intrinsic and extrinsic mechanism that regulate GFR.</a:t>
            </a:r>
            <a:endParaRPr lang="en-GB" altLang="en-US" dirty="0"/>
          </a:p>
          <a:p>
            <a:pPr marL="342900" indent="-342900" algn="just">
              <a:spcBef>
                <a:spcPts val="600"/>
              </a:spcBef>
              <a:buClr>
                <a:schemeClr val="accent1"/>
              </a:buClr>
              <a:buSzPct val="76000"/>
              <a:buFont typeface="+mj-lt"/>
              <a:buAutoNum type="arabicPeriod"/>
            </a:pPr>
            <a:r>
              <a:rPr lang="en-US" altLang="en-US" dirty="0"/>
              <a:t>Describe autoregulation of GFR &amp;  tubuloglomerular feedback mechanism.</a:t>
            </a:r>
            <a:endParaRPr lang="en-GB" altLang="en-US" dirty="0"/>
          </a:p>
          <a:p>
            <a:pPr algn="just">
              <a:spcBef>
                <a:spcPts val="600"/>
              </a:spcBef>
              <a:buClr>
                <a:schemeClr val="accent1"/>
              </a:buClr>
              <a:buSzPct val="76000"/>
              <a:buFont typeface="Wingdings 3"/>
              <a:buNone/>
            </a:pPr>
            <a:endParaRPr lang="en-US" altLang="x-none" b="1" dirty="0">
              <a:solidFill>
                <a:schemeClr val="accent2">
                  <a:lumMod val="60000"/>
                  <a:lumOff val="40000"/>
                </a:schemeClr>
              </a:solidFill>
            </a:endParaRPr>
          </a:p>
        </p:txBody>
      </p:sp>
    </p:spTree>
    <p:extLst>
      <p:ext uri="{BB962C8B-B14F-4D97-AF65-F5344CB8AC3E}">
        <p14:creationId xmlns:p14="http://schemas.microsoft.com/office/powerpoint/2010/main" val="4185454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لقطة الشاشة ٢٠١٦-٠٤-١٤ في ٤‎.٤٠‎.٠٨ م.png"/>
          <p:cNvPicPr>
            <a:picLocks noChangeAspect="1"/>
          </p:cNvPicPr>
          <p:nvPr/>
        </p:nvPicPr>
        <p:blipFill rotWithShape="1">
          <a:blip r:embed="rId2" cstate="print"/>
          <a:srcRect b="83646"/>
          <a:stretch/>
        </p:blipFill>
        <p:spPr bwMode="auto">
          <a:xfrm>
            <a:off x="5317904" y="5646264"/>
            <a:ext cx="3662545" cy="259069"/>
          </a:xfrm>
          <a:prstGeom prst="rect">
            <a:avLst/>
          </a:prstGeom>
          <a:noFill/>
          <a:ln w="12700" cap="flat" cmpd="sng">
            <a:noFill/>
            <a:prstDash val="solid"/>
            <a:miter lim="0"/>
            <a:headEnd type="none" w="med" len="med"/>
            <a:tailEnd type="none" w="med" len="med"/>
          </a:ln>
          <a:effectLst/>
        </p:spPr>
      </p:pic>
      <p:sp>
        <p:nvSpPr>
          <p:cNvPr id="2" name="Title 1"/>
          <p:cNvSpPr>
            <a:spLocks noGrp="1"/>
          </p:cNvSpPr>
          <p:nvPr>
            <p:ph type="title"/>
          </p:nvPr>
        </p:nvSpPr>
        <p:spPr>
          <a:xfrm>
            <a:off x="609449" y="228600"/>
            <a:ext cx="11461627" cy="914400"/>
          </a:xfrm>
        </p:spPr>
        <p:txBody>
          <a:bodyPr>
            <a:noAutofit/>
          </a:bodyPr>
          <a:lstStyle/>
          <a:p>
            <a:r>
              <a:rPr lang="en-US" sz="2400" b="1" i="1" dirty="0">
                <a:solidFill>
                  <a:srgbClr val="528693"/>
                </a:solidFill>
              </a:rPr>
              <a:t>c)</a:t>
            </a:r>
            <a:r>
              <a:rPr lang="en-US" sz="2400" b="1" i="1" dirty="0"/>
              <a:t> </a:t>
            </a:r>
            <a:r>
              <a:rPr lang="en-US" sz="2400" dirty="0"/>
              <a:t>Forces responsible for passage of fluid (filtrate) through this membrane: Starling’s forces</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20</a:t>
            </a:fld>
            <a:endParaRPr lang="en-US" dirty="0">
              <a:solidFill>
                <a:srgbClr val="464653"/>
              </a:solidFill>
            </a:endParaRPr>
          </a:p>
        </p:txBody>
      </p:sp>
      <p:sp>
        <p:nvSpPr>
          <p:cNvPr id="4" name="TextBox 3"/>
          <p:cNvSpPr txBox="1"/>
          <p:nvPr/>
        </p:nvSpPr>
        <p:spPr>
          <a:xfrm>
            <a:off x="927298" y="1206417"/>
            <a:ext cx="5471497" cy="369332"/>
          </a:xfrm>
          <a:prstGeom prst="rect">
            <a:avLst/>
          </a:prstGeom>
          <a:noFill/>
        </p:spPr>
        <p:txBody>
          <a:bodyPr wrap="square" rtlCol="0">
            <a:spAutoFit/>
          </a:bodyPr>
          <a:lstStyle/>
          <a:p>
            <a:r>
              <a:rPr lang="ar-SA" b="1" dirty="0" err="1">
                <a:latin typeface="Gill Sans MT" pitchFamily="34" charset="0"/>
                <a:ea typeface="Futura" charset="0"/>
                <a:cs typeface="Futura" charset="0"/>
                <a:sym typeface="Futura" charset="0"/>
              </a:rPr>
              <a:t>The</a:t>
            </a:r>
            <a:r>
              <a:rPr lang="ar-SA" b="1" dirty="0">
                <a:latin typeface="Gill Sans MT" pitchFamily="34" charset="0"/>
                <a:ea typeface="Futura" charset="0"/>
                <a:cs typeface="Futura" charset="0"/>
                <a:sym typeface="Futura" charset="0"/>
              </a:rPr>
              <a:t> </a:t>
            </a:r>
            <a:r>
              <a:rPr lang="ar-SA" b="1" dirty="0" err="1">
                <a:latin typeface="Gill Sans MT" pitchFamily="34" charset="0"/>
                <a:ea typeface="Futura" charset="0"/>
                <a:cs typeface="Futura" charset="0"/>
                <a:sym typeface="Futura" charset="0"/>
              </a:rPr>
              <a:t>net</a:t>
            </a:r>
            <a:r>
              <a:rPr lang="ar-SA" b="1" dirty="0">
                <a:latin typeface="Gill Sans MT" pitchFamily="34" charset="0"/>
                <a:ea typeface="Futura" charset="0"/>
                <a:cs typeface="Futura" charset="0"/>
                <a:sym typeface="Futura" charset="0"/>
              </a:rPr>
              <a:t> </a:t>
            </a:r>
            <a:r>
              <a:rPr lang="ar-SA" b="1" dirty="0" err="1">
                <a:latin typeface="Gill Sans MT" pitchFamily="34" charset="0"/>
                <a:ea typeface="Futura" charset="0"/>
                <a:cs typeface="Futura" charset="0"/>
                <a:sym typeface="Futura" charset="0"/>
              </a:rPr>
              <a:t>filtration</a:t>
            </a:r>
            <a:r>
              <a:rPr lang="ar-SA" b="1" dirty="0">
                <a:latin typeface="Gill Sans MT" pitchFamily="34" charset="0"/>
                <a:ea typeface="Futura" charset="0"/>
                <a:cs typeface="Futura" charset="0"/>
                <a:sym typeface="Futura" charset="0"/>
              </a:rPr>
              <a:t> </a:t>
            </a:r>
            <a:r>
              <a:rPr lang="ar-SA" b="1" dirty="0" err="1">
                <a:latin typeface="Gill Sans MT" pitchFamily="34" charset="0"/>
                <a:ea typeface="Futura" charset="0"/>
                <a:cs typeface="Futura" charset="0"/>
                <a:sym typeface="Futura" charset="0"/>
              </a:rPr>
              <a:t>pressure</a:t>
            </a:r>
            <a:r>
              <a:rPr lang="ar-SA" b="1" dirty="0">
                <a:latin typeface="Gill Sans MT" pitchFamily="34" charset="0"/>
                <a:ea typeface="Futura" charset="0"/>
                <a:cs typeface="Futura" charset="0"/>
                <a:sym typeface="Futura" charset="0"/>
              </a:rPr>
              <a:t> (NFP) </a:t>
            </a:r>
            <a:r>
              <a:rPr lang="ar-SA" b="1" dirty="0" err="1">
                <a:latin typeface="Gill Sans MT" pitchFamily="34" charset="0"/>
                <a:ea typeface="Futura" charset="0"/>
                <a:cs typeface="Futura" charset="0"/>
                <a:sym typeface="Futura" charset="0"/>
              </a:rPr>
              <a:t>is</a:t>
            </a:r>
            <a:r>
              <a:rPr lang="ar-SA" b="1" dirty="0">
                <a:latin typeface="Gill Sans MT" pitchFamily="34" charset="0"/>
                <a:ea typeface="Futura" charset="0"/>
                <a:cs typeface="Futura" charset="0"/>
                <a:sym typeface="Futura" charset="0"/>
              </a:rPr>
              <a:t> </a:t>
            </a:r>
            <a:r>
              <a:rPr lang="ar-SA" b="1" dirty="0" err="1">
                <a:latin typeface="Gill Sans MT" pitchFamily="34" charset="0"/>
                <a:ea typeface="Futura" charset="0"/>
                <a:cs typeface="Futura" charset="0"/>
                <a:sym typeface="Futura" charset="0"/>
              </a:rPr>
              <a:t>the</a:t>
            </a:r>
            <a:r>
              <a:rPr lang="ar-SA" b="1" dirty="0">
                <a:latin typeface="Gill Sans MT" pitchFamily="34" charset="0"/>
                <a:ea typeface="Futura" charset="0"/>
                <a:cs typeface="Futura" charset="0"/>
                <a:sym typeface="Futura" charset="0"/>
              </a:rPr>
              <a:t> </a:t>
            </a:r>
            <a:r>
              <a:rPr lang="ar-SA" b="1" dirty="0" err="1">
                <a:latin typeface="Gill Sans MT" pitchFamily="34" charset="0"/>
                <a:ea typeface="Futura" charset="0"/>
                <a:cs typeface="Futura" charset="0"/>
                <a:sym typeface="Futura" charset="0"/>
              </a:rPr>
              <a:t>sum</a:t>
            </a:r>
            <a:r>
              <a:rPr lang="en-US" b="1" dirty="0">
                <a:latin typeface="Gill Sans MT" pitchFamily="34" charset="0"/>
                <a:ea typeface="Futura" charset="0"/>
                <a:cs typeface="Futura" charset="0"/>
                <a:sym typeface="Futura" charset="0"/>
              </a:rPr>
              <a:t> of :</a:t>
            </a:r>
            <a:endParaRPr lang="ar-SA" b="1" dirty="0">
              <a:latin typeface="Gill Sans MT" pitchFamily="34" charset="0"/>
              <a:ea typeface="Futura" charset="0"/>
              <a:cs typeface="Futura" charset="0"/>
              <a:sym typeface="Futura" charset="0"/>
            </a:endParaRPr>
          </a:p>
        </p:txBody>
      </p:sp>
      <p:graphicFrame>
        <p:nvGraphicFramePr>
          <p:cNvPr id="7" name="Diagram 6"/>
          <p:cNvGraphicFramePr/>
          <p:nvPr>
            <p:extLst/>
          </p:nvPr>
        </p:nvGraphicFramePr>
        <p:xfrm>
          <a:off x="2883296" y="1916832"/>
          <a:ext cx="7488832" cy="346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663047" y="1602033"/>
            <a:ext cx="2104656" cy="369332"/>
          </a:xfrm>
          <a:prstGeom prst="rect">
            <a:avLst/>
          </a:prstGeom>
          <a:noFill/>
        </p:spPr>
        <p:txBody>
          <a:bodyPr wrap="square" rtlCol="0">
            <a:spAutoFit/>
          </a:bodyPr>
          <a:lstStyle/>
          <a:p>
            <a:r>
              <a:rPr lang="en-US" b="1" i="1" dirty="0">
                <a:solidFill>
                  <a:srgbClr val="FF0000"/>
                </a:solidFill>
              </a:rPr>
              <a:t>In Glomerular </a:t>
            </a:r>
          </a:p>
        </p:txBody>
      </p:sp>
      <p:sp>
        <p:nvSpPr>
          <p:cNvPr id="6" name="Rectangle 5"/>
          <p:cNvSpPr/>
          <p:nvPr/>
        </p:nvSpPr>
        <p:spPr>
          <a:xfrm>
            <a:off x="7149176" y="1579186"/>
            <a:ext cx="2329612" cy="369332"/>
          </a:xfrm>
          <a:prstGeom prst="rect">
            <a:avLst/>
          </a:prstGeom>
        </p:spPr>
        <p:txBody>
          <a:bodyPr wrap="none">
            <a:spAutoFit/>
          </a:bodyPr>
          <a:lstStyle/>
          <a:p>
            <a:r>
              <a:rPr lang="en-US" b="1" i="1" dirty="0">
                <a:solidFill>
                  <a:srgbClr val="FF0000"/>
                </a:solidFill>
              </a:rPr>
              <a:t>In bowman’s capsule </a:t>
            </a:r>
          </a:p>
        </p:txBody>
      </p:sp>
      <p:sp>
        <p:nvSpPr>
          <p:cNvPr id="10" name="TextBox 9"/>
          <p:cNvSpPr txBox="1"/>
          <p:nvPr/>
        </p:nvSpPr>
        <p:spPr>
          <a:xfrm>
            <a:off x="1629916" y="2532633"/>
            <a:ext cx="2104656" cy="646331"/>
          </a:xfrm>
          <a:prstGeom prst="rect">
            <a:avLst/>
          </a:prstGeom>
          <a:noFill/>
        </p:spPr>
        <p:txBody>
          <a:bodyPr wrap="square" rtlCol="0">
            <a:spAutoFit/>
          </a:bodyPr>
          <a:lstStyle/>
          <a:p>
            <a:r>
              <a:rPr lang="en-US" b="1" i="1" dirty="0">
                <a:solidFill>
                  <a:srgbClr val="FF0000"/>
                </a:solidFill>
              </a:rPr>
              <a:t>Hydrostatic pressure </a:t>
            </a:r>
          </a:p>
        </p:txBody>
      </p:sp>
      <p:sp>
        <p:nvSpPr>
          <p:cNvPr id="11" name="TextBox 10"/>
          <p:cNvSpPr txBox="1"/>
          <p:nvPr/>
        </p:nvSpPr>
        <p:spPr>
          <a:xfrm>
            <a:off x="1837728" y="3892149"/>
            <a:ext cx="1456584" cy="923330"/>
          </a:xfrm>
          <a:prstGeom prst="rect">
            <a:avLst/>
          </a:prstGeom>
          <a:noFill/>
        </p:spPr>
        <p:txBody>
          <a:bodyPr wrap="square" rtlCol="0">
            <a:spAutoFit/>
          </a:bodyPr>
          <a:lstStyle/>
          <a:p>
            <a:r>
              <a:rPr lang="en-US" b="1" i="1">
                <a:solidFill>
                  <a:srgbClr val="FF0000"/>
                </a:solidFill>
              </a:rPr>
              <a:t>Colloid osmotic pressure </a:t>
            </a:r>
          </a:p>
        </p:txBody>
      </p:sp>
      <p:sp>
        <p:nvSpPr>
          <p:cNvPr id="8" name="Rectangle 7"/>
          <p:cNvSpPr/>
          <p:nvPr/>
        </p:nvSpPr>
        <p:spPr>
          <a:xfrm>
            <a:off x="3051354" y="5434749"/>
            <a:ext cx="5040554" cy="846386"/>
          </a:xfrm>
          <a:prstGeom prst="rect">
            <a:avLst/>
          </a:prstGeom>
          <a:noFill/>
          <a:ln w="57150">
            <a:solidFill>
              <a:srgbClr val="528693"/>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r>
              <a:rPr lang="en-US" sz="1400" b="1" dirty="0">
                <a:latin typeface="Gill Sans MT" pitchFamily="34" charset="0"/>
              </a:rPr>
              <a:t>So, NFP = 60 – 32 – 18 = </a:t>
            </a:r>
            <a:r>
              <a:rPr lang="en-US" sz="1400" b="1" dirty="0">
                <a:solidFill>
                  <a:srgbClr val="FF0000"/>
                </a:solidFill>
                <a:latin typeface="Gill Sans MT" pitchFamily="34" charset="0"/>
              </a:rPr>
              <a:t>+10 mmHg</a:t>
            </a:r>
            <a:endParaRPr lang="en-US" sz="800" b="1" dirty="0">
              <a:solidFill>
                <a:srgbClr val="CA6E6C"/>
              </a:solidFill>
              <a:latin typeface="Gill Sans MT" pitchFamily="34" charset="0"/>
            </a:endParaRPr>
          </a:p>
          <a:p>
            <a:r>
              <a:rPr lang="en-US" sz="1400" b="1" dirty="0">
                <a:latin typeface="Gill Sans MT" pitchFamily="34" charset="0"/>
              </a:rPr>
              <a:t>GFR = </a:t>
            </a:r>
            <a:r>
              <a:rPr lang="en-US" sz="1400" b="1" dirty="0" err="1">
                <a:latin typeface="Gill Sans MT" pitchFamily="34" charset="0"/>
              </a:rPr>
              <a:t>Kf</a:t>
            </a:r>
            <a:r>
              <a:rPr lang="en-US" sz="1400" b="1" dirty="0">
                <a:latin typeface="Gill Sans MT" pitchFamily="34" charset="0"/>
              </a:rPr>
              <a:t> x [ (</a:t>
            </a:r>
            <a:r>
              <a:rPr lang="en-US" sz="1400" b="1" dirty="0" err="1">
                <a:latin typeface="Gill Sans MT" pitchFamily="34" charset="0"/>
              </a:rPr>
              <a:t>Pg</a:t>
            </a:r>
            <a:r>
              <a:rPr lang="en-US" sz="1400" b="1" dirty="0">
                <a:latin typeface="Gill Sans MT" pitchFamily="34" charset="0"/>
              </a:rPr>
              <a:t> – </a:t>
            </a:r>
            <a:r>
              <a:rPr lang="en-US" sz="1400" b="1" dirty="0" err="1">
                <a:latin typeface="Gill Sans MT" pitchFamily="34" charset="0"/>
              </a:rPr>
              <a:t>Pb</a:t>
            </a:r>
            <a:r>
              <a:rPr lang="en-US" sz="1400" b="1" dirty="0">
                <a:latin typeface="Gill Sans MT" pitchFamily="34" charset="0"/>
              </a:rPr>
              <a:t>) – (</a:t>
            </a:r>
            <a:r>
              <a:rPr lang="el-GR" sz="1400" b="1" dirty="0">
                <a:latin typeface="Gill Sans MT" pitchFamily="34" charset="0"/>
              </a:rPr>
              <a:t>π</a:t>
            </a:r>
            <a:r>
              <a:rPr lang="en-US" sz="1400" b="1" dirty="0">
                <a:latin typeface="Gill Sans MT" pitchFamily="34" charset="0"/>
              </a:rPr>
              <a:t>g – </a:t>
            </a:r>
            <a:r>
              <a:rPr lang="el-GR" sz="1400" b="1" dirty="0">
                <a:latin typeface="Gill Sans MT" pitchFamily="34" charset="0"/>
              </a:rPr>
              <a:t>π</a:t>
            </a:r>
            <a:r>
              <a:rPr lang="en-US" sz="1400" b="1" dirty="0">
                <a:latin typeface="Gill Sans MT" pitchFamily="34" charset="0"/>
              </a:rPr>
              <a:t>b) ] </a:t>
            </a:r>
            <a:r>
              <a:rPr lang="en-US" sz="1400" b="1" dirty="0">
                <a:latin typeface="Gill Sans MT" pitchFamily="34" charset="0"/>
                <a:sym typeface="Wingdings"/>
              </a:rPr>
              <a:t> </a:t>
            </a:r>
            <a:endParaRPr lang="en-US" sz="1400" b="1" dirty="0">
              <a:latin typeface="Gill Sans MT" pitchFamily="34" charset="0"/>
            </a:endParaRPr>
          </a:p>
          <a:p>
            <a:r>
              <a:rPr lang="en-US" sz="1400" b="1" dirty="0">
                <a:latin typeface="Gill Sans MT" pitchFamily="34" charset="0"/>
              </a:rPr>
              <a:t>  </a:t>
            </a:r>
            <a:r>
              <a:rPr lang="en-US" sz="1400" dirty="0">
                <a:latin typeface="Gill Sans MT" pitchFamily="34" charset="0"/>
              </a:rPr>
              <a:t>GFR = </a:t>
            </a:r>
            <a:r>
              <a:rPr lang="en-US" sz="1400" dirty="0" err="1">
                <a:latin typeface="Gill Sans MT" pitchFamily="34" charset="0"/>
              </a:rPr>
              <a:t>Kf</a:t>
            </a:r>
            <a:r>
              <a:rPr lang="en-US" sz="1400" dirty="0">
                <a:latin typeface="Gill Sans MT" pitchFamily="34" charset="0"/>
              </a:rPr>
              <a:t> x [ (60 – 18) – (32 – 0) ]</a:t>
            </a:r>
          </a:p>
          <a:p>
            <a:pPr algn="ctr"/>
            <a:endParaRPr lang="en-US" sz="700" b="1" dirty="0">
              <a:solidFill>
                <a:srgbClr val="CA6E6C"/>
              </a:solidFill>
              <a:latin typeface="Gill Sans MT" pitchFamily="34" charset="0"/>
            </a:endParaRPr>
          </a:p>
        </p:txBody>
      </p:sp>
      <p:sp>
        <p:nvSpPr>
          <p:cNvPr id="13" name="مستطيل 6"/>
          <p:cNvSpPr/>
          <p:nvPr/>
        </p:nvSpPr>
        <p:spPr>
          <a:xfrm>
            <a:off x="1690801" y="5288371"/>
            <a:ext cx="1213057" cy="1015663"/>
          </a:xfrm>
          <a:prstGeom prst="rect">
            <a:avLst/>
          </a:prstGeom>
        </p:spPr>
        <p:txBody>
          <a:bodyPr wrap="square">
            <a:spAutoFit/>
          </a:bodyPr>
          <a:lstStyle/>
          <a:p>
            <a:r>
              <a:rPr lang="en-US" sz="1000" dirty="0">
                <a:solidFill>
                  <a:srgbClr val="A6A6A6"/>
                </a:solidFill>
              </a:rPr>
              <a:t>This figure is similar to that drawn by Dr.manan in the lecture. Thanks </a:t>
            </a:r>
            <a:r>
              <a:rPr lang="en-US" sz="1000" dirty="0" err="1">
                <a:solidFill>
                  <a:srgbClr val="A6A6A6"/>
                </a:solidFill>
              </a:rPr>
              <a:t>deema</a:t>
            </a:r>
            <a:r>
              <a:rPr lang="en-US" sz="1000" dirty="0">
                <a:solidFill>
                  <a:srgbClr val="A6A6A6"/>
                </a:solidFill>
              </a:rPr>
              <a:t> </a:t>
            </a:r>
            <a:r>
              <a:rPr lang="en-US" sz="1000" dirty="0">
                <a:solidFill>
                  <a:srgbClr val="A6A6A6"/>
                </a:solidFill>
                <a:sym typeface="Wingdings" pitchFamily="2" charset="2"/>
              </a:rPr>
              <a:t>:). (Team435)</a:t>
            </a:r>
            <a:endParaRPr lang="en-US" sz="1000" dirty="0">
              <a:solidFill>
                <a:srgbClr val="A6A6A6"/>
              </a:solidFill>
            </a:endParaRPr>
          </a:p>
        </p:txBody>
      </p:sp>
      <p:pic>
        <p:nvPicPr>
          <p:cNvPr id="21" name="Picture 8" descr="‏لقطة الشاشة ٢٠١٦-٠٤-١٤ في ٥‎.١٠‎.٤٦ م.png"/>
          <p:cNvPicPr>
            <a:picLocks noChangeAspect="1"/>
          </p:cNvPicPr>
          <p:nvPr/>
        </p:nvPicPr>
        <p:blipFill>
          <a:blip r:embed="rId8" cstate="print"/>
          <a:srcRect/>
          <a:stretch>
            <a:fillRect/>
          </a:stretch>
        </p:blipFill>
        <p:spPr bwMode="auto">
          <a:xfrm>
            <a:off x="8239406" y="5501344"/>
            <a:ext cx="2204731" cy="807976"/>
          </a:xfrm>
          <a:prstGeom prst="rect">
            <a:avLst/>
          </a:prstGeom>
          <a:noFill/>
          <a:ln w="12700" cap="flat" cmpd="sng">
            <a:solidFill>
              <a:schemeClr val="tx1">
                <a:lumMod val="50000"/>
                <a:lumOff val="50000"/>
              </a:schemeClr>
            </a:solidFill>
            <a:prstDash val="sysDash"/>
            <a:miter lim="0"/>
            <a:headEnd type="none" w="med" len="med"/>
            <a:tailEnd type="none" w="med" len="med"/>
          </a:ln>
          <a:effectLst/>
        </p:spPr>
      </p:pic>
      <p:sp>
        <p:nvSpPr>
          <p:cNvPr id="9" name="TextBox 8"/>
          <p:cNvSpPr txBox="1"/>
          <p:nvPr/>
        </p:nvSpPr>
        <p:spPr>
          <a:xfrm>
            <a:off x="6308506" y="1187514"/>
            <a:ext cx="4798269" cy="369332"/>
          </a:xfrm>
          <a:prstGeom prst="rect">
            <a:avLst/>
          </a:prstGeom>
          <a:noFill/>
        </p:spPr>
        <p:txBody>
          <a:bodyPr wrap="square" rtlCol="0">
            <a:spAutoFit/>
          </a:bodyPr>
          <a:lstStyle/>
          <a:p>
            <a:r>
              <a:rPr lang="en-US" dirty="0" smtClean="0">
                <a:solidFill>
                  <a:srgbClr val="FF0000"/>
                </a:solidFill>
              </a:rPr>
              <a:t>The NFP formula is VERY IMPORTANT!!</a:t>
            </a:r>
            <a:endParaRPr lang="en-US" dirty="0">
              <a:solidFill>
                <a:srgbClr val="FF0000"/>
              </a:solidFill>
            </a:endParaRPr>
          </a:p>
        </p:txBody>
      </p:sp>
    </p:spTree>
    <p:extLst>
      <p:ext uri="{BB962C8B-B14F-4D97-AF65-F5344CB8AC3E}">
        <p14:creationId xmlns:p14="http://schemas.microsoft.com/office/powerpoint/2010/main" val="1393566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34" y="-22266"/>
            <a:ext cx="12037691" cy="914400"/>
          </a:xfrm>
        </p:spPr>
        <p:txBody>
          <a:bodyPr>
            <a:noAutofit/>
          </a:bodyPr>
          <a:lstStyle/>
          <a:p>
            <a:r>
              <a:rPr lang="en-US" sz="3600" dirty="0"/>
              <a:t>How changes in forces determining GFR </a:t>
            </a:r>
            <a:r>
              <a:rPr lang="en-US" sz="3600"/>
              <a:t>affect </a:t>
            </a:r>
            <a:r>
              <a:rPr lang="en-US" sz="3600" smtClean="0"/>
              <a:t>GFR? </a:t>
            </a:r>
            <a:endParaRPr lang="en-US" sz="36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21</a:t>
            </a:fld>
            <a:endParaRPr lang="en-US" dirty="0">
              <a:solidFill>
                <a:srgbClr val="46465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877" y="2564905"/>
            <a:ext cx="4451150" cy="2686933"/>
          </a:xfrm>
          <a:prstGeom prst="rect">
            <a:avLst/>
          </a:prstGeom>
        </p:spPr>
      </p:pic>
      <p:grpSp>
        <p:nvGrpSpPr>
          <p:cNvPr id="9" name="Group 8"/>
          <p:cNvGrpSpPr/>
          <p:nvPr/>
        </p:nvGrpSpPr>
        <p:grpSpPr>
          <a:xfrm rot="18961822">
            <a:off x="4562032" y="2504764"/>
            <a:ext cx="265355" cy="596893"/>
            <a:chOff x="4110921" y="651607"/>
            <a:chExt cx="275101" cy="229251"/>
          </a:xfrm>
          <a:solidFill>
            <a:schemeClr val="accent1">
              <a:lumMod val="60000"/>
              <a:lumOff val="40000"/>
            </a:schemeClr>
          </a:solidFill>
        </p:grpSpPr>
        <p:sp>
          <p:nvSpPr>
            <p:cNvPr id="10" name="Right Arrow 23"/>
            <p:cNvSpPr/>
            <p:nvPr/>
          </p:nvSpPr>
          <p:spPr>
            <a:xfrm rot="5400000">
              <a:off x="4133846" y="628682"/>
              <a:ext cx="229251" cy="275101"/>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11" name="Right Arrow 4"/>
            <p:cNvSpPr/>
            <p:nvPr/>
          </p:nvSpPr>
          <p:spPr>
            <a:xfrm>
              <a:off x="4165942" y="651607"/>
              <a:ext cx="165061" cy="1604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US" sz="1200">
                <a:latin typeface="Gill Sans MT" charset="0"/>
                <a:ea typeface="Gill Sans MT" charset="0"/>
                <a:cs typeface="Gill Sans MT" charset="0"/>
              </a:endParaRPr>
            </a:p>
          </p:txBody>
        </p:sp>
      </p:grpSp>
      <p:grpSp>
        <p:nvGrpSpPr>
          <p:cNvPr id="16" name="Group 15"/>
          <p:cNvGrpSpPr/>
          <p:nvPr/>
        </p:nvGrpSpPr>
        <p:grpSpPr>
          <a:xfrm rot="3122848">
            <a:off x="7020049" y="2527638"/>
            <a:ext cx="286585" cy="634400"/>
            <a:chOff x="4110921" y="651607"/>
            <a:chExt cx="275101" cy="229251"/>
          </a:xfrm>
          <a:solidFill>
            <a:schemeClr val="accent1">
              <a:lumMod val="60000"/>
              <a:lumOff val="40000"/>
            </a:schemeClr>
          </a:solidFill>
        </p:grpSpPr>
        <p:sp>
          <p:nvSpPr>
            <p:cNvPr id="17" name="Right Arrow 26"/>
            <p:cNvSpPr/>
            <p:nvPr/>
          </p:nvSpPr>
          <p:spPr>
            <a:xfrm rot="5400000">
              <a:off x="4133846" y="628682"/>
              <a:ext cx="229251" cy="275101"/>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18" name="Right Arrow 4"/>
            <p:cNvSpPr/>
            <p:nvPr/>
          </p:nvSpPr>
          <p:spPr>
            <a:xfrm>
              <a:off x="4165942" y="651607"/>
              <a:ext cx="165061" cy="1604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US" sz="1200">
                <a:latin typeface="Gill Sans MT" charset="0"/>
                <a:ea typeface="Gill Sans MT" charset="0"/>
                <a:cs typeface="Gill Sans MT" charset="0"/>
              </a:endParaRPr>
            </a:p>
          </p:txBody>
        </p:sp>
      </p:grpSp>
      <p:grpSp>
        <p:nvGrpSpPr>
          <p:cNvPr id="23" name="Group 22"/>
          <p:cNvGrpSpPr/>
          <p:nvPr/>
        </p:nvGrpSpPr>
        <p:grpSpPr>
          <a:xfrm rot="8003029">
            <a:off x="6508623" y="4542425"/>
            <a:ext cx="234891" cy="616844"/>
            <a:chOff x="4110921" y="651607"/>
            <a:chExt cx="275101" cy="229251"/>
          </a:xfrm>
          <a:solidFill>
            <a:schemeClr val="accent1">
              <a:lumMod val="60000"/>
              <a:lumOff val="40000"/>
            </a:schemeClr>
          </a:solidFill>
        </p:grpSpPr>
        <p:sp>
          <p:nvSpPr>
            <p:cNvPr id="24" name="Right Arrow 20"/>
            <p:cNvSpPr/>
            <p:nvPr/>
          </p:nvSpPr>
          <p:spPr>
            <a:xfrm rot="5400000">
              <a:off x="4133846" y="628682"/>
              <a:ext cx="229251" cy="275101"/>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25" name="Right Arrow 4"/>
            <p:cNvSpPr/>
            <p:nvPr/>
          </p:nvSpPr>
          <p:spPr>
            <a:xfrm>
              <a:off x="4165942" y="651607"/>
              <a:ext cx="165061" cy="1604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US" sz="1200">
                <a:latin typeface="Gill Sans MT" charset="0"/>
                <a:ea typeface="Gill Sans MT" charset="0"/>
                <a:cs typeface="Gill Sans MT" charset="0"/>
              </a:endParaRPr>
            </a:p>
          </p:txBody>
        </p:sp>
      </p:grpSp>
      <p:sp>
        <p:nvSpPr>
          <p:cNvPr id="26" name="Rectangle 25"/>
          <p:cNvSpPr/>
          <p:nvPr/>
        </p:nvSpPr>
        <p:spPr>
          <a:xfrm>
            <a:off x="2261136" y="5279974"/>
            <a:ext cx="3103931" cy="954107"/>
          </a:xfrm>
          <a:prstGeom prst="rect">
            <a:avLst/>
          </a:prstGeom>
          <a:ln>
            <a:solidFill>
              <a:srgbClr val="B7DBE6"/>
            </a:solidFill>
            <a:prstDash val="dash"/>
          </a:ln>
        </p:spPr>
        <p:txBody>
          <a:bodyPr wrap="square">
            <a:spAutoFit/>
          </a:bodyPr>
          <a:lstStyle/>
          <a:p>
            <a:r>
              <a:rPr lang="en-US" sz="1400" dirty="0" err="1">
                <a:solidFill>
                  <a:schemeClr val="tx2"/>
                </a:solidFill>
                <a:latin typeface="Gill Sans MT" panose="020B0502020104020203" pitchFamily="34" charset="0"/>
              </a:rPr>
              <a:t>Pg</a:t>
            </a:r>
            <a:r>
              <a:rPr lang="en-US" sz="1400" dirty="0">
                <a:solidFill>
                  <a:schemeClr val="tx2"/>
                </a:solidFill>
                <a:latin typeface="Gill Sans MT" panose="020B0502020104020203" pitchFamily="34" charset="0"/>
              </a:rPr>
              <a:t> = Glomerular hydrostatic pressure </a:t>
            </a:r>
          </a:p>
          <a:p>
            <a:r>
              <a:rPr lang="en-US" sz="1400" dirty="0" err="1">
                <a:solidFill>
                  <a:schemeClr val="tx2"/>
                </a:solidFill>
                <a:latin typeface="Gill Sans MT" panose="020B0502020104020203" pitchFamily="34" charset="0"/>
              </a:rPr>
              <a:t>Pb</a:t>
            </a:r>
            <a:r>
              <a:rPr lang="en-US" sz="1400" dirty="0">
                <a:solidFill>
                  <a:schemeClr val="tx2"/>
                </a:solidFill>
                <a:latin typeface="Gill Sans MT" panose="020B0502020104020203" pitchFamily="34" charset="0"/>
              </a:rPr>
              <a:t> = Bowman’s hydrostatic pressure </a:t>
            </a:r>
          </a:p>
          <a:p>
            <a:r>
              <a:rPr lang="el-GR" sz="1400" dirty="0">
                <a:solidFill>
                  <a:schemeClr val="tx2"/>
                </a:solidFill>
                <a:latin typeface="Franklin Gothic Medium"/>
              </a:rPr>
              <a:t>π</a:t>
            </a:r>
            <a:r>
              <a:rPr lang="en-US" sz="1400" dirty="0">
                <a:solidFill>
                  <a:schemeClr val="tx2"/>
                </a:solidFill>
                <a:latin typeface="Gill Sans MT" panose="020B0502020104020203" pitchFamily="34" charset="0"/>
              </a:rPr>
              <a:t> g = Colloid osmotic pressure of glomerular plasma proteins</a:t>
            </a:r>
          </a:p>
        </p:txBody>
      </p:sp>
      <p:sp>
        <p:nvSpPr>
          <p:cNvPr id="28" name="TextBox 27"/>
          <p:cNvSpPr txBox="1"/>
          <p:nvPr/>
        </p:nvSpPr>
        <p:spPr>
          <a:xfrm>
            <a:off x="7016412" y="1315056"/>
            <a:ext cx="3344501" cy="338554"/>
          </a:xfrm>
          <a:prstGeom prst="rect">
            <a:avLst/>
          </a:prstGeom>
          <a:solidFill>
            <a:srgbClr val="91D587"/>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solidFill>
                  <a:schemeClr val="tx1"/>
                </a:solidFill>
                <a:latin typeface="Gill Sans MT" panose="020B0502020104020203" pitchFamily="34" charset="0"/>
              </a:rPr>
              <a:t>Increased </a:t>
            </a:r>
            <a:r>
              <a:rPr lang="el-GR" sz="1600" b="1" dirty="0">
                <a:solidFill>
                  <a:schemeClr val="tx1"/>
                </a:solidFill>
                <a:latin typeface="Franklin Gothic Medium"/>
              </a:rPr>
              <a:t>π</a:t>
            </a:r>
            <a:r>
              <a:rPr lang="en-US" sz="1600" b="1" dirty="0">
                <a:solidFill>
                  <a:schemeClr val="tx1"/>
                </a:solidFill>
                <a:latin typeface="Gill Sans MT" panose="020B0502020104020203" pitchFamily="34" charset="0"/>
              </a:rPr>
              <a:t>g </a:t>
            </a:r>
            <a:r>
              <a:rPr lang="en-US" sz="1600" b="1" dirty="0">
                <a:solidFill>
                  <a:srgbClr val="FF0000"/>
                </a:solidFill>
                <a:latin typeface="Gill Sans MT" panose="020B0502020104020203" pitchFamily="34" charset="0"/>
              </a:rPr>
              <a:t>Decreases</a:t>
            </a:r>
            <a:r>
              <a:rPr lang="en-US" sz="1600" b="1" dirty="0">
                <a:latin typeface="Gill Sans MT" panose="020B0502020104020203" pitchFamily="34" charset="0"/>
              </a:rPr>
              <a:t> </a:t>
            </a:r>
            <a:r>
              <a:rPr lang="en-US" sz="1600" b="1" dirty="0">
                <a:solidFill>
                  <a:schemeClr val="tx1"/>
                </a:solidFill>
                <a:latin typeface="Gill Sans MT" panose="020B0502020104020203" pitchFamily="34" charset="0"/>
              </a:rPr>
              <a:t>GFR</a:t>
            </a:r>
            <a:r>
              <a:rPr lang="en-US" sz="1600" b="1" dirty="0">
                <a:latin typeface="Gill Sans MT" panose="020B0502020104020203" pitchFamily="34" charset="0"/>
              </a:rPr>
              <a:t> </a:t>
            </a:r>
            <a:r>
              <a:rPr lang="en-US" sz="1600" dirty="0">
                <a:latin typeface="Gill Sans MT" panose="020B0502020104020203" pitchFamily="34" charset="0"/>
              </a:rPr>
              <a:t>By : </a:t>
            </a:r>
          </a:p>
        </p:txBody>
      </p:sp>
      <p:sp>
        <p:nvSpPr>
          <p:cNvPr id="29" name="TextBox 28"/>
          <p:cNvSpPr txBox="1"/>
          <p:nvPr/>
        </p:nvSpPr>
        <p:spPr>
          <a:xfrm>
            <a:off x="1379567" y="1393612"/>
            <a:ext cx="3117504" cy="5232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b="1" dirty="0">
                <a:solidFill>
                  <a:schemeClr val="tx1"/>
                </a:solidFill>
                <a:latin typeface="Gill Sans MT" panose="020B0502020104020203" pitchFamily="34" charset="0"/>
              </a:rPr>
              <a:t>Increased </a:t>
            </a:r>
            <a:r>
              <a:rPr lang="en-US" sz="1400" b="1" dirty="0" err="1">
                <a:solidFill>
                  <a:schemeClr val="tx1"/>
                </a:solidFill>
                <a:latin typeface="Gill Sans MT" panose="020B0502020104020203" pitchFamily="34" charset="0"/>
              </a:rPr>
              <a:t>Pg</a:t>
            </a:r>
            <a:r>
              <a:rPr lang="en-US" sz="1400" b="1" dirty="0">
                <a:solidFill>
                  <a:schemeClr val="tx1"/>
                </a:solidFill>
                <a:latin typeface="Gill Sans MT" panose="020B0502020104020203" pitchFamily="34" charset="0"/>
              </a:rPr>
              <a:t> </a:t>
            </a:r>
            <a:r>
              <a:rPr lang="en-US" sz="1400" b="1" dirty="0">
                <a:solidFill>
                  <a:srgbClr val="FF0000"/>
                </a:solidFill>
                <a:latin typeface="Gill Sans MT" panose="020B0502020104020203" pitchFamily="34" charset="0"/>
              </a:rPr>
              <a:t>Increases</a:t>
            </a:r>
            <a:r>
              <a:rPr lang="en-US" sz="1400" b="1" dirty="0">
                <a:solidFill>
                  <a:schemeClr val="tx1"/>
                </a:solidFill>
                <a:latin typeface="Gill Sans MT" panose="020B0502020104020203" pitchFamily="34" charset="0"/>
              </a:rPr>
              <a:t> GFR. </a:t>
            </a:r>
            <a:endParaRPr lang="en-US" sz="1400" dirty="0">
              <a:solidFill>
                <a:schemeClr val="tx1"/>
              </a:solidFill>
              <a:latin typeface="Gill Sans MT" panose="020B0502020104020203" pitchFamily="34" charset="0"/>
            </a:endParaRPr>
          </a:p>
          <a:p>
            <a:r>
              <a:rPr lang="en-US" sz="1400" dirty="0">
                <a:solidFill>
                  <a:schemeClr val="bg1"/>
                </a:solidFill>
                <a:latin typeface="Gill Sans MT" panose="020B0502020104020203" pitchFamily="34" charset="0"/>
              </a:rPr>
              <a:t>This pressure is affected by: </a:t>
            </a:r>
          </a:p>
        </p:txBody>
      </p:sp>
      <p:sp>
        <p:nvSpPr>
          <p:cNvPr id="30" name="TextBox 29"/>
          <p:cNvSpPr txBox="1"/>
          <p:nvPr/>
        </p:nvSpPr>
        <p:spPr>
          <a:xfrm>
            <a:off x="7246540" y="4509120"/>
            <a:ext cx="3294204" cy="1292662"/>
          </a:xfrm>
          <a:prstGeom prst="rect">
            <a:avLst/>
          </a:prstGeom>
          <a:solidFill>
            <a:srgbClr val="93D2BC"/>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a:solidFill>
                  <a:schemeClr val="tx1"/>
                </a:solidFill>
              </a:rPr>
              <a:t>Increased </a:t>
            </a:r>
            <a:r>
              <a:rPr lang="en-US" b="1" dirty="0" err="1">
                <a:solidFill>
                  <a:schemeClr val="tx1"/>
                </a:solidFill>
              </a:rPr>
              <a:t>Pb</a:t>
            </a:r>
            <a:r>
              <a:rPr lang="en-US" b="1" dirty="0">
                <a:solidFill>
                  <a:schemeClr val="tx1"/>
                </a:solidFill>
              </a:rPr>
              <a:t> </a:t>
            </a:r>
            <a:r>
              <a:rPr lang="en-US" b="1" dirty="0">
                <a:solidFill>
                  <a:srgbClr val="FF0000"/>
                </a:solidFill>
              </a:rPr>
              <a:t>Decreases</a:t>
            </a:r>
            <a:r>
              <a:rPr lang="en-US" b="1" dirty="0"/>
              <a:t> </a:t>
            </a:r>
            <a:r>
              <a:rPr lang="en-US" b="1" dirty="0">
                <a:solidFill>
                  <a:schemeClr val="tx1"/>
                </a:solidFill>
              </a:rPr>
              <a:t>GFR</a:t>
            </a:r>
            <a:r>
              <a:rPr lang="en-US" b="1" dirty="0"/>
              <a:t> </a:t>
            </a:r>
            <a:endParaRPr lang="en-US" dirty="0"/>
          </a:p>
          <a:p>
            <a:r>
              <a:rPr lang="en-US" dirty="0">
                <a:solidFill>
                  <a:schemeClr val="tx1"/>
                </a:solidFill>
              </a:rPr>
              <a:t>In urinary obstruction </a:t>
            </a:r>
          </a:p>
          <a:p>
            <a:r>
              <a:rPr lang="en-US" dirty="0">
                <a:solidFill>
                  <a:schemeClr val="tx1"/>
                </a:solidFill>
              </a:rPr>
              <a:t>e.g. stones or tumors. </a:t>
            </a:r>
            <a:endParaRPr lang="ar-SA" dirty="0">
              <a:solidFill>
                <a:schemeClr val="tx1"/>
              </a:solidFill>
            </a:endParaRPr>
          </a:p>
          <a:p>
            <a:r>
              <a:rPr lang="en-US" sz="1200" dirty="0">
                <a:solidFill>
                  <a:srgbClr val="528693"/>
                </a:solidFill>
              </a:rPr>
              <a:t>Obstruction in tubule </a:t>
            </a:r>
            <a:r>
              <a:rPr lang="en-US" sz="1200" dirty="0">
                <a:solidFill>
                  <a:srgbClr val="528693"/>
                </a:solidFill>
                <a:sym typeface="Wingdings"/>
              </a:rPr>
              <a:t> plasma won’t pass  increase in the pressure </a:t>
            </a:r>
            <a:endParaRPr lang="en-US" sz="1200" dirty="0">
              <a:solidFill>
                <a:srgbClr val="528693"/>
              </a:solidFill>
            </a:endParaRPr>
          </a:p>
        </p:txBody>
      </p:sp>
      <p:sp>
        <p:nvSpPr>
          <p:cNvPr id="31" name="Down Arrow 30"/>
          <p:cNvSpPr/>
          <p:nvPr/>
        </p:nvSpPr>
        <p:spPr>
          <a:xfrm>
            <a:off x="7163339" y="1628800"/>
            <a:ext cx="199600" cy="360040"/>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9711236" y="1628800"/>
            <a:ext cx="199600" cy="360040"/>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858883" y="1988840"/>
            <a:ext cx="1066774" cy="523220"/>
          </a:xfrm>
          <a:prstGeom prst="rect">
            <a:avLst/>
          </a:prstGeom>
          <a:solidFill>
            <a:schemeClr val="accent4">
              <a:lumMod val="20000"/>
              <a:lumOff val="80000"/>
            </a:schemeClr>
          </a:solidFill>
          <a:ln>
            <a:solidFill>
              <a:srgbClr val="91D587"/>
            </a:solidFill>
          </a:ln>
        </p:spPr>
        <p:txBody>
          <a:bodyPr wrap="square" rtlCol="0">
            <a:spAutoFit/>
          </a:bodyPr>
          <a:lstStyle/>
          <a:p>
            <a:r>
              <a:rPr lang="en-US" sz="1400" dirty="0"/>
              <a:t>Plasma pressure </a:t>
            </a:r>
          </a:p>
        </p:txBody>
      </p:sp>
      <p:sp>
        <p:nvSpPr>
          <p:cNvPr id="34" name="TextBox 33"/>
          <p:cNvSpPr txBox="1"/>
          <p:nvPr/>
        </p:nvSpPr>
        <p:spPr>
          <a:xfrm>
            <a:off x="8570644" y="2001641"/>
            <a:ext cx="1783443" cy="1369606"/>
          </a:xfrm>
          <a:prstGeom prst="rect">
            <a:avLst/>
          </a:prstGeom>
          <a:solidFill>
            <a:schemeClr val="accent4">
              <a:lumMod val="20000"/>
              <a:lumOff val="80000"/>
            </a:schemeClr>
          </a:solidFill>
          <a:ln>
            <a:solidFill>
              <a:srgbClr val="91D587"/>
            </a:solidFill>
          </a:ln>
        </p:spPr>
        <p:txBody>
          <a:bodyPr wrap="square" rtlCol="0">
            <a:spAutoFit/>
          </a:bodyPr>
          <a:lstStyle/>
          <a:p>
            <a:pPr algn="ctr"/>
            <a:r>
              <a:rPr lang="en-US" sz="1400" dirty="0">
                <a:solidFill>
                  <a:srgbClr val="C76B9B"/>
                </a:solidFill>
              </a:rPr>
              <a:t>Filtration Fraction = GFR/RPF </a:t>
            </a:r>
          </a:p>
          <a:p>
            <a:r>
              <a:rPr lang="en-US" sz="1100" dirty="0">
                <a:solidFill>
                  <a:srgbClr val="528693"/>
                </a:solidFill>
              </a:rPr>
              <a:t>The normal = 125/600 = 20%</a:t>
            </a:r>
          </a:p>
          <a:p>
            <a:r>
              <a:rPr lang="en-US" sz="1100" dirty="0">
                <a:solidFill>
                  <a:srgbClr val="528693"/>
                </a:solidFill>
              </a:rPr>
              <a:t>If RPF increase </a:t>
            </a:r>
            <a:r>
              <a:rPr lang="en-US" sz="1100" dirty="0">
                <a:solidFill>
                  <a:srgbClr val="528693"/>
                </a:solidFill>
                <a:sym typeface="Wingdings"/>
              </a:rPr>
              <a:t> decrease FF  increase </a:t>
            </a:r>
            <a:r>
              <a:rPr lang="el-GR" sz="1100" dirty="0">
                <a:solidFill>
                  <a:srgbClr val="528693"/>
                </a:solidFill>
                <a:latin typeface="Franklin Gothic Medium"/>
              </a:rPr>
              <a:t>π</a:t>
            </a:r>
            <a:r>
              <a:rPr lang="en-US" sz="1100" dirty="0">
                <a:solidFill>
                  <a:srgbClr val="528693"/>
                </a:solidFill>
                <a:latin typeface="Gill Sans MT" panose="020B0502020104020203" pitchFamily="34" charset="0"/>
              </a:rPr>
              <a:t>g </a:t>
            </a:r>
            <a:r>
              <a:rPr lang="en-US" sz="1100" dirty="0">
                <a:solidFill>
                  <a:srgbClr val="528693"/>
                </a:solidFill>
                <a:latin typeface="Gill Sans MT" panose="020B0502020104020203" pitchFamily="34" charset="0"/>
                <a:sym typeface="Wingdings"/>
              </a:rPr>
              <a:t> decrease GFR</a:t>
            </a:r>
            <a:r>
              <a:rPr lang="en-US" sz="1100" dirty="0">
                <a:solidFill>
                  <a:srgbClr val="528693"/>
                </a:solidFill>
              </a:rPr>
              <a:t> </a:t>
            </a:r>
          </a:p>
        </p:txBody>
      </p:sp>
      <p:sp>
        <p:nvSpPr>
          <p:cNvPr id="35" name="Down Arrow 34"/>
          <p:cNvSpPr/>
          <p:nvPr/>
        </p:nvSpPr>
        <p:spPr>
          <a:xfrm>
            <a:off x="1437839" y="1940500"/>
            <a:ext cx="199600" cy="360040"/>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69876" y="2300540"/>
            <a:ext cx="1773105" cy="600164"/>
          </a:xfrm>
          <a:prstGeom prst="rect">
            <a:avLst/>
          </a:prstGeom>
          <a:solidFill>
            <a:schemeClr val="accent4">
              <a:lumMod val="20000"/>
              <a:lumOff val="80000"/>
            </a:schemeClr>
          </a:solidFill>
          <a:ln>
            <a:solidFill>
              <a:srgbClr val="91D587"/>
            </a:solidFill>
          </a:ln>
        </p:spPr>
        <p:txBody>
          <a:bodyPr wrap="square" rtlCol="0">
            <a:spAutoFit/>
          </a:bodyPr>
          <a:lstStyle/>
          <a:p>
            <a:r>
              <a:rPr lang="en-US" sz="1200" dirty="0">
                <a:latin typeface="Gill Sans MT" panose="020B0502020104020203" pitchFamily="34" charset="0"/>
              </a:rPr>
              <a:t>Arterial blood pressure </a:t>
            </a:r>
          </a:p>
          <a:p>
            <a:r>
              <a:rPr lang="en-US" sz="1050" dirty="0">
                <a:solidFill>
                  <a:srgbClr val="A6A6A6"/>
                </a:solidFill>
                <a:latin typeface="Gill Sans MT" panose="020B0502020104020203" pitchFamily="34" charset="0"/>
              </a:rPr>
              <a:t>(Explained on Regulation on GFR lecture )</a:t>
            </a:r>
            <a:endParaRPr lang="en-US" sz="1050" dirty="0">
              <a:solidFill>
                <a:srgbClr val="A6A6A6"/>
              </a:solidFill>
            </a:endParaRPr>
          </a:p>
        </p:txBody>
      </p:sp>
      <p:sp>
        <p:nvSpPr>
          <p:cNvPr id="37" name="Down Arrow 36"/>
          <p:cNvSpPr/>
          <p:nvPr/>
        </p:nvSpPr>
        <p:spPr>
          <a:xfrm>
            <a:off x="3005700" y="1924827"/>
            <a:ext cx="150071" cy="1158389"/>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10438" y="3111352"/>
            <a:ext cx="1773105" cy="461665"/>
          </a:xfrm>
          <a:prstGeom prst="rect">
            <a:avLst/>
          </a:prstGeom>
          <a:solidFill>
            <a:schemeClr val="accent4">
              <a:lumMod val="20000"/>
              <a:lumOff val="80000"/>
            </a:schemeClr>
          </a:solidFill>
          <a:ln>
            <a:solidFill>
              <a:srgbClr val="91D587"/>
            </a:solidFill>
          </a:ln>
        </p:spPr>
        <p:txBody>
          <a:bodyPr wrap="square" rtlCol="0">
            <a:spAutoFit/>
          </a:bodyPr>
          <a:lstStyle/>
          <a:p>
            <a:r>
              <a:rPr lang="en-US" sz="1200" dirty="0">
                <a:latin typeface="Gill Sans MT" panose="020B0502020104020203" pitchFamily="34" charset="0"/>
              </a:rPr>
              <a:t>Afferent arteriolar resistance </a:t>
            </a:r>
            <a:r>
              <a:rPr lang="en-US" sz="1200" dirty="0">
                <a:solidFill>
                  <a:srgbClr val="A6A6A6"/>
                </a:solidFill>
                <a:latin typeface="Gill Sans MT" panose="020B0502020104020203" pitchFamily="34" charset="0"/>
              </a:rPr>
              <a:t>(next slide)</a:t>
            </a:r>
          </a:p>
        </p:txBody>
      </p:sp>
      <p:sp>
        <p:nvSpPr>
          <p:cNvPr id="39" name="TextBox 38"/>
          <p:cNvSpPr txBox="1"/>
          <p:nvPr/>
        </p:nvSpPr>
        <p:spPr>
          <a:xfrm>
            <a:off x="2737131" y="3948445"/>
            <a:ext cx="1773105" cy="461665"/>
          </a:xfrm>
          <a:prstGeom prst="rect">
            <a:avLst/>
          </a:prstGeom>
          <a:solidFill>
            <a:schemeClr val="accent4">
              <a:lumMod val="20000"/>
              <a:lumOff val="80000"/>
            </a:schemeClr>
          </a:solidFill>
          <a:ln>
            <a:solidFill>
              <a:srgbClr val="91D587"/>
            </a:solidFill>
          </a:ln>
        </p:spPr>
        <p:txBody>
          <a:bodyPr wrap="square" rtlCol="0">
            <a:spAutoFit/>
          </a:bodyPr>
          <a:lstStyle/>
          <a:p>
            <a:r>
              <a:rPr lang="en-US" sz="1200" dirty="0">
                <a:latin typeface="Gill Sans MT" panose="020B0502020104020203" pitchFamily="34" charset="0"/>
              </a:rPr>
              <a:t>Efferent arteriolar resistance </a:t>
            </a:r>
            <a:r>
              <a:rPr lang="en-US" sz="1200" dirty="0">
                <a:solidFill>
                  <a:srgbClr val="A6A6A6"/>
                </a:solidFill>
                <a:latin typeface="Gill Sans MT" panose="020B0502020104020203" pitchFamily="34" charset="0"/>
              </a:rPr>
              <a:t>(next slide)</a:t>
            </a:r>
          </a:p>
        </p:txBody>
      </p:sp>
      <p:sp>
        <p:nvSpPr>
          <p:cNvPr id="40" name="Down Arrow 39"/>
          <p:cNvSpPr/>
          <p:nvPr/>
        </p:nvSpPr>
        <p:spPr>
          <a:xfrm>
            <a:off x="3574132" y="1916832"/>
            <a:ext cx="178056" cy="2016224"/>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624383" y="3606662"/>
            <a:ext cx="3103931" cy="461665"/>
          </a:xfrm>
          <a:prstGeom prst="rect">
            <a:avLst/>
          </a:prstGeom>
          <a:ln>
            <a:solidFill>
              <a:srgbClr val="B7DBE6"/>
            </a:solidFill>
            <a:prstDash val="dash"/>
          </a:ln>
        </p:spPr>
        <p:txBody>
          <a:bodyPr wrap="square">
            <a:spAutoFit/>
          </a:bodyPr>
          <a:lstStyle/>
          <a:p>
            <a:r>
              <a:rPr lang="en-US" sz="1200" dirty="0">
                <a:solidFill>
                  <a:schemeClr val="tx2"/>
                </a:solidFill>
                <a:latin typeface="Gill Sans MT" panose="020B0502020104020203" pitchFamily="34" charset="0"/>
              </a:rPr>
              <a:t>GFR = Glomerular Filtration Rate</a:t>
            </a:r>
          </a:p>
          <a:p>
            <a:r>
              <a:rPr lang="en-US" sz="1200" dirty="0">
                <a:solidFill>
                  <a:schemeClr val="tx2"/>
                </a:solidFill>
                <a:latin typeface="Gill Sans MT" panose="020B0502020104020203" pitchFamily="34" charset="0"/>
              </a:rPr>
              <a:t>RPF = Renal Plasma Flow</a:t>
            </a:r>
          </a:p>
        </p:txBody>
      </p:sp>
      <p:sp>
        <p:nvSpPr>
          <p:cNvPr id="5" name="Rectangle 4"/>
          <p:cNvSpPr/>
          <p:nvPr/>
        </p:nvSpPr>
        <p:spPr>
          <a:xfrm>
            <a:off x="1772918" y="791461"/>
            <a:ext cx="9430172" cy="338554"/>
          </a:xfrm>
          <a:prstGeom prst="rect">
            <a:avLst/>
          </a:prstGeom>
        </p:spPr>
        <p:txBody>
          <a:bodyPr wrap="square">
            <a:spAutoFit/>
          </a:bodyPr>
          <a:lstStyle/>
          <a:p>
            <a:r>
              <a:rPr lang="en-US" sz="1600" dirty="0" smtClean="0">
                <a:latin typeface="HelveticaNeue" charset="0"/>
              </a:rPr>
              <a:t>Physiological </a:t>
            </a:r>
            <a:r>
              <a:rPr lang="en-US" sz="1600" dirty="0">
                <a:latin typeface="HelveticaNeue" charset="0"/>
              </a:rPr>
              <a:t>regulation of the GFR involves mechanisms that affect mainly </a:t>
            </a:r>
            <a:r>
              <a:rPr lang="en-US" sz="1600">
                <a:latin typeface="HelveticaNeue" charset="0"/>
              </a:rPr>
              <a:t>the </a:t>
            </a:r>
            <a:r>
              <a:rPr lang="en-US" sz="1600" smtClean="0">
                <a:latin typeface="HelveticaNeue" charset="0"/>
              </a:rPr>
              <a:t>Pg. </a:t>
            </a:r>
            <a:endParaRPr lang="en-US" sz="1600">
              <a:effectLst/>
            </a:endParaRPr>
          </a:p>
        </p:txBody>
      </p:sp>
    </p:spTree>
    <p:extLst>
      <p:ext uri="{BB962C8B-B14F-4D97-AF65-F5344CB8AC3E}">
        <p14:creationId xmlns:p14="http://schemas.microsoft.com/office/powerpoint/2010/main" val="42571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19574" y="1782108"/>
            <a:ext cx="4375438" cy="4023156"/>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7197690" y="2269282"/>
            <a:ext cx="3793266" cy="3230562"/>
          </a:xfrm>
        </p:spPr>
        <p:txBody>
          <a:bodyPr>
            <a:normAutofit/>
          </a:bodyPr>
          <a:lstStyle/>
          <a:p>
            <a:pPr>
              <a:defRPr/>
            </a:pPr>
            <a:r>
              <a:rPr lang="en-US" sz="2000" dirty="0"/>
              <a:t>Glomerular Filtrate has almost the same composition as that of plasma, except that it has no significant amount of proteins (it has about </a:t>
            </a:r>
            <a:r>
              <a:rPr lang="en-US" sz="2000" dirty="0">
                <a:solidFill>
                  <a:schemeClr val="accent4">
                    <a:lumMod val="75000"/>
                  </a:schemeClr>
                </a:solidFill>
              </a:rPr>
              <a:t>0.003%</a:t>
            </a:r>
            <a:r>
              <a:rPr lang="en-US" sz="2000" dirty="0"/>
              <a:t>)</a:t>
            </a:r>
          </a:p>
          <a:p>
            <a:pPr marL="0" indent="0">
              <a:buNone/>
              <a:defRPr/>
            </a:pPr>
            <a:endParaRPr lang="en-US" sz="2000" dirty="0"/>
          </a:p>
          <a:p>
            <a:pPr>
              <a:defRPr/>
            </a:pPr>
            <a:r>
              <a:rPr lang="en-US" sz="2000" dirty="0"/>
              <a:t>It is less than </a:t>
            </a:r>
            <a:r>
              <a:rPr lang="en-US" sz="2000" dirty="0">
                <a:solidFill>
                  <a:schemeClr val="accent4">
                    <a:lumMod val="75000"/>
                  </a:schemeClr>
                </a:solidFill>
              </a:rPr>
              <a:t>1/2000</a:t>
            </a:r>
            <a:r>
              <a:rPr lang="en-US" sz="2000" dirty="0"/>
              <a:t> protein as compared with plasma.</a:t>
            </a:r>
          </a:p>
        </p:txBody>
      </p:sp>
      <p:sp>
        <p:nvSpPr>
          <p:cNvPr id="225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529A2090-0B0A-8646-9DA0-D65AEC1C9CFC}" type="slidenum">
              <a:rPr lang="en-US" altLang="en-US"/>
              <a:pPr/>
              <a:t>22</a:t>
            </a:fld>
            <a:endParaRPr lang="en-US" alt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62" y="1412776"/>
            <a:ext cx="5723321" cy="494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8761" y="475022"/>
            <a:ext cx="7606570" cy="584775"/>
          </a:xfrm>
          <a:prstGeom prst="rect">
            <a:avLst/>
          </a:prstGeom>
        </p:spPr>
        <p:txBody>
          <a:bodyPr wrap="none">
            <a:spAutoFit/>
          </a:bodyPr>
          <a:lstStyle/>
          <a:p>
            <a:r>
              <a:rPr lang="en-US" altLang="en-US" sz="3200" dirty="0">
                <a:solidFill>
                  <a:schemeClr val="tx2"/>
                </a:solidFill>
                <a:latin typeface="+mj-lt"/>
                <a:ea typeface="+mj-ea"/>
                <a:cs typeface="+mj-cs"/>
              </a:rPr>
              <a:t>Composition of Glomerular Filtration</a:t>
            </a:r>
            <a:endParaRPr lang="en-US" sz="3200" dirty="0">
              <a:solidFill>
                <a:schemeClr val="tx2"/>
              </a:solidFill>
              <a:latin typeface="+mj-lt"/>
              <a:ea typeface="+mj-ea"/>
              <a:cs typeface="+mj-cs"/>
            </a:endParaRPr>
          </a:p>
        </p:txBody>
      </p:sp>
      <p:sp>
        <p:nvSpPr>
          <p:cNvPr id="4" name="TextBox 3"/>
          <p:cNvSpPr txBox="1"/>
          <p:nvPr/>
        </p:nvSpPr>
        <p:spPr>
          <a:xfrm>
            <a:off x="875145" y="1412776"/>
            <a:ext cx="2157963" cy="369332"/>
          </a:xfrm>
          <a:prstGeom prst="rect">
            <a:avLst/>
          </a:prstGeom>
          <a:noFill/>
        </p:spPr>
        <p:txBody>
          <a:bodyPr wrap="none" rtlCol="0">
            <a:spAutoFit/>
          </a:bodyPr>
          <a:lstStyle/>
          <a:p>
            <a:r>
              <a:rPr lang="en-US" dirty="0">
                <a:solidFill>
                  <a:srgbClr val="C00000"/>
                </a:solidFill>
              </a:rPr>
              <a:t>Filtration membrane </a:t>
            </a:r>
          </a:p>
        </p:txBody>
      </p:sp>
      <p:sp>
        <p:nvSpPr>
          <p:cNvPr id="10" name="Rectangle 9"/>
          <p:cNvSpPr/>
          <p:nvPr/>
        </p:nvSpPr>
        <p:spPr>
          <a:xfrm>
            <a:off x="707972" y="1372613"/>
            <a:ext cx="6178528" cy="50366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8408"/>
      </p:ext>
    </p:extLst>
  </p:cSld>
  <p:clrMapOvr>
    <a:masterClrMapping/>
  </p:clrMapOvr>
  <p:transition>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23</a:t>
            </a:fld>
            <a:endParaRPr lang="en-US" dirty="0">
              <a:solidFill>
                <a:srgbClr val="464653"/>
              </a:solidFill>
            </a:endParaRPr>
          </a:p>
        </p:txBody>
      </p:sp>
      <p:sp>
        <p:nvSpPr>
          <p:cNvPr id="7" name="Rectangle 6"/>
          <p:cNvSpPr/>
          <p:nvPr/>
        </p:nvSpPr>
        <p:spPr>
          <a:xfrm>
            <a:off x="816651" y="1767969"/>
            <a:ext cx="10750369" cy="830997"/>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charset="0"/>
              <a:buChar char="•"/>
            </a:pPr>
            <a:r>
              <a:rPr lang="en-US" sz="1200" dirty="0">
                <a:solidFill>
                  <a:srgbClr val="A6A6A6"/>
                </a:solidFill>
              </a:rPr>
              <a:t>Although blood circulation in the kidneys passes through two capillary beds (Glomeruli and </a:t>
            </a:r>
            <a:r>
              <a:rPr lang="en-US" sz="1200" dirty="0" err="1">
                <a:solidFill>
                  <a:srgbClr val="A6A6A6"/>
                </a:solidFill>
              </a:rPr>
              <a:t>peritubular</a:t>
            </a:r>
            <a:r>
              <a:rPr lang="en-US" sz="1200" dirty="0">
                <a:solidFill>
                  <a:srgbClr val="A6A6A6"/>
                </a:solidFill>
              </a:rPr>
              <a:t> capillaries), it is not considered a portal circulation. Why? </a:t>
            </a:r>
            <a:r>
              <a:rPr lang="en-US" sz="1200" u="sng" dirty="0">
                <a:solidFill>
                  <a:srgbClr val="A6A6A6"/>
                </a:solidFill>
              </a:rPr>
              <a:t>Because glomeruli contain arterial capillaries on</a:t>
            </a:r>
            <a:r>
              <a:rPr lang="en-US" sz="1200" dirty="0">
                <a:solidFill>
                  <a:srgbClr val="A6A6A6"/>
                </a:solidFill>
              </a:rPr>
              <a:t>ly (There’s no venous blood).</a:t>
            </a:r>
          </a:p>
          <a:p>
            <a:pPr marL="285750" indent="-285750">
              <a:buFont typeface="Arial" charset="0"/>
              <a:buChar char="•"/>
            </a:pPr>
            <a:r>
              <a:rPr lang="en-US" sz="1200" dirty="0">
                <a:solidFill>
                  <a:srgbClr val="A6A6A6"/>
                </a:solidFill>
              </a:rPr>
              <a:t>In the blood supply of the kidney, the straight arterioles of kidney (or vasa recta </a:t>
            </a:r>
            <a:r>
              <a:rPr lang="en-US" sz="1200" dirty="0" err="1">
                <a:solidFill>
                  <a:srgbClr val="A6A6A6"/>
                </a:solidFill>
              </a:rPr>
              <a:t>renis</a:t>
            </a:r>
            <a:r>
              <a:rPr lang="en-US" sz="1200" dirty="0">
                <a:solidFill>
                  <a:srgbClr val="A6A6A6"/>
                </a:solidFill>
              </a:rPr>
              <a:t>) are a series of straight capillaries in the medulla (Latin: vasa, "vessels"; recta, "straight").</a:t>
            </a:r>
          </a:p>
        </p:txBody>
      </p:sp>
      <p:sp>
        <p:nvSpPr>
          <p:cNvPr id="9" name="Title 1"/>
          <p:cNvSpPr>
            <a:spLocks noGrp="1"/>
          </p:cNvSpPr>
          <p:nvPr>
            <p:ph type="title"/>
          </p:nvPr>
        </p:nvSpPr>
        <p:spPr>
          <a:xfrm>
            <a:off x="477788" y="288756"/>
            <a:ext cx="5328592" cy="936104"/>
          </a:xfrm>
        </p:spPr>
        <p:txBody>
          <a:bodyPr>
            <a:noAutofit/>
          </a:bodyPr>
          <a:lstStyle/>
          <a:p>
            <a:pPr>
              <a:defRPr/>
            </a:pPr>
            <a:r>
              <a:rPr lang="en-US" sz="3600" dirty="0">
                <a:cs typeface="Gill Sans MT"/>
              </a:rPr>
              <a:t>Renal blood flow</a:t>
            </a:r>
          </a:p>
        </p:txBody>
      </p:sp>
      <p:sp>
        <p:nvSpPr>
          <p:cNvPr id="2" name="Rectangle 1"/>
          <p:cNvSpPr/>
          <p:nvPr/>
        </p:nvSpPr>
        <p:spPr>
          <a:xfrm>
            <a:off x="816652" y="2890679"/>
            <a:ext cx="6573906" cy="2554545"/>
          </a:xfrm>
          <a:prstGeom prst="rect">
            <a:avLst/>
          </a:prstGeom>
        </p:spPr>
        <p:txBody>
          <a:bodyPr wrap="square">
            <a:spAutoFit/>
          </a:bodyPr>
          <a:lstStyle/>
          <a:p>
            <a:pPr marL="285750" indent="-285750">
              <a:buClr>
                <a:srgbClr val="B7DBE6"/>
              </a:buClr>
              <a:buFont typeface="Arial" charset="0"/>
              <a:buChar char="•"/>
              <a:defRPr/>
            </a:pPr>
            <a:r>
              <a:rPr lang="en-US" sz="1600" dirty="0">
                <a:cs typeface="Gill Sans MT"/>
              </a:rPr>
              <a:t>The blood flows to each kidney through a </a:t>
            </a:r>
            <a:r>
              <a:rPr lang="en-US" sz="1600" dirty="0">
                <a:solidFill>
                  <a:srgbClr val="FF0000"/>
                </a:solidFill>
                <a:cs typeface="Gill Sans MT"/>
              </a:rPr>
              <a:t>renal artery.</a:t>
            </a:r>
          </a:p>
          <a:p>
            <a:pPr marL="285750" indent="-285750">
              <a:buClr>
                <a:srgbClr val="B7DBE6"/>
              </a:buClr>
              <a:buFont typeface="Arial" charset="0"/>
              <a:buChar char="•"/>
              <a:defRPr/>
            </a:pPr>
            <a:r>
              <a:rPr lang="en-US" sz="1600" dirty="0">
                <a:cs typeface="Gill Sans MT"/>
              </a:rPr>
              <a:t>Renal blood flow to the kidney represents </a:t>
            </a:r>
            <a:r>
              <a:rPr lang="en-US" sz="1600" dirty="0">
                <a:solidFill>
                  <a:srgbClr val="F7C025"/>
                </a:solidFill>
                <a:cs typeface="Gill Sans MT"/>
              </a:rPr>
              <a:t>20% </a:t>
            </a:r>
            <a:r>
              <a:rPr lang="en-US" sz="1600" dirty="0">
                <a:solidFill>
                  <a:srgbClr val="A6A6A6"/>
                </a:solidFill>
                <a:cs typeface="Gill Sans MT"/>
              </a:rPr>
              <a:t>- 22% </a:t>
            </a:r>
            <a:r>
              <a:rPr lang="en-US" sz="1600" dirty="0">
                <a:cs typeface="Gill Sans MT"/>
              </a:rPr>
              <a:t>of cardiac output</a:t>
            </a:r>
            <a:r>
              <a:rPr lang="en-US" sz="1400" dirty="0">
                <a:solidFill>
                  <a:srgbClr val="A6A6A6"/>
                </a:solidFill>
                <a:cs typeface="Gill Sans MT"/>
              </a:rPr>
              <a:t>.(C.O = 5L </a:t>
            </a:r>
            <a:r>
              <a:rPr lang="en-US" sz="1400" dirty="0">
                <a:solidFill>
                  <a:srgbClr val="A6A6A6"/>
                </a:solidFill>
                <a:cs typeface="Gill Sans MT"/>
                <a:sym typeface="Wingdings"/>
              </a:rPr>
              <a:t> 5x0.2=1L )</a:t>
            </a:r>
          </a:p>
          <a:p>
            <a:pPr marL="285750" indent="-285750">
              <a:buClr>
                <a:srgbClr val="B7DBE6"/>
              </a:buClr>
              <a:buFont typeface="Arial" charset="0"/>
              <a:buChar char="•"/>
              <a:defRPr/>
            </a:pPr>
            <a:endParaRPr lang="en-US" sz="1600" dirty="0">
              <a:solidFill>
                <a:srgbClr val="FF0000"/>
              </a:solidFill>
              <a:cs typeface="Gill Sans MT"/>
            </a:endParaRPr>
          </a:p>
          <a:p>
            <a:pPr marL="285750" indent="-285750">
              <a:buClr>
                <a:srgbClr val="B7DBE6"/>
              </a:buClr>
              <a:buFont typeface="Arial" charset="0"/>
              <a:buChar char="•"/>
              <a:defRPr/>
            </a:pPr>
            <a:r>
              <a:rPr lang="en-US" sz="1600" dirty="0">
                <a:solidFill>
                  <a:srgbClr val="FF0000"/>
                </a:solidFill>
                <a:cs typeface="Gill Sans MT"/>
              </a:rPr>
              <a:t> </a:t>
            </a:r>
            <a:r>
              <a:rPr lang="en-US" sz="1600" b="1" dirty="0">
                <a:solidFill>
                  <a:srgbClr val="FF0000"/>
                </a:solidFill>
                <a:cs typeface="Gill Sans MT"/>
              </a:rPr>
              <a:t>Features of </a:t>
            </a:r>
            <a:r>
              <a:rPr lang="en-US" sz="1600" b="1" dirty="0">
                <a:solidFill>
                  <a:srgbClr val="FF0000"/>
                </a:solidFill>
              </a:rPr>
              <a:t>renal</a:t>
            </a:r>
            <a:r>
              <a:rPr lang="en-US" sz="1600" b="1" dirty="0">
                <a:solidFill>
                  <a:srgbClr val="FF0000"/>
                </a:solidFill>
                <a:cs typeface="Gill Sans MT"/>
              </a:rPr>
              <a:t> circulation:</a:t>
            </a:r>
          </a:p>
          <a:p>
            <a:pPr marL="742950" lvl="1" indent="-285750">
              <a:buFont typeface="Wingdings" charset="2"/>
              <a:buChar char="§"/>
              <a:defRPr/>
            </a:pPr>
            <a:r>
              <a:rPr lang="en-US" sz="1400" dirty="0">
                <a:solidFill>
                  <a:srgbClr val="A6A6A6"/>
                </a:solidFill>
                <a:cs typeface="Gill Sans MT"/>
                <a:sym typeface="Wingdings"/>
              </a:rPr>
              <a:t>Upon to the previous sentence it has a </a:t>
            </a:r>
            <a:r>
              <a:rPr lang="en-US" sz="1600" dirty="0">
                <a:cs typeface="Gill Sans MT"/>
              </a:rPr>
              <a:t>High blood flow rate (</a:t>
            </a:r>
            <a:r>
              <a:rPr lang="en-US" sz="1600" dirty="0">
                <a:solidFill>
                  <a:srgbClr val="FADA7A">
                    <a:lumMod val="75000"/>
                  </a:srgbClr>
                </a:solidFill>
              </a:rPr>
              <a:t>1</a:t>
            </a:r>
            <a:r>
              <a:rPr lang="en-US" sz="1600" dirty="0">
                <a:solidFill>
                  <a:srgbClr val="F7C025"/>
                </a:solidFill>
              </a:rPr>
              <a:t>20</a:t>
            </a:r>
            <a:r>
              <a:rPr lang="en-US" sz="1600" dirty="0">
                <a:solidFill>
                  <a:srgbClr val="FADA7A">
                    <a:lumMod val="75000"/>
                  </a:srgbClr>
                </a:solidFill>
              </a:rPr>
              <a:t>0</a:t>
            </a:r>
            <a:r>
              <a:rPr lang="en-US" sz="1600" dirty="0">
                <a:cs typeface="Gill Sans MT"/>
              </a:rPr>
              <a:t> ml/min). </a:t>
            </a:r>
            <a:r>
              <a:rPr lang="en-US" sz="1400" dirty="0">
                <a:solidFill>
                  <a:schemeClr val="bg1">
                    <a:lumMod val="50000"/>
                  </a:schemeClr>
                </a:solidFill>
                <a:cs typeface="Gill Sans MT"/>
              </a:rPr>
              <a:t>“Range: 1018-1200” </a:t>
            </a:r>
          </a:p>
          <a:p>
            <a:pPr marL="742950" lvl="1" indent="-285750">
              <a:buFont typeface="Wingdings" charset="2"/>
              <a:buChar char="§"/>
              <a:defRPr/>
            </a:pPr>
            <a:r>
              <a:rPr lang="en-US" sz="1600" dirty="0">
                <a:cs typeface="Gill Sans MT"/>
              </a:rPr>
              <a:t>Presence of two capillary beds: </a:t>
            </a:r>
            <a:r>
              <a:rPr lang="en-US" sz="1600" b="1" i="1" dirty="0">
                <a:cs typeface="Gill Sans MT"/>
              </a:rPr>
              <a:t>glomerular</a:t>
            </a:r>
            <a:r>
              <a:rPr lang="en-US" sz="1600" i="1" dirty="0">
                <a:cs typeface="Gill Sans MT"/>
              </a:rPr>
              <a:t> and </a:t>
            </a:r>
            <a:r>
              <a:rPr lang="en-US" sz="1600" b="1" i="1" dirty="0">
                <a:cs typeface="Gill Sans MT"/>
              </a:rPr>
              <a:t>peritubular</a:t>
            </a:r>
            <a:r>
              <a:rPr lang="en-US" sz="1600" i="1" dirty="0">
                <a:cs typeface="Gill Sans MT"/>
              </a:rPr>
              <a:t>.</a:t>
            </a:r>
          </a:p>
          <a:p>
            <a:pPr marL="742950" lvl="1" indent="-285750">
              <a:buFont typeface="Wingdings" charset="2"/>
              <a:buChar char="§"/>
              <a:defRPr/>
            </a:pPr>
            <a:r>
              <a:rPr lang="en-US" sz="1600" dirty="0">
                <a:cs typeface="Gill Sans MT"/>
              </a:rPr>
              <a:t>major sites of renal resistance are : Efferent and afferent arterioles are</a:t>
            </a:r>
          </a:p>
        </p:txBody>
      </p:sp>
      <p:pic>
        <p:nvPicPr>
          <p:cNvPr id="11" name="Picture 10" descr="Juxtaglom apparatus"/>
          <p:cNvPicPr>
            <a:picLocks noChangeAspect="1" noChangeArrowheads="1"/>
          </p:cNvPicPr>
          <p:nvPr/>
        </p:nvPicPr>
        <p:blipFill>
          <a:blip r:embed="rId2">
            <a:extLst>
              <a:ext uri="{28A0092B-C50C-407E-A947-70E740481C1C}">
                <a14:useLocalDpi xmlns:a14="http://schemas.microsoft.com/office/drawing/2010/main" val="0"/>
              </a:ext>
            </a:extLst>
          </a:blip>
          <a:srcRect l="58537" r="1045"/>
          <a:stretch>
            <a:fillRect/>
          </a:stretch>
        </p:blipFill>
        <p:spPr bwMode="auto">
          <a:xfrm>
            <a:off x="8110636" y="3087831"/>
            <a:ext cx="2880320" cy="2160240"/>
          </a:xfrm>
          <a:prstGeom prst="rect">
            <a:avLst/>
          </a:prstGeom>
          <a:noFill/>
          <a:ln>
            <a:solidFill>
              <a:schemeClr val="bg1">
                <a:lumMod val="65000"/>
              </a:schemeClr>
            </a:solidFill>
            <a:prstDash val="sys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757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Urine Formation</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24</a:t>
            </a:fld>
            <a:endParaRPr lang="en-US" dirty="0">
              <a:solidFill>
                <a:srgbClr val="464653"/>
              </a:solidFill>
            </a:endParaRPr>
          </a:p>
        </p:txBody>
      </p:sp>
      <p:sp>
        <p:nvSpPr>
          <p:cNvPr id="4" name="Content Placeholder 3"/>
          <p:cNvSpPr>
            <a:spLocks noGrp="1"/>
          </p:cNvSpPr>
          <p:nvPr>
            <p:ph sz="quarter" idx="1"/>
          </p:nvPr>
        </p:nvSpPr>
        <p:spPr>
          <a:xfrm>
            <a:off x="816651" y="1244889"/>
            <a:ext cx="6441307" cy="2645107"/>
          </a:xfrm>
        </p:spPr>
        <p:txBody>
          <a:bodyPr>
            <a:normAutofit/>
          </a:bodyPr>
          <a:lstStyle/>
          <a:p>
            <a:pPr>
              <a:defRPr/>
            </a:pPr>
            <a:r>
              <a:rPr lang="en-US" sz="1600" dirty="0">
                <a:latin typeface="Gill Sans MT" pitchFamily="34" charset="0"/>
              </a:rPr>
              <a:t>The primary function of the kidney is to ‘clear’ unneeded substances from the blood to be excreted in urine.</a:t>
            </a:r>
          </a:p>
          <a:p>
            <a:pPr marL="320040" indent="-320040">
              <a:defRPr/>
            </a:pPr>
            <a:r>
              <a:rPr lang="en-US" sz="1600" b="1" dirty="0">
                <a:latin typeface="Gill Sans MT" pitchFamily="34" charset="0"/>
              </a:rPr>
              <a:t>Steps of urine formation (basic renal processes) :</a:t>
            </a:r>
          </a:p>
          <a:p>
            <a:pPr marL="274320" lvl="1" indent="0">
              <a:buNone/>
              <a:defRPr/>
            </a:pPr>
            <a:r>
              <a:rPr lang="en-US" sz="1400" b="1" dirty="0">
                <a:solidFill>
                  <a:schemeClr val="tx1"/>
                </a:solidFill>
                <a:latin typeface="Gill Sans MT" pitchFamily="34" charset="0"/>
              </a:rPr>
              <a:t>1- Glomerular filtration:</a:t>
            </a:r>
            <a:br>
              <a:rPr lang="en-US" sz="1400" b="1" dirty="0">
                <a:solidFill>
                  <a:schemeClr val="tx1"/>
                </a:solidFill>
                <a:latin typeface="Gill Sans MT" pitchFamily="34" charset="0"/>
              </a:rPr>
            </a:br>
            <a:r>
              <a:rPr lang="en-US" sz="1400" dirty="0">
                <a:solidFill>
                  <a:schemeClr val="tx1"/>
                </a:solidFill>
                <a:latin typeface="Gill Sans MT" pitchFamily="34" charset="0"/>
              </a:rPr>
              <a:t>Filtration of fluid from glomerular capillaries </a:t>
            </a:r>
            <a:r>
              <a:rPr lang="en-US" sz="1400" u="sng" dirty="0">
                <a:solidFill>
                  <a:schemeClr val="tx1"/>
                </a:solidFill>
                <a:latin typeface="Gill Sans MT" pitchFamily="34" charset="0"/>
              </a:rPr>
              <a:t>into</a:t>
            </a:r>
            <a:r>
              <a:rPr lang="en-US" sz="1400" dirty="0">
                <a:solidFill>
                  <a:schemeClr val="tx1"/>
                </a:solidFill>
                <a:latin typeface="Gill Sans MT" pitchFamily="34" charset="0"/>
              </a:rPr>
              <a:t> the renal tubules.</a:t>
            </a:r>
          </a:p>
          <a:p>
            <a:pPr marL="274320" lvl="1" indent="0">
              <a:buNone/>
              <a:defRPr/>
            </a:pPr>
            <a:r>
              <a:rPr lang="en-US" sz="1400" b="1" dirty="0">
                <a:solidFill>
                  <a:schemeClr val="tx1"/>
                </a:solidFill>
                <a:latin typeface="Gill Sans MT" pitchFamily="34" charset="0"/>
              </a:rPr>
              <a:t>2- Tubular reabsorption </a:t>
            </a:r>
          </a:p>
          <a:p>
            <a:pPr marL="274320" lvl="1" indent="0">
              <a:buNone/>
              <a:defRPr/>
            </a:pPr>
            <a:r>
              <a:rPr lang="en-US" sz="1400" b="1" dirty="0">
                <a:solidFill>
                  <a:schemeClr val="tx1"/>
                </a:solidFill>
                <a:latin typeface="Gill Sans MT" pitchFamily="34" charset="0"/>
              </a:rPr>
              <a:t>3- Tubular secretion.</a:t>
            </a:r>
          </a:p>
          <a:p>
            <a:pPr marL="274320" lvl="1" indent="0">
              <a:buNone/>
              <a:defRPr/>
            </a:pPr>
            <a:r>
              <a:rPr lang="en-US" sz="1400" b="1" dirty="0">
                <a:solidFill>
                  <a:schemeClr val="tx1"/>
                </a:solidFill>
                <a:latin typeface="Gill Sans MT" pitchFamily="34" charset="0"/>
              </a:rPr>
              <a:t>4- Excretion.</a:t>
            </a:r>
          </a:p>
        </p:txBody>
      </p:sp>
      <p:sp>
        <p:nvSpPr>
          <p:cNvPr id="5" name="TextBox 4"/>
          <p:cNvSpPr txBox="1"/>
          <p:nvPr/>
        </p:nvSpPr>
        <p:spPr>
          <a:xfrm>
            <a:off x="2417463" y="3496737"/>
            <a:ext cx="7353910" cy="369332"/>
          </a:xfrm>
          <a:prstGeom prst="rect">
            <a:avLst/>
          </a:prstGeom>
          <a:solidFill>
            <a:schemeClr val="accent4"/>
          </a:solidFill>
          <a:ln>
            <a:solidFill>
              <a:schemeClr val="bg1"/>
            </a:solidFill>
          </a:ln>
        </p:spPr>
        <p:txBody>
          <a:bodyPr wrap="square" rtlCol="0">
            <a:spAutoFit/>
          </a:bodyPr>
          <a:lstStyle/>
          <a:p>
            <a:pPr algn="ctr"/>
            <a:r>
              <a:rPr lang="en-US" b="1" dirty="0">
                <a:solidFill>
                  <a:srgbClr val="C76B9B"/>
                </a:solidFill>
                <a:latin typeface="Gill Sans MT" pitchFamily="34" charset="0"/>
              </a:rPr>
              <a:t>Urinary excretion rate = Filtration rate</a:t>
            </a:r>
            <a:r>
              <a:rPr lang="ar-SA" b="1" dirty="0">
                <a:solidFill>
                  <a:srgbClr val="C76B9B"/>
                </a:solidFill>
                <a:latin typeface="Gill Sans MT" pitchFamily="34" charset="0"/>
              </a:rPr>
              <a:t> </a:t>
            </a:r>
            <a:r>
              <a:rPr lang="en-US" b="1" dirty="0">
                <a:solidFill>
                  <a:srgbClr val="C76B9B"/>
                </a:solidFill>
                <a:latin typeface="Gill Sans MT" pitchFamily="34" charset="0"/>
              </a:rPr>
              <a:t>- reabsorption</a:t>
            </a:r>
            <a:r>
              <a:rPr lang="ar-SA" b="1" dirty="0">
                <a:solidFill>
                  <a:srgbClr val="C76B9B"/>
                </a:solidFill>
                <a:latin typeface="Gill Sans MT" pitchFamily="34" charset="0"/>
              </a:rPr>
              <a:t> </a:t>
            </a:r>
            <a:r>
              <a:rPr lang="en-US" b="1" dirty="0">
                <a:solidFill>
                  <a:srgbClr val="C76B9B"/>
                </a:solidFill>
                <a:latin typeface="Gill Sans MT" pitchFamily="34" charset="0"/>
              </a:rPr>
              <a:t>+</a:t>
            </a:r>
            <a:r>
              <a:rPr lang="ar-SA" b="1" dirty="0">
                <a:solidFill>
                  <a:srgbClr val="C76B9B"/>
                </a:solidFill>
                <a:latin typeface="Gill Sans MT" pitchFamily="34" charset="0"/>
              </a:rPr>
              <a:t> </a:t>
            </a:r>
            <a:r>
              <a:rPr lang="en-US" b="1" dirty="0">
                <a:solidFill>
                  <a:srgbClr val="C76B9B"/>
                </a:solidFill>
                <a:latin typeface="Gill Sans MT" pitchFamily="34" charset="0"/>
              </a:rPr>
              <a:t>secretion</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0346" y="1293700"/>
            <a:ext cx="2842054" cy="2053464"/>
          </a:xfrm>
          <a:prstGeom prst="rect">
            <a:avLst/>
          </a:prstGeom>
          <a:noFill/>
          <a:ln w="9525">
            <a:solidFill>
              <a:schemeClr val="bg1">
                <a:lumMod val="50000"/>
              </a:schemeClr>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408244" y="4009045"/>
            <a:ext cx="3096344" cy="178510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charset="0"/>
              <a:buChar char="•"/>
            </a:pPr>
            <a:r>
              <a:rPr lang="en-US" sz="1100" dirty="0">
                <a:solidFill>
                  <a:schemeClr val="bg1">
                    <a:lumMod val="65000"/>
                  </a:schemeClr>
                </a:solidFill>
              </a:rPr>
              <a:t>More filtration, more urine production.</a:t>
            </a:r>
          </a:p>
          <a:p>
            <a:pPr marL="285750" indent="-285750">
              <a:buFont typeface="Arial" charset="0"/>
              <a:buChar char="•"/>
            </a:pPr>
            <a:r>
              <a:rPr lang="en-US" sz="1100" dirty="0">
                <a:solidFill>
                  <a:schemeClr val="bg1">
                    <a:lumMod val="65000"/>
                  </a:schemeClr>
                </a:solidFill>
              </a:rPr>
              <a:t>More reabsorption, less urine production.</a:t>
            </a:r>
          </a:p>
          <a:p>
            <a:pPr marL="285750" indent="-285750">
              <a:buFont typeface="Arial" charset="0"/>
              <a:buChar char="•"/>
            </a:pPr>
            <a:r>
              <a:rPr lang="en-US" sz="1100" dirty="0">
                <a:solidFill>
                  <a:schemeClr val="bg1">
                    <a:lumMod val="65000"/>
                  </a:schemeClr>
                </a:solidFill>
              </a:rPr>
              <a:t>Note that only plasma (excluding plasma proteins) is filtered into the capsule.</a:t>
            </a:r>
          </a:p>
          <a:p>
            <a:pPr marL="285750" indent="-285750">
              <a:buFont typeface="Arial" charset="0"/>
              <a:buChar char="•"/>
            </a:pPr>
            <a:r>
              <a:rPr lang="en-US" sz="1100" dirty="0">
                <a:solidFill>
                  <a:prstClr val="white">
                    <a:lumMod val="65000"/>
                  </a:prstClr>
                </a:solidFill>
              </a:rPr>
              <a:t>Plasma</a:t>
            </a:r>
            <a:r>
              <a:rPr lang="en-US" sz="1100" dirty="0">
                <a:solidFill>
                  <a:schemeClr val="bg1">
                    <a:lumMod val="65000"/>
                  </a:schemeClr>
                </a:solidFill>
              </a:rPr>
              <a:t> proteins are not filtered. Why? </a:t>
            </a:r>
          </a:p>
          <a:p>
            <a:pPr lvl="1"/>
            <a:r>
              <a:rPr lang="en-US" sz="1100" dirty="0">
                <a:solidFill>
                  <a:schemeClr val="bg1">
                    <a:lumMod val="65000"/>
                  </a:schemeClr>
                </a:solidFill>
              </a:rPr>
              <a:t>Because they’re negatively charged, they repel the negative basement membrane of the </a:t>
            </a:r>
            <a:r>
              <a:rPr lang="en-US" sz="1100" dirty="0" err="1">
                <a:solidFill>
                  <a:schemeClr val="bg1">
                    <a:lumMod val="65000"/>
                  </a:schemeClr>
                </a:solidFill>
              </a:rPr>
              <a:t>glumerular</a:t>
            </a:r>
            <a:r>
              <a:rPr lang="en-US" sz="1100" dirty="0">
                <a:solidFill>
                  <a:schemeClr val="bg1">
                    <a:lumMod val="65000"/>
                  </a:schemeClr>
                </a:solidFill>
              </a:rPr>
              <a:t> barrier. </a:t>
            </a:r>
          </a:p>
          <a:p>
            <a:pPr lvl="1"/>
            <a:r>
              <a:rPr lang="en-US" sz="1100" dirty="0">
                <a:solidFill>
                  <a:schemeClr val="bg1">
                    <a:lumMod val="65000"/>
                  </a:schemeClr>
                </a:solidFill>
              </a:rPr>
              <a:t>Because they’re large in size.</a:t>
            </a:r>
          </a:p>
          <a:p>
            <a:pPr marL="285750" indent="-285750">
              <a:buFont typeface="Arial" charset="0"/>
              <a:buChar char="•"/>
            </a:pPr>
            <a:r>
              <a:rPr lang="en-US" sz="1100" dirty="0">
                <a:solidFill>
                  <a:schemeClr val="bg1">
                    <a:lumMod val="65000"/>
                  </a:schemeClr>
                </a:solidFill>
              </a:rPr>
              <a:t>Filtrate = Plasma – Plasma </a:t>
            </a:r>
            <a:r>
              <a:rPr lang="en-US" sz="1100" dirty="0" err="1">
                <a:solidFill>
                  <a:schemeClr val="bg1">
                    <a:lumMod val="65000"/>
                  </a:schemeClr>
                </a:solidFill>
              </a:rPr>
              <a:t>proteinsC</a:t>
            </a:r>
            <a:endParaRPr lang="en-US" sz="1100" dirty="0">
              <a:solidFill>
                <a:schemeClr val="bg1">
                  <a:lumMod val="65000"/>
                </a:schemeClr>
              </a:solidFill>
            </a:endParaRPr>
          </a:p>
        </p:txBody>
      </p:sp>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4763" r="5073" b="16107"/>
          <a:stretch/>
        </p:blipFill>
        <p:spPr bwMode="auto">
          <a:xfrm>
            <a:off x="2277405" y="4149081"/>
            <a:ext cx="1838855" cy="192302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0596" y="4149081"/>
            <a:ext cx="2520280" cy="1947479"/>
          </a:xfrm>
          <a:prstGeom prst="rect">
            <a:avLst/>
          </a:prstGeom>
          <a:ln>
            <a:solidFill>
              <a:schemeClr val="bg1">
                <a:lumMod val="50000"/>
              </a:schemeClr>
            </a:solidFill>
          </a:ln>
        </p:spPr>
      </p:pic>
      <p:sp>
        <p:nvSpPr>
          <p:cNvPr id="12" name="مستطيل 2"/>
          <p:cNvSpPr/>
          <p:nvPr/>
        </p:nvSpPr>
        <p:spPr>
          <a:xfrm>
            <a:off x="5055884" y="6093296"/>
            <a:ext cx="5214992" cy="253916"/>
          </a:xfrm>
          <a:prstGeom prst="rect">
            <a:avLst/>
          </a:prstGeom>
        </p:spPr>
        <p:txBody>
          <a:bodyPr wrap="square">
            <a:spAutoFit/>
          </a:bodyPr>
          <a:lstStyle/>
          <a:p>
            <a:r>
              <a:rPr lang="en-US" sz="1050" dirty="0">
                <a:solidFill>
                  <a:srgbClr val="A6A6A6"/>
                </a:solidFill>
              </a:rPr>
              <a:t>This figure is similar to that drawn by Dr.manan in the lecture. Thanks </a:t>
            </a:r>
            <a:r>
              <a:rPr lang="en-US" sz="1050" dirty="0" err="1">
                <a:solidFill>
                  <a:srgbClr val="A6A6A6"/>
                </a:solidFill>
              </a:rPr>
              <a:t>deema</a:t>
            </a:r>
            <a:r>
              <a:rPr lang="en-US" sz="1050" dirty="0">
                <a:solidFill>
                  <a:srgbClr val="A6A6A6"/>
                </a:solidFill>
              </a:rPr>
              <a:t> </a:t>
            </a:r>
            <a:r>
              <a:rPr lang="en-US" sz="1050" dirty="0">
                <a:solidFill>
                  <a:srgbClr val="A6A6A6"/>
                </a:solidFill>
                <a:sym typeface="Wingdings" pitchFamily="2" charset="2"/>
              </a:rPr>
              <a:t>:). (Team435) </a:t>
            </a:r>
            <a:endParaRPr lang="en-US" sz="1050" dirty="0">
              <a:solidFill>
                <a:srgbClr val="A6A6A6"/>
              </a:solidFill>
            </a:endParaRPr>
          </a:p>
        </p:txBody>
      </p:sp>
    </p:spTree>
    <p:extLst>
      <p:ext uri="{BB962C8B-B14F-4D97-AF65-F5344CB8AC3E}">
        <p14:creationId xmlns:p14="http://schemas.microsoft.com/office/powerpoint/2010/main" val="548230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51604" y="1303531"/>
            <a:ext cx="6244855" cy="5086982"/>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ltLang="en-US" dirty="0">
                <a:ea typeface="MS PGothic" charset="-128"/>
              </a:rPr>
              <a:t>Mechanisms of Urine Formation</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25</a:t>
            </a:fld>
            <a:endParaRPr lang="en-US" dirty="0">
              <a:solidFill>
                <a:srgbClr val="464653"/>
              </a:solidFill>
            </a:endParaRPr>
          </a:p>
        </p:txBody>
      </p:sp>
      <p:sp>
        <p:nvSpPr>
          <p:cNvPr id="5" name="Rectangle 3"/>
          <p:cNvSpPr txBox="1">
            <a:spLocks noGrp="1" noChangeArrowheads="1"/>
          </p:cNvSpPr>
          <p:nvPr>
            <p:ph sz="quarter" idx="1"/>
          </p:nvPr>
        </p:nvSpPr>
        <p:spPr bwMode="auto">
          <a:xfrm>
            <a:off x="681456" y="1350492"/>
            <a:ext cx="4476851" cy="4937760"/>
          </a:xfrm>
          <a:prstGeom prst="rect">
            <a:avLst/>
          </a:prstGeom>
          <a:noFill/>
          <a:ln w="9525">
            <a:noFill/>
            <a:miter lim="800000"/>
            <a:headEnd/>
            <a:tailEnd/>
          </a:ln>
          <a:effectLst/>
        </p:spPr>
        <p:txBody>
          <a:bodyPr>
            <a:normAutofit/>
          </a:bodyPr>
          <a:lstStyle/>
          <a:p>
            <a:pPr marL="342900" indent="-342900">
              <a:spcBef>
                <a:spcPct val="20000"/>
              </a:spcBef>
              <a:buFontTx/>
              <a:buChar char="•"/>
              <a:defRPr/>
            </a:pPr>
            <a:r>
              <a:rPr lang="en-US" sz="2000" kern="0" dirty="0">
                <a:solidFill>
                  <a:srgbClr val="000000"/>
                </a:solidFill>
              </a:rPr>
              <a:t>Urine formation and adjustment of blood composition involves three major processes </a:t>
            </a:r>
          </a:p>
          <a:p>
            <a:pPr marL="742950" lvl="1" indent="-285750">
              <a:spcBef>
                <a:spcPct val="20000"/>
              </a:spcBef>
              <a:buFontTx/>
              <a:buChar char="–"/>
              <a:defRPr/>
            </a:pPr>
            <a:r>
              <a:rPr lang="en-US" sz="2000" kern="0" dirty="0">
                <a:solidFill>
                  <a:srgbClr val="000000"/>
                </a:solidFill>
              </a:rPr>
              <a:t>Glomerular filtration</a:t>
            </a:r>
          </a:p>
          <a:p>
            <a:pPr marL="742950" lvl="1" indent="-285750">
              <a:spcBef>
                <a:spcPct val="20000"/>
              </a:spcBef>
              <a:buFontTx/>
              <a:buChar char="–"/>
              <a:defRPr/>
            </a:pPr>
            <a:r>
              <a:rPr lang="en-US" sz="2000" kern="0" dirty="0">
                <a:solidFill>
                  <a:srgbClr val="000000"/>
                </a:solidFill>
              </a:rPr>
              <a:t>Tubular reabsorption</a:t>
            </a:r>
          </a:p>
          <a:p>
            <a:pPr marL="742950" lvl="1" indent="-285750">
              <a:spcBef>
                <a:spcPct val="20000"/>
              </a:spcBef>
              <a:buFontTx/>
              <a:buChar char="–"/>
              <a:defRPr/>
            </a:pPr>
            <a:r>
              <a:rPr lang="en-US" sz="2000" kern="0" dirty="0" smtClean="0"/>
              <a:t>Tubular Secretion</a:t>
            </a:r>
          </a:p>
          <a:p>
            <a:pPr marL="742950" lvl="1" indent="-285750">
              <a:spcBef>
                <a:spcPct val="20000"/>
              </a:spcBef>
              <a:buFontTx/>
              <a:buChar char="–"/>
              <a:defRPr/>
            </a:pPr>
            <a:r>
              <a:rPr lang="en-US" sz="2000" kern="0" dirty="0" smtClean="0"/>
              <a:t>Excretion </a:t>
            </a:r>
            <a:endParaRPr lang="en-US" sz="2000" kern="0" dirty="0"/>
          </a:p>
        </p:txBody>
      </p:sp>
      <p:pic>
        <p:nvPicPr>
          <p:cNvPr id="6" name="Picture 5" descr="25-08_SingleNephrn_1.jpg                                       00022699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14" y="4042963"/>
            <a:ext cx="4146177" cy="21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09449" y="1227927"/>
            <a:ext cx="4620867" cy="51284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3"/>
          <p:cNvSpPr txBox="1">
            <a:spLocks noChangeArrowheads="1"/>
          </p:cNvSpPr>
          <p:nvPr/>
        </p:nvSpPr>
        <p:spPr>
          <a:xfrm>
            <a:off x="5662364" y="1414063"/>
            <a:ext cx="5917028" cy="5257800"/>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r>
              <a:rPr lang="en-US" altLang="en-US" sz="2000" b="1" dirty="0" smtClean="0">
                <a:effectLst>
                  <a:outerShdw blurRad="38100" dist="38100" dir="2700000" algn="tl">
                    <a:srgbClr val="000000">
                      <a:alpha val="43137"/>
                    </a:srgbClr>
                  </a:outerShdw>
                </a:effectLst>
              </a:rPr>
              <a:t>Glomerular Filtration:</a:t>
            </a:r>
            <a:endParaRPr lang="en-US" altLang="en-US" sz="2000" dirty="0" smtClean="0">
              <a:effectLst>
                <a:outerShdw blurRad="38100" dist="38100" dir="2700000" algn="tl">
                  <a:srgbClr val="000000">
                    <a:alpha val="43137"/>
                  </a:srgbClr>
                </a:outerShdw>
              </a:effectLst>
            </a:endParaRPr>
          </a:p>
          <a:p>
            <a:pPr lvl="1">
              <a:defRPr/>
            </a:pPr>
            <a:r>
              <a:rPr lang="en-US" altLang="en-US" sz="2000" dirty="0" smtClean="0"/>
              <a:t>The first step in urine formation</a:t>
            </a:r>
          </a:p>
          <a:p>
            <a:pPr lvl="1">
              <a:defRPr/>
            </a:pPr>
            <a:r>
              <a:rPr lang="en-US" altLang="en-US" sz="2000" dirty="0" smtClean="0"/>
              <a:t>Filtered through the glomerular capillaries into the Bowman’s capsule.</a:t>
            </a:r>
          </a:p>
          <a:p>
            <a:pPr lvl="1">
              <a:defRPr/>
            </a:pPr>
            <a:r>
              <a:rPr lang="en-US" altLang="en-US" sz="2000" dirty="0" smtClean="0">
                <a:solidFill>
                  <a:schemeClr val="accent4">
                    <a:lumMod val="75000"/>
                  </a:schemeClr>
                </a:solidFill>
              </a:rPr>
              <a:t>~20% </a:t>
            </a:r>
            <a:r>
              <a:rPr lang="en-US" altLang="en-US" sz="2000" dirty="0" smtClean="0"/>
              <a:t>of plasma entering the glomerulus is filtered</a:t>
            </a:r>
          </a:p>
          <a:p>
            <a:pPr lvl="1">
              <a:defRPr/>
            </a:pPr>
            <a:r>
              <a:rPr lang="en-US" altLang="en-US" sz="2000" dirty="0" smtClean="0">
                <a:solidFill>
                  <a:schemeClr val="accent4">
                    <a:lumMod val="75000"/>
                  </a:schemeClr>
                </a:solidFill>
              </a:rPr>
              <a:t>125 </a:t>
            </a:r>
            <a:r>
              <a:rPr lang="en-US" altLang="en-US" sz="2000" dirty="0" smtClean="0"/>
              <a:t>ml/min filtered fluid</a:t>
            </a:r>
          </a:p>
          <a:p>
            <a:pPr lvl="1">
              <a:defRPr/>
            </a:pPr>
            <a:r>
              <a:rPr lang="en-US" sz="2000" dirty="0">
                <a:solidFill>
                  <a:schemeClr val="tx1"/>
                </a:solidFill>
              </a:rPr>
              <a:t>P</a:t>
            </a:r>
            <a:r>
              <a:rPr lang="en-US" sz="2000" dirty="0" smtClean="0">
                <a:solidFill>
                  <a:schemeClr val="tx1"/>
                </a:solidFill>
              </a:rPr>
              <a:t>roteins do not </a:t>
            </a:r>
            <a:r>
              <a:rPr lang="en-US" sz="2000" dirty="0">
                <a:solidFill>
                  <a:schemeClr val="tx1"/>
                </a:solidFill>
              </a:rPr>
              <a:t>cross filtration membrane </a:t>
            </a:r>
          </a:p>
          <a:p>
            <a:pPr lvl="1">
              <a:defRPr/>
            </a:pPr>
            <a:endParaRPr lang="en-US" altLang="en-US" sz="2000" dirty="0" smtClean="0"/>
          </a:p>
          <a:p>
            <a:pPr>
              <a:buFontTx/>
              <a:buNone/>
              <a:defRPr/>
            </a:pPr>
            <a:endParaRPr lang="en-US" altLang="en-US" sz="2000" b="1" dirty="0" smtClean="0"/>
          </a:p>
          <a:p>
            <a:pPr>
              <a:defRPr/>
            </a:pPr>
            <a:r>
              <a:rPr lang="en-US" altLang="en-US" sz="2000" b="1" dirty="0" smtClean="0">
                <a:effectLst>
                  <a:outerShdw blurRad="38100" dist="38100" dir="2700000" algn="tl">
                    <a:srgbClr val="000000">
                      <a:alpha val="43137"/>
                    </a:srgbClr>
                  </a:outerShdw>
                </a:effectLst>
              </a:rPr>
              <a:t>Tubular Reabsorption:</a:t>
            </a:r>
          </a:p>
          <a:p>
            <a:pPr lvl="1">
              <a:defRPr/>
            </a:pPr>
            <a:r>
              <a:rPr lang="en-US" altLang="en-US" sz="2000" dirty="0" smtClean="0"/>
              <a:t>Movement of substances from tubular lumen back into the blood.</a:t>
            </a:r>
          </a:p>
          <a:p>
            <a:pPr lvl="1">
              <a:defRPr/>
            </a:pPr>
            <a:r>
              <a:rPr lang="en-US" altLang="en-US" sz="2000" dirty="0" smtClean="0"/>
              <a:t>Carried by the peri-tubular capillaries to the venous system.</a:t>
            </a:r>
            <a:endParaRPr lang="en-US" altLang="en-US" sz="2000" b="1" dirty="0" smtClean="0"/>
          </a:p>
          <a:p>
            <a:pPr lvl="1">
              <a:defRPr/>
            </a:pPr>
            <a:r>
              <a:rPr lang="en-US" altLang="en-US" sz="2000" dirty="0" smtClean="0"/>
              <a:t>Most of the filtered plasma is reabsorbed.</a:t>
            </a:r>
          </a:p>
          <a:p>
            <a:pPr>
              <a:defRPr/>
            </a:pPr>
            <a:endParaRPr lang="en-US" altLang="en-US" sz="2000" dirty="0"/>
          </a:p>
        </p:txBody>
      </p:sp>
    </p:spTree>
    <p:extLst>
      <p:ext uri="{BB962C8B-B14F-4D97-AF65-F5344CB8AC3E}">
        <p14:creationId xmlns:p14="http://schemas.microsoft.com/office/powerpoint/2010/main" val="4831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vertical)">
                                      <p:cBhvr>
                                        <p:cTn id="12" dur="500"/>
                                        <p:tgtEl>
                                          <p:spTgt spid="5">
                                            <p:txEl>
                                              <p:pRg st="1" end="1"/>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vertical)">
                                      <p:cBhvr>
                                        <p:cTn id="15" dur="500"/>
                                        <p:tgtEl>
                                          <p:spTgt spid="5">
                                            <p:txEl>
                                              <p:pRg st="2" end="2"/>
                                            </p:txEl>
                                          </p:spTgt>
                                        </p:tgtEl>
                                      </p:cBhvr>
                                    </p:animEffect>
                                  </p:childTnLst>
                                </p:cTn>
                              </p:par>
                              <p:par>
                                <p:cTn id="16" presetID="3" presetClass="entr" presetSubtype="5"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linds(vertical)">
                                      <p:cBhvr>
                                        <p:cTn id="18" dur="500"/>
                                        <p:tgtEl>
                                          <p:spTgt spid="5">
                                            <p:txEl>
                                              <p:pRg st="3" end="3"/>
                                            </p:txEl>
                                          </p:spTgt>
                                        </p:tgtEl>
                                      </p:cBhvr>
                                    </p:animEffect>
                                  </p:childTnLst>
                                </p:cTn>
                              </p:par>
                              <p:par>
                                <p:cTn id="19" presetID="3" presetClass="entr" presetSubtype="5"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linds(vertical)">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5"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linds(vertical)">
                                      <p:cBhvr>
                                        <p:cTn id="31" dur="500"/>
                                        <p:tgtEl>
                                          <p:spTgt spid="9">
                                            <p:txEl>
                                              <p:pRg st="0" end="0"/>
                                            </p:txEl>
                                          </p:spTgt>
                                        </p:tgtEl>
                                      </p:cBhvr>
                                    </p:animEffect>
                                  </p:childTnLst>
                                </p:cTn>
                              </p:par>
                              <p:par>
                                <p:cTn id="32" presetID="3" presetClass="entr" presetSubtype="5" fill="hold" grpId="0"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blinds(vertical)">
                                      <p:cBhvr>
                                        <p:cTn id="34" dur="500"/>
                                        <p:tgtEl>
                                          <p:spTgt spid="9">
                                            <p:txEl>
                                              <p:pRg st="1" end="1"/>
                                            </p:txEl>
                                          </p:spTgt>
                                        </p:tgtEl>
                                      </p:cBhvr>
                                    </p:animEffect>
                                  </p:childTnLst>
                                </p:cTn>
                              </p:par>
                              <p:par>
                                <p:cTn id="35" presetID="3" presetClass="entr" presetSubtype="5" fill="hold" grpId="0"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blinds(vertical)">
                                      <p:cBhvr>
                                        <p:cTn id="37" dur="500"/>
                                        <p:tgtEl>
                                          <p:spTgt spid="9">
                                            <p:txEl>
                                              <p:pRg st="2" end="2"/>
                                            </p:txEl>
                                          </p:spTgt>
                                        </p:tgtEl>
                                      </p:cBhvr>
                                    </p:animEffect>
                                  </p:childTnLst>
                                </p:cTn>
                              </p:par>
                              <p:par>
                                <p:cTn id="38" presetID="3" presetClass="entr" presetSubtype="5" fill="hold" grpId="0" nodeType="with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blinds(vertical)">
                                      <p:cBhvr>
                                        <p:cTn id="40" dur="500"/>
                                        <p:tgtEl>
                                          <p:spTgt spid="9">
                                            <p:txEl>
                                              <p:pRg st="3" end="3"/>
                                            </p:txEl>
                                          </p:spTgt>
                                        </p:tgtEl>
                                      </p:cBhvr>
                                    </p:animEffect>
                                  </p:childTnLst>
                                </p:cTn>
                              </p:par>
                              <p:par>
                                <p:cTn id="41" presetID="3" presetClass="entr" presetSubtype="5" fill="hold" grpId="0" nodeType="with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blinds(vertical)">
                                      <p:cBhvr>
                                        <p:cTn id="43" dur="500"/>
                                        <p:tgtEl>
                                          <p:spTgt spid="9">
                                            <p:txEl>
                                              <p:pRg st="4" end="4"/>
                                            </p:txEl>
                                          </p:spTgt>
                                        </p:tgtEl>
                                      </p:cBhvr>
                                    </p:animEffect>
                                  </p:childTnLst>
                                </p:cTn>
                              </p:par>
                              <p:par>
                                <p:cTn id="44" presetID="3" presetClass="entr" presetSubtype="5" fill="hold" grpId="0" nodeType="withEffect">
                                  <p:stCondLst>
                                    <p:cond delay="0"/>
                                  </p:stCondLst>
                                  <p:childTnLst>
                                    <p:set>
                                      <p:cBhvr>
                                        <p:cTn id="45" dur="1" fill="hold">
                                          <p:stCondLst>
                                            <p:cond delay="0"/>
                                          </p:stCondLst>
                                        </p:cTn>
                                        <p:tgtEl>
                                          <p:spTgt spid="9">
                                            <p:txEl>
                                              <p:pRg st="5" end="5"/>
                                            </p:txEl>
                                          </p:spTgt>
                                        </p:tgtEl>
                                        <p:attrNameLst>
                                          <p:attrName>style.visibility</p:attrName>
                                        </p:attrNameLst>
                                      </p:cBhvr>
                                      <p:to>
                                        <p:strVal val="visible"/>
                                      </p:to>
                                    </p:set>
                                    <p:animEffect transition="in" filter="blinds(vertical)">
                                      <p:cBhvr>
                                        <p:cTn id="46" dur="500"/>
                                        <p:tgtEl>
                                          <p:spTgt spid="9">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5" fill="hold" grpId="0" nodeType="clickEffect">
                                  <p:stCondLst>
                                    <p:cond delay="0"/>
                                  </p:stCondLst>
                                  <p:childTnLst>
                                    <p:set>
                                      <p:cBhvr>
                                        <p:cTn id="50" dur="1" fill="hold">
                                          <p:stCondLst>
                                            <p:cond delay="0"/>
                                          </p:stCondLst>
                                        </p:cTn>
                                        <p:tgtEl>
                                          <p:spTgt spid="9">
                                            <p:txEl>
                                              <p:pRg st="8" end="8"/>
                                            </p:txEl>
                                          </p:spTgt>
                                        </p:tgtEl>
                                        <p:attrNameLst>
                                          <p:attrName>style.visibility</p:attrName>
                                        </p:attrNameLst>
                                      </p:cBhvr>
                                      <p:to>
                                        <p:strVal val="visible"/>
                                      </p:to>
                                    </p:set>
                                    <p:animEffect transition="in" filter="blinds(vertical)">
                                      <p:cBhvr>
                                        <p:cTn id="51" dur="500"/>
                                        <p:tgtEl>
                                          <p:spTgt spid="9">
                                            <p:txEl>
                                              <p:pRg st="8" end="8"/>
                                            </p:txEl>
                                          </p:spTgt>
                                        </p:tgtEl>
                                      </p:cBhvr>
                                    </p:animEffect>
                                  </p:childTnLst>
                                </p:cTn>
                              </p:par>
                              <p:par>
                                <p:cTn id="52" presetID="3" presetClass="entr" presetSubtype="5" fill="hold" grpId="0" nodeType="withEffect">
                                  <p:stCondLst>
                                    <p:cond delay="0"/>
                                  </p:stCondLst>
                                  <p:childTnLst>
                                    <p:set>
                                      <p:cBhvr>
                                        <p:cTn id="53" dur="1" fill="hold">
                                          <p:stCondLst>
                                            <p:cond delay="0"/>
                                          </p:stCondLst>
                                        </p:cTn>
                                        <p:tgtEl>
                                          <p:spTgt spid="9">
                                            <p:txEl>
                                              <p:pRg st="9" end="9"/>
                                            </p:txEl>
                                          </p:spTgt>
                                        </p:tgtEl>
                                        <p:attrNameLst>
                                          <p:attrName>style.visibility</p:attrName>
                                        </p:attrNameLst>
                                      </p:cBhvr>
                                      <p:to>
                                        <p:strVal val="visible"/>
                                      </p:to>
                                    </p:set>
                                    <p:animEffect transition="in" filter="blinds(vertical)">
                                      <p:cBhvr>
                                        <p:cTn id="54" dur="500"/>
                                        <p:tgtEl>
                                          <p:spTgt spid="9">
                                            <p:txEl>
                                              <p:pRg st="9" end="9"/>
                                            </p:txEl>
                                          </p:spTgt>
                                        </p:tgtEl>
                                      </p:cBhvr>
                                    </p:animEffect>
                                  </p:childTnLst>
                                </p:cTn>
                              </p:par>
                              <p:par>
                                <p:cTn id="55" presetID="3" presetClass="entr" presetSubtype="5" fill="hold" grpId="0" nodeType="withEffect">
                                  <p:stCondLst>
                                    <p:cond delay="0"/>
                                  </p:stCondLst>
                                  <p:childTnLst>
                                    <p:set>
                                      <p:cBhvr>
                                        <p:cTn id="56" dur="1" fill="hold">
                                          <p:stCondLst>
                                            <p:cond delay="0"/>
                                          </p:stCondLst>
                                        </p:cTn>
                                        <p:tgtEl>
                                          <p:spTgt spid="9">
                                            <p:txEl>
                                              <p:pRg st="10" end="10"/>
                                            </p:txEl>
                                          </p:spTgt>
                                        </p:tgtEl>
                                        <p:attrNameLst>
                                          <p:attrName>style.visibility</p:attrName>
                                        </p:attrNameLst>
                                      </p:cBhvr>
                                      <p:to>
                                        <p:strVal val="visible"/>
                                      </p:to>
                                    </p:set>
                                    <p:animEffect transition="in" filter="blinds(vertical)">
                                      <p:cBhvr>
                                        <p:cTn id="57" dur="500"/>
                                        <p:tgtEl>
                                          <p:spTgt spid="9">
                                            <p:txEl>
                                              <p:pRg st="10" end="10"/>
                                            </p:txEl>
                                          </p:spTgt>
                                        </p:tgtEl>
                                      </p:cBhvr>
                                    </p:animEffect>
                                  </p:childTnLst>
                                </p:cTn>
                              </p:par>
                              <p:par>
                                <p:cTn id="58" presetID="3" presetClass="entr" presetSubtype="5" fill="hold" grpId="0" nodeType="withEffect">
                                  <p:stCondLst>
                                    <p:cond delay="0"/>
                                  </p:stCondLst>
                                  <p:childTnLst>
                                    <p:set>
                                      <p:cBhvr>
                                        <p:cTn id="59" dur="1" fill="hold">
                                          <p:stCondLst>
                                            <p:cond delay="0"/>
                                          </p:stCondLst>
                                        </p:cTn>
                                        <p:tgtEl>
                                          <p:spTgt spid="9">
                                            <p:txEl>
                                              <p:pRg st="11" end="11"/>
                                            </p:txEl>
                                          </p:spTgt>
                                        </p:tgtEl>
                                        <p:attrNameLst>
                                          <p:attrName>style.visibility</p:attrName>
                                        </p:attrNameLst>
                                      </p:cBhvr>
                                      <p:to>
                                        <p:strVal val="visible"/>
                                      </p:to>
                                    </p:set>
                                    <p:animEffect transition="in" filter="blinds(vertical)">
                                      <p:cBhvr>
                                        <p:cTn id="60"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632719" y="1479550"/>
            <a:ext cx="7405909" cy="4876800"/>
          </a:xfrm>
        </p:spPr>
        <p:txBody>
          <a:bodyPr>
            <a:normAutofit/>
          </a:bodyPr>
          <a:lstStyle/>
          <a:p>
            <a:pPr>
              <a:defRPr/>
            </a:pPr>
            <a:r>
              <a:rPr lang="en-US" altLang="en-US" sz="2000" b="1" dirty="0">
                <a:effectLst>
                  <a:outerShdw blurRad="38100" dist="38100" dir="2700000" algn="tl">
                    <a:srgbClr val="000000">
                      <a:alpha val="43137"/>
                    </a:srgbClr>
                  </a:outerShdw>
                </a:effectLst>
              </a:rPr>
              <a:t>Tubular Secretion:</a:t>
            </a:r>
            <a:endParaRPr lang="en-US" altLang="en-US" sz="2000" dirty="0">
              <a:effectLst>
                <a:outerShdw blurRad="38100" dist="38100" dir="2700000" algn="tl">
                  <a:srgbClr val="000000">
                    <a:alpha val="43137"/>
                  </a:srgbClr>
                </a:outerShdw>
              </a:effectLst>
            </a:endParaRPr>
          </a:p>
          <a:p>
            <a:pPr lvl="1">
              <a:defRPr/>
            </a:pPr>
            <a:r>
              <a:rPr lang="en-US" altLang="en-US" sz="2000" dirty="0"/>
              <a:t>The selective transfer of substances from the peritubular capillary into the tubular lumen.</a:t>
            </a:r>
          </a:p>
          <a:p>
            <a:pPr lvl="1">
              <a:defRPr/>
            </a:pPr>
            <a:r>
              <a:rPr lang="en-US" altLang="en-US" sz="2000" dirty="0"/>
              <a:t>Allows for rapid elimination of substances from the plasma via extraction of the </a:t>
            </a:r>
            <a:r>
              <a:rPr lang="en-US" altLang="en-US" sz="2000" dirty="0">
                <a:solidFill>
                  <a:schemeClr val="accent4">
                    <a:lumMod val="75000"/>
                  </a:schemeClr>
                </a:solidFill>
              </a:rPr>
              <a:t>80% </a:t>
            </a:r>
            <a:r>
              <a:rPr lang="en-US" altLang="en-US" sz="2000" dirty="0"/>
              <a:t>of unfiltered plasma in peritubular capillaries and adding it to the substances already in tubule as result of filtration.</a:t>
            </a:r>
          </a:p>
          <a:p>
            <a:pPr>
              <a:buFontTx/>
              <a:buNone/>
              <a:defRPr/>
            </a:pPr>
            <a:endParaRPr lang="en-US" altLang="en-US" sz="2000" b="1" dirty="0"/>
          </a:p>
          <a:p>
            <a:pPr>
              <a:defRPr/>
            </a:pPr>
            <a:r>
              <a:rPr lang="en-US" altLang="en-US" sz="2000" b="1" dirty="0">
                <a:effectLst>
                  <a:outerShdw blurRad="38100" dist="38100" dir="2700000" algn="tl">
                    <a:srgbClr val="000000">
                      <a:alpha val="43137"/>
                    </a:srgbClr>
                  </a:outerShdw>
                </a:effectLst>
              </a:rPr>
              <a:t>Urine Excretion:</a:t>
            </a:r>
          </a:p>
          <a:p>
            <a:pPr lvl="1">
              <a:defRPr/>
            </a:pPr>
            <a:r>
              <a:rPr lang="en-US" altLang="en-US" sz="2000" dirty="0"/>
              <a:t>The elimination of substances from the body in the urine</a:t>
            </a:r>
          </a:p>
          <a:p>
            <a:pPr lvl="1">
              <a:defRPr/>
            </a:pPr>
            <a:r>
              <a:rPr lang="en-US" altLang="en-US" sz="2000" dirty="0"/>
              <a:t>All plasma constituents filtered or secreted, but not reabsorbed remain in the tubules and pass into the renal pelvis to be excreted as urine and eliminated from the body</a:t>
            </a:r>
          </a:p>
          <a:p>
            <a:pPr>
              <a:defRPr/>
            </a:pPr>
            <a:endParaRPr lang="en-US" altLang="en-US" sz="2000" dirty="0"/>
          </a:p>
        </p:txBody>
      </p:sp>
      <p:sp>
        <p:nvSpPr>
          <p:cNvPr id="102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86CF1576-A432-0C41-A75F-C6F30DA75375}" type="slidenum">
              <a:rPr lang="en-US" altLang="en-US"/>
              <a:pPr/>
              <a:t>26</a:t>
            </a:fld>
            <a:endParaRPr lang="en-US" altLang="en-US" dirty="0"/>
          </a:p>
        </p:txBody>
      </p:sp>
      <p:sp>
        <p:nvSpPr>
          <p:cNvPr id="4" name="Title 1"/>
          <p:cNvSpPr>
            <a:spLocks noGrp="1"/>
          </p:cNvSpPr>
          <p:nvPr>
            <p:ph type="title"/>
          </p:nvPr>
        </p:nvSpPr>
        <p:spPr>
          <a:xfrm>
            <a:off x="609449" y="152400"/>
            <a:ext cx="10969943" cy="990600"/>
          </a:xfrm>
        </p:spPr>
        <p:txBody>
          <a:bodyPr/>
          <a:lstStyle/>
          <a:p>
            <a:r>
              <a:rPr lang="en-US" altLang="en-US" dirty="0">
                <a:ea typeface="MS PGothic" charset="-128"/>
              </a:rPr>
              <a:t>Mechanisms of Urine </a:t>
            </a:r>
            <a:r>
              <a:rPr lang="en-US" altLang="en-US" dirty="0" smtClean="0">
                <a:ea typeface="MS PGothic" charset="-128"/>
              </a:rPr>
              <a:t>Formation </a:t>
            </a:r>
            <a:r>
              <a:rPr lang="en-US" altLang="en-US" dirty="0" smtClean="0">
                <a:solidFill>
                  <a:schemeClr val="bg1">
                    <a:lumMod val="65000"/>
                  </a:schemeClr>
                </a:solidFill>
                <a:ea typeface="MS PGothic" charset="-128"/>
              </a:rPr>
              <a:t>(continue)</a:t>
            </a:r>
            <a:endParaRPr lang="en-US" dirty="0">
              <a:solidFill>
                <a:schemeClr val="bg1">
                  <a:lumMod val="65000"/>
                </a:schemeClr>
              </a:solidFill>
            </a:endParaRPr>
          </a:p>
        </p:txBody>
      </p:sp>
      <p:sp>
        <p:nvSpPr>
          <p:cNvPr id="2" name="Rectangle 1"/>
          <p:cNvSpPr/>
          <p:nvPr/>
        </p:nvSpPr>
        <p:spPr>
          <a:xfrm>
            <a:off x="8542684" y="2132856"/>
            <a:ext cx="2784648" cy="2031325"/>
          </a:xfrm>
          <a:prstGeom prst="rect">
            <a:avLst/>
          </a:prstGeom>
        </p:spPr>
        <p:txBody>
          <a:bodyPr wrap="square">
            <a:spAutoFit/>
          </a:bodyPr>
          <a:lstStyle/>
          <a:p>
            <a:pPr marL="285750" indent="-285750">
              <a:buFont typeface="Arial" charset="0"/>
              <a:buChar char="•"/>
            </a:pPr>
            <a:r>
              <a:rPr lang="en-US" dirty="0">
                <a:solidFill>
                  <a:srgbClr val="528693"/>
                </a:solidFill>
              </a:rPr>
              <a:t>Tubular Reabsorption “is nonselective (takes everything back) only toxins and </a:t>
            </a:r>
            <a:r>
              <a:rPr lang="en-US" dirty="0" smtClean="0">
                <a:solidFill>
                  <a:srgbClr val="528693"/>
                </a:solidFill>
              </a:rPr>
              <a:t>wastes are  </a:t>
            </a:r>
            <a:r>
              <a:rPr lang="en-US" dirty="0">
                <a:solidFill>
                  <a:srgbClr val="528693"/>
                </a:solidFill>
              </a:rPr>
              <a:t>excreted”</a:t>
            </a:r>
          </a:p>
          <a:p>
            <a:endParaRPr lang="en-US" dirty="0" smtClean="0">
              <a:solidFill>
                <a:srgbClr val="528693"/>
              </a:solidFill>
            </a:endParaRPr>
          </a:p>
          <a:p>
            <a:pPr marL="285750" indent="-285750">
              <a:buFont typeface="Arial" charset="0"/>
              <a:buChar char="•"/>
            </a:pPr>
            <a:r>
              <a:rPr lang="en-US" dirty="0" smtClean="0">
                <a:solidFill>
                  <a:srgbClr val="528693"/>
                </a:solidFill>
              </a:rPr>
              <a:t>Secretion </a:t>
            </a:r>
            <a:r>
              <a:rPr lang="en-US" dirty="0">
                <a:solidFill>
                  <a:srgbClr val="528693"/>
                </a:solidFill>
              </a:rPr>
              <a:t>is “selective”</a:t>
            </a:r>
          </a:p>
        </p:txBody>
      </p:sp>
    </p:spTree>
    <p:extLst>
      <p:ext uri="{BB962C8B-B14F-4D97-AF65-F5344CB8AC3E}">
        <p14:creationId xmlns:p14="http://schemas.microsoft.com/office/powerpoint/2010/main" val="1213057545"/>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blinds(vertical)">
                                      <p:cBhvr>
                                        <p:cTn id="7" dur="500"/>
                                        <p:tgtEl>
                                          <p:spTgt spid="73731">
                                            <p:txEl>
                                              <p:pRg st="0" end="0"/>
                                            </p:txEl>
                                          </p:spTgt>
                                        </p:tgtEl>
                                      </p:cBhvr>
                                    </p:animEffect>
                                  </p:childTnLst>
                                </p:cTn>
                              </p:par>
                              <p:par>
                                <p:cTn id="8" presetID="3" presetClass="entr" presetSubtype="5" fill="hold" grpId="0" nodeType="withEffect">
                                  <p:stCondLst>
                                    <p:cond delay="0"/>
                                  </p:stCondLst>
                                  <p:childTnLst>
                                    <p:set>
                                      <p:cBhvr>
                                        <p:cTn id="9" dur="1" fill="hold">
                                          <p:stCondLst>
                                            <p:cond delay="0"/>
                                          </p:stCondLst>
                                        </p:cTn>
                                        <p:tgtEl>
                                          <p:spTgt spid="73731">
                                            <p:txEl>
                                              <p:pRg st="1" end="1"/>
                                            </p:txEl>
                                          </p:spTgt>
                                        </p:tgtEl>
                                        <p:attrNameLst>
                                          <p:attrName>style.visibility</p:attrName>
                                        </p:attrNameLst>
                                      </p:cBhvr>
                                      <p:to>
                                        <p:strVal val="visible"/>
                                      </p:to>
                                    </p:set>
                                    <p:animEffect transition="in" filter="blinds(vertical)">
                                      <p:cBhvr>
                                        <p:cTn id="10" dur="500"/>
                                        <p:tgtEl>
                                          <p:spTgt spid="73731">
                                            <p:txEl>
                                              <p:pRg st="1" end="1"/>
                                            </p:txEl>
                                          </p:spTgt>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73731">
                                            <p:txEl>
                                              <p:pRg st="2" end="2"/>
                                            </p:txEl>
                                          </p:spTgt>
                                        </p:tgtEl>
                                        <p:attrNameLst>
                                          <p:attrName>style.visibility</p:attrName>
                                        </p:attrNameLst>
                                      </p:cBhvr>
                                      <p:to>
                                        <p:strVal val="visible"/>
                                      </p:to>
                                    </p:set>
                                    <p:animEffect transition="in" filter="blinds(vertical)">
                                      <p:cBhvr>
                                        <p:cTn id="13" dur="500"/>
                                        <p:tgtEl>
                                          <p:spTgt spid="7373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73731">
                                            <p:txEl>
                                              <p:pRg st="4" end="4"/>
                                            </p:txEl>
                                          </p:spTgt>
                                        </p:tgtEl>
                                        <p:attrNameLst>
                                          <p:attrName>style.visibility</p:attrName>
                                        </p:attrNameLst>
                                      </p:cBhvr>
                                      <p:to>
                                        <p:strVal val="visible"/>
                                      </p:to>
                                    </p:set>
                                    <p:animEffect transition="in" filter="blinds(vertical)">
                                      <p:cBhvr>
                                        <p:cTn id="18" dur="500"/>
                                        <p:tgtEl>
                                          <p:spTgt spid="73731">
                                            <p:txEl>
                                              <p:pRg st="4" end="4"/>
                                            </p:txEl>
                                          </p:spTgt>
                                        </p:tgtEl>
                                      </p:cBhvr>
                                    </p:animEffect>
                                  </p:childTnLst>
                                </p:cTn>
                              </p:par>
                              <p:par>
                                <p:cTn id="19" presetID="3" presetClass="entr" presetSubtype="5" fill="hold" grpId="0" nodeType="withEffect">
                                  <p:stCondLst>
                                    <p:cond delay="0"/>
                                  </p:stCondLst>
                                  <p:childTnLst>
                                    <p:set>
                                      <p:cBhvr>
                                        <p:cTn id="20" dur="1" fill="hold">
                                          <p:stCondLst>
                                            <p:cond delay="0"/>
                                          </p:stCondLst>
                                        </p:cTn>
                                        <p:tgtEl>
                                          <p:spTgt spid="73731">
                                            <p:txEl>
                                              <p:pRg st="5" end="5"/>
                                            </p:txEl>
                                          </p:spTgt>
                                        </p:tgtEl>
                                        <p:attrNameLst>
                                          <p:attrName>style.visibility</p:attrName>
                                        </p:attrNameLst>
                                      </p:cBhvr>
                                      <p:to>
                                        <p:strVal val="visible"/>
                                      </p:to>
                                    </p:set>
                                    <p:animEffect transition="in" filter="blinds(vertical)">
                                      <p:cBhvr>
                                        <p:cTn id="21" dur="500"/>
                                        <p:tgtEl>
                                          <p:spTgt spid="73731">
                                            <p:txEl>
                                              <p:pRg st="5" end="5"/>
                                            </p:txEl>
                                          </p:spTgt>
                                        </p:tgtEl>
                                      </p:cBhvr>
                                    </p:animEffect>
                                  </p:childTnLst>
                                </p:cTn>
                              </p:par>
                              <p:par>
                                <p:cTn id="22" presetID="3" presetClass="entr" presetSubtype="5" fill="hold" grpId="0" nodeType="withEffect">
                                  <p:stCondLst>
                                    <p:cond delay="0"/>
                                  </p:stCondLst>
                                  <p:childTnLst>
                                    <p:set>
                                      <p:cBhvr>
                                        <p:cTn id="23" dur="1" fill="hold">
                                          <p:stCondLst>
                                            <p:cond delay="0"/>
                                          </p:stCondLst>
                                        </p:cTn>
                                        <p:tgtEl>
                                          <p:spTgt spid="73731">
                                            <p:txEl>
                                              <p:pRg st="6" end="6"/>
                                            </p:txEl>
                                          </p:spTgt>
                                        </p:tgtEl>
                                        <p:attrNameLst>
                                          <p:attrName>style.visibility</p:attrName>
                                        </p:attrNameLst>
                                      </p:cBhvr>
                                      <p:to>
                                        <p:strVal val="visible"/>
                                      </p:to>
                                    </p:set>
                                    <p:animEffect transition="in" filter="blinds(vertical)">
                                      <p:cBhvr>
                                        <p:cTn id="24" dur="500"/>
                                        <p:tgtEl>
                                          <p:spTgt spid="737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4186230" y="4623987"/>
            <a:ext cx="432048" cy="343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51826" y="4429701"/>
            <a:ext cx="557412" cy="583475"/>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4929A69E-7D8F-4515-9605-0315ABD4F316}" type="slidenum">
              <a:rPr lang="en-US" smtClean="0"/>
              <a:t>27</a:t>
            </a:fld>
            <a:endParaRPr lang="en-US" dirty="0"/>
          </a:p>
        </p:txBody>
      </p:sp>
      <p:sp>
        <p:nvSpPr>
          <p:cNvPr id="5" name="مربع نص 1"/>
          <p:cNvSpPr txBox="1">
            <a:spLocks noGrp="1"/>
          </p:cNvSpPr>
          <p:nvPr>
            <p:ph type="title"/>
          </p:nvPr>
        </p:nvSpPr>
        <p:spPr>
          <a:xfrm>
            <a:off x="621804" y="594465"/>
            <a:ext cx="10969943" cy="584775"/>
          </a:xfrm>
          <a:prstGeom prst="rect">
            <a:avLst/>
          </a:prstGeom>
          <a:noFill/>
        </p:spPr>
        <p:txBody>
          <a:bodyPr wrap="square" rtlCol="0">
            <a:spAutoFit/>
          </a:bodyPr>
          <a:lstStyle/>
          <a:p>
            <a:pPr defTabSz="1015898"/>
            <a:r>
              <a:rPr lang="en-US" altLang="en-US" dirty="0">
                <a:ea typeface="MS PGothic" charset="-128"/>
              </a:rPr>
              <a:t>Glomerular Filtration Rate (GFR)</a:t>
            </a:r>
            <a:r>
              <a:rPr lang="en-US" dirty="0">
                <a:ea typeface="MS PGothic" charset="-128"/>
              </a:rPr>
              <a:t>  </a:t>
            </a:r>
          </a:p>
        </p:txBody>
      </p:sp>
      <p:sp>
        <p:nvSpPr>
          <p:cNvPr id="6" name="Content Placeholder 5"/>
          <p:cNvSpPr>
            <a:spLocks noGrp="1"/>
          </p:cNvSpPr>
          <p:nvPr>
            <p:ph sz="quarter" idx="1"/>
          </p:nvPr>
        </p:nvSpPr>
        <p:spPr>
          <a:xfrm>
            <a:off x="261764" y="1183252"/>
            <a:ext cx="11881320" cy="3147005"/>
          </a:xfrm>
          <a:prstGeom prst="rect">
            <a:avLst/>
          </a:prstGeom>
        </p:spPr>
        <p:txBody>
          <a:bodyPr wrap="square">
            <a:spAutoFit/>
          </a:bodyPr>
          <a:lstStyle/>
          <a:p>
            <a:pPr>
              <a:lnSpc>
                <a:spcPct val="90000"/>
              </a:lnSpc>
            </a:pPr>
            <a:r>
              <a:rPr lang="en-US" altLang="en-US" sz="1600" b="1" dirty="0">
                <a:solidFill>
                  <a:srgbClr val="002060"/>
                </a:solidFill>
              </a:rPr>
              <a:t>Glomerular Filtration Rate (GFR)</a:t>
            </a:r>
            <a:r>
              <a:rPr lang="en-US" sz="1600" b="1" dirty="0">
                <a:solidFill>
                  <a:srgbClr val="002060"/>
                </a:solidFill>
              </a:rPr>
              <a:t>  :</a:t>
            </a:r>
          </a:p>
          <a:p>
            <a:pPr marL="0" indent="0">
              <a:lnSpc>
                <a:spcPct val="90000"/>
              </a:lnSpc>
              <a:buNone/>
            </a:pPr>
            <a:r>
              <a:rPr lang="en-US" altLang="en-US" sz="1400" dirty="0"/>
              <a:t>The volume of filtrate produced by both kidneys </a:t>
            </a:r>
            <a:r>
              <a:rPr lang="en-US" altLang="en-US" sz="1400" dirty="0">
                <a:solidFill>
                  <a:srgbClr val="FF0000"/>
                </a:solidFill>
              </a:rPr>
              <a:t>per minute.  </a:t>
            </a:r>
            <a:r>
              <a:rPr lang="en-US" altLang="en-US" sz="1400" b="1" i="1" dirty="0">
                <a:solidFill>
                  <a:schemeClr val="accent1">
                    <a:lumMod val="75000"/>
                  </a:schemeClr>
                </a:solidFill>
              </a:rPr>
              <a:t>(</a:t>
            </a:r>
            <a:r>
              <a:rPr lang="en-US" altLang="ar-SA" sz="1400" b="1" i="1" dirty="0">
                <a:solidFill>
                  <a:srgbClr val="FF0000"/>
                </a:solidFill>
              </a:rPr>
              <a:t>the rate </a:t>
            </a:r>
            <a:r>
              <a:rPr lang="en-US" altLang="ar-SA" sz="1400" b="1" i="1" dirty="0"/>
              <a:t>of production of filtrate at the glomeruli from plasma)</a:t>
            </a:r>
            <a:r>
              <a:rPr lang="en-US" altLang="ar-SA" sz="1400" dirty="0">
                <a:solidFill>
                  <a:schemeClr val="bg1">
                    <a:lumMod val="50000"/>
                  </a:schemeClr>
                </a:solidFill>
              </a:rPr>
              <a:t>(rate is imp in definition)</a:t>
            </a:r>
            <a:endParaRPr lang="en-US" altLang="en-US" sz="1400" b="1" i="1" dirty="0"/>
          </a:p>
          <a:p>
            <a:pPr marL="0" lvl="1" indent="0">
              <a:lnSpc>
                <a:spcPct val="90000"/>
              </a:lnSpc>
              <a:buNone/>
            </a:pPr>
            <a:r>
              <a:rPr lang="en-US" altLang="en-US" sz="1400" b="1" dirty="0">
                <a:solidFill>
                  <a:srgbClr val="002060"/>
                </a:solidFill>
              </a:rPr>
              <a:t>Averages : </a:t>
            </a:r>
            <a:r>
              <a:rPr lang="en-US" altLang="en-US" sz="1600" dirty="0">
                <a:solidFill>
                  <a:srgbClr val="FADA7A">
                    <a:lumMod val="75000"/>
                  </a:srgbClr>
                </a:solidFill>
              </a:rPr>
              <a:t>125 ml/min </a:t>
            </a:r>
            <a:r>
              <a:rPr lang="en-US" altLang="en-US" sz="1400" i="1" dirty="0">
                <a:solidFill>
                  <a:srgbClr val="FF0000"/>
                </a:solidFill>
              </a:rPr>
              <a:t>(</a:t>
            </a:r>
            <a:r>
              <a:rPr lang="en-US" altLang="ar-SA" sz="1400" b="1" i="1" u="sng" dirty="0">
                <a:solidFill>
                  <a:srgbClr val="FF0000"/>
                </a:solidFill>
              </a:rPr>
              <a:t>Typically </a:t>
            </a:r>
            <a:r>
              <a:rPr lang="en-US" altLang="ar-SA" sz="1600" dirty="0">
                <a:solidFill>
                  <a:srgbClr val="FADA7A">
                    <a:lumMod val="75000"/>
                  </a:srgbClr>
                </a:solidFill>
              </a:rPr>
              <a:t>80 – 140 ml/min</a:t>
            </a:r>
            <a:r>
              <a:rPr lang="en-US" altLang="ar-SA" sz="1400" b="1" i="1" u="sng" dirty="0">
                <a:solidFill>
                  <a:srgbClr val="FF0000"/>
                </a:solidFill>
              </a:rPr>
              <a:t>)</a:t>
            </a:r>
            <a:r>
              <a:rPr lang="en-US" altLang="ar-SA" sz="1400" i="1" dirty="0"/>
              <a:t> </a:t>
            </a:r>
            <a:endParaRPr lang="en-US" altLang="en-US" sz="1400" i="1" dirty="0">
              <a:solidFill>
                <a:srgbClr val="FF0000"/>
              </a:solidFill>
            </a:endParaRPr>
          </a:p>
          <a:p>
            <a:pPr marL="0" lvl="1" indent="0">
              <a:lnSpc>
                <a:spcPct val="90000"/>
              </a:lnSpc>
              <a:buNone/>
            </a:pPr>
            <a:r>
              <a:rPr lang="en-US" altLang="en-US" sz="1400" b="1" dirty="0">
                <a:solidFill>
                  <a:srgbClr val="002060"/>
                </a:solidFill>
              </a:rPr>
              <a:t>Totals about : </a:t>
            </a:r>
            <a:r>
              <a:rPr lang="en-US" altLang="en-US" sz="1600" dirty="0">
                <a:solidFill>
                  <a:srgbClr val="FADA7A">
                    <a:lumMod val="75000"/>
                  </a:srgbClr>
                </a:solidFill>
              </a:rPr>
              <a:t>180 L/day </a:t>
            </a:r>
            <a:r>
              <a:rPr lang="en-US" altLang="en-US" sz="1400" dirty="0"/>
              <a:t>( 45 gallons ).</a:t>
            </a:r>
            <a:r>
              <a:rPr lang="ar-SA" altLang="en-US" sz="1400" dirty="0"/>
              <a:t> </a:t>
            </a:r>
            <a:r>
              <a:rPr lang="en-US" altLang="en-US" sz="1400" dirty="0"/>
              <a:t> </a:t>
            </a:r>
            <a:r>
              <a:rPr lang="en-US" altLang="en-US" sz="1400" dirty="0">
                <a:solidFill>
                  <a:srgbClr val="DDE9EC">
                    <a:lumMod val="50000"/>
                  </a:srgbClr>
                </a:solidFill>
              </a:rPr>
              <a:t>“ 125 ml/min x 60min (in 1hour) = 7500 ml/ h x 24 (in 1day) = 180000 ml/day =180L/day ”</a:t>
            </a:r>
          </a:p>
          <a:p>
            <a:pPr marL="0" lvl="1" indent="0">
              <a:buNone/>
            </a:pPr>
            <a:r>
              <a:rPr lang="en-US" altLang="en-US" sz="1400" dirty="0"/>
              <a:t>So most filtered water </a:t>
            </a:r>
            <a:r>
              <a:rPr lang="en-US" altLang="en-US" sz="1400" dirty="0">
                <a:solidFill>
                  <a:srgbClr val="FF0000"/>
                </a:solidFill>
              </a:rPr>
              <a:t>must be reabsorbed </a:t>
            </a:r>
            <a:r>
              <a:rPr lang="en-US" altLang="en-US" sz="1400" dirty="0"/>
              <a:t>or death would ensue from water lost through </a:t>
            </a:r>
            <a:r>
              <a:rPr lang="en-US" altLang="en-US" sz="1400" dirty="0" smtClean="0"/>
              <a:t>urination!</a:t>
            </a:r>
            <a:endParaRPr lang="en-US" altLang="en-US" sz="1400" dirty="0"/>
          </a:p>
          <a:p>
            <a:pPr marL="0" lvl="1"/>
            <a:endParaRPr lang="en-US" altLang="en-US" sz="1400" dirty="0">
              <a:solidFill>
                <a:schemeClr val="accent1">
                  <a:lumMod val="75000"/>
                </a:schemeClr>
              </a:solidFill>
            </a:endParaRPr>
          </a:p>
          <a:p>
            <a:pPr>
              <a:lnSpc>
                <a:spcPct val="90000"/>
              </a:lnSpc>
              <a:spcBef>
                <a:spcPct val="0"/>
              </a:spcBef>
            </a:pPr>
            <a:endParaRPr lang="en-US" altLang="en-US" sz="1400" b="1" dirty="0">
              <a:solidFill>
                <a:srgbClr val="002060"/>
              </a:solidFill>
            </a:endParaRPr>
          </a:p>
          <a:p>
            <a:pPr>
              <a:lnSpc>
                <a:spcPct val="90000"/>
              </a:lnSpc>
              <a:spcBef>
                <a:spcPct val="0"/>
              </a:spcBef>
            </a:pPr>
            <a:endParaRPr lang="en-US" altLang="en-US" sz="1400" b="1" dirty="0">
              <a:solidFill>
                <a:srgbClr val="002060"/>
              </a:solidFill>
            </a:endParaRPr>
          </a:p>
          <a:p>
            <a:pPr>
              <a:lnSpc>
                <a:spcPct val="90000"/>
              </a:lnSpc>
              <a:spcBef>
                <a:spcPct val="0"/>
              </a:spcBef>
            </a:pPr>
            <a:r>
              <a:rPr lang="en-US" altLang="en-US" sz="1400" b="1" dirty="0">
                <a:solidFill>
                  <a:srgbClr val="002060"/>
                </a:solidFill>
              </a:rPr>
              <a:t>Glomerular Filtration Rate ( GFR ) is </a:t>
            </a:r>
            <a:r>
              <a:rPr lang="en-US" altLang="en-US" sz="1400" u="sng" dirty="0">
                <a:solidFill>
                  <a:srgbClr val="FF0000"/>
                </a:solidFill>
              </a:rPr>
              <a:t>directly proportional</a:t>
            </a:r>
            <a:r>
              <a:rPr lang="en-US" altLang="en-US" sz="1400" dirty="0">
                <a:solidFill>
                  <a:srgbClr val="FF0000"/>
                </a:solidFill>
              </a:rPr>
              <a:t> </a:t>
            </a:r>
            <a:r>
              <a:rPr lang="en-US" altLang="en-US" sz="1400" b="1" dirty="0">
                <a:solidFill>
                  <a:srgbClr val="002060"/>
                </a:solidFill>
              </a:rPr>
              <a:t>to the</a:t>
            </a:r>
          </a:p>
          <a:p>
            <a:pPr marL="0" indent="0">
              <a:lnSpc>
                <a:spcPct val="90000"/>
              </a:lnSpc>
              <a:spcBef>
                <a:spcPct val="0"/>
              </a:spcBef>
              <a:buNone/>
            </a:pPr>
            <a:r>
              <a:rPr lang="en-US" altLang="en-US" sz="1400" b="1" dirty="0">
                <a:solidFill>
                  <a:srgbClr val="002060"/>
                </a:solidFill>
              </a:rPr>
              <a:t>net filtration pressure (NFP) :</a:t>
            </a:r>
          </a:p>
          <a:p>
            <a:pPr marL="0" indent="0">
              <a:lnSpc>
                <a:spcPct val="90000"/>
              </a:lnSpc>
              <a:spcBef>
                <a:spcPct val="0"/>
              </a:spcBef>
              <a:buNone/>
            </a:pPr>
            <a:r>
              <a:rPr lang="en-US" altLang="en-US" sz="1400" dirty="0"/>
              <a:t>- When NFP </a:t>
            </a:r>
            <a:r>
              <a:rPr lang="en-US" altLang="en-US" sz="1400" dirty="0">
                <a:solidFill>
                  <a:srgbClr val="FF0000"/>
                </a:solidFill>
              </a:rPr>
              <a:t>increase </a:t>
            </a:r>
            <a:r>
              <a:rPr lang="en-US" altLang="en-US" sz="1400" dirty="0"/>
              <a:t>→ GFR </a:t>
            </a:r>
            <a:r>
              <a:rPr lang="en-US" altLang="en-US" sz="1400" dirty="0">
                <a:solidFill>
                  <a:srgbClr val="FF0000"/>
                </a:solidFill>
              </a:rPr>
              <a:t>increase</a:t>
            </a:r>
          </a:p>
          <a:p>
            <a:pPr marL="0" indent="0">
              <a:lnSpc>
                <a:spcPct val="90000"/>
              </a:lnSpc>
              <a:spcBef>
                <a:spcPct val="0"/>
              </a:spcBef>
              <a:buNone/>
            </a:pPr>
            <a:r>
              <a:rPr lang="en-US" altLang="en-US" sz="1400" dirty="0"/>
              <a:t>- When NFP </a:t>
            </a:r>
            <a:r>
              <a:rPr lang="en-US" altLang="en-US" sz="1400" dirty="0">
                <a:solidFill>
                  <a:srgbClr val="FF0000"/>
                </a:solidFill>
              </a:rPr>
              <a:t>decrease</a:t>
            </a:r>
            <a:r>
              <a:rPr lang="en-US" altLang="en-US" sz="1400" dirty="0"/>
              <a:t> → GFR </a:t>
            </a:r>
            <a:r>
              <a:rPr lang="en-US" altLang="en-US" sz="1400" dirty="0">
                <a:solidFill>
                  <a:srgbClr val="FF0000"/>
                </a:solidFill>
              </a:rPr>
              <a:t>decrease</a:t>
            </a:r>
          </a:p>
          <a:p>
            <a:pPr marL="0" indent="0">
              <a:lnSpc>
                <a:spcPct val="90000"/>
              </a:lnSpc>
              <a:spcBef>
                <a:spcPct val="0"/>
              </a:spcBef>
              <a:buNone/>
            </a:pPr>
            <a:r>
              <a:rPr lang="en-US" altLang="en-US" sz="1400" dirty="0"/>
              <a:t>Changes in GFR normally result from changes in glomerular blood pressure.</a:t>
            </a:r>
          </a:p>
        </p:txBody>
      </p:sp>
      <p:sp>
        <p:nvSpPr>
          <p:cNvPr id="7" name="U-Turn Arrow 6"/>
          <p:cNvSpPr/>
          <p:nvPr/>
        </p:nvSpPr>
        <p:spPr>
          <a:xfrm rot="5400000" flipV="1">
            <a:off x="153752" y="2312876"/>
            <a:ext cx="216024" cy="144016"/>
          </a:xfrm>
          <a:prstGeom prst="uturn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3934172" y="4386112"/>
            <a:ext cx="3672408" cy="288032"/>
          </a:xfrm>
          <a:prstGeom prst="round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accent2">
                    <a:lumMod val="50000"/>
                  </a:schemeClr>
                </a:solidFill>
                <a:latin typeface="Gill Sans MT" pitchFamily="34" charset="0"/>
              </a:rPr>
              <a:t>Regulation of GFR</a:t>
            </a:r>
            <a:endParaRPr lang="ar-SA" sz="2400" dirty="0">
              <a:solidFill>
                <a:schemeClr val="accent2">
                  <a:lumMod val="50000"/>
                </a:schemeClr>
              </a:solidFill>
            </a:endParaRPr>
          </a:p>
        </p:txBody>
      </p:sp>
      <p:sp>
        <p:nvSpPr>
          <p:cNvPr id="9" name="Flowchart: Connector 9"/>
          <p:cNvSpPr/>
          <p:nvPr/>
        </p:nvSpPr>
        <p:spPr>
          <a:xfrm>
            <a:off x="11135" y="4809368"/>
            <a:ext cx="6083277" cy="1855514"/>
          </a:xfrm>
          <a:prstGeom prst="flowChartConnector">
            <a:avLst/>
          </a:prstGeom>
          <a:solidFill>
            <a:srgbClr val="DFF0F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en-US" sz="1400" dirty="0">
                <a:solidFill>
                  <a:srgbClr val="FF0000"/>
                </a:solidFill>
                <a:latin typeface="Gill Sans MT" pitchFamily="34" charset="0"/>
              </a:rPr>
              <a:t>If the GFR is too </a:t>
            </a:r>
            <a:r>
              <a:rPr lang="en-US" altLang="en-US" sz="1400">
                <a:solidFill>
                  <a:srgbClr val="FF0000"/>
                </a:solidFill>
                <a:latin typeface="Gill Sans MT" pitchFamily="34" charset="0"/>
              </a:rPr>
              <a:t>high :</a:t>
            </a:r>
            <a:endParaRPr lang="en-US" altLang="en-US" sz="1400" dirty="0">
              <a:solidFill>
                <a:schemeClr val="tx2">
                  <a:lumMod val="60000"/>
                  <a:lumOff val="40000"/>
                </a:schemeClr>
              </a:solidFill>
              <a:latin typeface="Gill Sans MT" pitchFamily="34" charset="0"/>
            </a:endParaRPr>
          </a:p>
          <a:p>
            <a:pPr algn="ctr"/>
            <a:r>
              <a:rPr lang="en-US" altLang="en-US" sz="1400" dirty="0">
                <a:solidFill>
                  <a:srgbClr val="000000"/>
                </a:solidFill>
                <a:latin typeface="Gill Sans MT" pitchFamily="34" charset="0"/>
              </a:rPr>
              <a:t>Fluid flows through tubules too rapidly to be absorbed.</a:t>
            </a:r>
          </a:p>
          <a:p>
            <a:pPr algn="ctr"/>
            <a:r>
              <a:rPr lang="en-US" altLang="en-US" sz="1400" dirty="0">
                <a:solidFill>
                  <a:srgbClr val="000000"/>
                </a:solidFill>
                <a:latin typeface="Calibri"/>
              </a:rPr>
              <a:t>↓</a:t>
            </a:r>
            <a:endParaRPr lang="en-US" altLang="en-US" sz="1400" dirty="0">
              <a:solidFill>
                <a:srgbClr val="000000"/>
              </a:solidFill>
              <a:latin typeface="Gill Sans MT" pitchFamily="34" charset="0"/>
            </a:endParaRPr>
          </a:p>
          <a:p>
            <a:pPr algn="ctr"/>
            <a:r>
              <a:rPr lang="en-US" altLang="en-US" sz="1400" dirty="0">
                <a:solidFill>
                  <a:srgbClr val="000000"/>
                </a:solidFill>
                <a:latin typeface="Gill Sans MT" pitchFamily="34" charset="0"/>
              </a:rPr>
              <a:t>Urine output rises.</a:t>
            </a:r>
          </a:p>
          <a:p>
            <a:pPr algn="ctr"/>
            <a:r>
              <a:rPr lang="en-US" altLang="en-US" sz="1400" dirty="0">
                <a:solidFill>
                  <a:srgbClr val="000000"/>
                </a:solidFill>
              </a:rPr>
              <a:t>↓</a:t>
            </a:r>
            <a:endParaRPr lang="en-US" altLang="en-US" sz="1400" dirty="0">
              <a:solidFill>
                <a:srgbClr val="000000"/>
              </a:solidFill>
              <a:latin typeface="Gill Sans MT" pitchFamily="34" charset="0"/>
            </a:endParaRPr>
          </a:p>
          <a:p>
            <a:pPr marL="0" lvl="1" algn="ctr"/>
            <a:r>
              <a:rPr lang="en-US" altLang="en-US" sz="1400" dirty="0">
                <a:solidFill>
                  <a:schemeClr val="tx1"/>
                </a:solidFill>
                <a:latin typeface="Gill Sans MT" pitchFamily="34" charset="0"/>
              </a:rPr>
              <a:t>Creates threat of </a:t>
            </a:r>
            <a:r>
              <a:rPr lang="en-US" altLang="en-US" sz="1400" b="1" dirty="0">
                <a:solidFill>
                  <a:schemeClr val="tx1"/>
                </a:solidFill>
                <a:latin typeface="Gill Sans MT" pitchFamily="34" charset="0"/>
              </a:rPr>
              <a:t>dehydration</a:t>
            </a:r>
            <a:r>
              <a:rPr lang="en-US" altLang="en-US" sz="1400" dirty="0">
                <a:solidFill>
                  <a:schemeClr val="tx1"/>
                </a:solidFill>
                <a:latin typeface="Gill Sans MT" pitchFamily="34" charset="0"/>
              </a:rPr>
              <a:t> and electrolyte depletion. </a:t>
            </a:r>
            <a:r>
              <a:rPr lang="en-US" altLang="en-US" sz="1400" dirty="0">
                <a:solidFill>
                  <a:schemeClr val="bg1">
                    <a:lumMod val="50000"/>
                  </a:schemeClr>
                </a:solidFill>
                <a:latin typeface="Gill Sans MT" pitchFamily="34" charset="0"/>
              </a:rPr>
              <a:t>(</a:t>
            </a:r>
            <a:r>
              <a:rPr lang="en-US" sz="1400" b="1" dirty="0">
                <a:solidFill>
                  <a:schemeClr val="bg1">
                    <a:lumMod val="50000"/>
                  </a:schemeClr>
                </a:solidFill>
              </a:rPr>
              <a:t>It will lead to Hypo. Cases)</a:t>
            </a:r>
          </a:p>
          <a:p>
            <a:pPr algn="ctr"/>
            <a:endParaRPr lang="en-US" altLang="en-US" sz="1400" dirty="0">
              <a:solidFill>
                <a:schemeClr val="tx1"/>
              </a:solidFill>
              <a:latin typeface="Gill Sans MT" pitchFamily="34" charset="0"/>
            </a:endParaRPr>
          </a:p>
        </p:txBody>
      </p:sp>
      <p:sp>
        <p:nvSpPr>
          <p:cNvPr id="10" name="Flowchart: Connector 14"/>
          <p:cNvSpPr/>
          <p:nvPr/>
        </p:nvSpPr>
        <p:spPr>
          <a:xfrm>
            <a:off x="6202424" y="4795660"/>
            <a:ext cx="5904656" cy="1806618"/>
          </a:xfrm>
          <a:prstGeom prst="flowChartConnector">
            <a:avLst/>
          </a:prstGeom>
          <a:solidFill>
            <a:srgbClr val="DFF0F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en-US" sz="1400" dirty="0">
                <a:solidFill>
                  <a:srgbClr val="FF0000"/>
                </a:solidFill>
                <a:latin typeface="Gill Sans MT" pitchFamily="34" charset="0"/>
              </a:rPr>
              <a:t>If the GFR is too low :</a:t>
            </a:r>
            <a:endParaRPr lang="en-US" altLang="en-US" sz="1400" dirty="0">
              <a:solidFill>
                <a:schemeClr val="tx2">
                  <a:lumMod val="60000"/>
                  <a:lumOff val="40000"/>
                </a:schemeClr>
              </a:solidFill>
              <a:latin typeface="Gill Sans MT" pitchFamily="34" charset="0"/>
            </a:endParaRPr>
          </a:p>
          <a:p>
            <a:pPr algn="ctr"/>
            <a:r>
              <a:rPr lang="en-US" altLang="en-US" sz="1400" dirty="0">
                <a:solidFill>
                  <a:srgbClr val="000000"/>
                </a:solidFill>
                <a:latin typeface="Gill Sans MT" pitchFamily="34" charset="0"/>
              </a:rPr>
              <a:t>Fluid flows sluggishly through tubules</a:t>
            </a:r>
          </a:p>
          <a:p>
            <a:pPr algn="ctr"/>
            <a:r>
              <a:rPr lang="en-US" altLang="en-US" sz="1400" dirty="0">
                <a:solidFill>
                  <a:srgbClr val="000000"/>
                </a:solidFill>
              </a:rPr>
              <a:t>↓</a:t>
            </a:r>
            <a:endParaRPr lang="en-US" altLang="en-US" sz="1400" dirty="0">
              <a:solidFill>
                <a:srgbClr val="000000"/>
              </a:solidFill>
              <a:latin typeface="Gill Sans MT" pitchFamily="34" charset="0"/>
            </a:endParaRPr>
          </a:p>
          <a:p>
            <a:pPr algn="ctr"/>
            <a:r>
              <a:rPr lang="en-US" altLang="en-US" sz="1400" dirty="0">
                <a:solidFill>
                  <a:srgbClr val="000000"/>
                </a:solidFill>
                <a:latin typeface="Gill Sans MT" pitchFamily="34" charset="0"/>
              </a:rPr>
              <a:t>Tubules reabsorb wastes that should be eliminated</a:t>
            </a:r>
          </a:p>
          <a:p>
            <a:pPr algn="ctr"/>
            <a:r>
              <a:rPr lang="en-US" altLang="en-US" sz="1400" dirty="0">
                <a:solidFill>
                  <a:srgbClr val="000000"/>
                </a:solidFill>
              </a:rPr>
              <a:t>↓</a:t>
            </a:r>
            <a:endParaRPr lang="en-US" altLang="en-US" sz="1400" dirty="0">
              <a:solidFill>
                <a:srgbClr val="000000"/>
              </a:solidFill>
              <a:latin typeface="Gill Sans MT" pitchFamily="34" charset="0"/>
            </a:endParaRPr>
          </a:p>
          <a:p>
            <a:pPr algn="ctr"/>
            <a:r>
              <a:rPr lang="en-US" altLang="en-US" sz="1400" b="1" dirty="0">
                <a:solidFill>
                  <a:srgbClr val="000000"/>
                </a:solidFill>
                <a:latin typeface="Gill Sans MT" pitchFamily="34" charset="0"/>
              </a:rPr>
              <a:t>Azotemia</a:t>
            </a:r>
            <a:r>
              <a:rPr lang="en-US" altLang="en-US" sz="1400" dirty="0">
                <a:solidFill>
                  <a:srgbClr val="000000"/>
                </a:solidFill>
                <a:latin typeface="Gill Sans MT" pitchFamily="34" charset="0"/>
              </a:rPr>
              <a:t> </a:t>
            </a:r>
            <a:r>
              <a:rPr lang="en-US" altLang="en-US" sz="1400" dirty="0">
                <a:solidFill>
                  <a:schemeClr val="tx1"/>
                </a:solidFill>
                <a:latin typeface="Gill Sans MT" pitchFamily="34" charset="0"/>
              </a:rPr>
              <a:t>develops </a:t>
            </a:r>
            <a:r>
              <a:rPr lang="en-US" altLang="en-US" sz="1200" dirty="0">
                <a:solidFill>
                  <a:schemeClr val="tx1"/>
                </a:solidFill>
                <a:latin typeface="Gill Sans MT" pitchFamily="34" charset="0"/>
              </a:rPr>
              <a:t>(high levels of nitrogen-containing substances in the blood)</a:t>
            </a:r>
          </a:p>
        </p:txBody>
      </p:sp>
      <p:sp>
        <p:nvSpPr>
          <p:cNvPr id="14" name="مربع نص 13"/>
          <p:cNvSpPr txBox="1"/>
          <p:nvPr/>
        </p:nvSpPr>
        <p:spPr>
          <a:xfrm>
            <a:off x="0" y="2612591"/>
            <a:ext cx="12095945" cy="523220"/>
          </a:xfrm>
          <a:prstGeom prst="rect">
            <a:avLst/>
          </a:prstGeom>
          <a:noFill/>
        </p:spPr>
        <p:txBody>
          <a:bodyPr wrap="square" rtlCol="1">
            <a:spAutoFit/>
          </a:bodyPr>
          <a:lstStyle/>
          <a:p>
            <a:pPr algn="r" rtl="1"/>
            <a:r>
              <a:rPr lang="ar-SA" sz="1400" dirty="0">
                <a:solidFill>
                  <a:srgbClr val="DDE9EC">
                    <a:lumMod val="50000"/>
                  </a:srgbClr>
                </a:solidFill>
              </a:rPr>
              <a:t>ايش الحكمة من إن الفلتريشن يصير بهالكمية كل يوم مع إن كمية الدم بالجسم تقريبا ٥لتر ؟  نتخيل عندنا غرفة وتنظف مرة وحدة  باليوم ، فرضا لو صارت تنظف مرتين أو ثلاث أو أربع مرات بكل الأحوال راح تكون نظيفة لكن كل ما زاد عدد المرات أو تكرار العملية راح نضمن نظافتها أكثر. بنفس الفكرة بالجسم معدل الفلتريشن باليوم تقريبا من٤٠-٦٠ مرة يضمن لي إن الدم راح ينظف بشكل أفضل.</a:t>
            </a:r>
          </a:p>
        </p:txBody>
      </p:sp>
    </p:spTree>
    <p:extLst>
      <p:ext uri="{BB962C8B-B14F-4D97-AF65-F5344CB8AC3E}">
        <p14:creationId xmlns:p14="http://schemas.microsoft.com/office/powerpoint/2010/main" val="360055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531368" y="1423893"/>
            <a:ext cx="3348635" cy="4932457"/>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3" name="Rectangle 3"/>
          <p:cNvSpPr>
            <a:spLocks noGrp="1" noChangeArrowheads="1"/>
          </p:cNvSpPr>
          <p:nvPr>
            <p:ph type="body" idx="1"/>
          </p:nvPr>
        </p:nvSpPr>
        <p:spPr>
          <a:xfrm>
            <a:off x="527037" y="1451660"/>
            <a:ext cx="8023763" cy="2051818"/>
          </a:xfrm>
        </p:spPr>
        <p:txBody>
          <a:bodyPr>
            <a:normAutofit/>
          </a:bodyPr>
          <a:lstStyle/>
          <a:p>
            <a:pPr eaLnBrk="1" hangingPunct="1"/>
            <a:r>
              <a:rPr lang="en-US" altLang="en-US" sz="2000" dirty="0">
                <a:ea typeface="MS PGothic" charset="-128"/>
              </a:rPr>
              <a:t>Glomerular filtration rate (GFR) is the rate of production of filtrate at the glomeruli from plasma</a:t>
            </a:r>
          </a:p>
          <a:p>
            <a:pPr eaLnBrk="1" hangingPunct="1">
              <a:buFontTx/>
              <a:buNone/>
            </a:pPr>
            <a:r>
              <a:rPr lang="en-US" altLang="en-US" sz="2000" dirty="0">
                <a:ea typeface="MS PGothic" charset="-128"/>
              </a:rPr>
              <a:t>	– Typically </a:t>
            </a:r>
            <a:r>
              <a:rPr lang="en-US" altLang="en-US" sz="2000" dirty="0">
                <a:solidFill>
                  <a:schemeClr val="accent4">
                    <a:lumMod val="75000"/>
                  </a:schemeClr>
                </a:solidFill>
                <a:ea typeface="MS PGothic" charset="-128"/>
              </a:rPr>
              <a:t>80 – 140</a:t>
            </a:r>
            <a:r>
              <a:rPr lang="en-US" altLang="en-US" sz="2000" dirty="0">
                <a:ea typeface="MS PGothic" charset="-128"/>
              </a:rPr>
              <a:t> ml/min depending on age, sex </a:t>
            </a:r>
            <a:r>
              <a:rPr lang="en-US" altLang="en-US" sz="2000" dirty="0" smtClean="0">
                <a:ea typeface="MS PGothic" charset="-128"/>
              </a:rPr>
              <a:t>etc.</a:t>
            </a:r>
            <a:endParaRPr lang="en-US" altLang="en-US" sz="2000" dirty="0">
              <a:ea typeface="MS PGothic" charset="-128"/>
            </a:endParaRPr>
          </a:p>
          <a:p>
            <a:pPr eaLnBrk="1" hangingPunct="1">
              <a:buFontTx/>
              <a:buNone/>
            </a:pPr>
            <a:r>
              <a:rPr lang="en-US" altLang="en-US" sz="2000" dirty="0">
                <a:ea typeface="MS PGothic" charset="-128"/>
              </a:rPr>
              <a:t>	– Sum of the filtration rates of all functioning nephrons</a:t>
            </a:r>
          </a:p>
          <a:p>
            <a:pPr eaLnBrk="1" hangingPunct="1">
              <a:buFontTx/>
              <a:buNone/>
            </a:pPr>
            <a:r>
              <a:rPr lang="en-US" altLang="en-US" sz="2000" dirty="0">
                <a:ea typeface="MS PGothic" charset="-128"/>
              </a:rPr>
              <a:t>	– Index of kidney function</a:t>
            </a:r>
          </a:p>
          <a:p>
            <a:pPr eaLnBrk="1" hangingPunct="1"/>
            <a:endParaRPr lang="en-US" altLang="en-US" sz="2000" dirty="0">
              <a:ea typeface="MS PGothic" charset="-128"/>
            </a:endParaRPr>
          </a:p>
        </p:txBody>
      </p:sp>
      <p:sp>
        <p:nvSpPr>
          <p:cNvPr id="122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8C548929-07A9-F74A-BBF5-3B3611E85809}" type="slidenum">
              <a:rPr lang="en-US" altLang="en-US"/>
              <a:pPr/>
              <a:t>28</a:t>
            </a:fld>
            <a:endParaRPr lang="en-US" altLang="en-US" dirty="0"/>
          </a:p>
        </p:txBody>
      </p:sp>
      <p:sp>
        <p:nvSpPr>
          <p:cNvPr id="2" name="Rectangle 1"/>
          <p:cNvSpPr/>
          <p:nvPr/>
        </p:nvSpPr>
        <p:spPr>
          <a:xfrm>
            <a:off x="499243" y="561167"/>
            <a:ext cx="6763390" cy="584775"/>
          </a:xfrm>
          <a:prstGeom prst="rect">
            <a:avLst/>
          </a:prstGeom>
        </p:spPr>
        <p:txBody>
          <a:bodyPr wrap="none">
            <a:spAutoFit/>
          </a:bodyPr>
          <a:lstStyle/>
          <a:p>
            <a:r>
              <a:rPr lang="en-US" altLang="en-US" sz="3200" dirty="0">
                <a:solidFill>
                  <a:schemeClr val="tx2"/>
                </a:solidFill>
                <a:latin typeface="+mj-lt"/>
                <a:ea typeface="MS PGothic" charset="-128"/>
                <a:cs typeface="+mj-cs"/>
              </a:rPr>
              <a:t>Glomerular Filtration </a:t>
            </a:r>
            <a:r>
              <a:rPr lang="en-US" altLang="en-US" sz="3200" dirty="0" smtClean="0">
                <a:solidFill>
                  <a:schemeClr val="tx2"/>
                </a:solidFill>
                <a:latin typeface="+mj-lt"/>
                <a:ea typeface="MS PGothic" charset="-128"/>
                <a:cs typeface="+mj-cs"/>
              </a:rPr>
              <a:t>Rate (GFR)</a:t>
            </a:r>
            <a:endParaRPr lang="en-US" sz="3200" dirty="0">
              <a:solidFill>
                <a:schemeClr val="tx2"/>
              </a:solidFill>
              <a:latin typeface="+mj-lt"/>
              <a:ea typeface="MS PGothic" charset="-128"/>
              <a:cs typeface="+mj-cs"/>
            </a:endParaRPr>
          </a:p>
        </p:txBody>
      </p:sp>
      <p:sp>
        <p:nvSpPr>
          <p:cNvPr id="6" name="Rectangle 3"/>
          <p:cNvSpPr txBox="1">
            <a:spLocks noChangeArrowheads="1"/>
          </p:cNvSpPr>
          <p:nvPr/>
        </p:nvSpPr>
        <p:spPr>
          <a:xfrm>
            <a:off x="523436" y="3530140"/>
            <a:ext cx="8023762" cy="1726023"/>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altLang="en-US" sz="2000" dirty="0">
                <a:ea typeface="MS PGothic" charset="-128"/>
              </a:rPr>
              <a:t>Factors governing filtration rate at the capillary bed are:</a:t>
            </a:r>
          </a:p>
          <a:p>
            <a:pPr lvl="1"/>
            <a:r>
              <a:rPr lang="en-US" altLang="en-US" sz="2000" dirty="0">
                <a:solidFill>
                  <a:schemeClr val="tx1"/>
                </a:solidFill>
                <a:ea typeface="MS PGothic" charset="-128"/>
              </a:rPr>
              <a:t>Total surface area available for filtration </a:t>
            </a:r>
            <a:r>
              <a:rPr lang="en-US" altLang="en-US" sz="2000" dirty="0">
                <a:solidFill>
                  <a:schemeClr val="bg1">
                    <a:lumMod val="65000"/>
                  </a:schemeClr>
                </a:solidFill>
                <a:ea typeface="MS PGothic" charset="-128"/>
              </a:rPr>
              <a:t>(directly proportional to GFR</a:t>
            </a:r>
            <a:r>
              <a:rPr lang="en-US" altLang="en-US" sz="2000" dirty="0" smtClean="0">
                <a:solidFill>
                  <a:schemeClr val="bg1">
                    <a:lumMod val="65000"/>
                  </a:schemeClr>
                </a:solidFill>
                <a:ea typeface="MS PGothic" charset="-128"/>
              </a:rPr>
              <a:t>)</a:t>
            </a:r>
            <a:endParaRPr lang="en-US" altLang="en-US" sz="2000" dirty="0">
              <a:solidFill>
                <a:schemeClr val="bg1">
                  <a:lumMod val="65000"/>
                </a:schemeClr>
              </a:solidFill>
              <a:ea typeface="MS PGothic" charset="-128"/>
            </a:endParaRPr>
          </a:p>
          <a:p>
            <a:pPr lvl="1"/>
            <a:r>
              <a:rPr lang="en-US" altLang="en-US" sz="2000" dirty="0">
                <a:solidFill>
                  <a:schemeClr val="tx1"/>
                </a:solidFill>
                <a:ea typeface="MS PGothic" charset="-128"/>
              </a:rPr>
              <a:t>Filtration membrane permeability </a:t>
            </a:r>
            <a:r>
              <a:rPr lang="en-US" altLang="en-US" sz="2000" dirty="0">
                <a:solidFill>
                  <a:schemeClr val="bg1">
                    <a:lumMod val="65000"/>
                  </a:schemeClr>
                </a:solidFill>
                <a:ea typeface="MS PGothic" charset="-128"/>
              </a:rPr>
              <a:t>(directly proportional to GFR</a:t>
            </a:r>
            <a:r>
              <a:rPr lang="en-US" altLang="en-US" sz="2000" dirty="0" smtClean="0">
                <a:solidFill>
                  <a:schemeClr val="bg1">
                    <a:lumMod val="65000"/>
                  </a:schemeClr>
                </a:solidFill>
                <a:ea typeface="MS PGothic" charset="-128"/>
              </a:rPr>
              <a:t>)</a:t>
            </a:r>
            <a:endParaRPr lang="en-US" altLang="en-US" sz="2000" dirty="0">
              <a:solidFill>
                <a:schemeClr val="bg1">
                  <a:lumMod val="65000"/>
                </a:schemeClr>
              </a:solidFill>
              <a:ea typeface="MS PGothic" charset="-128"/>
            </a:endParaRPr>
          </a:p>
          <a:p>
            <a:pPr lvl="1"/>
            <a:r>
              <a:rPr lang="en-US" altLang="en-US" sz="2000" dirty="0">
                <a:solidFill>
                  <a:schemeClr val="tx1"/>
                </a:solidFill>
                <a:ea typeface="MS PGothic" charset="-128"/>
              </a:rPr>
              <a:t>Net filtration </a:t>
            </a:r>
            <a:r>
              <a:rPr lang="en-US" altLang="en-US" sz="2000" dirty="0" smtClean="0">
                <a:solidFill>
                  <a:schemeClr val="tx1"/>
                </a:solidFill>
                <a:ea typeface="MS PGothic" charset="-128"/>
              </a:rPr>
              <a:t>pressure (directly proportional to GFR)</a:t>
            </a:r>
            <a:endParaRPr lang="en-US" altLang="en-US" sz="2000" dirty="0">
              <a:solidFill>
                <a:schemeClr val="tx1"/>
              </a:solidFill>
              <a:ea typeface="MS PGothic" charset="-128"/>
            </a:endParaRPr>
          </a:p>
          <a:p>
            <a:pPr>
              <a:buFontTx/>
              <a:buNone/>
            </a:pPr>
            <a:endParaRPr lang="en-US" altLang="en-US" sz="2000" dirty="0">
              <a:ea typeface="MS PGothic" charset="-128"/>
            </a:endParaRPr>
          </a:p>
        </p:txBody>
      </p:sp>
      <p:sp>
        <p:nvSpPr>
          <p:cNvPr id="7" name="Rectangle 3"/>
          <p:cNvSpPr txBox="1">
            <a:spLocks noChangeArrowheads="1"/>
          </p:cNvSpPr>
          <p:nvPr/>
        </p:nvSpPr>
        <p:spPr>
          <a:xfrm>
            <a:off x="8644157" y="1768409"/>
            <a:ext cx="3235846" cy="37338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r>
              <a:rPr lang="en-US" sz="2000" dirty="0" smtClean="0">
                <a:solidFill>
                  <a:srgbClr val="000000"/>
                </a:solidFill>
              </a:rPr>
              <a:t>If the GFR is </a:t>
            </a:r>
            <a:r>
              <a:rPr lang="en-US" sz="2000" b="1" dirty="0" smtClean="0">
                <a:solidFill>
                  <a:srgbClr val="FF0066"/>
                </a:solidFill>
                <a:effectLst>
                  <a:outerShdw blurRad="38100" dist="38100" dir="2700000" algn="tl">
                    <a:srgbClr val="C0C0C0"/>
                  </a:outerShdw>
                </a:effectLst>
              </a:rPr>
              <a:t>too high</a:t>
            </a:r>
            <a:r>
              <a:rPr lang="en-US" sz="2000" dirty="0" smtClean="0">
                <a:solidFill>
                  <a:srgbClr val="000000"/>
                </a:solidFill>
              </a:rPr>
              <a:t>:</a:t>
            </a:r>
          </a:p>
          <a:p>
            <a:pPr lvl="1">
              <a:defRPr/>
            </a:pPr>
            <a:r>
              <a:rPr lang="en-US" sz="2000" dirty="0" smtClean="0">
                <a:solidFill>
                  <a:srgbClr val="000000"/>
                </a:solidFill>
              </a:rPr>
              <a:t>Needed substances cannot be reabsorbed quickly enough and are lost in the urine</a:t>
            </a:r>
          </a:p>
          <a:p>
            <a:pPr marL="0" indent="0">
              <a:buFont typeface="Wingdings 3"/>
              <a:buNone/>
              <a:defRPr/>
            </a:pPr>
            <a:endParaRPr lang="en-US" sz="2000" dirty="0" smtClean="0">
              <a:solidFill>
                <a:srgbClr val="000000"/>
              </a:solidFill>
            </a:endParaRPr>
          </a:p>
          <a:p>
            <a:pPr>
              <a:defRPr/>
            </a:pPr>
            <a:r>
              <a:rPr lang="en-US" sz="2000" dirty="0" smtClean="0">
                <a:solidFill>
                  <a:srgbClr val="000000"/>
                </a:solidFill>
              </a:rPr>
              <a:t>If the GFR is </a:t>
            </a:r>
            <a:r>
              <a:rPr lang="en-US" sz="2000" b="1" dirty="0" smtClean="0">
                <a:solidFill>
                  <a:srgbClr val="FF0066"/>
                </a:solidFill>
                <a:effectLst>
                  <a:outerShdw blurRad="38100" dist="38100" dir="2700000" algn="tl">
                    <a:srgbClr val="C0C0C0"/>
                  </a:outerShdw>
                </a:effectLst>
              </a:rPr>
              <a:t>too low</a:t>
            </a:r>
            <a:r>
              <a:rPr lang="en-US" sz="2000" dirty="0" smtClean="0">
                <a:solidFill>
                  <a:srgbClr val="000000"/>
                </a:solidFill>
              </a:rPr>
              <a:t>:</a:t>
            </a:r>
          </a:p>
          <a:p>
            <a:pPr lvl="1">
              <a:defRPr/>
            </a:pPr>
            <a:r>
              <a:rPr lang="en-US" sz="2000" dirty="0" smtClean="0">
                <a:solidFill>
                  <a:srgbClr val="000000"/>
                </a:solidFill>
              </a:rPr>
              <a:t>Everything is reabsorbed, including wastes that are normally disposed of</a:t>
            </a:r>
            <a:endParaRPr lang="en-US" sz="2000" dirty="0"/>
          </a:p>
        </p:txBody>
      </p:sp>
      <p:sp>
        <p:nvSpPr>
          <p:cNvPr id="3" name="Rectangle 2"/>
          <p:cNvSpPr/>
          <p:nvPr/>
        </p:nvSpPr>
        <p:spPr>
          <a:xfrm>
            <a:off x="600050" y="5502209"/>
            <a:ext cx="7246063" cy="707886"/>
          </a:xfrm>
          <a:prstGeom prst="rect">
            <a:avLst/>
          </a:prstGeom>
        </p:spPr>
        <p:txBody>
          <a:bodyPr wrap="square">
            <a:spAutoFit/>
          </a:bodyPr>
          <a:lstStyle/>
          <a:p>
            <a:r>
              <a:rPr lang="en-US" altLang="en-US" sz="2000" dirty="0">
                <a:ea typeface="MS PGothic" charset="-128"/>
              </a:rPr>
              <a:t>Changes in GFR normally result from changes in glomerular blood pressure</a:t>
            </a:r>
          </a:p>
        </p:txBody>
      </p:sp>
      <p:sp>
        <p:nvSpPr>
          <p:cNvPr id="8" name="Rectangle 7"/>
          <p:cNvSpPr/>
          <p:nvPr/>
        </p:nvSpPr>
        <p:spPr>
          <a:xfrm>
            <a:off x="507605" y="1410339"/>
            <a:ext cx="8023763" cy="20200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15417" y="3530140"/>
            <a:ext cx="8031781" cy="17260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07605" y="5355953"/>
            <a:ext cx="8039593" cy="10003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470759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vertical)">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vertical)">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vertical)">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vertic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vertical)">
                                      <p:cBhvr>
                                        <p:cTn id="27" dur="500"/>
                                        <p:tgtEl>
                                          <p:spTgt spid="6">
                                            <p:txEl>
                                              <p:pRg st="0" end="0"/>
                                            </p:txEl>
                                          </p:spTgt>
                                        </p:tgtEl>
                                      </p:cBhvr>
                                    </p:animEffect>
                                  </p:childTnLst>
                                </p:cTn>
                              </p:par>
                              <p:par>
                                <p:cTn id="28" presetID="3" presetClass="entr" presetSubtype="5"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linds(vertical)">
                                      <p:cBhvr>
                                        <p:cTn id="30" dur="500"/>
                                        <p:tgtEl>
                                          <p:spTgt spid="6">
                                            <p:txEl>
                                              <p:pRg st="1" end="1"/>
                                            </p:txEl>
                                          </p:spTgt>
                                        </p:tgtEl>
                                      </p:cBhvr>
                                    </p:animEffect>
                                  </p:childTnLst>
                                </p:cTn>
                              </p:par>
                              <p:par>
                                <p:cTn id="31" presetID="3" presetClass="entr" presetSubtype="5"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linds(vertical)">
                                      <p:cBhvr>
                                        <p:cTn id="33" dur="500"/>
                                        <p:tgtEl>
                                          <p:spTgt spid="6">
                                            <p:txEl>
                                              <p:pRg st="2" end="2"/>
                                            </p:txEl>
                                          </p:spTgt>
                                        </p:tgtEl>
                                      </p:cBhvr>
                                    </p:animEffect>
                                  </p:childTnLst>
                                </p:cTn>
                              </p:par>
                              <p:par>
                                <p:cTn id="34" presetID="3" presetClass="entr" presetSubtype="5"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blinds(vertical)">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5"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linds(vertical)">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5"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blinds(vertical)">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5" fill="hold" nodeType="click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Effect transition="in" filter="blinds(vertical)">
                                      <p:cBhvr>
                                        <p:cTn id="51" dur="500"/>
                                        <p:tgtEl>
                                          <p:spTgt spid="7">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5" fill="hold"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Effect transition="in" filter="blinds(vertical)">
                                      <p:cBhvr>
                                        <p:cTn id="5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29</a:t>
            </a:fld>
            <a:endParaRPr lang="en-US" dirty="0"/>
          </a:p>
        </p:txBody>
      </p:sp>
      <p:graphicFrame>
        <p:nvGraphicFramePr>
          <p:cNvPr id="5" name="Diagram 4"/>
          <p:cNvGraphicFramePr/>
          <p:nvPr>
            <p:extLst/>
          </p:nvPr>
        </p:nvGraphicFramePr>
        <p:xfrm>
          <a:off x="837828" y="908720"/>
          <a:ext cx="9362184"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مربع نص 5"/>
          <p:cNvSpPr txBox="1"/>
          <p:nvPr/>
        </p:nvSpPr>
        <p:spPr>
          <a:xfrm>
            <a:off x="1053852" y="4913585"/>
            <a:ext cx="10051404" cy="1384995"/>
          </a:xfrm>
          <a:prstGeom prst="rect">
            <a:avLst/>
          </a:prstGeom>
          <a:noFill/>
          <a:ln>
            <a:solidFill>
              <a:schemeClr val="bg1">
                <a:lumMod val="75000"/>
              </a:schemeClr>
            </a:solidFill>
            <a:prstDash val="dash"/>
          </a:ln>
        </p:spPr>
        <p:txBody>
          <a:bodyPr wrap="square" rtlCol="0">
            <a:spAutoFit/>
          </a:bodyPr>
          <a:lstStyle/>
          <a:p>
            <a:r>
              <a:rPr lang="en-US" sz="1200" u="sng" dirty="0">
                <a:solidFill>
                  <a:schemeClr val="bg1">
                    <a:lumMod val="50000"/>
                  </a:schemeClr>
                </a:solidFill>
                <a:latin typeface="Gill Sans MT" pitchFamily="34" charset="0"/>
              </a:rPr>
              <a:t>EXTRA EXPLANATION :</a:t>
            </a:r>
          </a:p>
          <a:p>
            <a:pPr marL="171450" indent="-171450">
              <a:buFont typeface="Arial" pitchFamily="34" charset="0"/>
              <a:buChar char="•"/>
            </a:pPr>
            <a:r>
              <a:rPr lang="en-US" sz="1200" dirty="0">
                <a:solidFill>
                  <a:schemeClr val="bg1">
                    <a:lumMod val="50000"/>
                  </a:schemeClr>
                </a:solidFill>
                <a:latin typeface="Gill Sans MT" pitchFamily="34" charset="0"/>
              </a:rPr>
              <a:t>20%  of Plasma volume enters the glomerulus through the afferent arteriole will be filtered and 80% will go through the efferent arteriole to the peritubular capillary then to systemic circulation without filtration. 20% which is filtered 99% of it will be absorbed to the peritubular capillary and only very small amount 1%  will be excreted to keep body fluid volume in balance.</a:t>
            </a:r>
          </a:p>
          <a:p>
            <a:endParaRPr lang="en-US" sz="1200" dirty="0">
              <a:solidFill>
                <a:schemeClr val="bg1">
                  <a:lumMod val="50000"/>
                </a:schemeClr>
              </a:solidFill>
              <a:latin typeface="Gill Sans MT" pitchFamily="34" charset="0"/>
            </a:endParaRPr>
          </a:p>
          <a:p>
            <a:pPr marL="171450" indent="-171450">
              <a:buFont typeface="Arial" pitchFamily="34" charset="0"/>
              <a:buChar char="•"/>
            </a:pPr>
            <a:r>
              <a:rPr lang="en-US" sz="1200" dirty="0">
                <a:solidFill>
                  <a:schemeClr val="bg1">
                    <a:lumMod val="50000"/>
                  </a:schemeClr>
                </a:solidFill>
              </a:rPr>
              <a:t>The most important step in urine formation is filtration. When 1000 ml of blood enters the glomeruli through Afferent arterioles only 600 plasma is filtrated the rest RBC won’t be filtrated. Also not all the 600 ml of plasma is filtrated only 20 % of it is filtrated which equal 125 ml. </a:t>
            </a:r>
          </a:p>
        </p:txBody>
      </p:sp>
      <p:sp>
        <p:nvSpPr>
          <p:cNvPr id="2" name="TextBox 1"/>
          <p:cNvSpPr txBox="1"/>
          <p:nvPr/>
        </p:nvSpPr>
        <p:spPr>
          <a:xfrm>
            <a:off x="8758708" y="1628800"/>
            <a:ext cx="2880320" cy="3046988"/>
          </a:xfrm>
          <a:prstGeom prst="rect">
            <a:avLst/>
          </a:prstGeom>
          <a:noFill/>
        </p:spPr>
        <p:txBody>
          <a:bodyPr wrap="square" rtlCol="0">
            <a:spAutoFit/>
          </a:bodyPr>
          <a:lstStyle/>
          <a:p>
            <a:pPr algn="r" rtl="1"/>
            <a:r>
              <a:rPr lang="ar-SA" sz="1600" dirty="0">
                <a:solidFill>
                  <a:schemeClr val="bg1">
                    <a:lumMod val="50000"/>
                  </a:schemeClr>
                </a:solidFill>
              </a:rPr>
              <a:t>اللي يدخل ال </a:t>
            </a:r>
            <a:r>
              <a:rPr lang="en-US" sz="1600" dirty="0">
                <a:solidFill>
                  <a:schemeClr val="bg1">
                    <a:lumMod val="50000"/>
                  </a:schemeClr>
                </a:solidFill>
              </a:rPr>
              <a:t>glomerulus </a:t>
            </a:r>
            <a:r>
              <a:rPr lang="ar-SA" sz="1600" dirty="0">
                <a:solidFill>
                  <a:schemeClr val="bg1">
                    <a:lumMod val="50000"/>
                  </a:schemeClr>
                </a:solidFill>
              </a:rPr>
              <a:t> هذا اللي </a:t>
            </a:r>
            <a:r>
              <a:rPr lang="ar-SA" sz="1600" dirty="0" err="1">
                <a:solidFill>
                  <a:schemeClr val="bg1">
                    <a:lumMod val="50000"/>
                  </a:schemeClr>
                </a:solidFill>
              </a:rPr>
              <a:t>يصيرله</a:t>
            </a:r>
            <a:r>
              <a:rPr lang="ar-SA" sz="1600" dirty="0">
                <a:solidFill>
                  <a:schemeClr val="bg1">
                    <a:lumMod val="50000"/>
                  </a:schemeClr>
                </a:solidFill>
              </a:rPr>
              <a:t> </a:t>
            </a:r>
            <a:r>
              <a:rPr lang="en-US" sz="1600" dirty="0">
                <a:solidFill>
                  <a:schemeClr val="bg1">
                    <a:lumMod val="50000"/>
                  </a:schemeClr>
                </a:solidFill>
              </a:rPr>
              <a:t>filtration </a:t>
            </a:r>
            <a:r>
              <a:rPr lang="ar-SA" sz="1600" dirty="0">
                <a:solidFill>
                  <a:schemeClr val="bg1">
                    <a:lumMod val="50000"/>
                  </a:schemeClr>
                </a:solidFill>
              </a:rPr>
              <a:t>  كميته 20% من البلازما وبعديم من ال 20 % يفضل 1%  والباقي يرجع للبلازما بس ال </a:t>
            </a:r>
            <a:r>
              <a:rPr lang="en-US" sz="1600" dirty="0">
                <a:solidFill>
                  <a:schemeClr val="bg1">
                    <a:lumMod val="50000"/>
                  </a:schemeClr>
                </a:solidFill>
              </a:rPr>
              <a:t>toxins </a:t>
            </a:r>
            <a:r>
              <a:rPr lang="ar-SA" sz="1600" dirty="0">
                <a:solidFill>
                  <a:schemeClr val="bg1">
                    <a:lumMod val="50000"/>
                  </a:schemeClr>
                </a:solidFill>
              </a:rPr>
              <a:t> و ال </a:t>
            </a:r>
            <a:r>
              <a:rPr lang="en-US" sz="1600" dirty="0">
                <a:solidFill>
                  <a:schemeClr val="bg1">
                    <a:lumMod val="50000"/>
                  </a:schemeClr>
                </a:solidFill>
              </a:rPr>
              <a:t>waste products </a:t>
            </a:r>
            <a:r>
              <a:rPr lang="ar-SA" sz="1600" dirty="0">
                <a:solidFill>
                  <a:schemeClr val="bg1">
                    <a:lumMod val="50000"/>
                  </a:schemeClr>
                </a:solidFill>
              </a:rPr>
              <a:t> </a:t>
            </a:r>
            <a:r>
              <a:rPr lang="ar-SA" sz="1600" dirty="0" err="1">
                <a:solidFill>
                  <a:schemeClr val="bg1">
                    <a:lumMod val="50000"/>
                  </a:schemeClr>
                </a:solidFill>
              </a:rPr>
              <a:t>يصيرلها</a:t>
            </a:r>
            <a:r>
              <a:rPr lang="ar-SA" sz="1600" dirty="0">
                <a:solidFill>
                  <a:schemeClr val="bg1">
                    <a:lumMod val="50000"/>
                  </a:schemeClr>
                </a:solidFill>
              </a:rPr>
              <a:t> </a:t>
            </a:r>
            <a:r>
              <a:rPr lang="en-US" sz="1600" dirty="0">
                <a:solidFill>
                  <a:schemeClr val="bg1">
                    <a:lumMod val="50000"/>
                  </a:schemeClr>
                </a:solidFill>
              </a:rPr>
              <a:t>excretion </a:t>
            </a:r>
            <a:r>
              <a:rPr lang="ar-SA" sz="1600" dirty="0">
                <a:solidFill>
                  <a:schemeClr val="bg1">
                    <a:lumMod val="50000"/>
                  </a:schemeClr>
                </a:solidFill>
              </a:rPr>
              <a:t> وممكن من كمية البلازما اللي مرت وما </a:t>
            </a:r>
            <a:r>
              <a:rPr lang="ar-SA" sz="1600" dirty="0" err="1">
                <a:solidFill>
                  <a:schemeClr val="bg1">
                    <a:lumMod val="50000"/>
                  </a:schemeClr>
                </a:solidFill>
              </a:rPr>
              <a:t>صارلها</a:t>
            </a:r>
            <a:r>
              <a:rPr lang="ar-SA" sz="1600" dirty="0">
                <a:solidFill>
                  <a:schemeClr val="bg1">
                    <a:lumMod val="50000"/>
                  </a:schemeClr>
                </a:solidFill>
              </a:rPr>
              <a:t> </a:t>
            </a:r>
            <a:r>
              <a:rPr lang="en-US" sz="1600" dirty="0">
                <a:solidFill>
                  <a:schemeClr val="bg1">
                    <a:lumMod val="50000"/>
                  </a:schemeClr>
                </a:solidFill>
              </a:rPr>
              <a:t>filtration </a:t>
            </a:r>
            <a:r>
              <a:rPr lang="ar-SA" sz="1600" dirty="0">
                <a:solidFill>
                  <a:schemeClr val="bg1">
                    <a:lumMod val="50000"/>
                  </a:schemeClr>
                </a:solidFill>
              </a:rPr>
              <a:t>يكون فيه </a:t>
            </a:r>
            <a:r>
              <a:rPr lang="en-US" sz="1600" dirty="0">
                <a:solidFill>
                  <a:schemeClr val="bg1">
                    <a:lumMod val="50000"/>
                  </a:schemeClr>
                </a:solidFill>
              </a:rPr>
              <a:t>waste products </a:t>
            </a:r>
            <a:r>
              <a:rPr lang="ar-SA" sz="1600" dirty="0">
                <a:solidFill>
                  <a:schemeClr val="bg1">
                    <a:lumMod val="50000"/>
                  </a:schemeClr>
                </a:solidFill>
              </a:rPr>
              <a:t> </a:t>
            </a:r>
            <a:r>
              <a:rPr lang="ar-SA" sz="1600" dirty="0" err="1">
                <a:solidFill>
                  <a:schemeClr val="bg1">
                    <a:lumMod val="50000"/>
                  </a:schemeClr>
                </a:solidFill>
              </a:rPr>
              <a:t>يصيرلها</a:t>
            </a:r>
            <a:r>
              <a:rPr lang="ar-SA" sz="1600" dirty="0">
                <a:solidFill>
                  <a:schemeClr val="bg1">
                    <a:lumMod val="50000"/>
                  </a:schemeClr>
                </a:solidFill>
              </a:rPr>
              <a:t> </a:t>
            </a:r>
            <a:r>
              <a:rPr lang="en-US" sz="1600" dirty="0">
                <a:solidFill>
                  <a:schemeClr val="bg1">
                    <a:lumMod val="50000"/>
                  </a:schemeClr>
                </a:solidFill>
              </a:rPr>
              <a:t>SECRETION </a:t>
            </a:r>
            <a:r>
              <a:rPr lang="ar-SA" sz="1600" dirty="0">
                <a:solidFill>
                  <a:schemeClr val="bg1">
                    <a:lumMod val="50000"/>
                  </a:schemeClr>
                </a:solidFill>
              </a:rPr>
              <a:t>مرة ثاني في </a:t>
            </a:r>
            <a:r>
              <a:rPr lang="en-US" sz="1600" dirty="0">
                <a:solidFill>
                  <a:schemeClr val="bg1">
                    <a:lumMod val="50000"/>
                  </a:schemeClr>
                </a:solidFill>
              </a:rPr>
              <a:t>lumen of the tubule </a:t>
            </a:r>
          </a:p>
          <a:p>
            <a:pPr algn="r" rtl="1"/>
            <a:endParaRPr lang="en-US" sz="1600" dirty="0">
              <a:solidFill>
                <a:schemeClr val="bg1">
                  <a:lumMod val="50000"/>
                </a:schemeClr>
              </a:solidFill>
            </a:endParaRPr>
          </a:p>
          <a:p>
            <a:pPr algn="r" rtl="1"/>
            <a:r>
              <a:rPr lang="ar-SA" sz="1600" dirty="0">
                <a:solidFill>
                  <a:schemeClr val="bg1">
                    <a:lumMod val="50000"/>
                  </a:schemeClr>
                </a:solidFill>
              </a:rPr>
              <a:t>أتمنى فهمت </a:t>
            </a:r>
            <a:r>
              <a:rPr lang="ar-SA" sz="1600" dirty="0">
                <a:solidFill>
                  <a:schemeClr val="bg1">
                    <a:lumMod val="50000"/>
                  </a:schemeClr>
                </a:solidFill>
                <a:sym typeface="Wingdings" panose="05000000000000000000" pitchFamily="2" charset="2"/>
              </a:rPr>
              <a:t></a:t>
            </a:r>
            <a:endParaRPr lang="en-US" sz="1600" dirty="0">
              <a:solidFill>
                <a:schemeClr val="bg1">
                  <a:lumMod val="50000"/>
                </a:schemeClr>
              </a:solidFill>
            </a:endParaRPr>
          </a:p>
        </p:txBody>
      </p:sp>
    </p:spTree>
    <p:extLst>
      <p:ext uri="{BB962C8B-B14F-4D97-AF65-F5344CB8AC3E}">
        <p14:creationId xmlns:p14="http://schemas.microsoft.com/office/powerpoint/2010/main" val="110538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583B2721-C3AC-E44C-A353-1925A85D1708}" type="slidenum">
              <a:rPr lang="en-US" altLang="en-US"/>
              <a:pPr/>
              <a:t>3</a:t>
            </a:fld>
            <a:endParaRPr lang="en-US" altLang="en-US" dirty="0"/>
          </a:p>
        </p:txBody>
      </p:sp>
      <p:pic>
        <p:nvPicPr>
          <p:cNvPr id="3076" name="Picture 5" descr="figure_18_01_label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2773"/>
          <a:stretch>
            <a:fillRect/>
          </a:stretch>
        </p:blipFill>
        <p:spPr>
          <a:xfrm>
            <a:off x="1125860" y="2348880"/>
            <a:ext cx="3737648" cy="3860845"/>
          </a:xfrm>
          <a:noFill/>
        </p:spPr>
      </p:pic>
      <p:sp>
        <p:nvSpPr>
          <p:cNvPr id="2" name="Rectangle 1"/>
          <p:cNvSpPr/>
          <p:nvPr/>
        </p:nvSpPr>
        <p:spPr>
          <a:xfrm>
            <a:off x="717061" y="535686"/>
            <a:ext cx="4899098" cy="584775"/>
          </a:xfrm>
          <a:prstGeom prst="rect">
            <a:avLst/>
          </a:prstGeom>
        </p:spPr>
        <p:txBody>
          <a:bodyPr wrap="none">
            <a:spAutoFit/>
          </a:bodyPr>
          <a:lstStyle/>
          <a:p>
            <a:r>
              <a:rPr lang="en-US" altLang="en-US" sz="3200" dirty="0">
                <a:solidFill>
                  <a:schemeClr val="tx2"/>
                </a:solidFill>
                <a:latin typeface="+mj-lt"/>
                <a:ea typeface="+mj-ea"/>
                <a:cs typeface="+mj-cs"/>
              </a:rPr>
              <a:t>Urinary System Organs</a:t>
            </a:r>
            <a:endParaRPr lang="en-US" sz="3200" dirty="0">
              <a:solidFill>
                <a:schemeClr val="tx2"/>
              </a:solidFill>
              <a:latin typeface="+mj-lt"/>
              <a:ea typeface="+mj-ea"/>
              <a:cs typeface="+mj-cs"/>
            </a:endParaRPr>
          </a:p>
        </p:txBody>
      </p:sp>
      <p:graphicFrame>
        <p:nvGraphicFramePr>
          <p:cNvPr id="3" name="Diagram 2"/>
          <p:cNvGraphicFramePr/>
          <p:nvPr>
            <p:extLst>
              <p:ext uri="{D42A27DB-BD31-4B8C-83A1-F6EECF244321}">
                <p14:modId xmlns:p14="http://schemas.microsoft.com/office/powerpoint/2010/main" val="1672045509"/>
              </p:ext>
            </p:extLst>
          </p:nvPr>
        </p:nvGraphicFramePr>
        <p:xfrm>
          <a:off x="4554299" y="1352582"/>
          <a:ext cx="7449691" cy="3217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5319406" y="4601192"/>
            <a:ext cx="5884171" cy="1637307"/>
          </a:xfrm>
          <a:prstGeom prst="rect">
            <a:avLst/>
          </a:prstGeom>
          <a:ln>
            <a:noFill/>
          </a:ln>
          <a:effectLst>
            <a:softEdge rad="112500"/>
          </a:effectLst>
        </p:spPr>
      </p:pic>
      <p:sp>
        <p:nvSpPr>
          <p:cNvPr id="8" name="مربع نص 6"/>
          <p:cNvSpPr txBox="1"/>
          <p:nvPr/>
        </p:nvSpPr>
        <p:spPr>
          <a:xfrm>
            <a:off x="818227" y="1480160"/>
            <a:ext cx="4974300" cy="923330"/>
          </a:xfrm>
          <a:prstGeom prst="rect">
            <a:avLst/>
          </a:prstGeom>
          <a:noFill/>
        </p:spPr>
        <p:txBody>
          <a:bodyPr wrap="square" rtlCol="0">
            <a:spAutoFit/>
          </a:bodyPr>
          <a:lstStyle/>
          <a:p>
            <a:pPr marL="285750" indent="-285750">
              <a:buFont typeface="Arial" charset="0"/>
              <a:buChar char="•"/>
            </a:pPr>
            <a:r>
              <a:rPr lang="en-US" b="1" dirty="0" smtClean="0">
                <a:latin typeface="Gill Sans MT" pitchFamily="34" charset="0"/>
              </a:rPr>
              <a:t>Weight of Kidneys: </a:t>
            </a:r>
            <a:r>
              <a:rPr lang="en-US" dirty="0">
                <a:latin typeface="Gill Sans MT" pitchFamily="34" charset="0"/>
              </a:rPr>
              <a:t>Each kidney of the adult human </a:t>
            </a:r>
            <a:r>
              <a:rPr lang="en-US" dirty="0" smtClean="0">
                <a:latin typeface="Gill Sans MT" pitchFamily="34" charset="0"/>
              </a:rPr>
              <a:t>about </a:t>
            </a:r>
            <a:r>
              <a:rPr lang="en-US" dirty="0">
                <a:solidFill>
                  <a:srgbClr val="FADA7A">
                    <a:lumMod val="75000"/>
                  </a:srgbClr>
                </a:solidFill>
              </a:rPr>
              <a:t>150</a:t>
            </a:r>
            <a:r>
              <a:rPr lang="en-US" dirty="0">
                <a:latin typeface="Gill Sans MT" pitchFamily="34" charset="0"/>
              </a:rPr>
              <a:t> gram </a:t>
            </a:r>
          </a:p>
          <a:p>
            <a:pPr marL="285750" indent="-285750">
              <a:buFont typeface="Arial" charset="0"/>
              <a:buChar char="•"/>
            </a:pPr>
            <a:r>
              <a:rPr lang="en-US" b="1" dirty="0" smtClean="0">
                <a:latin typeface="Gill Sans MT" pitchFamily="34" charset="0"/>
              </a:rPr>
              <a:t>Size of Kidneys: </a:t>
            </a:r>
            <a:r>
              <a:rPr lang="en-US" dirty="0" smtClean="0">
                <a:latin typeface="Gill Sans MT" pitchFamily="34" charset="0"/>
              </a:rPr>
              <a:t>as a clenched </a:t>
            </a:r>
            <a:r>
              <a:rPr lang="en-US" dirty="0">
                <a:latin typeface="Gill Sans MT" pitchFamily="34" charset="0"/>
              </a:rPr>
              <a:t>fist. </a:t>
            </a:r>
          </a:p>
        </p:txBody>
      </p:sp>
    </p:spTree>
    <p:extLst>
      <p:ext uri="{BB962C8B-B14F-4D97-AF65-F5344CB8AC3E}">
        <p14:creationId xmlns:p14="http://schemas.microsoft.com/office/powerpoint/2010/main" val="338221160"/>
      </p:ext>
    </p:extLst>
  </p:cSld>
  <p:clrMapOvr>
    <a:masterClrMapping/>
  </p:clrMapOvr>
  <p:transition>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30</a:t>
            </a:fld>
            <a:endParaRPr lang="en-US" dirty="0"/>
          </a:p>
        </p:txBody>
      </p:sp>
      <p:sp>
        <p:nvSpPr>
          <p:cNvPr id="7" name="مستطيل 8"/>
          <p:cNvSpPr/>
          <p:nvPr/>
        </p:nvSpPr>
        <p:spPr>
          <a:xfrm>
            <a:off x="549796" y="2941409"/>
            <a:ext cx="8479210" cy="338554"/>
          </a:xfrm>
          <a:prstGeom prst="rect">
            <a:avLst/>
          </a:prstGeom>
        </p:spPr>
        <p:txBody>
          <a:bodyPr wrap="square">
            <a:spAutoFit/>
          </a:bodyPr>
          <a:lstStyle/>
          <a:p>
            <a:pPr marL="342900" indent="-342900">
              <a:buFont typeface="Arial" pitchFamily="34" charset="0"/>
              <a:buChar char="•"/>
            </a:pPr>
            <a:r>
              <a:rPr lang="en-US" altLang="ar-SA" sz="1600" b="1" dirty="0">
                <a:solidFill>
                  <a:srgbClr val="000000"/>
                </a:solidFill>
              </a:rPr>
              <a:t>Factors governing filtration rate </a:t>
            </a:r>
            <a:r>
              <a:rPr lang="en-US" altLang="ar-SA" sz="1600" b="1" dirty="0">
                <a:solidFill>
                  <a:srgbClr val="002060"/>
                </a:solidFill>
              </a:rPr>
              <a:t>at the capillary bed </a:t>
            </a:r>
            <a:r>
              <a:rPr lang="en-US" altLang="ar-SA" sz="1600" b="1" dirty="0">
                <a:solidFill>
                  <a:srgbClr val="000000"/>
                </a:solidFill>
              </a:rPr>
              <a:t>are:</a:t>
            </a:r>
            <a:endParaRPr lang="ar-SA" sz="1600" dirty="0"/>
          </a:p>
        </p:txBody>
      </p:sp>
      <p:graphicFrame>
        <p:nvGraphicFramePr>
          <p:cNvPr id="10" name="Diagram 1"/>
          <p:cNvGraphicFramePr/>
          <p:nvPr>
            <p:extLst/>
          </p:nvPr>
        </p:nvGraphicFramePr>
        <p:xfrm>
          <a:off x="2349996" y="283608"/>
          <a:ext cx="7083424" cy="280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5"/>
          <p:cNvGraphicFramePr/>
          <p:nvPr>
            <p:extLst>
              <p:ext uri="{D42A27DB-BD31-4B8C-83A1-F6EECF244321}">
                <p14:modId xmlns:p14="http://schemas.microsoft.com/office/powerpoint/2010/main" val="388616138"/>
              </p:ext>
            </p:extLst>
          </p:nvPr>
        </p:nvGraphicFramePr>
        <p:xfrm>
          <a:off x="374892" y="3463288"/>
          <a:ext cx="7258898" cy="27073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p:cNvSpPr txBox="1"/>
          <p:nvPr/>
        </p:nvSpPr>
        <p:spPr>
          <a:xfrm>
            <a:off x="7534572" y="404664"/>
            <a:ext cx="1800200" cy="400110"/>
          </a:xfrm>
          <a:prstGeom prst="rect">
            <a:avLst/>
          </a:prstGeom>
          <a:noFill/>
        </p:spPr>
        <p:txBody>
          <a:bodyPr wrap="square" rtlCol="0">
            <a:spAutoFit/>
          </a:bodyPr>
          <a:lstStyle/>
          <a:p>
            <a:r>
              <a:rPr lang="ar-SA" dirty="0">
                <a:solidFill>
                  <a:schemeClr val="bg1">
                    <a:lumMod val="50000"/>
                  </a:schemeClr>
                </a:solidFill>
              </a:rPr>
              <a:t>الفائدة</a:t>
            </a:r>
            <a:endParaRPr lang="en-US" dirty="0">
              <a:solidFill>
                <a:schemeClr val="bg1">
                  <a:lumMod val="50000"/>
                </a:schemeClr>
              </a:solidFill>
            </a:endParaRPr>
          </a:p>
        </p:txBody>
      </p:sp>
      <p:sp>
        <p:nvSpPr>
          <p:cNvPr id="8" name="Rectangle 4"/>
          <p:cNvSpPr>
            <a:spLocks noChangeArrowheads="1"/>
          </p:cNvSpPr>
          <p:nvPr/>
        </p:nvSpPr>
        <p:spPr bwMode="auto">
          <a:xfrm>
            <a:off x="8202941" y="5001099"/>
            <a:ext cx="2983742" cy="83099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r>
              <a:rPr lang="en-US" altLang="en-US" sz="1600" dirty="0">
                <a:solidFill>
                  <a:srgbClr val="000000"/>
                </a:solidFill>
              </a:rPr>
              <a:t>NFP = HP</a:t>
            </a:r>
            <a:r>
              <a:rPr lang="en-US" altLang="en-US" sz="1600" baseline="-25000" dirty="0">
                <a:solidFill>
                  <a:srgbClr val="000000"/>
                </a:solidFill>
              </a:rPr>
              <a:t>g </a:t>
            </a:r>
            <a:r>
              <a:rPr lang="en-US" altLang="en-US" sz="1600" dirty="0">
                <a:solidFill>
                  <a:srgbClr val="000000"/>
                </a:solidFill>
              </a:rPr>
              <a:t>– (OP</a:t>
            </a:r>
            <a:r>
              <a:rPr lang="en-US" altLang="en-US" sz="1600" baseline="-25000" dirty="0">
                <a:solidFill>
                  <a:srgbClr val="000000"/>
                </a:solidFill>
              </a:rPr>
              <a:t>g + </a:t>
            </a:r>
            <a:r>
              <a:rPr lang="en-US" altLang="en-US" sz="1600" dirty="0">
                <a:solidFill>
                  <a:srgbClr val="000000"/>
                </a:solidFill>
              </a:rPr>
              <a:t>HP</a:t>
            </a:r>
            <a:r>
              <a:rPr lang="en-US" altLang="en-US" sz="1600" baseline="-25000" dirty="0">
                <a:solidFill>
                  <a:srgbClr val="000000"/>
                </a:solidFill>
              </a:rPr>
              <a:t>c</a:t>
            </a:r>
            <a:r>
              <a:rPr lang="en-US" altLang="en-US" sz="1600" dirty="0">
                <a:solidFill>
                  <a:srgbClr val="000000"/>
                </a:solidFill>
              </a:rPr>
              <a:t>)</a:t>
            </a:r>
          </a:p>
          <a:p>
            <a:pPr algn="ctr"/>
            <a:r>
              <a:rPr lang="en-US" altLang="en-US" sz="1600" dirty="0">
                <a:solidFill>
                  <a:srgbClr val="000000"/>
                </a:solidFill>
              </a:rPr>
              <a:t>Or</a:t>
            </a:r>
          </a:p>
          <a:p>
            <a:pPr algn="ctr"/>
            <a:r>
              <a:rPr lang="en-US" altLang="en-US" sz="1600" dirty="0">
                <a:solidFill>
                  <a:srgbClr val="000000"/>
                </a:solidFill>
              </a:rPr>
              <a:t>NFP = P</a:t>
            </a:r>
            <a:r>
              <a:rPr lang="en-US" altLang="en-US" sz="1600" baseline="-25000" dirty="0">
                <a:solidFill>
                  <a:srgbClr val="000000"/>
                </a:solidFill>
              </a:rPr>
              <a:t>GC</a:t>
            </a:r>
            <a:r>
              <a:rPr lang="en-US" altLang="en-US" sz="1600" dirty="0">
                <a:solidFill>
                  <a:srgbClr val="000000"/>
                </a:solidFill>
              </a:rPr>
              <a:t> – P</a:t>
            </a:r>
            <a:r>
              <a:rPr lang="en-US" altLang="en-US" sz="1600" baseline="-25000" dirty="0">
                <a:solidFill>
                  <a:srgbClr val="000000"/>
                </a:solidFill>
              </a:rPr>
              <a:t>BS</a:t>
            </a:r>
            <a:r>
              <a:rPr lang="en-US" altLang="en-US" sz="1600" dirty="0">
                <a:solidFill>
                  <a:srgbClr val="000000"/>
                </a:solidFill>
              </a:rPr>
              <a:t> - O</a:t>
            </a:r>
            <a:r>
              <a:rPr lang="en-US" altLang="en-US" sz="1600" baseline="-25000" dirty="0">
                <a:solidFill>
                  <a:srgbClr val="000000"/>
                </a:solidFill>
              </a:rPr>
              <a:t>GC</a:t>
            </a:r>
          </a:p>
        </p:txBody>
      </p:sp>
      <p:sp>
        <p:nvSpPr>
          <p:cNvPr id="9" name="Rectangle 3"/>
          <p:cNvSpPr txBox="1">
            <a:spLocks noChangeArrowheads="1"/>
          </p:cNvSpPr>
          <p:nvPr/>
        </p:nvSpPr>
        <p:spPr>
          <a:xfrm>
            <a:off x="7534572" y="3131721"/>
            <a:ext cx="4320480" cy="2806043"/>
          </a:xfrm>
          <a:prstGeom prst="rect">
            <a:avLst/>
          </a:prstGeom>
          <a:ln w="28575">
            <a:solidFill>
              <a:schemeClr val="accent1"/>
            </a:solidFill>
            <a:prstDash val="dash"/>
          </a:ln>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Font typeface="Wingdings 3"/>
              <a:buNone/>
            </a:pPr>
            <a:r>
              <a:rPr lang="en-US" altLang="en-US" sz="1600" dirty="0" smtClean="0">
                <a:solidFill>
                  <a:srgbClr val="FF0000"/>
                </a:solidFill>
                <a:ea typeface="MS PGothic" charset="-128"/>
              </a:rPr>
              <a:t>Net filtration Pressure:</a:t>
            </a:r>
          </a:p>
          <a:p>
            <a:r>
              <a:rPr lang="en-US" altLang="en-US" sz="1600" dirty="0" smtClean="0">
                <a:solidFill>
                  <a:srgbClr val="000000"/>
                </a:solidFill>
                <a:ea typeface="MS PGothic" charset="-128"/>
              </a:rPr>
              <a:t>The pressure responsible for filtrate formation</a:t>
            </a:r>
          </a:p>
          <a:p>
            <a:r>
              <a:rPr lang="en-US" altLang="en-US" sz="1600" dirty="0" smtClean="0">
                <a:solidFill>
                  <a:srgbClr val="000000"/>
                </a:solidFill>
                <a:ea typeface="MS PGothic" charset="-128"/>
              </a:rPr>
              <a:t>NFP equals the glomerular hydrostatic pressure (</a:t>
            </a:r>
            <a:r>
              <a:rPr lang="en-US" altLang="en-US" sz="1600" dirty="0" err="1" smtClean="0">
                <a:solidFill>
                  <a:srgbClr val="000000"/>
                </a:solidFill>
                <a:ea typeface="MS PGothic" charset="-128"/>
              </a:rPr>
              <a:t>HP</a:t>
            </a:r>
            <a:r>
              <a:rPr lang="en-US" altLang="en-US" sz="1600" baseline="-25000" dirty="0" err="1" smtClean="0">
                <a:solidFill>
                  <a:srgbClr val="000000"/>
                </a:solidFill>
                <a:ea typeface="MS PGothic" charset="-128"/>
              </a:rPr>
              <a:t>g</a:t>
            </a:r>
            <a:r>
              <a:rPr lang="en-US" altLang="en-US" sz="1600" dirty="0" smtClean="0">
                <a:solidFill>
                  <a:srgbClr val="000000"/>
                </a:solidFill>
                <a:ea typeface="MS PGothic" charset="-128"/>
              </a:rPr>
              <a:t>) minus the oncotic pressure of glomerular blood (</a:t>
            </a:r>
            <a:r>
              <a:rPr lang="en-US" altLang="en-US" sz="1600" dirty="0" err="1" smtClean="0">
                <a:solidFill>
                  <a:srgbClr val="000000"/>
                </a:solidFill>
                <a:ea typeface="MS PGothic" charset="-128"/>
              </a:rPr>
              <a:t>OP</a:t>
            </a:r>
            <a:r>
              <a:rPr lang="en-US" altLang="en-US" sz="1600" baseline="-25000" dirty="0" err="1" smtClean="0">
                <a:solidFill>
                  <a:srgbClr val="000000"/>
                </a:solidFill>
                <a:ea typeface="MS PGothic" charset="-128"/>
              </a:rPr>
              <a:t>g</a:t>
            </a:r>
            <a:r>
              <a:rPr lang="en-US" altLang="en-US" sz="1600" dirty="0" smtClean="0">
                <a:solidFill>
                  <a:srgbClr val="000000"/>
                </a:solidFill>
                <a:ea typeface="MS PGothic" charset="-128"/>
              </a:rPr>
              <a:t>) combined with the capsular hydrostatic pressure (</a:t>
            </a:r>
            <a:r>
              <a:rPr lang="en-US" altLang="en-US" sz="1600" dirty="0" err="1" smtClean="0">
                <a:solidFill>
                  <a:srgbClr val="000000"/>
                </a:solidFill>
                <a:ea typeface="MS PGothic" charset="-128"/>
              </a:rPr>
              <a:t>HP</a:t>
            </a:r>
            <a:r>
              <a:rPr lang="en-US" altLang="en-US" sz="1600" baseline="-25000" dirty="0" err="1" smtClean="0">
                <a:solidFill>
                  <a:srgbClr val="000000"/>
                </a:solidFill>
                <a:ea typeface="MS PGothic" charset="-128"/>
              </a:rPr>
              <a:t>c</a:t>
            </a:r>
            <a:r>
              <a:rPr lang="en-US" altLang="en-US" sz="1600" dirty="0" smtClean="0">
                <a:solidFill>
                  <a:srgbClr val="000000"/>
                </a:solidFill>
                <a:ea typeface="MS PGothic" charset="-128"/>
              </a:rPr>
              <a:t>)</a:t>
            </a:r>
            <a:endParaRPr lang="en-US" altLang="en-US" sz="1600" dirty="0">
              <a:ea typeface="MS PGothic" charset="-128"/>
            </a:endParaRPr>
          </a:p>
        </p:txBody>
      </p:sp>
    </p:spTree>
    <p:extLst>
      <p:ext uri="{BB962C8B-B14F-4D97-AF65-F5344CB8AC3E}">
        <p14:creationId xmlns:p14="http://schemas.microsoft.com/office/powerpoint/2010/main" val="5669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linds(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31</a:t>
            </a:fld>
            <a:endParaRPr lang="en-US" dirty="0">
              <a:solidFill>
                <a:srgbClr val="464653"/>
              </a:solidFill>
            </a:endParaRPr>
          </a:p>
        </p:txBody>
      </p:sp>
      <p:graphicFrame>
        <p:nvGraphicFramePr>
          <p:cNvPr id="5" name="Diagram 4"/>
          <p:cNvGraphicFramePr/>
          <p:nvPr>
            <p:extLst/>
          </p:nvPr>
        </p:nvGraphicFramePr>
        <p:xfrm>
          <a:off x="1784296" y="1633111"/>
          <a:ext cx="8424922" cy="259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24365" y="4887695"/>
            <a:ext cx="310668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tx1"/>
                </a:solidFill>
              </a:rPr>
              <a:t>It is determined by </a:t>
            </a:r>
            <a:r>
              <a:rPr lang="ar-SA" dirty="0" err="1">
                <a:solidFill>
                  <a:schemeClr val="tx1"/>
                </a:solidFill>
              </a:rPr>
              <a:t>Starling’s</a:t>
            </a:r>
            <a:r>
              <a:rPr lang="ar-SA" dirty="0">
                <a:solidFill>
                  <a:schemeClr val="tx1"/>
                </a:solidFill>
              </a:rPr>
              <a:t> </a:t>
            </a:r>
            <a:r>
              <a:rPr lang="ar-SA" dirty="0" err="1">
                <a:solidFill>
                  <a:schemeClr val="tx1"/>
                </a:solidFill>
              </a:rPr>
              <a:t>forces</a:t>
            </a:r>
            <a:r>
              <a:rPr lang="en-US" dirty="0">
                <a:solidFill>
                  <a:schemeClr val="tx1"/>
                </a:solidFill>
              </a:rPr>
              <a:t> </a:t>
            </a:r>
            <a:r>
              <a:rPr lang="en-US" sz="1400" dirty="0">
                <a:solidFill>
                  <a:srgbClr val="A6A6A6"/>
                </a:solidFill>
              </a:rPr>
              <a:t>(next slide) </a:t>
            </a:r>
          </a:p>
        </p:txBody>
      </p:sp>
      <p:sp>
        <p:nvSpPr>
          <p:cNvPr id="7" name="Down Arrow 6"/>
          <p:cNvSpPr/>
          <p:nvPr/>
        </p:nvSpPr>
        <p:spPr>
          <a:xfrm>
            <a:off x="3042815" y="4513431"/>
            <a:ext cx="199600" cy="360040"/>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69888" y="5154568"/>
            <a:ext cx="5577052" cy="646331"/>
          </a:xfrm>
          <a:prstGeom prst="rect">
            <a:avLst/>
          </a:prstGeom>
          <a:ln w="19050">
            <a:solidFill>
              <a:schemeClr val="accent2"/>
            </a:solidFill>
          </a:ln>
        </p:spPr>
        <p:txBody>
          <a:bodyPr wrap="square">
            <a:spAutoFit/>
          </a:bodyPr>
          <a:lstStyle/>
          <a:p>
            <a:r>
              <a:rPr lang="en-US" sz="1200" dirty="0">
                <a:solidFill>
                  <a:srgbClr val="A6A6A6"/>
                </a:solidFill>
              </a:rPr>
              <a:t>Early in diabetes, GFR is high. It drops later due to membrane thickening.</a:t>
            </a:r>
          </a:p>
          <a:p>
            <a:r>
              <a:rPr lang="en-US" sz="1200" dirty="0">
                <a:solidFill>
                  <a:srgbClr val="A6A6A6"/>
                </a:solidFill>
              </a:rPr>
              <a:t>Diabetes and hypertension thicken the membrane, reducing  permeability and filtration coefficient.</a:t>
            </a:r>
          </a:p>
        </p:txBody>
      </p:sp>
      <p:sp>
        <p:nvSpPr>
          <p:cNvPr id="9" name="Down Arrow 8"/>
          <p:cNvSpPr/>
          <p:nvPr/>
        </p:nvSpPr>
        <p:spPr>
          <a:xfrm>
            <a:off x="6083575" y="4369415"/>
            <a:ext cx="199600" cy="360040"/>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68233" y="4153391"/>
            <a:ext cx="1387376" cy="369332"/>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tx1"/>
                </a:solidFill>
              </a:rPr>
              <a:t>depend </a:t>
            </a:r>
            <a:r>
              <a:rPr lang="en-US" dirty="0" smtClean="0">
                <a:solidFill>
                  <a:schemeClr val="tx1"/>
                </a:solidFill>
              </a:rPr>
              <a:t>on: </a:t>
            </a:r>
            <a:endParaRPr lang="en-US" sz="1400" dirty="0">
              <a:solidFill>
                <a:schemeClr val="tx1"/>
              </a:solidFill>
            </a:endParaRPr>
          </a:p>
        </p:txBody>
      </p:sp>
      <p:sp>
        <p:nvSpPr>
          <p:cNvPr id="11" name="TextBox 10"/>
          <p:cNvSpPr txBox="1"/>
          <p:nvPr/>
        </p:nvSpPr>
        <p:spPr>
          <a:xfrm>
            <a:off x="5445477" y="4730159"/>
            <a:ext cx="138737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tx1"/>
                </a:solidFill>
              </a:rPr>
              <a:t>Permeability</a:t>
            </a:r>
            <a:endParaRPr lang="en-US" sz="1400" dirty="0">
              <a:solidFill>
                <a:schemeClr val="tx1"/>
              </a:solidFill>
            </a:endParaRPr>
          </a:p>
        </p:txBody>
      </p:sp>
      <p:sp>
        <p:nvSpPr>
          <p:cNvPr id="12" name="TextBox 11"/>
          <p:cNvSpPr txBox="1"/>
          <p:nvPr/>
        </p:nvSpPr>
        <p:spPr>
          <a:xfrm>
            <a:off x="7736959" y="4225399"/>
            <a:ext cx="138737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tx1"/>
                </a:solidFill>
              </a:rPr>
              <a:t>Surface area </a:t>
            </a:r>
            <a:endParaRPr lang="en-US" sz="1400" dirty="0">
              <a:solidFill>
                <a:schemeClr val="tx1"/>
              </a:solidFill>
            </a:endParaRPr>
          </a:p>
        </p:txBody>
      </p:sp>
      <p:sp>
        <p:nvSpPr>
          <p:cNvPr id="13" name="Down Arrow 12"/>
          <p:cNvSpPr/>
          <p:nvPr/>
        </p:nvSpPr>
        <p:spPr>
          <a:xfrm>
            <a:off x="6584494" y="3865359"/>
            <a:ext cx="199600" cy="360040"/>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6200000">
            <a:off x="7469367" y="4272663"/>
            <a:ext cx="229223" cy="278715"/>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6067151" y="5017488"/>
            <a:ext cx="216024" cy="173955"/>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91343" y="4657447"/>
            <a:ext cx="3464925" cy="261610"/>
          </a:xfrm>
          <a:prstGeom prst="rect">
            <a:avLst/>
          </a:prstGeom>
          <a:ln w="19050">
            <a:solidFill>
              <a:schemeClr val="accent2"/>
            </a:solidFill>
          </a:ln>
        </p:spPr>
        <p:txBody>
          <a:bodyPr wrap="square">
            <a:spAutoFit/>
          </a:bodyPr>
          <a:lstStyle/>
          <a:p>
            <a:r>
              <a:rPr lang="en-US" sz="1100" dirty="0">
                <a:solidFill>
                  <a:srgbClr val="A6A6A6"/>
                </a:solidFill>
              </a:rPr>
              <a:t>Nephrectomy will decrease surface area </a:t>
            </a:r>
            <a:r>
              <a:rPr lang="en-US" sz="1100" dirty="0">
                <a:solidFill>
                  <a:srgbClr val="A6A6A6"/>
                </a:solidFill>
                <a:sym typeface="Wingdings"/>
              </a:rPr>
              <a:t> decrease </a:t>
            </a:r>
            <a:r>
              <a:rPr lang="en-US" sz="1100" dirty="0" err="1">
                <a:solidFill>
                  <a:srgbClr val="A6A6A6"/>
                </a:solidFill>
                <a:sym typeface="Wingdings"/>
              </a:rPr>
              <a:t>Kf</a:t>
            </a:r>
            <a:endParaRPr lang="en-US" sz="1100" dirty="0">
              <a:solidFill>
                <a:srgbClr val="A6A6A6"/>
              </a:solidFill>
            </a:endParaRPr>
          </a:p>
        </p:txBody>
      </p:sp>
      <p:sp>
        <p:nvSpPr>
          <p:cNvPr id="17" name="Down Arrow 16"/>
          <p:cNvSpPr/>
          <p:nvPr/>
        </p:nvSpPr>
        <p:spPr>
          <a:xfrm>
            <a:off x="8299399" y="4513432"/>
            <a:ext cx="216024" cy="173955"/>
          </a:xfrm>
          <a:prstGeom prst="downArrow">
            <a:avLst/>
          </a:prstGeom>
          <a:solidFill>
            <a:srgbClr val="52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594205" y="206820"/>
            <a:ext cx="8229600" cy="914400"/>
          </a:xfrm>
        </p:spPr>
        <p:txBody>
          <a:bodyPr>
            <a:normAutofit/>
          </a:bodyPr>
          <a:lstStyle/>
          <a:p>
            <a:r>
              <a:rPr lang="en-US" sz="3600" dirty="0"/>
              <a:t>Glomerular filtration rate (GFR)</a:t>
            </a:r>
          </a:p>
        </p:txBody>
      </p:sp>
      <p:sp>
        <p:nvSpPr>
          <p:cNvPr id="19" name="Rectangle 18"/>
          <p:cNvSpPr/>
          <p:nvPr/>
        </p:nvSpPr>
        <p:spPr>
          <a:xfrm>
            <a:off x="787989" y="1314660"/>
            <a:ext cx="2135713" cy="461665"/>
          </a:xfrm>
          <a:prstGeom prst="rect">
            <a:avLst/>
          </a:prstGeom>
        </p:spPr>
        <p:txBody>
          <a:bodyPr wrap="none">
            <a:spAutoFit/>
          </a:bodyPr>
          <a:lstStyle/>
          <a:p>
            <a:r>
              <a:rPr lang="en-US" sz="2400" dirty="0">
                <a:solidFill>
                  <a:schemeClr val="accent2">
                    <a:lumMod val="75000"/>
                  </a:schemeClr>
                </a:solidFill>
                <a:latin typeface="Gill Sans MT" pitchFamily="34" charset="0"/>
              </a:rPr>
              <a:t>Determined by:</a:t>
            </a:r>
            <a:endParaRPr lang="ar-SA" sz="2400" dirty="0">
              <a:solidFill>
                <a:schemeClr val="accent2">
                  <a:lumMod val="75000"/>
                </a:schemeClr>
              </a:solidFill>
              <a:latin typeface="Gill Sans MT" pitchFamily="34" charset="0"/>
            </a:endParaRPr>
          </a:p>
        </p:txBody>
      </p:sp>
    </p:spTree>
    <p:extLst>
      <p:ext uri="{BB962C8B-B14F-4D97-AF65-F5344CB8AC3E}">
        <p14:creationId xmlns:p14="http://schemas.microsoft.com/office/powerpoint/2010/main" val="721464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4446" y="1202784"/>
            <a:ext cx="5321896" cy="3383229"/>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310436" y="1306155"/>
            <a:ext cx="5616624" cy="3312623"/>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342117" y="4729811"/>
            <a:ext cx="4310352" cy="1478668"/>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5" name="Rectangle 5"/>
          <p:cNvSpPr>
            <a:spLocks noChangeArrowheads="1"/>
          </p:cNvSpPr>
          <p:nvPr/>
        </p:nvSpPr>
        <p:spPr bwMode="auto">
          <a:xfrm>
            <a:off x="621804" y="1268760"/>
            <a:ext cx="5544616" cy="3785652"/>
          </a:xfrm>
          <a:prstGeom prst="rect">
            <a:avLst/>
          </a:prstGeom>
          <a:noFill/>
          <a:ln w="9525">
            <a:noFill/>
            <a:miter lim="800000"/>
            <a:headEnd/>
            <a:tailEnd/>
          </a:ln>
        </p:spPr>
        <p:txBody>
          <a:bodyPr wrap="square">
            <a:spAutoFit/>
          </a:bodyPr>
          <a:lstStyle/>
          <a:p>
            <a:pPr>
              <a:defRPr/>
            </a:pPr>
            <a:r>
              <a:rPr lang="en-US" sz="2000" dirty="0" smtClean="0">
                <a:ea typeface="MS PGothic" charset="0"/>
                <a:cs typeface="MS PGothic" charset="0"/>
              </a:rPr>
              <a:t>Filtration: </a:t>
            </a:r>
            <a:r>
              <a:rPr lang="en-US" b="1" u="sng" dirty="0"/>
              <a:t>Hydrostatic Pressure</a:t>
            </a:r>
          </a:p>
          <a:p>
            <a:pPr marL="342900" indent="-342900">
              <a:buFont typeface="Arial" charset="0"/>
              <a:buChar char="•"/>
              <a:defRPr/>
            </a:pPr>
            <a:endParaRPr lang="en-US" altLang="en-US" sz="2000" dirty="0" smtClean="0">
              <a:ea typeface="MS PGothic" pitchFamily="34" charset="-128"/>
            </a:endParaRPr>
          </a:p>
          <a:p>
            <a:pPr marL="342900" indent="-342900">
              <a:buFont typeface="Arial" charset="0"/>
              <a:buChar char="•"/>
              <a:defRPr/>
            </a:pPr>
            <a:r>
              <a:rPr lang="en-US" altLang="en-US" sz="2000" dirty="0" smtClean="0">
                <a:ea typeface="MS PGothic" pitchFamily="34" charset="-128"/>
              </a:rPr>
              <a:t>glomerular </a:t>
            </a:r>
            <a:r>
              <a:rPr lang="en-US" altLang="en-US" sz="2000" dirty="0">
                <a:ea typeface="MS PGothic" pitchFamily="34" charset="-128"/>
              </a:rPr>
              <a:t>hydrostatic pressure (</a:t>
            </a:r>
            <a:r>
              <a:rPr lang="en-US" altLang="en-US" sz="2000" dirty="0" smtClean="0">
                <a:ea typeface="MS PGothic" pitchFamily="34" charset="-128"/>
              </a:rPr>
              <a:t>GHP) </a:t>
            </a:r>
          </a:p>
          <a:p>
            <a:pPr>
              <a:defRPr/>
            </a:pPr>
            <a:r>
              <a:rPr lang="en-US" altLang="en-US" sz="2000" dirty="0" smtClean="0">
                <a:ea typeface="MS PGothic" pitchFamily="34" charset="-128"/>
                <a:sym typeface="Wingdings"/>
              </a:rPr>
              <a:t> </a:t>
            </a:r>
            <a:r>
              <a:rPr lang="en-US" altLang="en-US" sz="2000" dirty="0" smtClean="0">
                <a:ea typeface="MS PGothic" pitchFamily="34" charset="-128"/>
              </a:rPr>
              <a:t>pushes fluid out of vessels</a:t>
            </a:r>
          </a:p>
          <a:p>
            <a:pPr marL="342900" indent="-342900">
              <a:buFont typeface="Arial" charset="0"/>
              <a:buChar char="•"/>
              <a:defRPr/>
            </a:pPr>
            <a:r>
              <a:rPr lang="en-US" altLang="en-US" sz="2000" dirty="0" smtClean="0">
                <a:ea typeface="MS PGothic" pitchFamily="34" charset="-128"/>
              </a:rPr>
              <a:t>capsular </a:t>
            </a:r>
            <a:r>
              <a:rPr lang="en-US" altLang="en-US" sz="2000" dirty="0">
                <a:ea typeface="MS PGothic" pitchFamily="34" charset="-128"/>
              </a:rPr>
              <a:t>hydrostatic pressure (</a:t>
            </a:r>
            <a:r>
              <a:rPr lang="en-US" altLang="en-US" sz="2000" dirty="0" smtClean="0">
                <a:ea typeface="MS PGothic" pitchFamily="34" charset="-128"/>
              </a:rPr>
              <a:t>CsHP) </a:t>
            </a:r>
          </a:p>
          <a:p>
            <a:pPr>
              <a:defRPr/>
            </a:pPr>
            <a:r>
              <a:rPr lang="en-US" altLang="en-US" sz="2000" dirty="0" smtClean="0">
                <a:ea typeface="MS PGothic" pitchFamily="34" charset="-128"/>
                <a:sym typeface="Wingdings"/>
              </a:rPr>
              <a:t> </a:t>
            </a:r>
            <a:r>
              <a:rPr lang="en-US" altLang="en-US" sz="2000" dirty="0" smtClean="0">
                <a:ea typeface="MS PGothic" pitchFamily="34" charset="-128"/>
              </a:rPr>
              <a:t>pushes fluid back into vessels</a:t>
            </a:r>
          </a:p>
          <a:p>
            <a:pPr marL="342900" indent="-342900">
              <a:buFont typeface="Arial" charset="0"/>
              <a:buChar char="•"/>
              <a:defRPr/>
            </a:pPr>
            <a:r>
              <a:rPr lang="en-US" altLang="en-US" sz="2000" dirty="0" smtClean="0">
                <a:ea typeface="MS PGothic" pitchFamily="34" charset="-128"/>
              </a:rPr>
              <a:t>net </a:t>
            </a:r>
            <a:r>
              <a:rPr lang="en-US" altLang="en-US" sz="2000" dirty="0">
                <a:ea typeface="MS PGothic" pitchFamily="34" charset="-128"/>
              </a:rPr>
              <a:t>hydrostatic pressure (NHP)</a:t>
            </a:r>
          </a:p>
          <a:p>
            <a:pPr>
              <a:defRPr/>
            </a:pPr>
            <a:r>
              <a:rPr lang="en-US" altLang="en-US" sz="2000" dirty="0">
                <a:ea typeface="MS PGothic" pitchFamily="34" charset="-128"/>
              </a:rPr>
              <a:t>NHP  =  GHP </a:t>
            </a:r>
            <a:r>
              <a:rPr lang="en-US" altLang="en-US" sz="2000" dirty="0" smtClean="0">
                <a:ea typeface="MS PGothic" pitchFamily="34" charset="-128"/>
              </a:rPr>
              <a:t>– CsHP</a:t>
            </a:r>
          </a:p>
          <a:p>
            <a:pPr>
              <a:defRPr/>
            </a:pPr>
            <a:endParaRPr lang="en-US" altLang="en-US" sz="2000" dirty="0">
              <a:ea typeface="MS PGothic" pitchFamily="34" charset="-128"/>
            </a:endParaRPr>
          </a:p>
          <a:p>
            <a:pPr>
              <a:defRPr/>
            </a:pPr>
            <a:r>
              <a:rPr lang="en-US" altLang="en-US" sz="2000" dirty="0" smtClean="0">
                <a:solidFill>
                  <a:schemeClr val="accent4">
                    <a:lumMod val="75000"/>
                  </a:schemeClr>
                </a:solidFill>
                <a:ea typeface="MS PGothic" pitchFamily="34" charset="-128"/>
              </a:rPr>
              <a:t>35</a:t>
            </a:r>
            <a:r>
              <a:rPr lang="en-US" altLang="en-US" sz="2000" dirty="0" smtClean="0">
                <a:ea typeface="MS PGothic" pitchFamily="34" charset="-128"/>
              </a:rPr>
              <a:t>  </a:t>
            </a:r>
            <a:r>
              <a:rPr lang="en-US" altLang="en-US" sz="2000" dirty="0">
                <a:ea typeface="MS PGothic" pitchFamily="34" charset="-128"/>
              </a:rPr>
              <a:t>= </a:t>
            </a:r>
            <a:r>
              <a:rPr lang="en-US" altLang="en-US" sz="2000" dirty="0">
                <a:solidFill>
                  <a:schemeClr val="accent4">
                    <a:lumMod val="75000"/>
                  </a:schemeClr>
                </a:solidFill>
                <a:ea typeface="MS PGothic" pitchFamily="34" charset="-128"/>
              </a:rPr>
              <a:t>50-15</a:t>
            </a:r>
            <a:r>
              <a:rPr lang="en-US" altLang="en-US" sz="2000" dirty="0">
                <a:ea typeface="MS PGothic" pitchFamily="34" charset="-128"/>
              </a:rPr>
              <a:t> mm Hg</a:t>
            </a:r>
          </a:p>
          <a:p>
            <a:pPr>
              <a:defRPr/>
            </a:pPr>
            <a:endParaRPr lang="en-US" altLang="en-US" sz="2000" dirty="0">
              <a:ea typeface="MS PGothic" pitchFamily="34" charset="-128"/>
            </a:endParaRPr>
          </a:p>
          <a:p>
            <a:pPr>
              <a:defRPr/>
            </a:pPr>
            <a:endParaRPr lang="en-US" altLang="en-US" sz="2000" dirty="0">
              <a:ea typeface="MS PGothic" pitchFamily="34" charset="-128"/>
            </a:endParaRPr>
          </a:p>
        </p:txBody>
      </p:sp>
      <p:sp>
        <p:nvSpPr>
          <p:cNvPr id="30729" name="Slide Number Placeholder 1"/>
          <p:cNvSpPr>
            <a:spLocks noGrp="1"/>
          </p:cNvSpPr>
          <p:nvPr>
            <p:ph type="sldNum" sz="quarter" idx="12"/>
          </p:nvPr>
        </p:nvSpPr>
        <p:spPr>
          <a:xfrm>
            <a:off x="753200" y="6371041"/>
            <a:ext cx="2640912" cy="365760"/>
          </a:xfrm>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93CE843D-E92F-CF4D-BFA7-0A4D7AA62ED3}" type="slidenum">
              <a:rPr lang="en-US" altLang="en-US"/>
              <a:pPr/>
              <a:t>32</a:t>
            </a:fld>
            <a:endParaRPr lang="en-US" altLang="en-US" dirty="0"/>
          </a:p>
        </p:txBody>
      </p:sp>
      <p:sp>
        <p:nvSpPr>
          <p:cNvPr id="10" name="Rectangle 5"/>
          <p:cNvSpPr>
            <a:spLocks noChangeArrowheads="1"/>
          </p:cNvSpPr>
          <p:nvPr/>
        </p:nvSpPr>
        <p:spPr bwMode="auto">
          <a:xfrm>
            <a:off x="6310436" y="1305221"/>
            <a:ext cx="4968552" cy="2246769"/>
          </a:xfrm>
          <a:prstGeom prst="rect">
            <a:avLst/>
          </a:prstGeom>
          <a:noFill/>
          <a:ln w="9525">
            <a:noFill/>
            <a:miter lim="800000"/>
            <a:headEnd/>
            <a:tailEnd/>
          </a:ln>
        </p:spPr>
        <p:txBody>
          <a:bodyPr wrap="square">
            <a:spAutoFit/>
          </a:bodyPr>
          <a:lstStyle/>
          <a:p>
            <a:pPr>
              <a:defRPr/>
            </a:pPr>
            <a:r>
              <a:rPr lang="en-US" sz="2000" dirty="0" smtClean="0"/>
              <a:t>Filtration: </a:t>
            </a:r>
            <a:r>
              <a:rPr lang="en-US" sz="2000" b="1" u="sng" dirty="0" smtClean="0"/>
              <a:t>Colloid </a:t>
            </a:r>
            <a:r>
              <a:rPr lang="en-US" sz="2000" b="1" u="sng" dirty="0"/>
              <a:t>Pressure</a:t>
            </a:r>
          </a:p>
          <a:p>
            <a:pPr marL="342900" indent="-342900">
              <a:buFont typeface="Arial" charset="0"/>
              <a:buChar char="•"/>
              <a:defRPr/>
            </a:pPr>
            <a:endParaRPr lang="en-US" altLang="en-US" sz="2000" dirty="0" smtClean="0">
              <a:ea typeface="MS PGothic" pitchFamily="34" charset="-128"/>
            </a:endParaRPr>
          </a:p>
          <a:p>
            <a:pPr marL="342900" indent="-342900">
              <a:buFont typeface="Arial" charset="0"/>
              <a:buChar char="•"/>
              <a:defRPr/>
            </a:pPr>
            <a:r>
              <a:rPr lang="en-US" altLang="en-US" sz="2000" dirty="0" smtClean="0">
                <a:ea typeface="MS PGothic" pitchFamily="34" charset="-128"/>
              </a:rPr>
              <a:t>blood </a:t>
            </a:r>
            <a:r>
              <a:rPr lang="en-US" altLang="en-US" sz="2000" dirty="0">
                <a:ea typeface="MS PGothic" pitchFamily="34" charset="-128"/>
              </a:rPr>
              <a:t>colloid osmotic pressure (BCOP)</a:t>
            </a:r>
          </a:p>
          <a:p>
            <a:pPr marL="342900" indent="-342900">
              <a:buFont typeface="Arial" charset="0"/>
              <a:buChar char="•"/>
              <a:defRPr/>
            </a:pPr>
            <a:r>
              <a:rPr lang="en-US" altLang="en-US" sz="2000" dirty="0" smtClean="0">
                <a:ea typeface="MS PGothic" pitchFamily="34" charset="-128"/>
              </a:rPr>
              <a:t>proteins </a:t>
            </a:r>
            <a:r>
              <a:rPr lang="en-US" altLang="en-US" sz="2000" dirty="0">
                <a:ea typeface="MS PGothic" pitchFamily="34" charset="-128"/>
              </a:rPr>
              <a:t>in blood (</a:t>
            </a:r>
            <a:r>
              <a:rPr lang="en-US" altLang="en-US" sz="2000" dirty="0" smtClean="0">
                <a:ea typeface="MS PGothic" pitchFamily="34" charset="-128"/>
              </a:rPr>
              <a:t>hyperosmotic) draws </a:t>
            </a:r>
            <a:r>
              <a:rPr lang="en-US" altLang="en-US" sz="2000" dirty="0">
                <a:ea typeface="MS PGothic" pitchFamily="34" charset="-128"/>
              </a:rPr>
              <a:t>water back into blood</a:t>
            </a:r>
          </a:p>
          <a:p>
            <a:pPr>
              <a:defRPr/>
            </a:pPr>
            <a:endParaRPr lang="en-US" altLang="en-US" sz="2000" dirty="0">
              <a:ea typeface="MS PGothic" pitchFamily="34" charset="-128"/>
            </a:endParaRPr>
          </a:p>
          <a:p>
            <a:pPr>
              <a:defRPr/>
            </a:pPr>
            <a:r>
              <a:rPr lang="en-US" altLang="en-US" sz="2000" dirty="0">
                <a:ea typeface="MS PGothic" pitchFamily="34" charset="-128"/>
              </a:rPr>
              <a:t>		~ </a:t>
            </a:r>
            <a:r>
              <a:rPr lang="en-US" altLang="en-US" sz="2000" dirty="0">
                <a:solidFill>
                  <a:schemeClr val="accent4">
                    <a:lumMod val="75000"/>
                  </a:schemeClr>
                </a:solidFill>
                <a:ea typeface="MS PGothic" pitchFamily="34" charset="-128"/>
              </a:rPr>
              <a:t>25</a:t>
            </a:r>
            <a:r>
              <a:rPr lang="en-US" altLang="en-US" sz="2000" dirty="0">
                <a:ea typeface="MS PGothic" pitchFamily="34" charset="-128"/>
              </a:rPr>
              <a:t> mm Hg</a:t>
            </a:r>
          </a:p>
        </p:txBody>
      </p:sp>
      <p:sp>
        <p:nvSpPr>
          <p:cNvPr id="5" name="Rectangle 5"/>
          <p:cNvSpPr>
            <a:spLocks noChangeArrowheads="1"/>
          </p:cNvSpPr>
          <p:nvPr/>
        </p:nvSpPr>
        <p:spPr bwMode="auto">
          <a:xfrm>
            <a:off x="4603604" y="4706056"/>
            <a:ext cx="4048865" cy="1323439"/>
          </a:xfrm>
          <a:prstGeom prst="rect">
            <a:avLst/>
          </a:prstGeom>
          <a:noFill/>
          <a:ln w="9525">
            <a:noFill/>
            <a:miter lim="800000"/>
            <a:headEnd/>
            <a:tailEnd/>
          </a:ln>
        </p:spPr>
        <p:txBody>
          <a:bodyPr wrap="none">
            <a:spAutoFit/>
          </a:bodyPr>
          <a:lstStyle/>
          <a:p>
            <a:pPr>
              <a:defRPr/>
            </a:pPr>
            <a:r>
              <a:rPr lang="en-US" sz="2000" dirty="0" smtClean="0">
                <a:ea typeface="MS PGothic" charset="0"/>
                <a:cs typeface="MS PGothic" charset="0"/>
              </a:rPr>
              <a:t>Filtration: </a:t>
            </a:r>
            <a:r>
              <a:rPr lang="en-US" sz="2000" b="1" u="sng" dirty="0" smtClean="0">
                <a:solidFill>
                  <a:srgbClr val="FF0000"/>
                </a:solidFill>
              </a:rPr>
              <a:t>Filtration </a:t>
            </a:r>
            <a:r>
              <a:rPr lang="en-US" sz="2000" b="1" u="sng" dirty="0">
                <a:solidFill>
                  <a:srgbClr val="FF0000"/>
                </a:solidFill>
              </a:rPr>
              <a:t>Pressure (FP)</a:t>
            </a:r>
          </a:p>
          <a:p>
            <a:pPr>
              <a:defRPr/>
            </a:pPr>
            <a:endParaRPr lang="en-US" altLang="en-US" sz="2000" dirty="0" smtClean="0">
              <a:ea typeface="MS PGothic" pitchFamily="34" charset="-128"/>
            </a:endParaRPr>
          </a:p>
          <a:p>
            <a:pPr>
              <a:defRPr/>
            </a:pPr>
            <a:r>
              <a:rPr lang="en-US" altLang="en-US" sz="2000" dirty="0" smtClean="0">
                <a:ea typeface="MS PGothic" pitchFamily="34" charset="-128"/>
              </a:rPr>
              <a:t>FP </a:t>
            </a:r>
            <a:r>
              <a:rPr lang="en-US" altLang="en-US" sz="2000" dirty="0">
                <a:ea typeface="MS PGothic" pitchFamily="34" charset="-128"/>
              </a:rPr>
              <a:t>= NHP </a:t>
            </a:r>
            <a:r>
              <a:rPr lang="en-US" altLang="en-US" sz="2000" dirty="0" smtClean="0">
                <a:ea typeface="MS PGothic" pitchFamily="34" charset="-128"/>
              </a:rPr>
              <a:t>– BCOP</a:t>
            </a:r>
          </a:p>
          <a:p>
            <a:pPr>
              <a:defRPr/>
            </a:pPr>
            <a:r>
              <a:rPr lang="en-US" altLang="en-US" sz="2000" dirty="0">
                <a:solidFill>
                  <a:schemeClr val="accent4">
                    <a:lumMod val="75000"/>
                  </a:schemeClr>
                </a:solidFill>
                <a:ea typeface="MS PGothic" pitchFamily="34" charset="-128"/>
              </a:rPr>
              <a:t>10</a:t>
            </a:r>
            <a:r>
              <a:rPr lang="en-US" altLang="en-US" sz="2000" dirty="0">
                <a:ea typeface="MS PGothic" pitchFamily="34" charset="-128"/>
              </a:rPr>
              <a:t> = </a:t>
            </a:r>
            <a:r>
              <a:rPr lang="en-US" altLang="en-US" sz="2000" dirty="0">
                <a:solidFill>
                  <a:schemeClr val="accent4">
                    <a:lumMod val="75000"/>
                  </a:schemeClr>
                </a:solidFill>
                <a:ea typeface="MS PGothic" pitchFamily="34" charset="-128"/>
              </a:rPr>
              <a:t>35</a:t>
            </a:r>
            <a:r>
              <a:rPr lang="en-US" altLang="en-US" sz="2000" dirty="0">
                <a:ea typeface="MS PGothic" pitchFamily="34" charset="-128"/>
              </a:rPr>
              <a:t>  -  </a:t>
            </a:r>
            <a:r>
              <a:rPr lang="en-US" altLang="en-US" sz="2000" dirty="0">
                <a:solidFill>
                  <a:schemeClr val="accent4">
                    <a:lumMod val="75000"/>
                  </a:schemeClr>
                </a:solidFill>
                <a:ea typeface="MS PGothic" pitchFamily="34" charset="-128"/>
              </a:rPr>
              <a:t>25</a:t>
            </a:r>
            <a:r>
              <a:rPr lang="en-US" altLang="en-US" sz="2000" dirty="0">
                <a:ea typeface="MS PGothic" pitchFamily="34" charset="-128"/>
              </a:rPr>
              <a:t> </a:t>
            </a:r>
            <a:r>
              <a:rPr lang="en-US" altLang="en-US" sz="2000" dirty="0" smtClean="0">
                <a:ea typeface="MS PGothic" pitchFamily="34" charset="-128"/>
              </a:rPr>
              <a:t>mmHg</a:t>
            </a:r>
            <a:endParaRPr lang="en-US" altLang="en-US" sz="2000" dirty="0">
              <a:ea typeface="MS PGothic" pitchFamily="34" charset="-128"/>
            </a:endParaRPr>
          </a:p>
        </p:txBody>
      </p:sp>
      <p:sp>
        <p:nvSpPr>
          <p:cNvPr id="6" name="Rectangle 10"/>
          <p:cNvSpPr>
            <a:spLocks noChangeArrowheads="1"/>
          </p:cNvSpPr>
          <p:nvPr/>
        </p:nvSpPr>
        <p:spPr bwMode="auto">
          <a:xfrm>
            <a:off x="477788" y="4913125"/>
            <a:ext cx="3851920" cy="1200329"/>
          </a:xfrm>
          <a:prstGeom prst="rect">
            <a:avLst/>
          </a:prstGeom>
          <a:noFill/>
          <a:ln w="9525">
            <a:noFill/>
            <a:miter lim="800000"/>
            <a:headEnd/>
            <a:tailEnd/>
          </a:ln>
        </p:spPr>
        <p:txBody>
          <a:bodyPr wrap="square">
            <a:spAutoFit/>
          </a:bodyPr>
          <a:lstStyle/>
          <a:p>
            <a:pPr>
              <a:defRPr/>
            </a:pPr>
            <a:r>
              <a:rPr lang="en-US" altLang="en-US" dirty="0">
                <a:ea typeface="MS PGothic" pitchFamily="34" charset="-128"/>
              </a:rPr>
              <a:t>importance of blood </a:t>
            </a:r>
            <a:r>
              <a:rPr lang="en-US" altLang="en-US" dirty="0" smtClean="0">
                <a:ea typeface="MS PGothic" pitchFamily="34" charset="-128"/>
              </a:rPr>
              <a:t>pressure</a:t>
            </a:r>
          </a:p>
          <a:p>
            <a:pPr>
              <a:defRPr/>
            </a:pPr>
            <a:r>
              <a:rPr lang="en-US" altLang="en-US" dirty="0" smtClean="0">
                <a:solidFill>
                  <a:srgbClr val="FF0000"/>
                </a:solidFill>
                <a:ea typeface="MS PGothic" pitchFamily="34" charset="-128"/>
              </a:rPr>
              <a:t>20</a:t>
            </a:r>
            <a:r>
              <a:rPr lang="en-US" altLang="en-US" dirty="0">
                <a:solidFill>
                  <a:srgbClr val="FF0000"/>
                </a:solidFill>
                <a:ea typeface="MS PGothic" pitchFamily="34" charset="-128"/>
              </a:rPr>
              <a:t>% </a:t>
            </a:r>
            <a:r>
              <a:rPr lang="en-US" altLang="en-US" dirty="0">
                <a:ea typeface="MS PGothic" pitchFamily="34" charset="-128"/>
              </a:rPr>
              <a:t>drop in blood pressure</a:t>
            </a:r>
          </a:p>
          <a:p>
            <a:pPr>
              <a:defRPr/>
            </a:pPr>
            <a:r>
              <a:rPr lang="en-US" altLang="en-US" dirty="0" smtClean="0">
                <a:solidFill>
                  <a:schemeClr val="accent4">
                    <a:lumMod val="75000"/>
                  </a:schemeClr>
                </a:solidFill>
                <a:ea typeface="MS PGothic" pitchFamily="34" charset="-128"/>
              </a:rPr>
              <a:t>50</a:t>
            </a:r>
            <a:r>
              <a:rPr lang="en-US" altLang="en-US" dirty="0" smtClean="0">
                <a:ea typeface="MS PGothic" pitchFamily="34" charset="-128"/>
              </a:rPr>
              <a:t>mmHg </a:t>
            </a:r>
            <a:r>
              <a:rPr lang="en-US" altLang="en-US" dirty="0">
                <a:ea typeface="MS PGothic" pitchFamily="34" charset="-128"/>
              </a:rPr>
              <a:t>to </a:t>
            </a:r>
            <a:r>
              <a:rPr lang="en-US" altLang="en-US" dirty="0">
                <a:solidFill>
                  <a:schemeClr val="accent4">
                    <a:lumMod val="75000"/>
                  </a:schemeClr>
                </a:solidFill>
                <a:ea typeface="MS PGothic" pitchFamily="34" charset="-128"/>
              </a:rPr>
              <a:t>40</a:t>
            </a:r>
            <a:r>
              <a:rPr lang="en-US" altLang="en-US" dirty="0">
                <a:ea typeface="MS PGothic" pitchFamily="34" charset="-128"/>
              </a:rPr>
              <a:t>mm </a:t>
            </a:r>
            <a:r>
              <a:rPr lang="en-US" altLang="en-US" dirty="0" smtClean="0">
                <a:ea typeface="MS PGothic" pitchFamily="34" charset="-128"/>
              </a:rPr>
              <a:t>Hg </a:t>
            </a:r>
            <a:r>
              <a:rPr lang="en-US" altLang="en-US" dirty="0" smtClean="0">
                <a:ea typeface="MS PGothic" pitchFamily="34" charset="-128"/>
                <a:sym typeface="Wingdings"/>
              </a:rPr>
              <a:t> </a:t>
            </a:r>
            <a:r>
              <a:rPr lang="en-US" altLang="en-US" dirty="0" smtClean="0">
                <a:ea typeface="MS PGothic" pitchFamily="34" charset="-128"/>
              </a:rPr>
              <a:t>filtration </a:t>
            </a:r>
            <a:r>
              <a:rPr lang="en-US" altLang="en-US" dirty="0">
                <a:ea typeface="MS PGothic" pitchFamily="34" charset="-128"/>
              </a:rPr>
              <a:t>would stop</a:t>
            </a:r>
          </a:p>
        </p:txBody>
      </p:sp>
      <p:sp>
        <p:nvSpPr>
          <p:cNvPr id="7" name="Rectangle 6"/>
          <p:cNvSpPr/>
          <p:nvPr/>
        </p:nvSpPr>
        <p:spPr>
          <a:xfrm>
            <a:off x="477788" y="4777658"/>
            <a:ext cx="3456384" cy="14712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8913957" y="5143956"/>
            <a:ext cx="3013104" cy="369332"/>
          </a:xfrm>
          <a:prstGeom prst="rect">
            <a:avLst/>
          </a:prstGeom>
          <a:noFill/>
        </p:spPr>
        <p:txBody>
          <a:bodyPr wrap="square" rtlCol="0">
            <a:spAutoFit/>
          </a:bodyPr>
          <a:lstStyle/>
          <a:p>
            <a:pPr marL="0" algn="r" defTabSz="914400" rtl="1" eaLnBrk="1" latinLnBrk="0" hangingPunct="1"/>
            <a:r>
              <a:rPr lang="ar-SA" dirty="0" smtClean="0">
                <a:solidFill>
                  <a:srgbClr val="C00000"/>
                </a:solidFill>
              </a:rPr>
              <a:t>الأرقام مب للحفظ، ممكن يجي أي رقم</a:t>
            </a:r>
            <a:endParaRPr lang="en-US" dirty="0">
              <a:solidFill>
                <a:srgbClr val="C00000"/>
              </a:solidFill>
            </a:endParaRPr>
          </a:p>
        </p:txBody>
      </p:sp>
      <p:sp>
        <p:nvSpPr>
          <p:cNvPr id="13" name="Rectangle 12"/>
          <p:cNvSpPr/>
          <p:nvPr/>
        </p:nvSpPr>
        <p:spPr>
          <a:xfrm>
            <a:off x="8913956" y="4737215"/>
            <a:ext cx="3013104" cy="14712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16157" y="391131"/>
            <a:ext cx="8921032" cy="584775"/>
          </a:xfrm>
          <a:prstGeom prst="rect">
            <a:avLst/>
          </a:prstGeom>
          <a:noFill/>
        </p:spPr>
        <p:txBody>
          <a:bodyPr wrap="none" rtlCol="0">
            <a:spAutoFit/>
          </a:bodyPr>
          <a:lstStyle/>
          <a:p>
            <a:pPr marL="0" algn="l" defTabSz="914400" rtl="0" eaLnBrk="1" latinLnBrk="0" hangingPunct="1"/>
            <a:r>
              <a:rPr lang="en-US" sz="3200" dirty="0" smtClean="0">
                <a:solidFill>
                  <a:schemeClr val="tx2"/>
                </a:solidFill>
                <a:latin typeface="+mj-lt"/>
                <a:ea typeface="MS PGothic" charset="-128"/>
                <a:cs typeface="+mj-cs"/>
              </a:rPr>
              <a:t>Hydrostatic, Colloid and Filtration Pressure</a:t>
            </a:r>
            <a:endParaRPr lang="en-US" sz="3200" dirty="0">
              <a:solidFill>
                <a:schemeClr val="tx2"/>
              </a:solidFill>
              <a:latin typeface="+mj-lt"/>
              <a:ea typeface="MS PGothic" charset="-128"/>
              <a:cs typeface="+mj-cs"/>
            </a:endParaRPr>
          </a:p>
        </p:txBody>
      </p:sp>
      <p:sp>
        <p:nvSpPr>
          <p:cNvPr id="3" name="TextBox 2"/>
          <p:cNvSpPr txBox="1"/>
          <p:nvPr/>
        </p:nvSpPr>
        <p:spPr>
          <a:xfrm>
            <a:off x="7196782" y="3748670"/>
            <a:ext cx="2911374" cy="369332"/>
          </a:xfrm>
          <a:prstGeom prst="rect">
            <a:avLst/>
          </a:prstGeom>
          <a:noFill/>
        </p:spPr>
        <p:txBody>
          <a:bodyPr wrap="none" rtlCol="0">
            <a:spAutoFit/>
          </a:bodyPr>
          <a:lstStyle/>
          <a:p>
            <a:r>
              <a:rPr lang="en-US" dirty="0" smtClean="0">
                <a:solidFill>
                  <a:schemeClr val="bg1">
                    <a:lumMod val="65000"/>
                  </a:schemeClr>
                </a:solidFill>
              </a:rPr>
              <a:t>Oncotic = colloid = osmotic </a:t>
            </a:r>
            <a:endParaRPr lang="en-US" dirty="0">
              <a:solidFill>
                <a:schemeClr val="bg1">
                  <a:lumMod val="65000"/>
                </a:schemeClr>
              </a:solidFill>
            </a:endParaRPr>
          </a:p>
        </p:txBody>
      </p:sp>
    </p:spTree>
    <p:extLst>
      <p:ext uri="{BB962C8B-B14F-4D97-AF65-F5344CB8AC3E}">
        <p14:creationId xmlns:p14="http://schemas.microsoft.com/office/powerpoint/2010/main" val="180718586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144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144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144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10">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10">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6">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build="p" autoUpdateAnimBg="0"/>
      <p:bldP spid="10" grpId="0" build="p" autoUpdateAnimBg="0"/>
      <p:bldP spid="5" grpId="0" build="p" autoUpdateAnimBg="0"/>
      <p:bldP spid="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14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6540" y="1203769"/>
            <a:ext cx="3825875" cy="33773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59" name="Rectangle 3"/>
          <p:cNvSpPr>
            <a:spLocks noChangeArrowheads="1"/>
          </p:cNvSpPr>
          <p:nvPr/>
        </p:nvSpPr>
        <p:spPr bwMode="auto">
          <a:xfrm>
            <a:off x="500466" y="1240219"/>
            <a:ext cx="5914194" cy="467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eaLnBrk="1" hangingPunct="1">
              <a:spcBef>
                <a:spcPct val="20000"/>
              </a:spcBef>
              <a:buFontTx/>
              <a:buChar char="•"/>
            </a:pPr>
            <a:r>
              <a:rPr lang="en-US" altLang="en-US" dirty="0">
                <a:latin typeface="+mn-lt"/>
              </a:rPr>
              <a:t>Driven by </a:t>
            </a:r>
            <a:r>
              <a:rPr lang="en-US" altLang="en-US" b="1" dirty="0">
                <a:latin typeface="+mn-lt"/>
              </a:rPr>
              <a:t>Starling</a:t>
            </a:r>
            <a:r>
              <a:rPr lang="en-US" altLang="en-US" dirty="0">
                <a:latin typeface="+mn-lt"/>
              </a:rPr>
              <a:t> forces</a:t>
            </a:r>
          </a:p>
          <a:p>
            <a:pPr eaLnBrk="1" hangingPunct="1">
              <a:spcBef>
                <a:spcPct val="20000"/>
              </a:spcBef>
              <a:buFontTx/>
              <a:buChar char="•"/>
            </a:pPr>
            <a:r>
              <a:rPr lang="en-US" altLang="en-US" dirty="0">
                <a:latin typeface="+mn-lt"/>
              </a:rPr>
              <a:t>Pressure inside capillaries &gt; Pressure outside </a:t>
            </a:r>
          </a:p>
          <a:p>
            <a:pPr eaLnBrk="1" hangingPunct="1">
              <a:spcBef>
                <a:spcPct val="20000"/>
              </a:spcBef>
            </a:pPr>
            <a:r>
              <a:rPr lang="en-US" altLang="en-US" dirty="0">
                <a:latin typeface="+mn-lt"/>
                <a:sym typeface="Symbol" charset="2"/>
              </a:rPr>
              <a:t>  </a:t>
            </a:r>
            <a:r>
              <a:rPr lang="en-US" altLang="en-US" b="1" dirty="0">
                <a:latin typeface="+mn-lt"/>
                <a:sym typeface="Symbol" charset="2"/>
              </a:rPr>
              <a:t></a:t>
            </a:r>
            <a:r>
              <a:rPr lang="en-US" altLang="en-US" dirty="0">
                <a:latin typeface="+mn-lt"/>
              </a:rPr>
              <a:t> movement of fluid from blood </a:t>
            </a:r>
          </a:p>
          <a:p>
            <a:pPr>
              <a:spcBef>
                <a:spcPct val="20000"/>
              </a:spcBef>
              <a:buFontTx/>
              <a:buChar char="•"/>
            </a:pPr>
            <a:endParaRPr lang="en-US" altLang="en-US" dirty="0" smtClean="0">
              <a:latin typeface="+mn-lt"/>
            </a:endParaRPr>
          </a:p>
          <a:p>
            <a:pPr>
              <a:spcBef>
                <a:spcPct val="20000"/>
              </a:spcBef>
              <a:buFontTx/>
              <a:buChar char="•"/>
            </a:pPr>
            <a:r>
              <a:rPr lang="en-US" altLang="en-US" dirty="0" smtClean="0">
                <a:latin typeface="+mn-lt"/>
              </a:rPr>
              <a:t>Forces </a:t>
            </a:r>
            <a:r>
              <a:rPr lang="en-US" altLang="en-US" dirty="0">
                <a:latin typeface="+mn-lt"/>
              </a:rPr>
              <a:t>in capillaries: hydrostatic pressure  P</a:t>
            </a:r>
            <a:r>
              <a:rPr lang="en-US" altLang="en-US" baseline="-25000" dirty="0">
                <a:latin typeface="+mn-lt"/>
              </a:rPr>
              <a:t>GC</a:t>
            </a:r>
            <a:r>
              <a:rPr lang="en-US" altLang="en-US" dirty="0">
                <a:latin typeface="+mn-lt"/>
              </a:rPr>
              <a:t> = + 60mmHg</a:t>
            </a:r>
          </a:p>
          <a:p>
            <a:pPr>
              <a:spcBef>
                <a:spcPct val="20000"/>
              </a:spcBef>
              <a:buFontTx/>
              <a:buChar char="•"/>
            </a:pPr>
            <a:r>
              <a:rPr lang="en-US" altLang="en-US" dirty="0">
                <a:latin typeface="+mn-lt"/>
              </a:rPr>
              <a:t>oncotic pressure</a:t>
            </a:r>
            <a:r>
              <a:rPr lang="en-US" altLang="en-US" dirty="0">
                <a:latin typeface="+mn-lt"/>
                <a:sym typeface="Symbol" charset="2"/>
              </a:rPr>
              <a:t> </a:t>
            </a:r>
            <a:r>
              <a:rPr lang="en-US" altLang="en-US" baseline="-25000" dirty="0">
                <a:latin typeface="+mn-lt"/>
              </a:rPr>
              <a:t>GC</a:t>
            </a:r>
            <a:r>
              <a:rPr lang="en-US" altLang="en-US" dirty="0">
                <a:latin typeface="+mn-lt"/>
              </a:rPr>
              <a:t> = </a:t>
            </a:r>
            <a:r>
              <a:rPr lang="en-US" altLang="en-US" dirty="0">
                <a:solidFill>
                  <a:schemeClr val="accent4">
                    <a:lumMod val="75000"/>
                  </a:schemeClr>
                </a:solidFill>
                <a:latin typeface="+mn-lt"/>
              </a:rPr>
              <a:t>- 29 </a:t>
            </a:r>
            <a:r>
              <a:rPr lang="en-US" altLang="en-US" dirty="0">
                <a:latin typeface="+mn-lt"/>
              </a:rPr>
              <a:t>mmHg</a:t>
            </a:r>
            <a:endParaRPr lang="en-US" altLang="en-US" dirty="0">
              <a:latin typeface="+mn-lt"/>
              <a:sym typeface="Symbol" charset="2"/>
            </a:endParaRPr>
          </a:p>
          <a:p>
            <a:pPr>
              <a:spcBef>
                <a:spcPct val="20000"/>
              </a:spcBef>
            </a:pPr>
            <a:r>
              <a:rPr lang="en-US" altLang="en-US" dirty="0">
                <a:latin typeface="+mn-lt"/>
                <a:sym typeface="Symbol" charset="2"/>
              </a:rPr>
              <a:t>	</a:t>
            </a:r>
            <a:r>
              <a:rPr lang="en-US" altLang="en-US" dirty="0">
                <a:latin typeface="+mn-lt"/>
              </a:rPr>
              <a:t> net outward pressure = </a:t>
            </a:r>
            <a:r>
              <a:rPr lang="en-US" altLang="en-US" dirty="0">
                <a:solidFill>
                  <a:schemeClr val="accent4">
                    <a:lumMod val="75000"/>
                  </a:schemeClr>
                </a:solidFill>
                <a:latin typeface="+mn-lt"/>
              </a:rPr>
              <a:t>60 – 29</a:t>
            </a:r>
            <a:r>
              <a:rPr lang="en-US" altLang="en-US" dirty="0">
                <a:latin typeface="+mn-lt"/>
              </a:rPr>
              <a:t> = </a:t>
            </a:r>
            <a:r>
              <a:rPr lang="en-US" altLang="en-US" dirty="0">
                <a:solidFill>
                  <a:schemeClr val="accent4">
                    <a:lumMod val="75000"/>
                  </a:schemeClr>
                </a:solidFill>
                <a:latin typeface="+mn-lt"/>
              </a:rPr>
              <a:t>31</a:t>
            </a:r>
            <a:r>
              <a:rPr lang="en-US" altLang="en-US" dirty="0">
                <a:latin typeface="+mn-lt"/>
              </a:rPr>
              <a:t>mmHg</a:t>
            </a:r>
          </a:p>
          <a:p>
            <a:pPr>
              <a:spcBef>
                <a:spcPct val="20000"/>
              </a:spcBef>
              <a:buFontTx/>
              <a:buChar char="•"/>
            </a:pPr>
            <a:endParaRPr lang="en-US" altLang="en-US" dirty="0" smtClean="0">
              <a:latin typeface="+mn-lt"/>
            </a:endParaRPr>
          </a:p>
          <a:p>
            <a:pPr>
              <a:spcBef>
                <a:spcPct val="20000"/>
              </a:spcBef>
              <a:buFontTx/>
              <a:buChar char="•"/>
            </a:pPr>
            <a:r>
              <a:rPr lang="en-US" altLang="en-US" dirty="0" smtClean="0">
                <a:latin typeface="+mn-lt"/>
              </a:rPr>
              <a:t>Forces </a:t>
            </a:r>
            <a:r>
              <a:rPr lang="en-US" altLang="en-US" dirty="0">
                <a:latin typeface="+mn-lt"/>
              </a:rPr>
              <a:t>in capsule: hydrostatic pressure P</a:t>
            </a:r>
            <a:r>
              <a:rPr lang="en-US" altLang="en-US" baseline="-25000" dirty="0">
                <a:latin typeface="+mn-lt"/>
              </a:rPr>
              <a:t>BS</a:t>
            </a:r>
            <a:r>
              <a:rPr lang="en-US" altLang="en-US" dirty="0">
                <a:latin typeface="+mn-lt"/>
              </a:rPr>
              <a:t> = </a:t>
            </a:r>
            <a:r>
              <a:rPr lang="en-US" altLang="en-US" dirty="0">
                <a:solidFill>
                  <a:schemeClr val="accent4">
                    <a:lumMod val="75000"/>
                  </a:schemeClr>
                </a:solidFill>
                <a:latin typeface="+mn-lt"/>
              </a:rPr>
              <a:t>-</a:t>
            </a:r>
            <a:r>
              <a:rPr lang="en-US" altLang="en-US" dirty="0" smtClean="0">
                <a:solidFill>
                  <a:schemeClr val="accent4">
                    <a:lumMod val="75000"/>
                  </a:schemeClr>
                </a:solidFill>
                <a:latin typeface="+mn-lt"/>
              </a:rPr>
              <a:t>15 </a:t>
            </a:r>
            <a:r>
              <a:rPr lang="en-US" altLang="en-US" dirty="0" smtClean="0">
                <a:latin typeface="+mn-lt"/>
              </a:rPr>
              <a:t>mmHg </a:t>
            </a:r>
            <a:endParaRPr lang="en-US" altLang="en-US" dirty="0">
              <a:latin typeface="+mn-lt"/>
            </a:endParaRPr>
          </a:p>
          <a:p>
            <a:pPr>
              <a:spcBef>
                <a:spcPct val="20000"/>
              </a:spcBef>
              <a:buFontTx/>
              <a:buChar char="•"/>
            </a:pPr>
            <a:r>
              <a:rPr lang="en-US" altLang="en-US" dirty="0">
                <a:latin typeface="+mn-lt"/>
              </a:rPr>
              <a:t>oncotic pressure </a:t>
            </a:r>
            <a:r>
              <a:rPr lang="en-US" altLang="en-US" dirty="0">
                <a:latin typeface="+mn-lt"/>
                <a:sym typeface="Symbol" charset="2"/>
              </a:rPr>
              <a:t></a:t>
            </a:r>
            <a:r>
              <a:rPr lang="en-US" altLang="en-US" baseline="-25000" dirty="0">
                <a:latin typeface="+mn-lt"/>
              </a:rPr>
              <a:t>GBS</a:t>
            </a:r>
            <a:r>
              <a:rPr lang="en-US" altLang="en-US" dirty="0">
                <a:latin typeface="+mn-lt"/>
              </a:rPr>
              <a:t> = </a:t>
            </a:r>
            <a:r>
              <a:rPr lang="en-US" altLang="en-US" dirty="0">
                <a:solidFill>
                  <a:schemeClr val="accent4">
                    <a:lumMod val="75000"/>
                  </a:schemeClr>
                </a:solidFill>
                <a:latin typeface="+mn-lt"/>
              </a:rPr>
              <a:t>0</a:t>
            </a:r>
            <a:r>
              <a:rPr lang="en-US" altLang="en-US" dirty="0">
                <a:latin typeface="+mn-lt"/>
              </a:rPr>
              <a:t> mmHg</a:t>
            </a:r>
          </a:p>
          <a:p>
            <a:pPr>
              <a:spcBef>
                <a:spcPct val="20000"/>
              </a:spcBef>
              <a:buFontTx/>
              <a:buChar char="•"/>
            </a:pPr>
            <a:endParaRPr lang="en-US" altLang="en-US" dirty="0" smtClean="0">
              <a:latin typeface="+mn-lt"/>
            </a:endParaRPr>
          </a:p>
          <a:p>
            <a:pPr>
              <a:spcBef>
                <a:spcPct val="20000"/>
              </a:spcBef>
              <a:buFontTx/>
              <a:buChar char="•"/>
            </a:pPr>
            <a:r>
              <a:rPr lang="en-US" altLang="en-US" dirty="0" smtClean="0">
                <a:latin typeface="+mn-lt"/>
              </a:rPr>
              <a:t>Overall</a:t>
            </a:r>
            <a:r>
              <a:rPr lang="en-US" altLang="en-US" dirty="0">
                <a:latin typeface="+mn-lt"/>
              </a:rPr>
              <a:t>: </a:t>
            </a:r>
            <a:r>
              <a:rPr lang="en-US" altLang="en-US" dirty="0">
                <a:solidFill>
                  <a:schemeClr val="accent4">
                    <a:lumMod val="75000"/>
                  </a:schemeClr>
                </a:solidFill>
                <a:latin typeface="+mn-lt"/>
              </a:rPr>
              <a:t>31 – 15</a:t>
            </a:r>
            <a:r>
              <a:rPr lang="en-US" altLang="en-US" dirty="0">
                <a:latin typeface="+mn-lt"/>
              </a:rPr>
              <a:t> = </a:t>
            </a:r>
            <a:r>
              <a:rPr lang="en-US" altLang="en-US" dirty="0">
                <a:solidFill>
                  <a:schemeClr val="accent4">
                    <a:lumMod val="75000"/>
                  </a:schemeClr>
                </a:solidFill>
                <a:latin typeface="+mn-lt"/>
              </a:rPr>
              <a:t>16</a:t>
            </a:r>
            <a:r>
              <a:rPr lang="en-US" altLang="en-US" dirty="0">
                <a:latin typeface="+mn-lt"/>
              </a:rPr>
              <a:t> mmHg outward</a:t>
            </a:r>
          </a:p>
          <a:p>
            <a:pPr>
              <a:spcBef>
                <a:spcPct val="20000"/>
              </a:spcBef>
              <a:buFontTx/>
              <a:buChar char="•"/>
            </a:pPr>
            <a:endParaRPr lang="en-US" altLang="en-US" dirty="0" smtClean="0">
              <a:latin typeface="+mn-lt"/>
            </a:endParaRPr>
          </a:p>
        </p:txBody>
      </p:sp>
      <p:sp>
        <p:nvSpPr>
          <p:cNvPr id="18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BADBF3E5-A109-AF48-BF95-808A2001CBD6}" type="slidenum">
              <a:rPr lang="en-US" altLang="en-US"/>
              <a:pPr/>
              <a:t>33</a:t>
            </a:fld>
            <a:endParaRPr lang="en-US" altLang="en-US" dirty="0"/>
          </a:p>
        </p:txBody>
      </p:sp>
      <p:sp>
        <p:nvSpPr>
          <p:cNvPr id="2" name="Rectangle 1"/>
          <p:cNvSpPr/>
          <p:nvPr/>
        </p:nvSpPr>
        <p:spPr>
          <a:xfrm>
            <a:off x="1701924" y="6416959"/>
            <a:ext cx="2951449" cy="369332"/>
          </a:xfrm>
          <a:prstGeom prst="rect">
            <a:avLst/>
          </a:prstGeom>
        </p:spPr>
        <p:txBody>
          <a:bodyPr wrap="none">
            <a:spAutoFit/>
          </a:bodyPr>
          <a:lstStyle/>
          <a:p>
            <a:pPr algn="r" rtl="1"/>
            <a:r>
              <a:rPr lang="ar-SA" dirty="0">
                <a:solidFill>
                  <a:srgbClr val="C00000"/>
                </a:solidFill>
              </a:rPr>
              <a:t>الأرقام مب للحفظ، ممكن يجي أي رقم</a:t>
            </a:r>
            <a:endParaRPr lang="en-US" dirty="0">
              <a:solidFill>
                <a:srgbClr val="C00000"/>
              </a:solidFill>
            </a:endParaRPr>
          </a:p>
        </p:txBody>
      </p:sp>
      <p:sp>
        <p:nvSpPr>
          <p:cNvPr id="3" name="Rectangle 2"/>
          <p:cNvSpPr/>
          <p:nvPr/>
        </p:nvSpPr>
        <p:spPr>
          <a:xfrm>
            <a:off x="7246541" y="4879593"/>
            <a:ext cx="4176464" cy="1034129"/>
          </a:xfrm>
          <a:prstGeom prst="rect">
            <a:avLst/>
          </a:prstGeom>
        </p:spPr>
        <p:txBody>
          <a:bodyPr wrap="square">
            <a:spAutoFit/>
          </a:bodyPr>
          <a:lstStyle/>
          <a:p>
            <a:pPr>
              <a:spcBef>
                <a:spcPct val="20000"/>
              </a:spcBef>
              <a:buFontTx/>
              <a:buChar char="•"/>
            </a:pPr>
            <a:r>
              <a:rPr lang="en-US" altLang="en-US" dirty="0"/>
              <a:t>Male adults GFR: ~ </a:t>
            </a:r>
            <a:r>
              <a:rPr lang="en-US" altLang="en-US" dirty="0">
                <a:solidFill>
                  <a:schemeClr val="accent4">
                    <a:lumMod val="75000"/>
                  </a:schemeClr>
                </a:solidFill>
              </a:rPr>
              <a:t>90 – 140 </a:t>
            </a:r>
            <a:r>
              <a:rPr lang="en-US" altLang="en-US" dirty="0"/>
              <a:t>ml/min</a:t>
            </a:r>
          </a:p>
          <a:p>
            <a:pPr>
              <a:spcBef>
                <a:spcPct val="20000"/>
              </a:spcBef>
              <a:buFontTx/>
              <a:buChar char="•"/>
            </a:pPr>
            <a:r>
              <a:rPr lang="en-US" altLang="en-US" dirty="0"/>
              <a:t>Female: </a:t>
            </a:r>
            <a:r>
              <a:rPr lang="en-US" altLang="en-US" dirty="0">
                <a:solidFill>
                  <a:schemeClr val="accent4">
                    <a:lumMod val="75000"/>
                  </a:schemeClr>
                </a:solidFill>
              </a:rPr>
              <a:t>80 – 125 </a:t>
            </a:r>
            <a:r>
              <a:rPr lang="en-US" altLang="en-US" dirty="0"/>
              <a:t>ml/min</a:t>
            </a:r>
          </a:p>
          <a:p>
            <a:pPr>
              <a:spcBef>
                <a:spcPct val="20000"/>
              </a:spcBef>
              <a:buFontTx/>
              <a:buChar char="•"/>
            </a:pPr>
            <a:r>
              <a:rPr lang="en-US" altLang="en-US" dirty="0">
                <a:solidFill>
                  <a:schemeClr val="accent4">
                    <a:lumMod val="75000"/>
                  </a:schemeClr>
                </a:solidFill>
              </a:rPr>
              <a:t>125</a:t>
            </a:r>
            <a:r>
              <a:rPr lang="en-US" altLang="en-US" dirty="0"/>
              <a:t> ml/min usually good average</a:t>
            </a:r>
          </a:p>
        </p:txBody>
      </p:sp>
      <p:sp>
        <p:nvSpPr>
          <p:cNvPr id="4" name="TextBox 3"/>
          <p:cNvSpPr txBox="1"/>
          <p:nvPr/>
        </p:nvSpPr>
        <p:spPr>
          <a:xfrm>
            <a:off x="481626" y="505203"/>
            <a:ext cx="5933034" cy="584775"/>
          </a:xfrm>
          <a:prstGeom prst="rect">
            <a:avLst/>
          </a:prstGeom>
          <a:noFill/>
        </p:spPr>
        <p:txBody>
          <a:bodyPr wrap="none" rtlCol="0">
            <a:spAutoFit/>
          </a:bodyPr>
          <a:lstStyle/>
          <a:p>
            <a:r>
              <a:rPr lang="en-US" sz="3200" dirty="0">
                <a:solidFill>
                  <a:schemeClr val="tx2"/>
                </a:solidFill>
                <a:latin typeface="+mj-lt"/>
                <a:ea typeface="MS PGothic" charset="-128"/>
                <a:cs typeface="+mj-cs"/>
              </a:rPr>
              <a:t>Filtration pressure Example </a:t>
            </a:r>
          </a:p>
        </p:txBody>
      </p:sp>
      <p:sp>
        <p:nvSpPr>
          <p:cNvPr id="8" name="Rectangle 7"/>
          <p:cNvSpPr/>
          <p:nvPr/>
        </p:nvSpPr>
        <p:spPr>
          <a:xfrm>
            <a:off x="7231281" y="4661025"/>
            <a:ext cx="3841133" cy="14712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808012" y="428258"/>
            <a:ext cx="2264402" cy="369332"/>
          </a:xfrm>
          <a:prstGeom prst="rect">
            <a:avLst/>
          </a:prstGeom>
          <a:noFill/>
        </p:spPr>
        <p:txBody>
          <a:bodyPr wrap="none" rtlCol="0">
            <a:spAutoFit/>
          </a:bodyPr>
          <a:lstStyle/>
          <a:p>
            <a:r>
              <a:rPr lang="en-US" dirty="0" smtClean="0">
                <a:solidFill>
                  <a:srgbClr val="FF0000"/>
                </a:solidFill>
              </a:rPr>
              <a:t>VERY IMPORTANT!!! </a:t>
            </a:r>
            <a:endParaRPr lang="en-US" dirty="0">
              <a:solidFill>
                <a:srgbClr val="FF0000"/>
              </a:solidFill>
            </a:endParaRPr>
          </a:p>
        </p:txBody>
      </p:sp>
    </p:spTree>
    <p:extLst>
      <p:ext uri="{BB962C8B-B14F-4D97-AF65-F5344CB8AC3E}">
        <p14:creationId xmlns:p14="http://schemas.microsoft.com/office/powerpoint/2010/main" val="1647578515"/>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blinds(vertical)">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45058"/>
                                        </p:tgtEl>
                                        <p:attrNameLst>
                                          <p:attrName>style.visibility</p:attrName>
                                        </p:attrNameLst>
                                      </p:cBhvr>
                                      <p:to>
                                        <p:strVal val="visible"/>
                                      </p:to>
                                    </p:set>
                                    <p:animEffect transition="in" filter="blinds(vertical)">
                                      <p:cBhvr>
                                        <p:cTn id="12" dur="500"/>
                                        <p:tgtEl>
                                          <p:spTgt spid="450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45059">
                                            <p:txEl>
                                              <p:pRg st="1" end="1"/>
                                            </p:txEl>
                                          </p:spTgt>
                                        </p:tgtEl>
                                        <p:attrNameLst>
                                          <p:attrName>style.visibility</p:attrName>
                                        </p:attrNameLst>
                                      </p:cBhvr>
                                      <p:to>
                                        <p:strVal val="visible"/>
                                      </p:to>
                                    </p:set>
                                    <p:animEffect transition="in" filter="blinds(vertical)">
                                      <p:cBhvr>
                                        <p:cTn id="17" dur="500"/>
                                        <p:tgtEl>
                                          <p:spTgt spid="45059">
                                            <p:txEl>
                                              <p:pRg st="1" end="1"/>
                                            </p:txEl>
                                          </p:spTgt>
                                        </p:tgtEl>
                                      </p:cBhvr>
                                    </p:animEffect>
                                  </p:childTnLst>
                                </p:cTn>
                              </p:par>
                              <p:par>
                                <p:cTn id="18" presetID="3" presetClass="entr" presetSubtype="5" fill="hold" nodeType="withEffect">
                                  <p:stCondLst>
                                    <p:cond delay="0"/>
                                  </p:stCondLst>
                                  <p:childTnLst>
                                    <p:set>
                                      <p:cBhvr>
                                        <p:cTn id="19" dur="1" fill="hold">
                                          <p:stCondLst>
                                            <p:cond delay="0"/>
                                          </p:stCondLst>
                                        </p:cTn>
                                        <p:tgtEl>
                                          <p:spTgt spid="45059">
                                            <p:txEl>
                                              <p:pRg st="2" end="2"/>
                                            </p:txEl>
                                          </p:spTgt>
                                        </p:tgtEl>
                                        <p:attrNameLst>
                                          <p:attrName>style.visibility</p:attrName>
                                        </p:attrNameLst>
                                      </p:cBhvr>
                                      <p:to>
                                        <p:strVal val="visible"/>
                                      </p:to>
                                    </p:set>
                                    <p:animEffect transition="in" filter="blinds(vertical)">
                                      <p:cBhvr>
                                        <p:cTn id="20" dur="500"/>
                                        <p:tgtEl>
                                          <p:spTgt spid="4505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5" fill="hold" nodeType="clickEffect">
                                  <p:stCondLst>
                                    <p:cond delay="0"/>
                                  </p:stCondLst>
                                  <p:childTnLst>
                                    <p:set>
                                      <p:cBhvr>
                                        <p:cTn id="24" dur="1" fill="hold">
                                          <p:stCondLst>
                                            <p:cond delay="0"/>
                                          </p:stCondLst>
                                        </p:cTn>
                                        <p:tgtEl>
                                          <p:spTgt spid="45059">
                                            <p:txEl>
                                              <p:pRg st="4" end="4"/>
                                            </p:txEl>
                                          </p:spTgt>
                                        </p:tgtEl>
                                        <p:attrNameLst>
                                          <p:attrName>style.visibility</p:attrName>
                                        </p:attrNameLst>
                                      </p:cBhvr>
                                      <p:to>
                                        <p:strVal val="visible"/>
                                      </p:to>
                                    </p:set>
                                    <p:animEffect transition="in" filter="blinds(vertical)">
                                      <p:cBhvr>
                                        <p:cTn id="25" dur="500"/>
                                        <p:tgtEl>
                                          <p:spTgt spid="45059">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5" fill="hold" nodeType="clickEffect">
                                  <p:stCondLst>
                                    <p:cond delay="0"/>
                                  </p:stCondLst>
                                  <p:childTnLst>
                                    <p:set>
                                      <p:cBhvr>
                                        <p:cTn id="29" dur="1" fill="hold">
                                          <p:stCondLst>
                                            <p:cond delay="0"/>
                                          </p:stCondLst>
                                        </p:cTn>
                                        <p:tgtEl>
                                          <p:spTgt spid="45059">
                                            <p:txEl>
                                              <p:pRg st="5" end="5"/>
                                            </p:txEl>
                                          </p:spTgt>
                                        </p:tgtEl>
                                        <p:attrNameLst>
                                          <p:attrName>style.visibility</p:attrName>
                                        </p:attrNameLst>
                                      </p:cBhvr>
                                      <p:to>
                                        <p:strVal val="visible"/>
                                      </p:to>
                                    </p:set>
                                    <p:animEffect transition="in" filter="blinds(vertical)">
                                      <p:cBhvr>
                                        <p:cTn id="30" dur="500"/>
                                        <p:tgtEl>
                                          <p:spTgt spid="45059">
                                            <p:txEl>
                                              <p:pRg st="5" end="5"/>
                                            </p:txEl>
                                          </p:spTgt>
                                        </p:tgtEl>
                                      </p:cBhvr>
                                    </p:animEffect>
                                  </p:childTnLst>
                                </p:cTn>
                              </p:par>
                              <p:par>
                                <p:cTn id="31" presetID="3" presetClass="entr" presetSubtype="5" fill="hold" nodeType="withEffect">
                                  <p:stCondLst>
                                    <p:cond delay="0"/>
                                  </p:stCondLst>
                                  <p:childTnLst>
                                    <p:set>
                                      <p:cBhvr>
                                        <p:cTn id="32" dur="1" fill="hold">
                                          <p:stCondLst>
                                            <p:cond delay="0"/>
                                          </p:stCondLst>
                                        </p:cTn>
                                        <p:tgtEl>
                                          <p:spTgt spid="45059">
                                            <p:txEl>
                                              <p:pRg st="6" end="6"/>
                                            </p:txEl>
                                          </p:spTgt>
                                        </p:tgtEl>
                                        <p:attrNameLst>
                                          <p:attrName>style.visibility</p:attrName>
                                        </p:attrNameLst>
                                      </p:cBhvr>
                                      <p:to>
                                        <p:strVal val="visible"/>
                                      </p:to>
                                    </p:set>
                                    <p:animEffect transition="in" filter="blinds(vertical)">
                                      <p:cBhvr>
                                        <p:cTn id="33" dur="500"/>
                                        <p:tgtEl>
                                          <p:spTgt spid="45059">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5" fill="hold" nodeType="clickEffect">
                                  <p:stCondLst>
                                    <p:cond delay="0"/>
                                  </p:stCondLst>
                                  <p:childTnLst>
                                    <p:set>
                                      <p:cBhvr>
                                        <p:cTn id="37" dur="1" fill="hold">
                                          <p:stCondLst>
                                            <p:cond delay="0"/>
                                          </p:stCondLst>
                                        </p:cTn>
                                        <p:tgtEl>
                                          <p:spTgt spid="45059">
                                            <p:txEl>
                                              <p:pRg st="8" end="8"/>
                                            </p:txEl>
                                          </p:spTgt>
                                        </p:tgtEl>
                                        <p:attrNameLst>
                                          <p:attrName>style.visibility</p:attrName>
                                        </p:attrNameLst>
                                      </p:cBhvr>
                                      <p:to>
                                        <p:strVal val="visible"/>
                                      </p:to>
                                    </p:set>
                                    <p:animEffect transition="in" filter="blinds(vertical)">
                                      <p:cBhvr>
                                        <p:cTn id="38" dur="500"/>
                                        <p:tgtEl>
                                          <p:spTgt spid="45059">
                                            <p:txEl>
                                              <p:pRg st="8" end="8"/>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5" fill="hold" nodeType="clickEffect">
                                  <p:stCondLst>
                                    <p:cond delay="0"/>
                                  </p:stCondLst>
                                  <p:childTnLst>
                                    <p:set>
                                      <p:cBhvr>
                                        <p:cTn id="42" dur="1" fill="hold">
                                          <p:stCondLst>
                                            <p:cond delay="0"/>
                                          </p:stCondLst>
                                        </p:cTn>
                                        <p:tgtEl>
                                          <p:spTgt spid="45059">
                                            <p:txEl>
                                              <p:pRg st="9" end="9"/>
                                            </p:txEl>
                                          </p:spTgt>
                                        </p:tgtEl>
                                        <p:attrNameLst>
                                          <p:attrName>style.visibility</p:attrName>
                                        </p:attrNameLst>
                                      </p:cBhvr>
                                      <p:to>
                                        <p:strVal val="visible"/>
                                      </p:to>
                                    </p:set>
                                    <p:animEffect transition="in" filter="blinds(vertical)">
                                      <p:cBhvr>
                                        <p:cTn id="43" dur="500"/>
                                        <p:tgtEl>
                                          <p:spTgt spid="45059">
                                            <p:txEl>
                                              <p:pRg st="9" end="9"/>
                                            </p:txEl>
                                          </p:spTgt>
                                        </p:tgtEl>
                                      </p:cBhvr>
                                    </p:animEffect>
                                  </p:childTnLst>
                                </p:cTn>
                              </p:par>
                              <p:par>
                                <p:cTn id="44" presetID="3" presetClass="entr" presetSubtype="5" fill="hold" nodeType="withEffect">
                                  <p:stCondLst>
                                    <p:cond delay="0"/>
                                  </p:stCondLst>
                                  <p:childTnLst>
                                    <p:set>
                                      <p:cBhvr>
                                        <p:cTn id="45" dur="1" fill="hold">
                                          <p:stCondLst>
                                            <p:cond delay="0"/>
                                          </p:stCondLst>
                                        </p:cTn>
                                        <p:tgtEl>
                                          <p:spTgt spid="45059">
                                            <p:txEl>
                                              <p:pRg st="11" end="11"/>
                                            </p:txEl>
                                          </p:spTgt>
                                        </p:tgtEl>
                                        <p:attrNameLst>
                                          <p:attrName>style.visibility</p:attrName>
                                        </p:attrNameLst>
                                      </p:cBhvr>
                                      <p:to>
                                        <p:strVal val="visible"/>
                                      </p:to>
                                    </p:set>
                                    <p:animEffect transition="in" filter="blinds(vertical)">
                                      <p:cBhvr>
                                        <p:cTn id="46" dur="500"/>
                                        <p:tgtEl>
                                          <p:spTgt spid="4505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14292" y="2786363"/>
            <a:ext cx="6388968" cy="3312623"/>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25524" y="1416812"/>
            <a:ext cx="4588768" cy="1261195"/>
          </a:xfrm>
          <a:solidFill>
            <a:srgbClr val="FFFF00"/>
          </a:solidFill>
        </p:spPr>
      </p:pic>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25F0F820-B2F0-2445-9D55-120D3C030BA2}" type="slidenum">
              <a:rPr lang="en-US" altLang="en-US"/>
              <a:pPr/>
              <a:t>34</a:t>
            </a:fld>
            <a:endParaRPr lang="en-US" altLang="en-US" dirty="0"/>
          </a:p>
        </p:txBody>
      </p:sp>
      <p:sp>
        <p:nvSpPr>
          <p:cNvPr id="2" name="Rectangle 1"/>
          <p:cNvSpPr/>
          <p:nvPr/>
        </p:nvSpPr>
        <p:spPr>
          <a:xfrm>
            <a:off x="775578" y="607085"/>
            <a:ext cx="5363969" cy="584775"/>
          </a:xfrm>
          <a:prstGeom prst="rect">
            <a:avLst/>
          </a:prstGeom>
        </p:spPr>
        <p:txBody>
          <a:bodyPr wrap="none">
            <a:spAutoFit/>
          </a:bodyPr>
          <a:lstStyle/>
          <a:p>
            <a:r>
              <a:rPr lang="en-US" altLang="en-US" sz="3200" dirty="0">
                <a:solidFill>
                  <a:schemeClr val="tx2"/>
                </a:solidFill>
                <a:latin typeface="+mj-lt"/>
                <a:ea typeface="MS PGothic" charset="-128"/>
                <a:cs typeface="+mj-cs"/>
              </a:rPr>
              <a:t>Glomerular</a:t>
            </a:r>
            <a:r>
              <a:rPr lang="en-US" altLang="en-US" b="1" dirty="0">
                <a:effectLst>
                  <a:outerShdw blurRad="38100" dist="38100" dir="2700000" algn="tl">
                    <a:srgbClr val="000000">
                      <a:alpha val="43137"/>
                    </a:srgbClr>
                  </a:outerShdw>
                </a:effectLst>
              </a:rPr>
              <a:t> </a:t>
            </a:r>
            <a:r>
              <a:rPr lang="en-US" altLang="en-US" sz="3200" dirty="0">
                <a:solidFill>
                  <a:schemeClr val="tx2"/>
                </a:solidFill>
                <a:latin typeface="+mj-lt"/>
                <a:ea typeface="MS PGothic" charset="-128"/>
                <a:cs typeface="+mj-cs"/>
              </a:rPr>
              <a:t>Filtration</a:t>
            </a:r>
            <a:r>
              <a:rPr lang="en-US" altLang="en-US" b="1" dirty="0">
                <a:effectLst>
                  <a:outerShdw blurRad="38100" dist="38100" dir="2700000" algn="tl">
                    <a:srgbClr val="000000">
                      <a:alpha val="43137"/>
                    </a:srgbClr>
                  </a:outerShdw>
                </a:effectLst>
              </a:rPr>
              <a:t> </a:t>
            </a:r>
            <a:r>
              <a:rPr lang="en-US" altLang="en-US" sz="3200" dirty="0">
                <a:solidFill>
                  <a:schemeClr val="tx2"/>
                </a:solidFill>
                <a:latin typeface="+mj-lt"/>
                <a:ea typeface="MS PGothic" charset="-128"/>
                <a:cs typeface="+mj-cs"/>
              </a:rPr>
              <a:t>Rate</a:t>
            </a:r>
            <a:endParaRPr lang="en-US" sz="3200" dirty="0">
              <a:solidFill>
                <a:schemeClr val="tx2"/>
              </a:solidFill>
              <a:latin typeface="+mj-lt"/>
              <a:ea typeface="MS PGothic" charset="-128"/>
              <a:cs typeface="+mj-cs"/>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324" y="1482487"/>
            <a:ext cx="5374580" cy="101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p:cNvSpPr txBox="1">
            <a:spLocks noChangeAspect="1" noChangeArrowheads="1"/>
          </p:cNvSpPr>
          <p:nvPr/>
        </p:nvSpPr>
        <p:spPr>
          <a:xfrm>
            <a:off x="5014292" y="3003074"/>
            <a:ext cx="6388968" cy="3352800"/>
          </a:xfrm>
          <a:prstGeom prst="rect">
            <a:avLst/>
          </a:prstGeom>
        </p:spPr>
        <p:txBody>
          <a:bodyPr vert="horz">
            <a:normAutofit fontScale="925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altLang="en-US" sz="2400" dirty="0" smtClean="0">
                <a:ea typeface="MS PGothic" charset="-128"/>
              </a:rPr>
              <a:t>Measurement of creatinine concentration in a urine sample, urine flow rate and plasma creatinine concentration can be used to determine GFR.</a:t>
            </a:r>
          </a:p>
          <a:p>
            <a:endParaRPr lang="en-US" altLang="en-US" sz="2400" dirty="0" smtClean="0">
              <a:ea typeface="MS PGothic" charset="-128"/>
            </a:endParaRPr>
          </a:p>
          <a:p>
            <a:r>
              <a:rPr lang="en-US" altLang="en-US" sz="2400" dirty="0" smtClean="0">
                <a:ea typeface="MS PGothic" charset="-128"/>
              </a:rPr>
              <a:t>Only </a:t>
            </a:r>
            <a:r>
              <a:rPr lang="en-US" altLang="en-US" sz="2400" dirty="0" smtClean="0">
                <a:solidFill>
                  <a:schemeClr val="accent4">
                    <a:lumMod val="75000"/>
                  </a:schemeClr>
                </a:solidFill>
                <a:ea typeface="MS PGothic" charset="-128"/>
              </a:rPr>
              <a:t>15 – 20 % </a:t>
            </a:r>
            <a:r>
              <a:rPr lang="en-US" altLang="en-US" sz="2400" dirty="0" smtClean="0">
                <a:ea typeface="MS PGothic" charset="-128"/>
              </a:rPr>
              <a:t>of plasma entering glomerulus filtered</a:t>
            </a:r>
          </a:p>
          <a:p>
            <a:r>
              <a:rPr lang="en-US" altLang="en-US" sz="2400" dirty="0" smtClean="0">
                <a:ea typeface="MS PGothic" charset="-128"/>
              </a:rPr>
              <a:t>Composition of filtrate:</a:t>
            </a:r>
          </a:p>
          <a:p>
            <a:pPr>
              <a:buFontTx/>
              <a:buNone/>
            </a:pPr>
            <a:r>
              <a:rPr lang="en-US" altLang="en-US" sz="2400" dirty="0" smtClean="0">
                <a:ea typeface="MS PGothic" charset="-128"/>
              </a:rPr>
              <a:t>	Similar to plasma BUT NO large proteins or cells </a:t>
            </a:r>
          </a:p>
          <a:p>
            <a:endParaRPr lang="en-US" altLang="en-US" sz="2400" dirty="0">
              <a:ea typeface="MS PGothic" charset="-128"/>
            </a:endParaRPr>
          </a:p>
        </p:txBody>
      </p:sp>
      <p:cxnSp>
        <p:nvCxnSpPr>
          <p:cNvPr id="4" name="Straight Connector 3"/>
          <p:cNvCxnSpPr/>
          <p:nvPr/>
        </p:nvCxnSpPr>
        <p:spPr>
          <a:xfrm>
            <a:off x="5014292" y="1191860"/>
            <a:ext cx="0" cy="51640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5524" y="3003074"/>
            <a:ext cx="4322457" cy="1631216"/>
          </a:xfrm>
          <a:prstGeom prst="rect">
            <a:avLst/>
          </a:prstGeom>
          <a:noFill/>
        </p:spPr>
        <p:txBody>
          <a:bodyPr wrap="square" rtlCol="0">
            <a:spAutoFit/>
          </a:bodyPr>
          <a:lstStyle/>
          <a:p>
            <a:r>
              <a:rPr lang="en-US" sz="2000" dirty="0" smtClean="0">
                <a:solidFill>
                  <a:srgbClr val="528693"/>
                </a:solidFill>
              </a:rPr>
              <a:t>Sub urine = amount of substance in urine </a:t>
            </a:r>
          </a:p>
          <a:p>
            <a:r>
              <a:rPr lang="en-US" sz="2000" dirty="0" smtClean="0">
                <a:solidFill>
                  <a:srgbClr val="528693"/>
                </a:solidFill>
              </a:rPr>
              <a:t>Urine flow rate = Volume / time </a:t>
            </a:r>
          </a:p>
          <a:p>
            <a:r>
              <a:rPr lang="en-US" sz="2000" dirty="0" smtClean="0">
                <a:solidFill>
                  <a:srgbClr val="528693"/>
                </a:solidFill>
              </a:rPr>
              <a:t>Sub plasma = amount of substance in plasma </a:t>
            </a:r>
            <a:endParaRPr lang="en-US" sz="2000" dirty="0">
              <a:solidFill>
                <a:srgbClr val="528693"/>
              </a:solidFill>
            </a:endParaRPr>
          </a:p>
        </p:txBody>
      </p:sp>
    </p:spTree>
    <p:extLst>
      <p:ext uri="{BB962C8B-B14F-4D97-AF65-F5344CB8AC3E}">
        <p14:creationId xmlns:p14="http://schemas.microsoft.com/office/powerpoint/2010/main" val="22290963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853182" y="6352685"/>
            <a:ext cx="2640913" cy="365760"/>
          </a:xfrm>
          <a:prstGeom prst="rect">
            <a:avLst/>
          </a:prstGeom>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9A69E-7D8F-4515-9605-0315ABD4F316}" type="slidenum">
              <a:rPr lang="en-US"/>
              <a:pPr/>
              <a:t>35</a:t>
            </a:fld>
            <a:endParaRPr lang="en-US" dirty="0"/>
          </a:p>
        </p:txBody>
      </p:sp>
      <p:sp>
        <p:nvSpPr>
          <p:cNvPr id="6" name="Rounded Rectangle 5"/>
          <p:cNvSpPr/>
          <p:nvPr/>
        </p:nvSpPr>
        <p:spPr>
          <a:xfrm>
            <a:off x="3466628" y="545015"/>
            <a:ext cx="4526260" cy="531816"/>
          </a:xfrm>
          <a:prstGeom prst="round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Substances Used to Measure GFR</a:t>
            </a:r>
          </a:p>
        </p:txBody>
      </p:sp>
      <p:sp>
        <p:nvSpPr>
          <p:cNvPr id="11" name="مربع نص 28"/>
          <p:cNvSpPr txBox="1"/>
          <p:nvPr/>
        </p:nvSpPr>
        <p:spPr>
          <a:xfrm>
            <a:off x="9637679" y="428114"/>
            <a:ext cx="1440160" cy="584775"/>
          </a:xfrm>
          <a:prstGeom prst="rect">
            <a:avLst/>
          </a:prstGeom>
          <a:noFill/>
        </p:spPr>
        <p:txBody>
          <a:bodyPr wrap="square" rtlCol="0">
            <a:spAutoFit/>
          </a:bodyPr>
          <a:lstStyle/>
          <a:p>
            <a:pPr algn="ctr"/>
            <a:r>
              <a:rPr lang="en-US" sz="1600" dirty="0">
                <a:solidFill>
                  <a:schemeClr val="bg1">
                    <a:lumMod val="50000"/>
                  </a:schemeClr>
                </a:solidFill>
              </a:rPr>
              <a:t>Details in the next lecture :)</a:t>
            </a:r>
          </a:p>
        </p:txBody>
      </p:sp>
      <p:sp>
        <p:nvSpPr>
          <p:cNvPr id="12" name="مربع نص 5"/>
          <p:cNvSpPr txBox="1"/>
          <p:nvPr/>
        </p:nvSpPr>
        <p:spPr>
          <a:xfrm>
            <a:off x="293662" y="57995"/>
            <a:ext cx="2920429" cy="938719"/>
          </a:xfrm>
          <a:prstGeom prst="rect">
            <a:avLst/>
          </a:prstGeom>
          <a:noFill/>
          <a:ln>
            <a:noFill/>
            <a:prstDash val="dash"/>
          </a:ln>
        </p:spPr>
        <p:txBody>
          <a:bodyPr wrap="square" rtlCol="0">
            <a:spAutoFit/>
          </a:bodyPr>
          <a:lstStyle/>
          <a:p>
            <a:pPr marL="171450" indent="-171450" algn="ctr" rtl="1">
              <a:buFont typeface="Arial" pitchFamily="34" charset="0"/>
              <a:buChar char="•"/>
            </a:pPr>
            <a:r>
              <a:rPr lang="en-US" sz="1100" dirty="0" smtClean="0">
                <a:solidFill>
                  <a:srgbClr val="FF0000"/>
                </a:solidFill>
              </a:rPr>
              <a:t>From 435: </a:t>
            </a:r>
          </a:p>
          <a:p>
            <a:pPr marL="171450" indent="-171450" algn="ctr" rtl="1">
              <a:buFont typeface="Arial" pitchFamily="34" charset="0"/>
              <a:buChar char="•"/>
            </a:pPr>
            <a:r>
              <a:rPr lang="ar-SA" sz="1100" dirty="0" smtClean="0">
                <a:solidFill>
                  <a:srgbClr val="FF0000"/>
                </a:solidFill>
              </a:rPr>
              <a:t>د. أحمد </a:t>
            </a:r>
            <a:r>
              <a:rPr lang="ar-SA" sz="1100" dirty="0">
                <a:solidFill>
                  <a:srgbClr val="FF0000"/>
                </a:solidFill>
              </a:rPr>
              <a:t>قال عن الـ</a:t>
            </a:r>
            <a:r>
              <a:rPr lang="en-US" sz="1100" dirty="0">
                <a:solidFill>
                  <a:srgbClr val="FF0000"/>
                </a:solidFill>
              </a:rPr>
              <a:t> inulin </a:t>
            </a:r>
            <a:r>
              <a:rPr lang="ar-SA" sz="1100" dirty="0">
                <a:solidFill>
                  <a:srgbClr val="FF0000"/>
                </a:solidFill>
              </a:rPr>
              <a:t>انه افضل </a:t>
            </a:r>
            <a:r>
              <a:rPr lang="ar-SA" sz="1100" dirty="0" smtClean="0">
                <a:solidFill>
                  <a:srgbClr val="FF0000"/>
                </a:solidFill>
              </a:rPr>
              <a:t>شيء </a:t>
            </a:r>
            <a:r>
              <a:rPr lang="ar-SA" sz="1100" dirty="0">
                <a:solidFill>
                  <a:srgbClr val="FF0000"/>
                </a:solidFill>
              </a:rPr>
              <a:t>لقياس الـ </a:t>
            </a:r>
            <a:r>
              <a:rPr lang="en-US" sz="1100" dirty="0">
                <a:solidFill>
                  <a:srgbClr val="FF0000"/>
                </a:solidFill>
              </a:rPr>
              <a:t>GFR</a:t>
            </a:r>
            <a:r>
              <a:rPr lang="ar-SA" sz="1100" dirty="0">
                <a:solidFill>
                  <a:srgbClr val="FF0000"/>
                </a:solidFill>
              </a:rPr>
              <a:t> ولكن ليس في البشر </a:t>
            </a:r>
            <a:r>
              <a:rPr lang="en-US" sz="1100" dirty="0">
                <a:solidFill>
                  <a:srgbClr val="FF0000"/>
                </a:solidFill>
              </a:rPr>
              <a:t>“</a:t>
            </a:r>
            <a:r>
              <a:rPr lang="ar-SA" sz="1100" dirty="0">
                <a:solidFill>
                  <a:srgbClr val="FF0000"/>
                </a:solidFill>
              </a:rPr>
              <a:t>موضع سؤال في الـ </a:t>
            </a:r>
            <a:r>
              <a:rPr lang="en-US" sz="1100" dirty="0">
                <a:solidFill>
                  <a:srgbClr val="FF0000"/>
                </a:solidFill>
              </a:rPr>
              <a:t>MCQs </a:t>
            </a:r>
            <a:r>
              <a:rPr lang="ar-SA" sz="1100" dirty="0">
                <a:solidFill>
                  <a:srgbClr val="FF0000"/>
                </a:solidFill>
              </a:rPr>
              <a:t> </a:t>
            </a:r>
            <a:r>
              <a:rPr lang="en-US" sz="1100" dirty="0">
                <a:solidFill>
                  <a:srgbClr val="FF0000"/>
                </a:solidFill>
              </a:rPr>
              <a:t>“</a:t>
            </a:r>
            <a:r>
              <a:rPr lang="ar-SA" sz="1100" dirty="0">
                <a:solidFill>
                  <a:srgbClr val="FF0000"/>
                </a:solidFill>
              </a:rPr>
              <a:t> </a:t>
            </a:r>
          </a:p>
          <a:p>
            <a:pPr algn="ctr" rtl="1"/>
            <a:r>
              <a:rPr lang="ar-SA" sz="1100" dirty="0">
                <a:solidFill>
                  <a:srgbClr val="FF0000"/>
                </a:solidFill>
              </a:rPr>
              <a:t>فإذا لم يحدد في السؤال البشر : أنيولين,  أما إذا حدد : كرياتينين.</a:t>
            </a:r>
          </a:p>
        </p:txBody>
      </p:sp>
      <p:sp>
        <p:nvSpPr>
          <p:cNvPr id="14" name="Rectangle 3"/>
          <p:cNvSpPr txBox="1">
            <a:spLocks noChangeArrowheads="1"/>
          </p:cNvSpPr>
          <p:nvPr/>
        </p:nvSpPr>
        <p:spPr>
          <a:xfrm>
            <a:off x="923759" y="4503711"/>
            <a:ext cx="5458685" cy="2492896"/>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r>
              <a:rPr lang="en-US" altLang="en-US" sz="1800" b="1" dirty="0" smtClean="0">
                <a:effectLst>
                  <a:outerShdw blurRad="38100" dist="38100" dir="2700000" algn="tl">
                    <a:srgbClr val="C0C0C0"/>
                  </a:outerShdw>
                </a:effectLst>
              </a:rPr>
              <a:t>Assume</a:t>
            </a:r>
            <a:r>
              <a:rPr lang="en-US" altLang="en-US" sz="1800" dirty="0" smtClean="0"/>
              <a:t>: (Don</a:t>
            </a:r>
            <a:r>
              <a:rPr lang="fr-FR" altLang="en-US" sz="1800" dirty="0" smtClean="0"/>
              <a:t>’</a:t>
            </a:r>
            <a:r>
              <a:rPr lang="en-US" altLang="en-US" sz="1800" dirty="0" smtClean="0"/>
              <a:t>t memorize numbers)</a:t>
            </a:r>
          </a:p>
          <a:p>
            <a:pPr>
              <a:buFontTx/>
              <a:buNone/>
              <a:defRPr/>
            </a:pPr>
            <a:r>
              <a:rPr lang="en-US" altLang="en-US" sz="1800" dirty="0" smtClean="0"/>
              <a:t>	– [Inulin]</a:t>
            </a:r>
            <a:r>
              <a:rPr lang="en-US" altLang="en-US" sz="1800" baseline="-25000" dirty="0" smtClean="0"/>
              <a:t>urine</a:t>
            </a:r>
            <a:r>
              <a:rPr lang="en-US" altLang="en-US" sz="1800" dirty="0" smtClean="0"/>
              <a:t> = </a:t>
            </a:r>
            <a:r>
              <a:rPr lang="en-US" altLang="en-US" sz="1800" dirty="0" smtClean="0">
                <a:solidFill>
                  <a:srgbClr val="FFC000"/>
                </a:solidFill>
              </a:rPr>
              <a:t>30</a:t>
            </a:r>
            <a:r>
              <a:rPr lang="en-US" altLang="en-US" sz="1800" dirty="0" smtClean="0"/>
              <a:t> mg/ml</a:t>
            </a:r>
          </a:p>
          <a:p>
            <a:pPr>
              <a:buFontTx/>
              <a:buNone/>
              <a:defRPr/>
            </a:pPr>
            <a:r>
              <a:rPr lang="en-US" altLang="en-US" sz="1800" dirty="0" smtClean="0"/>
              <a:t>	– [Inulin]</a:t>
            </a:r>
            <a:r>
              <a:rPr lang="en-US" altLang="en-US" sz="1800" baseline="-25000" dirty="0" smtClean="0"/>
              <a:t>plasma</a:t>
            </a:r>
            <a:r>
              <a:rPr lang="en-US" altLang="en-US" sz="1800" dirty="0" smtClean="0"/>
              <a:t> = </a:t>
            </a:r>
            <a:r>
              <a:rPr lang="en-US" altLang="en-US" sz="1800" dirty="0" smtClean="0">
                <a:solidFill>
                  <a:srgbClr val="FFC000"/>
                </a:solidFill>
              </a:rPr>
              <a:t>0.5</a:t>
            </a:r>
            <a:r>
              <a:rPr lang="en-US" altLang="en-US" sz="1800" dirty="0" smtClean="0"/>
              <a:t> mg/ml</a:t>
            </a:r>
          </a:p>
          <a:p>
            <a:pPr>
              <a:buFontTx/>
              <a:buNone/>
              <a:defRPr/>
            </a:pPr>
            <a:r>
              <a:rPr lang="en-US" altLang="en-US" sz="1800" dirty="0" smtClean="0"/>
              <a:t>	– urine flow rate = </a:t>
            </a:r>
            <a:r>
              <a:rPr lang="en-US" altLang="en-US" sz="1800" dirty="0" smtClean="0">
                <a:solidFill>
                  <a:srgbClr val="FFC000"/>
                </a:solidFill>
              </a:rPr>
              <a:t>2</a:t>
            </a:r>
            <a:r>
              <a:rPr lang="en-US" altLang="en-US" sz="1800" dirty="0" smtClean="0"/>
              <a:t> ml/min</a:t>
            </a:r>
          </a:p>
          <a:p>
            <a:pPr>
              <a:defRPr/>
            </a:pPr>
            <a:r>
              <a:rPr lang="en-US" altLang="en-US" sz="1800" dirty="0" smtClean="0"/>
              <a:t>GFR = 120 ml/min or </a:t>
            </a:r>
            <a:r>
              <a:rPr lang="en-US" altLang="en-US" sz="1800" dirty="0" smtClean="0">
                <a:solidFill>
                  <a:srgbClr val="FFC000"/>
                </a:solidFill>
              </a:rPr>
              <a:t>172.3</a:t>
            </a:r>
            <a:r>
              <a:rPr lang="en-US" altLang="en-US" sz="1800" dirty="0" smtClean="0"/>
              <a:t> L/day</a:t>
            </a:r>
            <a:endParaRPr lang="en-US" altLang="en-US" sz="1800" dirty="0"/>
          </a:p>
        </p:txBody>
      </p:sp>
      <p:sp>
        <p:nvSpPr>
          <p:cNvPr id="4" name="Rectangle 3"/>
          <p:cNvSpPr/>
          <p:nvPr/>
        </p:nvSpPr>
        <p:spPr>
          <a:xfrm>
            <a:off x="477788" y="1187372"/>
            <a:ext cx="5616624" cy="3105724"/>
          </a:xfrm>
          <a:prstGeom prst="rect">
            <a:avLst/>
          </a:prstGeom>
          <a:solidFill>
            <a:schemeClr val="accent2">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C00000"/>
              </a:solidFill>
            </a:endParaRPr>
          </a:p>
          <a:p>
            <a:pPr algn="ctr"/>
            <a:r>
              <a:rPr lang="en-US" b="1" dirty="0" smtClean="0">
                <a:solidFill>
                  <a:srgbClr val="C00000"/>
                </a:solidFill>
              </a:rPr>
              <a:t>Inulin</a:t>
            </a:r>
            <a:endParaRPr lang="en-US" b="1" dirty="0">
              <a:solidFill>
                <a:srgbClr val="C00000"/>
              </a:solidFill>
            </a:endParaRPr>
          </a:p>
          <a:p>
            <a:r>
              <a:rPr lang="en-US" altLang="en-US" b="1" dirty="0">
                <a:solidFill>
                  <a:schemeClr val="tx1"/>
                </a:solidFill>
                <a:effectLst>
                  <a:outerShdw blurRad="38100" dist="38100" dir="2700000" algn="tl">
                    <a:srgbClr val="C0C0C0"/>
                  </a:outerShdw>
                </a:effectLst>
              </a:rPr>
              <a:t>Inulin</a:t>
            </a:r>
            <a:r>
              <a:rPr lang="en-US" altLang="en-US" dirty="0">
                <a:solidFill>
                  <a:schemeClr val="tx1"/>
                </a:solidFill>
              </a:rPr>
              <a:t>, a polymer of fructose, is used in research to precisely measure GFR</a:t>
            </a:r>
          </a:p>
          <a:p>
            <a:pPr algn="ctr"/>
            <a:endParaRPr lang="en-US" altLang="en-US" dirty="0">
              <a:solidFill>
                <a:srgbClr val="FF0000"/>
              </a:solidFill>
            </a:endParaRPr>
          </a:p>
          <a:p>
            <a:pPr>
              <a:defRPr/>
            </a:pPr>
            <a:r>
              <a:rPr lang="ar-SA" dirty="0">
                <a:solidFill>
                  <a:schemeClr val="tx1"/>
                </a:solidFill>
              </a:rPr>
              <a:t>-</a:t>
            </a:r>
            <a:r>
              <a:rPr lang="en-US" dirty="0">
                <a:solidFill>
                  <a:schemeClr val="tx1"/>
                </a:solidFill>
              </a:rPr>
              <a:t> Freely filtered into the </a:t>
            </a:r>
            <a:r>
              <a:rPr lang="en-US" dirty="0">
                <a:solidFill>
                  <a:schemeClr val="tx1"/>
                </a:solidFill>
                <a:cs typeface="Andalus" pitchFamily="18" charset="-78"/>
              </a:rPr>
              <a:t>Bowman</a:t>
            </a:r>
            <a:r>
              <a:rPr lang="ja-JP" altLang="en-US" dirty="0">
                <a:solidFill>
                  <a:schemeClr val="tx1"/>
                </a:solidFill>
              </a:rPr>
              <a:t>’</a:t>
            </a:r>
            <a:r>
              <a:rPr lang="en-US" altLang="ja-JP" dirty="0">
                <a:solidFill>
                  <a:schemeClr val="tx1"/>
                </a:solidFill>
              </a:rPr>
              <a:t>s capsule</a:t>
            </a:r>
          </a:p>
          <a:p>
            <a:pPr>
              <a:defRPr/>
            </a:pPr>
            <a:r>
              <a:rPr lang="ar-SA" dirty="0">
                <a:solidFill>
                  <a:schemeClr val="tx1"/>
                </a:solidFill>
              </a:rPr>
              <a:t>-</a:t>
            </a:r>
            <a:r>
              <a:rPr lang="en-US" dirty="0">
                <a:solidFill>
                  <a:schemeClr val="tx1"/>
                </a:solidFill>
              </a:rPr>
              <a:t> Not reabsorbed, </a:t>
            </a:r>
            <a:r>
              <a:rPr lang="en-US" dirty="0" smtClean="0">
                <a:solidFill>
                  <a:schemeClr val="tx1"/>
                </a:solidFill>
              </a:rPr>
              <a:t>NOT secreted NOT </a:t>
            </a:r>
            <a:r>
              <a:rPr lang="en-US" dirty="0">
                <a:solidFill>
                  <a:schemeClr val="tx1"/>
                </a:solidFill>
              </a:rPr>
              <a:t>metabolized by the nephron</a:t>
            </a:r>
          </a:p>
          <a:p>
            <a:pPr>
              <a:defRPr/>
            </a:pPr>
            <a:r>
              <a:rPr lang="ar-SA" dirty="0">
                <a:solidFill>
                  <a:schemeClr val="tx1"/>
                </a:solidFill>
              </a:rPr>
              <a:t>-</a:t>
            </a:r>
            <a:r>
              <a:rPr lang="en-US" dirty="0">
                <a:solidFill>
                  <a:schemeClr val="tx1"/>
                </a:solidFill>
              </a:rPr>
              <a:t> </a:t>
            </a:r>
            <a:r>
              <a:rPr lang="en-US" dirty="0">
                <a:solidFill>
                  <a:srgbClr val="FF0000"/>
                </a:solidFill>
              </a:rPr>
              <a:t>Non-endogenous</a:t>
            </a:r>
            <a:r>
              <a:rPr lang="en-US" dirty="0">
                <a:solidFill>
                  <a:schemeClr val="tx1"/>
                </a:solidFill>
              </a:rPr>
              <a:t>, has to be infused </a:t>
            </a:r>
            <a:r>
              <a:rPr lang="en-US" dirty="0" smtClean="0">
                <a:solidFill>
                  <a:schemeClr val="tx1"/>
                </a:solidFill>
              </a:rPr>
              <a:t>intravenously (</a:t>
            </a:r>
            <a:r>
              <a:rPr lang="en-US" dirty="0" smtClean="0">
                <a:solidFill>
                  <a:srgbClr val="A6A6A6"/>
                </a:solidFill>
              </a:rPr>
              <a:t>our bodies don’t produce it) </a:t>
            </a:r>
            <a:endParaRPr lang="ar-SA" dirty="0">
              <a:solidFill>
                <a:srgbClr val="A6A6A6"/>
              </a:solidFill>
            </a:endParaRPr>
          </a:p>
          <a:p>
            <a:pPr marL="285750" indent="-285750">
              <a:buFontTx/>
              <a:buChar char="-"/>
              <a:defRPr/>
            </a:pPr>
            <a:r>
              <a:rPr lang="en-US" b="1" dirty="0" smtClean="0">
                <a:solidFill>
                  <a:schemeClr val="tx1"/>
                </a:solidFill>
              </a:rPr>
              <a:t>Best marker.</a:t>
            </a:r>
          </a:p>
          <a:p>
            <a:pPr marL="285750" indent="-285750">
              <a:buFontTx/>
              <a:buChar char="-"/>
              <a:defRPr/>
            </a:pPr>
            <a:r>
              <a:rPr lang="en-US" b="1" dirty="0" smtClean="0">
                <a:solidFill>
                  <a:schemeClr val="bg1">
                    <a:lumMod val="65000"/>
                  </a:schemeClr>
                </a:solidFill>
              </a:rPr>
              <a:t>Not used in humans </a:t>
            </a:r>
            <a:endParaRPr lang="en-US" b="1" dirty="0">
              <a:solidFill>
                <a:schemeClr val="bg1">
                  <a:lumMod val="65000"/>
                </a:schemeClr>
              </a:solidFill>
            </a:endParaRPr>
          </a:p>
          <a:p>
            <a:pPr algn="ctr"/>
            <a:endParaRPr lang="en-US" altLang="en-US" dirty="0">
              <a:solidFill>
                <a:schemeClr val="tx1"/>
              </a:solidFill>
            </a:endParaRPr>
          </a:p>
        </p:txBody>
      </p:sp>
      <p:sp>
        <p:nvSpPr>
          <p:cNvPr id="16" name="Rectangle 15"/>
          <p:cNvSpPr/>
          <p:nvPr/>
        </p:nvSpPr>
        <p:spPr>
          <a:xfrm>
            <a:off x="6382444" y="1194291"/>
            <a:ext cx="5328592" cy="3031257"/>
          </a:xfrm>
          <a:prstGeom prst="rect">
            <a:avLst/>
          </a:prstGeom>
          <a:solidFill>
            <a:schemeClr val="accent2">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Creatinine</a:t>
            </a:r>
          </a:p>
          <a:p>
            <a:pPr marL="171450" indent="-171450">
              <a:buFontTx/>
              <a:buChar char="-"/>
            </a:pPr>
            <a:r>
              <a:rPr lang="en-US" dirty="0">
                <a:solidFill>
                  <a:srgbClr val="FF0000"/>
                </a:solidFill>
              </a:rPr>
              <a:t>endogenously</a:t>
            </a:r>
            <a:r>
              <a:rPr lang="en-US" dirty="0">
                <a:solidFill>
                  <a:schemeClr val="tx1"/>
                </a:solidFill>
              </a:rPr>
              <a:t> released into plasma by skeletal muscle</a:t>
            </a:r>
          </a:p>
          <a:p>
            <a:pPr marL="171450" indent="-171450">
              <a:buFontTx/>
              <a:buChar char="-"/>
            </a:pPr>
            <a:r>
              <a:rPr lang="en-US" dirty="0">
                <a:solidFill>
                  <a:schemeClr val="tx1"/>
                </a:solidFill>
              </a:rPr>
              <a:t>Not as accurate as inulin as a small quantity is </a:t>
            </a:r>
            <a:r>
              <a:rPr lang="en-US" u="sng" dirty="0">
                <a:solidFill>
                  <a:schemeClr val="tx1"/>
                </a:solidFill>
              </a:rPr>
              <a:t>secreted</a:t>
            </a:r>
            <a:r>
              <a:rPr lang="en-US" dirty="0">
                <a:solidFill>
                  <a:schemeClr val="tx1"/>
                </a:solidFill>
              </a:rPr>
              <a:t> into the proximal tubule</a:t>
            </a:r>
          </a:p>
          <a:p>
            <a:pPr marL="171450" indent="-171450">
              <a:buFontTx/>
              <a:buChar char="-"/>
            </a:pPr>
            <a:r>
              <a:rPr lang="en-US" dirty="0">
                <a:solidFill>
                  <a:schemeClr val="tx1"/>
                </a:solidFill>
              </a:rPr>
              <a:t>amount excreted &gt; amount filtered</a:t>
            </a:r>
          </a:p>
          <a:p>
            <a:pPr marL="171450" indent="-171450">
              <a:buFontTx/>
              <a:buChar char="-"/>
            </a:pPr>
            <a:r>
              <a:rPr lang="en-US" dirty="0">
                <a:solidFill>
                  <a:schemeClr val="tx1"/>
                </a:solidFill>
              </a:rPr>
              <a:t>Reasonably accurate measurement of GFR</a:t>
            </a:r>
          </a:p>
          <a:p>
            <a:pPr marL="171450" indent="-171450">
              <a:buFontTx/>
              <a:buChar char="-"/>
            </a:pPr>
            <a:r>
              <a:rPr lang="en-US" b="1" u="sng" dirty="0">
                <a:solidFill>
                  <a:schemeClr val="tx1"/>
                </a:solidFill>
              </a:rPr>
              <a:t>Clinically</a:t>
            </a:r>
            <a:r>
              <a:rPr lang="en-US" b="1" dirty="0">
                <a:solidFill>
                  <a:schemeClr val="tx1"/>
                </a:solidFill>
              </a:rPr>
              <a:t> , Best marker</a:t>
            </a:r>
            <a:r>
              <a:rPr lang="en-US" dirty="0">
                <a:solidFill>
                  <a:schemeClr val="tx1"/>
                </a:solidFill>
              </a:rPr>
              <a:t>.</a:t>
            </a:r>
          </a:p>
        </p:txBody>
      </p:sp>
      <p:sp>
        <p:nvSpPr>
          <p:cNvPr id="10" name="Content Placeholder 2"/>
          <p:cNvSpPr>
            <a:spLocks noGrp="1"/>
          </p:cNvSpPr>
          <p:nvPr>
            <p:ph idx="1"/>
          </p:nvPr>
        </p:nvSpPr>
        <p:spPr>
          <a:xfrm>
            <a:off x="6382444" y="4634855"/>
            <a:ext cx="5328592" cy="1798320"/>
          </a:xfrm>
        </p:spPr>
        <p:txBody>
          <a:bodyPr>
            <a:noAutofit/>
          </a:bodyPr>
          <a:lstStyle/>
          <a:p>
            <a:pPr>
              <a:defRPr/>
            </a:pPr>
            <a:r>
              <a:rPr lang="en-GB" altLang="en-US" sz="1600" dirty="0"/>
              <a:t>The usual analytical method for creatinine measurement (alkaline picrate method) also detects substances in the plasma other than true creatinine, leading to increase in plasma creatinine value.</a:t>
            </a:r>
          </a:p>
          <a:p>
            <a:pPr>
              <a:defRPr/>
            </a:pPr>
            <a:r>
              <a:rPr lang="en-GB" altLang="en-US" sz="1600" dirty="0" smtClean="0"/>
              <a:t>Thus</a:t>
            </a:r>
            <a:r>
              <a:rPr lang="en-GB" altLang="en-US" sz="1600" dirty="0"/>
              <a:t>, these two errors usually cancel each other and gives a correct estimate of GFR.</a:t>
            </a:r>
          </a:p>
        </p:txBody>
      </p:sp>
      <p:sp>
        <p:nvSpPr>
          <p:cNvPr id="13" name="Rectangle 12"/>
          <p:cNvSpPr/>
          <p:nvPr/>
        </p:nvSpPr>
        <p:spPr>
          <a:xfrm>
            <a:off x="6382444" y="4322308"/>
            <a:ext cx="5328592" cy="20267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77788" y="4322310"/>
            <a:ext cx="5616624" cy="202671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886326" y="4319045"/>
            <a:ext cx="2320828" cy="369332"/>
          </a:xfrm>
          <a:prstGeom prst="rect">
            <a:avLst/>
          </a:prstGeom>
          <a:noFill/>
        </p:spPr>
        <p:txBody>
          <a:bodyPr wrap="none" rtlCol="0">
            <a:spAutoFit/>
          </a:bodyPr>
          <a:lstStyle/>
          <a:p>
            <a:r>
              <a:rPr lang="en-US" dirty="0" smtClean="0">
                <a:solidFill>
                  <a:srgbClr val="C00000"/>
                </a:solidFill>
              </a:rPr>
              <a:t>Explanation: next slide </a:t>
            </a:r>
            <a:endParaRPr lang="en-US" dirty="0">
              <a:solidFill>
                <a:srgbClr val="C00000"/>
              </a:solidFill>
            </a:endParaRPr>
          </a:p>
        </p:txBody>
      </p:sp>
    </p:spTree>
    <p:extLst>
      <p:ext uri="{BB962C8B-B14F-4D97-AF65-F5344CB8AC3E}">
        <p14:creationId xmlns:p14="http://schemas.microsoft.com/office/powerpoint/2010/main" val="34725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vertical)">
                                      <p:cBhvr>
                                        <p:cTn id="7" dur="500"/>
                                        <p:tgtEl>
                                          <p:spTgt spid="14">
                                            <p:txEl>
                                              <p:pRg st="0" end="0"/>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linds(vertical)">
                                      <p:cBhvr>
                                        <p:cTn id="10" dur="500"/>
                                        <p:tgtEl>
                                          <p:spTgt spid="14">
                                            <p:txEl>
                                              <p:pRg st="1" end="1"/>
                                            </p:txEl>
                                          </p:spTgt>
                                        </p:tgtEl>
                                      </p:cBhvr>
                                    </p:animEffect>
                                  </p:childTnLst>
                                </p:cTn>
                              </p:par>
                              <p:par>
                                <p:cTn id="11" presetID="3" presetClass="entr" presetSubtype="5"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blinds(vertical)">
                                      <p:cBhvr>
                                        <p:cTn id="13" dur="500"/>
                                        <p:tgtEl>
                                          <p:spTgt spid="14">
                                            <p:txEl>
                                              <p:pRg st="2" end="2"/>
                                            </p:txEl>
                                          </p:spTgt>
                                        </p:tgtEl>
                                      </p:cBhvr>
                                    </p:animEffect>
                                  </p:childTnLst>
                                </p:cTn>
                              </p:par>
                              <p:par>
                                <p:cTn id="14" presetID="3" presetClass="entr" presetSubtype="5"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blinds(vertical)">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blinds(vertical)">
                                      <p:cBhvr>
                                        <p:cTn id="21" dur="500"/>
                                        <p:tgtEl>
                                          <p:spTgt spid="1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0448BF55-669D-C64D-9D4E-ECFA3D108E9F}" type="slidenum">
              <a:rPr lang="en-US" altLang="en-US"/>
              <a:pPr/>
              <a:t>36</a:t>
            </a:fld>
            <a:endParaRPr lang="en-US" altLang="en-US" dirty="0"/>
          </a:p>
        </p:txBody>
      </p:sp>
      <p:sp>
        <p:nvSpPr>
          <p:cNvPr id="2" name="Rectangle 1"/>
          <p:cNvSpPr/>
          <p:nvPr/>
        </p:nvSpPr>
        <p:spPr>
          <a:xfrm>
            <a:off x="1053852" y="2060848"/>
            <a:ext cx="9865096" cy="2308324"/>
          </a:xfrm>
          <a:prstGeom prst="rect">
            <a:avLst/>
          </a:prstGeom>
        </p:spPr>
        <p:txBody>
          <a:bodyPr wrap="square">
            <a:spAutoFit/>
          </a:bodyPr>
          <a:lstStyle/>
          <a:p>
            <a:pPr algn="r" rtl="1"/>
            <a:r>
              <a:rPr lang="ar-SA" altLang="x-none" sz="2400" dirty="0">
                <a:solidFill>
                  <a:srgbClr val="528693"/>
                </a:solidFill>
                <a:ea typeface="MS PGothic" charset="-128"/>
              </a:rPr>
              <a:t>جهاز الي يحسب الكرياتينين في الدم يغلط ويحسب مواد ثانية على أساس انها كرياتينين ( لأن تركيبها شبيه في الكرياتين)</a:t>
            </a:r>
          </a:p>
          <a:p>
            <a:pPr algn="r" rtl="1"/>
            <a:endParaRPr lang="ar-SA" altLang="x-none" sz="2400" dirty="0">
              <a:solidFill>
                <a:srgbClr val="528693"/>
              </a:solidFill>
              <a:ea typeface="MS PGothic" charset="-128"/>
            </a:endParaRPr>
          </a:p>
          <a:p>
            <a:pPr algn="r" rtl="1"/>
            <a:r>
              <a:rPr lang="ar-SA" altLang="x-none" sz="2400" dirty="0">
                <a:solidFill>
                  <a:srgbClr val="528693"/>
                </a:solidFill>
                <a:ea typeface="MS PGothic" charset="-128"/>
              </a:rPr>
              <a:t>بس جسمنا ينتج كرياتين ويسويله سكريشن </a:t>
            </a:r>
          </a:p>
          <a:p>
            <a:pPr algn="r" rtl="1"/>
            <a:endParaRPr lang="ar-SA" altLang="x-none" sz="2400" dirty="0">
              <a:solidFill>
                <a:srgbClr val="528693"/>
              </a:solidFill>
              <a:ea typeface="MS PGothic" charset="-128"/>
            </a:endParaRPr>
          </a:p>
          <a:p>
            <a:pPr algn="r" rtl="1"/>
            <a:r>
              <a:rPr lang="ar-SA" altLang="x-none" sz="2400" dirty="0">
                <a:solidFill>
                  <a:srgbClr val="528693"/>
                </a:solidFill>
                <a:ea typeface="MS PGothic" charset="-128"/>
              </a:rPr>
              <a:t>عشان كذا تطلع القراءة دقيقة ( الكمية الي حسبها الجهاز انها كرياتين = الكمية الي ينتجها جسمنا ) </a:t>
            </a:r>
          </a:p>
        </p:txBody>
      </p:sp>
      <p:sp>
        <p:nvSpPr>
          <p:cNvPr id="3" name="TextBox 2"/>
          <p:cNvSpPr txBox="1"/>
          <p:nvPr/>
        </p:nvSpPr>
        <p:spPr>
          <a:xfrm>
            <a:off x="833220" y="548680"/>
            <a:ext cx="3294492" cy="584775"/>
          </a:xfrm>
          <a:prstGeom prst="rect">
            <a:avLst/>
          </a:prstGeom>
          <a:noFill/>
        </p:spPr>
        <p:txBody>
          <a:bodyPr wrap="none" rtlCol="0">
            <a:spAutoFit/>
          </a:bodyPr>
          <a:lstStyle/>
          <a:p>
            <a:r>
              <a:rPr lang="en-US" sz="3200" dirty="0">
                <a:solidFill>
                  <a:schemeClr val="tx2"/>
                </a:solidFill>
                <a:latin typeface="+mj-lt"/>
                <a:ea typeface="MS PGothic" charset="-128"/>
                <a:cs typeface="+mj-cs"/>
              </a:rPr>
              <a:t>EXPLANATION </a:t>
            </a:r>
          </a:p>
        </p:txBody>
      </p:sp>
    </p:spTree>
    <p:extLst>
      <p:ext uri="{BB962C8B-B14F-4D97-AF65-F5344CB8AC3E}">
        <p14:creationId xmlns:p14="http://schemas.microsoft.com/office/powerpoint/2010/main" val="90237047"/>
      </p:ext>
    </p:extLst>
  </p:cSld>
  <p:clrMapOvr>
    <a:masterClrMapping/>
  </p:clrMapOvr>
  <p:transition>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7053" y="2353364"/>
            <a:ext cx="5070006" cy="3595916"/>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95" name="Rectangle 3"/>
          <p:cNvSpPr>
            <a:spLocks noGrp="1" noChangeArrowheads="1"/>
          </p:cNvSpPr>
          <p:nvPr>
            <p:ph type="body" idx="1"/>
          </p:nvPr>
        </p:nvSpPr>
        <p:spPr>
          <a:xfrm>
            <a:off x="6839809" y="2353364"/>
            <a:ext cx="5070005" cy="3595916"/>
          </a:xfrm>
        </p:spPr>
        <p:txBody>
          <a:bodyPr>
            <a:normAutofit/>
          </a:bodyPr>
          <a:lstStyle/>
          <a:p>
            <a:pPr>
              <a:defRPr/>
            </a:pPr>
            <a:r>
              <a:rPr lang="en-GB" sz="2000" b="1" dirty="0">
                <a:effectLst>
                  <a:outerShdw blurRad="38100" dist="38100" dir="2700000" algn="tl">
                    <a:srgbClr val="C0C0C0"/>
                  </a:outerShdw>
                </a:effectLst>
                <a:sym typeface="Symbol" pitchFamily="18" charset="2"/>
              </a:rPr>
              <a:t>Intrinsic</a:t>
            </a:r>
            <a:r>
              <a:rPr lang="en-US" sz="2000" b="1" dirty="0">
                <a:effectLst>
                  <a:outerShdw blurRad="38100" dist="38100" dir="2700000" algn="tl">
                    <a:srgbClr val="C0C0C0"/>
                  </a:outerShdw>
                </a:effectLst>
              </a:rPr>
              <a:t> Autoregulation:</a:t>
            </a:r>
          </a:p>
          <a:p>
            <a:pPr>
              <a:buFontTx/>
              <a:buNone/>
              <a:defRPr/>
            </a:pPr>
            <a:r>
              <a:rPr lang="en-US" sz="2000" dirty="0"/>
              <a:t>	- </a:t>
            </a:r>
            <a:r>
              <a:rPr lang="en-GB" sz="2000" dirty="0">
                <a:sym typeface="Symbol" pitchFamily="18" charset="2"/>
              </a:rPr>
              <a:t>Renal vasculature also exhibits a well developed </a:t>
            </a:r>
            <a:r>
              <a:rPr lang="en-GB" sz="2000" b="1" dirty="0">
                <a:sym typeface="Symbol" pitchFamily="18" charset="2"/>
              </a:rPr>
              <a:t>intrinsic </a:t>
            </a:r>
            <a:r>
              <a:rPr lang="en-GB" sz="2000" dirty="0">
                <a:sym typeface="Symbol" pitchFamily="18" charset="2"/>
              </a:rPr>
              <a:t>ability to adjust its resistance in response to changes in arterial BP and thus to keep BF and GFR essentially constant = </a:t>
            </a:r>
            <a:r>
              <a:rPr lang="en-GB" sz="2000" b="1" dirty="0">
                <a:sym typeface="Symbol" pitchFamily="18" charset="2"/>
              </a:rPr>
              <a:t>autoregulation.</a:t>
            </a:r>
          </a:p>
          <a:p>
            <a:pPr>
              <a:buFontTx/>
              <a:buNone/>
              <a:defRPr/>
            </a:pPr>
            <a:endParaRPr lang="en-GB" sz="1200" b="1" dirty="0">
              <a:sym typeface="Symbol" pitchFamily="18" charset="2"/>
            </a:endParaRPr>
          </a:p>
          <a:p>
            <a:pPr>
              <a:buFontTx/>
              <a:buNone/>
              <a:defRPr/>
            </a:pPr>
            <a:r>
              <a:rPr lang="en-GB" sz="2000" dirty="0">
                <a:sym typeface="Symbol" pitchFamily="18" charset="2"/>
              </a:rPr>
              <a:t>	- In man, effective over a range of MBP from </a:t>
            </a:r>
            <a:r>
              <a:rPr lang="en-GB" sz="2000" dirty="0">
                <a:solidFill>
                  <a:schemeClr val="accent4">
                    <a:lumMod val="75000"/>
                  </a:schemeClr>
                </a:solidFill>
                <a:sym typeface="Symbol" pitchFamily="18" charset="2"/>
              </a:rPr>
              <a:t>75-160</a:t>
            </a:r>
            <a:r>
              <a:rPr lang="en-GB" sz="2000" dirty="0">
                <a:sym typeface="Symbol" pitchFamily="18" charset="2"/>
              </a:rPr>
              <a:t>mmHg. Below </a:t>
            </a:r>
            <a:r>
              <a:rPr lang="en-GB" sz="2000" dirty="0">
                <a:solidFill>
                  <a:schemeClr val="accent4">
                    <a:lumMod val="75000"/>
                  </a:schemeClr>
                </a:solidFill>
                <a:sym typeface="Symbol" pitchFamily="18" charset="2"/>
              </a:rPr>
              <a:t>75</a:t>
            </a:r>
            <a:r>
              <a:rPr lang="en-GB" sz="2000" dirty="0">
                <a:sym typeface="Symbol" pitchFamily="18" charset="2"/>
              </a:rPr>
              <a:t>mmHg, filtration falls and ceases altogether when MBP </a:t>
            </a:r>
            <a:r>
              <a:rPr lang="en-GB" sz="2000" dirty="0" smtClean="0">
                <a:sym typeface="Symbol" pitchFamily="18" charset="2"/>
              </a:rPr>
              <a:t>= </a:t>
            </a:r>
            <a:r>
              <a:rPr lang="en-GB" sz="2000" dirty="0" smtClean="0">
                <a:solidFill>
                  <a:schemeClr val="accent4">
                    <a:lumMod val="75000"/>
                  </a:schemeClr>
                </a:solidFill>
                <a:sym typeface="Symbol" pitchFamily="18" charset="2"/>
              </a:rPr>
              <a:t>50</a:t>
            </a:r>
            <a:r>
              <a:rPr lang="en-GB" sz="2000" dirty="0" smtClean="0">
                <a:sym typeface="Symbol" pitchFamily="18" charset="2"/>
              </a:rPr>
              <a:t>mmHg</a:t>
            </a:r>
            <a:r>
              <a:rPr lang="en-GB" sz="2000" dirty="0">
                <a:sym typeface="Symbol" pitchFamily="18" charset="2"/>
              </a:rPr>
              <a:t>.</a:t>
            </a:r>
            <a:endParaRPr lang="en-US" sz="2000" dirty="0"/>
          </a:p>
        </p:txBody>
      </p:sp>
      <p:sp>
        <p:nvSpPr>
          <p:cNvPr id="256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7598E12C-47CC-B445-AF16-A604337257A1}" type="slidenum">
              <a:rPr lang="en-US" altLang="en-US"/>
              <a:pPr/>
              <a:t>37</a:t>
            </a:fld>
            <a:endParaRPr lang="en-US" altLang="en-US" dirty="0"/>
          </a:p>
        </p:txBody>
      </p:sp>
      <p:graphicFrame>
        <p:nvGraphicFramePr>
          <p:cNvPr id="5" name="Diagram 4"/>
          <p:cNvGraphicFramePr/>
          <p:nvPr>
            <p:extLst>
              <p:ext uri="{D42A27DB-BD31-4B8C-83A1-F6EECF244321}">
                <p14:modId xmlns:p14="http://schemas.microsoft.com/office/powerpoint/2010/main" val="600106857"/>
              </p:ext>
            </p:extLst>
          </p:nvPr>
        </p:nvGraphicFramePr>
        <p:xfrm>
          <a:off x="240951" y="938065"/>
          <a:ext cx="6798984" cy="521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549796" y="584234"/>
            <a:ext cx="5296643" cy="584775"/>
          </a:xfrm>
          <a:prstGeom prst="rect">
            <a:avLst/>
          </a:prstGeom>
        </p:spPr>
        <p:txBody>
          <a:bodyPr wrap="none">
            <a:spAutoFit/>
          </a:bodyPr>
          <a:lstStyle/>
          <a:p>
            <a:r>
              <a:rPr lang="en-US" altLang="en-US" sz="3200" dirty="0">
                <a:solidFill>
                  <a:schemeClr val="tx2"/>
                </a:solidFill>
                <a:latin typeface="+mj-lt"/>
                <a:ea typeface="MS PGothic" charset="-128"/>
                <a:cs typeface="+mj-cs"/>
              </a:rPr>
              <a:t>Regulation of GFR &amp; RBF</a:t>
            </a:r>
            <a:endParaRPr lang="en-US" sz="3200" dirty="0">
              <a:solidFill>
                <a:schemeClr val="tx2"/>
              </a:solidFill>
              <a:latin typeface="+mj-lt"/>
              <a:ea typeface="MS PGothic" charset="-128"/>
              <a:cs typeface="+mj-cs"/>
            </a:endParaRPr>
          </a:p>
        </p:txBody>
      </p:sp>
      <p:sp>
        <p:nvSpPr>
          <p:cNvPr id="6" name="Rectangle 5"/>
          <p:cNvSpPr/>
          <p:nvPr/>
        </p:nvSpPr>
        <p:spPr>
          <a:xfrm>
            <a:off x="549796" y="4606474"/>
            <a:ext cx="6092825" cy="729430"/>
          </a:xfrm>
          <a:prstGeom prst="rect">
            <a:avLst/>
          </a:prstGeom>
        </p:spPr>
        <p:txBody>
          <a:bodyPr>
            <a:spAutoFit/>
          </a:bodyPr>
          <a:lstStyle/>
          <a:p>
            <a:pPr eaLnBrk="0" fontAlgn="base" hangingPunct="0">
              <a:spcBef>
                <a:spcPct val="30000"/>
              </a:spcBef>
              <a:spcAft>
                <a:spcPct val="0"/>
              </a:spcAft>
            </a:pPr>
            <a:r>
              <a:rPr lang="en-US" dirty="0">
                <a:solidFill>
                  <a:srgbClr val="528693"/>
                </a:solidFill>
              </a:rPr>
              <a:t>Remember, GFR depends on </a:t>
            </a:r>
          </a:p>
          <a:p>
            <a:pPr eaLnBrk="0" fontAlgn="base" hangingPunct="0">
              <a:spcBef>
                <a:spcPct val="30000"/>
              </a:spcBef>
              <a:spcAft>
                <a:spcPct val="0"/>
              </a:spcAft>
            </a:pPr>
            <a:r>
              <a:rPr lang="en-US" dirty="0" smtClean="0">
                <a:solidFill>
                  <a:srgbClr val="FF0000"/>
                </a:solidFill>
              </a:rPr>
              <a:t>NFP,</a:t>
            </a:r>
            <a:r>
              <a:rPr lang="en-US" dirty="0">
                <a:solidFill>
                  <a:srgbClr val="FF0000"/>
                </a:solidFill>
              </a:rPr>
              <a:t> </a:t>
            </a:r>
            <a:r>
              <a:rPr lang="en-US" dirty="0" smtClean="0">
                <a:solidFill>
                  <a:srgbClr val="528693"/>
                </a:solidFill>
              </a:rPr>
              <a:t>Surface area, </a:t>
            </a:r>
            <a:r>
              <a:rPr lang="en-US" dirty="0">
                <a:solidFill>
                  <a:srgbClr val="528693"/>
                </a:solidFill>
              </a:rPr>
              <a:t>Membrane permeability </a:t>
            </a:r>
          </a:p>
        </p:txBody>
      </p:sp>
      <p:sp>
        <p:nvSpPr>
          <p:cNvPr id="10" name="Content Placeholder 6"/>
          <p:cNvSpPr txBox="1">
            <a:spLocks/>
          </p:cNvSpPr>
          <p:nvPr/>
        </p:nvSpPr>
        <p:spPr>
          <a:xfrm>
            <a:off x="549796" y="1235626"/>
            <a:ext cx="8762224" cy="369332"/>
          </a:xfrm>
          <a:prstGeom prst="rect">
            <a:avLst/>
          </a:prstGeom>
          <a:noFill/>
        </p:spPr>
        <p:txBody>
          <a:bodyPr vert="horz" wrap="square" rtlCol="0">
            <a:sp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a:r>
              <a:rPr lang="en-US" altLang="en-US" sz="1800" dirty="0" smtClean="0">
                <a:latin typeface="Gill Sans MT" pitchFamily="34" charset="0"/>
                <a:sym typeface="Symbol" panose="05050102010706020507" pitchFamily="18" charset="2"/>
              </a:rPr>
              <a:t>Changes in the GFR result primarily from changes in glomerular capillary blood pressure.</a:t>
            </a:r>
            <a:endParaRPr lang="en-US" altLang="en-US" sz="1800" dirty="0">
              <a:latin typeface="Gill Sans MT" pitchFamily="34" charset="0"/>
              <a:sym typeface="Symbol" panose="05050102010706020507" pitchFamily="18" charset="2"/>
            </a:endParaRPr>
          </a:p>
        </p:txBody>
      </p:sp>
      <p:sp>
        <p:nvSpPr>
          <p:cNvPr id="11" name="مستطيل 1"/>
          <p:cNvSpPr/>
          <p:nvPr/>
        </p:nvSpPr>
        <p:spPr>
          <a:xfrm>
            <a:off x="549796" y="5467562"/>
            <a:ext cx="6120680" cy="757130"/>
          </a:xfrm>
          <a:prstGeom prst="rect">
            <a:avLst/>
          </a:prstGeom>
        </p:spPr>
        <p:txBody>
          <a:bodyPr wrap="square">
            <a:spAutoFit/>
          </a:bodyPr>
          <a:lstStyle/>
          <a:p>
            <a:pPr marL="0" lvl="1" indent="0">
              <a:lnSpc>
                <a:spcPct val="90000"/>
              </a:lnSpc>
              <a:buNone/>
            </a:pPr>
            <a:r>
              <a:rPr lang="en-US" altLang="en-US" sz="1600" dirty="0">
                <a:solidFill>
                  <a:srgbClr val="DDE9EC">
                    <a:lumMod val="50000"/>
                  </a:srgbClr>
                </a:solidFill>
              </a:rPr>
              <a:t>The Auto-regulatory mechanism is the most important one and it is intrinsic to the kidney itself. Let’s imagine that you donate your kidney to someone, this mechanism will not change even within his body.</a:t>
            </a:r>
          </a:p>
        </p:txBody>
      </p:sp>
      <p:sp>
        <p:nvSpPr>
          <p:cNvPr id="13" name="مربع نص 5"/>
          <p:cNvSpPr txBox="1"/>
          <p:nvPr/>
        </p:nvSpPr>
        <p:spPr>
          <a:xfrm>
            <a:off x="568033" y="1620277"/>
            <a:ext cx="11341781" cy="646986"/>
          </a:xfrm>
          <a:prstGeom prst="roundRect">
            <a:avLst/>
          </a:prstGeom>
          <a:noFill/>
          <a:ln>
            <a:solidFill>
              <a:schemeClr val="bg1">
                <a:lumMod val="75000"/>
              </a:schemeClr>
            </a:solidFill>
            <a:prstDash val="dash"/>
          </a:ln>
        </p:spPr>
        <p:txBody>
          <a:bodyPr wrap="square" rtlCol="0">
            <a:spAutoFit/>
          </a:bodyPr>
          <a:lstStyle/>
          <a:p>
            <a:r>
              <a:rPr lang="en-US" altLang="en-US" sz="1600" dirty="0">
                <a:solidFill>
                  <a:schemeClr val="bg1">
                    <a:lumMod val="50000"/>
                  </a:schemeClr>
                </a:solidFill>
                <a:latin typeface="Gill Sans MT" pitchFamily="34" charset="0"/>
                <a:sym typeface="Symbol" panose="05050102010706020507" pitchFamily="18" charset="2"/>
              </a:rPr>
              <a:t>Because the net filtration pressure that accomplishes glomerular filtration is simply the result of an imbalance of opposing physical forces between the glomerular capillary plasma and bowman’s capsule fluid, alteration in any of these physical forces affect the GFR.</a:t>
            </a:r>
            <a:endParaRPr lang="ar-SA" sz="1600" dirty="0">
              <a:solidFill>
                <a:schemeClr val="bg1">
                  <a:lumMod val="50000"/>
                </a:schemeClr>
              </a:solidFill>
              <a:latin typeface="Gill Sans MT" pitchFamily="34" charset="0"/>
            </a:endParaRPr>
          </a:p>
        </p:txBody>
      </p:sp>
    </p:spTree>
    <p:extLst>
      <p:ext uri="{BB962C8B-B14F-4D97-AF65-F5344CB8AC3E}">
        <p14:creationId xmlns:p14="http://schemas.microsoft.com/office/powerpoint/2010/main" val="122610779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linds(vertical)">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blinds(vertical)">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blinds(vertical)">
                                      <p:cBhvr>
                                        <p:cTn id="17"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1115616"/>
            <a:ext cx="8229600" cy="450304"/>
          </a:xfrm>
        </p:spPr>
        <p:txBody>
          <a:bodyPr>
            <a:noAutofit/>
          </a:bodyPr>
          <a:lstStyle/>
          <a:p>
            <a:r>
              <a:rPr lang="en-US" sz="3600" dirty="0"/>
              <a:t>Physiologic Regulation of GFR</a:t>
            </a:r>
            <a:br>
              <a:rPr lang="en-US" sz="3600" dirty="0"/>
            </a:br>
            <a:endParaRPr lang="en-US" sz="3600" dirty="0"/>
          </a:p>
        </p:txBody>
      </p:sp>
      <p:pic>
        <p:nvPicPr>
          <p:cNvPr id="45" name="Picture 44"/>
          <p:cNvPicPr>
            <a:picLocks noChangeAspect="1"/>
          </p:cNvPicPr>
          <p:nvPr/>
        </p:nvPicPr>
        <p:blipFill rotWithShape="1">
          <a:blip r:embed="rId2"/>
          <a:srcRect t="6267"/>
          <a:stretch/>
        </p:blipFill>
        <p:spPr>
          <a:xfrm>
            <a:off x="2401013" y="1340768"/>
            <a:ext cx="7386811" cy="4752528"/>
          </a:xfrm>
          <a:prstGeom prst="rect">
            <a:avLst/>
          </a:prstGeom>
        </p:spPr>
      </p:pic>
    </p:spTree>
    <p:extLst>
      <p:ext uri="{BB962C8B-B14F-4D97-AF65-F5344CB8AC3E}">
        <p14:creationId xmlns:p14="http://schemas.microsoft.com/office/powerpoint/2010/main" val="1789815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39</a:t>
            </a:fld>
            <a:endParaRPr lang="en-US" dirty="0"/>
          </a:p>
        </p:txBody>
      </p:sp>
      <p:sp>
        <p:nvSpPr>
          <p:cNvPr id="5" name="مربع نص 1"/>
          <p:cNvSpPr txBox="1"/>
          <p:nvPr/>
        </p:nvSpPr>
        <p:spPr>
          <a:xfrm>
            <a:off x="549796" y="569122"/>
            <a:ext cx="4807424" cy="461665"/>
          </a:xfrm>
          <a:prstGeom prst="rect">
            <a:avLst/>
          </a:prstGeom>
          <a:noFill/>
        </p:spPr>
        <p:txBody>
          <a:bodyPr wrap="square" rtlCol="0">
            <a:spAutoFit/>
          </a:bodyPr>
          <a:lstStyle/>
          <a:p>
            <a:pPr>
              <a:spcBef>
                <a:spcPct val="0"/>
              </a:spcBef>
            </a:pPr>
            <a:r>
              <a:rPr lang="en-US" altLang="en-US" sz="2400" b="1" dirty="0">
                <a:solidFill>
                  <a:schemeClr val="accent2">
                    <a:lumMod val="75000"/>
                  </a:schemeClr>
                </a:solidFill>
                <a:latin typeface="+mj-lt"/>
                <a:ea typeface="+mj-ea"/>
                <a:cs typeface="+mj-cs"/>
              </a:rPr>
              <a:t>1- Autoregulation (intrinsic)</a:t>
            </a:r>
            <a:endParaRPr lang="en-US" sz="2400" b="1" dirty="0">
              <a:solidFill>
                <a:schemeClr val="accent2">
                  <a:lumMod val="75000"/>
                </a:schemeClr>
              </a:solidFill>
              <a:latin typeface="+mj-lt"/>
              <a:ea typeface="+mj-ea"/>
              <a:cs typeface="+mj-cs"/>
            </a:endParaRPr>
          </a:p>
        </p:txBody>
      </p:sp>
      <p:pic>
        <p:nvPicPr>
          <p:cNvPr id="13"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220" y="1248557"/>
            <a:ext cx="4896544" cy="2344117"/>
          </a:xfrm>
          <a:prstGeom prst="rect">
            <a:avLst/>
          </a:prstGeom>
          <a:ln>
            <a:solidFill>
              <a:schemeClr val="bg2">
                <a:lumMod val="90000"/>
              </a:schemeClr>
            </a:solidFill>
            <a:prstDash val="sysDash"/>
          </a:ln>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892" y="2003963"/>
            <a:ext cx="106680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ستطيل مستدير الزوايا 3"/>
          <p:cNvSpPr/>
          <p:nvPr/>
        </p:nvSpPr>
        <p:spPr>
          <a:xfrm>
            <a:off x="436624" y="1241493"/>
            <a:ext cx="4576223" cy="1122511"/>
          </a:xfrm>
          <a:prstGeom prst="roundRect">
            <a:avLst/>
          </a:prstGeom>
          <a:solidFill>
            <a:srgbClr val="DFF0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tx1"/>
              </a:solidFill>
              <a:latin typeface="Gill Sans MT" pitchFamily="34" charset="0"/>
            </a:endParaRPr>
          </a:p>
          <a:p>
            <a:pPr lvl="0" defTabSz="914363"/>
            <a:r>
              <a:rPr lang="en-US" sz="1600" dirty="0">
                <a:solidFill>
                  <a:schemeClr val="tx1"/>
                </a:solidFill>
                <a:latin typeface="Gill Sans MT" pitchFamily="34" charset="0"/>
              </a:rPr>
              <a:t>It is the relative </a:t>
            </a:r>
            <a:r>
              <a:rPr lang="en-US" sz="1600" u="sng" dirty="0">
                <a:solidFill>
                  <a:schemeClr val="tx1"/>
                </a:solidFill>
                <a:latin typeface="Gill Sans MT" pitchFamily="34" charset="0"/>
              </a:rPr>
              <a:t>constancy</a:t>
            </a:r>
            <a:r>
              <a:rPr lang="en-US" sz="1600" dirty="0">
                <a:solidFill>
                  <a:schemeClr val="tx1"/>
                </a:solidFill>
                <a:latin typeface="Gill Sans MT" pitchFamily="34" charset="0"/>
              </a:rPr>
              <a:t> of GFR and renal blood flow in response to changes in blood pressure range from </a:t>
            </a:r>
            <a:r>
              <a:rPr lang="en-US" sz="1600" dirty="0">
                <a:solidFill>
                  <a:srgbClr val="FADA7A">
                    <a:lumMod val="75000"/>
                  </a:srgbClr>
                </a:solidFill>
              </a:rPr>
              <a:t>75 </a:t>
            </a:r>
            <a:r>
              <a:rPr lang="en-US" sz="1600" dirty="0">
                <a:solidFill>
                  <a:schemeClr val="tx1"/>
                </a:solidFill>
                <a:latin typeface="Gill Sans MT" pitchFamily="34" charset="0"/>
              </a:rPr>
              <a:t>to</a:t>
            </a:r>
            <a:r>
              <a:rPr lang="en-US" sz="1600" dirty="0">
                <a:solidFill>
                  <a:srgbClr val="FADA7A">
                    <a:lumMod val="75000"/>
                  </a:srgbClr>
                </a:solidFill>
              </a:rPr>
              <a:t> 160 mmHg</a:t>
            </a:r>
          </a:p>
          <a:p>
            <a:pPr algn="ctr"/>
            <a:endParaRPr lang="en-US" dirty="0"/>
          </a:p>
        </p:txBody>
      </p:sp>
      <p:sp>
        <p:nvSpPr>
          <p:cNvPr id="17" name="مستطيل مستدير الزوايا 5"/>
          <p:cNvSpPr/>
          <p:nvPr/>
        </p:nvSpPr>
        <p:spPr>
          <a:xfrm>
            <a:off x="454604" y="2420616"/>
            <a:ext cx="4576223" cy="1134438"/>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tx1"/>
              </a:solidFill>
              <a:latin typeface="Gill Sans MT" pitchFamily="34" charset="0"/>
            </a:endParaRPr>
          </a:p>
          <a:p>
            <a:pPr lvl="0" algn="ctr"/>
            <a:r>
              <a:rPr lang="en-US" sz="1600" dirty="0">
                <a:solidFill>
                  <a:schemeClr val="tx1"/>
                </a:solidFill>
                <a:latin typeface="Gill Sans MT" pitchFamily="34" charset="0"/>
              </a:rPr>
              <a:t>However,  autoregulation is not perfect but it prevents potentially great changes in GFR , with changes in blood pressure, therefore, kidney continue to excrete waste</a:t>
            </a:r>
          </a:p>
          <a:p>
            <a:pPr algn="ctr"/>
            <a:endParaRPr lang="en-US" dirty="0"/>
          </a:p>
        </p:txBody>
      </p:sp>
      <p:sp>
        <p:nvSpPr>
          <p:cNvPr id="18" name="مستطيل مستدير الزوايا 6"/>
          <p:cNvSpPr/>
          <p:nvPr/>
        </p:nvSpPr>
        <p:spPr>
          <a:xfrm>
            <a:off x="485906" y="3588764"/>
            <a:ext cx="4576223" cy="1353878"/>
          </a:xfrm>
          <a:prstGeom prst="roundRect">
            <a:avLst/>
          </a:prstGeom>
          <a:solidFill>
            <a:srgbClr val="FDEAD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chemeClr val="tx1"/>
                </a:solidFill>
                <a:latin typeface="Gill Sans MT" pitchFamily="34" charset="0"/>
              </a:rPr>
              <a:t> </a:t>
            </a:r>
          </a:p>
          <a:p>
            <a:pPr lvl="0" algn="ctr"/>
            <a:r>
              <a:rPr lang="en-US" sz="1600" dirty="0">
                <a:solidFill>
                  <a:schemeClr val="tx1"/>
                </a:solidFill>
                <a:latin typeface="Gill Sans MT" pitchFamily="34" charset="0"/>
              </a:rPr>
              <a:t>That means in a normal kidneys, a decrease in arterial blood pressure as low as </a:t>
            </a:r>
            <a:r>
              <a:rPr lang="en-US" sz="1600" dirty="0">
                <a:solidFill>
                  <a:srgbClr val="FADA7A">
                    <a:lumMod val="75000"/>
                  </a:srgbClr>
                </a:solidFill>
              </a:rPr>
              <a:t>75 mmHg</a:t>
            </a:r>
            <a:r>
              <a:rPr lang="en-US" sz="1600" dirty="0">
                <a:solidFill>
                  <a:schemeClr val="tx1"/>
                </a:solidFill>
                <a:latin typeface="Gill Sans MT" pitchFamily="34" charset="0"/>
              </a:rPr>
              <a:t>, or an increase as high as </a:t>
            </a:r>
            <a:r>
              <a:rPr lang="en-US" sz="1600" dirty="0">
                <a:solidFill>
                  <a:srgbClr val="FADA7A">
                    <a:lumMod val="75000"/>
                  </a:srgbClr>
                </a:solidFill>
              </a:rPr>
              <a:t>160</a:t>
            </a:r>
            <a:r>
              <a:rPr lang="en-US" sz="1600" dirty="0">
                <a:solidFill>
                  <a:schemeClr val="tx1"/>
                </a:solidFill>
                <a:latin typeface="Gill Sans MT" pitchFamily="34" charset="0"/>
              </a:rPr>
              <a:t> </a:t>
            </a:r>
            <a:r>
              <a:rPr lang="en-US" sz="1600" dirty="0">
                <a:solidFill>
                  <a:srgbClr val="FADA7A">
                    <a:lumMod val="75000"/>
                  </a:srgbClr>
                </a:solidFill>
              </a:rPr>
              <a:t>mmHg </a:t>
            </a:r>
            <a:r>
              <a:rPr lang="en-US" sz="1600" dirty="0">
                <a:solidFill>
                  <a:schemeClr val="tx1"/>
                </a:solidFill>
                <a:latin typeface="Gill Sans MT" pitchFamily="34" charset="0"/>
              </a:rPr>
              <a:t>causes a change in GFR by only a few percentage</a:t>
            </a:r>
          </a:p>
          <a:p>
            <a:pPr algn="ctr"/>
            <a:endParaRPr lang="en-US" dirty="0"/>
          </a:p>
        </p:txBody>
      </p:sp>
      <p:sp>
        <p:nvSpPr>
          <p:cNvPr id="2" name="TextBox 1"/>
          <p:cNvSpPr txBox="1"/>
          <p:nvPr/>
        </p:nvSpPr>
        <p:spPr>
          <a:xfrm>
            <a:off x="549795" y="4968762"/>
            <a:ext cx="4463051" cy="830997"/>
          </a:xfrm>
          <a:prstGeom prst="rect">
            <a:avLst/>
          </a:prstGeom>
          <a:noFill/>
        </p:spPr>
        <p:txBody>
          <a:bodyPr wrap="square" rtlCol="0">
            <a:spAutoFit/>
          </a:bodyPr>
          <a:lstStyle/>
          <a:p>
            <a:r>
              <a:rPr lang="en-US" sz="1600" dirty="0">
                <a:solidFill>
                  <a:schemeClr val="bg1">
                    <a:lumMod val="50000"/>
                  </a:schemeClr>
                </a:solidFill>
              </a:rPr>
              <a:t> if it drops below 75 the GFR keeps decreasing until the ABP become 50 then the filtration stops throw glomerulus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556" y="3760277"/>
            <a:ext cx="4558415" cy="2416970"/>
          </a:xfrm>
          <a:prstGeom prst="rect">
            <a:avLst/>
          </a:prstGeom>
        </p:spPr>
      </p:pic>
    </p:spTree>
    <p:extLst>
      <p:ext uri="{BB962C8B-B14F-4D97-AF65-F5344CB8AC3E}">
        <p14:creationId xmlns:p14="http://schemas.microsoft.com/office/powerpoint/2010/main" val="192086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5582" y="1219201"/>
            <a:ext cx="8831408" cy="498950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145" y="1180425"/>
            <a:ext cx="9361040" cy="432048"/>
          </a:xfrm>
        </p:spPr>
        <p:txBody>
          <a:bodyPr>
            <a:noAutofit/>
          </a:bodyPr>
          <a:lstStyle/>
          <a:p>
            <a:r>
              <a:rPr lang="en-US" dirty="0" smtClean="0"/>
              <a:t>Function </a:t>
            </a:r>
            <a:r>
              <a:rPr lang="en-US" dirty="0"/>
              <a:t>of the </a:t>
            </a:r>
            <a:r>
              <a:rPr lang="en-US" dirty="0" smtClean="0"/>
              <a:t>Kidney </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4</a:t>
            </a:fld>
            <a:endParaRPr lang="en-US" dirty="0"/>
          </a:p>
        </p:txBody>
      </p:sp>
      <p:sp>
        <p:nvSpPr>
          <p:cNvPr id="5" name="مربع نص 6"/>
          <p:cNvSpPr txBox="1"/>
          <p:nvPr/>
        </p:nvSpPr>
        <p:spPr>
          <a:xfrm>
            <a:off x="640145" y="1222826"/>
            <a:ext cx="8631770" cy="5016758"/>
          </a:xfrm>
          <a:prstGeom prst="rect">
            <a:avLst/>
          </a:prstGeom>
          <a:noFill/>
        </p:spPr>
        <p:txBody>
          <a:bodyPr wrap="square" rtlCol="0">
            <a:spAutoFit/>
          </a:bodyPr>
          <a:lstStyle/>
          <a:p>
            <a:r>
              <a:rPr lang="en-US" sz="1600" dirty="0">
                <a:solidFill>
                  <a:srgbClr val="528693"/>
                </a:solidFill>
              </a:rPr>
              <a:t>The kidneys serve many important </a:t>
            </a:r>
            <a:r>
              <a:rPr lang="en-US" sz="1600" dirty="0">
                <a:solidFill>
                  <a:srgbClr val="FF0000"/>
                </a:solidFill>
              </a:rPr>
              <a:t>homeostatic functions</a:t>
            </a:r>
            <a:r>
              <a:rPr lang="en-US" sz="1600" dirty="0">
                <a:solidFill>
                  <a:prstClr val="white">
                    <a:lumMod val="65000"/>
                  </a:prstClr>
                </a:solidFill>
              </a:rPr>
              <a:t>, </a:t>
            </a:r>
            <a:r>
              <a:rPr lang="en-US" sz="1600" dirty="0">
                <a:solidFill>
                  <a:srgbClr val="528693"/>
                </a:solidFill>
              </a:rPr>
              <a:t>including the following : </a:t>
            </a:r>
            <a:endParaRPr lang="en-US" sz="1600" dirty="0"/>
          </a:p>
          <a:p>
            <a:pPr marL="342900" indent="-342900">
              <a:buFont typeface="+mj-lt"/>
              <a:buAutoNum type="arabicPeriod"/>
            </a:pPr>
            <a:r>
              <a:rPr lang="en-US" sz="1600" b="1" dirty="0">
                <a:solidFill>
                  <a:srgbClr val="C00000"/>
                </a:solidFill>
              </a:rPr>
              <a:t>Regulation of :</a:t>
            </a:r>
          </a:p>
          <a:p>
            <a:pPr marL="742950" lvl="1" indent="-285750">
              <a:buFont typeface="Arial" charset="0"/>
              <a:buChar char="•"/>
            </a:pPr>
            <a:r>
              <a:rPr lang="en-US" sz="1600" dirty="0"/>
              <a:t>Body fluid osmolality (including water) and electrolyte concentrations and balance (</a:t>
            </a:r>
            <a:r>
              <a:rPr lang="en-US" sz="1600" dirty="0" err="1" smtClean="0">
                <a:solidFill>
                  <a:prstClr val="white">
                    <a:lumMod val="65000"/>
                  </a:prstClr>
                </a:solidFill>
              </a:rPr>
              <a:t>K,Na,Cl</a:t>
            </a:r>
            <a:r>
              <a:rPr lang="en-US" sz="1600" dirty="0" smtClean="0">
                <a:solidFill>
                  <a:prstClr val="white">
                    <a:lumMod val="65000"/>
                  </a:prstClr>
                </a:solidFill>
              </a:rPr>
              <a:t>,.</a:t>
            </a:r>
            <a:r>
              <a:rPr lang="en-US" sz="1600" dirty="0" smtClean="0"/>
              <a:t>) </a:t>
            </a:r>
            <a:endParaRPr lang="en-US" sz="1600" dirty="0"/>
          </a:p>
          <a:p>
            <a:pPr marL="742950" lvl="1" indent="-285750">
              <a:buFont typeface="Arial" charset="0"/>
              <a:buChar char="•"/>
            </a:pPr>
            <a:r>
              <a:rPr lang="en-US" sz="1600" dirty="0"/>
              <a:t>Arterial blood pressure (RAAS </a:t>
            </a:r>
            <a:r>
              <a:rPr lang="en-US" sz="1600" dirty="0">
                <a:solidFill>
                  <a:srgbClr val="A6A6A6"/>
                </a:solidFill>
              </a:rPr>
              <a:t>renin–angiotensin aldesterone system</a:t>
            </a:r>
            <a:r>
              <a:rPr lang="en-US" sz="1600" dirty="0"/>
              <a:t>, excretion of excess salt and water ) </a:t>
            </a:r>
          </a:p>
          <a:p>
            <a:pPr marL="742950" lvl="1" indent="-285750">
              <a:buFont typeface="Arial" charset="0"/>
              <a:buChar char="•"/>
            </a:pPr>
            <a:r>
              <a:rPr lang="en-US" sz="1600" dirty="0"/>
              <a:t>Acid-base balance </a:t>
            </a:r>
            <a:r>
              <a:rPr lang="en-US" sz="1600" dirty="0">
                <a:solidFill>
                  <a:prstClr val="white">
                    <a:lumMod val="65000"/>
                  </a:prstClr>
                </a:solidFill>
              </a:rPr>
              <a:t>(H+ concentration along with lung)</a:t>
            </a:r>
            <a:r>
              <a:rPr lang="en-US" sz="1600" dirty="0"/>
              <a:t>.</a:t>
            </a:r>
          </a:p>
          <a:p>
            <a:pPr marL="342900" indent="-342900">
              <a:buFont typeface="+mj-lt"/>
              <a:buAutoNum type="arabicPeriod"/>
            </a:pPr>
            <a:endParaRPr lang="en-US" sz="1600" b="1" dirty="0" smtClean="0">
              <a:solidFill>
                <a:srgbClr val="C00000"/>
              </a:solidFill>
            </a:endParaRPr>
          </a:p>
          <a:p>
            <a:pPr marL="342900" indent="-342900">
              <a:buFont typeface="+mj-lt"/>
              <a:buAutoNum type="arabicPeriod"/>
            </a:pPr>
            <a:r>
              <a:rPr lang="en-US" sz="1600" b="1" dirty="0" smtClean="0">
                <a:solidFill>
                  <a:srgbClr val="C00000"/>
                </a:solidFill>
              </a:rPr>
              <a:t>Excretion </a:t>
            </a:r>
            <a:r>
              <a:rPr lang="en-US" sz="1600" b="1" dirty="0">
                <a:solidFill>
                  <a:srgbClr val="C00000"/>
                </a:solidFill>
              </a:rPr>
              <a:t>of : </a:t>
            </a:r>
          </a:p>
          <a:p>
            <a:r>
              <a:rPr lang="en-US" sz="1600" dirty="0"/>
              <a:t>metabolic waste products and foreign </a:t>
            </a:r>
            <a:r>
              <a:rPr lang="en-US" sz="1600" dirty="0" smtClean="0"/>
              <a:t>chemicals (</a:t>
            </a:r>
            <a:r>
              <a:rPr lang="en-US" sz="1600" dirty="0" smtClean="0">
                <a:solidFill>
                  <a:srgbClr val="FF0000"/>
                </a:solidFill>
              </a:rPr>
              <a:t>Nitrogenous Wastes</a:t>
            </a:r>
            <a:r>
              <a:rPr lang="en-US" sz="1600" dirty="0" smtClean="0"/>
              <a:t>) </a:t>
            </a:r>
            <a:r>
              <a:rPr lang="en-US" sz="1600" dirty="0"/>
              <a:t>: </a:t>
            </a:r>
          </a:p>
          <a:p>
            <a:endParaRPr lang="en-US" sz="1600" dirty="0" smtClean="0"/>
          </a:p>
          <a:p>
            <a:pPr marL="742950" lvl="1" indent="-285750">
              <a:buFont typeface="Arial" charset="0"/>
              <a:buChar char="•"/>
            </a:pPr>
            <a:r>
              <a:rPr lang="en-US" sz="1600" dirty="0" smtClean="0"/>
              <a:t>UREA (</a:t>
            </a:r>
            <a:r>
              <a:rPr lang="en-US" sz="1600" dirty="0" err="1"/>
              <a:t>proteins→amino</a:t>
            </a:r>
            <a:r>
              <a:rPr lang="en-US" sz="1600" dirty="0"/>
              <a:t> acids →NH</a:t>
            </a:r>
            <a:r>
              <a:rPr lang="en-US" sz="1100" dirty="0"/>
              <a:t>2 </a:t>
            </a:r>
            <a:r>
              <a:rPr lang="en-US" sz="1600" dirty="0"/>
              <a:t>removed →forms </a:t>
            </a:r>
            <a:r>
              <a:rPr lang="en-US" sz="1600" dirty="0" smtClean="0"/>
              <a:t>ammonia</a:t>
            </a:r>
            <a:r>
              <a:rPr lang="en-US" sz="1600" dirty="0"/>
              <a:t>, liver converts to </a:t>
            </a:r>
            <a:r>
              <a:rPr lang="en-US" sz="1600" dirty="0" smtClean="0"/>
              <a:t>urea) </a:t>
            </a:r>
            <a:r>
              <a:rPr lang="en-US" sz="1600" dirty="0"/>
              <a:t>, CREATININE , URIC </a:t>
            </a:r>
            <a:r>
              <a:rPr lang="en-US" sz="1600" dirty="0" smtClean="0"/>
              <a:t>ACID , </a:t>
            </a:r>
            <a:r>
              <a:rPr lang="en-US" sz="1600" dirty="0"/>
              <a:t>Bilirubin</a:t>
            </a:r>
          </a:p>
          <a:p>
            <a:pPr marL="742950" lvl="1" indent="-285750">
              <a:buFont typeface="Arial" charset="0"/>
              <a:buChar char="•"/>
            </a:pPr>
            <a:r>
              <a:rPr lang="en-US" sz="1600" dirty="0" smtClean="0"/>
              <a:t>Drug </a:t>
            </a:r>
            <a:r>
              <a:rPr lang="en-US" sz="1600" dirty="0"/>
              <a:t>and </a:t>
            </a:r>
            <a:r>
              <a:rPr lang="en-US" sz="1600" dirty="0" smtClean="0"/>
              <a:t>Detoxification of pesticides</a:t>
            </a:r>
            <a:endParaRPr lang="en-US" sz="1600" dirty="0"/>
          </a:p>
          <a:p>
            <a:pPr marL="342900" indent="-342900">
              <a:buFont typeface="+mj-lt"/>
              <a:buAutoNum type="arabicPeriod"/>
            </a:pPr>
            <a:endParaRPr lang="en-US" sz="1600" b="1" dirty="0" smtClean="0">
              <a:solidFill>
                <a:srgbClr val="C00000"/>
              </a:solidFill>
            </a:endParaRPr>
          </a:p>
          <a:p>
            <a:pPr marL="342900" indent="-342900">
              <a:buFont typeface="+mj-lt"/>
              <a:buAutoNum type="arabicPeriod"/>
            </a:pPr>
            <a:r>
              <a:rPr lang="en-US" sz="1600" b="1" dirty="0" smtClean="0">
                <a:solidFill>
                  <a:srgbClr val="C00000"/>
                </a:solidFill>
              </a:rPr>
              <a:t>Synthesizing/Activating </a:t>
            </a:r>
            <a:r>
              <a:rPr lang="en-US" sz="1600" b="1" dirty="0">
                <a:solidFill>
                  <a:srgbClr val="C00000"/>
                </a:solidFill>
              </a:rPr>
              <a:t>functions :</a:t>
            </a:r>
          </a:p>
          <a:p>
            <a:pPr marL="742950" lvl="1" indent="-285750">
              <a:buFont typeface="Arial" charset="0"/>
              <a:buChar char="•"/>
            </a:pPr>
            <a:r>
              <a:rPr lang="en-US" sz="1600" dirty="0"/>
              <a:t>Erythropoietin</a:t>
            </a:r>
            <a:r>
              <a:rPr lang="en-US" sz="1600" dirty="0">
                <a:solidFill>
                  <a:srgbClr val="002060"/>
                </a:solidFill>
              </a:rPr>
              <a:t> </a:t>
            </a:r>
            <a:r>
              <a:rPr lang="en-US" sz="1600" dirty="0"/>
              <a:t>production </a:t>
            </a:r>
            <a:r>
              <a:rPr lang="en-US" sz="1600" dirty="0">
                <a:sym typeface="Wingdings"/>
              </a:rPr>
              <a:t> RBC production by bone marrow </a:t>
            </a:r>
            <a:endParaRPr lang="en-US" sz="1600" dirty="0"/>
          </a:p>
          <a:p>
            <a:pPr marL="742950" lvl="1" indent="-285750">
              <a:buFont typeface="Arial" charset="0"/>
              <a:buChar char="•"/>
            </a:pPr>
            <a:r>
              <a:rPr lang="en-US" sz="1600" dirty="0"/>
              <a:t>Renin formation </a:t>
            </a:r>
          </a:p>
          <a:p>
            <a:pPr marL="742950" lvl="1" indent="-285750">
              <a:buFont typeface="Arial" charset="0"/>
              <a:buChar char="•"/>
            </a:pPr>
            <a:r>
              <a:rPr lang="en-US" sz="1600" dirty="0" smtClean="0"/>
              <a:t>Gluconeogenesis</a:t>
            </a:r>
            <a:r>
              <a:rPr lang="en-US" sz="1600" dirty="0" smtClean="0">
                <a:solidFill>
                  <a:srgbClr val="002060"/>
                </a:solidFill>
              </a:rPr>
              <a:t>: </a:t>
            </a:r>
            <a:r>
              <a:rPr lang="en-US" sz="1600" dirty="0"/>
              <a:t>synthesis of glucose from amino acid during prolonged </a:t>
            </a:r>
            <a:r>
              <a:rPr lang="en-US" sz="1600" dirty="0" smtClean="0"/>
              <a:t>fasting (Glucose can be synthesized in the liver and kidneys during prolonged fasting)</a:t>
            </a:r>
          </a:p>
          <a:p>
            <a:pPr marL="742950" lvl="1" indent="-285750">
              <a:buFont typeface="Arial" charset="0"/>
              <a:buChar char="•"/>
            </a:pPr>
            <a:r>
              <a:rPr lang="en-US" sz="1600" dirty="0" smtClean="0"/>
              <a:t>25</a:t>
            </a:r>
            <a:r>
              <a:rPr lang="en-US" sz="1600" dirty="0"/>
              <a:t>, cholecalciferol will be activated in the kidneys to 1,25 </a:t>
            </a:r>
            <a:r>
              <a:rPr lang="en-US" sz="1600" dirty="0" err="1"/>
              <a:t>dihydrocholecalciferol</a:t>
            </a:r>
            <a:r>
              <a:rPr lang="en-US" sz="1600" dirty="0"/>
              <a:t> D3 (</a:t>
            </a:r>
            <a:r>
              <a:rPr lang="en-US" sz="1600" dirty="0" err="1"/>
              <a:t>calcitrol</a:t>
            </a:r>
            <a:r>
              <a:rPr lang="en-US" sz="1600" dirty="0"/>
              <a:t>) </a:t>
            </a:r>
          </a:p>
        </p:txBody>
      </p:sp>
      <p:sp>
        <p:nvSpPr>
          <p:cNvPr id="6" name="Rectangle 5"/>
          <p:cNvSpPr/>
          <p:nvPr/>
        </p:nvSpPr>
        <p:spPr>
          <a:xfrm>
            <a:off x="9578740" y="1477297"/>
            <a:ext cx="2060498" cy="1569660"/>
          </a:xfrm>
          <a:prstGeom prst="rect">
            <a:avLst/>
          </a:prstGeom>
        </p:spPr>
        <p:txBody>
          <a:bodyPr wrap="square">
            <a:spAutoFit/>
          </a:bodyPr>
          <a:lstStyle/>
          <a:p>
            <a:pPr>
              <a:buClr>
                <a:schemeClr val="tx1"/>
              </a:buClr>
              <a:defRPr/>
            </a:pPr>
            <a:r>
              <a:rPr lang="en-US" sz="1600" dirty="0" smtClean="0"/>
              <a:t>Kidney Filter </a:t>
            </a:r>
            <a:r>
              <a:rPr lang="en-US" sz="1600" dirty="0">
                <a:solidFill>
                  <a:schemeClr val="accent4">
                    <a:lumMod val="75000"/>
                  </a:schemeClr>
                </a:solidFill>
              </a:rPr>
              <a:t>200</a:t>
            </a:r>
            <a:r>
              <a:rPr lang="en-US" sz="1600" dirty="0"/>
              <a:t> liters of blood daily, allowing toxins, metabolic wastes, and excess ions to leave the body in urine,</a:t>
            </a:r>
          </a:p>
        </p:txBody>
      </p:sp>
      <p:sp>
        <p:nvSpPr>
          <p:cNvPr id="9" name="Rectangle 8"/>
          <p:cNvSpPr/>
          <p:nvPr/>
        </p:nvSpPr>
        <p:spPr>
          <a:xfrm>
            <a:off x="9452624" y="1297191"/>
            <a:ext cx="2232248" cy="199377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492865" y="4012646"/>
            <a:ext cx="2232248" cy="199377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660573" y="4270870"/>
            <a:ext cx="1843590" cy="1477328"/>
          </a:xfrm>
          <a:prstGeom prst="rect">
            <a:avLst/>
          </a:prstGeom>
          <a:noFill/>
        </p:spPr>
        <p:txBody>
          <a:bodyPr wrap="square" rtlCol="0">
            <a:spAutoFit/>
          </a:bodyPr>
          <a:lstStyle/>
          <a:p>
            <a:r>
              <a:rPr lang="en-US" dirty="0">
                <a:solidFill>
                  <a:srgbClr val="528693"/>
                </a:solidFill>
              </a:rPr>
              <a:t>The only hormone secreted from kidney is </a:t>
            </a:r>
            <a:r>
              <a:rPr lang="en-US" dirty="0">
                <a:solidFill>
                  <a:srgbClr val="FF0000"/>
                </a:solidFill>
              </a:rPr>
              <a:t>erythropoietin</a:t>
            </a:r>
          </a:p>
        </p:txBody>
      </p:sp>
    </p:spTree>
    <p:extLst>
      <p:ext uri="{BB962C8B-B14F-4D97-AF65-F5344CB8AC3E}">
        <p14:creationId xmlns:p14="http://schemas.microsoft.com/office/powerpoint/2010/main" val="24171863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40</a:t>
            </a:fld>
            <a:endParaRPr lang="en-US" dirty="0"/>
          </a:p>
        </p:txBody>
      </p:sp>
      <p:sp>
        <p:nvSpPr>
          <p:cNvPr id="5" name="مربع نص 1"/>
          <p:cNvSpPr txBox="1"/>
          <p:nvPr/>
        </p:nvSpPr>
        <p:spPr>
          <a:xfrm>
            <a:off x="549796" y="650305"/>
            <a:ext cx="5040560" cy="461665"/>
          </a:xfrm>
          <a:prstGeom prst="rect">
            <a:avLst/>
          </a:prstGeom>
          <a:noFill/>
        </p:spPr>
        <p:txBody>
          <a:bodyPr wrap="square" rtlCol="0">
            <a:spAutoFit/>
          </a:bodyPr>
          <a:lstStyle/>
          <a:p>
            <a:pPr>
              <a:spcBef>
                <a:spcPct val="0"/>
              </a:spcBef>
            </a:pPr>
            <a:r>
              <a:rPr lang="en-US" altLang="en-US" sz="2400" b="1" dirty="0">
                <a:solidFill>
                  <a:schemeClr val="accent2">
                    <a:lumMod val="75000"/>
                  </a:schemeClr>
                </a:solidFill>
                <a:latin typeface="+mj-lt"/>
                <a:ea typeface="+mj-ea"/>
                <a:cs typeface="+mj-cs"/>
              </a:rPr>
              <a:t>1- Autoregulation (intrinsic)</a:t>
            </a:r>
            <a:endParaRPr lang="en-US" sz="2400" b="1" dirty="0">
              <a:solidFill>
                <a:schemeClr val="accent2">
                  <a:lumMod val="75000"/>
                </a:schemeClr>
              </a:solidFill>
              <a:latin typeface="+mj-lt"/>
              <a:ea typeface="+mj-ea"/>
              <a:cs typeface="+mj-cs"/>
            </a:endParaRPr>
          </a:p>
        </p:txBody>
      </p:sp>
      <p:graphicFrame>
        <p:nvGraphicFramePr>
          <p:cNvPr id="9" name="Diagram 8"/>
          <p:cNvGraphicFramePr/>
          <p:nvPr>
            <p:extLst/>
          </p:nvPr>
        </p:nvGraphicFramePr>
        <p:xfrm>
          <a:off x="-386308" y="1340768"/>
          <a:ext cx="7224464" cy="487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4412" y="1215757"/>
            <a:ext cx="5350669" cy="4249061"/>
          </a:xfrm>
          <a:prstGeom prst="rect">
            <a:avLst/>
          </a:prstGeom>
        </p:spPr>
      </p:pic>
    </p:spTree>
    <p:extLst>
      <p:ext uri="{BB962C8B-B14F-4D97-AF65-F5344CB8AC3E}">
        <p14:creationId xmlns:p14="http://schemas.microsoft.com/office/powerpoint/2010/main" val="2033551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41</a:t>
            </a:fld>
            <a:endParaRPr lang="en-US" dirty="0"/>
          </a:p>
        </p:txBody>
      </p:sp>
      <p:sp>
        <p:nvSpPr>
          <p:cNvPr id="5" name="مربع نص 1"/>
          <p:cNvSpPr txBox="1"/>
          <p:nvPr/>
        </p:nvSpPr>
        <p:spPr>
          <a:xfrm>
            <a:off x="549796" y="542617"/>
            <a:ext cx="5239472" cy="461665"/>
          </a:xfrm>
          <a:prstGeom prst="rect">
            <a:avLst/>
          </a:prstGeom>
          <a:noFill/>
        </p:spPr>
        <p:txBody>
          <a:bodyPr wrap="square" rtlCol="0">
            <a:spAutoFit/>
          </a:bodyPr>
          <a:lstStyle/>
          <a:p>
            <a:pPr>
              <a:spcBef>
                <a:spcPct val="0"/>
              </a:spcBef>
            </a:pPr>
            <a:r>
              <a:rPr lang="en-US" sz="2400" b="1" dirty="0">
                <a:solidFill>
                  <a:schemeClr val="accent2">
                    <a:lumMod val="75000"/>
                  </a:schemeClr>
                </a:solidFill>
                <a:latin typeface="+mj-lt"/>
                <a:ea typeface="+mj-ea"/>
                <a:cs typeface="+mj-cs"/>
              </a:rPr>
              <a:t>Juxtaglomerular complex</a:t>
            </a:r>
          </a:p>
        </p:txBody>
      </p:sp>
      <p:pic>
        <p:nvPicPr>
          <p:cNvPr id="717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49796" y="1230038"/>
            <a:ext cx="5952440" cy="2948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4248901" y="2617897"/>
            <a:ext cx="1660931" cy="3923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760" y="1977022"/>
            <a:ext cx="693914" cy="80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161705" y="1497653"/>
            <a:ext cx="1253066"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a:solidFill>
                  <a:srgbClr val="FF0000"/>
                </a:solidFill>
                <a:latin typeface="Gill Sans MT" charset="0"/>
                <a:ea typeface="Gill Sans MT" charset="0"/>
                <a:cs typeface="Gill Sans MT" charset="0"/>
              </a:rPr>
              <a:t>Secretes renin</a:t>
            </a:r>
          </a:p>
        </p:txBody>
      </p:sp>
      <p:sp>
        <p:nvSpPr>
          <p:cNvPr id="10" name="Rounded Rectangle 9"/>
          <p:cNvSpPr/>
          <p:nvPr/>
        </p:nvSpPr>
        <p:spPr>
          <a:xfrm flipV="1">
            <a:off x="2521460" y="3330743"/>
            <a:ext cx="1296144" cy="3953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8229" y="3391341"/>
            <a:ext cx="1848112" cy="52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173047" y="3596050"/>
            <a:ext cx="1907286"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srgbClr val="FF0000"/>
                </a:solidFill>
                <a:latin typeface="Gill Sans MT" charset="0"/>
                <a:ea typeface="Gill Sans MT" charset="0"/>
                <a:cs typeface="Gill Sans MT" charset="0"/>
              </a:rPr>
              <a:t>Monitor Salinity </a:t>
            </a:r>
          </a:p>
        </p:txBody>
      </p:sp>
      <p:sp>
        <p:nvSpPr>
          <p:cNvPr id="13" name="مربع نص 4"/>
          <p:cNvSpPr txBox="1"/>
          <p:nvPr/>
        </p:nvSpPr>
        <p:spPr>
          <a:xfrm>
            <a:off x="539552" y="4365104"/>
            <a:ext cx="9731324" cy="892552"/>
          </a:xfrm>
          <a:prstGeom prst="rect">
            <a:avLst/>
          </a:prstGeom>
          <a:noFill/>
        </p:spPr>
        <p:txBody>
          <a:bodyPr wrap="square" rtlCol="0">
            <a:spAutoFit/>
          </a:bodyPr>
          <a:lstStyle/>
          <a:p>
            <a:pPr marL="171450" indent="-171450">
              <a:buFont typeface="Arial" pitchFamily="34" charset="0"/>
              <a:buChar char="•"/>
            </a:pPr>
            <a:r>
              <a:rPr lang="en-US" sz="1400" dirty="0">
                <a:solidFill>
                  <a:schemeClr val="bg1">
                    <a:lumMod val="50000"/>
                  </a:schemeClr>
                </a:solidFill>
                <a:latin typeface="Gill Sans MT" pitchFamily="34" charset="0"/>
              </a:rPr>
              <a:t>Juxtaglomerular apparatus composed of : macula densa cells , Juxtaglomerular cells , Afferent and efferent arterioles </a:t>
            </a:r>
          </a:p>
          <a:p>
            <a:pPr marL="171450" indent="-171450">
              <a:buFont typeface="Arial" pitchFamily="34" charset="0"/>
              <a:buChar char="•"/>
            </a:pPr>
            <a:r>
              <a:rPr lang="en-US" sz="1600" dirty="0">
                <a:solidFill>
                  <a:schemeClr val="bg1">
                    <a:lumMod val="50000"/>
                  </a:schemeClr>
                </a:solidFill>
                <a:latin typeface="Gill Sans MT" pitchFamily="34" charset="0"/>
              </a:rPr>
              <a:t>juxtaglomerular cells : the site where the renin is released</a:t>
            </a:r>
          </a:p>
          <a:p>
            <a:endParaRPr lang="en-US" sz="1100" dirty="0">
              <a:solidFill>
                <a:schemeClr val="bg1">
                  <a:lumMod val="50000"/>
                </a:schemeClr>
              </a:solidFill>
              <a:latin typeface="Gill Sans MT" pitchFamily="34" charset="0"/>
            </a:endParaRPr>
          </a:p>
          <a:p>
            <a:endParaRPr lang="en-US" sz="1100" dirty="0">
              <a:solidFill>
                <a:schemeClr val="bg1">
                  <a:lumMod val="50000"/>
                </a:schemeClr>
              </a:solidFill>
            </a:endParaRPr>
          </a:p>
        </p:txBody>
      </p:sp>
      <p:sp>
        <p:nvSpPr>
          <p:cNvPr id="2" name="مستطيل 1"/>
          <p:cNvSpPr/>
          <p:nvPr/>
        </p:nvSpPr>
        <p:spPr>
          <a:xfrm>
            <a:off x="6387892" y="1340768"/>
            <a:ext cx="5827200" cy="1600438"/>
          </a:xfrm>
          <a:prstGeom prst="rect">
            <a:avLst/>
          </a:prstGeom>
        </p:spPr>
        <p:txBody>
          <a:bodyPr wrap="square">
            <a:spAutoFit/>
          </a:bodyPr>
          <a:lstStyle/>
          <a:p>
            <a:r>
              <a:rPr lang="en-US" sz="1400" dirty="0">
                <a:solidFill>
                  <a:srgbClr val="DDE9EC">
                    <a:lumMod val="50000"/>
                  </a:srgbClr>
                </a:solidFill>
              </a:rPr>
              <a:t>Low blood flow </a:t>
            </a:r>
            <a:r>
              <a:rPr lang="en-US" sz="1400" dirty="0">
                <a:solidFill>
                  <a:srgbClr val="DDE9EC">
                    <a:lumMod val="50000"/>
                  </a:srgbClr>
                </a:solidFill>
                <a:sym typeface="Wingdings"/>
              </a:rPr>
              <a:t> </a:t>
            </a:r>
            <a:r>
              <a:rPr lang="en-US" sz="1400" dirty="0">
                <a:solidFill>
                  <a:srgbClr val="DDE9EC">
                    <a:lumMod val="50000"/>
                  </a:srgbClr>
                </a:solidFill>
              </a:rPr>
              <a:t>low Hydrostatic pressure </a:t>
            </a:r>
            <a:r>
              <a:rPr lang="en-US" sz="1400" dirty="0">
                <a:solidFill>
                  <a:srgbClr val="DDE9EC">
                    <a:lumMod val="50000"/>
                  </a:srgbClr>
                </a:solidFill>
                <a:sym typeface="Wingdings"/>
              </a:rPr>
              <a:t> </a:t>
            </a:r>
            <a:r>
              <a:rPr lang="en-US" sz="1400" dirty="0">
                <a:solidFill>
                  <a:srgbClr val="DDE9EC">
                    <a:lumMod val="50000"/>
                  </a:srgbClr>
                </a:solidFill>
              </a:rPr>
              <a:t>low GFR </a:t>
            </a:r>
            <a:r>
              <a:rPr lang="en-US" sz="1400" dirty="0">
                <a:solidFill>
                  <a:srgbClr val="DDE9EC">
                    <a:lumMod val="50000"/>
                  </a:srgbClr>
                </a:solidFill>
                <a:sym typeface="Wingdings"/>
              </a:rPr>
              <a:t> </a:t>
            </a:r>
            <a:r>
              <a:rPr lang="en-US" sz="1400" dirty="0">
                <a:solidFill>
                  <a:srgbClr val="DDE9EC">
                    <a:lumMod val="50000"/>
                  </a:srgbClr>
                </a:solidFill>
              </a:rPr>
              <a:t> Decrease delivery of </a:t>
            </a:r>
            <a:r>
              <a:rPr lang="en-US" sz="1400" dirty="0" err="1">
                <a:solidFill>
                  <a:srgbClr val="DDE9EC">
                    <a:lumMod val="50000"/>
                  </a:srgbClr>
                </a:solidFill>
              </a:rPr>
              <a:t>NaCl</a:t>
            </a:r>
            <a:r>
              <a:rPr lang="en-US" sz="1400" dirty="0">
                <a:solidFill>
                  <a:srgbClr val="DDE9EC">
                    <a:lumMod val="50000"/>
                  </a:srgbClr>
                </a:solidFill>
              </a:rPr>
              <a:t> to the macula </a:t>
            </a:r>
            <a:r>
              <a:rPr lang="en-US" sz="1400" dirty="0" err="1">
                <a:solidFill>
                  <a:srgbClr val="DDE9EC">
                    <a:lumMod val="50000"/>
                  </a:srgbClr>
                </a:solidFill>
              </a:rPr>
              <a:t>densa</a:t>
            </a:r>
            <a:r>
              <a:rPr lang="en-US" sz="1400" dirty="0">
                <a:solidFill>
                  <a:srgbClr val="DDE9EC">
                    <a:lumMod val="50000"/>
                  </a:srgbClr>
                </a:solidFill>
              </a:rPr>
              <a:t> cells which are sensor for Na level. </a:t>
            </a:r>
          </a:p>
          <a:p>
            <a:endParaRPr lang="en-US" sz="1400" dirty="0">
              <a:solidFill>
                <a:srgbClr val="DDE9EC">
                  <a:lumMod val="50000"/>
                </a:srgbClr>
              </a:solidFill>
            </a:endParaRPr>
          </a:p>
          <a:p>
            <a:r>
              <a:rPr lang="en-US" sz="1400" dirty="0">
                <a:solidFill>
                  <a:srgbClr val="DDE9EC">
                    <a:lumMod val="50000"/>
                  </a:srgbClr>
                </a:solidFill>
              </a:rPr>
              <a:t>They have two main mechanism to return to normal level </a:t>
            </a:r>
          </a:p>
          <a:p>
            <a:r>
              <a:rPr lang="en-US" sz="1400" dirty="0">
                <a:solidFill>
                  <a:srgbClr val="DDE9EC">
                    <a:lumMod val="50000"/>
                  </a:srgbClr>
                </a:solidFill>
              </a:rPr>
              <a:t>1) vasodilatation of AFFERENT arterioles (Direct)</a:t>
            </a:r>
          </a:p>
          <a:p>
            <a:r>
              <a:rPr lang="en-US" sz="1400" dirty="0">
                <a:solidFill>
                  <a:srgbClr val="DDE9EC">
                    <a:lumMod val="50000"/>
                  </a:srgbClr>
                </a:solidFill>
              </a:rPr>
              <a:t>2) Increase in Renin release from the juxtaglomerular cells → </a:t>
            </a:r>
            <a:r>
              <a:rPr lang="en-US" sz="1400" dirty="0" err="1">
                <a:solidFill>
                  <a:srgbClr val="DDE9EC">
                    <a:lumMod val="50000"/>
                  </a:srgbClr>
                </a:solidFill>
              </a:rPr>
              <a:t>Ang</a:t>
            </a:r>
            <a:r>
              <a:rPr lang="en-US" sz="1400" dirty="0">
                <a:solidFill>
                  <a:srgbClr val="DDE9EC">
                    <a:lumMod val="50000"/>
                  </a:srgbClr>
                </a:solidFill>
              </a:rPr>
              <a:t> II →  cause vasoconstriction of EFFERNT Arteriole.(indirect)  </a:t>
            </a:r>
            <a:endParaRPr lang="ar-SA" sz="1400" dirty="0">
              <a:solidFill>
                <a:srgbClr val="DDE9EC">
                  <a:lumMod val="50000"/>
                </a:srgbClr>
              </a:solidFill>
            </a:endParaRPr>
          </a:p>
        </p:txBody>
      </p:sp>
      <p:sp>
        <p:nvSpPr>
          <p:cNvPr id="4" name="TextBox 3"/>
          <p:cNvSpPr txBox="1"/>
          <p:nvPr/>
        </p:nvSpPr>
        <p:spPr>
          <a:xfrm>
            <a:off x="8326660" y="3140968"/>
            <a:ext cx="3376924" cy="1015663"/>
          </a:xfrm>
          <a:prstGeom prst="rect">
            <a:avLst/>
          </a:prstGeom>
          <a:noFill/>
        </p:spPr>
        <p:txBody>
          <a:bodyPr wrap="square" rtlCol="0">
            <a:spAutoFit/>
          </a:bodyPr>
          <a:lstStyle/>
          <a:p>
            <a:r>
              <a:rPr lang="ar-SA" dirty="0">
                <a:solidFill>
                  <a:schemeClr val="bg1">
                    <a:lumMod val="50000"/>
                  </a:schemeClr>
                </a:solidFill>
              </a:rPr>
              <a:t>باختصار رح تحس انه في نقص صوديوم تقوم تحفز افراز هرمون </a:t>
            </a:r>
            <a:r>
              <a:rPr lang="en-US" dirty="0">
                <a:solidFill>
                  <a:schemeClr val="bg1">
                    <a:lumMod val="50000"/>
                  </a:schemeClr>
                </a:solidFill>
              </a:rPr>
              <a:t>renin </a:t>
            </a:r>
          </a:p>
        </p:txBody>
      </p:sp>
    </p:spTree>
    <p:extLst>
      <p:ext uri="{BB962C8B-B14F-4D97-AF65-F5344CB8AC3E}">
        <p14:creationId xmlns:p14="http://schemas.microsoft.com/office/powerpoint/2010/main" val="548912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42</a:t>
            </a:fld>
            <a:endParaRPr lang="en-US" dirty="0"/>
          </a:p>
        </p:txBody>
      </p:sp>
      <p:sp>
        <p:nvSpPr>
          <p:cNvPr id="5" name="مربع نص 1"/>
          <p:cNvSpPr txBox="1"/>
          <p:nvPr/>
        </p:nvSpPr>
        <p:spPr>
          <a:xfrm>
            <a:off x="621804" y="569122"/>
            <a:ext cx="6912768" cy="461665"/>
          </a:xfrm>
          <a:prstGeom prst="rect">
            <a:avLst/>
          </a:prstGeom>
          <a:noFill/>
        </p:spPr>
        <p:txBody>
          <a:bodyPr wrap="square" rtlCol="0">
            <a:spAutoFit/>
          </a:bodyPr>
          <a:lstStyle/>
          <a:p>
            <a:pPr>
              <a:spcBef>
                <a:spcPct val="0"/>
              </a:spcBef>
            </a:pPr>
            <a:r>
              <a:rPr lang="en-US" altLang="en-US" sz="2400" b="1" dirty="0">
                <a:solidFill>
                  <a:schemeClr val="accent2">
                    <a:lumMod val="75000"/>
                  </a:schemeClr>
                </a:solidFill>
                <a:latin typeface="+mj-lt"/>
                <a:ea typeface="+mj-ea"/>
                <a:cs typeface="+mj-cs"/>
              </a:rPr>
              <a:t>1- Autoregulation (intrinsic)</a:t>
            </a:r>
            <a:endParaRPr lang="en-US" sz="2400" b="1" dirty="0">
              <a:solidFill>
                <a:schemeClr val="accent2">
                  <a:lumMod val="75000"/>
                </a:schemeClr>
              </a:solidFill>
              <a:latin typeface="+mj-lt"/>
              <a:ea typeface="+mj-ea"/>
              <a:cs typeface="+mj-cs"/>
            </a:endParaRPr>
          </a:p>
        </p:txBody>
      </p:sp>
      <p:sp>
        <p:nvSpPr>
          <p:cNvPr id="8" name="مستطيل 3"/>
          <p:cNvSpPr/>
          <p:nvPr/>
        </p:nvSpPr>
        <p:spPr>
          <a:xfrm>
            <a:off x="706221" y="4120206"/>
            <a:ext cx="5410840" cy="400110"/>
          </a:xfrm>
          <a:prstGeom prst="rect">
            <a:avLst/>
          </a:prstGeom>
        </p:spPr>
        <p:txBody>
          <a:bodyPr wrap="none">
            <a:spAutoFit/>
          </a:bodyPr>
          <a:lstStyle/>
          <a:p>
            <a:pPr marL="342900" lvl="0" indent="-342900">
              <a:buFont typeface="Arial" pitchFamily="34" charset="0"/>
              <a:buChar char="•"/>
            </a:pPr>
            <a:r>
              <a:rPr lang="en-US" altLang="en-US" b="1" dirty="0">
                <a:latin typeface="Gill Sans MT" pitchFamily="34" charset="0"/>
                <a:sym typeface="Symbol" charset="2"/>
              </a:rPr>
              <a:t>Can not </a:t>
            </a:r>
            <a:r>
              <a:rPr lang="en-US" altLang="en-US" dirty="0">
                <a:latin typeface="Gill Sans MT" pitchFamily="34" charset="0"/>
                <a:sym typeface="Symbol" charset="2"/>
              </a:rPr>
              <a:t>compensate for </a:t>
            </a:r>
            <a:r>
              <a:rPr lang="en-US" altLang="en-US" u="sng" dirty="0">
                <a:latin typeface="Gill Sans MT" pitchFamily="34" charset="0"/>
                <a:sym typeface="Symbol" charset="2"/>
              </a:rPr>
              <a:t>extreme</a:t>
            </a:r>
            <a:r>
              <a:rPr lang="en-US" altLang="en-US" dirty="0">
                <a:latin typeface="Gill Sans MT" pitchFamily="34" charset="0"/>
                <a:sym typeface="Symbol" charset="2"/>
              </a:rPr>
              <a:t> BP changes.</a:t>
            </a:r>
            <a:endParaRPr lang="en-US" dirty="0">
              <a:latin typeface="Gill Sans MT" pitchFamily="34" charset="0"/>
            </a:endParaRPr>
          </a:p>
        </p:txBody>
      </p:sp>
      <p:graphicFrame>
        <p:nvGraphicFramePr>
          <p:cNvPr id="10" name="Table 4"/>
          <p:cNvGraphicFramePr>
            <a:graphicFrameLocks noGrp="1"/>
          </p:cNvGraphicFramePr>
          <p:nvPr>
            <p:extLst>
              <p:ext uri="{D42A27DB-BD31-4B8C-83A1-F6EECF244321}">
                <p14:modId xmlns:p14="http://schemas.microsoft.com/office/powerpoint/2010/main" val="1975360982"/>
              </p:ext>
            </p:extLst>
          </p:nvPr>
        </p:nvGraphicFramePr>
        <p:xfrm>
          <a:off x="621804" y="1344123"/>
          <a:ext cx="7632848" cy="2656304"/>
        </p:xfrm>
        <a:graphic>
          <a:graphicData uri="http://schemas.openxmlformats.org/drawingml/2006/table">
            <a:tbl>
              <a:tblPr rtl="1" firstRow="1" bandRow="1">
                <a:tableStyleId>{5940675A-B579-460E-94D1-54222C63F5DA}</a:tableStyleId>
              </a:tblPr>
              <a:tblGrid>
                <a:gridCol w="3186880">
                  <a:extLst>
                    <a:ext uri="{9D8B030D-6E8A-4147-A177-3AD203B41FA5}">
                      <a16:colId xmlns="" xmlns:a16="http://schemas.microsoft.com/office/drawing/2014/main" val="20000"/>
                    </a:ext>
                  </a:extLst>
                </a:gridCol>
                <a:gridCol w="2347789">
                  <a:extLst>
                    <a:ext uri="{9D8B030D-6E8A-4147-A177-3AD203B41FA5}">
                      <a16:colId xmlns="" xmlns:a16="http://schemas.microsoft.com/office/drawing/2014/main" val="20001"/>
                    </a:ext>
                  </a:extLst>
                </a:gridCol>
                <a:gridCol w="2098179">
                  <a:extLst>
                    <a:ext uri="{9D8B030D-6E8A-4147-A177-3AD203B41FA5}">
                      <a16:colId xmlns="" xmlns:a16="http://schemas.microsoft.com/office/drawing/2014/main" val="20002"/>
                    </a:ext>
                  </a:extLst>
                </a:gridCol>
              </a:tblGrid>
              <a:tr h="792088">
                <a:tc gridSpan="3">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en-US" sz="2400" b="1" kern="1200" dirty="0">
                          <a:solidFill>
                            <a:schemeClr val="tx1"/>
                          </a:solidFill>
                          <a:latin typeface="Gill Sans MT" pitchFamily="34" charset="0"/>
                          <a:ea typeface="+mn-ea"/>
                          <a:cs typeface="+mn-cs"/>
                        </a:rPr>
                        <a:t>Renal Autoregulation of GFR</a:t>
                      </a:r>
                      <a:r>
                        <a:rPr lang="en-US" sz="2800" b="0" dirty="0">
                          <a:latin typeface="Gill Sans MT" pitchFamily="34" charset="0"/>
                        </a:rPr>
                        <a:t> </a:t>
                      </a:r>
                    </a:p>
                  </a:txBody>
                  <a:tcPr>
                    <a:solidFill>
                      <a:srgbClr val="D6EAF6"/>
                    </a:solidFill>
                  </a:tcPr>
                </a:tc>
                <a:tc hMerge="1">
                  <a:txBody>
                    <a:bodyPr/>
                    <a:lstStyle/>
                    <a:p>
                      <a:pPr rtl="1"/>
                      <a:endParaRPr lang="ar-SA" dirty="0"/>
                    </a:p>
                  </a:txBody>
                  <a:tcPr/>
                </a:tc>
                <a:tc hMerge="1">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en-US" sz="2800" b="0" dirty="0">
                        <a:latin typeface="Gill Sans MT" pitchFamily="34" charset="0"/>
                      </a:endParaRPr>
                    </a:p>
                  </a:txBody>
                  <a:tcPr>
                    <a:solidFill>
                      <a:srgbClr val="FEF6F0"/>
                    </a:solidFill>
                  </a:tcPr>
                </a:tc>
                <a:extLst>
                  <a:ext uri="{0D108BD9-81ED-4DB2-BD59-A6C34878D82A}">
                    <a16:rowId xmlns="" xmlns:a16="http://schemas.microsoft.com/office/drawing/2014/main" val="10000"/>
                  </a:ext>
                </a:extLst>
              </a:tr>
              <a:tr h="586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0" u="sng" dirty="0">
                          <a:solidFill>
                            <a:schemeClr val="tx1"/>
                          </a:solidFill>
                          <a:latin typeface="Gill Sans MT" pitchFamily="34" charset="0"/>
                          <a:ea typeface="+mn-ea"/>
                          <a:cs typeface="+mn-cs"/>
                          <a:sym typeface="Symbol" pitchFamily="18" charset="2"/>
                        </a:rPr>
                        <a:t>E</a:t>
                      </a:r>
                      <a:r>
                        <a:rPr lang="en-US" altLang="en-US" sz="1800" b="0" dirty="0">
                          <a:solidFill>
                            <a:schemeClr val="tx1"/>
                          </a:solidFill>
                          <a:latin typeface="Gill Sans MT" pitchFamily="34" charset="0"/>
                          <a:ea typeface="+mn-ea"/>
                          <a:cs typeface="+mn-cs"/>
                          <a:sym typeface="Symbol" pitchFamily="18" charset="2"/>
                        </a:rPr>
                        <a:t>fferent arteriole</a:t>
                      </a:r>
                      <a:endParaRPr lang="en-US" sz="1800" b="0" dirty="0">
                        <a:solidFill>
                          <a:schemeClr val="tx1"/>
                        </a:solidFill>
                        <a:latin typeface="Gill Sans MT" pitchFamily="34" charset="0"/>
                        <a:ea typeface="+mn-ea"/>
                        <a:cs typeface="+mn-cs"/>
                      </a:endParaRPr>
                    </a:p>
                  </a:txBody>
                  <a:tcPr>
                    <a:solidFill>
                      <a:schemeClr val="accent4">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en-US" sz="2000" b="0" u="sng" dirty="0">
                          <a:solidFill>
                            <a:schemeClr val="tx1"/>
                          </a:solidFill>
                          <a:latin typeface="Gill Sans MT" pitchFamily="34" charset="0"/>
                          <a:ea typeface="+mn-ea"/>
                          <a:cs typeface="+mn-cs"/>
                          <a:sym typeface="Symbol" pitchFamily="18" charset="2"/>
                        </a:rPr>
                        <a:t>A</a:t>
                      </a:r>
                      <a:r>
                        <a:rPr lang="en-US" altLang="en-US" sz="2000" b="0" dirty="0">
                          <a:solidFill>
                            <a:schemeClr val="tx1"/>
                          </a:solidFill>
                          <a:latin typeface="Gill Sans MT" pitchFamily="34" charset="0"/>
                          <a:ea typeface="+mn-ea"/>
                          <a:cs typeface="+mn-cs"/>
                          <a:sym typeface="Symbol" pitchFamily="18" charset="2"/>
                        </a:rPr>
                        <a:t>fferent arteriole</a:t>
                      </a:r>
                      <a:endParaRPr lang="ar-SA" altLang="en-US" sz="2000" b="0" dirty="0">
                        <a:solidFill>
                          <a:schemeClr val="tx1"/>
                        </a:solidFill>
                        <a:latin typeface="Gill Sans MT" pitchFamily="34" charset="0"/>
                        <a:ea typeface="+mn-ea"/>
                        <a:cs typeface="+mn-cs"/>
                        <a:sym typeface="Symbol" pitchFamily="18" charset="2"/>
                      </a:endParaRPr>
                    </a:p>
                  </a:txBody>
                  <a:tcPr>
                    <a:solidFill>
                      <a:schemeClr val="accent4">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en-US" sz="2000" b="0" dirty="0">
                          <a:solidFill>
                            <a:schemeClr val="tx1"/>
                          </a:solidFill>
                          <a:latin typeface="Gill Sans MT" pitchFamily="34" charset="0"/>
                          <a:ea typeface="+mn-ea"/>
                          <a:cs typeface="+mn-cs"/>
                          <a:sym typeface="Symbol" pitchFamily="18" charset="2"/>
                        </a:rPr>
                        <a:t>Blood</a:t>
                      </a:r>
                      <a:r>
                        <a:rPr lang="en-US" altLang="en-US" sz="2000" b="0" baseline="0" dirty="0">
                          <a:solidFill>
                            <a:schemeClr val="tx1"/>
                          </a:solidFill>
                          <a:latin typeface="Gill Sans MT" pitchFamily="34" charset="0"/>
                          <a:ea typeface="+mn-ea"/>
                          <a:cs typeface="+mn-cs"/>
                          <a:sym typeface="Symbol" pitchFamily="18" charset="2"/>
                        </a:rPr>
                        <a:t> pressure</a:t>
                      </a:r>
                      <a:endParaRPr lang="ar-SA" altLang="en-US" sz="2000" b="0" dirty="0">
                        <a:solidFill>
                          <a:schemeClr val="tx1"/>
                        </a:solidFill>
                        <a:latin typeface="Gill Sans MT" pitchFamily="34" charset="0"/>
                        <a:ea typeface="+mn-ea"/>
                        <a:cs typeface="+mn-cs"/>
                        <a:sym typeface="Symbol" pitchFamily="18" charset="2"/>
                      </a:endParaRPr>
                    </a:p>
                  </a:txBody>
                  <a:tcP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1"/>
                  </a:ext>
                </a:extLst>
              </a:tr>
              <a:tr h="638017">
                <a:tc>
                  <a:txBody>
                    <a:bodyPr/>
                    <a:lstStyle/>
                    <a:p>
                      <a:pPr algn="ctr"/>
                      <a:r>
                        <a:rPr lang="en-US" b="1" dirty="0">
                          <a:solidFill>
                            <a:srgbClr val="FF0000"/>
                          </a:solidFill>
                        </a:rPr>
                        <a:t>Dilation</a:t>
                      </a:r>
                    </a:p>
                  </a:txBody>
                  <a:tcPr/>
                </a:tc>
                <a:tc>
                  <a:txBody>
                    <a:bodyPr/>
                    <a:lstStyle/>
                    <a:p>
                      <a:pPr algn="ctr" rtl="1"/>
                      <a:r>
                        <a:rPr lang="en-US" b="1" dirty="0">
                          <a:solidFill>
                            <a:srgbClr val="FF0000"/>
                          </a:solidFill>
                        </a:rPr>
                        <a:t>Constriction </a:t>
                      </a:r>
                      <a:endParaRPr lang="ar-SA" b="1" dirty="0">
                        <a:solidFill>
                          <a:srgbClr val="FF0000"/>
                        </a:solidFill>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en-US" sz="2000" b="1" dirty="0">
                          <a:sym typeface="Symbol" pitchFamily="18" charset="2"/>
                        </a:rPr>
                        <a:t> BP   </a:t>
                      </a:r>
                      <a:endParaRPr lang="ar-SA" altLang="en-US" sz="2000" b="1" dirty="0">
                        <a:solidFill>
                          <a:srgbClr val="DFF0F5"/>
                        </a:solidFill>
                        <a:latin typeface="Gill Sans MT" pitchFamily="34" charset="0"/>
                        <a:ea typeface="+mn-ea"/>
                        <a:cs typeface="+mn-cs"/>
                        <a:sym typeface="Symbol" pitchFamily="18" charset="2"/>
                      </a:endParaRPr>
                    </a:p>
                  </a:txBody>
                  <a:tcP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 xmlns:a16="http://schemas.microsoft.com/office/drawing/2014/main" val="10002"/>
                  </a:ext>
                </a:extLst>
              </a:tr>
              <a:tr h="576064">
                <a:tc>
                  <a:txBody>
                    <a:bodyPr/>
                    <a:lstStyle/>
                    <a:p>
                      <a:pPr algn="ctr"/>
                      <a:r>
                        <a:rPr lang="en-US" b="1" dirty="0">
                          <a:solidFill>
                            <a:srgbClr val="FF0000"/>
                          </a:solidFill>
                        </a:rPr>
                        <a:t>Constriction </a:t>
                      </a:r>
                      <a:r>
                        <a:rPr lang="en-US" sz="1400" kern="1200" dirty="0">
                          <a:solidFill>
                            <a:srgbClr val="FF0000"/>
                          </a:solidFill>
                          <a:latin typeface="+mn-lt"/>
                          <a:ea typeface="+mn-ea"/>
                          <a:cs typeface="+mn-cs"/>
                        </a:rPr>
                        <a:t>(mild to moderate)</a:t>
                      </a:r>
                    </a:p>
                  </a:txBody>
                  <a:tcPr/>
                </a:tc>
                <a:tc>
                  <a:txBody>
                    <a:bodyPr/>
                    <a:lstStyle/>
                    <a:p>
                      <a:pPr algn="ctr" rtl="1"/>
                      <a:r>
                        <a:rPr lang="en-US" b="1" dirty="0">
                          <a:solidFill>
                            <a:srgbClr val="FF0000"/>
                          </a:solidFill>
                        </a:rPr>
                        <a:t>Dilation</a:t>
                      </a:r>
                      <a:endParaRPr lang="ar-SA" b="1" dirty="0">
                        <a:solidFill>
                          <a:srgbClr val="FF0000"/>
                        </a:solidFill>
                      </a:endParaRPr>
                    </a:p>
                  </a:txBody>
                  <a:tcPr/>
                </a:tc>
                <a:tc>
                  <a:txBody>
                    <a:bodyPr/>
                    <a:lstStyle/>
                    <a:p>
                      <a:pPr algn="ctr" rtl="1"/>
                      <a:r>
                        <a:rPr lang="en-US" altLang="en-US" b="1" dirty="0">
                          <a:sym typeface="Symbol" pitchFamily="18" charset="2"/>
                        </a:rPr>
                        <a:t>  BP</a:t>
                      </a:r>
                      <a:r>
                        <a:rPr lang="en-US" altLang="en-US" b="1" baseline="0" dirty="0">
                          <a:sym typeface="Symbol" pitchFamily="18" charset="2"/>
                        </a:rPr>
                        <a:t>     </a:t>
                      </a:r>
                    </a:p>
                    <a:p>
                      <a:pPr algn="ctr" rtl="1"/>
                      <a:endParaRPr lang="ar-SA" b="1" dirty="0">
                        <a:solidFill>
                          <a:srgbClr val="DFF0F5"/>
                        </a:solidFill>
                      </a:endParaRPr>
                    </a:p>
                  </a:txBody>
                  <a:tcPr>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sp>
        <p:nvSpPr>
          <p:cNvPr id="11" name="مستطيل 4"/>
          <p:cNvSpPr/>
          <p:nvPr/>
        </p:nvSpPr>
        <p:spPr>
          <a:xfrm>
            <a:off x="706221" y="4445547"/>
            <a:ext cx="6791691" cy="400110"/>
          </a:xfrm>
          <a:prstGeom prst="rect">
            <a:avLst/>
          </a:prstGeom>
        </p:spPr>
        <p:txBody>
          <a:bodyPr wrap="square">
            <a:spAutoFit/>
          </a:bodyPr>
          <a:lstStyle/>
          <a:p>
            <a:pPr marL="342900" indent="-342900">
              <a:buFont typeface="Arial" pitchFamily="34" charset="0"/>
              <a:buChar char="•"/>
            </a:pPr>
            <a:r>
              <a:rPr lang="en-US" altLang="en-US" dirty="0">
                <a:latin typeface="Gill Sans MT" pitchFamily="34" charset="0"/>
                <a:sym typeface="Symbol" pitchFamily="18" charset="2"/>
              </a:rPr>
              <a:t>Stable for BP range of </a:t>
            </a:r>
            <a:r>
              <a:rPr lang="en-US" altLang="en-US" sz="1600" dirty="0">
                <a:solidFill>
                  <a:srgbClr val="FADA7A">
                    <a:lumMod val="75000"/>
                  </a:srgbClr>
                </a:solidFill>
                <a:sym typeface="Symbol" pitchFamily="18" charset="2"/>
              </a:rPr>
              <a:t>75</a:t>
            </a:r>
            <a:r>
              <a:rPr lang="en-US" altLang="en-US" dirty="0">
                <a:latin typeface="Gill Sans MT" pitchFamily="34" charset="0"/>
                <a:sym typeface="Symbol" pitchFamily="18" charset="2"/>
              </a:rPr>
              <a:t> to </a:t>
            </a:r>
            <a:r>
              <a:rPr lang="en-US" altLang="en-US" sz="1600" dirty="0">
                <a:solidFill>
                  <a:srgbClr val="FADA7A">
                    <a:lumMod val="75000"/>
                  </a:srgbClr>
                </a:solidFill>
                <a:sym typeface="Symbol" pitchFamily="18" charset="2"/>
              </a:rPr>
              <a:t>160 mmHg </a:t>
            </a:r>
            <a:r>
              <a:rPr lang="en-US" altLang="en-US" dirty="0">
                <a:latin typeface="Gill Sans MT" pitchFamily="34" charset="0"/>
                <a:sym typeface="Symbol" pitchFamily="18" charset="2"/>
              </a:rPr>
              <a:t>(systolic).</a:t>
            </a:r>
          </a:p>
        </p:txBody>
      </p:sp>
      <p:pic>
        <p:nvPicPr>
          <p:cNvPr id="12" name="صورة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956" y="5038590"/>
            <a:ext cx="620629" cy="620629"/>
          </a:xfrm>
          <a:prstGeom prst="rect">
            <a:avLst/>
          </a:prstGeom>
        </p:spPr>
      </p:pic>
      <p:sp>
        <p:nvSpPr>
          <p:cNvPr id="13" name="TextBox 12"/>
          <p:cNvSpPr txBox="1"/>
          <p:nvPr/>
        </p:nvSpPr>
        <p:spPr>
          <a:xfrm>
            <a:off x="8902724" y="5731630"/>
            <a:ext cx="2805336" cy="523220"/>
          </a:xfrm>
          <a:prstGeom prst="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Video of (control of GFR ) Duration: (4:13)</a:t>
            </a:r>
            <a:r>
              <a:rPr lang="en-US" sz="1400" b="1" u="sng" dirty="0" err="1"/>
              <a:t>mins</a:t>
            </a:r>
            <a:endParaRPr lang="en-US" sz="1400" b="1" u="sng" dirty="0"/>
          </a:p>
        </p:txBody>
      </p:sp>
      <p:sp>
        <p:nvSpPr>
          <p:cNvPr id="9" name="Rectangle 8"/>
          <p:cNvSpPr/>
          <p:nvPr/>
        </p:nvSpPr>
        <p:spPr>
          <a:xfrm>
            <a:off x="621804" y="4845657"/>
            <a:ext cx="8496944" cy="1449628"/>
          </a:xfrm>
          <a:prstGeom prst="rect">
            <a:avLst/>
          </a:prstGeom>
        </p:spPr>
        <p:txBody>
          <a:bodyPr wrap="square">
            <a:spAutoFit/>
          </a:bodyPr>
          <a:lstStyle/>
          <a:p>
            <a:pPr eaLnBrk="0" fontAlgn="base" hangingPunct="0">
              <a:spcBef>
                <a:spcPct val="30000"/>
              </a:spcBef>
              <a:spcAft>
                <a:spcPct val="0"/>
              </a:spcAft>
            </a:pPr>
            <a:r>
              <a:rPr lang="en-US" dirty="0" smtClean="0">
                <a:solidFill>
                  <a:srgbClr val="528693"/>
                </a:solidFill>
                <a:sym typeface="Wingdings"/>
              </a:rPr>
              <a:t>When </a:t>
            </a:r>
            <a:r>
              <a:rPr lang="en-US" dirty="0">
                <a:solidFill>
                  <a:srgbClr val="528693"/>
                </a:solidFill>
                <a:sym typeface="Wingdings"/>
              </a:rPr>
              <a:t>BP increases  Afferent and Efferent arterioles CONSTRICT ( mainly </a:t>
            </a:r>
            <a:r>
              <a:rPr lang="en-US" dirty="0" smtClean="0">
                <a:solidFill>
                  <a:srgbClr val="528693"/>
                </a:solidFill>
                <a:sym typeface="Wingdings"/>
              </a:rPr>
              <a:t>afferent) </a:t>
            </a:r>
            <a:endParaRPr lang="en-US" dirty="0">
              <a:solidFill>
                <a:srgbClr val="528693"/>
              </a:solidFill>
              <a:sym typeface="Wingdings"/>
            </a:endParaRPr>
          </a:p>
          <a:p>
            <a:pPr eaLnBrk="0" fontAlgn="base" hangingPunct="0">
              <a:spcBef>
                <a:spcPct val="30000"/>
              </a:spcBef>
              <a:spcAft>
                <a:spcPct val="0"/>
              </a:spcAft>
            </a:pPr>
            <a:r>
              <a:rPr lang="en-US" dirty="0">
                <a:solidFill>
                  <a:srgbClr val="528693"/>
                </a:solidFill>
                <a:sym typeface="Wingdings"/>
              </a:rPr>
              <a:t>When BP decreases  arterioles dilate </a:t>
            </a:r>
          </a:p>
          <a:p>
            <a:pPr eaLnBrk="0" fontAlgn="base" hangingPunct="0">
              <a:spcBef>
                <a:spcPct val="30000"/>
              </a:spcBef>
              <a:spcAft>
                <a:spcPct val="0"/>
              </a:spcAft>
            </a:pPr>
            <a:r>
              <a:rPr lang="en-US" dirty="0">
                <a:solidFill>
                  <a:srgbClr val="528693"/>
                </a:solidFill>
                <a:sym typeface="Wingdings"/>
              </a:rPr>
              <a:t>Autoregulation is effective 75 – 160 </a:t>
            </a:r>
          </a:p>
          <a:p>
            <a:pPr eaLnBrk="0" fontAlgn="base" hangingPunct="0">
              <a:spcBef>
                <a:spcPct val="30000"/>
              </a:spcBef>
              <a:spcAft>
                <a:spcPct val="0"/>
              </a:spcAft>
            </a:pPr>
            <a:r>
              <a:rPr lang="en-US" dirty="0">
                <a:solidFill>
                  <a:srgbClr val="528693"/>
                </a:solidFill>
                <a:sym typeface="Wingdings"/>
              </a:rPr>
              <a:t>Below 75 filtration decreases and stops at </a:t>
            </a:r>
            <a:r>
              <a:rPr lang="en-US" dirty="0" smtClean="0">
                <a:solidFill>
                  <a:srgbClr val="528693"/>
                </a:solidFill>
                <a:sym typeface="Wingdings"/>
              </a:rPr>
              <a:t>40-50 mmHg </a:t>
            </a:r>
            <a:endParaRPr lang="en-US" dirty="0">
              <a:solidFill>
                <a:srgbClr val="528693"/>
              </a:solidFill>
            </a:endParaRPr>
          </a:p>
        </p:txBody>
      </p:sp>
      <p:sp>
        <p:nvSpPr>
          <p:cNvPr id="15" name="Rectangle 3"/>
          <p:cNvSpPr txBox="1">
            <a:spLocks noChangeArrowheads="1"/>
          </p:cNvSpPr>
          <p:nvPr/>
        </p:nvSpPr>
        <p:spPr>
          <a:xfrm>
            <a:off x="8543501" y="1344123"/>
            <a:ext cx="3262467" cy="2611464"/>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GB" altLang="en-US" sz="1600" smtClean="0">
                <a:ea typeface="MS PGothic" charset="-128"/>
              </a:rPr>
              <a:t>If mean arterial P </a:t>
            </a:r>
            <a:r>
              <a:rPr lang="en-GB" altLang="en-US" sz="1600" smtClean="0">
                <a:ea typeface="MS PGothic" charset="-128"/>
                <a:sym typeface="Symbol" charset="2"/>
              </a:rPr>
              <a:t>, there is an automatic  in afferent arteriolar constriction, preventing a rise in glomerular pressure</a:t>
            </a:r>
            <a:r>
              <a:rPr lang="en-GB" altLang="en-US" sz="1600" baseline="-25000" smtClean="0">
                <a:ea typeface="MS PGothic" charset="-128"/>
                <a:sym typeface="Symbol" charset="2"/>
              </a:rPr>
              <a:t> </a:t>
            </a:r>
            <a:r>
              <a:rPr lang="en-GB" altLang="en-US" sz="1600" smtClean="0">
                <a:ea typeface="MS PGothic" charset="-128"/>
                <a:sym typeface="Symbol" charset="2"/>
              </a:rPr>
              <a:t>. </a:t>
            </a:r>
            <a:r>
              <a:rPr lang="en-GB" altLang="en-US" sz="1600" dirty="0" smtClean="0">
                <a:ea typeface="MS PGothic" charset="-128"/>
                <a:sym typeface="Symbol" charset="2"/>
              </a:rPr>
              <a:t>Dilatation occurs if P falls. </a:t>
            </a:r>
          </a:p>
          <a:p>
            <a:r>
              <a:rPr lang="en-GB" altLang="en-US" sz="1600" dirty="0" smtClean="0">
                <a:ea typeface="MS PGothic" charset="-128"/>
              </a:rPr>
              <a:t>Autoregulation is independent of nerves or hormones, occurs in </a:t>
            </a:r>
            <a:r>
              <a:rPr lang="en-GB" altLang="en-US" sz="1600" dirty="0" err="1" smtClean="0">
                <a:ea typeface="MS PGothic" charset="-128"/>
              </a:rPr>
              <a:t>denervated</a:t>
            </a:r>
            <a:r>
              <a:rPr lang="en-GB" altLang="en-US" sz="1600" dirty="0" smtClean="0">
                <a:ea typeface="MS PGothic" charset="-128"/>
              </a:rPr>
              <a:t> and in isolated perfused kidneys.</a:t>
            </a:r>
          </a:p>
          <a:p>
            <a:pPr>
              <a:buFontTx/>
              <a:buNone/>
            </a:pPr>
            <a:endParaRPr lang="en-GB" altLang="en-US" sz="1600" dirty="0">
              <a:ea typeface="MS PGothic" charset="-128"/>
            </a:endParaRPr>
          </a:p>
        </p:txBody>
      </p:sp>
      <p:sp>
        <p:nvSpPr>
          <p:cNvPr id="16" name="Rectangle 15"/>
          <p:cNvSpPr/>
          <p:nvPr/>
        </p:nvSpPr>
        <p:spPr>
          <a:xfrm>
            <a:off x="8412844" y="1319611"/>
            <a:ext cx="3523780" cy="2660488"/>
          </a:xfrm>
          <a:prstGeom prst="rect">
            <a:avLst/>
          </a:prstGeom>
          <a:solidFill>
            <a:schemeClr val="accent2">
              <a:alpha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608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linds(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43</a:t>
            </a:fld>
            <a:endParaRPr lang="en-US" dirty="0"/>
          </a:p>
        </p:txBody>
      </p:sp>
      <p:sp>
        <p:nvSpPr>
          <p:cNvPr id="5" name="مربع نص 1"/>
          <p:cNvSpPr txBox="1">
            <a:spLocks noGrp="1"/>
          </p:cNvSpPr>
          <p:nvPr>
            <p:ph type="title"/>
          </p:nvPr>
        </p:nvSpPr>
        <p:spPr>
          <a:xfrm>
            <a:off x="609460" y="671086"/>
            <a:ext cx="10969943" cy="471914"/>
          </a:xfrm>
          <a:prstGeom prst="rect">
            <a:avLst/>
          </a:prstGeom>
          <a:noFill/>
        </p:spPr>
        <p:txBody>
          <a:bodyPr wrap="square" rtlCol="0">
            <a:spAutoFit/>
          </a:bodyPr>
          <a:lstStyle/>
          <a:p>
            <a:pPr defTabSz="1015898"/>
            <a:r>
              <a:rPr lang="en-US" sz="2400" b="1" dirty="0">
                <a:solidFill>
                  <a:schemeClr val="accent2">
                    <a:lumMod val="75000"/>
                  </a:schemeClr>
                </a:solidFill>
              </a:rPr>
              <a:t>Effect of arterial blood pressure on GFR  </a:t>
            </a:r>
          </a:p>
        </p:txBody>
      </p:sp>
      <p:graphicFrame>
        <p:nvGraphicFramePr>
          <p:cNvPr id="6" name="Content Placeholder 5"/>
          <p:cNvGraphicFramePr>
            <a:graphicFrameLocks noGrp="1"/>
          </p:cNvGraphicFramePr>
          <p:nvPr>
            <p:ph sz="quarter" idx="1"/>
            <p:extLst/>
          </p:nvPr>
        </p:nvGraphicFramePr>
        <p:xfrm>
          <a:off x="609600" y="1219200"/>
          <a:ext cx="10969625"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مربع نص 5"/>
          <p:cNvSpPr txBox="1"/>
          <p:nvPr/>
        </p:nvSpPr>
        <p:spPr>
          <a:xfrm>
            <a:off x="3214092" y="6049511"/>
            <a:ext cx="3760615" cy="340519"/>
          </a:xfrm>
          <a:prstGeom prst="roundRect">
            <a:avLst/>
          </a:prstGeom>
          <a:noFill/>
          <a:ln>
            <a:noFill/>
            <a:prstDash val="dash"/>
          </a:ln>
        </p:spPr>
        <p:txBody>
          <a:bodyPr wrap="square" rtlCol="0">
            <a:spAutoFit/>
          </a:bodyPr>
          <a:lstStyle/>
          <a:p>
            <a:pPr algn="ctr"/>
            <a:r>
              <a:rPr lang="en-US" altLang="en-US" sz="1400" dirty="0">
                <a:solidFill>
                  <a:schemeClr val="bg1">
                    <a:lumMod val="50000"/>
                  </a:schemeClr>
                </a:solidFill>
                <a:latin typeface="Gill Sans MT" pitchFamily="34" charset="0"/>
                <a:sym typeface="Symbol" panose="05050102010706020507" pitchFamily="18" charset="2"/>
              </a:rPr>
              <a:t>Explanation of autoregulation in next slide</a:t>
            </a:r>
            <a:endParaRPr lang="ar-SA" sz="1400" dirty="0">
              <a:solidFill>
                <a:schemeClr val="bg1">
                  <a:lumMod val="50000"/>
                </a:schemeClr>
              </a:solidFill>
              <a:latin typeface="Gill Sans MT" pitchFamily="34" charset="0"/>
            </a:endParaRPr>
          </a:p>
        </p:txBody>
      </p:sp>
      <p:sp>
        <p:nvSpPr>
          <p:cNvPr id="8" name="Freeform 7"/>
          <p:cNvSpPr/>
          <p:nvPr/>
        </p:nvSpPr>
        <p:spPr>
          <a:xfrm>
            <a:off x="6742484" y="5535818"/>
            <a:ext cx="879812" cy="776338"/>
          </a:xfrm>
          <a:custGeom>
            <a:avLst/>
            <a:gdLst>
              <a:gd name="connsiteX0" fmla="*/ 514623 w 575583"/>
              <a:gd name="connsiteY0" fmla="*/ 0 h 853440"/>
              <a:gd name="connsiteX1" fmla="*/ 441471 w 575583"/>
              <a:gd name="connsiteY1" fmla="*/ 12192 h 853440"/>
              <a:gd name="connsiteX2" fmla="*/ 392703 w 575583"/>
              <a:gd name="connsiteY2" fmla="*/ 85344 h 853440"/>
              <a:gd name="connsiteX3" fmla="*/ 368319 w 575583"/>
              <a:gd name="connsiteY3" fmla="*/ 182880 h 853440"/>
              <a:gd name="connsiteX4" fmla="*/ 356127 w 575583"/>
              <a:gd name="connsiteY4" fmla="*/ 231648 h 853440"/>
              <a:gd name="connsiteX5" fmla="*/ 368319 w 575583"/>
              <a:gd name="connsiteY5" fmla="*/ 621792 h 853440"/>
              <a:gd name="connsiteX6" fmla="*/ 380511 w 575583"/>
              <a:gd name="connsiteY6" fmla="*/ 658368 h 853440"/>
              <a:gd name="connsiteX7" fmla="*/ 417087 w 575583"/>
              <a:gd name="connsiteY7" fmla="*/ 694944 h 853440"/>
              <a:gd name="connsiteX8" fmla="*/ 563391 w 575583"/>
              <a:gd name="connsiteY8" fmla="*/ 682752 h 853440"/>
              <a:gd name="connsiteX9" fmla="*/ 575583 w 575583"/>
              <a:gd name="connsiteY9" fmla="*/ 646176 h 853440"/>
              <a:gd name="connsiteX10" fmla="*/ 539007 w 575583"/>
              <a:gd name="connsiteY10" fmla="*/ 548640 h 853440"/>
              <a:gd name="connsiteX11" fmla="*/ 502431 w 575583"/>
              <a:gd name="connsiteY11" fmla="*/ 536448 h 853440"/>
              <a:gd name="connsiteX12" fmla="*/ 465855 w 575583"/>
              <a:gd name="connsiteY12" fmla="*/ 512064 h 853440"/>
              <a:gd name="connsiteX13" fmla="*/ 404895 w 575583"/>
              <a:gd name="connsiteY13" fmla="*/ 524256 h 853440"/>
              <a:gd name="connsiteX14" fmla="*/ 343935 w 575583"/>
              <a:gd name="connsiteY14" fmla="*/ 585216 h 853440"/>
              <a:gd name="connsiteX15" fmla="*/ 234207 w 575583"/>
              <a:gd name="connsiteY15" fmla="*/ 658368 h 853440"/>
              <a:gd name="connsiteX16" fmla="*/ 197631 w 575583"/>
              <a:gd name="connsiteY16" fmla="*/ 682752 h 853440"/>
              <a:gd name="connsiteX17" fmla="*/ 112287 w 575583"/>
              <a:gd name="connsiteY17" fmla="*/ 707136 h 853440"/>
              <a:gd name="connsiteX18" fmla="*/ 75711 w 575583"/>
              <a:gd name="connsiteY18" fmla="*/ 719328 h 853440"/>
              <a:gd name="connsiteX19" fmla="*/ 2559 w 575583"/>
              <a:gd name="connsiteY19" fmla="*/ 707136 h 853440"/>
              <a:gd name="connsiteX20" fmla="*/ 26943 w 575583"/>
              <a:gd name="connsiteY20" fmla="*/ 670560 h 853440"/>
              <a:gd name="connsiteX21" fmla="*/ 63519 w 575583"/>
              <a:gd name="connsiteY21" fmla="*/ 658368 h 853440"/>
              <a:gd name="connsiteX22" fmla="*/ 26943 w 575583"/>
              <a:gd name="connsiteY22" fmla="*/ 682752 h 853440"/>
              <a:gd name="connsiteX23" fmla="*/ 2559 w 575583"/>
              <a:gd name="connsiteY23" fmla="*/ 719328 h 853440"/>
              <a:gd name="connsiteX24" fmla="*/ 14751 w 575583"/>
              <a:gd name="connsiteY24" fmla="*/ 755904 h 853440"/>
              <a:gd name="connsiteX25" fmla="*/ 87903 w 575583"/>
              <a:gd name="connsiteY25" fmla="*/ 804672 h 853440"/>
              <a:gd name="connsiteX26" fmla="*/ 148863 w 575583"/>
              <a:gd name="connsiteY26"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5583" h="853440">
                <a:moveTo>
                  <a:pt x="514623" y="0"/>
                </a:moveTo>
                <a:cubicBezTo>
                  <a:pt x="490239" y="4064"/>
                  <a:pt x="461723" y="-1984"/>
                  <a:pt x="441471" y="12192"/>
                </a:cubicBezTo>
                <a:cubicBezTo>
                  <a:pt x="417463" y="28998"/>
                  <a:pt x="392703" y="85344"/>
                  <a:pt x="392703" y="85344"/>
                </a:cubicBezTo>
                <a:lnTo>
                  <a:pt x="368319" y="182880"/>
                </a:lnTo>
                <a:lnTo>
                  <a:pt x="356127" y="231648"/>
                </a:lnTo>
                <a:cubicBezTo>
                  <a:pt x="360191" y="361696"/>
                  <a:pt x="360896" y="491892"/>
                  <a:pt x="368319" y="621792"/>
                </a:cubicBezTo>
                <a:cubicBezTo>
                  <a:pt x="369052" y="634623"/>
                  <a:pt x="373382" y="647675"/>
                  <a:pt x="380511" y="658368"/>
                </a:cubicBezTo>
                <a:cubicBezTo>
                  <a:pt x="390075" y="672714"/>
                  <a:pt x="404895" y="682752"/>
                  <a:pt x="417087" y="694944"/>
                </a:cubicBezTo>
                <a:cubicBezTo>
                  <a:pt x="465855" y="690880"/>
                  <a:pt x="516618" y="697144"/>
                  <a:pt x="563391" y="682752"/>
                </a:cubicBezTo>
                <a:cubicBezTo>
                  <a:pt x="575674" y="678973"/>
                  <a:pt x="575583" y="659027"/>
                  <a:pt x="575583" y="646176"/>
                </a:cubicBezTo>
                <a:cubicBezTo>
                  <a:pt x="575583" y="618418"/>
                  <a:pt x="564233" y="568821"/>
                  <a:pt x="539007" y="548640"/>
                </a:cubicBezTo>
                <a:cubicBezTo>
                  <a:pt x="528972" y="540612"/>
                  <a:pt x="513926" y="542195"/>
                  <a:pt x="502431" y="536448"/>
                </a:cubicBezTo>
                <a:cubicBezTo>
                  <a:pt x="489325" y="529895"/>
                  <a:pt x="478047" y="520192"/>
                  <a:pt x="465855" y="512064"/>
                </a:cubicBezTo>
                <a:cubicBezTo>
                  <a:pt x="445535" y="516128"/>
                  <a:pt x="424298" y="516980"/>
                  <a:pt x="404895" y="524256"/>
                </a:cubicBezTo>
                <a:cubicBezTo>
                  <a:pt x="343935" y="547116"/>
                  <a:pt x="388639" y="546100"/>
                  <a:pt x="343935" y="585216"/>
                </a:cubicBezTo>
                <a:lnTo>
                  <a:pt x="234207" y="658368"/>
                </a:lnTo>
                <a:cubicBezTo>
                  <a:pt x="222015" y="666496"/>
                  <a:pt x="211532" y="678118"/>
                  <a:pt x="197631" y="682752"/>
                </a:cubicBezTo>
                <a:cubicBezTo>
                  <a:pt x="109934" y="711984"/>
                  <a:pt x="219450" y="676518"/>
                  <a:pt x="112287" y="707136"/>
                </a:cubicBezTo>
                <a:cubicBezTo>
                  <a:pt x="99930" y="710667"/>
                  <a:pt x="87903" y="715264"/>
                  <a:pt x="75711" y="719328"/>
                </a:cubicBezTo>
                <a:cubicBezTo>
                  <a:pt x="51327" y="715264"/>
                  <a:pt x="20039" y="724616"/>
                  <a:pt x="2559" y="707136"/>
                </a:cubicBezTo>
                <a:cubicBezTo>
                  <a:pt x="-7802" y="696775"/>
                  <a:pt x="15916" y="680209"/>
                  <a:pt x="26943" y="670560"/>
                </a:cubicBezTo>
                <a:cubicBezTo>
                  <a:pt x="66504" y="635944"/>
                  <a:pt x="149021" y="587116"/>
                  <a:pt x="63519" y="658368"/>
                </a:cubicBezTo>
                <a:cubicBezTo>
                  <a:pt x="52262" y="667749"/>
                  <a:pt x="39135" y="674624"/>
                  <a:pt x="26943" y="682752"/>
                </a:cubicBezTo>
                <a:cubicBezTo>
                  <a:pt x="18815" y="694944"/>
                  <a:pt x="4968" y="704874"/>
                  <a:pt x="2559" y="719328"/>
                </a:cubicBezTo>
                <a:cubicBezTo>
                  <a:pt x="446" y="732005"/>
                  <a:pt x="5664" y="746817"/>
                  <a:pt x="14751" y="755904"/>
                </a:cubicBezTo>
                <a:cubicBezTo>
                  <a:pt x="35473" y="776626"/>
                  <a:pt x="63519" y="788416"/>
                  <a:pt x="87903" y="804672"/>
                </a:cubicBezTo>
                <a:cubicBezTo>
                  <a:pt x="134043" y="835432"/>
                  <a:pt x="114118" y="818695"/>
                  <a:pt x="148863" y="853440"/>
                </a:cubicBezTo>
              </a:path>
            </a:pathLst>
          </a:custGeom>
          <a:noFill/>
          <a:ln>
            <a:solidFill>
              <a:schemeClr val="bg2">
                <a:lumMod val="90000"/>
              </a:schemeClr>
            </a:solidFill>
            <a:prstDash val="dash"/>
          </a:ln>
          <a:effectLst>
            <a:glow rad="63500">
              <a:schemeClr val="bg2">
                <a:lumMod val="9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249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notes about autoregulation of GFR</a:t>
            </a:r>
          </a:p>
        </p:txBody>
      </p:sp>
      <p:sp>
        <p:nvSpPr>
          <p:cNvPr id="3" name="Slide Number Placeholder 2"/>
          <p:cNvSpPr>
            <a:spLocks noGrp="1"/>
          </p:cNvSpPr>
          <p:nvPr>
            <p:ph type="sldNum" sz="quarter" idx="12"/>
          </p:nvPr>
        </p:nvSpPr>
        <p:spPr/>
        <p:txBody>
          <a:bodyPr/>
          <a:lstStyle/>
          <a:p>
            <a:fld id="{4929A69E-7D8F-4515-9605-0315ABD4F316}" type="slidenum">
              <a:rPr lang="en-US" smtClean="0"/>
              <a:t>44</a:t>
            </a:fld>
            <a:endParaRPr lang="en-US" dirty="0"/>
          </a:p>
        </p:txBody>
      </p:sp>
      <p:sp>
        <p:nvSpPr>
          <p:cNvPr id="4" name="Content Placeholder 3"/>
          <p:cNvSpPr>
            <a:spLocks noGrp="1"/>
          </p:cNvSpPr>
          <p:nvPr>
            <p:ph sz="quarter" idx="1"/>
          </p:nvPr>
        </p:nvSpPr>
        <p:spPr>
          <a:solidFill>
            <a:schemeClr val="accent2">
              <a:lumMod val="20000"/>
              <a:lumOff val="80000"/>
            </a:schemeClr>
          </a:solidFill>
          <a:ln>
            <a:solidFill>
              <a:schemeClr val="tx2"/>
            </a:solidFill>
          </a:ln>
        </p:spPr>
        <p:txBody>
          <a:bodyPr>
            <a:normAutofit fontScale="55000" lnSpcReduction="20000"/>
          </a:bodyPr>
          <a:lstStyle/>
          <a:p>
            <a:r>
              <a:rPr lang="en-US" dirty="0">
                <a:solidFill>
                  <a:schemeClr val="bg1">
                    <a:lumMod val="50000"/>
                  </a:schemeClr>
                </a:solidFill>
              </a:rPr>
              <a:t>If we are in stressful condition our blood pressure increases the blood flow increase which result in increased hydrostatic pressure  NFP increase  GFR increase. But even though we don’t urinate, why?  Because kidney has mechanism to regulate by itself (auto regulation ) within certain blood pressure range .</a:t>
            </a:r>
          </a:p>
          <a:p>
            <a:endParaRPr lang="en-US" dirty="0">
              <a:solidFill>
                <a:schemeClr val="bg1">
                  <a:lumMod val="50000"/>
                </a:schemeClr>
              </a:solidFill>
            </a:endParaRPr>
          </a:p>
          <a:p>
            <a:r>
              <a:rPr lang="en-US" dirty="0">
                <a:solidFill>
                  <a:schemeClr val="bg1">
                    <a:lumMod val="50000"/>
                  </a:schemeClr>
                </a:solidFill>
              </a:rPr>
              <a:t>If the BP within 75-160 the kidney is auto regulated which mean GFR is constant . And its auto regulated by 2 mechanism   THE 1ST one is myogenic mechanism : if the BP increases the renal blood flow increases which will stretch the A.A this  will stimulate Ca+2 channels to open  Ca+2 influx to smooth muscle cells in the wall of A.A leading to vasoconstriction  decreased blood flow  decreased </a:t>
            </a:r>
            <a:r>
              <a:rPr lang="en-US" dirty="0" err="1">
                <a:solidFill>
                  <a:schemeClr val="bg1">
                    <a:lumMod val="50000"/>
                  </a:schemeClr>
                </a:solidFill>
              </a:rPr>
              <a:t>Pg</a:t>
            </a:r>
            <a:r>
              <a:rPr lang="en-US" dirty="0">
                <a:solidFill>
                  <a:schemeClr val="bg1">
                    <a:lumMod val="50000"/>
                  </a:schemeClr>
                </a:solidFill>
              </a:rPr>
              <a:t> decreased NFP decreased GFR . </a:t>
            </a:r>
          </a:p>
          <a:p>
            <a:endParaRPr lang="en-US" dirty="0">
              <a:solidFill>
                <a:schemeClr val="bg1">
                  <a:lumMod val="50000"/>
                </a:schemeClr>
              </a:solidFill>
            </a:endParaRPr>
          </a:p>
          <a:p>
            <a:r>
              <a:rPr lang="en-US" dirty="0">
                <a:solidFill>
                  <a:schemeClr val="bg1">
                    <a:lumMod val="50000"/>
                  </a:schemeClr>
                </a:solidFill>
              </a:rPr>
              <a:t> Remember :GFR in addition to renal plasma flow are constant   due to autoregulation </a:t>
            </a:r>
          </a:p>
          <a:p>
            <a:endParaRPr lang="en-US" dirty="0">
              <a:solidFill>
                <a:schemeClr val="bg1">
                  <a:lumMod val="50000"/>
                </a:schemeClr>
              </a:solidFill>
            </a:endParaRPr>
          </a:p>
          <a:p>
            <a:r>
              <a:rPr lang="en-US" dirty="0">
                <a:solidFill>
                  <a:schemeClr val="bg1">
                    <a:lumMod val="50000"/>
                  </a:schemeClr>
                </a:solidFill>
              </a:rPr>
              <a:t>At the beginning  of distal convoluted tubules ( between A.A &amp; E.A ) there are cells called macula </a:t>
            </a:r>
            <a:r>
              <a:rPr lang="en-US" dirty="0" err="1">
                <a:solidFill>
                  <a:schemeClr val="bg1">
                    <a:lumMod val="50000"/>
                  </a:schemeClr>
                </a:solidFill>
              </a:rPr>
              <a:t>densa</a:t>
            </a:r>
            <a:r>
              <a:rPr lang="en-US" dirty="0">
                <a:solidFill>
                  <a:schemeClr val="bg1">
                    <a:lumMod val="50000"/>
                  </a:schemeClr>
                </a:solidFill>
              </a:rPr>
              <a:t> cells. The cells opposite to macula </a:t>
            </a:r>
            <a:r>
              <a:rPr lang="en-US" dirty="0" err="1">
                <a:solidFill>
                  <a:schemeClr val="bg1">
                    <a:lumMod val="50000"/>
                  </a:schemeClr>
                </a:solidFill>
              </a:rPr>
              <a:t>densa</a:t>
            </a:r>
            <a:r>
              <a:rPr lang="en-US" dirty="0">
                <a:solidFill>
                  <a:schemeClr val="bg1">
                    <a:lumMod val="50000"/>
                  </a:schemeClr>
                </a:solidFill>
              </a:rPr>
              <a:t> are called juxtaglomerular cells. Macula </a:t>
            </a:r>
            <a:r>
              <a:rPr lang="en-US" dirty="0" err="1">
                <a:solidFill>
                  <a:schemeClr val="bg1">
                    <a:lumMod val="50000"/>
                  </a:schemeClr>
                </a:solidFill>
              </a:rPr>
              <a:t>densa</a:t>
            </a:r>
            <a:r>
              <a:rPr lang="en-US" dirty="0">
                <a:solidFill>
                  <a:schemeClr val="bg1">
                    <a:lumMod val="50000"/>
                  </a:schemeClr>
                </a:solidFill>
              </a:rPr>
              <a:t> is sensitive to </a:t>
            </a:r>
            <a:r>
              <a:rPr lang="en-US" dirty="0" err="1">
                <a:solidFill>
                  <a:schemeClr val="bg1">
                    <a:lumMod val="50000"/>
                  </a:schemeClr>
                </a:solidFill>
              </a:rPr>
              <a:t>NaCl</a:t>
            </a:r>
            <a:r>
              <a:rPr lang="en-US" dirty="0">
                <a:solidFill>
                  <a:schemeClr val="bg1">
                    <a:lumMod val="50000"/>
                  </a:schemeClr>
                </a:solidFill>
              </a:rPr>
              <a:t> (salt). Let’s say BP is increased, fluid going to A.A increases therefore increased GFR, and the filtrated fluid in proximal convoluted tubules increases and moves very fast which make no time for reabsorption in PCT.  When this fluid reach to macula </a:t>
            </a:r>
            <a:r>
              <a:rPr lang="en-US" dirty="0" err="1">
                <a:solidFill>
                  <a:schemeClr val="bg1">
                    <a:lumMod val="50000"/>
                  </a:schemeClr>
                </a:solidFill>
              </a:rPr>
              <a:t>densa</a:t>
            </a:r>
            <a:r>
              <a:rPr lang="en-US" dirty="0">
                <a:solidFill>
                  <a:schemeClr val="bg1">
                    <a:lumMod val="50000"/>
                  </a:schemeClr>
                </a:solidFill>
              </a:rPr>
              <a:t> in DCT it will sense high sodium chloride and send signals that stimulate vasoconstriction of  A.A . In addition, it prevents release of renin by juxtaglomerular cells  and prevent production of </a:t>
            </a:r>
            <a:r>
              <a:rPr lang="en-US" dirty="0" err="1">
                <a:solidFill>
                  <a:schemeClr val="bg1">
                    <a:lumMod val="50000"/>
                  </a:schemeClr>
                </a:solidFill>
              </a:rPr>
              <a:t>Ang</a:t>
            </a:r>
            <a:r>
              <a:rPr lang="en-US" dirty="0">
                <a:solidFill>
                  <a:schemeClr val="bg1">
                    <a:lumMod val="50000"/>
                  </a:schemeClr>
                </a:solidFill>
              </a:rPr>
              <a:t> II,  no vasoconstriction of E.A.</a:t>
            </a:r>
          </a:p>
          <a:p>
            <a:endParaRPr lang="en-US" dirty="0">
              <a:solidFill>
                <a:schemeClr val="bg1">
                  <a:lumMod val="50000"/>
                </a:schemeClr>
              </a:solidFill>
            </a:endParaRPr>
          </a:p>
          <a:p>
            <a:r>
              <a:rPr lang="en-US" dirty="0">
                <a:solidFill>
                  <a:schemeClr val="bg1">
                    <a:lumMod val="50000"/>
                  </a:schemeClr>
                </a:solidFill>
              </a:rPr>
              <a:t>Low BP Low blood flow low </a:t>
            </a:r>
            <a:r>
              <a:rPr lang="en-US" dirty="0" err="1">
                <a:solidFill>
                  <a:schemeClr val="bg1">
                    <a:lumMod val="50000"/>
                  </a:schemeClr>
                </a:solidFill>
              </a:rPr>
              <a:t>Pg</a:t>
            </a:r>
            <a:r>
              <a:rPr lang="en-US" dirty="0">
                <a:solidFill>
                  <a:schemeClr val="bg1">
                    <a:lumMod val="50000"/>
                  </a:schemeClr>
                </a:solidFill>
              </a:rPr>
              <a:t> low GFR  Fluids enter the proximal convoluted tubule are low and move slowly which make them reabsorbed  Decrease delivery of </a:t>
            </a:r>
            <a:r>
              <a:rPr lang="en-US" dirty="0" err="1">
                <a:solidFill>
                  <a:schemeClr val="bg1">
                    <a:lumMod val="50000"/>
                  </a:schemeClr>
                </a:solidFill>
              </a:rPr>
              <a:t>NaCl</a:t>
            </a:r>
            <a:r>
              <a:rPr lang="en-US" dirty="0">
                <a:solidFill>
                  <a:schemeClr val="bg1">
                    <a:lumMod val="50000"/>
                  </a:schemeClr>
                </a:solidFill>
              </a:rPr>
              <a:t> to the macula </a:t>
            </a:r>
            <a:r>
              <a:rPr lang="en-US" dirty="0" err="1">
                <a:solidFill>
                  <a:schemeClr val="bg1">
                    <a:lumMod val="50000"/>
                  </a:schemeClr>
                </a:solidFill>
              </a:rPr>
              <a:t>densa</a:t>
            </a:r>
            <a:r>
              <a:rPr lang="en-US" dirty="0">
                <a:solidFill>
                  <a:schemeClr val="bg1">
                    <a:lumMod val="50000"/>
                  </a:schemeClr>
                </a:solidFill>
              </a:rPr>
              <a:t> cells  vasodilatation of Afferent arterioles  Increase in Renin release from the juxtaglomerular cells to → </a:t>
            </a:r>
            <a:r>
              <a:rPr lang="en-US" dirty="0" err="1">
                <a:solidFill>
                  <a:schemeClr val="bg1">
                    <a:lumMod val="50000"/>
                  </a:schemeClr>
                </a:solidFill>
              </a:rPr>
              <a:t>Ang</a:t>
            </a:r>
            <a:r>
              <a:rPr lang="en-US" dirty="0">
                <a:solidFill>
                  <a:schemeClr val="bg1">
                    <a:lumMod val="50000"/>
                  </a:schemeClr>
                </a:solidFill>
              </a:rPr>
              <a:t> II →  cause vasoconstriction of EFFERNT Arteriole.  In addition , it stimulates juxtaglomerular cells to release renin  produce </a:t>
            </a:r>
            <a:r>
              <a:rPr lang="en-US" dirty="0" err="1">
                <a:solidFill>
                  <a:schemeClr val="bg1">
                    <a:lumMod val="50000"/>
                  </a:schemeClr>
                </a:solidFill>
              </a:rPr>
              <a:t>Ang</a:t>
            </a:r>
            <a:r>
              <a:rPr lang="en-US" dirty="0">
                <a:solidFill>
                  <a:schemeClr val="bg1">
                    <a:lumMod val="50000"/>
                  </a:schemeClr>
                </a:solidFill>
              </a:rPr>
              <a:t> II  causing vasoconstriction of E.A. </a:t>
            </a:r>
          </a:p>
        </p:txBody>
      </p:sp>
    </p:spTree>
    <p:extLst>
      <p:ext uri="{BB962C8B-B14F-4D97-AF65-F5344CB8AC3E}">
        <p14:creationId xmlns:p14="http://schemas.microsoft.com/office/powerpoint/2010/main" val="1934622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0" y="161328"/>
            <a:ext cx="10969943" cy="990600"/>
          </a:xfrm>
        </p:spPr>
        <p:txBody>
          <a:bodyPr>
            <a:normAutofit fontScale="90000"/>
          </a:bodyPr>
          <a:lstStyle/>
          <a:p>
            <a:r>
              <a:rPr lang="en-US" dirty="0"/>
              <a:t>1- Autoregulation : Tubuloglomerular Feedback Mechanism </a:t>
            </a:r>
          </a:p>
        </p:txBody>
      </p:sp>
      <p:sp>
        <p:nvSpPr>
          <p:cNvPr id="3" name="Slide Number Placeholder 2"/>
          <p:cNvSpPr>
            <a:spLocks noGrp="1"/>
          </p:cNvSpPr>
          <p:nvPr>
            <p:ph type="sldNum" sz="quarter" idx="12"/>
          </p:nvPr>
        </p:nvSpPr>
        <p:spPr/>
        <p:txBody>
          <a:bodyPr/>
          <a:lstStyle/>
          <a:p>
            <a:fld id="{4929A69E-7D8F-4515-9605-0315ABD4F316}" type="slidenum">
              <a:rPr lang="en-US" smtClean="0"/>
              <a:t>45</a:t>
            </a:fld>
            <a:endParaRPr lang="en-US" dirty="0"/>
          </a:p>
        </p:txBody>
      </p:sp>
      <p:sp>
        <p:nvSpPr>
          <p:cNvPr id="4" name="Content Placeholder 3"/>
          <p:cNvSpPr>
            <a:spLocks noGrp="1"/>
          </p:cNvSpPr>
          <p:nvPr>
            <p:ph sz="quarter" idx="1"/>
          </p:nvPr>
        </p:nvSpPr>
        <p:spPr>
          <a:xfrm>
            <a:off x="7678588" y="1196026"/>
            <a:ext cx="3900815" cy="2304982"/>
          </a:xfrm>
          <a:solidFill>
            <a:schemeClr val="accent2">
              <a:lumMod val="20000"/>
              <a:lumOff val="80000"/>
            </a:schemeClr>
          </a:solidFill>
          <a:ln>
            <a:solidFill>
              <a:schemeClr val="tx2"/>
            </a:solidFill>
          </a:ln>
        </p:spPr>
        <p:txBody>
          <a:bodyPr>
            <a:normAutofit/>
          </a:bodyPr>
          <a:lstStyle/>
          <a:p>
            <a:r>
              <a:rPr lang="en-US" dirty="0"/>
              <a:t>Net result : </a:t>
            </a:r>
          </a:p>
          <a:p>
            <a:pPr marL="514350" indent="-514350">
              <a:buFont typeface="+mj-lt"/>
              <a:buAutoNum type="arabicPeriod"/>
            </a:pPr>
            <a:r>
              <a:rPr lang="en-US" dirty="0">
                <a:solidFill>
                  <a:srgbClr val="FF0000"/>
                </a:solidFill>
              </a:rPr>
              <a:t>Decrease</a:t>
            </a:r>
            <a:r>
              <a:rPr lang="en-US" dirty="0"/>
              <a:t> glomerular hydrostatic Pressure.</a:t>
            </a:r>
          </a:p>
          <a:p>
            <a:pPr marL="514350" indent="-514350">
              <a:buFont typeface="+mj-lt"/>
              <a:buAutoNum type="arabicPeriod"/>
            </a:pPr>
            <a:r>
              <a:rPr lang="en-US" dirty="0"/>
              <a:t>GFR back to its normal rate.</a:t>
            </a:r>
          </a:p>
        </p:txBody>
      </p:sp>
      <p:graphicFrame>
        <p:nvGraphicFramePr>
          <p:cNvPr id="5" name="Diagram 21"/>
          <p:cNvGraphicFramePr/>
          <p:nvPr>
            <p:extLst/>
          </p:nvPr>
        </p:nvGraphicFramePr>
        <p:xfrm>
          <a:off x="605110" y="1220090"/>
          <a:ext cx="6929461" cy="5048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8588" y="3645024"/>
            <a:ext cx="3900815" cy="2671032"/>
          </a:xfrm>
          <a:prstGeom prst="rect">
            <a:avLst/>
          </a:prstGeom>
        </p:spPr>
      </p:pic>
    </p:spTree>
    <p:extLst>
      <p:ext uri="{BB962C8B-B14F-4D97-AF65-F5344CB8AC3E}">
        <p14:creationId xmlns:p14="http://schemas.microsoft.com/office/powerpoint/2010/main" val="1446697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Autoregulation : Tubuloglomerular Feedback Mechanism </a:t>
            </a:r>
          </a:p>
        </p:txBody>
      </p:sp>
      <p:sp>
        <p:nvSpPr>
          <p:cNvPr id="3" name="Slide Number Placeholder 2"/>
          <p:cNvSpPr>
            <a:spLocks noGrp="1"/>
          </p:cNvSpPr>
          <p:nvPr>
            <p:ph type="sldNum" sz="quarter" idx="12"/>
          </p:nvPr>
        </p:nvSpPr>
        <p:spPr/>
        <p:txBody>
          <a:bodyPr/>
          <a:lstStyle/>
          <a:p>
            <a:fld id="{4929A69E-7D8F-4515-9605-0315ABD4F316}" type="slidenum">
              <a:rPr lang="en-US" smtClean="0"/>
              <a:t>46</a:t>
            </a:fld>
            <a:endParaRPr lang="en-US" dirty="0"/>
          </a:p>
        </p:txBody>
      </p:sp>
      <p:sp>
        <p:nvSpPr>
          <p:cNvPr id="6" name="Content Placeholder 3"/>
          <p:cNvSpPr txBox="1">
            <a:spLocks/>
          </p:cNvSpPr>
          <p:nvPr/>
        </p:nvSpPr>
        <p:spPr>
          <a:xfrm>
            <a:off x="7678588" y="1196026"/>
            <a:ext cx="3900815" cy="2304982"/>
          </a:xfrm>
          <a:prstGeom prst="rect">
            <a:avLst/>
          </a:prstGeom>
          <a:solidFill>
            <a:schemeClr val="accent2">
              <a:lumMod val="20000"/>
              <a:lumOff val="80000"/>
            </a:schemeClr>
          </a:solidFill>
          <a:ln>
            <a:solidFill>
              <a:schemeClr val="tx2"/>
            </a:solidFill>
          </a:ln>
        </p:spPr>
        <p:txBody>
          <a:bodyPr vert="horz" lIns="101590" tIns="50795" rIns="101590" bIns="50795">
            <a:normAutofit lnSpcReduction="100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r>
              <a:rPr lang="en-US" dirty="0"/>
              <a:t>Net result : </a:t>
            </a:r>
          </a:p>
          <a:p>
            <a:pPr marL="514350" indent="-514350" defTabSz="914400">
              <a:buFont typeface="+mj-lt"/>
              <a:buAutoNum type="arabicPeriod"/>
            </a:pPr>
            <a:r>
              <a:rPr lang="en-US" dirty="0">
                <a:solidFill>
                  <a:srgbClr val="FF0000"/>
                </a:solidFill>
              </a:rPr>
              <a:t>Increase </a:t>
            </a:r>
            <a:r>
              <a:rPr lang="en-US" dirty="0"/>
              <a:t>glomerular hydrostatic Pressure.</a:t>
            </a:r>
          </a:p>
          <a:p>
            <a:pPr marL="514350" indent="-514350" defTabSz="914400">
              <a:buFont typeface="+mj-lt"/>
              <a:buAutoNum type="arabicPeriod"/>
            </a:pPr>
            <a:r>
              <a:rPr lang="en-US" dirty="0"/>
              <a:t>GFR back to its normal rate.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587" y="3588132"/>
            <a:ext cx="3900815" cy="2768217"/>
          </a:xfrm>
          <a:prstGeom prst="rect">
            <a:avLst/>
          </a:prstGeom>
        </p:spPr>
      </p:pic>
      <p:graphicFrame>
        <p:nvGraphicFramePr>
          <p:cNvPr id="8" name="Diagram 21"/>
          <p:cNvGraphicFramePr/>
          <p:nvPr>
            <p:extLst/>
          </p:nvPr>
        </p:nvGraphicFramePr>
        <p:xfrm>
          <a:off x="609460" y="1202559"/>
          <a:ext cx="6925112" cy="5034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6140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1- Autoregulation : Myogenic auto-regulation Mechanism </a:t>
            </a:r>
          </a:p>
        </p:txBody>
      </p:sp>
      <p:sp>
        <p:nvSpPr>
          <p:cNvPr id="3" name="Slide Number Placeholder 2"/>
          <p:cNvSpPr>
            <a:spLocks noGrp="1"/>
          </p:cNvSpPr>
          <p:nvPr>
            <p:ph type="sldNum" sz="quarter" idx="12"/>
          </p:nvPr>
        </p:nvSpPr>
        <p:spPr/>
        <p:txBody>
          <a:bodyPr/>
          <a:lstStyle/>
          <a:p>
            <a:fld id="{4929A69E-7D8F-4515-9605-0315ABD4F316}" type="slidenum">
              <a:rPr lang="en-US" smtClean="0"/>
              <a:t>47</a:t>
            </a:fld>
            <a:endParaRPr lang="en-US" dirty="0"/>
          </a:p>
        </p:txBody>
      </p:sp>
      <p:graphicFrame>
        <p:nvGraphicFramePr>
          <p:cNvPr id="5" name="Content Placeholder 4"/>
          <p:cNvGraphicFramePr>
            <a:graphicFrameLocks noGrp="1"/>
          </p:cNvGraphicFramePr>
          <p:nvPr>
            <p:ph sz="quarter" idx="1"/>
            <p:extLst/>
          </p:nvPr>
        </p:nvGraphicFramePr>
        <p:xfrm>
          <a:off x="623454" y="1662547"/>
          <a:ext cx="10969625" cy="2866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مستطيل 5"/>
          <p:cNvSpPr/>
          <p:nvPr/>
        </p:nvSpPr>
        <p:spPr>
          <a:xfrm>
            <a:off x="795159" y="5229200"/>
            <a:ext cx="10657184" cy="480131"/>
          </a:xfrm>
          <a:prstGeom prst="rect">
            <a:avLst/>
          </a:prstGeom>
        </p:spPr>
        <p:txBody>
          <a:bodyPr wrap="square">
            <a:spAutoFit/>
          </a:bodyPr>
          <a:lstStyle/>
          <a:p>
            <a:pPr marL="0" lvl="1" indent="0">
              <a:lnSpc>
                <a:spcPct val="90000"/>
              </a:lnSpc>
              <a:buNone/>
            </a:pPr>
            <a:r>
              <a:rPr lang="en-US" altLang="en-US" sz="1400" dirty="0">
                <a:solidFill>
                  <a:srgbClr val="DDE9EC">
                    <a:lumMod val="50000"/>
                  </a:srgbClr>
                </a:solidFill>
              </a:rPr>
              <a:t>Increase in blood pressure </a:t>
            </a:r>
            <a:r>
              <a:rPr lang="en-US" altLang="en-US" sz="1400" dirty="0">
                <a:solidFill>
                  <a:srgbClr val="DDE9EC">
                    <a:lumMod val="50000"/>
                  </a:srgbClr>
                </a:solidFill>
                <a:sym typeface="Wingdings"/>
              </a:rPr>
              <a:t> Stretch of the vessel’s well (Arterioles)  activation of stretch receptor  </a:t>
            </a:r>
            <a:r>
              <a:rPr lang="en-US" sz="1400" dirty="0">
                <a:solidFill>
                  <a:srgbClr val="DDE9EC">
                    <a:lumMod val="50000"/>
                  </a:srgbClr>
                </a:solidFill>
              </a:rPr>
              <a:t>stretch-induced vascular depolarization </a:t>
            </a:r>
            <a:r>
              <a:rPr lang="en-US" sz="1400" dirty="0">
                <a:solidFill>
                  <a:srgbClr val="DDE9EC">
                    <a:lumMod val="50000"/>
                  </a:srgbClr>
                </a:solidFill>
                <a:sym typeface="Wingdings"/>
              </a:rPr>
              <a:t> </a:t>
            </a:r>
            <a:r>
              <a:rPr lang="en-US" altLang="en-US" sz="1400" dirty="0">
                <a:solidFill>
                  <a:srgbClr val="DDE9EC">
                    <a:lumMod val="50000"/>
                  </a:srgbClr>
                </a:solidFill>
                <a:sym typeface="Wingdings"/>
              </a:rPr>
              <a:t>open the calcium channel  </a:t>
            </a:r>
            <a:r>
              <a:rPr lang="en-US" sz="1400" dirty="0">
                <a:solidFill>
                  <a:srgbClr val="DDE9EC">
                    <a:lumMod val="50000"/>
                  </a:srgbClr>
                </a:solidFill>
              </a:rPr>
              <a:t>rapidly increases calcium ion entry</a:t>
            </a:r>
            <a:r>
              <a:rPr lang="en-US" altLang="en-US" sz="1400" dirty="0">
                <a:solidFill>
                  <a:srgbClr val="DDE9EC">
                    <a:lumMod val="50000"/>
                  </a:srgbClr>
                </a:solidFill>
                <a:sym typeface="Wingdings"/>
              </a:rPr>
              <a:t>  Vasoconstriction  decease the blood flow </a:t>
            </a:r>
            <a:r>
              <a:rPr lang="en-US" altLang="en-US" sz="1400">
                <a:solidFill>
                  <a:srgbClr val="DDE9EC">
                    <a:lumMod val="50000"/>
                  </a:srgbClr>
                </a:solidFill>
                <a:sym typeface="Wingdings"/>
              </a:rPr>
              <a:t> decrease GFR</a:t>
            </a:r>
            <a:endParaRPr lang="en-US" altLang="en-US" sz="1400" dirty="0">
              <a:solidFill>
                <a:srgbClr val="DDE9EC">
                  <a:lumMod val="50000"/>
                </a:srgbClr>
              </a:solidFill>
            </a:endParaRPr>
          </a:p>
        </p:txBody>
      </p:sp>
    </p:spTree>
    <p:extLst>
      <p:ext uri="{BB962C8B-B14F-4D97-AF65-F5344CB8AC3E}">
        <p14:creationId xmlns:p14="http://schemas.microsoft.com/office/powerpoint/2010/main" val="1022632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of autoregulation  </a:t>
            </a:r>
          </a:p>
        </p:txBody>
      </p:sp>
      <p:sp>
        <p:nvSpPr>
          <p:cNvPr id="3" name="Slide Number Placeholder 2"/>
          <p:cNvSpPr>
            <a:spLocks noGrp="1"/>
          </p:cNvSpPr>
          <p:nvPr>
            <p:ph type="sldNum" sz="quarter" idx="12"/>
          </p:nvPr>
        </p:nvSpPr>
        <p:spPr/>
        <p:txBody>
          <a:bodyPr/>
          <a:lstStyle/>
          <a:p>
            <a:fld id="{4929A69E-7D8F-4515-9605-0315ABD4F316}" type="slidenum">
              <a:rPr lang="en-US" smtClean="0"/>
              <a:t>48</a:t>
            </a:fld>
            <a:endParaRPr lang="en-US" dirty="0"/>
          </a:p>
        </p:txBody>
      </p:sp>
      <p:graphicFrame>
        <p:nvGraphicFramePr>
          <p:cNvPr id="5" name="Content Placeholder 4"/>
          <p:cNvGraphicFramePr>
            <a:graphicFrameLocks noGrp="1"/>
          </p:cNvGraphicFramePr>
          <p:nvPr>
            <p:ph sz="quarter" idx="1"/>
            <p:extLst/>
          </p:nvPr>
        </p:nvGraphicFramePr>
        <p:xfrm>
          <a:off x="609600" y="1219200"/>
          <a:ext cx="1096962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861" t="3437" r="-861" b="2032"/>
          <a:stretch/>
        </p:blipFill>
        <p:spPr>
          <a:xfrm>
            <a:off x="5158308" y="2420888"/>
            <a:ext cx="1872208" cy="2701404"/>
          </a:xfrm>
          <a:prstGeom prst="rect">
            <a:avLst/>
          </a:prstGeom>
        </p:spPr>
      </p:pic>
    </p:spTree>
    <p:extLst>
      <p:ext uri="{BB962C8B-B14F-4D97-AF65-F5344CB8AC3E}">
        <p14:creationId xmlns:p14="http://schemas.microsoft.com/office/powerpoint/2010/main" val="1307236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2-(Extrinsic): Hormonal Control of GFR</a:t>
            </a:r>
          </a:p>
        </p:txBody>
      </p:sp>
      <p:sp>
        <p:nvSpPr>
          <p:cNvPr id="3" name="Slide Number Placeholder 2"/>
          <p:cNvSpPr>
            <a:spLocks noGrp="1"/>
          </p:cNvSpPr>
          <p:nvPr>
            <p:ph type="sldNum" sz="quarter" idx="12"/>
          </p:nvPr>
        </p:nvSpPr>
        <p:spPr/>
        <p:txBody>
          <a:bodyPr/>
          <a:lstStyle/>
          <a:p>
            <a:fld id="{4929A69E-7D8F-4515-9605-0315ABD4F316}" type="slidenum">
              <a:rPr lang="en-US" smtClean="0"/>
              <a:t>49</a:t>
            </a:fld>
            <a:endParaRPr lang="en-US" dirty="0"/>
          </a:p>
        </p:txBody>
      </p:sp>
      <p:pic>
        <p:nvPicPr>
          <p:cNvPr id="5" name="Picture 3" descr="H:\$$SaladinPowerPoints\Images\Ch-23labeled\0811L.JPG"/>
          <p:cNvPicPr>
            <a:picLocks noChangeAspect="1" noChangeArrowheads="1"/>
          </p:cNvPicPr>
          <p:nvPr/>
        </p:nvPicPr>
        <p:blipFill>
          <a:blip r:embed="rId2">
            <a:extLst>
              <a:ext uri="{28A0092B-C50C-407E-A947-70E740481C1C}">
                <a14:useLocalDpi xmlns:a14="http://schemas.microsoft.com/office/drawing/2010/main" val="0"/>
              </a:ext>
            </a:extLst>
          </a:blip>
          <a:srcRect t="11273"/>
          <a:stretch>
            <a:fillRect/>
          </a:stretch>
        </p:blipFill>
        <p:spPr bwMode="auto">
          <a:xfrm>
            <a:off x="1197868" y="1268761"/>
            <a:ext cx="9793088" cy="321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1"/>
          <p:cNvSpPr txBox="1"/>
          <p:nvPr/>
        </p:nvSpPr>
        <p:spPr>
          <a:xfrm>
            <a:off x="609459" y="4606525"/>
            <a:ext cx="10969943" cy="646331"/>
          </a:xfrm>
          <a:prstGeom prst="rect">
            <a:avLst/>
          </a:prstGeom>
          <a:noFill/>
          <a:ln>
            <a:solidFill>
              <a:schemeClr val="bg1">
                <a:lumMod val="50000"/>
              </a:schemeClr>
            </a:solidFill>
            <a:prstDash val="dash"/>
          </a:ln>
        </p:spPr>
        <p:txBody>
          <a:bodyPr wrap="square" rtlCol="0">
            <a:spAutoFit/>
          </a:bodyPr>
          <a:lstStyle/>
          <a:p>
            <a:r>
              <a:rPr lang="en-US" sz="1200" dirty="0">
                <a:solidFill>
                  <a:schemeClr val="bg1">
                    <a:lumMod val="50000"/>
                  </a:schemeClr>
                </a:solidFill>
                <a:latin typeface="Gill Sans MT" pitchFamily="34" charset="0"/>
              </a:rPr>
              <a:t>Hormonal control  through Ang II – low BP </a:t>
            </a:r>
            <a:r>
              <a:rPr lang="en-US" sz="1200" dirty="0">
                <a:solidFill>
                  <a:schemeClr val="bg1">
                    <a:lumMod val="50000"/>
                  </a:schemeClr>
                </a:solidFill>
                <a:latin typeface="Gill Sans MT" pitchFamily="34" charset="0"/>
                <a:sym typeface="Wingdings"/>
              </a:rPr>
              <a:t></a:t>
            </a:r>
            <a:r>
              <a:rPr lang="en-US" sz="1200" dirty="0">
                <a:solidFill>
                  <a:schemeClr val="bg1">
                    <a:lumMod val="50000"/>
                  </a:schemeClr>
                </a:solidFill>
                <a:latin typeface="Gill Sans MT" pitchFamily="34" charset="0"/>
              </a:rPr>
              <a:t> stimulate renin release will result in production of Ang II  . </a:t>
            </a:r>
          </a:p>
          <a:p>
            <a:r>
              <a:rPr lang="en-US" sz="1200" dirty="0">
                <a:solidFill>
                  <a:schemeClr val="bg1">
                    <a:lumMod val="50000"/>
                  </a:schemeClr>
                </a:solidFill>
                <a:latin typeface="Gill Sans MT" pitchFamily="34" charset="0"/>
              </a:rPr>
              <a:t>Ang II  release result in vasoconstriction of E.A </a:t>
            </a:r>
            <a:r>
              <a:rPr lang="en-US" sz="1200" dirty="0">
                <a:solidFill>
                  <a:schemeClr val="bg1">
                    <a:lumMod val="50000"/>
                  </a:schemeClr>
                </a:solidFill>
                <a:latin typeface="Gill Sans MT" pitchFamily="34" charset="0"/>
                <a:sym typeface="Wingdings"/>
              </a:rPr>
              <a:t></a:t>
            </a:r>
            <a:r>
              <a:rPr lang="en-US" sz="1200" dirty="0">
                <a:solidFill>
                  <a:schemeClr val="bg1">
                    <a:lumMod val="50000"/>
                  </a:schemeClr>
                </a:solidFill>
                <a:latin typeface="Gill Sans MT" pitchFamily="34" charset="0"/>
              </a:rPr>
              <a:t> increase GFR, and also it will affect hypothalamus to stimulate thirst and drinking </a:t>
            </a:r>
            <a:r>
              <a:rPr lang="en-US" sz="1200" dirty="0">
                <a:solidFill>
                  <a:schemeClr val="bg1">
                    <a:lumMod val="50000"/>
                  </a:schemeClr>
                </a:solidFill>
                <a:latin typeface="Gill Sans MT" pitchFamily="34" charset="0"/>
                <a:sym typeface="Wingdings"/>
              </a:rPr>
              <a:t></a:t>
            </a:r>
            <a:r>
              <a:rPr lang="en-US" sz="1200" dirty="0">
                <a:solidFill>
                  <a:schemeClr val="bg1">
                    <a:lumMod val="50000"/>
                  </a:schemeClr>
                </a:solidFill>
                <a:latin typeface="Gill Sans MT" pitchFamily="34" charset="0"/>
              </a:rPr>
              <a:t> increase fluid </a:t>
            </a:r>
            <a:r>
              <a:rPr lang="en-US" sz="1200" dirty="0">
                <a:solidFill>
                  <a:schemeClr val="bg1">
                    <a:lumMod val="50000"/>
                  </a:schemeClr>
                </a:solidFill>
                <a:latin typeface="Gill Sans MT" pitchFamily="34" charset="0"/>
                <a:sym typeface="Wingdings"/>
              </a:rPr>
              <a:t></a:t>
            </a:r>
            <a:r>
              <a:rPr lang="en-US" sz="1200" dirty="0">
                <a:solidFill>
                  <a:schemeClr val="bg1">
                    <a:lumMod val="50000"/>
                  </a:schemeClr>
                </a:solidFill>
                <a:latin typeface="Gill Sans MT" pitchFamily="34" charset="0"/>
              </a:rPr>
              <a:t> normal GFR , also Ang II stimulate the suprarenal gland to release aldosterone  </a:t>
            </a:r>
            <a:r>
              <a:rPr lang="en-US" sz="1200" dirty="0">
                <a:solidFill>
                  <a:schemeClr val="bg1">
                    <a:lumMod val="50000"/>
                  </a:schemeClr>
                </a:solidFill>
                <a:latin typeface="Gill Sans MT" pitchFamily="34" charset="0"/>
                <a:sym typeface="Wingdings"/>
              </a:rPr>
              <a:t></a:t>
            </a:r>
            <a:r>
              <a:rPr lang="en-US" sz="1200" dirty="0">
                <a:solidFill>
                  <a:schemeClr val="bg1">
                    <a:lumMod val="50000"/>
                  </a:schemeClr>
                </a:solidFill>
                <a:latin typeface="Gill Sans MT" pitchFamily="34" charset="0"/>
              </a:rPr>
              <a:t> salt and water retention. All these mechanisms work together  to maintain the GFR constant . </a:t>
            </a:r>
          </a:p>
        </p:txBody>
      </p:sp>
      <p:sp>
        <p:nvSpPr>
          <p:cNvPr id="7" name="مربع نص 3"/>
          <p:cNvSpPr txBox="1"/>
          <p:nvPr/>
        </p:nvSpPr>
        <p:spPr>
          <a:xfrm>
            <a:off x="5014292" y="4139761"/>
            <a:ext cx="1656184" cy="369332"/>
          </a:xfrm>
          <a:prstGeom prst="rect">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115250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Nitrogenous Wates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5</a:t>
            </a:fld>
            <a:endParaRPr lang="en-US" dirty="0">
              <a:solidFill>
                <a:srgbClr val="464653"/>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44273050"/>
              </p:ext>
            </p:extLst>
          </p:nvPr>
        </p:nvGraphicFramePr>
        <p:xfrm>
          <a:off x="2277988" y="1486748"/>
          <a:ext cx="7602795" cy="3792644"/>
        </p:xfrm>
        <a:graphic>
          <a:graphicData uri="http://schemas.openxmlformats.org/drawingml/2006/table">
            <a:tbl>
              <a:tblPr rtl="1" firstRow="1" bandRow="1">
                <a:tableStyleId>{21E4AEA4-8DFA-4A89-87EB-49C32662AFE0}</a:tableStyleId>
              </a:tblPr>
              <a:tblGrid>
                <a:gridCol w="2534265">
                  <a:extLst>
                    <a:ext uri="{9D8B030D-6E8A-4147-A177-3AD203B41FA5}">
                      <a16:colId xmlns:a16="http://schemas.microsoft.com/office/drawing/2014/main" xmlns="" val="20000"/>
                    </a:ext>
                  </a:extLst>
                </a:gridCol>
                <a:gridCol w="2534265">
                  <a:extLst>
                    <a:ext uri="{9D8B030D-6E8A-4147-A177-3AD203B41FA5}">
                      <a16:colId xmlns:a16="http://schemas.microsoft.com/office/drawing/2014/main" xmlns="" val="20001"/>
                    </a:ext>
                  </a:extLst>
                </a:gridCol>
                <a:gridCol w="2534265">
                  <a:extLst>
                    <a:ext uri="{9D8B030D-6E8A-4147-A177-3AD203B41FA5}">
                      <a16:colId xmlns:a16="http://schemas.microsoft.com/office/drawing/2014/main" xmlns="" val="20002"/>
                    </a:ext>
                  </a:extLst>
                </a:gridCol>
              </a:tblGrid>
              <a:tr h="147616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800" dirty="0" smtClean="0"/>
                        <a:t>3-Creatinine</a:t>
                      </a:r>
                      <a:endParaRPr lang="en-US" sz="1800" b="1" dirty="0">
                        <a:latin typeface="+mn-lt"/>
                        <a:ea typeface="Gill Sans MT" charset="0"/>
                        <a:cs typeface="Gill Sans MT"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800" dirty="0" smtClean="0"/>
                        <a:t>2- Uric acid</a:t>
                      </a:r>
                      <a:endParaRPr lang="en-US" sz="1800" b="1" dirty="0">
                        <a:latin typeface="+mn-lt"/>
                        <a:ea typeface="Gill Sans MT" charset="0"/>
                        <a:cs typeface="Gill Sans MT"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800" dirty="0" smtClean="0"/>
                        <a:t>1- Urea</a:t>
                      </a:r>
                      <a:endParaRPr lang="ar-SA" sz="1800" b="1" dirty="0">
                        <a:latin typeface="+mn-lt"/>
                      </a:endParaRPr>
                    </a:p>
                  </a:txBody>
                  <a:tcPr/>
                </a:tc>
                <a:extLst>
                  <a:ext uri="{0D108BD9-81ED-4DB2-BD59-A6C34878D82A}">
                    <a16:rowId xmlns:a16="http://schemas.microsoft.com/office/drawing/2014/main" xmlns="" val="10001"/>
                  </a:ext>
                </a:extLst>
              </a:tr>
              <a:tr h="2222564">
                <a:tc>
                  <a:txBody>
                    <a:bodyPr/>
                    <a:lstStyle/>
                    <a:p>
                      <a:pPr marL="0" marR="0" lvl="1" indent="0" algn="l" defTabSz="914400" rtl="1" eaLnBrk="1" fontAlgn="auto" latinLnBrk="0" hangingPunct="1">
                        <a:lnSpc>
                          <a:spcPct val="100000"/>
                        </a:lnSpc>
                        <a:spcBef>
                          <a:spcPts val="0"/>
                        </a:spcBef>
                        <a:spcAft>
                          <a:spcPts val="0"/>
                        </a:spcAft>
                        <a:buClrTx/>
                        <a:buSzTx/>
                        <a:buFont typeface="Arial" charset="0"/>
                        <a:buNone/>
                        <a:tabLst/>
                        <a:defRPr/>
                      </a:pPr>
                      <a:r>
                        <a:rPr lang="en-US" sz="1400" dirty="0" smtClean="0"/>
                        <a:t>-from muscle </a:t>
                      </a:r>
                      <a:r>
                        <a:rPr lang="en-US" sz="1400" dirty="0" err="1" smtClean="0"/>
                        <a:t>creatine</a:t>
                      </a:r>
                      <a:endParaRPr lang="en-US" sz="1400" dirty="0" smtClean="0"/>
                    </a:p>
                    <a:p>
                      <a:pPr marL="0" marR="0" lvl="1" indent="0" algn="l" defTabSz="914400" rtl="1" eaLnBrk="1" fontAlgn="auto" latinLnBrk="0" hangingPunct="1">
                        <a:lnSpc>
                          <a:spcPct val="100000"/>
                        </a:lnSpc>
                        <a:spcBef>
                          <a:spcPts val="0"/>
                        </a:spcBef>
                        <a:spcAft>
                          <a:spcPts val="0"/>
                        </a:spcAft>
                        <a:buClrTx/>
                        <a:buSzTx/>
                        <a:buFont typeface="Arial" charset="0"/>
                        <a:buNone/>
                        <a:tabLst/>
                        <a:defRPr/>
                      </a:pPr>
                      <a:r>
                        <a:rPr lang="en-US" sz="1400" dirty="0" smtClean="0"/>
                        <a:t>-Creatinine is the more specific than urea in diagnosing renal diseases. Why? Because unlike creatinine, urea is affected by the diet (E.g. urea is increased when protein consumption is increased).</a:t>
                      </a:r>
                    </a:p>
                    <a:p>
                      <a:pPr marL="0" marR="0" lvl="1" indent="0" algn="l" defTabSz="914400" rtl="1" eaLnBrk="1" fontAlgn="auto" latinLnBrk="0" hangingPunct="1">
                        <a:lnSpc>
                          <a:spcPct val="100000"/>
                        </a:lnSpc>
                        <a:spcBef>
                          <a:spcPts val="0"/>
                        </a:spcBef>
                        <a:spcAft>
                          <a:spcPts val="0"/>
                        </a:spcAft>
                        <a:buClrTx/>
                        <a:buSzTx/>
                        <a:buFont typeface="Arial" charset="0"/>
                        <a:buNone/>
                        <a:tabLst/>
                        <a:defRPr/>
                      </a:pPr>
                      <a:r>
                        <a:rPr lang="en-US" sz="1600" dirty="0" smtClean="0"/>
                        <a:t> </a:t>
                      </a:r>
                    </a:p>
                    <a:p>
                      <a:pPr marL="0" indent="0" algn="l" rtl="1">
                        <a:buFont typeface="Arial" charset="0"/>
                        <a:buNone/>
                      </a:pPr>
                      <a:endParaRPr lang="ar-SA" sz="1800" dirty="0">
                        <a:latin typeface="+mn-lt"/>
                      </a:endParaRPr>
                    </a:p>
                  </a:txBody>
                  <a:tcPr/>
                </a:tc>
                <a:tc>
                  <a:txBody>
                    <a:bodyPr/>
                    <a:lstStyle/>
                    <a:p>
                      <a:pPr marL="0" marR="0" lvl="1" indent="0" algn="l" defTabSz="914400" rtl="1" eaLnBrk="1" fontAlgn="auto" latinLnBrk="0" hangingPunct="1">
                        <a:lnSpc>
                          <a:spcPct val="100000"/>
                        </a:lnSpc>
                        <a:spcBef>
                          <a:spcPts val="0"/>
                        </a:spcBef>
                        <a:spcAft>
                          <a:spcPts val="0"/>
                        </a:spcAft>
                        <a:buClrTx/>
                        <a:buSzTx/>
                        <a:buFont typeface="Arial" charset="0"/>
                        <a:buNone/>
                        <a:tabLst/>
                        <a:defRPr/>
                      </a:pPr>
                      <a:r>
                        <a:rPr lang="en-US" sz="1600" dirty="0" smtClean="0"/>
                        <a:t>from nucleic acids‘</a:t>
                      </a:r>
                    </a:p>
                    <a:p>
                      <a:pPr marL="0" indent="0" algn="l" rtl="1">
                        <a:buFont typeface="Arial" charset="0"/>
                        <a:buNone/>
                      </a:pPr>
                      <a:endParaRPr lang="ar-SA" sz="1800" dirty="0">
                        <a:latin typeface="+mn-lt"/>
                      </a:endParaRP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dirty="0" smtClean="0"/>
                        <a:t>Formation:</a:t>
                      </a:r>
                    </a:p>
                    <a:p>
                      <a:pPr marL="0" marR="0" lvl="1" indent="0" algn="l" defTabSz="914400" rtl="1" eaLnBrk="1" fontAlgn="auto" latinLnBrk="0" hangingPunct="1">
                        <a:lnSpc>
                          <a:spcPct val="100000"/>
                        </a:lnSpc>
                        <a:spcBef>
                          <a:spcPts val="0"/>
                        </a:spcBef>
                        <a:spcAft>
                          <a:spcPts val="0"/>
                        </a:spcAft>
                        <a:buClrTx/>
                        <a:buSzTx/>
                        <a:buFontTx/>
                        <a:buNone/>
                        <a:tabLst/>
                        <a:defRPr/>
                      </a:pPr>
                      <a:r>
                        <a:rPr lang="en-US" sz="1600" dirty="0" smtClean="0"/>
                        <a:t>from the metabolism of “amino acids”</a:t>
                      </a:r>
                    </a:p>
                    <a:p>
                      <a:pPr marL="0" marR="0" lvl="1" indent="0" algn="l" defTabSz="914400" rtl="1" eaLnBrk="1" fontAlgn="auto" latinLnBrk="0" hangingPunct="1">
                        <a:lnSpc>
                          <a:spcPct val="100000"/>
                        </a:lnSpc>
                        <a:spcBef>
                          <a:spcPts val="0"/>
                        </a:spcBef>
                        <a:spcAft>
                          <a:spcPts val="0"/>
                        </a:spcAft>
                        <a:buClrTx/>
                        <a:buSzTx/>
                        <a:buFontTx/>
                        <a:buNone/>
                        <a:tabLst/>
                        <a:defRPr/>
                      </a:pPr>
                      <a:r>
                        <a:rPr lang="en-US" sz="1600" baseline="0" dirty="0" smtClean="0"/>
                        <a:t> </a:t>
                      </a:r>
                      <a:r>
                        <a:rPr lang="en-US" dirty="0" smtClean="0"/>
                        <a:t>Proteins → amino acid → NH2 removed  → forms ammonia </a:t>
                      </a:r>
                      <a:r>
                        <a:rPr lang="en-US" dirty="0" smtClean="0">
                          <a:sym typeface="Wingdings"/>
                        </a:rPr>
                        <a:t></a:t>
                      </a:r>
                      <a:r>
                        <a:rPr lang="en-US" dirty="0" smtClean="0"/>
                        <a:t> liver converts to urea.</a:t>
                      </a:r>
                      <a:endParaRPr lang="en-US" dirty="0" smtClean="0">
                        <a:solidFill>
                          <a:srgbClr val="FF0000"/>
                        </a:solidFill>
                      </a:endParaRPr>
                    </a:p>
                  </a:txBody>
                  <a:tcPr/>
                </a:tc>
                <a:extLst>
                  <a:ext uri="{0D108BD9-81ED-4DB2-BD59-A6C34878D82A}">
                    <a16:rowId xmlns:a16="http://schemas.microsoft.com/office/drawing/2014/main" xmlns="" val="10002"/>
                  </a:ext>
                </a:extLst>
              </a:tr>
            </a:tbl>
          </a:graphicData>
        </a:graphic>
      </p:graphicFrame>
      <p:sp>
        <p:nvSpPr>
          <p:cNvPr id="7" name="Rectangle 6"/>
          <p:cNvSpPr/>
          <p:nvPr/>
        </p:nvSpPr>
        <p:spPr>
          <a:xfrm>
            <a:off x="2277988" y="5494705"/>
            <a:ext cx="7602794" cy="646331"/>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charset="0"/>
              <a:buChar char="•"/>
            </a:pPr>
            <a:r>
              <a:rPr lang="en-US" sz="1200" b="1" dirty="0" smtClean="0">
                <a:solidFill>
                  <a:prstClr val="white">
                    <a:lumMod val="65000"/>
                  </a:prstClr>
                </a:solidFill>
              </a:rPr>
              <a:t>Differences between secretion and excretion : </a:t>
            </a:r>
          </a:p>
          <a:p>
            <a:pPr lvl="1"/>
            <a:r>
              <a:rPr lang="en-US" sz="1200" b="1" dirty="0" smtClean="0">
                <a:solidFill>
                  <a:prstClr val="white">
                    <a:lumMod val="65000"/>
                  </a:prstClr>
                </a:solidFill>
              </a:rPr>
              <a:t>Secretion :</a:t>
            </a:r>
            <a:r>
              <a:rPr lang="en-US" sz="1200" dirty="0" smtClean="0">
                <a:solidFill>
                  <a:prstClr val="white">
                    <a:lumMod val="65000"/>
                  </a:prstClr>
                </a:solidFill>
              </a:rPr>
              <a:t> </a:t>
            </a:r>
            <a:r>
              <a:rPr lang="en-US" sz="1200" dirty="0">
                <a:solidFill>
                  <a:prstClr val="white">
                    <a:lumMod val="65000"/>
                  </a:prstClr>
                </a:solidFill>
              </a:rPr>
              <a:t>is excretion within the body, </a:t>
            </a:r>
            <a:endParaRPr lang="en-US" sz="1200" dirty="0" smtClean="0">
              <a:solidFill>
                <a:prstClr val="white">
                  <a:lumMod val="65000"/>
                </a:prstClr>
              </a:solidFill>
            </a:endParaRPr>
          </a:p>
          <a:p>
            <a:pPr lvl="1"/>
            <a:r>
              <a:rPr lang="en-US" sz="1200" b="1" dirty="0" smtClean="0">
                <a:solidFill>
                  <a:prstClr val="white">
                    <a:lumMod val="65000"/>
                  </a:prstClr>
                </a:solidFill>
              </a:rPr>
              <a:t>Excretion : </a:t>
            </a:r>
            <a:r>
              <a:rPr lang="en-US" sz="1200" dirty="0" smtClean="0">
                <a:solidFill>
                  <a:prstClr val="white">
                    <a:lumMod val="65000"/>
                  </a:prstClr>
                </a:solidFill>
              </a:rPr>
              <a:t>is </a:t>
            </a:r>
            <a:r>
              <a:rPr lang="en-US" sz="1200" dirty="0">
                <a:solidFill>
                  <a:prstClr val="white">
                    <a:lumMod val="65000"/>
                  </a:prstClr>
                </a:solidFill>
              </a:rPr>
              <a:t>excreting a substance out of the </a:t>
            </a:r>
            <a:r>
              <a:rPr lang="en-US" sz="1200" dirty="0" smtClean="0">
                <a:solidFill>
                  <a:prstClr val="white">
                    <a:lumMod val="65000"/>
                  </a:prstClr>
                </a:solidFill>
              </a:rPr>
              <a:t>body.</a:t>
            </a:r>
            <a:endParaRPr lang="en-US" sz="1200" dirty="0">
              <a:solidFill>
                <a:prstClr val="white">
                  <a:lumMod val="65000"/>
                </a:prstClr>
              </a:solidFill>
            </a:endParaRPr>
          </a:p>
        </p:txBody>
      </p:sp>
      <p:pic>
        <p:nvPicPr>
          <p:cNvPr id="8" name="Picture 7" descr="H:\$$SaladinPowerPoints\Images\Ch-23labeled\0798L.JPG"/>
          <p:cNvPicPr>
            <a:picLocks noChangeAspect="1" noChangeArrowheads="1"/>
          </p:cNvPicPr>
          <p:nvPr/>
        </p:nvPicPr>
        <p:blipFill rotWithShape="1">
          <a:blip r:embed="rId2">
            <a:extLst>
              <a:ext uri="{28A0092B-C50C-407E-A947-70E740481C1C}">
                <a14:useLocalDpi xmlns:a14="http://schemas.microsoft.com/office/drawing/2010/main" val="0"/>
              </a:ext>
            </a:extLst>
          </a:blip>
          <a:srcRect l="59383" t="15022" r="15309" b="61478"/>
          <a:stretch/>
        </p:blipFill>
        <p:spPr bwMode="auto">
          <a:xfrm>
            <a:off x="2463959" y="1971100"/>
            <a:ext cx="2160240" cy="78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SaladinPowerPoints\Images\Ch-23labeled\0798L.JPG"/>
          <p:cNvPicPr>
            <a:picLocks noChangeAspect="1" noChangeArrowheads="1"/>
          </p:cNvPicPr>
          <p:nvPr/>
        </p:nvPicPr>
        <p:blipFill rotWithShape="1">
          <a:blip r:embed="rId2">
            <a:extLst>
              <a:ext uri="{28A0092B-C50C-407E-A947-70E740481C1C}">
                <a14:useLocalDpi xmlns:a14="http://schemas.microsoft.com/office/drawing/2010/main" val="0"/>
              </a:ext>
            </a:extLst>
          </a:blip>
          <a:srcRect l="11578" t="52513" r="48116" b="7632"/>
          <a:stretch/>
        </p:blipFill>
        <p:spPr bwMode="auto">
          <a:xfrm>
            <a:off x="4984239" y="1971100"/>
            <a:ext cx="2232248" cy="7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SaladinPowerPoints\Images\Ch-23labeled\0798L.JPG"/>
          <p:cNvPicPr>
            <a:picLocks noChangeAspect="1" noChangeArrowheads="1"/>
          </p:cNvPicPr>
          <p:nvPr/>
        </p:nvPicPr>
        <p:blipFill rotWithShape="1">
          <a:blip r:embed="rId2">
            <a:extLst>
              <a:ext uri="{28A0092B-C50C-407E-A947-70E740481C1C}">
                <a14:useLocalDpi xmlns:a14="http://schemas.microsoft.com/office/drawing/2010/main" val="0"/>
              </a:ext>
            </a:extLst>
          </a:blip>
          <a:srcRect l="60321" t="51262" r="10622" b="8143"/>
          <a:stretch/>
        </p:blipFill>
        <p:spPr bwMode="auto">
          <a:xfrm>
            <a:off x="7576527" y="1971100"/>
            <a:ext cx="2160240" cy="78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617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2-(Extrinsic): Hormonal Control of GFR</a:t>
            </a:r>
          </a:p>
        </p:txBody>
      </p:sp>
      <p:sp>
        <p:nvSpPr>
          <p:cNvPr id="3" name="Slide Number Placeholder 2"/>
          <p:cNvSpPr>
            <a:spLocks noGrp="1"/>
          </p:cNvSpPr>
          <p:nvPr>
            <p:ph type="sldNum" sz="quarter" idx="12"/>
          </p:nvPr>
        </p:nvSpPr>
        <p:spPr/>
        <p:txBody>
          <a:bodyPr/>
          <a:lstStyle/>
          <a:p>
            <a:fld id="{4929A69E-7D8F-4515-9605-0315ABD4F316}" type="slidenum">
              <a:rPr lang="en-US" smtClean="0"/>
              <a:t>50</a:t>
            </a:fld>
            <a:endParaRPr lang="en-US" dirty="0"/>
          </a:p>
        </p:txBody>
      </p:sp>
      <p:pic>
        <p:nvPicPr>
          <p:cNvPr id="8" name="Picture 3" descr="H:\$$SaladinPowerPoints\Images\Ch-23labeled\0812L.JPG"/>
          <p:cNvPicPr>
            <a:picLocks noChangeAspect="1" noChangeArrowheads="1"/>
          </p:cNvPicPr>
          <p:nvPr/>
        </p:nvPicPr>
        <p:blipFill rotWithShape="1">
          <a:blip r:embed="rId2">
            <a:extLst>
              <a:ext uri="{28A0092B-C50C-407E-A947-70E740481C1C}">
                <a14:useLocalDpi xmlns:a14="http://schemas.microsoft.com/office/drawing/2010/main" val="0"/>
              </a:ext>
            </a:extLst>
          </a:blip>
          <a:srcRect l="25308" t="13773" r="6141"/>
          <a:stretch/>
        </p:blipFill>
        <p:spPr bwMode="auto">
          <a:xfrm>
            <a:off x="8181370" y="1166999"/>
            <a:ext cx="3900815" cy="4742577"/>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pic>
      <p:graphicFrame>
        <p:nvGraphicFramePr>
          <p:cNvPr id="5" name="Content Placeholder 4"/>
          <p:cNvGraphicFramePr>
            <a:graphicFrameLocks noGrp="1"/>
          </p:cNvGraphicFramePr>
          <p:nvPr>
            <p:ph sz="quarter" idx="1"/>
            <p:extLst>
              <p:ext uri="{D42A27DB-BD31-4B8C-83A1-F6EECF244321}">
                <p14:modId xmlns:p14="http://schemas.microsoft.com/office/powerpoint/2010/main" val="692671711"/>
              </p:ext>
            </p:extLst>
          </p:nvPr>
        </p:nvGraphicFramePr>
        <p:xfrm>
          <a:off x="333772" y="1115568"/>
          <a:ext cx="10969625"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358108" y="6438420"/>
            <a:ext cx="2736304" cy="338554"/>
          </a:xfrm>
          <a:prstGeom prst="rect">
            <a:avLst/>
          </a:prstGeom>
          <a:solidFill>
            <a:schemeClr val="accent2">
              <a:lumMod val="20000"/>
              <a:lumOff val="80000"/>
            </a:schemeClr>
          </a:solidFill>
          <a:ln>
            <a:solidFill>
              <a:schemeClr val="tx2"/>
            </a:solidFill>
          </a:ln>
        </p:spPr>
        <p:txBody>
          <a:bodyPr wrap="square" rtlCol="0">
            <a:spAutoFit/>
          </a:bodyPr>
          <a:lstStyle/>
          <a:p>
            <a:r>
              <a:rPr lang="en-US" sz="1600" dirty="0"/>
              <a:t>RBF = Renal </a:t>
            </a:r>
            <a:r>
              <a:rPr lang="en-US" sz="1600"/>
              <a:t>Blood Flow</a:t>
            </a:r>
          </a:p>
        </p:txBody>
      </p:sp>
      <p:sp>
        <p:nvSpPr>
          <p:cNvPr id="9" name="مستطيل 6"/>
          <p:cNvSpPr/>
          <p:nvPr/>
        </p:nvSpPr>
        <p:spPr>
          <a:xfrm>
            <a:off x="9982844" y="3933056"/>
            <a:ext cx="2205981" cy="480131"/>
          </a:xfrm>
          <a:prstGeom prst="rect">
            <a:avLst/>
          </a:prstGeom>
        </p:spPr>
        <p:txBody>
          <a:bodyPr wrap="square">
            <a:spAutoFit/>
          </a:bodyPr>
          <a:lstStyle/>
          <a:p>
            <a:pPr marL="0" lvl="1" indent="0">
              <a:lnSpc>
                <a:spcPct val="90000"/>
              </a:lnSpc>
              <a:buNone/>
            </a:pPr>
            <a:r>
              <a:rPr lang="en-US" altLang="en-US" sz="1400" dirty="0">
                <a:solidFill>
                  <a:srgbClr val="DDE9EC">
                    <a:lumMod val="50000"/>
                  </a:srgbClr>
                </a:solidFill>
              </a:rPr>
              <a:t>And decease the pressure in </a:t>
            </a:r>
            <a:r>
              <a:rPr lang="en-US" altLang="en-US" sz="1400" dirty="0" err="1">
                <a:solidFill>
                  <a:srgbClr val="DDE9EC">
                    <a:lumMod val="50000"/>
                  </a:srgbClr>
                </a:solidFill>
              </a:rPr>
              <a:t>peritublar</a:t>
            </a:r>
            <a:r>
              <a:rPr lang="en-US" altLang="en-US" sz="1400" dirty="0">
                <a:solidFill>
                  <a:srgbClr val="DDE9EC">
                    <a:lumMod val="50000"/>
                  </a:srgbClr>
                </a:solidFill>
              </a:rPr>
              <a:t> capillary.</a:t>
            </a:r>
          </a:p>
        </p:txBody>
      </p:sp>
      <p:sp>
        <p:nvSpPr>
          <p:cNvPr id="10" name="مستطيل 5"/>
          <p:cNvSpPr/>
          <p:nvPr/>
        </p:nvSpPr>
        <p:spPr>
          <a:xfrm>
            <a:off x="8985841" y="5673091"/>
            <a:ext cx="3096344" cy="286232"/>
          </a:xfrm>
          <a:prstGeom prst="rect">
            <a:avLst/>
          </a:prstGeom>
        </p:spPr>
        <p:txBody>
          <a:bodyPr wrap="square">
            <a:spAutoFit/>
          </a:bodyPr>
          <a:lstStyle/>
          <a:p>
            <a:pPr marL="0" lvl="1" indent="0">
              <a:lnSpc>
                <a:spcPct val="90000"/>
              </a:lnSpc>
              <a:buNone/>
            </a:pPr>
            <a:r>
              <a:rPr lang="en-US" altLang="en-US" sz="1400" dirty="0">
                <a:solidFill>
                  <a:srgbClr val="DDE9EC">
                    <a:lumMod val="50000"/>
                  </a:srgbClr>
                </a:solidFill>
              </a:rPr>
              <a:t>And the blood return back to the body.</a:t>
            </a:r>
          </a:p>
        </p:txBody>
      </p:sp>
    </p:spTree>
    <p:extLst>
      <p:ext uri="{BB962C8B-B14F-4D97-AF65-F5344CB8AC3E}">
        <p14:creationId xmlns:p14="http://schemas.microsoft.com/office/powerpoint/2010/main" val="1967900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Sympathetic Control of GFR.</a:t>
            </a:r>
          </a:p>
        </p:txBody>
      </p:sp>
      <p:sp>
        <p:nvSpPr>
          <p:cNvPr id="3" name="Slide Number Placeholder 2"/>
          <p:cNvSpPr>
            <a:spLocks noGrp="1"/>
          </p:cNvSpPr>
          <p:nvPr>
            <p:ph type="sldNum" sz="quarter" idx="12"/>
          </p:nvPr>
        </p:nvSpPr>
        <p:spPr/>
        <p:txBody>
          <a:bodyPr/>
          <a:lstStyle/>
          <a:p>
            <a:fld id="{4929A69E-7D8F-4515-9605-0315ABD4F316}" type="slidenum">
              <a:rPr lang="en-US" smtClean="0"/>
              <a:t>51</a:t>
            </a:fld>
            <a:endParaRPr lang="en-US" dirty="0"/>
          </a:p>
        </p:txBody>
      </p:sp>
      <p:graphicFrame>
        <p:nvGraphicFramePr>
          <p:cNvPr id="5" name="Content Placeholder 4"/>
          <p:cNvGraphicFramePr>
            <a:graphicFrameLocks noGrp="1"/>
          </p:cNvGraphicFramePr>
          <p:nvPr>
            <p:ph sz="quarter" idx="1"/>
            <p:extLst/>
          </p:nvPr>
        </p:nvGraphicFramePr>
        <p:xfrm>
          <a:off x="609601" y="1219200"/>
          <a:ext cx="8149107"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3"/>
          <p:cNvSpPr txBox="1">
            <a:spLocks/>
          </p:cNvSpPr>
          <p:nvPr/>
        </p:nvSpPr>
        <p:spPr>
          <a:xfrm>
            <a:off x="8902713" y="2060848"/>
            <a:ext cx="2676679" cy="1273696"/>
          </a:xfrm>
          <a:prstGeom prst="rect">
            <a:avLst/>
          </a:prstGeom>
          <a:solidFill>
            <a:schemeClr val="accent2">
              <a:lumMod val="20000"/>
              <a:lumOff val="80000"/>
            </a:schemeClr>
          </a:solidFill>
          <a:ln>
            <a:solidFill>
              <a:schemeClr val="tx2"/>
            </a:solidFill>
          </a:ln>
        </p:spPr>
        <p:txBody>
          <a:bodyPr vert="horz" lIns="101590" tIns="50795" rIns="101590" bIns="50795">
            <a:normAutofit fontScale="77500" lnSpcReduction="200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r>
              <a:rPr lang="en-US"/>
              <a:t>Note: during fight or flight blood is shunted away from kidneys</a:t>
            </a:r>
          </a:p>
        </p:txBody>
      </p:sp>
      <p:sp>
        <p:nvSpPr>
          <p:cNvPr id="8" name="مستطيل 7"/>
          <p:cNvSpPr/>
          <p:nvPr/>
        </p:nvSpPr>
        <p:spPr>
          <a:xfrm>
            <a:off x="796584" y="5752394"/>
            <a:ext cx="10102297" cy="480131"/>
          </a:xfrm>
          <a:prstGeom prst="rect">
            <a:avLst/>
          </a:prstGeom>
        </p:spPr>
        <p:txBody>
          <a:bodyPr wrap="square">
            <a:spAutoFit/>
          </a:bodyPr>
          <a:lstStyle/>
          <a:p>
            <a:pPr marL="0" lvl="1" indent="0">
              <a:lnSpc>
                <a:spcPct val="90000"/>
              </a:lnSpc>
              <a:buNone/>
            </a:pPr>
            <a:r>
              <a:rPr lang="en-US" altLang="en-US" sz="1400" dirty="0">
                <a:solidFill>
                  <a:srgbClr val="DDE9EC">
                    <a:lumMod val="50000"/>
                  </a:srgbClr>
                </a:solidFill>
              </a:rPr>
              <a:t>Such as in the shock we may have renal failure due to this effect, which direct the blood away from the kidney to brain and heart. It does not a daily mechanism </a:t>
            </a:r>
          </a:p>
        </p:txBody>
      </p:sp>
    </p:spTree>
    <p:extLst>
      <p:ext uri="{BB962C8B-B14F-4D97-AF65-F5344CB8AC3E}">
        <p14:creationId xmlns:p14="http://schemas.microsoft.com/office/powerpoint/2010/main" val="272224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52096" y="-72232"/>
            <a:ext cx="10870908" cy="1143000"/>
          </a:xfrm>
        </p:spPr>
        <p:txBody>
          <a:bodyPr>
            <a:noAutofit/>
          </a:bodyPr>
          <a:lstStyle/>
          <a:p>
            <a:r>
              <a:rPr lang="ar-SA" sz="3600" dirty="0"/>
              <a:t/>
            </a:r>
            <a:br>
              <a:rPr lang="ar-SA" sz="3600" dirty="0"/>
            </a:br>
            <a:r>
              <a:rPr lang="en-US" sz="3600" dirty="0"/>
              <a:t>Factors Affecting Renal Blood Flow and GFR</a:t>
            </a:r>
            <a:r>
              <a:rPr lang="en-US" sz="3600" b="1" dirty="0">
                <a:latin typeface="Gill Sans MT" pitchFamily="34" charset="0"/>
                <a:ea typeface="+mn-ea"/>
                <a:cs typeface="+mn-cs"/>
              </a:rPr>
              <a:t> </a:t>
            </a:r>
          </a:p>
        </p:txBody>
      </p:sp>
      <p:graphicFrame>
        <p:nvGraphicFramePr>
          <p:cNvPr id="4" name="Diagram 21"/>
          <p:cNvGraphicFramePr/>
          <p:nvPr>
            <p:extLst/>
          </p:nvPr>
        </p:nvGraphicFramePr>
        <p:xfrm>
          <a:off x="1917949" y="1340769"/>
          <a:ext cx="7632847" cy="4824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شكل حر 23"/>
          <p:cNvSpPr/>
          <p:nvPr/>
        </p:nvSpPr>
        <p:spPr>
          <a:xfrm>
            <a:off x="6586793" y="3277772"/>
            <a:ext cx="803763" cy="943316"/>
          </a:xfrm>
          <a:custGeom>
            <a:avLst/>
            <a:gdLst>
              <a:gd name="connsiteX0" fmla="*/ 0 w 1069145"/>
              <a:gd name="connsiteY0" fmla="*/ 0 h 1406770"/>
              <a:gd name="connsiteX1" fmla="*/ 28136 w 1069145"/>
              <a:gd name="connsiteY1" fmla="*/ 126610 h 1406770"/>
              <a:gd name="connsiteX2" fmla="*/ 56271 w 1069145"/>
              <a:gd name="connsiteY2" fmla="*/ 253219 h 1406770"/>
              <a:gd name="connsiteX3" fmla="*/ 140677 w 1069145"/>
              <a:gd name="connsiteY3" fmla="*/ 365760 h 1406770"/>
              <a:gd name="connsiteX4" fmla="*/ 168813 w 1069145"/>
              <a:gd name="connsiteY4" fmla="*/ 407963 h 1406770"/>
              <a:gd name="connsiteX5" fmla="*/ 309489 w 1069145"/>
              <a:gd name="connsiteY5" fmla="*/ 520505 h 1406770"/>
              <a:gd name="connsiteX6" fmla="*/ 450166 w 1069145"/>
              <a:gd name="connsiteY6" fmla="*/ 647114 h 1406770"/>
              <a:gd name="connsiteX7" fmla="*/ 478302 w 1069145"/>
              <a:gd name="connsiteY7" fmla="*/ 675250 h 1406770"/>
              <a:gd name="connsiteX8" fmla="*/ 590843 w 1069145"/>
              <a:gd name="connsiteY8" fmla="*/ 731520 h 1406770"/>
              <a:gd name="connsiteX9" fmla="*/ 604911 w 1069145"/>
              <a:gd name="connsiteY9" fmla="*/ 689317 h 1406770"/>
              <a:gd name="connsiteX10" fmla="*/ 576776 w 1069145"/>
              <a:gd name="connsiteY10" fmla="*/ 590843 h 1406770"/>
              <a:gd name="connsiteX11" fmla="*/ 464234 w 1069145"/>
              <a:gd name="connsiteY11" fmla="*/ 633046 h 1406770"/>
              <a:gd name="connsiteX12" fmla="*/ 450166 w 1069145"/>
              <a:gd name="connsiteY12" fmla="*/ 675250 h 1406770"/>
              <a:gd name="connsiteX13" fmla="*/ 464234 w 1069145"/>
              <a:gd name="connsiteY13" fmla="*/ 787791 h 1406770"/>
              <a:gd name="connsiteX14" fmla="*/ 492369 w 1069145"/>
              <a:gd name="connsiteY14" fmla="*/ 829994 h 1406770"/>
              <a:gd name="connsiteX15" fmla="*/ 520505 w 1069145"/>
              <a:gd name="connsiteY15" fmla="*/ 886265 h 1406770"/>
              <a:gd name="connsiteX16" fmla="*/ 590843 w 1069145"/>
              <a:gd name="connsiteY16" fmla="*/ 1012874 h 1406770"/>
              <a:gd name="connsiteX17" fmla="*/ 618979 w 1069145"/>
              <a:gd name="connsiteY17" fmla="*/ 1041010 h 1406770"/>
              <a:gd name="connsiteX18" fmla="*/ 661182 w 1069145"/>
              <a:gd name="connsiteY18" fmla="*/ 1055077 h 1406770"/>
              <a:gd name="connsiteX19" fmla="*/ 801859 w 1069145"/>
              <a:gd name="connsiteY19" fmla="*/ 1139483 h 1406770"/>
              <a:gd name="connsiteX20" fmla="*/ 829994 w 1069145"/>
              <a:gd name="connsiteY20" fmla="*/ 1167619 h 1406770"/>
              <a:gd name="connsiteX21" fmla="*/ 844062 w 1069145"/>
              <a:gd name="connsiteY21" fmla="*/ 1209822 h 1406770"/>
              <a:gd name="connsiteX22" fmla="*/ 886265 w 1069145"/>
              <a:gd name="connsiteY22" fmla="*/ 1237957 h 1406770"/>
              <a:gd name="connsiteX23" fmla="*/ 956603 w 1069145"/>
              <a:gd name="connsiteY23" fmla="*/ 1280160 h 1406770"/>
              <a:gd name="connsiteX24" fmla="*/ 984739 w 1069145"/>
              <a:gd name="connsiteY24" fmla="*/ 1308296 h 1406770"/>
              <a:gd name="connsiteX25" fmla="*/ 1012874 w 1069145"/>
              <a:gd name="connsiteY25" fmla="*/ 1350499 h 1406770"/>
              <a:gd name="connsiteX26" fmla="*/ 1069145 w 1069145"/>
              <a:gd name="connsiteY26" fmla="*/ 1364566 h 1406770"/>
              <a:gd name="connsiteX27" fmla="*/ 1026942 w 1069145"/>
              <a:gd name="connsiteY27" fmla="*/ 1266093 h 1406770"/>
              <a:gd name="connsiteX28" fmla="*/ 1041009 w 1069145"/>
              <a:gd name="connsiteY28" fmla="*/ 1322363 h 1406770"/>
              <a:gd name="connsiteX29" fmla="*/ 1055077 w 1069145"/>
              <a:gd name="connsiteY29" fmla="*/ 1364566 h 1406770"/>
              <a:gd name="connsiteX30" fmla="*/ 970671 w 1069145"/>
              <a:gd name="connsiteY30" fmla="*/ 1392702 h 1406770"/>
              <a:gd name="connsiteX31" fmla="*/ 914400 w 1069145"/>
              <a:gd name="connsiteY31" fmla="*/ 1406770 h 14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145" h="1406770">
                <a:moveTo>
                  <a:pt x="0" y="0"/>
                </a:moveTo>
                <a:cubicBezTo>
                  <a:pt x="9379" y="42203"/>
                  <a:pt x="19077" y="84337"/>
                  <a:pt x="28136" y="126610"/>
                </a:cubicBezTo>
                <a:cubicBezTo>
                  <a:pt x="32594" y="147416"/>
                  <a:pt x="47240" y="229135"/>
                  <a:pt x="56271" y="253219"/>
                </a:cubicBezTo>
                <a:cubicBezTo>
                  <a:pt x="84738" y="329132"/>
                  <a:pt x="84162" y="299827"/>
                  <a:pt x="140677" y="365760"/>
                </a:cubicBezTo>
                <a:cubicBezTo>
                  <a:pt x="151680" y="378597"/>
                  <a:pt x="156350" y="396538"/>
                  <a:pt x="168813" y="407963"/>
                </a:cubicBezTo>
                <a:cubicBezTo>
                  <a:pt x="213080" y="448541"/>
                  <a:pt x="267026" y="478043"/>
                  <a:pt x="309489" y="520505"/>
                </a:cubicBezTo>
                <a:cubicBezTo>
                  <a:pt x="443572" y="654586"/>
                  <a:pt x="315439" y="531633"/>
                  <a:pt x="450166" y="647114"/>
                </a:cubicBezTo>
                <a:cubicBezTo>
                  <a:pt x="460236" y="655746"/>
                  <a:pt x="467509" y="667541"/>
                  <a:pt x="478302" y="675250"/>
                </a:cubicBezTo>
                <a:cubicBezTo>
                  <a:pt x="536440" y="716778"/>
                  <a:pt x="536213" y="713311"/>
                  <a:pt x="590843" y="731520"/>
                </a:cubicBezTo>
                <a:cubicBezTo>
                  <a:pt x="595532" y="717452"/>
                  <a:pt x="604911" y="704146"/>
                  <a:pt x="604911" y="689317"/>
                </a:cubicBezTo>
                <a:cubicBezTo>
                  <a:pt x="604911" y="671656"/>
                  <a:pt x="583409" y="610743"/>
                  <a:pt x="576776" y="590843"/>
                </a:cubicBezTo>
                <a:cubicBezTo>
                  <a:pt x="545377" y="598693"/>
                  <a:pt x="488754" y="608526"/>
                  <a:pt x="464234" y="633046"/>
                </a:cubicBezTo>
                <a:cubicBezTo>
                  <a:pt x="453748" y="643532"/>
                  <a:pt x="454855" y="661182"/>
                  <a:pt x="450166" y="675250"/>
                </a:cubicBezTo>
                <a:cubicBezTo>
                  <a:pt x="454855" y="712764"/>
                  <a:pt x="454287" y="751318"/>
                  <a:pt x="464234" y="787791"/>
                </a:cubicBezTo>
                <a:cubicBezTo>
                  <a:pt x="468683" y="804102"/>
                  <a:pt x="483981" y="815314"/>
                  <a:pt x="492369" y="829994"/>
                </a:cubicBezTo>
                <a:cubicBezTo>
                  <a:pt x="502774" y="848202"/>
                  <a:pt x="512244" y="866990"/>
                  <a:pt x="520505" y="886265"/>
                </a:cubicBezTo>
                <a:cubicBezTo>
                  <a:pt x="547040" y="948179"/>
                  <a:pt x="522303" y="944334"/>
                  <a:pt x="590843" y="1012874"/>
                </a:cubicBezTo>
                <a:cubicBezTo>
                  <a:pt x="600222" y="1022253"/>
                  <a:pt x="607606" y="1034186"/>
                  <a:pt x="618979" y="1041010"/>
                </a:cubicBezTo>
                <a:cubicBezTo>
                  <a:pt x="631694" y="1048639"/>
                  <a:pt x="647114" y="1050388"/>
                  <a:pt x="661182" y="1055077"/>
                </a:cubicBezTo>
                <a:cubicBezTo>
                  <a:pt x="763037" y="1122981"/>
                  <a:pt x="715343" y="1096226"/>
                  <a:pt x="801859" y="1139483"/>
                </a:cubicBezTo>
                <a:cubicBezTo>
                  <a:pt x="811237" y="1148862"/>
                  <a:pt x="823170" y="1156246"/>
                  <a:pt x="829994" y="1167619"/>
                </a:cubicBezTo>
                <a:cubicBezTo>
                  <a:pt x="837623" y="1180335"/>
                  <a:pt x="834799" y="1198243"/>
                  <a:pt x="844062" y="1209822"/>
                </a:cubicBezTo>
                <a:cubicBezTo>
                  <a:pt x="854624" y="1223024"/>
                  <a:pt x="873063" y="1227395"/>
                  <a:pt x="886265" y="1237957"/>
                </a:cubicBezTo>
                <a:cubicBezTo>
                  <a:pt x="941438" y="1282096"/>
                  <a:pt x="883311" y="1255730"/>
                  <a:pt x="956603" y="1280160"/>
                </a:cubicBezTo>
                <a:cubicBezTo>
                  <a:pt x="965982" y="1289539"/>
                  <a:pt x="976453" y="1297939"/>
                  <a:pt x="984739" y="1308296"/>
                </a:cubicBezTo>
                <a:cubicBezTo>
                  <a:pt x="995301" y="1321498"/>
                  <a:pt x="998806" y="1341121"/>
                  <a:pt x="1012874" y="1350499"/>
                </a:cubicBezTo>
                <a:cubicBezTo>
                  <a:pt x="1028961" y="1361224"/>
                  <a:pt x="1050388" y="1359877"/>
                  <a:pt x="1069145" y="1364566"/>
                </a:cubicBezTo>
                <a:cubicBezTo>
                  <a:pt x="1033347" y="1328770"/>
                  <a:pt x="1026942" y="1332769"/>
                  <a:pt x="1026942" y="1266093"/>
                </a:cubicBezTo>
                <a:cubicBezTo>
                  <a:pt x="1026942" y="1246759"/>
                  <a:pt x="1035698" y="1303773"/>
                  <a:pt x="1041009" y="1322363"/>
                </a:cubicBezTo>
                <a:cubicBezTo>
                  <a:pt x="1045083" y="1336621"/>
                  <a:pt x="1050388" y="1350498"/>
                  <a:pt x="1055077" y="1364566"/>
                </a:cubicBezTo>
                <a:cubicBezTo>
                  <a:pt x="1026942" y="1373945"/>
                  <a:pt x="999443" y="1385509"/>
                  <a:pt x="970671" y="1392702"/>
                </a:cubicBezTo>
                <a:lnTo>
                  <a:pt x="914400" y="1406770"/>
                </a:lnTo>
              </a:path>
            </a:pathLst>
          </a:cu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مربع نص 25"/>
          <p:cNvSpPr txBox="1"/>
          <p:nvPr/>
        </p:nvSpPr>
        <p:spPr>
          <a:xfrm>
            <a:off x="6886500" y="4265924"/>
            <a:ext cx="3672408" cy="18697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50" dirty="0">
                <a:solidFill>
                  <a:srgbClr val="A6A6A6"/>
                </a:solidFill>
                <a:latin typeface="Gill Sans MT" panose="020B0502020104020203" pitchFamily="34" charset="0"/>
              </a:rPr>
              <a:t>Why ? A high-protein meal </a:t>
            </a:r>
            <a:r>
              <a:rPr lang="en-US" sz="1050" dirty="0">
                <a:solidFill>
                  <a:srgbClr val="A6A6A6"/>
                </a:solidFill>
                <a:latin typeface="Franklin Gothic Medium"/>
              </a:rPr>
              <a:t>↑</a:t>
            </a:r>
            <a:r>
              <a:rPr lang="en-US" sz="1050" dirty="0">
                <a:solidFill>
                  <a:srgbClr val="A6A6A6"/>
                </a:solidFill>
                <a:latin typeface="Gill Sans MT" panose="020B0502020104020203" pitchFamily="34" charset="0"/>
              </a:rPr>
              <a:t> release of amino acids into the blood, which are reabsorbed in the proximal tubule. Because amino acids and sodium are reabsorbed together by the proximal tubules, </a:t>
            </a:r>
            <a:r>
              <a:rPr lang="en-US" sz="1050" dirty="0">
                <a:solidFill>
                  <a:srgbClr val="A6A6A6"/>
                </a:solidFill>
                <a:latin typeface="Franklin Gothic Medium"/>
              </a:rPr>
              <a:t>↑</a:t>
            </a:r>
            <a:r>
              <a:rPr lang="en-US" sz="1050" dirty="0">
                <a:solidFill>
                  <a:srgbClr val="A6A6A6"/>
                </a:solidFill>
                <a:latin typeface="Gill Sans MT" panose="020B0502020104020203" pitchFamily="34" charset="0"/>
              </a:rPr>
              <a:t> amino acid reabsorption </a:t>
            </a:r>
            <a:r>
              <a:rPr lang="en-US" sz="1050" dirty="0">
                <a:solidFill>
                  <a:srgbClr val="A6A6A6"/>
                </a:solidFill>
                <a:latin typeface="Gill Sans MT" panose="020B0502020104020203" pitchFamily="34" charset="0"/>
                <a:sym typeface="Wingdings"/>
              </a:rPr>
              <a:t></a:t>
            </a:r>
            <a:r>
              <a:rPr lang="en-US" sz="1050" dirty="0">
                <a:solidFill>
                  <a:srgbClr val="A6A6A6"/>
                </a:solidFill>
                <a:latin typeface="Gill Sans MT" panose="020B0502020104020203" pitchFamily="34" charset="0"/>
              </a:rPr>
              <a:t> stimulates sodium reabsorption in the proximal tubules. This decreases sodium delivery to the macula </a:t>
            </a:r>
            <a:r>
              <a:rPr lang="en-US" sz="1050" dirty="0" err="1">
                <a:solidFill>
                  <a:srgbClr val="A6A6A6"/>
                </a:solidFill>
                <a:latin typeface="Gill Sans MT" panose="020B0502020104020203" pitchFamily="34" charset="0"/>
              </a:rPr>
              <a:t>densa</a:t>
            </a:r>
            <a:r>
              <a:rPr lang="en-US" sz="1050" dirty="0">
                <a:solidFill>
                  <a:srgbClr val="A6A6A6"/>
                </a:solidFill>
                <a:latin typeface="Gill Sans MT" panose="020B0502020104020203" pitchFamily="34" charset="0"/>
              </a:rPr>
              <a:t> which elicits a </a:t>
            </a:r>
            <a:r>
              <a:rPr lang="en-US" sz="1050" dirty="0" err="1">
                <a:solidFill>
                  <a:srgbClr val="A6A6A6"/>
                </a:solidFill>
                <a:latin typeface="Gill Sans MT" panose="020B0502020104020203" pitchFamily="34" charset="0"/>
              </a:rPr>
              <a:t>tubuloglomerular</a:t>
            </a:r>
            <a:r>
              <a:rPr lang="en-US" sz="1050" dirty="0">
                <a:solidFill>
                  <a:srgbClr val="A6A6A6"/>
                </a:solidFill>
                <a:latin typeface="Gill Sans MT" panose="020B0502020104020203" pitchFamily="34" charset="0"/>
              </a:rPr>
              <a:t> feedback–mediated ↓ in resistance of the afferent arterioles,</a:t>
            </a:r>
            <a:r>
              <a:rPr lang="en-US" sz="1050" dirty="0">
                <a:solidFill>
                  <a:srgbClr val="A6A6A6"/>
                </a:solidFill>
                <a:latin typeface="Gill Sans MT" panose="020B0502020104020203" pitchFamily="34" charset="0"/>
                <a:sym typeface="Wingdings"/>
              </a:rPr>
              <a:t></a:t>
            </a:r>
            <a:r>
              <a:rPr lang="en-US" sz="1050" dirty="0">
                <a:solidFill>
                  <a:srgbClr val="A6A6A6"/>
                </a:solidFill>
                <a:latin typeface="Gill Sans MT" panose="020B0502020104020203" pitchFamily="34" charset="0"/>
              </a:rPr>
              <a:t> ↓ afferent arteriolar resistance then </a:t>
            </a:r>
            <a:r>
              <a:rPr lang="en-US" sz="1050" dirty="0">
                <a:solidFill>
                  <a:srgbClr val="A6A6A6"/>
                </a:solidFill>
                <a:latin typeface="Franklin Gothic Medium"/>
              </a:rPr>
              <a:t>↑</a:t>
            </a:r>
            <a:r>
              <a:rPr lang="en-US" sz="1050" dirty="0">
                <a:solidFill>
                  <a:srgbClr val="A6A6A6"/>
                </a:solidFill>
                <a:latin typeface="Gill Sans MT" panose="020B0502020104020203" pitchFamily="34" charset="0"/>
              </a:rPr>
              <a:t> renal blood flow and GFR. This </a:t>
            </a:r>
            <a:r>
              <a:rPr lang="en-US" sz="1050" dirty="0">
                <a:solidFill>
                  <a:srgbClr val="A6A6A6"/>
                </a:solidFill>
                <a:latin typeface="Franklin Gothic Medium"/>
              </a:rPr>
              <a:t>↑</a:t>
            </a:r>
            <a:r>
              <a:rPr lang="en-US" sz="1050" dirty="0">
                <a:solidFill>
                  <a:srgbClr val="A6A6A6"/>
                </a:solidFill>
                <a:latin typeface="Gill Sans MT" panose="020B0502020104020203" pitchFamily="34" charset="0"/>
              </a:rPr>
              <a:t> GFR allows sodium excretion to be maintained at a nearly normal level while </a:t>
            </a:r>
            <a:r>
              <a:rPr lang="en-US" sz="1050" dirty="0">
                <a:solidFill>
                  <a:srgbClr val="A6A6A6"/>
                </a:solidFill>
                <a:latin typeface="Franklin Gothic Medium"/>
              </a:rPr>
              <a:t>↑ </a:t>
            </a:r>
            <a:r>
              <a:rPr lang="en-US" sz="1050" dirty="0">
                <a:solidFill>
                  <a:srgbClr val="A6A6A6"/>
                </a:solidFill>
                <a:latin typeface="Gill Sans MT" panose="020B0502020104020203" pitchFamily="34" charset="0"/>
              </a:rPr>
              <a:t>excretion of the waste products of protein metabolism, such as urea.</a:t>
            </a:r>
          </a:p>
        </p:txBody>
      </p:sp>
      <p:sp>
        <p:nvSpPr>
          <p:cNvPr id="27" name="عنصر نائب لرقم الشريحة 4"/>
          <p:cNvSpPr txBox="1">
            <a:spLocks/>
          </p:cNvSpPr>
          <p:nvPr/>
        </p:nvSpPr>
        <p:spPr>
          <a:xfrm>
            <a:off x="-962372" y="63093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C308A-020A-4885-8825-D970AEE39821}" type="slidenum">
              <a:rPr lang="en-US" sz="1400">
                <a:solidFill>
                  <a:schemeClr val="tx1"/>
                </a:solidFill>
              </a:rPr>
              <a:pPr/>
              <a:t>52</a:t>
            </a:fld>
            <a:endParaRPr lang="en-US" dirty="0">
              <a:solidFill>
                <a:schemeClr val="tx1"/>
              </a:solidFill>
            </a:endParaRPr>
          </a:p>
        </p:txBody>
      </p:sp>
    </p:spTree>
    <p:extLst>
      <p:ext uri="{BB962C8B-B14F-4D97-AF65-F5344CB8AC3E}">
        <p14:creationId xmlns:p14="http://schemas.microsoft.com/office/powerpoint/2010/main" val="16161240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5690" y="94105"/>
            <a:ext cx="6172200" cy="990600"/>
          </a:xfrm>
        </p:spPr>
        <p:txBody>
          <a:bodyPr>
            <a:normAutofit/>
          </a:bodyPr>
          <a:lstStyle/>
          <a:p>
            <a:pPr algn="ctr"/>
            <a:r>
              <a:rPr lang="en-US" sz="4000" b="1" dirty="0">
                <a:solidFill>
                  <a:schemeClr val="bg2">
                    <a:lumMod val="50000"/>
                  </a:schemeClr>
                </a:solidFill>
              </a:rPr>
              <a:t>Thank you! </a:t>
            </a:r>
          </a:p>
        </p:txBody>
      </p:sp>
      <p:sp>
        <p:nvSpPr>
          <p:cNvPr id="10" name="Slide Number Placeholder 9"/>
          <p:cNvSpPr>
            <a:spLocks noGrp="1"/>
          </p:cNvSpPr>
          <p:nvPr>
            <p:ph type="sldNum" sz="quarter" idx="12"/>
          </p:nvPr>
        </p:nvSpPr>
        <p:spPr/>
        <p:txBody>
          <a:bodyPr/>
          <a:lstStyle/>
          <a:p>
            <a:fld id="{4929A69E-7D8F-4515-9605-0315ABD4F316}" type="slidenum">
              <a:rPr lang="en-US" smtClean="0">
                <a:solidFill>
                  <a:srgbClr val="464653"/>
                </a:solidFill>
              </a:rPr>
              <a:pPr/>
              <a:t>53</a:t>
            </a:fld>
            <a:endParaRPr lang="en-US" dirty="0">
              <a:solidFill>
                <a:srgbClr val="464653"/>
              </a:solidFill>
            </a:endParaRPr>
          </a:p>
        </p:txBody>
      </p:sp>
      <p:sp>
        <p:nvSpPr>
          <p:cNvPr id="5" name="Content Placeholder 2"/>
          <p:cNvSpPr txBox="1">
            <a:spLocks/>
          </p:cNvSpPr>
          <p:nvPr/>
        </p:nvSpPr>
        <p:spPr>
          <a:xfrm>
            <a:off x="8542681" y="3985990"/>
            <a:ext cx="3358109" cy="17082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r>
              <a:rPr lang="en-US" sz="2000" b="1" dirty="0">
                <a:solidFill>
                  <a:srgbClr val="DDE9EC">
                    <a:lumMod val="50000"/>
                  </a:srgbClr>
                </a:solidFill>
              </a:rPr>
              <a:t>Contact us:</a:t>
            </a:r>
          </a:p>
          <a:p>
            <a:pPr marL="0" indent="0">
              <a:buNone/>
            </a:pPr>
            <a:r>
              <a:rPr lang="en-US" sz="1800" dirty="0">
                <a:solidFill>
                  <a:srgbClr val="DDE9EC">
                    <a:lumMod val="75000"/>
                  </a:srgbClr>
                </a:solidFill>
                <a:hlinkClick r:id="rId3"/>
              </a:rPr>
              <a:t>Physiology436@gmail.com</a:t>
            </a:r>
            <a:r>
              <a:rPr lang="en-US" sz="1800" dirty="0">
                <a:solidFill>
                  <a:srgbClr val="DDE9EC">
                    <a:lumMod val="75000"/>
                  </a:srgbClr>
                </a:solidFill>
              </a:rPr>
              <a:t> </a:t>
            </a:r>
          </a:p>
          <a:p>
            <a:pPr marL="0" indent="0">
              <a:buNone/>
            </a:pPr>
            <a:r>
              <a:rPr lang="en-US" sz="1800" dirty="0">
                <a:solidFill>
                  <a:srgbClr val="DDE9EC">
                    <a:lumMod val="75000"/>
                  </a:srgbClr>
                </a:solidFill>
              </a:rPr>
              <a:t>@Physiology436</a:t>
            </a:r>
          </a:p>
          <a:p>
            <a:pPr marL="0" indent="0">
              <a:buNone/>
            </a:pPr>
            <a:endParaRPr lang="en-US" sz="2600" b="1" dirty="0">
              <a:solidFill>
                <a:srgbClr val="DDE9EC">
                  <a:lumMod val="75000"/>
                </a:srgbClr>
              </a:solidFill>
            </a:endParaRPr>
          </a:p>
          <a:p>
            <a:pPr marL="0" indent="0">
              <a:buNone/>
            </a:pPr>
            <a:endParaRPr lang="en-US" sz="2600" b="1" dirty="0">
              <a:solidFill>
                <a:srgbClr val="DDE9EC">
                  <a:lumMod val="75000"/>
                </a:srgbClr>
              </a:solidFill>
            </a:endParaRPr>
          </a:p>
          <a:p>
            <a:pPr marL="0" indent="0">
              <a:buNone/>
            </a:pPr>
            <a:endParaRPr lang="en-US" sz="2600" b="1" dirty="0">
              <a:solidFill>
                <a:srgbClr val="DDE9EC">
                  <a:lumMod val="75000"/>
                </a:srgbClr>
              </a:solidFill>
            </a:endParaRPr>
          </a:p>
          <a:p>
            <a:pPr marL="0" indent="0">
              <a:buNone/>
            </a:pPr>
            <a:endParaRPr lang="en-US" sz="1800" dirty="0">
              <a:solidFill>
                <a:srgbClr val="DDE9EC">
                  <a:lumMod val="75000"/>
                </a:srgbClr>
              </a:solidFill>
            </a:endParaRPr>
          </a:p>
          <a:p>
            <a:pPr marL="0" indent="0">
              <a:buNone/>
            </a:pPr>
            <a:endParaRPr lang="en-US" dirty="0">
              <a:solidFill>
                <a:srgbClr val="DDE9EC">
                  <a:lumMod val="75000"/>
                </a:srgbClr>
              </a:solidFill>
            </a:endParaRPr>
          </a:p>
        </p:txBody>
      </p:sp>
      <p:sp>
        <p:nvSpPr>
          <p:cNvPr id="6" name="Rectangle 5"/>
          <p:cNvSpPr/>
          <p:nvPr/>
        </p:nvSpPr>
        <p:spPr>
          <a:xfrm>
            <a:off x="609449" y="2231720"/>
            <a:ext cx="4493025" cy="523220"/>
          </a:xfrm>
          <a:prstGeom prst="rect">
            <a:avLst/>
          </a:prstGeom>
        </p:spPr>
        <p:txBody>
          <a:bodyPr wrap="none">
            <a:spAutoFit/>
          </a:bodyPr>
          <a:lstStyle/>
          <a:p>
            <a:pPr>
              <a:spcBef>
                <a:spcPct val="20000"/>
              </a:spcBef>
            </a:pPr>
            <a:r>
              <a:rPr lang="en-US" sz="2800" b="1" dirty="0">
                <a:solidFill>
                  <a:srgbClr val="DDE9EC">
                    <a:lumMod val="50000"/>
                  </a:srgbClr>
                </a:solidFill>
              </a:rPr>
              <a:t>The Physiology 436 Team:</a:t>
            </a:r>
          </a:p>
        </p:txBody>
      </p:sp>
      <p:sp>
        <p:nvSpPr>
          <p:cNvPr id="8" name="Content Placeholder 2"/>
          <p:cNvSpPr txBox="1">
            <a:spLocks/>
          </p:cNvSpPr>
          <p:nvPr/>
        </p:nvSpPr>
        <p:spPr>
          <a:xfrm>
            <a:off x="8542680" y="2912616"/>
            <a:ext cx="1854206" cy="114997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900" b="1" dirty="0">
                <a:solidFill>
                  <a:srgbClr val="DDE9EC">
                    <a:lumMod val="50000"/>
                  </a:srgbClr>
                </a:solidFill>
              </a:rPr>
              <a:t>Team Leaders: </a:t>
            </a:r>
          </a:p>
          <a:p>
            <a:pPr marL="0" indent="0">
              <a:buNone/>
            </a:pPr>
            <a:r>
              <a:rPr lang="en-US" sz="2600" dirty="0">
                <a:solidFill>
                  <a:srgbClr val="DDE9EC">
                    <a:lumMod val="75000"/>
                  </a:srgbClr>
                </a:solidFill>
              </a:rPr>
              <a:t>Qaiss  Almuhaideb </a:t>
            </a:r>
          </a:p>
          <a:p>
            <a:pPr marL="0" indent="0">
              <a:buNone/>
            </a:pPr>
            <a:r>
              <a:rPr lang="en-US" sz="2600" dirty="0">
                <a:solidFill>
                  <a:srgbClr val="DDE9EC">
                    <a:lumMod val="75000"/>
                  </a:srgbClr>
                </a:solidFill>
              </a:rPr>
              <a:t>Lulwah Alshiha  </a:t>
            </a:r>
          </a:p>
          <a:p>
            <a:pPr marL="0" indent="0">
              <a:buNone/>
            </a:pPr>
            <a:endParaRPr lang="en-US" sz="1800" dirty="0">
              <a:solidFill>
                <a:srgbClr val="DDE9EC">
                  <a:lumMod val="75000"/>
                </a:srgbClr>
              </a:solidFill>
            </a:endParaRPr>
          </a:p>
          <a:p>
            <a:pPr marL="0" indent="0">
              <a:buNone/>
            </a:pPr>
            <a:endParaRPr lang="en-US" dirty="0">
              <a:solidFill>
                <a:srgbClr val="DDE9EC">
                  <a:lumMod val="75000"/>
                </a:srgbClr>
              </a:solidFill>
            </a:endParaRPr>
          </a:p>
        </p:txBody>
      </p:sp>
      <p:sp>
        <p:nvSpPr>
          <p:cNvPr id="12" name="Rectangle 11"/>
          <p:cNvSpPr/>
          <p:nvPr/>
        </p:nvSpPr>
        <p:spPr>
          <a:xfrm>
            <a:off x="2422004" y="1634826"/>
            <a:ext cx="8424924" cy="369332"/>
          </a:xfrm>
          <a:prstGeom prst="rect">
            <a:avLst/>
          </a:prstGeom>
        </p:spPr>
        <p:txBody>
          <a:bodyPr wrap="square">
            <a:spAutoFit/>
          </a:bodyPr>
          <a:lstStyle/>
          <a:p>
            <a:pPr algn="ctr"/>
            <a:r>
              <a:rPr lang="ar-SA"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dirty="0">
              <a:solidFill>
                <a:srgbClr val="DDE9EC">
                  <a:lumMod val="75000"/>
                </a:srgbClr>
              </a:solidFill>
            </a:endParaRPr>
          </a:p>
        </p:txBody>
      </p:sp>
      <p:sp>
        <p:nvSpPr>
          <p:cNvPr id="14" name="Rectangle 13"/>
          <p:cNvSpPr/>
          <p:nvPr/>
        </p:nvSpPr>
        <p:spPr>
          <a:xfrm>
            <a:off x="2942235" y="2900805"/>
            <a:ext cx="3009187" cy="1155178"/>
          </a:xfrm>
          <a:prstGeom prst="rect">
            <a:avLst/>
          </a:prstGeom>
        </p:spPr>
        <p:txBody>
          <a:bodyPr wrap="square" lIns="101590" tIns="50795" rIns="101590" bIns="50795">
            <a:spAutoFit/>
          </a:bodyPr>
          <a:lstStyle/>
          <a:p>
            <a:pPr defTabSz="1015898" fontAlgn="t">
              <a:lnSpc>
                <a:spcPct val="80000"/>
              </a:lnSpc>
              <a:spcBef>
                <a:spcPct val="20000"/>
              </a:spcBef>
            </a:pPr>
            <a:r>
              <a:rPr lang="en-US" dirty="0">
                <a:solidFill>
                  <a:srgbClr val="DDE9EC">
                    <a:lumMod val="75000"/>
                  </a:srgbClr>
                </a:solidFill>
              </a:rPr>
              <a:t>Male Members</a:t>
            </a:r>
            <a:r>
              <a:rPr lang="en-US" dirty="0" smtClean="0">
                <a:solidFill>
                  <a:srgbClr val="DDE9EC">
                    <a:lumMod val="75000"/>
                  </a:srgbClr>
                </a:solidFill>
              </a:rPr>
              <a:t>:</a:t>
            </a:r>
          </a:p>
          <a:p>
            <a:r>
              <a:rPr lang="en-US" dirty="0">
                <a:solidFill>
                  <a:srgbClr val="DDE9EC">
                    <a:lumMod val="75000"/>
                  </a:srgbClr>
                </a:solidFill>
              </a:rPr>
              <a:t>Abdullatif </a:t>
            </a:r>
            <a:r>
              <a:rPr lang="en-US" dirty="0" err="1">
                <a:solidFill>
                  <a:srgbClr val="DDE9EC">
                    <a:lumMod val="75000"/>
                  </a:srgbClr>
                </a:solidFill>
              </a:rPr>
              <a:t>Alabdullatif</a:t>
            </a:r>
            <a:endParaRPr lang="en-US" dirty="0">
              <a:solidFill>
                <a:srgbClr val="DDE9EC">
                  <a:lumMod val="75000"/>
                </a:srgbClr>
              </a:solidFill>
            </a:endParaRPr>
          </a:p>
          <a:p>
            <a:r>
              <a:rPr lang="en-US" dirty="0">
                <a:solidFill>
                  <a:srgbClr val="DDE9EC">
                    <a:lumMod val="75000"/>
                  </a:srgbClr>
                </a:solidFill>
              </a:rPr>
              <a:t>Abdullah Abu </a:t>
            </a:r>
            <a:r>
              <a:rPr lang="en-US" dirty="0" err="1">
                <a:solidFill>
                  <a:srgbClr val="DDE9EC">
                    <a:lumMod val="75000"/>
                  </a:srgbClr>
                </a:solidFill>
              </a:rPr>
              <a:t>Amaarah</a:t>
            </a:r>
            <a:r>
              <a:rPr lang="en-US" dirty="0">
                <a:solidFill>
                  <a:srgbClr val="DDE9EC">
                    <a:lumMod val="75000"/>
                  </a:srgbClr>
                </a:solidFill>
              </a:rPr>
              <a:t> </a:t>
            </a:r>
          </a:p>
          <a:p>
            <a:pPr defTabSz="1015898" fontAlgn="t">
              <a:lnSpc>
                <a:spcPct val="80000"/>
              </a:lnSpc>
              <a:spcBef>
                <a:spcPct val="20000"/>
              </a:spcBef>
            </a:pPr>
            <a:endParaRPr lang="en-US" dirty="0">
              <a:solidFill>
                <a:srgbClr val="DDE9EC">
                  <a:lumMod val="75000"/>
                </a:srgbClr>
              </a:solidFill>
            </a:endParaRPr>
          </a:p>
        </p:txBody>
      </p:sp>
      <p:sp>
        <p:nvSpPr>
          <p:cNvPr id="15" name="Rectangle 8"/>
          <p:cNvSpPr/>
          <p:nvPr/>
        </p:nvSpPr>
        <p:spPr>
          <a:xfrm>
            <a:off x="695722" y="2896318"/>
            <a:ext cx="2160239" cy="2207774"/>
          </a:xfrm>
          <a:prstGeom prst="rect">
            <a:avLst/>
          </a:prstGeom>
        </p:spPr>
        <p:txBody>
          <a:bodyPr wrap="square" lIns="101590" tIns="50795" rIns="101590" bIns="50795">
            <a:spAutoFit/>
          </a:bodyPr>
          <a:lstStyle/>
          <a:p>
            <a:pPr defTabSz="1015898" fontAlgn="t">
              <a:lnSpc>
                <a:spcPct val="80000"/>
              </a:lnSpc>
              <a:spcBef>
                <a:spcPct val="20000"/>
              </a:spcBef>
            </a:pPr>
            <a:r>
              <a:rPr lang="en-US" dirty="0">
                <a:solidFill>
                  <a:srgbClr val="DDE9EC">
                    <a:lumMod val="75000"/>
                  </a:srgbClr>
                </a:solidFill>
              </a:rPr>
              <a:t>Female Members:</a:t>
            </a:r>
          </a:p>
          <a:p>
            <a:pPr defTabSz="1015898" fontAlgn="t">
              <a:lnSpc>
                <a:spcPct val="80000"/>
              </a:lnSpc>
              <a:spcBef>
                <a:spcPct val="20000"/>
              </a:spcBef>
            </a:pPr>
            <a:r>
              <a:rPr lang="en-US" dirty="0">
                <a:solidFill>
                  <a:srgbClr val="DDE9EC">
                    <a:lumMod val="75000"/>
                  </a:srgbClr>
                </a:solidFill>
              </a:rPr>
              <a:t>Elham Alami</a:t>
            </a:r>
            <a:br>
              <a:rPr lang="en-US" dirty="0">
                <a:solidFill>
                  <a:srgbClr val="DDE9EC">
                    <a:lumMod val="75000"/>
                  </a:srgbClr>
                </a:solidFill>
              </a:rPr>
            </a:br>
            <a:r>
              <a:rPr lang="en-US" dirty="0">
                <a:solidFill>
                  <a:srgbClr val="DDE9EC">
                    <a:lumMod val="75000"/>
                  </a:srgbClr>
                </a:solidFill>
              </a:rPr>
              <a:t>Hayfaa Alshaalan</a:t>
            </a:r>
          </a:p>
          <a:p>
            <a:pPr defTabSz="1015898" fontAlgn="t">
              <a:lnSpc>
                <a:spcPct val="80000"/>
              </a:lnSpc>
              <a:spcBef>
                <a:spcPct val="20000"/>
              </a:spcBef>
            </a:pPr>
            <a:r>
              <a:rPr lang="en-US" dirty="0">
                <a:solidFill>
                  <a:srgbClr val="DDE9EC">
                    <a:lumMod val="75000"/>
                  </a:srgbClr>
                </a:solidFill>
              </a:rPr>
              <a:t>Lina </a:t>
            </a:r>
            <a:r>
              <a:rPr lang="en-US" dirty="0" err="1" smtClean="0">
                <a:solidFill>
                  <a:srgbClr val="DDE9EC">
                    <a:lumMod val="75000"/>
                  </a:srgbClr>
                </a:solidFill>
              </a:rPr>
              <a:t>alwakeel</a:t>
            </a:r>
            <a:endParaRPr lang="en-US" dirty="0" smtClean="0">
              <a:solidFill>
                <a:srgbClr val="DDE9EC">
                  <a:lumMod val="75000"/>
                </a:srgbClr>
              </a:solidFill>
            </a:endParaRPr>
          </a:p>
          <a:p>
            <a:pPr defTabSz="1015898" fontAlgn="t">
              <a:lnSpc>
                <a:spcPct val="80000"/>
              </a:lnSpc>
              <a:spcBef>
                <a:spcPct val="20000"/>
              </a:spcBef>
            </a:pPr>
            <a:r>
              <a:rPr lang="en-US" dirty="0" smtClean="0">
                <a:solidFill>
                  <a:srgbClr val="DDE9EC">
                    <a:lumMod val="75000"/>
                  </a:srgbClr>
                </a:solidFill>
              </a:rPr>
              <a:t>Layla </a:t>
            </a:r>
            <a:r>
              <a:rPr lang="en-US" dirty="0" err="1" smtClean="0">
                <a:solidFill>
                  <a:srgbClr val="DDE9EC">
                    <a:lumMod val="75000"/>
                  </a:srgbClr>
                </a:solidFill>
              </a:rPr>
              <a:t>Mathkour</a:t>
            </a:r>
            <a:r>
              <a:rPr lang="en-US" dirty="0" smtClean="0">
                <a:solidFill>
                  <a:srgbClr val="DDE9EC">
                    <a:lumMod val="75000"/>
                  </a:srgbClr>
                </a:solidFill>
              </a:rPr>
              <a:t> </a:t>
            </a:r>
          </a:p>
          <a:p>
            <a:pPr defTabSz="1015898" fontAlgn="t">
              <a:lnSpc>
                <a:spcPct val="80000"/>
              </a:lnSpc>
              <a:spcBef>
                <a:spcPct val="20000"/>
              </a:spcBef>
            </a:pPr>
            <a:r>
              <a:rPr lang="en-US" dirty="0" smtClean="0">
                <a:solidFill>
                  <a:srgbClr val="DDE9EC">
                    <a:lumMod val="75000"/>
                  </a:srgbClr>
                </a:solidFill>
              </a:rPr>
              <a:t>Rana </a:t>
            </a:r>
            <a:r>
              <a:rPr lang="en-US" dirty="0" err="1" smtClean="0">
                <a:solidFill>
                  <a:srgbClr val="DDE9EC">
                    <a:lumMod val="75000"/>
                  </a:srgbClr>
                </a:solidFill>
              </a:rPr>
              <a:t>Barasain</a:t>
            </a:r>
            <a:endParaRPr lang="en-US" dirty="0" smtClean="0">
              <a:solidFill>
                <a:srgbClr val="DDE9EC">
                  <a:lumMod val="75000"/>
                </a:srgbClr>
              </a:solidFill>
            </a:endParaRPr>
          </a:p>
          <a:p>
            <a:pPr defTabSz="1015898" fontAlgn="t">
              <a:lnSpc>
                <a:spcPct val="80000"/>
              </a:lnSpc>
              <a:spcBef>
                <a:spcPct val="20000"/>
              </a:spcBef>
            </a:pPr>
            <a:r>
              <a:rPr lang="en-US" dirty="0" err="1" smtClean="0">
                <a:solidFill>
                  <a:srgbClr val="DDE9EC">
                    <a:lumMod val="75000"/>
                  </a:srgbClr>
                </a:solidFill>
              </a:rPr>
              <a:t>Ashwaq</a:t>
            </a:r>
            <a:r>
              <a:rPr lang="en-US" dirty="0" smtClean="0">
                <a:solidFill>
                  <a:srgbClr val="DDE9EC">
                    <a:lumMod val="75000"/>
                  </a:srgbClr>
                </a:solidFill>
              </a:rPr>
              <a:t> </a:t>
            </a:r>
            <a:r>
              <a:rPr lang="en-US" dirty="0" err="1" smtClean="0">
                <a:solidFill>
                  <a:srgbClr val="DDE9EC">
                    <a:lumMod val="75000"/>
                  </a:srgbClr>
                </a:solidFill>
              </a:rPr>
              <a:t>Almajed</a:t>
            </a:r>
            <a:endParaRPr lang="en-US" dirty="0" smtClean="0">
              <a:solidFill>
                <a:srgbClr val="DDE9EC">
                  <a:lumMod val="75000"/>
                </a:srgbClr>
              </a:solidFill>
            </a:endParaRPr>
          </a:p>
          <a:p>
            <a:pPr defTabSz="1015898" fontAlgn="t">
              <a:lnSpc>
                <a:spcPct val="80000"/>
              </a:lnSpc>
              <a:spcBef>
                <a:spcPct val="20000"/>
              </a:spcBef>
            </a:pPr>
            <a:r>
              <a:rPr lang="en-US" dirty="0" err="1" smtClean="0">
                <a:solidFill>
                  <a:srgbClr val="DDE9EC">
                    <a:lumMod val="75000"/>
                  </a:srgbClr>
                </a:solidFill>
              </a:rPr>
              <a:t>Rawan</a:t>
            </a:r>
            <a:r>
              <a:rPr lang="en-US" dirty="0" smtClean="0">
                <a:solidFill>
                  <a:srgbClr val="DDE9EC">
                    <a:lumMod val="75000"/>
                  </a:srgbClr>
                </a:solidFill>
              </a:rPr>
              <a:t> </a:t>
            </a:r>
            <a:r>
              <a:rPr lang="en-US" dirty="0" err="1" smtClean="0">
                <a:solidFill>
                  <a:srgbClr val="DDE9EC">
                    <a:lumMod val="75000"/>
                  </a:srgbClr>
                </a:solidFill>
              </a:rPr>
              <a:t>Alqahtani</a:t>
            </a:r>
            <a:endParaRPr lang="en-US" dirty="0">
              <a:solidFill>
                <a:srgbClr val="DDE9EC">
                  <a:lumMod val="75000"/>
                </a:srgbClr>
              </a:solidFill>
            </a:endParaRPr>
          </a:p>
        </p:txBody>
      </p:sp>
      <p:sp>
        <p:nvSpPr>
          <p:cNvPr id="11" name="Rectangle 10"/>
          <p:cNvSpPr/>
          <p:nvPr/>
        </p:nvSpPr>
        <p:spPr>
          <a:xfrm>
            <a:off x="8542680" y="5694205"/>
            <a:ext cx="3358109" cy="369332"/>
          </a:xfrm>
          <a:prstGeom prst="rect">
            <a:avLst/>
          </a:prstGeom>
        </p:spPr>
        <p:txBody>
          <a:bodyPr wrap="square">
            <a:spAutoFit/>
          </a:bodyPr>
          <a:lstStyle/>
          <a:p>
            <a:r>
              <a:rPr lang="en-US" b="1" dirty="0">
                <a:solidFill>
                  <a:srgbClr val="DDE9EC">
                    <a:lumMod val="50000"/>
                  </a:srgbClr>
                </a:solidFill>
              </a:rPr>
              <a:t>Special thanks to Team435!</a:t>
            </a:r>
          </a:p>
        </p:txBody>
      </p:sp>
      <p:sp>
        <p:nvSpPr>
          <p:cNvPr id="3" name="Rectangle 2"/>
          <p:cNvSpPr/>
          <p:nvPr/>
        </p:nvSpPr>
        <p:spPr>
          <a:xfrm>
            <a:off x="2943977" y="3252117"/>
            <a:ext cx="3007445" cy="1108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rgbClr val="DDE9EC">
                  <a:lumMod val="75000"/>
                </a:srgbClr>
              </a:solidFill>
            </a:endParaRPr>
          </a:p>
        </p:txBody>
      </p:sp>
      <p:sp>
        <p:nvSpPr>
          <p:cNvPr id="13" name="Title 1"/>
          <p:cNvSpPr txBox="1">
            <a:spLocks/>
          </p:cNvSpPr>
          <p:nvPr/>
        </p:nvSpPr>
        <p:spPr>
          <a:xfrm>
            <a:off x="8542680" y="5135961"/>
            <a:ext cx="2981278" cy="445355"/>
          </a:xfrm>
          <a:prstGeom prst="rect">
            <a:avLst/>
          </a:prstGeom>
        </p:spPr>
        <p:txBody>
          <a:bodyPr vert="horz" anchor="b" anchorCtr="0">
            <a:normAutofit fontScale="97500"/>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1800" dirty="0" smtClean="0">
                <a:solidFill>
                  <a:schemeClr val="bg2">
                    <a:lumMod val="50000"/>
                  </a:schemeClr>
                </a:solidFill>
                <a:latin typeface="+mn-lt"/>
                <a:hlinkClick r:id="rId4"/>
              </a:rPr>
              <a:t>Link to Editing File </a:t>
            </a:r>
            <a:endParaRPr lang="en-US" sz="1400" dirty="0">
              <a:latin typeface="+mn-lt"/>
            </a:endParaRPr>
          </a:p>
        </p:txBody>
      </p:sp>
      <p:sp>
        <p:nvSpPr>
          <p:cNvPr id="16" name="TextBox 15"/>
          <p:cNvSpPr txBox="1"/>
          <p:nvPr/>
        </p:nvSpPr>
        <p:spPr>
          <a:xfrm>
            <a:off x="609449" y="4971046"/>
            <a:ext cx="6974135" cy="1323439"/>
          </a:xfrm>
          <a:prstGeom prst="rect">
            <a:avLst/>
          </a:prstGeom>
          <a:noFill/>
        </p:spPr>
        <p:txBody>
          <a:bodyPr wrap="square" rtlCol="0">
            <a:spAutoFit/>
          </a:bodyPr>
          <a:lstStyle/>
          <a:p>
            <a:r>
              <a:rPr lang="en-US" sz="1600" u="sng" dirty="0">
                <a:solidFill>
                  <a:srgbClr val="464653"/>
                </a:solidFill>
              </a:rPr>
              <a:t>References: </a:t>
            </a:r>
          </a:p>
          <a:p>
            <a:pPr marL="285750" indent="-285750">
              <a:buFont typeface="Arial" panose="020B0604020202020204" pitchFamily="34" charset="0"/>
              <a:buChar char="•"/>
            </a:pPr>
            <a:r>
              <a:rPr lang="en-US" sz="1600" dirty="0">
                <a:solidFill>
                  <a:srgbClr val="464653"/>
                </a:solidFill>
              </a:rPr>
              <a:t>Girls’ and boys’ slides</a:t>
            </a:r>
            <a:r>
              <a:rPr lang="en-US" sz="1600" dirty="0" smtClean="0">
                <a:solidFill>
                  <a:srgbClr val="464653"/>
                </a:solidFill>
              </a:rPr>
              <a:t>.</a:t>
            </a:r>
          </a:p>
          <a:p>
            <a:pPr marL="285750" indent="-285750">
              <a:buFont typeface="Arial" panose="020B0604020202020204" pitchFamily="34" charset="0"/>
              <a:buChar char="•"/>
            </a:pPr>
            <a:r>
              <a:rPr lang="en-US" sz="1600" dirty="0" smtClean="0">
                <a:solidFill>
                  <a:srgbClr val="464653"/>
                </a:solidFill>
              </a:rPr>
              <a:t>435 Team.</a:t>
            </a:r>
            <a:endParaRPr lang="en-US" sz="1600" dirty="0">
              <a:solidFill>
                <a:srgbClr val="464653"/>
              </a:solidFill>
            </a:endParaRPr>
          </a:p>
          <a:p>
            <a:pPr marL="285750" indent="-285750">
              <a:buFont typeface="Arial" panose="020B0604020202020204" pitchFamily="34" charset="0"/>
              <a:buChar char="•"/>
            </a:pPr>
            <a:r>
              <a:rPr lang="en-US" sz="1600" dirty="0">
                <a:solidFill>
                  <a:srgbClr val="464653"/>
                </a:solidFill>
              </a:rPr>
              <a:t>Guyton and Hall Textbook of Medical Physiology </a:t>
            </a:r>
            <a:r>
              <a:rPr lang="en-US" sz="1600" dirty="0" smtClean="0">
                <a:solidFill>
                  <a:srgbClr val="464653"/>
                </a:solidFill>
              </a:rPr>
              <a:t>(13</a:t>
            </a:r>
            <a:r>
              <a:rPr lang="en-US" sz="1600" baseline="30000" dirty="0" smtClean="0">
                <a:solidFill>
                  <a:srgbClr val="464653"/>
                </a:solidFill>
              </a:rPr>
              <a:t>th</a:t>
            </a:r>
            <a:r>
              <a:rPr lang="en-US" sz="1600" dirty="0" smtClean="0">
                <a:solidFill>
                  <a:srgbClr val="464653"/>
                </a:solidFill>
              </a:rPr>
              <a:t> Edition).</a:t>
            </a:r>
          </a:p>
          <a:p>
            <a:pPr marL="285750" indent="-285750">
              <a:buFont typeface="Arial" panose="020B0604020202020204" pitchFamily="34" charset="0"/>
              <a:buChar char="•"/>
            </a:pPr>
            <a:r>
              <a:rPr lang="en-US" sz="1600" dirty="0" smtClean="0">
                <a:solidFill>
                  <a:srgbClr val="464653"/>
                </a:solidFill>
              </a:rPr>
              <a:t>Linda (5</a:t>
            </a:r>
            <a:r>
              <a:rPr lang="en-US" sz="1600" baseline="30000" dirty="0" smtClean="0">
                <a:solidFill>
                  <a:srgbClr val="464653"/>
                </a:solidFill>
              </a:rPr>
              <a:t>th</a:t>
            </a:r>
            <a:r>
              <a:rPr lang="en-US" sz="1600" dirty="0" smtClean="0">
                <a:solidFill>
                  <a:srgbClr val="464653"/>
                </a:solidFill>
              </a:rPr>
              <a:t> Edition).</a:t>
            </a:r>
            <a:endParaRPr lang="en-US" sz="1600" dirty="0">
              <a:solidFill>
                <a:srgbClr val="464653"/>
              </a:solidFill>
            </a:endParaRPr>
          </a:p>
        </p:txBody>
      </p:sp>
    </p:spTree>
    <p:extLst>
      <p:ext uri="{BB962C8B-B14F-4D97-AF65-F5344CB8AC3E}">
        <p14:creationId xmlns:p14="http://schemas.microsoft.com/office/powerpoint/2010/main" val="3397616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848" y="638204"/>
            <a:ext cx="10969943" cy="990600"/>
          </a:xfrm>
        </p:spPr>
        <p:txBody>
          <a:bodyPr>
            <a:noAutofit/>
          </a:bodyPr>
          <a:lstStyle/>
          <a:p>
            <a:r>
              <a:rPr lang="en-US" sz="3600" smtClean="0"/>
              <a:t>Nephron: the </a:t>
            </a:r>
            <a:r>
              <a:rPr lang="en-US" sz="3600"/>
              <a:t>functional unit of the </a:t>
            </a:r>
            <a:r>
              <a:rPr lang="en-US" sz="3600" smtClean="0"/>
              <a:t>kidney  </a:t>
            </a:r>
            <a:r>
              <a:rPr lang="en-US" sz="3600"/>
              <a:t/>
            </a:r>
            <a:br>
              <a:rPr lang="en-US" sz="3600"/>
            </a:br>
            <a:r>
              <a:rPr lang="en-US" sz="3600" smtClean="0"/>
              <a:t> </a:t>
            </a:r>
            <a:endParaRPr lang="en-US" sz="36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6</a:t>
            </a:fld>
            <a:endParaRPr lang="en-US" dirty="0">
              <a:solidFill>
                <a:srgbClr val="464653"/>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053563403"/>
              </p:ext>
            </p:extLst>
          </p:nvPr>
        </p:nvGraphicFramePr>
        <p:xfrm>
          <a:off x="868244" y="1156775"/>
          <a:ext cx="10741547"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0" descr="https://encrypted-tbn0.gstatic.com/images?q=tbn:ANd9GcTDfiewCBzFVGaze2yLZc-XdAGSOVQQM6CWTCaw3XnzGOkbhhJvsg"/>
          <p:cNvPicPr>
            <a:picLocks noChangeAspect="1" noChangeArrowheads="1"/>
          </p:cNvPicPr>
          <p:nvPr/>
        </p:nvPicPr>
        <p:blipFill rotWithShape="1">
          <a:blip r:embed="rId7">
            <a:extLst>
              <a:ext uri="{28A0092B-C50C-407E-A947-70E740481C1C}">
                <a14:useLocalDpi xmlns:a14="http://schemas.microsoft.com/office/drawing/2010/main" val="0"/>
              </a:ext>
            </a:extLst>
          </a:blip>
          <a:srcRect l="1434" r="1" b="7411"/>
          <a:stretch/>
        </p:blipFill>
        <p:spPr bwMode="auto">
          <a:xfrm>
            <a:off x="8470676" y="1484784"/>
            <a:ext cx="2711655" cy="197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5734372" y="1844824"/>
            <a:ext cx="2736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72893" y="5186799"/>
            <a:ext cx="7149969" cy="1169551"/>
          </a:xfrm>
          <a:prstGeom prst="rect">
            <a:avLst/>
          </a:prstGeom>
        </p:spPr>
        <p:txBody>
          <a:bodyPr wrap="square">
            <a:spAutoFit/>
          </a:bodyPr>
          <a:lstStyle/>
          <a:p>
            <a:pPr marL="285750" indent="-285750">
              <a:buFont typeface="Arial" charset="0"/>
              <a:buChar char="•"/>
            </a:pPr>
            <a:r>
              <a:rPr lang="en-US" sz="1400" b="1" dirty="0"/>
              <a:t>Nephron</a:t>
            </a:r>
            <a:r>
              <a:rPr lang="en-US" sz="1400" dirty="0"/>
              <a:t>: is the </a:t>
            </a:r>
            <a:r>
              <a:rPr lang="en-US" sz="1400" dirty="0">
                <a:solidFill>
                  <a:srgbClr val="FF0000"/>
                </a:solidFill>
              </a:rPr>
              <a:t>functional</a:t>
            </a:r>
            <a:r>
              <a:rPr lang="en-US" sz="1400" dirty="0"/>
              <a:t> and </a:t>
            </a:r>
            <a:r>
              <a:rPr lang="en-US" sz="1400" dirty="0">
                <a:solidFill>
                  <a:srgbClr val="FF0000"/>
                </a:solidFill>
              </a:rPr>
              <a:t>structural</a:t>
            </a:r>
            <a:r>
              <a:rPr lang="en-US" sz="1400" dirty="0"/>
              <a:t> unit of the kidney. </a:t>
            </a:r>
            <a:endParaRPr lang="en-US" sz="1400" dirty="0" smtClean="0"/>
          </a:p>
          <a:p>
            <a:pPr marL="285750" indent="-285750">
              <a:buFont typeface="Arial" charset="0"/>
              <a:buChar char="•"/>
            </a:pPr>
            <a:r>
              <a:rPr lang="en-US" sz="1400" dirty="0" smtClean="0"/>
              <a:t>Each </a:t>
            </a:r>
            <a:r>
              <a:rPr lang="en-US" sz="1400" dirty="0"/>
              <a:t>kidney in the human body contains about </a:t>
            </a:r>
            <a:r>
              <a:rPr lang="en-US" sz="1400" dirty="0">
                <a:solidFill>
                  <a:srgbClr val="FADA7A">
                    <a:lumMod val="75000"/>
                  </a:srgbClr>
                </a:solidFill>
              </a:rPr>
              <a:t>800,000</a:t>
            </a:r>
            <a:r>
              <a:rPr lang="en-US" sz="1400" dirty="0"/>
              <a:t>  to </a:t>
            </a:r>
            <a:r>
              <a:rPr lang="en-US" sz="1400" dirty="0">
                <a:solidFill>
                  <a:srgbClr val="FADA7A">
                    <a:lumMod val="75000"/>
                  </a:srgbClr>
                </a:solidFill>
              </a:rPr>
              <a:t>1,000,000</a:t>
            </a:r>
            <a:r>
              <a:rPr lang="en-US" sz="1400" dirty="0"/>
              <a:t> </a:t>
            </a:r>
            <a:r>
              <a:rPr lang="en-US" sz="1400" i="1" dirty="0"/>
              <a:t>“one million” </a:t>
            </a:r>
            <a:r>
              <a:rPr lang="en-US" sz="1400" dirty="0"/>
              <a:t>nephrons, </a:t>
            </a:r>
            <a:r>
              <a:rPr lang="en-US" sz="1400" b="1" dirty="0"/>
              <a:t>each</a:t>
            </a:r>
            <a:r>
              <a:rPr lang="en-US" sz="1400" dirty="0"/>
              <a:t> capable of </a:t>
            </a:r>
            <a:r>
              <a:rPr lang="en-US" sz="1400" b="1" dirty="0"/>
              <a:t>urine formation</a:t>
            </a:r>
            <a:r>
              <a:rPr lang="en-US" sz="1400" dirty="0"/>
              <a:t>.   </a:t>
            </a:r>
          </a:p>
          <a:p>
            <a:pPr>
              <a:buFont typeface="Courier New" panose="02070309020205020404" pitchFamily="49" charset="0"/>
              <a:buChar char="o"/>
            </a:pPr>
            <a:endParaRPr lang="en-US" sz="2800" dirty="0">
              <a:latin typeface="Gill Sans MT" pitchFamily="34" charset="0"/>
            </a:endParaRPr>
          </a:p>
        </p:txBody>
      </p:sp>
    </p:spTree>
    <p:extLst>
      <p:ext uri="{BB962C8B-B14F-4D97-AF65-F5344CB8AC3E}">
        <p14:creationId xmlns:p14="http://schemas.microsoft.com/office/powerpoint/2010/main" val="1702793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Structure of Nephron</a:t>
            </a:r>
          </a:p>
        </p:txBody>
      </p:sp>
      <p:sp>
        <p:nvSpPr>
          <p:cNvPr id="4" name="Slide Number Placeholder 3"/>
          <p:cNvSpPr>
            <a:spLocks noGrp="1"/>
          </p:cNvSpPr>
          <p:nvPr>
            <p:ph type="sldNum" sz="quarter" idx="12"/>
          </p:nvPr>
        </p:nvSpPr>
        <p:spPr/>
        <p:txBody>
          <a:bodyPr/>
          <a:lstStyle/>
          <a:p>
            <a:fld id="{4929A69E-7D8F-4515-9605-0315ABD4F316}" type="slidenum">
              <a:rPr lang="en-US" smtClean="0"/>
              <a:t>7</a:t>
            </a:fld>
            <a:endParaRPr lang="en-US" dirty="0"/>
          </a:p>
        </p:txBody>
      </p:sp>
      <p:sp>
        <p:nvSpPr>
          <p:cNvPr id="3" name="Content Placeholder 2"/>
          <p:cNvSpPr>
            <a:spLocks noGrp="1"/>
          </p:cNvSpPr>
          <p:nvPr>
            <p:ph sz="quarter" idx="1"/>
          </p:nvPr>
        </p:nvSpPr>
        <p:spPr>
          <a:xfrm>
            <a:off x="609449" y="1219200"/>
            <a:ext cx="10969944" cy="4937760"/>
          </a:xfrm>
        </p:spPr>
        <p:txBody>
          <a:bodyPr>
            <a:normAutofit/>
          </a:bodyPr>
          <a:lstStyle/>
          <a:p>
            <a:pPr>
              <a:buFont typeface="Courier New" panose="02070309020205020404" pitchFamily="49" charset="0"/>
              <a:buChar char="o"/>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pPr marL="0" indent="0">
              <a:buNone/>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pPr>
              <a:buFont typeface="Courier New" panose="02070309020205020404" pitchFamily="49" charset="0"/>
              <a:buChar char="o"/>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537" y="4978618"/>
            <a:ext cx="2453298" cy="1114249"/>
          </a:xfrm>
          <a:prstGeom prst="rect">
            <a:avLst/>
          </a:prstGeom>
          <a:ln>
            <a:solidFill>
              <a:schemeClr val="bg1">
                <a:lumMod val="65000"/>
              </a:schemeClr>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204" y="5453942"/>
            <a:ext cx="2520280" cy="576063"/>
          </a:xfrm>
          <a:prstGeom prst="rect">
            <a:avLst/>
          </a:prstGeom>
          <a:ln>
            <a:solidFill>
              <a:schemeClr val="bg1">
                <a:lumMod val="65000"/>
              </a:schemeClr>
            </a:solidFill>
          </a:ln>
        </p:spPr>
      </p:pic>
      <p:sp>
        <p:nvSpPr>
          <p:cNvPr id="9" name="مربع نص 1"/>
          <p:cNvSpPr txBox="1"/>
          <p:nvPr/>
        </p:nvSpPr>
        <p:spPr>
          <a:xfrm>
            <a:off x="2215807" y="6092867"/>
            <a:ext cx="4349181" cy="261610"/>
          </a:xfrm>
          <a:prstGeom prst="rect">
            <a:avLst/>
          </a:prstGeom>
          <a:noFill/>
        </p:spPr>
        <p:txBody>
          <a:bodyPr wrap="square" rtlCol="0">
            <a:spAutoFit/>
          </a:bodyPr>
          <a:lstStyle/>
          <a:p>
            <a:r>
              <a:rPr lang="en-US" sz="1100" dirty="0">
                <a:solidFill>
                  <a:prstClr val="white">
                    <a:lumMod val="65000"/>
                  </a:prstClr>
                </a:solidFill>
              </a:rPr>
              <a:t>These figures are similar to those drawn by Dr.manan in the lecture. </a:t>
            </a:r>
            <a:r>
              <a:rPr lang="en-US" sz="1100" dirty="0">
                <a:solidFill>
                  <a:prstClr val="white">
                    <a:lumMod val="65000"/>
                  </a:prstClr>
                </a:solidFill>
                <a:sym typeface="Wingdings" pitchFamily="2" charset="2"/>
              </a:rPr>
              <a:t> </a:t>
            </a:r>
            <a:endParaRPr lang="en-US" sz="1100" dirty="0">
              <a:solidFill>
                <a:prstClr val="white">
                  <a:lumMod val="65000"/>
                </a:prstClr>
              </a:solidFill>
            </a:endParaRPr>
          </a:p>
        </p:txBody>
      </p:sp>
      <p:graphicFrame>
        <p:nvGraphicFramePr>
          <p:cNvPr id="10" name="Diagram 9"/>
          <p:cNvGraphicFramePr/>
          <p:nvPr>
            <p:extLst>
              <p:ext uri="{D42A27DB-BD31-4B8C-83A1-F6EECF244321}">
                <p14:modId xmlns:p14="http://schemas.microsoft.com/office/powerpoint/2010/main" val="1271587858"/>
              </p:ext>
            </p:extLst>
          </p:nvPr>
        </p:nvGraphicFramePr>
        <p:xfrm>
          <a:off x="-801820" y="1240452"/>
          <a:ext cx="9366019" cy="4079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7756704" y="1297117"/>
            <a:ext cx="3180918" cy="900246"/>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charset="0"/>
              <a:buChar char="•"/>
            </a:pPr>
            <a:r>
              <a:rPr lang="en-US" sz="1050" dirty="0">
                <a:solidFill>
                  <a:srgbClr val="528693"/>
                </a:solidFill>
              </a:rPr>
              <a:t>Note that the pressures along the afferent arteriole, </a:t>
            </a:r>
            <a:r>
              <a:rPr lang="en-US" sz="1050" dirty="0" smtClean="0">
                <a:solidFill>
                  <a:srgbClr val="528693"/>
                </a:solidFill>
              </a:rPr>
              <a:t>glomerulus </a:t>
            </a:r>
            <a:r>
              <a:rPr lang="en-US" sz="1050" dirty="0">
                <a:solidFill>
                  <a:srgbClr val="528693"/>
                </a:solidFill>
              </a:rPr>
              <a:t>and efferent arteriole </a:t>
            </a:r>
            <a:r>
              <a:rPr lang="en-US" sz="1050" dirty="0">
                <a:solidFill>
                  <a:srgbClr val="FF0000"/>
                </a:solidFill>
              </a:rPr>
              <a:t>are</a:t>
            </a:r>
            <a:r>
              <a:rPr lang="en-US" sz="1050" dirty="0">
                <a:solidFill>
                  <a:srgbClr val="528693"/>
                </a:solidFill>
              </a:rPr>
              <a:t> </a:t>
            </a:r>
            <a:r>
              <a:rPr lang="en-US" sz="1050" dirty="0">
                <a:solidFill>
                  <a:srgbClr val="FF0000"/>
                </a:solidFill>
              </a:rPr>
              <a:t>high.</a:t>
            </a:r>
            <a:r>
              <a:rPr lang="en-US" sz="1050" dirty="0">
                <a:solidFill>
                  <a:srgbClr val="528693"/>
                </a:solidFill>
              </a:rPr>
              <a:t> Why? to increase filtration.</a:t>
            </a:r>
          </a:p>
          <a:p>
            <a:pPr marL="285750" indent="-285750">
              <a:buFont typeface="Arial" charset="0"/>
              <a:buChar char="•"/>
            </a:pPr>
            <a:r>
              <a:rPr lang="en-US" sz="1050" dirty="0">
                <a:solidFill>
                  <a:srgbClr val="528693"/>
                </a:solidFill>
              </a:rPr>
              <a:t>Note that the afferent arteriole is larger than the efferent arteriole.</a:t>
            </a:r>
          </a:p>
        </p:txBody>
      </p:sp>
      <p:sp>
        <p:nvSpPr>
          <p:cNvPr id="11" name="TextBox 10"/>
          <p:cNvSpPr txBox="1"/>
          <p:nvPr/>
        </p:nvSpPr>
        <p:spPr>
          <a:xfrm>
            <a:off x="1457818" y="6453336"/>
            <a:ext cx="3892243" cy="230832"/>
          </a:xfrm>
          <a:prstGeom prst="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900" b="1" u="sng" dirty="0">
                <a:solidFill>
                  <a:schemeClr val="tx1"/>
                </a:solidFill>
              </a:rPr>
              <a:t>Video of (</a:t>
            </a:r>
            <a:r>
              <a:rPr lang="en-US" sz="900" b="1" dirty="0">
                <a:solidFill>
                  <a:schemeClr val="tx1"/>
                </a:solidFill>
                <a:hlinkClick r:id="rId9"/>
              </a:rPr>
              <a:t>Nephron Structure and functions</a:t>
            </a:r>
            <a:r>
              <a:rPr lang="en-US" sz="900" b="1" u="sng" dirty="0">
                <a:solidFill>
                  <a:schemeClr val="tx1"/>
                </a:solidFill>
              </a:rPr>
              <a:t>) Duration: (4:38) mins</a:t>
            </a:r>
          </a:p>
        </p:txBody>
      </p:sp>
      <p:grpSp>
        <p:nvGrpSpPr>
          <p:cNvPr id="12" name="Group 11"/>
          <p:cNvGrpSpPr>
            <a:grpSpLocks/>
          </p:cNvGrpSpPr>
          <p:nvPr/>
        </p:nvGrpSpPr>
        <p:grpSpPr bwMode="auto">
          <a:xfrm>
            <a:off x="7834787" y="2466649"/>
            <a:ext cx="2193333" cy="1697329"/>
            <a:chOff x="319" y="720"/>
            <a:chExt cx="5121" cy="3456"/>
          </a:xfrm>
        </p:grpSpPr>
        <p:pic>
          <p:nvPicPr>
            <p:cNvPr id="13" name="Picture 12" descr="0805L"/>
            <p:cNvPicPr>
              <a:picLocks noChangeAspect="1" noChangeArrowheads="1"/>
            </p:cNvPicPr>
            <p:nvPr/>
          </p:nvPicPr>
          <p:blipFill>
            <a:blip r:embed="rId10">
              <a:extLst>
                <a:ext uri="{28A0092B-C50C-407E-A947-70E740481C1C}">
                  <a14:useLocalDpi xmlns:a14="http://schemas.microsoft.com/office/drawing/2010/main" val="0"/>
                </a:ext>
              </a:extLst>
            </a:blip>
            <a:srcRect t="10023" b="1250"/>
            <a:stretch>
              <a:fillRect/>
            </a:stretch>
          </p:blipFill>
          <p:spPr bwMode="auto">
            <a:xfrm>
              <a:off x="319" y="768"/>
              <a:ext cx="5121"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3072" y="720"/>
              <a:ext cx="240"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dirty="0">
                <a:latin typeface="Calibri" panose="020F0502020204030204" pitchFamily="34" charset="0"/>
              </a:endParaRPr>
            </a:p>
          </p:txBody>
        </p:sp>
      </p:grpSp>
      <p:sp>
        <p:nvSpPr>
          <p:cNvPr id="15" name="TextBox 14"/>
          <p:cNvSpPr txBox="1"/>
          <p:nvPr/>
        </p:nvSpPr>
        <p:spPr>
          <a:xfrm>
            <a:off x="6452818" y="6453336"/>
            <a:ext cx="4166685" cy="246221"/>
          </a:xfrm>
          <a:prstGeom prst="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00" b="1" u="sng" dirty="0"/>
              <a:t>Video of (</a:t>
            </a:r>
            <a:r>
              <a:rPr lang="en-US" sz="1000" b="1" dirty="0">
                <a:hlinkClick r:id="rId11"/>
              </a:rPr>
              <a:t>A Journey Through the Nephron</a:t>
            </a:r>
            <a:r>
              <a:rPr lang="en-US" sz="1000" b="1" u="sng" dirty="0"/>
              <a:t>) Duration: (3:44)mins</a:t>
            </a:r>
          </a:p>
        </p:txBody>
      </p:sp>
      <p:sp>
        <p:nvSpPr>
          <p:cNvPr id="6" name="TextBox 5"/>
          <p:cNvSpPr txBox="1"/>
          <p:nvPr/>
        </p:nvSpPr>
        <p:spPr>
          <a:xfrm>
            <a:off x="7970221" y="4131261"/>
            <a:ext cx="3020735" cy="415498"/>
          </a:xfrm>
          <a:prstGeom prst="rect">
            <a:avLst/>
          </a:prstGeom>
          <a:noFill/>
        </p:spPr>
        <p:txBody>
          <a:bodyPr wrap="square" rtlCol="0">
            <a:spAutoFit/>
          </a:bodyPr>
          <a:lstStyle/>
          <a:p>
            <a:pPr algn="ctr"/>
            <a:r>
              <a:rPr lang="en-US" sz="1050" dirty="0" smtClean="0"/>
              <a:t>Glomerular filtrate collects in capsular space then flows into </a:t>
            </a:r>
            <a:r>
              <a:rPr lang="en-US" sz="1050" smtClean="0"/>
              <a:t>renal tubule.</a:t>
            </a:r>
            <a:endParaRPr lang="en-US" sz="1050"/>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9315" y="2490223"/>
            <a:ext cx="1020375" cy="1533397"/>
          </a:xfrm>
          <a:prstGeom prst="rect">
            <a:avLst/>
          </a:prstGeom>
        </p:spPr>
      </p:pic>
      <p:sp>
        <p:nvSpPr>
          <p:cNvPr id="19" name="Rectangle 18"/>
          <p:cNvSpPr/>
          <p:nvPr/>
        </p:nvSpPr>
        <p:spPr>
          <a:xfrm>
            <a:off x="7756704" y="4581128"/>
            <a:ext cx="3180918" cy="1708160"/>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lgn="just">
              <a:buFont typeface="Arial" pitchFamily="34" charset="0"/>
              <a:buChar char="•"/>
            </a:pPr>
            <a:r>
              <a:rPr lang="en-US" sz="1050" dirty="0">
                <a:solidFill>
                  <a:schemeClr val="bg1">
                    <a:lumMod val="50000"/>
                  </a:schemeClr>
                </a:solidFill>
                <a:latin typeface="Gill Sans MT" pitchFamily="34" charset="0"/>
              </a:rPr>
              <a:t>Although blood circulation in the kidneys passes through two capillary beds </a:t>
            </a:r>
            <a:r>
              <a:rPr lang="en-US" sz="1050" dirty="0" smtClean="0">
                <a:solidFill>
                  <a:schemeClr val="bg1">
                    <a:lumMod val="50000"/>
                  </a:schemeClr>
                </a:solidFill>
                <a:latin typeface="Gill Sans MT" pitchFamily="34" charset="0"/>
              </a:rPr>
              <a:t>(Glomeruli </a:t>
            </a:r>
            <a:r>
              <a:rPr lang="en-US" sz="1050" dirty="0">
                <a:solidFill>
                  <a:schemeClr val="bg1">
                    <a:lumMod val="50000"/>
                  </a:schemeClr>
                </a:solidFill>
                <a:latin typeface="Gill Sans MT" pitchFamily="34" charset="0"/>
              </a:rPr>
              <a:t>and </a:t>
            </a:r>
            <a:r>
              <a:rPr lang="en-US" sz="1050" dirty="0" err="1" smtClean="0">
                <a:solidFill>
                  <a:schemeClr val="bg1">
                    <a:lumMod val="50000"/>
                  </a:schemeClr>
                </a:solidFill>
                <a:latin typeface="Gill Sans MT" pitchFamily="34" charset="0"/>
              </a:rPr>
              <a:t>peritubular</a:t>
            </a:r>
            <a:r>
              <a:rPr lang="en-US" sz="1050" dirty="0" smtClean="0">
                <a:solidFill>
                  <a:schemeClr val="bg1">
                    <a:lumMod val="50000"/>
                  </a:schemeClr>
                </a:solidFill>
                <a:latin typeface="Gill Sans MT" pitchFamily="34" charset="0"/>
              </a:rPr>
              <a:t> </a:t>
            </a:r>
            <a:r>
              <a:rPr lang="en-US" sz="1050" dirty="0">
                <a:solidFill>
                  <a:schemeClr val="bg1">
                    <a:lumMod val="50000"/>
                  </a:schemeClr>
                </a:solidFill>
                <a:latin typeface="Gill Sans MT" pitchFamily="34" charset="0"/>
              </a:rPr>
              <a:t>capillaries), it is not considered a portal circulation. </a:t>
            </a:r>
            <a:r>
              <a:rPr lang="en-US" sz="1050" b="1" dirty="0">
                <a:solidFill>
                  <a:schemeClr val="bg1">
                    <a:lumMod val="50000"/>
                  </a:schemeClr>
                </a:solidFill>
                <a:latin typeface="Gill Sans MT" pitchFamily="34" charset="0"/>
              </a:rPr>
              <a:t>Why</a:t>
            </a:r>
            <a:r>
              <a:rPr lang="en-US" sz="1050" dirty="0">
                <a:solidFill>
                  <a:schemeClr val="bg1">
                    <a:lumMod val="50000"/>
                  </a:schemeClr>
                </a:solidFill>
                <a:latin typeface="Gill Sans MT" pitchFamily="34" charset="0"/>
              </a:rPr>
              <a:t>? Because </a:t>
            </a:r>
            <a:r>
              <a:rPr lang="en-US" sz="1050" dirty="0" smtClean="0">
                <a:solidFill>
                  <a:schemeClr val="bg1">
                    <a:lumMod val="50000"/>
                  </a:schemeClr>
                </a:solidFill>
                <a:latin typeface="Gill Sans MT" pitchFamily="34" charset="0"/>
              </a:rPr>
              <a:t>glomeruli </a:t>
            </a:r>
            <a:r>
              <a:rPr lang="en-US" sz="1050" dirty="0">
                <a:solidFill>
                  <a:schemeClr val="bg1">
                    <a:lumMod val="50000"/>
                  </a:schemeClr>
                </a:solidFill>
                <a:latin typeface="Gill Sans MT" pitchFamily="34" charset="0"/>
              </a:rPr>
              <a:t>contain arterial capillaries only (There’s no venous blood</a:t>
            </a:r>
            <a:r>
              <a:rPr lang="en-US" sz="1050" dirty="0" smtClean="0">
                <a:solidFill>
                  <a:schemeClr val="bg1">
                    <a:lumMod val="50000"/>
                  </a:schemeClr>
                </a:solidFill>
                <a:latin typeface="Gill Sans MT" pitchFamily="34" charset="0"/>
              </a:rPr>
              <a:t>).</a:t>
            </a:r>
          </a:p>
          <a:p>
            <a:pPr algn="just"/>
            <a:endParaRPr lang="en-US" sz="1050" dirty="0" smtClean="0">
              <a:solidFill>
                <a:schemeClr val="bg1">
                  <a:lumMod val="50000"/>
                </a:schemeClr>
              </a:solidFill>
              <a:latin typeface="Gill Sans MT" pitchFamily="34" charset="0"/>
            </a:endParaRPr>
          </a:p>
          <a:p>
            <a:pPr marL="171450" indent="-171450" algn="just">
              <a:buFont typeface="Arial" pitchFamily="34" charset="0"/>
              <a:buChar char="•"/>
            </a:pPr>
            <a:r>
              <a:rPr lang="en-US" sz="1050" dirty="0">
                <a:solidFill>
                  <a:schemeClr val="bg1">
                    <a:lumMod val="50000"/>
                  </a:schemeClr>
                </a:solidFill>
                <a:latin typeface="Gill Sans MT" pitchFamily="34" charset="0"/>
              </a:rPr>
              <a:t>In the blood supply of the kidney, the straight arterioles of kidney (or vasa recta </a:t>
            </a:r>
            <a:r>
              <a:rPr lang="en-US" sz="1050" dirty="0" err="1">
                <a:solidFill>
                  <a:schemeClr val="bg1">
                    <a:lumMod val="50000"/>
                  </a:schemeClr>
                </a:solidFill>
                <a:latin typeface="Gill Sans MT" pitchFamily="34" charset="0"/>
              </a:rPr>
              <a:t>renis</a:t>
            </a:r>
            <a:r>
              <a:rPr lang="en-US" sz="1050" dirty="0">
                <a:solidFill>
                  <a:schemeClr val="bg1">
                    <a:lumMod val="50000"/>
                  </a:schemeClr>
                </a:solidFill>
                <a:latin typeface="Gill Sans MT" pitchFamily="34" charset="0"/>
              </a:rPr>
              <a:t>) are a series of straight capillaries in the medulla (Latin: vasa, "vessels"; recta, "straight</a:t>
            </a:r>
            <a:r>
              <a:rPr lang="en-US" sz="1050" dirty="0" smtClean="0">
                <a:solidFill>
                  <a:schemeClr val="bg1">
                    <a:lumMod val="50000"/>
                  </a:schemeClr>
                </a:solidFill>
                <a:latin typeface="Gill Sans MT" pitchFamily="34" charset="0"/>
              </a:rPr>
              <a:t>").</a:t>
            </a:r>
            <a:endParaRPr lang="en-US" sz="1050" dirty="0">
              <a:solidFill>
                <a:schemeClr val="bg1">
                  <a:lumMod val="50000"/>
                </a:schemeClr>
              </a:solidFill>
              <a:latin typeface="Gill Sans MT" pitchFamily="34" charset="0"/>
            </a:endParaRPr>
          </a:p>
        </p:txBody>
      </p:sp>
    </p:spTree>
    <p:extLst>
      <p:ext uri="{BB962C8B-B14F-4D97-AF65-F5344CB8AC3E}">
        <p14:creationId xmlns:p14="http://schemas.microsoft.com/office/powerpoint/2010/main" val="1151645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950396" y="1287407"/>
            <a:ext cx="5661524" cy="5086982"/>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20" y="1262192"/>
            <a:ext cx="4828728" cy="3721967"/>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1804" y="156213"/>
            <a:ext cx="8229600" cy="990600"/>
          </a:xfrm>
        </p:spPr>
        <p:txBody>
          <a:bodyPr>
            <a:normAutofit/>
          </a:bodyPr>
          <a:lstStyle/>
          <a:p>
            <a:r>
              <a:rPr lang="en-US" altLang="en-US" dirty="0"/>
              <a:t>The Nephron</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8</a:t>
            </a:fld>
            <a:endParaRPr lang="en-US" dirty="0">
              <a:solidFill>
                <a:srgbClr val="464653"/>
              </a:solidFill>
            </a:endParaRPr>
          </a:p>
        </p:txBody>
      </p:sp>
      <p:sp>
        <p:nvSpPr>
          <p:cNvPr id="5" name="Rectangle 3"/>
          <p:cNvSpPr txBox="1">
            <a:spLocks noGrp="1" noChangeArrowheads="1"/>
          </p:cNvSpPr>
          <p:nvPr>
            <p:ph sz="quarter" idx="1"/>
          </p:nvPr>
        </p:nvSpPr>
        <p:spPr>
          <a:xfrm>
            <a:off x="765820" y="1392480"/>
            <a:ext cx="4752528" cy="3622273"/>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defRPr/>
            </a:pPr>
            <a:r>
              <a:rPr lang="en-US" altLang="en-US" sz="1800" dirty="0">
                <a:ea typeface="ＭＳ Ｐゴシック" pitchFamily="34" charset="-128"/>
              </a:rPr>
              <a:t>Nephrons are the structural and functional </a:t>
            </a:r>
            <a:r>
              <a:rPr lang="en-US" altLang="en-US" sz="1800" dirty="0" smtClean="0">
                <a:ea typeface="ＭＳ Ｐゴシック" pitchFamily="34" charset="-128"/>
              </a:rPr>
              <a:t>units of the kidneys </a:t>
            </a:r>
            <a:r>
              <a:rPr lang="en-US" altLang="en-US" sz="1800" dirty="0">
                <a:ea typeface="ＭＳ Ｐゴシック" pitchFamily="34" charset="-128"/>
              </a:rPr>
              <a:t>that form urine, consisting of renal corpuscle and renal tubules . </a:t>
            </a:r>
            <a:r>
              <a:rPr lang="en-US" sz="1800" dirty="0"/>
              <a:t>Each kidney has 1 million nephrons, each nephron is capable of urine formation. </a:t>
            </a:r>
            <a:endParaRPr lang="en-US" altLang="en-US" sz="1800" dirty="0">
              <a:ea typeface="ＭＳ Ｐゴシック" pitchFamily="34" charset="-128"/>
            </a:endParaRPr>
          </a:p>
          <a:p>
            <a:pPr marL="342900" lvl="1" indent="-342900">
              <a:spcBef>
                <a:spcPts val="600"/>
              </a:spcBef>
              <a:buClr>
                <a:schemeClr val="accent1"/>
              </a:buClr>
              <a:buFont typeface="Arial" charset="0"/>
              <a:buChar char="•"/>
              <a:defRPr/>
            </a:pPr>
            <a:r>
              <a:rPr lang="en-US" altLang="en-US" sz="1800" dirty="0">
                <a:solidFill>
                  <a:schemeClr val="tx1"/>
                </a:solidFill>
                <a:effectLst>
                  <a:outerShdw blurRad="38100" dist="38100" dir="2700000" algn="tl">
                    <a:srgbClr val="C0C0C0"/>
                  </a:outerShdw>
                </a:effectLst>
                <a:ea typeface="Arial" pitchFamily="34" charset="0"/>
              </a:rPr>
              <a:t>Renal corpuscle </a:t>
            </a:r>
            <a:r>
              <a:rPr lang="en-US" altLang="en-US" sz="1800" dirty="0">
                <a:solidFill>
                  <a:schemeClr val="tx1"/>
                </a:solidFill>
                <a:ea typeface="Arial" pitchFamily="34" charset="0"/>
              </a:rPr>
              <a:t>– the glomerulus and its Bowman</a:t>
            </a:r>
            <a:r>
              <a:rPr lang="ja-JP" altLang="en-US" sz="1800" dirty="0">
                <a:solidFill>
                  <a:schemeClr val="tx1"/>
                </a:solidFill>
                <a:ea typeface="ＭＳ Ｐゴシック" pitchFamily="34" charset="-128"/>
              </a:rPr>
              <a:t>’</a:t>
            </a:r>
            <a:r>
              <a:rPr lang="en-US" altLang="ja-JP" sz="1800" dirty="0">
                <a:solidFill>
                  <a:schemeClr val="tx1"/>
                </a:solidFill>
                <a:ea typeface="ＭＳ Ｐゴシック" pitchFamily="34" charset="-128"/>
              </a:rPr>
              <a:t>s capsule</a:t>
            </a:r>
            <a:endParaRPr lang="en-US" altLang="en-US" sz="1800" dirty="0">
              <a:solidFill>
                <a:schemeClr val="tx1"/>
              </a:solidFill>
              <a:ea typeface="ＭＳ Ｐゴシック" pitchFamily="34" charset="-128"/>
            </a:endParaRPr>
          </a:p>
          <a:p>
            <a:pPr>
              <a:defRPr/>
            </a:pPr>
            <a:r>
              <a:rPr lang="en-US" altLang="en-US" sz="1800" dirty="0">
                <a:effectLst>
                  <a:outerShdw blurRad="38100" dist="38100" dir="2700000" algn="tl">
                    <a:srgbClr val="C0C0C0"/>
                  </a:outerShdw>
                </a:effectLst>
                <a:ea typeface="Arial" pitchFamily="34" charset="0"/>
              </a:rPr>
              <a:t>Glomerulus</a:t>
            </a:r>
            <a:r>
              <a:rPr lang="en-US" altLang="en-US" sz="1800" dirty="0">
                <a:ea typeface="Arial" pitchFamily="34" charset="0"/>
              </a:rPr>
              <a:t> – a tuft of capillaries associated with a renal tubule</a:t>
            </a:r>
          </a:p>
          <a:p>
            <a:pPr>
              <a:defRPr/>
            </a:pPr>
            <a:r>
              <a:rPr lang="en-US" altLang="en-US" sz="1800" dirty="0">
                <a:effectLst>
                  <a:outerShdw blurRad="38100" dist="38100" dir="2700000" algn="tl">
                    <a:srgbClr val="C0C0C0"/>
                  </a:outerShdw>
                </a:effectLst>
                <a:ea typeface="Arial" pitchFamily="34" charset="0"/>
              </a:rPr>
              <a:t>Glomerular (Bowman</a:t>
            </a:r>
            <a:r>
              <a:rPr lang="ja-JP" altLang="en-US" sz="1800" dirty="0">
                <a:effectLst>
                  <a:outerShdw blurRad="38100" dist="38100" dir="2700000" algn="tl">
                    <a:srgbClr val="C0C0C0"/>
                  </a:outerShdw>
                </a:effectLst>
                <a:ea typeface="ＭＳ Ｐゴシック" pitchFamily="34" charset="-128"/>
              </a:rPr>
              <a:t>’</a:t>
            </a:r>
            <a:r>
              <a:rPr lang="en-US" altLang="ja-JP" sz="1800" dirty="0">
                <a:effectLst>
                  <a:outerShdw blurRad="38100" dist="38100" dir="2700000" algn="tl">
                    <a:srgbClr val="C0C0C0"/>
                  </a:outerShdw>
                </a:effectLst>
                <a:ea typeface="ＭＳ Ｐゴシック" pitchFamily="34" charset="-128"/>
              </a:rPr>
              <a:t>s) capsule </a:t>
            </a:r>
            <a:r>
              <a:rPr lang="en-US" altLang="ja-JP" sz="1800" dirty="0">
                <a:ea typeface="ＭＳ Ｐゴシック" pitchFamily="34" charset="-128"/>
              </a:rPr>
              <a:t>– blind, cup-shaped end of a renal tubule that completely surrounds the glomerulus</a:t>
            </a:r>
          </a:p>
          <a:p>
            <a:pPr lvl="1">
              <a:defRPr/>
            </a:pPr>
            <a:endParaRPr lang="en-US" altLang="ja-JP" sz="1800" dirty="0">
              <a:solidFill>
                <a:schemeClr val="tx1"/>
              </a:solidFill>
              <a:ea typeface="ＭＳ Ｐゴシック" pitchFamily="34" charset="-128"/>
            </a:endParaRPr>
          </a:p>
          <a:p>
            <a:pPr>
              <a:buFontTx/>
              <a:buNone/>
              <a:defRPr/>
            </a:pPr>
            <a:endParaRPr lang="en-US" altLang="en-US" sz="1800" dirty="0">
              <a:ea typeface="ＭＳ Ｐゴシック" pitchFamily="34" charset="-128"/>
            </a:endParaRPr>
          </a:p>
        </p:txBody>
      </p:sp>
      <p:sp>
        <p:nvSpPr>
          <p:cNvPr id="6" name="Rectangle 3"/>
          <p:cNvSpPr txBox="1">
            <a:spLocks noChangeArrowheads="1"/>
          </p:cNvSpPr>
          <p:nvPr/>
        </p:nvSpPr>
        <p:spPr>
          <a:xfrm>
            <a:off x="451702" y="4725144"/>
            <a:ext cx="5066646" cy="1656184"/>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lgn="just">
              <a:buFontTx/>
              <a:buNone/>
              <a:defRPr/>
            </a:pPr>
            <a:endParaRPr lang="en-US" altLang="en-US" sz="2000" dirty="0">
              <a:solidFill>
                <a:schemeClr val="tx1"/>
              </a:solidFill>
              <a:ea typeface="Arial" pitchFamily="34" charset="0"/>
            </a:endParaRPr>
          </a:p>
          <a:p>
            <a:pPr marL="274320" lvl="1" indent="0" algn="just">
              <a:buNone/>
              <a:defRPr/>
            </a:pPr>
            <a:r>
              <a:rPr lang="en-US" altLang="en-US" sz="1800" dirty="0">
                <a:solidFill>
                  <a:schemeClr val="tx1"/>
                </a:solidFill>
                <a:effectLst>
                  <a:outerShdw blurRad="38100" dist="38100" dir="2700000" algn="tl">
                    <a:srgbClr val="C0C0C0"/>
                  </a:outerShdw>
                </a:effectLst>
                <a:ea typeface="Arial" pitchFamily="34" charset="0"/>
              </a:rPr>
              <a:t>Glomerular endothelium </a:t>
            </a:r>
            <a:r>
              <a:rPr lang="en-US" altLang="en-US" sz="1800" dirty="0">
                <a:solidFill>
                  <a:schemeClr val="tx1"/>
                </a:solidFill>
                <a:ea typeface="Arial" pitchFamily="34" charset="0"/>
              </a:rPr>
              <a:t>– fenestrated epithelium that allows solute-rich, virtually protein-free filtrate to pass from the blood into the glomerular capsule</a:t>
            </a:r>
          </a:p>
        </p:txBody>
      </p:sp>
      <p:sp>
        <p:nvSpPr>
          <p:cNvPr id="10" name="Rectangle 9"/>
          <p:cNvSpPr/>
          <p:nvPr/>
        </p:nvSpPr>
        <p:spPr>
          <a:xfrm>
            <a:off x="717398" y="5040862"/>
            <a:ext cx="4800950" cy="1254300"/>
          </a:xfrm>
          <a:prstGeom prst="rect">
            <a:avLst/>
          </a:prstGeom>
          <a:noFill/>
          <a:ln w="38100">
            <a:solidFill>
              <a:schemeClr val="accen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3"/>
          <p:cNvSpPr txBox="1">
            <a:spLocks noChangeArrowheads="1"/>
          </p:cNvSpPr>
          <p:nvPr/>
        </p:nvSpPr>
        <p:spPr>
          <a:xfrm>
            <a:off x="6090888" y="1318015"/>
            <a:ext cx="5521032" cy="44196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defRPr/>
            </a:pPr>
            <a:r>
              <a:rPr lang="en-US" altLang="en-US" sz="2000" b="1" dirty="0">
                <a:solidFill>
                  <a:srgbClr val="000000"/>
                </a:solidFill>
                <a:ea typeface="ＭＳ Ｐゴシック" pitchFamily="34" charset="-128"/>
              </a:rPr>
              <a:t>Anatomy of the glomerular capsule:</a:t>
            </a:r>
          </a:p>
          <a:p>
            <a:pPr>
              <a:defRPr/>
            </a:pPr>
            <a:r>
              <a:rPr lang="en-US" altLang="en-US" sz="2000" dirty="0">
                <a:solidFill>
                  <a:srgbClr val="000000"/>
                </a:solidFill>
                <a:ea typeface="ＭＳ Ｐゴシック" pitchFamily="34" charset="-128"/>
              </a:rPr>
              <a:t>The external parietal layer is a structural layer</a:t>
            </a:r>
          </a:p>
          <a:p>
            <a:pPr>
              <a:defRPr/>
            </a:pPr>
            <a:r>
              <a:rPr lang="en-US" altLang="en-US" sz="2000" dirty="0">
                <a:solidFill>
                  <a:srgbClr val="000000"/>
                </a:solidFill>
                <a:ea typeface="ＭＳ Ｐゴシック" pitchFamily="34" charset="-128"/>
              </a:rPr>
              <a:t>The visceral layer consists of modified, branching epithelial </a:t>
            </a:r>
            <a:r>
              <a:rPr lang="en-US" altLang="en-US" sz="2000" b="1" dirty="0">
                <a:solidFill>
                  <a:srgbClr val="0070C0"/>
                </a:solidFill>
                <a:effectLst>
                  <a:outerShdw blurRad="38100" dist="38100" dir="2700000" algn="tl">
                    <a:srgbClr val="C0C0C0"/>
                  </a:outerShdw>
                </a:effectLst>
                <a:ea typeface="ＭＳ Ｐゴシック" pitchFamily="34" charset="-128"/>
              </a:rPr>
              <a:t>podocytes</a:t>
            </a:r>
            <a:endParaRPr lang="en-US" altLang="en-US" sz="2000" dirty="0">
              <a:solidFill>
                <a:srgbClr val="000000"/>
              </a:solidFill>
              <a:ea typeface="ＭＳ Ｐゴシック" pitchFamily="34" charset="-128"/>
            </a:endParaRPr>
          </a:p>
          <a:p>
            <a:pPr>
              <a:defRPr/>
            </a:pPr>
            <a:r>
              <a:rPr lang="en-US" altLang="en-US" sz="2000" dirty="0">
                <a:solidFill>
                  <a:srgbClr val="000000"/>
                </a:solidFill>
                <a:ea typeface="ＭＳ Ｐゴシック" pitchFamily="34" charset="-128"/>
              </a:rPr>
              <a:t>Extensions of the octopus-like podocytes terminate in foot processes</a:t>
            </a:r>
            <a:endParaRPr lang="en-US" altLang="en-US" sz="2000" dirty="0">
              <a:ea typeface="ＭＳ Ｐゴシック" pitchFamily="34" charset="-128"/>
            </a:endParaRPr>
          </a:p>
          <a:p>
            <a:pPr>
              <a:defRPr/>
            </a:pPr>
            <a:r>
              <a:rPr lang="en-US" altLang="en-US" sz="2000" dirty="0">
                <a:ea typeface="ＭＳ Ｐゴシック" pitchFamily="34" charset="-128"/>
              </a:rPr>
              <a:t>Filtration slits – openings between the foot processes that allow filtrate to pass into the capsular space</a:t>
            </a:r>
          </a:p>
        </p:txBody>
      </p:sp>
      <p:pic>
        <p:nvPicPr>
          <p:cNvPr id="13" name="Picture 12" descr="malpighian-corpuscle--struc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4914" y="4528653"/>
            <a:ext cx="4392488" cy="175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69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xEl>
                                              <p:pRg st="3" end="3"/>
                                            </p:txEl>
                                          </p:spTgt>
                                        </p:tgtEl>
                                        <p:attrNameLst>
                                          <p:attrName>style.visibility</p:attrName>
                                        </p:attrNameLst>
                                      </p:cBhvr>
                                      <p:to>
                                        <p:strVal val="visible"/>
                                      </p:to>
                                    </p:set>
                                    <p:animEffect transition="in" filter="blinds(horizontal)">
                                      <p:cBhvr>
                                        <p:cTn id="42" dur="500"/>
                                        <p:tgtEl>
                                          <p:spTgt spid="1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blinds(horizontal)">
                                      <p:cBhvr>
                                        <p:cTn id="47" dur="500"/>
                                        <p:tgtEl>
                                          <p:spTgt spid="12">
                                            <p:txEl>
                                              <p:pRg st="4" end="4"/>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linds(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4420" y="1284902"/>
            <a:ext cx="5484972" cy="507144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85679" y="2768078"/>
            <a:ext cx="5292707" cy="969320"/>
          </a:xfrm>
          <a:prstGeom prst="rect">
            <a:avLst/>
          </a:prstGeom>
          <a:solidFill>
            <a:schemeClr val="accent2">
              <a:alpha val="10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77400" y="1272321"/>
            <a:ext cx="5300986" cy="1345704"/>
          </a:xfrm>
          <a:prstGeom prst="rect">
            <a:avLst/>
          </a:prstGeom>
          <a:solidFill>
            <a:schemeClr val="accent2">
              <a:alpha val="10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Renal Tubules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9</a:t>
            </a:fld>
            <a:endParaRPr lang="en-US" dirty="0">
              <a:solidFill>
                <a:srgbClr val="464653"/>
              </a:solidFill>
            </a:endParaRPr>
          </a:p>
        </p:txBody>
      </p:sp>
      <p:sp>
        <p:nvSpPr>
          <p:cNvPr id="5" name="Rectangle 3"/>
          <p:cNvSpPr txBox="1">
            <a:spLocks noGrp="1" noChangeArrowheads="1"/>
          </p:cNvSpPr>
          <p:nvPr>
            <p:ph sz="quarter" idx="1"/>
          </p:nvPr>
        </p:nvSpPr>
        <p:spPr>
          <a:xfrm>
            <a:off x="588378" y="4022565"/>
            <a:ext cx="5290008" cy="2354306"/>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defRPr/>
            </a:pPr>
            <a:r>
              <a:rPr lang="en-US" altLang="en-US" sz="2000" b="1" dirty="0">
                <a:solidFill>
                  <a:schemeClr val="accent1"/>
                </a:solidFill>
                <a:effectLst>
                  <a:outerShdw blurRad="38100" dist="38100" dir="2700000" algn="tl">
                    <a:srgbClr val="C0C0C0"/>
                  </a:outerShdw>
                </a:effectLst>
                <a:ea typeface="ＭＳ Ｐゴシック" pitchFamily="34" charset="-128"/>
              </a:rPr>
              <a:t>Loop of Henle:</a:t>
            </a:r>
          </a:p>
          <a:p>
            <a:pPr>
              <a:defRPr/>
            </a:pPr>
            <a:r>
              <a:rPr lang="en-US" altLang="en-US" sz="2000" dirty="0">
                <a:solidFill>
                  <a:srgbClr val="000000"/>
                </a:solidFill>
                <a:ea typeface="ＭＳ Ｐゴシック" pitchFamily="34" charset="-128"/>
              </a:rPr>
              <a:t>a hairpin-shaped loop of the renal tubule</a:t>
            </a:r>
          </a:p>
          <a:p>
            <a:pPr>
              <a:defRPr/>
            </a:pPr>
            <a:r>
              <a:rPr lang="en-US" altLang="en-US" sz="2000" dirty="0">
                <a:solidFill>
                  <a:srgbClr val="000000"/>
                </a:solidFill>
                <a:ea typeface="Arial" pitchFamily="34" charset="0"/>
              </a:rPr>
              <a:t>Proximal part is similar to the proximal convoluted tubule.</a:t>
            </a:r>
          </a:p>
          <a:p>
            <a:pPr>
              <a:defRPr/>
            </a:pPr>
            <a:r>
              <a:rPr lang="en-US" altLang="en-US" sz="2000" dirty="0">
                <a:solidFill>
                  <a:srgbClr val="000000"/>
                </a:solidFill>
                <a:ea typeface="Arial" pitchFamily="34" charset="0"/>
              </a:rPr>
              <a:t>Proximal part is followed by the thin segment and the thick segment.</a:t>
            </a:r>
          </a:p>
          <a:p>
            <a:pPr lvl="1">
              <a:defRPr/>
            </a:pPr>
            <a:endParaRPr lang="en-US" altLang="en-US" sz="2000" dirty="0">
              <a:solidFill>
                <a:srgbClr val="000000"/>
              </a:solidFill>
              <a:ea typeface="Arial" pitchFamily="34" charset="0"/>
            </a:endParaRPr>
          </a:p>
          <a:p>
            <a:pPr lvl="1">
              <a:defRPr/>
            </a:pPr>
            <a:endParaRPr lang="en-US" altLang="en-US" sz="2000" dirty="0">
              <a:ea typeface="Arial" pitchFamily="34" charset="0"/>
            </a:endParaRPr>
          </a:p>
        </p:txBody>
      </p:sp>
      <p:sp>
        <p:nvSpPr>
          <p:cNvPr id="6" name="Rectangle 3"/>
          <p:cNvSpPr txBox="1">
            <a:spLocks noChangeArrowheads="1"/>
          </p:cNvSpPr>
          <p:nvPr/>
        </p:nvSpPr>
        <p:spPr>
          <a:xfrm>
            <a:off x="6123269" y="1661943"/>
            <a:ext cx="5512937" cy="44958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defRPr/>
            </a:pPr>
            <a:r>
              <a:rPr lang="en-US" altLang="en-US" sz="2000" b="1" dirty="0">
                <a:solidFill>
                  <a:schemeClr val="accent1"/>
                </a:solidFill>
                <a:effectLst>
                  <a:outerShdw blurRad="38100" dist="38100" dir="2700000" algn="tl">
                    <a:srgbClr val="C0C0C0"/>
                  </a:outerShdw>
                </a:effectLst>
                <a:ea typeface="ＭＳ Ｐゴシック" pitchFamily="34" charset="-128"/>
              </a:rPr>
              <a:t>Connecting Tubules</a:t>
            </a:r>
          </a:p>
          <a:p>
            <a:pPr>
              <a:buFontTx/>
              <a:buNone/>
              <a:defRPr/>
            </a:pPr>
            <a:r>
              <a:rPr lang="en-US" altLang="en-US" sz="2000" dirty="0">
                <a:solidFill>
                  <a:srgbClr val="000000"/>
                </a:solidFill>
                <a:ea typeface="ＭＳ Ｐゴシック" pitchFamily="34" charset="-128"/>
              </a:rPr>
              <a:t>Two important cell types are found here:</a:t>
            </a:r>
          </a:p>
          <a:p>
            <a:pPr lvl="1">
              <a:defRPr/>
            </a:pPr>
            <a:endParaRPr lang="en-US" altLang="en-US" sz="2000" b="1" dirty="0" smtClean="0">
              <a:solidFill>
                <a:srgbClr val="FF3300"/>
              </a:solidFill>
              <a:effectLst>
                <a:outerShdw blurRad="38100" dist="38100" dir="2700000" algn="tl">
                  <a:srgbClr val="C0C0C0"/>
                </a:outerShdw>
              </a:effectLst>
              <a:ea typeface="Arial" pitchFamily="34" charset="0"/>
            </a:endParaRPr>
          </a:p>
          <a:p>
            <a:pPr lvl="1">
              <a:defRPr/>
            </a:pPr>
            <a:r>
              <a:rPr lang="en-US" altLang="en-US" sz="2000" b="1" dirty="0" smtClean="0">
                <a:solidFill>
                  <a:srgbClr val="FF3300"/>
                </a:solidFill>
                <a:effectLst>
                  <a:outerShdw blurRad="38100" dist="38100" dir="2700000" algn="tl">
                    <a:srgbClr val="C0C0C0"/>
                  </a:outerShdw>
                </a:effectLst>
                <a:ea typeface="Arial" pitchFamily="34" charset="0"/>
              </a:rPr>
              <a:t>Intercalated </a:t>
            </a:r>
            <a:r>
              <a:rPr lang="en-US" altLang="en-US" sz="2000" b="1" dirty="0">
                <a:solidFill>
                  <a:srgbClr val="FF3300"/>
                </a:solidFill>
                <a:effectLst>
                  <a:outerShdw blurRad="38100" dist="38100" dir="2700000" algn="tl">
                    <a:srgbClr val="C0C0C0"/>
                  </a:outerShdw>
                </a:effectLst>
                <a:ea typeface="Arial" pitchFamily="34" charset="0"/>
              </a:rPr>
              <a:t>cells</a:t>
            </a:r>
          </a:p>
          <a:p>
            <a:pPr lvl="2">
              <a:defRPr/>
            </a:pPr>
            <a:r>
              <a:rPr lang="en-US" altLang="en-US" dirty="0">
                <a:solidFill>
                  <a:srgbClr val="000000"/>
                </a:solidFill>
                <a:ea typeface="Arial" pitchFamily="34" charset="0"/>
              </a:rPr>
              <a:t>Has a microvilli.</a:t>
            </a:r>
          </a:p>
          <a:p>
            <a:pPr lvl="2">
              <a:defRPr/>
            </a:pPr>
            <a:r>
              <a:rPr lang="en-US" altLang="en-US" dirty="0">
                <a:solidFill>
                  <a:srgbClr val="000000"/>
                </a:solidFill>
                <a:ea typeface="Arial" pitchFamily="34" charset="0"/>
              </a:rPr>
              <a:t>Function in maintaining the acid-base balance of the body.</a:t>
            </a:r>
          </a:p>
          <a:p>
            <a:pPr lvl="1">
              <a:defRPr/>
            </a:pPr>
            <a:endParaRPr lang="en-US" altLang="en-US" sz="2000" b="1" dirty="0" smtClean="0">
              <a:solidFill>
                <a:srgbClr val="FF3300"/>
              </a:solidFill>
              <a:effectLst>
                <a:outerShdw blurRad="38100" dist="38100" dir="2700000" algn="tl">
                  <a:srgbClr val="C0C0C0"/>
                </a:outerShdw>
              </a:effectLst>
              <a:ea typeface="Arial" pitchFamily="34" charset="0"/>
            </a:endParaRPr>
          </a:p>
          <a:p>
            <a:pPr lvl="1">
              <a:defRPr/>
            </a:pPr>
            <a:r>
              <a:rPr lang="en-US" altLang="en-US" sz="2000" b="1" dirty="0" smtClean="0">
                <a:solidFill>
                  <a:srgbClr val="FF3300"/>
                </a:solidFill>
                <a:effectLst>
                  <a:outerShdw blurRad="38100" dist="38100" dir="2700000" algn="tl">
                    <a:srgbClr val="C0C0C0"/>
                  </a:outerShdw>
                </a:effectLst>
                <a:ea typeface="Arial" pitchFamily="34" charset="0"/>
              </a:rPr>
              <a:t>Principal </a:t>
            </a:r>
            <a:r>
              <a:rPr lang="en-US" altLang="en-US" sz="2000" b="1" dirty="0">
                <a:solidFill>
                  <a:srgbClr val="FF3300"/>
                </a:solidFill>
                <a:effectLst>
                  <a:outerShdw blurRad="38100" dist="38100" dir="2700000" algn="tl">
                    <a:srgbClr val="C0C0C0"/>
                  </a:outerShdw>
                </a:effectLst>
                <a:ea typeface="Arial" pitchFamily="34" charset="0"/>
              </a:rPr>
              <a:t>cells</a:t>
            </a:r>
          </a:p>
          <a:p>
            <a:pPr lvl="2">
              <a:defRPr/>
            </a:pPr>
            <a:r>
              <a:rPr lang="en-US" altLang="en-US" dirty="0">
                <a:solidFill>
                  <a:srgbClr val="000000"/>
                </a:solidFill>
                <a:ea typeface="Arial" pitchFamily="34" charset="0"/>
              </a:rPr>
              <a:t>Without microvilli.</a:t>
            </a:r>
          </a:p>
          <a:p>
            <a:pPr lvl="2">
              <a:defRPr/>
            </a:pPr>
            <a:r>
              <a:rPr lang="en-US" altLang="en-US" dirty="0">
                <a:solidFill>
                  <a:srgbClr val="000000"/>
                </a:solidFill>
                <a:ea typeface="Arial" pitchFamily="34" charset="0"/>
              </a:rPr>
              <a:t>Help maintain the body</a:t>
            </a:r>
            <a:r>
              <a:rPr lang="ja-JP" altLang="en-US">
                <a:solidFill>
                  <a:srgbClr val="000000"/>
                </a:solidFill>
                <a:ea typeface="ＭＳ Ｐゴシック" pitchFamily="34" charset="-128"/>
              </a:rPr>
              <a:t>’</a:t>
            </a:r>
            <a:r>
              <a:rPr lang="en-US" altLang="ja-JP" dirty="0">
                <a:solidFill>
                  <a:srgbClr val="000000"/>
                </a:solidFill>
                <a:ea typeface="ＭＳ Ｐゴシック" pitchFamily="34" charset="-128"/>
              </a:rPr>
              <a:t>s water and salt balance.</a:t>
            </a:r>
          </a:p>
          <a:p>
            <a:pPr>
              <a:defRPr/>
            </a:pPr>
            <a:endParaRPr lang="en-US" altLang="en-US" sz="2000" dirty="0">
              <a:ea typeface="ＭＳ Ｐゴシック" pitchFamily="34" charset="-128"/>
            </a:endParaRPr>
          </a:p>
        </p:txBody>
      </p:sp>
      <p:sp>
        <p:nvSpPr>
          <p:cNvPr id="4" name="Rectangle 3"/>
          <p:cNvSpPr/>
          <p:nvPr/>
        </p:nvSpPr>
        <p:spPr>
          <a:xfrm>
            <a:off x="609448" y="1400579"/>
            <a:ext cx="5268939" cy="1200329"/>
          </a:xfrm>
          <a:prstGeom prst="rect">
            <a:avLst/>
          </a:prstGeom>
        </p:spPr>
        <p:txBody>
          <a:bodyPr wrap="square">
            <a:spAutoFit/>
          </a:bodyPr>
          <a:lstStyle/>
          <a:p>
            <a:pPr>
              <a:defRPr/>
            </a:pPr>
            <a:r>
              <a:rPr lang="en-US" altLang="en-US" b="1" dirty="0">
                <a:solidFill>
                  <a:schemeClr val="accent1"/>
                </a:solidFill>
                <a:effectLst>
                  <a:outerShdw blurRad="38100" dist="38100" dir="2700000" algn="tl">
                    <a:srgbClr val="C0C0C0"/>
                  </a:outerShdw>
                </a:effectLst>
                <a:ea typeface="ＭＳ Ｐゴシック" pitchFamily="34" charset="-128"/>
              </a:rPr>
              <a:t>Proximal convoluted tubule: </a:t>
            </a:r>
          </a:p>
          <a:p>
            <a:pPr>
              <a:defRPr/>
            </a:pPr>
            <a:r>
              <a:rPr lang="en-US" altLang="en-US" dirty="0">
                <a:solidFill>
                  <a:srgbClr val="000000"/>
                </a:solidFill>
                <a:effectLst>
                  <a:outerShdw blurRad="38100" dist="38100" dir="2700000" algn="tl">
                    <a:srgbClr val="C0C0C0"/>
                  </a:outerShdw>
                </a:effectLst>
                <a:ea typeface="ＭＳ Ｐゴシック" pitchFamily="34" charset="-128"/>
              </a:rPr>
              <a:t>Has m</a:t>
            </a:r>
            <a:r>
              <a:rPr lang="en-US" altLang="en-US" dirty="0">
                <a:solidFill>
                  <a:srgbClr val="000000"/>
                </a:solidFill>
                <a:ea typeface="ＭＳ Ｐゴシック" pitchFamily="34" charset="-128"/>
              </a:rPr>
              <a:t>icrovilli and mitochondria.</a:t>
            </a:r>
          </a:p>
          <a:p>
            <a:pPr>
              <a:defRPr/>
            </a:pPr>
            <a:r>
              <a:rPr lang="en-US" altLang="en-US" dirty="0">
                <a:ea typeface="Arial" pitchFamily="34" charset="0"/>
              </a:rPr>
              <a:t>Reabsorbs water and solutes from filtrate and secretes substances into it</a:t>
            </a:r>
            <a:r>
              <a:rPr lang="en-US" altLang="en-US" dirty="0">
                <a:ea typeface="ＭＳ Ｐゴシック" pitchFamily="34" charset="-128"/>
              </a:rPr>
              <a:t>.</a:t>
            </a:r>
          </a:p>
        </p:txBody>
      </p:sp>
      <p:sp>
        <p:nvSpPr>
          <p:cNvPr id="8" name="Rectangle 7"/>
          <p:cNvSpPr/>
          <p:nvPr/>
        </p:nvSpPr>
        <p:spPr>
          <a:xfrm>
            <a:off x="585679" y="2814067"/>
            <a:ext cx="5292707" cy="923330"/>
          </a:xfrm>
          <a:prstGeom prst="rect">
            <a:avLst/>
          </a:prstGeom>
        </p:spPr>
        <p:txBody>
          <a:bodyPr wrap="square">
            <a:spAutoFit/>
          </a:bodyPr>
          <a:lstStyle/>
          <a:p>
            <a:pPr>
              <a:defRPr/>
            </a:pPr>
            <a:r>
              <a:rPr lang="en-US" altLang="en-US" b="1" dirty="0">
                <a:solidFill>
                  <a:schemeClr val="accent1"/>
                </a:solidFill>
                <a:effectLst>
                  <a:outerShdw blurRad="38100" dist="38100" dir="2700000" algn="tl">
                    <a:srgbClr val="C0C0C0"/>
                  </a:outerShdw>
                </a:effectLst>
                <a:ea typeface="ＭＳ Ｐゴシック" pitchFamily="34" charset="-128"/>
              </a:rPr>
              <a:t>Distal convoluted tubule </a:t>
            </a:r>
            <a:r>
              <a:rPr lang="en-US" altLang="en-US" dirty="0">
                <a:solidFill>
                  <a:schemeClr val="accent1"/>
                </a:solidFill>
                <a:ea typeface="ＭＳ Ｐゴシック" pitchFamily="34" charset="-128"/>
              </a:rPr>
              <a:t>(DCT):</a:t>
            </a:r>
          </a:p>
          <a:p>
            <a:pPr>
              <a:defRPr/>
            </a:pPr>
            <a:r>
              <a:rPr lang="en-US" altLang="en-US" dirty="0">
                <a:solidFill>
                  <a:srgbClr val="000000"/>
                </a:solidFill>
                <a:ea typeface="ＭＳ Ｐゴシック" pitchFamily="34" charset="-128"/>
              </a:rPr>
              <a:t>Without microvilli that function more in secretion than reabsorption.</a:t>
            </a:r>
          </a:p>
        </p:txBody>
      </p:sp>
      <p:sp>
        <p:nvSpPr>
          <p:cNvPr id="10" name="Rectangle 9"/>
          <p:cNvSpPr/>
          <p:nvPr/>
        </p:nvSpPr>
        <p:spPr>
          <a:xfrm>
            <a:off x="577400" y="3943518"/>
            <a:ext cx="5300986" cy="2412832"/>
          </a:xfrm>
          <a:prstGeom prst="rect">
            <a:avLst/>
          </a:prstGeom>
          <a:solidFill>
            <a:schemeClr val="accent2">
              <a:alpha val="10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79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linds(vertical)">
                                      <p:cBhvr>
                                        <p:cTn id="32" dur="500"/>
                                        <p:tgtEl>
                                          <p:spTgt spid="6">
                                            <p:txEl>
                                              <p:pRg st="1" end="1"/>
                                            </p:txEl>
                                          </p:spTgt>
                                        </p:tgtEl>
                                      </p:cBhvr>
                                    </p:animEffect>
                                  </p:childTnLst>
                                </p:cTn>
                              </p:par>
                              <p:par>
                                <p:cTn id="33" presetID="3" presetClass="entr" presetSubtype="5"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blinds(vertical)">
                                      <p:cBhvr>
                                        <p:cTn id="35" dur="500"/>
                                        <p:tgtEl>
                                          <p:spTgt spid="6">
                                            <p:txEl>
                                              <p:pRg st="3" end="3"/>
                                            </p:txEl>
                                          </p:spTgt>
                                        </p:tgtEl>
                                      </p:cBhvr>
                                    </p:animEffect>
                                  </p:childTnLst>
                                </p:cTn>
                              </p:par>
                              <p:par>
                                <p:cTn id="36" presetID="3" presetClass="entr" presetSubtype="5" fill="hold"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blinds(vertical)">
                                      <p:cBhvr>
                                        <p:cTn id="38" dur="500"/>
                                        <p:tgtEl>
                                          <p:spTgt spid="6">
                                            <p:txEl>
                                              <p:pRg st="4" end="4"/>
                                            </p:txEl>
                                          </p:spTgt>
                                        </p:tgtEl>
                                      </p:cBhvr>
                                    </p:animEffect>
                                  </p:childTnLst>
                                </p:cTn>
                              </p:par>
                              <p:par>
                                <p:cTn id="39" presetID="3" presetClass="entr" presetSubtype="5"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blinds(vertical)">
                                      <p:cBhvr>
                                        <p:cTn id="41" dur="500"/>
                                        <p:tgtEl>
                                          <p:spTgt spid="6">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5" fill="hold"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blinds(vertical)">
                                      <p:cBhvr>
                                        <p:cTn id="46" dur="500"/>
                                        <p:tgtEl>
                                          <p:spTgt spid="6">
                                            <p:txEl>
                                              <p:pRg st="7" end="7"/>
                                            </p:txEl>
                                          </p:spTgt>
                                        </p:tgtEl>
                                      </p:cBhvr>
                                    </p:animEffect>
                                  </p:childTnLst>
                                </p:cTn>
                              </p:par>
                              <p:par>
                                <p:cTn id="47" presetID="3" presetClass="entr" presetSubtype="5" fill="hold"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Effect transition="in" filter="blinds(vertical)">
                                      <p:cBhvr>
                                        <p:cTn id="49" dur="500"/>
                                        <p:tgtEl>
                                          <p:spTgt spid="6">
                                            <p:txEl>
                                              <p:pRg st="8" end="8"/>
                                            </p:txEl>
                                          </p:spTgt>
                                        </p:tgtEl>
                                      </p:cBhvr>
                                    </p:animEffect>
                                  </p:childTnLst>
                                </p:cTn>
                              </p:par>
                              <p:par>
                                <p:cTn id="50" presetID="3" presetClass="entr" presetSubtype="5" fill="hold" nodeType="with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vertical)">
                                      <p:cBhvr>
                                        <p:cTn id="5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4910</TotalTime>
  <Words>6594</Words>
  <Application>Microsoft Macintosh PowerPoint</Application>
  <PresentationFormat>Custom</PresentationFormat>
  <Paragraphs>802</Paragraphs>
  <Slides>53</Slides>
  <Notes>7</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53</vt:i4>
      </vt:variant>
    </vt:vector>
  </HeadingPairs>
  <TitlesOfParts>
    <vt:vector size="76" baseType="lpstr">
      <vt:lpstr>Andalus</vt:lpstr>
      <vt:lpstr>Arabic Typesetting</vt:lpstr>
      <vt:lpstr>Arial</vt:lpstr>
      <vt:lpstr>Arial Black</vt:lpstr>
      <vt:lpstr>ArialMT</vt:lpstr>
      <vt:lpstr>Bookman Old Style</vt:lpstr>
      <vt:lpstr>Calibri</vt:lpstr>
      <vt:lpstr>Courier New</vt:lpstr>
      <vt:lpstr>Franklin Gothic Medium</vt:lpstr>
      <vt:lpstr>Futura</vt:lpstr>
      <vt:lpstr>Gill Sans MT</vt:lpstr>
      <vt:lpstr>HelveticaNeue</vt:lpstr>
      <vt:lpstr>Malgun Gothic Semilight</vt:lpstr>
      <vt:lpstr>MS PGothic</vt:lpstr>
      <vt:lpstr>ＭＳ Ｐゴシック</vt:lpstr>
      <vt:lpstr>Sylfaen</vt:lpstr>
      <vt:lpstr>Symbol</vt:lpstr>
      <vt:lpstr>Times New Roman</vt:lpstr>
      <vt:lpstr>Times Roman</vt:lpstr>
      <vt:lpstr>Wingdings</vt:lpstr>
      <vt:lpstr>Wingdings 3</vt:lpstr>
      <vt:lpstr>Origin</vt:lpstr>
      <vt:lpstr>3_Origin</vt:lpstr>
      <vt:lpstr>Renal Function and GFR</vt:lpstr>
      <vt:lpstr>Objectives for Lectures 1 &amp; 2</vt:lpstr>
      <vt:lpstr>PowerPoint Presentation</vt:lpstr>
      <vt:lpstr>Function of the Kidney  </vt:lpstr>
      <vt:lpstr>Nitrogenous Wates </vt:lpstr>
      <vt:lpstr>Nephron: the functional unit of the kidney    </vt:lpstr>
      <vt:lpstr>Structure of Nephron</vt:lpstr>
      <vt:lpstr>The Nephron</vt:lpstr>
      <vt:lpstr>Renal Tubules </vt:lpstr>
      <vt:lpstr>PowerPoint Presentation</vt:lpstr>
      <vt:lpstr>  </vt:lpstr>
      <vt:lpstr>Vascular Resistance in Microcirculation </vt:lpstr>
      <vt:lpstr>PowerPoint Presentation</vt:lpstr>
      <vt:lpstr>Juxtaglomerular Apparatus (JGA) </vt:lpstr>
      <vt:lpstr>Juxtaglomerular Apparatus (JGA) </vt:lpstr>
      <vt:lpstr>1- Glomerular filtration </vt:lpstr>
      <vt:lpstr>PowerPoint Presentation</vt:lpstr>
      <vt:lpstr>a)Glomerular membrane</vt:lpstr>
      <vt:lpstr>b) Factor controls passage of molecules through this membrane (Characteristics of glomerular membrane) </vt:lpstr>
      <vt:lpstr>c) Forces responsible for passage of fluid (filtrate) through this membrane: Starling’s forces</vt:lpstr>
      <vt:lpstr>How changes in forces determining GFR affect GFR? </vt:lpstr>
      <vt:lpstr>PowerPoint Presentation</vt:lpstr>
      <vt:lpstr>Renal blood flow</vt:lpstr>
      <vt:lpstr>Urine Formation</vt:lpstr>
      <vt:lpstr>Mechanisms of Urine Formation</vt:lpstr>
      <vt:lpstr>Mechanisms of Urine Formation (continue)</vt:lpstr>
      <vt:lpstr>Glomerular Filtration Rate (GFR)  </vt:lpstr>
      <vt:lpstr>PowerPoint Presentation</vt:lpstr>
      <vt:lpstr>PowerPoint Presentation</vt:lpstr>
      <vt:lpstr>PowerPoint Presentation</vt:lpstr>
      <vt:lpstr>Glomerular filtration rate (GFR)</vt:lpstr>
      <vt:lpstr>PowerPoint Presentation</vt:lpstr>
      <vt:lpstr>PowerPoint Presentation</vt:lpstr>
      <vt:lpstr>PowerPoint Presentation</vt:lpstr>
      <vt:lpstr>PowerPoint Presentation</vt:lpstr>
      <vt:lpstr>PowerPoint Presentation</vt:lpstr>
      <vt:lpstr>PowerPoint Presentation</vt:lpstr>
      <vt:lpstr>Physiologic Regulation of GFR </vt:lpstr>
      <vt:lpstr>PowerPoint Presentation</vt:lpstr>
      <vt:lpstr>PowerPoint Presentation</vt:lpstr>
      <vt:lpstr>PowerPoint Presentation</vt:lpstr>
      <vt:lpstr>PowerPoint Presentation</vt:lpstr>
      <vt:lpstr>Effect of arterial blood pressure on GFR  </vt:lpstr>
      <vt:lpstr>General notes about autoregulation of GFR</vt:lpstr>
      <vt:lpstr>1- Autoregulation : Tubuloglomerular Feedback Mechanism </vt:lpstr>
      <vt:lpstr>1- Autoregulation : Tubuloglomerular Feedback Mechanism </vt:lpstr>
      <vt:lpstr>1- Autoregulation : Myogenic auto-regulation Mechanism </vt:lpstr>
      <vt:lpstr>Example of autoregulation  </vt:lpstr>
      <vt:lpstr>2-(Extrinsic): Hormonal Control of GFR</vt:lpstr>
      <vt:lpstr>2-(Extrinsic): Hormonal Control of GFR</vt:lpstr>
      <vt:lpstr>3- Sympathetic Control of GFR.</vt:lpstr>
      <vt:lpstr> Factors Affecting Renal Blood Flow and GFR </vt:lpstr>
      <vt:lpstr>Thank you! </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sh.a.13@outlook.com</cp:lastModifiedBy>
  <cp:revision>406</cp:revision>
  <cp:lastPrinted>2017-05-11T15:11:36Z</cp:lastPrinted>
  <dcterms:created xsi:type="dcterms:W3CDTF">2016-04-08T13:27:29Z</dcterms:created>
  <dcterms:modified xsi:type="dcterms:W3CDTF">2017-05-11T15:11:40Z</dcterms:modified>
</cp:coreProperties>
</file>