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2"/>
  </p:notesMasterIdLst>
  <p:sldIdLst>
    <p:sldId id="415" r:id="rId2"/>
    <p:sldId id="447" r:id="rId3"/>
    <p:sldId id="464" r:id="rId4"/>
    <p:sldId id="449" r:id="rId5"/>
    <p:sldId id="465" r:id="rId6"/>
    <p:sldId id="466" r:id="rId7"/>
    <p:sldId id="456" r:id="rId8"/>
    <p:sldId id="416" r:id="rId9"/>
    <p:sldId id="421" r:id="rId10"/>
    <p:sldId id="388" r:id="rId11"/>
    <p:sldId id="423" r:id="rId12"/>
    <p:sldId id="424" r:id="rId13"/>
    <p:sldId id="418" r:id="rId14"/>
    <p:sldId id="438" r:id="rId15"/>
    <p:sldId id="439" r:id="rId16"/>
    <p:sldId id="434" r:id="rId17"/>
    <p:sldId id="435" r:id="rId18"/>
    <p:sldId id="474" r:id="rId19"/>
    <p:sldId id="436" r:id="rId20"/>
    <p:sldId id="437" r:id="rId21"/>
    <p:sldId id="441" r:id="rId22"/>
    <p:sldId id="458" r:id="rId23"/>
    <p:sldId id="443" r:id="rId24"/>
    <p:sldId id="445" r:id="rId25"/>
    <p:sldId id="467" r:id="rId26"/>
    <p:sldId id="471" r:id="rId27"/>
    <p:sldId id="469" r:id="rId28"/>
    <p:sldId id="472" r:id="rId29"/>
    <p:sldId id="463" r:id="rId30"/>
    <p:sldId id="473" r:id="rId31"/>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54AB"/>
    <a:srgbClr val="D8B3DC"/>
    <a:srgbClr val="CCFFFF"/>
    <a:srgbClr val="933B95"/>
    <a:srgbClr val="993300"/>
    <a:srgbClr val="990000"/>
    <a:srgbClr val="D6EAF6"/>
    <a:srgbClr val="CC0000"/>
    <a:srgbClr val="66003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952" autoAdjust="0"/>
    <p:restoredTop sz="96098"/>
  </p:normalViewPr>
  <p:slideViewPr>
    <p:cSldViewPr>
      <p:cViewPr>
        <p:scale>
          <a:sx n="53" d="100"/>
          <a:sy n="53" d="100"/>
        </p:scale>
        <p:origin x="792" y="1632"/>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37D33-13C0-2C49-BFC9-29052F5ACFD4}" type="doc">
      <dgm:prSet loTypeId="urn:microsoft.com/office/officeart/2005/8/layout/hierarchy1" loCatId="" qsTypeId="urn:microsoft.com/office/officeart/2005/8/quickstyle/simple1" qsCatId="simple" csTypeId="urn:microsoft.com/office/officeart/2005/8/colors/colorful1" csCatId="colorful" phldr="1"/>
      <dgm:spPr/>
      <dgm:t>
        <a:bodyPr/>
        <a:lstStyle/>
        <a:p>
          <a:endParaRPr lang="en-US"/>
        </a:p>
      </dgm:t>
    </dgm:pt>
    <dgm:pt modelId="{0724E970-AB2A-3045-BE16-DDA28E4189AA}">
      <dgm:prSet phldrT="[Text]" custT="1"/>
      <dgm:spPr/>
      <dgm:t>
        <a:bodyPr/>
        <a:lstStyle/>
        <a:p>
          <a:r>
            <a:rPr lang="en-US" sz="1800" dirty="0" smtClean="0"/>
            <a:t>Regulation of GFR and RBF</a:t>
          </a:r>
          <a:endParaRPr lang="en-US" sz="1800" dirty="0"/>
        </a:p>
      </dgm:t>
    </dgm:pt>
    <dgm:pt modelId="{DB5A5680-5E00-9E49-B6E7-6FE0313FFC29}" type="parTrans" cxnId="{6AE88B1B-BEC6-4E43-9BE5-4972F6DAE12D}">
      <dgm:prSet/>
      <dgm:spPr/>
      <dgm:t>
        <a:bodyPr/>
        <a:lstStyle/>
        <a:p>
          <a:endParaRPr lang="en-US" sz="3200"/>
        </a:p>
      </dgm:t>
    </dgm:pt>
    <dgm:pt modelId="{25078BD8-93D0-1F4F-98B2-8FB7702B4F2D}" type="sibTrans" cxnId="{6AE88B1B-BEC6-4E43-9BE5-4972F6DAE12D}">
      <dgm:prSet/>
      <dgm:spPr/>
      <dgm:t>
        <a:bodyPr/>
        <a:lstStyle/>
        <a:p>
          <a:endParaRPr lang="en-US" sz="3200"/>
        </a:p>
      </dgm:t>
    </dgm:pt>
    <dgm:pt modelId="{FDFE7BEE-B6C4-3B49-B40C-C06F68503DDA}">
      <dgm:prSet phldrT="[Text]" custT="1"/>
      <dgm:spPr/>
      <dgm:t>
        <a:bodyPr/>
        <a:lstStyle/>
        <a:p>
          <a:r>
            <a:rPr lang="en-US" sz="1800" dirty="0" smtClean="0"/>
            <a:t>Intrinsic</a:t>
          </a:r>
          <a:endParaRPr lang="en-US" sz="1800" dirty="0"/>
        </a:p>
      </dgm:t>
    </dgm:pt>
    <dgm:pt modelId="{7AEFA4C6-0CC5-9C47-986A-17581FFD7271}" type="parTrans" cxnId="{22900CD0-A85B-1949-914F-6D504B923CCE}">
      <dgm:prSet/>
      <dgm:spPr/>
      <dgm:t>
        <a:bodyPr/>
        <a:lstStyle/>
        <a:p>
          <a:endParaRPr lang="en-US" sz="3200"/>
        </a:p>
      </dgm:t>
    </dgm:pt>
    <dgm:pt modelId="{63674C9B-E411-E74D-924A-CDC41CF6A7A1}" type="sibTrans" cxnId="{22900CD0-A85B-1949-914F-6D504B923CCE}">
      <dgm:prSet/>
      <dgm:spPr/>
      <dgm:t>
        <a:bodyPr/>
        <a:lstStyle/>
        <a:p>
          <a:endParaRPr lang="en-US" sz="3200"/>
        </a:p>
      </dgm:t>
    </dgm:pt>
    <dgm:pt modelId="{F024FB8B-88D4-484C-8CA8-B7D7A568C8A0}">
      <dgm:prSet phldrT="[Text]" custT="1"/>
      <dgm:spPr/>
      <dgm:t>
        <a:bodyPr/>
        <a:lstStyle/>
        <a:p>
          <a:r>
            <a:rPr lang="en-US" sz="1800" dirty="0" smtClean="0"/>
            <a:t>Myogenic</a:t>
          </a:r>
          <a:endParaRPr lang="en-US" sz="1800" dirty="0"/>
        </a:p>
      </dgm:t>
    </dgm:pt>
    <dgm:pt modelId="{68EAC13A-CB3A-AC43-B88A-C12E6BCDCAA8}" type="parTrans" cxnId="{73387A66-8418-2E43-BCD4-668234226952}">
      <dgm:prSet/>
      <dgm:spPr/>
      <dgm:t>
        <a:bodyPr/>
        <a:lstStyle/>
        <a:p>
          <a:endParaRPr lang="en-US" sz="3200"/>
        </a:p>
      </dgm:t>
    </dgm:pt>
    <dgm:pt modelId="{6375A961-3E72-5C4B-843C-9DAA9197F680}" type="sibTrans" cxnId="{73387A66-8418-2E43-BCD4-668234226952}">
      <dgm:prSet/>
      <dgm:spPr/>
      <dgm:t>
        <a:bodyPr/>
        <a:lstStyle/>
        <a:p>
          <a:endParaRPr lang="en-US" sz="3200"/>
        </a:p>
      </dgm:t>
    </dgm:pt>
    <dgm:pt modelId="{DAE19E6A-215E-634D-9CC2-BC501CC945CA}">
      <dgm:prSet phldrT="[Text]" custT="1"/>
      <dgm:spPr/>
      <dgm:t>
        <a:bodyPr/>
        <a:lstStyle/>
        <a:p>
          <a:r>
            <a:rPr lang="en-US" sz="1400" dirty="0" err="1" smtClean="0"/>
            <a:t>Tubuloglomerular</a:t>
          </a:r>
          <a:r>
            <a:rPr lang="en-US" sz="1400" dirty="0" smtClean="0"/>
            <a:t> feedback (TGF)</a:t>
          </a:r>
          <a:endParaRPr lang="en-US" sz="1400" dirty="0"/>
        </a:p>
      </dgm:t>
    </dgm:pt>
    <dgm:pt modelId="{4ED4F05C-1AC6-1543-AA50-96611211D5EB}" type="parTrans" cxnId="{DBAC4B44-6FD8-B14F-81AC-8D4D530CB48B}">
      <dgm:prSet/>
      <dgm:spPr/>
      <dgm:t>
        <a:bodyPr/>
        <a:lstStyle/>
        <a:p>
          <a:endParaRPr lang="en-US" sz="3200"/>
        </a:p>
      </dgm:t>
    </dgm:pt>
    <dgm:pt modelId="{B57DA780-B373-EB47-A6CF-5AFF6C7FD6FC}" type="sibTrans" cxnId="{DBAC4B44-6FD8-B14F-81AC-8D4D530CB48B}">
      <dgm:prSet/>
      <dgm:spPr/>
      <dgm:t>
        <a:bodyPr/>
        <a:lstStyle/>
        <a:p>
          <a:endParaRPr lang="en-US" sz="3200"/>
        </a:p>
      </dgm:t>
    </dgm:pt>
    <dgm:pt modelId="{6A714515-F635-9545-A619-8E307E0ECD8A}">
      <dgm:prSet phldrT="[Text]" custT="1"/>
      <dgm:spPr/>
      <dgm:t>
        <a:bodyPr/>
        <a:lstStyle/>
        <a:p>
          <a:r>
            <a:rPr lang="en-US" sz="1800" dirty="0" smtClean="0"/>
            <a:t>Extrinsic </a:t>
          </a:r>
          <a:endParaRPr lang="en-US" sz="1800" dirty="0"/>
        </a:p>
      </dgm:t>
    </dgm:pt>
    <dgm:pt modelId="{33DE1AC6-87E8-BC4E-AF65-1E42B6AD3ECA}" type="parTrans" cxnId="{F8C297C0-F349-EB40-ACF0-171061475512}">
      <dgm:prSet/>
      <dgm:spPr/>
      <dgm:t>
        <a:bodyPr/>
        <a:lstStyle/>
        <a:p>
          <a:endParaRPr lang="en-US" sz="3200"/>
        </a:p>
      </dgm:t>
    </dgm:pt>
    <dgm:pt modelId="{66C06C0E-3CF0-9F4D-BE89-F6153A211832}" type="sibTrans" cxnId="{F8C297C0-F349-EB40-ACF0-171061475512}">
      <dgm:prSet/>
      <dgm:spPr/>
      <dgm:t>
        <a:bodyPr/>
        <a:lstStyle/>
        <a:p>
          <a:endParaRPr lang="en-US" sz="3200"/>
        </a:p>
      </dgm:t>
    </dgm:pt>
    <dgm:pt modelId="{975C10FC-1CA4-F741-A4EA-B313CDB249A5}">
      <dgm:prSet phldrT="[Text]" custT="1"/>
      <dgm:spPr/>
      <dgm:t>
        <a:bodyPr/>
        <a:lstStyle/>
        <a:p>
          <a:r>
            <a:rPr lang="en-US" sz="1400" dirty="0" err="1" smtClean="0"/>
            <a:t>Nurogenic</a:t>
          </a:r>
          <a:r>
            <a:rPr lang="en-US" sz="1400" dirty="0" smtClean="0"/>
            <a:t> (sympathetic/</a:t>
          </a:r>
        </a:p>
        <a:p>
          <a:r>
            <a:rPr lang="en-US" sz="1400" dirty="0" smtClean="0"/>
            <a:t>parasympathetic)</a:t>
          </a:r>
          <a:endParaRPr lang="en-US" sz="1400" dirty="0"/>
        </a:p>
      </dgm:t>
    </dgm:pt>
    <dgm:pt modelId="{6FA51D01-1019-9641-BECC-7C03BD032FD0}" type="parTrans" cxnId="{E93A5002-F795-C64B-9E78-DB69472C8FCF}">
      <dgm:prSet/>
      <dgm:spPr/>
      <dgm:t>
        <a:bodyPr/>
        <a:lstStyle/>
        <a:p>
          <a:endParaRPr lang="en-US" sz="3200"/>
        </a:p>
      </dgm:t>
    </dgm:pt>
    <dgm:pt modelId="{6B78CD14-505B-6B44-BB1C-B50D4C11DCDF}" type="sibTrans" cxnId="{E93A5002-F795-C64B-9E78-DB69472C8FCF}">
      <dgm:prSet/>
      <dgm:spPr/>
      <dgm:t>
        <a:bodyPr/>
        <a:lstStyle/>
        <a:p>
          <a:pPr rtl="0"/>
          <a:endParaRPr lang="en-US" sz="3200"/>
        </a:p>
      </dgm:t>
    </dgm:pt>
    <dgm:pt modelId="{94018725-A370-6E42-97E1-9942B2589A17}">
      <dgm:prSet custT="1"/>
      <dgm:spPr/>
      <dgm:t>
        <a:bodyPr/>
        <a:lstStyle/>
        <a:p>
          <a:r>
            <a:rPr lang="en-US" sz="1800" dirty="0" smtClean="0"/>
            <a:t>Humoral and pharmacological </a:t>
          </a:r>
          <a:endParaRPr lang="en-US" sz="1800" dirty="0"/>
        </a:p>
      </dgm:t>
    </dgm:pt>
    <dgm:pt modelId="{0C658649-5B2A-CF4B-9785-BF5940ED6F35}" type="parTrans" cxnId="{686AC1FE-D2B7-FE4B-B809-5A067C77345F}">
      <dgm:prSet/>
      <dgm:spPr/>
      <dgm:t>
        <a:bodyPr/>
        <a:lstStyle/>
        <a:p>
          <a:endParaRPr lang="en-US" sz="3200"/>
        </a:p>
      </dgm:t>
    </dgm:pt>
    <dgm:pt modelId="{91F0CF78-8B64-A943-A84E-B6AEBFE409BA}" type="sibTrans" cxnId="{686AC1FE-D2B7-FE4B-B809-5A067C77345F}">
      <dgm:prSet/>
      <dgm:spPr/>
      <dgm:t>
        <a:bodyPr/>
        <a:lstStyle/>
        <a:p>
          <a:endParaRPr lang="en-US" sz="3200"/>
        </a:p>
      </dgm:t>
    </dgm:pt>
    <dgm:pt modelId="{12767998-BE08-FB4E-8953-EC5B2C012C8A}">
      <dgm:prSet/>
      <dgm:spPr/>
      <dgm:t>
        <a:bodyPr/>
        <a:lstStyle/>
        <a:p>
          <a:r>
            <a:rPr lang="en-US" dirty="0" smtClean="0"/>
            <a:t>Physiological stress</a:t>
          </a:r>
          <a:endParaRPr lang="en-US" dirty="0"/>
        </a:p>
      </dgm:t>
    </dgm:pt>
    <dgm:pt modelId="{93B23760-D1A1-7146-A09F-AA49A3D717E8}" type="parTrans" cxnId="{DA2A6D48-C60F-154F-8680-70A0A8570AAE}">
      <dgm:prSet/>
      <dgm:spPr/>
      <dgm:t>
        <a:bodyPr/>
        <a:lstStyle/>
        <a:p>
          <a:endParaRPr lang="en-US"/>
        </a:p>
      </dgm:t>
    </dgm:pt>
    <dgm:pt modelId="{3A37FDD4-29CC-5143-A4E0-3ECABB8AC177}" type="sibTrans" cxnId="{DA2A6D48-C60F-154F-8680-70A0A8570AAE}">
      <dgm:prSet/>
      <dgm:spPr/>
      <dgm:t>
        <a:bodyPr/>
        <a:lstStyle/>
        <a:p>
          <a:endParaRPr lang="en-US"/>
        </a:p>
      </dgm:t>
    </dgm:pt>
    <dgm:pt modelId="{54B75941-00FD-F847-AA7E-2D75F2D9F35F}">
      <dgm:prSet/>
      <dgm:spPr/>
      <dgm:t>
        <a:bodyPr/>
        <a:lstStyle/>
        <a:p>
          <a:r>
            <a:rPr lang="en-US" dirty="0" smtClean="0"/>
            <a:t>Posture</a:t>
          </a:r>
          <a:endParaRPr lang="en-US" dirty="0"/>
        </a:p>
      </dgm:t>
    </dgm:pt>
    <dgm:pt modelId="{FBB3C239-1F3A-AC4B-A639-557B4461A78B}" type="parTrans" cxnId="{F1AF8A9B-0B13-F84B-AA0C-2B4443B18713}">
      <dgm:prSet/>
      <dgm:spPr/>
      <dgm:t>
        <a:bodyPr/>
        <a:lstStyle/>
        <a:p>
          <a:endParaRPr lang="en-US"/>
        </a:p>
      </dgm:t>
    </dgm:pt>
    <dgm:pt modelId="{2B61B354-3508-174D-B6BB-D816358A7513}" type="sibTrans" cxnId="{F1AF8A9B-0B13-F84B-AA0C-2B4443B18713}">
      <dgm:prSet/>
      <dgm:spPr/>
      <dgm:t>
        <a:bodyPr/>
        <a:lstStyle/>
        <a:p>
          <a:endParaRPr lang="en-US"/>
        </a:p>
      </dgm:t>
    </dgm:pt>
    <dgm:pt modelId="{C297215A-F8E5-804C-AE08-BDBEB050C2A8}" type="pres">
      <dgm:prSet presAssocID="{99E37D33-13C0-2C49-BFC9-29052F5ACFD4}" presName="hierChild1" presStyleCnt="0">
        <dgm:presLayoutVars>
          <dgm:chPref val="1"/>
          <dgm:dir/>
          <dgm:animOne val="branch"/>
          <dgm:animLvl val="lvl"/>
          <dgm:resizeHandles/>
        </dgm:presLayoutVars>
      </dgm:prSet>
      <dgm:spPr/>
      <dgm:t>
        <a:bodyPr/>
        <a:lstStyle/>
        <a:p>
          <a:endParaRPr lang="en-US"/>
        </a:p>
      </dgm:t>
    </dgm:pt>
    <dgm:pt modelId="{D48F7F74-23D4-BC46-A36E-8C8FFBA9066C}" type="pres">
      <dgm:prSet presAssocID="{0724E970-AB2A-3045-BE16-DDA28E4189AA}" presName="hierRoot1" presStyleCnt="0"/>
      <dgm:spPr/>
    </dgm:pt>
    <dgm:pt modelId="{C274AD5F-E887-F246-B27B-6BEDD2983908}" type="pres">
      <dgm:prSet presAssocID="{0724E970-AB2A-3045-BE16-DDA28E4189AA}" presName="composite" presStyleCnt="0"/>
      <dgm:spPr/>
    </dgm:pt>
    <dgm:pt modelId="{0A40C026-95DD-F947-9B76-05C666CA09DC}" type="pres">
      <dgm:prSet presAssocID="{0724E970-AB2A-3045-BE16-DDA28E4189AA}" presName="background" presStyleLbl="node0" presStyleIdx="0" presStyleCnt="1"/>
      <dgm:spPr/>
    </dgm:pt>
    <dgm:pt modelId="{1FD81A92-D4E0-A241-A31B-70D582093750}" type="pres">
      <dgm:prSet presAssocID="{0724E970-AB2A-3045-BE16-DDA28E4189AA}" presName="text" presStyleLbl="fgAcc0" presStyleIdx="0" presStyleCnt="1">
        <dgm:presLayoutVars>
          <dgm:chPref val="3"/>
        </dgm:presLayoutVars>
      </dgm:prSet>
      <dgm:spPr/>
      <dgm:t>
        <a:bodyPr/>
        <a:lstStyle/>
        <a:p>
          <a:endParaRPr lang="en-US"/>
        </a:p>
      </dgm:t>
    </dgm:pt>
    <dgm:pt modelId="{F0F2F43B-1BE5-1341-8528-DADF18453D98}" type="pres">
      <dgm:prSet presAssocID="{0724E970-AB2A-3045-BE16-DDA28E4189AA}" presName="hierChild2" presStyleCnt="0"/>
      <dgm:spPr/>
    </dgm:pt>
    <dgm:pt modelId="{066DF787-E26D-314B-80FE-333B2E6E1E74}" type="pres">
      <dgm:prSet presAssocID="{7AEFA4C6-0CC5-9C47-986A-17581FFD7271}" presName="Name10" presStyleLbl="parChTrans1D2" presStyleIdx="0" presStyleCnt="2"/>
      <dgm:spPr/>
      <dgm:t>
        <a:bodyPr/>
        <a:lstStyle/>
        <a:p>
          <a:endParaRPr lang="en-US"/>
        </a:p>
      </dgm:t>
    </dgm:pt>
    <dgm:pt modelId="{6BD6547A-C6EE-3C40-8469-32D7713BC90D}" type="pres">
      <dgm:prSet presAssocID="{FDFE7BEE-B6C4-3B49-B40C-C06F68503DDA}" presName="hierRoot2" presStyleCnt="0"/>
      <dgm:spPr/>
    </dgm:pt>
    <dgm:pt modelId="{9CC15641-D131-7542-83B1-F78C8CC97FB5}" type="pres">
      <dgm:prSet presAssocID="{FDFE7BEE-B6C4-3B49-B40C-C06F68503DDA}" presName="composite2" presStyleCnt="0"/>
      <dgm:spPr/>
    </dgm:pt>
    <dgm:pt modelId="{0A87AE8C-9D00-874A-9A1D-35F5B9BCB0D5}" type="pres">
      <dgm:prSet presAssocID="{FDFE7BEE-B6C4-3B49-B40C-C06F68503DDA}" presName="background2" presStyleLbl="node2" presStyleIdx="0" presStyleCnt="2"/>
      <dgm:spPr/>
    </dgm:pt>
    <dgm:pt modelId="{FEED24E5-D8FE-FA4F-A208-D05B210E93A7}" type="pres">
      <dgm:prSet presAssocID="{FDFE7BEE-B6C4-3B49-B40C-C06F68503DDA}" presName="text2" presStyleLbl="fgAcc2" presStyleIdx="0" presStyleCnt="2">
        <dgm:presLayoutVars>
          <dgm:chPref val="3"/>
        </dgm:presLayoutVars>
      </dgm:prSet>
      <dgm:spPr/>
      <dgm:t>
        <a:bodyPr/>
        <a:lstStyle/>
        <a:p>
          <a:endParaRPr lang="en-US"/>
        </a:p>
      </dgm:t>
    </dgm:pt>
    <dgm:pt modelId="{A8B86D79-02D3-AB42-8BE6-568214053954}" type="pres">
      <dgm:prSet presAssocID="{FDFE7BEE-B6C4-3B49-B40C-C06F68503DDA}" presName="hierChild3" presStyleCnt="0"/>
      <dgm:spPr/>
    </dgm:pt>
    <dgm:pt modelId="{9043CDCF-C1C2-FA4A-9274-8A15C3136AE4}" type="pres">
      <dgm:prSet presAssocID="{68EAC13A-CB3A-AC43-B88A-C12E6BCDCAA8}" presName="Name17" presStyleLbl="parChTrans1D3" presStyleIdx="0" presStyleCnt="6"/>
      <dgm:spPr/>
      <dgm:t>
        <a:bodyPr/>
        <a:lstStyle/>
        <a:p>
          <a:endParaRPr lang="en-US"/>
        </a:p>
      </dgm:t>
    </dgm:pt>
    <dgm:pt modelId="{E16F2596-9B06-D443-B84B-E25DCF6978A7}" type="pres">
      <dgm:prSet presAssocID="{F024FB8B-88D4-484C-8CA8-B7D7A568C8A0}" presName="hierRoot3" presStyleCnt="0"/>
      <dgm:spPr/>
    </dgm:pt>
    <dgm:pt modelId="{50E4D0C4-0B5C-2843-8707-89F0621328FE}" type="pres">
      <dgm:prSet presAssocID="{F024FB8B-88D4-484C-8CA8-B7D7A568C8A0}" presName="composite3" presStyleCnt="0"/>
      <dgm:spPr/>
    </dgm:pt>
    <dgm:pt modelId="{64B0C8AE-8B3A-9449-9CFC-021D3984601C}" type="pres">
      <dgm:prSet presAssocID="{F024FB8B-88D4-484C-8CA8-B7D7A568C8A0}" presName="background3" presStyleLbl="node3" presStyleIdx="0" presStyleCnt="6"/>
      <dgm:spPr/>
    </dgm:pt>
    <dgm:pt modelId="{41295564-9179-6042-B819-B7D173653E2D}" type="pres">
      <dgm:prSet presAssocID="{F024FB8B-88D4-484C-8CA8-B7D7A568C8A0}" presName="text3" presStyleLbl="fgAcc3" presStyleIdx="0" presStyleCnt="6">
        <dgm:presLayoutVars>
          <dgm:chPref val="3"/>
        </dgm:presLayoutVars>
      </dgm:prSet>
      <dgm:spPr/>
      <dgm:t>
        <a:bodyPr/>
        <a:lstStyle/>
        <a:p>
          <a:endParaRPr lang="en-US"/>
        </a:p>
      </dgm:t>
    </dgm:pt>
    <dgm:pt modelId="{8F135EEC-9F89-A94F-A015-26F39D77FEC0}" type="pres">
      <dgm:prSet presAssocID="{F024FB8B-88D4-484C-8CA8-B7D7A568C8A0}" presName="hierChild4" presStyleCnt="0"/>
      <dgm:spPr/>
    </dgm:pt>
    <dgm:pt modelId="{2580CD90-8533-4F4B-9C36-08F0FB5B07C4}" type="pres">
      <dgm:prSet presAssocID="{4ED4F05C-1AC6-1543-AA50-96611211D5EB}" presName="Name17" presStyleLbl="parChTrans1D3" presStyleIdx="1" presStyleCnt="6"/>
      <dgm:spPr/>
      <dgm:t>
        <a:bodyPr/>
        <a:lstStyle/>
        <a:p>
          <a:endParaRPr lang="en-US"/>
        </a:p>
      </dgm:t>
    </dgm:pt>
    <dgm:pt modelId="{0985084F-1F4A-7247-AF79-DEF0B204F75E}" type="pres">
      <dgm:prSet presAssocID="{DAE19E6A-215E-634D-9CC2-BC501CC945CA}" presName="hierRoot3" presStyleCnt="0"/>
      <dgm:spPr/>
    </dgm:pt>
    <dgm:pt modelId="{9A941D10-6AEA-4E41-A1D8-3DA2B52B587F}" type="pres">
      <dgm:prSet presAssocID="{DAE19E6A-215E-634D-9CC2-BC501CC945CA}" presName="composite3" presStyleCnt="0"/>
      <dgm:spPr/>
    </dgm:pt>
    <dgm:pt modelId="{036A2AC3-3A04-034B-A57D-1663C910F585}" type="pres">
      <dgm:prSet presAssocID="{DAE19E6A-215E-634D-9CC2-BC501CC945CA}" presName="background3" presStyleLbl="node3" presStyleIdx="1" presStyleCnt="6"/>
      <dgm:spPr/>
    </dgm:pt>
    <dgm:pt modelId="{0825E5B1-EBBC-7145-BCFA-F27AF39450DF}" type="pres">
      <dgm:prSet presAssocID="{DAE19E6A-215E-634D-9CC2-BC501CC945CA}" presName="text3" presStyleLbl="fgAcc3" presStyleIdx="1" presStyleCnt="6" custLinFactNeighborX="-330" custLinFactNeighborY="-451">
        <dgm:presLayoutVars>
          <dgm:chPref val="3"/>
        </dgm:presLayoutVars>
      </dgm:prSet>
      <dgm:spPr/>
      <dgm:t>
        <a:bodyPr/>
        <a:lstStyle/>
        <a:p>
          <a:endParaRPr lang="en-US"/>
        </a:p>
      </dgm:t>
    </dgm:pt>
    <dgm:pt modelId="{8257598E-40E8-674C-B623-E1BD6D95B88F}" type="pres">
      <dgm:prSet presAssocID="{DAE19E6A-215E-634D-9CC2-BC501CC945CA}" presName="hierChild4" presStyleCnt="0"/>
      <dgm:spPr/>
    </dgm:pt>
    <dgm:pt modelId="{8B721CA8-F5F6-F444-847C-1FE1237CA3A0}" type="pres">
      <dgm:prSet presAssocID="{33DE1AC6-87E8-BC4E-AF65-1E42B6AD3ECA}" presName="Name10" presStyleLbl="parChTrans1D2" presStyleIdx="1" presStyleCnt="2"/>
      <dgm:spPr/>
      <dgm:t>
        <a:bodyPr/>
        <a:lstStyle/>
        <a:p>
          <a:endParaRPr lang="en-US"/>
        </a:p>
      </dgm:t>
    </dgm:pt>
    <dgm:pt modelId="{7B1BE513-29C9-7B4E-88E1-737D9EEF5000}" type="pres">
      <dgm:prSet presAssocID="{6A714515-F635-9545-A619-8E307E0ECD8A}" presName="hierRoot2" presStyleCnt="0"/>
      <dgm:spPr/>
    </dgm:pt>
    <dgm:pt modelId="{9DB17EC8-2AFC-9B4C-A146-EA666EA3BC8C}" type="pres">
      <dgm:prSet presAssocID="{6A714515-F635-9545-A619-8E307E0ECD8A}" presName="composite2" presStyleCnt="0"/>
      <dgm:spPr/>
    </dgm:pt>
    <dgm:pt modelId="{124B1FDB-17AE-704B-ABB0-A8741055E671}" type="pres">
      <dgm:prSet presAssocID="{6A714515-F635-9545-A619-8E307E0ECD8A}" presName="background2" presStyleLbl="node2" presStyleIdx="1" presStyleCnt="2"/>
      <dgm:spPr/>
    </dgm:pt>
    <dgm:pt modelId="{3C6FCE0D-59D0-7E48-97AF-156FA01D1E39}" type="pres">
      <dgm:prSet presAssocID="{6A714515-F635-9545-A619-8E307E0ECD8A}" presName="text2" presStyleLbl="fgAcc2" presStyleIdx="1" presStyleCnt="2">
        <dgm:presLayoutVars>
          <dgm:chPref val="3"/>
        </dgm:presLayoutVars>
      </dgm:prSet>
      <dgm:spPr/>
      <dgm:t>
        <a:bodyPr/>
        <a:lstStyle/>
        <a:p>
          <a:endParaRPr lang="en-US"/>
        </a:p>
      </dgm:t>
    </dgm:pt>
    <dgm:pt modelId="{97BF945C-C935-5E4B-840B-B08839A9AF4A}" type="pres">
      <dgm:prSet presAssocID="{6A714515-F635-9545-A619-8E307E0ECD8A}" presName="hierChild3" presStyleCnt="0"/>
      <dgm:spPr/>
    </dgm:pt>
    <dgm:pt modelId="{F482D149-2514-AA4E-9A29-0AFBFE8D04B8}" type="pres">
      <dgm:prSet presAssocID="{6FA51D01-1019-9641-BECC-7C03BD032FD0}" presName="Name17" presStyleLbl="parChTrans1D3" presStyleIdx="2" presStyleCnt="6"/>
      <dgm:spPr/>
      <dgm:t>
        <a:bodyPr/>
        <a:lstStyle/>
        <a:p>
          <a:endParaRPr lang="en-US"/>
        </a:p>
      </dgm:t>
    </dgm:pt>
    <dgm:pt modelId="{02F6F4FF-0C7E-AA45-8798-4F53A0F3D1A0}" type="pres">
      <dgm:prSet presAssocID="{975C10FC-1CA4-F741-A4EA-B313CDB249A5}" presName="hierRoot3" presStyleCnt="0"/>
      <dgm:spPr/>
    </dgm:pt>
    <dgm:pt modelId="{7C523718-16A4-154F-B4D5-D5ABB12F4BA1}" type="pres">
      <dgm:prSet presAssocID="{975C10FC-1CA4-F741-A4EA-B313CDB249A5}" presName="composite3" presStyleCnt="0"/>
      <dgm:spPr/>
    </dgm:pt>
    <dgm:pt modelId="{5155F362-1504-6945-A423-EF206D304CBA}" type="pres">
      <dgm:prSet presAssocID="{975C10FC-1CA4-F741-A4EA-B313CDB249A5}" presName="background3" presStyleLbl="node3" presStyleIdx="2" presStyleCnt="6"/>
      <dgm:spPr/>
    </dgm:pt>
    <dgm:pt modelId="{D7C2A1B1-24FB-5C47-9DC7-53559361B028}" type="pres">
      <dgm:prSet presAssocID="{975C10FC-1CA4-F741-A4EA-B313CDB249A5}" presName="text3" presStyleLbl="fgAcc3" presStyleIdx="2" presStyleCnt="6">
        <dgm:presLayoutVars>
          <dgm:chPref val="3"/>
        </dgm:presLayoutVars>
      </dgm:prSet>
      <dgm:spPr/>
      <dgm:t>
        <a:bodyPr/>
        <a:lstStyle/>
        <a:p>
          <a:endParaRPr lang="en-US"/>
        </a:p>
      </dgm:t>
    </dgm:pt>
    <dgm:pt modelId="{6447545A-7948-2549-8839-A471C603DC4E}" type="pres">
      <dgm:prSet presAssocID="{975C10FC-1CA4-F741-A4EA-B313CDB249A5}" presName="hierChild4" presStyleCnt="0"/>
      <dgm:spPr/>
    </dgm:pt>
    <dgm:pt modelId="{BADF8DAB-7084-274F-B7FE-D791062B810B}" type="pres">
      <dgm:prSet presAssocID="{0C658649-5B2A-CF4B-9785-BF5940ED6F35}" presName="Name17" presStyleLbl="parChTrans1D3" presStyleIdx="3" presStyleCnt="6"/>
      <dgm:spPr/>
      <dgm:t>
        <a:bodyPr/>
        <a:lstStyle/>
        <a:p>
          <a:endParaRPr lang="en-US"/>
        </a:p>
      </dgm:t>
    </dgm:pt>
    <dgm:pt modelId="{396165F7-BCDB-5942-AFAB-629B71AE711F}" type="pres">
      <dgm:prSet presAssocID="{94018725-A370-6E42-97E1-9942B2589A17}" presName="hierRoot3" presStyleCnt="0"/>
      <dgm:spPr/>
    </dgm:pt>
    <dgm:pt modelId="{3663D953-728C-E240-A2D5-ED128246D5DA}" type="pres">
      <dgm:prSet presAssocID="{94018725-A370-6E42-97E1-9942B2589A17}" presName="composite3" presStyleCnt="0"/>
      <dgm:spPr/>
    </dgm:pt>
    <dgm:pt modelId="{A90E6F50-7442-9841-AD7F-5B7A70842C3B}" type="pres">
      <dgm:prSet presAssocID="{94018725-A370-6E42-97E1-9942B2589A17}" presName="background3" presStyleLbl="node3" presStyleIdx="3" presStyleCnt="6"/>
      <dgm:spPr/>
    </dgm:pt>
    <dgm:pt modelId="{B41485B0-FD62-3348-997B-DE257C2FEF7C}" type="pres">
      <dgm:prSet presAssocID="{94018725-A370-6E42-97E1-9942B2589A17}" presName="text3" presStyleLbl="fgAcc3" presStyleIdx="3" presStyleCnt="6" custLinFactNeighborX="1032" custLinFactNeighborY="-451">
        <dgm:presLayoutVars>
          <dgm:chPref val="3"/>
        </dgm:presLayoutVars>
      </dgm:prSet>
      <dgm:spPr/>
      <dgm:t>
        <a:bodyPr/>
        <a:lstStyle/>
        <a:p>
          <a:endParaRPr lang="en-US"/>
        </a:p>
      </dgm:t>
    </dgm:pt>
    <dgm:pt modelId="{6A06B574-8EF6-1B4D-A5BD-6C433E3777F5}" type="pres">
      <dgm:prSet presAssocID="{94018725-A370-6E42-97E1-9942B2589A17}" presName="hierChild4" presStyleCnt="0"/>
      <dgm:spPr/>
    </dgm:pt>
    <dgm:pt modelId="{22BE9063-B344-984E-BC51-439BE537C956}" type="pres">
      <dgm:prSet presAssocID="{93B23760-D1A1-7146-A09F-AA49A3D717E8}" presName="Name17" presStyleLbl="parChTrans1D3" presStyleIdx="4" presStyleCnt="6"/>
      <dgm:spPr/>
      <dgm:t>
        <a:bodyPr/>
        <a:lstStyle/>
        <a:p>
          <a:endParaRPr lang="en-US"/>
        </a:p>
      </dgm:t>
    </dgm:pt>
    <dgm:pt modelId="{CD835799-F2B8-784F-B163-0504B2F9B4A8}" type="pres">
      <dgm:prSet presAssocID="{12767998-BE08-FB4E-8953-EC5B2C012C8A}" presName="hierRoot3" presStyleCnt="0"/>
      <dgm:spPr/>
    </dgm:pt>
    <dgm:pt modelId="{15CACB63-07CD-6E41-A073-5E7A89B64550}" type="pres">
      <dgm:prSet presAssocID="{12767998-BE08-FB4E-8953-EC5B2C012C8A}" presName="composite3" presStyleCnt="0"/>
      <dgm:spPr/>
    </dgm:pt>
    <dgm:pt modelId="{F65D8487-E008-F34C-B5C7-410E799DBA98}" type="pres">
      <dgm:prSet presAssocID="{12767998-BE08-FB4E-8953-EC5B2C012C8A}" presName="background3" presStyleLbl="node3" presStyleIdx="4" presStyleCnt="6"/>
      <dgm:spPr/>
    </dgm:pt>
    <dgm:pt modelId="{6199D728-1D10-AA45-B469-3738870D86DA}" type="pres">
      <dgm:prSet presAssocID="{12767998-BE08-FB4E-8953-EC5B2C012C8A}" presName="text3" presStyleLbl="fgAcc3" presStyleIdx="4" presStyleCnt="6">
        <dgm:presLayoutVars>
          <dgm:chPref val="3"/>
        </dgm:presLayoutVars>
      </dgm:prSet>
      <dgm:spPr/>
      <dgm:t>
        <a:bodyPr/>
        <a:lstStyle/>
        <a:p>
          <a:endParaRPr lang="en-US"/>
        </a:p>
      </dgm:t>
    </dgm:pt>
    <dgm:pt modelId="{9D8C7917-A8F1-6844-BFD1-500DFC36D1F9}" type="pres">
      <dgm:prSet presAssocID="{12767998-BE08-FB4E-8953-EC5B2C012C8A}" presName="hierChild4" presStyleCnt="0"/>
      <dgm:spPr/>
    </dgm:pt>
    <dgm:pt modelId="{EC313897-E7E0-F447-98FE-E5F40E328180}" type="pres">
      <dgm:prSet presAssocID="{FBB3C239-1F3A-AC4B-A639-557B4461A78B}" presName="Name17" presStyleLbl="parChTrans1D3" presStyleIdx="5" presStyleCnt="6"/>
      <dgm:spPr/>
      <dgm:t>
        <a:bodyPr/>
        <a:lstStyle/>
        <a:p>
          <a:endParaRPr lang="en-US"/>
        </a:p>
      </dgm:t>
    </dgm:pt>
    <dgm:pt modelId="{7FF94D7A-3BC1-3841-AA51-9FB20A15A29A}" type="pres">
      <dgm:prSet presAssocID="{54B75941-00FD-F847-AA7E-2D75F2D9F35F}" presName="hierRoot3" presStyleCnt="0"/>
      <dgm:spPr/>
    </dgm:pt>
    <dgm:pt modelId="{06A4413A-6A8E-3F41-8C8B-B3AF0E64F0EA}" type="pres">
      <dgm:prSet presAssocID="{54B75941-00FD-F847-AA7E-2D75F2D9F35F}" presName="composite3" presStyleCnt="0"/>
      <dgm:spPr/>
    </dgm:pt>
    <dgm:pt modelId="{F1659442-CED6-E646-B8BC-AF8AAAFEE3E1}" type="pres">
      <dgm:prSet presAssocID="{54B75941-00FD-F847-AA7E-2D75F2D9F35F}" presName="background3" presStyleLbl="node3" presStyleIdx="5" presStyleCnt="6"/>
      <dgm:spPr/>
    </dgm:pt>
    <dgm:pt modelId="{C7426337-1745-5947-84E5-9F7E8FD165C3}" type="pres">
      <dgm:prSet presAssocID="{54B75941-00FD-F847-AA7E-2D75F2D9F35F}" presName="text3" presStyleLbl="fgAcc3" presStyleIdx="5" presStyleCnt="6">
        <dgm:presLayoutVars>
          <dgm:chPref val="3"/>
        </dgm:presLayoutVars>
      </dgm:prSet>
      <dgm:spPr/>
      <dgm:t>
        <a:bodyPr/>
        <a:lstStyle/>
        <a:p>
          <a:endParaRPr lang="en-US"/>
        </a:p>
      </dgm:t>
    </dgm:pt>
    <dgm:pt modelId="{A0E8BF1C-C631-6E46-AC44-4B0DA87EE748}" type="pres">
      <dgm:prSet presAssocID="{54B75941-00FD-F847-AA7E-2D75F2D9F35F}" presName="hierChild4" presStyleCnt="0"/>
      <dgm:spPr/>
    </dgm:pt>
  </dgm:ptLst>
  <dgm:cxnLst>
    <dgm:cxn modelId="{9C7524D2-396E-5C4C-AE82-4249023A3308}" type="presOf" srcId="{DAE19E6A-215E-634D-9CC2-BC501CC945CA}" destId="{0825E5B1-EBBC-7145-BCFA-F27AF39450DF}" srcOrd="0" destOrd="0" presId="urn:microsoft.com/office/officeart/2005/8/layout/hierarchy1"/>
    <dgm:cxn modelId="{CC9C219C-C3F3-2249-A958-4514EC7F662B}" type="presOf" srcId="{94018725-A370-6E42-97E1-9942B2589A17}" destId="{B41485B0-FD62-3348-997B-DE257C2FEF7C}" srcOrd="0" destOrd="0" presId="urn:microsoft.com/office/officeart/2005/8/layout/hierarchy1"/>
    <dgm:cxn modelId="{C2403889-3ECD-7748-B96B-007672B9D73B}" type="presOf" srcId="{93B23760-D1A1-7146-A09F-AA49A3D717E8}" destId="{22BE9063-B344-984E-BC51-439BE537C956}" srcOrd="0" destOrd="0" presId="urn:microsoft.com/office/officeart/2005/8/layout/hierarchy1"/>
    <dgm:cxn modelId="{E18F198C-2F59-4943-A523-BCE8C83D081B}" type="presOf" srcId="{12767998-BE08-FB4E-8953-EC5B2C012C8A}" destId="{6199D728-1D10-AA45-B469-3738870D86DA}" srcOrd="0" destOrd="0" presId="urn:microsoft.com/office/officeart/2005/8/layout/hierarchy1"/>
    <dgm:cxn modelId="{4930A3C2-2638-2C49-90F1-25B0CDA71689}" type="presOf" srcId="{F024FB8B-88D4-484C-8CA8-B7D7A568C8A0}" destId="{41295564-9179-6042-B819-B7D173653E2D}" srcOrd="0" destOrd="0" presId="urn:microsoft.com/office/officeart/2005/8/layout/hierarchy1"/>
    <dgm:cxn modelId="{6AE88B1B-BEC6-4E43-9BE5-4972F6DAE12D}" srcId="{99E37D33-13C0-2C49-BFC9-29052F5ACFD4}" destId="{0724E970-AB2A-3045-BE16-DDA28E4189AA}" srcOrd="0" destOrd="0" parTransId="{DB5A5680-5E00-9E49-B6E7-6FE0313FFC29}" sibTransId="{25078BD8-93D0-1F4F-98B2-8FB7702B4F2D}"/>
    <dgm:cxn modelId="{0ADB1E5D-6A79-C445-8BEF-1D5B04190D09}" type="presOf" srcId="{68EAC13A-CB3A-AC43-B88A-C12E6BCDCAA8}" destId="{9043CDCF-C1C2-FA4A-9274-8A15C3136AE4}" srcOrd="0" destOrd="0" presId="urn:microsoft.com/office/officeart/2005/8/layout/hierarchy1"/>
    <dgm:cxn modelId="{AF09DE51-4EF0-1144-8287-7E0C36B149CA}" type="presOf" srcId="{FBB3C239-1F3A-AC4B-A639-557B4461A78B}" destId="{EC313897-E7E0-F447-98FE-E5F40E328180}" srcOrd="0" destOrd="0" presId="urn:microsoft.com/office/officeart/2005/8/layout/hierarchy1"/>
    <dgm:cxn modelId="{3AB4D595-F45A-5148-827B-813EF6D92A43}" type="presOf" srcId="{0724E970-AB2A-3045-BE16-DDA28E4189AA}" destId="{1FD81A92-D4E0-A241-A31B-70D582093750}" srcOrd="0" destOrd="0" presId="urn:microsoft.com/office/officeart/2005/8/layout/hierarchy1"/>
    <dgm:cxn modelId="{F8C297C0-F349-EB40-ACF0-171061475512}" srcId="{0724E970-AB2A-3045-BE16-DDA28E4189AA}" destId="{6A714515-F635-9545-A619-8E307E0ECD8A}" srcOrd="1" destOrd="0" parTransId="{33DE1AC6-87E8-BC4E-AF65-1E42B6AD3ECA}" sibTransId="{66C06C0E-3CF0-9F4D-BE89-F6153A211832}"/>
    <dgm:cxn modelId="{575E19DE-C802-AA4C-88A7-D49009F34748}" type="presOf" srcId="{6A714515-F635-9545-A619-8E307E0ECD8A}" destId="{3C6FCE0D-59D0-7E48-97AF-156FA01D1E39}" srcOrd="0" destOrd="0" presId="urn:microsoft.com/office/officeart/2005/8/layout/hierarchy1"/>
    <dgm:cxn modelId="{92CE1BAB-7268-164A-ACDE-467C60D4E07C}" type="presOf" srcId="{FDFE7BEE-B6C4-3B49-B40C-C06F68503DDA}" destId="{FEED24E5-D8FE-FA4F-A208-D05B210E93A7}" srcOrd="0" destOrd="0" presId="urn:microsoft.com/office/officeart/2005/8/layout/hierarchy1"/>
    <dgm:cxn modelId="{73387A66-8418-2E43-BCD4-668234226952}" srcId="{FDFE7BEE-B6C4-3B49-B40C-C06F68503DDA}" destId="{F024FB8B-88D4-484C-8CA8-B7D7A568C8A0}" srcOrd="0" destOrd="0" parTransId="{68EAC13A-CB3A-AC43-B88A-C12E6BCDCAA8}" sibTransId="{6375A961-3E72-5C4B-843C-9DAA9197F680}"/>
    <dgm:cxn modelId="{B44A697E-845C-AC48-9C62-B95D8DFF6F5B}" type="presOf" srcId="{6FA51D01-1019-9641-BECC-7C03BD032FD0}" destId="{F482D149-2514-AA4E-9A29-0AFBFE8D04B8}" srcOrd="0" destOrd="0" presId="urn:microsoft.com/office/officeart/2005/8/layout/hierarchy1"/>
    <dgm:cxn modelId="{686AC1FE-D2B7-FE4B-B809-5A067C77345F}" srcId="{6A714515-F635-9545-A619-8E307E0ECD8A}" destId="{94018725-A370-6E42-97E1-9942B2589A17}" srcOrd="1" destOrd="0" parTransId="{0C658649-5B2A-CF4B-9785-BF5940ED6F35}" sibTransId="{91F0CF78-8B64-A943-A84E-B6AEBFE409BA}"/>
    <dgm:cxn modelId="{D3C5C5AA-7390-2540-B903-C92C3CF2FA11}" type="presOf" srcId="{0C658649-5B2A-CF4B-9785-BF5940ED6F35}" destId="{BADF8DAB-7084-274F-B7FE-D791062B810B}" srcOrd="0" destOrd="0" presId="urn:microsoft.com/office/officeart/2005/8/layout/hierarchy1"/>
    <dgm:cxn modelId="{B6F12FD7-2D1E-3844-B3F8-9E5ACC2FE151}" type="presOf" srcId="{99E37D33-13C0-2C49-BFC9-29052F5ACFD4}" destId="{C297215A-F8E5-804C-AE08-BDBEB050C2A8}" srcOrd="0" destOrd="0" presId="urn:microsoft.com/office/officeart/2005/8/layout/hierarchy1"/>
    <dgm:cxn modelId="{E93A5002-F795-C64B-9E78-DB69472C8FCF}" srcId="{6A714515-F635-9545-A619-8E307E0ECD8A}" destId="{975C10FC-1CA4-F741-A4EA-B313CDB249A5}" srcOrd="0" destOrd="0" parTransId="{6FA51D01-1019-9641-BECC-7C03BD032FD0}" sibTransId="{6B78CD14-505B-6B44-BB1C-B50D4C11DCDF}"/>
    <dgm:cxn modelId="{9C882EE7-4557-044F-88CD-393245EF326E}" type="presOf" srcId="{54B75941-00FD-F847-AA7E-2D75F2D9F35F}" destId="{C7426337-1745-5947-84E5-9F7E8FD165C3}" srcOrd="0" destOrd="0" presId="urn:microsoft.com/office/officeart/2005/8/layout/hierarchy1"/>
    <dgm:cxn modelId="{15EF17B3-B2D6-9043-A057-4BCD24893FDE}" type="presOf" srcId="{33DE1AC6-87E8-BC4E-AF65-1E42B6AD3ECA}" destId="{8B721CA8-F5F6-F444-847C-1FE1237CA3A0}" srcOrd="0" destOrd="0" presId="urn:microsoft.com/office/officeart/2005/8/layout/hierarchy1"/>
    <dgm:cxn modelId="{DA2A6D48-C60F-154F-8680-70A0A8570AAE}" srcId="{6A714515-F635-9545-A619-8E307E0ECD8A}" destId="{12767998-BE08-FB4E-8953-EC5B2C012C8A}" srcOrd="2" destOrd="0" parTransId="{93B23760-D1A1-7146-A09F-AA49A3D717E8}" sibTransId="{3A37FDD4-29CC-5143-A4E0-3ECABB8AC177}"/>
    <dgm:cxn modelId="{A8790C6C-6A01-BF40-B066-4214C74AAAB8}" type="presOf" srcId="{4ED4F05C-1AC6-1543-AA50-96611211D5EB}" destId="{2580CD90-8533-4F4B-9C36-08F0FB5B07C4}" srcOrd="0" destOrd="0" presId="urn:microsoft.com/office/officeart/2005/8/layout/hierarchy1"/>
    <dgm:cxn modelId="{22900CD0-A85B-1949-914F-6D504B923CCE}" srcId="{0724E970-AB2A-3045-BE16-DDA28E4189AA}" destId="{FDFE7BEE-B6C4-3B49-B40C-C06F68503DDA}" srcOrd="0" destOrd="0" parTransId="{7AEFA4C6-0CC5-9C47-986A-17581FFD7271}" sibTransId="{63674C9B-E411-E74D-924A-CDC41CF6A7A1}"/>
    <dgm:cxn modelId="{DBAC4B44-6FD8-B14F-81AC-8D4D530CB48B}" srcId="{FDFE7BEE-B6C4-3B49-B40C-C06F68503DDA}" destId="{DAE19E6A-215E-634D-9CC2-BC501CC945CA}" srcOrd="1" destOrd="0" parTransId="{4ED4F05C-1AC6-1543-AA50-96611211D5EB}" sibTransId="{B57DA780-B373-EB47-A6CF-5AFF6C7FD6FC}"/>
    <dgm:cxn modelId="{F1AF8A9B-0B13-F84B-AA0C-2B4443B18713}" srcId="{6A714515-F635-9545-A619-8E307E0ECD8A}" destId="{54B75941-00FD-F847-AA7E-2D75F2D9F35F}" srcOrd="3" destOrd="0" parTransId="{FBB3C239-1F3A-AC4B-A639-557B4461A78B}" sibTransId="{2B61B354-3508-174D-B6BB-D816358A7513}"/>
    <dgm:cxn modelId="{161DA69F-811C-614E-91FF-220D65F7381E}" type="presOf" srcId="{975C10FC-1CA4-F741-A4EA-B313CDB249A5}" destId="{D7C2A1B1-24FB-5C47-9DC7-53559361B028}" srcOrd="0" destOrd="0" presId="urn:microsoft.com/office/officeart/2005/8/layout/hierarchy1"/>
    <dgm:cxn modelId="{1B3ECB6E-26D2-384E-A666-3759CEED0E5F}" type="presOf" srcId="{7AEFA4C6-0CC5-9C47-986A-17581FFD7271}" destId="{066DF787-E26D-314B-80FE-333B2E6E1E74}" srcOrd="0" destOrd="0" presId="urn:microsoft.com/office/officeart/2005/8/layout/hierarchy1"/>
    <dgm:cxn modelId="{5C45D2BF-8A39-0340-9603-A103E62918B4}" type="presParOf" srcId="{C297215A-F8E5-804C-AE08-BDBEB050C2A8}" destId="{D48F7F74-23D4-BC46-A36E-8C8FFBA9066C}" srcOrd="0" destOrd="0" presId="urn:microsoft.com/office/officeart/2005/8/layout/hierarchy1"/>
    <dgm:cxn modelId="{4844C6EC-3F0A-554E-929F-43CA62BD6509}" type="presParOf" srcId="{D48F7F74-23D4-BC46-A36E-8C8FFBA9066C}" destId="{C274AD5F-E887-F246-B27B-6BEDD2983908}" srcOrd="0" destOrd="0" presId="urn:microsoft.com/office/officeart/2005/8/layout/hierarchy1"/>
    <dgm:cxn modelId="{62ED059A-CEF0-C84B-ABBD-8429F82DD6EF}" type="presParOf" srcId="{C274AD5F-E887-F246-B27B-6BEDD2983908}" destId="{0A40C026-95DD-F947-9B76-05C666CA09DC}" srcOrd="0" destOrd="0" presId="urn:microsoft.com/office/officeart/2005/8/layout/hierarchy1"/>
    <dgm:cxn modelId="{F1E6D637-0A8A-9E45-9582-E0EE0B01F79F}" type="presParOf" srcId="{C274AD5F-E887-F246-B27B-6BEDD2983908}" destId="{1FD81A92-D4E0-A241-A31B-70D582093750}" srcOrd="1" destOrd="0" presId="urn:microsoft.com/office/officeart/2005/8/layout/hierarchy1"/>
    <dgm:cxn modelId="{74AA99BA-36BA-1245-871D-3367172F673F}" type="presParOf" srcId="{D48F7F74-23D4-BC46-A36E-8C8FFBA9066C}" destId="{F0F2F43B-1BE5-1341-8528-DADF18453D98}" srcOrd="1" destOrd="0" presId="urn:microsoft.com/office/officeart/2005/8/layout/hierarchy1"/>
    <dgm:cxn modelId="{809985D1-2383-8044-8189-93358F6EA110}" type="presParOf" srcId="{F0F2F43B-1BE5-1341-8528-DADF18453D98}" destId="{066DF787-E26D-314B-80FE-333B2E6E1E74}" srcOrd="0" destOrd="0" presId="urn:microsoft.com/office/officeart/2005/8/layout/hierarchy1"/>
    <dgm:cxn modelId="{CCDAD8EC-F842-9A41-BE0C-9EBC85DBC46B}" type="presParOf" srcId="{F0F2F43B-1BE5-1341-8528-DADF18453D98}" destId="{6BD6547A-C6EE-3C40-8469-32D7713BC90D}" srcOrd="1" destOrd="0" presId="urn:microsoft.com/office/officeart/2005/8/layout/hierarchy1"/>
    <dgm:cxn modelId="{5C3F1B57-A867-084D-B74E-6FEF3DCC7195}" type="presParOf" srcId="{6BD6547A-C6EE-3C40-8469-32D7713BC90D}" destId="{9CC15641-D131-7542-83B1-F78C8CC97FB5}" srcOrd="0" destOrd="0" presId="urn:microsoft.com/office/officeart/2005/8/layout/hierarchy1"/>
    <dgm:cxn modelId="{003CBF36-7F3F-F14C-BDF8-3A3AAC9719EE}" type="presParOf" srcId="{9CC15641-D131-7542-83B1-F78C8CC97FB5}" destId="{0A87AE8C-9D00-874A-9A1D-35F5B9BCB0D5}" srcOrd="0" destOrd="0" presId="urn:microsoft.com/office/officeart/2005/8/layout/hierarchy1"/>
    <dgm:cxn modelId="{77C82B33-325A-064C-8F2A-9A3B5599F0B2}" type="presParOf" srcId="{9CC15641-D131-7542-83B1-F78C8CC97FB5}" destId="{FEED24E5-D8FE-FA4F-A208-D05B210E93A7}" srcOrd="1" destOrd="0" presId="urn:microsoft.com/office/officeart/2005/8/layout/hierarchy1"/>
    <dgm:cxn modelId="{A71B2A1B-36B2-DA40-84C2-8189B9A044D4}" type="presParOf" srcId="{6BD6547A-C6EE-3C40-8469-32D7713BC90D}" destId="{A8B86D79-02D3-AB42-8BE6-568214053954}" srcOrd="1" destOrd="0" presId="urn:microsoft.com/office/officeart/2005/8/layout/hierarchy1"/>
    <dgm:cxn modelId="{AE3C01EB-5218-B046-8511-24C47D2C931D}" type="presParOf" srcId="{A8B86D79-02D3-AB42-8BE6-568214053954}" destId="{9043CDCF-C1C2-FA4A-9274-8A15C3136AE4}" srcOrd="0" destOrd="0" presId="urn:microsoft.com/office/officeart/2005/8/layout/hierarchy1"/>
    <dgm:cxn modelId="{26E42DBE-43EF-9240-8BBB-308F298CED5E}" type="presParOf" srcId="{A8B86D79-02D3-AB42-8BE6-568214053954}" destId="{E16F2596-9B06-D443-B84B-E25DCF6978A7}" srcOrd="1" destOrd="0" presId="urn:microsoft.com/office/officeart/2005/8/layout/hierarchy1"/>
    <dgm:cxn modelId="{BAB50BDE-59E9-F445-8142-280E56A58D9A}" type="presParOf" srcId="{E16F2596-9B06-D443-B84B-E25DCF6978A7}" destId="{50E4D0C4-0B5C-2843-8707-89F0621328FE}" srcOrd="0" destOrd="0" presId="urn:microsoft.com/office/officeart/2005/8/layout/hierarchy1"/>
    <dgm:cxn modelId="{39DB246C-FDE6-4A40-84FF-44817A54CC75}" type="presParOf" srcId="{50E4D0C4-0B5C-2843-8707-89F0621328FE}" destId="{64B0C8AE-8B3A-9449-9CFC-021D3984601C}" srcOrd="0" destOrd="0" presId="urn:microsoft.com/office/officeart/2005/8/layout/hierarchy1"/>
    <dgm:cxn modelId="{E441461F-0789-134F-AC3B-B738B6C6CAE5}" type="presParOf" srcId="{50E4D0C4-0B5C-2843-8707-89F0621328FE}" destId="{41295564-9179-6042-B819-B7D173653E2D}" srcOrd="1" destOrd="0" presId="urn:microsoft.com/office/officeart/2005/8/layout/hierarchy1"/>
    <dgm:cxn modelId="{DABBD0DB-D8E6-E141-9F1C-B75A4B744333}" type="presParOf" srcId="{E16F2596-9B06-D443-B84B-E25DCF6978A7}" destId="{8F135EEC-9F89-A94F-A015-26F39D77FEC0}" srcOrd="1" destOrd="0" presId="urn:microsoft.com/office/officeart/2005/8/layout/hierarchy1"/>
    <dgm:cxn modelId="{69E1C844-5DF0-CD4B-AE69-FFF65D24E8F5}" type="presParOf" srcId="{A8B86D79-02D3-AB42-8BE6-568214053954}" destId="{2580CD90-8533-4F4B-9C36-08F0FB5B07C4}" srcOrd="2" destOrd="0" presId="urn:microsoft.com/office/officeart/2005/8/layout/hierarchy1"/>
    <dgm:cxn modelId="{3C80ED89-1CD8-8444-BD92-D11148E9E5DF}" type="presParOf" srcId="{A8B86D79-02D3-AB42-8BE6-568214053954}" destId="{0985084F-1F4A-7247-AF79-DEF0B204F75E}" srcOrd="3" destOrd="0" presId="urn:microsoft.com/office/officeart/2005/8/layout/hierarchy1"/>
    <dgm:cxn modelId="{76B1D225-5673-814C-B0BC-EF77D5413C58}" type="presParOf" srcId="{0985084F-1F4A-7247-AF79-DEF0B204F75E}" destId="{9A941D10-6AEA-4E41-A1D8-3DA2B52B587F}" srcOrd="0" destOrd="0" presId="urn:microsoft.com/office/officeart/2005/8/layout/hierarchy1"/>
    <dgm:cxn modelId="{C37400C1-D474-7B4D-A1F4-1614D85E0140}" type="presParOf" srcId="{9A941D10-6AEA-4E41-A1D8-3DA2B52B587F}" destId="{036A2AC3-3A04-034B-A57D-1663C910F585}" srcOrd="0" destOrd="0" presId="urn:microsoft.com/office/officeart/2005/8/layout/hierarchy1"/>
    <dgm:cxn modelId="{CED55024-6EB5-A642-B5CC-C15AE2857726}" type="presParOf" srcId="{9A941D10-6AEA-4E41-A1D8-3DA2B52B587F}" destId="{0825E5B1-EBBC-7145-BCFA-F27AF39450DF}" srcOrd="1" destOrd="0" presId="urn:microsoft.com/office/officeart/2005/8/layout/hierarchy1"/>
    <dgm:cxn modelId="{309A3972-87FB-F847-B25A-FDC27DCFAC98}" type="presParOf" srcId="{0985084F-1F4A-7247-AF79-DEF0B204F75E}" destId="{8257598E-40E8-674C-B623-E1BD6D95B88F}" srcOrd="1" destOrd="0" presId="urn:microsoft.com/office/officeart/2005/8/layout/hierarchy1"/>
    <dgm:cxn modelId="{EC329DDE-140D-7947-8BE3-06BF3A2EE8EE}" type="presParOf" srcId="{F0F2F43B-1BE5-1341-8528-DADF18453D98}" destId="{8B721CA8-F5F6-F444-847C-1FE1237CA3A0}" srcOrd="2" destOrd="0" presId="urn:microsoft.com/office/officeart/2005/8/layout/hierarchy1"/>
    <dgm:cxn modelId="{B43BF2F4-8AD2-5A4D-9D3A-9E194A454A06}" type="presParOf" srcId="{F0F2F43B-1BE5-1341-8528-DADF18453D98}" destId="{7B1BE513-29C9-7B4E-88E1-737D9EEF5000}" srcOrd="3" destOrd="0" presId="urn:microsoft.com/office/officeart/2005/8/layout/hierarchy1"/>
    <dgm:cxn modelId="{A91D7801-358F-D74D-9222-1D9B49DA53BE}" type="presParOf" srcId="{7B1BE513-29C9-7B4E-88E1-737D9EEF5000}" destId="{9DB17EC8-2AFC-9B4C-A146-EA666EA3BC8C}" srcOrd="0" destOrd="0" presId="urn:microsoft.com/office/officeart/2005/8/layout/hierarchy1"/>
    <dgm:cxn modelId="{AF655A26-6036-A44E-8B46-A7E97A35CA39}" type="presParOf" srcId="{9DB17EC8-2AFC-9B4C-A146-EA666EA3BC8C}" destId="{124B1FDB-17AE-704B-ABB0-A8741055E671}" srcOrd="0" destOrd="0" presId="urn:microsoft.com/office/officeart/2005/8/layout/hierarchy1"/>
    <dgm:cxn modelId="{39A7A938-8409-B64E-88FD-4641AC0A715D}" type="presParOf" srcId="{9DB17EC8-2AFC-9B4C-A146-EA666EA3BC8C}" destId="{3C6FCE0D-59D0-7E48-97AF-156FA01D1E39}" srcOrd="1" destOrd="0" presId="urn:microsoft.com/office/officeart/2005/8/layout/hierarchy1"/>
    <dgm:cxn modelId="{6F82F402-BFE7-E94D-9263-0E578A464B32}" type="presParOf" srcId="{7B1BE513-29C9-7B4E-88E1-737D9EEF5000}" destId="{97BF945C-C935-5E4B-840B-B08839A9AF4A}" srcOrd="1" destOrd="0" presId="urn:microsoft.com/office/officeart/2005/8/layout/hierarchy1"/>
    <dgm:cxn modelId="{710296DF-5ADA-E84E-A418-A008C4EE22F9}" type="presParOf" srcId="{97BF945C-C935-5E4B-840B-B08839A9AF4A}" destId="{F482D149-2514-AA4E-9A29-0AFBFE8D04B8}" srcOrd="0" destOrd="0" presId="urn:microsoft.com/office/officeart/2005/8/layout/hierarchy1"/>
    <dgm:cxn modelId="{144FE297-8072-364B-9412-9D5E40DA6D9C}" type="presParOf" srcId="{97BF945C-C935-5E4B-840B-B08839A9AF4A}" destId="{02F6F4FF-0C7E-AA45-8798-4F53A0F3D1A0}" srcOrd="1" destOrd="0" presId="urn:microsoft.com/office/officeart/2005/8/layout/hierarchy1"/>
    <dgm:cxn modelId="{DAA3323C-87B3-3140-B10D-06284E92E3F9}" type="presParOf" srcId="{02F6F4FF-0C7E-AA45-8798-4F53A0F3D1A0}" destId="{7C523718-16A4-154F-B4D5-D5ABB12F4BA1}" srcOrd="0" destOrd="0" presId="urn:microsoft.com/office/officeart/2005/8/layout/hierarchy1"/>
    <dgm:cxn modelId="{A0C545C8-E865-0942-9CE6-39C261260024}" type="presParOf" srcId="{7C523718-16A4-154F-B4D5-D5ABB12F4BA1}" destId="{5155F362-1504-6945-A423-EF206D304CBA}" srcOrd="0" destOrd="0" presId="urn:microsoft.com/office/officeart/2005/8/layout/hierarchy1"/>
    <dgm:cxn modelId="{9F4066CB-0CD7-E242-AD32-814957EA7841}" type="presParOf" srcId="{7C523718-16A4-154F-B4D5-D5ABB12F4BA1}" destId="{D7C2A1B1-24FB-5C47-9DC7-53559361B028}" srcOrd="1" destOrd="0" presId="urn:microsoft.com/office/officeart/2005/8/layout/hierarchy1"/>
    <dgm:cxn modelId="{31EE52F8-6AB7-7B4D-913D-B2512062EB6B}" type="presParOf" srcId="{02F6F4FF-0C7E-AA45-8798-4F53A0F3D1A0}" destId="{6447545A-7948-2549-8839-A471C603DC4E}" srcOrd="1" destOrd="0" presId="urn:microsoft.com/office/officeart/2005/8/layout/hierarchy1"/>
    <dgm:cxn modelId="{EDFE4392-2157-9B46-9DB9-6E507E66AD15}" type="presParOf" srcId="{97BF945C-C935-5E4B-840B-B08839A9AF4A}" destId="{BADF8DAB-7084-274F-B7FE-D791062B810B}" srcOrd="2" destOrd="0" presId="urn:microsoft.com/office/officeart/2005/8/layout/hierarchy1"/>
    <dgm:cxn modelId="{18A71DEA-27BE-6B4D-BF11-A62A36290CB1}" type="presParOf" srcId="{97BF945C-C935-5E4B-840B-B08839A9AF4A}" destId="{396165F7-BCDB-5942-AFAB-629B71AE711F}" srcOrd="3" destOrd="0" presId="urn:microsoft.com/office/officeart/2005/8/layout/hierarchy1"/>
    <dgm:cxn modelId="{B7E42F96-B660-E54E-9A34-E89EF88965BD}" type="presParOf" srcId="{396165F7-BCDB-5942-AFAB-629B71AE711F}" destId="{3663D953-728C-E240-A2D5-ED128246D5DA}" srcOrd="0" destOrd="0" presId="urn:microsoft.com/office/officeart/2005/8/layout/hierarchy1"/>
    <dgm:cxn modelId="{EF3F30DE-F38E-844F-9B74-330A4611B6C7}" type="presParOf" srcId="{3663D953-728C-E240-A2D5-ED128246D5DA}" destId="{A90E6F50-7442-9841-AD7F-5B7A70842C3B}" srcOrd="0" destOrd="0" presId="urn:microsoft.com/office/officeart/2005/8/layout/hierarchy1"/>
    <dgm:cxn modelId="{43517EEE-A54B-324B-BC5D-E435019D77B3}" type="presParOf" srcId="{3663D953-728C-E240-A2D5-ED128246D5DA}" destId="{B41485B0-FD62-3348-997B-DE257C2FEF7C}" srcOrd="1" destOrd="0" presId="urn:microsoft.com/office/officeart/2005/8/layout/hierarchy1"/>
    <dgm:cxn modelId="{DFAAE45E-2F89-F24C-909E-A4C7253FA49F}" type="presParOf" srcId="{396165F7-BCDB-5942-AFAB-629B71AE711F}" destId="{6A06B574-8EF6-1B4D-A5BD-6C433E3777F5}" srcOrd="1" destOrd="0" presId="urn:microsoft.com/office/officeart/2005/8/layout/hierarchy1"/>
    <dgm:cxn modelId="{DB347B93-1379-1544-B8EF-91693072BEF7}" type="presParOf" srcId="{97BF945C-C935-5E4B-840B-B08839A9AF4A}" destId="{22BE9063-B344-984E-BC51-439BE537C956}" srcOrd="4" destOrd="0" presId="urn:microsoft.com/office/officeart/2005/8/layout/hierarchy1"/>
    <dgm:cxn modelId="{557E86F5-E005-7E44-8158-E505EB8156EA}" type="presParOf" srcId="{97BF945C-C935-5E4B-840B-B08839A9AF4A}" destId="{CD835799-F2B8-784F-B163-0504B2F9B4A8}" srcOrd="5" destOrd="0" presId="urn:microsoft.com/office/officeart/2005/8/layout/hierarchy1"/>
    <dgm:cxn modelId="{2325402B-509C-2F4F-B1D9-A882F965CB08}" type="presParOf" srcId="{CD835799-F2B8-784F-B163-0504B2F9B4A8}" destId="{15CACB63-07CD-6E41-A073-5E7A89B64550}" srcOrd="0" destOrd="0" presId="urn:microsoft.com/office/officeart/2005/8/layout/hierarchy1"/>
    <dgm:cxn modelId="{A60EF4A5-066A-9541-9775-C5CDB2CA8929}" type="presParOf" srcId="{15CACB63-07CD-6E41-A073-5E7A89B64550}" destId="{F65D8487-E008-F34C-B5C7-410E799DBA98}" srcOrd="0" destOrd="0" presId="urn:microsoft.com/office/officeart/2005/8/layout/hierarchy1"/>
    <dgm:cxn modelId="{FF406024-C3C3-7B4E-88B9-36B21640B3BB}" type="presParOf" srcId="{15CACB63-07CD-6E41-A073-5E7A89B64550}" destId="{6199D728-1D10-AA45-B469-3738870D86DA}" srcOrd="1" destOrd="0" presId="urn:microsoft.com/office/officeart/2005/8/layout/hierarchy1"/>
    <dgm:cxn modelId="{47F579DA-EA8D-6A41-9466-9ABEA6F30385}" type="presParOf" srcId="{CD835799-F2B8-784F-B163-0504B2F9B4A8}" destId="{9D8C7917-A8F1-6844-BFD1-500DFC36D1F9}" srcOrd="1" destOrd="0" presId="urn:microsoft.com/office/officeart/2005/8/layout/hierarchy1"/>
    <dgm:cxn modelId="{5FD7E769-44F0-094D-857A-D212CF85EEEA}" type="presParOf" srcId="{97BF945C-C935-5E4B-840B-B08839A9AF4A}" destId="{EC313897-E7E0-F447-98FE-E5F40E328180}" srcOrd="6" destOrd="0" presId="urn:microsoft.com/office/officeart/2005/8/layout/hierarchy1"/>
    <dgm:cxn modelId="{27EBA9A1-964C-7B41-9C86-4AA4FE889EA6}" type="presParOf" srcId="{97BF945C-C935-5E4B-840B-B08839A9AF4A}" destId="{7FF94D7A-3BC1-3841-AA51-9FB20A15A29A}" srcOrd="7" destOrd="0" presId="urn:microsoft.com/office/officeart/2005/8/layout/hierarchy1"/>
    <dgm:cxn modelId="{CAE6999F-A040-0B4A-BF76-CE1BA40B8AD1}" type="presParOf" srcId="{7FF94D7A-3BC1-3841-AA51-9FB20A15A29A}" destId="{06A4413A-6A8E-3F41-8C8B-B3AF0E64F0EA}" srcOrd="0" destOrd="0" presId="urn:microsoft.com/office/officeart/2005/8/layout/hierarchy1"/>
    <dgm:cxn modelId="{FA466EBB-2F65-AC4C-A19B-F34A32E83FF1}" type="presParOf" srcId="{06A4413A-6A8E-3F41-8C8B-B3AF0E64F0EA}" destId="{F1659442-CED6-E646-B8BC-AF8AAAFEE3E1}" srcOrd="0" destOrd="0" presId="urn:microsoft.com/office/officeart/2005/8/layout/hierarchy1"/>
    <dgm:cxn modelId="{EFD718BA-72E0-134D-BB88-D796E519DA1D}" type="presParOf" srcId="{06A4413A-6A8E-3F41-8C8B-B3AF0E64F0EA}" destId="{C7426337-1745-5947-84E5-9F7E8FD165C3}" srcOrd="1" destOrd="0" presId="urn:microsoft.com/office/officeart/2005/8/layout/hierarchy1"/>
    <dgm:cxn modelId="{93907B96-F273-4C4F-8B90-D042F18D3196}" type="presParOf" srcId="{7FF94D7A-3BC1-3841-AA51-9FB20A15A29A}" destId="{A0E8BF1C-C631-6E46-AC44-4B0DA87EE74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521D43-B26D-244D-9F10-55D3302688E4}" type="doc">
      <dgm:prSet loTypeId="urn:microsoft.com/office/officeart/2005/8/layout/process2" loCatId="process" qsTypeId="urn:microsoft.com/office/officeart/2005/8/quickstyle/simple4" qsCatId="simple" csTypeId="urn:microsoft.com/office/officeart/2005/8/colors/colorful2" csCatId="colorful" phldr="1"/>
      <dgm:spPr/>
      <dgm:t>
        <a:bodyPr/>
        <a:lstStyle/>
        <a:p>
          <a:endParaRPr lang="en-US"/>
        </a:p>
      </dgm:t>
    </dgm:pt>
    <dgm:pt modelId="{2D20774B-A208-314B-B861-D1D2B7805BC6}">
      <dgm:prSet phldrT="[Text]" custT="1"/>
      <dgm:spPr/>
      <dgm:t>
        <a:bodyPr/>
        <a:lstStyle/>
        <a:p>
          <a:r>
            <a:rPr lang="en-US" sz="1400" kern="1200" dirty="0" smtClean="0">
              <a:latin typeface="+mn-lt"/>
            </a:rPr>
            <a:t>if Plasma conc. of inulin =</a:t>
          </a:r>
          <a:r>
            <a:rPr lang="en-US" sz="1400" kern="1200" dirty="0" smtClean="0">
              <a:solidFill>
                <a:schemeClr val="accent4">
                  <a:lumMod val="75000"/>
                </a:schemeClr>
              </a:solidFill>
              <a:latin typeface="+mn-lt"/>
            </a:rPr>
            <a:t> 1mg/100ml</a:t>
          </a:r>
        </a:p>
        <a:p>
          <a:r>
            <a:rPr lang="en-US" sz="1400" kern="1200" dirty="0" smtClean="0">
              <a:latin typeface="+mn-lt"/>
            </a:rPr>
            <a:t>Urinary conc. of Inulin = </a:t>
          </a:r>
          <a:r>
            <a:rPr lang="en-US" sz="1400" kern="1200" dirty="0" smtClean="0">
              <a:solidFill>
                <a:schemeClr val="accent4">
                  <a:lumMod val="75000"/>
                </a:schemeClr>
              </a:solidFill>
              <a:latin typeface="+mn-lt"/>
            </a:rPr>
            <a:t>120 mg /100ml</a:t>
          </a:r>
        </a:p>
        <a:p>
          <a:r>
            <a:rPr lang="en-US" sz="1400" kern="1200" dirty="0" smtClean="0">
              <a:latin typeface="+mn-lt"/>
            </a:rPr>
            <a:t>Urine flow  =</a:t>
          </a:r>
          <a:r>
            <a:rPr lang="en-US" sz="1400" kern="1200" dirty="0" smtClean="0">
              <a:solidFill>
                <a:schemeClr val="accent4">
                  <a:lumMod val="75000"/>
                </a:schemeClr>
              </a:solidFill>
              <a:latin typeface="+mn-lt"/>
            </a:rPr>
            <a:t> 1 ml /min </a:t>
          </a:r>
          <a:endParaRPr lang="en-US" sz="1400" kern="1200" dirty="0">
            <a:solidFill>
              <a:schemeClr val="accent4">
                <a:lumMod val="75000"/>
              </a:schemeClr>
            </a:solidFill>
            <a:latin typeface="+mn-lt"/>
            <a:ea typeface="+mn-ea"/>
            <a:cs typeface="+mn-cs"/>
          </a:endParaRPr>
        </a:p>
      </dgm:t>
    </dgm:pt>
    <dgm:pt modelId="{C950862E-05AA-3348-940A-996B528A9269}" type="parTrans" cxnId="{1355A0FC-9DB3-E944-BF52-D5912D408947}">
      <dgm:prSet/>
      <dgm:spPr/>
      <dgm:t>
        <a:bodyPr/>
        <a:lstStyle/>
        <a:p>
          <a:endParaRPr lang="en-US"/>
        </a:p>
      </dgm:t>
    </dgm:pt>
    <dgm:pt modelId="{C6A4E41C-6A25-0849-830A-D255BD657210}" type="sibTrans" cxnId="{1355A0FC-9DB3-E944-BF52-D5912D408947}">
      <dgm:prSet/>
      <dgm:spPr/>
      <dgm:t>
        <a:bodyPr/>
        <a:lstStyle/>
        <a:p>
          <a:endParaRPr lang="en-US"/>
        </a:p>
      </dgm:t>
    </dgm:pt>
    <dgm:pt modelId="{975A09D1-847B-FD45-B6FB-B852110D1B78}">
      <dgm:prSet phldrT="[Text]" custT="1"/>
      <dgm:spPr/>
      <dgm:t>
        <a:bodyPr/>
        <a:lstStyle/>
        <a:p>
          <a:r>
            <a:rPr lang="en-US" sz="1600" b="1" kern="1200" smtClean="0">
              <a:latin typeface="+mn-lt"/>
            </a:rPr>
            <a:t>The clearance of inulin will be?</a:t>
          </a:r>
          <a:endParaRPr lang="en-US" sz="1600" b="1" kern="1200" dirty="0">
            <a:latin typeface="+mn-lt"/>
            <a:ea typeface="+mn-ea"/>
            <a:cs typeface="+mn-cs"/>
          </a:endParaRPr>
        </a:p>
      </dgm:t>
    </dgm:pt>
    <dgm:pt modelId="{AA330ED3-D32F-BB4F-8664-029929991D58}" type="parTrans" cxnId="{985027E4-7DE9-2F45-800C-A21EBCCF4448}">
      <dgm:prSet/>
      <dgm:spPr/>
      <dgm:t>
        <a:bodyPr/>
        <a:lstStyle/>
        <a:p>
          <a:endParaRPr lang="en-US"/>
        </a:p>
      </dgm:t>
    </dgm:pt>
    <dgm:pt modelId="{F1D4AE71-A919-CC46-8FF5-0CE44249B00F}" type="sibTrans" cxnId="{985027E4-7DE9-2F45-800C-A21EBCCF4448}">
      <dgm:prSet/>
      <dgm:spPr/>
      <dgm:t>
        <a:bodyPr/>
        <a:lstStyle/>
        <a:p>
          <a:endParaRPr lang="en-US"/>
        </a:p>
      </dgm:t>
    </dgm:pt>
    <dgm:pt modelId="{2378E538-5E91-F34A-BA8B-E337068E5677}">
      <dgm:prSet phldrT="[Text]" custT="1"/>
      <dgm:spPr/>
      <dgm:t>
        <a:bodyPr/>
        <a:lstStyle/>
        <a:p>
          <a:pPr algn="l"/>
          <a:r>
            <a:rPr lang="en-US" sz="1400" b="1" kern="1200" dirty="0" smtClean="0">
              <a:latin typeface="+mn-lt"/>
            </a:rPr>
            <a:t>        Clearance = </a:t>
          </a:r>
          <a:r>
            <a:rPr lang="en-US" sz="1400" b="1" kern="1200" dirty="0" smtClean="0">
              <a:solidFill>
                <a:srgbClr val="FF0000"/>
              </a:solidFill>
              <a:latin typeface="+mn-lt"/>
            </a:rPr>
            <a:t>GFR</a:t>
          </a:r>
          <a:r>
            <a:rPr lang="en-US" sz="1400" b="1" kern="1200" dirty="0" smtClean="0">
              <a:latin typeface="+mn-lt"/>
            </a:rPr>
            <a:t> =</a:t>
          </a:r>
          <a:r>
            <a:rPr kumimoji="0" lang="en-US" sz="1400" kern="1200" dirty="0" smtClean="0">
              <a:solidFill>
                <a:srgbClr val="C76B9B"/>
              </a:solidFill>
              <a:latin typeface="+mn-lt"/>
              <a:ea typeface="+mn-ea"/>
              <a:cs typeface="+mn-cs"/>
            </a:rPr>
            <a:t> U x V / PX </a:t>
          </a:r>
        </a:p>
        <a:p>
          <a:pPr algn="l"/>
          <a:r>
            <a:rPr kumimoji="0" lang="en-US" sz="1400" kern="1200" dirty="0" smtClean="0">
              <a:solidFill>
                <a:srgbClr val="C76B9B"/>
              </a:solidFill>
              <a:latin typeface="+mn-lt"/>
              <a:ea typeface="+mn-ea"/>
              <a:cs typeface="+mn-cs"/>
            </a:rPr>
            <a:t>= (120 mg/100ml )(1 ml/min ) =  120 ml/min</a:t>
          </a:r>
        </a:p>
        <a:p>
          <a:pPr algn="l"/>
          <a:r>
            <a:rPr kumimoji="0" lang="en-US" sz="1400" kern="1200" dirty="0" smtClean="0">
              <a:solidFill>
                <a:srgbClr val="C76B9B"/>
              </a:solidFill>
              <a:latin typeface="+mn-lt"/>
              <a:ea typeface="+mn-ea"/>
              <a:cs typeface="+mn-cs"/>
            </a:rPr>
            <a:t>             ( 1 mg/100ml )</a:t>
          </a:r>
          <a:endParaRPr kumimoji="0" lang="en-US" sz="1400" kern="1200" dirty="0">
            <a:solidFill>
              <a:srgbClr val="C76B9B"/>
            </a:solidFill>
            <a:latin typeface="+mn-lt"/>
            <a:ea typeface="+mn-ea"/>
            <a:cs typeface="+mn-cs"/>
          </a:endParaRPr>
        </a:p>
      </dgm:t>
    </dgm:pt>
    <dgm:pt modelId="{42A14271-4B8F-D246-AF40-D965011160D3}" type="parTrans" cxnId="{522BB0AE-7033-8E4B-931D-8FBA7FA2271F}">
      <dgm:prSet/>
      <dgm:spPr/>
      <dgm:t>
        <a:bodyPr/>
        <a:lstStyle/>
        <a:p>
          <a:endParaRPr lang="en-US"/>
        </a:p>
      </dgm:t>
    </dgm:pt>
    <dgm:pt modelId="{1A3A33E6-9A8A-1749-9D82-B70F9554AFEC}" type="sibTrans" cxnId="{522BB0AE-7033-8E4B-931D-8FBA7FA2271F}">
      <dgm:prSet/>
      <dgm:spPr/>
      <dgm:t>
        <a:bodyPr/>
        <a:lstStyle/>
        <a:p>
          <a:endParaRPr lang="en-US"/>
        </a:p>
      </dgm:t>
    </dgm:pt>
    <dgm:pt modelId="{736820C6-DDC0-4A3E-93D7-96CF9CB70DA9}" type="pres">
      <dgm:prSet presAssocID="{8E521D43-B26D-244D-9F10-55D3302688E4}" presName="linearFlow" presStyleCnt="0">
        <dgm:presLayoutVars>
          <dgm:resizeHandles val="exact"/>
        </dgm:presLayoutVars>
      </dgm:prSet>
      <dgm:spPr/>
      <dgm:t>
        <a:bodyPr/>
        <a:lstStyle/>
        <a:p>
          <a:endParaRPr lang="en-US"/>
        </a:p>
      </dgm:t>
    </dgm:pt>
    <dgm:pt modelId="{2A26810A-D10B-46DC-B056-68F315939548}" type="pres">
      <dgm:prSet presAssocID="{2D20774B-A208-314B-B861-D1D2B7805BC6}" presName="node" presStyleLbl="node1" presStyleIdx="0" presStyleCnt="3">
        <dgm:presLayoutVars>
          <dgm:bulletEnabled val="1"/>
        </dgm:presLayoutVars>
      </dgm:prSet>
      <dgm:spPr/>
      <dgm:t>
        <a:bodyPr/>
        <a:lstStyle/>
        <a:p>
          <a:endParaRPr lang="en-US"/>
        </a:p>
      </dgm:t>
    </dgm:pt>
    <dgm:pt modelId="{DEC8DBC3-864F-49D6-80F6-41E3251FFE98}" type="pres">
      <dgm:prSet presAssocID="{C6A4E41C-6A25-0849-830A-D255BD657210}" presName="sibTrans" presStyleLbl="sibTrans2D1" presStyleIdx="0" presStyleCnt="2"/>
      <dgm:spPr/>
      <dgm:t>
        <a:bodyPr/>
        <a:lstStyle/>
        <a:p>
          <a:endParaRPr lang="en-US"/>
        </a:p>
      </dgm:t>
    </dgm:pt>
    <dgm:pt modelId="{4010CD54-2722-4058-A909-128B226F42C4}" type="pres">
      <dgm:prSet presAssocID="{C6A4E41C-6A25-0849-830A-D255BD657210}" presName="connectorText" presStyleLbl="sibTrans2D1" presStyleIdx="0" presStyleCnt="2"/>
      <dgm:spPr/>
      <dgm:t>
        <a:bodyPr/>
        <a:lstStyle/>
        <a:p>
          <a:endParaRPr lang="en-US"/>
        </a:p>
      </dgm:t>
    </dgm:pt>
    <dgm:pt modelId="{5D2E61FA-CF20-41F6-B3D7-52B9D4DDC639}" type="pres">
      <dgm:prSet presAssocID="{975A09D1-847B-FD45-B6FB-B852110D1B78}" presName="node" presStyleLbl="node1" presStyleIdx="1" presStyleCnt="3">
        <dgm:presLayoutVars>
          <dgm:bulletEnabled val="1"/>
        </dgm:presLayoutVars>
      </dgm:prSet>
      <dgm:spPr/>
      <dgm:t>
        <a:bodyPr/>
        <a:lstStyle/>
        <a:p>
          <a:endParaRPr lang="en-US"/>
        </a:p>
      </dgm:t>
    </dgm:pt>
    <dgm:pt modelId="{5127D94C-6AA3-412C-ABC0-484E20FF9ACA}" type="pres">
      <dgm:prSet presAssocID="{F1D4AE71-A919-CC46-8FF5-0CE44249B00F}" presName="sibTrans" presStyleLbl="sibTrans2D1" presStyleIdx="1" presStyleCnt="2"/>
      <dgm:spPr/>
      <dgm:t>
        <a:bodyPr/>
        <a:lstStyle/>
        <a:p>
          <a:endParaRPr lang="en-US"/>
        </a:p>
      </dgm:t>
    </dgm:pt>
    <dgm:pt modelId="{8CE5C3B4-7BB5-47BA-A9EF-E05A47B27C8F}" type="pres">
      <dgm:prSet presAssocID="{F1D4AE71-A919-CC46-8FF5-0CE44249B00F}" presName="connectorText" presStyleLbl="sibTrans2D1" presStyleIdx="1" presStyleCnt="2"/>
      <dgm:spPr/>
      <dgm:t>
        <a:bodyPr/>
        <a:lstStyle/>
        <a:p>
          <a:endParaRPr lang="en-US"/>
        </a:p>
      </dgm:t>
    </dgm:pt>
    <dgm:pt modelId="{0C6C4787-419D-4E23-A523-52D2E4EAC365}" type="pres">
      <dgm:prSet presAssocID="{2378E538-5E91-F34A-BA8B-E337068E5677}" presName="node" presStyleLbl="node1" presStyleIdx="2" presStyleCnt="3" custScaleX="119922">
        <dgm:presLayoutVars>
          <dgm:bulletEnabled val="1"/>
        </dgm:presLayoutVars>
      </dgm:prSet>
      <dgm:spPr/>
      <dgm:t>
        <a:bodyPr/>
        <a:lstStyle/>
        <a:p>
          <a:endParaRPr lang="en-US"/>
        </a:p>
      </dgm:t>
    </dgm:pt>
  </dgm:ptLst>
  <dgm:cxnLst>
    <dgm:cxn modelId="{531C5018-43CC-DF45-BD3A-F4EE1D7839CC}" type="presOf" srcId="{2D20774B-A208-314B-B861-D1D2B7805BC6}" destId="{2A26810A-D10B-46DC-B056-68F315939548}" srcOrd="0" destOrd="0" presId="urn:microsoft.com/office/officeart/2005/8/layout/process2"/>
    <dgm:cxn modelId="{B7116AE9-82F6-2F4F-B1E3-16046A1E14A0}" type="presOf" srcId="{975A09D1-847B-FD45-B6FB-B852110D1B78}" destId="{5D2E61FA-CF20-41F6-B3D7-52B9D4DDC639}" srcOrd="0" destOrd="0" presId="urn:microsoft.com/office/officeart/2005/8/layout/process2"/>
    <dgm:cxn modelId="{EC5B9139-670C-9A48-9432-2263ED5C7756}" type="presOf" srcId="{F1D4AE71-A919-CC46-8FF5-0CE44249B00F}" destId="{8CE5C3B4-7BB5-47BA-A9EF-E05A47B27C8F}" srcOrd="1" destOrd="0" presId="urn:microsoft.com/office/officeart/2005/8/layout/process2"/>
    <dgm:cxn modelId="{39D1DF5B-985B-8E4F-95CA-E2698E82F2EB}" type="presOf" srcId="{F1D4AE71-A919-CC46-8FF5-0CE44249B00F}" destId="{5127D94C-6AA3-412C-ABC0-484E20FF9ACA}" srcOrd="0" destOrd="0" presId="urn:microsoft.com/office/officeart/2005/8/layout/process2"/>
    <dgm:cxn modelId="{522BB0AE-7033-8E4B-931D-8FBA7FA2271F}" srcId="{8E521D43-B26D-244D-9F10-55D3302688E4}" destId="{2378E538-5E91-F34A-BA8B-E337068E5677}" srcOrd="2" destOrd="0" parTransId="{42A14271-4B8F-D246-AF40-D965011160D3}" sibTransId="{1A3A33E6-9A8A-1749-9D82-B70F9554AFEC}"/>
    <dgm:cxn modelId="{985027E4-7DE9-2F45-800C-A21EBCCF4448}" srcId="{8E521D43-B26D-244D-9F10-55D3302688E4}" destId="{975A09D1-847B-FD45-B6FB-B852110D1B78}" srcOrd="1" destOrd="0" parTransId="{AA330ED3-D32F-BB4F-8664-029929991D58}" sibTransId="{F1D4AE71-A919-CC46-8FF5-0CE44249B00F}"/>
    <dgm:cxn modelId="{15152005-BDAE-1244-A40F-DCA4A2C9B1F6}" type="presOf" srcId="{C6A4E41C-6A25-0849-830A-D255BD657210}" destId="{4010CD54-2722-4058-A909-128B226F42C4}" srcOrd="1" destOrd="0" presId="urn:microsoft.com/office/officeart/2005/8/layout/process2"/>
    <dgm:cxn modelId="{7728BED8-88A4-6C44-9CB7-5949BC7086E2}" type="presOf" srcId="{2378E538-5E91-F34A-BA8B-E337068E5677}" destId="{0C6C4787-419D-4E23-A523-52D2E4EAC365}" srcOrd="0" destOrd="0" presId="urn:microsoft.com/office/officeart/2005/8/layout/process2"/>
    <dgm:cxn modelId="{BFA58939-CE92-234F-A63D-B9C78717DD64}" type="presOf" srcId="{C6A4E41C-6A25-0849-830A-D255BD657210}" destId="{DEC8DBC3-864F-49D6-80F6-41E3251FFE98}" srcOrd="0" destOrd="0" presId="urn:microsoft.com/office/officeart/2005/8/layout/process2"/>
    <dgm:cxn modelId="{1355A0FC-9DB3-E944-BF52-D5912D408947}" srcId="{8E521D43-B26D-244D-9F10-55D3302688E4}" destId="{2D20774B-A208-314B-B861-D1D2B7805BC6}" srcOrd="0" destOrd="0" parTransId="{C950862E-05AA-3348-940A-996B528A9269}" sibTransId="{C6A4E41C-6A25-0849-830A-D255BD657210}"/>
    <dgm:cxn modelId="{9F3AE97E-0B3C-0248-9694-67741019EFA2}" type="presOf" srcId="{8E521D43-B26D-244D-9F10-55D3302688E4}" destId="{736820C6-DDC0-4A3E-93D7-96CF9CB70DA9}" srcOrd="0" destOrd="0" presId="urn:microsoft.com/office/officeart/2005/8/layout/process2"/>
    <dgm:cxn modelId="{A18C9AEF-5D27-6345-A110-8BD32CCC1F90}" type="presParOf" srcId="{736820C6-DDC0-4A3E-93D7-96CF9CB70DA9}" destId="{2A26810A-D10B-46DC-B056-68F315939548}" srcOrd="0" destOrd="0" presId="urn:microsoft.com/office/officeart/2005/8/layout/process2"/>
    <dgm:cxn modelId="{324D3AA7-06C2-DF4E-A2B1-EABCFFB483DF}" type="presParOf" srcId="{736820C6-DDC0-4A3E-93D7-96CF9CB70DA9}" destId="{DEC8DBC3-864F-49D6-80F6-41E3251FFE98}" srcOrd="1" destOrd="0" presId="urn:microsoft.com/office/officeart/2005/8/layout/process2"/>
    <dgm:cxn modelId="{897D877C-76A5-E440-8244-6055FA2CA5EC}" type="presParOf" srcId="{DEC8DBC3-864F-49D6-80F6-41E3251FFE98}" destId="{4010CD54-2722-4058-A909-128B226F42C4}" srcOrd="0" destOrd="0" presId="urn:microsoft.com/office/officeart/2005/8/layout/process2"/>
    <dgm:cxn modelId="{4BC67BE6-3F6B-2C4B-8456-E30C8DD0FFAD}" type="presParOf" srcId="{736820C6-DDC0-4A3E-93D7-96CF9CB70DA9}" destId="{5D2E61FA-CF20-41F6-B3D7-52B9D4DDC639}" srcOrd="2" destOrd="0" presId="urn:microsoft.com/office/officeart/2005/8/layout/process2"/>
    <dgm:cxn modelId="{6B9F1E48-4D53-BF40-870E-9320F92AED97}" type="presParOf" srcId="{736820C6-DDC0-4A3E-93D7-96CF9CB70DA9}" destId="{5127D94C-6AA3-412C-ABC0-484E20FF9ACA}" srcOrd="3" destOrd="0" presId="urn:microsoft.com/office/officeart/2005/8/layout/process2"/>
    <dgm:cxn modelId="{A8842FB6-C53A-B742-AE12-B3495E5BDAA0}" type="presParOf" srcId="{5127D94C-6AA3-412C-ABC0-484E20FF9ACA}" destId="{8CE5C3B4-7BB5-47BA-A9EF-E05A47B27C8F}" srcOrd="0" destOrd="0" presId="urn:microsoft.com/office/officeart/2005/8/layout/process2"/>
    <dgm:cxn modelId="{00A37D57-40BB-7D47-A784-88367C35FF79}" type="presParOf" srcId="{736820C6-DDC0-4A3E-93D7-96CF9CB70DA9}" destId="{0C6C4787-419D-4E23-A523-52D2E4EAC365}"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04624E-017A-CB46-8B32-655B92454604}"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16C6316C-1985-C642-8D51-597430842FF0}">
      <dgm:prSet phldrT="[Text]" custT="1"/>
      <dgm:spPr>
        <a:solidFill>
          <a:schemeClr val="accent5">
            <a:lumMod val="40000"/>
            <a:lumOff val="60000"/>
            <a:alpha val="50000"/>
          </a:schemeClr>
        </a:solidFill>
        <a:ln>
          <a:noFill/>
        </a:ln>
      </dgm:spPr>
      <dgm:t>
        <a:bodyPr/>
        <a:lstStyle/>
        <a:p>
          <a:pPr rtl="1">
            <a:lnSpc>
              <a:spcPct val="100000"/>
            </a:lnSpc>
          </a:pPr>
          <a:r>
            <a:rPr lang="en-US" altLang="en-US" sz="2000" b="1" smtClean="0">
              <a:solidFill>
                <a:schemeClr val="tx1"/>
              </a:solidFill>
              <a:effectLst/>
              <a:latin typeface="Gill Sans MT" panose="020B0502020104020203" pitchFamily="34" charset="0"/>
            </a:rPr>
            <a:t>Plasma Clearance Test</a:t>
          </a:r>
          <a:endParaRPr lang="en-US" sz="2000" dirty="0">
            <a:solidFill>
              <a:schemeClr val="tx1"/>
            </a:solidFill>
            <a:effectLst/>
            <a:latin typeface="Gill Sans MT"/>
            <a:cs typeface="Gill Sans MT"/>
          </a:endParaRPr>
        </a:p>
      </dgm:t>
    </dgm:pt>
    <dgm:pt modelId="{337F8602-861C-7846-A0CB-6DD9863123B2}" type="sibTrans" cxnId="{2369D7EA-364A-FB41-8070-F76779ECD0FC}">
      <dgm:prSet/>
      <dgm:spPr/>
      <dgm:t>
        <a:bodyPr/>
        <a:lstStyle/>
        <a:p>
          <a:endParaRPr lang="en-US">
            <a:latin typeface="Gill Sans MT" charset="0"/>
            <a:ea typeface="Gill Sans MT" charset="0"/>
            <a:cs typeface="Gill Sans MT" charset="0"/>
          </a:endParaRPr>
        </a:p>
      </dgm:t>
    </dgm:pt>
    <dgm:pt modelId="{5C44E03F-2B95-B245-84B8-F933440C2A45}" type="parTrans" cxnId="{2369D7EA-364A-FB41-8070-F76779ECD0FC}">
      <dgm:prSet/>
      <dgm:spPr/>
      <dgm:t>
        <a:bodyPr/>
        <a:lstStyle/>
        <a:p>
          <a:endParaRPr lang="en-US">
            <a:latin typeface="Gill Sans MT" charset="0"/>
            <a:ea typeface="Gill Sans MT" charset="0"/>
            <a:cs typeface="Gill Sans MT" charset="0"/>
          </a:endParaRPr>
        </a:p>
      </dgm:t>
    </dgm:pt>
    <dgm:pt modelId="{B28CB9D6-866B-7A4A-8FDF-4AFACAADCEF4}">
      <dgm:prSet custT="1"/>
      <dgm:spPr>
        <a:solidFill>
          <a:schemeClr val="accent1">
            <a:lumMod val="20000"/>
            <a:lumOff val="80000"/>
            <a:alpha val="96000"/>
          </a:schemeClr>
        </a:solidFill>
      </dgm:spPr>
      <dgm:t>
        <a:bodyPr/>
        <a:lstStyle/>
        <a:p>
          <a:pPr marL="171450" lvl="1" indent="0" algn="ctr" defTabSz="800100" rtl="1">
            <a:lnSpc>
              <a:spcPct val="90000"/>
            </a:lnSpc>
            <a:spcBef>
              <a:spcPct val="0"/>
            </a:spcBef>
            <a:spcAft>
              <a:spcPct val="15000"/>
            </a:spcAft>
            <a:buNone/>
          </a:pPr>
          <a:r>
            <a:rPr lang="en-GB" sz="1600" b="0" dirty="0" smtClean="0">
              <a:solidFill>
                <a:schemeClr val="accent1">
                  <a:lumMod val="50000"/>
                </a:schemeClr>
              </a:solidFill>
            </a:rPr>
            <a:t> Measurement </a:t>
          </a:r>
          <a:r>
            <a:rPr lang="en-GB" sz="1600" b="0" dirty="0" smtClean="0">
              <a:solidFill>
                <a:schemeClr val="accent1">
                  <a:lumMod val="50000"/>
                </a:schemeClr>
              </a:solidFill>
            </a:rPr>
            <a:t>of the </a:t>
          </a:r>
          <a:r>
            <a:rPr lang="en-GB" sz="1800" b="0" dirty="0" smtClean="0">
              <a:solidFill>
                <a:schemeClr val="accent1">
                  <a:lumMod val="50000"/>
                </a:schemeClr>
              </a:solidFill>
            </a:rPr>
            <a:t>GFR</a:t>
          </a:r>
          <a:endParaRPr lang="en-US" sz="1600" b="0" dirty="0">
            <a:solidFill>
              <a:schemeClr val="accent1">
                <a:lumMod val="50000"/>
              </a:schemeClr>
            </a:solidFill>
            <a:latin typeface="Gill Sans MT"/>
            <a:cs typeface="Gill Sans MT"/>
          </a:endParaRPr>
        </a:p>
      </dgm:t>
    </dgm:pt>
    <dgm:pt modelId="{1A683473-32F1-5B4E-8E74-FD02F5954178}" type="parTrans" cxnId="{9EE890B9-15F3-804B-981E-213473AEA45F}">
      <dgm:prSet/>
      <dgm:spPr>
        <a:solidFill>
          <a:schemeClr val="accent6">
            <a:lumMod val="20000"/>
            <a:lumOff val="80000"/>
          </a:schemeClr>
        </a:solidFill>
      </dgm:spPr>
      <dgm:t>
        <a:bodyPr/>
        <a:lstStyle/>
        <a:p>
          <a:endParaRPr lang="en-US"/>
        </a:p>
      </dgm:t>
    </dgm:pt>
    <dgm:pt modelId="{2CA5938C-71FB-144B-968E-06A52EA668DD}" type="sibTrans" cxnId="{9EE890B9-15F3-804B-981E-213473AEA45F}">
      <dgm:prSet/>
      <dgm:spPr/>
      <dgm:t>
        <a:bodyPr/>
        <a:lstStyle/>
        <a:p>
          <a:endParaRPr lang="en-US"/>
        </a:p>
      </dgm:t>
    </dgm:pt>
    <dgm:pt modelId="{719AE631-E413-9B42-9951-D50E827535CF}">
      <dgm:prSet custT="1"/>
      <dgm:spPr>
        <a:solidFill>
          <a:schemeClr val="accent1">
            <a:lumMod val="20000"/>
            <a:lumOff val="80000"/>
            <a:alpha val="96000"/>
          </a:schemeClr>
        </a:solidFill>
      </dgm:spPr>
      <dgm:t>
        <a:bodyPr/>
        <a:lstStyle/>
        <a:p>
          <a:pPr marL="171450" lvl="1" indent="0" algn="ctr" defTabSz="800100" rtl="1">
            <a:lnSpc>
              <a:spcPct val="90000"/>
            </a:lnSpc>
            <a:spcBef>
              <a:spcPct val="0"/>
            </a:spcBef>
            <a:spcAft>
              <a:spcPct val="15000"/>
            </a:spcAft>
            <a:buNone/>
          </a:pPr>
          <a:r>
            <a:rPr lang="en-GB" sz="1600" b="0" smtClean="0">
              <a:solidFill>
                <a:schemeClr val="accent1">
                  <a:lumMod val="50000"/>
                </a:schemeClr>
              </a:solidFill>
            </a:rPr>
            <a:t>Measurement of the renal plasma flow rate </a:t>
          </a:r>
          <a:endParaRPr lang="en-US" sz="1600" b="0" dirty="0">
            <a:solidFill>
              <a:schemeClr val="accent1">
                <a:lumMod val="50000"/>
              </a:schemeClr>
            </a:solidFill>
            <a:latin typeface="Gill Sans MT"/>
            <a:cs typeface="Gill Sans MT"/>
          </a:endParaRPr>
        </a:p>
      </dgm:t>
    </dgm:pt>
    <dgm:pt modelId="{278A1B77-7ED9-1245-9D3E-49AC00DC4EF5}" type="parTrans" cxnId="{448FB503-E8FE-FA49-AEF3-A2F6DEEB5E42}">
      <dgm:prSet/>
      <dgm:spPr>
        <a:solidFill>
          <a:schemeClr val="accent6">
            <a:lumMod val="20000"/>
            <a:lumOff val="80000"/>
          </a:schemeClr>
        </a:solidFill>
      </dgm:spPr>
      <dgm:t>
        <a:bodyPr/>
        <a:lstStyle/>
        <a:p>
          <a:endParaRPr lang="en-US"/>
        </a:p>
      </dgm:t>
    </dgm:pt>
    <dgm:pt modelId="{9D5E87B3-0A19-234E-8DA6-00872F4F300D}" type="sibTrans" cxnId="{448FB503-E8FE-FA49-AEF3-A2F6DEEB5E42}">
      <dgm:prSet/>
      <dgm:spPr/>
      <dgm:t>
        <a:bodyPr/>
        <a:lstStyle/>
        <a:p>
          <a:endParaRPr lang="en-US"/>
        </a:p>
      </dgm:t>
    </dgm:pt>
    <dgm:pt modelId="{8DB18D80-1A36-254A-8B5C-068B0A4207D8}">
      <dgm:prSet custT="1"/>
      <dgm:spPr>
        <a:solidFill>
          <a:schemeClr val="accent1">
            <a:lumMod val="20000"/>
            <a:lumOff val="80000"/>
            <a:alpha val="96000"/>
          </a:schemeClr>
        </a:solidFill>
      </dgm:spPr>
      <dgm:t>
        <a:bodyPr/>
        <a:lstStyle/>
        <a:p>
          <a:pPr marL="171450" lvl="1" indent="0" algn="ctr" defTabSz="800100" rtl="1">
            <a:lnSpc>
              <a:spcPct val="90000"/>
            </a:lnSpc>
            <a:spcBef>
              <a:spcPct val="0"/>
            </a:spcBef>
            <a:spcAft>
              <a:spcPct val="15000"/>
            </a:spcAft>
            <a:buNone/>
          </a:pPr>
          <a:r>
            <a:rPr lang="en-GB" sz="1400" b="0" dirty="0" smtClean="0">
              <a:solidFill>
                <a:schemeClr val="accent1">
                  <a:lumMod val="50000"/>
                </a:schemeClr>
              </a:solidFill>
            </a:rPr>
            <a:t>Determining the renal handling of the different substances</a:t>
          </a:r>
          <a:endParaRPr lang="en-US" sz="1400" b="0" dirty="0">
            <a:solidFill>
              <a:schemeClr val="accent1">
                <a:lumMod val="50000"/>
              </a:schemeClr>
            </a:solidFill>
            <a:latin typeface="Gill Sans MT"/>
            <a:cs typeface="Gill Sans MT"/>
          </a:endParaRPr>
        </a:p>
      </dgm:t>
    </dgm:pt>
    <dgm:pt modelId="{3F0054F5-B8EA-2040-8DA6-241B3775F3C4}" type="sibTrans" cxnId="{19C835A8-7914-F049-868E-5CA2DCA1F63D}">
      <dgm:prSet/>
      <dgm:spPr/>
      <dgm:t>
        <a:bodyPr/>
        <a:lstStyle/>
        <a:p>
          <a:endParaRPr lang="en-US"/>
        </a:p>
      </dgm:t>
    </dgm:pt>
    <dgm:pt modelId="{1C42D1F5-3BBE-E442-959C-5B4E3877B057}" type="parTrans" cxnId="{19C835A8-7914-F049-868E-5CA2DCA1F63D}">
      <dgm:prSet/>
      <dgm:spPr>
        <a:solidFill>
          <a:schemeClr val="accent6">
            <a:lumMod val="20000"/>
            <a:lumOff val="80000"/>
          </a:schemeClr>
        </a:solidFill>
      </dgm:spPr>
      <dgm:t>
        <a:bodyPr/>
        <a:lstStyle/>
        <a:p>
          <a:endParaRPr lang="en-US"/>
        </a:p>
      </dgm:t>
    </dgm:pt>
    <dgm:pt modelId="{52969F55-BCB1-4B1F-AAB3-1B61E2ED0B5A}">
      <dgm:prSet custT="1"/>
      <dgm:spPr>
        <a:solidFill>
          <a:schemeClr val="accent1">
            <a:lumMod val="20000"/>
            <a:lumOff val="80000"/>
          </a:schemeClr>
        </a:solidFill>
      </dgm:spPr>
      <dgm:t>
        <a:bodyPr/>
        <a:lstStyle/>
        <a:p>
          <a:r>
            <a:rPr lang="en-US" altLang="en-US" sz="1600" dirty="0" smtClean="0">
              <a:solidFill>
                <a:schemeClr val="tx1"/>
              </a:solidFill>
              <a:latin typeface="Gill Sans MT" pitchFamily="34" charset="0"/>
            </a:rPr>
            <a:t>Assess severity of renal damage</a:t>
          </a:r>
          <a:endParaRPr lang="en-US" sz="1600" dirty="0">
            <a:solidFill>
              <a:schemeClr val="tx1"/>
            </a:solidFill>
            <a:latin typeface="Gill Sans MT" pitchFamily="34" charset="0"/>
          </a:endParaRPr>
        </a:p>
      </dgm:t>
    </dgm:pt>
    <dgm:pt modelId="{DC1D63CD-611C-4E2D-9E71-E3B7F2410694}" type="parTrans" cxnId="{ADB6BEE0-0EF2-4EDF-9580-960330C87140}">
      <dgm:prSet/>
      <dgm:spPr>
        <a:solidFill>
          <a:srgbClr val="FDECDF"/>
        </a:solidFill>
      </dgm:spPr>
      <dgm:t>
        <a:bodyPr/>
        <a:lstStyle/>
        <a:p>
          <a:endParaRPr lang="en-US"/>
        </a:p>
      </dgm:t>
    </dgm:pt>
    <dgm:pt modelId="{33B89AE4-716C-4DB5-B856-6485ABA3F831}" type="sibTrans" cxnId="{ADB6BEE0-0EF2-4EDF-9580-960330C87140}">
      <dgm:prSet/>
      <dgm:spPr/>
      <dgm:t>
        <a:bodyPr/>
        <a:lstStyle/>
        <a:p>
          <a:endParaRPr lang="en-US"/>
        </a:p>
      </dgm:t>
    </dgm:pt>
    <dgm:pt modelId="{18C1D852-49F4-5F40-BC10-A90EE4FEE01D}" type="pres">
      <dgm:prSet presAssocID="{3D04624E-017A-CB46-8B32-655B92454604}" presName="cycle" presStyleCnt="0">
        <dgm:presLayoutVars>
          <dgm:chMax val="1"/>
          <dgm:dir/>
          <dgm:animLvl val="ctr"/>
          <dgm:resizeHandles val="exact"/>
        </dgm:presLayoutVars>
      </dgm:prSet>
      <dgm:spPr/>
      <dgm:t>
        <a:bodyPr/>
        <a:lstStyle/>
        <a:p>
          <a:endParaRPr lang="en-US"/>
        </a:p>
      </dgm:t>
    </dgm:pt>
    <dgm:pt modelId="{9B9E8275-0EAA-3944-934C-BEE837E5D7CC}" type="pres">
      <dgm:prSet presAssocID="{16C6316C-1985-C642-8D51-597430842FF0}" presName="centerShape" presStyleLbl="node0" presStyleIdx="0" presStyleCnt="1" custScaleX="109374" custScaleY="107120"/>
      <dgm:spPr/>
      <dgm:t>
        <a:bodyPr/>
        <a:lstStyle/>
        <a:p>
          <a:endParaRPr lang="en-US"/>
        </a:p>
      </dgm:t>
    </dgm:pt>
    <dgm:pt modelId="{C54DD93D-1480-1B4A-85F4-D6F4DE625563}" type="pres">
      <dgm:prSet presAssocID="{1C42D1F5-3BBE-E442-959C-5B4E3877B057}" presName="parTrans" presStyleLbl="bgSibTrans2D1" presStyleIdx="0" presStyleCnt="4"/>
      <dgm:spPr/>
      <dgm:t>
        <a:bodyPr/>
        <a:lstStyle/>
        <a:p>
          <a:endParaRPr lang="en-US"/>
        </a:p>
      </dgm:t>
    </dgm:pt>
    <dgm:pt modelId="{77F71361-1658-C443-964C-A07F11C70113}" type="pres">
      <dgm:prSet presAssocID="{8DB18D80-1A36-254A-8B5C-068B0A4207D8}" presName="node" presStyleLbl="node1" presStyleIdx="0" presStyleCnt="4">
        <dgm:presLayoutVars>
          <dgm:bulletEnabled val="1"/>
        </dgm:presLayoutVars>
      </dgm:prSet>
      <dgm:spPr/>
      <dgm:t>
        <a:bodyPr/>
        <a:lstStyle/>
        <a:p>
          <a:endParaRPr lang="en-US"/>
        </a:p>
      </dgm:t>
    </dgm:pt>
    <dgm:pt modelId="{41351060-BBD0-7A43-AF94-3B763F4B35DD}" type="pres">
      <dgm:prSet presAssocID="{1A683473-32F1-5B4E-8E74-FD02F5954178}" presName="parTrans" presStyleLbl="bgSibTrans2D1" presStyleIdx="1" presStyleCnt="4"/>
      <dgm:spPr/>
      <dgm:t>
        <a:bodyPr/>
        <a:lstStyle/>
        <a:p>
          <a:endParaRPr lang="en-US"/>
        </a:p>
      </dgm:t>
    </dgm:pt>
    <dgm:pt modelId="{EC2278BB-0FC5-F94E-98E9-834CA1DA7B72}" type="pres">
      <dgm:prSet presAssocID="{B28CB9D6-866B-7A4A-8FDF-4AFACAADCEF4}" presName="node" presStyleLbl="node1" presStyleIdx="1" presStyleCnt="4">
        <dgm:presLayoutVars>
          <dgm:bulletEnabled val="1"/>
        </dgm:presLayoutVars>
      </dgm:prSet>
      <dgm:spPr/>
      <dgm:t>
        <a:bodyPr/>
        <a:lstStyle/>
        <a:p>
          <a:endParaRPr lang="en-US"/>
        </a:p>
      </dgm:t>
    </dgm:pt>
    <dgm:pt modelId="{C2088781-8ADE-4F8F-BE73-E68F94F7FAE8}" type="pres">
      <dgm:prSet presAssocID="{DC1D63CD-611C-4E2D-9E71-E3B7F2410694}" presName="parTrans" presStyleLbl="bgSibTrans2D1" presStyleIdx="2" presStyleCnt="4"/>
      <dgm:spPr/>
      <dgm:t>
        <a:bodyPr/>
        <a:lstStyle/>
        <a:p>
          <a:endParaRPr lang="en-US"/>
        </a:p>
      </dgm:t>
    </dgm:pt>
    <dgm:pt modelId="{2CAAC3BF-6D1A-4451-AB4D-1751DC8CED9E}" type="pres">
      <dgm:prSet presAssocID="{52969F55-BCB1-4B1F-AAB3-1B61E2ED0B5A}" presName="node" presStyleLbl="node1" presStyleIdx="2" presStyleCnt="4">
        <dgm:presLayoutVars>
          <dgm:bulletEnabled val="1"/>
        </dgm:presLayoutVars>
      </dgm:prSet>
      <dgm:spPr/>
      <dgm:t>
        <a:bodyPr/>
        <a:lstStyle/>
        <a:p>
          <a:endParaRPr lang="en-US"/>
        </a:p>
      </dgm:t>
    </dgm:pt>
    <dgm:pt modelId="{BBC650CC-E9D0-2243-B66F-DA892438D3A5}" type="pres">
      <dgm:prSet presAssocID="{278A1B77-7ED9-1245-9D3E-49AC00DC4EF5}" presName="parTrans" presStyleLbl="bgSibTrans2D1" presStyleIdx="3" presStyleCnt="4"/>
      <dgm:spPr/>
      <dgm:t>
        <a:bodyPr/>
        <a:lstStyle/>
        <a:p>
          <a:endParaRPr lang="en-US"/>
        </a:p>
      </dgm:t>
    </dgm:pt>
    <dgm:pt modelId="{891FDEB5-E7A3-6140-83E4-88B1D21B75EB}" type="pres">
      <dgm:prSet presAssocID="{719AE631-E413-9B42-9951-D50E827535CF}" presName="node" presStyleLbl="node1" presStyleIdx="3" presStyleCnt="4">
        <dgm:presLayoutVars>
          <dgm:bulletEnabled val="1"/>
        </dgm:presLayoutVars>
      </dgm:prSet>
      <dgm:spPr/>
      <dgm:t>
        <a:bodyPr/>
        <a:lstStyle/>
        <a:p>
          <a:endParaRPr lang="en-US"/>
        </a:p>
      </dgm:t>
    </dgm:pt>
  </dgm:ptLst>
  <dgm:cxnLst>
    <dgm:cxn modelId="{71C82E72-076A-944A-A333-ACF12385713A}" type="presOf" srcId="{16C6316C-1985-C642-8D51-597430842FF0}" destId="{9B9E8275-0EAA-3944-934C-BEE837E5D7CC}" srcOrd="0" destOrd="0" presId="urn:microsoft.com/office/officeart/2005/8/layout/radial4"/>
    <dgm:cxn modelId="{26211F98-DCE9-1F4B-81F8-028282188706}" type="presOf" srcId="{3D04624E-017A-CB46-8B32-655B92454604}" destId="{18C1D852-49F4-5F40-BC10-A90EE4FEE01D}" srcOrd="0" destOrd="0" presId="urn:microsoft.com/office/officeart/2005/8/layout/radial4"/>
    <dgm:cxn modelId="{ADB6BEE0-0EF2-4EDF-9580-960330C87140}" srcId="{16C6316C-1985-C642-8D51-597430842FF0}" destId="{52969F55-BCB1-4B1F-AAB3-1B61E2ED0B5A}" srcOrd="2" destOrd="0" parTransId="{DC1D63CD-611C-4E2D-9E71-E3B7F2410694}" sibTransId="{33B89AE4-716C-4DB5-B856-6485ABA3F831}"/>
    <dgm:cxn modelId="{BFF3631D-7223-6840-943C-846F6361C6C8}" type="presOf" srcId="{B28CB9D6-866B-7A4A-8FDF-4AFACAADCEF4}" destId="{EC2278BB-0FC5-F94E-98E9-834CA1DA7B72}" srcOrd="0" destOrd="0" presId="urn:microsoft.com/office/officeart/2005/8/layout/radial4"/>
    <dgm:cxn modelId="{D68DBCF5-9B64-1F47-890A-35BA6A9770C3}" type="presOf" srcId="{1C42D1F5-3BBE-E442-959C-5B4E3877B057}" destId="{C54DD93D-1480-1B4A-85F4-D6F4DE625563}" srcOrd="0" destOrd="0" presId="urn:microsoft.com/office/officeart/2005/8/layout/radial4"/>
    <dgm:cxn modelId="{448FB503-E8FE-FA49-AEF3-A2F6DEEB5E42}" srcId="{16C6316C-1985-C642-8D51-597430842FF0}" destId="{719AE631-E413-9B42-9951-D50E827535CF}" srcOrd="3" destOrd="0" parTransId="{278A1B77-7ED9-1245-9D3E-49AC00DC4EF5}" sibTransId="{9D5E87B3-0A19-234E-8DA6-00872F4F300D}"/>
    <dgm:cxn modelId="{19C835A8-7914-F049-868E-5CA2DCA1F63D}" srcId="{16C6316C-1985-C642-8D51-597430842FF0}" destId="{8DB18D80-1A36-254A-8B5C-068B0A4207D8}" srcOrd="0" destOrd="0" parTransId="{1C42D1F5-3BBE-E442-959C-5B4E3877B057}" sibTransId="{3F0054F5-B8EA-2040-8DA6-241B3775F3C4}"/>
    <dgm:cxn modelId="{E089B21A-95BD-3147-9A60-CDD4BE6480A7}" type="presOf" srcId="{8DB18D80-1A36-254A-8B5C-068B0A4207D8}" destId="{77F71361-1658-C443-964C-A07F11C70113}" srcOrd="0" destOrd="0" presId="urn:microsoft.com/office/officeart/2005/8/layout/radial4"/>
    <dgm:cxn modelId="{593AD3EF-702B-B04C-A619-9C51FB156C1B}" type="presOf" srcId="{52969F55-BCB1-4B1F-AAB3-1B61E2ED0B5A}" destId="{2CAAC3BF-6D1A-4451-AB4D-1751DC8CED9E}" srcOrd="0" destOrd="0" presId="urn:microsoft.com/office/officeart/2005/8/layout/radial4"/>
    <dgm:cxn modelId="{8D00D31D-AED6-0346-9295-74BFA6882E86}" type="presOf" srcId="{DC1D63CD-611C-4E2D-9E71-E3B7F2410694}" destId="{C2088781-8ADE-4F8F-BE73-E68F94F7FAE8}" srcOrd="0" destOrd="0" presId="urn:microsoft.com/office/officeart/2005/8/layout/radial4"/>
    <dgm:cxn modelId="{1B91C5BB-AD81-1A41-92DD-795EFEF201E8}" type="presOf" srcId="{1A683473-32F1-5B4E-8E74-FD02F5954178}" destId="{41351060-BBD0-7A43-AF94-3B763F4B35DD}" srcOrd="0" destOrd="0" presId="urn:microsoft.com/office/officeart/2005/8/layout/radial4"/>
    <dgm:cxn modelId="{2369D7EA-364A-FB41-8070-F76779ECD0FC}" srcId="{3D04624E-017A-CB46-8B32-655B92454604}" destId="{16C6316C-1985-C642-8D51-597430842FF0}" srcOrd="0" destOrd="0" parTransId="{5C44E03F-2B95-B245-84B8-F933440C2A45}" sibTransId="{337F8602-861C-7846-A0CB-6DD9863123B2}"/>
    <dgm:cxn modelId="{F629FAE5-5E25-2A4A-AEB7-C696E15B5E96}" type="presOf" srcId="{278A1B77-7ED9-1245-9D3E-49AC00DC4EF5}" destId="{BBC650CC-E9D0-2243-B66F-DA892438D3A5}" srcOrd="0" destOrd="0" presId="urn:microsoft.com/office/officeart/2005/8/layout/radial4"/>
    <dgm:cxn modelId="{9EE890B9-15F3-804B-981E-213473AEA45F}" srcId="{16C6316C-1985-C642-8D51-597430842FF0}" destId="{B28CB9D6-866B-7A4A-8FDF-4AFACAADCEF4}" srcOrd="1" destOrd="0" parTransId="{1A683473-32F1-5B4E-8E74-FD02F5954178}" sibTransId="{2CA5938C-71FB-144B-968E-06A52EA668DD}"/>
    <dgm:cxn modelId="{D515615A-99E5-4647-AAA2-631A4E9E65A2}" type="presOf" srcId="{719AE631-E413-9B42-9951-D50E827535CF}" destId="{891FDEB5-E7A3-6140-83E4-88B1D21B75EB}" srcOrd="0" destOrd="0" presId="urn:microsoft.com/office/officeart/2005/8/layout/radial4"/>
    <dgm:cxn modelId="{4FFCEC35-4B6F-6A4D-B1D2-20E2AEE99E78}" type="presParOf" srcId="{18C1D852-49F4-5F40-BC10-A90EE4FEE01D}" destId="{9B9E8275-0EAA-3944-934C-BEE837E5D7CC}" srcOrd="0" destOrd="0" presId="urn:microsoft.com/office/officeart/2005/8/layout/radial4"/>
    <dgm:cxn modelId="{DBE98207-C30D-B046-8E11-D54B3EB4D85B}" type="presParOf" srcId="{18C1D852-49F4-5F40-BC10-A90EE4FEE01D}" destId="{C54DD93D-1480-1B4A-85F4-D6F4DE625563}" srcOrd="1" destOrd="0" presId="urn:microsoft.com/office/officeart/2005/8/layout/radial4"/>
    <dgm:cxn modelId="{74F1DF46-4A21-2541-84E3-0F34FCD250E2}" type="presParOf" srcId="{18C1D852-49F4-5F40-BC10-A90EE4FEE01D}" destId="{77F71361-1658-C443-964C-A07F11C70113}" srcOrd="2" destOrd="0" presId="urn:microsoft.com/office/officeart/2005/8/layout/radial4"/>
    <dgm:cxn modelId="{407BE310-55DB-6E47-96FE-236F048B6436}" type="presParOf" srcId="{18C1D852-49F4-5F40-BC10-A90EE4FEE01D}" destId="{41351060-BBD0-7A43-AF94-3B763F4B35DD}" srcOrd="3" destOrd="0" presId="urn:microsoft.com/office/officeart/2005/8/layout/radial4"/>
    <dgm:cxn modelId="{F48F5E8C-460E-C045-BEAB-05039F0EBDA2}" type="presParOf" srcId="{18C1D852-49F4-5F40-BC10-A90EE4FEE01D}" destId="{EC2278BB-0FC5-F94E-98E9-834CA1DA7B72}" srcOrd="4" destOrd="0" presId="urn:microsoft.com/office/officeart/2005/8/layout/radial4"/>
    <dgm:cxn modelId="{B39FE54B-7187-5642-81A8-35567FD33455}" type="presParOf" srcId="{18C1D852-49F4-5F40-BC10-A90EE4FEE01D}" destId="{C2088781-8ADE-4F8F-BE73-E68F94F7FAE8}" srcOrd="5" destOrd="0" presId="urn:microsoft.com/office/officeart/2005/8/layout/radial4"/>
    <dgm:cxn modelId="{E3D3520C-96B0-A544-A941-3C49AF977732}" type="presParOf" srcId="{18C1D852-49F4-5F40-BC10-A90EE4FEE01D}" destId="{2CAAC3BF-6D1A-4451-AB4D-1751DC8CED9E}" srcOrd="6" destOrd="0" presId="urn:microsoft.com/office/officeart/2005/8/layout/radial4"/>
    <dgm:cxn modelId="{34178E54-6B49-C145-9051-B0847C677D74}" type="presParOf" srcId="{18C1D852-49F4-5F40-BC10-A90EE4FEE01D}" destId="{BBC650CC-E9D0-2243-B66F-DA892438D3A5}" srcOrd="7" destOrd="0" presId="urn:microsoft.com/office/officeart/2005/8/layout/radial4"/>
    <dgm:cxn modelId="{E9C935B1-EEDA-E54C-BA7A-5A23A9A53BB6}" type="presParOf" srcId="{18C1D852-49F4-5F40-BC10-A90EE4FEE01D}" destId="{891FDEB5-E7A3-6140-83E4-88B1D21B75EB}"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521D43-B26D-244D-9F10-55D3302688E4}" type="doc">
      <dgm:prSet loTypeId="urn:microsoft.com/office/officeart/2005/8/layout/process2" loCatId="process" qsTypeId="urn:microsoft.com/office/officeart/2005/8/quickstyle/simple4" qsCatId="simple" csTypeId="urn:microsoft.com/office/officeart/2005/8/colors/colorful2" csCatId="colorful" phldr="1"/>
      <dgm:spPr/>
      <dgm:t>
        <a:bodyPr/>
        <a:lstStyle/>
        <a:p>
          <a:endParaRPr lang="en-US"/>
        </a:p>
      </dgm:t>
    </dgm:pt>
    <dgm:pt modelId="{2D20774B-A208-314B-B861-D1D2B7805BC6}">
      <dgm:prSet phldrT="[Text]" custT="1"/>
      <dgm:spPr/>
      <dgm:t>
        <a:bodyPr/>
        <a:lstStyle/>
        <a:p>
          <a:pPr algn="ctr"/>
          <a:r>
            <a:rPr lang="en-US" altLang="en-US" sz="1600" kern="1200" dirty="0" smtClean="0">
              <a:solidFill>
                <a:srgbClr val="FF0000"/>
              </a:solidFill>
              <a:latin typeface="Gill Sans MT" pitchFamily="34" charset="0"/>
              <a:ea typeface="+mn-ea"/>
              <a:cs typeface="+mn-cs"/>
            </a:rPr>
            <a:t>Renal Clearance gives an indication of the kidneys’ function</a:t>
          </a:r>
          <a:endParaRPr lang="en-US" sz="1600" kern="1200" dirty="0">
            <a:solidFill>
              <a:srgbClr val="FF0000"/>
            </a:solidFill>
            <a:latin typeface="+mn-lt"/>
            <a:ea typeface="+mn-ea"/>
            <a:cs typeface="+mn-cs"/>
          </a:endParaRPr>
        </a:p>
      </dgm:t>
    </dgm:pt>
    <dgm:pt modelId="{C950862E-05AA-3348-940A-996B528A9269}" type="parTrans" cxnId="{1355A0FC-9DB3-E944-BF52-D5912D408947}">
      <dgm:prSet/>
      <dgm:spPr/>
      <dgm:t>
        <a:bodyPr/>
        <a:lstStyle/>
        <a:p>
          <a:pPr algn="ctr"/>
          <a:endParaRPr lang="en-US" sz="1600"/>
        </a:p>
      </dgm:t>
    </dgm:pt>
    <dgm:pt modelId="{C6A4E41C-6A25-0849-830A-D255BD657210}" type="sibTrans" cxnId="{1355A0FC-9DB3-E944-BF52-D5912D408947}">
      <dgm:prSet custT="1"/>
      <dgm:spPr/>
      <dgm:t>
        <a:bodyPr/>
        <a:lstStyle/>
        <a:p>
          <a:pPr algn="ctr"/>
          <a:endParaRPr lang="en-US" sz="1600"/>
        </a:p>
      </dgm:t>
    </dgm:pt>
    <dgm:pt modelId="{975A09D1-847B-FD45-B6FB-B852110D1B78}">
      <dgm:prSet phldrT="[Text]" custT="1"/>
      <dgm:spPr/>
      <dgm:t>
        <a:bodyPr/>
        <a:lstStyle/>
        <a:p>
          <a:pPr algn="ctr"/>
          <a:r>
            <a:rPr lang="en-US" altLang="en-US" sz="1600" kern="1200" dirty="0" smtClean="0">
              <a:solidFill>
                <a:schemeClr val="tx1"/>
              </a:solidFill>
              <a:latin typeface="Gill Sans MT" pitchFamily="34" charset="0"/>
              <a:ea typeface="+mn-ea"/>
              <a:cs typeface="+mn-cs"/>
            </a:rPr>
            <a:t>Clearance can also be used to determine renal handling of a substance</a:t>
          </a:r>
          <a:endParaRPr lang="en-US" sz="1600" b="1" kern="1200" dirty="0">
            <a:latin typeface="+mn-lt"/>
            <a:ea typeface="+mn-ea"/>
            <a:cs typeface="+mn-cs"/>
          </a:endParaRPr>
        </a:p>
      </dgm:t>
    </dgm:pt>
    <dgm:pt modelId="{AA330ED3-D32F-BB4F-8664-029929991D58}" type="parTrans" cxnId="{985027E4-7DE9-2F45-800C-A21EBCCF4448}">
      <dgm:prSet/>
      <dgm:spPr/>
      <dgm:t>
        <a:bodyPr/>
        <a:lstStyle/>
        <a:p>
          <a:pPr algn="ctr"/>
          <a:endParaRPr lang="en-US" sz="1600"/>
        </a:p>
      </dgm:t>
    </dgm:pt>
    <dgm:pt modelId="{F1D4AE71-A919-CC46-8FF5-0CE44249B00F}" type="sibTrans" cxnId="{985027E4-7DE9-2F45-800C-A21EBCCF4448}">
      <dgm:prSet custT="1"/>
      <dgm:spPr/>
      <dgm:t>
        <a:bodyPr/>
        <a:lstStyle/>
        <a:p>
          <a:pPr algn="ctr"/>
          <a:endParaRPr lang="en-US" sz="1600"/>
        </a:p>
      </dgm:t>
    </dgm:pt>
    <dgm:pt modelId="{2378E538-5E91-F34A-BA8B-E337068E5677}">
      <dgm:prSet phldrT="[Text]" custT="1"/>
      <dgm:spPr/>
      <dgm:t>
        <a:bodyPr/>
        <a:lstStyle/>
        <a:p>
          <a:pPr algn="ctr"/>
          <a:r>
            <a:rPr lang="en-US" altLang="en-US" sz="1600" kern="1200" dirty="0" smtClean="0">
              <a:solidFill>
                <a:schemeClr val="tx1"/>
              </a:solidFill>
              <a:latin typeface="Gill Sans MT" pitchFamily="34" charset="0"/>
              <a:ea typeface="+mn-ea"/>
              <a:cs typeface="+mn-cs"/>
            </a:rPr>
            <a:t>Clearance values can also be used to determine how the nephron handles a substance filtered into it</a:t>
          </a:r>
          <a:endParaRPr kumimoji="0" lang="en-US" sz="1600" kern="1200" dirty="0">
            <a:solidFill>
              <a:srgbClr val="C76B9B"/>
            </a:solidFill>
            <a:latin typeface="+mn-lt"/>
            <a:ea typeface="+mn-ea"/>
            <a:cs typeface="+mn-cs"/>
          </a:endParaRPr>
        </a:p>
      </dgm:t>
    </dgm:pt>
    <dgm:pt modelId="{42A14271-4B8F-D246-AF40-D965011160D3}" type="parTrans" cxnId="{522BB0AE-7033-8E4B-931D-8FBA7FA2271F}">
      <dgm:prSet/>
      <dgm:spPr/>
      <dgm:t>
        <a:bodyPr/>
        <a:lstStyle/>
        <a:p>
          <a:pPr algn="ctr"/>
          <a:endParaRPr lang="en-US" sz="1600"/>
        </a:p>
      </dgm:t>
    </dgm:pt>
    <dgm:pt modelId="{1A3A33E6-9A8A-1749-9D82-B70F9554AFEC}" type="sibTrans" cxnId="{522BB0AE-7033-8E4B-931D-8FBA7FA2271F}">
      <dgm:prSet/>
      <dgm:spPr/>
      <dgm:t>
        <a:bodyPr/>
        <a:lstStyle/>
        <a:p>
          <a:pPr algn="ctr"/>
          <a:endParaRPr lang="en-US" sz="1600"/>
        </a:p>
      </dgm:t>
    </dgm:pt>
    <dgm:pt modelId="{736820C6-DDC0-4A3E-93D7-96CF9CB70DA9}" type="pres">
      <dgm:prSet presAssocID="{8E521D43-B26D-244D-9F10-55D3302688E4}" presName="linearFlow" presStyleCnt="0">
        <dgm:presLayoutVars>
          <dgm:resizeHandles val="exact"/>
        </dgm:presLayoutVars>
      </dgm:prSet>
      <dgm:spPr/>
      <dgm:t>
        <a:bodyPr/>
        <a:lstStyle/>
        <a:p>
          <a:endParaRPr lang="en-US"/>
        </a:p>
      </dgm:t>
    </dgm:pt>
    <dgm:pt modelId="{2A26810A-D10B-46DC-B056-68F315939548}" type="pres">
      <dgm:prSet presAssocID="{2D20774B-A208-314B-B861-D1D2B7805BC6}" presName="node" presStyleLbl="node1" presStyleIdx="0" presStyleCnt="3">
        <dgm:presLayoutVars>
          <dgm:bulletEnabled val="1"/>
        </dgm:presLayoutVars>
      </dgm:prSet>
      <dgm:spPr/>
      <dgm:t>
        <a:bodyPr/>
        <a:lstStyle/>
        <a:p>
          <a:endParaRPr lang="en-US"/>
        </a:p>
      </dgm:t>
    </dgm:pt>
    <dgm:pt modelId="{DEC8DBC3-864F-49D6-80F6-41E3251FFE98}" type="pres">
      <dgm:prSet presAssocID="{C6A4E41C-6A25-0849-830A-D255BD657210}" presName="sibTrans" presStyleLbl="sibTrans2D1" presStyleIdx="0" presStyleCnt="2"/>
      <dgm:spPr/>
      <dgm:t>
        <a:bodyPr/>
        <a:lstStyle/>
        <a:p>
          <a:endParaRPr lang="en-US"/>
        </a:p>
      </dgm:t>
    </dgm:pt>
    <dgm:pt modelId="{4010CD54-2722-4058-A909-128B226F42C4}" type="pres">
      <dgm:prSet presAssocID="{C6A4E41C-6A25-0849-830A-D255BD657210}" presName="connectorText" presStyleLbl="sibTrans2D1" presStyleIdx="0" presStyleCnt="2"/>
      <dgm:spPr/>
      <dgm:t>
        <a:bodyPr/>
        <a:lstStyle/>
        <a:p>
          <a:endParaRPr lang="en-US"/>
        </a:p>
      </dgm:t>
    </dgm:pt>
    <dgm:pt modelId="{5D2E61FA-CF20-41F6-B3D7-52B9D4DDC639}" type="pres">
      <dgm:prSet presAssocID="{975A09D1-847B-FD45-B6FB-B852110D1B78}" presName="node" presStyleLbl="node1" presStyleIdx="1" presStyleCnt="3">
        <dgm:presLayoutVars>
          <dgm:bulletEnabled val="1"/>
        </dgm:presLayoutVars>
      </dgm:prSet>
      <dgm:spPr/>
      <dgm:t>
        <a:bodyPr/>
        <a:lstStyle/>
        <a:p>
          <a:endParaRPr lang="en-US"/>
        </a:p>
      </dgm:t>
    </dgm:pt>
    <dgm:pt modelId="{5127D94C-6AA3-412C-ABC0-484E20FF9ACA}" type="pres">
      <dgm:prSet presAssocID="{F1D4AE71-A919-CC46-8FF5-0CE44249B00F}" presName="sibTrans" presStyleLbl="sibTrans2D1" presStyleIdx="1" presStyleCnt="2"/>
      <dgm:spPr/>
      <dgm:t>
        <a:bodyPr/>
        <a:lstStyle/>
        <a:p>
          <a:endParaRPr lang="en-US"/>
        </a:p>
      </dgm:t>
    </dgm:pt>
    <dgm:pt modelId="{8CE5C3B4-7BB5-47BA-A9EF-E05A47B27C8F}" type="pres">
      <dgm:prSet presAssocID="{F1D4AE71-A919-CC46-8FF5-0CE44249B00F}" presName="connectorText" presStyleLbl="sibTrans2D1" presStyleIdx="1" presStyleCnt="2"/>
      <dgm:spPr/>
      <dgm:t>
        <a:bodyPr/>
        <a:lstStyle/>
        <a:p>
          <a:endParaRPr lang="en-US"/>
        </a:p>
      </dgm:t>
    </dgm:pt>
    <dgm:pt modelId="{0C6C4787-419D-4E23-A523-52D2E4EAC365}" type="pres">
      <dgm:prSet presAssocID="{2378E538-5E91-F34A-BA8B-E337068E5677}" presName="node" presStyleLbl="node1" presStyleIdx="2" presStyleCnt="3" custScaleX="119922">
        <dgm:presLayoutVars>
          <dgm:bulletEnabled val="1"/>
        </dgm:presLayoutVars>
      </dgm:prSet>
      <dgm:spPr/>
      <dgm:t>
        <a:bodyPr/>
        <a:lstStyle/>
        <a:p>
          <a:endParaRPr lang="en-US"/>
        </a:p>
      </dgm:t>
    </dgm:pt>
  </dgm:ptLst>
  <dgm:cxnLst>
    <dgm:cxn modelId="{4384013A-F5CF-E846-A596-2B15713F65B4}" type="presOf" srcId="{F1D4AE71-A919-CC46-8FF5-0CE44249B00F}" destId="{8CE5C3B4-7BB5-47BA-A9EF-E05A47B27C8F}" srcOrd="1" destOrd="0" presId="urn:microsoft.com/office/officeart/2005/8/layout/process2"/>
    <dgm:cxn modelId="{7C8ADC9B-A182-664D-A170-F855FD536D64}" type="presOf" srcId="{2378E538-5E91-F34A-BA8B-E337068E5677}" destId="{0C6C4787-419D-4E23-A523-52D2E4EAC365}" srcOrd="0" destOrd="0" presId="urn:microsoft.com/office/officeart/2005/8/layout/process2"/>
    <dgm:cxn modelId="{AB63A976-4E1A-C94E-ACDC-D5C530D450DB}" type="presOf" srcId="{975A09D1-847B-FD45-B6FB-B852110D1B78}" destId="{5D2E61FA-CF20-41F6-B3D7-52B9D4DDC639}" srcOrd="0" destOrd="0" presId="urn:microsoft.com/office/officeart/2005/8/layout/process2"/>
    <dgm:cxn modelId="{2A037593-7304-3C40-9C20-A60373DD7FE6}" type="presOf" srcId="{F1D4AE71-A919-CC46-8FF5-0CE44249B00F}" destId="{5127D94C-6AA3-412C-ABC0-484E20FF9ACA}" srcOrd="0" destOrd="0" presId="urn:microsoft.com/office/officeart/2005/8/layout/process2"/>
    <dgm:cxn modelId="{522BB0AE-7033-8E4B-931D-8FBA7FA2271F}" srcId="{8E521D43-B26D-244D-9F10-55D3302688E4}" destId="{2378E538-5E91-F34A-BA8B-E337068E5677}" srcOrd="2" destOrd="0" parTransId="{42A14271-4B8F-D246-AF40-D965011160D3}" sibTransId="{1A3A33E6-9A8A-1749-9D82-B70F9554AFEC}"/>
    <dgm:cxn modelId="{8F9D1444-03AE-3343-827A-69199B1188E5}" type="presOf" srcId="{C6A4E41C-6A25-0849-830A-D255BD657210}" destId="{4010CD54-2722-4058-A909-128B226F42C4}" srcOrd="1" destOrd="0" presId="urn:microsoft.com/office/officeart/2005/8/layout/process2"/>
    <dgm:cxn modelId="{985027E4-7DE9-2F45-800C-A21EBCCF4448}" srcId="{8E521D43-B26D-244D-9F10-55D3302688E4}" destId="{975A09D1-847B-FD45-B6FB-B852110D1B78}" srcOrd="1" destOrd="0" parTransId="{AA330ED3-D32F-BB4F-8664-029929991D58}" sibTransId="{F1D4AE71-A919-CC46-8FF5-0CE44249B00F}"/>
    <dgm:cxn modelId="{1689BFD4-F40B-4E40-9793-24058A4F0E62}" type="presOf" srcId="{C6A4E41C-6A25-0849-830A-D255BD657210}" destId="{DEC8DBC3-864F-49D6-80F6-41E3251FFE98}" srcOrd="0" destOrd="0" presId="urn:microsoft.com/office/officeart/2005/8/layout/process2"/>
    <dgm:cxn modelId="{1355A0FC-9DB3-E944-BF52-D5912D408947}" srcId="{8E521D43-B26D-244D-9F10-55D3302688E4}" destId="{2D20774B-A208-314B-B861-D1D2B7805BC6}" srcOrd="0" destOrd="0" parTransId="{C950862E-05AA-3348-940A-996B528A9269}" sibTransId="{C6A4E41C-6A25-0849-830A-D255BD657210}"/>
    <dgm:cxn modelId="{B8650801-DD6C-E442-AF63-48CCAE91BEE0}" type="presOf" srcId="{8E521D43-B26D-244D-9F10-55D3302688E4}" destId="{736820C6-DDC0-4A3E-93D7-96CF9CB70DA9}" srcOrd="0" destOrd="0" presId="urn:microsoft.com/office/officeart/2005/8/layout/process2"/>
    <dgm:cxn modelId="{BE6BCD52-8746-3340-A3BA-42E27358AA79}" type="presOf" srcId="{2D20774B-A208-314B-B861-D1D2B7805BC6}" destId="{2A26810A-D10B-46DC-B056-68F315939548}" srcOrd="0" destOrd="0" presId="urn:microsoft.com/office/officeart/2005/8/layout/process2"/>
    <dgm:cxn modelId="{FEE46425-031F-224C-A8BE-B1D70A854768}" type="presParOf" srcId="{736820C6-DDC0-4A3E-93D7-96CF9CB70DA9}" destId="{2A26810A-D10B-46DC-B056-68F315939548}" srcOrd="0" destOrd="0" presId="urn:microsoft.com/office/officeart/2005/8/layout/process2"/>
    <dgm:cxn modelId="{3385924F-3E7B-C245-AFCA-78A21A3CA05F}" type="presParOf" srcId="{736820C6-DDC0-4A3E-93D7-96CF9CB70DA9}" destId="{DEC8DBC3-864F-49D6-80F6-41E3251FFE98}" srcOrd="1" destOrd="0" presId="urn:microsoft.com/office/officeart/2005/8/layout/process2"/>
    <dgm:cxn modelId="{39173096-7009-6644-9283-7E0A4A258BE4}" type="presParOf" srcId="{DEC8DBC3-864F-49D6-80F6-41E3251FFE98}" destId="{4010CD54-2722-4058-A909-128B226F42C4}" srcOrd="0" destOrd="0" presId="urn:microsoft.com/office/officeart/2005/8/layout/process2"/>
    <dgm:cxn modelId="{3B9F5B04-323C-A148-B714-4177EE61E84F}" type="presParOf" srcId="{736820C6-DDC0-4A3E-93D7-96CF9CB70DA9}" destId="{5D2E61FA-CF20-41F6-B3D7-52B9D4DDC639}" srcOrd="2" destOrd="0" presId="urn:microsoft.com/office/officeart/2005/8/layout/process2"/>
    <dgm:cxn modelId="{4CE59D37-51E7-5945-A9B0-16B4C6B81C23}" type="presParOf" srcId="{736820C6-DDC0-4A3E-93D7-96CF9CB70DA9}" destId="{5127D94C-6AA3-412C-ABC0-484E20FF9ACA}" srcOrd="3" destOrd="0" presId="urn:microsoft.com/office/officeart/2005/8/layout/process2"/>
    <dgm:cxn modelId="{AC9F5026-8ECF-1645-893F-D951C8C5C83B}" type="presParOf" srcId="{5127D94C-6AA3-412C-ABC0-484E20FF9ACA}" destId="{8CE5C3B4-7BB5-47BA-A9EF-E05A47B27C8F}" srcOrd="0" destOrd="0" presId="urn:microsoft.com/office/officeart/2005/8/layout/process2"/>
    <dgm:cxn modelId="{90FDB47C-246A-454B-A6B8-4CB9FD2CF66C}" type="presParOf" srcId="{736820C6-DDC0-4A3E-93D7-96CF9CB70DA9}" destId="{0C6C4787-419D-4E23-A523-52D2E4EAC365}"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04624E-017A-CB46-8B32-655B92454604}" type="doc">
      <dgm:prSet loTypeId="urn:microsoft.com/office/officeart/2005/8/layout/bProcess3" loCatId="" qsTypeId="urn:microsoft.com/office/officeart/2005/8/quickstyle/simple1" qsCatId="simple" csTypeId="urn:microsoft.com/office/officeart/2005/8/colors/colorful2" csCatId="colorful" phldr="1"/>
      <dgm:spPr/>
      <dgm:t>
        <a:bodyPr/>
        <a:lstStyle/>
        <a:p>
          <a:endParaRPr lang="en-US"/>
        </a:p>
      </dgm:t>
    </dgm:pt>
    <dgm:pt modelId="{21C35A45-CFCD-D344-8E1D-B6B0A26FC8C5}">
      <dgm:prSet phldrT="[Text]" custT="1"/>
      <dgm:spPr>
        <a:ln>
          <a:solidFill>
            <a:schemeClr val="tx1"/>
          </a:solidFill>
        </a:ln>
      </dgm:spPr>
      <dgm:t>
        <a:bodyPr/>
        <a:lstStyle/>
        <a:p>
          <a:pPr rtl="1">
            <a:lnSpc>
              <a:spcPct val="100000"/>
            </a:lnSpc>
          </a:pPr>
          <a:r>
            <a:rPr lang="en-GB" sz="1400" b="1" dirty="0" smtClean="0">
              <a:solidFill>
                <a:srgbClr val="FF0000"/>
              </a:solidFill>
              <a:latin typeface="+mn-lt"/>
            </a:rPr>
            <a:t>After 1 hr</a:t>
          </a:r>
          <a:r>
            <a:rPr lang="en-US" sz="1400" b="1" dirty="0" smtClean="0">
              <a:solidFill>
                <a:srgbClr val="FF0000"/>
              </a:solidFill>
              <a:latin typeface="+mn-lt"/>
            </a:rPr>
            <a:t>:</a:t>
          </a:r>
          <a:r>
            <a:rPr lang="en-US" sz="1400" b="1" dirty="0" smtClean="0">
              <a:latin typeface="+mn-lt"/>
            </a:rPr>
            <a:t> </a:t>
          </a:r>
          <a:r>
            <a:rPr lang="en-GB" sz="1400" b="1" i="1" dirty="0" smtClean="0">
              <a:latin typeface="+mn-lt"/>
            </a:rPr>
            <a:t>Take blood &amp; urine samples </a:t>
          </a:r>
          <a:r>
            <a:rPr lang="en-GB" sz="1400" b="1" dirty="0" smtClean="0">
              <a:latin typeface="+mn-lt"/>
            </a:rPr>
            <a:t>and drinks another glass of water.</a:t>
          </a:r>
          <a:r>
            <a:rPr lang="en-US" sz="1400" b="1" dirty="0" smtClean="0">
              <a:latin typeface="+mn-lt"/>
            </a:rPr>
            <a:t> </a:t>
          </a:r>
          <a:r>
            <a:rPr lang="en-GB" sz="1400" b="1" dirty="0" smtClean="0">
              <a:latin typeface="+mn-lt"/>
            </a:rPr>
            <a:t> </a:t>
          </a:r>
          <a:endParaRPr lang="en-US" sz="1400" b="1" dirty="0">
            <a:latin typeface="+mn-lt"/>
            <a:ea typeface="Gill Sans MT" charset="0"/>
            <a:cs typeface="Gill Sans MT" charset="0"/>
          </a:endParaRPr>
        </a:p>
      </dgm:t>
    </dgm:pt>
    <dgm:pt modelId="{E5EF71AC-0D7D-4A4A-92A1-718D82CEB327}" type="sibTrans" cxnId="{27447BAE-21DA-7145-95EF-664C3BB70D36}">
      <dgm:prSet custT="1"/>
      <dgm:spPr/>
      <dgm:t>
        <a:bodyPr/>
        <a:lstStyle/>
        <a:p>
          <a:endParaRPr lang="en-US" sz="100">
            <a:latin typeface="+mn-lt"/>
            <a:ea typeface="Gill Sans MT" charset="0"/>
            <a:cs typeface="Gill Sans MT" charset="0"/>
          </a:endParaRPr>
        </a:p>
      </dgm:t>
    </dgm:pt>
    <dgm:pt modelId="{8987C602-77AC-BF41-8903-C3825B6D2266}" type="parTrans" cxnId="{27447BAE-21DA-7145-95EF-664C3BB70D36}">
      <dgm:prSet/>
      <dgm:spPr/>
      <dgm:t>
        <a:bodyPr/>
        <a:lstStyle/>
        <a:p>
          <a:endParaRPr lang="en-US" sz="900">
            <a:latin typeface="+mn-lt"/>
            <a:ea typeface="Gill Sans MT" charset="0"/>
            <a:cs typeface="Gill Sans MT" charset="0"/>
          </a:endParaRPr>
        </a:p>
      </dgm:t>
    </dgm:pt>
    <dgm:pt modelId="{552B1049-A178-394C-B1EF-7F57F002BAFE}">
      <dgm:prSet phldrT="[Text]" custT="1"/>
      <dgm:spPr>
        <a:ln>
          <a:solidFill>
            <a:schemeClr val="tx1"/>
          </a:solidFill>
        </a:ln>
      </dgm:spPr>
      <dgm:t>
        <a:bodyPr/>
        <a:lstStyle/>
        <a:p>
          <a:pPr rtl="1">
            <a:lnSpc>
              <a:spcPct val="100000"/>
            </a:lnSpc>
          </a:pPr>
          <a:r>
            <a:rPr lang="en-GB" sz="1800" b="1" dirty="0" smtClean="0">
              <a:latin typeface="+mn-lt"/>
            </a:rPr>
            <a:t>Drinks a glass of water.</a:t>
          </a:r>
          <a:endParaRPr lang="en-US" sz="1800" dirty="0">
            <a:latin typeface="+mn-lt"/>
            <a:ea typeface="Gill Sans MT" charset="0"/>
            <a:cs typeface="Gill Sans MT" charset="0"/>
          </a:endParaRPr>
        </a:p>
      </dgm:t>
    </dgm:pt>
    <dgm:pt modelId="{166BC44C-AC26-294F-99FF-0074EFA5C79C}" type="sibTrans" cxnId="{117F2368-2FE4-3940-96FF-2198A7EE5E4A}">
      <dgm:prSet custT="1"/>
      <dgm:spPr/>
      <dgm:t>
        <a:bodyPr/>
        <a:lstStyle/>
        <a:p>
          <a:endParaRPr lang="en-US" sz="100">
            <a:latin typeface="+mn-lt"/>
            <a:ea typeface="Gill Sans MT" charset="0"/>
            <a:cs typeface="Gill Sans MT" charset="0"/>
          </a:endParaRPr>
        </a:p>
      </dgm:t>
    </dgm:pt>
    <dgm:pt modelId="{67C639B3-B952-9C4A-BF9B-4FF7B566F6E9}" type="parTrans" cxnId="{117F2368-2FE4-3940-96FF-2198A7EE5E4A}">
      <dgm:prSet/>
      <dgm:spPr/>
      <dgm:t>
        <a:bodyPr/>
        <a:lstStyle/>
        <a:p>
          <a:endParaRPr lang="en-US" sz="900">
            <a:latin typeface="+mn-lt"/>
            <a:ea typeface="Gill Sans MT" charset="0"/>
            <a:cs typeface="Gill Sans MT" charset="0"/>
          </a:endParaRPr>
        </a:p>
      </dgm:t>
    </dgm:pt>
    <dgm:pt modelId="{4C0FDD4B-7CF2-5949-B235-E97A79A2D4CF}">
      <dgm:prSet custT="1"/>
      <dgm:spPr>
        <a:ln>
          <a:solidFill>
            <a:schemeClr val="tx1"/>
          </a:solidFill>
        </a:ln>
      </dgm:spPr>
      <dgm:t>
        <a:bodyPr/>
        <a:lstStyle/>
        <a:p>
          <a:pPr rtl="1"/>
          <a:r>
            <a:rPr lang="en-GB" sz="1600" b="1" dirty="0" smtClean="0">
              <a:solidFill>
                <a:srgbClr val="FF0000"/>
              </a:solidFill>
              <a:latin typeface="+mn-lt"/>
            </a:rPr>
            <a:t>After 2 hrs</a:t>
          </a:r>
          <a:r>
            <a:rPr lang="en-US" sz="1600" b="1" dirty="0" smtClean="0">
              <a:solidFill>
                <a:srgbClr val="FF0000"/>
              </a:solidFill>
              <a:latin typeface="+mn-lt"/>
            </a:rPr>
            <a:t>: </a:t>
          </a:r>
          <a:r>
            <a:rPr lang="en-GB" sz="1600" b="1" dirty="0" smtClean="0">
              <a:latin typeface="+mn-lt"/>
            </a:rPr>
            <a:t>Take another </a:t>
          </a:r>
          <a:r>
            <a:rPr lang="en-GB" sz="1600" b="1" i="1" dirty="0" smtClean="0">
              <a:latin typeface="+mn-lt"/>
            </a:rPr>
            <a:t>urine</a:t>
          </a:r>
          <a:r>
            <a:rPr lang="en-GB" sz="1600" b="1" dirty="0" smtClean="0">
              <a:latin typeface="+mn-lt"/>
            </a:rPr>
            <a:t> sample. </a:t>
          </a:r>
          <a:endParaRPr lang="en-US" sz="1600" b="1" dirty="0">
            <a:latin typeface="+mn-lt"/>
          </a:endParaRPr>
        </a:p>
      </dgm:t>
    </dgm:pt>
    <dgm:pt modelId="{D644FFAF-7A15-3A4B-8B63-999FE70C8795}" type="parTrans" cxnId="{87F64936-2AB1-8A4A-A34A-CAA4FD02370F}">
      <dgm:prSet/>
      <dgm:spPr/>
      <dgm:t>
        <a:bodyPr/>
        <a:lstStyle/>
        <a:p>
          <a:endParaRPr lang="en-US" sz="900">
            <a:latin typeface="+mn-lt"/>
          </a:endParaRPr>
        </a:p>
      </dgm:t>
    </dgm:pt>
    <dgm:pt modelId="{69D54249-2CB3-9B4F-9AAC-D993D3F66589}" type="sibTrans" cxnId="{87F64936-2AB1-8A4A-A34A-CAA4FD02370F}">
      <dgm:prSet custT="1"/>
      <dgm:spPr/>
      <dgm:t>
        <a:bodyPr/>
        <a:lstStyle/>
        <a:p>
          <a:endParaRPr lang="en-US" sz="100">
            <a:latin typeface="+mn-lt"/>
          </a:endParaRPr>
        </a:p>
      </dgm:t>
    </dgm:pt>
    <dgm:pt modelId="{16C6316C-1985-C642-8D51-597430842FF0}">
      <dgm:prSet phldrT="[Text]" custT="1"/>
      <dgm:spPr>
        <a:ln>
          <a:solidFill>
            <a:schemeClr val="tx1"/>
          </a:solidFill>
        </a:ln>
      </dgm:spPr>
      <dgm:t>
        <a:bodyPr/>
        <a:lstStyle/>
        <a:p>
          <a:pPr rtl="1">
            <a:lnSpc>
              <a:spcPct val="100000"/>
            </a:lnSpc>
          </a:pPr>
          <a:r>
            <a:rPr lang="en-GB" sz="1600" b="1" i="0" u="none" dirty="0" smtClean="0">
              <a:latin typeface="+mn-lt"/>
            </a:rPr>
            <a:t>Evacuates (empty) the patient’s bladder.  </a:t>
          </a:r>
          <a:endParaRPr lang="en-US" sz="1600" i="0" u="none" dirty="0">
            <a:latin typeface="+mn-lt"/>
            <a:ea typeface="Gill Sans MT" charset="0"/>
            <a:cs typeface="Gill Sans MT" charset="0"/>
          </a:endParaRPr>
        </a:p>
      </dgm:t>
    </dgm:pt>
    <dgm:pt modelId="{337F8602-861C-7846-A0CB-6DD9863123B2}" type="sibTrans" cxnId="{2369D7EA-364A-FB41-8070-F76779ECD0FC}">
      <dgm:prSet custT="1"/>
      <dgm:spPr/>
      <dgm:t>
        <a:bodyPr/>
        <a:lstStyle/>
        <a:p>
          <a:endParaRPr lang="en-US" sz="100">
            <a:latin typeface="+mn-lt"/>
            <a:ea typeface="Gill Sans MT" charset="0"/>
            <a:cs typeface="Gill Sans MT" charset="0"/>
          </a:endParaRPr>
        </a:p>
      </dgm:t>
    </dgm:pt>
    <dgm:pt modelId="{5C44E03F-2B95-B245-84B8-F933440C2A45}" type="parTrans" cxnId="{2369D7EA-364A-FB41-8070-F76779ECD0FC}">
      <dgm:prSet/>
      <dgm:spPr/>
      <dgm:t>
        <a:bodyPr/>
        <a:lstStyle/>
        <a:p>
          <a:endParaRPr lang="en-US" sz="900">
            <a:latin typeface="+mn-lt"/>
            <a:ea typeface="Gill Sans MT" charset="0"/>
            <a:cs typeface="Gill Sans MT" charset="0"/>
          </a:endParaRPr>
        </a:p>
      </dgm:t>
    </dgm:pt>
    <dgm:pt modelId="{7BE9FD9C-3CE7-324B-B50B-F33071B48EED}">
      <dgm:prSet custT="1"/>
      <dgm:spPr>
        <a:ln>
          <a:solidFill>
            <a:schemeClr val="tx1"/>
          </a:solidFill>
        </a:ln>
      </dgm:spPr>
      <dgm:t>
        <a:bodyPr/>
        <a:lstStyle/>
        <a:p>
          <a:pPr rtl="1"/>
          <a:r>
            <a:rPr lang="en-GB" sz="1600" b="1" dirty="0" smtClean="0">
              <a:latin typeface="+mn-lt"/>
            </a:rPr>
            <a:t>Calculate the </a:t>
          </a:r>
          <a:r>
            <a:rPr lang="en-GB" sz="1600" b="1" dirty="0" smtClean="0">
              <a:solidFill>
                <a:srgbClr val="FF0000"/>
              </a:solidFill>
              <a:latin typeface="+mn-lt"/>
            </a:rPr>
            <a:t>urine vol. /min. </a:t>
          </a:r>
          <a:endParaRPr lang="en-US" sz="1600" dirty="0">
            <a:solidFill>
              <a:srgbClr val="FF0000"/>
            </a:solidFill>
            <a:latin typeface="+mn-lt"/>
          </a:endParaRPr>
        </a:p>
      </dgm:t>
    </dgm:pt>
    <dgm:pt modelId="{1932E45F-6509-614B-962E-FF6C58CD47FD}" type="sibTrans" cxnId="{1F3222A2-092C-4545-93A3-A284FBEC68AC}">
      <dgm:prSet custT="1"/>
      <dgm:spPr/>
      <dgm:t>
        <a:bodyPr/>
        <a:lstStyle/>
        <a:p>
          <a:endParaRPr lang="en-US" sz="100">
            <a:latin typeface="+mn-lt"/>
          </a:endParaRPr>
        </a:p>
      </dgm:t>
    </dgm:pt>
    <dgm:pt modelId="{FE2DCEE7-F72F-904C-A7E9-A8FE6CE61E53}" type="parTrans" cxnId="{1F3222A2-092C-4545-93A3-A284FBEC68AC}">
      <dgm:prSet/>
      <dgm:spPr/>
      <dgm:t>
        <a:bodyPr/>
        <a:lstStyle/>
        <a:p>
          <a:endParaRPr lang="en-US" sz="900">
            <a:latin typeface="+mn-lt"/>
          </a:endParaRPr>
        </a:p>
      </dgm:t>
    </dgm:pt>
    <dgm:pt modelId="{9D9F9E90-E002-C74E-82F1-298A8015DA4F}" type="pres">
      <dgm:prSet presAssocID="{3D04624E-017A-CB46-8B32-655B92454604}" presName="Name0" presStyleCnt="0">
        <dgm:presLayoutVars>
          <dgm:dir/>
          <dgm:resizeHandles val="exact"/>
        </dgm:presLayoutVars>
      </dgm:prSet>
      <dgm:spPr/>
      <dgm:t>
        <a:bodyPr/>
        <a:lstStyle/>
        <a:p>
          <a:endParaRPr lang="en-US"/>
        </a:p>
      </dgm:t>
    </dgm:pt>
    <dgm:pt modelId="{0D44310A-22E8-D944-840A-AB7EB09453A9}" type="pres">
      <dgm:prSet presAssocID="{16C6316C-1985-C642-8D51-597430842FF0}" presName="node" presStyleLbl="node1" presStyleIdx="0" presStyleCnt="5">
        <dgm:presLayoutVars>
          <dgm:bulletEnabled val="1"/>
        </dgm:presLayoutVars>
      </dgm:prSet>
      <dgm:spPr/>
      <dgm:t>
        <a:bodyPr/>
        <a:lstStyle/>
        <a:p>
          <a:endParaRPr lang="en-US"/>
        </a:p>
      </dgm:t>
    </dgm:pt>
    <dgm:pt modelId="{92F1765C-5197-2047-980E-26866FAF11C1}" type="pres">
      <dgm:prSet presAssocID="{337F8602-861C-7846-A0CB-6DD9863123B2}" presName="sibTrans" presStyleLbl="sibTrans1D1" presStyleIdx="0" presStyleCnt="4"/>
      <dgm:spPr/>
      <dgm:t>
        <a:bodyPr/>
        <a:lstStyle/>
        <a:p>
          <a:endParaRPr lang="en-US"/>
        </a:p>
      </dgm:t>
    </dgm:pt>
    <dgm:pt modelId="{ED6327F1-99C9-174D-AF9A-E36DCCA7536E}" type="pres">
      <dgm:prSet presAssocID="{337F8602-861C-7846-A0CB-6DD9863123B2}" presName="connectorText" presStyleLbl="sibTrans1D1" presStyleIdx="0" presStyleCnt="4"/>
      <dgm:spPr/>
      <dgm:t>
        <a:bodyPr/>
        <a:lstStyle/>
        <a:p>
          <a:endParaRPr lang="en-US"/>
        </a:p>
      </dgm:t>
    </dgm:pt>
    <dgm:pt modelId="{BB8D6130-981E-FC4E-92DC-DA318BA73428}" type="pres">
      <dgm:prSet presAssocID="{552B1049-A178-394C-B1EF-7F57F002BAFE}" presName="node" presStyleLbl="node1" presStyleIdx="1" presStyleCnt="5">
        <dgm:presLayoutVars>
          <dgm:bulletEnabled val="1"/>
        </dgm:presLayoutVars>
      </dgm:prSet>
      <dgm:spPr/>
      <dgm:t>
        <a:bodyPr/>
        <a:lstStyle/>
        <a:p>
          <a:endParaRPr lang="en-US"/>
        </a:p>
      </dgm:t>
    </dgm:pt>
    <dgm:pt modelId="{426E16E0-8950-EA41-8C9F-7C1A5626BFF2}" type="pres">
      <dgm:prSet presAssocID="{166BC44C-AC26-294F-99FF-0074EFA5C79C}" presName="sibTrans" presStyleLbl="sibTrans1D1" presStyleIdx="1" presStyleCnt="4"/>
      <dgm:spPr/>
      <dgm:t>
        <a:bodyPr/>
        <a:lstStyle/>
        <a:p>
          <a:endParaRPr lang="en-US"/>
        </a:p>
      </dgm:t>
    </dgm:pt>
    <dgm:pt modelId="{D4B737AE-1E0F-7443-A772-97E83D983581}" type="pres">
      <dgm:prSet presAssocID="{166BC44C-AC26-294F-99FF-0074EFA5C79C}" presName="connectorText" presStyleLbl="sibTrans1D1" presStyleIdx="1" presStyleCnt="4"/>
      <dgm:spPr/>
      <dgm:t>
        <a:bodyPr/>
        <a:lstStyle/>
        <a:p>
          <a:endParaRPr lang="en-US"/>
        </a:p>
      </dgm:t>
    </dgm:pt>
    <dgm:pt modelId="{0E21E267-0E9A-FA46-A653-DD7409AE84BD}" type="pres">
      <dgm:prSet presAssocID="{21C35A45-CFCD-D344-8E1D-B6B0A26FC8C5}" presName="node" presStyleLbl="node1" presStyleIdx="2" presStyleCnt="5">
        <dgm:presLayoutVars>
          <dgm:bulletEnabled val="1"/>
        </dgm:presLayoutVars>
      </dgm:prSet>
      <dgm:spPr/>
      <dgm:t>
        <a:bodyPr/>
        <a:lstStyle/>
        <a:p>
          <a:endParaRPr lang="en-US"/>
        </a:p>
      </dgm:t>
    </dgm:pt>
    <dgm:pt modelId="{3ACC0BEA-083A-EA43-9D49-40213E600FCC}" type="pres">
      <dgm:prSet presAssocID="{E5EF71AC-0D7D-4A4A-92A1-718D82CEB327}" presName="sibTrans" presStyleLbl="sibTrans1D1" presStyleIdx="2" presStyleCnt="4"/>
      <dgm:spPr/>
      <dgm:t>
        <a:bodyPr/>
        <a:lstStyle/>
        <a:p>
          <a:endParaRPr lang="en-US"/>
        </a:p>
      </dgm:t>
    </dgm:pt>
    <dgm:pt modelId="{69167BF1-C269-1542-ABE2-A593EF7A76D8}" type="pres">
      <dgm:prSet presAssocID="{E5EF71AC-0D7D-4A4A-92A1-718D82CEB327}" presName="connectorText" presStyleLbl="sibTrans1D1" presStyleIdx="2" presStyleCnt="4"/>
      <dgm:spPr/>
      <dgm:t>
        <a:bodyPr/>
        <a:lstStyle/>
        <a:p>
          <a:endParaRPr lang="en-US"/>
        </a:p>
      </dgm:t>
    </dgm:pt>
    <dgm:pt modelId="{D7E0DA23-95A7-D549-8CC5-D062CF1BD914}" type="pres">
      <dgm:prSet presAssocID="{4C0FDD4B-7CF2-5949-B235-E97A79A2D4CF}" presName="node" presStyleLbl="node1" presStyleIdx="3" presStyleCnt="5">
        <dgm:presLayoutVars>
          <dgm:bulletEnabled val="1"/>
        </dgm:presLayoutVars>
      </dgm:prSet>
      <dgm:spPr/>
      <dgm:t>
        <a:bodyPr/>
        <a:lstStyle/>
        <a:p>
          <a:endParaRPr lang="en-US"/>
        </a:p>
      </dgm:t>
    </dgm:pt>
    <dgm:pt modelId="{18D43DE6-056E-1743-8DCC-ABC3C28E05DA}" type="pres">
      <dgm:prSet presAssocID="{69D54249-2CB3-9B4F-9AAC-D993D3F66589}" presName="sibTrans" presStyleLbl="sibTrans1D1" presStyleIdx="3" presStyleCnt="4"/>
      <dgm:spPr/>
      <dgm:t>
        <a:bodyPr/>
        <a:lstStyle/>
        <a:p>
          <a:endParaRPr lang="en-US"/>
        </a:p>
      </dgm:t>
    </dgm:pt>
    <dgm:pt modelId="{35A57F9A-062B-6242-A729-1694E8A4FECB}" type="pres">
      <dgm:prSet presAssocID="{69D54249-2CB3-9B4F-9AAC-D993D3F66589}" presName="connectorText" presStyleLbl="sibTrans1D1" presStyleIdx="3" presStyleCnt="4"/>
      <dgm:spPr/>
      <dgm:t>
        <a:bodyPr/>
        <a:lstStyle/>
        <a:p>
          <a:endParaRPr lang="en-US"/>
        </a:p>
      </dgm:t>
    </dgm:pt>
    <dgm:pt modelId="{33628D25-21A5-BD42-B181-AA6764F23141}" type="pres">
      <dgm:prSet presAssocID="{7BE9FD9C-3CE7-324B-B50B-F33071B48EED}" presName="node" presStyleLbl="node1" presStyleIdx="4" presStyleCnt="5">
        <dgm:presLayoutVars>
          <dgm:bulletEnabled val="1"/>
        </dgm:presLayoutVars>
      </dgm:prSet>
      <dgm:spPr/>
      <dgm:t>
        <a:bodyPr/>
        <a:lstStyle/>
        <a:p>
          <a:endParaRPr lang="en-US"/>
        </a:p>
      </dgm:t>
    </dgm:pt>
  </dgm:ptLst>
  <dgm:cxnLst>
    <dgm:cxn modelId="{1F3222A2-092C-4545-93A3-A284FBEC68AC}" srcId="{3D04624E-017A-CB46-8B32-655B92454604}" destId="{7BE9FD9C-3CE7-324B-B50B-F33071B48EED}" srcOrd="4" destOrd="0" parTransId="{FE2DCEE7-F72F-904C-A7E9-A8FE6CE61E53}" sibTransId="{1932E45F-6509-614B-962E-FF6C58CD47FD}"/>
    <dgm:cxn modelId="{13D2522A-4EF3-EB46-B9D1-D121CBA58D71}" type="presOf" srcId="{7BE9FD9C-3CE7-324B-B50B-F33071B48EED}" destId="{33628D25-21A5-BD42-B181-AA6764F23141}" srcOrd="0" destOrd="0" presId="urn:microsoft.com/office/officeart/2005/8/layout/bProcess3"/>
    <dgm:cxn modelId="{C5519183-740D-614A-B18F-4BE2CC51B085}" type="presOf" srcId="{337F8602-861C-7846-A0CB-6DD9863123B2}" destId="{ED6327F1-99C9-174D-AF9A-E36DCCA7536E}" srcOrd="1" destOrd="0" presId="urn:microsoft.com/office/officeart/2005/8/layout/bProcess3"/>
    <dgm:cxn modelId="{5C6E24FA-A5F7-C64D-A7A2-4F7B65C5F8BF}" type="presOf" srcId="{337F8602-861C-7846-A0CB-6DD9863123B2}" destId="{92F1765C-5197-2047-980E-26866FAF11C1}" srcOrd="0" destOrd="0" presId="urn:microsoft.com/office/officeart/2005/8/layout/bProcess3"/>
    <dgm:cxn modelId="{A6DFA5DE-B05B-7D47-9468-C5ED086C8D56}" type="presOf" srcId="{E5EF71AC-0D7D-4A4A-92A1-718D82CEB327}" destId="{3ACC0BEA-083A-EA43-9D49-40213E600FCC}" srcOrd="0" destOrd="0" presId="urn:microsoft.com/office/officeart/2005/8/layout/bProcess3"/>
    <dgm:cxn modelId="{27447BAE-21DA-7145-95EF-664C3BB70D36}" srcId="{3D04624E-017A-CB46-8B32-655B92454604}" destId="{21C35A45-CFCD-D344-8E1D-B6B0A26FC8C5}" srcOrd="2" destOrd="0" parTransId="{8987C602-77AC-BF41-8903-C3825B6D2266}" sibTransId="{E5EF71AC-0D7D-4A4A-92A1-718D82CEB327}"/>
    <dgm:cxn modelId="{6B4710C0-FEB2-BF4D-9D48-DF9E28EA3412}" type="presOf" srcId="{166BC44C-AC26-294F-99FF-0074EFA5C79C}" destId="{426E16E0-8950-EA41-8C9F-7C1A5626BFF2}" srcOrd="0" destOrd="0" presId="urn:microsoft.com/office/officeart/2005/8/layout/bProcess3"/>
    <dgm:cxn modelId="{05FCDEB6-B8C2-AA4B-867F-90AC3424BF30}" type="presOf" srcId="{4C0FDD4B-7CF2-5949-B235-E97A79A2D4CF}" destId="{D7E0DA23-95A7-D549-8CC5-D062CF1BD914}" srcOrd="0" destOrd="0" presId="urn:microsoft.com/office/officeart/2005/8/layout/bProcess3"/>
    <dgm:cxn modelId="{117F2368-2FE4-3940-96FF-2198A7EE5E4A}" srcId="{3D04624E-017A-CB46-8B32-655B92454604}" destId="{552B1049-A178-394C-B1EF-7F57F002BAFE}" srcOrd="1" destOrd="0" parTransId="{67C639B3-B952-9C4A-BF9B-4FF7B566F6E9}" sibTransId="{166BC44C-AC26-294F-99FF-0074EFA5C79C}"/>
    <dgm:cxn modelId="{6A48388C-2AE7-4647-AC0B-B16EC79D8096}" type="presOf" srcId="{16C6316C-1985-C642-8D51-597430842FF0}" destId="{0D44310A-22E8-D944-840A-AB7EB09453A9}" srcOrd="0" destOrd="0" presId="urn:microsoft.com/office/officeart/2005/8/layout/bProcess3"/>
    <dgm:cxn modelId="{87F64936-2AB1-8A4A-A34A-CAA4FD02370F}" srcId="{3D04624E-017A-CB46-8B32-655B92454604}" destId="{4C0FDD4B-7CF2-5949-B235-E97A79A2D4CF}" srcOrd="3" destOrd="0" parTransId="{D644FFAF-7A15-3A4B-8B63-999FE70C8795}" sibTransId="{69D54249-2CB3-9B4F-9AAC-D993D3F66589}"/>
    <dgm:cxn modelId="{7A2D927F-C732-2547-881B-191D6A707E2C}" type="presOf" srcId="{3D04624E-017A-CB46-8B32-655B92454604}" destId="{9D9F9E90-E002-C74E-82F1-298A8015DA4F}" srcOrd="0" destOrd="0" presId="urn:microsoft.com/office/officeart/2005/8/layout/bProcess3"/>
    <dgm:cxn modelId="{2369D7EA-364A-FB41-8070-F76779ECD0FC}" srcId="{3D04624E-017A-CB46-8B32-655B92454604}" destId="{16C6316C-1985-C642-8D51-597430842FF0}" srcOrd="0" destOrd="0" parTransId="{5C44E03F-2B95-B245-84B8-F933440C2A45}" sibTransId="{337F8602-861C-7846-A0CB-6DD9863123B2}"/>
    <dgm:cxn modelId="{B5F0802B-F6DA-874C-9B44-524FB9570942}" type="presOf" srcId="{21C35A45-CFCD-D344-8E1D-B6B0A26FC8C5}" destId="{0E21E267-0E9A-FA46-A653-DD7409AE84BD}" srcOrd="0" destOrd="0" presId="urn:microsoft.com/office/officeart/2005/8/layout/bProcess3"/>
    <dgm:cxn modelId="{5BDAB525-FF64-544C-841A-213F7CD079B8}" type="presOf" srcId="{69D54249-2CB3-9B4F-9AAC-D993D3F66589}" destId="{35A57F9A-062B-6242-A729-1694E8A4FECB}" srcOrd="1" destOrd="0" presId="urn:microsoft.com/office/officeart/2005/8/layout/bProcess3"/>
    <dgm:cxn modelId="{2F786254-980A-544F-B589-9506C36107C2}" type="presOf" srcId="{552B1049-A178-394C-B1EF-7F57F002BAFE}" destId="{BB8D6130-981E-FC4E-92DC-DA318BA73428}" srcOrd="0" destOrd="0" presId="urn:microsoft.com/office/officeart/2005/8/layout/bProcess3"/>
    <dgm:cxn modelId="{AD739103-867C-F34C-8CCA-F7FB88F8EBF9}" type="presOf" srcId="{69D54249-2CB3-9B4F-9AAC-D993D3F66589}" destId="{18D43DE6-056E-1743-8DCC-ABC3C28E05DA}" srcOrd="0" destOrd="0" presId="urn:microsoft.com/office/officeart/2005/8/layout/bProcess3"/>
    <dgm:cxn modelId="{AC7B1491-7AE4-744D-BC6D-E0C7AD4C3F19}" type="presOf" srcId="{166BC44C-AC26-294F-99FF-0074EFA5C79C}" destId="{D4B737AE-1E0F-7443-A772-97E83D983581}" srcOrd="1" destOrd="0" presId="urn:microsoft.com/office/officeart/2005/8/layout/bProcess3"/>
    <dgm:cxn modelId="{533C0785-46EC-CA46-A8E0-14E8D742E1A1}" type="presOf" srcId="{E5EF71AC-0D7D-4A4A-92A1-718D82CEB327}" destId="{69167BF1-C269-1542-ABE2-A593EF7A76D8}" srcOrd="1" destOrd="0" presId="urn:microsoft.com/office/officeart/2005/8/layout/bProcess3"/>
    <dgm:cxn modelId="{C7D689F7-9405-2144-9417-38AACCD441F7}" type="presParOf" srcId="{9D9F9E90-E002-C74E-82F1-298A8015DA4F}" destId="{0D44310A-22E8-D944-840A-AB7EB09453A9}" srcOrd="0" destOrd="0" presId="urn:microsoft.com/office/officeart/2005/8/layout/bProcess3"/>
    <dgm:cxn modelId="{1A94F4EE-549F-E84A-AD33-584DBD3BF247}" type="presParOf" srcId="{9D9F9E90-E002-C74E-82F1-298A8015DA4F}" destId="{92F1765C-5197-2047-980E-26866FAF11C1}" srcOrd="1" destOrd="0" presId="urn:microsoft.com/office/officeart/2005/8/layout/bProcess3"/>
    <dgm:cxn modelId="{12831F0F-EB38-5A49-8FDD-92D784051CC2}" type="presParOf" srcId="{92F1765C-5197-2047-980E-26866FAF11C1}" destId="{ED6327F1-99C9-174D-AF9A-E36DCCA7536E}" srcOrd="0" destOrd="0" presId="urn:microsoft.com/office/officeart/2005/8/layout/bProcess3"/>
    <dgm:cxn modelId="{62393568-8228-3D4B-BA40-D1BFD39B6BC8}" type="presParOf" srcId="{9D9F9E90-E002-C74E-82F1-298A8015DA4F}" destId="{BB8D6130-981E-FC4E-92DC-DA318BA73428}" srcOrd="2" destOrd="0" presId="urn:microsoft.com/office/officeart/2005/8/layout/bProcess3"/>
    <dgm:cxn modelId="{78825A67-2FE2-9B46-A475-C4B43CA0F12E}" type="presParOf" srcId="{9D9F9E90-E002-C74E-82F1-298A8015DA4F}" destId="{426E16E0-8950-EA41-8C9F-7C1A5626BFF2}" srcOrd="3" destOrd="0" presId="urn:microsoft.com/office/officeart/2005/8/layout/bProcess3"/>
    <dgm:cxn modelId="{7C990D1D-D287-DE4A-A35F-4076A3F583DA}" type="presParOf" srcId="{426E16E0-8950-EA41-8C9F-7C1A5626BFF2}" destId="{D4B737AE-1E0F-7443-A772-97E83D983581}" srcOrd="0" destOrd="0" presId="urn:microsoft.com/office/officeart/2005/8/layout/bProcess3"/>
    <dgm:cxn modelId="{F28D67FD-65EA-2848-AEDE-F320C03917AA}" type="presParOf" srcId="{9D9F9E90-E002-C74E-82F1-298A8015DA4F}" destId="{0E21E267-0E9A-FA46-A653-DD7409AE84BD}" srcOrd="4" destOrd="0" presId="urn:microsoft.com/office/officeart/2005/8/layout/bProcess3"/>
    <dgm:cxn modelId="{A510AFE3-CB66-7D49-B15E-6F1F697E3E40}" type="presParOf" srcId="{9D9F9E90-E002-C74E-82F1-298A8015DA4F}" destId="{3ACC0BEA-083A-EA43-9D49-40213E600FCC}" srcOrd="5" destOrd="0" presId="urn:microsoft.com/office/officeart/2005/8/layout/bProcess3"/>
    <dgm:cxn modelId="{01DF5FAE-8FFE-2046-8CF9-E0D4DD63EADF}" type="presParOf" srcId="{3ACC0BEA-083A-EA43-9D49-40213E600FCC}" destId="{69167BF1-C269-1542-ABE2-A593EF7A76D8}" srcOrd="0" destOrd="0" presId="urn:microsoft.com/office/officeart/2005/8/layout/bProcess3"/>
    <dgm:cxn modelId="{015F6CDD-D184-134D-9316-D20CD89A3BC5}" type="presParOf" srcId="{9D9F9E90-E002-C74E-82F1-298A8015DA4F}" destId="{D7E0DA23-95A7-D549-8CC5-D062CF1BD914}" srcOrd="6" destOrd="0" presId="urn:microsoft.com/office/officeart/2005/8/layout/bProcess3"/>
    <dgm:cxn modelId="{BAD69AEC-D9E9-9046-AAAD-C584BAD7991E}" type="presParOf" srcId="{9D9F9E90-E002-C74E-82F1-298A8015DA4F}" destId="{18D43DE6-056E-1743-8DCC-ABC3C28E05DA}" srcOrd="7" destOrd="0" presId="urn:microsoft.com/office/officeart/2005/8/layout/bProcess3"/>
    <dgm:cxn modelId="{9F363F16-26AD-F54A-80BC-718A2EEF98E1}" type="presParOf" srcId="{18D43DE6-056E-1743-8DCC-ABC3C28E05DA}" destId="{35A57F9A-062B-6242-A729-1694E8A4FECB}" srcOrd="0" destOrd="0" presId="urn:microsoft.com/office/officeart/2005/8/layout/bProcess3"/>
    <dgm:cxn modelId="{ADD5281E-AC91-2F41-922C-429EBD2F9CCA}" type="presParOf" srcId="{9D9F9E90-E002-C74E-82F1-298A8015DA4F}" destId="{33628D25-21A5-BD42-B181-AA6764F23141}" srcOrd="8"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13897-E7E0-F447-98FE-E5F40E328180}">
      <dsp:nvSpPr>
        <dsp:cNvPr id="0" name=""/>
        <dsp:cNvSpPr/>
      </dsp:nvSpPr>
      <dsp:spPr>
        <a:xfrm>
          <a:off x="7256396" y="2870543"/>
          <a:ext cx="2783917" cy="441630"/>
        </a:xfrm>
        <a:custGeom>
          <a:avLst/>
          <a:gdLst/>
          <a:ahLst/>
          <a:cxnLst/>
          <a:rect l="0" t="0" r="0" b="0"/>
          <a:pathLst>
            <a:path>
              <a:moveTo>
                <a:pt x="0" y="0"/>
              </a:moveTo>
              <a:lnTo>
                <a:pt x="0" y="300958"/>
              </a:lnTo>
              <a:lnTo>
                <a:pt x="2783917" y="300958"/>
              </a:lnTo>
              <a:lnTo>
                <a:pt x="2783917" y="44163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BE9063-B344-984E-BC51-439BE537C956}">
      <dsp:nvSpPr>
        <dsp:cNvPr id="0" name=""/>
        <dsp:cNvSpPr/>
      </dsp:nvSpPr>
      <dsp:spPr>
        <a:xfrm>
          <a:off x="7256396" y="2870543"/>
          <a:ext cx="927972" cy="441630"/>
        </a:xfrm>
        <a:custGeom>
          <a:avLst/>
          <a:gdLst/>
          <a:ahLst/>
          <a:cxnLst/>
          <a:rect l="0" t="0" r="0" b="0"/>
          <a:pathLst>
            <a:path>
              <a:moveTo>
                <a:pt x="0" y="0"/>
              </a:moveTo>
              <a:lnTo>
                <a:pt x="0" y="300958"/>
              </a:lnTo>
              <a:lnTo>
                <a:pt x="927972" y="300958"/>
              </a:lnTo>
              <a:lnTo>
                <a:pt x="927972" y="44163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DF8DAB-7084-274F-B7FE-D791062B810B}">
      <dsp:nvSpPr>
        <dsp:cNvPr id="0" name=""/>
        <dsp:cNvSpPr/>
      </dsp:nvSpPr>
      <dsp:spPr>
        <a:xfrm>
          <a:off x="6344094" y="2870543"/>
          <a:ext cx="912301" cy="437281"/>
        </a:xfrm>
        <a:custGeom>
          <a:avLst/>
          <a:gdLst/>
          <a:ahLst/>
          <a:cxnLst/>
          <a:rect l="0" t="0" r="0" b="0"/>
          <a:pathLst>
            <a:path>
              <a:moveTo>
                <a:pt x="912301" y="0"/>
              </a:moveTo>
              <a:lnTo>
                <a:pt x="912301" y="296609"/>
              </a:lnTo>
              <a:lnTo>
                <a:pt x="0" y="296609"/>
              </a:lnTo>
              <a:lnTo>
                <a:pt x="0" y="437281"/>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82D149-2514-AA4E-9A29-0AFBFE8D04B8}">
      <dsp:nvSpPr>
        <dsp:cNvPr id="0" name=""/>
        <dsp:cNvSpPr/>
      </dsp:nvSpPr>
      <dsp:spPr>
        <a:xfrm>
          <a:off x="4472478" y="2870543"/>
          <a:ext cx="2783917" cy="441630"/>
        </a:xfrm>
        <a:custGeom>
          <a:avLst/>
          <a:gdLst/>
          <a:ahLst/>
          <a:cxnLst/>
          <a:rect l="0" t="0" r="0" b="0"/>
          <a:pathLst>
            <a:path>
              <a:moveTo>
                <a:pt x="2783917" y="0"/>
              </a:moveTo>
              <a:lnTo>
                <a:pt x="2783917" y="300958"/>
              </a:lnTo>
              <a:lnTo>
                <a:pt x="0" y="300958"/>
              </a:lnTo>
              <a:lnTo>
                <a:pt x="0" y="44163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721CA8-F5F6-F444-847C-1FE1237CA3A0}">
      <dsp:nvSpPr>
        <dsp:cNvPr id="0" name=""/>
        <dsp:cNvSpPr/>
      </dsp:nvSpPr>
      <dsp:spPr>
        <a:xfrm>
          <a:off x="4472478" y="1464665"/>
          <a:ext cx="2783917" cy="441630"/>
        </a:xfrm>
        <a:custGeom>
          <a:avLst/>
          <a:gdLst/>
          <a:ahLst/>
          <a:cxnLst/>
          <a:rect l="0" t="0" r="0" b="0"/>
          <a:pathLst>
            <a:path>
              <a:moveTo>
                <a:pt x="0" y="0"/>
              </a:moveTo>
              <a:lnTo>
                <a:pt x="0" y="300958"/>
              </a:lnTo>
              <a:lnTo>
                <a:pt x="2783917" y="300958"/>
              </a:lnTo>
              <a:lnTo>
                <a:pt x="2783917" y="44163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80CD90-8533-4F4B-9C36-08F0FB5B07C4}">
      <dsp:nvSpPr>
        <dsp:cNvPr id="0" name=""/>
        <dsp:cNvSpPr/>
      </dsp:nvSpPr>
      <dsp:spPr>
        <a:xfrm>
          <a:off x="1688561" y="2870543"/>
          <a:ext cx="922961" cy="437281"/>
        </a:xfrm>
        <a:custGeom>
          <a:avLst/>
          <a:gdLst/>
          <a:ahLst/>
          <a:cxnLst/>
          <a:rect l="0" t="0" r="0" b="0"/>
          <a:pathLst>
            <a:path>
              <a:moveTo>
                <a:pt x="0" y="0"/>
              </a:moveTo>
              <a:lnTo>
                <a:pt x="0" y="296609"/>
              </a:lnTo>
              <a:lnTo>
                <a:pt x="922961" y="296609"/>
              </a:lnTo>
              <a:lnTo>
                <a:pt x="922961" y="437281"/>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3CDCF-C1C2-FA4A-9274-8A15C3136AE4}">
      <dsp:nvSpPr>
        <dsp:cNvPr id="0" name=""/>
        <dsp:cNvSpPr/>
      </dsp:nvSpPr>
      <dsp:spPr>
        <a:xfrm>
          <a:off x="760589" y="2870543"/>
          <a:ext cx="927972" cy="441630"/>
        </a:xfrm>
        <a:custGeom>
          <a:avLst/>
          <a:gdLst/>
          <a:ahLst/>
          <a:cxnLst/>
          <a:rect l="0" t="0" r="0" b="0"/>
          <a:pathLst>
            <a:path>
              <a:moveTo>
                <a:pt x="927972" y="0"/>
              </a:moveTo>
              <a:lnTo>
                <a:pt x="927972" y="300958"/>
              </a:lnTo>
              <a:lnTo>
                <a:pt x="0" y="300958"/>
              </a:lnTo>
              <a:lnTo>
                <a:pt x="0" y="44163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6DF787-E26D-314B-80FE-333B2E6E1E74}">
      <dsp:nvSpPr>
        <dsp:cNvPr id="0" name=""/>
        <dsp:cNvSpPr/>
      </dsp:nvSpPr>
      <dsp:spPr>
        <a:xfrm>
          <a:off x="1688561" y="1464665"/>
          <a:ext cx="2783917" cy="441630"/>
        </a:xfrm>
        <a:custGeom>
          <a:avLst/>
          <a:gdLst/>
          <a:ahLst/>
          <a:cxnLst/>
          <a:rect l="0" t="0" r="0" b="0"/>
          <a:pathLst>
            <a:path>
              <a:moveTo>
                <a:pt x="2783917" y="0"/>
              </a:moveTo>
              <a:lnTo>
                <a:pt x="2783917" y="300958"/>
              </a:lnTo>
              <a:lnTo>
                <a:pt x="0" y="300958"/>
              </a:lnTo>
              <a:lnTo>
                <a:pt x="0" y="44163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40C026-95DD-F947-9B76-05C666CA09DC}">
      <dsp:nvSpPr>
        <dsp:cNvPr id="0" name=""/>
        <dsp:cNvSpPr/>
      </dsp:nvSpPr>
      <dsp:spPr>
        <a:xfrm>
          <a:off x="3713228" y="500417"/>
          <a:ext cx="1518500" cy="9642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D81A92-D4E0-A241-A31B-70D582093750}">
      <dsp:nvSpPr>
        <dsp:cNvPr id="0" name=""/>
        <dsp:cNvSpPr/>
      </dsp:nvSpPr>
      <dsp:spPr>
        <a:xfrm>
          <a:off x="3881951" y="660703"/>
          <a:ext cx="1518500" cy="96424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Regulation of GFR and RBF</a:t>
          </a:r>
          <a:endParaRPr lang="en-US" sz="1800" kern="1200" dirty="0"/>
        </a:p>
      </dsp:txBody>
      <dsp:txXfrm>
        <a:off x="3910193" y="688945"/>
        <a:ext cx="1462016" cy="907763"/>
      </dsp:txXfrm>
    </dsp:sp>
    <dsp:sp modelId="{0A87AE8C-9D00-874A-9A1D-35F5B9BCB0D5}">
      <dsp:nvSpPr>
        <dsp:cNvPr id="0" name=""/>
        <dsp:cNvSpPr/>
      </dsp:nvSpPr>
      <dsp:spPr>
        <a:xfrm>
          <a:off x="929311" y="1906295"/>
          <a:ext cx="1518500" cy="96424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ED24E5-D8FE-FA4F-A208-D05B210E93A7}">
      <dsp:nvSpPr>
        <dsp:cNvPr id="0" name=""/>
        <dsp:cNvSpPr/>
      </dsp:nvSpPr>
      <dsp:spPr>
        <a:xfrm>
          <a:off x="1098033" y="2066581"/>
          <a:ext cx="1518500" cy="964247"/>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Intrinsic</a:t>
          </a:r>
          <a:endParaRPr lang="en-US" sz="1800" kern="1200" dirty="0"/>
        </a:p>
      </dsp:txBody>
      <dsp:txXfrm>
        <a:off x="1126275" y="2094823"/>
        <a:ext cx="1462016" cy="907763"/>
      </dsp:txXfrm>
    </dsp:sp>
    <dsp:sp modelId="{64B0C8AE-8B3A-9449-9CFC-021D3984601C}">
      <dsp:nvSpPr>
        <dsp:cNvPr id="0" name=""/>
        <dsp:cNvSpPr/>
      </dsp:nvSpPr>
      <dsp:spPr>
        <a:xfrm>
          <a:off x="1339" y="3312173"/>
          <a:ext cx="1518500" cy="96424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295564-9179-6042-B819-B7D173653E2D}">
      <dsp:nvSpPr>
        <dsp:cNvPr id="0" name=""/>
        <dsp:cNvSpPr/>
      </dsp:nvSpPr>
      <dsp:spPr>
        <a:xfrm>
          <a:off x="170061" y="3472459"/>
          <a:ext cx="1518500" cy="964247"/>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Myogenic</a:t>
          </a:r>
          <a:endParaRPr lang="en-US" sz="1800" kern="1200" dirty="0"/>
        </a:p>
      </dsp:txBody>
      <dsp:txXfrm>
        <a:off x="198303" y="3500701"/>
        <a:ext cx="1462016" cy="907763"/>
      </dsp:txXfrm>
    </dsp:sp>
    <dsp:sp modelId="{036A2AC3-3A04-034B-A57D-1663C910F585}">
      <dsp:nvSpPr>
        <dsp:cNvPr id="0" name=""/>
        <dsp:cNvSpPr/>
      </dsp:nvSpPr>
      <dsp:spPr>
        <a:xfrm>
          <a:off x="1852272" y="3307825"/>
          <a:ext cx="1518500" cy="96424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25E5B1-EBBC-7145-BCFA-F27AF39450DF}">
      <dsp:nvSpPr>
        <dsp:cNvPr id="0" name=""/>
        <dsp:cNvSpPr/>
      </dsp:nvSpPr>
      <dsp:spPr>
        <a:xfrm>
          <a:off x="2020995" y="3468111"/>
          <a:ext cx="1518500" cy="964247"/>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t>Tubuloglomerular</a:t>
          </a:r>
          <a:r>
            <a:rPr lang="en-US" sz="1400" kern="1200" dirty="0" smtClean="0"/>
            <a:t> feedback (TGF)</a:t>
          </a:r>
          <a:endParaRPr lang="en-US" sz="1400" kern="1200" dirty="0"/>
        </a:p>
      </dsp:txBody>
      <dsp:txXfrm>
        <a:off x="2049237" y="3496353"/>
        <a:ext cx="1462016" cy="907763"/>
      </dsp:txXfrm>
    </dsp:sp>
    <dsp:sp modelId="{124B1FDB-17AE-704B-ABB0-A8741055E671}">
      <dsp:nvSpPr>
        <dsp:cNvPr id="0" name=""/>
        <dsp:cNvSpPr/>
      </dsp:nvSpPr>
      <dsp:spPr>
        <a:xfrm>
          <a:off x="6497146" y="1906295"/>
          <a:ext cx="1518500" cy="96424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6FCE0D-59D0-7E48-97AF-156FA01D1E39}">
      <dsp:nvSpPr>
        <dsp:cNvPr id="0" name=""/>
        <dsp:cNvSpPr/>
      </dsp:nvSpPr>
      <dsp:spPr>
        <a:xfrm>
          <a:off x="6665868" y="2066581"/>
          <a:ext cx="1518500" cy="964247"/>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Extrinsic </a:t>
          </a:r>
          <a:endParaRPr lang="en-US" sz="1800" kern="1200" dirty="0"/>
        </a:p>
      </dsp:txBody>
      <dsp:txXfrm>
        <a:off x="6694110" y="2094823"/>
        <a:ext cx="1462016" cy="907763"/>
      </dsp:txXfrm>
    </dsp:sp>
    <dsp:sp modelId="{5155F362-1504-6945-A423-EF206D304CBA}">
      <dsp:nvSpPr>
        <dsp:cNvPr id="0" name=""/>
        <dsp:cNvSpPr/>
      </dsp:nvSpPr>
      <dsp:spPr>
        <a:xfrm>
          <a:off x="3713228" y="3312173"/>
          <a:ext cx="1518500" cy="96424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C2A1B1-24FB-5C47-9DC7-53559361B028}">
      <dsp:nvSpPr>
        <dsp:cNvPr id="0" name=""/>
        <dsp:cNvSpPr/>
      </dsp:nvSpPr>
      <dsp:spPr>
        <a:xfrm>
          <a:off x="3881951" y="3472459"/>
          <a:ext cx="1518500" cy="964247"/>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t>Nurogenic</a:t>
          </a:r>
          <a:r>
            <a:rPr lang="en-US" sz="1400" kern="1200" dirty="0" smtClean="0"/>
            <a:t> (sympathetic/</a:t>
          </a:r>
        </a:p>
        <a:p>
          <a:pPr lvl="0" algn="ctr" defTabSz="622300">
            <a:lnSpc>
              <a:spcPct val="90000"/>
            </a:lnSpc>
            <a:spcBef>
              <a:spcPct val="0"/>
            </a:spcBef>
            <a:spcAft>
              <a:spcPct val="35000"/>
            </a:spcAft>
          </a:pPr>
          <a:r>
            <a:rPr lang="en-US" sz="1400" kern="1200" dirty="0" smtClean="0"/>
            <a:t>parasympathetic)</a:t>
          </a:r>
          <a:endParaRPr lang="en-US" sz="1400" kern="1200" dirty="0"/>
        </a:p>
      </dsp:txBody>
      <dsp:txXfrm>
        <a:off x="3910193" y="3500701"/>
        <a:ext cx="1462016" cy="907763"/>
      </dsp:txXfrm>
    </dsp:sp>
    <dsp:sp modelId="{A90E6F50-7442-9841-AD7F-5B7A70842C3B}">
      <dsp:nvSpPr>
        <dsp:cNvPr id="0" name=""/>
        <dsp:cNvSpPr/>
      </dsp:nvSpPr>
      <dsp:spPr>
        <a:xfrm>
          <a:off x="5584844" y="3307825"/>
          <a:ext cx="1518500" cy="96424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485B0-FD62-3348-997B-DE257C2FEF7C}">
      <dsp:nvSpPr>
        <dsp:cNvPr id="0" name=""/>
        <dsp:cNvSpPr/>
      </dsp:nvSpPr>
      <dsp:spPr>
        <a:xfrm>
          <a:off x="5753566" y="3468111"/>
          <a:ext cx="1518500" cy="964247"/>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Humoral and pharmacological </a:t>
          </a:r>
          <a:endParaRPr lang="en-US" sz="1800" kern="1200" dirty="0"/>
        </a:p>
      </dsp:txBody>
      <dsp:txXfrm>
        <a:off x="5781808" y="3496353"/>
        <a:ext cx="1462016" cy="907763"/>
      </dsp:txXfrm>
    </dsp:sp>
    <dsp:sp modelId="{F65D8487-E008-F34C-B5C7-410E799DBA98}">
      <dsp:nvSpPr>
        <dsp:cNvPr id="0" name=""/>
        <dsp:cNvSpPr/>
      </dsp:nvSpPr>
      <dsp:spPr>
        <a:xfrm>
          <a:off x="7425118" y="3312173"/>
          <a:ext cx="1518500" cy="96424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99D728-1D10-AA45-B469-3738870D86DA}">
      <dsp:nvSpPr>
        <dsp:cNvPr id="0" name=""/>
        <dsp:cNvSpPr/>
      </dsp:nvSpPr>
      <dsp:spPr>
        <a:xfrm>
          <a:off x="7593840" y="3472459"/>
          <a:ext cx="1518500" cy="964247"/>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Physiological stress</a:t>
          </a:r>
          <a:endParaRPr lang="en-US" sz="2000" kern="1200" dirty="0"/>
        </a:p>
      </dsp:txBody>
      <dsp:txXfrm>
        <a:off x="7622082" y="3500701"/>
        <a:ext cx="1462016" cy="907763"/>
      </dsp:txXfrm>
    </dsp:sp>
    <dsp:sp modelId="{F1659442-CED6-E646-B8BC-AF8AAAFEE3E1}">
      <dsp:nvSpPr>
        <dsp:cNvPr id="0" name=""/>
        <dsp:cNvSpPr/>
      </dsp:nvSpPr>
      <dsp:spPr>
        <a:xfrm>
          <a:off x="9281063" y="3312173"/>
          <a:ext cx="1518500" cy="96424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26337-1745-5947-84E5-9F7E8FD165C3}">
      <dsp:nvSpPr>
        <dsp:cNvPr id="0" name=""/>
        <dsp:cNvSpPr/>
      </dsp:nvSpPr>
      <dsp:spPr>
        <a:xfrm>
          <a:off x="9449785" y="3472459"/>
          <a:ext cx="1518500" cy="964247"/>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Posture</a:t>
          </a:r>
          <a:endParaRPr lang="en-US" sz="2000" kern="1200" dirty="0"/>
        </a:p>
      </dsp:txBody>
      <dsp:txXfrm>
        <a:off x="9478027" y="3500701"/>
        <a:ext cx="1462016" cy="907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6810A-D10B-46DC-B056-68F315939548}">
      <dsp:nvSpPr>
        <dsp:cNvPr id="0" name=""/>
        <dsp:cNvSpPr/>
      </dsp:nvSpPr>
      <dsp:spPr>
        <a:xfrm>
          <a:off x="2015485" y="0"/>
          <a:ext cx="2953804" cy="1116124"/>
        </a:xfrm>
        <a:prstGeom prst="roundRect">
          <a:avLst>
            <a:gd name="adj" fmla="val 1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if Plasma conc. of inulin =</a:t>
          </a:r>
          <a:r>
            <a:rPr lang="en-US" sz="1400" kern="1200" dirty="0" smtClean="0">
              <a:solidFill>
                <a:schemeClr val="accent4">
                  <a:lumMod val="75000"/>
                </a:schemeClr>
              </a:solidFill>
              <a:latin typeface="+mn-lt"/>
            </a:rPr>
            <a:t> 1mg/100ml</a:t>
          </a:r>
        </a:p>
        <a:p>
          <a:pPr lvl="0" algn="ctr" defTabSz="622300">
            <a:lnSpc>
              <a:spcPct val="90000"/>
            </a:lnSpc>
            <a:spcBef>
              <a:spcPct val="0"/>
            </a:spcBef>
            <a:spcAft>
              <a:spcPct val="35000"/>
            </a:spcAft>
          </a:pPr>
          <a:r>
            <a:rPr lang="en-US" sz="1400" kern="1200" dirty="0" smtClean="0">
              <a:latin typeface="+mn-lt"/>
            </a:rPr>
            <a:t>Urinary conc. of Inulin = </a:t>
          </a:r>
          <a:r>
            <a:rPr lang="en-US" sz="1400" kern="1200" dirty="0" smtClean="0">
              <a:solidFill>
                <a:schemeClr val="accent4">
                  <a:lumMod val="75000"/>
                </a:schemeClr>
              </a:solidFill>
              <a:latin typeface="+mn-lt"/>
            </a:rPr>
            <a:t>120 mg /100ml</a:t>
          </a:r>
        </a:p>
        <a:p>
          <a:pPr lvl="0" algn="ctr" defTabSz="622300">
            <a:lnSpc>
              <a:spcPct val="90000"/>
            </a:lnSpc>
            <a:spcBef>
              <a:spcPct val="0"/>
            </a:spcBef>
            <a:spcAft>
              <a:spcPct val="35000"/>
            </a:spcAft>
          </a:pPr>
          <a:r>
            <a:rPr lang="en-US" sz="1400" kern="1200" dirty="0" smtClean="0">
              <a:latin typeface="+mn-lt"/>
            </a:rPr>
            <a:t>Urine flow  =</a:t>
          </a:r>
          <a:r>
            <a:rPr lang="en-US" sz="1400" kern="1200" dirty="0" smtClean="0">
              <a:solidFill>
                <a:schemeClr val="accent4">
                  <a:lumMod val="75000"/>
                </a:schemeClr>
              </a:solidFill>
              <a:latin typeface="+mn-lt"/>
            </a:rPr>
            <a:t> 1 ml /min </a:t>
          </a:r>
          <a:endParaRPr lang="en-US" sz="1400" kern="1200" dirty="0">
            <a:solidFill>
              <a:schemeClr val="accent4">
                <a:lumMod val="75000"/>
              </a:schemeClr>
            </a:solidFill>
            <a:latin typeface="+mn-lt"/>
            <a:ea typeface="+mn-ea"/>
            <a:cs typeface="+mn-cs"/>
          </a:endParaRPr>
        </a:p>
      </dsp:txBody>
      <dsp:txXfrm>
        <a:off x="2048175" y="32690"/>
        <a:ext cx="2888424" cy="1050744"/>
      </dsp:txXfrm>
    </dsp:sp>
    <dsp:sp modelId="{DEC8DBC3-864F-49D6-80F6-41E3251FFE98}">
      <dsp:nvSpPr>
        <dsp:cNvPr id="0" name=""/>
        <dsp:cNvSpPr/>
      </dsp:nvSpPr>
      <dsp:spPr>
        <a:xfrm rot="5400000">
          <a:off x="3283114" y="1144027"/>
          <a:ext cx="418546" cy="502255"/>
        </a:xfrm>
        <a:prstGeom prst="rightArrow">
          <a:avLst>
            <a:gd name="adj1" fmla="val 60000"/>
            <a:gd name="adj2" fmla="val 5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3341711" y="1185881"/>
        <a:ext cx="301353" cy="292982"/>
      </dsp:txXfrm>
    </dsp:sp>
    <dsp:sp modelId="{5D2E61FA-CF20-41F6-B3D7-52B9D4DDC639}">
      <dsp:nvSpPr>
        <dsp:cNvPr id="0" name=""/>
        <dsp:cNvSpPr/>
      </dsp:nvSpPr>
      <dsp:spPr>
        <a:xfrm>
          <a:off x="2015485" y="1674185"/>
          <a:ext cx="2953804" cy="1116124"/>
        </a:xfrm>
        <a:prstGeom prst="roundRect">
          <a:avLst>
            <a:gd name="adj" fmla="val 10000"/>
          </a:avLst>
        </a:prstGeom>
        <a:gradFill rotWithShape="0">
          <a:gsLst>
            <a:gs pos="0">
              <a:schemeClr val="accent2">
                <a:hueOff val="-4271744"/>
                <a:satOff val="12481"/>
                <a:lumOff val="-2353"/>
                <a:alphaOff val="0"/>
                <a:shade val="63000"/>
              </a:schemeClr>
            </a:gs>
            <a:gs pos="30000">
              <a:schemeClr val="accent2">
                <a:hueOff val="-4271744"/>
                <a:satOff val="12481"/>
                <a:lumOff val="-2353"/>
                <a:alphaOff val="0"/>
                <a:shade val="90000"/>
                <a:satMod val="110000"/>
              </a:schemeClr>
            </a:gs>
            <a:gs pos="45000">
              <a:schemeClr val="accent2">
                <a:hueOff val="-4271744"/>
                <a:satOff val="12481"/>
                <a:lumOff val="-2353"/>
                <a:alphaOff val="0"/>
                <a:shade val="100000"/>
                <a:satMod val="118000"/>
              </a:schemeClr>
            </a:gs>
            <a:gs pos="55000">
              <a:schemeClr val="accent2">
                <a:hueOff val="-4271744"/>
                <a:satOff val="12481"/>
                <a:lumOff val="-2353"/>
                <a:alphaOff val="0"/>
                <a:shade val="100000"/>
                <a:satMod val="118000"/>
              </a:schemeClr>
            </a:gs>
            <a:gs pos="73000">
              <a:schemeClr val="accent2">
                <a:hueOff val="-4271744"/>
                <a:satOff val="12481"/>
                <a:lumOff val="-2353"/>
                <a:alphaOff val="0"/>
                <a:shade val="90000"/>
                <a:satMod val="110000"/>
              </a:schemeClr>
            </a:gs>
            <a:gs pos="100000">
              <a:schemeClr val="accent2">
                <a:hueOff val="-4271744"/>
                <a:satOff val="12481"/>
                <a:lumOff val="-2353"/>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4271744"/>
              <a:satOff val="12481"/>
              <a:lumOff val="-2353"/>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mn-lt"/>
            </a:rPr>
            <a:t>The clearance of inulin will be?</a:t>
          </a:r>
          <a:endParaRPr lang="en-US" sz="1600" b="1" kern="1200" dirty="0">
            <a:latin typeface="+mn-lt"/>
            <a:ea typeface="+mn-ea"/>
            <a:cs typeface="+mn-cs"/>
          </a:endParaRPr>
        </a:p>
      </dsp:txBody>
      <dsp:txXfrm>
        <a:off x="2048175" y="1706875"/>
        <a:ext cx="2888424" cy="1050744"/>
      </dsp:txXfrm>
    </dsp:sp>
    <dsp:sp modelId="{5127D94C-6AA3-412C-ABC0-484E20FF9ACA}">
      <dsp:nvSpPr>
        <dsp:cNvPr id="0" name=""/>
        <dsp:cNvSpPr/>
      </dsp:nvSpPr>
      <dsp:spPr>
        <a:xfrm rot="5400000">
          <a:off x="3283114" y="2818213"/>
          <a:ext cx="418546" cy="502255"/>
        </a:xfrm>
        <a:prstGeom prst="rightArrow">
          <a:avLst>
            <a:gd name="adj1" fmla="val 60000"/>
            <a:gd name="adj2" fmla="val 50000"/>
          </a:avLst>
        </a:prstGeom>
        <a:gradFill rotWithShape="0">
          <a:gsLst>
            <a:gs pos="0">
              <a:schemeClr val="accent2">
                <a:hueOff val="-8543489"/>
                <a:satOff val="24962"/>
                <a:lumOff val="-4706"/>
                <a:alphaOff val="0"/>
                <a:shade val="63000"/>
              </a:schemeClr>
            </a:gs>
            <a:gs pos="30000">
              <a:schemeClr val="accent2">
                <a:hueOff val="-8543489"/>
                <a:satOff val="24962"/>
                <a:lumOff val="-4706"/>
                <a:alphaOff val="0"/>
                <a:shade val="90000"/>
                <a:satMod val="110000"/>
              </a:schemeClr>
            </a:gs>
            <a:gs pos="45000">
              <a:schemeClr val="accent2">
                <a:hueOff val="-8543489"/>
                <a:satOff val="24962"/>
                <a:lumOff val="-4706"/>
                <a:alphaOff val="0"/>
                <a:shade val="100000"/>
                <a:satMod val="118000"/>
              </a:schemeClr>
            </a:gs>
            <a:gs pos="55000">
              <a:schemeClr val="accent2">
                <a:hueOff val="-8543489"/>
                <a:satOff val="24962"/>
                <a:lumOff val="-4706"/>
                <a:alphaOff val="0"/>
                <a:shade val="100000"/>
                <a:satMod val="118000"/>
              </a:schemeClr>
            </a:gs>
            <a:gs pos="73000">
              <a:schemeClr val="accent2">
                <a:hueOff val="-8543489"/>
                <a:satOff val="24962"/>
                <a:lumOff val="-4706"/>
                <a:alphaOff val="0"/>
                <a:shade val="90000"/>
                <a:satMod val="110000"/>
              </a:schemeClr>
            </a:gs>
            <a:gs pos="100000">
              <a:schemeClr val="accent2">
                <a:hueOff val="-8543489"/>
                <a:satOff val="24962"/>
                <a:lumOff val="-4706"/>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8543489"/>
              <a:satOff val="24962"/>
              <a:lumOff val="-4706"/>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3341711" y="2860067"/>
        <a:ext cx="301353" cy="292982"/>
      </dsp:txXfrm>
    </dsp:sp>
    <dsp:sp modelId="{0C6C4787-419D-4E23-A523-52D2E4EAC365}">
      <dsp:nvSpPr>
        <dsp:cNvPr id="0" name=""/>
        <dsp:cNvSpPr/>
      </dsp:nvSpPr>
      <dsp:spPr>
        <a:xfrm>
          <a:off x="1721257" y="3348372"/>
          <a:ext cx="3542261" cy="1116124"/>
        </a:xfrm>
        <a:prstGeom prst="roundRect">
          <a:avLst>
            <a:gd name="adj" fmla="val 10000"/>
          </a:avLst>
        </a:prstGeom>
        <a:gradFill rotWithShape="0">
          <a:gsLst>
            <a:gs pos="0">
              <a:schemeClr val="accent2">
                <a:hueOff val="-8543489"/>
                <a:satOff val="24962"/>
                <a:lumOff val="-4706"/>
                <a:alphaOff val="0"/>
                <a:shade val="63000"/>
              </a:schemeClr>
            </a:gs>
            <a:gs pos="30000">
              <a:schemeClr val="accent2">
                <a:hueOff val="-8543489"/>
                <a:satOff val="24962"/>
                <a:lumOff val="-4706"/>
                <a:alphaOff val="0"/>
                <a:shade val="90000"/>
                <a:satMod val="110000"/>
              </a:schemeClr>
            </a:gs>
            <a:gs pos="45000">
              <a:schemeClr val="accent2">
                <a:hueOff val="-8543489"/>
                <a:satOff val="24962"/>
                <a:lumOff val="-4706"/>
                <a:alphaOff val="0"/>
                <a:shade val="100000"/>
                <a:satMod val="118000"/>
              </a:schemeClr>
            </a:gs>
            <a:gs pos="55000">
              <a:schemeClr val="accent2">
                <a:hueOff val="-8543489"/>
                <a:satOff val="24962"/>
                <a:lumOff val="-4706"/>
                <a:alphaOff val="0"/>
                <a:shade val="100000"/>
                <a:satMod val="118000"/>
              </a:schemeClr>
            </a:gs>
            <a:gs pos="73000">
              <a:schemeClr val="accent2">
                <a:hueOff val="-8543489"/>
                <a:satOff val="24962"/>
                <a:lumOff val="-4706"/>
                <a:alphaOff val="0"/>
                <a:shade val="90000"/>
                <a:satMod val="110000"/>
              </a:schemeClr>
            </a:gs>
            <a:gs pos="100000">
              <a:schemeClr val="accent2">
                <a:hueOff val="-8543489"/>
                <a:satOff val="24962"/>
                <a:lumOff val="-4706"/>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8543489"/>
              <a:satOff val="24962"/>
              <a:lumOff val="-4706"/>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latin typeface="+mn-lt"/>
            </a:rPr>
            <a:t>        Clearance = </a:t>
          </a:r>
          <a:r>
            <a:rPr lang="en-US" sz="1400" b="1" kern="1200" dirty="0" smtClean="0">
              <a:solidFill>
                <a:srgbClr val="FF0000"/>
              </a:solidFill>
              <a:latin typeface="+mn-lt"/>
            </a:rPr>
            <a:t>GFR</a:t>
          </a:r>
          <a:r>
            <a:rPr lang="en-US" sz="1400" b="1" kern="1200" dirty="0" smtClean="0">
              <a:latin typeface="+mn-lt"/>
            </a:rPr>
            <a:t> =</a:t>
          </a:r>
          <a:r>
            <a:rPr kumimoji="0" lang="en-US" sz="1400" kern="1200" dirty="0" smtClean="0">
              <a:solidFill>
                <a:srgbClr val="C76B9B"/>
              </a:solidFill>
              <a:latin typeface="+mn-lt"/>
              <a:ea typeface="+mn-ea"/>
              <a:cs typeface="+mn-cs"/>
            </a:rPr>
            <a:t> U x V / PX </a:t>
          </a:r>
        </a:p>
        <a:p>
          <a:pPr lvl="0" algn="l" defTabSz="622300">
            <a:lnSpc>
              <a:spcPct val="90000"/>
            </a:lnSpc>
            <a:spcBef>
              <a:spcPct val="0"/>
            </a:spcBef>
            <a:spcAft>
              <a:spcPct val="35000"/>
            </a:spcAft>
          </a:pPr>
          <a:r>
            <a:rPr kumimoji="0" lang="en-US" sz="1400" kern="1200" dirty="0" smtClean="0">
              <a:solidFill>
                <a:srgbClr val="C76B9B"/>
              </a:solidFill>
              <a:latin typeface="+mn-lt"/>
              <a:ea typeface="+mn-ea"/>
              <a:cs typeface="+mn-cs"/>
            </a:rPr>
            <a:t>= (120 mg/100ml )(1 ml/min ) =  120 ml/min</a:t>
          </a:r>
        </a:p>
        <a:p>
          <a:pPr lvl="0" algn="l" defTabSz="622300">
            <a:lnSpc>
              <a:spcPct val="90000"/>
            </a:lnSpc>
            <a:spcBef>
              <a:spcPct val="0"/>
            </a:spcBef>
            <a:spcAft>
              <a:spcPct val="35000"/>
            </a:spcAft>
          </a:pPr>
          <a:r>
            <a:rPr kumimoji="0" lang="en-US" sz="1400" kern="1200" dirty="0" smtClean="0">
              <a:solidFill>
                <a:srgbClr val="C76B9B"/>
              </a:solidFill>
              <a:latin typeface="+mn-lt"/>
              <a:ea typeface="+mn-ea"/>
              <a:cs typeface="+mn-cs"/>
            </a:rPr>
            <a:t>             ( 1 mg/100ml )</a:t>
          </a:r>
          <a:endParaRPr kumimoji="0" lang="en-US" sz="1400" kern="1200" dirty="0">
            <a:solidFill>
              <a:srgbClr val="C76B9B"/>
            </a:solidFill>
            <a:latin typeface="+mn-lt"/>
            <a:ea typeface="+mn-ea"/>
            <a:cs typeface="+mn-cs"/>
          </a:endParaRPr>
        </a:p>
      </dsp:txBody>
      <dsp:txXfrm>
        <a:off x="1753947" y="3381062"/>
        <a:ext cx="3476881" cy="10507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E8275-0EAA-3944-934C-BEE837E5D7CC}">
      <dsp:nvSpPr>
        <dsp:cNvPr id="0" name=""/>
        <dsp:cNvSpPr/>
      </dsp:nvSpPr>
      <dsp:spPr>
        <a:xfrm>
          <a:off x="2334193" y="2037893"/>
          <a:ext cx="1956349" cy="1916032"/>
        </a:xfrm>
        <a:prstGeom prst="ellipse">
          <a:avLst/>
        </a:prstGeom>
        <a:solidFill>
          <a:schemeClr val="accent5">
            <a:lumMod val="40000"/>
            <a:lumOff val="60000"/>
            <a:alpha val="5000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100000"/>
            </a:lnSpc>
            <a:spcBef>
              <a:spcPct val="0"/>
            </a:spcBef>
            <a:spcAft>
              <a:spcPct val="35000"/>
            </a:spcAft>
          </a:pPr>
          <a:r>
            <a:rPr lang="en-US" altLang="en-US" sz="2000" b="1" kern="1200" smtClean="0">
              <a:solidFill>
                <a:schemeClr val="tx1"/>
              </a:solidFill>
              <a:effectLst/>
              <a:latin typeface="Gill Sans MT" panose="020B0502020104020203" pitchFamily="34" charset="0"/>
            </a:rPr>
            <a:t>Plasma Clearance Test</a:t>
          </a:r>
          <a:endParaRPr lang="en-US" sz="2000" kern="1200" dirty="0">
            <a:solidFill>
              <a:schemeClr val="tx1"/>
            </a:solidFill>
            <a:effectLst/>
            <a:latin typeface="Gill Sans MT"/>
            <a:cs typeface="Gill Sans MT"/>
          </a:endParaRPr>
        </a:p>
      </dsp:txBody>
      <dsp:txXfrm>
        <a:off x="2620694" y="2318489"/>
        <a:ext cx="1383347" cy="1354840"/>
      </dsp:txXfrm>
    </dsp:sp>
    <dsp:sp modelId="{C54DD93D-1480-1B4A-85F4-D6F4DE625563}">
      <dsp:nvSpPr>
        <dsp:cNvPr id="0" name=""/>
        <dsp:cNvSpPr/>
      </dsp:nvSpPr>
      <dsp:spPr>
        <a:xfrm rot="11700000">
          <a:off x="825430" y="2273635"/>
          <a:ext cx="1485242" cy="509773"/>
        </a:xfrm>
        <a:prstGeom prst="leftArrow">
          <a:avLst>
            <a:gd name="adj1" fmla="val 60000"/>
            <a:gd name="adj2" fmla="val 50000"/>
          </a:avLst>
        </a:prstGeom>
        <a:solidFill>
          <a:schemeClr val="accent6">
            <a:lumMod val="20000"/>
            <a:lumOff val="8000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tint val="60000"/>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77F71361-1658-C443-964C-A07F11C70113}">
      <dsp:nvSpPr>
        <dsp:cNvPr id="0" name=""/>
        <dsp:cNvSpPr/>
      </dsp:nvSpPr>
      <dsp:spPr>
        <a:xfrm>
          <a:off x="1112" y="1656619"/>
          <a:ext cx="1699244" cy="1359395"/>
        </a:xfrm>
        <a:prstGeom prst="roundRect">
          <a:avLst>
            <a:gd name="adj" fmla="val 10000"/>
          </a:avLst>
        </a:prstGeom>
        <a:solidFill>
          <a:schemeClr val="accent1">
            <a:lumMod val="20000"/>
            <a:lumOff val="80000"/>
            <a:alpha val="9600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171450" lvl="1" indent="0" algn="ctr" defTabSz="800100" rtl="1">
            <a:lnSpc>
              <a:spcPct val="90000"/>
            </a:lnSpc>
            <a:spcBef>
              <a:spcPct val="0"/>
            </a:spcBef>
            <a:spcAft>
              <a:spcPct val="15000"/>
            </a:spcAft>
            <a:buNone/>
          </a:pPr>
          <a:r>
            <a:rPr lang="en-GB" sz="1400" b="0" kern="1200" dirty="0" smtClean="0">
              <a:solidFill>
                <a:schemeClr val="accent1">
                  <a:lumMod val="50000"/>
                </a:schemeClr>
              </a:solidFill>
            </a:rPr>
            <a:t>Determining the renal handling of the different substances</a:t>
          </a:r>
          <a:endParaRPr lang="en-US" sz="1400" b="0" kern="1200" dirty="0">
            <a:solidFill>
              <a:schemeClr val="accent1">
                <a:lumMod val="50000"/>
              </a:schemeClr>
            </a:solidFill>
            <a:latin typeface="Gill Sans MT"/>
            <a:cs typeface="Gill Sans MT"/>
          </a:endParaRPr>
        </a:p>
      </dsp:txBody>
      <dsp:txXfrm>
        <a:off x="40927" y="1696434"/>
        <a:ext cx="1619614" cy="1279765"/>
      </dsp:txXfrm>
    </dsp:sp>
    <dsp:sp modelId="{41351060-BBD0-7A43-AF94-3B763F4B35DD}">
      <dsp:nvSpPr>
        <dsp:cNvPr id="0" name=""/>
        <dsp:cNvSpPr/>
      </dsp:nvSpPr>
      <dsp:spPr>
        <a:xfrm rot="14700000">
          <a:off x="1802399" y="1110902"/>
          <a:ext cx="1499662" cy="509773"/>
        </a:xfrm>
        <a:prstGeom prst="leftArrow">
          <a:avLst>
            <a:gd name="adj1" fmla="val 60000"/>
            <a:gd name="adj2" fmla="val 50000"/>
          </a:avLst>
        </a:prstGeom>
        <a:solidFill>
          <a:schemeClr val="accent6">
            <a:lumMod val="20000"/>
            <a:lumOff val="8000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tint val="60000"/>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EC2278BB-0FC5-F94E-98E9-834CA1DA7B72}">
      <dsp:nvSpPr>
        <dsp:cNvPr id="0" name=""/>
        <dsp:cNvSpPr/>
      </dsp:nvSpPr>
      <dsp:spPr>
        <a:xfrm>
          <a:off x="1385715" y="6513"/>
          <a:ext cx="1699244" cy="1359395"/>
        </a:xfrm>
        <a:prstGeom prst="roundRect">
          <a:avLst>
            <a:gd name="adj" fmla="val 10000"/>
          </a:avLst>
        </a:prstGeom>
        <a:solidFill>
          <a:schemeClr val="accent1">
            <a:lumMod val="20000"/>
            <a:lumOff val="80000"/>
            <a:alpha val="9600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171450" lvl="1" indent="0" algn="ctr" defTabSz="800100" rtl="1">
            <a:lnSpc>
              <a:spcPct val="90000"/>
            </a:lnSpc>
            <a:spcBef>
              <a:spcPct val="0"/>
            </a:spcBef>
            <a:spcAft>
              <a:spcPct val="15000"/>
            </a:spcAft>
            <a:buNone/>
          </a:pPr>
          <a:r>
            <a:rPr lang="en-GB" sz="1600" b="0" kern="1200" dirty="0" smtClean="0">
              <a:solidFill>
                <a:schemeClr val="accent1">
                  <a:lumMod val="50000"/>
                </a:schemeClr>
              </a:solidFill>
            </a:rPr>
            <a:t> Measurement </a:t>
          </a:r>
          <a:r>
            <a:rPr lang="en-GB" sz="1600" b="0" kern="1200" dirty="0" smtClean="0">
              <a:solidFill>
                <a:schemeClr val="accent1">
                  <a:lumMod val="50000"/>
                </a:schemeClr>
              </a:solidFill>
            </a:rPr>
            <a:t>of the </a:t>
          </a:r>
          <a:r>
            <a:rPr lang="en-GB" sz="1800" b="0" kern="1200" dirty="0" smtClean="0">
              <a:solidFill>
                <a:schemeClr val="accent1">
                  <a:lumMod val="50000"/>
                </a:schemeClr>
              </a:solidFill>
            </a:rPr>
            <a:t>GFR</a:t>
          </a:r>
          <a:endParaRPr lang="en-US" sz="1600" b="0" kern="1200" dirty="0">
            <a:solidFill>
              <a:schemeClr val="accent1">
                <a:lumMod val="50000"/>
              </a:schemeClr>
            </a:solidFill>
            <a:latin typeface="Gill Sans MT"/>
            <a:cs typeface="Gill Sans MT"/>
          </a:endParaRPr>
        </a:p>
      </dsp:txBody>
      <dsp:txXfrm>
        <a:off x="1425530" y="46328"/>
        <a:ext cx="1619614" cy="1279765"/>
      </dsp:txXfrm>
    </dsp:sp>
    <dsp:sp modelId="{C2088781-8ADE-4F8F-BE73-E68F94F7FAE8}">
      <dsp:nvSpPr>
        <dsp:cNvPr id="0" name=""/>
        <dsp:cNvSpPr/>
      </dsp:nvSpPr>
      <dsp:spPr>
        <a:xfrm rot="17700000">
          <a:off x="3322674" y="1110902"/>
          <a:ext cx="1499662" cy="509773"/>
        </a:xfrm>
        <a:prstGeom prst="leftArrow">
          <a:avLst>
            <a:gd name="adj1" fmla="val 60000"/>
            <a:gd name="adj2" fmla="val 50000"/>
          </a:avLst>
        </a:prstGeom>
        <a:solidFill>
          <a:srgbClr val="FDECDF"/>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tint val="60000"/>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2CAAC3BF-6D1A-4451-AB4D-1751DC8CED9E}">
      <dsp:nvSpPr>
        <dsp:cNvPr id="0" name=""/>
        <dsp:cNvSpPr/>
      </dsp:nvSpPr>
      <dsp:spPr>
        <a:xfrm>
          <a:off x="3539775" y="6513"/>
          <a:ext cx="1699244" cy="1359395"/>
        </a:xfrm>
        <a:prstGeom prst="roundRect">
          <a:avLst>
            <a:gd name="adj" fmla="val 10000"/>
          </a:avLst>
        </a:prstGeom>
        <a:solidFill>
          <a:schemeClr val="accent1">
            <a:lumMod val="20000"/>
            <a:lumOff val="8000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altLang="en-US" sz="1600" kern="1200" dirty="0" smtClean="0">
              <a:solidFill>
                <a:schemeClr val="tx1"/>
              </a:solidFill>
              <a:latin typeface="Gill Sans MT" pitchFamily="34" charset="0"/>
            </a:rPr>
            <a:t>Assess severity of renal damage</a:t>
          </a:r>
          <a:endParaRPr lang="en-US" sz="1600" kern="1200" dirty="0">
            <a:solidFill>
              <a:schemeClr val="tx1"/>
            </a:solidFill>
            <a:latin typeface="Gill Sans MT" pitchFamily="34" charset="0"/>
          </a:endParaRPr>
        </a:p>
      </dsp:txBody>
      <dsp:txXfrm>
        <a:off x="3579590" y="46328"/>
        <a:ext cx="1619614" cy="1279765"/>
      </dsp:txXfrm>
    </dsp:sp>
    <dsp:sp modelId="{BBC650CC-E9D0-2243-B66F-DA892438D3A5}">
      <dsp:nvSpPr>
        <dsp:cNvPr id="0" name=""/>
        <dsp:cNvSpPr/>
      </dsp:nvSpPr>
      <dsp:spPr>
        <a:xfrm rot="20700000">
          <a:off x="4314062" y="2273635"/>
          <a:ext cx="1485242" cy="509773"/>
        </a:xfrm>
        <a:prstGeom prst="leftArrow">
          <a:avLst>
            <a:gd name="adj1" fmla="val 60000"/>
            <a:gd name="adj2" fmla="val 50000"/>
          </a:avLst>
        </a:prstGeom>
        <a:solidFill>
          <a:schemeClr val="accent6">
            <a:lumMod val="20000"/>
            <a:lumOff val="8000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tint val="60000"/>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891FDEB5-E7A3-6140-83E4-88B1D21B75EB}">
      <dsp:nvSpPr>
        <dsp:cNvPr id="0" name=""/>
        <dsp:cNvSpPr/>
      </dsp:nvSpPr>
      <dsp:spPr>
        <a:xfrm>
          <a:off x="4924378" y="1656619"/>
          <a:ext cx="1699244" cy="1359395"/>
        </a:xfrm>
        <a:prstGeom prst="roundRect">
          <a:avLst>
            <a:gd name="adj" fmla="val 10000"/>
          </a:avLst>
        </a:prstGeom>
        <a:solidFill>
          <a:schemeClr val="accent1">
            <a:lumMod val="20000"/>
            <a:lumOff val="80000"/>
            <a:alpha val="9600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171450" lvl="1" indent="0" algn="ctr" defTabSz="800100" rtl="1">
            <a:lnSpc>
              <a:spcPct val="90000"/>
            </a:lnSpc>
            <a:spcBef>
              <a:spcPct val="0"/>
            </a:spcBef>
            <a:spcAft>
              <a:spcPct val="15000"/>
            </a:spcAft>
            <a:buNone/>
          </a:pPr>
          <a:r>
            <a:rPr lang="en-GB" sz="1600" b="0" kern="1200" smtClean="0">
              <a:solidFill>
                <a:schemeClr val="accent1">
                  <a:lumMod val="50000"/>
                </a:schemeClr>
              </a:solidFill>
            </a:rPr>
            <a:t>Measurement of the renal plasma flow rate </a:t>
          </a:r>
          <a:endParaRPr lang="en-US" sz="1600" b="0" kern="1200" dirty="0">
            <a:solidFill>
              <a:schemeClr val="accent1">
                <a:lumMod val="50000"/>
              </a:schemeClr>
            </a:solidFill>
            <a:latin typeface="Gill Sans MT"/>
            <a:cs typeface="Gill Sans MT"/>
          </a:endParaRPr>
        </a:p>
      </dsp:txBody>
      <dsp:txXfrm>
        <a:off x="4964193" y="1696434"/>
        <a:ext cx="1619614" cy="12797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6810A-D10B-46DC-B056-68F315939548}">
      <dsp:nvSpPr>
        <dsp:cNvPr id="0" name=""/>
        <dsp:cNvSpPr/>
      </dsp:nvSpPr>
      <dsp:spPr>
        <a:xfrm>
          <a:off x="1693838" y="0"/>
          <a:ext cx="2383099" cy="1116124"/>
        </a:xfrm>
        <a:prstGeom prst="roundRect">
          <a:avLst>
            <a:gd name="adj" fmla="val 1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en-US" sz="1600" kern="1200" dirty="0" smtClean="0">
              <a:solidFill>
                <a:srgbClr val="FF0000"/>
              </a:solidFill>
              <a:latin typeface="Gill Sans MT" pitchFamily="34" charset="0"/>
              <a:ea typeface="+mn-ea"/>
              <a:cs typeface="+mn-cs"/>
            </a:rPr>
            <a:t>Renal Clearance gives an indication of the kidneys’ function</a:t>
          </a:r>
          <a:endParaRPr lang="en-US" sz="1600" kern="1200" dirty="0">
            <a:solidFill>
              <a:srgbClr val="FF0000"/>
            </a:solidFill>
            <a:latin typeface="+mn-lt"/>
            <a:ea typeface="+mn-ea"/>
            <a:cs typeface="+mn-cs"/>
          </a:endParaRPr>
        </a:p>
      </dsp:txBody>
      <dsp:txXfrm>
        <a:off x="1726528" y="32690"/>
        <a:ext cx="2317719" cy="1050744"/>
      </dsp:txXfrm>
    </dsp:sp>
    <dsp:sp modelId="{DEC8DBC3-864F-49D6-80F6-41E3251FFE98}">
      <dsp:nvSpPr>
        <dsp:cNvPr id="0" name=""/>
        <dsp:cNvSpPr/>
      </dsp:nvSpPr>
      <dsp:spPr>
        <a:xfrm rot="5400000">
          <a:off x="2676114" y="1144027"/>
          <a:ext cx="418546" cy="502255"/>
        </a:xfrm>
        <a:prstGeom prst="rightArrow">
          <a:avLst>
            <a:gd name="adj1" fmla="val 60000"/>
            <a:gd name="adj2" fmla="val 5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2734711" y="1185881"/>
        <a:ext cx="301353" cy="292982"/>
      </dsp:txXfrm>
    </dsp:sp>
    <dsp:sp modelId="{5D2E61FA-CF20-41F6-B3D7-52B9D4DDC639}">
      <dsp:nvSpPr>
        <dsp:cNvPr id="0" name=""/>
        <dsp:cNvSpPr/>
      </dsp:nvSpPr>
      <dsp:spPr>
        <a:xfrm>
          <a:off x="1693838" y="1674185"/>
          <a:ext cx="2383099" cy="1116124"/>
        </a:xfrm>
        <a:prstGeom prst="roundRect">
          <a:avLst>
            <a:gd name="adj" fmla="val 10000"/>
          </a:avLst>
        </a:prstGeom>
        <a:gradFill rotWithShape="0">
          <a:gsLst>
            <a:gs pos="0">
              <a:schemeClr val="accent2">
                <a:hueOff val="-4271744"/>
                <a:satOff val="12481"/>
                <a:lumOff val="-2353"/>
                <a:alphaOff val="0"/>
                <a:shade val="63000"/>
              </a:schemeClr>
            </a:gs>
            <a:gs pos="30000">
              <a:schemeClr val="accent2">
                <a:hueOff val="-4271744"/>
                <a:satOff val="12481"/>
                <a:lumOff val="-2353"/>
                <a:alphaOff val="0"/>
                <a:shade val="90000"/>
                <a:satMod val="110000"/>
              </a:schemeClr>
            </a:gs>
            <a:gs pos="45000">
              <a:schemeClr val="accent2">
                <a:hueOff val="-4271744"/>
                <a:satOff val="12481"/>
                <a:lumOff val="-2353"/>
                <a:alphaOff val="0"/>
                <a:shade val="100000"/>
                <a:satMod val="118000"/>
              </a:schemeClr>
            </a:gs>
            <a:gs pos="55000">
              <a:schemeClr val="accent2">
                <a:hueOff val="-4271744"/>
                <a:satOff val="12481"/>
                <a:lumOff val="-2353"/>
                <a:alphaOff val="0"/>
                <a:shade val="100000"/>
                <a:satMod val="118000"/>
              </a:schemeClr>
            </a:gs>
            <a:gs pos="73000">
              <a:schemeClr val="accent2">
                <a:hueOff val="-4271744"/>
                <a:satOff val="12481"/>
                <a:lumOff val="-2353"/>
                <a:alphaOff val="0"/>
                <a:shade val="90000"/>
                <a:satMod val="110000"/>
              </a:schemeClr>
            </a:gs>
            <a:gs pos="100000">
              <a:schemeClr val="accent2">
                <a:hueOff val="-4271744"/>
                <a:satOff val="12481"/>
                <a:lumOff val="-2353"/>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4271744"/>
              <a:satOff val="12481"/>
              <a:lumOff val="-2353"/>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en-US" sz="1600" kern="1200" dirty="0" smtClean="0">
              <a:solidFill>
                <a:schemeClr val="tx1"/>
              </a:solidFill>
              <a:latin typeface="Gill Sans MT" pitchFamily="34" charset="0"/>
              <a:ea typeface="+mn-ea"/>
              <a:cs typeface="+mn-cs"/>
            </a:rPr>
            <a:t>Clearance can also be used to determine renal handling of a substance</a:t>
          </a:r>
          <a:endParaRPr lang="en-US" sz="1600" b="1" kern="1200" dirty="0">
            <a:latin typeface="+mn-lt"/>
            <a:ea typeface="+mn-ea"/>
            <a:cs typeface="+mn-cs"/>
          </a:endParaRPr>
        </a:p>
      </dsp:txBody>
      <dsp:txXfrm>
        <a:off x="1726528" y="1706875"/>
        <a:ext cx="2317719" cy="1050744"/>
      </dsp:txXfrm>
    </dsp:sp>
    <dsp:sp modelId="{5127D94C-6AA3-412C-ABC0-484E20FF9ACA}">
      <dsp:nvSpPr>
        <dsp:cNvPr id="0" name=""/>
        <dsp:cNvSpPr/>
      </dsp:nvSpPr>
      <dsp:spPr>
        <a:xfrm rot="5400000">
          <a:off x="2676114" y="2818213"/>
          <a:ext cx="418546" cy="502255"/>
        </a:xfrm>
        <a:prstGeom prst="rightArrow">
          <a:avLst>
            <a:gd name="adj1" fmla="val 60000"/>
            <a:gd name="adj2" fmla="val 50000"/>
          </a:avLst>
        </a:prstGeom>
        <a:gradFill rotWithShape="0">
          <a:gsLst>
            <a:gs pos="0">
              <a:schemeClr val="accent2">
                <a:hueOff val="-8543489"/>
                <a:satOff val="24962"/>
                <a:lumOff val="-4706"/>
                <a:alphaOff val="0"/>
                <a:shade val="63000"/>
              </a:schemeClr>
            </a:gs>
            <a:gs pos="30000">
              <a:schemeClr val="accent2">
                <a:hueOff val="-8543489"/>
                <a:satOff val="24962"/>
                <a:lumOff val="-4706"/>
                <a:alphaOff val="0"/>
                <a:shade val="90000"/>
                <a:satMod val="110000"/>
              </a:schemeClr>
            </a:gs>
            <a:gs pos="45000">
              <a:schemeClr val="accent2">
                <a:hueOff val="-8543489"/>
                <a:satOff val="24962"/>
                <a:lumOff val="-4706"/>
                <a:alphaOff val="0"/>
                <a:shade val="100000"/>
                <a:satMod val="118000"/>
              </a:schemeClr>
            </a:gs>
            <a:gs pos="55000">
              <a:schemeClr val="accent2">
                <a:hueOff val="-8543489"/>
                <a:satOff val="24962"/>
                <a:lumOff val="-4706"/>
                <a:alphaOff val="0"/>
                <a:shade val="100000"/>
                <a:satMod val="118000"/>
              </a:schemeClr>
            </a:gs>
            <a:gs pos="73000">
              <a:schemeClr val="accent2">
                <a:hueOff val="-8543489"/>
                <a:satOff val="24962"/>
                <a:lumOff val="-4706"/>
                <a:alphaOff val="0"/>
                <a:shade val="90000"/>
                <a:satMod val="110000"/>
              </a:schemeClr>
            </a:gs>
            <a:gs pos="100000">
              <a:schemeClr val="accent2">
                <a:hueOff val="-8543489"/>
                <a:satOff val="24962"/>
                <a:lumOff val="-4706"/>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8543489"/>
              <a:satOff val="24962"/>
              <a:lumOff val="-4706"/>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2734711" y="2860067"/>
        <a:ext cx="301353" cy="292982"/>
      </dsp:txXfrm>
    </dsp:sp>
    <dsp:sp modelId="{0C6C4787-419D-4E23-A523-52D2E4EAC365}">
      <dsp:nvSpPr>
        <dsp:cNvPr id="0" name=""/>
        <dsp:cNvSpPr/>
      </dsp:nvSpPr>
      <dsp:spPr>
        <a:xfrm>
          <a:off x="1456457" y="3348372"/>
          <a:ext cx="2857860" cy="1116124"/>
        </a:xfrm>
        <a:prstGeom prst="roundRect">
          <a:avLst>
            <a:gd name="adj" fmla="val 10000"/>
          </a:avLst>
        </a:prstGeom>
        <a:gradFill rotWithShape="0">
          <a:gsLst>
            <a:gs pos="0">
              <a:schemeClr val="accent2">
                <a:hueOff val="-8543489"/>
                <a:satOff val="24962"/>
                <a:lumOff val="-4706"/>
                <a:alphaOff val="0"/>
                <a:shade val="63000"/>
              </a:schemeClr>
            </a:gs>
            <a:gs pos="30000">
              <a:schemeClr val="accent2">
                <a:hueOff val="-8543489"/>
                <a:satOff val="24962"/>
                <a:lumOff val="-4706"/>
                <a:alphaOff val="0"/>
                <a:shade val="90000"/>
                <a:satMod val="110000"/>
              </a:schemeClr>
            </a:gs>
            <a:gs pos="45000">
              <a:schemeClr val="accent2">
                <a:hueOff val="-8543489"/>
                <a:satOff val="24962"/>
                <a:lumOff val="-4706"/>
                <a:alphaOff val="0"/>
                <a:shade val="100000"/>
                <a:satMod val="118000"/>
              </a:schemeClr>
            </a:gs>
            <a:gs pos="55000">
              <a:schemeClr val="accent2">
                <a:hueOff val="-8543489"/>
                <a:satOff val="24962"/>
                <a:lumOff val="-4706"/>
                <a:alphaOff val="0"/>
                <a:shade val="100000"/>
                <a:satMod val="118000"/>
              </a:schemeClr>
            </a:gs>
            <a:gs pos="73000">
              <a:schemeClr val="accent2">
                <a:hueOff val="-8543489"/>
                <a:satOff val="24962"/>
                <a:lumOff val="-4706"/>
                <a:alphaOff val="0"/>
                <a:shade val="90000"/>
                <a:satMod val="110000"/>
              </a:schemeClr>
            </a:gs>
            <a:gs pos="100000">
              <a:schemeClr val="accent2">
                <a:hueOff val="-8543489"/>
                <a:satOff val="24962"/>
                <a:lumOff val="-4706"/>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8543489"/>
              <a:satOff val="24962"/>
              <a:lumOff val="-4706"/>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en-US" sz="1600" kern="1200" dirty="0" smtClean="0">
              <a:solidFill>
                <a:schemeClr val="tx1"/>
              </a:solidFill>
              <a:latin typeface="Gill Sans MT" pitchFamily="34" charset="0"/>
              <a:ea typeface="+mn-ea"/>
              <a:cs typeface="+mn-cs"/>
            </a:rPr>
            <a:t>Clearance values can also be used to determine how the nephron handles a substance filtered into it</a:t>
          </a:r>
          <a:endParaRPr kumimoji="0" lang="en-US" sz="1600" kern="1200" dirty="0">
            <a:solidFill>
              <a:srgbClr val="C76B9B"/>
            </a:solidFill>
            <a:latin typeface="+mn-lt"/>
            <a:ea typeface="+mn-ea"/>
            <a:cs typeface="+mn-cs"/>
          </a:endParaRPr>
        </a:p>
      </dsp:txBody>
      <dsp:txXfrm>
        <a:off x="1489147" y="3381062"/>
        <a:ext cx="2792480" cy="10507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1765C-5197-2047-980E-26866FAF11C1}">
      <dsp:nvSpPr>
        <dsp:cNvPr id="0" name=""/>
        <dsp:cNvSpPr/>
      </dsp:nvSpPr>
      <dsp:spPr>
        <a:xfrm>
          <a:off x="2048244" y="481334"/>
          <a:ext cx="372478" cy="91440"/>
        </a:xfrm>
        <a:custGeom>
          <a:avLst/>
          <a:gdLst/>
          <a:ahLst/>
          <a:cxnLst/>
          <a:rect l="0" t="0" r="0" b="0"/>
          <a:pathLst>
            <a:path>
              <a:moveTo>
                <a:pt x="0" y="45720"/>
              </a:moveTo>
              <a:lnTo>
                <a:pt x="372478"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US" sz="100" kern="1200">
            <a:latin typeface="+mn-lt"/>
            <a:ea typeface="Gill Sans MT" charset="0"/>
            <a:cs typeface="Gill Sans MT" charset="0"/>
          </a:endParaRPr>
        </a:p>
      </dsp:txBody>
      <dsp:txXfrm>
        <a:off x="2224406" y="525037"/>
        <a:ext cx="20153" cy="4034"/>
      </dsp:txXfrm>
    </dsp:sp>
    <dsp:sp modelId="{0D44310A-22E8-D944-840A-AB7EB09453A9}">
      <dsp:nvSpPr>
        <dsp:cNvPr id="0" name=""/>
        <dsp:cNvSpPr/>
      </dsp:nvSpPr>
      <dsp:spPr>
        <a:xfrm>
          <a:off x="297531" y="1300"/>
          <a:ext cx="1752513" cy="1051508"/>
        </a:xfrm>
        <a:prstGeom prst="rect">
          <a:avLst/>
        </a:prstGeom>
        <a:solidFill>
          <a:schemeClr val="accent2">
            <a:hueOff val="0"/>
            <a:satOff val="0"/>
            <a:lumOff val="0"/>
            <a:alphaOff val="0"/>
          </a:scheme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100000"/>
            </a:lnSpc>
            <a:spcBef>
              <a:spcPct val="0"/>
            </a:spcBef>
            <a:spcAft>
              <a:spcPct val="35000"/>
            </a:spcAft>
          </a:pPr>
          <a:r>
            <a:rPr lang="en-GB" sz="1600" b="1" i="0" u="none" kern="1200" dirty="0" smtClean="0">
              <a:latin typeface="+mn-lt"/>
            </a:rPr>
            <a:t>Evacuates (empty) the patient’s bladder.  </a:t>
          </a:r>
          <a:endParaRPr lang="en-US" sz="1600" i="0" u="none" kern="1200" dirty="0">
            <a:latin typeface="+mn-lt"/>
            <a:ea typeface="Gill Sans MT" charset="0"/>
            <a:cs typeface="Gill Sans MT" charset="0"/>
          </a:endParaRPr>
        </a:p>
      </dsp:txBody>
      <dsp:txXfrm>
        <a:off x="297531" y="1300"/>
        <a:ext cx="1752513" cy="1051508"/>
      </dsp:txXfrm>
    </dsp:sp>
    <dsp:sp modelId="{426E16E0-8950-EA41-8C9F-7C1A5626BFF2}">
      <dsp:nvSpPr>
        <dsp:cNvPr id="0" name=""/>
        <dsp:cNvSpPr/>
      </dsp:nvSpPr>
      <dsp:spPr>
        <a:xfrm>
          <a:off x="4203836" y="481334"/>
          <a:ext cx="372478" cy="91440"/>
        </a:xfrm>
        <a:custGeom>
          <a:avLst/>
          <a:gdLst/>
          <a:ahLst/>
          <a:cxnLst/>
          <a:rect l="0" t="0" r="0" b="0"/>
          <a:pathLst>
            <a:path>
              <a:moveTo>
                <a:pt x="0" y="45720"/>
              </a:moveTo>
              <a:lnTo>
                <a:pt x="372478" y="45720"/>
              </a:lnTo>
            </a:path>
          </a:pathLst>
        </a:custGeom>
        <a:noFill/>
        <a:ln w="9525" cap="flat" cmpd="sng" algn="ctr">
          <a:solidFill>
            <a:schemeClr val="accent2">
              <a:hueOff val="-2847830"/>
              <a:satOff val="8321"/>
              <a:lumOff val="-15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US" sz="100" kern="1200">
            <a:latin typeface="+mn-lt"/>
            <a:ea typeface="Gill Sans MT" charset="0"/>
            <a:cs typeface="Gill Sans MT" charset="0"/>
          </a:endParaRPr>
        </a:p>
      </dsp:txBody>
      <dsp:txXfrm>
        <a:off x="4379998" y="525037"/>
        <a:ext cx="20153" cy="4034"/>
      </dsp:txXfrm>
    </dsp:sp>
    <dsp:sp modelId="{BB8D6130-981E-FC4E-92DC-DA318BA73428}">
      <dsp:nvSpPr>
        <dsp:cNvPr id="0" name=""/>
        <dsp:cNvSpPr/>
      </dsp:nvSpPr>
      <dsp:spPr>
        <a:xfrm>
          <a:off x="2453122" y="1300"/>
          <a:ext cx="1752513" cy="1051508"/>
        </a:xfrm>
        <a:prstGeom prst="rect">
          <a:avLst/>
        </a:prstGeom>
        <a:solidFill>
          <a:schemeClr val="accent2">
            <a:hueOff val="-2135872"/>
            <a:satOff val="6241"/>
            <a:lumOff val="-1176"/>
            <a:alphaOff val="0"/>
          </a:scheme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100000"/>
            </a:lnSpc>
            <a:spcBef>
              <a:spcPct val="0"/>
            </a:spcBef>
            <a:spcAft>
              <a:spcPct val="35000"/>
            </a:spcAft>
          </a:pPr>
          <a:r>
            <a:rPr lang="en-GB" sz="1800" b="1" kern="1200" dirty="0" smtClean="0">
              <a:latin typeface="+mn-lt"/>
            </a:rPr>
            <a:t>Drinks a glass of water.</a:t>
          </a:r>
          <a:endParaRPr lang="en-US" sz="1800" kern="1200" dirty="0">
            <a:latin typeface="+mn-lt"/>
            <a:ea typeface="Gill Sans MT" charset="0"/>
            <a:cs typeface="Gill Sans MT" charset="0"/>
          </a:endParaRPr>
        </a:p>
      </dsp:txBody>
      <dsp:txXfrm>
        <a:off x="2453122" y="1300"/>
        <a:ext cx="1752513" cy="1051508"/>
      </dsp:txXfrm>
    </dsp:sp>
    <dsp:sp modelId="{3ACC0BEA-083A-EA43-9D49-40213E600FCC}">
      <dsp:nvSpPr>
        <dsp:cNvPr id="0" name=""/>
        <dsp:cNvSpPr/>
      </dsp:nvSpPr>
      <dsp:spPr>
        <a:xfrm>
          <a:off x="6359428" y="481334"/>
          <a:ext cx="372478" cy="91440"/>
        </a:xfrm>
        <a:custGeom>
          <a:avLst/>
          <a:gdLst/>
          <a:ahLst/>
          <a:cxnLst/>
          <a:rect l="0" t="0" r="0" b="0"/>
          <a:pathLst>
            <a:path>
              <a:moveTo>
                <a:pt x="0" y="45720"/>
              </a:moveTo>
              <a:lnTo>
                <a:pt x="372478" y="45720"/>
              </a:lnTo>
            </a:path>
          </a:pathLst>
        </a:custGeom>
        <a:noFill/>
        <a:ln w="9525" cap="flat" cmpd="sng" algn="ctr">
          <a:solidFill>
            <a:schemeClr val="accent2">
              <a:hueOff val="-5695659"/>
              <a:satOff val="16641"/>
              <a:lumOff val="-313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US" sz="100" kern="1200">
            <a:latin typeface="+mn-lt"/>
            <a:ea typeface="Gill Sans MT" charset="0"/>
            <a:cs typeface="Gill Sans MT" charset="0"/>
          </a:endParaRPr>
        </a:p>
      </dsp:txBody>
      <dsp:txXfrm>
        <a:off x="6535590" y="525037"/>
        <a:ext cx="20153" cy="4034"/>
      </dsp:txXfrm>
    </dsp:sp>
    <dsp:sp modelId="{0E21E267-0E9A-FA46-A653-DD7409AE84BD}">
      <dsp:nvSpPr>
        <dsp:cNvPr id="0" name=""/>
        <dsp:cNvSpPr/>
      </dsp:nvSpPr>
      <dsp:spPr>
        <a:xfrm>
          <a:off x="4608714" y="1300"/>
          <a:ext cx="1752513" cy="1051508"/>
        </a:xfrm>
        <a:prstGeom prst="rect">
          <a:avLst/>
        </a:prstGeom>
        <a:solidFill>
          <a:schemeClr val="accent2">
            <a:hueOff val="-4271744"/>
            <a:satOff val="12481"/>
            <a:lumOff val="-2353"/>
            <a:alphaOff val="0"/>
          </a:scheme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1">
            <a:lnSpc>
              <a:spcPct val="100000"/>
            </a:lnSpc>
            <a:spcBef>
              <a:spcPct val="0"/>
            </a:spcBef>
            <a:spcAft>
              <a:spcPct val="35000"/>
            </a:spcAft>
          </a:pPr>
          <a:r>
            <a:rPr lang="en-GB" sz="1400" b="1" kern="1200" dirty="0" smtClean="0">
              <a:solidFill>
                <a:srgbClr val="FF0000"/>
              </a:solidFill>
              <a:latin typeface="+mn-lt"/>
            </a:rPr>
            <a:t>After 1 hr</a:t>
          </a:r>
          <a:r>
            <a:rPr lang="en-US" sz="1400" b="1" kern="1200" dirty="0" smtClean="0">
              <a:solidFill>
                <a:srgbClr val="FF0000"/>
              </a:solidFill>
              <a:latin typeface="+mn-lt"/>
            </a:rPr>
            <a:t>:</a:t>
          </a:r>
          <a:r>
            <a:rPr lang="en-US" sz="1400" b="1" kern="1200" dirty="0" smtClean="0">
              <a:latin typeface="+mn-lt"/>
            </a:rPr>
            <a:t> </a:t>
          </a:r>
          <a:r>
            <a:rPr lang="en-GB" sz="1400" b="1" i="1" kern="1200" dirty="0" smtClean="0">
              <a:latin typeface="+mn-lt"/>
            </a:rPr>
            <a:t>Take blood &amp; urine samples </a:t>
          </a:r>
          <a:r>
            <a:rPr lang="en-GB" sz="1400" b="1" kern="1200" dirty="0" smtClean="0">
              <a:latin typeface="+mn-lt"/>
            </a:rPr>
            <a:t>and drinks another glass of water.</a:t>
          </a:r>
          <a:r>
            <a:rPr lang="en-US" sz="1400" b="1" kern="1200" dirty="0" smtClean="0">
              <a:latin typeface="+mn-lt"/>
            </a:rPr>
            <a:t> </a:t>
          </a:r>
          <a:r>
            <a:rPr lang="en-GB" sz="1400" b="1" kern="1200" dirty="0" smtClean="0">
              <a:latin typeface="+mn-lt"/>
            </a:rPr>
            <a:t> </a:t>
          </a:r>
          <a:endParaRPr lang="en-US" sz="1400" b="1" kern="1200" dirty="0">
            <a:latin typeface="+mn-lt"/>
            <a:ea typeface="Gill Sans MT" charset="0"/>
            <a:cs typeface="Gill Sans MT" charset="0"/>
          </a:endParaRPr>
        </a:p>
      </dsp:txBody>
      <dsp:txXfrm>
        <a:off x="4608714" y="1300"/>
        <a:ext cx="1752513" cy="1051508"/>
      </dsp:txXfrm>
    </dsp:sp>
    <dsp:sp modelId="{18D43DE6-056E-1743-8DCC-ABC3C28E05DA}">
      <dsp:nvSpPr>
        <dsp:cNvPr id="0" name=""/>
        <dsp:cNvSpPr/>
      </dsp:nvSpPr>
      <dsp:spPr>
        <a:xfrm>
          <a:off x="8515020" y="481334"/>
          <a:ext cx="372478" cy="91440"/>
        </a:xfrm>
        <a:custGeom>
          <a:avLst/>
          <a:gdLst/>
          <a:ahLst/>
          <a:cxnLst/>
          <a:rect l="0" t="0" r="0" b="0"/>
          <a:pathLst>
            <a:path>
              <a:moveTo>
                <a:pt x="0" y="45720"/>
              </a:moveTo>
              <a:lnTo>
                <a:pt x="372478" y="45720"/>
              </a:lnTo>
            </a:path>
          </a:pathLst>
        </a:custGeom>
        <a:noFill/>
        <a:ln w="9525" cap="flat" cmpd="sng" algn="ctr">
          <a:solidFill>
            <a:schemeClr val="accent2">
              <a:hueOff val="-8543489"/>
              <a:satOff val="24962"/>
              <a:lumOff val="-47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US" sz="100" kern="1200">
            <a:latin typeface="+mn-lt"/>
          </a:endParaRPr>
        </a:p>
      </dsp:txBody>
      <dsp:txXfrm>
        <a:off x="8691182" y="525037"/>
        <a:ext cx="20153" cy="4034"/>
      </dsp:txXfrm>
    </dsp:sp>
    <dsp:sp modelId="{D7E0DA23-95A7-D549-8CC5-D062CF1BD914}">
      <dsp:nvSpPr>
        <dsp:cNvPr id="0" name=""/>
        <dsp:cNvSpPr/>
      </dsp:nvSpPr>
      <dsp:spPr>
        <a:xfrm>
          <a:off x="6764306" y="1300"/>
          <a:ext cx="1752513" cy="1051508"/>
        </a:xfrm>
        <a:prstGeom prst="rect">
          <a:avLst/>
        </a:prstGeom>
        <a:solidFill>
          <a:schemeClr val="accent2">
            <a:hueOff val="-6407617"/>
            <a:satOff val="18722"/>
            <a:lumOff val="-3529"/>
            <a:alphaOff val="0"/>
          </a:scheme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en-GB" sz="1600" b="1" kern="1200" dirty="0" smtClean="0">
              <a:solidFill>
                <a:srgbClr val="FF0000"/>
              </a:solidFill>
              <a:latin typeface="+mn-lt"/>
            </a:rPr>
            <a:t>After 2 hrs</a:t>
          </a:r>
          <a:r>
            <a:rPr lang="en-US" sz="1600" b="1" kern="1200" dirty="0" smtClean="0">
              <a:solidFill>
                <a:srgbClr val="FF0000"/>
              </a:solidFill>
              <a:latin typeface="+mn-lt"/>
            </a:rPr>
            <a:t>: </a:t>
          </a:r>
          <a:r>
            <a:rPr lang="en-GB" sz="1600" b="1" kern="1200" dirty="0" smtClean="0">
              <a:latin typeface="+mn-lt"/>
            </a:rPr>
            <a:t>Take another </a:t>
          </a:r>
          <a:r>
            <a:rPr lang="en-GB" sz="1600" b="1" i="1" kern="1200" dirty="0" smtClean="0">
              <a:latin typeface="+mn-lt"/>
            </a:rPr>
            <a:t>urine</a:t>
          </a:r>
          <a:r>
            <a:rPr lang="en-GB" sz="1600" b="1" kern="1200" dirty="0" smtClean="0">
              <a:latin typeface="+mn-lt"/>
            </a:rPr>
            <a:t> sample. </a:t>
          </a:r>
          <a:endParaRPr lang="en-US" sz="1600" b="1" kern="1200" dirty="0">
            <a:latin typeface="+mn-lt"/>
          </a:endParaRPr>
        </a:p>
      </dsp:txBody>
      <dsp:txXfrm>
        <a:off x="6764306" y="1300"/>
        <a:ext cx="1752513" cy="1051508"/>
      </dsp:txXfrm>
    </dsp:sp>
    <dsp:sp modelId="{33628D25-21A5-BD42-B181-AA6764F23141}">
      <dsp:nvSpPr>
        <dsp:cNvPr id="0" name=""/>
        <dsp:cNvSpPr/>
      </dsp:nvSpPr>
      <dsp:spPr>
        <a:xfrm>
          <a:off x="8919898" y="1300"/>
          <a:ext cx="1752513" cy="1051508"/>
        </a:xfrm>
        <a:prstGeom prst="rect">
          <a:avLst/>
        </a:prstGeom>
        <a:solidFill>
          <a:schemeClr val="accent2">
            <a:hueOff val="-8543489"/>
            <a:satOff val="24962"/>
            <a:lumOff val="-4706"/>
            <a:alphaOff val="0"/>
          </a:scheme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en-GB" sz="1600" b="1" kern="1200" dirty="0" smtClean="0">
              <a:latin typeface="+mn-lt"/>
            </a:rPr>
            <a:t>Calculate the </a:t>
          </a:r>
          <a:r>
            <a:rPr lang="en-GB" sz="1600" b="1" kern="1200" dirty="0" smtClean="0">
              <a:solidFill>
                <a:srgbClr val="FF0000"/>
              </a:solidFill>
              <a:latin typeface="+mn-lt"/>
            </a:rPr>
            <a:t>urine vol. /min. </a:t>
          </a:r>
          <a:endParaRPr lang="en-US" sz="1600" kern="1200" dirty="0">
            <a:solidFill>
              <a:srgbClr val="FF0000"/>
            </a:solidFill>
            <a:latin typeface="+mn-lt"/>
          </a:endParaRPr>
        </a:p>
      </dsp:txBody>
      <dsp:txXfrm>
        <a:off x="8919898" y="1300"/>
        <a:ext cx="1752513" cy="10515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5/8/17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967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x-none" dirty="0">
              <a:latin typeface="Calibri" charset="0"/>
              <a:ea typeface="MS PGothic" charset="-128"/>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BCF04D25-2765-D548-9809-EBCE95789D6A}" type="slidenum">
              <a:rPr lang="en-US" altLang="en-US"/>
              <a:pPr/>
              <a:t>4</a:t>
            </a:fld>
            <a:endParaRPr lang="en-US" altLang="en-US"/>
          </a:p>
        </p:txBody>
      </p:sp>
    </p:spTree>
    <p:extLst>
      <p:ext uri="{BB962C8B-B14F-4D97-AF65-F5344CB8AC3E}">
        <p14:creationId xmlns:p14="http://schemas.microsoft.com/office/powerpoint/2010/main" val="287187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5</a:t>
            </a:fld>
            <a:endParaRPr lang="en-US" dirty="0"/>
          </a:p>
        </p:txBody>
      </p:sp>
    </p:spTree>
    <p:extLst>
      <p:ext uri="{BB962C8B-B14F-4D97-AF65-F5344CB8AC3E}">
        <p14:creationId xmlns:p14="http://schemas.microsoft.com/office/powerpoint/2010/main" val="1603727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lphaUcParenR"/>
            </a:pPr>
            <a:endParaRPr lang="en-US" altLang="en-US" dirty="0">
              <a:latin typeface="Calibri" charset="0"/>
              <a:ea typeface="MS PGothic" charset="-128"/>
            </a:endParaRP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FCB26A35-A812-AC4D-A246-403C049FA23F}" type="slidenum">
              <a:rPr lang="en-US" altLang="en-US"/>
              <a:pPr/>
              <a:t>7</a:t>
            </a:fld>
            <a:endParaRPr lang="en-US" altLang="en-US"/>
          </a:p>
        </p:txBody>
      </p:sp>
    </p:spTree>
    <p:extLst>
      <p:ext uri="{BB962C8B-B14F-4D97-AF65-F5344CB8AC3E}">
        <p14:creationId xmlns:p14="http://schemas.microsoft.com/office/powerpoint/2010/main" val="39997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x-none" dirty="0">
              <a:latin typeface="Calibri" charset="0"/>
              <a:ea typeface="MS PGothic" charset="-128"/>
            </a:endParaRPr>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E9C45094-A068-B643-B4A2-41834EC6AC1C}" type="slidenum">
              <a:rPr lang="en-US" altLang="en-US"/>
              <a:pPr/>
              <a:t>22</a:t>
            </a:fld>
            <a:endParaRPr lang="en-US" altLang="en-US"/>
          </a:p>
        </p:txBody>
      </p:sp>
    </p:spTree>
    <p:extLst>
      <p:ext uri="{BB962C8B-B14F-4D97-AF65-F5344CB8AC3E}">
        <p14:creationId xmlns:p14="http://schemas.microsoft.com/office/powerpoint/2010/main" val="152912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x-none" dirty="0">
              <a:latin typeface="Calibri" charset="0"/>
              <a:ea typeface="MS PGothic" charset="-128"/>
            </a:endParaRPr>
          </a:p>
          <a:p>
            <a:endParaRPr lang="en-US" altLang="x-none" dirty="0">
              <a:latin typeface="Calibri" charset="0"/>
              <a:ea typeface="MS PGothic" charset="-128"/>
            </a:endParaRPr>
          </a:p>
          <a:p>
            <a:endParaRPr lang="en-US" altLang="x-none" dirty="0">
              <a:latin typeface="Calibri" charset="0"/>
              <a:ea typeface="MS PGothic" charset="-128"/>
            </a:endParaRPr>
          </a:p>
          <a:p>
            <a:endParaRPr lang="en-US" altLang="x-none" dirty="0">
              <a:latin typeface="Calibri" charset="0"/>
              <a:ea typeface="MS PGothic" charset="-128"/>
            </a:endParaRP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9CCE9ADB-ED6A-234C-B02C-5BE24A3B9E5F}" type="slidenum">
              <a:rPr lang="en-US" altLang="en-US"/>
              <a:pPr/>
              <a:t>25</a:t>
            </a:fld>
            <a:endParaRPr lang="en-US" altLang="en-US"/>
          </a:p>
        </p:txBody>
      </p:sp>
    </p:spTree>
    <p:extLst>
      <p:ext uri="{BB962C8B-B14F-4D97-AF65-F5344CB8AC3E}">
        <p14:creationId xmlns:p14="http://schemas.microsoft.com/office/powerpoint/2010/main" val="1483195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charset="0"/>
              <a:ea typeface="MS PGothic" charset="-128"/>
            </a:endParaRP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858510A2-AF79-0248-BD82-C6F462D6C3FD}" type="slidenum">
              <a:rPr lang="en-US" altLang="en-US"/>
              <a:pPr/>
              <a:t>27</a:t>
            </a:fld>
            <a:endParaRPr lang="en-US" altLang="en-US"/>
          </a:p>
        </p:txBody>
      </p:sp>
    </p:spTree>
    <p:extLst>
      <p:ext uri="{BB962C8B-B14F-4D97-AF65-F5344CB8AC3E}">
        <p14:creationId xmlns:p14="http://schemas.microsoft.com/office/powerpoint/2010/main" val="740825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x-none" dirty="0">
              <a:latin typeface="Calibri" charset="0"/>
              <a:ea typeface="MS PGothic" charset="-128"/>
              <a:sym typeface="Wingdings" charset="2"/>
            </a:endParaRPr>
          </a:p>
          <a:p>
            <a:endParaRPr lang="en-US" altLang="x-none" dirty="0">
              <a:latin typeface="Calibri" charset="0"/>
              <a:ea typeface="MS PGothic" charset="-128"/>
            </a:endParaRPr>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9D758FF9-C61E-544E-9C87-61DBADC39567}" type="slidenum">
              <a:rPr lang="en-US" altLang="en-US"/>
              <a:pPr/>
              <a:t>29</a:t>
            </a:fld>
            <a:endParaRPr lang="en-US" altLang="en-US"/>
          </a:p>
        </p:txBody>
      </p:sp>
    </p:spTree>
    <p:extLst>
      <p:ext uri="{BB962C8B-B14F-4D97-AF65-F5344CB8AC3E}">
        <p14:creationId xmlns:p14="http://schemas.microsoft.com/office/powerpoint/2010/main" val="1563677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629807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0913F949-505C-49A5-A9BA-5C8AA7EAB769}" type="datetime1">
              <a:rPr lang="en-US" smtClean="0"/>
              <a:t>5/8/17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C0C720-DC12-44AE-9243-6BBE6FDA51AF}" type="datetime1">
              <a:rPr lang="en-US" smtClean="0"/>
              <a:t>5/8/17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B3B9B7-EBEF-46FE-9107-5EDE3947D553}" type="datetime1">
              <a:rPr lang="en-US" smtClean="0"/>
              <a:t>5/8/17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F9D199A-4B87-4D69-A7AD-2135E617C58D}" type="datetime1">
              <a:rPr lang="en-US" smtClean="0"/>
              <a:t>5/8/17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13BCAABC-0083-4558-BD3E-E213F47F580C}" type="datetime1">
              <a:rPr lang="en-US" smtClean="0"/>
              <a:t>5/8/17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5E99BD8-F43F-4F4A-9712-C32578EEC8F8}" type="datetime1">
              <a:rPr lang="en-US" smtClean="0"/>
              <a:t>5/8/17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BCBBD9B-FB65-4512-B226-A267B89893CD}" type="datetime1">
              <a:rPr lang="en-US" smtClean="0"/>
              <a:t>5/8/17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D48513D-2C2F-481B-B49D-4ED5F0B98A06}" type="datetime1">
              <a:rPr lang="en-US" smtClean="0"/>
              <a:t>5/8/17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0A81-C7E1-4C84-AA25-9616F335CBC3}" type="datetime1">
              <a:rPr lang="en-US" smtClean="0"/>
              <a:t>5/8/17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11FFE9B-C467-4500-911F-EB066E6458F3}" type="datetime1">
              <a:rPr lang="en-US" smtClean="0"/>
              <a:t>5/8/17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8A292B-EAD1-4F54-95E3-BE47A2A44626}" type="datetime1">
              <a:rPr lang="en-US" smtClean="0"/>
              <a:t>5/8/17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F8F8016E-CF0A-4A5A-B6EA-F667F63DFDEA}" type="datetime1">
              <a:rPr lang="en-US" smtClean="0"/>
              <a:t>5/8/17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hyperlink" Target="https://youtu.be/1pJ37an82Bk" TargetMode="External"/><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sa/url?sa=i&amp;rct=j&amp;q=&amp;esrc=s&amp;frm=1&amp;source=images&amp;cd=&amp;cad=rja&amp;uact=8&amp;ved=0CAcQjRw&amp;url=http://usmlecomlexguide.blogspot.com/2014/05/renal-physiology-part-1-source-60-40-20.html&amp;ei=UFw3VYgkie5ovaOA4As&amp;psig=AFQjCNGxGMLgLctJwXO2d2Xwp4RG6lXHiA&amp;ust=1429777865897229" TargetMode="Externa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hyperlink" Target="http://www.google.com.sa/url?sa=i&amp;rct=j&amp;q=&amp;esrc=s&amp;frm=1&amp;source=images&amp;cd=&amp;cad=rja&amp;uact=8&amp;ved=&amp;url=http://www.youtube.com/watch?v=Gazuoyf-lm4&amp;ei=SVw3Vf7bBM7oaJKagbgO&amp;psig=AFQjCNGxGMLgLctJwXO2d2Xwp4RG6lXHiA&amp;ust=142977786589722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9"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hyperlink" Target="https://www.youtube.com/watch?v=T4lGvf89mek"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hyperlink" Target="mailto:Physiology436@gmail.com" TargetMode="External"/><Relationship Id="rId4" Type="http://schemas.openxmlformats.org/officeDocument/2006/relationships/hyperlink" Target="https://docs.google.com/document/d/1LoawAdvXBg92MWvPPuFp3LEG0jDWJYd6_cMBV_9aNww/edit"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7208" y="2132856"/>
            <a:ext cx="7770376" cy="1470025"/>
          </a:xfrm>
        </p:spPr>
        <p:txBody>
          <a:bodyPr>
            <a:noAutofit/>
          </a:bodyPr>
          <a:lstStyle/>
          <a:p>
            <a:pPr algn="ctr"/>
            <a:r>
              <a:rPr lang="en-US" sz="4400" b="1" dirty="0" smtClean="0">
                <a:solidFill>
                  <a:schemeClr val="accent2">
                    <a:lumMod val="75000"/>
                  </a:schemeClr>
                </a:solidFill>
                <a:latin typeface="Arial Black" panose="020B0A04020102020204" pitchFamily="34" charset="0"/>
              </a:rPr>
              <a:t>Renal Clearance</a:t>
            </a:r>
            <a:endParaRPr lang="en-US" sz="2800" b="1" dirty="0">
              <a:solidFill>
                <a:schemeClr val="accent2">
                  <a:lumMod val="75000"/>
                </a:schemeClr>
              </a:solidFill>
              <a:latin typeface="Arial Black" panose="020B0A04020102020204" pitchFamily="34" charset="0"/>
            </a:endParaRPr>
          </a:p>
        </p:txBody>
      </p:sp>
      <p:sp>
        <p:nvSpPr>
          <p:cNvPr id="3" name="Subtitle 2"/>
          <p:cNvSpPr>
            <a:spLocks noGrp="1"/>
          </p:cNvSpPr>
          <p:nvPr>
            <p:ph type="subTitle" idx="1"/>
          </p:nvPr>
        </p:nvSpPr>
        <p:spPr>
          <a:xfrm>
            <a:off x="2680335" y="5183474"/>
            <a:ext cx="7481067" cy="720080"/>
          </a:xfrm>
        </p:spPr>
        <p:txBody>
          <a:bodyPr>
            <a:normAutofit/>
          </a:bodyPr>
          <a:lstStyle/>
          <a:p>
            <a:pPr algn="ctr"/>
            <a:r>
              <a:rPr lang="en-GB" sz="1800" b="1" dirty="0">
                <a:solidFill>
                  <a:schemeClr val="accent1">
                    <a:lumMod val="75000"/>
                  </a:schemeClr>
                </a:solidFill>
              </a:rPr>
              <a:t>Physiology Team 436 – </a:t>
            </a:r>
            <a:r>
              <a:rPr lang="en-GB" sz="1800" b="1" dirty="0" smtClean="0">
                <a:solidFill>
                  <a:schemeClr val="accent1">
                    <a:lumMod val="75000"/>
                  </a:schemeClr>
                </a:solidFill>
              </a:rPr>
              <a:t>Renal </a:t>
            </a:r>
            <a:r>
              <a:rPr lang="en-GB" sz="1800" b="1" dirty="0">
                <a:solidFill>
                  <a:schemeClr val="accent1">
                    <a:lumMod val="75000"/>
                  </a:schemeClr>
                </a:solidFill>
              </a:rPr>
              <a:t>Block </a:t>
            </a:r>
            <a:r>
              <a:rPr lang="en-GB" sz="1800" b="1" dirty="0" smtClean="0">
                <a:solidFill>
                  <a:schemeClr val="accent1">
                    <a:lumMod val="75000"/>
                  </a:schemeClr>
                </a:solidFill>
              </a:rPr>
              <a:t>Lecture 3</a:t>
            </a:r>
            <a:endParaRPr lang="en-GB" sz="1800" b="1" dirty="0">
              <a:solidFill>
                <a:schemeClr val="accent1">
                  <a:lumMod val="75000"/>
                </a:schemeClr>
              </a:solidFill>
            </a:endParaRPr>
          </a:p>
        </p:txBody>
      </p:sp>
      <p:cxnSp>
        <p:nvCxnSpPr>
          <p:cNvPr id="6" name="Straight Connector 5"/>
          <p:cNvCxnSpPr/>
          <p:nvPr/>
        </p:nvCxnSpPr>
        <p:spPr>
          <a:xfrm>
            <a:off x="2710919"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31" y="364439"/>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1079" y="3617729"/>
            <a:ext cx="6479032" cy="1323439"/>
          </a:xfrm>
          <a:prstGeom prst="rect">
            <a:avLst/>
          </a:prstGeom>
          <a:noFill/>
        </p:spPr>
        <p:txBody>
          <a:bodyPr wrap="square" rtlCol="0">
            <a:spAutoFit/>
          </a:bodyPr>
          <a:lstStyle/>
          <a:p>
            <a:pPr defTabSz="914363"/>
            <a:r>
              <a:rPr lang="en-US" sz="1600" dirty="0">
                <a:solidFill>
                  <a:srgbClr val="FF0000"/>
                </a:solidFill>
              </a:rPr>
              <a:t>Red: very </a:t>
            </a:r>
            <a:r>
              <a:rPr lang="en-US" sz="1600" dirty="0" smtClean="0">
                <a:solidFill>
                  <a:srgbClr val="FF0000"/>
                </a:solidFill>
              </a:rPr>
              <a:t>important</a:t>
            </a:r>
            <a:r>
              <a:rPr lang="en-US" sz="1600" dirty="0">
                <a:solidFill>
                  <a:srgbClr val="FF0000"/>
                </a:solidFill>
              </a:rPr>
              <a:t>.</a:t>
            </a:r>
          </a:p>
          <a:p>
            <a:pPr defTabSz="914363"/>
            <a:r>
              <a:rPr lang="en-US" sz="1600" dirty="0">
                <a:solidFill>
                  <a:srgbClr val="DDE9EC">
                    <a:lumMod val="50000"/>
                  </a:srgbClr>
                </a:solidFill>
              </a:rPr>
              <a:t>Green:  </a:t>
            </a:r>
            <a:r>
              <a:rPr lang="en-US" sz="1600" dirty="0" smtClean="0">
                <a:solidFill>
                  <a:srgbClr val="DDE9EC">
                    <a:lumMod val="50000"/>
                  </a:srgbClr>
                </a:solidFill>
              </a:rPr>
              <a:t>Doctor’s notes.</a:t>
            </a:r>
          </a:p>
          <a:p>
            <a:pPr defTabSz="914363"/>
            <a:r>
              <a:rPr lang="en-US" sz="1600" dirty="0">
                <a:solidFill>
                  <a:srgbClr val="C76B9B"/>
                </a:solidFill>
              </a:rPr>
              <a:t>Pink:  </a:t>
            </a:r>
            <a:r>
              <a:rPr lang="en-US" sz="1600" dirty="0" smtClean="0">
                <a:solidFill>
                  <a:srgbClr val="C76B9B"/>
                </a:solidFill>
              </a:rPr>
              <a:t>formulas. </a:t>
            </a:r>
            <a:endParaRPr lang="en-US" sz="1600" dirty="0" smtClean="0">
              <a:solidFill>
                <a:srgbClr val="DDE9EC">
                  <a:lumMod val="50000"/>
                </a:srgbClr>
              </a:solidFill>
            </a:endParaRPr>
          </a:p>
          <a:p>
            <a:pPr defTabSz="914363"/>
            <a:r>
              <a:rPr lang="en-US" sz="1600" dirty="0" smtClean="0">
                <a:solidFill>
                  <a:srgbClr val="FADA7A">
                    <a:lumMod val="75000"/>
                  </a:srgbClr>
                </a:solidFill>
              </a:rPr>
              <a:t>Yellow:  numbers.</a:t>
            </a:r>
          </a:p>
          <a:p>
            <a:pPr defTabSz="914363"/>
            <a:r>
              <a:rPr lang="en-US" sz="1600" dirty="0" smtClean="0">
                <a:solidFill>
                  <a:prstClr val="white">
                    <a:lumMod val="65000"/>
                  </a:prstClr>
                </a:solidFill>
              </a:rPr>
              <a:t>Gray</a:t>
            </a:r>
            <a:r>
              <a:rPr lang="en-US" sz="1600" dirty="0">
                <a:solidFill>
                  <a:prstClr val="white">
                    <a:lumMod val="65000"/>
                  </a:prstClr>
                </a:solidFill>
              </a:rPr>
              <a:t>: </a:t>
            </a:r>
            <a:r>
              <a:rPr lang="en-US" sz="1600" dirty="0" smtClean="0">
                <a:solidFill>
                  <a:prstClr val="white">
                    <a:lumMod val="65000"/>
                  </a:prstClr>
                </a:solidFill>
              </a:rPr>
              <a:t>notes</a:t>
            </a:r>
            <a:r>
              <a:rPr lang="en-US" sz="1600" dirty="0">
                <a:solidFill>
                  <a:prstClr val="white">
                    <a:lumMod val="65000"/>
                  </a:prstClr>
                </a:solidFill>
              </a:rPr>
              <a:t> </a:t>
            </a:r>
            <a:r>
              <a:rPr lang="en-US" sz="1600" dirty="0" smtClean="0">
                <a:solidFill>
                  <a:prstClr val="white">
                    <a:lumMod val="65000"/>
                  </a:prstClr>
                </a:solidFill>
              </a:rPr>
              <a:t>and explanation.</a:t>
            </a:r>
            <a:endParaRPr lang="en-US" sz="1600" dirty="0">
              <a:solidFill>
                <a:prstClr val="white">
                  <a:lumMod val="65000"/>
                </a:prstClr>
              </a:solidFill>
            </a:endParaRP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9915954" y="364440"/>
            <a:ext cx="1795082" cy="1099403"/>
          </a:xfrm>
          <a:prstGeom prst="rect">
            <a:avLst/>
          </a:prstGeom>
        </p:spPr>
      </p:pic>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1</a:t>
            </a:fld>
            <a:endParaRPr lang="en-US" dirty="0">
              <a:solidFill>
                <a:srgbClr val="464653"/>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252" y="1936081"/>
            <a:ext cx="1583709" cy="1297607"/>
          </a:xfrm>
          <a:prstGeom prst="rect">
            <a:avLst/>
          </a:prstGeom>
        </p:spPr>
      </p:pic>
      <p:pic>
        <p:nvPicPr>
          <p:cNvPr id="7" name="Picture 6"/>
          <p:cNvPicPr>
            <a:picLocks noChangeAspect="1"/>
          </p:cNvPicPr>
          <p:nvPr/>
        </p:nvPicPr>
        <p:blipFill rotWithShape="1">
          <a:blip r:embed="rId6"/>
          <a:srcRect l="11157" r="11157"/>
          <a:stretch/>
        </p:blipFill>
        <p:spPr>
          <a:xfrm>
            <a:off x="9915954" y="1675808"/>
            <a:ext cx="1795083" cy="1609176"/>
          </a:xfrm>
          <a:prstGeom prst="rect">
            <a:avLst/>
          </a:prstGeom>
        </p:spPr>
      </p:pic>
      <p:sp>
        <p:nvSpPr>
          <p:cNvPr id="12" name="TextBox 11"/>
          <p:cNvSpPr txBox="1"/>
          <p:nvPr/>
        </p:nvSpPr>
        <p:spPr>
          <a:xfrm>
            <a:off x="2502727" y="6400800"/>
            <a:ext cx="7399337" cy="276999"/>
          </a:xfrm>
          <a:prstGeom prst="rect">
            <a:avLst/>
          </a:prstGeom>
          <a:noFill/>
        </p:spPr>
        <p:txBody>
          <a:bodyPr wrap="square" rtlCol="0">
            <a:spAutoFit/>
          </a:bodyPr>
          <a:lstStyle/>
          <a:p>
            <a:r>
              <a:rPr lang="en-US" sz="1200" dirty="0" smtClean="0">
                <a:solidFill>
                  <a:schemeClr val="bg1">
                    <a:lumMod val="50000"/>
                  </a:schemeClr>
                </a:solidFill>
              </a:rPr>
              <a:t>For further understanding please check our “Extra Notes” file which contains extra explanation for reference books.</a:t>
            </a:r>
            <a:endParaRPr lang="en-US" sz="1200" dirty="0">
              <a:solidFill>
                <a:schemeClr val="bg1">
                  <a:lumMod val="50000"/>
                </a:schemeClr>
              </a:solidFill>
            </a:endParaRPr>
          </a:p>
        </p:txBody>
      </p:sp>
    </p:spTree>
    <p:extLst>
      <p:ext uri="{BB962C8B-B14F-4D97-AF65-F5344CB8AC3E}">
        <p14:creationId xmlns:p14="http://schemas.microsoft.com/office/powerpoint/2010/main" val="1776316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Concepts of </a:t>
            </a:r>
            <a:r>
              <a:rPr lang="en-US" dirty="0" smtClean="0"/>
              <a:t>Clearance</a:t>
            </a:r>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10</a:t>
            </a:fld>
            <a:endParaRPr lang="en-US" dirty="0"/>
          </a:p>
        </p:txBody>
      </p:sp>
      <p:pic>
        <p:nvPicPr>
          <p:cNvPr id="6"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2564" y="2051551"/>
            <a:ext cx="4248472" cy="2601585"/>
          </a:xfrm>
          <a:prstGeom prst="rect">
            <a:avLst/>
          </a:prstGeom>
        </p:spPr>
      </p:pic>
      <p:sp>
        <p:nvSpPr>
          <p:cNvPr id="9" name="مربع نص 13"/>
          <p:cNvSpPr txBox="1"/>
          <p:nvPr/>
        </p:nvSpPr>
        <p:spPr>
          <a:xfrm>
            <a:off x="621804" y="2051551"/>
            <a:ext cx="6999670" cy="4185761"/>
          </a:xfrm>
          <a:prstGeom prst="rect">
            <a:avLst/>
          </a:prstGeom>
          <a:noFill/>
          <a:ln>
            <a:solidFill>
              <a:sysClr val="window" lastClr="FFFFFF">
                <a:lumMod val="50000"/>
              </a:sysClr>
            </a:solidFill>
            <a:prstDash val="dash"/>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lumMod val="50000"/>
                  </a:prstClr>
                </a:solidFill>
                <a:effectLst/>
                <a:uLnTx/>
                <a:uFillTx/>
                <a:latin typeface="Calibri"/>
              </a:rPr>
              <a:t> [ Before starting the lecture, we have to know ] : </a:t>
            </a:r>
          </a:p>
          <a:p>
            <a:pPr marL="0" marR="0" lvl="0" indent="0" defTabSz="914400" eaLnBrk="1" fontAlgn="auto" latinLnBrk="0" hangingPunct="1">
              <a:lnSpc>
                <a:spcPct val="100000"/>
              </a:lnSpc>
              <a:spcBef>
                <a:spcPts val="0"/>
              </a:spcBef>
              <a:spcAft>
                <a:spcPts val="0"/>
              </a:spcAft>
              <a:buClrTx/>
              <a:buSzTx/>
              <a:buFontTx/>
              <a:buNone/>
              <a:tabLst/>
              <a:defRPr/>
            </a:pPr>
            <a:endParaRPr kumimoji="0" lang="ar-SA" sz="1400" b="0" i="0" u="none" strike="noStrike" kern="0" cap="none" spc="0" normalizeH="0" baseline="0" noProof="0" dirty="0" smtClean="0">
              <a:ln>
                <a:noFill/>
              </a:ln>
              <a:solidFill>
                <a:prstClr val="white">
                  <a:lumMod val="50000"/>
                </a:prstClr>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lumMod val="50000"/>
                  </a:prstClr>
                </a:solidFill>
                <a:effectLst/>
                <a:uLnTx/>
                <a:uFillTx/>
                <a:latin typeface="Calibri"/>
              </a:rPr>
              <a:t>-      What does clearance mean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lumMod val="50000"/>
                  </a:prstClr>
                </a:solidFill>
                <a:effectLst/>
                <a:uLnTx/>
                <a:uFillTx/>
                <a:latin typeface="Calibri"/>
              </a:rPr>
              <a:t>        </a:t>
            </a:r>
            <a:r>
              <a:rPr kumimoji="0" lang="ar-SA" sz="1400" b="0" i="0" u="none" strike="noStrike" kern="0" cap="none" spc="0" normalizeH="0" baseline="0" noProof="0" dirty="0" smtClean="0">
                <a:ln>
                  <a:noFill/>
                </a:ln>
                <a:solidFill>
                  <a:prstClr val="white">
                    <a:lumMod val="50000"/>
                  </a:prstClr>
                </a:solidFill>
                <a:effectLst/>
                <a:uLnTx/>
                <a:uFillTx/>
                <a:latin typeface="Calibri"/>
              </a:rPr>
              <a:t>كمية الدم التي تم تنظيفها من مادة معينة.</a:t>
            </a:r>
            <a:endParaRPr kumimoji="0" lang="en-US" sz="1400" b="0" i="0" u="none" strike="noStrike" kern="0" cap="none" spc="0" normalizeH="0" baseline="0" noProof="0" dirty="0" smtClean="0">
              <a:ln>
                <a:noFill/>
              </a:ln>
              <a:solidFill>
                <a:prstClr val="white">
                  <a:lumMod val="50000"/>
                </a:prstClr>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white">
                    <a:lumMod val="50000"/>
                  </a:prstClr>
                </a:solidFill>
                <a:latin typeface="Calibri"/>
              </a:rPr>
              <a:t>Clearance is for </a:t>
            </a:r>
            <a:r>
              <a:rPr lang="en-US" sz="1400" kern="0" dirty="0" smtClean="0">
                <a:solidFill>
                  <a:srgbClr val="FF0000"/>
                </a:solidFill>
                <a:latin typeface="Calibri"/>
              </a:rPr>
              <a:t>blood</a:t>
            </a:r>
            <a:r>
              <a:rPr lang="en-US" sz="1400" kern="0" dirty="0" smtClean="0">
                <a:solidFill>
                  <a:prstClr val="white">
                    <a:lumMod val="50000"/>
                  </a:prstClr>
                </a:solidFill>
                <a:latin typeface="Calibri"/>
              </a:rPr>
              <a:t> not kidney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lumMod val="50000"/>
                  </a:prstClr>
                </a:solidFill>
                <a:effectLst/>
                <a:uLnTx/>
                <a:uFillTx/>
                <a:latin typeface="Calibri"/>
                <a:sym typeface="Wingdings" panose="05000000000000000000" pitchFamily="2" charset="2"/>
              </a:rPr>
              <a:t>clearance = efficacy of</a:t>
            </a:r>
            <a:r>
              <a:rPr kumimoji="0" lang="en-US" sz="1400" b="0" i="0" u="none" strike="noStrike" kern="0" cap="none" spc="0" normalizeH="0" noProof="0" dirty="0" smtClean="0">
                <a:ln>
                  <a:noFill/>
                </a:ln>
                <a:solidFill>
                  <a:prstClr val="white">
                    <a:lumMod val="50000"/>
                  </a:prstClr>
                </a:solidFill>
                <a:effectLst/>
                <a:uLnTx/>
                <a:uFillTx/>
                <a:latin typeface="Calibri"/>
                <a:sym typeface="Wingdings" panose="05000000000000000000" pitchFamily="2" charset="2"/>
              </a:rPr>
              <a:t> the kidney</a:t>
            </a:r>
            <a:endParaRPr kumimoji="0" lang="ar-SA" sz="1400" b="0" i="0" u="none" strike="noStrike" kern="0" cap="none" spc="0" normalizeH="0" baseline="0" noProof="0" dirty="0" smtClean="0">
              <a:ln>
                <a:noFill/>
              </a:ln>
              <a:solidFill>
                <a:prstClr val="white">
                  <a:lumMod val="50000"/>
                </a:prstClr>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white">
                  <a:lumMod val="50000"/>
                </a:prstClr>
              </a:solidFill>
              <a:effectLst/>
              <a:uLnTx/>
              <a:uFillTx/>
              <a:latin typeface="Calibri"/>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smtClean="0">
                <a:ln>
                  <a:noFill/>
                </a:ln>
                <a:solidFill>
                  <a:srgbClr val="9BBB59">
                    <a:lumMod val="50000"/>
                  </a:srgbClr>
                </a:solidFill>
                <a:effectLst/>
                <a:uLnTx/>
                <a:uFillTx/>
                <a:latin typeface="Calibri"/>
              </a:rPr>
              <a:t>Increased</a:t>
            </a:r>
            <a:r>
              <a:rPr kumimoji="0" lang="en-US" sz="1400" b="0" i="0" u="none" strike="noStrike" kern="0" cap="none" spc="0" normalizeH="0" baseline="0" noProof="0" dirty="0" smtClean="0">
                <a:ln>
                  <a:noFill/>
                </a:ln>
                <a:solidFill>
                  <a:prstClr val="white">
                    <a:lumMod val="50000"/>
                  </a:prstClr>
                </a:solidFill>
                <a:effectLst/>
                <a:uLnTx/>
                <a:uFillTx/>
                <a:latin typeface="Calibri"/>
              </a:rPr>
              <a:t> Filtration =   </a:t>
            </a:r>
            <a:r>
              <a:rPr kumimoji="0" lang="en-US" sz="1400" b="0" i="0" u="none" strike="noStrike" kern="0" cap="none" spc="0" normalizeH="0" baseline="0" noProof="0" dirty="0" smtClean="0">
                <a:ln>
                  <a:noFill/>
                </a:ln>
                <a:solidFill>
                  <a:srgbClr val="9BBB59">
                    <a:lumMod val="50000"/>
                  </a:srgbClr>
                </a:solidFill>
                <a:effectLst/>
                <a:uLnTx/>
                <a:uFillTx/>
                <a:latin typeface="Calibri"/>
              </a:rPr>
              <a:t>increased</a:t>
            </a:r>
            <a:r>
              <a:rPr kumimoji="0" lang="en-US" sz="1400" b="0" i="0" u="none" strike="noStrike" kern="0" cap="none" spc="0" normalizeH="0" baseline="0" noProof="0" dirty="0" smtClean="0">
                <a:ln>
                  <a:noFill/>
                </a:ln>
                <a:solidFill>
                  <a:prstClr val="white">
                    <a:lumMod val="50000"/>
                  </a:prstClr>
                </a:solidFill>
                <a:effectLst/>
                <a:uLnTx/>
                <a:uFillTx/>
                <a:latin typeface="Calibri"/>
              </a:rPr>
              <a:t> Excretion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smtClean="0">
                <a:ln>
                  <a:noFill/>
                </a:ln>
                <a:solidFill>
                  <a:srgbClr val="9BBB59">
                    <a:lumMod val="50000"/>
                  </a:srgbClr>
                </a:solidFill>
                <a:effectLst/>
                <a:uLnTx/>
                <a:uFillTx/>
                <a:latin typeface="Calibri"/>
              </a:rPr>
              <a:t>Increased </a:t>
            </a:r>
            <a:r>
              <a:rPr kumimoji="0" lang="en-US" sz="1400" b="0" i="0" u="none" strike="noStrike" kern="0" cap="none" spc="0" normalizeH="0" baseline="0" noProof="0" dirty="0" smtClean="0">
                <a:ln>
                  <a:noFill/>
                </a:ln>
                <a:solidFill>
                  <a:prstClr val="white">
                    <a:lumMod val="50000"/>
                  </a:prstClr>
                </a:solidFill>
                <a:effectLst/>
                <a:uLnTx/>
                <a:uFillTx/>
                <a:latin typeface="Calibri"/>
              </a:rPr>
              <a:t>Reabsorption =  </a:t>
            </a:r>
            <a:r>
              <a:rPr kumimoji="0" lang="en-US" sz="1400" b="0" i="0" u="none" strike="noStrike" kern="0" cap="none" spc="0" normalizeH="0" baseline="0" noProof="0" dirty="0" smtClean="0">
                <a:ln>
                  <a:noFill/>
                </a:ln>
                <a:solidFill>
                  <a:srgbClr val="FF0000"/>
                </a:solidFill>
                <a:effectLst/>
                <a:uLnTx/>
                <a:uFillTx/>
                <a:latin typeface="Calibri"/>
              </a:rPr>
              <a:t>Decreased </a:t>
            </a:r>
            <a:r>
              <a:rPr kumimoji="0" lang="en-US" sz="1400" b="0" i="0" u="none" strike="noStrike" kern="0" cap="none" spc="0" normalizeH="0" baseline="0" noProof="0" dirty="0" smtClean="0">
                <a:ln>
                  <a:noFill/>
                </a:ln>
                <a:solidFill>
                  <a:prstClr val="white">
                    <a:lumMod val="50000"/>
                  </a:prstClr>
                </a:solidFill>
                <a:effectLst/>
                <a:uLnTx/>
                <a:uFillTx/>
                <a:latin typeface="Calibri"/>
              </a:rPr>
              <a:t>Excretion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smtClean="0">
                <a:ln>
                  <a:noFill/>
                </a:ln>
                <a:solidFill>
                  <a:srgbClr val="9BBB59">
                    <a:lumMod val="50000"/>
                  </a:srgbClr>
                </a:solidFill>
                <a:effectLst/>
                <a:uLnTx/>
                <a:uFillTx/>
                <a:latin typeface="Calibri"/>
              </a:rPr>
              <a:t> Increased </a:t>
            </a:r>
            <a:r>
              <a:rPr kumimoji="0" lang="en-US" sz="1400" b="0" i="0" u="none" strike="noStrike" kern="0" cap="none" spc="0" normalizeH="0" baseline="0" noProof="0" dirty="0" smtClean="0">
                <a:ln>
                  <a:noFill/>
                </a:ln>
                <a:solidFill>
                  <a:prstClr val="white">
                    <a:lumMod val="50000"/>
                  </a:prstClr>
                </a:solidFill>
                <a:effectLst/>
                <a:uLnTx/>
                <a:uFillTx/>
                <a:latin typeface="Calibri"/>
              </a:rPr>
              <a:t>Secretion =  </a:t>
            </a:r>
            <a:r>
              <a:rPr kumimoji="0" lang="en-US" sz="1400" b="0" i="0" u="none" strike="noStrike" kern="0" cap="none" spc="0" normalizeH="0" baseline="0" noProof="0" dirty="0" smtClean="0">
                <a:ln>
                  <a:noFill/>
                </a:ln>
                <a:solidFill>
                  <a:srgbClr val="9BBB59">
                    <a:lumMod val="50000"/>
                  </a:srgbClr>
                </a:solidFill>
                <a:effectLst/>
                <a:uLnTx/>
                <a:uFillTx/>
                <a:latin typeface="Calibri"/>
              </a:rPr>
              <a:t>Increased</a:t>
            </a:r>
            <a:r>
              <a:rPr kumimoji="0" lang="en-US" sz="1400" b="0" i="0" u="none" strike="noStrike" kern="0" cap="none" spc="0" normalizeH="0" baseline="0" noProof="0" dirty="0" smtClean="0">
                <a:ln>
                  <a:noFill/>
                </a:ln>
                <a:solidFill>
                  <a:prstClr val="white">
                    <a:lumMod val="50000"/>
                  </a:prstClr>
                </a:solidFill>
                <a:effectLst/>
                <a:uLnTx/>
                <a:uFillTx/>
                <a:latin typeface="Calibri"/>
              </a:rPr>
              <a:t> Excretion </a:t>
            </a:r>
            <a:endParaRPr kumimoji="0" lang="ar-SA" sz="1400" b="0" i="0" u="none" strike="noStrike" kern="0" cap="none" spc="0" normalizeH="0" baseline="0" noProof="0" dirty="0" smtClean="0">
              <a:ln>
                <a:noFill/>
              </a:ln>
              <a:solidFill>
                <a:prstClr val="white">
                  <a:lumMod val="50000"/>
                </a:prstClr>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white">
                  <a:lumMod val="50000"/>
                </a:prstClr>
              </a:solidFill>
              <a:effectLst/>
              <a:uLnTx/>
              <a:uFillTx/>
              <a:latin typeface="Calibri"/>
            </a:endParaRP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n-US" sz="1400" b="1" i="0" u="none" strike="noStrike" kern="0" cap="none" spc="0" normalizeH="0" baseline="0" noProof="0" dirty="0" smtClean="0">
                <a:ln>
                  <a:noFill/>
                </a:ln>
                <a:solidFill>
                  <a:prstClr val="white">
                    <a:lumMod val="50000"/>
                  </a:prstClr>
                </a:solidFill>
                <a:effectLst/>
                <a:uLnTx/>
                <a:uFillTx/>
                <a:latin typeface="Calibri"/>
              </a:rPr>
              <a:t>What does the clearance depend 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white">
                  <a:lumMod val="50000"/>
                </a:prstClr>
              </a:solidFill>
              <a:effectLst/>
              <a:uLnTx/>
              <a:uFillTx/>
              <a:latin typeface="Calibri"/>
            </a:endParaRPr>
          </a:p>
          <a:p>
            <a:pPr marL="228600" marR="0" lvl="0" indent="-228600" defTabSz="914400" eaLnBrk="1" fontAlgn="auto" latinLnBrk="0" hangingPunct="1">
              <a:lnSpc>
                <a:spcPct val="100000"/>
              </a:lnSpc>
              <a:spcBef>
                <a:spcPts val="0"/>
              </a:spcBef>
              <a:spcAft>
                <a:spcPts val="0"/>
              </a:spcAft>
              <a:buClrTx/>
              <a:buSzTx/>
              <a:buFont typeface="+mj-lt"/>
              <a:buAutoNum type="arabicParenR"/>
              <a:tabLst/>
              <a:defRPr/>
            </a:pPr>
            <a:r>
              <a:rPr kumimoji="0" lang="en-US" sz="1400" b="0" i="0" u="none" strike="noStrike" kern="0" cap="none" spc="0" normalizeH="0" baseline="0" noProof="0" dirty="0" smtClean="0">
                <a:ln>
                  <a:noFill/>
                </a:ln>
                <a:solidFill>
                  <a:prstClr val="white">
                    <a:lumMod val="50000"/>
                  </a:prstClr>
                </a:solidFill>
                <a:effectLst/>
                <a:uLnTx/>
                <a:uFillTx/>
                <a:latin typeface="Calibri"/>
              </a:rPr>
              <a:t>Clearance of a substance depend on excretion. If excretion is high = clearance will be high</a:t>
            </a:r>
          </a:p>
          <a:p>
            <a:pPr lvl="0" algn="r" defTabSz="914400" rtl="1">
              <a:defRPr/>
            </a:pPr>
            <a:r>
              <a:rPr lang="ar-SA" altLang="en-US" sz="1400" dirty="0" smtClean="0">
                <a:solidFill>
                  <a:srgbClr val="0070C0"/>
                </a:solidFill>
                <a:latin typeface="Gill Sans MT" pitchFamily="34" charset="0"/>
              </a:rPr>
              <a:t>           لو </a:t>
            </a:r>
            <a:r>
              <a:rPr lang="ar-SA" altLang="en-US" sz="1400" dirty="0">
                <a:solidFill>
                  <a:srgbClr val="0070C0"/>
                </a:solidFill>
                <a:latin typeface="Gill Sans MT" pitchFamily="34" charset="0"/>
              </a:rPr>
              <a:t>ثبتنا </a:t>
            </a:r>
            <a:r>
              <a:rPr lang="ar-SA" altLang="en-US" sz="1400" dirty="0" smtClean="0">
                <a:solidFill>
                  <a:srgbClr val="0070C0"/>
                </a:solidFill>
                <a:latin typeface="Gill Sans MT" pitchFamily="34" charset="0"/>
              </a:rPr>
              <a:t>ال</a:t>
            </a:r>
            <a:r>
              <a:rPr lang="en-US" altLang="en-US" sz="1400" dirty="0" smtClean="0">
                <a:solidFill>
                  <a:srgbClr val="0070C0"/>
                </a:solidFill>
                <a:latin typeface="Gill Sans MT" pitchFamily="34" charset="0"/>
              </a:rPr>
              <a:t>concentration </a:t>
            </a:r>
            <a:r>
              <a:rPr lang="ar-SA" altLang="en-US" sz="1400" dirty="0" smtClean="0">
                <a:solidFill>
                  <a:srgbClr val="0070C0"/>
                </a:solidFill>
                <a:latin typeface="Gill Sans MT" pitchFamily="34" charset="0"/>
              </a:rPr>
              <a:t> </a:t>
            </a:r>
            <a:r>
              <a:rPr lang="ar-SA" altLang="en-US" sz="1400" dirty="0">
                <a:solidFill>
                  <a:srgbClr val="0070C0"/>
                </a:solidFill>
                <a:latin typeface="Gill Sans MT" pitchFamily="34" charset="0"/>
              </a:rPr>
              <a:t>كل ما صار </a:t>
            </a:r>
            <a:r>
              <a:rPr lang="ar-SA" altLang="en-US" sz="1400" dirty="0" err="1">
                <a:solidFill>
                  <a:srgbClr val="0070C0"/>
                </a:solidFill>
                <a:latin typeface="Gill Sans MT" pitchFamily="34" charset="0"/>
              </a:rPr>
              <a:t>الاكسكريشن</a:t>
            </a:r>
            <a:r>
              <a:rPr lang="ar-SA" altLang="en-US" sz="1400" dirty="0">
                <a:solidFill>
                  <a:srgbClr val="0070C0"/>
                </a:solidFill>
                <a:latin typeface="Gill Sans MT" pitchFamily="34" charset="0"/>
              </a:rPr>
              <a:t> اكثر للمادة وطلع بال</a:t>
            </a:r>
            <a:r>
              <a:rPr lang="en-US" altLang="en-US" sz="1400" dirty="0">
                <a:solidFill>
                  <a:srgbClr val="0070C0"/>
                </a:solidFill>
                <a:latin typeface="Gill Sans MT" pitchFamily="34" charset="0"/>
              </a:rPr>
              <a:t>urine </a:t>
            </a:r>
            <a:r>
              <a:rPr lang="ar-SA" altLang="en-US" sz="1400" dirty="0">
                <a:solidFill>
                  <a:srgbClr val="0070C0"/>
                </a:solidFill>
                <a:latin typeface="Gill Sans MT" pitchFamily="34" charset="0"/>
              </a:rPr>
              <a:t> اكثر زاد ال </a:t>
            </a:r>
            <a:r>
              <a:rPr lang="en-US" altLang="en-US" sz="1400" dirty="0" smtClean="0">
                <a:solidFill>
                  <a:srgbClr val="0070C0"/>
                </a:solidFill>
                <a:latin typeface="Gill Sans MT" pitchFamily="34" charset="0"/>
              </a:rPr>
              <a:t>clearance</a:t>
            </a:r>
            <a:endParaRPr kumimoji="0" lang="en-US" sz="1400" b="0" u="none" strike="noStrike" kern="0" cap="none" spc="0" normalizeH="0" baseline="0" noProof="0" dirty="0" smtClean="0">
              <a:ln>
                <a:noFill/>
              </a:ln>
              <a:solidFill>
                <a:srgbClr val="0070C0"/>
              </a:solidFill>
              <a:effectLst/>
              <a:uLnTx/>
              <a:uFillTx/>
              <a:latin typeface="Calibri"/>
            </a:endParaRPr>
          </a:p>
          <a:p>
            <a:pPr marL="228600" marR="0" lvl="0" indent="-228600" defTabSz="914400" eaLnBrk="1" fontAlgn="auto" latinLnBrk="0" hangingPunct="1">
              <a:lnSpc>
                <a:spcPct val="100000"/>
              </a:lnSpc>
              <a:spcBef>
                <a:spcPts val="0"/>
              </a:spcBef>
              <a:spcAft>
                <a:spcPts val="0"/>
              </a:spcAft>
              <a:buClrTx/>
              <a:buSzTx/>
              <a:buFont typeface="+mj-lt"/>
              <a:buAutoNum type="arabicParenR"/>
              <a:tabLst/>
              <a:defRPr/>
            </a:pPr>
            <a:endParaRPr kumimoji="0" lang="en-US" sz="1400" b="0" i="0" u="none" strike="noStrike" kern="0" cap="none" spc="0" normalizeH="0" baseline="0" noProof="0" dirty="0" smtClean="0">
              <a:ln>
                <a:noFill/>
              </a:ln>
              <a:solidFill>
                <a:prstClr val="white">
                  <a:lumMod val="50000"/>
                </a:prstClr>
              </a:solidFill>
              <a:effectLst/>
              <a:uLnTx/>
              <a:uFillTx/>
              <a:latin typeface="Calibri"/>
            </a:endParaRPr>
          </a:p>
          <a:p>
            <a:pPr marR="0" lvl="0" defTabSz="914400" eaLnBrk="1" fontAlgn="auto" latinLnBrk="0" hangingPunct="1">
              <a:lnSpc>
                <a:spcPct val="100000"/>
              </a:lnSpc>
              <a:spcBef>
                <a:spcPts val="0"/>
              </a:spcBef>
              <a:spcAft>
                <a:spcPts val="0"/>
              </a:spcAft>
              <a:buClrTx/>
              <a:buSzTx/>
              <a:tabLst/>
              <a:defRPr/>
            </a:pPr>
            <a:r>
              <a:rPr kumimoji="0" lang="en-US" sz="1400" b="0" i="0" u="none" strike="noStrike" kern="0" cap="none" spc="0" normalizeH="0" baseline="0" noProof="0" dirty="0" smtClean="0">
                <a:ln>
                  <a:noFill/>
                </a:ln>
                <a:solidFill>
                  <a:prstClr val="white">
                    <a:lumMod val="50000"/>
                  </a:prstClr>
                </a:solidFill>
                <a:effectLst/>
                <a:uLnTx/>
                <a:uFillTx/>
                <a:latin typeface="Calibri"/>
              </a:rPr>
              <a:t>2)   Conc. of substance in plasma, if its high = clearance will be </a:t>
            </a:r>
            <a:r>
              <a:rPr kumimoji="0" lang="en-US" sz="1400" b="0" i="1" u="sng" strike="noStrike" kern="0" cap="none" spc="0" normalizeH="0" baseline="0" noProof="0" dirty="0" smtClean="0">
                <a:ln>
                  <a:noFill/>
                </a:ln>
                <a:solidFill>
                  <a:prstClr val="white">
                    <a:lumMod val="50000"/>
                  </a:prstClr>
                </a:solidFill>
                <a:effectLst/>
                <a:uLnTx/>
                <a:uFillTx/>
                <a:latin typeface="Calibri"/>
              </a:rPr>
              <a:t>less</a:t>
            </a:r>
          </a:p>
          <a:p>
            <a:pPr marL="228600" marR="0" lvl="0" indent="-228600" defTabSz="914400" eaLnBrk="1" fontAlgn="auto" latinLnBrk="0" hangingPunct="1">
              <a:lnSpc>
                <a:spcPct val="100000"/>
              </a:lnSpc>
              <a:spcBef>
                <a:spcPts val="0"/>
              </a:spcBef>
              <a:spcAft>
                <a:spcPts val="0"/>
              </a:spcAft>
              <a:buClrTx/>
              <a:buSzTx/>
              <a:buFont typeface="+mj-lt"/>
              <a:buAutoNum type="arabicParenR"/>
              <a:tabLst/>
              <a:defRPr/>
            </a:pPr>
            <a:endParaRPr kumimoji="0" lang="en-US" sz="1400" b="0" i="1" u="sng" strike="noStrike" kern="0" cap="none" spc="0" normalizeH="0" baseline="0" noProof="0" dirty="0" smtClean="0">
              <a:ln>
                <a:noFill/>
              </a:ln>
              <a:solidFill>
                <a:prstClr val="white">
                  <a:lumMod val="50000"/>
                </a:prstClr>
              </a:solidFill>
              <a:effectLst/>
              <a:uLnTx/>
              <a:uFillTx/>
              <a:latin typeface="Calibri"/>
            </a:endParaRPr>
          </a:p>
          <a:p>
            <a:pPr marR="0" lvl="0" defTabSz="914400" eaLnBrk="1" fontAlgn="auto" latinLnBrk="0" hangingPunct="1">
              <a:lnSpc>
                <a:spcPct val="100000"/>
              </a:lnSpc>
              <a:spcBef>
                <a:spcPts val="0"/>
              </a:spcBef>
              <a:spcAft>
                <a:spcPts val="0"/>
              </a:spcAft>
              <a:buClrTx/>
              <a:buSzTx/>
              <a:tabLst/>
              <a:defRPr/>
            </a:pPr>
            <a:r>
              <a:rPr kumimoji="0" lang="en-US" sz="1400" b="0" i="0" u="none" strike="noStrike" kern="0" cap="none" spc="0" normalizeH="0" baseline="0" noProof="0" dirty="0" smtClean="0">
                <a:ln>
                  <a:noFill/>
                </a:ln>
                <a:solidFill>
                  <a:prstClr val="white">
                    <a:lumMod val="50000"/>
                  </a:prstClr>
                </a:solidFill>
                <a:effectLst/>
                <a:uLnTx/>
                <a:uFillTx/>
                <a:latin typeface="Calibri"/>
              </a:rPr>
              <a:t>3)   Clearance of a substance depend on it GFR and tubular activities.</a:t>
            </a:r>
          </a:p>
        </p:txBody>
      </p:sp>
      <p:sp>
        <p:nvSpPr>
          <p:cNvPr id="7" name="TextBox 6"/>
          <p:cNvSpPr txBox="1"/>
          <p:nvPr/>
        </p:nvSpPr>
        <p:spPr>
          <a:xfrm>
            <a:off x="7822604" y="1523926"/>
            <a:ext cx="4068717" cy="307777"/>
          </a:xfrm>
          <a:prstGeom prst="rect">
            <a:avLst/>
          </a:prstGeom>
          <a:ln w="3175">
            <a:solidFill>
              <a:schemeClr val="bg1">
                <a:lumMod val="50000"/>
              </a:schemeClr>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solidFill>
                  <a:schemeClr val="bg1">
                    <a:lumMod val="50000"/>
                  </a:schemeClr>
                </a:solidFill>
              </a:rPr>
              <a:t>The amount of any substance = conc. X volume </a:t>
            </a:r>
            <a:endParaRPr lang="en-US" sz="1400" dirty="0">
              <a:solidFill>
                <a:schemeClr val="bg1">
                  <a:lumMod val="50000"/>
                </a:schemeClr>
              </a:solidFill>
            </a:endParaRPr>
          </a:p>
        </p:txBody>
      </p:sp>
      <p:sp>
        <p:nvSpPr>
          <p:cNvPr id="8" name="TextBox 7"/>
          <p:cNvSpPr txBox="1"/>
          <p:nvPr/>
        </p:nvSpPr>
        <p:spPr>
          <a:xfrm>
            <a:off x="9527505" y="2487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a:t>
            </a:r>
            <a:r>
              <a:rPr lang="en-US" sz="1400" b="1" u="sng" dirty="0" smtClean="0"/>
              <a:t>FEMALES</a:t>
            </a:r>
            <a:r>
              <a:rPr lang="en-US" sz="1400" b="1" u="sng" dirty="0"/>
              <a:t>’ SLIDES </a:t>
            </a:r>
          </a:p>
        </p:txBody>
      </p:sp>
      <p:sp>
        <p:nvSpPr>
          <p:cNvPr id="11" name="Rectangle 10"/>
          <p:cNvSpPr/>
          <p:nvPr/>
        </p:nvSpPr>
        <p:spPr>
          <a:xfrm>
            <a:off x="701259" y="1487394"/>
            <a:ext cx="6840760" cy="276999"/>
          </a:xfrm>
          <a:prstGeom prst="rect">
            <a:avLst/>
          </a:prstGeom>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ltLang="x-none" sz="1200" b="1" dirty="0">
                <a:solidFill>
                  <a:srgbClr val="FF0000"/>
                </a:solidFill>
                <a:effectLst>
                  <a:outerShdw blurRad="38100" dist="38100" dir="2700000" algn="tl">
                    <a:srgbClr val="C0C0C0"/>
                  </a:outerShdw>
                </a:effectLst>
              </a:rPr>
              <a:t>Amount of substance excreted = (filtered </a:t>
            </a:r>
            <a:r>
              <a:rPr lang="en-US" altLang="x-none" sz="1200" b="1" dirty="0" smtClean="0">
                <a:solidFill>
                  <a:srgbClr val="FF0000"/>
                </a:solidFill>
                <a:effectLst>
                  <a:outerShdw blurRad="38100" dist="38100" dir="2700000" algn="tl">
                    <a:srgbClr val="C0C0C0"/>
                  </a:outerShdw>
                </a:effectLst>
              </a:rPr>
              <a:t>– reabsorbed </a:t>
            </a:r>
            <a:r>
              <a:rPr lang="en-US" altLang="x-none" sz="1200" b="1" dirty="0">
                <a:solidFill>
                  <a:srgbClr val="FF0000"/>
                </a:solidFill>
                <a:effectLst>
                  <a:outerShdw blurRad="38100" dist="38100" dir="2700000" algn="tl">
                    <a:srgbClr val="C0C0C0"/>
                  </a:outerShdw>
                </a:effectLst>
              </a:rPr>
              <a:t>+ secreted</a:t>
            </a:r>
            <a:r>
              <a:rPr lang="en-US" altLang="x-none" sz="1200" b="1" dirty="0" smtClean="0">
                <a:solidFill>
                  <a:srgbClr val="FF0000"/>
                </a:solidFill>
                <a:effectLst>
                  <a:outerShdw blurRad="38100" dist="38100" dir="2700000" algn="tl">
                    <a:srgbClr val="C0C0C0"/>
                  </a:outerShdw>
                </a:effectLst>
              </a:rPr>
              <a:t>) </a:t>
            </a:r>
            <a:r>
              <a:rPr lang="mr-IN" sz="1200" b="1" dirty="0">
                <a:solidFill>
                  <a:srgbClr val="C76B9B"/>
                </a:solidFill>
              </a:rPr>
              <a:t>{ </a:t>
            </a:r>
            <a:r>
              <a:rPr lang="mr-IN" sz="1200" b="1" dirty="0" err="1">
                <a:solidFill>
                  <a:srgbClr val="C76B9B"/>
                </a:solidFill>
              </a:rPr>
              <a:t>U</a:t>
            </a:r>
            <a:r>
              <a:rPr lang="en-US" sz="1200" b="1" dirty="0">
                <a:solidFill>
                  <a:srgbClr val="C76B9B"/>
                </a:solidFill>
              </a:rPr>
              <a:t> </a:t>
            </a:r>
            <a:r>
              <a:rPr lang="mr-IN" sz="1200" b="1" dirty="0" err="1">
                <a:solidFill>
                  <a:srgbClr val="C76B9B"/>
                </a:solidFill>
              </a:rPr>
              <a:t>x</a:t>
            </a:r>
            <a:r>
              <a:rPr lang="mr-IN" sz="1200" b="1" dirty="0">
                <a:solidFill>
                  <a:srgbClr val="C76B9B"/>
                </a:solidFill>
              </a:rPr>
              <a:t> V = GFR </a:t>
            </a:r>
            <a:r>
              <a:rPr lang="mr-IN" sz="1200" b="1" dirty="0" err="1">
                <a:solidFill>
                  <a:srgbClr val="C76B9B"/>
                </a:solidFill>
              </a:rPr>
              <a:t>x</a:t>
            </a:r>
            <a:r>
              <a:rPr lang="mr-IN" sz="1200" b="1" dirty="0">
                <a:solidFill>
                  <a:srgbClr val="C76B9B"/>
                </a:solidFill>
              </a:rPr>
              <a:t> </a:t>
            </a:r>
            <a:r>
              <a:rPr lang="mr-IN" sz="1200" b="1" dirty="0" err="1">
                <a:solidFill>
                  <a:srgbClr val="C76B9B"/>
                </a:solidFill>
              </a:rPr>
              <a:t>Px</a:t>
            </a:r>
            <a:r>
              <a:rPr lang="mr-IN" sz="1200" b="1" dirty="0">
                <a:solidFill>
                  <a:srgbClr val="C76B9B"/>
                </a:solidFill>
              </a:rPr>
              <a:t> ± </a:t>
            </a:r>
            <a:r>
              <a:rPr lang="mr-IN" sz="1200" b="1" dirty="0" err="1">
                <a:solidFill>
                  <a:srgbClr val="C76B9B"/>
                </a:solidFill>
              </a:rPr>
              <a:t>Tx</a:t>
            </a:r>
            <a:r>
              <a:rPr lang="mr-IN" sz="1200" b="1" dirty="0">
                <a:solidFill>
                  <a:srgbClr val="C76B9B"/>
                </a:solidFill>
              </a:rPr>
              <a:t> }</a:t>
            </a:r>
            <a:endParaRPr lang="en-US" altLang="x-none" sz="1200" b="1" dirty="0">
              <a:solidFill>
                <a:srgbClr val="FF0000"/>
              </a:solidFill>
              <a:effectLst>
                <a:outerShdw blurRad="38100" dist="38100" dir="2700000" algn="tl">
                  <a:srgbClr val="C0C0C0"/>
                </a:outerShdw>
              </a:effectLst>
            </a:endParaRPr>
          </a:p>
        </p:txBody>
      </p:sp>
      <p:sp>
        <p:nvSpPr>
          <p:cNvPr id="12" name="Content Placeholder 3"/>
          <p:cNvSpPr>
            <a:spLocks noGrp="1"/>
          </p:cNvSpPr>
          <p:nvPr>
            <p:ph sz="quarter" idx="1"/>
          </p:nvPr>
        </p:nvSpPr>
        <p:spPr>
          <a:xfrm>
            <a:off x="7847121" y="4836362"/>
            <a:ext cx="3863915" cy="1450650"/>
          </a:xfrm>
        </p:spPr>
        <p:txBody>
          <a:bodyPr>
            <a:normAutofit/>
          </a:bodyPr>
          <a:lstStyle/>
          <a:p>
            <a:pPr>
              <a:buFont typeface="Wingdings" pitchFamily="2" charset="2"/>
              <a:buChar char=""/>
              <a:defRPr/>
            </a:pPr>
            <a:r>
              <a:rPr lang="en-US" sz="1200" dirty="0" smtClean="0"/>
              <a:t>if </a:t>
            </a:r>
            <a:r>
              <a:rPr lang="en-US" sz="1200" dirty="0"/>
              <a:t>Plasma conc. of inulin = 1mg/100ml</a:t>
            </a:r>
          </a:p>
          <a:p>
            <a:pPr>
              <a:buFont typeface="Wingdings" pitchFamily="2" charset="2"/>
              <a:buChar char=""/>
              <a:defRPr/>
            </a:pPr>
            <a:r>
              <a:rPr lang="en-US" sz="1200" dirty="0"/>
              <a:t>Urinary </a:t>
            </a:r>
            <a:r>
              <a:rPr lang="en-US" sz="1200" dirty="0" err="1"/>
              <a:t>conc</a:t>
            </a:r>
            <a:r>
              <a:rPr lang="en-US" sz="1200" dirty="0"/>
              <a:t> of Inulin = 120 mg /100ml</a:t>
            </a:r>
          </a:p>
          <a:p>
            <a:pPr>
              <a:buFont typeface="Wingdings" pitchFamily="2" charset="2"/>
              <a:buChar char=""/>
              <a:defRPr/>
            </a:pPr>
            <a:r>
              <a:rPr lang="en-US" sz="1200" dirty="0"/>
              <a:t>Urine flow (UV) = 1 ml /min then, the clearance of inulin will be?</a:t>
            </a:r>
          </a:p>
          <a:p>
            <a:pPr>
              <a:buFont typeface="Wingdings" pitchFamily="2" charset="2"/>
              <a:buChar char=""/>
              <a:defRPr/>
            </a:pPr>
            <a:r>
              <a:rPr lang="en-US" sz="1200" dirty="0">
                <a:solidFill>
                  <a:srgbClr val="0070C0"/>
                </a:solidFill>
              </a:rPr>
              <a:t>C = 120 ml/min</a:t>
            </a:r>
          </a:p>
          <a:p>
            <a:endParaRPr lang="en-US" sz="1200" dirty="0"/>
          </a:p>
        </p:txBody>
      </p:sp>
    </p:spTree>
    <p:extLst>
      <p:ext uri="{BB962C8B-B14F-4D97-AF65-F5344CB8AC3E}">
        <p14:creationId xmlns:p14="http://schemas.microsoft.com/office/powerpoint/2010/main" val="4110971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25366115"/>
              </p:ext>
            </p:extLst>
          </p:nvPr>
        </p:nvGraphicFramePr>
        <p:xfrm>
          <a:off x="609460" y="1412776"/>
          <a:ext cx="7050244" cy="2389684"/>
        </p:xfrm>
        <a:graphic>
          <a:graphicData uri="http://schemas.openxmlformats.org/drawingml/2006/table">
            <a:tbl>
              <a:tblPr rtl="1" firstRow="1" bandRow="1">
                <a:tableStyleId>{3B4B98B0-60AC-42C2-AFA5-B58CD77FA1E5}</a:tableStyleId>
              </a:tblPr>
              <a:tblGrid>
                <a:gridCol w="3769412"/>
                <a:gridCol w="3280832"/>
              </a:tblGrid>
              <a:tr h="329129">
                <a:tc gridSpan="2">
                  <a:txBody>
                    <a:bodyPr/>
                    <a:lstStyle>
                      <a:lvl1pPr marL="0" algn="l" rtl="0" eaLnBrk="1" latinLnBrk="0" hangingPunct="1">
                        <a:defRPr kumimoji="0" kern="1200">
                          <a:solidFill>
                            <a:schemeClr val="tx1"/>
                          </a:solidFill>
                          <a:latin typeface="Calibri"/>
                          <a:ea typeface=""/>
                          <a:cs typeface=""/>
                        </a:defRPr>
                      </a:lvl1pPr>
                      <a:lvl2pPr marL="507949" algn="l" rtl="0" eaLnBrk="1" latinLnBrk="0" hangingPunct="1">
                        <a:defRPr kumimoji="0" kern="1200">
                          <a:solidFill>
                            <a:schemeClr val="tx1"/>
                          </a:solidFill>
                          <a:latin typeface="Calibri"/>
                          <a:ea typeface=""/>
                          <a:cs typeface=""/>
                        </a:defRPr>
                      </a:lvl2pPr>
                      <a:lvl3pPr marL="1015898" algn="l" rtl="0" eaLnBrk="1" latinLnBrk="0" hangingPunct="1">
                        <a:defRPr kumimoji="0" kern="1200">
                          <a:solidFill>
                            <a:schemeClr val="tx1"/>
                          </a:solidFill>
                          <a:latin typeface="Calibri"/>
                          <a:ea typeface=""/>
                          <a:cs typeface=""/>
                        </a:defRPr>
                      </a:lvl3pPr>
                      <a:lvl4pPr marL="1523848" algn="l" rtl="0" eaLnBrk="1" latinLnBrk="0" hangingPunct="1">
                        <a:defRPr kumimoji="0" kern="1200">
                          <a:solidFill>
                            <a:schemeClr val="tx1"/>
                          </a:solidFill>
                          <a:latin typeface="Calibri"/>
                          <a:ea typeface=""/>
                          <a:cs typeface=""/>
                        </a:defRPr>
                      </a:lvl4pPr>
                      <a:lvl5pPr marL="2031797" algn="l" rtl="0" eaLnBrk="1" latinLnBrk="0" hangingPunct="1">
                        <a:defRPr kumimoji="0" kern="1200">
                          <a:solidFill>
                            <a:schemeClr val="tx1"/>
                          </a:solidFill>
                          <a:latin typeface="Calibri"/>
                          <a:ea typeface=""/>
                          <a:cs typeface=""/>
                        </a:defRPr>
                      </a:lvl5pPr>
                      <a:lvl6pPr marL="2539746" algn="l" rtl="0" eaLnBrk="1" latinLnBrk="0" hangingPunct="1">
                        <a:defRPr kumimoji="0" kern="1200">
                          <a:solidFill>
                            <a:schemeClr val="tx1"/>
                          </a:solidFill>
                          <a:latin typeface="Calibri"/>
                          <a:ea typeface=""/>
                          <a:cs typeface=""/>
                        </a:defRPr>
                      </a:lvl6pPr>
                      <a:lvl7pPr marL="3047695" algn="l" rtl="0" eaLnBrk="1" latinLnBrk="0" hangingPunct="1">
                        <a:defRPr kumimoji="0" kern="1200">
                          <a:solidFill>
                            <a:schemeClr val="tx1"/>
                          </a:solidFill>
                          <a:latin typeface="Calibri"/>
                          <a:ea typeface=""/>
                          <a:cs typeface=""/>
                        </a:defRPr>
                      </a:lvl7pPr>
                      <a:lvl8pPr marL="3555644" algn="l" rtl="0" eaLnBrk="1" latinLnBrk="0" hangingPunct="1">
                        <a:defRPr kumimoji="0" kern="1200">
                          <a:solidFill>
                            <a:schemeClr val="tx1"/>
                          </a:solidFill>
                          <a:latin typeface="Calibri"/>
                          <a:ea typeface=""/>
                          <a:cs typeface=""/>
                        </a:defRPr>
                      </a:lvl8pPr>
                      <a:lvl9pPr marL="4063594" algn="l" rtl="0" eaLnBrk="1" latinLnBrk="0" hangingPunct="1">
                        <a:defRPr kumimoji="0" kern="1200">
                          <a:solidFill>
                            <a:schemeClr val="tx1"/>
                          </a:solidFill>
                          <a:latin typeface="Calibri"/>
                          <a:ea typeface=""/>
                          <a:cs typeface=""/>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dirty="0" smtClean="0"/>
                        <a:t>Types</a:t>
                      </a:r>
                      <a:r>
                        <a:rPr lang="en-US" sz="1600" baseline="0" dirty="0" smtClean="0"/>
                        <a:t> of clearance tests</a:t>
                      </a:r>
                      <a:endParaRPr lang="en-US" sz="1600" b="1" dirty="0" smtClean="0">
                        <a:latin typeface="Gill Sans MT" pitchFamily="34" charset="0"/>
                      </a:endParaRPr>
                    </a:p>
                  </a:txBody>
                  <a:tcPr/>
                </a:tc>
                <a:tc hMerge="1">
                  <a:txBody>
                    <a:bodyPr/>
                    <a:lstStyle/>
                    <a:p>
                      <a:pPr rtl="1"/>
                      <a:endParaRPr lang="ar-SA"/>
                    </a:p>
                  </a:txBody>
                  <a:tcPr/>
                </a:tc>
              </a:tr>
              <a:tr h="388971">
                <a:tc>
                  <a:txBody>
                    <a:bodyPr/>
                    <a:lstStyle>
                      <a:lvl1pPr marL="0" algn="l" rtl="0" eaLnBrk="1" latinLnBrk="0" hangingPunct="1">
                        <a:defRPr kumimoji="0" kern="1200">
                          <a:solidFill>
                            <a:schemeClr val="tx1"/>
                          </a:solidFill>
                          <a:latin typeface="Calibri"/>
                          <a:ea typeface=""/>
                          <a:cs typeface=""/>
                        </a:defRPr>
                      </a:lvl1pPr>
                      <a:lvl2pPr marL="507949" algn="l" rtl="0" eaLnBrk="1" latinLnBrk="0" hangingPunct="1">
                        <a:defRPr kumimoji="0" kern="1200">
                          <a:solidFill>
                            <a:schemeClr val="tx1"/>
                          </a:solidFill>
                          <a:latin typeface="Calibri"/>
                          <a:ea typeface=""/>
                          <a:cs typeface=""/>
                        </a:defRPr>
                      </a:lvl2pPr>
                      <a:lvl3pPr marL="1015898" algn="l" rtl="0" eaLnBrk="1" latinLnBrk="0" hangingPunct="1">
                        <a:defRPr kumimoji="0" kern="1200">
                          <a:solidFill>
                            <a:schemeClr val="tx1"/>
                          </a:solidFill>
                          <a:latin typeface="Calibri"/>
                          <a:ea typeface=""/>
                          <a:cs typeface=""/>
                        </a:defRPr>
                      </a:lvl3pPr>
                      <a:lvl4pPr marL="1523848" algn="l" rtl="0" eaLnBrk="1" latinLnBrk="0" hangingPunct="1">
                        <a:defRPr kumimoji="0" kern="1200">
                          <a:solidFill>
                            <a:schemeClr val="tx1"/>
                          </a:solidFill>
                          <a:latin typeface="Calibri"/>
                          <a:ea typeface=""/>
                          <a:cs typeface=""/>
                        </a:defRPr>
                      </a:lvl4pPr>
                      <a:lvl5pPr marL="2031797" algn="l" rtl="0" eaLnBrk="1" latinLnBrk="0" hangingPunct="1">
                        <a:defRPr kumimoji="0" kern="1200">
                          <a:solidFill>
                            <a:schemeClr val="tx1"/>
                          </a:solidFill>
                          <a:latin typeface="Calibri"/>
                          <a:ea typeface=""/>
                          <a:cs typeface=""/>
                        </a:defRPr>
                      </a:lvl5pPr>
                      <a:lvl6pPr marL="2539746" algn="l" rtl="0" eaLnBrk="1" latinLnBrk="0" hangingPunct="1">
                        <a:defRPr kumimoji="0" kern="1200">
                          <a:solidFill>
                            <a:schemeClr val="tx1"/>
                          </a:solidFill>
                          <a:latin typeface="Calibri"/>
                          <a:ea typeface=""/>
                          <a:cs typeface=""/>
                        </a:defRPr>
                      </a:lvl6pPr>
                      <a:lvl7pPr marL="3047695" algn="l" rtl="0" eaLnBrk="1" latinLnBrk="0" hangingPunct="1">
                        <a:defRPr kumimoji="0" kern="1200">
                          <a:solidFill>
                            <a:schemeClr val="tx1"/>
                          </a:solidFill>
                          <a:latin typeface="Calibri"/>
                          <a:ea typeface=""/>
                          <a:cs typeface=""/>
                        </a:defRPr>
                      </a:lvl7pPr>
                      <a:lvl8pPr marL="3555644" algn="l" rtl="0" eaLnBrk="1" latinLnBrk="0" hangingPunct="1">
                        <a:defRPr kumimoji="0" kern="1200">
                          <a:solidFill>
                            <a:schemeClr val="tx1"/>
                          </a:solidFill>
                          <a:latin typeface="Calibri"/>
                          <a:ea typeface=""/>
                          <a:cs typeface=""/>
                        </a:defRPr>
                      </a:lvl8pPr>
                      <a:lvl9pPr marL="4063594" algn="l" rtl="0" eaLnBrk="1" latinLnBrk="0" hangingPunct="1">
                        <a:defRPr kumimoji="0" kern="1200">
                          <a:solidFill>
                            <a:schemeClr val="tx1"/>
                          </a:solidFill>
                          <a:latin typeface="Calibri"/>
                          <a:ea typeface=""/>
                          <a:cs typeface=""/>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2000" dirty="0" smtClean="0"/>
                        <a:t>Exogenous</a:t>
                      </a:r>
                      <a:endParaRPr lang="en-US" sz="2000" b="1" dirty="0" smtClean="0">
                        <a:solidFill>
                          <a:srgbClr val="000000"/>
                        </a:solidFill>
                        <a:latin typeface="+mn-lt"/>
                        <a:ea typeface="Gill Sans MT" charset="0"/>
                        <a:cs typeface="Gill Sans MT" charset="0"/>
                      </a:endParaRPr>
                    </a:p>
                  </a:txBody>
                  <a:tcPr/>
                </a:tc>
                <a:tc>
                  <a:txBody>
                    <a:bodyPr/>
                    <a:lstStyle>
                      <a:lvl1pPr marL="0" algn="l" rtl="0" eaLnBrk="1" latinLnBrk="0" hangingPunct="1">
                        <a:defRPr kumimoji="0" kern="1200">
                          <a:solidFill>
                            <a:schemeClr val="tx1"/>
                          </a:solidFill>
                          <a:latin typeface="Calibri"/>
                          <a:ea typeface=""/>
                          <a:cs typeface=""/>
                        </a:defRPr>
                      </a:lvl1pPr>
                      <a:lvl2pPr marL="507949" algn="l" rtl="0" eaLnBrk="1" latinLnBrk="0" hangingPunct="1">
                        <a:defRPr kumimoji="0" kern="1200">
                          <a:solidFill>
                            <a:schemeClr val="tx1"/>
                          </a:solidFill>
                          <a:latin typeface="Calibri"/>
                          <a:ea typeface=""/>
                          <a:cs typeface=""/>
                        </a:defRPr>
                      </a:lvl2pPr>
                      <a:lvl3pPr marL="1015898" algn="l" rtl="0" eaLnBrk="1" latinLnBrk="0" hangingPunct="1">
                        <a:defRPr kumimoji="0" kern="1200">
                          <a:solidFill>
                            <a:schemeClr val="tx1"/>
                          </a:solidFill>
                          <a:latin typeface="Calibri"/>
                          <a:ea typeface=""/>
                          <a:cs typeface=""/>
                        </a:defRPr>
                      </a:lvl3pPr>
                      <a:lvl4pPr marL="1523848" algn="l" rtl="0" eaLnBrk="1" latinLnBrk="0" hangingPunct="1">
                        <a:defRPr kumimoji="0" kern="1200">
                          <a:solidFill>
                            <a:schemeClr val="tx1"/>
                          </a:solidFill>
                          <a:latin typeface="Calibri"/>
                          <a:ea typeface=""/>
                          <a:cs typeface=""/>
                        </a:defRPr>
                      </a:lvl4pPr>
                      <a:lvl5pPr marL="2031797" algn="l" rtl="0" eaLnBrk="1" latinLnBrk="0" hangingPunct="1">
                        <a:defRPr kumimoji="0" kern="1200">
                          <a:solidFill>
                            <a:schemeClr val="tx1"/>
                          </a:solidFill>
                          <a:latin typeface="Calibri"/>
                          <a:ea typeface=""/>
                          <a:cs typeface=""/>
                        </a:defRPr>
                      </a:lvl5pPr>
                      <a:lvl6pPr marL="2539746" algn="l" rtl="0" eaLnBrk="1" latinLnBrk="0" hangingPunct="1">
                        <a:defRPr kumimoji="0" kern="1200">
                          <a:solidFill>
                            <a:schemeClr val="tx1"/>
                          </a:solidFill>
                          <a:latin typeface="Calibri"/>
                          <a:ea typeface=""/>
                          <a:cs typeface=""/>
                        </a:defRPr>
                      </a:lvl6pPr>
                      <a:lvl7pPr marL="3047695" algn="l" rtl="0" eaLnBrk="1" latinLnBrk="0" hangingPunct="1">
                        <a:defRPr kumimoji="0" kern="1200">
                          <a:solidFill>
                            <a:schemeClr val="tx1"/>
                          </a:solidFill>
                          <a:latin typeface="Calibri"/>
                          <a:ea typeface=""/>
                          <a:cs typeface=""/>
                        </a:defRPr>
                      </a:lvl7pPr>
                      <a:lvl8pPr marL="3555644" algn="l" rtl="0" eaLnBrk="1" latinLnBrk="0" hangingPunct="1">
                        <a:defRPr kumimoji="0" kern="1200">
                          <a:solidFill>
                            <a:schemeClr val="tx1"/>
                          </a:solidFill>
                          <a:latin typeface="Calibri"/>
                          <a:ea typeface=""/>
                          <a:cs typeface=""/>
                        </a:defRPr>
                      </a:lvl8pPr>
                      <a:lvl9pPr marL="4063594" algn="l" rtl="0" eaLnBrk="1" latinLnBrk="0" hangingPunct="1">
                        <a:defRPr kumimoji="0" kern="1200">
                          <a:solidFill>
                            <a:schemeClr val="tx1"/>
                          </a:solidFill>
                          <a:latin typeface="Calibri"/>
                          <a:ea typeface=""/>
                          <a:cs typeface=""/>
                        </a:defRPr>
                      </a:lvl9pPr>
                    </a:lstStyle>
                    <a:p>
                      <a:pPr lvl="0" algn="ctr"/>
                      <a:r>
                        <a:rPr lang="en-US" sz="2000" dirty="0" smtClean="0"/>
                        <a:t>Endogenous</a:t>
                      </a:r>
                      <a:endParaRPr lang="en-US" sz="2000" b="1" dirty="0"/>
                    </a:p>
                  </a:txBody>
                  <a:tcPr/>
                </a:tc>
              </a:tr>
              <a:tr h="1658164">
                <a:tc>
                  <a:txBody>
                    <a:bodyPr/>
                    <a:lstStyle>
                      <a:lvl1pPr marL="0" algn="l" rtl="0" eaLnBrk="1" latinLnBrk="0" hangingPunct="1">
                        <a:defRPr kumimoji="0" kern="1200">
                          <a:solidFill>
                            <a:schemeClr val="tx1"/>
                          </a:solidFill>
                          <a:latin typeface="Calibri"/>
                          <a:ea typeface=""/>
                          <a:cs typeface=""/>
                        </a:defRPr>
                      </a:lvl1pPr>
                      <a:lvl2pPr marL="507949" algn="l" rtl="0" eaLnBrk="1" latinLnBrk="0" hangingPunct="1">
                        <a:defRPr kumimoji="0" kern="1200">
                          <a:solidFill>
                            <a:schemeClr val="tx1"/>
                          </a:solidFill>
                          <a:latin typeface="Calibri"/>
                          <a:ea typeface=""/>
                          <a:cs typeface=""/>
                        </a:defRPr>
                      </a:lvl2pPr>
                      <a:lvl3pPr marL="1015898" algn="l" rtl="0" eaLnBrk="1" latinLnBrk="0" hangingPunct="1">
                        <a:defRPr kumimoji="0" kern="1200">
                          <a:solidFill>
                            <a:schemeClr val="tx1"/>
                          </a:solidFill>
                          <a:latin typeface="Calibri"/>
                          <a:ea typeface=""/>
                          <a:cs typeface=""/>
                        </a:defRPr>
                      </a:lvl3pPr>
                      <a:lvl4pPr marL="1523848" algn="l" rtl="0" eaLnBrk="1" latinLnBrk="0" hangingPunct="1">
                        <a:defRPr kumimoji="0" kern="1200">
                          <a:solidFill>
                            <a:schemeClr val="tx1"/>
                          </a:solidFill>
                          <a:latin typeface="Calibri"/>
                          <a:ea typeface=""/>
                          <a:cs typeface=""/>
                        </a:defRPr>
                      </a:lvl4pPr>
                      <a:lvl5pPr marL="2031797" algn="l" rtl="0" eaLnBrk="1" latinLnBrk="0" hangingPunct="1">
                        <a:defRPr kumimoji="0" kern="1200">
                          <a:solidFill>
                            <a:schemeClr val="tx1"/>
                          </a:solidFill>
                          <a:latin typeface="Calibri"/>
                          <a:ea typeface=""/>
                          <a:cs typeface=""/>
                        </a:defRPr>
                      </a:lvl5pPr>
                      <a:lvl6pPr marL="2539746" algn="l" rtl="0" eaLnBrk="1" latinLnBrk="0" hangingPunct="1">
                        <a:defRPr kumimoji="0" kern="1200">
                          <a:solidFill>
                            <a:schemeClr val="tx1"/>
                          </a:solidFill>
                          <a:latin typeface="Calibri"/>
                          <a:ea typeface=""/>
                          <a:cs typeface=""/>
                        </a:defRPr>
                      </a:lvl6pPr>
                      <a:lvl7pPr marL="3047695" algn="l" rtl="0" eaLnBrk="1" latinLnBrk="0" hangingPunct="1">
                        <a:defRPr kumimoji="0" kern="1200">
                          <a:solidFill>
                            <a:schemeClr val="tx1"/>
                          </a:solidFill>
                          <a:latin typeface="Calibri"/>
                          <a:ea typeface=""/>
                          <a:cs typeface=""/>
                        </a:defRPr>
                      </a:lvl7pPr>
                      <a:lvl8pPr marL="3555644" algn="l" rtl="0" eaLnBrk="1" latinLnBrk="0" hangingPunct="1">
                        <a:defRPr kumimoji="0" kern="1200">
                          <a:solidFill>
                            <a:schemeClr val="tx1"/>
                          </a:solidFill>
                          <a:latin typeface="Calibri"/>
                          <a:ea typeface=""/>
                          <a:cs typeface=""/>
                        </a:defRPr>
                      </a:lvl8pPr>
                      <a:lvl9pPr marL="4063594" algn="l" rtl="0" eaLnBrk="1" latinLnBrk="0" hangingPunct="1">
                        <a:defRPr kumimoji="0" kern="1200">
                          <a:solidFill>
                            <a:schemeClr val="tx1"/>
                          </a:solidFill>
                          <a:latin typeface="Calibri"/>
                          <a:ea typeface=""/>
                          <a:cs typeface=""/>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Inulin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Para amino </a:t>
                      </a:r>
                      <a:r>
                        <a:rPr lang="en-US" sz="1600" baseline="0" dirty="0" err="1" smtClean="0"/>
                        <a:t>hippuric</a:t>
                      </a:r>
                      <a:r>
                        <a:rPr lang="en-US" sz="1600" baseline="0" dirty="0" smtClean="0"/>
                        <a:t> acid (PAHA)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aseline="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err="1" smtClean="0"/>
                        <a:t>Diodrast</a:t>
                      </a:r>
                      <a:r>
                        <a:rPr lang="en-US" sz="1600" baseline="0" dirty="0" smtClean="0"/>
                        <a:t> (di-</a:t>
                      </a:r>
                      <a:r>
                        <a:rPr lang="en-US" sz="1600" baseline="0" dirty="0" err="1" smtClean="0"/>
                        <a:t>iodo</a:t>
                      </a:r>
                      <a:r>
                        <a:rPr lang="en-US" sz="1600" baseline="0" dirty="0" smtClean="0"/>
                        <a:t> </a:t>
                      </a:r>
                      <a:r>
                        <a:rPr lang="en-US" sz="1600" baseline="0" dirty="0" err="1" smtClean="0"/>
                        <a:t>pyridone</a:t>
                      </a:r>
                      <a:r>
                        <a:rPr lang="en-US" sz="1600" baseline="0" dirty="0" smtClean="0"/>
                        <a:t> acetic acid )</a:t>
                      </a:r>
                      <a:endParaRPr lang="en-US" sz="1600" b="0" baseline="0" dirty="0" smtClean="0">
                        <a:solidFill>
                          <a:schemeClr val="tx1"/>
                        </a:solidFill>
                        <a:latin typeface="Gill Sans MT" pitchFamily="34" charset="0"/>
                      </a:endParaRPr>
                    </a:p>
                  </a:txBody>
                  <a:tcPr/>
                </a:tc>
                <a:tc>
                  <a:txBody>
                    <a:bodyPr/>
                    <a:lstStyle>
                      <a:lvl1pPr marL="0" algn="l" rtl="0" eaLnBrk="1" latinLnBrk="0" hangingPunct="1">
                        <a:defRPr kumimoji="0" kern="1200">
                          <a:solidFill>
                            <a:schemeClr val="tx1"/>
                          </a:solidFill>
                          <a:latin typeface="Calibri"/>
                          <a:ea typeface=""/>
                          <a:cs typeface=""/>
                        </a:defRPr>
                      </a:lvl1pPr>
                      <a:lvl2pPr marL="507949" algn="l" rtl="0" eaLnBrk="1" latinLnBrk="0" hangingPunct="1">
                        <a:defRPr kumimoji="0" kern="1200">
                          <a:solidFill>
                            <a:schemeClr val="tx1"/>
                          </a:solidFill>
                          <a:latin typeface="Calibri"/>
                          <a:ea typeface=""/>
                          <a:cs typeface=""/>
                        </a:defRPr>
                      </a:lvl2pPr>
                      <a:lvl3pPr marL="1015898" algn="l" rtl="0" eaLnBrk="1" latinLnBrk="0" hangingPunct="1">
                        <a:defRPr kumimoji="0" kern="1200">
                          <a:solidFill>
                            <a:schemeClr val="tx1"/>
                          </a:solidFill>
                          <a:latin typeface="Calibri"/>
                          <a:ea typeface=""/>
                          <a:cs typeface=""/>
                        </a:defRPr>
                      </a:lvl3pPr>
                      <a:lvl4pPr marL="1523848" algn="l" rtl="0" eaLnBrk="1" latinLnBrk="0" hangingPunct="1">
                        <a:defRPr kumimoji="0" kern="1200">
                          <a:solidFill>
                            <a:schemeClr val="tx1"/>
                          </a:solidFill>
                          <a:latin typeface="Calibri"/>
                          <a:ea typeface=""/>
                          <a:cs typeface=""/>
                        </a:defRPr>
                      </a:lvl4pPr>
                      <a:lvl5pPr marL="2031797" algn="l" rtl="0" eaLnBrk="1" latinLnBrk="0" hangingPunct="1">
                        <a:defRPr kumimoji="0" kern="1200">
                          <a:solidFill>
                            <a:schemeClr val="tx1"/>
                          </a:solidFill>
                          <a:latin typeface="Calibri"/>
                          <a:ea typeface=""/>
                          <a:cs typeface=""/>
                        </a:defRPr>
                      </a:lvl5pPr>
                      <a:lvl6pPr marL="2539746" algn="l" rtl="0" eaLnBrk="1" latinLnBrk="0" hangingPunct="1">
                        <a:defRPr kumimoji="0" kern="1200">
                          <a:solidFill>
                            <a:schemeClr val="tx1"/>
                          </a:solidFill>
                          <a:latin typeface="Calibri"/>
                          <a:ea typeface=""/>
                          <a:cs typeface=""/>
                        </a:defRPr>
                      </a:lvl6pPr>
                      <a:lvl7pPr marL="3047695" algn="l" rtl="0" eaLnBrk="1" latinLnBrk="0" hangingPunct="1">
                        <a:defRPr kumimoji="0" kern="1200">
                          <a:solidFill>
                            <a:schemeClr val="tx1"/>
                          </a:solidFill>
                          <a:latin typeface="Calibri"/>
                          <a:ea typeface=""/>
                          <a:cs typeface=""/>
                        </a:defRPr>
                      </a:lvl7pPr>
                      <a:lvl8pPr marL="3555644" algn="l" rtl="0" eaLnBrk="1" latinLnBrk="0" hangingPunct="1">
                        <a:defRPr kumimoji="0" kern="1200">
                          <a:solidFill>
                            <a:schemeClr val="tx1"/>
                          </a:solidFill>
                          <a:latin typeface="Calibri"/>
                          <a:ea typeface=""/>
                          <a:cs typeface=""/>
                        </a:defRPr>
                      </a:lvl8pPr>
                      <a:lvl9pPr marL="4063594" algn="l" rtl="0" eaLnBrk="1" latinLnBrk="0" hangingPunct="1">
                        <a:defRPr kumimoji="0" kern="1200">
                          <a:solidFill>
                            <a:schemeClr val="tx1"/>
                          </a:solidFill>
                          <a:latin typeface="Calibri"/>
                          <a:ea typeface=""/>
                          <a:cs typeface=""/>
                        </a:defRPr>
                      </a:lvl9pPr>
                    </a:lstStyle>
                    <a:p>
                      <a:pPr marL="285750" lvl="0" indent="-285750" algn="l">
                        <a:buFont typeface="Arial" pitchFamily="34" charset="0"/>
                        <a:buChar char="•"/>
                      </a:pPr>
                      <a:r>
                        <a:rPr lang="en-US" sz="1600" dirty="0" smtClean="0"/>
                        <a:t>Creatinine </a:t>
                      </a:r>
                    </a:p>
                    <a:p>
                      <a:pPr marL="285750" lvl="0" indent="-285750" algn="l">
                        <a:buFont typeface="Arial" pitchFamily="34" charset="0"/>
                        <a:buChar char="•"/>
                      </a:pPr>
                      <a:r>
                        <a:rPr lang="en-US" sz="1600" dirty="0" smtClean="0"/>
                        <a:t>Urea</a:t>
                      </a:r>
                    </a:p>
                    <a:p>
                      <a:pPr marL="285750" lvl="0" indent="-285750" algn="l">
                        <a:buFont typeface="Arial" pitchFamily="34" charset="0"/>
                        <a:buChar char="•"/>
                      </a:pPr>
                      <a:r>
                        <a:rPr lang="en-US" sz="1600" dirty="0" smtClean="0"/>
                        <a:t>Uric</a:t>
                      </a:r>
                      <a:r>
                        <a:rPr lang="en-US" sz="1600" baseline="0" dirty="0" smtClean="0"/>
                        <a:t> acid</a:t>
                      </a:r>
                      <a:endParaRPr lang="en-US" sz="1600" b="0" dirty="0" smtClean="0">
                        <a:solidFill>
                          <a:schemeClr val="accent1">
                            <a:lumMod val="50000"/>
                          </a:schemeClr>
                        </a:solidFill>
                        <a:latin typeface="Gill Sans MT" pitchFamily="34" charset="0"/>
                      </a:endParaRPr>
                    </a:p>
                  </a:txBody>
                  <a:tcPr/>
                </a:tc>
              </a:tr>
            </a:tbl>
          </a:graphicData>
        </a:graphic>
      </p:graphicFrame>
      <p:pic>
        <p:nvPicPr>
          <p:cNvPr id="7" name="Picture 4" descr="figure_19_16_labeled"/>
          <p:cNvPicPr>
            <a:picLocks noChangeAspect="1" noChangeArrowheads="1"/>
          </p:cNvPicPr>
          <p:nvPr/>
        </p:nvPicPr>
        <p:blipFill>
          <a:blip r:embed="rId2" cstate="print">
            <a:extLst>
              <a:ext uri="{28A0092B-C50C-407E-A947-70E740481C1C}">
                <a14:useLocalDpi xmlns:a14="http://schemas.microsoft.com/office/drawing/2010/main" val="0"/>
              </a:ext>
            </a:extLst>
          </a:blip>
          <a:srcRect b="4340"/>
          <a:stretch>
            <a:fillRect/>
          </a:stretch>
        </p:blipFill>
        <p:spPr bwMode="auto">
          <a:xfrm>
            <a:off x="8110636" y="2276872"/>
            <a:ext cx="3468767" cy="3716536"/>
          </a:xfrm>
          <a:prstGeom prst="rect">
            <a:avLst/>
          </a:prstGeom>
          <a:noFill/>
          <a:ln w="9525">
            <a:solidFill>
              <a:schemeClr val="bg1">
                <a:lumMod val="50000"/>
              </a:schemeClr>
            </a:solidFill>
            <a:prstDash val="dash"/>
            <a:miter lim="800000"/>
            <a:headEnd/>
            <a:tailEnd/>
          </a:ln>
          <a:extLst>
            <a:ext uri="{909E8E84-426E-40DD-AFC4-6F175D3DCCD1}">
              <a14:hiddenFill xmlns:a14="http://schemas.microsoft.com/office/drawing/2010/main">
                <a:solidFill>
                  <a:srgbClr val="FFFFFF"/>
                </a:solidFill>
              </a14:hiddenFill>
            </a:ext>
          </a:extLst>
        </p:spPr>
      </p:pic>
      <p:sp>
        <p:nvSpPr>
          <p:cNvPr id="8" name="مستطيل مستدير الزوايا 5"/>
          <p:cNvSpPr/>
          <p:nvPr/>
        </p:nvSpPr>
        <p:spPr>
          <a:xfrm>
            <a:off x="1917948" y="4152339"/>
            <a:ext cx="5622714" cy="1940957"/>
          </a:xfrm>
          <a:prstGeom prst="roundRect">
            <a:avLst/>
          </a:prstGeom>
          <a:solidFill>
            <a:schemeClr val="accent2">
              <a:alpha val="25000"/>
            </a:schemeClr>
          </a:solidFill>
          <a:ln>
            <a:solidFill>
              <a:schemeClr val="accent5">
                <a:lumMod val="60000"/>
                <a:lumOff val="40000"/>
              </a:schemeClr>
            </a:solidFill>
            <a:prstDash val="solid"/>
          </a:ln>
        </p:spPr>
        <p:txBody>
          <a:bodyPr wrap="square">
            <a:spAutoFit/>
          </a:bodyPr>
          <a:lstStyle/>
          <a:p>
            <a:pPr marL="285750" indent="-285750">
              <a:lnSpc>
                <a:spcPct val="90000"/>
              </a:lnSpc>
              <a:buFont typeface="Arial" pitchFamily="34" charset="0"/>
              <a:buChar char="•"/>
            </a:pPr>
            <a:r>
              <a:rPr lang="en-US" b="1" dirty="0">
                <a:solidFill>
                  <a:schemeClr val="accent1">
                    <a:lumMod val="50000"/>
                  </a:schemeClr>
                </a:solidFill>
                <a:latin typeface="Gill Sans MT" pitchFamily="34" charset="0"/>
                <a:cs typeface="Arial" pitchFamily="34" charset="0"/>
              </a:rPr>
              <a:t>Inulin :</a:t>
            </a:r>
          </a:p>
          <a:p>
            <a:pPr>
              <a:lnSpc>
                <a:spcPct val="90000"/>
              </a:lnSpc>
            </a:pPr>
            <a:endParaRPr lang="en-US" b="1" dirty="0">
              <a:solidFill>
                <a:srgbClr val="4F81BD">
                  <a:lumMod val="50000"/>
                </a:srgbClr>
              </a:solidFill>
              <a:latin typeface="Gill Sans MT" pitchFamily="34" charset="0"/>
              <a:cs typeface="Arial" pitchFamily="34" charset="0"/>
            </a:endParaRPr>
          </a:p>
          <a:p>
            <a:pPr algn="ctr">
              <a:lnSpc>
                <a:spcPct val="90000"/>
              </a:lnSpc>
            </a:pPr>
            <a:r>
              <a:rPr lang="en-US" dirty="0">
                <a:solidFill>
                  <a:prstClr val="black"/>
                </a:solidFill>
                <a:latin typeface="Gill Sans MT" pitchFamily="34" charset="0"/>
                <a:cs typeface="Arial" pitchFamily="34" charset="0"/>
              </a:rPr>
              <a:t>A plant product that is filtered but not reabsorbed or </a:t>
            </a:r>
            <a:r>
              <a:rPr lang="en-US" dirty="0" smtClean="0">
                <a:solidFill>
                  <a:prstClr val="black"/>
                </a:solidFill>
                <a:latin typeface="Gill Sans MT" pitchFamily="34" charset="0"/>
                <a:cs typeface="Arial" pitchFamily="34" charset="0"/>
              </a:rPr>
              <a:t>secreted. Used </a:t>
            </a:r>
            <a:r>
              <a:rPr lang="en-US" dirty="0">
                <a:solidFill>
                  <a:prstClr val="black"/>
                </a:solidFill>
                <a:latin typeface="Gill Sans MT" pitchFamily="34" charset="0"/>
                <a:cs typeface="Arial" pitchFamily="34" charset="0"/>
              </a:rPr>
              <a:t>to determine  </a:t>
            </a:r>
            <a:r>
              <a:rPr lang="en-US" dirty="0">
                <a:solidFill>
                  <a:srgbClr val="FF0000"/>
                </a:solidFill>
                <a:latin typeface="Gill Sans MT" pitchFamily="34" charset="0"/>
                <a:cs typeface="Arial" pitchFamily="34" charset="0"/>
              </a:rPr>
              <a:t>GFR </a:t>
            </a:r>
            <a:r>
              <a:rPr lang="en-US" dirty="0">
                <a:solidFill>
                  <a:prstClr val="black"/>
                </a:solidFill>
                <a:latin typeface="Gill Sans MT" pitchFamily="34" charset="0"/>
                <a:cs typeface="Arial" pitchFamily="34" charset="0"/>
              </a:rPr>
              <a:t>and therefore nephron function.</a:t>
            </a:r>
          </a:p>
          <a:p>
            <a:pPr>
              <a:lnSpc>
                <a:spcPct val="90000"/>
              </a:lnSpc>
            </a:pPr>
            <a:endParaRPr lang="en-US" dirty="0">
              <a:solidFill>
                <a:prstClr val="black"/>
              </a:solidFill>
              <a:latin typeface="Gill Sans MT" pitchFamily="34" charset="0"/>
              <a:cs typeface="Arial" pitchFamily="34" charset="0"/>
            </a:endParaRPr>
          </a:p>
        </p:txBody>
      </p:sp>
      <p:sp>
        <p:nvSpPr>
          <p:cNvPr id="9" name="شكل حر 9"/>
          <p:cNvSpPr/>
          <p:nvPr/>
        </p:nvSpPr>
        <p:spPr>
          <a:xfrm>
            <a:off x="7562187" y="5096907"/>
            <a:ext cx="540328" cy="242391"/>
          </a:xfrm>
          <a:custGeom>
            <a:avLst/>
            <a:gdLst>
              <a:gd name="connsiteX0" fmla="*/ 0 w 540328"/>
              <a:gd name="connsiteY0" fmla="*/ 180109 h 242391"/>
              <a:gd name="connsiteX1" fmla="*/ 69273 w 540328"/>
              <a:gd name="connsiteY1" fmla="*/ 138545 h 242391"/>
              <a:gd name="connsiteX2" fmla="*/ 124691 w 540328"/>
              <a:gd name="connsiteY2" fmla="*/ 124691 h 242391"/>
              <a:gd name="connsiteX3" fmla="*/ 166255 w 540328"/>
              <a:gd name="connsiteY3" fmla="*/ 110836 h 242391"/>
              <a:gd name="connsiteX4" fmla="*/ 304800 w 540328"/>
              <a:gd name="connsiteY4" fmla="*/ 124691 h 242391"/>
              <a:gd name="connsiteX5" fmla="*/ 290946 w 540328"/>
              <a:gd name="connsiteY5" fmla="*/ 235527 h 242391"/>
              <a:gd name="connsiteX6" fmla="*/ 207819 w 540328"/>
              <a:gd name="connsiteY6" fmla="*/ 221673 h 242391"/>
              <a:gd name="connsiteX7" fmla="*/ 193964 w 540328"/>
              <a:gd name="connsiteY7" fmla="*/ 180109 h 242391"/>
              <a:gd name="connsiteX8" fmla="*/ 207819 w 540328"/>
              <a:gd name="connsiteY8" fmla="*/ 96982 h 242391"/>
              <a:gd name="connsiteX9" fmla="*/ 332510 w 540328"/>
              <a:gd name="connsiteY9" fmla="*/ 27709 h 242391"/>
              <a:gd name="connsiteX10" fmla="*/ 374073 w 540328"/>
              <a:gd name="connsiteY10" fmla="*/ 0 h 242391"/>
              <a:gd name="connsiteX11" fmla="*/ 498764 w 540328"/>
              <a:gd name="connsiteY11" fmla="*/ 13855 h 242391"/>
              <a:gd name="connsiteX12" fmla="*/ 540328 w 540328"/>
              <a:gd name="connsiteY12" fmla="*/ 41564 h 24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0328" h="242391">
                <a:moveTo>
                  <a:pt x="0" y="180109"/>
                </a:moveTo>
                <a:cubicBezTo>
                  <a:pt x="23091" y="166254"/>
                  <a:pt x="44665" y="149482"/>
                  <a:pt x="69273" y="138545"/>
                </a:cubicBezTo>
                <a:cubicBezTo>
                  <a:pt x="86673" y="130812"/>
                  <a:pt x="106382" y="129922"/>
                  <a:pt x="124691" y="124691"/>
                </a:cubicBezTo>
                <a:cubicBezTo>
                  <a:pt x="138733" y="120679"/>
                  <a:pt x="152400" y="115454"/>
                  <a:pt x="166255" y="110836"/>
                </a:cubicBezTo>
                <a:cubicBezTo>
                  <a:pt x="212437" y="115454"/>
                  <a:pt x="271982" y="91873"/>
                  <a:pt x="304800" y="124691"/>
                </a:cubicBezTo>
                <a:cubicBezTo>
                  <a:pt x="331128" y="151019"/>
                  <a:pt x="317273" y="209199"/>
                  <a:pt x="290946" y="235527"/>
                </a:cubicBezTo>
                <a:cubicBezTo>
                  <a:pt x="271083" y="255391"/>
                  <a:pt x="235528" y="226291"/>
                  <a:pt x="207819" y="221673"/>
                </a:cubicBezTo>
                <a:cubicBezTo>
                  <a:pt x="203201" y="207818"/>
                  <a:pt x="193964" y="194713"/>
                  <a:pt x="193964" y="180109"/>
                </a:cubicBezTo>
                <a:cubicBezTo>
                  <a:pt x="193964" y="152018"/>
                  <a:pt x="191710" y="119995"/>
                  <a:pt x="207819" y="96982"/>
                </a:cubicBezTo>
                <a:cubicBezTo>
                  <a:pt x="254862" y="29778"/>
                  <a:pt x="280506" y="53711"/>
                  <a:pt x="332510" y="27709"/>
                </a:cubicBezTo>
                <a:cubicBezTo>
                  <a:pt x="347403" y="20262"/>
                  <a:pt x="360219" y="9236"/>
                  <a:pt x="374073" y="0"/>
                </a:cubicBezTo>
                <a:cubicBezTo>
                  <a:pt x="415637" y="4618"/>
                  <a:pt x="458193" y="3712"/>
                  <a:pt x="498764" y="13855"/>
                </a:cubicBezTo>
                <a:cubicBezTo>
                  <a:pt x="514918" y="17894"/>
                  <a:pt x="540328" y="41564"/>
                  <a:pt x="540328" y="41564"/>
                </a:cubicBezTo>
              </a:path>
            </a:pathLst>
          </a:custGeom>
          <a:ln>
            <a:solidFill>
              <a:schemeClr val="accent5">
                <a:lumMod val="60000"/>
                <a:lumOff val="40000"/>
              </a:schemeClr>
            </a:solidFill>
          </a:ln>
          <a:effectLst>
            <a:glow rad="635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10" name="Title 1"/>
          <p:cNvSpPr>
            <a:spLocks noGrp="1"/>
          </p:cNvSpPr>
          <p:nvPr>
            <p:ph type="title"/>
          </p:nvPr>
        </p:nvSpPr>
        <p:spPr>
          <a:xfrm>
            <a:off x="609460" y="152400"/>
            <a:ext cx="10969943" cy="990600"/>
          </a:xfrm>
        </p:spPr>
        <p:txBody>
          <a:bodyPr/>
          <a:lstStyle/>
          <a:p>
            <a:r>
              <a:rPr lang="en-US" dirty="0" smtClean="0"/>
              <a:t>Types of Clearance Tests</a:t>
            </a:r>
            <a:endParaRPr lang="en-US" dirty="0"/>
          </a:p>
        </p:txBody>
      </p:sp>
      <p:sp>
        <p:nvSpPr>
          <p:cNvPr id="2" name="Rectangle 1"/>
          <p:cNvSpPr/>
          <p:nvPr/>
        </p:nvSpPr>
        <p:spPr>
          <a:xfrm>
            <a:off x="3934172" y="2852936"/>
            <a:ext cx="3628015" cy="79208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417519" y="326523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a:t>
            </a:r>
            <a:r>
              <a:rPr lang="en-US" sz="1400" b="1" u="sng" dirty="0" smtClean="0"/>
              <a:t>FEMALES</a:t>
            </a:r>
            <a:r>
              <a:rPr lang="en-US" sz="1400" b="1" u="sng" dirty="0"/>
              <a:t>’ SLIDES </a:t>
            </a:r>
          </a:p>
        </p:txBody>
      </p:sp>
    </p:spTree>
    <p:extLst>
      <p:ext uri="{BB962C8B-B14F-4D97-AF65-F5344CB8AC3E}">
        <p14:creationId xmlns:p14="http://schemas.microsoft.com/office/powerpoint/2010/main" val="1789201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Criteria of a </a:t>
            </a:r>
            <a:r>
              <a:rPr lang="en-US" dirty="0" smtClean="0">
                <a:solidFill>
                  <a:srgbClr val="FF0000"/>
                </a:solidFill>
              </a:rPr>
              <a:t>Substance Used </a:t>
            </a:r>
            <a:r>
              <a:rPr lang="en-US" dirty="0">
                <a:solidFill>
                  <a:srgbClr val="FF0000"/>
                </a:solidFill>
              </a:rPr>
              <a:t>for GFR M</a:t>
            </a:r>
            <a:r>
              <a:rPr lang="en-US" dirty="0" smtClean="0">
                <a:solidFill>
                  <a:srgbClr val="FF0000"/>
                </a:solidFill>
              </a:rPr>
              <a:t>easurement</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4" name="Content Placeholder 3"/>
          <p:cNvSpPr>
            <a:spLocks noGrp="1"/>
          </p:cNvSpPr>
          <p:nvPr>
            <p:ph sz="quarter" idx="1"/>
          </p:nvPr>
        </p:nvSpPr>
        <p:spPr>
          <a:xfrm>
            <a:off x="609461" y="1456630"/>
            <a:ext cx="4692864" cy="2260402"/>
          </a:xfrm>
        </p:spPr>
        <p:txBody>
          <a:bodyPr>
            <a:normAutofit/>
          </a:bodyPr>
          <a:lstStyle/>
          <a:p>
            <a:pPr>
              <a:defRPr/>
            </a:pPr>
            <a:r>
              <a:rPr lang="en-US" sz="1600" dirty="0">
                <a:solidFill>
                  <a:prstClr val="black"/>
                </a:solidFill>
                <a:latin typeface="Gill Sans MT" pitchFamily="34" charset="0"/>
              </a:rPr>
              <a:t>Freely </a:t>
            </a:r>
            <a:r>
              <a:rPr lang="en-US" sz="1600" dirty="0" smtClean="0">
                <a:solidFill>
                  <a:prstClr val="black"/>
                </a:solidFill>
                <a:latin typeface="Gill Sans MT" pitchFamily="34" charset="0"/>
              </a:rPr>
              <a:t>filtered</a:t>
            </a:r>
          </a:p>
          <a:p>
            <a:pPr>
              <a:defRPr/>
            </a:pPr>
            <a:r>
              <a:rPr lang="en-US" sz="1600" dirty="0" smtClean="0">
                <a:solidFill>
                  <a:srgbClr val="FF0000"/>
                </a:solidFill>
                <a:latin typeface="Gill Sans MT" pitchFamily="34" charset="0"/>
              </a:rPr>
              <a:t>Not secreted by the tubular cells.</a:t>
            </a:r>
          </a:p>
          <a:p>
            <a:pPr>
              <a:defRPr/>
            </a:pPr>
            <a:r>
              <a:rPr lang="en-US" sz="1600" dirty="0" smtClean="0">
                <a:solidFill>
                  <a:srgbClr val="FF0000"/>
                </a:solidFill>
                <a:latin typeface="Gill Sans MT" pitchFamily="34" charset="0"/>
              </a:rPr>
              <a:t>Not reabsorbed by the tubular cells.</a:t>
            </a:r>
          </a:p>
          <a:p>
            <a:pPr>
              <a:defRPr/>
            </a:pPr>
            <a:r>
              <a:rPr lang="en-US" sz="1600" dirty="0" smtClean="0">
                <a:solidFill>
                  <a:prstClr val="black"/>
                </a:solidFill>
                <a:latin typeface="Gill Sans MT" pitchFamily="34" charset="0"/>
              </a:rPr>
              <a:t>Should not be toxic</a:t>
            </a:r>
          </a:p>
          <a:p>
            <a:pPr>
              <a:defRPr/>
            </a:pPr>
            <a:r>
              <a:rPr lang="en-US" sz="1600" dirty="0" smtClean="0">
                <a:solidFill>
                  <a:prstClr val="black"/>
                </a:solidFill>
                <a:latin typeface="Gill Sans MT" pitchFamily="34" charset="0"/>
              </a:rPr>
              <a:t>Should not be metabolized</a:t>
            </a:r>
          </a:p>
          <a:p>
            <a:pPr>
              <a:defRPr/>
            </a:pPr>
            <a:r>
              <a:rPr lang="en-US" sz="1600" dirty="0" smtClean="0">
                <a:solidFill>
                  <a:prstClr val="black"/>
                </a:solidFill>
                <a:latin typeface="Gill Sans MT" pitchFamily="34" charset="0"/>
              </a:rPr>
              <a:t>Easily measurable.</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9740039"/>
              </p:ext>
            </p:extLst>
          </p:nvPr>
        </p:nvGraphicFramePr>
        <p:xfrm>
          <a:off x="470564" y="3986808"/>
          <a:ext cx="5400600" cy="2006352"/>
        </p:xfrm>
        <a:graphic>
          <a:graphicData uri="http://schemas.openxmlformats.org/drawingml/2006/table">
            <a:tbl>
              <a:tblPr rtl="1" firstRow="1" bandRow="1">
                <a:tableStyleId>{72833802-FEF1-4C79-8D5D-14CF1EAF98D9}</a:tableStyleId>
              </a:tblPr>
              <a:tblGrid>
                <a:gridCol w="2700300"/>
                <a:gridCol w="2700300"/>
              </a:tblGrid>
              <a:tr h="129128">
                <a:tc grid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dirty="0" smtClean="0"/>
                        <a:t>Examples of such a substance:</a:t>
                      </a:r>
                      <a:endParaRPr lang="en-US" sz="1600" b="1" dirty="0" smtClean="0">
                        <a:latin typeface="Gill Sans MT" pitchFamily="34" charset="0"/>
                      </a:endParaRPr>
                    </a:p>
                  </a:txBody>
                  <a:tcPr/>
                </a:tc>
                <a:tc hMerge="1">
                  <a:txBody>
                    <a:bodyPr/>
                    <a:lstStyle/>
                    <a:p>
                      <a:pPr rtl="1"/>
                      <a:endParaRPr lang="ar-SA"/>
                    </a:p>
                  </a:txBody>
                  <a:tcPr/>
                </a:tc>
              </a:tr>
              <a:tr h="36576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2000" dirty="0" smtClean="0"/>
                        <a:t>Exogenous</a:t>
                      </a:r>
                      <a:endParaRPr lang="en-US" sz="2000" b="1" dirty="0" smtClean="0">
                        <a:solidFill>
                          <a:srgbClr val="000000"/>
                        </a:solidFill>
                        <a:latin typeface="+mn-lt"/>
                        <a:ea typeface="Gill Sans MT" charset="0"/>
                        <a:cs typeface="Gill Sans MT" charset="0"/>
                      </a:endParaRPr>
                    </a:p>
                  </a:txBody>
                  <a:tcPr/>
                </a:tc>
                <a:tc>
                  <a:txBody>
                    <a:bodyPr/>
                    <a:lstStyle/>
                    <a:p>
                      <a:pPr lvl="0" algn="ctr"/>
                      <a:r>
                        <a:rPr lang="en-US" sz="2000" dirty="0" smtClean="0"/>
                        <a:t>Endogenous</a:t>
                      </a:r>
                      <a:endParaRPr lang="en-US" sz="2000" b="1" dirty="0"/>
                    </a:p>
                  </a:txBody>
                  <a:tcPr/>
                </a:tc>
              </a:tr>
              <a:tr h="1274832">
                <a:tc>
                  <a:txBody>
                    <a:bodyPr/>
                    <a:lstStyle/>
                    <a:p>
                      <a:pPr algn="ctr" rtl="1"/>
                      <a:r>
                        <a:rPr lang="en-US" dirty="0" smtClean="0"/>
                        <a:t>Inulin</a:t>
                      </a:r>
                    </a:p>
                    <a:p>
                      <a:pPr marL="0" marR="0" indent="0" algn="ctr" defTabSz="914400" rtl="1" eaLnBrk="1" fontAlgn="auto" latinLnBrk="0" hangingPunct="1">
                        <a:lnSpc>
                          <a:spcPct val="100000"/>
                        </a:lnSpc>
                        <a:spcBef>
                          <a:spcPts val="0"/>
                        </a:spcBef>
                        <a:spcAft>
                          <a:spcPts val="0"/>
                        </a:spcAft>
                        <a:buClrTx/>
                        <a:buSzTx/>
                        <a:buFontTx/>
                        <a:buNone/>
                        <a:tabLst/>
                        <a:defRPr/>
                      </a:pPr>
                      <a:r>
                        <a:rPr lang="en-US" sz="1400" dirty="0" smtClean="0"/>
                        <a:t>It is a polysaccharide with a molecular weight of about 5200 and it fits all the above requirements.</a:t>
                      </a:r>
                    </a:p>
                  </a:txBody>
                  <a:tcPr/>
                </a:tc>
                <a:tc>
                  <a:txBody>
                    <a:bodyPr/>
                    <a:lstStyle/>
                    <a:p>
                      <a:pPr lvl="0" algn="ctr"/>
                      <a:r>
                        <a:rPr lang="en-US" dirty="0" smtClean="0"/>
                        <a:t>Creatinine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by-product of skeletal muscle metabolism</a:t>
                      </a:r>
                    </a:p>
                    <a:p>
                      <a:pPr lvl="0" algn="ctr"/>
                      <a:endParaRPr lang="ar-SA" b="0" dirty="0"/>
                    </a:p>
                  </a:txBody>
                  <a:tcPr/>
                </a:tc>
              </a:tr>
            </a:tbl>
          </a:graphicData>
        </a:graphic>
      </p:graphicFrame>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4801" r="13949" b="4428"/>
          <a:stretch/>
        </p:blipFill>
        <p:spPr bwMode="auto">
          <a:xfrm>
            <a:off x="5931545" y="1352692"/>
            <a:ext cx="2173487" cy="2981674"/>
          </a:xfrm>
          <a:prstGeom prst="rect">
            <a:avLst/>
          </a:prstGeom>
          <a:noFill/>
          <a:ln w="9525">
            <a:solidFill>
              <a:schemeClr val="bg1">
                <a:lumMod val="50000"/>
              </a:schemeClr>
            </a:solidFill>
            <a:prstDash val="dash"/>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Diagram 6"/>
          <p:cNvGraphicFramePr/>
          <p:nvPr>
            <p:extLst>
              <p:ext uri="{D42A27DB-BD31-4B8C-83A1-F6EECF244321}">
                <p14:modId xmlns:p14="http://schemas.microsoft.com/office/powerpoint/2010/main" val="1023629805"/>
              </p:ext>
            </p:extLst>
          </p:nvPr>
        </p:nvGraphicFramePr>
        <p:xfrm>
          <a:off x="6526460" y="1536685"/>
          <a:ext cx="6984776"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رابط منحني 10"/>
          <p:cNvCxnSpPr/>
          <p:nvPr/>
        </p:nvCxnSpPr>
        <p:spPr>
          <a:xfrm flipV="1">
            <a:off x="5741685" y="4394453"/>
            <a:ext cx="832396" cy="595531"/>
          </a:xfrm>
          <a:prstGeom prst="curvedConnector3">
            <a:avLst/>
          </a:prstGeom>
          <a:ln w="12700">
            <a:solidFill>
              <a:schemeClr val="bg1">
                <a:lumMod val="50000"/>
              </a:schemeClr>
            </a:solidFill>
            <a:prstDash val="dash"/>
            <a:tailEnd type="triangle"/>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6310436" y="4365104"/>
            <a:ext cx="1050288" cy="400110"/>
          </a:xfrm>
          <a:prstGeom prst="rect">
            <a:avLst/>
          </a:prstGeom>
          <a:noFill/>
        </p:spPr>
        <p:txBody>
          <a:bodyPr wrap="none" rtlCol="0">
            <a:spAutoFit/>
          </a:bodyPr>
          <a:lstStyle/>
          <a:p>
            <a:r>
              <a:rPr lang="en-US" dirty="0" smtClean="0"/>
              <a:t>example</a:t>
            </a:r>
            <a:endParaRPr lang="en-US" dirty="0"/>
          </a:p>
        </p:txBody>
      </p:sp>
      <p:sp>
        <p:nvSpPr>
          <p:cNvPr id="12" name="TextBox 11"/>
          <p:cNvSpPr txBox="1"/>
          <p:nvPr/>
        </p:nvSpPr>
        <p:spPr>
          <a:xfrm>
            <a:off x="6305703" y="6385341"/>
            <a:ext cx="5273700"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smtClean="0">
                <a:solidFill>
                  <a:schemeClr val="tx1"/>
                </a:solidFill>
              </a:rPr>
              <a:t>Video of </a:t>
            </a:r>
            <a:r>
              <a:rPr lang="en-US" sz="1400" b="1" u="sng" dirty="0">
                <a:solidFill>
                  <a:schemeClr val="tx1"/>
                </a:solidFill>
              </a:rPr>
              <a:t>(</a:t>
            </a:r>
            <a:r>
              <a:rPr lang="en-US" sz="1400" u="sng" dirty="0">
                <a:solidFill>
                  <a:schemeClr val="tx1"/>
                </a:solidFill>
              </a:rPr>
              <a:t>Renal Clearance of Inulin</a:t>
            </a:r>
            <a:r>
              <a:rPr lang="en-US" sz="1400" b="1" u="sng" dirty="0">
                <a:solidFill>
                  <a:schemeClr val="tx1"/>
                </a:solidFill>
              </a:rPr>
              <a:t>) </a:t>
            </a:r>
            <a:r>
              <a:rPr lang="en-US" sz="1400" b="1" u="sng" dirty="0" smtClean="0">
                <a:solidFill>
                  <a:schemeClr val="tx1"/>
                </a:solidFill>
                <a:hlinkClick r:id="rId8"/>
              </a:rPr>
              <a:t>Duration</a:t>
            </a:r>
            <a:r>
              <a:rPr lang="en-US" sz="1400" b="1" u="sng" dirty="0" smtClean="0">
                <a:solidFill>
                  <a:schemeClr val="tx1"/>
                </a:solidFill>
              </a:rPr>
              <a:t>: (2.43)mins</a:t>
            </a:r>
            <a:endParaRPr lang="en-US" sz="1400" b="1" u="sng" dirty="0">
              <a:solidFill>
                <a:schemeClr val="tx1"/>
              </a:solidFill>
            </a:endParaRPr>
          </a:p>
        </p:txBody>
      </p:sp>
      <p:sp>
        <p:nvSpPr>
          <p:cNvPr id="9" name="TextBox 8"/>
          <p:cNvSpPr txBox="1"/>
          <p:nvPr/>
        </p:nvSpPr>
        <p:spPr>
          <a:xfrm>
            <a:off x="427944" y="6022231"/>
            <a:ext cx="6458556" cy="338554"/>
          </a:xfrm>
          <a:prstGeom prst="rect">
            <a:avLst/>
          </a:prstGeom>
          <a:noFill/>
        </p:spPr>
        <p:txBody>
          <a:bodyPr wrap="square" rtlCol="0">
            <a:spAutoFit/>
          </a:bodyPr>
          <a:lstStyle/>
          <a:p>
            <a:r>
              <a:rPr lang="en-US" sz="1600" dirty="0" smtClean="0">
                <a:solidFill>
                  <a:schemeClr val="bg1">
                    <a:lumMod val="50000"/>
                  </a:schemeClr>
                </a:solidFill>
              </a:rPr>
              <a:t>Inulin is better but toxic for human , thus practically we use creatinine</a:t>
            </a:r>
            <a:endParaRPr lang="en-US" sz="1600" dirty="0">
              <a:solidFill>
                <a:schemeClr val="bg1">
                  <a:lumMod val="50000"/>
                </a:schemeClr>
              </a:solidFill>
            </a:endParaRPr>
          </a:p>
        </p:txBody>
      </p:sp>
    </p:spTree>
    <p:extLst>
      <p:ext uri="{BB962C8B-B14F-4D97-AF65-F5344CB8AC3E}">
        <p14:creationId xmlns:p14="http://schemas.microsoft.com/office/powerpoint/2010/main" val="2044761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Importance of renal clearance</a:t>
            </a:r>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4" name="Content Placeholder 3"/>
          <p:cNvSpPr>
            <a:spLocks noGrp="1"/>
          </p:cNvSpPr>
          <p:nvPr>
            <p:ph sz="quarter" idx="1"/>
          </p:nvPr>
        </p:nvSpPr>
        <p:spPr>
          <a:xfrm>
            <a:off x="609460" y="1219200"/>
            <a:ext cx="10969943" cy="553616"/>
          </a:xfrm>
        </p:spPr>
        <p:txBody>
          <a:bodyPr>
            <a:normAutofit/>
          </a:bodyPr>
          <a:lstStyle/>
          <a:p>
            <a:r>
              <a:rPr lang="en-US" sz="2000"/>
              <a:t>Plasma clearance tests can be used for:</a:t>
            </a:r>
          </a:p>
          <a:p>
            <a:endParaRPr lang="en-US" sz="2000" dirty="0"/>
          </a:p>
        </p:txBody>
      </p:sp>
      <p:graphicFrame>
        <p:nvGraphicFramePr>
          <p:cNvPr id="5" name="Diagram 5"/>
          <p:cNvGraphicFramePr/>
          <p:nvPr>
            <p:extLst>
              <p:ext uri="{D42A27DB-BD31-4B8C-83A1-F6EECF244321}">
                <p14:modId xmlns:p14="http://schemas.microsoft.com/office/powerpoint/2010/main" val="863432025"/>
              </p:ext>
            </p:extLst>
          </p:nvPr>
        </p:nvGraphicFramePr>
        <p:xfrm>
          <a:off x="3954767" y="1411973"/>
          <a:ext cx="6624736"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ستطيل 12"/>
          <p:cNvSpPr/>
          <p:nvPr/>
        </p:nvSpPr>
        <p:spPr>
          <a:xfrm>
            <a:off x="1462121" y="4620704"/>
            <a:ext cx="3222195" cy="646331"/>
          </a:xfrm>
          <a:prstGeom prst="rect">
            <a:avLst/>
          </a:prstGeom>
          <a:ln w="9525">
            <a:solidFill>
              <a:schemeClr val="bg1">
                <a:lumMod val="50000"/>
              </a:schemeClr>
            </a:solidFill>
            <a:prstDash val="dash"/>
          </a:ln>
        </p:spPr>
        <p:txBody>
          <a:bodyPr wrap="square">
            <a:spAutoFit/>
          </a:bodyPr>
          <a:lstStyle/>
          <a:p>
            <a:r>
              <a:rPr lang="en-GB" sz="1200" dirty="0">
                <a:solidFill>
                  <a:schemeClr val="bg1">
                    <a:lumMod val="50000"/>
                  </a:schemeClr>
                </a:solidFill>
                <a:latin typeface="Gill Sans MT" panose="020B0502020104020203" pitchFamily="34" charset="0"/>
              </a:rPr>
              <a:t>#Note: </a:t>
            </a:r>
          </a:p>
          <a:p>
            <a:r>
              <a:rPr lang="en-GB" sz="1200" dirty="0">
                <a:solidFill>
                  <a:schemeClr val="bg1">
                    <a:lumMod val="50000"/>
                  </a:schemeClr>
                </a:solidFill>
                <a:latin typeface="Gill Sans MT" panose="020B0502020104020203" pitchFamily="34" charset="0"/>
              </a:rPr>
              <a:t>whether or not the substance is reabsorbed or secreted by the renal tubules</a:t>
            </a:r>
          </a:p>
        </p:txBody>
      </p:sp>
      <p:cxnSp>
        <p:nvCxnSpPr>
          <p:cNvPr id="7" name="رابط منحني 14"/>
          <p:cNvCxnSpPr/>
          <p:nvPr/>
        </p:nvCxnSpPr>
        <p:spPr>
          <a:xfrm rot="10800000" flipV="1">
            <a:off x="3103295" y="3990890"/>
            <a:ext cx="802283" cy="629814"/>
          </a:xfrm>
          <a:prstGeom prst="curvedConnector3">
            <a:avLst/>
          </a:prstGeom>
          <a:ln w="12700">
            <a:solidFill>
              <a:schemeClr val="bg1">
                <a:lumMod val="50000"/>
              </a:schemeClr>
            </a:solidFill>
            <a:prstDash val="dash"/>
            <a:tailEnd type="triangle"/>
          </a:ln>
        </p:spPr>
        <p:style>
          <a:lnRef idx="3">
            <a:schemeClr val="accent2"/>
          </a:lnRef>
          <a:fillRef idx="0">
            <a:schemeClr val="accent2"/>
          </a:fillRef>
          <a:effectRef idx="2">
            <a:schemeClr val="accent2"/>
          </a:effectRef>
          <a:fontRef idx="minor">
            <a:schemeClr val="tx1"/>
          </a:fontRef>
        </p:style>
      </p:cxnSp>
      <p:sp>
        <p:nvSpPr>
          <p:cNvPr id="9" name="مستطيل 9"/>
          <p:cNvSpPr/>
          <p:nvPr/>
        </p:nvSpPr>
        <p:spPr>
          <a:xfrm>
            <a:off x="8523677" y="4799276"/>
            <a:ext cx="2555776" cy="461665"/>
          </a:xfrm>
          <a:prstGeom prst="rect">
            <a:avLst/>
          </a:prstGeom>
          <a:ln w="9525">
            <a:solidFill>
              <a:schemeClr val="bg1">
                <a:lumMod val="50000"/>
              </a:schemeClr>
            </a:solidFill>
            <a:prstDash val="dash"/>
          </a:ln>
        </p:spPr>
        <p:txBody>
          <a:bodyPr wrap="square">
            <a:spAutoFit/>
          </a:bodyPr>
          <a:lstStyle/>
          <a:p>
            <a:r>
              <a:rPr lang="en-GB" sz="1200" dirty="0" smtClean="0">
                <a:latin typeface="Gill Sans MT" panose="020B0502020104020203" pitchFamily="34" charset="0"/>
              </a:rPr>
              <a:t>From </a:t>
            </a:r>
            <a:r>
              <a:rPr lang="en-GB" sz="1200" dirty="0">
                <a:latin typeface="Gill Sans MT" panose="020B0502020104020203" pitchFamily="34" charset="0"/>
              </a:rPr>
              <a:t>there we can calculate </a:t>
            </a:r>
            <a:r>
              <a:rPr lang="en-GB" sz="1200" u="sng" dirty="0">
                <a:latin typeface="Gill Sans MT" panose="020B0502020104020203" pitchFamily="34" charset="0"/>
              </a:rPr>
              <a:t>the renal blood flow rate.</a:t>
            </a:r>
            <a:endParaRPr lang="ar-SA" sz="1200" dirty="0">
              <a:latin typeface="Gill Sans MT" panose="020B0502020104020203" pitchFamily="34" charset="0"/>
            </a:endParaRPr>
          </a:p>
        </p:txBody>
      </p:sp>
      <p:cxnSp>
        <p:nvCxnSpPr>
          <p:cNvPr id="10" name="رابط منحني 11"/>
          <p:cNvCxnSpPr/>
          <p:nvPr/>
        </p:nvCxnSpPr>
        <p:spPr>
          <a:xfrm>
            <a:off x="9688341" y="4481352"/>
            <a:ext cx="438519" cy="284004"/>
          </a:xfrm>
          <a:prstGeom prst="curvedConnector3">
            <a:avLst/>
          </a:prstGeom>
          <a:ln w="12700">
            <a:solidFill>
              <a:schemeClr val="bg1">
                <a:lumMod val="50000"/>
              </a:schemeClr>
            </a:solidFill>
            <a:prstDash val="dash"/>
            <a:tailEnd type="triangle"/>
          </a:ln>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1050035" y="5624683"/>
            <a:ext cx="10165510" cy="584775"/>
          </a:xfrm>
          <a:prstGeom prst="rect">
            <a:avLst/>
          </a:prstGeom>
        </p:spPr>
        <p:txBody>
          <a:bodyPr wrap="square">
            <a:spAutoFit/>
          </a:bodyPr>
          <a:lstStyle/>
          <a:p>
            <a:r>
              <a:rPr lang="en-US" altLang="x-none" sz="1600" dirty="0"/>
              <a:t>Clearance values can also be used to determine how the nephron handles a substance filtered into it. In this method the clearance for inulin or creatinine is calculated and then compared with the clearance of the substance being investigated.</a:t>
            </a:r>
          </a:p>
        </p:txBody>
      </p:sp>
    </p:spTree>
    <p:extLst>
      <p:ext uri="{BB962C8B-B14F-4D97-AF65-F5344CB8AC3E}">
        <p14:creationId xmlns:p14="http://schemas.microsoft.com/office/powerpoint/2010/main" val="876300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Calculation of tubular reabsorption or secretion from renal </a:t>
            </a:r>
            <a:r>
              <a:rPr lang="en-US" sz="2400" dirty="0" smtClean="0"/>
              <a:t>clearance</a:t>
            </a:r>
            <a:endParaRPr lang="en-US" sz="2400" dirty="0"/>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4" name="Content Placeholder 3"/>
          <p:cNvSpPr>
            <a:spLocks noGrp="1"/>
          </p:cNvSpPr>
          <p:nvPr>
            <p:ph sz="quarter" idx="1"/>
          </p:nvPr>
        </p:nvSpPr>
        <p:spPr>
          <a:xfrm>
            <a:off x="609459" y="1213858"/>
            <a:ext cx="10969943" cy="1057672"/>
          </a:xfrm>
        </p:spPr>
        <p:txBody>
          <a:bodyPr>
            <a:normAutofit/>
          </a:bodyPr>
          <a:lstStyle/>
          <a:p>
            <a:r>
              <a:rPr lang="en-US" sz="1600" dirty="0"/>
              <a:t>Clearance measurements are also used to examine renal management of substances absorbed or secreted by the kidney</a:t>
            </a:r>
            <a:r>
              <a:rPr lang="en-US" sz="1600" dirty="0" smtClean="0"/>
              <a:t>.</a:t>
            </a:r>
            <a:endParaRPr lang="en-US" sz="1600" dirty="0"/>
          </a:p>
        </p:txBody>
      </p:sp>
      <p:graphicFrame>
        <p:nvGraphicFramePr>
          <p:cNvPr id="5" name="جدول 8"/>
          <p:cNvGraphicFramePr>
            <a:graphicFrameLocks noGrp="1"/>
          </p:cNvGraphicFramePr>
          <p:nvPr>
            <p:extLst>
              <p:ext uri="{D42A27DB-BD31-4B8C-83A1-F6EECF244321}">
                <p14:modId xmlns:p14="http://schemas.microsoft.com/office/powerpoint/2010/main" val="1305687439"/>
              </p:ext>
            </p:extLst>
          </p:nvPr>
        </p:nvGraphicFramePr>
        <p:xfrm>
          <a:off x="617421" y="1777678"/>
          <a:ext cx="5124912" cy="2260600"/>
        </p:xfrm>
        <a:graphic>
          <a:graphicData uri="http://schemas.openxmlformats.org/drawingml/2006/table">
            <a:tbl>
              <a:tblPr rtl="1" firstRow="1" bandRow="1">
                <a:tableStyleId>{21E4AEA4-8DFA-4A89-87EB-49C32662AFE0}</a:tableStyleId>
              </a:tblPr>
              <a:tblGrid>
                <a:gridCol w="5124912"/>
              </a:tblGrid>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GB" altLang="ar-SA" sz="1800" u="none" dirty="0" smtClean="0"/>
                        <a:t>For substances </a:t>
                      </a:r>
                      <a:r>
                        <a:rPr lang="en-GB" altLang="ar-SA" sz="1800" u="none" dirty="0" smtClean="0">
                          <a:solidFill>
                            <a:srgbClr val="FF0000"/>
                          </a:solidFill>
                          <a:effectLst/>
                        </a:rPr>
                        <a:t>secreted</a:t>
                      </a:r>
                      <a:r>
                        <a:rPr lang="en-GB" altLang="ar-SA" sz="1800" u="none" dirty="0" smtClean="0">
                          <a:effectLst/>
                        </a:rPr>
                        <a:t> </a:t>
                      </a:r>
                      <a:r>
                        <a:rPr lang="en-GB" altLang="ar-SA" sz="1800" u="none" dirty="0" smtClean="0"/>
                        <a:t>by the kidney:</a:t>
                      </a:r>
                      <a:endParaRPr lang="en-US" altLang="ar-SA" sz="1800" b="0" u="none" dirty="0" smtClean="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rtl="1"/>
                      <a:r>
                        <a:rPr lang="en-US" altLang="ar-SA" sz="1800" kern="1200" dirty="0" smtClean="0"/>
                        <a:t>( [sub]</a:t>
                      </a:r>
                      <a:r>
                        <a:rPr lang="en-US" altLang="ar-SA" sz="1800" kern="1200" baseline="-25000" dirty="0" smtClean="0"/>
                        <a:t>plasma</a:t>
                      </a:r>
                      <a:r>
                        <a:rPr lang="en-US" altLang="ar-SA" sz="1800" kern="1200" dirty="0" smtClean="0"/>
                        <a:t> x GFR ) + T = [sub]</a:t>
                      </a:r>
                      <a:r>
                        <a:rPr lang="en-US" altLang="ar-SA" sz="1800" kern="1200" baseline="-25000" dirty="0" smtClean="0"/>
                        <a:t>urine</a:t>
                      </a:r>
                      <a:r>
                        <a:rPr lang="en-US" altLang="ar-SA" sz="1800" kern="1200" dirty="0" smtClean="0"/>
                        <a:t> x  V </a:t>
                      </a:r>
                      <a:r>
                        <a:rPr lang="en-US" altLang="ar-SA" sz="1600" kern="0" dirty="0" smtClean="0"/>
                        <a:t>(urine flow rate)</a:t>
                      </a:r>
                      <a:endParaRPr lang="ar-SA" b="0" i="1" u="none" dirty="0">
                        <a:solidFill>
                          <a:schemeClr val="bg1">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rtl="1"/>
                      <a:r>
                        <a:rPr lang="en-US" u="none" dirty="0" smtClean="0"/>
                        <a:t>So, </a:t>
                      </a:r>
                      <a:r>
                        <a:rPr lang="en-GB" altLang="ar-SA" sz="1800" dirty="0" smtClean="0"/>
                        <a:t>What </a:t>
                      </a:r>
                      <a:r>
                        <a:rPr lang="en-GB" altLang="ar-SA" sz="1800" dirty="0" smtClean="0">
                          <a:solidFill>
                            <a:srgbClr val="FF0000"/>
                          </a:solidFill>
                        </a:rPr>
                        <a:t>goes</a:t>
                      </a:r>
                      <a:r>
                        <a:rPr lang="en-GB" altLang="ar-SA" sz="1800" dirty="0" smtClean="0"/>
                        <a:t> into the nephrons =</a:t>
                      </a:r>
                      <a:r>
                        <a:rPr lang="en-GB" altLang="ar-SA" sz="1800" baseline="0" dirty="0" smtClean="0"/>
                        <a:t>  </a:t>
                      </a:r>
                      <a:r>
                        <a:rPr lang="en-GB" altLang="ar-SA" sz="1800" dirty="0" smtClean="0"/>
                        <a:t>What </a:t>
                      </a:r>
                      <a:r>
                        <a:rPr lang="en-GB" altLang="ar-SA" sz="1800" dirty="0" smtClean="0">
                          <a:solidFill>
                            <a:srgbClr val="FF0000"/>
                          </a:solidFill>
                        </a:rPr>
                        <a:t>leaves</a:t>
                      </a:r>
                      <a:r>
                        <a:rPr lang="en-GB" altLang="ar-SA" sz="1800" dirty="0" smtClean="0"/>
                        <a:t> the nephrons.</a:t>
                      </a:r>
                      <a:endParaRPr lang="ar-SA" b="0" u="none"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GB" altLang="ar-SA" sz="1800" u="sng" dirty="0" smtClean="0">
                          <a:effectLst/>
                        </a:rPr>
                        <a:t>Secretion</a:t>
                      </a:r>
                      <a:r>
                        <a:rPr lang="en-GB" altLang="ar-SA" sz="1800" dirty="0" smtClean="0"/>
                        <a:t> into nephrons is occurring</a:t>
                      </a:r>
                      <a:r>
                        <a:rPr lang="en-US" altLang="ar-SA" sz="1800" dirty="0" smtClean="0"/>
                        <a:t> when</a:t>
                      </a:r>
                      <a:r>
                        <a:rPr lang="en-GB" altLang="ar-SA" sz="1800" dirty="0" smtClean="0"/>
                        <a:t>: </a:t>
                      </a:r>
                    </a:p>
                    <a:p>
                      <a:pPr marL="0" marR="0" indent="0" algn="ctr" defTabSz="914400" rtl="1" eaLnBrk="1" fontAlgn="auto" latinLnBrk="0" hangingPunct="1">
                        <a:lnSpc>
                          <a:spcPct val="100000"/>
                        </a:lnSpc>
                        <a:spcBef>
                          <a:spcPts val="0"/>
                        </a:spcBef>
                        <a:spcAft>
                          <a:spcPts val="0"/>
                        </a:spcAft>
                        <a:buClrTx/>
                        <a:buSzTx/>
                        <a:buFontTx/>
                        <a:buNone/>
                        <a:tabLst/>
                        <a:defRPr/>
                      </a:pPr>
                      <a:r>
                        <a:rPr lang="en-GB" altLang="ar-SA" sz="1800" u="none" dirty="0" smtClean="0"/>
                        <a:t>C sub.&gt; C inulin</a:t>
                      </a:r>
                      <a:endParaRPr lang="en-GB" altLang="ar-SA" sz="1800" b="1" u="none" dirty="0" smtClean="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جدول 9"/>
          <p:cNvGraphicFramePr>
            <a:graphicFrameLocks noGrp="1"/>
          </p:cNvGraphicFramePr>
          <p:nvPr>
            <p:extLst>
              <p:ext uri="{D42A27DB-BD31-4B8C-83A1-F6EECF244321}">
                <p14:modId xmlns:p14="http://schemas.microsoft.com/office/powerpoint/2010/main" val="1431137177"/>
              </p:ext>
            </p:extLst>
          </p:nvPr>
        </p:nvGraphicFramePr>
        <p:xfrm>
          <a:off x="5950395" y="1776884"/>
          <a:ext cx="5629007" cy="2260600"/>
        </p:xfrm>
        <a:graphic>
          <a:graphicData uri="http://schemas.openxmlformats.org/drawingml/2006/table">
            <a:tbl>
              <a:tblPr rtl="1" firstRow="1" bandRow="1">
                <a:tableStyleId>{21E4AEA4-8DFA-4A89-87EB-49C32662AFE0}</a:tableStyleId>
              </a:tblPr>
              <a:tblGrid>
                <a:gridCol w="5629007"/>
              </a:tblGrid>
              <a:tr h="36658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GB" altLang="ar-SA" sz="1800" u="none" dirty="0" smtClean="0"/>
                        <a:t>For substances </a:t>
                      </a:r>
                      <a:r>
                        <a:rPr lang="en-US" altLang="ar-SA" sz="1800" u="none" dirty="0" smtClean="0">
                          <a:solidFill>
                            <a:srgbClr val="FF0000"/>
                          </a:solidFill>
                          <a:effectLst/>
                        </a:rPr>
                        <a:t>absorbed</a:t>
                      </a:r>
                      <a:r>
                        <a:rPr lang="en-US" altLang="ar-SA" sz="1800" dirty="0" smtClean="0">
                          <a:solidFill>
                            <a:srgbClr val="FF0000"/>
                          </a:solidFill>
                          <a:effectLst/>
                        </a:rPr>
                        <a:t> </a:t>
                      </a:r>
                      <a:r>
                        <a:rPr lang="en-GB" altLang="ar-SA" sz="1800" u="none" dirty="0" smtClean="0"/>
                        <a:t>by the kidney </a:t>
                      </a:r>
                      <a:r>
                        <a:rPr lang="en-GB" altLang="ar-SA" sz="1600" u="none" dirty="0" smtClean="0"/>
                        <a:t>(Nephrons)</a:t>
                      </a:r>
                      <a:r>
                        <a:rPr lang="en-GB" altLang="ar-SA" sz="1800" u="none" dirty="0" smtClean="0"/>
                        <a:t>:</a:t>
                      </a:r>
                      <a:endParaRPr lang="en-US" altLang="ar-SA" sz="1800" b="0" u="none"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0972">
                <a:tc>
                  <a:txBody>
                    <a:bodyPr/>
                    <a:lstStyle/>
                    <a:p>
                      <a:pPr algn="ctr" rtl="1"/>
                      <a:r>
                        <a:rPr lang="en-US" altLang="ar-SA" sz="1800" kern="1200" dirty="0" smtClean="0"/>
                        <a:t>[sub]</a:t>
                      </a:r>
                      <a:r>
                        <a:rPr lang="en-US" altLang="ar-SA" sz="1800" kern="1200" baseline="-25000" dirty="0" smtClean="0"/>
                        <a:t>plasma</a:t>
                      </a:r>
                      <a:r>
                        <a:rPr lang="en-US" altLang="ar-SA" sz="1800" kern="1200" dirty="0" smtClean="0"/>
                        <a:t> x GFR = T + ( [sub]</a:t>
                      </a:r>
                      <a:r>
                        <a:rPr lang="en-US" altLang="ar-SA" sz="1800" kern="1200" baseline="-25000" dirty="0" smtClean="0"/>
                        <a:t>urine</a:t>
                      </a:r>
                      <a:r>
                        <a:rPr lang="en-US" altLang="ar-SA" sz="1800" kern="1200" dirty="0" smtClean="0"/>
                        <a:t> x  V</a:t>
                      </a:r>
                      <a:r>
                        <a:rPr lang="en-US" altLang="ar-SA" sz="1800" kern="0" dirty="0" smtClean="0"/>
                        <a:t> </a:t>
                      </a:r>
                      <a:r>
                        <a:rPr lang="en-US" altLang="ar-SA" sz="1600" kern="0" dirty="0" smtClean="0"/>
                        <a:t>(urine flow rate)</a:t>
                      </a:r>
                      <a:endParaRPr lang="ar-SA" b="0" i="0" u="none" dirty="0">
                        <a:solidFill>
                          <a:srgbClr val="C00000"/>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1522">
                <a:tc>
                  <a:txBody>
                    <a:bodyPr/>
                    <a:lstStyle/>
                    <a:p>
                      <a:pPr algn="ctr" rtl="1"/>
                      <a:r>
                        <a:rPr lang="en-US" u="none" dirty="0" smtClean="0"/>
                        <a:t>So, </a:t>
                      </a:r>
                      <a:r>
                        <a:rPr lang="en-GB" altLang="ar-SA" sz="1800" dirty="0" smtClean="0"/>
                        <a:t>What </a:t>
                      </a:r>
                      <a:r>
                        <a:rPr lang="en-GB" altLang="ar-SA" sz="1800" dirty="0" smtClean="0">
                          <a:solidFill>
                            <a:srgbClr val="FF0000"/>
                          </a:solidFill>
                        </a:rPr>
                        <a:t>goes</a:t>
                      </a:r>
                      <a:r>
                        <a:rPr lang="en-GB" altLang="ar-SA" sz="1800" dirty="0" smtClean="0"/>
                        <a:t> into the nephrons = </a:t>
                      </a:r>
                      <a:r>
                        <a:rPr lang="en-GB" altLang="ar-SA" sz="1800" baseline="0" dirty="0" smtClean="0"/>
                        <a:t> </a:t>
                      </a:r>
                      <a:r>
                        <a:rPr lang="en-GB" altLang="ar-SA" sz="1800" dirty="0" smtClean="0"/>
                        <a:t>What </a:t>
                      </a:r>
                      <a:r>
                        <a:rPr lang="en-GB" altLang="ar-SA" sz="1800" dirty="0" smtClean="0">
                          <a:solidFill>
                            <a:srgbClr val="FF0000"/>
                          </a:solidFill>
                        </a:rPr>
                        <a:t>leaves</a:t>
                      </a:r>
                      <a:r>
                        <a:rPr lang="en-GB" altLang="ar-SA" sz="1800" dirty="0" smtClean="0"/>
                        <a:t> the nephrons.</a:t>
                      </a:r>
                      <a:endParaRPr lang="ar-SA" b="0" u="none"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152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GB" altLang="ar-SA" sz="1800" u="sng" dirty="0" smtClean="0">
                          <a:effectLst/>
                        </a:rPr>
                        <a:t>Absorption</a:t>
                      </a:r>
                      <a:r>
                        <a:rPr lang="en-GB" altLang="ar-SA" sz="1800" dirty="0" smtClean="0">
                          <a:effectLst>
                            <a:outerShdw blurRad="38100" dist="38100" dir="2700000" algn="tl">
                              <a:srgbClr val="000000">
                                <a:alpha val="43137"/>
                              </a:srgbClr>
                            </a:outerShdw>
                          </a:effectLst>
                        </a:rPr>
                        <a:t> </a:t>
                      </a:r>
                      <a:r>
                        <a:rPr lang="en-GB" altLang="ar-SA" sz="1800" dirty="0" smtClean="0"/>
                        <a:t>from nephrons is occurring</a:t>
                      </a:r>
                      <a:r>
                        <a:rPr lang="en-US" altLang="ar-SA" sz="1800" dirty="0" smtClean="0"/>
                        <a:t> when</a:t>
                      </a:r>
                      <a:r>
                        <a:rPr lang="en-GB" altLang="ar-SA" sz="1800" dirty="0" smtClean="0"/>
                        <a:t>: </a:t>
                      </a:r>
                    </a:p>
                    <a:p>
                      <a:pPr marL="0" marR="0" indent="0" algn="ctr" defTabSz="914400" rtl="1" eaLnBrk="1" fontAlgn="auto" latinLnBrk="0" hangingPunct="1">
                        <a:lnSpc>
                          <a:spcPct val="100000"/>
                        </a:lnSpc>
                        <a:spcBef>
                          <a:spcPts val="0"/>
                        </a:spcBef>
                        <a:spcAft>
                          <a:spcPts val="0"/>
                        </a:spcAft>
                        <a:buClrTx/>
                        <a:buSzTx/>
                        <a:buFontTx/>
                        <a:buNone/>
                        <a:tabLst/>
                        <a:defRPr/>
                      </a:pPr>
                      <a:r>
                        <a:rPr lang="en-GB" altLang="ar-SA" sz="1800" u="none" dirty="0" smtClean="0"/>
                        <a:t>C sub.&lt; C inulin</a:t>
                      </a:r>
                      <a:endParaRPr lang="en-GB" altLang="ar-SA" sz="1800" b="1" u="none" dirty="0" smtClean="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جدول 10"/>
          <p:cNvGraphicFramePr>
            <a:graphicFrameLocks noGrp="1"/>
          </p:cNvGraphicFramePr>
          <p:nvPr>
            <p:extLst>
              <p:ext uri="{D42A27DB-BD31-4B8C-83A1-F6EECF244321}">
                <p14:modId xmlns:p14="http://schemas.microsoft.com/office/powerpoint/2010/main" val="1700882227"/>
              </p:ext>
            </p:extLst>
          </p:nvPr>
        </p:nvGraphicFramePr>
        <p:xfrm>
          <a:off x="609459" y="4457732"/>
          <a:ext cx="10969943" cy="741680"/>
        </p:xfrm>
        <a:graphic>
          <a:graphicData uri="http://schemas.openxmlformats.org/drawingml/2006/table">
            <a:tbl>
              <a:tblPr rtl="1" firstRow="1" bandRow="1">
                <a:tableStyleId>{21E4AEA4-8DFA-4A89-87EB-49C32662AFE0}</a:tableStyleId>
              </a:tblPr>
              <a:tblGrid>
                <a:gridCol w="8472636"/>
                <a:gridCol w="2497307"/>
              </a:tblGrid>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kern="1200" dirty="0" smtClean="0"/>
                        <a:t>T = </a:t>
                      </a:r>
                      <a:r>
                        <a:rPr lang="en-US" altLang="ar-SA" sz="1800" kern="1200" dirty="0" smtClean="0"/>
                        <a:t>( [sub]</a:t>
                      </a:r>
                      <a:r>
                        <a:rPr lang="en-US" altLang="ar-SA" sz="1800" kern="1200" baseline="-25000" dirty="0" smtClean="0"/>
                        <a:t>plasma</a:t>
                      </a:r>
                      <a:r>
                        <a:rPr lang="en-US" altLang="ar-SA" sz="1800" kern="1200" dirty="0" smtClean="0"/>
                        <a:t> x GFR ) - ( [sub]</a:t>
                      </a:r>
                      <a:r>
                        <a:rPr lang="en-US" altLang="ar-SA" sz="1800" kern="1200" baseline="-25000" dirty="0" smtClean="0"/>
                        <a:t>urine</a:t>
                      </a:r>
                      <a:r>
                        <a:rPr lang="en-US" altLang="ar-SA" sz="1800" kern="1200" dirty="0" smtClean="0"/>
                        <a:t> x  V )</a:t>
                      </a:r>
                      <a:endParaRPr lang="ar-SA" sz="1800" b="1" kern="1200" dirty="0" smtClean="0">
                        <a:solidFill>
                          <a:srgbClr val="CA6E6C"/>
                        </a:solidFill>
                        <a:latin typeface="Gill Sans MT" panose="020B0502020104020203"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600" dirty="0" smtClean="0"/>
                        <a:t>Conclusion</a:t>
                      </a:r>
                      <a:endParaRPr lang="ar-SA" sz="16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rtl="1"/>
                      <a:r>
                        <a:rPr lang="en-US" altLang="ar-SA" sz="1600" kern="0" dirty="0" smtClean="0"/>
                        <a:t>[sub]</a:t>
                      </a:r>
                      <a:r>
                        <a:rPr lang="en-US" altLang="ar-SA" sz="1600" kern="0" baseline="-25000" dirty="0" smtClean="0"/>
                        <a:t>urine</a:t>
                      </a:r>
                      <a:r>
                        <a:rPr lang="en-US" altLang="ar-SA" sz="1600" kern="0" dirty="0" smtClean="0"/>
                        <a:t> x  V </a:t>
                      </a:r>
                      <a:r>
                        <a:rPr lang="en-GB" altLang="ar-SA" sz="1800" dirty="0" smtClean="0"/>
                        <a:t>= normally zero for glucose &amp; amino acids. </a:t>
                      </a:r>
                      <a:endParaRPr lang="ar-SA" b="0" dirty="0">
                        <a:solidFill>
                          <a:srgbClr val="002060"/>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600" dirty="0" smtClean="0"/>
                        <a:t>Note</a:t>
                      </a:r>
                      <a:endParaRPr lang="ar-SA" sz="16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Content Placeholder 3"/>
          <p:cNvSpPr txBox="1">
            <a:spLocks/>
          </p:cNvSpPr>
          <p:nvPr/>
        </p:nvSpPr>
        <p:spPr>
          <a:xfrm>
            <a:off x="609460" y="5473980"/>
            <a:ext cx="5412944" cy="808722"/>
          </a:xfrm>
          <a:prstGeom prst="rect">
            <a:avLst/>
          </a:prstGeom>
        </p:spPr>
        <p:txBody>
          <a:bodyPr vert="horz" lIns="101590" tIns="50795" rIns="101590" bIns="50795">
            <a:normAutofit fontScale="62500" lnSpcReduction="20000"/>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r>
              <a:rPr lang="en-US" dirty="0" smtClean="0">
                <a:solidFill>
                  <a:schemeClr val="bg1">
                    <a:lumMod val="50000"/>
                  </a:schemeClr>
                </a:solidFill>
              </a:rPr>
              <a:t>Which means: glucose &amp; amino acids will be completely reabsorbed by the renal tubules and there will be no excretion.  </a:t>
            </a:r>
            <a:endParaRPr lang="en-US" dirty="0">
              <a:solidFill>
                <a:schemeClr val="bg1">
                  <a:lumMod val="50000"/>
                </a:schemeClr>
              </a:solidFill>
            </a:endParaRPr>
          </a:p>
        </p:txBody>
      </p:sp>
      <p:sp>
        <p:nvSpPr>
          <p:cNvPr id="9" name="Content Placeholder 3"/>
          <p:cNvSpPr txBox="1">
            <a:spLocks/>
          </p:cNvSpPr>
          <p:nvPr/>
        </p:nvSpPr>
        <p:spPr>
          <a:xfrm>
            <a:off x="6742484" y="5473980"/>
            <a:ext cx="4836918" cy="808722"/>
          </a:xfrm>
          <a:prstGeom prst="rect">
            <a:avLst/>
          </a:prstGeom>
        </p:spPr>
        <p:txBody>
          <a:bodyPr vert="horz" lIns="101590" tIns="50795" rIns="101590" bIns="50795">
            <a:normAutofit fontScale="47500" lnSpcReduction="20000"/>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r>
              <a:rPr lang="en-US" dirty="0" smtClean="0"/>
              <a:t>T = Amount Transported (</a:t>
            </a:r>
            <a:r>
              <a:rPr lang="en-US" altLang="x-none" dirty="0" smtClean="0">
                <a:latin typeface="Calibri" charset="0"/>
                <a:ea typeface="MS PGothic" charset="-128"/>
              </a:rPr>
              <a:t>amount </a:t>
            </a:r>
            <a:r>
              <a:rPr lang="en-US" altLang="x-none" dirty="0">
                <a:latin typeface="Calibri" charset="0"/>
                <a:ea typeface="MS PGothic" charset="-128"/>
              </a:rPr>
              <a:t>reabsorbed or </a:t>
            </a:r>
            <a:r>
              <a:rPr lang="en-US" altLang="x-none" dirty="0" smtClean="0">
                <a:latin typeface="Calibri" charset="0"/>
                <a:ea typeface="MS PGothic" charset="-128"/>
              </a:rPr>
              <a:t>secreted) </a:t>
            </a:r>
            <a:endParaRPr lang="en-US" dirty="0" smtClean="0"/>
          </a:p>
          <a:p>
            <a:pPr defTabSz="914400"/>
            <a:r>
              <a:rPr lang="en-US" dirty="0" smtClean="0"/>
              <a:t>C sub. = clearance of substance, </a:t>
            </a:r>
          </a:p>
          <a:p>
            <a:pPr defTabSz="914400"/>
            <a:r>
              <a:rPr lang="en-US" dirty="0" smtClean="0"/>
              <a:t>C inulin = clearance of inulin</a:t>
            </a:r>
            <a:endParaRPr lang="en-US" dirty="0"/>
          </a:p>
        </p:txBody>
      </p:sp>
    </p:spTree>
    <p:extLst>
      <p:ext uri="{BB962C8B-B14F-4D97-AF65-F5344CB8AC3E}">
        <p14:creationId xmlns:p14="http://schemas.microsoft.com/office/powerpoint/2010/main" val="833121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 y="169904"/>
            <a:ext cx="12613744" cy="990600"/>
          </a:xfrm>
        </p:spPr>
        <p:txBody>
          <a:bodyPr>
            <a:normAutofit/>
          </a:bodyPr>
          <a:lstStyle/>
          <a:p>
            <a:r>
              <a:rPr lang="en-US" sz="2800" dirty="0"/>
              <a:t>Calculation of tubular reabsorption or secretion from renal </a:t>
            </a:r>
            <a:r>
              <a:rPr lang="en-US" sz="2800" dirty="0" smtClean="0"/>
              <a:t>clearance</a:t>
            </a:r>
            <a:endParaRPr lang="en-US" sz="2800" dirty="0"/>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4" name="Content Placeholder 3"/>
          <p:cNvSpPr>
            <a:spLocks noGrp="1"/>
          </p:cNvSpPr>
          <p:nvPr>
            <p:ph sz="quarter" idx="1"/>
          </p:nvPr>
        </p:nvSpPr>
        <p:spPr>
          <a:xfrm>
            <a:off x="609460" y="3391283"/>
            <a:ext cx="10969943" cy="973821"/>
          </a:xfrm>
          <a:solidFill>
            <a:schemeClr val="accent2">
              <a:lumMod val="20000"/>
              <a:lumOff val="80000"/>
            </a:schemeClr>
          </a:solidFill>
          <a:ln>
            <a:solidFill>
              <a:schemeClr val="accent1"/>
            </a:solidFill>
          </a:ln>
        </p:spPr>
        <p:txBody>
          <a:bodyPr>
            <a:normAutofit fontScale="70000" lnSpcReduction="20000"/>
          </a:bodyPr>
          <a:lstStyle/>
          <a:p>
            <a:pPr algn="ctr"/>
            <a:r>
              <a:rPr lang="en-US" dirty="0"/>
              <a:t>Reabsorption rate can be </a:t>
            </a:r>
            <a:r>
              <a:rPr lang="en-US" dirty="0" smtClean="0"/>
              <a:t>calculated= Filtration rate - </a:t>
            </a:r>
            <a:r>
              <a:rPr lang="en-US"/>
              <a:t>excretion </a:t>
            </a:r>
            <a:r>
              <a:rPr lang="en-US" smtClean="0"/>
              <a:t>rate</a:t>
            </a:r>
            <a:br>
              <a:rPr lang="en-US" smtClean="0"/>
            </a:br>
            <a:r>
              <a:rPr lang="en-US" smtClean="0"/>
              <a:t>= </a:t>
            </a:r>
            <a:r>
              <a:rPr lang="en-US" b="1" dirty="0"/>
              <a:t>(GFR X P*)-(U* X V)</a:t>
            </a:r>
          </a:p>
          <a:p>
            <a:pPr algn="ctr"/>
            <a:r>
              <a:rPr lang="en-US" dirty="0"/>
              <a:t>* The substance needed to be assessed</a:t>
            </a:r>
            <a:r>
              <a:rPr lang="en-US" dirty="0" smtClean="0"/>
              <a:t>.</a:t>
            </a:r>
            <a:endParaRPr lang="en-US" dirty="0"/>
          </a:p>
        </p:txBody>
      </p:sp>
      <p:graphicFrame>
        <p:nvGraphicFramePr>
          <p:cNvPr id="5" name="جدول 6"/>
          <p:cNvGraphicFramePr>
            <a:graphicFrameLocks noGrp="1"/>
          </p:cNvGraphicFramePr>
          <p:nvPr>
            <p:extLst>
              <p:ext uri="{D42A27DB-BD31-4B8C-83A1-F6EECF244321}">
                <p14:modId xmlns:p14="http://schemas.microsoft.com/office/powerpoint/2010/main" val="446557862"/>
              </p:ext>
            </p:extLst>
          </p:nvPr>
        </p:nvGraphicFramePr>
        <p:xfrm>
          <a:off x="609461" y="1337507"/>
          <a:ext cx="10969942" cy="1920240"/>
        </p:xfrm>
        <a:graphic>
          <a:graphicData uri="http://schemas.openxmlformats.org/drawingml/2006/table">
            <a:tbl>
              <a:tblPr rtl="1" firstRow="1" bandRow="1">
                <a:tableStyleId>{21E4AEA4-8DFA-4A89-87EB-49C32662AFE0}</a:tableStyleId>
              </a:tblPr>
              <a:tblGrid>
                <a:gridCol w="5532905"/>
                <a:gridCol w="5437037"/>
              </a:tblGrid>
              <a:tr h="342895">
                <a:tc grid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en-US" sz="1800" dirty="0" smtClean="0"/>
                        <a:t>Calculation of tubular </a:t>
                      </a:r>
                      <a:r>
                        <a:rPr lang="en-US" altLang="en-US" sz="1800" u="sng" dirty="0" smtClean="0"/>
                        <a:t>reabsorption</a:t>
                      </a:r>
                      <a:r>
                        <a:rPr lang="en-US" altLang="en-US" sz="1800" dirty="0" smtClean="0"/>
                        <a:t> </a:t>
                      </a:r>
                      <a:endParaRPr lang="en-US" sz="1800"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GB" altLang="ar-SA" sz="1600" b="1" dirty="0" smtClean="0">
                        <a:latin typeface="Gill Sans MT" panose="020B0502020104020203" pitchFamily="34" charset="0"/>
                      </a:endParaRPr>
                    </a:p>
                  </a:txBody>
                  <a:tcPr>
                    <a:solidFill>
                      <a:srgbClr val="F9FCFD"/>
                    </a:solidFill>
                  </a:tcPr>
                </a:tc>
              </a:tr>
              <a:tr h="857238">
                <a:tc>
                  <a:txBody>
                    <a:bodyPr/>
                    <a:lstStyle/>
                    <a:p>
                      <a:pPr algn="ctr" rtl="1"/>
                      <a:r>
                        <a:rPr lang="en-US" altLang="en-US" sz="1800" dirty="0" smtClean="0"/>
                        <a:t>Substances </a:t>
                      </a:r>
                      <a:r>
                        <a:rPr lang="en-US" altLang="en-US" sz="1800" u="sng" dirty="0" smtClean="0"/>
                        <a:t>highly reabsorbed </a:t>
                      </a:r>
                    </a:p>
                    <a:p>
                      <a:pPr algn="ctr" rtl="1"/>
                      <a:r>
                        <a:rPr lang="en-US" altLang="en-US" sz="1800" dirty="0" smtClean="0">
                          <a:solidFill>
                            <a:srgbClr val="FF0000"/>
                          </a:solidFill>
                        </a:rPr>
                        <a:t>(Na+)</a:t>
                      </a:r>
                      <a:endParaRPr lang="en-US" altLang="en-US" sz="1800" b="1" kern="1200" dirty="0" smtClean="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altLang="en-US" sz="1800" dirty="0" smtClean="0"/>
                        <a:t>Substances that are </a:t>
                      </a:r>
                      <a:r>
                        <a:rPr lang="en-US" altLang="en-US" sz="1800" u="sng" dirty="0" smtClean="0"/>
                        <a:t>completely reabsorbed</a:t>
                      </a:r>
                      <a:r>
                        <a:rPr lang="en-US" altLang="en-US" sz="1800" dirty="0" smtClean="0"/>
                        <a:t> from the tubules </a:t>
                      </a:r>
                    </a:p>
                    <a:p>
                      <a:pPr algn="ctr" rtl="1"/>
                      <a:r>
                        <a:rPr lang="en-US" altLang="en-US" sz="1800" dirty="0" smtClean="0">
                          <a:solidFill>
                            <a:srgbClr val="FF0000"/>
                          </a:solidFill>
                        </a:rPr>
                        <a:t>(amino acids, glucose) </a:t>
                      </a:r>
                      <a:endParaRPr lang="ar-SA" sz="18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066">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en-US" sz="1800" dirty="0" smtClean="0"/>
                        <a:t> </a:t>
                      </a:r>
                      <a:r>
                        <a:rPr lang="en-US" altLang="en-US" sz="1800" b="1" dirty="0" smtClean="0"/>
                        <a:t>clearance</a:t>
                      </a:r>
                      <a:r>
                        <a:rPr lang="en-US" altLang="en-US" sz="1800" b="1" baseline="0" dirty="0" smtClean="0"/>
                        <a:t> </a:t>
                      </a:r>
                      <a:r>
                        <a:rPr lang="en-US" altLang="en-US" sz="1800" b="1" dirty="0" smtClean="0"/>
                        <a:t>&lt; 1% </a:t>
                      </a:r>
                      <a:r>
                        <a:rPr lang="en-US" altLang="en-US" sz="1800" dirty="0" smtClean="0"/>
                        <a:t>of the GFR.</a:t>
                      </a:r>
                      <a:endParaRPr lang="en-US" altLang="en-US" sz="1800"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en-US" sz="1800" b="1" dirty="0" smtClean="0"/>
                        <a:t>clearance = zero </a:t>
                      </a:r>
                    </a:p>
                    <a:p>
                      <a:pPr marL="0" marR="0" indent="0" algn="ctr" defTabSz="914400" rtl="1" eaLnBrk="1" fontAlgn="auto" latinLnBrk="0" hangingPunct="1">
                        <a:lnSpc>
                          <a:spcPct val="100000"/>
                        </a:lnSpc>
                        <a:spcBef>
                          <a:spcPts val="0"/>
                        </a:spcBef>
                        <a:spcAft>
                          <a:spcPts val="0"/>
                        </a:spcAft>
                        <a:buClrTx/>
                        <a:buSzTx/>
                        <a:buFontTx/>
                        <a:buNone/>
                        <a:tabLst/>
                        <a:defRPr/>
                      </a:pPr>
                      <a:r>
                        <a:rPr lang="en-US" altLang="en-US" sz="1800" dirty="0" smtClean="0"/>
                        <a:t>because the urinary secretion is zero.</a:t>
                      </a:r>
                      <a:endParaRPr lang="en-US" altLang="en-US" sz="1800"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Content Placeholder 3"/>
          <p:cNvSpPr txBox="1">
            <a:spLocks/>
          </p:cNvSpPr>
          <p:nvPr/>
        </p:nvSpPr>
        <p:spPr>
          <a:xfrm>
            <a:off x="609460" y="4473527"/>
            <a:ext cx="10969943" cy="996001"/>
          </a:xfrm>
          <a:prstGeom prst="rect">
            <a:avLst/>
          </a:prstGeom>
          <a:solidFill>
            <a:schemeClr val="accent2">
              <a:lumMod val="20000"/>
              <a:lumOff val="80000"/>
            </a:schemeClr>
          </a:solidFill>
          <a:ln>
            <a:solidFill>
              <a:schemeClr val="accent1"/>
            </a:solidFill>
          </a:ln>
        </p:spPr>
        <p:txBody>
          <a:bodyPr vert="horz" lIns="101590" tIns="50795" rIns="101590" bIns="50795">
            <a:normAutofit fontScale="77500" lnSpcReduction="20000"/>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lgn="ctr" defTabSz="914400"/>
            <a:r>
              <a:rPr lang="en-US" dirty="0" smtClean="0"/>
              <a:t>If </a:t>
            </a:r>
            <a:r>
              <a:rPr lang="en-US" dirty="0" smtClean="0">
                <a:solidFill>
                  <a:srgbClr val="FF0000"/>
                </a:solidFill>
              </a:rPr>
              <a:t>excretion rate </a:t>
            </a:r>
            <a:r>
              <a:rPr lang="en-US" dirty="0" smtClean="0"/>
              <a:t>of a substance is </a:t>
            </a:r>
            <a:r>
              <a:rPr lang="en-US" dirty="0" smtClean="0">
                <a:solidFill>
                  <a:srgbClr val="FF0000"/>
                </a:solidFill>
              </a:rPr>
              <a:t>greater</a:t>
            </a:r>
            <a:r>
              <a:rPr lang="en-US" dirty="0" smtClean="0"/>
              <a:t> than the </a:t>
            </a:r>
            <a:r>
              <a:rPr lang="en-US" dirty="0" smtClean="0">
                <a:solidFill>
                  <a:srgbClr val="FF0000"/>
                </a:solidFill>
              </a:rPr>
              <a:t>filtered load</a:t>
            </a:r>
            <a:r>
              <a:rPr lang="en-US" dirty="0" smtClean="0"/>
              <a:t>, then the rate at which it appears in the urine represents</a:t>
            </a:r>
            <a:br>
              <a:rPr lang="en-US" dirty="0" smtClean="0"/>
            </a:br>
            <a:r>
              <a:rPr lang="en-US" dirty="0" smtClean="0"/>
              <a:t> the sum of the rate of glomerular filtration + tubular secretion</a:t>
            </a:r>
            <a:endParaRPr lang="en-US" dirty="0"/>
          </a:p>
        </p:txBody>
      </p:sp>
      <p:sp>
        <p:nvSpPr>
          <p:cNvPr id="7" name="Content Placeholder 3"/>
          <p:cNvSpPr txBox="1">
            <a:spLocks/>
          </p:cNvSpPr>
          <p:nvPr/>
        </p:nvSpPr>
        <p:spPr>
          <a:xfrm>
            <a:off x="609460" y="5577951"/>
            <a:ext cx="10969943" cy="659362"/>
          </a:xfrm>
          <a:prstGeom prst="rect">
            <a:avLst/>
          </a:prstGeom>
          <a:solidFill>
            <a:schemeClr val="accent2">
              <a:lumMod val="20000"/>
              <a:lumOff val="80000"/>
            </a:schemeClr>
          </a:solidFill>
          <a:ln>
            <a:solidFill>
              <a:schemeClr val="accent1"/>
            </a:solidFill>
          </a:ln>
        </p:spPr>
        <p:txBody>
          <a:bodyPr vert="horz" lIns="101590" tIns="50795" rIns="101590" bIns="50795">
            <a:normAutofit fontScale="62500" lnSpcReduction="20000"/>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r>
              <a:rPr lang="en-US" dirty="0" smtClean="0"/>
              <a:t>Secretion* = (U* X V) - (GFR X P*).</a:t>
            </a:r>
          </a:p>
          <a:p>
            <a:pPr defTabSz="914400"/>
            <a:r>
              <a:rPr lang="en-US" dirty="0" smtClean="0"/>
              <a:t>* indicate the substance</a:t>
            </a:r>
            <a:endParaRPr lang="en-US" dirty="0"/>
          </a:p>
        </p:txBody>
      </p:sp>
      <p:sp>
        <p:nvSpPr>
          <p:cNvPr id="9" name="TextBox 8"/>
          <p:cNvSpPr txBox="1"/>
          <p:nvPr/>
        </p:nvSpPr>
        <p:spPr>
          <a:xfrm>
            <a:off x="9549089" y="-709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a:t>
            </a:r>
            <a:r>
              <a:rPr lang="en-US" sz="1400" b="1" u="sng" dirty="0" smtClean="0"/>
              <a:t>FEMALES</a:t>
            </a:r>
            <a:r>
              <a:rPr lang="en-US" sz="1400" b="1" u="sng" dirty="0"/>
              <a:t>’ SLIDES </a:t>
            </a:r>
          </a:p>
        </p:txBody>
      </p:sp>
    </p:spTree>
    <p:extLst>
      <p:ext uri="{BB962C8B-B14F-4D97-AF65-F5344CB8AC3E}">
        <p14:creationId xmlns:p14="http://schemas.microsoft.com/office/powerpoint/2010/main" val="1552728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4" name="Content Placeholder 3"/>
          <p:cNvSpPr>
            <a:spLocks noGrp="1"/>
          </p:cNvSpPr>
          <p:nvPr>
            <p:ph sz="quarter" idx="1"/>
          </p:nvPr>
        </p:nvSpPr>
        <p:spPr>
          <a:xfrm>
            <a:off x="609461" y="1219200"/>
            <a:ext cx="10813544" cy="2281808"/>
          </a:xfrm>
        </p:spPr>
        <p:txBody>
          <a:bodyPr>
            <a:normAutofit/>
          </a:bodyPr>
          <a:lstStyle/>
          <a:p>
            <a:r>
              <a:rPr lang="en-US" sz="1600" dirty="0" smtClean="0"/>
              <a:t>To measure Renal blood flow:</a:t>
            </a:r>
          </a:p>
          <a:p>
            <a:pPr marL="514350" indent="-514350">
              <a:buFont typeface="+mj-lt"/>
              <a:buAutoNum type="arabicPeriod"/>
            </a:pPr>
            <a:r>
              <a:rPr lang="en-US" sz="1600" dirty="0" smtClean="0"/>
              <a:t>Measure renal plasma flow</a:t>
            </a:r>
          </a:p>
          <a:p>
            <a:pPr marL="514350" indent="-514350">
              <a:buFont typeface="+mj-lt"/>
              <a:buAutoNum type="arabicPeriod"/>
            </a:pPr>
            <a:r>
              <a:rPr lang="en-US" sz="1600" dirty="0" smtClean="0"/>
              <a:t>Calculate actual blood flow from hematocrit</a:t>
            </a:r>
          </a:p>
          <a:p>
            <a:pPr lvl="0"/>
            <a:r>
              <a:rPr lang="en-US" sz="1600" dirty="0" smtClean="0"/>
              <a:t>Substances used </a:t>
            </a:r>
            <a:r>
              <a:rPr lang="en-US" altLang="en-US" sz="1600" dirty="0">
                <a:latin typeface="Gill Sans MT" pitchFamily="34" charset="0"/>
              </a:rPr>
              <a:t>for measurement of GFR are</a:t>
            </a:r>
            <a:r>
              <a:rPr lang="en-US" altLang="en-US" sz="1600" dirty="0">
                <a:solidFill>
                  <a:srgbClr val="FF0000"/>
                </a:solidFill>
                <a:latin typeface="Gill Sans MT" pitchFamily="34" charset="0"/>
              </a:rPr>
              <a:t> not </a:t>
            </a:r>
            <a:r>
              <a:rPr lang="en-US" altLang="en-US" sz="1600" dirty="0">
                <a:latin typeface="Gill Sans MT" pitchFamily="34" charset="0"/>
              </a:rPr>
              <a:t>suitable for the measurement of Renal Blood </a:t>
            </a:r>
            <a:r>
              <a:rPr lang="en-US" altLang="en-US" sz="1600" dirty="0" smtClean="0">
                <a:latin typeface="Gill Sans MT" pitchFamily="34" charset="0"/>
              </a:rPr>
              <a:t>Flow.</a:t>
            </a:r>
            <a:endParaRPr lang="en-US" sz="1600" dirty="0">
              <a:latin typeface="Gill Sans MT" pitchFamily="34" charset="0"/>
            </a:endParaRPr>
          </a:p>
          <a:p>
            <a:pPr lvl="0"/>
            <a:r>
              <a:rPr lang="en-US" altLang="en-US" sz="1600" b="1" dirty="0" smtClean="0">
                <a:latin typeface="Gill Sans MT" pitchFamily="34" charset="0"/>
              </a:rPr>
              <a:t>Because</a:t>
            </a:r>
            <a:r>
              <a:rPr lang="en-US" altLang="en-US" sz="1600" dirty="0" smtClean="0">
                <a:latin typeface="Gill Sans MT" pitchFamily="34" charset="0"/>
              </a:rPr>
              <a:t> Inulin clearance</a:t>
            </a:r>
            <a:r>
              <a:rPr lang="en-US" altLang="en-US" sz="1600" dirty="0" smtClean="0">
                <a:solidFill>
                  <a:srgbClr val="FF0000"/>
                </a:solidFill>
                <a:latin typeface="Gill Sans MT" pitchFamily="34" charset="0"/>
              </a:rPr>
              <a:t> </a:t>
            </a:r>
            <a:r>
              <a:rPr lang="en-US" altLang="en-US" sz="1600" dirty="0">
                <a:solidFill>
                  <a:srgbClr val="FF0000"/>
                </a:solidFill>
                <a:latin typeface="Gill Sans MT" pitchFamily="34" charset="0"/>
              </a:rPr>
              <a:t>only </a:t>
            </a:r>
            <a:r>
              <a:rPr lang="en-US" altLang="en-US" sz="1600" dirty="0">
                <a:latin typeface="Gill Sans MT" pitchFamily="34" charset="0"/>
              </a:rPr>
              <a:t>reflects the volume of </a:t>
            </a:r>
            <a:r>
              <a:rPr lang="en-US" altLang="en-US" sz="1600" dirty="0">
                <a:solidFill>
                  <a:srgbClr val="FF0000"/>
                </a:solidFill>
                <a:latin typeface="Gill Sans MT" pitchFamily="34" charset="0"/>
              </a:rPr>
              <a:t>plasma that is </a:t>
            </a:r>
            <a:r>
              <a:rPr lang="en-US" altLang="en-US" sz="1600" dirty="0" smtClean="0">
                <a:solidFill>
                  <a:srgbClr val="FF0000"/>
                </a:solidFill>
                <a:latin typeface="Gill Sans MT" pitchFamily="34" charset="0"/>
              </a:rPr>
              <a:t>filtered, </a:t>
            </a:r>
            <a:r>
              <a:rPr lang="en-US" altLang="en-US" sz="1600" dirty="0">
                <a:latin typeface="Gill Sans MT" pitchFamily="34" charset="0"/>
              </a:rPr>
              <a:t>and not that remains unfiltered and yet passes through the kidney </a:t>
            </a:r>
            <a:r>
              <a:rPr lang="en-US" altLang="en-US" sz="1600" dirty="0">
                <a:latin typeface="Bookman Old Style" panose="02050604050505020204" pitchFamily="18" charset="0"/>
              </a:rPr>
              <a:t>→</a:t>
            </a:r>
            <a:r>
              <a:rPr lang="en-US" altLang="en-US" sz="1600" dirty="0">
                <a:solidFill>
                  <a:srgbClr val="C00000"/>
                </a:solidFill>
                <a:latin typeface="Bookman Old Style" panose="02050604050505020204" pitchFamily="18" charset="0"/>
              </a:rPr>
              <a:t> </a:t>
            </a:r>
            <a:r>
              <a:rPr lang="en-US" altLang="en-US" sz="1600" dirty="0" smtClean="0">
                <a:latin typeface="Gill Sans MT" pitchFamily="34" charset="0"/>
              </a:rPr>
              <a:t>it </a:t>
            </a:r>
            <a:r>
              <a:rPr lang="en-US" altLang="en-US" sz="1600" dirty="0">
                <a:latin typeface="Gill Sans MT" pitchFamily="34" charset="0"/>
              </a:rPr>
              <a:t>is known that only 1/5 of the plasma that enters the kidneys gets </a:t>
            </a:r>
            <a:r>
              <a:rPr lang="en-US" altLang="en-US" sz="1600" dirty="0" smtClean="0">
                <a:latin typeface="Gill Sans MT" pitchFamily="34" charset="0"/>
              </a:rPr>
              <a:t>filtered, so, we use other substances with special criteria.</a:t>
            </a:r>
            <a:endParaRPr lang="en-US" sz="1600" dirty="0">
              <a:latin typeface="Gill Sans MT" pitchFamily="34" charset="0"/>
            </a:endParaRPr>
          </a:p>
          <a:p>
            <a:endParaRPr lang="en-US" sz="1600" dirty="0"/>
          </a:p>
        </p:txBody>
      </p:sp>
      <p:sp>
        <p:nvSpPr>
          <p:cNvPr id="5" name="Title 1"/>
          <p:cNvSpPr txBox="1">
            <a:spLocks/>
          </p:cNvSpPr>
          <p:nvPr/>
        </p:nvSpPr>
        <p:spPr>
          <a:xfrm>
            <a:off x="609459" y="228600"/>
            <a:ext cx="10969943" cy="990600"/>
          </a:xfrm>
          <a:prstGeom prst="rect">
            <a:avLst/>
          </a:prstGeom>
        </p:spPr>
        <p:txBody>
          <a:bodyPr vert="horz" lIns="101590" tIns="50795" rIns="101590" bIns="50795" anchor="b" anchorCtr="0">
            <a:normAutofit fontScale="92500"/>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dirty="0" smtClean="0"/>
              <a:t>Measurement of Renal Blood Flow &amp; Plasma Flow</a:t>
            </a:r>
            <a:endParaRPr lang="en-US" dirty="0"/>
          </a:p>
        </p:txBody>
      </p:sp>
      <p:sp>
        <p:nvSpPr>
          <p:cNvPr id="7" name="Content Placeholder 3"/>
          <p:cNvSpPr txBox="1">
            <a:spLocks/>
          </p:cNvSpPr>
          <p:nvPr/>
        </p:nvSpPr>
        <p:spPr>
          <a:xfrm>
            <a:off x="333772" y="3480267"/>
            <a:ext cx="7128792" cy="210466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r>
              <a:rPr lang="en-US" sz="1600" dirty="0" smtClean="0"/>
              <a:t>Criteria of substance needed to measure Renal Plasma flow by clearance method </a:t>
            </a:r>
            <a:r>
              <a:rPr lang="en-US" sz="1600" dirty="0"/>
              <a:t>:  </a:t>
            </a:r>
            <a:r>
              <a:rPr lang="en-US" sz="1800" dirty="0" smtClean="0"/>
              <a:t>( Properties )</a:t>
            </a:r>
            <a:endParaRPr lang="en-US" sz="1600" dirty="0" smtClean="0"/>
          </a:p>
          <a:p>
            <a:pPr marL="0" indent="0" defTabSz="914400">
              <a:buNone/>
            </a:pPr>
            <a:r>
              <a:rPr lang="en-US" sz="1600" dirty="0"/>
              <a:t> </a:t>
            </a:r>
            <a:r>
              <a:rPr lang="en-US" sz="1600" dirty="0" smtClean="0"/>
              <a:t>     1. Freely Filtered      2. </a:t>
            </a:r>
            <a:r>
              <a:rPr lang="en-US" sz="1600" dirty="0" smtClean="0">
                <a:solidFill>
                  <a:srgbClr val="FF0000"/>
                </a:solidFill>
                <a:latin typeface="Gill Sans MT" pitchFamily="34" charset="0"/>
              </a:rPr>
              <a:t>R</a:t>
            </a:r>
            <a:r>
              <a:rPr lang="en-US" altLang="en-US" sz="1600" dirty="0" smtClean="0">
                <a:solidFill>
                  <a:srgbClr val="FF0000"/>
                </a:solidFill>
                <a:latin typeface="Gill Sans MT" pitchFamily="34" charset="0"/>
              </a:rPr>
              <a:t>apidly</a:t>
            </a:r>
            <a:r>
              <a:rPr lang="en-US" altLang="en-US" sz="1600" dirty="0">
                <a:solidFill>
                  <a:srgbClr val="FF0000"/>
                </a:solidFill>
                <a:latin typeface="Gill Sans MT" pitchFamily="34" charset="0"/>
              </a:rPr>
              <a:t> and completely secreted by the </a:t>
            </a:r>
            <a:r>
              <a:rPr lang="en-US" altLang="en-US" sz="1600" dirty="0" smtClean="0">
                <a:solidFill>
                  <a:srgbClr val="FF0000"/>
                </a:solidFill>
                <a:latin typeface="Gill Sans MT" pitchFamily="34" charset="0"/>
              </a:rPr>
              <a:t>RTC      </a:t>
            </a:r>
          </a:p>
          <a:p>
            <a:pPr marL="0" indent="0" defTabSz="914400">
              <a:buNone/>
            </a:pPr>
            <a:r>
              <a:rPr lang="en-US" altLang="en-US" sz="1600" dirty="0">
                <a:solidFill>
                  <a:srgbClr val="FF0000"/>
                </a:solidFill>
                <a:latin typeface="Gill Sans MT" pitchFamily="34" charset="0"/>
              </a:rPr>
              <a:t> </a:t>
            </a:r>
            <a:r>
              <a:rPr lang="en-US" altLang="en-US" sz="1600" dirty="0" smtClean="0">
                <a:solidFill>
                  <a:srgbClr val="FF0000"/>
                </a:solidFill>
                <a:latin typeface="Gill Sans MT" pitchFamily="34" charset="0"/>
              </a:rPr>
              <a:t>     </a:t>
            </a:r>
            <a:r>
              <a:rPr lang="en-US" altLang="en-US" sz="1600" dirty="0" smtClean="0">
                <a:latin typeface="Gill Sans MT" pitchFamily="34" charset="0"/>
              </a:rPr>
              <a:t>3. Not reabsorbed      4. Non toxic      5. </a:t>
            </a:r>
            <a:r>
              <a:rPr lang="en-US" sz="1600" dirty="0" smtClean="0"/>
              <a:t>Easily measured . </a:t>
            </a:r>
          </a:p>
          <a:p>
            <a:pPr marL="0" indent="0" defTabSz="914400">
              <a:buNone/>
            </a:pPr>
            <a:endParaRPr lang="en-US" sz="1600" dirty="0" smtClean="0"/>
          </a:p>
          <a:p>
            <a:pPr marL="0" indent="0" defTabSz="914400">
              <a:buNone/>
            </a:pPr>
            <a:r>
              <a:rPr lang="en-US" altLang="en-US" sz="1600" b="1" dirty="0" smtClean="0">
                <a:latin typeface="Gill Sans MT" pitchFamily="34" charset="0"/>
              </a:rPr>
              <a:t>Example:  Para-amino-</a:t>
            </a:r>
            <a:r>
              <a:rPr lang="en-US" altLang="en-US" sz="1600" b="1" dirty="0" err="1" smtClean="0">
                <a:latin typeface="Gill Sans MT" pitchFamily="34" charset="0"/>
              </a:rPr>
              <a:t>hippuric</a:t>
            </a:r>
            <a:r>
              <a:rPr lang="en-US" altLang="en-US" sz="1600" b="1" dirty="0">
                <a:latin typeface="Gill Sans MT" pitchFamily="34" charset="0"/>
              </a:rPr>
              <a:t>-</a:t>
            </a:r>
            <a:r>
              <a:rPr lang="en-US" altLang="en-US" sz="1600" b="1" dirty="0" smtClean="0">
                <a:latin typeface="Gill Sans MT" pitchFamily="34" charset="0"/>
              </a:rPr>
              <a:t>Acid (</a:t>
            </a:r>
            <a:r>
              <a:rPr lang="en-US" altLang="en-US" sz="1600" b="1" dirty="0" smtClean="0">
                <a:solidFill>
                  <a:srgbClr val="FF0000"/>
                </a:solidFill>
                <a:latin typeface="Gill Sans MT" pitchFamily="34" charset="0"/>
              </a:rPr>
              <a:t>PAHA</a:t>
            </a:r>
            <a:r>
              <a:rPr lang="en-US" altLang="en-US" sz="1600" b="1" dirty="0" smtClean="0">
                <a:latin typeface="Gill Sans MT" pitchFamily="34" charset="0"/>
              </a:rPr>
              <a:t>): </a:t>
            </a:r>
          </a:p>
          <a:p>
            <a:pPr marL="0" lvl="0" indent="0" defTabSz="914400">
              <a:buNone/>
            </a:pPr>
            <a:r>
              <a:rPr lang="en-US" altLang="en-US" sz="1600" b="1" dirty="0">
                <a:latin typeface="Gill Sans MT" pitchFamily="34" charset="0"/>
              </a:rPr>
              <a:t> </a:t>
            </a:r>
            <a:r>
              <a:rPr lang="en-US" altLang="en-US" sz="1600" b="1" dirty="0" smtClean="0">
                <a:latin typeface="Gill Sans MT" pitchFamily="34" charset="0"/>
              </a:rPr>
              <a:t>    90</a:t>
            </a:r>
            <a:r>
              <a:rPr lang="en-US" altLang="en-US" sz="1600" b="1" dirty="0">
                <a:latin typeface="Gill Sans MT" pitchFamily="34" charset="0"/>
              </a:rPr>
              <a:t>% </a:t>
            </a:r>
            <a:r>
              <a:rPr lang="en-US" altLang="en-US" sz="1600" dirty="0">
                <a:latin typeface="Gill Sans MT" pitchFamily="34" charset="0"/>
              </a:rPr>
              <a:t>of plasma </a:t>
            </a:r>
            <a:r>
              <a:rPr lang="en-US" altLang="en-US" sz="1600" dirty="0" smtClean="0">
                <a:latin typeface="Gill Sans MT" pitchFamily="34" charset="0"/>
              </a:rPr>
              <a:t>flowing </a:t>
            </a:r>
            <a:r>
              <a:rPr lang="en-US" altLang="en-US" sz="1600" dirty="0">
                <a:latin typeface="Gill Sans MT" pitchFamily="34" charset="0"/>
              </a:rPr>
              <a:t>through the kidney is completely cleared of </a:t>
            </a:r>
            <a:r>
              <a:rPr lang="en-US" altLang="en-US" sz="1600" dirty="0" smtClean="0">
                <a:latin typeface="Gill Sans MT" pitchFamily="34" charset="0"/>
              </a:rPr>
              <a:t>PAHA.</a:t>
            </a:r>
            <a:r>
              <a:rPr lang="en-US" altLang="en-US" sz="1600" dirty="0">
                <a:latin typeface="Gill Sans MT" pitchFamily="34" charset="0"/>
              </a:rPr>
              <a:t> </a:t>
            </a:r>
            <a:r>
              <a:rPr lang="en-US" altLang="en-US" sz="1600" dirty="0" smtClean="0">
                <a:solidFill>
                  <a:schemeClr val="bg1">
                    <a:lumMod val="65000"/>
                  </a:schemeClr>
                </a:solidFill>
                <a:latin typeface="Gill Sans MT" pitchFamily="34" charset="0"/>
              </a:rPr>
              <a:t>Even when it goes through peritubular capillaries it get secreted completely </a:t>
            </a:r>
          </a:p>
        </p:txBody>
      </p:sp>
      <p:pic>
        <p:nvPicPr>
          <p:cNvPr id="8" name="Picture 5" descr="http://ocw.tufts.edu/data/33/494984/495036_xlarge.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45" t="8824" r="2204" b="5883"/>
          <a:stretch/>
        </p:blipFill>
        <p:spPr>
          <a:xfrm>
            <a:off x="7722688" y="3525094"/>
            <a:ext cx="3563674" cy="2208406"/>
          </a:xfrm>
          <a:prstGeom prst="rect">
            <a:avLst/>
          </a:prstGeom>
        </p:spPr>
      </p:pic>
      <p:sp>
        <p:nvSpPr>
          <p:cNvPr id="9" name="TextBox 8"/>
          <p:cNvSpPr txBox="1"/>
          <p:nvPr/>
        </p:nvSpPr>
        <p:spPr>
          <a:xfrm>
            <a:off x="1276979" y="6406981"/>
            <a:ext cx="2009121" cy="276999"/>
          </a:xfrm>
          <a:prstGeom prst="rect">
            <a:avLst/>
          </a:prstGeom>
          <a:solidFill>
            <a:schemeClr val="bg1">
              <a:lumMod val="95000"/>
            </a:schemeClr>
          </a:solidFill>
        </p:spPr>
        <p:txBody>
          <a:bodyPr wrap="square" rtlCol="0">
            <a:spAutoFit/>
          </a:bodyPr>
          <a:lstStyle/>
          <a:p>
            <a:r>
              <a:rPr lang="en-US" sz="1200" dirty="0">
                <a:solidFill>
                  <a:srgbClr val="FF0000"/>
                </a:solidFill>
                <a:latin typeface="Gill Sans MT" pitchFamily="34" charset="0"/>
              </a:rPr>
              <a:t>RTC </a:t>
            </a:r>
            <a:r>
              <a:rPr lang="en-US" sz="1200" dirty="0">
                <a:solidFill>
                  <a:prstClr val="black"/>
                </a:solidFill>
                <a:latin typeface="Gill Sans MT" pitchFamily="34" charset="0"/>
              </a:rPr>
              <a:t>= renal tubular cell</a:t>
            </a:r>
          </a:p>
        </p:txBody>
      </p:sp>
      <p:sp>
        <p:nvSpPr>
          <p:cNvPr id="10" name="TextBox 9"/>
          <p:cNvSpPr txBox="1"/>
          <p:nvPr/>
        </p:nvSpPr>
        <p:spPr>
          <a:xfrm>
            <a:off x="9504525" y="0"/>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a:t>
            </a:r>
            <a:r>
              <a:rPr lang="en-US" sz="1400" b="1" u="sng" dirty="0" smtClean="0"/>
              <a:t>FEMALES</a:t>
            </a:r>
            <a:r>
              <a:rPr lang="en-US" sz="1400" b="1" u="sng" dirty="0"/>
              <a:t>’ SLIDES </a:t>
            </a:r>
          </a:p>
        </p:txBody>
      </p:sp>
    </p:spTree>
    <p:extLst>
      <p:ext uri="{BB962C8B-B14F-4D97-AF65-F5344CB8AC3E}">
        <p14:creationId xmlns:p14="http://schemas.microsoft.com/office/powerpoint/2010/main" val="993506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33772" y="1251517"/>
            <a:ext cx="11521280" cy="2825555"/>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lvl="0"/>
            <a:r>
              <a:rPr lang="en-US" altLang="en-US" dirty="0"/>
              <a:t>Para-</a:t>
            </a:r>
            <a:r>
              <a:rPr lang="en-US" altLang="en-US" dirty="0" err="1"/>
              <a:t>aminohippuric</a:t>
            </a:r>
            <a:r>
              <a:rPr lang="en-US" altLang="en-US" dirty="0"/>
              <a:t> Acid (</a:t>
            </a:r>
            <a:r>
              <a:rPr lang="en-US" altLang="en-US" dirty="0" smtClean="0"/>
              <a:t>PAHA) and its Clearance</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4" name="Content Placeholder 3"/>
          <p:cNvSpPr>
            <a:spLocks noGrp="1"/>
          </p:cNvSpPr>
          <p:nvPr>
            <p:ph sz="quarter" idx="1"/>
          </p:nvPr>
        </p:nvSpPr>
        <p:spPr>
          <a:xfrm>
            <a:off x="393416" y="1251517"/>
            <a:ext cx="10969943" cy="2700291"/>
          </a:xfrm>
        </p:spPr>
        <p:txBody>
          <a:bodyPr>
            <a:normAutofit lnSpcReduction="10000"/>
          </a:bodyPr>
          <a:lstStyle/>
          <a:p>
            <a:pPr lvl="0"/>
            <a:r>
              <a:rPr lang="en-US" sz="1600" b="1" dirty="0" smtClean="0"/>
              <a:t>It is one of the special substances used to measure the RBF </a:t>
            </a:r>
            <a:r>
              <a:rPr lang="en-US" sz="1600" b="1" dirty="0" smtClean="0">
                <a:solidFill>
                  <a:srgbClr val="FF0000"/>
                </a:solidFill>
              </a:rPr>
              <a:t>(Renal blood flow) </a:t>
            </a:r>
            <a:r>
              <a:rPr lang="en-US" sz="1600" b="1" dirty="0" smtClean="0"/>
              <a:t>. </a:t>
            </a:r>
            <a:r>
              <a:rPr lang="en-US" sz="1600" b="1" dirty="0" smtClean="0">
                <a:solidFill>
                  <a:schemeClr val="bg1">
                    <a:lumMod val="65000"/>
                  </a:schemeClr>
                </a:solidFill>
              </a:rPr>
              <a:t>( using clearance method )</a:t>
            </a:r>
          </a:p>
          <a:p>
            <a:pPr lvl="0"/>
            <a:r>
              <a:rPr lang="en-US" sz="1600" b="1" dirty="0" smtClean="0"/>
              <a:t>Properties:  </a:t>
            </a:r>
            <a:r>
              <a:rPr lang="en-GB" altLang="ar-SA" sz="1600" dirty="0" smtClean="0">
                <a:latin typeface="Gill Sans MT" pitchFamily="34" charset="0"/>
              </a:rPr>
              <a:t>When</a:t>
            </a:r>
            <a:r>
              <a:rPr lang="en-US" altLang="ar-SA" sz="1600" dirty="0" smtClean="0">
                <a:latin typeface="Gill Sans MT" pitchFamily="34" charset="0"/>
              </a:rPr>
              <a:t> </a:t>
            </a:r>
            <a:r>
              <a:rPr lang="en-US" altLang="ar-SA" sz="1600" dirty="0">
                <a:latin typeface="Gill Sans MT" pitchFamily="34" charset="0"/>
              </a:rPr>
              <a:t>it</a:t>
            </a:r>
            <a:r>
              <a:rPr lang="en-GB" altLang="ar-SA" sz="1600" dirty="0">
                <a:latin typeface="Gill Sans MT" pitchFamily="34" charset="0"/>
              </a:rPr>
              <a:t> presents below a certain </a:t>
            </a:r>
            <a:r>
              <a:rPr lang="en-GB" altLang="ar-SA" sz="1600" dirty="0" smtClean="0">
                <a:latin typeface="Gill Sans MT" pitchFamily="34" charset="0"/>
              </a:rPr>
              <a:t>concentration </a:t>
            </a:r>
            <a:r>
              <a:rPr lang="en-GB" altLang="ar-SA" sz="1600" dirty="0">
                <a:latin typeface="Gill Sans MT" pitchFamily="34" charset="0"/>
              </a:rPr>
              <a:t>in the </a:t>
            </a:r>
            <a:r>
              <a:rPr lang="en-GB" altLang="ar-SA" sz="1600" dirty="0" smtClean="0">
                <a:latin typeface="Gill Sans MT" pitchFamily="34" charset="0"/>
              </a:rPr>
              <a:t>blood; it is </a:t>
            </a:r>
            <a:r>
              <a:rPr lang="en-GB" altLang="ar-SA" sz="1600" dirty="0">
                <a:latin typeface="Gill Sans MT" pitchFamily="34" charset="0"/>
              </a:rPr>
              <a:t>completely</a:t>
            </a:r>
            <a:r>
              <a:rPr lang="en-US" altLang="en-US" sz="1600" dirty="0">
                <a:latin typeface="Gill Sans MT" pitchFamily="34" charset="0"/>
              </a:rPr>
              <a:t> cleared from the renal plasma</a:t>
            </a:r>
            <a:r>
              <a:rPr lang="en-GB" altLang="ar-SA" sz="1600" dirty="0">
                <a:latin typeface="Gill Sans MT" pitchFamily="34" charset="0"/>
              </a:rPr>
              <a:t> by a single circulation through the </a:t>
            </a:r>
            <a:r>
              <a:rPr lang="en-GB" altLang="ar-SA" sz="1600" dirty="0" smtClean="0">
                <a:latin typeface="Gill Sans MT" pitchFamily="34" charset="0"/>
              </a:rPr>
              <a:t>kidney, due to it being:</a:t>
            </a:r>
            <a:endParaRPr lang="en-US" sz="1600" dirty="0" smtClean="0"/>
          </a:p>
          <a:p>
            <a:pPr marL="514350" indent="-514350">
              <a:buFont typeface="+mj-lt"/>
              <a:buAutoNum type="arabicPeriod"/>
            </a:pPr>
            <a:r>
              <a:rPr lang="en-US" sz="1600" dirty="0" smtClean="0"/>
              <a:t>Freely (easily) filtered</a:t>
            </a:r>
          </a:p>
          <a:p>
            <a:pPr marL="514350" indent="-514350">
              <a:buFont typeface="+mj-lt"/>
              <a:buAutoNum type="arabicPeriod"/>
            </a:pPr>
            <a:r>
              <a:rPr lang="en-US" sz="1600" dirty="0" smtClean="0"/>
              <a:t>Secreted by renal tubules</a:t>
            </a:r>
          </a:p>
          <a:p>
            <a:pPr marL="514350" indent="-514350">
              <a:buFont typeface="+mj-lt"/>
              <a:buAutoNum type="arabicPeriod"/>
            </a:pPr>
            <a:r>
              <a:rPr lang="en-US" sz="1600" dirty="0" smtClean="0"/>
              <a:t>Not reabsorbed after filtration</a:t>
            </a:r>
          </a:p>
          <a:p>
            <a:pPr lvl="0"/>
            <a:r>
              <a:rPr lang="en-US" sz="1600" b="1" dirty="0" smtClean="0"/>
              <a:t>Other properties (as mentioned in slide 12): </a:t>
            </a:r>
          </a:p>
          <a:p>
            <a:pPr marL="0" lvl="0" indent="0">
              <a:buNone/>
            </a:pPr>
            <a:r>
              <a:rPr lang="en-GB" sz="1600" dirty="0" smtClean="0">
                <a:latin typeface="Gill Sans MT" pitchFamily="34" charset="0"/>
              </a:rPr>
              <a:t>Doesn’t</a:t>
            </a:r>
            <a:r>
              <a:rPr lang="en-GB" altLang="ar-SA" sz="1600" dirty="0" smtClean="0">
                <a:latin typeface="Gill Sans MT" pitchFamily="34" charset="0"/>
              </a:rPr>
              <a:t> </a:t>
            </a:r>
            <a:r>
              <a:rPr lang="en-GB" altLang="ar-SA" sz="1600" dirty="0">
                <a:latin typeface="Gill Sans MT" pitchFamily="34" charset="0"/>
              </a:rPr>
              <a:t>enter RBC</a:t>
            </a:r>
            <a:r>
              <a:rPr lang="en-GB" altLang="en-US" sz="1600" dirty="0">
                <a:latin typeface="Gill Sans MT" pitchFamily="34" charset="0"/>
              </a:rPr>
              <a:t>’</a:t>
            </a:r>
            <a:r>
              <a:rPr lang="en-GB" altLang="ar-SA" sz="1600" dirty="0">
                <a:latin typeface="Gill Sans MT" pitchFamily="34" charset="0"/>
              </a:rPr>
              <a:t>s or other tissue </a:t>
            </a:r>
            <a:r>
              <a:rPr lang="en-GB" altLang="ar-SA" sz="1600" dirty="0" smtClean="0">
                <a:latin typeface="Gill Sans MT" pitchFamily="34" charset="0"/>
              </a:rPr>
              <a:t>cells  -  isn’t </a:t>
            </a:r>
            <a:r>
              <a:rPr lang="en-GB" altLang="ar-SA" sz="1600" dirty="0">
                <a:latin typeface="Gill Sans MT" pitchFamily="34" charset="0"/>
              </a:rPr>
              <a:t>metabolized by </a:t>
            </a:r>
            <a:r>
              <a:rPr lang="en-GB" altLang="ar-SA" sz="1600" dirty="0" smtClean="0">
                <a:latin typeface="Gill Sans MT" pitchFamily="34" charset="0"/>
              </a:rPr>
              <a:t>tissues  -  </a:t>
            </a:r>
          </a:p>
          <a:p>
            <a:pPr marL="0" lvl="0" indent="0">
              <a:buNone/>
            </a:pPr>
            <a:r>
              <a:rPr lang="en-GB" altLang="ar-SA" sz="1600" dirty="0">
                <a:latin typeface="Gill Sans MT" pitchFamily="34" charset="0"/>
              </a:rPr>
              <a:t>N</a:t>
            </a:r>
            <a:r>
              <a:rPr lang="en-GB" altLang="ar-SA" sz="1600" dirty="0" smtClean="0">
                <a:latin typeface="Gill Sans MT" pitchFamily="34" charset="0"/>
              </a:rPr>
              <a:t>ot toxic -  Not </a:t>
            </a:r>
            <a:r>
              <a:rPr lang="en-GB" altLang="ar-SA" sz="1600" dirty="0">
                <a:latin typeface="Gill Sans MT" pitchFamily="34" charset="0"/>
              </a:rPr>
              <a:t>adsorbed to the </a:t>
            </a:r>
            <a:r>
              <a:rPr lang="en-GB" altLang="ar-SA" sz="1600" dirty="0" err="1" smtClean="0">
                <a:latin typeface="Gill Sans MT" pitchFamily="34" charset="0"/>
              </a:rPr>
              <a:t>unfiltrated</a:t>
            </a:r>
            <a:r>
              <a:rPr lang="en-GB" altLang="ar-SA" sz="1600" dirty="0" smtClean="0">
                <a:latin typeface="Gill Sans MT" pitchFamily="34" charset="0"/>
              </a:rPr>
              <a:t> </a:t>
            </a:r>
            <a:r>
              <a:rPr lang="en-GB" altLang="ar-SA" sz="1600" dirty="0">
                <a:latin typeface="Gill Sans MT" pitchFamily="34" charset="0"/>
              </a:rPr>
              <a:t>plasma </a:t>
            </a:r>
            <a:r>
              <a:rPr lang="en-GB" altLang="ar-SA" sz="1600" dirty="0" smtClean="0">
                <a:latin typeface="Gill Sans MT" pitchFamily="34" charset="0"/>
              </a:rPr>
              <a:t>proteins .</a:t>
            </a:r>
          </a:p>
        </p:txBody>
      </p:sp>
      <p:grpSp>
        <p:nvGrpSpPr>
          <p:cNvPr id="5" name="Group 4"/>
          <p:cNvGrpSpPr/>
          <p:nvPr/>
        </p:nvGrpSpPr>
        <p:grpSpPr>
          <a:xfrm>
            <a:off x="7543001" y="1853292"/>
            <a:ext cx="2773046" cy="1952292"/>
            <a:chOff x="2543255" y="1701721"/>
            <a:chExt cx="1748736" cy="890565"/>
          </a:xfrm>
        </p:grpSpPr>
        <p:sp>
          <p:nvSpPr>
            <p:cNvPr id="6" name="Rounded Rectangle 5"/>
            <p:cNvSpPr/>
            <p:nvPr/>
          </p:nvSpPr>
          <p:spPr>
            <a:xfrm>
              <a:off x="2543255" y="1701721"/>
              <a:ext cx="1748736" cy="890565"/>
            </a:xfrm>
            <a:prstGeom prst="roundRect">
              <a:avLst/>
            </a:prstGeom>
            <a:blipFill rotWithShape="0">
              <a:blip r:embed="rId2"/>
              <a:stretch>
                <a:fillRect/>
              </a:stretch>
            </a:blipFill>
            <a:ln>
              <a:solidFill>
                <a:srgbClr val="FDF0E7"/>
              </a:solidFill>
            </a:ln>
          </p:spPr>
          <p:style>
            <a:lnRef idx="3">
              <a:scrgbClr r="0" g="0" b="0"/>
            </a:lnRef>
            <a:fillRef idx="1">
              <a:scrgbClr r="0" g="0" b="0"/>
            </a:fillRef>
            <a:effectRef idx="1">
              <a:schemeClr val="accent1">
                <a:tint val="6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2586729" y="1745195"/>
              <a:ext cx="1661788" cy="8036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b="0" kern="1200" dirty="0"/>
            </a:p>
          </p:txBody>
        </p:sp>
      </p:grpSp>
      <p:grpSp>
        <p:nvGrpSpPr>
          <p:cNvPr id="9" name="Group 8"/>
          <p:cNvGrpSpPr/>
          <p:nvPr/>
        </p:nvGrpSpPr>
        <p:grpSpPr>
          <a:xfrm>
            <a:off x="7543001" y="3941132"/>
            <a:ext cx="4036402" cy="2328163"/>
            <a:chOff x="2048175" y="32690"/>
            <a:chExt cx="2921114" cy="1143965"/>
          </a:xfrm>
        </p:grpSpPr>
        <p:sp>
          <p:nvSpPr>
            <p:cNvPr id="10" name="Rounded Rectangle 9"/>
            <p:cNvSpPr/>
            <p:nvPr/>
          </p:nvSpPr>
          <p:spPr>
            <a:xfrm>
              <a:off x="2048175" y="170249"/>
              <a:ext cx="2921114" cy="1006406"/>
            </a:xfrm>
            <a:prstGeom prst="roundRect">
              <a:avLst>
                <a:gd name="adj" fmla="val 10000"/>
              </a:avLst>
            </a:prstGeom>
            <a:gradFill>
              <a:lin ang="960000" scaled="0"/>
            </a:gra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pPr algn="ctr"/>
              <a:r>
                <a:rPr lang="en-US" sz="1400" b="1" dirty="0" smtClean="0">
                  <a:solidFill>
                    <a:schemeClr val="tx1"/>
                  </a:solidFill>
                </a:rPr>
                <a:t>PAHA Clearance (example):</a:t>
              </a:r>
            </a:p>
            <a:p>
              <a:pPr lvl="0"/>
              <a:r>
                <a:rPr lang="en-US" sz="1200" dirty="0">
                  <a:solidFill>
                    <a:schemeClr val="tx1"/>
                  </a:solidFill>
                </a:rPr>
                <a:t>- Conc. of </a:t>
              </a:r>
              <a:r>
                <a:rPr lang="en-US" sz="1200" dirty="0" smtClean="0">
                  <a:solidFill>
                    <a:schemeClr val="tx1"/>
                  </a:solidFill>
                </a:rPr>
                <a:t>PAHA</a:t>
              </a:r>
              <a:r>
                <a:rPr lang="en-US" sz="1200" dirty="0">
                  <a:solidFill>
                    <a:schemeClr val="tx1"/>
                  </a:solidFill>
                </a:rPr>
                <a:t> in </a:t>
              </a:r>
              <a:r>
                <a:rPr lang="en-US" sz="1200" dirty="0" smtClean="0">
                  <a:solidFill>
                    <a:schemeClr val="tx1"/>
                  </a:solidFill>
                </a:rPr>
                <a:t>urine = </a:t>
              </a:r>
              <a:r>
                <a:rPr lang="en-US" sz="1200" dirty="0">
                  <a:solidFill>
                    <a:srgbClr val="FADA7A">
                      <a:lumMod val="75000"/>
                    </a:srgbClr>
                  </a:solidFill>
                </a:rPr>
                <a:t>25.2 mg/ml</a:t>
              </a:r>
            </a:p>
            <a:p>
              <a:pPr lvl="0"/>
              <a:r>
                <a:rPr lang="en-US" sz="1200" dirty="0" smtClean="0">
                  <a:solidFill>
                    <a:schemeClr val="tx1"/>
                  </a:solidFill>
                </a:rPr>
                <a:t>- Conc</a:t>
              </a:r>
              <a:r>
                <a:rPr lang="en-US" sz="1200" dirty="0">
                  <a:solidFill>
                    <a:schemeClr val="tx1"/>
                  </a:solidFill>
                </a:rPr>
                <a:t>. of </a:t>
              </a:r>
              <a:r>
                <a:rPr lang="en-US" sz="1200" dirty="0" smtClean="0">
                  <a:solidFill>
                    <a:schemeClr val="tx1"/>
                  </a:solidFill>
                </a:rPr>
                <a:t>PAHA</a:t>
              </a:r>
              <a:r>
                <a:rPr lang="en-US" sz="1200" dirty="0">
                  <a:solidFill>
                    <a:schemeClr val="tx1"/>
                  </a:solidFill>
                </a:rPr>
                <a:t> in arterial blood</a:t>
              </a:r>
              <a:r>
                <a:rPr lang="en-US" sz="1200" dirty="0" smtClean="0">
                  <a:solidFill>
                    <a:schemeClr val="tx1"/>
                  </a:solidFill>
                </a:rPr>
                <a:t>= </a:t>
              </a:r>
              <a:r>
                <a:rPr lang="en-US" sz="1200" dirty="0" smtClean="0">
                  <a:solidFill>
                    <a:srgbClr val="FADA7A">
                      <a:lumMod val="75000"/>
                    </a:srgbClr>
                  </a:solidFill>
                </a:rPr>
                <a:t>0.05</a:t>
              </a:r>
              <a:r>
                <a:rPr lang="en-US" sz="1200" dirty="0">
                  <a:solidFill>
                    <a:srgbClr val="FADA7A">
                      <a:lumMod val="75000"/>
                    </a:srgbClr>
                  </a:solidFill>
                </a:rPr>
                <a:t> mg/ml</a:t>
              </a:r>
            </a:p>
            <a:p>
              <a:r>
                <a:rPr lang="en-US" sz="1200" dirty="0" smtClean="0">
                  <a:solidFill>
                    <a:schemeClr val="tx1"/>
                  </a:solidFill>
                </a:rPr>
                <a:t>- Urine</a:t>
              </a:r>
              <a:r>
                <a:rPr lang="en-US" sz="1200" dirty="0">
                  <a:solidFill>
                    <a:schemeClr val="tx1"/>
                  </a:solidFill>
                </a:rPr>
                <a:t> flow </a:t>
              </a:r>
              <a:r>
                <a:rPr lang="en-US" sz="1200" dirty="0" smtClean="0">
                  <a:solidFill>
                    <a:schemeClr val="tx1"/>
                  </a:solidFill>
                </a:rPr>
                <a:t>= </a:t>
              </a:r>
              <a:r>
                <a:rPr lang="en-US" sz="1200" dirty="0" smtClean="0">
                  <a:solidFill>
                    <a:srgbClr val="FADA7A">
                      <a:lumMod val="75000"/>
                    </a:srgbClr>
                  </a:solidFill>
                </a:rPr>
                <a:t>1.1</a:t>
              </a:r>
              <a:r>
                <a:rPr lang="en-US" sz="1200" dirty="0">
                  <a:solidFill>
                    <a:srgbClr val="FADA7A">
                      <a:lumMod val="75000"/>
                    </a:srgbClr>
                  </a:solidFill>
                </a:rPr>
                <a:t> ml/min</a:t>
              </a:r>
            </a:p>
            <a:p>
              <a:pPr lvl="0" algn="ctr"/>
              <a:r>
                <a:rPr lang="en-US" sz="1200" dirty="0">
                  <a:solidFill>
                    <a:srgbClr val="C76B9B"/>
                  </a:solidFill>
                </a:rPr>
                <a:t>Renal Plasma Flow (CPAH) =</a:t>
              </a:r>
            </a:p>
            <a:p>
              <a:pPr lvl="0" algn="ctr"/>
              <a:r>
                <a:rPr lang="en-US" sz="1200" dirty="0">
                  <a:solidFill>
                    <a:srgbClr val="C76B9B"/>
                  </a:solidFill>
                </a:rPr>
                <a:t>(25.2 x 1.1) / 0.05 = 560 ML/ min</a:t>
              </a:r>
            </a:p>
            <a:p>
              <a:pPr lvl="0"/>
              <a:endParaRPr lang="en-US" sz="1200" dirty="0">
                <a:solidFill>
                  <a:schemeClr val="tx1"/>
                </a:solidFill>
              </a:endParaRPr>
            </a:p>
            <a:p>
              <a:r>
                <a:rPr lang="en-US" sz="1200" dirty="0" smtClean="0">
                  <a:solidFill>
                    <a:schemeClr val="tx1"/>
                  </a:solidFill>
                </a:rPr>
                <a:t>- Hematocrit </a:t>
              </a:r>
              <a:r>
                <a:rPr lang="en-US" sz="1200" dirty="0">
                  <a:solidFill>
                    <a:schemeClr val="tx1"/>
                  </a:solidFill>
                </a:rPr>
                <a:t>=  </a:t>
              </a:r>
              <a:r>
                <a:rPr lang="en-US" sz="1200" dirty="0">
                  <a:solidFill>
                    <a:srgbClr val="FADA7A">
                      <a:lumMod val="75000"/>
                    </a:srgbClr>
                  </a:solidFill>
                </a:rPr>
                <a:t>45%</a:t>
              </a:r>
            </a:p>
            <a:p>
              <a:pPr lvl="0" algn="ctr"/>
              <a:r>
                <a:rPr lang="en-US" sz="1200" dirty="0">
                  <a:solidFill>
                    <a:srgbClr val="C76B9B"/>
                  </a:solidFill>
                </a:rPr>
                <a:t>Renal blood flow = </a:t>
              </a:r>
            </a:p>
            <a:p>
              <a:pPr lvl="0" algn="ctr"/>
              <a:r>
                <a:rPr lang="en-US" sz="1200" dirty="0">
                  <a:solidFill>
                    <a:srgbClr val="C76B9B"/>
                  </a:solidFill>
                </a:rPr>
                <a:t>(560 x 100)/(100-45)= 1018 ml/min </a:t>
              </a:r>
            </a:p>
            <a:p>
              <a:pPr lvl="0"/>
              <a:endParaRPr lang="en-US" sz="1200" dirty="0">
                <a:solidFill>
                  <a:schemeClr val="tx1"/>
                </a:solidFill>
              </a:endParaRPr>
            </a:p>
            <a:p>
              <a:endParaRPr lang="en-US" sz="1200" dirty="0" smtClean="0"/>
            </a:p>
            <a:p>
              <a:endParaRPr lang="en-US" sz="1200" dirty="0"/>
            </a:p>
          </p:txBody>
        </p:sp>
        <p:sp>
          <p:nvSpPr>
            <p:cNvPr id="11" name="Rounded Rectangle 4"/>
            <p:cNvSpPr/>
            <p:nvPr/>
          </p:nvSpPr>
          <p:spPr>
            <a:xfrm>
              <a:off x="2048175" y="32690"/>
              <a:ext cx="2888424" cy="10507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dirty="0">
                <a:solidFill>
                  <a:schemeClr val="accent4">
                    <a:lumMod val="75000"/>
                  </a:schemeClr>
                </a:solidFill>
                <a:ea typeface="+mn-ea"/>
                <a:cs typeface="+mn-cs"/>
              </a:endParaRPr>
            </a:p>
          </p:txBody>
        </p:sp>
      </p:grpSp>
      <p:sp>
        <p:nvSpPr>
          <p:cNvPr id="8" name="TextBox 7"/>
          <p:cNvSpPr txBox="1"/>
          <p:nvPr/>
        </p:nvSpPr>
        <p:spPr>
          <a:xfrm>
            <a:off x="4150196" y="2308810"/>
            <a:ext cx="1728192" cy="400110"/>
          </a:xfrm>
          <a:prstGeom prst="rect">
            <a:avLst/>
          </a:prstGeom>
          <a:noFill/>
          <a:ln w="19050">
            <a:solidFill>
              <a:srgbClr val="FF0000"/>
            </a:solidFill>
          </a:ln>
        </p:spPr>
        <p:txBody>
          <a:bodyPr wrap="square" rtlCol="0">
            <a:spAutoFit/>
          </a:bodyPr>
          <a:lstStyle/>
          <a:p>
            <a:r>
              <a:rPr lang="en-US" dirty="0" smtClean="0">
                <a:solidFill>
                  <a:srgbClr val="FF0000"/>
                </a:solidFill>
              </a:rPr>
              <a:t>IMPORTANT</a:t>
            </a:r>
            <a:endParaRPr lang="en-US" dirty="0">
              <a:solidFill>
                <a:srgbClr val="FF0000"/>
              </a:solidFill>
            </a:endParaRPr>
          </a:p>
        </p:txBody>
      </p:sp>
      <p:sp>
        <p:nvSpPr>
          <p:cNvPr id="12" name="TextBox 11"/>
          <p:cNvSpPr txBox="1"/>
          <p:nvPr/>
        </p:nvSpPr>
        <p:spPr>
          <a:xfrm>
            <a:off x="4606032" y="5771797"/>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a:t>
            </a:r>
            <a:r>
              <a:rPr lang="en-US" sz="1400" b="1" u="sng" dirty="0" smtClean="0"/>
              <a:t>FEMALES</a:t>
            </a:r>
            <a:r>
              <a:rPr lang="en-US" sz="1400" b="1" u="sng" dirty="0"/>
              <a:t>’ SLIDES </a:t>
            </a:r>
          </a:p>
        </p:txBody>
      </p:sp>
      <p:sp>
        <p:nvSpPr>
          <p:cNvPr id="13" name="Rectangle 12"/>
          <p:cNvSpPr/>
          <p:nvPr/>
        </p:nvSpPr>
        <p:spPr>
          <a:xfrm>
            <a:off x="557304" y="4325025"/>
            <a:ext cx="6710048" cy="2031325"/>
          </a:xfrm>
          <a:prstGeom prst="rect">
            <a:avLst/>
          </a:prstGeom>
        </p:spPr>
        <p:txBody>
          <a:bodyPr wrap="square">
            <a:spAutoFit/>
          </a:bodyPr>
          <a:lstStyle/>
          <a:p>
            <a:r>
              <a:rPr lang="en-GB" altLang="ar-SA" sz="1800" b="1" dirty="0"/>
              <a:t>Effective Renal plasma flow (ERPF) is the clearance of PAHA</a:t>
            </a:r>
            <a:r>
              <a:rPr lang="en-GB" altLang="ar-SA" sz="1800" b="1" dirty="0" smtClean="0"/>
              <a:t>:</a:t>
            </a:r>
          </a:p>
          <a:p>
            <a:r>
              <a:rPr lang="en-GB" altLang="ar-SA" sz="1800" b="1" dirty="0" smtClean="0"/>
              <a:t> </a:t>
            </a:r>
            <a:endParaRPr lang="en-GB" altLang="ar-SA" sz="1800" b="1" dirty="0"/>
          </a:p>
          <a:p>
            <a:pPr lvl="0"/>
            <a:r>
              <a:rPr lang="en-US" altLang="en-US" sz="1800" dirty="0">
                <a:solidFill>
                  <a:srgbClr val="C76B9B"/>
                </a:solidFill>
              </a:rPr>
              <a:t>Amount entering kidney = RPF x  PPAHA</a:t>
            </a:r>
          </a:p>
          <a:p>
            <a:pPr lvl="0"/>
            <a:r>
              <a:rPr lang="en-US" altLang="en-US" sz="1800" dirty="0">
                <a:solidFill>
                  <a:srgbClr val="C76B9B"/>
                </a:solidFill>
              </a:rPr>
              <a:t>Amount entered = Amount excreted</a:t>
            </a:r>
          </a:p>
          <a:p>
            <a:pPr lvl="0"/>
            <a:r>
              <a:rPr lang="en-US" altLang="en-US" sz="1800" dirty="0">
                <a:solidFill>
                  <a:srgbClr val="C76B9B"/>
                </a:solidFill>
              </a:rPr>
              <a:t>ERPF x PPAHA = UPAHA x V</a:t>
            </a:r>
          </a:p>
          <a:p>
            <a:r>
              <a:rPr lang="en-US" altLang="en-US" sz="1800" b="1" dirty="0">
                <a:solidFill>
                  <a:srgbClr val="C76B9B"/>
                </a:solidFill>
              </a:rPr>
              <a:t>ERPF </a:t>
            </a:r>
            <a:r>
              <a:rPr lang="en-US" altLang="en-US" sz="1800" dirty="0">
                <a:solidFill>
                  <a:srgbClr val="C76B9B"/>
                </a:solidFill>
              </a:rPr>
              <a:t>= </a:t>
            </a:r>
            <a:r>
              <a:rPr lang="en-US" altLang="en-US" sz="1800" u="sng" dirty="0">
                <a:solidFill>
                  <a:srgbClr val="C76B9B"/>
                </a:solidFill>
              </a:rPr>
              <a:t>UPAHA x V</a:t>
            </a:r>
            <a:endParaRPr lang="en-US" altLang="en-US" sz="1800" dirty="0"/>
          </a:p>
          <a:p>
            <a:r>
              <a:rPr lang="en-US" altLang="en-US" sz="1800" dirty="0">
                <a:solidFill>
                  <a:srgbClr val="C76B9B"/>
                </a:solidFill>
              </a:rPr>
              <a:t>               </a:t>
            </a:r>
            <a:r>
              <a:rPr lang="en-US" altLang="en-US" sz="1800" dirty="0" smtClean="0">
                <a:solidFill>
                  <a:srgbClr val="C76B9B"/>
                </a:solidFill>
              </a:rPr>
              <a:t> </a:t>
            </a:r>
            <a:r>
              <a:rPr lang="en-US" altLang="en-US" sz="1800" b="1" dirty="0">
                <a:solidFill>
                  <a:srgbClr val="C76B9B"/>
                </a:solidFill>
              </a:rPr>
              <a:t>P</a:t>
            </a:r>
            <a:r>
              <a:rPr lang="en-US" altLang="en-US" sz="1800" dirty="0">
                <a:solidFill>
                  <a:srgbClr val="C76B9B"/>
                </a:solidFill>
              </a:rPr>
              <a:t>PAHA</a:t>
            </a:r>
          </a:p>
        </p:txBody>
      </p:sp>
      <p:sp>
        <p:nvSpPr>
          <p:cNvPr id="14" name="Rectangle 13"/>
          <p:cNvSpPr/>
          <p:nvPr/>
        </p:nvSpPr>
        <p:spPr>
          <a:xfrm>
            <a:off x="333772" y="4141529"/>
            <a:ext cx="11521280" cy="221482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444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Measure Renal Blood Flow</a:t>
            </a:r>
            <a:br>
              <a:rPr lang="en-US" dirty="0" smtClean="0"/>
            </a:br>
            <a:r>
              <a:rPr lang="en-US" dirty="0" smtClean="0"/>
              <a:t>PAH Clearance: Example</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4" name="Content Placeholder 3"/>
          <p:cNvSpPr>
            <a:spLocks noGrp="1"/>
          </p:cNvSpPr>
          <p:nvPr>
            <p:ph sz="quarter" idx="1"/>
          </p:nvPr>
        </p:nvSpPr>
        <p:spPr>
          <a:xfrm>
            <a:off x="609460" y="1556792"/>
            <a:ext cx="10969943" cy="4937760"/>
          </a:xfrm>
        </p:spPr>
        <p:txBody>
          <a:bodyPr>
            <a:noAutofit/>
          </a:bodyPr>
          <a:lstStyle/>
          <a:p>
            <a:pPr>
              <a:buFont typeface="Wingdings" pitchFamily="2" charset="2"/>
              <a:buChar char=""/>
              <a:defRPr/>
            </a:pPr>
            <a:r>
              <a:rPr lang="en-US" sz="2400" dirty="0"/>
              <a:t>If the concentration of PAH in the urine and plasma and the urine flow are as follows:</a:t>
            </a:r>
          </a:p>
          <a:p>
            <a:pPr>
              <a:buFont typeface="Wingdings" pitchFamily="2" charset="2"/>
              <a:buChar char=""/>
              <a:defRPr/>
            </a:pPr>
            <a:r>
              <a:rPr lang="en-US" sz="2400" dirty="0"/>
              <a:t>Conc. of PAH in urine=25.2 mg/ml</a:t>
            </a:r>
          </a:p>
          <a:p>
            <a:pPr>
              <a:buFont typeface="Wingdings" pitchFamily="2" charset="2"/>
              <a:buChar char=""/>
              <a:defRPr/>
            </a:pPr>
            <a:r>
              <a:rPr lang="en-US" sz="2400" dirty="0"/>
              <a:t>Urine flow=1.1 ml/min</a:t>
            </a:r>
          </a:p>
          <a:p>
            <a:pPr>
              <a:buFont typeface="Wingdings" pitchFamily="2" charset="2"/>
              <a:buChar char=""/>
              <a:defRPr/>
            </a:pPr>
            <a:r>
              <a:rPr lang="en-US" sz="2400" dirty="0" err="1"/>
              <a:t>Conc</a:t>
            </a:r>
            <a:r>
              <a:rPr lang="en-US" sz="2400" dirty="0"/>
              <a:t> of PAH in arterial blood=0.05 mg/ml</a:t>
            </a:r>
          </a:p>
          <a:p>
            <a:pPr>
              <a:buFont typeface="Wingdings" pitchFamily="2" charset="2"/>
              <a:buChar char=""/>
              <a:defRPr/>
            </a:pPr>
            <a:r>
              <a:rPr lang="en-US" sz="2400" dirty="0"/>
              <a:t>Then CPAH or Renal Plasma Flow= </a:t>
            </a:r>
          </a:p>
          <a:p>
            <a:pPr marL="0" indent="0">
              <a:buNone/>
              <a:defRPr/>
            </a:pPr>
            <a:r>
              <a:rPr lang="en-US" sz="2400" dirty="0"/>
              <a:t>		(25.2 x 1.1)/0.05 = 560 ML/ min</a:t>
            </a:r>
          </a:p>
          <a:p>
            <a:pPr>
              <a:buFont typeface="Wingdings" pitchFamily="2" charset="2"/>
              <a:buChar char=""/>
              <a:defRPr/>
            </a:pPr>
            <a:r>
              <a:rPr lang="en-US" sz="2400" dirty="0">
                <a:solidFill>
                  <a:srgbClr val="FF0000"/>
                </a:solidFill>
              </a:rPr>
              <a:t>Lets say the hematocrit is 45%, then renal blood flow will be:</a:t>
            </a:r>
          </a:p>
          <a:p>
            <a:pPr marL="0" indent="0" algn="ctr">
              <a:buNone/>
              <a:defRPr/>
            </a:pPr>
            <a:endParaRPr lang="en-US" sz="2400" dirty="0">
              <a:solidFill>
                <a:srgbClr val="FF0000"/>
              </a:solidFill>
            </a:endParaRPr>
          </a:p>
          <a:p>
            <a:pPr marL="0" indent="0" algn="ctr">
              <a:buNone/>
              <a:defRPr/>
            </a:pPr>
            <a:r>
              <a:rPr lang="en-US" sz="2400" dirty="0">
                <a:solidFill>
                  <a:srgbClr val="FF0000"/>
                </a:solidFill>
              </a:rPr>
              <a:t>(560 x 100)/(100-45)= 1018 ml/min</a:t>
            </a:r>
          </a:p>
          <a:p>
            <a:endParaRPr lang="en-US" sz="2000" dirty="0"/>
          </a:p>
        </p:txBody>
      </p:sp>
    </p:spTree>
    <p:extLst>
      <p:ext uri="{BB962C8B-B14F-4D97-AF65-F5344CB8AC3E}">
        <p14:creationId xmlns:p14="http://schemas.microsoft.com/office/powerpoint/2010/main" val="1888265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Renal clearance indications</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pic>
        <p:nvPicPr>
          <p:cNvPr id="5" name="Picture 5" descr="http://i.ytimg.com/vi/Gazuoyf-lm4/hqdefault.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74" t="11340" r="8470" b="10120"/>
          <a:stretch/>
        </p:blipFill>
        <p:spPr>
          <a:xfrm>
            <a:off x="5662364" y="1381574"/>
            <a:ext cx="3828826" cy="3604460"/>
          </a:xfrm>
          <a:prstGeom prst="rect">
            <a:avLst/>
          </a:prstGeom>
        </p:spPr>
      </p:pic>
      <p:graphicFrame>
        <p:nvGraphicFramePr>
          <p:cNvPr id="6" name="Diagram 5"/>
          <p:cNvGraphicFramePr/>
          <p:nvPr>
            <p:extLst>
              <p:ext uri="{D42A27DB-BD31-4B8C-83A1-F6EECF244321}">
                <p14:modId xmlns:p14="http://schemas.microsoft.com/office/powerpoint/2010/main" val="857825739"/>
              </p:ext>
            </p:extLst>
          </p:nvPr>
        </p:nvGraphicFramePr>
        <p:xfrm>
          <a:off x="-587502" y="1517427"/>
          <a:ext cx="5770776"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3922116" y="5126184"/>
            <a:ext cx="7645231" cy="707886"/>
          </a:xfrm>
          <a:prstGeom prst="rect">
            <a:avLst/>
          </a:prstGeom>
        </p:spPr>
        <p:txBody>
          <a:bodyPr wrap="square">
            <a:spAutoFit/>
          </a:bodyPr>
          <a:lstStyle/>
          <a:p>
            <a:r>
              <a:rPr lang="en-US" altLang="en-US" dirty="0">
                <a:solidFill>
                  <a:prstClr val="black"/>
                </a:solidFill>
                <a:latin typeface="Gill Sans MT" pitchFamily="34" charset="0"/>
              </a:rPr>
              <a:t>In this method the clearance for </a:t>
            </a:r>
            <a:r>
              <a:rPr lang="en-US" altLang="en-US" u="sng" dirty="0">
                <a:solidFill>
                  <a:prstClr val="black"/>
                </a:solidFill>
                <a:latin typeface="Gill Sans MT" pitchFamily="34" charset="0"/>
              </a:rPr>
              <a:t>inulin or creatinine </a:t>
            </a:r>
            <a:r>
              <a:rPr lang="en-US" altLang="en-US" dirty="0">
                <a:solidFill>
                  <a:prstClr val="black"/>
                </a:solidFill>
                <a:latin typeface="Gill Sans MT" pitchFamily="34" charset="0"/>
              </a:rPr>
              <a:t>is calculated and then compared with the clearance of the substance being </a:t>
            </a:r>
            <a:r>
              <a:rPr lang="en-US" altLang="en-US" dirty="0" smtClean="0">
                <a:solidFill>
                  <a:prstClr val="black"/>
                </a:solidFill>
                <a:latin typeface="Gill Sans MT" pitchFamily="34" charset="0"/>
              </a:rPr>
              <a:t>investigated.</a:t>
            </a:r>
            <a:endParaRPr lang="en-US" dirty="0">
              <a:solidFill>
                <a:prstClr val="black"/>
              </a:solidFill>
              <a:latin typeface="Gill Sans MT" pitchFamily="34" charset="0"/>
            </a:endParaRPr>
          </a:p>
        </p:txBody>
      </p:sp>
      <p:sp>
        <p:nvSpPr>
          <p:cNvPr id="4" name="TextBox 3"/>
          <p:cNvSpPr txBox="1"/>
          <p:nvPr/>
        </p:nvSpPr>
        <p:spPr>
          <a:xfrm>
            <a:off x="9766819" y="3501008"/>
            <a:ext cx="1944217" cy="1323439"/>
          </a:xfrm>
          <a:prstGeom prst="rect">
            <a:avLst/>
          </a:prstGeom>
          <a:noFill/>
          <a:ln w="19050">
            <a:solidFill>
              <a:schemeClr val="bg1">
                <a:lumMod val="50000"/>
              </a:schemeClr>
            </a:solidFill>
          </a:ln>
        </p:spPr>
        <p:txBody>
          <a:bodyPr wrap="square" rtlCol="0">
            <a:spAutoFit/>
          </a:bodyPr>
          <a:lstStyle/>
          <a:p>
            <a:r>
              <a:rPr lang="en-US" sz="1600" dirty="0" smtClean="0">
                <a:solidFill>
                  <a:schemeClr val="bg1">
                    <a:lumMod val="65000"/>
                  </a:schemeClr>
                </a:solidFill>
              </a:rPr>
              <a:t>Which means that inulin is the standard and other substances are compared to it ..</a:t>
            </a:r>
            <a:endParaRPr lang="en-US" sz="1600" dirty="0">
              <a:solidFill>
                <a:schemeClr val="bg1">
                  <a:lumMod val="65000"/>
                </a:schemeClr>
              </a:solidFill>
            </a:endParaRPr>
          </a:p>
        </p:txBody>
      </p:sp>
      <p:sp>
        <p:nvSpPr>
          <p:cNvPr id="8" name="TextBox 7"/>
          <p:cNvSpPr txBox="1"/>
          <p:nvPr/>
        </p:nvSpPr>
        <p:spPr>
          <a:xfrm>
            <a:off x="9527505" y="-798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a:t>
            </a:r>
            <a:r>
              <a:rPr lang="en-US" sz="1400" b="1" u="sng" dirty="0" smtClean="0"/>
              <a:t>FEMALES</a:t>
            </a:r>
            <a:r>
              <a:rPr lang="en-US" sz="1400" b="1" u="sng" dirty="0"/>
              <a:t>’ SLIDES </a:t>
            </a:r>
          </a:p>
        </p:txBody>
      </p:sp>
    </p:spTree>
    <p:extLst>
      <p:ext uri="{BB962C8B-B14F-4D97-AF65-F5344CB8AC3E}">
        <p14:creationId xmlns:p14="http://schemas.microsoft.com/office/powerpoint/2010/main" val="175814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775502"/>
            <a:ext cx="10969943" cy="990600"/>
          </a:xfrm>
        </p:spPr>
        <p:txBody>
          <a:bodyPr>
            <a:noAutofit/>
          </a:bodyPr>
          <a:lstStyle/>
          <a:p>
            <a:r>
              <a:rPr lang="en-GB" altLang="en-US" dirty="0" smtClean="0"/>
              <a:t>Objectives</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2</a:t>
            </a:fld>
            <a:endParaRPr lang="en-US" dirty="0"/>
          </a:p>
        </p:txBody>
      </p:sp>
      <p:sp>
        <p:nvSpPr>
          <p:cNvPr id="4" name="Content Placeholder 3"/>
          <p:cNvSpPr>
            <a:spLocks noGrp="1"/>
          </p:cNvSpPr>
          <p:nvPr>
            <p:ph sz="quarter" idx="1"/>
          </p:nvPr>
        </p:nvSpPr>
        <p:spPr>
          <a:xfrm>
            <a:off x="798377" y="1909984"/>
            <a:ext cx="10969943" cy="4937760"/>
          </a:xfrm>
        </p:spPr>
        <p:txBody>
          <a:bodyPr>
            <a:normAutofit/>
          </a:bodyPr>
          <a:lstStyle/>
          <a:p>
            <a:pPr>
              <a:defRPr/>
            </a:pPr>
            <a:r>
              <a:rPr lang="en-US" altLang="en-US" sz="2000" dirty="0" smtClean="0"/>
              <a:t>Describe </a:t>
            </a:r>
            <a:r>
              <a:rPr lang="en-US" altLang="en-US" sz="2000" dirty="0"/>
              <a:t>the concept of renal plasma clearance.</a:t>
            </a:r>
            <a:endParaRPr lang="en-GB" altLang="en-US" sz="2000" dirty="0"/>
          </a:p>
          <a:p>
            <a:pPr>
              <a:defRPr/>
            </a:pPr>
            <a:r>
              <a:rPr lang="en-US" altLang="en-US" sz="2000" dirty="0"/>
              <a:t>Use the formula for measuring renal clearance.</a:t>
            </a:r>
            <a:endParaRPr lang="en-GB" altLang="en-US" sz="2000" dirty="0"/>
          </a:p>
          <a:p>
            <a:pPr>
              <a:defRPr/>
            </a:pPr>
            <a:r>
              <a:rPr lang="en-US" altLang="en-US" sz="2000" dirty="0"/>
              <a:t>Use clearance principles for inulin, creatinine etc. for determination of  GFR.</a:t>
            </a:r>
            <a:endParaRPr lang="en-GB" altLang="en-US" sz="2000" dirty="0"/>
          </a:p>
          <a:p>
            <a:pPr>
              <a:defRPr/>
            </a:pPr>
            <a:r>
              <a:rPr lang="en-US" altLang="en-US" sz="2000" dirty="0"/>
              <a:t>Explain why it is easier for a physician to use creatinine clearance Instead of Inulin for the estimation of GFR.</a:t>
            </a:r>
            <a:endParaRPr lang="en-GB" altLang="en-US" sz="2000" dirty="0"/>
          </a:p>
          <a:p>
            <a:pPr>
              <a:defRPr/>
            </a:pPr>
            <a:r>
              <a:rPr lang="en-US" altLang="en-US" sz="2000" dirty="0"/>
              <a:t>Describe glucose and urea clearance.</a:t>
            </a:r>
            <a:endParaRPr lang="en-GB" altLang="en-US" sz="2000" dirty="0"/>
          </a:p>
          <a:p>
            <a:pPr>
              <a:defRPr/>
            </a:pPr>
            <a:r>
              <a:rPr lang="en-US" altLang="en-US" sz="2000" dirty="0"/>
              <a:t>Explain why we use of PAH clearance for measuring renal blood flow.</a:t>
            </a:r>
            <a:endParaRPr lang="en-GB" altLang="en-US" sz="2000" dirty="0"/>
          </a:p>
        </p:txBody>
      </p:sp>
    </p:spTree>
    <p:extLst>
      <p:ext uri="{BB962C8B-B14F-4D97-AF65-F5344CB8AC3E}">
        <p14:creationId xmlns:p14="http://schemas.microsoft.com/office/powerpoint/2010/main" val="42917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21" y="11816"/>
            <a:ext cx="12469728" cy="990600"/>
          </a:xfrm>
        </p:spPr>
        <p:txBody>
          <a:bodyPr>
            <a:normAutofit/>
          </a:bodyPr>
          <a:lstStyle/>
          <a:p>
            <a:r>
              <a:rPr lang="en-US" sz="2800" dirty="0"/>
              <a:t>Comparison of clearance of a substance with clearance of </a:t>
            </a:r>
            <a:r>
              <a:rPr lang="en-US" sz="2800" dirty="0" smtClean="0"/>
              <a:t>inulin</a:t>
            </a:r>
            <a:endParaRPr lang="en-US" sz="2800" dirty="0"/>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graphicFrame>
        <p:nvGraphicFramePr>
          <p:cNvPr id="5" name="جدول 6"/>
          <p:cNvGraphicFramePr>
            <a:graphicFrameLocks noGrp="1"/>
          </p:cNvGraphicFramePr>
          <p:nvPr>
            <p:extLst>
              <p:ext uri="{D42A27DB-BD31-4B8C-83A1-F6EECF244321}">
                <p14:modId xmlns:p14="http://schemas.microsoft.com/office/powerpoint/2010/main" val="1628999257"/>
              </p:ext>
            </p:extLst>
          </p:nvPr>
        </p:nvGraphicFramePr>
        <p:xfrm>
          <a:off x="609461" y="1241885"/>
          <a:ext cx="10969942" cy="2194560"/>
        </p:xfrm>
        <a:graphic>
          <a:graphicData uri="http://schemas.openxmlformats.org/drawingml/2006/table">
            <a:tbl>
              <a:tblPr rtl="1" firstRow="1" bandRow="1">
                <a:tableStyleId>{21E4AEA4-8DFA-4A89-87EB-49C32662AFE0}</a:tableStyleId>
              </a:tblPr>
              <a:tblGrid>
                <a:gridCol w="3428215"/>
                <a:gridCol w="3551897"/>
                <a:gridCol w="3989830"/>
              </a:tblGrid>
              <a:tr h="346643">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dirty="0" smtClean="0"/>
                        <a:t>Comparison of clearance of a substance with clearance of inulin</a:t>
                      </a:r>
                      <a:endParaRPr lang="en-US" sz="1800" b="1"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en-GB" altLang="ar-SA" sz="1800" b="0" i="1" dirty="0" smtClean="0">
                        <a:solidFill>
                          <a:schemeClr val="tx1"/>
                        </a:solidFill>
                        <a:latin typeface="Gill Sans MT" pitchFamily="34" charset="0"/>
                        <a:ea typeface="Arial" panose="020B0604020202020204" pitchFamily="34" charset="0"/>
                      </a:endParaRPr>
                    </a:p>
                  </a:txBody>
                  <a:tcPr>
                    <a:solidFill>
                      <a:srgbClr val="F9FCFD"/>
                    </a:solidFill>
                  </a:tcPr>
                </a:tc>
                <a:tc hMerge="1">
                  <a:txBody>
                    <a:bodyPr/>
                    <a:lstStyle/>
                    <a:p>
                      <a:pPr algn="ctr" rtl="1"/>
                      <a:endParaRPr lang="en-GB" altLang="ar-SA" sz="1600" b="1" dirty="0" smtClean="0">
                        <a:latin typeface="Gill Sans MT" panose="020B0502020104020203" pitchFamily="34" charset="0"/>
                      </a:endParaRPr>
                    </a:p>
                  </a:txBody>
                  <a:tcPr>
                    <a:solidFill>
                      <a:srgbClr val="F9FCFD"/>
                    </a:solidFill>
                  </a:tcPr>
                </a:tc>
              </a:tr>
              <a:tr h="339291">
                <a:tc>
                  <a:txBody>
                    <a:bodyPr/>
                    <a:lstStyle/>
                    <a:p>
                      <a:pPr algn="ctr" rtl="1"/>
                      <a:r>
                        <a:rPr lang="en-US" sz="1800" kern="1200" dirty="0" smtClean="0">
                          <a:solidFill>
                            <a:srgbClr val="FF0000"/>
                          </a:solidFill>
                        </a:rPr>
                        <a:t>&gt; Inulin </a:t>
                      </a:r>
                      <a:r>
                        <a:rPr lang="en-US" sz="1800" kern="1200" dirty="0" smtClean="0"/>
                        <a:t>clearance </a:t>
                      </a:r>
                      <a:endParaRPr lang="en-US" altLang="en-US" sz="18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800" kern="1200" dirty="0" smtClean="0">
                          <a:solidFill>
                            <a:srgbClr val="FF0000"/>
                          </a:solidFill>
                        </a:rPr>
                        <a:t>&lt; inulin</a:t>
                      </a:r>
                      <a:r>
                        <a:rPr lang="en-US" sz="1800" kern="1200" dirty="0" smtClean="0"/>
                        <a:t> clearance</a:t>
                      </a:r>
                      <a:endParaRPr lang="en-US" altLang="en-US" sz="18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800" kern="1200" dirty="0" smtClean="0"/>
                        <a:t>= </a:t>
                      </a:r>
                      <a:r>
                        <a:rPr lang="en-US" sz="1800" kern="1200" dirty="0" smtClean="0">
                          <a:solidFill>
                            <a:srgbClr val="FF0000"/>
                          </a:solidFill>
                        </a:rPr>
                        <a:t>inulin</a:t>
                      </a:r>
                      <a:r>
                        <a:rPr lang="en-US" sz="1800" kern="1200" dirty="0" smtClean="0"/>
                        <a:t> clearance </a:t>
                      </a:r>
                      <a:endParaRPr lang="ar-SA"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7165">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800" u="sng" kern="1200"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en-US" sz="1800" u="sng" kern="1200" dirty="0" smtClean="0">
                          <a:solidFill>
                            <a:srgbClr val="FF0000"/>
                          </a:solidFill>
                        </a:rPr>
                        <a:t>Secreted</a:t>
                      </a:r>
                      <a:endParaRPr lang="en-US" sz="1800" kern="1200" dirty="0" smtClean="0">
                        <a:solidFill>
                          <a:srgbClr val="FF0000"/>
                        </a:solidFill>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800" kern="1200" dirty="0" smtClean="0"/>
                        <a:t>by nephron tubules</a:t>
                      </a:r>
                    </a:p>
                    <a:p>
                      <a:pPr marL="0" marR="0" indent="0" algn="ctr" defTabSz="914400" rtl="1" eaLnBrk="1" fontAlgn="auto" latinLnBrk="0" hangingPunct="1">
                        <a:lnSpc>
                          <a:spcPct val="100000"/>
                        </a:lnSpc>
                        <a:spcBef>
                          <a:spcPts val="0"/>
                        </a:spcBef>
                        <a:spcAft>
                          <a:spcPts val="0"/>
                        </a:spcAft>
                        <a:buClrTx/>
                        <a:buSzTx/>
                        <a:buFontTx/>
                        <a:buNone/>
                        <a:tabLst/>
                        <a:defRPr/>
                      </a:pPr>
                      <a:endParaRPr lang="en-GB" altLang="ar-SA" sz="1800" kern="1200" dirty="0" smtClean="0"/>
                    </a:p>
                    <a:p>
                      <a:pPr marL="0" marR="0" indent="0" algn="ctr" defTabSz="914400" rtl="1" eaLnBrk="1" fontAlgn="auto" latinLnBrk="0" hangingPunct="1">
                        <a:lnSpc>
                          <a:spcPct val="100000"/>
                        </a:lnSpc>
                        <a:spcBef>
                          <a:spcPts val="0"/>
                        </a:spcBef>
                        <a:spcAft>
                          <a:spcPts val="0"/>
                        </a:spcAft>
                        <a:buClrTx/>
                        <a:buSzTx/>
                        <a:buFontTx/>
                        <a:buNone/>
                        <a:tabLst/>
                        <a:defRPr/>
                      </a:pPr>
                      <a:endParaRPr lang="en-GB" altLang="ar-SA" sz="1800" b="0" kern="1200" dirty="0" smtClean="0">
                        <a:solidFill>
                          <a:schemeClr val="accent1">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800" u="sng" kern="1200"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en-US" sz="1800" u="sng" kern="1200" dirty="0" smtClean="0">
                          <a:solidFill>
                            <a:srgbClr val="FF0000"/>
                          </a:solidFill>
                        </a:rPr>
                        <a:t>Reabsorbed</a:t>
                      </a:r>
                      <a:r>
                        <a:rPr lang="en-US" sz="1800" kern="1200" dirty="0" smtClean="0">
                          <a:solidFill>
                            <a:srgbClr val="FF0000"/>
                          </a:solidFill>
                        </a:rPr>
                        <a:t> </a:t>
                      </a:r>
                    </a:p>
                    <a:p>
                      <a:pPr marL="0" marR="0" indent="0" algn="ctr" defTabSz="914400" rtl="1" eaLnBrk="1" fontAlgn="auto" latinLnBrk="0" hangingPunct="1">
                        <a:lnSpc>
                          <a:spcPct val="100000"/>
                        </a:lnSpc>
                        <a:spcBef>
                          <a:spcPts val="0"/>
                        </a:spcBef>
                        <a:spcAft>
                          <a:spcPts val="0"/>
                        </a:spcAft>
                        <a:buClrTx/>
                        <a:buSzTx/>
                        <a:buFontTx/>
                        <a:buNone/>
                        <a:tabLst/>
                        <a:defRPr/>
                      </a:pPr>
                      <a:r>
                        <a:rPr lang="en-US" sz="1800" kern="1200" dirty="0" smtClean="0"/>
                        <a:t>by nephron tubules</a:t>
                      </a:r>
                      <a:endParaRPr lang="en-GB" sz="1800" kern="1200" dirty="0" smtClean="0"/>
                    </a:p>
                    <a:p>
                      <a:pPr marL="0" marR="0" indent="0" algn="ctr" defTabSz="914400" rtl="1" eaLnBrk="1" fontAlgn="auto" latinLnBrk="0" hangingPunct="1">
                        <a:lnSpc>
                          <a:spcPct val="100000"/>
                        </a:lnSpc>
                        <a:spcBef>
                          <a:spcPts val="0"/>
                        </a:spcBef>
                        <a:spcAft>
                          <a:spcPts val="0"/>
                        </a:spcAft>
                        <a:buClrTx/>
                        <a:buSzTx/>
                        <a:buFontTx/>
                        <a:buNone/>
                        <a:tabLst/>
                        <a:defRPr/>
                      </a:pPr>
                      <a:endParaRPr lang="en-US" sz="1800" b="0" kern="1200" dirty="0" smtClean="0">
                        <a:solidFill>
                          <a:schemeClr val="accent1">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800" u="sng" kern="1200"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en-US" sz="1800" u="sng" kern="1200" dirty="0" smtClean="0">
                          <a:solidFill>
                            <a:srgbClr val="FF0000"/>
                          </a:solidFill>
                        </a:rPr>
                        <a:t>Only filtered </a:t>
                      </a:r>
                    </a:p>
                    <a:p>
                      <a:pPr marL="0" marR="0" indent="0" algn="ctr" defTabSz="914400" rtl="1" eaLnBrk="1" fontAlgn="auto" latinLnBrk="0" hangingPunct="1">
                        <a:lnSpc>
                          <a:spcPct val="100000"/>
                        </a:lnSpc>
                        <a:spcBef>
                          <a:spcPts val="0"/>
                        </a:spcBef>
                        <a:spcAft>
                          <a:spcPts val="0"/>
                        </a:spcAft>
                        <a:buClrTx/>
                        <a:buSzTx/>
                        <a:buFontTx/>
                        <a:buNone/>
                        <a:tabLst/>
                        <a:defRPr/>
                      </a:pPr>
                      <a:r>
                        <a:rPr lang="en-US" sz="1800" kern="1200" dirty="0" smtClean="0">
                          <a:solidFill>
                            <a:srgbClr val="FF0000"/>
                          </a:solidFill>
                        </a:rPr>
                        <a:t>not</a:t>
                      </a:r>
                      <a:r>
                        <a:rPr lang="en-US" sz="1800" kern="1200" dirty="0" smtClean="0"/>
                        <a:t> reabsorbed or secreted</a:t>
                      </a:r>
                      <a:endParaRPr lang="en-US" sz="1800" b="0" kern="1200" dirty="0" smtClean="0">
                        <a:solidFill>
                          <a:schemeClr val="accent1">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Content Placeholder 3"/>
          <p:cNvSpPr txBox="1">
            <a:spLocks/>
          </p:cNvSpPr>
          <p:nvPr/>
        </p:nvSpPr>
        <p:spPr>
          <a:xfrm>
            <a:off x="609421" y="3535330"/>
            <a:ext cx="5629007" cy="2485958"/>
          </a:xfrm>
          <a:prstGeom prst="rect">
            <a:avLst/>
          </a:prstGeom>
          <a:solidFill>
            <a:schemeClr val="accent2">
              <a:lumMod val="20000"/>
              <a:lumOff val="80000"/>
            </a:schemeClr>
          </a:solidFill>
          <a:ln>
            <a:solidFill>
              <a:schemeClr val="accent1"/>
            </a:solidFill>
          </a:ln>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r>
              <a:rPr lang="en-US" sz="1800" dirty="0" smtClean="0">
                <a:solidFill>
                  <a:schemeClr val="bg1">
                    <a:lumMod val="65000"/>
                  </a:schemeClr>
                </a:solidFill>
              </a:rPr>
              <a:t>Listed below are the approximate clearance rates for some of the substances normally handled by the kidneys:</a:t>
            </a:r>
          </a:p>
        </p:txBody>
      </p:sp>
      <p:pic>
        <p:nvPicPr>
          <p:cNvPr id="7" name="صورة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28" y="4719763"/>
            <a:ext cx="5328592" cy="1152128"/>
          </a:xfrm>
          <a:prstGeom prst="rect">
            <a:avLst/>
          </a:prstGeom>
          <a:ln>
            <a:noFill/>
            <a:prstDash val="dash"/>
          </a:ln>
        </p:spPr>
      </p:pic>
      <p:sp>
        <p:nvSpPr>
          <p:cNvPr id="9" name="TextBox 8"/>
          <p:cNvSpPr txBox="1"/>
          <p:nvPr/>
        </p:nvSpPr>
        <p:spPr>
          <a:xfrm>
            <a:off x="6629077" y="3538754"/>
            <a:ext cx="5011414" cy="584775"/>
          </a:xfrm>
          <a:prstGeom prst="rect">
            <a:avLst/>
          </a:prstGeom>
          <a:noFill/>
          <a:ln w="28575">
            <a:solidFill>
              <a:schemeClr val="bg1">
                <a:lumMod val="65000"/>
              </a:schemeClr>
            </a:solidFill>
          </a:ln>
        </p:spPr>
        <p:txBody>
          <a:bodyPr wrap="square" rtlCol="0">
            <a:spAutoFit/>
          </a:bodyPr>
          <a:lstStyle/>
          <a:p>
            <a:r>
              <a:rPr lang="en-US" sz="1600" dirty="0" smtClean="0">
                <a:solidFill>
                  <a:schemeClr val="bg1">
                    <a:lumMod val="65000"/>
                  </a:schemeClr>
                </a:solidFill>
              </a:rPr>
              <a:t>Remember : Filtered amount + Secreted = Excreted </a:t>
            </a:r>
          </a:p>
          <a:p>
            <a:r>
              <a:rPr lang="en-US" sz="1600" dirty="0" smtClean="0">
                <a:solidFill>
                  <a:schemeClr val="bg1">
                    <a:lumMod val="65000"/>
                  </a:schemeClr>
                </a:solidFill>
              </a:rPr>
              <a:t>                Filtered </a:t>
            </a:r>
            <a:r>
              <a:rPr lang="en-US" sz="1600" dirty="0">
                <a:solidFill>
                  <a:schemeClr val="bg1">
                    <a:lumMod val="65000"/>
                  </a:schemeClr>
                </a:solidFill>
              </a:rPr>
              <a:t>amount </a:t>
            </a:r>
            <a:r>
              <a:rPr lang="en-US" sz="1600" dirty="0" smtClean="0">
                <a:solidFill>
                  <a:schemeClr val="bg1">
                    <a:lumMod val="65000"/>
                  </a:schemeClr>
                </a:solidFill>
              </a:rPr>
              <a:t>– Reabsorbed = </a:t>
            </a:r>
            <a:r>
              <a:rPr lang="en-US" sz="1600" dirty="0">
                <a:solidFill>
                  <a:schemeClr val="bg1">
                    <a:lumMod val="65000"/>
                  </a:schemeClr>
                </a:solidFill>
              </a:rPr>
              <a:t>Excreted</a:t>
            </a:r>
          </a:p>
        </p:txBody>
      </p:sp>
      <p:sp>
        <p:nvSpPr>
          <p:cNvPr id="10" name="Rectangle 9"/>
          <p:cNvSpPr/>
          <p:nvPr/>
        </p:nvSpPr>
        <p:spPr>
          <a:xfrm>
            <a:off x="6629077" y="4280165"/>
            <a:ext cx="6092825" cy="2031325"/>
          </a:xfrm>
          <a:prstGeom prst="rect">
            <a:avLst/>
          </a:prstGeom>
        </p:spPr>
        <p:txBody>
          <a:bodyPr>
            <a:spAutoFit/>
          </a:bodyPr>
          <a:lstStyle/>
          <a:p>
            <a:r>
              <a:rPr lang="en-US" altLang="x-none" sz="1800" dirty="0">
                <a:solidFill>
                  <a:srgbClr val="DDE9EC">
                    <a:lumMod val="50000"/>
                  </a:srgbClr>
                </a:solidFill>
              </a:rPr>
              <a:t>If substance is secreted: </a:t>
            </a:r>
          </a:p>
          <a:p>
            <a:r>
              <a:rPr lang="en-US" altLang="x-none" sz="1800" dirty="0">
                <a:solidFill>
                  <a:srgbClr val="DDE9EC">
                    <a:lumMod val="50000"/>
                  </a:srgbClr>
                </a:solidFill>
              </a:rPr>
              <a:t>Excreted = Filtered + secreted </a:t>
            </a:r>
          </a:p>
          <a:p>
            <a:endParaRPr lang="en-US" altLang="x-none" sz="1800" dirty="0">
              <a:solidFill>
                <a:srgbClr val="DDE9EC">
                  <a:lumMod val="50000"/>
                </a:srgbClr>
              </a:solidFill>
            </a:endParaRPr>
          </a:p>
          <a:p>
            <a:r>
              <a:rPr lang="en-US" altLang="x-none" sz="1800" dirty="0">
                <a:solidFill>
                  <a:srgbClr val="DDE9EC">
                    <a:lumMod val="50000"/>
                  </a:srgbClr>
                </a:solidFill>
              </a:rPr>
              <a:t>If substance is reabsorbed </a:t>
            </a:r>
          </a:p>
          <a:p>
            <a:r>
              <a:rPr lang="en-US" altLang="x-none" sz="1800" dirty="0">
                <a:solidFill>
                  <a:srgbClr val="DDE9EC">
                    <a:lumMod val="50000"/>
                  </a:srgbClr>
                </a:solidFill>
              </a:rPr>
              <a:t>Excreted = filtered – reabsorbed </a:t>
            </a:r>
          </a:p>
          <a:p>
            <a:endParaRPr lang="en-US" altLang="x-none" sz="1800" dirty="0">
              <a:solidFill>
                <a:srgbClr val="DDE9EC">
                  <a:lumMod val="50000"/>
                </a:srgbClr>
              </a:solidFill>
            </a:endParaRPr>
          </a:p>
          <a:p>
            <a:endParaRPr lang="en-US" altLang="x-none" sz="1800" dirty="0">
              <a:solidFill>
                <a:srgbClr val="DDE9EC">
                  <a:lumMod val="50000"/>
                </a:srgbClr>
              </a:solidFill>
            </a:endParaRPr>
          </a:p>
        </p:txBody>
      </p:sp>
    </p:spTree>
    <p:extLst>
      <p:ext uri="{BB962C8B-B14F-4D97-AF65-F5344CB8AC3E}">
        <p14:creationId xmlns:p14="http://schemas.microsoft.com/office/powerpoint/2010/main" val="1302017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Filtration fraction             Glucose clearance</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4" name="Content Placeholder 3"/>
          <p:cNvSpPr>
            <a:spLocks noGrp="1"/>
          </p:cNvSpPr>
          <p:nvPr>
            <p:ph sz="quarter" idx="1"/>
          </p:nvPr>
        </p:nvSpPr>
        <p:spPr>
          <a:xfrm>
            <a:off x="405780" y="1408536"/>
            <a:ext cx="5202791" cy="553616"/>
          </a:xfrm>
          <a:solidFill>
            <a:schemeClr val="accent2">
              <a:lumMod val="20000"/>
              <a:lumOff val="80000"/>
            </a:schemeClr>
          </a:solidFill>
          <a:ln>
            <a:solidFill>
              <a:schemeClr val="accent1"/>
            </a:solidFill>
          </a:ln>
        </p:spPr>
        <p:txBody>
          <a:bodyPr>
            <a:normAutofit fontScale="62500" lnSpcReduction="20000"/>
          </a:bodyPr>
          <a:lstStyle/>
          <a:p>
            <a:r>
              <a:rPr lang="en-US" dirty="0"/>
              <a:t>Filtration </a:t>
            </a:r>
            <a:r>
              <a:rPr lang="en-US" dirty="0" smtClean="0"/>
              <a:t>fraction: is </a:t>
            </a:r>
            <a:r>
              <a:rPr lang="en-US" dirty="0"/>
              <a:t>the ratio of </a:t>
            </a:r>
            <a:r>
              <a:rPr lang="en-US" dirty="0">
                <a:solidFill>
                  <a:srgbClr val="FF0000"/>
                </a:solidFill>
              </a:rPr>
              <a:t>GFR</a:t>
            </a:r>
            <a:r>
              <a:rPr lang="en-US" dirty="0"/>
              <a:t> to </a:t>
            </a:r>
            <a:r>
              <a:rPr lang="en-US" dirty="0">
                <a:solidFill>
                  <a:srgbClr val="FF0000"/>
                </a:solidFill>
              </a:rPr>
              <a:t>renal plasma flow. </a:t>
            </a:r>
            <a:r>
              <a:rPr lang="en-US" dirty="0">
                <a:solidFill>
                  <a:schemeClr val="bg1">
                    <a:lumMod val="50000"/>
                  </a:schemeClr>
                </a:solidFill>
              </a:rPr>
              <a:t>“see the equation below</a:t>
            </a:r>
            <a:r>
              <a:rPr lang="en-US" dirty="0" smtClean="0">
                <a:solidFill>
                  <a:schemeClr val="bg1">
                    <a:lumMod val="50000"/>
                  </a:schemeClr>
                </a:solidFill>
              </a:rPr>
              <a:t>”</a:t>
            </a:r>
            <a:endParaRPr lang="en-US" dirty="0">
              <a:solidFill>
                <a:schemeClr val="bg1">
                  <a:lumMod val="50000"/>
                </a:schemeClr>
              </a:solidFill>
            </a:endParaRPr>
          </a:p>
        </p:txBody>
      </p:sp>
      <p:sp>
        <p:nvSpPr>
          <p:cNvPr id="7" name="Content Placeholder 3"/>
          <p:cNvSpPr txBox="1">
            <a:spLocks/>
          </p:cNvSpPr>
          <p:nvPr/>
        </p:nvSpPr>
        <p:spPr>
          <a:xfrm>
            <a:off x="5932606" y="1382639"/>
            <a:ext cx="5436607" cy="2406402"/>
          </a:xfrm>
          <a:prstGeom prst="rect">
            <a:avLst/>
          </a:prstGeom>
          <a:solidFill>
            <a:schemeClr val="accent2">
              <a:lumMod val="20000"/>
              <a:lumOff val="80000"/>
            </a:schemeClr>
          </a:solidFill>
          <a:ln>
            <a:solidFill>
              <a:schemeClr val="accent1"/>
            </a:solidFill>
          </a:ln>
        </p:spPr>
        <p:txBody>
          <a:bodyPr vert="horz" lIns="101590" tIns="50795" rIns="101590" bIns="50795">
            <a:normAutofit fontScale="77500" lnSpcReduction="20000"/>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r>
              <a:rPr lang="en-US" dirty="0" smtClean="0"/>
              <a:t>The glucose clearance is </a:t>
            </a:r>
            <a:r>
              <a:rPr lang="en-US" dirty="0" smtClean="0">
                <a:solidFill>
                  <a:srgbClr val="FF0000"/>
                </a:solidFill>
              </a:rPr>
              <a:t>zero</a:t>
            </a:r>
            <a:r>
              <a:rPr lang="en-US" dirty="0" smtClean="0"/>
              <a:t> at plasma glucose values below the threshold and gradually rises as plasma glucose rises. </a:t>
            </a:r>
          </a:p>
          <a:p>
            <a:pPr defTabSz="914400"/>
            <a:r>
              <a:rPr lang="en-US" dirty="0" smtClean="0"/>
              <a:t>We can express the excretion of glucose quantitatively at plasma concentrations beyond the threshold, where the glucose reabsorption rate (Tm) </a:t>
            </a:r>
            <a:r>
              <a:rPr lang="en-US" dirty="0" smtClean="0">
                <a:solidFill>
                  <a:srgbClr val="FF0000"/>
                </a:solidFill>
              </a:rPr>
              <a:t>has reached its maximum :</a:t>
            </a:r>
            <a:endParaRPr lang="en-US" dirty="0">
              <a:solidFill>
                <a:srgbClr val="FF0000"/>
              </a:solidFill>
            </a:endParaRPr>
          </a:p>
        </p:txBody>
      </p:sp>
      <p:pic>
        <p:nvPicPr>
          <p:cNvPr id="8" name="Picture 2" descr="http://o.quizlet.com/i/czQsDQxg4auk5KgywagOOg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4831" y="4225043"/>
            <a:ext cx="3312155" cy="1656584"/>
          </a:xfrm>
          <a:prstGeom prst="rect">
            <a:avLst/>
          </a:prstGeom>
          <a:noFill/>
          <a:ln w="9525">
            <a:solidFill>
              <a:schemeClr val="bg1">
                <a:lumMod val="50000"/>
              </a:schemeClr>
            </a:solidFill>
            <a:prstDash val="sysDash"/>
            <a:miter lim="800000"/>
            <a:headEnd/>
            <a:tailEnd/>
          </a:ln>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5775675" y="1749710"/>
            <a:ext cx="26684" cy="3784575"/>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20" name="Rectangle 2"/>
          <p:cNvSpPr txBox="1">
            <a:spLocks noChangeArrowheads="1"/>
          </p:cNvSpPr>
          <p:nvPr/>
        </p:nvSpPr>
        <p:spPr>
          <a:xfrm>
            <a:off x="135961" y="2227688"/>
            <a:ext cx="5760641" cy="57819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dirty="0">
                <a:solidFill>
                  <a:schemeClr val="tx2"/>
                </a:solidFill>
              </a:rPr>
              <a:t>Tubular transport </a:t>
            </a:r>
            <a:r>
              <a:rPr lang="en-US" altLang="en-US" sz="2800" dirty="0" smtClean="0">
                <a:solidFill>
                  <a:schemeClr val="tx2"/>
                </a:solidFill>
              </a:rPr>
              <a:t>maximum (</a:t>
            </a:r>
            <a:r>
              <a:rPr lang="en-US" altLang="en-US" sz="2800" dirty="0" err="1" smtClean="0">
                <a:solidFill>
                  <a:schemeClr val="tx2"/>
                </a:solidFill>
              </a:rPr>
              <a:t>Tmax</a:t>
            </a:r>
            <a:r>
              <a:rPr lang="en-US" altLang="en-US" sz="2800" dirty="0" smtClean="0">
                <a:solidFill>
                  <a:schemeClr val="tx2"/>
                </a:solidFill>
              </a:rPr>
              <a:t>)</a:t>
            </a:r>
            <a:endParaRPr lang="en-US" altLang="en-US" sz="2800" dirty="0">
              <a:solidFill>
                <a:schemeClr val="tx2"/>
              </a:solidFill>
            </a:endParaRPr>
          </a:p>
        </p:txBody>
      </p:sp>
      <p:sp>
        <p:nvSpPr>
          <p:cNvPr id="22" name="Content Placeholder 3"/>
          <p:cNvSpPr txBox="1">
            <a:spLocks/>
          </p:cNvSpPr>
          <p:nvPr/>
        </p:nvSpPr>
        <p:spPr>
          <a:xfrm>
            <a:off x="405780" y="3388242"/>
            <a:ext cx="5202792" cy="1385022"/>
          </a:xfrm>
          <a:prstGeom prst="rect">
            <a:avLst/>
          </a:prstGeom>
          <a:solidFill>
            <a:schemeClr val="accent2">
              <a:lumMod val="20000"/>
              <a:lumOff val="80000"/>
            </a:schemeClr>
          </a:solidFill>
          <a:ln>
            <a:solidFill>
              <a:schemeClr val="accent1"/>
            </a:solidFill>
          </a:ln>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r>
              <a:rPr lang="en-US" sz="2000" dirty="0" smtClean="0"/>
              <a:t>The Maximum limit/rate at which a solute can be transported across the tubular cells of kidneys is called </a:t>
            </a:r>
            <a:r>
              <a:rPr lang="en-US" sz="2000" b="1" dirty="0" smtClean="0"/>
              <a:t>tubular transport maximum.</a:t>
            </a:r>
            <a:endParaRPr lang="en-US" sz="2000" b="1" dirty="0"/>
          </a:p>
        </p:txBody>
      </p:sp>
      <p:sp>
        <p:nvSpPr>
          <p:cNvPr id="23" name="Content Placeholder 3"/>
          <p:cNvSpPr txBox="1">
            <a:spLocks/>
          </p:cNvSpPr>
          <p:nvPr/>
        </p:nvSpPr>
        <p:spPr>
          <a:xfrm>
            <a:off x="405780" y="4941168"/>
            <a:ext cx="5202792" cy="481467"/>
          </a:xfrm>
          <a:prstGeom prst="rect">
            <a:avLst/>
          </a:prstGeom>
          <a:solidFill>
            <a:schemeClr val="accent2">
              <a:lumMod val="20000"/>
              <a:lumOff val="80000"/>
            </a:schemeClr>
          </a:solidFill>
          <a:ln>
            <a:solidFill>
              <a:schemeClr val="accent1"/>
            </a:solidFill>
          </a:ln>
        </p:spPr>
        <p:txBody>
          <a:bodyPr vert="horz" lIns="101590" tIns="50795" rIns="101590" bIns="50795" anchor="ctr">
            <a:normAutofit fontScale="85000" lnSpcReduction="10000"/>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lgn="ctr" defTabSz="914400"/>
            <a:r>
              <a:rPr lang="en-US" sz="2400" b="1" dirty="0" smtClean="0"/>
              <a:t>Average Tm for Glucose is </a:t>
            </a:r>
            <a:r>
              <a:rPr lang="en-US" sz="2400" dirty="0" smtClean="0">
                <a:solidFill>
                  <a:srgbClr val="FF0000"/>
                </a:solidFill>
              </a:rPr>
              <a:t>375 mg/min</a:t>
            </a:r>
            <a:endParaRPr lang="en-US" sz="2400" dirty="0">
              <a:solidFill>
                <a:srgbClr val="FF0000"/>
              </a:solidFill>
            </a:endParaRPr>
          </a:p>
        </p:txBody>
      </p:sp>
      <p:sp>
        <p:nvSpPr>
          <p:cNvPr id="9" name="TextBox 8"/>
          <p:cNvSpPr txBox="1"/>
          <p:nvPr/>
        </p:nvSpPr>
        <p:spPr>
          <a:xfrm>
            <a:off x="405780" y="5589240"/>
            <a:ext cx="5202791" cy="584775"/>
          </a:xfrm>
          <a:prstGeom prst="rect">
            <a:avLst/>
          </a:prstGeom>
          <a:noFill/>
          <a:ln w="19050">
            <a:solidFill>
              <a:schemeClr val="bg1">
                <a:lumMod val="65000"/>
              </a:schemeClr>
            </a:solidFill>
          </a:ln>
        </p:spPr>
        <p:txBody>
          <a:bodyPr wrap="square" rtlCol="0">
            <a:spAutoFit/>
          </a:bodyPr>
          <a:lstStyle/>
          <a:p>
            <a:r>
              <a:rPr lang="en-US" sz="1600" dirty="0" smtClean="0">
                <a:solidFill>
                  <a:schemeClr val="bg1">
                    <a:lumMod val="65000"/>
                  </a:schemeClr>
                </a:solidFill>
              </a:rPr>
              <a:t>Privilege of T-max is given to the important solutes and some organic molecules such as glucose . </a:t>
            </a:r>
            <a:endParaRPr lang="en-US" sz="1600" dirty="0">
              <a:solidFill>
                <a:schemeClr val="bg1">
                  <a:lumMod val="65000"/>
                </a:schemeClr>
              </a:solidFill>
            </a:endParaRPr>
          </a:p>
        </p:txBody>
      </p:sp>
      <p:sp>
        <p:nvSpPr>
          <p:cNvPr id="13" name="TextBox 12"/>
          <p:cNvSpPr txBox="1"/>
          <p:nvPr/>
        </p:nvSpPr>
        <p:spPr>
          <a:xfrm>
            <a:off x="9527505" y="0"/>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a:t>
            </a:r>
            <a:r>
              <a:rPr lang="en-US" sz="1400" b="1" u="sng" dirty="0" smtClean="0"/>
              <a:t>FEMALES</a:t>
            </a:r>
            <a:r>
              <a:rPr lang="en-US" sz="1400" b="1" u="sng" dirty="0"/>
              <a:t>’ SLIDES </a:t>
            </a:r>
          </a:p>
        </p:txBody>
      </p:sp>
    </p:spTree>
    <p:extLst>
      <p:ext uri="{BB962C8B-B14F-4D97-AF65-F5344CB8AC3E}">
        <p14:creationId xmlns:p14="http://schemas.microsoft.com/office/powerpoint/2010/main" val="1236366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333772" y="1513147"/>
            <a:ext cx="7848600" cy="4525962"/>
          </a:xfrm>
        </p:spPr>
        <p:txBody>
          <a:bodyPr/>
          <a:lstStyle/>
          <a:p>
            <a:r>
              <a:rPr lang="en-GB" altLang="en-US" sz="2400" dirty="0">
                <a:ea typeface="MS PGothic" charset="-128"/>
              </a:rPr>
              <a:t>Is the concentration of a substance dissolved in the blood above which the kidneys begin to remove it into the urine.</a:t>
            </a:r>
          </a:p>
          <a:p>
            <a:r>
              <a:rPr lang="en-IE" altLang="en-US" sz="2400" dirty="0">
                <a:ea typeface="MS PGothic" charset="-128"/>
              </a:rPr>
              <a:t>After this level </a:t>
            </a:r>
            <a:r>
              <a:rPr lang="en-IE" altLang="en-US" sz="2400" dirty="0">
                <a:ea typeface="MS PGothic" charset="-128"/>
                <a:sym typeface="Symbol" charset="2"/>
              </a:rPr>
              <a:t></a:t>
            </a:r>
            <a:r>
              <a:rPr lang="en-IE" altLang="en-US" sz="2400" dirty="0">
                <a:ea typeface="MS PGothic" charset="-128"/>
              </a:rPr>
              <a:t> the filtered load exceeds the absorptive capacity of the tubules.</a:t>
            </a:r>
          </a:p>
          <a:p>
            <a:r>
              <a:rPr lang="en-IE" altLang="en-US" sz="2400" dirty="0">
                <a:ea typeface="MS PGothic" charset="-128"/>
              </a:rPr>
              <a:t>Substances of high threshold: glucose, amino acids &amp; vitamins.</a:t>
            </a:r>
          </a:p>
          <a:p>
            <a:r>
              <a:rPr lang="en-IE" altLang="en-US" sz="2400" dirty="0">
                <a:ea typeface="MS PGothic" charset="-128"/>
              </a:rPr>
              <a:t>Substances of medium threshold: K+ &amp; urea.</a:t>
            </a:r>
          </a:p>
          <a:p>
            <a:r>
              <a:rPr lang="en-IE" altLang="en-US" sz="2400" dirty="0">
                <a:ea typeface="MS PGothic" charset="-128"/>
              </a:rPr>
              <a:t>Substances of low threshold: phosphate &amp; uric acid.</a:t>
            </a:r>
          </a:p>
          <a:p>
            <a:r>
              <a:rPr lang="en-IE" altLang="en-US" sz="2400" dirty="0">
                <a:ea typeface="MS PGothic" charset="-128"/>
              </a:rPr>
              <a:t>Substances of no threshold: creatinine, mannitol &amp; inulin.</a:t>
            </a:r>
          </a:p>
        </p:txBody>
      </p:sp>
      <p:sp>
        <p:nvSpPr>
          <p:cNvPr id="5017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charset="-128"/>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fld id="{5AD9D147-3373-A64A-BC85-81EF6796EAD9}" type="slidenum">
              <a:rPr lang="en-US" altLang="en-US" sz="1400"/>
              <a:pPr>
                <a:spcBef>
                  <a:spcPct val="0"/>
                </a:spcBef>
                <a:buFontTx/>
                <a:buNone/>
              </a:pPr>
              <a:t>22</a:t>
            </a:fld>
            <a:endParaRPr lang="en-US" altLang="en-US" sz="1400"/>
          </a:p>
        </p:txBody>
      </p:sp>
      <p:sp>
        <p:nvSpPr>
          <p:cNvPr id="2" name="Rectangle 1"/>
          <p:cNvSpPr/>
          <p:nvPr/>
        </p:nvSpPr>
        <p:spPr>
          <a:xfrm>
            <a:off x="621804" y="478664"/>
            <a:ext cx="3801041" cy="646331"/>
          </a:xfrm>
          <a:prstGeom prst="rect">
            <a:avLst/>
          </a:prstGeom>
        </p:spPr>
        <p:txBody>
          <a:bodyPr wrap="none">
            <a:spAutoFit/>
          </a:bodyPr>
          <a:lstStyle/>
          <a:p>
            <a:r>
              <a:rPr lang="en-US" altLang="en-US" sz="3600" dirty="0">
                <a:solidFill>
                  <a:schemeClr val="tx2"/>
                </a:solidFill>
                <a:latin typeface="+mj-lt"/>
                <a:ea typeface="+mj-ea"/>
                <a:cs typeface="+mj-cs"/>
              </a:rPr>
              <a:t>Renal</a:t>
            </a:r>
            <a:r>
              <a:rPr lang="en-US" altLang="en-US" b="1" dirty="0">
                <a:effectLst>
                  <a:outerShdw blurRad="38100" dist="38100" dir="2700000" algn="tl">
                    <a:srgbClr val="FFFFFF"/>
                  </a:outerShdw>
                </a:effectLst>
              </a:rPr>
              <a:t> </a:t>
            </a:r>
            <a:r>
              <a:rPr lang="en-US" altLang="en-US" sz="3600" dirty="0">
                <a:solidFill>
                  <a:schemeClr val="tx2"/>
                </a:solidFill>
                <a:latin typeface="+mj-lt"/>
                <a:ea typeface="+mj-ea"/>
                <a:cs typeface="+mj-cs"/>
              </a:rPr>
              <a:t>Threshold</a:t>
            </a:r>
            <a:endParaRPr lang="en-US" sz="3600" dirty="0">
              <a:solidFill>
                <a:schemeClr val="tx2"/>
              </a:solidFill>
              <a:latin typeface="+mj-lt"/>
              <a:ea typeface="+mj-ea"/>
              <a:cs typeface="+mj-cs"/>
            </a:endParaRPr>
          </a:p>
        </p:txBody>
      </p:sp>
    </p:spTree>
    <p:extLst>
      <p:ext uri="{BB962C8B-B14F-4D97-AF65-F5344CB8AC3E}">
        <p14:creationId xmlns:p14="http://schemas.microsoft.com/office/powerpoint/2010/main" val="9068215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500"/>
                                        <p:tgtEl>
                                          <p:spTgt spid="174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fade">
                                      <p:cBhvr>
                                        <p:cTn id="12" dur="500"/>
                                        <p:tgtEl>
                                          <p:spTgt spid="174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fade">
                                      <p:cBhvr>
                                        <p:cTn id="17" dur="500"/>
                                        <p:tgtEl>
                                          <p:spTgt spid="174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0">
                                            <p:txEl>
                                              <p:pRg st="3" end="3"/>
                                            </p:txEl>
                                          </p:spTgt>
                                        </p:tgtEl>
                                        <p:attrNameLst>
                                          <p:attrName>style.visibility</p:attrName>
                                        </p:attrNameLst>
                                      </p:cBhvr>
                                      <p:to>
                                        <p:strVal val="visible"/>
                                      </p:to>
                                    </p:set>
                                    <p:animEffect transition="in" filter="fade">
                                      <p:cBhvr>
                                        <p:cTn id="22" dur="500"/>
                                        <p:tgtEl>
                                          <p:spTgt spid="1741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10">
                                            <p:txEl>
                                              <p:pRg st="4" end="4"/>
                                            </p:txEl>
                                          </p:spTgt>
                                        </p:tgtEl>
                                        <p:attrNameLst>
                                          <p:attrName>style.visibility</p:attrName>
                                        </p:attrNameLst>
                                      </p:cBhvr>
                                      <p:to>
                                        <p:strVal val="visible"/>
                                      </p:to>
                                    </p:set>
                                    <p:animEffect transition="in" filter="fade">
                                      <p:cBhvr>
                                        <p:cTn id="27" dur="500"/>
                                        <p:tgtEl>
                                          <p:spTgt spid="1741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410">
                                            <p:txEl>
                                              <p:pRg st="5" end="5"/>
                                            </p:txEl>
                                          </p:spTgt>
                                        </p:tgtEl>
                                        <p:attrNameLst>
                                          <p:attrName>style.visibility</p:attrName>
                                        </p:attrNameLst>
                                      </p:cBhvr>
                                      <p:to>
                                        <p:strVal val="visible"/>
                                      </p:to>
                                    </p:set>
                                    <p:animEffect transition="in" filter="fade">
                                      <p:cBhvr>
                                        <p:cTn id="32" dur="500"/>
                                        <p:tgtEl>
                                          <p:spTgt spid="174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102672"/>
            <a:ext cx="10969943" cy="990600"/>
          </a:xfrm>
        </p:spPr>
        <p:txBody>
          <a:bodyPr>
            <a:normAutofit/>
          </a:bodyPr>
          <a:lstStyle/>
          <a:p>
            <a:r>
              <a:rPr lang="en-US" dirty="0"/>
              <a:t>Glucose </a:t>
            </a:r>
            <a:r>
              <a:rPr lang="en-US" dirty="0" smtClean="0"/>
              <a:t>reabsorption</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4" name="Content Placeholder 3"/>
          <p:cNvSpPr>
            <a:spLocks noGrp="1"/>
          </p:cNvSpPr>
          <p:nvPr>
            <p:ph sz="quarter" idx="1"/>
          </p:nvPr>
        </p:nvSpPr>
        <p:spPr>
          <a:xfrm>
            <a:off x="609460" y="4437112"/>
            <a:ext cx="11245591" cy="1800200"/>
          </a:xfrm>
          <a:solidFill>
            <a:schemeClr val="accent2">
              <a:lumMod val="20000"/>
              <a:lumOff val="80000"/>
            </a:schemeClr>
          </a:solidFill>
          <a:ln>
            <a:solidFill>
              <a:schemeClr val="accent1"/>
            </a:solidFill>
          </a:ln>
        </p:spPr>
        <p:txBody>
          <a:bodyPr>
            <a:normAutofit fontScale="25000" lnSpcReduction="20000"/>
          </a:bodyPr>
          <a:lstStyle/>
          <a:p>
            <a:r>
              <a:rPr lang="en-US" sz="7200" dirty="0"/>
              <a:t> However, when the plasma concentration of glucose rises above about 200 mg/100 ml, increasing the filtered load to about 250 mg/min, a small amount of glucose begins to appear in the urine. This point is termed the threshold for glucose. Note that this appearance of glucose in the urine .</a:t>
            </a:r>
          </a:p>
          <a:p>
            <a:r>
              <a:rPr lang="en-US" sz="6400" dirty="0"/>
              <a:t>(at the threshold) occurs before the transport maximum is reached. One reason for the difference between threshold and transport maximum is that not all nephrons have the same transport maximum for glucose, and some of the nephrons excrete glucose before others have reached their transport maximum. The overall transport maximum for the kidneys, which is normally about 375 mg/min, is reached when all nephrons have reached their maximal capacity to reabsorb </a:t>
            </a:r>
            <a:r>
              <a:rPr lang="en-US" sz="6400" dirty="0" smtClean="0"/>
              <a:t>glucose .</a:t>
            </a:r>
            <a:r>
              <a:rPr lang="en-US" dirty="0" smtClean="0"/>
              <a:t> </a:t>
            </a:r>
            <a:endParaRPr lang="en-US" dirty="0"/>
          </a:p>
        </p:txBody>
      </p:sp>
      <p:pic>
        <p:nvPicPr>
          <p:cNvPr id="5" name="صورة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458" y="1222470"/>
            <a:ext cx="6779313" cy="3115345"/>
          </a:xfrm>
          <a:prstGeom prst="rect">
            <a:avLst/>
          </a:prstGeom>
        </p:spPr>
      </p:pic>
      <p:sp>
        <p:nvSpPr>
          <p:cNvPr id="8" name="Rectangle 6"/>
          <p:cNvSpPr>
            <a:spLocks noChangeArrowheads="1"/>
          </p:cNvSpPr>
          <p:nvPr/>
        </p:nvSpPr>
        <p:spPr bwMode="auto">
          <a:xfrm>
            <a:off x="4338834" y="1210263"/>
            <a:ext cx="1872208" cy="523026"/>
          </a:xfrm>
          <a:prstGeom prst="rect">
            <a:avLst/>
          </a:prstGeom>
          <a:solidFill>
            <a:schemeClr val="accent2">
              <a:lumMod val="20000"/>
              <a:lumOff val="80000"/>
            </a:schemeClr>
          </a:solidFill>
          <a:ln w="9525">
            <a:solidFill>
              <a:schemeClr val="accent1"/>
            </a:solidFill>
            <a:prstDash val="solid"/>
            <a:miter lim="800000"/>
            <a:headEnd/>
            <a:tailEnd/>
          </a:ln>
          <a:effectLst/>
        </p:spPr>
        <p:txBody>
          <a:bodyPr wrap="none" anchor="ctr"/>
          <a:lstStyle/>
          <a:p>
            <a:pPr algn="ctr">
              <a:defRPr/>
            </a:pPr>
            <a:r>
              <a:rPr lang="en-US" sz="1400" b="1" dirty="0" smtClean="0">
                <a:latin typeface="Gill Sans MT" panose="020B0502020104020203" pitchFamily="34" charset="0"/>
              </a:rPr>
              <a:t>FBG = </a:t>
            </a:r>
            <a:r>
              <a:rPr lang="en-US" sz="1400" dirty="0" smtClean="0">
                <a:solidFill>
                  <a:srgbClr val="FF0000"/>
                </a:solidFill>
                <a:latin typeface="Gill Sans MT" panose="020B0502020104020203" pitchFamily="34" charset="0"/>
              </a:rPr>
              <a:t>60-110 </a:t>
            </a:r>
            <a:r>
              <a:rPr lang="en-US" sz="1400" dirty="0">
                <a:solidFill>
                  <a:srgbClr val="FF0000"/>
                </a:solidFill>
                <a:latin typeface="Gill Sans MT" panose="020B0502020104020203" pitchFamily="34" charset="0"/>
              </a:rPr>
              <a:t>mg/dl</a:t>
            </a:r>
          </a:p>
          <a:p>
            <a:pPr algn="ctr">
              <a:defRPr/>
            </a:pPr>
            <a:r>
              <a:rPr lang="en-US" sz="1400" b="1" dirty="0" smtClean="0">
                <a:latin typeface="Gill Sans MT" panose="020B0502020104020203" pitchFamily="34" charset="0"/>
              </a:rPr>
              <a:t>RBG = </a:t>
            </a:r>
            <a:r>
              <a:rPr lang="en-US" sz="1400" dirty="0" smtClean="0">
                <a:solidFill>
                  <a:srgbClr val="FF0000"/>
                </a:solidFill>
                <a:latin typeface="Gill Sans MT" panose="020B0502020104020203" pitchFamily="34" charset="0"/>
              </a:rPr>
              <a:t>110-200 </a:t>
            </a:r>
            <a:r>
              <a:rPr lang="en-US" sz="1400" dirty="0">
                <a:solidFill>
                  <a:srgbClr val="FF0000"/>
                </a:solidFill>
                <a:latin typeface="Gill Sans MT" panose="020B0502020104020203" pitchFamily="34" charset="0"/>
              </a:rPr>
              <a:t>mg/dl</a:t>
            </a:r>
            <a:endParaRPr lang="en-GB" sz="1400" dirty="0">
              <a:solidFill>
                <a:srgbClr val="FF0000"/>
              </a:solidFill>
              <a:latin typeface="Gill Sans MT" panose="020B0502020104020203" pitchFamily="34" charset="0"/>
            </a:endParaRPr>
          </a:p>
        </p:txBody>
      </p:sp>
      <p:sp>
        <p:nvSpPr>
          <p:cNvPr id="9" name="Rectangle 7"/>
          <p:cNvSpPr>
            <a:spLocks noChangeArrowheads="1"/>
          </p:cNvSpPr>
          <p:nvPr/>
        </p:nvSpPr>
        <p:spPr bwMode="auto">
          <a:xfrm>
            <a:off x="9770345" y="1254239"/>
            <a:ext cx="1809733" cy="2246769"/>
          </a:xfrm>
          <a:prstGeom prst="rect">
            <a:avLst/>
          </a:prstGeom>
          <a:solidFill>
            <a:schemeClr val="accent2">
              <a:lumMod val="20000"/>
              <a:lumOff val="80000"/>
            </a:schemeClr>
          </a:solidFill>
          <a:ln w="9525">
            <a:solidFill>
              <a:schemeClr val="accent1"/>
            </a:solidFill>
            <a:prstDash val="solid"/>
            <a:miter lim="800000"/>
            <a:headEnd/>
            <a:tailEnd/>
          </a:ln>
          <a:effectLst/>
        </p:spPr>
        <p:txBody>
          <a:bodyPr wrap="square">
            <a:spAutoFit/>
          </a:bodyPr>
          <a:lstStyle/>
          <a:p>
            <a:pPr algn="ctr">
              <a:defRPr/>
            </a:pPr>
            <a:r>
              <a:rPr lang="en-US" b="1" dirty="0">
                <a:solidFill>
                  <a:schemeClr val="tx2"/>
                </a:solidFill>
              </a:rPr>
              <a:t>Transport </a:t>
            </a:r>
            <a:r>
              <a:rPr lang="en-US" b="1" dirty="0" smtClean="0">
                <a:solidFill>
                  <a:schemeClr val="tx2"/>
                </a:solidFill>
              </a:rPr>
              <a:t>max :</a:t>
            </a:r>
            <a:endParaRPr lang="en-US" b="1" dirty="0">
              <a:solidFill>
                <a:schemeClr val="tx2"/>
              </a:solidFill>
            </a:endParaRPr>
          </a:p>
          <a:p>
            <a:pPr algn="ctr">
              <a:defRPr/>
            </a:pPr>
            <a:r>
              <a:rPr lang="en-US" dirty="0">
                <a:solidFill>
                  <a:srgbClr val="FF0000"/>
                </a:solidFill>
              </a:rPr>
              <a:t>375 mg/min</a:t>
            </a:r>
          </a:p>
          <a:p>
            <a:pPr algn="ctr">
              <a:defRPr/>
            </a:pPr>
            <a:endParaRPr lang="en-US" b="1" dirty="0"/>
          </a:p>
          <a:p>
            <a:pPr algn="ctr">
              <a:defRPr/>
            </a:pPr>
            <a:r>
              <a:rPr lang="en-US" b="1" dirty="0">
                <a:solidFill>
                  <a:schemeClr val="tx2"/>
                </a:solidFill>
              </a:rPr>
              <a:t>Renal Threshold </a:t>
            </a:r>
            <a:r>
              <a:rPr lang="en-US" b="1" dirty="0" smtClean="0">
                <a:solidFill>
                  <a:schemeClr val="tx2"/>
                </a:solidFill>
              </a:rPr>
              <a:t>:</a:t>
            </a:r>
            <a:endParaRPr lang="en-US" b="1" dirty="0">
              <a:solidFill>
                <a:schemeClr val="tx2"/>
              </a:solidFill>
            </a:endParaRPr>
          </a:p>
          <a:p>
            <a:pPr algn="ctr">
              <a:defRPr/>
            </a:pPr>
            <a:r>
              <a:rPr lang="en-US" dirty="0">
                <a:solidFill>
                  <a:srgbClr val="FF0000"/>
                </a:solidFill>
              </a:rPr>
              <a:t>200mg/dl</a:t>
            </a:r>
          </a:p>
        </p:txBody>
      </p:sp>
      <p:sp>
        <p:nvSpPr>
          <p:cNvPr id="11" name="مربع نص 10"/>
          <p:cNvSpPr txBox="1"/>
          <p:nvPr/>
        </p:nvSpPr>
        <p:spPr>
          <a:xfrm>
            <a:off x="1341884" y="6453336"/>
            <a:ext cx="4232860" cy="261610"/>
          </a:xfrm>
          <a:prstGeom prst="rect">
            <a:avLst/>
          </a:prstGeom>
          <a:solidFill>
            <a:schemeClr val="accent2">
              <a:lumMod val="20000"/>
              <a:lumOff val="80000"/>
            </a:schemeClr>
          </a:solidFill>
          <a:ln>
            <a:solidFill>
              <a:schemeClr val="accent1"/>
            </a:solidFill>
            <a:prstDash val="solid"/>
          </a:ln>
        </p:spPr>
        <p:txBody>
          <a:bodyPr wrap="square" rtlCol="0">
            <a:spAutoFit/>
          </a:bodyPr>
          <a:lstStyle/>
          <a:p>
            <a:r>
              <a:rPr lang="en-US" sz="1100" dirty="0">
                <a:solidFill>
                  <a:schemeClr val="tx2">
                    <a:lumMod val="50000"/>
                  </a:schemeClr>
                </a:solidFill>
              </a:rPr>
              <a:t>FBG : </a:t>
            </a:r>
            <a:r>
              <a:rPr lang="en-US" sz="1100" dirty="0" smtClean="0">
                <a:solidFill>
                  <a:schemeClr val="tx2">
                    <a:lumMod val="50000"/>
                  </a:schemeClr>
                </a:solidFill>
              </a:rPr>
              <a:t>Fasting Blood Glucose   /   RBG </a:t>
            </a:r>
            <a:r>
              <a:rPr lang="en-US" sz="1100" dirty="0">
                <a:solidFill>
                  <a:schemeClr val="tx2">
                    <a:lumMod val="50000"/>
                  </a:schemeClr>
                </a:solidFill>
              </a:rPr>
              <a:t>: Random Blood Glucose</a:t>
            </a:r>
          </a:p>
        </p:txBody>
      </p:sp>
      <p:sp>
        <p:nvSpPr>
          <p:cNvPr id="6" name="TextBox 5"/>
          <p:cNvSpPr txBox="1"/>
          <p:nvPr/>
        </p:nvSpPr>
        <p:spPr>
          <a:xfrm>
            <a:off x="4222204" y="2051072"/>
            <a:ext cx="2160240" cy="461665"/>
          </a:xfrm>
          <a:prstGeom prst="rect">
            <a:avLst/>
          </a:prstGeom>
          <a:noFill/>
          <a:ln>
            <a:solidFill>
              <a:schemeClr val="bg1">
                <a:lumMod val="50000"/>
              </a:schemeClr>
            </a:solidFill>
            <a:prstDash val="dash"/>
          </a:ln>
        </p:spPr>
        <p:txBody>
          <a:bodyPr wrap="square" rtlCol="0">
            <a:spAutoFit/>
          </a:bodyPr>
          <a:lstStyle/>
          <a:p>
            <a:r>
              <a:rPr lang="en-US" sz="1200" dirty="0" smtClean="0">
                <a:solidFill>
                  <a:schemeClr val="bg1">
                    <a:lumMod val="50000"/>
                  </a:schemeClr>
                </a:solidFill>
              </a:rPr>
              <a:t>No limitation because glucose freely filtered</a:t>
            </a:r>
            <a:endParaRPr lang="en-US" sz="1200" dirty="0">
              <a:solidFill>
                <a:schemeClr val="bg1">
                  <a:lumMod val="50000"/>
                </a:schemeClr>
              </a:solidFill>
            </a:endParaRPr>
          </a:p>
        </p:txBody>
      </p:sp>
      <p:sp>
        <p:nvSpPr>
          <p:cNvPr id="7" name="TextBox 6"/>
          <p:cNvSpPr txBox="1"/>
          <p:nvPr/>
        </p:nvSpPr>
        <p:spPr>
          <a:xfrm>
            <a:off x="5734372" y="3420809"/>
            <a:ext cx="2880320" cy="307777"/>
          </a:xfrm>
          <a:prstGeom prst="rect">
            <a:avLst/>
          </a:prstGeom>
          <a:noFill/>
          <a:ln>
            <a:solidFill>
              <a:schemeClr val="bg1">
                <a:lumMod val="50000"/>
              </a:schemeClr>
            </a:solidFill>
            <a:prstDash val="dash"/>
          </a:ln>
        </p:spPr>
        <p:txBody>
          <a:bodyPr wrap="square" rtlCol="0">
            <a:spAutoFit/>
          </a:bodyPr>
          <a:lstStyle/>
          <a:p>
            <a:pPr algn="r" rtl="1"/>
            <a:r>
              <a:rPr lang="ar-SA" sz="1400" dirty="0" smtClean="0">
                <a:solidFill>
                  <a:schemeClr val="bg1">
                    <a:lumMod val="50000"/>
                  </a:schemeClr>
                </a:solidFill>
              </a:rPr>
              <a:t>النقطة اللي يبدأ ال </a:t>
            </a:r>
            <a:r>
              <a:rPr lang="en-US" sz="1400" dirty="0" smtClean="0">
                <a:solidFill>
                  <a:schemeClr val="bg1">
                    <a:lumMod val="50000"/>
                  </a:schemeClr>
                </a:solidFill>
              </a:rPr>
              <a:t> glucose</a:t>
            </a:r>
            <a:r>
              <a:rPr lang="ar-SA" sz="1400" dirty="0" smtClean="0">
                <a:solidFill>
                  <a:schemeClr val="bg1">
                    <a:lumMod val="50000"/>
                  </a:schemeClr>
                </a:solidFill>
              </a:rPr>
              <a:t>يطلع بال </a:t>
            </a:r>
            <a:r>
              <a:rPr lang="en-US" sz="1400" dirty="0" smtClean="0">
                <a:solidFill>
                  <a:schemeClr val="bg1">
                    <a:lumMod val="50000"/>
                  </a:schemeClr>
                </a:solidFill>
              </a:rPr>
              <a:t>urine </a:t>
            </a:r>
            <a:endParaRPr lang="en-US" sz="1400" dirty="0">
              <a:solidFill>
                <a:schemeClr val="bg1">
                  <a:lumMod val="50000"/>
                </a:schemeClr>
              </a:solidFill>
            </a:endParaRPr>
          </a:p>
        </p:txBody>
      </p:sp>
      <p:sp>
        <p:nvSpPr>
          <p:cNvPr id="10" name="TextBox 9"/>
          <p:cNvSpPr txBox="1"/>
          <p:nvPr/>
        </p:nvSpPr>
        <p:spPr>
          <a:xfrm>
            <a:off x="333772" y="1916832"/>
            <a:ext cx="2304256" cy="1015663"/>
          </a:xfrm>
          <a:prstGeom prst="rect">
            <a:avLst/>
          </a:prstGeom>
          <a:noFill/>
          <a:ln w="19050">
            <a:solidFill>
              <a:schemeClr val="bg1">
                <a:lumMod val="65000"/>
              </a:schemeClr>
            </a:solidFill>
          </a:ln>
        </p:spPr>
        <p:txBody>
          <a:bodyPr wrap="square" rtlCol="0">
            <a:spAutoFit/>
          </a:bodyPr>
          <a:lstStyle/>
          <a:p>
            <a:pPr algn="r" rtl="1"/>
            <a:r>
              <a:rPr lang="ar-SA" sz="1200" dirty="0" err="1" smtClean="0">
                <a:solidFill>
                  <a:schemeClr val="bg1">
                    <a:lumMod val="50000"/>
                  </a:schemeClr>
                </a:solidFill>
              </a:rPr>
              <a:t>ليش</a:t>
            </a:r>
            <a:r>
              <a:rPr lang="ar-SA" sz="1200" dirty="0" smtClean="0">
                <a:solidFill>
                  <a:schemeClr val="bg1">
                    <a:lumMod val="50000"/>
                  </a:schemeClr>
                </a:solidFill>
              </a:rPr>
              <a:t> ال </a:t>
            </a:r>
            <a:r>
              <a:rPr lang="en-US" sz="1200" dirty="0" smtClean="0">
                <a:solidFill>
                  <a:schemeClr val="bg1">
                    <a:lumMod val="50000"/>
                  </a:schemeClr>
                </a:solidFill>
              </a:rPr>
              <a:t>threshold </a:t>
            </a:r>
            <a:r>
              <a:rPr lang="ar-SA" sz="1200" dirty="0" smtClean="0">
                <a:solidFill>
                  <a:schemeClr val="bg1">
                    <a:lumMod val="50000"/>
                  </a:schemeClr>
                </a:solidFill>
              </a:rPr>
              <a:t> عند </a:t>
            </a:r>
            <a:r>
              <a:rPr lang="en-US" sz="1200" dirty="0" smtClean="0">
                <a:solidFill>
                  <a:schemeClr val="bg1">
                    <a:lumMod val="50000"/>
                  </a:schemeClr>
                </a:solidFill>
              </a:rPr>
              <a:t>200</a:t>
            </a:r>
            <a:r>
              <a:rPr lang="ar-SA" sz="1200" dirty="0" smtClean="0">
                <a:solidFill>
                  <a:schemeClr val="bg1">
                    <a:lumMod val="50000"/>
                  </a:schemeClr>
                </a:solidFill>
              </a:rPr>
              <a:t> مو</a:t>
            </a:r>
            <a:r>
              <a:rPr lang="en-US" sz="1200" dirty="0" smtClean="0">
                <a:solidFill>
                  <a:schemeClr val="bg1">
                    <a:lumMod val="50000"/>
                  </a:schemeClr>
                </a:solidFill>
              </a:rPr>
              <a:t>300 </a:t>
            </a:r>
            <a:r>
              <a:rPr lang="ar-SA" sz="1200" dirty="0" smtClean="0">
                <a:solidFill>
                  <a:schemeClr val="bg1">
                    <a:lumMod val="50000"/>
                  </a:schemeClr>
                </a:solidFill>
              </a:rPr>
              <a:t> ؟</a:t>
            </a:r>
            <a:endParaRPr lang="ar-SA" sz="1200" dirty="0">
              <a:solidFill>
                <a:schemeClr val="bg1">
                  <a:lumMod val="50000"/>
                </a:schemeClr>
              </a:solidFill>
            </a:endParaRPr>
          </a:p>
          <a:p>
            <a:pPr algn="r" rtl="1"/>
            <a:r>
              <a:rPr lang="ar-SA" sz="1200" dirty="0" smtClean="0">
                <a:solidFill>
                  <a:schemeClr val="bg1">
                    <a:lumMod val="50000"/>
                  </a:schemeClr>
                </a:solidFill>
              </a:rPr>
              <a:t>لأن مو كل النفرونس لها نفس ال</a:t>
            </a:r>
            <a:r>
              <a:rPr lang="en-US" sz="1200" dirty="0" smtClean="0">
                <a:solidFill>
                  <a:schemeClr val="bg1">
                    <a:lumMod val="50000"/>
                  </a:schemeClr>
                </a:solidFill>
              </a:rPr>
              <a:t> efficacy </a:t>
            </a:r>
            <a:r>
              <a:rPr lang="ar-SA" sz="1200" dirty="0" smtClean="0">
                <a:solidFill>
                  <a:schemeClr val="bg1">
                    <a:lumMod val="50000"/>
                  </a:schemeClr>
                </a:solidFill>
              </a:rPr>
              <a:t> بعضهم اقل من </a:t>
            </a:r>
            <a:r>
              <a:rPr lang="en-US" sz="1200" dirty="0" smtClean="0">
                <a:solidFill>
                  <a:schemeClr val="bg1">
                    <a:lumMod val="50000"/>
                  </a:schemeClr>
                </a:solidFill>
              </a:rPr>
              <a:t>300</a:t>
            </a:r>
            <a:r>
              <a:rPr lang="ar-SA" sz="1200" dirty="0" smtClean="0">
                <a:solidFill>
                  <a:schemeClr val="bg1">
                    <a:lumMod val="50000"/>
                  </a:schemeClr>
                </a:solidFill>
              </a:rPr>
              <a:t> فتختلف قدرتهم على نقل الجلوكوز . </a:t>
            </a:r>
          </a:p>
          <a:p>
            <a:pPr algn="r" rtl="1"/>
            <a:r>
              <a:rPr lang="ar-SA" sz="1200" dirty="0" smtClean="0">
                <a:solidFill>
                  <a:schemeClr val="bg1">
                    <a:lumMod val="50000"/>
                  </a:schemeClr>
                </a:solidFill>
              </a:rPr>
              <a:t>وأفضل وأعلى نفرون يكون الماكسيمم </a:t>
            </a:r>
            <a:r>
              <a:rPr lang="en-US" sz="1200" dirty="0" smtClean="0">
                <a:solidFill>
                  <a:schemeClr val="bg1">
                    <a:lumMod val="50000"/>
                  </a:schemeClr>
                </a:solidFill>
              </a:rPr>
              <a:t>375</a:t>
            </a:r>
            <a:endParaRPr lang="en-US" sz="1200" dirty="0">
              <a:solidFill>
                <a:schemeClr val="bg1">
                  <a:lumMod val="50000"/>
                </a:schemeClr>
              </a:solidFill>
            </a:endParaRPr>
          </a:p>
        </p:txBody>
      </p:sp>
      <p:sp>
        <p:nvSpPr>
          <p:cNvPr id="13" name="TextBox 12"/>
          <p:cNvSpPr txBox="1"/>
          <p:nvPr/>
        </p:nvSpPr>
        <p:spPr>
          <a:xfrm>
            <a:off x="9514809" y="-27384"/>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a:t>
            </a:r>
            <a:r>
              <a:rPr lang="en-US" sz="1400" b="1" u="sng" dirty="0" smtClean="0"/>
              <a:t>FEMALES</a:t>
            </a:r>
            <a:r>
              <a:rPr lang="en-US" sz="1400" b="1" u="sng" dirty="0"/>
              <a:t>’ SLIDES </a:t>
            </a:r>
          </a:p>
        </p:txBody>
      </p:sp>
    </p:spTree>
    <p:extLst>
      <p:ext uri="{BB962C8B-B14F-4D97-AF65-F5344CB8AC3E}">
        <p14:creationId xmlns:p14="http://schemas.microsoft.com/office/powerpoint/2010/main" val="970707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2" name="Title 1"/>
          <p:cNvSpPr>
            <a:spLocks noGrp="1"/>
          </p:cNvSpPr>
          <p:nvPr>
            <p:ph type="title" idx="4294967295"/>
          </p:nvPr>
        </p:nvSpPr>
        <p:spPr>
          <a:xfrm>
            <a:off x="0" y="-307263"/>
            <a:ext cx="12188825" cy="990600"/>
          </a:xfrm>
        </p:spPr>
        <p:txBody>
          <a:bodyPr>
            <a:normAutofit/>
          </a:bodyPr>
          <a:lstStyle/>
          <a:p>
            <a:pPr algn="ctr"/>
            <a:r>
              <a:rPr lang="en-US" sz="3200" dirty="0"/>
              <a:t>Tubular transport maximum for </a:t>
            </a:r>
            <a:r>
              <a:rPr lang="en-US" sz="3200" dirty="0" smtClean="0"/>
              <a:t>glucose</a:t>
            </a:r>
            <a:endParaRPr lang="en-US" sz="3200" dirty="0"/>
          </a:p>
        </p:txBody>
      </p:sp>
      <p:sp>
        <p:nvSpPr>
          <p:cNvPr id="17" name="Content Placeholder 3"/>
          <p:cNvSpPr>
            <a:spLocks noGrp="1"/>
          </p:cNvSpPr>
          <p:nvPr>
            <p:ph sz="quarter" idx="4294967295"/>
          </p:nvPr>
        </p:nvSpPr>
        <p:spPr>
          <a:xfrm>
            <a:off x="837801" y="4149505"/>
            <a:ext cx="2171700" cy="323850"/>
          </a:xfrm>
        </p:spPr>
        <p:txBody>
          <a:bodyPr>
            <a:noAutofit/>
          </a:bodyPr>
          <a:lstStyle/>
          <a:p>
            <a:r>
              <a:rPr lang="en-US" sz="1800" dirty="0" smtClean="0">
                <a:solidFill>
                  <a:schemeClr val="bg1">
                    <a:lumMod val="65000"/>
                  </a:schemeClr>
                </a:solidFill>
              </a:rPr>
              <a:t>Mechanism</a:t>
            </a:r>
            <a:endParaRPr lang="en-US" sz="1800" dirty="0">
              <a:solidFill>
                <a:schemeClr val="bg1">
                  <a:lumMod val="65000"/>
                </a:schemeClr>
              </a:solidFill>
            </a:endParaRPr>
          </a:p>
        </p:txBody>
      </p:sp>
      <p:graphicFrame>
        <p:nvGraphicFramePr>
          <p:cNvPr id="5" name="جدول 1"/>
          <p:cNvGraphicFramePr>
            <a:graphicFrameLocks noGrp="1"/>
          </p:cNvGraphicFramePr>
          <p:nvPr>
            <p:extLst>
              <p:ext uri="{D42A27DB-BD31-4B8C-83A1-F6EECF244321}">
                <p14:modId xmlns:p14="http://schemas.microsoft.com/office/powerpoint/2010/main" val="1041753207"/>
              </p:ext>
            </p:extLst>
          </p:nvPr>
        </p:nvGraphicFramePr>
        <p:xfrm>
          <a:off x="552609" y="791983"/>
          <a:ext cx="7933224" cy="3177736"/>
        </p:xfrm>
        <a:graphic>
          <a:graphicData uri="http://schemas.openxmlformats.org/drawingml/2006/table">
            <a:tbl>
              <a:tblPr>
                <a:tableStyleId>{37CE84F3-28C3-443E-9E96-99CF82512B78}</a:tableStyleId>
              </a:tblPr>
              <a:tblGrid>
                <a:gridCol w="3788978"/>
                <a:gridCol w="4144246"/>
              </a:tblGrid>
              <a:tr h="671425">
                <a:tc>
                  <a:txBody>
                    <a:bodyPr/>
                    <a:lstStyle/>
                    <a:p>
                      <a:pPr algn="ctr" rtl="0" fontAlgn="t">
                        <a:spcBef>
                          <a:spcPts val="0"/>
                        </a:spcBef>
                        <a:spcAft>
                          <a:spcPts val="0"/>
                        </a:spcAft>
                      </a:pPr>
                      <a:r>
                        <a:rPr lang="en-US" altLang="en-US" sz="1400" b="1" dirty="0" smtClean="0"/>
                        <a:t>Filtered load </a:t>
                      </a:r>
                      <a:endParaRPr lang="en-US" sz="1400" b="1" dirty="0">
                        <a:effectLst/>
                        <a:latin typeface="Gill Sans MT" pitchFamily="34" charset="0"/>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algn="ctr"/>
                      <a:r>
                        <a:rPr lang="en-US" altLang="en-US" sz="1200" dirty="0" smtClean="0">
                          <a:solidFill>
                            <a:schemeClr val="tx1"/>
                          </a:solidFill>
                        </a:rPr>
                        <a:t>   </a:t>
                      </a:r>
                      <a:r>
                        <a:rPr lang="en-US" altLang="en-US" sz="1200" dirty="0" smtClean="0">
                          <a:solidFill>
                            <a:srgbClr val="FF0000"/>
                          </a:solidFill>
                        </a:rPr>
                        <a:t>GFR x [P]</a:t>
                      </a:r>
                      <a:r>
                        <a:rPr lang="en-US" altLang="en-US" sz="1200" baseline="-25000" dirty="0" smtClean="0">
                          <a:solidFill>
                            <a:srgbClr val="FF0000"/>
                          </a:solidFill>
                        </a:rPr>
                        <a:t>glucose</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 plasma [glucose]= ↑ Filtration</a:t>
                      </a:r>
                      <a:endParaRPr lang="en-US" sz="1200" b="0" dirty="0" smtClean="0">
                        <a:solidFill>
                          <a:schemeClr val="tx1"/>
                        </a:solidFill>
                        <a:latin typeface="Gill Sans MT" pitchFamily="34" charset="0"/>
                      </a:endParaRPr>
                    </a:p>
                  </a:txBody>
                  <a:tcPr marL="66675" marR="66675" marT="66675"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425">
                <a:tc>
                  <a:txBody>
                    <a:bodyPr/>
                    <a:lstStyle/>
                    <a:p>
                      <a:pPr algn="ctr" rtl="0" fontAlgn="t">
                        <a:spcBef>
                          <a:spcPts val="0"/>
                        </a:spcBef>
                        <a:spcAft>
                          <a:spcPts val="0"/>
                        </a:spcAft>
                      </a:pPr>
                      <a:r>
                        <a:rPr lang="en-US" sz="1400" b="1" u="none" strike="noStrike" dirty="0" smtClean="0">
                          <a:effectLst/>
                        </a:rPr>
                        <a:t>plasma </a:t>
                      </a:r>
                      <a:r>
                        <a:rPr lang="en-US" sz="1400" b="1" u="none" strike="noStrike" dirty="0">
                          <a:effectLst/>
                        </a:rPr>
                        <a:t>[glucose] &lt; </a:t>
                      </a:r>
                      <a:r>
                        <a:rPr lang="en-US" sz="1400" b="1" u="none" strike="noStrike" dirty="0" smtClean="0">
                          <a:effectLst/>
                        </a:rPr>
                        <a:t>200</a:t>
                      </a:r>
                      <a:r>
                        <a:rPr lang="en-US" sz="1400" b="1" u="none" strike="noStrike" baseline="0" dirty="0" smtClean="0">
                          <a:effectLst/>
                        </a:rPr>
                        <a:t> </a:t>
                      </a:r>
                      <a:r>
                        <a:rPr lang="en-US" sz="1400" b="1" u="none" strike="noStrike" baseline="0" dirty="0" smtClean="0">
                          <a:effectLst/>
                        </a:rPr>
                        <a:t>mg/dl</a:t>
                      </a:r>
                      <a:endParaRPr lang="en-US" sz="1400" b="1" dirty="0">
                        <a:effectLst/>
                        <a:latin typeface="Gill Sans MT" pitchFamily="34" charset="0"/>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2" indent="0" algn="l" defTabSz="914400" rtl="0" eaLnBrk="1" fontAlgn="base" latinLnBrk="0" hangingPunct="1">
                        <a:lnSpc>
                          <a:spcPct val="100000"/>
                        </a:lnSpc>
                        <a:spcBef>
                          <a:spcPts val="0"/>
                        </a:spcBef>
                        <a:spcAft>
                          <a:spcPts val="0"/>
                        </a:spcAft>
                        <a:buClrTx/>
                        <a:buSzTx/>
                        <a:buFont typeface="Arial"/>
                        <a:buChar char="•"/>
                        <a:tabLst/>
                        <a:defRPr/>
                      </a:pPr>
                      <a:r>
                        <a:rPr lang="en-US" sz="1200" u="none" strike="noStrike" dirty="0" smtClean="0">
                          <a:solidFill>
                            <a:schemeClr val="tx1"/>
                          </a:solidFill>
                          <a:effectLst/>
                        </a:rPr>
                        <a:t> </a:t>
                      </a:r>
                      <a:r>
                        <a:rPr lang="en-US" altLang="en-US" sz="1200" dirty="0" smtClean="0">
                          <a:solidFill>
                            <a:schemeClr val="tx1"/>
                          </a:solidFill>
                        </a:rPr>
                        <a:t>Filtered load of glucose is </a:t>
                      </a:r>
                      <a:r>
                        <a:rPr lang="en-US" altLang="en-US" sz="1200" u="sng" dirty="0" smtClean="0">
                          <a:solidFill>
                            <a:schemeClr val="tx1"/>
                          </a:solidFill>
                        </a:rPr>
                        <a:t>completely reabsorbed.</a:t>
                      </a:r>
                      <a:endParaRPr lang="en-US" sz="1200" u="none" strike="noStrike" dirty="0">
                        <a:solidFill>
                          <a:schemeClr val="tx1"/>
                        </a:solidFill>
                        <a:effectLst/>
                      </a:endParaRPr>
                    </a:p>
                    <a:p>
                      <a:pPr rtl="0" fontAlgn="base">
                        <a:spcBef>
                          <a:spcPts val="0"/>
                        </a:spcBef>
                        <a:spcAft>
                          <a:spcPts val="0"/>
                        </a:spcAft>
                        <a:buFont typeface="Arial"/>
                        <a:buChar char="•"/>
                      </a:pPr>
                      <a:r>
                        <a:rPr lang="en-US" sz="1200" u="none" strike="noStrike" dirty="0" smtClean="0">
                          <a:solidFill>
                            <a:schemeClr val="tx1"/>
                          </a:solidFill>
                          <a:effectLst/>
                        </a:rPr>
                        <a:t> clearance </a:t>
                      </a:r>
                      <a:r>
                        <a:rPr lang="en-US" sz="1200" u="none" strike="noStrike" dirty="0">
                          <a:solidFill>
                            <a:schemeClr val="tx1"/>
                          </a:solidFill>
                          <a:effectLst/>
                        </a:rPr>
                        <a:t>= </a:t>
                      </a:r>
                      <a:r>
                        <a:rPr lang="en-US" sz="1200" u="none" strike="noStrike" dirty="0" smtClean="0">
                          <a:solidFill>
                            <a:srgbClr val="FF0000"/>
                          </a:solidFill>
                          <a:effectLst/>
                        </a:rPr>
                        <a:t>zero</a:t>
                      </a:r>
                      <a:endParaRPr lang="en-US" sz="1200" b="0" i="0" u="none" strike="noStrike" dirty="0">
                        <a:solidFill>
                          <a:srgbClr val="FF0000"/>
                        </a:solidFill>
                        <a:effectLst/>
                        <a:latin typeface="Gill Sans MT" pitchFamily="34" charset="0"/>
                      </a:endParaRPr>
                    </a:p>
                  </a:txBody>
                  <a:tcPr marL="66675" marR="66675" marT="66675"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7443">
                <a:tc>
                  <a:txBody>
                    <a:bodyPr/>
                    <a:lstStyle/>
                    <a:p>
                      <a:pPr algn="ctr" rtl="0" fontAlgn="t">
                        <a:spcBef>
                          <a:spcPts val="0"/>
                        </a:spcBef>
                        <a:spcAft>
                          <a:spcPts val="0"/>
                        </a:spcAft>
                      </a:pPr>
                      <a:r>
                        <a:rPr lang="en-US" sz="1400" b="1" u="none" strike="noStrike" dirty="0" smtClean="0">
                          <a:effectLst/>
                        </a:rPr>
                        <a:t>plasma </a:t>
                      </a:r>
                      <a:r>
                        <a:rPr lang="en-US" sz="1400" b="1" u="none" strike="noStrike" dirty="0">
                          <a:effectLst/>
                        </a:rPr>
                        <a:t>[glucose] &gt; </a:t>
                      </a:r>
                      <a:r>
                        <a:rPr lang="en-US" sz="1400" b="1" u="none" strike="noStrike" dirty="0" smtClean="0">
                          <a:effectLst/>
                        </a:rPr>
                        <a:t>200</a:t>
                      </a:r>
                      <a:r>
                        <a:rPr lang="en-US" sz="1400" b="1" u="none" strike="noStrike" baseline="0" dirty="0" smtClean="0">
                          <a:effectLst/>
                        </a:rPr>
                        <a:t> </a:t>
                      </a:r>
                      <a:r>
                        <a:rPr lang="en-US" sz="1400" b="1" u="none" strike="noStrike" baseline="0" dirty="0" smtClean="0">
                          <a:effectLst/>
                        </a:rPr>
                        <a:t>mg/dl</a:t>
                      </a:r>
                      <a:endParaRPr lang="en-US" sz="1400" b="1" dirty="0">
                        <a:effectLst/>
                        <a:latin typeface="Gill Sans MT" pitchFamily="34" charset="0"/>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ase">
                        <a:spcBef>
                          <a:spcPts val="0"/>
                        </a:spcBef>
                        <a:spcAft>
                          <a:spcPts val="0"/>
                        </a:spcAft>
                        <a:buFont typeface="Arial"/>
                        <a:buChar char="•"/>
                      </a:pPr>
                      <a:r>
                        <a:rPr lang="en-US" sz="1200" u="none" strike="noStrike" dirty="0" smtClean="0">
                          <a:solidFill>
                            <a:schemeClr val="tx1"/>
                          </a:solidFill>
                          <a:effectLst/>
                        </a:rPr>
                        <a:t>Filtered</a:t>
                      </a:r>
                      <a:r>
                        <a:rPr lang="en-US" sz="1200" u="none" strike="noStrike" baseline="0" dirty="0" smtClean="0">
                          <a:solidFill>
                            <a:schemeClr val="tx1"/>
                          </a:solidFill>
                          <a:effectLst/>
                        </a:rPr>
                        <a:t> load is</a:t>
                      </a:r>
                      <a:r>
                        <a:rPr lang="en-US" sz="1200" u="none" strike="noStrike" dirty="0" smtClean="0">
                          <a:solidFill>
                            <a:schemeClr val="tx1"/>
                          </a:solidFill>
                          <a:effectLst/>
                        </a:rPr>
                        <a:t> not </a:t>
                      </a:r>
                      <a:r>
                        <a:rPr lang="en-US" sz="1200" u="none" strike="noStrike" dirty="0">
                          <a:solidFill>
                            <a:schemeClr val="tx1"/>
                          </a:solidFill>
                          <a:effectLst/>
                        </a:rPr>
                        <a:t>completely </a:t>
                      </a:r>
                      <a:r>
                        <a:rPr lang="en-US" sz="1200" u="none" strike="noStrike" dirty="0" smtClean="0">
                          <a:solidFill>
                            <a:schemeClr val="tx1"/>
                          </a:solidFill>
                          <a:effectLst/>
                        </a:rPr>
                        <a:t>reabsorbed.</a:t>
                      </a:r>
                      <a:endParaRPr lang="en-US" sz="1200" u="none" strike="noStrike" dirty="0">
                        <a:solidFill>
                          <a:schemeClr val="tx1"/>
                        </a:solidFill>
                        <a:effectLst/>
                      </a:endParaRPr>
                    </a:p>
                    <a:p>
                      <a:pPr rtl="0" fontAlgn="base">
                        <a:spcBef>
                          <a:spcPts val="0"/>
                        </a:spcBef>
                        <a:spcAft>
                          <a:spcPts val="0"/>
                        </a:spcAft>
                        <a:buFont typeface="Arial"/>
                        <a:buChar char="•"/>
                      </a:pPr>
                      <a:r>
                        <a:rPr lang="en-US" sz="1200" u="none" strike="noStrike" dirty="0" smtClean="0">
                          <a:solidFill>
                            <a:schemeClr val="tx1"/>
                          </a:solidFill>
                          <a:effectLst/>
                        </a:rPr>
                        <a:t> </a:t>
                      </a:r>
                      <a:r>
                        <a:rPr lang="en-US" sz="1200" u="none" strike="noStrike" dirty="0" smtClean="0">
                          <a:solidFill>
                            <a:srgbClr val="FF0000"/>
                          </a:solidFill>
                          <a:effectLst/>
                        </a:rPr>
                        <a:t>“ Threshold” </a:t>
                      </a:r>
                      <a:r>
                        <a:rPr lang="en-US" altLang="en-US" sz="1200" dirty="0" smtClean="0">
                          <a:solidFill>
                            <a:schemeClr val="tx1"/>
                          </a:solidFill>
                        </a:rPr>
                        <a:t>or plasma [glucose] </a:t>
                      </a:r>
                      <a:r>
                        <a:rPr lang="en-US" sz="1200" u="none" strike="noStrike" dirty="0" smtClean="0">
                          <a:solidFill>
                            <a:schemeClr val="tx1"/>
                          </a:solidFill>
                          <a:effectLst/>
                        </a:rPr>
                        <a:t> </a:t>
                      </a:r>
                      <a:r>
                        <a:rPr lang="en-US" sz="1200" u="none" strike="noStrike" dirty="0">
                          <a:solidFill>
                            <a:schemeClr val="tx1"/>
                          </a:solidFill>
                          <a:effectLst/>
                        </a:rPr>
                        <a:t>at which glucose is first excreted in urine </a:t>
                      </a:r>
                      <a:endParaRPr lang="en-US" sz="1200" b="0" i="0" u="none" strike="noStrike" dirty="0" smtClean="0">
                        <a:solidFill>
                          <a:schemeClr val="tx1"/>
                        </a:solidFill>
                        <a:effectLst/>
                        <a:latin typeface="Gill Sans MT" pitchFamily="34" charset="0"/>
                      </a:endParaRPr>
                    </a:p>
                  </a:txBody>
                  <a:tcPr marL="66675" marR="66675" marT="66675"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7443">
                <a:tc>
                  <a:txBody>
                    <a:bodyPr/>
                    <a:lstStyle/>
                    <a:p>
                      <a:pPr algn="ctr" rtl="0" fontAlgn="t">
                        <a:spcBef>
                          <a:spcPts val="0"/>
                        </a:spcBef>
                        <a:spcAft>
                          <a:spcPts val="0"/>
                        </a:spcAft>
                      </a:pPr>
                      <a:r>
                        <a:rPr lang="pt-BR" sz="1400" b="1" u="none" strike="noStrike" dirty="0" smtClean="0">
                          <a:effectLst/>
                        </a:rPr>
                        <a:t>plasma </a:t>
                      </a:r>
                      <a:r>
                        <a:rPr lang="pt-BR" sz="1400" b="1" u="none" strike="noStrike" dirty="0">
                          <a:effectLst/>
                        </a:rPr>
                        <a:t>[glucose] &gt; </a:t>
                      </a:r>
                      <a:r>
                        <a:rPr lang="pt-BR" sz="1400" b="1" u="none" strike="noStrike" dirty="0" smtClean="0">
                          <a:effectLst/>
                        </a:rPr>
                        <a:t>300 mg/dl</a:t>
                      </a:r>
                      <a:endParaRPr lang="pt-BR" sz="1400" b="1" dirty="0">
                        <a:effectLst/>
                        <a:latin typeface="Gill Sans MT" pitchFamily="34" charset="0"/>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base" latinLnBrk="0" hangingPunct="1">
                        <a:lnSpc>
                          <a:spcPct val="100000"/>
                        </a:lnSpc>
                        <a:spcBef>
                          <a:spcPts val="0"/>
                        </a:spcBef>
                        <a:spcAft>
                          <a:spcPts val="0"/>
                        </a:spcAft>
                        <a:buClrTx/>
                        <a:buSzTx/>
                        <a:buFont typeface="Arial"/>
                        <a:buChar char="•"/>
                        <a:tabLst/>
                        <a:defRPr/>
                      </a:pPr>
                      <a:r>
                        <a:rPr lang="en-US" sz="1200" u="none" strike="noStrike" dirty="0" smtClean="0">
                          <a:solidFill>
                            <a:schemeClr val="tx1"/>
                          </a:solidFill>
                          <a:effectLst/>
                        </a:rPr>
                        <a:t>Filtered</a:t>
                      </a:r>
                      <a:r>
                        <a:rPr lang="en-US" sz="1200" u="none" strike="noStrike" baseline="0" dirty="0" smtClean="0">
                          <a:solidFill>
                            <a:schemeClr val="tx1"/>
                          </a:solidFill>
                          <a:effectLst/>
                        </a:rPr>
                        <a:t> load is</a:t>
                      </a:r>
                      <a:r>
                        <a:rPr lang="en-US" sz="1200" u="none" strike="noStrike" dirty="0" smtClean="0">
                          <a:solidFill>
                            <a:schemeClr val="tx1"/>
                          </a:solidFill>
                          <a:effectLst/>
                        </a:rPr>
                        <a:t> not completely reabsorbed.</a:t>
                      </a:r>
                    </a:p>
                    <a:p>
                      <a:pPr rtl="0" fontAlgn="base">
                        <a:spcBef>
                          <a:spcPts val="0"/>
                        </a:spcBef>
                        <a:spcAft>
                          <a:spcPts val="0"/>
                        </a:spcAft>
                        <a:buFont typeface="Arial"/>
                        <a:buChar char="•"/>
                      </a:pPr>
                      <a:r>
                        <a:rPr lang="en-US" sz="1200" u="none" strike="noStrike" dirty="0" smtClean="0">
                          <a:solidFill>
                            <a:schemeClr val="tx1"/>
                          </a:solidFill>
                          <a:effectLst/>
                        </a:rPr>
                        <a:t> Na</a:t>
                      </a:r>
                      <a:r>
                        <a:rPr lang="en-US" sz="1200" u="none" strike="noStrike" dirty="0">
                          <a:solidFill>
                            <a:schemeClr val="tx1"/>
                          </a:solidFill>
                          <a:effectLst/>
                        </a:rPr>
                        <a:t>+ - glucose </a:t>
                      </a:r>
                      <a:r>
                        <a:rPr lang="en-US" sz="1200" u="none" strike="noStrike" dirty="0" smtClean="0">
                          <a:solidFill>
                            <a:schemeClr val="tx1"/>
                          </a:solidFill>
                          <a:effectLst/>
                        </a:rPr>
                        <a:t>(SGLT) cotransporters </a:t>
                      </a:r>
                      <a:r>
                        <a:rPr lang="en-US" sz="1200" u="none" strike="noStrike" dirty="0">
                          <a:solidFill>
                            <a:schemeClr val="tx1"/>
                          </a:solidFill>
                          <a:effectLst/>
                        </a:rPr>
                        <a:t>are </a:t>
                      </a:r>
                      <a:r>
                        <a:rPr lang="en-US" sz="1200" u="sng" strike="noStrike" dirty="0">
                          <a:solidFill>
                            <a:schemeClr val="tx1"/>
                          </a:solidFill>
                          <a:effectLst/>
                        </a:rPr>
                        <a:t>completely </a:t>
                      </a:r>
                      <a:r>
                        <a:rPr lang="en-US" sz="1200" u="sng" strike="noStrike" dirty="0" smtClean="0">
                          <a:solidFill>
                            <a:schemeClr val="tx1"/>
                          </a:solidFill>
                          <a:effectLst/>
                        </a:rPr>
                        <a:t>saturated.</a:t>
                      </a:r>
                      <a:endParaRPr lang="en-US" sz="1200" u="sng" strike="noStrike" dirty="0">
                        <a:solidFill>
                          <a:schemeClr val="tx1"/>
                        </a:solidFill>
                        <a:effectLst/>
                      </a:endParaRPr>
                    </a:p>
                    <a:p>
                      <a:pPr rtl="0" fontAlgn="base">
                        <a:spcBef>
                          <a:spcPts val="0"/>
                        </a:spcBef>
                        <a:spcAft>
                          <a:spcPts val="0"/>
                        </a:spcAft>
                        <a:buFont typeface="Arial"/>
                        <a:buChar char="•"/>
                      </a:pPr>
                      <a:r>
                        <a:rPr lang="en-US" sz="1200" u="none" strike="noStrike" dirty="0" smtClean="0">
                          <a:solidFill>
                            <a:schemeClr val="tx1"/>
                          </a:solidFill>
                          <a:effectLst/>
                        </a:rPr>
                        <a:t> Maximal </a:t>
                      </a:r>
                      <a:r>
                        <a:rPr lang="en-US" sz="1200" u="none" strike="noStrike" dirty="0">
                          <a:solidFill>
                            <a:schemeClr val="tx1"/>
                          </a:solidFill>
                          <a:effectLst/>
                        </a:rPr>
                        <a:t>glucose reabsorption </a:t>
                      </a:r>
                      <a:r>
                        <a:rPr lang="en-US" sz="1200" u="none" strike="noStrike" dirty="0">
                          <a:solidFill>
                            <a:srgbClr val="FF0000"/>
                          </a:solidFill>
                          <a:effectLst/>
                        </a:rPr>
                        <a:t>(Tm)</a:t>
                      </a:r>
                      <a:endParaRPr lang="en-US" sz="1200" b="0" i="0" u="none" strike="noStrike" dirty="0">
                        <a:solidFill>
                          <a:srgbClr val="FF0000"/>
                        </a:solidFill>
                        <a:effectLst/>
                        <a:latin typeface="Gill Sans MT" pitchFamily="34" charset="0"/>
                      </a:endParaRPr>
                    </a:p>
                  </a:txBody>
                  <a:tcPr marL="66675" marR="66675" marT="66675"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6201" y="706205"/>
            <a:ext cx="1173700" cy="823342"/>
          </a:xfrm>
          <a:prstGeom prst="rect">
            <a:avLst/>
          </a:prstGeom>
        </p:spPr>
      </p:pic>
      <p:graphicFrame>
        <p:nvGraphicFramePr>
          <p:cNvPr id="15" name="Diagram 14"/>
          <p:cNvGraphicFramePr/>
          <p:nvPr>
            <p:extLst>
              <p:ext uri="{D42A27DB-BD31-4B8C-83A1-F6EECF244321}">
                <p14:modId xmlns:p14="http://schemas.microsoft.com/office/powerpoint/2010/main" val="2139751467"/>
              </p:ext>
            </p:extLst>
          </p:nvPr>
        </p:nvGraphicFramePr>
        <p:xfrm>
          <a:off x="552609" y="4620476"/>
          <a:ext cx="10969943" cy="10541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itle 1"/>
          <p:cNvSpPr txBox="1">
            <a:spLocks/>
          </p:cNvSpPr>
          <p:nvPr/>
        </p:nvSpPr>
        <p:spPr>
          <a:xfrm>
            <a:off x="3661316" y="4040854"/>
            <a:ext cx="4752528" cy="481960"/>
          </a:xfrm>
          <a:prstGeom prst="rect">
            <a:avLst/>
          </a:prstGeom>
        </p:spPr>
        <p:txBody>
          <a:bodyPr vert="horz" lIns="101590" tIns="50795" rIns="101590" bIns="50795" anchor="b" anchorCtr="0">
            <a:no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algn="ctr" defTabSz="914400"/>
            <a:r>
              <a:rPr lang="en-US" sz="1600" dirty="0" smtClean="0">
                <a:solidFill>
                  <a:schemeClr val="bg1">
                    <a:lumMod val="65000"/>
                  </a:schemeClr>
                </a:solidFill>
              </a:rPr>
              <a:t>Urea Clearance </a:t>
            </a:r>
            <a:r>
              <a:rPr lang="en-US" sz="1600" dirty="0" smtClean="0">
                <a:solidFill>
                  <a:schemeClr val="bg1">
                    <a:lumMod val="65000"/>
                  </a:schemeClr>
                </a:solidFill>
              </a:rPr>
              <a:t>Test (Just read it)</a:t>
            </a:r>
            <a:endParaRPr lang="en-US" sz="1600" dirty="0">
              <a:solidFill>
                <a:schemeClr val="bg1">
                  <a:lumMod val="65000"/>
                </a:schemeClr>
              </a:solidFill>
            </a:endParaRPr>
          </a:p>
        </p:txBody>
      </p:sp>
      <p:sp>
        <p:nvSpPr>
          <p:cNvPr id="18" name="مستطيل 9"/>
          <p:cNvSpPr/>
          <p:nvPr/>
        </p:nvSpPr>
        <p:spPr>
          <a:xfrm>
            <a:off x="557557" y="5751703"/>
            <a:ext cx="5340937" cy="600164"/>
          </a:xfrm>
          <a:prstGeom prst="rect">
            <a:avLst/>
          </a:prstGeom>
          <a:solidFill>
            <a:schemeClr val="accent2">
              <a:lumMod val="20000"/>
              <a:lumOff val="80000"/>
            </a:schemeClr>
          </a:solidFill>
          <a:ln w="19050">
            <a:solidFill>
              <a:schemeClr val="tx1"/>
            </a:solidFill>
            <a:prstDash val="solid"/>
          </a:ln>
        </p:spPr>
        <p:txBody>
          <a:bodyPr wrap="square">
            <a:spAutoFit/>
          </a:bodyPr>
          <a:lstStyle/>
          <a:p>
            <a:r>
              <a:rPr lang="en-US" sz="1100" dirty="0">
                <a:solidFill>
                  <a:schemeClr val="bg1">
                    <a:lumMod val="65000"/>
                  </a:schemeClr>
                </a:solidFill>
              </a:rPr>
              <a:t>I</a:t>
            </a:r>
            <a:r>
              <a:rPr lang="en-GB" sz="1100" dirty="0">
                <a:solidFill>
                  <a:schemeClr val="bg1">
                    <a:lumMod val="65000"/>
                  </a:schemeClr>
                </a:solidFill>
              </a:rPr>
              <a:t>f it is above 2 ml /min</a:t>
            </a:r>
          </a:p>
          <a:p>
            <a:r>
              <a:rPr lang="en-GB" sz="1100" dirty="0">
                <a:solidFill>
                  <a:schemeClr val="bg1">
                    <a:lumMod val="65000"/>
                  </a:schemeClr>
                </a:solidFill>
              </a:rPr>
              <a:t>we get the maximal urea clearance (MC</a:t>
            </a:r>
            <a:r>
              <a:rPr lang="en-GB" sz="1100" dirty="0" smtClean="0">
                <a:solidFill>
                  <a:schemeClr val="bg1">
                    <a:lumMod val="65000"/>
                  </a:schemeClr>
                </a:solidFill>
              </a:rPr>
              <a:t>) .</a:t>
            </a:r>
            <a:endParaRPr lang="en-GB" sz="1100" dirty="0">
              <a:solidFill>
                <a:schemeClr val="bg1">
                  <a:lumMod val="65000"/>
                </a:schemeClr>
              </a:solidFill>
            </a:endParaRPr>
          </a:p>
          <a:p>
            <a:pPr marL="0" lvl="1"/>
            <a:r>
              <a:rPr lang="en-GB" sz="1100" dirty="0">
                <a:solidFill>
                  <a:schemeClr val="bg1">
                    <a:lumMod val="65000"/>
                  </a:schemeClr>
                </a:solidFill>
              </a:rPr>
              <a:t>MC = 75 ml /min. (normally</a:t>
            </a:r>
            <a:r>
              <a:rPr lang="en-GB" sz="1100" dirty="0" smtClean="0">
                <a:solidFill>
                  <a:schemeClr val="bg1">
                    <a:lumMod val="65000"/>
                  </a:schemeClr>
                </a:solidFill>
              </a:rPr>
              <a:t>) . </a:t>
            </a:r>
            <a:endParaRPr lang="ar-SA" sz="1100" dirty="0">
              <a:solidFill>
                <a:schemeClr val="bg1">
                  <a:lumMod val="65000"/>
                </a:schemeClr>
              </a:solidFill>
            </a:endParaRPr>
          </a:p>
        </p:txBody>
      </p:sp>
      <p:sp>
        <p:nvSpPr>
          <p:cNvPr id="19" name="مستطيل 10"/>
          <p:cNvSpPr/>
          <p:nvPr/>
        </p:nvSpPr>
        <p:spPr>
          <a:xfrm>
            <a:off x="6037580" y="5751703"/>
            <a:ext cx="5484972" cy="600164"/>
          </a:xfrm>
          <a:prstGeom prst="rect">
            <a:avLst/>
          </a:prstGeom>
          <a:solidFill>
            <a:schemeClr val="accent2">
              <a:lumMod val="20000"/>
              <a:lumOff val="80000"/>
            </a:schemeClr>
          </a:solidFill>
          <a:ln w="19050">
            <a:solidFill>
              <a:schemeClr val="tx1"/>
            </a:solidFill>
            <a:prstDash val="solid"/>
          </a:ln>
        </p:spPr>
        <p:txBody>
          <a:bodyPr wrap="square">
            <a:spAutoFit/>
          </a:bodyPr>
          <a:lstStyle/>
          <a:p>
            <a:r>
              <a:rPr lang="en-US" sz="1100" dirty="0">
                <a:solidFill>
                  <a:schemeClr val="bg1">
                    <a:lumMod val="65000"/>
                  </a:schemeClr>
                </a:solidFill>
                <a:latin typeface="Gill Sans MT" pitchFamily="34" charset="0"/>
              </a:rPr>
              <a:t>I</a:t>
            </a:r>
            <a:r>
              <a:rPr lang="en-GB" sz="1100" dirty="0" smtClean="0">
                <a:solidFill>
                  <a:schemeClr val="bg1">
                    <a:lumMod val="65000"/>
                  </a:schemeClr>
                </a:solidFill>
                <a:latin typeface="Gill Sans MT" pitchFamily="34" charset="0"/>
              </a:rPr>
              <a:t>f </a:t>
            </a:r>
            <a:r>
              <a:rPr lang="en-GB" sz="1100" dirty="0">
                <a:solidFill>
                  <a:schemeClr val="bg1">
                    <a:lumMod val="65000"/>
                  </a:schemeClr>
                </a:solidFill>
                <a:latin typeface="Gill Sans MT" pitchFamily="34" charset="0"/>
              </a:rPr>
              <a:t>it is below </a:t>
            </a:r>
            <a:r>
              <a:rPr lang="en-GB" sz="1100" dirty="0" smtClean="0">
                <a:solidFill>
                  <a:schemeClr val="bg1">
                    <a:lumMod val="65000"/>
                  </a:schemeClr>
                </a:solidFill>
                <a:latin typeface="Gill Sans MT" pitchFamily="34" charset="0"/>
              </a:rPr>
              <a:t>2 </a:t>
            </a:r>
            <a:r>
              <a:rPr lang="en-GB" sz="1100" dirty="0">
                <a:solidFill>
                  <a:schemeClr val="bg1">
                    <a:lumMod val="65000"/>
                  </a:schemeClr>
                </a:solidFill>
                <a:latin typeface="Gill Sans MT" pitchFamily="34" charset="0"/>
              </a:rPr>
              <a:t>ml /</a:t>
            </a:r>
            <a:r>
              <a:rPr lang="en-GB" sz="1100" dirty="0" smtClean="0">
                <a:solidFill>
                  <a:schemeClr val="bg1">
                    <a:lumMod val="65000"/>
                  </a:schemeClr>
                </a:solidFill>
                <a:latin typeface="Gill Sans MT" pitchFamily="34" charset="0"/>
              </a:rPr>
              <a:t>min</a:t>
            </a:r>
          </a:p>
          <a:p>
            <a:r>
              <a:rPr lang="en-GB" sz="1100" dirty="0">
                <a:solidFill>
                  <a:schemeClr val="bg1">
                    <a:lumMod val="65000"/>
                  </a:schemeClr>
                </a:solidFill>
                <a:latin typeface="Gill Sans MT" pitchFamily="34" charset="0"/>
              </a:rPr>
              <a:t>we get the standard </a:t>
            </a:r>
            <a:r>
              <a:rPr lang="en-GB" sz="1100" dirty="0" smtClean="0">
                <a:solidFill>
                  <a:schemeClr val="bg1">
                    <a:lumMod val="65000"/>
                  </a:schemeClr>
                </a:solidFill>
                <a:latin typeface="Gill Sans MT" pitchFamily="34" charset="0"/>
              </a:rPr>
              <a:t>urea clearance (SC) .</a:t>
            </a:r>
          </a:p>
          <a:p>
            <a:pPr marL="0" lvl="1"/>
            <a:r>
              <a:rPr lang="en-GB" sz="1100" dirty="0" smtClean="0">
                <a:solidFill>
                  <a:schemeClr val="bg1">
                    <a:lumMod val="65000"/>
                  </a:schemeClr>
                </a:solidFill>
                <a:latin typeface="Gill Sans MT" pitchFamily="34" charset="0"/>
              </a:rPr>
              <a:t>SC = </a:t>
            </a:r>
            <a:r>
              <a:rPr lang="en-GB" sz="1100" dirty="0">
                <a:solidFill>
                  <a:schemeClr val="bg1">
                    <a:lumMod val="65000"/>
                  </a:schemeClr>
                </a:solidFill>
                <a:latin typeface="Gill Sans MT" pitchFamily="34" charset="0"/>
              </a:rPr>
              <a:t>54 ml /min. </a:t>
            </a:r>
            <a:r>
              <a:rPr lang="en-GB" sz="1100" dirty="0" smtClean="0">
                <a:solidFill>
                  <a:schemeClr val="bg1">
                    <a:lumMod val="65000"/>
                  </a:schemeClr>
                </a:solidFill>
                <a:latin typeface="Gill Sans MT" pitchFamily="34" charset="0"/>
              </a:rPr>
              <a:t>(</a:t>
            </a:r>
            <a:r>
              <a:rPr lang="en-GB" sz="1100" dirty="0">
                <a:solidFill>
                  <a:schemeClr val="bg1">
                    <a:lumMod val="65000"/>
                  </a:schemeClr>
                </a:solidFill>
                <a:latin typeface="Gill Sans MT" pitchFamily="34" charset="0"/>
              </a:rPr>
              <a:t>normally</a:t>
            </a:r>
            <a:r>
              <a:rPr lang="en-GB" sz="1100" dirty="0" smtClean="0">
                <a:solidFill>
                  <a:schemeClr val="bg1">
                    <a:lumMod val="65000"/>
                  </a:schemeClr>
                </a:solidFill>
                <a:latin typeface="Gill Sans MT" pitchFamily="34" charset="0"/>
              </a:rPr>
              <a:t>) . </a:t>
            </a:r>
            <a:endParaRPr lang="ar-SA" sz="1100" dirty="0">
              <a:solidFill>
                <a:schemeClr val="bg1">
                  <a:lumMod val="65000"/>
                </a:schemeClr>
              </a:solidFill>
              <a:latin typeface="Gill Sans MT" pitchFamily="34" charset="0"/>
            </a:endParaRPr>
          </a:p>
        </p:txBody>
      </p:sp>
      <p:sp>
        <p:nvSpPr>
          <p:cNvPr id="21" name="Rectangle 20"/>
          <p:cNvSpPr/>
          <p:nvPr/>
        </p:nvSpPr>
        <p:spPr>
          <a:xfrm>
            <a:off x="557556" y="4072614"/>
            <a:ext cx="10964995" cy="22792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65000"/>
                </a:schemeClr>
              </a:solidFill>
            </a:endParaRPr>
          </a:p>
        </p:txBody>
      </p:sp>
      <p:pic>
        <p:nvPicPr>
          <p:cNvPr id="22" name="Picture 2" descr="http://resources.med.fsu.edu/gsm/hp/program/section7/7ch06/7ch06img/7c06p1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a:xfrm>
            <a:off x="8686700" y="1580994"/>
            <a:ext cx="2892702" cy="2362200"/>
          </a:xfrm>
          <a:prstGeom prst="rect">
            <a:avLst/>
          </a:prstGeom>
          <a:noFill/>
        </p:spPr>
      </p:pic>
    </p:spTree>
    <p:extLst>
      <p:ext uri="{BB962C8B-B14F-4D97-AF65-F5344CB8AC3E}">
        <p14:creationId xmlns:p14="http://schemas.microsoft.com/office/powerpoint/2010/main" val="735715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460" y="1196752"/>
            <a:ext cx="5340936" cy="5159598"/>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458" name="Content Placeholder 2"/>
          <p:cNvSpPr>
            <a:spLocks noGrp="1"/>
          </p:cNvSpPr>
          <p:nvPr>
            <p:ph idx="1"/>
          </p:nvPr>
        </p:nvSpPr>
        <p:spPr>
          <a:xfrm>
            <a:off x="600392" y="1139048"/>
            <a:ext cx="5277743" cy="4354744"/>
          </a:xfrm>
        </p:spPr>
        <p:txBody>
          <a:bodyPr>
            <a:normAutofit/>
          </a:bodyPr>
          <a:lstStyle/>
          <a:p>
            <a:pPr>
              <a:buFont typeface="Arial" charset="0"/>
              <a:buChar char="•"/>
              <a:defRPr/>
            </a:pPr>
            <a:r>
              <a:rPr lang="en-US" altLang="en-US" sz="1600" b="1" dirty="0"/>
              <a:t> </a:t>
            </a:r>
            <a:r>
              <a:rPr lang="en-IE" altLang="en-US" sz="1800" b="1" dirty="0"/>
              <a:t>Definition:</a:t>
            </a:r>
            <a:endParaRPr lang="en-US" altLang="en-US" sz="1800" dirty="0"/>
          </a:p>
          <a:p>
            <a:pPr marL="400050" lvl="1" indent="0">
              <a:buNone/>
              <a:defRPr/>
            </a:pPr>
            <a:r>
              <a:rPr lang="en-IE" altLang="en-US" sz="1800" dirty="0">
                <a:ea typeface="Arial" pitchFamily="34" charset="0"/>
              </a:rPr>
              <a:t>It is the maximal amount of a substance (in mg) which can be transported (reabsorbed or secreted) by tubular cells/min</a:t>
            </a:r>
            <a:r>
              <a:rPr lang="en-IE" altLang="en-US" sz="1800" dirty="0" smtClean="0">
                <a:ea typeface="Arial" pitchFamily="34" charset="0"/>
              </a:rPr>
              <a:t>.</a:t>
            </a:r>
          </a:p>
          <a:p>
            <a:pPr marL="400050" lvl="1" indent="0">
              <a:buNone/>
              <a:defRPr/>
            </a:pPr>
            <a:endParaRPr lang="en-IE" altLang="en-US" sz="1800" dirty="0">
              <a:ea typeface="Arial" pitchFamily="34" charset="0"/>
            </a:endParaRPr>
          </a:p>
          <a:p>
            <a:pPr>
              <a:buFont typeface="Arial" charset="0"/>
              <a:buChar char="•"/>
              <a:defRPr/>
            </a:pPr>
            <a:r>
              <a:rPr lang="en-IE" altLang="en-US" sz="1800" b="1" dirty="0">
                <a:sym typeface="Monotype Sorts" charset="2"/>
              </a:rPr>
              <a:t>Notice:</a:t>
            </a:r>
          </a:p>
          <a:p>
            <a:pPr marL="0" indent="0">
              <a:buNone/>
              <a:defRPr/>
            </a:pPr>
            <a:r>
              <a:rPr lang="en-IE" altLang="en-US" sz="1800" dirty="0"/>
              <a:t>Appearance of glucose in urine before the transport maximum is reached is termed “Splay” and results from:</a:t>
            </a:r>
          </a:p>
          <a:p>
            <a:pPr lvl="1">
              <a:defRPr/>
            </a:pPr>
            <a:r>
              <a:rPr lang="en-IE" altLang="en-US" sz="1800" dirty="0">
                <a:solidFill>
                  <a:schemeClr val="tx1"/>
                </a:solidFill>
                <a:ea typeface="Arial" pitchFamily="34" charset="0"/>
              </a:rPr>
              <a:t>Nephron variability: “in glomerular size &amp; tubular length”</a:t>
            </a:r>
            <a:r>
              <a:rPr lang="en-IE" altLang="ja-JP" sz="1800" dirty="0">
                <a:solidFill>
                  <a:schemeClr val="tx1"/>
                </a:solidFill>
                <a:ea typeface="MS PGothic" pitchFamily="34" charset="-128"/>
              </a:rPr>
              <a:t>.</a:t>
            </a:r>
          </a:p>
          <a:p>
            <a:pPr lvl="1">
              <a:defRPr/>
            </a:pPr>
            <a:r>
              <a:rPr lang="en-IE" altLang="en-US" sz="1800" dirty="0">
                <a:solidFill>
                  <a:schemeClr val="tx1"/>
                </a:solidFill>
                <a:ea typeface="Arial" pitchFamily="34" charset="0"/>
              </a:rPr>
              <a:t>Variability in the number of glucose carriers &amp; the transport rate of the carriers.</a:t>
            </a:r>
          </a:p>
          <a:p>
            <a:pPr marL="438181" indent="-342900">
              <a:defRPr/>
            </a:pPr>
            <a:endParaRPr lang="en-US" altLang="en-US" sz="1800" dirty="0">
              <a:ea typeface="Arial" pitchFamily="34" charset="0"/>
            </a:endParaRPr>
          </a:p>
          <a:p>
            <a:pPr marL="0" indent="0">
              <a:buNone/>
              <a:defRPr/>
            </a:pPr>
            <a:endParaRPr lang="en-IE" altLang="en-US" sz="1600" dirty="0">
              <a:sym typeface="Monotype Sorts" charset="2"/>
            </a:endParaRPr>
          </a:p>
        </p:txBody>
      </p:sp>
      <p:sp>
        <p:nvSpPr>
          <p:cNvPr id="5222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charset="-128"/>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fld id="{EDC32FE6-7D2B-9F49-A0C1-3091827AB2D2}" type="slidenum">
              <a:rPr lang="en-US" altLang="en-US" sz="1400"/>
              <a:pPr>
                <a:spcBef>
                  <a:spcPct val="0"/>
                </a:spcBef>
                <a:buFontTx/>
                <a:buNone/>
              </a:pPr>
              <a:t>25</a:t>
            </a:fld>
            <a:endParaRPr lang="en-US" altLang="en-US" sz="1400"/>
          </a:p>
        </p:txBody>
      </p:sp>
      <p:sp>
        <p:nvSpPr>
          <p:cNvPr id="2" name="Rectangle 1"/>
          <p:cNvSpPr/>
          <p:nvPr/>
        </p:nvSpPr>
        <p:spPr>
          <a:xfrm>
            <a:off x="445379" y="476672"/>
            <a:ext cx="6024406" cy="584775"/>
          </a:xfrm>
          <a:prstGeom prst="rect">
            <a:avLst/>
          </a:prstGeom>
        </p:spPr>
        <p:txBody>
          <a:bodyPr wrap="none">
            <a:spAutoFit/>
          </a:bodyPr>
          <a:lstStyle/>
          <a:p>
            <a:r>
              <a:rPr lang="en-IE" altLang="en-US" sz="3200" dirty="0">
                <a:solidFill>
                  <a:schemeClr val="tx2"/>
                </a:solidFill>
                <a:latin typeface="+mj-lt"/>
                <a:ea typeface="+mj-ea"/>
                <a:cs typeface="+mj-cs"/>
              </a:rPr>
              <a:t>Tubular</a:t>
            </a:r>
            <a:r>
              <a:rPr lang="en-IE" altLang="en-US" sz="3200" b="1" dirty="0">
                <a:effectLst>
                  <a:outerShdw blurRad="38100" dist="38100" dir="2700000" algn="tl">
                    <a:srgbClr val="000000">
                      <a:alpha val="43137"/>
                    </a:srgbClr>
                  </a:outerShdw>
                </a:effectLst>
                <a:latin typeface="+mj-lt"/>
              </a:rPr>
              <a:t> </a:t>
            </a:r>
            <a:r>
              <a:rPr lang="en-IE" altLang="en-US" sz="3200" dirty="0">
                <a:solidFill>
                  <a:schemeClr val="tx2"/>
                </a:solidFill>
                <a:latin typeface="+mj-lt"/>
                <a:ea typeface="+mj-ea"/>
                <a:cs typeface="+mj-cs"/>
              </a:rPr>
              <a:t>T</a:t>
            </a:r>
            <a:r>
              <a:rPr lang="en-IE" altLang="en-US" sz="3200" dirty="0" smtClean="0">
                <a:solidFill>
                  <a:schemeClr val="tx2"/>
                </a:solidFill>
                <a:latin typeface="+mj-lt"/>
                <a:ea typeface="+mj-ea"/>
                <a:cs typeface="+mj-cs"/>
              </a:rPr>
              <a:t>ransport</a:t>
            </a:r>
            <a:r>
              <a:rPr lang="en-IE" altLang="en-US" sz="3200" b="1" dirty="0" smtClean="0">
                <a:effectLst>
                  <a:outerShdw blurRad="38100" dist="38100" dir="2700000" algn="tl">
                    <a:srgbClr val="000000">
                      <a:alpha val="43137"/>
                    </a:srgbClr>
                  </a:outerShdw>
                </a:effectLst>
                <a:latin typeface="+mj-lt"/>
              </a:rPr>
              <a:t> </a:t>
            </a:r>
            <a:r>
              <a:rPr lang="en-IE" altLang="en-US" sz="3200" dirty="0">
                <a:solidFill>
                  <a:schemeClr val="tx2"/>
                </a:solidFill>
                <a:latin typeface="+mj-lt"/>
                <a:ea typeface="+mj-ea"/>
                <a:cs typeface="+mj-cs"/>
              </a:rPr>
              <a:t>M</a:t>
            </a:r>
            <a:r>
              <a:rPr lang="en-IE" altLang="en-US" sz="3200" dirty="0" smtClean="0">
                <a:solidFill>
                  <a:schemeClr val="tx2"/>
                </a:solidFill>
                <a:latin typeface="+mj-lt"/>
                <a:ea typeface="+mj-ea"/>
                <a:cs typeface="+mj-cs"/>
              </a:rPr>
              <a:t>aximum</a:t>
            </a:r>
            <a:endParaRPr lang="en-US" sz="3200" dirty="0">
              <a:solidFill>
                <a:schemeClr val="tx2"/>
              </a:solidFill>
              <a:latin typeface="+mj-lt"/>
              <a:ea typeface="+mj-ea"/>
              <a:cs typeface="+mj-cs"/>
            </a:endParaRPr>
          </a:p>
        </p:txBody>
      </p:sp>
      <p:sp>
        <p:nvSpPr>
          <p:cNvPr id="4" name="Rectangle 3"/>
          <p:cNvSpPr/>
          <p:nvPr/>
        </p:nvSpPr>
        <p:spPr>
          <a:xfrm>
            <a:off x="609460" y="5308969"/>
            <a:ext cx="5950397" cy="1169551"/>
          </a:xfrm>
          <a:prstGeom prst="rect">
            <a:avLst/>
          </a:prstGeom>
        </p:spPr>
        <p:txBody>
          <a:bodyPr wrap="square">
            <a:spAutoFit/>
          </a:bodyPr>
          <a:lstStyle/>
          <a:p>
            <a:pPr marL="285750" indent="-285750">
              <a:buFont typeface="Wingdings" charset="2"/>
              <a:buChar char="Ø"/>
            </a:pPr>
            <a:r>
              <a:rPr lang="en-US" altLang="x-none" sz="1400" dirty="0" smtClean="0">
                <a:solidFill>
                  <a:srgbClr val="DDE9EC">
                    <a:lumMod val="50000"/>
                  </a:srgbClr>
                </a:solidFill>
              </a:rPr>
              <a:t>Splay </a:t>
            </a:r>
            <a:r>
              <a:rPr lang="en-US" altLang="x-none" sz="1400" dirty="0">
                <a:solidFill>
                  <a:srgbClr val="DDE9EC">
                    <a:lumMod val="50000"/>
                  </a:srgbClr>
                </a:solidFill>
              </a:rPr>
              <a:t>is between threshold (180 mg/</a:t>
            </a:r>
            <a:r>
              <a:rPr lang="en-US" altLang="x-none" sz="1400" dirty="0" err="1">
                <a:solidFill>
                  <a:srgbClr val="DDE9EC">
                    <a:lumMod val="50000"/>
                  </a:srgbClr>
                </a:solidFill>
              </a:rPr>
              <a:t>dL</a:t>
            </a:r>
            <a:r>
              <a:rPr lang="en-US" altLang="x-none" sz="1400" dirty="0">
                <a:solidFill>
                  <a:srgbClr val="DDE9EC">
                    <a:lumMod val="50000"/>
                  </a:srgbClr>
                </a:solidFill>
              </a:rPr>
              <a:t>) and </a:t>
            </a:r>
            <a:r>
              <a:rPr lang="en-US" altLang="x-none" sz="1400" dirty="0" err="1">
                <a:solidFill>
                  <a:srgbClr val="DDE9EC">
                    <a:lumMod val="50000"/>
                  </a:srgbClr>
                </a:solidFill>
              </a:rPr>
              <a:t>Tmax</a:t>
            </a:r>
            <a:r>
              <a:rPr lang="en-US" altLang="x-none" sz="1400" dirty="0">
                <a:solidFill>
                  <a:srgbClr val="DDE9EC">
                    <a:lumMod val="50000"/>
                  </a:srgbClr>
                </a:solidFill>
              </a:rPr>
              <a:t> (300 mg/</a:t>
            </a:r>
            <a:r>
              <a:rPr lang="en-US" altLang="x-none" sz="1400" dirty="0" err="1">
                <a:solidFill>
                  <a:srgbClr val="DDE9EC">
                    <a:lumMod val="50000"/>
                  </a:srgbClr>
                </a:solidFill>
              </a:rPr>
              <a:t>dL</a:t>
            </a:r>
            <a:r>
              <a:rPr lang="en-US" altLang="x-none" sz="1400" dirty="0">
                <a:solidFill>
                  <a:srgbClr val="DDE9EC">
                    <a:lumMod val="50000"/>
                  </a:srgbClr>
                </a:solidFill>
              </a:rPr>
              <a:t>) </a:t>
            </a:r>
          </a:p>
          <a:p>
            <a:r>
              <a:rPr lang="en-US" altLang="x-none" sz="1400" dirty="0" smtClean="0">
                <a:solidFill>
                  <a:srgbClr val="DDE9EC">
                    <a:lumMod val="50000"/>
                  </a:srgbClr>
                </a:solidFill>
              </a:rPr>
              <a:t>Splay </a:t>
            </a:r>
            <a:r>
              <a:rPr lang="en-US" altLang="x-none" sz="1400" dirty="0">
                <a:solidFill>
                  <a:srgbClr val="DDE9EC">
                    <a:lumMod val="50000"/>
                  </a:srgbClr>
                </a:solidFill>
              </a:rPr>
              <a:t>differs from one person to another, it depends on: </a:t>
            </a:r>
          </a:p>
          <a:p>
            <a:r>
              <a:rPr lang="en-US" altLang="x-none" sz="1400" dirty="0">
                <a:solidFill>
                  <a:srgbClr val="DDE9EC">
                    <a:lumMod val="50000"/>
                  </a:srgbClr>
                </a:solidFill>
              </a:rPr>
              <a:t>1- nephron ( glomerular size and  tubules length) </a:t>
            </a:r>
          </a:p>
          <a:p>
            <a:r>
              <a:rPr lang="en-US" altLang="x-none" sz="1400" dirty="0">
                <a:solidFill>
                  <a:srgbClr val="DDE9EC">
                    <a:lumMod val="50000"/>
                  </a:srgbClr>
                </a:solidFill>
              </a:rPr>
              <a:t>2- glucose carriers ( number and rate of transport)</a:t>
            </a:r>
          </a:p>
          <a:p>
            <a:endParaRPr lang="en-US" altLang="x-none" sz="1400" dirty="0">
              <a:solidFill>
                <a:srgbClr val="DDE9EC">
                  <a:lumMod val="50000"/>
                </a:srgbClr>
              </a:solidFill>
            </a:endParaRPr>
          </a:p>
        </p:txBody>
      </p:sp>
      <p:sp>
        <p:nvSpPr>
          <p:cNvPr id="5" name="Rectangle 4"/>
          <p:cNvSpPr/>
          <p:nvPr/>
        </p:nvSpPr>
        <p:spPr>
          <a:xfrm>
            <a:off x="6266546" y="1924369"/>
            <a:ext cx="5832648" cy="4524315"/>
          </a:xfrm>
          <a:prstGeom prst="rect">
            <a:avLst/>
          </a:prstGeom>
        </p:spPr>
        <p:txBody>
          <a:bodyPr wrap="square">
            <a:spAutoFit/>
          </a:bodyPr>
          <a:lstStyle/>
          <a:p>
            <a:r>
              <a:rPr lang="en-US" altLang="x-none" sz="1800" dirty="0">
                <a:solidFill>
                  <a:srgbClr val="DDE9EC">
                    <a:lumMod val="50000"/>
                  </a:srgbClr>
                </a:solidFill>
              </a:rPr>
              <a:t>Renal threshold of glucose = 180 </a:t>
            </a:r>
            <a:r>
              <a:rPr lang="en-US" altLang="x-none" sz="1800" dirty="0" smtClean="0">
                <a:solidFill>
                  <a:srgbClr val="DDE9EC">
                    <a:lumMod val="50000"/>
                  </a:srgbClr>
                </a:solidFill>
              </a:rPr>
              <a:t>mg/</a:t>
            </a:r>
            <a:r>
              <a:rPr lang="en-US" altLang="x-none" sz="1800" dirty="0" err="1" smtClean="0">
                <a:solidFill>
                  <a:srgbClr val="FF0000"/>
                </a:solidFill>
              </a:rPr>
              <a:t>dL</a:t>
            </a:r>
            <a:r>
              <a:rPr lang="en-US" altLang="x-none" sz="1800" dirty="0" smtClean="0">
                <a:solidFill>
                  <a:srgbClr val="DDE9EC">
                    <a:lumMod val="50000"/>
                  </a:srgbClr>
                </a:solidFill>
              </a:rPr>
              <a:t>, </a:t>
            </a:r>
          </a:p>
          <a:p>
            <a:r>
              <a:rPr lang="en-US" altLang="x-none" sz="1800" dirty="0" err="1" smtClean="0">
                <a:solidFill>
                  <a:srgbClr val="DDE9EC">
                    <a:lumMod val="50000"/>
                  </a:srgbClr>
                </a:solidFill>
              </a:rPr>
              <a:t>Tmax</a:t>
            </a:r>
            <a:r>
              <a:rPr lang="en-US" altLang="x-none" sz="1800" dirty="0" smtClean="0">
                <a:solidFill>
                  <a:srgbClr val="DDE9EC">
                    <a:lumMod val="50000"/>
                  </a:srgbClr>
                </a:solidFill>
              </a:rPr>
              <a:t>= 375 mg/</a:t>
            </a:r>
            <a:r>
              <a:rPr lang="en-US" altLang="x-none" sz="1800" dirty="0" smtClean="0">
                <a:solidFill>
                  <a:srgbClr val="FF0000"/>
                </a:solidFill>
              </a:rPr>
              <a:t>min</a:t>
            </a:r>
            <a:r>
              <a:rPr lang="en-US" altLang="x-none" sz="1800" dirty="0" smtClean="0">
                <a:solidFill>
                  <a:srgbClr val="DDE9EC">
                    <a:lumMod val="50000"/>
                  </a:srgbClr>
                </a:solidFill>
              </a:rPr>
              <a:t> </a:t>
            </a:r>
          </a:p>
          <a:p>
            <a:r>
              <a:rPr lang="en-US" altLang="x-none" sz="1800" dirty="0" smtClean="0">
                <a:solidFill>
                  <a:schemeClr val="bg1">
                    <a:lumMod val="65000"/>
                  </a:schemeClr>
                </a:solidFill>
              </a:rPr>
              <a:t>(notice how </a:t>
            </a:r>
            <a:r>
              <a:rPr lang="en-US" altLang="x-none" sz="1800" dirty="0" err="1" smtClean="0">
                <a:solidFill>
                  <a:schemeClr val="bg1">
                    <a:lumMod val="65000"/>
                  </a:schemeClr>
                </a:solidFill>
              </a:rPr>
              <a:t>Tmax</a:t>
            </a:r>
            <a:r>
              <a:rPr lang="en-US" altLang="x-none" sz="1800" dirty="0" smtClean="0">
                <a:solidFill>
                  <a:schemeClr val="bg1">
                    <a:lumMod val="65000"/>
                  </a:schemeClr>
                </a:solidFill>
              </a:rPr>
              <a:t> is  a rate while threshold isn’t)</a:t>
            </a:r>
            <a:endParaRPr lang="en-US" altLang="x-none" sz="1800" dirty="0">
              <a:solidFill>
                <a:schemeClr val="bg1">
                  <a:lumMod val="65000"/>
                </a:schemeClr>
              </a:solidFill>
            </a:endParaRPr>
          </a:p>
          <a:p>
            <a:endParaRPr lang="en-US" altLang="x-none" sz="1800" dirty="0">
              <a:solidFill>
                <a:srgbClr val="DDE9EC">
                  <a:lumMod val="50000"/>
                </a:srgbClr>
              </a:solidFill>
            </a:endParaRPr>
          </a:p>
          <a:p>
            <a:pPr marL="342900" indent="-342900">
              <a:buFont typeface="Arial" charset="0"/>
              <a:buChar char="•"/>
            </a:pPr>
            <a:r>
              <a:rPr lang="en-US" altLang="x-none" sz="1800" dirty="0">
                <a:solidFill>
                  <a:srgbClr val="DDE9EC">
                    <a:lumMod val="50000"/>
                  </a:srgbClr>
                </a:solidFill>
              </a:rPr>
              <a:t>When glucose is </a:t>
            </a:r>
            <a:r>
              <a:rPr lang="en-US" altLang="x-none" sz="1800" dirty="0" smtClean="0">
                <a:solidFill>
                  <a:srgbClr val="DDE9EC">
                    <a:lumMod val="50000"/>
                  </a:srgbClr>
                </a:solidFill>
              </a:rPr>
              <a:t>less than180</a:t>
            </a:r>
            <a:r>
              <a:rPr lang="en-US" altLang="x-none" sz="1800" dirty="0">
                <a:solidFill>
                  <a:srgbClr val="DDE9EC">
                    <a:lumMod val="50000"/>
                  </a:srgbClr>
                </a:solidFill>
              </a:rPr>
              <a:t>, all glucose is reabsorbed.</a:t>
            </a:r>
          </a:p>
          <a:p>
            <a:pPr marL="342900" indent="-342900">
              <a:buFont typeface="Arial" charset="0"/>
              <a:buChar char="•"/>
            </a:pPr>
            <a:r>
              <a:rPr lang="en-US" altLang="x-none" sz="1800" dirty="0">
                <a:solidFill>
                  <a:srgbClr val="DDE9EC">
                    <a:lumMod val="50000"/>
                  </a:srgbClr>
                </a:solidFill>
              </a:rPr>
              <a:t>When glucose levels are elevated more than 180 it starts to be excreted in urine; however, reabsorption is still activated ( meaning not all the excess amount is excreted ) </a:t>
            </a:r>
          </a:p>
          <a:p>
            <a:pPr marL="342900" indent="-342900">
              <a:buFont typeface="Arial" charset="0"/>
              <a:buChar char="•"/>
            </a:pPr>
            <a:r>
              <a:rPr lang="en-US" altLang="x-none" sz="1800" dirty="0" err="1">
                <a:solidFill>
                  <a:srgbClr val="DDE9EC">
                    <a:lumMod val="50000"/>
                  </a:srgbClr>
                </a:solidFill>
              </a:rPr>
              <a:t>untill</a:t>
            </a:r>
            <a:r>
              <a:rPr lang="en-US" altLang="x-none" sz="1800" dirty="0">
                <a:solidFill>
                  <a:srgbClr val="DDE9EC">
                    <a:lumMod val="50000"/>
                  </a:srgbClr>
                </a:solidFill>
              </a:rPr>
              <a:t> it reaches 300 mg/dl where reabsorption stops and everything above </a:t>
            </a:r>
            <a:r>
              <a:rPr lang="en-US" altLang="x-none" sz="1800" dirty="0" smtClean="0">
                <a:solidFill>
                  <a:srgbClr val="DDE9EC">
                    <a:lumMod val="50000"/>
                  </a:srgbClr>
                </a:solidFill>
              </a:rPr>
              <a:t>300 mg/dl  </a:t>
            </a:r>
            <a:r>
              <a:rPr lang="en-US" altLang="x-none" sz="1800" dirty="0">
                <a:solidFill>
                  <a:srgbClr val="DDE9EC">
                    <a:lumMod val="50000"/>
                  </a:srgbClr>
                </a:solidFill>
              </a:rPr>
              <a:t>is excreted. </a:t>
            </a:r>
            <a:endParaRPr lang="en-US" altLang="x-none" sz="1800" dirty="0" smtClean="0">
              <a:solidFill>
                <a:srgbClr val="DDE9EC">
                  <a:lumMod val="50000"/>
                </a:srgbClr>
              </a:solidFill>
            </a:endParaRPr>
          </a:p>
          <a:p>
            <a:r>
              <a:rPr lang="en-US" altLang="x-none" sz="1800" dirty="0" smtClean="0">
                <a:solidFill>
                  <a:srgbClr val="DDE9EC">
                    <a:lumMod val="50000"/>
                  </a:srgbClr>
                </a:solidFill>
              </a:rPr>
              <a:t>(Glucose concentration of 300 mg/dl equals </a:t>
            </a:r>
            <a:r>
              <a:rPr lang="en-US" altLang="x-none" sz="1800" dirty="0" err="1" smtClean="0">
                <a:solidFill>
                  <a:srgbClr val="DDE9EC">
                    <a:lumMod val="50000"/>
                  </a:srgbClr>
                </a:solidFill>
              </a:rPr>
              <a:t>Tmax</a:t>
            </a:r>
            <a:r>
              <a:rPr lang="en-US" altLang="x-none" sz="1800" dirty="0" smtClean="0">
                <a:solidFill>
                  <a:srgbClr val="DDE9EC">
                    <a:lumMod val="50000"/>
                  </a:srgbClr>
                </a:solidFill>
              </a:rPr>
              <a:t> 375 mg/min when GFR= 125 ml/min) </a:t>
            </a:r>
          </a:p>
          <a:p>
            <a:r>
              <a:rPr lang="en-US" altLang="x-none" sz="1800" dirty="0" smtClean="0">
                <a:solidFill>
                  <a:srgbClr val="DDE9EC">
                    <a:lumMod val="50000"/>
                  </a:srgbClr>
                </a:solidFill>
              </a:rPr>
              <a:t>300 x 1.25 = 375 mg/min  </a:t>
            </a:r>
          </a:p>
          <a:p>
            <a:r>
              <a:rPr lang="en-US" altLang="x-none" sz="1800" dirty="0" smtClean="0">
                <a:solidFill>
                  <a:schemeClr val="bg1">
                    <a:lumMod val="65000"/>
                  </a:schemeClr>
                </a:solidFill>
              </a:rPr>
              <a:t>Will be explained in the next slides</a:t>
            </a:r>
            <a:endParaRPr lang="en-US" altLang="x-none" sz="1800" dirty="0">
              <a:solidFill>
                <a:schemeClr val="bg1">
                  <a:lumMod val="65000"/>
                </a:schemeClr>
              </a:solidFill>
            </a:endParaRPr>
          </a:p>
          <a:p>
            <a:pPr marL="342900" indent="-342900">
              <a:buFont typeface="Arial" charset="0"/>
              <a:buChar char="•"/>
            </a:pPr>
            <a:endParaRPr lang="en-US" sz="1800" dirty="0">
              <a:solidFill>
                <a:srgbClr val="DDE9EC">
                  <a:lumMod val="50000"/>
                </a:srgbClr>
              </a:solidFill>
            </a:endParaRPr>
          </a:p>
        </p:txBody>
      </p:sp>
      <p:sp>
        <p:nvSpPr>
          <p:cNvPr id="8" name="Rectangle 7"/>
          <p:cNvSpPr/>
          <p:nvPr/>
        </p:nvSpPr>
        <p:spPr>
          <a:xfrm>
            <a:off x="6094413" y="1183617"/>
            <a:ext cx="5832648" cy="517273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122913" y="1353938"/>
            <a:ext cx="2519472" cy="400110"/>
          </a:xfrm>
          <a:prstGeom prst="rect">
            <a:avLst/>
          </a:prstGeom>
          <a:noFill/>
        </p:spPr>
        <p:txBody>
          <a:bodyPr wrap="none" rtlCol="0">
            <a:spAutoFit/>
          </a:bodyPr>
          <a:lstStyle/>
          <a:p>
            <a:r>
              <a:rPr lang="en-US" smtClean="0">
                <a:solidFill>
                  <a:srgbClr val="FF0000"/>
                </a:solidFill>
              </a:rPr>
              <a:t>IMPORTANT NOTES </a:t>
            </a:r>
            <a:endParaRPr lang="en-US">
              <a:solidFill>
                <a:srgbClr val="FF0000"/>
              </a:solidFill>
            </a:endParaRPr>
          </a:p>
        </p:txBody>
      </p:sp>
      <p:sp>
        <p:nvSpPr>
          <p:cNvPr id="11" name="Rectangle 10"/>
          <p:cNvSpPr/>
          <p:nvPr/>
        </p:nvSpPr>
        <p:spPr>
          <a:xfrm>
            <a:off x="609459" y="5308969"/>
            <a:ext cx="5268675" cy="104738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17159"/>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500"/>
                                        <p:tgtEl>
                                          <p:spTgt spid="1945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58">
                                            <p:txEl>
                                              <p:pRg st="1" end="1"/>
                                            </p:txEl>
                                          </p:spTgt>
                                        </p:tgtEl>
                                        <p:attrNameLst>
                                          <p:attrName>style.visibility</p:attrName>
                                        </p:attrNameLst>
                                      </p:cBhvr>
                                      <p:to>
                                        <p:strVal val="visible"/>
                                      </p:to>
                                    </p:set>
                                    <p:animEffect transition="in" filter="fade">
                                      <p:cBhvr>
                                        <p:cTn id="10" dur="500"/>
                                        <p:tgtEl>
                                          <p:spTgt spid="1945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458">
                                            <p:txEl>
                                              <p:pRg st="3" end="3"/>
                                            </p:txEl>
                                          </p:spTgt>
                                        </p:tgtEl>
                                        <p:attrNameLst>
                                          <p:attrName>style.visibility</p:attrName>
                                        </p:attrNameLst>
                                      </p:cBhvr>
                                      <p:to>
                                        <p:strVal val="visible"/>
                                      </p:to>
                                    </p:set>
                                    <p:animEffect transition="in" filter="fade">
                                      <p:cBhvr>
                                        <p:cTn id="15" dur="500"/>
                                        <p:tgtEl>
                                          <p:spTgt spid="1945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458">
                                            <p:txEl>
                                              <p:pRg st="4" end="4"/>
                                            </p:txEl>
                                          </p:spTgt>
                                        </p:tgtEl>
                                        <p:attrNameLst>
                                          <p:attrName>style.visibility</p:attrName>
                                        </p:attrNameLst>
                                      </p:cBhvr>
                                      <p:to>
                                        <p:strVal val="visible"/>
                                      </p:to>
                                    </p:set>
                                    <p:animEffect transition="in" filter="fade">
                                      <p:cBhvr>
                                        <p:cTn id="20" dur="500"/>
                                        <p:tgtEl>
                                          <p:spTgt spid="19458">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458">
                                            <p:txEl>
                                              <p:pRg st="5" end="5"/>
                                            </p:txEl>
                                          </p:spTgt>
                                        </p:tgtEl>
                                        <p:attrNameLst>
                                          <p:attrName>style.visibility</p:attrName>
                                        </p:attrNameLst>
                                      </p:cBhvr>
                                      <p:to>
                                        <p:strVal val="visible"/>
                                      </p:to>
                                    </p:set>
                                    <p:animEffect transition="in" filter="fade">
                                      <p:cBhvr>
                                        <p:cTn id="23" dur="500"/>
                                        <p:tgtEl>
                                          <p:spTgt spid="19458">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458">
                                            <p:txEl>
                                              <p:pRg st="6" end="6"/>
                                            </p:txEl>
                                          </p:spTgt>
                                        </p:tgtEl>
                                        <p:attrNameLst>
                                          <p:attrName>style.visibility</p:attrName>
                                        </p:attrNameLst>
                                      </p:cBhvr>
                                      <p:to>
                                        <p:strVal val="visible"/>
                                      </p:to>
                                    </p:set>
                                    <p:animEffect transition="in" filter="fade">
                                      <p:cBhvr>
                                        <p:cTn id="26" dur="500"/>
                                        <p:tgtEl>
                                          <p:spTgt spid="194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61981" y="1196752"/>
            <a:ext cx="6462240" cy="5052201"/>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6313" y="624205"/>
            <a:ext cx="10969943" cy="990600"/>
          </a:xfrm>
        </p:spPr>
        <p:txBody>
          <a:bodyPr>
            <a:normAutofit fontScale="90000"/>
          </a:bodyPr>
          <a:lstStyle/>
          <a:p>
            <a:r>
              <a:rPr lang="en-IE" altLang="en-US" dirty="0"/>
              <a:t>Tubular</a:t>
            </a:r>
            <a:r>
              <a:rPr lang="en-IE" altLang="en-US" b="1" dirty="0">
                <a:effectLst>
                  <a:outerShdw blurRad="38100" dist="38100" dir="2700000" algn="tl">
                    <a:srgbClr val="000000">
                      <a:alpha val="43137"/>
                    </a:srgbClr>
                  </a:outerShdw>
                </a:effectLst>
              </a:rPr>
              <a:t> </a:t>
            </a:r>
            <a:r>
              <a:rPr lang="en-IE" altLang="en-US" dirty="0"/>
              <a:t>Transport</a:t>
            </a:r>
            <a:r>
              <a:rPr lang="en-IE" altLang="en-US" b="1" dirty="0">
                <a:effectLst>
                  <a:outerShdw blurRad="38100" dist="38100" dir="2700000" algn="tl">
                    <a:srgbClr val="000000">
                      <a:alpha val="43137"/>
                    </a:srgbClr>
                  </a:outerShdw>
                </a:effectLst>
              </a:rPr>
              <a:t> </a:t>
            </a:r>
            <a:r>
              <a:rPr lang="en-IE" altLang="en-US" dirty="0"/>
              <a:t>Maximum</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26</a:t>
            </a:fld>
            <a:endParaRPr lang="en-US" dirty="0"/>
          </a:p>
        </p:txBody>
      </p:sp>
      <p:sp>
        <p:nvSpPr>
          <p:cNvPr id="5" name="Rectangle 3"/>
          <p:cNvSpPr>
            <a:spLocks noGrp="1" noChangeArrowheads="1"/>
          </p:cNvSpPr>
          <p:nvPr>
            <p:ph sz="quarter" idx="1"/>
          </p:nvPr>
        </p:nvSpPr>
        <p:spPr>
          <a:xfrm>
            <a:off x="609461" y="1219200"/>
            <a:ext cx="5940924" cy="3386226"/>
          </a:xfrm>
        </p:spPr>
        <p:txBody>
          <a:bodyPr>
            <a:normAutofit lnSpcReduction="10000"/>
          </a:bodyPr>
          <a:lstStyle/>
          <a:p>
            <a:pPr eaLnBrk="1" hangingPunct="1">
              <a:defRPr/>
            </a:pPr>
            <a:r>
              <a:rPr lang="en-GB" sz="2000" dirty="0"/>
              <a:t>Many substances are reabsorbed by carrier mediated transport systems e.g. glucose, amino acids, organic acids, sulphate and phosphate ions.</a:t>
            </a:r>
          </a:p>
          <a:p>
            <a:pPr eaLnBrk="1" hangingPunct="1">
              <a:defRPr/>
            </a:pPr>
            <a:r>
              <a:rPr lang="en-GB" sz="2000" dirty="0"/>
              <a:t>Carriers have a maximum transport capacity (</a:t>
            </a:r>
            <a:r>
              <a:rPr lang="en-GB" sz="2000" b="1" dirty="0">
                <a:solidFill>
                  <a:srgbClr val="FF3300"/>
                </a:solidFill>
              </a:rPr>
              <a:t>T</a:t>
            </a:r>
            <a:r>
              <a:rPr lang="en-GB" sz="2000" b="1" baseline="-25000" dirty="0">
                <a:solidFill>
                  <a:srgbClr val="FF3300"/>
                </a:solidFill>
              </a:rPr>
              <a:t>m</a:t>
            </a:r>
            <a:r>
              <a:rPr lang="en-GB" sz="2000" dirty="0"/>
              <a:t>)</a:t>
            </a:r>
            <a:r>
              <a:rPr lang="en-GB" sz="2000" baseline="-25000" dirty="0"/>
              <a:t> </a:t>
            </a:r>
            <a:r>
              <a:rPr lang="en-GB" sz="2000" dirty="0"/>
              <a:t>which is due to </a:t>
            </a:r>
            <a:r>
              <a:rPr lang="en-GB" sz="2000" b="1" dirty="0">
                <a:solidFill>
                  <a:srgbClr val="C00000"/>
                </a:solidFill>
                <a:effectLst>
                  <a:outerShdw blurRad="38100" dist="38100" dir="2700000" algn="tl">
                    <a:srgbClr val="C0C0C0"/>
                  </a:outerShdw>
                </a:effectLst>
              </a:rPr>
              <a:t>saturation</a:t>
            </a:r>
            <a:r>
              <a:rPr lang="en-GB" sz="2000" dirty="0"/>
              <a:t> of the carriers. If T</a:t>
            </a:r>
            <a:r>
              <a:rPr lang="en-GB" sz="2000" baseline="-25000" dirty="0"/>
              <a:t>m </a:t>
            </a:r>
            <a:r>
              <a:rPr lang="en-GB" sz="2000" dirty="0"/>
              <a:t>is exceeded, then the excess substrate enters the urine.</a:t>
            </a:r>
          </a:p>
          <a:p>
            <a:pPr eaLnBrk="1" hangingPunct="1">
              <a:defRPr/>
            </a:pPr>
            <a:r>
              <a:rPr lang="en-GB" sz="2000" dirty="0"/>
              <a:t>Glucose is </a:t>
            </a:r>
            <a:r>
              <a:rPr lang="en-GB" sz="2000" b="1" dirty="0">
                <a:solidFill>
                  <a:srgbClr val="C00000"/>
                </a:solidFill>
                <a:effectLst>
                  <a:outerShdw blurRad="38100" dist="38100" dir="2700000" algn="tl">
                    <a:srgbClr val="C0C0C0"/>
                  </a:outerShdw>
                </a:effectLst>
              </a:rPr>
              <a:t>freely filtered</a:t>
            </a:r>
            <a:r>
              <a:rPr lang="en-GB" sz="2000" dirty="0"/>
              <a:t>, so whatever its [plasma] that will be filtered.</a:t>
            </a:r>
          </a:p>
          <a:p>
            <a:pPr eaLnBrk="1" hangingPunct="1">
              <a:defRPr/>
            </a:pPr>
            <a:r>
              <a:rPr lang="en-GB" altLang="en-US" sz="2000" dirty="0"/>
              <a:t>For amino acids, T</a:t>
            </a:r>
            <a:r>
              <a:rPr lang="en-GB" altLang="en-US" sz="2000" baseline="-25000" dirty="0"/>
              <a:t>m </a:t>
            </a:r>
            <a:r>
              <a:rPr lang="en-GB" altLang="en-US" sz="2000" dirty="0"/>
              <a:t>also very high </a:t>
            </a:r>
            <a:r>
              <a:rPr lang="en-GB" altLang="en-US" sz="2000" dirty="0">
                <a:sym typeface="Symbol" pitchFamily="18" charset="2"/>
              </a:rPr>
              <a:t></a:t>
            </a:r>
            <a:r>
              <a:rPr lang="en-GB" altLang="en-US" sz="2000" dirty="0"/>
              <a:t> no urinary excretion occurs.</a:t>
            </a:r>
          </a:p>
          <a:p>
            <a:pPr eaLnBrk="1" hangingPunct="1">
              <a:defRPr/>
            </a:pPr>
            <a:endParaRPr lang="en-US" sz="2000" dirty="0"/>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16282" y="260648"/>
            <a:ext cx="4995871" cy="38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4221" y="4089265"/>
            <a:ext cx="5264603"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p:cNvSpPr txBox="1">
            <a:spLocks noChangeArrowheads="1"/>
          </p:cNvSpPr>
          <p:nvPr/>
        </p:nvSpPr>
        <p:spPr bwMode="auto">
          <a:xfrm>
            <a:off x="8110636" y="5798024"/>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MS PGothic" charset="-128"/>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a:spcBef>
                <a:spcPct val="0"/>
              </a:spcBef>
              <a:buFontTx/>
              <a:buNone/>
            </a:pPr>
            <a:r>
              <a:rPr lang="en-GB" altLang="en-US" sz="1800">
                <a:solidFill>
                  <a:srgbClr val="FF0000"/>
                </a:solidFill>
              </a:rPr>
              <a:t>T</a:t>
            </a:r>
          </a:p>
        </p:txBody>
      </p:sp>
      <p:grpSp>
        <p:nvGrpSpPr>
          <p:cNvPr id="10" name="Group 15"/>
          <p:cNvGrpSpPr>
            <a:grpSpLocks/>
          </p:cNvGrpSpPr>
          <p:nvPr/>
        </p:nvGrpSpPr>
        <p:grpSpPr bwMode="auto">
          <a:xfrm>
            <a:off x="631161" y="4605426"/>
            <a:ext cx="2743200" cy="1643527"/>
            <a:chOff x="76200" y="762000"/>
            <a:chExt cx="2971800" cy="1600200"/>
          </a:xfrm>
          <a:solidFill>
            <a:schemeClr val="accent1">
              <a:alpha val="12000"/>
            </a:schemeClr>
          </a:solidFill>
        </p:grpSpPr>
        <p:sp>
          <p:nvSpPr>
            <p:cNvPr id="11" name="Rectangle 10"/>
            <p:cNvSpPr>
              <a:spLocks noChangeArrowheads="1"/>
            </p:cNvSpPr>
            <p:nvPr/>
          </p:nvSpPr>
          <p:spPr bwMode="auto">
            <a:xfrm>
              <a:off x="76200" y="762000"/>
              <a:ext cx="2971800" cy="1600200"/>
            </a:xfrm>
            <a:prstGeom prst="rect">
              <a:avLst/>
            </a:prstGeom>
            <a:grpFill/>
            <a:ln>
              <a:noFill/>
            </a:ln>
            <a:effectLst>
              <a:outerShdw blurRad="40000" dist="20000" dir="5400000"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a:defRPr/>
              </a:pPr>
              <a:endParaRPr lang="x-none" altLang="x-none" sz="1600">
                <a:solidFill>
                  <a:srgbClr val="292934"/>
                </a:solidFill>
                <a:latin typeface="+mn-lt"/>
              </a:endParaRPr>
            </a:p>
          </p:txBody>
        </p:sp>
        <p:sp>
          <p:nvSpPr>
            <p:cNvPr id="12" name="Rectangle 10"/>
            <p:cNvSpPr>
              <a:spLocks noChangeArrowheads="1"/>
            </p:cNvSpPr>
            <p:nvPr/>
          </p:nvSpPr>
          <p:spPr bwMode="auto">
            <a:xfrm>
              <a:off x="152398" y="885092"/>
              <a:ext cx="2895602" cy="9694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MS PGothic" charset="-128"/>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nSpc>
                  <a:spcPct val="80000"/>
                </a:lnSpc>
                <a:spcBef>
                  <a:spcPct val="0"/>
                </a:spcBef>
                <a:buClr>
                  <a:srgbClr val="800000"/>
                </a:buClr>
                <a:buFontTx/>
                <a:buNone/>
              </a:pPr>
              <a:r>
                <a:rPr lang="en-US" altLang="en-US" sz="1800" dirty="0">
                  <a:solidFill>
                    <a:srgbClr val="292934"/>
                  </a:solidFill>
                  <a:latin typeface="+mn-lt"/>
                </a:rPr>
                <a:t>Once T</a:t>
              </a:r>
              <a:r>
                <a:rPr lang="en-US" altLang="en-US" sz="1800" baseline="-25000" dirty="0">
                  <a:solidFill>
                    <a:srgbClr val="292934"/>
                  </a:solidFill>
                  <a:latin typeface="+mn-lt"/>
                </a:rPr>
                <a:t>m</a:t>
              </a:r>
              <a:r>
                <a:rPr lang="en-US" altLang="en-US" sz="1800" dirty="0">
                  <a:solidFill>
                    <a:srgbClr val="292934"/>
                  </a:solidFill>
                  <a:latin typeface="+mn-lt"/>
                </a:rPr>
                <a:t> is reached for all nephrons, further ↑  in tubular load are not reabsorbed, but are then excreted.</a:t>
              </a:r>
            </a:p>
          </p:txBody>
        </p:sp>
      </p:grpSp>
      <p:sp>
        <p:nvSpPr>
          <p:cNvPr id="13" name="Rectangle 12"/>
          <p:cNvSpPr>
            <a:spLocks noChangeArrowheads="1"/>
          </p:cNvSpPr>
          <p:nvPr/>
        </p:nvSpPr>
        <p:spPr bwMode="auto">
          <a:xfrm>
            <a:off x="3648544" y="4605426"/>
            <a:ext cx="3198134" cy="1643527"/>
          </a:xfrm>
          <a:prstGeom prst="rect">
            <a:avLst/>
          </a:prstGeom>
          <a:solidFill>
            <a:schemeClr val="accent2">
              <a:alpha val="13000"/>
            </a:schemeClr>
          </a:solidFill>
          <a:ln>
            <a:noFill/>
          </a:ln>
          <a:effectLst>
            <a:outerShdw blurRad="40000" dist="20000" dir="5400000" rotWithShape="0">
              <a:srgbClr val="000000">
                <a:alpha val="37999"/>
              </a:srgbClr>
            </a:outerShdw>
          </a:effectLst>
          <a:extLst/>
        </p:spPr>
        <p:txBody>
          <a:bodyPr wrap="square" lIns="144000">
            <a:spAutoFit/>
          </a:bodyPr>
          <a:lstStyle/>
          <a:p>
            <a:pPr>
              <a:lnSpc>
                <a:spcPct val="80000"/>
              </a:lnSpc>
              <a:buClr>
                <a:srgbClr val="800000"/>
              </a:buClr>
              <a:defRPr/>
            </a:pPr>
            <a:r>
              <a:rPr lang="en-US" sz="1800" dirty="0">
                <a:solidFill>
                  <a:srgbClr val="9F0031"/>
                </a:solidFill>
                <a:cs typeface="Calibri Light"/>
              </a:rPr>
              <a:t>Threshold</a:t>
            </a:r>
            <a:r>
              <a:rPr lang="en-US" sz="1800" dirty="0">
                <a:solidFill>
                  <a:srgbClr val="D2533C"/>
                </a:solidFill>
                <a:cs typeface="Calibri Light"/>
              </a:rPr>
              <a:t> (T) </a:t>
            </a:r>
            <a:r>
              <a:rPr lang="en-US" sz="1800" dirty="0">
                <a:solidFill>
                  <a:srgbClr val="292934"/>
                </a:solidFill>
                <a:cs typeface="Calibri Light"/>
              </a:rPr>
              <a:t>is the plasma conc. at which tubular load just exceeds T</a:t>
            </a:r>
            <a:r>
              <a:rPr lang="en-US" sz="1800" baseline="-25000" dirty="0">
                <a:solidFill>
                  <a:srgbClr val="292934"/>
                </a:solidFill>
                <a:cs typeface="Calibri Light"/>
              </a:rPr>
              <a:t>m</a:t>
            </a:r>
            <a:r>
              <a:rPr lang="en-US" sz="1800" dirty="0">
                <a:solidFill>
                  <a:srgbClr val="292934"/>
                </a:solidFill>
                <a:cs typeface="Calibri Light"/>
              </a:rPr>
              <a:t> for reabsorption, where below threshold all solute molecules are reabsorbed, and above threshold, some solutes are not</a:t>
            </a:r>
          </a:p>
        </p:txBody>
      </p:sp>
      <p:sp>
        <p:nvSpPr>
          <p:cNvPr id="16" name="TextBox 15"/>
          <p:cNvSpPr txBox="1"/>
          <p:nvPr/>
        </p:nvSpPr>
        <p:spPr>
          <a:xfrm>
            <a:off x="9739377" y="-15612"/>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4668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6"/>
          <p:cNvSpPr txBox="1">
            <a:spLocks/>
          </p:cNvSpPr>
          <p:nvPr/>
        </p:nvSpPr>
        <p:spPr bwMode="auto">
          <a:xfrm>
            <a:off x="10285412" y="6616700"/>
            <a:ext cx="3810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MS PGothic" charset="-128"/>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fld id="{8F224B01-A5FC-D547-85CE-5CAFFAE742B5}" type="slidenum">
              <a:rPr lang="en-US" altLang="en-US" sz="1100">
                <a:solidFill>
                  <a:srgbClr val="292934"/>
                </a:solidFill>
              </a:rPr>
              <a:pPr>
                <a:spcBef>
                  <a:spcPct val="0"/>
                </a:spcBef>
                <a:buFontTx/>
                <a:buNone/>
              </a:pPr>
              <a:t>27</a:t>
            </a:fld>
            <a:endParaRPr lang="en-US" altLang="en-US" sz="1100">
              <a:solidFill>
                <a:srgbClr val="292934"/>
              </a:solidFill>
            </a:endParaRPr>
          </a:p>
        </p:txBody>
      </p:sp>
      <p:sp>
        <p:nvSpPr>
          <p:cNvPr id="3" name="Title 1"/>
          <p:cNvSpPr>
            <a:spLocks noGrp="1"/>
          </p:cNvSpPr>
          <p:nvPr>
            <p:ph type="title"/>
          </p:nvPr>
        </p:nvSpPr>
        <p:spPr>
          <a:xfrm>
            <a:off x="435420" y="497288"/>
            <a:ext cx="10969943" cy="990600"/>
          </a:xfrm>
        </p:spPr>
        <p:txBody>
          <a:bodyPr>
            <a:normAutofit fontScale="90000"/>
          </a:bodyPr>
          <a:lstStyle/>
          <a:p>
            <a:r>
              <a:rPr lang="en-IE" altLang="en-US" dirty="0"/>
              <a:t>Tubular</a:t>
            </a:r>
            <a:r>
              <a:rPr lang="en-IE" altLang="en-US" b="1" dirty="0">
                <a:effectLst>
                  <a:outerShdw blurRad="38100" dist="38100" dir="2700000" algn="tl">
                    <a:srgbClr val="000000">
                      <a:alpha val="43137"/>
                    </a:srgbClr>
                  </a:outerShdw>
                </a:effectLst>
              </a:rPr>
              <a:t> </a:t>
            </a:r>
            <a:r>
              <a:rPr lang="en-IE" altLang="en-US" dirty="0"/>
              <a:t>Transport</a:t>
            </a:r>
            <a:r>
              <a:rPr lang="en-IE" altLang="en-US" b="1" dirty="0">
                <a:effectLst>
                  <a:outerShdw blurRad="38100" dist="38100" dir="2700000" algn="tl">
                    <a:srgbClr val="000000">
                      <a:alpha val="43137"/>
                    </a:srgbClr>
                  </a:outerShdw>
                </a:effectLst>
              </a:rPr>
              <a:t> </a:t>
            </a:r>
            <a:r>
              <a:rPr lang="en-IE" altLang="en-US" dirty="0"/>
              <a:t>Maximum</a:t>
            </a:r>
            <a:r>
              <a:rPr lang="en-US" dirty="0"/>
              <a:t/>
            </a:r>
            <a:br>
              <a:rPr lang="en-US" dirty="0"/>
            </a:br>
            <a:endParaRPr lang="en-US" dirty="0"/>
          </a:p>
        </p:txBody>
      </p:sp>
      <p:sp>
        <p:nvSpPr>
          <p:cNvPr id="4" name="Rectangle 3"/>
          <p:cNvSpPr txBox="1">
            <a:spLocks noChangeArrowheads="1"/>
          </p:cNvSpPr>
          <p:nvPr/>
        </p:nvSpPr>
        <p:spPr>
          <a:xfrm>
            <a:off x="435420" y="1340768"/>
            <a:ext cx="6523088" cy="464820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defRPr/>
            </a:pPr>
            <a:r>
              <a:rPr lang="en-GB" altLang="en-US" sz="2200" dirty="0" smtClean="0"/>
              <a:t>In man for plasma glucose up to </a:t>
            </a:r>
            <a:r>
              <a:rPr lang="en-US" altLang="en-US" sz="2200" dirty="0" smtClean="0"/>
              <a:t>180</a:t>
            </a:r>
            <a:r>
              <a:rPr lang="en-GB" altLang="en-US" sz="2200" dirty="0" smtClean="0"/>
              <a:t> mg/dl, all will be </a:t>
            </a:r>
            <a:r>
              <a:rPr lang="en-GB" altLang="en-US" sz="2200" b="1" dirty="0" smtClean="0">
                <a:solidFill>
                  <a:schemeClr val="accent2"/>
                </a:solidFill>
                <a:effectLst>
                  <a:outerShdw blurRad="38100" dist="38100" dir="2700000" algn="tl">
                    <a:srgbClr val="C0C0C0"/>
                  </a:outerShdw>
                </a:effectLst>
              </a:rPr>
              <a:t>reabsorbed</a:t>
            </a:r>
            <a:r>
              <a:rPr lang="en-GB" altLang="en-US" sz="2200" dirty="0" smtClean="0"/>
              <a:t>. Beyond this level of plasma [glucose], it appears in the urine = Renal plasma threshold for glucose.</a:t>
            </a:r>
          </a:p>
          <a:p>
            <a:pPr defTabSz="914400">
              <a:defRPr/>
            </a:pPr>
            <a:endParaRPr lang="en-GB" altLang="en-US" sz="2200" dirty="0" smtClean="0"/>
          </a:p>
          <a:p>
            <a:pPr defTabSz="914400">
              <a:defRPr/>
            </a:pPr>
            <a:r>
              <a:rPr lang="en-GB" altLang="en-US" sz="2200" dirty="0" smtClean="0"/>
              <a:t>Kidney does NOT regulate [glucose], (insulin and glucagon). Normal [glucose] of 90 mg/dl,  so T</a:t>
            </a:r>
            <a:r>
              <a:rPr lang="en-GB" altLang="en-US" sz="2200" baseline="-25000" dirty="0" smtClean="0"/>
              <a:t>m </a:t>
            </a:r>
            <a:r>
              <a:rPr lang="en-GB" altLang="en-US" sz="2200" dirty="0" smtClean="0"/>
              <a:t>is set way above any possible level of (non-diabetic) [glucose] at 380 mg/min. Thus, ensure that all this valuable nutrient is normally reabsorbed. The appearance of glucose in the urine of diabetic patients = glycosuria, is due to failure of insulin, NOT, the kidney.</a:t>
            </a:r>
            <a:endParaRPr lang="en-US" altLang="en-US" sz="2200" dirty="0"/>
          </a:p>
        </p:txBody>
      </p:sp>
      <p:sp>
        <p:nvSpPr>
          <p:cNvPr id="7" name="Rectangle 6"/>
          <p:cNvSpPr/>
          <p:nvPr/>
        </p:nvSpPr>
        <p:spPr>
          <a:xfrm>
            <a:off x="7690030" y="1236139"/>
            <a:ext cx="3672408" cy="5632311"/>
          </a:xfrm>
          <a:prstGeom prst="rect">
            <a:avLst/>
          </a:prstGeom>
        </p:spPr>
        <p:txBody>
          <a:bodyPr wrap="square">
            <a:spAutoFit/>
          </a:bodyPr>
          <a:lstStyle/>
          <a:p>
            <a:endParaRPr lang="en-GB" altLang="en-US" dirty="0">
              <a:latin typeface="Arial" charset="0"/>
              <a:ea typeface="MS PGothic" charset="-128"/>
            </a:endParaRPr>
          </a:p>
          <a:p>
            <a:r>
              <a:rPr lang="en-GB" altLang="en-US" dirty="0">
                <a:solidFill>
                  <a:srgbClr val="DDE9EC">
                    <a:lumMod val="50000"/>
                  </a:srgbClr>
                </a:solidFill>
              </a:rPr>
              <a:t>Tubules are lined by cells. </a:t>
            </a:r>
          </a:p>
          <a:p>
            <a:r>
              <a:rPr lang="en-GB" altLang="en-US" dirty="0">
                <a:solidFill>
                  <a:srgbClr val="DDE9EC">
                    <a:lumMod val="50000"/>
                  </a:srgbClr>
                </a:solidFill>
              </a:rPr>
              <a:t>Those  cells have 2 walls: </a:t>
            </a:r>
          </a:p>
          <a:p>
            <a:r>
              <a:rPr lang="en-GB" altLang="en-US" dirty="0">
                <a:solidFill>
                  <a:srgbClr val="DDE9EC">
                    <a:lumMod val="50000"/>
                  </a:srgbClr>
                </a:solidFill>
              </a:rPr>
              <a:t>1- Luminal membrane: which is the wall facing the lumen (no carriers)</a:t>
            </a:r>
          </a:p>
          <a:p>
            <a:r>
              <a:rPr lang="en-GB" altLang="en-US" dirty="0">
                <a:solidFill>
                  <a:srgbClr val="DDE9EC">
                    <a:lumMod val="50000"/>
                  </a:srgbClr>
                </a:solidFill>
              </a:rPr>
              <a:t>2- Basolateral membrane: wall facing away from lumen ( carries are in basolateral membrane )</a:t>
            </a:r>
          </a:p>
          <a:p>
            <a:r>
              <a:rPr lang="en-GB" altLang="en-US" dirty="0">
                <a:solidFill>
                  <a:srgbClr val="DDE9EC">
                    <a:lumMod val="50000"/>
                  </a:srgbClr>
                </a:solidFill>
              </a:rPr>
              <a:t>--</a:t>
            </a:r>
          </a:p>
          <a:p>
            <a:r>
              <a:rPr lang="en-GB" altLang="en-US" dirty="0">
                <a:solidFill>
                  <a:srgbClr val="DDE9EC">
                    <a:lumMod val="50000"/>
                  </a:srgbClr>
                </a:solidFill>
              </a:rPr>
              <a:t>For a substance to move from lumen to blood it has to cross luminal membrane and basolateral membrane </a:t>
            </a:r>
          </a:p>
          <a:p>
            <a:endParaRPr lang="en-GB" altLang="en-US" dirty="0">
              <a:latin typeface="Arial" charset="0"/>
              <a:ea typeface="MS PGothic" charset="-128"/>
            </a:endParaRPr>
          </a:p>
          <a:p>
            <a:endParaRPr lang="en-GB" altLang="en-US" dirty="0">
              <a:latin typeface="Arial" charset="0"/>
              <a:ea typeface="MS PGothic" charset="-128"/>
            </a:endParaRPr>
          </a:p>
          <a:p>
            <a:endParaRPr lang="en-GB" altLang="en-US" dirty="0">
              <a:latin typeface="Arial" charset="0"/>
              <a:ea typeface="MS PGothic" charset="-128"/>
            </a:endParaRPr>
          </a:p>
          <a:p>
            <a:endParaRPr lang="en-GB" altLang="en-US" dirty="0">
              <a:latin typeface="Arial" charset="0"/>
              <a:ea typeface="MS PGothic" charset="-128"/>
            </a:endParaRPr>
          </a:p>
        </p:txBody>
      </p:sp>
      <p:sp>
        <p:nvSpPr>
          <p:cNvPr id="8" name="Rectangle 7"/>
          <p:cNvSpPr/>
          <p:nvPr/>
        </p:nvSpPr>
        <p:spPr>
          <a:xfrm>
            <a:off x="435420" y="1337376"/>
            <a:ext cx="6803579" cy="476784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739377" y="-15612"/>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032579055"/>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95" y="12102"/>
            <a:ext cx="10969943" cy="990600"/>
          </a:xfrm>
        </p:spPr>
        <p:txBody>
          <a:bodyPr/>
          <a:lstStyle/>
          <a:p>
            <a:r>
              <a:rPr lang="en-US" dirty="0" smtClean="0"/>
              <a:t>Test yourself </a:t>
            </a:r>
            <a:r>
              <a:rPr lang="en-US" dirty="0" smtClean="0">
                <a:solidFill>
                  <a:srgbClr val="FF0000"/>
                </a:solidFill>
              </a:rPr>
              <a:t>IMPORTANT</a:t>
            </a:r>
            <a:r>
              <a:rPr lang="en-US" dirty="0" smtClean="0"/>
              <a:t> </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sp>
        <p:nvSpPr>
          <p:cNvPr id="4" name="Content Placeholder 3"/>
          <p:cNvSpPr>
            <a:spLocks noGrp="1"/>
          </p:cNvSpPr>
          <p:nvPr>
            <p:ph sz="quarter" idx="1"/>
          </p:nvPr>
        </p:nvSpPr>
        <p:spPr>
          <a:xfrm>
            <a:off x="3136029" y="1106903"/>
            <a:ext cx="5484972" cy="481608"/>
          </a:xfrm>
        </p:spPr>
        <p:txBody>
          <a:bodyPr>
            <a:normAutofit fontScale="92500"/>
          </a:bodyPr>
          <a:lstStyle/>
          <a:p>
            <a:r>
              <a:rPr lang="en-US" sz="2400" dirty="0" smtClean="0"/>
              <a:t>There are two possible ways to be asked: </a:t>
            </a:r>
          </a:p>
          <a:p>
            <a:endParaRPr lang="en-US" sz="2400" dirty="0" smtClean="0"/>
          </a:p>
        </p:txBody>
      </p:sp>
      <p:sp>
        <p:nvSpPr>
          <p:cNvPr id="5" name="Rectangle 4"/>
          <p:cNvSpPr/>
          <p:nvPr/>
        </p:nvSpPr>
        <p:spPr>
          <a:xfrm>
            <a:off x="397453" y="1692712"/>
            <a:ext cx="3306979" cy="1323439"/>
          </a:xfrm>
          <a:prstGeom prst="rect">
            <a:avLst/>
          </a:prstGeom>
        </p:spPr>
        <p:txBody>
          <a:bodyPr wrap="square">
            <a:spAutoFit/>
          </a:bodyPr>
          <a:lstStyle/>
          <a:p>
            <a:r>
              <a:rPr lang="en-US" dirty="0"/>
              <a:t>A) The glucose plasma level is in the splay ( between renal threshold= 180 mg/ml and </a:t>
            </a:r>
            <a:r>
              <a:rPr lang="en-US" dirty="0" err="1"/>
              <a:t>Tmax</a:t>
            </a:r>
            <a:r>
              <a:rPr lang="en-US" dirty="0"/>
              <a:t>=375 mg/min </a:t>
            </a:r>
          </a:p>
        </p:txBody>
      </p:sp>
      <p:sp>
        <p:nvSpPr>
          <p:cNvPr id="6" name="TextBox 5"/>
          <p:cNvSpPr txBox="1"/>
          <p:nvPr/>
        </p:nvSpPr>
        <p:spPr>
          <a:xfrm>
            <a:off x="4582244" y="1698979"/>
            <a:ext cx="5895781" cy="400110"/>
          </a:xfrm>
          <a:prstGeom prst="rect">
            <a:avLst/>
          </a:prstGeom>
          <a:noFill/>
        </p:spPr>
        <p:txBody>
          <a:bodyPr wrap="none" rtlCol="0">
            <a:spAutoFit/>
          </a:bodyPr>
          <a:lstStyle/>
          <a:p>
            <a:r>
              <a:rPr lang="en-US" dirty="0" smtClean="0"/>
              <a:t>B) The glucose plasma level is above </a:t>
            </a:r>
            <a:r>
              <a:rPr lang="en-US" dirty="0" err="1" smtClean="0"/>
              <a:t>Tmax</a:t>
            </a:r>
            <a:r>
              <a:rPr lang="en-US" dirty="0" smtClean="0"/>
              <a:t>=375mg/min </a:t>
            </a:r>
            <a:endParaRPr lang="en-US" dirty="0"/>
          </a:p>
        </p:txBody>
      </p:sp>
      <p:sp>
        <p:nvSpPr>
          <p:cNvPr id="7" name="TextBox 6"/>
          <p:cNvSpPr txBox="1"/>
          <p:nvPr/>
        </p:nvSpPr>
        <p:spPr>
          <a:xfrm>
            <a:off x="411169" y="3208964"/>
            <a:ext cx="3883043" cy="1015663"/>
          </a:xfrm>
          <a:prstGeom prst="rect">
            <a:avLst/>
          </a:prstGeom>
          <a:noFill/>
        </p:spPr>
        <p:txBody>
          <a:bodyPr wrap="square" rtlCol="0">
            <a:spAutoFit/>
          </a:bodyPr>
          <a:lstStyle/>
          <a:p>
            <a:r>
              <a:rPr lang="en-US" dirty="0" smtClean="0"/>
              <a:t>Steps: </a:t>
            </a:r>
          </a:p>
          <a:p>
            <a:r>
              <a:rPr lang="en-US" dirty="0" smtClean="0"/>
              <a:t>Subtract plasma glucose level from renal threshold </a:t>
            </a:r>
            <a:endParaRPr lang="en-US" dirty="0"/>
          </a:p>
        </p:txBody>
      </p:sp>
      <p:sp>
        <p:nvSpPr>
          <p:cNvPr id="8" name="TextBox 7"/>
          <p:cNvSpPr txBox="1"/>
          <p:nvPr/>
        </p:nvSpPr>
        <p:spPr>
          <a:xfrm>
            <a:off x="4582244" y="2189536"/>
            <a:ext cx="7397145" cy="1323439"/>
          </a:xfrm>
          <a:prstGeom prst="rect">
            <a:avLst/>
          </a:prstGeom>
          <a:noFill/>
        </p:spPr>
        <p:txBody>
          <a:bodyPr wrap="square" rtlCol="0">
            <a:spAutoFit/>
          </a:bodyPr>
          <a:lstStyle/>
          <a:p>
            <a:r>
              <a:rPr lang="en-US" dirty="0" smtClean="0"/>
              <a:t>Steps: </a:t>
            </a:r>
          </a:p>
          <a:p>
            <a:pPr marL="457200" indent="-457200">
              <a:buAutoNum type="arabicParenR"/>
            </a:pPr>
            <a:r>
              <a:rPr lang="en-US" dirty="0" smtClean="0"/>
              <a:t>Calculate filtrated plasma glucose level by multiplying glucose plasma level with GFR/100</a:t>
            </a:r>
          </a:p>
          <a:p>
            <a:pPr marL="457200" indent="-457200">
              <a:buAutoNum type="arabicParenR"/>
            </a:pPr>
            <a:r>
              <a:rPr lang="en-US" dirty="0" smtClean="0"/>
              <a:t>Subtract filtrated plasma glucose level from </a:t>
            </a:r>
            <a:r>
              <a:rPr lang="en-US" dirty="0" err="1" smtClean="0"/>
              <a:t>Tmax</a:t>
            </a:r>
            <a:r>
              <a:rPr lang="en-US" dirty="0" smtClean="0"/>
              <a:t>   </a:t>
            </a:r>
            <a:endParaRPr lang="en-US" dirty="0"/>
          </a:p>
        </p:txBody>
      </p:sp>
      <p:sp>
        <p:nvSpPr>
          <p:cNvPr id="9" name="Rectangle 8"/>
          <p:cNvSpPr/>
          <p:nvPr/>
        </p:nvSpPr>
        <p:spPr>
          <a:xfrm>
            <a:off x="411627" y="4474880"/>
            <a:ext cx="3450996" cy="1631216"/>
          </a:xfrm>
          <a:prstGeom prst="rect">
            <a:avLst/>
          </a:prstGeom>
        </p:spPr>
        <p:txBody>
          <a:bodyPr wrap="square">
            <a:spAutoFit/>
          </a:bodyPr>
          <a:lstStyle/>
          <a:p>
            <a:pPr defTabSz="914400">
              <a:defRPr/>
            </a:pPr>
            <a:r>
              <a:rPr lang="en-GB" altLang="en-US" dirty="0" smtClean="0"/>
              <a:t>Question: If </a:t>
            </a:r>
            <a:r>
              <a:rPr lang="en-GB" altLang="en-US" dirty="0"/>
              <a:t>plasma [glucose] = 275 </a:t>
            </a:r>
            <a:r>
              <a:rPr lang="en-GB" altLang="en-US" dirty="0" smtClean="0"/>
              <a:t>mg/dl and renal threshold=180mg/dl. How many mg/dl </a:t>
            </a:r>
            <a:r>
              <a:rPr lang="en-GB" altLang="en-US" dirty="0" err="1" smtClean="0"/>
              <a:t>wil</a:t>
            </a:r>
            <a:r>
              <a:rPr lang="en-GB" altLang="en-US" dirty="0" smtClean="0"/>
              <a:t> be </a:t>
            </a:r>
            <a:r>
              <a:rPr lang="en-GB" altLang="en-US" dirty="0" err="1" smtClean="0"/>
              <a:t>exreted</a:t>
            </a:r>
            <a:r>
              <a:rPr lang="en-GB" altLang="en-US" dirty="0" smtClean="0"/>
              <a:t>?</a:t>
            </a:r>
          </a:p>
          <a:p>
            <a:pPr defTabSz="914400">
              <a:defRPr/>
            </a:pPr>
            <a:r>
              <a:rPr lang="en-GB" altLang="en-US" dirty="0" smtClean="0"/>
              <a:t>275-180= 95 </a:t>
            </a:r>
            <a:r>
              <a:rPr lang="en-GB" altLang="en-US" dirty="0"/>
              <a:t>mg/dl </a:t>
            </a:r>
            <a:r>
              <a:rPr lang="en-GB" altLang="en-US" dirty="0" smtClean="0"/>
              <a:t>excreted</a:t>
            </a:r>
            <a:endParaRPr lang="en-GB" altLang="en-US" dirty="0"/>
          </a:p>
        </p:txBody>
      </p:sp>
      <p:sp>
        <p:nvSpPr>
          <p:cNvPr id="10" name="Rectangle 9"/>
          <p:cNvSpPr/>
          <p:nvPr/>
        </p:nvSpPr>
        <p:spPr>
          <a:xfrm>
            <a:off x="4731351" y="3603422"/>
            <a:ext cx="8064895" cy="1938992"/>
          </a:xfrm>
          <a:prstGeom prst="rect">
            <a:avLst/>
          </a:prstGeom>
        </p:spPr>
        <p:txBody>
          <a:bodyPr wrap="square">
            <a:spAutoFit/>
          </a:bodyPr>
          <a:lstStyle/>
          <a:p>
            <a:r>
              <a:rPr lang="en-US" altLang="x-none" dirty="0">
                <a:ea typeface="MS PGothic" charset="-128"/>
                <a:sym typeface="Wingdings" charset="2"/>
              </a:rPr>
              <a:t>Q</a:t>
            </a:r>
            <a:r>
              <a:rPr lang="en-US" altLang="x-none" dirty="0" smtClean="0">
                <a:ea typeface="MS PGothic" charset="-128"/>
                <a:sym typeface="Wingdings" charset="2"/>
              </a:rPr>
              <a:t>uestion</a:t>
            </a:r>
            <a:r>
              <a:rPr lang="en-US" altLang="x-none" dirty="0">
                <a:ea typeface="MS PGothic" charset="-128"/>
                <a:sym typeface="Wingdings" charset="2"/>
              </a:rPr>
              <a:t>: </a:t>
            </a:r>
            <a:r>
              <a:rPr lang="en-US" altLang="x-none" dirty="0" smtClean="0">
                <a:ea typeface="MS PGothic" charset="-128"/>
                <a:sym typeface="Wingdings" charset="2"/>
              </a:rPr>
              <a:t>If </a:t>
            </a:r>
            <a:r>
              <a:rPr lang="en-US" altLang="x-none" dirty="0" err="1" smtClean="0">
                <a:ea typeface="MS PGothic" charset="-128"/>
                <a:sym typeface="Wingdings" charset="2"/>
              </a:rPr>
              <a:t>Tmax</a:t>
            </a:r>
            <a:r>
              <a:rPr lang="en-US" altLang="x-none" dirty="0" smtClean="0">
                <a:ea typeface="MS PGothic" charset="-128"/>
                <a:sym typeface="Wingdings" charset="2"/>
              </a:rPr>
              <a:t> = 375 </a:t>
            </a:r>
            <a:r>
              <a:rPr lang="en-US" altLang="x-none" dirty="0">
                <a:ea typeface="MS PGothic" charset="-128"/>
                <a:sym typeface="Wingdings" charset="2"/>
              </a:rPr>
              <a:t>mg/min and </a:t>
            </a:r>
            <a:endParaRPr lang="en-US" altLang="x-none" dirty="0" smtClean="0">
              <a:ea typeface="MS PGothic" charset="-128"/>
              <a:sym typeface="Wingdings" charset="2"/>
            </a:endParaRPr>
          </a:p>
          <a:p>
            <a:r>
              <a:rPr lang="en-US" altLang="x-none" dirty="0" smtClean="0">
                <a:ea typeface="MS PGothic" charset="-128"/>
                <a:sym typeface="Wingdings" charset="2"/>
              </a:rPr>
              <a:t>glucose </a:t>
            </a:r>
            <a:r>
              <a:rPr lang="en-US" altLang="x-none" dirty="0">
                <a:ea typeface="MS PGothic" charset="-128"/>
                <a:sym typeface="Wingdings" charset="2"/>
              </a:rPr>
              <a:t>level is 500, how much glucose is excreted  </a:t>
            </a:r>
            <a:r>
              <a:rPr lang="en-US" altLang="x-none" dirty="0" smtClean="0">
                <a:ea typeface="MS PGothic" charset="-128"/>
                <a:sym typeface="Wingdings" charset="2"/>
              </a:rPr>
              <a:t>if: </a:t>
            </a:r>
          </a:p>
          <a:p>
            <a:r>
              <a:rPr lang="en-US" altLang="x-none" dirty="0" smtClean="0">
                <a:ea typeface="MS PGothic" charset="-128"/>
                <a:sym typeface="Wingdings" charset="2"/>
              </a:rPr>
              <a:t>A: GFR = 125 ml/min</a:t>
            </a:r>
          </a:p>
          <a:p>
            <a:r>
              <a:rPr lang="en-US" altLang="x-none" dirty="0" smtClean="0">
                <a:ea typeface="MS PGothic" charset="-128"/>
                <a:sym typeface="Wingdings" charset="2"/>
              </a:rPr>
              <a:t>B: GFR = 90 ml/min </a:t>
            </a:r>
            <a:endParaRPr lang="en-US" altLang="x-none" dirty="0">
              <a:ea typeface="MS PGothic" charset="-128"/>
              <a:sym typeface="Wingdings" charset="2"/>
            </a:endParaRPr>
          </a:p>
          <a:p>
            <a:endParaRPr lang="en-US" altLang="x-none" dirty="0" smtClean="0">
              <a:ea typeface="MS PGothic" charset="-128"/>
              <a:sym typeface="Wingdings" charset="2"/>
            </a:endParaRPr>
          </a:p>
          <a:p>
            <a:endParaRPr lang="en-US" altLang="x-none" dirty="0">
              <a:ea typeface="MS PGothic" charset="-128"/>
              <a:sym typeface="Wingdings" charset="2"/>
            </a:endParaRPr>
          </a:p>
        </p:txBody>
      </p:sp>
      <p:sp>
        <p:nvSpPr>
          <p:cNvPr id="11" name="Rectangle 10"/>
          <p:cNvSpPr/>
          <p:nvPr/>
        </p:nvSpPr>
        <p:spPr>
          <a:xfrm>
            <a:off x="8166312" y="5189205"/>
            <a:ext cx="4496246" cy="954107"/>
          </a:xfrm>
          <a:prstGeom prst="rect">
            <a:avLst/>
          </a:prstGeom>
        </p:spPr>
        <p:txBody>
          <a:bodyPr wrap="square">
            <a:spAutoFit/>
          </a:bodyPr>
          <a:lstStyle/>
          <a:p>
            <a:r>
              <a:rPr lang="en-US" altLang="x-none" sz="1800" dirty="0" smtClean="0">
                <a:ea typeface="MS PGothic" charset="-128"/>
                <a:sym typeface="Wingdings" charset="2"/>
              </a:rPr>
              <a:t>B) Filtrated </a:t>
            </a:r>
            <a:r>
              <a:rPr lang="en-US" altLang="x-none" sz="1800" dirty="0">
                <a:ea typeface="MS PGothic" charset="-128"/>
                <a:sym typeface="Wingdings" charset="2"/>
              </a:rPr>
              <a:t>plasma glucose level: </a:t>
            </a:r>
          </a:p>
          <a:p>
            <a:r>
              <a:rPr lang="en-US" altLang="x-none" sz="1800" dirty="0">
                <a:ea typeface="MS PGothic" charset="-128"/>
                <a:sym typeface="Wingdings" charset="2"/>
              </a:rPr>
              <a:t>500 mg/dl x 0.9 ml/min = 450 mg/min</a:t>
            </a:r>
          </a:p>
          <a:p>
            <a:r>
              <a:rPr lang="en-US" altLang="x-none" sz="1800" dirty="0">
                <a:ea typeface="MS PGothic" charset="-128"/>
                <a:sym typeface="Wingdings" charset="2"/>
              </a:rPr>
              <a:t>Excreted= 450 – 375 = 75 mg/min </a:t>
            </a:r>
          </a:p>
        </p:txBody>
      </p:sp>
      <p:sp>
        <p:nvSpPr>
          <p:cNvPr id="12" name="Rectangle 11"/>
          <p:cNvSpPr/>
          <p:nvPr/>
        </p:nvSpPr>
        <p:spPr>
          <a:xfrm>
            <a:off x="4326128" y="5165417"/>
            <a:ext cx="5688632" cy="954107"/>
          </a:xfrm>
          <a:prstGeom prst="rect">
            <a:avLst/>
          </a:prstGeom>
        </p:spPr>
        <p:txBody>
          <a:bodyPr wrap="square">
            <a:spAutoFit/>
          </a:bodyPr>
          <a:lstStyle/>
          <a:p>
            <a:pPr marL="457200" indent="-457200">
              <a:buAutoNum type="alphaUcParenR"/>
            </a:pPr>
            <a:r>
              <a:rPr lang="en-US" altLang="x-none" sz="1800" dirty="0">
                <a:ea typeface="MS PGothic" charset="-128"/>
                <a:sym typeface="Wingdings" charset="2"/>
              </a:rPr>
              <a:t>Filtrated plasma glucose level: </a:t>
            </a:r>
          </a:p>
          <a:p>
            <a:r>
              <a:rPr lang="en-US" altLang="x-none" sz="1800" dirty="0">
                <a:ea typeface="MS PGothic" charset="-128"/>
                <a:sym typeface="Wingdings" charset="2"/>
              </a:rPr>
              <a:t>500 mg/dl x 1.25 ml/min = 625 mg/min </a:t>
            </a:r>
          </a:p>
          <a:p>
            <a:r>
              <a:rPr lang="en-US" altLang="x-none" sz="1800" dirty="0">
                <a:ea typeface="MS PGothic" charset="-128"/>
                <a:sym typeface="Wingdings" charset="2"/>
              </a:rPr>
              <a:t>Excreted= 625 – 375 = 250 mg/min</a:t>
            </a:r>
          </a:p>
        </p:txBody>
      </p:sp>
      <p:sp>
        <p:nvSpPr>
          <p:cNvPr id="13" name="Rectangle 12"/>
          <p:cNvSpPr/>
          <p:nvPr/>
        </p:nvSpPr>
        <p:spPr>
          <a:xfrm>
            <a:off x="321545" y="1588511"/>
            <a:ext cx="3684635" cy="476784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222074" y="1588511"/>
            <a:ext cx="7632977" cy="4767839"/>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298619" y="3521605"/>
            <a:ext cx="7556431" cy="28347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74185" y="4251591"/>
            <a:ext cx="3631996" cy="210475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4" idx="2"/>
          </p:cNvCxnSpPr>
          <p:nvPr/>
        </p:nvCxnSpPr>
        <p:spPr>
          <a:xfrm flipV="1">
            <a:off x="8038563" y="4935492"/>
            <a:ext cx="66" cy="1420858"/>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a:stCxn id="15" idx="1"/>
            <a:endCxn id="15" idx="3"/>
          </p:cNvCxnSpPr>
          <p:nvPr/>
        </p:nvCxnSpPr>
        <p:spPr>
          <a:xfrm>
            <a:off x="4298619" y="4938978"/>
            <a:ext cx="7556431"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314565" y="3592089"/>
            <a:ext cx="2326919" cy="369332"/>
          </a:xfrm>
          <a:prstGeom prst="rect">
            <a:avLst/>
          </a:prstGeom>
          <a:noFill/>
        </p:spPr>
        <p:txBody>
          <a:bodyPr wrap="none" rtlCol="0">
            <a:spAutoFit/>
          </a:bodyPr>
          <a:lstStyle/>
          <a:p>
            <a:r>
              <a:rPr lang="en-US" sz="1800" smtClean="0">
                <a:solidFill>
                  <a:srgbClr val="FF0000"/>
                </a:solidFill>
              </a:rPr>
              <a:t>VERY IMPORTANT !!!!</a:t>
            </a:r>
            <a:endParaRPr lang="en-US" sz="1800">
              <a:solidFill>
                <a:srgbClr val="FF0000"/>
              </a:solidFill>
            </a:endParaRPr>
          </a:p>
        </p:txBody>
      </p:sp>
      <p:sp>
        <p:nvSpPr>
          <p:cNvPr id="21" name="TextBox 20"/>
          <p:cNvSpPr txBox="1"/>
          <p:nvPr/>
        </p:nvSpPr>
        <p:spPr>
          <a:xfrm>
            <a:off x="9739377" y="-15612"/>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54939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charset="-128"/>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fld id="{A546D7EB-30E6-2B4A-A498-0DD5AEFCF803}" type="slidenum">
              <a:rPr lang="en-US" altLang="en-US" sz="1400"/>
              <a:pPr>
                <a:spcBef>
                  <a:spcPct val="0"/>
                </a:spcBef>
                <a:buFontTx/>
                <a:buNone/>
              </a:pPr>
              <a:t>29</a:t>
            </a:fld>
            <a:endParaRPr lang="en-US" altLang="en-US" sz="1400"/>
          </a:p>
        </p:txBody>
      </p:sp>
      <p:pic>
        <p:nvPicPr>
          <p:cNvPr id="4"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02" y="436310"/>
            <a:ext cx="5745960" cy="3672408"/>
          </a:xfrm>
          <a:prstGeom prst="rect">
            <a:avLst/>
          </a:prstGeom>
        </p:spPr>
      </p:pic>
      <p:sp>
        <p:nvSpPr>
          <p:cNvPr id="3" name="Rectangle 2"/>
          <p:cNvSpPr/>
          <p:nvPr/>
        </p:nvSpPr>
        <p:spPr>
          <a:xfrm>
            <a:off x="6330562" y="722797"/>
            <a:ext cx="5393345" cy="3046988"/>
          </a:xfrm>
          <a:prstGeom prst="rect">
            <a:avLst/>
          </a:prstGeom>
        </p:spPr>
        <p:txBody>
          <a:bodyPr wrap="square">
            <a:spAutoFit/>
          </a:bodyPr>
          <a:lstStyle/>
          <a:p>
            <a:pPr algn="just"/>
            <a:r>
              <a:rPr lang="en-US" altLang="x-none" sz="1600" dirty="0">
                <a:solidFill>
                  <a:srgbClr val="DDE9EC">
                    <a:lumMod val="50000"/>
                  </a:srgbClr>
                </a:solidFill>
                <a:sym typeface="Wingdings" charset="2"/>
              </a:rPr>
              <a:t>This diagram has 3 important curves: </a:t>
            </a:r>
          </a:p>
          <a:p>
            <a:pPr algn="just"/>
            <a:r>
              <a:rPr lang="en-US" altLang="x-none" sz="1600" dirty="0">
                <a:solidFill>
                  <a:srgbClr val="DDE9EC">
                    <a:lumMod val="50000"/>
                  </a:srgbClr>
                </a:solidFill>
                <a:sym typeface="Wingdings" charset="2"/>
              </a:rPr>
              <a:t>Red line: Filtration ( all glucose is filtered) </a:t>
            </a:r>
          </a:p>
          <a:p>
            <a:pPr algn="just"/>
            <a:r>
              <a:rPr lang="en-US" altLang="x-none" sz="1600" dirty="0">
                <a:solidFill>
                  <a:srgbClr val="DDE9EC">
                    <a:lumMod val="50000"/>
                  </a:srgbClr>
                </a:solidFill>
                <a:sym typeface="Wingdings" charset="2"/>
              </a:rPr>
              <a:t>Blue line: reabsorption ( up to </a:t>
            </a:r>
            <a:r>
              <a:rPr lang="en-US" altLang="x-none" sz="1600" dirty="0" err="1">
                <a:solidFill>
                  <a:srgbClr val="DDE9EC">
                    <a:lumMod val="50000"/>
                  </a:srgbClr>
                </a:solidFill>
                <a:sym typeface="Wingdings" charset="2"/>
              </a:rPr>
              <a:t>Tmax</a:t>
            </a:r>
            <a:r>
              <a:rPr lang="en-US" altLang="x-none" sz="1600" dirty="0">
                <a:solidFill>
                  <a:srgbClr val="DDE9EC">
                    <a:lumMod val="50000"/>
                  </a:srgbClr>
                </a:solidFill>
                <a:sym typeface="Wingdings" charset="2"/>
              </a:rPr>
              <a:t> ) </a:t>
            </a:r>
          </a:p>
          <a:p>
            <a:pPr algn="just"/>
            <a:r>
              <a:rPr lang="en-US" altLang="x-none" sz="1600" dirty="0">
                <a:solidFill>
                  <a:srgbClr val="DDE9EC">
                    <a:lumMod val="50000"/>
                  </a:srgbClr>
                </a:solidFill>
                <a:sym typeface="Wingdings" charset="2"/>
              </a:rPr>
              <a:t>Green line: excretion ( above </a:t>
            </a:r>
            <a:r>
              <a:rPr lang="en-US" altLang="x-none" sz="1600" dirty="0" err="1">
                <a:solidFill>
                  <a:srgbClr val="DDE9EC">
                    <a:lumMod val="50000"/>
                  </a:srgbClr>
                </a:solidFill>
                <a:sym typeface="Wingdings" charset="2"/>
              </a:rPr>
              <a:t>Tmax</a:t>
            </a:r>
            <a:r>
              <a:rPr lang="en-US" altLang="x-none" sz="1600" dirty="0">
                <a:solidFill>
                  <a:srgbClr val="DDE9EC">
                    <a:lumMod val="50000"/>
                  </a:srgbClr>
                </a:solidFill>
                <a:sym typeface="Wingdings" charset="2"/>
              </a:rPr>
              <a:t> is excreted ) </a:t>
            </a:r>
          </a:p>
          <a:p>
            <a:pPr algn="just"/>
            <a:endParaRPr lang="en-US" altLang="x-none" sz="1600" dirty="0">
              <a:solidFill>
                <a:srgbClr val="DDE9EC">
                  <a:lumMod val="50000"/>
                </a:srgbClr>
              </a:solidFill>
              <a:sym typeface="Wingdings" charset="2"/>
            </a:endParaRPr>
          </a:p>
          <a:p>
            <a:pPr algn="just"/>
            <a:r>
              <a:rPr lang="en-US" altLang="x-none" sz="1600" dirty="0">
                <a:solidFill>
                  <a:srgbClr val="DDE9EC">
                    <a:lumMod val="50000"/>
                  </a:srgbClr>
                </a:solidFill>
                <a:sym typeface="Wingdings" charset="2"/>
              </a:rPr>
              <a:t>Threshold 180 mg/dl</a:t>
            </a:r>
          </a:p>
          <a:p>
            <a:pPr algn="just"/>
            <a:r>
              <a:rPr lang="en-US" altLang="x-none" sz="1600" dirty="0">
                <a:solidFill>
                  <a:srgbClr val="DDE9EC">
                    <a:lumMod val="50000"/>
                  </a:srgbClr>
                </a:solidFill>
                <a:sym typeface="Wingdings" charset="2"/>
              </a:rPr>
              <a:t>No excretion before threshold only filtration and reabsorption </a:t>
            </a:r>
          </a:p>
          <a:p>
            <a:pPr algn="just"/>
            <a:endParaRPr lang="en-US" altLang="x-none" sz="1600" dirty="0">
              <a:latin typeface="Calibri" charset="0"/>
              <a:ea typeface="MS PGothic" charset="-128"/>
              <a:sym typeface="Wingdings" charset="2"/>
            </a:endParaRPr>
          </a:p>
          <a:p>
            <a:pPr algn="just"/>
            <a:endParaRPr lang="en-US" altLang="x-none" sz="1600" dirty="0">
              <a:latin typeface="Calibri" charset="0"/>
              <a:ea typeface="MS PGothic" charset="-128"/>
              <a:sym typeface="Wingdings" charset="2"/>
            </a:endParaRPr>
          </a:p>
          <a:p>
            <a:pPr algn="just"/>
            <a:endParaRPr lang="en-US" altLang="x-none" sz="1600" dirty="0">
              <a:latin typeface="Calibri" charset="0"/>
              <a:ea typeface="MS PGothic" charset="-128"/>
              <a:sym typeface="Wingdings" charset="2"/>
            </a:endParaRPr>
          </a:p>
          <a:p>
            <a:pPr algn="just"/>
            <a:endParaRPr lang="en-US" altLang="x-none" sz="1600" dirty="0">
              <a:latin typeface="Calibri" charset="0"/>
              <a:ea typeface="MS PGothic" charset="-128"/>
              <a:sym typeface="Wingdings" charset="2"/>
            </a:endParaRPr>
          </a:p>
          <a:p>
            <a:pPr algn="just"/>
            <a:endParaRPr lang="en-US" altLang="x-none" sz="1600" dirty="0">
              <a:latin typeface="Calibri" charset="0"/>
              <a:ea typeface="MS PGothic" charset="-128"/>
              <a:sym typeface="Wingdings" charset="2"/>
            </a:endParaRPr>
          </a:p>
        </p:txBody>
      </p:sp>
      <p:sp>
        <p:nvSpPr>
          <p:cNvPr id="7" name="Rectangle 6"/>
          <p:cNvSpPr/>
          <p:nvPr/>
        </p:nvSpPr>
        <p:spPr>
          <a:xfrm>
            <a:off x="525465" y="4170561"/>
            <a:ext cx="6380622" cy="2062103"/>
          </a:xfrm>
          <a:prstGeom prst="rect">
            <a:avLst/>
          </a:prstGeom>
        </p:spPr>
        <p:txBody>
          <a:bodyPr wrap="square">
            <a:spAutoFit/>
          </a:bodyPr>
          <a:lstStyle/>
          <a:p>
            <a:r>
              <a:rPr lang="en-US" sz="1600" dirty="0">
                <a:solidFill>
                  <a:schemeClr val="bg1">
                    <a:lumMod val="65000"/>
                  </a:schemeClr>
                </a:solidFill>
              </a:rPr>
              <a:t>Tubular reabsorption is highly selective. Some substances, such as glucose and amino acids, are almost completely reabsorbed from the tubules, so the urinary excretion rate is essentially zero. Many of the ions in the plasma, such as sodium, chloride, and bicarbonate, are also highly reabsorbed, but their rates of reabsorption and urinary excretion are variable, depending on the needs of the body. Waste products, such as urea and creatinine, conversely, are poorly reabsorbed from the tubules and excreted in relatively large amounts.</a:t>
            </a:r>
          </a:p>
        </p:txBody>
      </p:sp>
      <p:sp>
        <p:nvSpPr>
          <p:cNvPr id="8" name="Rectangle 7"/>
          <p:cNvSpPr/>
          <p:nvPr/>
        </p:nvSpPr>
        <p:spPr>
          <a:xfrm>
            <a:off x="6906087" y="3356992"/>
            <a:ext cx="4465624" cy="2800767"/>
          </a:xfrm>
          <a:prstGeom prst="rect">
            <a:avLst/>
          </a:prstGeom>
        </p:spPr>
        <p:txBody>
          <a:bodyPr wrap="square">
            <a:spAutoFit/>
          </a:bodyPr>
          <a:lstStyle/>
          <a:p>
            <a:endParaRPr lang="en-US" sz="1600" dirty="0">
              <a:solidFill>
                <a:schemeClr val="bg1">
                  <a:lumMod val="65000"/>
                </a:schemeClr>
              </a:solidFill>
            </a:endParaRPr>
          </a:p>
          <a:p>
            <a:endParaRPr lang="en-US" sz="1600" dirty="0">
              <a:solidFill>
                <a:schemeClr val="bg1">
                  <a:lumMod val="65000"/>
                </a:schemeClr>
              </a:solidFill>
            </a:endParaRPr>
          </a:p>
          <a:p>
            <a:endParaRPr lang="en-US" sz="1600" dirty="0">
              <a:solidFill>
                <a:schemeClr val="bg1">
                  <a:lumMod val="65000"/>
                </a:schemeClr>
              </a:solidFill>
            </a:endParaRPr>
          </a:p>
          <a:p>
            <a:r>
              <a:rPr lang="en-US" sz="1600" dirty="0">
                <a:solidFill>
                  <a:schemeClr val="bg1">
                    <a:lumMod val="65000"/>
                  </a:schemeClr>
                </a:solidFill>
              </a:rPr>
              <a:t>Relations among the filtered load of glucose, the rate of glucose reabsorption by the renal tubules, and the rate of glucose excretion in the urine. The transport maximum is the maximum rate at which glucose can be reabsorbed from the tubules. The threshold for glucose refers to the filtered load of glucose at which glucose first begins to be excreted in the urine.</a:t>
            </a:r>
          </a:p>
        </p:txBody>
      </p:sp>
      <p:sp>
        <p:nvSpPr>
          <p:cNvPr id="9" name="Rectangle 8"/>
          <p:cNvSpPr/>
          <p:nvPr/>
        </p:nvSpPr>
        <p:spPr>
          <a:xfrm>
            <a:off x="333772" y="4108718"/>
            <a:ext cx="11449272" cy="22476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3453789" y="-19277"/>
            <a:ext cx="10969943" cy="990600"/>
          </a:xfrm>
          <a:prstGeom prst="rect">
            <a:avLst/>
          </a:prstGeom>
        </p:spPr>
        <p:txBody>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mtClean="0"/>
              <a:t>Glucose Reabsorption</a:t>
            </a:r>
            <a:endParaRPr lang="en-US" dirty="0"/>
          </a:p>
        </p:txBody>
      </p:sp>
      <p:sp>
        <p:nvSpPr>
          <p:cNvPr id="5" name="Rectangle 4"/>
          <p:cNvSpPr/>
          <p:nvPr/>
        </p:nvSpPr>
        <p:spPr>
          <a:xfrm>
            <a:off x="7315139" y="2783970"/>
            <a:ext cx="3247242" cy="1023268"/>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Transport Max: 375 mg/min</a:t>
            </a:r>
          </a:p>
          <a:p>
            <a:pPr algn="ctr"/>
            <a:r>
              <a:rPr lang="en-US" sz="1400" dirty="0" smtClean="0"/>
              <a:t>Renal Threshold: 200 mg/dl</a:t>
            </a:r>
          </a:p>
          <a:p>
            <a:pPr algn="ctr"/>
            <a:r>
              <a:rPr lang="en-US" sz="1400" dirty="0" smtClean="0"/>
              <a:t>FBG = 60-100 mg/dl</a:t>
            </a:r>
          </a:p>
          <a:p>
            <a:pPr algn="ctr"/>
            <a:r>
              <a:rPr lang="en-US" sz="1400" dirty="0" smtClean="0"/>
              <a:t>RBG + 110-200 mg/dl</a:t>
            </a:r>
            <a:endParaRPr lang="en-US" sz="1400" dirty="0"/>
          </a:p>
        </p:txBody>
      </p:sp>
    </p:spTree>
    <p:extLst>
      <p:ext uri="{BB962C8B-B14F-4D97-AF65-F5344CB8AC3E}">
        <p14:creationId xmlns:p14="http://schemas.microsoft.com/office/powerpoint/2010/main" val="444360345"/>
      </p:ext>
    </p:extLst>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Regulation of GFR and RBF</a:t>
            </a: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982378672"/>
              </p:ext>
            </p:extLst>
          </p:nvPr>
        </p:nvGraphicFramePr>
        <p:xfrm>
          <a:off x="609600" y="1219200"/>
          <a:ext cx="109696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9739377" y="-15612"/>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581374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5690" y="94105"/>
            <a:ext cx="6172200" cy="990600"/>
          </a:xfrm>
        </p:spPr>
        <p:txBody>
          <a:bodyPr>
            <a:normAutofit/>
          </a:bodyPr>
          <a:lstStyle/>
          <a:p>
            <a:pPr algn="ctr"/>
            <a:r>
              <a:rPr lang="en-US" sz="4000" b="1" dirty="0">
                <a:solidFill>
                  <a:schemeClr val="bg2">
                    <a:lumMod val="50000"/>
                  </a:schemeClr>
                </a:solidFill>
              </a:rPr>
              <a:t>Thank you! </a:t>
            </a: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30</a:t>
            </a:fld>
            <a:endParaRPr lang="en-US" dirty="0">
              <a:solidFill>
                <a:srgbClr val="464653"/>
              </a:solidFill>
            </a:endParaRPr>
          </a:p>
        </p:txBody>
      </p:sp>
      <p:sp>
        <p:nvSpPr>
          <p:cNvPr id="5" name="Content Placeholder 2"/>
          <p:cNvSpPr txBox="1">
            <a:spLocks/>
          </p:cNvSpPr>
          <p:nvPr/>
        </p:nvSpPr>
        <p:spPr>
          <a:xfrm>
            <a:off x="8398669" y="3985990"/>
            <a:ext cx="3358109"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en-US" sz="2000" b="1" dirty="0">
                <a:solidFill>
                  <a:srgbClr val="DDE9EC">
                    <a:lumMod val="50000"/>
                  </a:srgbClr>
                </a:solidFill>
              </a:rPr>
              <a:t>Contact us:</a:t>
            </a:r>
          </a:p>
          <a:p>
            <a:pPr marL="0" inden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None/>
            </a:pPr>
            <a:r>
              <a:rPr lang="en-US" sz="1800" dirty="0">
                <a:solidFill>
                  <a:srgbClr val="DDE9EC">
                    <a:lumMod val="75000"/>
                  </a:srgbClr>
                </a:solidFill>
              </a:rPr>
              <a:t>@Physiology436</a:t>
            </a:r>
          </a:p>
          <a:p>
            <a:pPr marL="0" indent="0">
              <a:buNone/>
            </a:pPr>
            <a:endParaRPr lang="en-US" sz="2600" b="1" dirty="0">
              <a:solidFill>
                <a:srgbClr val="DDE9EC">
                  <a:lumMod val="75000"/>
                </a:srgbClr>
              </a:solidFill>
            </a:endParaRPr>
          </a:p>
          <a:p>
            <a:pPr marL="0" indent="0">
              <a:buNone/>
            </a:pPr>
            <a:endParaRPr lang="en-US" sz="2600" b="1" dirty="0">
              <a:solidFill>
                <a:srgbClr val="DDE9EC">
                  <a:lumMod val="75000"/>
                </a:srgbClr>
              </a:solidFill>
            </a:endParaRPr>
          </a:p>
          <a:p>
            <a:pPr marL="0" indent="0">
              <a:buNone/>
            </a:pPr>
            <a:endParaRPr lang="en-US" sz="2600" b="1" dirty="0">
              <a:solidFill>
                <a:srgbClr val="DDE9EC">
                  <a:lumMod val="75000"/>
                </a:srgbClr>
              </a:solidFill>
            </a:endParaRPr>
          </a:p>
          <a:p>
            <a:pPr marL="0" indent="0">
              <a:buNone/>
            </a:pPr>
            <a:endParaRPr lang="en-US" sz="1800" dirty="0">
              <a:solidFill>
                <a:srgbClr val="DDE9EC">
                  <a:lumMod val="75000"/>
                </a:srgbClr>
              </a:solidFill>
            </a:endParaRPr>
          </a:p>
          <a:p>
            <a:pPr marL="0" indent="0">
              <a:buNone/>
            </a:pPr>
            <a:endParaRPr lang="en-US" dirty="0">
              <a:solidFill>
                <a:srgbClr val="DDE9EC">
                  <a:lumMod val="75000"/>
                </a:srgbClr>
              </a:solidFill>
            </a:endParaRPr>
          </a:p>
        </p:txBody>
      </p:sp>
      <p:sp>
        <p:nvSpPr>
          <p:cNvPr id="6" name="Rectangle 5"/>
          <p:cNvSpPr/>
          <p:nvPr/>
        </p:nvSpPr>
        <p:spPr>
          <a:xfrm>
            <a:off x="609449" y="2231720"/>
            <a:ext cx="4493025" cy="523220"/>
          </a:xfrm>
          <a:prstGeom prst="rect">
            <a:avLst/>
          </a:prstGeom>
        </p:spPr>
        <p:txBody>
          <a:bodyPr wrap="none">
            <a:spAutoFit/>
          </a:bodyPr>
          <a:lstStyle/>
          <a:p>
            <a:pPr>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398668" y="2912616"/>
            <a:ext cx="1854206" cy="114997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900" b="1" dirty="0">
                <a:solidFill>
                  <a:srgbClr val="DDE9EC">
                    <a:lumMod val="50000"/>
                  </a:srgbClr>
                </a:solidFill>
              </a:rPr>
              <a:t>Team Leaders: </a:t>
            </a:r>
          </a:p>
          <a:p>
            <a:pPr marL="0" indent="0">
              <a:buNone/>
            </a:pPr>
            <a:r>
              <a:rPr lang="en-US" sz="2600" dirty="0">
                <a:solidFill>
                  <a:srgbClr val="DDE9EC">
                    <a:lumMod val="75000"/>
                  </a:srgbClr>
                </a:solidFill>
              </a:rPr>
              <a:t>Qaiss  Almuhaideb </a:t>
            </a:r>
          </a:p>
          <a:p>
            <a:pPr marL="0" indent="0">
              <a:buNone/>
            </a:pPr>
            <a:r>
              <a:rPr lang="en-US" sz="2600" dirty="0">
                <a:solidFill>
                  <a:srgbClr val="DDE9EC">
                    <a:lumMod val="75000"/>
                  </a:srgbClr>
                </a:solidFill>
              </a:rPr>
              <a:t>Lulwah Alshiha  </a:t>
            </a:r>
          </a:p>
          <a:p>
            <a:pPr marL="0" indent="0">
              <a:buNone/>
            </a:pPr>
            <a:endParaRPr lang="en-US" sz="1800" dirty="0">
              <a:solidFill>
                <a:srgbClr val="DDE9EC">
                  <a:lumMod val="75000"/>
                </a:srgbClr>
              </a:solidFill>
            </a:endParaRPr>
          </a:p>
          <a:p>
            <a:pPr marL="0" indent="0">
              <a:buNone/>
            </a:pPr>
            <a:endParaRPr lang="en-US" dirty="0">
              <a:solidFill>
                <a:srgbClr val="DDE9EC">
                  <a:lumMod val="75000"/>
                </a:srgbClr>
              </a:solidFill>
            </a:endParaRPr>
          </a:p>
        </p:txBody>
      </p:sp>
      <p:sp>
        <p:nvSpPr>
          <p:cNvPr id="12" name="Rectangle 11"/>
          <p:cNvSpPr/>
          <p:nvPr/>
        </p:nvSpPr>
        <p:spPr>
          <a:xfrm>
            <a:off x="2422004" y="1634826"/>
            <a:ext cx="9334774" cy="400110"/>
          </a:xfrm>
          <a:prstGeom prst="rect">
            <a:avLst/>
          </a:prstGeom>
        </p:spPr>
        <p:txBody>
          <a:bodyPr wrap="square">
            <a:spAutoFit/>
          </a:bodyPr>
          <a:lstStyle/>
          <a:p>
            <a:pPr algn="ctr"/>
            <a:r>
              <a:rPr lang="ar-SA"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dirty="0">
              <a:solidFill>
                <a:srgbClr val="DDE9EC">
                  <a:lumMod val="75000"/>
                </a:srgbClr>
              </a:solidFill>
            </a:endParaRPr>
          </a:p>
        </p:txBody>
      </p:sp>
      <p:sp>
        <p:nvSpPr>
          <p:cNvPr id="14" name="Rectangle 13"/>
          <p:cNvSpPr/>
          <p:nvPr/>
        </p:nvSpPr>
        <p:spPr>
          <a:xfrm>
            <a:off x="2942235" y="2900805"/>
            <a:ext cx="3009187" cy="1272133"/>
          </a:xfrm>
          <a:prstGeom prst="rect">
            <a:avLst/>
          </a:prstGeom>
        </p:spPr>
        <p:txBody>
          <a:bodyPr wrap="square" lIns="101590" tIns="50795" rIns="101590" bIns="50795">
            <a:spAutoFit/>
          </a:bodyPr>
          <a:lstStyle/>
          <a:p>
            <a:pPr defTabSz="1015898" fontAlgn="t">
              <a:lnSpc>
                <a:spcPct val="80000"/>
              </a:lnSpc>
              <a:spcBef>
                <a:spcPct val="20000"/>
              </a:spcBef>
            </a:pPr>
            <a:r>
              <a:rPr lang="en-US" dirty="0">
                <a:solidFill>
                  <a:srgbClr val="DDE9EC">
                    <a:lumMod val="75000"/>
                  </a:srgbClr>
                </a:solidFill>
              </a:rPr>
              <a:t>Male Members</a:t>
            </a:r>
            <a:r>
              <a:rPr lang="en-US" dirty="0" smtClean="0">
                <a:solidFill>
                  <a:srgbClr val="DDE9EC">
                    <a:lumMod val="75000"/>
                  </a:srgbClr>
                </a:solidFill>
              </a:rPr>
              <a:t>:</a:t>
            </a:r>
          </a:p>
          <a:p>
            <a:pPr fontAlgn="t">
              <a:lnSpc>
                <a:spcPct val="80000"/>
              </a:lnSpc>
              <a:spcBef>
                <a:spcPct val="20000"/>
              </a:spcBef>
            </a:pPr>
            <a:r>
              <a:rPr lang="en-US" dirty="0">
                <a:solidFill>
                  <a:srgbClr val="DDE9EC">
                    <a:lumMod val="75000"/>
                  </a:srgbClr>
                </a:solidFill>
              </a:rPr>
              <a:t>Fahad </a:t>
            </a:r>
            <a:r>
              <a:rPr lang="en-US" dirty="0" err="1">
                <a:solidFill>
                  <a:srgbClr val="DDE9EC">
                    <a:lumMod val="75000"/>
                  </a:srgbClr>
                </a:solidFill>
              </a:rPr>
              <a:t>AlFayez</a:t>
            </a:r>
            <a:endParaRPr lang="en-US" dirty="0">
              <a:solidFill>
                <a:srgbClr val="DDE9EC">
                  <a:lumMod val="75000"/>
                </a:srgbClr>
              </a:solidFill>
            </a:endParaRPr>
          </a:p>
          <a:p>
            <a:pPr fontAlgn="t">
              <a:lnSpc>
                <a:spcPct val="80000"/>
              </a:lnSpc>
              <a:spcBef>
                <a:spcPct val="20000"/>
              </a:spcBef>
            </a:pPr>
            <a:r>
              <a:rPr lang="en-US" dirty="0">
                <a:solidFill>
                  <a:srgbClr val="DDE9EC">
                    <a:lumMod val="75000"/>
                  </a:srgbClr>
                </a:solidFill>
              </a:rPr>
              <a:t>Mohammad </a:t>
            </a:r>
            <a:r>
              <a:rPr lang="en-US" dirty="0" err="1">
                <a:solidFill>
                  <a:srgbClr val="DDE9EC">
                    <a:lumMod val="75000"/>
                  </a:srgbClr>
                </a:solidFill>
              </a:rPr>
              <a:t>almutlaq</a:t>
            </a:r>
            <a:endParaRPr lang="en-US" dirty="0">
              <a:solidFill>
                <a:srgbClr val="DDE9EC">
                  <a:lumMod val="75000"/>
                </a:srgbClr>
              </a:solidFill>
            </a:endParaRPr>
          </a:p>
          <a:p>
            <a:pPr defTabSz="1015898" fontAlgn="t">
              <a:lnSpc>
                <a:spcPct val="80000"/>
              </a:lnSpc>
              <a:spcBef>
                <a:spcPct val="20000"/>
              </a:spcBef>
            </a:pPr>
            <a:endParaRPr lang="en-US" dirty="0">
              <a:solidFill>
                <a:srgbClr val="DDE9EC">
                  <a:lumMod val="75000"/>
                </a:srgbClr>
              </a:solidFill>
            </a:endParaRPr>
          </a:p>
        </p:txBody>
      </p:sp>
      <p:sp>
        <p:nvSpPr>
          <p:cNvPr id="15" name="Rectangle 8"/>
          <p:cNvSpPr/>
          <p:nvPr/>
        </p:nvSpPr>
        <p:spPr>
          <a:xfrm>
            <a:off x="695722" y="2896318"/>
            <a:ext cx="2160239" cy="964356"/>
          </a:xfrm>
          <a:prstGeom prst="rect">
            <a:avLst/>
          </a:prstGeom>
        </p:spPr>
        <p:txBody>
          <a:bodyPr wrap="square" lIns="101590" tIns="50795" rIns="101590" bIns="50795">
            <a:spAutoFit/>
          </a:bodyPr>
          <a:lstStyle/>
          <a:p>
            <a:pPr defTabSz="1015898" fontAlgn="t">
              <a:lnSpc>
                <a:spcPct val="80000"/>
              </a:lnSpc>
              <a:spcBef>
                <a:spcPct val="20000"/>
              </a:spcBef>
            </a:pPr>
            <a:r>
              <a:rPr lang="en-US" dirty="0">
                <a:solidFill>
                  <a:srgbClr val="DDE9EC">
                    <a:lumMod val="75000"/>
                  </a:srgbClr>
                </a:solidFill>
              </a:rPr>
              <a:t>Female Members:</a:t>
            </a:r>
          </a:p>
          <a:p>
            <a:pPr defTabSz="1015898" fontAlgn="t">
              <a:lnSpc>
                <a:spcPct val="80000"/>
              </a:lnSpc>
              <a:spcBef>
                <a:spcPct val="20000"/>
              </a:spcBef>
            </a:pPr>
            <a:r>
              <a:rPr lang="en-US" dirty="0" smtClean="0">
                <a:solidFill>
                  <a:srgbClr val="DDE9EC">
                    <a:lumMod val="75000"/>
                  </a:srgbClr>
                </a:solidFill>
              </a:rPr>
              <a:t>Amal </a:t>
            </a:r>
            <a:r>
              <a:rPr lang="en-US" dirty="0" err="1" smtClean="0">
                <a:solidFill>
                  <a:srgbClr val="DDE9EC">
                    <a:lumMod val="75000"/>
                  </a:srgbClr>
                </a:solidFill>
              </a:rPr>
              <a:t>Alshaibi</a:t>
            </a:r>
            <a:endParaRPr lang="en-US" dirty="0" smtClean="0">
              <a:solidFill>
                <a:srgbClr val="DDE9EC">
                  <a:lumMod val="75000"/>
                </a:srgbClr>
              </a:solidFill>
            </a:endParaRPr>
          </a:p>
          <a:p>
            <a:pPr defTabSz="1015898" fontAlgn="t">
              <a:lnSpc>
                <a:spcPct val="80000"/>
              </a:lnSpc>
              <a:spcBef>
                <a:spcPct val="20000"/>
              </a:spcBef>
            </a:pPr>
            <a:r>
              <a:rPr lang="en-US" dirty="0" smtClean="0">
                <a:solidFill>
                  <a:srgbClr val="DDE9EC">
                    <a:lumMod val="75000"/>
                  </a:srgbClr>
                </a:solidFill>
              </a:rPr>
              <a:t>Rana </a:t>
            </a:r>
            <a:r>
              <a:rPr lang="en-US" dirty="0" err="1" smtClean="0">
                <a:solidFill>
                  <a:srgbClr val="DDE9EC">
                    <a:lumMod val="75000"/>
                  </a:srgbClr>
                </a:solidFill>
              </a:rPr>
              <a:t>Barasain</a:t>
            </a:r>
            <a:endParaRPr lang="en-US" dirty="0">
              <a:solidFill>
                <a:srgbClr val="DDE9EC">
                  <a:lumMod val="75000"/>
                </a:srgbClr>
              </a:solidFill>
            </a:endParaRPr>
          </a:p>
        </p:txBody>
      </p:sp>
      <p:sp>
        <p:nvSpPr>
          <p:cNvPr id="11" name="Rectangle 10"/>
          <p:cNvSpPr/>
          <p:nvPr/>
        </p:nvSpPr>
        <p:spPr>
          <a:xfrm>
            <a:off x="8398668" y="5694205"/>
            <a:ext cx="4317207" cy="400110"/>
          </a:xfrm>
          <a:prstGeom prst="rect">
            <a:avLst/>
          </a:prstGeom>
        </p:spPr>
        <p:txBody>
          <a:bodyPr wrap="square">
            <a:spAutoFit/>
          </a:bodyPr>
          <a:lstStyle/>
          <a:p>
            <a:r>
              <a:rPr lang="en-US" b="1" dirty="0">
                <a:solidFill>
                  <a:srgbClr val="DDE9EC">
                    <a:lumMod val="50000"/>
                  </a:srgbClr>
                </a:solidFill>
              </a:rPr>
              <a:t>Special thanks to Team435!</a:t>
            </a:r>
          </a:p>
        </p:txBody>
      </p:sp>
      <p:sp>
        <p:nvSpPr>
          <p:cNvPr id="3" name="Rectangle 2"/>
          <p:cNvSpPr/>
          <p:nvPr/>
        </p:nvSpPr>
        <p:spPr>
          <a:xfrm>
            <a:off x="2943977" y="3252117"/>
            <a:ext cx="3007445" cy="1108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rgbClr val="DDE9EC">
                  <a:lumMod val="75000"/>
                </a:srgbClr>
              </a:solidFill>
            </a:endParaRPr>
          </a:p>
        </p:txBody>
      </p:sp>
      <p:sp>
        <p:nvSpPr>
          <p:cNvPr id="13" name="Title 1"/>
          <p:cNvSpPr txBox="1">
            <a:spLocks/>
          </p:cNvSpPr>
          <p:nvPr/>
        </p:nvSpPr>
        <p:spPr>
          <a:xfrm>
            <a:off x="8398668" y="5135961"/>
            <a:ext cx="2981278" cy="445355"/>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1800" dirty="0" smtClean="0">
                <a:solidFill>
                  <a:schemeClr val="bg2">
                    <a:lumMod val="50000"/>
                  </a:schemeClr>
                </a:solidFill>
                <a:latin typeface="+mn-lt"/>
                <a:hlinkClick r:id="rId4"/>
              </a:rPr>
              <a:t>Link to Editing File </a:t>
            </a:r>
            <a:endParaRPr lang="en-US" sz="1400" dirty="0">
              <a:latin typeface="+mn-lt"/>
            </a:endParaRPr>
          </a:p>
        </p:txBody>
      </p:sp>
      <p:sp>
        <p:nvSpPr>
          <p:cNvPr id="16" name="TextBox 15"/>
          <p:cNvSpPr txBox="1"/>
          <p:nvPr/>
        </p:nvSpPr>
        <p:spPr>
          <a:xfrm>
            <a:off x="609449" y="4971046"/>
            <a:ext cx="6974135" cy="1323439"/>
          </a:xfrm>
          <a:prstGeom prst="rect">
            <a:avLst/>
          </a:prstGeom>
          <a:noFill/>
        </p:spPr>
        <p:txBody>
          <a:bodyPr wrap="square" rtlCol="0">
            <a:spAutoFit/>
          </a:bodyPr>
          <a:lstStyle/>
          <a:p>
            <a:r>
              <a:rPr lang="en-US" sz="1600" u="sng" dirty="0">
                <a:solidFill>
                  <a:srgbClr val="464653"/>
                </a:solidFill>
              </a:rPr>
              <a:t>References: </a:t>
            </a:r>
          </a:p>
          <a:p>
            <a:pPr marL="285750" indent="-285750">
              <a:buFont typeface="Arial" panose="020B0604020202020204" pitchFamily="34" charset="0"/>
              <a:buChar char="•"/>
            </a:pPr>
            <a:r>
              <a:rPr lang="en-US" sz="1600" dirty="0">
                <a:solidFill>
                  <a:srgbClr val="464653"/>
                </a:solidFill>
              </a:rPr>
              <a:t>Girls’ and boys’ slides</a:t>
            </a:r>
            <a:r>
              <a:rPr lang="en-US" sz="1600" dirty="0" smtClean="0">
                <a:solidFill>
                  <a:srgbClr val="464653"/>
                </a:solidFill>
              </a:rPr>
              <a:t>.</a:t>
            </a:r>
          </a:p>
          <a:p>
            <a:pPr marL="285750" indent="-285750">
              <a:buFont typeface="Arial" panose="020B0604020202020204" pitchFamily="34" charset="0"/>
              <a:buChar char="•"/>
            </a:pPr>
            <a:r>
              <a:rPr lang="en-US" sz="1600" dirty="0" smtClean="0">
                <a:solidFill>
                  <a:srgbClr val="464653"/>
                </a:solidFill>
              </a:rPr>
              <a:t>435 Team.</a:t>
            </a:r>
            <a:endParaRPr lang="en-US" sz="1600" dirty="0">
              <a:solidFill>
                <a:srgbClr val="464653"/>
              </a:solidFill>
            </a:endParaRPr>
          </a:p>
          <a:p>
            <a:pPr marL="285750" indent="-285750">
              <a:buFont typeface="Arial" panose="020B0604020202020204" pitchFamily="34" charset="0"/>
              <a:buChar char="•"/>
            </a:pPr>
            <a:r>
              <a:rPr lang="en-US" sz="1600" dirty="0">
                <a:solidFill>
                  <a:srgbClr val="464653"/>
                </a:solidFill>
              </a:rPr>
              <a:t>Guyton and Hall Textbook of Medical Physiology </a:t>
            </a:r>
            <a:r>
              <a:rPr lang="en-US" sz="1600" dirty="0" smtClean="0">
                <a:solidFill>
                  <a:srgbClr val="464653"/>
                </a:solidFill>
              </a:rPr>
              <a:t>(13</a:t>
            </a:r>
            <a:r>
              <a:rPr lang="en-US" sz="1600" baseline="30000" dirty="0" smtClean="0">
                <a:solidFill>
                  <a:srgbClr val="464653"/>
                </a:solidFill>
              </a:rPr>
              <a:t>th</a:t>
            </a:r>
            <a:r>
              <a:rPr lang="en-US" sz="1600" dirty="0" smtClean="0">
                <a:solidFill>
                  <a:srgbClr val="464653"/>
                </a:solidFill>
              </a:rPr>
              <a:t> Edition).</a:t>
            </a:r>
          </a:p>
          <a:p>
            <a:pPr marL="285750" indent="-285750">
              <a:buFont typeface="Arial" panose="020B0604020202020204" pitchFamily="34" charset="0"/>
              <a:buChar char="•"/>
            </a:pPr>
            <a:r>
              <a:rPr lang="en-US" sz="1600" dirty="0" smtClean="0">
                <a:solidFill>
                  <a:srgbClr val="464653"/>
                </a:solidFill>
              </a:rPr>
              <a:t>Linda (5</a:t>
            </a:r>
            <a:r>
              <a:rPr lang="en-US" sz="1600" baseline="30000" dirty="0" smtClean="0">
                <a:solidFill>
                  <a:srgbClr val="464653"/>
                </a:solidFill>
              </a:rPr>
              <a:t>th</a:t>
            </a:r>
            <a:r>
              <a:rPr lang="en-US" sz="1600" dirty="0" smtClean="0">
                <a:solidFill>
                  <a:srgbClr val="464653"/>
                </a:solidFill>
              </a:rPr>
              <a:t> Edition).</a:t>
            </a:r>
            <a:endParaRPr lang="en-US" sz="1600" dirty="0">
              <a:solidFill>
                <a:srgbClr val="464653"/>
              </a:solidFill>
            </a:endParaRPr>
          </a:p>
        </p:txBody>
      </p:sp>
    </p:spTree>
    <p:extLst>
      <p:ext uri="{BB962C8B-B14F-4D97-AF65-F5344CB8AC3E}">
        <p14:creationId xmlns:p14="http://schemas.microsoft.com/office/powerpoint/2010/main" val="786098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4134" y="1196752"/>
            <a:ext cx="5966946" cy="5159598"/>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693234" y="1148266"/>
            <a:ext cx="4868882" cy="5159598"/>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3" name="Rectangle 3"/>
          <p:cNvSpPr>
            <a:spLocks noGrp="1" noChangeArrowheads="1"/>
          </p:cNvSpPr>
          <p:nvPr>
            <p:ph type="body" idx="1"/>
          </p:nvPr>
        </p:nvSpPr>
        <p:spPr>
          <a:xfrm>
            <a:off x="535112" y="1881677"/>
            <a:ext cx="2750988" cy="4040919"/>
          </a:xfrm>
        </p:spPr>
        <p:txBody>
          <a:bodyPr>
            <a:normAutofit/>
          </a:bodyPr>
          <a:lstStyle/>
          <a:p>
            <a:r>
              <a:rPr lang="en-GB" altLang="en-US" sz="2000" dirty="0">
                <a:ea typeface="MS PGothic" charset="-128"/>
              </a:rPr>
              <a:t>normal response of vascular smooth muscle</a:t>
            </a:r>
          </a:p>
          <a:p>
            <a:r>
              <a:rPr lang="en-GB" altLang="en-US" sz="2000" dirty="0" smtClean="0">
                <a:ea typeface="MS PGothic" charset="-128"/>
              </a:rPr>
              <a:t>that </a:t>
            </a:r>
            <a:r>
              <a:rPr lang="en-GB" altLang="en-US" sz="2000" dirty="0">
                <a:ea typeface="MS PGothic" charset="-128"/>
              </a:rPr>
              <a:t>is, increased stretch due to pressure rise depolarises the cells, calcium enters and causes a vasoconstriction</a:t>
            </a:r>
          </a:p>
          <a:p>
            <a:r>
              <a:rPr lang="en-GB" altLang="en-US" sz="2000" dirty="0" smtClean="0">
                <a:ea typeface="MS PGothic" charset="-128"/>
              </a:rPr>
              <a:t>well </a:t>
            </a:r>
            <a:r>
              <a:rPr lang="en-GB" altLang="en-US" sz="2000" dirty="0">
                <a:ea typeface="MS PGothic" charset="-128"/>
              </a:rPr>
              <a:t>developed in the kidney </a:t>
            </a:r>
            <a:endParaRPr lang="en-US" altLang="en-US" sz="2000" dirty="0">
              <a:ea typeface="MS PGothic" charset="-128"/>
            </a:endParaRPr>
          </a:p>
        </p:txBody>
      </p:sp>
      <p:pic>
        <p:nvPicPr>
          <p:cNvPr id="35844" name="Picture 4" descr="showimageCAZLALY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251" y="1721757"/>
            <a:ext cx="3028676" cy="302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charset="-128"/>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fld id="{37B55CC7-14D5-B642-BD52-EE11B79F4E5E}" type="slidenum">
              <a:rPr lang="en-US" altLang="en-US" sz="1400"/>
              <a:pPr>
                <a:spcBef>
                  <a:spcPct val="0"/>
                </a:spcBef>
                <a:buFontTx/>
                <a:buNone/>
              </a:pPr>
              <a:t>4</a:t>
            </a:fld>
            <a:endParaRPr lang="en-US" altLang="en-US" sz="1400"/>
          </a:p>
        </p:txBody>
      </p:sp>
      <p:sp>
        <p:nvSpPr>
          <p:cNvPr id="2" name="Rectangle 1"/>
          <p:cNvSpPr/>
          <p:nvPr/>
        </p:nvSpPr>
        <p:spPr>
          <a:xfrm>
            <a:off x="535112" y="1352366"/>
            <a:ext cx="3062633" cy="400110"/>
          </a:xfrm>
          <a:prstGeom prst="rect">
            <a:avLst/>
          </a:prstGeom>
        </p:spPr>
        <p:txBody>
          <a:bodyPr wrap="none">
            <a:spAutoFit/>
          </a:bodyPr>
          <a:lstStyle/>
          <a:p>
            <a:r>
              <a:rPr lang="en-US" altLang="en-US" b="1" dirty="0"/>
              <a:t>1) Myogenic mechanism</a:t>
            </a:r>
            <a:endParaRPr lang="en-US" b="1" dirty="0"/>
          </a:p>
        </p:txBody>
      </p:sp>
      <p:sp>
        <p:nvSpPr>
          <p:cNvPr id="3" name="Rectangle 2"/>
          <p:cNvSpPr/>
          <p:nvPr/>
        </p:nvSpPr>
        <p:spPr>
          <a:xfrm>
            <a:off x="3799588" y="5013176"/>
            <a:ext cx="2376263" cy="1077218"/>
          </a:xfrm>
          <a:prstGeom prst="rect">
            <a:avLst/>
          </a:prstGeom>
        </p:spPr>
        <p:txBody>
          <a:bodyPr wrap="square">
            <a:spAutoFit/>
          </a:bodyPr>
          <a:lstStyle/>
          <a:p>
            <a:r>
              <a:rPr lang="en-US" altLang="x-none" sz="1600" dirty="0">
                <a:solidFill>
                  <a:srgbClr val="DDE9EC">
                    <a:lumMod val="50000"/>
                  </a:srgbClr>
                </a:solidFill>
              </a:rPr>
              <a:t>Pressure </a:t>
            </a:r>
            <a:r>
              <a:rPr lang="en-US" altLang="x-none" sz="1600" dirty="0">
                <a:solidFill>
                  <a:srgbClr val="DDE9EC">
                    <a:lumMod val="50000"/>
                  </a:srgbClr>
                </a:solidFill>
                <a:sym typeface="Wingdings" charset="2"/>
              </a:rPr>
              <a:t> </a:t>
            </a:r>
            <a:r>
              <a:rPr lang="en-US" altLang="x-none" sz="1600" dirty="0" smtClean="0">
                <a:solidFill>
                  <a:srgbClr val="DDE9EC">
                    <a:lumMod val="50000"/>
                  </a:srgbClr>
                </a:solidFill>
              </a:rPr>
              <a:t>Stretching </a:t>
            </a:r>
            <a:r>
              <a:rPr lang="en-US" altLang="x-none" sz="1600" dirty="0">
                <a:solidFill>
                  <a:srgbClr val="DDE9EC">
                    <a:lumMod val="50000"/>
                  </a:srgbClr>
                </a:solidFill>
                <a:sym typeface="Wingdings" charset="2"/>
              </a:rPr>
              <a:t> depolarizations  more calcium </a:t>
            </a:r>
            <a:r>
              <a:rPr lang="en-US" altLang="x-none" sz="1600" dirty="0" smtClean="0">
                <a:solidFill>
                  <a:srgbClr val="DDE9EC">
                    <a:lumMod val="50000"/>
                  </a:srgbClr>
                </a:solidFill>
                <a:sym typeface="Wingdings" charset="2"/>
              </a:rPr>
              <a:t>enters </a:t>
            </a:r>
            <a:r>
              <a:rPr lang="en-US" altLang="x-none" sz="1600" dirty="0">
                <a:solidFill>
                  <a:srgbClr val="DDE9EC">
                    <a:lumMod val="50000"/>
                  </a:srgbClr>
                </a:solidFill>
                <a:sym typeface="Wingdings" charset="2"/>
              </a:rPr>
              <a:t> vasoconstriction </a:t>
            </a:r>
            <a:endParaRPr lang="en-US" altLang="x-none" sz="1600" dirty="0">
              <a:solidFill>
                <a:srgbClr val="DDE9EC">
                  <a:lumMod val="50000"/>
                </a:srgbClr>
              </a:solidFill>
            </a:endParaRPr>
          </a:p>
        </p:txBody>
      </p:sp>
      <p:sp>
        <p:nvSpPr>
          <p:cNvPr id="4" name="Rectangle 3"/>
          <p:cNvSpPr/>
          <p:nvPr/>
        </p:nvSpPr>
        <p:spPr>
          <a:xfrm>
            <a:off x="6709816" y="1369134"/>
            <a:ext cx="3733586" cy="400110"/>
          </a:xfrm>
          <a:prstGeom prst="rect">
            <a:avLst/>
          </a:prstGeom>
        </p:spPr>
        <p:txBody>
          <a:bodyPr wrap="none">
            <a:spAutoFit/>
          </a:bodyPr>
          <a:lstStyle/>
          <a:p>
            <a:r>
              <a:rPr lang="en-US" altLang="en-US" b="1" dirty="0"/>
              <a:t>2) </a:t>
            </a:r>
            <a:r>
              <a:rPr lang="en-US" altLang="en-US" b="1" dirty="0" err="1"/>
              <a:t>Tubuloglomerular</a:t>
            </a:r>
            <a:r>
              <a:rPr lang="en-US" altLang="en-US" b="1" dirty="0"/>
              <a:t> feedback</a:t>
            </a:r>
            <a:endParaRPr lang="en-US" b="1" dirty="0"/>
          </a:p>
        </p:txBody>
      </p:sp>
      <p:sp>
        <p:nvSpPr>
          <p:cNvPr id="9" name="Rectangle 3"/>
          <p:cNvSpPr txBox="1">
            <a:spLocks noChangeArrowheads="1"/>
          </p:cNvSpPr>
          <p:nvPr/>
        </p:nvSpPr>
        <p:spPr>
          <a:xfrm>
            <a:off x="6756912" y="1897468"/>
            <a:ext cx="4575844" cy="2771459"/>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r>
              <a:rPr lang="en-US" altLang="en-US" sz="1600" dirty="0" smtClean="0">
                <a:ea typeface="MS PGothic" charset="-128"/>
              </a:rPr>
              <a:t>[</a:t>
            </a:r>
            <a:r>
              <a:rPr lang="en-US" altLang="en-US" sz="1600" dirty="0" err="1" smtClean="0">
                <a:ea typeface="MS PGothic" charset="-128"/>
              </a:rPr>
              <a:t>NaCl</a:t>
            </a:r>
            <a:r>
              <a:rPr lang="en-US" altLang="en-US" sz="1600" dirty="0" smtClean="0">
                <a:ea typeface="MS PGothic" charset="-128"/>
              </a:rPr>
              <a:t>] dependent mechanism</a:t>
            </a:r>
          </a:p>
          <a:p>
            <a:pPr defTabSz="914400"/>
            <a:r>
              <a:rPr lang="en-US" altLang="en-US" sz="1600" dirty="0" smtClean="0">
                <a:ea typeface="MS PGothic" charset="-128"/>
              </a:rPr>
              <a:t>macula </a:t>
            </a:r>
            <a:r>
              <a:rPr lang="en-US" altLang="en-US" sz="1600" dirty="0" err="1" smtClean="0">
                <a:ea typeface="MS PGothic" charset="-128"/>
              </a:rPr>
              <a:t>densa</a:t>
            </a:r>
            <a:r>
              <a:rPr lang="en-US" altLang="en-US" sz="1600" dirty="0" smtClean="0">
                <a:ea typeface="MS PGothic" charset="-128"/>
              </a:rPr>
              <a:t> cells in JGA detect [</a:t>
            </a:r>
            <a:r>
              <a:rPr lang="en-US" altLang="en-US" sz="1600" dirty="0" err="1" smtClean="0">
                <a:ea typeface="MS PGothic" charset="-128"/>
              </a:rPr>
              <a:t>NaCl</a:t>
            </a:r>
            <a:r>
              <a:rPr lang="en-US" altLang="en-US" sz="1600" dirty="0" smtClean="0">
                <a:ea typeface="MS PGothic" charset="-128"/>
              </a:rPr>
              <a:t>] send signals to </a:t>
            </a:r>
            <a:r>
              <a:rPr lang="en-US" altLang="en-US" sz="1600" dirty="0" smtClean="0">
                <a:solidFill>
                  <a:srgbClr val="FF0000"/>
                </a:solidFill>
                <a:ea typeface="MS PGothic" charset="-128"/>
              </a:rPr>
              <a:t>afferent arteriole</a:t>
            </a:r>
          </a:p>
          <a:p>
            <a:pPr defTabSz="914400"/>
            <a:r>
              <a:rPr lang="en-US" altLang="en-US" sz="1600" dirty="0" smtClean="0">
                <a:ea typeface="MS PGothic" charset="-128"/>
              </a:rPr>
              <a:t>e.g. </a:t>
            </a:r>
            <a:r>
              <a:rPr lang="en-US" altLang="en-US" sz="1600" dirty="0" smtClean="0">
                <a:ea typeface="MS PGothic" charset="-128"/>
                <a:sym typeface="Symbol" charset="2"/>
              </a:rPr>
              <a:t></a:t>
            </a:r>
            <a:r>
              <a:rPr lang="en-US" altLang="en-US" sz="1600" dirty="0" smtClean="0">
                <a:ea typeface="MS PGothic" charset="-128"/>
              </a:rPr>
              <a:t> GFR = </a:t>
            </a:r>
            <a:r>
              <a:rPr lang="en-US" altLang="en-US" sz="1600" dirty="0" smtClean="0">
                <a:ea typeface="MS PGothic" charset="-128"/>
                <a:sym typeface="Symbol" charset="2"/>
              </a:rPr>
              <a:t></a:t>
            </a:r>
            <a:r>
              <a:rPr lang="en-US" altLang="en-US" sz="1600" dirty="0" smtClean="0">
                <a:ea typeface="MS PGothic" charset="-128"/>
              </a:rPr>
              <a:t> [</a:t>
            </a:r>
            <a:r>
              <a:rPr lang="en-US" altLang="en-US" sz="1600" dirty="0" err="1" smtClean="0">
                <a:ea typeface="MS PGothic" charset="-128"/>
              </a:rPr>
              <a:t>NaCl</a:t>
            </a:r>
            <a:r>
              <a:rPr lang="en-US" altLang="en-US" sz="1600" dirty="0" smtClean="0">
                <a:ea typeface="MS PGothic" charset="-128"/>
              </a:rPr>
              <a:t>] filtrate</a:t>
            </a:r>
          </a:p>
          <a:p>
            <a:pPr defTabSz="914400"/>
            <a:r>
              <a:rPr lang="en-US" altLang="en-US" sz="1600" dirty="0" smtClean="0">
                <a:ea typeface="MS PGothic" charset="-128"/>
              </a:rPr>
              <a:t>sensed by JGA </a:t>
            </a:r>
            <a:r>
              <a:rPr lang="en-US" altLang="en-US" sz="1600" dirty="0" smtClean="0">
                <a:ea typeface="MS PGothic" charset="-128"/>
                <a:sym typeface="Symbol" charset="2"/>
              </a:rPr>
              <a:t></a:t>
            </a:r>
            <a:r>
              <a:rPr lang="en-US" altLang="en-US" sz="1600" dirty="0" smtClean="0">
                <a:ea typeface="MS PGothic" charset="-128"/>
              </a:rPr>
              <a:t> arteriole constricts </a:t>
            </a:r>
          </a:p>
          <a:p>
            <a:pPr defTabSz="914400"/>
            <a:r>
              <a:rPr lang="en-US" altLang="en-US" sz="1600" dirty="0" smtClean="0">
                <a:ea typeface="MS PGothic" charset="-128"/>
              </a:rPr>
              <a:t>(resistance </a:t>
            </a:r>
            <a:r>
              <a:rPr lang="en-US" altLang="en-US" sz="1600" dirty="0" smtClean="0">
                <a:ea typeface="MS PGothic" charset="-128"/>
                <a:sym typeface="Symbol" charset="2"/>
              </a:rPr>
              <a:t></a:t>
            </a:r>
            <a:r>
              <a:rPr lang="en-US" altLang="en-US" sz="1600" dirty="0" smtClean="0">
                <a:ea typeface="MS PGothic" charset="-128"/>
              </a:rPr>
              <a:t> </a:t>
            </a:r>
            <a:r>
              <a:rPr lang="en-US" altLang="en-US" sz="1600" dirty="0" smtClean="0">
                <a:ea typeface="MS PGothic" charset="-128"/>
                <a:sym typeface="Symbol" charset="2"/>
              </a:rPr>
              <a:t></a:t>
            </a:r>
            <a:r>
              <a:rPr lang="en-US" altLang="en-US" sz="1600" dirty="0" smtClean="0">
                <a:ea typeface="MS PGothic" charset="-128"/>
              </a:rPr>
              <a:t> </a:t>
            </a:r>
            <a:r>
              <a:rPr lang="en-US" altLang="en-US" sz="1600" dirty="0" smtClean="0">
                <a:ea typeface="MS PGothic" charset="-128"/>
                <a:sym typeface="Symbol" charset="2"/>
              </a:rPr>
              <a:t></a:t>
            </a:r>
            <a:r>
              <a:rPr lang="en-US" altLang="en-US" sz="1600" dirty="0" smtClean="0">
                <a:ea typeface="MS PGothic" charset="-128"/>
              </a:rPr>
              <a:t> blood flow)	</a:t>
            </a:r>
            <a:endParaRPr lang="en-US" altLang="en-US" sz="1600" dirty="0">
              <a:ea typeface="MS PGothic" charset="-128"/>
            </a:endParaRPr>
          </a:p>
          <a:p>
            <a:pPr defTabSz="914400"/>
            <a:r>
              <a:rPr lang="en-US" altLang="en-US" sz="1600" dirty="0" smtClean="0">
                <a:solidFill>
                  <a:srgbClr val="FF0000"/>
                </a:solidFill>
                <a:ea typeface="MS PGothic" charset="-128"/>
              </a:rPr>
              <a:t>mediator can be Adenosine or Renin </a:t>
            </a:r>
            <a:r>
              <a:rPr lang="en-US" altLang="en-US" sz="1600" dirty="0">
                <a:solidFill>
                  <a:srgbClr val="DDE9EC">
                    <a:lumMod val="50000"/>
                  </a:srgbClr>
                </a:solidFill>
              </a:rPr>
              <a:t>(mainly, it’s Adenosine)</a:t>
            </a:r>
          </a:p>
        </p:txBody>
      </p:sp>
      <p:sp>
        <p:nvSpPr>
          <p:cNvPr id="5" name="Rectangle 4"/>
          <p:cNvSpPr/>
          <p:nvPr/>
        </p:nvSpPr>
        <p:spPr>
          <a:xfrm>
            <a:off x="6809587" y="4476502"/>
            <a:ext cx="4752528" cy="2308324"/>
          </a:xfrm>
          <a:prstGeom prst="rect">
            <a:avLst/>
          </a:prstGeom>
        </p:spPr>
        <p:txBody>
          <a:bodyPr wrap="square">
            <a:spAutoFit/>
          </a:bodyPr>
          <a:lstStyle/>
          <a:p>
            <a:r>
              <a:rPr lang="en-US" altLang="x-none" sz="1600" dirty="0">
                <a:solidFill>
                  <a:srgbClr val="DDE9EC">
                    <a:lumMod val="50000"/>
                  </a:srgbClr>
                </a:solidFill>
              </a:rPr>
              <a:t>Remember that the Macula </a:t>
            </a:r>
            <a:r>
              <a:rPr lang="en-US" altLang="x-none" sz="1600" dirty="0" err="1">
                <a:solidFill>
                  <a:srgbClr val="DDE9EC">
                    <a:lumMod val="50000"/>
                  </a:srgbClr>
                </a:solidFill>
              </a:rPr>
              <a:t>Densa</a:t>
            </a:r>
            <a:r>
              <a:rPr lang="en-US" altLang="x-none" sz="1600" dirty="0">
                <a:solidFill>
                  <a:srgbClr val="DDE9EC">
                    <a:lumMod val="50000"/>
                  </a:srgbClr>
                </a:solidFill>
              </a:rPr>
              <a:t> is an </a:t>
            </a:r>
            <a:r>
              <a:rPr lang="en-US" altLang="x-none" sz="1600" dirty="0" err="1">
                <a:solidFill>
                  <a:srgbClr val="DDE9EC">
                    <a:lumMod val="50000"/>
                  </a:srgbClr>
                </a:solidFill>
              </a:rPr>
              <a:t>osmochemo</a:t>
            </a:r>
            <a:r>
              <a:rPr lang="en-US" altLang="x-none" sz="1600" dirty="0">
                <a:solidFill>
                  <a:srgbClr val="DDE9EC">
                    <a:lumMod val="50000"/>
                  </a:srgbClr>
                </a:solidFill>
              </a:rPr>
              <a:t> receptor </a:t>
            </a:r>
            <a:r>
              <a:rPr lang="en-US" altLang="x-none" sz="1600" dirty="0">
                <a:solidFill>
                  <a:srgbClr val="DDE9EC">
                    <a:lumMod val="50000"/>
                  </a:srgbClr>
                </a:solidFill>
                <a:sym typeface="Wingdings"/>
              </a:rPr>
              <a:t> </a:t>
            </a:r>
            <a:r>
              <a:rPr lang="en-US" altLang="x-none" sz="1600" dirty="0">
                <a:solidFill>
                  <a:srgbClr val="DDE9EC">
                    <a:lumMod val="50000"/>
                  </a:srgbClr>
                </a:solidFill>
              </a:rPr>
              <a:t>detect </a:t>
            </a:r>
            <a:r>
              <a:rPr lang="en-US" altLang="x-none" sz="1600" dirty="0" err="1">
                <a:solidFill>
                  <a:srgbClr val="DDE9EC">
                    <a:lumMod val="50000"/>
                  </a:srgbClr>
                </a:solidFill>
              </a:rPr>
              <a:t>osmolarity</a:t>
            </a:r>
            <a:r>
              <a:rPr lang="en-US" altLang="x-none" sz="1600" dirty="0">
                <a:solidFill>
                  <a:srgbClr val="DDE9EC">
                    <a:lumMod val="50000"/>
                  </a:srgbClr>
                </a:solidFill>
              </a:rPr>
              <a:t> of tubular fluids</a:t>
            </a:r>
            <a:endParaRPr lang="en-US" altLang="x-none" sz="1600" dirty="0">
              <a:solidFill>
                <a:srgbClr val="DDE9EC">
                  <a:lumMod val="50000"/>
                </a:srgbClr>
              </a:solidFill>
              <a:sym typeface="Wingdings" charset="2"/>
            </a:endParaRPr>
          </a:p>
          <a:p>
            <a:endParaRPr lang="en-US" altLang="x-none" sz="1600" dirty="0">
              <a:solidFill>
                <a:srgbClr val="DDE9EC">
                  <a:lumMod val="50000"/>
                </a:srgbClr>
              </a:solidFill>
              <a:sym typeface="Wingdings" charset="2"/>
            </a:endParaRPr>
          </a:p>
          <a:p>
            <a:r>
              <a:rPr lang="en-US" altLang="x-none" sz="1600" dirty="0">
                <a:solidFill>
                  <a:srgbClr val="DDE9EC">
                    <a:lumMod val="50000"/>
                  </a:srgbClr>
                </a:solidFill>
                <a:sym typeface="Wingdings" charset="2"/>
              </a:rPr>
              <a:t>GFR </a:t>
            </a:r>
            <a:r>
              <a:rPr lang="en-US" altLang="x-none" sz="1600" dirty="0" smtClean="0">
                <a:solidFill>
                  <a:srgbClr val="DDE9EC">
                    <a:lumMod val="50000"/>
                  </a:srgbClr>
                </a:solidFill>
                <a:sym typeface="Wingdings" charset="2"/>
              </a:rPr>
              <a:t>is high </a:t>
            </a:r>
            <a:r>
              <a:rPr lang="en-US" altLang="x-none" sz="1600" dirty="0">
                <a:solidFill>
                  <a:srgbClr val="DDE9EC">
                    <a:lumMod val="50000"/>
                  </a:srgbClr>
                </a:solidFill>
                <a:sym typeface="Wingdings"/>
              </a:rPr>
              <a:t></a:t>
            </a:r>
            <a:r>
              <a:rPr lang="en-US" altLang="x-none" sz="1600" dirty="0">
                <a:solidFill>
                  <a:srgbClr val="DDE9EC">
                    <a:lumMod val="50000"/>
                  </a:srgbClr>
                </a:solidFill>
                <a:sym typeface="Wingdings" charset="2"/>
              </a:rPr>
              <a:t> no time for reabsorption </a:t>
            </a:r>
            <a:r>
              <a:rPr lang="en-US" altLang="x-none" sz="1600" dirty="0">
                <a:solidFill>
                  <a:srgbClr val="DDE9EC">
                    <a:lumMod val="50000"/>
                  </a:srgbClr>
                </a:solidFill>
                <a:sym typeface="Wingdings"/>
              </a:rPr>
              <a:t></a:t>
            </a:r>
            <a:r>
              <a:rPr lang="en-US" altLang="x-none" sz="1600" dirty="0">
                <a:solidFill>
                  <a:srgbClr val="DDE9EC">
                    <a:lumMod val="50000"/>
                  </a:srgbClr>
                </a:solidFill>
                <a:sym typeface="Wingdings" charset="2"/>
              </a:rPr>
              <a:t> </a:t>
            </a:r>
            <a:r>
              <a:rPr lang="en-US" altLang="x-none" sz="1600" dirty="0" err="1">
                <a:solidFill>
                  <a:srgbClr val="DDE9EC">
                    <a:lumMod val="50000"/>
                  </a:srgbClr>
                </a:solidFill>
                <a:sym typeface="Wingdings" charset="2"/>
              </a:rPr>
              <a:t>Nacl</a:t>
            </a:r>
            <a:r>
              <a:rPr lang="en-US" altLang="x-none" sz="1600" dirty="0">
                <a:solidFill>
                  <a:srgbClr val="DDE9EC">
                    <a:lumMod val="50000"/>
                  </a:srgbClr>
                </a:solidFill>
                <a:sym typeface="Wingdings" charset="2"/>
              </a:rPr>
              <a:t> is high in tubules  macula </a:t>
            </a:r>
            <a:r>
              <a:rPr lang="en-US" altLang="x-none" sz="1600" dirty="0" err="1">
                <a:solidFill>
                  <a:srgbClr val="DDE9EC">
                    <a:lumMod val="50000"/>
                  </a:srgbClr>
                </a:solidFill>
                <a:sym typeface="Wingdings" charset="2"/>
              </a:rPr>
              <a:t>densa</a:t>
            </a:r>
            <a:r>
              <a:rPr lang="en-US" altLang="x-none" sz="1600" dirty="0">
                <a:solidFill>
                  <a:srgbClr val="DDE9EC">
                    <a:lumMod val="50000"/>
                  </a:srgbClr>
                </a:solidFill>
                <a:sym typeface="Wingdings" charset="2"/>
              </a:rPr>
              <a:t> sends signals to JG  renin  release vasoconstriction  increased resistance  drop in GFR and RBF </a:t>
            </a:r>
          </a:p>
          <a:p>
            <a:endParaRPr lang="en-US" altLang="x-none" sz="1600" dirty="0">
              <a:solidFill>
                <a:srgbClr val="DDE9EC">
                  <a:lumMod val="50000"/>
                </a:srgbClr>
              </a:solidFill>
              <a:sym typeface="Wingdings" charset="2"/>
            </a:endParaRPr>
          </a:p>
          <a:p>
            <a:endParaRPr lang="en-US" altLang="x-none" sz="1600" dirty="0">
              <a:solidFill>
                <a:srgbClr val="DDE9EC">
                  <a:lumMod val="50000"/>
                </a:srgbClr>
              </a:solidFill>
              <a:sym typeface="Wingdings" charset="2"/>
            </a:endParaRPr>
          </a:p>
        </p:txBody>
      </p:sp>
      <p:sp>
        <p:nvSpPr>
          <p:cNvPr id="6" name="TextBox 5"/>
          <p:cNvSpPr txBox="1"/>
          <p:nvPr/>
        </p:nvSpPr>
        <p:spPr>
          <a:xfrm>
            <a:off x="535112" y="484004"/>
            <a:ext cx="7686720" cy="584775"/>
          </a:xfrm>
          <a:prstGeom prst="rect">
            <a:avLst/>
          </a:prstGeom>
          <a:noFill/>
        </p:spPr>
        <p:txBody>
          <a:bodyPr wrap="none" rtlCol="0">
            <a:spAutoFit/>
          </a:bodyPr>
          <a:lstStyle/>
          <a:p>
            <a:r>
              <a:rPr lang="en-US" sz="3200" dirty="0">
                <a:solidFill>
                  <a:schemeClr val="tx2"/>
                </a:solidFill>
                <a:latin typeface="+mj-lt"/>
                <a:ea typeface="+mj-ea"/>
                <a:cs typeface="+mj-cs"/>
              </a:rPr>
              <a:t>Intrinsic Regulation of GFR and RBF </a:t>
            </a:r>
          </a:p>
        </p:txBody>
      </p:sp>
      <p:sp>
        <p:nvSpPr>
          <p:cNvPr id="8" name="Rectangle 7"/>
          <p:cNvSpPr/>
          <p:nvPr/>
        </p:nvSpPr>
        <p:spPr>
          <a:xfrm>
            <a:off x="3693023" y="4854022"/>
            <a:ext cx="2482828" cy="14538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09587" y="4497054"/>
            <a:ext cx="4714344" cy="18108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739377" y="-15612"/>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2084380789"/>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linds(vertical)">
                                      <p:cBhvr>
                                        <p:cTn id="7" dur="500"/>
                                        <p:tgtEl>
                                          <p:spTgt spid="35843">
                                            <p:txEl>
                                              <p:pRg st="0" end="0"/>
                                            </p:txEl>
                                          </p:spTgt>
                                        </p:tgtEl>
                                      </p:cBhvr>
                                    </p:animEffect>
                                  </p:childTnLst>
                                </p:cTn>
                              </p:par>
                              <p:par>
                                <p:cTn id="8" presetID="3" presetClass="entr" presetSubtype="5" fill="hold" nodeType="withEffect">
                                  <p:stCondLst>
                                    <p:cond delay="0"/>
                                  </p:stCondLst>
                                  <p:childTnLst>
                                    <p:set>
                                      <p:cBhvr>
                                        <p:cTn id="9" dur="1" fill="hold">
                                          <p:stCondLst>
                                            <p:cond delay="0"/>
                                          </p:stCondLst>
                                        </p:cTn>
                                        <p:tgtEl>
                                          <p:spTgt spid="35844"/>
                                        </p:tgtEl>
                                        <p:attrNameLst>
                                          <p:attrName>style.visibility</p:attrName>
                                        </p:attrNameLst>
                                      </p:cBhvr>
                                      <p:to>
                                        <p:strVal val="visible"/>
                                      </p:to>
                                    </p:set>
                                    <p:animEffect transition="in" filter="blinds(vertical)">
                                      <p:cBhvr>
                                        <p:cTn id="10" dur="500"/>
                                        <p:tgtEl>
                                          <p:spTgt spid="358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5" fill="hold" nodeType="clickEffect">
                                  <p:stCondLst>
                                    <p:cond delay="0"/>
                                  </p:stCondLst>
                                  <p:childTnLst>
                                    <p:set>
                                      <p:cBhvr>
                                        <p:cTn id="14" dur="1" fill="hold">
                                          <p:stCondLst>
                                            <p:cond delay="0"/>
                                          </p:stCondLst>
                                        </p:cTn>
                                        <p:tgtEl>
                                          <p:spTgt spid="35843">
                                            <p:txEl>
                                              <p:pRg st="1" end="1"/>
                                            </p:txEl>
                                          </p:spTgt>
                                        </p:tgtEl>
                                        <p:attrNameLst>
                                          <p:attrName>style.visibility</p:attrName>
                                        </p:attrNameLst>
                                      </p:cBhvr>
                                      <p:to>
                                        <p:strVal val="visible"/>
                                      </p:to>
                                    </p:set>
                                    <p:animEffect transition="in" filter="blinds(vertical)">
                                      <p:cBhvr>
                                        <p:cTn id="15" dur="500"/>
                                        <p:tgtEl>
                                          <p:spTgt spid="3584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5" fill="hold" nodeType="clickEffect">
                                  <p:stCondLst>
                                    <p:cond delay="0"/>
                                  </p:stCondLst>
                                  <p:childTnLst>
                                    <p:set>
                                      <p:cBhvr>
                                        <p:cTn id="19" dur="1" fill="hold">
                                          <p:stCondLst>
                                            <p:cond delay="0"/>
                                          </p:stCondLst>
                                        </p:cTn>
                                        <p:tgtEl>
                                          <p:spTgt spid="35843">
                                            <p:txEl>
                                              <p:pRg st="2" end="2"/>
                                            </p:txEl>
                                          </p:spTgt>
                                        </p:tgtEl>
                                        <p:attrNameLst>
                                          <p:attrName>style.visibility</p:attrName>
                                        </p:attrNameLst>
                                      </p:cBhvr>
                                      <p:to>
                                        <p:strVal val="visible"/>
                                      </p:to>
                                    </p:set>
                                    <p:animEffect transition="in" filter="blinds(vertical)">
                                      <p:cBhvr>
                                        <p:cTn id="20" dur="500"/>
                                        <p:tgtEl>
                                          <p:spTgt spid="3584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5"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linds(vertical)">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5"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blinds(vertical)">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5"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blinds(vertical)">
                                      <p:cBhvr>
                                        <p:cTn id="35" dur="500"/>
                                        <p:tgtEl>
                                          <p:spTgt spid="9">
                                            <p:txEl>
                                              <p:pRg st="2" end="2"/>
                                            </p:txEl>
                                          </p:spTgt>
                                        </p:tgtEl>
                                      </p:cBhvr>
                                    </p:animEffect>
                                  </p:childTnLst>
                                </p:cTn>
                              </p:par>
                              <p:par>
                                <p:cTn id="36" presetID="3" presetClass="entr" presetSubtype="5" fill="hold" nodeType="with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blinds(vertical)">
                                      <p:cBhvr>
                                        <p:cTn id="38" dur="500"/>
                                        <p:tgtEl>
                                          <p:spTgt spid="9">
                                            <p:txEl>
                                              <p:pRg st="3" end="3"/>
                                            </p:txEl>
                                          </p:spTgt>
                                        </p:tgtEl>
                                      </p:cBhvr>
                                    </p:animEffect>
                                  </p:childTnLst>
                                </p:cTn>
                              </p:par>
                              <p:par>
                                <p:cTn id="39" presetID="3" presetClass="entr" presetSubtype="5" fill="hold" nodeType="with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Effect transition="in" filter="blinds(vertical)">
                                      <p:cBhvr>
                                        <p:cTn id="41" dur="500"/>
                                        <p:tgtEl>
                                          <p:spTgt spid="9">
                                            <p:txEl>
                                              <p:pRg st="4" end="4"/>
                                            </p:txEl>
                                          </p:spTgt>
                                        </p:tgtEl>
                                      </p:cBhvr>
                                    </p:animEffect>
                                  </p:childTnLst>
                                </p:cTn>
                              </p:par>
                              <p:par>
                                <p:cTn id="42" presetID="3" presetClass="entr" presetSubtype="5" fill="hold" nodeType="withEffect">
                                  <p:stCondLst>
                                    <p:cond delay="0"/>
                                  </p:stCondLst>
                                  <p:childTnLst>
                                    <p:set>
                                      <p:cBhvr>
                                        <p:cTn id="43" dur="1" fill="hold">
                                          <p:stCondLst>
                                            <p:cond delay="0"/>
                                          </p:stCondLst>
                                        </p:cTn>
                                        <p:tgtEl>
                                          <p:spTgt spid="9">
                                            <p:txEl>
                                              <p:pRg st="5" end="5"/>
                                            </p:txEl>
                                          </p:spTgt>
                                        </p:tgtEl>
                                        <p:attrNameLst>
                                          <p:attrName>style.visibility</p:attrName>
                                        </p:attrNameLst>
                                      </p:cBhvr>
                                      <p:to>
                                        <p:strVal val="visible"/>
                                      </p:to>
                                    </p:set>
                                    <p:animEffect transition="in" filter="blinds(vertical)">
                                      <p:cBhvr>
                                        <p:cTn id="44"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97573" y="1302196"/>
            <a:ext cx="3941455" cy="4931099"/>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2870" y="1302197"/>
            <a:ext cx="7047686" cy="4931099"/>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5" name="Title 4"/>
          <p:cNvSpPr txBox="1">
            <a:spLocks noGrp="1"/>
          </p:cNvSpPr>
          <p:nvPr>
            <p:ph type="title"/>
          </p:nvPr>
        </p:nvSpPr>
        <p:spPr>
          <a:xfrm>
            <a:off x="610601" y="450949"/>
            <a:ext cx="10380355" cy="533469"/>
          </a:xfrm>
          <a:prstGeom prst="rect">
            <a:avLst/>
          </a:prstGeom>
          <a:noFill/>
        </p:spPr>
        <p:txBody>
          <a:bodyPr wrap="square" rtlCol="0">
            <a:spAutoFit/>
          </a:bodyPr>
          <a:lstStyle/>
          <a:p>
            <a:r>
              <a:rPr lang="en-US" sz="2800" dirty="0" smtClean="0">
                <a:solidFill>
                  <a:schemeClr val="tx2"/>
                </a:solidFill>
              </a:rPr>
              <a:t>Extrinsic </a:t>
            </a:r>
            <a:r>
              <a:rPr lang="en-US" sz="2800" dirty="0">
                <a:solidFill>
                  <a:schemeClr val="tx2"/>
                </a:solidFill>
              </a:rPr>
              <a:t>Regulation of GFR and </a:t>
            </a:r>
            <a:r>
              <a:rPr lang="en-US" sz="2800" dirty="0" smtClean="0">
                <a:solidFill>
                  <a:schemeClr val="tx2"/>
                </a:solidFill>
              </a:rPr>
              <a:t>RBF (</a:t>
            </a:r>
            <a:r>
              <a:rPr lang="en-US" altLang="en-US" sz="2800" dirty="0">
                <a:ea typeface="MS PGothic" charset="-128"/>
              </a:rPr>
              <a:t>Neurogenic </a:t>
            </a:r>
            <a:r>
              <a:rPr lang="en-US" altLang="en-US" sz="2800" dirty="0" smtClean="0">
                <a:ea typeface="MS PGothic" charset="-128"/>
              </a:rPr>
              <a:t>factors)</a:t>
            </a:r>
            <a:r>
              <a:rPr lang="en-US" sz="2800" dirty="0" smtClean="0">
                <a:solidFill>
                  <a:schemeClr val="tx2"/>
                </a:solidFill>
              </a:rPr>
              <a:t> </a:t>
            </a:r>
            <a:endParaRPr lang="en-US" sz="2800" dirty="0">
              <a:solidFill>
                <a:schemeClr val="tx2"/>
              </a:solidFill>
            </a:endParaRPr>
          </a:p>
        </p:txBody>
      </p:sp>
      <p:sp>
        <p:nvSpPr>
          <p:cNvPr id="6" name="Content Placeholder 2"/>
          <p:cNvSpPr>
            <a:spLocks noGrp="1"/>
          </p:cNvSpPr>
          <p:nvPr>
            <p:ph sz="quarter" idx="1"/>
          </p:nvPr>
        </p:nvSpPr>
        <p:spPr>
          <a:xfrm>
            <a:off x="-33932" y="1349050"/>
            <a:ext cx="4173968" cy="3304086"/>
          </a:xfrm>
        </p:spPr>
        <p:txBody>
          <a:bodyPr>
            <a:normAutofit lnSpcReduction="10000"/>
          </a:bodyPr>
          <a:lstStyle/>
          <a:p>
            <a:pPr marL="400050" lvl="1" indent="0" algn="ctr">
              <a:buNone/>
            </a:pPr>
            <a:r>
              <a:rPr lang="en-US" altLang="en-US" sz="2000" dirty="0" smtClean="0">
                <a:solidFill>
                  <a:schemeClr val="tx1"/>
                </a:solidFill>
              </a:rPr>
              <a:t>Sympathetic </a:t>
            </a:r>
          </a:p>
          <a:p>
            <a:pPr marL="914400" lvl="1" indent="-514350">
              <a:buFont typeface="Wingdings" charset="2"/>
              <a:buChar char="Ø"/>
            </a:pPr>
            <a:endParaRPr lang="en-US" altLang="en-US" sz="1800" dirty="0" smtClean="0">
              <a:solidFill>
                <a:schemeClr val="tx1"/>
              </a:solidFill>
            </a:endParaRPr>
          </a:p>
          <a:p>
            <a:pPr marL="914400" lvl="1" indent="-514350">
              <a:buFont typeface="Wingdings" charset="2"/>
              <a:buChar char="Ø"/>
            </a:pPr>
            <a:r>
              <a:rPr lang="en-US" altLang="en-US" sz="1800" dirty="0" smtClean="0">
                <a:solidFill>
                  <a:schemeClr val="tx1"/>
                </a:solidFill>
              </a:rPr>
              <a:t>Sympathetic </a:t>
            </a:r>
            <a:r>
              <a:rPr lang="en-US" altLang="en-US" sz="1800" dirty="0">
                <a:solidFill>
                  <a:schemeClr val="tx1"/>
                </a:solidFill>
              </a:rPr>
              <a:t>Nerve Fiber: is the major NF to kidney. Stimulation of sympathetic NF causes renal vasoconstriction and results in decrease of RBF and GFR.</a:t>
            </a:r>
          </a:p>
          <a:p>
            <a:pPr marL="914400" lvl="1" indent="-514350">
              <a:buFont typeface="Wingdings" charset="2"/>
              <a:buChar char="Ø"/>
            </a:pPr>
            <a:r>
              <a:rPr lang="en-US" altLang="en-US" sz="1800" dirty="0">
                <a:solidFill>
                  <a:schemeClr val="tx1"/>
                </a:solidFill>
              </a:rPr>
              <a:t>Stimulates vasoconstriction of </a:t>
            </a:r>
            <a:r>
              <a:rPr lang="en-US" altLang="en-US" sz="1800" dirty="0">
                <a:solidFill>
                  <a:srgbClr val="FF0000"/>
                </a:solidFill>
              </a:rPr>
              <a:t>afferent</a:t>
            </a:r>
            <a:r>
              <a:rPr lang="en-US" altLang="en-US" sz="1800" dirty="0">
                <a:solidFill>
                  <a:schemeClr val="tx1"/>
                </a:solidFill>
              </a:rPr>
              <a:t> </a:t>
            </a:r>
            <a:r>
              <a:rPr lang="en-US" altLang="en-US" sz="1800" dirty="0" smtClean="0">
                <a:solidFill>
                  <a:schemeClr val="tx1"/>
                </a:solidFill>
              </a:rPr>
              <a:t>arterioles. Preserves </a:t>
            </a:r>
            <a:r>
              <a:rPr lang="en-US" altLang="en-US" sz="1800" dirty="0">
                <a:solidFill>
                  <a:schemeClr val="tx1"/>
                </a:solidFill>
              </a:rPr>
              <a:t>blood volume to muscles and heart.</a:t>
            </a:r>
          </a:p>
          <a:p>
            <a:pPr marL="914400" lvl="1" indent="-514350">
              <a:buFont typeface="Wingdings" charset="2"/>
              <a:buChar char="Ø"/>
            </a:pPr>
            <a:endParaRPr lang="en-US" altLang="en-US" sz="2000" dirty="0" smtClean="0"/>
          </a:p>
        </p:txBody>
      </p:sp>
      <p:pic>
        <p:nvPicPr>
          <p:cNvPr id="9" name="Picture 4" descr="17_11"/>
          <p:cNvPicPr>
            <a:picLocks noChangeAspect="1" noChangeArrowheads="1"/>
          </p:cNvPicPr>
          <p:nvPr/>
        </p:nvPicPr>
        <p:blipFill>
          <a:blip r:embed="rId3">
            <a:extLst>
              <a:ext uri="{28A0092B-C50C-407E-A947-70E740481C1C}">
                <a14:useLocalDpi xmlns:a14="http://schemas.microsoft.com/office/drawing/2010/main" val="0"/>
              </a:ext>
            </a:extLst>
          </a:blip>
          <a:srcRect l="3751" r="3751"/>
          <a:stretch>
            <a:fillRect/>
          </a:stretch>
        </p:blipFill>
        <p:spPr bwMode="auto">
          <a:xfrm>
            <a:off x="4294212" y="1617119"/>
            <a:ext cx="2993310" cy="4301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7287522" y="1527506"/>
            <a:ext cx="4061681" cy="3785652"/>
          </a:xfrm>
          <a:prstGeom prst="rect">
            <a:avLst/>
          </a:prstGeom>
        </p:spPr>
        <p:txBody>
          <a:bodyPr wrap="square">
            <a:spAutoFit/>
          </a:bodyPr>
          <a:lstStyle/>
          <a:p>
            <a:pPr marL="400050" lvl="1" algn="ctr">
              <a:buClr>
                <a:schemeClr val="accent2"/>
              </a:buClr>
            </a:pPr>
            <a:r>
              <a:rPr lang="en-US" altLang="en-US" dirty="0" smtClean="0"/>
              <a:t>Parasympathetic </a:t>
            </a:r>
          </a:p>
          <a:p>
            <a:pPr marL="742950" lvl="1" indent="-342900">
              <a:buClr>
                <a:schemeClr val="accent2"/>
              </a:buClr>
              <a:buFont typeface="Wingdings" charset="2"/>
              <a:buChar char="Ø"/>
            </a:pPr>
            <a:r>
              <a:rPr lang="en-US" altLang="en-US" dirty="0" smtClean="0"/>
              <a:t>There </a:t>
            </a:r>
            <a:r>
              <a:rPr lang="en-US" altLang="en-US" dirty="0"/>
              <a:t>are some parasympathetic NF to efferent arterioles, most predominantly to juxtamedullary nephrons and sphincters of </a:t>
            </a:r>
            <a:r>
              <a:rPr lang="en-US" altLang="en-US" u="sng" dirty="0">
                <a:solidFill>
                  <a:srgbClr val="FF0000"/>
                </a:solidFill>
              </a:rPr>
              <a:t>vasa recta</a:t>
            </a:r>
            <a:r>
              <a:rPr lang="en-US" altLang="en-US" u="sng" dirty="0"/>
              <a:t>. </a:t>
            </a:r>
            <a:r>
              <a:rPr lang="en-US" altLang="en-US" dirty="0"/>
              <a:t>Stimulation of </a:t>
            </a:r>
            <a:r>
              <a:rPr lang="en-US" altLang="en-US" dirty="0" smtClean="0"/>
              <a:t>parasympathetic </a:t>
            </a:r>
            <a:r>
              <a:rPr lang="en-US" altLang="en-US" dirty="0"/>
              <a:t>NF causes renal vasodilation and results in increase in RBF and GFR.</a:t>
            </a:r>
          </a:p>
          <a:p>
            <a:pPr marL="514350" indent="-514350">
              <a:buNone/>
            </a:pPr>
            <a:endParaRPr lang="en-US" altLang="en-US" dirty="0"/>
          </a:p>
        </p:txBody>
      </p:sp>
      <p:sp>
        <p:nvSpPr>
          <p:cNvPr id="11" name="Rectangle 3"/>
          <p:cNvSpPr txBox="1">
            <a:spLocks noChangeArrowheads="1"/>
          </p:cNvSpPr>
          <p:nvPr/>
        </p:nvSpPr>
        <p:spPr>
          <a:xfrm>
            <a:off x="342870" y="4273548"/>
            <a:ext cx="4971429" cy="2448562"/>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FontTx/>
              <a:buNone/>
            </a:pPr>
            <a:endParaRPr lang="en-US" altLang="en-US" sz="2000" dirty="0" smtClean="0">
              <a:ea typeface="MS PGothic" charset="-128"/>
            </a:endParaRPr>
          </a:p>
          <a:p>
            <a:pPr defTabSz="914400"/>
            <a:r>
              <a:rPr lang="en-US" altLang="en-US" sz="2000" dirty="0" smtClean="0">
                <a:ea typeface="MS PGothic" charset="-128"/>
              </a:rPr>
              <a:t>Cardiovascular shock:</a:t>
            </a:r>
          </a:p>
          <a:p>
            <a:pPr lvl="1" defTabSz="914400">
              <a:buFont typeface="Arial" charset="0"/>
              <a:buChar char="•"/>
            </a:pPr>
            <a:r>
              <a:rPr lang="en-US" altLang="en-US" sz="2000" dirty="0" smtClean="0">
                <a:solidFill>
                  <a:schemeClr val="tx1"/>
                </a:solidFill>
              </a:rPr>
              <a:t>Decreases glomerular capillary hydrostatic pressure.</a:t>
            </a:r>
          </a:p>
          <a:p>
            <a:pPr lvl="1" defTabSz="914400">
              <a:buFont typeface="Arial" charset="0"/>
              <a:buChar char="•"/>
            </a:pPr>
            <a:r>
              <a:rPr lang="en-US" altLang="en-US" sz="2000" dirty="0" smtClean="0">
                <a:solidFill>
                  <a:schemeClr val="tx1"/>
                </a:solidFill>
              </a:rPr>
              <a:t>Decreases urine output (UO).</a:t>
            </a:r>
            <a:endParaRPr lang="en-US" altLang="en-US" sz="2000" dirty="0">
              <a:solidFill>
                <a:schemeClr val="tx1"/>
              </a:solidFill>
            </a:endParaRPr>
          </a:p>
        </p:txBody>
      </p:sp>
      <p:sp>
        <p:nvSpPr>
          <p:cNvPr id="14" name="Rectangle 13"/>
          <p:cNvSpPr/>
          <p:nvPr/>
        </p:nvSpPr>
        <p:spPr>
          <a:xfrm>
            <a:off x="337114" y="4653136"/>
            <a:ext cx="3957098" cy="15801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831249" y="6431728"/>
            <a:ext cx="1939057" cy="400110"/>
          </a:xfrm>
          <a:prstGeom prst="rect">
            <a:avLst/>
          </a:prstGeom>
          <a:noFill/>
        </p:spPr>
        <p:txBody>
          <a:bodyPr wrap="none" rtlCol="0">
            <a:spAutoFit/>
          </a:bodyPr>
          <a:lstStyle/>
          <a:p>
            <a:r>
              <a:rPr lang="en-US" smtClean="0">
                <a:solidFill>
                  <a:schemeClr val="bg1">
                    <a:lumMod val="65000"/>
                  </a:schemeClr>
                </a:solidFill>
              </a:rPr>
              <a:t>NF: Nerve Fiber </a:t>
            </a:r>
            <a:endParaRPr lang="en-US">
              <a:solidFill>
                <a:schemeClr val="bg1">
                  <a:lumMod val="65000"/>
                </a:schemeClr>
              </a:solidFill>
            </a:endParaRPr>
          </a:p>
        </p:txBody>
      </p:sp>
      <p:sp>
        <p:nvSpPr>
          <p:cNvPr id="17" name="TextBox 16"/>
          <p:cNvSpPr txBox="1"/>
          <p:nvPr/>
        </p:nvSpPr>
        <p:spPr>
          <a:xfrm>
            <a:off x="9739377" y="-15612"/>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34365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5"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5"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blinds(vertical)">
                                      <p:cBhvr>
                                        <p:cTn id="23" dur="500"/>
                                        <p:tgtEl>
                                          <p:spTgt spid="1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5" fill="hold"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blinds(vertical)">
                                      <p:cBhvr>
                                        <p:cTn id="28" dur="500"/>
                                        <p:tgtEl>
                                          <p:spTgt spid="1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5" fill="hold"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blinds(vertical)">
                                      <p:cBhvr>
                                        <p:cTn id="3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983342" y="1117824"/>
            <a:ext cx="2892703" cy="5159598"/>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86814" y="1143000"/>
            <a:ext cx="2599886" cy="5166454"/>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460" y="1196752"/>
            <a:ext cx="5340936" cy="5159598"/>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Extrinsic Regulation of GFR and </a:t>
            </a:r>
            <a:r>
              <a:rPr lang="en-US" dirty="0" smtClean="0"/>
              <a:t>RBF </a:t>
            </a:r>
            <a:r>
              <a:rPr lang="en-US" dirty="0" smtClean="0">
                <a:solidFill>
                  <a:schemeClr val="bg1">
                    <a:lumMod val="65000"/>
                  </a:schemeClr>
                </a:solidFill>
              </a:rPr>
              <a:t>Continue</a:t>
            </a:r>
            <a:endParaRPr lang="en-US" dirty="0">
              <a:solidFill>
                <a:schemeClr val="bg1">
                  <a:lumMod val="65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5" name="Content Placeholder 2"/>
          <p:cNvSpPr txBox="1">
            <a:spLocks noGrp="1"/>
          </p:cNvSpPr>
          <p:nvPr>
            <p:ph sz="quarter" idx="1"/>
          </p:nvPr>
        </p:nvSpPr>
        <p:spPr>
          <a:xfrm>
            <a:off x="574034" y="1617126"/>
            <a:ext cx="5376362" cy="49377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buFont typeface="Wingdings 3"/>
              <a:buNone/>
            </a:pPr>
            <a:r>
              <a:rPr lang="en-US" altLang="en-US" sz="2000" dirty="0" smtClean="0">
                <a:ea typeface="MS PGothic" charset="-128"/>
              </a:rPr>
              <a:t>2) Humoral and pharmacological factors:</a:t>
            </a:r>
          </a:p>
          <a:p>
            <a:pPr marL="304769" lvl="1" indent="0" defTabSz="914400">
              <a:buNone/>
            </a:pPr>
            <a:r>
              <a:rPr lang="en-US" altLang="en-US" sz="2000" dirty="0" smtClean="0">
                <a:solidFill>
                  <a:schemeClr val="tx1"/>
                </a:solidFill>
              </a:rPr>
              <a:t> </a:t>
            </a:r>
          </a:p>
          <a:p>
            <a:pPr lvl="1" defTabSz="914400">
              <a:buFont typeface="Wingdings" charset="2"/>
              <a:buChar char="Ø"/>
            </a:pPr>
            <a:r>
              <a:rPr lang="en-US" altLang="en-US" sz="2000" dirty="0" smtClean="0">
                <a:solidFill>
                  <a:schemeClr val="tx1"/>
                </a:solidFill>
              </a:rPr>
              <a:t>Epinephrine, Nor-Epinephrine, Angiotensin II, Prostaglandin </a:t>
            </a:r>
            <a:r>
              <a:rPr lang="en-US" altLang="en-US" sz="2000" dirty="0" smtClean="0">
                <a:solidFill>
                  <a:srgbClr val="FF0000"/>
                </a:solidFill>
              </a:rPr>
              <a:t>(F)</a:t>
            </a:r>
            <a:r>
              <a:rPr lang="en-US" altLang="en-US" sz="2000" dirty="0" smtClean="0">
                <a:solidFill>
                  <a:schemeClr val="tx1"/>
                </a:solidFill>
              </a:rPr>
              <a:t>, and Thromboxane cause renal </a:t>
            </a:r>
            <a:r>
              <a:rPr lang="en-US" altLang="en-US" sz="2000" dirty="0" smtClean="0">
                <a:solidFill>
                  <a:srgbClr val="C00000"/>
                </a:solidFill>
              </a:rPr>
              <a:t>vasoconstriction</a:t>
            </a:r>
            <a:r>
              <a:rPr lang="en-US" altLang="en-US" sz="2000" dirty="0" smtClean="0">
                <a:solidFill>
                  <a:schemeClr val="tx1"/>
                </a:solidFill>
              </a:rPr>
              <a:t> and results in decrease in RBF and GFR.</a:t>
            </a:r>
          </a:p>
          <a:p>
            <a:pPr lvl="1" defTabSz="914400">
              <a:buFont typeface="Wingdings" charset="2"/>
              <a:buChar char="Ø"/>
            </a:pPr>
            <a:endParaRPr lang="en-US" altLang="en-US" sz="2000" dirty="0" smtClean="0">
              <a:solidFill>
                <a:schemeClr val="tx1"/>
              </a:solidFill>
            </a:endParaRPr>
          </a:p>
          <a:p>
            <a:pPr lvl="1" defTabSz="914400">
              <a:buFont typeface="Wingdings" charset="2"/>
              <a:buChar char="Ø"/>
            </a:pPr>
            <a:r>
              <a:rPr lang="en-US" altLang="en-US" sz="2000" dirty="0" smtClean="0">
                <a:solidFill>
                  <a:schemeClr val="tx1"/>
                </a:solidFill>
              </a:rPr>
              <a:t>Acetylcholine, Bradykinin, Prostaglandin </a:t>
            </a:r>
            <a:r>
              <a:rPr lang="en-US" altLang="en-US" sz="2000" dirty="0" smtClean="0">
                <a:solidFill>
                  <a:srgbClr val="FF0000"/>
                </a:solidFill>
              </a:rPr>
              <a:t>(D, E, and I),</a:t>
            </a:r>
            <a:r>
              <a:rPr lang="en-US" altLang="en-US" sz="2000" dirty="0" smtClean="0">
                <a:solidFill>
                  <a:schemeClr val="tx1"/>
                </a:solidFill>
              </a:rPr>
              <a:t> and bacterial </a:t>
            </a:r>
            <a:r>
              <a:rPr lang="en-US" altLang="en-US" sz="2000" dirty="0" err="1" smtClean="0">
                <a:solidFill>
                  <a:schemeClr val="tx1"/>
                </a:solidFill>
              </a:rPr>
              <a:t>pyogens</a:t>
            </a:r>
            <a:r>
              <a:rPr lang="en-US" altLang="en-US" sz="2000" dirty="0" smtClean="0">
                <a:solidFill>
                  <a:schemeClr val="tx1"/>
                </a:solidFill>
              </a:rPr>
              <a:t> cause renal </a:t>
            </a:r>
            <a:r>
              <a:rPr lang="en-US" altLang="en-US" sz="2000" dirty="0" smtClean="0">
                <a:solidFill>
                  <a:srgbClr val="C00000"/>
                </a:solidFill>
              </a:rPr>
              <a:t>vasodilation </a:t>
            </a:r>
            <a:r>
              <a:rPr lang="en-US" altLang="en-US" sz="2000" dirty="0" smtClean="0">
                <a:solidFill>
                  <a:schemeClr val="tx1"/>
                </a:solidFill>
              </a:rPr>
              <a:t>and results in increase in RBF and GFR.</a:t>
            </a:r>
            <a:endParaRPr lang="en-US" altLang="en-US" sz="2000" dirty="0">
              <a:solidFill>
                <a:schemeClr val="tx1"/>
              </a:solidFill>
            </a:endParaRPr>
          </a:p>
        </p:txBody>
      </p:sp>
      <p:sp>
        <p:nvSpPr>
          <p:cNvPr id="6" name="Content Placeholder 2"/>
          <p:cNvSpPr txBox="1">
            <a:spLocks/>
          </p:cNvSpPr>
          <p:nvPr/>
        </p:nvSpPr>
        <p:spPr>
          <a:xfrm>
            <a:off x="9119760" y="1222664"/>
            <a:ext cx="2902396" cy="4886382"/>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buFont typeface="Wingdings 3"/>
              <a:buNone/>
            </a:pPr>
            <a:endParaRPr lang="en-US" altLang="en-US" sz="2000" dirty="0" smtClean="0">
              <a:ea typeface="MS PGothic" charset="-128"/>
            </a:endParaRPr>
          </a:p>
          <a:p>
            <a:pPr marL="0" indent="0" defTabSz="914400">
              <a:buFont typeface="Wingdings 3"/>
              <a:buNone/>
            </a:pPr>
            <a:r>
              <a:rPr lang="en-US" altLang="en-US" sz="2000" dirty="0" smtClean="0">
                <a:ea typeface="MS PGothic" charset="-128"/>
              </a:rPr>
              <a:t>4) Posture: </a:t>
            </a:r>
          </a:p>
          <a:p>
            <a:pPr marL="0" indent="0" defTabSz="914400">
              <a:buFont typeface="Wingdings 3"/>
              <a:buNone/>
            </a:pPr>
            <a:endParaRPr lang="en-US" altLang="en-US" sz="2000" dirty="0">
              <a:ea typeface="MS PGothic" charset="-128"/>
            </a:endParaRPr>
          </a:p>
          <a:p>
            <a:pPr marL="0" indent="0" defTabSz="914400">
              <a:buFont typeface="Wingdings 3"/>
              <a:buNone/>
            </a:pPr>
            <a:r>
              <a:rPr lang="en-US" altLang="en-US" sz="2000" dirty="0" smtClean="0">
                <a:ea typeface="MS PGothic" charset="-128"/>
              </a:rPr>
              <a:t>RBF increases in supine than sitting than standing.</a:t>
            </a:r>
          </a:p>
          <a:p>
            <a:pPr marL="0" indent="0" defTabSz="914400">
              <a:buFont typeface="Wingdings 3"/>
              <a:buNone/>
            </a:pPr>
            <a:endParaRPr lang="en-US" altLang="en-US" sz="2000" dirty="0" smtClean="0">
              <a:ea typeface="MS PGothic" charset="-128"/>
            </a:endParaRPr>
          </a:p>
          <a:p>
            <a:pPr marL="0" indent="0" defTabSz="914400">
              <a:buFont typeface="Wingdings 3"/>
              <a:buNone/>
            </a:pPr>
            <a:r>
              <a:rPr lang="en-US" altLang="en-US" sz="2000" dirty="0" smtClean="0">
                <a:ea typeface="MS PGothic" charset="-128"/>
              </a:rPr>
              <a:t>Changing the posture from lying to standing leads to a decrease of about 15% in RBF due to the stimulation of sympathetic NF. </a:t>
            </a:r>
            <a:endParaRPr lang="en-US" altLang="en-US" sz="2000" dirty="0">
              <a:ea typeface="MS PGothic" charset="-128"/>
            </a:endParaRPr>
          </a:p>
        </p:txBody>
      </p:sp>
      <p:sp>
        <p:nvSpPr>
          <p:cNvPr id="4" name="Rectangle 3"/>
          <p:cNvSpPr/>
          <p:nvPr/>
        </p:nvSpPr>
        <p:spPr>
          <a:xfrm>
            <a:off x="6383456" y="1617126"/>
            <a:ext cx="2303244" cy="4401205"/>
          </a:xfrm>
          <a:prstGeom prst="rect">
            <a:avLst/>
          </a:prstGeom>
        </p:spPr>
        <p:txBody>
          <a:bodyPr wrap="square">
            <a:spAutoFit/>
          </a:bodyPr>
          <a:lstStyle/>
          <a:p>
            <a:pPr defTabSz="914400"/>
            <a:r>
              <a:rPr lang="en-US" altLang="en-US" dirty="0">
                <a:ea typeface="MS PGothic" charset="-128"/>
              </a:rPr>
              <a:t>3) Physiological Stress: </a:t>
            </a:r>
            <a:endParaRPr lang="en-US" altLang="en-US" dirty="0" smtClean="0">
              <a:ea typeface="MS PGothic" charset="-128"/>
            </a:endParaRPr>
          </a:p>
          <a:p>
            <a:pPr defTabSz="914400"/>
            <a:endParaRPr lang="en-US" altLang="en-US" dirty="0">
              <a:ea typeface="MS PGothic" charset="-128"/>
            </a:endParaRPr>
          </a:p>
          <a:p>
            <a:pPr defTabSz="914400"/>
            <a:r>
              <a:rPr lang="en-US" altLang="en-US" dirty="0" smtClean="0">
                <a:ea typeface="MS PGothic" charset="-128"/>
              </a:rPr>
              <a:t>cold</a:t>
            </a:r>
            <a:r>
              <a:rPr lang="en-US" altLang="en-US" dirty="0">
                <a:ea typeface="MS PGothic" charset="-128"/>
              </a:rPr>
              <a:t>, deep anesthesia, fright, sever exercise, hypoxia and ischemia </a:t>
            </a:r>
            <a:endParaRPr lang="en-US" altLang="en-US" dirty="0" smtClean="0">
              <a:ea typeface="MS PGothic" charset="-128"/>
            </a:endParaRPr>
          </a:p>
          <a:p>
            <a:pPr defTabSz="914400"/>
            <a:endParaRPr lang="en-US" altLang="en-US" dirty="0">
              <a:ea typeface="MS PGothic" charset="-128"/>
            </a:endParaRPr>
          </a:p>
          <a:p>
            <a:pPr defTabSz="914400"/>
            <a:r>
              <a:rPr lang="en-US" altLang="en-US" dirty="0" smtClean="0">
                <a:ea typeface="MS PGothic" charset="-128"/>
              </a:rPr>
              <a:t>stimulate </a:t>
            </a:r>
            <a:r>
              <a:rPr lang="en-US" altLang="en-US" dirty="0">
                <a:ea typeface="MS PGothic" charset="-128"/>
              </a:rPr>
              <a:t>sympathetic NF leading to renal vasoconstriction and decrease in RBF.</a:t>
            </a:r>
          </a:p>
        </p:txBody>
      </p:sp>
      <p:sp>
        <p:nvSpPr>
          <p:cNvPr id="10" name="TextBox 9"/>
          <p:cNvSpPr txBox="1"/>
          <p:nvPr/>
        </p:nvSpPr>
        <p:spPr>
          <a:xfrm>
            <a:off x="1049619" y="5604351"/>
            <a:ext cx="4740553" cy="584775"/>
          </a:xfrm>
          <a:prstGeom prst="rect">
            <a:avLst/>
          </a:prstGeom>
          <a:noFill/>
        </p:spPr>
        <p:txBody>
          <a:bodyPr wrap="square" rtlCol="0">
            <a:spAutoFit/>
          </a:bodyPr>
          <a:lstStyle/>
          <a:p>
            <a:r>
              <a:rPr lang="en-US" sz="1600" dirty="0">
                <a:solidFill>
                  <a:srgbClr val="FF0000"/>
                </a:solidFill>
              </a:rPr>
              <a:t>Very Important: </a:t>
            </a:r>
            <a:r>
              <a:rPr lang="en-US" sz="1600" dirty="0">
                <a:solidFill>
                  <a:srgbClr val="DDE9EC">
                    <a:lumMod val="50000"/>
                  </a:srgbClr>
                </a:solidFill>
              </a:rPr>
              <a:t>Know that PG F causes vasoconstriction , while PG D/I/E cause vasodilation </a:t>
            </a:r>
          </a:p>
        </p:txBody>
      </p:sp>
      <p:sp>
        <p:nvSpPr>
          <p:cNvPr id="11" name="Rectangle 10"/>
          <p:cNvSpPr/>
          <p:nvPr/>
        </p:nvSpPr>
        <p:spPr>
          <a:xfrm>
            <a:off x="1025040" y="5566270"/>
            <a:ext cx="4493308" cy="7900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739377" y="-15612"/>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90954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fade">
                                      <p:cBhvr>
                                        <p:cTn id="3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body" idx="4294967295"/>
          </p:nvPr>
        </p:nvSpPr>
        <p:spPr>
          <a:xfrm>
            <a:off x="3466791" y="819664"/>
            <a:ext cx="2367412" cy="5440362"/>
          </a:xfrm>
        </p:spPr>
        <p:txBody>
          <a:bodyPr>
            <a:normAutofit/>
          </a:bodyPr>
          <a:lstStyle/>
          <a:p>
            <a:pPr eaLnBrk="1" hangingPunct="1"/>
            <a:r>
              <a:rPr lang="en-GB" altLang="en-US" sz="1600" b="1" dirty="0">
                <a:ea typeface="MS PGothic" charset="-128"/>
              </a:rPr>
              <a:t>Normal</a:t>
            </a:r>
          </a:p>
          <a:p>
            <a:pPr eaLnBrk="1" hangingPunct="1">
              <a:buFontTx/>
              <a:buNone/>
            </a:pPr>
            <a:endParaRPr lang="en-GB" altLang="en-US" sz="1600" b="1" dirty="0">
              <a:ea typeface="MS PGothic" charset="-128"/>
            </a:endParaRPr>
          </a:p>
          <a:p>
            <a:pPr eaLnBrk="1" hangingPunct="1"/>
            <a:endParaRPr lang="en-GB" altLang="en-US" sz="1600" b="1" dirty="0">
              <a:ea typeface="MS PGothic" charset="-128"/>
            </a:endParaRPr>
          </a:p>
          <a:p>
            <a:pPr eaLnBrk="1" hangingPunct="1"/>
            <a:r>
              <a:rPr lang="en-GB" altLang="en-US" sz="1600" b="1" dirty="0">
                <a:ea typeface="MS PGothic" charset="-128"/>
              </a:rPr>
              <a:t>Afferent arteriolar constriction</a:t>
            </a:r>
          </a:p>
          <a:p>
            <a:pPr eaLnBrk="1" hangingPunct="1"/>
            <a:endParaRPr lang="en-GB" altLang="en-US" sz="1600" b="1" dirty="0">
              <a:ea typeface="MS PGothic" charset="-128"/>
            </a:endParaRPr>
          </a:p>
          <a:p>
            <a:pPr eaLnBrk="1" hangingPunct="1"/>
            <a:endParaRPr lang="en-GB" altLang="en-US" sz="1600" b="1" dirty="0" smtClean="0">
              <a:ea typeface="MS PGothic" charset="-128"/>
            </a:endParaRPr>
          </a:p>
          <a:p>
            <a:pPr eaLnBrk="1" hangingPunct="1"/>
            <a:r>
              <a:rPr lang="en-GB" altLang="en-US" sz="1600" b="1" dirty="0" smtClean="0">
                <a:ea typeface="MS PGothic" charset="-128"/>
              </a:rPr>
              <a:t>Efferent </a:t>
            </a:r>
            <a:r>
              <a:rPr lang="en-GB" altLang="en-US" sz="1600" b="1" dirty="0">
                <a:ea typeface="MS PGothic" charset="-128"/>
              </a:rPr>
              <a:t>arteriolar constriction</a:t>
            </a:r>
          </a:p>
          <a:p>
            <a:pPr eaLnBrk="1" hangingPunct="1"/>
            <a:endParaRPr lang="en-GB" altLang="en-US" sz="1600" b="1" dirty="0">
              <a:ea typeface="MS PGothic" charset="-128"/>
            </a:endParaRPr>
          </a:p>
          <a:p>
            <a:pPr eaLnBrk="1" hangingPunct="1"/>
            <a:endParaRPr lang="en-GB" altLang="en-US" sz="1600" b="1" dirty="0" smtClean="0">
              <a:ea typeface="MS PGothic" charset="-128"/>
            </a:endParaRPr>
          </a:p>
          <a:p>
            <a:pPr eaLnBrk="1" hangingPunct="1"/>
            <a:r>
              <a:rPr lang="en-GB" altLang="en-US" sz="1600" b="1" dirty="0" smtClean="0">
                <a:ea typeface="MS PGothic" charset="-128"/>
              </a:rPr>
              <a:t>Efferent </a:t>
            </a:r>
            <a:r>
              <a:rPr lang="en-GB" altLang="en-US" sz="1600" b="1" dirty="0">
                <a:ea typeface="MS PGothic" charset="-128"/>
              </a:rPr>
              <a:t>arteriolar dilatation</a:t>
            </a:r>
          </a:p>
          <a:p>
            <a:pPr eaLnBrk="1" hangingPunct="1"/>
            <a:endParaRPr lang="en-GB" altLang="en-US" sz="1600" b="1" dirty="0">
              <a:ea typeface="MS PGothic" charset="-128"/>
            </a:endParaRPr>
          </a:p>
          <a:p>
            <a:pPr eaLnBrk="1" hangingPunct="1"/>
            <a:r>
              <a:rPr lang="en-GB" altLang="en-US" sz="1600" b="1" dirty="0">
                <a:ea typeface="MS PGothic" charset="-128"/>
              </a:rPr>
              <a:t>Afferent arteriolar dilatation </a:t>
            </a:r>
            <a:endParaRPr lang="en-US" altLang="en-US" sz="1600" b="1" dirty="0">
              <a:ea typeface="MS PGothic" charset="-128"/>
            </a:endParaRPr>
          </a:p>
        </p:txBody>
      </p:sp>
      <p:pic>
        <p:nvPicPr>
          <p:cNvPr id="31746" name="Picture 4" descr="showimageCAP78LY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06" y="621226"/>
            <a:ext cx="306896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Slide Number Placeholder 3"/>
          <p:cNvSpPr>
            <a:spLocks noGrp="1"/>
          </p:cNvSpPr>
          <p:nvPr>
            <p:ph type="sldNum" sz="quarter" idx="12"/>
          </p:nvPr>
        </p:nvSpPr>
        <p:spPr>
          <a:xfrm>
            <a:off x="882150" y="6367700"/>
            <a:ext cx="2640913" cy="3657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charset="-128"/>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fld id="{A040E802-6E79-8D4A-91FD-CE49839DA88C}" type="slidenum">
              <a:rPr lang="en-US" altLang="en-US" sz="1400"/>
              <a:pPr>
                <a:spcBef>
                  <a:spcPct val="0"/>
                </a:spcBef>
                <a:buFontTx/>
                <a:buNone/>
              </a:pPr>
              <a:t>7</a:t>
            </a:fld>
            <a:endParaRPr lang="en-US" altLang="en-US" sz="1400"/>
          </a:p>
        </p:txBody>
      </p:sp>
      <p:sp>
        <p:nvSpPr>
          <p:cNvPr id="5" name="Rectangle 4"/>
          <p:cNvSpPr/>
          <p:nvPr/>
        </p:nvSpPr>
        <p:spPr>
          <a:xfrm>
            <a:off x="5983963" y="375552"/>
            <a:ext cx="6015105" cy="12712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106936" y="354905"/>
            <a:ext cx="4228176" cy="1477328"/>
          </a:xfrm>
          <a:prstGeom prst="rect">
            <a:avLst/>
          </a:prstGeom>
        </p:spPr>
        <p:txBody>
          <a:bodyPr wrap="square">
            <a:spAutoFit/>
          </a:bodyPr>
          <a:lstStyle/>
          <a:p>
            <a:pPr marL="228600" indent="-228600">
              <a:buFontTx/>
              <a:buAutoNum type="alphaUcParenR"/>
            </a:pPr>
            <a:r>
              <a:rPr lang="en-US" altLang="en-US" sz="1800" dirty="0">
                <a:solidFill>
                  <a:srgbClr val="DDE9EC">
                    <a:lumMod val="50000"/>
                  </a:srgbClr>
                </a:solidFill>
              </a:rPr>
              <a:t>Afferent arteriolar constriction</a:t>
            </a:r>
          </a:p>
          <a:p>
            <a:endParaRPr lang="en-US" altLang="en-US" sz="1800" dirty="0">
              <a:solidFill>
                <a:srgbClr val="DDE9EC">
                  <a:lumMod val="50000"/>
                </a:srgbClr>
              </a:solidFill>
            </a:endParaRPr>
          </a:p>
          <a:p>
            <a:r>
              <a:rPr lang="en-US" altLang="en-US" sz="1800" b="1" dirty="0">
                <a:solidFill>
                  <a:srgbClr val="DDE9EC">
                    <a:lumMod val="50000"/>
                  </a:srgbClr>
                </a:solidFill>
              </a:rPr>
              <a:t>Due to: </a:t>
            </a:r>
            <a:r>
              <a:rPr lang="en-US" altLang="en-US" sz="1800" dirty="0">
                <a:solidFill>
                  <a:srgbClr val="DDE9EC">
                    <a:lumMod val="50000"/>
                  </a:srgbClr>
                </a:solidFill>
              </a:rPr>
              <a:t>Renin/Adenosine </a:t>
            </a:r>
          </a:p>
          <a:p>
            <a:r>
              <a:rPr lang="en-US" altLang="en-US" sz="1800" b="1" dirty="0">
                <a:solidFill>
                  <a:srgbClr val="DDE9EC">
                    <a:lumMod val="50000"/>
                  </a:srgbClr>
                </a:solidFill>
              </a:rPr>
              <a:t>Causes: </a:t>
            </a:r>
            <a:r>
              <a:rPr lang="en-US" altLang="en-US" sz="1800" dirty="0">
                <a:solidFill>
                  <a:srgbClr val="DDE9EC">
                    <a:lumMod val="50000"/>
                  </a:srgbClr>
                </a:solidFill>
              </a:rPr>
              <a:t>Low GFR low RBF low </a:t>
            </a:r>
            <a:r>
              <a:rPr lang="en-US" altLang="en-US" sz="1800" dirty="0" err="1">
                <a:solidFill>
                  <a:srgbClr val="DDE9EC">
                    <a:lumMod val="50000"/>
                  </a:srgbClr>
                </a:solidFill>
              </a:rPr>
              <a:t>Pgc</a:t>
            </a:r>
            <a:endParaRPr lang="en-US" altLang="en-US" sz="1800" dirty="0">
              <a:solidFill>
                <a:srgbClr val="DDE9EC">
                  <a:lumMod val="50000"/>
                </a:srgbClr>
              </a:solidFill>
            </a:endParaRPr>
          </a:p>
          <a:p>
            <a:endParaRPr lang="en-US" altLang="en-US" sz="1800" dirty="0" smtClean="0">
              <a:ea typeface="MS PGothic" charset="-128"/>
            </a:endParaRPr>
          </a:p>
        </p:txBody>
      </p:sp>
      <p:sp>
        <p:nvSpPr>
          <p:cNvPr id="8" name="Rectangle 7"/>
          <p:cNvSpPr/>
          <p:nvPr/>
        </p:nvSpPr>
        <p:spPr>
          <a:xfrm>
            <a:off x="5983963" y="1730193"/>
            <a:ext cx="5988624" cy="1638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43720" y="3225895"/>
            <a:ext cx="6092825" cy="1477328"/>
          </a:xfrm>
          <a:prstGeom prst="rect">
            <a:avLst/>
          </a:prstGeom>
        </p:spPr>
        <p:txBody>
          <a:bodyPr>
            <a:spAutoFit/>
          </a:bodyPr>
          <a:lstStyle/>
          <a:p>
            <a:endParaRPr lang="en-US" altLang="en-US" sz="1800" dirty="0">
              <a:solidFill>
                <a:srgbClr val="DDE9EC">
                  <a:lumMod val="50000"/>
                </a:srgbClr>
              </a:solidFill>
            </a:endParaRPr>
          </a:p>
          <a:p>
            <a:r>
              <a:rPr lang="en-US" altLang="en-US" sz="1800" dirty="0">
                <a:solidFill>
                  <a:srgbClr val="DDE9EC">
                    <a:lumMod val="50000"/>
                  </a:srgbClr>
                </a:solidFill>
              </a:rPr>
              <a:t>C) Efferent arteriolar dilation:</a:t>
            </a:r>
          </a:p>
          <a:p>
            <a:endParaRPr lang="en-US" altLang="en-US" sz="1800" b="1" dirty="0" smtClean="0">
              <a:solidFill>
                <a:srgbClr val="DDE9EC">
                  <a:lumMod val="50000"/>
                </a:srgbClr>
              </a:solidFill>
            </a:endParaRPr>
          </a:p>
          <a:p>
            <a:r>
              <a:rPr lang="en-US" altLang="en-US" sz="1800" b="1" dirty="0" smtClean="0">
                <a:solidFill>
                  <a:srgbClr val="DDE9EC">
                    <a:lumMod val="50000"/>
                  </a:srgbClr>
                </a:solidFill>
              </a:rPr>
              <a:t>Due </a:t>
            </a:r>
            <a:r>
              <a:rPr lang="en-US" altLang="en-US" sz="1800" b="1" dirty="0">
                <a:solidFill>
                  <a:srgbClr val="DDE9EC">
                    <a:lumMod val="50000"/>
                  </a:srgbClr>
                </a:solidFill>
              </a:rPr>
              <a:t>to: </a:t>
            </a:r>
            <a:r>
              <a:rPr lang="en-US" altLang="en-US" sz="1800" dirty="0">
                <a:solidFill>
                  <a:srgbClr val="DDE9EC">
                    <a:lumMod val="50000"/>
                  </a:srgbClr>
                </a:solidFill>
              </a:rPr>
              <a:t>parasympathetic activation </a:t>
            </a:r>
          </a:p>
          <a:p>
            <a:r>
              <a:rPr lang="en-US" altLang="en-US" sz="1800" b="1" dirty="0">
                <a:solidFill>
                  <a:srgbClr val="DDE9EC">
                    <a:lumMod val="50000"/>
                  </a:srgbClr>
                </a:solidFill>
              </a:rPr>
              <a:t>Causes: </a:t>
            </a:r>
            <a:r>
              <a:rPr lang="en-US" altLang="en-US" sz="1800" dirty="0">
                <a:solidFill>
                  <a:srgbClr val="DDE9EC">
                    <a:lumMod val="50000"/>
                  </a:srgbClr>
                </a:solidFill>
              </a:rPr>
              <a:t>Decreased GFR and </a:t>
            </a:r>
            <a:r>
              <a:rPr lang="en-US" altLang="en-US" sz="1800" dirty="0" err="1">
                <a:solidFill>
                  <a:srgbClr val="DDE9EC">
                    <a:lumMod val="50000"/>
                  </a:srgbClr>
                </a:solidFill>
              </a:rPr>
              <a:t>Pgc</a:t>
            </a:r>
            <a:r>
              <a:rPr lang="en-US" altLang="en-US" sz="1800" dirty="0">
                <a:solidFill>
                  <a:srgbClr val="DDE9EC">
                    <a:lumMod val="50000"/>
                  </a:srgbClr>
                </a:solidFill>
              </a:rPr>
              <a:t>  and Increased RBF </a:t>
            </a:r>
          </a:p>
        </p:txBody>
      </p:sp>
      <p:sp>
        <p:nvSpPr>
          <p:cNvPr id="4" name="Rectangle 3"/>
          <p:cNvSpPr/>
          <p:nvPr/>
        </p:nvSpPr>
        <p:spPr>
          <a:xfrm>
            <a:off x="6029522" y="1737065"/>
            <a:ext cx="6092825" cy="1477328"/>
          </a:xfrm>
          <a:prstGeom prst="rect">
            <a:avLst/>
          </a:prstGeom>
        </p:spPr>
        <p:txBody>
          <a:bodyPr>
            <a:spAutoFit/>
          </a:bodyPr>
          <a:lstStyle/>
          <a:p>
            <a:r>
              <a:rPr lang="en-US" altLang="en-US" sz="1800" dirty="0">
                <a:solidFill>
                  <a:srgbClr val="DDE9EC">
                    <a:lumMod val="50000"/>
                  </a:srgbClr>
                </a:solidFill>
              </a:rPr>
              <a:t>B) Efferent arteriolar constriction:</a:t>
            </a:r>
          </a:p>
          <a:p>
            <a:endParaRPr lang="en-US" altLang="en-US" sz="1800" dirty="0">
              <a:solidFill>
                <a:srgbClr val="DDE9EC">
                  <a:lumMod val="50000"/>
                </a:srgbClr>
              </a:solidFill>
            </a:endParaRPr>
          </a:p>
          <a:p>
            <a:r>
              <a:rPr lang="en-US" altLang="en-US" sz="1800" b="1" dirty="0">
                <a:solidFill>
                  <a:srgbClr val="DDE9EC">
                    <a:lumMod val="50000"/>
                  </a:srgbClr>
                </a:solidFill>
              </a:rPr>
              <a:t>Due to:  </a:t>
            </a:r>
            <a:r>
              <a:rPr lang="en-US" altLang="en-US" sz="1800" dirty="0">
                <a:solidFill>
                  <a:srgbClr val="DDE9EC">
                    <a:lumMod val="50000"/>
                  </a:srgbClr>
                </a:solidFill>
              </a:rPr>
              <a:t>ANG II </a:t>
            </a:r>
          </a:p>
          <a:p>
            <a:r>
              <a:rPr lang="en-US" altLang="en-US" sz="1800" b="1" dirty="0">
                <a:solidFill>
                  <a:srgbClr val="DDE9EC">
                    <a:lumMod val="50000"/>
                  </a:srgbClr>
                </a:solidFill>
              </a:rPr>
              <a:t>Causes : </a:t>
            </a:r>
            <a:r>
              <a:rPr lang="en-US" altLang="en-US" sz="1800" dirty="0">
                <a:solidFill>
                  <a:srgbClr val="DDE9EC">
                    <a:lumMod val="50000"/>
                  </a:srgbClr>
                </a:solidFill>
              </a:rPr>
              <a:t>Increased GFR and </a:t>
            </a:r>
            <a:r>
              <a:rPr lang="en-US" altLang="en-US" sz="1800" dirty="0" err="1">
                <a:solidFill>
                  <a:srgbClr val="DDE9EC">
                    <a:lumMod val="50000"/>
                  </a:srgbClr>
                </a:solidFill>
              </a:rPr>
              <a:t>Pgc</a:t>
            </a:r>
            <a:r>
              <a:rPr lang="en-US" altLang="en-US" sz="1800" dirty="0">
                <a:solidFill>
                  <a:srgbClr val="DDE9EC">
                    <a:lumMod val="50000"/>
                  </a:srgbClr>
                </a:solidFill>
              </a:rPr>
              <a:t>  and Decreased renal blood flow</a:t>
            </a:r>
          </a:p>
        </p:txBody>
      </p:sp>
      <p:sp>
        <p:nvSpPr>
          <p:cNvPr id="11" name="Rectangle 10"/>
          <p:cNvSpPr/>
          <p:nvPr/>
        </p:nvSpPr>
        <p:spPr>
          <a:xfrm>
            <a:off x="5983963" y="3451668"/>
            <a:ext cx="5988624" cy="14054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983963" y="4940498"/>
            <a:ext cx="5988624" cy="14054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106936" y="4941618"/>
            <a:ext cx="3716595" cy="1200329"/>
          </a:xfrm>
          <a:prstGeom prst="rect">
            <a:avLst/>
          </a:prstGeom>
          <a:noFill/>
        </p:spPr>
        <p:txBody>
          <a:bodyPr wrap="none" rtlCol="0">
            <a:spAutoFit/>
          </a:bodyPr>
          <a:lstStyle/>
          <a:p>
            <a:r>
              <a:rPr lang="en-US" sz="1800" dirty="0">
                <a:solidFill>
                  <a:srgbClr val="DDE9EC">
                    <a:lumMod val="50000"/>
                  </a:srgbClr>
                </a:solidFill>
              </a:rPr>
              <a:t>D) Afferent arteriolar dilation</a:t>
            </a:r>
          </a:p>
          <a:p>
            <a:endParaRPr lang="en-US" sz="1800" b="1" dirty="0" smtClean="0">
              <a:solidFill>
                <a:srgbClr val="DDE9EC">
                  <a:lumMod val="50000"/>
                </a:srgbClr>
              </a:solidFill>
            </a:endParaRPr>
          </a:p>
          <a:p>
            <a:r>
              <a:rPr lang="en-US" sz="1800" b="1" dirty="0" smtClean="0">
                <a:solidFill>
                  <a:srgbClr val="DDE9EC">
                    <a:lumMod val="50000"/>
                  </a:srgbClr>
                </a:solidFill>
              </a:rPr>
              <a:t>Due </a:t>
            </a:r>
            <a:r>
              <a:rPr lang="en-US" sz="1800" b="1" dirty="0">
                <a:solidFill>
                  <a:srgbClr val="DDE9EC">
                    <a:lumMod val="50000"/>
                  </a:srgbClr>
                </a:solidFill>
              </a:rPr>
              <a:t>to: </a:t>
            </a:r>
            <a:r>
              <a:rPr lang="en-US" sz="1800" dirty="0">
                <a:solidFill>
                  <a:srgbClr val="DDE9EC">
                    <a:lumMod val="50000"/>
                  </a:srgbClr>
                </a:solidFill>
              </a:rPr>
              <a:t>- </a:t>
            </a:r>
          </a:p>
          <a:p>
            <a:r>
              <a:rPr lang="en-US" sz="1800" b="1" dirty="0">
                <a:solidFill>
                  <a:srgbClr val="DDE9EC">
                    <a:lumMod val="50000"/>
                  </a:srgbClr>
                </a:solidFill>
              </a:rPr>
              <a:t>Causes: </a:t>
            </a:r>
            <a:r>
              <a:rPr lang="en-US" sz="1800" dirty="0">
                <a:solidFill>
                  <a:srgbClr val="DDE9EC">
                    <a:lumMod val="50000"/>
                  </a:srgbClr>
                </a:solidFill>
              </a:rPr>
              <a:t>increased GFR, RBF and </a:t>
            </a:r>
            <a:r>
              <a:rPr lang="en-US" sz="1800" dirty="0" err="1">
                <a:solidFill>
                  <a:srgbClr val="DDE9EC">
                    <a:lumMod val="50000"/>
                  </a:srgbClr>
                </a:solidFill>
              </a:rPr>
              <a:t>Pgc</a:t>
            </a:r>
            <a:r>
              <a:rPr lang="en-US" sz="1800" dirty="0">
                <a:solidFill>
                  <a:srgbClr val="DDE9EC">
                    <a:lumMod val="50000"/>
                  </a:srgbClr>
                </a:solidFill>
              </a:rPr>
              <a:t> </a:t>
            </a:r>
          </a:p>
        </p:txBody>
      </p:sp>
      <p:sp>
        <p:nvSpPr>
          <p:cNvPr id="14" name="TextBox 13"/>
          <p:cNvSpPr txBox="1"/>
          <p:nvPr/>
        </p:nvSpPr>
        <p:spPr>
          <a:xfrm>
            <a:off x="9739377" y="-15612"/>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634987847"/>
      </p:ext>
    </p:extLst>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62136"/>
            <a:ext cx="10969943" cy="990600"/>
          </a:xfrm>
        </p:spPr>
        <p:txBody>
          <a:bodyPr>
            <a:normAutofit/>
          </a:bodyPr>
          <a:lstStyle/>
          <a:p>
            <a:r>
              <a:rPr lang="en-US" dirty="0"/>
              <a:t>Concepts Of Clearance</a:t>
            </a:r>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mc:AlternateContent xmlns:mc="http://schemas.openxmlformats.org/markup-compatibility/2006" xmlns:a14="http://schemas.microsoft.com/office/drawing/2010/main">
        <mc:Choice Requires="a14">
          <p:graphicFrame>
            <p:nvGraphicFramePr>
              <p:cNvPr id="6" name="جدول 6"/>
              <p:cNvGraphicFramePr>
                <a:graphicFrameLocks noGrp="1"/>
              </p:cNvGraphicFramePr>
              <p:nvPr>
                <p:extLst>
                  <p:ext uri="{D42A27DB-BD31-4B8C-83A1-F6EECF244321}">
                    <p14:modId xmlns:p14="http://schemas.microsoft.com/office/powerpoint/2010/main" val="3656163561"/>
                  </p:ext>
                </p:extLst>
              </p:nvPr>
            </p:nvGraphicFramePr>
            <p:xfrm>
              <a:off x="405799" y="1052736"/>
              <a:ext cx="11377264" cy="5216589"/>
            </p:xfrm>
            <a:graphic>
              <a:graphicData uri="http://schemas.openxmlformats.org/drawingml/2006/table">
                <a:tbl>
                  <a:tblPr rtl="1" firstRow="1" bandRow="1">
                    <a:tableStyleId>{616DA210-FB5B-4158-B5E0-FEB733F419BA}</a:tableStyleId>
                  </a:tblPr>
                  <a:tblGrid>
                    <a:gridCol w="8719531"/>
                    <a:gridCol w="2657733"/>
                  </a:tblGrid>
                  <a:tr h="942447">
                    <a:tc>
                      <a:txBody>
                        <a:bodyPr/>
                        <a:lstStyle/>
                        <a:p>
                          <a:pPr algn="ctr" rtl="1"/>
                          <a:r>
                            <a:rPr lang="en-GB" altLang="ar-SA" sz="1800" b="1" dirty="0" smtClean="0">
                              <a:solidFill>
                                <a:schemeClr val="tx2">
                                  <a:lumMod val="50000"/>
                                </a:schemeClr>
                              </a:solidFill>
                              <a:latin typeface="Gill Sans MT" panose="020B0502020104020203" pitchFamily="34" charset="0"/>
                              <a:ea typeface="Arial" panose="020B0604020202020204" pitchFamily="34" charset="0"/>
                            </a:rPr>
                            <a:t>The clearance value of a certain substance :</a:t>
                          </a:r>
                        </a:p>
                        <a:p>
                          <a:pPr marL="0" marR="0" lvl="1" indent="0" algn="ctr" defTabSz="914400" rtl="1" eaLnBrk="1" fontAlgn="auto" latinLnBrk="0" hangingPunct="1">
                            <a:lnSpc>
                              <a:spcPct val="100000"/>
                            </a:lnSpc>
                            <a:spcBef>
                              <a:spcPts val="0"/>
                            </a:spcBef>
                            <a:spcAft>
                              <a:spcPts val="0"/>
                            </a:spcAft>
                            <a:buClrTx/>
                            <a:buSzTx/>
                            <a:buFontTx/>
                            <a:buNone/>
                            <a:tabLst/>
                            <a:defRPr/>
                          </a:pPr>
                          <a:r>
                            <a:rPr lang="en-GB" altLang="ar-SA" sz="2000" b="0" i="1" dirty="0" smtClean="0">
                              <a:ea typeface="Arial" panose="020B0604020202020204" pitchFamily="34" charset="0"/>
                            </a:rPr>
                            <a:t>[</a:t>
                          </a:r>
                          <a:r>
                            <a:rPr lang="en-GB" altLang="ar-SA" sz="2000" b="0" i="1" dirty="0" smtClean="0">
                              <a:solidFill>
                                <a:schemeClr val="tx2">
                                  <a:lumMod val="50000"/>
                                </a:schemeClr>
                              </a:solidFill>
                              <a:ea typeface="Arial" panose="020B0604020202020204" pitchFamily="34" charset="0"/>
                            </a:rPr>
                            <a:t>means </a:t>
                          </a:r>
                          <a:r>
                            <a:rPr lang="en-GB" altLang="ar-SA" sz="1800" b="0" i="1" dirty="0" smtClean="0">
                              <a:solidFill>
                                <a:schemeClr val="tx2">
                                  <a:lumMod val="50000"/>
                                </a:schemeClr>
                              </a:solidFill>
                              <a:ea typeface="Arial" panose="020B0604020202020204" pitchFamily="34" charset="0"/>
                            </a:rPr>
                            <a:t>the</a:t>
                          </a:r>
                          <a:r>
                            <a:rPr lang="en-GB" altLang="ar-SA" sz="1800" b="0" i="1" dirty="0" smtClean="0">
                              <a:solidFill>
                                <a:srgbClr val="FF0000"/>
                              </a:solidFill>
                              <a:ea typeface="Arial" panose="020B0604020202020204" pitchFamily="34" charset="0"/>
                            </a:rPr>
                            <a:t> volume </a:t>
                          </a:r>
                          <a:r>
                            <a:rPr lang="en-GB" altLang="ar-SA" sz="1800" b="0" i="1" dirty="0" smtClean="0">
                              <a:solidFill>
                                <a:schemeClr val="tx2">
                                  <a:lumMod val="50000"/>
                                </a:schemeClr>
                              </a:solidFill>
                              <a:ea typeface="Arial" panose="020B0604020202020204" pitchFamily="34" charset="0"/>
                            </a:rPr>
                            <a:t>of plasma which is cleared from this</a:t>
                          </a:r>
                        </a:p>
                        <a:p>
                          <a:pPr marL="0" marR="0" lvl="1" indent="0" algn="ctr" defTabSz="914400" rtl="1" eaLnBrk="1" fontAlgn="auto" latinLnBrk="0" hangingPunct="1">
                            <a:lnSpc>
                              <a:spcPct val="100000"/>
                            </a:lnSpc>
                            <a:spcBef>
                              <a:spcPts val="0"/>
                            </a:spcBef>
                            <a:spcAft>
                              <a:spcPts val="0"/>
                            </a:spcAft>
                            <a:buClrTx/>
                            <a:buSzTx/>
                            <a:buFontTx/>
                            <a:buNone/>
                            <a:tabLst/>
                            <a:defRPr/>
                          </a:pPr>
                          <a:r>
                            <a:rPr lang="en-GB" altLang="ar-SA" sz="2000" b="0" i="1" dirty="0" smtClean="0">
                              <a:solidFill>
                                <a:schemeClr val="tx2">
                                  <a:lumMod val="50000"/>
                                </a:schemeClr>
                              </a:solidFill>
                              <a:ea typeface="Arial" panose="020B0604020202020204" pitchFamily="34" charset="0"/>
                            </a:rPr>
                            <a:t>substance in urine </a:t>
                          </a:r>
                          <a:r>
                            <a:rPr lang="en-US" altLang="en-US" sz="2000" b="0" i="1" dirty="0" smtClean="0">
                              <a:solidFill>
                                <a:srgbClr val="FF0000"/>
                              </a:solidFill>
                              <a:latin typeface="Gill Sans MT" pitchFamily="34" charset="0"/>
                            </a:rPr>
                            <a:t>each minute</a:t>
                          </a:r>
                          <a:r>
                            <a:rPr lang="en-US" altLang="en-US" sz="1800" b="0" i="1" dirty="0" smtClean="0">
                              <a:solidFill>
                                <a:schemeClr val="tx1"/>
                              </a:solidFill>
                              <a:latin typeface="Gill Sans MT" pitchFamily="34" charset="0"/>
                            </a:rPr>
                            <a:t>].</a:t>
                          </a:r>
                          <a:r>
                            <a:rPr lang="ar-SA" altLang="en-US" sz="1800" b="0" i="1" baseline="0" dirty="0" smtClean="0">
                              <a:solidFill>
                                <a:schemeClr val="bg1">
                                  <a:lumMod val="50000"/>
                                </a:schemeClr>
                              </a:solidFill>
                              <a:latin typeface="Gill Sans MT" pitchFamily="34" charset="0"/>
                            </a:rPr>
                            <a:t> </a:t>
                          </a:r>
                          <a:endParaRPr lang="en-US" altLang="en-US" sz="1800" b="0" i="1" dirty="0" smtClean="0">
                            <a:solidFill>
                              <a:schemeClr val="bg1">
                                <a:lumMod val="50000"/>
                              </a:schemeClr>
                            </a:solidFill>
                            <a:latin typeface="Gill Sans MT" pitchFamily="34" charset="0"/>
                          </a:endParaRPr>
                        </a:p>
                      </a:txBody>
                      <a:tcPr>
                        <a:solidFill>
                          <a:srgbClr val="F9FCFD"/>
                        </a:solidFill>
                      </a:tcPr>
                    </a:tc>
                    <a:tc>
                      <a:txBody>
                        <a:bodyPr/>
                        <a:lstStyle/>
                        <a:p>
                          <a:pPr algn="ctr" rtl="1"/>
                          <a:endParaRPr lang="en-GB" altLang="ar-SA" sz="1600" b="1" dirty="0" smtClean="0">
                            <a:latin typeface="Gill Sans MT" panose="020B0502020104020203" pitchFamily="34" charset="0"/>
                          </a:endParaRPr>
                        </a:p>
                        <a:p>
                          <a:pPr algn="ctr" rtl="1"/>
                          <a:r>
                            <a:rPr lang="en-GB" altLang="ar-SA" sz="1600" b="1" dirty="0" smtClean="0">
                              <a:latin typeface="Gill Sans MT" panose="020B0502020104020203" pitchFamily="34" charset="0"/>
                            </a:rPr>
                            <a:t>Definition</a:t>
                          </a:r>
                        </a:p>
                      </a:txBody>
                      <a:tcPr>
                        <a:solidFill>
                          <a:srgbClr val="F9FCFD"/>
                        </a:solidFill>
                      </a:tcPr>
                    </a:tc>
                  </a:tr>
                  <a:tr h="1535834">
                    <a:tc>
                      <a:txBody>
                        <a:bodyPr/>
                        <a:lstStyle/>
                        <a:p>
                          <a:pPr algn="ctr" rtl="1"/>
                          <a:r>
                            <a:rPr lang="en-GB" altLang="ar-SA" sz="1800" b="1" dirty="0" smtClean="0">
                              <a:solidFill>
                                <a:schemeClr val="tx2">
                                  <a:lumMod val="50000"/>
                                </a:schemeClr>
                              </a:solidFill>
                              <a:ea typeface="Arial" panose="020B0604020202020204" pitchFamily="34" charset="0"/>
                            </a:rPr>
                            <a:t>The formula is :  </a:t>
                          </a:r>
                          <a:r>
                            <a:rPr lang="en-GB" altLang="ar-SA" sz="1800" b="0" dirty="0" smtClean="0">
                              <a:solidFill>
                                <a:srgbClr val="FF0000"/>
                              </a:solidFill>
                              <a:ea typeface="Arial" panose="020B0604020202020204" pitchFamily="34" charset="0"/>
                            </a:rPr>
                            <a:t>C =</a:t>
                          </a:r>
                          <a:r>
                            <a:rPr lang="en-GB" altLang="ar-SA" sz="1800" b="0" dirty="0" smtClean="0">
                              <a:ea typeface="Arial" panose="020B0604020202020204" pitchFamily="34" charset="0"/>
                            </a:rPr>
                            <a:t>   </a:t>
                          </a:r>
                          <a14:m>
                            <m:oMath xmlns:m="http://schemas.openxmlformats.org/officeDocument/2006/math">
                              <m:box>
                                <m:boxPr>
                                  <m:ctrlPr>
                                    <a:rPr lang="en-GB" altLang="ar-SA" sz="2000" b="0" i="1" smtClean="0">
                                      <a:latin typeface="Cambria Math" charset="0"/>
                                      <a:ea typeface="Arial" panose="020B0604020202020204" pitchFamily="34" charset="0"/>
                                    </a:rPr>
                                  </m:ctrlPr>
                                </m:boxPr>
                                <m:e>
                                  <m:f>
                                    <m:fPr>
                                      <m:ctrlPr>
                                        <a:rPr lang="en-GB" altLang="ar-SA" sz="2000" b="0" i="1" smtClean="0">
                                          <a:solidFill>
                                            <a:srgbClr val="FF0000"/>
                                          </a:solidFill>
                                          <a:latin typeface="Cambria Math" charset="0"/>
                                          <a:ea typeface="Arial" panose="020B0604020202020204" pitchFamily="34" charset="0"/>
                                        </a:rPr>
                                      </m:ctrlPr>
                                    </m:fPr>
                                    <m:num>
                                      <m:r>
                                        <a:rPr lang="en-US" altLang="ar-SA" sz="2000" b="0" i="1" smtClean="0">
                                          <a:solidFill>
                                            <a:srgbClr val="FF0000"/>
                                          </a:solidFill>
                                          <a:latin typeface="Cambria Math" panose="02040503050406030204" pitchFamily="18" charset="0"/>
                                          <a:ea typeface="Arial" panose="020B0604020202020204" pitchFamily="34" charset="0"/>
                                        </a:rPr>
                                        <m:t>𝑈</m:t>
                                      </m:r>
                                      <m:r>
                                        <a:rPr lang="en-US" altLang="ar-SA" sz="2000" b="0" i="1" smtClean="0">
                                          <a:solidFill>
                                            <a:srgbClr val="FF0000"/>
                                          </a:solidFill>
                                          <a:latin typeface="Cambria Math" panose="02040503050406030204" pitchFamily="18" charset="0"/>
                                          <a:ea typeface="Arial" panose="020B0604020202020204" pitchFamily="34" charset="0"/>
                                        </a:rPr>
                                        <m:t> </m:t>
                                      </m:r>
                                      <m:r>
                                        <a:rPr lang="en-US" altLang="ar-SA" sz="2000" b="0" i="1" smtClean="0">
                                          <a:solidFill>
                                            <a:srgbClr val="FF0000"/>
                                          </a:solidFill>
                                          <a:latin typeface="Cambria Math" panose="02040503050406030204" pitchFamily="18" charset="0"/>
                                          <a:ea typeface="Arial" panose="020B0604020202020204" pitchFamily="34" charset="0"/>
                                        </a:rPr>
                                        <m:t>𝑋</m:t>
                                      </m:r>
                                      <m:r>
                                        <a:rPr lang="en-US" altLang="ar-SA" sz="2000" b="0" i="1" smtClean="0">
                                          <a:solidFill>
                                            <a:srgbClr val="FF0000"/>
                                          </a:solidFill>
                                          <a:latin typeface="Cambria Math" panose="02040503050406030204" pitchFamily="18" charset="0"/>
                                          <a:ea typeface="Arial" panose="020B0604020202020204" pitchFamily="34" charset="0"/>
                                        </a:rPr>
                                        <m:t> </m:t>
                                      </m:r>
                                      <m:r>
                                        <a:rPr lang="en-US" altLang="ar-SA" sz="2000" b="0" i="1" smtClean="0">
                                          <a:solidFill>
                                            <a:srgbClr val="FF0000"/>
                                          </a:solidFill>
                                          <a:latin typeface="Cambria Math" panose="02040503050406030204" pitchFamily="18" charset="0"/>
                                          <a:ea typeface="Arial" panose="020B0604020202020204" pitchFamily="34" charset="0"/>
                                        </a:rPr>
                                        <m:t>𝑉</m:t>
                                      </m:r>
                                    </m:num>
                                    <m:den>
                                      <m:r>
                                        <a:rPr lang="en-US" altLang="ar-SA" sz="2000" b="0" i="1" smtClean="0">
                                          <a:solidFill>
                                            <a:srgbClr val="FF0000"/>
                                          </a:solidFill>
                                          <a:latin typeface="Cambria Math" panose="02040503050406030204" pitchFamily="18" charset="0"/>
                                          <a:ea typeface="Arial" panose="020B0604020202020204" pitchFamily="34" charset="0"/>
                                        </a:rPr>
                                        <m:t>𝑃</m:t>
                                      </m:r>
                                    </m:den>
                                  </m:f>
                                </m:e>
                              </m:box>
                            </m:oMath>
                          </a14:m>
                          <a:endParaRPr lang="en-US" b="0" dirty="0" smtClean="0">
                            <a:latin typeface="Gill Sans MT" panose="020B0502020104020203"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altLang="en-US" sz="1400" b="1" dirty="0" smtClean="0">
                              <a:latin typeface="Gill Sans MT" pitchFamily="34" charset="0"/>
                            </a:rPr>
                            <a:t>C</a:t>
                          </a:r>
                          <a:r>
                            <a:rPr lang="en-US" altLang="en-US" sz="1400" b="1" baseline="-25000" dirty="0" smtClean="0">
                              <a:latin typeface="Gill Sans MT" pitchFamily="34" charset="0"/>
                            </a:rPr>
                            <a:t> </a:t>
                          </a:r>
                          <a:r>
                            <a:rPr lang="en-US" altLang="en-US" sz="1400" b="1" dirty="0" smtClean="0">
                              <a:latin typeface="Gill Sans MT" pitchFamily="34" charset="0"/>
                            </a:rPr>
                            <a:t>= </a:t>
                          </a:r>
                          <a:r>
                            <a:rPr lang="en-US" altLang="en-US" sz="1400" dirty="0" smtClean="0">
                              <a:latin typeface="Gill Sans MT" pitchFamily="34" charset="0"/>
                            </a:rPr>
                            <a:t>Renal clearance </a:t>
                          </a:r>
                          <a:r>
                            <a:rPr lang="en-US" altLang="en-US" sz="1400" dirty="0" smtClean="0">
                              <a:solidFill>
                                <a:srgbClr val="FF0000"/>
                              </a:solidFill>
                              <a:latin typeface="Gill Sans MT" pitchFamily="34" charset="0"/>
                            </a:rPr>
                            <a:t>(ml/min)</a:t>
                          </a:r>
                          <a:endParaRPr lang="en-GB" altLang="ar-SA" sz="1400" b="0" dirty="0" smtClean="0">
                            <a:solidFill>
                              <a:srgbClr val="FF0000"/>
                            </a:solidFill>
                            <a:latin typeface="Gill Sans MT" panose="020B0502020104020203" pitchFamily="34" charset="0"/>
                            <a:ea typeface="Arial" panose="020B0604020202020204" pitchFamily="34" charset="0"/>
                          </a:endParaRPr>
                        </a:p>
                        <a:p>
                          <a:pPr lvl="2" algn="l">
                            <a:defRPr/>
                          </a:pPr>
                          <a:r>
                            <a:rPr lang="en-GB" altLang="ar-SA" sz="1400" b="1" dirty="0" smtClean="0">
                              <a:solidFill>
                                <a:schemeClr val="tx1"/>
                              </a:solidFill>
                              <a:latin typeface="Gill Sans MT" panose="020B0502020104020203" pitchFamily="34" charset="0"/>
                              <a:ea typeface="Arial" panose="020B0604020202020204" pitchFamily="34" charset="0"/>
                            </a:rPr>
                            <a:t>(V) = </a:t>
                          </a:r>
                          <a:r>
                            <a:rPr lang="en-GB" altLang="ar-SA" sz="1400" b="0" dirty="0" smtClean="0">
                              <a:solidFill>
                                <a:schemeClr val="tx1"/>
                              </a:solidFill>
                              <a:latin typeface="Gill Sans MT" panose="020B0502020104020203" pitchFamily="34" charset="0"/>
                              <a:ea typeface="Arial" panose="020B0604020202020204" pitchFamily="34" charset="0"/>
                            </a:rPr>
                            <a:t>Volume of urine </a:t>
                          </a:r>
                          <a:r>
                            <a:rPr lang="en-GB" altLang="ar-SA" sz="1400" b="0" dirty="0" smtClean="0">
                              <a:solidFill>
                                <a:srgbClr val="FF0000"/>
                              </a:solidFill>
                              <a:latin typeface="Gill Sans MT" panose="020B0502020104020203" pitchFamily="34" charset="0"/>
                              <a:ea typeface="Arial" panose="020B0604020202020204" pitchFamily="34" charset="0"/>
                            </a:rPr>
                            <a:t>(ml /min)</a:t>
                          </a:r>
                          <a:r>
                            <a:rPr lang="en-GB" altLang="ar-SA" sz="1400" b="0" dirty="0" smtClean="0">
                              <a:solidFill>
                                <a:schemeClr val="tx1"/>
                              </a:solidFill>
                              <a:latin typeface="Gill Sans MT" panose="020B0502020104020203" pitchFamily="34" charset="0"/>
                              <a:ea typeface="Arial" panose="020B0604020202020204" pitchFamily="34" charset="0"/>
                            </a:rPr>
                            <a:t>. </a:t>
                          </a:r>
                          <a:r>
                            <a:rPr lang="en-GB" altLang="ar-SA" sz="1400" b="0" i="1" dirty="0" smtClean="0">
                              <a:solidFill>
                                <a:schemeClr val="bg1">
                                  <a:lumMod val="50000"/>
                                </a:schemeClr>
                              </a:solidFill>
                              <a:latin typeface="Gill Sans MT" panose="020B0502020104020203" pitchFamily="34" charset="0"/>
                              <a:ea typeface="Arial" panose="020B0604020202020204" pitchFamily="34" charset="0"/>
                            </a:rPr>
                            <a:t>(urine flow rate)</a:t>
                          </a:r>
                        </a:p>
                        <a:p>
                          <a:pPr lvl="2" algn="l">
                            <a:defRPr/>
                          </a:pPr>
                          <a:r>
                            <a:rPr lang="en-GB" altLang="ar-SA" sz="1400" b="1" dirty="0" smtClean="0">
                              <a:solidFill>
                                <a:schemeClr val="tx1"/>
                              </a:solidFill>
                              <a:latin typeface="Gill Sans MT" panose="020B0502020104020203" pitchFamily="34" charset="0"/>
                              <a:ea typeface="Arial" panose="020B0604020202020204" pitchFamily="34" charset="0"/>
                            </a:rPr>
                            <a:t>(U) = </a:t>
                          </a:r>
                          <a:r>
                            <a:rPr lang="en-GB" altLang="ar-SA" sz="1400" b="0" dirty="0" smtClean="0">
                              <a:solidFill>
                                <a:schemeClr val="tx1"/>
                              </a:solidFill>
                              <a:latin typeface="Gill Sans MT" panose="020B0502020104020203" pitchFamily="34" charset="0"/>
                              <a:ea typeface="Arial" panose="020B0604020202020204" pitchFamily="34" charset="0"/>
                            </a:rPr>
                            <a:t>Conc. of the substance in </a:t>
                          </a:r>
                          <a:r>
                            <a:rPr lang="en-GB" altLang="ar-SA" sz="1400" b="0" dirty="0" smtClean="0">
                              <a:solidFill>
                                <a:schemeClr val="tx2"/>
                              </a:solidFill>
                              <a:latin typeface="Gill Sans MT" panose="020B0502020104020203" pitchFamily="34" charset="0"/>
                              <a:ea typeface="Arial" panose="020B0604020202020204" pitchFamily="34" charset="0"/>
                            </a:rPr>
                            <a:t>urine</a:t>
                          </a:r>
                          <a:r>
                            <a:rPr lang="en-GB" altLang="ar-SA" sz="1400" b="0" dirty="0" smtClean="0">
                              <a:solidFill>
                                <a:schemeClr val="tx1"/>
                              </a:solidFill>
                              <a:latin typeface="Gill Sans MT" panose="020B0502020104020203" pitchFamily="34" charset="0"/>
                              <a:ea typeface="Arial" panose="020B0604020202020204" pitchFamily="34" charset="0"/>
                            </a:rPr>
                            <a:t> </a:t>
                          </a:r>
                          <a:r>
                            <a:rPr lang="en-GB" altLang="ar-SA" sz="1400" b="0" dirty="0" smtClean="0">
                              <a:solidFill>
                                <a:srgbClr val="FF0000"/>
                              </a:solidFill>
                              <a:latin typeface="Gill Sans MT" panose="020B0502020104020203" pitchFamily="34" charset="0"/>
                              <a:ea typeface="Arial" panose="020B0604020202020204" pitchFamily="34" charset="0"/>
                            </a:rPr>
                            <a:t>(</a:t>
                          </a:r>
                          <a:r>
                            <a:rPr lang="en-GB" altLang="ar-SA" sz="1400" b="0" i="0" dirty="0" smtClean="0">
                              <a:solidFill>
                                <a:srgbClr val="FF0000"/>
                              </a:solidFill>
                              <a:latin typeface="Gill Sans MT" panose="020B0502020104020203" pitchFamily="34" charset="0"/>
                              <a:ea typeface="Arial" panose="020B0604020202020204" pitchFamily="34" charset="0"/>
                            </a:rPr>
                            <a:t>mg/ml).</a:t>
                          </a:r>
                        </a:p>
                        <a:p>
                          <a:pPr lvl="2" algn="l">
                            <a:defRPr/>
                          </a:pPr>
                          <a:r>
                            <a:rPr lang="en-GB" altLang="ar-SA" sz="1400" b="1" dirty="0" smtClean="0">
                              <a:solidFill>
                                <a:schemeClr val="tx1"/>
                              </a:solidFill>
                              <a:latin typeface="Gill Sans MT" panose="020B0502020104020203" pitchFamily="34" charset="0"/>
                              <a:ea typeface="Arial" panose="020B0604020202020204" pitchFamily="34" charset="0"/>
                            </a:rPr>
                            <a:t>(P) = </a:t>
                          </a:r>
                          <a:r>
                            <a:rPr lang="en-GB" altLang="ar-SA" sz="1400" b="0" dirty="0" smtClean="0">
                              <a:solidFill>
                                <a:schemeClr val="tx1"/>
                              </a:solidFill>
                              <a:latin typeface="Gill Sans MT" panose="020B0502020104020203" pitchFamily="34" charset="0"/>
                              <a:ea typeface="Arial" panose="020B0604020202020204" pitchFamily="34" charset="0"/>
                            </a:rPr>
                            <a:t>Conc. of the substance in</a:t>
                          </a:r>
                          <a:r>
                            <a:rPr lang="en-GB" altLang="ar-SA" sz="1400" b="0" dirty="0" smtClean="0">
                              <a:solidFill>
                                <a:srgbClr val="FF0000"/>
                              </a:solidFill>
                              <a:latin typeface="Gill Sans MT" panose="020B0502020104020203" pitchFamily="34" charset="0"/>
                              <a:ea typeface="Arial" panose="020B0604020202020204" pitchFamily="34" charset="0"/>
                            </a:rPr>
                            <a:t> </a:t>
                          </a:r>
                          <a:r>
                            <a:rPr lang="en-GB" altLang="ar-SA" sz="1400" b="0" dirty="0" smtClean="0">
                              <a:solidFill>
                                <a:schemeClr val="tx2"/>
                              </a:solidFill>
                              <a:latin typeface="Gill Sans MT" panose="020B0502020104020203" pitchFamily="34" charset="0"/>
                              <a:ea typeface="Arial" panose="020B0604020202020204" pitchFamily="34" charset="0"/>
                            </a:rPr>
                            <a:t>plasma/serum</a:t>
                          </a:r>
                          <a:r>
                            <a:rPr lang="en-GB" altLang="ar-SA" sz="1400" b="0" dirty="0" smtClean="0">
                              <a:solidFill>
                                <a:srgbClr val="FF0000"/>
                              </a:solidFill>
                              <a:latin typeface="Gill Sans MT" panose="020B0502020104020203" pitchFamily="34" charset="0"/>
                              <a:ea typeface="Arial" panose="020B0604020202020204" pitchFamily="34" charset="0"/>
                            </a:rPr>
                            <a:t> (mg/ml).</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altLang="en-US" sz="1400" b="1" dirty="0" smtClean="0">
                              <a:latin typeface="Gill Sans MT" pitchFamily="34" charset="0"/>
                            </a:rPr>
                            <a:t>U X V = </a:t>
                          </a:r>
                          <a:r>
                            <a:rPr lang="en-US" altLang="en-US" sz="1400" dirty="0" smtClean="0">
                              <a:latin typeface="Gill Sans MT" pitchFamily="34" charset="0"/>
                            </a:rPr>
                            <a:t>Excretion rate of substance .</a:t>
                          </a:r>
                        </a:p>
                      </a:txBody>
                      <a:tcPr>
                        <a:solidFill>
                          <a:srgbClr val="FFFFFF"/>
                        </a:solidFill>
                      </a:tcPr>
                    </a:tc>
                    <a:tc>
                      <a:txBody>
                        <a:bodyPr/>
                        <a:lstStyle/>
                        <a:p>
                          <a:pPr algn="ctr" rtl="1"/>
                          <a:endParaRPr lang="en-GB" altLang="ar-SA" sz="1600" b="1" dirty="0" smtClean="0">
                            <a:latin typeface="Gill Sans MT" panose="020B0502020104020203" pitchFamily="34" charset="0"/>
                          </a:endParaRPr>
                        </a:p>
                        <a:p>
                          <a:pPr algn="ctr" rtl="1"/>
                          <a:r>
                            <a:rPr lang="en-GB" altLang="ar-SA" sz="1600" b="1" dirty="0" smtClean="0">
                              <a:latin typeface="Gill Sans MT" panose="020B0502020104020203" pitchFamily="34" charset="0"/>
                            </a:rPr>
                            <a:t>Calculation</a:t>
                          </a:r>
                        </a:p>
                        <a:p>
                          <a:pPr algn="ctr" rtl="1"/>
                          <a:endParaRPr lang="ar-SA" sz="1600" b="1" dirty="0">
                            <a:latin typeface="Gill Sans MT" panose="020B0502020104020203" pitchFamily="34" charset="0"/>
                          </a:endParaRPr>
                        </a:p>
                      </a:txBody>
                      <a:tcPr>
                        <a:solidFill>
                          <a:srgbClr val="FFFFFF"/>
                        </a:solidFill>
                      </a:tcPr>
                    </a:tc>
                  </a:tr>
                  <a:tr h="153147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GB" altLang="ar-SA" sz="1600" b="1" u="none" dirty="0" smtClean="0">
                              <a:solidFill>
                                <a:schemeClr val="tx1"/>
                              </a:solidFill>
                              <a:latin typeface="Gill Sans MT" panose="020B0502020104020203" pitchFamily="34" charset="0"/>
                            </a:rPr>
                            <a:t>The properties of any </a:t>
                          </a:r>
                          <a:r>
                            <a:rPr lang="en-GB" altLang="ar-SA" sz="1600" b="0" u="none" dirty="0" smtClean="0">
                              <a:solidFill>
                                <a:srgbClr val="FF0000"/>
                              </a:solidFill>
                              <a:latin typeface="Gill Sans MT" panose="020B0502020104020203" pitchFamily="34" charset="0"/>
                            </a:rPr>
                            <a:t>exogenous</a:t>
                          </a:r>
                          <a:r>
                            <a:rPr lang="en-GB" altLang="ar-SA" sz="1600" b="1" u="none" dirty="0" smtClean="0">
                              <a:solidFill>
                                <a:schemeClr val="tx1"/>
                              </a:solidFill>
                              <a:latin typeface="Gill Sans MT" panose="020B0502020104020203" pitchFamily="34" charset="0"/>
                            </a:rPr>
                            <a:t> substance </a:t>
                          </a:r>
                          <a:r>
                            <a:rPr lang="en-GB" altLang="ar-SA" sz="1600" b="1" i="1" u="none" dirty="0" smtClean="0">
                              <a:solidFill>
                                <a:schemeClr val="tx1"/>
                              </a:solidFill>
                              <a:latin typeface="Gill Sans MT" panose="020B0502020104020203" pitchFamily="34" charset="0"/>
                            </a:rPr>
                            <a:t>used in </a:t>
                          </a:r>
                          <a:r>
                            <a:rPr lang="en-GB" altLang="ar-SA" sz="1600" b="0" i="0" u="none" dirty="0" smtClean="0">
                              <a:solidFill>
                                <a:srgbClr val="FF0000"/>
                              </a:solidFill>
                              <a:latin typeface="Gill Sans MT" panose="020B0502020104020203" pitchFamily="34" charset="0"/>
                            </a:rPr>
                            <a:t>plasma </a:t>
                          </a:r>
                          <a:r>
                            <a:rPr lang="en-GB" altLang="ar-SA" sz="1600" b="0" i="1" u="sng" dirty="0" smtClean="0">
                              <a:solidFill>
                                <a:srgbClr val="002060"/>
                              </a:solidFill>
                              <a:latin typeface="Gill Sans MT" panose="020B0502020104020203" pitchFamily="34" charset="0"/>
                            </a:rPr>
                            <a:t>clearance tests</a:t>
                          </a:r>
                          <a:r>
                            <a:rPr lang="en-US" altLang="ar-SA" sz="1600" b="0" i="1" u="sng" dirty="0" smtClean="0">
                              <a:solidFill>
                                <a:srgbClr val="002060"/>
                              </a:solidFill>
                              <a:latin typeface="Gill Sans MT" panose="020B0502020104020203" pitchFamily="34" charset="0"/>
                            </a:rPr>
                            <a:t> </a:t>
                          </a:r>
                          <a:r>
                            <a:rPr lang="en-US" altLang="ar-SA" sz="1600" b="1" i="1" u="none" dirty="0" smtClean="0">
                              <a:solidFill>
                                <a:schemeClr val="tx1"/>
                              </a:solidFill>
                              <a:latin typeface="Gill Sans MT" panose="020B0502020104020203" pitchFamily="34" charset="0"/>
                            </a:rPr>
                            <a:t>are:</a:t>
                          </a:r>
                          <a:r>
                            <a:rPr lang="en-GB" altLang="ar-SA" sz="1800" b="0" u="none" dirty="0" smtClean="0">
                              <a:solidFill>
                                <a:schemeClr val="tx1"/>
                              </a:solidFill>
                              <a:latin typeface="Gill Sans MT" panose="020B0502020104020203" pitchFamily="34" charset="0"/>
                            </a:rPr>
                            <a:t> </a:t>
                          </a:r>
                          <a:endParaRPr lang="ar-SA" b="0" u="none" dirty="0" smtClean="0">
                            <a:solidFill>
                              <a:schemeClr val="tx1"/>
                            </a:solidFill>
                            <a:latin typeface="Gill Sans MT" panose="020B0502020104020203" pitchFamily="34" charset="0"/>
                          </a:endParaRPr>
                        </a:p>
                        <a:p>
                          <a:pPr marL="0" indent="0">
                            <a:buFontTx/>
                            <a:buNone/>
                          </a:pPr>
                          <a:r>
                            <a:rPr lang="en-GB" altLang="ar-SA" sz="1600" b="0" dirty="0" smtClean="0">
                              <a:solidFill>
                                <a:schemeClr val="tx1"/>
                              </a:solidFill>
                              <a:latin typeface="Gill Sans MT" panose="020B0502020104020203" pitchFamily="34" charset="0"/>
                            </a:rPr>
                            <a:t>1. Stays in the plasma</a:t>
                          </a:r>
                          <a:r>
                            <a:rPr lang="en-GB" altLang="ar-SA" sz="1600" b="0" dirty="0" smtClean="0">
                              <a:solidFill>
                                <a:srgbClr val="0000CC"/>
                              </a:solidFill>
                              <a:latin typeface="Gill Sans MT" panose="020B0502020104020203" pitchFamily="34" charset="0"/>
                            </a:rPr>
                            <a:t> </a:t>
                          </a:r>
                          <a:r>
                            <a:rPr lang="en-GB" altLang="ar-SA" sz="1600" b="0" dirty="0" smtClean="0">
                              <a:solidFill>
                                <a:schemeClr val="tx1"/>
                              </a:solidFill>
                              <a:latin typeface="Gill Sans MT" panose="020B0502020104020203" pitchFamily="34" charset="0"/>
                            </a:rPr>
                            <a:t>(</a:t>
                          </a:r>
                          <a:r>
                            <a:rPr lang="en-GB" altLang="ar-SA" sz="1600" b="0" dirty="0" smtClean="0">
                              <a:solidFill>
                                <a:srgbClr val="FF0000"/>
                              </a:solidFill>
                              <a:latin typeface="Gill Sans MT" panose="020B0502020104020203" pitchFamily="34" charset="0"/>
                            </a:rPr>
                            <a:t>does not enter the RBC</a:t>
                          </a:r>
                          <a:r>
                            <a:rPr lang="en-GB" altLang="en-US" sz="1600" b="0" dirty="0" smtClean="0">
                              <a:solidFill>
                                <a:srgbClr val="FF0000"/>
                              </a:solidFill>
                              <a:latin typeface="Gill Sans MT" panose="020B0502020104020203" pitchFamily="34" charset="0"/>
                            </a:rPr>
                            <a:t>’</a:t>
                          </a:r>
                          <a:r>
                            <a:rPr lang="en-GB" altLang="ar-SA" sz="1600" b="0" dirty="0" smtClean="0">
                              <a:solidFill>
                                <a:srgbClr val="FF0000"/>
                              </a:solidFill>
                              <a:latin typeface="Gill Sans MT" panose="020B0502020104020203" pitchFamily="34" charset="0"/>
                            </a:rPr>
                            <a:t>s</a:t>
                          </a:r>
                          <a:r>
                            <a:rPr lang="en-GB" altLang="ar-SA" sz="1600" b="0" dirty="0" smtClean="0">
                              <a:solidFill>
                                <a:schemeClr val="tx1"/>
                              </a:solidFill>
                              <a:latin typeface="Gill Sans MT" panose="020B0502020104020203" pitchFamily="34" charset="0"/>
                            </a:rPr>
                            <a:t>)</a:t>
                          </a:r>
                          <a:r>
                            <a:rPr lang="en-GB" altLang="ar-SA" sz="1600" b="0" dirty="0" smtClean="0">
                              <a:latin typeface="Gill Sans MT" panose="020B0502020104020203" pitchFamily="34" charset="0"/>
                            </a:rPr>
                            <a:t>.</a:t>
                          </a:r>
                        </a:p>
                        <a:p>
                          <a:pPr marL="0" indent="0">
                            <a:buFontTx/>
                            <a:buNone/>
                          </a:pPr>
                          <a:r>
                            <a:rPr lang="en-GB" altLang="ar-SA" sz="1600" b="0" dirty="0" smtClean="0">
                              <a:solidFill>
                                <a:schemeClr val="tx1"/>
                              </a:solidFill>
                              <a:latin typeface="Gill Sans MT" panose="020B0502020104020203" pitchFamily="34" charset="0"/>
                            </a:rPr>
                            <a:t>2. Does not affect the renal functions.</a:t>
                          </a:r>
                        </a:p>
                        <a:p>
                          <a:pPr marL="0" indent="0">
                            <a:buFontTx/>
                            <a:buNone/>
                          </a:pPr>
                          <a:r>
                            <a:rPr lang="en-GB" altLang="ar-SA" sz="1600" b="0" dirty="0" smtClean="0">
                              <a:solidFill>
                                <a:schemeClr val="tx1"/>
                              </a:solidFill>
                              <a:latin typeface="Gill Sans MT" panose="020B0502020104020203" pitchFamily="34" charset="0"/>
                            </a:rPr>
                            <a:t>3. Not metabolized by the kidney.</a:t>
                          </a:r>
                        </a:p>
                        <a:p>
                          <a:pPr marL="0" indent="0">
                            <a:buFontTx/>
                            <a:buNone/>
                          </a:pPr>
                          <a:r>
                            <a:rPr lang="en-GB" altLang="ar-SA" sz="1600" b="0" dirty="0" smtClean="0">
                              <a:solidFill>
                                <a:schemeClr val="tx1"/>
                              </a:solidFill>
                              <a:latin typeface="Gill Sans MT" panose="020B0502020104020203" pitchFamily="34" charset="0"/>
                            </a:rPr>
                            <a:t>4. Easily measured in plasma &amp; urine.</a:t>
                          </a:r>
                        </a:p>
                        <a:p>
                          <a:pPr marL="0" indent="0">
                            <a:buFontTx/>
                            <a:buNone/>
                          </a:pPr>
                          <a:r>
                            <a:rPr lang="en-GB" altLang="ar-SA" sz="1600" b="0" dirty="0" smtClean="0">
                              <a:solidFill>
                                <a:schemeClr val="tx1"/>
                              </a:solidFill>
                              <a:latin typeface="Gill Sans MT" panose="020B0502020104020203" pitchFamily="34" charset="0"/>
                            </a:rPr>
                            <a:t>5. Non toxic.</a:t>
                          </a:r>
                        </a:p>
                      </a:txBody>
                      <a:tcPr>
                        <a:solidFill>
                          <a:srgbClr val="F9FCFD"/>
                        </a:solidFill>
                      </a:tcPr>
                    </a:tc>
                    <a:tc>
                      <a:txBody>
                        <a:bodyPr/>
                        <a:lstStyle/>
                        <a:p>
                          <a:pPr algn="ctr" rtl="1"/>
                          <a:endParaRPr lang="en-US" altLang="ar-SA" sz="1600" b="1" i="1" u="none" dirty="0" smtClean="0">
                            <a:solidFill>
                              <a:schemeClr val="tx1"/>
                            </a:solidFill>
                            <a:latin typeface="Gill Sans MT" panose="020B0502020104020203" pitchFamily="34" charset="0"/>
                          </a:endParaRPr>
                        </a:p>
                        <a:p>
                          <a:pPr algn="ctr" rtl="1"/>
                          <a:endParaRPr lang="en-US" altLang="ar-SA" sz="1600" b="1" i="1" u="none" dirty="0" smtClean="0">
                            <a:solidFill>
                              <a:schemeClr val="tx1"/>
                            </a:solidFill>
                            <a:latin typeface="Gill Sans MT" panose="020B0502020104020203" pitchFamily="34" charset="0"/>
                          </a:endParaRPr>
                        </a:p>
                        <a:p>
                          <a:pPr algn="ctr" rtl="1"/>
                          <a:r>
                            <a:rPr lang="en-GB" altLang="ar-SA" sz="1600" b="1" i="0" u="none" dirty="0" smtClean="0">
                              <a:solidFill>
                                <a:schemeClr val="tx1"/>
                              </a:solidFill>
                              <a:latin typeface="Gill Sans MT" panose="020B0502020104020203" pitchFamily="34" charset="0"/>
                            </a:rPr>
                            <a:t>Plasma Clearance Tests </a:t>
                          </a:r>
                          <a:endParaRPr lang="ar-SA" sz="1600" b="1" i="0" u="none" dirty="0">
                            <a:solidFill>
                              <a:schemeClr val="tx1"/>
                            </a:solidFill>
                            <a:latin typeface="Gill Sans MT" panose="020B0502020104020203" pitchFamily="34" charset="0"/>
                          </a:endParaRPr>
                        </a:p>
                      </a:txBody>
                      <a:tcPr>
                        <a:solidFill>
                          <a:srgbClr val="F9FCFD"/>
                        </a:solidFill>
                      </a:tcPr>
                    </a:tc>
                  </a:tr>
                  <a:tr h="103080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ar-SA" sz="1600" b="0" kern="0" dirty="0" smtClean="0">
                              <a:solidFill>
                                <a:schemeClr val="tx1"/>
                              </a:solidFill>
                              <a:latin typeface="Gill Sans MT" panose="020B0502020104020203" pitchFamily="34" charset="0"/>
                            </a:rPr>
                            <a:t>If the substance is </a:t>
                          </a:r>
                          <a:r>
                            <a:rPr lang="en-US" altLang="ar-SA" sz="1600" b="0" kern="0" dirty="0" smtClean="0">
                              <a:solidFill>
                                <a:srgbClr val="FF0000"/>
                              </a:solidFill>
                              <a:latin typeface="Gill Sans MT" panose="020B0502020104020203" pitchFamily="34" charset="0"/>
                            </a:rPr>
                            <a:t>freely filtered </a:t>
                          </a:r>
                          <a:r>
                            <a:rPr lang="en-US" altLang="ar-SA" sz="1600" b="0" kern="0" dirty="0" smtClean="0">
                              <a:solidFill>
                                <a:schemeClr val="tx1"/>
                              </a:solidFill>
                              <a:latin typeface="Gill Sans MT" panose="020B0502020104020203" pitchFamily="34" charset="0"/>
                            </a:rPr>
                            <a:t>at the glomeruli and is </a:t>
                          </a:r>
                          <a:r>
                            <a:rPr lang="en-US" altLang="ar-SA" sz="1600" b="0" kern="0" dirty="0" smtClean="0">
                              <a:solidFill>
                                <a:srgbClr val="FF0000"/>
                              </a:solidFill>
                              <a:latin typeface="Gill Sans MT" panose="020B0502020104020203" pitchFamily="34" charset="0"/>
                            </a:rPr>
                            <a:t>not reabsorbed, secreted or metabolized</a:t>
                          </a:r>
                          <a:r>
                            <a:rPr lang="en-US" altLang="ar-SA" sz="1600" b="0" kern="0" dirty="0" smtClean="0">
                              <a:solidFill>
                                <a:schemeClr val="tx1"/>
                              </a:solidFill>
                              <a:latin typeface="Gill Sans MT" panose="020B0502020104020203" pitchFamily="34" charset="0"/>
                            </a:rPr>
                            <a:t> in the nephron </a:t>
                          </a:r>
                          <a:r>
                            <a:rPr lang="en-US" altLang="ar-SA" sz="1600" b="0" i="1" kern="0" dirty="0" smtClean="0">
                              <a:solidFill>
                                <a:schemeClr val="bg1">
                                  <a:lumMod val="50000"/>
                                </a:schemeClr>
                              </a:solidFill>
                              <a:latin typeface="Gill Sans MT" panose="020B0502020104020203" pitchFamily="34" charset="0"/>
                            </a:rPr>
                            <a:t>(such as Inulin)</a:t>
                          </a:r>
                          <a:r>
                            <a:rPr lang="en-US" altLang="ar-SA" sz="1600" b="0" kern="0" dirty="0" smtClean="0">
                              <a:solidFill>
                                <a:schemeClr val="tx1"/>
                              </a:solidFill>
                              <a:latin typeface="Gill Sans MT" panose="020B0502020104020203" pitchFamily="34" charset="0"/>
                            </a:rPr>
                            <a:t>, then:</a:t>
                          </a:r>
                        </a:p>
                        <a:p>
                          <a:pPr algn="ctr" rtl="1"/>
                          <a:r>
                            <a:rPr lang="en-US" altLang="ar-SA" sz="1600" b="0" kern="0" dirty="0" smtClean="0">
                              <a:solidFill>
                                <a:srgbClr val="002060"/>
                              </a:solidFill>
                              <a:latin typeface="Gill Sans MT" panose="020B0502020104020203" pitchFamily="34" charset="0"/>
                            </a:rPr>
                            <a:t>Amount </a:t>
                          </a:r>
                          <a:r>
                            <a:rPr lang="en-US" altLang="ar-SA" sz="1600" b="0" kern="0" dirty="0" smtClean="0">
                              <a:solidFill>
                                <a:srgbClr val="FF0000"/>
                              </a:solidFill>
                              <a:latin typeface="Gill Sans MT" panose="020B0502020104020203" pitchFamily="34" charset="0"/>
                            </a:rPr>
                            <a:t>filtered</a:t>
                          </a:r>
                          <a:r>
                            <a:rPr lang="en-US" altLang="ar-SA" sz="1600" b="0" kern="0" dirty="0" smtClean="0">
                              <a:solidFill>
                                <a:srgbClr val="002060"/>
                              </a:solidFill>
                              <a:latin typeface="Gill Sans MT" panose="020B0502020104020203" pitchFamily="34" charset="0"/>
                            </a:rPr>
                            <a:t> per minute = Amount </a:t>
                          </a:r>
                          <a:r>
                            <a:rPr lang="en-US" altLang="ar-SA" sz="1600" b="0" kern="0" dirty="0" smtClean="0">
                              <a:solidFill>
                                <a:srgbClr val="FF0000"/>
                              </a:solidFill>
                              <a:latin typeface="Gill Sans MT" panose="020B0502020104020203" pitchFamily="34" charset="0"/>
                            </a:rPr>
                            <a:t>excreted</a:t>
                          </a:r>
                          <a:r>
                            <a:rPr lang="en-US" altLang="ar-SA" sz="1600" b="0" kern="0" dirty="0" smtClean="0">
                              <a:solidFill>
                                <a:srgbClr val="002060"/>
                              </a:solidFill>
                              <a:latin typeface="Gill Sans MT" panose="020B0502020104020203" pitchFamily="34" charset="0"/>
                            </a:rPr>
                            <a:t> per minute</a:t>
                          </a:r>
                        </a:p>
                        <a:p>
                          <a:pPr algn="ctr" rtl="1"/>
                          <a:r>
                            <a:rPr lang="en-US" altLang="ar-SA" sz="1600" b="0" kern="0" dirty="0" smtClean="0">
                              <a:solidFill>
                                <a:srgbClr val="FF0000"/>
                              </a:solidFill>
                              <a:latin typeface="Gill Sans MT" panose="020B0502020104020203" pitchFamily="34" charset="0"/>
                            </a:rPr>
                            <a:t>            [sub]</a:t>
                          </a:r>
                          <a:r>
                            <a:rPr lang="en-US" altLang="ar-SA" sz="1600" b="0" kern="0" baseline="-25000" dirty="0" smtClean="0">
                              <a:solidFill>
                                <a:srgbClr val="FF0000"/>
                              </a:solidFill>
                              <a:latin typeface="Gill Sans MT" panose="020B0502020104020203" pitchFamily="34" charset="0"/>
                            </a:rPr>
                            <a:t>plasma</a:t>
                          </a:r>
                          <a:r>
                            <a:rPr lang="en-US" altLang="ar-SA" sz="1600" b="0" kern="0" dirty="0" smtClean="0">
                              <a:solidFill>
                                <a:srgbClr val="FF0000"/>
                              </a:solidFill>
                              <a:latin typeface="Gill Sans MT" panose="020B0502020104020203" pitchFamily="34" charset="0"/>
                            </a:rPr>
                            <a:t> x GFR     =     [sub]</a:t>
                          </a:r>
                          <a:r>
                            <a:rPr lang="en-US" altLang="ar-SA" sz="1600" b="0" kern="0" baseline="-25000" dirty="0" smtClean="0">
                              <a:solidFill>
                                <a:srgbClr val="FF0000"/>
                              </a:solidFill>
                              <a:latin typeface="Gill Sans MT" panose="020B0502020104020203" pitchFamily="34" charset="0"/>
                            </a:rPr>
                            <a:t>urine</a:t>
                          </a:r>
                          <a:r>
                            <a:rPr lang="en-US" altLang="ar-SA" sz="1600" b="0" kern="0" dirty="0" smtClean="0">
                              <a:solidFill>
                                <a:srgbClr val="FF0000"/>
                              </a:solidFill>
                              <a:latin typeface="Gill Sans MT" panose="020B0502020104020203" pitchFamily="34" charset="0"/>
                            </a:rPr>
                            <a:t> x urine flow rate</a:t>
                          </a:r>
                          <a:endParaRPr lang="ar-SA" sz="1600" b="0" dirty="0">
                            <a:solidFill>
                              <a:srgbClr val="FF0000"/>
                            </a:solidFill>
                            <a:latin typeface="Gill Sans MT" panose="020B0502020104020203" pitchFamily="34" charset="0"/>
                          </a:endParaRPr>
                        </a:p>
                      </a:txBody>
                      <a:tcPr>
                        <a:solidFill>
                          <a:srgbClr val="FFFFFF"/>
                        </a:solidFill>
                      </a:tcPr>
                    </a:tc>
                    <a:tc>
                      <a:txBody>
                        <a:bodyPr/>
                        <a:lstStyle/>
                        <a:p>
                          <a:pPr algn="ctr" rtl="1"/>
                          <a:endParaRPr lang="en-US" sz="1600" b="1" dirty="0" smtClean="0">
                            <a:latin typeface="Gill Sans MT" panose="020B0502020104020203" pitchFamily="34" charset="0"/>
                          </a:endParaRPr>
                        </a:p>
                        <a:p>
                          <a:pPr algn="ctr" rtl="1"/>
                          <a:r>
                            <a:rPr lang="en-US" sz="1600" b="1" dirty="0" smtClean="0">
                              <a:latin typeface="Gill Sans MT" panose="020B0502020104020203" pitchFamily="34" charset="0"/>
                            </a:rPr>
                            <a:t>Assume</a:t>
                          </a:r>
                          <a:r>
                            <a:rPr lang="en-US" sz="1600" b="1" baseline="0" dirty="0" smtClean="0">
                              <a:latin typeface="Gill Sans MT" panose="020B0502020104020203" pitchFamily="34" charset="0"/>
                            </a:rPr>
                            <a:t> </a:t>
                          </a:r>
                          <a:endParaRPr lang="ar-SA" sz="1600" b="1" dirty="0">
                            <a:latin typeface="Gill Sans MT" panose="020B0502020104020203" pitchFamily="34" charset="0"/>
                          </a:endParaRPr>
                        </a:p>
                      </a:txBody>
                      <a:tcPr>
                        <a:solidFill>
                          <a:srgbClr val="FFFFFF"/>
                        </a:solidFill>
                      </a:tcPr>
                    </a:tc>
                  </a:tr>
                </a:tbl>
              </a:graphicData>
            </a:graphic>
          </p:graphicFrame>
        </mc:Choice>
        <mc:Fallback xmlns="">
          <p:graphicFrame>
            <p:nvGraphicFramePr>
              <p:cNvPr id="6" name="جدول 6"/>
              <p:cNvGraphicFramePr>
                <a:graphicFrameLocks noGrp="1"/>
              </p:cNvGraphicFramePr>
              <p:nvPr>
                <p:extLst>
                  <p:ext uri="{D42A27DB-BD31-4B8C-83A1-F6EECF244321}">
                    <p14:modId xmlns:p14="http://schemas.microsoft.com/office/powerpoint/2010/main" val="3656163561"/>
                  </p:ext>
                </p:extLst>
              </p:nvPr>
            </p:nvGraphicFramePr>
            <p:xfrm>
              <a:off x="405799" y="1052736"/>
              <a:ext cx="11377264" cy="5216589"/>
            </p:xfrm>
            <a:graphic>
              <a:graphicData uri="http://schemas.openxmlformats.org/drawingml/2006/table">
                <a:tbl>
                  <a:tblPr rtl="1" firstRow="1" bandRow="1">
                    <a:tableStyleId>{616DA210-FB5B-4158-B5E0-FEB733F419BA}</a:tableStyleId>
                  </a:tblPr>
                  <a:tblGrid>
                    <a:gridCol w="8719531"/>
                    <a:gridCol w="2657733"/>
                  </a:tblGrid>
                  <a:tr h="975360">
                    <a:tc>
                      <a:txBody>
                        <a:bodyPr/>
                        <a:lstStyle/>
                        <a:p>
                          <a:pPr algn="ctr" rtl="1"/>
                          <a:r>
                            <a:rPr lang="en-GB" altLang="ar-SA" sz="1800" b="1" dirty="0" smtClean="0">
                              <a:solidFill>
                                <a:schemeClr val="tx2">
                                  <a:lumMod val="50000"/>
                                </a:schemeClr>
                              </a:solidFill>
                              <a:latin typeface="Gill Sans MT" panose="020B0502020104020203" pitchFamily="34" charset="0"/>
                              <a:ea typeface="Arial" panose="020B0604020202020204" pitchFamily="34" charset="0"/>
                            </a:rPr>
                            <a:t>The clearance value of a certain substance :</a:t>
                          </a:r>
                        </a:p>
                        <a:p>
                          <a:pPr marL="0" marR="0" lvl="1" indent="0" algn="ctr" defTabSz="914400" rtl="1" eaLnBrk="1" fontAlgn="auto" latinLnBrk="0" hangingPunct="1">
                            <a:lnSpc>
                              <a:spcPct val="100000"/>
                            </a:lnSpc>
                            <a:spcBef>
                              <a:spcPts val="0"/>
                            </a:spcBef>
                            <a:spcAft>
                              <a:spcPts val="0"/>
                            </a:spcAft>
                            <a:buClrTx/>
                            <a:buSzTx/>
                            <a:buFontTx/>
                            <a:buNone/>
                            <a:tabLst/>
                            <a:defRPr/>
                          </a:pPr>
                          <a:r>
                            <a:rPr lang="en-GB" altLang="ar-SA" sz="2000" b="0" i="1" dirty="0" smtClean="0">
                              <a:ea typeface="Arial" panose="020B0604020202020204" pitchFamily="34" charset="0"/>
                            </a:rPr>
                            <a:t>[</a:t>
                          </a:r>
                          <a:r>
                            <a:rPr lang="en-GB" altLang="ar-SA" sz="2000" b="0" i="1" dirty="0" smtClean="0">
                              <a:solidFill>
                                <a:schemeClr val="tx2">
                                  <a:lumMod val="50000"/>
                                </a:schemeClr>
                              </a:solidFill>
                              <a:ea typeface="Arial" panose="020B0604020202020204" pitchFamily="34" charset="0"/>
                            </a:rPr>
                            <a:t>means </a:t>
                          </a:r>
                          <a:r>
                            <a:rPr lang="en-GB" altLang="ar-SA" sz="1800" b="0" i="1" dirty="0" smtClean="0">
                              <a:solidFill>
                                <a:schemeClr val="tx2">
                                  <a:lumMod val="50000"/>
                                </a:schemeClr>
                              </a:solidFill>
                              <a:ea typeface="Arial" panose="020B0604020202020204" pitchFamily="34" charset="0"/>
                            </a:rPr>
                            <a:t>the</a:t>
                          </a:r>
                          <a:r>
                            <a:rPr lang="en-GB" altLang="ar-SA" sz="1800" b="0" i="1" dirty="0" smtClean="0">
                              <a:solidFill>
                                <a:srgbClr val="FF0000"/>
                              </a:solidFill>
                              <a:ea typeface="Arial" panose="020B0604020202020204" pitchFamily="34" charset="0"/>
                            </a:rPr>
                            <a:t> volume </a:t>
                          </a:r>
                          <a:r>
                            <a:rPr lang="en-GB" altLang="ar-SA" sz="1800" b="0" i="1" dirty="0" smtClean="0">
                              <a:solidFill>
                                <a:schemeClr val="tx2">
                                  <a:lumMod val="50000"/>
                                </a:schemeClr>
                              </a:solidFill>
                              <a:ea typeface="Arial" panose="020B0604020202020204" pitchFamily="34" charset="0"/>
                            </a:rPr>
                            <a:t>of plasma which is cleared from this</a:t>
                          </a:r>
                        </a:p>
                        <a:p>
                          <a:pPr marL="0" marR="0" lvl="1" indent="0" algn="ctr" defTabSz="914400" rtl="1" eaLnBrk="1" fontAlgn="auto" latinLnBrk="0" hangingPunct="1">
                            <a:lnSpc>
                              <a:spcPct val="100000"/>
                            </a:lnSpc>
                            <a:spcBef>
                              <a:spcPts val="0"/>
                            </a:spcBef>
                            <a:spcAft>
                              <a:spcPts val="0"/>
                            </a:spcAft>
                            <a:buClrTx/>
                            <a:buSzTx/>
                            <a:buFontTx/>
                            <a:buNone/>
                            <a:tabLst/>
                            <a:defRPr/>
                          </a:pPr>
                          <a:r>
                            <a:rPr lang="en-GB" altLang="ar-SA" sz="2000" b="0" i="1" dirty="0" smtClean="0">
                              <a:solidFill>
                                <a:schemeClr val="tx2">
                                  <a:lumMod val="50000"/>
                                </a:schemeClr>
                              </a:solidFill>
                              <a:ea typeface="Arial" panose="020B0604020202020204" pitchFamily="34" charset="0"/>
                            </a:rPr>
                            <a:t>substance in urine </a:t>
                          </a:r>
                          <a:r>
                            <a:rPr lang="en-US" altLang="en-US" sz="2000" b="0" i="1" dirty="0" smtClean="0">
                              <a:solidFill>
                                <a:srgbClr val="FF0000"/>
                              </a:solidFill>
                              <a:latin typeface="Gill Sans MT" pitchFamily="34" charset="0"/>
                            </a:rPr>
                            <a:t>each minute</a:t>
                          </a:r>
                          <a:r>
                            <a:rPr lang="en-US" altLang="en-US" sz="1800" b="0" i="1" dirty="0" smtClean="0">
                              <a:solidFill>
                                <a:schemeClr val="tx1"/>
                              </a:solidFill>
                              <a:latin typeface="Gill Sans MT" pitchFamily="34" charset="0"/>
                            </a:rPr>
                            <a:t>].</a:t>
                          </a:r>
                          <a:r>
                            <a:rPr lang="ar-SA" altLang="en-US" sz="1800" b="0" i="1" baseline="0" dirty="0" smtClean="0">
                              <a:solidFill>
                                <a:schemeClr val="bg1">
                                  <a:lumMod val="50000"/>
                                </a:schemeClr>
                              </a:solidFill>
                              <a:latin typeface="Gill Sans MT" pitchFamily="34" charset="0"/>
                            </a:rPr>
                            <a:t> </a:t>
                          </a:r>
                          <a:endParaRPr lang="en-US" altLang="en-US" sz="1800" b="0" i="1" dirty="0" smtClean="0">
                            <a:solidFill>
                              <a:schemeClr val="bg1">
                                <a:lumMod val="50000"/>
                              </a:schemeClr>
                            </a:solidFill>
                            <a:latin typeface="Gill Sans MT" pitchFamily="34" charset="0"/>
                          </a:endParaRPr>
                        </a:p>
                      </a:txBody>
                      <a:tcPr>
                        <a:solidFill>
                          <a:srgbClr val="F9FCFD"/>
                        </a:solidFill>
                      </a:tcPr>
                    </a:tc>
                    <a:tc>
                      <a:txBody>
                        <a:bodyPr/>
                        <a:lstStyle/>
                        <a:p>
                          <a:pPr algn="ctr" rtl="1"/>
                          <a:endParaRPr lang="en-GB" altLang="ar-SA" sz="1600" b="1" dirty="0" smtClean="0">
                            <a:latin typeface="Gill Sans MT" panose="020B0502020104020203" pitchFamily="34" charset="0"/>
                          </a:endParaRPr>
                        </a:p>
                        <a:p>
                          <a:pPr algn="ctr" rtl="1"/>
                          <a:r>
                            <a:rPr lang="en-GB" altLang="ar-SA" sz="1600" b="1" dirty="0" smtClean="0">
                              <a:latin typeface="Gill Sans MT" panose="020B0502020104020203" pitchFamily="34" charset="0"/>
                            </a:rPr>
                            <a:t>Definition</a:t>
                          </a:r>
                        </a:p>
                      </a:txBody>
                      <a:tcPr>
                        <a:solidFill>
                          <a:srgbClr val="F9FCFD"/>
                        </a:solidFill>
                      </a:tcPr>
                    </a:tc>
                  </a:tr>
                  <a:tr h="1589469">
                    <a:tc>
                      <a:txBody>
                        <a:bodyPr/>
                        <a:lstStyle/>
                        <a:p>
                          <a:endParaRPr lang="en-US"/>
                        </a:p>
                      </a:txBody>
                      <a:tcPr>
                        <a:blipFill rotWithShape="0">
                          <a:blip r:embed="rId2"/>
                          <a:stretch>
                            <a:fillRect l="-70" t="-63218" r="-30748" b="-171648"/>
                          </a:stretch>
                        </a:blipFill>
                      </a:tcPr>
                    </a:tc>
                    <a:tc>
                      <a:txBody>
                        <a:bodyPr/>
                        <a:lstStyle/>
                        <a:p>
                          <a:pPr algn="ctr" rtl="1"/>
                          <a:endParaRPr lang="en-GB" altLang="ar-SA" sz="1600" b="1" dirty="0" smtClean="0">
                            <a:latin typeface="Gill Sans MT" panose="020B0502020104020203" pitchFamily="34" charset="0"/>
                          </a:endParaRPr>
                        </a:p>
                        <a:p>
                          <a:pPr algn="ctr" rtl="1"/>
                          <a:r>
                            <a:rPr lang="en-GB" altLang="ar-SA" sz="1600" b="1" dirty="0" smtClean="0">
                              <a:latin typeface="Gill Sans MT" panose="020B0502020104020203" pitchFamily="34" charset="0"/>
                            </a:rPr>
                            <a:t>Calculation</a:t>
                          </a:r>
                        </a:p>
                        <a:p>
                          <a:pPr algn="ctr" rtl="1"/>
                          <a:endParaRPr lang="ar-SA" sz="1600" b="1" dirty="0">
                            <a:latin typeface="Gill Sans MT" panose="020B0502020104020203" pitchFamily="34" charset="0"/>
                          </a:endParaRPr>
                        </a:p>
                      </a:txBody>
                      <a:tcPr>
                        <a:solidFill>
                          <a:srgbClr val="FFFFFF"/>
                        </a:solidFill>
                      </a:tcPr>
                    </a:tc>
                  </a:tr>
                  <a:tr h="158496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GB" altLang="ar-SA" sz="1600" b="1" u="none" dirty="0" smtClean="0">
                              <a:solidFill>
                                <a:schemeClr val="tx1"/>
                              </a:solidFill>
                              <a:latin typeface="Gill Sans MT" panose="020B0502020104020203" pitchFamily="34" charset="0"/>
                            </a:rPr>
                            <a:t>The properties of any </a:t>
                          </a:r>
                          <a:r>
                            <a:rPr lang="en-GB" altLang="ar-SA" sz="1600" b="0" u="none" dirty="0" smtClean="0">
                              <a:solidFill>
                                <a:srgbClr val="FF0000"/>
                              </a:solidFill>
                              <a:latin typeface="Gill Sans MT" panose="020B0502020104020203" pitchFamily="34" charset="0"/>
                            </a:rPr>
                            <a:t>exogenous</a:t>
                          </a:r>
                          <a:r>
                            <a:rPr lang="en-GB" altLang="ar-SA" sz="1600" b="1" u="none" dirty="0" smtClean="0">
                              <a:solidFill>
                                <a:schemeClr val="tx1"/>
                              </a:solidFill>
                              <a:latin typeface="Gill Sans MT" panose="020B0502020104020203" pitchFamily="34" charset="0"/>
                            </a:rPr>
                            <a:t> substance </a:t>
                          </a:r>
                          <a:r>
                            <a:rPr lang="en-GB" altLang="ar-SA" sz="1600" b="1" i="1" u="none" dirty="0" smtClean="0">
                              <a:solidFill>
                                <a:schemeClr val="tx1"/>
                              </a:solidFill>
                              <a:latin typeface="Gill Sans MT" panose="020B0502020104020203" pitchFamily="34" charset="0"/>
                            </a:rPr>
                            <a:t>used in </a:t>
                          </a:r>
                          <a:r>
                            <a:rPr lang="en-GB" altLang="ar-SA" sz="1600" b="0" i="0" u="none" dirty="0" smtClean="0">
                              <a:solidFill>
                                <a:srgbClr val="FF0000"/>
                              </a:solidFill>
                              <a:latin typeface="Gill Sans MT" panose="020B0502020104020203" pitchFamily="34" charset="0"/>
                            </a:rPr>
                            <a:t>plasma </a:t>
                          </a:r>
                          <a:r>
                            <a:rPr lang="en-GB" altLang="ar-SA" sz="1600" b="0" i="1" u="sng" dirty="0" smtClean="0">
                              <a:solidFill>
                                <a:srgbClr val="002060"/>
                              </a:solidFill>
                              <a:latin typeface="Gill Sans MT" panose="020B0502020104020203" pitchFamily="34" charset="0"/>
                            </a:rPr>
                            <a:t>clearance tests</a:t>
                          </a:r>
                          <a:r>
                            <a:rPr lang="en-US" altLang="ar-SA" sz="1600" b="0" i="1" u="sng" dirty="0" smtClean="0">
                              <a:solidFill>
                                <a:srgbClr val="002060"/>
                              </a:solidFill>
                              <a:latin typeface="Gill Sans MT" panose="020B0502020104020203" pitchFamily="34" charset="0"/>
                            </a:rPr>
                            <a:t> </a:t>
                          </a:r>
                          <a:r>
                            <a:rPr lang="en-US" altLang="ar-SA" sz="1600" b="1" i="1" u="none" dirty="0" smtClean="0">
                              <a:solidFill>
                                <a:schemeClr val="tx1"/>
                              </a:solidFill>
                              <a:latin typeface="Gill Sans MT" panose="020B0502020104020203" pitchFamily="34" charset="0"/>
                            </a:rPr>
                            <a:t>are:</a:t>
                          </a:r>
                          <a:r>
                            <a:rPr lang="en-GB" altLang="ar-SA" sz="1800" b="0" u="none" dirty="0" smtClean="0">
                              <a:solidFill>
                                <a:schemeClr val="tx1"/>
                              </a:solidFill>
                              <a:latin typeface="Gill Sans MT" panose="020B0502020104020203" pitchFamily="34" charset="0"/>
                            </a:rPr>
                            <a:t> </a:t>
                          </a:r>
                          <a:endParaRPr lang="ar-SA" b="0" u="none" dirty="0" smtClean="0">
                            <a:solidFill>
                              <a:schemeClr val="tx1"/>
                            </a:solidFill>
                            <a:latin typeface="Gill Sans MT" panose="020B0502020104020203" pitchFamily="34" charset="0"/>
                          </a:endParaRPr>
                        </a:p>
                        <a:p>
                          <a:pPr marL="0" indent="0">
                            <a:buFontTx/>
                            <a:buNone/>
                          </a:pPr>
                          <a:r>
                            <a:rPr lang="en-GB" altLang="ar-SA" sz="1600" b="0" dirty="0" smtClean="0">
                              <a:solidFill>
                                <a:schemeClr val="tx1"/>
                              </a:solidFill>
                              <a:latin typeface="Gill Sans MT" panose="020B0502020104020203" pitchFamily="34" charset="0"/>
                            </a:rPr>
                            <a:t>1. Stays in the plasma</a:t>
                          </a:r>
                          <a:r>
                            <a:rPr lang="en-GB" altLang="ar-SA" sz="1600" b="0" dirty="0" smtClean="0">
                              <a:solidFill>
                                <a:srgbClr val="0000CC"/>
                              </a:solidFill>
                              <a:latin typeface="Gill Sans MT" panose="020B0502020104020203" pitchFamily="34" charset="0"/>
                            </a:rPr>
                            <a:t> </a:t>
                          </a:r>
                          <a:r>
                            <a:rPr lang="en-GB" altLang="ar-SA" sz="1600" b="0" dirty="0" smtClean="0">
                              <a:solidFill>
                                <a:schemeClr val="tx1"/>
                              </a:solidFill>
                              <a:latin typeface="Gill Sans MT" panose="020B0502020104020203" pitchFamily="34" charset="0"/>
                            </a:rPr>
                            <a:t>(</a:t>
                          </a:r>
                          <a:r>
                            <a:rPr lang="en-GB" altLang="ar-SA" sz="1600" b="0" dirty="0" smtClean="0">
                              <a:solidFill>
                                <a:srgbClr val="FF0000"/>
                              </a:solidFill>
                              <a:latin typeface="Gill Sans MT" panose="020B0502020104020203" pitchFamily="34" charset="0"/>
                            </a:rPr>
                            <a:t>does not enter the RBC</a:t>
                          </a:r>
                          <a:r>
                            <a:rPr lang="en-GB" altLang="en-US" sz="1600" b="0" dirty="0" smtClean="0">
                              <a:solidFill>
                                <a:srgbClr val="FF0000"/>
                              </a:solidFill>
                              <a:latin typeface="Gill Sans MT" panose="020B0502020104020203" pitchFamily="34" charset="0"/>
                            </a:rPr>
                            <a:t>’</a:t>
                          </a:r>
                          <a:r>
                            <a:rPr lang="en-GB" altLang="ar-SA" sz="1600" b="0" dirty="0" smtClean="0">
                              <a:solidFill>
                                <a:srgbClr val="FF0000"/>
                              </a:solidFill>
                              <a:latin typeface="Gill Sans MT" panose="020B0502020104020203" pitchFamily="34" charset="0"/>
                            </a:rPr>
                            <a:t>s</a:t>
                          </a:r>
                          <a:r>
                            <a:rPr lang="en-GB" altLang="ar-SA" sz="1600" b="0" dirty="0" smtClean="0">
                              <a:solidFill>
                                <a:schemeClr val="tx1"/>
                              </a:solidFill>
                              <a:latin typeface="Gill Sans MT" panose="020B0502020104020203" pitchFamily="34" charset="0"/>
                            </a:rPr>
                            <a:t>)</a:t>
                          </a:r>
                          <a:r>
                            <a:rPr lang="en-GB" altLang="ar-SA" sz="1600" b="0" dirty="0" smtClean="0">
                              <a:latin typeface="Gill Sans MT" panose="020B0502020104020203" pitchFamily="34" charset="0"/>
                            </a:rPr>
                            <a:t>.</a:t>
                          </a:r>
                        </a:p>
                        <a:p>
                          <a:pPr marL="0" indent="0">
                            <a:buFontTx/>
                            <a:buNone/>
                          </a:pPr>
                          <a:r>
                            <a:rPr lang="en-GB" altLang="ar-SA" sz="1600" b="0" dirty="0" smtClean="0">
                              <a:solidFill>
                                <a:schemeClr val="tx1"/>
                              </a:solidFill>
                              <a:latin typeface="Gill Sans MT" panose="020B0502020104020203" pitchFamily="34" charset="0"/>
                            </a:rPr>
                            <a:t>2. Does not affect the renal functions.</a:t>
                          </a:r>
                        </a:p>
                        <a:p>
                          <a:pPr marL="0" indent="0">
                            <a:buFontTx/>
                            <a:buNone/>
                          </a:pPr>
                          <a:r>
                            <a:rPr lang="en-GB" altLang="ar-SA" sz="1600" b="0" dirty="0" smtClean="0">
                              <a:solidFill>
                                <a:schemeClr val="tx1"/>
                              </a:solidFill>
                              <a:latin typeface="Gill Sans MT" panose="020B0502020104020203" pitchFamily="34" charset="0"/>
                            </a:rPr>
                            <a:t>3. Not metabolized by the kidney.</a:t>
                          </a:r>
                        </a:p>
                        <a:p>
                          <a:pPr marL="0" indent="0">
                            <a:buFontTx/>
                            <a:buNone/>
                          </a:pPr>
                          <a:r>
                            <a:rPr lang="en-GB" altLang="ar-SA" sz="1600" b="0" dirty="0" smtClean="0">
                              <a:solidFill>
                                <a:schemeClr val="tx1"/>
                              </a:solidFill>
                              <a:latin typeface="Gill Sans MT" panose="020B0502020104020203" pitchFamily="34" charset="0"/>
                            </a:rPr>
                            <a:t>4. Easily measured in plasma &amp; urine.</a:t>
                          </a:r>
                        </a:p>
                        <a:p>
                          <a:pPr marL="0" indent="0">
                            <a:buFontTx/>
                            <a:buNone/>
                          </a:pPr>
                          <a:r>
                            <a:rPr lang="en-GB" altLang="ar-SA" sz="1600" b="0" dirty="0" smtClean="0">
                              <a:solidFill>
                                <a:schemeClr val="tx1"/>
                              </a:solidFill>
                              <a:latin typeface="Gill Sans MT" panose="020B0502020104020203" pitchFamily="34" charset="0"/>
                            </a:rPr>
                            <a:t>5. Non toxic.</a:t>
                          </a:r>
                        </a:p>
                      </a:txBody>
                      <a:tcPr>
                        <a:solidFill>
                          <a:srgbClr val="F9FCFD"/>
                        </a:solidFill>
                      </a:tcPr>
                    </a:tc>
                    <a:tc>
                      <a:txBody>
                        <a:bodyPr/>
                        <a:lstStyle/>
                        <a:p>
                          <a:pPr algn="ctr" rtl="1"/>
                          <a:endParaRPr lang="en-US" altLang="ar-SA" sz="1600" b="1" i="1" u="none" dirty="0" smtClean="0">
                            <a:solidFill>
                              <a:schemeClr val="tx1"/>
                            </a:solidFill>
                            <a:latin typeface="Gill Sans MT" panose="020B0502020104020203" pitchFamily="34" charset="0"/>
                          </a:endParaRPr>
                        </a:p>
                        <a:p>
                          <a:pPr algn="ctr" rtl="1"/>
                          <a:endParaRPr lang="en-US" altLang="ar-SA" sz="1600" b="1" i="1" u="none" dirty="0" smtClean="0">
                            <a:solidFill>
                              <a:schemeClr val="tx1"/>
                            </a:solidFill>
                            <a:latin typeface="Gill Sans MT" panose="020B0502020104020203" pitchFamily="34" charset="0"/>
                          </a:endParaRPr>
                        </a:p>
                        <a:p>
                          <a:pPr algn="ctr" rtl="1"/>
                          <a:r>
                            <a:rPr lang="en-GB" altLang="ar-SA" sz="1600" b="1" i="0" u="none" dirty="0" smtClean="0">
                              <a:solidFill>
                                <a:schemeClr val="tx1"/>
                              </a:solidFill>
                              <a:latin typeface="Gill Sans MT" panose="020B0502020104020203" pitchFamily="34" charset="0"/>
                            </a:rPr>
                            <a:t>Plasma Clearance Tests </a:t>
                          </a:r>
                          <a:endParaRPr lang="ar-SA" sz="1600" b="1" i="0" u="none" dirty="0">
                            <a:solidFill>
                              <a:schemeClr val="tx1"/>
                            </a:solidFill>
                            <a:latin typeface="Gill Sans MT" panose="020B0502020104020203" pitchFamily="34" charset="0"/>
                          </a:endParaRPr>
                        </a:p>
                      </a:txBody>
                      <a:tcPr>
                        <a:solidFill>
                          <a:srgbClr val="F9FCFD"/>
                        </a:solidFill>
                      </a:tcPr>
                    </a:tc>
                  </a:tr>
                  <a:tr h="10668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ar-SA" sz="1600" b="0" kern="0" dirty="0" smtClean="0">
                              <a:solidFill>
                                <a:schemeClr val="tx1"/>
                              </a:solidFill>
                              <a:latin typeface="Gill Sans MT" panose="020B0502020104020203" pitchFamily="34" charset="0"/>
                            </a:rPr>
                            <a:t>If the substance is </a:t>
                          </a:r>
                          <a:r>
                            <a:rPr lang="en-US" altLang="ar-SA" sz="1600" b="0" kern="0" dirty="0" smtClean="0">
                              <a:solidFill>
                                <a:srgbClr val="FF0000"/>
                              </a:solidFill>
                              <a:latin typeface="Gill Sans MT" panose="020B0502020104020203" pitchFamily="34" charset="0"/>
                            </a:rPr>
                            <a:t>freely filtered </a:t>
                          </a:r>
                          <a:r>
                            <a:rPr lang="en-US" altLang="ar-SA" sz="1600" b="0" kern="0" dirty="0" smtClean="0">
                              <a:solidFill>
                                <a:schemeClr val="tx1"/>
                              </a:solidFill>
                              <a:latin typeface="Gill Sans MT" panose="020B0502020104020203" pitchFamily="34" charset="0"/>
                            </a:rPr>
                            <a:t>at the glomeruli and is </a:t>
                          </a:r>
                          <a:r>
                            <a:rPr lang="en-US" altLang="ar-SA" sz="1600" b="0" kern="0" dirty="0" smtClean="0">
                              <a:solidFill>
                                <a:srgbClr val="FF0000"/>
                              </a:solidFill>
                              <a:latin typeface="Gill Sans MT" panose="020B0502020104020203" pitchFamily="34" charset="0"/>
                            </a:rPr>
                            <a:t>not reabsorbed, secreted or metabolized</a:t>
                          </a:r>
                          <a:r>
                            <a:rPr lang="en-US" altLang="ar-SA" sz="1600" b="0" kern="0" dirty="0" smtClean="0">
                              <a:solidFill>
                                <a:schemeClr val="tx1"/>
                              </a:solidFill>
                              <a:latin typeface="Gill Sans MT" panose="020B0502020104020203" pitchFamily="34" charset="0"/>
                            </a:rPr>
                            <a:t> in the nephron </a:t>
                          </a:r>
                          <a:r>
                            <a:rPr lang="en-US" altLang="ar-SA" sz="1600" b="0" i="1" kern="0" dirty="0" smtClean="0">
                              <a:solidFill>
                                <a:schemeClr val="bg1">
                                  <a:lumMod val="50000"/>
                                </a:schemeClr>
                              </a:solidFill>
                              <a:latin typeface="Gill Sans MT" panose="020B0502020104020203" pitchFamily="34" charset="0"/>
                            </a:rPr>
                            <a:t>(such as Inulin)</a:t>
                          </a:r>
                          <a:r>
                            <a:rPr lang="en-US" altLang="ar-SA" sz="1600" b="0" kern="0" dirty="0" smtClean="0">
                              <a:solidFill>
                                <a:schemeClr val="tx1"/>
                              </a:solidFill>
                              <a:latin typeface="Gill Sans MT" panose="020B0502020104020203" pitchFamily="34" charset="0"/>
                            </a:rPr>
                            <a:t>, then:</a:t>
                          </a:r>
                        </a:p>
                        <a:p>
                          <a:pPr algn="ctr" rtl="1"/>
                          <a:r>
                            <a:rPr lang="en-US" altLang="ar-SA" sz="1600" b="0" kern="0" dirty="0" smtClean="0">
                              <a:solidFill>
                                <a:srgbClr val="002060"/>
                              </a:solidFill>
                              <a:latin typeface="Gill Sans MT" panose="020B0502020104020203" pitchFamily="34" charset="0"/>
                            </a:rPr>
                            <a:t>Amount </a:t>
                          </a:r>
                          <a:r>
                            <a:rPr lang="en-US" altLang="ar-SA" sz="1600" b="0" kern="0" dirty="0" smtClean="0">
                              <a:solidFill>
                                <a:srgbClr val="FF0000"/>
                              </a:solidFill>
                              <a:latin typeface="Gill Sans MT" panose="020B0502020104020203" pitchFamily="34" charset="0"/>
                            </a:rPr>
                            <a:t>filtered</a:t>
                          </a:r>
                          <a:r>
                            <a:rPr lang="en-US" altLang="ar-SA" sz="1600" b="0" kern="0" dirty="0" smtClean="0">
                              <a:solidFill>
                                <a:srgbClr val="002060"/>
                              </a:solidFill>
                              <a:latin typeface="Gill Sans MT" panose="020B0502020104020203" pitchFamily="34" charset="0"/>
                            </a:rPr>
                            <a:t> per minute = Amount </a:t>
                          </a:r>
                          <a:r>
                            <a:rPr lang="en-US" altLang="ar-SA" sz="1600" b="0" kern="0" dirty="0" smtClean="0">
                              <a:solidFill>
                                <a:srgbClr val="FF0000"/>
                              </a:solidFill>
                              <a:latin typeface="Gill Sans MT" panose="020B0502020104020203" pitchFamily="34" charset="0"/>
                            </a:rPr>
                            <a:t>excreted</a:t>
                          </a:r>
                          <a:r>
                            <a:rPr lang="en-US" altLang="ar-SA" sz="1600" b="0" kern="0" dirty="0" smtClean="0">
                              <a:solidFill>
                                <a:srgbClr val="002060"/>
                              </a:solidFill>
                              <a:latin typeface="Gill Sans MT" panose="020B0502020104020203" pitchFamily="34" charset="0"/>
                            </a:rPr>
                            <a:t> per minute</a:t>
                          </a:r>
                        </a:p>
                        <a:p>
                          <a:pPr algn="ctr" rtl="1"/>
                          <a:r>
                            <a:rPr lang="en-US" altLang="ar-SA" sz="1600" b="0" kern="0" dirty="0" smtClean="0">
                              <a:solidFill>
                                <a:srgbClr val="FF0000"/>
                              </a:solidFill>
                              <a:latin typeface="Gill Sans MT" panose="020B0502020104020203" pitchFamily="34" charset="0"/>
                            </a:rPr>
                            <a:t>            [sub]</a:t>
                          </a:r>
                          <a:r>
                            <a:rPr lang="en-US" altLang="ar-SA" sz="1600" b="0" kern="0" baseline="-25000" dirty="0" smtClean="0">
                              <a:solidFill>
                                <a:srgbClr val="FF0000"/>
                              </a:solidFill>
                              <a:latin typeface="Gill Sans MT" panose="020B0502020104020203" pitchFamily="34" charset="0"/>
                            </a:rPr>
                            <a:t>plasma</a:t>
                          </a:r>
                          <a:r>
                            <a:rPr lang="en-US" altLang="ar-SA" sz="1600" b="0" kern="0" dirty="0" smtClean="0">
                              <a:solidFill>
                                <a:srgbClr val="FF0000"/>
                              </a:solidFill>
                              <a:latin typeface="Gill Sans MT" panose="020B0502020104020203" pitchFamily="34" charset="0"/>
                            </a:rPr>
                            <a:t> x GFR     =     [sub]</a:t>
                          </a:r>
                          <a:r>
                            <a:rPr lang="en-US" altLang="ar-SA" sz="1600" b="0" kern="0" baseline="-25000" dirty="0" smtClean="0">
                              <a:solidFill>
                                <a:srgbClr val="FF0000"/>
                              </a:solidFill>
                              <a:latin typeface="Gill Sans MT" panose="020B0502020104020203" pitchFamily="34" charset="0"/>
                            </a:rPr>
                            <a:t>urine</a:t>
                          </a:r>
                          <a:r>
                            <a:rPr lang="en-US" altLang="ar-SA" sz="1600" b="0" kern="0" dirty="0" smtClean="0">
                              <a:solidFill>
                                <a:srgbClr val="FF0000"/>
                              </a:solidFill>
                              <a:latin typeface="Gill Sans MT" panose="020B0502020104020203" pitchFamily="34" charset="0"/>
                            </a:rPr>
                            <a:t> x urine flow rate</a:t>
                          </a:r>
                          <a:endParaRPr lang="ar-SA" sz="1600" b="0" dirty="0">
                            <a:solidFill>
                              <a:srgbClr val="FF0000"/>
                            </a:solidFill>
                            <a:latin typeface="Gill Sans MT" panose="020B0502020104020203" pitchFamily="34" charset="0"/>
                          </a:endParaRPr>
                        </a:p>
                      </a:txBody>
                      <a:tcPr>
                        <a:solidFill>
                          <a:srgbClr val="FFFFFF"/>
                        </a:solidFill>
                      </a:tcPr>
                    </a:tc>
                    <a:tc>
                      <a:txBody>
                        <a:bodyPr/>
                        <a:lstStyle/>
                        <a:p>
                          <a:pPr algn="ctr" rtl="1"/>
                          <a:endParaRPr lang="en-US" sz="1600" b="1" dirty="0" smtClean="0">
                            <a:latin typeface="Gill Sans MT" panose="020B0502020104020203" pitchFamily="34" charset="0"/>
                          </a:endParaRPr>
                        </a:p>
                        <a:p>
                          <a:pPr algn="ctr" rtl="1"/>
                          <a:r>
                            <a:rPr lang="en-US" sz="1600" b="1" dirty="0" smtClean="0">
                              <a:latin typeface="Gill Sans MT" panose="020B0502020104020203" pitchFamily="34" charset="0"/>
                            </a:rPr>
                            <a:t>Assume</a:t>
                          </a:r>
                          <a:r>
                            <a:rPr lang="en-US" sz="1600" b="1" baseline="0" dirty="0" smtClean="0">
                              <a:latin typeface="Gill Sans MT" panose="020B0502020104020203" pitchFamily="34" charset="0"/>
                            </a:rPr>
                            <a:t> </a:t>
                          </a:r>
                          <a:endParaRPr lang="ar-SA" sz="1600" b="1" dirty="0">
                            <a:latin typeface="Gill Sans MT" panose="020B0502020104020203" pitchFamily="34" charset="0"/>
                          </a:endParaRPr>
                        </a:p>
                      </a:txBody>
                      <a:tcPr>
                        <a:solidFill>
                          <a:srgbClr val="FFFFFF"/>
                        </a:solidFill>
                      </a:tcPr>
                    </a:tc>
                  </a:tr>
                </a:tbl>
              </a:graphicData>
            </a:graphic>
          </p:graphicFrame>
        </mc:Fallback>
      </mc:AlternateContent>
    </p:spTree>
    <p:extLst>
      <p:ext uri="{BB962C8B-B14F-4D97-AF65-F5344CB8AC3E}">
        <p14:creationId xmlns:p14="http://schemas.microsoft.com/office/powerpoint/2010/main" val="370243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7831" y="6306518"/>
            <a:ext cx="2640913" cy="365760"/>
          </a:xfrm>
        </p:spPr>
        <p:txBody>
          <a:bodyPr/>
          <a:lstStyle/>
          <a:p>
            <a:fld id="{4929A69E-7D8F-4515-9605-0315ABD4F316}" type="slidenum">
              <a:rPr lang="en-US" smtClean="0"/>
              <a:t>9</a:t>
            </a:fld>
            <a:endParaRPr lang="en-US" dirty="0"/>
          </a:p>
        </p:txBody>
      </p:sp>
      <p:graphicFrame>
        <p:nvGraphicFramePr>
          <p:cNvPr id="10" name="Object 5"/>
          <p:cNvGraphicFramePr>
            <a:graphicFrameLocks noChangeAspect="1"/>
          </p:cNvGraphicFramePr>
          <p:nvPr>
            <p:extLst>
              <p:ext uri="{D42A27DB-BD31-4B8C-83A1-F6EECF244321}">
                <p14:modId xmlns:p14="http://schemas.microsoft.com/office/powerpoint/2010/main" val="327096751"/>
              </p:ext>
            </p:extLst>
          </p:nvPr>
        </p:nvGraphicFramePr>
        <p:xfrm>
          <a:off x="2934754" y="1352763"/>
          <a:ext cx="6081690" cy="4860363"/>
        </p:xfrm>
        <a:graphic>
          <a:graphicData uri="http://schemas.openxmlformats.org/presentationml/2006/ole">
            <mc:AlternateContent xmlns:mc="http://schemas.openxmlformats.org/markup-compatibility/2006">
              <mc:Choice xmlns:v="urn:schemas-microsoft-com:vml" Requires="v">
                <p:oleObj spid="_x0000_s1137" name="Photo Editor Photo" r:id="rId3" imgW="6923810" imgH="9561905" progId="MSPhotoEd.3">
                  <p:embed/>
                </p:oleObj>
              </mc:Choice>
              <mc:Fallback>
                <p:oleObj name="Photo Editor Photo" r:id="rId3" imgW="6923810" imgH="956190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4754" y="1352763"/>
                        <a:ext cx="6081690" cy="4860363"/>
                      </a:xfrm>
                      <a:prstGeom prst="rect">
                        <a:avLst/>
                      </a:prstGeom>
                      <a:noFill/>
                      <a:ln>
                        <a:noFill/>
                      </a:ln>
                    </p:spPr>
                  </p:pic>
                </p:oleObj>
              </mc:Fallback>
            </mc:AlternateContent>
          </a:graphicData>
        </a:graphic>
      </p:graphicFrame>
      <p:sp>
        <p:nvSpPr>
          <p:cNvPr id="11" name="مربع نص 12"/>
          <p:cNvSpPr txBox="1"/>
          <p:nvPr/>
        </p:nvSpPr>
        <p:spPr>
          <a:xfrm>
            <a:off x="1382446" y="2173407"/>
            <a:ext cx="2088232" cy="1015663"/>
          </a:xfrm>
          <a:prstGeom prst="rect">
            <a:avLst/>
          </a:prstGeom>
          <a:solidFill>
            <a:srgbClr val="FBFCFF"/>
          </a:solidFill>
          <a:ln w="12700">
            <a:solidFill>
              <a:sysClr val="windowText" lastClr="000000"/>
            </a:solidFill>
            <a:prstDash val="dash"/>
          </a:ln>
        </p:spPr>
        <p:txBody>
          <a:bodyPr wrap="square" rtlCol="1">
            <a:spAutoFit/>
          </a:bodyPr>
          <a:lstStyle>
            <a:defPPr>
              <a:defRPr lang="en-US"/>
            </a:defPPr>
            <a:lvl1pPr marL="285750" indent="-285750">
              <a:buFont typeface="Arial" panose="020B0604020202020204" pitchFamily="34" charset="0"/>
              <a:buChar char="•"/>
              <a:defRPr sz="1200" b="1">
                <a:solidFill>
                  <a:prstClr val="black"/>
                </a:solidFill>
              </a:defRPr>
            </a:lvl1p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FF0000"/>
                </a:solidFill>
                <a:effectLst/>
                <a:uLnTx/>
                <a:uFillTx/>
              </a:rPr>
              <a:t>Filtration only.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No secretion.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No reabsorption.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Complete excretion.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Ex. : </a:t>
            </a:r>
            <a:r>
              <a:rPr kumimoji="0" lang="en-US" altLang="ar-SA" sz="1200" b="0" i="0" u="none" strike="noStrike" kern="0" cap="none" spc="0" normalizeH="0" baseline="0" noProof="0" dirty="0">
                <a:ln>
                  <a:noFill/>
                </a:ln>
                <a:solidFill>
                  <a:srgbClr val="FF0000"/>
                </a:solidFill>
                <a:effectLst/>
                <a:uLnTx/>
                <a:uFillTx/>
              </a:rPr>
              <a:t>Inulin </a:t>
            </a:r>
            <a:endParaRPr kumimoji="0" lang="ar-SA" sz="1200" b="0" i="0" u="none" strike="noStrike" kern="0" cap="none" spc="0" normalizeH="0" baseline="0" noProof="0" dirty="0">
              <a:ln>
                <a:noFill/>
              </a:ln>
              <a:solidFill>
                <a:srgbClr val="FF0000"/>
              </a:solidFill>
              <a:effectLst/>
              <a:uLnTx/>
              <a:uFillTx/>
            </a:endParaRPr>
          </a:p>
        </p:txBody>
      </p:sp>
      <p:sp>
        <p:nvSpPr>
          <p:cNvPr id="12" name="مربع نص 13"/>
          <p:cNvSpPr txBox="1"/>
          <p:nvPr/>
        </p:nvSpPr>
        <p:spPr>
          <a:xfrm>
            <a:off x="8674678" y="1871671"/>
            <a:ext cx="2112275" cy="1015663"/>
          </a:xfrm>
          <a:prstGeom prst="rect">
            <a:avLst/>
          </a:prstGeom>
          <a:solidFill>
            <a:srgbClr val="FBFCFF"/>
          </a:solidFill>
          <a:ln w="12700">
            <a:solidFill>
              <a:sysClr val="windowText" lastClr="000000"/>
            </a:solidFill>
            <a:prstDash val="dash"/>
          </a:ln>
        </p:spPr>
        <p:txBody>
          <a:bodyPr wrap="square" rtlCol="1">
            <a:spAutoFit/>
          </a:bodyPr>
          <a:lstStyle>
            <a:defPPr>
              <a:defRPr lang="en-US"/>
            </a:defPPr>
            <a:lvl1pPr marL="285750" indent="-285750">
              <a:buFont typeface="Arial" panose="020B0604020202020204" pitchFamily="34" charset="0"/>
              <a:buChar char="•"/>
              <a:defRPr sz="1200" b="1">
                <a:solidFill>
                  <a:prstClr val="black"/>
                </a:solidFill>
              </a:defRPr>
            </a:lvl1p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FF0000"/>
                </a:solidFill>
                <a:effectLst/>
                <a:uLnTx/>
                <a:uFillTx/>
              </a:rPr>
              <a:t>Filtration.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No secretion.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FF0000"/>
                </a:solidFill>
                <a:effectLst/>
                <a:uLnTx/>
                <a:uFillTx/>
              </a:rPr>
              <a:t>Partial reabsorption.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solidFill>
                  <a:prstClr val="black"/>
                </a:solidFill>
                <a:effectLst/>
                <a:uLnTx/>
                <a:uFillTx/>
              </a:rPr>
              <a:t>Ex</a:t>
            </a:r>
            <a:r>
              <a:rPr kumimoji="0" lang="en-US" sz="1200" b="0" i="0" u="none" strike="noStrike" kern="0" cap="none" spc="0" normalizeH="0" baseline="0" noProof="0" dirty="0">
                <a:ln>
                  <a:noFill/>
                </a:ln>
                <a:solidFill>
                  <a:prstClr val="black"/>
                </a:solidFill>
                <a:effectLst/>
                <a:uLnTx/>
                <a:uFillTx/>
              </a:rPr>
              <a:t>. : </a:t>
            </a:r>
            <a:r>
              <a:rPr kumimoji="0" lang="en-US" altLang="ar-SA" sz="1200" b="0" i="0" u="none" strike="noStrike" kern="0" cap="none" spc="0" normalizeH="0" baseline="0" noProof="0" dirty="0">
                <a:ln>
                  <a:noFill/>
                </a:ln>
                <a:solidFill>
                  <a:srgbClr val="FF0000"/>
                </a:solidFill>
                <a:effectLst/>
                <a:uLnTx/>
                <a:uFillTx/>
              </a:rPr>
              <a:t>Urea &amp; </a:t>
            </a:r>
            <a:r>
              <a:rPr kumimoji="0" lang="en-US" altLang="ar-SA" sz="1200" b="0" i="0" u="none" strike="noStrike" kern="0" cap="none" spc="0" normalizeH="0" baseline="0" noProof="0" dirty="0" smtClean="0">
                <a:ln>
                  <a:noFill/>
                </a:ln>
                <a:solidFill>
                  <a:srgbClr val="FF0000"/>
                </a:solidFill>
                <a:effectLst/>
                <a:uLnTx/>
                <a:uFillTx/>
              </a:rPr>
              <a:t>Sodium (electrolytes)</a:t>
            </a:r>
            <a:endParaRPr kumimoji="0" lang="ar-SA" altLang="ar-SA" sz="1200" b="0" i="0" u="none" strike="noStrike" kern="0" cap="none" spc="0" normalizeH="0" baseline="0" noProof="0" dirty="0">
              <a:ln>
                <a:noFill/>
              </a:ln>
              <a:solidFill>
                <a:srgbClr val="FF0000"/>
              </a:solidFill>
              <a:effectLst/>
              <a:uLnTx/>
              <a:uFillTx/>
            </a:endParaRPr>
          </a:p>
        </p:txBody>
      </p:sp>
      <p:sp>
        <p:nvSpPr>
          <p:cNvPr id="13" name="مربع نص 14"/>
          <p:cNvSpPr txBox="1"/>
          <p:nvPr/>
        </p:nvSpPr>
        <p:spPr>
          <a:xfrm>
            <a:off x="1382446" y="4795227"/>
            <a:ext cx="2304256" cy="938719"/>
          </a:xfrm>
          <a:prstGeom prst="rect">
            <a:avLst/>
          </a:prstGeom>
          <a:solidFill>
            <a:srgbClr val="FBFCFF"/>
          </a:solidFill>
          <a:ln w="12700">
            <a:solidFill>
              <a:sysClr val="windowText" lastClr="000000"/>
            </a:solidFill>
            <a:prstDash val="dash"/>
          </a:ln>
        </p:spPr>
        <p:txBody>
          <a:bodyPr wrap="square" rtlCol="1">
            <a:spAutoFit/>
          </a:bodyPr>
          <a:lstStyle>
            <a:defPPr>
              <a:defRPr lang="en-US"/>
            </a:defPPr>
            <a:lvl1pPr marL="285750" indent="-285750">
              <a:buFont typeface="Arial" panose="020B0604020202020204" pitchFamily="34" charset="0"/>
              <a:buChar char="•"/>
              <a:defRPr sz="1200" b="1">
                <a:solidFill>
                  <a:prstClr val="black"/>
                </a:solidFill>
              </a:defRPr>
            </a:lvl1p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rPr>
              <a:t>Filtration.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rPr>
              <a:t>No secretion.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FF0000"/>
                </a:solidFill>
                <a:effectLst/>
                <a:uLnTx/>
                <a:uFillTx/>
              </a:rPr>
              <a:t>Complete reabsorption.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FF0000"/>
                </a:solidFill>
                <a:effectLst/>
                <a:uLnTx/>
                <a:uFillTx/>
              </a:rPr>
              <a:t>No excretion.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rPr>
              <a:t>Ex. : </a:t>
            </a:r>
            <a:r>
              <a:rPr kumimoji="0" lang="en-US" altLang="ar-SA" sz="1100" b="0" i="0" u="none" strike="noStrike" kern="0" cap="none" spc="0" normalizeH="0" baseline="0" noProof="0" dirty="0">
                <a:ln>
                  <a:noFill/>
                </a:ln>
                <a:solidFill>
                  <a:srgbClr val="FF0000"/>
                </a:solidFill>
                <a:effectLst/>
                <a:uLnTx/>
                <a:uFillTx/>
              </a:rPr>
              <a:t>Glucose &amp; Amino acids</a:t>
            </a:r>
            <a:endParaRPr kumimoji="0" lang="ar-SA" altLang="ar-SA" sz="1100" b="0" i="0" u="none" strike="noStrike" kern="0" cap="none" spc="0" normalizeH="0" baseline="0" noProof="0" dirty="0">
              <a:ln>
                <a:noFill/>
              </a:ln>
              <a:solidFill>
                <a:srgbClr val="FF0000"/>
              </a:solidFill>
              <a:effectLst/>
              <a:uLnTx/>
              <a:uFillTx/>
            </a:endParaRPr>
          </a:p>
        </p:txBody>
      </p:sp>
      <p:sp>
        <p:nvSpPr>
          <p:cNvPr id="14" name="مربع نص 15"/>
          <p:cNvSpPr txBox="1"/>
          <p:nvPr/>
        </p:nvSpPr>
        <p:spPr>
          <a:xfrm>
            <a:off x="9016444" y="4795227"/>
            <a:ext cx="2190536" cy="830997"/>
          </a:xfrm>
          <a:prstGeom prst="rect">
            <a:avLst/>
          </a:prstGeom>
          <a:solidFill>
            <a:srgbClr val="FBFCFF"/>
          </a:solidFill>
          <a:ln w="12700">
            <a:solidFill>
              <a:sysClr val="windowText" lastClr="000000"/>
            </a:solidFill>
            <a:prstDash val="dash"/>
          </a:ln>
        </p:spPr>
        <p:txBody>
          <a:bodyPr wrap="square" rtlCol="1">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solidFill>
                  <a:prstClr val="black"/>
                </a:solidFill>
                <a:effectLst/>
                <a:uLnTx/>
                <a:uFillTx/>
              </a:rPr>
              <a:t>Filtration.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solidFill>
                  <a:srgbClr val="FF0000"/>
                </a:solidFill>
                <a:effectLst/>
                <a:uLnTx/>
                <a:uFillTx/>
              </a:rPr>
              <a:t>Secretion</a:t>
            </a:r>
            <a:r>
              <a:rPr kumimoji="0" lang="en-US" sz="1200" b="0" i="0" u="none" strike="noStrike" kern="0" cap="none" spc="0" normalizeH="0" baseline="0" noProof="0" dirty="0" smtClean="0">
                <a:ln>
                  <a:noFill/>
                </a:ln>
                <a:solidFill>
                  <a:prstClr val="black"/>
                </a:solidFill>
                <a:effectLst/>
                <a:uLnTx/>
                <a:uFillTx/>
              </a:rPr>
              <a: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solidFill>
                  <a:prstClr val="black"/>
                </a:solidFill>
                <a:effectLst/>
                <a:uLnTx/>
                <a:uFillTx/>
              </a:rPr>
              <a:t>No reabsorption.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Ex. : </a:t>
            </a:r>
            <a:r>
              <a:rPr kumimoji="0" lang="en-US" altLang="ar-SA" sz="1200" b="0" i="0" u="none" strike="noStrike" kern="0" cap="none" spc="0" normalizeH="0" baseline="0" noProof="0" dirty="0" smtClean="0">
                <a:ln>
                  <a:noFill/>
                </a:ln>
                <a:solidFill>
                  <a:srgbClr val="FF0000"/>
                </a:solidFill>
                <a:effectLst/>
                <a:uLnTx/>
                <a:uFillTx/>
              </a:rPr>
              <a:t>Creatinine &amp; P.A.H.A</a:t>
            </a:r>
            <a:endParaRPr kumimoji="0" lang="ar-SA" altLang="ar-SA" sz="1200" b="0" i="0" u="none" strike="noStrike" kern="0" cap="none" spc="0" normalizeH="0" baseline="0" noProof="0" dirty="0" smtClean="0">
              <a:ln>
                <a:noFill/>
              </a:ln>
              <a:solidFill>
                <a:srgbClr val="FF0000"/>
              </a:solidFill>
              <a:effectLst/>
              <a:uLnTx/>
              <a:uFillTx/>
            </a:endParaRPr>
          </a:p>
        </p:txBody>
      </p:sp>
      <p:sp>
        <p:nvSpPr>
          <p:cNvPr id="15" name="Rectangle 14"/>
          <p:cNvSpPr/>
          <p:nvPr/>
        </p:nvSpPr>
        <p:spPr>
          <a:xfrm>
            <a:off x="9016444" y="6388970"/>
            <a:ext cx="2383986" cy="261610"/>
          </a:xfrm>
          <a:prstGeom prst="rect">
            <a:avLst/>
          </a:prstGeom>
        </p:spPr>
        <p:txBody>
          <a:bodyPr wrap="none">
            <a:spAutoFit/>
          </a:bodyPr>
          <a:lstStyle/>
          <a:p>
            <a:r>
              <a:rPr lang="en-US" altLang="ar-SA" sz="1100" b="1" i="1" dirty="0">
                <a:solidFill>
                  <a:prstClr val="white">
                    <a:lumMod val="50000"/>
                  </a:prstClr>
                </a:solidFill>
                <a:latin typeface="Gill Sans MT" pitchFamily="34" charset="0"/>
              </a:rPr>
              <a:t> P.A.H.A (Para-</a:t>
            </a:r>
            <a:r>
              <a:rPr lang="en-US" altLang="ar-SA" sz="1100" b="1" i="1" dirty="0" err="1">
                <a:solidFill>
                  <a:prstClr val="white">
                    <a:lumMod val="50000"/>
                  </a:prstClr>
                </a:solidFill>
                <a:latin typeface="Gill Sans MT" pitchFamily="34" charset="0"/>
              </a:rPr>
              <a:t>Aminohippuric</a:t>
            </a:r>
            <a:r>
              <a:rPr lang="en-US" altLang="ar-SA" sz="1100" b="1" i="1" dirty="0">
                <a:solidFill>
                  <a:prstClr val="white">
                    <a:lumMod val="50000"/>
                  </a:prstClr>
                </a:solidFill>
                <a:latin typeface="Gill Sans MT" pitchFamily="34" charset="0"/>
              </a:rPr>
              <a:t> acid)</a:t>
            </a:r>
            <a:endParaRPr lang="en-US" dirty="0"/>
          </a:p>
        </p:txBody>
      </p:sp>
      <p:sp>
        <p:nvSpPr>
          <p:cNvPr id="16" name="مربع نص 1"/>
          <p:cNvSpPr txBox="1"/>
          <p:nvPr/>
        </p:nvSpPr>
        <p:spPr>
          <a:xfrm>
            <a:off x="1269059" y="6373214"/>
            <a:ext cx="4059025" cy="307777"/>
          </a:xfrm>
          <a:prstGeom prst="rect">
            <a:avLst/>
          </a:prstGeom>
          <a:noFill/>
          <a:ln>
            <a:noFill/>
          </a:ln>
        </p:spPr>
        <p:txBody>
          <a:bodyPr wrap="square" rtlCol="0">
            <a:spAutoFit/>
          </a:bodyPr>
          <a:lstStyle/>
          <a:p>
            <a:r>
              <a:rPr lang="en-US" sz="1400" i="1" dirty="0" smtClean="0">
                <a:solidFill>
                  <a:srgbClr val="FF0000"/>
                </a:solidFill>
              </a:rPr>
              <a:t>*</a:t>
            </a:r>
            <a:r>
              <a:rPr lang="en-US" sz="1400" i="1" dirty="0" smtClean="0">
                <a:solidFill>
                  <a:schemeClr val="bg1">
                    <a:lumMod val="50000"/>
                  </a:schemeClr>
                </a:solidFill>
              </a:rPr>
              <a:t>Every single word in this slide is</a:t>
            </a:r>
            <a:r>
              <a:rPr lang="en-US" sz="1400" i="1" dirty="0" smtClean="0">
                <a:solidFill>
                  <a:srgbClr val="FF0000"/>
                </a:solidFill>
              </a:rPr>
              <a:t> VERY IMPORTANT </a:t>
            </a:r>
            <a:r>
              <a:rPr lang="en-US" sz="1400" i="1" dirty="0" smtClean="0">
                <a:solidFill>
                  <a:schemeClr val="bg1">
                    <a:lumMod val="50000"/>
                  </a:schemeClr>
                </a:solidFill>
              </a:rPr>
              <a:t>!</a:t>
            </a:r>
            <a:endParaRPr lang="en-US" sz="1400" i="1" dirty="0">
              <a:solidFill>
                <a:schemeClr val="bg1">
                  <a:lumMod val="50000"/>
                </a:schemeClr>
              </a:solidFill>
            </a:endParaRPr>
          </a:p>
        </p:txBody>
      </p:sp>
      <p:sp>
        <p:nvSpPr>
          <p:cNvPr id="18" name="Title 1"/>
          <p:cNvSpPr>
            <a:spLocks noGrp="1"/>
          </p:cNvSpPr>
          <p:nvPr>
            <p:ph type="title"/>
          </p:nvPr>
        </p:nvSpPr>
        <p:spPr>
          <a:xfrm>
            <a:off x="609600" y="152400"/>
            <a:ext cx="10969625" cy="990600"/>
          </a:xfrm>
        </p:spPr>
        <p:txBody>
          <a:bodyPr/>
          <a:lstStyle/>
          <a:p>
            <a:r>
              <a:rPr lang="en-US" dirty="0" smtClean="0"/>
              <a:t>Renal </a:t>
            </a:r>
            <a:r>
              <a:rPr lang="en-US" dirty="0"/>
              <a:t>H</a:t>
            </a:r>
            <a:r>
              <a:rPr lang="en-US" dirty="0" smtClean="0"/>
              <a:t>andling </a:t>
            </a:r>
            <a:r>
              <a:rPr lang="en-US" dirty="0"/>
              <a:t>of </a:t>
            </a:r>
            <a:r>
              <a:rPr lang="en-US" smtClean="0"/>
              <a:t>The </a:t>
            </a:r>
            <a:r>
              <a:rPr lang="en-US"/>
              <a:t>D</a:t>
            </a:r>
            <a:r>
              <a:rPr lang="en-US" smtClean="0"/>
              <a:t>ifferent </a:t>
            </a:r>
            <a:r>
              <a:rPr lang="en-US" dirty="0"/>
              <a:t>S</a:t>
            </a:r>
            <a:r>
              <a:rPr lang="en-US" smtClean="0"/>
              <a:t>ubstances </a:t>
            </a:r>
            <a:endParaRPr lang="en-US" dirty="0"/>
          </a:p>
        </p:txBody>
      </p:sp>
    </p:spTree>
    <p:extLst>
      <p:ext uri="{BB962C8B-B14F-4D97-AF65-F5344CB8AC3E}">
        <p14:creationId xmlns:p14="http://schemas.microsoft.com/office/powerpoint/2010/main" val="10217223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8128</TotalTime>
  <Words>3775</Words>
  <Application>Microsoft Macintosh PowerPoint</Application>
  <PresentationFormat>Custom</PresentationFormat>
  <Paragraphs>564</Paragraphs>
  <Slides>30</Slides>
  <Notes>9</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5" baseType="lpstr">
      <vt:lpstr>Arial Black</vt:lpstr>
      <vt:lpstr>ArialMT</vt:lpstr>
      <vt:lpstr>Bookman Old Style</vt:lpstr>
      <vt:lpstr>Calibri</vt:lpstr>
      <vt:lpstr>Calibri Light</vt:lpstr>
      <vt:lpstr>Cambria Math</vt:lpstr>
      <vt:lpstr>Gill Sans MT</vt:lpstr>
      <vt:lpstr>Monotype Sorts</vt:lpstr>
      <vt:lpstr>MS PGothic</vt:lpstr>
      <vt:lpstr>Symbol</vt:lpstr>
      <vt:lpstr>Wingdings</vt:lpstr>
      <vt:lpstr>Wingdings 3</vt:lpstr>
      <vt:lpstr>Arial</vt:lpstr>
      <vt:lpstr>Origin</vt:lpstr>
      <vt:lpstr>Photo Editor Photo</vt:lpstr>
      <vt:lpstr>Renal Clearance</vt:lpstr>
      <vt:lpstr>Objectives </vt:lpstr>
      <vt:lpstr>Regulation of GFR and RBF</vt:lpstr>
      <vt:lpstr>PowerPoint Presentation</vt:lpstr>
      <vt:lpstr>Extrinsic Regulation of GFR and RBF (Neurogenic factors) </vt:lpstr>
      <vt:lpstr>Extrinsic Regulation of GFR and RBF Continue</vt:lpstr>
      <vt:lpstr>PowerPoint Presentation</vt:lpstr>
      <vt:lpstr>Concepts Of Clearance</vt:lpstr>
      <vt:lpstr>Renal Handling of The Different Substances </vt:lpstr>
      <vt:lpstr>Concepts of Clearance</vt:lpstr>
      <vt:lpstr>Types of Clearance Tests</vt:lpstr>
      <vt:lpstr>Criteria of a Substance Used for GFR Measurement</vt:lpstr>
      <vt:lpstr> Importance of renal clearance</vt:lpstr>
      <vt:lpstr>Calculation of tubular reabsorption or secretion from renal clearance</vt:lpstr>
      <vt:lpstr>Calculation of tubular reabsorption or secretion from renal clearance</vt:lpstr>
      <vt:lpstr>PowerPoint Presentation</vt:lpstr>
      <vt:lpstr>Para-aminohippuric Acid (PAHA) and its Clearance</vt:lpstr>
      <vt:lpstr>How to Measure Renal Blood Flow PAH Clearance: Example</vt:lpstr>
      <vt:lpstr>Renal clearance indications</vt:lpstr>
      <vt:lpstr>Comparison of clearance of a substance with clearance of inulin</vt:lpstr>
      <vt:lpstr>  Filtration fraction             Glucose clearance</vt:lpstr>
      <vt:lpstr>PowerPoint Presentation</vt:lpstr>
      <vt:lpstr>Glucose reabsorption</vt:lpstr>
      <vt:lpstr>Tubular transport maximum for glucose</vt:lpstr>
      <vt:lpstr>PowerPoint Presentation</vt:lpstr>
      <vt:lpstr>Tubular Transport Maximum </vt:lpstr>
      <vt:lpstr>Tubular Transport Maximum </vt:lpstr>
      <vt:lpstr>Test yourself IMPORTANT </vt:lpstr>
      <vt:lpstr>PowerPoint Presentation</vt:lpstr>
      <vt:lpstr>Thank you! </vt:lpstr>
    </vt:vector>
  </TitlesOfParts>
  <Company>Hewlett-Packard</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لولوه</cp:lastModifiedBy>
  <cp:revision>800</cp:revision>
  <dcterms:created xsi:type="dcterms:W3CDTF">2016-09-07T16:15:34Z</dcterms:created>
  <dcterms:modified xsi:type="dcterms:W3CDTF">2017-05-07T23:21:54Z</dcterms:modified>
</cp:coreProperties>
</file>