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23"/>
  </p:notesMasterIdLst>
  <p:sldIdLst>
    <p:sldId id="449" r:id="rId3"/>
    <p:sldId id="388" r:id="rId4"/>
    <p:sldId id="417" r:id="rId5"/>
    <p:sldId id="419" r:id="rId6"/>
    <p:sldId id="423" r:id="rId7"/>
    <p:sldId id="424" r:id="rId8"/>
    <p:sldId id="426" r:id="rId9"/>
    <p:sldId id="428" r:id="rId10"/>
    <p:sldId id="429" r:id="rId11"/>
    <p:sldId id="430" r:id="rId12"/>
    <p:sldId id="432" r:id="rId13"/>
    <p:sldId id="437" r:id="rId14"/>
    <p:sldId id="435" r:id="rId15"/>
    <p:sldId id="440" r:id="rId16"/>
    <p:sldId id="441" r:id="rId17"/>
    <p:sldId id="442" r:id="rId18"/>
    <p:sldId id="443" r:id="rId19"/>
    <p:sldId id="444" r:id="rId20"/>
    <p:sldId id="447" r:id="rId21"/>
    <p:sldId id="450" r:id="rId22"/>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8B3DC"/>
    <a:srgbClr val="CCFFFF"/>
    <a:srgbClr val="933B95"/>
    <a:srgbClr val="993300"/>
    <a:srgbClr val="990000"/>
    <a:srgbClr val="D6EAF6"/>
    <a:srgbClr val="CC0000"/>
    <a:srgbClr val="6600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74" autoAdjust="0"/>
    <p:restoredTop sz="95231"/>
  </p:normalViewPr>
  <p:slideViewPr>
    <p:cSldViewPr>
      <p:cViewPr>
        <p:scale>
          <a:sx n="90" d="100"/>
          <a:sy n="90" d="100"/>
        </p:scale>
        <p:origin x="144" y="84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34F56-4B9D-4184-981D-5930FA91A1AE}"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D7C44254-D328-45BC-96B7-4C68755FD25F}">
      <dgm:prSet phldrT="[Text]"/>
      <dgm:spPr/>
      <dgm:t>
        <a:bodyPr/>
        <a:lstStyle/>
        <a:p>
          <a:r>
            <a:rPr lang="en-US" dirty="0"/>
            <a:t>Urinary bladder is composed </a:t>
          </a:r>
        </a:p>
        <a:p>
          <a:r>
            <a:rPr lang="en-US" dirty="0"/>
            <a:t>of 4 parts :</a:t>
          </a:r>
        </a:p>
      </dgm:t>
    </dgm:pt>
    <dgm:pt modelId="{F00AAE17-0EFB-41FF-A0D3-13DE36C2D2D2}" type="parTrans" cxnId="{1486B84F-B743-4E2D-BF02-01D4D9C005A6}">
      <dgm:prSet/>
      <dgm:spPr/>
      <dgm:t>
        <a:bodyPr/>
        <a:lstStyle/>
        <a:p>
          <a:endParaRPr lang="en-US"/>
        </a:p>
      </dgm:t>
    </dgm:pt>
    <dgm:pt modelId="{2627817B-9C26-4DB4-95C1-35C8CB9A18E1}" type="sibTrans" cxnId="{1486B84F-B743-4E2D-BF02-01D4D9C005A6}">
      <dgm:prSet/>
      <dgm:spPr/>
      <dgm:t>
        <a:bodyPr/>
        <a:lstStyle/>
        <a:p>
          <a:endParaRPr lang="en-US"/>
        </a:p>
      </dgm:t>
    </dgm:pt>
    <dgm:pt modelId="{C79D1282-F5D1-4F35-8BDE-58FEFBFF55E1}">
      <dgm:prSet/>
      <dgm:spPr/>
      <dgm:t>
        <a:bodyPr/>
        <a:lstStyle/>
        <a:p>
          <a:r>
            <a:rPr lang="en-US"/>
            <a:t>Apex</a:t>
          </a:r>
        </a:p>
      </dgm:t>
    </dgm:pt>
    <dgm:pt modelId="{182CC015-C606-4199-A142-321C909D10DF}" type="parTrans" cxnId="{DC29D2D9-ACB9-4A8F-9D1F-3EB642B4385E}">
      <dgm:prSet/>
      <dgm:spPr/>
      <dgm:t>
        <a:bodyPr/>
        <a:lstStyle/>
        <a:p>
          <a:endParaRPr lang="en-US"/>
        </a:p>
      </dgm:t>
    </dgm:pt>
    <dgm:pt modelId="{3EB667A5-AA9B-4DE4-94C5-FB53D7796DB4}" type="sibTrans" cxnId="{DC29D2D9-ACB9-4A8F-9D1F-3EB642B4385E}">
      <dgm:prSet/>
      <dgm:spPr/>
      <dgm:t>
        <a:bodyPr/>
        <a:lstStyle/>
        <a:p>
          <a:endParaRPr lang="en-US"/>
        </a:p>
      </dgm:t>
    </dgm:pt>
    <dgm:pt modelId="{9C553B37-3930-490E-97DA-C98DB6E80B7A}">
      <dgm:prSet/>
      <dgm:spPr/>
      <dgm:t>
        <a:bodyPr/>
        <a:lstStyle/>
        <a:p>
          <a:r>
            <a:rPr lang="en-US"/>
            <a:t>Base</a:t>
          </a:r>
        </a:p>
      </dgm:t>
    </dgm:pt>
    <dgm:pt modelId="{E045D436-8B36-4696-926D-5336D1612163}" type="parTrans" cxnId="{BE795547-2BA2-4B73-B1E5-9747471B1D94}">
      <dgm:prSet/>
      <dgm:spPr/>
      <dgm:t>
        <a:bodyPr/>
        <a:lstStyle/>
        <a:p>
          <a:endParaRPr lang="en-US"/>
        </a:p>
      </dgm:t>
    </dgm:pt>
    <dgm:pt modelId="{83B41590-18FF-44B5-B2F3-4B1B6F5F29C8}" type="sibTrans" cxnId="{BE795547-2BA2-4B73-B1E5-9747471B1D94}">
      <dgm:prSet/>
      <dgm:spPr/>
      <dgm:t>
        <a:bodyPr/>
        <a:lstStyle/>
        <a:p>
          <a:endParaRPr lang="en-US"/>
        </a:p>
      </dgm:t>
    </dgm:pt>
    <dgm:pt modelId="{24AAD340-A695-4071-B887-49240BF354A4}">
      <dgm:prSet/>
      <dgm:spPr/>
      <dgm:t>
        <a:bodyPr/>
        <a:lstStyle/>
        <a:p>
          <a:r>
            <a:rPr lang="en-US"/>
            <a:t>Superior surface</a:t>
          </a:r>
        </a:p>
      </dgm:t>
    </dgm:pt>
    <dgm:pt modelId="{BC038E5E-32A6-4D0A-B34A-13CD70EF327E}" type="parTrans" cxnId="{79FBA833-D364-4182-9430-A493365B7638}">
      <dgm:prSet/>
      <dgm:spPr/>
      <dgm:t>
        <a:bodyPr/>
        <a:lstStyle/>
        <a:p>
          <a:endParaRPr lang="en-US"/>
        </a:p>
      </dgm:t>
    </dgm:pt>
    <dgm:pt modelId="{5C7C0422-4016-451C-B159-5CB2A4D81D2A}" type="sibTrans" cxnId="{79FBA833-D364-4182-9430-A493365B7638}">
      <dgm:prSet/>
      <dgm:spPr/>
      <dgm:t>
        <a:bodyPr/>
        <a:lstStyle/>
        <a:p>
          <a:endParaRPr lang="en-US"/>
        </a:p>
      </dgm:t>
    </dgm:pt>
    <dgm:pt modelId="{DAC3DAD2-AA1B-4D19-B7A4-0F3C33802D94}">
      <dgm:prSet/>
      <dgm:spPr/>
      <dgm:t>
        <a:bodyPr/>
        <a:lstStyle/>
        <a:p>
          <a:r>
            <a:rPr lang="en-US" dirty="0"/>
            <a:t>Inferolateral surfaces</a:t>
          </a:r>
        </a:p>
      </dgm:t>
    </dgm:pt>
    <dgm:pt modelId="{7027D8D7-2C14-4D7E-96E9-595B4CD1D045}" type="parTrans" cxnId="{07450928-BEA3-4BC1-A1F7-F7669C733677}">
      <dgm:prSet/>
      <dgm:spPr/>
      <dgm:t>
        <a:bodyPr/>
        <a:lstStyle/>
        <a:p>
          <a:endParaRPr lang="en-US"/>
        </a:p>
      </dgm:t>
    </dgm:pt>
    <dgm:pt modelId="{197A1448-2821-4744-B08F-2E34E4C3E0EC}" type="sibTrans" cxnId="{07450928-BEA3-4BC1-A1F7-F7669C733677}">
      <dgm:prSet/>
      <dgm:spPr/>
      <dgm:t>
        <a:bodyPr/>
        <a:lstStyle/>
        <a:p>
          <a:endParaRPr lang="en-US"/>
        </a:p>
      </dgm:t>
    </dgm:pt>
    <dgm:pt modelId="{7C7C3B70-77E1-4A14-8DAD-F0DD4000929F}" type="pres">
      <dgm:prSet presAssocID="{27F34F56-4B9D-4184-981D-5930FA91A1AE}" presName="Name0" presStyleCnt="0">
        <dgm:presLayoutVars>
          <dgm:chPref val="1"/>
          <dgm:dir/>
          <dgm:animOne val="branch"/>
          <dgm:animLvl val="lvl"/>
          <dgm:resizeHandles/>
        </dgm:presLayoutVars>
      </dgm:prSet>
      <dgm:spPr/>
      <dgm:t>
        <a:bodyPr/>
        <a:lstStyle/>
        <a:p>
          <a:endParaRPr lang="en-US"/>
        </a:p>
      </dgm:t>
    </dgm:pt>
    <dgm:pt modelId="{355F307E-E21C-48C0-97B8-31AEA523371A}" type="pres">
      <dgm:prSet presAssocID="{D7C44254-D328-45BC-96B7-4C68755FD25F}" presName="vertOne" presStyleCnt="0"/>
      <dgm:spPr/>
    </dgm:pt>
    <dgm:pt modelId="{BF77DD1C-BFFB-4E5D-9A3D-127C02D64A4B}" type="pres">
      <dgm:prSet presAssocID="{D7C44254-D328-45BC-96B7-4C68755FD25F}" presName="txOne" presStyleLbl="node0" presStyleIdx="0" presStyleCnt="1">
        <dgm:presLayoutVars>
          <dgm:chPref val="3"/>
        </dgm:presLayoutVars>
      </dgm:prSet>
      <dgm:spPr/>
      <dgm:t>
        <a:bodyPr/>
        <a:lstStyle/>
        <a:p>
          <a:endParaRPr lang="en-US"/>
        </a:p>
      </dgm:t>
    </dgm:pt>
    <dgm:pt modelId="{AE8C6C2E-23D1-430D-A481-38D75D8CE5F7}" type="pres">
      <dgm:prSet presAssocID="{D7C44254-D328-45BC-96B7-4C68755FD25F}" presName="parTransOne" presStyleCnt="0"/>
      <dgm:spPr/>
    </dgm:pt>
    <dgm:pt modelId="{1C9554D9-5ABE-43AA-9933-686A0C574FBA}" type="pres">
      <dgm:prSet presAssocID="{D7C44254-D328-45BC-96B7-4C68755FD25F}" presName="horzOne" presStyleCnt="0"/>
      <dgm:spPr/>
    </dgm:pt>
    <dgm:pt modelId="{77378A86-0737-45DF-85C9-844548062454}" type="pres">
      <dgm:prSet presAssocID="{C79D1282-F5D1-4F35-8BDE-58FEFBFF55E1}" presName="vertTwo" presStyleCnt="0"/>
      <dgm:spPr/>
    </dgm:pt>
    <dgm:pt modelId="{7E0D88A1-EDFE-48D4-B3BB-F7935DA0F5D8}" type="pres">
      <dgm:prSet presAssocID="{C79D1282-F5D1-4F35-8BDE-58FEFBFF55E1}" presName="txTwo" presStyleLbl="node2" presStyleIdx="0" presStyleCnt="4">
        <dgm:presLayoutVars>
          <dgm:chPref val="3"/>
        </dgm:presLayoutVars>
      </dgm:prSet>
      <dgm:spPr/>
      <dgm:t>
        <a:bodyPr/>
        <a:lstStyle/>
        <a:p>
          <a:endParaRPr lang="en-US"/>
        </a:p>
      </dgm:t>
    </dgm:pt>
    <dgm:pt modelId="{778F75B0-6A69-404E-87B2-B610D1253895}" type="pres">
      <dgm:prSet presAssocID="{C79D1282-F5D1-4F35-8BDE-58FEFBFF55E1}" presName="horzTwo" presStyleCnt="0"/>
      <dgm:spPr/>
    </dgm:pt>
    <dgm:pt modelId="{793883B1-4F8A-46F0-A11F-72DA29449B30}" type="pres">
      <dgm:prSet presAssocID="{3EB667A5-AA9B-4DE4-94C5-FB53D7796DB4}" presName="sibSpaceTwo" presStyleCnt="0"/>
      <dgm:spPr/>
    </dgm:pt>
    <dgm:pt modelId="{08DA69C2-616A-444B-ABF7-F2A4D03440AE}" type="pres">
      <dgm:prSet presAssocID="{9C553B37-3930-490E-97DA-C98DB6E80B7A}" presName="vertTwo" presStyleCnt="0"/>
      <dgm:spPr/>
    </dgm:pt>
    <dgm:pt modelId="{4A9D83D3-E7F5-44C4-800F-98E180E4E2B7}" type="pres">
      <dgm:prSet presAssocID="{9C553B37-3930-490E-97DA-C98DB6E80B7A}" presName="txTwo" presStyleLbl="node2" presStyleIdx="1" presStyleCnt="4">
        <dgm:presLayoutVars>
          <dgm:chPref val="3"/>
        </dgm:presLayoutVars>
      </dgm:prSet>
      <dgm:spPr/>
      <dgm:t>
        <a:bodyPr/>
        <a:lstStyle/>
        <a:p>
          <a:endParaRPr lang="en-US"/>
        </a:p>
      </dgm:t>
    </dgm:pt>
    <dgm:pt modelId="{B94515E5-8BDC-4C60-AC22-04CD864B9AAF}" type="pres">
      <dgm:prSet presAssocID="{9C553B37-3930-490E-97DA-C98DB6E80B7A}" presName="horzTwo" presStyleCnt="0"/>
      <dgm:spPr/>
    </dgm:pt>
    <dgm:pt modelId="{9EB4FE46-0C30-4077-91E5-4006288ADA43}" type="pres">
      <dgm:prSet presAssocID="{83B41590-18FF-44B5-B2F3-4B1B6F5F29C8}" presName="sibSpaceTwo" presStyleCnt="0"/>
      <dgm:spPr/>
    </dgm:pt>
    <dgm:pt modelId="{9116FE2C-B574-4FD3-9823-F72F813528AF}" type="pres">
      <dgm:prSet presAssocID="{24AAD340-A695-4071-B887-49240BF354A4}" presName="vertTwo" presStyleCnt="0"/>
      <dgm:spPr/>
    </dgm:pt>
    <dgm:pt modelId="{D53D1D40-3ED2-41C6-863F-05A977C71311}" type="pres">
      <dgm:prSet presAssocID="{24AAD340-A695-4071-B887-49240BF354A4}" presName="txTwo" presStyleLbl="node2" presStyleIdx="2" presStyleCnt="4">
        <dgm:presLayoutVars>
          <dgm:chPref val="3"/>
        </dgm:presLayoutVars>
      </dgm:prSet>
      <dgm:spPr/>
      <dgm:t>
        <a:bodyPr/>
        <a:lstStyle/>
        <a:p>
          <a:endParaRPr lang="en-US"/>
        </a:p>
      </dgm:t>
    </dgm:pt>
    <dgm:pt modelId="{6EDDA066-D849-45CD-B0FC-E01CD6F26B19}" type="pres">
      <dgm:prSet presAssocID="{24AAD340-A695-4071-B887-49240BF354A4}" presName="horzTwo" presStyleCnt="0"/>
      <dgm:spPr/>
    </dgm:pt>
    <dgm:pt modelId="{F90E9773-9C5A-452B-A9A8-F347B1D3EC0F}" type="pres">
      <dgm:prSet presAssocID="{5C7C0422-4016-451C-B159-5CB2A4D81D2A}" presName="sibSpaceTwo" presStyleCnt="0"/>
      <dgm:spPr/>
    </dgm:pt>
    <dgm:pt modelId="{D9EB00A5-A742-4E6D-BE12-AA03FB5051AF}" type="pres">
      <dgm:prSet presAssocID="{DAC3DAD2-AA1B-4D19-B7A4-0F3C33802D94}" presName="vertTwo" presStyleCnt="0"/>
      <dgm:spPr/>
    </dgm:pt>
    <dgm:pt modelId="{2CCE84EB-15DB-4AF4-B5E5-27B030EE02AF}" type="pres">
      <dgm:prSet presAssocID="{DAC3DAD2-AA1B-4D19-B7A4-0F3C33802D94}" presName="txTwo" presStyleLbl="node2" presStyleIdx="3" presStyleCnt="4">
        <dgm:presLayoutVars>
          <dgm:chPref val="3"/>
        </dgm:presLayoutVars>
      </dgm:prSet>
      <dgm:spPr/>
      <dgm:t>
        <a:bodyPr/>
        <a:lstStyle/>
        <a:p>
          <a:endParaRPr lang="en-US"/>
        </a:p>
      </dgm:t>
    </dgm:pt>
    <dgm:pt modelId="{84881059-7FE4-4DA6-86E6-5925BCBD90EA}" type="pres">
      <dgm:prSet presAssocID="{DAC3DAD2-AA1B-4D19-B7A4-0F3C33802D94}" presName="horzTwo" presStyleCnt="0"/>
      <dgm:spPr/>
    </dgm:pt>
  </dgm:ptLst>
  <dgm:cxnLst>
    <dgm:cxn modelId="{1486B84F-B743-4E2D-BF02-01D4D9C005A6}" srcId="{27F34F56-4B9D-4184-981D-5930FA91A1AE}" destId="{D7C44254-D328-45BC-96B7-4C68755FD25F}" srcOrd="0" destOrd="0" parTransId="{F00AAE17-0EFB-41FF-A0D3-13DE36C2D2D2}" sibTransId="{2627817B-9C26-4DB4-95C1-35C8CB9A18E1}"/>
    <dgm:cxn modelId="{DEE0C7A4-0B5B-4685-A62F-3300233960FF}" type="presOf" srcId="{DAC3DAD2-AA1B-4D19-B7A4-0F3C33802D94}" destId="{2CCE84EB-15DB-4AF4-B5E5-27B030EE02AF}" srcOrd="0" destOrd="0" presId="urn:microsoft.com/office/officeart/2005/8/layout/hierarchy4"/>
    <dgm:cxn modelId="{DC29D2D9-ACB9-4A8F-9D1F-3EB642B4385E}" srcId="{D7C44254-D328-45BC-96B7-4C68755FD25F}" destId="{C79D1282-F5D1-4F35-8BDE-58FEFBFF55E1}" srcOrd="0" destOrd="0" parTransId="{182CC015-C606-4199-A142-321C909D10DF}" sibTransId="{3EB667A5-AA9B-4DE4-94C5-FB53D7796DB4}"/>
    <dgm:cxn modelId="{F8737A0D-5673-4BD7-AABF-56C93A53AE20}" type="presOf" srcId="{C79D1282-F5D1-4F35-8BDE-58FEFBFF55E1}" destId="{7E0D88A1-EDFE-48D4-B3BB-F7935DA0F5D8}" srcOrd="0" destOrd="0" presId="urn:microsoft.com/office/officeart/2005/8/layout/hierarchy4"/>
    <dgm:cxn modelId="{79FBA833-D364-4182-9430-A493365B7638}" srcId="{D7C44254-D328-45BC-96B7-4C68755FD25F}" destId="{24AAD340-A695-4071-B887-49240BF354A4}" srcOrd="2" destOrd="0" parTransId="{BC038E5E-32A6-4D0A-B34A-13CD70EF327E}" sibTransId="{5C7C0422-4016-451C-B159-5CB2A4D81D2A}"/>
    <dgm:cxn modelId="{57007985-0EF3-4818-BB2E-3E6F1CD68DC9}" type="presOf" srcId="{24AAD340-A695-4071-B887-49240BF354A4}" destId="{D53D1D40-3ED2-41C6-863F-05A977C71311}" srcOrd="0" destOrd="0" presId="urn:microsoft.com/office/officeart/2005/8/layout/hierarchy4"/>
    <dgm:cxn modelId="{227FB810-A23D-4834-AE65-572261984315}" type="presOf" srcId="{9C553B37-3930-490E-97DA-C98DB6E80B7A}" destId="{4A9D83D3-E7F5-44C4-800F-98E180E4E2B7}" srcOrd="0" destOrd="0" presId="urn:microsoft.com/office/officeart/2005/8/layout/hierarchy4"/>
    <dgm:cxn modelId="{BE795547-2BA2-4B73-B1E5-9747471B1D94}" srcId="{D7C44254-D328-45BC-96B7-4C68755FD25F}" destId="{9C553B37-3930-490E-97DA-C98DB6E80B7A}" srcOrd="1" destOrd="0" parTransId="{E045D436-8B36-4696-926D-5336D1612163}" sibTransId="{83B41590-18FF-44B5-B2F3-4B1B6F5F29C8}"/>
    <dgm:cxn modelId="{07450928-BEA3-4BC1-A1F7-F7669C733677}" srcId="{D7C44254-D328-45BC-96B7-4C68755FD25F}" destId="{DAC3DAD2-AA1B-4D19-B7A4-0F3C33802D94}" srcOrd="3" destOrd="0" parTransId="{7027D8D7-2C14-4D7E-96E9-595B4CD1D045}" sibTransId="{197A1448-2821-4744-B08F-2E34E4C3E0EC}"/>
    <dgm:cxn modelId="{106FB54D-7549-45A6-AEB9-2C247C2581E0}" type="presOf" srcId="{27F34F56-4B9D-4184-981D-5930FA91A1AE}" destId="{7C7C3B70-77E1-4A14-8DAD-F0DD4000929F}" srcOrd="0" destOrd="0" presId="urn:microsoft.com/office/officeart/2005/8/layout/hierarchy4"/>
    <dgm:cxn modelId="{098B72D5-E49D-4AFD-8DEE-75C9D3540253}" type="presOf" srcId="{D7C44254-D328-45BC-96B7-4C68755FD25F}" destId="{BF77DD1C-BFFB-4E5D-9A3D-127C02D64A4B}" srcOrd="0" destOrd="0" presId="urn:microsoft.com/office/officeart/2005/8/layout/hierarchy4"/>
    <dgm:cxn modelId="{E5C20068-3B53-4C5A-976D-44892B232D82}" type="presParOf" srcId="{7C7C3B70-77E1-4A14-8DAD-F0DD4000929F}" destId="{355F307E-E21C-48C0-97B8-31AEA523371A}" srcOrd="0" destOrd="0" presId="urn:microsoft.com/office/officeart/2005/8/layout/hierarchy4"/>
    <dgm:cxn modelId="{C52E73CD-B5E2-4E57-B7DC-9A32DDB8DAD0}" type="presParOf" srcId="{355F307E-E21C-48C0-97B8-31AEA523371A}" destId="{BF77DD1C-BFFB-4E5D-9A3D-127C02D64A4B}" srcOrd="0" destOrd="0" presId="urn:microsoft.com/office/officeart/2005/8/layout/hierarchy4"/>
    <dgm:cxn modelId="{73FA241D-7B2F-4712-8AA4-697B56FE0E21}" type="presParOf" srcId="{355F307E-E21C-48C0-97B8-31AEA523371A}" destId="{AE8C6C2E-23D1-430D-A481-38D75D8CE5F7}" srcOrd="1" destOrd="0" presId="urn:microsoft.com/office/officeart/2005/8/layout/hierarchy4"/>
    <dgm:cxn modelId="{CD83BA00-3A08-4041-9255-5F2A1E9D20AF}" type="presParOf" srcId="{355F307E-E21C-48C0-97B8-31AEA523371A}" destId="{1C9554D9-5ABE-43AA-9933-686A0C574FBA}" srcOrd="2" destOrd="0" presId="urn:microsoft.com/office/officeart/2005/8/layout/hierarchy4"/>
    <dgm:cxn modelId="{56B32DAF-1BAD-48A8-9EE8-9EBD9E905205}" type="presParOf" srcId="{1C9554D9-5ABE-43AA-9933-686A0C574FBA}" destId="{77378A86-0737-45DF-85C9-844548062454}" srcOrd="0" destOrd="0" presId="urn:microsoft.com/office/officeart/2005/8/layout/hierarchy4"/>
    <dgm:cxn modelId="{6A5DC287-AC42-4A52-BA24-4BA4509A55BC}" type="presParOf" srcId="{77378A86-0737-45DF-85C9-844548062454}" destId="{7E0D88A1-EDFE-48D4-B3BB-F7935DA0F5D8}" srcOrd="0" destOrd="0" presId="urn:microsoft.com/office/officeart/2005/8/layout/hierarchy4"/>
    <dgm:cxn modelId="{31D7D96F-2A54-453F-975A-61F89C3F01F0}" type="presParOf" srcId="{77378A86-0737-45DF-85C9-844548062454}" destId="{778F75B0-6A69-404E-87B2-B610D1253895}" srcOrd="1" destOrd="0" presId="urn:microsoft.com/office/officeart/2005/8/layout/hierarchy4"/>
    <dgm:cxn modelId="{65C8F038-AC4A-46C6-866D-7294AE496B07}" type="presParOf" srcId="{1C9554D9-5ABE-43AA-9933-686A0C574FBA}" destId="{793883B1-4F8A-46F0-A11F-72DA29449B30}" srcOrd="1" destOrd="0" presId="urn:microsoft.com/office/officeart/2005/8/layout/hierarchy4"/>
    <dgm:cxn modelId="{E1B0E47C-6370-434E-9929-A8EE77F3DE44}" type="presParOf" srcId="{1C9554D9-5ABE-43AA-9933-686A0C574FBA}" destId="{08DA69C2-616A-444B-ABF7-F2A4D03440AE}" srcOrd="2" destOrd="0" presId="urn:microsoft.com/office/officeart/2005/8/layout/hierarchy4"/>
    <dgm:cxn modelId="{94644F1D-B749-4DA5-AEFE-BB2862FB683E}" type="presParOf" srcId="{08DA69C2-616A-444B-ABF7-F2A4D03440AE}" destId="{4A9D83D3-E7F5-44C4-800F-98E180E4E2B7}" srcOrd="0" destOrd="0" presId="urn:microsoft.com/office/officeart/2005/8/layout/hierarchy4"/>
    <dgm:cxn modelId="{2E51305D-A1AE-41C7-A8DA-461EC5EFF57E}" type="presParOf" srcId="{08DA69C2-616A-444B-ABF7-F2A4D03440AE}" destId="{B94515E5-8BDC-4C60-AC22-04CD864B9AAF}" srcOrd="1" destOrd="0" presId="urn:microsoft.com/office/officeart/2005/8/layout/hierarchy4"/>
    <dgm:cxn modelId="{78F65679-C984-4D95-A75A-707F95EB5A46}" type="presParOf" srcId="{1C9554D9-5ABE-43AA-9933-686A0C574FBA}" destId="{9EB4FE46-0C30-4077-91E5-4006288ADA43}" srcOrd="3" destOrd="0" presId="urn:microsoft.com/office/officeart/2005/8/layout/hierarchy4"/>
    <dgm:cxn modelId="{88A28B3E-DFD2-4A95-A1C1-C6CE40E8EDB6}" type="presParOf" srcId="{1C9554D9-5ABE-43AA-9933-686A0C574FBA}" destId="{9116FE2C-B574-4FD3-9823-F72F813528AF}" srcOrd="4" destOrd="0" presId="urn:microsoft.com/office/officeart/2005/8/layout/hierarchy4"/>
    <dgm:cxn modelId="{81979B68-17D3-468D-ADF4-CD3727ACB5C9}" type="presParOf" srcId="{9116FE2C-B574-4FD3-9823-F72F813528AF}" destId="{D53D1D40-3ED2-41C6-863F-05A977C71311}" srcOrd="0" destOrd="0" presId="urn:microsoft.com/office/officeart/2005/8/layout/hierarchy4"/>
    <dgm:cxn modelId="{DA561B6D-EC90-41F8-8361-809CAA340B2F}" type="presParOf" srcId="{9116FE2C-B574-4FD3-9823-F72F813528AF}" destId="{6EDDA066-D849-45CD-B0FC-E01CD6F26B19}" srcOrd="1" destOrd="0" presId="urn:microsoft.com/office/officeart/2005/8/layout/hierarchy4"/>
    <dgm:cxn modelId="{800C15E9-0750-4212-8DDF-B7213C51F606}" type="presParOf" srcId="{1C9554D9-5ABE-43AA-9933-686A0C574FBA}" destId="{F90E9773-9C5A-452B-A9A8-F347B1D3EC0F}" srcOrd="5" destOrd="0" presId="urn:microsoft.com/office/officeart/2005/8/layout/hierarchy4"/>
    <dgm:cxn modelId="{83F7CD2A-29E5-4C58-9FAB-E8B05999245D}" type="presParOf" srcId="{1C9554D9-5ABE-43AA-9933-686A0C574FBA}" destId="{D9EB00A5-A742-4E6D-BE12-AA03FB5051AF}" srcOrd="6" destOrd="0" presId="urn:microsoft.com/office/officeart/2005/8/layout/hierarchy4"/>
    <dgm:cxn modelId="{8B766EBF-A3E5-4479-9967-B43E1270BC37}" type="presParOf" srcId="{D9EB00A5-A742-4E6D-BE12-AA03FB5051AF}" destId="{2CCE84EB-15DB-4AF4-B5E5-27B030EE02AF}" srcOrd="0" destOrd="0" presId="urn:microsoft.com/office/officeart/2005/8/layout/hierarchy4"/>
    <dgm:cxn modelId="{8F70674E-F5A8-4569-A101-58E8305A6750}" type="presParOf" srcId="{D9EB00A5-A742-4E6D-BE12-AA03FB5051AF}" destId="{84881059-7FE4-4DA6-86E6-5925BCBD90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BCE5C-AF82-495E-946B-260DA1F8CE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0BF7FC-7E23-474B-B8CF-1AC4DE420D0D}">
      <dgm:prSet phldrT="[Text]" custT="1"/>
      <dgm:spPr/>
      <dgm:t>
        <a:bodyPr/>
        <a:lstStyle/>
        <a:p>
          <a:r>
            <a:rPr lang="en-US" sz="2000" b="1" dirty="0">
              <a:solidFill>
                <a:schemeClr val="accent1">
                  <a:lumMod val="50000"/>
                </a:schemeClr>
              </a:solidFill>
              <a:latin typeface="Gill Sans MT" panose="020B0502020104020203" pitchFamily="34" charset="0"/>
            </a:rPr>
            <a:t>Site of urinary bladder at early age :</a:t>
          </a:r>
          <a:endParaRPr lang="en-US" sz="2000" dirty="0"/>
        </a:p>
      </dgm:t>
    </dgm:pt>
    <dgm:pt modelId="{3DFBC8A4-81CA-41D6-8178-95574A55EE83}" type="parTrans" cxnId="{11279501-4C4A-4D8A-AA90-A4CC7B7D4B97}">
      <dgm:prSet/>
      <dgm:spPr/>
      <dgm:t>
        <a:bodyPr/>
        <a:lstStyle/>
        <a:p>
          <a:endParaRPr lang="en-US"/>
        </a:p>
      </dgm:t>
    </dgm:pt>
    <dgm:pt modelId="{35FAF176-69AA-453F-92B9-69D9289D8547}" type="sibTrans" cxnId="{11279501-4C4A-4D8A-AA90-A4CC7B7D4B97}">
      <dgm:prSet/>
      <dgm:spPr/>
      <dgm:t>
        <a:bodyPr/>
        <a:lstStyle/>
        <a:p>
          <a:endParaRPr lang="en-US"/>
        </a:p>
      </dgm:t>
    </dgm:pt>
    <dgm:pt modelId="{C2715434-E30A-4357-A17D-C435B61D2E01}">
      <dgm:prSet/>
      <dgm:spPr/>
      <dgm:t>
        <a:bodyPr/>
        <a:lstStyle/>
        <a:p>
          <a:r>
            <a:rPr lang="en-US" dirty="0">
              <a:latin typeface="Gill Sans MT" panose="020B0502020104020203" pitchFamily="34" charset="0"/>
            </a:rPr>
            <a:t>The urinary bladder is an </a:t>
          </a:r>
          <a:r>
            <a:rPr lang="en-US" dirty="0">
              <a:solidFill>
                <a:srgbClr val="FF0000"/>
              </a:solidFill>
              <a:latin typeface="Gill Sans MT" panose="020B0502020104020203" pitchFamily="34" charset="0"/>
            </a:rPr>
            <a:t>abdominal organ at birth</a:t>
          </a:r>
          <a:r>
            <a:rPr lang="en-US" dirty="0">
              <a:latin typeface="Gill Sans MT" panose="020B0502020104020203" pitchFamily="34" charset="0"/>
            </a:rPr>
            <a:t>, it moves into the lower abdominal wall.  Around the </a:t>
          </a:r>
          <a:r>
            <a:rPr lang="en-US" dirty="0">
              <a:solidFill>
                <a:srgbClr val="FF0000"/>
              </a:solidFill>
              <a:latin typeface="Gill Sans MT" panose="020B0502020104020203" pitchFamily="34" charset="0"/>
            </a:rPr>
            <a:t>5</a:t>
          </a:r>
          <a:r>
            <a:rPr lang="en-US" baseline="30000" dirty="0">
              <a:solidFill>
                <a:srgbClr val="FF0000"/>
              </a:solidFill>
              <a:latin typeface="Gill Sans MT" panose="020B0502020104020203" pitchFamily="34" charset="0"/>
            </a:rPr>
            <a:t>th</a:t>
          </a:r>
          <a:r>
            <a:rPr lang="en-US" dirty="0">
              <a:solidFill>
                <a:srgbClr val="FF0000"/>
              </a:solidFill>
              <a:latin typeface="Gill Sans MT" panose="020B0502020104020203" pitchFamily="34" charset="0"/>
            </a:rPr>
            <a:t> </a:t>
          </a:r>
          <a:r>
            <a:rPr lang="en-US" dirty="0">
              <a:latin typeface="Gill Sans MT" panose="020B0502020104020203" pitchFamily="34" charset="0"/>
            </a:rPr>
            <a:t>or</a:t>
          </a:r>
          <a:r>
            <a:rPr lang="en-US" dirty="0">
              <a:solidFill>
                <a:srgbClr val="FF0000"/>
              </a:solidFill>
              <a:latin typeface="Gill Sans MT" panose="020B0502020104020203" pitchFamily="34" charset="0"/>
            </a:rPr>
            <a:t> 6</a:t>
          </a:r>
          <a:r>
            <a:rPr lang="en-US" baseline="30000" dirty="0">
              <a:solidFill>
                <a:srgbClr val="FF0000"/>
              </a:solidFill>
              <a:latin typeface="Gill Sans MT" panose="020B0502020104020203" pitchFamily="34" charset="0"/>
            </a:rPr>
            <a:t>th</a:t>
          </a:r>
          <a:r>
            <a:rPr lang="en-US" dirty="0">
              <a:solidFill>
                <a:srgbClr val="FF0000"/>
              </a:solidFill>
              <a:latin typeface="Gill Sans MT" panose="020B0502020104020203" pitchFamily="34" charset="0"/>
            </a:rPr>
            <a:t> </a:t>
          </a:r>
          <a:r>
            <a:rPr lang="en-US" dirty="0">
              <a:latin typeface="Gill Sans MT" panose="020B0502020104020203" pitchFamily="34" charset="0"/>
            </a:rPr>
            <a:t>year of age then the bladder gradually descends into the area of the true (minor) pelvis.</a:t>
          </a:r>
          <a:endParaRPr lang="en-US" dirty="0"/>
        </a:p>
      </dgm:t>
    </dgm:pt>
    <dgm:pt modelId="{2D2022EF-7FE4-40E0-BA2F-73D099CCB988}" type="parTrans" cxnId="{B695E173-B230-407B-81A4-68CD7073C428}">
      <dgm:prSet/>
      <dgm:spPr/>
      <dgm:t>
        <a:bodyPr/>
        <a:lstStyle/>
        <a:p>
          <a:endParaRPr lang="en-US"/>
        </a:p>
      </dgm:t>
    </dgm:pt>
    <dgm:pt modelId="{8B88304B-5DB0-4080-B909-E06939FB9BB5}" type="sibTrans" cxnId="{B695E173-B230-407B-81A4-68CD7073C428}">
      <dgm:prSet/>
      <dgm:spPr/>
      <dgm:t>
        <a:bodyPr/>
        <a:lstStyle/>
        <a:p>
          <a:endParaRPr lang="en-US"/>
        </a:p>
      </dgm:t>
    </dgm:pt>
    <dgm:pt modelId="{3F99A106-E681-4364-B751-B941349ACA4B}" type="pres">
      <dgm:prSet presAssocID="{B14BCE5C-AF82-495E-946B-260DA1F8CED9}" presName="linear" presStyleCnt="0">
        <dgm:presLayoutVars>
          <dgm:animLvl val="lvl"/>
          <dgm:resizeHandles val="exact"/>
        </dgm:presLayoutVars>
      </dgm:prSet>
      <dgm:spPr/>
      <dgm:t>
        <a:bodyPr/>
        <a:lstStyle/>
        <a:p>
          <a:endParaRPr lang="en-US"/>
        </a:p>
      </dgm:t>
    </dgm:pt>
    <dgm:pt modelId="{FBD276F6-2601-4DF0-ABCB-D701D6ACEE8F}" type="pres">
      <dgm:prSet presAssocID="{3B0BF7FC-7E23-474B-B8CF-1AC4DE420D0D}" presName="parentText" presStyleLbl="node1" presStyleIdx="0" presStyleCnt="1">
        <dgm:presLayoutVars>
          <dgm:chMax val="0"/>
          <dgm:bulletEnabled val="1"/>
        </dgm:presLayoutVars>
      </dgm:prSet>
      <dgm:spPr/>
      <dgm:t>
        <a:bodyPr/>
        <a:lstStyle/>
        <a:p>
          <a:endParaRPr lang="en-US"/>
        </a:p>
      </dgm:t>
    </dgm:pt>
    <dgm:pt modelId="{250598E3-C957-493C-ADD4-9D8849604485}" type="pres">
      <dgm:prSet presAssocID="{3B0BF7FC-7E23-474B-B8CF-1AC4DE420D0D}" presName="childText" presStyleLbl="revTx" presStyleIdx="0" presStyleCnt="1">
        <dgm:presLayoutVars>
          <dgm:bulletEnabled val="1"/>
        </dgm:presLayoutVars>
      </dgm:prSet>
      <dgm:spPr/>
      <dgm:t>
        <a:bodyPr/>
        <a:lstStyle/>
        <a:p>
          <a:endParaRPr lang="en-US"/>
        </a:p>
      </dgm:t>
    </dgm:pt>
  </dgm:ptLst>
  <dgm:cxnLst>
    <dgm:cxn modelId="{FF2719B3-1F20-4A83-9BA4-E1C52DD00BF0}" type="presOf" srcId="{B14BCE5C-AF82-495E-946B-260DA1F8CED9}" destId="{3F99A106-E681-4364-B751-B941349ACA4B}" srcOrd="0" destOrd="0" presId="urn:microsoft.com/office/officeart/2005/8/layout/vList2"/>
    <dgm:cxn modelId="{B695E173-B230-407B-81A4-68CD7073C428}" srcId="{3B0BF7FC-7E23-474B-B8CF-1AC4DE420D0D}" destId="{C2715434-E30A-4357-A17D-C435B61D2E01}" srcOrd="0" destOrd="0" parTransId="{2D2022EF-7FE4-40E0-BA2F-73D099CCB988}" sibTransId="{8B88304B-5DB0-4080-B909-E06939FB9BB5}"/>
    <dgm:cxn modelId="{E91338A0-F926-4F15-B4E2-B03F06B7AE3C}" type="presOf" srcId="{3B0BF7FC-7E23-474B-B8CF-1AC4DE420D0D}" destId="{FBD276F6-2601-4DF0-ABCB-D701D6ACEE8F}" srcOrd="0" destOrd="0" presId="urn:microsoft.com/office/officeart/2005/8/layout/vList2"/>
    <dgm:cxn modelId="{6E2EB75D-6271-4798-B112-6D41713CF9DF}" type="presOf" srcId="{C2715434-E30A-4357-A17D-C435B61D2E01}" destId="{250598E3-C957-493C-ADD4-9D8849604485}" srcOrd="0" destOrd="0" presId="urn:microsoft.com/office/officeart/2005/8/layout/vList2"/>
    <dgm:cxn modelId="{11279501-4C4A-4D8A-AA90-A4CC7B7D4B97}" srcId="{B14BCE5C-AF82-495E-946B-260DA1F8CED9}" destId="{3B0BF7FC-7E23-474B-B8CF-1AC4DE420D0D}" srcOrd="0" destOrd="0" parTransId="{3DFBC8A4-81CA-41D6-8178-95574A55EE83}" sibTransId="{35FAF176-69AA-453F-92B9-69D9289D8547}"/>
    <dgm:cxn modelId="{E8FC7CAF-B5ED-40B5-A340-E81C99B89801}" type="presParOf" srcId="{3F99A106-E681-4364-B751-B941349ACA4B}" destId="{FBD276F6-2601-4DF0-ABCB-D701D6ACEE8F}" srcOrd="0" destOrd="0" presId="urn:microsoft.com/office/officeart/2005/8/layout/vList2"/>
    <dgm:cxn modelId="{7D0B7E38-6211-44C6-AFD7-C38AFDA85A3A}" type="presParOf" srcId="{3F99A106-E681-4364-B751-B941349ACA4B}" destId="{250598E3-C957-493C-ADD4-9D884960448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1ECC6-25B3-498A-A213-2EA19DE5C3A0}"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EF70760E-16DB-4EB9-9834-6A6CC44F7904}">
      <dgm:prSet phldrT="[Text]" custT="1"/>
      <dgm:spPr/>
      <dgm:t>
        <a:bodyPr/>
        <a:lstStyle/>
        <a:p>
          <a:endParaRPr lang="en-US" sz="1100" dirty="0" smtClean="0"/>
        </a:p>
        <a:p>
          <a:r>
            <a:rPr lang="en-US" sz="2800" dirty="0" smtClean="0"/>
            <a:t>We </a:t>
          </a:r>
          <a:r>
            <a:rPr lang="en-US" sz="2800" dirty="0"/>
            <a:t>have 2 sphincters:</a:t>
          </a:r>
        </a:p>
      </dgm:t>
    </dgm:pt>
    <dgm:pt modelId="{DB67916F-A64C-4EA3-8BAB-E995EEEC226B}" type="parTrans" cxnId="{95CA822E-62CE-42FA-A2D2-9797F0C2FAF9}">
      <dgm:prSet/>
      <dgm:spPr/>
      <dgm:t>
        <a:bodyPr/>
        <a:lstStyle/>
        <a:p>
          <a:endParaRPr lang="en-US" sz="1400"/>
        </a:p>
      </dgm:t>
    </dgm:pt>
    <dgm:pt modelId="{3BE73329-BA89-4EB7-AEDF-C5254A8F9CF6}" type="sibTrans" cxnId="{95CA822E-62CE-42FA-A2D2-9797F0C2FAF9}">
      <dgm:prSet/>
      <dgm:spPr/>
      <dgm:t>
        <a:bodyPr/>
        <a:lstStyle/>
        <a:p>
          <a:endParaRPr lang="en-US" sz="1400"/>
        </a:p>
      </dgm:t>
    </dgm:pt>
    <dgm:pt modelId="{0DFE304B-3E37-40B9-BB67-2DE567A3250C}">
      <dgm:prSet phldrT="[Text]" custT="1"/>
      <dgm:spPr/>
      <dgm:t>
        <a:bodyPr/>
        <a:lstStyle/>
        <a:p>
          <a:r>
            <a:rPr lang="en-US" sz="2000" i="1">
              <a:latin typeface="Gill Sans MT" pitchFamily="34" charset="0"/>
              <a:cs typeface="Arial" charset="0"/>
              <a:sym typeface="Wingdings" pitchFamily="2" charset="2"/>
            </a:rPr>
            <a:t>Internal urethral sphincters </a:t>
          </a:r>
          <a:r>
            <a:rPr lang="en-US" sz="2000">
              <a:latin typeface="Gill Sans MT" pitchFamily="34" charset="0"/>
              <a:cs typeface="Arial" charset="0"/>
              <a:sym typeface="Wingdings" pitchFamily="2" charset="2"/>
            </a:rPr>
            <a:t>(IUS) </a:t>
          </a:r>
          <a:endParaRPr lang="en-US" sz="2000" dirty="0"/>
        </a:p>
      </dgm:t>
    </dgm:pt>
    <dgm:pt modelId="{2B7126DC-85A0-4AB7-9663-383904B189E1}" type="parTrans" cxnId="{CFDD1171-02E4-4CB5-B2E8-B89E2276AE5F}">
      <dgm:prSet/>
      <dgm:spPr/>
      <dgm:t>
        <a:bodyPr/>
        <a:lstStyle/>
        <a:p>
          <a:endParaRPr lang="en-US" sz="1400"/>
        </a:p>
      </dgm:t>
    </dgm:pt>
    <dgm:pt modelId="{A41586B3-91C9-48EB-B284-16B94DFF4582}" type="sibTrans" cxnId="{CFDD1171-02E4-4CB5-B2E8-B89E2276AE5F}">
      <dgm:prSet/>
      <dgm:spPr/>
      <dgm:t>
        <a:bodyPr/>
        <a:lstStyle/>
        <a:p>
          <a:endParaRPr lang="en-US" sz="1400"/>
        </a:p>
      </dgm:t>
    </dgm:pt>
    <dgm:pt modelId="{E3BEF598-9850-4B46-9972-2B46290D645D}">
      <dgm:prSet phldrT="[Text]" custT="1"/>
      <dgm:spPr/>
      <dgm:t>
        <a:bodyPr/>
        <a:lstStyle/>
        <a:p>
          <a:r>
            <a:rPr lang="en-US" sz="1800" i="0">
              <a:latin typeface="Gill Sans MT" pitchFamily="34" charset="0"/>
              <a:cs typeface="Arial" charset="0"/>
              <a:sym typeface="Wingdings" pitchFamily="2" charset="2"/>
            </a:rPr>
            <a:t>on either side of urethra, made of smooth muscle.</a:t>
          </a:r>
          <a:endParaRPr lang="en-US" sz="1800" i="0" dirty="0"/>
        </a:p>
      </dgm:t>
    </dgm:pt>
    <dgm:pt modelId="{F669DD71-234D-4BDA-8D0B-57B5D943AE97}" type="parTrans" cxnId="{1CE14E94-2844-43DD-B4EB-DDF7BCF7BAA4}">
      <dgm:prSet/>
      <dgm:spPr/>
      <dgm:t>
        <a:bodyPr/>
        <a:lstStyle/>
        <a:p>
          <a:endParaRPr lang="en-US" sz="1400"/>
        </a:p>
      </dgm:t>
    </dgm:pt>
    <dgm:pt modelId="{8A6B644C-5FEC-4D2D-8DB0-38F3A099EC2C}" type="sibTrans" cxnId="{1CE14E94-2844-43DD-B4EB-DDF7BCF7BAA4}">
      <dgm:prSet/>
      <dgm:spPr/>
      <dgm:t>
        <a:bodyPr/>
        <a:lstStyle/>
        <a:p>
          <a:endParaRPr lang="en-US" sz="1400"/>
        </a:p>
      </dgm:t>
    </dgm:pt>
    <dgm:pt modelId="{C3A78ED2-7AE9-4447-A049-D52309A74A64}">
      <dgm:prSet phldrT="[Text]" custT="1"/>
      <dgm:spPr/>
      <dgm:t>
        <a:bodyPr/>
        <a:lstStyle/>
        <a:p>
          <a:r>
            <a:rPr lang="en-US" sz="2000" i="1">
              <a:latin typeface="Gill Sans MT" pitchFamily="34" charset="0"/>
              <a:cs typeface="Arial" charset="0"/>
            </a:rPr>
            <a:t>External urethral sphincter </a:t>
          </a:r>
          <a:r>
            <a:rPr lang="en-US" sz="2000">
              <a:latin typeface="Gill Sans MT" pitchFamily="34" charset="0"/>
              <a:cs typeface="Arial" charset="0"/>
            </a:rPr>
            <a:t>(EUS)</a:t>
          </a:r>
          <a:endParaRPr lang="en-US" sz="2000" dirty="0"/>
        </a:p>
      </dgm:t>
    </dgm:pt>
    <dgm:pt modelId="{5CD4F239-EDEB-49AF-9789-09C4219034C3}" type="parTrans" cxnId="{8E5E73A9-EC2D-42B9-9A90-52541E63DA07}">
      <dgm:prSet/>
      <dgm:spPr/>
      <dgm:t>
        <a:bodyPr/>
        <a:lstStyle/>
        <a:p>
          <a:endParaRPr lang="en-US" sz="1400"/>
        </a:p>
      </dgm:t>
    </dgm:pt>
    <dgm:pt modelId="{A16CF4C6-073C-4A19-AADC-0E4CEC6A01F8}" type="sibTrans" cxnId="{8E5E73A9-EC2D-42B9-9A90-52541E63DA07}">
      <dgm:prSet/>
      <dgm:spPr/>
      <dgm:t>
        <a:bodyPr/>
        <a:lstStyle/>
        <a:p>
          <a:endParaRPr lang="en-US" sz="1400"/>
        </a:p>
      </dgm:t>
    </dgm:pt>
    <dgm:pt modelId="{BCBB0FC4-512B-4492-BEDA-7842164E91CF}">
      <dgm:prSet phldrT="[Text]" custT="1"/>
      <dgm:spPr/>
      <dgm:t>
        <a:bodyPr/>
        <a:lstStyle/>
        <a:p>
          <a:r>
            <a:rPr lang="en-US" sz="1800" i="0">
              <a:latin typeface="Gill Sans MT" pitchFamily="34" charset="0"/>
              <a:cs typeface="Arial" charset="0"/>
            </a:rPr>
            <a:t>made of skeletal muscle.</a:t>
          </a:r>
          <a:endParaRPr lang="en-US" sz="1800" i="0" dirty="0"/>
        </a:p>
      </dgm:t>
    </dgm:pt>
    <dgm:pt modelId="{C44077CC-3E26-417D-B5F3-81A1C000785A}" type="parTrans" cxnId="{9A403EC5-B21F-46C9-8F10-891E007C0D12}">
      <dgm:prSet/>
      <dgm:spPr/>
      <dgm:t>
        <a:bodyPr/>
        <a:lstStyle/>
        <a:p>
          <a:endParaRPr lang="en-US" sz="1400"/>
        </a:p>
      </dgm:t>
    </dgm:pt>
    <dgm:pt modelId="{D529674E-C674-4441-8431-3549062C1E1F}" type="sibTrans" cxnId="{9A403EC5-B21F-46C9-8F10-891E007C0D12}">
      <dgm:prSet/>
      <dgm:spPr/>
      <dgm:t>
        <a:bodyPr/>
        <a:lstStyle/>
        <a:p>
          <a:endParaRPr lang="en-US" sz="1400"/>
        </a:p>
      </dgm:t>
    </dgm:pt>
    <dgm:pt modelId="{A0FF00CD-F30A-4F71-B0CA-B6CF6B093D5B}" type="pres">
      <dgm:prSet presAssocID="{0B01ECC6-25B3-498A-A213-2EA19DE5C3A0}" presName="Name0" presStyleCnt="0">
        <dgm:presLayoutVars>
          <dgm:chPref val="1"/>
          <dgm:dir/>
          <dgm:animOne val="branch"/>
          <dgm:animLvl val="lvl"/>
          <dgm:resizeHandles/>
        </dgm:presLayoutVars>
      </dgm:prSet>
      <dgm:spPr/>
      <dgm:t>
        <a:bodyPr/>
        <a:lstStyle/>
        <a:p>
          <a:endParaRPr lang="en-US"/>
        </a:p>
      </dgm:t>
    </dgm:pt>
    <dgm:pt modelId="{60C252D4-335E-4E7F-B137-64F0D66AF8B0}" type="pres">
      <dgm:prSet presAssocID="{EF70760E-16DB-4EB9-9834-6A6CC44F7904}" presName="vertOne" presStyleCnt="0"/>
      <dgm:spPr/>
    </dgm:pt>
    <dgm:pt modelId="{6E1F6B21-234C-49D4-9553-DC41240A4BDC}" type="pres">
      <dgm:prSet presAssocID="{EF70760E-16DB-4EB9-9834-6A6CC44F7904}" presName="txOne" presStyleLbl="node0" presStyleIdx="0" presStyleCnt="1">
        <dgm:presLayoutVars>
          <dgm:chPref val="3"/>
        </dgm:presLayoutVars>
      </dgm:prSet>
      <dgm:spPr/>
      <dgm:t>
        <a:bodyPr/>
        <a:lstStyle/>
        <a:p>
          <a:endParaRPr lang="en-US"/>
        </a:p>
      </dgm:t>
    </dgm:pt>
    <dgm:pt modelId="{46775DB7-16D0-4D5B-A26B-986BB9A139E7}" type="pres">
      <dgm:prSet presAssocID="{EF70760E-16DB-4EB9-9834-6A6CC44F7904}" presName="parTransOne" presStyleCnt="0"/>
      <dgm:spPr/>
    </dgm:pt>
    <dgm:pt modelId="{3284A974-038E-4EDF-90DD-48620074FACC}" type="pres">
      <dgm:prSet presAssocID="{EF70760E-16DB-4EB9-9834-6A6CC44F7904}" presName="horzOne" presStyleCnt="0"/>
      <dgm:spPr/>
    </dgm:pt>
    <dgm:pt modelId="{74183E63-85D2-4922-81DD-79106986D954}" type="pres">
      <dgm:prSet presAssocID="{0DFE304B-3E37-40B9-BB67-2DE567A3250C}" presName="vertTwo" presStyleCnt="0"/>
      <dgm:spPr/>
    </dgm:pt>
    <dgm:pt modelId="{8012D330-AEC2-4F25-961B-4E39D06574B2}" type="pres">
      <dgm:prSet presAssocID="{0DFE304B-3E37-40B9-BB67-2DE567A3250C}" presName="txTwo" presStyleLbl="node2" presStyleIdx="0" presStyleCnt="2">
        <dgm:presLayoutVars>
          <dgm:chPref val="3"/>
        </dgm:presLayoutVars>
      </dgm:prSet>
      <dgm:spPr/>
      <dgm:t>
        <a:bodyPr/>
        <a:lstStyle/>
        <a:p>
          <a:endParaRPr lang="en-US"/>
        </a:p>
      </dgm:t>
    </dgm:pt>
    <dgm:pt modelId="{41A6CBD5-204B-4812-9B8D-4762191A3597}" type="pres">
      <dgm:prSet presAssocID="{0DFE304B-3E37-40B9-BB67-2DE567A3250C}" presName="parTransTwo" presStyleCnt="0"/>
      <dgm:spPr/>
    </dgm:pt>
    <dgm:pt modelId="{7B719DDC-337A-4B93-A370-B9E4C5C29AC6}" type="pres">
      <dgm:prSet presAssocID="{0DFE304B-3E37-40B9-BB67-2DE567A3250C}" presName="horzTwo" presStyleCnt="0"/>
      <dgm:spPr/>
    </dgm:pt>
    <dgm:pt modelId="{C27D1CBC-8F70-40A2-8965-9C7B0653928A}" type="pres">
      <dgm:prSet presAssocID="{E3BEF598-9850-4B46-9972-2B46290D645D}" presName="vertThree" presStyleCnt="0"/>
      <dgm:spPr/>
    </dgm:pt>
    <dgm:pt modelId="{4F3FB4BB-F184-4BDC-819C-09EF7D027F75}" type="pres">
      <dgm:prSet presAssocID="{E3BEF598-9850-4B46-9972-2B46290D645D}" presName="txThree" presStyleLbl="node3" presStyleIdx="0" presStyleCnt="2">
        <dgm:presLayoutVars>
          <dgm:chPref val="3"/>
        </dgm:presLayoutVars>
      </dgm:prSet>
      <dgm:spPr/>
      <dgm:t>
        <a:bodyPr/>
        <a:lstStyle/>
        <a:p>
          <a:endParaRPr lang="en-US"/>
        </a:p>
      </dgm:t>
    </dgm:pt>
    <dgm:pt modelId="{881520CE-03BB-4AE7-ADCD-B6B0824A26C1}" type="pres">
      <dgm:prSet presAssocID="{E3BEF598-9850-4B46-9972-2B46290D645D}" presName="horzThree" presStyleCnt="0"/>
      <dgm:spPr/>
    </dgm:pt>
    <dgm:pt modelId="{541EFA1D-1E48-4772-8B3E-00ADB77314F1}" type="pres">
      <dgm:prSet presAssocID="{A41586B3-91C9-48EB-B284-16B94DFF4582}" presName="sibSpaceTwo" presStyleCnt="0"/>
      <dgm:spPr/>
    </dgm:pt>
    <dgm:pt modelId="{522A6379-BEC4-4C66-BFA3-3DC490EA0F01}" type="pres">
      <dgm:prSet presAssocID="{C3A78ED2-7AE9-4447-A049-D52309A74A64}" presName="vertTwo" presStyleCnt="0"/>
      <dgm:spPr/>
    </dgm:pt>
    <dgm:pt modelId="{2008D1AB-1053-48BD-9DCD-8CE72BB28F37}" type="pres">
      <dgm:prSet presAssocID="{C3A78ED2-7AE9-4447-A049-D52309A74A64}" presName="txTwo" presStyleLbl="node2" presStyleIdx="1" presStyleCnt="2">
        <dgm:presLayoutVars>
          <dgm:chPref val="3"/>
        </dgm:presLayoutVars>
      </dgm:prSet>
      <dgm:spPr/>
      <dgm:t>
        <a:bodyPr/>
        <a:lstStyle/>
        <a:p>
          <a:endParaRPr lang="en-US"/>
        </a:p>
      </dgm:t>
    </dgm:pt>
    <dgm:pt modelId="{E373D101-B081-44C2-9F56-159E48A78204}" type="pres">
      <dgm:prSet presAssocID="{C3A78ED2-7AE9-4447-A049-D52309A74A64}" presName="parTransTwo" presStyleCnt="0"/>
      <dgm:spPr/>
    </dgm:pt>
    <dgm:pt modelId="{2613E566-8BDE-4C23-AADA-5B4DFDDF84EB}" type="pres">
      <dgm:prSet presAssocID="{C3A78ED2-7AE9-4447-A049-D52309A74A64}" presName="horzTwo" presStyleCnt="0"/>
      <dgm:spPr/>
    </dgm:pt>
    <dgm:pt modelId="{46CFBFA3-1A87-40CD-93B3-58A1399B50B8}" type="pres">
      <dgm:prSet presAssocID="{BCBB0FC4-512B-4492-BEDA-7842164E91CF}" presName="vertThree" presStyleCnt="0"/>
      <dgm:spPr/>
    </dgm:pt>
    <dgm:pt modelId="{FB412881-2994-43CC-A67D-307D700838CB}" type="pres">
      <dgm:prSet presAssocID="{BCBB0FC4-512B-4492-BEDA-7842164E91CF}" presName="txThree" presStyleLbl="node3" presStyleIdx="1" presStyleCnt="2">
        <dgm:presLayoutVars>
          <dgm:chPref val="3"/>
        </dgm:presLayoutVars>
      </dgm:prSet>
      <dgm:spPr/>
      <dgm:t>
        <a:bodyPr/>
        <a:lstStyle/>
        <a:p>
          <a:endParaRPr lang="en-US"/>
        </a:p>
      </dgm:t>
    </dgm:pt>
    <dgm:pt modelId="{2AC9B380-E3A6-44D3-B4F9-49252D7AC65E}" type="pres">
      <dgm:prSet presAssocID="{BCBB0FC4-512B-4492-BEDA-7842164E91CF}" presName="horzThree" presStyleCnt="0"/>
      <dgm:spPr/>
    </dgm:pt>
  </dgm:ptLst>
  <dgm:cxnLst>
    <dgm:cxn modelId="{9A403EC5-B21F-46C9-8F10-891E007C0D12}" srcId="{C3A78ED2-7AE9-4447-A049-D52309A74A64}" destId="{BCBB0FC4-512B-4492-BEDA-7842164E91CF}" srcOrd="0" destOrd="0" parTransId="{C44077CC-3E26-417D-B5F3-81A1C000785A}" sibTransId="{D529674E-C674-4441-8431-3549062C1E1F}"/>
    <dgm:cxn modelId="{95CA822E-62CE-42FA-A2D2-9797F0C2FAF9}" srcId="{0B01ECC6-25B3-498A-A213-2EA19DE5C3A0}" destId="{EF70760E-16DB-4EB9-9834-6A6CC44F7904}" srcOrd="0" destOrd="0" parTransId="{DB67916F-A64C-4EA3-8BAB-E995EEEC226B}" sibTransId="{3BE73329-BA89-4EB7-AEDF-C5254A8F9CF6}"/>
    <dgm:cxn modelId="{832341B9-B769-4AC7-8EE2-C11BF807D64B}" type="presOf" srcId="{0B01ECC6-25B3-498A-A213-2EA19DE5C3A0}" destId="{A0FF00CD-F30A-4F71-B0CA-B6CF6B093D5B}" srcOrd="0" destOrd="0" presId="urn:microsoft.com/office/officeart/2005/8/layout/hierarchy4"/>
    <dgm:cxn modelId="{62E44E25-7A66-4A7C-A8EC-A73624D7CEEC}" type="presOf" srcId="{C3A78ED2-7AE9-4447-A049-D52309A74A64}" destId="{2008D1AB-1053-48BD-9DCD-8CE72BB28F37}" srcOrd="0" destOrd="0" presId="urn:microsoft.com/office/officeart/2005/8/layout/hierarchy4"/>
    <dgm:cxn modelId="{203542BE-BA9A-45A3-A146-62689605B948}" type="presOf" srcId="{0DFE304B-3E37-40B9-BB67-2DE567A3250C}" destId="{8012D330-AEC2-4F25-961B-4E39D06574B2}" srcOrd="0" destOrd="0" presId="urn:microsoft.com/office/officeart/2005/8/layout/hierarchy4"/>
    <dgm:cxn modelId="{C7464531-FA83-4E47-B168-AA3A738F32F8}" type="presOf" srcId="{EF70760E-16DB-4EB9-9834-6A6CC44F7904}" destId="{6E1F6B21-234C-49D4-9553-DC41240A4BDC}" srcOrd="0" destOrd="0" presId="urn:microsoft.com/office/officeart/2005/8/layout/hierarchy4"/>
    <dgm:cxn modelId="{16A844DB-747F-4E9D-BF44-0BB6A4DD6515}" type="presOf" srcId="{E3BEF598-9850-4B46-9972-2B46290D645D}" destId="{4F3FB4BB-F184-4BDC-819C-09EF7D027F75}" srcOrd="0" destOrd="0" presId="urn:microsoft.com/office/officeart/2005/8/layout/hierarchy4"/>
    <dgm:cxn modelId="{1CE14E94-2844-43DD-B4EB-DDF7BCF7BAA4}" srcId="{0DFE304B-3E37-40B9-BB67-2DE567A3250C}" destId="{E3BEF598-9850-4B46-9972-2B46290D645D}" srcOrd="0" destOrd="0" parTransId="{F669DD71-234D-4BDA-8D0B-57B5D943AE97}" sibTransId="{8A6B644C-5FEC-4D2D-8DB0-38F3A099EC2C}"/>
    <dgm:cxn modelId="{6AF473D8-B509-4B45-87A6-28E04E6F52B4}" type="presOf" srcId="{BCBB0FC4-512B-4492-BEDA-7842164E91CF}" destId="{FB412881-2994-43CC-A67D-307D700838CB}" srcOrd="0" destOrd="0" presId="urn:microsoft.com/office/officeart/2005/8/layout/hierarchy4"/>
    <dgm:cxn modelId="{CFDD1171-02E4-4CB5-B2E8-B89E2276AE5F}" srcId="{EF70760E-16DB-4EB9-9834-6A6CC44F7904}" destId="{0DFE304B-3E37-40B9-BB67-2DE567A3250C}" srcOrd="0" destOrd="0" parTransId="{2B7126DC-85A0-4AB7-9663-383904B189E1}" sibTransId="{A41586B3-91C9-48EB-B284-16B94DFF4582}"/>
    <dgm:cxn modelId="{8E5E73A9-EC2D-42B9-9A90-52541E63DA07}" srcId="{EF70760E-16DB-4EB9-9834-6A6CC44F7904}" destId="{C3A78ED2-7AE9-4447-A049-D52309A74A64}" srcOrd="1" destOrd="0" parTransId="{5CD4F239-EDEB-49AF-9789-09C4219034C3}" sibTransId="{A16CF4C6-073C-4A19-AADC-0E4CEC6A01F8}"/>
    <dgm:cxn modelId="{3C3BAC91-35A2-4C96-B857-948DBD03E1F6}" type="presParOf" srcId="{A0FF00CD-F30A-4F71-B0CA-B6CF6B093D5B}" destId="{60C252D4-335E-4E7F-B137-64F0D66AF8B0}" srcOrd="0" destOrd="0" presId="urn:microsoft.com/office/officeart/2005/8/layout/hierarchy4"/>
    <dgm:cxn modelId="{C0337A9E-8686-4DA7-AE72-1B53A168B8A2}" type="presParOf" srcId="{60C252D4-335E-4E7F-B137-64F0D66AF8B0}" destId="{6E1F6B21-234C-49D4-9553-DC41240A4BDC}" srcOrd="0" destOrd="0" presId="urn:microsoft.com/office/officeart/2005/8/layout/hierarchy4"/>
    <dgm:cxn modelId="{16D47D97-0559-4DEB-A6CA-181F953528B7}" type="presParOf" srcId="{60C252D4-335E-4E7F-B137-64F0D66AF8B0}" destId="{46775DB7-16D0-4D5B-A26B-986BB9A139E7}" srcOrd="1" destOrd="0" presId="urn:microsoft.com/office/officeart/2005/8/layout/hierarchy4"/>
    <dgm:cxn modelId="{C9032455-B134-4B67-98B0-32DC081DA3DB}" type="presParOf" srcId="{60C252D4-335E-4E7F-B137-64F0D66AF8B0}" destId="{3284A974-038E-4EDF-90DD-48620074FACC}" srcOrd="2" destOrd="0" presId="urn:microsoft.com/office/officeart/2005/8/layout/hierarchy4"/>
    <dgm:cxn modelId="{C0E4A9BE-CBB0-4339-8FE4-C2640203D357}" type="presParOf" srcId="{3284A974-038E-4EDF-90DD-48620074FACC}" destId="{74183E63-85D2-4922-81DD-79106986D954}" srcOrd="0" destOrd="0" presId="urn:microsoft.com/office/officeart/2005/8/layout/hierarchy4"/>
    <dgm:cxn modelId="{8DE9B16F-4A13-40EA-95CB-1CAA6EE2DF2E}" type="presParOf" srcId="{74183E63-85D2-4922-81DD-79106986D954}" destId="{8012D330-AEC2-4F25-961B-4E39D06574B2}" srcOrd="0" destOrd="0" presId="urn:microsoft.com/office/officeart/2005/8/layout/hierarchy4"/>
    <dgm:cxn modelId="{FCB2B6A6-2813-488A-84B7-4E97E1B16221}" type="presParOf" srcId="{74183E63-85D2-4922-81DD-79106986D954}" destId="{41A6CBD5-204B-4812-9B8D-4762191A3597}" srcOrd="1" destOrd="0" presId="urn:microsoft.com/office/officeart/2005/8/layout/hierarchy4"/>
    <dgm:cxn modelId="{A039B6B2-BC4E-429D-9688-845942E4A742}" type="presParOf" srcId="{74183E63-85D2-4922-81DD-79106986D954}" destId="{7B719DDC-337A-4B93-A370-B9E4C5C29AC6}" srcOrd="2" destOrd="0" presId="urn:microsoft.com/office/officeart/2005/8/layout/hierarchy4"/>
    <dgm:cxn modelId="{F73E0B88-8DCA-4266-B31C-7CA03C914B9B}" type="presParOf" srcId="{7B719DDC-337A-4B93-A370-B9E4C5C29AC6}" destId="{C27D1CBC-8F70-40A2-8965-9C7B0653928A}" srcOrd="0" destOrd="0" presId="urn:microsoft.com/office/officeart/2005/8/layout/hierarchy4"/>
    <dgm:cxn modelId="{B0E0C3F3-A08A-4557-9388-BDE1F881F17B}" type="presParOf" srcId="{C27D1CBC-8F70-40A2-8965-9C7B0653928A}" destId="{4F3FB4BB-F184-4BDC-819C-09EF7D027F75}" srcOrd="0" destOrd="0" presId="urn:microsoft.com/office/officeart/2005/8/layout/hierarchy4"/>
    <dgm:cxn modelId="{ADD4FC92-F469-4E4F-98D7-D916B575F5A5}" type="presParOf" srcId="{C27D1CBC-8F70-40A2-8965-9C7B0653928A}" destId="{881520CE-03BB-4AE7-ADCD-B6B0824A26C1}" srcOrd="1" destOrd="0" presId="urn:microsoft.com/office/officeart/2005/8/layout/hierarchy4"/>
    <dgm:cxn modelId="{D6552A86-A1C6-431F-8C44-982E0175046D}" type="presParOf" srcId="{3284A974-038E-4EDF-90DD-48620074FACC}" destId="{541EFA1D-1E48-4772-8B3E-00ADB77314F1}" srcOrd="1" destOrd="0" presId="urn:microsoft.com/office/officeart/2005/8/layout/hierarchy4"/>
    <dgm:cxn modelId="{69FB35C0-9B42-4FDF-9B68-D5A48F2421AA}" type="presParOf" srcId="{3284A974-038E-4EDF-90DD-48620074FACC}" destId="{522A6379-BEC4-4C66-BFA3-3DC490EA0F01}" srcOrd="2" destOrd="0" presId="urn:microsoft.com/office/officeart/2005/8/layout/hierarchy4"/>
    <dgm:cxn modelId="{1204D2DE-17CA-43C5-9846-8B7FED182325}" type="presParOf" srcId="{522A6379-BEC4-4C66-BFA3-3DC490EA0F01}" destId="{2008D1AB-1053-48BD-9DCD-8CE72BB28F37}" srcOrd="0" destOrd="0" presId="urn:microsoft.com/office/officeart/2005/8/layout/hierarchy4"/>
    <dgm:cxn modelId="{81394D5E-13AC-4CA2-8F2F-6A16F5B82EC6}" type="presParOf" srcId="{522A6379-BEC4-4C66-BFA3-3DC490EA0F01}" destId="{E373D101-B081-44C2-9F56-159E48A78204}" srcOrd="1" destOrd="0" presId="urn:microsoft.com/office/officeart/2005/8/layout/hierarchy4"/>
    <dgm:cxn modelId="{A543A8D3-EB49-4D3C-84C1-FD11F298ED6E}" type="presParOf" srcId="{522A6379-BEC4-4C66-BFA3-3DC490EA0F01}" destId="{2613E566-8BDE-4C23-AADA-5B4DFDDF84EB}" srcOrd="2" destOrd="0" presId="urn:microsoft.com/office/officeart/2005/8/layout/hierarchy4"/>
    <dgm:cxn modelId="{494EFE51-3021-4628-97CC-BFB9D49BDD2D}" type="presParOf" srcId="{2613E566-8BDE-4C23-AADA-5B4DFDDF84EB}" destId="{46CFBFA3-1A87-40CD-93B3-58A1399B50B8}" srcOrd="0" destOrd="0" presId="urn:microsoft.com/office/officeart/2005/8/layout/hierarchy4"/>
    <dgm:cxn modelId="{6BE09A81-9D3B-40EE-9559-19DA75A41EE4}" type="presParOf" srcId="{46CFBFA3-1A87-40CD-93B3-58A1399B50B8}" destId="{FB412881-2994-43CC-A67D-307D700838CB}" srcOrd="0" destOrd="0" presId="urn:microsoft.com/office/officeart/2005/8/layout/hierarchy4"/>
    <dgm:cxn modelId="{7B2FEBDC-23BE-40A9-806E-8DF96EE9221B}" type="presParOf" srcId="{46CFBFA3-1A87-40CD-93B3-58A1399B50B8}" destId="{2AC9B380-E3A6-44D3-B4F9-49252D7AC65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4624E-017A-CB46-8B32-655B92454604}" type="doc">
      <dgm:prSet loTypeId="urn:microsoft.com/office/officeart/2005/8/layout/hierarchy3" loCatId="" qsTypeId="urn:microsoft.com/office/officeart/2005/8/quickstyle/simple4" qsCatId="simple" csTypeId="urn:microsoft.com/office/officeart/2005/8/colors/colorful2" csCatId="colorful" phldr="1"/>
      <dgm:spPr/>
      <dgm:t>
        <a:bodyPr/>
        <a:lstStyle/>
        <a:p>
          <a:endParaRPr lang="en-US"/>
        </a:p>
      </dgm:t>
    </dgm:pt>
    <dgm:pt modelId="{16C6316C-1985-C642-8D51-597430842FF0}">
      <dgm:prSet phldrT="[Text]" custT="1"/>
      <dgm:spPr/>
      <dgm:t>
        <a:bodyPr/>
        <a:lstStyle/>
        <a:p>
          <a:pPr>
            <a:lnSpc>
              <a:spcPct val="100000"/>
            </a:lnSpc>
          </a:pPr>
          <a:r>
            <a:rPr lang="en-GB" altLang="en-US" sz="2400" b="1" u="none" dirty="0">
              <a:latin typeface="Gill Sans MT" panose="020B0502020104020203" pitchFamily="34" charset="0"/>
              <a:ea typeface="Arial" panose="020B0604020202020204" pitchFamily="34" charset="0"/>
            </a:rPr>
            <a:t>Stage </a:t>
          </a:r>
          <a:r>
            <a:rPr lang="en-GB" altLang="en-US" sz="2400" b="1" u="none" dirty="0" err="1">
              <a:latin typeface="Gill Sans MT" panose="020B0502020104020203" pitchFamily="34" charset="0"/>
              <a:ea typeface="Arial" panose="020B0604020202020204" pitchFamily="34" charset="0"/>
            </a:rPr>
            <a:t>Ia</a:t>
          </a:r>
          <a:endParaRPr lang="en-US" sz="2400" u="none" dirty="0">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337F8602-861C-7846-A0CB-6DD9863123B2}" type="sibTrans" cxnId="{2369D7EA-364A-FB41-8070-F76779ECD0FC}">
      <dgm:prSet/>
      <dgm:spPr/>
      <dgm:t>
        <a:bodyPr/>
        <a:lstStyle/>
        <a:p>
          <a:endParaRPr lang="en-US">
            <a:latin typeface="Gill Sans MT" charset="0"/>
            <a:ea typeface="Gill Sans MT" charset="0"/>
            <a:cs typeface="Gill Sans MT" charset="0"/>
          </a:endParaRPr>
        </a:p>
      </dgm:t>
    </dgm:pt>
    <dgm:pt modelId="{552B1049-A178-394C-B1EF-7F57F002BAFE}">
      <dgm:prSet phldrT="[Text]" custT="1"/>
      <dgm:spPr/>
      <dgm:t>
        <a:bodyPr/>
        <a:lstStyle/>
        <a:p>
          <a:pPr>
            <a:lnSpc>
              <a:spcPct val="100000"/>
            </a:lnSpc>
          </a:pPr>
          <a:r>
            <a:rPr lang="en-GB" altLang="en-US" sz="2400" b="1" dirty="0">
              <a:latin typeface="Gill Sans MT" panose="020B0502020104020203" pitchFamily="34" charset="0"/>
            </a:rPr>
            <a:t>Stage </a:t>
          </a:r>
          <a:r>
            <a:rPr lang="en-GB" altLang="en-US" sz="2400" b="1" dirty="0" err="1">
              <a:latin typeface="Gill Sans MT" panose="020B0502020104020203" pitchFamily="34" charset="0"/>
            </a:rPr>
            <a:t>Ib</a:t>
          </a:r>
          <a:endParaRPr lang="en-US" sz="2400" dirty="0">
            <a:latin typeface="Gill Sans MT" charset="0"/>
            <a:ea typeface="Gill Sans MT" charset="0"/>
            <a:cs typeface="Gill Sans MT" charset="0"/>
          </a:endParaRPr>
        </a:p>
      </dgm:t>
    </dgm:pt>
    <dgm:pt modelId="{67C639B3-B952-9C4A-BF9B-4FF7B566F6E9}" type="parTrans" cxnId="{117F2368-2FE4-3940-96FF-2198A7EE5E4A}">
      <dgm:prSet/>
      <dgm:spPr/>
      <dgm:t>
        <a:bodyPr/>
        <a:lstStyle/>
        <a:p>
          <a:endParaRPr lang="en-US">
            <a:latin typeface="Gill Sans MT" charset="0"/>
            <a:ea typeface="Gill Sans MT" charset="0"/>
            <a:cs typeface="Gill Sans MT" charset="0"/>
          </a:endParaRPr>
        </a:p>
      </dgm:t>
    </dgm:pt>
    <dgm:pt modelId="{166BC44C-AC26-294F-99FF-0074EFA5C79C}" type="sibTrans" cxnId="{117F2368-2FE4-3940-96FF-2198A7EE5E4A}">
      <dgm:prSet/>
      <dgm:spPr/>
      <dgm:t>
        <a:bodyPr/>
        <a:lstStyle/>
        <a:p>
          <a:endParaRPr lang="en-US">
            <a:latin typeface="Gill Sans MT" charset="0"/>
            <a:ea typeface="Gill Sans MT" charset="0"/>
            <a:cs typeface="Gill Sans MT" charset="0"/>
          </a:endParaRPr>
        </a:p>
      </dgm:t>
    </dgm:pt>
    <dgm:pt modelId="{21C35A45-CFCD-D344-8E1D-B6B0A26FC8C5}">
      <dgm:prSet phldrT="[Text]" custT="1"/>
      <dgm:spPr/>
      <dgm:t>
        <a:bodyPr/>
        <a:lstStyle/>
        <a:p>
          <a:pPr>
            <a:lnSpc>
              <a:spcPct val="100000"/>
            </a:lnSpc>
          </a:pPr>
          <a:r>
            <a:rPr lang="en-GB" altLang="en-US" sz="2200" b="1" dirty="0">
              <a:latin typeface="Gill Sans MT" panose="020B0502020104020203" pitchFamily="34" charset="0"/>
            </a:rPr>
            <a:t>Stage II</a:t>
          </a:r>
          <a:endParaRPr lang="en-US" sz="2200" dirty="0">
            <a:latin typeface="Gill Sans MT" charset="0"/>
            <a:ea typeface="Gill Sans MT" charset="0"/>
            <a:cs typeface="Gill Sans MT" charset="0"/>
          </a:endParaRPr>
        </a:p>
      </dgm:t>
    </dgm:pt>
    <dgm:pt modelId="{8987C602-77AC-BF41-8903-C3825B6D2266}" type="parTrans" cxnId="{27447BAE-21DA-7145-95EF-664C3BB70D36}">
      <dgm:prSet/>
      <dgm:spPr/>
      <dgm:t>
        <a:bodyPr/>
        <a:lstStyle/>
        <a:p>
          <a:endParaRPr lang="en-US">
            <a:latin typeface="Gill Sans MT" charset="0"/>
            <a:ea typeface="Gill Sans MT" charset="0"/>
            <a:cs typeface="Gill Sans MT" charset="0"/>
          </a:endParaRPr>
        </a:p>
      </dgm:t>
    </dgm:pt>
    <dgm:pt modelId="{E5EF71AC-0D7D-4A4A-92A1-718D82CEB327}" type="sibTrans" cxnId="{27447BAE-21DA-7145-95EF-664C3BB70D36}">
      <dgm:prSet/>
      <dgm:spPr/>
      <dgm:t>
        <a:bodyPr/>
        <a:lstStyle/>
        <a:p>
          <a:endParaRPr lang="en-US">
            <a:latin typeface="Gill Sans MT" charset="0"/>
            <a:ea typeface="Gill Sans MT" charset="0"/>
            <a:cs typeface="Gill Sans MT" charset="0"/>
          </a:endParaRPr>
        </a:p>
      </dgm:t>
    </dgm:pt>
    <dgm:pt modelId="{6D850052-000E-0645-BBD9-FB8B2B4B9FDE}">
      <dgm:prSet custT="1"/>
      <dgm:spPr/>
      <dgm:t>
        <a:bodyPr/>
        <a:lstStyle/>
        <a:p>
          <a:r>
            <a:rPr lang="en-GB" altLang="en-US" sz="1600" dirty="0">
              <a:latin typeface="Gill Sans MT" panose="020B0502020104020203" pitchFamily="34" charset="0"/>
              <a:ea typeface="Arial" panose="020B0604020202020204" pitchFamily="34" charset="0"/>
            </a:rPr>
            <a:t>Represent initial rise in I.V.P.  (</a:t>
          </a:r>
          <a:r>
            <a:rPr lang="en-US" sz="1600" dirty="0">
              <a:latin typeface="Gill Sans MT" pitchFamily="34" charset="0"/>
              <a:cs typeface="Arial" pitchFamily="34" charset="0"/>
            </a:rPr>
            <a:t>when the first increment in volume are produced ) </a:t>
          </a:r>
          <a:r>
            <a:rPr lang="en-GB" altLang="en-US" sz="1600" dirty="0">
              <a:latin typeface="Gill Sans MT" panose="020B0502020104020203" pitchFamily="34" charset="0"/>
              <a:ea typeface="Arial" panose="020B0604020202020204" pitchFamily="34" charset="0"/>
            </a:rPr>
            <a:t>by about 10 cm H</a:t>
          </a:r>
          <a:r>
            <a:rPr lang="en-GB" altLang="en-US" sz="1600" baseline="-25000" dirty="0">
              <a:latin typeface="Gill Sans MT" panose="020B0502020104020203" pitchFamily="34" charset="0"/>
              <a:ea typeface="Arial" panose="020B0604020202020204" pitchFamily="34" charset="0"/>
            </a:rPr>
            <a:t>2</a:t>
          </a:r>
          <a:r>
            <a:rPr lang="en-GB" altLang="en-US" sz="1600" dirty="0">
              <a:latin typeface="Gill Sans MT" panose="020B0502020104020203" pitchFamily="34" charset="0"/>
              <a:ea typeface="Arial" panose="020B0604020202020204" pitchFamily="34" charset="0"/>
            </a:rPr>
            <a:t>O when the first volume is produced by about 50 ml.</a:t>
          </a:r>
          <a:endParaRPr lang="en-US" sz="1600" b="0" dirty="0">
            <a:latin typeface="Gill Sans MT"/>
            <a:cs typeface="Gill Sans MT"/>
          </a:endParaRPr>
        </a:p>
      </dgm:t>
    </dgm:pt>
    <dgm:pt modelId="{129EFBED-BF59-4C41-A51F-8845E6A7000D}" type="parTrans" cxnId="{F64AF47B-413C-F14F-A519-06E09F3D38D6}">
      <dgm:prSet/>
      <dgm:spPr/>
      <dgm:t>
        <a:bodyPr/>
        <a:lstStyle/>
        <a:p>
          <a:endParaRPr lang="en-US"/>
        </a:p>
      </dgm:t>
    </dgm:pt>
    <dgm:pt modelId="{E9E18BD5-D2EC-5E48-BA4F-455DFC5D4179}" type="sibTrans" cxnId="{F64AF47B-413C-F14F-A519-06E09F3D38D6}">
      <dgm:prSet/>
      <dgm:spPr/>
      <dgm:t>
        <a:bodyPr/>
        <a:lstStyle/>
        <a:p>
          <a:endParaRPr lang="en-US"/>
        </a:p>
      </dgm:t>
    </dgm:pt>
    <dgm:pt modelId="{8121BBB3-E86A-914C-B45B-BDB7630138DA}">
      <dgm:prSet custT="1"/>
      <dgm:spPr/>
      <dgm:t>
        <a:bodyPr/>
        <a:lstStyle/>
        <a:p>
          <a:r>
            <a:rPr lang="en-GB" altLang="en-US" sz="1600" dirty="0">
              <a:latin typeface="Gill Sans MT" panose="020B0502020104020203" pitchFamily="34" charset="0"/>
            </a:rPr>
            <a:t>It is a long, nearly flat segment produced by further </a:t>
          </a:r>
          <a:r>
            <a:rPr lang="en-GB" altLang="en-US" sz="1600" dirty="0">
              <a:latin typeface="Gill Sans MT" panose="020B0502020104020203" pitchFamily="34" charset="0"/>
              <a:sym typeface="Symbol" panose="05050102010706020507" pitchFamily="18" charset="2"/>
            </a:rPr>
            <a:t></a:t>
          </a:r>
          <a:r>
            <a:rPr lang="en-GB" altLang="en-US" sz="1600" dirty="0">
              <a:latin typeface="Gill Sans MT" panose="020B0502020104020203" pitchFamily="34" charset="0"/>
            </a:rPr>
            <a:t> in filling up to nearly 150 ml.</a:t>
          </a:r>
          <a:endParaRPr lang="en-US" sz="1600" b="0" dirty="0">
            <a:latin typeface="Gill Sans MT"/>
            <a:cs typeface="Gill Sans MT"/>
          </a:endParaRPr>
        </a:p>
      </dgm:t>
    </dgm:pt>
    <dgm:pt modelId="{48343D99-AE47-0240-96A4-65355BE41CC2}" type="parTrans" cxnId="{4C9FFFD7-AB06-804F-A025-35E75B9550FE}">
      <dgm:prSet/>
      <dgm:spPr/>
      <dgm:t>
        <a:bodyPr/>
        <a:lstStyle/>
        <a:p>
          <a:endParaRPr lang="en-US"/>
        </a:p>
      </dgm:t>
    </dgm:pt>
    <dgm:pt modelId="{2699E932-A2D4-B649-A363-3138AE5AC831}" type="sibTrans" cxnId="{4C9FFFD7-AB06-804F-A025-35E75B9550FE}">
      <dgm:prSet/>
      <dgm:spPr/>
      <dgm:t>
        <a:bodyPr/>
        <a:lstStyle/>
        <a:p>
          <a:endParaRPr lang="en-US"/>
        </a:p>
      </dgm:t>
    </dgm:pt>
    <dgm:pt modelId="{C74ECF03-C2FD-B746-8774-BB8A3B37801C}">
      <dgm:prSet custT="1"/>
      <dgm:spPr/>
      <dgm:t>
        <a:bodyPr/>
        <a:lstStyle/>
        <a:p>
          <a:r>
            <a:rPr lang="en-US" sz="1600">
              <a:latin typeface="Gill Sans MT" pitchFamily="34" charset="0"/>
              <a:cs typeface="Arial" pitchFamily="34" charset="0"/>
            </a:rPr>
            <a:t>a sudden, sharp rise in pressure as the micturition reflex is triggered </a:t>
          </a:r>
        </a:p>
        <a:p>
          <a:r>
            <a:rPr lang="en-US" sz="1600">
              <a:latin typeface="Gill Sans MT" pitchFamily="34" charset="0"/>
              <a:cs typeface="Arial" pitchFamily="34" charset="0"/>
            </a:rPr>
            <a:t>(sense of fullness and urge to void )</a:t>
          </a:r>
          <a:endParaRPr lang="en-GB" altLang="en-US" sz="1600">
            <a:latin typeface="Gill Sans MT" panose="020B0502020104020203" pitchFamily="34" charset="0"/>
          </a:endParaRPr>
        </a:p>
        <a:p>
          <a:r>
            <a:rPr lang="en-GB" altLang="en-US" sz="1600">
              <a:latin typeface="Gill Sans MT" panose="020B0502020104020203" pitchFamily="34" charset="0"/>
            </a:rPr>
            <a:t>This segment is produced by further increment of volume </a:t>
          </a:r>
        </a:p>
        <a:p>
          <a:r>
            <a:rPr lang="en-GB" altLang="en-US" sz="1600">
              <a:latin typeface="Gill Sans MT" panose="020B0502020104020203" pitchFamily="34" charset="0"/>
            </a:rPr>
            <a:t>(150 – 400 ml) </a:t>
          </a:r>
          <a:endParaRPr lang="en-GB" altLang="en-US" sz="1600" dirty="0">
            <a:latin typeface="Gill Sans MT" panose="020B0502020104020203" pitchFamily="34" charset="0"/>
          </a:endParaRPr>
        </a:p>
      </dgm:t>
    </dgm:pt>
    <dgm:pt modelId="{227C7356-AE58-A14D-BA19-A670FDE5C928}" type="parTrans" cxnId="{85911FB2-6D51-3B4E-A187-014DD2143819}">
      <dgm:prSet/>
      <dgm:spPr/>
      <dgm:t>
        <a:bodyPr/>
        <a:lstStyle/>
        <a:p>
          <a:endParaRPr lang="en-US"/>
        </a:p>
      </dgm:t>
    </dgm:pt>
    <dgm:pt modelId="{A82D6420-D2F5-F944-8F01-7812C90E1630}" type="sibTrans" cxnId="{85911FB2-6D51-3B4E-A187-014DD2143819}">
      <dgm:prSet/>
      <dgm:spPr/>
      <dgm:t>
        <a:bodyPr/>
        <a:lstStyle/>
        <a:p>
          <a:endParaRPr lang="en-US"/>
        </a:p>
      </dgm:t>
    </dgm:pt>
    <dgm:pt modelId="{E6DD5794-AA9C-AD48-BF0B-720F23604B74}" type="pres">
      <dgm:prSet presAssocID="{3D04624E-017A-CB46-8B32-655B92454604}" presName="diagram" presStyleCnt="0">
        <dgm:presLayoutVars>
          <dgm:chPref val="1"/>
          <dgm:dir/>
          <dgm:animOne val="branch"/>
          <dgm:animLvl val="lvl"/>
          <dgm:resizeHandles/>
        </dgm:presLayoutVars>
      </dgm:prSet>
      <dgm:spPr/>
      <dgm:t>
        <a:bodyPr/>
        <a:lstStyle/>
        <a:p>
          <a:endParaRPr lang="en-US"/>
        </a:p>
      </dgm:t>
    </dgm:pt>
    <dgm:pt modelId="{6D5733C7-61AB-1E42-9DA0-42551947831F}" type="pres">
      <dgm:prSet presAssocID="{16C6316C-1985-C642-8D51-597430842FF0}" presName="root" presStyleCnt="0"/>
      <dgm:spPr/>
    </dgm:pt>
    <dgm:pt modelId="{3FC20AA0-F587-BF4D-8EE9-0A10F1F1838A}" type="pres">
      <dgm:prSet presAssocID="{16C6316C-1985-C642-8D51-597430842FF0}" presName="rootComposite" presStyleCnt="0"/>
      <dgm:spPr/>
    </dgm:pt>
    <dgm:pt modelId="{70FCF125-CAB5-AE41-93C5-B19521FF9CB4}" type="pres">
      <dgm:prSet presAssocID="{16C6316C-1985-C642-8D51-597430842FF0}" presName="rootText" presStyleLbl="node1" presStyleIdx="0" presStyleCnt="3" custScaleX="91074" custScaleY="76219"/>
      <dgm:spPr/>
      <dgm:t>
        <a:bodyPr/>
        <a:lstStyle/>
        <a:p>
          <a:endParaRPr lang="en-US"/>
        </a:p>
      </dgm:t>
    </dgm:pt>
    <dgm:pt modelId="{70111F2E-9D85-F743-8855-333CBA52B376}" type="pres">
      <dgm:prSet presAssocID="{16C6316C-1985-C642-8D51-597430842FF0}" presName="rootConnector" presStyleLbl="node1" presStyleIdx="0" presStyleCnt="3"/>
      <dgm:spPr/>
      <dgm:t>
        <a:bodyPr/>
        <a:lstStyle/>
        <a:p>
          <a:endParaRPr lang="en-US"/>
        </a:p>
      </dgm:t>
    </dgm:pt>
    <dgm:pt modelId="{D129FEB4-D8C3-0147-BD99-4DF00AC2C591}" type="pres">
      <dgm:prSet presAssocID="{16C6316C-1985-C642-8D51-597430842FF0}" presName="childShape" presStyleCnt="0"/>
      <dgm:spPr/>
    </dgm:pt>
    <dgm:pt modelId="{8AFDE330-4329-C745-B91A-EBB833F10F21}" type="pres">
      <dgm:prSet presAssocID="{129EFBED-BF59-4C41-A51F-8845E6A7000D}" presName="Name13" presStyleLbl="parChTrans1D2" presStyleIdx="0" presStyleCnt="3"/>
      <dgm:spPr/>
      <dgm:t>
        <a:bodyPr/>
        <a:lstStyle/>
        <a:p>
          <a:endParaRPr lang="en-US"/>
        </a:p>
      </dgm:t>
    </dgm:pt>
    <dgm:pt modelId="{C2D46D83-6C79-1844-A2A0-5CEEF05D43D2}" type="pres">
      <dgm:prSet presAssocID="{6D850052-000E-0645-BBD9-FB8B2B4B9FDE}" presName="childText" presStyleLbl="bgAcc1" presStyleIdx="0" presStyleCnt="3" custScaleX="94793" custScaleY="202133" custLinFactNeighborX="-62" custLinFactNeighborY="3088">
        <dgm:presLayoutVars>
          <dgm:bulletEnabled val="1"/>
        </dgm:presLayoutVars>
      </dgm:prSet>
      <dgm:spPr/>
      <dgm:t>
        <a:bodyPr/>
        <a:lstStyle/>
        <a:p>
          <a:endParaRPr lang="en-US"/>
        </a:p>
      </dgm:t>
    </dgm:pt>
    <dgm:pt modelId="{0B75EC71-7CA7-334E-B2CE-74ECFDD2B2A3}" type="pres">
      <dgm:prSet presAssocID="{552B1049-A178-394C-B1EF-7F57F002BAFE}" presName="root" presStyleCnt="0"/>
      <dgm:spPr/>
    </dgm:pt>
    <dgm:pt modelId="{9A42F74F-F497-1A4D-8453-B7535A902760}" type="pres">
      <dgm:prSet presAssocID="{552B1049-A178-394C-B1EF-7F57F002BAFE}" presName="rootComposite" presStyleCnt="0"/>
      <dgm:spPr/>
    </dgm:pt>
    <dgm:pt modelId="{6315FF6E-1D49-654E-944F-7D7C854635E5}" type="pres">
      <dgm:prSet presAssocID="{552B1049-A178-394C-B1EF-7F57F002BAFE}" presName="rootText" presStyleLbl="node1" presStyleIdx="1" presStyleCnt="3" custScaleX="95706" custScaleY="73676" custLinFactNeighborY="-1090"/>
      <dgm:spPr/>
      <dgm:t>
        <a:bodyPr/>
        <a:lstStyle/>
        <a:p>
          <a:endParaRPr lang="en-US"/>
        </a:p>
      </dgm:t>
    </dgm:pt>
    <dgm:pt modelId="{75CCDC19-BDA1-3F4A-914B-DC500B2DF156}" type="pres">
      <dgm:prSet presAssocID="{552B1049-A178-394C-B1EF-7F57F002BAFE}" presName="rootConnector" presStyleLbl="node1" presStyleIdx="1" presStyleCnt="3"/>
      <dgm:spPr/>
      <dgm:t>
        <a:bodyPr/>
        <a:lstStyle/>
        <a:p>
          <a:endParaRPr lang="en-US"/>
        </a:p>
      </dgm:t>
    </dgm:pt>
    <dgm:pt modelId="{039CEF53-DD46-794A-9467-B4CC246BC277}" type="pres">
      <dgm:prSet presAssocID="{552B1049-A178-394C-B1EF-7F57F002BAFE}" presName="childShape" presStyleCnt="0"/>
      <dgm:spPr/>
    </dgm:pt>
    <dgm:pt modelId="{36506FD7-30C8-2049-8DD8-70225F32A996}" type="pres">
      <dgm:prSet presAssocID="{48343D99-AE47-0240-96A4-65355BE41CC2}" presName="Name13" presStyleLbl="parChTrans1D2" presStyleIdx="1" presStyleCnt="3"/>
      <dgm:spPr/>
      <dgm:t>
        <a:bodyPr/>
        <a:lstStyle/>
        <a:p>
          <a:endParaRPr lang="en-US"/>
        </a:p>
      </dgm:t>
    </dgm:pt>
    <dgm:pt modelId="{A688FAF9-AC9C-2149-AC52-27B809C04F5E}" type="pres">
      <dgm:prSet presAssocID="{8121BBB3-E86A-914C-B45B-BDB7630138DA}" presName="childText" presStyleLbl="bgAcc1" presStyleIdx="1" presStyleCnt="3" custScaleX="94842" custScaleY="147643" custLinFactNeighborX="1871" custLinFactNeighborY="11934">
        <dgm:presLayoutVars>
          <dgm:bulletEnabled val="1"/>
        </dgm:presLayoutVars>
      </dgm:prSet>
      <dgm:spPr/>
      <dgm:t>
        <a:bodyPr/>
        <a:lstStyle/>
        <a:p>
          <a:endParaRPr lang="en-US"/>
        </a:p>
      </dgm:t>
    </dgm:pt>
    <dgm:pt modelId="{77A38105-0563-B34D-A817-8294E943B1AF}" type="pres">
      <dgm:prSet presAssocID="{21C35A45-CFCD-D344-8E1D-B6B0A26FC8C5}" presName="root" presStyleCnt="0"/>
      <dgm:spPr/>
    </dgm:pt>
    <dgm:pt modelId="{DEA9D7CE-FE76-F64F-872A-2D5F4190AB3C}" type="pres">
      <dgm:prSet presAssocID="{21C35A45-CFCD-D344-8E1D-B6B0A26FC8C5}" presName="rootComposite" presStyleCnt="0"/>
      <dgm:spPr/>
    </dgm:pt>
    <dgm:pt modelId="{09A0C3BC-F114-A941-80BA-43E9BE9EE58C}" type="pres">
      <dgm:prSet presAssocID="{21C35A45-CFCD-D344-8E1D-B6B0A26FC8C5}" presName="rootText" presStyleLbl="node1" presStyleIdx="2" presStyleCnt="3" custScaleX="83008" custScaleY="74180" custLinFactNeighborX="-11072" custLinFactNeighborY="-3950"/>
      <dgm:spPr/>
      <dgm:t>
        <a:bodyPr/>
        <a:lstStyle/>
        <a:p>
          <a:endParaRPr lang="en-US"/>
        </a:p>
      </dgm:t>
    </dgm:pt>
    <dgm:pt modelId="{2C7BBCAC-FDC6-B248-94C8-148EFB7A2BDF}" type="pres">
      <dgm:prSet presAssocID="{21C35A45-CFCD-D344-8E1D-B6B0A26FC8C5}" presName="rootConnector" presStyleLbl="node1" presStyleIdx="2" presStyleCnt="3"/>
      <dgm:spPr/>
      <dgm:t>
        <a:bodyPr/>
        <a:lstStyle/>
        <a:p>
          <a:endParaRPr lang="en-US"/>
        </a:p>
      </dgm:t>
    </dgm:pt>
    <dgm:pt modelId="{BCDA840B-432F-6E49-92D1-6C67BFF4B1A4}" type="pres">
      <dgm:prSet presAssocID="{21C35A45-CFCD-D344-8E1D-B6B0A26FC8C5}" presName="childShape" presStyleCnt="0"/>
      <dgm:spPr/>
    </dgm:pt>
    <dgm:pt modelId="{5ED42E4F-A5D0-D349-B23A-E55BA0EC251F}" type="pres">
      <dgm:prSet presAssocID="{227C7356-AE58-A14D-BA19-A670FDE5C928}" presName="Name13" presStyleLbl="parChTrans1D2" presStyleIdx="2" presStyleCnt="3"/>
      <dgm:spPr/>
      <dgm:t>
        <a:bodyPr/>
        <a:lstStyle/>
        <a:p>
          <a:endParaRPr lang="en-US"/>
        </a:p>
      </dgm:t>
    </dgm:pt>
    <dgm:pt modelId="{F613FFD5-418E-5A42-96BE-A0EB6081152B}" type="pres">
      <dgm:prSet presAssocID="{C74ECF03-C2FD-B746-8774-BB8A3B37801C}" presName="childText" presStyleLbl="bgAcc1" presStyleIdx="2" presStyleCnt="3" custScaleX="112007" custScaleY="217860" custLinFactNeighborX="-13583" custLinFactNeighborY="4614">
        <dgm:presLayoutVars>
          <dgm:bulletEnabled val="1"/>
        </dgm:presLayoutVars>
      </dgm:prSet>
      <dgm:spPr/>
      <dgm:t>
        <a:bodyPr/>
        <a:lstStyle/>
        <a:p>
          <a:endParaRPr lang="en-US"/>
        </a:p>
      </dgm:t>
    </dgm:pt>
  </dgm:ptLst>
  <dgm:cxnLst>
    <dgm:cxn modelId="{B58DD8CD-E047-499A-8CEB-5F4EA421F7D7}" type="presOf" srcId="{552B1049-A178-394C-B1EF-7F57F002BAFE}" destId="{75CCDC19-BDA1-3F4A-914B-DC500B2DF156}" srcOrd="1" destOrd="0" presId="urn:microsoft.com/office/officeart/2005/8/layout/hierarchy3"/>
    <dgm:cxn modelId="{85CDC3B2-F0CE-459A-A35F-D96795E07A76}" type="presOf" srcId="{227C7356-AE58-A14D-BA19-A670FDE5C928}" destId="{5ED42E4F-A5D0-D349-B23A-E55BA0EC251F}" srcOrd="0" destOrd="0" presId="urn:microsoft.com/office/officeart/2005/8/layout/hierarchy3"/>
    <dgm:cxn modelId="{117F2368-2FE4-3940-96FF-2198A7EE5E4A}" srcId="{3D04624E-017A-CB46-8B32-655B92454604}" destId="{552B1049-A178-394C-B1EF-7F57F002BAFE}" srcOrd="1" destOrd="0" parTransId="{67C639B3-B952-9C4A-BF9B-4FF7B566F6E9}" sibTransId="{166BC44C-AC26-294F-99FF-0074EFA5C79C}"/>
    <dgm:cxn modelId="{E5D872E8-DD3E-4DE7-B8BC-29A8DA1C7E96}" type="presOf" srcId="{21C35A45-CFCD-D344-8E1D-B6B0A26FC8C5}" destId="{09A0C3BC-F114-A941-80BA-43E9BE9EE58C}" srcOrd="0" destOrd="0" presId="urn:microsoft.com/office/officeart/2005/8/layout/hierarchy3"/>
    <dgm:cxn modelId="{85911FB2-6D51-3B4E-A187-014DD2143819}" srcId="{21C35A45-CFCD-D344-8E1D-B6B0A26FC8C5}" destId="{C74ECF03-C2FD-B746-8774-BB8A3B37801C}" srcOrd="0" destOrd="0" parTransId="{227C7356-AE58-A14D-BA19-A670FDE5C928}" sibTransId="{A82D6420-D2F5-F944-8F01-7812C90E1630}"/>
    <dgm:cxn modelId="{F64AF47B-413C-F14F-A519-06E09F3D38D6}" srcId="{16C6316C-1985-C642-8D51-597430842FF0}" destId="{6D850052-000E-0645-BBD9-FB8B2B4B9FDE}" srcOrd="0" destOrd="0" parTransId="{129EFBED-BF59-4C41-A51F-8845E6A7000D}" sibTransId="{E9E18BD5-D2EC-5E48-BA4F-455DFC5D4179}"/>
    <dgm:cxn modelId="{8137150D-FEE3-4C38-8344-9672605D6A28}" type="presOf" srcId="{16C6316C-1985-C642-8D51-597430842FF0}" destId="{70FCF125-CAB5-AE41-93C5-B19521FF9CB4}" srcOrd="0" destOrd="0" presId="urn:microsoft.com/office/officeart/2005/8/layout/hierarchy3"/>
    <dgm:cxn modelId="{50DC3025-5FC2-4BB1-B2E9-F7A7CCD6302F}" type="presOf" srcId="{3D04624E-017A-CB46-8B32-655B92454604}" destId="{E6DD5794-AA9C-AD48-BF0B-720F23604B74}" srcOrd="0" destOrd="0" presId="urn:microsoft.com/office/officeart/2005/8/layout/hierarchy3"/>
    <dgm:cxn modelId="{4C9FFFD7-AB06-804F-A025-35E75B9550FE}" srcId="{552B1049-A178-394C-B1EF-7F57F002BAFE}" destId="{8121BBB3-E86A-914C-B45B-BDB7630138DA}" srcOrd="0" destOrd="0" parTransId="{48343D99-AE47-0240-96A4-65355BE41CC2}" sibTransId="{2699E932-A2D4-B649-A363-3138AE5AC831}"/>
    <dgm:cxn modelId="{7767352B-25A0-4CA8-BE2C-2061B8F94405}" type="presOf" srcId="{552B1049-A178-394C-B1EF-7F57F002BAFE}" destId="{6315FF6E-1D49-654E-944F-7D7C854635E5}" srcOrd="0" destOrd="0" presId="urn:microsoft.com/office/officeart/2005/8/layout/hierarchy3"/>
    <dgm:cxn modelId="{331088BD-D4B4-4C9E-AB0C-F1DD6A6BA160}" type="presOf" srcId="{8121BBB3-E86A-914C-B45B-BDB7630138DA}" destId="{A688FAF9-AC9C-2149-AC52-27B809C04F5E}" srcOrd="0" destOrd="0" presId="urn:microsoft.com/office/officeart/2005/8/layout/hierarchy3"/>
    <dgm:cxn modelId="{2CF64D2B-9028-4443-A0B4-C874CA051FFA}" type="presOf" srcId="{48343D99-AE47-0240-96A4-65355BE41CC2}" destId="{36506FD7-30C8-2049-8DD8-70225F32A996}" srcOrd="0" destOrd="0" presId="urn:microsoft.com/office/officeart/2005/8/layout/hierarchy3"/>
    <dgm:cxn modelId="{F8554C63-9614-41A8-A232-8302BF2D86B4}" type="presOf" srcId="{C74ECF03-C2FD-B746-8774-BB8A3B37801C}" destId="{F613FFD5-418E-5A42-96BE-A0EB6081152B}" srcOrd="0" destOrd="0" presId="urn:microsoft.com/office/officeart/2005/8/layout/hierarchy3"/>
    <dgm:cxn modelId="{43AFB8AA-89DA-475F-94ED-83D89A14F69C}" type="presOf" srcId="{129EFBED-BF59-4C41-A51F-8845E6A7000D}" destId="{8AFDE330-4329-C745-B91A-EBB833F10F21}" srcOrd="0" destOrd="0" presId="urn:microsoft.com/office/officeart/2005/8/layout/hierarchy3"/>
    <dgm:cxn modelId="{0017BA7A-038E-48E7-846C-EEA855BF3838}" type="presOf" srcId="{21C35A45-CFCD-D344-8E1D-B6B0A26FC8C5}" destId="{2C7BBCAC-FDC6-B248-94C8-148EFB7A2BDF}" srcOrd="1" destOrd="0" presId="urn:microsoft.com/office/officeart/2005/8/layout/hierarchy3"/>
    <dgm:cxn modelId="{27447BAE-21DA-7145-95EF-664C3BB70D36}" srcId="{3D04624E-017A-CB46-8B32-655B92454604}" destId="{21C35A45-CFCD-D344-8E1D-B6B0A26FC8C5}" srcOrd="2" destOrd="0" parTransId="{8987C602-77AC-BF41-8903-C3825B6D2266}" sibTransId="{E5EF71AC-0D7D-4A4A-92A1-718D82CEB327}"/>
    <dgm:cxn modelId="{3A10D7FC-3129-467E-8072-E50A7D0A6588}" type="presOf" srcId="{6D850052-000E-0645-BBD9-FB8B2B4B9FDE}" destId="{C2D46D83-6C79-1844-A2A0-5CEEF05D43D2}" srcOrd="0" destOrd="0" presId="urn:microsoft.com/office/officeart/2005/8/layout/hierarchy3"/>
    <dgm:cxn modelId="{FC8050D8-4B79-4D5A-9A18-735A8EDAC678}" type="presOf" srcId="{16C6316C-1985-C642-8D51-597430842FF0}" destId="{70111F2E-9D85-F743-8855-333CBA52B376}" srcOrd="1" destOrd="0" presId="urn:microsoft.com/office/officeart/2005/8/layout/hierarchy3"/>
    <dgm:cxn modelId="{2369D7EA-364A-FB41-8070-F76779ECD0FC}" srcId="{3D04624E-017A-CB46-8B32-655B92454604}" destId="{16C6316C-1985-C642-8D51-597430842FF0}" srcOrd="0" destOrd="0" parTransId="{5C44E03F-2B95-B245-84B8-F933440C2A45}" sibTransId="{337F8602-861C-7846-A0CB-6DD9863123B2}"/>
    <dgm:cxn modelId="{A858D44A-ABE5-4958-B97D-EE164F72B22A}" type="presParOf" srcId="{E6DD5794-AA9C-AD48-BF0B-720F23604B74}" destId="{6D5733C7-61AB-1E42-9DA0-42551947831F}" srcOrd="0" destOrd="0" presId="urn:microsoft.com/office/officeart/2005/8/layout/hierarchy3"/>
    <dgm:cxn modelId="{585A0406-0A15-4997-9392-5665E9EC3D49}" type="presParOf" srcId="{6D5733C7-61AB-1E42-9DA0-42551947831F}" destId="{3FC20AA0-F587-BF4D-8EE9-0A10F1F1838A}" srcOrd="0" destOrd="0" presId="urn:microsoft.com/office/officeart/2005/8/layout/hierarchy3"/>
    <dgm:cxn modelId="{1AD32956-17F6-437B-A0E0-50323771D60A}" type="presParOf" srcId="{3FC20AA0-F587-BF4D-8EE9-0A10F1F1838A}" destId="{70FCF125-CAB5-AE41-93C5-B19521FF9CB4}" srcOrd="0" destOrd="0" presId="urn:microsoft.com/office/officeart/2005/8/layout/hierarchy3"/>
    <dgm:cxn modelId="{74E24492-A150-4188-8CDD-4EF9C4AE7E34}" type="presParOf" srcId="{3FC20AA0-F587-BF4D-8EE9-0A10F1F1838A}" destId="{70111F2E-9D85-F743-8855-333CBA52B376}" srcOrd="1" destOrd="0" presId="urn:microsoft.com/office/officeart/2005/8/layout/hierarchy3"/>
    <dgm:cxn modelId="{34692511-BC79-4E68-8BF1-03469116CF69}" type="presParOf" srcId="{6D5733C7-61AB-1E42-9DA0-42551947831F}" destId="{D129FEB4-D8C3-0147-BD99-4DF00AC2C591}" srcOrd="1" destOrd="0" presId="urn:microsoft.com/office/officeart/2005/8/layout/hierarchy3"/>
    <dgm:cxn modelId="{F8AA57CF-95FE-4A76-9664-802957E72A05}" type="presParOf" srcId="{D129FEB4-D8C3-0147-BD99-4DF00AC2C591}" destId="{8AFDE330-4329-C745-B91A-EBB833F10F21}" srcOrd="0" destOrd="0" presId="urn:microsoft.com/office/officeart/2005/8/layout/hierarchy3"/>
    <dgm:cxn modelId="{EFFEDE55-9156-412A-8AC6-8E0F0BA33ADD}" type="presParOf" srcId="{D129FEB4-D8C3-0147-BD99-4DF00AC2C591}" destId="{C2D46D83-6C79-1844-A2A0-5CEEF05D43D2}" srcOrd="1" destOrd="0" presId="urn:microsoft.com/office/officeart/2005/8/layout/hierarchy3"/>
    <dgm:cxn modelId="{FA231585-A15A-4D20-B388-B733C396C0D4}" type="presParOf" srcId="{E6DD5794-AA9C-AD48-BF0B-720F23604B74}" destId="{0B75EC71-7CA7-334E-B2CE-74ECFDD2B2A3}" srcOrd="1" destOrd="0" presId="urn:microsoft.com/office/officeart/2005/8/layout/hierarchy3"/>
    <dgm:cxn modelId="{C784A2B9-23D9-4CFC-B8CD-58686AEE4B02}" type="presParOf" srcId="{0B75EC71-7CA7-334E-B2CE-74ECFDD2B2A3}" destId="{9A42F74F-F497-1A4D-8453-B7535A902760}" srcOrd="0" destOrd="0" presId="urn:microsoft.com/office/officeart/2005/8/layout/hierarchy3"/>
    <dgm:cxn modelId="{0756F63C-E472-4111-9D46-F4C52ADBDE21}" type="presParOf" srcId="{9A42F74F-F497-1A4D-8453-B7535A902760}" destId="{6315FF6E-1D49-654E-944F-7D7C854635E5}" srcOrd="0" destOrd="0" presId="urn:microsoft.com/office/officeart/2005/8/layout/hierarchy3"/>
    <dgm:cxn modelId="{BEDAE5FA-436B-4D47-85F1-1036B9FE8030}" type="presParOf" srcId="{9A42F74F-F497-1A4D-8453-B7535A902760}" destId="{75CCDC19-BDA1-3F4A-914B-DC500B2DF156}" srcOrd="1" destOrd="0" presId="urn:microsoft.com/office/officeart/2005/8/layout/hierarchy3"/>
    <dgm:cxn modelId="{91E7B587-1DC3-4BB7-AE3E-395DAB6BF0B9}" type="presParOf" srcId="{0B75EC71-7CA7-334E-B2CE-74ECFDD2B2A3}" destId="{039CEF53-DD46-794A-9467-B4CC246BC277}" srcOrd="1" destOrd="0" presId="urn:microsoft.com/office/officeart/2005/8/layout/hierarchy3"/>
    <dgm:cxn modelId="{CDF385F2-2569-4C26-B9DE-2D44D927F2DA}" type="presParOf" srcId="{039CEF53-DD46-794A-9467-B4CC246BC277}" destId="{36506FD7-30C8-2049-8DD8-70225F32A996}" srcOrd="0" destOrd="0" presId="urn:microsoft.com/office/officeart/2005/8/layout/hierarchy3"/>
    <dgm:cxn modelId="{7E8E4994-2B2E-4F11-A8C6-3F9947807BE8}" type="presParOf" srcId="{039CEF53-DD46-794A-9467-B4CC246BC277}" destId="{A688FAF9-AC9C-2149-AC52-27B809C04F5E}" srcOrd="1" destOrd="0" presId="urn:microsoft.com/office/officeart/2005/8/layout/hierarchy3"/>
    <dgm:cxn modelId="{E544B885-79B8-426D-8BA6-963F978E2EDD}" type="presParOf" srcId="{E6DD5794-AA9C-AD48-BF0B-720F23604B74}" destId="{77A38105-0563-B34D-A817-8294E943B1AF}" srcOrd="2" destOrd="0" presId="urn:microsoft.com/office/officeart/2005/8/layout/hierarchy3"/>
    <dgm:cxn modelId="{E5E3467C-7CB1-4966-B11A-68309CBEB1B7}" type="presParOf" srcId="{77A38105-0563-B34D-A817-8294E943B1AF}" destId="{DEA9D7CE-FE76-F64F-872A-2D5F4190AB3C}" srcOrd="0" destOrd="0" presId="urn:microsoft.com/office/officeart/2005/8/layout/hierarchy3"/>
    <dgm:cxn modelId="{FCF2087D-5EA7-45EA-823A-F1686A1049A1}" type="presParOf" srcId="{DEA9D7CE-FE76-F64F-872A-2D5F4190AB3C}" destId="{09A0C3BC-F114-A941-80BA-43E9BE9EE58C}" srcOrd="0" destOrd="0" presId="urn:microsoft.com/office/officeart/2005/8/layout/hierarchy3"/>
    <dgm:cxn modelId="{53E8D3D7-B4B4-4229-880F-AEFACDEE7F37}" type="presParOf" srcId="{DEA9D7CE-FE76-F64F-872A-2D5F4190AB3C}" destId="{2C7BBCAC-FDC6-B248-94C8-148EFB7A2BDF}" srcOrd="1" destOrd="0" presId="urn:microsoft.com/office/officeart/2005/8/layout/hierarchy3"/>
    <dgm:cxn modelId="{D5321FEB-34CF-4240-8E19-889956BBC774}" type="presParOf" srcId="{77A38105-0563-B34D-A817-8294E943B1AF}" destId="{BCDA840B-432F-6E49-92D1-6C67BFF4B1A4}" srcOrd="1" destOrd="0" presId="urn:microsoft.com/office/officeart/2005/8/layout/hierarchy3"/>
    <dgm:cxn modelId="{752AF56A-ED00-42C7-A174-1AB971C28B8A}" type="presParOf" srcId="{BCDA840B-432F-6E49-92D1-6C67BFF4B1A4}" destId="{5ED42E4F-A5D0-D349-B23A-E55BA0EC251F}" srcOrd="0" destOrd="0" presId="urn:microsoft.com/office/officeart/2005/8/layout/hierarchy3"/>
    <dgm:cxn modelId="{F192A3A1-D254-4718-BFF9-DA3A5359D4B7}" type="presParOf" srcId="{BCDA840B-432F-6E49-92D1-6C67BFF4B1A4}" destId="{F613FFD5-418E-5A42-96BE-A0EB6081152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4624E-017A-CB46-8B32-655B92454604}" type="doc">
      <dgm:prSet loTypeId="urn:microsoft.com/office/officeart/2005/8/layout/process2" loCatId="" qsTypeId="urn:microsoft.com/office/officeart/2005/8/quickstyle/simple4" qsCatId="simple" csTypeId="urn:microsoft.com/office/officeart/2005/8/colors/colorful2" csCatId="colorful" phldr="1"/>
      <dgm:spPr/>
      <dgm:t>
        <a:bodyPr/>
        <a:lstStyle/>
        <a:p>
          <a:endParaRPr lang="en-US"/>
        </a:p>
      </dgm:t>
    </dgm:pt>
    <dgm:pt modelId="{16C6316C-1985-C642-8D51-597430842FF0}">
      <dgm:prSet phldrT="[Text]" custT="1"/>
      <dgm:spPr/>
      <dgm:t>
        <a:bodyPr/>
        <a:lstStyle/>
        <a:p>
          <a:pPr>
            <a:lnSpc>
              <a:spcPct val="100000"/>
            </a:lnSpc>
          </a:pPr>
          <a:r>
            <a:rPr lang="en-US" sz="1800" b="1">
              <a:latin typeface="Gill Sans MT" charset="0"/>
              <a:ea typeface="Gill Sans MT" charset="0"/>
              <a:cs typeface="Gill Sans MT" charset="0"/>
            </a:rPr>
            <a:t>Stage 1</a:t>
          </a:r>
          <a:r>
            <a:rPr lang="en-US" sz="1800" b="0">
              <a:latin typeface="Gill Sans MT" charset="0"/>
              <a:ea typeface="Gill Sans MT" charset="0"/>
              <a:cs typeface="Gill Sans MT" charset="0"/>
            </a:rPr>
            <a:t> :  </a:t>
          </a:r>
          <a:r>
            <a:rPr lang="en-US" sz="1600">
              <a:latin typeface="Gill Sans MT" charset="0"/>
              <a:ea typeface="Gill Sans MT" charset="0"/>
              <a:cs typeface="Gill Sans MT" charset="0"/>
            </a:rPr>
            <a:t>U.V 150-300 ml 1</a:t>
          </a:r>
          <a:r>
            <a:rPr lang="en-US" sz="1600" baseline="30000">
              <a:latin typeface="Gill Sans MT" charset="0"/>
              <a:ea typeface="Gill Sans MT" charset="0"/>
              <a:cs typeface="Gill Sans MT" charset="0"/>
            </a:rPr>
            <a:t>ST</a:t>
          </a:r>
          <a:r>
            <a:rPr lang="en-US" sz="1600">
              <a:latin typeface="Gill Sans MT" charset="0"/>
              <a:ea typeface="Gill Sans MT" charset="0"/>
              <a:cs typeface="Gill Sans MT" charset="0"/>
            </a:rPr>
            <a:t> urge to void urine </a:t>
          </a:r>
          <a:endParaRPr lang="en-US" sz="1600" dirty="0">
            <a:latin typeface="Gill Sans MT" charset="0"/>
            <a:ea typeface="Gill Sans MT" charset="0"/>
            <a:cs typeface="Gill Sans MT" charset="0"/>
          </a:endParaRPr>
        </a:p>
      </dgm:t>
    </dgm:pt>
    <dgm:pt modelId="{5C44E03F-2B95-B245-84B8-F933440C2A45}" type="parTrans" cxnId="{2369D7EA-364A-FB41-8070-F76779ECD0FC}">
      <dgm:prSet/>
      <dgm:spPr/>
      <dgm:t>
        <a:bodyPr/>
        <a:lstStyle/>
        <a:p>
          <a:endParaRPr lang="en-US">
            <a:latin typeface="Gill Sans MT" charset="0"/>
            <a:ea typeface="Gill Sans MT" charset="0"/>
            <a:cs typeface="Gill Sans MT" charset="0"/>
          </a:endParaRPr>
        </a:p>
      </dgm:t>
    </dgm:pt>
    <dgm:pt modelId="{337F8602-861C-7846-A0CB-6DD9863123B2}" type="sibTrans" cxnId="{2369D7EA-364A-FB41-8070-F76779ECD0FC}">
      <dgm:prSet/>
      <dgm:spPr/>
      <dgm:t>
        <a:bodyPr/>
        <a:lstStyle/>
        <a:p>
          <a:endParaRPr lang="en-US">
            <a:latin typeface="Gill Sans MT" charset="0"/>
            <a:ea typeface="Gill Sans MT" charset="0"/>
            <a:cs typeface="Gill Sans MT" charset="0"/>
          </a:endParaRPr>
        </a:p>
      </dgm:t>
    </dgm:pt>
    <dgm:pt modelId="{552B1049-A178-394C-B1EF-7F57F002BAFE}">
      <dgm:prSet phldrT="[Text]" custT="1"/>
      <dgm:spPr/>
      <dgm:t>
        <a:bodyPr/>
        <a:lstStyle/>
        <a:p>
          <a:pPr>
            <a:lnSpc>
              <a:spcPct val="100000"/>
            </a:lnSpc>
          </a:pPr>
          <a:r>
            <a:rPr lang="en-US" sz="1800" b="1" dirty="0">
              <a:latin typeface="Gill Sans MT" charset="0"/>
              <a:ea typeface="Gill Sans MT" charset="0"/>
              <a:cs typeface="Gill Sans MT" charset="0"/>
            </a:rPr>
            <a:t>Stage 2 :  </a:t>
          </a:r>
          <a:r>
            <a:rPr lang="en-US" sz="1600" dirty="0">
              <a:latin typeface="Gill Sans MT" charset="0"/>
              <a:ea typeface="Gill Sans MT" charset="0"/>
              <a:cs typeface="Gill Sans MT" charset="0"/>
            </a:rPr>
            <a:t>U.V 300-400 ml sense of fullness of U.B </a:t>
          </a:r>
        </a:p>
      </dgm:t>
    </dgm:pt>
    <dgm:pt modelId="{67C639B3-B952-9C4A-BF9B-4FF7B566F6E9}" type="parTrans" cxnId="{117F2368-2FE4-3940-96FF-2198A7EE5E4A}">
      <dgm:prSet/>
      <dgm:spPr/>
      <dgm:t>
        <a:bodyPr/>
        <a:lstStyle/>
        <a:p>
          <a:endParaRPr lang="en-US">
            <a:latin typeface="Gill Sans MT" charset="0"/>
            <a:ea typeface="Gill Sans MT" charset="0"/>
            <a:cs typeface="Gill Sans MT" charset="0"/>
          </a:endParaRPr>
        </a:p>
      </dgm:t>
    </dgm:pt>
    <dgm:pt modelId="{166BC44C-AC26-294F-99FF-0074EFA5C79C}" type="sibTrans" cxnId="{117F2368-2FE4-3940-96FF-2198A7EE5E4A}">
      <dgm:prSet/>
      <dgm:spPr/>
      <dgm:t>
        <a:bodyPr/>
        <a:lstStyle/>
        <a:p>
          <a:endParaRPr lang="en-US">
            <a:latin typeface="Gill Sans MT" charset="0"/>
            <a:ea typeface="Gill Sans MT" charset="0"/>
            <a:cs typeface="Gill Sans MT" charset="0"/>
          </a:endParaRPr>
        </a:p>
      </dgm:t>
    </dgm:pt>
    <dgm:pt modelId="{EE72449D-3CC5-7F40-8E7F-0C5F2C642460}">
      <dgm:prSet custT="1"/>
      <dgm:spPr/>
      <dgm:t>
        <a:bodyPr/>
        <a:lstStyle/>
        <a:p>
          <a:pPr algn="l"/>
          <a:r>
            <a:rPr lang="en-US" sz="1800" b="1">
              <a:latin typeface="Gill Sans MT" charset="0"/>
              <a:ea typeface="Gill Sans MT" charset="0"/>
              <a:cs typeface="Gill Sans MT" charset="0"/>
            </a:rPr>
            <a:t>   Stage 4  :  </a:t>
          </a:r>
          <a:r>
            <a:rPr lang="en-US" sz="1600">
              <a:latin typeface="Gill Sans MT" charset="0"/>
              <a:ea typeface="Gill Sans MT" charset="0"/>
              <a:cs typeface="Gill Sans MT" charset="0"/>
            </a:rPr>
            <a:t>U.V 600-700 ml sense of pain  </a:t>
          </a:r>
          <a:endParaRPr lang="en-US" sz="1800" dirty="0">
            <a:latin typeface="Gill Sans MT" charset="0"/>
            <a:ea typeface="Gill Sans MT" charset="0"/>
            <a:cs typeface="Gill Sans MT" charset="0"/>
          </a:endParaRPr>
        </a:p>
      </dgm:t>
    </dgm:pt>
    <dgm:pt modelId="{54DEB65B-AAF3-074F-9251-0D299CDC0B88}" type="parTrans" cxnId="{BF9F81CC-6DE9-BA46-9908-EACC388D916A}">
      <dgm:prSet/>
      <dgm:spPr/>
      <dgm:t>
        <a:bodyPr/>
        <a:lstStyle/>
        <a:p>
          <a:endParaRPr lang="en-US"/>
        </a:p>
      </dgm:t>
    </dgm:pt>
    <dgm:pt modelId="{686C4FA9-65EA-6F4F-8052-D7DFBEEBC298}" type="sibTrans" cxnId="{BF9F81CC-6DE9-BA46-9908-EACC388D916A}">
      <dgm:prSet/>
      <dgm:spPr/>
      <dgm:t>
        <a:bodyPr/>
        <a:lstStyle/>
        <a:p>
          <a:endParaRPr lang="en-US"/>
        </a:p>
      </dgm:t>
    </dgm:pt>
    <dgm:pt modelId="{21C35A45-CFCD-D344-8E1D-B6B0A26FC8C5}">
      <dgm:prSet phldrT="[Text]" custT="1"/>
      <dgm:spPr/>
      <dgm:t>
        <a:bodyPr/>
        <a:lstStyle/>
        <a:p>
          <a:pPr>
            <a:lnSpc>
              <a:spcPct val="100000"/>
            </a:lnSpc>
          </a:pPr>
          <a:r>
            <a:rPr lang="en-US" sz="1800" b="1">
              <a:latin typeface="Gill Sans MT" charset="0"/>
              <a:ea typeface="Gill Sans MT" charset="0"/>
              <a:cs typeface="Gill Sans MT" charset="0"/>
            </a:rPr>
            <a:t>Stage 3  :  </a:t>
          </a:r>
          <a:r>
            <a:rPr lang="en-US" sz="1600">
              <a:latin typeface="Gill Sans MT" charset="0"/>
              <a:ea typeface="Gill Sans MT" charset="0"/>
              <a:cs typeface="Gill Sans MT" charset="0"/>
            </a:rPr>
            <a:t>U.V 400-600 ml sense of discomfort </a:t>
          </a:r>
          <a:endParaRPr lang="en-US" sz="1800" dirty="0">
            <a:latin typeface="Gill Sans MT" charset="0"/>
            <a:ea typeface="Gill Sans MT" charset="0"/>
            <a:cs typeface="Gill Sans MT" charset="0"/>
          </a:endParaRPr>
        </a:p>
      </dgm:t>
    </dgm:pt>
    <dgm:pt modelId="{E5EF71AC-0D7D-4A4A-92A1-718D82CEB327}" type="sibTrans" cxnId="{27447BAE-21DA-7145-95EF-664C3BB70D36}">
      <dgm:prSet/>
      <dgm:spPr/>
      <dgm:t>
        <a:bodyPr/>
        <a:lstStyle/>
        <a:p>
          <a:endParaRPr lang="en-US">
            <a:latin typeface="Gill Sans MT" charset="0"/>
            <a:ea typeface="Gill Sans MT" charset="0"/>
            <a:cs typeface="Gill Sans MT" charset="0"/>
          </a:endParaRPr>
        </a:p>
      </dgm:t>
    </dgm:pt>
    <dgm:pt modelId="{8987C602-77AC-BF41-8903-C3825B6D2266}" type="parTrans" cxnId="{27447BAE-21DA-7145-95EF-664C3BB70D36}">
      <dgm:prSet/>
      <dgm:spPr/>
      <dgm:t>
        <a:bodyPr/>
        <a:lstStyle/>
        <a:p>
          <a:endParaRPr lang="en-US">
            <a:latin typeface="Gill Sans MT" charset="0"/>
            <a:ea typeface="Gill Sans MT" charset="0"/>
            <a:cs typeface="Gill Sans MT" charset="0"/>
          </a:endParaRPr>
        </a:p>
      </dgm:t>
    </dgm:pt>
    <dgm:pt modelId="{2F32E0D5-B575-674B-AC3F-689AD32AF3FC}" type="pres">
      <dgm:prSet presAssocID="{3D04624E-017A-CB46-8B32-655B92454604}" presName="linearFlow" presStyleCnt="0">
        <dgm:presLayoutVars>
          <dgm:resizeHandles val="exact"/>
        </dgm:presLayoutVars>
      </dgm:prSet>
      <dgm:spPr/>
      <dgm:t>
        <a:bodyPr/>
        <a:lstStyle/>
        <a:p>
          <a:endParaRPr lang="en-US"/>
        </a:p>
      </dgm:t>
    </dgm:pt>
    <dgm:pt modelId="{6F68C507-143D-2C4D-8191-14AF73047196}" type="pres">
      <dgm:prSet presAssocID="{16C6316C-1985-C642-8D51-597430842FF0}" presName="node" presStyleLbl="node1" presStyleIdx="0" presStyleCnt="4" custScaleX="212226">
        <dgm:presLayoutVars>
          <dgm:bulletEnabled val="1"/>
        </dgm:presLayoutVars>
      </dgm:prSet>
      <dgm:spPr/>
      <dgm:t>
        <a:bodyPr/>
        <a:lstStyle/>
        <a:p>
          <a:endParaRPr lang="en-US"/>
        </a:p>
      </dgm:t>
    </dgm:pt>
    <dgm:pt modelId="{1F65E87C-A516-324C-A9DC-E1A6232158DE}" type="pres">
      <dgm:prSet presAssocID="{337F8602-861C-7846-A0CB-6DD9863123B2}" presName="sibTrans" presStyleLbl="sibTrans2D1" presStyleIdx="0" presStyleCnt="3"/>
      <dgm:spPr/>
      <dgm:t>
        <a:bodyPr/>
        <a:lstStyle/>
        <a:p>
          <a:endParaRPr lang="en-US"/>
        </a:p>
      </dgm:t>
    </dgm:pt>
    <dgm:pt modelId="{BD2C05CD-4EBC-AD46-A439-BB0FAD08E077}" type="pres">
      <dgm:prSet presAssocID="{337F8602-861C-7846-A0CB-6DD9863123B2}" presName="connectorText" presStyleLbl="sibTrans2D1" presStyleIdx="0" presStyleCnt="3"/>
      <dgm:spPr/>
      <dgm:t>
        <a:bodyPr/>
        <a:lstStyle/>
        <a:p>
          <a:endParaRPr lang="en-US"/>
        </a:p>
      </dgm:t>
    </dgm:pt>
    <dgm:pt modelId="{18DB8FFB-8F99-5548-966B-5A3ECDF4A8B1}" type="pres">
      <dgm:prSet presAssocID="{552B1049-A178-394C-B1EF-7F57F002BAFE}" presName="node" presStyleLbl="node1" presStyleIdx="1" presStyleCnt="4" custScaleX="212226">
        <dgm:presLayoutVars>
          <dgm:bulletEnabled val="1"/>
        </dgm:presLayoutVars>
      </dgm:prSet>
      <dgm:spPr/>
      <dgm:t>
        <a:bodyPr/>
        <a:lstStyle/>
        <a:p>
          <a:endParaRPr lang="en-US"/>
        </a:p>
      </dgm:t>
    </dgm:pt>
    <dgm:pt modelId="{5D288478-5174-A849-B35A-8207B5BCA9A5}" type="pres">
      <dgm:prSet presAssocID="{166BC44C-AC26-294F-99FF-0074EFA5C79C}" presName="sibTrans" presStyleLbl="sibTrans2D1" presStyleIdx="1" presStyleCnt="3"/>
      <dgm:spPr/>
      <dgm:t>
        <a:bodyPr/>
        <a:lstStyle/>
        <a:p>
          <a:endParaRPr lang="en-US"/>
        </a:p>
      </dgm:t>
    </dgm:pt>
    <dgm:pt modelId="{F1678837-D4CD-844A-98B2-0C33CC22A504}" type="pres">
      <dgm:prSet presAssocID="{166BC44C-AC26-294F-99FF-0074EFA5C79C}" presName="connectorText" presStyleLbl="sibTrans2D1" presStyleIdx="1" presStyleCnt="3"/>
      <dgm:spPr/>
      <dgm:t>
        <a:bodyPr/>
        <a:lstStyle/>
        <a:p>
          <a:endParaRPr lang="en-US"/>
        </a:p>
      </dgm:t>
    </dgm:pt>
    <dgm:pt modelId="{A1BDD1D3-160E-6A46-B35E-624557187451}" type="pres">
      <dgm:prSet presAssocID="{21C35A45-CFCD-D344-8E1D-B6B0A26FC8C5}" presName="node" presStyleLbl="node1" presStyleIdx="2" presStyleCnt="4" custScaleX="212226">
        <dgm:presLayoutVars>
          <dgm:bulletEnabled val="1"/>
        </dgm:presLayoutVars>
      </dgm:prSet>
      <dgm:spPr/>
      <dgm:t>
        <a:bodyPr/>
        <a:lstStyle/>
        <a:p>
          <a:endParaRPr lang="en-US"/>
        </a:p>
      </dgm:t>
    </dgm:pt>
    <dgm:pt modelId="{D78B6D09-7872-1942-A83A-3A9105BB8622}" type="pres">
      <dgm:prSet presAssocID="{E5EF71AC-0D7D-4A4A-92A1-718D82CEB327}" presName="sibTrans" presStyleLbl="sibTrans2D1" presStyleIdx="2" presStyleCnt="3"/>
      <dgm:spPr/>
      <dgm:t>
        <a:bodyPr/>
        <a:lstStyle/>
        <a:p>
          <a:endParaRPr lang="en-US"/>
        </a:p>
      </dgm:t>
    </dgm:pt>
    <dgm:pt modelId="{ADEFAAA8-60CD-2940-8BC4-EB5311CDBC07}" type="pres">
      <dgm:prSet presAssocID="{E5EF71AC-0D7D-4A4A-92A1-718D82CEB327}" presName="connectorText" presStyleLbl="sibTrans2D1" presStyleIdx="2" presStyleCnt="3"/>
      <dgm:spPr/>
      <dgm:t>
        <a:bodyPr/>
        <a:lstStyle/>
        <a:p>
          <a:endParaRPr lang="en-US"/>
        </a:p>
      </dgm:t>
    </dgm:pt>
    <dgm:pt modelId="{C265DED5-DA51-814F-9EEE-3126848B30A8}" type="pres">
      <dgm:prSet presAssocID="{EE72449D-3CC5-7F40-8E7F-0C5F2C642460}" presName="node" presStyleLbl="node1" presStyleIdx="3" presStyleCnt="4" custScaleX="212226">
        <dgm:presLayoutVars>
          <dgm:bulletEnabled val="1"/>
        </dgm:presLayoutVars>
      </dgm:prSet>
      <dgm:spPr/>
      <dgm:t>
        <a:bodyPr/>
        <a:lstStyle/>
        <a:p>
          <a:endParaRPr lang="en-US"/>
        </a:p>
      </dgm:t>
    </dgm:pt>
  </dgm:ptLst>
  <dgm:cxnLst>
    <dgm:cxn modelId="{BF9F81CC-6DE9-BA46-9908-EACC388D916A}" srcId="{3D04624E-017A-CB46-8B32-655B92454604}" destId="{EE72449D-3CC5-7F40-8E7F-0C5F2C642460}" srcOrd="3" destOrd="0" parTransId="{54DEB65B-AAF3-074F-9251-0D299CDC0B88}" sibTransId="{686C4FA9-65EA-6F4F-8052-D7DFBEEBC298}"/>
    <dgm:cxn modelId="{AA18BEE5-04D8-4063-8D2A-E5A6CABC88D2}" type="presOf" srcId="{16C6316C-1985-C642-8D51-597430842FF0}" destId="{6F68C507-143D-2C4D-8191-14AF73047196}" srcOrd="0" destOrd="0" presId="urn:microsoft.com/office/officeart/2005/8/layout/process2"/>
    <dgm:cxn modelId="{E78AB012-A7D5-47E7-A402-23CDA93EB525}" type="presOf" srcId="{EE72449D-3CC5-7F40-8E7F-0C5F2C642460}" destId="{C265DED5-DA51-814F-9EEE-3126848B30A8}" srcOrd="0" destOrd="0" presId="urn:microsoft.com/office/officeart/2005/8/layout/process2"/>
    <dgm:cxn modelId="{D969A597-137A-4B7F-972C-83D0F669CB4B}" type="presOf" srcId="{552B1049-A178-394C-B1EF-7F57F002BAFE}" destId="{18DB8FFB-8F99-5548-966B-5A3ECDF4A8B1}" srcOrd="0" destOrd="0" presId="urn:microsoft.com/office/officeart/2005/8/layout/process2"/>
    <dgm:cxn modelId="{DAC4E998-A03F-4EA5-8175-D271B6C4C7BF}" type="presOf" srcId="{3D04624E-017A-CB46-8B32-655B92454604}" destId="{2F32E0D5-B575-674B-AC3F-689AD32AF3FC}" srcOrd="0" destOrd="0" presId="urn:microsoft.com/office/officeart/2005/8/layout/process2"/>
    <dgm:cxn modelId="{27447BAE-21DA-7145-95EF-664C3BB70D36}" srcId="{3D04624E-017A-CB46-8B32-655B92454604}" destId="{21C35A45-CFCD-D344-8E1D-B6B0A26FC8C5}" srcOrd="2" destOrd="0" parTransId="{8987C602-77AC-BF41-8903-C3825B6D2266}" sibTransId="{E5EF71AC-0D7D-4A4A-92A1-718D82CEB327}"/>
    <dgm:cxn modelId="{134BD01B-4C50-42B8-8E45-5666F55AB432}" type="presOf" srcId="{21C35A45-CFCD-D344-8E1D-B6B0A26FC8C5}" destId="{A1BDD1D3-160E-6A46-B35E-624557187451}" srcOrd="0" destOrd="0" presId="urn:microsoft.com/office/officeart/2005/8/layout/process2"/>
    <dgm:cxn modelId="{117F2368-2FE4-3940-96FF-2198A7EE5E4A}" srcId="{3D04624E-017A-CB46-8B32-655B92454604}" destId="{552B1049-A178-394C-B1EF-7F57F002BAFE}" srcOrd="1" destOrd="0" parTransId="{67C639B3-B952-9C4A-BF9B-4FF7B566F6E9}" sibTransId="{166BC44C-AC26-294F-99FF-0074EFA5C79C}"/>
    <dgm:cxn modelId="{019D37C7-0A92-4F23-B2FE-2506C1F5B5CD}" type="presOf" srcId="{166BC44C-AC26-294F-99FF-0074EFA5C79C}" destId="{F1678837-D4CD-844A-98B2-0C33CC22A504}" srcOrd="1" destOrd="0" presId="urn:microsoft.com/office/officeart/2005/8/layout/process2"/>
    <dgm:cxn modelId="{BD3A3C83-1AF3-4350-B566-497FA70D36A4}" type="presOf" srcId="{337F8602-861C-7846-A0CB-6DD9863123B2}" destId="{1F65E87C-A516-324C-A9DC-E1A6232158DE}" srcOrd="0" destOrd="0" presId="urn:microsoft.com/office/officeart/2005/8/layout/process2"/>
    <dgm:cxn modelId="{3E7256C3-3C18-4FD9-8763-EEFBDEAB16B3}" type="presOf" srcId="{337F8602-861C-7846-A0CB-6DD9863123B2}" destId="{BD2C05CD-4EBC-AD46-A439-BB0FAD08E077}" srcOrd="1" destOrd="0" presId="urn:microsoft.com/office/officeart/2005/8/layout/process2"/>
    <dgm:cxn modelId="{7A6ED581-A3A0-45B9-9193-1216DBB3AC97}" type="presOf" srcId="{166BC44C-AC26-294F-99FF-0074EFA5C79C}" destId="{5D288478-5174-A849-B35A-8207B5BCA9A5}" srcOrd="0" destOrd="0" presId="urn:microsoft.com/office/officeart/2005/8/layout/process2"/>
    <dgm:cxn modelId="{2369D7EA-364A-FB41-8070-F76779ECD0FC}" srcId="{3D04624E-017A-CB46-8B32-655B92454604}" destId="{16C6316C-1985-C642-8D51-597430842FF0}" srcOrd="0" destOrd="0" parTransId="{5C44E03F-2B95-B245-84B8-F933440C2A45}" sibTransId="{337F8602-861C-7846-A0CB-6DD9863123B2}"/>
    <dgm:cxn modelId="{98165B0D-20E5-415C-8E6E-F37830FE0411}" type="presOf" srcId="{E5EF71AC-0D7D-4A4A-92A1-718D82CEB327}" destId="{D78B6D09-7872-1942-A83A-3A9105BB8622}" srcOrd="0" destOrd="0" presId="urn:microsoft.com/office/officeart/2005/8/layout/process2"/>
    <dgm:cxn modelId="{B922C5E5-9227-42AB-AD0D-006031B58400}" type="presOf" srcId="{E5EF71AC-0D7D-4A4A-92A1-718D82CEB327}" destId="{ADEFAAA8-60CD-2940-8BC4-EB5311CDBC07}" srcOrd="1" destOrd="0" presId="urn:microsoft.com/office/officeart/2005/8/layout/process2"/>
    <dgm:cxn modelId="{F641E0DD-E8D2-4F47-AD05-6E15A0C9D5B7}" type="presParOf" srcId="{2F32E0D5-B575-674B-AC3F-689AD32AF3FC}" destId="{6F68C507-143D-2C4D-8191-14AF73047196}" srcOrd="0" destOrd="0" presId="urn:microsoft.com/office/officeart/2005/8/layout/process2"/>
    <dgm:cxn modelId="{28F4A229-80DD-43D8-9A59-F5CD7446C501}" type="presParOf" srcId="{2F32E0D5-B575-674B-AC3F-689AD32AF3FC}" destId="{1F65E87C-A516-324C-A9DC-E1A6232158DE}" srcOrd="1" destOrd="0" presId="urn:microsoft.com/office/officeart/2005/8/layout/process2"/>
    <dgm:cxn modelId="{6BD33775-836B-42C1-8443-BE3C95870661}" type="presParOf" srcId="{1F65E87C-A516-324C-A9DC-E1A6232158DE}" destId="{BD2C05CD-4EBC-AD46-A439-BB0FAD08E077}" srcOrd="0" destOrd="0" presId="urn:microsoft.com/office/officeart/2005/8/layout/process2"/>
    <dgm:cxn modelId="{0BA625AC-3E67-4BDF-B298-BE1ECEBF3D63}" type="presParOf" srcId="{2F32E0D5-B575-674B-AC3F-689AD32AF3FC}" destId="{18DB8FFB-8F99-5548-966B-5A3ECDF4A8B1}" srcOrd="2" destOrd="0" presId="urn:microsoft.com/office/officeart/2005/8/layout/process2"/>
    <dgm:cxn modelId="{7F7CA97E-4394-4654-A6BB-87031F5DAF23}" type="presParOf" srcId="{2F32E0D5-B575-674B-AC3F-689AD32AF3FC}" destId="{5D288478-5174-A849-B35A-8207B5BCA9A5}" srcOrd="3" destOrd="0" presId="urn:microsoft.com/office/officeart/2005/8/layout/process2"/>
    <dgm:cxn modelId="{6A40974B-CDE2-48E6-8B95-D0D8C2AB27BC}" type="presParOf" srcId="{5D288478-5174-A849-B35A-8207B5BCA9A5}" destId="{F1678837-D4CD-844A-98B2-0C33CC22A504}" srcOrd="0" destOrd="0" presId="urn:microsoft.com/office/officeart/2005/8/layout/process2"/>
    <dgm:cxn modelId="{187C8202-71B8-47C9-B4B0-6B061DA02E7E}" type="presParOf" srcId="{2F32E0D5-B575-674B-AC3F-689AD32AF3FC}" destId="{A1BDD1D3-160E-6A46-B35E-624557187451}" srcOrd="4" destOrd="0" presId="urn:microsoft.com/office/officeart/2005/8/layout/process2"/>
    <dgm:cxn modelId="{86912972-37F6-4BD1-BE65-42F193A1C238}" type="presParOf" srcId="{2F32E0D5-B575-674B-AC3F-689AD32AF3FC}" destId="{D78B6D09-7872-1942-A83A-3A9105BB8622}" srcOrd="5" destOrd="0" presId="urn:microsoft.com/office/officeart/2005/8/layout/process2"/>
    <dgm:cxn modelId="{4AE26494-AF12-4790-9014-98827EF16B40}" type="presParOf" srcId="{D78B6D09-7872-1942-A83A-3A9105BB8622}" destId="{ADEFAAA8-60CD-2940-8BC4-EB5311CDBC07}" srcOrd="0" destOrd="0" presId="urn:microsoft.com/office/officeart/2005/8/layout/process2"/>
    <dgm:cxn modelId="{D56DE9A8-511B-422B-8A5C-63212AD55292}" type="presParOf" srcId="{2F32E0D5-B575-674B-AC3F-689AD32AF3FC}" destId="{C265DED5-DA51-814F-9EEE-3126848B30A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7DD1C-BFFB-4E5D-9A3D-127C02D64A4B}">
      <dsp:nvSpPr>
        <dsp:cNvPr id="0" name=""/>
        <dsp:cNvSpPr/>
      </dsp:nvSpPr>
      <dsp:spPr>
        <a:xfrm>
          <a:off x="807" y="732"/>
          <a:ext cx="4997429" cy="9778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Urinary bladder is composed </a:t>
          </a:r>
        </a:p>
        <a:p>
          <a:pPr lvl="0" algn="ctr" defTabSz="1022350">
            <a:lnSpc>
              <a:spcPct val="90000"/>
            </a:lnSpc>
            <a:spcBef>
              <a:spcPct val="0"/>
            </a:spcBef>
            <a:spcAft>
              <a:spcPct val="35000"/>
            </a:spcAft>
          </a:pPr>
          <a:r>
            <a:rPr lang="en-US" sz="2300" kern="1200" dirty="0"/>
            <a:t>of 4 parts :</a:t>
          </a:r>
        </a:p>
      </dsp:txBody>
      <dsp:txXfrm>
        <a:off x="29447" y="29372"/>
        <a:ext cx="4940149" cy="920559"/>
      </dsp:txXfrm>
    </dsp:sp>
    <dsp:sp modelId="{7E0D88A1-EDFE-48D4-B3BB-F7935DA0F5D8}">
      <dsp:nvSpPr>
        <dsp:cNvPr id="0" name=""/>
        <dsp:cNvSpPr/>
      </dsp:nvSpPr>
      <dsp:spPr>
        <a:xfrm>
          <a:off x="807" y="1109660"/>
          <a:ext cx="1175312" cy="97783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Apex</a:t>
          </a:r>
        </a:p>
      </dsp:txBody>
      <dsp:txXfrm>
        <a:off x="29447" y="1138300"/>
        <a:ext cx="1118032" cy="920559"/>
      </dsp:txXfrm>
    </dsp:sp>
    <dsp:sp modelId="{4A9D83D3-E7F5-44C4-800F-98E180E4E2B7}">
      <dsp:nvSpPr>
        <dsp:cNvPr id="0" name=""/>
        <dsp:cNvSpPr/>
      </dsp:nvSpPr>
      <dsp:spPr>
        <a:xfrm>
          <a:off x="1274846" y="1109660"/>
          <a:ext cx="1175312" cy="97783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Base</a:t>
          </a:r>
        </a:p>
      </dsp:txBody>
      <dsp:txXfrm>
        <a:off x="1303486" y="1138300"/>
        <a:ext cx="1118032" cy="920559"/>
      </dsp:txXfrm>
    </dsp:sp>
    <dsp:sp modelId="{D53D1D40-3ED2-41C6-863F-05A977C71311}">
      <dsp:nvSpPr>
        <dsp:cNvPr id="0" name=""/>
        <dsp:cNvSpPr/>
      </dsp:nvSpPr>
      <dsp:spPr>
        <a:xfrm>
          <a:off x="2548885" y="1109660"/>
          <a:ext cx="1175312" cy="97783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Superior surface</a:t>
          </a:r>
        </a:p>
      </dsp:txBody>
      <dsp:txXfrm>
        <a:off x="2577525" y="1138300"/>
        <a:ext cx="1118032" cy="920559"/>
      </dsp:txXfrm>
    </dsp:sp>
    <dsp:sp modelId="{2CCE84EB-15DB-4AF4-B5E5-27B030EE02AF}">
      <dsp:nvSpPr>
        <dsp:cNvPr id="0" name=""/>
        <dsp:cNvSpPr/>
      </dsp:nvSpPr>
      <dsp:spPr>
        <a:xfrm>
          <a:off x="3822924" y="1109660"/>
          <a:ext cx="1175312" cy="97783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Inferolateral surfaces</a:t>
          </a:r>
        </a:p>
      </dsp:txBody>
      <dsp:txXfrm>
        <a:off x="3851564" y="1138300"/>
        <a:ext cx="1118032" cy="920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276F6-2601-4DF0-ABCB-D701D6ACEE8F}">
      <dsp:nvSpPr>
        <dsp:cNvPr id="0" name=""/>
        <dsp:cNvSpPr/>
      </dsp:nvSpPr>
      <dsp:spPr>
        <a:xfrm>
          <a:off x="0" y="173103"/>
          <a:ext cx="4968552" cy="486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solidFill>
                <a:schemeClr val="accent1">
                  <a:lumMod val="50000"/>
                </a:schemeClr>
              </a:solidFill>
              <a:latin typeface="Gill Sans MT" panose="020B0502020104020203" pitchFamily="34" charset="0"/>
            </a:rPr>
            <a:t>Site of urinary bladder at early age :</a:t>
          </a:r>
          <a:endParaRPr lang="en-US" sz="2000" kern="1200" dirty="0"/>
        </a:p>
      </dsp:txBody>
      <dsp:txXfrm>
        <a:off x="23760" y="196863"/>
        <a:ext cx="4921032" cy="439200"/>
      </dsp:txXfrm>
    </dsp:sp>
    <dsp:sp modelId="{250598E3-C957-493C-ADD4-9D8849604485}">
      <dsp:nvSpPr>
        <dsp:cNvPr id="0" name=""/>
        <dsp:cNvSpPr/>
      </dsp:nvSpPr>
      <dsp:spPr>
        <a:xfrm>
          <a:off x="0" y="659824"/>
          <a:ext cx="4968552" cy="139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5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Gill Sans MT" panose="020B0502020104020203" pitchFamily="34" charset="0"/>
            </a:rPr>
            <a:t>The urinary bladder is an </a:t>
          </a:r>
          <a:r>
            <a:rPr lang="en-US" sz="2000" kern="1200" dirty="0">
              <a:solidFill>
                <a:srgbClr val="FF0000"/>
              </a:solidFill>
              <a:latin typeface="Gill Sans MT" panose="020B0502020104020203" pitchFamily="34" charset="0"/>
            </a:rPr>
            <a:t>abdominal organ at birth</a:t>
          </a:r>
          <a:r>
            <a:rPr lang="en-US" sz="2000" kern="1200" dirty="0">
              <a:latin typeface="Gill Sans MT" panose="020B0502020104020203" pitchFamily="34" charset="0"/>
            </a:rPr>
            <a:t>, it moves into the lower abdominal wall.  Around the </a:t>
          </a:r>
          <a:r>
            <a:rPr lang="en-US" sz="2000" kern="1200" dirty="0">
              <a:solidFill>
                <a:srgbClr val="FF0000"/>
              </a:solidFill>
              <a:latin typeface="Gill Sans MT" panose="020B0502020104020203" pitchFamily="34" charset="0"/>
            </a:rPr>
            <a:t>5</a:t>
          </a:r>
          <a:r>
            <a:rPr lang="en-US" sz="2000" kern="1200" baseline="30000" dirty="0">
              <a:solidFill>
                <a:srgbClr val="FF0000"/>
              </a:solidFill>
              <a:latin typeface="Gill Sans MT" panose="020B0502020104020203" pitchFamily="34" charset="0"/>
            </a:rPr>
            <a:t>th</a:t>
          </a:r>
          <a:r>
            <a:rPr lang="en-US" sz="2000" kern="1200" dirty="0">
              <a:solidFill>
                <a:srgbClr val="FF0000"/>
              </a:solidFill>
              <a:latin typeface="Gill Sans MT" panose="020B0502020104020203" pitchFamily="34" charset="0"/>
            </a:rPr>
            <a:t> </a:t>
          </a:r>
          <a:r>
            <a:rPr lang="en-US" sz="2000" kern="1200" dirty="0">
              <a:latin typeface="Gill Sans MT" panose="020B0502020104020203" pitchFamily="34" charset="0"/>
            </a:rPr>
            <a:t>or</a:t>
          </a:r>
          <a:r>
            <a:rPr lang="en-US" sz="2000" kern="1200" dirty="0">
              <a:solidFill>
                <a:srgbClr val="FF0000"/>
              </a:solidFill>
              <a:latin typeface="Gill Sans MT" panose="020B0502020104020203" pitchFamily="34" charset="0"/>
            </a:rPr>
            <a:t> 6</a:t>
          </a:r>
          <a:r>
            <a:rPr lang="en-US" sz="2000" kern="1200" baseline="30000" dirty="0">
              <a:solidFill>
                <a:srgbClr val="FF0000"/>
              </a:solidFill>
              <a:latin typeface="Gill Sans MT" panose="020B0502020104020203" pitchFamily="34" charset="0"/>
            </a:rPr>
            <a:t>th</a:t>
          </a:r>
          <a:r>
            <a:rPr lang="en-US" sz="2000" kern="1200" dirty="0">
              <a:solidFill>
                <a:srgbClr val="FF0000"/>
              </a:solidFill>
              <a:latin typeface="Gill Sans MT" panose="020B0502020104020203" pitchFamily="34" charset="0"/>
            </a:rPr>
            <a:t> </a:t>
          </a:r>
          <a:r>
            <a:rPr lang="en-US" sz="2000" kern="1200" dirty="0">
              <a:latin typeface="Gill Sans MT" panose="020B0502020104020203" pitchFamily="34" charset="0"/>
            </a:rPr>
            <a:t>year of age then the bladder gradually descends into the area of the true (minor) pelvis.</a:t>
          </a:r>
          <a:endParaRPr lang="en-US" sz="2000" kern="1200" dirty="0"/>
        </a:p>
      </dsp:txBody>
      <dsp:txXfrm>
        <a:off x="0" y="659824"/>
        <a:ext cx="4968552" cy="139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F6B21-234C-49D4-9553-DC41240A4BDC}">
      <dsp:nvSpPr>
        <dsp:cNvPr id="0" name=""/>
        <dsp:cNvSpPr/>
      </dsp:nvSpPr>
      <dsp:spPr>
        <a:xfrm>
          <a:off x="1834" y="484"/>
          <a:ext cx="4964883" cy="8299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2800" kern="1200" dirty="0" smtClean="0"/>
            <a:t>We </a:t>
          </a:r>
          <a:r>
            <a:rPr lang="en-US" sz="2800" kern="1200" dirty="0"/>
            <a:t>have 2 sphincters:</a:t>
          </a:r>
        </a:p>
      </dsp:txBody>
      <dsp:txXfrm>
        <a:off x="26144" y="24794"/>
        <a:ext cx="4916263" cy="781370"/>
      </dsp:txXfrm>
    </dsp:sp>
    <dsp:sp modelId="{8012D330-AEC2-4F25-961B-4E39D06574B2}">
      <dsp:nvSpPr>
        <dsp:cNvPr id="0" name=""/>
        <dsp:cNvSpPr/>
      </dsp:nvSpPr>
      <dsp:spPr>
        <a:xfrm>
          <a:off x="1834" y="917153"/>
          <a:ext cx="2382381" cy="8299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a:latin typeface="Gill Sans MT" pitchFamily="34" charset="0"/>
              <a:cs typeface="Arial" charset="0"/>
              <a:sym typeface="Wingdings" pitchFamily="2" charset="2"/>
            </a:rPr>
            <a:t>Internal urethral sphincters </a:t>
          </a:r>
          <a:r>
            <a:rPr lang="en-US" sz="2000" kern="1200">
              <a:latin typeface="Gill Sans MT" pitchFamily="34" charset="0"/>
              <a:cs typeface="Arial" charset="0"/>
              <a:sym typeface="Wingdings" pitchFamily="2" charset="2"/>
            </a:rPr>
            <a:t>(IUS) </a:t>
          </a:r>
          <a:endParaRPr lang="en-US" sz="2000" kern="1200" dirty="0"/>
        </a:p>
      </dsp:txBody>
      <dsp:txXfrm>
        <a:off x="26144" y="941463"/>
        <a:ext cx="2333761" cy="781370"/>
      </dsp:txXfrm>
    </dsp:sp>
    <dsp:sp modelId="{4F3FB4BB-F184-4BDC-819C-09EF7D027F75}">
      <dsp:nvSpPr>
        <dsp:cNvPr id="0" name=""/>
        <dsp:cNvSpPr/>
      </dsp:nvSpPr>
      <dsp:spPr>
        <a:xfrm>
          <a:off x="1834" y="1833821"/>
          <a:ext cx="2382381" cy="82999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0" kern="1200">
              <a:latin typeface="Gill Sans MT" pitchFamily="34" charset="0"/>
              <a:cs typeface="Arial" charset="0"/>
              <a:sym typeface="Wingdings" pitchFamily="2" charset="2"/>
            </a:rPr>
            <a:t>on either side of urethra, made of smooth muscle.</a:t>
          </a:r>
          <a:endParaRPr lang="en-US" sz="1800" i="0" kern="1200" dirty="0"/>
        </a:p>
      </dsp:txBody>
      <dsp:txXfrm>
        <a:off x="26144" y="1858131"/>
        <a:ext cx="2333761" cy="781370"/>
      </dsp:txXfrm>
    </dsp:sp>
    <dsp:sp modelId="{2008D1AB-1053-48BD-9DCD-8CE72BB28F37}">
      <dsp:nvSpPr>
        <dsp:cNvPr id="0" name=""/>
        <dsp:cNvSpPr/>
      </dsp:nvSpPr>
      <dsp:spPr>
        <a:xfrm>
          <a:off x="2584336" y="917153"/>
          <a:ext cx="2382381" cy="8299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a:latin typeface="Gill Sans MT" pitchFamily="34" charset="0"/>
              <a:cs typeface="Arial" charset="0"/>
            </a:rPr>
            <a:t>External urethral sphincter </a:t>
          </a:r>
          <a:r>
            <a:rPr lang="en-US" sz="2000" kern="1200">
              <a:latin typeface="Gill Sans MT" pitchFamily="34" charset="0"/>
              <a:cs typeface="Arial" charset="0"/>
            </a:rPr>
            <a:t>(EUS)</a:t>
          </a:r>
          <a:endParaRPr lang="en-US" sz="2000" kern="1200" dirty="0"/>
        </a:p>
      </dsp:txBody>
      <dsp:txXfrm>
        <a:off x="2608646" y="941463"/>
        <a:ext cx="2333761" cy="781370"/>
      </dsp:txXfrm>
    </dsp:sp>
    <dsp:sp modelId="{FB412881-2994-43CC-A67D-307D700838CB}">
      <dsp:nvSpPr>
        <dsp:cNvPr id="0" name=""/>
        <dsp:cNvSpPr/>
      </dsp:nvSpPr>
      <dsp:spPr>
        <a:xfrm>
          <a:off x="2584336" y="1833821"/>
          <a:ext cx="2382381" cy="82999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i="0" kern="1200">
              <a:latin typeface="Gill Sans MT" pitchFamily="34" charset="0"/>
              <a:cs typeface="Arial" charset="0"/>
            </a:rPr>
            <a:t>made of skeletal muscle.</a:t>
          </a:r>
          <a:endParaRPr lang="en-US" sz="1800" i="0" kern="1200" dirty="0"/>
        </a:p>
      </dsp:txBody>
      <dsp:txXfrm>
        <a:off x="2608646" y="1858131"/>
        <a:ext cx="2333761" cy="781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CF125-CAB5-AE41-93C5-B19521FF9CB4}">
      <dsp:nvSpPr>
        <dsp:cNvPr id="0" name=""/>
        <dsp:cNvSpPr/>
      </dsp:nvSpPr>
      <dsp:spPr>
        <a:xfrm>
          <a:off x="734" y="479627"/>
          <a:ext cx="2179337" cy="911933"/>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ct val="35000"/>
            </a:spcAft>
          </a:pPr>
          <a:r>
            <a:rPr lang="en-GB" altLang="en-US" sz="2400" b="1" u="none" kern="1200" dirty="0">
              <a:latin typeface="Gill Sans MT" panose="020B0502020104020203" pitchFamily="34" charset="0"/>
              <a:ea typeface="Arial" panose="020B0604020202020204" pitchFamily="34" charset="0"/>
            </a:rPr>
            <a:t>Stage </a:t>
          </a:r>
          <a:r>
            <a:rPr lang="en-GB" altLang="en-US" sz="2400" b="1" u="none" kern="1200" dirty="0" err="1">
              <a:latin typeface="Gill Sans MT" panose="020B0502020104020203" pitchFamily="34" charset="0"/>
              <a:ea typeface="Arial" panose="020B0604020202020204" pitchFamily="34" charset="0"/>
            </a:rPr>
            <a:t>Ia</a:t>
          </a:r>
          <a:endParaRPr lang="en-US" sz="2400" u="none" kern="1200" dirty="0">
            <a:latin typeface="Gill Sans MT" charset="0"/>
            <a:ea typeface="Gill Sans MT" charset="0"/>
            <a:cs typeface="Gill Sans MT" charset="0"/>
          </a:endParaRPr>
        </a:p>
      </dsp:txBody>
      <dsp:txXfrm>
        <a:off x="27444" y="506337"/>
        <a:ext cx="2125917" cy="858513"/>
      </dsp:txXfrm>
    </dsp:sp>
    <dsp:sp modelId="{8AFDE330-4329-C745-B91A-EBB833F10F21}">
      <dsp:nvSpPr>
        <dsp:cNvPr id="0" name=""/>
        <dsp:cNvSpPr/>
      </dsp:nvSpPr>
      <dsp:spPr>
        <a:xfrm>
          <a:off x="218668" y="1391561"/>
          <a:ext cx="216746" cy="1545288"/>
        </a:xfrm>
        <a:custGeom>
          <a:avLst/>
          <a:gdLst/>
          <a:ahLst/>
          <a:cxnLst/>
          <a:rect l="0" t="0" r="0" b="0"/>
          <a:pathLst>
            <a:path>
              <a:moveTo>
                <a:pt x="0" y="0"/>
              </a:moveTo>
              <a:lnTo>
                <a:pt x="0" y="1545288"/>
              </a:lnTo>
              <a:lnTo>
                <a:pt x="216746" y="154528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46D83-6C79-1844-A2A0-5CEEF05D43D2}">
      <dsp:nvSpPr>
        <dsp:cNvPr id="0" name=""/>
        <dsp:cNvSpPr/>
      </dsp:nvSpPr>
      <dsp:spPr>
        <a:xfrm>
          <a:off x="435414" y="1727624"/>
          <a:ext cx="1814664" cy="24184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altLang="en-US" sz="1600" kern="1200" dirty="0">
              <a:latin typeface="Gill Sans MT" panose="020B0502020104020203" pitchFamily="34" charset="0"/>
              <a:ea typeface="Arial" panose="020B0604020202020204" pitchFamily="34" charset="0"/>
            </a:rPr>
            <a:t>Represent initial rise in I.V.P.  (</a:t>
          </a:r>
          <a:r>
            <a:rPr lang="en-US" sz="1600" kern="1200" dirty="0">
              <a:latin typeface="Gill Sans MT" pitchFamily="34" charset="0"/>
              <a:cs typeface="Arial" pitchFamily="34" charset="0"/>
            </a:rPr>
            <a:t>when the first increment in volume are produced ) </a:t>
          </a:r>
          <a:r>
            <a:rPr lang="en-GB" altLang="en-US" sz="1600" kern="1200" dirty="0">
              <a:latin typeface="Gill Sans MT" panose="020B0502020104020203" pitchFamily="34" charset="0"/>
              <a:ea typeface="Arial" panose="020B0604020202020204" pitchFamily="34" charset="0"/>
            </a:rPr>
            <a:t>by about 10 cm H</a:t>
          </a:r>
          <a:r>
            <a:rPr lang="en-GB" altLang="en-US" sz="1600" kern="1200" baseline="-25000" dirty="0">
              <a:latin typeface="Gill Sans MT" panose="020B0502020104020203" pitchFamily="34" charset="0"/>
              <a:ea typeface="Arial" panose="020B0604020202020204" pitchFamily="34" charset="0"/>
            </a:rPr>
            <a:t>2</a:t>
          </a:r>
          <a:r>
            <a:rPr lang="en-GB" altLang="en-US" sz="1600" kern="1200" dirty="0">
              <a:latin typeface="Gill Sans MT" panose="020B0502020104020203" pitchFamily="34" charset="0"/>
              <a:ea typeface="Arial" panose="020B0604020202020204" pitchFamily="34" charset="0"/>
            </a:rPr>
            <a:t>O when the first volume is produced by about 50 ml.</a:t>
          </a:r>
          <a:endParaRPr lang="en-US" sz="1600" b="0" kern="1200" dirty="0">
            <a:latin typeface="Gill Sans MT"/>
            <a:cs typeface="Gill Sans MT"/>
          </a:endParaRPr>
        </a:p>
      </dsp:txBody>
      <dsp:txXfrm>
        <a:off x="488564" y="1780774"/>
        <a:ext cx="1708364" cy="2312150"/>
      </dsp:txXfrm>
    </dsp:sp>
    <dsp:sp modelId="{6315FF6E-1D49-654E-944F-7D7C854635E5}">
      <dsp:nvSpPr>
        <dsp:cNvPr id="0" name=""/>
        <dsp:cNvSpPr/>
      </dsp:nvSpPr>
      <dsp:spPr>
        <a:xfrm>
          <a:off x="2778304" y="466586"/>
          <a:ext cx="2290177" cy="881507"/>
        </a:xfrm>
        <a:prstGeom prst="roundRect">
          <a:avLst>
            <a:gd name="adj" fmla="val 10000"/>
          </a:avLst>
        </a:prstGeom>
        <a:gradFill rotWithShape="0">
          <a:gsLst>
            <a:gs pos="0">
              <a:schemeClr val="accent2">
                <a:hueOff val="-4271744"/>
                <a:satOff val="12481"/>
                <a:lumOff val="-2353"/>
                <a:alphaOff val="0"/>
                <a:shade val="63000"/>
              </a:schemeClr>
            </a:gs>
            <a:gs pos="30000">
              <a:schemeClr val="accent2">
                <a:hueOff val="-4271744"/>
                <a:satOff val="12481"/>
                <a:lumOff val="-2353"/>
                <a:alphaOff val="0"/>
                <a:shade val="90000"/>
                <a:satMod val="110000"/>
              </a:schemeClr>
            </a:gs>
            <a:gs pos="45000">
              <a:schemeClr val="accent2">
                <a:hueOff val="-4271744"/>
                <a:satOff val="12481"/>
                <a:lumOff val="-2353"/>
                <a:alphaOff val="0"/>
                <a:shade val="100000"/>
                <a:satMod val="118000"/>
              </a:schemeClr>
            </a:gs>
            <a:gs pos="55000">
              <a:schemeClr val="accent2">
                <a:hueOff val="-4271744"/>
                <a:satOff val="12481"/>
                <a:lumOff val="-2353"/>
                <a:alphaOff val="0"/>
                <a:shade val="100000"/>
                <a:satMod val="118000"/>
              </a:schemeClr>
            </a:gs>
            <a:gs pos="73000">
              <a:schemeClr val="accent2">
                <a:hueOff val="-4271744"/>
                <a:satOff val="12481"/>
                <a:lumOff val="-2353"/>
                <a:alphaOff val="0"/>
                <a:shade val="90000"/>
                <a:satMod val="110000"/>
              </a:schemeClr>
            </a:gs>
            <a:gs pos="100000">
              <a:schemeClr val="accent2">
                <a:hueOff val="-4271744"/>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4271744"/>
              <a:satOff val="12481"/>
              <a:lumOff val="-2353"/>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ct val="35000"/>
            </a:spcAft>
          </a:pPr>
          <a:r>
            <a:rPr lang="en-GB" altLang="en-US" sz="2400" b="1" kern="1200" dirty="0">
              <a:latin typeface="Gill Sans MT" panose="020B0502020104020203" pitchFamily="34" charset="0"/>
            </a:rPr>
            <a:t>Stage </a:t>
          </a:r>
          <a:r>
            <a:rPr lang="en-GB" altLang="en-US" sz="2400" b="1" kern="1200" dirty="0" err="1">
              <a:latin typeface="Gill Sans MT" panose="020B0502020104020203" pitchFamily="34" charset="0"/>
            </a:rPr>
            <a:t>Ib</a:t>
          </a:r>
          <a:endParaRPr lang="en-US" sz="2400" kern="1200" dirty="0">
            <a:latin typeface="Gill Sans MT" charset="0"/>
            <a:ea typeface="Gill Sans MT" charset="0"/>
            <a:cs typeface="Gill Sans MT" charset="0"/>
          </a:endParaRPr>
        </a:p>
      </dsp:txBody>
      <dsp:txXfrm>
        <a:off x="2804122" y="492404"/>
        <a:ext cx="2238541" cy="829871"/>
      </dsp:txXfrm>
    </dsp:sp>
    <dsp:sp modelId="{36506FD7-30C8-2049-8DD8-70225F32A996}">
      <dsp:nvSpPr>
        <dsp:cNvPr id="0" name=""/>
        <dsp:cNvSpPr/>
      </dsp:nvSpPr>
      <dsp:spPr>
        <a:xfrm>
          <a:off x="3007321" y="1348093"/>
          <a:ext cx="264835" cy="1338192"/>
        </a:xfrm>
        <a:custGeom>
          <a:avLst/>
          <a:gdLst/>
          <a:ahLst/>
          <a:cxnLst/>
          <a:rect l="0" t="0" r="0" b="0"/>
          <a:pathLst>
            <a:path>
              <a:moveTo>
                <a:pt x="0" y="0"/>
              </a:moveTo>
              <a:lnTo>
                <a:pt x="0" y="1338192"/>
              </a:lnTo>
              <a:lnTo>
                <a:pt x="264835" y="133819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88FAF9-AC9C-2149-AC52-27B809C04F5E}">
      <dsp:nvSpPr>
        <dsp:cNvPr id="0" name=""/>
        <dsp:cNvSpPr/>
      </dsp:nvSpPr>
      <dsp:spPr>
        <a:xfrm>
          <a:off x="3272157" y="1803037"/>
          <a:ext cx="1815602" cy="176649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271744"/>
              <a:satOff val="12481"/>
              <a:lumOff val="-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altLang="en-US" sz="1600" kern="1200" dirty="0">
              <a:latin typeface="Gill Sans MT" panose="020B0502020104020203" pitchFamily="34" charset="0"/>
            </a:rPr>
            <a:t>It is a long, nearly flat segment produced by further </a:t>
          </a:r>
          <a:r>
            <a:rPr lang="en-GB" altLang="en-US" sz="1600" kern="1200" dirty="0">
              <a:latin typeface="Gill Sans MT" panose="020B0502020104020203" pitchFamily="34" charset="0"/>
              <a:sym typeface="Symbol" panose="05050102010706020507" pitchFamily="18" charset="2"/>
            </a:rPr>
            <a:t></a:t>
          </a:r>
          <a:r>
            <a:rPr lang="en-GB" altLang="en-US" sz="1600" kern="1200" dirty="0">
              <a:latin typeface="Gill Sans MT" panose="020B0502020104020203" pitchFamily="34" charset="0"/>
            </a:rPr>
            <a:t> in filling up to nearly 150 ml.</a:t>
          </a:r>
          <a:endParaRPr lang="en-US" sz="1600" b="0" kern="1200" dirty="0">
            <a:latin typeface="Gill Sans MT"/>
            <a:cs typeface="Gill Sans MT"/>
          </a:endParaRPr>
        </a:p>
      </dsp:txBody>
      <dsp:txXfrm>
        <a:off x="3323896" y="1854776"/>
        <a:ext cx="1712124" cy="1663018"/>
      </dsp:txXfrm>
    </dsp:sp>
    <dsp:sp modelId="{09A0C3BC-F114-A941-80BA-43E9BE9EE58C}">
      <dsp:nvSpPr>
        <dsp:cNvPr id="0" name=""/>
        <dsp:cNvSpPr/>
      </dsp:nvSpPr>
      <dsp:spPr>
        <a:xfrm>
          <a:off x="5401769" y="432367"/>
          <a:ext cx="1986323" cy="887537"/>
        </a:xfrm>
        <a:prstGeom prst="roundRect">
          <a:avLst>
            <a:gd name="adj" fmla="val 1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100000"/>
            </a:lnSpc>
            <a:spcBef>
              <a:spcPct val="0"/>
            </a:spcBef>
            <a:spcAft>
              <a:spcPct val="35000"/>
            </a:spcAft>
          </a:pPr>
          <a:r>
            <a:rPr lang="en-GB" altLang="en-US" sz="2200" b="1" kern="1200" dirty="0">
              <a:latin typeface="Gill Sans MT" panose="020B0502020104020203" pitchFamily="34" charset="0"/>
            </a:rPr>
            <a:t>Stage II</a:t>
          </a:r>
          <a:endParaRPr lang="en-US" sz="2200" kern="1200" dirty="0">
            <a:latin typeface="Gill Sans MT" charset="0"/>
            <a:ea typeface="Gill Sans MT" charset="0"/>
            <a:cs typeface="Gill Sans MT" charset="0"/>
          </a:endParaRPr>
        </a:p>
      </dsp:txBody>
      <dsp:txXfrm>
        <a:off x="5427764" y="458362"/>
        <a:ext cx="1934333" cy="835547"/>
      </dsp:txXfrm>
    </dsp:sp>
    <dsp:sp modelId="{5ED42E4F-A5D0-D349-B23A-E55BA0EC251F}">
      <dsp:nvSpPr>
        <dsp:cNvPr id="0" name=""/>
        <dsp:cNvSpPr/>
      </dsp:nvSpPr>
      <dsp:spPr>
        <a:xfrm>
          <a:off x="5600401" y="1319904"/>
          <a:ext cx="203552" cy="1704890"/>
        </a:xfrm>
        <a:custGeom>
          <a:avLst/>
          <a:gdLst/>
          <a:ahLst/>
          <a:cxnLst/>
          <a:rect l="0" t="0" r="0" b="0"/>
          <a:pathLst>
            <a:path>
              <a:moveTo>
                <a:pt x="0" y="0"/>
              </a:moveTo>
              <a:lnTo>
                <a:pt x="0" y="1704890"/>
              </a:lnTo>
              <a:lnTo>
                <a:pt x="203552" y="170489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13FFD5-418E-5A42-96BE-A0EB6081152B}">
      <dsp:nvSpPr>
        <dsp:cNvPr id="0" name=""/>
        <dsp:cNvSpPr/>
      </dsp:nvSpPr>
      <dsp:spPr>
        <a:xfrm>
          <a:off x="5803953" y="1721486"/>
          <a:ext cx="2144199" cy="260661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543489"/>
              <a:satOff val="24962"/>
              <a:lumOff val="-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a:latin typeface="Gill Sans MT" pitchFamily="34" charset="0"/>
              <a:cs typeface="Arial" pitchFamily="34" charset="0"/>
            </a:rPr>
            <a:t>a sudden, sharp rise in pressure as the micturition reflex is triggered </a:t>
          </a:r>
        </a:p>
        <a:p>
          <a:pPr lvl="0" algn="ctr" defTabSz="711200">
            <a:lnSpc>
              <a:spcPct val="90000"/>
            </a:lnSpc>
            <a:spcBef>
              <a:spcPct val="0"/>
            </a:spcBef>
            <a:spcAft>
              <a:spcPct val="35000"/>
            </a:spcAft>
          </a:pPr>
          <a:r>
            <a:rPr lang="en-US" sz="1600" kern="1200">
              <a:latin typeface="Gill Sans MT" pitchFamily="34" charset="0"/>
              <a:cs typeface="Arial" pitchFamily="34" charset="0"/>
            </a:rPr>
            <a:t>(sense of fullness and urge to void )</a:t>
          </a:r>
          <a:endParaRPr lang="en-GB" altLang="en-US" sz="1600" kern="1200">
            <a:latin typeface="Gill Sans MT" panose="020B0502020104020203" pitchFamily="34" charset="0"/>
          </a:endParaRPr>
        </a:p>
        <a:p>
          <a:pPr lvl="0" algn="ctr" defTabSz="711200">
            <a:lnSpc>
              <a:spcPct val="90000"/>
            </a:lnSpc>
            <a:spcBef>
              <a:spcPct val="0"/>
            </a:spcBef>
            <a:spcAft>
              <a:spcPct val="35000"/>
            </a:spcAft>
          </a:pPr>
          <a:r>
            <a:rPr lang="en-GB" altLang="en-US" sz="1600" kern="1200">
              <a:latin typeface="Gill Sans MT" panose="020B0502020104020203" pitchFamily="34" charset="0"/>
            </a:rPr>
            <a:t>This segment is produced by further increment of volume </a:t>
          </a:r>
        </a:p>
        <a:p>
          <a:pPr lvl="0" algn="ctr" defTabSz="711200">
            <a:lnSpc>
              <a:spcPct val="90000"/>
            </a:lnSpc>
            <a:spcBef>
              <a:spcPct val="0"/>
            </a:spcBef>
            <a:spcAft>
              <a:spcPct val="35000"/>
            </a:spcAft>
          </a:pPr>
          <a:r>
            <a:rPr lang="en-GB" altLang="en-US" sz="1600" kern="1200">
              <a:latin typeface="Gill Sans MT" panose="020B0502020104020203" pitchFamily="34" charset="0"/>
            </a:rPr>
            <a:t>(150 – 400 ml) </a:t>
          </a:r>
          <a:endParaRPr lang="en-GB" altLang="en-US" sz="1600" kern="1200" dirty="0">
            <a:latin typeface="Gill Sans MT" panose="020B0502020104020203" pitchFamily="34" charset="0"/>
          </a:endParaRPr>
        </a:p>
      </dsp:txBody>
      <dsp:txXfrm>
        <a:off x="5866754" y="1784287"/>
        <a:ext cx="2018597" cy="2481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8C507-143D-2C4D-8191-14AF73047196}">
      <dsp:nvSpPr>
        <dsp:cNvPr id="0" name=""/>
        <dsp:cNvSpPr/>
      </dsp:nvSpPr>
      <dsp:spPr>
        <a:xfrm>
          <a:off x="190863" y="2952"/>
          <a:ext cx="4658832" cy="548805"/>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a:latin typeface="Gill Sans MT" charset="0"/>
              <a:ea typeface="Gill Sans MT" charset="0"/>
              <a:cs typeface="Gill Sans MT" charset="0"/>
            </a:rPr>
            <a:t>Stage 1</a:t>
          </a:r>
          <a:r>
            <a:rPr lang="en-US" sz="1800" b="0" kern="1200">
              <a:latin typeface="Gill Sans MT" charset="0"/>
              <a:ea typeface="Gill Sans MT" charset="0"/>
              <a:cs typeface="Gill Sans MT" charset="0"/>
            </a:rPr>
            <a:t> :  </a:t>
          </a:r>
          <a:r>
            <a:rPr lang="en-US" sz="1600" kern="1200">
              <a:latin typeface="Gill Sans MT" charset="0"/>
              <a:ea typeface="Gill Sans MT" charset="0"/>
              <a:cs typeface="Gill Sans MT" charset="0"/>
            </a:rPr>
            <a:t>U.V 150-300 ml 1</a:t>
          </a:r>
          <a:r>
            <a:rPr lang="en-US" sz="1600" kern="1200" baseline="30000">
              <a:latin typeface="Gill Sans MT" charset="0"/>
              <a:ea typeface="Gill Sans MT" charset="0"/>
              <a:cs typeface="Gill Sans MT" charset="0"/>
            </a:rPr>
            <a:t>ST</a:t>
          </a:r>
          <a:r>
            <a:rPr lang="en-US" sz="1600" kern="1200">
              <a:latin typeface="Gill Sans MT" charset="0"/>
              <a:ea typeface="Gill Sans MT" charset="0"/>
              <a:cs typeface="Gill Sans MT" charset="0"/>
            </a:rPr>
            <a:t> urge to void urine </a:t>
          </a:r>
          <a:endParaRPr lang="en-US" sz="1600" kern="1200" dirty="0">
            <a:latin typeface="Gill Sans MT" charset="0"/>
            <a:ea typeface="Gill Sans MT" charset="0"/>
            <a:cs typeface="Gill Sans MT" charset="0"/>
          </a:endParaRPr>
        </a:p>
      </dsp:txBody>
      <dsp:txXfrm>
        <a:off x="206937" y="19026"/>
        <a:ext cx="4626684" cy="516657"/>
      </dsp:txXfrm>
    </dsp:sp>
    <dsp:sp modelId="{1F65E87C-A516-324C-A9DC-E1A6232158DE}">
      <dsp:nvSpPr>
        <dsp:cNvPr id="0" name=""/>
        <dsp:cNvSpPr/>
      </dsp:nvSpPr>
      <dsp:spPr>
        <a:xfrm rot="5400000">
          <a:off x="2417378" y="565477"/>
          <a:ext cx="205802" cy="246962"/>
        </a:xfrm>
        <a:prstGeom prst="righ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Gill Sans MT" charset="0"/>
            <a:ea typeface="Gill Sans MT" charset="0"/>
            <a:cs typeface="Gill Sans MT" charset="0"/>
          </a:endParaRPr>
        </a:p>
      </dsp:txBody>
      <dsp:txXfrm rot="-5400000">
        <a:off x="2446191" y="586057"/>
        <a:ext cx="148178" cy="144061"/>
      </dsp:txXfrm>
    </dsp:sp>
    <dsp:sp modelId="{18DB8FFB-8F99-5548-966B-5A3ECDF4A8B1}">
      <dsp:nvSpPr>
        <dsp:cNvPr id="0" name=""/>
        <dsp:cNvSpPr/>
      </dsp:nvSpPr>
      <dsp:spPr>
        <a:xfrm>
          <a:off x="190863" y="826160"/>
          <a:ext cx="4658832" cy="548805"/>
        </a:xfrm>
        <a:prstGeom prst="roundRect">
          <a:avLst>
            <a:gd name="adj" fmla="val 10000"/>
          </a:avLst>
        </a:prstGeom>
        <a:gradFill rotWithShape="0">
          <a:gsLst>
            <a:gs pos="0">
              <a:schemeClr val="accent2">
                <a:hueOff val="-2847830"/>
                <a:satOff val="8321"/>
                <a:lumOff val="-1569"/>
                <a:alphaOff val="0"/>
                <a:shade val="63000"/>
              </a:schemeClr>
            </a:gs>
            <a:gs pos="30000">
              <a:schemeClr val="accent2">
                <a:hueOff val="-2847830"/>
                <a:satOff val="8321"/>
                <a:lumOff val="-1569"/>
                <a:alphaOff val="0"/>
                <a:shade val="90000"/>
                <a:satMod val="110000"/>
              </a:schemeClr>
            </a:gs>
            <a:gs pos="45000">
              <a:schemeClr val="accent2">
                <a:hueOff val="-2847830"/>
                <a:satOff val="8321"/>
                <a:lumOff val="-1569"/>
                <a:alphaOff val="0"/>
                <a:shade val="100000"/>
                <a:satMod val="118000"/>
              </a:schemeClr>
            </a:gs>
            <a:gs pos="55000">
              <a:schemeClr val="accent2">
                <a:hueOff val="-2847830"/>
                <a:satOff val="8321"/>
                <a:lumOff val="-1569"/>
                <a:alphaOff val="0"/>
                <a:shade val="100000"/>
                <a:satMod val="118000"/>
              </a:schemeClr>
            </a:gs>
            <a:gs pos="73000">
              <a:schemeClr val="accent2">
                <a:hueOff val="-2847830"/>
                <a:satOff val="8321"/>
                <a:lumOff val="-1569"/>
                <a:alphaOff val="0"/>
                <a:shade val="90000"/>
                <a:satMod val="110000"/>
              </a:schemeClr>
            </a:gs>
            <a:gs pos="100000">
              <a:schemeClr val="accent2">
                <a:hueOff val="-2847830"/>
                <a:satOff val="8321"/>
                <a:lumOff val="-1569"/>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2847830"/>
              <a:satOff val="8321"/>
              <a:lumOff val="-1569"/>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dirty="0">
              <a:latin typeface="Gill Sans MT" charset="0"/>
              <a:ea typeface="Gill Sans MT" charset="0"/>
              <a:cs typeface="Gill Sans MT" charset="0"/>
            </a:rPr>
            <a:t>Stage 2 :  </a:t>
          </a:r>
          <a:r>
            <a:rPr lang="en-US" sz="1600" kern="1200" dirty="0">
              <a:latin typeface="Gill Sans MT" charset="0"/>
              <a:ea typeface="Gill Sans MT" charset="0"/>
              <a:cs typeface="Gill Sans MT" charset="0"/>
            </a:rPr>
            <a:t>U.V 300-400 ml sense of fullness of U.B </a:t>
          </a:r>
        </a:p>
      </dsp:txBody>
      <dsp:txXfrm>
        <a:off x="206937" y="842234"/>
        <a:ext cx="4626684" cy="516657"/>
      </dsp:txXfrm>
    </dsp:sp>
    <dsp:sp modelId="{5D288478-5174-A849-B35A-8207B5BCA9A5}">
      <dsp:nvSpPr>
        <dsp:cNvPr id="0" name=""/>
        <dsp:cNvSpPr/>
      </dsp:nvSpPr>
      <dsp:spPr>
        <a:xfrm rot="5400000">
          <a:off x="2417378" y="1388686"/>
          <a:ext cx="205802" cy="246962"/>
        </a:xfrm>
        <a:prstGeom prst="rightArrow">
          <a:avLst>
            <a:gd name="adj1" fmla="val 60000"/>
            <a:gd name="adj2" fmla="val 50000"/>
          </a:avLst>
        </a:prstGeom>
        <a:gradFill rotWithShape="0">
          <a:gsLst>
            <a:gs pos="0">
              <a:schemeClr val="accent2">
                <a:hueOff val="-4271744"/>
                <a:satOff val="12481"/>
                <a:lumOff val="-2353"/>
                <a:alphaOff val="0"/>
                <a:shade val="63000"/>
              </a:schemeClr>
            </a:gs>
            <a:gs pos="30000">
              <a:schemeClr val="accent2">
                <a:hueOff val="-4271744"/>
                <a:satOff val="12481"/>
                <a:lumOff val="-2353"/>
                <a:alphaOff val="0"/>
                <a:shade val="90000"/>
                <a:satMod val="110000"/>
              </a:schemeClr>
            </a:gs>
            <a:gs pos="45000">
              <a:schemeClr val="accent2">
                <a:hueOff val="-4271744"/>
                <a:satOff val="12481"/>
                <a:lumOff val="-2353"/>
                <a:alphaOff val="0"/>
                <a:shade val="100000"/>
                <a:satMod val="118000"/>
              </a:schemeClr>
            </a:gs>
            <a:gs pos="55000">
              <a:schemeClr val="accent2">
                <a:hueOff val="-4271744"/>
                <a:satOff val="12481"/>
                <a:lumOff val="-2353"/>
                <a:alphaOff val="0"/>
                <a:shade val="100000"/>
                <a:satMod val="118000"/>
              </a:schemeClr>
            </a:gs>
            <a:gs pos="73000">
              <a:schemeClr val="accent2">
                <a:hueOff val="-4271744"/>
                <a:satOff val="12481"/>
                <a:lumOff val="-2353"/>
                <a:alphaOff val="0"/>
                <a:shade val="90000"/>
                <a:satMod val="110000"/>
              </a:schemeClr>
            </a:gs>
            <a:gs pos="100000">
              <a:schemeClr val="accent2">
                <a:hueOff val="-4271744"/>
                <a:satOff val="12481"/>
                <a:lumOff val="-2353"/>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4271744"/>
              <a:satOff val="12481"/>
              <a:lumOff val="-2353"/>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Gill Sans MT" charset="0"/>
            <a:ea typeface="Gill Sans MT" charset="0"/>
            <a:cs typeface="Gill Sans MT" charset="0"/>
          </a:endParaRPr>
        </a:p>
      </dsp:txBody>
      <dsp:txXfrm rot="-5400000">
        <a:off x="2446191" y="1409266"/>
        <a:ext cx="148178" cy="144061"/>
      </dsp:txXfrm>
    </dsp:sp>
    <dsp:sp modelId="{A1BDD1D3-160E-6A46-B35E-624557187451}">
      <dsp:nvSpPr>
        <dsp:cNvPr id="0" name=""/>
        <dsp:cNvSpPr/>
      </dsp:nvSpPr>
      <dsp:spPr>
        <a:xfrm>
          <a:off x="190863" y="1649368"/>
          <a:ext cx="4658832" cy="548805"/>
        </a:xfrm>
        <a:prstGeom prst="roundRect">
          <a:avLst>
            <a:gd name="adj" fmla="val 10000"/>
          </a:avLst>
        </a:prstGeom>
        <a:gradFill rotWithShape="0">
          <a:gsLst>
            <a:gs pos="0">
              <a:schemeClr val="accent2">
                <a:hueOff val="-5695659"/>
                <a:satOff val="16641"/>
                <a:lumOff val="-3137"/>
                <a:alphaOff val="0"/>
                <a:shade val="63000"/>
              </a:schemeClr>
            </a:gs>
            <a:gs pos="30000">
              <a:schemeClr val="accent2">
                <a:hueOff val="-5695659"/>
                <a:satOff val="16641"/>
                <a:lumOff val="-3137"/>
                <a:alphaOff val="0"/>
                <a:shade val="90000"/>
                <a:satMod val="110000"/>
              </a:schemeClr>
            </a:gs>
            <a:gs pos="45000">
              <a:schemeClr val="accent2">
                <a:hueOff val="-5695659"/>
                <a:satOff val="16641"/>
                <a:lumOff val="-3137"/>
                <a:alphaOff val="0"/>
                <a:shade val="100000"/>
                <a:satMod val="118000"/>
              </a:schemeClr>
            </a:gs>
            <a:gs pos="55000">
              <a:schemeClr val="accent2">
                <a:hueOff val="-5695659"/>
                <a:satOff val="16641"/>
                <a:lumOff val="-3137"/>
                <a:alphaOff val="0"/>
                <a:shade val="100000"/>
                <a:satMod val="118000"/>
              </a:schemeClr>
            </a:gs>
            <a:gs pos="73000">
              <a:schemeClr val="accent2">
                <a:hueOff val="-5695659"/>
                <a:satOff val="16641"/>
                <a:lumOff val="-3137"/>
                <a:alphaOff val="0"/>
                <a:shade val="90000"/>
                <a:satMod val="110000"/>
              </a:schemeClr>
            </a:gs>
            <a:gs pos="100000">
              <a:schemeClr val="accent2">
                <a:hueOff val="-5695659"/>
                <a:satOff val="16641"/>
                <a:lumOff val="-3137"/>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5695659"/>
              <a:satOff val="16641"/>
              <a:lumOff val="-3137"/>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en-US" sz="1800" b="1" kern="1200">
              <a:latin typeface="Gill Sans MT" charset="0"/>
              <a:ea typeface="Gill Sans MT" charset="0"/>
              <a:cs typeface="Gill Sans MT" charset="0"/>
            </a:rPr>
            <a:t>Stage 3  :  </a:t>
          </a:r>
          <a:r>
            <a:rPr lang="en-US" sz="1600" kern="1200">
              <a:latin typeface="Gill Sans MT" charset="0"/>
              <a:ea typeface="Gill Sans MT" charset="0"/>
              <a:cs typeface="Gill Sans MT" charset="0"/>
            </a:rPr>
            <a:t>U.V 400-600 ml sense of discomfort </a:t>
          </a:r>
          <a:endParaRPr lang="en-US" sz="1800" kern="1200" dirty="0">
            <a:latin typeface="Gill Sans MT" charset="0"/>
            <a:ea typeface="Gill Sans MT" charset="0"/>
            <a:cs typeface="Gill Sans MT" charset="0"/>
          </a:endParaRPr>
        </a:p>
      </dsp:txBody>
      <dsp:txXfrm>
        <a:off x="206937" y="1665442"/>
        <a:ext cx="4626684" cy="516657"/>
      </dsp:txXfrm>
    </dsp:sp>
    <dsp:sp modelId="{D78B6D09-7872-1942-A83A-3A9105BB8622}">
      <dsp:nvSpPr>
        <dsp:cNvPr id="0" name=""/>
        <dsp:cNvSpPr/>
      </dsp:nvSpPr>
      <dsp:spPr>
        <a:xfrm rot="5400000">
          <a:off x="2417378" y="2211894"/>
          <a:ext cx="205802" cy="246962"/>
        </a:xfrm>
        <a:prstGeom prst="rightArrow">
          <a:avLst>
            <a:gd name="adj1" fmla="val 60000"/>
            <a:gd name="adj2" fmla="val 5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Gill Sans MT" charset="0"/>
            <a:ea typeface="Gill Sans MT" charset="0"/>
            <a:cs typeface="Gill Sans MT" charset="0"/>
          </a:endParaRPr>
        </a:p>
      </dsp:txBody>
      <dsp:txXfrm rot="-5400000">
        <a:off x="2446191" y="2232474"/>
        <a:ext cx="148178" cy="144061"/>
      </dsp:txXfrm>
    </dsp:sp>
    <dsp:sp modelId="{C265DED5-DA51-814F-9EEE-3126848B30A8}">
      <dsp:nvSpPr>
        <dsp:cNvPr id="0" name=""/>
        <dsp:cNvSpPr/>
      </dsp:nvSpPr>
      <dsp:spPr>
        <a:xfrm>
          <a:off x="190863" y="2472577"/>
          <a:ext cx="4658832" cy="548805"/>
        </a:xfrm>
        <a:prstGeom prst="roundRect">
          <a:avLst>
            <a:gd name="adj" fmla="val 10000"/>
          </a:avLst>
        </a:prstGeom>
        <a:gradFill rotWithShape="0">
          <a:gsLst>
            <a:gs pos="0">
              <a:schemeClr val="accent2">
                <a:hueOff val="-8543489"/>
                <a:satOff val="24962"/>
                <a:lumOff val="-4706"/>
                <a:alphaOff val="0"/>
                <a:shade val="63000"/>
              </a:schemeClr>
            </a:gs>
            <a:gs pos="30000">
              <a:schemeClr val="accent2">
                <a:hueOff val="-8543489"/>
                <a:satOff val="24962"/>
                <a:lumOff val="-4706"/>
                <a:alphaOff val="0"/>
                <a:shade val="90000"/>
                <a:satMod val="110000"/>
              </a:schemeClr>
            </a:gs>
            <a:gs pos="45000">
              <a:schemeClr val="accent2">
                <a:hueOff val="-8543489"/>
                <a:satOff val="24962"/>
                <a:lumOff val="-4706"/>
                <a:alphaOff val="0"/>
                <a:shade val="100000"/>
                <a:satMod val="118000"/>
              </a:schemeClr>
            </a:gs>
            <a:gs pos="55000">
              <a:schemeClr val="accent2">
                <a:hueOff val="-8543489"/>
                <a:satOff val="24962"/>
                <a:lumOff val="-4706"/>
                <a:alphaOff val="0"/>
                <a:shade val="100000"/>
                <a:satMod val="118000"/>
              </a:schemeClr>
            </a:gs>
            <a:gs pos="73000">
              <a:schemeClr val="accent2">
                <a:hueOff val="-8543489"/>
                <a:satOff val="24962"/>
                <a:lumOff val="-4706"/>
                <a:alphaOff val="0"/>
                <a:shade val="90000"/>
                <a:satMod val="110000"/>
              </a:schemeClr>
            </a:gs>
            <a:gs pos="100000">
              <a:schemeClr val="accent2">
                <a:hueOff val="-8543489"/>
                <a:satOff val="24962"/>
                <a:lumOff val="-4706"/>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8543489"/>
              <a:satOff val="24962"/>
              <a:lumOff val="-4706"/>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a:latin typeface="Gill Sans MT" charset="0"/>
              <a:ea typeface="Gill Sans MT" charset="0"/>
              <a:cs typeface="Gill Sans MT" charset="0"/>
            </a:rPr>
            <a:t>   Stage 4  :  </a:t>
          </a:r>
          <a:r>
            <a:rPr lang="en-US" sz="1600" kern="1200">
              <a:latin typeface="Gill Sans MT" charset="0"/>
              <a:ea typeface="Gill Sans MT" charset="0"/>
              <a:cs typeface="Gill Sans MT" charset="0"/>
            </a:rPr>
            <a:t>U.V 600-700 ml sense of pain  </a:t>
          </a:r>
          <a:endParaRPr lang="en-US" sz="1800" kern="1200" dirty="0">
            <a:latin typeface="Gill Sans MT" charset="0"/>
            <a:ea typeface="Gill Sans MT" charset="0"/>
            <a:cs typeface="Gill Sans MT" charset="0"/>
          </a:endParaRPr>
        </a:p>
      </dsp:txBody>
      <dsp:txXfrm>
        <a:off x="206937" y="2488651"/>
        <a:ext cx="4626684" cy="5166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5/14/17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46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93760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5/14/17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5/14/17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5/14/17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5/14/17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5/14/17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5/14/17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5/14/17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5/14/17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5/14/17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5/14/17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5/14/17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5/14/17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5/14/17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5/14/17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5/14/17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5/14/17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5/14/17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5/14/17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5/14/17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5/14/17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5/14/17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5/14/17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5/14/17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5/14/17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S0vNoxsW-k" TargetMode="Externa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MR-rAVlbV0" TargetMode="Externa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4"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6.jpeg"/><Relationship Id="rId13"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1026" y="2256378"/>
            <a:ext cx="7770376" cy="1470025"/>
          </a:xfrm>
        </p:spPr>
        <p:txBody>
          <a:bodyPr>
            <a:noAutofit/>
          </a:bodyPr>
          <a:lstStyle/>
          <a:p>
            <a:pPr algn="ctr"/>
            <a:r>
              <a:rPr lang="en-US" sz="4000" b="1" dirty="0">
                <a:solidFill>
                  <a:schemeClr val="accent2">
                    <a:lumMod val="75000"/>
                  </a:schemeClr>
                </a:solidFill>
                <a:latin typeface="Arial Black" panose="020B0A04020102020204" pitchFamily="34" charset="0"/>
              </a:rPr>
              <a:t>Physiology </a:t>
            </a:r>
            <a:r>
              <a:rPr lang="en-US" sz="4000" b="1">
                <a:solidFill>
                  <a:schemeClr val="accent2">
                    <a:lumMod val="75000"/>
                  </a:schemeClr>
                </a:solidFill>
                <a:latin typeface="Arial Black" panose="020B0A04020102020204" pitchFamily="34" charset="0"/>
              </a:rPr>
              <a:t>of Micturition</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Renal Block Lecture 4</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252" y="1936081"/>
            <a:ext cx="1583709" cy="1297607"/>
          </a:xfrm>
          <a:prstGeom prst="rect">
            <a:avLst/>
          </a:prstGeom>
        </p:spPr>
      </p:pic>
      <p:pic>
        <p:nvPicPr>
          <p:cNvPr id="7" name="Picture 6"/>
          <p:cNvPicPr>
            <a:picLocks noChangeAspect="1"/>
          </p:cNvPicPr>
          <p:nvPr/>
        </p:nvPicPr>
        <p:blipFill rotWithShape="1">
          <a:blip r:embed="rId6"/>
          <a:srcRect l="11157" r="11157"/>
          <a:stretch/>
        </p:blipFill>
        <p:spPr>
          <a:xfrm>
            <a:off x="9915954" y="1675808"/>
            <a:ext cx="1795083" cy="1609176"/>
          </a:xfrm>
          <a:prstGeom prst="rect">
            <a:avLst/>
          </a:prstGeom>
        </p:spPr>
      </p:pic>
      <p:sp>
        <p:nvSpPr>
          <p:cNvPr id="12" name="TextBox 11"/>
          <p:cNvSpPr txBox="1"/>
          <p:nvPr/>
        </p:nvSpPr>
        <p:spPr>
          <a:xfrm>
            <a:off x="2502727" y="6400800"/>
            <a:ext cx="7399337" cy="276999"/>
          </a:xfrm>
          <a:prstGeom prst="rect">
            <a:avLst/>
          </a:prstGeom>
          <a:noFill/>
        </p:spPr>
        <p:txBody>
          <a:bodyPr wrap="square" rtlCol="0">
            <a:spAutoFit/>
          </a:bodyPr>
          <a:lstStyle/>
          <a:p>
            <a:r>
              <a:rPr lang="en-US" sz="1200" dirty="0">
                <a:solidFill>
                  <a:schemeClr val="bg1">
                    <a:lumMod val="50000"/>
                  </a:schemeClr>
                </a:solidFill>
              </a:rPr>
              <a:t>For further understanding please check our “Extra Notes” file which contains extra explanation for reference books.</a:t>
            </a:r>
          </a:p>
        </p:txBody>
      </p:sp>
    </p:spTree>
    <p:extLst>
      <p:ext uri="{BB962C8B-B14F-4D97-AF65-F5344CB8AC3E}">
        <p14:creationId xmlns:p14="http://schemas.microsoft.com/office/powerpoint/2010/main" val="5226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7748" y="634678"/>
            <a:ext cx="12529392" cy="418058"/>
          </a:xfrm>
        </p:spPr>
        <p:txBody>
          <a:bodyPr>
            <a:noAutofit/>
          </a:bodyPr>
          <a:lstStyle/>
          <a:p>
            <a:r>
              <a:rPr lang="en-GB" altLang="en-US" dirty="0"/>
              <a:t>Sensations From The U.B at Different Urine Volumes</a:t>
            </a:r>
            <a:endParaRPr lang="en-US" dirty="0"/>
          </a:p>
        </p:txBody>
      </p:sp>
      <p:graphicFrame>
        <p:nvGraphicFramePr>
          <p:cNvPr id="5" name="Diagram 21"/>
          <p:cNvGraphicFramePr/>
          <p:nvPr>
            <p:extLst>
              <p:ext uri="{D42A27DB-BD31-4B8C-83A1-F6EECF244321}">
                <p14:modId xmlns:p14="http://schemas.microsoft.com/office/powerpoint/2010/main" val="1986252896"/>
              </p:ext>
            </p:extLst>
          </p:nvPr>
        </p:nvGraphicFramePr>
        <p:xfrm>
          <a:off x="1341884" y="1268760"/>
          <a:ext cx="5040560" cy="3024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720452" y="5848740"/>
            <a:ext cx="7776864" cy="352425"/>
          </a:xfrm>
          <a:prstGeom prst="bracePair">
            <a:avLst/>
          </a:prstGeom>
          <a:solidFill>
            <a:schemeClr val="accent2">
              <a:lumMod val="20000"/>
              <a:lumOff val="80000"/>
            </a:schemeClr>
          </a:solidFill>
          <a:ln>
            <a:solidFill>
              <a:srgbClr val="7030A0"/>
            </a:solidFill>
          </a:ln>
        </p:spPr>
        <p:txBody>
          <a:bodyPr wrap="square">
            <a:spAutoFit/>
          </a:bodyPr>
          <a:lstStyle/>
          <a:p>
            <a:pPr algn="ctr"/>
            <a:r>
              <a:rPr lang="en-US" sz="1400" i="1" dirty="0">
                <a:solidFill>
                  <a:prstClr val="black"/>
                </a:solidFill>
                <a:latin typeface="Gill Sans MT" panose="020B0502020104020203" pitchFamily="34" charset="0"/>
              </a:rPr>
              <a:t>At the </a:t>
            </a:r>
            <a:r>
              <a:rPr lang="en-US" sz="1400" i="1" dirty="0">
                <a:solidFill>
                  <a:srgbClr val="FF0000"/>
                </a:solidFill>
                <a:latin typeface="Gill Sans MT" panose="020B0502020104020203" pitchFamily="34" charset="0"/>
              </a:rPr>
              <a:t>stages</a:t>
            </a:r>
            <a:r>
              <a:rPr lang="en-US" sz="1400" i="1" dirty="0">
                <a:solidFill>
                  <a:prstClr val="black"/>
                </a:solidFill>
                <a:latin typeface="Gill Sans MT" panose="020B0502020104020203" pitchFamily="34" charset="0"/>
              </a:rPr>
              <a:t> from ( </a:t>
            </a:r>
            <a:r>
              <a:rPr lang="en-US" sz="1400" i="1" dirty="0">
                <a:solidFill>
                  <a:srgbClr val="FF0000"/>
                </a:solidFill>
                <a:latin typeface="Gill Sans MT" panose="020B0502020104020203" pitchFamily="34" charset="0"/>
              </a:rPr>
              <a:t>1 to 4 </a:t>
            </a:r>
            <a:r>
              <a:rPr lang="en-US" sz="1400" i="1" dirty="0">
                <a:solidFill>
                  <a:prstClr val="black"/>
                </a:solidFill>
                <a:latin typeface="Gill Sans MT" panose="020B0502020104020203" pitchFamily="34" charset="0"/>
              </a:rPr>
              <a:t>)Micturition reflexes can be </a:t>
            </a:r>
            <a:r>
              <a:rPr lang="en-US" sz="1400" i="1" dirty="0">
                <a:solidFill>
                  <a:srgbClr val="FF0000"/>
                </a:solidFill>
                <a:latin typeface="Gill Sans MT" panose="020B0502020104020203" pitchFamily="34" charset="0"/>
              </a:rPr>
              <a:t>voluntarily suppressed </a:t>
            </a:r>
            <a:r>
              <a:rPr lang="en-US" sz="1400" i="1" dirty="0">
                <a:latin typeface="Gill Sans MT" panose="020B0502020104020203" pitchFamily="34" charset="0"/>
              </a:rPr>
              <a:t>as it is progressively intensified.</a:t>
            </a:r>
          </a:p>
        </p:txBody>
      </p:sp>
      <p:grpSp>
        <p:nvGrpSpPr>
          <p:cNvPr id="11" name="Group 10"/>
          <p:cNvGrpSpPr/>
          <p:nvPr/>
        </p:nvGrpSpPr>
        <p:grpSpPr>
          <a:xfrm>
            <a:off x="1546968" y="4536379"/>
            <a:ext cx="4714766" cy="764829"/>
            <a:chOff x="118855" y="1649368"/>
            <a:chExt cx="4714766" cy="548805"/>
          </a:xfrm>
          <a:solidFill>
            <a:schemeClr val="bg2">
              <a:lumMod val="75000"/>
            </a:schemeClr>
          </a:solidFill>
        </p:grpSpPr>
        <p:sp>
          <p:nvSpPr>
            <p:cNvPr id="12" name="Rounded Rectangle 11"/>
            <p:cNvSpPr/>
            <p:nvPr/>
          </p:nvSpPr>
          <p:spPr>
            <a:xfrm>
              <a:off x="118855" y="1649368"/>
              <a:ext cx="4658832" cy="548805"/>
            </a:xfrm>
            <a:prstGeom prst="roundRect">
              <a:avLst>
                <a:gd name="adj" fmla="val 10000"/>
              </a:avLst>
            </a:prstGeom>
            <a:grpFill/>
            <a:ln/>
          </p:spPr>
          <p:style>
            <a:lnRef idx="2">
              <a:schemeClr val="accent2"/>
            </a:lnRef>
            <a:fillRef idx="1">
              <a:schemeClr val="lt1"/>
            </a:fillRef>
            <a:effectRef idx="0">
              <a:schemeClr val="accent2"/>
            </a:effectRef>
            <a:fontRef idx="minor">
              <a:schemeClr val="dk1"/>
            </a:fontRef>
          </p:style>
        </p:sp>
        <p:sp>
          <p:nvSpPr>
            <p:cNvPr id="13" name="Rounded Rectangle 4"/>
            <p:cNvSpPr/>
            <p:nvPr/>
          </p:nvSpPr>
          <p:spPr>
            <a:xfrm>
              <a:off x="206937" y="1665442"/>
              <a:ext cx="4626684" cy="516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spcBef>
                  <a:spcPct val="0"/>
                </a:spcBef>
                <a:spcAft>
                  <a:spcPct val="35000"/>
                </a:spcAft>
              </a:pPr>
              <a:r>
                <a:rPr lang="en-US" b="1" dirty="0">
                  <a:solidFill>
                    <a:prstClr val="black"/>
                  </a:solidFill>
                  <a:latin typeface="Gill Sans MT" charset="0"/>
                  <a:ea typeface="Gill Sans MT" charset="0"/>
                  <a:cs typeface="Gill Sans MT" charset="0"/>
                </a:rPr>
                <a:t>Break point :  </a:t>
              </a:r>
              <a:r>
                <a:rPr lang="en-US" sz="1600" dirty="0">
                  <a:solidFill>
                    <a:prstClr val="black"/>
                  </a:solidFill>
                  <a:latin typeface="Gill Sans MT" charset="0"/>
                  <a:ea typeface="Gill Sans MT" charset="0"/>
                  <a:cs typeface="Gill Sans MT" charset="0"/>
                </a:rPr>
                <a:t>U.V </a:t>
              </a:r>
              <a:r>
                <a:rPr lang="en-US" sz="1600" dirty="0">
                  <a:solidFill>
                    <a:srgbClr val="FF0000"/>
                  </a:solidFill>
                  <a:latin typeface="Gill Sans MT" charset="0"/>
                  <a:ea typeface="Gill Sans MT" charset="0"/>
                  <a:cs typeface="Gill Sans MT" charset="0"/>
                </a:rPr>
                <a:t>700 ml </a:t>
              </a:r>
              <a:r>
                <a:rPr lang="en-US" sz="1600" dirty="0">
                  <a:solidFill>
                    <a:prstClr val="black"/>
                  </a:solidFill>
                  <a:latin typeface="Gill Sans MT" charset="0"/>
                  <a:ea typeface="Gill Sans MT" charset="0"/>
                  <a:cs typeface="Gill Sans MT" charset="0"/>
                </a:rPr>
                <a:t>micturition </a:t>
              </a:r>
              <a:r>
                <a:rPr lang="en-US" sz="1600" b="1" u="sng" dirty="0">
                  <a:solidFill>
                    <a:prstClr val="black"/>
                  </a:solidFill>
                  <a:latin typeface="Gill Sans MT" charset="0"/>
                  <a:ea typeface="Gill Sans MT" charset="0"/>
                  <a:cs typeface="Gill Sans MT" charset="0"/>
                </a:rPr>
                <a:t>can’t</a:t>
              </a:r>
              <a:r>
                <a:rPr lang="en-US" sz="1600" u="sng" dirty="0">
                  <a:solidFill>
                    <a:prstClr val="black"/>
                  </a:solidFill>
                  <a:latin typeface="Gill Sans MT" charset="0"/>
                  <a:ea typeface="Gill Sans MT" charset="0"/>
                  <a:cs typeface="Gill Sans MT" charset="0"/>
                </a:rPr>
                <a:t> </a:t>
              </a:r>
              <a:r>
                <a:rPr lang="en-US" sz="1600" dirty="0">
                  <a:solidFill>
                    <a:prstClr val="black"/>
                  </a:solidFill>
                  <a:latin typeface="Gill Sans MT" charset="0"/>
                  <a:ea typeface="Gill Sans MT" charset="0"/>
                  <a:cs typeface="Gill Sans MT" charset="0"/>
                </a:rPr>
                <a:t>be suppressed </a:t>
              </a:r>
            </a:p>
          </p:txBody>
        </p:sp>
      </p:grpSp>
      <p:grpSp>
        <p:nvGrpSpPr>
          <p:cNvPr id="14" name="Group 13"/>
          <p:cNvGrpSpPr/>
          <p:nvPr/>
        </p:nvGrpSpPr>
        <p:grpSpPr>
          <a:xfrm>
            <a:off x="3742519" y="4293096"/>
            <a:ext cx="246962" cy="248222"/>
            <a:chOff x="2396798" y="2232474"/>
            <a:chExt cx="246962" cy="248222"/>
          </a:xfrm>
        </p:grpSpPr>
        <p:sp>
          <p:nvSpPr>
            <p:cNvPr id="15" name="Right Arrow 14"/>
            <p:cNvSpPr/>
            <p:nvPr/>
          </p:nvSpPr>
          <p:spPr>
            <a:xfrm rot="5400000">
              <a:off x="2417378" y="2254314"/>
              <a:ext cx="205802" cy="246962"/>
            </a:xfrm>
            <a:prstGeom prst="rightArrow">
              <a:avLst>
                <a:gd name="adj1" fmla="val 60000"/>
                <a:gd name="adj2" fmla="val 50000"/>
              </a:avLst>
            </a:prstGeom>
            <a:solidFill>
              <a:schemeClr val="accent2">
                <a:lumMod val="20000"/>
                <a:lumOff val="80000"/>
              </a:scheme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16" name="Right Arrow 4"/>
            <p:cNvSpPr/>
            <p:nvPr/>
          </p:nvSpPr>
          <p:spPr>
            <a:xfrm>
              <a:off x="2446191" y="2232474"/>
              <a:ext cx="148178" cy="1440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44500">
                <a:lnSpc>
                  <a:spcPct val="90000"/>
                </a:lnSpc>
                <a:spcBef>
                  <a:spcPct val="0"/>
                </a:spcBef>
                <a:spcAft>
                  <a:spcPct val="35000"/>
                </a:spcAft>
              </a:pPr>
              <a:endParaRPr lang="en-US" sz="1000">
                <a:solidFill>
                  <a:prstClr val="white"/>
                </a:solidFill>
                <a:latin typeface="Gill Sans MT" charset="0"/>
                <a:ea typeface="Gill Sans MT" charset="0"/>
                <a:cs typeface="Gill Sans MT" charset="0"/>
              </a:endParaRPr>
            </a:p>
          </p:txBody>
        </p:sp>
      </p:grpSp>
      <p:sp>
        <p:nvSpPr>
          <p:cNvPr id="6" name="Rectangle 5"/>
          <p:cNvSpPr/>
          <p:nvPr/>
        </p:nvSpPr>
        <p:spPr>
          <a:xfrm>
            <a:off x="8210419" y="3235186"/>
            <a:ext cx="2810815" cy="1689437"/>
          </a:xfrm>
          <a:prstGeom prst="bracePair">
            <a:avLst/>
          </a:prstGeom>
          <a:ln>
            <a:solidFill>
              <a:schemeClr val="bg1">
                <a:lumMod val="50000"/>
              </a:schemeClr>
            </a:solidFill>
            <a:prstDash val="dash"/>
          </a:ln>
        </p:spPr>
        <p:txBody>
          <a:bodyPr wrap="square">
            <a:spAutoFit/>
          </a:bodyPr>
          <a:lstStyle/>
          <a:p>
            <a:pPr algn="ctr">
              <a:lnSpc>
                <a:spcPct val="107000"/>
              </a:lnSpc>
              <a:spcAft>
                <a:spcPts val="800"/>
              </a:spcAft>
            </a:pPr>
            <a:r>
              <a:rPr lang="en-US" sz="1400" dirty="0">
                <a:solidFill>
                  <a:schemeClr val="bg1">
                    <a:lumMod val="50000"/>
                  </a:schemeClr>
                </a:solidFill>
                <a:ea typeface="Calibri" panose="020F0502020204030204" pitchFamily="34" charset="0"/>
                <a:cs typeface="Arial" panose="020B0604020202020204" pitchFamily="34" charset="0"/>
              </a:rPr>
              <a:t>Sometimes when you don’t want to urinate and your bladder is extremely filled it will inhibit the pudendal nerve which result in opening of external sphincter .</a:t>
            </a:r>
          </a:p>
        </p:txBody>
      </p:sp>
      <p:sp>
        <p:nvSpPr>
          <p:cNvPr id="8" name="شكل حر 7"/>
          <p:cNvSpPr/>
          <p:nvPr/>
        </p:nvSpPr>
        <p:spPr>
          <a:xfrm>
            <a:off x="6271964" y="1387713"/>
            <a:ext cx="974575" cy="169079"/>
          </a:xfrm>
          <a:custGeom>
            <a:avLst/>
            <a:gdLst>
              <a:gd name="connsiteX0" fmla="*/ 0 w 665018"/>
              <a:gd name="connsiteY0" fmla="*/ 84643 h 209348"/>
              <a:gd name="connsiteX1" fmla="*/ 69273 w 665018"/>
              <a:gd name="connsiteY1" fmla="*/ 70789 h 209348"/>
              <a:gd name="connsiteX2" fmla="*/ 110836 w 665018"/>
              <a:gd name="connsiteY2" fmla="*/ 56934 h 209348"/>
              <a:gd name="connsiteX3" fmla="*/ 277091 w 665018"/>
              <a:gd name="connsiteY3" fmla="*/ 70789 h 209348"/>
              <a:gd name="connsiteX4" fmla="*/ 360218 w 665018"/>
              <a:gd name="connsiteY4" fmla="*/ 112353 h 209348"/>
              <a:gd name="connsiteX5" fmla="*/ 374073 w 665018"/>
              <a:gd name="connsiteY5" fmla="*/ 153916 h 209348"/>
              <a:gd name="connsiteX6" fmla="*/ 360218 w 665018"/>
              <a:gd name="connsiteY6" fmla="*/ 195480 h 209348"/>
              <a:gd name="connsiteX7" fmla="*/ 235527 w 665018"/>
              <a:gd name="connsiteY7" fmla="*/ 195480 h 209348"/>
              <a:gd name="connsiteX8" fmla="*/ 221673 w 665018"/>
              <a:gd name="connsiteY8" fmla="*/ 153916 h 209348"/>
              <a:gd name="connsiteX9" fmla="*/ 304800 w 665018"/>
              <a:gd name="connsiteY9" fmla="*/ 126207 h 209348"/>
              <a:gd name="connsiteX10" fmla="*/ 471055 w 665018"/>
              <a:gd name="connsiteY10" fmla="*/ 98498 h 209348"/>
              <a:gd name="connsiteX11" fmla="*/ 609600 w 665018"/>
              <a:gd name="connsiteY11" fmla="*/ 70789 h 209348"/>
              <a:gd name="connsiteX12" fmla="*/ 554182 w 665018"/>
              <a:gd name="connsiteY12" fmla="*/ 43080 h 209348"/>
              <a:gd name="connsiteX13" fmla="*/ 595746 w 665018"/>
              <a:gd name="connsiteY13" fmla="*/ 56934 h 209348"/>
              <a:gd name="connsiteX14" fmla="*/ 665018 w 665018"/>
              <a:gd name="connsiteY14" fmla="*/ 70789 h 209348"/>
              <a:gd name="connsiteX15" fmla="*/ 651164 w 665018"/>
              <a:gd name="connsiteY15" fmla="*/ 112353 h 209348"/>
              <a:gd name="connsiteX16" fmla="*/ 568036 w 665018"/>
              <a:gd name="connsiteY16" fmla="*/ 140062 h 2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5018" h="209348">
                <a:moveTo>
                  <a:pt x="0" y="84643"/>
                </a:moveTo>
                <a:cubicBezTo>
                  <a:pt x="23091" y="80025"/>
                  <a:pt x="46428" y="76500"/>
                  <a:pt x="69273" y="70789"/>
                </a:cubicBezTo>
                <a:cubicBezTo>
                  <a:pt x="83441" y="67247"/>
                  <a:pt x="96232" y="56934"/>
                  <a:pt x="110836" y="56934"/>
                </a:cubicBezTo>
                <a:cubicBezTo>
                  <a:pt x="166446" y="56934"/>
                  <a:pt x="221673" y="66171"/>
                  <a:pt x="277091" y="70789"/>
                </a:cubicBezTo>
                <a:cubicBezTo>
                  <a:pt x="304474" y="79916"/>
                  <a:pt x="340683" y="87934"/>
                  <a:pt x="360218" y="112353"/>
                </a:cubicBezTo>
                <a:cubicBezTo>
                  <a:pt x="369341" y="123757"/>
                  <a:pt x="369455" y="140062"/>
                  <a:pt x="374073" y="153916"/>
                </a:cubicBezTo>
                <a:cubicBezTo>
                  <a:pt x="369455" y="167771"/>
                  <a:pt x="370545" y="185153"/>
                  <a:pt x="360218" y="195480"/>
                </a:cubicBezTo>
                <a:cubicBezTo>
                  <a:pt x="330985" y="224713"/>
                  <a:pt x="258079" y="199239"/>
                  <a:pt x="235527" y="195480"/>
                </a:cubicBezTo>
                <a:cubicBezTo>
                  <a:pt x="230909" y="181625"/>
                  <a:pt x="211346" y="164243"/>
                  <a:pt x="221673" y="153916"/>
                </a:cubicBezTo>
                <a:cubicBezTo>
                  <a:pt x="242326" y="133263"/>
                  <a:pt x="277091" y="135443"/>
                  <a:pt x="304800" y="126207"/>
                </a:cubicBezTo>
                <a:cubicBezTo>
                  <a:pt x="391435" y="97329"/>
                  <a:pt x="316393" y="119120"/>
                  <a:pt x="471055" y="98498"/>
                </a:cubicBezTo>
                <a:cubicBezTo>
                  <a:pt x="543842" y="88793"/>
                  <a:pt x="546669" y="86521"/>
                  <a:pt x="609600" y="70789"/>
                </a:cubicBezTo>
                <a:cubicBezTo>
                  <a:pt x="617486" y="58960"/>
                  <a:pt x="713464" y="-63109"/>
                  <a:pt x="554182" y="43080"/>
                </a:cubicBezTo>
                <a:cubicBezTo>
                  <a:pt x="542031" y="51181"/>
                  <a:pt x="581578" y="53392"/>
                  <a:pt x="595746" y="56934"/>
                </a:cubicBezTo>
                <a:cubicBezTo>
                  <a:pt x="618591" y="62645"/>
                  <a:pt x="641927" y="66171"/>
                  <a:pt x="665018" y="70789"/>
                </a:cubicBezTo>
                <a:cubicBezTo>
                  <a:pt x="660400" y="84644"/>
                  <a:pt x="660287" y="100949"/>
                  <a:pt x="651164" y="112353"/>
                </a:cubicBezTo>
                <a:cubicBezTo>
                  <a:pt x="622849" y="147747"/>
                  <a:pt x="605636" y="140062"/>
                  <a:pt x="568036" y="140062"/>
                </a:cubicBezTo>
              </a:path>
            </a:pathLst>
          </a:custGeom>
          <a:ln>
            <a:solidFill>
              <a:schemeClr val="accent2">
                <a:lumMod val="60000"/>
                <a:lumOff val="40000"/>
              </a:schemeClr>
            </a:solidFill>
            <a:prstDash val="dash"/>
          </a:ln>
          <a:effectLst>
            <a:glow rad="635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مستطيل 8"/>
          <p:cNvSpPr/>
          <p:nvPr/>
        </p:nvSpPr>
        <p:spPr>
          <a:xfrm>
            <a:off x="7520618" y="1293568"/>
            <a:ext cx="4190418" cy="1631216"/>
          </a:xfrm>
          <a:prstGeom prst="rect">
            <a:avLst/>
          </a:prstGeom>
          <a:ln>
            <a:solidFill>
              <a:schemeClr val="accent2">
                <a:lumMod val="60000"/>
                <a:lumOff val="40000"/>
              </a:schemeClr>
            </a:solidFill>
            <a:prstDash val="dash"/>
          </a:ln>
          <a:effectLst>
            <a:glow rad="63500">
              <a:schemeClr val="bg2">
                <a:lumMod val="90000"/>
                <a:alpha val="40000"/>
              </a:schemeClr>
            </a:glow>
          </a:effectLst>
        </p:spPr>
        <p:txBody>
          <a:bodyPr wrap="square">
            <a:spAutoFit/>
          </a:bodyPr>
          <a:lstStyle/>
          <a:p>
            <a:pPr defTabSz="800100">
              <a:lnSpc>
                <a:spcPct val="90000"/>
              </a:lnSpc>
              <a:spcBef>
                <a:spcPct val="0"/>
              </a:spcBef>
              <a:spcAft>
                <a:spcPct val="35000"/>
              </a:spcAft>
            </a:pPr>
            <a:r>
              <a:rPr lang="en-US" sz="1600" dirty="0">
                <a:solidFill>
                  <a:prstClr val="black"/>
                </a:solidFill>
                <a:latin typeface="Gill Sans MT" charset="0"/>
                <a:ea typeface="Gill Sans MT" charset="0"/>
                <a:cs typeface="Gill Sans MT" charset="0"/>
              </a:rPr>
              <a:t>Micturition reflexes start to appear at this stage.</a:t>
            </a:r>
          </a:p>
          <a:p>
            <a:pPr>
              <a:defRPr/>
            </a:pPr>
            <a:r>
              <a:rPr lang="en-GB" altLang="en-US" sz="1600" dirty="0">
                <a:solidFill>
                  <a:prstClr val="black"/>
                </a:solidFill>
                <a:latin typeface="Gill Sans MT" charset="0"/>
                <a:ea typeface="Gill Sans MT" charset="0"/>
                <a:cs typeface="Gill Sans MT" charset="0"/>
              </a:rPr>
              <a:t>They are progressively intensified in the subsequent stages up to stage 4. Micturition reflexes can be voluntarily suppressed.</a:t>
            </a:r>
          </a:p>
          <a:p>
            <a:pPr>
              <a:defRPr/>
            </a:pPr>
            <a:r>
              <a:rPr lang="en-GB" altLang="en-US" sz="1600" dirty="0">
                <a:solidFill>
                  <a:prstClr val="black"/>
                </a:solidFill>
                <a:latin typeface="Gill Sans MT" charset="0"/>
                <a:ea typeface="Gill Sans MT" charset="0"/>
                <a:cs typeface="Gill Sans MT" charset="0"/>
              </a:rPr>
              <a:t>At about 700 ml </a:t>
            </a:r>
            <a:r>
              <a:rPr lang="en-GB" altLang="en-US" sz="1600" dirty="0">
                <a:solidFill>
                  <a:prstClr val="black"/>
                </a:solidFill>
                <a:latin typeface="Gill Sans MT" charset="0"/>
                <a:ea typeface="Gill Sans MT" charset="0"/>
                <a:cs typeface="Gill Sans MT" charset="0"/>
                <a:sym typeface="Symbol" pitchFamily="18" charset="2"/>
              </a:rPr>
              <a:t></a:t>
            </a:r>
            <a:r>
              <a:rPr lang="en-GB" altLang="en-US" sz="1600" dirty="0">
                <a:solidFill>
                  <a:prstClr val="black"/>
                </a:solidFill>
                <a:latin typeface="Gill Sans MT" charset="0"/>
                <a:ea typeface="Gill Sans MT" charset="0"/>
                <a:cs typeface="Gill Sans MT" charset="0"/>
              </a:rPr>
              <a:t> break point </a:t>
            </a:r>
            <a:r>
              <a:rPr lang="en-GB" altLang="en-US" sz="1600" dirty="0">
                <a:solidFill>
                  <a:prstClr val="black"/>
                </a:solidFill>
                <a:latin typeface="Gill Sans MT" charset="0"/>
                <a:ea typeface="Gill Sans MT" charset="0"/>
                <a:cs typeface="Gill Sans MT" charset="0"/>
                <a:sym typeface="Symbol" pitchFamily="18" charset="2"/>
              </a:rPr>
              <a:t></a:t>
            </a:r>
            <a:r>
              <a:rPr lang="en-GB" altLang="en-US" sz="1600" dirty="0">
                <a:solidFill>
                  <a:prstClr val="black"/>
                </a:solidFill>
                <a:latin typeface="Gill Sans MT" charset="0"/>
                <a:ea typeface="Gill Sans MT" charset="0"/>
                <a:cs typeface="Gill Sans MT" charset="0"/>
              </a:rPr>
              <a:t> micturition can not be suppressed</a:t>
            </a:r>
            <a:r>
              <a:rPr lang="en-GB" altLang="en-US" sz="1600" dirty="0" smtClean="0">
                <a:solidFill>
                  <a:prstClr val="black"/>
                </a:solidFill>
                <a:latin typeface="Gill Sans MT" charset="0"/>
                <a:ea typeface="Gill Sans MT" charset="0"/>
                <a:cs typeface="Gill Sans MT" charset="0"/>
              </a:rPr>
              <a:t>.</a:t>
            </a:r>
            <a:endParaRPr lang="en-GB" altLang="en-US" sz="1600" dirty="0">
              <a:solidFill>
                <a:prstClr val="black"/>
              </a:solidFill>
              <a:latin typeface="Gill Sans MT" charset="0"/>
              <a:ea typeface="Gill Sans MT" charset="0"/>
              <a:cs typeface="Gill Sans MT" charset="0"/>
            </a:endParaRPr>
          </a:p>
        </p:txBody>
      </p:sp>
      <p:sp>
        <p:nvSpPr>
          <p:cNvPr id="34" name="TextBox 31"/>
          <p:cNvSpPr txBox="1"/>
          <p:nvPr/>
        </p:nvSpPr>
        <p:spPr>
          <a:xfrm>
            <a:off x="8541175" y="5337962"/>
            <a:ext cx="2149301" cy="510778"/>
          </a:xfrm>
          <a:prstGeom prst="round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i="1" u="sng" dirty="0">
                <a:solidFill>
                  <a:srgbClr val="FF0000"/>
                </a:solidFill>
                <a:latin typeface="Gill Sans MT" panose="020B0502020104020203" pitchFamily="34" charset="0"/>
              </a:rPr>
              <a:t> * U.B </a:t>
            </a:r>
            <a:r>
              <a:rPr lang="en-US" sz="1200" i="1" u="sng" dirty="0">
                <a:latin typeface="Gill Sans MT" panose="020B0502020104020203" pitchFamily="34" charset="0"/>
              </a:rPr>
              <a:t>means </a:t>
            </a:r>
            <a:r>
              <a:rPr lang="en-US" sz="1200" i="1" u="sng" dirty="0">
                <a:solidFill>
                  <a:srgbClr val="FF0000"/>
                </a:solidFill>
                <a:latin typeface="Gill Sans MT" panose="020B0502020104020203" pitchFamily="34" charset="0"/>
              </a:rPr>
              <a:t> urinary bladder </a:t>
            </a:r>
          </a:p>
          <a:p>
            <a:pPr algn="ctr"/>
            <a:r>
              <a:rPr lang="en-US" sz="1200" i="1" u="sng" dirty="0">
                <a:solidFill>
                  <a:srgbClr val="FF0000"/>
                </a:solidFill>
                <a:latin typeface="Gill Sans MT" panose="020B0502020104020203" pitchFamily="34" charset="0"/>
              </a:rPr>
              <a:t>* U.V </a:t>
            </a:r>
            <a:r>
              <a:rPr lang="en-US" sz="1200" i="1" u="sng" dirty="0">
                <a:latin typeface="Gill Sans MT" panose="020B0502020104020203" pitchFamily="34" charset="0"/>
              </a:rPr>
              <a:t>means</a:t>
            </a:r>
            <a:r>
              <a:rPr lang="en-US" sz="1200" i="1" u="sng" dirty="0">
                <a:solidFill>
                  <a:srgbClr val="FF0000"/>
                </a:solidFill>
                <a:latin typeface="Gill Sans MT" panose="020B0502020104020203" pitchFamily="34" charset="0"/>
              </a:rPr>
              <a:t>  urine volume by ml </a:t>
            </a:r>
          </a:p>
        </p:txBody>
      </p:sp>
      <p:sp>
        <p:nvSpPr>
          <p:cNvPr id="35" name="عنصر نائب لرقم الشريحة 4"/>
          <p:cNvSpPr>
            <a:spLocks noGrp="1"/>
          </p:cNvSpPr>
          <p:nvPr>
            <p:ph type="sldNum" sz="quarter" idx="12"/>
          </p:nvPr>
        </p:nvSpPr>
        <p:spPr>
          <a:xfrm>
            <a:off x="720452" y="6376243"/>
            <a:ext cx="2133600" cy="365125"/>
          </a:xfrm>
        </p:spPr>
        <p:txBody>
          <a:bodyPr/>
          <a:lstStyle/>
          <a:p>
            <a:fld id="{89DC308A-020A-4885-8825-D970AEE39821}"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18344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796" y="478413"/>
            <a:ext cx="2840842" cy="646331"/>
          </a:xfrm>
          <a:prstGeom prst="rect">
            <a:avLst/>
          </a:prstGeom>
        </p:spPr>
        <p:txBody>
          <a:bodyPr wrap="none">
            <a:spAutoFit/>
          </a:bodyPr>
          <a:lstStyle/>
          <a:p>
            <a:r>
              <a:rPr lang="en-US" sz="3600" dirty="0">
                <a:solidFill>
                  <a:schemeClr val="tx2"/>
                </a:solidFill>
                <a:latin typeface="+mj-lt"/>
                <a:ea typeface="+mj-ea"/>
                <a:cs typeface="+mj-cs"/>
              </a:rPr>
              <a:t>Micturition </a:t>
            </a:r>
          </a:p>
        </p:txBody>
      </p:sp>
      <p:graphicFrame>
        <p:nvGraphicFramePr>
          <p:cNvPr id="9" name="Table 8"/>
          <p:cNvGraphicFramePr>
            <a:graphicFrameLocks noGrp="1"/>
          </p:cNvGraphicFramePr>
          <p:nvPr>
            <p:extLst>
              <p:ext uri="{D42A27DB-BD31-4B8C-83A1-F6EECF244321}">
                <p14:modId xmlns:p14="http://schemas.microsoft.com/office/powerpoint/2010/main" val="1004002371"/>
              </p:ext>
            </p:extLst>
          </p:nvPr>
        </p:nvGraphicFramePr>
        <p:xfrm>
          <a:off x="758824" y="1434013"/>
          <a:ext cx="7056786" cy="4632960"/>
        </p:xfrm>
        <a:graphic>
          <a:graphicData uri="http://schemas.openxmlformats.org/drawingml/2006/table">
            <a:tbl>
              <a:tblPr rtl="1" firstRow="1" bandRow="1">
                <a:tableStyleId>{21E4AEA4-8DFA-4A89-87EB-49C32662AFE0}</a:tableStyleId>
              </a:tblPr>
              <a:tblGrid>
                <a:gridCol w="3528393">
                  <a:extLst>
                    <a:ext uri="{9D8B030D-6E8A-4147-A177-3AD203B41FA5}">
                      <a16:colId xmlns:a16="http://schemas.microsoft.com/office/drawing/2014/main" xmlns="" val="20000"/>
                    </a:ext>
                  </a:extLst>
                </a:gridCol>
                <a:gridCol w="3528393">
                  <a:extLst>
                    <a:ext uri="{9D8B030D-6E8A-4147-A177-3AD203B41FA5}">
                      <a16:colId xmlns:a16="http://schemas.microsoft.com/office/drawing/2014/main" xmlns="" val="20001"/>
                    </a:ext>
                  </a:extLst>
                </a:gridCol>
              </a:tblGrid>
              <a:tr h="425319">
                <a:tc gridSpan="2">
                  <a:txBody>
                    <a:bodyPr/>
                    <a:lstStyle/>
                    <a:p>
                      <a:pPr lvl="0" algn="ctr"/>
                      <a:r>
                        <a:rPr lang="en-US" sz="2400" dirty="0"/>
                        <a:t>Micturition</a:t>
                      </a:r>
                      <a:endParaRPr lang="en-US" sz="2400" b="0" dirty="0"/>
                    </a:p>
                  </a:txBody>
                  <a:tcPr/>
                </a:tc>
                <a:tc hMerge="1">
                  <a:txBody>
                    <a:bodyPr/>
                    <a:lstStyle/>
                    <a:p>
                      <a:pPr rtl="1"/>
                      <a:endParaRPr lang="ar-SA"/>
                    </a:p>
                  </a:txBody>
                  <a:tcPr/>
                </a:tc>
                <a:extLst>
                  <a:ext uri="{0D108BD9-81ED-4DB2-BD59-A6C34878D82A}">
                    <a16:rowId xmlns:a16="http://schemas.microsoft.com/office/drawing/2014/main" xmlns="" val="10000"/>
                  </a:ext>
                </a:extLst>
              </a:tr>
              <a:tr h="35232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dirty="0"/>
                        <a:t>Conditioned(Voluntary)</a:t>
                      </a:r>
                      <a:endParaRPr lang="en-US" sz="20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Unconditioned (Automatic)</a:t>
                      </a:r>
                      <a:endParaRPr lang="en-US" sz="2000" b="1" dirty="0">
                        <a:solidFill>
                          <a:schemeClr val="tx1"/>
                        </a:solidFill>
                        <a:latin typeface="+mn-lt"/>
                      </a:endParaRPr>
                    </a:p>
                  </a:txBody>
                  <a:tcPr/>
                </a:tc>
                <a:extLst>
                  <a:ext uri="{0D108BD9-81ED-4DB2-BD59-A6C34878D82A}">
                    <a16:rowId xmlns:a16="http://schemas.microsoft.com/office/drawing/2014/main" xmlns="" val="10001"/>
                  </a:ext>
                </a:extLst>
              </a:tr>
              <a:tr h="1800279">
                <a:tc>
                  <a:txBody>
                    <a:bodyPr/>
                    <a:lstStyle/>
                    <a:p>
                      <a:r>
                        <a:rPr lang="en-US" sz="1800" dirty="0"/>
                        <a:t>In adult </a:t>
                      </a:r>
                      <a:endParaRPr lang="en-US" sz="1800" kern="1200" dirty="0">
                        <a:effectLst/>
                      </a:endParaRPr>
                    </a:p>
                    <a:p>
                      <a:pPr marL="742950" lvl="1" indent="-285750">
                        <a:buFont typeface="Arial" pitchFamily="34" charset="0"/>
                        <a:buChar char="•"/>
                        <a:defRPr/>
                      </a:pPr>
                      <a:r>
                        <a:rPr lang="en-US" altLang="en-US" sz="1600" kern="1200" dirty="0">
                          <a:effectLst/>
                        </a:rPr>
                        <a:t>In adults </a:t>
                      </a:r>
                      <a:r>
                        <a:rPr lang="en-US" altLang="en-US" sz="1600" kern="1200" dirty="0">
                          <a:effectLst/>
                          <a:sym typeface="Symbol" pitchFamily="18" charset="2"/>
                        </a:rPr>
                        <a:t></a:t>
                      </a:r>
                      <a:r>
                        <a:rPr lang="en-US" altLang="en-US" sz="1600" kern="1200" dirty="0">
                          <a:effectLst/>
                        </a:rPr>
                        <a:t> the act of micturition occurs also through the micturition reflexes, but however, it can be voluntarily controlled by certain higher (or supra-spinal) centers in the brain, which include the following:</a:t>
                      </a:r>
                    </a:p>
                    <a:p>
                      <a:pPr marL="285750" indent="-285750">
                        <a:buFont typeface="Arial" panose="020B0604020202020204" pitchFamily="34" charset="0"/>
                        <a:buChar char="•"/>
                      </a:pPr>
                      <a:r>
                        <a:rPr lang="en-US" sz="1600" b="1" dirty="0"/>
                        <a:t>Facilitatory</a:t>
                      </a:r>
                      <a:r>
                        <a:rPr lang="en-US" sz="1600" b="1" baseline="0" dirty="0"/>
                        <a:t> :</a:t>
                      </a:r>
                    </a:p>
                    <a:p>
                      <a:pPr marL="0" lvl="0" indent="0" rtl="0">
                        <a:buFontTx/>
                        <a:buNone/>
                      </a:pPr>
                      <a:r>
                        <a:rPr lang="en-US" sz="1600" kern="1200" dirty="0">
                          <a:effectLst/>
                        </a:rPr>
                        <a:t>-</a:t>
                      </a:r>
                      <a:r>
                        <a:rPr lang="en-US" sz="1600" kern="1200" baseline="0" dirty="0">
                          <a:effectLst/>
                        </a:rPr>
                        <a:t> </a:t>
                      </a:r>
                      <a:r>
                        <a:rPr lang="en-US" sz="1600" kern="1200" dirty="0">
                          <a:effectLst/>
                        </a:rPr>
                        <a:t>In pontine area.</a:t>
                      </a:r>
                    </a:p>
                    <a:p>
                      <a:pPr marL="0" lvl="0" indent="0" rtl="0">
                        <a:buFontTx/>
                        <a:buNone/>
                      </a:pPr>
                      <a:r>
                        <a:rPr lang="en-US" sz="1600" kern="1200" dirty="0">
                          <a:effectLst/>
                        </a:rPr>
                        <a:t>- Posterior</a:t>
                      </a:r>
                      <a:r>
                        <a:rPr lang="en-US" sz="1600" kern="1200" baseline="0" dirty="0">
                          <a:effectLst/>
                        </a:rPr>
                        <a:t> </a:t>
                      </a:r>
                      <a:r>
                        <a:rPr lang="en-US" sz="1600" kern="1200" dirty="0">
                          <a:effectLst/>
                        </a:rPr>
                        <a:t>hypothalamus.</a:t>
                      </a:r>
                    </a:p>
                    <a:p>
                      <a:pPr marL="0" indent="0">
                        <a:buFontTx/>
                        <a:buNone/>
                      </a:pPr>
                      <a:r>
                        <a:rPr lang="en-US" sz="1600" kern="1200" dirty="0">
                          <a:effectLst/>
                        </a:rPr>
                        <a:t>- Other cortical centers</a:t>
                      </a:r>
                    </a:p>
                    <a:p>
                      <a:pPr marL="285750" indent="-285750">
                        <a:buFont typeface="Arial" panose="020B0604020202020204" pitchFamily="34" charset="0"/>
                        <a:buChar char="•"/>
                      </a:pPr>
                      <a:r>
                        <a:rPr lang="en-US" sz="1600" b="1" kern="1200" dirty="0">
                          <a:effectLst/>
                        </a:rPr>
                        <a:t>Inhibitory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effectLst/>
                        </a:rPr>
                        <a:t>- In the midbrain </a:t>
                      </a:r>
                      <a:endParaRPr lang="en-US" sz="1600" dirty="0">
                        <a:latin typeface="Gill Sans MT" panose="020B0502020104020203" pitchFamily="34" charset="0"/>
                      </a:endParaRPr>
                    </a:p>
                  </a:txBody>
                  <a:tcPr/>
                </a:tc>
                <a:tc>
                  <a:txBody>
                    <a:bodyPr/>
                    <a:lstStyle/>
                    <a:p>
                      <a:r>
                        <a:rPr lang="en-US" dirty="0"/>
                        <a:t>In Infants</a:t>
                      </a:r>
                    </a:p>
                    <a:p>
                      <a:pPr marL="685800" lvl="1" indent="-285750">
                        <a:buFont typeface="Arial" pitchFamily="34" charset="0"/>
                        <a:buChar char="•"/>
                        <a:defRPr/>
                      </a:pPr>
                      <a:r>
                        <a:rPr lang="en-GB" altLang="en-US" sz="1600" kern="1200" dirty="0"/>
                        <a:t>In infants </a:t>
                      </a:r>
                      <a:r>
                        <a:rPr lang="en-GB" altLang="en-US" sz="1600" kern="1200" dirty="0">
                          <a:sym typeface="Symbol" panose="05050102010706020507" pitchFamily="18" charset="2"/>
                        </a:rPr>
                        <a:t></a:t>
                      </a:r>
                      <a:r>
                        <a:rPr lang="en-GB" altLang="en-US" sz="1600" kern="1200" dirty="0"/>
                        <a:t> urination occurs through a series of spinal reflexes called     “the micturition reflexes” which are automatic (not under voluntary control) because the nerve tracts are not yet myelinated in infants.</a:t>
                      </a:r>
                    </a:p>
                    <a:p>
                      <a:pPr marL="400050" lvl="1" indent="0">
                        <a:buFont typeface="Arial" pitchFamily="34" charset="0"/>
                        <a:buNone/>
                        <a:defRPr/>
                      </a:pPr>
                      <a:endParaRPr lang="en-GB" altLang="en-US" sz="1600" kern="1200" dirty="0"/>
                    </a:p>
                    <a:p>
                      <a:pPr marL="685800" lvl="1" indent="-285750">
                        <a:buFont typeface="Arial" pitchFamily="34" charset="0"/>
                        <a:buChar char="•"/>
                        <a:defRPr/>
                      </a:pPr>
                      <a:r>
                        <a:rPr lang="en-GB" altLang="en-US" sz="1600" kern="1200" dirty="0"/>
                        <a:t>The stimulus that initiates these reflexes is rise of the IVP (which stimulates stretch receptors in the bladder wall)</a:t>
                      </a:r>
                      <a:endParaRPr lang="en-GB" altLang="en-US" sz="1600" kern="1200" dirty="0">
                        <a:solidFill>
                          <a:schemeClr val="tx1"/>
                        </a:solidFill>
                        <a:latin typeface="Gill Sans MT" panose="020B0502020104020203" pitchFamily="34" charset="0"/>
                        <a:ea typeface="+mn-ea"/>
                        <a:cs typeface="+mn-cs"/>
                      </a:endParaRPr>
                    </a:p>
                  </a:txBody>
                  <a:tcPr/>
                </a:tc>
                <a:extLst>
                  <a:ext uri="{0D108BD9-81ED-4DB2-BD59-A6C34878D82A}">
                    <a16:rowId xmlns:a16="http://schemas.microsoft.com/office/drawing/2014/main" xmlns="" val="10002"/>
                  </a:ext>
                </a:extLst>
              </a:tr>
            </a:tbl>
          </a:graphicData>
        </a:graphic>
      </p:graphicFrame>
      <p:sp>
        <p:nvSpPr>
          <p:cNvPr id="6" name="عنصر نائب لرقم الشريحة 4"/>
          <p:cNvSpPr>
            <a:spLocks noGrp="1"/>
          </p:cNvSpPr>
          <p:nvPr>
            <p:ph type="sldNum" sz="quarter" idx="12"/>
          </p:nvPr>
        </p:nvSpPr>
        <p:spPr>
          <a:xfrm>
            <a:off x="792460" y="6376243"/>
            <a:ext cx="2133600" cy="365125"/>
          </a:xfrm>
        </p:spPr>
        <p:txBody>
          <a:bodyPr/>
          <a:lstStyle/>
          <a:p>
            <a:fld id="{89DC308A-020A-4885-8825-D970AEE39821}" type="slidenum">
              <a:rPr lang="en-US" smtClean="0">
                <a:solidFill>
                  <a:prstClr val="black">
                    <a:tint val="75000"/>
                  </a:prstClr>
                </a:solidFill>
              </a:rPr>
              <a:pPr/>
              <a:t>11</a:t>
            </a:fld>
            <a:endParaRPr lang="en-US" dirty="0">
              <a:solidFill>
                <a:prstClr val="black">
                  <a:tint val="75000"/>
                </a:prstClr>
              </a:solidFill>
            </a:endParaRPr>
          </a:p>
        </p:txBody>
      </p:sp>
      <p:sp>
        <p:nvSpPr>
          <p:cNvPr id="5" name="Rectangle 4"/>
          <p:cNvSpPr/>
          <p:nvPr/>
        </p:nvSpPr>
        <p:spPr>
          <a:xfrm>
            <a:off x="8110636" y="1454976"/>
            <a:ext cx="8856984" cy="584775"/>
          </a:xfrm>
          <a:prstGeom prst="rect">
            <a:avLst/>
          </a:prstGeom>
        </p:spPr>
        <p:txBody>
          <a:bodyPr wrap="square">
            <a:spAutoFit/>
          </a:bodyPr>
          <a:lstStyle/>
          <a:p>
            <a:pPr>
              <a:spcBef>
                <a:spcPct val="0"/>
              </a:spcBef>
            </a:pPr>
            <a:r>
              <a:rPr lang="en-US" sz="1800" dirty="0">
                <a:solidFill>
                  <a:schemeClr val="tx2"/>
                </a:solidFill>
                <a:latin typeface="+mj-lt"/>
                <a:ea typeface="+mj-ea"/>
                <a:cs typeface="+mj-cs"/>
              </a:rPr>
              <a:t>Control of Micturition Reflexes</a:t>
            </a:r>
          </a:p>
          <a:p>
            <a:pPr algn="ctr"/>
            <a:endParaRPr lang="en-US" sz="1400" dirty="0">
              <a:solidFill>
                <a:schemeClr val="bg1">
                  <a:lumMod val="50000"/>
                </a:schemeClr>
              </a:solidFill>
            </a:endParaRPr>
          </a:p>
        </p:txBody>
      </p:sp>
      <p:sp>
        <p:nvSpPr>
          <p:cNvPr id="7" name="Rectangle 6"/>
          <p:cNvSpPr/>
          <p:nvPr/>
        </p:nvSpPr>
        <p:spPr>
          <a:xfrm>
            <a:off x="8156495" y="2039751"/>
            <a:ext cx="3410525" cy="1477328"/>
          </a:xfrm>
          <a:prstGeom prst="rect">
            <a:avLst/>
          </a:prstGeom>
        </p:spPr>
        <p:txBody>
          <a:bodyPr wrap="square">
            <a:spAutoFit/>
          </a:bodyPr>
          <a:lstStyle/>
          <a:p>
            <a:pPr marL="342900" indent="-342900" algn="just">
              <a:buFont typeface="Wingdings" panose="05000000000000000000" pitchFamily="2" charset="2"/>
              <a:buChar char="v"/>
            </a:pPr>
            <a:r>
              <a:rPr lang="en-US" sz="1800" dirty="0">
                <a:solidFill>
                  <a:prstClr val="black"/>
                </a:solidFill>
                <a:latin typeface="Gill Sans MT" panose="020B0502020104020203" pitchFamily="34" charset="0"/>
              </a:rPr>
              <a:t>It is a </a:t>
            </a:r>
            <a:r>
              <a:rPr lang="en-US" sz="1800" i="1" dirty="0">
                <a:solidFill>
                  <a:srgbClr val="FF0000"/>
                </a:solidFill>
                <a:latin typeface="Gill Sans MT" panose="020B0502020104020203" pitchFamily="34" charset="0"/>
              </a:rPr>
              <a:t>complete autonomic spinal reflex </a:t>
            </a:r>
            <a:r>
              <a:rPr lang="en-US" sz="1800" dirty="0">
                <a:solidFill>
                  <a:prstClr val="black"/>
                </a:solidFill>
                <a:latin typeface="Gill Sans MT" panose="020B0502020104020203" pitchFamily="34" charset="0"/>
              </a:rPr>
              <a:t>to get urine outside the body, that is facilitated or inhibited by higher brain centers.</a:t>
            </a:r>
          </a:p>
        </p:txBody>
      </p:sp>
      <p:sp>
        <p:nvSpPr>
          <p:cNvPr id="8" name="Rectangle 3"/>
          <p:cNvSpPr/>
          <p:nvPr/>
        </p:nvSpPr>
        <p:spPr>
          <a:xfrm>
            <a:off x="8156495" y="4101854"/>
            <a:ext cx="3410525" cy="1161534"/>
          </a:xfrm>
          <a:prstGeom prst="bracePair">
            <a:avLst/>
          </a:prstGeom>
          <a:ln>
            <a:solidFill>
              <a:schemeClr val="bg1">
                <a:lumMod val="65000"/>
              </a:schemeClr>
            </a:solidFill>
            <a:prstDash val="dash"/>
          </a:ln>
        </p:spPr>
        <p:txBody>
          <a:bodyPr wrap="square">
            <a:spAutoFit/>
          </a:bodyPr>
          <a:lstStyle/>
          <a:p>
            <a:pPr algn="ctr">
              <a:lnSpc>
                <a:spcPct val="107000"/>
              </a:lnSpc>
              <a:spcAft>
                <a:spcPts val="800"/>
              </a:spcAft>
            </a:pPr>
            <a:r>
              <a:rPr lang="en-US" sz="1400" dirty="0">
                <a:solidFill>
                  <a:prstClr val="white">
                    <a:lumMod val="50000"/>
                  </a:prstClr>
                </a:solidFill>
                <a:ea typeface="Calibri" panose="020F0502020204030204" pitchFamily="34" charset="0"/>
                <a:cs typeface="Arial" panose="020B0604020202020204" pitchFamily="34" charset="0"/>
              </a:rPr>
              <a:t>Infants as they born they don’t have this control they develop control after 2 years  that’s why  moms always need to change their diapers .</a:t>
            </a:r>
          </a:p>
        </p:txBody>
      </p:sp>
      <p:pic>
        <p:nvPicPr>
          <p:cNvPr id="10" name="صورة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596" y="5619582"/>
            <a:ext cx="457162" cy="457162"/>
          </a:xfrm>
          <a:prstGeom prst="rect">
            <a:avLst/>
          </a:prstGeom>
        </p:spPr>
      </p:pic>
      <p:cxnSp>
        <p:nvCxnSpPr>
          <p:cNvPr id="4" name="Straight Connector 3"/>
          <p:cNvCxnSpPr/>
          <p:nvPr/>
        </p:nvCxnSpPr>
        <p:spPr>
          <a:xfrm>
            <a:off x="7966620" y="1454976"/>
            <a:ext cx="26149" cy="46217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52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4"/>
          <p:cNvSpPr>
            <a:spLocks noGrp="1"/>
          </p:cNvSpPr>
          <p:nvPr>
            <p:ph type="sldNum" sz="quarter" idx="12"/>
          </p:nvPr>
        </p:nvSpPr>
        <p:spPr>
          <a:xfrm>
            <a:off x="792460" y="6376243"/>
            <a:ext cx="2133600" cy="365125"/>
          </a:xfrm>
        </p:spPr>
        <p:txBody>
          <a:bodyPr/>
          <a:lstStyle/>
          <a:p>
            <a:fld id="{89DC308A-020A-4885-8825-D970AEE39821}" type="slidenum">
              <a:rPr lang="en-US" smtClean="0">
                <a:solidFill>
                  <a:prstClr val="black">
                    <a:tint val="75000"/>
                  </a:prstClr>
                </a:solidFill>
              </a:rPr>
              <a:pPr/>
              <a:t>12</a:t>
            </a:fld>
            <a:endParaRPr lang="en-US" dirty="0">
              <a:solidFill>
                <a:prstClr val="black">
                  <a:tint val="75000"/>
                </a:prstClr>
              </a:solidFill>
            </a:endParaRPr>
          </a:p>
        </p:txBody>
      </p:sp>
      <p:sp>
        <p:nvSpPr>
          <p:cNvPr id="7" name="Rectangle 6"/>
          <p:cNvSpPr/>
          <p:nvPr/>
        </p:nvSpPr>
        <p:spPr>
          <a:xfrm>
            <a:off x="549796" y="437027"/>
            <a:ext cx="6173485" cy="646331"/>
          </a:xfrm>
          <a:prstGeom prst="rect">
            <a:avLst/>
          </a:prstGeom>
        </p:spPr>
        <p:txBody>
          <a:bodyPr wrap="none">
            <a:spAutoFit/>
          </a:bodyPr>
          <a:lstStyle/>
          <a:p>
            <a:r>
              <a:rPr lang="en-GB" altLang="en-US" sz="3600" dirty="0">
                <a:solidFill>
                  <a:schemeClr val="tx2"/>
                </a:solidFill>
                <a:latin typeface="+mj-lt"/>
                <a:ea typeface="+mj-ea"/>
                <a:cs typeface="+mj-cs"/>
              </a:rPr>
              <a:t>“The Micturition Reflexes” </a:t>
            </a:r>
            <a:endParaRPr lang="en-US" sz="3600" dirty="0">
              <a:solidFill>
                <a:schemeClr val="tx2"/>
              </a:solidFill>
              <a:latin typeface="+mj-lt"/>
              <a:ea typeface="+mj-ea"/>
              <a:cs typeface="+mj-cs"/>
            </a:endParaRPr>
          </a:p>
        </p:txBody>
      </p:sp>
      <p:sp>
        <p:nvSpPr>
          <p:cNvPr id="8" name="Rectangle 7"/>
          <p:cNvSpPr/>
          <p:nvPr/>
        </p:nvSpPr>
        <p:spPr>
          <a:xfrm>
            <a:off x="549796" y="1419422"/>
            <a:ext cx="10801200" cy="4801314"/>
          </a:xfrm>
          <a:prstGeom prst="rect">
            <a:avLst/>
          </a:prstGeom>
        </p:spPr>
        <p:txBody>
          <a:bodyPr wrap="square">
            <a:spAutoFit/>
          </a:bodyPr>
          <a:lstStyle/>
          <a:p>
            <a:pPr marL="342900" indent="-342900">
              <a:buFont typeface="Wingdings" panose="05000000000000000000" pitchFamily="2" charset="2"/>
              <a:buChar char="v"/>
              <a:defRPr/>
            </a:pPr>
            <a:r>
              <a:rPr lang="en-GB" altLang="en-US" sz="1800" b="1" dirty="0">
                <a:solidFill>
                  <a:srgbClr val="002060"/>
                </a:solidFill>
              </a:rPr>
              <a:t>The micturition reflexes can be summarized as follows:</a:t>
            </a:r>
          </a:p>
          <a:p>
            <a:pPr>
              <a:defRPr/>
            </a:pPr>
            <a:endParaRPr lang="en-GB" altLang="en-US" sz="1800" b="1" dirty="0">
              <a:solidFill>
                <a:srgbClr val="1F497D"/>
              </a:solidFill>
            </a:endParaRPr>
          </a:p>
          <a:p>
            <a:pPr marL="285750" indent="-285750">
              <a:buFont typeface="Arial" pitchFamily="34" charset="0"/>
              <a:buChar char="•"/>
              <a:defRPr/>
            </a:pPr>
            <a:r>
              <a:rPr lang="en-GB" altLang="en-US" sz="1800" dirty="0">
                <a:solidFill>
                  <a:prstClr val="black"/>
                </a:solidFill>
              </a:rPr>
              <a:t>Distention of the U.B. (as a result of </a:t>
            </a:r>
            <a:r>
              <a:rPr lang="en-GB" altLang="en-US" sz="1800" dirty="0">
                <a:solidFill>
                  <a:prstClr val="black"/>
                </a:solidFill>
                <a:sym typeface="Symbol" pitchFamily="18" charset="2"/>
              </a:rPr>
              <a:t></a:t>
            </a:r>
            <a:r>
              <a:rPr lang="en-GB" altLang="en-US" sz="1800" dirty="0">
                <a:solidFill>
                  <a:prstClr val="black"/>
                </a:solidFill>
              </a:rPr>
              <a:t> I.V.P. &amp; not by an </a:t>
            </a:r>
            <a:r>
              <a:rPr lang="en-GB" altLang="en-US" sz="1800" dirty="0">
                <a:solidFill>
                  <a:prstClr val="black"/>
                </a:solidFill>
                <a:sym typeface="Symbol" pitchFamily="18" charset="2"/>
              </a:rPr>
              <a:t></a:t>
            </a:r>
            <a:r>
              <a:rPr lang="en-GB" altLang="en-US" sz="1800" dirty="0">
                <a:solidFill>
                  <a:prstClr val="black"/>
                </a:solidFill>
              </a:rPr>
              <a:t> in the bladder volume) produces reflex contraction of its wall &amp; relaxation of the internal urethral sphincter &amp; external urethral sphincter.</a:t>
            </a:r>
          </a:p>
          <a:p>
            <a:pPr marL="285750" indent="-285750">
              <a:buFont typeface="Arial" pitchFamily="34" charset="0"/>
              <a:buChar char="•"/>
              <a:defRPr/>
            </a:pPr>
            <a:endParaRPr lang="en-GB" altLang="en-US" sz="1800" dirty="0">
              <a:solidFill>
                <a:prstClr val="black"/>
              </a:solidFill>
            </a:endParaRPr>
          </a:p>
          <a:p>
            <a:pPr marL="285750" indent="-285750">
              <a:buFont typeface="Arial" pitchFamily="34" charset="0"/>
              <a:buChar char="•"/>
              <a:defRPr/>
            </a:pPr>
            <a:r>
              <a:rPr lang="en-GB" altLang="en-US" sz="1800" dirty="0">
                <a:solidFill>
                  <a:prstClr val="black"/>
                </a:solidFill>
              </a:rPr>
              <a:t>The flow of urine in urethra will produce contraction of the U.B. wall &amp; relaxation of both internal &amp; external urethral sphincters.</a:t>
            </a:r>
          </a:p>
          <a:p>
            <a:pPr marL="285750" indent="-285750">
              <a:buFont typeface="Arial" pitchFamily="34" charset="0"/>
              <a:buChar char="•"/>
              <a:defRPr/>
            </a:pPr>
            <a:endParaRPr lang="en-GB" altLang="en-US" sz="1800" dirty="0">
              <a:solidFill>
                <a:prstClr val="black"/>
              </a:solidFill>
            </a:endParaRPr>
          </a:p>
          <a:p>
            <a:pPr marL="342900" indent="-342900">
              <a:buFont typeface="Wingdings" panose="05000000000000000000" pitchFamily="2" charset="2"/>
              <a:buChar char="v"/>
              <a:defRPr/>
            </a:pPr>
            <a:r>
              <a:rPr lang="en-US" sz="1800" b="1" dirty="0">
                <a:solidFill>
                  <a:srgbClr val="002060"/>
                </a:solidFill>
              </a:rPr>
              <a:t>Higher Centers Control Micturition : </a:t>
            </a:r>
          </a:p>
          <a:p>
            <a:pPr>
              <a:defRPr/>
            </a:pPr>
            <a:endParaRPr lang="en-GB" altLang="en-US" sz="1800" dirty="0">
              <a:solidFill>
                <a:prstClr val="black"/>
              </a:solidFill>
            </a:endParaRPr>
          </a:p>
          <a:p>
            <a:r>
              <a:rPr lang="en-US" sz="1800" b="1" kern="0" dirty="0">
                <a:solidFill>
                  <a:srgbClr val="002060"/>
                </a:solidFill>
                <a:cs typeface="Arial" pitchFamily="34" charset="0"/>
              </a:rPr>
              <a:t>1) Cerebral cortex: </a:t>
            </a:r>
          </a:p>
          <a:p>
            <a:r>
              <a:rPr lang="en-US" sz="1800" b="1" kern="0" dirty="0">
                <a:solidFill>
                  <a:prstClr val="black"/>
                </a:solidFill>
                <a:cs typeface="Arial" pitchFamily="34" charset="0"/>
              </a:rPr>
              <a:t>    </a:t>
            </a:r>
            <a:r>
              <a:rPr lang="en-US" sz="1800" kern="0" dirty="0">
                <a:solidFill>
                  <a:prstClr val="black"/>
                </a:solidFill>
                <a:cs typeface="Arial" pitchFamily="34" charset="0"/>
              </a:rPr>
              <a:t>Motor cortex exerts a </a:t>
            </a:r>
            <a:r>
              <a:rPr lang="en-US" sz="1800" i="1" kern="0" dirty="0">
                <a:solidFill>
                  <a:srgbClr val="FF0000"/>
                </a:solidFill>
                <a:cs typeface="Arial" pitchFamily="34" charset="0"/>
              </a:rPr>
              <a:t>voluntary control of micturition </a:t>
            </a:r>
            <a:r>
              <a:rPr lang="en-US" sz="1800" kern="0" dirty="0">
                <a:solidFill>
                  <a:prstClr val="black"/>
                </a:solidFill>
                <a:cs typeface="Arial" pitchFamily="34" charset="0"/>
              </a:rPr>
              <a:t>either stimulation or inhibition.</a:t>
            </a:r>
          </a:p>
          <a:p>
            <a:r>
              <a:rPr lang="en-US" sz="1800" b="1" kern="0" dirty="0">
                <a:solidFill>
                  <a:srgbClr val="002060"/>
                </a:solidFill>
                <a:cs typeface="Arial" pitchFamily="34" charset="0"/>
              </a:rPr>
              <a:t>2) Hypothalamus: </a:t>
            </a:r>
          </a:p>
          <a:p>
            <a:r>
              <a:rPr lang="en-US" sz="1800" b="1" kern="0" dirty="0">
                <a:solidFill>
                  <a:prstClr val="black"/>
                </a:solidFill>
                <a:cs typeface="Arial" pitchFamily="34" charset="0"/>
              </a:rPr>
              <a:t>    </a:t>
            </a:r>
            <a:r>
              <a:rPr lang="en-US" sz="1800" kern="0" dirty="0">
                <a:solidFill>
                  <a:prstClr val="black"/>
                </a:solidFill>
                <a:cs typeface="Arial" pitchFamily="34" charset="0"/>
              </a:rPr>
              <a:t>There is </a:t>
            </a:r>
            <a:r>
              <a:rPr lang="en-US" sz="1800" i="1" kern="0" dirty="0">
                <a:solidFill>
                  <a:srgbClr val="FF0000"/>
                </a:solidFill>
                <a:cs typeface="Arial" pitchFamily="34" charset="0"/>
              </a:rPr>
              <a:t>facilitatory area </a:t>
            </a:r>
            <a:r>
              <a:rPr lang="en-US" sz="1800" kern="0" dirty="0">
                <a:solidFill>
                  <a:prstClr val="black"/>
                </a:solidFill>
                <a:cs typeface="Arial" pitchFamily="34" charset="0"/>
              </a:rPr>
              <a:t>in the hypothalamus.</a:t>
            </a:r>
          </a:p>
          <a:p>
            <a:r>
              <a:rPr lang="en-US" sz="1800" b="1" kern="0" dirty="0">
                <a:solidFill>
                  <a:srgbClr val="002060"/>
                </a:solidFill>
                <a:cs typeface="Arial" pitchFamily="34" charset="0"/>
              </a:rPr>
              <a:t>3) Midbrain: </a:t>
            </a:r>
            <a:r>
              <a:rPr lang="en-US" sz="1800" i="1" kern="0" dirty="0">
                <a:solidFill>
                  <a:srgbClr val="FF0000"/>
                </a:solidFill>
                <a:cs typeface="Arial" pitchFamily="34" charset="0"/>
              </a:rPr>
              <a:t>Inhibition.</a:t>
            </a:r>
          </a:p>
          <a:p>
            <a:r>
              <a:rPr lang="en-US" sz="1800" b="1" kern="0" dirty="0">
                <a:solidFill>
                  <a:srgbClr val="002060"/>
                </a:solidFill>
                <a:cs typeface="Arial" pitchFamily="34" charset="0"/>
              </a:rPr>
              <a:t>4) Pons: </a:t>
            </a:r>
            <a:r>
              <a:rPr lang="en-US" sz="1800" i="1" kern="0" dirty="0">
                <a:solidFill>
                  <a:srgbClr val="FF0000"/>
                </a:solidFill>
                <a:cs typeface="Arial" pitchFamily="34" charset="0"/>
              </a:rPr>
              <a:t>Facilitation</a:t>
            </a:r>
          </a:p>
          <a:p>
            <a:pPr marL="285750" indent="-285750">
              <a:buFont typeface="Arial" pitchFamily="34" charset="0"/>
              <a:buChar char="•"/>
              <a:defRPr/>
            </a:pPr>
            <a:endParaRPr lang="en-GB" altLang="en-US" sz="1800" dirty="0">
              <a:solidFill>
                <a:prstClr val="black"/>
              </a:solidFill>
            </a:endParaRPr>
          </a:p>
        </p:txBody>
      </p:sp>
      <p:pic>
        <p:nvPicPr>
          <p:cNvPr id="9" name="صورة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834" y="5635817"/>
            <a:ext cx="457162" cy="457162"/>
          </a:xfrm>
          <a:prstGeom prst="rect">
            <a:avLst/>
          </a:prstGeom>
        </p:spPr>
      </p:pic>
      <p:sp>
        <p:nvSpPr>
          <p:cNvPr id="2" name="TextBox 1"/>
          <p:cNvSpPr txBox="1"/>
          <p:nvPr/>
        </p:nvSpPr>
        <p:spPr>
          <a:xfrm>
            <a:off x="8069580" y="-2994660"/>
            <a:ext cx="184731" cy="400110"/>
          </a:xfrm>
          <a:prstGeom prst="rect">
            <a:avLst/>
          </a:prstGeom>
          <a:noFill/>
        </p:spPr>
        <p:txBody>
          <a:bodyPr wrap="none" rtlCol="0">
            <a:spAutoFit/>
          </a:bodyPr>
          <a:lstStyle/>
          <a:p>
            <a:endParaRPr lang="en-US"/>
          </a:p>
        </p:txBody>
      </p:sp>
      <p:sp>
        <p:nvSpPr>
          <p:cNvPr id="10" name="TextBox 12"/>
          <p:cNvSpPr txBox="1"/>
          <p:nvPr/>
        </p:nvSpPr>
        <p:spPr>
          <a:xfrm>
            <a:off x="5086300" y="366619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61655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p:txBody>
          <a:bodyPr/>
          <a:lstStyle/>
          <a:p>
            <a:fld id="{89DC308A-020A-4885-8825-D970AEE39821}" type="slidenum">
              <a:rPr lang="en-US" smtClean="0">
                <a:solidFill>
                  <a:prstClr val="black">
                    <a:tint val="75000"/>
                  </a:prstClr>
                </a:solidFill>
              </a:rPr>
              <a:pPr/>
              <a:t>13</a:t>
            </a:fld>
            <a:endParaRPr lang="en-US" dirty="0">
              <a:solidFill>
                <a:prstClr val="black">
                  <a:tint val="75000"/>
                </a:prstClr>
              </a:solidFill>
            </a:endParaRPr>
          </a:p>
        </p:txBody>
      </p:sp>
      <p:sp>
        <p:nvSpPr>
          <p:cNvPr id="2" name="مربع نص 1"/>
          <p:cNvSpPr txBox="1"/>
          <p:nvPr/>
        </p:nvSpPr>
        <p:spPr>
          <a:xfrm>
            <a:off x="571725" y="141666"/>
            <a:ext cx="11305256" cy="646331"/>
          </a:xfrm>
          <a:prstGeom prst="rect">
            <a:avLst/>
          </a:prstGeom>
          <a:noFill/>
        </p:spPr>
        <p:txBody>
          <a:bodyPr wrap="square" rtlCol="0">
            <a:spAutoFit/>
          </a:bodyPr>
          <a:lstStyle/>
          <a:p>
            <a:r>
              <a:rPr lang="en-US" altLang="en-US" sz="3600" dirty="0">
                <a:solidFill>
                  <a:schemeClr val="tx2"/>
                </a:solidFill>
                <a:latin typeface="+mj-lt"/>
                <a:ea typeface="+mj-ea"/>
                <a:cs typeface="+mj-cs"/>
              </a:rPr>
              <a:t>Mechanism of Voluntary Control of Micturition</a:t>
            </a:r>
            <a:endParaRPr lang="en-US" sz="3600" dirty="0">
              <a:solidFill>
                <a:schemeClr val="tx2"/>
              </a:solidFill>
              <a:latin typeface="+mj-lt"/>
              <a:ea typeface="+mj-ea"/>
              <a:cs typeface="+mj-cs"/>
            </a:endParaRPr>
          </a:p>
        </p:txBody>
      </p:sp>
      <p:grpSp>
        <p:nvGrpSpPr>
          <p:cNvPr id="4" name="Group 3"/>
          <p:cNvGrpSpPr/>
          <p:nvPr/>
        </p:nvGrpSpPr>
        <p:grpSpPr>
          <a:xfrm>
            <a:off x="1629916" y="797569"/>
            <a:ext cx="8659688" cy="5558781"/>
            <a:chOff x="8088496" y="1279032"/>
            <a:chExt cx="4859297" cy="5927075"/>
          </a:xfrm>
          <a:solidFill>
            <a:schemeClr val="bg1">
              <a:lumMod val="95000"/>
            </a:schemeClr>
          </a:solidFill>
        </p:grpSpPr>
        <p:sp>
          <p:nvSpPr>
            <p:cNvPr id="9" name="Freeform 8"/>
            <p:cNvSpPr/>
            <p:nvPr/>
          </p:nvSpPr>
          <p:spPr>
            <a:xfrm>
              <a:off x="9260286" y="1279032"/>
              <a:ext cx="2700266" cy="498335"/>
            </a:xfrm>
            <a:custGeom>
              <a:avLst/>
              <a:gdLst>
                <a:gd name="connsiteX0" fmla="*/ 0 w 2335345"/>
                <a:gd name="connsiteY0" fmla="*/ 61134 h 611336"/>
                <a:gd name="connsiteX1" fmla="*/ 61134 w 2335345"/>
                <a:gd name="connsiteY1" fmla="*/ 0 h 611336"/>
                <a:gd name="connsiteX2" fmla="*/ 2274211 w 2335345"/>
                <a:gd name="connsiteY2" fmla="*/ 0 h 611336"/>
                <a:gd name="connsiteX3" fmla="*/ 2335345 w 2335345"/>
                <a:gd name="connsiteY3" fmla="*/ 61134 h 611336"/>
                <a:gd name="connsiteX4" fmla="*/ 2335345 w 2335345"/>
                <a:gd name="connsiteY4" fmla="*/ 550202 h 611336"/>
                <a:gd name="connsiteX5" fmla="*/ 2274211 w 2335345"/>
                <a:gd name="connsiteY5" fmla="*/ 611336 h 611336"/>
                <a:gd name="connsiteX6" fmla="*/ 61134 w 2335345"/>
                <a:gd name="connsiteY6" fmla="*/ 611336 h 611336"/>
                <a:gd name="connsiteX7" fmla="*/ 0 w 2335345"/>
                <a:gd name="connsiteY7" fmla="*/ 550202 h 611336"/>
                <a:gd name="connsiteX8" fmla="*/ 0 w 2335345"/>
                <a:gd name="connsiteY8" fmla="*/ 61134 h 6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345" h="611336">
                  <a:moveTo>
                    <a:pt x="0" y="61134"/>
                  </a:moveTo>
                  <a:cubicBezTo>
                    <a:pt x="0" y="27371"/>
                    <a:pt x="27371" y="0"/>
                    <a:pt x="61134" y="0"/>
                  </a:cubicBezTo>
                  <a:lnTo>
                    <a:pt x="2274211" y="0"/>
                  </a:lnTo>
                  <a:cubicBezTo>
                    <a:pt x="2307974" y="0"/>
                    <a:pt x="2335345" y="27371"/>
                    <a:pt x="2335345" y="61134"/>
                  </a:cubicBezTo>
                  <a:lnTo>
                    <a:pt x="2335345" y="550202"/>
                  </a:lnTo>
                  <a:cubicBezTo>
                    <a:pt x="2335345" y="583965"/>
                    <a:pt x="2307974" y="611336"/>
                    <a:pt x="2274211" y="611336"/>
                  </a:cubicBezTo>
                  <a:lnTo>
                    <a:pt x="61134" y="611336"/>
                  </a:lnTo>
                  <a:cubicBezTo>
                    <a:pt x="27371" y="611336"/>
                    <a:pt x="0" y="583965"/>
                    <a:pt x="0" y="550202"/>
                  </a:cubicBezTo>
                  <a:lnTo>
                    <a:pt x="0" y="61134"/>
                  </a:lnTo>
                  <a:close/>
                </a:path>
              </a:pathLst>
            </a:custGeom>
            <a:grpFill/>
            <a:ln/>
          </p:spPr>
          <p:style>
            <a:lnRef idx="2">
              <a:schemeClr val="accent2"/>
            </a:lnRef>
            <a:fillRef idx="1">
              <a:schemeClr val="lt1"/>
            </a:fillRef>
            <a:effectRef idx="0">
              <a:schemeClr val="accent2"/>
            </a:effectRef>
            <a:fontRef idx="minor">
              <a:schemeClr val="dk1"/>
            </a:fontRef>
          </p:style>
          <p:txBody>
            <a:bodyPr spcFirstLastPara="0" vert="horz" wrap="square" lIns="109345" tIns="109345" rIns="109345" bIns="109345" numCol="1" spcCol="1270" anchor="ctr" anchorCtr="0">
              <a:noAutofit/>
            </a:bodyPr>
            <a:lstStyle/>
            <a:p>
              <a:pPr algn="ctr" defTabSz="1066800">
                <a:spcBef>
                  <a:spcPct val="0"/>
                </a:spcBef>
                <a:spcAft>
                  <a:spcPct val="35000"/>
                </a:spcAft>
              </a:pPr>
              <a:r>
                <a:rPr lang="en-US" sz="1600" dirty="0">
                  <a:solidFill>
                    <a:prstClr val="black"/>
                  </a:solidFill>
                  <a:latin typeface="Gill Sans MT" panose="020B0502020104020203" pitchFamily="34" charset="0"/>
                </a:rPr>
                <a:t>Filling of the bladder </a:t>
              </a:r>
              <a:r>
                <a:rPr lang="en-US" sz="1600" u="sng" dirty="0">
                  <a:solidFill>
                    <a:prstClr val="black"/>
                  </a:solidFill>
                  <a:latin typeface="Gill Sans MT" panose="020B0502020104020203" pitchFamily="34" charset="0"/>
                </a:rPr>
                <a:t>beyond </a:t>
              </a:r>
              <a:r>
                <a:rPr lang="en-US" sz="1600" dirty="0">
                  <a:solidFill>
                    <a:srgbClr val="FF0000"/>
                  </a:solidFill>
                  <a:latin typeface="Gill Sans MT" panose="020B0502020104020203" pitchFamily="34" charset="0"/>
                </a:rPr>
                <a:t>300 -400 </a:t>
              </a:r>
              <a:r>
                <a:rPr lang="en-US" sz="1600" dirty="0">
                  <a:solidFill>
                    <a:prstClr val="black"/>
                  </a:solidFill>
                  <a:latin typeface="Gill Sans MT" panose="020B0502020104020203" pitchFamily="34" charset="0"/>
                </a:rPr>
                <a:t>ml</a:t>
              </a:r>
            </a:p>
          </p:txBody>
        </p:sp>
        <p:sp>
          <p:nvSpPr>
            <p:cNvPr id="10" name="Freeform 9"/>
            <p:cNvSpPr/>
            <p:nvPr/>
          </p:nvSpPr>
          <p:spPr>
            <a:xfrm>
              <a:off x="10454684" y="1817022"/>
              <a:ext cx="177422" cy="267460"/>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grpFill/>
          </p:spPr>
          <p:style>
            <a:lnRef idx="2">
              <a:schemeClr val="accent2"/>
            </a:lnRef>
            <a:fillRef idx="1">
              <a:schemeClr val="lt1"/>
            </a:fillRef>
            <a:effectRef idx="0">
              <a:schemeClr val="accent2"/>
            </a:effectRef>
            <a:fontRef idx="minor">
              <a:schemeClr val="dk1"/>
            </a:fontRef>
          </p:style>
          <p:txBody>
            <a:bodyPr spcFirstLastPara="0" vert="horz" wrap="square" lIns="55021" tIns="0" rIns="55019" bIns="68775" numCol="1" spcCol="1270" anchor="ctr" anchorCtr="0">
              <a:noAutofit/>
            </a:bodyPr>
            <a:lstStyle/>
            <a:p>
              <a:pPr algn="ctr" defTabSz="533400">
                <a:lnSpc>
                  <a:spcPct val="90000"/>
                </a:lnSpc>
                <a:spcBef>
                  <a:spcPct val="0"/>
                </a:spcBef>
                <a:spcAft>
                  <a:spcPct val="35000"/>
                </a:spcAft>
              </a:pPr>
              <a:endParaRPr lang="en-US" sz="1200">
                <a:solidFill>
                  <a:prstClr val="white"/>
                </a:solidFill>
                <a:latin typeface="Gill Sans MT" charset="0"/>
                <a:ea typeface="Gill Sans MT" charset="0"/>
                <a:cs typeface="Gill Sans MT" charset="0"/>
              </a:endParaRPr>
            </a:p>
          </p:txBody>
        </p:sp>
        <p:sp>
          <p:nvSpPr>
            <p:cNvPr id="11" name="Freeform 10"/>
            <p:cNvSpPr/>
            <p:nvPr/>
          </p:nvSpPr>
          <p:spPr>
            <a:xfrm>
              <a:off x="9260286" y="2123599"/>
              <a:ext cx="2700265" cy="528485"/>
            </a:xfrm>
            <a:custGeom>
              <a:avLst/>
              <a:gdLst>
                <a:gd name="connsiteX0" fmla="*/ 0 w 2335345"/>
                <a:gd name="connsiteY0" fmla="*/ 61134 h 611336"/>
                <a:gd name="connsiteX1" fmla="*/ 61134 w 2335345"/>
                <a:gd name="connsiteY1" fmla="*/ 0 h 611336"/>
                <a:gd name="connsiteX2" fmla="*/ 2274211 w 2335345"/>
                <a:gd name="connsiteY2" fmla="*/ 0 h 611336"/>
                <a:gd name="connsiteX3" fmla="*/ 2335345 w 2335345"/>
                <a:gd name="connsiteY3" fmla="*/ 61134 h 611336"/>
                <a:gd name="connsiteX4" fmla="*/ 2335345 w 2335345"/>
                <a:gd name="connsiteY4" fmla="*/ 550202 h 611336"/>
                <a:gd name="connsiteX5" fmla="*/ 2274211 w 2335345"/>
                <a:gd name="connsiteY5" fmla="*/ 611336 h 611336"/>
                <a:gd name="connsiteX6" fmla="*/ 61134 w 2335345"/>
                <a:gd name="connsiteY6" fmla="*/ 611336 h 611336"/>
                <a:gd name="connsiteX7" fmla="*/ 0 w 2335345"/>
                <a:gd name="connsiteY7" fmla="*/ 550202 h 611336"/>
                <a:gd name="connsiteX8" fmla="*/ 0 w 2335345"/>
                <a:gd name="connsiteY8" fmla="*/ 61134 h 6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345" h="611336">
                  <a:moveTo>
                    <a:pt x="0" y="61134"/>
                  </a:moveTo>
                  <a:cubicBezTo>
                    <a:pt x="0" y="27371"/>
                    <a:pt x="27371" y="0"/>
                    <a:pt x="61134" y="0"/>
                  </a:cubicBezTo>
                  <a:lnTo>
                    <a:pt x="2274211" y="0"/>
                  </a:lnTo>
                  <a:cubicBezTo>
                    <a:pt x="2307974" y="0"/>
                    <a:pt x="2335345" y="27371"/>
                    <a:pt x="2335345" y="61134"/>
                  </a:cubicBezTo>
                  <a:lnTo>
                    <a:pt x="2335345" y="550202"/>
                  </a:lnTo>
                  <a:cubicBezTo>
                    <a:pt x="2335345" y="583965"/>
                    <a:pt x="2307974" y="611336"/>
                    <a:pt x="2274211" y="611336"/>
                  </a:cubicBezTo>
                  <a:lnTo>
                    <a:pt x="61134" y="611336"/>
                  </a:lnTo>
                  <a:cubicBezTo>
                    <a:pt x="27371" y="611336"/>
                    <a:pt x="0" y="583965"/>
                    <a:pt x="0" y="550202"/>
                  </a:cubicBezTo>
                  <a:lnTo>
                    <a:pt x="0" y="61134"/>
                  </a:lnTo>
                  <a:close/>
                </a:path>
              </a:pathLst>
            </a:custGeom>
            <a:grpFill/>
            <a:ln/>
          </p:spPr>
          <p:style>
            <a:lnRef idx="2">
              <a:schemeClr val="accent2"/>
            </a:lnRef>
            <a:fillRef idx="1">
              <a:schemeClr val="lt1"/>
            </a:fillRef>
            <a:effectRef idx="0">
              <a:schemeClr val="accent2"/>
            </a:effectRef>
            <a:fontRef idx="minor">
              <a:schemeClr val="dk1"/>
            </a:fontRef>
          </p:style>
          <p:txBody>
            <a:bodyPr spcFirstLastPara="0" vert="horz" wrap="square" lIns="94105" tIns="94105" rIns="94105" bIns="94105" numCol="1" spcCol="1270" anchor="ctr" anchorCtr="0">
              <a:noAutofit/>
            </a:bodyPr>
            <a:lstStyle/>
            <a:p>
              <a:pPr algn="ctr" defTabSz="889000">
                <a:spcBef>
                  <a:spcPct val="0"/>
                </a:spcBef>
                <a:spcAft>
                  <a:spcPct val="35000"/>
                </a:spcAft>
              </a:pPr>
              <a:r>
                <a:rPr lang="en-US" sz="1600" dirty="0">
                  <a:solidFill>
                    <a:prstClr val="black"/>
                  </a:solidFill>
                  <a:latin typeface="Gill Sans MT" panose="020B0502020104020203" pitchFamily="34" charset="0"/>
                </a:rPr>
                <a:t>Stretching of sensory stretch receptors</a:t>
              </a:r>
            </a:p>
          </p:txBody>
        </p:sp>
        <p:sp>
          <p:nvSpPr>
            <p:cNvPr id="12" name="Freeform 11"/>
            <p:cNvSpPr/>
            <p:nvPr/>
          </p:nvSpPr>
          <p:spPr>
            <a:xfrm>
              <a:off x="10467197" y="2661051"/>
              <a:ext cx="177422" cy="267460"/>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grpFill/>
          </p:spPr>
          <p:style>
            <a:lnRef idx="2">
              <a:schemeClr val="accent2"/>
            </a:lnRef>
            <a:fillRef idx="1">
              <a:schemeClr val="lt1"/>
            </a:fillRef>
            <a:effectRef idx="0">
              <a:schemeClr val="accent2"/>
            </a:effectRef>
            <a:fontRef idx="minor">
              <a:schemeClr val="dk1"/>
            </a:fontRef>
          </p:style>
          <p:txBody>
            <a:bodyPr spcFirstLastPara="0" vert="horz" wrap="square" lIns="55021" tIns="0" rIns="55019" bIns="68775" numCol="1" spcCol="1270" anchor="ctr" anchorCtr="0">
              <a:noAutofit/>
            </a:bodyPr>
            <a:lstStyle/>
            <a:p>
              <a:pPr algn="ctr" defTabSz="533400">
                <a:lnSpc>
                  <a:spcPct val="90000"/>
                </a:lnSpc>
                <a:spcBef>
                  <a:spcPct val="0"/>
                </a:spcBef>
                <a:spcAft>
                  <a:spcPct val="35000"/>
                </a:spcAft>
              </a:pPr>
              <a:endParaRPr lang="en-US" sz="1200">
                <a:solidFill>
                  <a:prstClr val="white"/>
                </a:solidFill>
                <a:latin typeface="Gill Sans MT" charset="0"/>
                <a:ea typeface="Gill Sans MT" charset="0"/>
                <a:cs typeface="Gill Sans MT" charset="0"/>
              </a:endParaRPr>
            </a:p>
          </p:txBody>
        </p:sp>
        <p:sp>
          <p:nvSpPr>
            <p:cNvPr id="24" name="Freeform 23"/>
            <p:cNvSpPr/>
            <p:nvPr/>
          </p:nvSpPr>
          <p:spPr>
            <a:xfrm>
              <a:off x="9786729" y="3582398"/>
              <a:ext cx="177422" cy="267460"/>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grpFill/>
          </p:spPr>
          <p:style>
            <a:lnRef idx="2">
              <a:schemeClr val="accent2"/>
            </a:lnRef>
            <a:fillRef idx="1">
              <a:schemeClr val="lt1"/>
            </a:fillRef>
            <a:effectRef idx="0">
              <a:schemeClr val="accent2"/>
            </a:effectRef>
            <a:fontRef idx="minor">
              <a:schemeClr val="dk1"/>
            </a:fontRef>
          </p:style>
          <p:txBody>
            <a:bodyPr spcFirstLastPara="0" vert="horz" wrap="square" lIns="55021" tIns="0" rIns="55019" bIns="68775" numCol="1" spcCol="1270" anchor="ctr" anchorCtr="0">
              <a:noAutofit/>
            </a:bodyPr>
            <a:lstStyle/>
            <a:p>
              <a:pPr algn="ctr" defTabSz="533400">
                <a:lnSpc>
                  <a:spcPct val="90000"/>
                </a:lnSpc>
                <a:spcBef>
                  <a:spcPct val="0"/>
                </a:spcBef>
                <a:spcAft>
                  <a:spcPct val="35000"/>
                </a:spcAft>
              </a:pPr>
              <a:endParaRPr lang="en-US" sz="1200">
                <a:solidFill>
                  <a:prstClr val="white"/>
                </a:solidFill>
                <a:latin typeface="Gill Sans MT" charset="0"/>
                <a:ea typeface="Gill Sans MT" charset="0"/>
                <a:cs typeface="Gill Sans MT" charset="0"/>
              </a:endParaRPr>
            </a:p>
          </p:txBody>
        </p:sp>
        <p:sp>
          <p:nvSpPr>
            <p:cNvPr id="25" name="Freeform 24"/>
            <p:cNvSpPr/>
            <p:nvPr/>
          </p:nvSpPr>
          <p:spPr>
            <a:xfrm>
              <a:off x="8088496" y="3889513"/>
              <a:ext cx="2335345" cy="3316593"/>
            </a:xfrm>
            <a:custGeom>
              <a:avLst/>
              <a:gdLst>
                <a:gd name="connsiteX0" fmla="*/ 0 w 2335345"/>
                <a:gd name="connsiteY0" fmla="*/ 61134 h 611336"/>
                <a:gd name="connsiteX1" fmla="*/ 61134 w 2335345"/>
                <a:gd name="connsiteY1" fmla="*/ 0 h 611336"/>
                <a:gd name="connsiteX2" fmla="*/ 2274211 w 2335345"/>
                <a:gd name="connsiteY2" fmla="*/ 0 h 611336"/>
                <a:gd name="connsiteX3" fmla="*/ 2335345 w 2335345"/>
                <a:gd name="connsiteY3" fmla="*/ 61134 h 611336"/>
                <a:gd name="connsiteX4" fmla="*/ 2335345 w 2335345"/>
                <a:gd name="connsiteY4" fmla="*/ 550202 h 611336"/>
                <a:gd name="connsiteX5" fmla="*/ 2274211 w 2335345"/>
                <a:gd name="connsiteY5" fmla="*/ 611336 h 611336"/>
                <a:gd name="connsiteX6" fmla="*/ 61134 w 2335345"/>
                <a:gd name="connsiteY6" fmla="*/ 611336 h 611336"/>
                <a:gd name="connsiteX7" fmla="*/ 0 w 2335345"/>
                <a:gd name="connsiteY7" fmla="*/ 550202 h 611336"/>
                <a:gd name="connsiteX8" fmla="*/ 0 w 2335345"/>
                <a:gd name="connsiteY8" fmla="*/ 61134 h 6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345" h="611336">
                  <a:moveTo>
                    <a:pt x="0" y="61134"/>
                  </a:moveTo>
                  <a:cubicBezTo>
                    <a:pt x="0" y="27371"/>
                    <a:pt x="27371" y="0"/>
                    <a:pt x="61134" y="0"/>
                  </a:cubicBezTo>
                  <a:lnTo>
                    <a:pt x="2274211" y="0"/>
                  </a:lnTo>
                  <a:cubicBezTo>
                    <a:pt x="2307974" y="0"/>
                    <a:pt x="2335345" y="27371"/>
                    <a:pt x="2335345" y="61134"/>
                  </a:cubicBezTo>
                  <a:lnTo>
                    <a:pt x="2335345" y="550202"/>
                  </a:lnTo>
                  <a:cubicBezTo>
                    <a:pt x="2335345" y="583965"/>
                    <a:pt x="2307974" y="611336"/>
                    <a:pt x="2274211" y="611336"/>
                  </a:cubicBezTo>
                  <a:lnTo>
                    <a:pt x="61134" y="611336"/>
                  </a:lnTo>
                  <a:cubicBezTo>
                    <a:pt x="27371" y="611336"/>
                    <a:pt x="0" y="583965"/>
                    <a:pt x="0" y="550202"/>
                  </a:cubicBezTo>
                  <a:lnTo>
                    <a:pt x="0" y="61134"/>
                  </a:lnTo>
                  <a:close/>
                </a:path>
              </a:pathLst>
            </a:custGeom>
            <a:grpFill/>
            <a:ln/>
          </p:spPr>
          <p:style>
            <a:lnRef idx="2">
              <a:schemeClr val="accent2"/>
            </a:lnRef>
            <a:fillRef idx="1">
              <a:schemeClr val="lt1"/>
            </a:fillRef>
            <a:effectRef idx="0">
              <a:schemeClr val="accent2"/>
            </a:effectRef>
            <a:fontRef idx="minor">
              <a:schemeClr val="dk1"/>
            </a:fontRef>
          </p:style>
          <p:txBody>
            <a:bodyPr spcFirstLastPara="0" vert="horz" wrap="square" lIns="109345" tIns="109345" rIns="109345" bIns="109345" numCol="1" spcCol="1270" anchor="ctr" anchorCtr="0">
              <a:noAutofit/>
            </a:bodyPr>
            <a:lstStyle/>
            <a:p>
              <a:pPr algn="ctr"/>
              <a:r>
                <a:rPr lang="en-US" sz="1450" b="1" u="sng" dirty="0">
                  <a:solidFill>
                    <a:srgbClr val="002060"/>
                  </a:solidFill>
                  <a:latin typeface="Gill Sans MT" panose="020B0502020104020203" pitchFamily="34" charset="0"/>
                </a:rPr>
                <a:t>Condition is Favorable</a:t>
              </a:r>
            </a:p>
            <a:p>
              <a:r>
                <a:rPr lang="en-US" altLang="en-US" sz="1400" dirty="0">
                  <a:solidFill>
                    <a:srgbClr val="000000"/>
                  </a:solidFill>
                  <a:latin typeface="Gill Sans MT" panose="020B0502020104020203" pitchFamily="34" charset="0"/>
                </a:rPr>
                <a:t>The cortical centers facilitate micturition by discharging signals that leads to:</a:t>
              </a:r>
            </a:p>
            <a:p>
              <a:pPr marL="742950" lvl="1" indent="-285750">
                <a:buFont typeface="Arial" pitchFamily="34" charset="0"/>
                <a:buChar char="•"/>
              </a:pPr>
              <a:r>
                <a:rPr lang="en-US" altLang="en-US" sz="1400" dirty="0">
                  <a:solidFill>
                    <a:srgbClr val="000000"/>
                  </a:solidFill>
                  <a:latin typeface="Gill Sans MT" panose="020B0502020104020203" pitchFamily="34" charset="0"/>
                </a:rPr>
                <a:t>Stimulation </a:t>
              </a:r>
              <a:r>
                <a:rPr lang="en-US" sz="1400" dirty="0">
                  <a:solidFill>
                    <a:srgbClr val="000000"/>
                  </a:solidFill>
                  <a:latin typeface="Gill Sans MT" panose="020B0502020104020203" pitchFamily="34" charset="0"/>
                </a:rPr>
                <a:t>(</a:t>
              </a:r>
              <a:r>
                <a:rPr lang="en-US" sz="1400" b="1" dirty="0">
                  <a:solidFill>
                    <a:srgbClr val="FF0000"/>
                  </a:solidFill>
                  <a:latin typeface="Gill Sans MT" panose="020B0502020104020203" pitchFamily="34" charset="0"/>
                </a:rPr>
                <a:t>+</a:t>
              </a:r>
              <a:r>
                <a:rPr lang="en-US" sz="1400" dirty="0">
                  <a:solidFill>
                    <a:srgbClr val="000000"/>
                  </a:solidFill>
                  <a:latin typeface="Gill Sans MT" panose="020B0502020104020203" pitchFamily="34" charset="0"/>
                </a:rPr>
                <a:t>)</a:t>
              </a:r>
              <a:r>
                <a:rPr lang="ar-SA" altLang="en-US" sz="1400" dirty="0">
                  <a:solidFill>
                    <a:srgbClr val="000000"/>
                  </a:solidFill>
                  <a:latin typeface="Gill Sans MT" panose="020B0502020104020203" pitchFamily="34" charset="0"/>
                </a:rPr>
                <a:t> </a:t>
              </a:r>
              <a:r>
                <a:rPr lang="en-US" altLang="en-US" sz="1400" dirty="0">
                  <a:solidFill>
                    <a:srgbClr val="000000"/>
                  </a:solidFill>
                  <a:latin typeface="Gill Sans MT" panose="020B0502020104020203" pitchFamily="34" charset="0"/>
                </a:rPr>
                <a:t>of sacral micturition center.</a:t>
              </a:r>
            </a:p>
            <a:p>
              <a:pPr marL="742950" lvl="1" indent="-285750">
                <a:buFont typeface="Arial" pitchFamily="34" charset="0"/>
                <a:buChar char="•"/>
              </a:pPr>
              <a:r>
                <a:rPr lang="en-US" altLang="en-US" sz="1400" dirty="0">
                  <a:solidFill>
                    <a:srgbClr val="000000"/>
                  </a:solidFill>
                  <a:latin typeface="Gill Sans MT" panose="020B0502020104020203" pitchFamily="34" charset="0"/>
                </a:rPr>
                <a:t>Inhibition </a:t>
              </a:r>
              <a:r>
                <a:rPr lang="en-US" sz="1400" dirty="0">
                  <a:solidFill>
                    <a:srgbClr val="000000"/>
                  </a:solidFill>
                  <a:latin typeface="Gill Sans MT" panose="020B0502020104020203" pitchFamily="34" charset="0"/>
                </a:rPr>
                <a:t>(</a:t>
              </a:r>
              <a:r>
                <a:rPr lang="en-US" sz="1400" b="1" dirty="0">
                  <a:solidFill>
                    <a:srgbClr val="FF0000"/>
                  </a:solidFill>
                  <a:latin typeface="Gill Sans MT" panose="020B0502020104020203" pitchFamily="34" charset="0"/>
                </a:rPr>
                <a:t>-</a:t>
              </a:r>
              <a:r>
                <a:rPr lang="en-US" sz="1400" dirty="0">
                  <a:solidFill>
                    <a:srgbClr val="000000"/>
                  </a:solidFill>
                  <a:latin typeface="Gill Sans MT" panose="020B0502020104020203" pitchFamily="34" charset="0"/>
                </a:rPr>
                <a:t>)</a:t>
              </a:r>
              <a:r>
                <a:rPr lang="en-US" altLang="en-US" sz="1400" dirty="0">
                  <a:solidFill>
                    <a:srgbClr val="000000"/>
                  </a:solidFill>
                  <a:latin typeface="Gill Sans MT" panose="020B0502020104020203" pitchFamily="34" charset="0"/>
                </a:rPr>
                <a:t> of pudendal nerves </a:t>
              </a:r>
              <a:r>
                <a:rPr lang="en-US" sz="1400" dirty="0">
                  <a:solidFill>
                    <a:srgbClr val="000000"/>
                  </a:solidFill>
                  <a:latin typeface="Gill Sans MT" panose="020B0502020104020203" pitchFamily="34" charset="0"/>
                  <a:sym typeface="Wingdings" panose="05000000000000000000" pitchFamily="2" charset="2"/>
                </a:rPr>
                <a:t></a:t>
              </a:r>
              <a:r>
                <a:rPr lang="en-US" altLang="en-US" sz="1400" dirty="0">
                  <a:solidFill>
                    <a:srgbClr val="000000"/>
                  </a:solidFill>
                  <a:latin typeface="Gill Sans MT" panose="020B0502020104020203" pitchFamily="34" charset="0"/>
                </a:rPr>
                <a:t> relaxation of external urethral sphincter.</a:t>
              </a:r>
            </a:p>
            <a:p>
              <a:pPr marL="742950" lvl="1" indent="-285750">
                <a:buFont typeface="Arial" pitchFamily="34" charset="0"/>
                <a:buChar char="•"/>
              </a:pPr>
              <a:r>
                <a:rPr lang="en-US" altLang="en-US" sz="1400" dirty="0">
                  <a:solidFill>
                    <a:srgbClr val="000000"/>
                  </a:solidFill>
                  <a:latin typeface="Gill Sans MT" panose="020B0502020104020203" pitchFamily="34" charset="0"/>
                </a:rPr>
                <a:t>Contraction of anterior abdominal muscle &amp; diaphragm to increase intra-abdominal pressure </a:t>
              </a:r>
              <a:r>
                <a:rPr lang="en-US" sz="1400" dirty="0">
                  <a:solidFill>
                    <a:srgbClr val="000000"/>
                  </a:solidFill>
                  <a:latin typeface="Gill Sans MT" panose="020B0502020104020203" pitchFamily="34" charset="0"/>
                  <a:sym typeface="Wingdings" panose="05000000000000000000" pitchFamily="2" charset="2"/>
                </a:rPr>
                <a:t></a:t>
              </a:r>
              <a:r>
                <a:rPr lang="en-US" altLang="en-US" sz="1400" dirty="0">
                  <a:solidFill>
                    <a:srgbClr val="000000"/>
                  </a:solidFill>
                  <a:latin typeface="Gill Sans MT" panose="020B0502020104020203" pitchFamily="34" charset="0"/>
                </a:rPr>
                <a:t> the intra-vesical pressure is increased. This intensifies the micturition reflex.</a:t>
              </a:r>
              <a:endParaRPr lang="en-US" sz="1400" dirty="0">
                <a:solidFill>
                  <a:srgbClr val="31B7FE"/>
                </a:solidFill>
                <a:latin typeface="Gill Sans MT" panose="020B0502020104020203" pitchFamily="34" charset="0"/>
              </a:endParaRPr>
            </a:p>
            <a:p>
              <a:r>
                <a:rPr lang="en-US" sz="1400" b="1" dirty="0">
                  <a:solidFill>
                    <a:srgbClr val="002060"/>
                  </a:solidFill>
                  <a:latin typeface="Gill Sans MT" panose="020B0502020104020203" pitchFamily="34" charset="0"/>
                </a:rPr>
                <a:t>RESULTS IN : </a:t>
              </a:r>
            </a:p>
            <a:p>
              <a:r>
                <a:rPr lang="en-US" sz="1400" dirty="0">
                  <a:solidFill>
                    <a:srgbClr val="000000"/>
                  </a:solidFill>
                  <a:latin typeface="Gill Sans MT" panose="020B0502020104020203" pitchFamily="34" charset="0"/>
                </a:rPr>
                <a:t>Intensifies the micturition reflex </a:t>
              </a:r>
              <a:r>
                <a:rPr lang="en-US" sz="1400" dirty="0">
                  <a:solidFill>
                    <a:srgbClr val="000000"/>
                  </a:solidFill>
                  <a:latin typeface="Gill Sans MT" panose="020B0502020104020203" pitchFamily="34" charset="0"/>
                  <a:sym typeface="Wingdings" panose="05000000000000000000" pitchFamily="2" charset="2"/>
                </a:rPr>
                <a:t></a:t>
              </a:r>
              <a:r>
                <a:rPr lang="en-US" sz="1400" b="1" dirty="0">
                  <a:solidFill>
                    <a:srgbClr val="000000"/>
                  </a:solidFill>
                  <a:latin typeface="Gill Sans MT" panose="020B0502020104020203" pitchFamily="34" charset="0"/>
                  <a:sym typeface="Wingdings" panose="05000000000000000000" pitchFamily="2" charset="2"/>
                </a:rPr>
                <a:t> </a:t>
              </a:r>
              <a:r>
                <a:rPr lang="en-US" i="1" dirty="0">
                  <a:solidFill>
                    <a:srgbClr val="FF0000"/>
                  </a:solidFill>
                  <a:latin typeface="Gill Sans MT" panose="020B0502020104020203" pitchFamily="34" charset="0"/>
                </a:rPr>
                <a:t>Urination</a:t>
              </a:r>
            </a:p>
          </p:txBody>
        </p:sp>
        <p:sp>
          <p:nvSpPr>
            <p:cNvPr id="26" name="Freeform 25"/>
            <p:cNvSpPr/>
            <p:nvPr/>
          </p:nvSpPr>
          <p:spPr>
            <a:xfrm>
              <a:off x="11123173" y="3582398"/>
              <a:ext cx="177422" cy="267460"/>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grpFill/>
          </p:spPr>
          <p:style>
            <a:lnRef idx="2">
              <a:schemeClr val="accent2"/>
            </a:lnRef>
            <a:fillRef idx="1">
              <a:schemeClr val="lt1"/>
            </a:fillRef>
            <a:effectRef idx="0">
              <a:schemeClr val="accent2"/>
            </a:effectRef>
            <a:fontRef idx="minor">
              <a:schemeClr val="dk1"/>
            </a:fontRef>
          </p:style>
          <p:txBody>
            <a:bodyPr spcFirstLastPara="0" vert="horz" wrap="square" lIns="55021" tIns="0" rIns="55019" bIns="68775" numCol="1" spcCol="1270" anchor="ctr" anchorCtr="0">
              <a:noAutofit/>
            </a:bodyPr>
            <a:lstStyle/>
            <a:p>
              <a:pPr algn="ctr" defTabSz="488950">
                <a:lnSpc>
                  <a:spcPct val="90000"/>
                </a:lnSpc>
                <a:spcBef>
                  <a:spcPct val="0"/>
                </a:spcBef>
                <a:spcAft>
                  <a:spcPct val="35000"/>
                </a:spcAft>
              </a:pPr>
              <a:endParaRPr lang="en-US" sz="1100">
                <a:solidFill>
                  <a:prstClr val="white"/>
                </a:solidFill>
              </a:endParaRPr>
            </a:p>
          </p:txBody>
        </p:sp>
        <p:sp>
          <p:nvSpPr>
            <p:cNvPr id="27" name="Freeform 26"/>
            <p:cNvSpPr/>
            <p:nvPr/>
          </p:nvSpPr>
          <p:spPr>
            <a:xfrm>
              <a:off x="10612448" y="3889513"/>
              <a:ext cx="2335345" cy="3316594"/>
            </a:xfrm>
            <a:custGeom>
              <a:avLst/>
              <a:gdLst>
                <a:gd name="connsiteX0" fmla="*/ 0 w 2335345"/>
                <a:gd name="connsiteY0" fmla="*/ 61134 h 611336"/>
                <a:gd name="connsiteX1" fmla="*/ 61134 w 2335345"/>
                <a:gd name="connsiteY1" fmla="*/ 0 h 611336"/>
                <a:gd name="connsiteX2" fmla="*/ 2274211 w 2335345"/>
                <a:gd name="connsiteY2" fmla="*/ 0 h 611336"/>
                <a:gd name="connsiteX3" fmla="*/ 2335345 w 2335345"/>
                <a:gd name="connsiteY3" fmla="*/ 61134 h 611336"/>
                <a:gd name="connsiteX4" fmla="*/ 2335345 w 2335345"/>
                <a:gd name="connsiteY4" fmla="*/ 550202 h 611336"/>
                <a:gd name="connsiteX5" fmla="*/ 2274211 w 2335345"/>
                <a:gd name="connsiteY5" fmla="*/ 611336 h 611336"/>
                <a:gd name="connsiteX6" fmla="*/ 61134 w 2335345"/>
                <a:gd name="connsiteY6" fmla="*/ 611336 h 611336"/>
                <a:gd name="connsiteX7" fmla="*/ 0 w 2335345"/>
                <a:gd name="connsiteY7" fmla="*/ 550202 h 611336"/>
                <a:gd name="connsiteX8" fmla="*/ 0 w 2335345"/>
                <a:gd name="connsiteY8" fmla="*/ 61134 h 6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345" h="611336">
                  <a:moveTo>
                    <a:pt x="0" y="61134"/>
                  </a:moveTo>
                  <a:cubicBezTo>
                    <a:pt x="0" y="27371"/>
                    <a:pt x="27371" y="0"/>
                    <a:pt x="61134" y="0"/>
                  </a:cubicBezTo>
                  <a:lnTo>
                    <a:pt x="2274211" y="0"/>
                  </a:lnTo>
                  <a:cubicBezTo>
                    <a:pt x="2307974" y="0"/>
                    <a:pt x="2335345" y="27371"/>
                    <a:pt x="2335345" y="61134"/>
                  </a:cubicBezTo>
                  <a:lnTo>
                    <a:pt x="2335345" y="550202"/>
                  </a:lnTo>
                  <a:cubicBezTo>
                    <a:pt x="2335345" y="583965"/>
                    <a:pt x="2307974" y="611336"/>
                    <a:pt x="2274211" y="611336"/>
                  </a:cubicBezTo>
                  <a:lnTo>
                    <a:pt x="61134" y="611336"/>
                  </a:lnTo>
                  <a:cubicBezTo>
                    <a:pt x="27371" y="611336"/>
                    <a:pt x="0" y="583965"/>
                    <a:pt x="0" y="550202"/>
                  </a:cubicBezTo>
                  <a:lnTo>
                    <a:pt x="0" y="61134"/>
                  </a:lnTo>
                  <a:close/>
                </a:path>
              </a:pathLst>
            </a:custGeom>
            <a:grpFill/>
            <a:ln/>
          </p:spPr>
          <p:style>
            <a:lnRef idx="2">
              <a:schemeClr val="accent2"/>
            </a:lnRef>
            <a:fillRef idx="1">
              <a:schemeClr val="lt1"/>
            </a:fillRef>
            <a:effectRef idx="0">
              <a:schemeClr val="accent2"/>
            </a:effectRef>
            <a:fontRef idx="minor">
              <a:schemeClr val="dk1"/>
            </a:fontRef>
          </p:style>
          <p:txBody>
            <a:bodyPr spcFirstLastPara="0" vert="horz" wrap="square" lIns="109345" tIns="109345" rIns="109345" bIns="109345" numCol="1" spcCol="1270" anchor="ctr" anchorCtr="0">
              <a:noAutofit/>
            </a:bodyPr>
            <a:lstStyle/>
            <a:p>
              <a:pPr algn="ctr"/>
              <a:endParaRPr lang="en-US" sz="1450" b="1" u="sng" dirty="0">
                <a:solidFill>
                  <a:srgbClr val="002060"/>
                </a:solidFill>
                <a:latin typeface="Gill Sans MT" panose="020B0502020104020203" pitchFamily="34" charset="0"/>
              </a:endParaRPr>
            </a:p>
            <a:p>
              <a:pPr algn="ctr"/>
              <a:r>
                <a:rPr lang="en-US" sz="1450" b="1" u="sng" dirty="0">
                  <a:solidFill>
                    <a:srgbClr val="002060"/>
                  </a:solidFill>
                  <a:latin typeface="Gill Sans MT" panose="020B0502020104020203" pitchFamily="34" charset="0"/>
                </a:rPr>
                <a:t>Condition is Unfavorable</a:t>
              </a:r>
            </a:p>
            <a:p>
              <a:r>
                <a:rPr lang="en-US" sz="1450" dirty="0">
                  <a:solidFill>
                    <a:srgbClr val="000000"/>
                  </a:solidFill>
                  <a:latin typeface="Gill Sans MT" panose="020B0502020104020203" pitchFamily="34" charset="0"/>
                </a:rPr>
                <a:t>Higher centers will </a:t>
              </a:r>
              <a:r>
                <a:rPr lang="en-US" sz="1450" b="1" dirty="0">
                  <a:solidFill>
                    <a:srgbClr val="FF0000"/>
                  </a:solidFill>
                  <a:latin typeface="Gill Sans MT" panose="020B0502020104020203" pitchFamily="34" charset="0"/>
                </a:rPr>
                <a:t>inhibit</a:t>
              </a:r>
              <a:r>
                <a:rPr lang="en-US" sz="1450" b="1" dirty="0">
                  <a:solidFill>
                    <a:srgbClr val="000000"/>
                  </a:solidFill>
                  <a:latin typeface="Gill Sans MT" panose="020B0502020104020203" pitchFamily="34" charset="0"/>
                </a:rPr>
                <a:t> </a:t>
              </a:r>
              <a:r>
                <a:rPr lang="en-US" sz="1450" dirty="0">
                  <a:solidFill>
                    <a:srgbClr val="000000"/>
                  </a:solidFill>
                  <a:latin typeface="Gill Sans MT" panose="020B0502020104020203" pitchFamily="34" charset="0"/>
                </a:rPr>
                <a:t>the micturition reflex</a:t>
              </a:r>
            </a:p>
            <a:p>
              <a:endParaRPr lang="en-US" sz="1450" dirty="0">
                <a:solidFill>
                  <a:srgbClr val="000000"/>
                </a:solidFill>
                <a:latin typeface="Gill Sans MT" panose="020B0502020104020203" pitchFamily="34" charset="0"/>
              </a:endParaRPr>
            </a:p>
            <a:p>
              <a:pPr marL="285750" indent="-285750">
                <a:buFont typeface="Arial" pitchFamily="34" charset="0"/>
                <a:buChar char="•"/>
              </a:pPr>
              <a:r>
                <a:rPr lang="en-US" sz="1450" dirty="0">
                  <a:solidFill>
                    <a:srgbClr val="000000"/>
                  </a:solidFill>
                  <a:latin typeface="Gill Sans MT" panose="020B0502020104020203" pitchFamily="34" charset="0"/>
                </a:rPr>
                <a:t>Inhibition (</a:t>
              </a:r>
              <a:r>
                <a:rPr lang="en-US" sz="1450" b="1" dirty="0">
                  <a:solidFill>
                    <a:srgbClr val="FF0000"/>
                  </a:solidFill>
                  <a:latin typeface="Gill Sans MT" panose="020B0502020104020203" pitchFamily="34" charset="0"/>
                </a:rPr>
                <a:t>-</a:t>
              </a:r>
              <a:r>
                <a:rPr lang="en-US" sz="1450" dirty="0">
                  <a:solidFill>
                    <a:srgbClr val="000000"/>
                  </a:solidFill>
                  <a:latin typeface="Gill Sans MT" panose="020B0502020104020203" pitchFamily="34" charset="0"/>
                </a:rPr>
                <a:t>) of sacral micturition center</a:t>
              </a:r>
            </a:p>
            <a:p>
              <a:pPr marL="285750" indent="-285750">
                <a:buFont typeface="Arial" pitchFamily="34" charset="0"/>
                <a:buChar char="•"/>
              </a:pPr>
              <a:r>
                <a:rPr lang="en-US" sz="1450" dirty="0">
                  <a:solidFill>
                    <a:srgbClr val="000000"/>
                  </a:solidFill>
                  <a:latin typeface="Gill Sans MT" panose="020B0502020104020203" pitchFamily="34" charset="0"/>
                </a:rPr>
                <a:t>Stimulation (</a:t>
              </a:r>
              <a:r>
                <a:rPr lang="en-US" sz="1450" b="1" dirty="0">
                  <a:solidFill>
                    <a:srgbClr val="FF0000"/>
                  </a:solidFill>
                  <a:latin typeface="Gill Sans MT" panose="020B0502020104020203" pitchFamily="34" charset="0"/>
                </a:rPr>
                <a:t>+</a:t>
              </a:r>
              <a:r>
                <a:rPr lang="en-US" sz="1450" dirty="0">
                  <a:solidFill>
                    <a:srgbClr val="000000"/>
                  </a:solidFill>
                  <a:latin typeface="Gill Sans MT" panose="020B0502020104020203" pitchFamily="34" charset="0"/>
                </a:rPr>
                <a:t>) of pudendal nerves</a:t>
              </a:r>
              <a:r>
                <a:rPr lang="ar-SA" sz="1450" dirty="0">
                  <a:solidFill>
                    <a:srgbClr val="000000"/>
                  </a:solidFill>
                  <a:latin typeface="Gill Sans MT" panose="020B0502020104020203" pitchFamily="34" charset="0"/>
                </a:rPr>
                <a:t> </a:t>
              </a:r>
              <a:r>
                <a:rPr lang="en-US" sz="1450" dirty="0">
                  <a:solidFill>
                    <a:srgbClr val="9BBB59">
                      <a:lumMod val="50000"/>
                    </a:srgbClr>
                  </a:solidFill>
                  <a:latin typeface="Gill Sans MT" panose="020B0502020104020203" pitchFamily="34" charset="0"/>
                  <a:sym typeface="Wingdings" panose="05000000000000000000" pitchFamily="2" charset="2"/>
                </a:rPr>
                <a:t> </a:t>
              </a:r>
              <a:r>
                <a:rPr lang="en-US" sz="1450" dirty="0">
                  <a:solidFill>
                    <a:srgbClr val="FF0000"/>
                  </a:solidFill>
                  <a:latin typeface="Gill Sans MT" panose="020B0502020104020203" pitchFamily="34" charset="0"/>
                </a:rPr>
                <a:t>Contraction of external urethral sphincter</a:t>
              </a:r>
            </a:p>
            <a:p>
              <a:endParaRPr lang="en-US" sz="1450" dirty="0">
                <a:solidFill>
                  <a:srgbClr val="0070C0"/>
                </a:solidFill>
                <a:latin typeface="Gill Sans MT" panose="020B0502020104020203" pitchFamily="34" charset="0"/>
              </a:endParaRPr>
            </a:p>
            <a:p>
              <a:endParaRPr lang="en-US" sz="1450" dirty="0">
                <a:solidFill>
                  <a:srgbClr val="0070C0"/>
                </a:solidFill>
                <a:latin typeface="Gill Sans MT" panose="020B0502020104020203" pitchFamily="34" charset="0"/>
              </a:endParaRPr>
            </a:p>
            <a:p>
              <a:r>
                <a:rPr lang="en-US" sz="1450" b="1" dirty="0">
                  <a:solidFill>
                    <a:srgbClr val="002060"/>
                  </a:solidFill>
                  <a:latin typeface="Gill Sans MT" panose="020B0502020104020203" pitchFamily="34" charset="0"/>
                </a:rPr>
                <a:t>RESULTS IN : </a:t>
              </a:r>
            </a:p>
            <a:p>
              <a:r>
                <a:rPr lang="en-US" sz="1450" dirty="0">
                  <a:solidFill>
                    <a:srgbClr val="000000"/>
                  </a:solidFill>
                  <a:latin typeface="Gill Sans MT" panose="020B0502020104020203" pitchFamily="34" charset="0"/>
                </a:rPr>
                <a:t>Inhibit the micturition reflex </a:t>
              </a:r>
              <a:r>
                <a:rPr lang="en-US" sz="1450" dirty="0">
                  <a:solidFill>
                    <a:srgbClr val="000000"/>
                  </a:solidFill>
                  <a:latin typeface="Gill Sans MT" panose="020B0502020104020203" pitchFamily="34" charset="0"/>
                  <a:sym typeface="Wingdings" panose="05000000000000000000" pitchFamily="2" charset="2"/>
                </a:rPr>
                <a:t></a:t>
              </a:r>
              <a:r>
                <a:rPr lang="en-US" sz="1450" dirty="0">
                  <a:solidFill>
                    <a:srgbClr val="000000"/>
                  </a:solidFill>
                  <a:latin typeface="Gill Sans MT" panose="020B0502020104020203" pitchFamily="34" charset="0"/>
                </a:rPr>
                <a:t> </a:t>
              </a:r>
              <a:r>
                <a:rPr lang="en-US" i="1" dirty="0">
                  <a:solidFill>
                    <a:srgbClr val="FF0000"/>
                  </a:solidFill>
                  <a:latin typeface="Gill Sans MT" panose="020B0502020104020203" pitchFamily="34" charset="0"/>
                </a:rPr>
                <a:t>No urination</a:t>
              </a:r>
            </a:p>
            <a:p>
              <a:endParaRPr lang="en-US" sz="1450" b="1" dirty="0">
                <a:solidFill>
                  <a:srgbClr val="000000"/>
                </a:solidFill>
                <a:latin typeface="Gill Sans MT" panose="020B0502020104020203" pitchFamily="34" charset="0"/>
              </a:endParaRPr>
            </a:p>
            <a:p>
              <a:pPr algn="ctr" defTabSz="1066800">
                <a:lnSpc>
                  <a:spcPct val="90000"/>
                </a:lnSpc>
                <a:spcBef>
                  <a:spcPct val="0"/>
                </a:spcBef>
                <a:spcAft>
                  <a:spcPct val="35000"/>
                </a:spcAft>
              </a:pPr>
              <a:endParaRPr lang="en-US" sz="1450" dirty="0">
                <a:solidFill>
                  <a:prstClr val="black"/>
                </a:solidFill>
                <a:latin typeface="Gill Sans MT" panose="020B0502020104020203" pitchFamily="34" charset="0"/>
                <a:ea typeface="Gill Sans MT" charset="0"/>
                <a:cs typeface="Gill Sans MT" charset="0"/>
              </a:endParaRPr>
            </a:p>
            <a:p>
              <a:pPr algn="ctr" defTabSz="1066800">
                <a:lnSpc>
                  <a:spcPct val="90000"/>
                </a:lnSpc>
                <a:spcBef>
                  <a:spcPct val="0"/>
                </a:spcBef>
                <a:spcAft>
                  <a:spcPct val="35000"/>
                </a:spcAft>
              </a:pPr>
              <a:endParaRPr lang="en-US" sz="1450" dirty="0">
                <a:solidFill>
                  <a:prstClr val="black"/>
                </a:solidFill>
                <a:latin typeface="Gill Sans MT" panose="020B0502020104020203" pitchFamily="34" charset="0"/>
                <a:ea typeface="Gill Sans MT" charset="0"/>
                <a:cs typeface="Gill Sans MT" charset="0"/>
              </a:endParaRPr>
            </a:p>
          </p:txBody>
        </p:sp>
        <p:sp>
          <p:nvSpPr>
            <p:cNvPr id="14" name="Freeform 13"/>
            <p:cNvSpPr/>
            <p:nvPr/>
          </p:nvSpPr>
          <p:spPr>
            <a:xfrm>
              <a:off x="9230389" y="2974239"/>
              <a:ext cx="2770569" cy="608158"/>
            </a:xfrm>
            <a:custGeom>
              <a:avLst/>
              <a:gdLst>
                <a:gd name="connsiteX0" fmla="*/ 0 w 2335345"/>
                <a:gd name="connsiteY0" fmla="*/ 61134 h 611336"/>
                <a:gd name="connsiteX1" fmla="*/ 61134 w 2335345"/>
                <a:gd name="connsiteY1" fmla="*/ 0 h 611336"/>
                <a:gd name="connsiteX2" fmla="*/ 2274211 w 2335345"/>
                <a:gd name="connsiteY2" fmla="*/ 0 h 611336"/>
                <a:gd name="connsiteX3" fmla="*/ 2335345 w 2335345"/>
                <a:gd name="connsiteY3" fmla="*/ 61134 h 611336"/>
                <a:gd name="connsiteX4" fmla="*/ 2335345 w 2335345"/>
                <a:gd name="connsiteY4" fmla="*/ 550202 h 611336"/>
                <a:gd name="connsiteX5" fmla="*/ 2274211 w 2335345"/>
                <a:gd name="connsiteY5" fmla="*/ 611336 h 611336"/>
                <a:gd name="connsiteX6" fmla="*/ 61134 w 2335345"/>
                <a:gd name="connsiteY6" fmla="*/ 611336 h 611336"/>
                <a:gd name="connsiteX7" fmla="*/ 0 w 2335345"/>
                <a:gd name="connsiteY7" fmla="*/ 550202 h 611336"/>
                <a:gd name="connsiteX8" fmla="*/ 0 w 2335345"/>
                <a:gd name="connsiteY8" fmla="*/ 61134 h 6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5345" h="611336">
                  <a:moveTo>
                    <a:pt x="0" y="61134"/>
                  </a:moveTo>
                  <a:cubicBezTo>
                    <a:pt x="0" y="27371"/>
                    <a:pt x="27371" y="0"/>
                    <a:pt x="61134" y="0"/>
                  </a:cubicBezTo>
                  <a:lnTo>
                    <a:pt x="2274211" y="0"/>
                  </a:lnTo>
                  <a:cubicBezTo>
                    <a:pt x="2307974" y="0"/>
                    <a:pt x="2335345" y="27371"/>
                    <a:pt x="2335345" y="61134"/>
                  </a:cubicBezTo>
                  <a:lnTo>
                    <a:pt x="2335345" y="550202"/>
                  </a:lnTo>
                  <a:cubicBezTo>
                    <a:pt x="2335345" y="583965"/>
                    <a:pt x="2307974" y="611336"/>
                    <a:pt x="2274211" y="611336"/>
                  </a:cubicBezTo>
                  <a:lnTo>
                    <a:pt x="61134" y="611336"/>
                  </a:lnTo>
                  <a:cubicBezTo>
                    <a:pt x="27371" y="611336"/>
                    <a:pt x="0" y="583965"/>
                    <a:pt x="0" y="550202"/>
                  </a:cubicBezTo>
                  <a:lnTo>
                    <a:pt x="0" y="61134"/>
                  </a:lnTo>
                  <a:close/>
                </a:path>
              </a:pathLst>
            </a:custGeom>
            <a:grpFill/>
            <a:ln/>
          </p:spPr>
          <p:style>
            <a:lnRef idx="2">
              <a:schemeClr val="accent2"/>
            </a:lnRef>
            <a:fillRef idx="1">
              <a:schemeClr val="lt1"/>
            </a:fillRef>
            <a:effectRef idx="0">
              <a:schemeClr val="accent2"/>
            </a:effectRef>
            <a:fontRef idx="minor">
              <a:schemeClr val="dk1"/>
            </a:fontRef>
          </p:style>
          <p:txBody>
            <a:bodyPr spcFirstLastPara="0" vert="horz" wrap="square" lIns="109345" tIns="109345" rIns="109345" bIns="109345" numCol="1" spcCol="1270" anchor="ctr" anchorCtr="0">
              <a:noAutofit/>
            </a:bodyPr>
            <a:lstStyle/>
            <a:p>
              <a:pPr algn="ctr"/>
              <a:r>
                <a:rPr lang="en-US" sz="1600" dirty="0">
                  <a:solidFill>
                    <a:prstClr val="black"/>
                  </a:solidFill>
                  <a:latin typeface="Gill Sans MT" panose="020B0502020104020203" pitchFamily="34" charset="0"/>
                </a:rPr>
                <a:t>These sensory signals stimulate </a:t>
              </a:r>
              <a:r>
                <a:rPr lang="en-US" sz="1600" i="1" dirty="0">
                  <a:solidFill>
                    <a:srgbClr val="FF0000"/>
                  </a:solidFill>
                  <a:latin typeface="Gill Sans MT" panose="020B0502020104020203" pitchFamily="34" charset="0"/>
                </a:rPr>
                <a:t>sacral segment </a:t>
              </a:r>
            </a:p>
            <a:p>
              <a:pPr algn="ctr"/>
              <a:r>
                <a:rPr lang="en-US" altLang="en-US" sz="1600" u="sng" dirty="0">
                  <a:solidFill>
                    <a:prstClr val="black"/>
                  </a:solidFill>
                  <a:latin typeface="Gill Sans MT" panose="020B0502020104020203" pitchFamily="34" charset="0"/>
                </a:rPr>
                <a:t>which is consciously appreciated by higher centers</a:t>
              </a:r>
              <a:endParaRPr lang="en-US" sz="1600" u="sng" dirty="0">
                <a:solidFill>
                  <a:prstClr val="black"/>
                </a:solidFill>
                <a:latin typeface="Gill Sans MT" panose="020B0502020104020203" pitchFamily="34" charset="0"/>
              </a:endParaRPr>
            </a:p>
          </p:txBody>
        </p:sp>
      </p:grpSp>
    </p:spTree>
    <p:extLst>
      <p:ext uri="{BB962C8B-B14F-4D97-AF65-F5344CB8AC3E}">
        <p14:creationId xmlns:p14="http://schemas.microsoft.com/office/powerpoint/2010/main" val="156094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Mechanism of voluntary control of micturition</a:t>
            </a:r>
          </a:p>
        </p:txBody>
      </p:sp>
      <p:sp>
        <p:nvSpPr>
          <p:cNvPr id="3" name="Content Placeholder 2"/>
          <p:cNvSpPr>
            <a:spLocks noGrp="1"/>
          </p:cNvSpPr>
          <p:nvPr>
            <p:ph sz="quarter" idx="1"/>
          </p:nvPr>
        </p:nvSpPr>
        <p:spPr/>
        <p:txBody>
          <a:bodyPr>
            <a:normAutofit/>
          </a:bodyPr>
          <a:lstStyle/>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pic>
        <p:nvPicPr>
          <p:cNvPr id="5" name="Picture 2" descr="Fig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33" y="1194092"/>
            <a:ext cx="4437362" cy="4248472"/>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p:nvPr/>
        </p:nvSpPr>
        <p:spPr>
          <a:xfrm>
            <a:off x="5277295" y="5089559"/>
            <a:ext cx="6696744" cy="1014380"/>
          </a:xfrm>
          <a:prstGeom prst="rect">
            <a:avLst/>
          </a:prstGeom>
          <a:ln>
            <a:solidFill>
              <a:schemeClr val="bg1">
                <a:lumMod val="65000"/>
              </a:schemeClr>
            </a:solidFill>
            <a:prstDash val="dash"/>
          </a:ln>
        </p:spPr>
        <p:txBody>
          <a:bodyPr wrap="square">
            <a:spAutoFit/>
          </a:bodyPr>
          <a:lstStyle/>
          <a:p>
            <a:pPr marL="0" marR="0" lvl="0" indent="0" algn="l" defTabSz="1015898"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Gill Sans MT"/>
                <a:ea typeface="Calibri" panose="020F0502020204030204" pitchFamily="34" charset="0"/>
                <a:cs typeface="Arial" panose="020B0604020202020204" pitchFamily="34" charset="0"/>
              </a:rPr>
              <a:t>As the impulses flow through the afferent part of pelvic nerve other impulses travel  to pons in the brain.  if you want to urinate, pons will stimulate parasympathetic and inhibit pudendal nerve to open external sphincter. in the other hand, if you don’t want  to urinate pons will inhibit parasympathetic and stimulate pudendal nerve .</a:t>
            </a:r>
          </a:p>
        </p:txBody>
      </p:sp>
      <p:sp>
        <p:nvSpPr>
          <p:cNvPr id="7" name="مستطيل مستدير الزوايا 5"/>
          <p:cNvSpPr/>
          <p:nvPr/>
        </p:nvSpPr>
        <p:spPr>
          <a:xfrm>
            <a:off x="5924382" y="1496576"/>
            <a:ext cx="3492388" cy="3432429"/>
          </a:xfrm>
          <a:prstGeom prst="roundRect">
            <a:avLst/>
          </a:prstGeom>
          <a:solidFill>
            <a:schemeClr val="accent6">
              <a:lumMod val="20000"/>
              <a:lumOff val="80000"/>
            </a:schemeClr>
          </a:solidFill>
        </p:spPr>
        <p:txBody>
          <a:bodyPr wrap="square">
            <a:spAutoFit/>
          </a:bodyPr>
          <a:lstStyle/>
          <a:p>
            <a:pPr marL="0" marR="0" lvl="0" indent="0" algn="l" defTabSz="1015898" rtl="0" eaLnBrk="0" fontAlgn="base" latinLnBrk="0" hangingPunct="0">
              <a:lnSpc>
                <a:spcPct val="100000"/>
              </a:lnSpc>
              <a:spcBef>
                <a:spcPct val="30000"/>
              </a:spcBef>
              <a:spcAft>
                <a:spcPct val="0"/>
              </a:spcAft>
              <a:buClrTx/>
              <a:buSzTx/>
              <a:buFontTx/>
              <a:buNone/>
              <a:tabLst/>
              <a:defRPr/>
            </a:pPr>
            <a:endParaRPr kumimoji="1" lang="en-US" altLang="zh-CN" sz="1200" b="0" i="0" u="none" strike="noStrike" kern="1200" cap="none" spc="0" normalizeH="0" baseline="0" noProof="0" dirty="0" smtClean="0">
              <a:ln>
                <a:noFill/>
              </a:ln>
              <a:solidFill>
                <a:srgbClr val="9FB8CD">
                  <a:lumMod val="75000"/>
                </a:srgbClr>
              </a:solidFill>
              <a:effectLst/>
              <a:uLnTx/>
              <a:uFillTx/>
              <a:latin typeface="Gill Sans MT" pitchFamily="34" charset="0"/>
              <a:cs typeface="+mn-cs"/>
            </a:endParaRP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smtClean="0">
                <a:ln>
                  <a:noFill/>
                </a:ln>
                <a:solidFill>
                  <a:srgbClr val="9FB8CD">
                    <a:lumMod val="75000"/>
                  </a:srgbClr>
                </a:solidFill>
                <a:effectLst/>
                <a:uLnTx/>
                <a:uFillTx/>
                <a:latin typeface="Gill Sans MT" pitchFamily="34" charset="0"/>
                <a:cs typeface="+mn-cs"/>
              </a:rPr>
              <a:t>1</a:t>
            </a: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 APs generated by stretch receptors</a:t>
            </a: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2) reflex arc generates APs that</a:t>
            </a: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3) stimulate smooth muscle lining bladder</a:t>
            </a: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4) relax internal urethral sphincter (IUS)</a:t>
            </a: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5) stretch receptors also send APs to Pons</a:t>
            </a: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6) if it is o.k. to urinate</a:t>
            </a:r>
          </a:p>
          <a:p>
            <a:pPr marL="507949" marR="0" lvl="1" indent="0" algn="l" defTabSz="1015898" rtl="0" eaLnBrk="0" fontAlgn="base" latinLnBrk="0" hangingPunct="0">
              <a:lnSpc>
                <a:spcPct val="100000"/>
              </a:lnSpc>
              <a:spcBef>
                <a:spcPct val="30000"/>
              </a:spcBef>
              <a:spcAft>
                <a:spcPct val="0"/>
              </a:spcAft>
              <a:buClrTx/>
              <a:buSzTx/>
              <a:buFontTx/>
              <a:buChar char="–"/>
              <a:tabLst/>
              <a:defRPr/>
            </a:pPr>
            <a:r>
              <a:rPr kumimoji="1" lang="en-US" altLang="zh-CN" sz="1200" b="0" i="0" u="none" strike="noStrike" kern="1200" cap="none" spc="0" normalizeH="0" baseline="0" noProof="0" dirty="0">
                <a:ln>
                  <a:noFill/>
                </a:ln>
                <a:solidFill>
                  <a:prstClr val="black"/>
                </a:solidFill>
                <a:effectLst/>
                <a:uLnTx/>
                <a:uFillTx/>
                <a:latin typeface="Gill Sans MT" pitchFamily="34" charset="0"/>
                <a:cs typeface="Arial" pitchFamily="34" charset="0"/>
              </a:rPr>
              <a:t>APs from Pons excite smooth muscle of bladder and relax IUS</a:t>
            </a:r>
          </a:p>
          <a:p>
            <a:pPr marL="507949" marR="0" lvl="1" indent="0" algn="l" defTabSz="1015898" rtl="0" eaLnBrk="0" fontAlgn="base" latinLnBrk="0" hangingPunct="0">
              <a:lnSpc>
                <a:spcPct val="100000"/>
              </a:lnSpc>
              <a:spcBef>
                <a:spcPct val="30000"/>
              </a:spcBef>
              <a:spcAft>
                <a:spcPct val="0"/>
              </a:spcAft>
              <a:buClrTx/>
              <a:buSzTx/>
              <a:buFontTx/>
              <a:buChar char="–"/>
              <a:tabLst/>
              <a:defRPr/>
            </a:pPr>
            <a:r>
              <a:rPr kumimoji="1" lang="en-US" altLang="zh-CN" sz="1200" b="0" i="0" u="none" strike="noStrike" kern="1200" cap="none" spc="0" normalizeH="0" baseline="0" noProof="0" dirty="0">
                <a:ln>
                  <a:noFill/>
                </a:ln>
                <a:solidFill>
                  <a:prstClr val="black"/>
                </a:solidFill>
                <a:effectLst/>
                <a:uLnTx/>
                <a:uFillTx/>
                <a:latin typeface="Gill Sans MT" pitchFamily="34" charset="0"/>
                <a:cs typeface="Arial" pitchFamily="34" charset="0"/>
              </a:rPr>
              <a:t>relax external urethral sphincter</a:t>
            </a:r>
          </a:p>
          <a:p>
            <a:pPr marL="0" marR="0" lvl="0"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srgbClr val="9FB8CD">
                    <a:lumMod val="75000"/>
                  </a:srgbClr>
                </a:solidFill>
                <a:effectLst/>
                <a:uLnTx/>
                <a:uFillTx/>
                <a:latin typeface="Gill Sans MT" pitchFamily="34" charset="0"/>
                <a:cs typeface="Arial" pitchFamily="34" charset="0"/>
              </a:rPr>
              <a:t>7) if not o.k. : </a:t>
            </a:r>
          </a:p>
          <a:p>
            <a:pPr marL="507949" marR="0" lvl="1" indent="0" algn="l" defTabSz="1015898" rtl="0" eaLnBrk="0" fontAlgn="base" latinLnBrk="0" hangingPunct="0">
              <a:lnSpc>
                <a:spcPct val="100000"/>
              </a:lnSpc>
              <a:spcBef>
                <a:spcPct val="30000"/>
              </a:spcBef>
              <a:spcAft>
                <a:spcPct val="0"/>
              </a:spcAft>
              <a:buClrTx/>
              <a:buSzTx/>
              <a:buFontTx/>
              <a:buChar char="–"/>
              <a:tabLst/>
              <a:defRPr/>
            </a:pPr>
            <a:r>
              <a:rPr kumimoji="1" lang="en-US" altLang="zh-CN" sz="1200" b="0" i="0" u="none" strike="noStrike" kern="1200" cap="none" spc="0" normalizeH="0" baseline="0" noProof="0" dirty="0">
                <a:ln>
                  <a:noFill/>
                </a:ln>
                <a:solidFill>
                  <a:prstClr val="black"/>
                </a:solidFill>
                <a:effectLst/>
                <a:uLnTx/>
                <a:uFillTx/>
                <a:latin typeface="Gill Sans MT" pitchFamily="34" charset="0"/>
                <a:cs typeface="Arial" pitchFamily="34" charset="0"/>
              </a:rPr>
              <a:t>APs from Pons keep external </a:t>
            </a:r>
          </a:p>
          <a:p>
            <a:pPr marL="507949" marR="0" lvl="1" indent="0" algn="l" defTabSz="1015898"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cap="none" spc="0" normalizeH="0" baseline="0" noProof="0" dirty="0">
                <a:ln>
                  <a:noFill/>
                </a:ln>
                <a:solidFill>
                  <a:prstClr val="black"/>
                </a:solidFill>
                <a:effectLst/>
                <a:uLnTx/>
                <a:uFillTx/>
                <a:latin typeface="Gill Sans MT" pitchFamily="34" charset="0"/>
                <a:cs typeface="Arial" pitchFamily="34" charset="0"/>
              </a:rPr>
              <a:t>   urethral sphincter contracted</a:t>
            </a:r>
          </a:p>
        </p:txBody>
      </p:sp>
      <p:sp>
        <p:nvSpPr>
          <p:cNvPr id="8" name="TextBox 12"/>
          <p:cNvSpPr txBox="1"/>
          <p:nvPr/>
        </p:nvSpPr>
        <p:spPr>
          <a:xfrm>
            <a:off x="6382444" y="1510454"/>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1097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Disturbances (Abnormalities) of Micturition</a:t>
            </a:r>
            <a:endParaRPr lang="ar-SA"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5" name="Table 20"/>
          <p:cNvGraphicFramePr>
            <a:graphicFrameLocks noGrp="1"/>
          </p:cNvGraphicFramePr>
          <p:nvPr>
            <p:extLst/>
          </p:nvPr>
        </p:nvGraphicFramePr>
        <p:xfrm>
          <a:off x="2133973" y="1323788"/>
          <a:ext cx="3337543" cy="4839068"/>
        </p:xfrm>
        <a:graphic>
          <a:graphicData uri="http://schemas.openxmlformats.org/drawingml/2006/table">
            <a:tbl>
              <a:tblPr rtl="1" firstRow="1" bandRow="1">
                <a:tableStyleId>{5940675A-B579-460E-94D1-54222C63F5DA}</a:tableStyleId>
              </a:tblPr>
              <a:tblGrid>
                <a:gridCol w="3337543">
                  <a:extLst>
                    <a:ext uri="{9D8B030D-6E8A-4147-A177-3AD203B41FA5}">
                      <a16:colId xmlns:a16="http://schemas.microsoft.com/office/drawing/2014/main" xmlns="" val="20000"/>
                    </a:ext>
                  </a:extLst>
                </a:gridCol>
              </a:tblGrid>
              <a:tr h="874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Gill Sans MT" panose="020B0502020104020203" pitchFamily="34" charset="0"/>
                          <a:ea typeface="Gill Sans MT" charset="0"/>
                          <a:cs typeface="Gill Sans MT" charset="0"/>
                        </a:rPr>
                        <a:t>Denervation of the afferent supply only such as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Gill Sans MT" panose="020B0502020104020203" pitchFamily="34" charset="0"/>
                          <a:ea typeface="Gill Sans MT" charset="0"/>
                          <a:cs typeface="Gill Sans MT" charset="0"/>
                        </a:rPr>
                        <a:t> </a:t>
                      </a:r>
                      <a:r>
                        <a:rPr lang="en-US" sz="1700" b="0" kern="1200" dirty="0">
                          <a:solidFill>
                            <a:srgbClr val="FF0000"/>
                          </a:solidFill>
                          <a:latin typeface="Gill Sans MT" panose="020B0502020104020203" pitchFamily="34" charset="0"/>
                          <a:ea typeface="Gill Sans MT" charset="0"/>
                          <a:cs typeface="Gill Sans MT" charset="0"/>
                        </a:rPr>
                        <a:t>Tabes </a:t>
                      </a:r>
                      <a:r>
                        <a:rPr lang="en-US" sz="1700" b="0" kern="1200" dirty="0" err="1">
                          <a:solidFill>
                            <a:srgbClr val="FF0000"/>
                          </a:solidFill>
                          <a:latin typeface="Gill Sans MT" panose="020B0502020104020203" pitchFamily="34" charset="0"/>
                          <a:ea typeface="Gill Sans MT" charset="0"/>
                          <a:cs typeface="Gill Sans MT" charset="0"/>
                        </a:rPr>
                        <a:t>Dorsalis</a:t>
                      </a:r>
                      <a:r>
                        <a:rPr lang="en-US" sz="1700" b="0" kern="1200" dirty="0">
                          <a:solidFill>
                            <a:srgbClr val="FF0000"/>
                          </a:solidFill>
                          <a:latin typeface="Gill Sans MT" panose="020B0502020104020203" pitchFamily="34" charset="0"/>
                          <a:ea typeface="Gill Sans MT" charset="0"/>
                          <a:cs typeface="Gill Sans MT" charset="0"/>
                        </a:rPr>
                        <a:t> </a:t>
                      </a:r>
                      <a:r>
                        <a:rPr lang="en-US" altLang="en-US" sz="1700" b="0" i="1" kern="1200" dirty="0">
                          <a:solidFill>
                            <a:schemeClr val="tx1"/>
                          </a:solidFill>
                          <a:latin typeface="Gill Sans MT" panose="020B0502020104020203" pitchFamily="34" charset="0"/>
                          <a:ea typeface="Gill Sans MT" charset="0"/>
                          <a:cs typeface="Gill Sans MT" charset="0"/>
                        </a:rPr>
                        <a:t>(tabetic bladder)  </a:t>
                      </a:r>
                      <a:endParaRPr lang="en-US" sz="1700" b="0" i="1" kern="1200" dirty="0">
                        <a:solidFill>
                          <a:schemeClr val="tx1"/>
                        </a:solidFill>
                        <a:latin typeface="Gill Sans MT" panose="020B0502020104020203" pitchFamily="34" charset="0"/>
                        <a:ea typeface="Gill Sans MT" charset="0"/>
                        <a:cs typeface="Gill Sans MT" charset="0"/>
                      </a:endParaRPr>
                    </a:p>
                  </a:txBody>
                  <a:tcPr marL="86494" marR="86494" marT="43247" marB="43247">
                    <a:solidFill>
                      <a:srgbClr val="FEF6F0"/>
                    </a:solidFill>
                  </a:tcPr>
                </a:tc>
                <a:extLst>
                  <a:ext uri="{0D108BD9-81ED-4DB2-BD59-A6C34878D82A}">
                    <a16:rowId xmlns:a16="http://schemas.microsoft.com/office/drawing/2014/main" xmlns="" val="10000"/>
                  </a:ext>
                </a:extLst>
              </a:tr>
              <a:tr h="701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Loss of the U.B sensations and reflex micturition </a:t>
                      </a:r>
                    </a:p>
                  </a:txBody>
                  <a:tcPr marL="86494" marR="86494" marT="43247" marB="43247" anchor="ctr">
                    <a:solidFill>
                      <a:srgbClr val="F9FCFD"/>
                    </a:solidFill>
                  </a:tcPr>
                </a:tc>
                <a:extLst>
                  <a:ext uri="{0D108BD9-81ED-4DB2-BD59-A6C34878D82A}">
                    <a16:rowId xmlns:a16="http://schemas.microsoft.com/office/drawing/2014/main" xmlns="" val="10001"/>
                  </a:ext>
                </a:extLst>
              </a:tr>
              <a:tr h="100152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latin typeface="Gill Sans MT" panose="020B0502020104020203" pitchFamily="34" charset="0"/>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Some intrinsic responses of the smooth muscle are retained</a:t>
                      </a:r>
                    </a:p>
                  </a:txBody>
                  <a:tcPr marL="86494" marR="86494" marT="43247" marB="43247" anchor="ctr"/>
                </a:tc>
                <a:extLst>
                  <a:ext uri="{0D108BD9-81ED-4DB2-BD59-A6C34878D82A}">
                    <a16:rowId xmlns:a16="http://schemas.microsoft.com/office/drawing/2014/main" xmlns="" val="10002"/>
                  </a:ext>
                </a:extLst>
              </a:tr>
              <a:tr h="130502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latin typeface="Gill Sans MT" panose="020B0502020104020203" pitchFamily="34" charset="0"/>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The bladder becomes distended, thin walled &amp; hypotonic</a:t>
                      </a:r>
                    </a:p>
                    <a:p>
                      <a:pPr marL="0" marR="0" indent="0" algn="ctr" defTabSz="914400" rtl="1"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 (</a:t>
                      </a:r>
                      <a:r>
                        <a:rPr lang="en-US" sz="1300" kern="1200" dirty="0">
                          <a:solidFill>
                            <a:schemeClr val="tx2"/>
                          </a:solidFill>
                          <a:latin typeface="Gill Sans MT" panose="020B0502020104020203" pitchFamily="34" charset="0"/>
                          <a:ea typeface="+mn-ea"/>
                          <a:cs typeface="+mn-cs"/>
                        </a:rPr>
                        <a:t>atonic bladder</a:t>
                      </a:r>
                      <a:r>
                        <a:rPr lang="en-US" sz="1300" kern="1200" dirty="0">
                          <a:solidFill>
                            <a:schemeClr val="tx1"/>
                          </a:solidFill>
                          <a:latin typeface="Gill Sans MT" panose="020B0502020104020203" pitchFamily="34" charset="0"/>
                          <a:ea typeface="+mn-ea"/>
                          <a:cs typeface="+mn-cs"/>
                        </a:rPr>
                        <a:t>)</a:t>
                      </a:r>
                    </a:p>
                  </a:txBody>
                  <a:tcPr marL="86494" marR="86494" marT="43247" marB="43247" anchor="ctr">
                    <a:solidFill>
                      <a:srgbClr val="F9FCFD"/>
                    </a:solidFill>
                  </a:tcPr>
                </a:tc>
                <a:extLst>
                  <a:ext uri="{0D108BD9-81ED-4DB2-BD59-A6C34878D82A}">
                    <a16:rowId xmlns:a16="http://schemas.microsoft.com/office/drawing/2014/main" xmlns="" val="10003"/>
                  </a:ext>
                </a:extLst>
              </a:tr>
              <a:tr h="95662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latin typeface="Gill Sans MT" panose="020B0502020104020203" pitchFamily="34" charset="0"/>
                        <a:ea typeface="+mn-ea"/>
                        <a:cs typeface="+mn-cs"/>
                      </a:endParaRPr>
                    </a:p>
                    <a:p>
                      <a:pPr marL="0" marR="0" lvl="1" indent="0" algn="ctr" defTabSz="914400" rtl="1"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There is retention with overflow.</a:t>
                      </a:r>
                      <a:r>
                        <a:rPr lang="en-US" altLang="en-US" sz="1300" dirty="0"/>
                        <a:t> </a:t>
                      </a:r>
                      <a:r>
                        <a:rPr lang="en-US" altLang="en-US" sz="1300" kern="1200" dirty="0">
                          <a:solidFill>
                            <a:schemeClr val="tx1"/>
                          </a:solidFill>
                          <a:latin typeface="Gill Sans MT" panose="020B0502020104020203" pitchFamily="34" charset="0"/>
                          <a:ea typeface="+mn-ea"/>
                          <a:cs typeface="+mn-cs"/>
                        </a:rPr>
                        <a:t>i.e.</a:t>
                      </a:r>
                      <a:r>
                        <a:rPr lang="en-US" altLang="en-US" sz="1300" dirty="0"/>
                        <a:t> </a:t>
                      </a:r>
                    </a:p>
                    <a:p>
                      <a:pPr marL="0" marR="0" lvl="1" indent="0" algn="ctr" defTabSz="914400" rtl="1" eaLnBrk="1" fontAlgn="auto" latinLnBrk="0" hangingPunct="1">
                        <a:lnSpc>
                          <a:spcPct val="100000"/>
                        </a:lnSpc>
                        <a:spcBef>
                          <a:spcPts val="0"/>
                        </a:spcBef>
                        <a:spcAft>
                          <a:spcPts val="0"/>
                        </a:spcAft>
                        <a:buClrTx/>
                        <a:buSzTx/>
                        <a:buFontTx/>
                        <a:buNone/>
                        <a:tabLst/>
                        <a:defRPr/>
                      </a:pPr>
                      <a:r>
                        <a:rPr lang="en-US" altLang="en-US" sz="1300" i="1" kern="1200" dirty="0">
                          <a:solidFill>
                            <a:srgbClr val="FF0000"/>
                          </a:solidFill>
                          <a:latin typeface="Gill Sans MT" panose="020B0502020104020203" pitchFamily="34" charset="0"/>
                          <a:ea typeface="+mn-ea"/>
                          <a:cs typeface="+mn-cs"/>
                        </a:rPr>
                        <a:t>dribbling of urine </a:t>
                      </a:r>
                      <a:r>
                        <a:rPr lang="en-US" altLang="en-US" sz="1300" kern="1200" dirty="0">
                          <a:solidFill>
                            <a:schemeClr val="tx1"/>
                          </a:solidFill>
                          <a:latin typeface="Gill Sans MT" panose="020B0502020104020203" pitchFamily="34" charset="0"/>
                          <a:ea typeface="+mn-ea"/>
                          <a:cs typeface="+mn-cs"/>
                        </a:rPr>
                        <a:t>when the bladder becomes over filled.</a:t>
                      </a:r>
                    </a:p>
                  </a:txBody>
                  <a:tcPr marL="86494" marR="86494" marT="43247" marB="43247" anchor="ctr"/>
                </a:tc>
                <a:extLst>
                  <a:ext uri="{0D108BD9-81ED-4DB2-BD59-A6C34878D82A}">
                    <a16:rowId xmlns:a16="http://schemas.microsoft.com/office/drawing/2014/main" xmlns="" val="10004"/>
                  </a:ext>
                </a:extLst>
              </a:tr>
            </a:tbl>
          </a:graphicData>
        </a:graphic>
      </p:graphicFrame>
      <p:sp>
        <p:nvSpPr>
          <p:cNvPr id="6" name="Freeform 21"/>
          <p:cNvSpPr/>
          <p:nvPr/>
        </p:nvSpPr>
        <p:spPr>
          <a:xfrm>
            <a:off x="3646139" y="2923542"/>
            <a:ext cx="299079" cy="237273"/>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solidFill>
            <a:srgbClr val="00206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55021" tIns="0" rIns="55019" bIns="6877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charset="0"/>
              <a:ea typeface="Gill Sans MT" charset="0"/>
              <a:cs typeface="Gill Sans MT" charset="0"/>
            </a:endParaRPr>
          </a:p>
        </p:txBody>
      </p:sp>
      <p:sp>
        <p:nvSpPr>
          <p:cNvPr id="7" name="Freeform 22"/>
          <p:cNvSpPr/>
          <p:nvPr/>
        </p:nvSpPr>
        <p:spPr>
          <a:xfrm>
            <a:off x="3646139" y="3908277"/>
            <a:ext cx="299079" cy="237273"/>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solidFill>
            <a:srgbClr val="00206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55021" tIns="0" rIns="55019" bIns="6877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charset="0"/>
              <a:ea typeface="Gill Sans MT" charset="0"/>
              <a:cs typeface="Gill Sans MT" charset="0"/>
            </a:endParaRPr>
          </a:p>
        </p:txBody>
      </p:sp>
      <p:sp>
        <p:nvSpPr>
          <p:cNvPr id="8" name="Freeform 23"/>
          <p:cNvSpPr/>
          <p:nvPr/>
        </p:nvSpPr>
        <p:spPr>
          <a:xfrm>
            <a:off x="3646138" y="5229200"/>
            <a:ext cx="299079" cy="237273"/>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solidFill>
            <a:srgbClr val="00206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55021" tIns="0" rIns="55019" bIns="6877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charset="0"/>
              <a:ea typeface="Gill Sans MT" charset="0"/>
              <a:cs typeface="Gill Sans MT" charset="0"/>
            </a:endParaRPr>
          </a:p>
        </p:txBody>
      </p:sp>
      <p:graphicFrame>
        <p:nvGraphicFramePr>
          <p:cNvPr id="9" name="Table 24"/>
          <p:cNvGraphicFramePr>
            <a:graphicFrameLocks noGrp="1"/>
          </p:cNvGraphicFramePr>
          <p:nvPr>
            <p:extLst/>
          </p:nvPr>
        </p:nvGraphicFramePr>
        <p:xfrm>
          <a:off x="5878388" y="1325647"/>
          <a:ext cx="4665269" cy="4871566"/>
        </p:xfrm>
        <a:graphic>
          <a:graphicData uri="http://schemas.openxmlformats.org/drawingml/2006/table">
            <a:tbl>
              <a:tblPr rtl="1" firstRow="1" bandRow="1">
                <a:tableStyleId>{5940675A-B579-460E-94D1-54222C63F5DA}</a:tableStyleId>
              </a:tblPr>
              <a:tblGrid>
                <a:gridCol w="4665269">
                  <a:extLst>
                    <a:ext uri="{9D8B030D-6E8A-4147-A177-3AD203B41FA5}">
                      <a16:colId xmlns:a16="http://schemas.microsoft.com/office/drawing/2014/main" xmlns="" val="20000"/>
                    </a:ext>
                  </a:extLst>
                </a:gridCol>
              </a:tblGrid>
              <a:tr h="8937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Gill Sans MT" panose="020B0502020104020203" pitchFamily="34" charset="0"/>
                        <a:ea typeface="Gill Sans MT" charset="0"/>
                        <a:cs typeface="Gill Sans M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Gill Sans MT" panose="020B0502020104020203" pitchFamily="34" charset="0"/>
                          <a:ea typeface="Gill Sans MT" charset="0"/>
                          <a:cs typeface="Gill Sans MT" charset="0"/>
                        </a:rPr>
                        <a:t>Denervation of both afferent and efferent nerve supply such as in </a:t>
                      </a:r>
                      <a:r>
                        <a:rPr lang="en-US" sz="1300" b="0" kern="1200" dirty="0">
                          <a:solidFill>
                            <a:srgbClr val="FF0000"/>
                          </a:solidFill>
                          <a:latin typeface="Gill Sans MT" panose="020B0502020104020203" pitchFamily="34" charset="0"/>
                          <a:ea typeface="Gill Sans MT" charset="0"/>
                          <a:cs typeface="Gill Sans MT" charset="0"/>
                        </a:rPr>
                        <a:t>tumor</a:t>
                      </a:r>
                      <a:r>
                        <a:rPr lang="en-US" sz="1300" b="0" kern="1200" dirty="0">
                          <a:solidFill>
                            <a:schemeClr val="tx1"/>
                          </a:solidFill>
                          <a:latin typeface="Gill Sans MT" panose="020B0502020104020203" pitchFamily="34" charset="0"/>
                          <a:ea typeface="Gill Sans MT" charset="0"/>
                          <a:cs typeface="Gill Sans MT" charset="0"/>
                        </a:rPr>
                        <a:t> or </a:t>
                      </a:r>
                      <a:r>
                        <a:rPr lang="en-US" altLang="en-US" sz="1300" b="0" kern="1200" dirty="0">
                          <a:solidFill>
                            <a:schemeClr val="tx1"/>
                          </a:solidFill>
                          <a:latin typeface="Gill Sans MT" panose="020B0502020104020203" pitchFamily="34" charset="0"/>
                          <a:ea typeface="Gill Sans MT" charset="0"/>
                          <a:cs typeface="Gill Sans MT" charset="0"/>
                        </a:rPr>
                        <a:t>injury to </a:t>
                      </a:r>
                      <a:r>
                        <a:rPr lang="en-US" altLang="en-US" sz="1300" b="0" kern="1200" dirty="0" err="1">
                          <a:solidFill>
                            <a:srgbClr val="FF0000"/>
                          </a:solidFill>
                          <a:latin typeface="Gill Sans MT" panose="020B0502020104020203" pitchFamily="34" charset="0"/>
                          <a:ea typeface="Gill Sans MT" charset="0"/>
                          <a:cs typeface="Gill Sans MT" charset="0"/>
                        </a:rPr>
                        <a:t>cauda</a:t>
                      </a:r>
                      <a:r>
                        <a:rPr lang="en-US" altLang="en-US" sz="1300" b="0" kern="1200" dirty="0">
                          <a:solidFill>
                            <a:srgbClr val="FF0000"/>
                          </a:solidFill>
                          <a:latin typeface="Gill Sans MT" panose="020B0502020104020203" pitchFamily="34" charset="0"/>
                          <a:ea typeface="Gill Sans MT" charset="0"/>
                          <a:cs typeface="Gill Sans MT" charset="0"/>
                        </a:rPr>
                        <a:t> equina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kern="1200" dirty="0">
                        <a:solidFill>
                          <a:srgbClr val="FF0000"/>
                        </a:solidFill>
                        <a:latin typeface="Gill Sans MT" panose="020B0502020104020203" pitchFamily="34" charset="0"/>
                        <a:ea typeface="Gill Sans MT" charset="0"/>
                        <a:cs typeface="Gill Sans MT" charset="0"/>
                      </a:endParaRPr>
                    </a:p>
                  </a:txBody>
                  <a:tcPr marL="86494" marR="86494" marT="43247" marB="43247">
                    <a:solidFill>
                      <a:srgbClr val="FEF6F0"/>
                    </a:solidFill>
                  </a:tcPr>
                </a:tc>
                <a:extLst>
                  <a:ext uri="{0D108BD9-81ED-4DB2-BD59-A6C34878D82A}">
                    <a16:rowId xmlns:a16="http://schemas.microsoft.com/office/drawing/2014/main" xmlns="" val="10000"/>
                  </a:ext>
                </a:extLst>
              </a:tr>
              <a:tr h="6065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Abolished (canceled )  reflexes</a:t>
                      </a:r>
                    </a:p>
                  </a:txBody>
                  <a:tcPr marL="86494" marR="86494" marT="43247" marB="43247" anchor="ctr">
                    <a:solidFill>
                      <a:srgbClr val="F9FCFD"/>
                    </a:solidFill>
                  </a:tcPr>
                </a:tc>
                <a:extLst>
                  <a:ext uri="{0D108BD9-81ED-4DB2-BD59-A6C34878D82A}">
                    <a16:rowId xmlns:a16="http://schemas.microsoft.com/office/drawing/2014/main" xmlns="" val="10001"/>
                  </a:ext>
                </a:extLst>
              </a:tr>
              <a:tr h="92100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latin typeface="Gill Sans MT" panose="020B0502020104020203" pitchFamily="34" charset="0"/>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rPr>
                        <a:t>Increase in the intrinsic responses of the smooth muscles</a:t>
                      </a:r>
                    </a:p>
                  </a:txBody>
                  <a:tcPr marL="86494" marR="86494" marT="43247" marB="43247" anchor="ctr"/>
                </a:tc>
                <a:extLst>
                  <a:ext uri="{0D108BD9-81ED-4DB2-BD59-A6C34878D82A}">
                    <a16:rowId xmlns:a16="http://schemas.microsoft.com/office/drawing/2014/main" xmlns="" val="10002"/>
                  </a:ext>
                </a:extLst>
              </a:tr>
              <a:tr h="152923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latin typeface="Gill Sans MT" panose="020B0502020104020203" pitchFamily="34" charset="0"/>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300" kern="1200" dirty="0">
                          <a:solidFill>
                            <a:schemeClr val="tx2"/>
                          </a:solidFill>
                          <a:latin typeface="Gill Sans MT" panose="020B0502020104020203" pitchFamily="34" charset="0"/>
                          <a:ea typeface="+mn-ea"/>
                          <a:cs typeface="+mn-cs"/>
                        </a:rPr>
                        <a:t>Hypertonic bladder</a:t>
                      </a:r>
                      <a:r>
                        <a:rPr lang="en-US" sz="1300" kern="1200" dirty="0">
                          <a:solidFill>
                            <a:schemeClr val="tx1"/>
                          </a:solidFill>
                          <a:latin typeface="Gill Sans MT" panose="020B0502020104020203" pitchFamily="34" charset="0"/>
                          <a:ea typeface="+mn-ea"/>
                          <a:cs typeface="+mn-cs"/>
                        </a:rPr>
                        <a:t> due to denervation hypersensitivity because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Gill Sans MT" panose="020B0502020104020203" pitchFamily="34" charset="0"/>
                          <a:ea typeface="+mn-ea"/>
                          <a:cs typeface="+mn-cs"/>
                          <a:sym typeface="Wingdings" panose="05000000000000000000" pitchFamily="2" charset="2"/>
                        </a:rPr>
                        <a:t> </a:t>
                      </a:r>
                      <a:r>
                        <a:rPr lang="en-US" sz="1300" kern="1200" dirty="0">
                          <a:solidFill>
                            <a:schemeClr val="tx1"/>
                          </a:solidFill>
                          <a:latin typeface="Gill Sans MT" panose="020B0502020104020203" pitchFamily="34" charset="0"/>
                          <a:ea typeface="+mn-ea"/>
                          <a:cs typeface="+mn-cs"/>
                        </a:rPr>
                        <a:t>Decreased degradation of Ach </a:t>
                      </a:r>
                      <a:r>
                        <a:rPr lang="en-US" altLang="en-US" sz="1300" kern="1200" dirty="0">
                          <a:solidFill>
                            <a:schemeClr val="tx1"/>
                          </a:solidFill>
                          <a:latin typeface="Gill Sans MT" panose="020B0502020104020203" pitchFamily="34" charset="0"/>
                          <a:ea typeface="+mn-ea"/>
                          <a:cs typeface="+mn-cs"/>
                        </a:rPr>
                        <a:t>by process of reuptake.</a:t>
                      </a:r>
                      <a:endParaRPr lang="en-US" sz="1300" kern="1200" dirty="0">
                        <a:solidFill>
                          <a:schemeClr val="tx1"/>
                        </a:solidFill>
                        <a:latin typeface="Gill Sans MT" panose="020B0502020104020203" pitchFamily="34" charset="0"/>
                        <a:ea typeface="+mn-ea"/>
                        <a:cs typeface="+mn-cs"/>
                      </a:endParaRPr>
                    </a:p>
                    <a:p>
                      <a:r>
                        <a:rPr lang="en-US" sz="1300" kern="1200" dirty="0">
                          <a:solidFill>
                            <a:schemeClr val="tx1"/>
                          </a:solidFill>
                          <a:latin typeface="Gill Sans MT" panose="020B0502020104020203" pitchFamily="34" charset="0"/>
                          <a:ea typeface="+mn-ea"/>
                          <a:cs typeface="+mn-cs"/>
                          <a:sym typeface="Wingdings" panose="05000000000000000000" pitchFamily="2" charset="2"/>
                        </a:rPr>
                        <a:t> </a:t>
                      </a:r>
                      <a:r>
                        <a:rPr lang="en-US" sz="1300" kern="1200" dirty="0">
                          <a:solidFill>
                            <a:schemeClr val="tx1"/>
                          </a:solidFill>
                          <a:latin typeface="Gill Sans MT" panose="020B0502020104020203" pitchFamily="34" charset="0"/>
                          <a:ea typeface="+mn-ea"/>
                          <a:cs typeface="+mn-cs"/>
                        </a:rPr>
                        <a:t>Decreased cholinesterase in the tissue</a:t>
                      </a:r>
                    </a:p>
                    <a:p>
                      <a:r>
                        <a:rPr lang="en-US" sz="1300" kern="1200" dirty="0">
                          <a:solidFill>
                            <a:schemeClr val="tx1"/>
                          </a:solidFill>
                          <a:latin typeface="Gill Sans MT" panose="020B0502020104020203" pitchFamily="34" charset="0"/>
                          <a:ea typeface="+mn-ea"/>
                          <a:cs typeface="+mn-cs"/>
                          <a:sym typeface="Wingdings" panose="05000000000000000000" pitchFamily="2" charset="2"/>
                        </a:rPr>
                        <a:t> </a:t>
                      </a:r>
                      <a:r>
                        <a:rPr lang="en-US" sz="1300" kern="1200" dirty="0">
                          <a:solidFill>
                            <a:schemeClr val="tx1"/>
                          </a:solidFill>
                          <a:latin typeface="Gill Sans MT" panose="020B0502020104020203" pitchFamily="34" charset="0"/>
                          <a:ea typeface="+mn-ea"/>
                          <a:cs typeface="+mn-cs"/>
                        </a:rPr>
                        <a:t>Increased number of cholinergic receptors</a:t>
                      </a:r>
                      <a:r>
                        <a:rPr lang="en-US" sz="1300" kern="1200" dirty="0">
                          <a:solidFill>
                            <a:schemeClr val="tx1"/>
                          </a:solidFill>
                          <a:latin typeface="Gill Sans MT" panose="020B0502020104020203" pitchFamily="34" charset="0"/>
                          <a:ea typeface="+mn-ea"/>
                          <a:cs typeface="+mn-cs"/>
                          <a:sym typeface="Wingdings" panose="05000000000000000000" pitchFamily="2" charset="2"/>
                        </a:rPr>
                        <a:t> </a:t>
                      </a:r>
                      <a:endParaRPr lang="en-US" sz="1300" kern="1200" dirty="0">
                        <a:solidFill>
                          <a:schemeClr val="tx1"/>
                        </a:solidFill>
                        <a:latin typeface="Gill Sans MT" panose="020B0502020104020203" pitchFamily="34" charset="0"/>
                        <a:ea typeface="+mn-ea"/>
                        <a:cs typeface="+mn-cs"/>
                      </a:endParaRPr>
                    </a:p>
                  </a:txBody>
                  <a:tcPr marL="86494" marR="86494" marT="43247" marB="43247" anchor="ctr">
                    <a:solidFill>
                      <a:srgbClr val="F9FCFD"/>
                    </a:solidFill>
                  </a:tcPr>
                </a:tc>
                <a:extLst>
                  <a:ext uri="{0D108BD9-81ED-4DB2-BD59-A6C34878D82A}">
                    <a16:rowId xmlns:a16="http://schemas.microsoft.com/office/drawing/2014/main" xmlns="" val="10003"/>
                  </a:ext>
                </a:extLst>
              </a:tr>
              <a:tr h="92100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300" kern="1200" dirty="0">
                        <a:solidFill>
                          <a:schemeClr val="tx1"/>
                        </a:solidFill>
                        <a:latin typeface="Gill Sans MT" panose="020B0502020104020203" pitchFamily="34"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altLang="en-US" sz="1300" kern="1200" dirty="0">
                          <a:solidFill>
                            <a:schemeClr val="tx1"/>
                          </a:solidFill>
                          <a:latin typeface="Gill Sans MT" panose="020B0502020104020203" pitchFamily="34" charset="0"/>
                          <a:ea typeface="+mn-ea"/>
                          <a:cs typeface="+mn-cs"/>
                        </a:rPr>
                        <a:t>This condition is associated with uncontrolled periodic micturition about </a:t>
                      </a:r>
                      <a:r>
                        <a:rPr lang="en-US" altLang="en-US" sz="1300" kern="1200" dirty="0">
                          <a:solidFill>
                            <a:srgbClr val="FF0000"/>
                          </a:solidFill>
                          <a:latin typeface="Gill Sans MT" panose="020B0502020104020203" pitchFamily="34" charset="0"/>
                          <a:ea typeface="+mn-ea"/>
                          <a:cs typeface="+mn-cs"/>
                        </a:rPr>
                        <a:t>25 – 100 </a:t>
                      </a:r>
                      <a:r>
                        <a:rPr lang="en-US" altLang="en-US" sz="1300" kern="1200" dirty="0">
                          <a:solidFill>
                            <a:schemeClr val="tx1"/>
                          </a:solidFill>
                          <a:latin typeface="Gill Sans MT" panose="020B0502020104020203" pitchFamily="34" charset="0"/>
                          <a:ea typeface="+mn-ea"/>
                          <a:cs typeface="+mn-cs"/>
                        </a:rPr>
                        <a:t>ml at a time</a:t>
                      </a:r>
                    </a:p>
                  </a:txBody>
                  <a:tcPr marL="86494" marR="86494" marT="43247" marB="43247" anchor="ctr"/>
                </a:tc>
                <a:extLst>
                  <a:ext uri="{0D108BD9-81ED-4DB2-BD59-A6C34878D82A}">
                    <a16:rowId xmlns:a16="http://schemas.microsoft.com/office/drawing/2014/main" xmlns="" val="10004"/>
                  </a:ext>
                </a:extLst>
              </a:tr>
            </a:tbl>
          </a:graphicData>
        </a:graphic>
      </p:graphicFrame>
      <p:sp>
        <p:nvSpPr>
          <p:cNvPr id="10" name="Freeform 25"/>
          <p:cNvSpPr/>
          <p:nvPr/>
        </p:nvSpPr>
        <p:spPr>
          <a:xfrm>
            <a:off x="8182644" y="2835468"/>
            <a:ext cx="299079" cy="237273"/>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solidFill>
            <a:srgbClr val="00206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55021" tIns="0" rIns="55019" bIns="6877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charset="0"/>
              <a:ea typeface="Gill Sans MT" charset="0"/>
              <a:cs typeface="Gill Sans MT" charset="0"/>
            </a:endParaRPr>
          </a:p>
        </p:txBody>
      </p:sp>
      <p:sp>
        <p:nvSpPr>
          <p:cNvPr id="11" name="Freeform 26"/>
          <p:cNvSpPr/>
          <p:nvPr/>
        </p:nvSpPr>
        <p:spPr>
          <a:xfrm>
            <a:off x="8182644" y="3762135"/>
            <a:ext cx="299079" cy="237273"/>
          </a:xfrm>
          <a:custGeom>
            <a:avLst/>
            <a:gdLst>
              <a:gd name="connsiteX0" fmla="*/ 0 w 229251"/>
              <a:gd name="connsiteY0" fmla="*/ 55020 h 275101"/>
              <a:gd name="connsiteX1" fmla="*/ 114626 w 229251"/>
              <a:gd name="connsiteY1" fmla="*/ 55020 h 275101"/>
              <a:gd name="connsiteX2" fmla="*/ 114626 w 229251"/>
              <a:gd name="connsiteY2" fmla="*/ 0 h 275101"/>
              <a:gd name="connsiteX3" fmla="*/ 229251 w 229251"/>
              <a:gd name="connsiteY3" fmla="*/ 137551 h 275101"/>
              <a:gd name="connsiteX4" fmla="*/ 114626 w 229251"/>
              <a:gd name="connsiteY4" fmla="*/ 275101 h 275101"/>
              <a:gd name="connsiteX5" fmla="*/ 114626 w 229251"/>
              <a:gd name="connsiteY5" fmla="*/ 220081 h 275101"/>
              <a:gd name="connsiteX6" fmla="*/ 0 w 229251"/>
              <a:gd name="connsiteY6" fmla="*/ 220081 h 275101"/>
              <a:gd name="connsiteX7" fmla="*/ 0 w 229251"/>
              <a:gd name="connsiteY7" fmla="*/ 55020 h 27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251" h="275101">
                <a:moveTo>
                  <a:pt x="183401" y="1"/>
                </a:moveTo>
                <a:lnTo>
                  <a:pt x="183401" y="137551"/>
                </a:lnTo>
                <a:lnTo>
                  <a:pt x="229251" y="137551"/>
                </a:lnTo>
                <a:lnTo>
                  <a:pt x="114625" y="275100"/>
                </a:lnTo>
                <a:lnTo>
                  <a:pt x="0" y="137551"/>
                </a:lnTo>
                <a:lnTo>
                  <a:pt x="45850" y="137551"/>
                </a:lnTo>
                <a:lnTo>
                  <a:pt x="45850" y="1"/>
                </a:lnTo>
                <a:lnTo>
                  <a:pt x="183401" y="1"/>
                </a:lnTo>
                <a:close/>
              </a:path>
            </a:pathLst>
          </a:custGeom>
          <a:solidFill>
            <a:srgbClr val="002060"/>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55021" tIns="0" rIns="55019" bIns="6877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charset="0"/>
              <a:ea typeface="Gill Sans MT" charset="0"/>
              <a:cs typeface="Gill Sans MT" charset="0"/>
            </a:endParaRPr>
          </a:p>
        </p:txBody>
      </p:sp>
    </p:spTree>
    <p:extLst>
      <p:ext uri="{BB962C8B-B14F-4D97-AF65-F5344CB8AC3E}">
        <p14:creationId xmlns:p14="http://schemas.microsoft.com/office/powerpoint/2010/main" val="285988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Disturbances (Abnormalities) of Micturition</a:t>
            </a:r>
            <a:endParaRPr lang="ar-SA"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5" name="Rectangle 1"/>
          <p:cNvSpPr/>
          <p:nvPr/>
        </p:nvSpPr>
        <p:spPr>
          <a:xfrm>
            <a:off x="5170691" y="1666328"/>
            <a:ext cx="6408712" cy="3854901"/>
          </a:xfrm>
          <a:prstGeom prst="rect">
            <a:avLst/>
          </a:prstGeom>
          <a:ln>
            <a:solidFill>
              <a:schemeClr val="bg1">
                <a:lumMod val="65000"/>
              </a:schemeClr>
            </a:solidFill>
            <a:prstDash val="dash"/>
          </a:ln>
        </p:spPr>
        <p:txBody>
          <a:bodyPr wrap="square">
            <a:spAutoFit/>
          </a:bodyPr>
          <a:lstStyle/>
          <a:p>
            <a:pPr marL="285750" marR="0" lvl="0" indent="-285750" algn="l" defTabSz="1015898" rtl="0" eaLnBrk="1" fontAlgn="auto" latinLnBrk="0" hangingPunct="1">
              <a:lnSpc>
                <a:spcPct val="107000"/>
              </a:lnSpc>
              <a:spcBef>
                <a:spcPts val="0"/>
              </a:spcBef>
              <a:spcAft>
                <a:spcPts val="800"/>
              </a:spcAft>
              <a:buClrTx/>
              <a:buSzTx/>
              <a:buFont typeface="Arial"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endParaRPr>
          </a:p>
          <a:p>
            <a:pPr marL="285750" marR="0" lvl="0" indent="-285750" algn="l" defTabSz="1015898" rtl="0" eaLnBrk="1" fontAlgn="auto" latinLnBrk="0" hangingPunct="1">
              <a:lnSpc>
                <a:spcPct val="107000"/>
              </a:lnSpc>
              <a:spcBef>
                <a:spcPts val="0"/>
              </a:spcBef>
              <a:spcAft>
                <a:spcPts val="800"/>
              </a:spcAft>
              <a:buClrTx/>
              <a:buSzTx/>
              <a:buFont typeface="Arial"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If the afferent is denervated </a:t>
            </a:r>
            <a:r>
              <a:rPr kumimoji="0" lang="ar-SA"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انقطع </a:t>
            </a: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you won’t be able to feel the distention of your bladder, your bladder will continue filling and filling with no orders to contract this will result in dribbling of the excess urine</a:t>
            </a:r>
            <a:r>
              <a:rPr kumimoji="0" lang="ar-SA"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 يصير ينقط </a:t>
            </a: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 </a:t>
            </a:r>
          </a:p>
          <a:p>
            <a:pPr marL="285750" marR="0" lvl="0" indent="-285750" algn="l" defTabSz="1015898" rtl="0" eaLnBrk="1" fontAlgn="auto" latinLnBrk="0" hangingPunct="1">
              <a:lnSpc>
                <a:spcPct val="107000"/>
              </a:lnSpc>
              <a:spcBef>
                <a:spcPts val="0"/>
              </a:spcBef>
              <a:spcAft>
                <a:spcPts val="800"/>
              </a:spcAft>
              <a:buClrTx/>
              <a:buSzTx/>
              <a:buFont typeface="Arial"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The urinary bladder lost its ability to contract that’s why they call it atonic bladder “no tone “.</a:t>
            </a:r>
          </a:p>
          <a:p>
            <a:pPr marL="285750" marR="0" lvl="0" indent="-285750" algn="l" defTabSz="1015898" rtl="0" eaLnBrk="1" fontAlgn="auto" latinLnBrk="0" hangingPunct="1">
              <a:lnSpc>
                <a:spcPct val="107000"/>
              </a:lnSpc>
              <a:spcBef>
                <a:spcPts val="0"/>
              </a:spcBef>
              <a:spcAft>
                <a:spcPts val="800"/>
              </a:spcAft>
              <a:buClrTx/>
              <a:buSzTx/>
              <a:buFont typeface="Arial"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Afferent nerve is affected in 2 : diseases diabetes mellitus and tabes dorsalis “syphilis”</a:t>
            </a:r>
            <a:r>
              <a:rPr kumimoji="0" lang="en-US" sz="1400" b="0" i="0" u="none" strike="noStrike" kern="1200" cap="small"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  </a:t>
            </a:r>
            <a:endParaRPr kumimoji="0" lang="ar-SA" sz="1400" b="0" i="0" u="none" strike="noStrike" kern="1200" cap="small"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endParaRPr>
          </a:p>
          <a:p>
            <a:pPr marL="285750" marR="0" lvl="0" indent="-285750" algn="l" defTabSz="1015898"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If both afferent and efferent are damaged the muscle of UB will act as isolated muscles and contract by its self “hypertonic”  </a:t>
            </a:r>
          </a:p>
          <a:p>
            <a:pPr marL="285750" marR="0" lvl="0" indent="-285750" algn="l" defTabSz="1015898"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endParaRPr>
          </a:p>
          <a:p>
            <a:pPr marL="285750" marR="0" lvl="0" indent="-285750" algn="l" defTabSz="1015898"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white">
                    <a:lumMod val="50000"/>
                  </a:prstClr>
                </a:solidFill>
                <a:effectLst/>
                <a:uLnTx/>
                <a:uFillTx/>
                <a:latin typeface="Bookman Old Style"/>
                <a:ea typeface="Calibri" panose="020F0502020204030204" pitchFamily="34" charset="0"/>
                <a:cs typeface="Arial" panose="020B0604020202020204" pitchFamily="34" charset="0"/>
              </a:rPr>
              <a:t>Because the afferent and efferent parts of pelvic nerve are located at the end of spinal cord region called “cauda equina” any injury or tumor to this region will cause bladders’ muscle to be hypertonic.</a:t>
            </a:r>
          </a:p>
          <a:p>
            <a:pPr marL="285750" marR="0" lvl="0" indent="-285750" algn="l" defTabSz="1015898"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lumMod val="65000"/>
                </a:prstClr>
              </a:solidFill>
              <a:effectLst/>
              <a:uLnTx/>
              <a:uFillTx/>
              <a:latin typeface="Bookman Old Style"/>
              <a:ea typeface="Calibri" panose="020F0502020204030204" pitchFamily="34" charset="0"/>
              <a:cs typeface="Arial" panose="020B0604020202020204" pitchFamily="34" charset="0"/>
            </a:endParaRPr>
          </a:p>
        </p:txBody>
      </p:sp>
      <p:sp>
        <p:nvSpPr>
          <p:cNvPr id="6" name="Rectangle 2"/>
          <p:cNvSpPr/>
          <p:nvPr/>
        </p:nvSpPr>
        <p:spPr>
          <a:xfrm>
            <a:off x="816669" y="1854840"/>
            <a:ext cx="3822577" cy="3477875"/>
          </a:xfrm>
          <a:prstGeom prst="rect">
            <a:avLst/>
          </a:prstGeom>
        </p:spPr>
        <p:txBody>
          <a:bodyPr wrap="square">
            <a:spAutoFit/>
          </a:bodyPr>
          <a:lstStyle/>
          <a:p>
            <a:pPr marL="0" marR="0" lvl="0" indent="0" algn="just" defTabSz="1015898"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Tabes dorsalis </a:t>
            </a:r>
            <a:r>
              <a:rPr kumimoji="0" lang="en-US" alt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is a late manifestation of untreated syphilis and is characterized by a triad of clinical symptoms namely gait unsteadiness, lightning pains and urinary incontinence. It occurs due to a slow and progressive degeneration of nerve cells and fibers in spinal cord. It is one of the forms of tertiary syphilis or neurosyphilis .</a:t>
            </a:r>
          </a:p>
        </p:txBody>
      </p:sp>
      <p:sp>
        <p:nvSpPr>
          <p:cNvPr id="7" name="Pentagon 14"/>
          <p:cNvSpPr/>
          <p:nvPr/>
        </p:nvSpPr>
        <p:spPr>
          <a:xfrm>
            <a:off x="465444" y="2448732"/>
            <a:ext cx="144016" cy="144016"/>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5125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ABNORMALITIES OF MICTURITION</a:t>
            </a:r>
            <a:endParaRPr lang="ar-SA"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5" name="Table 1"/>
          <p:cNvGraphicFramePr>
            <a:graphicFrameLocks noGrp="1"/>
          </p:cNvGraphicFramePr>
          <p:nvPr>
            <p:extLst/>
          </p:nvPr>
        </p:nvGraphicFramePr>
        <p:xfrm>
          <a:off x="1269876" y="1243115"/>
          <a:ext cx="8532441" cy="3529517"/>
        </p:xfrm>
        <a:graphic>
          <a:graphicData uri="http://schemas.openxmlformats.org/drawingml/2006/table">
            <a:tbl>
              <a:tblPr rtl="1" firstRow="1" bandRow="1">
                <a:tableStyleId>{5940675A-B579-460E-94D1-54222C63F5DA}</a:tableStyleId>
              </a:tblPr>
              <a:tblGrid>
                <a:gridCol w="3269124">
                  <a:extLst>
                    <a:ext uri="{9D8B030D-6E8A-4147-A177-3AD203B41FA5}">
                      <a16:colId xmlns:a16="http://schemas.microsoft.com/office/drawing/2014/main" xmlns="" val="20000"/>
                    </a:ext>
                  </a:extLst>
                </a:gridCol>
                <a:gridCol w="3648870">
                  <a:extLst>
                    <a:ext uri="{9D8B030D-6E8A-4147-A177-3AD203B41FA5}">
                      <a16:colId xmlns:a16="http://schemas.microsoft.com/office/drawing/2014/main" xmlns="" val="20001"/>
                    </a:ext>
                  </a:extLst>
                </a:gridCol>
                <a:gridCol w="1614447">
                  <a:extLst>
                    <a:ext uri="{9D8B030D-6E8A-4147-A177-3AD203B41FA5}">
                      <a16:colId xmlns:a16="http://schemas.microsoft.com/office/drawing/2014/main" xmlns="" val="20002"/>
                    </a:ext>
                  </a:extLst>
                </a:gridCol>
              </a:tblGrid>
              <a:tr h="3887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Gill Sans MT" panose="020B0502020104020203" pitchFamily="34" charset="0"/>
                        </a:rPr>
                        <a:t>ABNORMALITIES OF MICTURITION</a:t>
                      </a:r>
                    </a:p>
                  </a:txBody>
                  <a:tcPr>
                    <a:lnR w="12700" cap="flat" cmpd="sng" algn="ctr">
                      <a:solidFill>
                        <a:schemeClr val="tx1"/>
                      </a:solidFill>
                      <a:prstDash val="solid"/>
                      <a:round/>
                      <a:headEnd type="none" w="med" len="med"/>
                      <a:tailEnd type="none" w="med" len="med"/>
                    </a:lnR>
                    <a:solidFill>
                      <a:srgbClr val="FEF6F0"/>
                    </a:solidFill>
                  </a:tcPr>
                </a:tc>
                <a:tc hMerge="1">
                  <a:txBody>
                    <a:bodyPr/>
                    <a:lstStyle/>
                    <a:p>
                      <a:pPr rtl="1"/>
                      <a:endParaRPr lang="ar-SA"/>
                    </a:p>
                  </a:txBody>
                  <a:tcPr/>
                </a:tc>
                <a:tc>
                  <a:txBody>
                    <a:bodyPr/>
                    <a:lstStyle/>
                    <a:p>
                      <a:endParaRPr lang="en-US" sz="1600" b="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5928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AUTOMATIC BLADDER</a:t>
                      </a:r>
                    </a:p>
                  </a:txBody>
                  <a:tcPr>
                    <a:solidFill>
                      <a:srgbClr val="F9FC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ATONIC BLADDER</a:t>
                      </a:r>
                    </a:p>
                  </a:txBody>
                  <a:tcPr>
                    <a:lnR w="12700" cap="flat" cmpd="sng" algn="ctr">
                      <a:solidFill>
                        <a:schemeClr val="tx1"/>
                      </a:solidFill>
                      <a:prstDash val="solid"/>
                      <a:round/>
                      <a:headEnd type="none" w="med" len="med"/>
                      <a:tailEnd type="none" w="med" len="med"/>
                    </a:lnR>
                    <a:solidFill>
                      <a:srgbClr val="F9FC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00FF"/>
                        </a:solidFill>
                        <a:effectLst/>
                        <a:latin typeface="Gill Sans MT" panose="020B0502020104020203" pitchFamily="34" charset="0"/>
                        <a:ea typeface="Times New Roman" pitchFamily="18" charset="0"/>
                        <a:cs typeface="Arial"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25097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Spinal Cord Damage </a:t>
                      </a:r>
                      <a:r>
                        <a:rPr kumimoji="0" lang="en-US" sz="1600" b="0" i="0" u="none" strike="noStrike" cap="none" normalizeH="0" baseline="0" dirty="0">
                          <a:ln>
                            <a:noFill/>
                          </a:ln>
                          <a:solidFill>
                            <a:srgbClr val="FF0000"/>
                          </a:solidFill>
                          <a:effectLst/>
                          <a:latin typeface="Gill Sans MT" panose="020B0502020104020203" pitchFamily="34" charset="0"/>
                          <a:ea typeface="Times New Roman" pitchFamily="18" charset="0"/>
                          <a:cs typeface="Arial" pitchFamily="34" charset="0"/>
                        </a:rPr>
                        <a:t>Above the Sacral Region </a:t>
                      </a:r>
                      <a:r>
                        <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resulting in Spinal shock </a:t>
                      </a:r>
                    </a:p>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Gill Sans MT" panose="020B0502020104020203" pitchFamily="34" charset="0"/>
                      </a:endParaRPr>
                    </a:p>
                  </a:txBody>
                  <a:tcP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Sensory nerve fibers from the bladder to the spinal cord are destroyed Crush injury to the sacral region of the spinal cord</a:t>
                      </a:r>
                      <a:r>
                        <a:rPr kumimoji="0" lang="ar-SA"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 </a:t>
                      </a:r>
                      <a:r>
                        <a:rPr kumimoji="0" lang="en-US" sz="1600" b="0" i="1"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and tabes dorsalis</a:t>
                      </a:r>
                      <a:endPar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endParaRPr>
                    </a:p>
                  </a:txBody>
                  <a:tcP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Lesion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2"/>
                  </a:ext>
                </a:extLst>
              </a:tr>
              <a:tr h="137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return of excitability of micturition reflex until typical micturition reflexes returns &amp; then, periodic (but unannounced) bladder emptying occurs which may be controlled by scratching or tickling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Bladder fills to capacity and overflows a few drops at a time through the urethra. This is called </a:t>
                      </a:r>
                      <a:r>
                        <a:rPr kumimoji="0" lang="en-US" sz="1600" b="0" i="1"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overflow incontinence</a:t>
                      </a:r>
                      <a:r>
                        <a:rPr kumimoji="0" lang="en-US" sz="1600" b="0"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a:t>
                      </a:r>
                    </a:p>
                  </a:txBody>
                  <a:tcPr/>
                </a:tc>
                <a:tc>
                  <a:txBody>
                    <a:bodyPr/>
                    <a:lstStyle/>
                    <a:p>
                      <a:pPr algn="ctr"/>
                      <a:r>
                        <a:rPr kumimoji="0" lang="en-US" sz="1600" b="1" i="0" u="none" strike="noStrike" cap="none" normalizeH="0" baseline="0" dirty="0">
                          <a:ln>
                            <a:noFill/>
                          </a:ln>
                          <a:solidFill>
                            <a:schemeClr val="tx1"/>
                          </a:solidFill>
                          <a:effectLst/>
                          <a:latin typeface="Gill Sans MT" panose="020B0502020104020203" pitchFamily="34" charset="0"/>
                          <a:ea typeface="Times New Roman" pitchFamily="18" charset="0"/>
                          <a:cs typeface="Arial" pitchFamily="34" charset="0"/>
                        </a:rPr>
                        <a:t>Feature</a:t>
                      </a:r>
                      <a:endParaRPr lang="en-GB" altLang="en-US" sz="1600" b="1"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xmlns="" val="10003"/>
                  </a:ext>
                </a:extLst>
              </a:tr>
            </a:tbl>
          </a:graphicData>
        </a:graphic>
      </p:graphicFrame>
      <p:sp>
        <p:nvSpPr>
          <p:cNvPr id="6" name="Rectangle 5"/>
          <p:cNvSpPr/>
          <p:nvPr/>
        </p:nvSpPr>
        <p:spPr>
          <a:xfrm>
            <a:off x="260825" y="4772632"/>
            <a:ext cx="11927061" cy="1566309"/>
          </a:xfrm>
          <a:prstGeom prst="bracePair">
            <a:avLst/>
          </a:prstGeom>
          <a:ln>
            <a:solidFill>
              <a:schemeClr val="bg1">
                <a:lumMod val="65000"/>
              </a:schemeClr>
            </a:solidFill>
            <a:prstDash val="dash"/>
          </a:ln>
        </p:spPr>
        <p:txBody>
          <a:bodyPr wrap="square">
            <a:spAutoFit/>
          </a:bodyPr>
          <a:lstStyle/>
          <a:p>
            <a:pPr marL="0" marR="0" lvl="0" indent="0" algn="l" defTabSz="1015898"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Gill Sans MT"/>
                <a:ea typeface="Calibri" panose="020F0502020204030204" pitchFamily="34" charset="0"/>
                <a:cs typeface="Arial" panose="020B0604020202020204" pitchFamily="34" charset="0"/>
              </a:rPr>
              <a:t>If the lesion is in the lumber region “above sacral region i.e. :sacral is intact  parasympathetic works properly and micturition takes place   ” but it doesn’t have higher control “ the defect is in pons ,cerebral cortex and sympathetic supply”  the impulses from pons and cerebral cortex won’t reach the bladder and their control is stopped this person will urinate involuntarily as if he is a baby . </a:t>
            </a:r>
          </a:p>
          <a:p>
            <a:pPr marL="0" marR="0" lvl="0" indent="0" algn="l" defTabSz="1015898"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Gill Sans MT"/>
                <a:ea typeface="Calibri" panose="020F0502020204030204" pitchFamily="34" charset="0"/>
                <a:cs typeface="Arial" panose="020B0604020202020204" pitchFamily="34" charset="0"/>
              </a:rPr>
              <a:t>This happen in people with Quadriplegia as result of car accident these patient at the 1</a:t>
            </a:r>
            <a:r>
              <a:rPr kumimoji="0" lang="en-US" sz="1100" b="0" i="0" u="none" strike="noStrike" kern="1200" cap="none" spc="0" normalizeH="0" baseline="30000" noProof="0" dirty="0">
                <a:ln>
                  <a:noFill/>
                </a:ln>
                <a:solidFill>
                  <a:prstClr val="white">
                    <a:lumMod val="50000"/>
                  </a:prstClr>
                </a:solidFill>
                <a:effectLst/>
                <a:uLnTx/>
                <a:uFillTx/>
                <a:latin typeface="Gill Sans MT"/>
                <a:ea typeface="Calibri" panose="020F0502020204030204" pitchFamily="34" charset="0"/>
                <a:cs typeface="Arial" panose="020B0604020202020204" pitchFamily="34" charset="0"/>
              </a:rPr>
              <a:t>st</a:t>
            </a:r>
            <a:r>
              <a:rPr kumimoji="0" lang="en-US" sz="1100" b="0" i="0" u="none" strike="noStrike" kern="1200" cap="none" spc="0" normalizeH="0" baseline="0" noProof="0" dirty="0">
                <a:ln>
                  <a:noFill/>
                </a:ln>
                <a:solidFill>
                  <a:prstClr val="white">
                    <a:lumMod val="50000"/>
                  </a:prstClr>
                </a:solidFill>
                <a:effectLst/>
                <a:uLnTx/>
                <a:uFillTx/>
                <a:latin typeface="Gill Sans MT"/>
                <a:ea typeface="Calibri" panose="020F0502020204030204" pitchFamily="34" charset="0"/>
                <a:cs typeface="Arial" panose="020B0604020202020204" pitchFamily="34" charset="0"/>
              </a:rPr>
              <a:t> 2 wks  will suffer from shock and urinate by dribbling (because parasympathetic in his body used to get impulses from pons and cerebral cortex in his situation no impulses are transmitted to parasympathetic ) after shock has gone the parasympathetic will restore its function and he will urinate normally but without control. </a:t>
            </a:r>
          </a:p>
          <a:p>
            <a:pPr marL="0" marR="0" lvl="0" indent="0" algn="l" defTabSz="1015898" rtl="0" eaLnBrk="1" fontAlgn="auto" latinLnBrk="0" hangingPunct="1">
              <a:lnSpc>
                <a:spcPct val="107000"/>
              </a:lnSpc>
              <a:spcBef>
                <a:spcPts val="0"/>
              </a:spcBef>
              <a:spcAft>
                <a:spcPts val="800"/>
              </a:spcAft>
              <a:buClrTx/>
              <a:buSzTx/>
              <a:buFontTx/>
              <a:buNone/>
              <a:tabLst/>
              <a:defRPr/>
            </a:pPr>
            <a:r>
              <a:rPr kumimoji="0" lang="ar-SA" sz="1000" b="0" i="0" u="none" strike="noStrike" kern="1200" cap="none" spc="0" normalizeH="0" baseline="0" noProof="0" dirty="0">
                <a:ln>
                  <a:noFill/>
                </a:ln>
                <a:solidFill>
                  <a:prstClr val="white">
                    <a:lumMod val="50000"/>
                  </a:prstClr>
                </a:solidFill>
                <a:effectLst/>
                <a:uLnTx/>
                <a:uFillTx/>
                <a:latin typeface="Gill Sans MT"/>
                <a:ea typeface="Calibri" panose="020F0502020204030204" pitchFamily="34" charset="0"/>
                <a:cs typeface="Arial" panose="020B0604020202020204" pitchFamily="34" charset="0"/>
              </a:rPr>
              <a:t>نحن بالوضع الطبيعي لو أردنا التبول نستطيع التبول بزيادة الضغط على عضلات المعدة لكن في حالة مرضى الشلل الرباعي يقوم المريض بوخزات أو دفع التبول كطريقة للتحكم بالبول لتجنب الإحراج.</a:t>
            </a:r>
          </a:p>
        </p:txBody>
      </p:sp>
      <p:sp>
        <p:nvSpPr>
          <p:cNvPr id="7"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21676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Cont. Disturbances of micturition </a:t>
            </a:r>
            <a:br>
              <a:rPr lang="en-US" dirty="0"/>
            </a:br>
            <a:r>
              <a:rPr lang="en-US" dirty="0"/>
              <a:t>Spinal cord transaction (</a:t>
            </a:r>
            <a:r>
              <a:rPr lang="en-US" dirty="0">
                <a:solidFill>
                  <a:srgbClr val="FF0000"/>
                </a:solidFill>
              </a:rPr>
              <a:t>Above the sacral region</a:t>
            </a:r>
            <a:r>
              <a:rPr lang="en-US" dirty="0"/>
              <a:t>) </a:t>
            </a:r>
            <a:endParaRPr lang="ar-SA"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5" name="Rectangle 1"/>
          <p:cNvSpPr/>
          <p:nvPr/>
        </p:nvSpPr>
        <p:spPr>
          <a:xfrm>
            <a:off x="1057734" y="1143000"/>
            <a:ext cx="7056784" cy="400110"/>
          </a:xfrm>
          <a:prstGeom prst="rect">
            <a:avLst/>
          </a:prstGeom>
          <a:ln>
            <a:noFill/>
          </a:ln>
        </p:spPr>
        <p:txBody>
          <a:bodyPr wrap="square">
            <a:spAutoFit/>
          </a:bodyPr>
          <a:lstStyle/>
          <a:p>
            <a:pPr marL="0" marR="0" lvl="0" indent="0" algn="l" defTabSz="101589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spinal cord transaction consist of </a:t>
            </a:r>
            <a:r>
              <a:rPr kumimoji="0" lang="en-US" sz="2000" b="1" i="0" u="sng" strike="noStrike" kern="1200" cap="none" spc="0" normalizeH="0" baseline="0" noProof="0" dirty="0">
                <a:ln>
                  <a:noFill/>
                </a:ln>
                <a:solidFill>
                  <a:prstClr val="black"/>
                </a:solidFill>
                <a:effectLst/>
                <a:uLnTx/>
                <a:uFillTx/>
                <a:latin typeface="Gill Sans MT" panose="020B0502020104020203" pitchFamily="34" charset="0"/>
                <a:ea typeface="+mn-ea"/>
                <a:cs typeface="+mn-cs"/>
              </a:rPr>
              <a:t>3 stages </a:t>
            </a: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p:txBody>
      </p:sp>
      <p:grpSp>
        <p:nvGrpSpPr>
          <p:cNvPr id="6" name="Group 16"/>
          <p:cNvGrpSpPr/>
          <p:nvPr/>
        </p:nvGrpSpPr>
        <p:grpSpPr>
          <a:xfrm>
            <a:off x="1341884" y="1632342"/>
            <a:ext cx="8856984" cy="3784097"/>
            <a:chOff x="-565388" y="198271"/>
            <a:chExt cx="9065352" cy="2937060"/>
          </a:xfrm>
        </p:grpSpPr>
        <p:sp>
          <p:nvSpPr>
            <p:cNvPr id="7" name="Freeform 17"/>
            <p:cNvSpPr/>
            <p:nvPr/>
          </p:nvSpPr>
          <p:spPr>
            <a:xfrm>
              <a:off x="2812451" y="1559961"/>
              <a:ext cx="489179" cy="91440"/>
            </a:xfrm>
            <a:custGeom>
              <a:avLst/>
              <a:gdLst>
                <a:gd name="connsiteX0" fmla="*/ 0 w 489179"/>
                <a:gd name="connsiteY0" fmla="*/ 45720 h 91440"/>
                <a:gd name="connsiteX1" fmla="*/ 489179 w 489179"/>
                <a:gd name="connsiteY1" fmla="*/ 45720 h 91440"/>
              </a:gdLst>
              <a:ahLst/>
              <a:cxnLst>
                <a:cxn ang="0">
                  <a:pos x="connsiteX0" y="connsiteY0"/>
                </a:cxn>
                <a:cxn ang="0">
                  <a:pos x="connsiteX1" y="connsiteY1"/>
                </a:cxn>
              </a:cxnLst>
              <a:rect l="l" t="t" r="r" b="b"/>
              <a:pathLst>
                <a:path w="489179" h="91440">
                  <a:moveTo>
                    <a:pt x="0" y="45720"/>
                  </a:moveTo>
                  <a:lnTo>
                    <a:pt x="489179" y="45720"/>
                  </a:lnTo>
                </a:path>
              </a:pathLst>
            </a:custGeom>
            <a:noFill/>
            <a:ln w="38735">
              <a:solidFill>
                <a:schemeClr val="bg2">
                  <a:lumMod val="90000"/>
                </a:schemeClr>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4296" tIns="43121" rIns="244295" bIns="43122"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Gill Sans MT" charset="0"/>
                <a:ea typeface="Gill Sans MT" charset="0"/>
                <a:cs typeface="Gill Sans MT" charset="0"/>
              </a:endParaRPr>
            </a:p>
          </p:txBody>
        </p:sp>
        <p:sp>
          <p:nvSpPr>
            <p:cNvPr id="8" name="Freeform 18"/>
            <p:cNvSpPr/>
            <p:nvPr/>
          </p:nvSpPr>
          <p:spPr>
            <a:xfrm>
              <a:off x="-565388" y="198271"/>
              <a:ext cx="3379639" cy="2906261"/>
            </a:xfrm>
            <a:custGeom>
              <a:avLst/>
              <a:gdLst>
                <a:gd name="connsiteX0" fmla="*/ 0 w 2259912"/>
                <a:gd name="connsiteY0" fmla="*/ 0 h 1355947"/>
                <a:gd name="connsiteX1" fmla="*/ 2259912 w 2259912"/>
                <a:gd name="connsiteY1" fmla="*/ 0 h 1355947"/>
                <a:gd name="connsiteX2" fmla="*/ 2259912 w 2259912"/>
                <a:gd name="connsiteY2" fmla="*/ 1355947 h 1355947"/>
                <a:gd name="connsiteX3" fmla="*/ 0 w 2259912"/>
                <a:gd name="connsiteY3" fmla="*/ 1355947 h 1355947"/>
                <a:gd name="connsiteX4" fmla="*/ 0 w 2259912"/>
                <a:gd name="connsiteY4" fmla="*/ 0 h 135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12" h="1355947">
                  <a:moveTo>
                    <a:pt x="0" y="0"/>
                  </a:moveTo>
                  <a:lnTo>
                    <a:pt x="2259912" y="0"/>
                  </a:lnTo>
                  <a:lnTo>
                    <a:pt x="2259912" y="1355947"/>
                  </a:lnTo>
                  <a:lnTo>
                    <a:pt x="0" y="1355947"/>
                  </a:lnTo>
                  <a:lnTo>
                    <a:pt x="0" y="0"/>
                  </a:lnTo>
                  <a:close/>
                </a:path>
              </a:pathLst>
            </a:custGeom>
            <a:solidFill>
              <a:schemeClr val="accent2">
                <a:lumMod val="60000"/>
                <a:lumOff val="40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9FB8CD">
                      <a:lumMod val="50000"/>
                    </a:srgbClr>
                  </a:solidFill>
                  <a:effectLst/>
                  <a:uLnTx/>
                  <a:uFillTx/>
                  <a:latin typeface="Gill Sans MT" panose="020B0502020104020203" pitchFamily="34" charset="0"/>
                  <a:ea typeface="+mn-ea"/>
                  <a:cs typeface="+mn-cs"/>
                </a:rPr>
                <a:t>Stage of spinal shock:</a:t>
              </a:r>
              <a:r>
                <a:rPr kumimoji="0" lang="en-US" sz="2000" b="1"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 </a:t>
              </a:r>
            </a:p>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caused by a sudden separation of the spinal centers from the higher centers that control them, this will cause the spinal centers </a:t>
              </a:r>
              <a:r>
                <a:rPr kumimoji="0" lang="en-US" sz="16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functionless for 2-6 weeks </a:t>
              </a: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the </a:t>
              </a:r>
              <a:r>
                <a:rPr kumimoji="0" lang="en-US" sz="16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micturition reflex will be abolished</a:t>
              </a:r>
            </a:p>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sym typeface="Symbol" panose="05050102010706020507" pitchFamily="18" charset="2"/>
                </a:rPr>
                <a:t></a:t>
              </a:r>
              <a:r>
                <a:rPr kumimoji="0" lang="en-US" alt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US" altLang="en-US" sz="16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“retention with overflow” </a:t>
              </a:r>
              <a:r>
                <a:rPr kumimoji="0" lang="en-US" alt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i.e. the bladder distends until the I.V.P. exceeds the urethral sphincter resistance &amp; so, urine starts to dribble.</a:t>
              </a:r>
            </a:p>
          </p:txBody>
        </p:sp>
        <p:sp>
          <p:nvSpPr>
            <p:cNvPr id="9" name="Freeform 19"/>
            <p:cNvSpPr/>
            <p:nvPr/>
          </p:nvSpPr>
          <p:spPr>
            <a:xfrm>
              <a:off x="5836733" y="1605680"/>
              <a:ext cx="489179" cy="91440"/>
            </a:xfrm>
            <a:custGeom>
              <a:avLst/>
              <a:gdLst>
                <a:gd name="connsiteX0" fmla="*/ 0 w 489179"/>
                <a:gd name="connsiteY0" fmla="*/ 45720 h 91440"/>
                <a:gd name="connsiteX1" fmla="*/ 489179 w 489179"/>
                <a:gd name="connsiteY1" fmla="*/ 45720 h 91440"/>
              </a:gdLst>
              <a:ahLst/>
              <a:cxnLst>
                <a:cxn ang="0">
                  <a:pos x="connsiteX0" y="connsiteY0"/>
                </a:cxn>
                <a:cxn ang="0">
                  <a:pos x="connsiteX1" y="connsiteY1"/>
                </a:cxn>
              </a:cxnLst>
              <a:rect l="l" t="t" r="r" b="b"/>
              <a:pathLst>
                <a:path w="489179" h="91440">
                  <a:moveTo>
                    <a:pt x="0" y="45720"/>
                  </a:moveTo>
                  <a:lnTo>
                    <a:pt x="489179" y="45720"/>
                  </a:lnTo>
                </a:path>
              </a:pathLst>
            </a:custGeom>
            <a:noFill/>
            <a:ln w="38735">
              <a:solidFill>
                <a:schemeClr val="bg2">
                  <a:lumMod val="90000"/>
                </a:schemeClr>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4295" tIns="43121" rIns="244296" bIns="43122"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hueOff val="0"/>
                    <a:satOff val="0"/>
                    <a:lumOff val="0"/>
                    <a:alphaOff val="0"/>
                  </a:prstClr>
                </a:solidFill>
                <a:effectLst/>
                <a:uLnTx/>
                <a:uFillTx/>
                <a:latin typeface="Gill Sans MT" charset="0"/>
                <a:ea typeface="Gill Sans MT" charset="0"/>
                <a:cs typeface="Gill Sans MT" charset="0"/>
              </a:endParaRPr>
            </a:p>
          </p:txBody>
        </p:sp>
        <p:sp>
          <p:nvSpPr>
            <p:cNvPr id="10" name="Freeform 20"/>
            <p:cNvSpPr/>
            <p:nvPr/>
          </p:nvSpPr>
          <p:spPr>
            <a:xfrm>
              <a:off x="3262874" y="229070"/>
              <a:ext cx="2573859" cy="2906261"/>
            </a:xfrm>
            <a:custGeom>
              <a:avLst/>
              <a:gdLst>
                <a:gd name="connsiteX0" fmla="*/ 0 w 2259912"/>
                <a:gd name="connsiteY0" fmla="*/ 0 h 1355947"/>
                <a:gd name="connsiteX1" fmla="*/ 2259912 w 2259912"/>
                <a:gd name="connsiteY1" fmla="*/ 0 h 1355947"/>
                <a:gd name="connsiteX2" fmla="*/ 2259912 w 2259912"/>
                <a:gd name="connsiteY2" fmla="*/ 1355947 h 1355947"/>
                <a:gd name="connsiteX3" fmla="*/ 0 w 2259912"/>
                <a:gd name="connsiteY3" fmla="*/ 1355947 h 1355947"/>
                <a:gd name="connsiteX4" fmla="*/ 0 w 2259912"/>
                <a:gd name="connsiteY4" fmla="*/ 0 h 135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12" h="1355947">
                  <a:moveTo>
                    <a:pt x="0" y="0"/>
                  </a:moveTo>
                  <a:lnTo>
                    <a:pt x="2259912" y="0"/>
                  </a:lnTo>
                  <a:lnTo>
                    <a:pt x="2259912" y="1355947"/>
                  </a:lnTo>
                  <a:lnTo>
                    <a:pt x="0" y="1355947"/>
                  </a:lnTo>
                  <a:lnTo>
                    <a:pt x="0" y="0"/>
                  </a:lnTo>
                  <a:close/>
                </a:path>
              </a:pathLst>
            </a:custGeom>
            <a:solidFill>
              <a:schemeClr val="accent1">
                <a:lumMod val="20000"/>
                <a:lumOff val="80000"/>
                <a:alpha val="86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9FB8CD">
                      <a:lumMod val="50000"/>
                    </a:srgbClr>
                  </a:solidFill>
                  <a:effectLst/>
                  <a:uLnTx/>
                  <a:uFillTx/>
                  <a:latin typeface="Gill Sans MT" panose="020B0502020104020203" pitchFamily="34" charset="0"/>
                  <a:ea typeface="+mn-ea"/>
                  <a:cs typeface="+mn-cs"/>
                </a:rPr>
                <a:t>Stage of recovery: </a:t>
              </a:r>
            </a:p>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1600" b="0" i="0" u="sng" strike="noStrike" kern="1200" cap="none" spc="0" normalizeH="0" baseline="0" noProof="0" dirty="0">
                  <a:ln>
                    <a:noFill/>
                  </a:ln>
                  <a:solidFill>
                    <a:srgbClr val="1F497D"/>
                  </a:solidFill>
                  <a:effectLst/>
                  <a:uLnTx/>
                  <a:uFillTx/>
                  <a:latin typeface="Gill Sans MT" panose="020B0502020104020203" pitchFamily="34" charset="0"/>
                  <a:ea typeface="+mn-ea"/>
                  <a:cs typeface="+mn-cs"/>
                </a:rPr>
                <a:t>Automatic micturition </a:t>
              </a: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occurs as soon as the IVP pressure rises to </a:t>
              </a:r>
              <a:r>
                <a:rPr kumimoji="0" lang="en-US" sz="16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15-20 </a:t>
              </a: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cm water, this will cause micturition reflex.</a:t>
              </a:r>
            </a:p>
          </p:txBody>
        </p:sp>
        <p:sp>
          <p:nvSpPr>
            <p:cNvPr id="11" name="Freeform 22"/>
            <p:cNvSpPr/>
            <p:nvPr/>
          </p:nvSpPr>
          <p:spPr>
            <a:xfrm>
              <a:off x="6240052" y="198271"/>
              <a:ext cx="2259912" cy="2906261"/>
            </a:xfrm>
            <a:custGeom>
              <a:avLst/>
              <a:gdLst>
                <a:gd name="connsiteX0" fmla="*/ 0 w 2259912"/>
                <a:gd name="connsiteY0" fmla="*/ 0 h 1355947"/>
                <a:gd name="connsiteX1" fmla="*/ 2259912 w 2259912"/>
                <a:gd name="connsiteY1" fmla="*/ 0 h 1355947"/>
                <a:gd name="connsiteX2" fmla="*/ 2259912 w 2259912"/>
                <a:gd name="connsiteY2" fmla="*/ 1355947 h 1355947"/>
                <a:gd name="connsiteX3" fmla="*/ 0 w 2259912"/>
                <a:gd name="connsiteY3" fmla="*/ 1355947 h 1355947"/>
                <a:gd name="connsiteX4" fmla="*/ 0 w 2259912"/>
                <a:gd name="connsiteY4" fmla="*/ 0 h 135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912" h="1355947">
                  <a:moveTo>
                    <a:pt x="0" y="0"/>
                  </a:moveTo>
                  <a:lnTo>
                    <a:pt x="2259912" y="0"/>
                  </a:lnTo>
                  <a:lnTo>
                    <a:pt x="2259912" y="1355947"/>
                  </a:lnTo>
                  <a:lnTo>
                    <a:pt x="0" y="1355947"/>
                  </a:lnTo>
                  <a:lnTo>
                    <a:pt x="0" y="0"/>
                  </a:lnTo>
                  <a:close/>
                </a:path>
              </a:pathLst>
            </a:custGeom>
            <a:solidFill>
              <a:schemeClr val="accent2">
                <a:lumMod val="60000"/>
                <a:lumOff val="40000"/>
              </a:schemeClr>
            </a:solidFill>
            <a:ln>
              <a:no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marL="0" marR="0" lvl="0" indent="0" algn="ctr" defTabSz="1066800" rtl="0" eaLnBrk="1" fontAlgn="auto" latinLnBrk="0" hangingPunct="1">
                <a:lnSpc>
                  <a:spcPct val="10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endParaRPr>
            </a:p>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9FB8CD">
                      <a:lumMod val="50000"/>
                    </a:srgbClr>
                  </a:solidFill>
                  <a:effectLst/>
                  <a:uLnTx/>
                  <a:uFillTx/>
                  <a:latin typeface="Gill Sans MT" panose="020B0502020104020203" pitchFamily="34" charset="0"/>
                  <a:ea typeface="+mn-ea"/>
                  <a:cs typeface="+mn-cs"/>
                </a:rPr>
                <a:t>Stage of failure of recovery: </a:t>
              </a:r>
            </a:p>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This stage is caused by toxins and bacterial infection and will lead to abolished micturition reflex then will lead to </a:t>
              </a:r>
              <a:r>
                <a:rPr kumimoji="0" lang="en-US" altLang="en-US" sz="1600" b="1" i="0" u="none" strike="noStrike" kern="0" cap="none" spc="0" normalizeH="0" baseline="0" noProof="0" dirty="0">
                  <a:ln>
                    <a:noFill/>
                  </a:ln>
                  <a:solidFill>
                    <a:prstClr val="black"/>
                  </a:solidFill>
                  <a:effectLst/>
                  <a:uLnTx/>
                  <a:uFillTx/>
                  <a:latin typeface="Gill Sans MT" panose="020B0502020104020203" pitchFamily="34" charset="0"/>
                  <a:ea typeface="MS PGothic" panose="020B0600070205080204" pitchFamily="34" charset="-128"/>
                  <a:cs typeface="Arial"/>
                </a:rPr>
                <a:t>“Retention with overflow”</a:t>
              </a:r>
              <a:r>
                <a:rPr kumimoji="0" lang="en-US" altLang="en-US" sz="1600" b="0" i="0" u="none" strike="noStrike" kern="0" cap="none" spc="0" normalizeH="0" baseline="0" noProof="0" dirty="0">
                  <a:ln>
                    <a:noFill/>
                  </a:ln>
                  <a:solidFill>
                    <a:prstClr val="black"/>
                  </a:solidFill>
                  <a:effectLst/>
                  <a:uLnTx/>
                  <a:uFillTx/>
                  <a:latin typeface="Gill Sans MT" panose="020B0502020104020203" pitchFamily="34" charset="0"/>
                  <a:ea typeface="MS PGothic" panose="020B0600070205080204" pitchFamily="34" charset="-128"/>
                  <a:cs typeface="Arial"/>
                </a:rPr>
                <a:t>.</a:t>
              </a:r>
            </a:p>
            <a:p>
              <a:pPr marL="0" marR="0" lvl="0" indent="0" algn="ctr" defTabSz="1066800" rtl="0" eaLnBrk="1" fontAlgn="auto" latinLnBrk="0" hangingPunct="1">
                <a:lnSpc>
                  <a:spcPct val="10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ctr" defTabSz="1066800" rtl="0" eaLnBrk="1" fontAlgn="auto" latinLnBrk="0" hangingPunct="1">
                <a:lnSpc>
                  <a:spcPct val="10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Gill Sans MT" charset="0"/>
                <a:ea typeface="Gill Sans MT" charset="0"/>
                <a:cs typeface="Gill Sans MT" charset="0"/>
              </a:endParaRPr>
            </a:p>
          </p:txBody>
        </p:sp>
      </p:grpSp>
      <p:sp>
        <p:nvSpPr>
          <p:cNvPr id="12" name="Pentagon 14"/>
          <p:cNvSpPr/>
          <p:nvPr/>
        </p:nvSpPr>
        <p:spPr>
          <a:xfrm>
            <a:off x="812354" y="1271047"/>
            <a:ext cx="144016" cy="144016"/>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589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Rectangle 6"/>
          <p:cNvSpPr>
            <a:spLocks noChangeArrowheads="1"/>
          </p:cNvSpPr>
          <p:nvPr/>
        </p:nvSpPr>
        <p:spPr bwMode="auto">
          <a:xfrm>
            <a:off x="2932838" y="5576989"/>
            <a:ext cx="6408712" cy="677108"/>
          </a:xfrm>
          <a:prstGeom prst="rect">
            <a:avLst/>
          </a:prstGeom>
          <a:noFill/>
          <a:ln w="9525">
            <a:solidFill>
              <a:schemeClr val="bg1">
                <a:lumMod val="50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1015898"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lumMod val="50000"/>
                  </a:prstClr>
                </a:solidFill>
                <a:effectLst/>
                <a:uLnTx/>
                <a:uFillTx/>
                <a:latin typeface="Bookman Old Style"/>
                <a:ea typeface="Times New Roman" panose="02020603050405020304" pitchFamily="18" charset="0"/>
                <a:cs typeface="+mn-cs"/>
              </a:rPr>
              <a:t>Dr.Mannan </a:t>
            </a:r>
            <a:r>
              <a:rPr kumimoji="0" lang="en-US" altLang="en-US" sz="1400" b="1" i="0" u="none" strike="noStrike" kern="1200" cap="none" spc="0" normalizeH="0" baseline="0" noProof="0" dirty="0">
                <a:ln>
                  <a:noFill/>
                </a:ln>
                <a:solidFill>
                  <a:prstClr val="white">
                    <a:lumMod val="50000"/>
                  </a:prstClr>
                </a:solidFill>
                <a:effectLst/>
                <a:uLnTx/>
                <a:uFillTx/>
                <a:latin typeface="Bookman Old Style"/>
                <a:ea typeface="Times New Roman" panose="02020603050405020304" pitchFamily="18" charset="0"/>
                <a:cs typeface="+mn-cs"/>
              </a:rPr>
              <a:t>mentioned this s</a:t>
            </a:r>
            <a:r>
              <a:rPr kumimoji="0" lang="en-US" altLang="en-US" sz="1400" b="1" i="0" u="none" strike="noStrike" kern="1200" cap="none" spc="0" normalizeH="0" baseline="0" noProof="0" dirty="0">
                <a:ln>
                  <a:noFill/>
                </a:ln>
                <a:solidFill>
                  <a:prstClr val="white">
                    <a:lumMod val="50000"/>
                  </a:prstClr>
                </a:solidFill>
                <a:effectLst/>
                <a:uLnTx/>
                <a:uFillTx/>
                <a:latin typeface="Bookman Old Style"/>
                <a:ea typeface="Times New Roman" panose="02020603050405020304" pitchFamily="18" charset="0"/>
                <a:cs typeface="Arial" panose="020B0604020202020204" pitchFamily="34" charset="0"/>
              </a:rPr>
              <a:t>cenario</a:t>
            </a:r>
            <a:r>
              <a:rPr kumimoji="0" lang="en-US" altLang="en-US" sz="1400" b="1" i="0" u="none" strike="noStrike" kern="1200" cap="none" spc="0" normalizeH="0" baseline="0" noProof="0" dirty="0">
                <a:ln>
                  <a:noFill/>
                </a:ln>
                <a:solidFill>
                  <a:prstClr val="white">
                    <a:lumMod val="50000"/>
                  </a:prstClr>
                </a:solidFill>
                <a:effectLst/>
                <a:uLnTx/>
                <a:uFillTx/>
                <a:latin typeface="Bookman Old Style"/>
                <a:ea typeface="Times New Roman" panose="02020603050405020304" pitchFamily="18" charset="0"/>
                <a:cs typeface="+mn-cs"/>
              </a:rPr>
              <a:t> </a:t>
            </a:r>
            <a:r>
              <a:rPr kumimoji="0" lang="en-US" altLang="en-US" sz="1400" b="1" i="0" u="none" strike="noStrike" kern="1200" cap="none" spc="0" normalizeH="0" baseline="0" noProof="0" dirty="0">
                <a:ln>
                  <a:noFill/>
                </a:ln>
                <a:solidFill>
                  <a:prstClr val="white">
                    <a:lumMod val="50000"/>
                  </a:prstClr>
                </a:solidFill>
                <a:effectLst/>
                <a:uLnTx/>
                <a:uFillTx/>
                <a:latin typeface="Bookman Old Style"/>
                <a:ea typeface="+mn-ea"/>
                <a:cs typeface="+mn-cs"/>
              </a:rPr>
              <a:t>at the beginning of lecture :</a:t>
            </a:r>
            <a:endParaRPr kumimoji="0" lang="en-US" altLang="en-US" sz="1050" b="0" i="0" u="none" strike="noStrike" kern="1200" cap="none" spc="0" normalizeH="0" baseline="0" noProof="0" dirty="0">
              <a:ln>
                <a:noFill/>
              </a:ln>
              <a:solidFill>
                <a:prstClr val="white">
                  <a:lumMod val="50000"/>
                </a:prstClr>
              </a:solidFill>
              <a:effectLst/>
              <a:uLnTx/>
              <a:uFillTx/>
              <a:latin typeface="Bookman Old Style"/>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white">
                    <a:lumMod val="50000"/>
                  </a:prstClr>
                </a:solidFill>
                <a:effectLst/>
                <a:uLnTx/>
                <a:uFillTx/>
                <a:latin typeface="Bookman Old Style"/>
                <a:ea typeface="Times New Roman" panose="02020603050405020304" pitchFamily="18" charset="0"/>
                <a:cs typeface="Arial" panose="020B0604020202020204" pitchFamily="34" charset="0"/>
              </a:rPr>
              <a:t>middle aged patient came to ER due to car accident on x-ray , they found that the patient has broken his lumber vertebrae L3 and L4 which result in paralysis . After 2-3 wks he suffered from involuntary urination.</a:t>
            </a:r>
            <a:endParaRPr kumimoji="0" lang="en-US" altLang="en-US" sz="1600" b="0" i="0" u="none" strike="noStrike" kern="1200" cap="none" spc="0" normalizeH="0" baseline="0" noProof="0" dirty="0">
              <a:ln>
                <a:noFill/>
              </a:ln>
              <a:solidFill>
                <a:prstClr val="white">
                  <a:lumMod val="50000"/>
                </a:prstClr>
              </a:solidFill>
              <a:effectLst/>
              <a:uLnTx/>
              <a:uFillTx/>
              <a:latin typeface="Bookman Old Style"/>
              <a:ea typeface="+mn-ea"/>
              <a:cs typeface="+mn-cs"/>
            </a:endParaRPr>
          </a:p>
        </p:txBody>
      </p:sp>
    </p:spTree>
    <p:extLst>
      <p:ext uri="{BB962C8B-B14F-4D97-AF65-F5344CB8AC3E}">
        <p14:creationId xmlns:p14="http://schemas.microsoft.com/office/powerpoint/2010/main" val="202524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Reflex &amp; voluntary control of micturition ( summary ) </a:t>
            </a:r>
            <a:endParaRPr lang="ar-SA"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035" y="1321051"/>
            <a:ext cx="7128792" cy="492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42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sz="quarter" idx="1"/>
          </p:nvPr>
        </p:nvSpPr>
        <p:spPr>
          <a:xfrm>
            <a:off x="609461" y="1371560"/>
            <a:ext cx="10813544" cy="4937760"/>
          </a:xfrm>
        </p:spPr>
        <p:txBody>
          <a:bodyPr>
            <a:normAutofit/>
          </a:bodyPr>
          <a:lstStyle/>
          <a:p>
            <a:pPr>
              <a:buFont typeface="Courier New" panose="02070309020205020404" pitchFamily="49" charset="0"/>
              <a:buChar char="o"/>
            </a:pPr>
            <a:endParaRPr lang="en-US" sz="3100" dirty="0">
              <a:solidFill>
                <a:schemeClr val="accent1">
                  <a:lumMod val="75000"/>
                </a:schemeClr>
              </a:solidFill>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r>
              <a:rPr lang="en-US" sz="2400" dirty="0">
                <a:ea typeface="Malgun Gothic Semilight" panose="020B0502040204020203" pitchFamily="34" charset="-128"/>
                <a:cs typeface="Arabic Typesetting" panose="03020402040406030203" pitchFamily="66" charset="-78"/>
              </a:rPr>
              <a:t>Identify and describe the Functional Anatomy of Urinary Bladder.</a:t>
            </a:r>
          </a:p>
          <a:p>
            <a:pPr>
              <a:buFont typeface="Courier New" panose="02070309020205020404" pitchFamily="49" charset="0"/>
              <a:buChar char="o"/>
            </a:pPr>
            <a:r>
              <a:rPr lang="en-US" sz="2400" dirty="0">
                <a:ea typeface="Malgun Gothic Semilight" panose="020B0502040204020203" pitchFamily="34" charset="-128"/>
                <a:cs typeface="Arabic Typesetting" panose="03020402040406030203" pitchFamily="66" charset="-78"/>
              </a:rPr>
              <a:t>Describe the mechanism of filling and emptying of the urinary bladder.</a:t>
            </a:r>
          </a:p>
          <a:p>
            <a:pPr>
              <a:buFont typeface="Courier New" panose="02070309020205020404" pitchFamily="49" charset="0"/>
              <a:buChar char="o"/>
            </a:pPr>
            <a:r>
              <a:rPr lang="en-US" sz="2400" dirty="0" err="1">
                <a:ea typeface="Malgun Gothic Semilight" panose="020B0502040204020203" pitchFamily="34" charset="-128"/>
                <a:cs typeface="Arabic Typesetting" panose="03020402040406030203" pitchFamily="66" charset="-78"/>
              </a:rPr>
              <a:t>Cystometrogram</a:t>
            </a:r>
            <a:r>
              <a:rPr lang="en-US" sz="2400" dirty="0">
                <a:ea typeface="Malgun Gothic Semilight" panose="020B0502040204020203" pitchFamily="34" charset="-128"/>
                <a:cs typeface="Arabic Typesetting" panose="03020402040406030203" pitchFamily="66" charset="-78"/>
              </a:rPr>
              <a:t>.</a:t>
            </a:r>
          </a:p>
          <a:p>
            <a:pPr>
              <a:buFont typeface="Courier New" panose="02070309020205020404" pitchFamily="49" charset="0"/>
              <a:buChar char="o"/>
            </a:pPr>
            <a:r>
              <a:rPr lang="en-US" sz="2400" dirty="0">
                <a:ea typeface="Malgun Gothic Semilight" panose="020B0502040204020203" pitchFamily="34" charset="-128"/>
                <a:cs typeface="Arabic Typesetting" panose="03020402040406030203" pitchFamily="66" charset="-78"/>
              </a:rPr>
              <a:t>Appreciate neurogenic control of the mechanism of micturition and its disorders.</a:t>
            </a: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2</a:t>
            </a:fld>
            <a:endParaRPr lang="en-US" dirty="0"/>
          </a:p>
        </p:txBody>
      </p:sp>
      <p:sp>
        <p:nvSpPr>
          <p:cNvPr id="5" name="TextBox 4"/>
          <p:cNvSpPr txBox="1"/>
          <p:nvPr/>
        </p:nvSpPr>
        <p:spPr>
          <a:xfrm>
            <a:off x="608941" y="1393233"/>
            <a:ext cx="10606335" cy="307777"/>
          </a:xfrm>
          <a:prstGeom prst="rect">
            <a:avLst/>
          </a:prstGeom>
          <a:noFill/>
        </p:spPr>
        <p:txBody>
          <a:bodyPr wrap="square" rtlCol="0">
            <a:spAutoFit/>
          </a:bodyPr>
          <a:lstStyle/>
          <a:p>
            <a:r>
              <a:rPr lang="en-US" sz="1400" dirty="0"/>
              <a:t>This work does not contain any notes from the females’ doctor as she asked us to study the lecture and refer to her for </a:t>
            </a:r>
            <a:r>
              <a:rPr lang="en-US" sz="1400"/>
              <a:t>any questions.</a:t>
            </a:r>
          </a:p>
        </p:txBody>
      </p:sp>
    </p:spTree>
    <p:extLst>
      <p:ext uri="{BB962C8B-B14F-4D97-AF65-F5344CB8AC3E}">
        <p14:creationId xmlns:p14="http://schemas.microsoft.com/office/powerpoint/2010/main" val="41109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90" y="94105"/>
            <a:ext cx="6172200" cy="990600"/>
          </a:xfrm>
        </p:spPr>
        <p:txBody>
          <a:bodyPr>
            <a:normAutofit/>
          </a:bodyPr>
          <a:lstStyle/>
          <a:p>
            <a:pPr algn="ctr"/>
            <a:r>
              <a:rPr lang="en-US" sz="4000" b="1" dirty="0">
                <a:solidFill>
                  <a:schemeClr val="bg2">
                    <a:lumMod val="50000"/>
                  </a:schemeClr>
                </a:solidFill>
              </a:rPr>
              <a:t>Thank you! </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5" name="Content Placeholder 2"/>
          <p:cNvSpPr txBox="1">
            <a:spLocks/>
          </p:cNvSpPr>
          <p:nvPr/>
        </p:nvSpPr>
        <p:spPr>
          <a:xfrm>
            <a:off x="8398669" y="3881025"/>
            <a:ext cx="3358109"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9449" y="2231720"/>
            <a:ext cx="449302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98668" y="2912616"/>
            <a:ext cx="1854206" cy="114997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2" name="Rectangle 11"/>
          <p:cNvSpPr/>
          <p:nvPr/>
        </p:nvSpPr>
        <p:spPr>
          <a:xfrm>
            <a:off x="2422004" y="1634826"/>
            <a:ext cx="9334774" cy="400110"/>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1" name="Rectangle 10"/>
          <p:cNvSpPr/>
          <p:nvPr/>
        </p:nvSpPr>
        <p:spPr>
          <a:xfrm>
            <a:off x="8398668" y="5432711"/>
            <a:ext cx="3358110" cy="861774"/>
          </a:xfrm>
          <a:prstGeom prst="rect">
            <a:avLst/>
          </a:prstGeom>
        </p:spPr>
        <p:txBody>
          <a:bodyPr wrap="square">
            <a:spAutoFit/>
          </a:bodyPr>
          <a:lstStyle/>
          <a:p>
            <a:r>
              <a:rPr lang="en-US" sz="1600" b="1" dirty="0">
                <a:solidFill>
                  <a:srgbClr val="DDE9EC">
                    <a:lumMod val="50000"/>
                  </a:srgbClr>
                </a:solidFill>
              </a:rPr>
              <a:t>Special thanks to </a:t>
            </a:r>
            <a:r>
              <a:rPr lang="en-US" sz="1600" b="1" dirty="0">
                <a:solidFill>
                  <a:srgbClr val="FF0000"/>
                </a:solidFill>
              </a:rPr>
              <a:t>Team435’s</a:t>
            </a:r>
            <a:r>
              <a:rPr lang="en-US" sz="1600" b="1" dirty="0">
                <a:solidFill>
                  <a:srgbClr val="DDE9EC">
                    <a:lumMod val="50000"/>
                  </a:srgbClr>
                </a:solidFill>
              </a:rPr>
              <a:t> Leaders: </a:t>
            </a:r>
            <a:r>
              <a:rPr lang="en-US" sz="1600" b="1" dirty="0" err="1">
                <a:solidFill>
                  <a:srgbClr val="DDE9EC">
                    <a:lumMod val="50000"/>
                  </a:srgbClr>
                </a:solidFill>
              </a:rPr>
              <a:t>Meshal</a:t>
            </a:r>
            <a:r>
              <a:rPr lang="en-US" sz="1600" b="1" dirty="0">
                <a:solidFill>
                  <a:srgbClr val="DDE9EC">
                    <a:lumMod val="50000"/>
                  </a:srgbClr>
                </a:solidFill>
              </a:rPr>
              <a:t> </a:t>
            </a:r>
            <a:r>
              <a:rPr lang="en-US" sz="1600" b="1" dirty="0" err="1">
                <a:solidFill>
                  <a:srgbClr val="DDE9EC">
                    <a:lumMod val="50000"/>
                  </a:srgbClr>
                </a:solidFill>
              </a:rPr>
              <a:t>Alhazmy</a:t>
            </a:r>
            <a:r>
              <a:rPr lang="en-US" sz="1600" b="1" dirty="0">
                <a:solidFill>
                  <a:srgbClr val="DDE9EC">
                    <a:lumMod val="50000"/>
                  </a:srgbClr>
                </a:solidFill>
              </a:rPr>
              <a:t> &amp; </a:t>
            </a:r>
            <a:r>
              <a:rPr lang="en-US" sz="1600" b="1" dirty="0" err="1">
                <a:solidFill>
                  <a:srgbClr val="DDE9EC">
                    <a:lumMod val="50000"/>
                  </a:srgbClr>
                </a:solidFill>
              </a:rPr>
              <a:t>Khawla</a:t>
            </a:r>
            <a:r>
              <a:rPr lang="en-US" sz="1600" b="1" dirty="0">
                <a:solidFill>
                  <a:srgbClr val="DDE9EC">
                    <a:lumMod val="50000"/>
                  </a:srgbClr>
                </a:solidFill>
              </a:rPr>
              <a:t> </a:t>
            </a:r>
            <a:r>
              <a:rPr lang="en-US" sz="1600" b="1" dirty="0" err="1">
                <a:solidFill>
                  <a:srgbClr val="DDE9EC">
                    <a:lumMod val="50000"/>
                  </a:srgbClr>
                </a:solidFill>
              </a:rPr>
              <a:t>Alammari</a:t>
            </a:r>
            <a:r>
              <a:rPr lang="en-US" sz="1600" b="1" dirty="0">
                <a:solidFill>
                  <a:srgbClr val="DDE9EC">
                    <a:lumMod val="50000"/>
                  </a:srgbClr>
                </a:solidFill>
              </a:rPr>
              <a:t> and members!</a:t>
            </a:r>
          </a:p>
        </p:txBody>
      </p:sp>
      <p:sp>
        <p:nvSpPr>
          <p:cNvPr id="3" name="Rectangle 2"/>
          <p:cNvSpPr/>
          <p:nvPr/>
        </p:nvSpPr>
        <p:spPr>
          <a:xfrm>
            <a:off x="2943977" y="3252117"/>
            <a:ext cx="3007445" cy="110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DDE9EC">
                  <a:lumMod val="75000"/>
                </a:srgbClr>
              </a:solidFill>
            </a:endParaRPr>
          </a:p>
        </p:txBody>
      </p:sp>
      <p:sp>
        <p:nvSpPr>
          <p:cNvPr id="13" name="Title 1"/>
          <p:cNvSpPr txBox="1">
            <a:spLocks/>
          </p:cNvSpPr>
          <p:nvPr/>
        </p:nvSpPr>
        <p:spPr>
          <a:xfrm>
            <a:off x="8398668" y="4835302"/>
            <a:ext cx="2981278" cy="445355"/>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1800" dirty="0">
                <a:solidFill>
                  <a:schemeClr val="bg2">
                    <a:lumMod val="50000"/>
                  </a:schemeClr>
                </a:solidFill>
                <a:latin typeface="+mn-lt"/>
                <a:hlinkClick r:id="rId4"/>
              </a:rPr>
              <a:t>Link to Editing File </a:t>
            </a:r>
            <a:endParaRPr lang="en-US" sz="1400" dirty="0">
              <a:latin typeface="+mn-lt"/>
            </a:endParaRPr>
          </a:p>
        </p:txBody>
      </p:sp>
      <p:sp>
        <p:nvSpPr>
          <p:cNvPr id="16" name="TextBox 15"/>
          <p:cNvSpPr txBox="1"/>
          <p:nvPr/>
        </p:nvSpPr>
        <p:spPr>
          <a:xfrm>
            <a:off x="609449" y="4971046"/>
            <a:ext cx="6974135" cy="1354217"/>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p>
          <a:p>
            <a:pPr marL="285750" indent="-285750">
              <a:buFont typeface="Arial" panose="020B0604020202020204" pitchFamily="34" charset="0"/>
              <a:buChar char="•"/>
            </a:pPr>
            <a:r>
              <a:rPr lang="en-US" sz="1800" dirty="0">
                <a:solidFill>
                  <a:srgbClr val="FF0000"/>
                </a:solidFill>
              </a:rPr>
              <a:t>435 Team.</a:t>
            </a:r>
          </a:p>
          <a:p>
            <a:pPr marL="285750" indent="-285750">
              <a:buFont typeface="Arial" panose="020B0604020202020204" pitchFamily="34" charset="0"/>
              <a:buChar char="•"/>
            </a:pPr>
            <a:r>
              <a:rPr lang="en-US" sz="1600" dirty="0">
                <a:solidFill>
                  <a:srgbClr val="464653"/>
                </a:solidFill>
              </a:rPr>
              <a:t>Guyton and Hall Textbook of Medical Physiology (13</a:t>
            </a:r>
            <a:r>
              <a:rPr lang="en-US" sz="1600" baseline="30000" dirty="0">
                <a:solidFill>
                  <a:srgbClr val="464653"/>
                </a:solidFill>
              </a:rPr>
              <a:t>th</a:t>
            </a:r>
            <a:r>
              <a:rPr lang="en-US" sz="1600" dirty="0">
                <a:solidFill>
                  <a:srgbClr val="464653"/>
                </a:solidFill>
              </a:rPr>
              <a:t> Edition).</a:t>
            </a:r>
          </a:p>
          <a:p>
            <a:pPr marL="285750" indent="-285750">
              <a:buFont typeface="Arial" panose="020B0604020202020204" pitchFamily="34" charset="0"/>
              <a:buChar char="•"/>
            </a:pPr>
            <a:r>
              <a:rPr lang="en-US" sz="1600" dirty="0">
                <a:solidFill>
                  <a:srgbClr val="464653"/>
                </a:solidFill>
              </a:rPr>
              <a:t>Linda (5</a:t>
            </a:r>
            <a:r>
              <a:rPr lang="en-US" sz="1600" baseline="30000" dirty="0">
                <a:solidFill>
                  <a:srgbClr val="464653"/>
                </a:solidFill>
              </a:rPr>
              <a:t>th</a:t>
            </a:r>
            <a:r>
              <a:rPr lang="en-US" sz="1600" dirty="0">
                <a:solidFill>
                  <a:srgbClr val="464653"/>
                </a:solidFill>
              </a:rPr>
              <a:t> Edition).</a:t>
            </a:r>
          </a:p>
        </p:txBody>
      </p:sp>
      <p:sp>
        <p:nvSpPr>
          <p:cNvPr id="17" name="Rectangle 16"/>
          <p:cNvSpPr/>
          <p:nvPr/>
        </p:nvSpPr>
        <p:spPr>
          <a:xfrm>
            <a:off x="2943976" y="2909052"/>
            <a:ext cx="2879569" cy="615030"/>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a:solidFill>
                  <a:srgbClr val="DDE9EC">
                    <a:lumMod val="75000"/>
                  </a:srgbClr>
                </a:solidFill>
              </a:rPr>
              <a:t>Hassan </a:t>
            </a:r>
            <a:r>
              <a:rPr lang="en-US" sz="1800" dirty="0" err="1">
                <a:solidFill>
                  <a:srgbClr val="DDE9EC">
                    <a:lumMod val="75000"/>
                  </a:srgbClr>
                </a:solidFill>
              </a:rPr>
              <a:t>Alshammari</a:t>
            </a:r>
            <a:endParaRPr lang="en-US" sz="1800" dirty="0">
              <a:solidFill>
                <a:srgbClr val="DDE9EC">
                  <a:lumMod val="75000"/>
                </a:srgbClr>
              </a:solidFill>
            </a:endParaRPr>
          </a:p>
        </p:txBody>
      </p:sp>
      <p:sp>
        <p:nvSpPr>
          <p:cNvPr id="18" name="Rectangle 8"/>
          <p:cNvSpPr/>
          <p:nvPr/>
        </p:nvSpPr>
        <p:spPr>
          <a:xfrm>
            <a:off x="697322" y="2908061"/>
            <a:ext cx="2879569" cy="878179"/>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Aseel</a:t>
            </a:r>
            <a:r>
              <a:rPr lang="en-US" sz="1800" dirty="0">
                <a:solidFill>
                  <a:srgbClr val="DDE9EC">
                    <a:lumMod val="75000"/>
                  </a:srgbClr>
                </a:solidFill>
              </a:rPr>
              <a:t> </a:t>
            </a:r>
            <a:r>
              <a:rPr lang="en-US" sz="1800" dirty="0" err="1" smtClean="0">
                <a:solidFill>
                  <a:srgbClr val="DDE9EC">
                    <a:lumMod val="75000"/>
                  </a:srgbClr>
                </a:solidFill>
              </a:rPr>
              <a:t>Alsulimani</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Laila </a:t>
            </a:r>
            <a:r>
              <a:rPr lang="en-US" sz="1800" dirty="0" err="1" smtClean="0">
                <a:solidFill>
                  <a:srgbClr val="DDE9EC">
                    <a:lumMod val="75000"/>
                  </a:srgbClr>
                </a:solidFill>
              </a:rPr>
              <a:t>Mathkour</a:t>
            </a:r>
            <a:endParaRPr lang="en-US" sz="1800" dirty="0">
              <a:solidFill>
                <a:srgbClr val="DDE9EC">
                  <a:lumMod val="75000"/>
                </a:srgbClr>
              </a:solidFill>
            </a:endParaRPr>
          </a:p>
        </p:txBody>
      </p:sp>
    </p:spTree>
    <p:extLst>
      <p:ext uri="{BB962C8B-B14F-4D97-AF65-F5344CB8AC3E}">
        <p14:creationId xmlns:p14="http://schemas.microsoft.com/office/powerpoint/2010/main" val="80170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Urinary bladder</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21804" y="1219200"/>
            <a:ext cx="10957599" cy="697632"/>
          </a:xfrm>
        </p:spPr>
        <p:txBody>
          <a:bodyPr>
            <a:normAutofit lnSpcReduction="10000"/>
          </a:bodyPr>
          <a:lstStyle/>
          <a:p>
            <a:r>
              <a:rPr lang="en-US" sz="2000" dirty="0">
                <a:latin typeface="Gill Sans MT" panose="020B0502020104020203" pitchFamily="34" charset="0"/>
              </a:rPr>
              <a:t>The bladder is located in the </a:t>
            </a:r>
            <a:r>
              <a:rPr lang="en-US" sz="2000" dirty="0">
                <a:solidFill>
                  <a:srgbClr val="FF0000"/>
                </a:solidFill>
                <a:latin typeface="Gill Sans MT" panose="020B0502020104020203" pitchFamily="34" charset="0"/>
              </a:rPr>
              <a:t>pelvic cavity </a:t>
            </a:r>
            <a:r>
              <a:rPr lang="en-US" sz="2000" dirty="0">
                <a:latin typeface="Gill Sans MT" panose="020B0502020104020203" pitchFamily="34" charset="0"/>
              </a:rPr>
              <a:t>when it becomes</a:t>
            </a:r>
            <a:r>
              <a:rPr lang="en-US" sz="2000" dirty="0">
                <a:solidFill>
                  <a:srgbClr val="7030A0"/>
                </a:solidFill>
                <a:latin typeface="Gill Sans MT" panose="020B0502020104020203" pitchFamily="34" charset="0"/>
              </a:rPr>
              <a:t> </a:t>
            </a:r>
            <a:r>
              <a:rPr lang="en-US" sz="2000" dirty="0">
                <a:solidFill>
                  <a:srgbClr val="FF0000"/>
                </a:solidFill>
                <a:latin typeface="Gill Sans MT" panose="020B0502020104020203" pitchFamily="34" charset="0"/>
              </a:rPr>
              <a:t>empty</a:t>
            </a:r>
            <a:r>
              <a:rPr lang="en-US" sz="2000" dirty="0">
                <a:latin typeface="Gill Sans MT" panose="020B0502020104020203" pitchFamily="34" charset="0"/>
              </a:rPr>
              <a:t>, but it </a:t>
            </a:r>
            <a:r>
              <a:rPr lang="en-US" sz="2000" dirty="0">
                <a:solidFill>
                  <a:srgbClr val="FF0000"/>
                </a:solidFill>
                <a:latin typeface="Gill Sans MT" panose="020B0502020104020203" pitchFamily="34" charset="0"/>
              </a:rPr>
              <a:t>expands</a:t>
            </a:r>
            <a:r>
              <a:rPr lang="en-US" sz="2000" dirty="0">
                <a:latin typeface="Gill Sans MT" panose="020B0502020104020203" pitchFamily="34" charset="0"/>
              </a:rPr>
              <a:t> superiorly to the </a:t>
            </a:r>
            <a:r>
              <a:rPr lang="en-US" sz="2000" dirty="0">
                <a:solidFill>
                  <a:srgbClr val="FF0000"/>
                </a:solidFill>
                <a:latin typeface="Gill Sans MT" panose="020B0502020104020203" pitchFamily="34" charset="0"/>
              </a:rPr>
              <a:t>abdominal cavity </a:t>
            </a:r>
            <a:r>
              <a:rPr lang="en-US" sz="2000" dirty="0">
                <a:latin typeface="Gill Sans MT" panose="020B0502020104020203" pitchFamily="34" charset="0"/>
              </a:rPr>
              <a:t>when it becomes</a:t>
            </a:r>
            <a:r>
              <a:rPr lang="en-US" sz="2000" dirty="0">
                <a:solidFill>
                  <a:srgbClr val="7030A0"/>
                </a:solidFill>
                <a:latin typeface="Gill Sans MT" panose="020B0502020104020203" pitchFamily="34" charset="0"/>
              </a:rPr>
              <a:t> </a:t>
            </a:r>
            <a:r>
              <a:rPr lang="en-US" sz="2000" dirty="0">
                <a:solidFill>
                  <a:srgbClr val="FF0000"/>
                </a:solidFill>
                <a:latin typeface="Gill Sans MT" panose="020B0502020104020203" pitchFamily="34" charset="0"/>
              </a:rPr>
              <a:t>full.</a:t>
            </a:r>
            <a:endParaRPr lang="en-US" sz="3200" dirty="0">
              <a:latin typeface="Gill Sans MT" panose="020B0502020104020203" pitchFamily="34" charset="0"/>
            </a:endParaRP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508505511"/>
              </p:ext>
            </p:extLst>
          </p:nvPr>
        </p:nvGraphicFramePr>
        <p:xfrm>
          <a:off x="621804" y="4149080"/>
          <a:ext cx="4999045"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417970885"/>
              </p:ext>
            </p:extLst>
          </p:nvPr>
        </p:nvGraphicFramePr>
        <p:xfrm>
          <a:off x="621804" y="1844824"/>
          <a:ext cx="4968552"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C:\Users\Aseel\Desktop\Picture11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8468" y="1844824"/>
            <a:ext cx="4608512" cy="2232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cademic.kellogg.edu/herbrandsonc/bio201_mckinley/f27-9a_urinary_bladder_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8468" y="4356883"/>
            <a:ext cx="4608512" cy="188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41250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5" name="Diagram 4"/>
          <p:cNvGraphicFramePr/>
          <p:nvPr>
            <p:extLst>
              <p:ext uri="{D42A27DB-BD31-4B8C-83A1-F6EECF244321}">
                <p14:modId xmlns:p14="http://schemas.microsoft.com/office/powerpoint/2010/main" val="1138439237"/>
              </p:ext>
            </p:extLst>
          </p:nvPr>
        </p:nvGraphicFramePr>
        <p:xfrm>
          <a:off x="595822" y="3051529"/>
          <a:ext cx="4968552" cy="2664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22"/>
          <p:cNvSpPr txBox="1"/>
          <p:nvPr/>
        </p:nvSpPr>
        <p:spPr>
          <a:xfrm>
            <a:off x="595822" y="5734997"/>
            <a:ext cx="5240507" cy="646331"/>
          </a:xfrm>
          <a:prstGeom prst="rect">
            <a:avLst/>
          </a:prstGeom>
          <a:noFill/>
          <a:ln>
            <a:noFill/>
            <a:prstDash val="dash"/>
          </a:ln>
        </p:spPr>
        <p:txBody>
          <a:bodyPr wrap="square" rtlCol="0">
            <a:spAutoFit/>
          </a:bodyPr>
          <a:lstStyle/>
          <a:p>
            <a:pPr marL="285750" indent="-285750">
              <a:buFont typeface="Arial" pitchFamily="34" charset="0"/>
              <a:buChar char="•"/>
            </a:pPr>
            <a:r>
              <a:rPr lang="en-US" sz="1200" dirty="0">
                <a:solidFill>
                  <a:prstClr val="white">
                    <a:lumMod val="65000"/>
                  </a:prstClr>
                </a:solidFill>
              </a:rPr>
              <a:t>Internal urethral sphincters </a:t>
            </a:r>
            <a:r>
              <a:rPr lang="en-US" sz="1200" dirty="0">
                <a:solidFill>
                  <a:prstClr val="white">
                    <a:lumMod val="65000"/>
                  </a:prstClr>
                </a:solidFill>
                <a:sym typeface="Wingdings"/>
              </a:rPr>
              <a:t></a:t>
            </a:r>
            <a:r>
              <a:rPr lang="en-US" sz="1200" dirty="0">
                <a:solidFill>
                  <a:prstClr val="white">
                    <a:lumMod val="65000"/>
                  </a:prstClr>
                </a:solidFill>
              </a:rPr>
              <a:t>Involuntary autonomic supply (sympathetic and parasympathetic )</a:t>
            </a:r>
          </a:p>
          <a:p>
            <a:pPr marL="285750" indent="-285750">
              <a:buFont typeface="Arial" pitchFamily="34" charset="0"/>
              <a:buChar char="•"/>
            </a:pPr>
            <a:r>
              <a:rPr lang="en-US" sz="1200" dirty="0">
                <a:solidFill>
                  <a:prstClr val="white">
                    <a:lumMod val="65000"/>
                  </a:prstClr>
                </a:solidFill>
              </a:rPr>
              <a:t>External urethral sphincter</a:t>
            </a:r>
            <a:r>
              <a:rPr lang="en-US" sz="1200" dirty="0">
                <a:solidFill>
                  <a:prstClr val="white">
                    <a:lumMod val="65000"/>
                  </a:prstClr>
                </a:solidFill>
                <a:sym typeface="Wingdings"/>
              </a:rPr>
              <a:t></a:t>
            </a:r>
            <a:r>
              <a:rPr lang="en-US" sz="1200" dirty="0">
                <a:solidFill>
                  <a:prstClr val="white">
                    <a:lumMod val="65000"/>
                  </a:prstClr>
                </a:solidFill>
              </a:rPr>
              <a:t> Voluntary (somatic).</a:t>
            </a:r>
          </a:p>
        </p:txBody>
      </p:sp>
      <p:pic>
        <p:nvPicPr>
          <p:cNvPr id="3074" name="Picture 2" descr="C:\Users\Aseel\Desktop\Picturesw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9390" y="2708920"/>
            <a:ext cx="4734619" cy="250089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22"/>
          <p:cNvSpPr txBox="1"/>
          <p:nvPr/>
        </p:nvSpPr>
        <p:spPr>
          <a:xfrm>
            <a:off x="5836329" y="5154235"/>
            <a:ext cx="6048672" cy="1384995"/>
          </a:xfrm>
          <a:prstGeom prst="rect">
            <a:avLst/>
          </a:prstGeom>
          <a:noFill/>
          <a:ln>
            <a:noFill/>
            <a:prstDash val="dash"/>
          </a:ln>
        </p:spPr>
        <p:txBody>
          <a:bodyPr wrap="square" rtlCol="0">
            <a:spAutoFit/>
          </a:bodyPr>
          <a:lstStyle/>
          <a:p>
            <a:r>
              <a:rPr lang="en-US" sz="1200" dirty="0">
                <a:solidFill>
                  <a:prstClr val="white">
                    <a:lumMod val="65000"/>
                  </a:prstClr>
                </a:solidFill>
              </a:rPr>
              <a:t>The urinary bladder, shown in in the figure is a smooth muscle chamber composed of two main parts: </a:t>
            </a:r>
          </a:p>
          <a:p>
            <a:pPr marL="228600" indent="-228600">
              <a:buAutoNum type="arabicParenBoth"/>
            </a:pPr>
            <a:r>
              <a:rPr lang="en-US" sz="1200" dirty="0">
                <a:solidFill>
                  <a:prstClr val="white">
                    <a:lumMod val="65000"/>
                  </a:prstClr>
                </a:solidFill>
              </a:rPr>
              <a:t>the body, which is the major part of the bladder in which urine collects.</a:t>
            </a:r>
          </a:p>
          <a:p>
            <a:pPr marL="228600" indent="-228600">
              <a:buAutoNum type="arabicParenBoth"/>
            </a:pPr>
            <a:r>
              <a:rPr lang="en-US" sz="1200" dirty="0">
                <a:solidFill>
                  <a:prstClr val="white">
                    <a:lumMod val="65000"/>
                  </a:prstClr>
                </a:solidFill>
              </a:rPr>
              <a:t>the neck, which is a funnel-shaped extension of the body, passing inferiorly and anteriorly into the urogenital triangle and connecting with the urethra. The lower part of the bladder neck is also called the posterior urethra because of its relation to the urethra.</a:t>
            </a:r>
          </a:p>
          <a:p>
            <a:pPr marL="285750" indent="-285750">
              <a:buFont typeface="Arial" pitchFamily="34" charset="0"/>
              <a:buChar char="•"/>
            </a:pPr>
            <a:endParaRPr lang="en-US" sz="1200" dirty="0">
              <a:solidFill>
                <a:schemeClr val="bg1">
                  <a:lumMod val="50000"/>
                </a:schemeClr>
              </a:solidFill>
              <a:latin typeface="Gill Sans MT" pitchFamily="34" charset="0"/>
            </a:endParaRPr>
          </a:p>
        </p:txBody>
      </p:sp>
      <p:sp>
        <p:nvSpPr>
          <p:cNvPr id="7" name="Rectangle 6"/>
          <p:cNvSpPr/>
          <p:nvPr/>
        </p:nvSpPr>
        <p:spPr>
          <a:xfrm>
            <a:off x="8470676" y="328086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54652" y="3771224"/>
            <a:ext cx="792088" cy="3516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
          </p:nvPr>
        </p:nvSpPr>
        <p:spPr>
          <a:xfrm>
            <a:off x="609460" y="2670322"/>
            <a:ext cx="10969943" cy="409600"/>
          </a:xfrm>
        </p:spPr>
        <p:txBody>
          <a:bodyPr>
            <a:normAutofit/>
          </a:bodyPr>
          <a:lstStyle/>
          <a:p>
            <a:r>
              <a:rPr lang="en-US" sz="1400" dirty="0">
                <a:latin typeface="Gill Sans MT" pitchFamily="34" charset="0"/>
                <a:cs typeface="Arial" charset="0"/>
              </a:rPr>
              <a:t>Contraction of </a:t>
            </a:r>
            <a:r>
              <a:rPr lang="en-US" sz="1400" dirty="0">
                <a:solidFill>
                  <a:srgbClr val="FF0000"/>
                </a:solidFill>
                <a:latin typeface="Gill Sans MT" pitchFamily="34" charset="0"/>
                <a:cs typeface="Arial" charset="0"/>
              </a:rPr>
              <a:t>Detrusor muscle </a:t>
            </a:r>
            <a:r>
              <a:rPr lang="en-US" sz="1400" dirty="0">
                <a:latin typeface="Gill Sans MT" pitchFamily="34" charset="0"/>
                <a:cs typeface="Arial" charset="0"/>
                <a:sym typeface="Wingdings" pitchFamily="2" charset="2"/>
              </a:rPr>
              <a:t> emptying of bladder during micturition.</a:t>
            </a:r>
            <a:endParaRPr lang="en-US" sz="1400" dirty="0"/>
          </a:p>
        </p:txBody>
      </p:sp>
      <p:sp>
        <p:nvSpPr>
          <p:cNvPr id="10" name="Rectangle 9"/>
          <p:cNvSpPr/>
          <p:nvPr/>
        </p:nvSpPr>
        <p:spPr>
          <a:xfrm>
            <a:off x="595822" y="1176205"/>
            <a:ext cx="11289179" cy="400110"/>
          </a:xfrm>
          <a:prstGeom prst="rect">
            <a:avLst/>
          </a:prstGeom>
        </p:spPr>
        <p:txBody>
          <a:bodyPr wrap="square">
            <a:spAutoFit/>
          </a:bodyPr>
          <a:lstStyle/>
          <a:p>
            <a:pPr lvl="0" defTabSz="914400">
              <a:defRPr/>
            </a:pPr>
            <a:r>
              <a:rPr lang="en-US" b="1" dirty="0">
                <a:latin typeface="Gill Sans MT" panose="020B0502020104020203" pitchFamily="34" charset="0"/>
              </a:rPr>
              <a:t>Internal structure of urinary bladder </a:t>
            </a:r>
            <a:r>
              <a:rPr lang="en-US" b="1" dirty="0">
                <a:latin typeface="Gill Sans MT" pitchFamily="34" charset="0"/>
                <a:ea typeface="Gill Sans MT" charset="0"/>
                <a:cs typeface="Gill Sans MT" charset="0"/>
              </a:rPr>
              <a:t>composed of</a:t>
            </a:r>
            <a:r>
              <a:rPr lang="en-US" dirty="0"/>
              <a:t>: Mucosa and other parts</a:t>
            </a:r>
          </a:p>
        </p:txBody>
      </p:sp>
      <p:sp>
        <p:nvSpPr>
          <p:cNvPr id="12" name="Rectangle 11"/>
          <p:cNvSpPr/>
          <p:nvPr/>
        </p:nvSpPr>
        <p:spPr>
          <a:xfrm>
            <a:off x="816669" y="1539369"/>
            <a:ext cx="11068332" cy="1169551"/>
          </a:xfrm>
          <a:prstGeom prst="rect">
            <a:avLst/>
          </a:prstGeom>
        </p:spPr>
        <p:txBody>
          <a:bodyPr wrap="square">
            <a:spAutoFit/>
          </a:bodyPr>
          <a:lstStyle/>
          <a:p>
            <a:pPr marL="171450" indent="-171450" algn="just">
              <a:buFont typeface="Arial" pitchFamily="34" charset="0"/>
              <a:buChar char="•"/>
            </a:pPr>
            <a:r>
              <a:rPr lang="en-US" sz="1400" dirty="0"/>
              <a:t>Is a membrane that lines cavities of bladder. </a:t>
            </a:r>
          </a:p>
          <a:p>
            <a:pPr marL="171450" indent="-171450" algn="just" defTabSz="914400">
              <a:buFont typeface="Arial" pitchFamily="34" charset="0"/>
              <a:buChar char="•"/>
              <a:defRPr/>
            </a:pPr>
            <a:r>
              <a:rPr lang="en-US" sz="1400" dirty="0"/>
              <a:t>The wall of UB is lined by a </a:t>
            </a:r>
            <a:r>
              <a:rPr lang="en-US" sz="1400" b="1" dirty="0"/>
              <a:t>transitional epithelium </a:t>
            </a:r>
            <a:r>
              <a:rPr lang="en-US" sz="1400" dirty="0"/>
              <a:t>that is continuous with that in the ureters.</a:t>
            </a:r>
          </a:p>
          <a:p>
            <a:pPr marL="171450" indent="-171450" algn="just">
              <a:buFont typeface="Arial" pitchFamily="34" charset="0"/>
              <a:buChar char="•"/>
            </a:pPr>
            <a:r>
              <a:rPr lang="en-US" altLang="en-US" sz="1400" dirty="0"/>
              <a:t>Mucosa is </a:t>
            </a:r>
            <a:r>
              <a:rPr lang="en-US" altLang="en-US" sz="1400" dirty="0">
                <a:solidFill>
                  <a:srgbClr val="FF0000"/>
                </a:solidFill>
              </a:rPr>
              <a:t>folded</a:t>
            </a:r>
            <a:r>
              <a:rPr lang="en-US" altLang="en-US" sz="1400" dirty="0"/>
              <a:t> and attached to the wall of the bladder.</a:t>
            </a:r>
            <a:endParaRPr lang="en-US" sz="1400" dirty="0"/>
          </a:p>
          <a:p>
            <a:pPr marL="171450" indent="-171450" algn="just">
              <a:buFont typeface="Arial" pitchFamily="34" charset="0"/>
              <a:buChar char="•"/>
            </a:pPr>
            <a:r>
              <a:rPr lang="en-US" sz="1400" dirty="0"/>
              <a:t>When the bladder is empty it’s numerous folds called </a:t>
            </a:r>
            <a:r>
              <a:rPr lang="en-US" sz="1400" dirty="0" err="1"/>
              <a:t>rugae</a:t>
            </a:r>
            <a:r>
              <a:rPr lang="en-US" sz="1400" dirty="0"/>
              <a:t> and when the urine increase it will flatten out with change in </a:t>
            </a:r>
            <a:r>
              <a:rPr lang="en-US" sz="1400" dirty="0" err="1"/>
              <a:t>intravesical</a:t>
            </a:r>
            <a:r>
              <a:rPr lang="en-US" sz="1400" dirty="0"/>
              <a:t> pressure</a:t>
            </a:r>
          </a:p>
          <a:p>
            <a:pPr marL="171450" indent="-171450" algn="just">
              <a:buFont typeface="Arial" pitchFamily="34" charset="0"/>
              <a:buChar char="•"/>
            </a:pPr>
            <a:r>
              <a:rPr lang="en-US" sz="1400" dirty="0"/>
              <a:t>Change in pressure about </a:t>
            </a:r>
            <a:r>
              <a:rPr lang="en-US" sz="1400" dirty="0">
                <a:solidFill>
                  <a:srgbClr val="FADA7A">
                    <a:lumMod val="75000"/>
                  </a:srgbClr>
                </a:solidFill>
              </a:rPr>
              <a:t>10cm H2O</a:t>
            </a:r>
            <a:r>
              <a:rPr lang="en-US" sz="1400" dirty="0">
                <a:solidFill>
                  <a:schemeClr val="dk1"/>
                </a:solidFill>
              </a:rPr>
              <a:t> can </a:t>
            </a:r>
            <a:r>
              <a:rPr lang="en-US" sz="1400" dirty="0"/>
              <a:t>cause an increase in compliance from 10 ml to</a:t>
            </a:r>
            <a:r>
              <a:rPr lang="ar-SA" sz="1400" dirty="0"/>
              <a:t> </a:t>
            </a:r>
            <a:r>
              <a:rPr lang="en-US" sz="1400" dirty="0">
                <a:solidFill>
                  <a:srgbClr val="FADA7A">
                    <a:lumMod val="75000"/>
                  </a:srgbClr>
                </a:solidFill>
              </a:rPr>
              <a:t>400 ml. </a:t>
            </a:r>
          </a:p>
        </p:txBody>
      </p:sp>
      <p:sp>
        <p:nvSpPr>
          <p:cNvPr id="13" name="TextBox 12"/>
          <p:cNvSpPr txBox="1"/>
          <p:nvPr/>
        </p:nvSpPr>
        <p:spPr>
          <a:xfrm>
            <a:off x="3086570" y="306452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73184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Innervation of the bladder</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79235850"/>
              </p:ext>
            </p:extLst>
          </p:nvPr>
        </p:nvGraphicFramePr>
        <p:xfrm>
          <a:off x="609600" y="1219200"/>
          <a:ext cx="10969624" cy="5521960"/>
        </p:xfrm>
        <a:graphic>
          <a:graphicData uri="http://schemas.openxmlformats.org/drawingml/2006/table">
            <a:tbl>
              <a:tblPr firstRow="1" bandRow="1">
                <a:tableStyleId>{5C22544A-7EE6-4342-B048-85BDC9FD1C3A}</a:tableStyleId>
              </a:tblPr>
              <a:tblGrid>
                <a:gridCol w="2742406">
                  <a:extLst>
                    <a:ext uri="{9D8B030D-6E8A-4147-A177-3AD203B41FA5}">
                      <a16:colId xmlns:a16="http://schemas.microsoft.com/office/drawing/2014/main" xmlns="" val="20000"/>
                    </a:ext>
                  </a:extLst>
                </a:gridCol>
                <a:gridCol w="2742406">
                  <a:extLst>
                    <a:ext uri="{9D8B030D-6E8A-4147-A177-3AD203B41FA5}">
                      <a16:colId xmlns:a16="http://schemas.microsoft.com/office/drawing/2014/main" xmlns="" val="20001"/>
                    </a:ext>
                  </a:extLst>
                </a:gridCol>
                <a:gridCol w="2742406">
                  <a:extLst>
                    <a:ext uri="{9D8B030D-6E8A-4147-A177-3AD203B41FA5}">
                      <a16:colId xmlns:a16="http://schemas.microsoft.com/office/drawing/2014/main" xmlns="" val="20002"/>
                    </a:ext>
                  </a:extLst>
                </a:gridCol>
                <a:gridCol w="2742406">
                  <a:extLst>
                    <a:ext uri="{9D8B030D-6E8A-4147-A177-3AD203B41FA5}">
                      <a16:colId xmlns:a16="http://schemas.microsoft.com/office/drawing/2014/main" xmlns="" val="20003"/>
                    </a:ext>
                  </a:extLst>
                </a:gridCol>
              </a:tblGrid>
              <a:tr h="370840">
                <a:tc>
                  <a:txBody>
                    <a:bodyPr/>
                    <a:lstStyle/>
                    <a:p>
                      <a:pPr algn="ctr"/>
                      <a:r>
                        <a:rPr lang="en-US" i="0" dirty="0">
                          <a:solidFill>
                            <a:schemeClr val="tx1"/>
                          </a:solidFill>
                          <a:latin typeface="+mn-lt"/>
                        </a:rPr>
                        <a:t>Nerve</a:t>
                      </a:r>
                    </a:p>
                  </a:txBody>
                  <a:tcPr/>
                </a:tc>
                <a:tc>
                  <a:txBody>
                    <a:bodyPr/>
                    <a:lstStyle/>
                    <a:p>
                      <a:pPr algn="ctr"/>
                      <a:r>
                        <a:rPr lang="en-US" i="0" dirty="0">
                          <a:solidFill>
                            <a:schemeClr val="tx1"/>
                          </a:solidFill>
                          <a:latin typeface="+mn-lt"/>
                        </a:rPr>
                        <a:t> Afferent supply</a:t>
                      </a:r>
                    </a:p>
                  </a:txBody>
                  <a:tcPr/>
                </a:tc>
                <a:tc>
                  <a:txBody>
                    <a:bodyPr/>
                    <a:lstStyle/>
                    <a:p>
                      <a:pPr algn="ctr"/>
                      <a:r>
                        <a:rPr lang="en-US" i="0" dirty="0">
                          <a:solidFill>
                            <a:schemeClr val="tx1"/>
                          </a:solidFill>
                          <a:latin typeface="+mn-lt"/>
                        </a:rPr>
                        <a:t>Efferent supply</a:t>
                      </a:r>
                    </a:p>
                  </a:txBody>
                  <a:tcPr/>
                </a:tc>
                <a:tc>
                  <a:txBody>
                    <a:bodyPr/>
                    <a:lstStyle/>
                    <a:p>
                      <a:pPr algn="l"/>
                      <a:r>
                        <a:rPr lang="en-US" sz="1600" i="0" dirty="0">
                          <a:solidFill>
                            <a:schemeClr val="tx1"/>
                          </a:solidFill>
                          <a:latin typeface="+mn-lt"/>
                        </a:rPr>
                        <a:t>Function</a:t>
                      </a:r>
                      <a:endParaRPr lang="en-US" i="0" dirty="0">
                        <a:solidFill>
                          <a:schemeClr val="tx1"/>
                        </a:solidFill>
                        <a:latin typeface="+mn-lt"/>
                      </a:endParaRPr>
                    </a:p>
                  </a:txBody>
                  <a:tcPr/>
                </a:tc>
                <a:extLst>
                  <a:ext uri="{0D108BD9-81ED-4DB2-BD59-A6C34878D82A}">
                    <a16:rowId xmlns:a16="http://schemas.microsoft.com/office/drawing/2014/main" xmlns="" val="10000"/>
                  </a:ext>
                </a:extLst>
              </a:tr>
              <a:tr h="370840">
                <a:tc>
                  <a:txBody>
                    <a:bodyPr/>
                    <a:lstStyle/>
                    <a:p>
                      <a:pPr algn="ctr"/>
                      <a:endParaRPr lang="en-GB" altLang="en-US" sz="1400" b="1" i="0" dirty="0">
                        <a:solidFill>
                          <a:schemeClr val="tx1"/>
                        </a:solidFill>
                        <a:latin typeface="+mn-lt"/>
                      </a:endParaRPr>
                    </a:p>
                    <a:p>
                      <a:pPr algn="ctr"/>
                      <a:endParaRPr lang="en-GB" altLang="en-US" sz="1400" b="1" i="0" dirty="0">
                        <a:solidFill>
                          <a:schemeClr val="tx1"/>
                        </a:solidFill>
                        <a:latin typeface="+mn-lt"/>
                      </a:endParaRPr>
                    </a:p>
                    <a:p>
                      <a:pPr algn="ctr"/>
                      <a:endParaRPr lang="en-GB" altLang="en-US" sz="1400" b="1" i="0" dirty="0">
                        <a:solidFill>
                          <a:schemeClr val="tx1"/>
                        </a:solidFill>
                        <a:latin typeface="+mn-lt"/>
                      </a:endParaRPr>
                    </a:p>
                    <a:p>
                      <a:pPr algn="ctr"/>
                      <a:r>
                        <a:rPr lang="en-GB" altLang="en-US" sz="1600" b="1" i="0" dirty="0">
                          <a:solidFill>
                            <a:schemeClr val="tx1"/>
                          </a:solidFill>
                          <a:latin typeface="+mn-lt"/>
                        </a:rPr>
                        <a:t>Hypogastric nerve</a:t>
                      </a:r>
                    </a:p>
                    <a:p>
                      <a:pPr algn="ctr"/>
                      <a:r>
                        <a:rPr lang="en-GB" altLang="en-US" sz="1400" i="0" dirty="0">
                          <a:solidFill>
                            <a:schemeClr val="tx1"/>
                          </a:solidFill>
                          <a:latin typeface="+mn-lt"/>
                        </a:rPr>
                        <a:t>“sympathetic”</a:t>
                      </a:r>
                    </a:p>
                  </a:txBody>
                  <a:tcPr/>
                </a:tc>
                <a:tc>
                  <a:txBody>
                    <a:bodyPr/>
                    <a:lstStyle/>
                    <a:p>
                      <a:pPr marL="171450" indent="-171450" algn="l">
                        <a:buFont typeface="Arial" pitchFamily="34" charset="0"/>
                        <a:buChar char="•"/>
                      </a:pPr>
                      <a:endParaRPr lang="en-GB" altLang="en-US" sz="1200" i="0" dirty="0">
                        <a:latin typeface="+mn-lt"/>
                      </a:endParaRPr>
                    </a:p>
                    <a:p>
                      <a:pPr marL="171450" indent="-171450" algn="l">
                        <a:buFont typeface="Arial" pitchFamily="34" charset="0"/>
                        <a:buChar char="•"/>
                      </a:pPr>
                      <a:r>
                        <a:rPr lang="en-GB" altLang="en-US" sz="1200" i="0" dirty="0">
                          <a:latin typeface="+mn-lt"/>
                        </a:rPr>
                        <a:t>It transmit impulses from the</a:t>
                      </a:r>
                      <a:r>
                        <a:rPr lang="en-GB" altLang="en-US" sz="1200" i="0" baseline="0" dirty="0">
                          <a:latin typeface="+mn-lt"/>
                        </a:rPr>
                        <a:t> </a:t>
                      </a:r>
                      <a:r>
                        <a:rPr lang="en-GB" altLang="en-US" sz="1200" i="0" dirty="0">
                          <a:solidFill>
                            <a:srgbClr val="FF0000"/>
                          </a:solidFill>
                          <a:latin typeface="+mn-lt"/>
                        </a:rPr>
                        <a:t>pain receptors </a:t>
                      </a:r>
                      <a:r>
                        <a:rPr lang="en-GB" altLang="en-US" sz="1200" i="0" dirty="0">
                          <a:latin typeface="+mn-lt"/>
                        </a:rPr>
                        <a:t>to the upper lumbar </a:t>
                      </a:r>
                      <a:r>
                        <a:rPr lang="en-GB" altLang="en-US" sz="1200" i="0" dirty="0" smtClean="0">
                          <a:latin typeface="+mn-lt"/>
                        </a:rPr>
                        <a:t>segment</a:t>
                      </a:r>
                      <a:r>
                        <a:rPr lang="en-GB" altLang="en-US" sz="1200" i="0" baseline="0" dirty="0" smtClean="0">
                          <a:latin typeface="+mn-lt"/>
                        </a:rPr>
                        <a:t> </a:t>
                      </a:r>
                      <a:r>
                        <a:rPr lang="en-GB" altLang="en-US" sz="1200" dirty="0" smtClean="0">
                          <a:ea typeface="MS PGothic" panose="020B0600070205080204" pitchFamily="34" charset="-128"/>
                        </a:rPr>
                        <a:t>(via the lumbar dorsal n. roots).</a:t>
                      </a:r>
                      <a:endParaRPr lang="en-GB" altLang="en-US" sz="1200" i="0" dirty="0">
                        <a:latin typeface="+mn-lt"/>
                        <a:sym typeface="Symbol" panose="05050102010706020507" pitchFamily="18" charset="2"/>
                      </a:endParaRPr>
                    </a:p>
                    <a:p>
                      <a:pPr marL="171450" indent="-171450" algn="l">
                        <a:buFont typeface="Arial" pitchFamily="34" charset="0"/>
                        <a:buChar char="•"/>
                      </a:pPr>
                      <a:r>
                        <a:rPr lang="en-GB" altLang="en-US" sz="1200" i="0" dirty="0" smtClean="0">
                          <a:latin typeface="+mn-lt"/>
                        </a:rPr>
                        <a:t>resulting </a:t>
                      </a:r>
                      <a:r>
                        <a:rPr lang="en-GB" altLang="en-US" sz="1200" i="0" baseline="0" dirty="0" smtClean="0">
                          <a:latin typeface="+mn-lt"/>
                        </a:rPr>
                        <a:t> </a:t>
                      </a:r>
                      <a:r>
                        <a:rPr lang="en-GB" altLang="en-US" sz="1200" i="0" dirty="0">
                          <a:solidFill>
                            <a:srgbClr val="FF0000"/>
                          </a:solidFill>
                          <a:latin typeface="+mn-lt"/>
                        </a:rPr>
                        <a:t>pain sensation</a:t>
                      </a:r>
                      <a:r>
                        <a:rPr lang="en-GB" altLang="en-US" sz="1200" i="0" dirty="0">
                          <a:latin typeface="+mn-lt"/>
                        </a:rPr>
                        <a:t> from the urethra &amp; bladder</a:t>
                      </a:r>
                      <a:r>
                        <a:rPr lang="en-GB" altLang="en-US" sz="1200" i="0" dirty="0" smtClean="0">
                          <a:latin typeface="+mn-lt"/>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cs typeface="Arial" pitchFamily="34" charset="0"/>
                        </a:rPr>
                        <a:t>D</a:t>
                      </a:r>
                      <a:r>
                        <a:rPr lang="en-US" sz="1200" i="0" dirty="0" smtClean="0">
                          <a:latin typeface="+mn-lt"/>
                          <a:cs typeface="Arial" pitchFamily="34" charset="0"/>
                        </a:rPr>
                        <a:t>etect bladder fullness</a:t>
                      </a:r>
                      <a:endParaRPr lang="en-GB" altLang="en-US" sz="1200" i="0" dirty="0">
                        <a:latin typeface="+mn-lt"/>
                      </a:endParaRPr>
                    </a:p>
                    <a:p>
                      <a:pPr algn="ctr"/>
                      <a:r>
                        <a:rPr lang="en-GB" altLang="en-US" sz="1200" b="1" i="0" dirty="0">
                          <a:latin typeface="+mn-lt"/>
                        </a:rPr>
                        <a:t>e.g. </a:t>
                      </a:r>
                      <a:r>
                        <a:rPr lang="en-GB" altLang="en-US" sz="1200" i="0" dirty="0">
                          <a:latin typeface="+mn-lt"/>
                        </a:rPr>
                        <a:t>severe bladder distension &amp; inflammation.</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400" i="0" dirty="0">
                        <a:latin typeface="+mn-lt"/>
                      </a:endParaRP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i="0" dirty="0">
                          <a:latin typeface="+mn-lt"/>
                        </a:rPr>
                        <a:t>Inhibitory to the bladder wall</a:t>
                      </a:r>
                      <a:r>
                        <a:rPr lang="en-GB" sz="1400" i="0" baseline="0" dirty="0">
                          <a:latin typeface="+mn-lt"/>
                        </a:rPr>
                        <a:t> </a:t>
                      </a:r>
                      <a:r>
                        <a:rPr lang="en-GB" altLang="en-US" sz="1400" i="0" dirty="0">
                          <a:latin typeface="+mn-lt"/>
                        </a:rPr>
                        <a:t>(detrusor muscle).</a:t>
                      </a:r>
                      <a:endParaRPr lang="en-GB" sz="1400" i="0" dirty="0">
                        <a:latin typeface="+mn-lt"/>
                      </a:endParaRP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i="0" dirty="0">
                          <a:latin typeface="+mn-lt"/>
                        </a:rPr>
                        <a:t>Motor to the internal urethral sphincter</a:t>
                      </a:r>
                      <a:endParaRPr lang="en-US" sz="1400" i="0" dirty="0">
                        <a:latin typeface="+mn-lt"/>
                      </a:endParaRP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i="0" dirty="0">
                          <a:latin typeface="+mn-lt"/>
                        </a:rPr>
                        <a:t>Motor to the seminal vesicle, ejaculatory duct &amp; prostatic musculature.</a:t>
                      </a:r>
                      <a:endParaRPr lang="en-US" sz="1400" i="0" dirty="0">
                        <a:latin typeface="+mn-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cap="none" normalizeH="0" baseline="0" dirty="0">
                          <a:ln>
                            <a:noFill/>
                          </a:ln>
                          <a:solidFill>
                            <a:schemeClr val="tx1"/>
                          </a:solidFill>
                          <a:effectLst/>
                          <a:latin typeface="+mn-lt"/>
                          <a:ea typeface="Times New Roman" pitchFamily="18" charset="0"/>
                          <a:cs typeface="Arial" pitchFamily="34" charset="0"/>
                        </a:rPr>
                        <a:t>Stimulate mainly the blood vessels and have little to do with bladder contraction. Sensory nerve fibers of the sympathetic nerves also mediate the sensation of fullness and  pain.</a:t>
                      </a:r>
                    </a:p>
                  </a:txBody>
                  <a:tcPr/>
                </a:tc>
                <a:extLst>
                  <a:ext uri="{0D108BD9-81ED-4DB2-BD59-A6C34878D82A}">
                    <a16:rowId xmlns:a16="http://schemas.microsoft.com/office/drawing/2014/main" xmlns="" val="10001"/>
                  </a:ext>
                </a:extLst>
              </a:tr>
              <a:tr h="370840">
                <a:tc>
                  <a:txBody>
                    <a:bodyPr/>
                    <a:lstStyle/>
                    <a:p>
                      <a:pPr algn="ctr"/>
                      <a:endParaRPr lang="en-GB" altLang="en-US" sz="1400" b="1" i="0" dirty="0">
                        <a:solidFill>
                          <a:schemeClr val="tx1"/>
                        </a:solidFill>
                        <a:latin typeface="+mn-lt"/>
                      </a:endParaRPr>
                    </a:p>
                    <a:p>
                      <a:pPr algn="ctr"/>
                      <a:r>
                        <a:rPr lang="en-GB" altLang="en-US" sz="1600" b="1" i="0" dirty="0">
                          <a:solidFill>
                            <a:schemeClr val="tx1"/>
                          </a:solidFill>
                          <a:latin typeface="+mn-lt"/>
                        </a:rPr>
                        <a:t> </a:t>
                      </a:r>
                    </a:p>
                    <a:p>
                      <a:pPr algn="ctr"/>
                      <a:r>
                        <a:rPr lang="en-GB" altLang="en-US" sz="1600" b="1" i="0" dirty="0">
                          <a:solidFill>
                            <a:schemeClr val="tx1"/>
                          </a:solidFill>
                          <a:latin typeface="+mn-lt"/>
                        </a:rPr>
                        <a:t>Pelvic nerve</a:t>
                      </a:r>
                    </a:p>
                    <a:p>
                      <a:pPr algn="ctr"/>
                      <a:r>
                        <a:rPr lang="en-GB" altLang="en-US" sz="1400" i="0" dirty="0">
                          <a:solidFill>
                            <a:schemeClr val="tx1"/>
                          </a:solidFill>
                          <a:latin typeface="+mn-lt"/>
                        </a:rPr>
                        <a:t>“Parasympathetic”</a:t>
                      </a:r>
                      <a:endParaRPr lang="en-US" sz="1400" i="0" dirty="0">
                        <a:solidFill>
                          <a:schemeClr val="tx1"/>
                        </a:solidFill>
                        <a:latin typeface="+mn-lt"/>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i="0" dirty="0">
                        <a:latin typeface="+mn-lt"/>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dirty="0">
                          <a:latin typeface="+mn-lt"/>
                          <a:cs typeface="Arial" pitchFamily="34" charset="0"/>
                        </a:rPr>
                        <a:t>Carry input from stretch receptors in the bladder neck.</a:t>
                      </a:r>
                      <a:endParaRPr lang="en-GB" altLang="en-US" sz="1200" i="0" dirty="0">
                        <a:latin typeface="+mn-l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en-US" sz="1200" i="0" dirty="0">
                          <a:latin typeface="+mn-lt"/>
                        </a:rPr>
                        <a:t>transmit impulses from </a:t>
                      </a:r>
                      <a:r>
                        <a:rPr lang="en-GB" altLang="en-US" sz="1200" i="0" dirty="0">
                          <a:solidFill>
                            <a:srgbClr val="FF0000"/>
                          </a:solidFill>
                          <a:latin typeface="+mn-lt"/>
                        </a:rPr>
                        <a:t>the tension &amp; pain receptors </a:t>
                      </a:r>
                      <a:r>
                        <a:rPr lang="en-GB" altLang="en-US" sz="1200" i="0" dirty="0">
                          <a:latin typeface="+mn-lt"/>
                        </a:rPr>
                        <a:t>in the wall of U.B. to the sacral region of spinal </a:t>
                      </a:r>
                      <a:r>
                        <a:rPr lang="en-GB" altLang="en-US" sz="1200" i="0" dirty="0" smtClean="0">
                          <a:latin typeface="+mn-lt"/>
                        </a:rPr>
                        <a:t>cord</a:t>
                      </a:r>
                      <a:r>
                        <a:rPr lang="en-GB" altLang="en-US" sz="1200" i="0" baseline="0" dirty="0" smtClean="0">
                          <a:latin typeface="+mn-lt"/>
                        </a:rPr>
                        <a:t> </a:t>
                      </a:r>
                      <a:r>
                        <a:rPr lang="en-GB" altLang="en-US" sz="1200" dirty="0" smtClean="0">
                          <a:ea typeface="MS PGothic" panose="020B0600070205080204" pitchFamily="34" charset="-128"/>
                        </a:rPr>
                        <a:t>(via the sacral dorsal n. roots)</a:t>
                      </a:r>
                      <a:endParaRPr lang="en-GB" sz="1200" i="0" dirty="0">
                        <a:latin typeface="+mn-l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en-US" sz="1200" i="0" dirty="0">
                          <a:latin typeface="+mn-lt"/>
                        </a:rPr>
                        <a:t>Resulting in both </a:t>
                      </a:r>
                      <a:r>
                        <a:rPr lang="en-GB" altLang="en-US" sz="1200" i="0" dirty="0">
                          <a:solidFill>
                            <a:srgbClr val="FF0000"/>
                          </a:solidFill>
                          <a:latin typeface="+mn-lt"/>
                        </a:rPr>
                        <a:t>reflex micturition </a:t>
                      </a:r>
                      <a:r>
                        <a:rPr lang="en-GB" altLang="en-US" sz="1200" i="0" dirty="0">
                          <a:latin typeface="+mn-lt"/>
                        </a:rPr>
                        <a:t>, </a:t>
                      </a:r>
                      <a:r>
                        <a:rPr lang="en-GB" altLang="en-US" sz="1200" i="0" dirty="0">
                          <a:solidFill>
                            <a:srgbClr val="FF0000"/>
                          </a:solidFill>
                          <a:latin typeface="+mn-lt"/>
                        </a:rPr>
                        <a:t>sensation of bladder fullness</a:t>
                      </a:r>
                      <a:r>
                        <a:rPr lang="en-US" altLang="en-US" sz="1200" i="0" baseline="0" dirty="0">
                          <a:solidFill>
                            <a:srgbClr val="FF0000"/>
                          </a:solidFill>
                          <a:latin typeface="+mn-lt"/>
                        </a:rPr>
                        <a:t> </a:t>
                      </a:r>
                      <a:r>
                        <a:rPr lang="en-GB" altLang="en-US" sz="1200" dirty="0" smtClean="0">
                          <a:ea typeface="MS PGothic" panose="020B0600070205080204" pitchFamily="34" charset="-128"/>
                        </a:rPr>
                        <a:t>(desire for micturition) </a:t>
                      </a:r>
                      <a:r>
                        <a:rPr lang="en-US" altLang="en-US" sz="1200" i="0" baseline="0" dirty="0" smtClean="0">
                          <a:solidFill>
                            <a:schemeClr val="tx1"/>
                          </a:solidFill>
                          <a:latin typeface="+mn-lt"/>
                        </a:rPr>
                        <a:t>and </a:t>
                      </a:r>
                      <a:r>
                        <a:rPr lang="en-US" altLang="en-US" sz="1200" i="0" baseline="0" dirty="0">
                          <a:solidFill>
                            <a:schemeClr val="tx1"/>
                          </a:solidFill>
                          <a:latin typeface="+mn-lt"/>
                        </a:rPr>
                        <a:t>temperature sensation </a:t>
                      </a:r>
                      <a:r>
                        <a:rPr lang="en-GB" altLang="en-US" sz="1200" dirty="0"/>
                        <a:t>[The tension receptors are stimulated when I.V.P. </a:t>
                      </a:r>
                      <a:r>
                        <a:rPr lang="en-GB" altLang="en-US" sz="1200" dirty="0">
                          <a:sym typeface="Symbol" pitchFamily="18" charset="2"/>
                        </a:rPr>
                        <a:t></a:t>
                      </a:r>
                      <a:r>
                        <a:rPr lang="en-GB" altLang="en-US" sz="1200" dirty="0"/>
                        <a:t>]</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altLang="en-US" sz="1400" i="0" dirty="0">
                        <a:latin typeface="+mn-lt"/>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en-US" sz="1400" i="0" dirty="0">
                          <a:latin typeface="+mn-lt"/>
                        </a:rPr>
                        <a:t>Motor to the bladder</a:t>
                      </a:r>
                      <a:r>
                        <a:rPr lang="en-GB" altLang="en-US" sz="1400" i="0" baseline="0" dirty="0">
                          <a:latin typeface="+mn-lt"/>
                        </a:rPr>
                        <a:t> </a:t>
                      </a:r>
                      <a:r>
                        <a:rPr lang="en-GB" altLang="en-US" sz="1400" i="0" dirty="0">
                          <a:latin typeface="+mn-lt"/>
                        </a:rPr>
                        <a:t>wall (detrusor muscle).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en-US" sz="1400" i="0" dirty="0">
                          <a:latin typeface="+mn-lt"/>
                        </a:rPr>
                        <a:t>Inhibitory to the internal urethral sphincter</a:t>
                      </a:r>
                      <a:endParaRPr lang="en-US" sz="1400" i="0" dirty="0">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0" dirty="0">
                          <a:solidFill>
                            <a:schemeClr val="bg1">
                              <a:lumMod val="50000"/>
                            </a:schemeClr>
                          </a:solidFill>
                          <a:latin typeface="+mn-lt"/>
                        </a:rPr>
                        <a:t>       “ inhibitory</a:t>
                      </a:r>
                      <a:r>
                        <a:rPr lang="en-US" sz="1400" i="0" baseline="0" dirty="0">
                          <a:solidFill>
                            <a:schemeClr val="bg1">
                              <a:lumMod val="50000"/>
                            </a:schemeClr>
                          </a:solidFill>
                          <a:latin typeface="+mn-lt"/>
                        </a:rPr>
                        <a:t> = relaxation”</a:t>
                      </a:r>
                      <a:endParaRPr lang="en-US" sz="1400" i="0" dirty="0">
                        <a:solidFill>
                          <a:schemeClr val="bg1">
                            <a:lumMod val="50000"/>
                          </a:schemeClr>
                        </a:solidFill>
                        <a:latin typeface="+mn-lt"/>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mn-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FF0000"/>
                        </a:solidFill>
                        <a:effectLst/>
                        <a:latin typeface="+mn-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ea typeface="Times New Roman" pitchFamily="18" charset="0"/>
                          <a:cs typeface="Arial" pitchFamily="34" charset="0"/>
                        </a:rPr>
                        <a:t>Contraction </a:t>
                      </a:r>
                      <a:r>
                        <a:rPr kumimoji="0" lang="en-US" sz="1400" b="0" i="0" u="none" strike="noStrike" cap="none" normalizeH="0" baseline="0" dirty="0">
                          <a:ln>
                            <a:noFill/>
                          </a:ln>
                          <a:solidFill>
                            <a:schemeClr val="tx1"/>
                          </a:solidFill>
                          <a:effectLst/>
                          <a:latin typeface="+mn-lt"/>
                          <a:ea typeface="Times New Roman" pitchFamily="18" charset="0"/>
                          <a:cs typeface="Arial" pitchFamily="34" charset="0"/>
                        </a:rPr>
                        <a:t>of </a:t>
                      </a:r>
                      <a:r>
                        <a:rPr kumimoji="0" lang="en-US" sz="1400" b="0" i="0" u="sng" strike="noStrike" cap="none" normalizeH="0" baseline="0" dirty="0">
                          <a:ln>
                            <a:noFill/>
                          </a:ln>
                          <a:solidFill>
                            <a:schemeClr val="tx1"/>
                          </a:solidFill>
                          <a:effectLst/>
                          <a:latin typeface="+mn-lt"/>
                          <a:ea typeface="Times New Roman" pitchFamily="18" charset="0"/>
                          <a:cs typeface="Arial" pitchFamily="34" charset="0"/>
                        </a:rPr>
                        <a:t>bladder</a:t>
                      </a:r>
                      <a:r>
                        <a:rPr kumimoji="0" lang="en-US" sz="1400" b="0" i="0" u="none" strike="noStrike" cap="none" normalizeH="0" baseline="0" dirty="0">
                          <a:ln>
                            <a:noFill/>
                          </a:ln>
                          <a:solidFill>
                            <a:schemeClr val="tx1"/>
                          </a:solidFill>
                          <a:effectLst/>
                          <a:latin typeface="+mn-lt"/>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pitchFamily="18" charset="0"/>
                          <a:cs typeface="Arial" pitchFamily="34" charset="0"/>
                        </a:rPr>
                        <a:t>The sensory fibers detect the degree of stretch in the bladder wall</a:t>
                      </a:r>
                    </a:p>
                  </a:txBody>
                  <a:tcPr/>
                </a:tc>
                <a:extLst>
                  <a:ext uri="{0D108BD9-81ED-4DB2-BD59-A6C34878D82A}">
                    <a16:rowId xmlns:a16="http://schemas.microsoft.com/office/drawing/2014/main" xmlns="" val="10002"/>
                  </a:ext>
                </a:extLst>
              </a:tr>
              <a:tr h="370840">
                <a:tc>
                  <a:txBody>
                    <a:bodyPr/>
                    <a:lstStyle/>
                    <a:p>
                      <a:pPr algn="ctr"/>
                      <a:endParaRPr lang="en-GB" altLang="en-US" sz="1400" b="1" i="0" dirty="0">
                        <a:solidFill>
                          <a:schemeClr val="tx1"/>
                        </a:solidFill>
                        <a:effectLst>
                          <a:outerShdw blurRad="38100" dist="38100" dir="2700000" algn="tl">
                            <a:srgbClr val="000000">
                              <a:alpha val="43137"/>
                            </a:srgbClr>
                          </a:outerShdw>
                        </a:effectLst>
                        <a:latin typeface="+mn-lt"/>
                      </a:endParaRPr>
                    </a:p>
                    <a:p>
                      <a:pPr algn="ctr"/>
                      <a:r>
                        <a:rPr lang="en-GB" altLang="en-US" sz="1600" b="1" i="0" dirty="0">
                          <a:solidFill>
                            <a:schemeClr val="tx1"/>
                          </a:solidFill>
                          <a:effectLst>
                            <a:outerShdw blurRad="38100" dist="38100" dir="2700000" algn="tl">
                              <a:srgbClr val="000000">
                                <a:alpha val="43137"/>
                              </a:srgbClr>
                            </a:outerShdw>
                          </a:effectLst>
                          <a:latin typeface="+mn-lt"/>
                        </a:rPr>
                        <a:t> </a:t>
                      </a:r>
                      <a:r>
                        <a:rPr lang="en-GB" altLang="en-US" sz="1600" b="1" i="0" dirty="0">
                          <a:solidFill>
                            <a:schemeClr val="tx1"/>
                          </a:solidFill>
                          <a:latin typeface="+mn-lt"/>
                        </a:rPr>
                        <a:t>Pudendal nerve</a:t>
                      </a:r>
                    </a:p>
                    <a:p>
                      <a:pPr algn="ctr"/>
                      <a:r>
                        <a:rPr lang="en-GB" altLang="en-US" sz="1400" i="0" dirty="0">
                          <a:solidFill>
                            <a:schemeClr val="tx1"/>
                          </a:solidFill>
                          <a:latin typeface="+mn-lt"/>
                        </a:rPr>
                        <a:t>“Somatic Nerve”</a:t>
                      </a:r>
                      <a:endParaRPr lang="en-US" sz="1400" i="0" dirty="0">
                        <a:solidFill>
                          <a:schemeClr val="tx1"/>
                        </a:solidFill>
                        <a:latin typeface="+mn-lt"/>
                      </a:endParaRPr>
                    </a:p>
                  </a:txBody>
                  <a:tcPr/>
                </a:tc>
                <a:tc>
                  <a:txBody>
                    <a:bodyPr/>
                    <a:lstStyle/>
                    <a:p>
                      <a:pPr marL="285750" indent="-285750" algn="l">
                        <a:buFont typeface="Arial" pitchFamily="34" charset="0"/>
                        <a:buChar char="•"/>
                        <a:defRPr/>
                      </a:pPr>
                      <a:r>
                        <a:rPr lang="en-GB" altLang="en-US" sz="1200" i="0" dirty="0">
                          <a:latin typeface="+mn-lt"/>
                        </a:rPr>
                        <a:t>It transmit impulses for the sensation of </a:t>
                      </a:r>
                      <a:r>
                        <a:rPr lang="en-GB" altLang="en-US" sz="1200" i="0" dirty="0">
                          <a:solidFill>
                            <a:srgbClr val="FF0000"/>
                          </a:solidFill>
                          <a:latin typeface="+mn-lt"/>
                        </a:rPr>
                        <a:t>Distension</a:t>
                      </a:r>
                      <a:r>
                        <a:rPr lang="en-GB" altLang="en-US" sz="1200" i="0" dirty="0">
                          <a:latin typeface="+mn-lt"/>
                        </a:rPr>
                        <a:t> of the urethra and</a:t>
                      </a:r>
                      <a:r>
                        <a:rPr lang="en-GB" altLang="en-US" sz="1200" i="0" baseline="0" dirty="0">
                          <a:latin typeface="+mn-lt"/>
                        </a:rPr>
                        <a:t> </a:t>
                      </a:r>
                      <a:r>
                        <a:rPr lang="en-GB" altLang="en-US" sz="1200" i="0" dirty="0">
                          <a:solidFill>
                            <a:srgbClr val="FF0000"/>
                          </a:solidFill>
                          <a:latin typeface="+mn-lt"/>
                        </a:rPr>
                        <a:t>Passage</a:t>
                      </a:r>
                      <a:r>
                        <a:rPr lang="en-GB" altLang="en-US" sz="1200" i="0" dirty="0">
                          <a:latin typeface="+mn-lt"/>
                        </a:rPr>
                        <a:t> of urine through the urethra.</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altLang="en-US" sz="1400" i="0" dirty="0">
                        <a:latin typeface="+mn-lt"/>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altLang="en-US" sz="1400" i="0" dirty="0">
                          <a:latin typeface="+mn-lt"/>
                        </a:rPr>
                        <a:t>Motor to the external urethral sphincter</a:t>
                      </a:r>
                      <a:endParaRPr lang="en-US" sz="1400" i="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pitchFamily="18" charset="0"/>
                          <a:cs typeface="Arial" pitchFamily="34" charset="0"/>
                        </a:rPr>
                        <a:t>Fibers that innervate and control the </a:t>
                      </a:r>
                      <a:r>
                        <a:rPr kumimoji="0" lang="en-US" sz="1400" b="0" i="0" u="none" strike="noStrike" cap="none" normalizeH="0" baseline="0" dirty="0">
                          <a:ln>
                            <a:noFill/>
                          </a:ln>
                          <a:solidFill>
                            <a:srgbClr val="FF0000"/>
                          </a:solidFill>
                          <a:effectLst/>
                          <a:latin typeface="+mn-lt"/>
                          <a:ea typeface="Times New Roman" pitchFamily="18" charset="0"/>
                          <a:cs typeface="Arial" pitchFamily="34" charset="0"/>
                        </a:rPr>
                        <a:t>voluntary</a:t>
                      </a:r>
                      <a:r>
                        <a:rPr kumimoji="0" lang="en-US" sz="1400" b="0" i="0" u="none" strike="noStrike" cap="none" normalizeH="0" baseline="0" dirty="0">
                          <a:ln>
                            <a:noFill/>
                          </a:ln>
                          <a:solidFill>
                            <a:schemeClr val="tx1"/>
                          </a:solidFill>
                          <a:effectLst/>
                          <a:latin typeface="+mn-lt"/>
                          <a:ea typeface="Times New Roman" pitchFamily="18" charset="0"/>
                          <a:cs typeface="Arial" pitchFamily="34" charset="0"/>
                        </a:rPr>
                        <a:t> skeletal muscle of the sphincter</a:t>
                      </a:r>
                    </a:p>
                  </a:txBody>
                  <a:tcPr/>
                </a:tc>
                <a:extLst>
                  <a:ext uri="{0D108BD9-81ED-4DB2-BD59-A6C34878D82A}">
                    <a16:rowId xmlns:a16="http://schemas.microsoft.com/office/drawing/2014/main" xmlns="" val="10003"/>
                  </a:ext>
                </a:extLst>
              </a:tr>
            </a:tbl>
          </a:graphicData>
        </a:graphic>
      </p:graphicFrame>
      <p:sp>
        <p:nvSpPr>
          <p:cNvPr id="6" name="TextBox 12"/>
          <p:cNvSpPr txBox="1"/>
          <p:nvPr/>
        </p:nvSpPr>
        <p:spPr>
          <a:xfrm>
            <a:off x="9766820" y="1216710"/>
            <a:ext cx="1812583" cy="246221"/>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u="sng" dirty="0"/>
              <a:t>ONLY IN MALES’ SLIDES </a:t>
            </a:r>
          </a:p>
        </p:txBody>
      </p:sp>
    </p:spTree>
    <p:extLst>
      <p:ext uri="{BB962C8B-B14F-4D97-AF65-F5344CB8AC3E}">
        <p14:creationId xmlns:p14="http://schemas.microsoft.com/office/powerpoint/2010/main" val="293695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Autonomic Innervation of the bladder</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60" y="1219200"/>
            <a:ext cx="10969943" cy="841648"/>
          </a:xfrm>
        </p:spPr>
        <p:txBody>
          <a:bodyPr/>
          <a:lstStyle/>
          <a:p>
            <a:pPr>
              <a:spcBef>
                <a:spcPct val="20000"/>
              </a:spcBef>
              <a:defRPr/>
            </a:pPr>
            <a:r>
              <a:rPr lang="en-US" sz="2000" u="sng" kern="0" dirty="0"/>
              <a:t>S</a:t>
            </a:r>
            <a:r>
              <a:rPr lang="en-US" sz="2000" kern="0" dirty="0"/>
              <a:t>ympathetic supply to the bladder causes </a:t>
            </a:r>
            <a:r>
              <a:rPr lang="en-US" sz="2000" u="sng" kern="0" dirty="0">
                <a:solidFill>
                  <a:srgbClr val="FF0000"/>
                </a:solidFill>
              </a:rPr>
              <a:t>S</a:t>
            </a:r>
            <a:r>
              <a:rPr lang="en-US" sz="2000" kern="0" dirty="0">
                <a:solidFill>
                  <a:srgbClr val="FF0000"/>
                </a:solidFill>
              </a:rPr>
              <a:t>torage</a:t>
            </a:r>
            <a:r>
              <a:rPr lang="en-US" sz="2000" kern="0" dirty="0"/>
              <a:t> of urine.</a:t>
            </a:r>
          </a:p>
          <a:p>
            <a:pPr>
              <a:spcBef>
                <a:spcPct val="20000"/>
              </a:spcBef>
              <a:defRPr/>
            </a:pPr>
            <a:r>
              <a:rPr lang="en-US" sz="2000" u="sng" kern="0" dirty="0"/>
              <a:t>P</a:t>
            </a:r>
            <a:r>
              <a:rPr lang="en-US" sz="2000" kern="0" dirty="0"/>
              <a:t>arasympathetic supply leads to the </a:t>
            </a:r>
            <a:r>
              <a:rPr lang="en-US" sz="2000" u="sng" kern="0" dirty="0">
                <a:solidFill>
                  <a:srgbClr val="FF0000"/>
                </a:solidFill>
              </a:rPr>
              <a:t>P</a:t>
            </a:r>
            <a:r>
              <a:rPr lang="en-US" sz="2000" kern="0" dirty="0">
                <a:solidFill>
                  <a:srgbClr val="FF0000"/>
                </a:solidFill>
              </a:rPr>
              <a:t>assage</a:t>
            </a:r>
            <a:r>
              <a:rPr lang="en-US" sz="2000" kern="0" dirty="0"/>
              <a:t> of urine.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60087909"/>
              </p:ext>
            </p:extLst>
          </p:nvPr>
        </p:nvGraphicFramePr>
        <p:xfrm>
          <a:off x="7174532" y="1196752"/>
          <a:ext cx="4381464" cy="2448273"/>
        </p:xfrm>
        <a:graphic>
          <a:graphicData uri="http://schemas.openxmlformats.org/drawingml/2006/table">
            <a:tbl>
              <a:tblPr firstRow="1" bandRow="1">
                <a:tableStyleId>{5C22544A-7EE6-4342-B048-85BDC9FD1C3A}</a:tableStyleId>
              </a:tblPr>
              <a:tblGrid>
                <a:gridCol w="1460488">
                  <a:extLst>
                    <a:ext uri="{9D8B030D-6E8A-4147-A177-3AD203B41FA5}">
                      <a16:colId xmlns:a16="http://schemas.microsoft.com/office/drawing/2014/main" xmlns="" val="20000"/>
                    </a:ext>
                  </a:extLst>
                </a:gridCol>
                <a:gridCol w="1460488">
                  <a:extLst>
                    <a:ext uri="{9D8B030D-6E8A-4147-A177-3AD203B41FA5}">
                      <a16:colId xmlns:a16="http://schemas.microsoft.com/office/drawing/2014/main" xmlns="" val="20001"/>
                    </a:ext>
                  </a:extLst>
                </a:gridCol>
                <a:gridCol w="1460488">
                  <a:extLst>
                    <a:ext uri="{9D8B030D-6E8A-4147-A177-3AD203B41FA5}">
                      <a16:colId xmlns:a16="http://schemas.microsoft.com/office/drawing/2014/main" xmlns="" val="20002"/>
                    </a:ext>
                  </a:extLst>
                </a:gridCol>
              </a:tblGrid>
              <a:tr h="602125">
                <a:tc>
                  <a:txBody>
                    <a:bodyPr/>
                    <a:lstStyle/>
                    <a:p>
                      <a:endParaRPr lang="en-US" i="0" dirty="0">
                        <a:latin typeface="+mn-lt"/>
                      </a:endParaRPr>
                    </a:p>
                  </a:txBody>
                  <a:tcPr>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i="0" u="none" kern="0" dirty="0">
                          <a:solidFill>
                            <a:schemeClr val="tx1"/>
                          </a:solidFill>
                          <a:latin typeface="+mn-lt"/>
                        </a:rPr>
                        <a:t>S</a:t>
                      </a:r>
                      <a:r>
                        <a:rPr lang="en-US" sz="1200" b="1" i="0" kern="0" dirty="0">
                          <a:solidFill>
                            <a:schemeClr val="tx1"/>
                          </a:solidFill>
                          <a:latin typeface="+mn-lt"/>
                        </a:rPr>
                        <a:t>ympathetic</a:t>
                      </a:r>
                      <a:endParaRPr lang="en-US" sz="1200" b="0" i="0" dirty="0">
                        <a:solidFill>
                          <a:schemeClr val="tx1"/>
                        </a:solidFill>
                        <a:latin typeface="+mn-lt"/>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200" b="1" i="0" u="none" kern="0" dirty="0">
                          <a:solidFill>
                            <a:schemeClr val="tx1"/>
                          </a:solidFill>
                          <a:latin typeface="+mn-lt"/>
                        </a:rPr>
                        <a:t>P</a:t>
                      </a:r>
                      <a:r>
                        <a:rPr lang="en-US" sz="1200" b="1" i="0" kern="0" dirty="0">
                          <a:solidFill>
                            <a:schemeClr val="tx1"/>
                          </a:solidFill>
                          <a:latin typeface="+mn-lt"/>
                        </a:rPr>
                        <a:t>arasympathetic</a:t>
                      </a:r>
                      <a:endParaRPr lang="en-US" sz="1200" b="0" i="0" dirty="0">
                        <a:solidFill>
                          <a:schemeClr val="tx1"/>
                        </a:solidFill>
                        <a:latin typeface="+mn-lt"/>
                      </a:endParaRPr>
                    </a:p>
                  </a:txBody>
                  <a:tcPr/>
                </a:tc>
                <a:extLst>
                  <a:ext uri="{0D108BD9-81ED-4DB2-BD59-A6C34878D82A}">
                    <a16:rowId xmlns:a16="http://schemas.microsoft.com/office/drawing/2014/main" xmlns="" val="10000"/>
                  </a:ext>
                </a:extLst>
              </a:tr>
              <a:tr h="602125">
                <a:tc>
                  <a:txBody>
                    <a:bodyPr/>
                    <a:lstStyle/>
                    <a:p>
                      <a:pPr algn="ctr"/>
                      <a:r>
                        <a:rPr lang="en-US" b="1" i="0" dirty="0">
                          <a:latin typeface="+mn-lt"/>
                        </a:rPr>
                        <a:t>Nerve</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0" i="0" dirty="0">
                          <a:solidFill>
                            <a:srgbClr val="FF0000"/>
                          </a:solidFill>
                          <a:latin typeface="+mn-lt"/>
                          <a:ea typeface="Gill Sans MT" charset="0"/>
                          <a:cs typeface="Gill Sans MT" charset="0"/>
                        </a:rPr>
                        <a:t> </a:t>
                      </a:r>
                      <a:r>
                        <a:rPr lang="en-GB" altLang="en-US" sz="1600" b="0" i="0" dirty="0">
                          <a:solidFill>
                            <a:srgbClr val="FF0000"/>
                          </a:solidFill>
                          <a:latin typeface="+mn-lt"/>
                        </a:rPr>
                        <a:t>Hypogastric nerve</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GB" altLang="en-US" sz="1600" b="0" i="0" dirty="0">
                          <a:solidFill>
                            <a:srgbClr val="FF0000"/>
                          </a:solidFill>
                          <a:latin typeface="+mn-lt"/>
                        </a:rPr>
                        <a:t>Pelvic nerve</a:t>
                      </a:r>
                    </a:p>
                  </a:txBody>
                  <a:tcPr/>
                </a:tc>
                <a:extLst>
                  <a:ext uri="{0D108BD9-81ED-4DB2-BD59-A6C34878D82A}">
                    <a16:rowId xmlns:a16="http://schemas.microsoft.com/office/drawing/2014/main" xmlns="" val="10001"/>
                  </a:ext>
                </a:extLst>
              </a:tr>
              <a:tr h="602125">
                <a:tc>
                  <a:txBody>
                    <a:bodyPr/>
                    <a:lstStyle/>
                    <a:p>
                      <a:pPr algn="ctr"/>
                      <a:r>
                        <a:rPr lang="en-US" b="1" i="0" dirty="0">
                          <a:latin typeface="+mn-lt"/>
                        </a:rPr>
                        <a:t>Origin</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400" b="1" i="0" u="sng" dirty="0">
                          <a:latin typeface="+mn-lt"/>
                          <a:cs typeface="Arial" pitchFamily="34" charset="0"/>
                        </a:rPr>
                        <a:t>LHCs</a:t>
                      </a:r>
                      <a:r>
                        <a:rPr lang="en-US" sz="1400" i="0" dirty="0">
                          <a:latin typeface="+mn-lt"/>
                          <a:cs typeface="Arial" pitchFamily="34" charset="0"/>
                        </a:rPr>
                        <a:t> of the </a:t>
                      </a:r>
                      <a:r>
                        <a:rPr lang="en-US" sz="1400" i="0" dirty="0">
                          <a:solidFill>
                            <a:srgbClr val="FF0000"/>
                          </a:solidFill>
                          <a:latin typeface="+mn-lt"/>
                          <a:cs typeface="Arial" pitchFamily="34" charset="0"/>
                        </a:rPr>
                        <a:t>L1,L2, L3.</a:t>
                      </a:r>
                    </a:p>
                  </a:txBody>
                  <a:tcPr/>
                </a:tc>
                <a:tc>
                  <a:txBody>
                    <a:bodyPr/>
                    <a:lstStyle/>
                    <a:p>
                      <a:pPr algn="ctr"/>
                      <a:r>
                        <a:rPr lang="en-US" sz="1400" b="1" i="0" u="sng" dirty="0">
                          <a:latin typeface="+mn-lt"/>
                          <a:cs typeface="Arial" pitchFamily="34" charset="0"/>
                        </a:rPr>
                        <a:t>LHCs</a:t>
                      </a:r>
                      <a:r>
                        <a:rPr lang="en-US" sz="1400" i="0" dirty="0">
                          <a:latin typeface="+mn-lt"/>
                          <a:cs typeface="Arial" pitchFamily="34" charset="0"/>
                        </a:rPr>
                        <a:t> of the </a:t>
                      </a:r>
                      <a:r>
                        <a:rPr lang="en-US" sz="1400" i="0" dirty="0">
                          <a:solidFill>
                            <a:srgbClr val="FF0000"/>
                          </a:solidFill>
                          <a:latin typeface="+mn-lt"/>
                          <a:cs typeface="Arial" pitchFamily="34" charset="0"/>
                        </a:rPr>
                        <a:t>S2,S3, S4</a:t>
                      </a:r>
                      <a:endParaRPr lang="en-US" sz="1400" i="0" dirty="0">
                        <a:solidFill>
                          <a:srgbClr val="FF0000"/>
                        </a:solidFill>
                        <a:latin typeface="+mn-lt"/>
                      </a:endParaRPr>
                    </a:p>
                  </a:txBody>
                  <a:tcPr/>
                </a:tc>
                <a:extLst>
                  <a:ext uri="{0D108BD9-81ED-4DB2-BD59-A6C34878D82A}">
                    <a16:rowId xmlns:a16="http://schemas.microsoft.com/office/drawing/2014/main" xmlns="" val="10002"/>
                  </a:ext>
                </a:extLst>
              </a:tr>
              <a:tr h="641898">
                <a:tc>
                  <a:txBody>
                    <a:bodyPr/>
                    <a:lstStyle/>
                    <a:p>
                      <a:pPr algn="ctr"/>
                      <a:r>
                        <a:rPr lang="en-US" b="1" i="0" dirty="0">
                          <a:latin typeface="+mn-lt"/>
                        </a:rPr>
                        <a:t>Supply</a:t>
                      </a:r>
                    </a:p>
                  </a:txBody>
                  <a:tcPr/>
                </a:tc>
                <a:tc>
                  <a:txBody>
                    <a:bodyPr/>
                    <a:lstStyle/>
                    <a:p>
                      <a:pPr algn="ctr" rtl="1"/>
                      <a:r>
                        <a:rPr lang="en-US" sz="1400" i="0" baseline="0" dirty="0">
                          <a:latin typeface="+mn-lt"/>
                          <a:cs typeface="Arial" pitchFamily="34" charset="0"/>
                        </a:rPr>
                        <a:t>B</a:t>
                      </a:r>
                      <a:r>
                        <a:rPr lang="en-US" sz="1400" i="0" dirty="0">
                          <a:latin typeface="+mn-lt"/>
                          <a:cs typeface="Arial" pitchFamily="34" charset="0"/>
                        </a:rPr>
                        <a:t>ladder neck</a:t>
                      </a:r>
                      <a:endParaRPr lang="ar-SA" sz="1400" i="0" dirty="0">
                        <a:latin typeface="+mn-lt"/>
                      </a:endParaRPr>
                    </a:p>
                  </a:txBody>
                  <a:tcPr/>
                </a:tc>
                <a:tc>
                  <a:txBody>
                    <a:bodyPr/>
                    <a:lstStyle/>
                    <a:p>
                      <a:pPr algn="ctr"/>
                      <a:r>
                        <a:rPr lang="en-US" sz="1400" i="0" dirty="0">
                          <a:latin typeface="+mn-lt"/>
                          <a:cs typeface="Arial" pitchFamily="34" charset="0"/>
                        </a:rPr>
                        <a:t>Body and neck of the bladder</a:t>
                      </a:r>
                      <a:endParaRPr lang="en-US" sz="1400" i="0" dirty="0">
                        <a:latin typeface="+mn-lt"/>
                      </a:endParaRPr>
                    </a:p>
                  </a:txBody>
                  <a:tcPr/>
                </a:tc>
                <a:extLst>
                  <a:ext uri="{0D108BD9-81ED-4DB2-BD59-A6C34878D82A}">
                    <a16:rowId xmlns:a16="http://schemas.microsoft.com/office/drawing/2014/main" xmlns="" val="10003"/>
                  </a:ext>
                </a:extLst>
              </a:tr>
            </a:tbl>
          </a:graphicData>
        </a:graphic>
      </p:graphicFrame>
      <p:sp>
        <p:nvSpPr>
          <p:cNvPr id="6" name="مستطيل 12"/>
          <p:cNvSpPr/>
          <p:nvPr/>
        </p:nvSpPr>
        <p:spPr>
          <a:xfrm>
            <a:off x="477788" y="2060848"/>
            <a:ext cx="6461090" cy="4178067"/>
          </a:xfrm>
          <a:prstGeom prst="rect">
            <a:avLst/>
          </a:prstGeom>
          <a:ln>
            <a:noFill/>
            <a:prstDash val="dash"/>
          </a:ln>
        </p:spPr>
        <p:txBody>
          <a:bodyPr wrap="square">
            <a:spAutoFit/>
          </a:bodyPr>
          <a:lstStyle/>
          <a:p>
            <a:pPr marL="285750" indent="-285750" algn="just">
              <a:buFont typeface="Arial" pitchFamily="34" charset="0"/>
              <a:buChar char="•"/>
            </a:pPr>
            <a:endParaRPr lang="en-US" sz="1050" dirty="0">
              <a:solidFill>
                <a:prstClr val="white">
                  <a:lumMod val="50000"/>
                </a:prstClr>
              </a:solidFill>
            </a:endParaRPr>
          </a:p>
          <a:p>
            <a:pPr marL="285750" indent="-285750" algn="just">
              <a:buFont typeface="Arial" pitchFamily="34" charset="0"/>
              <a:buChar char="•"/>
            </a:pPr>
            <a:r>
              <a:rPr lang="en-US" sz="1600" dirty="0">
                <a:solidFill>
                  <a:prstClr val="white">
                    <a:lumMod val="65000"/>
                  </a:prstClr>
                </a:solidFill>
              </a:rPr>
              <a:t>Autonomic nerves always originate from lateral horn cells of the spinal cord while the somatic nerves are from the anterior horn cells. </a:t>
            </a:r>
          </a:p>
          <a:p>
            <a:pPr marL="285750" indent="-285750" algn="just">
              <a:buFont typeface="Arial" pitchFamily="34" charset="0"/>
              <a:buChar char="•"/>
            </a:pPr>
            <a:r>
              <a:rPr lang="en-US" sz="1600" dirty="0">
                <a:solidFill>
                  <a:prstClr val="white">
                    <a:lumMod val="65000"/>
                  </a:prstClr>
                </a:solidFill>
              </a:rPr>
              <a:t>Sympathetic supply arises from  lateral horn cells of L1-L2  and then it goes to supply the UB causing relaxation of detrusor muscle and contraction of sphincter for example during stressful conditions like exams you feel that you want to urinate but you can’t this is due to sympathetic action -  remember sympathetic =storage helps in urine storage.</a:t>
            </a:r>
          </a:p>
          <a:p>
            <a:pPr marL="285750" indent="-285750" algn="just">
              <a:buFont typeface="Arial" pitchFamily="34" charset="0"/>
              <a:buChar char="•"/>
            </a:pPr>
            <a:r>
              <a:rPr lang="en-US" sz="1600" dirty="0">
                <a:solidFill>
                  <a:prstClr val="white">
                    <a:lumMod val="65000"/>
                  </a:prstClr>
                </a:solidFill>
              </a:rPr>
              <a:t>Urinary bladder contains stretch receptors which stimulate afferent nerves (sensory) to feel the fullness of UB this afferent nerve is part of pelvic nerve which originate from s2, s3, s4 and the other part (efferent) goes back to urinary bladder causing contraction of detrusor muscles and relaxation of internal sphincter. </a:t>
            </a:r>
          </a:p>
          <a:p>
            <a:pPr marL="285750" indent="-285750" algn="just">
              <a:buFont typeface="Arial" pitchFamily="34" charset="0"/>
              <a:buChar char="•"/>
            </a:pPr>
            <a:r>
              <a:rPr lang="en-US" sz="1600" dirty="0">
                <a:solidFill>
                  <a:prstClr val="white">
                    <a:lumMod val="65000"/>
                  </a:prstClr>
                </a:solidFill>
              </a:rPr>
              <a:t>The most important reflex is parasympathetic reflex and its center located in the sacral plexus lateral horn cell</a:t>
            </a:r>
          </a:p>
          <a:p>
            <a:pPr marL="285750" indent="-285750" algn="just">
              <a:buFont typeface="Arial" pitchFamily="34" charset="0"/>
              <a:buChar char="•"/>
            </a:pPr>
            <a:endParaRPr lang="en-US" sz="1100" dirty="0">
              <a:solidFill>
                <a:schemeClr val="bg1">
                  <a:lumMod val="50000"/>
                </a:schemeClr>
              </a:solidFill>
            </a:endParaRPr>
          </a:p>
        </p:txBody>
      </p:sp>
      <p:sp>
        <p:nvSpPr>
          <p:cNvPr id="7" name="TextBox 6"/>
          <p:cNvSpPr txBox="1"/>
          <p:nvPr/>
        </p:nvSpPr>
        <p:spPr>
          <a:xfrm>
            <a:off x="7221288" y="3811327"/>
            <a:ext cx="4320480" cy="338554"/>
          </a:xfrm>
          <a:prstGeom prst="rect">
            <a:avLst/>
          </a:prstGeom>
          <a:noFill/>
        </p:spPr>
        <p:txBody>
          <a:bodyPr wrap="square" rtlCol="0">
            <a:spAutoFit/>
          </a:bodyPr>
          <a:lstStyle/>
          <a:p>
            <a:r>
              <a:rPr lang="en-US" sz="1600" dirty="0">
                <a:solidFill>
                  <a:prstClr val="white">
                    <a:lumMod val="65000"/>
                  </a:prstClr>
                </a:solidFill>
              </a:rPr>
              <a:t>LHC = Lateral horn cell.</a:t>
            </a:r>
          </a:p>
        </p:txBody>
      </p:sp>
      <p:sp>
        <p:nvSpPr>
          <p:cNvPr id="8" name="مستطيل 10"/>
          <p:cNvSpPr/>
          <p:nvPr/>
        </p:nvSpPr>
        <p:spPr>
          <a:xfrm>
            <a:off x="580697" y="5946912"/>
            <a:ext cx="6966520" cy="276999"/>
          </a:xfrm>
          <a:prstGeom prst="rect">
            <a:avLst/>
          </a:prstGeom>
        </p:spPr>
        <p:txBody>
          <a:bodyPr wrap="square">
            <a:spAutoFit/>
          </a:bodyPr>
          <a:lstStyle/>
          <a:p>
            <a:r>
              <a:rPr lang="en-US" sz="1200" dirty="0">
                <a:solidFill>
                  <a:prstClr val="white">
                    <a:lumMod val="50000"/>
                  </a:prstClr>
                </a:solidFill>
              </a:rPr>
              <a:t>{ The pudendal nerve arises from the same origin of parasympathetic but from the </a:t>
            </a:r>
            <a:r>
              <a:rPr lang="en-US" sz="1200" u="sng" dirty="0">
                <a:solidFill>
                  <a:prstClr val="white">
                    <a:lumMod val="50000"/>
                  </a:prstClr>
                </a:solidFill>
              </a:rPr>
              <a:t>anterior horn cells</a:t>
            </a:r>
            <a:r>
              <a:rPr lang="en-US" sz="1200" dirty="0">
                <a:solidFill>
                  <a:prstClr val="white">
                    <a:lumMod val="50000"/>
                  </a:prstClr>
                </a:solidFill>
              </a:rPr>
              <a:t>. }</a:t>
            </a:r>
          </a:p>
        </p:txBody>
      </p:sp>
      <p:pic>
        <p:nvPicPr>
          <p:cNvPr id="9" name="Picture 8" descr="C:\Users\COMPAQ\Desktop\Nelson in pics\URO 1.jpg"/>
          <p:cNvPicPr>
            <a:picLocks noChangeAspect="1" noChangeArrowheads="1"/>
          </p:cNvPicPr>
          <p:nvPr/>
        </p:nvPicPr>
        <p:blipFill>
          <a:blip r:embed="rId2">
            <a:extLst>
              <a:ext uri="{28A0092B-C50C-407E-A947-70E740481C1C}">
                <a14:useLocalDpi xmlns:a14="http://schemas.microsoft.com/office/drawing/2010/main" val="0"/>
              </a:ext>
            </a:extLst>
          </a:blip>
          <a:srcRect l="7578" r="8362" b="17996"/>
          <a:stretch>
            <a:fillRect/>
          </a:stretch>
        </p:blipFill>
        <p:spPr bwMode="auto">
          <a:xfrm>
            <a:off x="7221288" y="4221088"/>
            <a:ext cx="4358115" cy="2026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12"/>
          <p:cNvSpPr txBox="1"/>
          <p:nvPr/>
        </p:nvSpPr>
        <p:spPr>
          <a:xfrm>
            <a:off x="9740553" y="-1489"/>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15472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720452" y="6376243"/>
            <a:ext cx="2133600" cy="365125"/>
          </a:xfrm>
        </p:spPr>
        <p:txBody>
          <a:bodyPr/>
          <a:lstStyle/>
          <a:p>
            <a:fld id="{89DC308A-020A-4885-8825-D970AEE39821}" type="slidenum">
              <a:rPr lang="en-US" smtClean="0">
                <a:solidFill>
                  <a:prstClr val="black">
                    <a:tint val="75000"/>
                  </a:prstClr>
                </a:solidFill>
              </a:rPr>
              <a:pPr/>
              <a:t>7</a:t>
            </a:fld>
            <a:endParaRPr lang="en-US" dirty="0">
              <a:solidFill>
                <a:prstClr val="black">
                  <a:tint val="75000"/>
                </a:prstClr>
              </a:solidFill>
            </a:endParaRPr>
          </a:p>
        </p:txBody>
      </p:sp>
      <p:sp>
        <p:nvSpPr>
          <p:cNvPr id="2" name="مربع نص 1"/>
          <p:cNvSpPr txBox="1"/>
          <p:nvPr/>
        </p:nvSpPr>
        <p:spPr>
          <a:xfrm>
            <a:off x="549796" y="406405"/>
            <a:ext cx="7488832" cy="646331"/>
          </a:xfrm>
          <a:prstGeom prst="rect">
            <a:avLst/>
          </a:prstGeom>
          <a:noFill/>
        </p:spPr>
        <p:txBody>
          <a:bodyPr wrap="square" rtlCol="0">
            <a:spAutoFit/>
          </a:bodyPr>
          <a:lstStyle/>
          <a:p>
            <a:pPr>
              <a:spcBef>
                <a:spcPct val="0"/>
              </a:spcBef>
            </a:pPr>
            <a:r>
              <a:rPr lang="en-GB" altLang="en-US" sz="3600" dirty="0">
                <a:solidFill>
                  <a:schemeClr val="tx2"/>
                </a:solidFill>
                <a:latin typeface="+mj-lt"/>
                <a:ea typeface="+mj-ea"/>
                <a:cs typeface="+mj-cs"/>
              </a:rPr>
              <a:t>The Reservoir function of U.B</a:t>
            </a:r>
            <a:endParaRPr lang="en-US" sz="3600" dirty="0">
              <a:solidFill>
                <a:schemeClr val="tx2"/>
              </a:solidFill>
              <a:latin typeface="+mj-lt"/>
              <a:ea typeface="+mj-ea"/>
              <a:cs typeface="+mj-cs"/>
            </a:endParaRPr>
          </a:p>
        </p:txBody>
      </p:sp>
      <p:sp>
        <p:nvSpPr>
          <p:cNvPr id="6" name="مربع نص 5"/>
          <p:cNvSpPr txBox="1"/>
          <p:nvPr/>
        </p:nvSpPr>
        <p:spPr>
          <a:xfrm>
            <a:off x="774821" y="5296029"/>
            <a:ext cx="10711190" cy="715089"/>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en-US" sz="1200" dirty="0">
                <a:solidFill>
                  <a:prstClr val="black"/>
                </a:solidFill>
              </a:rPr>
              <a:t>A cystometrogram allows us to assess how your bladder and sphincter behave while you store urine and when you pass urine. This test is done for people with urinary incontinence, people who have difficulty with urination, and in people with neurologic diseases that can affect bladder function. This test will measure your bladder capacity and pressure. By doing this we can identify problems such as a small capacity bladder, overactive bladder or high pressure bladder.</a:t>
            </a:r>
          </a:p>
        </p:txBody>
      </p:sp>
      <p:sp>
        <p:nvSpPr>
          <p:cNvPr id="7" name="TextBox 6"/>
          <p:cNvSpPr txBox="1"/>
          <p:nvPr/>
        </p:nvSpPr>
        <p:spPr>
          <a:xfrm>
            <a:off x="549796" y="1574929"/>
            <a:ext cx="11087591" cy="4801314"/>
          </a:xfrm>
          <a:prstGeom prst="rect">
            <a:avLst/>
          </a:prstGeom>
          <a:noFill/>
        </p:spPr>
        <p:txBody>
          <a:bodyPr wrap="square" rtlCol="0">
            <a:spAutoFit/>
          </a:bodyPr>
          <a:lstStyle/>
          <a:p>
            <a:pPr marL="285750" indent="-285750">
              <a:buFont typeface="Wingdings" panose="05000000000000000000" pitchFamily="2" charset="2"/>
              <a:buChar char="v"/>
              <a:defRPr/>
            </a:pPr>
            <a:r>
              <a:rPr lang="en-GB" altLang="en-US" sz="1800" dirty="0">
                <a:solidFill>
                  <a:prstClr val="black"/>
                </a:solidFill>
              </a:rPr>
              <a:t>Urine will enter the urinary bladder without producing much </a:t>
            </a:r>
            <a:r>
              <a:rPr lang="en-GB" altLang="en-US" sz="1800" dirty="0">
                <a:solidFill>
                  <a:prstClr val="black"/>
                </a:solidFill>
                <a:sym typeface="Symbol" panose="05050102010706020507" pitchFamily="18" charset="2"/>
              </a:rPr>
              <a:t>increase</a:t>
            </a:r>
            <a:r>
              <a:rPr lang="en-GB" altLang="en-US" sz="1800" dirty="0">
                <a:solidFill>
                  <a:prstClr val="black"/>
                </a:solidFill>
              </a:rPr>
              <a:t> in </a:t>
            </a:r>
            <a:r>
              <a:rPr lang="en-GB" altLang="en-US" sz="1800" i="1" dirty="0">
                <a:solidFill>
                  <a:prstClr val="black"/>
                </a:solidFill>
              </a:rPr>
              <a:t>I.V.P.  </a:t>
            </a:r>
            <a:r>
              <a:rPr lang="en-GB" altLang="en-US" sz="1800" dirty="0">
                <a:solidFill>
                  <a:prstClr val="black"/>
                </a:solidFill>
              </a:rPr>
              <a:t>till the bladder becomes well-filled. </a:t>
            </a:r>
          </a:p>
          <a:p>
            <a:pPr>
              <a:defRPr/>
            </a:pPr>
            <a:endParaRPr lang="en-GB" altLang="en-US" sz="1800" dirty="0">
              <a:solidFill>
                <a:prstClr val="black"/>
              </a:solidFill>
            </a:endParaRPr>
          </a:p>
          <a:p>
            <a:endParaRPr lang="en-GB" sz="1800" dirty="0">
              <a:solidFill>
                <a:prstClr val="black"/>
              </a:solidFill>
            </a:endParaRPr>
          </a:p>
          <a:p>
            <a:endParaRPr lang="en-GB" sz="1800" i="1" dirty="0">
              <a:solidFill>
                <a:prstClr val="black"/>
              </a:solidFill>
            </a:endParaRPr>
          </a:p>
          <a:p>
            <a:endParaRPr lang="en-US" sz="1800" i="1" dirty="0">
              <a:solidFill>
                <a:prstClr val="white">
                  <a:lumMod val="50000"/>
                </a:prstClr>
              </a:solidFill>
            </a:endParaRPr>
          </a:p>
          <a:p>
            <a:pPr marL="342900" indent="-342900">
              <a:buFont typeface="Wingdings" panose="05000000000000000000" pitchFamily="2" charset="2"/>
              <a:buChar char="v"/>
            </a:pPr>
            <a:r>
              <a:rPr lang="en-US" sz="1800" b="1" dirty="0" err="1">
                <a:cs typeface="Arial" pitchFamily="34" charset="0"/>
              </a:rPr>
              <a:t>Cystometry</a:t>
            </a:r>
            <a:r>
              <a:rPr lang="en-US" sz="1800" b="1" dirty="0">
                <a:solidFill>
                  <a:srgbClr val="002060"/>
                </a:solidFill>
                <a:cs typeface="Arial" pitchFamily="34" charset="0"/>
              </a:rPr>
              <a:t> </a:t>
            </a:r>
            <a:r>
              <a:rPr lang="en-US" sz="1800" dirty="0">
                <a:solidFill>
                  <a:prstClr val="black"/>
                </a:solidFill>
                <a:cs typeface="Arial" pitchFamily="34" charset="0"/>
              </a:rPr>
              <a:t>Study the relationship between </a:t>
            </a:r>
            <a:r>
              <a:rPr lang="en-US" sz="1800" i="1" dirty="0" err="1">
                <a:solidFill>
                  <a:srgbClr val="FF0000"/>
                </a:solidFill>
                <a:cs typeface="Arial" pitchFamily="34" charset="0"/>
              </a:rPr>
              <a:t>intravesical</a:t>
            </a:r>
            <a:r>
              <a:rPr lang="en-US" sz="1800" i="1" dirty="0">
                <a:solidFill>
                  <a:srgbClr val="FF0000"/>
                </a:solidFill>
                <a:cs typeface="Arial" pitchFamily="34" charset="0"/>
              </a:rPr>
              <a:t> pressure </a:t>
            </a:r>
            <a:r>
              <a:rPr lang="en-US" sz="1800" dirty="0">
                <a:solidFill>
                  <a:prstClr val="black"/>
                </a:solidFill>
                <a:cs typeface="Arial" pitchFamily="34" charset="0"/>
              </a:rPr>
              <a:t>and</a:t>
            </a:r>
            <a:r>
              <a:rPr lang="en-US" sz="1800" i="1" dirty="0">
                <a:solidFill>
                  <a:srgbClr val="FF0000"/>
                </a:solidFill>
                <a:cs typeface="Arial" pitchFamily="34" charset="0"/>
              </a:rPr>
              <a:t> volume.</a:t>
            </a:r>
          </a:p>
          <a:p>
            <a:pPr marL="342900" indent="-342900">
              <a:buFont typeface="Wingdings" panose="05000000000000000000" pitchFamily="2" charset="2"/>
              <a:buChar char="v"/>
            </a:pPr>
            <a:endParaRPr lang="en-US" sz="1800" i="1" dirty="0">
              <a:solidFill>
                <a:srgbClr val="FF0000"/>
              </a:solidFill>
              <a:cs typeface="Arial" pitchFamily="34" charset="0"/>
            </a:endParaRPr>
          </a:p>
          <a:p>
            <a:pPr marL="342900" indent="-342900">
              <a:buFont typeface="Wingdings" panose="05000000000000000000" pitchFamily="2" charset="2"/>
              <a:buChar char="v"/>
            </a:pPr>
            <a:r>
              <a:rPr lang="en-US" sz="1800" dirty="0">
                <a:solidFill>
                  <a:prstClr val="black"/>
                </a:solidFill>
                <a:cs typeface="Arial" pitchFamily="34" charset="0"/>
              </a:rPr>
              <a:t>Done by inserting catheter and emptying the bladder, then recording the pressure while bladder filled at </a:t>
            </a:r>
            <a:r>
              <a:rPr lang="en-US" sz="1800" b="1" dirty="0">
                <a:solidFill>
                  <a:prstClr val="black"/>
                </a:solidFill>
                <a:cs typeface="Arial" pitchFamily="34" charset="0"/>
              </a:rPr>
              <a:t>50 ml </a:t>
            </a:r>
            <a:r>
              <a:rPr lang="en-US" sz="1800" dirty="0">
                <a:solidFill>
                  <a:prstClr val="black"/>
                </a:solidFill>
                <a:cs typeface="Arial" pitchFamily="34" charset="0"/>
              </a:rPr>
              <a:t>increment of water. </a:t>
            </a:r>
          </a:p>
          <a:p>
            <a:pPr marL="342900" indent="-342900">
              <a:buFont typeface="Wingdings" panose="05000000000000000000" pitchFamily="2" charset="2"/>
              <a:buChar char="v"/>
            </a:pPr>
            <a:endParaRPr lang="en-US" sz="1800" dirty="0">
              <a:solidFill>
                <a:prstClr val="black"/>
              </a:solidFill>
              <a:cs typeface="Arial" pitchFamily="34" charset="0"/>
            </a:endParaRPr>
          </a:p>
          <a:p>
            <a:pPr marL="342900" indent="-342900">
              <a:buFont typeface="Wingdings" panose="05000000000000000000" pitchFamily="2" charset="2"/>
              <a:buChar char="v"/>
            </a:pPr>
            <a:r>
              <a:rPr lang="en-GB" altLang="en-US" sz="1800" dirty="0">
                <a:solidFill>
                  <a:prstClr val="black"/>
                </a:solidFill>
              </a:rPr>
              <a:t>The plot of </a:t>
            </a:r>
            <a:r>
              <a:rPr lang="en-GB" altLang="en-US" sz="1800" i="1" dirty="0">
                <a:solidFill>
                  <a:prstClr val="black"/>
                </a:solidFill>
              </a:rPr>
              <a:t>I.V.P.  </a:t>
            </a:r>
            <a:r>
              <a:rPr lang="en-GB" altLang="en-US" sz="1800" dirty="0">
                <a:solidFill>
                  <a:prstClr val="black"/>
                </a:solidFill>
              </a:rPr>
              <a:t>against the volume is called </a:t>
            </a:r>
            <a:r>
              <a:rPr lang="en-GB" altLang="en-US" sz="1800" b="1" dirty="0"/>
              <a:t>“</a:t>
            </a:r>
            <a:r>
              <a:rPr lang="en-GB" altLang="en-US" sz="1800" b="1" dirty="0" err="1"/>
              <a:t>Cystometrogram</a:t>
            </a:r>
            <a:r>
              <a:rPr lang="en-GB" altLang="en-US" sz="1800" b="1" dirty="0"/>
              <a:t>”.</a:t>
            </a:r>
          </a:p>
          <a:p>
            <a:endParaRPr lang="en-US" sz="1800" dirty="0">
              <a:solidFill>
                <a:prstClr val="white">
                  <a:lumMod val="50000"/>
                </a:prstClr>
              </a:solidFill>
            </a:endParaRPr>
          </a:p>
          <a:p>
            <a:pPr marL="342900" indent="-342900">
              <a:buFont typeface="Wingdings" panose="05000000000000000000" pitchFamily="2" charset="2"/>
              <a:buChar char="v"/>
              <a:defRPr/>
            </a:pPr>
            <a:endParaRPr lang="en-GB" altLang="en-US" sz="1800" dirty="0"/>
          </a:p>
          <a:p>
            <a:pPr marL="342900" indent="-342900">
              <a:buFont typeface="Wingdings" panose="05000000000000000000" pitchFamily="2" charset="2"/>
              <a:buChar char="v"/>
              <a:defRPr/>
            </a:pPr>
            <a:endParaRPr lang="en-GB" altLang="en-US" sz="1800" dirty="0"/>
          </a:p>
          <a:p>
            <a:pPr marL="285750" indent="-285750">
              <a:buFont typeface="Wingdings" panose="05000000000000000000" pitchFamily="2" charset="2"/>
              <a:buChar char="v"/>
              <a:defRPr/>
            </a:pPr>
            <a:endParaRPr lang="en-GB" altLang="en-US" sz="1800" dirty="0">
              <a:solidFill>
                <a:prstClr val="black"/>
              </a:solidFill>
            </a:endParaRPr>
          </a:p>
          <a:p>
            <a:pPr marL="171450" indent="-171450">
              <a:buFont typeface="Wingdings" panose="05000000000000000000" pitchFamily="2" charset="2"/>
              <a:buChar char="v"/>
            </a:pPr>
            <a:endParaRPr lang="en-US" sz="1800" dirty="0">
              <a:solidFill>
                <a:prstClr val="black"/>
              </a:solidFill>
            </a:endParaRPr>
          </a:p>
          <a:p>
            <a:pPr marL="171450" indent="-171450">
              <a:buFont typeface="Wingdings" panose="05000000000000000000" pitchFamily="2" charset="2"/>
              <a:buChar char="v"/>
            </a:pPr>
            <a:endParaRPr lang="en-US" sz="1800" dirty="0">
              <a:solidFill>
                <a:prstClr val="black"/>
              </a:solidFill>
            </a:endParaRPr>
          </a:p>
        </p:txBody>
      </p:sp>
      <p:sp>
        <p:nvSpPr>
          <p:cNvPr id="17" name="قوس متوسط مزدوج 10"/>
          <p:cNvSpPr/>
          <p:nvPr/>
        </p:nvSpPr>
        <p:spPr>
          <a:xfrm>
            <a:off x="1989956" y="2132648"/>
            <a:ext cx="8568952" cy="648072"/>
          </a:xfrm>
          <a:prstGeom prst="bracketPair">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مربع نص 4"/>
          <p:cNvSpPr txBox="1"/>
          <p:nvPr/>
        </p:nvSpPr>
        <p:spPr>
          <a:xfrm>
            <a:off x="2205980" y="2060640"/>
            <a:ext cx="8448114" cy="923330"/>
          </a:xfrm>
          <a:prstGeom prst="rect">
            <a:avLst/>
          </a:prstGeom>
          <a:noFill/>
        </p:spPr>
        <p:txBody>
          <a:bodyPr wrap="square" rtlCol="0">
            <a:spAutoFit/>
          </a:bodyPr>
          <a:lstStyle/>
          <a:p>
            <a:r>
              <a:rPr lang="en-GB" altLang="en-US" sz="1200" i="1" dirty="0">
                <a:solidFill>
                  <a:prstClr val="white">
                    <a:lumMod val="50000"/>
                  </a:prstClr>
                </a:solidFill>
                <a:latin typeface="Gill Sans MT" pitchFamily="34" charset="0"/>
              </a:rPr>
              <a:t>I.V.P.  :  </a:t>
            </a:r>
            <a:r>
              <a:rPr lang="en-US" sz="1200" dirty="0" err="1">
                <a:solidFill>
                  <a:prstClr val="white">
                    <a:lumMod val="50000"/>
                  </a:prstClr>
                </a:solidFill>
              </a:rPr>
              <a:t>intravesicular</a:t>
            </a:r>
            <a:r>
              <a:rPr lang="en-US" sz="1200" dirty="0">
                <a:solidFill>
                  <a:prstClr val="white">
                    <a:lumMod val="50000"/>
                  </a:prstClr>
                </a:solidFill>
              </a:rPr>
              <a:t> pressure “The pressure exerted on the contents of the urinary bladder, being the sum of the </a:t>
            </a:r>
            <a:r>
              <a:rPr lang="en-US" sz="1200" dirty="0" err="1">
                <a:solidFill>
                  <a:prstClr val="white">
                    <a:lumMod val="50000"/>
                  </a:prstClr>
                </a:solidFill>
              </a:rPr>
              <a:t>intraabdominal</a:t>
            </a:r>
            <a:r>
              <a:rPr lang="en-US" sz="1200" dirty="0">
                <a:solidFill>
                  <a:prstClr val="white">
                    <a:lumMod val="50000"/>
                  </a:prstClr>
                </a:solidFill>
              </a:rPr>
              <a:t> pressure from outside </a:t>
            </a:r>
          </a:p>
          <a:p>
            <a:r>
              <a:rPr lang="en-US" sz="1200" dirty="0">
                <a:solidFill>
                  <a:prstClr val="white">
                    <a:lumMod val="50000"/>
                  </a:prstClr>
                </a:solidFill>
              </a:rPr>
              <a:t>the bladder and the detrusor pressure exerted by the bladder wall musculature itself. Also called </a:t>
            </a:r>
            <a:r>
              <a:rPr lang="en-US" sz="1200" i="1" dirty="0">
                <a:solidFill>
                  <a:prstClr val="white">
                    <a:lumMod val="50000"/>
                  </a:prstClr>
                </a:solidFill>
              </a:rPr>
              <a:t>bladder pressure, </a:t>
            </a:r>
            <a:r>
              <a:rPr lang="en-US" sz="1200" i="1" dirty="0" err="1">
                <a:solidFill>
                  <a:prstClr val="white">
                    <a:lumMod val="50000"/>
                  </a:prstClr>
                </a:solidFill>
              </a:rPr>
              <a:t>vesical</a:t>
            </a:r>
            <a:r>
              <a:rPr lang="en-US" sz="1200" i="1" dirty="0">
                <a:solidFill>
                  <a:prstClr val="white">
                    <a:lumMod val="50000"/>
                  </a:prstClr>
                </a:solidFill>
              </a:rPr>
              <a:t> pressure”.</a:t>
            </a:r>
            <a:endParaRPr lang="en-US" sz="1200" dirty="0">
              <a:solidFill>
                <a:prstClr val="white">
                  <a:lumMod val="50000"/>
                </a:prstClr>
              </a:solidFill>
            </a:endParaRPr>
          </a:p>
          <a:p>
            <a:endParaRPr lang="en-US" dirty="0">
              <a:solidFill>
                <a:prstClr val="black"/>
              </a:solidFill>
            </a:endParaRPr>
          </a:p>
        </p:txBody>
      </p:sp>
    </p:spTree>
    <p:extLst>
      <p:ext uri="{BB962C8B-B14F-4D97-AF65-F5344CB8AC3E}">
        <p14:creationId xmlns:p14="http://schemas.microsoft.com/office/powerpoint/2010/main" val="213374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21"/>
          <p:cNvGraphicFramePr/>
          <p:nvPr>
            <p:extLst>
              <p:ext uri="{D42A27DB-BD31-4B8C-83A1-F6EECF244321}">
                <p14:modId xmlns:p14="http://schemas.microsoft.com/office/powerpoint/2010/main" val="755939212"/>
              </p:ext>
            </p:extLst>
          </p:nvPr>
        </p:nvGraphicFramePr>
        <p:xfrm>
          <a:off x="1701923" y="764704"/>
          <a:ext cx="8208913"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عنصر نائب لرقم الشريحة 4"/>
          <p:cNvSpPr>
            <a:spLocks noGrp="1"/>
          </p:cNvSpPr>
          <p:nvPr>
            <p:ph type="sldNum" sz="quarter" idx="12"/>
          </p:nvPr>
        </p:nvSpPr>
        <p:spPr>
          <a:xfrm>
            <a:off x="720452" y="6331179"/>
            <a:ext cx="2133600" cy="365125"/>
          </a:xfrm>
        </p:spPr>
        <p:txBody>
          <a:bodyPr/>
          <a:lstStyle/>
          <a:p>
            <a:fld id="{89DC308A-020A-4885-8825-D970AEE39821}" type="slidenum">
              <a:rPr lang="en-US" smtClean="0">
                <a:solidFill>
                  <a:prstClr val="black">
                    <a:tint val="75000"/>
                  </a:prstClr>
                </a:solidFill>
              </a:rPr>
              <a:pPr/>
              <a:t>8</a:t>
            </a:fld>
            <a:endParaRPr lang="en-US" dirty="0">
              <a:solidFill>
                <a:prstClr val="black">
                  <a:tint val="75000"/>
                </a:prstClr>
              </a:solidFill>
            </a:endParaRPr>
          </a:p>
        </p:txBody>
      </p:sp>
      <p:sp>
        <p:nvSpPr>
          <p:cNvPr id="5" name="مستطيل 4"/>
          <p:cNvSpPr/>
          <p:nvPr/>
        </p:nvSpPr>
        <p:spPr>
          <a:xfrm>
            <a:off x="549796" y="334397"/>
            <a:ext cx="8613255" cy="646331"/>
          </a:xfrm>
          <a:prstGeom prst="rect">
            <a:avLst/>
          </a:prstGeom>
        </p:spPr>
        <p:txBody>
          <a:bodyPr wrap="none">
            <a:spAutoFit/>
          </a:bodyPr>
          <a:lstStyle/>
          <a:p>
            <a:pPr fontAlgn="base">
              <a:spcBef>
                <a:spcPct val="0"/>
              </a:spcBef>
              <a:spcAft>
                <a:spcPct val="0"/>
              </a:spcAft>
            </a:pPr>
            <a:r>
              <a:rPr lang="en-US" sz="3600" dirty="0">
                <a:solidFill>
                  <a:srgbClr val="FF0000"/>
                </a:solidFill>
                <a:latin typeface="+mj-lt"/>
                <a:ea typeface="+mj-ea"/>
                <a:cs typeface="+mj-cs"/>
              </a:rPr>
              <a:t>3 Components </a:t>
            </a:r>
            <a:r>
              <a:rPr lang="en-US" sz="3600" dirty="0">
                <a:solidFill>
                  <a:schemeClr val="tx2"/>
                </a:solidFill>
                <a:latin typeface="+mj-lt"/>
                <a:ea typeface="+mj-ea"/>
                <a:cs typeface="+mj-cs"/>
              </a:rPr>
              <a:t>(Segments) of The Plot</a:t>
            </a:r>
          </a:p>
        </p:txBody>
      </p:sp>
      <p:sp>
        <p:nvSpPr>
          <p:cNvPr id="2" name="مستطيل مستدير الزوايا 1"/>
          <p:cNvSpPr/>
          <p:nvPr/>
        </p:nvSpPr>
        <p:spPr>
          <a:xfrm>
            <a:off x="2998068" y="5373216"/>
            <a:ext cx="5930669" cy="919401"/>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i="1" dirty="0">
                <a:solidFill>
                  <a:srgbClr val="002060"/>
                </a:solidFill>
                <a:latin typeface="Gill Sans MT" pitchFamily="34" charset="0"/>
                <a:cs typeface="Arial" pitchFamily="34" charset="0"/>
              </a:rPr>
              <a:t>The flatness of segment </a:t>
            </a:r>
            <a:r>
              <a:rPr lang="en-US" sz="1600" i="1" dirty="0" err="1">
                <a:solidFill>
                  <a:srgbClr val="002060"/>
                </a:solidFill>
                <a:latin typeface="Gill Sans MT" pitchFamily="34" charset="0"/>
                <a:cs typeface="Arial" pitchFamily="34" charset="0"/>
              </a:rPr>
              <a:t>Ib</a:t>
            </a:r>
            <a:r>
              <a:rPr lang="en-US" sz="1600" i="1" dirty="0">
                <a:solidFill>
                  <a:srgbClr val="002060"/>
                </a:solidFill>
                <a:latin typeface="Gill Sans MT" pitchFamily="34" charset="0"/>
                <a:cs typeface="Arial" pitchFamily="34" charset="0"/>
              </a:rPr>
              <a:t> </a:t>
            </a:r>
            <a:r>
              <a:rPr lang="en-US" sz="1600" dirty="0">
                <a:latin typeface="Gill Sans MT" pitchFamily="34" charset="0"/>
                <a:cs typeface="Arial" pitchFamily="34" charset="0"/>
              </a:rPr>
              <a:t>is a manifestation of the </a:t>
            </a:r>
            <a:r>
              <a:rPr lang="en-US" sz="1600" i="1" dirty="0">
                <a:solidFill>
                  <a:srgbClr val="FF0000"/>
                </a:solidFill>
                <a:latin typeface="Gill Sans MT" pitchFamily="34" charset="0"/>
                <a:cs typeface="Arial" pitchFamily="34" charset="0"/>
              </a:rPr>
              <a:t>Laplace Law </a:t>
            </a:r>
          </a:p>
          <a:p>
            <a:pPr algn="ctr"/>
            <a:r>
              <a:rPr lang="en-US" sz="1600" dirty="0">
                <a:latin typeface="Gill Sans MT" pitchFamily="34" charset="0"/>
                <a:cs typeface="Arial" pitchFamily="34" charset="0"/>
              </a:rPr>
              <a:t>which states that the pressure in the spherical viscus equal to </a:t>
            </a:r>
            <a:r>
              <a:rPr lang="en-US" sz="1600" i="1" u="sng" dirty="0">
                <a:latin typeface="Gill Sans MT" pitchFamily="34" charset="0"/>
                <a:cs typeface="Arial" pitchFamily="34" charset="0"/>
              </a:rPr>
              <a:t>twice</a:t>
            </a:r>
            <a:r>
              <a:rPr lang="en-US" sz="1600" dirty="0">
                <a:latin typeface="Gill Sans MT" pitchFamily="34" charset="0"/>
                <a:cs typeface="Arial" pitchFamily="34" charset="0"/>
              </a:rPr>
              <a:t> the wall tension divided the radius  { </a:t>
            </a:r>
            <a:r>
              <a:rPr lang="en-US" sz="1600" dirty="0">
                <a:solidFill>
                  <a:srgbClr val="FF0000"/>
                </a:solidFill>
                <a:latin typeface="Gill Sans MT" pitchFamily="34" charset="0"/>
                <a:cs typeface="Arial" pitchFamily="34" charset="0"/>
              </a:rPr>
              <a:t>P = 2T / r </a:t>
            </a:r>
            <a:r>
              <a:rPr lang="en-US" sz="1600" dirty="0">
                <a:latin typeface="Gill Sans MT" pitchFamily="34" charset="0"/>
                <a:cs typeface="Arial" pitchFamily="34" charset="0"/>
              </a:rPr>
              <a:t>}.</a:t>
            </a:r>
          </a:p>
        </p:txBody>
      </p:sp>
      <p:sp>
        <p:nvSpPr>
          <p:cNvPr id="9" name="شكل حر 8"/>
          <p:cNvSpPr/>
          <p:nvPr/>
        </p:nvSpPr>
        <p:spPr>
          <a:xfrm>
            <a:off x="5734372" y="4365104"/>
            <a:ext cx="327317" cy="976790"/>
          </a:xfrm>
          <a:custGeom>
            <a:avLst/>
            <a:gdLst>
              <a:gd name="connsiteX0" fmla="*/ 105410 w 327317"/>
              <a:gd name="connsiteY0" fmla="*/ 0 h 976790"/>
              <a:gd name="connsiteX1" fmla="*/ 22283 w 327317"/>
              <a:gd name="connsiteY1" fmla="*/ 27709 h 976790"/>
              <a:gd name="connsiteX2" fmla="*/ 8429 w 327317"/>
              <a:gd name="connsiteY2" fmla="*/ 83127 h 976790"/>
              <a:gd name="connsiteX3" fmla="*/ 63847 w 327317"/>
              <a:gd name="connsiteY3" fmla="*/ 318654 h 976790"/>
              <a:gd name="connsiteX4" fmla="*/ 105410 w 327317"/>
              <a:gd name="connsiteY4" fmla="*/ 332509 h 976790"/>
              <a:gd name="connsiteX5" fmla="*/ 174683 w 327317"/>
              <a:gd name="connsiteY5" fmla="*/ 318654 h 976790"/>
              <a:gd name="connsiteX6" fmla="*/ 174683 w 327317"/>
              <a:gd name="connsiteY6" fmla="*/ 221672 h 976790"/>
              <a:gd name="connsiteX7" fmla="*/ 63847 w 327317"/>
              <a:gd name="connsiteY7" fmla="*/ 263236 h 976790"/>
              <a:gd name="connsiteX8" fmla="*/ 36138 w 327317"/>
              <a:gd name="connsiteY8" fmla="*/ 346363 h 976790"/>
              <a:gd name="connsiteX9" fmla="*/ 77701 w 327317"/>
              <a:gd name="connsiteY9" fmla="*/ 609600 h 976790"/>
              <a:gd name="connsiteX10" fmla="*/ 91556 w 327317"/>
              <a:gd name="connsiteY10" fmla="*/ 651163 h 976790"/>
              <a:gd name="connsiteX11" fmla="*/ 133119 w 327317"/>
              <a:gd name="connsiteY11" fmla="*/ 734291 h 976790"/>
              <a:gd name="connsiteX12" fmla="*/ 174683 w 327317"/>
              <a:gd name="connsiteY12" fmla="*/ 762000 h 976790"/>
              <a:gd name="connsiteX13" fmla="*/ 188538 w 327317"/>
              <a:gd name="connsiteY13" fmla="*/ 803563 h 976790"/>
              <a:gd name="connsiteX14" fmla="*/ 271665 w 327317"/>
              <a:gd name="connsiteY14" fmla="*/ 845127 h 976790"/>
              <a:gd name="connsiteX15" fmla="*/ 299374 w 327317"/>
              <a:gd name="connsiteY15" fmla="*/ 886691 h 976790"/>
              <a:gd name="connsiteX16" fmla="*/ 313229 w 327317"/>
              <a:gd name="connsiteY16" fmla="*/ 928254 h 976790"/>
              <a:gd name="connsiteX17" fmla="*/ 327083 w 327317"/>
              <a:gd name="connsiteY17" fmla="*/ 872836 h 976790"/>
              <a:gd name="connsiteX18" fmla="*/ 174683 w 327317"/>
              <a:gd name="connsiteY18" fmla="*/ 969818 h 97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7317" h="976790">
                <a:moveTo>
                  <a:pt x="105410" y="0"/>
                </a:moveTo>
                <a:cubicBezTo>
                  <a:pt x="77701" y="9236"/>
                  <a:pt x="44459" y="8701"/>
                  <a:pt x="22283" y="27709"/>
                </a:cubicBezTo>
                <a:cubicBezTo>
                  <a:pt x="7826" y="40101"/>
                  <a:pt x="8429" y="64086"/>
                  <a:pt x="8429" y="83127"/>
                </a:cubicBezTo>
                <a:cubicBezTo>
                  <a:pt x="8429" y="231058"/>
                  <a:pt x="-31895" y="270782"/>
                  <a:pt x="63847" y="318654"/>
                </a:cubicBezTo>
                <a:cubicBezTo>
                  <a:pt x="76909" y="325185"/>
                  <a:pt x="91556" y="327891"/>
                  <a:pt x="105410" y="332509"/>
                </a:cubicBezTo>
                <a:cubicBezTo>
                  <a:pt x="128501" y="327891"/>
                  <a:pt x="156593" y="333729"/>
                  <a:pt x="174683" y="318654"/>
                </a:cubicBezTo>
                <a:cubicBezTo>
                  <a:pt x="206451" y="292181"/>
                  <a:pt x="183537" y="248234"/>
                  <a:pt x="174683" y="221672"/>
                </a:cubicBezTo>
                <a:cubicBezTo>
                  <a:pt x="146742" y="227260"/>
                  <a:pt x="84232" y="230619"/>
                  <a:pt x="63847" y="263236"/>
                </a:cubicBezTo>
                <a:cubicBezTo>
                  <a:pt x="48367" y="288004"/>
                  <a:pt x="36138" y="346363"/>
                  <a:pt x="36138" y="346363"/>
                </a:cubicBezTo>
                <a:cubicBezTo>
                  <a:pt x="52231" y="555587"/>
                  <a:pt x="30951" y="469352"/>
                  <a:pt x="77701" y="609600"/>
                </a:cubicBezTo>
                <a:lnTo>
                  <a:pt x="91556" y="651163"/>
                </a:lnTo>
                <a:cubicBezTo>
                  <a:pt x="102825" y="684969"/>
                  <a:pt x="106260" y="707432"/>
                  <a:pt x="133119" y="734291"/>
                </a:cubicBezTo>
                <a:cubicBezTo>
                  <a:pt x="144893" y="746065"/>
                  <a:pt x="160828" y="752764"/>
                  <a:pt x="174683" y="762000"/>
                </a:cubicBezTo>
                <a:cubicBezTo>
                  <a:pt x="179301" y="775854"/>
                  <a:pt x="179415" y="792159"/>
                  <a:pt x="188538" y="803563"/>
                </a:cubicBezTo>
                <a:cubicBezTo>
                  <a:pt x="208071" y="827979"/>
                  <a:pt x="244284" y="836000"/>
                  <a:pt x="271665" y="845127"/>
                </a:cubicBezTo>
                <a:cubicBezTo>
                  <a:pt x="280901" y="858982"/>
                  <a:pt x="291927" y="871798"/>
                  <a:pt x="299374" y="886691"/>
                </a:cubicBezTo>
                <a:cubicBezTo>
                  <a:pt x="305905" y="899753"/>
                  <a:pt x="300167" y="934785"/>
                  <a:pt x="313229" y="928254"/>
                </a:cubicBezTo>
                <a:cubicBezTo>
                  <a:pt x="330260" y="919738"/>
                  <a:pt x="327083" y="853795"/>
                  <a:pt x="327083" y="872836"/>
                </a:cubicBezTo>
                <a:cubicBezTo>
                  <a:pt x="327083" y="1015536"/>
                  <a:pt x="317056" y="969818"/>
                  <a:pt x="174683" y="969818"/>
                </a:cubicBezTo>
              </a:path>
            </a:pathLst>
          </a:custGeom>
          <a:ln>
            <a:prstDash val="dash"/>
          </a:ln>
          <a:effectLst>
            <a:glow rad="63500">
              <a:schemeClr val="accent1">
                <a:lumMod val="20000"/>
                <a:lumOff val="80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896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4"/>
          <p:cNvSpPr>
            <a:spLocks noGrp="1"/>
          </p:cNvSpPr>
          <p:nvPr>
            <p:ph type="sldNum" sz="quarter" idx="12"/>
          </p:nvPr>
        </p:nvSpPr>
        <p:spPr>
          <a:xfrm>
            <a:off x="864468" y="6381328"/>
            <a:ext cx="2133600" cy="365125"/>
          </a:xfrm>
        </p:spPr>
        <p:txBody>
          <a:bodyPr/>
          <a:lstStyle/>
          <a:p>
            <a:fld id="{89DC308A-020A-4885-8825-D970AEE39821}" type="slidenum">
              <a:rPr lang="en-US" smtClean="0">
                <a:solidFill>
                  <a:prstClr val="black">
                    <a:tint val="75000"/>
                  </a:prstClr>
                </a:solidFill>
              </a:rPr>
              <a:pPr/>
              <a:t>9</a:t>
            </a:fld>
            <a:endParaRPr lang="en-US" dirty="0">
              <a:solidFill>
                <a:prstClr val="black">
                  <a:tint val="75000"/>
                </a:prstClr>
              </a:solidFill>
            </a:endParaRPr>
          </a:p>
        </p:txBody>
      </p:sp>
      <p:pic>
        <p:nvPicPr>
          <p:cNvPr id="8" name="Picture 2" descr="32_014m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72" y="1296252"/>
            <a:ext cx="6696744" cy="2376264"/>
          </a:xfrm>
          <a:prstGeom prst="rect">
            <a:avLst/>
          </a:prstGeom>
          <a:noFill/>
          <a:ln w="9525">
            <a:solidFill>
              <a:schemeClr val="accent2">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2870" y="4985301"/>
            <a:ext cx="7383910" cy="646331"/>
          </a:xfrm>
          <a:prstGeom prst="rect">
            <a:avLst/>
          </a:prstGeom>
          <a:noFill/>
        </p:spPr>
        <p:txBody>
          <a:bodyPr wrap="square" rtlCol="0">
            <a:spAutoFit/>
          </a:bodyPr>
          <a:lstStyle/>
          <a:p>
            <a:pPr marL="457200" indent="-457200">
              <a:buFont typeface="Wingdings" panose="05000000000000000000" pitchFamily="2" charset="2"/>
              <a:buChar char="v"/>
              <a:defRPr/>
            </a:pPr>
            <a:endParaRPr lang="en-GB" altLang="en-US" sz="1600" dirty="0">
              <a:solidFill>
                <a:prstClr val="black"/>
              </a:solidFill>
              <a:latin typeface="Gill Sans MT" panose="020B0502020104020203" pitchFamily="34" charset="0"/>
            </a:endParaRPr>
          </a:p>
          <a:p>
            <a:endParaRPr lang="en-US" dirty="0">
              <a:solidFill>
                <a:prstClr val="black"/>
              </a:solidFill>
            </a:endParaRPr>
          </a:p>
        </p:txBody>
      </p:sp>
      <p:sp>
        <p:nvSpPr>
          <p:cNvPr id="2" name="مستطيل 1"/>
          <p:cNvSpPr/>
          <p:nvPr/>
        </p:nvSpPr>
        <p:spPr>
          <a:xfrm>
            <a:off x="549796" y="478413"/>
            <a:ext cx="3916457" cy="646331"/>
          </a:xfrm>
          <a:prstGeom prst="rect">
            <a:avLst/>
          </a:prstGeom>
        </p:spPr>
        <p:txBody>
          <a:bodyPr wrap="none">
            <a:spAutoFit/>
          </a:bodyPr>
          <a:lstStyle/>
          <a:p>
            <a:r>
              <a:rPr lang="en-US" sz="3600" dirty="0">
                <a:solidFill>
                  <a:schemeClr val="tx2"/>
                </a:solidFill>
                <a:latin typeface="+mj-lt"/>
                <a:ea typeface="+mj-ea"/>
                <a:cs typeface="+mj-cs"/>
              </a:rPr>
              <a:t>Cystometrogram</a:t>
            </a:r>
          </a:p>
        </p:txBody>
      </p:sp>
      <p:sp>
        <p:nvSpPr>
          <p:cNvPr id="7" name="مستطيل 6"/>
          <p:cNvSpPr/>
          <p:nvPr/>
        </p:nvSpPr>
        <p:spPr>
          <a:xfrm>
            <a:off x="1197868" y="3887177"/>
            <a:ext cx="9505056"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v"/>
            </a:pPr>
            <a:r>
              <a:rPr lang="en-GB" altLang="en-US" sz="1600" dirty="0">
                <a:solidFill>
                  <a:prstClr val="black"/>
                </a:solidFill>
                <a:latin typeface="Gill Sans MT" pitchFamily="34" charset="0"/>
              </a:rPr>
              <a:t>In the urinary bladder </a:t>
            </a:r>
            <a:r>
              <a:rPr lang="en-GB" altLang="en-US" sz="1600" dirty="0">
                <a:solidFill>
                  <a:prstClr val="black"/>
                </a:solidFill>
                <a:latin typeface="Gill Sans MT" pitchFamily="34" charset="0"/>
                <a:sym typeface="Symbol" pitchFamily="18" charset="2"/>
              </a:rPr>
              <a:t></a:t>
            </a:r>
            <a:r>
              <a:rPr lang="en-GB" altLang="en-US" sz="1600" dirty="0">
                <a:solidFill>
                  <a:prstClr val="black"/>
                </a:solidFill>
                <a:latin typeface="Gill Sans MT" pitchFamily="34" charset="0"/>
              </a:rPr>
              <a:t> the </a:t>
            </a:r>
            <a:r>
              <a:rPr lang="en-GB" altLang="en-US" sz="1600" i="1" dirty="0">
                <a:solidFill>
                  <a:srgbClr val="002060"/>
                </a:solidFill>
                <a:latin typeface="Gill Sans MT" pitchFamily="34" charset="0"/>
              </a:rPr>
              <a:t>tension</a:t>
            </a:r>
            <a:r>
              <a:rPr lang="en-GB" altLang="en-US" sz="1600" dirty="0">
                <a:solidFill>
                  <a:srgbClr val="002060"/>
                </a:solidFill>
                <a:latin typeface="Gill Sans MT" pitchFamily="34" charset="0"/>
              </a:rPr>
              <a:t> </a:t>
            </a:r>
            <a:r>
              <a:rPr lang="en-GB" altLang="en-US" sz="1600" dirty="0">
                <a:solidFill>
                  <a:prstClr val="black"/>
                </a:solidFill>
                <a:latin typeface="Gill Sans MT" pitchFamily="34" charset="0"/>
              </a:rPr>
              <a:t>on the wall </a:t>
            </a:r>
            <a:r>
              <a:rPr lang="en-GB" altLang="en-US" sz="1600" i="1" dirty="0">
                <a:solidFill>
                  <a:srgbClr val="FF0000"/>
                </a:solidFill>
                <a:latin typeface="Gill Sans MT" pitchFamily="34" charset="0"/>
              </a:rPr>
              <a:t>increases</a:t>
            </a:r>
            <a:r>
              <a:rPr lang="en-GB" altLang="en-US" sz="1600" dirty="0">
                <a:solidFill>
                  <a:srgbClr val="FF0000"/>
                </a:solidFill>
                <a:latin typeface="Gill Sans MT" pitchFamily="34" charset="0"/>
              </a:rPr>
              <a:t> </a:t>
            </a:r>
            <a:r>
              <a:rPr lang="en-GB" altLang="en-US" sz="1600" dirty="0">
                <a:solidFill>
                  <a:prstClr val="black"/>
                </a:solidFill>
                <a:latin typeface="Gill Sans MT" pitchFamily="34" charset="0"/>
              </a:rPr>
              <a:t>as the </a:t>
            </a:r>
            <a:r>
              <a:rPr lang="en-GB" altLang="en-US" sz="1600" dirty="0">
                <a:solidFill>
                  <a:srgbClr val="002060"/>
                </a:solidFill>
                <a:latin typeface="Gill Sans MT" pitchFamily="34" charset="0"/>
              </a:rPr>
              <a:t>volume </a:t>
            </a:r>
            <a:r>
              <a:rPr lang="en-GB" altLang="en-US" sz="1600" dirty="0">
                <a:solidFill>
                  <a:srgbClr val="FF0000"/>
                </a:solidFill>
                <a:latin typeface="Gill Sans MT" pitchFamily="34" charset="0"/>
              </a:rPr>
              <a:t>increases </a:t>
            </a:r>
            <a:r>
              <a:rPr lang="en-GB" altLang="en-US" sz="1600" dirty="0">
                <a:solidFill>
                  <a:prstClr val="black"/>
                </a:solidFill>
                <a:latin typeface="Gill Sans MT" pitchFamily="34" charset="0"/>
              </a:rPr>
              <a:t>&amp; also the </a:t>
            </a:r>
            <a:r>
              <a:rPr lang="en-GB" altLang="en-US" sz="1600" i="1" dirty="0">
                <a:solidFill>
                  <a:srgbClr val="002060"/>
                </a:solidFill>
                <a:latin typeface="Gill Sans MT" pitchFamily="34" charset="0"/>
              </a:rPr>
              <a:t>Radius</a:t>
            </a:r>
            <a:r>
              <a:rPr lang="en-GB" altLang="en-US" sz="1600" dirty="0">
                <a:solidFill>
                  <a:srgbClr val="FF0000"/>
                </a:solidFill>
                <a:latin typeface="Gill Sans MT" pitchFamily="34" charset="0"/>
              </a:rPr>
              <a:t> </a:t>
            </a:r>
            <a:r>
              <a:rPr lang="en-GB" altLang="en-US" sz="1600" i="1" dirty="0">
                <a:solidFill>
                  <a:srgbClr val="FF0000"/>
                </a:solidFill>
                <a:latin typeface="Gill Sans MT" pitchFamily="34" charset="0"/>
              </a:rPr>
              <a:t>increases</a:t>
            </a:r>
            <a:r>
              <a:rPr lang="en-GB" altLang="en-US" sz="1600" i="1" dirty="0">
                <a:solidFill>
                  <a:prstClr val="black"/>
                </a:solidFill>
                <a:latin typeface="Gill Sans MT" pitchFamily="34" charset="0"/>
              </a:rPr>
              <a:t>, </a:t>
            </a:r>
            <a:r>
              <a:rPr lang="en-GB" altLang="en-US" sz="1600" dirty="0">
                <a:solidFill>
                  <a:prstClr val="black"/>
                </a:solidFill>
                <a:latin typeface="Gill Sans MT" pitchFamily="34" charset="0"/>
              </a:rPr>
              <a:t>so there is </a:t>
            </a:r>
            <a:r>
              <a:rPr lang="en-GB" altLang="en-US" sz="1600" dirty="0">
                <a:solidFill>
                  <a:srgbClr val="FF0000"/>
                </a:solidFill>
                <a:latin typeface="Gill Sans MT" pitchFamily="34" charset="0"/>
              </a:rPr>
              <a:t>little change in pressure </a:t>
            </a:r>
            <a:r>
              <a:rPr lang="en-GB" altLang="en-US" sz="1600" dirty="0">
                <a:solidFill>
                  <a:prstClr val="black"/>
                </a:solidFill>
                <a:latin typeface="Gill Sans MT" pitchFamily="34" charset="0"/>
              </a:rPr>
              <a:t>until the organ is </a:t>
            </a:r>
            <a:r>
              <a:rPr lang="en-GB" altLang="en-US" sz="1600" dirty="0">
                <a:solidFill>
                  <a:srgbClr val="FF0000"/>
                </a:solidFill>
                <a:latin typeface="Gill Sans MT" pitchFamily="34" charset="0"/>
              </a:rPr>
              <a:t>filled.  </a:t>
            </a:r>
            <a:r>
              <a:rPr lang="en-GB" altLang="en-US" sz="1600" dirty="0">
                <a:solidFill>
                  <a:prstClr val="white">
                    <a:lumMod val="50000"/>
                  </a:prstClr>
                </a:solidFill>
                <a:latin typeface="Gill Sans MT" pitchFamily="34" charset="0"/>
              </a:rPr>
              <a:t>( </a:t>
            </a:r>
            <a:r>
              <a:rPr lang="en-GB" altLang="en-US" sz="1600" dirty="0">
                <a:solidFill>
                  <a:prstClr val="white">
                    <a:lumMod val="50000"/>
                  </a:prstClr>
                </a:solidFill>
                <a:latin typeface="Gill Sans MT" panose="020B0502020104020203" pitchFamily="34" charset="0"/>
                <a:sym typeface="Symbol" panose="05050102010706020507" pitchFamily="18" charset="2"/>
              </a:rPr>
              <a:t> tension =  Volume =  Radius )</a:t>
            </a:r>
          </a:p>
          <a:p>
            <a:pPr marL="285750" indent="-285750">
              <a:buFont typeface="Wingdings" panose="05000000000000000000" pitchFamily="2" charset="2"/>
              <a:buChar char="v"/>
            </a:pPr>
            <a:endParaRPr lang="en-GB" sz="1600" dirty="0">
              <a:solidFill>
                <a:prstClr val="white">
                  <a:lumMod val="50000"/>
                </a:prstClr>
              </a:solidFill>
              <a:latin typeface="Gill Sans MT" panose="020B0502020104020203" pitchFamily="34" charset="0"/>
              <a:sym typeface="Symbol" panose="05050102010706020507" pitchFamily="18" charset="2"/>
            </a:endParaRPr>
          </a:p>
          <a:p>
            <a:pPr marL="285750" indent="-285750">
              <a:buFont typeface="Wingdings" panose="05000000000000000000" pitchFamily="2" charset="2"/>
              <a:buChar char="v"/>
            </a:pPr>
            <a:r>
              <a:rPr lang="en-GB" altLang="en-US" sz="1600" dirty="0">
                <a:solidFill>
                  <a:prstClr val="black"/>
                </a:solidFill>
                <a:latin typeface="Gill Sans MT" pitchFamily="34" charset="0"/>
              </a:rPr>
              <a:t>Any increase in volume after this </a:t>
            </a:r>
            <a:r>
              <a:rPr lang="en-GB" altLang="en-US" sz="1600" dirty="0">
                <a:solidFill>
                  <a:srgbClr val="FF0000"/>
                </a:solidFill>
                <a:latin typeface="Gill Sans MT" pitchFamily="34" charset="0"/>
              </a:rPr>
              <a:t>will NOT be accommodated </a:t>
            </a:r>
            <a:r>
              <a:rPr lang="en-GB" altLang="en-US" sz="1600" dirty="0">
                <a:solidFill>
                  <a:prstClr val="black"/>
                </a:solidFill>
                <a:latin typeface="Gill Sans MT" pitchFamily="34" charset="0"/>
              </a:rPr>
              <a:t>&amp; is reflected by </a:t>
            </a:r>
            <a:r>
              <a:rPr lang="en-GB" altLang="en-US" sz="1600" dirty="0">
                <a:solidFill>
                  <a:srgbClr val="FF0000"/>
                </a:solidFill>
                <a:latin typeface="Gill Sans MT" pitchFamily="34" charset="0"/>
              </a:rPr>
              <a:t>rapid rise of pressure</a:t>
            </a:r>
            <a:r>
              <a:rPr lang="en-GB" altLang="en-US" sz="1600" dirty="0">
                <a:solidFill>
                  <a:prstClr val="black"/>
                </a:solidFill>
                <a:latin typeface="Gill Sans MT" pitchFamily="34" charset="0"/>
              </a:rPr>
              <a:t>. </a:t>
            </a:r>
          </a:p>
          <a:p>
            <a:pPr marL="285750" indent="-285750">
              <a:buFont typeface="Wingdings" panose="05000000000000000000" pitchFamily="2" charset="2"/>
              <a:buChar char="v"/>
            </a:pPr>
            <a:endParaRPr lang="en-GB" altLang="en-US" sz="1600" dirty="0">
              <a:solidFill>
                <a:prstClr val="black"/>
              </a:solidFill>
              <a:latin typeface="Gill Sans MT" pitchFamily="34" charset="0"/>
            </a:endParaRPr>
          </a:p>
          <a:p>
            <a:pPr marL="285750" indent="-285750">
              <a:buFont typeface="Wingdings" panose="05000000000000000000" pitchFamily="2" charset="2"/>
              <a:buChar char="v"/>
            </a:pPr>
            <a:r>
              <a:rPr lang="en-GB" altLang="en-US" sz="1600" dirty="0">
                <a:solidFill>
                  <a:prstClr val="black"/>
                </a:solidFill>
                <a:latin typeface="Gill Sans MT" pitchFamily="34" charset="0"/>
              </a:rPr>
              <a:t>Superimposed on this curve, periodic acute increase in pressure which lasts very few seconds, &amp; called “</a:t>
            </a:r>
            <a:r>
              <a:rPr lang="en-GB" altLang="en-US" sz="1600" u="sng" dirty="0">
                <a:solidFill>
                  <a:srgbClr val="FF0000"/>
                </a:solidFill>
                <a:latin typeface="Gill Sans MT" pitchFamily="34" charset="0"/>
              </a:rPr>
              <a:t>micturition waves</a:t>
            </a:r>
            <a:r>
              <a:rPr lang="en-GB" altLang="en-US" sz="1600" dirty="0">
                <a:solidFill>
                  <a:prstClr val="black"/>
                </a:solidFill>
                <a:latin typeface="Gill Sans MT" pitchFamily="34" charset="0"/>
              </a:rPr>
              <a:t>” &amp; are caused by </a:t>
            </a:r>
            <a:r>
              <a:rPr lang="en-GB" altLang="en-US" sz="1600" dirty="0">
                <a:solidFill>
                  <a:srgbClr val="FF0000"/>
                </a:solidFill>
                <a:latin typeface="Gill Sans MT" pitchFamily="34" charset="0"/>
              </a:rPr>
              <a:t>micturition reflex</a:t>
            </a:r>
            <a:r>
              <a:rPr lang="en-GB" altLang="en-US" sz="1600" dirty="0">
                <a:solidFill>
                  <a:prstClr val="black"/>
                </a:solidFill>
                <a:latin typeface="Gill Sans MT" pitchFamily="34" charset="0"/>
              </a:rPr>
              <a:t>.</a:t>
            </a:r>
          </a:p>
          <a:p>
            <a:endParaRPr lang="en-US" sz="1600" dirty="0">
              <a:solidFill>
                <a:prstClr val="white">
                  <a:lumMod val="50000"/>
                </a:prstClr>
              </a:solidFill>
            </a:endParaRPr>
          </a:p>
        </p:txBody>
      </p:sp>
    </p:spTree>
    <p:extLst>
      <p:ext uri="{BB962C8B-B14F-4D97-AF65-F5344CB8AC3E}">
        <p14:creationId xmlns:p14="http://schemas.microsoft.com/office/powerpoint/2010/main" val="29397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TotalTime>
  <Words>3092</Words>
  <Application>Microsoft Macintosh PowerPoint</Application>
  <PresentationFormat>Custom</PresentationFormat>
  <Paragraphs>344</Paragraphs>
  <Slides>20</Slides>
  <Notes>2</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20</vt:i4>
      </vt:variant>
    </vt:vector>
  </HeadingPairs>
  <TitlesOfParts>
    <vt:vector size="38" baseType="lpstr">
      <vt:lpstr>Arabic Typesetting</vt:lpstr>
      <vt:lpstr>Arial Black</vt:lpstr>
      <vt:lpstr>ArialMT</vt:lpstr>
      <vt:lpstr>Bookman Old Style</vt:lpstr>
      <vt:lpstr>Calibri</vt:lpstr>
      <vt:lpstr>Courier New</vt:lpstr>
      <vt:lpstr>Gill Sans MT</vt:lpstr>
      <vt:lpstr>Malgun Gothic Semilight</vt:lpstr>
      <vt:lpstr>MS PGothic</vt:lpstr>
      <vt:lpstr>Sylfaen</vt:lpstr>
      <vt:lpstr>Symbol</vt:lpstr>
      <vt:lpstr>Times New Roman</vt:lpstr>
      <vt:lpstr>Wingdings</vt:lpstr>
      <vt:lpstr>Wingdings 3</vt:lpstr>
      <vt:lpstr>华文新魏</vt:lpstr>
      <vt:lpstr>Arial</vt:lpstr>
      <vt:lpstr>Origin</vt:lpstr>
      <vt:lpstr>2_Origin</vt:lpstr>
      <vt:lpstr>Physiology of Micturition</vt:lpstr>
      <vt:lpstr>Objectives</vt:lpstr>
      <vt:lpstr>Urinary bladder</vt:lpstr>
      <vt:lpstr>Cont.</vt:lpstr>
      <vt:lpstr>Innervation of the bladder</vt:lpstr>
      <vt:lpstr>Autonomic Innervation of the bladder</vt:lpstr>
      <vt:lpstr>PowerPoint Presentation</vt:lpstr>
      <vt:lpstr>PowerPoint Presentation</vt:lpstr>
      <vt:lpstr>PowerPoint Presentation</vt:lpstr>
      <vt:lpstr>Sensations From The U.B at Different Urine Volumes</vt:lpstr>
      <vt:lpstr>PowerPoint Presentation</vt:lpstr>
      <vt:lpstr>PowerPoint Presentation</vt:lpstr>
      <vt:lpstr>PowerPoint Presentation</vt:lpstr>
      <vt:lpstr>Mechanism of voluntary control of micturition</vt:lpstr>
      <vt:lpstr>Disturbances (Abnormalities) of Micturition</vt:lpstr>
      <vt:lpstr>Disturbances (Abnormalities) of Micturition</vt:lpstr>
      <vt:lpstr>ABNORMALITIES OF MICTURITION</vt:lpstr>
      <vt:lpstr>Cont. Disturbances of micturition  Spinal cord transaction (Above the sacral region) </vt:lpstr>
      <vt:lpstr>Reflex &amp; voluntary control of micturition ( summary ) </vt:lpstr>
      <vt:lpstr>Thank you! </vt:lpstr>
    </vt:vector>
  </TitlesOfParts>
  <Company>Hewlett-Packard</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لولوه</cp:lastModifiedBy>
  <cp:revision>754</cp:revision>
  <dcterms:created xsi:type="dcterms:W3CDTF">2016-09-07T16:15:34Z</dcterms:created>
  <dcterms:modified xsi:type="dcterms:W3CDTF">2017-05-14T20:27:04Z</dcterms:modified>
</cp:coreProperties>
</file>