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  <p:sldMasterId id="2147483936" r:id="rId2"/>
  </p:sldMasterIdLst>
  <p:notesMasterIdLst>
    <p:notesMasterId r:id="rId21"/>
  </p:notesMasterIdLst>
  <p:sldIdLst>
    <p:sldId id="437" r:id="rId3"/>
    <p:sldId id="388" r:id="rId4"/>
    <p:sldId id="422" r:id="rId5"/>
    <p:sldId id="423" r:id="rId6"/>
    <p:sldId id="425" r:id="rId7"/>
    <p:sldId id="427" r:id="rId8"/>
    <p:sldId id="428" r:id="rId9"/>
    <p:sldId id="429" r:id="rId10"/>
    <p:sldId id="440" r:id="rId11"/>
    <p:sldId id="430" r:id="rId12"/>
    <p:sldId id="431" r:id="rId13"/>
    <p:sldId id="432" r:id="rId14"/>
    <p:sldId id="433" r:id="rId15"/>
    <p:sldId id="434" r:id="rId16"/>
    <p:sldId id="435" r:id="rId17"/>
    <p:sldId id="436" r:id="rId18"/>
    <p:sldId id="439" r:id="rId19"/>
    <p:sldId id="438" r:id="rId20"/>
  </p:sldIdLst>
  <p:sldSz cx="12188825" cy="6858000"/>
  <p:notesSz cx="6858000" cy="9144000"/>
  <p:defaultTextStyle>
    <a:defPPr>
      <a:defRPr lang="en-US"/>
    </a:defPPr>
    <a:lvl1pPr marL="0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7949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5898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3848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1797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39746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47695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55644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63594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54AB"/>
    <a:srgbClr val="D8B3DC"/>
    <a:srgbClr val="CCFFFF"/>
    <a:srgbClr val="933B95"/>
    <a:srgbClr val="993300"/>
    <a:srgbClr val="990000"/>
    <a:srgbClr val="D6EAF6"/>
    <a:srgbClr val="CC0000"/>
    <a:srgbClr val="660033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2" autoAdjust="0"/>
    <p:restoredTop sz="94685"/>
  </p:normalViewPr>
  <p:slideViewPr>
    <p:cSldViewPr>
      <p:cViewPr varScale="1">
        <p:scale>
          <a:sx n="90" d="100"/>
          <a:sy n="90" d="100"/>
        </p:scale>
        <p:origin x="84" y="292"/>
      </p:cViewPr>
      <p:guideLst>
        <p:guide orient="horz" pos="2160"/>
        <p:guide pos="288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805172-512B-F748-A41D-348667A8AEFA}" type="doc">
      <dgm:prSet loTypeId="urn:microsoft.com/office/officeart/2005/8/layout/orgChart1" loCatId="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799D45F-246D-DA45-B307-0EDDABD21C7A}">
      <dgm:prSet phldrT="[Text]" custT="1"/>
      <dgm:spPr/>
      <dgm:t>
        <a:bodyPr/>
        <a:lstStyle/>
        <a:p>
          <a:r>
            <a:rPr lang="en-US" sz="1800" b="1">
              <a:latin typeface="Gill Sans MT" pitchFamily="34" charset="0"/>
              <a:ea typeface="Gill Sans" charset="0"/>
              <a:cs typeface="Gill Sans" charset="0"/>
            </a:rPr>
            <a:t>Tubular reabsorption </a:t>
          </a:r>
          <a:endParaRPr lang="en-US" sz="1800" b="1" dirty="0">
            <a:latin typeface="Gill Sans MT" pitchFamily="34" charset="0"/>
            <a:ea typeface="Gill Sans" charset="0"/>
            <a:cs typeface="Gill Sans" charset="0"/>
          </a:endParaRPr>
        </a:p>
      </dgm:t>
    </dgm:pt>
    <dgm:pt modelId="{F5F7DAE4-668F-9B49-8FDE-E71C121F9A8F}" type="parTrans" cxnId="{75BB59F6-82B9-F443-A92D-C857DAB58C0D}">
      <dgm:prSet/>
      <dgm:spPr/>
      <dgm:t>
        <a:bodyPr/>
        <a:lstStyle/>
        <a:p>
          <a:endParaRPr lang="en-US">
            <a:latin typeface="Gill Sans MT" charset="0"/>
            <a:ea typeface="Gill Sans MT" charset="0"/>
            <a:cs typeface="Gill Sans MT" charset="0"/>
          </a:endParaRPr>
        </a:p>
      </dgm:t>
    </dgm:pt>
    <dgm:pt modelId="{E7F59F9A-9001-FE43-BAB3-F051FEA1B3E8}" type="sibTrans" cxnId="{75BB59F6-82B9-F443-A92D-C857DAB58C0D}">
      <dgm:prSet/>
      <dgm:spPr/>
      <dgm:t>
        <a:bodyPr/>
        <a:lstStyle/>
        <a:p>
          <a:endParaRPr lang="en-US">
            <a:latin typeface="Gill Sans MT" charset="0"/>
            <a:ea typeface="Gill Sans MT" charset="0"/>
            <a:cs typeface="Gill Sans MT" charset="0"/>
          </a:endParaRPr>
        </a:p>
      </dgm:t>
    </dgm:pt>
    <dgm:pt modelId="{ECA3409D-5D03-004D-9856-68F57186E16A}">
      <dgm:prSet phldrT="[Text]" custT="1"/>
      <dgm:spPr/>
      <dgm:t>
        <a:bodyPr/>
        <a:lstStyle/>
        <a:p>
          <a:r>
            <a:rPr lang="en-US" sz="1400" b="0">
              <a:latin typeface="Gill Sans MT" pitchFamily="34" charset="0"/>
              <a:ea typeface="Gill Sans" charset="0"/>
              <a:cs typeface="Gill Sans" charset="0"/>
            </a:rPr>
            <a:t>All organic nutrients are reabsorbed </a:t>
          </a:r>
          <a:endParaRPr lang="en-US" sz="1400" b="0" dirty="0">
            <a:latin typeface="Gill Sans MT" pitchFamily="34" charset="0"/>
            <a:ea typeface="Gill Sans" charset="0"/>
            <a:cs typeface="Gill Sans" charset="0"/>
          </a:endParaRPr>
        </a:p>
      </dgm:t>
    </dgm:pt>
    <dgm:pt modelId="{0CCD628C-18CE-E743-B443-B081B8D06645}" type="parTrans" cxnId="{8744FD71-CB1A-2C4F-AF90-D9449281FF33}">
      <dgm:prSet/>
      <dgm:spPr/>
      <dgm:t>
        <a:bodyPr/>
        <a:lstStyle/>
        <a:p>
          <a:endParaRPr lang="en-US" sz="1400" b="0">
            <a:latin typeface="Gill Sans MT" pitchFamily="34" charset="0"/>
            <a:ea typeface="Gill Sans MT" charset="0"/>
            <a:cs typeface="Gill Sans MT" charset="0"/>
          </a:endParaRPr>
        </a:p>
      </dgm:t>
    </dgm:pt>
    <dgm:pt modelId="{762F3AE0-5384-8A45-90EC-5E202FFC0BC8}" type="sibTrans" cxnId="{8744FD71-CB1A-2C4F-AF90-D9449281FF33}">
      <dgm:prSet/>
      <dgm:spPr/>
      <dgm:t>
        <a:bodyPr/>
        <a:lstStyle/>
        <a:p>
          <a:endParaRPr lang="en-US">
            <a:latin typeface="Gill Sans MT" charset="0"/>
            <a:ea typeface="Gill Sans MT" charset="0"/>
            <a:cs typeface="Gill Sans MT" charset="0"/>
          </a:endParaRPr>
        </a:p>
      </dgm:t>
    </dgm:pt>
    <dgm:pt modelId="{BB322EAC-0C87-A743-B683-D48D737022B6}">
      <dgm:prSet phldrT="[Text]" custT="1"/>
      <dgm:spPr/>
      <dgm:t>
        <a:bodyPr/>
        <a:lstStyle/>
        <a:p>
          <a:r>
            <a:rPr lang="en-US" sz="1400" b="0">
              <a:latin typeface="Gill Sans MT" pitchFamily="34" charset="0"/>
              <a:ea typeface="Gill Sans" charset="0"/>
              <a:cs typeface="Gill Sans" charset="0"/>
            </a:rPr>
            <a:t>Reabsorption may be an active (requiring ATP) or passive process </a:t>
          </a:r>
          <a:endParaRPr lang="en-US" sz="1400" b="0" dirty="0">
            <a:latin typeface="Gill Sans MT" pitchFamily="34" charset="0"/>
            <a:ea typeface="Gill Sans" charset="0"/>
            <a:cs typeface="Gill Sans" charset="0"/>
          </a:endParaRPr>
        </a:p>
      </dgm:t>
    </dgm:pt>
    <dgm:pt modelId="{5DA1C0AA-B6F0-6049-96D3-CF1F5F2012DC}" type="parTrans" cxnId="{A7968E8C-CD5F-B14A-B02D-96B70FF9E74A}">
      <dgm:prSet/>
      <dgm:spPr/>
      <dgm:t>
        <a:bodyPr/>
        <a:lstStyle/>
        <a:p>
          <a:endParaRPr lang="en-US" sz="1400" b="0">
            <a:latin typeface="Gill Sans MT" pitchFamily="34" charset="0"/>
            <a:ea typeface="Gill Sans MT" charset="0"/>
            <a:cs typeface="Gill Sans MT" charset="0"/>
          </a:endParaRPr>
        </a:p>
      </dgm:t>
    </dgm:pt>
    <dgm:pt modelId="{9EC04250-A622-3F48-880F-8F1E530D2DDB}" type="sibTrans" cxnId="{A7968E8C-CD5F-B14A-B02D-96B70FF9E74A}">
      <dgm:prSet/>
      <dgm:spPr/>
      <dgm:t>
        <a:bodyPr/>
        <a:lstStyle/>
        <a:p>
          <a:endParaRPr lang="en-US">
            <a:latin typeface="Gill Sans MT" charset="0"/>
            <a:ea typeface="Gill Sans MT" charset="0"/>
            <a:cs typeface="Gill Sans MT" charset="0"/>
          </a:endParaRPr>
        </a:p>
      </dgm:t>
    </dgm:pt>
    <dgm:pt modelId="{9ED4EC4D-5BF6-CF4B-B14C-EACB4C645E06}">
      <dgm:prSet phldrT="[Text]" custT="1"/>
      <dgm:spPr/>
      <dgm:t>
        <a:bodyPr/>
        <a:lstStyle/>
        <a:p>
          <a:r>
            <a:rPr lang="en-US" sz="1400" b="0">
              <a:latin typeface="Gill Sans MT" pitchFamily="34" charset="0"/>
              <a:ea typeface="Gill Sans" charset="0"/>
              <a:cs typeface="Gill Sans" charset="0"/>
            </a:rPr>
            <a:t>Water and ion reabsorption is</a:t>
          </a:r>
          <a:r>
            <a:rPr lang="en-US" sz="1400" b="0" baseline="0">
              <a:latin typeface="Gill Sans MT" pitchFamily="34" charset="0"/>
              <a:ea typeface="Gill Sans" charset="0"/>
              <a:cs typeface="Gill Sans" charset="0"/>
            </a:rPr>
            <a:t> </a:t>
          </a:r>
          <a:r>
            <a:rPr lang="en-US" sz="1400" b="0">
              <a:latin typeface="Gill Sans MT" pitchFamily="34" charset="0"/>
              <a:ea typeface="Gill Sans" charset="0"/>
              <a:cs typeface="Gill Sans" charset="0"/>
            </a:rPr>
            <a:t>hormonally controlled </a:t>
          </a:r>
          <a:endParaRPr lang="en-US" sz="1400" b="0" dirty="0">
            <a:latin typeface="Gill Sans MT" pitchFamily="34" charset="0"/>
            <a:ea typeface="Gill Sans" charset="0"/>
            <a:cs typeface="Gill Sans" charset="0"/>
          </a:endParaRPr>
        </a:p>
      </dgm:t>
    </dgm:pt>
    <dgm:pt modelId="{1D68FF0C-7C70-0E4A-B80A-0FC69F819720}" type="parTrans" cxnId="{43BE59C5-6164-C440-BDA5-55201149A5A4}">
      <dgm:prSet/>
      <dgm:spPr/>
      <dgm:t>
        <a:bodyPr/>
        <a:lstStyle/>
        <a:p>
          <a:endParaRPr lang="en-US" sz="1400" b="0">
            <a:latin typeface="Gill Sans MT" pitchFamily="34" charset="0"/>
          </a:endParaRPr>
        </a:p>
      </dgm:t>
    </dgm:pt>
    <dgm:pt modelId="{E18F5577-2382-2049-B79C-0EF3A796F632}" type="sibTrans" cxnId="{43BE59C5-6164-C440-BDA5-55201149A5A4}">
      <dgm:prSet/>
      <dgm:spPr/>
      <dgm:t>
        <a:bodyPr/>
        <a:lstStyle/>
        <a:p>
          <a:endParaRPr lang="en-US"/>
        </a:p>
      </dgm:t>
    </dgm:pt>
    <dgm:pt modelId="{0FE9EA25-B1CF-A044-8F6D-8ED40A348992}" type="pres">
      <dgm:prSet presAssocID="{89805172-512B-F748-A41D-348667A8AEF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1134BDC-0529-2145-8F6D-711F8304C283}" type="pres">
      <dgm:prSet presAssocID="{9799D45F-246D-DA45-B307-0EDDABD21C7A}" presName="hierRoot1" presStyleCnt="0">
        <dgm:presLayoutVars>
          <dgm:hierBranch val="init"/>
        </dgm:presLayoutVars>
      </dgm:prSet>
      <dgm:spPr/>
    </dgm:pt>
    <dgm:pt modelId="{043B1387-E617-E84E-85C2-E04994FD8F64}" type="pres">
      <dgm:prSet presAssocID="{9799D45F-246D-DA45-B307-0EDDABD21C7A}" presName="rootComposite1" presStyleCnt="0"/>
      <dgm:spPr/>
    </dgm:pt>
    <dgm:pt modelId="{AFC8B233-D1C5-E844-A835-FD2C474256A0}" type="pres">
      <dgm:prSet presAssocID="{9799D45F-246D-DA45-B307-0EDDABD21C7A}" presName="rootText1" presStyleLbl="node0" presStyleIdx="0" presStyleCnt="1" custScaleX="76667" custScaleY="28064" custLinFactNeighborX="-1808" custLinFactNeighborY="-2012">
        <dgm:presLayoutVars>
          <dgm:chPref val="3"/>
        </dgm:presLayoutVars>
      </dgm:prSet>
      <dgm:spPr>
        <a:prstGeom prst="round2DiagRect">
          <a:avLst/>
        </a:prstGeom>
      </dgm:spPr>
    </dgm:pt>
    <dgm:pt modelId="{9864C566-C26A-8040-B36D-1568EC89892D}" type="pres">
      <dgm:prSet presAssocID="{9799D45F-246D-DA45-B307-0EDDABD21C7A}" presName="rootConnector1" presStyleLbl="node1" presStyleIdx="0" presStyleCnt="0"/>
      <dgm:spPr/>
    </dgm:pt>
    <dgm:pt modelId="{1CA6354A-DABF-C24E-983B-A99ACFEA9E88}" type="pres">
      <dgm:prSet presAssocID="{9799D45F-246D-DA45-B307-0EDDABD21C7A}" presName="hierChild2" presStyleCnt="0"/>
      <dgm:spPr/>
    </dgm:pt>
    <dgm:pt modelId="{B16D7C85-C41D-2D4B-AA80-F62442E1E28C}" type="pres">
      <dgm:prSet presAssocID="{0CCD628C-18CE-E743-B443-B081B8D06645}" presName="Name37" presStyleLbl="parChTrans1D2" presStyleIdx="0" presStyleCnt="3"/>
      <dgm:spPr/>
    </dgm:pt>
    <dgm:pt modelId="{433A3331-532D-C246-B332-88515660B50D}" type="pres">
      <dgm:prSet presAssocID="{ECA3409D-5D03-004D-9856-68F57186E16A}" presName="hierRoot2" presStyleCnt="0">
        <dgm:presLayoutVars>
          <dgm:hierBranch val="init"/>
        </dgm:presLayoutVars>
      </dgm:prSet>
      <dgm:spPr/>
    </dgm:pt>
    <dgm:pt modelId="{DC4E6B70-AD92-4E46-8984-4DDCB38046FE}" type="pres">
      <dgm:prSet presAssocID="{ECA3409D-5D03-004D-9856-68F57186E16A}" presName="rootComposite" presStyleCnt="0"/>
      <dgm:spPr/>
    </dgm:pt>
    <dgm:pt modelId="{0A01E6CF-7DC2-7D46-853C-52F750387191}" type="pres">
      <dgm:prSet presAssocID="{ECA3409D-5D03-004D-9856-68F57186E16A}" presName="rootText" presStyleLbl="node2" presStyleIdx="0" presStyleCnt="3" custScaleX="35225" custScaleY="46235" custLinFactNeighborY="-11336">
        <dgm:presLayoutVars>
          <dgm:chPref val="3"/>
        </dgm:presLayoutVars>
      </dgm:prSet>
      <dgm:spPr>
        <a:prstGeom prst="round2DiagRect">
          <a:avLst/>
        </a:prstGeom>
      </dgm:spPr>
    </dgm:pt>
    <dgm:pt modelId="{BC359A78-72D1-C84D-A8E9-B97B8160834B}" type="pres">
      <dgm:prSet presAssocID="{ECA3409D-5D03-004D-9856-68F57186E16A}" presName="rootConnector" presStyleLbl="node2" presStyleIdx="0" presStyleCnt="3"/>
      <dgm:spPr/>
    </dgm:pt>
    <dgm:pt modelId="{C136107A-C37B-0145-B35C-7D9984CCF628}" type="pres">
      <dgm:prSet presAssocID="{ECA3409D-5D03-004D-9856-68F57186E16A}" presName="hierChild4" presStyleCnt="0"/>
      <dgm:spPr/>
    </dgm:pt>
    <dgm:pt modelId="{D404B3CF-E579-BC45-87B0-BDD02E753C08}" type="pres">
      <dgm:prSet presAssocID="{ECA3409D-5D03-004D-9856-68F57186E16A}" presName="hierChild5" presStyleCnt="0"/>
      <dgm:spPr/>
    </dgm:pt>
    <dgm:pt modelId="{6792334B-3354-CF4D-B50C-C6EB37C09750}" type="pres">
      <dgm:prSet presAssocID="{1D68FF0C-7C70-0E4A-B80A-0FC69F819720}" presName="Name37" presStyleLbl="parChTrans1D2" presStyleIdx="1" presStyleCnt="3"/>
      <dgm:spPr/>
    </dgm:pt>
    <dgm:pt modelId="{0BA6C84A-60C0-F147-90B8-E9B0E8AE4098}" type="pres">
      <dgm:prSet presAssocID="{9ED4EC4D-5BF6-CF4B-B14C-EACB4C645E06}" presName="hierRoot2" presStyleCnt="0">
        <dgm:presLayoutVars>
          <dgm:hierBranch val="init"/>
        </dgm:presLayoutVars>
      </dgm:prSet>
      <dgm:spPr/>
    </dgm:pt>
    <dgm:pt modelId="{A1EBEDA5-C3AD-F24A-B2D1-7BAE61E7C7B6}" type="pres">
      <dgm:prSet presAssocID="{9ED4EC4D-5BF6-CF4B-B14C-EACB4C645E06}" presName="rootComposite" presStyleCnt="0"/>
      <dgm:spPr/>
    </dgm:pt>
    <dgm:pt modelId="{ED13B18C-EF18-4F4A-AFB5-3C1A7B14A512}" type="pres">
      <dgm:prSet presAssocID="{9ED4EC4D-5BF6-CF4B-B14C-EACB4C645E06}" presName="rootText" presStyleLbl="node2" presStyleIdx="1" presStyleCnt="3" custScaleX="37194" custScaleY="46235" custLinFactNeighborX="-1577" custLinFactNeighborY="-13995">
        <dgm:presLayoutVars>
          <dgm:chPref val="3"/>
        </dgm:presLayoutVars>
      </dgm:prSet>
      <dgm:spPr>
        <a:prstGeom prst="round2DiagRect">
          <a:avLst/>
        </a:prstGeom>
      </dgm:spPr>
    </dgm:pt>
    <dgm:pt modelId="{F533FAFC-BE0D-7044-9F4E-C43F1D72F9ED}" type="pres">
      <dgm:prSet presAssocID="{9ED4EC4D-5BF6-CF4B-B14C-EACB4C645E06}" presName="rootConnector" presStyleLbl="node2" presStyleIdx="1" presStyleCnt="3"/>
      <dgm:spPr/>
    </dgm:pt>
    <dgm:pt modelId="{64003A5A-BFEC-164E-8592-389A18F8DE5E}" type="pres">
      <dgm:prSet presAssocID="{9ED4EC4D-5BF6-CF4B-B14C-EACB4C645E06}" presName="hierChild4" presStyleCnt="0"/>
      <dgm:spPr/>
    </dgm:pt>
    <dgm:pt modelId="{9D113FC0-7358-DB40-9FF4-0DBE573668A0}" type="pres">
      <dgm:prSet presAssocID="{9ED4EC4D-5BF6-CF4B-B14C-EACB4C645E06}" presName="hierChild5" presStyleCnt="0"/>
      <dgm:spPr/>
    </dgm:pt>
    <dgm:pt modelId="{E5E135C0-8977-A641-A480-2FABD0754348}" type="pres">
      <dgm:prSet presAssocID="{5DA1C0AA-B6F0-6049-96D3-CF1F5F2012DC}" presName="Name37" presStyleLbl="parChTrans1D2" presStyleIdx="2" presStyleCnt="3"/>
      <dgm:spPr/>
    </dgm:pt>
    <dgm:pt modelId="{8DD8212B-D76E-E642-8397-232E0B83F80B}" type="pres">
      <dgm:prSet presAssocID="{BB322EAC-0C87-A743-B683-D48D737022B6}" presName="hierRoot2" presStyleCnt="0">
        <dgm:presLayoutVars>
          <dgm:hierBranch val="init"/>
        </dgm:presLayoutVars>
      </dgm:prSet>
      <dgm:spPr/>
    </dgm:pt>
    <dgm:pt modelId="{774944CE-CA7D-9D41-A26C-F8C00231D12C}" type="pres">
      <dgm:prSet presAssocID="{BB322EAC-0C87-A743-B683-D48D737022B6}" presName="rootComposite" presStyleCnt="0"/>
      <dgm:spPr/>
    </dgm:pt>
    <dgm:pt modelId="{2AD1477F-09F1-B44B-8905-F0BD3F03A5FE}" type="pres">
      <dgm:prSet presAssocID="{BB322EAC-0C87-A743-B683-D48D737022B6}" presName="rootText" presStyleLbl="node2" presStyleIdx="2" presStyleCnt="3" custScaleX="35225" custScaleY="43898" custLinFactNeighborY="-11336">
        <dgm:presLayoutVars>
          <dgm:chPref val="3"/>
        </dgm:presLayoutVars>
      </dgm:prSet>
      <dgm:spPr>
        <a:prstGeom prst="round2DiagRect">
          <a:avLst/>
        </a:prstGeom>
      </dgm:spPr>
    </dgm:pt>
    <dgm:pt modelId="{258FCF80-BF33-2F41-A8E3-DDA9B7FB69B2}" type="pres">
      <dgm:prSet presAssocID="{BB322EAC-0C87-A743-B683-D48D737022B6}" presName="rootConnector" presStyleLbl="node2" presStyleIdx="2" presStyleCnt="3"/>
      <dgm:spPr/>
    </dgm:pt>
    <dgm:pt modelId="{33A7D165-ABBC-EE4F-8F7D-AB0039CC6581}" type="pres">
      <dgm:prSet presAssocID="{BB322EAC-0C87-A743-B683-D48D737022B6}" presName="hierChild4" presStyleCnt="0"/>
      <dgm:spPr/>
    </dgm:pt>
    <dgm:pt modelId="{F489DFBC-4157-D441-9691-212D72DEC5E9}" type="pres">
      <dgm:prSet presAssocID="{BB322EAC-0C87-A743-B683-D48D737022B6}" presName="hierChild5" presStyleCnt="0"/>
      <dgm:spPr/>
    </dgm:pt>
    <dgm:pt modelId="{AB91721B-9BDF-0348-8267-9F2FF9D79B4A}" type="pres">
      <dgm:prSet presAssocID="{9799D45F-246D-DA45-B307-0EDDABD21C7A}" presName="hierChild3" presStyleCnt="0"/>
      <dgm:spPr/>
    </dgm:pt>
  </dgm:ptLst>
  <dgm:cxnLst>
    <dgm:cxn modelId="{1FC82240-6273-1A4F-8191-59B546C9210C}" type="presOf" srcId="{5DA1C0AA-B6F0-6049-96D3-CF1F5F2012DC}" destId="{E5E135C0-8977-A641-A480-2FABD0754348}" srcOrd="0" destOrd="0" presId="urn:microsoft.com/office/officeart/2005/8/layout/orgChart1"/>
    <dgm:cxn modelId="{9758BC47-C4F2-7345-BB4D-7606F15C5475}" type="presOf" srcId="{BB322EAC-0C87-A743-B683-D48D737022B6}" destId="{2AD1477F-09F1-B44B-8905-F0BD3F03A5FE}" srcOrd="0" destOrd="0" presId="urn:microsoft.com/office/officeart/2005/8/layout/orgChart1"/>
    <dgm:cxn modelId="{04B1F76B-66F9-AD4D-8C28-0B93A4C3F3BB}" type="presOf" srcId="{9799D45F-246D-DA45-B307-0EDDABD21C7A}" destId="{9864C566-C26A-8040-B36D-1568EC89892D}" srcOrd="1" destOrd="0" presId="urn:microsoft.com/office/officeart/2005/8/layout/orgChart1"/>
    <dgm:cxn modelId="{8744FD71-CB1A-2C4F-AF90-D9449281FF33}" srcId="{9799D45F-246D-DA45-B307-0EDDABD21C7A}" destId="{ECA3409D-5D03-004D-9856-68F57186E16A}" srcOrd="0" destOrd="0" parTransId="{0CCD628C-18CE-E743-B443-B081B8D06645}" sibTransId="{762F3AE0-5384-8A45-90EC-5E202FFC0BC8}"/>
    <dgm:cxn modelId="{4A882377-4611-1F44-9386-95F64612C09D}" type="presOf" srcId="{0CCD628C-18CE-E743-B443-B081B8D06645}" destId="{B16D7C85-C41D-2D4B-AA80-F62442E1E28C}" srcOrd="0" destOrd="0" presId="urn:microsoft.com/office/officeart/2005/8/layout/orgChart1"/>
    <dgm:cxn modelId="{A7968E8C-CD5F-B14A-B02D-96B70FF9E74A}" srcId="{9799D45F-246D-DA45-B307-0EDDABD21C7A}" destId="{BB322EAC-0C87-A743-B683-D48D737022B6}" srcOrd="2" destOrd="0" parTransId="{5DA1C0AA-B6F0-6049-96D3-CF1F5F2012DC}" sibTransId="{9EC04250-A622-3F48-880F-8F1E530D2DDB}"/>
    <dgm:cxn modelId="{324223A3-8919-8447-84F1-AA11E1AAA5CB}" type="presOf" srcId="{9ED4EC4D-5BF6-CF4B-B14C-EACB4C645E06}" destId="{F533FAFC-BE0D-7044-9F4E-C43F1D72F9ED}" srcOrd="1" destOrd="0" presId="urn:microsoft.com/office/officeart/2005/8/layout/orgChart1"/>
    <dgm:cxn modelId="{E14D82B7-7D51-4341-9101-D20F479C5D41}" type="presOf" srcId="{9799D45F-246D-DA45-B307-0EDDABD21C7A}" destId="{AFC8B233-D1C5-E844-A835-FD2C474256A0}" srcOrd="0" destOrd="0" presId="urn:microsoft.com/office/officeart/2005/8/layout/orgChart1"/>
    <dgm:cxn modelId="{C6379CB8-303E-614D-A369-753B81EDFEC9}" type="presOf" srcId="{1D68FF0C-7C70-0E4A-B80A-0FC69F819720}" destId="{6792334B-3354-CF4D-B50C-C6EB37C09750}" srcOrd="0" destOrd="0" presId="urn:microsoft.com/office/officeart/2005/8/layout/orgChart1"/>
    <dgm:cxn modelId="{1C42C3BC-3FAF-C44C-A044-13AA0ECE2693}" type="presOf" srcId="{89805172-512B-F748-A41D-348667A8AEFA}" destId="{0FE9EA25-B1CF-A044-8F6D-8ED40A348992}" srcOrd="0" destOrd="0" presId="urn:microsoft.com/office/officeart/2005/8/layout/orgChart1"/>
    <dgm:cxn modelId="{6EC4FCBD-7772-DD49-B8EB-6022A7A2F633}" type="presOf" srcId="{ECA3409D-5D03-004D-9856-68F57186E16A}" destId="{BC359A78-72D1-C84D-A8E9-B97B8160834B}" srcOrd="1" destOrd="0" presId="urn:microsoft.com/office/officeart/2005/8/layout/orgChart1"/>
    <dgm:cxn modelId="{990800C0-37ED-6244-976F-35F4AC0C31C9}" type="presOf" srcId="{BB322EAC-0C87-A743-B683-D48D737022B6}" destId="{258FCF80-BF33-2F41-A8E3-DDA9B7FB69B2}" srcOrd="1" destOrd="0" presId="urn:microsoft.com/office/officeart/2005/8/layout/orgChart1"/>
    <dgm:cxn modelId="{43BE59C5-6164-C440-BDA5-55201149A5A4}" srcId="{9799D45F-246D-DA45-B307-0EDDABD21C7A}" destId="{9ED4EC4D-5BF6-CF4B-B14C-EACB4C645E06}" srcOrd="1" destOrd="0" parTransId="{1D68FF0C-7C70-0E4A-B80A-0FC69F819720}" sibTransId="{E18F5577-2382-2049-B79C-0EF3A796F632}"/>
    <dgm:cxn modelId="{47CFF6D9-9544-7147-B233-62CE997E13C6}" type="presOf" srcId="{ECA3409D-5D03-004D-9856-68F57186E16A}" destId="{0A01E6CF-7DC2-7D46-853C-52F750387191}" srcOrd="0" destOrd="0" presId="urn:microsoft.com/office/officeart/2005/8/layout/orgChart1"/>
    <dgm:cxn modelId="{75BB59F6-82B9-F443-A92D-C857DAB58C0D}" srcId="{89805172-512B-F748-A41D-348667A8AEFA}" destId="{9799D45F-246D-DA45-B307-0EDDABD21C7A}" srcOrd="0" destOrd="0" parTransId="{F5F7DAE4-668F-9B49-8FDE-E71C121F9A8F}" sibTransId="{E7F59F9A-9001-FE43-BAB3-F051FEA1B3E8}"/>
    <dgm:cxn modelId="{FE0802F7-1ABC-D343-9F00-A429513A003E}" type="presOf" srcId="{9ED4EC4D-5BF6-CF4B-B14C-EACB4C645E06}" destId="{ED13B18C-EF18-4F4A-AFB5-3C1A7B14A512}" srcOrd="0" destOrd="0" presId="urn:microsoft.com/office/officeart/2005/8/layout/orgChart1"/>
    <dgm:cxn modelId="{432E2283-8720-AE4C-AA98-953CCCD20330}" type="presParOf" srcId="{0FE9EA25-B1CF-A044-8F6D-8ED40A348992}" destId="{81134BDC-0529-2145-8F6D-711F8304C283}" srcOrd="0" destOrd="0" presId="urn:microsoft.com/office/officeart/2005/8/layout/orgChart1"/>
    <dgm:cxn modelId="{CCD3FBB5-5727-E440-AC18-B0E98B5FA8B6}" type="presParOf" srcId="{81134BDC-0529-2145-8F6D-711F8304C283}" destId="{043B1387-E617-E84E-85C2-E04994FD8F64}" srcOrd="0" destOrd="0" presId="urn:microsoft.com/office/officeart/2005/8/layout/orgChart1"/>
    <dgm:cxn modelId="{C59E7308-A3B3-0841-B4A7-605D26FF2085}" type="presParOf" srcId="{043B1387-E617-E84E-85C2-E04994FD8F64}" destId="{AFC8B233-D1C5-E844-A835-FD2C474256A0}" srcOrd="0" destOrd="0" presId="urn:microsoft.com/office/officeart/2005/8/layout/orgChart1"/>
    <dgm:cxn modelId="{57E16D00-57C2-5547-BF70-E20B9A0C074F}" type="presParOf" srcId="{043B1387-E617-E84E-85C2-E04994FD8F64}" destId="{9864C566-C26A-8040-B36D-1568EC89892D}" srcOrd="1" destOrd="0" presId="urn:microsoft.com/office/officeart/2005/8/layout/orgChart1"/>
    <dgm:cxn modelId="{509EA968-24C3-D547-AF21-E9800C6DDAB6}" type="presParOf" srcId="{81134BDC-0529-2145-8F6D-711F8304C283}" destId="{1CA6354A-DABF-C24E-983B-A99ACFEA9E88}" srcOrd="1" destOrd="0" presId="urn:microsoft.com/office/officeart/2005/8/layout/orgChart1"/>
    <dgm:cxn modelId="{B6B51C01-2548-9D48-A31F-8EE94586C8CA}" type="presParOf" srcId="{1CA6354A-DABF-C24E-983B-A99ACFEA9E88}" destId="{B16D7C85-C41D-2D4B-AA80-F62442E1E28C}" srcOrd="0" destOrd="0" presId="urn:microsoft.com/office/officeart/2005/8/layout/orgChart1"/>
    <dgm:cxn modelId="{BDC4A012-9A8F-4347-B349-8BFD0AFDE787}" type="presParOf" srcId="{1CA6354A-DABF-C24E-983B-A99ACFEA9E88}" destId="{433A3331-532D-C246-B332-88515660B50D}" srcOrd="1" destOrd="0" presId="urn:microsoft.com/office/officeart/2005/8/layout/orgChart1"/>
    <dgm:cxn modelId="{F5D50266-9995-4A43-8EC3-E03A0F4151CB}" type="presParOf" srcId="{433A3331-532D-C246-B332-88515660B50D}" destId="{DC4E6B70-AD92-4E46-8984-4DDCB38046FE}" srcOrd="0" destOrd="0" presId="urn:microsoft.com/office/officeart/2005/8/layout/orgChart1"/>
    <dgm:cxn modelId="{A12CBB72-4AB6-0248-B9BF-FC64DC35891D}" type="presParOf" srcId="{DC4E6B70-AD92-4E46-8984-4DDCB38046FE}" destId="{0A01E6CF-7DC2-7D46-853C-52F750387191}" srcOrd="0" destOrd="0" presId="urn:microsoft.com/office/officeart/2005/8/layout/orgChart1"/>
    <dgm:cxn modelId="{C51926E2-CDF4-564C-8B29-20979C435A99}" type="presParOf" srcId="{DC4E6B70-AD92-4E46-8984-4DDCB38046FE}" destId="{BC359A78-72D1-C84D-A8E9-B97B8160834B}" srcOrd="1" destOrd="0" presId="urn:microsoft.com/office/officeart/2005/8/layout/orgChart1"/>
    <dgm:cxn modelId="{0FB06648-FBDF-7842-AE52-4FA175385A6B}" type="presParOf" srcId="{433A3331-532D-C246-B332-88515660B50D}" destId="{C136107A-C37B-0145-B35C-7D9984CCF628}" srcOrd="1" destOrd="0" presId="urn:microsoft.com/office/officeart/2005/8/layout/orgChart1"/>
    <dgm:cxn modelId="{37790195-421F-4943-9C0A-EE74AC67AAFC}" type="presParOf" srcId="{433A3331-532D-C246-B332-88515660B50D}" destId="{D404B3CF-E579-BC45-87B0-BDD02E753C08}" srcOrd="2" destOrd="0" presId="urn:microsoft.com/office/officeart/2005/8/layout/orgChart1"/>
    <dgm:cxn modelId="{F39EA512-11FF-064B-9F46-4B5D5C55326C}" type="presParOf" srcId="{1CA6354A-DABF-C24E-983B-A99ACFEA9E88}" destId="{6792334B-3354-CF4D-B50C-C6EB37C09750}" srcOrd="2" destOrd="0" presId="urn:microsoft.com/office/officeart/2005/8/layout/orgChart1"/>
    <dgm:cxn modelId="{4F20AE40-7B6C-4947-9999-CF51DEAACCDF}" type="presParOf" srcId="{1CA6354A-DABF-C24E-983B-A99ACFEA9E88}" destId="{0BA6C84A-60C0-F147-90B8-E9B0E8AE4098}" srcOrd="3" destOrd="0" presId="urn:microsoft.com/office/officeart/2005/8/layout/orgChart1"/>
    <dgm:cxn modelId="{BEB90473-D87A-834E-AA2A-4CF2275A43FD}" type="presParOf" srcId="{0BA6C84A-60C0-F147-90B8-E9B0E8AE4098}" destId="{A1EBEDA5-C3AD-F24A-B2D1-7BAE61E7C7B6}" srcOrd="0" destOrd="0" presId="urn:microsoft.com/office/officeart/2005/8/layout/orgChart1"/>
    <dgm:cxn modelId="{2AD9B361-D441-F94C-B82F-9B8CABBC5FDF}" type="presParOf" srcId="{A1EBEDA5-C3AD-F24A-B2D1-7BAE61E7C7B6}" destId="{ED13B18C-EF18-4F4A-AFB5-3C1A7B14A512}" srcOrd="0" destOrd="0" presId="urn:microsoft.com/office/officeart/2005/8/layout/orgChart1"/>
    <dgm:cxn modelId="{2E5C2CFA-B114-DA45-B4B6-DA297F5FEE10}" type="presParOf" srcId="{A1EBEDA5-C3AD-F24A-B2D1-7BAE61E7C7B6}" destId="{F533FAFC-BE0D-7044-9F4E-C43F1D72F9ED}" srcOrd="1" destOrd="0" presId="urn:microsoft.com/office/officeart/2005/8/layout/orgChart1"/>
    <dgm:cxn modelId="{B65F8040-EEB4-804F-8270-8A648539A92C}" type="presParOf" srcId="{0BA6C84A-60C0-F147-90B8-E9B0E8AE4098}" destId="{64003A5A-BFEC-164E-8592-389A18F8DE5E}" srcOrd="1" destOrd="0" presId="urn:microsoft.com/office/officeart/2005/8/layout/orgChart1"/>
    <dgm:cxn modelId="{C592E4EB-5390-0745-A86C-E816BAF94679}" type="presParOf" srcId="{0BA6C84A-60C0-F147-90B8-E9B0E8AE4098}" destId="{9D113FC0-7358-DB40-9FF4-0DBE573668A0}" srcOrd="2" destOrd="0" presId="urn:microsoft.com/office/officeart/2005/8/layout/orgChart1"/>
    <dgm:cxn modelId="{99D94316-D38E-0840-84EB-9BBD2C5BFD9C}" type="presParOf" srcId="{1CA6354A-DABF-C24E-983B-A99ACFEA9E88}" destId="{E5E135C0-8977-A641-A480-2FABD0754348}" srcOrd="4" destOrd="0" presId="urn:microsoft.com/office/officeart/2005/8/layout/orgChart1"/>
    <dgm:cxn modelId="{66C33D49-10F5-C24B-A2AC-F70564AD9CDD}" type="presParOf" srcId="{1CA6354A-DABF-C24E-983B-A99ACFEA9E88}" destId="{8DD8212B-D76E-E642-8397-232E0B83F80B}" srcOrd="5" destOrd="0" presId="urn:microsoft.com/office/officeart/2005/8/layout/orgChart1"/>
    <dgm:cxn modelId="{7B694197-9DC0-464A-A7E3-40AC10480A18}" type="presParOf" srcId="{8DD8212B-D76E-E642-8397-232E0B83F80B}" destId="{774944CE-CA7D-9D41-A26C-F8C00231D12C}" srcOrd="0" destOrd="0" presId="urn:microsoft.com/office/officeart/2005/8/layout/orgChart1"/>
    <dgm:cxn modelId="{BDF68614-6921-B941-A1AC-7F9381386E28}" type="presParOf" srcId="{774944CE-CA7D-9D41-A26C-F8C00231D12C}" destId="{2AD1477F-09F1-B44B-8905-F0BD3F03A5FE}" srcOrd="0" destOrd="0" presId="urn:microsoft.com/office/officeart/2005/8/layout/orgChart1"/>
    <dgm:cxn modelId="{918490CE-9288-C94D-BA3E-0BDA79B9A43A}" type="presParOf" srcId="{774944CE-CA7D-9D41-A26C-F8C00231D12C}" destId="{258FCF80-BF33-2F41-A8E3-DDA9B7FB69B2}" srcOrd="1" destOrd="0" presId="urn:microsoft.com/office/officeart/2005/8/layout/orgChart1"/>
    <dgm:cxn modelId="{4F811372-FBDD-FE48-85F1-E7A415218F1B}" type="presParOf" srcId="{8DD8212B-D76E-E642-8397-232E0B83F80B}" destId="{33A7D165-ABBC-EE4F-8F7D-AB0039CC6581}" srcOrd="1" destOrd="0" presId="urn:microsoft.com/office/officeart/2005/8/layout/orgChart1"/>
    <dgm:cxn modelId="{0D9E2919-A75F-8340-BD41-32A85292EA93}" type="presParOf" srcId="{8DD8212B-D76E-E642-8397-232E0B83F80B}" destId="{F489DFBC-4157-D441-9691-212D72DEC5E9}" srcOrd="2" destOrd="0" presId="urn:microsoft.com/office/officeart/2005/8/layout/orgChart1"/>
    <dgm:cxn modelId="{CE315EB8-69C9-E742-A624-3D68636FF122}" type="presParOf" srcId="{81134BDC-0529-2145-8F6D-711F8304C283}" destId="{AB91721B-9BDF-0348-8267-9F2FF9D79B4A}" srcOrd="2" destOrd="0" presId="urn:microsoft.com/office/officeart/2005/8/layout/orgChar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BDC30A-8F8B-4CEA-8116-DC4249BEDA71}" type="doc">
      <dgm:prSet loTypeId="urn:microsoft.com/office/officeart/2008/layout/HalfCircleOrganizationChart" loCatId="hierarchy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152F2B-12C5-4134-9FA6-B7B8D1ECDA61}">
      <dgm:prSet phldrT="[Text]"/>
      <dgm:spPr/>
      <dgm:t>
        <a:bodyPr/>
        <a:lstStyle/>
        <a:p>
          <a:r>
            <a:rPr lang="en-US" dirty="0"/>
            <a:t>Down chemical/electrical gradient</a:t>
          </a:r>
        </a:p>
      </dgm:t>
    </dgm:pt>
    <dgm:pt modelId="{70C53043-C19E-42A0-91CF-3C3B9936027A}" type="parTrans" cxnId="{BFB50210-21E9-407A-849E-83126DF2D695}">
      <dgm:prSet/>
      <dgm:spPr/>
      <dgm:t>
        <a:bodyPr/>
        <a:lstStyle/>
        <a:p>
          <a:endParaRPr lang="en-US"/>
        </a:p>
      </dgm:t>
    </dgm:pt>
    <dgm:pt modelId="{5BCFBBB6-F5CB-46A4-94D4-888216106379}" type="sibTrans" cxnId="{BFB50210-21E9-407A-849E-83126DF2D695}">
      <dgm:prSet/>
      <dgm:spPr/>
      <dgm:t>
        <a:bodyPr/>
        <a:lstStyle/>
        <a:p>
          <a:endParaRPr lang="en-US"/>
        </a:p>
      </dgm:t>
    </dgm:pt>
    <dgm:pt modelId="{0D5AE5EB-9529-4D48-BACA-9616CF419675}">
      <dgm:prSet phldrT="[Text]"/>
      <dgm:spPr/>
      <dgm:t>
        <a:bodyPr/>
        <a:lstStyle/>
        <a:p>
          <a:r>
            <a:rPr lang="en-US" dirty="0"/>
            <a:t>Passive diffusion</a:t>
          </a:r>
        </a:p>
      </dgm:t>
    </dgm:pt>
    <dgm:pt modelId="{2220CFFB-486C-4BD4-9F1D-08F66ED91CF1}" type="parTrans" cxnId="{F4476344-0977-42DC-A78C-51C08995D27D}">
      <dgm:prSet/>
      <dgm:spPr/>
      <dgm:t>
        <a:bodyPr/>
        <a:lstStyle/>
        <a:p>
          <a:endParaRPr lang="en-US"/>
        </a:p>
      </dgm:t>
    </dgm:pt>
    <dgm:pt modelId="{A319CF97-EB9F-4125-9000-E62F978BA2F9}" type="sibTrans" cxnId="{F4476344-0977-42DC-A78C-51C08995D27D}">
      <dgm:prSet/>
      <dgm:spPr/>
      <dgm:t>
        <a:bodyPr/>
        <a:lstStyle/>
        <a:p>
          <a:endParaRPr lang="en-US"/>
        </a:p>
      </dgm:t>
    </dgm:pt>
    <dgm:pt modelId="{2D0DF9C6-E6E9-45C6-896C-BCDB97FA8871}">
      <dgm:prSet phldrT="[Text]"/>
      <dgm:spPr/>
      <dgm:t>
        <a:bodyPr/>
        <a:lstStyle/>
        <a:p>
          <a:r>
            <a:rPr lang="en-US" dirty="0"/>
            <a:t>Facilitated diffusion</a:t>
          </a:r>
        </a:p>
        <a:p>
          <a:r>
            <a:rPr lang="en-US" dirty="0">
              <a:solidFill>
                <a:schemeClr val="bg1">
                  <a:lumMod val="65000"/>
                </a:schemeClr>
              </a:solidFill>
            </a:rPr>
            <a:t>(Down hill = no energy, but needs a carrier)</a:t>
          </a:r>
        </a:p>
      </dgm:t>
    </dgm:pt>
    <dgm:pt modelId="{D0041DB6-C420-4944-BE09-B1022727E66C}" type="parTrans" cxnId="{96DDBDDD-530F-4A84-842D-342FAA166782}">
      <dgm:prSet/>
      <dgm:spPr/>
      <dgm:t>
        <a:bodyPr/>
        <a:lstStyle/>
        <a:p>
          <a:endParaRPr lang="en-US"/>
        </a:p>
      </dgm:t>
    </dgm:pt>
    <dgm:pt modelId="{0D6B2E5E-016E-4065-AC0D-B032C1F42619}" type="sibTrans" cxnId="{96DDBDDD-530F-4A84-842D-342FAA166782}">
      <dgm:prSet/>
      <dgm:spPr/>
      <dgm:t>
        <a:bodyPr/>
        <a:lstStyle/>
        <a:p>
          <a:endParaRPr lang="en-US"/>
        </a:p>
      </dgm:t>
    </dgm:pt>
    <dgm:pt modelId="{10E021FA-11E7-4618-8BAE-D5563FCF75FD}" type="pres">
      <dgm:prSet presAssocID="{E6BDC30A-8F8B-4CEA-8116-DC4249BEDA71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8A744A3-757C-4E99-BD9C-854487EAD022}" type="pres">
      <dgm:prSet presAssocID="{BF152F2B-12C5-4134-9FA6-B7B8D1ECDA61}" presName="hierRoot1" presStyleCnt="0">
        <dgm:presLayoutVars>
          <dgm:hierBranch val="init"/>
        </dgm:presLayoutVars>
      </dgm:prSet>
      <dgm:spPr/>
    </dgm:pt>
    <dgm:pt modelId="{436D8343-F0A1-41A2-B7F6-C5D76BEF4577}" type="pres">
      <dgm:prSet presAssocID="{BF152F2B-12C5-4134-9FA6-B7B8D1ECDA61}" presName="rootComposite1" presStyleCnt="0"/>
      <dgm:spPr/>
    </dgm:pt>
    <dgm:pt modelId="{2440579F-CEC5-4CC5-873E-59AC986DAEEA}" type="pres">
      <dgm:prSet presAssocID="{BF152F2B-12C5-4134-9FA6-B7B8D1ECDA61}" presName="rootText1" presStyleLbl="alignAcc1" presStyleIdx="0" presStyleCnt="0">
        <dgm:presLayoutVars>
          <dgm:chPref val="3"/>
        </dgm:presLayoutVars>
      </dgm:prSet>
      <dgm:spPr/>
    </dgm:pt>
    <dgm:pt modelId="{8E450B22-4AE0-4377-ABCA-AF55DA0A4CD0}" type="pres">
      <dgm:prSet presAssocID="{BF152F2B-12C5-4134-9FA6-B7B8D1ECDA61}" presName="topArc1" presStyleLbl="parChTrans1D1" presStyleIdx="0" presStyleCnt="6"/>
      <dgm:spPr/>
    </dgm:pt>
    <dgm:pt modelId="{9496F93F-458C-4F82-8A18-8E223A069E36}" type="pres">
      <dgm:prSet presAssocID="{BF152F2B-12C5-4134-9FA6-B7B8D1ECDA61}" presName="bottomArc1" presStyleLbl="parChTrans1D1" presStyleIdx="1" presStyleCnt="6"/>
      <dgm:spPr/>
    </dgm:pt>
    <dgm:pt modelId="{1058F5FC-1C63-49D5-9B1D-9F829590BDCF}" type="pres">
      <dgm:prSet presAssocID="{BF152F2B-12C5-4134-9FA6-B7B8D1ECDA61}" presName="topConnNode1" presStyleLbl="node1" presStyleIdx="0" presStyleCnt="0"/>
      <dgm:spPr/>
    </dgm:pt>
    <dgm:pt modelId="{6F022961-8E90-447D-A83B-7CD61A15D42D}" type="pres">
      <dgm:prSet presAssocID="{BF152F2B-12C5-4134-9FA6-B7B8D1ECDA61}" presName="hierChild2" presStyleCnt="0"/>
      <dgm:spPr/>
    </dgm:pt>
    <dgm:pt modelId="{50428EE1-15E3-4306-BC4E-6FB660CE236D}" type="pres">
      <dgm:prSet presAssocID="{2220CFFB-486C-4BD4-9F1D-08F66ED91CF1}" presName="Name28" presStyleLbl="parChTrans1D2" presStyleIdx="0" presStyleCnt="2"/>
      <dgm:spPr/>
    </dgm:pt>
    <dgm:pt modelId="{7FCEE893-877F-4E16-8CD9-98B3AA542ACF}" type="pres">
      <dgm:prSet presAssocID="{0D5AE5EB-9529-4D48-BACA-9616CF419675}" presName="hierRoot2" presStyleCnt="0">
        <dgm:presLayoutVars>
          <dgm:hierBranch val="init"/>
        </dgm:presLayoutVars>
      </dgm:prSet>
      <dgm:spPr/>
    </dgm:pt>
    <dgm:pt modelId="{DCDCB437-6110-4F61-9F03-8400303C6399}" type="pres">
      <dgm:prSet presAssocID="{0D5AE5EB-9529-4D48-BACA-9616CF419675}" presName="rootComposite2" presStyleCnt="0"/>
      <dgm:spPr/>
    </dgm:pt>
    <dgm:pt modelId="{4143373F-90C5-47B0-905D-02A22FBAEF5F}" type="pres">
      <dgm:prSet presAssocID="{0D5AE5EB-9529-4D48-BACA-9616CF419675}" presName="rootText2" presStyleLbl="alignAcc1" presStyleIdx="0" presStyleCnt="0">
        <dgm:presLayoutVars>
          <dgm:chPref val="3"/>
        </dgm:presLayoutVars>
      </dgm:prSet>
      <dgm:spPr/>
    </dgm:pt>
    <dgm:pt modelId="{D4795CEE-F916-4B2F-A1F9-525E6D24F545}" type="pres">
      <dgm:prSet presAssocID="{0D5AE5EB-9529-4D48-BACA-9616CF419675}" presName="topArc2" presStyleLbl="parChTrans1D1" presStyleIdx="2" presStyleCnt="6"/>
      <dgm:spPr/>
    </dgm:pt>
    <dgm:pt modelId="{D416EDEC-B471-4778-9B0A-7F9080BA0CA5}" type="pres">
      <dgm:prSet presAssocID="{0D5AE5EB-9529-4D48-BACA-9616CF419675}" presName="bottomArc2" presStyleLbl="parChTrans1D1" presStyleIdx="3" presStyleCnt="6"/>
      <dgm:spPr/>
    </dgm:pt>
    <dgm:pt modelId="{397235EF-CA2E-430A-9158-55144A414CFC}" type="pres">
      <dgm:prSet presAssocID="{0D5AE5EB-9529-4D48-BACA-9616CF419675}" presName="topConnNode2" presStyleLbl="node2" presStyleIdx="0" presStyleCnt="0"/>
      <dgm:spPr/>
    </dgm:pt>
    <dgm:pt modelId="{E963850C-2633-42C7-8955-66E175311CC3}" type="pres">
      <dgm:prSet presAssocID="{0D5AE5EB-9529-4D48-BACA-9616CF419675}" presName="hierChild4" presStyleCnt="0"/>
      <dgm:spPr/>
    </dgm:pt>
    <dgm:pt modelId="{FE4CB1DB-958D-4A83-9F81-C2BC9D41DCF4}" type="pres">
      <dgm:prSet presAssocID="{0D5AE5EB-9529-4D48-BACA-9616CF419675}" presName="hierChild5" presStyleCnt="0"/>
      <dgm:spPr/>
    </dgm:pt>
    <dgm:pt modelId="{7CD3D0D0-BDCB-4F6D-B24D-010C15A051B1}" type="pres">
      <dgm:prSet presAssocID="{D0041DB6-C420-4944-BE09-B1022727E66C}" presName="Name28" presStyleLbl="parChTrans1D2" presStyleIdx="1" presStyleCnt="2"/>
      <dgm:spPr/>
    </dgm:pt>
    <dgm:pt modelId="{C225FC72-2918-4573-ADA3-7D2A13606E16}" type="pres">
      <dgm:prSet presAssocID="{2D0DF9C6-E6E9-45C6-896C-BCDB97FA8871}" presName="hierRoot2" presStyleCnt="0">
        <dgm:presLayoutVars>
          <dgm:hierBranch val="init"/>
        </dgm:presLayoutVars>
      </dgm:prSet>
      <dgm:spPr/>
    </dgm:pt>
    <dgm:pt modelId="{9DA2870E-71F5-40D4-95F9-3E280BBC98E3}" type="pres">
      <dgm:prSet presAssocID="{2D0DF9C6-E6E9-45C6-896C-BCDB97FA8871}" presName="rootComposite2" presStyleCnt="0"/>
      <dgm:spPr/>
    </dgm:pt>
    <dgm:pt modelId="{DC826EF8-26B5-4CE5-9399-DF96032851DB}" type="pres">
      <dgm:prSet presAssocID="{2D0DF9C6-E6E9-45C6-896C-BCDB97FA8871}" presName="rootText2" presStyleLbl="alignAcc1" presStyleIdx="0" presStyleCnt="0">
        <dgm:presLayoutVars>
          <dgm:chPref val="3"/>
        </dgm:presLayoutVars>
      </dgm:prSet>
      <dgm:spPr/>
    </dgm:pt>
    <dgm:pt modelId="{63493708-314F-4CEE-AB62-558A9FBA31F3}" type="pres">
      <dgm:prSet presAssocID="{2D0DF9C6-E6E9-45C6-896C-BCDB97FA8871}" presName="topArc2" presStyleLbl="parChTrans1D1" presStyleIdx="4" presStyleCnt="6"/>
      <dgm:spPr/>
    </dgm:pt>
    <dgm:pt modelId="{B2B97A8D-67DE-4E77-87DB-F66A07E47722}" type="pres">
      <dgm:prSet presAssocID="{2D0DF9C6-E6E9-45C6-896C-BCDB97FA8871}" presName="bottomArc2" presStyleLbl="parChTrans1D1" presStyleIdx="5" presStyleCnt="6"/>
      <dgm:spPr/>
    </dgm:pt>
    <dgm:pt modelId="{D3D97D24-AD6C-457A-8E85-2006EB6C729D}" type="pres">
      <dgm:prSet presAssocID="{2D0DF9C6-E6E9-45C6-896C-BCDB97FA8871}" presName="topConnNode2" presStyleLbl="node2" presStyleIdx="0" presStyleCnt="0"/>
      <dgm:spPr/>
    </dgm:pt>
    <dgm:pt modelId="{5A52B0FE-7EBE-4AE6-81F0-85D263A953D2}" type="pres">
      <dgm:prSet presAssocID="{2D0DF9C6-E6E9-45C6-896C-BCDB97FA8871}" presName="hierChild4" presStyleCnt="0"/>
      <dgm:spPr/>
    </dgm:pt>
    <dgm:pt modelId="{7BB94771-E8B4-4566-A01E-22C257B13D9C}" type="pres">
      <dgm:prSet presAssocID="{2D0DF9C6-E6E9-45C6-896C-BCDB97FA8871}" presName="hierChild5" presStyleCnt="0"/>
      <dgm:spPr/>
    </dgm:pt>
    <dgm:pt modelId="{1185E789-1982-4ED3-BD5F-EB763CF7DFEE}" type="pres">
      <dgm:prSet presAssocID="{BF152F2B-12C5-4134-9FA6-B7B8D1ECDA61}" presName="hierChild3" presStyleCnt="0"/>
      <dgm:spPr/>
    </dgm:pt>
  </dgm:ptLst>
  <dgm:cxnLst>
    <dgm:cxn modelId="{B5CD980C-FEFA-466C-9A51-435500E2679A}" type="presOf" srcId="{0D5AE5EB-9529-4D48-BACA-9616CF419675}" destId="{4143373F-90C5-47B0-905D-02A22FBAEF5F}" srcOrd="0" destOrd="0" presId="urn:microsoft.com/office/officeart/2008/layout/HalfCircleOrganizationChart"/>
    <dgm:cxn modelId="{BFB50210-21E9-407A-849E-83126DF2D695}" srcId="{E6BDC30A-8F8B-4CEA-8116-DC4249BEDA71}" destId="{BF152F2B-12C5-4134-9FA6-B7B8D1ECDA61}" srcOrd="0" destOrd="0" parTransId="{70C53043-C19E-42A0-91CF-3C3B9936027A}" sibTransId="{5BCFBBB6-F5CB-46A4-94D4-888216106379}"/>
    <dgm:cxn modelId="{7703FA2C-4932-401F-BC33-A8FA4A10BA01}" type="presOf" srcId="{2220CFFB-486C-4BD4-9F1D-08F66ED91CF1}" destId="{50428EE1-15E3-4306-BC4E-6FB660CE236D}" srcOrd="0" destOrd="0" presId="urn:microsoft.com/office/officeart/2008/layout/HalfCircleOrganizationChart"/>
    <dgm:cxn modelId="{7875CC41-C631-4A81-95C3-00EF256E35F9}" type="presOf" srcId="{0D5AE5EB-9529-4D48-BACA-9616CF419675}" destId="{397235EF-CA2E-430A-9158-55144A414CFC}" srcOrd="1" destOrd="0" presId="urn:microsoft.com/office/officeart/2008/layout/HalfCircleOrganizationChart"/>
    <dgm:cxn modelId="{01D43C62-F0B1-4081-8C9B-D4392D66A62C}" type="presOf" srcId="{BF152F2B-12C5-4134-9FA6-B7B8D1ECDA61}" destId="{2440579F-CEC5-4CC5-873E-59AC986DAEEA}" srcOrd="0" destOrd="0" presId="urn:microsoft.com/office/officeart/2008/layout/HalfCircleOrganizationChart"/>
    <dgm:cxn modelId="{5D392B63-8155-4060-9E9A-7C54CD7C99D6}" type="presOf" srcId="{2D0DF9C6-E6E9-45C6-896C-BCDB97FA8871}" destId="{DC826EF8-26B5-4CE5-9399-DF96032851DB}" srcOrd="0" destOrd="0" presId="urn:microsoft.com/office/officeart/2008/layout/HalfCircleOrganizationChart"/>
    <dgm:cxn modelId="{F4476344-0977-42DC-A78C-51C08995D27D}" srcId="{BF152F2B-12C5-4134-9FA6-B7B8D1ECDA61}" destId="{0D5AE5EB-9529-4D48-BACA-9616CF419675}" srcOrd="0" destOrd="0" parTransId="{2220CFFB-486C-4BD4-9F1D-08F66ED91CF1}" sibTransId="{A319CF97-EB9F-4125-9000-E62F978BA2F9}"/>
    <dgm:cxn modelId="{9CCB1358-F768-4110-B94F-4ED2F173CC4A}" type="presOf" srcId="{2D0DF9C6-E6E9-45C6-896C-BCDB97FA8871}" destId="{D3D97D24-AD6C-457A-8E85-2006EB6C729D}" srcOrd="1" destOrd="0" presId="urn:microsoft.com/office/officeart/2008/layout/HalfCircleOrganizationChart"/>
    <dgm:cxn modelId="{D9E6367C-7238-48F1-BA17-5E4A9F1A95C0}" type="presOf" srcId="{BF152F2B-12C5-4134-9FA6-B7B8D1ECDA61}" destId="{1058F5FC-1C63-49D5-9B1D-9F829590BDCF}" srcOrd="1" destOrd="0" presId="urn:microsoft.com/office/officeart/2008/layout/HalfCircleOrganizationChart"/>
    <dgm:cxn modelId="{507F48B8-EDC2-48FF-91C5-BA8F2CE3D9AF}" type="presOf" srcId="{D0041DB6-C420-4944-BE09-B1022727E66C}" destId="{7CD3D0D0-BDCB-4F6D-B24D-010C15A051B1}" srcOrd="0" destOrd="0" presId="urn:microsoft.com/office/officeart/2008/layout/HalfCircleOrganizationChart"/>
    <dgm:cxn modelId="{96DDBDDD-530F-4A84-842D-342FAA166782}" srcId="{BF152F2B-12C5-4134-9FA6-B7B8D1ECDA61}" destId="{2D0DF9C6-E6E9-45C6-896C-BCDB97FA8871}" srcOrd="1" destOrd="0" parTransId="{D0041DB6-C420-4944-BE09-B1022727E66C}" sibTransId="{0D6B2E5E-016E-4065-AC0D-B032C1F42619}"/>
    <dgm:cxn modelId="{AAD3A2E1-6284-48FC-B7BA-346A848A73B3}" type="presOf" srcId="{E6BDC30A-8F8B-4CEA-8116-DC4249BEDA71}" destId="{10E021FA-11E7-4618-8BAE-D5563FCF75FD}" srcOrd="0" destOrd="0" presId="urn:microsoft.com/office/officeart/2008/layout/HalfCircleOrganizationChart"/>
    <dgm:cxn modelId="{7F944F29-E01C-476A-BB5D-9A2D5467B876}" type="presParOf" srcId="{10E021FA-11E7-4618-8BAE-D5563FCF75FD}" destId="{88A744A3-757C-4E99-BD9C-854487EAD022}" srcOrd="0" destOrd="0" presId="urn:microsoft.com/office/officeart/2008/layout/HalfCircleOrganizationChart"/>
    <dgm:cxn modelId="{5E2EA077-2531-45AC-89FD-4C3EED21B2B9}" type="presParOf" srcId="{88A744A3-757C-4E99-BD9C-854487EAD022}" destId="{436D8343-F0A1-41A2-B7F6-C5D76BEF4577}" srcOrd="0" destOrd="0" presId="urn:microsoft.com/office/officeart/2008/layout/HalfCircleOrganizationChart"/>
    <dgm:cxn modelId="{D0A663A8-26AD-4F3D-B520-0E26CF6BAC44}" type="presParOf" srcId="{436D8343-F0A1-41A2-B7F6-C5D76BEF4577}" destId="{2440579F-CEC5-4CC5-873E-59AC986DAEEA}" srcOrd="0" destOrd="0" presId="urn:microsoft.com/office/officeart/2008/layout/HalfCircleOrganizationChart"/>
    <dgm:cxn modelId="{07EE1072-E48A-4066-8FDA-53E1E895DAD7}" type="presParOf" srcId="{436D8343-F0A1-41A2-B7F6-C5D76BEF4577}" destId="{8E450B22-4AE0-4377-ABCA-AF55DA0A4CD0}" srcOrd="1" destOrd="0" presId="urn:microsoft.com/office/officeart/2008/layout/HalfCircleOrganizationChart"/>
    <dgm:cxn modelId="{8E86DD7E-F4ED-4D0A-837B-585AEB20BF93}" type="presParOf" srcId="{436D8343-F0A1-41A2-B7F6-C5D76BEF4577}" destId="{9496F93F-458C-4F82-8A18-8E223A069E36}" srcOrd="2" destOrd="0" presId="urn:microsoft.com/office/officeart/2008/layout/HalfCircleOrganizationChart"/>
    <dgm:cxn modelId="{B44FA6C6-986B-486F-80E0-089C16381D38}" type="presParOf" srcId="{436D8343-F0A1-41A2-B7F6-C5D76BEF4577}" destId="{1058F5FC-1C63-49D5-9B1D-9F829590BDCF}" srcOrd="3" destOrd="0" presId="urn:microsoft.com/office/officeart/2008/layout/HalfCircleOrganizationChart"/>
    <dgm:cxn modelId="{6CBC3529-B096-4141-A1D4-55F9CFA89CB7}" type="presParOf" srcId="{88A744A3-757C-4E99-BD9C-854487EAD022}" destId="{6F022961-8E90-447D-A83B-7CD61A15D42D}" srcOrd="1" destOrd="0" presId="urn:microsoft.com/office/officeart/2008/layout/HalfCircleOrganizationChart"/>
    <dgm:cxn modelId="{FDF241C2-98A8-42DE-8EBB-67687EF9B687}" type="presParOf" srcId="{6F022961-8E90-447D-A83B-7CD61A15D42D}" destId="{50428EE1-15E3-4306-BC4E-6FB660CE236D}" srcOrd="0" destOrd="0" presId="urn:microsoft.com/office/officeart/2008/layout/HalfCircleOrganizationChart"/>
    <dgm:cxn modelId="{6EB6EB73-0B76-4781-9BD4-5821C295DACF}" type="presParOf" srcId="{6F022961-8E90-447D-A83B-7CD61A15D42D}" destId="{7FCEE893-877F-4E16-8CD9-98B3AA542ACF}" srcOrd="1" destOrd="0" presId="urn:microsoft.com/office/officeart/2008/layout/HalfCircleOrganizationChart"/>
    <dgm:cxn modelId="{B77A2C3F-CE44-4F35-A898-042966D6EDA9}" type="presParOf" srcId="{7FCEE893-877F-4E16-8CD9-98B3AA542ACF}" destId="{DCDCB437-6110-4F61-9F03-8400303C6399}" srcOrd="0" destOrd="0" presId="urn:microsoft.com/office/officeart/2008/layout/HalfCircleOrganizationChart"/>
    <dgm:cxn modelId="{D78311DF-62A1-4088-9475-1443C01225AB}" type="presParOf" srcId="{DCDCB437-6110-4F61-9F03-8400303C6399}" destId="{4143373F-90C5-47B0-905D-02A22FBAEF5F}" srcOrd="0" destOrd="0" presId="urn:microsoft.com/office/officeart/2008/layout/HalfCircleOrganizationChart"/>
    <dgm:cxn modelId="{977684A8-6D8B-4C8E-9D70-B9BC70D5BDAD}" type="presParOf" srcId="{DCDCB437-6110-4F61-9F03-8400303C6399}" destId="{D4795CEE-F916-4B2F-A1F9-525E6D24F545}" srcOrd="1" destOrd="0" presId="urn:microsoft.com/office/officeart/2008/layout/HalfCircleOrganizationChart"/>
    <dgm:cxn modelId="{9FB53997-F95C-4A74-873D-88267ECB8DB1}" type="presParOf" srcId="{DCDCB437-6110-4F61-9F03-8400303C6399}" destId="{D416EDEC-B471-4778-9B0A-7F9080BA0CA5}" srcOrd="2" destOrd="0" presId="urn:microsoft.com/office/officeart/2008/layout/HalfCircleOrganizationChart"/>
    <dgm:cxn modelId="{FEEDBB1F-92E8-4968-971F-77AE5D3F18C0}" type="presParOf" srcId="{DCDCB437-6110-4F61-9F03-8400303C6399}" destId="{397235EF-CA2E-430A-9158-55144A414CFC}" srcOrd="3" destOrd="0" presId="urn:microsoft.com/office/officeart/2008/layout/HalfCircleOrganizationChart"/>
    <dgm:cxn modelId="{FEFACFBC-CFED-40A0-B9C7-E5D0788B85ED}" type="presParOf" srcId="{7FCEE893-877F-4E16-8CD9-98B3AA542ACF}" destId="{E963850C-2633-42C7-8955-66E175311CC3}" srcOrd="1" destOrd="0" presId="urn:microsoft.com/office/officeart/2008/layout/HalfCircleOrganizationChart"/>
    <dgm:cxn modelId="{5A0F2ACC-0421-4728-81D8-AEEA9B1DAEA7}" type="presParOf" srcId="{7FCEE893-877F-4E16-8CD9-98B3AA542ACF}" destId="{FE4CB1DB-958D-4A83-9F81-C2BC9D41DCF4}" srcOrd="2" destOrd="0" presId="urn:microsoft.com/office/officeart/2008/layout/HalfCircleOrganizationChart"/>
    <dgm:cxn modelId="{CC17946E-4150-40EA-B3C1-3C124AF22401}" type="presParOf" srcId="{6F022961-8E90-447D-A83B-7CD61A15D42D}" destId="{7CD3D0D0-BDCB-4F6D-B24D-010C15A051B1}" srcOrd="2" destOrd="0" presId="urn:microsoft.com/office/officeart/2008/layout/HalfCircleOrganizationChart"/>
    <dgm:cxn modelId="{FA2E87F6-8D66-48E4-A463-0D454865D31D}" type="presParOf" srcId="{6F022961-8E90-447D-A83B-7CD61A15D42D}" destId="{C225FC72-2918-4573-ADA3-7D2A13606E16}" srcOrd="3" destOrd="0" presId="urn:microsoft.com/office/officeart/2008/layout/HalfCircleOrganizationChart"/>
    <dgm:cxn modelId="{A40374CF-5297-4554-A9D7-FE3A23E5868C}" type="presParOf" srcId="{C225FC72-2918-4573-ADA3-7D2A13606E16}" destId="{9DA2870E-71F5-40D4-95F9-3E280BBC98E3}" srcOrd="0" destOrd="0" presId="urn:microsoft.com/office/officeart/2008/layout/HalfCircleOrganizationChart"/>
    <dgm:cxn modelId="{835BAC93-2B6B-4C1B-9946-06FED51E6615}" type="presParOf" srcId="{9DA2870E-71F5-40D4-95F9-3E280BBC98E3}" destId="{DC826EF8-26B5-4CE5-9399-DF96032851DB}" srcOrd="0" destOrd="0" presId="urn:microsoft.com/office/officeart/2008/layout/HalfCircleOrganizationChart"/>
    <dgm:cxn modelId="{E760A58A-EA63-4883-A204-D06EB7AECF66}" type="presParOf" srcId="{9DA2870E-71F5-40D4-95F9-3E280BBC98E3}" destId="{63493708-314F-4CEE-AB62-558A9FBA31F3}" srcOrd="1" destOrd="0" presId="urn:microsoft.com/office/officeart/2008/layout/HalfCircleOrganizationChart"/>
    <dgm:cxn modelId="{0054E461-5940-4AEF-907A-9376939613A6}" type="presParOf" srcId="{9DA2870E-71F5-40D4-95F9-3E280BBC98E3}" destId="{B2B97A8D-67DE-4E77-87DB-F66A07E47722}" srcOrd="2" destOrd="0" presId="urn:microsoft.com/office/officeart/2008/layout/HalfCircleOrganizationChart"/>
    <dgm:cxn modelId="{A053A114-26CB-4BE4-A775-8D6570CEDBF6}" type="presParOf" srcId="{9DA2870E-71F5-40D4-95F9-3E280BBC98E3}" destId="{D3D97D24-AD6C-457A-8E85-2006EB6C729D}" srcOrd="3" destOrd="0" presId="urn:microsoft.com/office/officeart/2008/layout/HalfCircleOrganizationChart"/>
    <dgm:cxn modelId="{CCBA0206-4ADE-441D-B9EB-954C9613C0D5}" type="presParOf" srcId="{C225FC72-2918-4573-ADA3-7D2A13606E16}" destId="{5A52B0FE-7EBE-4AE6-81F0-85D263A953D2}" srcOrd="1" destOrd="0" presId="urn:microsoft.com/office/officeart/2008/layout/HalfCircleOrganizationChart"/>
    <dgm:cxn modelId="{6A296973-60D7-403E-8A0F-F125B2471A1B}" type="presParOf" srcId="{C225FC72-2918-4573-ADA3-7D2A13606E16}" destId="{7BB94771-E8B4-4566-A01E-22C257B13D9C}" srcOrd="2" destOrd="0" presId="urn:microsoft.com/office/officeart/2008/layout/HalfCircleOrganizationChart"/>
    <dgm:cxn modelId="{47EB1CB3-6574-4453-A6F8-FE5AEA0B78AA}" type="presParOf" srcId="{88A744A3-757C-4E99-BD9C-854487EAD022}" destId="{1185E789-1982-4ED3-BD5F-EB763CF7DFEE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BDC30A-8F8B-4CEA-8116-DC4249BEDA71}" type="doc">
      <dgm:prSet loTypeId="urn:microsoft.com/office/officeart/2008/layout/HalfCircleOrganizationChart" loCatId="hierarchy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152F2B-12C5-4134-9FA6-B7B8D1ECDA61}">
      <dgm:prSet phldrT="[Text]"/>
      <dgm:spPr/>
      <dgm:t>
        <a:bodyPr/>
        <a:lstStyle/>
        <a:p>
          <a:r>
            <a:rPr lang="en-US" dirty="0"/>
            <a:t>Against chemical/electrical gradient (needs energy)</a:t>
          </a:r>
        </a:p>
      </dgm:t>
    </dgm:pt>
    <dgm:pt modelId="{70C53043-C19E-42A0-91CF-3C3B9936027A}" type="parTrans" cxnId="{BFB50210-21E9-407A-849E-83126DF2D695}">
      <dgm:prSet/>
      <dgm:spPr/>
      <dgm:t>
        <a:bodyPr/>
        <a:lstStyle/>
        <a:p>
          <a:endParaRPr lang="en-US"/>
        </a:p>
      </dgm:t>
    </dgm:pt>
    <dgm:pt modelId="{5BCFBBB6-F5CB-46A4-94D4-888216106379}" type="sibTrans" cxnId="{BFB50210-21E9-407A-849E-83126DF2D695}">
      <dgm:prSet/>
      <dgm:spPr/>
      <dgm:t>
        <a:bodyPr/>
        <a:lstStyle/>
        <a:p>
          <a:endParaRPr lang="en-US"/>
        </a:p>
      </dgm:t>
    </dgm:pt>
    <dgm:pt modelId="{0D5AE5EB-9529-4D48-BACA-9616CF419675}">
      <dgm:prSet phldrT="[Text]"/>
      <dgm:spPr/>
      <dgm:t>
        <a:bodyPr/>
        <a:lstStyle/>
        <a:p>
          <a:r>
            <a:rPr lang="en-US" dirty="0"/>
            <a:t>Active transport</a:t>
          </a:r>
        </a:p>
      </dgm:t>
    </dgm:pt>
    <dgm:pt modelId="{2220CFFB-486C-4BD4-9F1D-08F66ED91CF1}" type="parTrans" cxnId="{F4476344-0977-42DC-A78C-51C08995D27D}">
      <dgm:prSet/>
      <dgm:spPr/>
      <dgm:t>
        <a:bodyPr/>
        <a:lstStyle/>
        <a:p>
          <a:endParaRPr lang="en-US"/>
        </a:p>
      </dgm:t>
    </dgm:pt>
    <dgm:pt modelId="{A319CF97-EB9F-4125-9000-E62F978BA2F9}" type="sibTrans" cxnId="{F4476344-0977-42DC-A78C-51C08995D27D}">
      <dgm:prSet/>
      <dgm:spPr/>
      <dgm:t>
        <a:bodyPr/>
        <a:lstStyle/>
        <a:p>
          <a:endParaRPr lang="en-US"/>
        </a:p>
      </dgm:t>
    </dgm:pt>
    <dgm:pt modelId="{2D0DF9C6-E6E9-45C6-896C-BCDB97FA8871}">
      <dgm:prSet phldrT="[Text]"/>
      <dgm:spPr/>
      <dgm:t>
        <a:bodyPr/>
        <a:lstStyle/>
        <a:p>
          <a:r>
            <a:rPr lang="en-US" dirty="0"/>
            <a:t>Endocytosis</a:t>
          </a:r>
        </a:p>
        <a:p>
          <a:r>
            <a:rPr lang="en-US" dirty="0">
              <a:solidFill>
                <a:schemeClr val="bg1">
                  <a:lumMod val="65000"/>
                </a:schemeClr>
              </a:solidFill>
            </a:rPr>
            <a:t>(bicarbonate) </a:t>
          </a:r>
        </a:p>
      </dgm:t>
    </dgm:pt>
    <dgm:pt modelId="{D0041DB6-C420-4944-BE09-B1022727E66C}" type="parTrans" cxnId="{96DDBDDD-530F-4A84-842D-342FAA166782}">
      <dgm:prSet/>
      <dgm:spPr/>
      <dgm:t>
        <a:bodyPr/>
        <a:lstStyle/>
        <a:p>
          <a:endParaRPr lang="en-US"/>
        </a:p>
      </dgm:t>
    </dgm:pt>
    <dgm:pt modelId="{0D6B2E5E-016E-4065-AC0D-B032C1F42619}" type="sibTrans" cxnId="{96DDBDDD-530F-4A84-842D-342FAA166782}">
      <dgm:prSet/>
      <dgm:spPr/>
      <dgm:t>
        <a:bodyPr/>
        <a:lstStyle/>
        <a:p>
          <a:endParaRPr lang="en-US"/>
        </a:p>
      </dgm:t>
    </dgm:pt>
    <dgm:pt modelId="{10E021FA-11E7-4618-8BAE-D5563FCF75FD}" type="pres">
      <dgm:prSet presAssocID="{E6BDC30A-8F8B-4CEA-8116-DC4249BEDA71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8A744A3-757C-4E99-BD9C-854487EAD022}" type="pres">
      <dgm:prSet presAssocID="{BF152F2B-12C5-4134-9FA6-B7B8D1ECDA61}" presName="hierRoot1" presStyleCnt="0">
        <dgm:presLayoutVars>
          <dgm:hierBranch val="init"/>
        </dgm:presLayoutVars>
      </dgm:prSet>
      <dgm:spPr/>
    </dgm:pt>
    <dgm:pt modelId="{436D8343-F0A1-41A2-B7F6-C5D76BEF4577}" type="pres">
      <dgm:prSet presAssocID="{BF152F2B-12C5-4134-9FA6-B7B8D1ECDA61}" presName="rootComposite1" presStyleCnt="0"/>
      <dgm:spPr/>
    </dgm:pt>
    <dgm:pt modelId="{2440579F-CEC5-4CC5-873E-59AC986DAEEA}" type="pres">
      <dgm:prSet presAssocID="{BF152F2B-12C5-4134-9FA6-B7B8D1ECDA61}" presName="rootText1" presStyleLbl="alignAcc1" presStyleIdx="0" presStyleCnt="0">
        <dgm:presLayoutVars>
          <dgm:chPref val="3"/>
        </dgm:presLayoutVars>
      </dgm:prSet>
      <dgm:spPr/>
    </dgm:pt>
    <dgm:pt modelId="{8E450B22-4AE0-4377-ABCA-AF55DA0A4CD0}" type="pres">
      <dgm:prSet presAssocID="{BF152F2B-12C5-4134-9FA6-B7B8D1ECDA61}" presName="topArc1" presStyleLbl="parChTrans1D1" presStyleIdx="0" presStyleCnt="6"/>
      <dgm:spPr/>
    </dgm:pt>
    <dgm:pt modelId="{9496F93F-458C-4F82-8A18-8E223A069E36}" type="pres">
      <dgm:prSet presAssocID="{BF152F2B-12C5-4134-9FA6-B7B8D1ECDA61}" presName="bottomArc1" presStyleLbl="parChTrans1D1" presStyleIdx="1" presStyleCnt="6"/>
      <dgm:spPr/>
    </dgm:pt>
    <dgm:pt modelId="{1058F5FC-1C63-49D5-9B1D-9F829590BDCF}" type="pres">
      <dgm:prSet presAssocID="{BF152F2B-12C5-4134-9FA6-B7B8D1ECDA61}" presName="topConnNode1" presStyleLbl="node1" presStyleIdx="0" presStyleCnt="0"/>
      <dgm:spPr/>
    </dgm:pt>
    <dgm:pt modelId="{6F022961-8E90-447D-A83B-7CD61A15D42D}" type="pres">
      <dgm:prSet presAssocID="{BF152F2B-12C5-4134-9FA6-B7B8D1ECDA61}" presName="hierChild2" presStyleCnt="0"/>
      <dgm:spPr/>
    </dgm:pt>
    <dgm:pt modelId="{50428EE1-15E3-4306-BC4E-6FB660CE236D}" type="pres">
      <dgm:prSet presAssocID="{2220CFFB-486C-4BD4-9F1D-08F66ED91CF1}" presName="Name28" presStyleLbl="parChTrans1D2" presStyleIdx="0" presStyleCnt="2"/>
      <dgm:spPr/>
    </dgm:pt>
    <dgm:pt modelId="{7FCEE893-877F-4E16-8CD9-98B3AA542ACF}" type="pres">
      <dgm:prSet presAssocID="{0D5AE5EB-9529-4D48-BACA-9616CF419675}" presName="hierRoot2" presStyleCnt="0">
        <dgm:presLayoutVars>
          <dgm:hierBranch val="init"/>
        </dgm:presLayoutVars>
      </dgm:prSet>
      <dgm:spPr/>
    </dgm:pt>
    <dgm:pt modelId="{DCDCB437-6110-4F61-9F03-8400303C6399}" type="pres">
      <dgm:prSet presAssocID="{0D5AE5EB-9529-4D48-BACA-9616CF419675}" presName="rootComposite2" presStyleCnt="0"/>
      <dgm:spPr/>
    </dgm:pt>
    <dgm:pt modelId="{4143373F-90C5-47B0-905D-02A22FBAEF5F}" type="pres">
      <dgm:prSet presAssocID="{0D5AE5EB-9529-4D48-BACA-9616CF419675}" presName="rootText2" presStyleLbl="alignAcc1" presStyleIdx="0" presStyleCnt="0">
        <dgm:presLayoutVars>
          <dgm:chPref val="3"/>
        </dgm:presLayoutVars>
      </dgm:prSet>
      <dgm:spPr/>
    </dgm:pt>
    <dgm:pt modelId="{D4795CEE-F916-4B2F-A1F9-525E6D24F545}" type="pres">
      <dgm:prSet presAssocID="{0D5AE5EB-9529-4D48-BACA-9616CF419675}" presName="topArc2" presStyleLbl="parChTrans1D1" presStyleIdx="2" presStyleCnt="6"/>
      <dgm:spPr/>
    </dgm:pt>
    <dgm:pt modelId="{D416EDEC-B471-4778-9B0A-7F9080BA0CA5}" type="pres">
      <dgm:prSet presAssocID="{0D5AE5EB-9529-4D48-BACA-9616CF419675}" presName="bottomArc2" presStyleLbl="parChTrans1D1" presStyleIdx="3" presStyleCnt="6"/>
      <dgm:spPr/>
    </dgm:pt>
    <dgm:pt modelId="{397235EF-CA2E-430A-9158-55144A414CFC}" type="pres">
      <dgm:prSet presAssocID="{0D5AE5EB-9529-4D48-BACA-9616CF419675}" presName="topConnNode2" presStyleLbl="node2" presStyleIdx="0" presStyleCnt="0"/>
      <dgm:spPr/>
    </dgm:pt>
    <dgm:pt modelId="{E963850C-2633-42C7-8955-66E175311CC3}" type="pres">
      <dgm:prSet presAssocID="{0D5AE5EB-9529-4D48-BACA-9616CF419675}" presName="hierChild4" presStyleCnt="0"/>
      <dgm:spPr/>
    </dgm:pt>
    <dgm:pt modelId="{FE4CB1DB-958D-4A83-9F81-C2BC9D41DCF4}" type="pres">
      <dgm:prSet presAssocID="{0D5AE5EB-9529-4D48-BACA-9616CF419675}" presName="hierChild5" presStyleCnt="0"/>
      <dgm:spPr/>
    </dgm:pt>
    <dgm:pt modelId="{7CD3D0D0-BDCB-4F6D-B24D-010C15A051B1}" type="pres">
      <dgm:prSet presAssocID="{D0041DB6-C420-4944-BE09-B1022727E66C}" presName="Name28" presStyleLbl="parChTrans1D2" presStyleIdx="1" presStyleCnt="2"/>
      <dgm:spPr/>
    </dgm:pt>
    <dgm:pt modelId="{C225FC72-2918-4573-ADA3-7D2A13606E16}" type="pres">
      <dgm:prSet presAssocID="{2D0DF9C6-E6E9-45C6-896C-BCDB97FA8871}" presName="hierRoot2" presStyleCnt="0">
        <dgm:presLayoutVars>
          <dgm:hierBranch val="init"/>
        </dgm:presLayoutVars>
      </dgm:prSet>
      <dgm:spPr/>
    </dgm:pt>
    <dgm:pt modelId="{9DA2870E-71F5-40D4-95F9-3E280BBC98E3}" type="pres">
      <dgm:prSet presAssocID="{2D0DF9C6-E6E9-45C6-896C-BCDB97FA8871}" presName="rootComposite2" presStyleCnt="0"/>
      <dgm:spPr/>
    </dgm:pt>
    <dgm:pt modelId="{DC826EF8-26B5-4CE5-9399-DF96032851DB}" type="pres">
      <dgm:prSet presAssocID="{2D0DF9C6-E6E9-45C6-896C-BCDB97FA8871}" presName="rootText2" presStyleLbl="alignAcc1" presStyleIdx="0" presStyleCnt="0">
        <dgm:presLayoutVars>
          <dgm:chPref val="3"/>
        </dgm:presLayoutVars>
      </dgm:prSet>
      <dgm:spPr/>
    </dgm:pt>
    <dgm:pt modelId="{63493708-314F-4CEE-AB62-558A9FBA31F3}" type="pres">
      <dgm:prSet presAssocID="{2D0DF9C6-E6E9-45C6-896C-BCDB97FA8871}" presName="topArc2" presStyleLbl="parChTrans1D1" presStyleIdx="4" presStyleCnt="6"/>
      <dgm:spPr/>
    </dgm:pt>
    <dgm:pt modelId="{B2B97A8D-67DE-4E77-87DB-F66A07E47722}" type="pres">
      <dgm:prSet presAssocID="{2D0DF9C6-E6E9-45C6-896C-BCDB97FA8871}" presName="bottomArc2" presStyleLbl="parChTrans1D1" presStyleIdx="5" presStyleCnt="6"/>
      <dgm:spPr/>
    </dgm:pt>
    <dgm:pt modelId="{D3D97D24-AD6C-457A-8E85-2006EB6C729D}" type="pres">
      <dgm:prSet presAssocID="{2D0DF9C6-E6E9-45C6-896C-BCDB97FA8871}" presName="topConnNode2" presStyleLbl="node2" presStyleIdx="0" presStyleCnt="0"/>
      <dgm:spPr/>
    </dgm:pt>
    <dgm:pt modelId="{5A52B0FE-7EBE-4AE6-81F0-85D263A953D2}" type="pres">
      <dgm:prSet presAssocID="{2D0DF9C6-E6E9-45C6-896C-BCDB97FA8871}" presName="hierChild4" presStyleCnt="0"/>
      <dgm:spPr/>
    </dgm:pt>
    <dgm:pt modelId="{7BB94771-E8B4-4566-A01E-22C257B13D9C}" type="pres">
      <dgm:prSet presAssocID="{2D0DF9C6-E6E9-45C6-896C-BCDB97FA8871}" presName="hierChild5" presStyleCnt="0"/>
      <dgm:spPr/>
    </dgm:pt>
    <dgm:pt modelId="{1185E789-1982-4ED3-BD5F-EB763CF7DFEE}" type="pres">
      <dgm:prSet presAssocID="{BF152F2B-12C5-4134-9FA6-B7B8D1ECDA61}" presName="hierChild3" presStyleCnt="0"/>
      <dgm:spPr/>
    </dgm:pt>
  </dgm:ptLst>
  <dgm:cxnLst>
    <dgm:cxn modelId="{B5CD980C-FEFA-466C-9A51-435500E2679A}" type="presOf" srcId="{0D5AE5EB-9529-4D48-BACA-9616CF419675}" destId="{4143373F-90C5-47B0-905D-02A22FBAEF5F}" srcOrd="0" destOrd="0" presId="urn:microsoft.com/office/officeart/2008/layout/HalfCircleOrganizationChart"/>
    <dgm:cxn modelId="{BFB50210-21E9-407A-849E-83126DF2D695}" srcId="{E6BDC30A-8F8B-4CEA-8116-DC4249BEDA71}" destId="{BF152F2B-12C5-4134-9FA6-B7B8D1ECDA61}" srcOrd="0" destOrd="0" parTransId="{70C53043-C19E-42A0-91CF-3C3B9936027A}" sibTransId="{5BCFBBB6-F5CB-46A4-94D4-888216106379}"/>
    <dgm:cxn modelId="{7703FA2C-4932-401F-BC33-A8FA4A10BA01}" type="presOf" srcId="{2220CFFB-486C-4BD4-9F1D-08F66ED91CF1}" destId="{50428EE1-15E3-4306-BC4E-6FB660CE236D}" srcOrd="0" destOrd="0" presId="urn:microsoft.com/office/officeart/2008/layout/HalfCircleOrganizationChart"/>
    <dgm:cxn modelId="{7875CC41-C631-4A81-95C3-00EF256E35F9}" type="presOf" srcId="{0D5AE5EB-9529-4D48-BACA-9616CF419675}" destId="{397235EF-CA2E-430A-9158-55144A414CFC}" srcOrd="1" destOrd="0" presId="urn:microsoft.com/office/officeart/2008/layout/HalfCircleOrganizationChart"/>
    <dgm:cxn modelId="{01D43C62-F0B1-4081-8C9B-D4392D66A62C}" type="presOf" srcId="{BF152F2B-12C5-4134-9FA6-B7B8D1ECDA61}" destId="{2440579F-CEC5-4CC5-873E-59AC986DAEEA}" srcOrd="0" destOrd="0" presId="urn:microsoft.com/office/officeart/2008/layout/HalfCircleOrganizationChart"/>
    <dgm:cxn modelId="{5D392B63-8155-4060-9E9A-7C54CD7C99D6}" type="presOf" srcId="{2D0DF9C6-E6E9-45C6-896C-BCDB97FA8871}" destId="{DC826EF8-26B5-4CE5-9399-DF96032851DB}" srcOrd="0" destOrd="0" presId="urn:microsoft.com/office/officeart/2008/layout/HalfCircleOrganizationChart"/>
    <dgm:cxn modelId="{F4476344-0977-42DC-A78C-51C08995D27D}" srcId="{BF152F2B-12C5-4134-9FA6-B7B8D1ECDA61}" destId="{0D5AE5EB-9529-4D48-BACA-9616CF419675}" srcOrd="0" destOrd="0" parTransId="{2220CFFB-486C-4BD4-9F1D-08F66ED91CF1}" sibTransId="{A319CF97-EB9F-4125-9000-E62F978BA2F9}"/>
    <dgm:cxn modelId="{9CCB1358-F768-4110-B94F-4ED2F173CC4A}" type="presOf" srcId="{2D0DF9C6-E6E9-45C6-896C-BCDB97FA8871}" destId="{D3D97D24-AD6C-457A-8E85-2006EB6C729D}" srcOrd="1" destOrd="0" presId="urn:microsoft.com/office/officeart/2008/layout/HalfCircleOrganizationChart"/>
    <dgm:cxn modelId="{D9E6367C-7238-48F1-BA17-5E4A9F1A95C0}" type="presOf" srcId="{BF152F2B-12C5-4134-9FA6-B7B8D1ECDA61}" destId="{1058F5FC-1C63-49D5-9B1D-9F829590BDCF}" srcOrd="1" destOrd="0" presId="urn:microsoft.com/office/officeart/2008/layout/HalfCircleOrganizationChart"/>
    <dgm:cxn modelId="{507F48B8-EDC2-48FF-91C5-BA8F2CE3D9AF}" type="presOf" srcId="{D0041DB6-C420-4944-BE09-B1022727E66C}" destId="{7CD3D0D0-BDCB-4F6D-B24D-010C15A051B1}" srcOrd="0" destOrd="0" presId="urn:microsoft.com/office/officeart/2008/layout/HalfCircleOrganizationChart"/>
    <dgm:cxn modelId="{96DDBDDD-530F-4A84-842D-342FAA166782}" srcId="{BF152F2B-12C5-4134-9FA6-B7B8D1ECDA61}" destId="{2D0DF9C6-E6E9-45C6-896C-BCDB97FA8871}" srcOrd="1" destOrd="0" parTransId="{D0041DB6-C420-4944-BE09-B1022727E66C}" sibTransId="{0D6B2E5E-016E-4065-AC0D-B032C1F42619}"/>
    <dgm:cxn modelId="{AAD3A2E1-6284-48FC-B7BA-346A848A73B3}" type="presOf" srcId="{E6BDC30A-8F8B-4CEA-8116-DC4249BEDA71}" destId="{10E021FA-11E7-4618-8BAE-D5563FCF75FD}" srcOrd="0" destOrd="0" presId="urn:microsoft.com/office/officeart/2008/layout/HalfCircleOrganizationChart"/>
    <dgm:cxn modelId="{7F944F29-E01C-476A-BB5D-9A2D5467B876}" type="presParOf" srcId="{10E021FA-11E7-4618-8BAE-D5563FCF75FD}" destId="{88A744A3-757C-4E99-BD9C-854487EAD022}" srcOrd="0" destOrd="0" presId="urn:microsoft.com/office/officeart/2008/layout/HalfCircleOrganizationChart"/>
    <dgm:cxn modelId="{5E2EA077-2531-45AC-89FD-4C3EED21B2B9}" type="presParOf" srcId="{88A744A3-757C-4E99-BD9C-854487EAD022}" destId="{436D8343-F0A1-41A2-B7F6-C5D76BEF4577}" srcOrd="0" destOrd="0" presId="urn:microsoft.com/office/officeart/2008/layout/HalfCircleOrganizationChart"/>
    <dgm:cxn modelId="{D0A663A8-26AD-4F3D-B520-0E26CF6BAC44}" type="presParOf" srcId="{436D8343-F0A1-41A2-B7F6-C5D76BEF4577}" destId="{2440579F-CEC5-4CC5-873E-59AC986DAEEA}" srcOrd="0" destOrd="0" presId="urn:microsoft.com/office/officeart/2008/layout/HalfCircleOrganizationChart"/>
    <dgm:cxn modelId="{07EE1072-E48A-4066-8FDA-53E1E895DAD7}" type="presParOf" srcId="{436D8343-F0A1-41A2-B7F6-C5D76BEF4577}" destId="{8E450B22-4AE0-4377-ABCA-AF55DA0A4CD0}" srcOrd="1" destOrd="0" presId="urn:microsoft.com/office/officeart/2008/layout/HalfCircleOrganizationChart"/>
    <dgm:cxn modelId="{8E86DD7E-F4ED-4D0A-837B-585AEB20BF93}" type="presParOf" srcId="{436D8343-F0A1-41A2-B7F6-C5D76BEF4577}" destId="{9496F93F-458C-4F82-8A18-8E223A069E36}" srcOrd="2" destOrd="0" presId="urn:microsoft.com/office/officeart/2008/layout/HalfCircleOrganizationChart"/>
    <dgm:cxn modelId="{B44FA6C6-986B-486F-80E0-089C16381D38}" type="presParOf" srcId="{436D8343-F0A1-41A2-B7F6-C5D76BEF4577}" destId="{1058F5FC-1C63-49D5-9B1D-9F829590BDCF}" srcOrd="3" destOrd="0" presId="urn:microsoft.com/office/officeart/2008/layout/HalfCircleOrganizationChart"/>
    <dgm:cxn modelId="{6CBC3529-B096-4141-A1D4-55F9CFA89CB7}" type="presParOf" srcId="{88A744A3-757C-4E99-BD9C-854487EAD022}" destId="{6F022961-8E90-447D-A83B-7CD61A15D42D}" srcOrd="1" destOrd="0" presId="urn:microsoft.com/office/officeart/2008/layout/HalfCircleOrganizationChart"/>
    <dgm:cxn modelId="{FDF241C2-98A8-42DE-8EBB-67687EF9B687}" type="presParOf" srcId="{6F022961-8E90-447D-A83B-7CD61A15D42D}" destId="{50428EE1-15E3-4306-BC4E-6FB660CE236D}" srcOrd="0" destOrd="0" presId="urn:microsoft.com/office/officeart/2008/layout/HalfCircleOrganizationChart"/>
    <dgm:cxn modelId="{6EB6EB73-0B76-4781-9BD4-5821C295DACF}" type="presParOf" srcId="{6F022961-8E90-447D-A83B-7CD61A15D42D}" destId="{7FCEE893-877F-4E16-8CD9-98B3AA542ACF}" srcOrd="1" destOrd="0" presId="urn:microsoft.com/office/officeart/2008/layout/HalfCircleOrganizationChart"/>
    <dgm:cxn modelId="{B77A2C3F-CE44-4F35-A898-042966D6EDA9}" type="presParOf" srcId="{7FCEE893-877F-4E16-8CD9-98B3AA542ACF}" destId="{DCDCB437-6110-4F61-9F03-8400303C6399}" srcOrd="0" destOrd="0" presId="urn:microsoft.com/office/officeart/2008/layout/HalfCircleOrganizationChart"/>
    <dgm:cxn modelId="{D78311DF-62A1-4088-9475-1443C01225AB}" type="presParOf" srcId="{DCDCB437-6110-4F61-9F03-8400303C6399}" destId="{4143373F-90C5-47B0-905D-02A22FBAEF5F}" srcOrd="0" destOrd="0" presId="urn:microsoft.com/office/officeart/2008/layout/HalfCircleOrganizationChart"/>
    <dgm:cxn modelId="{977684A8-6D8B-4C8E-9D70-B9BC70D5BDAD}" type="presParOf" srcId="{DCDCB437-6110-4F61-9F03-8400303C6399}" destId="{D4795CEE-F916-4B2F-A1F9-525E6D24F545}" srcOrd="1" destOrd="0" presId="urn:microsoft.com/office/officeart/2008/layout/HalfCircleOrganizationChart"/>
    <dgm:cxn modelId="{9FB53997-F95C-4A74-873D-88267ECB8DB1}" type="presParOf" srcId="{DCDCB437-6110-4F61-9F03-8400303C6399}" destId="{D416EDEC-B471-4778-9B0A-7F9080BA0CA5}" srcOrd="2" destOrd="0" presId="urn:microsoft.com/office/officeart/2008/layout/HalfCircleOrganizationChart"/>
    <dgm:cxn modelId="{FEEDBB1F-92E8-4968-971F-77AE5D3F18C0}" type="presParOf" srcId="{DCDCB437-6110-4F61-9F03-8400303C6399}" destId="{397235EF-CA2E-430A-9158-55144A414CFC}" srcOrd="3" destOrd="0" presId="urn:microsoft.com/office/officeart/2008/layout/HalfCircleOrganizationChart"/>
    <dgm:cxn modelId="{FEFACFBC-CFED-40A0-B9C7-E5D0788B85ED}" type="presParOf" srcId="{7FCEE893-877F-4E16-8CD9-98B3AA542ACF}" destId="{E963850C-2633-42C7-8955-66E175311CC3}" srcOrd="1" destOrd="0" presId="urn:microsoft.com/office/officeart/2008/layout/HalfCircleOrganizationChart"/>
    <dgm:cxn modelId="{5A0F2ACC-0421-4728-81D8-AEEA9B1DAEA7}" type="presParOf" srcId="{7FCEE893-877F-4E16-8CD9-98B3AA542ACF}" destId="{FE4CB1DB-958D-4A83-9F81-C2BC9D41DCF4}" srcOrd="2" destOrd="0" presId="urn:microsoft.com/office/officeart/2008/layout/HalfCircleOrganizationChart"/>
    <dgm:cxn modelId="{CC17946E-4150-40EA-B3C1-3C124AF22401}" type="presParOf" srcId="{6F022961-8E90-447D-A83B-7CD61A15D42D}" destId="{7CD3D0D0-BDCB-4F6D-B24D-010C15A051B1}" srcOrd="2" destOrd="0" presId="urn:microsoft.com/office/officeart/2008/layout/HalfCircleOrganizationChart"/>
    <dgm:cxn modelId="{FA2E87F6-8D66-48E4-A463-0D454865D31D}" type="presParOf" srcId="{6F022961-8E90-447D-A83B-7CD61A15D42D}" destId="{C225FC72-2918-4573-ADA3-7D2A13606E16}" srcOrd="3" destOrd="0" presId="urn:microsoft.com/office/officeart/2008/layout/HalfCircleOrganizationChart"/>
    <dgm:cxn modelId="{A40374CF-5297-4554-A9D7-FE3A23E5868C}" type="presParOf" srcId="{C225FC72-2918-4573-ADA3-7D2A13606E16}" destId="{9DA2870E-71F5-40D4-95F9-3E280BBC98E3}" srcOrd="0" destOrd="0" presId="urn:microsoft.com/office/officeart/2008/layout/HalfCircleOrganizationChart"/>
    <dgm:cxn modelId="{835BAC93-2B6B-4C1B-9946-06FED51E6615}" type="presParOf" srcId="{9DA2870E-71F5-40D4-95F9-3E280BBC98E3}" destId="{DC826EF8-26B5-4CE5-9399-DF96032851DB}" srcOrd="0" destOrd="0" presId="urn:microsoft.com/office/officeart/2008/layout/HalfCircleOrganizationChart"/>
    <dgm:cxn modelId="{E760A58A-EA63-4883-A204-D06EB7AECF66}" type="presParOf" srcId="{9DA2870E-71F5-40D4-95F9-3E280BBC98E3}" destId="{63493708-314F-4CEE-AB62-558A9FBA31F3}" srcOrd="1" destOrd="0" presId="urn:microsoft.com/office/officeart/2008/layout/HalfCircleOrganizationChart"/>
    <dgm:cxn modelId="{0054E461-5940-4AEF-907A-9376939613A6}" type="presParOf" srcId="{9DA2870E-71F5-40D4-95F9-3E280BBC98E3}" destId="{B2B97A8D-67DE-4E77-87DB-F66A07E47722}" srcOrd="2" destOrd="0" presId="urn:microsoft.com/office/officeart/2008/layout/HalfCircleOrganizationChart"/>
    <dgm:cxn modelId="{A053A114-26CB-4BE4-A775-8D6570CEDBF6}" type="presParOf" srcId="{9DA2870E-71F5-40D4-95F9-3E280BBC98E3}" destId="{D3D97D24-AD6C-457A-8E85-2006EB6C729D}" srcOrd="3" destOrd="0" presId="urn:microsoft.com/office/officeart/2008/layout/HalfCircleOrganizationChart"/>
    <dgm:cxn modelId="{CCBA0206-4ADE-441D-B9EB-954C9613C0D5}" type="presParOf" srcId="{C225FC72-2918-4573-ADA3-7D2A13606E16}" destId="{5A52B0FE-7EBE-4AE6-81F0-85D263A953D2}" srcOrd="1" destOrd="0" presId="urn:microsoft.com/office/officeart/2008/layout/HalfCircleOrganizationChart"/>
    <dgm:cxn modelId="{6A296973-60D7-403E-8A0F-F125B2471A1B}" type="presParOf" srcId="{C225FC72-2918-4573-ADA3-7D2A13606E16}" destId="{7BB94771-E8B4-4566-A01E-22C257B13D9C}" srcOrd="2" destOrd="0" presId="urn:microsoft.com/office/officeart/2008/layout/HalfCircleOrganizationChart"/>
    <dgm:cxn modelId="{47EB1CB3-6574-4453-A6F8-FE5AEA0B78AA}" type="presParOf" srcId="{88A744A3-757C-4E99-BD9C-854487EAD022}" destId="{1185E789-1982-4ED3-BD5F-EB763CF7DFEE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6D76797-AD66-4AE5-9F91-5C9A94A2C71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BC16B6-DC4A-4F96-97EE-C5402062442A}">
      <dgm:prSet phldrT="[Text]" custT="1"/>
      <dgm:spPr/>
      <dgm:t>
        <a:bodyPr/>
        <a:lstStyle/>
        <a:p>
          <a:r>
            <a:rPr lang="en-US" sz="1600" dirty="0">
              <a:solidFill>
                <a:srgbClr val="FF0000"/>
              </a:solidFill>
            </a:rPr>
            <a:t>Early PCT reabsorption</a:t>
          </a:r>
        </a:p>
      </dgm:t>
    </dgm:pt>
    <dgm:pt modelId="{1602B768-DCC2-4C05-AD5A-9945EF42F3BB}" type="parTrans" cxnId="{3456C4F2-CA76-46A5-902D-5EF0AB167BC2}">
      <dgm:prSet/>
      <dgm:spPr/>
      <dgm:t>
        <a:bodyPr/>
        <a:lstStyle/>
        <a:p>
          <a:endParaRPr lang="en-US" sz="1400"/>
        </a:p>
      </dgm:t>
    </dgm:pt>
    <dgm:pt modelId="{4705AB16-8BE9-4CBE-A589-FA530E1E3653}" type="sibTrans" cxnId="{3456C4F2-CA76-46A5-902D-5EF0AB167BC2}">
      <dgm:prSet/>
      <dgm:spPr/>
      <dgm:t>
        <a:bodyPr/>
        <a:lstStyle/>
        <a:p>
          <a:endParaRPr lang="en-US" sz="1400"/>
        </a:p>
      </dgm:t>
    </dgm:pt>
    <dgm:pt modelId="{B4C2B8AF-46E8-4220-B074-F2BC8E80B1ED}">
      <dgm:prSet phldrT="[Text]" custT="1"/>
      <dgm:spPr/>
      <dgm:t>
        <a:bodyPr/>
        <a:lstStyle/>
        <a:p>
          <a:r>
            <a:rPr lang="en-US" sz="1600" dirty="0"/>
            <a:t>Exchange: Na+/H+ exchanger (the transporter) takes up Na+ for H+. Which eventually Causes reabsorption of HCO3-</a:t>
          </a:r>
        </a:p>
      </dgm:t>
    </dgm:pt>
    <dgm:pt modelId="{DE2EF321-1D17-4367-9572-39B2BB736ED8}" type="parTrans" cxnId="{09E9B36B-665F-4ECC-B1E7-B083818809B4}">
      <dgm:prSet/>
      <dgm:spPr/>
      <dgm:t>
        <a:bodyPr/>
        <a:lstStyle/>
        <a:p>
          <a:endParaRPr lang="en-US" sz="1400"/>
        </a:p>
      </dgm:t>
    </dgm:pt>
    <dgm:pt modelId="{14C85263-828F-42F2-BD27-AEC6B12652D6}" type="sibTrans" cxnId="{09E9B36B-665F-4ECC-B1E7-B083818809B4}">
      <dgm:prSet/>
      <dgm:spPr/>
      <dgm:t>
        <a:bodyPr/>
        <a:lstStyle/>
        <a:p>
          <a:endParaRPr lang="en-US" sz="1400"/>
        </a:p>
      </dgm:t>
    </dgm:pt>
    <dgm:pt modelId="{AB184963-60C7-4BB8-9BE9-A424DDD2899D}">
      <dgm:prSet phldrT="[Text]" custT="1"/>
      <dgm:spPr/>
      <dgm:t>
        <a:bodyPr/>
        <a:lstStyle/>
        <a:p>
          <a:r>
            <a:rPr lang="pt-BR" sz="1600" dirty="0"/>
            <a:t>Symport: </a:t>
          </a:r>
          <a:r>
            <a:rPr lang="pt-BR" sz="1600" dirty="0">
              <a:solidFill>
                <a:srgbClr val="FF0000"/>
              </a:solidFill>
            </a:rPr>
            <a:t>Symporters</a:t>
          </a:r>
          <a:r>
            <a:rPr lang="pt-BR" sz="1600" dirty="0"/>
            <a:t> (or cotransporters) are:</a:t>
          </a:r>
        </a:p>
        <a:p>
          <a:r>
            <a:rPr lang="pt-BR" sz="1600" dirty="0"/>
            <a:t> - Na+ - glucose </a:t>
          </a:r>
        </a:p>
        <a:p>
          <a:r>
            <a:rPr lang="pt-BR" sz="1600" dirty="0"/>
            <a:t>- Na+ - amino acid</a:t>
          </a:r>
        </a:p>
        <a:p>
          <a:r>
            <a:rPr lang="pt-BR" sz="1600" dirty="0"/>
            <a:t> - Na+ - Pi </a:t>
          </a:r>
        </a:p>
        <a:p>
          <a:r>
            <a:rPr lang="pt-BR" sz="1600" dirty="0"/>
            <a:t>- Na+ - lactate</a:t>
          </a:r>
          <a:endParaRPr lang="en-US" sz="1600" dirty="0"/>
        </a:p>
      </dgm:t>
    </dgm:pt>
    <dgm:pt modelId="{8FA9303E-1689-4DCA-9406-0B60233E5DD9}" type="parTrans" cxnId="{C18E343B-BB4A-4362-A58E-92BBE4D11ECC}">
      <dgm:prSet/>
      <dgm:spPr/>
      <dgm:t>
        <a:bodyPr/>
        <a:lstStyle/>
        <a:p>
          <a:endParaRPr lang="en-US" sz="1400"/>
        </a:p>
      </dgm:t>
    </dgm:pt>
    <dgm:pt modelId="{4E661ACF-D8D5-41E8-B78B-1035B0A90759}" type="sibTrans" cxnId="{C18E343B-BB4A-4362-A58E-92BBE4D11ECC}">
      <dgm:prSet/>
      <dgm:spPr/>
      <dgm:t>
        <a:bodyPr/>
        <a:lstStyle/>
        <a:p>
          <a:endParaRPr lang="en-US" sz="1400"/>
        </a:p>
      </dgm:t>
    </dgm:pt>
    <dgm:pt modelId="{8F0187C7-4BDF-43E1-AFC5-14B5FD1803B6}" type="pres">
      <dgm:prSet presAssocID="{96D76797-AD66-4AE5-9F91-5C9A94A2C71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B40263B-DD89-4D52-BF69-83C5BA687D5C}" type="pres">
      <dgm:prSet presAssocID="{00BC16B6-DC4A-4F96-97EE-C5402062442A}" presName="hierRoot1" presStyleCnt="0">
        <dgm:presLayoutVars>
          <dgm:hierBranch val="init"/>
        </dgm:presLayoutVars>
      </dgm:prSet>
      <dgm:spPr/>
    </dgm:pt>
    <dgm:pt modelId="{CFF4F487-A004-49DA-AF6A-B7E4EE9E30D7}" type="pres">
      <dgm:prSet presAssocID="{00BC16B6-DC4A-4F96-97EE-C5402062442A}" presName="rootComposite1" presStyleCnt="0"/>
      <dgm:spPr/>
    </dgm:pt>
    <dgm:pt modelId="{175C0970-0949-4F00-A567-A4971B19BA04}" type="pres">
      <dgm:prSet presAssocID="{00BC16B6-DC4A-4F96-97EE-C5402062442A}" presName="rootText1" presStyleLbl="node0" presStyleIdx="0" presStyleCnt="1" custScaleY="62080" custLinFactNeighborX="-11491" custLinFactNeighborY="6081">
        <dgm:presLayoutVars>
          <dgm:chPref val="3"/>
        </dgm:presLayoutVars>
      </dgm:prSet>
      <dgm:spPr/>
    </dgm:pt>
    <dgm:pt modelId="{B7302382-161E-44FC-A7E8-36091D83AA50}" type="pres">
      <dgm:prSet presAssocID="{00BC16B6-DC4A-4F96-97EE-C5402062442A}" presName="rootConnector1" presStyleLbl="node1" presStyleIdx="0" presStyleCnt="0"/>
      <dgm:spPr/>
    </dgm:pt>
    <dgm:pt modelId="{F2218BDA-8025-4B65-8ED5-41FD4DCAB2E5}" type="pres">
      <dgm:prSet presAssocID="{00BC16B6-DC4A-4F96-97EE-C5402062442A}" presName="hierChild2" presStyleCnt="0"/>
      <dgm:spPr/>
    </dgm:pt>
    <dgm:pt modelId="{58B1E22D-B328-49E4-84B3-6B3D968FAF10}" type="pres">
      <dgm:prSet presAssocID="{DE2EF321-1D17-4367-9572-39B2BB736ED8}" presName="Name37" presStyleLbl="parChTrans1D2" presStyleIdx="0" presStyleCnt="2"/>
      <dgm:spPr/>
    </dgm:pt>
    <dgm:pt modelId="{297BC1C4-B7DE-4886-BD63-9D0338D9F43C}" type="pres">
      <dgm:prSet presAssocID="{B4C2B8AF-46E8-4220-B074-F2BC8E80B1ED}" presName="hierRoot2" presStyleCnt="0">
        <dgm:presLayoutVars>
          <dgm:hierBranch val="init"/>
        </dgm:presLayoutVars>
      </dgm:prSet>
      <dgm:spPr/>
    </dgm:pt>
    <dgm:pt modelId="{87F54020-C35B-43FC-A554-D50F59D4D7E0}" type="pres">
      <dgm:prSet presAssocID="{B4C2B8AF-46E8-4220-B074-F2BC8E80B1ED}" presName="rootComposite" presStyleCnt="0"/>
      <dgm:spPr/>
    </dgm:pt>
    <dgm:pt modelId="{5B462C0B-6EAA-4646-9818-ED0755F9EAD3}" type="pres">
      <dgm:prSet presAssocID="{B4C2B8AF-46E8-4220-B074-F2BC8E80B1ED}" presName="rootText" presStyleLbl="node2" presStyleIdx="0" presStyleCnt="2" custScaleY="123305">
        <dgm:presLayoutVars>
          <dgm:chPref val="3"/>
        </dgm:presLayoutVars>
      </dgm:prSet>
      <dgm:spPr/>
    </dgm:pt>
    <dgm:pt modelId="{89CA3EF8-781F-4D71-BDDA-DC6488693584}" type="pres">
      <dgm:prSet presAssocID="{B4C2B8AF-46E8-4220-B074-F2BC8E80B1ED}" presName="rootConnector" presStyleLbl="node2" presStyleIdx="0" presStyleCnt="2"/>
      <dgm:spPr/>
    </dgm:pt>
    <dgm:pt modelId="{240294F4-F430-4173-99E6-7E79037CAD9D}" type="pres">
      <dgm:prSet presAssocID="{B4C2B8AF-46E8-4220-B074-F2BC8E80B1ED}" presName="hierChild4" presStyleCnt="0"/>
      <dgm:spPr/>
    </dgm:pt>
    <dgm:pt modelId="{FDA2B2E5-2AD5-43F2-91DC-3B44232D4246}" type="pres">
      <dgm:prSet presAssocID="{B4C2B8AF-46E8-4220-B074-F2BC8E80B1ED}" presName="hierChild5" presStyleCnt="0"/>
      <dgm:spPr/>
    </dgm:pt>
    <dgm:pt modelId="{7BD99897-F2A1-4D15-8FC7-63A07D9CED86}" type="pres">
      <dgm:prSet presAssocID="{8FA9303E-1689-4DCA-9406-0B60233E5DD9}" presName="Name37" presStyleLbl="parChTrans1D2" presStyleIdx="1" presStyleCnt="2"/>
      <dgm:spPr/>
    </dgm:pt>
    <dgm:pt modelId="{CB39571A-D9E4-4654-BF9C-132644CDBFF1}" type="pres">
      <dgm:prSet presAssocID="{AB184963-60C7-4BB8-9BE9-A424DDD2899D}" presName="hierRoot2" presStyleCnt="0">
        <dgm:presLayoutVars>
          <dgm:hierBranch val="init"/>
        </dgm:presLayoutVars>
      </dgm:prSet>
      <dgm:spPr/>
    </dgm:pt>
    <dgm:pt modelId="{1F3C4547-C2EF-49D1-8370-B42E541956B5}" type="pres">
      <dgm:prSet presAssocID="{AB184963-60C7-4BB8-9BE9-A424DDD2899D}" presName="rootComposite" presStyleCnt="0"/>
      <dgm:spPr/>
    </dgm:pt>
    <dgm:pt modelId="{1E7A6CB9-3573-4AC5-A8C9-C8E45BBD530A}" type="pres">
      <dgm:prSet presAssocID="{AB184963-60C7-4BB8-9BE9-A424DDD2899D}" presName="rootText" presStyleLbl="node2" presStyleIdx="1" presStyleCnt="2" custScaleY="141389" custLinFactNeighborX="-9635" custLinFactNeighborY="1726">
        <dgm:presLayoutVars>
          <dgm:chPref val="3"/>
        </dgm:presLayoutVars>
      </dgm:prSet>
      <dgm:spPr/>
    </dgm:pt>
    <dgm:pt modelId="{2B0D9C9C-0D9D-4CFA-8C38-75AB1F4BF344}" type="pres">
      <dgm:prSet presAssocID="{AB184963-60C7-4BB8-9BE9-A424DDD2899D}" presName="rootConnector" presStyleLbl="node2" presStyleIdx="1" presStyleCnt="2"/>
      <dgm:spPr/>
    </dgm:pt>
    <dgm:pt modelId="{726007E2-B480-4912-AAAD-9A810AC0D8E0}" type="pres">
      <dgm:prSet presAssocID="{AB184963-60C7-4BB8-9BE9-A424DDD2899D}" presName="hierChild4" presStyleCnt="0"/>
      <dgm:spPr/>
    </dgm:pt>
    <dgm:pt modelId="{100E6718-0245-4C62-82E8-D7B5C360B83E}" type="pres">
      <dgm:prSet presAssocID="{AB184963-60C7-4BB8-9BE9-A424DDD2899D}" presName="hierChild5" presStyleCnt="0"/>
      <dgm:spPr/>
    </dgm:pt>
    <dgm:pt modelId="{D6FE1856-90EE-4622-BE96-58FDB5E73A96}" type="pres">
      <dgm:prSet presAssocID="{00BC16B6-DC4A-4F96-97EE-C5402062442A}" presName="hierChild3" presStyleCnt="0"/>
      <dgm:spPr/>
    </dgm:pt>
  </dgm:ptLst>
  <dgm:cxnLst>
    <dgm:cxn modelId="{C336280A-00F0-496D-8DDE-448E4D313E72}" type="presOf" srcId="{AB184963-60C7-4BB8-9BE9-A424DDD2899D}" destId="{2B0D9C9C-0D9D-4CFA-8C38-75AB1F4BF344}" srcOrd="1" destOrd="0" presId="urn:microsoft.com/office/officeart/2005/8/layout/orgChart1"/>
    <dgm:cxn modelId="{6D3FE226-D301-4D86-880A-54DAF6C97613}" type="presOf" srcId="{00BC16B6-DC4A-4F96-97EE-C5402062442A}" destId="{B7302382-161E-44FC-A7E8-36091D83AA50}" srcOrd="1" destOrd="0" presId="urn:microsoft.com/office/officeart/2005/8/layout/orgChart1"/>
    <dgm:cxn modelId="{C18E343B-BB4A-4362-A58E-92BBE4D11ECC}" srcId="{00BC16B6-DC4A-4F96-97EE-C5402062442A}" destId="{AB184963-60C7-4BB8-9BE9-A424DDD2899D}" srcOrd="1" destOrd="0" parTransId="{8FA9303E-1689-4DCA-9406-0B60233E5DD9}" sibTransId="{4E661ACF-D8D5-41E8-B78B-1035B0A90759}"/>
    <dgm:cxn modelId="{09E9B36B-665F-4ECC-B1E7-B083818809B4}" srcId="{00BC16B6-DC4A-4F96-97EE-C5402062442A}" destId="{B4C2B8AF-46E8-4220-B074-F2BC8E80B1ED}" srcOrd="0" destOrd="0" parTransId="{DE2EF321-1D17-4367-9572-39B2BB736ED8}" sibTransId="{14C85263-828F-42F2-BD27-AEC6B12652D6}"/>
    <dgm:cxn modelId="{BE99EE54-7E43-4651-A2AB-348826FE4265}" type="presOf" srcId="{00BC16B6-DC4A-4F96-97EE-C5402062442A}" destId="{175C0970-0949-4F00-A567-A4971B19BA04}" srcOrd="0" destOrd="0" presId="urn:microsoft.com/office/officeart/2005/8/layout/orgChart1"/>
    <dgm:cxn modelId="{94E47E83-8441-4E76-BD6D-4B8BB4B69657}" type="presOf" srcId="{96D76797-AD66-4AE5-9F91-5C9A94A2C719}" destId="{8F0187C7-4BDF-43E1-AFC5-14B5FD1803B6}" srcOrd="0" destOrd="0" presId="urn:microsoft.com/office/officeart/2005/8/layout/orgChart1"/>
    <dgm:cxn modelId="{176CD48F-05D3-490F-B78A-B75E326E9DBF}" type="presOf" srcId="{B4C2B8AF-46E8-4220-B074-F2BC8E80B1ED}" destId="{89CA3EF8-781F-4D71-BDDA-DC6488693584}" srcOrd="1" destOrd="0" presId="urn:microsoft.com/office/officeart/2005/8/layout/orgChart1"/>
    <dgm:cxn modelId="{6C3F7AA1-7C5D-4BD1-96C6-560481982D83}" type="presOf" srcId="{AB184963-60C7-4BB8-9BE9-A424DDD2899D}" destId="{1E7A6CB9-3573-4AC5-A8C9-C8E45BBD530A}" srcOrd="0" destOrd="0" presId="urn:microsoft.com/office/officeart/2005/8/layout/orgChart1"/>
    <dgm:cxn modelId="{CEDA8BAD-192B-4F20-B012-86268FA5AD25}" type="presOf" srcId="{B4C2B8AF-46E8-4220-B074-F2BC8E80B1ED}" destId="{5B462C0B-6EAA-4646-9818-ED0755F9EAD3}" srcOrd="0" destOrd="0" presId="urn:microsoft.com/office/officeart/2005/8/layout/orgChart1"/>
    <dgm:cxn modelId="{F37E34C3-569B-48C4-A1CB-1491D98D2DC7}" type="presOf" srcId="{DE2EF321-1D17-4367-9572-39B2BB736ED8}" destId="{58B1E22D-B328-49E4-84B3-6B3D968FAF10}" srcOrd="0" destOrd="0" presId="urn:microsoft.com/office/officeart/2005/8/layout/orgChart1"/>
    <dgm:cxn modelId="{0FE9A7CB-40E0-46B2-8DF5-AFAFBAA0EE73}" type="presOf" srcId="{8FA9303E-1689-4DCA-9406-0B60233E5DD9}" destId="{7BD99897-F2A1-4D15-8FC7-63A07D9CED86}" srcOrd="0" destOrd="0" presId="urn:microsoft.com/office/officeart/2005/8/layout/orgChart1"/>
    <dgm:cxn modelId="{3456C4F2-CA76-46A5-902D-5EF0AB167BC2}" srcId="{96D76797-AD66-4AE5-9F91-5C9A94A2C719}" destId="{00BC16B6-DC4A-4F96-97EE-C5402062442A}" srcOrd="0" destOrd="0" parTransId="{1602B768-DCC2-4C05-AD5A-9945EF42F3BB}" sibTransId="{4705AB16-8BE9-4CBE-A589-FA530E1E3653}"/>
    <dgm:cxn modelId="{87C59B34-791B-41CC-BD8B-16C5B1FE3778}" type="presParOf" srcId="{8F0187C7-4BDF-43E1-AFC5-14B5FD1803B6}" destId="{3B40263B-DD89-4D52-BF69-83C5BA687D5C}" srcOrd="0" destOrd="0" presId="urn:microsoft.com/office/officeart/2005/8/layout/orgChart1"/>
    <dgm:cxn modelId="{B8BBFD82-E6F2-4E58-9DB2-CC5727DBBF44}" type="presParOf" srcId="{3B40263B-DD89-4D52-BF69-83C5BA687D5C}" destId="{CFF4F487-A004-49DA-AF6A-B7E4EE9E30D7}" srcOrd="0" destOrd="0" presId="urn:microsoft.com/office/officeart/2005/8/layout/orgChart1"/>
    <dgm:cxn modelId="{CB561CA0-5E29-4EE7-91E1-AC22DC7CA632}" type="presParOf" srcId="{CFF4F487-A004-49DA-AF6A-B7E4EE9E30D7}" destId="{175C0970-0949-4F00-A567-A4971B19BA04}" srcOrd="0" destOrd="0" presId="urn:microsoft.com/office/officeart/2005/8/layout/orgChart1"/>
    <dgm:cxn modelId="{040A97E6-C0E5-4E68-B43B-7757A2E71135}" type="presParOf" srcId="{CFF4F487-A004-49DA-AF6A-B7E4EE9E30D7}" destId="{B7302382-161E-44FC-A7E8-36091D83AA50}" srcOrd="1" destOrd="0" presId="urn:microsoft.com/office/officeart/2005/8/layout/orgChart1"/>
    <dgm:cxn modelId="{DAC345A1-96B0-494E-8D8D-217FD35C6A07}" type="presParOf" srcId="{3B40263B-DD89-4D52-BF69-83C5BA687D5C}" destId="{F2218BDA-8025-4B65-8ED5-41FD4DCAB2E5}" srcOrd="1" destOrd="0" presId="urn:microsoft.com/office/officeart/2005/8/layout/orgChart1"/>
    <dgm:cxn modelId="{F2A4FF46-EE89-4380-BE5C-01FFFF11009F}" type="presParOf" srcId="{F2218BDA-8025-4B65-8ED5-41FD4DCAB2E5}" destId="{58B1E22D-B328-49E4-84B3-6B3D968FAF10}" srcOrd="0" destOrd="0" presId="urn:microsoft.com/office/officeart/2005/8/layout/orgChart1"/>
    <dgm:cxn modelId="{179069B2-3801-4423-AB06-5A3AB72DD1AD}" type="presParOf" srcId="{F2218BDA-8025-4B65-8ED5-41FD4DCAB2E5}" destId="{297BC1C4-B7DE-4886-BD63-9D0338D9F43C}" srcOrd="1" destOrd="0" presId="urn:microsoft.com/office/officeart/2005/8/layout/orgChart1"/>
    <dgm:cxn modelId="{06A4627E-0048-4217-81C0-9916E395B12D}" type="presParOf" srcId="{297BC1C4-B7DE-4886-BD63-9D0338D9F43C}" destId="{87F54020-C35B-43FC-A554-D50F59D4D7E0}" srcOrd="0" destOrd="0" presId="urn:microsoft.com/office/officeart/2005/8/layout/orgChart1"/>
    <dgm:cxn modelId="{004E45BC-4E36-4489-8E7A-9932C7804D97}" type="presParOf" srcId="{87F54020-C35B-43FC-A554-D50F59D4D7E0}" destId="{5B462C0B-6EAA-4646-9818-ED0755F9EAD3}" srcOrd="0" destOrd="0" presId="urn:microsoft.com/office/officeart/2005/8/layout/orgChart1"/>
    <dgm:cxn modelId="{CF1C5ACC-878D-4848-90F5-D4DB935855DD}" type="presParOf" srcId="{87F54020-C35B-43FC-A554-D50F59D4D7E0}" destId="{89CA3EF8-781F-4D71-BDDA-DC6488693584}" srcOrd="1" destOrd="0" presId="urn:microsoft.com/office/officeart/2005/8/layout/orgChart1"/>
    <dgm:cxn modelId="{B13E615D-1E73-430C-A9BD-2A5A59DB9193}" type="presParOf" srcId="{297BC1C4-B7DE-4886-BD63-9D0338D9F43C}" destId="{240294F4-F430-4173-99E6-7E79037CAD9D}" srcOrd="1" destOrd="0" presId="urn:microsoft.com/office/officeart/2005/8/layout/orgChart1"/>
    <dgm:cxn modelId="{5FFAF97E-A4BE-4F9D-8938-881CA7997738}" type="presParOf" srcId="{297BC1C4-B7DE-4886-BD63-9D0338D9F43C}" destId="{FDA2B2E5-2AD5-43F2-91DC-3B44232D4246}" srcOrd="2" destOrd="0" presId="urn:microsoft.com/office/officeart/2005/8/layout/orgChart1"/>
    <dgm:cxn modelId="{772171D9-1C40-493F-9F9D-C1354DE95D69}" type="presParOf" srcId="{F2218BDA-8025-4B65-8ED5-41FD4DCAB2E5}" destId="{7BD99897-F2A1-4D15-8FC7-63A07D9CED86}" srcOrd="2" destOrd="0" presId="urn:microsoft.com/office/officeart/2005/8/layout/orgChart1"/>
    <dgm:cxn modelId="{0408ACF3-518C-43C1-B1E4-88E9912DBA26}" type="presParOf" srcId="{F2218BDA-8025-4B65-8ED5-41FD4DCAB2E5}" destId="{CB39571A-D9E4-4654-BF9C-132644CDBFF1}" srcOrd="3" destOrd="0" presId="urn:microsoft.com/office/officeart/2005/8/layout/orgChart1"/>
    <dgm:cxn modelId="{F4F641AB-4E72-47B0-A41A-4A00F54E3C3F}" type="presParOf" srcId="{CB39571A-D9E4-4654-BF9C-132644CDBFF1}" destId="{1F3C4547-C2EF-49D1-8370-B42E541956B5}" srcOrd="0" destOrd="0" presId="urn:microsoft.com/office/officeart/2005/8/layout/orgChart1"/>
    <dgm:cxn modelId="{471BAAAE-2D49-4E6E-8C6D-F2AAA65EF407}" type="presParOf" srcId="{1F3C4547-C2EF-49D1-8370-B42E541956B5}" destId="{1E7A6CB9-3573-4AC5-A8C9-C8E45BBD530A}" srcOrd="0" destOrd="0" presId="urn:microsoft.com/office/officeart/2005/8/layout/orgChart1"/>
    <dgm:cxn modelId="{1BF88A87-A60B-4FA2-BED4-6379A6C2B4AB}" type="presParOf" srcId="{1F3C4547-C2EF-49D1-8370-B42E541956B5}" destId="{2B0D9C9C-0D9D-4CFA-8C38-75AB1F4BF344}" srcOrd="1" destOrd="0" presId="urn:microsoft.com/office/officeart/2005/8/layout/orgChart1"/>
    <dgm:cxn modelId="{F892D833-6FCC-4A9F-A986-FD619E6AEF1D}" type="presParOf" srcId="{CB39571A-D9E4-4654-BF9C-132644CDBFF1}" destId="{726007E2-B480-4912-AAAD-9A810AC0D8E0}" srcOrd="1" destOrd="0" presId="urn:microsoft.com/office/officeart/2005/8/layout/orgChart1"/>
    <dgm:cxn modelId="{965F26C2-1C69-433C-9D5B-1E1C1096D704}" type="presParOf" srcId="{CB39571A-D9E4-4654-BF9C-132644CDBFF1}" destId="{100E6718-0245-4C62-82E8-D7B5C360B83E}" srcOrd="2" destOrd="0" presId="urn:microsoft.com/office/officeart/2005/8/layout/orgChart1"/>
    <dgm:cxn modelId="{F04B1242-7D2A-4F66-950A-8BBDFB629D26}" type="presParOf" srcId="{3B40263B-DD89-4D52-BF69-83C5BA687D5C}" destId="{D6FE1856-90EE-4622-BE96-58FDB5E73A9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E441417-83C3-44B0-9A09-B01D9ABE6620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A969E1D-E159-402E-9A92-5F5FEF77EBF5}">
      <dgm:prSet phldrT="[Text]" custT="1"/>
      <dgm:spPr/>
      <dgm:t>
        <a:bodyPr/>
        <a:lstStyle/>
        <a:p>
          <a:r>
            <a:rPr lang="en-US" sz="2000">
              <a:solidFill>
                <a:srgbClr val="FF0000"/>
              </a:solidFill>
            </a:rPr>
            <a:t>2-Paracellular</a:t>
          </a:r>
          <a:endParaRPr lang="en-US" sz="2000" dirty="0">
            <a:solidFill>
              <a:srgbClr val="FF0000"/>
            </a:solidFill>
          </a:endParaRPr>
        </a:p>
      </dgm:t>
    </dgm:pt>
    <dgm:pt modelId="{F3F1ABED-81EB-48E4-A64B-DA0C37D9CA4E}" type="parTrans" cxnId="{CDAC2BFC-4119-4165-9FAC-397C8763C3DF}">
      <dgm:prSet/>
      <dgm:spPr/>
      <dgm:t>
        <a:bodyPr/>
        <a:lstStyle/>
        <a:p>
          <a:endParaRPr lang="en-US" sz="1600">
            <a:solidFill>
              <a:srgbClr val="FF0000"/>
            </a:solidFill>
          </a:endParaRPr>
        </a:p>
      </dgm:t>
    </dgm:pt>
    <dgm:pt modelId="{08AE9225-6338-44D6-A004-33856BB1685D}" type="sibTrans" cxnId="{CDAC2BFC-4119-4165-9FAC-397C8763C3DF}">
      <dgm:prSet/>
      <dgm:spPr/>
      <dgm:t>
        <a:bodyPr/>
        <a:lstStyle/>
        <a:p>
          <a:endParaRPr lang="en-US" sz="1600">
            <a:solidFill>
              <a:srgbClr val="FF0000"/>
            </a:solidFill>
          </a:endParaRPr>
        </a:p>
      </dgm:t>
    </dgm:pt>
    <dgm:pt modelId="{F631A6D2-9147-4CC9-AA43-10A6A8BA537E}">
      <dgm:prSet phldrT="[Text]" custT="1"/>
      <dgm:spPr/>
      <dgm:t>
        <a:bodyPr/>
        <a:lstStyle/>
        <a:p>
          <a:r>
            <a:rPr lang="en-US" sz="2000">
              <a:solidFill>
                <a:srgbClr val="FF0000"/>
              </a:solidFill>
            </a:rPr>
            <a:t>passive diffusion With Cl-</a:t>
          </a:r>
          <a:endParaRPr lang="en-US" sz="2000" dirty="0">
            <a:solidFill>
              <a:srgbClr val="FF0000"/>
            </a:solidFill>
          </a:endParaRPr>
        </a:p>
      </dgm:t>
    </dgm:pt>
    <dgm:pt modelId="{C586BECA-DC58-4221-AD5B-E4E743170EC3}" type="parTrans" cxnId="{029B79FB-8006-45BE-A2D9-B601D593EBC0}">
      <dgm:prSet/>
      <dgm:spPr/>
      <dgm:t>
        <a:bodyPr/>
        <a:lstStyle/>
        <a:p>
          <a:endParaRPr lang="en-US" sz="1600">
            <a:solidFill>
              <a:srgbClr val="FF0000"/>
            </a:solidFill>
          </a:endParaRPr>
        </a:p>
      </dgm:t>
    </dgm:pt>
    <dgm:pt modelId="{3400DEAB-B988-47AA-A392-49565DE27C94}" type="sibTrans" cxnId="{029B79FB-8006-45BE-A2D9-B601D593EBC0}">
      <dgm:prSet/>
      <dgm:spPr/>
      <dgm:t>
        <a:bodyPr/>
        <a:lstStyle/>
        <a:p>
          <a:endParaRPr lang="en-US" sz="1600">
            <a:solidFill>
              <a:srgbClr val="FF0000"/>
            </a:solidFill>
          </a:endParaRPr>
        </a:p>
      </dgm:t>
    </dgm:pt>
    <dgm:pt modelId="{2C599DBB-13B1-49B9-8786-ADDF16C68F89}">
      <dgm:prSet phldrT="[Text]" custT="1"/>
      <dgm:spPr/>
      <dgm:t>
        <a:bodyPr/>
        <a:lstStyle/>
        <a:p>
          <a:r>
            <a:rPr lang="en-US" sz="2000">
              <a:solidFill>
                <a:srgbClr val="FF0000"/>
              </a:solidFill>
            </a:rPr>
            <a:t>driven by high [Cl-] in tubule</a:t>
          </a:r>
          <a:endParaRPr lang="en-US" sz="2000" dirty="0">
            <a:solidFill>
              <a:srgbClr val="FF0000"/>
            </a:solidFill>
          </a:endParaRPr>
        </a:p>
      </dgm:t>
    </dgm:pt>
    <dgm:pt modelId="{19E960C7-F846-495D-94A5-3C4AAF52BD67}" type="parTrans" cxnId="{244215E6-D57F-4BB1-9364-3AAE170AB791}">
      <dgm:prSet/>
      <dgm:spPr/>
      <dgm:t>
        <a:bodyPr/>
        <a:lstStyle/>
        <a:p>
          <a:endParaRPr lang="en-US" sz="1600">
            <a:solidFill>
              <a:srgbClr val="FF0000"/>
            </a:solidFill>
          </a:endParaRPr>
        </a:p>
      </dgm:t>
    </dgm:pt>
    <dgm:pt modelId="{036F67A4-764F-4827-9CAF-9E5E5461050B}" type="sibTrans" cxnId="{244215E6-D57F-4BB1-9364-3AAE170AB791}">
      <dgm:prSet/>
      <dgm:spPr/>
      <dgm:t>
        <a:bodyPr/>
        <a:lstStyle/>
        <a:p>
          <a:endParaRPr lang="en-US" sz="1600">
            <a:solidFill>
              <a:srgbClr val="FF0000"/>
            </a:solidFill>
          </a:endParaRPr>
        </a:p>
      </dgm:t>
    </dgm:pt>
    <dgm:pt modelId="{BAAC02D9-F813-4694-AA1C-5458C741DD3D}">
      <dgm:prSet phldrT="[Text]" custT="1"/>
      <dgm:spPr/>
      <dgm:t>
        <a:bodyPr/>
        <a:lstStyle/>
        <a:p>
          <a:r>
            <a:rPr lang="en-US" sz="1600" dirty="0">
              <a:solidFill>
                <a:srgbClr val="FF0000"/>
              </a:solidFill>
            </a:rPr>
            <a:t>140mEq/L in the tubule lumen and 105 </a:t>
          </a:r>
          <a:r>
            <a:rPr lang="en-US" sz="1600" dirty="0" err="1">
              <a:solidFill>
                <a:srgbClr val="FF0000"/>
              </a:solidFill>
            </a:rPr>
            <a:t>mEq</a:t>
          </a:r>
          <a:r>
            <a:rPr lang="en-US" sz="1600" dirty="0">
              <a:solidFill>
                <a:srgbClr val="FF0000"/>
              </a:solidFill>
            </a:rPr>
            <a:t>/L in </a:t>
          </a:r>
          <a:r>
            <a:rPr lang="en-US" sz="1600" dirty="0" err="1">
              <a:solidFill>
                <a:srgbClr val="FF0000"/>
              </a:solidFill>
            </a:rPr>
            <a:t>Interstitium</a:t>
          </a:r>
          <a:endParaRPr lang="en-US" sz="1800" dirty="0">
            <a:solidFill>
              <a:srgbClr val="FF0000"/>
            </a:solidFill>
          </a:endParaRPr>
        </a:p>
      </dgm:t>
    </dgm:pt>
    <dgm:pt modelId="{9862A4F8-7EF0-4065-A4E0-CB50ACFCB16C}" type="parTrans" cxnId="{1D575406-5D71-44D3-9829-2051A2E36B94}">
      <dgm:prSet/>
      <dgm:spPr/>
      <dgm:t>
        <a:bodyPr/>
        <a:lstStyle/>
        <a:p>
          <a:endParaRPr lang="en-US" sz="1600">
            <a:solidFill>
              <a:srgbClr val="FF0000"/>
            </a:solidFill>
          </a:endParaRPr>
        </a:p>
      </dgm:t>
    </dgm:pt>
    <dgm:pt modelId="{472E4334-4526-4ECD-8737-1AEDFE5EBEAC}" type="sibTrans" cxnId="{1D575406-5D71-44D3-9829-2051A2E36B94}">
      <dgm:prSet/>
      <dgm:spPr/>
      <dgm:t>
        <a:bodyPr/>
        <a:lstStyle/>
        <a:p>
          <a:endParaRPr lang="en-US" sz="1600">
            <a:solidFill>
              <a:srgbClr val="FF0000"/>
            </a:solidFill>
          </a:endParaRPr>
        </a:p>
      </dgm:t>
    </dgm:pt>
    <dgm:pt modelId="{FBB9EDC2-8E35-4C43-B836-E45E6CF53248}">
      <dgm:prSet phldrT="[Text]" custT="1"/>
      <dgm:spPr/>
      <dgm:t>
        <a:bodyPr/>
        <a:lstStyle/>
        <a:p>
          <a:r>
            <a:rPr lang="en-US" sz="1400">
              <a:solidFill>
                <a:srgbClr val="FF0000"/>
              </a:solidFill>
            </a:rPr>
            <a:t>This conc. gradient favors diffusion of Cl- from the tubular lumen a cross the tight junction into the lateral intercellular space.</a:t>
          </a:r>
          <a:endParaRPr lang="en-US" sz="1400" dirty="0">
            <a:solidFill>
              <a:srgbClr val="FF0000"/>
            </a:solidFill>
          </a:endParaRPr>
        </a:p>
      </dgm:t>
    </dgm:pt>
    <dgm:pt modelId="{20EE8378-A1A0-44CA-B1DB-95BF1DDDAE17}" type="parTrans" cxnId="{816A8941-D1CC-4254-ABE9-AFFC8B154E05}">
      <dgm:prSet/>
      <dgm:spPr/>
      <dgm:t>
        <a:bodyPr/>
        <a:lstStyle/>
        <a:p>
          <a:endParaRPr lang="en-US" sz="1600">
            <a:solidFill>
              <a:srgbClr val="FF0000"/>
            </a:solidFill>
          </a:endParaRPr>
        </a:p>
      </dgm:t>
    </dgm:pt>
    <dgm:pt modelId="{5B57A4DE-A177-409D-A3A1-7234D4799E19}" type="sibTrans" cxnId="{816A8941-D1CC-4254-ABE9-AFFC8B154E05}">
      <dgm:prSet/>
      <dgm:spPr/>
      <dgm:t>
        <a:bodyPr/>
        <a:lstStyle/>
        <a:p>
          <a:endParaRPr lang="en-US" sz="1600">
            <a:solidFill>
              <a:srgbClr val="FF0000"/>
            </a:solidFill>
          </a:endParaRPr>
        </a:p>
      </dgm:t>
    </dgm:pt>
    <dgm:pt modelId="{DCF032D6-C617-41D9-9722-765063AA6D04}" type="pres">
      <dgm:prSet presAssocID="{6E441417-83C3-44B0-9A09-B01D9ABE662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8DEBF29-C334-4927-81AE-0A4C60D0E2A9}" type="pres">
      <dgm:prSet presAssocID="{FA969E1D-E159-402E-9A92-5F5FEF77EBF5}" presName="hierRoot1" presStyleCnt="0">
        <dgm:presLayoutVars>
          <dgm:hierBranch val="init"/>
        </dgm:presLayoutVars>
      </dgm:prSet>
      <dgm:spPr/>
    </dgm:pt>
    <dgm:pt modelId="{557878D4-740E-4021-AF29-C3745181E002}" type="pres">
      <dgm:prSet presAssocID="{FA969E1D-E159-402E-9A92-5F5FEF77EBF5}" presName="rootComposite1" presStyleCnt="0"/>
      <dgm:spPr/>
    </dgm:pt>
    <dgm:pt modelId="{5DAA525B-DD63-4437-AC9A-4A2A20DD2F08}" type="pres">
      <dgm:prSet presAssocID="{FA969E1D-E159-402E-9A92-5F5FEF77EBF5}" presName="rootText1" presStyleLbl="node0" presStyleIdx="0" presStyleCnt="1" custScaleX="78484" custLinFactNeighborX="254" custLinFactNeighborY="-6179">
        <dgm:presLayoutVars>
          <dgm:chPref val="3"/>
        </dgm:presLayoutVars>
      </dgm:prSet>
      <dgm:spPr/>
    </dgm:pt>
    <dgm:pt modelId="{E934B3D7-8DA3-42AD-84AE-77219A4092E3}" type="pres">
      <dgm:prSet presAssocID="{FA969E1D-E159-402E-9A92-5F5FEF77EBF5}" presName="rootConnector1" presStyleLbl="node1" presStyleIdx="0" presStyleCnt="0"/>
      <dgm:spPr/>
    </dgm:pt>
    <dgm:pt modelId="{573AA347-55F6-4E9C-9EBF-5DB4A1DE8108}" type="pres">
      <dgm:prSet presAssocID="{FA969E1D-E159-402E-9A92-5F5FEF77EBF5}" presName="hierChild2" presStyleCnt="0"/>
      <dgm:spPr/>
    </dgm:pt>
    <dgm:pt modelId="{5DECF5E3-7BAB-4175-968E-23B0604251D6}" type="pres">
      <dgm:prSet presAssocID="{C586BECA-DC58-4221-AD5B-E4E743170EC3}" presName="Name64" presStyleLbl="parChTrans1D2" presStyleIdx="0" presStyleCnt="4"/>
      <dgm:spPr/>
    </dgm:pt>
    <dgm:pt modelId="{0369DD47-67BC-471C-9B0F-88CDAEFD132D}" type="pres">
      <dgm:prSet presAssocID="{F631A6D2-9147-4CC9-AA43-10A6A8BA537E}" presName="hierRoot2" presStyleCnt="0">
        <dgm:presLayoutVars>
          <dgm:hierBranch val="init"/>
        </dgm:presLayoutVars>
      </dgm:prSet>
      <dgm:spPr/>
    </dgm:pt>
    <dgm:pt modelId="{3A318059-2C1B-4F7F-8FCC-BFEAC5FE30B5}" type="pres">
      <dgm:prSet presAssocID="{F631A6D2-9147-4CC9-AA43-10A6A8BA537E}" presName="rootComposite" presStyleCnt="0"/>
      <dgm:spPr/>
    </dgm:pt>
    <dgm:pt modelId="{6B43FA57-5CF5-4B63-A902-07397989FAEF}" type="pres">
      <dgm:prSet presAssocID="{F631A6D2-9147-4CC9-AA43-10A6A8BA537E}" presName="rootText" presStyleLbl="node2" presStyleIdx="0" presStyleCnt="4">
        <dgm:presLayoutVars>
          <dgm:chPref val="3"/>
        </dgm:presLayoutVars>
      </dgm:prSet>
      <dgm:spPr/>
    </dgm:pt>
    <dgm:pt modelId="{866EABE3-A989-48AB-B0C5-4B8EE3761392}" type="pres">
      <dgm:prSet presAssocID="{F631A6D2-9147-4CC9-AA43-10A6A8BA537E}" presName="rootConnector" presStyleLbl="node2" presStyleIdx="0" presStyleCnt="4"/>
      <dgm:spPr/>
    </dgm:pt>
    <dgm:pt modelId="{4DFBACFA-0F6C-4C21-84B6-1D470A070082}" type="pres">
      <dgm:prSet presAssocID="{F631A6D2-9147-4CC9-AA43-10A6A8BA537E}" presName="hierChild4" presStyleCnt="0"/>
      <dgm:spPr/>
    </dgm:pt>
    <dgm:pt modelId="{78E2EA5E-37F2-4C9D-8CA5-4669C8C0C56F}" type="pres">
      <dgm:prSet presAssocID="{F631A6D2-9147-4CC9-AA43-10A6A8BA537E}" presName="hierChild5" presStyleCnt="0"/>
      <dgm:spPr/>
    </dgm:pt>
    <dgm:pt modelId="{ECE904F3-59AA-4448-AF8E-8056B3BAD762}" type="pres">
      <dgm:prSet presAssocID="{19E960C7-F846-495D-94A5-3C4AAF52BD67}" presName="Name64" presStyleLbl="parChTrans1D2" presStyleIdx="1" presStyleCnt="4"/>
      <dgm:spPr/>
    </dgm:pt>
    <dgm:pt modelId="{7E1EC304-72B5-42F7-A601-BBC6CB1A018D}" type="pres">
      <dgm:prSet presAssocID="{2C599DBB-13B1-49B9-8786-ADDF16C68F89}" presName="hierRoot2" presStyleCnt="0">
        <dgm:presLayoutVars>
          <dgm:hierBranch val="init"/>
        </dgm:presLayoutVars>
      </dgm:prSet>
      <dgm:spPr/>
    </dgm:pt>
    <dgm:pt modelId="{74A88513-F5BF-413F-855D-30B70322DD03}" type="pres">
      <dgm:prSet presAssocID="{2C599DBB-13B1-49B9-8786-ADDF16C68F89}" presName="rootComposite" presStyleCnt="0"/>
      <dgm:spPr/>
    </dgm:pt>
    <dgm:pt modelId="{C0D15C4B-489F-4A3D-BC2E-D4E3F1E76B7F}" type="pres">
      <dgm:prSet presAssocID="{2C599DBB-13B1-49B9-8786-ADDF16C68F89}" presName="rootText" presStyleLbl="node2" presStyleIdx="1" presStyleCnt="4">
        <dgm:presLayoutVars>
          <dgm:chPref val="3"/>
        </dgm:presLayoutVars>
      </dgm:prSet>
      <dgm:spPr/>
    </dgm:pt>
    <dgm:pt modelId="{AC9972B3-C61B-472A-8513-F1B23992591E}" type="pres">
      <dgm:prSet presAssocID="{2C599DBB-13B1-49B9-8786-ADDF16C68F89}" presName="rootConnector" presStyleLbl="node2" presStyleIdx="1" presStyleCnt="4"/>
      <dgm:spPr/>
    </dgm:pt>
    <dgm:pt modelId="{1054CF20-7B44-483A-81E5-E58F59E02897}" type="pres">
      <dgm:prSet presAssocID="{2C599DBB-13B1-49B9-8786-ADDF16C68F89}" presName="hierChild4" presStyleCnt="0"/>
      <dgm:spPr/>
    </dgm:pt>
    <dgm:pt modelId="{76D438AA-6B15-46D6-89CC-7D9277117EC9}" type="pres">
      <dgm:prSet presAssocID="{2C599DBB-13B1-49B9-8786-ADDF16C68F89}" presName="hierChild5" presStyleCnt="0"/>
      <dgm:spPr/>
    </dgm:pt>
    <dgm:pt modelId="{82B385E1-5DF6-41A3-ABE3-7B6A439F960E}" type="pres">
      <dgm:prSet presAssocID="{9862A4F8-7EF0-4065-A4E0-CB50ACFCB16C}" presName="Name64" presStyleLbl="parChTrans1D2" presStyleIdx="2" presStyleCnt="4"/>
      <dgm:spPr/>
    </dgm:pt>
    <dgm:pt modelId="{20F08BD2-E371-4C9E-A2EA-F3CD4BD3674D}" type="pres">
      <dgm:prSet presAssocID="{BAAC02D9-F813-4694-AA1C-5458C741DD3D}" presName="hierRoot2" presStyleCnt="0">
        <dgm:presLayoutVars>
          <dgm:hierBranch val="init"/>
        </dgm:presLayoutVars>
      </dgm:prSet>
      <dgm:spPr/>
    </dgm:pt>
    <dgm:pt modelId="{C9A36484-CABB-4602-90A6-E2263A621717}" type="pres">
      <dgm:prSet presAssocID="{BAAC02D9-F813-4694-AA1C-5458C741DD3D}" presName="rootComposite" presStyleCnt="0"/>
      <dgm:spPr/>
    </dgm:pt>
    <dgm:pt modelId="{0A874B93-F5CD-43BF-8FFB-92102A6EE8BC}" type="pres">
      <dgm:prSet presAssocID="{BAAC02D9-F813-4694-AA1C-5458C741DD3D}" presName="rootText" presStyleLbl="node2" presStyleIdx="2" presStyleCnt="4">
        <dgm:presLayoutVars>
          <dgm:chPref val="3"/>
        </dgm:presLayoutVars>
      </dgm:prSet>
      <dgm:spPr/>
    </dgm:pt>
    <dgm:pt modelId="{526E2EAD-4510-4562-83E0-50AA2D4697CE}" type="pres">
      <dgm:prSet presAssocID="{BAAC02D9-F813-4694-AA1C-5458C741DD3D}" presName="rootConnector" presStyleLbl="node2" presStyleIdx="2" presStyleCnt="4"/>
      <dgm:spPr/>
    </dgm:pt>
    <dgm:pt modelId="{76C25055-0E93-4B7D-9F08-2F0DCCC2BCFF}" type="pres">
      <dgm:prSet presAssocID="{BAAC02D9-F813-4694-AA1C-5458C741DD3D}" presName="hierChild4" presStyleCnt="0"/>
      <dgm:spPr/>
    </dgm:pt>
    <dgm:pt modelId="{BD487B07-55CE-411E-A148-C2D4C855149C}" type="pres">
      <dgm:prSet presAssocID="{BAAC02D9-F813-4694-AA1C-5458C741DD3D}" presName="hierChild5" presStyleCnt="0"/>
      <dgm:spPr/>
    </dgm:pt>
    <dgm:pt modelId="{2C3ED227-F698-4D10-A3B5-23C76C820B5F}" type="pres">
      <dgm:prSet presAssocID="{20EE8378-A1A0-44CA-B1DB-95BF1DDDAE17}" presName="Name64" presStyleLbl="parChTrans1D2" presStyleIdx="3" presStyleCnt="4"/>
      <dgm:spPr/>
    </dgm:pt>
    <dgm:pt modelId="{B0B05772-8C7D-4413-BFDB-61A094F009AF}" type="pres">
      <dgm:prSet presAssocID="{FBB9EDC2-8E35-4C43-B836-E45E6CF53248}" presName="hierRoot2" presStyleCnt="0">
        <dgm:presLayoutVars>
          <dgm:hierBranch val="init"/>
        </dgm:presLayoutVars>
      </dgm:prSet>
      <dgm:spPr/>
    </dgm:pt>
    <dgm:pt modelId="{D221F19F-C1EE-4FBF-A1FB-66C840920476}" type="pres">
      <dgm:prSet presAssocID="{FBB9EDC2-8E35-4C43-B836-E45E6CF53248}" presName="rootComposite" presStyleCnt="0"/>
      <dgm:spPr/>
    </dgm:pt>
    <dgm:pt modelId="{E7E4324E-336E-40B8-BF39-D29744E61C2F}" type="pres">
      <dgm:prSet presAssocID="{FBB9EDC2-8E35-4C43-B836-E45E6CF53248}" presName="rootText" presStyleLbl="node2" presStyleIdx="3" presStyleCnt="4" custScaleX="122969">
        <dgm:presLayoutVars>
          <dgm:chPref val="3"/>
        </dgm:presLayoutVars>
      </dgm:prSet>
      <dgm:spPr/>
    </dgm:pt>
    <dgm:pt modelId="{72CAE1A2-2BD8-4A0E-B820-0788265C90AD}" type="pres">
      <dgm:prSet presAssocID="{FBB9EDC2-8E35-4C43-B836-E45E6CF53248}" presName="rootConnector" presStyleLbl="node2" presStyleIdx="3" presStyleCnt="4"/>
      <dgm:spPr/>
    </dgm:pt>
    <dgm:pt modelId="{EADB3666-85F5-434E-AF5A-87F76C54A6CD}" type="pres">
      <dgm:prSet presAssocID="{FBB9EDC2-8E35-4C43-B836-E45E6CF53248}" presName="hierChild4" presStyleCnt="0"/>
      <dgm:spPr/>
    </dgm:pt>
    <dgm:pt modelId="{A32A60CB-05CA-45E7-9725-BAB3B3E5CA57}" type="pres">
      <dgm:prSet presAssocID="{FBB9EDC2-8E35-4C43-B836-E45E6CF53248}" presName="hierChild5" presStyleCnt="0"/>
      <dgm:spPr/>
    </dgm:pt>
    <dgm:pt modelId="{1B9CA7ED-18AE-400D-B120-00A4A75CD543}" type="pres">
      <dgm:prSet presAssocID="{FA969E1D-E159-402E-9A92-5F5FEF77EBF5}" presName="hierChild3" presStyleCnt="0"/>
      <dgm:spPr/>
    </dgm:pt>
  </dgm:ptLst>
  <dgm:cxnLst>
    <dgm:cxn modelId="{1D575406-5D71-44D3-9829-2051A2E36B94}" srcId="{FA969E1D-E159-402E-9A92-5F5FEF77EBF5}" destId="{BAAC02D9-F813-4694-AA1C-5458C741DD3D}" srcOrd="2" destOrd="0" parTransId="{9862A4F8-7EF0-4065-A4E0-CB50ACFCB16C}" sibTransId="{472E4334-4526-4ECD-8737-1AEDFE5EBEAC}"/>
    <dgm:cxn modelId="{ABE09506-388E-44E9-84F7-090DB4D8778C}" type="presOf" srcId="{C586BECA-DC58-4221-AD5B-E4E743170EC3}" destId="{5DECF5E3-7BAB-4175-968E-23B0604251D6}" srcOrd="0" destOrd="0" presId="urn:microsoft.com/office/officeart/2009/3/layout/HorizontalOrganizationChart"/>
    <dgm:cxn modelId="{A2425F15-12BA-48DF-B88D-687F32AC8359}" type="presOf" srcId="{2C599DBB-13B1-49B9-8786-ADDF16C68F89}" destId="{AC9972B3-C61B-472A-8513-F1B23992591E}" srcOrd="1" destOrd="0" presId="urn:microsoft.com/office/officeart/2009/3/layout/HorizontalOrganizationChart"/>
    <dgm:cxn modelId="{96D86115-889D-4B4F-B49B-28B6C2D8231C}" type="presOf" srcId="{19E960C7-F846-495D-94A5-3C4AAF52BD67}" destId="{ECE904F3-59AA-4448-AF8E-8056B3BAD762}" srcOrd="0" destOrd="0" presId="urn:microsoft.com/office/officeart/2009/3/layout/HorizontalOrganizationChart"/>
    <dgm:cxn modelId="{23B1ED17-80DC-4E7C-9615-BC4104059ACA}" type="presOf" srcId="{FBB9EDC2-8E35-4C43-B836-E45E6CF53248}" destId="{E7E4324E-336E-40B8-BF39-D29744E61C2F}" srcOrd="0" destOrd="0" presId="urn:microsoft.com/office/officeart/2009/3/layout/HorizontalOrganizationChart"/>
    <dgm:cxn modelId="{891E7E27-EC3C-46B1-B995-2A1398285E86}" type="presOf" srcId="{6E441417-83C3-44B0-9A09-B01D9ABE6620}" destId="{DCF032D6-C617-41D9-9722-765063AA6D04}" srcOrd="0" destOrd="0" presId="urn:microsoft.com/office/officeart/2009/3/layout/HorizontalOrganizationChart"/>
    <dgm:cxn modelId="{A5600928-7206-47F0-A830-A8FAD70B8B18}" type="presOf" srcId="{9862A4F8-7EF0-4065-A4E0-CB50ACFCB16C}" destId="{82B385E1-5DF6-41A3-ABE3-7B6A439F960E}" srcOrd="0" destOrd="0" presId="urn:microsoft.com/office/officeart/2009/3/layout/HorizontalOrganizationChart"/>
    <dgm:cxn modelId="{A1390B38-7504-4FAA-AF37-F13B7B995D63}" type="presOf" srcId="{F631A6D2-9147-4CC9-AA43-10A6A8BA537E}" destId="{6B43FA57-5CF5-4B63-A902-07397989FAEF}" srcOrd="0" destOrd="0" presId="urn:microsoft.com/office/officeart/2009/3/layout/HorizontalOrganizationChart"/>
    <dgm:cxn modelId="{9C3B995C-49C0-4B62-B765-8C0BF4704555}" type="presOf" srcId="{FA969E1D-E159-402E-9A92-5F5FEF77EBF5}" destId="{E934B3D7-8DA3-42AD-84AE-77219A4092E3}" srcOrd="1" destOrd="0" presId="urn:microsoft.com/office/officeart/2009/3/layout/HorizontalOrganizationChart"/>
    <dgm:cxn modelId="{816A8941-D1CC-4254-ABE9-AFFC8B154E05}" srcId="{FA969E1D-E159-402E-9A92-5F5FEF77EBF5}" destId="{FBB9EDC2-8E35-4C43-B836-E45E6CF53248}" srcOrd="3" destOrd="0" parTransId="{20EE8378-A1A0-44CA-B1DB-95BF1DDDAE17}" sibTransId="{5B57A4DE-A177-409D-A3A1-7234D4799E19}"/>
    <dgm:cxn modelId="{91A8A465-5B3E-4374-9C8A-074C880D56AC}" type="presOf" srcId="{20EE8378-A1A0-44CA-B1DB-95BF1DDDAE17}" destId="{2C3ED227-F698-4D10-A3B5-23C76C820B5F}" srcOrd="0" destOrd="0" presId="urn:microsoft.com/office/officeart/2009/3/layout/HorizontalOrganizationChart"/>
    <dgm:cxn modelId="{45A9FD73-2EEC-469B-ACBA-419C3F797573}" type="presOf" srcId="{FBB9EDC2-8E35-4C43-B836-E45E6CF53248}" destId="{72CAE1A2-2BD8-4A0E-B820-0788265C90AD}" srcOrd="1" destOrd="0" presId="urn:microsoft.com/office/officeart/2009/3/layout/HorizontalOrganizationChart"/>
    <dgm:cxn modelId="{B4380E8F-DA08-438E-BA68-7AA9065A1C05}" type="presOf" srcId="{2C599DBB-13B1-49B9-8786-ADDF16C68F89}" destId="{C0D15C4B-489F-4A3D-BC2E-D4E3F1E76B7F}" srcOrd="0" destOrd="0" presId="urn:microsoft.com/office/officeart/2009/3/layout/HorizontalOrganizationChart"/>
    <dgm:cxn modelId="{623DD0C3-1187-43E9-BBAF-9F7ADD884A68}" type="presOf" srcId="{FA969E1D-E159-402E-9A92-5F5FEF77EBF5}" destId="{5DAA525B-DD63-4437-AC9A-4A2A20DD2F08}" srcOrd="0" destOrd="0" presId="urn:microsoft.com/office/officeart/2009/3/layout/HorizontalOrganizationChart"/>
    <dgm:cxn modelId="{CB9884C5-F70F-4F45-B167-43EBFB46EE46}" type="presOf" srcId="{BAAC02D9-F813-4694-AA1C-5458C741DD3D}" destId="{0A874B93-F5CD-43BF-8FFB-92102A6EE8BC}" srcOrd="0" destOrd="0" presId="urn:microsoft.com/office/officeart/2009/3/layout/HorizontalOrganizationChart"/>
    <dgm:cxn modelId="{244215E6-D57F-4BB1-9364-3AAE170AB791}" srcId="{FA969E1D-E159-402E-9A92-5F5FEF77EBF5}" destId="{2C599DBB-13B1-49B9-8786-ADDF16C68F89}" srcOrd="1" destOrd="0" parTransId="{19E960C7-F846-495D-94A5-3C4AAF52BD67}" sibTransId="{036F67A4-764F-4827-9CAF-9E5E5461050B}"/>
    <dgm:cxn modelId="{F67F4FE8-6C93-41F9-A226-C4949206ACF0}" type="presOf" srcId="{F631A6D2-9147-4CC9-AA43-10A6A8BA537E}" destId="{866EABE3-A989-48AB-B0C5-4B8EE3761392}" srcOrd="1" destOrd="0" presId="urn:microsoft.com/office/officeart/2009/3/layout/HorizontalOrganizationChart"/>
    <dgm:cxn modelId="{2091A4F6-1840-4694-9F89-A6822EEE343B}" type="presOf" srcId="{BAAC02D9-F813-4694-AA1C-5458C741DD3D}" destId="{526E2EAD-4510-4562-83E0-50AA2D4697CE}" srcOrd="1" destOrd="0" presId="urn:microsoft.com/office/officeart/2009/3/layout/HorizontalOrganizationChart"/>
    <dgm:cxn modelId="{029B79FB-8006-45BE-A2D9-B601D593EBC0}" srcId="{FA969E1D-E159-402E-9A92-5F5FEF77EBF5}" destId="{F631A6D2-9147-4CC9-AA43-10A6A8BA537E}" srcOrd="0" destOrd="0" parTransId="{C586BECA-DC58-4221-AD5B-E4E743170EC3}" sibTransId="{3400DEAB-B988-47AA-A392-49565DE27C94}"/>
    <dgm:cxn modelId="{CDAC2BFC-4119-4165-9FAC-397C8763C3DF}" srcId="{6E441417-83C3-44B0-9A09-B01D9ABE6620}" destId="{FA969E1D-E159-402E-9A92-5F5FEF77EBF5}" srcOrd="0" destOrd="0" parTransId="{F3F1ABED-81EB-48E4-A64B-DA0C37D9CA4E}" sibTransId="{08AE9225-6338-44D6-A004-33856BB1685D}"/>
    <dgm:cxn modelId="{E0C63013-8181-45F2-9CC9-DCEB0BD15E9B}" type="presParOf" srcId="{DCF032D6-C617-41D9-9722-765063AA6D04}" destId="{58DEBF29-C334-4927-81AE-0A4C60D0E2A9}" srcOrd="0" destOrd="0" presId="urn:microsoft.com/office/officeart/2009/3/layout/HorizontalOrganizationChart"/>
    <dgm:cxn modelId="{5E69CB86-DBEE-4573-B2B2-61256C1758E7}" type="presParOf" srcId="{58DEBF29-C334-4927-81AE-0A4C60D0E2A9}" destId="{557878D4-740E-4021-AF29-C3745181E002}" srcOrd="0" destOrd="0" presId="urn:microsoft.com/office/officeart/2009/3/layout/HorizontalOrganizationChart"/>
    <dgm:cxn modelId="{54ED45CC-B1D6-4A54-97EE-B11B1FC2046D}" type="presParOf" srcId="{557878D4-740E-4021-AF29-C3745181E002}" destId="{5DAA525B-DD63-4437-AC9A-4A2A20DD2F08}" srcOrd="0" destOrd="0" presId="urn:microsoft.com/office/officeart/2009/3/layout/HorizontalOrganizationChart"/>
    <dgm:cxn modelId="{2F6F84CD-810B-4DAF-9289-4B6426B0D721}" type="presParOf" srcId="{557878D4-740E-4021-AF29-C3745181E002}" destId="{E934B3D7-8DA3-42AD-84AE-77219A4092E3}" srcOrd="1" destOrd="0" presId="urn:microsoft.com/office/officeart/2009/3/layout/HorizontalOrganizationChart"/>
    <dgm:cxn modelId="{4C2419AB-5D2C-4B72-81CD-91B15D240632}" type="presParOf" srcId="{58DEBF29-C334-4927-81AE-0A4C60D0E2A9}" destId="{573AA347-55F6-4E9C-9EBF-5DB4A1DE8108}" srcOrd="1" destOrd="0" presId="urn:microsoft.com/office/officeart/2009/3/layout/HorizontalOrganizationChart"/>
    <dgm:cxn modelId="{FC7F8612-BB4E-4DDD-804D-C207C07E3802}" type="presParOf" srcId="{573AA347-55F6-4E9C-9EBF-5DB4A1DE8108}" destId="{5DECF5E3-7BAB-4175-968E-23B0604251D6}" srcOrd="0" destOrd="0" presId="urn:microsoft.com/office/officeart/2009/3/layout/HorizontalOrganizationChart"/>
    <dgm:cxn modelId="{2D7C1F0A-F49B-4B38-9F70-A4297C37DEA0}" type="presParOf" srcId="{573AA347-55F6-4E9C-9EBF-5DB4A1DE8108}" destId="{0369DD47-67BC-471C-9B0F-88CDAEFD132D}" srcOrd="1" destOrd="0" presId="urn:microsoft.com/office/officeart/2009/3/layout/HorizontalOrganizationChart"/>
    <dgm:cxn modelId="{0D65AB22-323C-4A85-89BA-77E0779A16B1}" type="presParOf" srcId="{0369DD47-67BC-471C-9B0F-88CDAEFD132D}" destId="{3A318059-2C1B-4F7F-8FCC-BFEAC5FE30B5}" srcOrd="0" destOrd="0" presId="urn:microsoft.com/office/officeart/2009/3/layout/HorizontalOrganizationChart"/>
    <dgm:cxn modelId="{22C96040-A471-48B8-90B6-C238596E0191}" type="presParOf" srcId="{3A318059-2C1B-4F7F-8FCC-BFEAC5FE30B5}" destId="{6B43FA57-5CF5-4B63-A902-07397989FAEF}" srcOrd="0" destOrd="0" presId="urn:microsoft.com/office/officeart/2009/3/layout/HorizontalOrganizationChart"/>
    <dgm:cxn modelId="{DB9D3659-8AE9-46E8-AAA4-9F2339D5235A}" type="presParOf" srcId="{3A318059-2C1B-4F7F-8FCC-BFEAC5FE30B5}" destId="{866EABE3-A989-48AB-B0C5-4B8EE3761392}" srcOrd="1" destOrd="0" presId="urn:microsoft.com/office/officeart/2009/3/layout/HorizontalOrganizationChart"/>
    <dgm:cxn modelId="{5B219CA2-8F04-40B5-BED4-EFDECBAC31B8}" type="presParOf" srcId="{0369DD47-67BC-471C-9B0F-88CDAEFD132D}" destId="{4DFBACFA-0F6C-4C21-84B6-1D470A070082}" srcOrd="1" destOrd="0" presId="urn:microsoft.com/office/officeart/2009/3/layout/HorizontalOrganizationChart"/>
    <dgm:cxn modelId="{6AB7CB7C-C09F-4353-8CF0-3B80B76396DD}" type="presParOf" srcId="{0369DD47-67BC-471C-9B0F-88CDAEFD132D}" destId="{78E2EA5E-37F2-4C9D-8CA5-4669C8C0C56F}" srcOrd="2" destOrd="0" presId="urn:microsoft.com/office/officeart/2009/3/layout/HorizontalOrganizationChart"/>
    <dgm:cxn modelId="{61093E21-E796-4717-B360-53D980C4D0D4}" type="presParOf" srcId="{573AA347-55F6-4E9C-9EBF-5DB4A1DE8108}" destId="{ECE904F3-59AA-4448-AF8E-8056B3BAD762}" srcOrd="2" destOrd="0" presId="urn:microsoft.com/office/officeart/2009/3/layout/HorizontalOrganizationChart"/>
    <dgm:cxn modelId="{1A16BD4D-0F84-4470-BBDA-1CEF36A36B2D}" type="presParOf" srcId="{573AA347-55F6-4E9C-9EBF-5DB4A1DE8108}" destId="{7E1EC304-72B5-42F7-A601-BBC6CB1A018D}" srcOrd="3" destOrd="0" presId="urn:microsoft.com/office/officeart/2009/3/layout/HorizontalOrganizationChart"/>
    <dgm:cxn modelId="{30EE6580-486C-4EA6-9A9F-F025E365C55D}" type="presParOf" srcId="{7E1EC304-72B5-42F7-A601-BBC6CB1A018D}" destId="{74A88513-F5BF-413F-855D-30B70322DD03}" srcOrd="0" destOrd="0" presId="urn:microsoft.com/office/officeart/2009/3/layout/HorizontalOrganizationChart"/>
    <dgm:cxn modelId="{3D59746D-5381-404D-83C9-B7FC865C3887}" type="presParOf" srcId="{74A88513-F5BF-413F-855D-30B70322DD03}" destId="{C0D15C4B-489F-4A3D-BC2E-D4E3F1E76B7F}" srcOrd="0" destOrd="0" presId="urn:microsoft.com/office/officeart/2009/3/layout/HorizontalOrganizationChart"/>
    <dgm:cxn modelId="{D3518E80-6D0F-4F47-A7A9-83A5AC45D48E}" type="presParOf" srcId="{74A88513-F5BF-413F-855D-30B70322DD03}" destId="{AC9972B3-C61B-472A-8513-F1B23992591E}" srcOrd="1" destOrd="0" presId="urn:microsoft.com/office/officeart/2009/3/layout/HorizontalOrganizationChart"/>
    <dgm:cxn modelId="{F1A3B094-BEA1-4D61-A216-63FBC87B07FB}" type="presParOf" srcId="{7E1EC304-72B5-42F7-A601-BBC6CB1A018D}" destId="{1054CF20-7B44-483A-81E5-E58F59E02897}" srcOrd="1" destOrd="0" presId="urn:microsoft.com/office/officeart/2009/3/layout/HorizontalOrganizationChart"/>
    <dgm:cxn modelId="{77471560-281F-4095-A5E3-989249802369}" type="presParOf" srcId="{7E1EC304-72B5-42F7-A601-BBC6CB1A018D}" destId="{76D438AA-6B15-46D6-89CC-7D9277117EC9}" srcOrd="2" destOrd="0" presId="urn:microsoft.com/office/officeart/2009/3/layout/HorizontalOrganizationChart"/>
    <dgm:cxn modelId="{6091AF31-B385-4BA5-89C3-82FAB26D9AAF}" type="presParOf" srcId="{573AA347-55F6-4E9C-9EBF-5DB4A1DE8108}" destId="{82B385E1-5DF6-41A3-ABE3-7B6A439F960E}" srcOrd="4" destOrd="0" presId="urn:microsoft.com/office/officeart/2009/3/layout/HorizontalOrganizationChart"/>
    <dgm:cxn modelId="{657B859E-BBEF-44D4-AA71-C4C7E390D884}" type="presParOf" srcId="{573AA347-55F6-4E9C-9EBF-5DB4A1DE8108}" destId="{20F08BD2-E371-4C9E-A2EA-F3CD4BD3674D}" srcOrd="5" destOrd="0" presId="urn:microsoft.com/office/officeart/2009/3/layout/HorizontalOrganizationChart"/>
    <dgm:cxn modelId="{984D413E-46C0-420C-AE3F-3B89243BE596}" type="presParOf" srcId="{20F08BD2-E371-4C9E-A2EA-F3CD4BD3674D}" destId="{C9A36484-CABB-4602-90A6-E2263A621717}" srcOrd="0" destOrd="0" presId="urn:microsoft.com/office/officeart/2009/3/layout/HorizontalOrganizationChart"/>
    <dgm:cxn modelId="{0A12081D-FBD9-4B84-AA86-85D042E78E16}" type="presParOf" srcId="{C9A36484-CABB-4602-90A6-E2263A621717}" destId="{0A874B93-F5CD-43BF-8FFB-92102A6EE8BC}" srcOrd="0" destOrd="0" presId="urn:microsoft.com/office/officeart/2009/3/layout/HorizontalOrganizationChart"/>
    <dgm:cxn modelId="{EC91E084-2696-4F1D-BA34-BF60D3035A13}" type="presParOf" srcId="{C9A36484-CABB-4602-90A6-E2263A621717}" destId="{526E2EAD-4510-4562-83E0-50AA2D4697CE}" srcOrd="1" destOrd="0" presId="urn:microsoft.com/office/officeart/2009/3/layout/HorizontalOrganizationChart"/>
    <dgm:cxn modelId="{C113C4F2-1030-4951-A68D-4E3E3717296E}" type="presParOf" srcId="{20F08BD2-E371-4C9E-A2EA-F3CD4BD3674D}" destId="{76C25055-0E93-4B7D-9F08-2F0DCCC2BCFF}" srcOrd="1" destOrd="0" presId="urn:microsoft.com/office/officeart/2009/3/layout/HorizontalOrganizationChart"/>
    <dgm:cxn modelId="{DB56C1F2-2E7A-49E9-B1DF-04BDE6F10948}" type="presParOf" srcId="{20F08BD2-E371-4C9E-A2EA-F3CD4BD3674D}" destId="{BD487B07-55CE-411E-A148-C2D4C855149C}" srcOrd="2" destOrd="0" presId="urn:microsoft.com/office/officeart/2009/3/layout/HorizontalOrganizationChart"/>
    <dgm:cxn modelId="{CE3614C4-D2A8-4745-84E9-49B0D039ECAD}" type="presParOf" srcId="{573AA347-55F6-4E9C-9EBF-5DB4A1DE8108}" destId="{2C3ED227-F698-4D10-A3B5-23C76C820B5F}" srcOrd="6" destOrd="0" presId="urn:microsoft.com/office/officeart/2009/3/layout/HorizontalOrganizationChart"/>
    <dgm:cxn modelId="{D9BCA905-6ED9-4A45-8791-6874C306C786}" type="presParOf" srcId="{573AA347-55F6-4E9C-9EBF-5DB4A1DE8108}" destId="{B0B05772-8C7D-4413-BFDB-61A094F009AF}" srcOrd="7" destOrd="0" presId="urn:microsoft.com/office/officeart/2009/3/layout/HorizontalOrganizationChart"/>
    <dgm:cxn modelId="{000B254E-F870-49C1-A532-23D199BE1FF0}" type="presParOf" srcId="{B0B05772-8C7D-4413-BFDB-61A094F009AF}" destId="{D221F19F-C1EE-4FBF-A1FB-66C840920476}" srcOrd="0" destOrd="0" presId="urn:microsoft.com/office/officeart/2009/3/layout/HorizontalOrganizationChart"/>
    <dgm:cxn modelId="{7BBEA9AA-BD2F-4D22-A9CB-B37769D5A2A4}" type="presParOf" srcId="{D221F19F-C1EE-4FBF-A1FB-66C840920476}" destId="{E7E4324E-336E-40B8-BF39-D29744E61C2F}" srcOrd="0" destOrd="0" presId="urn:microsoft.com/office/officeart/2009/3/layout/HorizontalOrganizationChart"/>
    <dgm:cxn modelId="{30FB35DB-23B9-4273-8510-7C81202D023E}" type="presParOf" srcId="{D221F19F-C1EE-4FBF-A1FB-66C840920476}" destId="{72CAE1A2-2BD8-4A0E-B820-0788265C90AD}" srcOrd="1" destOrd="0" presId="urn:microsoft.com/office/officeart/2009/3/layout/HorizontalOrganizationChart"/>
    <dgm:cxn modelId="{3CCF7FC8-74AB-4203-81AF-6278206038EC}" type="presParOf" srcId="{B0B05772-8C7D-4413-BFDB-61A094F009AF}" destId="{EADB3666-85F5-434E-AF5A-87F76C54A6CD}" srcOrd="1" destOrd="0" presId="urn:microsoft.com/office/officeart/2009/3/layout/HorizontalOrganizationChart"/>
    <dgm:cxn modelId="{76410C1F-5B23-4403-A60E-8E965AC3890B}" type="presParOf" srcId="{B0B05772-8C7D-4413-BFDB-61A094F009AF}" destId="{A32A60CB-05CA-45E7-9725-BAB3B3E5CA57}" srcOrd="2" destOrd="0" presId="urn:microsoft.com/office/officeart/2009/3/layout/HorizontalOrganizationChart"/>
    <dgm:cxn modelId="{987BF782-BB9D-4BBE-BDD2-8263D891655A}" type="presParOf" srcId="{58DEBF29-C334-4927-81AE-0A4C60D0E2A9}" destId="{1B9CA7ED-18AE-400D-B120-00A4A75CD543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9805172-512B-F748-A41D-348667A8AEFA}" type="doc">
      <dgm:prSet loTypeId="urn:microsoft.com/office/officeart/2005/8/layout/orgChart1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CA3409D-5D03-004D-9856-68F57186E16A}">
      <dgm:prSet phldrT="[Text]"/>
      <dgm:spPr/>
      <dgm:t>
        <a:bodyPr/>
        <a:lstStyle/>
        <a:p>
          <a:pPr algn="ctr"/>
          <a:r>
            <a:rPr lang="en-US" b="1">
              <a:latin typeface="Gill Sans MT" charset="0"/>
              <a:ea typeface="Gill Sans MT" charset="0"/>
              <a:cs typeface="Gill Sans MT" charset="0"/>
            </a:rPr>
            <a:t>Endogenous Compounds:</a:t>
          </a:r>
        </a:p>
        <a:p>
          <a:pPr algn="l"/>
          <a:r>
            <a:rPr lang="en-US" b="0">
              <a:latin typeface="Gill Sans MT" charset="0"/>
              <a:ea typeface="Gill Sans MT" charset="0"/>
              <a:cs typeface="Gill Sans MT" charset="0"/>
            </a:rPr>
            <a:t>- End</a:t>
          </a:r>
          <a:r>
            <a:rPr lang="en-US" b="0" baseline="0">
              <a:latin typeface="Gill Sans MT" charset="0"/>
              <a:ea typeface="Gill Sans MT" charset="0"/>
              <a:cs typeface="Gill Sans MT" charset="0"/>
            </a:rPr>
            <a:t> products of metabolism </a:t>
          </a:r>
        </a:p>
        <a:p>
          <a:pPr algn="l"/>
          <a:r>
            <a:rPr lang="en-US" b="0" baseline="0">
              <a:latin typeface="Gill Sans MT" charset="0"/>
              <a:ea typeface="Gill Sans MT" charset="0"/>
              <a:cs typeface="Gill Sans MT" charset="0"/>
            </a:rPr>
            <a:t>- Bile Salts </a:t>
          </a:r>
        </a:p>
        <a:p>
          <a:pPr algn="l"/>
          <a:r>
            <a:rPr lang="en-US" b="0" baseline="0">
              <a:latin typeface="Gill Sans MT" charset="0"/>
              <a:ea typeface="Gill Sans MT" charset="0"/>
              <a:cs typeface="Gill Sans MT" charset="0"/>
            </a:rPr>
            <a:t>- Creatinine</a:t>
          </a:r>
        </a:p>
        <a:p>
          <a:pPr algn="l"/>
          <a:r>
            <a:rPr lang="en-US" b="0" baseline="0">
              <a:latin typeface="Gill Sans MT" charset="0"/>
              <a:ea typeface="Gill Sans MT" charset="0"/>
              <a:cs typeface="Gill Sans MT" charset="0"/>
            </a:rPr>
            <a:t>- Catecholamine :</a:t>
          </a:r>
        </a:p>
        <a:p>
          <a:pPr algn="l"/>
          <a:r>
            <a:rPr lang="en-US" b="0" baseline="0">
              <a:latin typeface="Gill Sans MT" charset="0"/>
              <a:ea typeface="Gill Sans MT" charset="0"/>
              <a:cs typeface="Gill Sans MT" charset="0"/>
            </a:rPr>
            <a:t>(Adrenaline , Noradrenaline)</a:t>
          </a:r>
          <a:endParaRPr lang="en-US" b="0">
            <a:latin typeface="Gill Sans MT" charset="0"/>
            <a:ea typeface="Gill Sans MT" charset="0"/>
            <a:cs typeface="Gill Sans MT" charset="0"/>
          </a:endParaRPr>
        </a:p>
        <a:p>
          <a:pPr algn="ctr"/>
          <a:r>
            <a:rPr lang="en-US" b="1">
              <a:latin typeface="Gill Sans MT" charset="0"/>
              <a:ea typeface="Gill Sans MT" charset="0"/>
              <a:cs typeface="Gill Sans MT" charset="0"/>
            </a:rPr>
            <a:t> </a:t>
          </a:r>
          <a:endParaRPr lang="en-US" b="1" dirty="0">
            <a:latin typeface="Gill Sans MT" charset="0"/>
            <a:ea typeface="Gill Sans MT" charset="0"/>
            <a:cs typeface="Gill Sans MT" charset="0"/>
          </a:endParaRPr>
        </a:p>
      </dgm:t>
    </dgm:pt>
    <dgm:pt modelId="{0CCD628C-18CE-E743-B443-B081B8D06645}" type="parTrans" cxnId="{8744FD71-CB1A-2C4F-AF90-D9449281FF33}">
      <dgm:prSet/>
      <dgm:spPr/>
      <dgm:t>
        <a:bodyPr/>
        <a:lstStyle/>
        <a:p>
          <a:endParaRPr lang="en-US">
            <a:latin typeface="Gill Sans MT" charset="0"/>
            <a:ea typeface="Gill Sans MT" charset="0"/>
            <a:cs typeface="Gill Sans MT" charset="0"/>
          </a:endParaRPr>
        </a:p>
      </dgm:t>
    </dgm:pt>
    <dgm:pt modelId="{762F3AE0-5384-8A45-90EC-5E202FFC0BC8}" type="sibTrans" cxnId="{8744FD71-CB1A-2C4F-AF90-D9449281FF33}">
      <dgm:prSet/>
      <dgm:spPr/>
      <dgm:t>
        <a:bodyPr/>
        <a:lstStyle/>
        <a:p>
          <a:endParaRPr lang="en-US">
            <a:latin typeface="Gill Sans MT" charset="0"/>
            <a:ea typeface="Gill Sans MT" charset="0"/>
            <a:cs typeface="Gill Sans MT" charset="0"/>
          </a:endParaRPr>
        </a:p>
      </dgm:t>
    </dgm:pt>
    <dgm:pt modelId="{B8B3CF1D-9931-C143-BE62-5D09B02FA884}">
      <dgm:prSet phldrT="[Text]"/>
      <dgm:spPr/>
      <dgm:t>
        <a:bodyPr/>
        <a:lstStyle/>
        <a:p>
          <a:r>
            <a:rPr lang="en-US" b="1">
              <a:latin typeface="Gill Sans MT" charset="0"/>
              <a:ea typeface="Gill Sans MT" charset="0"/>
              <a:cs typeface="Gill Sans MT" charset="0"/>
            </a:rPr>
            <a:t>Exogenous</a:t>
          </a:r>
          <a:r>
            <a:rPr lang="en-US" b="1" baseline="0">
              <a:latin typeface="Gill Sans MT" charset="0"/>
              <a:ea typeface="Gill Sans MT" charset="0"/>
              <a:cs typeface="Gill Sans MT" charset="0"/>
            </a:rPr>
            <a:t> </a:t>
          </a:r>
          <a:r>
            <a:rPr lang="en-US" b="1">
              <a:latin typeface="Gill Sans MT" charset="0"/>
              <a:ea typeface="Gill Sans MT" charset="0"/>
              <a:cs typeface="Gill Sans MT" charset="0"/>
            </a:rPr>
            <a:t>Compounds:</a:t>
          </a:r>
        </a:p>
        <a:p>
          <a:endParaRPr lang="en-US" b="1">
            <a:latin typeface="Gill Sans MT" charset="0"/>
            <a:ea typeface="Gill Sans MT" charset="0"/>
            <a:cs typeface="Gill Sans MT" charset="0"/>
          </a:endParaRPr>
        </a:p>
        <a:p>
          <a:r>
            <a:rPr lang="en-US" b="0">
              <a:latin typeface="Gill Sans MT" charset="0"/>
              <a:ea typeface="Gill Sans MT" charset="0"/>
              <a:cs typeface="Gill Sans MT" charset="0"/>
            </a:rPr>
            <a:t>- Penicillin</a:t>
          </a:r>
        </a:p>
        <a:p>
          <a:r>
            <a:rPr lang="en-US" b="0" baseline="0">
              <a:latin typeface="Gill Sans MT" charset="0"/>
              <a:ea typeface="Gill Sans MT" charset="0"/>
              <a:cs typeface="Gill Sans MT" charset="0"/>
            </a:rPr>
            <a:t>-NSAIDs </a:t>
          </a:r>
        </a:p>
        <a:p>
          <a:r>
            <a:rPr lang="en-US" b="0" baseline="0">
              <a:latin typeface="Gill Sans MT" charset="0"/>
              <a:ea typeface="Gill Sans MT" charset="0"/>
              <a:cs typeface="Gill Sans MT" charset="0"/>
            </a:rPr>
            <a:t>(e.g. Ibuprofen)</a:t>
          </a:r>
        </a:p>
        <a:p>
          <a:r>
            <a:rPr lang="en-US" b="0" baseline="0">
              <a:latin typeface="Gill Sans MT" charset="0"/>
              <a:ea typeface="Gill Sans MT" charset="0"/>
              <a:cs typeface="Gill Sans MT" charset="0"/>
            </a:rPr>
            <a:t>- Morphine </a:t>
          </a:r>
          <a:endParaRPr lang="en-US" b="0">
            <a:latin typeface="Gill Sans MT" charset="0"/>
            <a:ea typeface="Gill Sans MT" charset="0"/>
            <a:cs typeface="Gill Sans MT" charset="0"/>
          </a:endParaRPr>
        </a:p>
        <a:p>
          <a:endParaRPr lang="en-US" b="1" dirty="0">
            <a:latin typeface="+mn-lt"/>
            <a:ea typeface="Gill Sans MT" charset="0"/>
            <a:cs typeface="Gill Sans MT" charset="0"/>
          </a:endParaRPr>
        </a:p>
      </dgm:t>
    </dgm:pt>
    <dgm:pt modelId="{7E0AF013-7BAD-1547-BD93-9A854F583073}" type="parTrans" cxnId="{8FD79C47-008C-CE48-968F-EF34D0606B18}">
      <dgm:prSet/>
      <dgm:spPr/>
      <dgm:t>
        <a:bodyPr/>
        <a:lstStyle/>
        <a:p>
          <a:endParaRPr lang="en-US"/>
        </a:p>
      </dgm:t>
    </dgm:pt>
    <dgm:pt modelId="{25CF52D3-C496-224A-9A6E-6C185420BDE6}" type="sibTrans" cxnId="{8FD79C47-008C-CE48-968F-EF34D0606B18}">
      <dgm:prSet/>
      <dgm:spPr/>
      <dgm:t>
        <a:bodyPr/>
        <a:lstStyle/>
        <a:p>
          <a:endParaRPr lang="en-US"/>
        </a:p>
      </dgm:t>
    </dgm:pt>
    <dgm:pt modelId="{9799D45F-246D-DA45-B307-0EDDABD21C7A}">
      <dgm:prSet phldrT="[Text]" custT="1"/>
      <dgm:spPr/>
      <dgm:t>
        <a:bodyPr/>
        <a:lstStyle/>
        <a:p>
          <a:r>
            <a:rPr lang="en-US" sz="2000" b="1" dirty="0">
              <a:latin typeface="Gill Sans MT" charset="0"/>
              <a:ea typeface="Gill Sans MT" charset="0"/>
              <a:cs typeface="Gill Sans MT" charset="0"/>
            </a:rPr>
            <a:t>Organic Ion/Cation Secretion in PCT</a:t>
          </a:r>
        </a:p>
      </dgm:t>
    </dgm:pt>
    <dgm:pt modelId="{E7F59F9A-9001-FE43-BAB3-F051FEA1B3E8}" type="sibTrans" cxnId="{75BB59F6-82B9-F443-A92D-C857DAB58C0D}">
      <dgm:prSet/>
      <dgm:spPr/>
      <dgm:t>
        <a:bodyPr/>
        <a:lstStyle/>
        <a:p>
          <a:endParaRPr lang="en-US">
            <a:latin typeface="Gill Sans MT" charset="0"/>
            <a:ea typeface="Gill Sans MT" charset="0"/>
            <a:cs typeface="Gill Sans MT" charset="0"/>
          </a:endParaRPr>
        </a:p>
      </dgm:t>
    </dgm:pt>
    <dgm:pt modelId="{F5F7DAE4-668F-9B49-8FDE-E71C121F9A8F}" type="parTrans" cxnId="{75BB59F6-82B9-F443-A92D-C857DAB58C0D}">
      <dgm:prSet/>
      <dgm:spPr/>
      <dgm:t>
        <a:bodyPr/>
        <a:lstStyle/>
        <a:p>
          <a:endParaRPr lang="en-US">
            <a:latin typeface="Gill Sans MT" charset="0"/>
            <a:ea typeface="Gill Sans MT" charset="0"/>
            <a:cs typeface="Gill Sans MT" charset="0"/>
          </a:endParaRPr>
        </a:p>
      </dgm:t>
    </dgm:pt>
    <dgm:pt modelId="{0FE9EA25-B1CF-A044-8F6D-8ED40A348992}" type="pres">
      <dgm:prSet presAssocID="{89805172-512B-F748-A41D-348667A8AEF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1134BDC-0529-2145-8F6D-711F8304C283}" type="pres">
      <dgm:prSet presAssocID="{9799D45F-246D-DA45-B307-0EDDABD21C7A}" presName="hierRoot1" presStyleCnt="0">
        <dgm:presLayoutVars>
          <dgm:hierBranch val="init"/>
        </dgm:presLayoutVars>
      </dgm:prSet>
      <dgm:spPr/>
    </dgm:pt>
    <dgm:pt modelId="{043B1387-E617-E84E-85C2-E04994FD8F64}" type="pres">
      <dgm:prSet presAssocID="{9799D45F-246D-DA45-B307-0EDDABD21C7A}" presName="rootComposite1" presStyleCnt="0"/>
      <dgm:spPr/>
    </dgm:pt>
    <dgm:pt modelId="{AFC8B233-D1C5-E844-A835-FD2C474256A0}" type="pres">
      <dgm:prSet presAssocID="{9799D45F-246D-DA45-B307-0EDDABD21C7A}" presName="rootText1" presStyleLbl="node0" presStyleIdx="0" presStyleCnt="1" custScaleX="84860" custScaleY="29696" custLinFactNeighborX="-1354" custLinFactNeighborY="-3506">
        <dgm:presLayoutVars>
          <dgm:chPref val="3"/>
        </dgm:presLayoutVars>
      </dgm:prSet>
      <dgm:spPr>
        <a:prstGeom prst="round2DiagRect">
          <a:avLst/>
        </a:prstGeom>
      </dgm:spPr>
    </dgm:pt>
    <dgm:pt modelId="{9864C566-C26A-8040-B36D-1568EC89892D}" type="pres">
      <dgm:prSet presAssocID="{9799D45F-246D-DA45-B307-0EDDABD21C7A}" presName="rootConnector1" presStyleLbl="node1" presStyleIdx="0" presStyleCnt="0"/>
      <dgm:spPr/>
    </dgm:pt>
    <dgm:pt modelId="{1CA6354A-DABF-C24E-983B-A99ACFEA9E88}" type="pres">
      <dgm:prSet presAssocID="{9799D45F-246D-DA45-B307-0EDDABD21C7A}" presName="hierChild2" presStyleCnt="0"/>
      <dgm:spPr/>
    </dgm:pt>
    <dgm:pt modelId="{B16D7C85-C41D-2D4B-AA80-F62442E1E28C}" type="pres">
      <dgm:prSet presAssocID="{0CCD628C-18CE-E743-B443-B081B8D06645}" presName="Name37" presStyleLbl="parChTrans1D2" presStyleIdx="0" presStyleCnt="2"/>
      <dgm:spPr/>
    </dgm:pt>
    <dgm:pt modelId="{433A3331-532D-C246-B332-88515660B50D}" type="pres">
      <dgm:prSet presAssocID="{ECA3409D-5D03-004D-9856-68F57186E16A}" presName="hierRoot2" presStyleCnt="0">
        <dgm:presLayoutVars>
          <dgm:hierBranch val="init"/>
        </dgm:presLayoutVars>
      </dgm:prSet>
      <dgm:spPr/>
    </dgm:pt>
    <dgm:pt modelId="{DC4E6B70-AD92-4E46-8984-4DDCB38046FE}" type="pres">
      <dgm:prSet presAssocID="{ECA3409D-5D03-004D-9856-68F57186E16A}" presName="rootComposite" presStyleCnt="0"/>
      <dgm:spPr/>
    </dgm:pt>
    <dgm:pt modelId="{0A01E6CF-7DC2-7D46-853C-52F750387191}" type="pres">
      <dgm:prSet presAssocID="{ECA3409D-5D03-004D-9856-68F57186E16A}" presName="rootText" presStyleLbl="node2" presStyleIdx="0" presStyleCnt="2" custScaleX="46708" custScaleY="81747" custLinFactNeighborY="-11336">
        <dgm:presLayoutVars>
          <dgm:chPref val="3"/>
        </dgm:presLayoutVars>
      </dgm:prSet>
      <dgm:spPr>
        <a:prstGeom prst="round2DiagRect">
          <a:avLst/>
        </a:prstGeom>
      </dgm:spPr>
    </dgm:pt>
    <dgm:pt modelId="{BC359A78-72D1-C84D-A8E9-B97B8160834B}" type="pres">
      <dgm:prSet presAssocID="{ECA3409D-5D03-004D-9856-68F57186E16A}" presName="rootConnector" presStyleLbl="node2" presStyleIdx="0" presStyleCnt="2"/>
      <dgm:spPr/>
    </dgm:pt>
    <dgm:pt modelId="{C136107A-C37B-0145-B35C-7D9984CCF628}" type="pres">
      <dgm:prSet presAssocID="{ECA3409D-5D03-004D-9856-68F57186E16A}" presName="hierChild4" presStyleCnt="0"/>
      <dgm:spPr/>
    </dgm:pt>
    <dgm:pt modelId="{D404B3CF-E579-BC45-87B0-BDD02E753C08}" type="pres">
      <dgm:prSet presAssocID="{ECA3409D-5D03-004D-9856-68F57186E16A}" presName="hierChild5" presStyleCnt="0"/>
      <dgm:spPr/>
    </dgm:pt>
    <dgm:pt modelId="{81B1292A-67E9-F54B-9DA6-5CA7AB4ACB4C}" type="pres">
      <dgm:prSet presAssocID="{7E0AF013-7BAD-1547-BD93-9A854F583073}" presName="Name37" presStyleLbl="parChTrans1D2" presStyleIdx="1" presStyleCnt="2"/>
      <dgm:spPr/>
    </dgm:pt>
    <dgm:pt modelId="{7CDF1C1C-3C7C-5247-AF64-81C2ADEFB9D5}" type="pres">
      <dgm:prSet presAssocID="{B8B3CF1D-9931-C143-BE62-5D09B02FA884}" presName="hierRoot2" presStyleCnt="0">
        <dgm:presLayoutVars>
          <dgm:hierBranch val="init"/>
        </dgm:presLayoutVars>
      </dgm:prSet>
      <dgm:spPr/>
    </dgm:pt>
    <dgm:pt modelId="{9FD6C596-C80C-3C42-89B2-5025521ED7B8}" type="pres">
      <dgm:prSet presAssocID="{B8B3CF1D-9931-C143-BE62-5D09B02FA884}" presName="rootComposite" presStyleCnt="0"/>
      <dgm:spPr/>
    </dgm:pt>
    <dgm:pt modelId="{6F033B88-6635-E747-9CC2-BD8BDC968721}" type="pres">
      <dgm:prSet presAssocID="{B8B3CF1D-9931-C143-BE62-5D09B02FA884}" presName="rootText" presStyleLbl="node2" presStyleIdx="1" presStyleCnt="2" custScaleX="44515" custScaleY="81747" custLinFactNeighborY="-11336">
        <dgm:presLayoutVars>
          <dgm:chPref val="3"/>
        </dgm:presLayoutVars>
      </dgm:prSet>
      <dgm:spPr>
        <a:prstGeom prst="round2DiagRect">
          <a:avLst/>
        </a:prstGeom>
      </dgm:spPr>
    </dgm:pt>
    <dgm:pt modelId="{D0700280-0770-E44F-B1FA-A067A2E6166E}" type="pres">
      <dgm:prSet presAssocID="{B8B3CF1D-9931-C143-BE62-5D09B02FA884}" presName="rootConnector" presStyleLbl="node2" presStyleIdx="1" presStyleCnt="2"/>
      <dgm:spPr/>
    </dgm:pt>
    <dgm:pt modelId="{A2139E4B-7E1A-D347-BD6B-4779627BFE64}" type="pres">
      <dgm:prSet presAssocID="{B8B3CF1D-9931-C143-BE62-5D09B02FA884}" presName="hierChild4" presStyleCnt="0"/>
      <dgm:spPr/>
    </dgm:pt>
    <dgm:pt modelId="{B1EFFE55-2DF1-3C4F-B4BD-6EE1EC64ADC2}" type="pres">
      <dgm:prSet presAssocID="{B8B3CF1D-9931-C143-BE62-5D09B02FA884}" presName="hierChild5" presStyleCnt="0"/>
      <dgm:spPr/>
    </dgm:pt>
    <dgm:pt modelId="{AB91721B-9BDF-0348-8267-9F2FF9D79B4A}" type="pres">
      <dgm:prSet presAssocID="{9799D45F-246D-DA45-B307-0EDDABD21C7A}" presName="hierChild3" presStyleCnt="0"/>
      <dgm:spPr/>
    </dgm:pt>
  </dgm:ptLst>
  <dgm:cxnLst>
    <dgm:cxn modelId="{6ED72C32-16C2-4AA7-BF6E-69EB19BD3215}" type="presOf" srcId="{9799D45F-246D-DA45-B307-0EDDABD21C7A}" destId="{AFC8B233-D1C5-E844-A835-FD2C474256A0}" srcOrd="0" destOrd="0" presId="urn:microsoft.com/office/officeart/2005/8/layout/orgChart1"/>
    <dgm:cxn modelId="{8FD79C47-008C-CE48-968F-EF34D0606B18}" srcId="{9799D45F-246D-DA45-B307-0EDDABD21C7A}" destId="{B8B3CF1D-9931-C143-BE62-5D09B02FA884}" srcOrd="1" destOrd="0" parTransId="{7E0AF013-7BAD-1547-BD93-9A854F583073}" sibTransId="{25CF52D3-C496-224A-9A6E-6C185420BDE6}"/>
    <dgm:cxn modelId="{C4A29D70-9B87-4D1A-A839-408804D1459B}" type="presOf" srcId="{B8B3CF1D-9931-C143-BE62-5D09B02FA884}" destId="{D0700280-0770-E44F-B1FA-A067A2E6166E}" srcOrd="1" destOrd="0" presId="urn:microsoft.com/office/officeart/2005/8/layout/orgChart1"/>
    <dgm:cxn modelId="{8744FD71-CB1A-2C4F-AF90-D9449281FF33}" srcId="{9799D45F-246D-DA45-B307-0EDDABD21C7A}" destId="{ECA3409D-5D03-004D-9856-68F57186E16A}" srcOrd="0" destOrd="0" parTransId="{0CCD628C-18CE-E743-B443-B081B8D06645}" sibTransId="{762F3AE0-5384-8A45-90EC-5E202FFC0BC8}"/>
    <dgm:cxn modelId="{627C3F88-ABE5-4FCA-8727-5CBB2CAC85A9}" type="presOf" srcId="{0CCD628C-18CE-E743-B443-B081B8D06645}" destId="{B16D7C85-C41D-2D4B-AA80-F62442E1E28C}" srcOrd="0" destOrd="0" presId="urn:microsoft.com/office/officeart/2005/8/layout/orgChart1"/>
    <dgm:cxn modelId="{45E2568D-CA0D-4A07-8941-7932B5766BAB}" type="presOf" srcId="{9799D45F-246D-DA45-B307-0EDDABD21C7A}" destId="{9864C566-C26A-8040-B36D-1568EC89892D}" srcOrd="1" destOrd="0" presId="urn:microsoft.com/office/officeart/2005/8/layout/orgChart1"/>
    <dgm:cxn modelId="{38849599-766F-42C6-B0F5-780942FDD430}" type="presOf" srcId="{B8B3CF1D-9931-C143-BE62-5D09B02FA884}" destId="{6F033B88-6635-E747-9CC2-BD8BDC968721}" srcOrd="0" destOrd="0" presId="urn:microsoft.com/office/officeart/2005/8/layout/orgChart1"/>
    <dgm:cxn modelId="{CB08B8AF-69A1-44AA-BF0D-4D824F5999FF}" type="presOf" srcId="{7E0AF013-7BAD-1547-BD93-9A854F583073}" destId="{81B1292A-67E9-F54B-9DA6-5CA7AB4ACB4C}" srcOrd="0" destOrd="0" presId="urn:microsoft.com/office/officeart/2005/8/layout/orgChart1"/>
    <dgm:cxn modelId="{4DF0F8CD-ECE9-4969-B1EE-DE9113E0B570}" type="presOf" srcId="{89805172-512B-F748-A41D-348667A8AEFA}" destId="{0FE9EA25-B1CF-A044-8F6D-8ED40A348992}" srcOrd="0" destOrd="0" presId="urn:microsoft.com/office/officeart/2005/8/layout/orgChart1"/>
    <dgm:cxn modelId="{EAF82DD6-46E0-4FA1-A545-9E4202DE12AD}" type="presOf" srcId="{ECA3409D-5D03-004D-9856-68F57186E16A}" destId="{0A01E6CF-7DC2-7D46-853C-52F750387191}" srcOrd="0" destOrd="0" presId="urn:microsoft.com/office/officeart/2005/8/layout/orgChart1"/>
    <dgm:cxn modelId="{C7CE17E6-CDF2-401D-84D7-FEBE6AC5CBEE}" type="presOf" srcId="{ECA3409D-5D03-004D-9856-68F57186E16A}" destId="{BC359A78-72D1-C84D-A8E9-B97B8160834B}" srcOrd="1" destOrd="0" presId="urn:microsoft.com/office/officeart/2005/8/layout/orgChart1"/>
    <dgm:cxn modelId="{75BB59F6-82B9-F443-A92D-C857DAB58C0D}" srcId="{89805172-512B-F748-A41D-348667A8AEFA}" destId="{9799D45F-246D-DA45-B307-0EDDABD21C7A}" srcOrd="0" destOrd="0" parTransId="{F5F7DAE4-668F-9B49-8FDE-E71C121F9A8F}" sibTransId="{E7F59F9A-9001-FE43-BAB3-F051FEA1B3E8}"/>
    <dgm:cxn modelId="{4F24F745-FFE1-4A3B-8D4B-8F9C0A3EFDAA}" type="presParOf" srcId="{0FE9EA25-B1CF-A044-8F6D-8ED40A348992}" destId="{81134BDC-0529-2145-8F6D-711F8304C283}" srcOrd="0" destOrd="0" presId="urn:microsoft.com/office/officeart/2005/8/layout/orgChart1"/>
    <dgm:cxn modelId="{AE65714F-FB5C-4FFA-A7EC-4D5B67363216}" type="presParOf" srcId="{81134BDC-0529-2145-8F6D-711F8304C283}" destId="{043B1387-E617-E84E-85C2-E04994FD8F64}" srcOrd="0" destOrd="0" presId="urn:microsoft.com/office/officeart/2005/8/layout/orgChart1"/>
    <dgm:cxn modelId="{A7FF1D83-6758-443F-A433-31BE0E56A0AF}" type="presParOf" srcId="{043B1387-E617-E84E-85C2-E04994FD8F64}" destId="{AFC8B233-D1C5-E844-A835-FD2C474256A0}" srcOrd="0" destOrd="0" presId="urn:microsoft.com/office/officeart/2005/8/layout/orgChart1"/>
    <dgm:cxn modelId="{D835669A-CCCC-4253-9A92-269BE899A688}" type="presParOf" srcId="{043B1387-E617-E84E-85C2-E04994FD8F64}" destId="{9864C566-C26A-8040-B36D-1568EC89892D}" srcOrd="1" destOrd="0" presId="urn:microsoft.com/office/officeart/2005/8/layout/orgChart1"/>
    <dgm:cxn modelId="{D68A4A8E-1FBD-4B23-829B-71AB7EE6EB48}" type="presParOf" srcId="{81134BDC-0529-2145-8F6D-711F8304C283}" destId="{1CA6354A-DABF-C24E-983B-A99ACFEA9E88}" srcOrd="1" destOrd="0" presId="urn:microsoft.com/office/officeart/2005/8/layout/orgChart1"/>
    <dgm:cxn modelId="{714DF8BE-02D4-4472-88ED-8BEFBE3D3880}" type="presParOf" srcId="{1CA6354A-DABF-C24E-983B-A99ACFEA9E88}" destId="{B16D7C85-C41D-2D4B-AA80-F62442E1E28C}" srcOrd="0" destOrd="0" presId="urn:microsoft.com/office/officeart/2005/8/layout/orgChart1"/>
    <dgm:cxn modelId="{6479C59C-C273-43C8-B44F-E9CEF01129B5}" type="presParOf" srcId="{1CA6354A-DABF-C24E-983B-A99ACFEA9E88}" destId="{433A3331-532D-C246-B332-88515660B50D}" srcOrd="1" destOrd="0" presId="urn:microsoft.com/office/officeart/2005/8/layout/orgChart1"/>
    <dgm:cxn modelId="{0B03B886-D29C-4886-882A-BFE5B8DD6902}" type="presParOf" srcId="{433A3331-532D-C246-B332-88515660B50D}" destId="{DC4E6B70-AD92-4E46-8984-4DDCB38046FE}" srcOrd="0" destOrd="0" presId="urn:microsoft.com/office/officeart/2005/8/layout/orgChart1"/>
    <dgm:cxn modelId="{C2088345-6A3F-4C72-885A-4B53689FBEA5}" type="presParOf" srcId="{DC4E6B70-AD92-4E46-8984-4DDCB38046FE}" destId="{0A01E6CF-7DC2-7D46-853C-52F750387191}" srcOrd="0" destOrd="0" presId="urn:microsoft.com/office/officeart/2005/8/layout/orgChart1"/>
    <dgm:cxn modelId="{DDDF1E6A-27D6-47C4-B349-C95E23ABFB8A}" type="presParOf" srcId="{DC4E6B70-AD92-4E46-8984-4DDCB38046FE}" destId="{BC359A78-72D1-C84D-A8E9-B97B8160834B}" srcOrd="1" destOrd="0" presId="urn:microsoft.com/office/officeart/2005/8/layout/orgChart1"/>
    <dgm:cxn modelId="{674092BD-577C-47A1-8627-47EEC9B3C6DB}" type="presParOf" srcId="{433A3331-532D-C246-B332-88515660B50D}" destId="{C136107A-C37B-0145-B35C-7D9984CCF628}" srcOrd="1" destOrd="0" presId="urn:microsoft.com/office/officeart/2005/8/layout/orgChart1"/>
    <dgm:cxn modelId="{D5840F0E-5F04-44E1-81D8-F40C619BB562}" type="presParOf" srcId="{433A3331-532D-C246-B332-88515660B50D}" destId="{D404B3CF-E579-BC45-87B0-BDD02E753C08}" srcOrd="2" destOrd="0" presId="urn:microsoft.com/office/officeart/2005/8/layout/orgChart1"/>
    <dgm:cxn modelId="{51667B01-38FA-4039-93B6-E1AE18186B74}" type="presParOf" srcId="{1CA6354A-DABF-C24E-983B-A99ACFEA9E88}" destId="{81B1292A-67E9-F54B-9DA6-5CA7AB4ACB4C}" srcOrd="2" destOrd="0" presId="urn:microsoft.com/office/officeart/2005/8/layout/orgChart1"/>
    <dgm:cxn modelId="{C151BEE4-38E1-402C-991F-1AB2B293FC11}" type="presParOf" srcId="{1CA6354A-DABF-C24E-983B-A99ACFEA9E88}" destId="{7CDF1C1C-3C7C-5247-AF64-81C2ADEFB9D5}" srcOrd="3" destOrd="0" presId="urn:microsoft.com/office/officeart/2005/8/layout/orgChart1"/>
    <dgm:cxn modelId="{203DA218-8FB9-4489-AFB0-634C91813443}" type="presParOf" srcId="{7CDF1C1C-3C7C-5247-AF64-81C2ADEFB9D5}" destId="{9FD6C596-C80C-3C42-89B2-5025521ED7B8}" srcOrd="0" destOrd="0" presId="urn:microsoft.com/office/officeart/2005/8/layout/orgChart1"/>
    <dgm:cxn modelId="{8B83E403-152F-4469-BC85-D4ED6F9DF214}" type="presParOf" srcId="{9FD6C596-C80C-3C42-89B2-5025521ED7B8}" destId="{6F033B88-6635-E747-9CC2-BD8BDC968721}" srcOrd="0" destOrd="0" presId="urn:microsoft.com/office/officeart/2005/8/layout/orgChart1"/>
    <dgm:cxn modelId="{96FAD09B-C02D-4E43-83C8-48EE8AC5A489}" type="presParOf" srcId="{9FD6C596-C80C-3C42-89B2-5025521ED7B8}" destId="{D0700280-0770-E44F-B1FA-A067A2E6166E}" srcOrd="1" destOrd="0" presId="urn:microsoft.com/office/officeart/2005/8/layout/orgChart1"/>
    <dgm:cxn modelId="{BCCD2FA2-B82E-4A8A-ADD5-0B324A0261B5}" type="presParOf" srcId="{7CDF1C1C-3C7C-5247-AF64-81C2ADEFB9D5}" destId="{A2139E4B-7E1A-D347-BD6B-4779627BFE64}" srcOrd="1" destOrd="0" presId="urn:microsoft.com/office/officeart/2005/8/layout/orgChart1"/>
    <dgm:cxn modelId="{AC1B5E4B-8765-40C9-B599-DE8B852BE438}" type="presParOf" srcId="{7CDF1C1C-3C7C-5247-AF64-81C2ADEFB9D5}" destId="{B1EFFE55-2DF1-3C4F-B4BD-6EE1EC64ADC2}" srcOrd="2" destOrd="0" presId="urn:microsoft.com/office/officeart/2005/8/layout/orgChart1"/>
    <dgm:cxn modelId="{FB30710E-1986-4CFB-9894-FF85076F8145}" type="presParOf" srcId="{81134BDC-0529-2145-8F6D-711F8304C283}" destId="{AB91721B-9BDF-0348-8267-9F2FF9D79B4A}" srcOrd="2" destOrd="0" presId="urn:microsoft.com/office/officeart/2005/8/layout/orgChar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D04624E-017A-CB46-8B32-655B92454604}" type="doc">
      <dgm:prSet loTypeId="urn:microsoft.com/office/officeart/2005/8/layout/bProcess3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1C35A45-CFCD-D344-8E1D-B6B0A26FC8C5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u="none" baseline="0" dirty="0">
              <a:effectLst/>
              <a:latin typeface="Gill Sans MT" charset="0"/>
              <a:ea typeface="Gill Sans MT" charset="0"/>
              <a:cs typeface="Gill Sans MT" charset="0"/>
            </a:rPr>
            <a:t>By activity of </a:t>
          </a:r>
          <a:r>
            <a:rPr lang="en-US" sz="1400" u="none" baseline="0" dirty="0">
              <a:solidFill>
                <a:srgbClr val="FF0000"/>
              </a:solidFill>
              <a:effectLst/>
              <a:latin typeface="Gill Sans MT" charset="0"/>
              <a:ea typeface="Gill Sans MT" charset="0"/>
              <a:cs typeface="Gill Sans MT" charset="0"/>
            </a:rPr>
            <a:t>Carbonic Anhydrase enzyme (C.A.) </a:t>
          </a:r>
          <a:r>
            <a:rPr lang="en-US" sz="1400" u="none" baseline="0" dirty="0">
              <a:effectLst/>
              <a:latin typeface="Gill Sans MT" charset="0"/>
              <a:ea typeface="Gill Sans MT" charset="0"/>
              <a:cs typeface="Gill Sans MT" charset="0"/>
            </a:rPr>
            <a:t>in the </a:t>
          </a:r>
          <a:r>
            <a:rPr lang="en-US" sz="1400" b="1" u="none" baseline="0" dirty="0">
              <a:effectLst/>
              <a:latin typeface="Gill Sans MT" charset="0"/>
              <a:ea typeface="Gill Sans MT" charset="0"/>
              <a:cs typeface="Gill Sans MT" charset="0"/>
            </a:rPr>
            <a:t>Tubular cells</a:t>
          </a:r>
          <a:r>
            <a:rPr lang="en-US" sz="1400" b="0" u="none" baseline="0" dirty="0">
              <a:effectLst/>
              <a:latin typeface="Gill Sans MT" charset="0"/>
              <a:ea typeface="Gill Sans MT" charset="0"/>
              <a:cs typeface="Gill Sans MT" charset="0"/>
            </a:rPr>
            <a:t>, </a:t>
          </a:r>
          <a:r>
            <a:rPr lang="en-US" sz="1400" u="none" baseline="0" dirty="0">
              <a:effectLst/>
              <a:latin typeface="Gill Sans MT" charset="0"/>
              <a:ea typeface="Gill Sans MT" charset="0"/>
              <a:cs typeface="Gill Sans MT" charset="0"/>
            </a:rPr>
            <a:t>H</a:t>
          </a:r>
          <a:r>
            <a:rPr lang="en-US" sz="1400" u="none" baseline="-25000" dirty="0">
              <a:effectLst/>
              <a:latin typeface="Gill Sans MT" charset="0"/>
              <a:ea typeface="Gill Sans MT" charset="0"/>
              <a:cs typeface="Gill Sans MT" charset="0"/>
            </a:rPr>
            <a:t>2</a:t>
          </a:r>
          <a:r>
            <a:rPr lang="en-US" sz="1400" u="none" baseline="0" dirty="0">
              <a:effectLst/>
              <a:latin typeface="Gill Sans MT" charset="0"/>
              <a:ea typeface="Gill Sans MT" charset="0"/>
              <a:cs typeface="Gill Sans MT" charset="0"/>
            </a:rPr>
            <a:t>CO</a:t>
          </a:r>
          <a:r>
            <a:rPr lang="en-US" sz="1400" u="none" baseline="-25000" dirty="0">
              <a:effectLst/>
              <a:latin typeface="Gill Sans MT" charset="0"/>
              <a:ea typeface="Gill Sans MT" charset="0"/>
              <a:cs typeface="Gill Sans MT" charset="0"/>
            </a:rPr>
            <a:t>3 </a:t>
          </a:r>
          <a:r>
            <a:rPr lang="en-US" sz="1400" u="none" baseline="0" dirty="0">
              <a:effectLst/>
              <a:latin typeface="Gill Sans MT" charset="0"/>
              <a:ea typeface="Gill Sans MT" charset="0"/>
              <a:cs typeface="Gill Sans MT" charset="0"/>
            </a:rPr>
            <a:t>dissociates into CO</a:t>
          </a:r>
          <a:r>
            <a:rPr lang="en-US" sz="1400" u="none" baseline="-25000" dirty="0">
              <a:effectLst/>
              <a:latin typeface="Gill Sans MT" charset="0"/>
              <a:ea typeface="Gill Sans MT" charset="0"/>
              <a:cs typeface="Gill Sans MT" charset="0"/>
            </a:rPr>
            <a:t>2</a:t>
          </a:r>
          <a:r>
            <a:rPr lang="en-US" sz="1400" u="none" baseline="0" dirty="0">
              <a:effectLst/>
              <a:latin typeface="Gill Sans MT" charset="0"/>
              <a:ea typeface="Gill Sans MT" charset="0"/>
              <a:cs typeface="Gill Sans MT" charset="0"/>
            </a:rPr>
            <a:t> &amp; H</a:t>
          </a:r>
          <a:r>
            <a:rPr lang="en-US" sz="1400" u="none" baseline="-25000" dirty="0">
              <a:effectLst/>
              <a:latin typeface="Gill Sans MT" charset="0"/>
              <a:ea typeface="Gill Sans MT" charset="0"/>
              <a:cs typeface="Gill Sans MT" charset="0"/>
            </a:rPr>
            <a:t>2</a:t>
          </a:r>
          <a:r>
            <a:rPr lang="en-US" sz="1400" u="none" baseline="0" dirty="0">
              <a:effectLst/>
              <a:latin typeface="Gill Sans MT" charset="0"/>
              <a:ea typeface="Gill Sans MT" charset="0"/>
              <a:cs typeface="Gill Sans MT" charset="0"/>
            </a:rPr>
            <a:t>O</a:t>
          </a:r>
          <a:r>
            <a:rPr lang="en-US" sz="1400" b="1" u="none" baseline="0" dirty="0">
              <a:effectLst/>
              <a:latin typeface="Gill Sans MT" charset="0"/>
              <a:ea typeface="Gill Sans MT" charset="0"/>
              <a:cs typeface="Gill Sans MT" charset="0"/>
            </a:rPr>
            <a:t> </a:t>
          </a:r>
        </a:p>
      </dgm:t>
    </dgm:pt>
    <dgm:pt modelId="{E5EF71AC-0D7D-4A4A-92A1-718D82CEB327}" type="sibTrans" cxnId="{27447BAE-21DA-7145-95EF-664C3BB70D36}">
      <dgm:prSet custT="1"/>
      <dgm:spPr/>
      <dgm:t>
        <a:bodyPr/>
        <a:lstStyle/>
        <a:p>
          <a:endParaRPr lang="en-US" sz="1200" u="none">
            <a:effectLst/>
            <a:latin typeface="Gill Sans MT" charset="0"/>
            <a:ea typeface="Gill Sans MT" charset="0"/>
            <a:cs typeface="Gill Sans MT" charset="0"/>
          </a:endParaRPr>
        </a:p>
      </dgm:t>
    </dgm:pt>
    <dgm:pt modelId="{8987C602-77AC-BF41-8903-C3825B6D2266}" type="parTrans" cxnId="{27447BAE-21DA-7145-95EF-664C3BB70D36}">
      <dgm:prSet/>
      <dgm:spPr/>
      <dgm:t>
        <a:bodyPr/>
        <a:lstStyle/>
        <a:p>
          <a:endParaRPr lang="en-US">
            <a:latin typeface="Gill Sans MT" charset="0"/>
            <a:ea typeface="Gill Sans MT" charset="0"/>
            <a:cs typeface="Gill Sans MT" charset="0"/>
          </a:endParaRPr>
        </a:p>
      </dgm:t>
    </dgm:pt>
    <dgm:pt modelId="{16C6316C-1985-C642-8D51-597430842FF0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u="none" kern="1200" dirty="0">
              <a:effectLst/>
              <a:latin typeface="Gill Sans MT" charset="0"/>
              <a:ea typeface="Gill Sans MT" charset="0"/>
              <a:cs typeface="Gill Sans MT" charset="0"/>
            </a:rPr>
            <a:t>H</a:t>
          </a:r>
          <a:r>
            <a:rPr lang="en-US" sz="1400" u="none" kern="1200" baseline="30000" dirty="0">
              <a:effectLst/>
              <a:latin typeface="Gill Sans MT" charset="0"/>
              <a:ea typeface="Gill Sans MT" charset="0"/>
              <a:cs typeface="Gill Sans MT" charset="0"/>
            </a:rPr>
            <a:t>+</a:t>
          </a:r>
          <a:r>
            <a:rPr lang="en-US" sz="1400" u="none" kern="1200" baseline="0" dirty="0">
              <a:effectLst/>
              <a:latin typeface="Gill Sans MT" charset="0"/>
              <a:ea typeface="Gill Sans MT" charset="0"/>
              <a:cs typeface="Gill Sans MT" charset="0"/>
            </a:rPr>
            <a:t> is formed inside the cells then secreted into the tubular fluid </a:t>
          </a:r>
          <a:r>
            <a:rPr lang="en-US" sz="1600" kern="1200" dirty="0">
              <a:solidFill>
                <a:srgbClr val="DDE9EC">
                  <a:lumMod val="50000"/>
                </a:srgbClr>
              </a:solidFill>
              <a:latin typeface="+mn-lt"/>
              <a:ea typeface="+mn-ea"/>
              <a:cs typeface="+mn-cs"/>
            </a:rPr>
            <a:t>(through Na+ H+ pump) </a:t>
          </a:r>
        </a:p>
      </dgm:t>
    </dgm:pt>
    <dgm:pt modelId="{337F8602-861C-7846-A0CB-6DD9863123B2}" type="sibTrans" cxnId="{2369D7EA-364A-FB41-8070-F76779ECD0FC}">
      <dgm:prSet custT="1"/>
      <dgm:spPr/>
      <dgm:t>
        <a:bodyPr/>
        <a:lstStyle/>
        <a:p>
          <a:endParaRPr lang="en-US" sz="1200" u="none">
            <a:effectLst/>
            <a:latin typeface="Gill Sans MT" charset="0"/>
            <a:ea typeface="Gill Sans MT" charset="0"/>
            <a:cs typeface="Gill Sans MT" charset="0"/>
          </a:endParaRPr>
        </a:p>
      </dgm:t>
    </dgm:pt>
    <dgm:pt modelId="{5C44E03F-2B95-B245-84B8-F933440C2A45}" type="parTrans" cxnId="{2369D7EA-364A-FB41-8070-F76779ECD0FC}">
      <dgm:prSet/>
      <dgm:spPr/>
      <dgm:t>
        <a:bodyPr/>
        <a:lstStyle/>
        <a:p>
          <a:endParaRPr lang="en-US">
            <a:latin typeface="Gill Sans MT" charset="0"/>
            <a:ea typeface="Gill Sans MT" charset="0"/>
            <a:cs typeface="Gill Sans MT" charset="0"/>
          </a:endParaRPr>
        </a:p>
      </dgm:t>
    </dgm:pt>
    <dgm:pt modelId="{552B1049-A178-394C-B1EF-7F57F002BAFE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u="none" kern="1200" dirty="0">
              <a:effectLst/>
              <a:latin typeface="Gill Sans MT" charset="0"/>
              <a:ea typeface="Gill Sans MT" charset="0"/>
              <a:cs typeface="Gill Sans MT" charset="0"/>
            </a:rPr>
            <a:t>H</a:t>
          </a:r>
          <a:r>
            <a:rPr lang="en-US" sz="1400" u="none" kern="1200" baseline="30000" dirty="0">
              <a:effectLst/>
              <a:latin typeface="Gill Sans MT" charset="0"/>
              <a:ea typeface="Gill Sans MT" charset="0"/>
              <a:cs typeface="Gill Sans MT" charset="0"/>
            </a:rPr>
            <a:t>+</a:t>
          </a:r>
          <a:r>
            <a:rPr lang="en-US" sz="1400" u="none" kern="1200" baseline="0" dirty="0">
              <a:effectLst/>
              <a:latin typeface="Gill Sans MT" charset="0"/>
              <a:ea typeface="Gill Sans MT" charset="0"/>
              <a:cs typeface="Gill Sans MT" charset="0"/>
            </a:rPr>
            <a:t> Combines with HCO</a:t>
          </a:r>
          <a:r>
            <a:rPr lang="en-US" sz="1400" u="none" kern="1200" baseline="-25000" dirty="0">
              <a:effectLst/>
              <a:latin typeface="Gill Sans MT" charset="0"/>
              <a:ea typeface="Gill Sans MT" charset="0"/>
              <a:cs typeface="Gill Sans MT" charset="0"/>
            </a:rPr>
            <a:t>3</a:t>
          </a:r>
          <a:r>
            <a:rPr lang="en-US" sz="1400" u="none" kern="1200" baseline="30000" dirty="0">
              <a:effectLst/>
              <a:latin typeface="Gill Sans MT" charset="0"/>
              <a:ea typeface="Gill Sans MT" charset="0"/>
              <a:cs typeface="Gill Sans MT" charset="0"/>
            </a:rPr>
            <a:t>-</a:t>
          </a:r>
          <a:r>
            <a:rPr lang="en-US" sz="1400" u="none" kern="1200" baseline="0" dirty="0">
              <a:effectLst/>
              <a:latin typeface="Gill Sans MT" charset="0"/>
              <a:ea typeface="Gill Sans MT" charset="0"/>
              <a:cs typeface="Gill Sans MT" charset="0"/>
            </a:rPr>
            <a:t> in the tubular fluid forming H</a:t>
          </a:r>
          <a:r>
            <a:rPr lang="en-US" sz="1400" u="none" kern="1200" baseline="-25000" dirty="0">
              <a:effectLst/>
              <a:latin typeface="Gill Sans MT" charset="0"/>
              <a:ea typeface="Gill Sans MT" charset="0"/>
              <a:cs typeface="Gill Sans MT" charset="0"/>
            </a:rPr>
            <a:t>2</a:t>
          </a:r>
          <a:r>
            <a:rPr lang="en-US" sz="1400" u="none" kern="1200" baseline="0" dirty="0">
              <a:effectLst/>
              <a:latin typeface="Gill Sans MT" charset="0"/>
              <a:ea typeface="Gill Sans MT" charset="0"/>
              <a:cs typeface="Gill Sans MT" charset="0"/>
            </a:rPr>
            <a:t>CO</a:t>
          </a:r>
          <a:r>
            <a:rPr lang="en-US" sz="1400" u="none" kern="1200" baseline="-25000" dirty="0">
              <a:effectLst/>
              <a:latin typeface="Gill Sans MT" charset="0"/>
              <a:ea typeface="Gill Sans MT" charset="0"/>
              <a:cs typeface="Gill Sans MT" charset="0"/>
            </a:rPr>
            <a:t>3 </a:t>
          </a:r>
          <a:r>
            <a:rPr lang="en-US" sz="1400" u="none" kern="1200" baseline="-25000" dirty="0">
              <a:solidFill>
                <a:srgbClr val="92D050"/>
              </a:solidFill>
              <a:effectLst/>
              <a:latin typeface="Gill Sans MT" charset="0"/>
              <a:ea typeface="Gill Sans MT" charset="0"/>
              <a:cs typeface="Gill Sans MT" charset="0"/>
            </a:rPr>
            <a:t>(</a:t>
          </a:r>
          <a:r>
            <a:rPr lang="en-US" sz="1600" kern="1200" dirty="0">
              <a:solidFill>
                <a:srgbClr val="DDE9EC">
                  <a:lumMod val="50000"/>
                </a:srgbClr>
              </a:solidFill>
              <a:latin typeface="+mn-lt"/>
              <a:ea typeface="+mn-ea"/>
              <a:cs typeface="+mn-cs"/>
            </a:rPr>
            <a:t>unstable</a:t>
          </a:r>
          <a:r>
            <a:rPr lang="en-US" sz="1400" u="none" kern="1200" baseline="-25000" dirty="0">
              <a:solidFill>
                <a:srgbClr val="92D050"/>
              </a:solidFill>
              <a:effectLst/>
              <a:latin typeface="Gill Sans MT" charset="0"/>
              <a:ea typeface="Gill Sans MT" charset="0"/>
              <a:cs typeface="Gill Sans MT" charset="0"/>
            </a:rPr>
            <a:t>)</a:t>
          </a:r>
          <a:endParaRPr lang="en-US" sz="1400" u="none" kern="1200" baseline="30000" dirty="0">
            <a:solidFill>
              <a:srgbClr val="92D050"/>
            </a:solidFill>
            <a:effectLst/>
            <a:latin typeface="Gill Sans MT" charset="0"/>
            <a:ea typeface="Gill Sans MT" charset="0"/>
            <a:cs typeface="Gill Sans MT" charset="0"/>
          </a:endParaRPr>
        </a:p>
      </dgm:t>
    </dgm:pt>
    <dgm:pt modelId="{166BC44C-AC26-294F-99FF-0074EFA5C79C}" type="sibTrans" cxnId="{117F2368-2FE4-3940-96FF-2198A7EE5E4A}">
      <dgm:prSet custT="1"/>
      <dgm:spPr/>
      <dgm:t>
        <a:bodyPr/>
        <a:lstStyle/>
        <a:p>
          <a:endParaRPr lang="en-US" sz="1200" u="none">
            <a:effectLst/>
            <a:latin typeface="Gill Sans MT" charset="0"/>
            <a:ea typeface="Gill Sans MT" charset="0"/>
            <a:cs typeface="Gill Sans MT" charset="0"/>
          </a:endParaRPr>
        </a:p>
      </dgm:t>
    </dgm:pt>
    <dgm:pt modelId="{67C639B3-B952-9C4A-BF9B-4FF7B566F6E9}" type="parTrans" cxnId="{117F2368-2FE4-3940-96FF-2198A7EE5E4A}">
      <dgm:prSet/>
      <dgm:spPr/>
      <dgm:t>
        <a:bodyPr/>
        <a:lstStyle/>
        <a:p>
          <a:endParaRPr lang="en-US">
            <a:latin typeface="Gill Sans MT" charset="0"/>
            <a:ea typeface="Gill Sans MT" charset="0"/>
            <a:cs typeface="Gill Sans MT" charset="0"/>
          </a:endParaRPr>
        </a:p>
      </dgm:t>
    </dgm:pt>
    <dgm:pt modelId="{4C0FDD4B-7CF2-5949-B235-E97A79A2D4CF}">
      <dgm:prSet custT="1"/>
      <dgm:spPr/>
      <dgm:t>
        <a:bodyPr/>
        <a:lstStyle/>
        <a:p>
          <a:pPr rtl="0"/>
          <a:r>
            <a:rPr lang="en-US" sz="1400" u="none">
              <a:effectLst/>
              <a:latin typeface="Gill Sans MT" pitchFamily="34" charset="0"/>
            </a:rPr>
            <a:t>CO</a:t>
          </a:r>
          <a:r>
            <a:rPr lang="en-US" sz="1400" u="none" baseline="-25000">
              <a:effectLst/>
              <a:latin typeface="Gill Sans MT" pitchFamily="34" charset="0"/>
            </a:rPr>
            <a:t>2</a:t>
          </a:r>
          <a:r>
            <a:rPr lang="en-US" sz="1400" u="none" baseline="0">
              <a:effectLst/>
              <a:latin typeface="Gill Sans MT" pitchFamily="34" charset="0"/>
            </a:rPr>
            <a:t> Diffuses into the cells Where it combines with H</a:t>
          </a:r>
          <a:r>
            <a:rPr lang="en-US" sz="1400" u="none" baseline="-25000">
              <a:effectLst/>
              <a:latin typeface="Gill Sans MT" pitchFamily="34" charset="0"/>
            </a:rPr>
            <a:t>2</a:t>
          </a:r>
          <a:r>
            <a:rPr lang="en-US" sz="1400" u="none" baseline="0">
              <a:effectLst/>
              <a:latin typeface="Gill Sans MT" pitchFamily="34" charset="0"/>
            </a:rPr>
            <a:t>O (By activity of </a:t>
          </a:r>
          <a:r>
            <a:rPr lang="en-US" sz="1400" b="1" u="none" baseline="0">
              <a:effectLst/>
              <a:latin typeface="Gill Sans MT" pitchFamily="34" charset="0"/>
            </a:rPr>
            <a:t>intracellular </a:t>
          </a:r>
          <a:r>
            <a:rPr lang="en-US" sz="1400" u="none" baseline="0">
              <a:effectLst/>
              <a:latin typeface="Gill Sans MT" pitchFamily="34" charset="0"/>
            </a:rPr>
            <a:t>C.A), Forming H</a:t>
          </a:r>
          <a:r>
            <a:rPr lang="en-US" sz="1400" u="none" baseline="-25000">
              <a:effectLst/>
              <a:latin typeface="Gill Sans MT" pitchFamily="34" charset="0"/>
            </a:rPr>
            <a:t>2</a:t>
          </a:r>
          <a:r>
            <a:rPr lang="en-US" sz="1400" u="none" baseline="0">
              <a:effectLst/>
              <a:latin typeface="Gill Sans MT" pitchFamily="34" charset="0"/>
            </a:rPr>
            <a:t>CO</a:t>
          </a:r>
          <a:r>
            <a:rPr lang="en-US" sz="1400" u="none" baseline="-25000">
              <a:effectLst/>
              <a:latin typeface="Gill Sans MT" pitchFamily="34" charset="0"/>
            </a:rPr>
            <a:t>3</a:t>
          </a:r>
          <a:r>
            <a:rPr lang="en-US" sz="1400" u="none" baseline="0">
              <a:effectLst/>
              <a:latin typeface="Gill Sans MT" pitchFamily="34" charset="0"/>
            </a:rPr>
            <a:t> which dissociates into HCO</a:t>
          </a:r>
          <a:r>
            <a:rPr lang="en-US" sz="1400" u="none" baseline="-25000">
              <a:effectLst/>
              <a:latin typeface="Gill Sans MT" pitchFamily="34" charset="0"/>
            </a:rPr>
            <a:t>3</a:t>
          </a:r>
          <a:r>
            <a:rPr lang="en-US" sz="1400" u="none" baseline="30000">
              <a:effectLst/>
              <a:latin typeface="Gill Sans MT" pitchFamily="34" charset="0"/>
            </a:rPr>
            <a:t>-</a:t>
          </a:r>
          <a:r>
            <a:rPr lang="en-US" sz="1400" u="none" baseline="0">
              <a:effectLst/>
              <a:latin typeface="Gill Sans MT" pitchFamily="34" charset="0"/>
            </a:rPr>
            <a:t> &amp; H</a:t>
          </a:r>
          <a:r>
            <a:rPr lang="en-US" sz="1400" u="none" baseline="30000">
              <a:effectLst/>
              <a:latin typeface="Gill Sans MT" pitchFamily="34" charset="0"/>
            </a:rPr>
            <a:t>+</a:t>
          </a:r>
          <a:endParaRPr lang="en-US" sz="1400" u="none" dirty="0">
            <a:effectLst/>
            <a:latin typeface="Gill Sans MT" pitchFamily="34" charset="0"/>
          </a:endParaRPr>
        </a:p>
      </dgm:t>
    </dgm:pt>
    <dgm:pt modelId="{D644FFAF-7A15-3A4B-8B63-999FE70C8795}" type="parTrans" cxnId="{87F64936-2AB1-8A4A-A34A-CAA4FD02370F}">
      <dgm:prSet/>
      <dgm:spPr/>
      <dgm:t>
        <a:bodyPr/>
        <a:lstStyle/>
        <a:p>
          <a:endParaRPr lang="en-US"/>
        </a:p>
      </dgm:t>
    </dgm:pt>
    <dgm:pt modelId="{69D54249-2CB3-9B4F-9AAC-D993D3F66589}" type="sibTrans" cxnId="{87F64936-2AB1-8A4A-A34A-CAA4FD02370F}">
      <dgm:prSet custT="1"/>
      <dgm:spPr/>
      <dgm:t>
        <a:bodyPr/>
        <a:lstStyle/>
        <a:p>
          <a:endParaRPr lang="en-US" sz="1200" u="none">
            <a:effectLst/>
          </a:endParaRPr>
        </a:p>
      </dgm:t>
    </dgm:pt>
    <dgm:pt modelId="{7BE9FD9C-3CE7-324B-B50B-F33071B48EED}">
      <dgm:prSet custT="1"/>
      <dgm:spPr/>
      <dgm:t>
        <a:bodyPr/>
        <a:lstStyle/>
        <a:p>
          <a:pPr rtl="0"/>
          <a:r>
            <a:rPr lang="en-US" sz="1400" u="none" baseline="0" dirty="0">
              <a:effectLst/>
              <a:latin typeface="Gill Sans MT" pitchFamily="34" charset="0"/>
            </a:rPr>
            <a:t>HCO</a:t>
          </a:r>
          <a:r>
            <a:rPr lang="en-US" sz="1400" u="none" baseline="-25000" dirty="0">
              <a:effectLst/>
              <a:latin typeface="Gill Sans MT" pitchFamily="34" charset="0"/>
            </a:rPr>
            <a:t>3</a:t>
          </a:r>
          <a:r>
            <a:rPr lang="en-US" sz="1400" u="none" baseline="30000" dirty="0">
              <a:effectLst/>
              <a:latin typeface="Gill Sans MT" pitchFamily="34" charset="0"/>
            </a:rPr>
            <a:t>- </a:t>
          </a:r>
          <a:r>
            <a:rPr lang="en-US" sz="1400" u="none" baseline="0" dirty="0">
              <a:effectLst/>
              <a:latin typeface="Gill Sans MT" pitchFamily="34" charset="0"/>
            </a:rPr>
            <a:t> </a:t>
          </a:r>
          <a:r>
            <a:rPr lang="en-US" sz="1400" u="none" baseline="0" dirty="0">
              <a:solidFill>
                <a:srgbClr val="FF0000"/>
              </a:solidFill>
              <a:effectLst/>
              <a:latin typeface="Gill Sans MT" pitchFamily="34" charset="0"/>
            </a:rPr>
            <a:t>passively diffuses </a:t>
          </a:r>
          <a:r>
            <a:rPr lang="en-US" sz="1400" u="none" baseline="0" dirty="0">
              <a:effectLst/>
              <a:latin typeface="Gill Sans MT" pitchFamily="34" charset="0"/>
            </a:rPr>
            <a:t>into the interstitial fluid (then to the blood) </a:t>
          </a:r>
          <a:r>
            <a:rPr lang="en-US" sz="1400" u="none" baseline="0" dirty="0">
              <a:solidFill>
                <a:srgbClr val="FF0000"/>
              </a:solidFill>
              <a:effectLst/>
              <a:latin typeface="Gill Sans MT" pitchFamily="34" charset="0"/>
            </a:rPr>
            <a:t>while H</a:t>
          </a:r>
          <a:r>
            <a:rPr lang="en-US" sz="1400" u="none" baseline="30000" dirty="0">
              <a:solidFill>
                <a:srgbClr val="FF0000"/>
              </a:solidFill>
              <a:effectLst/>
              <a:latin typeface="Gill Sans MT" pitchFamily="34" charset="0"/>
            </a:rPr>
            <a:t>+</a:t>
          </a:r>
          <a:r>
            <a:rPr lang="en-US" sz="1400" u="none" baseline="0" dirty="0">
              <a:solidFill>
                <a:srgbClr val="FF0000"/>
              </a:solidFill>
              <a:effectLst/>
              <a:latin typeface="Gill Sans MT" pitchFamily="34" charset="0"/>
            </a:rPr>
            <a:t> is secreted</a:t>
          </a:r>
          <a:r>
            <a:rPr lang="en-US" sz="1400" u="none" baseline="0" dirty="0">
              <a:effectLst/>
              <a:latin typeface="Gill Sans MT" pitchFamily="34" charset="0"/>
            </a:rPr>
            <a:t> into the tubular fluid to help more reabsorption of HCO</a:t>
          </a:r>
          <a:r>
            <a:rPr lang="en-US" sz="1400" u="none" baseline="-25000" dirty="0">
              <a:effectLst/>
              <a:latin typeface="Gill Sans MT" pitchFamily="34" charset="0"/>
            </a:rPr>
            <a:t>3</a:t>
          </a:r>
          <a:r>
            <a:rPr lang="en-US" sz="1400" u="none" baseline="30000" dirty="0">
              <a:effectLst/>
              <a:latin typeface="Gill Sans MT" pitchFamily="34" charset="0"/>
            </a:rPr>
            <a:t>-</a:t>
          </a:r>
          <a:endParaRPr lang="en-US" sz="1400" u="none" dirty="0">
            <a:effectLst/>
            <a:latin typeface="Gill Sans MT" pitchFamily="34" charset="0"/>
          </a:endParaRPr>
        </a:p>
      </dgm:t>
    </dgm:pt>
    <dgm:pt modelId="{FE2DCEE7-F72F-904C-A7E9-A8FE6CE61E53}" type="parTrans" cxnId="{1F3222A2-092C-4545-93A3-A284FBEC68AC}">
      <dgm:prSet/>
      <dgm:spPr/>
      <dgm:t>
        <a:bodyPr/>
        <a:lstStyle/>
        <a:p>
          <a:endParaRPr lang="en-US"/>
        </a:p>
      </dgm:t>
    </dgm:pt>
    <dgm:pt modelId="{1932E45F-6509-614B-962E-FF6C58CD47FD}" type="sibTrans" cxnId="{1F3222A2-092C-4545-93A3-A284FBEC68AC}">
      <dgm:prSet/>
      <dgm:spPr/>
      <dgm:t>
        <a:bodyPr/>
        <a:lstStyle/>
        <a:p>
          <a:endParaRPr lang="en-US"/>
        </a:p>
      </dgm:t>
    </dgm:pt>
    <dgm:pt modelId="{9D9F9E90-E002-C74E-82F1-298A8015DA4F}" type="pres">
      <dgm:prSet presAssocID="{3D04624E-017A-CB46-8B32-655B92454604}" presName="Name0" presStyleCnt="0">
        <dgm:presLayoutVars>
          <dgm:dir/>
          <dgm:resizeHandles val="exact"/>
        </dgm:presLayoutVars>
      </dgm:prSet>
      <dgm:spPr/>
    </dgm:pt>
    <dgm:pt modelId="{0D44310A-22E8-D944-840A-AB7EB09453A9}" type="pres">
      <dgm:prSet presAssocID="{16C6316C-1985-C642-8D51-597430842FF0}" presName="node" presStyleLbl="node1" presStyleIdx="0" presStyleCnt="5">
        <dgm:presLayoutVars>
          <dgm:bulletEnabled val="1"/>
        </dgm:presLayoutVars>
      </dgm:prSet>
      <dgm:spPr/>
    </dgm:pt>
    <dgm:pt modelId="{92F1765C-5197-2047-980E-26866FAF11C1}" type="pres">
      <dgm:prSet presAssocID="{337F8602-861C-7846-A0CB-6DD9863123B2}" presName="sibTrans" presStyleLbl="sibTrans1D1" presStyleIdx="0" presStyleCnt="4"/>
      <dgm:spPr/>
    </dgm:pt>
    <dgm:pt modelId="{ED6327F1-99C9-174D-AF9A-E36DCCA7536E}" type="pres">
      <dgm:prSet presAssocID="{337F8602-861C-7846-A0CB-6DD9863123B2}" presName="connectorText" presStyleLbl="sibTrans1D1" presStyleIdx="0" presStyleCnt="4"/>
      <dgm:spPr/>
    </dgm:pt>
    <dgm:pt modelId="{BB8D6130-981E-FC4E-92DC-DA318BA73428}" type="pres">
      <dgm:prSet presAssocID="{552B1049-A178-394C-B1EF-7F57F002BAFE}" presName="node" presStyleLbl="node1" presStyleIdx="1" presStyleCnt="5">
        <dgm:presLayoutVars>
          <dgm:bulletEnabled val="1"/>
        </dgm:presLayoutVars>
      </dgm:prSet>
      <dgm:spPr/>
    </dgm:pt>
    <dgm:pt modelId="{426E16E0-8950-EA41-8C9F-7C1A5626BFF2}" type="pres">
      <dgm:prSet presAssocID="{166BC44C-AC26-294F-99FF-0074EFA5C79C}" presName="sibTrans" presStyleLbl="sibTrans1D1" presStyleIdx="1" presStyleCnt="4"/>
      <dgm:spPr/>
    </dgm:pt>
    <dgm:pt modelId="{D4B737AE-1E0F-7443-A772-97E83D983581}" type="pres">
      <dgm:prSet presAssocID="{166BC44C-AC26-294F-99FF-0074EFA5C79C}" presName="connectorText" presStyleLbl="sibTrans1D1" presStyleIdx="1" presStyleCnt="4"/>
      <dgm:spPr/>
    </dgm:pt>
    <dgm:pt modelId="{0E21E267-0E9A-FA46-A653-DD7409AE84BD}" type="pres">
      <dgm:prSet presAssocID="{21C35A45-CFCD-D344-8E1D-B6B0A26FC8C5}" presName="node" presStyleLbl="node1" presStyleIdx="2" presStyleCnt="5" custScaleY="103117">
        <dgm:presLayoutVars>
          <dgm:bulletEnabled val="1"/>
        </dgm:presLayoutVars>
      </dgm:prSet>
      <dgm:spPr/>
    </dgm:pt>
    <dgm:pt modelId="{3ACC0BEA-083A-EA43-9D49-40213E600FCC}" type="pres">
      <dgm:prSet presAssocID="{E5EF71AC-0D7D-4A4A-92A1-718D82CEB327}" presName="sibTrans" presStyleLbl="sibTrans1D1" presStyleIdx="2" presStyleCnt="4"/>
      <dgm:spPr/>
    </dgm:pt>
    <dgm:pt modelId="{69167BF1-C269-1542-ABE2-A593EF7A76D8}" type="pres">
      <dgm:prSet presAssocID="{E5EF71AC-0D7D-4A4A-92A1-718D82CEB327}" presName="connectorText" presStyleLbl="sibTrans1D1" presStyleIdx="2" presStyleCnt="4"/>
      <dgm:spPr/>
    </dgm:pt>
    <dgm:pt modelId="{D7E0DA23-95A7-D549-8CC5-D062CF1BD914}" type="pres">
      <dgm:prSet presAssocID="{4C0FDD4B-7CF2-5949-B235-E97A79A2D4CF}" presName="node" presStyleLbl="node1" presStyleIdx="3" presStyleCnt="5" custScaleY="113285" custLinFactNeighborX="38685" custLinFactNeighborY="2282">
        <dgm:presLayoutVars>
          <dgm:bulletEnabled val="1"/>
        </dgm:presLayoutVars>
      </dgm:prSet>
      <dgm:spPr/>
    </dgm:pt>
    <dgm:pt modelId="{18D43DE6-056E-1743-8DCC-ABC3C28E05DA}" type="pres">
      <dgm:prSet presAssocID="{69D54249-2CB3-9B4F-9AAC-D993D3F66589}" presName="sibTrans" presStyleLbl="sibTrans1D1" presStyleIdx="3" presStyleCnt="4"/>
      <dgm:spPr/>
    </dgm:pt>
    <dgm:pt modelId="{35A57F9A-062B-6242-A729-1694E8A4FECB}" type="pres">
      <dgm:prSet presAssocID="{69D54249-2CB3-9B4F-9AAC-D993D3F66589}" presName="connectorText" presStyleLbl="sibTrans1D1" presStyleIdx="3" presStyleCnt="4"/>
      <dgm:spPr/>
    </dgm:pt>
    <dgm:pt modelId="{33628D25-21A5-BD42-B181-AA6764F23141}" type="pres">
      <dgm:prSet presAssocID="{7BE9FD9C-3CE7-324B-B50B-F33071B48EED}" presName="node" presStyleLbl="node1" presStyleIdx="4" presStyleCnt="5" custScaleY="113285" custLinFactNeighborX="64701" custLinFactNeighborY="2282">
        <dgm:presLayoutVars>
          <dgm:bulletEnabled val="1"/>
        </dgm:presLayoutVars>
      </dgm:prSet>
      <dgm:spPr/>
    </dgm:pt>
  </dgm:ptLst>
  <dgm:cxnLst>
    <dgm:cxn modelId="{29AB1D1A-73EE-44E7-8A59-E54A16DCF230}" type="presOf" srcId="{337F8602-861C-7846-A0CB-6DD9863123B2}" destId="{92F1765C-5197-2047-980E-26866FAF11C1}" srcOrd="0" destOrd="0" presId="urn:microsoft.com/office/officeart/2005/8/layout/bProcess3"/>
    <dgm:cxn modelId="{AC93461D-2DFD-4027-84F0-C2827F79A47F}" type="presOf" srcId="{4C0FDD4B-7CF2-5949-B235-E97A79A2D4CF}" destId="{D7E0DA23-95A7-D549-8CC5-D062CF1BD914}" srcOrd="0" destOrd="0" presId="urn:microsoft.com/office/officeart/2005/8/layout/bProcess3"/>
    <dgm:cxn modelId="{46ADEC1F-3413-4188-96AE-E0439D5104FF}" type="presOf" srcId="{3D04624E-017A-CB46-8B32-655B92454604}" destId="{9D9F9E90-E002-C74E-82F1-298A8015DA4F}" srcOrd="0" destOrd="0" presId="urn:microsoft.com/office/officeart/2005/8/layout/bProcess3"/>
    <dgm:cxn modelId="{87F64936-2AB1-8A4A-A34A-CAA4FD02370F}" srcId="{3D04624E-017A-CB46-8B32-655B92454604}" destId="{4C0FDD4B-7CF2-5949-B235-E97A79A2D4CF}" srcOrd="3" destOrd="0" parTransId="{D644FFAF-7A15-3A4B-8B63-999FE70C8795}" sibTransId="{69D54249-2CB3-9B4F-9AAC-D993D3F66589}"/>
    <dgm:cxn modelId="{7DC9835B-E280-43A3-81E0-DAB839746F11}" type="presOf" srcId="{552B1049-A178-394C-B1EF-7F57F002BAFE}" destId="{BB8D6130-981E-FC4E-92DC-DA318BA73428}" srcOrd="0" destOrd="0" presId="urn:microsoft.com/office/officeart/2005/8/layout/bProcess3"/>
    <dgm:cxn modelId="{73A7BC42-547F-4DF0-8C7D-BB4C2A07BE9D}" type="presOf" srcId="{E5EF71AC-0D7D-4A4A-92A1-718D82CEB327}" destId="{3ACC0BEA-083A-EA43-9D49-40213E600FCC}" srcOrd="0" destOrd="0" presId="urn:microsoft.com/office/officeart/2005/8/layout/bProcess3"/>
    <dgm:cxn modelId="{8FC36F64-82D7-4390-9D88-803A29BDBD05}" type="presOf" srcId="{166BC44C-AC26-294F-99FF-0074EFA5C79C}" destId="{D4B737AE-1E0F-7443-A772-97E83D983581}" srcOrd="1" destOrd="0" presId="urn:microsoft.com/office/officeart/2005/8/layout/bProcess3"/>
    <dgm:cxn modelId="{117F2368-2FE4-3940-96FF-2198A7EE5E4A}" srcId="{3D04624E-017A-CB46-8B32-655B92454604}" destId="{552B1049-A178-394C-B1EF-7F57F002BAFE}" srcOrd="1" destOrd="0" parTransId="{67C639B3-B952-9C4A-BF9B-4FF7B566F6E9}" sibTransId="{166BC44C-AC26-294F-99FF-0074EFA5C79C}"/>
    <dgm:cxn modelId="{75CF8550-98A9-4D5C-BCB9-0A256857EDA4}" type="presOf" srcId="{E5EF71AC-0D7D-4A4A-92A1-718D82CEB327}" destId="{69167BF1-C269-1542-ABE2-A593EF7A76D8}" srcOrd="1" destOrd="0" presId="urn:microsoft.com/office/officeart/2005/8/layout/bProcess3"/>
    <dgm:cxn modelId="{9976A059-7D27-45C7-B394-1FD52D4A0BE4}" type="presOf" srcId="{7BE9FD9C-3CE7-324B-B50B-F33071B48EED}" destId="{33628D25-21A5-BD42-B181-AA6764F23141}" srcOrd="0" destOrd="0" presId="urn:microsoft.com/office/officeart/2005/8/layout/bProcess3"/>
    <dgm:cxn modelId="{627B5B8F-D466-46F7-A361-C9F4255FA74A}" type="presOf" srcId="{337F8602-861C-7846-A0CB-6DD9863123B2}" destId="{ED6327F1-99C9-174D-AF9A-E36DCCA7536E}" srcOrd="1" destOrd="0" presId="urn:microsoft.com/office/officeart/2005/8/layout/bProcess3"/>
    <dgm:cxn modelId="{1F3222A2-092C-4545-93A3-A284FBEC68AC}" srcId="{3D04624E-017A-CB46-8B32-655B92454604}" destId="{7BE9FD9C-3CE7-324B-B50B-F33071B48EED}" srcOrd="4" destOrd="0" parTransId="{FE2DCEE7-F72F-904C-A7E9-A8FE6CE61E53}" sibTransId="{1932E45F-6509-614B-962E-FF6C58CD47FD}"/>
    <dgm:cxn modelId="{27447BAE-21DA-7145-95EF-664C3BB70D36}" srcId="{3D04624E-017A-CB46-8B32-655B92454604}" destId="{21C35A45-CFCD-D344-8E1D-B6B0A26FC8C5}" srcOrd="2" destOrd="0" parTransId="{8987C602-77AC-BF41-8903-C3825B6D2266}" sibTransId="{E5EF71AC-0D7D-4A4A-92A1-718D82CEB327}"/>
    <dgm:cxn modelId="{776E91CE-BCA3-4B0E-88AA-FC4BE29C4F76}" type="presOf" srcId="{69D54249-2CB3-9B4F-9AAC-D993D3F66589}" destId="{35A57F9A-062B-6242-A729-1694E8A4FECB}" srcOrd="1" destOrd="0" presId="urn:microsoft.com/office/officeart/2005/8/layout/bProcess3"/>
    <dgm:cxn modelId="{F7C359D2-3516-4E31-B28B-30E1C7FBB4B8}" type="presOf" srcId="{16C6316C-1985-C642-8D51-597430842FF0}" destId="{0D44310A-22E8-D944-840A-AB7EB09453A9}" srcOrd="0" destOrd="0" presId="urn:microsoft.com/office/officeart/2005/8/layout/bProcess3"/>
    <dgm:cxn modelId="{2DDA8BE2-EC58-4229-BC7D-D5E25067520E}" type="presOf" srcId="{69D54249-2CB3-9B4F-9AAC-D993D3F66589}" destId="{18D43DE6-056E-1743-8DCC-ABC3C28E05DA}" srcOrd="0" destOrd="0" presId="urn:microsoft.com/office/officeart/2005/8/layout/bProcess3"/>
    <dgm:cxn modelId="{2369D7EA-364A-FB41-8070-F76779ECD0FC}" srcId="{3D04624E-017A-CB46-8B32-655B92454604}" destId="{16C6316C-1985-C642-8D51-597430842FF0}" srcOrd="0" destOrd="0" parTransId="{5C44E03F-2B95-B245-84B8-F933440C2A45}" sibTransId="{337F8602-861C-7846-A0CB-6DD9863123B2}"/>
    <dgm:cxn modelId="{A12CDDF5-0CD2-4E5F-84CC-7985C1AF5079}" type="presOf" srcId="{166BC44C-AC26-294F-99FF-0074EFA5C79C}" destId="{426E16E0-8950-EA41-8C9F-7C1A5626BFF2}" srcOrd="0" destOrd="0" presId="urn:microsoft.com/office/officeart/2005/8/layout/bProcess3"/>
    <dgm:cxn modelId="{0E2E3EFE-BD82-4DFF-982D-6B4674CCF18A}" type="presOf" srcId="{21C35A45-CFCD-D344-8E1D-B6B0A26FC8C5}" destId="{0E21E267-0E9A-FA46-A653-DD7409AE84BD}" srcOrd="0" destOrd="0" presId="urn:microsoft.com/office/officeart/2005/8/layout/bProcess3"/>
    <dgm:cxn modelId="{863214CD-A464-4131-931E-C607187F44D2}" type="presParOf" srcId="{9D9F9E90-E002-C74E-82F1-298A8015DA4F}" destId="{0D44310A-22E8-D944-840A-AB7EB09453A9}" srcOrd="0" destOrd="0" presId="urn:microsoft.com/office/officeart/2005/8/layout/bProcess3"/>
    <dgm:cxn modelId="{C98DF6E7-4EF8-4B68-AD26-12DA76395391}" type="presParOf" srcId="{9D9F9E90-E002-C74E-82F1-298A8015DA4F}" destId="{92F1765C-5197-2047-980E-26866FAF11C1}" srcOrd="1" destOrd="0" presId="urn:microsoft.com/office/officeart/2005/8/layout/bProcess3"/>
    <dgm:cxn modelId="{704D05A6-94B5-4ABC-9A2A-8E4FDE55A185}" type="presParOf" srcId="{92F1765C-5197-2047-980E-26866FAF11C1}" destId="{ED6327F1-99C9-174D-AF9A-E36DCCA7536E}" srcOrd="0" destOrd="0" presId="urn:microsoft.com/office/officeart/2005/8/layout/bProcess3"/>
    <dgm:cxn modelId="{5DCA1266-00FE-45DA-9546-18AD875F95CF}" type="presParOf" srcId="{9D9F9E90-E002-C74E-82F1-298A8015DA4F}" destId="{BB8D6130-981E-FC4E-92DC-DA318BA73428}" srcOrd="2" destOrd="0" presId="urn:microsoft.com/office/officeart/2005/8/layout/bProcess3"/>
    <dgm:cxn modelId="{0DCB1CF5-5E8C-4DCC-B977-28BAD7779224}" type="presParOf" srcId="{9D9F9E90-E002-C74E-82F1-298A8015DA4F}" destId="{426E16E0-8950-EA41-8C9F-7C1A5626BFF2}" srcOrd="3" destOrd="0" presId="urn:microsoft.com/office/officeart/2005/8/layout/bProcess3"/>
    <dgm:cxn modelId="{8E3A04F9-E1B9-4AC7-95A0-A80D95E58BF8}" type="presParOf" srcId="{426E16E0-8950-EA41-8C9F-7C1A5626BFF2}" destId="{D4B737AE-1E0F-7443-A772-97E83D983581}" srcOrd="0" destOrd="0" presId="urn:microsoft.com/office/officeart/2005/8/layout/bProcess3"/>
    <dgm:cxn modelId="{C37FCA74-C31D-4576-9D99-A8D52BB1FE76}" type="presParOf" srcId="{9D9F9E90-E002-C74E-82F1-298A8015DA4F}" destId="{0E21E267-0E9A-FA46-A653-DD7409AE84BD}" srcOrd="4" destOrd="0" presId="urn:microsoft.com/office/officeart/2005/8/layout/bProcess3"/>
    <dgm:cxn modelId="{B733B5A1-A86B-4004-AD37-3FD1EC8DB388}" type="presParOf" srcId="{9D9F9E90-E002-C74E-82F1-298A8015DA4F}" destId="{3ACC0BEA-083A-EA43-9D49-40213E600FCC}" srcOrd="5" destOrd="0" presId="urn:microsoft.com/office/officeart/2005/8/layout/bProcess3"/>
    <dgm:cxn modelId="{224BC061-3532-4712-A52A-1717551334FE}" type="presParOf" srcId="{3ACC0BEA-083A-EA43-9D49-40213E600FCC}" destId="{69167BF1-C269-1542-ABE2-A593EF7A76D8}" srcOrd="0" destOrd="0" presId="urn:microsoft.com/office/officeart/2005/8/layout/bProcess3"/>
    <dgm:cxn modelId="{2FBF44B6-79C1-4CAD-A103-8AB47F3C47D2}" type="presParOf" srcId="{9D9F9E90-E002-C74E-82F1-298A8015DA4F}" destId="{D7E0DA23-95A7-D549-8CC5-D062CF1BD914}" srcOrd="6" destOrd="0" presId="urn:microsoft.com/office/officeart/2005/8/layout/bProcess3"/>
    <dgm:cxn modelId="{9709D254-6E15-4B7B-B47C-CE72F3791B76}" type="presParOf" srcId="{9D9F9E90-E002-C74E-82F1-298A8015DA4F}" destId="{18D43DE6-056E-1743-8DCC-ABC3C28E05DA}" srcOrd="7" destOrd="0" presId="urn:microsoft.com/office/officeart/2005/8/layout/bProcess3"/>
    <dgm:cxn modelId="{0F0A2727-772A-490D-BCB5-6119E3FCC5EF}" type="presParOf" srcId="{18D43DE6-056E-1743-8DCC-ABC3C28E05DA}" destId="{35A57F9A-062B-6242-A729-1694E8A4FECB}" srcOrd="0" destOrd="0" presId="urn:microsoft.com/office/officeart/2005/8/layout/bProcess3"/>
    <dgm:cxn modelId="{7C775FC9-C637-4429-8F60-6A431A3BB0B2}" type="presParOf" srcId="{9D9F9E90-E002-C74E-82F1-298A8015DA4F}" destId="{33628D25-21A5-BD42-B181-AA6764F23141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0D589FE-E1DD-1B42-A47F-2DF77E8CD78E}" type="doc">
      <dgm:prSet loTypeId="urn:microsoft.com/office/officeart/2005/8/layout/hierarchy3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D44A376-A98D-5D4B-B76B-4ACB64E2C93E}">
      <dgm:prSet phldrT="[Text]" custT="1"/>
      <dgm:spPr/>
      <dgm:t>
        <a:bodyPr/>
        <a:lstStyle/>
        <a:p>
          <a:pPr algn="l"/>
          <a:r>
            <a:rPr lang="en-US" sz="2400" b="1" kern="1200" dirty="0">
              <a:latin typeface="Gill Sans MT" pitchFamily="34" charset="0"/>
            </a:rPr>
            <a:t> Factors Affecting HCO</a:t>
          </a:r>
          <a:r>
            <a:rPr lang="en-US" sz="2400" b="1" kern="1200" baseline="-25000" dirty="0">
              <a:latin typeface="Gill Sans MT" pitchFamily="34" charset="0"/>
            </a:rPr>
            <a:t>3</a:t>
          </a:r>
          <a:r>
            <a:rPr lang="en-US" sz="2400" b="1" kern="1200" baseline="30000" dirty="0">
              <a:latin typeface="Gill Sans MT" pitchFamily="34" charset="0"/>
            </a:rPr>
            <a:t>- </a:t>
          </a:r>
          <a:r>
            <a:rPr lang="en-US" sz="2400" b="1" kern="1200" dirty="0">
              <a:latin typeface="Gill Sans MT" pitchFamily="34" charset="0"/>
            </a:rPr>
            <a:t> Reabsorption:</a:t>
          </a:r>
          <a:endParaRPr lang="en-US" sz="2400" b="1" kern="1200" dirty="0">
            <a:latin typeface="Gill Sans MT" pitchFamily="34" charset="0"/>
            <a:ea typeface="+mn-ea"/>
            <a:cs typeface="+mn-cs"/>
          </a:endParaRPr>
        </a:p>
      </dgm:t>
    </dgm:pt>
    <dgm:pt modelId="{D780B49F-A847-AA4E-8FB1-3A4C8B994EA3}" type="parTrans" cxnId="{DE2224F7-4E18-694B-8918-B80BA48E67D6}">
      <dgm:prSet/>
      <dgm:spPr/>
      <dgm:t>
        <a:bodyPr/>
        <a:lstStyle/>
        <a:p>
          <a:endParaRPr lang="en-US"/>
        </a:p>
      </dgm:t>
    </dgm:pt>
    <dgm:pt modelId="{9C697890-7D5D-F949-9ED0-61AE4489AE8F}" type="sibTrans" cxnId="{DE2224F7-4E18-694B-8918-B80BA48E67D6}">
      <dgm:prSet/>
      <dgm:spPr/>
      <dgm:t>
        <a:bodyPr/>
        <a:lstStyle/>
        <a:p>
          <a:endParaRPr lang="en-US"/>
        </a:p>
      </dgm:t>
    </dgm:pt>
    <dgm:pt modelId="{CDC5E736-A96C-614B-A9A2-3C2733F8F2FE}">
      <dgm:prSet phldrT="[Text]" custT="1"/>
      <dgm:spPr/>
      <dgm:t>
        <a:bodyPr/>
        <a:lstStyle/>
        <a:p>
          <a:r>
            <a:rPr lang="en-US" sz="2000" kern="1200">
              <a:latin typeface="Gill Sans MT" pitchFamily="34" charset="0"/>
            </a:rPr>
            <a:t>Arterial P</a:t>
          </a:r>
          <a:r>
            <a:rPr lang="en-US" sz="2000" kern="1200" baseline="-25000">
              <a:latin typeface="Gill Sans MT" pitchFamily="34" charset="0"/>
            </a:rPr>
            <a:t>CO2</a:t>
          </a:r>
          <a:r>
            <a:rPr lang="en-US" sz="2000" kern="1200">
              <a:latin typeface="Gill Sans MT" pitchFamily="34" charset="0"/>
            </a:rPr>
            <a:t> </a:t>
          </a:r>
          <a:endParaRPr lang="en-US" sz="1800" i="1" kern="1200" dirty="0">
            <a:latin typeface="Gill Sans MT" pitchFamily="34" charset="0"/>
            <a:ea typeface="+mn-ea"/>
            <a:cs typeface="+mn-cs"/>
          </a:endParaRPr>
        </a:p>
      </dgm:t>
    </dgm:pt>
    <dgm:pt modelId="{CEC10684-BC4E-8F49-AC21-890864302A1A}" type="parTrans" cxnId="{639B6A5A-1A05-004F-9AE1-38F7AF743B08}">
      <dgm:prSet/>
      <dgm:spPr/>
      <dgm:t>
        <a:bodyPr/>
        <a:lstStyle/>
        <a:p>
          <a:endParaRPr lang="en-US"/>
        </a:p>
      </dgm:t>
    </dgm:pt>
    <dgm:pt modelId="{2DF20167-23B6-454C-ADBF-FD3CB1B674F1}" type="sibTrans" cxnId="{639B6A5A-1A05-004F-9AE1-38F7AF743B08}">
      <dgm:prSet/>
      <dgm:spPr/>
      <dgm:t>
        <a:bodyPr/>
        <a:lstStyle/>
        <a:p>
          <a:endParaRPr lang="en-US"/>
        </a:p>
      </dgm:t>
    </dgm:pt>
    <dgm:pt modelId="{5CEB0E9D-3F3D-8343-BD7B-9CD58EC0682D}">
      <dgm:prSet phldrT="[Text]" custT="1"/>
      <dgm:spPr/>
      <dgm:t>
        <a:bodyPr/>
        <a:lstStyle/>
        <a:p>
          <a:r>
            <a:rPr lang="en-US" sz="2000" kern="1200" dirty="0">
              <a:latin typeface="Gill Sans MT" pitchFamily="34" charset="0"/>
            </a:rPr>
            <a:t>Plasma [K</a:t>
          </a:r>
          <a:r>
            <a:rPr lang="en-US" sz="2000" kern="1200" baseline="30000" dirty="0">
              <a:latin typeface="Gill Sans MT" pitchFamily="34" charset="0"/>
            </a:rPr>
            <a:t>+</a:t>
          </a:r>
          <a:r>
            <a:rPr lang="en-US" sz="2000" kern="1200" dirty="0">
              <a:latin typeface="Gill Sans MT" pitchFamily="34" charset="0"/>
            </a:rPr>
            <a:t>]</a:t>
          </a:r>
          <a:endParaRPr lang="en-US" sz="2000" kern="1200" baseline="30000" dirty="0">
            <a:latin typeface="Gill Sans MT" pitchFamily="34" charset="0"/>
          </a:endParaRPr>
        </a:p>
      </dgm:t>
    </dgm:pt>
    <dgm:pt modelId="{E39D53DC-B4C6-A04E-BB8A-9CF8FE341B9F}" type="parTrans" cxnId="{CCC85286-37A2-274C-B8A1-CD1FF1262D05}">
      <dgm:prSet/>
      <dgm:spPr/>
      <dgm:t>
        <a:bodyPr/>
        <a:lstStyle/>
        <a:p>
          <a:endParaRPr lang="en-US"/>
        </a:p>
      </dgm:t>
    </dgm:pt>
    <dgm:pt modelId="{BBDF5EA0-D15B-7949-8326-852417F8CD46}" type="sibTrans" cxnId="{CCC85286-37A2-274C-B8A1-CD1FF1262D05}">
      <dgm:prSet/>
      <dgm:spPr/>
      <dgm:t>
        <a:bodyPr/>
        <a:lstStyle/>
        <a:p>
          <a:endParaRPr lang="en-US"/>
        </a:p>
      </dgm:t>
    </dgm:pt>
    <dgm:pt modelId="{A13584D3-9C93-184D-A005-679623260394}">
      <dgm:prSet custT="1"/>
      <dgm:spPr/>
      <dgm:t>
        <a:bodyPr/>
        <a:lstStyle/>
        <a:p>
          <a:r>
            <a:rPr lang="en-US" sz="2000" kern="1200">
              <a:latin typeface="Gill Sans MT" pitchFamily="34" charset="0"/>
            </a:rPr>
            <a:t>Plasma Aldosterone </a:t>
          </a:r>
          <a:endParaRPr lang="en-US" sz="2000" i="1" kern="1200" dirty="0">
            <a:latin typeface="Gill Sans MT" pitchFamily="34" charset="0"/>
            <a:ea typeface="+mn-ea"/>
            <a:cs typeface="+mn-cs"/>
          </a:endParaRPr>
        </a:p>
      </dgm:t>
    </dgm:pt>
    <dgm:pt modelId="{9686AECE-D699-A841-BEA2-C4AC18A85A12}" type="parTrans" cxnId="{64D184A2-3444-504C-B1D9-BE137F2777BD}">
      <dgm:prSet/>
      <dgm:spPr/>
      <dgm:t>
        <a:bodyPr/>
        <a:lstStyle/>
        <a:p>
          <a:endParaRPr lang="en-US"/>
        </a:p>
      </dgm:t>
    </dgm:pt>
    <dgm:pt modelId="{B2CE7430-96F0-284E-8BC6-EB163675E700}" type="sibTrans" cxnId="{64D184A2-3444-504C-B1D9-BE137F2777BD}">
      <dgm:prSet/>
      <dgm:spPr/>
      <dgm:t>
        <a:bodyPr/>
        <a:lstStyle/>
        <a:p>
          <a:endParaRPr lang="en-US"/>
        </a:p>
      </dgm:t>
    </dgm:pt>
    <dgm:pt modelId="{8A52DEF1-080B-4128-A824-90F9B5EFA91C}">
      <dgm:prSet custT="1"/>
      <dgm:spPr/>
      <dgm:t>
        <a:bodyPr/>
        <a:lstStyle/>
        <a:p>
          <a:r>
            <a:rPr lang="en-US" sz="2000" dirty="0">
              <a:latin typeface="Gill Sans MT" pitchFamily="34" charset="0"/>
            </a:rPr>
            <a:t>Plasma [Cl</a:t>
          </a:r>
          <a:r>
            <a:rPr lang="en-US" sz="2000" baseline="30000" dirty="0">
              <a:latin typeface="Gill Sans MT" pitchFamily="34" charset="0"/>
            </a:rPr>
            <a:t>-</a:t>
          </a:r>
          <a:r>
            <a:rPr lang="en-US" sz="2000" dirty="0">
              <a:latin typeface="Gill Sans MT" pitchFamily="34" charset="0"/>
            </a:rPr>
            <a:t>] </a:t>
          </a:r>
          <a:endParaRPr lang="en-US" sz="2000" dirty="0"/>
        </a:p>
      </dgm:t>
    </dgm:pt>
    <dgm:pt modelId="{C1737B34-E26E-44C9-9349-118B79A64376}" type="parTrans" cxnId="{6C8D4968-C63C-414D-97AD-72DB69EED602}">
      <dgm:prSet/>
      <dgm:spPr/>
      <dgm:t>
        <a:bodyPr/>
        <a:lstStyle/>
        <a:p>
          <a:endParaRPr lang="en-US"/>
        </a:p>
      </dgm:t>
    </dgm:pt>
    <dgm:pt modelId="{2BF8D37F-7DAF-46FF-AF87-1AE9FB744F1C}" type="sibTrans" cxnId="{6C8D4968-C63C-414D-97AD-72DB69EED602}">
      <dgm:prSet/>
      <dgm:spPr/>
      <dgm:t>
        <a:bodyPr/>
        <a:lstStyle/>
        <a:p>
          <a:endParaRPr lang="en-US"/>
        </a:p>
      </dgm:t>
    </dgm:pt>
    <dgm:pt modelId="{CD9D12A2-CC96-A946-B8CF-6FA2174A64D4}" type="pres">
      <dgm:prSet presAssocID="{60D589FE-E1DD-1B42-A47F-2DF77E8CD78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D8E7F07-CFB6-A24A-A2A4-9E3A32D7DC28}" type="pres">
      <dgm:prSet presAssocID="{7D44A376-A98D-5D4B-B76B-4ACB64E2C93E}" presName="root" presStyleCnt="0"/>
      <dgm:spPr/>
    </dgm:pt>
    <dgm:pt modelId="{1F994C38-EF2A-D94B-9372-8E6A8F30E8C8}" type="pres">
      <dgm:prSet presAssocID="{7D44A376-A98D-5D4B-B76B-4ACB64E2C93E}" presName="rootComposite" presStyleCnt="0"/>
      <dgm:spPr/>
    </dgm:pt>
    <dgm:pt modelId="{C18FA8F3-1C00-6749-BABD-AB2F42E57C04}" type="pres">
      <dgm:prSet presAssocID="{7D44A376-A98D-5D4B-B76B-4ACB64E2C93E}" presName="rootText" presStyleLbl="node1" presStyleIdx="0" presStyleCnt="1" custScaleX="463897"/>
      <dgm:spPr/>
    </dgm:pt>
    <dgm:pt modelId="{4ECD6D00-A5A1-2F4C-B9AF-D91554869B7E}" type="pres">
      <dgm:prSet presAssocID="{7D44A376-A98D-5D4B-B76B-4ACB64E2C93E}" presName="rootConnector" presStyleLbl="node1" presStyleIdx="0" presStyleCnt="1"/>
      <dgm:spPr/>
    </dgm:pt>
    <dgm:pt modelId="{BA439EDA-CA66-6A4C-8B4C-D9EA64D77E66}" type="pres">
      <dgm:prSet presAssocID="{7D44A376-A98D-5D4B-B76B-4ACB64E2C93E}" presName="childShape" presStyleCnt="0"/>
      <dgm:spPr/>
    </dgm:pt>
    <dgm:pt modelId="{0C6E2DED-FE8B-B448-92CC-F68D6F4FF08C}" type="pres">
      <dgm:prSet presAssocID="{CEC10684-BC4E-8F49-AC21-890864302A1A}" presName="Name13" presStyleLbl="parChTrans1D2" presStyleIdx="0" presStyleCnt="4"/>
      <dgm:spPr/>
    </dgm:pt>
    <dgm:pt modelId="{7EAAE9AF-0C62-3D4E-A03F-1936EBFD3F0A}" type="pres">
      <dgm:prSet presAssocID="{CDC5E736-A96C-614B-A9A2-3C2733F8F2FE}" presName="childText" presStyleLbl="bgAcc1" presStyleIdx="0" presStyleCnt="4" custScaleX="419091" custScaleY="138891">
        <dgm:presLayoutVars>
          <dgm:bulletEnabled val="1"/>
        </dgm:presLayoutVars>
      </dgm:prSet>
      <dgm:spPr/>
    </dgm:pt>
    <dgm:pt modelId="{E9E8F0A2-4967-9F47-8292-4682F21B26FC}" type="pres">
      <dgm:prSet presAssocID="{E39D53DC-B4C6-A04E-BB8A-9CF8FE341B9F}" presName="Name13" presStyleLbl="parChTrans1D2" presStyleIdx="1" presStyleCnt="4"/>
      <dgm:spPr/>
    </dgm:pt>
    <dgm:pt modelId="{221F19E5-C72F-C144-B0D7-E0EB99A50C98}" type="pres">
      <dgm:prSet presAssocID="{5CEB0E9D-3F3D-8343-BD7B-9CD58EC0682D}" presName="childText" presStyleLbl="bgAcc1" presStyleIdx="1" presStyleCnt="4" custScaleX="420351" custScaleY="143591">
        <dgm:presLayoutVars>
          <dgm:bulletEnabled val="1"/>
        </dgm:presLayoutVars>
      </dgm:prSet>
      <dgm:spPr/>
    </dgm:pt>
    <dgm:pt modelId="{75F43D6A-E3CD-4732-BE58-40CC1D566E7C}" type="pres">
      <dgm:prSet presAssocID="{C1737B34-E26E-44C9-9349-118B79A64376}" presName="Name13" presStyleLbl="parChTrans1D2" presStyleIdx="2" presStyleCnt="4"/>
      <dgm:spPr/>
    </dgm:pt>
    <dgm:pt modelId="{6630643C-2C95-43D6-87AF-715C4CE95A42}" type="pres">
      <dgm:prSet presAssocID="{8A52DEF1-080B-4128-A824-90F9B5EFA91C}" presName="childText" presStyleLbl="bgAcc1" presStyleIdx="2" presStyleCnt="4" custScaleX="424924" custScaleY="128454" custLinFactNeighborX="2794" custLinFactNeighborY="353">
        <dgm:presLayoutVars>
          <dgm:bulletEnabled val="1"/>
        </dgm:presLayoutVars>
      </dgm:prSet>
      <dgm:spPr/>
    </dgm:pt>
    <dgm:pt modelId="{2C4C7731-731F-F448-A5EF-6F82DE529AC9}" type="pres">
      <dgm:prSet presAssocID="{9686AECE-D699-A841-BEA2-C4AC18A85A12}" presName="Name13" presStyleLbl="parChTrans1D2" presStyleIdx="3" presStyleCnt="4"/>
      <dgm:spPr/>
    </dgm:pt>
    <dgm:pt modelId="{CA78432B-3E54-FC4D-9407-6D944BAF55FE}" type="pres">
      <dgm:prSet presAssocID="{A13584D3-9C93-184D-A005-679623260394}" presName="childText" presStyleLbl="bgAcc1" presStyleIdx="3" presStyleCnt="4" custScaleX="420351" custScaleY="133424" custLinFactNeighborX="9478">
        <dgm:presLayoutVars>
          <dgm:bulletEnabled val="1"/>
        </dgm:presLayoutVars>
      </dgm:prSet>
      <dgm:spPr/>
    </dgm:pt>
  </dgm:ptLst>
  <dgm:cxnLst>
    <dgm:cxn modelId="{75339807-6B0A-4C2D-A5BE-4272055CA0D3}" type="presOf" srcId="{60D589FE-E1DD-1B42-A47F-2DF77E8CD78E}" destId="{CD9D12A2-CC96-A946-B8CF-6FA2174A64D4}" srcOrd="0" destOrd="0" presId="urn:microsoft.com/office/officeart/2005/8/layout/hierarchy3"/>
    <dgm:cxn modelId="{C9980B16-4A39-4E25-9FE7-A3658C620491}" type="presOf" srcId="{CDC5E736-A96C-614B-A9A2-3C2733F8F2FE}" destId="{7EAAE9AF-0C62-3D4E-A03F-1936EBFD3F0A}" srcOrd="0" destOrd="0" presId="urn:microsoft.com/office/officeart/2005/8/layout/hierarchy3"/>
    <dgm:cxn modelId="{4A49123D-19D0-4988-834A-9E2F8F36ED34}" type="presOf" srcId="{7D44A376-A98D-5D4B-B76B-4ACB64E2C93E}" destId="{4ECD6D00-A5A1-2F4C-B9AF-D91554869B7E}" srcOrd="1" destOrd="0" presId="urn:microsoft.com/office/officeart/2005/8/layout/hierarchy3"/>
    <dgm:cxn modelId="{6C8D4968-C63C-414D-97AD-72DB69EED602}" srcId="{7D44A376-A98D-5D4B-B76B-4ACB64E2C93E}" destId="{8A52DEF1-080B-4128-A824-90F9B5EFA91C}" srcOrd="2" destOrd="0" parTransId="{C1737B34-E26E-44C9-9349-118B79A64376}" sibTransId="{2BF8D37F-7DAF-46FF-AF87-1AE9FB744F1C}"/>
    <dgm:cxn modelId="{63C87C75-BC5D-4762-BC2C-6E0BC96C0D3C}" type="presOf" srcId="{CEC10684-BC4E-8F49-AC21-890864302A1A}" destId="{0C6E2DED-FE8B-B448-92CC-F68D6F4FF08C}" srcOrd="0" destOrd="0" presId="urn:microsoft.com/office/officeart/2005/8/layout/hierarchy3"/>
    <dgm:cxn modelId="{EB77227A-4FC3-4F0A-8DDA-7A12A01B46DF}" type="presOf" srcId="{E39D53DC-B4C6-A04E-BB8A-9CF8FE341B9F}" destId="{E9E8F0A2-4967-9F47-8292-4682F21B26FC}" srcOrd="0" destOrd="0" presId="urn:microsoft.com/office/officeart/2005/8/layout/hierarchy3"/>
    <dgm:cxn modelId="{639B6A5A-1A05-004F-9AE1-38F7AF743B08}" srcId="{7D44A376-A98D-5D4B-B76B-4ACB64E2C93E}" destId="{CDC5E736-A96C-614B-A9A2-3C2733F8F2FE}" srcOrd="0" destOrd="0" parTransId="{CEC10684-BC4E-8F49-AC21-890864302A1A}" sibTransId="{2DF20167-23B6-454C-ADBF-FD3CB1B674F1}"/>
    <dgm:cxn modelId="{FC63EA7B-1ACA-47F1-90C8-8AF703D789E5}" type="presOf" srcId="{C1737B34-E26E-44C9-9349-118B79A64376}" destId="{75F43D6A-E3CD-4732-BE58-40CC1D566E7C}" srcOrd="0" destOrd="0" presId="urn:microsoft.com/office/officeart/2005/8/layout/hierarchy3"/>
    <dgm:cxn modelId="{F2F8F77D-CF74-48BB-9A8A-EDA2B1932046}" type="presOf" srcId="{A13584D3-9C93-184D-A005-679623260394}" destId="{CA78432B-3E54-FC4D-9407-6D944BAF55FE}" srcOrd="0" destOrd="0" presId="urn:microsoft.com/office/officeart/2005/8/layout/hierarchy3"/>
    <dgm:cxn modelId="{CCC85286-37A2-274C-B8A1-CD1FF1262D05}" srcId="{7D44A376-A98D-5D4B-B76B-4ACB64E2C93E}" destId="{5CEB0E9D-3F3D-8343-BD7B-9CD58EC0682D}" srcOrd="1" destOrd="0" parTransId="{E39D53DC-B4C6-A04E-BB8A-9CF8FE341B9F}" sibTransId="{BBDF5EA0-D15B-7949-8326-852417F8CD46}"/>
    <dgm:cxn modelId="{64D184A2-3444-504C-B1D9-BE137F2777BD}" srcId="{7D44A376-A98D-5D4B-B76B-4ACB64E2C93E}" destId="{A13584D3-9C93-184D-A005-679623260394}" srcOrd="3" destOrd="0" parTransId="{9686AECE-D699-A841-BEA2-C4AC18A85A12}" sibTransId="{B2CE7430-96F0-284E-8BC6-EB163675E700}"/>
    <dgm:cxn modelId="{BB73DFAD-1B3B-403E-B993-D04C7BF77D32}" type="presOf" srcId="{8A52DEF1-080B-4128-A824-90F9B5EFA91C}" destId="{6630643C-2C95-43D6-87AF-715C4CE95A42}" srcOrd="0" destOrd="0" presId="urn:microsoft.com/office/officeart/2005/8/layout/hierarchy3"/>
    <dgm:cxn modelId="{E977F0C3-CEA4-442B-9D2D-F6E3F0ED42E1}" type="presOf" srcId="{5CEB0E9D-3F3D-8343-BD7B-9CD58EC0682D}" destId="{221F19E5-C72F-C144-B0D7-E0EB99A50C98}" srcOrd="0" destOrd="0" presId="urn:microsoft.com/office/officeart/2005/8/layout/hierarchy3"/>
    <dgm:cxn modelId="{6ADB5CDB-6046-4FF1-BDED-71D63AF839DF}" type="presOf" srcId="{9686AECE-D699-A841-BEA2-C4AC18A85A12}" destId="{2C4C7731-731F-F448-A5EF-6F82DE529AC9}" srcOrd="0" destOrd="0" presId="urn:microsoft.com/office/officeart/2005/8/layout/hierarchy3"/>
    <dgm:cxn modelId="{86BA77E7-ECEE-43C3-B988-6A757484344B}" type="presOf" srcId="{7D44A376-A98D-5D4B-B76B-4ACB64E2C93E}" destId="{C18FA8F3-1C00-6749-BABD-AB2F42E57C04}" srcOrd="0" destOrd="0" presId="urn:microsoft.com/office/officeart/2005/8/layout/hierarchy3"/>
    <dgm:cxn modelId="{DE2224F7-4E18-694B-8918-B80BA48E67D6}" srcId="{60D589FE-E1DD-1B42-A47F-2DF77E8CD78E}" destId="{7D44A376-A98D-5D4B-B76B-4ACB64E2C93E}" srcOrd="0" destOrd="0" parTransId="{D780B49F-A847-AA4E-8FB1-3A4C8B994EA3}" sibTransId="{9C697890-7D5D-F949-9ED0-61AE4489AE8F}"/>
    <dgm:cxn modelId="{D532B20D-ECDB-4C25-A53F-A0B6A45D998A}" type="presParOf" srcId="{CD9D12A2-CC96-A946-B8CF-6FA2174A64D4}" destId="{7D8E7F07-CFB6-A24A-A2A4-9E3A32D7DC28}" srcOrd="0" destOrd="0" presId="urn:microsoft.com/office/officeart/2005/8/layout/hierarchy3"/>
    <dgm:cxn modelId="{0F8E7929-F918-4236-BD20-D5A8F687FDB6}" type="presParOf" srcId="{7D8E7F07-CFB6-A24A-A2A4-9E3A32D7DC28}" destId="{1F994C38-EF2A-D94B-9372-8E6A8F30E8C8}" srcOrd="0" destOrd="0" presId="urn:microsoft.com/office/officeart/2005/8/layout/hierarchy3"/>
    <dgm:cxn modelId="{DA72D3C7-9A3B-4844-87D7-0F0B8E42407E}" type="presParOf" srcId="{1F994C38-EF2A-D94B-9372-8E6A8F30E8C8}" destId="{C18FA8F3-1C00-6749-BABD-AB2F42E57C04}" srcOrd="0" destOrd="0" presId="urn:microsoft.com/office/officeart/2005/8/layout/hierarchy3"/>
    <dgm:cxn modelId="{83708CC7-BFCA-4613-AF14-2806AE6CCC0C}" type="presParOf" srcId="{1F994C38-EF2A-D94B-9372-8E6A8F30E8C8}" destId="{4ECD6D00-A5A1-2F4C-B9AF-D91554869B7E}" srcOrd="1" destOrd="0" presId="urn:microsoft.com/office/officeart/2005/8/layout/hierarchy3"/>
    <dgm:cxn modelId="{CEC47FD5-4028-4356-9F38-1E40605378F1}" type="presParOf" srcId="{7D8E7F07-CFB6-A24A-A2A4-9E3A32D7DC28}" destId="{BA439EDA-CA66-6A4C-8B4C-D9EA64D77E66}" srcOrd="1" destOrd="0" presId="urn:microsoft.com/office/officeart/2005/8/layout/hierarchy3"/>
    <dgm:cxn modelId="{B304B672-61B4-4F14-8961-DD396C1759EA}" type="presParOf" srcId="{BA439EDA-CA66-6A4C-8B4C-D9EA64D77E66}" destId="{0C6E2DED-FE8B-B448-92CC-F68D6F4FF08C}" srcOrd="0" destOrd="0" presId="urn:microsoft.com/office/officeart/2005/8/layout/hierarchy3"/>
    <dgm:cxn modelId="{4C9F7C1B-7E6D-4D24-8C90-427B440D446A}" type="presParOf" srcId="{BA439EDA-CA66-6A4C-8B4C-D9EA64D77E66}" destId="{7EAAE9AF-0C62-3D4E-A03F-1936EBFD3F0A}" srcOrd="1" destOrd="0" presId="urn:microsoft.com/office/officeart/2005/8/layout/hierarchy3"/>
    <dgm:cxn modelId="{225105D7-D9FE-4C5F-B30B-37F2411928EC}" type="presParOf" srcId="{BA439EDA-CA66-6A4C-8B4C-D9EA64D77E66}" destId="{E9E8F0A2-4967-9F47-8292-4682F21B26FC}" srcOrd="2" destOrd="0" presId="urn:microsoft.com/office/officeart/2005/8/layout/hierarchy3"/>
    <dgm:cxn modelId="{74D8E443-85F6-4DE0-A51C-DBE0CE2951ED}" type="presParOf" srcId="{BA439EDA-CA66-6A4C-8B4C-D9EA64D77E66}" destId="{221F19E5-C72F-C144-B0D7-E0EB99A50C98}" srcOrd="3" destOrd="0" presId="urn:microsoft.com/office/officeart/2005/8/layout/hierarchy3"/>
    <dgm:cxn modelId="{C2335158-49A0-4304-8828-CF1963B08D1C}" type="presParOf" srcId="{BA439EDA-CA66-6A4C-8B4C-D9EA64D77E66}" destId="{75F43D6A-E3CD-4732-BE58-40CC1D566E7C}" srcOrd="4" destOrd="0" presId="urn:microsoft.com/office/officeart/2005/8/layout/hierarchy3"/>
    <dgm:cxn modelId="{D287DB2F-00EA-4067-9301-72C6A760054E}" type="presParOf" srcId="{BA439EDA-CA66-6A4C-8B4C-D9EA64D77E66}" destId="{6630643C-2C95-43D6-87AF-715C4CE95A42}" srcOrd="5" destOrd="0" presId="urn:microsoft.com/office/officeart/2005/8/layout/hierarchy3"/>
    <dgm:cxn modelId="{A4DBCD1C-5CF7-4609-949F-47D30ABDA506}" type="presParOf" srcId="{BA439EDA-CA66-6A4C-8B4C-D9EA64D77E66}" destId="{2C4C7731-731F-F448-A5EF-6F82DE529AC9}" srcOrd="6" destOrd="0" presId="urn:microsoft.com/office/officeart/2005/8/layout/hierarchy3"/>
    <dgm:cxn modelId="{8B668196-6951-4A57-8F9E-7D94F900BC9D}" type="presParOf" srcId="{BA439EDA-CA66-6A4C-8B4C-D9EA64D77E66}" destId="{CA78432B-3E54-FC4D-9407-6D944BAF55FE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E135C0-8977-A641-A480-2FABD0754348}">
      <dsp:nvSpPr>
        <dsp:cNvPr id="0" name=""/>
        <dsp:cNvSpPr/>
      </dsp:nvSpPr>
      <dsp:spPr>
        <a:xfrm>
          <a:off x="3999045" y="929350"/>
          <a:ext cx="3229826" cy="8941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9493"/>
              </a:lnTo>
              <a:lnTo>
                <a:pt x="3229826" y="319493"/>
              </a:lnTo>
              <a:lnTo>
                <a:pt x="3229826" y="894123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92334B-3354-CF4D-B50C-C6EB37C09750}">
      <dsp:nvSpPr>
        <dsp:cNvPr id="0" name=""/>
        <dsp:cNvSpPr/>
      </dsp:nvSpPr>
      <dsp:spPr>
        <a:xfrm>
          <a:off x="3953325" y="929350"/>
          <a:ext cx="91440" cy="8213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6734"/>
              </a:lnTo>
              <a:lnTo>
                <a:pt x="58361" y="246734"/>
              </a:lnTo>
              <a:lnTo>
                <a:pt x="58361" y="821364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6D7C85-C41D-2D4B-AA80-F62442E1E28C}">
      <dsp:nvSpPr>
        <dsp:cNvPr id="0" name=""/>
        <dsp:cNvSpPr/>
      </dsp:nvSpPr>
      <dsp:spPr>
        <a:xfrm>
          <a:off x="967110" y="929350"/>
          <a:ext cx="3031935" cy="894123"/>
        </a:xfrm>
        <a:custGeom>
          <a:avLst/>
          <a:gdLst/>
          <a:ahLst/>
          <a:cxnLst/>
          <a:rect l="0" t="0" r="0" b="0"/>
          <a:pathLst>
            <a:path>
              <a:moveTo>
                <a:pt x="3031935" y="0"/>
              </a:moveTo>
              <a:lnTo>
                <a:pt x="3031935" y="319493"/>
              </a:lnTo>
              <a:lnTo>
                <a:pt x="0" y="319493"/>
              </a:lnTo>
              <a:lnTo>
                <a:pt x="0" y="894123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C8B233-D1C5-E844-A835-FD2C474256A0}">
      <dsp:nvSpPr>
        <dsp:cNvPr id="0" name=""/>
        <dsp:cNvSpPr/>
      </dsp:nvSpPr>
      <dsp:spPr>
        <a:xfrm>
          <a:off x="1901183" y="161426"/>
          <a:ext cx="4195723" cy="767923"/>
        </a:xfrm>
        <a:prstGeom prst="round2Diag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latin typeface="Gill Sans MT" pitchFamily="34" charset="0"/>
              <a:ea typeface="Gill Sans" charset="0"/>
              <a:cs typeface="Gill Sans" charset="0"/>
            </a:rPr>
            <a:t>Tubular reabsorption </a:t>
          </a:r>
          <a:endParaRPr lang="en-US" sz="1800" b="1" kern="1200" dirty="0">
            <a:latin typeface="Gill Sans MT" pitchFamily="34" charset="0"/>
            <a:ea typeface="Gill Sans" charset="0"/>
            <a:cs typeface="Gill Sans" charset="0"/>
          </a:endParaRPr>
        </a:p>
      </dsp:txBody>
      <dsp:txXfrm>
        <a:off x="1938670" y="198913"/>
        <a:ext cx="4120749" cy="692949"/>
      </dsp:txXfrm>
    </dsp:sp>
    <dsp:sp modelId="{0A01E6CF-7DC2-7D46-853C-52F750387191}">
      <dsp:nvSpPr>
        <dsp:cNvPr id="0" name=""/>
        <dsp:cNvSpPr/>
      </dsp:nvSpPr>
      <dsp:spPr>
        <a:xfrm>
          <a:off x="3238" y="1823473"/>
          <a:ext cx="1927744" cy="1265142"/>
        </a:xfrm>
        <a:prstGeom prst="round2Diag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>
              <a:latin typeface="Gill Sans MT" pitchFamily="34" charset="0"/>
              <a:ea typeface="Gill Sans" charset="0"/>
              <a:cs typeface="Gill Sans" charset="0"/>
            </a:rPr>
            <a:t>All organic nutrients are reabsorbed </a:t>
          </a:r>
          <a:endParaRPr lang="en-US" sz="1400" b="0" kern="1200" dirty="0">
            <a:latin typeface="Gill Sans MT" pitchFamily="34" charset="0"/>
            <a:ea typeface="Gill Sans" charset="0"/>
            <a:cs typeface="Gill Sans" charset="0"/>
          </a:endParaRPr>
        </a:p>
      </dsp:txBody>
      <dsp:txXfrm>
        <a:off x="64997" y="1885232"/>
        <a:ext cx="1804226" cy="1141624"/>
      </dsp:txXfrm>
    </dsp:sp>
    <dsp:sp modelId="{ED13B18C-EF18-4F4A-AFB5-3C1A7B14A512}">
      <dsp:nvSpPr>
        <dsp:cNvPr id="0" name=""/>
        <dsp:cNvSpPr/>
      </dsp:nvSpPr>
      <dsp:spPr>
        <a:xfrm>
          <a:off x="2993937" y="1750714"/>
          <a:ext cx="2035500" cy="1265142"/>
        </a:xfrm>
        <a:prstGeom prst="round2Diag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>
              <a:latin typeface="Gill Sans MT" pitchFamily="34" charset="0"/>
              <a:ea typeface="Gill Sans" charset="0"/>
              <a:cs typeface="Gill Sans" charset="0"/>
            </a:rPr>
            <a:t>Water and ion reabsorption is</a:t>
          </a:r>
          <a:r>
            <a:rPr lang="en-US" sz="1400" b="0" kern="1200" baseline="0">
              <a:latin typeface="Gill Sans MT" pitchFamily="34" charset="0"/>
              <a:ea typeface="Gill Sans" charset="0"/>
              <a:cs typeface="Gill Sans" charset="0"/>
            </a:rPr>
            <a:t> </a:t>
          </a:r>
          <a:r>
            <a:rPr lang="en-US" sz="1400" b="0" kern="1200">
              <a:latin typeface="Gill Sans MT" pitchFamily="34" charset="0"/>
              <a:ea typeface="Gill Sans" charset="0"/>
              <a:cs typeface="Gill Sans" charset="0"/>
            </a:rPr>
            <a:t>hormonally controlled </a:t>
          </a:r>
          <a:endParaRPr lang="en-US" sz="1400" b="0" kern="1200" dirty="0">
            <a:latin typeface="Gill Sans MT" pitchFamily="34" charset="0"/>
            <a:ea typeface="Gill Sans" charset="0"/>
            <a:cs typeface="Gill Sans" charset="0"/>
          </a:endParaRPr>
        </a:p>
      </dsp:txBody>
      <dsp:txXfrm>
        <a:off x="3055696" y="1812473"/>
        <a:ext cx="1911982" cy="1141624"/>
      </dsp:txXfrm>
    </dsp:sp>
    <dsp:sp modelId="{2AD1477F-09F1-B44B-8905-F0BD3F03A5FE}">
      <dsp:nvSpPr>
        <dsp:cNvPr id="0" name=""/>
        <dsp:cNvSpPr/>
      </dsp:nvSpPr>
      <dsp:spPr>
        <a:xfrm>
          <a:off x="6265000" y="1823473"/>
          <a:ext cx="1927744" cy="1201194"/>
        </a:xfrm>
        <a:prstGeom prst="round2Diag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>
              <a:latin typeface="Gill Sans MT" pitchFamily="34" charset="0"/>
              <a:ea typeface="Gill Sans" charset="0"/>
              <a:cs typeface="Gill Sans" charset="0"/>
            </a:rPr>
            <a:t>Reabsorption may be an active (requiring ATP) or passive process </a:t>
          </a:r>
          <a:endParaRPr lang="en-US" sz="1400" b="0" kern="1200" dirty="0">
            <a:latin typeface="Gill Sans MT" pitchFamily="34" charset="0"/>
            <a:ea typeface="Gill Sans" charset="0"/>
            <a:cs typeface="Gill Sans" charset="0"/>
          </a:endParaRPr>
        </a:p>
      </dsp:txBody>
      <dsp:txXfrm>
        <a:off x="6323637" y="1882110"/>
        <a:ext cx="1810470" cy="10839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D3D0D0-BDCB-4F6D-B24D-010C15A051B1}">
      <dsp:nvSpPr>
        <dsp:cNvPr id="0" name=""/>
        <dsp:cNvSpPr/>
      </dsp:nvSpPr>
      <dsp:spPr>
        <a:xfrm>
          <a:off x="3564396" y="1358612"/>
          <a:ext cx="1642615" cy="5701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5082"/>
              </a:lnTo>
              <a:lnTo>
                <a:pt x="1642615" y="285082"/>
              </a:lnTo>
              <a:lnTo>
                <a:pt x="1642615" y="57016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428EE1-15E3-4306-BC4E-6FB660CE236D}">
      <dsp:nvSpPr>
        <dsp:cNvPr id="0" name=""/>
        <dsp:cNvSpPr/>
      </dsp:nvSpPr>
      <dsp:spPr>
        <a:xfrm>
          <a:off x="1921780" y="1358612"/>
          <a:ext cx="1642615" cy="570164"/>
        </a:xfrm>
        <a:custGeom>
          <a:avLst/>
          <a:gdLst/>
          <a:ahLst/>
          <a:cxnLst/>
          <a:rect l="0" t="0" r="0" b="0"/>
          <a:pathLst>
            <a:path>
              <a:moveTo>
                <a:pt x="1642615" y="0"/>
              </a:moveTo>
              <a:lnTo>
                <a:pt x="1642615" y="285082"/>
              </a:lnTo>
              <a:lnTo>
                <a:pt x="0" y="285082"/>
              </a:lnTo>
              <a:lnTo>
                <a:pt x="0" y="57016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450B22-4AE0-4377-ABCA-AF55DA0A4CD0}">
      <dsp:nvSpPr>
        <dsp:cNvPr id="0" name=""/>
        <dsp:cNvSpPr/>
      </dsp:nvSpPr>
      <dsp:spPr>
        <a:xfrm>
          <a:off x="2885629" y="1079"/>
          <a:ext cx="1357533" cy="1357533"/>
        </a:xfrm>
        <a:prstGeom prst="arc">
          <a:avLst>
            <a:gd name="adj1" fmla="val 13200000"/>
            <a:gd name="adj2" fmla="val 192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96F93F-458C-4F82-8A18-8E223A069E36}">
      <dsp:nvSpPr>
        <dsp:cNvPr id="0" name=""/>
        <dsp:cNvSpPr/>
      </dsp:nvSpPr>
      <dsp:spPr>
        <a:xfrm>
          <a:off x="2885629" y="1079"/>
          <a:ext cx="1357533" cy="1357533"/>
        </a:xfrm>
        <a:prstGeom prst="arc">
          <a:avLst>
            <a:gd name="adj1" fmla="val 2400000"/>
            <a:gd name="adj2" fmla="val 84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40579F-CEC5-4CC5-873E-59AC986DAEEA}">
      <dsp:nvSpPr>
        <dsp:cNvPr id="0" name=""/>
        <dsp:cNvSpPr/>
      </dsp:nvSpPr>
      <dsp:spPr>
        <a:xfrm>
          <a:off x="2206862" y="245435"/>
          <a:ext cx="2715067" cy="868821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chilly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Down chemical/electrical gradient</a:t>
          </a:r>
        </a:p>
      </dsp:txBody>
      <dsp:txXfrm>
        <a:off x="2206862" y="245435"/>
        <a:ext cx="2715067" cy="868821"/>
      </dsp:txXfrm>
    </dsp:sp>
    <dsp:sp modelId="{D4795CEE-F916-4B2F-A1F9-525E6D24F545}">
      <dsp:nvSpPr>
        <dsp:cNvPr id="0" name=""/>
        <dsp:cNvSpPr/>
      </dsp:nvSpPr>
      <dsp:spPr>
        <a:xfrm>
          <a:off x="1243013" y="1928777"/>
          <a:ext cx="1357533" cy="1357533"/>
        </a:xfrm>
        <a:prstGeom prst="arc">
          <a:avLst>
            <a:gd name="adj1" fmla="val 13200000"/>
            <a:gd name="adj2" fmla="val 192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16EDEC-B471-4778-9B0A-7F9080BA0CA5}">
      <dsp:nvSpPr>
        <dsp:cNvPr id="0" name=""/>
        <dsp:cNvSpPr/>
      </dsp:nvSpPr>
      <dsp:spPr>
        <a:xfrm>
          <a:off x="1243013" y="1928777"/>
          <a:ext cx="1357533" cy="1357533"/>
        </a:xfrm>
        <a:prstGeom prst="arc">
          <a:avLst>
            <a:gd name="adj1" fmla="val 2400000"/>
            <a:gd name="adj2" fmla="val 84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43373F-90C5-47B0-905D-02A22FBAEF5F}">
      <dsp:nvSpPr>
        <dsp:cNvPr id="0" name=""/>
        <dsp:cNvSpPr/>
      </dsp:nvSpPr>
      <dsp:spPr>
        <a:xfrm>
          <a:off x="564246" y="2173133"/>
          <a:ext cx="2715067" cy="868821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chilly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Passive diffusion</a:t>
          </a:r>
        </a:p>
      </dsp:txBody>
      <dsp:txXfrm>
        <a:off x="564246" y="2173133"/>
        <a:ext cx="2715067" cy="868821"/>
      </dsp:txXfrm>
    </dsp:sp>
    <dsp:sp modelId="{63493708-314F-4CEE-AB62-558A9FBA31F3}">
      <dsp:nvSpPr>
        <dsp:cNvPr id="0" name=""/>
        <dsp:cNvSpPr/>
      </dsp:nvSpPr>
      <dsp:spPr>
        <a:xfrm>
          <a:off x="4528245" y="1928777"/>
          <a:ext cx="1357533" cy="1357533"/>
        </a:xfrm>
        <a:prstGeom prst="arc">
          <a:avLst>
            <a:gd name="adj1" fmla="val 13200000"/>
            <a:gd name="adj2" fmla="val 192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B97A8D-67DE-4E77-87DB-F66A07E47722}">
      <dsp:nvSpPr>
        <dsp:cNvPr id="0" name=""/>
        <dsp:cNvSpPr/>
      </dsp:nvSpPr>
      <dsp:spPr>
        <a:xfrm>
          <a:off x="4528245" y="1928777"/>
          <a:ext cx="1357533" cy="1357533"/>
        </a:xfrm>
        <a:prstGeom prst="arc">
          <a:avLst>
            <a:gd name="adj1" fmla="val 2400000"/>
            <a:gd name="adj2" fmla="val 84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826EF8-26B5-4CE5-9399-DF96032851DB}">
      <dsp:nvSpPr>
        <dsp:cNvPr id="0" name=""/>
        <dsp:cNvSpPr/>
      </dsp:nvSpPr>
      <dsp:spPr>
        <a:xfrm>
          <a:off x="3849478" y="2173133"/>
          <a:ext cx="2715067" cy="868821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chilly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Facilitated diffusion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>
                  <a:lumMod val="65000"/>
                </a:schemeClr>
              </a:solidFill>
            </a:rPr>
            <a:t>(Down hill = no energy, but needs a carrier)</a:t>
          </a:r>
        </a:p>
      </dsp:txBody>
      <dsp:txXfrm>
        <a:off x="3849478" y="2173133"/>
        <a:ext cx="2715067" cy="8688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D3D0D0-BDCB-4F6D-B24D-010C15A051B1}">
      <dsp:nvSpPr>
        <dsp:cNvPr id="0" name=""/>
        <dsp:cNvSpPr/>
      </dsp:nvSpPr>
      <dsp:spPr>
        <a:xfrm>
          <a:off x="3564396" y="1358612"/>
          <a:ext cx="1642615" cy="5701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5082"/>
              </a:lnTo>
              <a:lnTo>
                <a:pt x="1642615" y="285082"/>
              </a:lnTo>
              <a:lnTo>
                <a:pt x="1642615" y="57016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428EE1-15E3-4306-BC4E-6FB660CE236D}">
      <dsp:nvSpPr>
        <dsp:cNvPr id="0" name=""/>
        <dsp:cNvSpPr/>
      </dsp:nvSpPr>
      <dsp:spPr>
        <a:xfrm>
          <a:off x="1921780" y="1358612"/>
          <a:ext cx="1642615" cy="570164"/>
        </a:xfrm>
        <a:custGeom>
          <a:avLst/>
          <a:gdLst/>
          <a:ahLst/>
          <a:cxnLst/>
          <a:rect l="0" t="0" r="0" b="0"/>
          <a:pathLst>
            <a:path>
              <a:moveTo>
                <a:pt x="1642615" y="0"/>
              </a:moveTo>
              <a:lnTo>
                <a:pt x="1642615" y="285082"/>
              </a:lnTo>
              <a:lnTo>
                <a:pt x="0" y="285082"/>
              </a:lnTo>
              <a:lnTo>
                <a:pt x="0" y="57016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450B22-4AE0-4377-ABCA-AF55DA0A4CD0}">
      <dsp:nvSpPr>
        <dsp:cNvPr id="0" name=""/>
        <dsp:cNvSpPr/>
      </dsp:nvSpPr>
      <dsp:spPr>
        <a:xfrm>
          <a:off x="2885629" y="1079"/>
          <a:ext cx="1357533" cy="1357533"/>
        </a:xfrm>
        <a:prstGeom prst="arc">
          <a:avLst>
            <a:gd name="adj1" fmla="val 13200000"/>
            <a:gd name="adj2" fmla="val 192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96F93F-458C-4F82-8A18-8E223A069E36}">
      <dsp:nvSpPr>
        <dsp:cNvPr id="0" name=""/>
        <dsp:cNvSpPr/>
      </dsp:nvSpPr>
      <dsp:spPr>
        <a:xfrm>
          <a:off x="2885629" y="1079"/>
          <a:ext cx="1357533" cy="1357533"/>
        </a:xfrm>
        <a:prstGeom prst="arc">
          <a:avLst>
            <a:gd name="adj1" fmla="val 2400000"/>
            <a:gd name="adj2" fmla="val 84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40579F-CEC5-4CC5-873E-59AC986DAEEA}">
      <dsp:nvSpPr>
        <dsp:cNvPr id="0" name=""/>
        <dsp:cNvSpPr/>
      </dsp:nvSpPr>
      <dsp:spPr>
        <a:xfrm>
          <a:off x="2206862" y="245435"/>
          <a:ext cx="2715067" cy="868821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chilly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Against chemical/electrical gradient (needs energy)</a:t>
          </a:r>
        </a:p>
      </dsp:txBody>
      <dsp:txXfrm>
        <a:off x="2206862" y="245435"/>
        <a:ext cx="2715067" cy="868821"/>
      </dsp:txXfrm>
    </dsp:sp>
    <dsp:sp modelId="{D4795CEE-F916-4B2F-A1F9-525E6D24F545}">
      <dsp:nvSpPr>
        <dsp:cNvPr id="0" name=""/>
        <dsp:cNvSpPr/>
      </dsp:nvSpPr>
      <dsp:spPr>
        <a:xfrm>
          <a:off x="1243013" y="1928777"/>
          <a:ext cx="1357533" cy="1357533"/>
        </a:xfrm>
        <a:prstGeom prst="arc">
          <a:avLst>
            <a:gd name="adj1" fmla="val 13200000"/>
            <a:gd name="adj2" fmla="val 192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16EDEC-B471-4778-9B0A-7F9080BA0CA5}">
      <dsp:nvSpPr>
        <dsp:cNvPr id="0" name=""/>
        <dsp:cNvSpPr/>
      </dsp:nvSpPr>
      <dsp:spPr>
        <a:xfrm>
          <a:off x="1243013" y="1928777"/>
          <a:ext cx="1357533" cy="1357533"/>
        </a:xfrm>
        <a:prstGeom prst="arc">
          <a:avLst>
            <a:gd name="adj1" fmla="val 2400000"/>
            <a:gd name="adj2" fmla="val 84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43373F-90C5-47B0-905D-02A22FBAEF5F}">
      <dsp:nvSpPr>
        <dsp:cNvPr id="0" name=""/>
        <dsp:cNvSpPr/>
      </dsp:nvSpPr>
      <dsp:spPr>
        <a:xfrm>
          <a:off x="564246" y="2173133"/>
          <a:ext cx="2715067" cy="868821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chilly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Active transport</a:t>
          </a:r>
        </a:p>
      </dsp:txBody>
      <dsp:txXfrm>
        <a:off x="564246" y="2173133"/>
        <a:ext cx="2715067" cy="868821"/>
      </dsp:txXfrm>
    </dsp:sp>
    <dsp:sp modelId="{63493708-314F-4CEE-AB62-558A9FBA31F3}">
      <dsp:nvSpPr>
        <dsp:cNvPr id="0" name=""/>
        <dsp:cNvSpPr/>
      </dsp:nvSpPr>
      <dsp:spPr>
        <a:xfrm>
          <a:off x="4528245" y="1928777"/>
          <a:ext cx="1357533" cy="1357533"/>
        </a:xfrm>
        <a:prstGeom prst="arc">
          <a:avLst>
            <a:gd name="adj1" fmla="val 13200000"/>
            <a:gd name="adj2" fmla="val 192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B97A8D-67DE-4E77-87DB-F66A07E47722}">
      <dsp:nvSpPr>
        <dsp:cNvPr id="0" name=""/>
        <dsp:cNvSpPr/>
      </dsp:nvSpPr>
      <dsp:spPr>
        <a:xfrm>
          <a:off x="4528245" y="1928777"/>
          <a:ext cx="1357533" cy="1357533"/>
        </a:xfrm>
        <a:prstGeom prst="arc">
          <a:avLst>
            <a:gd name="adj1" fmla="val 2400000"/>
            <a:gd name="adj2" fmla="val 84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826EF8-26B5-4CE5-9399-DF96032851DB}">
      <dsp:nvSpPr>
        <dsp:cNvPr id="0" name=""/>
        <dsp:cNvSpPr/>
      </dsp:nvSpPr>
      <dsp:spPr>
        <a:xfrm>
          <a:off x="3849478" y="2173133"/>
          <a:ext cx="2715067" cy="868821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chilly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Endocytosis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bg1">
                  <a:lumMod val="65000"/>
                </a:schemeClr>
              </a:solidFill>
            </a:rPr>
            <a:t>(bicarbonate) </a:t>
          </a:r>
        </a:p>
      </dsp:txBody>
      <dsp:txXfrm>
        <a:off x="3849478" y="2173133"/>
        <a:ext cx="2715067" cy="8688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D99897-F2A1-4D15-8FC7-63A07D9CED86}">
      <dsp:nvSpPr>
        <dsp:cNvPr id="0" name=""/>
        <dsp:cNvSpPr/>
      </dsp:nvSpPr>
      <dsp:spPr>
        <a:xfrm>
          <a:off x="2977183" y="920693"/>
          <a:ext cx="1684122" cy="4852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708"/>
              </a:lnTo>
              <a:lnTo>
                <a:pt x="1684122" y="201708"/>
              </a:lnTo>
              <a:lnTo>
                <a:pt x="1684122" y="48529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B1E22D-B328-49E4-84B3-6B3D968FAF10}">
      <dsp:nvSpPr>
        <dsp:cNvPr id="0" name=""/>
        <dsp:cNvSpPr/>
      </dsp:nvSpPr>
      <dsp:spPr>
        <a:xfrm>
          <a:off x="1653539" y="920693"/>
          <a:ext cx="1323644" cy="485053"/>
        </a:xfrm>
        <a:custGeom>
          <a:avLst/>
          <a:gdLst/>
          <a:ahLst/>
          <a:cxnLst/>
          <a:rect l="0" t="0" r="0" b="0"/>
          <a:pathLst>
            <a:path>
              <a:moveTo>
                <a:pt x="1323644" y="0"/>
              </a:moveTo>
              <a:lnTo>
                <a:pt x="1323644" y="201467"/>
              </a:lnTo>
              <a:lnTo>
                <a:pt x="0" y="201467"/>
              </a:lnTo>
              <a:lnTo>
                <a:pt x="0" y="48505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5C0970-0949-4F00-A567-A4971B19BA04}">
      <dsp:nvSpPr>
        <dsp:cNvPr id="0" name=""/>
        <dsp:cNvSpPr/>
      </dsp:nvSpPr>
      <dsp:spPr>
        <a:xfrm>
          <a:off x="1626774" y="82359"/>
          <a:ext cx="2700818" cy="8383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FF0000"/>
              </a:solidFill>
            </a:rPr>
            <a:t>Early PCT reabsorption</a:t>
          </a:r>
        </a:p>
      </dsp:txBody>
      <dsp:txXfrm>
        <a:off x="1626774" y="82359"/>
        <a:ext cx="2700818" cy="838334"/>
      </dsp:txXfrm>
    </dsp:sp>
    <dsp:sp modelId="{5B462C0B-6EAA-4646-9818-ED0755F9EAD3}">
      <dsp:nvSpPr>
        <dsp:cNvPr id="0" name=""/>
        <dsp:cNvSpPr/>
      </dsp:nvSpPr>
      <dsp:spPr>
        <a:xfrm>
          <a:off x="303129" y="1405747"/>
          <a:ext cx="2700818" cy="16651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Exchange: Na+/H+ exchanger (the transporter) takes up Na+ for H+. Which eventually Causes reabsorption of HCO3-</a:t>
          </a:r>
        </a:p>
      </dsp:txBody>
      <dsp:txXfrm>
        <a:off x="303129" y="1405747"/>
        <a:ext cx="2700818" cy="1665122"/>
      </dsp:txXfrm>
    </dsp:sp>
    <dsp:sp modelId="{1E7A6CB9-3573-4AC5-A8C9-C8E45BBD530A}">
      <dsp:nvSpPr>
        <dsp:cNvPr id="0" name=""/>
        <dsp:cNvSpPr/>
      </dsp:nvSpPr>
      <dsp:spPr>
        <a:xfrm>
          <a:off x="3310896" y="1405988"/>
          <a:ext cx="2700818" cy="19093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Symport: </a:t>
          </a:r>
          <a:r>
            <a:rPr lang="pt-BR" sz="1600" kern="1200" dirty="0">
              <a:solidFill>
                <a:srgbClr val="FF0000"/>
              </a:solidFill>
            </a:rPr>
            <a:t>Symporters</a:t>
          </a:r>
          <a:r>
            <a:rPr lang="pt-BR" sz="1600" kern="1200" dirty="0"/>
            <a:t> (or cotransporters) are: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 - Na+ - glucose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- Na+ - amino acid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 - Na+ - Pi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- Na+ - lactate</a:t>
          </a:r>
          <a:endParaRPr lang="en-US" sz="1600" kern="1200" dirty="0"/>
        </a:p>
      </dsp:txBody>
      <dsp:txXfrm>
        <a:off x="3310896" y="1405988"/>
        <a:ext cx="2700818" cy="19093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3ED227-F698-4D10-A3B5-23C76C820B5F}">
      <dsp:nvSpPr>
        <dsp:cNvPr id="0" name=""/>
        <dsp:cNvSpPr/>
      </dsp:nvSpPr>
      <dsp:spPr>
        <a:xfrm>
          <a:off x="2618782" y="2398893"/>
          <a:ext cx="608072" cy="20442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0125" y="0"/>
              </a:lnTo>
              <a:lnTo>
                <a:pt x="300125" y="2044293"/>
              </a:lnTo>
              <a:lnTo>
                <a:pt x="608072" y="2044293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B385E1-5DF6-41A3-ABE3-7B6A439F960E}">
      <dsp:nvSpPr>
        <dsp:cNvPr id="0" name=""/>
        <dsp:cNvSpPr/>
      </dsp:nvSpPr>
      <dsp:spPr>
        <a:xfrm>
          <a:off x="2618782" y="2398893"/>
          <a:ext cx="608072" cy="7201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0125" y="0"/>
              </a:lnTo>
              <a:lnTo>
                <a:pt x="300125" y="720121"/>
              </a:lnTo>
              <a:lnTo>
                <a:pt x="608072" y="720121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E904F3-59AA-4448-AF8E-8056B3BAD762}">
      <dsp:nvSpPr>
        <dsp:cNvPr id="0" name=""/>
        <dsp:cNvSpPr/>
      </dsp:nvSpPr>
      <dsp:spPr>
        <a:xfrm>
          <a:off x="2618782" y="1794843"/>
          <a:ext cx="608072" cy="604050"/>
        </a:xfrm>
        <a:custGeom>
          <a:avLst/>
          <a:gdLst/>
          <a:ahLst/>
          <a:cxnLst/>
          <a:rect l="0" t="0" r="0" b="0"/>
          <a:pathLst>
            <a:path>
              <a:moveTo>
                <a:pt x="0" y="604050"/>
              </a:moveTo>
              <a:lnTo>
                <a:pt x="300125" y="604050"/>
              </a:lnTo>
              <a:lnTo>
                <a:pt x="300125" y="0"/>
              </a:lnTo>
              <a:lnTo>
                <a:pt x="608072" y="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ECF5E3-7BAB-4175-968E-23B0604251D6}">
      <dsp:nvSpPr>
        <dsp:cNvPr id="0" name=""/>
        <dsp:cNvSpPr/>
      </dsp:nvSpPr>
      <dsp:spPr>
        <a:xfrm>
          <a:off x="2618782" y="470671"/>
          <a:ext cx="608072" cy="1928222"/>
        </a:xfrm>
        <a:custGeom>
          <a:avLst/>
          <a:gdLst/>
          <a:ahLst/>
          <a:cxnLst/>
          <a:rect l="0" t="0" r="0" b="0"/>
          <a:pathLst>
            <a:path>
              <a:moveTo>
                <a:pt x="0" y="1928222"/>
              </a:moveTo>
              <a:lnTo>
                <a:pt x="300125" y="1928222"/>
              </a:lnTo>
              <a:lnTo>
                <a:pt x="300125" y="0"/>
              </a:lnTo>
              <a:lnTo>
                <a:pt x="608072" y="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AA525B-DD63-4437-AC9A-4A2A20DD2F08}">
      <dsp:nvSpPr>
        <dsp:cNvPr id="0" name=""/>
        <dsp:cNvSpPr/>
      </dsp:nvSpPr>
      <dsp:spPr>
        <a:xfrm>
          <a:off x="201892" y="1929274"/>
          <a:ext cx="2416890" cy="9392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rgbClr val="FF0000"/>
              </a:solidFill>
            </a:rPr>
            <a:t>2-Paracellular</a:t>
          </a:r>
          <a:endParaRPr lang="en-US" sz="2000" kern="1200" dirty="0">
            <a:solidFill>
              <a:srgbClr val="FF0000"/>
            </a:solidFill>
          </a:endParaRPr>
        </a:p>
      </dsp:txBody>
      <dsp:txXfrm>
        <a:off x="201892" y="1929274"/>
        <a:ext cx="2416890" cy="939238"/>
      </dsp:txXfrm>
    </dsp:sp>
    <dsp:sp modelId="{6B43FA57-5CF5-4B63-A902-07397989FAEF}">
      <dsp:nvSpPr>
        <dsp:cNvPr id="0" name=""/>
        <dsp:cNvSpPr/>
      </dsp:nvSpPr>
      <dsp:spPr>
        <a:xfrm>
          <a:off x="3226854" y="1052"/>
          <a:ext cx="3079469" cy="93923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rgbClr val="FF0000"/>
              </a:solidFill>
            </a:rPr>
            <a:t>passive diffusion With Cl-</a:t>
          </a:r>
          <a:endParaRPr lang="en-US" sz="2000" kern="1200" dirty="0">
            <a:solidFill>
              <a:srgbClr val="FF0000"/>
            </a:solidFill>
          </a:endParaRPr>
        </a:p>
      </dsp:txBody>
      <dsp:txXfrm>
        <a:off x="3226854" y="1052"/>
        <a:ext cx="3079469" cy="939238"/>
      </dsp:txXfrm>
    </dsp:sp>
    <dsp:sp modelId="{C0D15C4B-489F-4A3D-BC2E-D4E3F1E76B7F}">
      <dsp:nvSpPr>
        <dsp:cNvPr id="0" name=""/>
        <dsp:cNvSpPr/>
      </dsp:nvSpPr>
      <dsp:spPr>
        <a:xfrm>
          <a:off x="3226854" y="1325224"/>
          <a:ext cx="3079469" cy="93923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rgbClr val="FF0000"/>
              </a:solidFill>
            </a:rPr>
            <a:t>driven by high [Cl-] in tubule</a:t>
          </a:r>
          <a:endParaRPr lang="en-US" sz="2000" kern="1200" dirty="0">
            <a:solidFill>
              <a:srgbClr val="FF0000"/>
            </a:solidFill>
          </a:endParaRPr>
        </a:p>
      </dsp:txBody>
      <dsp:txXfrm>
        <a:off x="3226854" y="1325224"/>
        <a:ext cx="3079469" cy="939238"/>
      </dsp:txXfrm>
    </dsp:sp>
    <dsp:sp modelId="{0A874B93-F5CD-43BF-8FFB-92102A6EE8BC}">
      <dsp:nvSpPr>
        <dsp:cNvPr id="0" name=""/>
        <dsp:cNvSpPr/>
      </dsp:nvSpPr>
      <dsp:spPr>
        <a:xfrm>
          <a:off x="3226854" y="2649395"/>
          <a:ext cx="3079469" cy="93923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FF0000"/>
              </a:solidFill>
            </a:rPr>
            <a:t>140mEq/L in the tubule lumen and 105 </a:t>
          </a:r>
          <a:r>
            <a:rPr lang="en-US" sz="1600" kern="1200" dirty="0" err="1">
              <a:solidFill>
                <a:srgbClr val="FF0000"/>
              </a:solidFill>
            </a:rPr>
            <a:t>mEq</a:t>
          </a:r>
          <a:r>
            <a:rPr lang="en-US" sz="1600" kern="1200" dirty="0">
              <a:solidFill>
                <a:srgbClr val="FF0000"/>
              </a:solidFill>
            </a:rPr>
            <a:t>/L in </a:t>
          </a:r>
          <a:r>
            <a:rPr lang="en-US" sz="1600" kern="1200" dirty="0" err="1">
              <a:solidFill>
                <a:srgbClr val="FF0000"/>
              </a:solidFill>
            </a:rPr>
            <a:t>Interstitium</a:t>
          </a:r>
          <a:endParaRPr lang="en-US" sz="1800" kern="1200" dirty="0">
            <a:solidFill>
              <a:srgbClr val="FF0000"/>
            </a:solidFill>
          </a:endParaRPr>
        </a:p>
      </dsp:txBody>
      <dsp:txXfrm>
        <a:off x="3226854" y="2649395"/>
        <a:ext cx="3079469" cy="939238"/>
      </dsp:txXfrm>
    </dsp:sp>
    <dsp:sp modelId="{E7E4324E-336E-40B8-BF39-D29744E61C2F}">
      <dsp:nvSpPr>
        <dsp:cNvPr id="0" name=""/>
        <dsp:cNvSpPr/>
      </dsp:nvSpPr>
      <dsp:spPr>
        <a:xfrm>
          <a:off x="3226854" y="3973567"/>
          <a:ext cx="3786792" cy="93923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solidFill>
                <a:srgbClr val="FF0000"/>
              </a:solidFill>
            </a:rPr>
            <a:t>This conc. gradient favors diffusion of Cl- from the tubular lumen a cross the tight junction into the lateral intercellular space.</a:t>
          </a:r>
          <a:endParaRPr lang="en-US" sz="1400" kern="1200" dirty="0">
            <a:solidFill>
              <a:srgbClr val="FF0000"/>
            </a:solidFill>
          </a:endParaRPr>
        </a:p>
      </dsp:txBody>
      <dsp:txXfrm>
        <a:off x="3226854" y="3973567"/>
        <a:ext cx="3786792" cy="93923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B1292A-67E9-F54B-9DA6-5CA7AB4ACB4C}">
      <dsp:nvSpPr>
        <dsp:cNvPr id="0" name=""/>
        <dsp:cNvSpPr/>
      </dsp:nvSpPr>
      <dsp:spPr>
        <a:xfrm>
          <a:off x="5397693" y="955351"/>
          <a:ext cx="2265356" cy="9868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1252"/>
              </a:lnTo>
              <a:lnTo>
                <a:pt x="2265356" y="311252"/>
              </a:lnTo>
              <a:lnTo>
                <a:pt x="2265356" y="986844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6D7C85-C41D-2D4B-AA80-F62442E1E28C}">
      <dsp:nvSpPr>
        <dsp:cNvPr id="0" name=""/>
        <dsp:cNvSpPr/>
      </dsp:nvSpPr>
      <dsp:spPr>
        <a:xfrm>
          <a:off x="3377126" y="955351"/>
          <a:ext cx="2020567" cy="986844"/>
        </a:xfrm>
        <a:custGeom>
          <a:avLst/>
          <a:gdLst/>
          <a:ahLst/>
          <a:cxnLst/>
          <a:rect l="0" t="0" r="0" b="0"/>
          <a:pathLst>
            <a:path>
              <a:moveTo>
                <a:pt x="2020567" y="0"/>
              </a:moveTo>
              <a:lnTo>
                <a:pt x="2020567" y="311252"/>
              </a:lnTo>
              <a:lnTo>
                <a:pt x="0" y="311252"/>
              </a:lnTo>
              <a:lnTo>
                <a:pt x="0" y="986844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C8B233-D1C5-E844-A835-FD2C474256A0}">
      <dsp:nvSpPr>
        <dsp:cNvPr id="0" name=""/>
        <dsp:cNvSpPr/>
      </dsp:nvSpPr>
      <dsp:spPr>
        <a:xfrm>
          <a:off x="2667658" y="0"/>
          <a:ext cx="5460070" cy="955351"/>
        </a:xfrm>
        <a:prstGeom prst="round2Diag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Gill Sans MT" charset="0"/>
              <a:ea typeface="Gill Sans MT" charset="0"/>
              <a:cs typeface="Gill Sans MT" charset="0"/>
            </a:rPr>
            <a:t>Organic Ion/Cation Secretion in PCT</a:t>
          </a:r>
        </a:p>
      </dsp:txBody>
      <dsp:txXfrm>
        <a:off x="2714294" y="46636"/>
        <a:ext cx="5366798" cy="862079"/>
      </dsp:txXfrm>
    </dsp:sp>
    <dsp:sp modelId="{0A01E6CF-7DC2-7D46-853C-52F750387191}">
      <dsp:nvSpPr>
        <dsp:cNvPr id="0" name=""/>
        <dsp:cNvSpPr/>
      </dsp:nvSpPr>
      <dsp:spPr>
        <a:xfrm>
          <a:off x="1874480" y="1942195"/>
          <a:ext cx="3005290" cy="2629886"/>
        </a:xfrm>
        <a:prstGeom prst="round2Diag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>
              <a:latin typeface="Gill Sans MT" charset="0"/>
              <a:ea typeface="Gill Sans MT" charset="0"/>
              <a:cs typeface="Gill Sans MT" charset="0"/>
            </a:rPr>
            <a:t>Endogenous Compounds: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>
              <a:latin typeface="Gill Sans MT" charset="0"/>
              <a:ea typeface="Gill Sans MT" charset="0"/>
              <a:cs typeface="Gill Sans MT" charset="0"/>
            </a:rPr>
            <a:t>- End</a:t>
          </a:r>
          <a:r>
            <a:rPr lang="en-US" sz="1700" b="0" kern="1200" baseline="0">
              <a:latin typeface="Gill Sans MT" charset="0"/>
              <a:ea typeface="Gill Sans MT" charset="0"/>
              <a:cs typeface="Gill Sans MT" charset="0"/>
            </a:rPr>
            <a:t> products of metabolism 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baseline="0">
              <a:latin typeface="Gill Sans MT" charset="0"/>
              <a:ea typeface="Gill Sans MT" charset="0"/>
              <a:cs typeface="Gill Sans MT" charset="0"/>
            </a:rPr>
            <a:t>- Bile Salts 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baseline="0">
              <a:latin typeface="Gill Sans MT" charset="0"/>
              <a:ea typeface="Gill Sans MT" charset="0"/>
              <a:cs typeface="Gill Sans MT" charset="0"/>
            </a:rPr>
            <a:t>- Creatinine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baseline="0">
              <a:latin typeface="Gill Sans MT" charset="0"/>
              <a:ea typeface="Gill Sans MT" charset="0"/>
              <a:cs typeface="Gill Sans MT" charset="0"/>
            </a:rPr>
            <a:t>- Catecholamine :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baseline="0">
              <a:latin typeface="Gill Sans MT" charset="0"/>
              <a:ea typeface="Gill Sans MT" charset="0"/>
              <a:cs typeface="Gill Sans MT" charset="0"/>
            </a:rPr>
            <a:t>(Adrenaline , Noradrenaline)</a:t>
          </a:r>
          <a:endParaRPr lang="en-US" sz="1700" b="0" kern="1200">
            <a:latin typeface="Gill Sans MT" charset="0"/>
            <a:ea typeface="Gill Sans MT" charset="0"/>
            <a:cs typeface="Gill Sans MT" charset="0"/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>
              <a:latin typeface="Gill Sans MT" charset="0"/>
              <a:ea typeface="Gill Sans MT" charset="0"/>
              <a:cs typeface="Gill Sans MT" charset="0"/>
            </a:rPr>
            <a:t> </a:t>
          </a:r>
          <a:endParaRPr lang="en-US" sz="1700" b="1" kern="1200" dirty="0">
            <a:latin typeface="Gill Sans MT" charset="0"/>
            <a:ea typeface="Gill Sans MT" charset="0"/>
            <a:cs typeface="Gill Sans MT" charset="0"/>
          </a:endParaRPr>
        </a:p>
      </dsp:txBody>
      <dsp:txXfrm>
        <a:off x="2002860" y="2070575"/>
        <a:ext cx="2748530" cy="2373126"/>
      </dsp:txXfrm>
    </dsp:sp>
    <dsp:sp modelId="{6F033B88-6635-E747-9CC2-BD8BDC968721}">
      <dsp:nvSpPr>
        <dsp:cNvPr id="0" name=""/>
        <dsp:cNvSpPr/>
      </dsp:nvSpPr>
      <dsp:spPr>
        <a:xfrm>
          <a:off x="6230955" y="1942195"/>
          <a:ext cx="2864188" cy="2629886"/>
        </a:xfrm>
        <a:prstGeom prst="round2Diag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>
              <a:latin typeface="Gill Sans MT" charset="0"/>
              <a:ea typeface="Gill Sans MT" charset="0"/>
              <a:cs typeface="Gill Sans MT" charset="0"/>
            </a:rPr>
            <a:t>Exogenous</a:t>
          </a:r>
          <a:r>
            <a:rPr lang="en-US" sz="1700" b="1" kern="1200" baseline="0">
              <a:latin typeface="Gill Sans MT" charset="0"/>
              <a:ea typeface="Gill Sans MT" charset="0"/>
              <a:cs typeface="Gill Sans MT" charset="0"/>
            </a:rPr>
            <a:t> </a:t>
          </a:r>
          <a:r>
            <a:rPr lang="en-US" sz="1700" b="1" kern="1200">
              <a:latin typeface="Gill Sans MT" charset="0"/>
              <a:ea typeface="Gill Sans MT" charset="0"/>
              <a:cs typeface="Gill Sans MT" charset="0"/>
            </a:rPr>
            <a:t>Compounds: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b="1" kern="1200">
            <a:latin typeface="Gill Sans MT" charset="0"/>
            <a:ea typeface="Gill Sans MT" charset="0"/>
            <a:cs typeface="Gill Sans MT" charset="0"/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>
              <a:latin typeface="Gill Sans MT" charset="0"/>
              <a:ea typeface="Gill Sans MT" charset="0"/>
              <a:cs typeface="Gill Sans MT" charset="0"/>
            </a:rPr>
            <a:t>- Penicillin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baseline="0">
              <a:latin typeface="Gill Sans MT" charset="0"/>
              <a:ea typeface="Gill Sans MT" charset="0"/>
              <a:cs typeface="Gill Sans MT" charset="0"/>
            </a:rPr>
            <a:t>-NSAIDs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baseline="0">
              <a:latin typeface="Gill Sans MT" charset="0"/>
              <a:ea typeface="Gill Sans MT" charset="0"/>
              <a:cs typeface="Gill Sans MT" charset="0"/>
            </a:rPr>
            <a:t>(e.g. Ibuprofen)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baseline="0">
              <a:latin typeface="Gill Sans MT" charset="0"/>
              <a:ea typeface="Gill Sans MT" charset="0"/>
              <a:cs typeface="Gill Sans MT" charset="0"/>
            </a:rPr>
            <a:t>- Morphine </a:t>
          </a:r>
          <a:endParaRPr lang="en-US" sz="1700" b="0" kern="1200">
            <a:latin typeface="Gill Sans MT" charset="0"/>
            <a:ea typeface="Gill Sans MT" charset="0"/>
            <a:cs typeface="Gill Sans MT" charset="0"/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b="1" kern="1200" dirty="0">
            <a:latin typeface="+mn-lt"/>
            <a:ea typeface="Gill Sans MT" charset="0"/>
            <a:cs typeface="Gill Sans MT" charset="0"/>
          </a:endParaRPr>
        </a:p>
      </dsp:txBody>
      <dsp:txXfrm>
        <a:off x="6359335" y="2070575"/>
        <a:ext cx="2607428" cy="237312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F1765C-5197-2047-980E-26866FAF11C1}">
      <dsp:nvSpPr>
        <dsp:cNvPr id="0" name=""/>
        <dsp:cNvSpPr/>
      </dsp:nvSpPr>
      <dsp:spPr>
        <a:xfrm>
          <a:off x="2291620" y="1127300"/>
          <a:ext cx="4954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5489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u="none" kern="1200">
            <a:effectLst/>
            <a:latin typeface="Gill Sans MT" charset="0"/>
            <a:ea typeface="Gill Sans MT" charset="0"/>
            <a:cs typeface="Gill Sans MT" charset="0"/>
          </a:endParaRPr>
        </a:p>
      </dsp:txBody>
      <dsp:txXfrm>
        <a:off x="2526212" y="1170390"/>
        <a:ext cx="26304" cy="5260"/>
      </dsp:txXfrm>
    </dsp:sp>
    <dsp:sp modelId="{0D44310A-22E8-D944-840A-AB7EB09453A9}">
      <dsp:nvSpPr>
        <dsp:cNvPr id="0" name=""/>
        <dsp:cNvSpPr/>
      </dsp:nvSpPr>
      <dsp:spPr>
        <a:xfrm>
          <a:off x="6076" y="486817"/>
          <a:ext cx="2287344" cy="137240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u="none" kern="1200" dirty="0">
              <a:effectLst/>
              <a:latin typeface="Gill Sans MT" charset="0"/>
              <a:ea typeface="Gill Sans MT" charset="0"/>
              <a:cs typeface="Gill Sans MT" charset="0"/>
            </a:rPr>
            <a:t>H</a:t>
          </a:r>
          <a:r>
            <a:rPr lang="en-US" sz="1400" u="none" kern="1200" baseline="30000" dirty="0">
              <a:effectLst/>
              <a:latin typeface="Gill Sans MT" charset="0"/>
              <a:ea typeface="Gill Sans MT" charset="0"/>
              <a:cs typeface="Gill Sans MT" charset="0"/>
            </a:rPr>
            <a:t>+</a:t>
          </a:r>
          <a:r>
            <a:rPr lang="en-US" sz="1400" u="none" kern="1200" baseline="0" dirty="0">
              <a:effectLst/>
              <a:latin typeface="Gill Sans MT" charset="0"/>
              <a:ea typeface="Gill Sans MT" charset="0"/>
              <a:cs typeface="Gill Sans MT" charset="0"/>
            </a:rPr>
            <a:t> is formed inside the cells then secreted into the tubular fluid </a:t>
          </a:r>
          <a:r>
            <a:rPr lang="en-US" sz="1600" kern="1200" dirty="0">
              <a:solidFill>
                <a:srgbClr val="DDE9EC">
                  <a:lumMod val="50000"/>
                </a:srgbClr>
              </a:solidFill>
              <a:latin typeface="+mn-lt"/>
              <a:ea typeface="+mn-ea"/>
              <a:cs typeface="+mn-cs"/>
            </a:rPr>
            <a:t>(through Na+ H+ pump) </a:t>
          </a:r>
        </a:p>
      </dsp:txBody>
      <dsp:txXfrm>
        <a:off x="6076" y="486817"/>
        <a:ext cx="2287344" cy="1372406"/>
      </dsp:txXfrm>
    </dsp:sp>
    <dsp:sp modelId="{426E16E0-8950-EA41-8C9F-7C1A5626BFF2}">
      <dsp:nvSpPr>
        <dsp:cNvPr id="0" name=""/>
        <dsp:cNvSpPr/>
      </dsp:nvSpPr>
      <dsp:spPr>
        <a:xfrm>
          <a:off x="5105053" y="1127300"/>
          <a:ext cx="4954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5489" y="45720"/>
              </a:lnTo>
            </a:path>
          </a:pathLst>
        </a:custGeom>
        <a:noFill/>
        <a:ln w="9525" cap="flat" cmpd="sng" algn="ctr">
          <a:solidFill>
            <a:schemeClr val="accent2">
              <a:hueOff val="-2847830"/>
              <a:satOff val="8321"/>
              <a:lumOff val="-156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u="none" kern="1200">
            <a:effectLst/>
            <a:latin typeface="Gill Sans MT" charset="0"/>
            <a:ea typeface="Gill Sans MT" charset="0"/>
            <a:cs typeface="Gill Sans MT" charset="0"/>
          </a:endParaRPr>
        </a:p>
      </dsp:txBody>
      <dsp:txXfrm>
        <a:off x="5339645" y="1170390"/>
        <a:ext cx="26304" cy="5260"/>
      </dsp:txXfrm>
    </dsp:sp>
    <dsp:sp modelId="{BB8D6130-981E-FC4E-92DC-DA318BA73428}">
      <dsp:nvSpPr>
        <dsp:cNvPr id="0" name=""/>
        <dsp:cNvSpPr/>
      </dsp:nvSpPr>
      <dsp:spPr>
        <a:xfrm>
          <a:off x="2819509" y="486817"/>
          <a:ext cx="2287344" cy="1372406"/>
        </a:xfrm>
        <a:prstGeom prst="rect">
          <a:avLst/>
        </a:prstGeom>
        <a:solidFill>
          <a:schemeClr val="accent2">
            <a:hueOff val="-2135873"/>
            <a:satOff val="6241"/>
            <a:lumOff val="-117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u="none" kern="1200" dirty="0">
              <a:effectLst/>
              <a:latin typeface="Gill Sans MT" charset="0"/>
              <a:ea typeface="Gill Sans MT" charset="0"/>
              <a:cs typeface="Gill Sans MT" charset="0"/>
            </a:rPr>
            <a:t>H</a:t>
          </a:r>
          <a:r>
            <a:rPr lang="en-US" sz="1400" u="none" kern="1200" baseline="30000" dirty="0">
              <a:effectLst/>
              <a:latin typeface="Gill Sans MT" charset="0"/>
              <a:ea typeface="Gill Sans MT" charset="0"/>
              <a:cs typeface="Gill Sans MT" charset="0"/>
            </a:rPr>
            <a:t>+</a:t>
          </a:r>
          <a:r>
            <a:rPr lang="en-US" sz="1400" u="none" kern="1200" baseline="0" dirty="0">
              <a:effectLst/>
              <a:latin typeface="Gill Sans MT" charset="0"/>
              <a:ea typeface="Gill Sans MT" charset="0"/>
              <a:cs typeface="Gill Sans MT" charset="0"/>
            </a:rPr>
            <a:t> Combines with HCO</a:t>
          </a:r>
          <a:r>
            <a:rPr lang="en-US" sz="1400" u="none" kern="1200" baseline="-25000" dirty="0">
              <a:effectLst/>
              <a:latin typeface="Gill Sans MT" charset="0"/>
              <a:ea typeface="Gill Sans MT" charset="0"/>
              <a:cs typeface="Gill Sans MT" charset="0"/>
            </a:rPr>
            <a:t>3</a:t>
          </a:r>
          <a:r>
            <a:rPr lang="en-US" sz="1400" u="none" kern="1200" baseline="30000" dirty="0">
              <a:effectLst/>
              <a:latin typeface="Gill Sans MT" charset="0"/>
              <a:ea typeface="Gill Sans MT" charset="0"/>
              <a:cs typeface="Gill Sans MT" charset="0"/>
            </a:rPr>
            <a:t>-</a:t>
          </a:r>
          <a:r>
            <a:rPr lang="en-US" sz="1400" u="none" kern="1200" baseline="0" dirty="0">
              <a:effectLst/>
              <a:latin typeface="Gill Sans MT" charset="0"/>
              <a:ea typeface="Gill Sans MT" charset="0"/>
              <a:cs typeface="Gill Sans MT" charset="0"/>
            </a:rPr>
            <a:t> in the tubular fluid forming H</a:t>
          </a:r>
          <a:r>
            <a:rPr lang="en-US" sz="1400" u="none" kern="1200" baseline="-25000" dirty="0">
              <a:effectLst/>
              <a:latin typeface="Gill Sans MT" charset="0"/>
              <a:ea typeface="Gill Sans MT" charset="0"/>
              <a:cs typeface="Gill Sans MT" charset="0"/>
            </a:rPr>
            <a:t>2</a:t>
          </a:r>
          <a:r>
            <a:rPr lang="en-US" sz="1400" u="none" kern="1200" baseline="0" dirty="0">
              <a:effectLst/>
              <a:latin typeface="Gill Sans MT" charset="0"/>
              <a:ea typeface="Gill Sans MT" charset="0"/>
              <a:cs typeface="Gill Sans MT" charset="0"/>
            </a:rPr>
            <a:t>CO</a:t>
          </a:r>
          <a:r>
            <a:rPr lang="en-US" sz="1400" u="none" kern="1200" baseline="-25000" dirty="0">
              <a:effectLst/>
              <a:latin typeface="Gill Sans MT" charset="0"/>
              <a:ea typeface="Gill Sans MT" charset="0"/>
              <a:cs typeface="Gill Sans MT" charset="0"/>
            </a:rPr>
            <a:t>3 </a:t>
          </a:r>
          <a:r>
            <a:rPr lang="en-US" sz="1400" u="none" kern="1200" baseline="-25000" dirty="0">
              <a:solidFill>
                <a:srgbClr val="92D050"/>
              </a:solidFill>
              <a:effectLst/>
              <a:latin typeface="Gill Sans MT" charset="0"/>
              <a:ea typeface="Gill Sans MT" charset="0"/>
              <a:cs typeface="Gill Sans MT" charset="0"/>
            </a:rPr>
            <a:t>(</a:t>
          </a:r>
          <a:r>
            <a:rPr lang="en-US" sz="1600" kern="1200" dirty="0">
              <a:solidFill>
                <a:srgbClr val="DDE9EC">
                  <a:lumMod val="50000"/>
                </a:srgbClr>
              </a:solidFill>
              <a:latin typeface="+mn-lt"/>
              <a:ea typeface="+mn-ea"/>
              <a:cs typeface="+mn-cs"/>
            </a:rPr>
            <a:t>unstable</a:t>
          </a:r>
          <a:r>
            <a:rPr lang="en-US" sz="1400" u="none" kern="1200" baseline="-25000" dirty="0">
              <a:solidFill>
                <a:srgbClr val="92D050"/>
              </a:solidFill>
              <a:effectLst/>
              <a:latin typeface="Gill Sans MT" charset="0"/>
              <a:ea typeface="Gill Sans MT" charset="0"/>
              <a:cs typeface="Gill Sans MT" charset="0"/>
            </a:rPr>
            <a:t>)</a:t>
          </a:r>
          <a:endParaRPr lang="en-US" sz="1400" u="none" kern="1200" baseline="30000" dirty="0">
            <a:solidFill>
              <a:srgbClr val="92D050"/>
            </a:solidFill>
            <a:effectLst/>
            <a:latin typeface="Gill Sans MT" charset="0"/>
            <a:ea typeface="Gill Sans MT" charset="0"/>
            <a:cs typeface="Gill Sans MT" charset="0"/>
          </a:endParaRPr>
        </a:p>
      </dsp:txBody>
      <dsp:txXfrm>
        <a:off x="2819509" y="486817"/>
        <a:ext cx="2287344" cy="1372406"/>
      </dsp:txXfrm>
    </dsp:sp>
    <dsp:sp modelId="{3ACC0BEA-083A-EA43-9D49-40213E600FCC}">
      <dsp:nvSpPr>
        <dsp:cNvPr id="0" name=""/>
        <dsp:cNvSpPr/>
      </dsp:nvSpPr>
      <dsp:spPr>
        <a:xfrm>
          <a:off x="2034607" y="1878812"/>
          <a:ext cx="4742007" cy="526807"/>
        </a:xfrm>
        <a:custGeom>
          <a:avLst/>
          <a:gdLst/>
          <a:ahLst/>
          <a:cxnLst/>
          <a:rect l="0" t="0" r="0" b="0"/>
          <a:pathLst>
            <a:path>
              <a:moveTo>
                <a:pt x="4742007" y="0"/>
              </a:moveTo>
              <a:lnTo>
                <a:pt x="4742007" y="280503"/>
              </a:lnTo>
              <a:lnTo>
                <a:pt x="0" y="280503"/>
              </a:lnTo>
              <a:lnTo>
                <a:pt x="0" y="526807"/>
              </a:lnTo>
            </a:path>
          </a:pathLst>
        </a:custGeom>
        <a:noFill/>
        <a:ln w="9525" cap="flat" cmpd="sng" algn="ctr">
          <a:solidFill>
            <a:schemeClr val="accent2">
              <a:hueOff val="-5695660"/>
              <a:satOff val="16641"/>
              <a:lumOff val="-3137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u="none" kern="1200">
            <a:effectLst/>
            <a:latin typeface="Gill Sans MT" charset="0"/>
            <a:ea typeface="Gill Sans MT" charset="0"/>
            <a:cs typeface="Gill Sans MT" charset="0"/>
          </a:endParaRPr>
        </a:p>
      </dsp:txBody>
      <dsp:txXfrm>
        <a:off x="4286244" y="2139586"/>
        <a:ext cx="238732" cy="5260"/>
      </dsp:txXfrm>
    </dsp:sp>
    <dsp:sp modelId="{0E21E267-0E9A-FA46-A653-DD7409AE84BD}">
      <dsp:nvSpPr>
        <dsp:cNvPr id="0" name=""/>
        <dsp:cNvSpPr/>
      </dsp:nvSpPr>
      <dsp:spPr>
        <a:xfrm>
          <a:off x="5632942" y="465428"/>
          <a:ext cx="2287344" cy="1415184"/>
        </a:xfrm>
        <a:prstGeom prst="rect">
          <a:avLst/>
        </a:prstGeom>
        <a:solidFill>
          <a:schemeClr val="accent2">
            <a:hueOff val="-4271745"/>
            <a:satOff val="12481"/>
            <a:lumOff val="-235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u="none" kern="1200" baseline="0" dirty="0">
              <a:effectLst/>
              <a:latin typeface="Gill Sans MT" charset="0"/>
              <a:ea typeface="Gill Sans MT" charset="0"/>
              <a:cs typeface="Gill Sans MT" charset="0"/>
            </a:rPr>
            <a:t>By activity of </a:t>
          </a:r>
          <a:r>
            <a:rPr lang="en-US" sz="1400" u="none" kern="1200" baseline="0" dirty="0">
              <a:solidFill>
                <a:srgbClr val="FF0000"/>
              </a:solidFill>
              <a:effectLst/>
              <a:latin typeface="Gill Sans MT" charset="0"/>
              <a:ea typeface="Gill Sans MT" charset="0"/>
              <a:cs typeface="Gill Sans MT" charset="0"/>
            </a:rPr>
            <a:t>Carbonic Anhydrase enzyme (C.A.) </a:t>
          </a:r>
          <a:r>
            <a:rPr lang="en-US" sz="1400" u="none" kern="1200" baseline="0" dirty="0">
              <a:effectLst/>
              <a:latin typeface="Gill Sans MT" charset="0"/>
              <a:ea typeface="Gill Sans MT" charset="0"/>
              <a:cs typeface="Gill Sans MT" charset="0"/>
            </a:rPr>
            <a:t>in the </a:t>
          </a:r>
          <a:r>
            <a:rPr lang="en-US" sz="1400" b="1" u="none" kern="1200" baseline="0" dirty="0">
              <a:effectLst/>
              <a:latin typeface="Gill Sans MT" charset="0"/>
              <a:ea typeface="Gill Sans MT" charset="0"/>
              <a:cs typeface="Gill Sans MT" charset="0"/>
            </a:rPr>
            <a:t>Tubular cells</a:t>
          </a:r>
          <a:r>
            <a:rPr lang="en-US" sz="1400" b="0" u="none" kern="1200" baseline="0" dirty="0">
              <a:effectLst/>
              <a:latin typeface="Gill Sans MT" charset="0"/>
              <a:ea typeface="Gill Sans MT" charset="0"/>
              <a:cs typeface="Gill Sans MT" charset="0"/>
            </a:rPr>
            <a:t>, </a:t>
          </a:r>
          <a:r>
            <a:rPr lang="en-US" sz="1400" u="none" kern="1200" baseline="0" dirty="0">
              <a:effectLst/>
              <a:latin typeface="Gill Sans MT" charset="0"/>
              <a:ea typeface="Gill Sans MT" charset="0"/>
              <a:cs typeface="Gill Sans MT" charset="0"/>
            </a:rPr>
            <a:t>H</a:t>
          </a:r>
          <a:r>
            <a:rPr lang="en-US" sz="1400" u="none" kern="1200" baseline="-25000" dirty="0">
              <a:effectLst/>
              <a:latin typeface="Gill Sans MT" charset="0"/>
              <a:ea typeface="Gill Sans MT" charset="0"/>
              <a:cs typeface="Gill Sans MT" charset="0"/>
            </a:rPr>
            <a:t>2</a:t>
          </a:r>
          <a:r>
            <a:rPr lang="en-US" sz="1400" u="none" kern="1200" baseline="0" dirty="0">
              <a:effectLst/>
              <a:latin typeface="Gill Sans MT" charset="0"/>
              <a:ea typeface="Gill Sans MT" charset="0"/>
              <a:cs typeface="Gill Sans MT" charset="0"/>
            </a:rPr>
            <a:t>CO</a:t>
          </a:r>
          <a:r>
            <a:rPr lang="en-US" sz="1400" u="none" kern="1200" baseline="-25000" dirty="0">
              <a:effectLst/>
              <a:latin typeface="Gill Sans MT" charset="0"/>
              <a:ea typeface="Gill Sans MT" charset="0"/>
              <a:cs typeface="Gill Sans MT" charset="0"/>
            </a:rPr>
            <a:t>3 </a:t>
          </a:r>
          <a:r>
            <a:rPr lang="en-US" sz="1400" u="none" kern="1200" baseline="0" dirty="0">
              <a:effectLst/>
              <a:latin typeface="Gill Sans MT" charset="0"/>
              <a:ea typeface="Gill Sans MT" charset="0"/>
              <a:cs typeface="Gill Sans MT" charset="0"/>
            </a:rPr>
            <a:t>dissociates into CO</a:t>
          </a:r>
          <a:r>
            <a:rPr lang="en-US" sz="1400" u="none" kern="1200" baseline="-25000" dirty="0">
              <a:effectLst/>
              <a:latin typeface="Gill Sans MT" charset="0"/>
              <a:ea typeface="Gill Sans MT" charset="0"/>
              <a:cs typeface="Gill Sans MT" charset="0"/>
            </a:rPr>
            <a:t>2</a:t>
          </a:r>
          <a:r>
            <a:rPr lang="en-US" sz="1400" u="none" kern="1200" baseline="0" dirty="0">
              <a:effectLst/>
              <a:latin typeface="Gill Sans MT" charset="0"/>
              <a:ea typeface="Gill Sans MT" charset="0"/>
              <a:cs typeface="Gill Sans MT" charset="0"/>
            </a:rPr>
            <a:t> &amp; H</a:t>
          </a:r>
          <a:r>
            <a:rPr lang="en-US" sz="1400" u="none" kern="1200" baseline="-25000" dirty="0">
              <a:effectLst/>
              <a:latin typeface="Gill Sans MT" charset="0"/>
              <a:ea typeface="Gill Sans MT" charset="0"/>
              <a:cs typeface="Gill Sans MT" charset="0"/>
            </a:rPr>
            <a:t>2</a:t>
          </a:r>
          <a:r>
            <a:rPr lang="en-US" sz="1400" u="none" kern="1200" baseline="0" dirty="0">
              <a:effectLst/>
              <a:latin typeface="Gill Sans MT" charset="0"/>
              <a:ea typeface="Gill Sans MT" charset="0"/>
              <a:cs typeface="Gill Sans MT" charset="0"/>
            </a:rPr>
            <a:t>O</a:t>
          </a:r>
          <a:r>
            <a:rPr lang="en-US" sz="1400" b="1" u="none" kern="1200" baseline="0" dirty="0">
              <a:effectLst/>
              <a:latin typeface="Gill Sans MT" charset="0"/>
              <a:ea typeface="Gill Sans MT" charset="0"/>
              <a:cs typeface="Gill Sans MT" charset="0"/>
            </a:rPr>
            <a:t> </a:t>
          </a:r>
        </a:p>
      </dsp:txBody>
      <dsp:txXfrm>
        <a:off x="5632942" y="465428"/>
        <a:ext cx="2287344" cy="1415184"/>
      </dsp:txXfrm>
    </dsp:sp>
    <dsp:sp modelId="{18D43DE6-056E-1743-8DCC-ABC3C28E05DA}">
      <dsp:nvSpPr>
        <dsp:cNvPr id="0" name=""/>
        <dsp:cNvSpPr/>
      </dsp:nvSpPr>
      <dsp:spPr>
        <a:xfrm>
          <a:off x="3176479" y="3169665"/>
          <a:ext cx="109056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090564" y="45720"/>
              </a:lnTo>
            </a:path>
          </a:pathLst>
        </a:custGeom>
        <a:noFill/>
        <a:ln w="9525" cap="flat" cmpd="sng" algn="ctr">
          <a:solidFill>
            <a:schemeClr val="accent2">
              <a:hueOff val="-8543491"/>
              <a:satOff val="24962"/>
              <a:lumOff val="-4706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u="none" kern="1200">
            <a:effectLst/>
          </a:endParaRPr>
        </a:p>
      </dsp:txBody>
      <dsp:txXfrm>
        <a:off x="3693732" y="3212755"/>
        <a:ext cx="56058" cy="5260"/>
      </dsp:txXfrm>
    </dsp:sp>
    <dsp:sp modelId="{D7E0DA23-95A7-D549-8CC5-D062CF1BD914}">
      <dsp:nvSpPr>
        <dsp:cNvPr id="0" name=""/>
        <dsp:cNvSpPr/>
      </dsp:nvSpPr>
      <dsp:spPr>
        <a:xfrm>
          <a:off x="890935" y="2438020"/>
          <a:ext cx="2287344" cy="1554730"/>
        </a:xfrm>
        <a:prstGeom prst="rect">
          <a:avLst/>
        </a:prstGeom>
        <a:solidFill>
          <a:schemeClr val="accent2">
            <a:hueOff val="-6407618"/>
            <a:satOff val="18722"/>
            <a:lumOff val="-352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u="none" kern="1200">
              <a:effectLst/>
              <a:latin typeface="Gill Sans MT" pitchFamily="34" charset="0"/>
            </a:rPr>
            <a:t>CO</a:t>
          </a:r>
          <a:r>
            <a:rPr lang="en-US" sz="1400" u="none" kern="1200" baseline="-25000">
              <a:effectLst/>
              <a:latin typeface="Gill Sans MT" pitchFamily="34" charset="0"/>
            </a:rPr>
            <a:t>2</a:t>
          </a:r>
          <a:r>
            <a:rPr lang="en-US" sz="1400" u="none" kern="1200" baseline="0">
              <a:effectLst/>
              <a:latin typeface="Gill Sans MT" pitchFamily="34" charset="0"/>
            </a:rPr>
            <a:t> Diffuses into the cells Where it combines with H</a:t>
          </a:r>
          <a:r>
            <a:rPr lang="en-US" sz="1400" u="none" kern="1200" baseline="-25000">
              <a:effectLst/>
              <a:latin typeface="Gill Sans MT" pitchFamily="34" charset="0"/>
            </a:rPr>
            <a:t>2</a:t>
          </a:r>
          <a:r>
            <a:rPr lang="en-US" sz="1400" u="none" kern="1200" baseline="0">
              <a:effectLst/>
              <a:latin typeface="Gill Sans MT" pitchFamily="34" charset="0"/>
            </a:rPr>
            <a:t>O (By activity of </a:t>
          </a:r>
          <a:r>
            <a:rPr lang="en-US" sz="1400" b="1" u="none" kern="1200" baseline="0">
              <a:effectLst/>
              <a:latin typeface="Gill Sans MT" pitchFamily="34" charset="0"/>
            </a:rPr>
            <a:t>intracellular </a:t>
          </a:r>
          <a:r>
            <a:rPr lang="en-US" sz="1400" u="none" kern="1200" baseline="0">
              <a:effectLst/>
              <a:latin typeface="Gill Sans MT" pitchFamily="34" charset="0"/>
            </a:rPr>
            <a:t>C.A), Forming H</a:t>
          </a:r>
          <a:r>
            <a:rPr lang="en-US" sz="1400" u="none" kern="1200" baseline="-25000">
              <a:effectLst/>
              <a:latin typeface="Gill Sans MT" pitchFamily="34" charset="0"/>
            </a:rPr>
            <a:t>2</a:t>
          </a:r>
          <a:r>
            <a:rPr lang="en-US" sz="1400" u="none" kern="1200" baseline="0">
              <a:effectLst/>
              <a:latin typeface="Gill Sans MT" pitchFamily="34" charset="0"/>
            </a:rPr>
            <a:t>CO</a:t>
          </a:r>
          <a:r>
            <a:rPr lang="en-US" sz="1400" u="none" kern="1200" baseline="-25000">
              <a:effectLst/>
              <a:latin typeface="Gill Sans MT" pitchFamily="34" charset="0"/>
            </a:rPr>
            <a:t>3</a:t>
          </a:r>
          <a:r>
            <a:rPr lang="en-US" sz="1400" u="none" kern="1200" baseline="0">
              <a:effectLst/>
              <a:latin typeface="Gill Sans MT" pitchFamily="34" charset="0"/>
            </a:rPr>
            <a:t> which dissociates into HCO</a:t>
          </a:r>
          <a:r>
            <a:rPr lang="en-US" sz="1400" u="none" kern="1200" baseline="-25000">
              <a:effectLst/>
              <a:latin typeface="Gill Sans MT" pitchFamily="34" charset="0"/>
            </a:rPr>
            <a:t>3</a:t>
          </a:r>
          <a:r>
            <a:rPr lang="en-US" sz="1400" u="none" kern="1200" baseline="30000">
              <a:effectLst/>
              <a:latin typeface="Gill Sans MT" pitchFamily="34" charset="0"/>
            </a:rPr>
            <a:t>-</a:t>
          </a:r>
          <a:r>
            <a:rPr lang="en-US" sz="1400" u="none" kern="1200" baseline="0">
              <a:effectLst/>
              <a:latin typeface="Gill Sans MT" pitchFamily="34" charset="0"/>
            </a:rPr>
            <a:t> &amp; H</a:t>
          </a:r>
          <a:r>
            <a:rPr lang="en-US" sz="1400" u="none" kern="1200" baseline="30000">
              <a:effectLst/>
              <a:latin typeface="Gill Sans MT" pitchFamily="34" charset="0"/>
            </a:rPr>
            <a:t>+</a:t>
          </a:r>
          <a:endParaRPr lang="en-US" sz="1400" u="none" kern="1200" dirty="0">
            <a:effectLst/>
            <a:latin typeface="Gill Sans MT" pitchFamily="34" charset="0"/>
          </a:endParaRPr>
        </a:p>
      </dsp:txBody>
      <dsp:txXfrm>
        <a:off x="890935" y="2438020"/>
        <a:ext cx="2287344" cy="1554730"/>
      </dsp:txXfrm>
    </dsp:sp>
    <dsp:sp modelId="{33628D25-21A5-BD42-B181-AA6764F23141}">
      <dsp:nvSpPr>
        <dsp:cNvPr id="0" name=""/>
        <dsp:cNvSpPr/>
      </dsp:nvSpPr>
      <dsp:spPr>
        <a:xfrm>
          <a:off x="4299443" y="2438020"/>
          <a:ext cx="2287344" cy="1554730"/>
        </a:xfrm>
        <a:prstGeom prst="rect">
          <a:avLst/>
        </a:prstGeom>
        <a:solidFill>
          <a:schemeClr val="accent2">
            <a:hueOff val="-8543491"/>
            <a:satOff val="24962"/>
            <a:lumOff val="-470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u="none" kern="1200" baseline="0" dirty="0">
              <a:effectLst/>
              <a:latin typeface="Gill Sans MT" pitchFamily="34" charset="0"/>
            </a:rPr>
            <a:t>HCO</a:t>
          </a:r>
          <a:r>
            <a:rPr lang="en-US" sz="1400" u="none" kern="1200" baseline="-25000" dirty="0">
              <a:effectLst/>
              <a:latin typeface="Gill Sans MT" pitchFamily="34" charset="0"/>
            </a:rPr>
            <a:t>3</a:t>
          </a:r>
          <a:r>
            <a:rPr lang="en-US" sz="1400" u="none" kern="1200" baseline="30000" dirty="0">
              <a:effectLst/>
              <a:latin typeface="Gill Sans MT" pitchFamily="34" charset="0"/>
            </a:rPr>
            <a:t>- </a:t>
          </a:r>
          <a:r>
            <a:rPr lang="en-US" sz="1400" u="none" kern="1200" baseline="0" dirty="0">
              <a:effectLst/>
              <a:latin typeface="Gill Sans MT" pitchFamily="34" charset="0"/>
            </a:rPr>
            <a:t> </a:t>
          </a:r>
          <a:r>
            <a:rPr lang="en-US" sz="1400" u="none" kern="1200" baseline="0" dirty="0">
              <a:solidFill>
                <a:srgbClr val="FF0000"/>
              </a:solidFill>
              <a:effectLst/>
              <a:latin typeface="Gill Sans MT" pitchFamily="34" charset="0"/>
            </a:rPr>
            <a:t>passively diffuses </a:t>
          </a:r>
          <a:r>
            <a:rPr lang="en-US" sz="1400" u="none" kern="1200" baseline="0" dirty="0">
              <a:effectLst/>
              <a:latin typeface="Gill Sans MT" pitchFamily="34" charset="0"/>
            </a:rPr>
            <a:t>into the interstitial fluid (then to the blood) </a:t>
          </a:r>
          <a:r>
            <a:rPr lang="en-US" sz="1400" u="none" kern="1200" baseline="0" dirty="0">
              <a:solidFill>
                <a:srgbClr val="FF0000"/>
              </a:solidFill>
              <a:effectLst/>
              <a:latin typeface="Gill Sans MT" pitchFamily="34" charset="0"/>
            </a:rPr>
            <a:t>while H</a:t>
          </a:r>
          <a:r>
            <a:rPr lang="en-US" sz="1400" u="none" kern="1200" baseline="30000" dirty="0">
              <a:solidFill>
                <a:srgbClr val="FF0000"/>
              </a:solidFill>
              <a:effectLst/>
              <a:latin typeface="Gill Sans MT" pitchFamily="34" charset="0"/>
            </a:rPr>
            <a:t>+</a:t>
          </a:r>
          <a:r>
            <a:rPr lang="en-US" sz="1400" u="none" kern="1200" baseline="0" dirty="0">
              <a:solidFill>
                <a:srgbClr val="FF0000"/>
              </a:solidFill>
              <a:effectLst/>
              <a:latin typeface="Gill Sans MT" pitchFamily="34" charset="0"/>
            </a:rPr>
            <a:t> is secreted</a:t>
          </a:r>
          <a:r>
            <a:rPr lang="en-US" sz="1400" u="none" kern="1200" baseline="0" dirty="0">
              <a:effectLst/>
              <a:latin typeface="Gill Sans MT" pitchFamily="34" charset="0"/>
            </a:rPr>
            <a:t> into the tubular fluid to help more reabsorption of HCO</a:t>
          </a:r>
          <a:r>
            <a:rPr lang="en-US" sz="1400" u="none" kern="1200" baseline="-25000" dirty="0">
              <a:effectLst/>
              <a:latin typeface="Gill Sans MT" pitchFamily="34" charset="0"/>
            </a:rPr>
            <a:t>3</a:t>
          </a:r>
          <a:r>
            <a:rPr lang="en-US" sz="1400" u="none" kern="1200" baseline="30000" dirty="0">
              <a:effectLst/>
              <a:latin typeface="Gill Sans MT" pitchFamily="34" charset="0"/>
            </a:rPr>
            <a:t>-</a:t>
          </a:r>
          <a:endParaRPr lang="en-US" sz="1400" u="none" kern="1200" dirty="0">
            <a:effectLst/>
            <a:latin typeface="Gill Sans MT" pitchFamily="34" charset="0"/>
          </a:endParaRPr>
        </a:p>
      </dsp:txBody>
      <dsp:txXfrm>
        <a:off x="4299443" y="2438020"/>
        <a:ext cx="2287344" cy="155473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8FA8F3-1C00-6749-BABD-AB2F42E57C04}">
      <dsp:nvSpPr>
        <dsp:cNvPr id="0" name=""/>
        <dsp:cNvSpPr/>
      </dsp:nvSpPr>
      <dsp:spPr>
        <a:xfrm>
          <a:off x="2272833" y="1930"/>
          <a:ext cx="5907697" cy="63674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Gill Sans MT" pitchFamily="34" charset="0"/>
            </a:rPr>
            <a:t> Factors Affecting HCO</a:t>
          </a:r>
          <a:r>
            <a:rPr lang="en-US" sz="2400" b="1" kern="1200" baseline="-25000" dirty="0">
              <a:latin typeface="Gill Sans MT" pitchFamily="34" charset="0"/>
            </a:rPr>
            <a:t>3</a:t>
          </a:r>
          <a:r>
            <a:rPr lang="en-US" sz="2400" b="1" kern="1200" baseline="30000" dirty="0">
              <a:latin typeface="Gill Sans MT" pitchFamily="34" charset="0"/>
            </a:rPr>
            <a:t>- </a:t>
          </a:r>
          <a:r>
            <a:rPr lang="en-US" sz="2400" b="1" kern="1200" dirty="0">
              <a:latin typeface="Gill Sans MT" pitchFamily="34" charset="0"/>
            </a:rPr>
            <a:t> Reabsorption:</a:t>
          </a:r>
          <a:endParaRPr lang="en-US" sz="2400" b="1" kern="1200" dirty="0">
            <a:latin typeface="Gill Sans MT" pitchFamily="34" charset="0"/>
            <a:ea typeface="+mn-ea"/>
            <a:cs typeface="+mn-cs"/>
          </a:endParaRPr>
        </a:p>
      </dsp:txBody>
      <dsp:txXfrm>
        <a:off x="2291483" y="20580"/>
        <a:ext cx="5870397" cy="599446"/>
      </dsp:txXfrm>
    </dsp:sp>
    <dsp:sp modelId="{0C6E2DED-FE8B-B448-92CC-F68D6F4FF08C}">
      <dsp:nvSpPr>
        <dsp:cNvPr id="0" name=""/>
        <dsp:cNvSpPr/>
      </dsp:nvSpPr>
      <dsp:spPr>
        <a:xfrm>
          <a:off x="2863603" y="638677"/>
          <a:ext cx="590769" cy="6013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1378"/>
              </a:lnTo>
              <a:lnTo>
                <a:pt x="590769" y="601378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AAE9AF-0C62-3D4E-A03F-1936EBFD3F0A}">
      <dsp:nvSpPr>
        <dsp:cNvPr id="0" name=""/>
        <dsp:cNvSpPr/>
      </dsp:nvSpPr>
      <dsp:spPr>
        <a:xfrm>
          <a:off x="3454372" y="797864"/>
          <a:ext cx="4269676" cy="8843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Gill Sans MT" pitchFamily="34" charset="0"/>
            </a:rPr>
            <a:t>Arterial P</a:t>
          </a:r>
          <a:r>
            <a:rPr lang="en-US" sz="2000" kern="1200" baseline="-25000">
              <a:latin typeface="Gill Sans MT" pitchFamily="34" charset="0"/>
            </a:rPr>
            <a:t>CO2</a:t>
          </a:r>
          <a:r>
            <a:rPr lang="en-US" sz="2000" kern="1200">
              <a:latin typeface="Gill Sans MT" pitchFamily="34" charset="0"/>
            </a:rPr>
            <a:t> </a:t>
          </a:r>
          <a:endParaRPr lang="en-US" sz="1800" i="1" kern="1200" dirty="0">
            <a:latin typeface="Gill Sans MT" pitchFamily="34" charset="0"/>
            <a:ea typeface="+mn-ea"/>
            <a:cs typeface="+mn-cs"/>
          </a:endParaRPr>
        </a:p>
      </dsp:txBody>
      <dsp:txXfrm>
        <a:off x="3480275" y="823767"/>
        <a:ext cx="4217870" cy="832577"/>
      </dsp:txXfrm>
    </dsp:sp>
    <dsp:sp modelId="{E9E8F0A2-4967-9F47-8292-4682F21B26FC}">
      <dsp:nvSpPr>
        <dsp:cNvPr id="0" name=""/>
        <dsp:cNvSpPr/>
      </dsp:nvSpPr>
      <dsp:spPr>
        <a:xfrm>
          <a:off x="2863603" y="638677"/>
          <a:ext cx="590769" cy="16599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9912"/>
              </a:lnTo>
              <a:lnTo>
                <a:pt x="590769" y="1659912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1F19E5-C72F-C144-B0D7-E0EB99A50C98}">
      <dsp:nvSpPr>
        <dsp:cNvPr id="0" name=""/>
        <dsp:cNvSpPr/>
      </dsp:nvSpPr>
      <dsp:spPr>
        <a:xfrm>
          <a:off x="3454372" y="1841434"/>
          <a:ext cx="4282513" cy="9143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-2847830"/>
              <a:satOff val="8321"/>
              <a:lumOff val="-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Gill Sans MT" pitchFamily="34" charset="0"/>
            </a:rPr>
            <a:t>Plasma [K</a:t>
          </a:r>
          <a:r>
            <a:rPr lang="en-US" sz="2000" kern="1200" baseline="30000" dirty="0">
              <a:latin typeface="Gill Sans MT" pitchFamily="34" charset="0"/>
            </a:rPr>
            <a:t>+</a:t>
          </a:r>
          <a:r>
            <a:rPr lang="en-US" sz="2000" kern="1200" dirty="0">
              <a:latin typeface="Gill Sans MT" pitchFamily="34" charset="0"/>
            </a:rPr>
            <a:t>]</a:t>
          </a:r>
          <a:endParaRPr lang="en-US" sz="2000" kern="1200" baseline="30000" dirty="0">
            <a:latin typeface="Gill Sans MT" pitchFamily="34" charset="0"/>
          </a:endParaRPr>
        </a:p>
      </dsp:txBody>
      <dsp:txXfrm>
        <a:off x="3481151" y="1868213"/>
        <a:ext cx="4228955" cy="860752"/>
      </dsp:txXfrm>
    </dsp:sp>
    <dsp:sp modelId="{75F43D6A-E3CD-4732-BE58-40CC1D566E7C}">
      <dsp:nvSpPr>
        <dsp:cNvPr id="0" name=""/>
        <dsp:cNvSpPr/>
      </dsp:nvSpPr>
      <dsp:spPr>
        <a:xfrm>
          <a:off x="2863603" y="638677"/>
          <a:ext cx="619234" cy="26874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7465"/>
              </a:lnTo>
              <a:lnTo>
                <a:pt x="619234" y="2687465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30643C-2C95-43D6-87AF-715C4CE95A42}">
      <dsp:nvSpPr>
        <dsp:cNvPr id="0" name=""/>
        <dsp:cNvSpPr/>
      </dsp:nvSpPr>
      <dsp:spPr>
        <a:xfrm>
          <a:off x="3482837" y="2917179"/>
          <a:ext cx="4329103" cy="8179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-5695660"/>
              <a:satOff val="16641"/>
              <a:lumOff val="-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Gill Sans MT" pitchFamily="34" charset="0"/>
            </a:rPr>
            <a:t>Plasma [Cl</a:t>
          </a:r>
          <a:r>
            <a:rPr lang="en-US" sz="2000" kern="1200" baseline="30000" dirty="0">
              <a:latin typeface="Gill Sans MT" pitchFamily="34" charset="0"/>
            </a:rPr>
            <a:t>-</a:t>
          </a:r>
          <a:r>
            <a:rPr lang="en-US" sz="2000" kern="1200" dirty="0">
              <a:latin typeface="Gill Sans MT" pitchFamily="34" charset="0"/>
            </a:rPr>
            <a:t>] </a:t>
          </a:r>
          <a:endParaRPr lang="en-US" sz="2000" kern="1200" dirty="0"/>
        </a:p>
      </dsp:txBody>
      <dsp:txXfrm>
        <a:off x="3506793" y="2941135"/>
        <a:ext cx="4281191" cy="770014"/>
      </dsp:txXfrm>
    </dsp:sp>
    <dsp:sp modelId="{2C4C7731-731F-F448-A5EF-6F82DE529AC9}">
      <dsp:nvSpPr>
        <dsp:cNvPr id="0" name=""/>
        <dsp:cNvSpPr/>
      </dsp:nvSpPr>
      <dsp:spPr>
        <a:xfrm>
          <a:off x="2863603" y="638677"/>
          <a:ext cx="687331" cy="36781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78154"/>
              </a:lnTo>
              <a:lnTo>
                <a:pt x="687331" y="3678154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78432B-3E54-FC4D-9407-6D944BAF55FE}">
      <dsp:nvSpPr>
        <dsp:cNvPr id="0" name=""/>
        <dsp:cNvSpPr/>
      </dsp:nvSpPr>
      <dsp:spPr>
        <a:xfrm>
          <a:off x="3550934" y="3892045"/>
          <a:ext cx="4282513" cy="8495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-8543491"/>
              <a:satOff val="24962"/>
              <a:lumOff val="-4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Gill Sans MT" pitchFamily="34" charset="0"/>
            </a:rPr>
            <a:t>Plasma Aldosterone </a:t>
          </a:r>
          <a:endParaRPr lang="en-US" sz="2000" i="1" kern="1200" dirty="0">
            <a:latin typeface="Gill Sans MT" pitchFamily="34" charset="0"/>
            <a:ea typeface="+mn-ea"/>
            <a:cs typeface="+mn-cs"/>
          </a:endParaRPr>
        </a:p>
      </dsp:txBody>
      <dsp:txXfrm>
        <a:off x="3575817" y="3916928"/>
        <a:ext cx="4232747" cy="7998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A95C3-525D-4F91-BA2A-BE8EDE06AC10}" type="datetimeFigureOut">
              <a:rPr lang="en-US" smtClean="0"/>
              <a:t>5/11/2017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205093-C804-447C-A940-865EF03396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063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7949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5898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3848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1797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39746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47695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55644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63594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05093-C804-447C-A940-865EF0339665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341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05093-C804-447C-A940-865EF033966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785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05093-C804-447C-A940-865EF0339665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670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5177" y="3886200"/>
            <a:ext cx="9141618" cy="990600"/>
          </a:xfrm>
        </p:spPr>
        <p:txBody>
          <a:bodyPr anchor="t" anchorCtr="0"/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5177" y="5124453"/>
            <a:ext cx="9141618" cy="533400"/>
          </a:xfrm>
        </p:spPr>
        <p:txBody>
          <a:bodyPr/>
          <a:lstStyle>
            <a:lvl1pPr marL="0" indent="0" algn="r">
              <a:buNone/>
              <a:defRPr sz="2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507949" indent="0" algn="ctr">
              <a:buNone/>
            </a:lvl2pPr>
            <a:lvl3pPr marL="1015898" indent="0" algn="ctr">
              <a:buNone/>
            </a:lvl3pPr>
            <a:lvl4pPr marL="1523848" indent="0" algn="ctr">
              <a:buNone/>
            </a:lvl4pPr>
            <a:lvl5pPr marL="2031797" indent="0" algn="ctr">
              <a:buNone/>
            </a:lvl5pPr>
            <a:lvl6pPr marL="2539746" indent="0" algn="ctr">
              <a:buNone/>
            </a:lvl6pPr>
            <a:lvl7pPr marL="3047695" indent="0" algn="ctr">
              <a:buNone/>
            </a:lvl7pPr>
            <a:lvl8pPr marL="3555644" indent="0" algn="ctr">
              <a:buNone/>
            </a:lvl8pPr>
            <a:lvl9pPr marL="4063594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532195" y="6355080"/>
            <a:ext cx="3047207" cy="365760"/>
          </a:xfrm>
        </p:spPr>
        <p:txBody>
          <a:bodyPr/>
          <a:lstStyle>
            <a:lvl1pPr>
              <a:defRPr sz="1600"/>
            </a:lvl1pPr>
          </a:lstStyle>
          <a:p>
            <a:fld id="{0913F949-505C-49A5-A9BA-5C8AA7EAB769}" type="datetime1">
              <a:rPr lang="en-US" smtClean="0"/>
              <a:t>5/11/2017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863860" y="6355080"/>
            <a:ext cx="4631754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621132" y="6355080"/>
            <a:ext cx="1625177" cy="365760"/>
          </a:xfrm>
        </p:spPr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206186" y="3648075"/>
            <a:ext cx="975106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3" name="Rectangle 32"/>
          <p:cNvSpPr/>
          <p:nvPr/>
        </p:nvSpPr>
        <p:spPr>
          <a:xfrm>
            <a:off x="1218883" y="5048250"/>
            <a:ext cx="975106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206204" y="3648075"/>
            <a:ext cx="304721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218882" y="5048250"/>
            <a:ext cx="304721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0C720-DC12-44AE-9243-6BBE6FDA51AF}" type="datetime1">
              <a:rPr lang="en-US" smtClean="0"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81"/>
            <a:ext cx="2742486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81"/>
            <a:ext cx="802431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3B9B7-EBEF-46FE-9107-5EDE3947D553}" type="datetime1">
              <a:rPr lang="en-US" smtClean="0"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09460" y="6353175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0" tIns="50795" rIns="101590" bIns="50795" anchor="t" compatLnSpc="1"/>
          <a:lstStyle/>
          <a:p>
            <a:endParaRPr kumimoji="0" lang="en-US" dirty="0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590454" y="6447449"/>
            <a:ext cx="190849" cy="16037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5812560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0" tIns="50795" rIns="101590" bIns="50795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5184" y="3886200"/>
            <a:ext cx="9141619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5184" y="5124450"/>
            <a:ext cx="9141619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532178" y="6355080"/>
            <a:ext cx="3047206" cy="365760"/>
          </a:xfrm>
        </p:spPr>
        <p:txBody>
          <a:bodyPr/>
          <a:lstStyle>
            <a:lvl1pPr>
              <a:defRPr sz="1400"/>
            </a:lvl1pPr>
          </a:lstStyle>
          <a:p>
            <a:fld id="{7158BBD9-96B8-F24C-BA3D-5D90B7566753}" type="datetime1">
              <a:rPr lang="en-US" smtClean="0">
                <a:solidFill>
                  <a:srgbClr val="464653"/>
                </a:solidFill>
              </a:rPr>
              <a:pPr/>
              <a:t>5/11/2017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863857" y="6355080"/>
            <a:ext cx="4631754" cy="365760"/>
          </a:xfrm>
        </p:spPr>
        <p:txBody>
          <a:bodyPr/>
          <a:lstStyle/>
          <a:p>
            <a:r>
              <a:rPr lang="ar-SA" dirty="0">
                <a:solidFill>
                  <a:srgbClr val="464653"/>
                </a:solidFill>
              </a:rPr>
              <a:t>خروج البوتاسيوم</a:t>
            </a: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621121" y="6355080"/>
            <a:ext cx="1625177" cy="365760"/>
          </a:xfrm>
        </p:spPr>
        <p:txBody>
          <a:bodyPr/>
          <a:lstStyle/>
          <a:p>
            <a:fld id="{4929A69E-7D8F-4515-9605-0315ABD4F316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06186" y="3648075"/>
            <a:ext cx="975106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218883" y="5048250"/>
            <a:ext cx="975106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206193" y="3648075"/>
            <a:ext cx="304721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218882" y="5048250"/>
            <a:ext cx="304721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9613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4B0B-2719-3446-B535-E965A7C3EDFC}" type="datetime1">
              <a:rPr lang="en-US" smtClean="0">
                <a:solidFill>
                  <a:srgbClr val="464653"/>
                </a:solidFill>
              </a:rPr>
              <a:pPr/>
              <a:t>5/11/2017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>
                <a:solidFill>
                  <a:srgbClr val="464653"/>
                </a:solidFill>
              </a:rPr>
              <a:t>خروج البوتاسيوم</a:t>
            </a: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448" y="1219200"/>
            <a:ext cx="10969943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31842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184" y="2971800"/>
            <a:ext cx="9141619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6750" y="4267200"/>
            <a:ext cx="9040045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32178" y="6355080"/>
            <a:ext cx="3047206" cy="365760"/>
          </a:xfrm>
        </p:spPr>
        <p:txBody>
          <a:bodyPr/>
          <a:lstStyle/>
          <a:p>
            <a:fld id="{C6888400-FA99-314B-BEFD-3828E0312FE7}" type="datetime1">
              <a:rPr lang="en-US" smtClean="0">
                <a:solidFill>
                  <a:srgbClr val="DDE9EC"/>
                </a:solidFill>
              </a:rPr>
              <a:pPr/>
              <a:t>5/11/2017</a:t>
            </a:fld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3857" y="6355080"/>
            <a:ext cx="4631754" cy="365760"/>
          </a:xfrm>
        </p:spPr>
        <p:txBody>
          <a:bodyPr/>
          <a:lstStyle/>
          <a:p>
            <a:r>
              <a:rPr lang="ar-SA" dirty="0">
                <a:solidFill>
                  <a:srgbClr val="DDE9EC"/>
                </a:solidFill>
              </a:rPr>
              <a:t>خروج البوتاسيوم</a:t>
            </a:r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26092" y="6355080"/>
            <a:ext cx="2027408" cy="365760"/>
          </a:xfrm>
        </p:spPr>
        <p:txBody>
          <a:bodyPr/>
          <a:lstStyle/>
          <a:p>
            <a:fld id="{4929A69E-7D8F-4515-9605-0315ABD4F316}" type="slidenum">
              <a:rPr lang="en-US" smtClean="0">
                <a:solidFill>
                  <a:srgbClr val="DDE9EC"/>
                </a:solidFill>
              </a:rPr>
              <a:pPr/>
              <a:t>‹#›</a:t>
            </a:fld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8883" y="2819400"/>
            <a:ext cx="975106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8882" y="2819400"/>
            <a:ext cx="304721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1808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8" y="228600"/>
            <a:ext cx="10969943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8FC85-8B52-3A45-B43E-255D2F752733}" type="datetime1">
              <a:rPr lang="en-US" smtClean="0">
                <a:solidFill>
                  <a:srgbClr val="464653"/>
                </a:solidFill>
              </a:rPr>
              <a:pPr/>
              <a:t>5/11/2017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>
                <a:solidFill>
                  <a:srgbClr val="464653"/>
                </a:solidFill>
              </a:rPr>
              <a:t>خروج البوتاسيوم</a:t>
            </a: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441" y="1219200"/>
            <a:ext cx="5387461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4655" y="1216152"/>
            <a:ext cx="5387461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855632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8" y="228600"/>
            <a:ext cx="10969943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9" y="1285875"/>
            <a:ext cx="5385514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5987" y="1295400"/>
            <a:ext cx="5387630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89184-E8D0-8C49-B3F1-56EF569C4FEC}" type="datetime1">
              <a:rPr lang="en-US" smtClean="0">
                <a:solidFill>
                  <a:srgbClr val="464653"/>
                </a:solidFill>
              </a:rPr>
              <a:pPr/>
              <a:t>5/11/2017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>
                <a:solidFill>
                  <a:srgbClr val="464653"/>
                </a:solidFill>
              </a:rPr>
              <a:t>خروج البوتاسيوم</a:t>
            </a: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441" y="2133600"/>
            <a:ext cx="5383398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5986" y="2133600"/>
            <a:ext cx="5383398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447988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8" y="228600"/>
            <a:ext cx="10969943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DCB05-41DF-4544-B6FD-995B9B89C18D}" type="datetime1">
              <a:rPr lang="en-US" smtClean="0">
                <a:solidFill>
                  <a:srgbClr val="464653"/>
                </a:solidFill>
              </a:rPr>
              <a:pPr/>
              <a:t>5/11/2017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>
                <a:solidFill>
                  <a:srgbClr val="464653"/>
                </a:solidFill>
              </a:rPr>
              <a:t>خروج البوتاسيوم</a:t>
            </a: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438" y="6447459"/>
            <a:ext cx="190849" cy="16037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5744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3C735-62E0-2546-A2FD-62FD57D747BD}" type="datetime1">
              <a:rPr lang="en-US" smtClean="0">
                <a:solidFill>
                  <a:srgbClr val="464653"/>
                </a:solidFill>
              </a:rPr>
              <a:pPr/>
              <a:t>5/11/2017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>
                <a:solidFill>
                  <a:srgbClr val="464653"/>
                </a:solidFill>
              </a:rPr>
              <a:t>خروج البوتاسيوم</a:t>
            </a: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609448" y="6353175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438" y="6447459"/>
            <a:ext cx="190849" cy="16037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3290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11" y="304800"/>
            <a:ext cx="3351927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430611" y="1219203"/>
            <a:ext cx="3351927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7C586-6EF4-824C-A059-CFB683D7118C}" type="datetime1">
              <a:rPr lang="en-US" smtClean="0">
                <a:solidFill>
                  <a:srgbClr val="464653"/>
                </a:solidFill>
              </a:rPr>
              <a:pPr/>
              <a:t>5/11/2017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>
                <a:solidFill>
                  <a:srgbClr val="464653"/>
                </a:solidFill>
              </a:rPr>
              <a:t>خروج البوتاسيوم</a:t>
            </a: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448" y="6353175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5217888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438" y="6447459"/>
            <a:ext cx="190849" cy="16037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06294" y="304800"/>
            <a:ext cx="7618016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95310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99A-4B87-4D69-A7AD-2135E617C58D}" type="datetime1">
              <a:rPr lang="en-US" smtClean="0"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460" y="1219200"/>
            <a:ext cx="10969943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8" y="500856"/>
            <a:ext cx="10969943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448" y="1905000"/>
            <a:ext cx="10969943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8" y="1219200"/>
            <a:ext cx="10969943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3612B-F6ED-7647-A1E5-BB2684808146}" type="datetime1">
              <a:rPr lang="en-US" smtClean="0">
                <a:solidFill>
                  <a:srgbClr val="DDE9EC"/>
                </a:solidFill>
              </a:rPr>
              <a:pPr/>
              <a:t>5/11/2017</a:t>
            </a:fld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>
                <a:solidFill>
                  <a:srgbClr val="DDE9EC"/>
                </a:solidFill>
              </a:rPr>
              <a:t>خروج البوتاسيوم</a:t>
            </a:r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>
                <a:solidFill>
                  <a:srgbClr val="DDE9EC"/>
                </a:solidFill>
              </a:rPr>
              <a:pPr/>
              <a:t>‹#›</a:t>
            </a:fld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448" y="6353175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438" y="6447459"/>
            <a:ext cx="190849" cy="16037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448" y="500856"/>
            <a:ext cx="243777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1666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CE1A9-40D5-CB48-B5E9-6C25DBD57021}" type="datetime1">
              <a:rPr lang="en-US" smtClean="0">
                <a:solidFill>
                  <a:srgbClr val="464653"/>
                </a:solidFill>
              </a:rPr>
              <a:pPr/>
              <a:t>5/11/2017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>
                <a:solidFill>
                  <a:srgbClr val="464653"/>
                </a:solidFill>
              </a:rPr>
              <a:t>خروج البوتاسيوم</a:t>
            </a: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7094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54"/>
            <a:ext cx="2742486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54"/>
            <a:ext cx="802431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994A2-BACB-274B-9F04-199B86E9F8AA}" type="datetime1">
              <a:rPr lang="en-US" smtClean="0">
                <a:solidFill>
                  <a:srgbClr val="464653"/>
                </a:solidFill>
              </a:rPr>
              <a:pPr/>
              <a:t>5/11/2017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>
                <a:solidFill>
                  <a:srgbClr val="464653"/>
                </a:solidFill>
              </a:rPr>
              <a:t>خروج البوتاسيوم</a:t>
            </a: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09448" y="6353175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590438" y="6447459"/>
            <a:ext cx="190849" cy="16037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5812560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51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177" y="2971803"/>
            <a:ext cx="9141618" cy="1066800"/>
          </a:xfrm>
        </p:spPr>
        <p:txBody>
          <a:bodyPr anchor="t" anchorCtr="0"/>
          <a:lstStyle>
            <a:lvl1pPr algn="r">
              <a:buNone/>
              <a:defRPr sz="36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6753" y="4267200"/>
            <a:ext cx="9040045" cy="1143000"/>
          </a:xfrm>
        </p:spPr>
        <p:txBody>
          <a:bodyPr anchor="t" anchorCtr="0"/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32195" y="6355080"/>
            <a:ext cx="3047207" cy="365760"/>
          </a:xfrm>
        </p:spPr>
        <p:txBody>
          <a:bodyPr/>
          <a:lstStyle/>
          <a:p>
            <a:fld id="{13BCAABC-0083-4558-BD3E-E213F47F580C}" type="datetime1">
              <a:rPr lang="en-US" smtClean="0"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3860" y="6355080"/>
            <a:ext cx="4631754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26095" y="6355080"/>
            <a:ext cx="2027408" cy="365760"/>
          </a:xfrm>
        </p:spPr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18883" y="2819400"/>
            <a:ext cx="975106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1218882" y="2819400"/>
            <a:ext cx="304721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60" y="228600"/>
            <a:ext cx="10969943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9BD8-F43F-4F4A-9712-C32578EEC8F8}" type="datetime1">
              <a:rPr lang="en-US" smtClean="0"/>
              <a:t>5/11/2017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442" y="1219200"/>
            <a:ext cx="5387461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4658" y="1216155"/>
            <a:ext cx="5387461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60" y="228600"/>
            <a:ext cx="10969943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60" y="1285875"/>
            <a:ext cx="5385514" cy="685800"/>
          </a:xfrm>
          <a:noFill/>
          <a:ln>
            <a:noFill/>
          </a:ln>
        </p:spPr>
        <p:txBody>
          <a:bodyPr lIns="101590" anchor="b" anchorCtr="0">
            <a:noAutofit/>
          </a:bodyPr>
          <a:lstStyle>
            <a:lvl1pPr marL="0" indent="0">
              <a:buNone/>
              <a:defRPr sz="2700" b="1">
                <a:solidFill>
                  <a:schemeClr val="accent2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5990" y="1295400"/>
            <a:ext cx="5387630" cy="685800"/>
          </a:xfrm>
          <a:noFill/>
          <a:ln>
            <a:noFill/>
          </a:ln>
        </p:spPr>
        <p:txBody>
          <a:bodyPr lIns="101590" anchor="b" anchorCtr="0"/>
          <a:lstStyle>
            <a:lvl1pPr marL="0" indent="0">
              <a:buNone/>
              <a:defRPr sz="2700" b="1">
                <a:solidFill>
                  <a:schemeClr val="accent2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BBD9B-FB65-4512-B226-A267B89893CD}" type="datetime1">
              <a:rPr lang="en-US" smtClean="0"/>
              <a:t>5/11/2017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462" y="2133600"/>
            <a:ext cx="5383397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6004" y="2133600"/>
            <a:ext cx="5383397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60" y="228600"/>
            <a:ext cx="10969943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8513D-2C2F-481B-B49D-4ED5F0B98A06}" type="datetime1">
              <a:rPr lang="en-US" smtClean="0"/>
              <a:t>5/11/2017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454" y="6447449"/>
            <a:ext cx="190849" cy="16037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C0A81-C7E1-4C84-AA25-9616F335CBC3}" type="datetime1">
              <a:rPr lang="en-US" smtClean="0"/>
              <a:t>5/11/2017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609460" y="6353175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0" tIns="50795" rIns="101590" bIns="50795" anchor="t" compatLnSpc="1"/>
          <a:lstStyle/>
          <a:p>
            <a:endParaRPr kumimoji="0"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454" y="6447449"/>
            <a:ext cx="190849" cy="16037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25" y="304800"/>
            <a:ext cx="3351927" cy="838200"/>
          </a:xfrm>
        </p:spPr>
        <p:txBody>
          <a:bodyPr anchor="b" anchorCtr="0">
            <a:noAutofit/>
          </a:bodyPr>
          <a:lstStyle>
            <a:lvl1pPr algn="l">
              <a:buNone/>
              <a:defRPr sz="22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430625" y="1219213"/>
            <a:ext cx="3351927" cy="4843463"/>
          </a:xfrm>
        </p:spPr>
        <p:txBody>
          <a:bodyPr/>
          <a:lstStyle>
            <a:lvl1pPr marL="0" indent="0">
              <a:lnSpc>
                <a:spcPts val="2444"/>
              </a:lnSpc>
              <a:spcAft>
                <a:spcPts val="1111"/>
              </a:spcAft>
              <a:buNone/>
              <a:defRPr sz="1800">
                <a:solidFill>
                  <a:schemeClr val="tx2"/>
                </a:solidFill>
              </a:defRPr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FFE9B-C467-4500-911F-EB066E6458F3}" type="datetime1">
              <a:rPr lang="en-US" smtClean="0"/>
              <a:t>5/11/2017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460" y="6353175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0" tIns="50795" rIns="101590" bIns="50795" anchor="t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5217889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0" tIns="50795" rIns="101590" bIns="50795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454" y="6447449"/>
            <a:ext cx="190849" cy="16037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06294" y="304803"/>
            <a:ext cx="7618016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60" y="500856"/>
            <a:ext cx="10969943" cy="674688"/>
          </a:xfrm>
          <a:ln>
            <a:solidFill>
              <a:schemeClr val="accent1"/>
            </a:solidFill>
          </a:ln>
        </p:spPr>
        <p:txBody>
          <a:bodyPr lIns="304770" anchor="ctr"/>
          <a:lstStyle>
            <a:lvl1pPr algn="r">
              <a:buNone/>
              <a:defRPr sz="22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460" y="1905000"/>
            <a:ext cx="10969943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67"/>
              </a:spcBef>
              <a:buNone/>
              <a:defRPr sz="36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60" y="1219200"/>
            <a:ext cx="10969943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292B-EAD1-4F54-95E3-BE47A2A44626}" type="datetime1">
              <a:rPr lang="en-US" smtClean="0"/>
              <a:t>5/11/2017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460" y="6353175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0" tIns="50795" rIns="101590" bIns="50795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454" y="6447449"/>
            <a:ext cx="190849" cy="16037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9460" y="500856"/>
            <a:ext cx="243777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460" y="152400"/>
            <a:ext cx="10969943" cy="990600"/>
          </a:xfrm>
          <a:prstGeom prst="rect">
            <a:avLst/>
          </a:prstGeom>
        </p:spPr>
        <p:txBody>
          <a:bodyPr vert="horz" lIns="101590" tIns="50795" rIns="101590" bIns="50795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460" y="1219200"/>
            <a:ext cx="10969943" cy="4910328"/>
          </a:xfrm>
          <a:prstGeom prst="rect">
            <a:avLst/>
          </a:prstGeom>
        </p:spPr>
        <p:txBody>
          <a:bodyPr vert="horz" lIns="101590" tIns="50795" rIns="101590" bIns="50795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532195" y="6356350"/>
            <a:ext cx="3051269" cy="365760"/>
          </a:xfrm>
          <a:prstGeom prst="rect">
            <a:avLst/>
          </a:prstGeom>
        </p:spPr>
        <p:txBody>
          <a:bodyPr vert="horz" lIns="101590" tIns="50795" rIns="101590" bIns="50795"/>
          <a:lstStyle>
            <a:lvl1pPr algn="l" eaLnBrk="1" latinLnBrk="0" hangingPunct="1">
              <a:defRPr kumimoji="0" sz="1600">
                <a:solidFill>
                  <a:schemeClr val="tx2"/>
                </a:solidFill>
              </a:defRPr>
            </a:lvl1pPr>
          </a:lstStyle>
          <a:p>
            <a:fld id="{F8F8016E-CF0A-4A5A-B6EA-F667F63DFDEA}" type="datetime1">
              <a:rPr lang="en-US" smtClean="0"/>
              <a:t>5/11/2017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863876" y="6356350"/>
            <a:ext cx="4672382" cy="365760"/>
          </a:xfrm>
          <a:prstGeom prst="rect">
            <a:avLst/>
          </a:prstGeom>
        </p:spPr>
        <p:txBody>
          <a:bodyPr vert="horz" lIns="101590" tIns="50795" rIns="101590" bIns="50795"/>
          <a:lstStyle>
            <a:lvl1pPr algn="r" eaLnBrk="1" latinLnBrk="0" hangingPunct="1">
              <a:defRPr kumimoji="0" sz="16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6669" y="6356350"/>
            <a:ext cx="2640913" cy="365760"/>
          </a:xfrm>
          <a:prstGeom prst="rect">
            <a:avLst/>
          </a:prstGeom>
        </p:spPr>
        <p:txBody>
          <a:bodyPr vert="horz" lIns="101590" tIns="50795" rIns="101590" bIns="50795"/>
          <a:lstStyle>
            <a:lvl1pPr algn="l" eaLnBrk="1" latinLnBrk="0" hangingPunct="1">
              <a:defRPr kumimoji="0" sz="1600">
                <a:solidFill>
                  <a:schemeClr val="tx2"/>
                </a:solidFill>
              </a:defRPr>
            </a:lvl1pPr>
          </a:lstStyle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609460" y="6353175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0" tIns="50795" rIns="101590" bIns="50795" anchor="t" compatLnSpc="1"/>
          <a:lstStyle/>
          <a:p>
            <a:endParaRPr kumimoji="0" lang="en-US" dirty="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609460" y="1143000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0" tIns="50795" rIns="101590" bIns="50795" anchor="t" compatLnSpc="1"/>
          <a:lstStyle/>
          <a:p>
            <a:endParaRPr kumimoji="0" lang="en-US" dirty="0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590454" y="6447449"/>
            <a:ext cx="190849" cy="16037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4770" indent="-304770" algn="l" rtl="0" eaLnBrk="1" latinLnBrk="0" hangingPunct="1">
        <a:spcBef>
          <a:spcPts val="667"/>
        </a:spcBef>
        <a:buClr>
          <a:schemeClr val="accent1"/>
        </a:buClr>
        <a:buSzPct val="76000"/>
        <a:buFont typeface="Wingdings 3"/>
        <a:buChar char="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39" indent="-304770" algn="l" rtl="0" eaLnBrk="1" latinLnBrk="0" hangingPunct="1">
        <a:spcBef>
          <a:spcPts val="556"/>
        </a:spcBef>
        <a:buClr>
          <a:schemeClr val="accent2"/>
        </a:buClr>
        <a:buSzPct val="76000"/>
        <a:buFont typeface="Wingdings 3"/>
        <a:buChar char=""/>
        <a:defRPr kumimoji="0"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914309" indent="-253975" algn="l" rtl="0" eaLnBrk="1" latinLnBrk="0" hangingPunct="1">
        <a:spcBef>
          <a:spcPts val="556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078" indent="-253975" algn="l" rtl="0" eaLnBrk="1" latinLnBrk="0" hangingPunct="1">
        <a:spcBef>
          <a:spcPts val="444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848" indent="-253975" algn="l" rtl="0" eaLnBrk="1" latinLnBrk="0" hangingPunct="1">
        <a:spcBef>
          <a:spcPts val="333"/>
        </a:spcBef>
        <a:buClr>
          <a:schemeClr val="accent2"/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617" indent="-203180" algn="l" rtl="0" eaLnBrk="1" latinLnBrk="0" hangingPunct="1">
        <a:spcBef>
          <a:spcPts val="333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8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2031797" indent="-203180" algn="l" rtl="0" eaLnBrk="1" latinLnBrk="0" hangingPunct="1">
        <a:spcBef>
          <a:spcPts val="333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234976" indent="-203180" algn="l" rtl="0" eaLnBrk="1" latinLnBrk="0" hangingPunct="1">
        <a:spcBef>
          <a:spcPts val="333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438156" indent="-203180" algn="l" rtl="0" eaLnBrk="1" latinLnBrk="0" hangingPunct="1">
        <a:spcBef>
          <a:spcPts val="333"/>
        </a:spcBef>
        <a:buClr>
          <a:srgbClr val="9FB8CD"/>
        </a:buClr>
        <a:buSzPct val="75000"/>
        <a:buFont typeface="Wingdings 3"/>
        <a:buChar char=""/>
        <a:defRPr kumimoji="0" lang="en-US" sz="13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79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1589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238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3179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397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476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556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6359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448" y="152400"/>
            <a:ext cx="10969943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448" y="1219200"/>
            <a:ext cx="10969943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532185" y="6356350"/>
            <a:ext cx="3051269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914400"/>
            <a:fld id="{D158F633-9764-2845-A074-813977D81419}" type="datetime1">
              <a:rPr lang="en-US" smtClean="0">
                <a:solidFill>
                  <a:srgbClr val="464653"/>
                </a:solidFill>
              </a:rPr>
              <a:pPr defTabSz="914400"/>
              <a:t>5/11/2017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863857" y="6356350"/>
            <a:ext cx="4672383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914400"/>
            <a:r>
              <a:rPr lang="ar-SA" dirty="0">
                <a:solidFill>
                  <a:srgbClr val="464653"/>
                </a:solidFill>
              </a:rPr>
              <a:t>خروج البوتاسيوم</a:t>
            </a: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6651" y="6356350"/>
            <a:ext cx="2640912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914400"/>
            <a:fld id="{4929A69E-7D8F-4515-9605-0315ABD4F316}" type="slidenum">
              <a:rPr lang="en-US" smtClean="0">
                <a:solidFill>
                  <a:srgbClr val="464653"/>
                </a:solidFill>
              </a:rPr>
              <a:pPr defTabSz="914400"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609448" y="6353175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609448" y="1143000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590438" y="6447459"/>
            <a:ext cx="190849" cy="16037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723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4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18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Physiology436@gmail.co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docs.google.com/document/d/1LoawAdvXBg92MWvPPuFp3LEG0jDWJYd6_cMBV_9aNww/edit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11.emf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2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7208" y="2132856"/>
            <a:ext cx="7770376" cy="1470025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Tubular Reabsorption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80335" y="5183474"/>
            <a:ext cx="7481067" cy="720080"/>
          </a:xfrm>
        </p:spPr>
        <p:txBody>
          <a:bodyPr>
            <a:normAutofit/>
          </a:bodyPr>
          <a:lstStyle/>
          <a:p>
            <a:pPr algn="ctr"/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Physiology Team 436 – Renal Block Lecture 5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710919" y="3212976"/>
            <a:ext cx="6982957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C:\Users\user\AppData\Local\Microsoft\Windows\INetCache\IE\K75KFYI6\IMG_70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31" y="364439"/>
            <a:ext cx="1655753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631079" y="3617729"/>
            <a:ext cx="64790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63"/>
            <a:r>
              <a:rPr lang="en-US" sz="1600" dirty="0">
                <a:solidFill>
                  <a:srgbClr val="FF0000"/>
                </a:solidFill>
              </a:rPr>
              <a:t>Red: very important.</a:t>
            </a:r>
          </a:p>
          <a:p>
            <a:pPr defTabSz="914363"/>
            <a:r>
              <a:rPr lang="en-US" sz="1600" dirty="0">
                <a:solidFill>
                  <a:srgbClr val="DDE9EC">
                    <a:lumMod val="50000"/>
                  </a:srgbClr>
                </a:solidFill>
              </a:rPr>
              <a:t>Green:  Doctor’s notes.</a:t>
            </a:r>
          </a:p>
          <a:p>
            <a:pPr defTabSz="914363"/>
            <a:r>
              <a:rPr lang="en-US" sz="1600" dirty="0">
                <a:solidFill>
                  <a:srgbClr val="C76B9B"/>
                </a:solidFill>
              </a:rPr>
              <a:t>Pink:  formulas. </a:t>
            </a:r>
            <a:endParaRPr lang="en-US" sz="1600" dirty="0">
              <a:solidFill>
                <a:srgbClr val="DDE9EC">
                  <a:lumMod val="50000"/>
                </a:srgbClr>
              </a:solidFill>
            </a:endParaRPr>
          </a:p>
          <a:p>
            <a:pPr defTabSz="914363"/>
            <a:r>
              <a:rPr lang="en-US" sz="1600" dirty="0">
                <a:solidFill>
                  <a:srgbClr val="FADA7A">
                    <a:lumMod val="75000"/>
                  </a:srgbClr>
                </a:solidFill>
              </a:rPr>
              <a:t>Yellow:  numbers.</a:t>
            </a:r>
          </a:p>
          <a:p>
            <a:pPr defTabSz="914363"/>
            <a:r>
              <a:rPr lang="en-US" sz="1600" dirty="0">
                <a:solidFill>
                  <a:prstClr val="white">
                    <a:lumMod val="65000"/>
                  </a:prstClr>
                </a:solidFill>
              </a:rPr>
              <a:t>Gray: notes and explanation.</a:t>
            </a:r>
          </a:p>
        </p:txBody>
      </p:sp>
      <p:pic>
        <p:nvPicPr>
          <p:cNvPr id="10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954" y="364440"/>
            <a:ext cx="1795082" cy="1099403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>
                <a:solidFill>
                  <a:srgbClr val="464653"/>
                </a:solidFill>
              </a:rPr>
              <a:pPr/>
              <a:t>1</a:t>
            </a:fld>
            <a:endParaRPr lang="en-US" dirty="0">
              <a:solidFill>
                <a:srgbClr val="46465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52" y="1936081"/>
            <a:ext cx="1583709" cy="12976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l="11157" r="11157"/>
          <a:stretch/>
        </p:blipFill>
        <p:spPr>
          <a:xfrm>
            <a:off x="9915954" y="1675808"/>
            <a:ext cx="1795083" cy="160917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02727" y="6400800"/>
            <a:ext cx="73993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For further understanding please check our “Extra Notes” file which contains extra explanation for reference books.</a:t>
            </a:r>
          </a:p>
        </p:txBody>
      </p:sp>
    </p:spTree>
    <p:extLst>
      <p:ext uri="{BB962C8B-B14F-4D97-AF65-F5344CB8AC3E}">
        <p14:creationId xmlns:p14="http://schemas.microsoft.com/office/powerpoint/2010/main" val="1775357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60" y="-70929"/>
            <a:ext cx="10969943" cy="990600"/>
          </a:xfrm>
        </p:spPr>
        <p:txBody>
          <a:bodyPr/>
          <a:lstStyle/>
          <a:p>
            <a:r>
              <a:rPr lang="en-US" b="1" dirty="0"/>
              <a:t>PCT Na+ Reabsorption: </a:t>
            </a:r>
            <a:r>
              <a:rPr lang="en-US" i="1" dirty="0"/>
              <a:t>Late stage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7828" y="6364297"/>
            <a:ext cx="8014047" cy="365760"/>
          </a:xfrm>
        </p:spPr>
        <p:txBody>
          <a:bodyPr/>
          <a:lstStyle/>
          <a:p>
            <a:fld id="{4929A69E-7D8F-4515-9605-0315ABD4F316}" type="slidenum">
              <a:rPr lang="en-US" smtClean="0"/>
              <a:t>10</a:t>
            </a:fld>
            <a:r>
              <a:rPr lang="en-US" dirty="0"/>
              <a:t>                             NHE = Na-H+ Exchanger , Don’t forget we are talking about the Cl-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460" y="1287690"/>
            <a:ext cx="10969943" cy="4937760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Late Proximal</a:t>
            </a:r>
            <a:r>
              <a:rPr lang="en-US" sz="2000" b="1" dirty="0"/>
              <a:t> Convoluted Tubule: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Na+ Reabsorbed mainly with Cl- , Why ?</a:t>
            </a:r>
          </a:p>
          <a:p>
            <a:r>
              <a:rPr lang="en-US" sz="1600" b="1" dirty="0"/>
              <a:t>- </a:t>
            </a:r>
            <a:r>
              <a:rPr lang="en-US" sz="1600" dirty="0"/>
              <a:t>Due to different transport mechanisms in late PCT.</a:t>
            </a:r>
          </a:p>
          <a:p>
            <a:r>
              <a:rPr lang="en-US" sz="1600" b="1" dirty="0"/>
              <a:t>- </a:t>
            </a:r>
            <a:r>
              <a:rPr lang="en-US" sz="1600" dirty="0"/>
              <a:t>Lack of organic molecules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420666101"/>
              </p:ext>
            </p:extLst>
          </p:nvPr>
        </p:nvGraphicFramePr>
        <p:xfrm>
          <a:off x="5121888" y="1246878"/>
          <a:ext cx="7207718" cy="4913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621804" y="4917279"/>
            <a:ext cx="4820046" cy="1166762"/>
            <a:chOff x="2033059" y="2338007"/>
            <a:chExt cx="6940010" cy="2106331"/>
          </a:xfrm>
          <a:solidFill>
            <a:schemeClr val="accent2"/>
          </a:solidFill>
        </p:grpSpPr>
        <p:sp>
          <p:nvSpPr>
            <p:cNvPr id="8" name="Freeform 7"/>
            <p:cNvSpPr/>
            <p:nvPr/>
          </p:nvSpPr>
          <p:spPr>
            <a:xfrm>
              <a:off x="2033059" y="2413661"/>
              <a:ext cx="2692096" cy="2030677"/>
            </a:xfrm>
            <a:custGeom>
              <a:avLst/>
              <a:gdLst>
                <a:gd name="connsiteX0" fmla="*/ 0 w 3384462"/>
                <a:gd name="connsiteY0" fmla="*/ 203068 h 2030677"/>
                <a:gd name="connsiteX1" fmla="*/ 203068 w 3384462"/>
                <a:gd name="connsiteY1" fmla="*/ 0 h 2030677"/>
                <a:gd name="connsiteX2" fmla="*/ 3181394 w 3384462"/>
                <a:gd name="connsiteY2" fmla="*/ 0 h 2030677"/>
                <a:gd name="connsiteX3" fmla="*/ 3384462 w 3384462"/>
                <a:gd name="connsiteY3" fmla="*/ 203068 h 2030677"/>
                <a:gd name="connsiteX4" fmla="*/ 3384462 w 3384462"/>
                <a:gd name="connsiteY4" fmla="*/ 1827609 h 2030677"/>
                <a:gd name="connsiteX5" fmla="*/ 3181394 w 3384462"/>
                <a:gd name="connsiteY5" fmla="*/ 2030677 h 2030677"/>
                <a:gd name="connsiteX6" fmla="*/ 203068 w 3384462"/>
                <a:gd name="connsiteY6" fmla="*/ 2030677 h 2030677"/>
                <a:gd name="connsiteX7" fmla="*/ 0 w 3384462"/>
                <a:gd name="connsiteY7" fmla="*/ 1827609 h 2030677"/>
                <a:gd name="connsiteX8" fmla="*/ 0 w 3384462"/>
                <a:gd name="connsiteY8" fmla="*/ 203068 h 2030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4462" h="2030677">
                  <a:moveTo>
                    <a:pt x="0" y="203068"/>
                  </a:moveTo>
                  <a:cubicBezTo>
                    <a:pt x="0" y="90917"/>
                    <a:pt x="90917" y="0"/>
                    <a:pt x="203068" y="0"/>
                  </a:cubicBezTo>
                  <a:lnTo>
                    <a:pt x="3181394" y="0"/>
                  </a:lnTo>
                  <a:cubicBezTo>
                    <a:pt x="3293545" y="0"/>
                    <a:pt x="3384462" y="90917"/>
                    <a:pt x="3384462" y="203068"/>
                  </a:cubicBezTo>
                  <a:lnTo>
                    <a:pt x="3384462" y="1827609"/>
                  </a:lnTo>
                  <a:cubicBezTo>
                    <a:pt x="3384462" y="1939760"/>
                    <a:pt x="3293545" y="2030677"/>
                    <a:pt x="3181394" y="2030677"/>
                  </a:cubicBezTo>
                  <a:lnTo>
                    <a:pt x="203068" y="2030677"/>
                  </a:lnTo>
                  <a:cubicBezTo>
                    <a:pt x="90917" y="2030677"/>
                    <a:pt x="0" y="1939760"/>
                    <a:pt x="0" y="1827609"/>
                  </a:cubicBezTo>
                  <a:lnTo>
                    <a:pt x="0" y="203068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1396" tIns="181396" rIns="181396" bIns="181396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>
                  <a:solidFill>
                    <a:srgbClr val="FF0000"/>
                  </a:solidFill>
                </a:rPr>
                <a:t>1-Transcellular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4798128" y="3009325"/>
              <a:ext cx="717505" cy="839346"/>
            </a:xfrm>
            <a:custGeom>
              <a:avLst/>
              <a:gdLst>
                <a:gd name="connsiteX0" fmla="*/ 0 w 717505"/>
                <a:gd name="connsiteY0" fmla="*/ 167869 h 839346"/>
                <a:gd name="connsiteX1" fmla="*/ 358753 w 717505"/>
                <a:gd name="connsiteY1" fmla="*/ 167869 h 839346"/>
                <a:gd name="connsiteX2" fmla="*/ 358753 w 717505"/>
                <a:gd name="connsiteY2" fmla="*/ 0 h 839346"/>
                <a:gd name="connsiteX3" fmla="*/ 717505 w 717505"/>
                <a:gd name="connsiteY3" fmla="*/ 419673 h 839346"/>
                <a:gd name="connsiteX4" fmla="*/ 358753 w 717505"/>
                <a:gd name="connsiteY4" fmla="*/ 839346 h 839346"/>
                <a:gd name="connsiteX5" fmla="*/ 358753 w 717505"/>
                <a:gd name="connsiteY5" fmla="*/ 671477 h 839346"/>
                <a:gd name="connsiteX6" fmla="*/ 0 w 717505"/>
                <a:gd name="connsiteY6" fmla="*/ 671477 h 839346"/>
                <a:gd name="connsiteX7" fmla="*/ 0 w 717505"/>
                <a:gd name="connsiteY7" fmla="*/ 167869 h 839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7505" h="839346">
                  <a:moveTo>
                    <a:pt x="0" y="167869"/>
                  </a:moveTo>
                  <a:lnTo>
                    <a:pt x="358753" y="167869"/>
                  </a:lnTo>
                  <a:lnTo>
                    <a:pt x="358753" y="0"/>
                  </a:lnTo>
                  <a:lnTo>
                    <a:pt x="717505" y="419673"/>
                  </a:lnTo>
                  <a:lnTo>
                    <a:pt x="358753" y="839346"/>
                  </a:lnTo>
                  <a:lnTo>
                    <a:pt x="358753" y="671477"/>
                  </a:lnTo>
                  <a:lnTo>
                    <a:pt x="0" y="671477"/>
                  </a:lnTo>
                  <a:lnTo>
                    <a:pt x="0" y="167869"/>
                  </a:lnTo>
                  <a:close/>
                </a:path>
              </a:pathLst>
            </a:cu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67869" rIns="215251" bIns="167869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800" kern="120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5588607" y="2338007"/>
              <a:ext cx="3384462" cy="2030677"/>
            </a:xfrm>
            <a:custGeom>
              <a:avLst/>
              <a:gdLst>
                <a:gd name="connsiteX0" fmla="*/ 0 w 3384462"/>
                <a:gd name="connsiteY0" fmla="*/ 203068 h 2030677"/>
                <a:gd name="connsiteX1" fmla="*/ 203068 w 3384462"/>
                <a:gd name="connsiteY1" fmla="*/ 0 h 2030677"/>
                <a:gd name="connsiteX2" fmla="*/ 3181394 w 3384462"/>
                <a:gd name="connsiteY2" fmla="*/ 0 h 2030677"/>
                <a:gd name="connsiteX3" fmla="*/ 3384462 w 3384462"/>
                <a:gd name="connsiteY3" fmla="*/ 203068 h 2030677"/>
                <a:gd name="connsiteX4" fmla="*/ 3384462 w 3384462"/>
                <a:gd name="connsiteY4" fmla="*/ 1827609 h 2030677"/>
                <a:gd name="connsiteX5" fmla="*/ 3181394 w 3384462"/>
                <a:gd name="connsiteY5" fmla="*/ 2030677 h 2030677"/>
                <a:gd name="connsiteX6" fmla="*/ 203068 w 3384462"/>
                <a:gd name="connsiteY6" fmla="*/ 2030677 h 2030677"/>
                <a:gd name="connsiteX7" fmla="*/ 0 w 3384462"/>
                <a:gd name="connsiteY7" fmla="*/ 1827609 h 2030677"/>
                <a:gd name="connsiteX8" fmla="*/ 0 w 3384462"/>
                <a:gd name="connsiteY8" fmla="*/ 203068 h 2030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4462" h="2030677">
                  <a:moveTo>
                    <a:pt x="0" y="203068"/>
                  </a:moveTo>
                  <a:cubicBezTo>
                    <a:pt x="0" y="90917"/>
                    <a:pt x="90917" y="0"/>
                    <a:pt x="203068" y="0"/>
                  </a:cubicBezTo>
                  <a:lnTo>
                    <a:pt x="3181394" y="0"/>
                  </a:lnTo>
                  <a:cubicBezTo>
                    <a:pt x="3293545" y="0"/>
                    <a:pt x="3384462" y="90917"/>
                    <a:pt x="3384462" y="203068"/>
                  </a:cubicBezTo>
                  <a:lnTo>
                    <a:pt x="3384462" y="1827609"/>
                  </a:lnTo>
                  <a:cubicBezTo>
                    <a:pt x="3384462" y="1939760"/>
                    <a:pt x="3293545" y="2030677"/>
                    <a:pt x="3181394" y="2030677"/>
                  </a:cubicBezTo>
                  <a:lnTo>
                    <a:pt x="203068" y="2030677"/>
                  </a:lnTo>
                  <a:cubicBezTo>
                    <a:pt x="90917" y="2030677"/>
                    <a:pt x="0" y="1939760"/>
                    <a:pt x="0" y="1827609"/>
                  </a:cubicBezTo>
                  <a:lnTo>
                    <a:pt x="0" y="203068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1396" tIns="181396" rIns="181396" bIns="181396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>
                  <a:solidFill>
                    <a:srgbClr val="FF0000"/>
                  </a:solidFill>
                </a:rPr>
                <a:t>Na+ entry using NHE &amp; 1 or 2 Cl- -anion antiporters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38924" y="2688203"/>
            <a:ext cx="43760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63"/>
            <a:r>
              <a:rPr lang="en-US" sz="1400" dirty="0">
                <a:solidFill>
                  <a:srgbClr val="DDE9EC">
                    <a:lumMod val="50000"/>
                  </a:srgbClr>
                </a:solidFill>
              </a:rPr>
              <a:t>Differentiae between the early and the late:</a:t>
            </a:r>
          </a:p>
          <a:p>
            <a:pPr defTabSz="914363"/>
            <a:r>
              <a:rPr lang="en-US" sz="1400" dirty="0">
                <a:solidFill>
                  <a:srgbClr val="DDE9EC">
                    <a:lumMod val="50000"/>
                  </a:srgbClr>
                </a:solidFill>
              </a:rPr>
              <a:t>-    This one is with Cl- .</a:t>
            </a:r>
          </a:p>
          <a:p>
            <a:pPr marL="285750" indent="-285750" defTabSz="914363">
              <a:buFontTx/>
              <a:buChar char="-"/>
            </a:pPr>
            <a:r>
              <a:rPr lang="en-US" sz="1400" dirty="0">
                <a:solidFill>
                  <a:srgbClr val="DDE9EC">
                    <a:lumMod val="50000"/>
                  </a:srgbClr>
                </a:solidFill>
              </a:rPr>
              <a:t>May be Transcellular or </a:t>
            </a:r>
            <a:r>
              <a:rPr lang="en-US" sz="1400" dirty="0" err="1">
                <a:solidFill>
                  <a:srgbClr val="DDE9EC">
                    <a:lumMod val="50000"/>
                  </a:srgbClr>
                </a:solidFill>
              </a:rPr>
              <a:t>Paracellular</a:t>
            </a:r>
            <a:r>
              <a:rPr lang="en-US" sz="1400" dirty="0">
                <a:solidFill>
                  <a:srgbClr val="DDE9EC">
                    <a:lumMod val="50000"/>
                  </a:srgbClr>
                </a:solidFill>
              </a:rPr>
              <a:t> 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182644" y="3549918"/>
            <a:ext cx="45182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63"/>
            <a:r>
              <a:rPr lang="en-US" sz="1400" dirty="0">
                <a:solidFill>
                  <a:srgbClr val="DDE9EC">
                    <a:lumMod val="50000"/>
                  </a:srgbClr>
                </a:solidFill>
              </a:rPr>
              <a:t>Conc. Of cl will favor the reabsorption into blood.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36714" y="6042774"/>
            <a:ext cx="23346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363">
              <a:buFontTx/>
              <a:buChar char="-"/>
            </a:pPr>
            <a:r>
              <a:rPr lang="en-US" sz="1600" dirty="0">
                <a:solidFill>
                  <a:srgbClr val="DDE9EC">
                    <a:lumMod val="50000"/>
                  </a:srgbClr>
                </a:solidFill>
              </a:rPr>
              <a:t>Cl- drags Na+ with it.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5028" y="794486"/>
            <a:ext cx="42042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DDE9EC">
                    <a:lumMod val="50000"/>
                  </a:srgbClr>
                </a:solidFill>
              </a:rPr>
              <a:t>Late = related to Cl-, the reason </a:t>
            </a:r>
            <a:r>
              <a:rPr lang="en-US" sz="1600">
                <a:solidFill>
                  <a:srgbClr val="DDE9EC">
                    <a:lumMod val="50000"/>
                  </a:srgbClr>
                </a:solidFill>
              </a:rPr>
              <a:t>isn’t important.</a:t>
            </a:r>
            <a:endParaRPr lang="en-US" sz="1600" dirty="0">
              <a:solidFill>
                <a:srgbClr val="DDE9EC">
                  <a:lumMod val="50000"/>
                </a:srgbClr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5483773" y="4844005"/>
            <a:ext cx="2350611" cy="1271402"/>
          </a:xfrm>
          <a:custGeom>
            <a:avLst/>
            <a:gdLst>
              <a:gd name="connsiteX0" fmla="*/ 0 w 3384462"/>
              <a:gd name="connsiteY0" fmla="*/ 203068 h 2030677"/>
              <a:gd name="connsiteX1" fmla="*/ 203068 w 3384462"/>
              <a:gd name="connsiteY1" fmla="*/ 0 h 2030677"/>
              <a:gd name="connsiteX2" fmla="*/ 3181394 w 3384462"/>
              <a:gd name="connsiteY2" fmla="*/ 0 h 2030677"/>
              <a:gd name="connsiteX3" fmla="*/ 3384462 w 3384462"/>
              <a:gd name="connsiteY3" fmla="*/ 203068 h 2030677"/>
              <a:gd name="connsiteX4" fmla="*/ 3384462 w 3384462"/>
              <a:gd name="connsiteY4" fmla="*/ 1827609 h 2030677"/>
              <a:gd name="connsiteX5" fmla="*/ 3181394 w 3384462"/>
              <a:gd name="connsiteY5" fmla="*/ 2030677 h 2030677"/>
              <a:gd name="connsiteX6" fmla="*/ 203068 w 3384462"/>
              <a:gd name="connsiteY6" fmla="*/ 2030677 h 2030677"/>
              <a:gd name="connsiteX7" fmla="*/ 0 w 3384462"/>
              <a:gd name="connsiteY7" fmla="*/ 1827609 h 2030677"/>
              <a:gd name="connsiteX8" fmla="*/ 0 w 3384462"/>
              <a:gd name="connsiteY8" fmla="*/ 203068 h 2030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84462" h="2030677">
                <a:moveTo>
                  <a:pt x="0" y="203068"/>
                </a:moveTo>
                <a:cubicBezTo>
                  <a:pt x="0" y="90917"/>
                  <a:pt x="90917" y="0"/>
                  <a:pt x="203068" y="0"/>
                </a:cubicBezTo>
                <a:lnTo>
                  <a:pt x="3181394" y="0"/>
                </a:lnTo>
                <a:cubicBezTo>
                  <a:pt x="3293545" y="0"/>
                  <a:pt x="3384462" y="90917"/>
                  <a:pt x="3384462" y="203068"/>
                </a:cubicBezTo>
                <a:lnTo>
                  <a:pt x="3384462" y="1827609"/>
                </a:lnTo>
                <a:cubicBezTo>
                  <a:pt x="3384462" y="1939760"/>
                  <a:pt x="3293545" y="2030677"/>
                  <a:pt x="3181394" y="2030677"/>
                </a:cubicBezTo>
                <a:lnTo>
                  <a:pt x="203068" y="2030677"/>
                </a:lnTo>
                <a:cubicBezTo>
                  <a:pt x="90917" y="2030677"/>
                  <a:pt x="0" y="1939760"/>
                  <a:pt x="0" y="1827609"/>
                </a:cubicBezTo>
                <a:lnTo>
                  <a:pt x="0" y="203068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1396" tIns="181396" rIns="181396" bIns="181396" numCol="1" spcCol="1270" anchor="ctr" anchorCtr="0">
            <a:noAutofit/>
          </a:bodyPr>
          <a:lstStyle/>
          <a:p>
            <a:pPr algn="ctr"/>
            <a:r>
              <a:rPr lang="en-US" altLang="en-US" sz="1400" dirty="0">
                <a:solidFill>
                  <a:srgbClr val="FF0000"/>
                </a:solidFill>
                <a:ea typeface="MS PGothic" charset="-128"/>
              </a:rPr>
              <a:t>Secreted H</a:t>
            </a:r>
            <a:r>
              <a:rPr lang="en-US" altLang="en-US" sz="1400" baseline="30000" dirty="0">
                <a:solidFill>
                  <a:srgbClr val="FF0000"/>
                </a:solidFill>
                <a:ea typeface="MS PGothic" charset="-128"/>
              </a:rPr>
              <a:t>+</a:t>
            </a:r>
            <a:r>
              <a:rPr lang="en-US" altLang="en-US" sz="1400" dirty="0">
                <a:solidFill>
                  <a:srgbClr val="FF0000"/>
                </a:solidFill>
                <a:ea typeface="MS PGothic" charset="-128"/>
              </a:rPr>
              <a:t> &amp; anion combine in the tubular fluid &amp; reenter the cell.</a:t>
            </a:r>
          </a:p>
          <a:p>
            <a:pPr algn="ctr"/>
            <a:r>
              <a:rPr lang="en-US" altLang="en-US" sz="1400" dirty="0">
                <a:solidFill>
                  <a:srgbClr val="FF0000"/>
                </a:solidFill>
                <a:ea typeface="MS PGothic" charset="-128"/>
              </a:rPr>
              <a:t> Anions involved: OH</a:t>
            </a:r>
            <a:r>
              <a:rPr lang="en-US" altLang="en-US" sz="1400" baseline="30000" dirty="0">
                <a:solidFill>
                  <a:srgbClr val="FF0000"/>
                </a:solidFill>
                <a:ea typeface="MS PGothic" charset="-128"/>
              </a:rPr>
              <a:t>-</a:t>
            </a:r>
            <a:r>
              <a:rPr lang="en-US" altLang="en-US" sz="1400" dirty="0">
                <a:solidFill>
                  <a:srgbClr val="FF0000"/>
                </a:solidFill>
                <a:ea typeface="MS PGothic" charset="-128"/>
              </a:rPr>
              <a:t>, </a:t>
            </a:r>
            <a:r>
              <a:rPr lang="en-US" altLang="en-US" sz="1400" dirty="0" err="1">
                <a:solidFill>
                  <a:srgbClr val="FF0000"/>
                </a:solidFill>
                <a:ea typeface="MS PGothic" charset="-128"/>
              </a:rPr>
              <a:t>formate</a:t>
            </a:r>
            <a:r>
              <a:rPr lang="en-US" altLang="en-US" sz="1400" dirty="0">
                <a:solidFill>
                  <a:srgbClr val="FF0000"/>
                </a:solidFill>
                <a:ea typeface="MS PGothic" charset="-128"/>
              </a:rPr>
              <a:t>, oxalate, sulfate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17720" y="8366760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8299" y="3557767"/>
            <a:ext cx="3290222" cy="129270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037598" y="4511921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only in males slides</a:t>
            </a:r>
          </a:p>
        </p:txBody>
      </p:sp>
    </p:spTree>
    <p:extLst>
      <p:ext uri="{BB962C8B-B14F-4D97-AF65-F5344CB8AC3E}">
        <p14:creationId xmlns:p14="http://schemas.microsoft.com/office/powerpoint/2010/main" val="1756931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b="1" dirty="0">
                <a:latin typeface="Bookman Old Style (Headings)"/>
              </a:rPr>
              <a:t>Urea Reabsorption</a:t>
            </a:r>
            <a:r>
              <a:rPr lang="en-US" b="1" dirty="0">
                <a:latin typeface="Bookman Old Style (Headings)"/>
              </a:rPr>
              <a:t>  </a:t>
            </a:r>
            <a:endParaRPr lang="en-US" dirty="0">
              <a:latin typeface="Bookman Old Style (Headings)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6651" y="6356350"/>
            <a:ext cx="10781084" cy="365760"/>
          </a:xfrm>
        </p:spPr>
        <p:txBody>
          <a:bodyPr/>
          <a:lstStyle/>
          <a:p>
            <a:fld id="{4929A69E-7D8F-4515-9605-0315ABD4F316}" type="slidenum">
              <a:rPr lang="en-US" smtClean="0">
                <a:solidFill>
                  <a:srgbClr val="464653"/>
                </a:solidFill>
              </a:rPr>
              <a:pPr/>
              <a:t>11</a:t>
            </a:fld>
            <a:r>
              <a:rPr lang="en-US" dirty="0">
                <a:solidFill>
                  <a:srgbClr val="464653"/>
                </a:solidFill>
              </a:rPr>
              <a:t>    </a:t>
            </a:r>
            <a:r>
              <a:rPr lang="en-US" dirty="0">
                <a:solidFill>
                  <a:srgbClr val="FF0000"/>
                </a:solidFill>
              </a:rPr>
              <a:t>VERY IMPORTANT     </a:t>
            </a:r>
            <a:r>
              <a:rPr lang="en-US" dirty="0">
                <a:solidFill>
                  <a:schemeClr val="tx1"/>
                </a:solidFill>
              </a:rPr>
              <a:t>CD= collecting duct   </a:t>
            </a:r>
          </a:p>
        </p:txBody>
      </p:sp>
      <p:sp>
        <p:nvSpPr>
          <p:cNvPr id="5" name="Rounded Rectangle 11"/>
          <p:cNvSpPr/>
          <p:nvPr/>
        </p:nvSpPr>
        <p:spPr>
          <a:xfrm>
            <a:off x="637317" y="1484784"/>
            <a:ext cx="6825247" cy="59259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Rectangle 5"/>
          <p:cNvSpPr/>
          <p:nvPr/>
        </p:nvSpPr>
        <p:spPr>
          <a:xfrm>
            <a:off x="-71412" y="1586469"/>
            <a:ext cx="82222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latin typeface="Gill Sans MT (Body)"/>
              </a:rPr>
              <a:t> Normal plasma level of urea 2.5-6.5 </a:t>
            </a:r>
            <a:r>
              <a:rPr lang="en-US" dirty="0" err="1">
                <a:latin typeface="Gill Sans MT (Body)"/>
              </a:rPr>
              <a:t>mM</a:t>
            </a:r>
            <a:r>
              <a:rPr lang="en-US" dirty="0">
                <a:latin typeface="Gill Sans MT (Body)"/>
              </a:rPr>
              <a:t>/L (15-39 mg/100ml).</a:t>
            </a:r>
          </a:p>
        </p:txBody>
      </p:sp>
      <p:sp>
        <p:nvSpPr>
          <p:cNvPr id="7" name="مستطيل 1"/>
          <p:cNvSpPr>
            <a:spLocks noGrp="1"/>
          </p:cNvSpPr>
          <p:nvPr>
            <p:ph sz="quarter" idx="1"/>
          </p:nvPr>
        </p:nvSpPr>
        <p:spPr>
          <a:xfrm>
            <a:off x="627792" y="1790838"/>
            <a:ext cx="10969943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US" b="1" dirty="0">
              <a:latin typeface="Gill Sans MT" panose="020B0502020104020203" pitchFamily="34" charset="0"/>
            </a:endParaRPr>
          </a:p>
          <a:p>
            <a:pPr>
              <a:defRPr/>
            </a:pPr>
            <a:r>
              <a:rPr lang="en-US" sz="2000" b="1" dirty="0">
                <a:solidFill>
                  <a:srgbClr val="002060"/>
                </a:solidFill>
                <a:latin typeface="Gill Sans MT (Body)"/>
              </a:rPr>
              <a:t> Mechanism of urea reabsorption:</a:t>
            </a:r>
          </a:p>
        </p:txBody>
      </p:sp>
      <p:sp>
        <p:nvSpPr>
          <p:cNvPr id="8" name="Rectangle 7"/>
          <p:cNvSpPr/>
          <p:nvPr/>
        </p:nvSpPr>
        <p:spPr>
          <a:xfrm>
            <a:off x="609448" y="2718596"/>
            <a:ext cx="721315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/>
              <a:t>  </a:t>
            </a:r>
            <a:r>
              <a:rPr lang="en-US" dirty="0">
                <a:latin typeface="Gill Sans MT (Body)"/>
              </a:rPr>
              <a:t>About </a:t>
            </a:r>
            <a:r>
              <a:rPr lang="en-US" dirty="0">
                <a:solidFill>
                  <a:srgbClr val="FF0000"/>
                </a:solidFill>
                <a:latin typeface="Gill Sans MT (Body)"/>
              </a:rPr>
              <a:t>40-70%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(Body)"/>
              </a:rPr>
              <a:t> </a:t>
            </a:r>
            <a:r>
              <a:rPr lang="en-US" dirty="0">
                <a:latin typeface="Gill Sans MT (Body)"/>
              </a:rPr>
              <a:t>of filtered load of urea is reabsorbed in </a:t>
            </a:r>
            <a:r>
              <a:rPr lang="en-US" sz="1600" dirty="0">
                <a:solidFill>
                  <a:srgbClr val="DDE9EC">
                    <a:lumMod val="50000"/>
                  </a:srgbClr>
                </a:solidFill>
              </a:rPr>
              <a:t>(areas of reabsorption)</a:t>
            </a:r>
            <a:r>
              <a:rPr lang="en-US" sz="1600" dirty="0">
                <a:solidFill>
                  <a:srgbClr val="C76B9B"/>
                </a:solidFill>
              </a:rPr>
              <a:t>:</a:t>
            </a:r>
          </a:p>
          <a:p>
            <a:pPr>
              <a:defRPr/>
            </a:pPr>
            <a:r>
              <a:rPr lang="en-US" b="1" dirty="0">
                <a:solidFill>
                  <a:srgbClr val="FF0000"/>
                </a:solidFill>
                <a:latin typeface="Gill Sans MT (Body)"/>
              </a:rPr>
              <a:t>-  </a:t>
            </a:r>
            <a:r>
              <a:rPr lang="en-US" dirty="0">
                <a:solidFill>
                  <a:srgbClr val="FF0000"/>
                </a:solidFill>
                <a:latin typeface="Gill Sans MT (Body)"/>
              </a:rPr>
              <a:t>Second half of PCT</a:t>
            </a:r>
            <a:r>
              <a:rPr lang="en-US" dirty="0">
                <a:latin typeface="Gill Sans MT (Body)"/>
              </a:rPr>
              <a:t>.</a:t>
            </a:r>
          </a:p>
          <a:p>
            <a:pPr>
              <a:defRPr/>
            </a:pPr>
            <a:r>
              <a:rPr lang="en-US" b="1" dirty="0">
                <a:solidFill>
                  <a:srgbClr val="FF0000"/>
                </a:solidFill>
                <a:latin typeface="Gill Sans MT (Body)"/>
              </a:rPr>
              <a:t>-  </a:t>
            </a:r>
            <a:r>
              <a:rPr lang="en-US" dirty="0">
                <a:solidFill>
                  <a:srgbClr val="FF0000"/>
                </a:solidFill>
                <a:latin typeface="Gill Sans MT (Body)"/>
              </a:rPr>
              <a:t>Medullary CT and CD </a:t>
            </a:r>
            <a:r>
              <a:rPr lang="en-US" i="1" dirty="0">
                <a:solidFill>
                  <a:srgbClr val="FF0000"/>
                </a:solidFill>
                <a:latin typeface="Gill Sans MT (Body)"/>
              </a:rPr>
              <a:t>(ADH dependent</a:t>
            </a:r>
            <a:r>
              <a:rPr lang="en-US" dirty="0">
                <a:solidFill>
                  <a:srgbClr val="FF0000"/>
                </a:solidFill>
                <a:latin typeface="Gill Sans MT (Body)"/>
              </a:rPr>
              <a:t>).</a:t>
            </a:r>
          </a:p>
          <a:p>
            <a:pPr>
              <a:defRPr/>
            </a:pPr>
            <a:endParaRPr lang="en-US" b="1" dirty="0">
              <a:latin typeface="Gill Sans MT (Body)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>
                <a:latin typeface="Gill Sans MT (Body)"/>
              </a:rPr>
              <a:t>Due to water reabsorption in the first half of PCT, the conc. of urea is increased in the second half and urea is reabsorbed by simple diffusion </a:t>
            </a:r>
            <a:r>
              <a:rPr lang="en-US" i="1" dirty="0">
                <a:latin typeface="Gill Sans MT (Body)"/>
              </a:rPr>
              <a:t>(downhill</a:t>
            </a:r>
            <a:r>
              <a:rPr lang="en-US" sz="1600" i="1" dirty="0">
                <a:latin typeface="Gill Sans MT (Body)"/>
              </a:rPr>
              <a:t>).</a:t>
            </a:r>
          </a:p>
        </p:txBody>
      </p:sp>
      <p:sp>
        <p:nvSpPr>
          <p:cNvPr id="9" name="مستطيل 3"/>
          <p:cNvSpPr/>
          <p:nvPr/>
        </p:nvSpPr>
        <p:spPr>
          <a:xfrm>
            <a:off x="652125" y="5397929"/>
            <a:ext cx="7686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1200" dirty="0">
                <a:solidFill>
                  <a:schemeClr val="bg1">
                    <a:lumMod val="50000"/>
                  </a:schemeClr>
                </a:solidFill>
              </a:rPr>
              <a:t>فقد الماء زاد من تركيز اليوريا مما أدى إلى سهولة انتقاله إلى الدم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(passive diffusion) </a:t>
            </a:r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8888"/>
          <a:stretch>
            <a:fillRect/>
          </a:stretch>
        </p:blipFill>
        <p:spPr bwMode="auto">
          <a:xfrm>
            <a:off x="7832130" y="1790838"/>
            <a:ext cx="4219770" cy="4245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4113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b="1" dirty="0">
                <a:latin typeface="Bookman Old Style (Headings)"/>
                <a:ea typeface="MS PGothic" panose="020B0600070205080204" pitchFamily="34" charset="-128"/>
              </a:rPr>
              <a:t>Water reabsorption</a:t>
            </a:r>
            <a:endParaRPr lang="en-US" dirty="0">
              <a:latin typeface="Bookman Old Style (Headings)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>
                <a:solidFill>
                  <a:srgbClr val="464653"/>
                </a:solidFill>
              </a:rPr>
              <a:pPr/>
              <a:t>12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2325" y="1317041"/>
            <a:ext cx="10937066" cy="4628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dirty="0">
                <a:solidFill>
                  <a:srgbClr val="002060"/>
                </a:solidFill>
                <a:latin typeface="Gill Sans MT (Body)"/>
              </a:rPr>
              <a:t>PCT</a:t>
            </a:r>
            <a:r>
              <a:rPr lang="en-US" altLang="en-US" dirty="0">
                <a:latin typeface="Gill Sans MT (Body)"/>
              </a:rPr>
              <a:t> cells </a:t>
            </a:r>
            <a:r>
              <a:rPr lang="en-US" altLang="en-US" i="1" dirty="0">
                <a:solidFill>
                  <a:srgbClr val="FF0000"/>
                </a:solidFill>
                <a:latin typeface="Gill Sans MT (Body)"/>
              </a:rPr>
              <a:t>permeable</a:t>
            </a:r>
            <a:r>
              <a:rPr lang="en-US" altLang="en-US" dirty="0">
                <a:latin typeface="Gill Sans MT (Body)"/>
              </a:rPr>
              <a:t> to water.</a:t>
            </a:r>
          </a:p>
          <a:p>
            <a:endParaRPr lang="en-US" altLang="en-US" sz="1600" dirty="0">
              <a:latin typeface="Gill Sans MT (Body)"/>
            </a:endParaRPr>
          </a:p>
          <a:p>
            <a:r>
              <a:rPr lang="en-US" altLang="en-US" b="1" dirty="0">
                <a:solidFill>
                  <a:srgbClr val="002060"/>
                </a:solidFill>
                <a:latin typeface="Gill Sans MT (Body)"/>
              </a:rPr>
              <a:t>PCT</a:t>
            </a:r>
            <a:r>
              <a:rPr lang="en-US" altLang="en-US" sz="1600" dirty="0">
                <a:latin typeface="Gill Sans MT (Body)"/>
              </a:rPr>
              <a:t> </a:t>
            </a:r>
            <a:r>
              <a:rPr lang="en-US" altLang="en-US" sz="1600" dirty="0">
                <a:solidFill>
                  <a:srgbClr val="DDE9EC">
                    <a:lumMod val="50000"/>
                  </a:srgbClr>
                </a:solidFill>
              </a:rPr>
              <a:t>Passively</a:t>
            </a:r>
            <a:r>
              <a:rPr lang="en-US" altLang="en-US" sz="1600" dirty="0">
                <a:latin typeface="Gill Sans MT (Body)"/>
              </a:rPr>
              <a:t> reabsorbs </a:t>
            </a:r>
            <a:r>
              <a:rPr lang="en-US" altLang="en-US" sz="1600" dirty="0">
                <a:solidFill>
                  <a:srgbClr val="FF0000"/>
                </a:solidFill>
                <a:latin typeface="Gill Sans MT (Body)"/>
              </a:rPr>
              <a:t>67% </a:t>
            </a:r>
            <a:r>
              <a:rPr lang="en-US" altLang="en-US" sz="1600" dirty="0">
                <a:latin typeface="Gill Sans MT (Body)"/>
              </a:rPr>
              <a:t>of filtered water.</a:t>
            </a:r>
          </a:p>
          <a:p>
            <a:endParaRPr lang="en-US" altLang="en-US" sz="1600" dirty="0">
              <a:latin typeface="Gill Sans MT (Body)"/>
            </a:endParaRPr>
          </a:p>
          <a:p>
            <a:r>
              <a:rPr lang="en-US" altLang="en-US" b="1" dirty="0" err="1">
                <a:solidFill>
                  <a:srgbClr val="002060"/>
                </a:solidFill>
                <a:latin typeface="Gill Sans MT (Body)"/>
              </a:rPr>
              <a:t>Transtubular</a:t>
            </a:r>
            <a:r>
              <a:rPr lang="en-US" altLang="en-US" b="1" dirty="0">
                <a:solidFill>
                  <a:srgbClr val="002060"/>
                </a:solidFill>
                <a:latin typeface="Gill Sans MT (Body)"/>
              </a:rPr>
              <a:t> Passive (osmosis) </a:t>
            </a:r>
          </a:p>
          <a:p>
            <a:r>
              <a:rPr lang="en-US" altLang="en-US" sz="1600" dirty="0">
                <a:latin typeface="Gill Sans MT (Body)"/>
              </a:rPr>
              <a:t>due to osmotic active substances that are absorbed,  e.g. </a:t>
            </a:r>
            <a:r>
              <a:rPr lang="en-US" altLang="en-US" sz="1600" i="1" dirty="0">
                <a:solidFill>
                  <a:srgbClr val="FF0000"/>
                </a:solidFill>
                <a:latin typeface="Gill Sans MT (Body)"/>
              </a:rPr>
              <a:t>Na+, glucose, HCO3-, Cl-</a:t>
            </a:r>
          </a:p>
          <a:p>
            <a:r>
              <a:rPr lang="en-US" altLang="en-US" b="1" dirty="0">
                <a:latin typeface="Gill Sans MT (Body)"/>
                <a:sym typeface="Symbol" panose="05050102010706020507" pitchFamily="18" charset="2"/>
              </a:rPr>
              <a:t>  </a:t>
            </a:r>
            <a:r>
              <a:rPr lang="en-US" altLang="en-US" sz="1600" dirty="0">
                <a:latin typeface="Gill Sans MT (Body)"/>
                <a:sym typeface="Symbol" panose="05050102010706020507" pitchFamily="18" charset="2"/>
              </a:rPr>
              <a:t></a:t>
            </a:r>
            <a:r>
              <a:rPr lang="en-US" altLang="en-US" sz="1600" dirty="0">
                <a:latin typeface="Gill Sans MT (Body)"/>
              </a:rPr>
              <a:t> tubule osmolality.</a:t>
            </a:r>
          </a:p>
          <a:p>
            <a:r>
              <a:rPr lang="en-US" altLang="en-US" sz="1600" dirty="0">
                <a:latin typeface="Gill Sans MT (Body)"/>
              </a:rPr>
              <a:t>  </a:t>
            </a:r>
            <a:r>
              <a:rPr lang="en-US" altLang="en-US" sz="1600" dirty="0">
                <a:solidFill>
                  <a:schemeClr val="accent5">
                    <a:lumMod val="40000"/>
                    <a:lumOff val="60000"/>
                  </a:schemeClr>
                </a:solidFill>
                <a:latin typeface="Gill Sans MT (Body)"/>
              </a:rPr>
              <a:t>    </a:t>
            </a:r>
            <a:r>
              <a:rPr lang="en-US" altLang="en-US" sz="1600" dirty="0">
                <a:latin typeface="Gill Sans MT (Body)"/>
                <a:sym typeface="Symbol" panose="05050102010706020507" pitchFamily="18" charset="2"/>
              </a:rPr>
              <a:t></a:t>
            </a:r>
            <a:r>
              <a:rPr lang="en-US" altLang="en-US" sz="1600" dirty="0">
                <a:latin typeface="Gill Sans MT (Body)"/>
              </a:rPr>
              <a:t> intracellular space osmolality. </a:t>
            </a:r>
          </a:p>
          <a:p>
            <a:endParaRPr lang="en-US" altLang="en-US" sz="1600" dirty="0">
              <a:latin typeface="Gill Sans MT (Body)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altLang="en-US" sz="1800" dirty="0">
                <a:ea typeface="MS PGothic" charset="-128"/>
              </a:rPr>
              <a:t>Solvent drag: K+, Ca2+, carried with water &amp; hence reabsorbed</a:t>
            </a:r>
          </a:p>
          <a:p>
            <a:pPr marL="285750" indent="-285750">
              <a:lnSpc>
                <a:spcPct val="80000"/>
              </a:lnSpc>
              <a:buFont typeface="Arial" charset="0"/>
              <a:buChar char="•"/>
            </a:pPr>
            <a:endParaRPr lang="en-US" altLang="en-US" sz="1800" dirty="0">
              <a:ea typeface="MS PGothic" charset="-128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altLang="en-US" sz="1800" dirty="0">
                <a:ea typeface="MS PGothic" charset="-128"/>
              </a:rPr>
              <a:t>The accumulation of fluid and solutes within the lateral intercellular space increases hydrostatic pressure in this compartment </a:t>
            </a:r>
          </a:p>
          <a:p>
            <a:pPr marL="285750" indent="-285750">
              <a:lnSpc>
                <a:spcPct val="80000"/>
              </a:lnSpc>
              <a:buFont typeface="Arial" charset="0"/>
              <a:buChar char="•"/>
            </a:pPr>
            <a:endParaRPr lang="en-US" altLang="en-US" sz="1800" dirty="0">
              <a:ea typeface="MS PGothic" charset="-128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altLang="en-US" sz="1800" dirty="0">
                <a:ea typeface="MS PGothic" charset="-128"/>
              </a:rPr>
              <a:t>The increased hydrostatic pressure forces fluid and solutes into the capillaries. Thus, water reabsorption follows solutes.</a:t>
            </a:r>
          </a:p>
          <a:p>
            <a:endParaRPr lang="en-US" altLang="en-US" sz="1600" dirty="0">
              <a:latin typeface="Gill Sans MT (Body)"/>
            </a:endParaRPr>
          </a:p>
        </p:txBody>
      </p:sp>
      <p:sp>
        <p:nvSpPr>
          <p:cNvPr id="9" name="مستطيل 4"/>
          <p:cNvSpPr/>
          <p:nvPr/>
        </p:nvSpPr>
        <p:spPr>
          <a:xfrm>
            <a:off x="3457563" y="5713964"/>
            <a:ext cx="47999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000" i="1" dirty="0">
                <a:latin typeface="Gill Sans MT (Body)"/>
              </a:rPr>
              <a:t>The  proximal tubule reabsorption is </a:t>
            </a:r>
            <a:r>
              <a:rPr lang="en-US" altLang="en-US" sz="2000" i="1" u="sng" dirty="0">
                <a:solidFill>
                  <a:srgbClr val="FF0000"/>
                </a:solidFill>
                <a:latin typeface="Gill Sans MT (Body)"/>
              </a:rPr>
              <a:t>isosmotic</a:t>
            </a:r>
            <a:r>
              <a:rPr lang="en-US" altLang="en-US" sz="2000" i="1" dirty="0">
                <a:latin typeface="Gill Sans MT (Body)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14292" y="641351"/>
            <a:ext cx="39756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DDE9EC">
                    <a:lumMod val="50000"/>
                  </a:srgbClr>
                </a:solidFill>
              </a:rPr>
              <a:t>The percentages in all of them are important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69876" y="6389599"/>
            <a:ext cx="64453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prstClr val="white">
                    <a:lumMod val="65000"/>
                  </a:prstClr>
                </a:solidFill>
              </a:rPr>
              <a:t>Osmosis: concentration of water, from high water conc. To low water conc.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406" y="1268318"/>
            <a:ext cx="3612771" cy="262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>
            <a:cxnSpLocks/>
          </p:cNvCxnSpPr>
          <p:nvPr/>
        </p:nvCxnSpPr>
        <p:spPr>
          <a:xfrm flipH="1">
            <a:off x="10486900" y="599202"/>
            <a:ext cx="216024" cy="885582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342884" y="260648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DDE9EC">
                    <a:lumMod val="50000"/>
                  </a:srgbClr>
                </a:solidFill>
              </a:rPr>
              <a:t>It’s not important </a:t>
            </a:r>
          </a:p>
        </p:txBody>
      </p:sp>
      <p:sp>
        <p:nvSpPr>
          <p:cNvPr id="14" name="Left Brace 13"/>
          <p:cNvSpPr/>
          <p:nvPr/>
        </p:nvSpPr>
        <p:spPr>
          <a:xfrm>
            <a:off x="642325" y="3717032"/>
            <a:ext cx="156372" cy="1996932"/>
          </a:xfrm>
          <a:prstGeom prst="leftBrac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-26268" y="4515443"/>
            <a:ext cx="9865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DDE9EC">
                    <a:lumMod val="50000"/>
                  </a:srgbClr>
                </a:solidFill>
              </a:rPr>
              <a:t>Not important but read it</a:t>
            </a:r>
          </a:p>
        </p:txBody>
      </p:sp>
    </p:spTree>
    <p:extLst>
      <p:ext uri="{BB962C8B-B14F-4D97-AF65-F5344CB8AC3E}">
        <p14:creationId xmlns:p14="http://schemas.microsoft.com/office/powerpoint/2010/main" val="12350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Bookman Old Style (Headings)"/>
              </a:rPr>
              <a:t>Protein Reabsorption </a:t>
            </a:r>
            <a:endParaRPr lang="en-US" dirty="0">
              <a:latin typeface="Bookman Old Style (Headings)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34600" y="6356350"/>
            <a:ext cx="372859" cy="384990"/>
          </a:xfrm>
        </p:spPr>
        <p:txBody>
          <a:bodyPr/>
          <a:lstStyle/>
          <a:p>
            <a:fld id="{4929A69E-7D8F-4515-9605-0315ABD4F316}" type="slidenum">
              <a:rPr lang="en-US" smtClean="0">
                <a:solidFill>
                  <a:srgbClr val="464653"/>
                </a:solidFill>
              </a:rPr>
              <a:pPr/>
              <a:t>13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6651" y="1628800"/>
            <a:ext cx="60610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ill Sans MT (Body)"/>
              </a:rPr>
              <a:t>Peptide hormones, small proteins &amp; amino acids are reabsorbed in </a:t>
            </a:r>
            <a:r>
              <a:rPr lang="en-US" b="1" dirty="0">
                <a:solidFill>
                  <a:srgbClr val="002060"/>
                </a:solidFill>
                <a:latin typeface="Gill Sans MT (Body)"/>
              </a:rPr>
              <a:t>PCT</a:t>
            </a:r>
            <a:r>
              <a:rPr lang="en-US" dirty="0">
                <a:latin typeface="Gill Sans MT (Body)"/>
              </a:rPr>
              <a:t>. </a:t>
            </a:r>
          </a:p>
          <a:p>
            <a:pPr marL="285750" indent="-285750">
              <a:buFont typeface="Arial" charset="0"/>
              <a:buChar char="•"/>
            </a:pPr>
            <a:endParaRPr lang="en-US" dirty="0">
              <a:latin typeface="Gill Sans MT (Body)"/>
            </a:endParaRPr>
          </a:p>
          <a:p>
            <a:r>
              <a:rPr lang="en-US" b="1" dirty="0">
                <a:solidFill>
                  <a:srgbClr val="002060"/>
                </a:solidFill>
                <a:latin typeface="Gill Sans MT (Body)"/>
              </a:rPr>
              <a:t>Has a maximum capacity: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Gill Sans MT (Body)"/>
              </a:rPr>
              <a:t>(T Max)</a:t>
            </a:r>
          </a:p>
          <a:p>
            <a:r>
              <a:rPr lang="en-US" dirty="0">
                <a:latin typeface="Gill Sans MT (Body)"/>
              </a:rPr>
              <a:t>if </a:t>
            </a:r>
            <a:r>
              <a:rPr lang="en-US" b="1" dirty="0">
                <a:latin typeface="Gill Sans MT (Body)"/>
              </a:rPr>
              <a:t>too much</a:t>
            </a:r>
            <a:r>
              <a:rPr lang="en-US" dirty="0">
                <a:latin typeface="Gill Sans MT (Body)"/>
              </a:rPr>
              <a:t> protein is filtered </a:t>
            </a:r>
            <a:r>
              <a:rPr lang="en-US" dirty="0">
                <a:latin typeface="Gill Sans MT (Body)"/>
                <a:sym typeface="Wingdings"/>
              </a:rPr>
              <a:t> </a:t>
            </a:r>
            <a:r>
              <a:rPr lang="en-US" dirty="0">
                <a:solidFill>
                  <a:srgbClr val="FF0000"/>
                </a:solidFill>
                <a:latin typeface="Gill Sans MT (Body)"/>
                <a:sym typeface="Wingdings"/>
              </a:rPr>
              <a:t>Proteinuria.</a:t>
            </a:r>
          </a:p>
          <a:p>
            <a:pPr marL="285750" indent="-285750">
              <a:buFont typeface="Arial" charset="0"/>
              <a:buChar char="•"/>
            </a:pPr>
            <a:endParaRPr lang="en-US" dirty="0">
              <a:latin typeface="Gill Sans MT (Body)"/>
              <a:sym typeface="Wingdings"/>
            </a:endParaRPr>
          </a:p>
          <a:p>
            <a:r>
              <a:rPr lang="en-US" dirty="0">
                <a:latin typeface="Gill Sans MT (Body)"/>
                <a:sym typeface="Wingdings"/>
              </a:rPr>
              <a:t>Peptide hormones, small proteins &amp; amino acids undergo </a:t>
            </a:r>
            <a:r>
              <a:rPr lang="en-US" dirty="0">
                <a:solidFill>
                  <a:srgbClr val="FF0000"/>
                </a:solidFill>
                <a:latin typeface="Gill Sans MT (Body)"/>
                <a:sym typeface="Wingdings"/>
              </a:rPr>
              <a:t>Endocytosis </a:t>
            </a:r>
            <a:r>
              <a:rPr lang="en-US" dirty="0">
                <a:latin typeface="Gill Sans MT (Body)"/>
                <a:sym typeface="Wingdings"/>
              </a:rPr>
              <a:t>into the PCT, </a:t>
            </a:r>
            <a:r>
              <a:rPr lang="en-US" b="1" dirty="0">
                <a:latin typeface="Gill Sans MT (Body)"/>
                <a:sym typeface="Wingdings"/>
              </a:rPr>
              <a:t>either </a:t>
            </a:r>
            <a:r>
              <a:rPr lang="en-US" dirty="0">
                <a:latin typeface="Gill Sans MT (Body)"/>
                <a:sym typeface="Wingdings"/>
              </a:rPr>
              <a:t>intact </a:t>
            </a:r>
            <a:r>
              <a:rPr lang="en-US" b="1" dirty="0">
                <a:latin typeface="Gill Sans MT (Body)"/>
                <a:sym typeface="Wingdings"/>
              </a:rPr>
              <a:t>or</a:t>
            </a:r>
            <a:r>
              <a:rPr lang="en-US" dirty="0">
                <a:latin typeface="Gill Sans MT (Body)"/>
                <a:sym typeface="Wingdings"/>
              </a:rPr>
              <a:t> after being partially degraded by enzymes. </a:t>
            </a:r>
          </a:p>
          <a:p>
            <a:endParaRPr lang="en-US" dirty="0">
              <a:latin typeface="Gill Sans MT (Body)"/>
              <a:sym typeface="Wingdings"/>
            </a:endParaRPr>
          </a:p>
          <a:p>
            <a:r>
              <a:rPr lang="en-US" dirty="0">
                <a:latin typeface="Gill Sans MT (Body)"/>
                <a:sym typeface="Wingdings"/>
              </a:rPr>
              <a:t>Once </a:t>
            </a:r>
            <a:r>
              <a:rPr lang="en-US" dirty="0">
                <a:solidFill>
                  <a:srgbClr val="FF0000"/>
                </a:solidFill>
                <a:latin typeface="Gill Sans MT (Body)"/>
                <a:sym typeface="Wingdings"/>
              </a:rPr>
              <a:t>protein</a:t>
            </a:r>
            <a:r>
              <a:rPr lang="en-US" dirty="0">
                <a:latin typeface="Gill Sans MT (Body)"/>
                <a:sym typeface="Wingdings"/>
              </a:rPr>
              <a:t> is inside </a:t>
            </a:r>
            <a:r>
              <a:rPr lang="en-US" sz="1600" dirty="0">
                <a:solidFill>
                  <a:srgbClr val="DDE9EC">
                    <a:lumMod val="50000"/>
                  </a:srgbClr>
                </a:solidFill>
                <a:sym typeface="Wingdings"/>
              </a:rPr>
              <a:t>(engulfed) </a:t>
            </a:r>
            <a:r>
              <a:rPr lang="en-US" dirty="0">
                <a:latin typeface="Gill Sans MT (Body)"/>
                <a:sym typeface="Wingdings"/>
              </a:rPr>
              <a:t>the cell, enzymes </a:t>
            </a:r>
            <a:r>
              <a:rPr lang="en-US" dirty="0">
                <a:solidFill>
                  <a:srgbClr val="FF0000"/>
                </a:solidFill>
                <a:latin typeface="Gill Sans MT (Body)"/>
                <a:sym typeface="Wingdings"/>
              </a:rPr>
              <a:t>digest</a:t>
            </a:r>
            <a:r>
              <a:rPr lang="en-US" dirty="0">
                <a:latin typeface="Gill Sans MT (Body)"/>
                <a:sym typeface="Wingdings"/>
              </a:rPr>
              <a:t> them into amino acids, which leave the cell to the blood. </a:t>
            </a:r>
            <a:endParaRPr lang="en-US" dirty="0">
              <a:latin typeface="Gill Sans MT (Body)"/>
            </a:endParaRPr>
          </a:p>
          <a:p>
            <a:endParaRPr lang="en-US" sz="2000" dirty="0">
              <a:latin typeface="Gill Sans MT (Body)"/>
            </a:endParaRPr>
          </a:p>
          <a:p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611" y="1581494"/>
            <a:ext cx="2918214" cy="44958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69395" y="4156790"/>
            <a:ext cx="33870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DDE9EC">
                    <a:lumMod val="50000"/>
                  </a:srgbClr>
                </a:solidFill>
              </a:rPr>
              <a:t>Protein enters the cell by endocytosis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69395" y="2511563"/>
            <a:ext cx="3601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DDE9EC">
                    <a:lumMod val="50000"/>
                  </a:srgbClr>
                </a:solidFill>
              </a:rPr>
              <a:t>If the reabsorption exceeds it’s capacity we will find protein in the urine, same with glucose. Both are abnormal.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84217" y="6356350"/>
            <a:ext cx="113763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63"/>
            <a:r>
              <a:rPr lang="en-US" sz="1400" dirty="0">
                <a:solidFill>
                  <a:prstClr val="white">
                    <a:lumMod val="65000"/>
                  </a:prstClr>
                </a:solidFill>
              </a:rPr>
              <a:t>Endocytosis is a form of active transport in which a cell transports molecules (such as proteins) into the cell, by engulfing them in an energy-using process.</a:t>
            </a:r>
          </a:p>
        </p:txBody>
      </p:sp>
    </p:spTree>
    <p:extLst>
      <p:ext uri="{BB962C8B-B14F-4D97-AF65-F5344CB8AC3E}">
        <p14:creationId xmlns:p14="http://schemas.microsoft.com/office/powerpoint/2010/main" val="858128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Bookman Old Style (Headings)"/>
              </a:rPr>
              <a:t>Organic Ion / Cation </a:t>
            </a:r>
            <a:r>
              <a:rPr lang="en-US" b="1" u="sng" dirty="0">
                <a:latin typeface="Bookman Old Style (Headings)"/>
              </a:rPr>
              <a:t>Secretion</a:t>
            </a:r>
            <a:endParaRPr lang="en-US" dirty="0">
              <a:latin typeface="Bookman Old Style (Headings)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>
                <a:solidFill>
                  <a:srgbClr val="464653"/>
                </a:solidFill>
              </a:rPr>
              <a:pPr/>
              <a:t>14</a:t>
            </a:fld>
            <a:endParaRPr lang="en-US" dirty="0">
              <a:solidFill>
                <a:srgbClr val="464653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25184402"/>
              </p:ext>
            </p:extLst>
          </p:nvPr>
        </p:nvGraphicFramePr>
        <p:xfrm>
          <a:off x="405780" y="1419225"/>
          <a:ext cx="10969625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686700" y="1556792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DDE9EC">
                    <a:lumMod val="50000"/>
                  </a:srgbClr>
                </a:solidFill>
              </a:rPr>
              <a:t>Harmful substances, the body gets rid of them.</a:t>
            </a:r>
          </a:p>
        </p:txBody>
      </p:sp>
    </p:spTree>
    <p:extLst>
      <p:ext uri="{BB962C8B-B14F-4D97-AF65-F5344CB8AC3E}">
        <p14:creationId xmlns:p14="http://schemas.microsoft.com/office/powerpoint/2010/main" val="3315293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Bookman Old Style (Headings)"/>
              </a:rPr>
              <a:t>HCO</a:t>
            </a:r>
            <a:r>
              <a:rPr lang="en-US" b="1" baseline="-25000" dirty="0">
                <a:latin typeface="Bookman Old Style (Headings)"/>
              </a:rPr>
              <a:t>3</a:t>
            </a:r>
            <a:r>
              <a:rPr lang="en-US" b="1" baseline="30000" dirty="0">
                <a:latin typeface="Bookman Old Style (Headings)"/>
              </a:rPr>
              <a:t>- </a:t>
            </a:r>
            <a:r>
              <a:rPr lang="en-US" b="1" dirty="0">
                <a:latin typeface="Bookman Old Style (Headings)"/>
              </a:rPr>
              <a:t> Reabsorption</a:t>
            </a:r>
            <a:endParaRPr lang="en-US" dirty="0">
              <a:latin typeface="Bookman Old Style (Headings)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6650" y="6356350"/>
            <a:ext cx="7726033" cy="365760"/>
          </a:xfrm>
        </p:spPr>
        <p:txBody>
          <a:bodyPr/>
          <a:lstStyle/>
          <a:p>
            <a:fld id="{4929A69E-7D8F-4515-9605-0315ABD4F316}" type="slidenum">
              <a:rPr lang="en-US" smtClean="0">
                <a:solidFill>
                  <a:srgbClr val="464653"/>
                </a:solidFill>
              </a:rPr>
              <a:pPr/>
              <a:t>15</a:t>
            </a:fld>
            <a:r>
              <a:rPr lang="en-US" dirty="0">
                <a:solidFill>
                  <a:srgbClr val="464653"/>
                </a:solidFill>
              </a:rPr>
              <a:t> Bicarbonate is the only molecule doesn’t get reabsorbed as it self must be converted </a:t>
            </a:r>
          </a:p>
        </p:txBody>
      </p:sp>
      <p:sp>
        <p:nvSpPr>
          <p:cNvPr id="5" name="مربع نص 6"/>
          <p:cNvSpPr txBox="1"/>
          <p:nvPr/>
        </p:nvSpPr>
        <p:spPr>
          <a:xfrm>
            <a:off x="609448" y="1149515"/>
            <a:ext cx="72288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Gill Sans MT (Body)"/>
              </a:rPr>
              <a:t>The renal tubules are </a:t>
            </a:r>
            <a:r>
              <a:rPr lang="en-US" sz="2000" i="1" dirty="0">
                <a:solidFill>
                  <a:srgbClr val="FF0000"/>
                </a:solidFill>
                <a:latin typeface="Gill Sans MT (Body)"/>
              </a:rPr>
              <a:t>poorly- permeable </a:t>
            </a:r>
            <a:r>
              <a:rPr lang="en-US" sz="2000" dirty="0">
                <a:latin typeface="Gill Sans MT (Body)"/>
              </a:rPr>
              <a:t>to HCO</a:t>
            </a:r>
            <a:r>
              <a:rPr lang="en-US" sz="2000" baseline="-25000" dirty="0">
                <a:latin typeface="Gill Sans MT (Body)"/>
              </a:rPr>
              <a:t>3</a:t>
            </a:r>
            <a:r>
              <a:rPr lang="en-US" sz="2000" baseline="30000" dirty="0">
                <a:latin typeface="Gill Sans MT (Body)"/>
              </a:rPr>
              <a:t>- </a:t>
            </a:r>
            <a:r>
              <a:rPr lang="en-US" sz="2000" dirty="0">
                <a:latin typeface="Gill Sans MT (Body)"/>
              </a:rPr>
              <a:t>. </a:t>
            </a:r>
            <a:r>
              <a:rPr lang="en-US" sz="2000" b="1" dirty="0">
                <a:latin typeface="Gill Sans MT (Body)"/>
              </a:rPr>
              <a:t>However</a:t>
            </a:r>
            <a:r>
              <a:rPr lang="en-US" sz="2000" dirty="0">
                <a:latin typeface="Gill Sans MT (Body)"/>
              </a:rPr>
              <a:t>, it is still reabsorbed </a:t>
            </a:r>
            <a:r>
              <a:rPr lang="en-US" sz="2000" b="1" dirty="0">
                <a:latin typeface="Gill Sans MT (Body)"/>
              </a:rPr>
              <a:t>but</a:t>
            </a:r>
            <a:r>
              <a:rPr lang="en-US" sz="2000" dirty="0">
                <a:latin typeface="Gill Sans MT (Body)"/>
              </a:rPr>
              <a:t> in the form of </a:t>
            </a:r>
            <a:r>
              <a:rPr lang="en-US" sz="2000" dirty="0">
                <a:solidFill>
                  <a:srgbClr val="FF0000"/>
                </a:solidFill>
                <a:latin typeface="Gill Sans MT (Body)"/>
              </a:rPr>
              <a:t>CO</a:t>
            </a:r>
            <a:r>
              <a:rPr lang="en-US" sz="2000" baseline="-25000" dirty="0">
                <a:solidFill>
                  <a:srgbClr val="FF0000"/>
                </a:solidFill>
                <a:latin typeface="Gill Sans MT (Body)"/>
              </a:rPr>
              <a:t>2</a:t>
            </a:r>
            <a:r>
              <a:rPr lang="en-US" sz="2000" dirty="0">
                <a:solidFill>
                  <a:srgbClr val="FF0000"/>
                </a:solidFill>
                <a:latin typeface="Gill Sans MT (Body)"/>
              </a:rPr>
              <a:t> </a:t>
            </a:r>
            <a:r>
              <a:rPr lang="en-US" sz="2000" dirty="0">
                <a:latin typeface="Gill Sans MT (Body)"/>
              </a:rPr>
              <a:t>(to which the tubules are highly permeable)</a:t>
            </a:r>
            <a:endParaRPr lang="en-US" dirty="0">
              <a:latin typeface="Gill Sans MT (Body)"/>
            </a:endParaRPr>
          </a:p>
          <a:p>
            <a:r>
              <a:rPr lang="en-US" b="1" dirty="0">
                <a:latin typeface="Gill Sans MT (Body)"/>
              </a:rPr>
              <a:t>This occurs through the following steps: </a:t>
            </a:r>
          </a:p>
        </p:txBody>
      </p:sp>
      <p:graphicFrame>
        <p:nvGraphicFramePr>
          <p:cNvPr id="6" name="Diagram 8"/>
          <p:cNvGraphicFramePr/>
          <p:nvPr>
            <p:extLst>
              <p:ext uri="{D42A27DB-BD31-4B8C-83A1-F6EECF244321}">
                <p14:modId xmlns:p14="http://schemas.microsoft.com/office/powerpoint/2010/main" val="768168591"/>
              </p:ext>
            </p:extLst>
          </p:nvPr>
        </p:nvGraphicFramePr>
        <p:xfrm>
          <a:off x="628029" y="2085475"/>
          <a:ext cx="7926363" cy="44268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622804" y="1412776"/>
            <a:ext cx="2359575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DDE9EC">
                    <a:lumMod val="50000"/>
                  </a:srgbClr>
                </a:solidFill>
              </a:rPr>
              <a:t>Tubules are highly preamble to CO2 &gt; H+ ions are formed inside the cells &gt;secreted in the tubular fluid through NHE pump &gt; H+ combines with CO2 to form H2CO3 in the tubular fluid &gt; CA disassociate H2CO3 into CO2 and H+ &gt; CO2 diffuse into the cell where combines with water and it keep repeating &gt; CO2 gets out the cell by passive diffusing into the interstitial fluid (blood) H+ is secreted through the pump tubular lumen.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74532" y="4487383"/>
            <a:ext cx="22646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DDE9EC">
                    <a:lumMod val="50000"/>
                  </a:srgbClr>
                </a:solidFill>
              </a:rPr>
              <a:t>It gets in through the reaction , never gets in directly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81716" y="5317188"/>
            <a:ext cx="3377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DDE9EC">
                    <a:lumMod val="50000"/>
                  </a:srgbClr>
                </a:solidFill>
              </a:rPr>
              <a:t>H+ out in exchange of Na+</a:t>
            </a:r>
          </a:p>
        </p:txBody>
      </p:sp>
    </p:spTree>
    <p:extLst>
      <p:ext uri="{BB962C8B-B14F-4D97-AF65-F5344CB8AC3E}">
        <p14:creationId xmlns:p14="http://schemas.microsoft.com/office/powerpoint/2010/main" val="2619372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Bookman Old Style (Headings)"/>
              </a:rPr>
              <a:t>HCO</a:t>
            </a:r>
            <a:r>
              <a:rPr lang="en-US" b="1" baseline="-25000" dirty="0">
                <a:latin typeface="Bookman Old Style (Headings)"/>
              </a:rPr>
              <a:t>3</a:t>
            </a:r>
            <a:r>
              <a:rPr lang="en-US" b="1" baseline="30000" dirty="0">
                <a:latin typeface="Bookman Old Style (Headings)"/>
              </a:rPr>
              <a:t>- </a:t>
            </a:r>
            <a:r>
              <a:rPr lang="en-US" b="1" dirty="0">
                <a:latin typeface="Bookman Old Style (Headings)"/>
              </a:rPr>
              <a:t> Reabsorption, Cont..</a:t>
            </a:r>
            <a:endParaRPr lang="en-US" dirty="0">
              <a:latin typeface="Bookman Old Style (Headings)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>
                <a:solidFill>
                  <a:srgbClr val="464653"/>
                </a:solidFill>
              </a:rPr>
              <a:pPr/>
              <a:t>16</a:t>
            </a:fld>
            <a:endParaRPr lang="en-US" dirty="0">
              <a:solidFill>
                <a:srgbClr val="464653"/>
              </a:solidFill>
            </a:endParaRPr>
          </a:p>
        </p:txBody>
      </p:sp>
      <p:graphicFrame>
        <p:nvGraphicFramePr>
          <p:cNvPr id="6" name="Diagram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63595972"/>
              </p:ext>
            </p:extLst>
          </p:nvPr>
        </p:nvGraphicFramePr>
        <p:xfrm>
          <a:off x="-1537320" y="1386488"/>
          <a:ext cx="10453364" cy="4743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055227" y="1873387"/>
            <a:ext cx="30612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DDE9EC">
                    <a:lumMod val="50000"/>
                  </a:srgbClr>
                </a:solidFill>
              </a:rPr>
              <a:t>- High Pco2 = investigate the lungs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66096" y="1288612"/>
            <a:ext cx="4350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DDE9EC">
                    <a:lumMod val="50000"/>
                  </a:srgbClr>
                </a:solidFill>
              </a:rPr>
              <a:t>- Low levels of Pco2 = decreased the levels of reabsorption. Vice versa</a:t>
            </a: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604" y="2340854"/>
            <a:ext cx="4635872" cy="169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66095" y="4258472"/>
            <a:ext cx="4350889" cy="18715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8667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>
                <a:solidFill>
                  <a:srgbClr val="464653"/>
                </a:solidFill>
              </a:rPr>
              <a:pPr/>
              <a:t>17</a:t>
            </a:fld>
            <a:endParaRPr lang="en-US" dirty="0">
              <a:solidFill>
                <a:srgbClr val="46465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281" y="623552"/>
            <a:ext cx="5630787" cy="5597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98" y="688500"/>
            <a:ext cx="2814900" cy="5597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198" y="616695"/>
            <a:ext cx="3333611" cy="5597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95650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5690" y="94105"/>
            <a:ext cx="61722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Thank you!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>
                <a:solidFill>
                  <a:srgbClr val="464653"/>
                </a:solidFill>
              </a:rPr>
              <a:pPr/>
              <a:t>18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98669" y="3881025"/>
            <a:ext cx="3358109" cy="1708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DDE9EC">
                    <a:lumMod val="50000"/>
                  </a:srgbClr>
                </a:solidFill>
              </a:rPr>
              <a:t>Contact us: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DDE9EC">
                    <a:lumMod val="75000"/>
                  </a:srgbClr>
                </a:solidFill>
                <a:hlinkClick r:id="rId3"/>
              </a:rPr>
              <a:t>Physiology436@gmail.com</a:t>
            </a:r>
            <a:r>
              <a:rPr lang="en-US" sz="1800" dirty="0">
                <a:solidFill>
                  <a:srgbClr val="DDE9EC">
                    <a:lumMod val="75000"/>
                  </a:srgbClr>
                </a:solidFill>
              </a:rPr>
              <a:t>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DDE9EC">
                    <a:lumMod val="75000"/>
                  </a:srgbClr>
                </a:solidFill>
              </a:rPr>
              <a:t>@Physiology436</a:t>
            </a:r>
          </a:p>
          <a:p>
            <a:pPr marL="0" indent="0">
              <a:buNone/>
            </a:pPr>
            <a:endParaRPr lang="en-US" sz="2600" b="1" dirty="0">
              <a:solidFill>
                <a:srgbClr val="DDE9EC">
                  <a:lumMod val="75000"/>
                </a:srgbClr>
              </a:solidFill>
            </a:endParaRPr>
          </a:p>
          <a:p>
            <a:pPr marL="0" indent="0">
              <a:buNone/>
            </a:pPr>
            <a:endParaRPr lang="en-US" sz="2600" b="1" dirty="0">
              <a:solidFill>
                <a:srgbClr val="DDE9EC">
                  <a:lumMod val="75000"/>
                </a:srgbClr>
              </a:solidFill>
            </a:endParaRPr>
          </a:p>
          <a:p>
            <a:pPr marL="0" indent="0">
              <a:buNone/>
            </a:pPr>
            <a:endParaRPr lang="en-US" sz="2600" b="1" dirty="0">
              <a:solidFill>
                <a:srgbClr val="DDE9EC">
                  <a:lumMod val="75000"/>
                </a:srgbClr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rgbClr val="DDE9EC">
                  <a:lumMod val="75000"/>
                </a:srgb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DDE9EC">
                  <a:lumMod val="75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449" y="2231720"/>
            <a:ext cx="44930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rgbClr val="DDE9EC">
                    <a:lumMod val="50000"/>
                  </a:srgbClr>
                </a:solidFill>
              </a:rPr>
              <a:t>The Physiology 436 Team: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398668" y="2912616"/>
            <a:ext cx="1854206" cy="1149971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900" b="1" dirty="0">
                <a:solidFill>
                  <a:srgbClr val="DDE9EC">
                    <a:lumMod val="50000"/>
                  </a:srgbClr>
                </a:solidFill>
              </a:rPr>
              <a:t>Team Leaders: 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DDE9EC">
                    <a:lumMod val="75000"/>
                  </a:srgbClr>
                </a:solidFill>
              </a:rPr>
              <a:t>Qaiss  Almuhaideb 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DDE9EC">
                    <a:lumMod val="75000"/>
                  </a:srgbClr>
                </a:solidFill>
              </a:rPr>
              <a:t>Lulwah Alshiha  </a:t>
            </a:r>
          </a:p>
          <a:p>
            <a:pPr marL="0" indent="0">
              <a:buNone/>
            </a:pPr>
            <a:endParaRPr lang="en-US" sz="1800" dirty="0">
              <a:solidFill>
                <a:srgbClr val="DDE9EC">
                  <a:lumMod val="75000"/>
                </a:srgb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DDE9EC">
                  <a:lumMod val="75000"/>
                </a:srgb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22004" y="1634826"/>
            <a:ext cx="93347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dirty="0">
                <a:solidFill>
                  <a:srgbClr val="DDE9EC">
                    <a:lumMod val="75000"/>
                  </a:srgbClr>
                </a:solidFill>
                <a:latin typeface="ArialMT" charset="0"/>
              </a:rPr>
              <a:t>اعمل لترسم بسمة، اعمل لتمسح دمعة، اعمل و أنت تعلم أن الله لا يضيع أجر من أحسن عملا.</a:t>
            </a:r>
            <a:endParaRPr lang="en-US" dirty="0">
              <a:solidFill>
                <a:srgbClr val="DDE9EC">
                  <a:lumMod val="75000"/>
                </a:srgb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98668" y="5432711"/>
            <a:ext cx="335811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DDE9EC">
                    <a:lumMod val="50000"/>
                  </a:srgbClr>
                </a:solidFill>
              </a:rPr>
              <a:t>Special thanks to </a:t>
            </a:r>
            <a:r>
              <a:rPr lang="en-US" sz="1600" b="1" dirty="0">
                <a:solidFill>
                  <a:srgbClr val="FF0000"/>
                </a:solidFill>
              </a:rPr>
              <a:t>Team435’s </a:t>
            </a:r>
            <a:r>
              <a:rPr lang="en-US" sz="1600" b="1" dirty="0">
                <a:solidFill>
                  <a:srgbClr val="DDE9EC">
                    <a:lumMod val="50000"/>
                  </a:srgbClr>
                </a:solidFill>
              </a:rPr>
              <a:t>Leaders: </a:t>
            </a:r>
            <a:r>
              <a:rPr lang="en-US" sz="1600" b="1" dirty="0" err="1">
                <a:solidFill>
                  <a:srgbClr val="DDE9EC">
                    <a:lumMod val="50000"/>
                  </a:srgbClr>
                </a:solidFill>
              </a:rPr>
              <a:t>Meshal</a:t>
            </a:r>
            <a:r>
              <a:rPr lang="en-US" sz="1600" b="1" dirty="0">
                <a:solidFill>
                  <a:srgbClr val="DDE9EC">
                    <a:lumMod val="50000"/>
                  </a:srgbClr>
                </a:solidFill>
              </a:rPr>
              <a:t> </a:t>
            </a:r>
            <a:r>
              <a:rPr lang="en-US" sz="1600" b="1" dirty="0" err="1">
                <a:solidFill>
                  <a:srgbClr val="DDE9EC">
                    <a:lumMod val="50000"/>
                  </a:srgbClr>
                </a:solidFill>
              </a:rPr>
              <a:t>Alhazmy</a:t>
            </a:r>
            <a:r>
              <a:rPr lang="en-US" sz="1600" b="1" dirty="0">
                <a:solidFill>
                  <a:srgbClr val="DDE9EC">
                    <a:lumMod val="50000"/>
                  </a:srgbClr>
                </a:solidFill>
              </a:rPr>
              <a:t> &amp; </a:t>
            </a:r>
            <a:r>
              <a:rPr lang="en-US" sz="1600" b="1" dirty="0" err="1">
                <a:solidFill>
                  <a:srgbClr val="DDE9EC">
                    <a:lumMod val="50000"/>
                  </a:srgbClr>
                </a:solidFill>
              </a:rPr>
              <a:t>Khawla</a:t>
            </a:r>
            <a:r>
              <a:rPr lang="en-US" sz="1600" b="1" dirty="0">
                <a:solidFill>
                  <a:srgbClr val="DDE9EC">
                    <a:lumMod val="50000"/>
                  </a:srgbClr>
                </a:solidFill>
              </a:rPr>
              <a:t> </a:t>
            </a:r>
            <a:r>
              <a:rPr lang="en-US" sz="1600" b="1" dirty="0" err="1">
                <a:solidFill>
                  <a:srgbClr val="DDE9EC">
                    <a:lumMod val="50000"/>
                  </a:srgbClr>
                </a:solidFill>
              </a:rPr>
              <a:t>Alammari</a:t>
            </a:r>
            <a:r>
              <a:rPr lang="en-US" sz="1600" b="1" dirty="0">
                <a:solidFill>
                  <a:srgbClr val="DDE9EC">
                    <a:lumMod val="50000"/>
                  </a:srgbClr>
                </a:solidFill>
              </a:rPr>
              <a:t> and members!</a:t>
            </a:r>
          </a:p>
        </p:txBody>
      </p:sp>
      <p:sp>
        <p:nvSpPr>
          <p:cNvPr id="3" name="Rectangle 2"/>
          <p:cNvSpPr/>
          <p:nvPr/>
        </p:nvSpPr>
        <p:spPr>
          <a:xfrm>
            <a:off x="2943977" y="3252117"/>
            <a:ext cx="3007445" cy="11089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rgbClr val="DDE9EC">
                  <a:lumMod val="75000"/>
                </a:srgbClr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398668" y="4835302"/>
            <a:ext cx="2981278" cy="445355"/>
          </a:xfrm>
          <a:prstGeom prst="rect">
            <a:avLst/>
          </a:prstGeom>
        </p:spPr>
        <p:txBody>
          <a:bodyPr vert="horz" anchor="b" anchorCtr="0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+mn-lt"/>
                <a:hlinkClick r:id="rId4"/>
              </a:rPr>
              <a:t>Link to Editing File </a:t>
            </a:r>
            <a:endParaRPr lang="en-US" sz="1400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449" y="4971046"/>
            <a:ext cx="697413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>
                <a:solidFill>
                  <a:srgbClr val="464653"/>
                </a:solidFill>
              </a:rPr>
              <a:t>References: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64653"/>
                </a:solidFill>
              </a:rPr>
              <a:t>Girls’ and boys’ slides.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0000"/>
                </a:solidFill>
              </a:rPr>
              <a:t>435 Team.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64653"/>
                </a:solidFill>
              </a:rPr>
              <a:t>Guyton and Hall Textbook of Medical Physiology (13</a:t>
            </a:r>
            <a:r>
              <a:rPr lang="en-US" sz="1600" baseline="30000" dirty="0">
                <a:solidFill>
                  <a:srgbClr val="464653"/>
                </a:solidFill>
              </a:rPr>
              <a:t>th</a:t>
            </a:r>
            <a:r>
              <a:rPr lang="en-US" sz="1600" dirty="0">
                <a:solidFill>
                  <a:srgbClr val="464653"/>
                </a:solidFill>
              </a:rPr>
              <a:t> Edition).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64653"/>
                </a:solidFill>
              </a:rPr>
              <a:t>Linda (5</a:t>
            </a:r>
            <a:r>
              <a:rPr lang="en-US" sz="1600" baseline="30000" dirty="0">
                <a:solidFill>
                  <a:srgbClr val="464653"/>
                </a:solidFill>
              </a:rPr>
              <a:t>th</a:t>
            </a:r>
            <a:r>
              <a:rPr lang="en-US" sz="1600" dirty="0">
                <a:solidFill>
                  <a:srgbClr val="464653"/>
                </a:solidFill>
              </a:rPr>
              <a:t> Edition).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936741" y="2912573"/>
            <a:ext cx="2879569" cy="878179"/>
          </a:xfrm>
          <a:prstGeom prst="rect">
            <a:avLst/>
          </a:prstGeom>
        </p:spPr>
        <p:txBody>
          <a:bodyPr wrap="square" lIns="101590" tIns="50795" rIns="101590" bIns="50795">
            <a:spAutoFit/>
          </a:bodyPr>
          <a:lstStyle/>
          <a:p>
            <a:pPr fontAlgn="t">
              <a:lnSpc>
                <a:spcPct val="80000"/>
              </a:lnSpc>
              <a:spcBef>
                <a:spcPct val="20000"/>
              </a:spcBef>
            </a:pPr>
            <a:r>
              <a:rPr lang="en-US" sz="1800" dirty="0">
                <a:solidFill>
                  <a:srgbClr val="DDE9EC">
                    <a:lumMod val="75000"/>
                  </a:srgbClr>
                </a:solidFill>
              </a:rPr>
              <a:t>Male Members:</a:t>
            </a:r>
          </a:p>
          <a:p>
            <a:pPr fontAlgn="t">
              <a:lnSpc>
                <a:spcPct val="80000"/>
              </a:lnSpc>
              <a:spcBef>
                <a:spcPct val="20000"/>
              </a:spcBef>
            </a:pPr>
            <a:r>
              <a:rPr lang="en-US" sz="1800" dirty="0">
                <a:solidFill>
                  <a:srgbClr val="DDE9EC">
                    <a:lumMod val="75000"/>
                  </a:srgbClr>
                </a:solidFill>
              </a:rPr>
              <a:t>Ali </a:t>
            </a:r>
            <a:r>
              <a:rPr lang="en-US" sz="1800" dirty="0" err="1">
                <a:solidFill>
                  <a:srgbClr val="DDE9EC">
                    <a:lumMod val="75000"/>
                  </a:srgbClr>
                </a:solidFill>
              </a:rPr>
              <a:t>Alsubaie</a:t>
            </a:r>
            <a:endParaRPr lang="en-US" sz="1800" dirty="0">
              <a:solidFill>
                <a:srgbClr val="DDE9EC">
                  <a:lumMod val="75000"/>
                </a:srgbClr>
              </a:solidFill>
            </a:endParaRPr>
          </a:p>
          <a:p>
            <a:pPr fontAlgn="t">
              <a:lnSpc>
                <a:spcPct val="80000"/>
              </a:lnSpc>
              <a:spcBef>
                <a:spcPct val="20000"/>
              </a:spcBef>
            </a:pPr>
            <a:r>
              <a:rPr lang="en-US" sz="1800" dirty="0">
                <a:solidFill>
                  <a:srgbClr val="DDE9EC">
                    <a:lumMod val="75000"/>
                  </a:srgbClr>
                </a:solidFill>
              </a:rPr>
              <a:t>Abdullah </a:t>
            </a:r>
            <a:r>
              <a:rPr lang="en-US" sz="1800" dirty="0" err="1">
                <a:solidFill>
                  <a:srgbClr val="DDE9EC">
                    <a:lumMod val="75000"/>
                  </a:srgbClr>
                </a:solidFill>
              </a:rPr>
              <a:t>Abuamara</a:t>
            </a:r>
            <a:endParaRPr lang="en-US" sz="1800" dirty="0">
              <a:solidFill>
                <a:srgbClr val="DDE9EC">
                  <a:lumMod val="75000"/>
                </a:srgbClr>
              </a:solidFill>
            </a:endParaRPr>
          </a:p>
        </p:txBody>
      </p:sp>
      <p:sp>
        <p:nvSpPr>
          <p:cNvPr id="15" name="Rectangle 8"/>
          <p:cNvSpPr/>
          <p:nvPr/>
        </p:nvSpPr>
        <p:spPr>
          <a:xfrm>
            <a:off x="704494" y="2910380"/>
            <a:ext cx="2879569" cy="878179"/>
          </a:xfrm>
          <a:prstGeom prst="rect">
            <a:avLst/>
          </a:prstGeom>
        </p:spPr>
        <p:txBody>
          <a:bodyPr wrap="square" lIns="101590" tIns="50795" rIns="101590" bIns="50795">
            <a:spAutoFit/>
          </a:bodyPr>
          <a:lstStyle/>
          <a:p>
            <a:pPr fontAlgn="t">
              <a:lnSpc>
                <a:spcPct val="80000"/>
              </a:lnSpc>
              <a:spcBef>
                <a:spcPct val="20000"/>
              </a:spcBef>
            </a:pPr>
            <a:r>
              <a:rPr lang="en-US" sz="1800" dirty="0">
                <a:solidFill>
                  <a:srgbClr val="DDE9EC">
                    <a:lumMod val="75000"/>
                  </a:srgbClr>
                </a:solidFill>
              </a:rPr>
              <a:t>Female Members:</a:t>
            </a:r>
          </a:p>
          <a:p>
            <a:pPr fontAlgn="t">
              <a:lnSpc>
                <a:spcPct val="80000"/>
              </a:lnSpc>
              <a:spcBef>
                <a:spcPct val="20000"/>
              </a:spcBef>
            </a:pPr>
            <a:r>
              <a:rPr lang="en-US" sz="1800" dirty="0" err="1">
                <a:solidFill>
                  <a:srgbClr val="DDE9EC">
                    <a:lumMod val="75000"/>
                  </a:srgbClr>
                </a:solidFill>
              </a:rPr>
              <a:t>Allulu</a:t>
            </a:r>
            <a:r>
              <a:rPr lang="en-US" sz="1800" dirty="0">
                <a:solidFill>
                  <a:srgbClr val="DDE9EC">
                    <a:lumMod val="75000"/>
                  </a:srgbClr>
                </a:solidFill>
              </a:rPr>
              <a:t> </a:t>
            </a:r>
            <a:r>
              <a:rPr lang="en-US" sz="1800" dirty="0" err="1">
                <a:solidFill>
                  <a:srgbClr val="DDE9EC">
                    <a:lumMod val="75000"/>
                  </a:srgbClr>
                </a:solidFill>
              </a:rPr>
              <a:t>Alsulayhim</a:t>
            </a:r>
            <a:endParaRPr lang="en-US" sz="1800" dirty="0">
              <a:solidFill>
                <a:srgbClr val="DDE9EC">
                  <a:lumMod val="75000"/>
                </a:srgbClr>
              </a:solidFill>
            </a:endParaRPr>
          </a:p>
          <a:p>
            <a:pPr fontAlgn="t">
              <a:lnSpc>
                <a:spcPct val="80000"/>
              </a:lnSpc>
              <a:spcBef>
                <a:spcPct val="20000"/>
              </a:spcBef>
            </a:pPr>
            <a:r>
              <a:rPr lang="en-US" sz="1800" dirty="0" err="1">
                <a:solidFill>
                  <a:srgbClr val="DDE9EC">
                    <a:lumMod val="75000"/>
                  </a:srgbClr>
                </a:solidFill>
              </a:rPr>
              <a:t>Ghada</a:t>
            </a:r>
            <a:r>
              <a:rPr lang="en-US" sz="1800" dirty="0">
                <a:solidFill>
                  <a:srgbClr val="DDE9EC">
                    <a:lumMod val="75000"/>
                  </a:srgbClr>
                </a:solidFill>
              </a:rPr>
              <a:t> </a:t>
            </a:r>
            <a:r>
              <a:rPr lang="en-US" sz="1800" dirty="0" err="1">
                <a:solidFill>
                  <a:srgbClr val="DDE9EC">
                    <a:lumMod val="75000"/>
                  </a:srgbClr>
                </a:solidFill>
              </a:rPr>
              <a:t>Alhadlaq</a:t>
            </a:r>
            <a:endParaRPr lang="en-US" sz="1800" dirty="0">
              <a:solidFill>
                <a:srgbClr val="DDE9EC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66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Font typeface="Courier New" panose="02070309020205020404" pitchFamily="49" charset="0"/>
              <a:buChar char="o"/>
            </a:pPr>
            <a:endParaRPr lang="en-US" sz="3100" dirty="0">
              <a:solidFill>
                <a:schemeClr val="accent1">
                  <a:lumMod val="75000"/>
                </a:schemeClr>
              </a:solidFill>
              <a:latin typeface="Sylfaen" panose="010A0502050306030303" pitchFamily="18" charset="0"/>
              <a:ea typeface="Malgun Gothic Semilight" panose="020B0502040204020203" pitchFamily="34" charset="-128"/>
              <a:cs typeface="Arabic Typesetting" panose="03020402040406030203" pitchFamily="66" charset="-78"/>
            </a:endParaRPr>
          </a:p>
          <a:p>
            <a:pPr marL="180473" lvl="0" indent="-180473">
              <a:buSzPct val="100000"/>
              <a:buChar char="•"/>
            </a:pPr>
            <a:r>
              <a:rPr lang="en-US" sz="3200" dirty="0">
                <a:ea typeface="Gill Sans MT"/>
                <a:cs typeface="Gill Sans MT"/>
                <a:sym typeface="Gill Sans MT"/>
              </a:rPr>
              <a:t>Define tubular reabsorption, tubular secretion, transcellular and </a:t>
            </a:r>
            <a:r>
              <a:rPr lang="en-US" sz="3200" dirty="0" err="1">
                <a:ea typeface="Gill Sans MT"/>
                <a:cs typeface="Gill Sans MT"/>
                <a:sym typeface="Gill Sans MT"/>
              </a:rPr>
              <a:t>paracellular</a:t>
            </a:r>
            <a:r>
              <a:rPr lang="en-US" sz="3200" dirty="0">
                <a:ea typeface="Gill Sans MT"/>
                <a:cs typeface="Gill Sans MT"/>
                <a:sym typeface="Gill Sans MT"/>
              </a:rPr>
              <a:t> transport.</a:t>
            </a:r>
          </a:p>
          <a:p>
            <a:pPr marL="180473" lvl="0" indent="-180473">
              <a:buSzPct val="100000"/>
              <a:buChar char="•"/>
            </a:pPr>
            <a:endParaRPr lang="en-US" sz="3200" dirty="0">
              <a:ea typeface="Gill Sans MT"/>
              <a:cs typeface="Gill Sans MT"/>
              <a:sym typeface="Gill Sans MT"/>
            </a:endParaRPr>
          </a:p>
          <a:p>
            <a:pPr marL="180473" lvl="0" indent="-180473">
              <a:buSzPct val="100000"/>
              <a:buChar char="•"/>
            </a:pPr>
            <a:r>
              <a:rPr lang="en-US" sz="3200" dirty="0">
                <a:ea typeface="Gill Sans MT"/>
                <a:cs typeface="Gill Sans MT"/>
                <a:sym typeface="Gill Sans MT"/>
              </a:rPr>
              <a:t>Identify and describe mechanisms of tubular transport</a:t>
            </a:r>
          </a:p>
          <a:p>
            <a:pPr marL="180473" lvl="0" indent="-180473">
              <a:buSzPct val="100000"/>
              <a:buChar char="•"/>
            </a:pPr>
            <a:endParaRPr lang="en-US" sz="3200" dirty="0">
              <a:ea typeface="Gill Sans MT"/>
              <a:cs typeface="Gill Sans MT"/>
              <a:sym typeface="Gill Sans MT"/>
            </a:endParaRPr>
          </a:p>
          <a:p>
            <a:pPr marL="180473" lvl="0" indent="-180473">
              <a:buSzPct val="100000"/>
              <a:buChar char="•"/>
            </a:pPr>
            <a:r>
              <a:rPr lang="en-US" sz="3200" dirty="0">
                <a:ea typeface="Gill Sans MT"/>
                <a:cs typeface="Gill Sans MT"/>
                <a:sym typeface="Gill Sans MT"/>
              </a:rPr>
              <a:t>Describe tubular reabsorption of sodium and water</a:t>
            </a:r>
          </a:p>
          <a:p>
            <a:pPr marL="180473" lvl="0" indent="-180473">
              <a:buSzPct val="100000"/>
              <a:buChar char="•"/>
            </a:pPr>
            <a:endParaRPr lang="en-US" sz="3200" dirty="0">
              <a:ea typeface="Gill Sans MT"/>
              <a:cs typeface="Gill Sans MT"/>
              <a:sym typeface="Gill Sans MT"/>
            </a:endParaRPr>
          </a:p>
          <a:p>
            <a:pPr marL="180473" lvl="0" indent="-180473">
              <a:buSzPct val="100000"/>
              <a:buChar char="•"/>
            </a:pPr>
            <a:r>
              <a:rPr lang="en-US" sz="3200" dirty="0">
                <a:ea typeface="Gill Sans MT"/>
                <a:cs typeface="Gill Sans MT"/>
                <a:sym typeface="Gill Sans MT"/>
              </a:rPr>
              <a:t>Revise </a:t>
            </a:r>
            <a:r>
              <a:rPr lang="en-US" sz="3200" dirty="0" err="1">
                <a:ea typeface="Gill Sans MT"/>
                <a:cs typeface="Gill Sans MT"/>
                <a:sym typeface="Gill Sans MT"/>
              </a:rPr>
              <a:t>tubulo</a:t>
            </a:r>
            <a:r>
              <a:rPr lang="en-US" sz="3200" dirty="0">
                <a:ea typeface="Gill Sans MT"/>
                <a:cs typeface="Gill Sans MT"/>
                <a:sym typeface="Gill Sans MT"/>
              </a:rPr>
              <a:t>-glomerular feedback and describe its physiological importance</a:t>
            </a:r>
          </a:p>
          <a:p>
            <a:pPr marL="180473" lvl="0" indent="-180473">
              <a:buSzPct val="100000"/>
              <a:buChar char="•"/>
            </a:pPr>
            <a:endParaRPr lang="en-US" sz="3200" dirty="0">
              <a:ea typeface="Gill Sans MT"/>
              <a:cs typeface="Gill Sans MT"/>
              <a:sym typeface="Gill Sans MT"/>
            </a:endParaRPr>
          </a:p>
          <a:p>
            <a:pPr marL="180473" lvl="0" indent="-180473">
              <a:buSzPct val="100000"/>
              <a:buChar char="•"/>
            </a:pPr>
            <a:r>
              <a:rPr lang="en-US" sz="3200" dirty="0">
                <a:ea typeface="Gill Sans MT"/>
                <a:cs typeface="Gill Sans MT"/>
                <a:sym typeface="Gill Sans MT"/>
              </a:rPr>
              <a:t>Identify and describe mechanism involved in Glucose  reabsorption</a:t>
            </a:r>
          </a:p>
          <a:p>
            <a:pPr marL="180473" lvl="0" indent="-180473">
              <a:buSzPct val="100000"/>
              <a:buChar char="•"/>
            </a:pPr>
            <a:endParaRPr lang="en-US" sz="3200" dirty="0">
              <a:ea typeface="Gill Sans MT"/>
              <a:cs typeface="Gill Sans MT"/>
              <a:sym typeface="Gill Sans MT"/>
            </a:endParaRPr>
          </a:p>
          <a:p>
            <a:pPr marL="180473" lvl="0" indent="-180473">
              <a:buSzPct val="100000"/>
              <a:buChar char="•"/>
            </a:pPr>
            <a:r>
              <a:rPr lang="en-US" sz="3200" dirty="0">
                <a:ea typeface="Gill Sans MT"/>
                <a:cs typeface="Gill Sans MT"/>
                <a:sym typeface="Gill Sans MT"/>
              </a:rPr>
              <a:t>Study glucose titration curve in terms of renal threshold, tubular transport maximum, splay, excretion and filtration</a:t>
            </a:r>
          </a:p>
          <a:p>
            <a:pPr marL="180473" lvl="0" indent="-180473">
              <a:buSzPct val="100000"/>
              <a:buChar char="•"/>
            </a:pPr>
            <a:endParaRPr lang="en-US" sz="3200" dirty="0">
              <a:ea typeface="Gill Sans MT"/>
              <a:cs typeface="Gill Sans MT"/>
              <a:sym typeface="Gill Sans MT"/>
            </a:endParaRPr>
          </a:p>
          <a:p>
            <a:pPr marL="180473" lvl="0" indent="-180473">
              <a:buSzPct val="100000"/>
              <a:buChar char="•"/>
            </a:pPr>
            <a:r>
              <a:rPr lang="en-US" sz="3200" dirty="0">
                <a:ea typeface="Gill Sans MT"/>
                <a:cs typeface="Gill Sans MT"/>
                <a:sym typeface="Gill Sans MT"/>
              </a:rPr>
              <a:t>Identify the tubular site and describe how Amino Acids, HCO</a:t>
            </a:r>
            <a:r>
              <a:rPr lang="en-US" sz="3200" baseline="-25000" dirty="0">
                <a:ea typeface="Gill Sans MT"/>
                <a:cs typeface="Gill Sans MT"/>
                <a:sym typeface="Gill Sans MT"/>
              </a:rPr>
              <a:t>3</a:t>
            </a:r>
            <a:r>
              <a:rPr lang="en-US" sz="3200" baseline="30000" dirty="0">
                <a:ea typeface="Gill Sans MT"/>
                <a:cs typeface="Gill Sans MT"/>
                <a:sym typeface="Gill Sans MT"/>
              </a:rPr>
              <a:t>-</a:t>
            </a:r>
            <a:r>
              <a:rPr lang="en-US" sz="3200" dirty="0">
                <a:ea typeface="Gill Sans MT"/>
                <a:cs typeface="Gill Sans MT"/>
                <a:sym typeface="Gill Sans MT"/>
              </a:rPr>
              <a:t>, PO</a:t>
            </a:r>
            <a:r>
              <a:rPr lang="en-US" sz="3200" baseline="-25000" dirty="0">
                <a:ea typeface="Gill Sans MT"/>
                <a:cs typeface="Gill Sans MT"/>
                <a:sym typeface="Gill Sans MT"/>
              </a:rPr>
              <a:t>4</a:t>
            </a:r>
            <a:r>
              <a:rPr lang="en-US" sz="3200" baseline="30000" dirty="0">
                <a:ea typeface="Gill Sans MT"/>
                <a:cs typeface="Gill Sans MT"/>
                <a:sym typeface="Gill Sans MT"/>
              </a:rPr>
              <a:t>-</a:t>
            </a:r>
            <a:r>
              <a:rPr lang="en-US" sz="3200" dirty="0">
                <a:ea typeface="Gill Sans MT"/>
                <a:cs typeface="Gill Sans MT"/>
                <a:sym typeface="Gill Sans MT"/>
              </a:rPr>
              <a:t> and Urea are reabsorbed</a:t>
            </a:r>
            <a:endParaRPr lang="en-US" sz="3100" dirty="0">
              <a:solidFill>
                <a:schemeClr val="accent1">
                  <a:lumMod val="75000"/>
                </a:schemeClr>
              </a:solidFill>
              <a:latin typeface="Sylfaen" panose="010A0502050306030303" pitchFamily="18" charset="0"/>
              <a:ea typeface="Malgun Gothic Semilight" panose="020B0502040204020203" pitchFamily="34" charset="-128"/>
              <a:cs typeface="Arabic Typesetting" panose="03020402040406030203" pitchFamily="66" charset="-78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 sz="3100" dirty="0">
              <a:solidFill>
                <a:schemeClr val="accent1">
                  <a:lumMod val="75000"/>
                </a:schemeClr>
              </a:solidFill>
              <a:latin typeface="Sylfaen" panose="010A0502050306030303" pitchFamily="18" charset="0"/>
              <a:ea typeface="Malgun Gothic Semilight" panose="020B0502040204020203" pitchFamily="34" charset="-128"/>
              <a:cs typeface="Arabic Typesetting" panose="03020402040406030203" pitchFamily="66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971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Gill Sans MT" pitchFamily="34" charset="0"/>
              </a:rPr>
              <a:t>Tubular Reabsorption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461" y="1219200"/>
            <a:ext cx="7789207" cy="4937760"/>
          </a:xfrm>
        </p:spPr>
        <p:txBody>
          <a:bodyPr>
            <a:normAutofit/>
          </a:bodyPr>
          <a:lstStyle/>
          <a:p>
            <a:r>
              <a:rPr lang="en-US" sz="1800" b="1" dirty="0">
                <a:latin typeface="Gill Sans MT" pitchFamily="34" charset="0"/>
                <a:ea typeface="Gill Sans" charset="0"/>
                <a:cs typeface="Gill Sans" charset="0"/>
              </a:rPr>
              <a:t>Transported substances move through </a:t>
            </a:r>
            <a:r>
              <a:rPr lang="en-US" sz="1800" b="1" u="sng" dirty="0">
                <a:latin typeface="Gill Sans MT" pitchFamily="34" charset="0"/>
                <a:ea typeface="Gill Sans" charset="0"/>
                <a:cs typeface="Gill Sans" charset="0"/>
              </a:rPr>
              <a:t>three membranes</a:t>
            </a:r>
            <a:r>
              <a:rPr lang="en-US" sz="1800" b="1" dirty="0">
                <a:latin typeface="Gill Sans MT" pitchFamily="34" charset="0"/>
                <a:ea typeface="Gill Sans" charset="0"/>
                <a:cs typeface="Gill Sans" charset="0"/>
              </a:rPr>
              <a:t> :</a:t>
            </a:r>
            <a:endParaRPr lang="en-US" sz="1800" b="1" u="sng" dirty="0">
              <a:latin typeface="Gill Sans MT" pitchFamily="34" charset="0"/>
              <a:ea typeface="Gill Sans" charset="0"/>
              <a:cs typeface="Gill Sans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800" b="1" u="sng" dirty="0">
              <a:solidFill>
                <a:srgbClr val="002060"/>
              </a:solidFill>
              <a:latin typeface="Gill Sans MT" pitchFamily="34" charset="0"/>
              <a:ea typeface="Gill Sans" charset="0"/>
              <a:cs typeface="Gill Sans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>
                <a:latin typeface="Gill Sans MT" pitchFamily="34" charset="0"/>
                <a:ea typeface="Gill Sans" charset="0"/>
                <a:cs typeface="Gill Sans" charset="0"/>
              </a:rPr>
              <a:t> </a:t>
            </a:r>
            <a:r>
              <a:rPr lang="en-US" sz="1800" b="1" dirty="0">
                <a:latin typeface="Gill Sans MT" pitchFamily="34" charset="0"/>
                <a:ea typeface="Gill Sans" charset="0"/>
                <a:cs typeface="Gill Sans" charset="0"/>
              </a:rPr>
              <a:t>Luminal</a:t>
            </a:r>
            <a:r>
              <a:rPr lang="en-US" sz="1800" dirty="0">
                <a:latin typeface="Gill Sans MT" pitchFamily="34" charset="0"/>
                <a:ea typeface="Gill Sans" charset="0"/>
                <a:cs typeface="Gill Sans" charset="0"/>
              </a:rPr>
              <a:t> </a:t>
            </a:r>
            <a:r>
              <a:rPr lang="ar-SA" sz="1800" dirty="0">
                <a:solidFill>
                  <a:schemeClr val="bg1">
                    <a:lumMod val="50000"/>
                  </a:schemeClr>
                </a:solidFill>
                <a:latin typeface="Gill Sans MT" pitchFamily="34" charset="0"/>
                <a:ea typeface="Gill Sans" charset="0"/>
                <a:cs typeface="Gill Sans" charset="0"/>
              </a:rPr>
              <a:t>“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Gill Sans MT" pitchFamily="34" charset="0"/>
                <a:ea typeface="Gill Sans" charset="0"/>
                <a:cs typeface="Gill Sans" charset="0"/>
              </a:rPr>
              <a:t>Apical” </a:t>
            </a:r>
            <a:r>
              <a:rPr lang="en-US" sz="1800" dirty="0">
                <a:latin typeface="Gill Sans MT" pitchFamily="34" charset="0"/>
                <a:ea typeface="Gill Sans" charset="0"/>
                <a:cs typeface="Gill Sans" charset="0"/>
              </a:rPr>
              <a:t>membranes of tubule cells.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b="1" dirty="0">
                <a:latin typeface="Gill Sans MT" pitchFamily="34" charset="0"/>
                <a:ea typeface="Gill Sans" charset="0"/>
                <a:cs typeface="Gill Sans" charset="0"/>
              </a:rPr>
              <a:t> Basolateral</a:t>
            </a:r>
            <a:r>
              <a:rPr lang="en-US" sz="1800" dirty="0">
                <a:latin typeface="Gill Sans MT" pitchFamily="34" charset="0"/>
                <a:ea typeface="Gill Sans" charset="0"/>
                <a:cs typeface="Gill Sans" charset="0"/>
              </a:rPr>
              <a:t> membranes of tubule cells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>
                <a:latin typeface="Gill Sans MT" pitchFamily="34" charset="0"/>
                <a:ea typeface="Gill Sans" charset="0"/>
                <a:cs typeface="Gill Sans" charset="0"/>
              </a:rPr>
              <a:t> </a:t>
            </a:r>
            <a:r>
              <a:rPr lang="en-US" sz="1800" b="1" dirty="0">
                <a:latin typeface="Gill Sans MT" pitchFamily="34" charset="0"/>
                <a:ea typeface="Gill Sans" charset="0"/>
                <a:cs typeface="Gill Sans" charset="0"/>
              </a:rPr>
              <a:t>Endothelium</a:t>
            </a:r>
            <a:r>
              <a:rPr lang="en-US" sz="1800" dirty="0">
                <a:latin typeface="Gill Sans MT" pitchFamily="34" charset="0"/>
                <a:ea typeface="Gill Sans" charset="0"/>
                <a:cs typeface="Gill Sans" charset="0"/>
              </a:rPr>
              <a:t> of peritubular capillaries </a:t>
            </a:r>
          </a:p>
          <a:p>
            <a:r>
              <a:rPr lang="en-US" sz="1800" b="1" dirty="0">
                <a:latin typeface="Gill Sans MT" pitchFamily="34" charset="0"/>
                <a:ea typeface="Gill Sans" charset="0"/>
                <a:cs typeface="Gill Sans" charset="0"/>
              </a:rPr>
              <a:t>Ca</a:t>
            </a:r>
            <a:r>
              <a:rPr lang="en-US" sz="1800" b="1" baseline="30000" dirty="0">
                <a:latin typeface="Gill Sans MT" pitchFamily="34" charset="0"/>
                <a:ea typeface="Gill Sans" charset="0"/>
                <a:cs typeface="Gill Sans" charset="0"/>
              </a:rPr>
              <a:t>2+</a:t>
            </a:r>
            <a:r>
              <a:rPr lang="en-US" sz="1800" b="1" dirty="0">
                <a:latin typeface="Gill Sans MT" pitchFamily="34" charset="0"/>
                <a:ea typeface="Gill Sans" charset="0"/>
                <a:cs typeface="Gill Sans" charset="0"/>
              </a:rPr>
              <a:t>, Mg</a:t>
            </a:r>
            <a:r>
              <a:rPr lang="en-US" sz="1800" b="1" baseline="30000" dirty="0">
                <a:latin typeface="Gill Sans MT" pitchFamily="34" charset="0"/>
                <a:ea typeface="Gill Sans" charset="0"/>
                <a:cs typeface="Gill Sans" charset="0"/>
              </a:rPr>
              <a:t>2+</a:t>
            </a:r>
            <a:r>
              <a:rPr lang="en-US" sz="1800" b="1" dirty="0">
                <a:latin typeface="Gill Sans MT" pitchFamily="34" charset="0"/>
                <a:ea typeface="Gill Sans" charset="0"/>
                <a:cs typeface="Gill Sans" charset="0"/>
              </a:rPr>
              <a:t>, K</a:t>
            </a:r>
            <a:r>
              <a:rPr lang="en-US" sz="1800" b="1" baseline="30000" dirty="0">
                <a:latin typeface="Gill Sans MT" pitchFamily="34" charset="0"/>
                <a:ea typeface="Gill Sans" charset="0"/>
                <a:cs typeface="Gill Sans" charset="0"/>
              </a:rPr>
              <a:t>+</a:t>
            </a:r>
            <a:r>
              <a:rPr lang="en-US" sz="1800" dirty="0">
                <a:latin typeface="Gill Sans MT" pitchFamily="34" charset="0"/>
                <a:ea typeface="Gill Sans" charset="0"/>
                <a:cs typeface="Gill Sans" charset="0"/>
              </a:rPr>
              <a:t>, and some </a:t>
            </a:r>
            <a:r>
              <a:rPr lang="en-US" sz="1800" b="1" dirty="0">
                <a:latin typeface="Gill Sans MT" pitchFamily="34" charset="0"/>
                <a:ea typeface="Gill Sans" charset="0"/>
                <a:cs typeface="Gill Sans" charset="0"/>
              </a:rPr>
              <a:t>Na</a:t>
            </a:r>
            <a:r>
              <a:rPr lang="en-US" sz="1800" b="1" baseline="30000" dirty="0">
                <a:latin typeface="Gill Sans MT" pitchFamily="34" charset="0"/>
                <a:ea typeface="Gill Sans" charset="0"/>
                <a:cs typeface="Gill Sans" charset="0"/>
              </a:rPr>
              <a:t>+</a:t>
            </a:r>
            <a:r>
              <a:rPr lang="en-US" sz="1800" b="1" dirty="0">
                <a:latin typeface="Gill Sans MT" pitchFamily="34" charset="0"/>
                <a:ea typeface="Gill Sans" charset="0"/>
                <a:cs typeface="Gill Sans" charset="0"/>
              </a:rPr>
              <a:t> </a:t>
            </a:r>
            <a:r>
              <a:rPr lang="en-US" sz="1800" dirty="0">
                <a:latin typeface="Gill Sans MT" pitchFamily="34" charset="0"/>
                <a:ea typeface="Gill Sans" charset="0"/>
                <a:cs typeface="Gill Sans" charset="0"/>
              </a:rPr>
              <a:t>can be reabsorbed via </a:t>
            </a:r>
            <a:r>
              <a:rPr lang="en-US" sz="1800" i="1" dirty="0" err="1">
                <a:solidFill>
                  <a:srgbClr val="FF0000"/>
                </a:solidFill>
                <a:latin typeface="Gill Sans MT" pitchFamily="34" charset="0"/>
                <a:ea typeface="Gill Sans" charset="0"/>
                <a:cs typeface="Gill Sans" charset="0"/>
              </a:rPr>
              <a:t>paracellular</a:t>
            </a:r>
            <a:r>
              <a:rPr lang="en-US" sz="1800" i="1" dirty="0">
                <a:solidFill>
                  <a:srgbClr val="FF0000"/>
                </a:solidFill>
                <a:latin typeface="Gill Sans MT" pitchFamily="34" charset="0"/>
                <a:ea typeface="Gill Sans" charset="0"/>
                <a:cs typeface="Gill Sans" charset="0"/>
              </a:rPr>
              <a:t> pathway</a:t>
            </a:r>
            <a:r>
              <a:rPr lang="en-US" sz="1800" dirty="0">
                <a:latin typeface="Gill Sans MT" pitchFamily="34" charset="0"/>
                <a:ea typeface="Gill Sans" charset="0"/>
                <a:cs typeface="Gill Sans" charset="0"/>
              </a:rPr>
              <a:t>.</a:t>
            </a:r>
            <a:r>
              <a:rPr lang="en-US" sz="1800" b="1" dirty="0">
                <a:latin typeface="Gill Sans MT" pitchFamily="34" charset="0"/>
                <a:ea typeface="Gill Sans" charset="0"/>
                <a:cs typeface="Gill Sans" charset="0"/>
              </a:rPr>
              <a:t>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Gill Sans MT" pitchFamily="34" charset="0"/>
                <a:ea typeface="Gill Sans" charset="0"/>
                <a:cs typeface="Gill Sans" charset="0"/>
              </a:rPr>
              <a:t>“</a:t>
            </a:r>
            <a:r>
              <a:rPr lang="ar-SA" sz="1200" dirty="0">
                <a:solidFill>
                  <a:schemeClr val="bg1">
                    <a:lumMod val="50000"/>
                  </a:schemeClr>
                </a:solidFill>
                <a:latin typeface="Gill Sans MT" pitchFamily="34" charset="0"/>
                <a:ea typeface="Gill Sans" charset="0"/>
                <a:cs typeface="Gill Sans" charset="0"/>
              </a:rPr>
              <a:t>بين الفراغات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Gill Sans MT" pitchFamily="34" charset="0"/>
                <a:ea typeface="Gill Sans" charset="0"/>
                <a:cs typeface="Gill Sans" charset="0"/>
              </a:rPr>
              <a:t>”</a:t>
            </a:r>
          </a:p>
          <a:p>
            <a:pPr>
              <a:buFont typeface="Wingdings" charset="2"/>
              <a:buChar char="Ø"/>
            </a:pPr>
            <a:endParaRPr lang="en-US" sz="1800" dirty="0">
              <a:latin typeface="Gill Sans MT" pitchFamily="34" charset="0"/>
              <a:ea typeface="Gill Sans" charset="0"/>
              <a:cs typeface="Gill Sans" charset="0"/>
            </a:endParaRPr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652" b="6918"/>
          <a:stretch/>
        </p:blipFill>
        <p:spPr>
          <a:xfrm>
            <a:off x="1949076" y="3730059"/>
            <a:ext cx="3437567" cy="23242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5" b="5220"/>
          <a:stretch/>
        </p:blipFill>
        <p:spPr>
          <a:xfrm>
            <a:off x="8405309" y="1700808"/>
            <a:ext cx="3174094" cy="2324222"/>
          </a:xfrm>
          <a:prstGeom prst="rect">
            <a:avLst/>
          </a:prstGeom>
        </p:spPr>
      </p:pic>
      <p:sp>
        <p:nvSpPr>
          <p:cNvPr id="7" name="مستطيل مستدير الزوايا 10"/>
          <p:cNvSpPr/>
          <p:nvPr/>
        </p:nvSpPr>
        <p:spPr>
          <a:xfrm>
            <a:off x="8405310" y="2206847"/>
            <a:ext cx="3077526" cy="432048"/>
          </a:xfrm>
          <a:prstGeom prst="round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7733083" y="2924944"/>
            <a:ext cx="521569" cy="1440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مربع نص 5"/>
          <p:cNvSpPr txBox="1"/>
          <p:nvPr/>
        </p:nvSpPr>
        <p:spPr>
          <a:xfrm>
            <a:off x="6703643" y="4058590"/>
            <a:ext cx="4413678" cy="212365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endParaRPr lang="en-US" sz="12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paracellular means that the pathway is between cells. </a:t>
            </a:r>
          </a:p>
          <a:p>
            <a:endParaRPr lang="en-US" sz="12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Transcellular means through cell.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200" dirty="0">
              <a:solidFill>
                <a:schemeClr val="bg1">
                  <a:lumMod val="50000"/>
                </a:schemeClr>
              </a:solidFill>
              <a:latin typeface="+mj-lt"/>
              <a:ea typeface="Gill Sans" charset="0"/>
              <a:cs typeface="Gill Sans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  <a:ea typeface="Gill Sans" charset="0"/>
                <a:cs typeface="Gill Sans" charset="0"/>
              </a:rPr>
              <a:t>Paracellular:  </a:t>
            </a:r>
          </a:p>
          <a:p>
            <a:pPr marL="171450" indent="-171450">
              <a:buFontTx/>
              <a:buChar char="-"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  <a:ea typeface="Gill Sans" charset="0"/>
                <a:cs typeface="Gill Sans" charset="0"/>
              </a:rPr>
              <a:t>Passive diffusion </a:t>
            </a:r>
            <a:r>
              <a:rPr lang="en-US" sz="1200" dirty="0">
                <a:solidFill>
                  <a:srgbClr val="002060"/>
                </a:solidFill>
                <a:latin typeface="+mj-lt"/>
                <a:ea typeface="Gill Sans" charset="0"/>
                <a:cs typeface="Gill Sans" charset="0"/>
              </a:rPr>
              <a:t>–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  <a:ea typeface="Gill Sans" charset="0"/>
                <a:cs typeface="Gill Sans" charset="0"/>
              </a:rPr>
              <a:t>Down gradient</a:t>
            </a:r>
            <a:r>
              <a:rPr lang="en-US" sz="1200" dirty="0">
                <a:solidFill>
                  <a:srgbClr val="002060"/>
                </a:solidFill>
                <a:latin typeface="+mj-lt"/>
                <a:ea typeface="Gill Sans" charset="0"/>
                <a:cs typeface="Gill Sans" charset="0"/>
              </a:rPr>
              <a:t>–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  <a:ea typeface="Gill Sans" charset="0"/>
                <a:cs typeface="Gill Sans" charset="0"/>
              </a:rPr>
              <a:t>Cross tight junction.  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  <a:ea typeface="Gill Sans" charset="0"/>
                <a:cs typeface="Gill Sans" charset="0"/>
              </a:rPr>
              <a:t>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  <a:ea typeface="Gill Sans" charset="0"/>
                <a:cs typeface="Gill Sans" charset="0"/>
              </a:rPr>
              <a:t>Transcellular: 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  <a:ea typeface="Gill Sans" charset="0"/>
                <a:cs typeface="Gill Sans" charset="0"/>
              </a:rPr>
              <a:t>     Active Transportation of solutes Cross a cell. </a:t>
            </a:r>
          </a:p>
          <a:p>
            <a:endParaRPr lang="en-US" sz="1200" dirty="0">
              <a:solidFill>
                <a:schemeClr val="bg1">
                  <a:lumMod val="50000"/>
                </a:schemeClr>
              </a:solidFill>
              <a:latin typeface="+mj-lt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44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pitchFamily="34" charset="0"/>
              </a:rPr>
              <a:t>Tubular Reabsorption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5" name="Diagram 10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091442130"/>
              </p:ext>
            </p:extLst>
          </p:nvPr>
        </p:nvGraphicFramePr>
        <p:xfrm>
          <a:off x="892242" y="1325881"/>
          <a:ext cx="8195983" cy="3615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شكل حر 1"/>
          <p:cNvSpPr/>
          <p:nvPr/>
        </p:nvSpPr>
        <p:spPr>
          <a:xfrm>
            <a:off x="5806379" y="4495135"/>
            <a:ext cx="288033" cy="446034"/>
          </a:xfrm>
          <a:custGeom>
            <a:avLst/>
            <a:gdLst>
              <a:gd name="connsiteX0" fmla="*/ 2194 w 339819"/>
              <a:gd name="connsiteY0" fmla="*/ 0 h 647114"/>
              <a:gd name="connsiteX1" fmla="*/ 72532 w 339819"/>
              <a:gd name="connsiteY1" fmla="*/ 28136 h 647114"/>
              <a:gd name="connsiteX2" fmla="*/ 114735 w 339819"/>
              <a:gd name="connsiteY2" fmla="*/ 126609 h 647114"/>
              <a:gd name="connsiteX3" fmla="*/ 142871 w 339819"/>
              <a:gd name="connsiteY3" fmla="*/ 182880 h 647114"/>
              <a:gd name="connsiteX4" fmla="*/ 171006 w 339819"/>
              <a:gd name="connsiteY4" fmla="*/ 267286 h 647114"/>
              <a:gd name="connsiteX5" fmla="*/ 142871 w 339819"/>
              <a:gd name="connsiteY5" fmla="*/ 295422 h 647114"/>
              <a:gd name="connsiteX6" fmla="*/ 72532 w 339819"/>
              <a:gd name="connsiteY6" fmla="*/ 337625 h 647114"/>
              <a:gd name="connsiteX7" fmla="*/ 2194 w 339819"/>
              <a:gd name="connsiteY7" fmla="*/ 323557 h 647114"/>
              <a:gd name="connsiteX8" fmla="*/ 30329 w 339819"/>
              <a:gd name="connsiteY8" fmla="*/ 281354 h 647114"/>
              <a:gd name="connsiteX9" fmla="*/ 100668 w 339819"/>
              <a:gd name="connsiteY9" fmla="*/ 239151 h 647114"/>
              <a:gd name="connsiteX10" fmla="*/ 171006 w 339819"/>
              <a:gd name="connsiteY10" fmla="*/ 253219 h 647114"/>
              <a:gd name="connsiteX11" fmla="*/ 199142 w 339819"/>
              <a:gd name="connsiteY11" fmla="*/ 281354 h 647114"/>
              <a:gd name="connsiteX12" fmla="*/ 241345 w 339819"/>
              <a:gd name="connsiteY12" fmla="*/ 309489 h 647114"/>
              <a:gd name="connsiteX13" fmla="*/ 269480 w 339819"/>
              <a:gd name="connsiteY13" fmla="*/ 407963 h 647114"/>
              <a:gd name="connsiteX14" fmla="*/ 283548 w 339819"/>
              <a:gd name="connsiteY14" fmla="*/ 450166 h 647114"/>
              <a:gd name="connsiteX15" fmla="*/ 311683 w 339819"/>
              <a:gd name="connsiteY15" fmla="*/ 548640 h 647114"/>
              <a:gd name="connsiteX16" fmla="*/ 339819 w 339819"/>
              <a:gd name="connsiteY16" fmla="*/ 520505 h 647114"/>
              <a:gd name="connsiteX17" fmla="*/ 311683 w 339819"/>
              <a:gd name="connsiteY17" fmla="*/ 604911 h 647114"/>
              <a:gd name="connsiteX18" fmla="*/ 297615 w 339819"/>
              <a:gd name="connsiteY18" fmla="*/ 647114 h 647114"/>
              <a:gd name="connsiteX19" fmla="*/ 255412 w 339819"/>
              <a:gd name="connsiteY19" fmla="*/ 633046 h 647114"/>
              <a:gd name="connsiteX20" fmla="*/ 213209 w 339819"/>
              <a:gd name="connsiteY20" fmla="*/ 548640 h 647114"/>
              <a:gd name="connsiteX21" fmla="*/ 199142 w 339819"/>
              <a:gd name="connsiteY21" fmla="*/ 548640 h 64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39819" h="647114">
                <a:moveTo>
                  <a:pt x="2194" y="0"/>
                </a:moveTo>
                <a:cubicBezTo>
                  <a:pt x="25640" y="9379"/>
                  <a:pt x="53359" y="11702"/>
                  <a:pt x="72532" y="28136"/>
                </a:cubicBezTo>
                <a:cubicBezTo>
                  <a:pt x="93607" y="46200"/>
                  <a:pt x="103719" y="100905"/>
                  <a:pt x="114735" y="126609"/>
                </a:cubicBezTo>
                <a:cubicBezTo>
                  <a:pt x="122996" y="145884"/>
                  <a:pt x="135083" y="163409"/>
                  <a:pt x="142871" y="182880"/>
                </a:cubicBezTo>
                <a:cubicBezTo>
                  <a:pt x="153885" y="210416"/>
                  <a:pt x="171006" y="267286"/>
                  <a:pt x="171006" y="267286"/>
                </a:cubicBezTo>
                <a:cubicBezTo>
                  <a:pt x="161628" y="276665"/>
                  <a:pt x="154244" y="288598"/>
                  <a:pt x="142871" y="295422"/>
                </a:cubicBezTo>
                <a:cubicBezTo>
                  <a:pt x="51558" y="350210"/>
                  <a:pt x="143825" y="266332"/>
                  <a:pt x="72532" y="337625"/>
                </a:cubicBezTo>
                <a:cubicBezTo>
                  <a:pt x="49086" y="332936"/>
                  <a:pt x="16540" y="342685"/>
                  <a:pt x="2194" y="323557"/>
                </a:cubicBezTo>
                <a:cubicBezTo>
                  <a:pt x="-7950" y="310031"/>
                  <a:pt x="19767" y="294556"/>
                  <a:pt x="30329" y="281354"/>
                </a:cubicBezTo>
                <a:cubicBezTo>
                  <a:pt x="58416" y="246245"/>
                  <a:pt x="57660" y="253487"/>
                  <a:pt x="100668" y="239151"/>
                </a:cubicBezTo>
                <a:cubicBezTo>
                  <a:pt x="124114" y="243840"/>
                  <a:pt x="149029" y="243800"/>
                  <a:pt x="171006" y="253219"/>
                </a:cubicBezTo>
                <a:cubicBezTo>
                  <a:pt x="183197" y="258444"/>
                  <a:pt x="188785" y="273069"/>
                  <a:pt x="199142" y="281354"/>
                </a:cubicBezTo>
                <a:cubicBezTo>
                  <a:pt x="212344" y="291916"/>
                  <a:pt x="227277" y="300111"/>
                  <a:pt x="241345" y="309489"/>
                </a:cubicBezTo>
                <a:cubicBezTo>
                  <a:pt x="275079" y="410697"/>
                  <a:pt x="234143" y="284288"/>
                  <a:pt x="269480" y="407963"/>
                </a:cubicBezTo>
                <a:cubicBezTo>
                  <a:pt x="273554" y="422221"/>
                  <a:pt x="279474" y="435908"/>
                  <a:pt x="283548" y="450166"/>
                </a:cubicBezTo>
                <a:cubicBezTo>
                  <a:pt x="318876" y="573815"/>
                  <a:pt x="277953" y="447452"/>
                  <a:pt x="311683" y="548640"/>
                </a:cubicBezTo>
                <a:cubicBezTo>
                  <a:pt x="321062" y="539262"/>
                  <a:pt x="339819" y="507242"/>
                  <a:pt x="339819" y="520505"/>
                </a:cubicBezTo>
                <a:cubicBezTo>
                  <a:pt x="339819" y="550162"/>
                  <a:pt x="321062" y="576776"/>
                  <a:pt x="311683" y="604911"/>
                </a:cubicBezTo>
                <a:lnTo>
                  <a:pt x="297615" y="647114"/>
                </a:lnTo>
                <a:cubicBezTo>
                  <a:pt x="283547" y="642425"/>
                  <a:pt x="264675" y="644625"/>
                  <a:pt x="255412" y="633046"/>
                </a:cubicBezTo>
                <a:cubicBezTo>
                  <a:pt x="191465" y="553112"/>
                  <a:pt x="287028" y="597854"/>
                  <a:pt x="213209" y="548640"/>
                </a:cubicBezTo>
                <a:cubicBezTo>
                  <a:pt x="209308" y="546039"/>
                  <a:pt x="203831" y="548640"/>
                  <a:pt x="199142" y="548640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prstDash val="dash"/>
          </a:ln>
          <a:effectLst>
            <a:glow rad="38100">
              <a:schemeClr val="bg1">
                <a:lumMod val="50000"/>
                <a:alpha val="40000"/>
              </a:scheme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ربع نص 5"/>
          <p:cNvSpPr txBox="1"/>
          <p:nvPr/>
        </p:nvSpPr>
        <p:spPr>
          <a:xfrm>
            <a:off x="710433" y="4998110"/>
            <a:ext cx="7364199" cy="1293971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  <a:prstDash val="dash"/>
          </a:ln>
          <a:effectLst>
            <a:glow rad="63500">
              <a:schemeClr val="bg1">
                <a:lumMod val="50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  <a:ea typeface="Gill Sans" charset="0"/>
                <a:cs typeface="Gill Sans" charset="0"/>
              </a:rPr>
              <a:t>Examples 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  <a:ea typeface="Gill Sans" charset="0"/>
                <a:cs typeface="Gill Sans" charset="0"/>
              </a:rPr>
              <a:t>ADH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j-lt"/>
                <a:ea typeface="Gill Sans" charset="0"/>
                <a:cs typeface="Gill Sans" charset="0"/>
              </a:rPr>
              <a:t> Reabsorb water (retention of water).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  <a:ea typeface="Gill Sans" charset="0"/>
                <a:cs typeface="Gill Sans" charset="0"/>
              </a:rPr>
              <a:t>Aldosterone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j-lt"/>
                <a:ea typeface="Gill Sans" charset="0"/>
                <a:cs typeface="Gill Sans" charset="0"/>
              </a:rPr>
              <a:t>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tends to promote Na</a:t>
            </a:r>
            <a:r>
              <a:rPr lang="en-US" sz="1400" baseline="30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+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 and water retention, and lower plasma K</a:t>
            </a:r>
            <a:r>
              <a:rPr lang="en-US" sz="1400" baseline="30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+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 concentration.</a:t>
            </a:r>
          </a:p>
          <a:p>
            <a:endParaRPr lang="en-US" sz="1400" dirty="0">
              <a:solidFill>
                <a:schemeClr val="bg1">
                  <a:lumMod val="65000"/>
                </a:schemeClr>
              </a:solidFill>
              <a:latin typeface="+mj-lt"/>
              <a:ea typeface="Gill Sans" charset="0"/>
              <a:cs typeface="Gill Sans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12081" y="5275763"/>
            <a:ext cx="36362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There is also a secondary active reabsorption  which move particles by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atp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from another pump in glucose Example 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097" y="1417321"/>
            <a:ext cx="2462677" cy="3432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9493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Sodium Reabsorption: Primary Active Transport Sodium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460" y="1418590"/>
            <a:ext cx="10969943" cy="4937760"/>
          </a:xfrm>
        </p:spPr>
        <p:txBody>
          <a:bodyPr>
            <a:normAutofit/>
          </a:bodyPr>
          <a:lstStyle/>
          <a:p>
            <a:r>
              <a:rPr lang="en-US" sz="2000" b="1" dirty="0"/>
              <a:t>Na+ reabsorption </a:t>
            </a:r>
            <a:r>
              <a:rPr lang="en-US" sz="2000" dirty="0"/>
              <a:t>is almost always by </a:t>
            </a:r>
            <a:r>
              <a:rPr lang="en-US" sz="2000" dirty="0">
                <a:solidFill>
                  <a:srgbClr val="FF0000"/>
                </a:solidFill>
              </a:rPr>
              <a:t>active </a:t>
            </a:r>
            <a:r>
              <a:rPr lang="en-US" sz="1600" dirty="0">
                <a:solidFill>
                  <a:srgbClr val="DDE9EC">
                    <a:lumMod val="50000"/>
                  </a:srgbClr>
                </a:solidFill>
              </a:rPr>
              <a:t>(Needs energy) </a:t>
            </a:r>
            <a:r>
              <a:rPr lang="en-US" sz="2000" dirty="0"/>
              <a:t>transport</a:t>
            </a:r>
          </a:p>
          <a:p>
            <a:r>
              <a:rPr lang="en-US" sz="2000" b="1" dirty="0"/>
              <a:t>Na+ </a:t>
            </a:r>
            <a:r>
              <a:rPr lang="en-US" sz="2000" dirty="0"/>
              <a:t>enters the tubule cells at the luminal membrane.</a:t>
            </a:r>
          </a:p>
          <a:p>
            <a:pPr marL="0" indent="0">
              <a:buNone/>
            </a:pPr>
            <a:r>
              <a:rPr lang="en-US" sz="2000" dirty="0"/>
              <a:t> Is actively transported out of the</a:t>
            </a:r>
          </a:p>
          <a:p>
            <a:pPr marL="0" indent="0">
              <a:buNone/>
            </a:pPr>
            <a:r>
              <a:rPr lang="en-US" sz="2000" dirty="0"/>
              <a:t>tubules by a </a:t>
            </a:r>
            <a:r>
              <a:rPr lang="en-US" sz="2000" dirty="0">
                <a:solidFill>
                  <a:srgbClr val="FF0000"/>
                </a:solidFill>
              </a:rPr>
              <a:t>Na+-K+ ATPase pump</a:t>
            </a:r>
          </a:p>
          <a:p>
            <a:pPr marL="0" indent="0">
              <a:buNone/>
            </a:pPr>
            <a:r>
              <a:rPr lang="en-US" altLang="en-US" sz="2000" dirty="0"/>
              <a:t>Other important solutes are linked either directly or indirectly to reabsorption of Na</a:t>
            </a:r>
            <a:r>
              <a:rPr lang="en-US" altLang="en-US" sz="2000" baseline="30000" dirty="0"/>
              <a:t>+</a:t>
            </a:r>
            <a:r>
              <a:rPr lang="en-US" altLang="en-US" sz="2000" dirty="0"/>
              <a:t>.</a:t>
            </a:r>
          </a:p>
          <a:p>
            <a:pPr marL="0" indent="0">
              <a:buNone/>
            </a:pP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9591" y="3573016"/>
            <a:ext cx="5737282" cy="24833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42705" y="681816"/>
            <a:ext cx="3569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63"/>
            <a:r>
              <a:rPr lang="en-US" sz="1800" dirty="0">
                <a:solidFill>
                  <a:srgbClr val="DDE9EC">
                    <a:lumMod val="50000"/>
                  </a:srgbClr>
                </a:solidFill>
              </a:rPr>
              <a:t>In all areas of the nephron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4876" y="4214523"/>
            <a:ext cx="52147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DDE9EC">
                    <a:lumMod val="50000"/>
                  </a:srgbClr>
                </a:solidFill>
              </a:rPr>
              <a:t>Exchanges the sodium with potassium </a:t>
            </a:r>
          </a:p>
          <a:p>
            <a:r>
              <a:rPr lang="en-US" sz="1800" dirty="0">
                <a:solidFill>
                  <a:srgbClr val="DDE9EC">
                    <a:lumMod val="50000"/>
                  </a:srgbClr>
                </a:solidFill>
              </a:rPr>
              <a:t> 3 Na+ out, 2 K+ in</a:t>
            </a:r>
          </a:p>
          <a:p>
            <a:endParaRPr lang="en-US" sz="1800" dirty="0">
              <a:solidFill>
                <a:srgbClr val="DDE9EC">
                  <a:lumMod val="50000"/>
                </a:srgbClr>
              </a:solidFill>
            </a:endParaRPr>
          </a:p>
          <a:p>
            <a:r>
              <a:rPr lang="en-US" sz="1800" dirty="0">
                <a:solidFill>
                  <a:srgbClr val="DDE9EC">
                    <a:lumMod val="50000"/>
                  </a:srgbClr>
                </a:solidFill>
              </a:rPr>
              <a:t>In the basolateral membrane of the Tubular cells</a:t>
            </a:r>
          </a:p>
        </p:txBody>
      </p:sp>
    </p:spTree>
    <p:extLst>
      <p:ext uri="{BB962C8B-B14F-4D97-AF65-F5344CB8AC3E}">
        <p14:creationId xmlns:p14="http://schemas.microsoft.com/office/powerpoint/2010/main" val="1717754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Mechanisms of Tubular Absorption &amp; secretion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0555" y="1227691"/>
            <a:ext cx="4320480" cy="16822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7108" y="1238503"/>
            <a:ext cx="3517944" cy="1830457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289899670"/>
              </p:ext>
            </p:extLst>
          </p:nvPr>
        </p:nvGraphicFramePr>
        <p:xfrm>
          <a:off x="-458316" y="3068960"/>
          <a:ext cx="7128793" cy="3287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42859681"/>
              </p:ext>
            </p:extLst>
          </p:nvPr>
        </p:nvGraphicFramePr>
        <p:xfrm>
          <a:off x="5986399" y="3068960"/>
          <a:ext cx="7128793" cy="3287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3665295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Proximal Convoluted Tubule Reabsorption (PCT): </a:t>
            </a:r>
            <a:r>
              <a:rPr lang="en-US" i="1" dirty="0"/>
              <a:t>Early stage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6669" y="6356350"/>
            <a:ext cx="3765575" cy="365760"/>
          </a:xfrm>
        </p:spPr>
        <p:txBody>
          <a:bodyPr/>
          <a:lstStyle/>
          <a:p>
            <a:fld id="{4929A69E-7D8F-4515-9605-0315ABD4F316}" type="slidenum">
              <a:rPr lang="en-US" smtClean="0"/>
              <a:t>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460" y="1219200"/>
            <a:ext cx="11444911" cy="4937760"/>
          </a:xfrm>
        </p:spPr>
        <p:txBody>
          <a:bodyPr>
            <a:normAutofit/>
          </a:bodyPr>
          <a:lstStyle/>
          <a:p>
            <a:r>
              <a:rPr lang="en-US" sz="1800" dirty="0"/>
              <a:t>The epithelium is </a:t>
            </a:r>
            <a:r>
              <a:rPr lang="en-US" sz="1800" i="1" dirty="0">
                <a:solidFill>
                  <a:srgbClr val="FF0000"/>
                </a:solidFill>
              </a:rPr>
              <a:t>leaky</a:t>
            </a:r>
            <a:r>
              <a:rPr lang="en-US" sz="1800" dirty="0"/>
              <a:t>, and it’s </a:t>
            </a:r>
            <a:r>
              <a:rPr lang="en-US" sz="1800" dirty="0">
                <a:solidFill>
                  <a:srgbClr val="FF0000"/>
                </a:solidFill>
              </a:rPr>
              <a:t>permeable</a:t>
            </a:r>
            <a:r>
              <a:rPr lang="en-US" sz="1800" dirty="0"/>
              <a:t> to ions &amp; water. </a:t>
            </a:r>
          </a:p>
          <a:p>
            <a:r>
              <a:rPr lang="en-US" sz="1800" b="1" dirty="0">
                <a:solidFill>
                  <a:srgbClr val="FF0000"/>
                </a:solidFill>
              </a:rPr>
              <a:t>70%</a:t>
            </a:r>
            <a:r>
              <a:rPr lang="en-US" sz="1800" b="1" dirty="0"/>
              <a:t> </a:t>
            </a:r>
            <a:r>
              <a:rPr lang="en-US" sz="1800" dirty="0"/>
              <a:t>of Na+, Cl-, K+ &amp; water is absorbed </a:t>
            </a:r>
            <a:r>
              <a:rPr lang="en-US" sz="1800" dirty="0">
                <a:solidFill>
                  <a:srgbClr val="FF0000"/>
                </a:solidFill>
              </a:rPr>
              <a:t>passively</a:t>
            </a:r>
            <a:r>
              <a:rPr lang="en-US" sz="1800" dirty="0"/>
              <a:t> (with/follows Na+).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521591365"/>
              </p:ext>
            </p:extLst>
          </p:nvPr>
        </p:nvGraphicFramePr>
        <p:xfrm>
          <a:off x="542630" y="2847475"/>
          <a:ext cx="6575069" cy="3315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580094" y="7171765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152043" y="732490"/>
            <a:ext cx="9868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white">
                    <a:lumMod val="65000"/>
                  </a:prstClr>
                </a:solidFill>
              </a:rPr>
              <a:t>We will be looking at the reabsorption and secretion mechanisms of each part of the nephron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84644" y="2305543"/>
            <a:ext cx="418576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09600" indent="-609600"/>
            <a:r>
              <a:rPr lang="en-US" altLang="en-US" b="1" dirty="0">
                <a:ea typeface="MS PGothic" charset="-128"/>
              </a:rPr>
              <a:t>Na+ Reabsorption (transcellular):</a:t>
            </a:r>
          </a:p>
          <a:p>
            <a:pPr marL="609600" indent="-609600"/>
            <a:r>
              <a:rPr lang="en-US" altLang="en-US" dirty="0">
                <a:solidFill>
                  <a:srgbClr val="FF3300"/>
                </a:solidFill>
                <a:ea typeface="MS PGothic" charset="-128"/>
              </a:rPr>
              <a:t>Early PCT Na+ absorbed:</a:t>
            </a:r>
          </a:p>
          <a:p>
            <a:pPr marL="609600" indent="-609600">
              <a:buFontTx/>
              <a:buAutoNum type="arabicParenR"/>
            </a:pPr>
            <a:r>
              <a:rPr lang="en-US" altLang="en-US" dirty="0"/>
              <a:t>exchanged with H+, </a:t>
            </a:r>
            <a:endParaRPr lang="en-IE" altLang="en-US" dirty="0"/>
          </a:p>
          <a:p>
            <a:pPr marL="609600" indent="-609600"/>
            <a:r>
              <a:rPr lang="en-US" altLang="en-US" dirty="0"/>
              <a:t>	but HCO3- reabsorbed</a:t>
            </a:r>
          </a:p>
          <a:p>
            <a:pPr marL="609600" indent="-609600">
              <a:buFontTx/>
              <a:buAutoNum type="arabicParenR" startAt="2"/>
            </a:pPr>
            <a:r>
              <a:rPr lang="en-US" altLang="en-US" dirty="0"/>
              <a:t>with organic substances</a:t>
            </a:r>
          </a:p>
          <a:p>
            <a:pPr marL="609600" indent="-609600"/>
            <a:r>
              <a:rPr lang="en-US" altLang="en-US" dirty="0"/>
              <a:t>	glucose, amino acids, lactate, Pi</a:t>
            </a:r>
          </a:p>
          <a:p>
            <a:endParaRPr lang="en-US" dirty="0"/>
          </a:p>
        </p:txBody>
      </p:sp>
      <p:sp>
        <p:nvSpPr>
          <p:cNvPr id="10" name="AutoShape 4"/>
          <p:cNvSpPr>
            <a:spLocks/>
          </p:cNvSpPr>
          <p:nvPr/>
        </p:nvSpPr>
        <p:spPr bwMode="auto">
          <a:xfrm>
            <a:off x="10701068" y="2854033"/>
            <a:ext cx="293688" cy="1371600"/>
          </a:xfrm>
          <a:prstGeom prst="rightBrace">
            <a:avLst>
              <a:gd name="adj1" fmla="val 38919"/>
              <a:gd name="adj2" fmla="val 50000"/>
            </a:avLst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0974028" y="3117224"/>
            <a:ext cx="14859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 sz="1800" dirty="0">
                <a:latin typeface="+mn-lt"/>
                <a:ea typeface="+mn-ea"/>
                <a:cs typeface="+mn-cs"/>
              </a:rPr>
              <a:t>Na+/K+-ATPase</a:t>
            </a:r>
            <a:r>
              <a:rPr lang="en-IE" altLang="en-US" sz="1400" dirty="0"/>
              <a:t> </a:t>
            </a:r>
            <a:r>
              <a:rPr lang="en-IE" altLang="en-US" sz="1800" dirty="0">
                <a:latin typeface="+mn-lt"/>
                <a:ea typeface="+mn-ea"/>
                <a:cs typeface="+mn-cs"/>
              </a:rPr>
              <a:t>important</a:t>
            </a:r>
            <a:endParaRPr lang="en-US" altLang="en-US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98174" y="1603559"/>
            <a:ext cx="36668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DDE9EC">
                    <a:lumMod val="50000"/>
                  </a:srgbClr>
                </a:solidFill>
              </a:rPr>
              <a:t>Sodium will pull water with it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9460" y="2237955"/>
            <a:ext cx="4464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DDE9EC">
                    <a:lumMod val="50000"/>
                  </a:srgbClr>
                </a:solidFill>
              </a:rPr>
              <a:t>Sodium leaves the pump through </a:t>
            </a:r>
            <a:r>
              <a:rPr lang="en-US" sz="1600">
                <a:solidFill>
                  <a:srgbClr val="DDE9EC">
                    <a:lumMod val="50000"/>
                  </a:srgbClr>
                </a:solidFill>
              </a:rPr>
              <a:t>the symporters.</a:t>
            </a:r>
            <a:endParaRPr lang="en-US" sz="1600" dirty="0">
              <a:solidFill>
                <a:srgbClr val="DDE9EC">
                  <a:lumMod val="50000"/>
                </a:srgbClr>
              </a:solidFill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021" y="4347729"/>
            <a:ext cx="2300872" cy="1984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767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Glucose Reabsorption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460" y="1219200"/>
            <a:ext cx="7069127" cy="4937760"/>
          </a:xfrm>
        </p:spPr>
        <p:txBody>
          <a:bodyPr>
            <a:normAutofit/>
          </a:bodyPr>
          <a:lstStyle/>
          <a:p>
            <a:endParaRPr lang="en-US" sz="1800" b="1" dirty="0"/>
          </a:p>
          <a:p>
            <a:r>
              <a:rPr lang="en-US" sz="1800" b="1" dirty="0"/>
              <a:t>From tubular lumen to tubular cell: </a:t>
            </a:r>
            <a:r>
              <a:rPr lang="en-US" sz="1800" i="1" dirty="0"/>
              <a:t>Sodium co-transporter </a:t>
            </a:r>
            <a:r>
              <a:rPr lang="en-US" sz="1800" dirty="0"/>
              <a:t>(Carrier-mediated </a:t>
            </a:r>
            <a:r>
              <a:rPr lang="en-US" sz="1800" dirty="0">
                <a:solidFill>
                  <a:srgbClr val="FF0000"/>
                </a:solidFill>
              </a:rPr>
              <a:t>secondary active transport</a:t>
            </a:r>
            <a:r>
              <a:rPr lang="en-US" sz="1800" dirty="0"/>
              <a:t>). </a:t>
            </a:r>
            <a:r>
              <a:rPr lang="en-US" sz="1800" dirty="0">
                <a:solidFill>
                  <a:srgbClr val="FF0000"/>
                </a:solidFill>
              </a:rPr>
              <a:t>Uphill </a:t>
            </a:r>
            <a:r>
              <a:rPr lang="en-US" sz="1800" dirty="0"/>
              <a:t>transport of glucose driven by </a:t>
            </a:r>
            <a:r>
              <a:rPr lang="en-US" sz="1800" dirty="0">
                <a:solidFill>
                  <a:srgbClr val="FF0000"/>
                </a:solidFill>
              </a:rPr>
              <a:t>electro-chemical </a:t>
            </a:r>
            <a:r>
              <a:rPr lang="en-US" sz="1800" dirty="0"/>
              <a:t>gradient of sodium, which is maintained by </a:t>
            </a:r>
            <a:r>
              <a:rPr lang="en-US" sz="1800" dirty="0">
                <a:solidFill>
                  <a:srgbClr val="FF0000"/>
                </a:solidFill>
              </a:rPr>
              <a:t>Na-K pump </a:t>
            </a:r>
            <a:r>
              <a:rPr lang="en-US" sz="1800" dirty="0"/>
              <a:t>presents in </a:t>
            </a:r>
            <a:r>
              <a:rPr lang="en-US" sz="1800" dirty="0">
                <a:solidFill>
                  <a:srgbClr val="FF0000"/>
                </a:solidFill>
              </a:rPr>
              <a:t>basolateral cell membrane.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(Na is downhill)</a:t>
            </a:r>
          </a:p>
          <a:p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800" b="1" dirty="0"/>
              <a:t>From </a:t>
            </a:r>
            <a:r>
              <a:rPr lang="en-US" sz="1800" b="1" dirty="0">
                <a:solidFill>
                  <a:srgbClr val="FF0000"/>
                </a:solidFill>
              </a:rPr>
              <a:t>tubular cell to peritubular capillary</a:t>
            </a:r>
            <a:r>
              <a:rPr lang="en-US" sz="1800" b="1" dirty="0"/>
              <a:t>: </a:t>
            </a:r>
            <a:r>
              <a:rPr lang="en-US" sz="1800" i="1" dirty="0"/>
              <a:t>Facilitated diffusion </a:t>
            </a:r>
            <a:r>
              <a:rPr lang="en-US" sz="1800" dirty="0"/>
              <a:t>(Carrier-mediated passive transport)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(the glucose don’t forget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)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8587" y="1523326"/>
            <a:ext cx="2664297" cy="46991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3688" y="5806960"/>
            <a:ext cx="3842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63"/>
            <a:r>
              <a:rPr lang="en-US" sz="1600" dirty="0">
                <a:solidFill>
                  <a:srgbClr val="DDE9EC">
                    <a:lumMod val="50000"/>
                  </a:srgbClr>
                </a:solidFill>
              </a:rPr>
              <a:t>-Carrier mediated = needs protein</a:t>
            </a:r>
          </a:p>
          <a:p>
            <a:pPr defTabSz="914363"/>
            <a:r>
              <a:rPr lang="en-US" sz="1600" dirty="0">
                <a:solidFill>
                  <a:srgbClr val="DDE9EC">
                    <a:lumMod val="50000"/>
                  </a:srgbClr>
                </a:solidFill>
              </a:rPr>
              <a:t>-So it’s an active process and needs protein </a:t>
            </a:r>
          </a:p>
          <a:p>
            <a:pPr defTabSz="914363"/>
            <a:endParaRPr lang="en-US" sz="1600" dirty="0">
              <a:solidFill>
                <a:srgbClr val="DDE9EC">
                  <a:lumMod val="50000"/>
                </a:srgb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3688" y="4751996"/>
            <a:ext cx="4028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63"/>
            <a:r>
              <a:rPr lang="en-US" sz="1600" dirty="0">
                <a:solidFill>
                  <a:srgbClr val="DDE9EC">
                    <a:lumMod val="50000"/>
                  </a:srgbClr>
                </a:solidFill>
              </a:rPr>
              <a:t>So, it’s a passive transport but with carrier </a:t>
            </a:r>
          </a:p>
          <a:p>
            <a:endParaRPr lang="en-US" sz="1600" dirty="0">
              <a:solidFill>
                <a:srgbClr val="DDE9EC">
                  <a:lumMod val="50000"/>
                </a:srgbClr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07368" y="1539250"/>
            <a:ext cx="1619692" cy="461771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37124" y="2720955"/>
            <a:ext cx="5325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DDE9EC">
                    <a:lumMod val="50000"/>
                  </a:srgbClr>
                </a:solidFill>
              </a:rPr>
              <a:t>So, it needs glucose and a carrier and it’s an active transport </a:t>
            </a:r>
            <a:endParaRPr lang="en-US" sz="1600" dirty="0">
              <a:solidFill>
                <a:srgbClr val="C76B9B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511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60" y="152400"/>
            <a:ext cx="11245592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Tubular Handling of Glucose </a:t>
            </a:r>
            <a:r>
              <a:rPr lang="en-US" sz="3100" dirty="0"/>
              <a:t>(Lecture 3: Renal Clearance)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Shape 100"/>
          <p:cNvSpPr/>
          <p:nvPr/>
        </p:nvSpPr>
        <p:spPr>
          <a:xfrm>
            <a:off x="4205224" y="1417052"/>
            <a:ext cx="3778414" cy="204311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accent1"/>
            </a:solidFill>
            <a:prstDash val="dash"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/>
            <a:r>
              <a:rPr lang="en-US" dirty="0">
                <a:latin typeface="Gill Sans MT"/>
                <a:ea typeface="Gill Sans MT"/>
                <a:cs typeface="Gill Sans MT"/>
                <a:sym typeface="Gill Sans MT"/>
              </a:rPr>
              <a:t>     </a:t>
            </a:r>
            <a:r>
              <a:rPr dirty="0">
                <a:latin typeface="Gill Sans MT"/>
                <a:ea typeface="Gill Sans MT"/>
                <a:cs typeface="Gill Sans MT"/>
                <a:sym typeface="Gill Sans MT"/>
              </a:rPr>
              <a:t>IF plasma [glucose] = </a:t>
            </a:r>
            <a:r>
              <a:rPr b="1" dirty="0">
                <a:solidFill>
                  <a:schemeClr val="accent4">
                    <a:lumMod val="75000"/>
                  </a:schemeClr>
                </a:solidFill>
                <a:latin typeface="Gill Sans MT"/>
                <a:ea typeface="Gill Sans MT"/>
                <a:cs typeface="Gill Sans MT"/>
                <a:sym typeface="Gill Sans MT"/>
              </a:rPr>
              <a:t>275</a:t>
            </a:r>
            <a:r>
              <a:rPr dirty="0">
                <a:solidFill>
                  <a:schemeClr val="accent4">
                    <a:lumMod val="75000"/>
                  </a:schemeClr>
                </a:solidFill>
                <a:latin typeface="Gill Sans MT"/>
                <a:ea typeface="Gill Sans MT"/>
                <a:cs typeface="Gill Sans MT"/>
                <a:sym typeface="Gill Sans MT"/>
              </a:rPr>
              <a:t> </a:t>
            </a:r>
            <a:r>
              <a:rPr dirty="0">
                <a:latin typeface="Gill Sans MT"/>
                <a:ea typeface="Gill Sans MT"/>
                <a:cs typeface="Gill Sans MT"/>
                <a:sym typeface="Gill Sans MT"/>
              </a:rPr>
              <a:t>mg/dl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b="1" dirty="0">
                <a:solidFill>
                  <a:schemeClr val="accent4">
                    <a:lumMod val="75000"/>
                  </a:schemeClr>
                </a:solidFill>
                <a:latin typeface="Gill Sans MT"/>
                <a:ea typeface="Gill Sans MT"/>
                <a:cs typeface="Gill Sans MT"/>
                <a:sym typeface="Gill Sans MT"/>
              </a:rPr>
              <a:t>275</a:t>
            </a:r>
            <a:r>
              <a:rPr dirty="0">
                <a:latin typeface="Gill Sans MT"/>
                <a:ea typeface="Gill Sans MT"/>
                <a:cs typeface="Gill Sans MT"/>
                <a:sym typeface="Gill Sans MT"/>
              </a:rPr>
              <a:t> mg/dl will be </a:t>
            </a:r>
            <a:r>
              <a:rPr b="1" dirty="0">
                <a:latin typeface="Gill Sans MT"/>
                <a:ea typeface="Gill Sans MT"/>
                <a:cs typeface="Gill Sans MT"/>
                <a:sym typeface="Gill Sans MT"/>
              </a:rPr>
              <a:t>Filtered</a:t>
            </a:r>
            <a:endParaRPr dirty="0">
              <a:latin typeface="Gill Sans MT"/>
              <a:ea typeface="Gill Sans MT"/>
              <a:cs typeface="Gill Sans MT"/>
              <a:sym typeface="Gill Sans MT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b="1" dirty="0">
                <a:solidFill>
                  <a:schemeClr val="accent4">
                    <a:lumMod val="75000"/>
                  </a:schemeClr>
                </a:solidFill>
                <a:latin typeface="Gill Sans MT"/>
                <a:ea typeface="Gill Sans MT"/>
                <a:cs typeface="Gill Sans MT"/>
                <a:sym typeface="Gill Sans MT"/>
              </a:rPr>
              <a:t>180</a:t>
            </a:r>
            <a:r>
              <a:rPr b="1" dirty="0">
                <a:latin typeface="Gill Sans MT"/>
                <a:ea typeface="Gill Sans MT"/>
                <a:cs typeface="Gill Sans MT"/>
                <a:sym typeface="Gill Sans MT"/>
              </a:rPr>
              <a:t> </a:t>
            </a:r>
            <a:r>
              <a:rPr dirty="0">
                <a:latin typeface="Gill Sans MT"/>
                <a:ea typeface="Gill Sans MT"/>
                <a:cs typeface="Gill Sans MT"/>
                <a:sym typeface="Gill Sans MT"/>
              </a:rPr>
              <a:t>mg/dl </a:t>
            </a:r>
            <a:r>
              <a:rPr b="1" dirty="0">
                <a:latin typeface="Gill Sans MT"/>
                <a:ea typeface="Gill Sans MT"/>
                <a:cs typeface="Gill Sans MT"/>
                <a:sym typeface="Gill Sans MT"/>
              </a:rPr>
              <a:t>Reabsorbed</a:t>
            </a:r>
            <a:r>
              <a:rPr dirty="0">
                <a:latin typeface="Gill Sans MT"/>
                <a:ea typeface="Gill Sans MT"/>
                <a:cs typeface="Gill Sans MT"/>
                <a:sym typeface="Gill Sans MT"/>
              </a:rPr>
              <a:t>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b="1" dirty="0">
                <a:solidFill>
                  <a:schemeClr val="accent4">
                    <a:lumMod val="75000"/>
                  </a:schemeClr>
                </a:solidFill>
                <a:latin typeface="Gill Sans MT"/>
                <a:ea typeface="Gill Sans MT"/>
                <a:cs typeface="Gill Sans MT"/>
                <a:sym typeface="Gill Sans MT"/>
              </a:rPr>
              <a:t>9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Gill Sans MT"/>
                <a:ea typeface="Gill Sans MT"/>
                <a:cs typeface="Gill Sans MT"/>
                <a:sym typeface="Gill Sans MT"/>
              </a:rPr>
              <a:t>5 </a:t>
            </a:r>
            <a:r>
              <a:rPr dirty="0">
                <a:latin typeface="Gill Sans MT"/>
                <a:ea typeface="Gill Sans MT"/>
                <a:cs typeface="Gill Sans MT"/>
                <a:sym typeface="Gill Sans MT"/>
              </a:rPr>
              <a:t>mg/dl </a:t>
            </a:r>
            <a:r>
              <a:rPr b="1" dirty="0">
                <a:latin typeface="Gill Sans MT"/>
                <a:ea typeface="Gill Sans MT"/>
                <a:cs typeface="Gill Sans MT"/>
                <a:sym typeface="Gill Sans MT"/>
              </a:rPr>
              <a:t>Excreted</a:t>
            </a:r>
            <a:endParaRPr lang="en-US" b="1" dirty="0">
              <a:latin typeface="Gill Sans MT"/>
              <a:ea typeface="Gill Sans MT"/>
              <a:cs typeface="Gill Sans MT"/>
              <a:sym typeface="Gill Sans MT"/>
            </a:endParaRPr>
          </a:p>
          <a:p>
            <a:pPr lvl="0"/>
            <a:endParaRPr dirty="0">
              <a:latin typeface="Gill Sans MT"/>
              <a:ea typeface="Gill Sans MT"/>
              <a:cs typeface="Gill Sans MT"/>
              <a:sym typeface="Gill Sans MT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460" y="3232918"/>
            <a:ext cx="10969943" cy="990600"/>
          </a:xfrm>
          <a:prstGeom prst="rect">
            <a:avLst/>
          </a:prstGeom>
        </p:spPr>
        <p:txBody>
          <a:bodyPr vert="horz" lIns="101590" tIns="50795" rIns="101590" bIns="50795" anchor="b" anchorCtr="0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sz="3200" dirty="0"/>
              <a:t>Tubular </a:t>
            </a:r>
            <a:r>
              <a:rPr lang="en-US" sz="3200"/>
              <a:t>Transport Maximum </a:t>
            </a:r>
            <a:r>
              <a:rPr lang="en-US" sz="3200" dirty="0"/>
              <a:t>of Glucose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Content Placeholder 3"/>
          <p:cNvSpPr>
            <a:spLocks noGrp="1"/>
          </p:cNvSpPr>
          <p:nvPr>
            <p:ph sz="quarter" idx="1"/>
          </p:nvPr>
        </p:nvSpPr>
        <p:spPr>
          <a:xfrm>
            <a:off x="609460" y="4437846"/>
            <a:ext cx="10969943" cy="1704176"/>
          </a:xfrm>
        </p:spPr>
        <p:txBody>
          <a:bodyPr>
            <a:normAutofit/>
          </a:bodyPr>
          <a:lstStyle/>
          <a:p>
            <a:pPr lvl="0"/>
            <a:r>
              <a:rPr lang="en-US" sz="2400" dirty="0">
                <a:ea typeface="Gill Sans MT"/>
                <a:cs typeface="Gill Sans MT"/>
                <a:sym typeface="Gill Sans MT"/>
              </a:rPr>
              <a:t>Kidney does regulate some substances by means of the </a:t>
            </a:r>
            <a:r>
              <a:rPr lang="en-US" sz="2400" b="1" dirty="0">
                <a:ea typeface="Gill Sans MT"/>
                <a:cs typeface="Gill Sans MT"/>
                <a:sym typeface="Gill Sans MT"/>
              </a:rPr>
              <a:t>T</a:t>
            </a:r>
            <a:r>
              <a:rPr lang="en-US" sz="2400" b="1" baseline="-29999" dirty="0">
                <a:ea typeface="Gill Sans MT"/>
                <a:cs typeface="Gill Sans MT"/>
                <a:sym typeface="Gill Sans MT"/>
              </a:rPr>
              <a:t>m</a:t>
            </a:r>
            <a:r>
              <a:rPr lang="en-US" sz="2400" dirty="0">
                <a:ea typeface="Gill Sans MT"/>
                <a:cs typeface="Gill Sans MT"/>
                <a:sym typeface="Gill Sans MT"/>
              </a:rPr>
              <a:t> mechanism </a:t>
            </a:r>
            <a:r>
              <a:rPr lang="en-US" sz="2400" i="1" dirty="0" err="1">
                <a:ea typeface="Gill Sans MT"/>
                <a:cs typeface="Gill Sans MT"/>
                <a:sym typeface="Gill Sans MT"/>
              </a:rPr>
              <a:t>e.g</a:t>
            </a:r>
            <a:r>
              <a:rPr lang="en-US" sz="2400" i="1" dirty="0">
                <a:ea typeface="Gill Sans MT"/>
                <a:cs typeface="Gill Sans MT"/>
                <a:sym typeface="Gill Sans MT"/>
              </a:rPr>
              <a:t> </a:t>
            </a:r>
            <a:r>
              <a:rPr lang="en-US" sz="2400" dirty="0">
                <a:ea typeface="Gill Sans MT"/>
                <a:cs typeface="Gill Sans MT"/>
                <a:sym typeface="Gill Sans MT"/>
              </a:rPr>
              <a:t>sulphate and phosphate ions</a:t>
            </a:r>
            <a:r>
              <a:rPr lang="en-US" sz="2400" i="1" dirty="0">
                <a:ea typeface="Gill Sans MT"/>
                <a:cs typeface="Gill Sans MT"/>
                <a:sym typeface="Gill Sans MT"/>
              </a:rPr>
              <a:t>. </a:t>
            </a:r>
          </a:p>
          <a:p>
            <a:pPr lvl="0"/>
            <a:r>
              <a:rPr lang="en-US" sz="2400" dirty="0">
                <a:ea typeface="Gill Sans MT"/>
                <a:cs typeface="Gill Sans MT"/>
                <a:sym typeface="Gill Sans MT"/>
              </a:rPr>
              <a:t>Also subject to PTH regulation for phosphate, [ </a:t>
            </a:r>
            <a:r>
              <a:rPr lang="en-US" sz="2400" dirty="0">
                <a:solidFill>
                  <a:srgbClr val="FF0000"/>
                </a:solidFill>
                <a:ea typeface="Gill Sans MT"/>
                <a:cs typeface="Gill Sans MT"/>
                <a:sym typeface="Gill Sans MT"/>
              </a:rPr>
              <a:t>PTH ↓ reabsorption </a:t>
            </a:r>
            <a:r>
              <a:rPr lang="en-US" sz="2400" dirty="0">
                <a:ea typeface="Gill Sans MT"/>
                <a:cs typeface="Gill Sans MT"/>
                <a:sym typeface="Gill Sans MT"/>
              </a:rPr>
              <a:t>]. </a:t>
            </a:r>
          </a:p>
          <a:p>
            <a:pPr marL="0" lvl="0" indent="0"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ea typeface="Gill Sans MT"/>
                <a:cs typeface="Gill Sans MT"/>
                <a:sym typeface="Gill Sans MT"/>
              </a:rPr>
              <a:t>    *PTH =  parathyroid hormone </a:t>
            </a:r>
            <a:endParaRPr lang="en-US" sz="2400" dirty="0">
              <a:solidFill>
                <a:schemeClr val="bg1">
                  <a:lumMod val="50000"/>
                </a:schemeClr>
              </a:solidFill>
              <a:ea typeface="Gill Sans MT"/>
              <a:cs typeface="Gill Sans MT"/>
              <a:sym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5584588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0</TotalTime>
  <Words>1813</Words>
  <Application>Microsoft Office PowerPoint</Application>
  <PresentationFormat>Custom</PresentationFormat>
  <Paragraphs>253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7" baseType="lpstr">
      <vt:lpstr>Malgun Gothic Semilight</vt:lpstr>
      <vt:lpstr>MS PGothic</vt:lpstr>
      <vt:lpstr>Arabic Typesetting</vt:lpstr>
      <vt:lpstr>Arial</vt:lpstr>
      <vt:lpstr>Arial Black</vt:lpstr>
      <vt:lpstr>ArialMT</vt:lpstr>
      <vt:lpstr>Bookman Old Style</vt:lpstr>
      <vt:lpstr>Bookman Old Style (Headings)</vt:lpstr>
      <vt:lpstr>Calibri</vt:lpstr>
      <vt:lpstr>Courier New</vt:lpstr>
      <vt:lpstr>Gill Sans</vt:lpstr>
      <vt:lpstr>Gill Sans MT</vt:lpstr>
      <vt:lpstr>Gill Sans MT (Body)</vt:lpstr>
      <vt:lpstr>Sylfaen</vt:lpstr>
      <vt:lpstr>Symbol</vt:lpstr>
      <vt:lpstr>Wingdings</vt:lpstr>
      <vt:lpstr>Wingdings 3</vt:lpstr>
      <vt:lpstr>Origin</vt:lpstr>
      <vt:lpstr>2_Origin</vt:lpstr>
      <vt:lpstr>Tubular Reabsorption</vt:lpstr>
      <vt:lpstr>Objectives</vt:lpstr>
      <vt:lpstr>Tubular Reabsorption</vt:lpstr>
      <vt:lpstr>Tubular Reabsorption </vt:lpstr>
      <vt:lpstr>Sodium Reabsorption: Primary Active Transport Sodium </vt:lpstr>
      <vt:lpstr>Mechanisms of Tubular Absorption &amp; secretion</vt:lpstr>
      <vt:lpstr>Proximal Convoluted Tubule Reabsorption (PCT): Early stage</vt:lpstr>
      <vt:lpstr>Glucose Reabsorption</vt:lpstr>
      <vt:lpstr>Tubular Handling of Glucose (Lecture 3: Renal Clearance)</vt:lpstr>
      <vt:lpstr>PCT Na+ Reabsorption: Late stage</vt:lpstr>
      <vt:lpstr>Urea Reabsorption  </vt:lpstr>
      <vt:lpstr>Water reabsorption</vt:lpstr>
      <vt:lpstr>Protein Reabsorption </vt:lpstr>
      <vt:lpstr>Organic Ion / Cation Secretion</vt:lpstr>
      <vt:lpstr>HCO3-  Reabsorption</vt:lpstr>
      <vt:lpstr>HCO3-  Reabsorption, Cont..</vt:lpstr>
      <vt:lpstr>PowerPoint Presentation</vt:lpstr>
      <vt:lpstr>Thank you!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Levels of Organisation</dc:title>
  <dc:creator>Maha Saja</dc:creator>
  <cp:lastModifiedBy>trad</cp:lastModifiedBy>
  <cp:revision>774</cp:revision>
  <dcterms:created xsi:type="dcterms:W3CDTF">2016-09-07T16:15:34Z</dcterms:created>
  <dcterms:modified xsi:type="dcterms:W3CDTF">2017-05-11T16:24:39Z</dcterms:modified>
</cp:coreProperties>
</file>