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4"/>
  </p:notesMasterIdLst>
  <p:sldIdLst>
    <p:sldId id="440" r:id="rId2"/>
    <p:sldId id="388" r:id="rId3"/>
    <p:sldId id="418" r:id="rId4"/>
    <p:sldId id="419" r:id="rId5"/>
    <p:sldId id="420" r:id="rId6"/>
    <p:sldId id="421" r:id="rId7"/>
    <p:sldId id="426" r:id="rId8"/>
    <p:sldId id="423" r:id="rId9"/>
    <p:sldId id="425" r:id="rId10"/>
    <p:sldId id="438" r:id="rId11"/>
    <p:sldId id="427" r:id="rId12"/>
    <p:sldId id="428" r:id="rId13"/>
    <p:sldId id="429" r:id="rId14"/>
    <p:sldId id="430" r:id="rId15"/>
    <p:sldId id="431" r:id="rId16"/>
    <p:sldId id="439" r:id="rId17"/>
    <p:sldId id="432" r:id="rId18"/>
    <p:sldId id="433" r:id="rId19"/>
    <p:sldId id="434" r:id="rId20"/>
    <p:sldId id="435" r:id="rId21"/>
    <p:sldId id="436" r:id="rId22"/>
    <p:sldId id="441" r:id="rId23"/>
  </p:sldIdLst>
  <p:sldSz cx="12188825" cy="6858000"/>
  <p:notesSz cx="6858000" cy="9144000"/>
  <p:defaultTextStyle>
    <a:defPPr>
      <a:defRPr lang="en-US"/>
    </a:defPPr>
    <a:lvl1pPr marL="0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7949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5898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3848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1797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9746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47695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55644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63594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54AB"/>
    <a:srgbClr val="D8B3DC"/>
    <a:srgbClr val="CCFFFF"/>
    <a:srgbClr val="933B95"/>
    <a:srgbClr val="993300"/>
    <a:srgbClr val="990000"/>
    <a:srgbClr val="D6EAF6"/>
    <a:srgbClr val="CC0000"/>
    <a:srgbClr val="660033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نمط ذو نسُق 1 - تميي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8D230F3-CF80-4859-8CE7-A43EE81993B5}" styleName="نمط فاتح 1 - تميي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8706" autoAdjust="0"/>
    <p:restoredTop sz="94951" autoAdjust="0"/>
  </p:normalViewPr>
  <p:slideViewPr>
    <p:cSldViewPr>
      <p:cViewPr varScale="1">
        <p:scale>
          <a:sx n="100" d="100"/>
          <a:sy n="100" d="100"/>
        </p:scale>
        <p:origin x="200" y="68"/>
      </p:cViewPr>
      <p:guideLst>
        <p:guide orient="horz" pos="2160"/>
        <p:guide pos="288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E6D262-0E76-9A42-8690-32F555D26DF5}" type="doc">
      <dgm:prSet loTypeId="urn:microsoft.com/office/officeart/2005/8/layout/orgChart1" loCatId="hierarchy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D3673CB0-7241-CE4F-9014-25923D307C1E}">
      <dgm:prSet phldrT="[Text]" custT="1"/>
      <dgm:spPr/>
      <dgm:t>
        <a:bodyPr/>
        <a:lstStyle/>
        <a:p>
          <a:r>
            <a:rPr lang="en-US" sz="2000" b="1" dirty="0"/>
            <a:t>Thick ascending</a:t>
          </a:r>
          <a:r>
            <a:rPr lang="en-US" sz="2000" b="1" baseline="0" dirty="0"/>
            <a:t> limb</a:t>
          </a:r>
          <a:endParaRPr lang="en-US" sz="2000" b="1" dirty="0"/>
        </a:p>
      </dgm:t>
    </dgm:pt>
    <dgm:pt modelId="{4985FCEA-083E-574E-941D-2F6CA294A5DD}" type="parTrans" cxnId="{FF60988B-B7F4-5D48-8A77-FBBE36C9F86E}">
      <dgm:prSet/>
      <dgm:spPr/>
      <dgm:t>
        <a:bodyPr/>
        <a:lstStyle/>
        <a:p>
          <a:endParaRPr lang="en-US"/>
        </a:p>
      </dgm:t>
    </dgm:pt>
    <dgm:pt modelId="{ABB99023-22DE-264E-8AC6-8B73918FA657}" type="sibTrans" cxnId="{FF60988B-B7F4-5D48-8A77-FBBE36C9F86E}">
      <dgm:prSet/>
      <dgm:spPr/>
      <dgm:t>
        <a:bodyPr/>
        <a:lstStyle/>
        <a:p>
          <a:endParaRPr lang="en-US"/>
        </a:p>
      </dgm:t>
    </dgm:pt>
    <dgm:pt modelId="{41616C8F-10E4-7D44-8B9F-A3A8D7D88230}">
      <dgm:prSet phldrT="[Text]" custT="1"/>
      <dgm:spPr/>
      <dgm:t>
        <a:bodyPr/>
        <a:lstStyle/>
        <a:p>
          <a:r>
            <a:rPr lang="en-US" sz="1800" b="1" dirty="0"/>
            <a:t>Transcellularly</a:t>
          </a:r>
          <a:endParaRPr lang="en-US" sz="1100" b="1" dirty="0"/>
        </a:p>
      </dgm:t>
    </dgm:pt>
    <dgm:pt modelId="{5AF1C335-DB7D-1D48-9AE8-8591B80512BA}" type="parTrans" cxnId="{45712B11-88AF-0346-BB00-ACA82D795BE5}">
      <dgm:prSet/>
      <dgm:spPr/>
      <dgm:t>
        <a:bodyPr/>
        <a:lstStyle/>
        <a:p>
          <a:endParaRPr lang="en-US"/>
        </a:p>
      </dgm:t>
    </dgm:pt>
    <dgm:pt modelId="{69725BF4-5B18-904C-B6BB-41942E4E3A63}" type="sibTrans" cxnId="{45712B11-88AF-0346-BB00-ACA82D795BE5}">
      <dgm:prSet/>
      <dgm:spPr/>
      <dgm:t>
        <a:bodyPr/>
        <a:lstStyle/>
        <a:p>
          <a:endParaRPr lang="en-US"/>
        </a:p>
      </dgm:t>
    </dgm:pt>
    <dgm:pt modelId="{C98B8864-304B-B04D-B58E-F8EBF5608F45}">
      <dgm:prSet phldrT="[Text]"/>
      <dgm:spPr/>
      <dgm:t>
        <a:bodyPr/>
        <a:lstStyle/>
        <a:p>
          <a:r>
            <a:rPr lang="en-US" b="1" dirty="0"/>
            <a:t>Sodium hydrogen</a:t>
          </a:r>
          <a:r>
            <a:rPr lang="en-US" b="1" baseline="0" dirty="0"/>
            <a:t> exchanger:</a:t>
          </a:r>
        </a:p>
        <a:p>
          <a:r>
            <a:rPr lang="en-US" dirty="0"/>
            <a:t>HCO3</a:t>
          </a:r>
          <a:r>
            <a:rPr lang="en-US" baseline="0" dirty="0"/>
            <a:t> + Na</a:t>
          </a:r>
        </a:p>
        <a:p>
          <a:r>
            <a:rPr lang="en-US" baseline="0" dirty="0"/>
            <a:t>H (out)</a:t>
          </a:r>
          <a:endParaRPr lang="en-US" dirty="0"/>
        </a:p>
      </dgm:t>
    </dgm:pt>
    <dgm:pt modelId="{15DA56F6-3603-894D-901A-7E2B859133A0}" type="parTrans" cxnId="{A80A1E8E-5A40-3341-90C1-BB951111F5B2}">
      <dgm:prSet/>
      <dgm:spPr/>
      <dgm:t>
        <a:bodyPr/>
        <a:lstStyle/>
        <a:p>
          <a:endParaRPr lang="en-US"/>
        </a:p>
      </dgm:t>
    </dgm:pt>
    <dgm:pt modelId="{1CF0AAE3-BB67-7B40-B490-448C5EAAD78C}" type="sibTrans" cxnId="{A80A1E8E-5A40-3341-90C1-BB951111F5B2}">
      <dgm:prSet/>
      <dgm:spPr/>
      <dgm:t>
        <a:bodyPr/>
        <a:lstStyle/>
        <a:p>
          <a:endParaRPr lang="en-US"/>
        </a:p>
      </dgm:t>
    </dgm:pt>
    <dgm:pt modelId="{5827E115-2A05-C94E-9A86-B823F061023F}">
      <dgm:prSet phldrT="[Text]"/>
      <dgm:spPr/>
      <dgm:t>
        <a:bodyPr/>
        <a:lstStyle/>
        <a:p>
          <a:r>
            <a:rPr lang="en-US" b="1" dirty="0"/>
            <a:t>Na + 2</a:t>
          </a:r>
          <a:r>
            <a:rPr lang="en-US" b="1" baseline="0" dirty="0"/>
            <a:t> Cl + K cotransporter</a:t>
          </a:r>
        </a:p>
        <a:p>
          <a:r>
            <a:rPr lang="en-US" baseline="0" dirty="0"/>
            <a:t>Few K (out)</a:t>
          </a:r>
          <a:endParaRPr lang="en-US" dirty="0"/>
        </a:p>
      </dgm:t>
    </dgm:pt>
    <dgm:pt modelId="{17CF74A4-3571-E542-A4C7-BABB51D651FE}" type="parTrans" cxnId="{61FB7ED5-A59C-FB4C-8FC3-6C35DB7562CF}">
      <dgm:prSet/>
      <dgm:spPr/>
      <dgm:t>
        <a:bodyPr/>
        <a:lstStyle/>
        <a:p>
          <a:endParaRPr lang="en-US"/>
        </a:p>
      </dgm:t>
    </dgm:pt>
    <dgm:pt modelId="{C90D9B5E-51A5-9540-9D2E-C738DD1EA141}" type="sibTrans" cxnId="{61FB7ED5-A59C-FB4C-8FC3-6C35DB7562CF}">
      <dgm:prSet/>
      <dgm:spPr/>
      <dgm:t>
        <a:bodyPr/>
        <a:lstStyle/>
        <a:p>
          <a:endParaRPr lang="en-US"/>
        </a:p>
      </dgm:t>
    </dgm:pt>
    <dgm:pt modelId="{7117E0C1-757F-F44B-8956-68510C7FDF22}">
      <dgm:prSet phldrT="[Text]" custT="1"/>
      <dgm:spPr/>
      <dgm:t>
        <a:bodyPr/>
        <a:lstStyle/>
        <a:p>
          <a:r>
            <a:rPr lang="en-US" sz="1800" b="1" dirty="0" err="1"/>
            <a:t>Paracellularly</a:t>
          </a:r>
          <a:endParaRPr lang="en-US" sz="1800" b="1" dirty="0"/>
        </a:p>
      </dgm:t>
    </dgm:pt>
    <dgm:pt modelId="{0CD2285F-05D8-E84D-82D0-8DEC534E7791}" type="parTrans" cxnId="{D096680E-109E-BF44-BB2E-2B87060E1C4D}">
      <dgm:prSet/>
      <dgm:spPr/>
      <dgm:t>
        <a:bodyPr/>
        <a:lstStyle/>
        <a:p>
          <a:endParaRPr lang="en-US"/>
        </a:p>
      </dgm:t>
    </dgm:pt>
    <dgm:pt modelId="{47D591B7-7B8B-3549-A6D3-CAFF292B2ED7}" type="sibTrans" cxnId="{D096680E-109E-BF44-BB2E-2B87060E1C4D}">
      <dgm:prSet/>
      <dgm:spPr/>
      <dgm:t>
        <a:bodyPr/>
        <a:lstStyle/>
        <a:p>
          <a:endParaRPr lang="en-US"/>
        </a:p>
      </dgm:t>
    </dgm:pt>
    <dgm:pt modelId="{92CF25C9-10BB-4B4A-BD4C-5F56DD1661BD}">
      <dgm:prSet phldrT="[Text]" custT="1"/>
      <dgm:spPr/>
      <dgm:t>
        <a:bodyPr/>
        <a:lstStyle/>
        <a:p>
          <a:r>
            <a:rPr lang="en-US" sz="1400" dirty="0"/>
            <a:t>Na+</a:t>
          </a:r>
          <a:endParaRPr lang="en-US" sz="1000" dirty="0"/>
        </a:p>
      </dgm:t>
    </dgm:pt>
    <dgm:pt modelId="{0E7A56AB-84EF-D54C-8EB7-08D4656E89A1}" type="parTrans" cxnId="{96933FFF-36C3-AC43-8230-D273FD919C4D}">
      <dgm:prSet/>
      <dgm:spPr/>
      <dgm:t>
        <a:bodyPr/>
        <a:lstStyle/>
        <a:p>
          <a:endParaRPr lang="en-US"/>
        </a:p>
      </dgm:t>
    </dgm:pt>
    <dgm:pt modelId="{85AA4047-6A35-AA40-8E65-F46215FC7C96}" type="sibTrans" cxnId="{96933FFF-36C3-AC43-8230-D273FD919C4D}">
      <dgm:prSet/>
      <dgm:spPr/>
      <dgm:t>
        <a:bodyPr/>
        <a:lstStyle/>
        <a:p>
          <a:endParaRPr lang="en-US"/>
        </a:p>
      </dgm:t>
    </dgm:pt>
    <dgm:pt modelId="{508CD7B8-7A01-1345-9B5C-146A9E37C9EC}">
      <dgm:prSet custT="1"/>
      <dgm:spPr/>
      <dgm:t>
        <a:bodyPr/>
        <a:lstStyle/>
        <a:p>
          <a:r>
            <a:rPr lang="en-US" sz="1400" dirty="0"/>
            <a:t>K+</a:t>
          </a:r>
        </a:p>
      </dgm:t>
    </dgm:pt>
    <dgm:pt modelId="{36379570-8EA9-BC47-87D9-C796C39EEC13}" type="parTrans" cxnId="{E3511C1A-6A5E-D941-8CA1-43FADF2A2A8D}">
      <dgm:prSet/>
      <dgm:spPr/>
      <dgm:t>
        <a:bodyPr/>
        <a:lstStyle/>
        <a:p>
          <a:endParaRPr lang="en-US"/>
        </a:p>
      </dgm:t>
    </dgm:pt>
    <dgm:pt modelId="{D910437E-A1F2-4C46-A39F-42B028AD356A}" type="sibTrans" cxnId="{E3511C1A-6A5E-D941-8CA1-43FADF2A2A8D}">
      <dgm:prSet/>
      <dgm:spPr/>
      <dgm:t>
        <a:bodyPr/>
        <a:lstStyle/>
        <a:p>
          <a:endParaRPr lang="en-US"/>
        </a:p>
      </dgm:t>
    </dgm:pt>
    <dgm:pt modelId="{3C35B9DD-DBE4-B540-ABD3-38791104FBB6}">
      <dgm:prSet custT="1"/>
      <dgm:spPr/>
      <dgm:t>
        <a:bodyPr/>
        <a:lstStyle/>
        <a:p>
          <a:r>
            <a:rPr lang="en-US" sz="1400" dirty="0" err="1"/>
            <a:t>Ca</a:t>
          </a:r>
          <a:r>
            <a:rPr lang="en-US" sz="1400" dirty="0"/>
            <a:t>++</a:t>
          </a:r>
          <a:endParaRPr lang="en-US" sz="1000" dirty="0"/>
        </a:p>
      </dgm:t>
    </dgm:pt>
    <dgm:pt modelId="{0C352F3A-1069-174A-A7D4-FE9DFC51546A}" type="parTrans" cxnId="{86E9D3DF-47CC-694E-9D24-339E6C9983FD}">
      <dgm:prSet/>
      <dgm:spPr/>
      <dgm:t>
        <a:bodyPr/>
        <a:lstStyle/>
        <a:p>
          <a:endParaRPr lang="en-US"/>
        </a:p>
      </dgm:t>
    </dgm:pt>
    <dgm:pt modelId="{8084EBAA-1A1A-8341-978C-38D6D5827D87}" type="sibTrans" cxnId="{86E9D3DF-47CC-694E-9D24-339E6C9983FD}">
      <dgm:prSet/>
      <dgm:spPr/>
      <dgm:t>
        <a:bodyPr/>
        <a:lstStyle/>
        <a:p>
          <a:endParaRPr lang="en-US"/>
        </a:p>
      </dgm:t>
    </dgm:pt>
    <dgm:pt modelId="{50D81C5B-ACD2-AD4C-8709-AD40FC9E3E68}">
      <dgm:prSet custT="1"/>
      <dgm:spPr/>
      <dgm:t>
        <a:bodyPr/>
        <a:lstStyle/>
        <a:p>
          <a:r>
            <a:rPr lang="en-US" sz="1400" dirty="0"/>
            <a:t>Mg++</a:t>
          </a:r>
        </a:p>
      </dgm:t>
    </dgm:pt>
    <dgm:pt modelId="{4F7990B3-2287-CE49-BF92-7810EEB24BFE}" type="parTrans" cxnId="{81BC598A-FB35-9449-AD6E-16D884979021}">
      <dgm:prSet/>
      <dgm:spPr/>
      <dgm:t>
        <a:bodyPr/>
        <a:lstStyle/>
        <a:p>
          <a:endParaRPr lang="en-US"/>
        </a:p>
      </dgm:t>
    </dgm:pt>
    <dgm:pt modelId="{964C5C45-B1F0-A940-AE8F-18A4F5FAB9D4}" type="sibTrans" cxnId="{81BC598A-FB35-9449-AD6E-16D884979021}">
      <dgm:prSet/>
      <dgm:spPr/>
      <dgm:t>
        <a:bodyPr/>
        <a:lstStyle/>
        <a:p>
          <a:endParaRPr lang="en-US"/>
        </a:p>
      </dgm:t>
    </dgm:pt>
    <dgm:pt modelId="{57841AEE-48A3-4BC4-AAB2-667086966E9D}" type="pres">
      <dgm:prSet presAssocID="{9BE6D262-0E76-9A42-8690-32F555D26DF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0078909-4449-47AF-A6F3-F81ABFF03CDB}" type="pres">
      <dgm:prSet presAssocID="{D3673CB0-7241-CE4F-9014-25923D307C1E}" presName="hierRoot1" presStyleCnt="0">
        <dgm:presLayoutVars>
          <dgm:hierBranch val="init"/>
        </dgm:presLayoutVars>
      </dgm:prSet>
      <dgm:spPr/>
    </dgm:pt>
    <dgm:pt modelId="{1F011B05-74D3-4B7B-A0EB-83B2C2720BFF}" type="pres">
      <dgm:prSet presAssocID="{D3673CB0-7241-CE4F-9014-25923D307C1E}" presName="rootComposite1" presStyleCnt="0"/>
      <dgm:spPr/>
    </dgm:pt>
    <dgm:pt modelId="{C53B23C8-3193-42DB-90C6-2F744A114DCC}" type="pres">
      <dgm:prSet presAssocID="{D3673CB0-7241-CE4F-9014-25923D307C1E}" presName="rootText1" presStyleLbl="node0" presStyleIdx="0" presStyleCnt="1" custScaleX="239715">
        <dgm:presLayoutVars>
          <dgm:chPref val="3"/>
        </dgm:presLayoutVars>
      </dgm:prSet>
      <dgm:spPr/>
    </dgm:pt>
    <dgm:pt modelId="{2FF1BDC3-BDCE-4C96-974A-F0DAE8EAACAF}" type="pres">
      <dgm:prSet presAssocID="{D3673CB0-7241-CE4F-9014-25923D307C1E}" presName="rootConnector1" presStyleLbl="node1" presStyleIdx="0" presStyleCnt="0"/>
      <dgm:spPr/>
    </dgm:pt>
    <dgm:pt modelId="{E889F020-2637-4FC8-A09B-4B8A99062A13}" type="pres">
      <dgm:prSet presAssocID="{D3673CB0-7241-CE4F-9014-25923D307C1E}" presName="hierChild2" presStyleCnt="0"/>
      <dgm:spPr/>
    </dgm:pt>
    <dgm:pt modelId="{F4D3967A-C669-4507-B6B1-57D055506504}" type="pres">
      <dgm:prSet presAssocID="{5AF1C335-DB7D-1D48-9AE8-8591B80512BA}" presName="Name37" presStyleLbl="parChTrans1D2" presStyleIdx="0" presStyleCnt="2"/>
      <dgm:spPr/>
    </dgm:pt>
    <dgm:pt modelId="{FD09BF0D-7470-4ED4-8224-D73D434DD327}" type="pres">
      <dgm:prSet presAssocID="{41616C8F-10E4-7D44-8B9F-A3A8D7D88230}" presName="hierRoot2" presStyleCnt="0">
        <dgm:presLayoutVars>
          <dgm:hierBranch val="init"/>
        </dgm:presLayoutVars>
      </dgm:prSet>
      <dgm:spPr/>
    </dgm:pt>
    <dgm:pt modelId="{A92A850B-D88F-4AB9-BF25-25D9CCB3AADB}" type="pres">
      <dgm:prSet presAssocID="{41616C8F-10E4-7D44-8B9F-A3A8D7D88230}" presName="rootComposite" presStyleCnt="0"/>
      <dgm:spPr/>
    </dgm:pt>
    <dgm:pt modelId="{9F6D9906-F297-4C7A-9560-2CB9A7640382}" type="pres">
      <dgm:prSet presAssocID="{41616C8F-10E4-7D44-8B9F-A3A8D7D88230}" presName="rootText" presStyleLbl="node2" presStyleIdx="0" presStyleCnt="2" custScaleX="163631" custLinFactNeighborX="-37440">
        <dgm:presLayoutVars>
          <dgm:chPref val="3"/>
        </dgm:presLayoutVars>
      </dgm:prSet>
      <dgm:spPr/>
    </dgm:pt>
    <dgm:pt modelId="{24A558B2-86B5-4D30-BD40-FDA17C5AB0F9}" type="pres">
      <dgm:prSet presAssocID="{41616C8F-10E4-7D44-8B9F-A3A8D7D88230}" presName="rootConnector" presStyleLbl="node2" presStyleIdx="0" presStyleCnt="2"/>
      <dgm:spPr/>
    </dgm:pt>
    <dgm:pt modelId="{812C0AB8-B6CD-4AFB-931D-67339D1457FB}" type="pres">
      <dgm:prSet presAssocID="{41616C8F-10E4-7D44-8B9F-A3A8D7D88230}" presName="hierChild4" presStyleCnt="0"/>
      <dgm:spPr/>
    </dgm:pt>
    <dgm:pt modelId="{17E5F6BD-6BB7-413C-B67A-E8EC2BB35A62}" type="pres">
      <dgm:prSet presAssocID="{15DA56F6-3603-894D-901A-7E2B859133A0}" presName="Name37" presStyleLbl="parChTrans1D3" presStyleIdx="0" presStyleCnt="6"/>
      <dgm:spPr/>
    </dgm:pt>
    <dgm:pt modelId="{97A98D54-35CE-4A72-A673-8702F74B5B16}" type="pres">
      <dgm:prSet presAssocID="{C98B8864-304B-B04D-B58E-F8EBF5608F45}" presName="hierRoot2" presStyleCnt="0">
        <dgm:presLayoutVars>
          <dgm:hierBranch val="init"/>
        </dgm:presLayoutVars>
      </dgm:prSet>
      <dgm:spPr/>
    </dgm:pt>
    <dgm:pt modelId="{CA59F244-65B0-469B-9ACF-E4C582200CC1}" type="pres">
      <dgm:prSet presAssocID="{C98B8864-304B-B04D-B58E-F8EBF5608F45}" presName="rootComposite" presStyleCnt="0"/>
      <dgm:spPr/>
    </dgm:pt>
    <dgm:pt modelId="{71174B67-6AB8-498F-8A1C-EF99AFBFEB12}" type="pres">
      <dgm:prSet presAssocID="{C98B8864-304B-B04D-B58E-F8EBF5608F45}" presName="rootText" presStyleLbl="node3" presStyleIdx="0" presStyleCnt="6" custScaleX="159691" custLinFactNeighborX="-37440">
        <dgm:presLayoutVars>
          <dgm:chPref val="3"/>
        </dgm:presLayoutVars>
      </dgm:prSet>
      <dgm:spPr/>
    </dgm:pt>
    <dgm:pt modelId="{0C7F9063-8274-4802-BD72-930AED0811C3}" type="pres">
      <dgm:prSet presAssocID="{C98B8864-304B-B04D-B58E-F8EBF5608F45}" presName="rootConnector" presStyleLbl="node3" presStyleIdx="0" presStyleCnt="6"/>
      <dgm:spPr/>
    </dgm:pt>
    <dgm:pt modelId="{ACCAF121-C381-4AAE-85E9-9CD4917ED9A9}" type="pres">
      <dgm:prSet presAssocID="{C98B8864-304B-B04D-B58E-F8EBF5608F45}" presName="hierChild4" presStyleCnt="0"/>
      <dgm:spPr/>
    </dgm:pt>
    <dgm:pt modelId="{D5BE1B76-C3A2-4677-91A8-B6A5DB8A0B46}" type="pres">
      <dgm:prSet presAssocID="{C98B8864-304B-B04D-B58E-F8EBF5608F45}" presName="hierChild5" presStyleCnt="0"/>
      <dgm:spPr/>
    </dgm:pt>
    <dgm:pt modelId="{08723009-E487-4297-898C-1F7ECEE6D496}" type="pres">
      <dgm:prSet presAssocID="{17CF74A4-3571-E542-A4C7-BABB51D651FE}" presName="Name37" presStyleLbl="parChTrans1D3" presStyleIdx="1" presStyleCnt="6"/>
      <dgm:spPr/>
    </dgm:pt>
    <dgm:pt modelId="{5B8CFFB7-8E94-42C5-995D-24AC35715F60}" type="pres">
      <dgm:prSet presAssocID="{5827E115-2A05-C94E-9A86-B823F061023F}" presName="hierRoot2" presStyleCnt="0">
        <dgm:presLayoutVars>
          <dgm:hierBranch val="init"/>
        </dgm:presLayoutVars>
      </dgm:prSet>
      <dgm:spPr/>
    </dgm:pt>
    <dgm:pt modelId="{B319CCF5-88B8-4C14-BB1D-7D72F0526D87}" type="pres">
      <dgm:prSet presAssocID="{5827E115-2A05-C94E-9A86-B823F061023F}" presName="rootComposite" presStyleCnt="0"/>
      <dgm:spPr/>
    </dgm:pt>
    <dgm:pt modelId="{8EBA7146-9B90-413D-895C-FE6D12F09A42}" type="pres">
      <dgm:prSet presAssocID="{5827E115-2A05-C94E-9A86-B823F061023F}" presName="rootText" presStyleLbl="node3" presStyleIdx="1" presStyleCnt="6" custScaleX="163043" custLinFactNeighborX="-37440">
        <dgm:presLayoutVars>
          <dgm:chPref val="3"/>
        </dgm:presLayoutVars>
      </dgm:prSet>
      <dgm:spPr/>
    </dgm:pt>
    <dgm:pt modelId="{7E33F59E-7E05-4D6A-9C67-52762A5B4013}" type="pres">
      <dgm:prSet presAssocID="{5827E115-2A05-C94E-9A86-B823F061023F}" presName="rootConnector" presStyleLbl="node3" presStyleIdx="1" presStyleCnt="6"/>
      <dgm:spPr/>
    </dgm:pt>
    <dgm:pt modelId="{7DA01E34-4DC2-4588-BAD3-CA445514208F}" type="pres">
      <dgm:prSet presAssocID="{5827E115-2A05-C94E-9A86-B823F061023F}" presName="hierChild4" presStyleCnt="0"/>
      <dgm:spPr/>
    </dgm:pt>
    <dgm:pt modelId="{1A59EA05-A163-426F-AAEB-057B237AB1F0}" type="pres">
      <dgm:prSet presAssocID="{5827E115-2A05-C94E-9A86-B823F061023F}" presName="hierChild5" presStyleCnt="0"/>
      <dgm:spPr/>
    </dgm:pt>
    <dgm:pt modelId="{C4D1E5E4-565B-4238-9E52-8BF350148C9C}" type="pres">
      <dgm:prSet presAssocID="{41616C8F-10E4-7D44-8B9F-A3A8D7D88230}" presName="hierChild5" presStyleCnt="0"/>
      <dgm:spPr/>
    </dgm:pt>
    <dgm:pt modelId="{7F075DDD-75CD-42F5-BAD2-B264E631499C}" type="pres">
      <dgm:prSet presAssocID="{0CD2285F-05D8-E84D-82D0-8DEC534E7791}" presName="Name37" presStyleLbl="parChTrans1D2" presStyleIdx="1" presStyleCnt="2"/>
      <dgm:spPr/>
    </dgm:pt>
    <dgm:pt modelId="{F3107043-8705-43D1-89C7-7862150E6D13}" type="pres">
      <dgm:prSet presAssocID="{7117E0C1-757F-F44B-8956-68510C7FDF22}" presName="hierRoot2" presStyleCnt="0">
        <dgm:presLayoutVars>
          <dgm:hierBranch val="init"/>
        </dgm:presLayoutVars>
      </dgm:prSet>
      <dgm:spPr/>
    </dgm:pt>
    <dgm:pt modelId="{4B85BE47-6C94-4C07-BF20-C99915369848}" type="pres">
      <dgm:prSet presAssocID="{7117E0C1-757F-F44B-8956-68510C7FDF22}" presName="rootComposite" presStyleCnt="0"/>
      <dgm:spPr/>
    </dgm:pt>
    <dgm:pt modelId="{EFC98BCC-DBC7-4A38-89D0-423C8DF184C2}" type="pres">
      <dgm:prSet presAssocID="{7117E0C1-757F-F44B-8956-68510C7FDF22}" presName="rootText" presStyleLbl="node2" presStyleIdx="1" presStyleCnt="2" custScaleX="169977" custLinFactNeighborX="-2333" custLinFactNeighborY="-605">
        <dgm:presLayoutVars>
          <dgm:chPref val="3"/>
        </dgm:presLayoutVars>
      </dgm:prSet>
      <dgm:spPr/>
    </dgm:pt>
    <dgm:pt modelId="{4BDED355-2BD5-4B77-84DB-26C449ACCED7}" type="pres">
      <dgm:prSet presAssocID="{7117E0C1-757F-F44B-8956-68510C7FDF22}" presName="rootConnector" presStyleLbl="node2" presStyleIdx="1" presStyleCnt="2"/>
      <dgm:spPr/>
    </dgm:pt>
    <dgm:pt modelId="{F9054EBC-A126-4255-94E1-83710C2C239D}" type="pres">
      <dgm:prSet presAssocID="{7117E0C1-757F-F44B-8956-68510C7FDF22}" presName="hierChild4" presStyleCnt="0"/>
      <dgm:spPr/>
    </dgm:pt>
    <dgm:pt modelId="{8E5489D8-30D2-43C4-A803-3386BFE91066}" type="pres">
      <dgm:prSet presAssocID="{0E7A56AB-84EF-D54C-8EB7-08D4656E89A1}" presName="Name37" presStyleLbl="parChTrans1D3" presStyleIdx="2" presStyleCnt="6"/>
      <dgm:spPr/>
    </dgm:pt>
    <dgm:pt modelId="{05453BA0-61B5-4D1D-A803-081007EA6726}" type="pres">
      <dgm:prSet presAssocID="{92CF25C9-10BB-4B4A-BD4C-5F56DD1661BD}" presName="hierRoot2" presStyleCnt="0">
        <dgm:presLayoutVars>
          <dgm:hierBranch val="init"/>
        </dgm:presLayoutVars>
      </dgm:prSet>
      <dgm:spPr/>
    </dgm:pt>
    <dgm:pt modelId="{AB1E2F78-DFF1-4EF8-BB32-5F050A735212}" type="pres">
      <dgm:prSet presAssocID="{92CF25C9-10BB-4B4A-BD4C-5F56DD1661BD}" presName="rootComposite" presStyleCnt="0"/>
      <dgm:spPr/>
    </dgm:pt>
    <dgm:pt modelId="{3107C789-BFDF-4C47-B5E5-870A5C2F76B5}" type="pres">
      <dgm:prSet presAssocID="{92CF25C9-10BB-4B4A-BD4C-5F56DD1661BD}" presName="rootText" presStyleLbl="node3" presStyleIdx="2" presStyleCnt="6" custLinFactNeighborY="-2771">
        <dgm:presLayoutVars>
          <dgm:chPref val="3"/>
        </dgm:presLayoutVars>
      </dgm:prSet>
      <dgm:spPr/>
    </dgm:pt>
    <dgm:pt modelId="{6FAFD508-4B8A-4202-8E92-3228CADA16A9}" type="pres">
      <dgm:prSet presAssocID="{92CF25C9-10BB-4B4A-BD4C-5F56DD1661BD}" presName="rootConnector" presStyleLbl="node3" presStyleIdx="2" presStyleCnt="6"/>
      <dgm:spPr/>
    </dgm:pt>
    <dgm:pt modelId="{21920257-333A-4F8D-A3CA-30BA53920702}" type="pres">
      <dgm:prSet presAssocID="{92CF25C9-10BB-4B4A-BD4C-5F56DD1661BD}" presName="hierChild4" presStyleCnt="0"/>
      <dgm:spPr/>
    </dgm:pt>
    <dgm:pt modelId="{5A9E684C-A3BE-4DD6-A3FA-54287D1579F2}" type="pres">
      <dgm:prSet presAssocID="{92CF25C9-10BB-4B4A-BD4C-5F56DD1661BD}" presName="hierChild5" presStyleCnt="0"/>
      <dgm:spPr/>
    </dgm:pt>
    <dgm:pt modelId="{BBD22B4F-3925-498C-8D8D-4C4822136F2D}" type="pres">
      <dgm:prSet presAssocID="{36379570-8EA9-BC47-87D9-C796C39EEC13}" presName="Name37" presStyleLbl="parChTrans1D3" presStyleIdx="3" presStyleCnt="6"/>
      <dgm:spPr/>
    </dgm:pt>
    <dgm:pt modelId="{A5735D29-2DCE-45D2-8A37-0202BCDD0FC5}" type="pres">
      <dgm:prSet presAssocID="{508CD7B8-7A01-1345-9B5C-146A9E37C9EC}" presName="hierRoot2" presStyleCnt="0">
        <dgm:presLayoutVars>
          <dgm:hierBranch val="init"/>
        </dgm:presLayoutVars>
      </dgm:prSet>
      <dgm:spPr/>
    </dgm:pt>
    <dgm:pt modelId="{53FBD703-61C1-4770-A006-919F452E039E}" type="pres">
      <dgm:prSet presAssocID="{508CD7B8-7A01-1345-9B5C-146A9E37C9EC}" presName="rootComposite" presStyleCnt="0"/>
      <dgm:spPr/>
    </dgm:pt>
    <dgm:pt modelId="{2D41CD2A-1084-48DD-B89C-A770DE8567DE}" type="pres">
      <dgm:prSet presAssocID="{508CD7B8-7A01-1345-9B5C-146A9E37C9EC}" presName="rootText" presStyleLbl="node3" presStyleIdx="3" presStyleCnt="6" custLinFactNeighborY="-4937">
        <dgm:presLayoutVars>
          <dgm:chPref val="3"/>
        </dgm:presLayoutVars>
      </dgm:prSet>
      <dgm:spPr/>
    </dgm:pt>
    <dgm:pt modelId="{62DB132E-01FC-49EE-871F-37FA54E9EC46}" type="pres">
      <dgm:prSet presAssocID="{508CD7B8-7A01-1345-9B5C-146A9E37C9EC}" presName="rootConnector" presStyleLbl="node3" presStyleIdx="3" presStyleCnt="6"/>
      <dgm:spPr/>
    </dgm:pt>
    <dgm:pt modelId="{DAC0D87D-7D56-4208-AD61-64043D483B66}" type="pres">
      <dgm:prSet presAssocID="{508CD7B8-7A01-1345-9B5C-146A9E37C9EC}" presName="hierChild4" presStyleCnt="0"/>
      <dgm:spPr/>
    </dgm:pt>
    <dgm:pt modelId="{B95BF2A9-C5A4-41A8-BB09-7E2DAD913394}" type="pres">
      <dgm:prSet presAssocID="{508CD7B8-7A01-1345-9B5C-146A9E37C9EC}" presName="hierChild5" presStyleCnt="0"/>
      <dgm:spPr/>
    </dgm:pt>
    <dgm:pt modelId="{C270142C-41F1-4DF5-929D-6A743276BFB8}" type="pres">
      <dgm:prSet presAssocID="{0C352F3A-1069-174A-A7D4-FE9DFC51546A}" presName="Name37" presStyleLbl="parChTrans1D3" presStyleIdx="4" presStyleCnt="6"/>
      <dgm:spPr/>
    </dgm:pt>
    <dgm:pt modelId="{9B13B634-B5C2-4DAE-97BE-86BA27C18115}" type="pres">
      <dgm:prSet presAssocID="{3C35B9DD-DBE4-B540-ABD3-38791104FBB6}" presName="hierRoot2" presStyleCnt="0">
        <dgm:presLayoutVars>
          <dgm:hierBranch val="init"/>
        </dgm:presLayoutVars>
      </dgm:prSet>
      <dgm:spPr/>
    </dgm:pt>
    <dgm:pt modelId="{CFD39913-8788-44E7-B0BE-F25F25592094}" type="pres">
      <dgm:prSet presAssocID="{3C35B9DD-DBE4-B540-ABD3-38791104FBB6}" presName="rootComposite" presStyleCnt="0"/>
      <dgm:spPr/>
    </dgm:pt>
    <dgm:pt modelId="{89876E27-1B85-44A2-968B-65286B492F0A}" type="pres">
      <dgm:prSet presAssocID="{3C35B9DD-DBE4-B540-ABD3-38791104FBB6}" presName="rootText" presStyleLbl="node3" presStyleIdx="4" presStyleCnt="6" custLinFactNeighborY="-7104">
        <dgm:presLayoutVars>
          <dgm:chPref val="3"/>
        </dgm:presLayoutVars>
      </dgm:prSet>
      <dgm:spPr/>
    </dgm:pt>
    <dgm:pt modelId="{02210723-ECDE-45E4-8813-49779399E205}" type="pres">
      <dgm:prSet presAssocID="{3C35B9DD-DBE4-B540-ABD3-38791104FBB6}" presName="rootConnector" presStyleLbl="node3" presStyleIdx="4" presStyleCnt="6"/>
      <dgm:spPr/>
    </dgm:pt>
    <dgm:pt modelId="{7EABD2DF-5459-4E65-8288-502FDAE3FCD3}" type="pres">
      <dgm:prSet presAssocID="{3C35B9DD-DBE4-B540-ABD3-38791104FBB6}" presName="hierChild4" presStyleCnt="0"/>
      <dgm:spPr/>
    </dgm:pt>
    <dgm:pt modelId="{4C797FBB-B259-4611-A758-7738DF1DB4A0}" type="pres">
      <dgm:prSet presAssocID="{3C35B9DD-DBE4-B540-ABD3-38791104FBB6}" presName="hierChild5" presStyleCnt="0"/>
      <dgm:spPr/>
    </dgm:pt>
    <dgm:pt modelId="{2E0105D6-DFE3-4B04-B656-E48EDE435386}" type="pres">
      <dgm:prSet presAssocID="{4F7990B3-2287-CE49-BF92-7810EEB24BFE}" presName="Name37" presStyleLbl="parChTrans1D3" presStyleIdx="5" presStyleCnt="6"/>
      <dgm:spPr/>
    </dgm:pt>
    <dgm:pt modelId="{250C3CF6-3DC1-4385-B435-E253BB978702}" type="pres">
      <dgm:prSet presAssocID="{50D81C5B-ACD2-AD4C-8709-AD40FC9E3E68}" presName="hierRoot2" presStyleCnt="0">
        <dgm:presLayoutVars>
          <dgm:hierBranch val="init"/>
        </dgm:presLayoutVars>
      </dgm:prSet>
      <dgm:spPr/>
    </dgm:pt>
    <dgm:pt modelId="{98DF808D-4D91-4171-853A-BD61173AEF2E}" type="pres">
      <dgm:prSet presAssocID="{50D81C5B-ACD2-AD4C-8709-AD40FC9E3E68}" presName="rootComposite" presStyleCnt="0"/>
      <dgm:spPr/>
    </dgm:pt>
    <dgm:pt modelId="{3705D485-4582-461F-88ED-F7F4C10965C2}" type="pres">
      <dgm:prSet presAssocID="{50D81C5B-ACD2-AD4C-8709-AD40FC9E3E68}" presName="rootText" presStyleLbl="node3" presStyleIdx="5" presStyleCnt="6" custLinFactNeighborY="-9270">
        <dgm:presLayoutVars>
          <dgm:chPref val="3"/>
        </dgm:presLayoutVars>
      </dgm:prSet>
      <dgm:spPr/>
    </dgm:pt>
    <dgm:pt modelId="{4EB9D34B-FE38-462D-B8CE-3B61A86710B6}" type="pres">
      <dgm:prSet presAssocID="{50D81C5B-ACD2-AD4C-8709-AD40FC9E3E68}" presName="rootConnector" presStyleLbl="node3" presStyleIdx="5" presStyleCnt="6"/>
      <dgm:spPr/>
    </dgm:pt>
    <dgm:pt modelId="{429A2623-2081-40DC-94ED-19C98D2DC4DE}" type="pres">
      <dgm:prSet presAssocID="{50D81C5B-ACD2-AD4C-8709-AD40FC9E3E68}" presName="hierChild4" presStyleCnt="0"/>
      <dgm:spPr/>
    </dgm:pt>
    <dgm:pt modelId="{309058B2-BDD2-4980-9ECD-AF660E78C42B}" type="pres">
      <dgm:prSet presAssocID="{50D81C5B-ACD2-AD4C-8709-AD40FC9E3E68}" presName="hierChild5" presStyleCnt="0"/>
      <dgm:spPr/>
    </dgm:pt>
    <dgm:pt modelId="{15F7AA53-B5ED-4610-9639-C0618FF74338}" type="pres">
      <dgm:prSet presAssocID="{7117E0C1-757F-F44B-8956-68510C7FDF22}" presName="hierChild5" presStyleCnt="0"/>
      <dgm:spPr/>
    </dgm:pt>
    <dgm:pt modelId="{7A7D58C6-4013-4451-A38B-591D5CFE3B5A}" type="pres">
      <dgm:prSet presAssocID="{D3673CB0-7241-CE4F-9014-25923D307C1E}" presName="hierChild3" presStyleCnt="0"/>
      <dgm:spPr/>
    </dgm:pt>
  </dgm:ptLst>
  <dgm:cxnLst>
    <dgm:cxn modelId="{D096680E-109E-BF44-BB2E-2B87060E1C4D}" srcId="{D3673CB0-7241-CE4F-9014-25923D307C1E}" destId="{7117E0C1-757F-F44B-8956-68510C7FDF22}" srcOrd="1" destOrd="0" parTransId="{0CD2285F-05D8-E84D-82D0-8DEC534E7791}" sibTransId="{47D591B7-7B8B-3549-A6D3-CAFF292B2ED7}"/>
    <dgm:cxn modelId="{45712B11-88AF-0346-BB00-ACA82D795BE5}" srcId="{D3673CB0-7241-CE4F-9014-25923D307C1E}" destId="{41616C8F-10E4-7D44-8B9F-A3A8D7D88230}" srcOrd="0" destOrd="0" parTransId="{5AF1C335-DB7D-1D48-9AE8-8591B80512BA}" sibTransId="{69725BF4-5B18-904C-B6BB-41942E4E3A63}"/>
    <dgm:cxn modelId="{F3672513-239C-4832-A162-F7553E9DE95F}" type="presOf" srcId="{5827E115-2A05-C94E-9A86-B823F061023F}" destId="{7E33F59E-7E05-4D6A-9C67-52762A5B4013}" srcOrd="1" destOrd="0" presId="urn:microsoft.com/office/officeart/2005/8/layout/orgChart1"/>
    <dgm:cxn modelId="{E3511C1A-6A5E-D941-8CA1-43FADF2A2A8D}" srcId="{7117E0C1-757F-F44B-8956-68510C7FDF22}" destId="{508CD7B8-7A01-1345-9B5C-146A9E37C9EC}" srcOrd="1" destOrd="0" parTransId="{36379570-8EA9-BC47-87D9-C796C39EEC13}" sibTransId="{D910437E-A1F2-4C46-A39F-42B028AD356A}"/>
    <dgm:cxn modelId="{2D18121C-0B9F-4AA2-942C-8479B47F2093}" type="presOf" srcId="{D3673CB0-7241-CE4F-9014-25923D307C1E}" destId="{C53B23C8-3193-42DB-90C6-2F744A114DCC}" srcOrd="0" destOrd="0" presId="urn:microsoft.com/office/officeart/2005/8/layout/orgChart1"/>
    <dgm:cxn modelId="{01213B1F-15EA-4939-9E7E-E8E60E12576C}" type="presOf" srcId="{0E7A56AB-84EF-D54C-8EB7-08D4656E89A1}" destId="{8E5489D8-30D2-43C4-A803-3386BFE91066}" srcOrd="0" destOrd="0" presId="urn:microsoft.com/office/officeart/2005/8/layout/orgChart1"/>
    <dgm:cxn modelId="{25286F30-3D9E-45C4-A408-9DB745884027}" type="presOf" srcId="{41616C8F-10E4-7D44-8B9F-A3A8D7D88230}" destId="{24A558B2-86B5-4D30-BD40-FDA17C5AB0F9}" srcOrd="1" destOrd="0" presId="urn:microsoft.com/office/officeart/2005/8/layout/orgChart1"/>
    <dgm:cxn modelId="{9BBB5B31-DCD2-42D5-9EB1-A15F72F9F091}" type="presOf" srcId="{C98B8864-304B-B04D-B58E-F8EBF5608F45}" destId="{71174B67-6AB8-498F-8A1C-EF99AFBFEB12}" srcOrd="0" destOrd="0" presId="urn:microsoft.com/office/officeart/2005/8/layout/orgChart1"/>
    <dgm:cxn modelId="{EB409536-4C24-4451-B92C-0FA88CDB49D6}" type="presOf" srcId="{7117E0C1-757F-F44B-8956-68510C7FDF22}" destId="{EFC98BCC-DBC7-4A38-89D0-423C8DF184C2}" srcOrd="0" destOrd="0" presId="urn:microsoft.com/office/officeart/2005/8/layout/orgChart1"/>
    <dgm:cxn modelId="{7B25EA37-89F4-4C5E-A97A-9BD163057BE7}" type="presOf" srcId="{50D81C5B-ACD2-AD4C-8709-AD40FC9E3E68}" destId="{4EB9D34B-FE38-462D-B8CE-3B61A86710B6}" srcOrd="1" destOrd="0" presId="urn:microsoft.com/office/officeart/2005/8/layout/orgChart1"/>
    <dgm:cxn modelId="{64AAEC38-0389-4B1B-9E74-7C2C4C1660A1}" type="presOf" srcId="{0CD2285F-05D8-E84D-82D0-8DEC534E7791}" destId="{7F075DDD-75CD-42F5-BAD2-B264E631499C}" srcOrd="0" destOrd="0" presId="urn:microsoft.com/office/officeart/2005/8/layout/orgChart1"/>
    <dgm:cxn modelId="{DC51B241-B8BE-4160-B063-E040BB5547B0}" type="presOf" srcId="{C98B8864-304B-B04D-B58E-F8EBF5608F45}" destId="{0C7F9063-8274-4802-BD72-930AED0811C3}" srcOrd="1" destOrd="0" presId="urn:microsoft.com/office/officeart/2005/8/layout/orgChart1"/>
    <dgm:cxn modelId="{511EC041-2558-442C-ADCA-3F0F54D8C7CF}" type="presOf" srcId="{0C352F3A-1069-174A-A7D4-FE9DFC51546A}" destId="{C270142C-41F1-4DF5-929D-6A743276BFB8}" srcOrd="0" destOrd="0" presId="urn:microsoft.com/office/officeart/2005/8/layout/orgChart1"/>
    <dgm:cxn modelId="{ADA7E16D-BA5B-4644-9263-C4FB75863385}" type="presOf" srcId="{3C35B9DD-DBE4-B540-ABD3-38791104FBB6}" destId="{89876E27-1B85-44A2-968B-65286B492F0A}" srcOrd="0" destOrd="0" presId="urn:microsoft.com/office/officeart/2005/8/layout/orgChart1"/>
    <dgm:cxn modelId="{D1002E74-4784-4696-ACC3-FFC1BB361730}" type="presOf" srcId="{508CD7B8-7A01-1345-9B5C-146A9E37C9EC}" destId="{62DB132E-01FC-49EE-871F-37FA54E9EC46}" srcOrd="1" destOrd="0" presId="urn:microsoft.com/office/officeart/2005/8/layout/orgChart1"/>
    <dgm:cxn modelId="{008DA376-CD8A-4F22-8862-227E7AFB892B}" type="presOf" srcId="{D3673CB0-7241-CE4F-9014-25923D307C1E}" destId="{2FF1BDC3-BDCE-4C96-974A-F0DAE8EAACAF}" srcOrd="1" destOrd="0" presId="urn:microsoft.com/office/officeart/2005/8/layout/orgChart1"/>
    <dgm:cxn modelId="{53AA3359-4564-42BC-82DF-212884C6BE0F}" type="presOf" srcId="{5827E115-2A05-C94E-9A86-B823F061023F}" destId="{8EBA7146-9B90-413D-895C-FE6D12F09A42}" srcOrd="0" destOrd="0" presId="urn:microsoft.com/office/officeart/2005/8/layout/orgChart1"/>
    <dgm:cxn modelId="{D2CB5683-CAF9-4B25-9476-C1DCABEF0052}" type="presOf" srcId="{92CF25C9-10BB-4B4A-BD4C-5F56DD1661BD}" destId="{6FAFD508-4B8A-4202-8E92-3228CADA16A9}" srcOrd="1" destOrd="0" presId="urn:microsoft.com/office/officeart/2005/8/layout/orgChart1"/>
    <dgm:cxn modelId="{81BC598A-FB35-9449-AD6E-16D884979021}" srcId="{7117E0C1-757F-F44B-8956-68510C7FDF22}" destId="{50D81C5B-ACD2-AD4C-8709-AD40FC9E3E68}" srcOrd="3" destOrd="0" parTransId="{4F7990B3-2287-CE49-BF92-7810EEB24BFE}" sibTransId="{964C5C45-B1F0-A940-AE8F-18A4F5FAB9D4}"/>
    <dgm:cxn modelId="{FF60988B-B7F4-5D48-8A77-FBBE36C9F86E}" srcId="{9BE6D262-0E76-9A42-8690-32F555D26DF5}" destId="{D3673CB0-7241-CE4F-9014-25923D307C1E}" srcOrd="0" destOrd="0" parTransId="{4985FCEA-083E-574E-941D-2F6CA294A5DD}" sibTransId="{ABB99023-22DE-264E-8AC6-8B73918FA657}"/>
    <dgm:cxn modelId="{A80A1E8E-5A40-3341-90C1-BB951111F5B2}" srcId="{41616C8F-10E4-7D44-8B9F-A3A8D7D88230}" destId="{C98B8864-304B-B04D-B58E-F8EBF5608F45}" srcOrd="0" destOrd="0" parTransId="{15DA56F6-3603-894D-901A-7E2B859133A0}" sibTransId="{1CF0AAE3-BB67-7B40-B490-448C5EAAD78C}"/>
    <dgm:cxn modelId="{07425F90-D755-44E0-BE88-044BF1AF254B}" type="presOf" srcId="{92CF25C9-10BB-4B4A-BD4C-5F56DD1661BD}" destId="{3107C789-BFDF-4C47-B5E5-870A5C2F76B5}" srcOrd="0" destOrd="0" presId="urn:microsoft.com/office/officeart/2005/8/layout/orgChart1"/>
    <dgm:cxn modelId="{0A9B66A1-5A20-4AD7-8781-4430765BD454}" type="presOf" srcId="{17CF74A4-3571-E542-A4C7-BABB51D651FE}" destId="{08723009-E487-4297-898C-1F7ECEE6D496}" srcOrd="0" destOrd="0" presId="urn:microsoft.com/office/officeart/2005/8/layout/orgChart1"/>
    <dgm:cxn modelId="{EB8E4DA6-25CD-4DA6-9098-5BDD07C4F879}" type="presOf" srcId="{4F7990B3-2287-CE49-BF92-7810EEB24BFE}" destId="{2E0105D6-DFE3-4B04-B656-E48EDE435386}" srcOrd="0" destOrd="0" presId="urn:microsoft.com/office/officeart/2005/8/layout/orgChart1"/>
    <dgm:cxn modelId="{CD77FBA6-0AC8-4FB5-83EA-0A610D8174CC}" type="presOf" srcId="{50D81C5B-ACD2-AD4C-8709-AD40FC9E3E68}" destId="{3705D485-4582-461F-88ED-F7F4C10965C2}" srcOrd="0" destOrd="0" presId="urn:microsoft.com/office/officeart/2005/8/layout/orgChart1"/>
    <dgm:cxn modelId="{6BBE7CA8-A2F0-4BFB-98F1-9FD12333E524}" type="presOf" srcId="{7117E0C1-757F-F44B-8956-68510C7FDF22}" destId="{4BDED355-2BD5-4B77-84DB-26C449ACCED7}" srcOrd="1" destOrd="0" presId="urn:microsoft.com/office/officeart/2005/8/layout/orgChart1"/>
    <dgm:cxn modelId="{8E4F61B5-1485-4F9B-AE5E-4365F7B202C4}" type="presOf" srcId="{41616C8F-10E4-7D44-8B9F-A3A8D7D88230}" destId="{9F6D9906-F297-4C7A-9560-2CB9A7640382}" srcOrd="0" destOrd="0" presId="urn:microsoft.com/office/officeart/2005/8/layout/orgChart1"/>
    <dgm:cxn modelId="{EA60AACA-14FA-4B00-9B7B-212A27E7AE3C}" type="presOf" srcId="{508CD7B8-7A01-1345-9B5C-146A9E37C9EC}" destId="{2D41CD2A-1084-48DD-B89C-A770DE8567DE}" srcOrd="0" destOrd="0" presId="urn:microsoft.com/office/officeart/2005/8/layout/orgChart1"/>
    <dgm:cxn modelId="{560CEDD1-9FE4-4B8E-BC5A-C4C45A916B81}" type="presOf" srcId="{15DA56F6-3603-894D-901A-7E2B859133A0}" destId="{17E5F6BD-6BB7-413C-B67A-E8EC2BB35A62}" srcOrd="0" destOrd="0" presId="urn:microsoft.com/office/officeart/2005/8/layout/orgChart1"/>
    <dgm:cxn modelId="{61FB7ED5-A59C-FB4C-8FC3-6C35DB7562CF}" srcId="{41616C8F-10E4-7D44-8B9F-A3A8D7D88230}" destId="{5827E115-2A05-C94E-9A86-B823F061023F}" srcOrd="1" destOrd="0" parTransId="{17CF74A4-3571-E542-A4C7-BABB51D651FE}" sibTransId="{C90D9B5E-51A5-9540-9D2E-C738DD1EA141}"/>
    <dgm:cxn modelId="{86E9D3DF-47CC-694E-9D24-339E6C9983FD}" srcId="{7117E0C1-757F-F44B-8956-68510C7FDF22}" destId="{3C35B9DD-DBE4-B540-ABD3-38791104FBB6}" srcOrd="2" destOrd="0" parTransId="{0C352F3A-1069-174A-A7D4-FE9DFC51546A}" sibTransId="{8084EBAA-1A1A-8341-978C-38D6D5827D87}"/>
    <dgm:cxn modelId="{09AA68E0-156A-4BE7-83C6-7FED7BC871CC}" type="presOf" srcId="{36379570-8EA9-BC47-87D9-C796C39EEC13}" destId="{BBD22B4F-3925-498C-8D8D-4C4822136F2D}" srcOrd="0" destOrd="0" presId="urn:microsoft.com/office/officeart/2005/8/layout/orgChart1"/>
    <dgm:cxn modelId="{3499BEE1-4671-4996-A743-D47E2CE05085}" type="presOf" srcId="{9BE6D262-0E76-9A42-8690-32F555D26DF5}" destId="{57841AEE-48A3-4BC4-AAB2-667086966E9D}" srcOrd="0" destOrd="0" presId="urn:microsoft.com/office/officeart/2005/8/layout/orgChart1"/>
    <dgm:cxn modelId="{1C8F76E3-5046-421C-8D85-EEDD38AF4AE1}" type="presOf" srcId="{5AF1C335-DB7D-1D48-9AE8-8591B80512BA}" destId="{F4D3967A-C669-4507-B6B1-57D055506504}" srcOrd="0" destOrd="0" presId="urn:microsoft.com/office/officeart/2005/8/layout/orgChart1"/>
    <dgm:cxn modelId="{F352C6F9-0952-4640-9A1D-EEA940AB03A5}" type="presOf" srcId="{3C35B9DD-DBE4-B540-ABD3-38791104FBB6}" destId="{02210723-ECDE-45E4-8813-49779399E205}" srcOrd="1" destOrd="0" presId="urn:microsoft.com/office/officeart/2005/8/layout/orgChart1"/>
    <dgm:cxn modelId="{96933FFF-36C3-AC43-8230-D273FD919C4D}" srcId="{7117E0C1-757F-F44B-8956-68510C7FDF22}" destId="{92CF25C9-10BB-4B4A-BD4C-5F56DD1661BD}" srcOrd="0" destOrd="0" parTransId="{0E7A56AB-84EF-D54C-8EB7-08D4656E89A1}" sibTransId="{85AA4047-6A35-AA40-8E65-F46215FC7C96}"/>
    <dgm:cxn modelId="{1E5C8567-2FB9-4F44-9B74-03F779ADE257}" type="presParOf" srcId="{57841AEE-48A3-4BC4-AAB2-667086966E9D}" destId="{B0078909-4449-47AF-A6F3-F81ABFF03CDB}" srcOrd="0" destOrd="0" presId="urn:microsoft.com/office/officeart/2005/8/layout/orgChart1"/>
    <dgm:cxn modelId="{81C978D3-0C06-4B2C-8BD5-750E5FA8E270}" type="presParOf" srcId="{B0078909-4449-47AF-A6F3-F81ABFF03CDB}" destId="{1F011B05-74D3-4B7B-A0EB-83B2C2720BFF}" srcOrd="0" destOrd="0" presId="urn:microsoft.com/office/officeart/2005/8/layout/orgChart1"/>
    <dgm:cxn modelId="{2CFB5E1E-6657-4FFC-BEE9-33FE71926539}" type="presParOf" srcId="{1F011B05-74D3-4B7B-A0EB-83B2C2720BFF}" destId="{C53B23C8-3193-42DB-90C6-2F744A114DCC}" srcOrd="0" destOrd="0" presId="urn:microsoft.com/office/officeart/2005/8/layout/orgChart1"/>
    <dgm:cxn modelId="{6A6BC007-7B91-4626-A682-7D2DC9A5808F}" type="presParOf" srcId="{1F011B05-74D3-4B7B-A0EB-83B2C2720BFF}" destId="{2FF1BDC3-BDCE-4C96-974A-F0DAE8EAACAF}" srcOrd="1" destOrd="0" presId="urn:microsoft.com/office/officeart/2005/8/layout/orgChart1"/>
    <dgm:cxn modelId="{0805374B-A687-4EF4-A978-BE92C5123130}" type="presParOf" srcId="{B0078909-4449-47AF-A6F3-F81ABFF03CDB}" destId="{E889F020-2637-4FC8-A09B-4B8A99062A13}" srcOrd="1" destOrd="0" presId="urn:microsoft.com/office/officeart/2005/8/layout/orgChart1"/>
    <dgm:cxn modelId="{3A3E3946-9E1A-4169-9EA4-43E0C77FE58E}" type="presParOf" srcId="{E889F020-2637-4FC8-A09B-4B8A99062A13}" destId="{F4D3967A-C669-4507-B6B1-57D055506504}" srcOrd="0" destOrd="0" presId="urn:microsoft.com/office/officeart/2005/8/layout/orgChart1"/>
    <dgm:cxn modelId="{BE474E04-F59D-4AFD-BBD3-DF09889B84EB}" type="presParOf" srcId="{E889F020-2637-4FC8-A09B-4B8A99062A13}" destId="{FD09BF0D-7470-4ED4-8224-D73D434DD327}" srcOrd="1" destOrd="0" presId="urn:microsoft.com/office/officeart/2005/8/layout/orgChart1"/>
    <dgm:cxn modelId="{52933524-A969-41BB-AAE0-2FE78ADD216B}" type="presParOf" srcId="{FD09BF0D-7470-4ED4-8224-D73D434DD327}" destId="{A92A850B-D88F-4AB9-BF25-25D9CCB3AADB}" srcOrd="0" destOrd="0" presId="urn:microsoft.com/office/officeart/2005/8/layout/orgChart1"/>
    <dgm:cxn modelId="{7AF07725-0E8E-4288-9158-6385E1ED9F0B}" type="presParOf" srcId="{A92A850B-D88F-4AB9-BF25-25D9CCB3AADB}" destId="{9F6D9906-F297-4C7A-9560-2CB9A7640382}" srcOrd="0" destOrd="0" presId="urn:microsoft.com/office/officeart/2005/8/layout/orgChart1"/>
    <dgm:cxn modelId="{D979FF22-0402-4EC1-A279-4E7B87C6C119}" type="presParOf" srcId="{A92A850B-D88F-4AB9-BF25-25D9CCB3AADB}" destId="{24A558B2-86B5-4D30-BD40-FDA17C5AB0F9}" srcOrd="1" destOrd="0" presId="urn:microsoft.com/office/officeart/2005/8/layout/orgChart1"/>
    <dgm:cxn modelId="{98419FD0-D517-4E3C-9D79-A77D5D9F71B2}" type="presParOf" srcId="{FD09BF0D-7470-4ED4-8224-D73D434DD327}" destId="{812C0AB8-B6CD-4AFB-931D-67339D1457FB}" srcOrd="1" destOrd="0" presId="urn:microsoft.com/office/officeart/2005/8/layout/orgChart1"/>
    <dgm:cxn modelId="{16320FD1-D122-436D-B1C9-ECF8E78C52BD}" type="presParOf" srcId="{812C0AB8-B6CD-4AFB-931D-67339D1457FB}" destId="{17E5F6BD-6BB7-413C-B67A-E8EC2BB35A62}" srcOrd="0" destOrd="0" presId="urn:microsoft.com/office/officeart/2005/8/layout/orgChart1"/>
    <dgm:cxn modelId="{C030CCE9-2A73-42C8-AA6B-FA9BE51503A4}" type="presParOf" srcId="{812C0AB8-B6CD-4AFB-931D-67339D1457FB}" destId="{97A98D54-35CE-4A72-A673-8702F74B5B16}" srcOrd="1" destOrd="0" presId="urn:microsoft.com/office/officeart/2005/8/layout/orgChart1"/>
    <dgm:cxn modelId="{60CE2571-F3D7-4247-8E98-CD5F9E95E656}" type="presParOf" srcId="{97A98D54-35CE-4A72-A673-8702F74B5B16}" destId="{CA59F244-65B0-469B-9ACF-E4C582200CC1}" srcOrd="0" destOrd="0" presId="urn:microsoft.com/office/officeart/2005/8/layout/orgChart1"/>
    <dgm:cxn modelId="{D3182B5D-F5BB-4522-9E69-E0DC60E1C754}" type="presParOf" srcId="{CA59F244-65B0-469B-9ACF-E4C582200CC1}" destId="{71174B67-6AB8-498F-8A1C-EF99AFBFEB12}" srcOrd="0" destOrd="0" presId="urn:microsoft.com/office/officeart/2005/8/layout/orgChart1"/>
    <dgm:cxn modelId="{F8227C0E-F0CB-4A34-90F4-F829709B02BA}" type="presParOf" srcId="{CA59F244-65B0-469B-9ACF-E4C582200CC1}" destId="{0C7F9063-8274-4802-BD72-930AED0811C3}" srcOrd="1" destOrd="0" presId="urn:microsoft.com/office/officeart/2005/8/layout/orgChart1"/>
    <dgm:cxn modelId="{DA185687-1191-4A0A-B79D-F59821B173DC}" type="presParOf" srcId="{97A98D54-35CE-4A72-A673-8702F74B5B16}" destId="{ACCAF121-C381-4AAE-85E9-9CD4917ED9A9}" srcOrd="1" destOrd="0" presId="urn:microsoft.com/office/officeart/2005/8/layout/orgChart1"/>
    <dgm:cxn modelId="{75136A61-78F8-4B1D-ADFA-5544770BD3AD}" type="presParOf" srcId="{97A98D54-35CE-4A72-A673-8702F74B5B16}" destId="{D5BE1B76-C3A2-4677-91A8-B6A5DB8A0B46}" srcOrd="2" destOrd="0" presId="urn:microsoft.com/office/officeart/2005/8/layout/orgChart1"/>
    <dgm:cxn modelId="{7E460990-8889-4CE7-A068-3306431C0E29}" type="presParOf" srcId="{812C0AB8-B6CD-4AFB-931D-67339D1457FB}" destId="{08723009-E487-4297-898C-1F7ECEE6D496}" srcOrd="2" destOrd="0" presId="urn:microsoft.com/office/officeart/2005/8/layout/orgChart1"/>
    <dgm:cxn modelId="{4564B4B1-D537-4FE3-9748-8607ECD331EF}" type="presParOf" srcId="{812C0AB8-B6CD-4AFB-931D-67339D1457FB}" destId="{5B8CFFB7-8E94-42C5-995D-24AC35715F60}" srcOrd="3" destOrd="0" presId="urn:microsoft.com/office/officeart/2005/8/layout/orgChart1"/>
    <dgm:cxn modelId="{43A7D699-910D-40A9-8144-F257ABFC764D}" type="presParOf" srcId="{5B8CFFB7-8E94-42C5-995D-24AC35715F60}" destId="{B319CCF5-88B8-4C14-BB1D-7D72F0526D87}" srcOrd="0" destOrd="0" presId="urn:microsoft.com/office/officeart/2005/8/layout/orgChart1"/>
    <dgm:cxn modelId="{DA3BED16-5BFE-4722-8647-53D4EFA4A0E7}" type="presParOf" srcId="{B319CCF5-88B8-4C14-BB1D-7D72F0526D87}" destId="{8EBA7146-9B90-413D-895C-FE6D12F09A42}" srcOrd="0" destOrd="0" presId="urn:microsoft.com/office/officeart/2005/8/layout/orgChart1"/>
    <dgm:cxn modelId="{DE5EE971-301D-4B2D-B5A3-1B394400AE25}" type="presParOf" srcId="{B319CCF5-88B8-4C14-BB1D-7D72F0526D87}" destId="{7E33F59E-7E05-4D6A-9C67-52762A5B4013}" srcOrd="1" destOrd="0" presId="urn:microsoft.com/office/officeart/2005/8/layout/orgChart1"/>
    <dgm:cxn modelId="{12564B26-FF81-41B4-B653-674D3468F974}" type="presParOf" srcId="{5B8CFFB7-8E94-42C5-995D-24AC35715F60}" destId="{7DA01E34-4DC2-4588-BAD3-CA445514208F}" srcOrd="1" destOrd="0" presId="urn:microsoft.com/office/officeart/2005/8/layout/orgChart1"/>
    <dgm:cxn modelId="{7B260370-7A8E-4D8D-A40D-8207E9008B1A}" type="presParOf" srcId="{5B8CFFB7-8E94-42C5-995D-24AC35715F60}" destId="{1A59EA05-A163-426F-AAEB-057B237AB1F0}" srcOrd="2" destOrd="0" presId="urn:microsoft.com/office/officeart/2005/8/layout/orgChart1"/>
    <dgm:cxn modelId="{A8932A8F-8228-4DFE-A543-275DC33CF2F1}" type="presParOf" srcId="{FD09BF0D-7470-4ED4-8224-D73D434DD327}" destId="{C4D1E5E4-565B-4238-9E52-8BF350148C9C}" srcOrd="2" destOrd="0" presId="urn:microsoft.com/office/officeart/2005/8/layout/orgChart1"/>
    <dgm:cxn modelId="{77DC42D4-418D-4577-9126-732D5D6D6A3C}" type="presParOf" srcId="{E889F020-2637-4FC8-A09B-4B8A99062A13}" destId="{7F075DDD-75CD-42F5-BAD2-B264E631499C}" srcOrd="2" destOrd="0" presId="urn:microsoft.com/office/officeart/2005/8/layout/orgChart1"/>
    <dgm:cxn modelId="{748F4249-9836-4626-B409-6865140FF7E4}" type="presParOf" srcId="{E889F020-2637-4FC8-A09B-4B8A99062A13}" destId="{F3107043-8705-43D1-89C7-7862150E6D13}" srcOrd="3" destOrd="0" presId="urn:microsoft.com/office/officeart/2005/8/layout/orgChart1"/>
    <dgm:cxn modelId="{ED577181-3CFA-4C2E-BDB7-1002E2F4FBC5}" type="presParOf" srcId="{F3107043-8705-43D1-89C7-7862150E6D13}" destId="{4B85BE47-6C94-4C07-BF20-C99915369848}" srcOrd="0" destOrd="0" presId="urn:microsoft.com/office/officeart/2005/8/layout/orgChart1"/>
    <dgm:cxn modelId="{5A6B5B57-1842-478D-83FE-E4E63E1FE127}" type="presParOf" srcId="{4B85BE47-6C94-4C07-BF20-C99915369848}" destId="{EFC98BCC-DBC7-4A38-89D0-423C8DF184C2}" srcOrd="0" destOrd="0" presId="urn:microsoft.com/office/officeart/2005/8/layout/orgChart1"/>
    <dgm:cxn modelId="{E00CBCD9-FEB4-4095-B38B-30171555326A}" type="presParOf" srcId="{4B85BE47-6C94-4C07-BF20-C99915369848}" destId="{4BDED355-2BD5-4B77-84DB-26C449ACCED7}" srcOrd="1" destOrd="0" presId="urn:microsoft.com/office/officeart/2005/8/layout/orgChart1"/>
    <dgm:cxn modelId="{FA486D26-7116-4113-9841-E9D565AE8617}" type="presParOf" srcId="{F3107043-8705-43D1-89C7-7862150E6D13}" destId="{F9054EBC-A126-4255-94E1-83710C2C239D}" srcOrd="1" destOrd="0" presId="urn:microsoft.com/office/officeart/2005/8/layout/orgChart1"/>
    <dgm:cxn modelId="{F30B3601-3DF1-4CD8-8F69-CD908FEE11F9}" type="presParOf" srcId="{F9054EBC-A126-4255-94E1-83710C2C239D}" destId="{8E5489D8-30D2-43C4-A803-3386BFE91066}" srcOrd="0" destOrd="0" presId="urn:microsoft.com/office/officeart/2005/8/layout/orgChart1"/>
    <dgm:cxn modelId="{0884E3F5-3AA4-48E2-AB6F-9CFD657D40D8}" type="presParOf" srcId="{F9054EBC-A126-4255-94E1-83710C2C239D}" destId="{05453BA0-61B5-4D1D-A803-081007EA6726}" srcOrd="1" destOrd="0" presId="urn:microsoft.com/office/officeart/2005/8/layout/orgChart1"/>
    <dgm:cxn modelId="{7AB7769B-2C08-4C86-85F3-C3B5D154A16A}" type="presParOf" srcId="{05453BA0-61B5-4D1D-A803-081007EA6726}" destId="{AB1E2F78-DFF1-4EF8-BB32-5F050A735212}" srcOrd="0" destOrd="0" presId="urn:microsoft.com/office/officeart/2005/8/layout/orgChart1"/>
    <dgm:cxn modelId="{1F0880C9-045B-45C1-8B4E-86D5CBF289B6}" type="presParOf" srcId="{AB1E2F78-DFF1-4EF8-BB32-5F050A735212}" destId="{3107C789-BFDF-4C47-B5E5-870A5C2F76B5}" srcOrd="0" destOrd="0" presId="urn:microsoft.com/office/officeart/2005/8/layout/orgChart1"/>
    <dgm:cxn modelId="{597569F5-5ED3-4790-AC34-26D35DF0902B}" type="presParOf" srcId="{AB1E2F78-DFF1-4EF8-BB32-5F050A735212}" destId="{6FAFD508-4B8A-4202-8E92-3228CADA16A9}" srcOrd="1" destOrd="0" presId="urn:microsoft.com/office/officeart/2005/8/layout/orgChart1"/>
    <dgm:cxn modelId="{D19C62A2-B4E5-42A4-ABDB-AD6BAB12DEFC}" type="presParOf" srcId="{05453BA0-61B5-4D1D-A803-081007EA6726}" destId="{21920257-333A-4F8D-A3CA-30BA53920702}" srcOrd="1" destOrd="0" presId="urn:microsoft.com/office/officeart/2005/8/layout/orgChart1"/>
    <dgm:cxn modelId="{14B79DBA-9B27-4E1A-88EF-401870D2A002}" type="presParOf" srcId="{05453BA0-61B5-4D1D-A803-081007EA6726}" destId="{5A9E684C-A3BE-4DD6-A3FA-54287D1579F2}" srcOrd="2" destOrd="0" presId="urn:microsoft.com/office/officeart/2005/8/layout/orgChart1"/>
    <dgm:cxn modelId="{06B45D72-8160-4BCA-8AA6-E7E5475D4D4F}" type="presParOf" srcId="{F9054EBC-A126-4255-94E1-83710C2C239D}" destId="{BBD22B4F-3925-498C-8D8D-4C4822136F2D}" srcOrd="2" destOrd="0" presId="urn:microsoft.com/office/officeart/2005/8/layout/orgChart1"/>
    <dgm:cxn modelId="{C1B712CE-DD6C-48F1-B198-6F905653188C}" type="presParOf" srcId="{F9054EBC-A126-4255-94E1-83710C2C239D}" destId="{A5735D29-2DCE-45D2-8A37-0202BCDD0FC5}" srcOrd="3" destOrd="0" presId="urn:microsoft.com/office/officeart/2005/8/layout/orgChart1"/>
    <dgm:cxn modelId="{85A2F352-0AB3-4079-9E38-681F4DA03DE2}" type="presParOf" srcId="{A5735D29-2DCE-45D2-8A37-0202BCDD0FC5}" destId="{53FBD703-61C1-4770-A006-919F452E039E}" srcOrd="0" destOrd="0" presId="urn:microsoft.com/office/officeart/2005/8/layout/orgChart1"/>
    <dgm:cxn modelId="{F71EFBE9-C407-45E7-BA41-96B496F7E238}" type="presParOf" srcId="{53FBD703-61C1-4770-A006-919F452E039E}" destId="{2D41CD2A-1084-48DD-B89C-A770DE8567DE}" srcOrd="0" destOrd="0" presId="urn:microsoft.com/office/officeart/2005/8/layout/orgChart1"/>
    <dgm:cxn modelId="{45D8B6A5-C8DE-4ABE-BDE3-EAA9E2553644}" type="presParOf" srcId="{53FBD703-61C1-4770-A006-919F452E039E}" destId="{62DB132E-01FC-49EE-871F-37FA54E9EC46}" srcOrd="1" destOrd="0" presId="urn:microsoft.com/office/officeart/2005/8/layout/orgChart1"/>
    <dgm:cxn modelId="{52768CB5-AC51-4541-B579-DF3904E4AF62}" type="presParOf" srcId="{A5735D29-2DCE-45D2-8A37-0202BCDD0FC5}" destId="{DAC0D87D-7D56-4208-AD61-64043D483B66}" srcOrd="1" destOrd="0" presId="urn:microsoft.com/office/officeart/2005/8/layout/orgChart1"/>
    <dgm:cxn modelId="{5837E714-C083-4DB7-B6D4-F418751C639A}" type="presParOf" srcId="{A5735D29-2DCE-45D2-8A37-0202BCDD0FC5}" destId="{B95BF2A9-C5A4-41A8-BB09-7E2DAD913394}" srcOrd="2" destOrd="0" presId="urn:microsoft.com/office/officeart/2005/8/layout/orgChart1"/>
    <dgm:cxn modelId="{37F34320-4AA7-4B3D-BE09-65FC127673D9}" type="presParOf" srcId="{F9054EBC-A126-4255-94E1-83710C2C239D}" destId="{C270142C-41F1-4DF5-929D-6A743276BFB8}" srcOrd="4" destOrd="0" presId="urn:microsoft.com/office/officeart/2005/8/layout/orgChart1"/>
    <dgm:cxn modelId="{157714B8-BDB3-497F-B040-0EF93823F432}" type="presParOf" srcId="{F9054EBC-A126-4255-94E1-83710C2C239D}" destId="{9B13B634-B5C2-4DAE-97BE-86BA27C18115}" srcOrd="5" destOrd="0" presId="urn:microsoft.com/office/officeart/2005/8/layout/orgChart1"/>
    <dgm:cxn modelId="{0BE36EEE-A6CB-43B9-8B8D-E535054B5A33}" type="presParOf" srcId="{9B13B634-B5C2-4DAE-97BE-86BA27C18115}" destId="{CFD39913-8788-44E7-B0BE-F25F25592094}" srcOrd="0" destOrd="0" presId="urn:microsoft.com/office/officeart/2005/8/layout/orgChart1"/>
    <dgm:cxn modelId="{4A3A6E20-5CC8-4AF7-A83B-C43A1C45725D}" type="presParOf" srcId="{CFD39913-8788-44E7-B0BE-F25F25592094}" destId="{89876E27-1B85-44A2-968B-65286B492F0A}" srcOrd="0" destOrd="0" presId="urn:microsoft.com/office/officeart/2005/8/layout/orgChart1"/>
    <dgm:cxn modelId="{B136AC58-0A7C-47CB-86C0-2C6D6EACE82B}" type="presParOf" srcId="{CFD39913-8788-44E7-B0BE-F25F25592094}" destId="{02210723-ECDE-45E4-8813-49779399E205}" srcOrd="1" destOrd="0" presId="urn:microsoft.com/office/officeart/2005/8/layout/orgChart1"/>
    <dgm:cxn modelId="{624DD536-389C-4A72-96DF-7BB6D07EA6AA}" type="presParOf" srcId="{9B13B634-B5C2-4DAE-97BE-86BA27C18115}" destId="{7EABD2DF-5459-4E65-8288-502FDAE3FCD3}" srcOrd="1" destOrd="0" presId="urn:microsoft.com/office/officeart/2005/8/layout/orgChart1"/>
    <dgm:cxn modelId="{DB116D63-DBB4-4FD4-98D3-142D59F3D62D}" type="presParOf" srcId="{9B13B634-B5C2-4DAE-97BE-86BA27C18115}" destId="{4C797FBB-B259-4611-A758-7738DF1DB4A0}" srcOrd="2" destOrd="0" presId="urn:microsoft.com/office/officeart/2005/8/layout/orgChart1"/>
    <dgm:cxn modelId="{A247F6C5-6F99-4DE8-B435-48DFEEFE4875}" type="presParOf" srcId="{F9054EBC-A126-4255-94E1-83710C2C239D}" destId="{2E0105D6-DFE3-4B04-B656-E48EDE435386}" srcOrd="6" destOrd="0" presId="urn:microsoft.com/office/officeart/2005/8/layout/orgChart1"/>
    <dgm:cxn modelId="{DD3A60D6-C708-4A58-949F-29987CA47160}" type="presParOf" srcId="{F9054EBC-A126-4255-94E1-83710C2C239D}" destId="{250C3CF6-3DC1-4385-B435-E253BB978702}" srcOrd="7" destOrd="0" presId="urn:microsoft.com/office/officeart/2005/8/layout/orgChart1"/>
    <dgm:cxn modelId="{6A59EE27-CFF5-42E5-BB31-089B40B779F4}" type="presParOf" srcId="{250C3CF6-3DC1-4385-B435-E253BB978702}" destId="{98DF808D-4D91-4171-853A-BD61173AEF2E}" srcOrd="0" destOrd="0" presId="urn:microsoft.com/office/officeart/2005/8/layout/orgChart1"/>
    <dgm:cxn modelId="{2D495246-76AD-4D68-8935-26BFB0E84CEF}" type="presParOf" srcId="{98DF808D-4D91-4171-853A-BD61173AEF2E}" destId="{3705D485-4582-461F-88ED-F7F4C10965C2}" srcOrd="0" destOrd="0" presId="urn:microsoft.com/office/officeart/2005/8/layout/orgChart1"/>
    <dgm:cxn modelId="{A0C91CBC-B5E0-4512-85F1-ABFF3E7B95F9}" type="presParOf" srcId="{98DF808D-4D91-4171-853A-BD61173AEF2E}" destId="{4EB9D34B-FE38-462D-B8CE-3B61A86710B6}" srcOrd="1" destOrd="0" presId="urn:microsoft.com/office/officeart/2005/8/layout/orgChart1"/>
    <dgm:cxn modelId="{35E36C59-CC17-4A2D-A43F-C3704FCB8DDE}" type="presParOf" srcId="{250C3CF6-3DC1-4385-B435-E253BB978702}" destId="{429A2623-2081-40DC-94ED-19C98D2DC4DE}" srcOrd="1" destOrd="0" presId="urn:microsoft.com/office/officeart/2005/8/layout/orgChart1"/>
    <dgm:cxn modelId="{DF7AB4C5-1C62-4AB4-8AC9-CD91A120B46A}" type="presParOf" srcId="{250C3CF6-3DC1-4385-B435-E253BB978702}" destId="{309058B2-BDD2-4980-9ECD-AF660E78C42B}" srcOrd="2" destOrd="0" presId="urn:microsoft.com/office/officeart/2005/8/layout/orgChart1"/>
    <dgm:cxn modelId="{05481BDF-8379-4061-AE50-20634B3FC215}" type="presParOf" srcId="{F3107043-8705-43D1-89C7-7862150E6D13}" destId="{15F7AA53-B5ED-4610-9639-C0618FF74338}" srcOrd="2" destOrd="0" presId="urn:microsoft.com/office/officeart/2005/8/layout/orgChart1"/>
    <dgm:cxn modelId="{795E4CCC-39C2-41D1-9050-41654831A396}" type="presParOf" srcId="{B0078909-4449-47AF-A6F3-F81ABFF03CDB}" destId="{7A7D58C6-4013-4451-A38B-591D5CFE3B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6C0393-C93E-9848-8E06-323298A84030}" type="doc">
      <dgm:prSet loTypeId="urn:microsoft.com/office/officeart/2005/8/layout/orgChart1" loCatId="hierarchy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F74EB26C-3332-8F4D-973E-BFCAAD6F14C2}">
      <dgm:prSet phldrT="[Text]" custT="1"/>
      <dgm:spPr/>
      <dgm:t>
        <a:bodyPr/>
        <a:lstStyle/>
        <a:p>
          <a:r>
            <a:rPr lang="en-US" sz="2000" b="1" dirty="0"/>
            <a:t>Terminal nephron</a:t>
          </a:r>
        </a:p>
      </dgm:t>
    </dgm:pt>
    <dgm:pt modelId="{29B1CBAA-0E7E-6B4D-9F6C-0DE797A50F89}" type="parTrans" cxnId="{A10E4C30-716C-604E-B2B4-FBD4A8ACAC56}">
      <dgm:prSet/>
      <dgm:spPr/>
      <dgm:t>
        <a:bodyPr/>
        <a:lstStyle/>
        <a:p>
          <a:endParaRPr lang="en-US"/>
        </a:p>
      </dgm:t>
    </dgm:pt>
    <dgm:pt modelId="{81507FE6-C86A-0544-999B-1844463CD448}" type="sibTrans" cxnId="{A10E4C30-716C-604E-B2B4-FBD4A8ACAC56}">
      <dgm:prSet/>
      <dgm:spPr/>
      <dgm:t>
        <a:bodyPr/>
        <a:lstStyle/>
        <a:p>
          <a:endParaRPr lang="en-US"/>
        </a:p>
      </dgm:t>
    </dgm:pt>
    <dgm:pt modelId="{6893B692-C200-4642-AAE0-2B9C99BE7CB5}">
      <dgm:prSet phldrT="[Text]" custT="1"/>
      <dgm:spPr/>
      <dgm:t>
        <a:bodyPr/>
        <a:lstStyle/>
        <a:p>
          <a:r>
            <a:rPr lang="en-US" sz="1800" b="0" u="sng" dirty="0"/>
            <a:t>Early</a:t>
          </a:r>
          <a:r>
            <a:rPr lang="en-US" sz="1800" b="0" baseline="0" dirty="0"/>
            <a:t> distal convoluted tubule</a:t>
          </a:r>
          <a:endParaRPr lang="en-US" sz="1800" b="0" dirty="0"/>
        </a:p>
      </dgm:t>
    </dgm:pt>
    <dgm:pt modelId="{1748C1BD-9C3C-FD4C-82DA-9DC223FEFA34}" type="parTrans" cxnId="{D958F362-8CE0-B147-8CE2-3DCDC7F06CD6}">
      <dgm:prSet/>
      <dgm:spPr/>
      <dgm:t>
        <a:bodyPr/>
        <a:lstStyle/>
        <a:p>
          <a:endParaRPr lang="en-US"/>
        </a:p>
      </dgm:t>
    </dgm:pt>
    <dgm:pt modelId="{1AA7D3AB-AF34-6A4E-B181-7E98EED16F05}" type="sibTrans" cxnId="{D958F362-8CE0-B147-8CE2-3DCDC7F06CD6}">
      <dgm:prSet/>
      <dgm:spPr/>
      <dgm:t>
        <a:bodyPr/>
        <a:lstStyle/>
        <a:p>
          <a:endParaRPr lang="en-US"/>
        </a:p>
      </dgm:t>
    </dgm:pt>
    <dgm:pt modelId="{E158AEE3-86BF-174D-8B5E-67274DB9FF4C}">
      <dgm:prSet phldrT="[Text]"/>
      <dgm:spPr/>
      <dgm:t>
        <a:bodyPr/>
        <a:lstStyle/>
        <a:p>
          <a:r>
            <a:rPr lang="en-US" b="1" dirty="0"/>
            <a:t>Reabsorbs</a:t>
          </a:r>
          <a:r>
            <a:rPr lang="en-US" b="1" baseline="0" dirty="0"/>
            <a:t> Na and Cl </a:t>
          </a:r>
        </a:p>
        <a:p>
          <a:r>
            <a:rPr lang="en-US" baseline="0" dirty="0"/>
            <a:t>(Na/Cl cotransporter)</a:t>
          </a:r>
          <a:endParaRPr lang="en-US" dirty="0"/>
        </a:p>
      </dgm:t>
    </dgm:pt>
    <dgm:pt modelId="{4CCBC519-7BE7-BD4F-B975-39731B6E2C80}" type="parTrans" cxnId="{E2128661-864E-7540-9E8E-174AD0686C83}">
      <dgm:prSet/>
      <dgm:spPr/>
      <dgm:t>
        <a:bodyPr/>
        <a:lstStyle/>
        <a:p>
          <a:endParaRPr lang="en-US"/>
        </a:p>
      </dgm:t>
    </dgm:pt>
    <dgm:pt modelId="{A156387C-0766-8744-963E-587D16471A31}" type="sibTrans" cxnId="{E2128661-864E-7540-9E8E-174AD0686C83}">
      <dgm:prSet/>
      <dgm:spPr/>
      <dgm:t>
        <a:bodyPr/>
        <a:lstStyle/>
        <a:p>
          <a:endParaRPr lang="en-US"/>
        </a:p>
      </dgm:t>
    </dgm:pt>
    <dgm:pt modelId="{0DE83A23-7572-C54E-A85B-3A277AD59818}">
      <dgm:prSet phldrT="[Text]"/>
      <dgm:spPr/>
      <dgm:t>
        <a:bodyPr/>
        <a:lstStyle/>
        <a:p>
          <a:r>
            <a:rPr lang="en-US" b="1" dirty="0"/>
            <a:t>Impermeable</a:t>
          </a:r>
        </a:p>
        <a:p>
          <a:r>
            <a:rPr lang="en-US" b="1" dirty="0"/>
            <a:t> to water</a:t>
          </a:r>
        </a:p>
      </dgm:t>
    </dgm:pt>
    <dgm:pt modelId="{DE27B14E-0EC3-3E4B-84F8-CCF213251ED3}" type="parTrans" cxnId="{BF9E74A2-5583-6741-BF5A-F8303E6CFC94}">
      <dgm:prSet/>
      <dgm:spPr/>
      <dgm:t>
        <a:bodyPr/>
        <a:lstStyle/>
        <a:p>
          <a:endParaRPr lang="en-US"/>
        </a:p>
      </dgm:t>
    </dgm:pt>
    <dgm:pt modelId="{B69B559B-4024-7D41-AD57-450F59F17C2B}" type="sibTrans" cxnId="{BF9E74A2-5583-6741-BF5A-F8303E6CFC94}">
      <dgm:prSet/>
      <dgm:spPr/>
      <dgm:t>
        <a:bodyPr/>
        <a:lstStyle/>
        <a:p>
          <a:endParaRPr lang="en-US"/>
        </a:p>
      </dgm:t>
    </dgm:pt>
    <dgm:pt modelId="{341948F5-1E85-6644-BB55-DFBB4878C771}">
      <dgm:prSet phldrT="[Text]" custT="1"/>
      <dgm:spPr/>
      <dgm:t>
        <a:bodyPr/>
        <a:lstStyle/>
        <a:p>
          <a:r>
            <a:rPr lang="en-US" sz="1600" u="sng" dirty="0"/>
            <a:t>Late</a:t>
          </a:r>
          <a:r>
            <a:rPr lang="en-US" sz="1600" dirty="0"/>
            <a:t> distal</a:t>
          </a:r>
          <a:r>
            <a:rPr lang="en-US" sz="1600" baseline="0" dirty="0"/>
            <a:t> convoluted tubule </a:t>
          </a:r>
        </a:p>
        <a:p>
          <a:r>
            <a:rPr lang="en-US" sz="1600" baseline="0" dirty="0"/>
            <a:t>and collecting duct</a:t>
          </a:r>
        </a:p>
      </dgm:t>
    </dgm:pt>
    <dgm:pt modelId="{A648C066-9419-0343-B9D2-AB221C8D2C0A}" type="parTrans" cxnId="{0B92E4E9-3D1F-1C4C-9B32-F65751A5C969}">
      <dgm:prSet/>
      <dgm:spPr/>
      <dgm:t>
        <a:bodyPr/>
        <a:lstStyle/>
        <a:p>
          <a:endParaRPr lang="en-US"/>
        </a:p>
      </dgm:t>
    </dgm:pt>
    <dgm:pt modelId="{6C90CF42-2B60-2745-ABB9-17664369A379}" type="sibTrans" cxnId="{0B92E4E9-3D1F-1C4C-9B32-F65751A5C969}">
      <dgm:prSet/>
      <dgm:spPr/>
      <dgm:t>
        <a:bodyPr/>
        <a:lstStyle/>
        <a:p>
          <a:endParaRPr lang="en-US"/>
        </a:p>
      </dgm:t>
    </dgm:pt>
    <dgm:pt modelId="{B6136BFD-9DC1-9D4E-B886-E51C281C11C5}">
      <dgm:prSet phldrT="[Text]"/>
      <dgm:spPr/>
      <dgm:t>
        <a:bodyPr/>
        <a:lstStyle/>
        <a:p>
          <a:r>
            <a:rPr lang="en-US"/>
            <a:t>Na reabsorption (ENaC)</a:t>
          </a:r>
          <a:endParaRPr lang="en-US" dirty="0"/>
        </a:p>
      </dgm:t>
    </dgm:pt>
    <dgm:pt modelId="{00FE6FD6-3D89-0249-A81F-2F657949A05E}" type="parTrans" cxnId="{BBBFCF62-449B-8548-82B2-1AAE39AD5C5E}">
      <dgm:prSet/>
      <dgm:spPr/>
      <dgm:t>
        <a:bodyPr/>
        <a:lstStyle/>
        <a:p>
          <a:endParaRPr lang="en-US"/>
        </a:p>
      </dgm:t>
    </dgm:pt>
    <dgm:pt modelId="{869FBEFE-F14F-8249-AE97-2F3121E69FB6}" type="sibTrans" cxnId="{BBBFCF62-449B-8548-82B2-1AAE39AD5C5E}">
      <dgm:prSet/>
      <dgm:spPr/>
      <dgm:t>
        <a:bodyPr/>
        <a:lstStyle/>
        <a:p>
          <a:endParaRPr lang="en-US"/>
        </a:p>
      </dgm:t>
    </dgm:pt>
    <dgm:pt modelId="{63054AEC-86F5-E946-BF89-EBBE4051386A}">
      <dgm:prSet/>
      <dgm:spPr/>
      <dgm:t>
        <a:bodyPr/>
        <a:lstStyle/>
        <a:p>
          <a:r>
            <a:rPr lang="en-US" b="1"/>
            <a:t>Principal</a:t>
          </a:r>
          <a:r>
            <a:rPr lang="en-US" b="1" baseline="0"/>
            <a:t> cells</a:t>
          </a:r>
          <a:endParaRPr lang="en-US" b="1" dirty="0"/>
        </a:p>
      </dgm:t>
    </dgm:pt>
    <dgm:pt modelId="{712909E4-4008-7840-B4DA-F11D765B2DEE}" type="parTrans" cxnId="{8A63CC36-793D-EE4F-9D18-065370AB3056}">
      <dgm:prSet/>
      <dgm:spPr/>
      <dgm:t>
        <a:bodyPr/>
        <a:lstStyle/>
        <a:p>
          <a:endParaRPr lang="en-US"/>
        </a:p>
      </dgm:t>
    </dgm:pt>
    <dgm:pt modelId="{801CEFDB-FE29-6B4A-89F5-39BA1BED1365}" type="sibTrans" cxnId="{8A63CC36-793D-EE4F-9D18-065370AB3056}">
      <dgm:prSet/>
      <dgm:spPr/>
      <dgm:t>
        <a:bodyPr/>
        <a:lstStyle/>
        <a:p>
          <a:endParaRPr lang="en-US"/>
        </a:p>
      </dgm:t>
    </dgm:pt>
    <dgm:pt modelId="{A2326327-C307-8649-AAF2-81001CA347BF}">
      <dgm:prSet/>
      <dgm:spPr/>
      <dgm:t>
        <a:bodyPr/>
        <a:lstStyle/>
        <a:p>
          <a:r>
            <a:rPr lang="en-US"/>
            <a:t>Water reabsorption (ADH)</a:t>
          </a:r>
          <a:endParaRPr lang="en-US" dirty="0"/>
        </a:p>
      </dgm:t>
    </dgm:pt>
    <dgm:pt modelId="{632511F9-2BE9-B344-BC40-FF0410DE6D5E}" type="parTrans" cxnId="{B6503E98-94F0-9848-ABB2-01F2ECD787E9}">
      <dgm:prSet/>
      <dgm:spPr/>
      <dgm:t>
        <a:bodyPr/>
        <a:lstStyle/>
        <a:p>
          <a:endParaRPr lang="en-US"/>
        </a:p>
      </dgm:t>
    </dgm:pt>
    <dgm:pt modelId="{BF20C7E7-BB73-4149-B28B-59D32B031196}" type="sibTrans" cxnId="{B6503E98-94F0-9848-ABB2-01F2ECD787E9}">
      <dgm:prSet/>
      <dgm:spPr/>
      <dgm:t>
        <a:bodyPr/>
        <a:lstStyle/>
        <a:p>
          <a:endParaRPr lang="en-US"/>
        </a:p>
      </dgm:t>
    </dgm:pt>
    <dgm:pt modelId="{FF2E3933-D755-0A49-875C-C7BC784B9619}">
      <dgm:prSet/>
      <dgm:spPr/>
      <dgm:t>
        <a:bodyPr/>
        <a:lstStyle/>
        <a:p>
          <a:r>
            <a:rPr lang="en-US"/>
            <a:t>Secrete K</a:t>
          </a:r>
          <a:endParaRPr lang="en-US" dirty="0"/>
        </a:p>
      </dgm:t>
    </dgm:pt>
    <dgm:pt modelId="{A6BEA588-8CA7-1943-A0D7-7E42D481615C}" type="parTrans" cxnId="{500CB7D2-2F50-C446-81EF-C8B83462829A}">
      <dgm:prSet/>
      <dgm:spPr/>
      <dgm:t>
        <a:bodyPr/>
        <a:lstStyle/>
        <a:p>
          <a:endParaRPr lang="en-US"/>
        </a:p>
      </dgm:t>
    </dgm:pt>
    <dgm:pt modelId="{FBD9AD80-BD71-4841-8AC6-365C6DEEB6D9}" type="sibTrans" cxnId="{500CB7D2-2F50-C446-81EF-C8B83462829A}">
      <dgm:prSet/>
      <dgm:spPr/>
      <dgm:t>
        <a:bodyPr/>
        <a:lstStyle/>
        <a:p>
          <a:endParaRPr lang="en-US"/>
        </a:p>
      </dgm:t>
    </dgm:pt>
    <dgm:pt modelId="{FE8430F1-D9FC-0D48-A7F5-FEFEC7BDBDAE}">
      <dgm:prSet/>
      <dgm:spPr/>
      <dgm:t>
        <a:bodyPr/>
        <a:lstStyle/>
        <a:p>
          <a:r>
            <a:rPr lang="en-US" b="1"/>
            <a:t>Intercalated cells</a:t>
          </a:r>
          <a:endParaRPr lang="en-US" b="1" dirty="0"/>
        </a:p>
      </dgm:t>
    </dgm:pt>
    <dgm:pt modelId="{130BF69E-3392-BA42-8D82-8D7BCB691DB2}" type="parTrans" cxnId="{71A53AA6-CB37-EC43-8748-B8A88C89DEC0}">
      <dgm:prSet/>
      <dgm:spPr/>
      <dgm:t>
        <a:bodyPr/>
        <a:lstStyle/>
        <a:p>
          <a:endParaRPr lang="en-US"/>
        </a:p>
      </dgm:t>
    </dgm:pt>
    <dgm:pt modelId="{B43B14C0-07C7-8844-8CE8-71AF2B1BA212}" type="sibTrans" cxnId="{71A53AA6-CB37-EC43-8748-B8A88C89DEC0}">
      <dgm:prSet/>
      <dgm:spPr/>
      <dgm:t>
        <a:bodyPr/>
        <a:lstStyle/>
        <a:p>
          <a:endParaRPr lang="en-US"/>
        </a:p>
      </dgm:t>
    </dgm:pt>
    <dgm:pt modelId="{69D303F6-E90A-AC46-B82A-846111EEB64B}">
      <dgm:prSet/>
      <dgm:spPr/>
      <dgm:t>
        <a:bodyPr/>
        <a:lstStyle/>
        <a:p>
          <a:r>
            <a:rPr lang="en-US" dirty="0"/>
            <a:t>Secrete H and reabsorb</a:t>
          </a:r>
          <a:r>
            <a:rPr lang="en-US" baseline="0" dirty="0"/>
            <a:t> HCO3</a:t>
          </a:r>
          <a:endParaRPr lang="en-US" dirty="0"/>
        </a:p>
      </dgm:t>
    </dgm:pt>
    <dgm:pt modelId="{85B5EA45-4476-854D-80DC-F34CBDA59386}" type="parTrans" cxnId="{930A2BE7-0318-834E-AEC0-1589BE6ECF05}">
      <dgm:prSet/>
      <dgm:spPr/>
      <dgm:t>
        <a:bodyPr/>
        <a:lstStyle/>
        <a:p>
          <a:endParaRPr lang="en-US"/>
        </a:p>
      </dgm:t>
    </dgm:pt>
    <dgm:pt modelId="{91C49A90-1DD7-0149-BBA2-BA8D8841984D}" type="sibTrans" cxnId="{930A2BE7-0318-834E-AEC0-1589BE6ECF05}">
      <dgm:prSet/>
      <dgm:spPr/>
      <dgm:t>
        <a:bodyPr/>
        <a:lstStyle/>
        <a:p>
          <a:endParaRPr lang="en-US"/>
        </a:p>
      </dgm:t>
    </dgm:pt>
    <dgm:pt modelId="{4687F2F0-89F3-A64E-9F22-17C4CD18B888}">
      <dgm:prSet/>
      <dgm:spPr/>
      <dgm:t>
        <a:bodyPr/>
        <a:lstStyle/>
        <a:p>
          <a:r>
            <a:rPr lang="en-US"/>
            <a:t>Reabsorb K (K/H pump)</a:t>
          </a:r>
          <a:endParaRPr lang="en-US" dirty="0"/>
        </a:p>
      </dgm:t>
    </dgm:pt>
    <dgm:pt modelId="{67E4D2A7-8329-4D45-A3C9-4A7B93E05342}" type="parTrans" cxnId="{963DA1B2-6E89-734E-BBC3-8ED14CD0546F}">
      <dgm:prSet/>
      <dgm:spPr/>
      <dgm:t>
        <a:bodyPr/>
        <a:lstStyle/>
        <a:p>
          <a:endParaRPr lang="en-US"/>
        </a:p>
      </dgm:t>
    </dgm:pt>
    <dgm:pt modelId="{96605659-268D-3249-8769-7AD5343F5DDB}" type="sibTrans" cxnId="{963DA1B2-6E89-734E-BBC3-8ED14CD0546F}">
      <dgm:prSet/>
      <dgm:spPr/>
      <dgm:t>
        <a:bodyPr/>
        <a:lstStyle/>
        <a:p>
          <a:endParaRPr lang="en-US"/>
        </a:p>
      </dgm:t>
    </dgm:pt>
    <dgm:pt modelId="{4ACF4F74-19D9-40B4-8F01-106AFE15320B}" type="pres">
      <dgm:prSet presAssocID="{376C0393-C93E-9848-8E06-323298A8403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7BFA5FF-10D3-45BB-8188-EAC9AF797CD1}" type="pres">
      <dgm:prSet presAssocID="{F74EB26C-3332-8F4D-973E-BFCAAD6F14C2}" presName="hierRoot1" presStyleCnt="0">
        <dgm:presLayoutVars>
          <dgm:hierBranch val="init"/>
        </dgm:presLayoutVars>
      </dgm:prSet>
      <dgm:spPr/>
    </dgm:pt>
    <dgm:pt modelId="{D3F1D510-3747-4439-85BC-E425AA83DC30}" type="pres">
      <dgm:prSet presAssocID="{F74EB26C-3332-8F4D-973E-BFCAAD6F14C2}" presName="rootComposite1" presStyleCnt="0"/>
      <dgm:spPr/>
    </dgm:pt>
    <dgm:pt modelId="{CB0BEAE7-2D14-41EC-BC24-BCF512642D67}" type="pres">
      <dgm:prSet presAssocID="{F74EB26C-3332-8F4D-973E-BFCAAD6F14C2}" presName="rootText1" presStyleLbl="node0" presStyleIdx="0" presStyleCnt="1" custScaleX="248555">
        <dgm:presLayoutVars>
          <dgm:chPref val="3"/>
        </dgm:presLayoutVars>
      </dgm:prSet>
      <dgm:spPr/>
    </dgm:pt>
    <dgm:pt modelId="{55E1BF7C-6239-447E-8F6D-DCDCC981A500}" type="pres">
      <dgm:prSet presAssocID="{F74EB26C-3332-8F4D-973E-BFCAAD6F14C2}" presName="rootConnector1" presStyleLbl="node1" presStyleIdx="0" presStyleCnt="0"/>
      <dgm:spPr/>
    </dgm:pt>
    <dgm:pt modelId="{0980B0CB-4840-4B1A-929D-19DC54AC5B15}" type="pres">
      <dgm:prSet presAssocID="{F74EB26C-3332-8F4D-973E-BFCAAD6F14C2}" presName="hierChild2" presStyleCnt="0"/>
      <dgm:spPr/>
    </dgm:pt>
    <dgm:pt modelId="{C47625D6-08E5-4DD7-9244-0119343ECE1C}" type="pres">
      <dgm:prSet presAssocID="{1748C1BD-9C3C-FD4C-82DA-9DC223FEFA34}" presName="Name37" presStyleLbl="parChTrans1D2" presStyleIdx="0" presStyleCnt="2"/>
      <dgm:spPr/>
    </dgm:pt>
    <dgm:pt modelId="{A8957495-4B03-4068-9A03-7A5AA568ADE5}" type="pres">
      <dgm:prSet presAssocID="{6893B692-C200-4642-AAE0-2B9C99BE7CB5}" presName="hierRoot2" presStyleCnt="0">
        <dgm:presLayoutVars>
          <dgm:hierBranch val="init"/>
        </dgm:presLayoutVars>
      </dgm:prSet>
      <dgm:spPr/>
    </dgm:pt>
    <dgm:pt modelId="{C747C151-51D7-48BB-8E57-90C3463261E6}" type="pres">
      <dgm:prSet presAssocID="{6893B692-C200-4642-AAE0-2B9C99BE7CB5}" presName="rootComposite" presStyleCnt="0"/>
      <dgm:spPr/>
    </dgm:pt>
    <dgm:pt modelId="{9A886178-2244-4FF8-BC54-6F049A02FB91}" type="pres">
      <dgm:prSet presAssocID="{6893B692-C200-4642-AAE0-2B9C99BE7CB5}" presName="rootText" presStyleLbl="node2" presStyleIdx="0" presStyleCnt="2" custScaleX="254429">
        <dgm:presLayoutVars>
          <dgm:chPref val="3"/>
        </dgm:presLayoutVars>
      </dgm:prSet>
      <dgm:spPr/>
    </dgm:pt>
    <dgm:pt modelId="{498B5430-D819-4B8E-B090-4242482B516A}" type="pres">
      <dgm:prSet presAssocID="{6893B692-C200-4642-AAE0-2B9C99BE7CB5}" presName="rootConnector" presStyleLbl="node2" presStyleIdx="0" presStyleCnt="2"/>
      <dgm:spPr/>
    </dgm:pt>
    <dgm:pt modelId="{5EC86C19-E429-4B21-9B21-DC3589443CFE}" type="pres">
      <dgm:prSet presAssocID="{6893B692-C200-4642-AAE0-2B9C99BE7CB5}" presName="hierChild4" presStyleCnt="0"/>
      <dgm:spPr/>
    </dgm:pt>
    <dgm:pt modelId="{963EA237-1220-430C-8B59-F69C15A7EA52}" type="pres">
      <dgm:prSet presAssocID="{4CCBC519-7BE7-BD4F-B975-39731B6E2C80}" presName="Name37" presStyleLbl="parChTrans1D3" presStyleIdx="0" presStyleCnt="4"/>
      <dgm:spPr/>
    </dgm:pt>
    <dgm:pt modelId="{CB2F168C-C41A-43D5-8598-455A107BBB1B}" type="pres">
      <dgm:prSet presAssocID="{E158AEE3-86BF-174D-8B5E-67274DB9FF4C}" presName="hierRoot2" presStyleCnt="0">
        <dgm:presLayoutVars>
          <dgm:hierBranch val="init"/>
        </dgm:presLayoutVars>
      </dgm:prSet>
      <dgm:spPr/>
    </dgm:pt>
    <dgm:pt modelId="{A261BAD0-C20B-4035-B0DA-AA3902899AFE}" type="pres">
      <dgm:prSet presAssocID="{E158AEE3-86BF-174D-8B5E-67274DB9FF4C}" presName="rootComposite" presStyleCnt="0"/>
      <dgm:spPr/>
    </dgm:pt>
    <dgm:pt modelId="{1F91985C-7B5D-41AB-8EB7-F7D526257D80}" type="pres">
      <dgm:prSet presAssocID="{E158AEE3-86BF-174D-8B5E-67274DB9FF4C}" presName="rootText" presStyleLbl="node3" presStyleIdx="0" presStyleCnt="4" custScaleX="151536">
        <dgm:presLayoutVars>
          <dgm:chPref val="3"/>
        </dgm:presLayoutVars>
      </dgm:prSet>
      <dgm:spPr/>
    </dgm:pt>
    <dgm:pt modelId="{351D2940-25EC-4961-8F4A-37CD8BB5D52A}" type="pres">
      <dgm:prSet presAssocID="{E158AEE3-86BF-174D-8B5E-67274DB9FF4C}" presName="rootConnector" presStyleLbl="node3" presStyleIdx="0" presStyleCnt="4"/>
      <dgm:spPr/>
    </dgm:pt>
    <dgm:pt modelId="{DB750708-87EF-4E35-9416-C2E6907E51D4}" type="pres">
      <dgm:prSet presAssocID="{E158AEE3-86BF-174D-8B5E-67274DB9FF4C}" presName="hierChild4" presStyleCnt="0"/>
      <dgm:spPr/>
    </dgm:pt>
    <dgm:pt modelId="{8D2577A6-2A8F-41D2-9FD7-8E24500C6E3A}" type="pres">
      <dgm:prSet presAssocID="{E158AEE3-86BF-174D-8B5E-67274DB9FF4C}" presName="hierChild5" presStyleCnt="0"/>
      <dgm:spPr/>
    </dgm:pt>
    <dgm:pt modelId="{C1332B68-084C-4139-AB71-43D9877953FE}" type="pres">
      <dgm:prSet presAssocID="{DE27B14E-0EC3-3E4B-84F8-CCF213251ED3}" presName="Name37" presStyleLbl="parChTrans1D3" presStyleIdx="1" presStyleCnt="4"/>
      <dgm:spPr/>
    </dgm:pt>
    <dgm:pt modelId="{E421DB6E-174B-4B5E-AFFB-0E18CDF0BFBB}" type="pres">
      <dgm:prSet presAssocID="{0DE83A23-7572-C54E-A85B-3A277AD59818}" presName="hierRoot2" presStyleCnt="0">
        <dgm:presLayoutVars>
          <dgm:hierBranch val="init"/>
        </dgm:presLayoutVars>
      </dgm:prSet>
      <dgm:spPr/>
    </dgm:pt>
    <dgm:pt modelId="{18B87ACF-7E5A-404B-8D0D-621D9A531EEA}" type="pres">
      <dgm:prSet presAssocID="{0DE83A23-7572-C54E-A85B-3A277AD59818}" presName="rootComposite" presStyleCnt="0"/>
      <dgm:spPr/>
    </dgm:pt>
    <dgm:pt modelId="{6C1DBEC0-880B-4CED-911A-CBD5F5E5F8FC}" type="pres">
      <dgm:prSet presAssocID="{0DE83A23-7572-C54E-A85B-3A277AD59818}" presName="rootText" presStyleLbl="node3" presStyleIdx="1" presStyleCnt="4" custScaleX="151536">
        <dgm:presLayoutVars>
          <dgm:chPref val="3"/>
        </dgm:presLayoutVars>
      </dgm:prSet>
      <dgm:spPr/>
    </dgm:pt>
    <dgm:pt modelId="{A1F59274-6678-4470-8ADA-6AB187A5F887}" type="pres">
      <dgm:prSet presAssocID="{0DE83A23-7572-C54E-A85B-3A277AD59818}" presName="rootConnector" presStyleLbl="node3" presStyleIdx="1" presStyleCnt="4"/>
      <dgm:spPr/>
    </dgm:pt>
    <dgm:pt modelId="{5D5FF53E-AA0D-42BA-8510-59B2B6A40ED2}" type="pres">
      <dgm:prSet presAssocID="{0DE83A23-7572-C54E-A85B-3A277AD59818}" presName="hierChild4" presStyleCnt="0"/>
      <dgm:spPr/>
    </dgm:pt>
    <dgm:pt modelId="{00F21FE6-ABDD-48BB-95FB-E0D21A579C4B}" type="pres">
      <dgm:prSet presAssocID="{0DE83A23-7572-C54E-A85B-3A277AD59818}" presName="hierChild5" presStyleCnt="0"/>
      <dgm:spPr/>
    </dgm:pt>
    <dgm:pt modelId="{E56EFEFE-9A78-4F92-89FB-5DCA89240767}" type="pres">
      <dgm:prSet presAssocID="{6893B692-C200-4642-AAE0-2B9C99BE7CB5}" presName="hierChild5" presStyleCnt="0"/>
      <dgm:spPr/>
    </dgm:pt>
    <dgm:pt modelId="{56778F3D-A45E-435A-8C10-734AA8C1661C}" type="pres">
      <dgm:prSet presAssocID="{A648C066-9419-0343-B9D2-AB221C8D2C0A}" presName="Name37" presStyleLbl="parChTrans1D2" presStyleIdx="1" presStyleCnt="2"/>
      <dgm:spPr/>
    </dgm:pt>
    <dgm:pt modelId="{0AF872D0-1643-4C40-AF30-85F0FBE0678C}" type="pres">
      <dgm:prSet presAssocID="{341948F5-1E85-6644-BB55-DFBB4878C771}" presName="hierRoot2" presStyleCnt="0">
        <dgm:presLayoutVars>
          <dgm:hierBranch val="init"/>
        </dgm:presLayoutVars>
      </dgm:prSet>
      <dgm:spPr/>
    </dgm:pt>
    <dgm:pt modelId="{E0FBF136-8797-4A4B-980F-65975BDB5944}" type="pres">
      <dgm:prSet presAssocID="{341948F5-1E85-6644-BB55-DFBB4878C771}" presName="rootComposite" presStyleCnt="0"/>
      <dgm:spPr/>
    </dgm:pt>
    <dgm:pt modelId="{C6AF7A3D-20DD-4032-A132-E939A7B62142}" type="pres">
      <dgm:prSet presAssocID="{341948F5-1E85-6644-BB55-DFBB4878C771}" presName="rootText" presStyleLbl="node2" presStyleIdx="1" presStyleCnt="2" custScaleX="226657">
        <dgm:presLayoutVars>
          <dgm:chPref val="3"/>
        </dgm:presLayoutVars>
      </dgm:prSet>
      <dgm:spPr/>
    </dgm:pt>
    <dgm:pt modelId="{3547EC8E-6B18-4D76-ABE7-B206445DD0E4}" type="pres">
      <dgm:prSet presAssocID="{341948F5-1E85-6644-BB55-DFBB4878C771}" presName="rootConnector" presStyleLbl="node2" presStyleIdx="1" presStyleCnt="2"/>
      <dgm:spPr/>
    </dgm:pt>
    <dgm:pt modelId="{D6BD89CB-3636-4596-89EF-7D0465ED4955}" type="pres">
      <dgm:prSet presAssocID="{341948F5-1E85-6644-BB55-DFBB4878C771}" presName="hierChild4" presStyleCnt="0"/>
      <dgm:spPr/>
    </dgm:pt>
    <dgm:pt modelId="{33FD52F1-B552-462A-BF34-B2DEBDDE3D46}" type="pres">
      <dgm:prSet presAssocID="{712909E4-4008-7840-B4DA-F11D765B2DEE}" presName="Name37" presStyleLbl="parChTrans1D3" presStyleIdx="2" presStyleCnt="4"/>
      <dgm:spPr/>
    </dgm:pt>
    <dgm:pt modelId="{B099DD57-0325-49B3-B4C8-5938DBE8FE75}" type="pres">
      <dgm:prSet presAssocID="{63054AEC-86F5-E946-BF89-EBBE4051386A}" presName="hierRoot2" presStyleCnt="0">
        <dgm:presLayoutVars>
          <dgm:hierBranch val="init"/>
        </dgm:presLayoutVars>
      </dgm:prSet>
      <dgm:spPr/>
    </dgm:pt>
    <dgm:pt modelId="{8D0E5BC0-3705-459B-9C1B-D5E4F0FFD818}" type="pres">
      <dgm:prSet presAssocID="{63054AEC-86F5-E946-BF89-EBBE4051386A}" presName="rootComposite" presStyleCnt="0"/>
      <dgm:spPr/>
    </dgm:pt>
    <dgm:pt modelId="{5948D281-06FC-469A-99D7-1178F1AEBB34}" type="pres">
      <dgm:prSet presAssocID="{63054AEC-86F5-E946-BF89-EBBE4051386A}" presName="rootText" presStyleLbl="node3" presStyleIdx="2" presStyleCnt="4">
        <dgm:presLayoutVars>
          <dgm:chPref val="3"/>
        </dgm:presLayoutVars>
      </dgm:prSet>
      <dgm:spPr/>
    </dgm:pt>
    <dgm:pt modelId="{58F87A91-DECD-4FA4-98A7-19C8B1997751}" type="pres">
      <dgm:prSet presAssocID="{63054AEC-86F5-E946-BF89-EBBE4051386A}" presName="rootConnector" presStyleLbl="node3" presStyleIdx="2" presStyleCnt="4"/>
      <dgm:spPr/>
    </dgm:pt>
    <dgm:pt modelId="{E7821F25-9B33-40D6-92CE-918A14AF3D55}" type="pres">
      <dgm:prSet presAssocID="{63054AEC-86F5-E946-BF89-EBBE4051386A}" presName="hierChild4" presStyleCnt="0"/>
      <dgm:spPr/>
    </dgm:pt>
    <dgm:pt modelId="{C0AC7E9B-9D3F-49CA-84A8-5843D317BD5E}" type="pres">
      <dgm:prSet presAssocID="{00FE6FD6-3D89-0249-A81F-2F657949A05E}" presName="Name37" presStyleLbl="parChTrans1D4" presStyleIdx="0" presStyleCnt="5"/>
      <dgm:spPr/>
    </dgm:pt>
    <dgm:pt modelId="{434F754C-C0FA-4750-AFB1-BD596EBA9636}" type="pres">
      <dgm:prSet presAssocID="{B6136BFD-9DC1-9D4E-B886-E51C281C11C5}" presName="hierRoot2" presStyleCnt="0">
        <dgm:presLayoutVars>
          <dgm:hierBranch val="init"/>
        </dgm:presLayoutVars>
      </dgm:prSet>
      <dgm:spPr/>
    </dgm:pt>
    <dgm:pt modelId="{C52B22D6-6C44-494F-AE8B-625B6C1AF1BE}" type="pres">
      <dgm:prSet presAssocID="{B6136BFD-9DC1-9D4E-B886-E51C281C11C5}" presName="rootComposite" presStyleCnt="0"/>
      <dgm:spPr/>
    </dgm:pt>
    <dgm:pt modelId="{069C6381-97C8-4665-A821-89A2B66E589B}" type="pres">
      <dgm:prSet presAssocID="{B6136BFD-9DC1-9D4E-B886-E51C281C11C5}" presName="rootText" presStyleLbl="node4" presStyleIdx="0" presStyleCnt="5">
        <dgm:presLayoutVars>
          <dgm:chPref val="3"/>
        </dgm:presLayoutVars>
      </dgm:prSet>
      <dgm:spPr/>
    </dgm:pt>
    <dgm:pt modelId="{58B24B13-6333-42FC-A525-08267DD378FA}" type="pres">
      <dgm:prSet presAssocID="{B6136BFD-9DC1-9D4E-B886-E51C281C11C5}" presName="rootConnector" presStyleLbl="node4" presStyleIdx="0" presStyleCnt="5"/>
      <dgm:spPr/>
    </dgm:pt>
    <dgm:pt modelId="{BD82776B-F5A0-4E12-9D91-A005D4B56F6F}" type="pres">
      <dgm:prSet presAssocID="{B6136BFD-9DC1-9D4E-B886-E51C281C11C5}" presName="hierChild4" presStyleCnt="0"/>
      <dgm:spPr/>
    </dgm:pt>
    <dgm:pt modelId="{7AB776D4-E6D1-4CF0-84A8-37AA0AA50FAD}" type="pres">
      <dgm:prSet presAssocID="{B6136BFD-9DC1-9D4E-B886-E51C281C11C5}" presName="hierChild5" presStyleCnt="0"/>
      <dgm:spPr/>
    </dgm:pt>
    <dgm:pt modelId="{51BE5476-8B2F-4B15-A57B-5C14D021693E}" type="pres">
      <dgm:prSet presAssocID="{632511F9-2BE9-B344-BC40-FF0410DE6D5E}" presName="Name37" presStyleLbl="parChTrans1D4" presStyleIdx="1" presStyleCnt="5"/>
      <dgm:spPr/>
    </dgm:pt>
    <dgm:pt modelId="{4DB0C102-A3B9-45D6-B772-571C724D6B9B}" type="pres">
      <dgm:prSet presAssocID="{A2326327-C307-8649-AAF2-81001CA347BF}" presName="hierRoot2" presStyleCnt="0">
        <dgm:presLayoutVars>
          <dgm:hierBranch val="init"/>
        </dgm:presLayoutVars>
      </dgm:prSet>
      <dgm:spPr/>
    </dgm:pt>
    <dgm:pt modelId="{DC5F5E75-CED3-4B95-8C87-99C0DBACF727}" type="pres">
      <dgm:prSet presAssocID="{A2326327-C307-8649-AAF2-81001CA347BF}" presName="rootComposite" presStyleCnt="0"/>
      <dgm:spPr/>
    </dgm:pt>
    <dgm:pt modelId="{1F34264A-EB08-4F40-ADD4-FE792286CEBB}" type="pres">
      <dgm:prSet presAssocID="{A2326327-C307-8649-AAF2-81001CA347BF}" presName="rootText" presStyleLbl="node4" presStyleIdx="1" presStyleCnt="5">
        <dgm:presLayoutVars>
          <dgm:chPref val="3"/>
        </dgm:presLayoutVars>
      </dgm:prSet>
      <dgm:spPr/>
    </dgm:pt>
    <dgm:pt modelId="{B41AF54A-F520-4A47-B1D4-1E7D57F3497D}" type="pres">
      <dgm:prSet presAssocID="{A2326327-C307-8649-AAF2-81001CA347BF}" presName="rootConnector" presStyleLbl="node4" presStyleIdx="1" presStyleCnt="5"/>
      <dgm:spPr/>
    </dgm:pt>
    <dgm:pt modelId="{8D1351B5-4B68-47BE-95B3-1BCB77374510}" type="pres">
      <dgm:prSet presAssocID="{A2326327-C307-8649-AAF2-81001CA347BF}" presName="hierChild4" presStyleCnt="0"/>
      <dgm:spPr/>
    </dgm:pt>
    <dgm:pt modelId="{B986931C-6589-4E61-8BD3-6954F110FFA5}" type="pres">
      <dgm:prSet presAssocID="{A2326327-C307-8649-AAF2-81001CA347BF}" presName="hierChild5" presStyleCnt="0"/>
      <dgm:spPr/>
    </dgm:pt>
    <dgm:pt modelId="{B57AF5A3-E4F4-4041-8F58-4B2A26589C8F}" type="pres">
      <dgm:prSet presAssocID="{A6BEA588-8CA7-1943-A0D7-7E42D481615C}" presName="Name37" presStyleLbl="parChTrans1D4" presStyleIdx="2" presStyleCnt="5"/>
      <dgm:spPr/>
    </dgm:pt>
    <dgm:pt modelId="{1ED164ED-FE3E-4BA1-BFC1-9733CEC81A70}" type="pres">
      <dgm:prSet presAssocID="{FF2E3933-D755-0A49-875C-C7BC784B9619}" presName="hierRoot2" presStyleCnt="0">
        <dgm:presLayoutVars>
          <dgm:hierBranch val="init"/>
        </dgm:presLayoutVars>
      </dgm:prSet>
      <dgm:spPr/>
    </dgm:pt>
    <dgm:pt modelId="{752B10D6-AEA0-4A92-88C5-5AAB8A5356F3}" type="pres">
      <dgm:prSet presAssocID="{FF2E3933-D755-0A49-875C-C7BC784B9619}" presName="rootComposite" presStyleCnt="0"/>
      <dgm:spPr/>
    </dgm:pt>
    <dgm:pt modelId="{548B1B59-F4B8-4F2D-8105-E247E6BBFA13}" type="pres">
      <dgm:prSet presAssocID="{FF2E3933-D755-0A49-875C-C7BC784B9619}" presName="rootText" presStyleLbl="node4" presStyleIdx="2" presStyleCnt="5">
        <dgm:presLayoutVars>
          <dgm:chPref val="3"/>
        </dgm:presLayoutVars>
      </dgm:prSet>
      <dgm:spPr/>
    </dgm:pt>
    <dgm:pt modelId="{E55A7833-9F55-4340-B67C-F25AB1E909D5}" type="pres">
      <dgm:prSet presAssocID="{FF2E3933-D755-0A49-875C-C7BC784B9619}" presName="rootConnector" presStyleLbl="node4" presStyleIdx="2" presStyleCnt="5"/>
      <dgm:spPr/>
    </dgm:pt>
    <dgm:pt modelId="{9F9BBFAC-2605-4761-9CB3-2C9C4F8B02B4}" type="pres">
      <dgm:prSet presAssocID="{FF2E3933-D755-0A49-875C-C7BC784B9619}" presName="hierChild4" presStyleCnt="0"/>
      <dgm:spPr/>
    </dgm:pt>
    <dgm:pt modelId="{90A9B4D2-B15A-4889-9AD6-1252EF7626DF}" type="pres">
      <dgm:prSet presAssocID="{FF2E3933-D755-0A49-875C-C7BC784B9619}" presName="hierChild5" presStyleCnt="0"/>
      <dgm:spPr/>
    </dgm:pt>
    <dgm:pt modelId="{38485F99-7F51-49D2-BE34-1ECF5BF9086E}" type="pres">
      <dgm:prSet presAssocID="{63054AEC-86F5-E946-BF89-EBBE4051386A}" presName="hierChild5" presStyleCnt="0"/>
      <dgm:spPr/>
    </dgm:pt>
    <dgm:pt modelId="{E14294A1-A723-43E0-B8E2-052FB53832E6}" type="pres">
      <dgm:prSet presAssocID="{130BF69E-3392-BA42-8D82-8D7BCB691DB2}" presName="Name37" presStyleLbl="parChTrans1D3" presStyleIdx="3" presStyleCnt="4"/>
      <dgm:spPr/>
    </dgm:pt>
    <dgm:pt modelId="{2D02D855-519E-467B-8FD5-B086CE73D637}" type="pres">
      <dgm:prSet presAssocID="{FE8430F1-D9FC-0D48-A7F5-FEFEC7BDBDAE}" presName="hierRoot2" presStyleCnt="0">
        <dgm:presLayoutVars>
          <dgm:hierBranch val="init"/>
        </dgm:presLayoutVars>
      </dgm:prSet>
      <dgm:spPr/>
    </dgm:pt>
    <dgm:pt modelId="{DA86D9B5-A7EA-4084-AFC6-F6227DBAF7DC}" type="pres">
      <dgm:prSet presAssocID="{FE8430F1-D9FC-0D48-A7F5-FEFEC7BDBDAE}" presName="rootComposite" presStyleCnt="0"/>
      <dgm:spPr/>
    </dgm:pt>
    <dgm:pt modelId="{3CB01F79-B5BE-4820-819E-C855A9E112FC}" type="pres">
      <dgm:prSet presAssocID="{FE8430F1-D9FC-0D48-A7F5-FEFEC7BDBDAE}" presName="rootText" presStyleLbl="node3" presStyleIdx="3" presStyleCnt="4">
        <dgm:presLayoutVars>
          <dgm:chPref val="3"/>
        </dgm:presLayoutVars>
      </dgm:prSet>
      <dgm:spPr/>
    </dgm:pt>
    <dgm:pt modelId="{1C48597B-B182-4E34-B147-4882067FC49B}" type="pres">
      <dgm:prSet presAssocID="{FE8430F1-D9FC-0D48-A7F5-FEFEC7BDBDAE}" presName="rootConnector" presStyleLbl="node3" presStyleIdx="3" presStyleCnt="4"/>
      <dgm:spPr/>
    </dgm:pt>
    <dgm:pt modelId="{F429CE11-984F-45A7-9DDE-FA3CCBCFD1AB}" type="pres">
      <dgm:prSet presAssocID="{FE8430F1-D9FC-0D48-A7F5-FEFEC7BDBDAE}" presName="hierChild4" presStyleCnt="0"/>
      <dgm:spPr/>
    </dgm:pt>
    <dgm:pt modelId="{1F9B5E6E-9D2F-490F-B48C-3C9E9C886460}" type="pres">
      <dgm:prSet presAssocID="{85B5EA45-4476-854D-80DC-F34CBDA59386}" presName="Name37" presStyleLbl="parChTrans1D4" presStyleIdx="3" presStyleCnt="5"/>
      <dgm:spPr/>
    </dgm:pt>
    <dgm:pt modelId="{B9313D09-8AD3-485F-B14C-7488217CD45A}" type="pres">
      <dgm:prSet presAssocID="{69D303F6-E90A-AC46-B82A-846111EEB64B}" presName="hierRoot2" presStyleCnt="0">
        <dgm:presLayoutVars>
          <dgm:hierBranch val="init"/>
        </dgm:presLayoutVars>
      </dgm:prSet>
      <dgm:spPr/>
    </dgm:pt>
    <dgm:pt modelId="{7E6338FB-139B-4919-B159-C23C464F436F}" type="pres">
      <dgm:prSet presAssocID="{69D303F6-E90A-AC46-B82A-846111EEB64B}" presName="rootComposite" presStyleCnt="0"/>
      <dgm:spPr/>
    </dgm:pt>
    <dgm:pt modelId="{E2FAB618-910A-4033-8597-DE1FDD7FD312}" type="pres">
      <dgm:prSet presAssocID="{69D303F6-E90A-AC46-B82A-846111EEB64B}" presName="rootText" presStyleLbl="node4" presStyleIdx="3" presStyleCnt="5">
        <dgm:presLayoutVars>
          <dgm:chPref val="3"/>
        </dgm:presLayoutVars>
      </dgm:prSet>
      <dgm:spPr/>
    </dgm:pt>
    <dgm:pt modelId="{C83F64CC-0FCB-45D7-BA7A-9A49985ED4CF}" type="pres">
      <dgm:prSet presAssocID="{69D303F6-E90A-AC46-B82A-846111EEB64B}" presName="rootConnector" presStyleLbl="node4" presStyleIdx="3" presStyleCnt="5"/>
      <dgm:spPr/>
    </dgm:pt>
    <dgm:pt modelId="{27D9A2FB-F3A1-4B13-B34C-8869B8EDA26F}" type="pres">
      <dgm:prSet presAssocID="{69D303F6-E90A-AC46-B82A-846111EEB64B}" presName="hierChild4" presStyleCnt="0"/>
      <dgm:spPr/>
    </dgm:pt>
    <dgm:pt modelId="{CA92CACF-5AED-444B-96C7-3B2978310523}" type="pres">
      <dgm:prSet presAssocID="{69D303F6-E90A-AC46-B82A-846111EEB64B}" presName="hierChild5" presStyleCnt="0"/>
      <dgm:spPr/>
    </dgm:pt>
    <dgm:pt modelId="{C5F09F82-5E09-4B6D-A8EE-E220DFC07EED}" type="pres">
      <dgm:prSet presAssocID="{67E4D2A7-8329-4D45-A3C9-4A7B93E05342}" presName="Name37" presStyleLbl="parChTrans1D4" presStyleIdx="4" presStyleCnt="5"/>
      <dgm:spPr/>
    </dgm:pt>
    <dgm:pt modelId="{EB31ACBD-1CF6-4B7E-870C-79EAF8FF1B65}" type="pres">
      <dgm:prSet presAssocID="{4687F2F0-89F3-A64E-9F22-17C4CD18B888}" presName="hierRoot2" presStyleCnt="0">
        <dgm:presLayoutVars>
          <dgm:hierBranch val="init"/>
        </dgm:presLayoutVars>
      </dgm:prSet>
      <dgm:spPr/>
    </dgm:pt>
    <dgm:pt modelId="{94D5EB49-6E78-4574-A172-606A39FBA194}" type="pres">
      <dgm:prSet presAssocID="{4687F2F0-89F3-A64E-9F22-17C4CD18B888}" presName="rootComposite" presStyleCnt="0"/>
      <dgm:spPr/>
    </dgm:pt>
    <dgm:pt modelId="{9B6345C9-86AD-4C61-9ECA-F75F900BECDD}" type="pres">
      <dgm:prSet presAssocID="{4687F2F0-89F3-A64E-9F22-17C4CD18B888}" presName="rootText" presStyleLbl="node4" presStyleIdx="4" presStyleCnt="5">
        <dgm:presLayoutVars>
          <dgm:chPref val="3"/>
        </dgm:presLayoutVars>
      </dgm:prSet>
      <dgm:spPr/>
    </dgm:pt>
    <dgm:pt modelId="{BE1D96A7-64DB-4E5E-81A9-6EA8A2720BF7}" type="pres">
      <dgm:prSet presAssocID="{4687F2F0-89F3-A64E-9F22-17C4CD18B888}" presName="rootConnector" presStyleLbl="node4" presStyleIdx="4" presStyleCnt="5"/>
      <dgm:spPr/>
    </dgm:pt>
    <dgm:pt modelId="{5A27F65F-A560-4622-9485-A50A404EF5CA}" type="pres">
      <dgm:prSet presAssocID="{4687F2F0-89F3-A64E-9F22-17C4CD18B888}" presName="hierChild4" presStyleCnt="0"/>
      <dgm:spPr/>
    </dgm:pt>
    <dgm:pt modelId="{9047B1BA-61D9-4BBC-A324-96E21A7F79E1}" type="pres">
      <dgm:prSet presAssocID="{4687F2F0-89F3-A64E-9F22-17C4CD18B888}" presName="hierChild5" presStyleCnt="0"/>
      <dgm:spPr/>
    </dgm:pt>
    <dgm:pt modelId="{E2D5492F-C349-4CC6-9659-C50A4A5B56AA}" type="pres">
      <dgm:prSet presAssocID="{FE8430F1-D9FC-0D48-A7F5-FEFEC7BDBDAE}" presName="hierChild5" presStyleCnt="0"/>
      <dgm:spPr/>
    </dgm:pt>
    <dgm:pt modelId="{8339C32E-1698-4F30-8345-027C1656AC99}" type="pres">
      <dgm:prSet presAssocID="{341948F5-1E85-6644-BB55-DFBB4878C771}" presName="hierChild5" presStyleCnt="0"/>
      <dgm:spPr/>
    </dgm:pt>
    <dgm:pt modelId="{524A63BC-B762-48B2-B71B-F1872A174B72}" type="pres">
      <dgm:prSet presAssocID="{F74EB26C-3332-8F4D-973E-BFCAAD6F14C2}" presName="hierChild3" presStyleCnt="0"/>
      <dgm:spPr/>
    </dgm:pt>
  </dgm:ptLst>
  <dgm:cxnLst>
    <dgm:cxn modelId="{CE111109-B898-41A2-9A36-66CCFA1C5CA9}" type="presOf" srcId="{B6136BFD-9DC1-9D4E-B886-E51C281C11C5}" destId="{58B24B13-6333-42FC-A525-08267DD378FA}" srcOrd="1" destOrd="0" presId="urn:microsoft.com/office/officeart/2005/8/layout/orgChart1"/>
    <dgm:cxn modelId="{ADBE330A-544F-425E-8302-40FAF3E2A805}" type="presOf" srcId="{A6BEA588-8CA7-1943-A0D7-7E42D481615C}" destId="{B57AF5A3-E4F4-4041-8F58-4B2A26589C8F}" srcOrd="0" destOrd="0" presId="urn:microsoft.com/office/officeart/2005/8/layout/orgChart1"/>
    <dgm:cxn modelId="{249A0517-BA06-47B8-B9E7-C984E9DE13AE}" type="presOf" srcId="{00FE6FD6-3D89-0249-A81F-2F657949A05E}" destId="{C0AC7E9B-9D3F-49CA-84A8-5843D317BD5E}" srcOrd="0" destOrd="0" presId="urn:microsoft.com/office/officeart/2005/8/layout/orgChart1"/>
    <dgm:cxn modelId="{EC8BE71F-A567-4130-933D-9D518F4553AE}" type="presOf" srcId="{4CCBC519-7BE7-BD4F-B975-39731B6E2C80}" destId="{963EA237-1220-430C-8B59-F69C15A7EA52}" srcOrd="0" destOrd="0" presId="urn:microsoft.com/office/officeart/2005/8/layout/orgChart1"/>
    <dgm:cxn modelId="{AF9F6424-9B33-4434-A9D7-9B440B0E716C}" type="presOf" srcId="{DE27B14E-0EC3-3E4B-84F8-CCF213251ED3}" destId="{C1332B68-084C-4139-AB71-43D9877953FE}" srcOrd="0" destOrd="0" presId="urn:microsoft.com/office/officeart/2005/8/layout/orgChart1"/>
    <dgm:cxn modelId="{D510A92A-16AC-4154-8E9A-E8EA8D489DDF}" type="presOf" srcId="{4687F2F0-89F3-A64E-9F22-17C4CD18B888}" destId="{9B6345C9-86AD-4C61-9ECA-F75F900BECDD}" srcOrd="0" destOrd="0" presId="urn:microsoft.com/office/officeart/2005/8/layout/orgChart1"/>
    <dgm:cxn modelId="{D6876A2C-B19F-4B93-BD05-9A8FB076FD9B}" type="presOf" srcId="{FF2E3933-D755-0A49-875C-C7BC784B9619}" destId="{E55A7833-9F55-4340-B67C-F25AB1E909D5}" srcOrd="1" destOrd="0" presId="urn:microsoft.com/office/officeart/2005/8/layout/orgChart1"/>
    <dgm:cxn modelId="{5A213F2E-1C66-4DF0-B2D2-41FF6E293220}" type="presOf" srcId="{341948F5-1E85-6644-BB55-DFBB4878C771}" destId="{3547EC8E-6B18-4D76-ABE7-B206445DD0E4}" srcOrd="1" destOrd="0" presId="urn:microsoft.com/office/officeart/2005/8/layout/orgChart1"/>
    <dgm:cxn modelId="{A10E4C30-716C-604E-B2B4-FBD4A8ACAC56}" srcId="{376C0393-C93E-9848-8E06-323298A84030}" destId="{F74EB26C-3332-8F4D-973E-BFCAAD6F14C2}" srcOrd="0" destOrd="0" parTransId="{29B1CBAA-0E7E-6B4D-9F6C-0DE797A50F89}" sibTransId="{81507FE6-C86A-0544-999B-1844463CD448}"/>
    <dgm:cxn modelId="{1E307B32-82D2-4278-BC0B-3C07A54361A2}" type="presOf" srcId="{130BF69E-3392-BA42-8D82-8D7BCB691DB2}" destId="{E14294A1-A723-43E0-B8E2-052FB53832E6}" srcOrd="0" destOrd="0" presId="urn:microsoft.com/office/officeart/2005/8/layout/orgChart1"/>
    <dgm:cxn modelId="{8ABBC535-AFFE-40DE-BAE0-FF6AEBD480BE}" type="presOf" srcId="{69D303F6-E90A-AC46-B82A-846111EEB64B}" destId="{C83F64CC-0FCB-45D7-BA7A-9A49985ED4CF}" srcOrd="1" destOrd="0" presId="urn:microsoft.com/office/officeart/2005/8/layout/orgChart1"/>
    <dgm:cxn modelId="{8A63CC36-793D-EE4F-9D18-065370AB3056}" srcId="{341948F5-1E85-6644-BB55-DFBB4878C771}" destId="{63054AEC-86F5-E946-BF89-EBBE4051386A}" srcOrd="0" destOrd="0" parTransId="{712909E4-4008-7840-B4DA-F11D765B2DEE}" sibTransId="{801CEFDB-FE29-6B4A-89F5-39BA1BED1365}"/>
    <dgm:cxn modelId="{E2128661-864E-7540-9E8E-174AD0686C83}" srcId="{6893B692-C200-4642-AAE0-2B9C99BE7CB5}" destId="{E158AEE3-86BF-174D-8B5E-67274DB9FF4C}" srcOrd="0" destOrd="0" parTransId="{4CCBC519-7BE7-BD4F-B975-39731B6E2C80}" sibTransId="{A156387C-0766-8744-963E-587D16471A31}"/>
    <dgm:cxn modelId="{BBBFCF62-449B-8548-82B2-1AAE39AD5C5E}" srcId="{63054AEC-86F5-E946-BF89-EBBE4051386A}" destId="{B6136BFD-9DC1-9D4E-B886-E51C281C11C5}" srcOrd="0" destOrd="0" parTransId="{00FE6FD6-3D89-0249-A81F-2F657949A05E}" sibTransId="{869FBEFE-F14F-8249-AE97-2F3121E69FB6}"/>
    <dgm:cxn modelId="{D958F362-8CE0-B147-8CE2-3DCDC7F06CD6}" srcId="{F74EB26C-3332-8F4D-973E-BFCAAD6F14C2}" destId="{6893B692-C200-4642-AAE0-2B9C99BE7CB5}" srcOrd="0" destOrd="0" parTransId="{1748C1BD-9C3C-FD4C-82DA-9DC223FEFA34}" sibTransId="{1AA7D3AB-AF34-6A4E-B181-7E98EED16F05}"/>
    <dgm:cxn modelId="{15E69A6D-AD01-4417-AF47-6D712085692F}" type="presOf" srcId="{0DE83A23-7572-C54E-A85B-3A277AD59818}" destId="{A1F59274-6678-4470-8ADA-6AB187A5F887}" srcOrd="1" destOrd="0" presId="urn:microsoft.com/office/officeart/2005/8/layout/orgChart1"/>
    <dgm:cxn modelId="{E24DCB53-1221-4D4C-BF3C-84AC196CDD54}" type="presOf" srcId="{A2326327-C307-8649-AAF2-81001CA347BF}" destId="{1F34264A-EB08-4F40-ADD4-FE792286CEBB}" srcOrd="0" destOrd="0" presId="urn:microsoft.com/office/officeart/2005/8/layout/orgChart1"/>
    <dgm:cxn modelId="{5591FA58-6BF6-442B-A8E6-6381F4CC5688}" type="presOf" srcId="{6893B692-C200-4642-AAE0-2B9C99BE7CB5}" destId="{9A886178-2244-4FF8-BC54-6F049A02FB91}" srcOrd="0" destOrd="0" presId="urn:microsoft.com/office/officeart/2005/8/layout/orgChart1"/>
    <dgm:cxn modelId="{32071C79-43F9-4AFB-8333-7169FB423DDD}" type="presOf" srcId="{F74EB26C-3332-8F4D-973E-BFCAAD6F14C2}" destId="{CB0BEAE7-2D14-41EC-BC24-BCF512642D67}" srcOrd="0" destOrd="0" presId="urn:microsoft.com/office/officeart/2005/8/layout/orgChart1"/>
    <dgm:cxn modelId="{FDEE4085-69CD-44A8-B18A-B5D1B1FBAB67}" type="presOf" srcId="{A2326327-C307-8649-AAF2-81001CA347BF}" destId="{B41AF54A-F520-4A47-B1D4-1E7D57F3497D}" srcOrd="1" destOrd="0" presId="urn:microsoft.com/office/officeart/2005/8/layout/orgChart1"/>
    <dgm:cxn modelId="{BE572988-3DCF-4A61-93EC-6264766D2ED8}" type="presOf" srcId="{E158AEE3-86BF-174D-8B5E-67274DB9FF4C}" destId="{1F91985C-7B5D-41AB-8EB7-F7D526257D80}" srcOrd="0" destOrd="0" presId="urn:microsoft.com/office/officeart/2005/8/layout/orgChart1"/>
    <dgm:cxn modelId="{A436858E-83B4-4B46-975D-DD95681DE07C}" type="presOf" srcId="{63054AEC-86F5-E946-BF89-EBBE4051386A}" destId="{5948D281-06FC-469A-99D7-1178F1AEBB34}" srcOrd="0" destOrd="0" presId="urn:microsoft.com/office/officeart/2005/8/layout/orgChart1"/>
    <dgm:cxn modelId="{A0B31795-91F7-43EE-A41E-3F08B52B82C1}" type="presOf" srcId="{E158AEE3-86BF-174D-8B5E-67274DB9FF4C}" destId="{351D2940-25EC-4961-8F4A-37CD8BB5D52A}" srcOrd="1" destOrd="0" presId="urn:microsoft.com/office/officeart/2005/8/layout/orgChart1"/>
    <dgm:cxn modelId="{B6503E98-94F0-9848-ABB2-01F2ECD787E9}" srcId="{63054AEC-86F5-E946-BF89-EBBE4051386A}" destId="{A2326327-C307-8649-AAF2-81001CA347BF}" srcOrd="1" destOrd="0" parTransId="{632511F9-2BE9-B344-BC40-FF0410DE6D5E}" sibTransId="{BF20C7E7-BB73-4149-B28B-59D32B031196}"/>
    <dgm:cxn modelId="{AD44CF98-8957-4623-A760-3C612FE81B35}" type="presOf" srcId="{6893B692-C200-4642-AAE0-2B9C99BE7CB5}" destId="{498B5430-D819-4B8E-B090-4242482B516A}" srcOrd="1" destOrd="0" presId="urn:microsoft.com/office/officeart/2005/8/layout/orgChart1"/>
    <dgm:cxn modelId="{54542D99-7A67-4A32-B5F9-2A7D8D566999}" type="presOf" srcId="{69D303F6-E90A-AC46-B82A-846111EEB64B}" destId="{E2FAB618-910A-4033-8597-DE1FDD7FD312}" srcOrd="0" destOrd="0" presId="urn:microsoft.com/office/officeart/2005/8/layout/orgChart1"/>
    <dgm:cxn modelId="{258527A2-D212-473C-B2D9-1A39B59C0D0B}" type="presOf" srcId="{85B5EA45-4476-854D-80DC-F34CBDA59386}" destId="{1F9B5E6E-9D2F-490F-B48C-3C9E9C886460}" srcOrd="0" destOrd="0" presId="urn:microsoft.com/office/officeart/2005/8/layout/orgChart1"/>
    <dgm:cxn modelId="{BF9E74A2-5583-6741-BF5A-F8303E6CFC94}" srcId="{6893B692-C200-4642-AAE0-2B9C99BE7CB5}" destId="{0DE83A23-7572-C54E-A85B-3A277AD59818}" srcOrd="1" destOrd="0" parTransId="{DE27B14E-0EC3-3E4B-84F8-CCF213251ED3}" sibTransId="{B69B559B-4024-7D41-AD57-450F59F17C2B}"/>
    <dgm:cxn modelId="{64B384A2-B930-4CE4-8B0C-5DD94B5E7205}" type="presOf" srcId="{F74EB26C-3332-8F4D-973E-BFCAAD6F14C2}" destId="{55E1BF7C-6239-447E-8F6D-DCDCC981A500}" srcOrd="1" destOrd="0" presId="urn:microsoft.com/office/officeart/2005/8/layout/orgChart1"/>
    <dgm:cxn modelId="{71A53AA6-CB37-EC43-8748-B8A88C89DEC0}" srcId="{341948F5-1E85-6644-BB55-DFBB4878C771}" destId="{FE8430F1-D9FC-0D48-A7F5-FEFEC7BDBDAE}" srcOrd="1" destOrd="0" parTransId="{130BF69E-3392-BA42-8D82-8D7BCB691DB2}" sibTransId="{B43B14C0-07C7-8844-8CE8-71AF2B1BA212}"/>
    <dgm:cxn modelId="{3751ECAA-AB69-41B8-A4DA-9CCB8BA4BA63}" type="presOf" srcId="{B6136BFD-9DC1-9D4E-B886-E51C281C11C5}" destId="{069C6381-97C8-4665-A821-89A2B66E589B}" srcOrd="0" destOrd="0" presId="urn:microsoft.com/office/officeart/2005/8/layout/orgChart1"/>
    <dgm:cxn modelId="{8AD137AE-C12B-4D34-B07A-AF0AE84ACA23}" type="presOf" srcId="{341948F5-1E85-6644-BB55-DFBB4878C771}" destId="{C6AF7A3D-20DD-4032-A132-E939A7B62142}" srcOrd="0" destOrd="0" presId="urn:microsoft.com/office/officeart/2005/8/layout/orgChart1"/>
    <dgm:cxn modelId="{963DA1B2-6E89-734E-BBC3-8ED14CD0546F}" srcId="{FE8430F1-D9FC-0D48-A7F5-FEFEC7BDBDAE}" destId="{4687F2F0-89F3-A64E-9F22-17C4CD18B888}" srcOrd="1" destOrd="0" parTransId="{67E4D2A7-8329-4D45-A3C9-4A7B93E05342}" sibTransId="{96605659-268D-3249-8769-7AD5343F5DDB}"/>
    <dgm:cxn modelId="{6A450FB8-E67C-4DDD-86A5-66DF16FDA314}" type="presOf" srcId="{632511F9-2BE9-B344-BC40-FF0410DE6D5E}" destId="{51BE5476-8B2F-4B15-A57B-5C14D021693E}" srcOrd="0" destOrd="0" presId="urn:microsoft.com/office/officeart/2005/8/layout/orgChart1"/>
    <dgm:cxn modelId="{28CEC6C0-6656-42E2-96B1-61C42B5D6CA1}" type="presOf" srcId="{63054AEC-86F5-E946-BF89-EBBE4051386A}" destId="{58F87A91-DECD-4FA4-98A7-19C8B1997751}" srcOrd="1" destOrd="0" presId="urn:microsoft.com/office/officeart/2005/8/layout/orgChart1"/>
    <dgm:cxn modelId="{0BD6ECC2-8D78-475E-A9A9-EDCBB82B860A}" type="presOf" srcId="{1748C1BD-9C3C-FD4C-82DA-9DC223FEFA34}" destId="{C47625D6-08E5-4DD7-9244-0119343ECE1C}" srcOrd="0" destOrd="0" presId="urn:microsoft.com/office/officeart/2005/8/layout/orgChart1"/>
    <dgm:cxn modelId="{9B4994CF-CA08-442B-B403-E37014A4A862}" type="presOf" srcId="{FE8430F1-D9FC-0D48-A7F5-FEFEC7BDBDAE}" destId="{1C48597B-B182-4E34-B147-4882067FC49B}" srcOrd="1" destOrd="0" presId="urn:microsoft.com/office/officeart/2005/8/layout/orgChart1"/>
    <dgm:cxn modelId="{500CB7D2-2F50-C446-81EF-C8B83462829A}" srcId="{63054AEC-86F5-E946-BF89-EBBE4051386A}" destId="{FF2E3933-D755-0A49-875C-C7BC784B9619}" srcOrd="2" destOrd="0" parTransId="{A6BEA588-8CA7-1943-A0D7-7E42D481615C}" sibTransId="{FBD9AD80-BD71-4841-8AC6-365C6DEEB6D9}"/>
    <dgm:cxn modelId="{7D4700DF-E84C-4A45-9DB7-8F261D55BA0F}" type="presOf" srcId="{67E4D2A7-8329-4D45-A3C9-4A7B93E05342}" destId="{C5F09F82-5E09-4B6D-A8EE-E220DFC07EED}" srcOrd="0" destOrd="0" presId="urn:microsoft.com/office/officeart/2005/8/layout/orgChart1"/>
    <dgm:cxn modelId="{235778E1-C177-4530-9C82-2C8ACC4576E8}" type="presOf" srcId="{FE8430F1-D9FC-0D48-A7F5-FEFEC7BDBDAE}" destId="{3CB01F79-B5BE-4820-819E-C855A9E112FC}" srcOrd="0" destOrd="0" presId="urn:microsoft.com/office/officeart/2005/8/layout/orgChart1"/>
    <dgm:cxn modelId="{4C8571E2-9511-45E5-8D1F-2C6757AF2B2A}" type="presOf" srcId="{376C0393-C93E-9848-8E06-323298A84030}" destId="{4ACF4F74-19D9-40B4-8F01-106AFE15320B}" srcOrd="0" destOrd="0" presId="urn:microsoft.com/office/officeart/2005/8/layout/orgChart1"/>
    <dgm:cxn modelId="{1F38DAE5-FFB1-4CC9-BB7B-1358BC561150}" type="presOf" srcId="{FF2E3933-D755-0A49-875C-C7BC784B9619}" destId="{548B1B59-F4B8-4F2D-8105-E247E6BBFA13}" srcOrd="0" destOrd="0" presId="urn:microsoft.com/office/officeart/2005/8/layout/orgChart1"/>
    <dgm:cxn modelId="{930A2BE7-0318-834E-AEC0-1589BE6ECF05}" srcId="{FE8430F1-D9FC-0D48-A7F5-FEFEC7BDBDAE}" destId="{69D303F6-E90A-AC46-B82A-846111EEB64B}" srcOrd="0" destOrd="0" parTransId="{85B5EA45-4476-854D-80DC-F34CBDA59386}" sibTransId="{91C49A90-1DD7-0149-BBA2-BA8D8841984D}"/>
    <dgm:cxn modelId="{F5E155E8-DA3D-4617-84A4-FD44D66C11F3}" type="presOf" srcId="{0DE83A23-7572-C54E-A85B-3A277AD59818}" destId="{6C1DBEC0-880B-4CED-911A-CBD5F5E5F8FC}" srcOrd="0" destOrd="0" presId="urn:microsoft.com/office/officeart/2005/8/layout/orgChart1"/>
    <dgm:cxn modelId="{0B92E4E9-3D1F-1C4C-9B32-F65751A5C969}" srcId="{F74EB26C-3332-8F4D-973E-BFCAAD6F14C2}" destId="{341948F5-1E85-6644-BB55-DFBB4878C771}" srcOrd="1" destOrd="0" parTransId="{A648C066-9419-0343-B9D2-AB221C8D2C0A}" sibTransId="{6C90CF42-2B60-2745-ABB9-17664369A379}"/>
    <dgm:cxn modelId="{611CA1FE-9949-4354-B665-17EE624BFA30}" type="presOf" srcId="{712909E4-4008-7840-B4DA-F11D765B2DEE}" destId="{33FD52F1-B552-462A-BF34-B2DEBDDE3D46}" srcOrd="0" destOrd="0" presId="urn:microsoft.com/office/officeart/2005/8/layout/orgChart1"/>
    <dgm:cxn modelId="{81E95BFF-FF27-4E8B-A430-49F7BCBC6D75}" type="presOf" srcId="{4687F2F0-89F3-A64E-9F22-17C4CD18B888}" destId="{BE1D96A7-64DB-4E5E-81A9-6EA8A2720BF7}" srcOrd="1" destOrd="0" presId="urn:microsoft.com/office/officeart/2005/8/layout/orgChart1"/>
    <dgm:cxn modelId="{B38BF5FF-CAC4-469F-9A4C-5EF784A915F0}" type="presOf" srcId="{A648C066-9419-0343-B9D2-AB221C8D2C0A}" destId="{56778F3D-A45E-435A-8C10-734AA8C1661C}" srcOrd="0" destOrd="0" presId="urn:microsoft.com/office/officeart/2005/8/layout/orgChart1"/>
    <dgm:cxn modelId="{DDDE0C02-F52A-4530-944A-1B09E100B7A4}" type="presParOf" srcId="{4ACF4F74-19D9-40B4-8F01-106AFE15320B}" destId="{C7BFA5FF-10D3-45BB-8188-EAC9AF797CD1}" srcOrd="0" destOrd="0" presId="urn:microsoft.com/office/officeart/2005/8/layout/orgChart1"/>
    <dgm:cxn modelId="{05EF5DA0-47EC-4FC5-9B8C-CD3F47C665D9}" type="presParOf" srcId="{C7BFA5FF-10D3-45BB-8188-EAC9AF797CD1}" destId="{D3F1D510-3747-4439-85BC-E425AA83DC30}" srcOrd="0" destOrd="0" presId="urn:microsoft.com/office/officeart/2005/8/layout/orgChart1"/>
    <dgm:cxn modelId="{A03381E9-2FCB-401B-B8DB-A3D2CBDF7744}" type="presParOf" srcId="{D3F1D510-3747-4439-85BC-E425AA83DC30}" destId="{CB0BEAE7-2D14-41EC-BC24-BCF512642D67}" srcOrd="0" destOrd="0" presId="urn:microsoft.com/office/officeart/2005/8/layout/orgChart1"/>
    <dgm:cxn modelId="{462FF6E3-0A8F-4479-A333-19A4499FC781}" type="presParOf" srcId="{D3F1D510-3747-4439-85BC-E425AA83DC30}" destId="{55E1BF7C-6239-447E-8F6D-DCDCC981A500}" srcOrd="1" destOrd="0" presId="urn:microsoft.com/office/officeart/2005/8/layout/orgChart1"/>
    <dgm:cxn modelId="{2E2269BF-170B-4E9D-916B-EF0A151317C1}" type="presParOf" srcId="{C7BFA5FF-10D3-45BB-8188-EAC9AF797CD1}" destId="{0980B0CB-4840-4B1A-929D-19DC54AC5B15}" srcOrd="1" destOrd="0" presId="urn:microsoft.com/office/officeart/2005/8/layout/orgChart1"/>
    <dgm:cxn modelId="{31770A52-9916-4CE0-A2D4-20FC44D23037}" type="presParOf" srcId="{0980B0CB-4840-4B1A-929D-19DC54AC5B15}" destId="{C47625D6-08E5-4DD7-9244-0119343ECE1C}" srcOrd="0" destOrd="0" presId="urn:microsoft.com/office/officeart/2005/8/layout/orgChart1"/>
    <dgm:cxn modelId="{13874378-CA95-4D2C-8DC4-A57D122A5631}" type="presParOf" srcId="{0980B0CB-4840-4B1A-929D-19DC54AC5B15}" destId="{A8957495-4B03-4068-9A03-7A5AA568ADE5}" srcOrd="1" destOrd="0" presId="urn:microsoft.com/office/officeart/2005/8/layout/orgChart1"/>
    <dgm:cxn modelId="{4160DDFC-101A-4928-AD67-C246051297EF}" type="presParOf" srcId="{A8957495-4B03-4068-9A03-7A5AA568ADE5}" destId="{C747C151-51D7-48BB-8E57-90C3463261E6}" srcOrd="0" destOrd="0" presId="urn:microsoft.com/office/officeart/2005/8/layout/orgChart1"/>
    <dgm:cxn modelId="{0E1522D2-0562-4DD3-BAD9-1F2FA3C8C8AC}" type="presParOf" srcId="{C747C151-51D7-48BB-8E57-90C3463261E6}" destId="{9A886178-2244-4FF8-BC54-6F049A02FB91}" srcOrd="0" destOrd="0" presId="urn:microsoft.com/office/officeart/2005/8/layout/orgChart1"/>
    <dgm:cxn modelId="{F27510B7-BDCB-4C49-9554-3E09DDA86B9B}" type="presParOf" srcId="{C747C151-51D7-48BB-8E57-90C3463261E6}" destId="{498B5430-D819-4B8E-B090-4242482B516A}" srcOrd="1" destOrd="0" presId="urn:microsoft.com/office/officeart/2005/8/layout/orgChart1"/>
    <dgm:cxn modelId="{D64D8512-B604-4990-8AAB-8198A3372411}" type="presParOf" srcId="{A8957495-4B03-4068-9A03-7A5AA568ADE5}" destId="{5EC86C19-E429-4B21-9B21-DC3589443CFE}" srcOrd="1" destOrd="0" presId="urn:microsoft.com/office/officeart/2005/8/layout/orgChart1"/>
    <dgm:cxn modelId="{48A5C55A-FE1A-4F9C-B3E1-691BCEB39F43}" type="presParOf" srcId="{5EC86C19-E429-4B21-9B21-DC3589443CFE}" destId="{963EA237-1220-430C-8B59-F69C15A7EA52}" srcOrd="0" destOrd="0" presId="urn:microsoft.com/office/officeart/2005/8/layout/orgChart1"/>
    <dgm:cxn modelId="{01B34133-D9E1-4330-A9FB-8EBE4A7D09D6}" type="presParOf" srcId="{5EC86C19-E429-4B21-9B21-DC3589443CFE}" destId="{CB2F168C-C41A-43D5-8598-455A107BBB1B}" srcOrd="1" destOrd="0" presId="urn:microsoft.com/office/officeart/2005/8/layout/orgChart1"/>
    <dgm:cxn modelId="{904B263E-D34C-4E22-A6AD-0CCD25EADC30}" type="presParOf" srcId="{CB2F168C-C41A-43D5-8598-455A107BBB1B}" destId="{A261BAD0-C20B-4035-B0DA-AA3902899AFE}" srcOrd="0" destOrd="0" presId="urn:microsoft.com/office/officeart/2005/8/layout/orgChart1"/>
    <dgm:cxn modelId="{F8019000-C073-4D60-B55E-94AD30D5D11F}" type="presParOf" srcId="{A261BAD0-C20B-4035-B0DA-AA3902899AFE}" destId="{1F91985C-7B5D-41AB-8EB7-F7D526257D80}" srcOrd="0" destOrd="0" presId="urn:microsoft.com/office/officeart/2005/8/layout/orgChart1"/>
    <dgm:cxn modelId="{C7609DEF-D9A4-4A9F-9F9F-6DDE0F18EF4E}" type="presParOf" srcId="{A261BAD0-C20B-4035-B0DA-AA3902899AFE}" destId="{351D2940-25EC-4961-8F4A-37CD8BB5D52A}" srcOrd="1" destOrd="0" presId="urn:microsoft.com/office/officeart/2005/8/layout/orgChart1"/>
    <dgm:cxn modelId="{6CE66B8E-B7F2-4480-AB7D-4F23A6EBDB51}" type="presParOf" srcId="{CB2F168C-C41A-43D5-8598-455A107BBB1B}" destId="{DB750708-87EF-4E35-9416-C2E6907E51D4}" srcOrd="1" destOrd="0" presId="urn:microsoft.com/office/officeart/2005/8/layout/orgChart1"/>
    <dgm:cxn modelId="{0CE2D4E0-9D17-4648-978A-D7E42699C99D}" type="presParOf" srcId="{CB2F168C-C41A-43D5-8598-455A107BBB1B}" destId="{8D2577A6-2A8F-41D2-9FD7-8E24500C6E3A}" srcOrd="2" destOrd="0" presId="urn:microsoft.com/office/officeart/2005/8/layout/orgChart1"/>
    <dgm:cxn modelId="{E3CDAD21-3D41-49C7-B1A7-6D09C269FECF}" type="presParOf" srcId="{5EC86C19-E429-4B21-9B21-DC3589443CFE}" destId="{C1332B68-084C-4139-AB71-43D9877953FE}" srcOrd="2" destOrd="0" presId="urn:microsoft.com/office/officeart/2005/8/layout/orgChart1"/>
    <dgm:cxn modelId="{453B5BA7-0C21-4C8D-9ED9-D19851DF65BD}" type="presParOf" srcId="{5EC86C19-E429-4B21-9B21-DC3589443CFE}" destId="{E421DB6E-174B-4B5E-AFFB-0E18CDF0BFBB}" srcOrd="3" destOrd="0" presId="urn:microsoft.com/office/officeart/2005/8/layout/orgChart1"/>
    <dgm:cxn modelId="{8F928475-5D80-4167-9737-C8F4ECA2CD90}" type="presParOf" srcId="{E421DB6E-174B-4B5E-AFFB-0E18CDF0BFBB}" destId="{18B87ACF-7E5A-404B-8D0D-621D9A531EEA}" srcOrd="0" destOrd="0" presId="urn:microsoft.com/office/officeart/2005/8/layout/orgChart1"/>
    <dgm:cxn modelId="{28F14988-8560-4E96-9AF9-7B2FD44B6817}" type="presParOf" srcId="{18B87ACF-7E5A-404B-8D0D-621D9A531EEA}" destId="{6C1DBEC0-880B-4CED-911A-CBD5F5E5F8FC}" srcOrd="0" destOrd="0" presId="urn:microsoft.com/office/officeart/2005/8/layout/orgChart1"/>
    <dgm:cxn modelId="{B7883338-06C7-407C-BF17-F345B3EB7D65}" type="presParOf" srcId="{18B87ACF-7E5A-404B-8D0D-621D9A531EEA}" destId="{A1F59274-6678-4470-8ADA-6AB187A5F887}" srcOrd="1" destOrd="0" presId="urn:microsoft.com/office/officeart/2005/8/layout/orgChart1"/>
    <dgm:cxn modelId="{204A82F7-8BA1-4807-B524-7AA3546B881D}" type="presParOf" srcId="{E421DB6E-174B-4B5E-AFFB-0E18CDF0BFBB}" destId="{5D5FF53E-AA0D-42BA-8510-59B2B6A40ED2}" srcOrd="1" destOrd="0" presId="urn:microsoft.com/office/officeart/2005/8/layout/orgChart1"/>
    <dgm:cxn modelId="{EDDCCA5A-2D4F-470C-AA04-4355EFACF57E}" type="presParOf" srcId="{E421DB6E-174B-4B5E-AFFB-0E18CDF0BFBB}" destId="{00F21FE6-ABDD-48BB-95FB-E0D21A579C4B}" srcOrd="2" destOrd="0" presId="urn:microsoft.com/office/officeart/2005/8/layout/orgChart1"/>
    <dgm:cxn modelId="{C2898EA8-84D0-42C5-807A-E8DD8B15B51A}" type="presParOf" srcId="{A8957495-4B03-4068-9A03-7A5AA568ADE5}" destId="{E56EFEFE-9A78-4F92-89FB-5DCA89240767}" srcOrd="2" destOrd="0" presId="urn:microsoft.com/office/officeart/2005/8/layout/orgChart1"/>
    <dgm:cxn modelId="{F8ED89EA-E9C9-459C-9054-9EBBAD2D5D3A}" type="presParOf" srcId="{0980B0CB-4840-4B1A-929D-19DC54AC5B15}" destId="{56778F3D-A45E-435A-8C10-734AA8C1661C}" srcOrd="2" destOrd="0" presId="urn:microsoft.com/office/officeart/2005/8/layout/orgChart1"/>
    <dgm:cxn modelId="{83BFC92E-D170-4CE7-ACA4-87779E49C964}" type="presParOf" srcId="{0980B0CB-4840-4B1A-929D-19DC54AC5B15}" destId="{0AF872D0-1643-4C40-AF30-85F0FBE0678C}" srcOrd="3" destOrd="0" presId="urn:microsoft.com/office/officeart/2005/8/layout/orgChart1"/>
    <dgm:cxn modelId="{051D378B-4989-4481-9467-8A37D2E0BE83}" type="presParOf" srcId="{0AF872D0-1643-4C40-AF30-85F0FBE0678C}" destId="{E0FBF136-8797-4A4B-980F-65975BDB5944}" srcOrd="0" destOrd="0" presId="urn:microsoft.com/office/officeart/2005/8/layout/orgChart1"/>
    <dgm:cxn modelId="{CBC262B8-793D-4284-97F7-D4D1C577CAFE}" type="presParOf" srcId="{E0FBF136-8797-4A4B-980F-65975BDB5944}" destId="{C6AF7A3D-20DD-4032-A132-E939A7B62142}" srcOrd="0" destOrd="0" presId="urn:microsoft.com/office/officeart/2005/8/layout/orgChart1"/>
    <dgm:cxn modelId="{EF508D31-9EC4-4AB3-9B08-9B9A9E6B2A15}" type="presParOf" srcId="{E0FBF136-8797-4A4B-980F-65975BDB5944}" destId="{3547EC8E-6B18-4D76-ABE7-B206445DD0E4}" srcOrd="1" destOrd="0" presId="urn:microsoft.com/office/officeart/2005/8/layout/orgChart1"/>
    <dgm:cxn modelId="{564E0A82-BA23-425A-9625-DB0FFEF67525}" type="presParOf" srcId="{0AF872D0-1643-4C40-AF30-85F0FBE0678C}" destId="{D6BD89CB-3636-4596-89EF-7D0465ED4955}" srcOrd="1" destOrd="0" presId="urn:microsoft.com/office/officeart/2005/8/layout/orgChart1"/>
    <dgm:cxn modelId="{AD1E278D-2473-4352-B75A-5CFC81CD12F9}" type="presParOf" srcId="{D6BD89CB-3636-4596-89EF-7D0465ED4955}" destId="{33FD52F1-B552-462A-BF34-B2DEBDDE3D46}" srcOrd="0" destOrd="0" presId="urn:microsoft.com/office/officeart/2005/8/layout/orgChart1"/>
    <dgm:cxn modelId="{A91A471D-46F0-49F4-ABB0-F04C1E32C532}" type="presParOf" srcId="{D6BD89CB-3636-4596-89EF-7D0465ED4955}" destId="{B099DD57-0325-49B3-B4C8-5938DBE8FE75}" srcOrd="1" destOrd="0" presId="urn:microsoft.com/office/officeart/2005/8/layout/orgChart1"/>
    <dgm:cxn modelId="{A0AB34C2-4648-4112-972E-DDBB5D22B63A}" type="presParOf" srcId="{B099DD57-0325-49B3-B4C8-5938DBE8FE75}" destId="{8D0E5BC0-3705-459B-9C1B-D5E4F0FFD818}" srcOrd="0" destOrd="0" presId="urn:microsoft.com/office/officeart/2005/8/layout/orgChart1"/>
    <dgm:cxn modelId="{50AD1AF5-6D29-40F5-B7E8-83AB8F5DBF1A}" type="presParOf" srcId="{8D0E5BC0-3705-459B-9C1B-D5E4F0FFD818}" destId="{5948D281-06FC-469A-99D7-1178F1AEBB34}" srcOrd="0" destOrd="0" presId="urn:microsoft.com/office/officeart/2005/8/layout/orgChart1"/>
    <dgm:cxn modelId="{209ED994-4259-4E5B-83DC-05EB32D89AE2}" type="presParOf" srcId="{8D0E5BC0-3705-459B-9C1B-D5E4F0FFD818}" destId="{58F87A91-DECD-4FA4-98A7-19C8B1997751}" srcOrd="1" destOrd="0" presId="urn:microsoft.com/office/officeart/2005/8/layout/orgChart1"/>
    <dgm:cxn modelId="{50813196-2958-44E0-BB02-3188AC55161F}" type="presParOf" srcId="{B099DD57-0325-49B3-B4C8-5938DBE8FE75}" destId="{E7821F25-9B33-40D6-92CE-918A14AF3D55}" srcOrd="1" destOrd="0" presId="urn:microsoft.com/office/officeart/2005/8/layout/orgChart1"/>
    <dgm:cxn modelId="{C181A94D-978D-4878-B528-F708F5DFB60B}" type="presParOf" srcId="{E7821F25-9B33-40D6-92CE-918A14AF3D55}" destId="{C0AC7E9B-9D3F-49CA-84A8-5843D317BD5E}" srcOrd="0" destOrd="0" presId="urn:microsoft.com/office/officeart/2005/8/layout/orgChart1"/>
    <dgm:cxn modelId="{E003A864-D99E-4980-9798-FDBE7E63330C}" type="presParOf" srcId="{E7821F25-9B33-40D6-92CE-918A14AF3D55}" destId="{434F754C-C0FA-4750-AFB1-BD596EBA9636}" srcOrd="1" destOrd="0" presId="urn:microsoft.com/office/officeart/2005/8/layout/orgChart1"/>
    <dgm:cxn modelId="{AD495487-480A-4F87-BB2B-FF57519E1653}" type="presParOf" srcId="{434F754C-C0FA-4750-AFB1-BD596EBA9636}" destId="{C52B22D6-6C44-494F-AE8B-625B6C1AF1BE}" srcOrd="0" destOrd="0" presId="urn:microsoft.com/office/officeart/2005/8/layout/orgChart1"/>
    <dgm:cxn modelId="{7139EE51-D8C2-469A-9FA6-C6656A4BE531}" type="presParOf" srcId="{C52B22D6-6C44-494F-AE8B-625B6C1AF1BE}" destId="{069C6381-97C8-4665-A821-89A2B66E589B}" srcOrd="0" destOrd="0" presId="urn:microsoft.com/office/officeart/2005/8/layout/orgChart1"/>
    <dgm:cxn modelId="{CF06C721-C70A-4FB9-96E6-62B373FFCB9A}" type="presParOf" srcId="{C52B22D6-6C44-494F-AE8B-625B6C1AF1BE}" destId="{58B24B13-6333-42FC-A525-08267DD378FA}" srcOrd="1" destOrd="0" presId="urn:microsoft.com/office/officeart/2005/8/layout/orgChart1"/>
    <dgm:cxn modelId="{74DE6B72-8B06-4924-9A23-923BEAA0D7A4}" type="presParOf" srcId="{434F754C-C0FA-4750-AFB1-BD596EBA9636}" destId="{BD82776B-F5A0-4E12-9D91-A005D4B56F6F}" srcOrd="1" destOrd="0" presId="urn:microsoft.com/office/officeart/2005/8/layout/orgChart1"/>
    <dgm:cxn modelId="{8B77AE93-480E-488B-95CA-7C7839F79E32}" type="presParOf" srcId="{434F754C-C0FA-4750-AFB1-BD596EBA9636}" destId="{7AB776D4-E6D1-4CF0-84A8-37AA0AA50FAD}" srcOrd="2" destOrd="0" presId="urn:microsoft.com/office/officeart/2005/8/layout/orgChart1"/>
    <dgm:cxn modelId="{6194F225-72B6-4091-B21F-9C70D9F1B161}" type="presParOf" srcId="{E7821F25-9B33-40D6-92CE-918A14AF3D55}" destId="{51BE5476-8B2F-4B15-A57B-5C14D021693E}" srcOrd="2" destOrd="0" presId="urn:microsoft.com/office/officeart/2005/8/layout/orgChart1"/>
    <dgm:cxn modelId="{26ECC0BF-DABC-45D6-825E-F5C320A6A98B}" type="presParOf" srcId="{E7821F25-9B33-40D6-92CE-918A14AF3D55}" destId="{4DB0C102-A3B9-45D6-B772-571C724D6B9B}" srcOrd="3" destOrd="0" presId="urn:microsoft.com/office/officeart/2005/8/layout/orgChart1"/>
    <dgm:cxn modelId="{A8E0B1F3-452C-469B-8134-E1C1ABDD1E46}" type="presParOf" srcId="{4DB0C102-A3B9-45D6-B772-571C724D6B9B}" destId="{DC5F5E75-CED3-4B95-8C87-99C0DBACF727}" srcOrd="0" destOrd="0" presId="urn:microsoft.com/office/officeart/2005/8/layout/orgChart1"/>
    <dgm:cxn modelId="{73EB2F31-D319-4E9B-8E14-10B66E0EFABB}" type="presParOf" srcId="{DC5F5E75-CED3-4B95-8C87-99C0DBACF727}" destId="{1F34264A-EB08-4F40-ADD4-FE792286CEBB}" srcOrd="0" destOrd="0" presId="urn:microsoft.com/office/officeart/2005/8/layout/orgChart1"/>
    <dgm:cxn modelId="{D0DB5013-A541-48D7-8464-3C9CF239BCBC}" type="presParOf" srcId="{DC5F5E75-CED3-4B95-8C87-99C0DBACF727}" destId="{B41AF54A-F520-4A47-B1D4-1E7D57F3497D}" srcOrd="1" destOrd="0" presId="urn:microsoft.com/office/officeart/2005/8/layout/orgChart1"/>
    <dgm:cxn modelId="{B4292B9D-4F7F-4E16-B3F1-38CA3FE20807}" type="presParOf" srcId="{4DB0C102-A3B9-45D6-B772-571C724D6B9B}" destId="{8D1351B5-4B68-47BE-95B3-1BCB77374510}" srcOrd="1" destOrd="0" presId="urn:microsoft.com/office/officeart/2005/8/layout/orgChart1"/>
    <dgm:cxn modelId="{F3B20C3A-2F7E-49E7-BD11-9A4051F0E5FC}" type="presParOf" srcId="{4DB0C102-A3B9-45D6-B772-571C724D6B9B}" destId="{B986931C-6589-4E61-8BD3-6954F110FFA5}" srcOrd="2" destOrd="0" presId="urn:microsoft.com/office/officeart/2005/8/layout/orgChart1"/>
    <dgm:cxn modelId="{76AC2AB0-6EE1-45A0-8C45-18B9787D5BBD}" type="presParOf" srcId="{E7821F25-9B33-40D6-92CE-918A14AF3D55}" destId="{B57AF5A3-E4F4-4041-8F58-4B2A26589C8F}" srcOrd="4" destOrd="0" presId="urn:microsoft.com/office/officeart/2005/8/layout/orgChart1"/>
    <dgm:cxn modelId="{DF20E713-95C8-4BF3-9851-11BF65D315B5}" type="presParOf" srcId="{E7821F25-9B33-40D6-92CE-918A14AF3D55}" destId="{1ED164ED-FE3E-4BA1-BFC1-9733CEC81A70}" srcOrd="5" destOrd="0" presId="urn:microsoft.com/office/officeart/2005/8/layout/orgChart1"/>
    <dgm:cxn modelId="{A783F4BB-71A2-4B55-9E80-9EF9397CD360}" type="presParOf" srcId="{1ED164ED-FE3E-4BA1-BFC1-9733CEC81A70}" destId="{752B10D6-AEA0-4A92-88C5-5AAB8A5356F3}" srcOrd="0" destOrd="0" presId="urn:microsoft.com/office/officeart/2005/8/layout/orgChart1"/>
    <dgm:cxn modelId="{065163B1-DDC3-4DCE-B453-713807C0F624}" type="presParOf" srcId="{752B10D6-AEA0-4A92-88C5-5AAB8A5356F3}" destId="{548B1B59-F4B8-4F2D-8105-E247E6BBFA13}" srcOrd="0" destOrd="0" presId="urn:microsoft.com/office/officeart/2005/8/layout/orgChart1"/>
    <dgm:cxn modelId="{C0F093A4-0337-4FD8-A64E-4D24FBEA96BE}" type="presParOf" srcId="{752B10D6-AEA0-4A92-88C5-5AAB8A5356F3}" destId="{E55A7833-9F55-4340-B67C-F25AB1E909D5}" srcOrd="1" destOrd="0" presId="urn:microsoft.com/office/officeart/2005/8/layout/orgChart1"/>
    <dgm:cxn modelId="{5198F7AB-1EA9-4ECF-A7E5-53B792912640}" type="presParOf" srcId="{1ED164ED-FE3E-4BA1-BFC1-9733CEC81A70}" destId="{9F9BBFAC-2605-4761-9CB3-2C9C4F8B02B4}" srcOrd="1" destOrd="0" presId="urn:microsoft.com/office/officeart/2005/8/layout/orgChart1"/>
    <dgm:cxn modelId="{34A1D1CC-7ABA-461C-B979-F8F76925BB47}" type="presParOf" srcId="{1ED164ED-FE3E-4BA1-BFC1-9733CEC81A70}" destId="{90A9B4D2-B15A-4889-9AD6-1252EF7626DF}" srcOrd="2" destOrd="0" presId="urn:microsoft.com/office/officeart/2005/8/layout/orgChart1"/>
    <dgm:cxn modelId="{0EF2C3CA-B01D-4C4A-A678-16E916F98E1C}" type="presParOf" srcId="{B099DD57-0325-49B3-B4C8-5938DBE8FE75}" destId="{38485F99-7F51-49D2-BE34-1ECF5BF9086E}" srcOrd="2" destOrd="0" presId="urn:microsoft.com/office/officeart/2005/8/layout/orgChart1"/>
    <dgm:cxn modelId="{1A58F17C-6D07-4DDC-A851-8A83DEC5FA47}" type="presParOf" srcId="{D6BD89CB-3636-4596-89EF-7D0465ED4955}" destId="{E14294A1-A723-43E0-B8E2-052FB53832E6}" srcOrd="2" destOrd="0" presId="urn:microsoft.com/office/officeart/2005/8/layout/orgChart1"/>
    <dgm:cxn modelId="{037E60B2-28B4-4242-8DA9-D37B349B83F1}" type="presParOf" srcId="{D6BD89CB-3636-4596-89EF-7D0465ED4955}" destId="{2D02D855-519E-467B-8FD5-B086CE73D637}" srcOrd="3" destOrd="0" presId="urn:microsoft.com/office/officeart/2005/8/layout/orgChart1"/>
    <dgm:cxn modelId="{FA62A46A-2A48-4BB9-98BF-97BDE43F8B1B}" type="presParOf" srcId="{2D02D855-519E-467B-8FD5-B086CE73D637}" destId="{DA86D9B5-A7EA-4084-AFC6-F6227DBAF7DC}" srcOrd="0" destOrd="0" presId="urn:microsoft.com/office/officeart/2005/8/layout/orgChart1"/>
    <dgm:cxn modelId="{8728D7D0-8232-406B-A2DE-1A6E9033435A}" type="presParOf" srcId="{DA86D9B5-A7EA-4084-AFC6-F6227DBAF7DC}" destId="{3CB01F79-B5BE-4820-819E-C855A9E112FC}" srcOrd="0" destOrd="0" presId="urn:microsoft.com/office/officeart/2005/8/layout/orgChart1"/>
    <dgm:cxn modelId="{2B795B67-7E1C-40CF-B45A-1F6F34D3F247}" type="presParOf" srcId="{DA86D9B5-A7EA-4084-AFC6-F6227DBAF7DC}" destId="{1C48597B-B182-4E34-B147-4882067FC49B}" srcOrd="1" destOrd="0" presId="urn:microsoft.com/office/officeart/2005/8/layout/orgChart1"/>
    <dgm:cxn modelId="{AB1840DF-19AC-41BB-A4AA-4B038B53C0ED}" type="presParOf" srcId="{2D02D855-519E-467B-8FD5-B086CE73D637}" destId="{F429CE11-984F-45A7-9DDE-FA3CCBCFD1AB}" srcOrd="1" destOrd="0" presId="urn:microsoft.com/office/officeart/2005/8/layout/orgChart1"/>
    <dgm:cxn modelId="{C1466BA7-188D-4D57-BBD2-EB728D53476A}" type="presParOf" srcId="{F429CE11-984F-45A7-9DDE-FA3CCBCFD1AB}" destId="{1F9B5E6E-9D2F-490F-B48C-3C9E9C886460}" srcOrd="0" destOrd="0" presId="urn:microsoft.com/office/officeart/2005/8/layout/orgChart1"/>
    <dgm:cxn modelId="{46DA34CA-507A-4EDF-992C-FF9D43829D9B}" type="presParOf" srcId="{F429CE11-984F-45A7-9DDE-FA3CCBCFD1AB}" destId="{B9313D09-8AD3-485F-B14C-7488217CD45A}" srcOrd="1" destOrd="0" presId="urn:microsoft.com/office/officeart/2005/8/layout/orgChart1"/>
    <dgm:cxn modelId="{08A4FB52-41FC-450A-8C98-1EBED9112568}" type="presParOf" srcId="{B9313D09-8AD3-485F-B14C-7488217CD45A}" destId="{7E6338FB-139B-4919-B159-C23C464F436F}" srcOrd="0" destOrd="0" presId="urn:microsoft.com/office/officeart/2005/8/layout/orgChart1"/>
    <dgm:cxn modelId="{F1D9E861-6788-4E3A-9E5F-F321C86C6EC0}" type="presParOf" srcId="{7E6338FB-139B-4919-B159-C23C464F436F}" destId="{E2FAB618-910A-4033-8597-DE1FDD7FD312}" srcOrd="0" destOrd="0" presId="urn:microsoft.com/office/officeart/2005/8/layout/orgChart1"/>
    <dgm:cxn modelId="{704D38CA-7A6F-415C-8FF0-3706788830D4}" type="presParOf" srcId="{7E6338FB-139B-4919-B159-C23C464F436F}" destId="{C83F64CC-0FCB-45D7-BA7A-9A49985ED4CF}" srcOrd="1" destOrd="0" presId="urn:microsoft.com/office/officeart/2005/8/layout/orgChart1"/>
    <dgm:cxn modelId="{33C41C44-54CE-4E71-B2A1-78A5478EE6C5}" type="presParOf" srcId="{B9313D09-8AD3-485F-B14C-7488217CD45A}" destId="{27D9A2FB-F3A1-4B13-B34C-8869B8EDA26F}" srcOrd="1" destOrd="0" presId="urn:microsoft.com/office/officeart/2005/8/layout/orgChart1"/>
    <dgm:cxn modelId="{69EE86BB-E28C-4DFE-B95B-13A0EF30EA7F}" type="presParOf" srcId="{B9313D09-8AD3-485F-B14C-7488217CD45A}" destId="{CA92CACF-5AED-444B-96C7-3B2978310523}" srcOrd="2" destOrd="0" presId="urn:microsoft.com/office/officeart/2005/8/layout/orgChart1"/>
    <dgm:cxn modelId="{31B03938-A237-413E-AAF1-6892ECA9D72A}" type="presParOf" srcId="{F429CE11-984F-45A7-9DDE-FA3CCBCFD1AB}" destId="{C5F09F82-5E09-4B6D-A8EE-E220DFC07EED}" srcOrd="2" destOrd="0" presId="urn:microsoft.com/office/officeart/2005/8/layout/orgChart1"/>
    <dgm:cxn modelId="{554C64B6-982B-4C57-928E-C0984F3555DF}" type="presParOf" srcId="{F429CE11-984F-45A7-9DDE-FA3CCBCFD1AB}" destId="{EB31ACBD-1CF6-4B7E-870C-79EAF8FF1B65}" srcOrd="3" destOrd="0" presId="urn:microsoft.com/office/officeart/2005/8/layout/orgChart1"/>
    <dgm:cxn modelId="{4B5AB9F0-FF80-487F-9D7B-AAF1FE0A53FC}" type="presParOf" srcId="{EB31ACBD-1CF6-4B7E-870C-79EAF8FF1B65}" destId="{94D5EB49-6E78-4574-A172-606A39FBA194}" srcOrd="0" destOrd="0" presId="urn:microsoft.com/office/officeart/2005/8/layout/orgChart1"/>
    <dgm:cxn modelId="{7497D967-4EF9-4C2A-9D21-8D2F5B6B0F45}" type="presParOf" srcId="{94D5EB49-6E78-4574-A172-606A39FBA194}" destId="{9B6345C9-86AD-4C61-9ECA-F75F900BECDD}" srcOrd="0" destOrd="0" presId="urn:microsoft.com/office/officeart/2005/8/layout/orgChart1"/>
    <dgm:cxn modelId="{00CE7C1C-4FC3-4295-AC30-170F2E6722C3}" type="presParOf" srcId="{94D5EB49-6E78-4574-A172-606A39FBA194}" destId="{BE1D96A7-64DB-4E5E-81A9-6EA8A2720BF7}" srcOrd="1" destOrd="0" presId="urn:microsoft.com/office/officeart/2005/8/layout/orgChart1"/>
    <dgm:cxn modelId="{245FF5C3-679C-4D0A-B5B6-6A6BD1558EE2}" type="presParOf" srcId="{EB31ACBD-1CF6-4B7E-870C-79EAF8FF1B65}" destId="{5A27F65F-A560-4622-9485-A50A404EF5CA}" srcOrd="1" destOrd="0" presId="urn:microsoft.com/office/officeart/2005/8/layout/orgChart1"/>
    <dgm:cxn modelId="{C2F86676-9417-4B5D-8E90-C0669264A06D}" type="presParOf" srcId="{EB31ACBD-1CF6-4B7E-870C-79EAF8FF1B65}" destId="{9047B1BA-61D9-4BBC-A324-96E21A7F79E1}" srcOrd="2" destOrd="0" presId="urn:microsoft.com/office/officeart/2005/8/layout/orgChart1"/>
    <dgm:cxn modelId="{09DC9A8B-CA23-4DF9-A417-37879CE2400C}" type="presParOf" srcId="{2D02D855-519E-467B-8FD5-B086CE73D637}" destId="{E2D5492F-C349-4CC6-9659-C50A4A5B56AA}" srcOrd="2" destOrd="0" presId="urn:microsoft.com/office/officeart/2005/8/layout/orgChart1"/>
    <dgm:cxn modelId="{27313B4B-A2F4-46BD-A714-ACD2D6559F7B}" type="presParOf" srcId="{0AF872D0-1643-4C40-AF30-85F0FBE0678C}" destId="{8339C32E-1698-4F30-8345-027C1656AC99}" srcOrd="2" destOrd="0" presId="urn:microsoft.com/office/officeart/2005/8/layout/orgChart1"/>
    <dgm:cxn modelId="{92D2CB94-EFA7-42E8-B1AF-C3B17EE2E53B}" type="presParOf" srcId="{C7BFA5FF-10D3-45BB-8188-EAC9AF797CD1}" destId="{524A63BC-B762-48B2-B71B-F1872A174B7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0105D6-DFE3-4B04-B656-E48EDE435386}">
      <dsp:nvSpPr>
        <dsp:cNvPr id="0" name=""/>
        <dsp:cNvSpPr/>
      </dsp:nvSpPr>
      <dsp:spPr>
        <a:xfrm>
          <a:off x="5787189" y="1495791"/>
          <a:ext cx="344716" cy="3154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4495"/>
              </a:lnTo>
              <a:lnTo>
                <a:pt x="344716" y="3154495"/>
              </a:lnTo>
            </a:path>
          </a:pathLst>
        </a:custGeom>
        <a:noFill/>
        <a:ln w="1905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70142C-41F1-4DF5-929D-6A743276BFB8}">
      <dsp:nvSpPr>
        <dsp:cNvPr id="0" name=""/>
        <dsp:cNvSpPr/>
      </dsp:nvSpPr>
      <dsp:spPr>
        <a:xfrm>
          <a:off x="5787189" y="1495791"/>
          <a:ext cx="344716" cy="2288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8453"/>
              </a:lnTo>
              <a:lnTo>
                <a:pt x="344716" y="2288453"/>
              </a:lnTo>
            </a:path>
          </a:pathLst>
        </a:custGeom>
        <a:noFill/>
        <a:ln w="1905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D22B4F-3925-498C-8D8D-4C4822136F2D}">
      <dsp:nvSpPr>
        <dsp:cNvPr id="0" name=""/>
        <dsp:cNvSpPr/>
      </dsp:nvSpPr>
      <dsp:spPr>
        <a:xfrm>
          <a:off x="5787189" y="1495791"/>
          <a:ext cx="344716" cy="1422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2416"/>
              </a:lnTo>
              <a:lnTo>
                <a:pt x="344716" y="1422416"/>
              </a:lnTo>
            </a:path>
          </a:pathLst>
        </a:custGeom>
        <a:noFill/>
        <a:ln w="1905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5489D8-30D2-43C4-A803-3386BFE91066}">
      <dsp:nvSpPr>
        <dsp:cNvPr id="0" name=""/>
        <dsp:cNvSpPr/>
      </dsp:nvSpPr>
      <dsp:spPr>
        <a:xfrm>
          <a:off x="5787189" y="1495791"/>
          <a:ext cx="344716" cy="5563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6374"/>
              </a:lnTo>
              <a:lnTo>
                <a:pt x="344716" y="556374"/>
              </a:lnTo>
            </a:path>
          </a:pathLst>
        </a:custGeom>
        <a:noFill/>
        <a:ln w="1905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075DDD-75CD-42F5-BAD2-B264E631499C}">
      <dsp:nvSpPr>
        <dsp:cNvPr id="0" name=""/>
        <dsp:cNvSpPr/>
      </dsp:nvSpPr>
      <dsp:spPr>
        <a:xfrm>
          <a:off x="5514784" y="620080"/>
          <a:ext cx="1114588" cy="2563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313"/>
              </a:lnTo>
              <a:lnTo>
                <a:pt x="1114588" y="126313"/>
              </a:lnTo>
              <a:lnTo>
                <a:pt x="1114588" y="256374"/>
              </a:lnTo>
            </a:path>
          </a:pathLst>
        </a:custGeom>
        <a:noFill/>
        <a:ln w="1905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23009-E487-4297-898C-1F7ECEE6D496}">
      <dsp:nvSpPr>
        <dsp:cNvPr id="0" name=""/>
        <dsp:cNvSpPr/>
      </dsp:nvSpPr>
      <dsp:spPr>
        <a:xfrm>
          <a:off x="3057494" y="1499538"/>
          <a:ext cx="304027" cy="14492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9246"/>
              </a:lnTo>
              <a:lnTo>
                <a:pt x="304027" y="1449246"/>
              </a:lnTo>
            </a:path>
          </a:pathLst>
        </a:custGeom>
        <a:noFill/>
        <a:ln w="1905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E5F6BD-6BB7-413C-B67A-E8EC2BB35A62}">
      <dsp:nvSpPr>
        <dsp:cNvPr id="0" name=""/>
        <dsp:cNvSpPr/>
      </dsp:nvSpPr>
      <dsp:spPr>
        <a:xfrm>
          <a:off x="3057494" y="1499538"/>
          <a:ext cx="304027" cy="5697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9789"/>
              </a:lnTo>
              <a:lnTo>
                <a:pt x="304027" y="569789"/>
              </a:lnTo>
            </a:path>
          </a:pathLst>
        </a:custGeom>
        <a:noFill/>
        <a:ln w="1905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D3967A-C669-4507-B6B1-57D055506504}">
      <dsp:nvSpPr>
        <dsp:cNvPr id="0" name=""/>
        <dsp:cNvSpPr/>
      </dsp:nvSpPr>
      <dsp:spPr>
        <a:xfrm>
          <a:off x="3868235" y="620080"/>
          <a:ext cx="1646548" cy="260121"/>
        </a:xfrm>
        <a:custGeom>
          <a:avLst/>
          <a:gdLst/>
          <a:ahLst/>
          <a:cxnLst/>
          <a:rect l="0" t="0" r="0" b="0"/>
          <a:pathLst>
            <a:path>
              <a:moveTo>
                <a:pt x="1646548" y="0"/>
              </a:moveTo>
              <a:lnTo>
                <a:pt x="1646548" y="130060"/>
              </a:lnTo>
              <a:lnTo>
                <a:pt x="0" y="130060"/>
              </a:lnTo>
              <a:lnTo>
                <a:pt x="0" y="260121"/>
              </a:lnTo>
            </a:path>
          </a:pathLst>
        </a:custGeom>
        <a:noFill/>
        <a:ln w="1905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3B23C8-3193-42DB-90C6-2F744A114DCC}">
      <dsp:nvSpPr>
        <dsp:cNvPr id="0" name=""/>
        <dsp:cNvSpPr/>
      </dsp:nvSpPr>
      <dsp:spPr>
        <a:xfrm>
          <a:off x="4030142" y="744"/>
          <a:ext cx="2969283" cy="619336"/>
        </a:xfrm>
        <a:prstGeom prst="rect">
          <a:avLst/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2">
                <a:alpha val="80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2">
                <a:alpha val="80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2">
                <a:alpha val="80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2">
                <a:alpha val="80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Thick ascending</a:t>
          </a:r>
          <a:r>
            <a:rPr lang="en-US" sz="2000" b="1" kern="1200" baseline="0" dirty="0"/>
            <a:t> limb</a:t>
          </a:r>
          <a:endParaRPr lang="en-US" sz="2000" b="1" kern="1200" dirty="0"/>
        </a:p>
      </dsp:txBody>
      <dsp:txXfrm>
        <a:off x="4030142" y="744"/>
        <a:ext cx="2969283" cy="619336"/>
      </dsp:txXfrm>
    </dsp:sp>
    <dsp:sp modelId="{9F6D9906-F297-4C7A-9560-2CB9A7640382}">
      <dsp:nvSpPr>
        <dsp:cNvPr id="0" name=""/>
        <dsp:cNvSpPr/>
      </dsp:nvSpPr>
      <dsp:spPr>
        <a:xfrm>
          <a:off x="2854809" y="880202"/>
          <a:ext cx="2026851" cy="619336"/>
        </a:xfrm>
        <a:prstGeom prst="rect">
          <a:avLst/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2">
                <a:alpha val="70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2">
                <a:alpha val="70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2">
                <a:alpha val="70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2">
                <a:alpha val="70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Transcellularly</a:t>
          </a:r>
          <a:endParaRPr lang="en-US" sz="1100" b="1" kern="1200" dirty="0"/>
        </a:p>
      </dsp:txBody>
      <dsp:txXfrm>
        <a:off x="2854809" y="880202"/>
        <a:ext cx="2026851" cy="619336"/>
      </dsp:txXfrm>
    </dsp:sp>
    <dsp:sp modelId="{71174B67-6AB8-498F-8A1C-EF99AFBFEB12}">
      <dsp:nvSpPr>
        <dsp:cNvPr id="0" name=""/>
        <dsp:cNvSpPr/>
      </dsp:nvSpPr>
      <dsp:spPr>
        <a:xfrm>
          <a:off x="3361522" y="1759659"/>
          <a:ext cx="1978048" cy="619336"/>
        </a:xfrm>
        <a:prstGeom prst="rect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2">
                <a:alpha val="50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2">
                <a:alpha val="50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2">
                <a:alpha val="50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2">
                <a:alpha val="50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Sodium hydrogen</a:t>
          </a:r>
          <a:r>
            <a:rPr lang="en-US" sz="1100" b="1" kern="1200" baseline="0" dirty="0"/>
            <a:t> exchanger: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HCO3</a:t>
          </a:r>
          <a:r>
            <a:rPr lang="en-US" sz="1100" kern="1200" baseline="0" dirty="0"/>
            <a:t> + Na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baseline="0" dirty="0"/>
            <a:t>H (out)</a:t>
          </a:r>
          <a:endParaRPr lang="en-US" sz="1100" kern="1200" dirty="0"/>
        </a:p>
      </dsp:txBody>
      <dsp:txXfrm>
        <a:off x="3361522" y="1759659"/>
        <a:ext cx="1978048" cy="619336"/>
      </dsp:txXfrm>
    </dsp:sp>
    <dsp:sp modelId="{8EBA7146-9B90-413D-895C-FE6D12F09A42}">
      <dsp:nvSpPr>
        <dsp:cNvPr id="0" name=""/>
        <dsp:cNvSpPr/>
      </dsp:nvSpPr>
      <dsp:spPr>
        <a:xfrm>
          <a:off x="3361522" y="2639116"/>
          <a:ext cx="2019568" cy="619336"/>
        </a:xfrm>
        <a:prstGeom prst="rect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2">
                <a:alpha val="50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2">
                <a:alpha val="50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2">
                <a:alpha val="50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2">
                <a:alpha val="50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Na + 2</a:t>
          </a:r>
          <a:r>
            <a:rPr lang="en-US" sz="1100" b="1" kern="1200" baseline="0" dirty="0"/>
            <a:t> Cl + K cotransporter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baseline="0" dirty="0"/>
            <a:t>Few K (out)</a:t>
          </a:r>
          <a:endParaRPr lang="en-US" sz="1100" kern="1200" dirty="0"/>
        </a:p>
      </dsp:txBody>
      <dsp:txXfrm>
        <a:off x="3361522" y="2639116"/>
        <a:ext cx="2019568" cy="619336"/>
      </dsp:txXfrm>
    </dsp:sp>
    <dsp:sp modelId="{EFC98BCC-DBC7-4A38-89D0-423C8DF184C2}">
      <dsp:nvSpPr>
        <dsp:cNvPr id="0" name=""/>
        <dsp:cNvSpPr/>
      </dsp:nvSpPr>
      <dsp:spPr>
        <a:xfrm>
          <a:off x="5576643" y="876455"/>
          <a:ext cx="2105457" cy="619336"/>
        </a:xfrm>
        <a:prstGeom prst="rect">
          <a:avLst/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2">
                <a:alpha val="70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2">
                <a:alpha val="70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2">
                <a:alpha val="70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2">
                <a:alpha val="70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Paracellularly</a:t>
          </a:r>
          <a:endParaRPr lang="en-US" sz="1800" b="1" kern="1200" dirty="0"/>
        </a:p>
      </dsp:txBody>
      <dsp:txXfrm>
        <a:off x="5576643" y="876455"/>
        <a:ext cx="2105457" cy="619336"/>
      </dsp:txXfrm>
    </dsp:sp>
    <dsp:sp modelId="{3107C789-BFDF-4C47-B5E5-870A5C2F76B5}">
      <dsp:nvSpPr>
        <dsp:cNvPr id="0" name=""/>
        <dsp:cNvSpPr/>
      </dsp:nvSpPr>
      <dsp:spPr>
        <a:xfrm>
          <a:off x="6131905" y="1742497"/>
          <a:ext cx="1238672" cy="619336"/>
        </a:xfrm>
        <a:prstGeom prst="rect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2">
                <a:alpha val="50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2">
                <a:alpha val="50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2">
                <a:alpha val="50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2">
                <a:alpha val="50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Na+</a:t>
          </a:r>
          <a:endParaRPr lang="en-US" sz="1000" kern="1200" dirty="0"/>
        </a:p>
      </dsp:txBody>
      <dsp:txXfrm>
        <a:off x="6131905" y="1742497"/>
        <a:ext cx="1238672" cy="619336"/>
      </dsp:txXfrm>
    </dsp:sp>
    <dsp:sp modelId="{2D41CD2A-1084-48DD-B89C-A770DE8567DE}">
      <dsp:nvSpPr>
        <dsp:cNvPr id="0" name=""/>
        <dsp:cNvSpPr/>
      </dsp:nvSpPr>
      <dsp:spPr>
        <a:xfrm>
          <a:off x="6131905" y="2608539"/>
          <a:ext cx="1238672" cy="619336"/>
        </a:xfrm>
        <a:prstGeom prst="rect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2">
                <a:alpha val="50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2">
                <a:alpha val="50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2">
                <a:alpha val="50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2">
                <a:alpha val="50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K+</a:t>
          </a:r>
        </a:p>
      </dsp:txBody>
      <dsp:txXfrm>
        <a:off x="6131905" y="2608539"/>
        <a:ext cx="1238672" cy="619336"/>
      </dsp:txXfrm>
    </dsp:sp>
    <dsp:sp modelId="{89876E27-1B85-44A2-968B-65286B492F0A}">
      <dsp:nvSpPr>
        <dsp:cNvPr id="0" name=""/>
        <dsp:cNvSpPr/>
      </dsp:nvSpPr>
      <dsp:spPr>
        <a:xfrm>
          <a:off x="6131905" y="3474576"/>
          <a:ext cx="1238672" cy="619336"/>
        </a:xfrm>
        <a:prstGeom prst="rect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2">
                <a:alpha val="50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2">
                <a:alpha val="50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2">
                <a:alpha val="50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2">
                <a:alpha val="50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Ca</a:t>
          </a:r>
          <a:r>
            <a:rPr lang="en-US" sz="1400" kern="1200" dirty="0"/>
            <a:t>++</a:t>
          </a:r>
          <a:endParaRPr lang="en-US" sz="1000" kern="1200" dirty="0"/>
        </a:p>
      </dsp:txBody>
      <dsp:txXfrm>
        <a:off x="6131905" y="3474576"/>
        <a:ext cx="1238672" cy="619336"/>
      </dsp:txXfrm>
    </dsp:sp>
    <dsp:sp modelId="{3705D485-4582-461F-88ED-F7F4C10965C2}">
      <dsp:nvSpPr>
        <dsp:cNvPr id="0" name=""/>
        <dsp:cNvSpPr/>
      </dsp:nvSpPr>
      <dsp:spPr>
        <a:xfrm>
          <a:off x="6131905" y="4340618"/>
          <a:ext cx="1238672" cy="619336"/>
        </a:xfrm>
        <a:prstGeom prst="rect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2">
                <a:alpha val="50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2">
                <a:alpha val="50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2">
                <a:alpha val="50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2">
                <a:alpha val="50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Mg++</a:t>
          </a:r>
        </a:p>
      </dsp:txBody>
      <dsp:txXfrm>
        <a:off x="6131905" y="4340618"/>
        <a:ext cx="1238672" cy="6193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F09F82-5E09-4B6D-A8EE-E220DFC07EED}">
      <dsp:nvSpPr>
        <dsp:cNvPr id="0" name=""/>
        <dsp:cNvSpPr/>
      </dsp:nvSpPr>
      <dsp:spPr>
        <a:xfrm>
          <a:off x="7349067" y="2435530"/>
          <a:ext cx="190063" cy="1482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2496"/>
              </a:lnTo>
              <a:lnTo>
                <a:pt x="190063" y="1482496"/>
              </a:lnTo>
            </a:path>
          </a:pathLst>
        </a:custGeom>
        <a:noFill/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9B5E6E-9D2F-490F-B48C-3C9E9C886460}">
      <dsp:nvSpPr>
        <dsp:cNvPr id="0" name=""/>
        <dsp:cNvSpPr/>
      </dsp:nvSpPr>
      <dsp:spPr>
        <a:xfrm>
          <a:off x="7349067" y="2435530"/>
          <a:ext cx="190063" cy="582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2861"/>
              </a:lnTo>
              <a:lnTo>
                <a:pt x="190063" y="582861"/>
              </a:lnTo>
            </a:path>
          </a:pathLst>
        </a:custGeom>
        <a:noFill/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294A1-A723-43E0-B8E2-052FB53832E6}">
      <dsp:nvSpPr>
        <dsp:cNvPr id="0" name=""/>
        <dsp:cNvSpPr/>
      </dsp:nvSpPr>
      <dsp:spPr>
        <a:xfrm>
          <a:off x="7089313" y="1535896"/>
          <a:ext cx="766589" cy="2660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044"/>
              </a:lnTo>
              <a:lnTo>
                <a:pt x="766589" y="133044"/>
              </a:lnTo>
              <a:lnTo>
                <a:pt x="766589" y="266089"/>
              </a:lnTo>
            </a:path>
          </a:pathLst>
        </a:custGeom>
        <a:noFill/>
        <a:ln w="190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7AF5A3-E4F4-4041-8F58-4B2A26589C8F}">
      <dsp:nvSpPr>
        <dsp:cNvPr id="0" name=""/>
        <dsp:cNvSpPr/>
      </dsp:nvSpPr>
      <dsp:spPr>
        <a:xfrm>
          <a:off x="5815887" y="2435530"/>
          <a:ext cx="190063" cy="23821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2130"/>
              </a:lnTo>
              <a:lnTo>
                <a:pt x="190063" y="2382130"/>
              </a:lnTo>
            </a:path>
          </a:pathLst>
        </a:custGeom>
        <a:noFill/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E5476-8B2F-4B15-A57B-5C14D021693E}">
      <dsp:nvSpPr>
        <dsp:cNvPr id="0" name=""/>
        <dsp:cNvSpPr/>
      </dsp:nvSpPr>
      <dsp:spPr>
        <a:xfrm>
          <a:off x="5815887" y="2435530"/>
          <a:ext cx="190063" cy="1482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2496"/>
              </a:lnTo>
              <a:lnTo>
                <a:pt x="190063" y="1482496"/>
              </a:lnTo>
            </a:path>
          </a:pathLst>
        </a:custGeom>
        <a:noFill/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AC7E9B-9D3F-49CA-84A8-5843D317BD5E}">
      <dsp:nvSpPr>
        <dsp:cNvPr id="0" name=""/>
        <dsp:cNvSpPr/>
      </dsp:nvSpPr>
      <dsp:spPr>
        <a:xfrm>
          <a:off x="5815887" y="2435530"/>
          <a:ext cx="190063" cy="582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2861"/>
              </a:lnTo>
              <a:lnTo>
                <a:pt x="190063" y="582861"/>
              </a:lnTo>
            </a:path>
          </a:pathLst>
        </a:custGeom>
        <a:noFill/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D52F1-B552-462A-BF34-B2DEBDDE3D46}">
      <dsp:nvSpPr>
        <dsp:cNvPr id="0" name=""/>
        <dsp:cNvSpPr/>
      </dsp:nvSpPr>
      <dsp:spPr>
        <a:xfrm>
          <a:off x="6322723" y="1535896"/>
          <a:ext cx="766589" cy="266089"/>
        </a:xfrm>
        <a:custGeom>
          <a:avLst/>
          <a:gdLst/>
          <a:ahLst/>
          <a:cxnLst/>
          <a:rect l="0" t="0" r="0" b="0"/>
          <a:pathLst>
            <a:path>
              <a:moveTo>
                <a:pt x="766589" y="0"/>
              </a:moveTo>
              <a:lnTo>
                <a:pt x="766589" y="133044"/>
              </a:lnTo>
              <a:lnTo>
                <a:pt x="0" y="133044"/>
              </a:lnTo>
              <a:lnTo>
                <a:pt x="0" y="266089"/>
              </a:lnTo>
            </a:path>
          </a:pathLst>
        </a:custGeom>
        <a:noFill/>
        <a:ln w="190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778F3D-A45E-435A-8C10-734AA8C1661C}">
      <dsp:nvSpPr>
        <dsp:cNvPr id="0" name=""/>
        <dsp:cNvSpPr/>
      </dsp:nvSpPr>
      <dsp:spPr>
        <a:xfrm>
          <a:off x="5344345" y="636261"/>
          <a:ext cx="1744967" cy="2660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044"/>
              </a:lnTo>
              <a:lnTo>
                <a:pt x="1744967" y="133044"/>
              </a:lnTo>
              <a:lnTo>
                <a:pt x="1744967" y="266089"/>
              </a:lnTo>
            </a:path>
          </a:pathLst>
        </a:cu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332B68-084C-4139-AB71-43D9877953FE}">
      <dsp:nvSpPr>
        <dsp:cNvPr id="0" name=""/>
        <dsp:cNvSpPr/>
      </dsp:nvSpPr>
      <dsp:spPr>
        <a:xfrm>
          <a:off x="2485787" y="1535896"/>
          <a:ext cx="483576" cy="1482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2496"/>
              </a:lnTo>
              <a:lnTo>
                <a:pt x="483576" y="1482496"/>
              </a:lnTo>
            </a:path>
          </a:pathLst>
        </a:custGeom>
        <a:noFill/>
        <a:ln w="190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3EA237-1220-430C-8B59-F69C15A7EA52}">
      <dsp:nvSpPr>
        <dsp:cNvPr id="0" name=""/>
        <dsp:cNvSpPr/>
      </dsp:nvSpPr>
      <dsp:spPr>
        <a:xfrm>
          <a:off x="2485787" y="1535896"/>
          <a:ext cx="483576" cy="582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2861"/>
              </a:lnTo>
              <a:lnTo>
                <a:pt x="483576" y="582861"/>
              </a:lnTo>
            </a:path>
          </a:pathLst>
        </a:custGeom>
        <a:noFill/>
        <a:ln w="190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7625D6-08E5-4DD7-9244-0119343ECE1C}">
      <dsp:nvSpPr>
        <dsp:cNvPr id="0" name=""/>
        <dsp:cNvSpPr/>
      </dsp:nvSpPr>
      <dsp:spPr>
        <a:xfrm>
          <a:off x="3775326" y="636261"/>
          <a:ext cx="1569019" cy="266089"/>
        </a:xfrm>
        <a:custGeom>
          <a:avLst/>
          <a:gdLst/>
          <a:ahLst/>
          <a:cxnLst/>
          <a:rect l="0" t="0" r="0" b="0"/>
          <a:pathLst>
            <a:path>
              <a:moveTo>
                <a:pt x="1569019" y="0"/>
              </a:moveTo>
              <a:lnTo>
                <a:pt x="1569019" y="133044"/>
              </a:lnTo>
              <a:lnTo>
                <a:pt x="0" y="133044"/>
              </a:lnTo>
              <a:lnTo>
                <a:pt x="0" y="266089"/>
              </a:lnTo>
            </a:path>
          </a:pathLst>
        </a:cu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0BEAE7-2D14-41EC-BC24-BCF512642D67}">
      <dsp:nvSpPr>
        <dsp:cNvPr id="0" name=""/>
        <dsp:cNvSpPr/>
      </dsp:nvSpPr>
      <dsp:spPr>
        <a:xfrm>
          <a:off x="3769637" y="2716"/>
          <a:ext cx="3149417" cy="633545"/>
        </a:xfrm>
        <a:prstGeom prst="rect">
          <a:avLst/>
        </a:prstGeom>
        <a:gradFill rotWithShape="0">
          <a:gsLst>
            <a:gs pos="0">
              <a:schemeClr val="accent1">
                <a:alpha val="80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alpha val="80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alpha val="80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alpha val="80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alpha val="80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alpha val="80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Terminal nephron</a:t>
          </a:r>
        </a:p>
      </dsp:txBody>
      <dsp:txXfrm>
        <a:off x="3769637" y="2716"/>
        <a:ext cx="3149417" cy="633545"/>
      </dsp:txXfrm>
    </dsp:sp>
    <dsp:sp modelId="{9A886178-2244-4FF8-BC54-6F049A02FB91}">
      <dsp:nvSpPr>
        <dsp:cNvPr id="0" name=""/>
        <dsp:cNvSpPr/>
      </dsp:nvSpPr>
      <dsp:spPr>
        <a:xfrm>
          <a:off x="2163403" y="902350"/>
          <a:ext cx="3223846" cy="633545"/>
        </a:xfrm>
        <a:prstGeom prst="rect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alpha val="70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alpha val="70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alpha val="70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alpha val="70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u="sng" kern="1200" dirty="0"/>
            <a:t>Early</a:t>
          </a:r>
          <a:r>
            <a:rPr lang="en-US" sz="1800" b="0" kern="1200" baseline="0" dirty="0"/>
            <a:t> distal convoluted tubule</a:t>
          </a:r>
          <a:endParaRPr lang="en-US" sz="1800" b="0" kern="1200" dirty="0"/>
        </a:p>
      </dsp:txBody>
      <dsp:txXfrm>
        <a:off x="2163403" y="902350"/>
        <a:ext cx="3223846" cy="633545"/>
      </dsp:txXfrm>
    </dsp:sp>
    <dsp:sp modelId="{1F91985C-7B5D-41AB-8EB7-F7D526257D80}">
      <dsp:nvSpPr>
        <dsp:cNvPr id="0" name=""/>
        <dsp:cNvSpPr/>
      </dsp:nvSpPr>
      <dsp:spPr>
        <a:xfrm>
          <a:off x="2969364" y="1801985"/>
          <a:ext cx="1920098" cy="633545"/>
        </a:xfrm>
        <a:prstGeom prst="rect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alpha val="50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alpha val="50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alpha val="50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alpha val="50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Reabsorbs</a:t>
          </a:r>
          <a:r>
            <a:rPr lang="en-US" sz="1500" b="1" kern="1200" baseline="0" dirty="0"/>
            <a:t> Na and Cl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baseline="0" dirty="0"/>
            <a:t>(Na/Cl cotransporter)</a:t>
          </a:r>
          <a:endParaRPr lang="en-US" sz="1500" kern="1200" dirty="0"/>
        </a:p>
      </dsp:txBody>
      <dsp:txXfrm>
        <a:off x="2969364" y="1801985"/>
        <a:ext cx="1920098" cy="633545"/>
      </dsp:txXfrm>
    </dsp:sp>
    <dsp:sp modelId="{6C1DBEC0-880B-4CED-911A-CBD5F5E5F8FC}">
      <dsp:nvSpPr>
        <dsp:cNvPr id="0" name=""/>
        <dsp:cNvSpPr/>
      </dsp:nvSpPr>
      <dsp:spPr>
        <a:xfrm>
          <a:off x="2969364" y="2701619"/>
          <a:ext cx="1920098" cy="633545"/>
        </a:xfrm>
        <a:prstGeom prst="rect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alpha val="50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alpha val="50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alpha val="50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alpha val="50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Impermeable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 to water</a:t>
          </a:r>
        </a:p>
      </dsp:txBody>
      <dsp:txXfrm>
        <a:off x="2969364" y="2701619"/>
        <a:ext cx="1920098" cy="633545"/>
      </dsp:txXfrm>
    </dsp:sp>
    <dsp:sp modelId="{C6AF7A3D-20DD-4032-A132-E939A7B62142}">
      <dsp:nvSpPr>
        <dsp:cNvPr id="0" name=""/>
        <dsp:cNvSpPr/>
      </dsp:nvSpPr>
      <dsp:spPr>
        <a:xfrm>
          <a:off x="5653338" y="902350"/>
          <a:ext cx="2871949" cy="633545"/>
        </a:xfrm>
        <a:prstGeom prst="rect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alpha val="70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alpha val="70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alpha val="70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alpha val="70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u="sng" kern="1200" dirty="0"/>
            <a:t>Late</a:t>
          </a:r>
          <a:r>
            <a:rPr lang="en-US" sz="1600" kern="1200" dirty="0"/>
            <a:t> distal</a:t>
          </a:r>
          <a:r>
            <a:rPr lang="en-US" sz="1600" kern="1200" baseline="0" dirty="0"/>
            <a:t> convoluted tubule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/>
            <a:t>and collecting duct</a:t>
          </a:r>
        </a:p>
      </dsp:txBody>
      <dsp:txXfrm>
        <a:off x="5653338" y="902350"/>
        <a:ext cx="2871949" cy="633545"/>
      </dsp:txXfrm>
    </dsp:sp>
    <dsp:sp modelId="{5948D281-06FC-469A-99D7-1178F1AEBB34}">
      <dsp:nvSpPr>
        <dsp:cNvPr id="0" name=""/>
        <dsp:cNvSpPr/>
      </dsp:nvSpPr>
      <dsp:spPr>
        <a:xfrm>
          <a:off x="5689178" y="1801985"/>
          <a:ext cx="1267090" cy="633545"/>
        </a:xfrm>
        <a:prstGeom prst="rect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alpha val="50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alpha val="50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alpha val="50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alpha val="50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Principal</a:t>
          </a:r>
          <a:r>
            <a:rPr lang="en-US" sz="1500" b="1" kern="1200" baseline="0"/>
            <a:t> cells</a:t>
          </a:r>
          <a:endParaRPr lang="en-US" sz="1500" b="1" kern="1200" dirty="0"/>
        </a:p>
      </dsp:txBody>
      <dsp:txXfrm>
        <a:off x="5689178" y="1801985"/>
        <a:ext cx="1267090" cy="633545"/>
      </dsp:txXfrm>
    </dsp:sp>
    <dsp:sp modelId="{069C6381-97C8-4665-A821-89A2B66E589B}">
      <dsp:nvSpPr>
        <dsp:cNvPr id="0" name=""/>
        <dsp:cNvSpPr/>
      </dsp:nvSpPr>
      <dsp:spPr>
        <a:xfrm>
          <a:off x="6005951" y="2701619"/>
          <a:ext cx="1267090" cy="633545"/>
        </a:xfrm>
        <a:prstGeom prst="rect">
          <a:avLst/>
        </a:prstGeom>
        <a:gradFill rotWithShape="0">
          <a:gsLst>
            <a:gs pos="0">
              <a:schemeClr val="accent1">
                <a:alpha val="30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alpha val="30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alpha val="30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alpha val="30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alpha val="30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alpha val="30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Na reabsorption (ENaC)</a:t>
          </a:r>
          <a:endParaRPr lang="en-US" sz="1500" kern="1200" dirty="0"/>
        </a:p>
      </dsp:txBody>
      <dsp:txXfrm>
        <a:off x="6005951" y="2701619"/>
        <a:ext cx="1267090" cy="633545"/>
      </dsp:txXfrm>
    </dsp:sp>
    <dsp:sp modelId="{1F34264A-EB08-4F40-ADD4-FE792286CEBB}">
      <dsp:nvSpPr>
        <dsp:cNvPr id="0" name=""/>
        <dsp:cNvSpPr/>
      </dsp:nvSpPr>
      <dsp:spPr>
        <a:xfrm>
          <a:off x="6005951" y="3601253"/>
          <a:ext cx="1267090" cy="633545"/>
        </a:xfrm>
        <a:prstGeom prst="rect">
          <a:avLst/>
        </a:prstGeom>
        <a:gradFill rotWithShape="0">
          <a:gsLst>
            <a:gs pos="0">
              <a:schemeClr val="accent1">
                <a:alpha val="30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alpha val="30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alpha val="30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alpha val="30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alpha val="30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alpha val="30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Water reabsorption (ADH)</a:t>
          </a:r>
          <a:endParaRPr lang="en-US" sz="1500" kern="1200" dirty="0"/>
        </a:p>
      </dsp:txBody>
      <dsp:txXfrm>
        <a:off x="6005951" y="3601253"/>
        <a:ext cx="1267090" cy="633545"/>
      </dsp:txXfrm>
    </dsp:sp>
    <dsp:sp modelId="{548B1B59-F4B8-4F2D-8105-E247E6BBFA13}">
      <dsp:nvSpPr>
        <dsp:cNvPr id="0" name=""/>
        <dsp:cNvSpPr/>
      </dsp:nvSpPr>
      <dsp:spPr>
        <a:xfrm>
          <a:off x="6005951" y="4500888"/>
          <a:ext cx="1267090" cy="633545"/>
        </a:xfrm>
        <a:prstGeom prst="rect">
          <a:avLst/>
        </a:prstGeom>
        <a:gradFill rotWithShape="0">
          <a:gsLst>
            <a:gs pos="0">
              <a:schemeClr val="accent1">
                <a:alpha val="30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alpha val="30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alpha val="30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alpha val="30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alpha val="30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alpha val="30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Secrete K</a:t>
          </a:r>
          <a:endParaRPr lang="en-US" sz="1500" kern="1200" dirty="0"/>
        </a:p>
      </dsp:txBody>
      <dsp:txXfrm>
        <a:off x="6005951" y="4500888"/>
        <a:ext cx="1267090" cy="633545"/>
      </dsp:txXfrm>
    </dsp:sp>
    <dsp:sp modelId="{3CB01F79-B5BE-4820-819E-C855A9E112FC}">
      <dsp:nvSpPr>
        <dsp:cNvPr id="0" name=""/>
        <dsp:cNvSpPr/>
      </dsp:nvSpPr>
      <dsp:spPr>
        <a:xfrm>
          <a:off x="7222358" y="1801985"/>
          <a:ext cx="1267090" cy="633545"/>
        </a:xfrm>
        <a:prstGeom prst="rect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alpha val="50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alpha val="50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alpha val="50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alpha val="50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Intercalated cells</a:t>
          </a:r>
          <a:endParaRPr lang="en-US" sz="1500" b="1" kern="1200" dirty="0"/>
        </a:p>
      </dsp:txBody>
      <dsp:txXfrm>
        <a:off x="7222358" y="1801985"/>
        <a:ext cx="1267090" cy="633545"/>
      </dsp:txXfrm>
    </dsp:sp>
    <dsp:sp modelId="{E2FAB618-910A-4033-8597-DE1FDD7FD312}">
      <dsp:nvSpPr>
        <dsp:cNvPr id="0" name=""/>
        <dsp:cNvSpPr/>
      </dsp:nvSpPr>
      <dsp:spPr>
        <a:xfrm>
          <a:off x="7539130" y="2701619"/>
          <a:ext cx="1267090" cy="633545"/>
        </a:xfrm>
        <a:prstGeom prst="rect">
          <a:avLst/>
        </a:prstGeom>
        <a:gradFill rotWithShape="0">
          <a:gsLst>
            <a:gs pos="0">
              <a:schemeClr val="accent1">
                <a:alpha val="30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alpha val="30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alpha val="30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alpha val="30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alpha val="30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alpha val="30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Secrete H and reabsorb</a:t>
          </a:r>
          <a:r>
            <a:rPr lang="en-US" sz="1500" kern="1200" baseline="0" dirty="0"/>
            <a:t> HCO3</a:t>
          </a:r>
          <a:endParaRPr lang="en-US" sz="1500" kern="1200" dirty="0"/>
        </a:p>
      </dsp:txBody>
      <dsp:txXfrm>
        <a:off x="7539130" y="2701619"/>
        <a:ext cx="1267090" cy="633545"/>
      </dsp:txXfrm>
    </dsp:sp>
    <dsp:sp modelId="{9B6345C9-86AD-4C61-9ECA-F75F900BECDD}">
      <dsp:nvSpPr>
        <dsp:cNvPr id="0" name=""/>
        <dsp:cNvSpPr/>
      </dsp:nvSpPr>
      <dsp:spPr>
        <a:xfrm>
          <a:off x="7539130" y="3601253"/>
          <a:ext cx="1267090" cy="633545"/>
        </a:xfrm>
        <a:prstGeom prst="rect">
          <a:avLst/>
        </a:prstGeom>
        <a:gradFill rotWithShape="0">
          <a:gsLst>
            <a:gs pos="0">
              <a:schemeClr val="accent1">
                <a:alpha val="30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alpha val="30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alpha val="30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alpha val="30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alpha val="30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alpha val="30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Reabsorb K (K/H pump)</a:t>
          </a:r>
          <a:endParaRPr lang="en-US" sz="1500" kern="1200" dirty="0"/>
        </a:p>
      </dsp:txBody>
      <dsp:txXfrm>
        <a:off x="7539130" y="3601253"/>
        <a:ext cx="1267090" cy="6335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A95C3-525D-4F91-BA2A-BE8EDE06AC10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05093-C804-447C-A940-865EF03396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063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7949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5898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3848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1797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39746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47695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55644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63594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587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28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840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US" altLang="x-none" sz="1100" dirty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4474C6B1-F85B-BA40-9E15-1D41FE3D73B8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7996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x-none" dirty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EA6C06D8-B722-5C44-B5F9-14E89ED35B40}" type="slidenum">
              <a:rPr lang="en-US" altLang="en-US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060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828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177" y="3886200"/>
            <a:ext cx="9141618" cy="990600"/>
          </a:xfrm>
        </p:spPr>
        <p:txBody>
          <a:bodyPr anchor="t" anchorCtr="0"/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177" y="5124453"/>
            <a:ext cx="9141618" cy="533400"/>
          </a:xfrm>
        </p:spPr>
        <p:txBody>
          <a:bodyPr/>
          <a:lstStyle>
            <a:lvl1pPr marL="0" indent="0" algn="r">
              <a:buNone/>
              <a:defRPr sz="2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507949" indent="0" algn="ctr">
              <a:buNone/>
            </a:lvl2pPr>
            <a:lvl3pPr marL="1015898" indent="0" algn="ctr">
              <a:buNone/>
            </a:lvl3pPr>
            <a:lvl4pPr marL="1523848" indent="0" algn="ctr">
              <a:buNone/>
            </a:lvl4pPr>
            <a:lvl5pPr marL="2031797" indent="0" algn="ctr">
              <a:buNone/>
            </a:lvl5pPr>
            <a:lvl6pPr marL="2539746" indent="0" algn="ctr">
              <a:buNone/>
            </a:lvl6pPr>
            <a:lvl7pPr marL="3047695" indent="0" algn="ctr">
              <a:buNone/>
            </a:lvl7pPr>
            <a:lvl8pPr marL="3555644" indent="0" algn="ctr">
              <a:buNone/>
            </a:lvl8pPr>
            <a:lvl9pPr marL="4063594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2195" y="6355080"/>
            <a:ext cx="3047207" cy="365760"/>
          </a:xfrm>
        </p:spPr>
        <p:txBody>
          <a:bodyPr/>
          <a:lstStyle>
            <a:lvl1pPr>
              <a:defRPr sz="1600"/>
            </a:lvl1pPr>
          </a:lstStyle>
          <a:p>
            <a:fld id="{0913F949-505C-49A5-A9BA-5C8AA7EAB769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3860" y="6355080"/>
            <a:ext cx="4631754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132" y="6355080"/>
            <a:ext cx="1625177" cy="365760"/>
          </a:xfrm>
        </p:spPr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206186" y="3648075"/>
            <a:ext cx="975106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218883" y="5048250"/>
            <a:ext cx="975106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206204" y="3648075"/>
            <a:ext cx="304721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218882" y="5048250"/>
            <a:ext cx="304721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0C720-DC12-44AE-9243-6BBE6FDA51AF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81"/>
            <a:ext cx="2742486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81"/>
            <a:ext cx="802431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B9B7-EBEF-46FE-9107-5EDE3947D553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2560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99A-4B87-4D69-A7AD-2135E617C58D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460" y="1219200"/>
            <a:ext cx="10969943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2971803"/>
            <a:ext cx="9141618" cy="1066800"/>
          </a:xfrm>
        </p:spPr>
        <p:txBody>
          <a:bodyPr anchor="t" anchorCtr="0"/>
          <a:lstStyle>
            <a:lvl1pPr algn="r">
              <a:buNone/>
              <a:defRPr sz="36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6753" y="4267200"/>
            <a:ext cx="9040045" cy="1143000"/>
          </a:xfrm>
        </p:spPr>
        <p:txBody>
          <a:bodyPr anchor="t" anchorCtr="0"/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2195" y="6355080"/>
            <a:ext cx="3047207" cy="365760"/>
          </a:xfrm>
        </p:spPr>
        <p:txBody>
          <a:bodyPr/>
          <a:lstStyle/>
          <a:p>
            <a:fld id="{13BCAABC-0083-4558-BD3E-E213F47F580C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3860" y="6355080"/>
            <a:ext cx="4631754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095" y="6355080"/>
            <a:ext cx="2027408" cy="365760"/>
          </a:xfrm>
        </p:spPr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18883" y="2819400"/>
            <a:ext cx="975106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218882" y="2819400"/>
            <a:ext cx="304721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228600"/>
            <a:ext cx="10969943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9BD8-F43F-4F4A-9712-C32578EEC8F8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442" y="1219200"/>
            <a:ext cx="5387461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4658" y="1216155"/>
            <a:ext cx="5387461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228600"/>
            <a:ext cx="10969943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60" y="1285875"/>
            <a:ext cx="5385514" cy="685800"/>
          </a:xfrm>
          <a:noFill/>
          <a:ln>
            <a:noFill/>
          </a:ln>
        </p:spPr>
        <p:txBody>
          <a:bodyPr lIns="101590" anchor="b" anchorCtr="0">
            <a:noAutofit/>
          </a:bodyPr>
          <a:lstStyle>
            <a:lvl1pPr marL="0" indent="0">
              <a:buNone/>
              <a:defRPr sz="2700" b="1">
                <a:solidFill>
                  <a:schemeClr val="accent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5990" y="1295400"/>
            <a:ext cx="5387630" cy="685800"/>
          </a:xfrm>
          <a:noFill/>
          <a:ln>
            <a:noFill/>
          </a:ln>
        </p:spPr>
        <p:txBody>
          <a:bodyPr lIns="101590" anchor="b" anchorCtr="0"/>
          <a:lstStyle>
            <a:lvl1pPr marL="0" indent="0">
              <a:buNone/>
              <a:defRPr sz="2700" b="1">
                <a:solidFill>
                  <a:schemeClr val="accent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BD9B-FB65-4512-B226-A267B89893CD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462" y="2133600"/>
            <a:ext cx="5383397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6004" y="2133600"/>
            <a:ext cx="5383397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228600"/>
            <a:ext cx="10969943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513D-2C2F-481B-B49D-4ED5F0B98A06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0A81-C7E1-4C84-AA25-9616F335CBC3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25" y="304800"/>
            <a:ext cx="3351927" cy="838200"/>
          </a:xfrm>
        </p:spPr>
        <p:txBody>
          <a:bodyPr anchor="b" anchorCtr="0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0625" y="1219213"/>
            <a:ext cx="3351927" cy="4843463"/>
          </a:xfrm>
        </p:spPr>
        <p:txBody>
          <a:bodyPr/>
          <a:lstStyle>
            <a:lvl1pPr marL="0" indent="0">
              <a:lnSpc>
                <a:spcPts val="2444"/>
              </a:lnSpc>
              <a:spcAft>
                <a:spcPts val="1111"/>
              </a:spcAft>
              <a:buNone/>
              <a:defRPr sz="1800">
                <a:solidFill>
                  <a:schemeClr val="tx2"/>
                </a:solidFill>
              </a:defRPr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FFE9B-C467-4500-911F-EB066E6458F3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17889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294" y="304803"/>
            <a:ext cx="7618016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500856"/>
            <a:ext cx="10969943" cy="674688"/>
          </a:xfrm>
          <a:ln>
            <a:solidFill>
              <a:schemeClr val="accent1"/>
            </a:solidFill>
          </a:ln>
        </p:spPr>
        <p:txBody>
          <a:bodyPr lIns="304770" anchor="ctr"/>
          <a:lstStyle>
            <a:lvl1pPr algn="r">
              <a:buNone/>
              <a:defRPr sz="22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60" y="1905000"/>
            <a:ext cx="10969943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67"/>
              </a:spcBef>
              <a:buNone/>
              <a:defRPr sz="36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60" y="1219200"/>
            <a:ext cx="10969943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292B-EAD1-4F54-95E3-BE47A2A44626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9460" y="500856"/>
            <a:ext cx="243777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460" y="152400"/>
            <a:ext cx="10969943" cy="990600"/>
          </a:xfrm>
          <a:prstGeom prst="rect">
            <a:avLst/>
          </a:prstGeom>
        </p:spPr>
        <p:txBody>
          <a:bodyPr vert="horz" lIns="101590" tIns="50795" rIns="101590" bIns="50795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460" y="1219200"/>
            <a:ext cx="10969943" cy="4910328"/>
          </a:xfrm>
          <a:prstGeom prst="rect">
            <a:avLst/>
          </a:prstGeom>
        </p:spPr>
        <p:txBody>
          <a:bodyPr vert="horz" lIns="101590" tIns="50795" rIns="101590" bIns="50795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2195" y="6356350"/>
            <a:ext cx="3051269" cy="365760"/>
          </a:xfrm>
          <a:prstGeom prst="rect">
            <a:avLst/>
          </a:prstGeom>
        </p:spPr>
        <p:txBody>
          <a:bodyPr vert="horz" lIns="101590" tIns="50795" rIns="101590" bIns="50795"/>
          <a:lstStyle>
            <a:lvl1pPr algn="l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fld id="{F8F8016E-CF0A-4A5A-B6EA-F667F63DFDEA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3876" y="6356350"/>
            <a:ext cx="4672382" cy="365760"/>
          </a:xfrm>
          <a:prstGeom prst="rect">
            <a:avLst/>
          </a:prstGeom>
        </p:spPr>
        <p:txBody>
          <a:bodyPr vert="horz" lIns="101590" tIns="50795" rIns="101590" bIns="50795"/>
          <a:lstStyle>
            <a:lvl1pPr algn="r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669" y="6356350"/>
            <a:ext cx="2640913" cy="365760"/>
          </a:xfrm>
          <a:prstGeom prst="rect">
            <a:avLst/>
          </a:prstGeom>
        </p:spPr>
        <p:txBody>
          <a:bodyPr vert="horz" lIns="101590" tIns="50795" rIns="101590" bIns="50795"/>
          <a:lstStyle>
            <a:lvl1pPr algn="l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460" y="1143000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4770" indent="-304770" algn="l" rtl="0" eaLnBrk="1" latinLnBrk="0" hangingPunct="1">
        <a:spcBef>
          <a:spcPts val="667"/>
        </a:spcBef>
        <a:buClr>
          <a:schemeClr val="accent1"/>
        </a:buClr>
        <a:buSzPct val="76000"/>
        <a:buFont typeface="Wingdings 3"/>
        <a:buChar char="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indent="-304770" algn="l" rtl="0" eaLnBrk="1" latinLnBrk="0" hangingPunct="1">
        <a:spcBef>
          <a:spcPts val="556"/>
        </a:spcBef>
        <a:buClr>
          <a:schemeClr val="accent2"/>
        </a:buClr>
        <a:buSzPct val="76000"/>
        <a:buFont typeface="Wingdings 3"/>
        <a:buChar char="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14309" indent="-253975" algn="l" rtl="0" eaLnBrk="1" latinLnBrk="0" hangingPunct="1">
        <a:spcBef>
          <a:spcPts val="556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078" indent="-253975" algn="l" rtl="0" eaLnBrk="1" latinLnBrk="0" hangingPunct="1">
        <a:spcBef>
          <a:spcPts val="444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48" indent="-253975" algn="l" rtl="0" eaLnBrk="1" latinLnBrk="0" hangingPunct="1">
        <a:spcBef>
          <a:spcPts val="333"/>
        </a:spcBef>
        <a:buClr>
          <a:schemeClr val="accent2"/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617" indent="-203180" algn="l" rtl="0" eaLnBrk="1" latinLnBrk="0" hangingPunct="1">
        <a:spcBef>
          <a:spcPts val="333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2031797" indent="-203180" algn="l" rtl="0" eaLnBrk="1" latinLnBrk="0" hangingPunct="1">
        <a:spcBef>
          <a:spcPts val="333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234976" indent="-203180" algn="l" rtl="0" eaLnBrk="1" latinLnBrk="0" hangingPunct="1">
        <a:spcBef>
          <a:spcPts val="333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438156" indent="-203180" algn="l" rtl="0" eaLnBrk="1" latinLnBrk="0" hangingPunct="1">
        <a:spcBef>
          <a:spcPts val="333"/>
        </a:spcBef>
        <a:buClr>
          <a:srgbClr val="9FB8CD"/>
        </a:buClr>
        <a:buSzPct val="75000"/>
        <a:buFont typeface="Wingdings 3"/>
        <a:buChar char=""/>
        <a:defRPr kumimoji="0" lang="en-US" sz="13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79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58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238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317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397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476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556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635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Physiology436@gmail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document/d/1LoawAdvXBg92MWvPPuFp3LEG0jDWJYd6_cMBV_9aNww/edi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1026" y="1916832"/>
            <a:ext cx="7770376" cy="1470025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Renal Transport Process 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2:Tubular Secretion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0335" y="5183474"/>
            <a:ext cx="7481067" cy="720080"/>
          </a:xfrm>
        </p:spPr>
        <p:txBody>
          <a:bodyPr>
            <a:normAutofit/>
          </a:bodyPr>
          <a:lstStyle/>
          <a:p>
            <a:pPr algn="ctr"/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Physiology Team 436 – Renal Block Lecture 6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710919" y="3212976"/>
            <a:ext cx="6982957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C:\Users\user\AppData\Local\Microsoft\Windows\INetCache\IE\K75KFYI6\IMG_70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31" y="364439"/>
            <a:ext cx="1655753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31079" y="3617729"/>
            <a:ext cx="64790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63"/>
            <a:r>
              <a:rPr lang="en-US" sz="1600" dirty="0">
                <a:solidFill>
                  <a:srgbClr val="FF0000"/>
                </a:solidFill>
              </a:rPr>
              <a:t>Red: very important.</a:t>
            </a:r>
          </a:p>
          <a:p>
            <a:pPr defTabSz="914363"/>
            <a:r>
              <a:rPr lang="en-US" sz="1600" dirty="0">
                <a:solidFill>
                  <a:srgbClr val="DDE9EC">
                    <a:lumMod val="50000"/>
                  </a:srgbClr>
                </a:solidFill>
              </a:rPr>
              <a:t>Green:  Doctor’s notes.</a:t>
            </a:r>
          </a:p>
          <a:p>
            <a:pPr defTabSz="914363"/>
            <a:r>
              <a:rPr lang="en-US" sz="1600" dirty="0">
                <a:solidFill>
                  <a:srgbClr val="C76B9B"/>
                </a:solidFill>
              </a:rPr>
              <a:t>Pink:  formulas. </a:t>
            </a:r>
            <a:endParaRPr lang="en-US" sz="1600" dirty="0">
              <a:solidFill>
                <a:srgbClr val="DDE9EC">
                  <a:lumMod val="50000"/>
                </a:srgbClr>
              </a:solidFill>
            </a:endParaRPr>
          </a:p>
          <a:p>
            <a:pPr defTabSz="914363"/>
            <a:r>
              <a:rPr lang="en-US" sz="1600" dirty="0">
                <a:solidFill>
                  <a:srgbClr val="FADA7A">
                    <a:lumMod val="75000"/>
                  </a:srgbClr>
                </a:solidFill>
              </a:rPr>
              <a:t>Yellow:  numbers.</a:t>
            </a:r>
          </a:p>
          <a:p>
            <a:pPr defTabSz="914363"/>
            <a:r>
              <a:rPr lang="en-US" sz="1600" dirty="0">
                <a:solidFill>
                  <a:prstClr val="white">
                    <a:lumMod val="65000"/>
                  </a:prstClr>
                </a:solidFill>
              </a:rPr>
              <a:t>Gray: notes and explanation.</a:t>
            </a:r>
          </a:p>
        </p:txBody>
      </p:sp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954" y="364440"/>
            <a:ext cx="1795082" cy="1099403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1</a:t>
            </a:fld>
            <a:endParaRPr lang="en-US" dirty="0">
              <a:solidFill>
                <a:srgbClr val="46465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52" y="1936081"/>
            <a:ext cx="1583709" cy="12976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11157" r="11157"/>
          <a:stretch/>
        </p:blipFill>
        <p:spPr>
          <a:xfrm>
            <a:off x="9915954" y="1675808"/>
            <a:ext cx="1795083" cy="16091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02727" y="6400800"/>
            <a:ext cx="7840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For further understanding please check our “Extra Notes” file which contains extra explanation from reference books.</a:t>
            </a:r>
          </a:p>
        </p:txBody>
      </p:sp>
    </p:spTree>
    <p:extLst>
      <p:ext uri="{BB962C8B-B14F-4D97-AF65-F5344CB8AC3E}">
        <p14:creationId xmlns:p14="http://schemas.microsoft.com/office/powerpoint/2010/main" val="1709893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756" y="1352388"/>
            <a:ext cx="5400600" cy="4754562"/>
          </a:xfrm>
        </p:spPr>
        <p:txBody>
          <a:bodyPr>
            <a:noAutofit/>
          </a:bodyPr>
          <a:lstStyle/>
          <a:p>
            <a:pPr marL="514350" indent="-514350">
              <a:buFontTx/>
              <a:buAutoNum type="arabicPeriod"/>
            </a:pPr>
            <a:r>
              <a:rPr lang="en-GB" altLang="en-US" sz="2000" dirty="0"/>
              <a:t>GFR: when increased causes an increase in filtration of Na which sensitise the macula </a:t>
            </a:r>
            <a:r>
              <a:rPr lang="en-GB" altLang="en-US" sz="2000" dirty="0" err="1"/>
              <a:t>densa</a:t>
            </a:r>
            <a:r>
              <a:rPr lang="en-GB" altLang="en-US" sz="2000" dirty="0"/>
              <a:t>.</a:t>
            </a:r>
          </a:p>
          <a:p>
            <a:pPr marL="514350" indent="-514350">
              <a:buFontTx/>
              <a:buAutoNum type="arabicPeriod"/>
            </a:pPr>
            <a:r>
              <a:rPr lang="en-GB" altLang="en-US" sz="2000" dirty="0"/>
              <a:t>Aldosterone.</a:t>
            </a:r>
          </a:p>
          <a:p>
            <a:pPr marL="514350" indent="-514350">
              <a:buFontTx/>
              <a:buAutoNum type="arabicPeriod"/>
            </a:pPr>
            <a:r>
              <a:rPr lang="en-GB" altLang="en-US" sz="2000" dirty="0" err="1"/>
              <a:t>Estrogen</a:t>
            </a:r>
            <a:r>
              <a:rPr lang="en-GB" altLang="en-US" sz="2000" dirty="0"/>
              <a:t>: Increase reabsorption of Na and decrease Na excretion.</a:t>
            </a:r>
          </a:p>
          <a:p>
            <a:pPr marL="514350" indent="-514350">
              <a:buFontTx/>
              <a:buAutoNum type="arabicPeriod"/>
            </a:pPr>
            <a:r>
              <a:rPr lang="en-GB" altLang="en-US" sz="2000" dirty="0"/>
              <a:t>Natriuretic hormone.</a:t>
            </a:r>
          </a:p>
          <a:p>
            <a:pPr marL="514350" indent="-514350">
              <a:buFontTx/>
              <a:buAutoNum type="arabicPeriod"/>
            </a:pPr>
            <a:r>
              <a:rPr lang="en-GB" altLang="en-US" sz="2000" dirty="0"/>
              <a:t>Osmotic diuresis (Increase Glucose, Mannitol and Urea) increase their conc. In the filtered load then causes a decrease in water reabsorption and Na.</a:t>
            </a:r>
          </a:p>
          <a:p>
            <a:pPr marL="514350" indent="-514350">
              <a:buFontTx/>
              <a:buAutoNum type="arabicPeriod"/>
            </a:pPr>
            <a:r>
              <a:rPr lang="en-GB" altLang="en-US" sz="2000" dirty="0"/>
              <a:t>Diuretic Drugs (Lasix)</a:t>
            </a:r>
          </a:p>
          <a:p>
            <a:pPr marL="514350" indent="-514350">
              <a:buFontTx/>
              <a:buAutoNum type="arabicPeriod"/>
            </a:pPr>
            <a:r>
              <a:rPr lang="en-GB" altLang="en-US" sz="2000" dirty="0"/>
              <a:t>Poorly reabsorbed anions causes retention of equal amount of Na.</a:t>
            </a:r>
          </a:p>
          <a:p>
            <a:pPr marL="514350" indent="-514350">
              <a:buFontTx/>
              <a:buAutoNum type="arabicPeriod"/>
            </a:pPr>
            <a:endParaRPr lang="en-GB" altLang="en-US" sz="2000" dirty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90A941-DFFC-7C4D-8ED4-492FF2CE927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4" name="Rectangle 3"/>
          <p:cNvSpPr/>
          <p:nvPr/>
        </p:nvSpPr>
        <p:spPr>
          <a:xfrm>
            <a:off x="5806380" y="1559293"/>
            <a:ext cx="5832648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x-none" sz="1600" dirty="0">
                <a:solidFill>
                  <a:srgbClr val="DDE9EC">
                    <a:lumMod val="50000"/>
                  </a:srgbClr>
                </a:solidFill>
              </a:rPr>
              <a:t>1- More GFR &gt; more </a:t>
            </a:r>
            <a:r>
              <a:rPr lang="en-US" altLang="x-none" sz="1600" dirty="0" err="1">
                <a:solidFill>
                  <a:srgbClr val="DDE9EC">
                    <a:lumMod val="50000"/>
                  </a:srgbClr>
                </a:solidFill>
              </a:rPr>
              <a:t>filteration</a:t>
            </a:r>
            <a:r>
              <a:rPr lang="en-US" altLang="x-none" sz="1600" dirty="0">
                <a:solidFill>
                  <a:srgbClr val="DDE9EC">
                    <a:lumMod val="50000"/>
                  </a:srgbClr>
                </a:solidFill>
              </a:rPr>
              <a:t> &gt;  more excretion</a:t>
            </a:r>
          </a:p>
          <a:p>
            <a:pPr>
              <a:lnSpc>
                <a:spcPct val="90000"/>
              </a:lnSpc>
            </a:pPr>
            <a:r>
              <a:rPr lang="en-US" altLang="x-none" sz="1600" dirty="0">
                <a:solidFill>
                  <a:srgbClr val="DDE9EC">
                    <a:lumMod val="50000"/>
                  </a:srgbClr>
                </a:solidFill>
              </a:rPr>
              <a:t> less GFR &gt; less </a:t>
            </a:r>
            <a:r>
              <a:rPr lang="en-US" altLang="x-none" sz="1600" dirty="0" err="1">
                <a:solidFill>
                  <a:srgbClr val="DDE9EC">
                    <a:lumMod val="50000"/>
                  </a:srgbClr>
                </a:solidFill>
              </a:rPr>
              <a:t>filteration</a:t>
            </a:r>
            <a:r>
              <a:rPr lang="en-US" altLang="x-none" sz="1600" dirty="0">
                <a:solidFill>
                  <a:srgbClr val="DDE9EC">
                    <a:lumMod val="50000"/>
                  </a:srgbClr>
                </a:solidFill>
              </a:rPr>
              <a:t> &gt; more reabsorption </a:t>
            </a:r>
          </a:p>
          <a:p>
            <a:pPr>
              <a:lnSpc>
                <a:spcPct val="90000"/>
              </a:lnSpc>
            </a:pPr>
            <a:endParaRPr lang="en-US" altLang="x-none" sz="1600" dirty="0">
              <a:solidFill>
                <a:srgbClr val="DDE9EC">
                  <a:lumMod val="50000"/>
                </a:srgbClr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x-none" sz="1600" dirty="0">
                <a:solidFill>
                  <a:srgbClr val="DDE9EC">
                    <a:lumMod val="50000"/>
                  </a:srgbClr>
                </a:solidFill>
              </a:rPr>
              <a:t>2- </a:t>
            </a:r>
            <a:r>
              <a:rPr lang="en-US" altLang="x-none" sz="1600" dirty="0" err="1">
                <a:solidFill>
                  <a:srgbClr val="DDE9EC">
                    <a:lumMod val="50000"/>
                  </a:srgbClr>
                </a:solidFill>
              </a:rPr>
              <a:t>Aldesterone</a:t>
            </a:r>
            <a:r>
              <a:rPr lang="en-US" altLang="x-none" sz="1600" dirty="0">
                <a:solidFill>
                  <a:srgbClr val="DDE9EC">
                    <a:lumMod val="50000"/>
                  </a:srgbClr>
                </a:solidFill>
              </a:rPr>
              <a:t> secreted by adrenal gland in zona glomerulosa </a:t>
            </a:r>
          </a:p>
          <a:p>
            <a:pPr>
              <a:lnSpc>
                <a:spcPct val="90000"/>
              </a:lnSpc>
            </a:pPr>
            <a:r>
              <a:rPr lang="en-US" altLang="x-none" sz="1600" dirty="0">
                <a:solidFill>
                  <a:srgbClr val="DDE9EC">
                    <a:lumMod val="50000"/>
                  </a:srgbClr>
                </a:solidFill>
              </a:rPr>
              <a:t>Functions: Sodium/water retention and Potassium secretion </a:t>
            </a:r>
          </a:p>
          <a:p>
            <a:pPr>
              <a:lnSpc>
                <a:spcPct val="90000"/>
              </a:lnSpc>
            </a:pPr>
            <a:endParaRPr lang="en-US" altLang="x-none" sz="1600" dirty="0">
              <a:solidFill>
                <a:srgbClr val="DDE9EC">
                  <a:lumMod val="50000"/>
                </a:srgbClr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x-none" sz="1600" dirty="0">
                <a:solidFill>
                  <a:srgbClr val="DDE9EC">
                    <a:lumMod val="50000"/>
                  </a:srgbClr>
                </a:solidFill>
              </a:rPr>
              <a:t>3-Estrogen: Why is there edema in pregnancy &gt; elevated estrogen &gt; increase reabsorption of Na </a:t>
            </a:r>
          </a:p>
          <a:p>
            <a:pPr>
              <a:lnSpc>
                <a:spcPct val="90000"/>
              </a:lnSpc>
            </a:pPr>
            <a:endParaRPr lang="en-US" altLang="x-none" sz="1600" dirty="0">
              <a:solidFill>
                <a:srgbClr val="DDE9EC">
                  <a:lumMod val="50000"/>
                </a:srgbClr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x-none" sz="1600" dirty="0">
                <a:solidFill>
                  <a:srgbClr val="DDE9EC">
                    <a:lumMod val="50000"/>
                  </a:srgbClr>
                </a:solidFill>
              </a:rPr>
              <a:t>4- ANP’s functions are opposite to aldosterone; sodium/water excretion  and potassium reabsorption </a:t>
            </a:r>
          </a:p>
          <a:p>
            <a:pPr>
              <a:lnSpc>
                <a:spcPct val="90000"/>
              </a:lnSpc>
            </a:pPr>
            <a:endParaRPr lang="en-US" altLang="x-none" sz="1600" dirty="0">
              <a:solidFill>
                <a:srgbClr val="DDE9EC">
                  <a:lumMod val="50000"/>
                </a:srgbClr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x-none" sz="1600" dirty="0">
                <a:solidFill>
                  <a:srgbClr val="DDE9EC">
                    <a:lumMod val="50000"/>
                  </a:srgbClr>
                </a:solidFill>
              </a:rPr>
              <a:t>5- Osmotic diuresis: increase </a:t>
            </a:r>
            <a:r>
              <a:rPr lang="en-US" altLang="x-none" sz="1600" dirty="0" err="1">
                <a:solidFill>
                  <a:srgbClr val="DDE9EC">
                    <a:lumMod val="50000"/>
                  </a:srgbClr>
                </a:solidFill>
              </a:rPr>
              <a:t>osmolalrity</a:t>
            </a:r>
            <a:r>
              <a:rPr lang="en-US" altLang="x-none" sz="1600" dirty="0">
                <a:solidFill>
                  <a:srgbClr val="DDE9EC">
                    <a:lumMod val="50000"/>
                  </a:srgbClr>
                </a:solidFill>
              </a:rPr>
              <a:t> of tubules &gt; so they pull water with them ( negative effect on reabsorption ) </a:t>
            </a:r>
          </a:p>
          <a:p>
            <a:pPr>
              <a:lnSpc>
                <a:spcPct val="90000"/>
              </a:lnSpc>
            </a:pPr>
            <a:endParaRPr lang="en-US" altLang="x-none" sz="1600" dirty="0">
              <a:solidFill>
                <a:srgbClr val="DDE9EC">
                  <a:lumMod val="50000"/>
                </a:srgbClr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x-none" sz="1600" dirty="0">
                <a:solidFill>
                  <a:srgbClr val="DDE9EC">
                    <a:lumMod val="50000"/>
                  </a:srgbClr>
                </a:solidFill>
              </a:rPr>
              <a:t>6- Lasix = furosemide </a:t>
            </a:r>
            <a:endParaRPr lang="ar-SA" altLang="x-none" sz="1600" dirty="0">
              <a:solidFill>
                <a:srgbClr val="DDE9EC">
                  <a:lumMod val="50000"/>
                </a:srgbClr>
              </a:solidFill>
            </a:endParaRPr>
          </a:p>
          <a:p>
            <a:pPr>
              <a:lnSpc>
                <a:spcPct val="90000"/>
              </a:lnSpc>
            </a:pPr>
            <a:endParaRPr lang="ar-SA" altLang="x-none" sz="1600" dirty="0">
              <a:solidFill>
                <a:srgbClr val="DDE9EC">
                  <a:lumMod val="50000"/>
                </a:srgbClr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x-none" sz="1600" dirty="0">
                <a:solidFill>
                  <a:srgbClr val="DDE9EC">
                    <a:lumMod val="50000"/>
                  </a:srgbClr>
                </a:solidFill>
              </a:rPr>
              <a:t>7- Anions negatively charged, so Na will be attracted to these anions in the tubules and won’t be reabsorbed</a:t>
            </a:r>
          </a:p>
        </p:txBody>
      </p:sp>
      <p:sp>
        <p:nvSpPr>
          <p:cNvPr id="5" name="Rectangle 4"/>
          <p:cNvSpPr/>
          <p:nvPr/>
        </p:nvSpPr>
        <p:spPr>
          <a:xfrm>
            <a:off x="621804" y="477013"/>
            <a:ext cx="68307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Factors</a:t>
            </a:r>
            <a:r>
              <a:rPr lang="en-GB"/>
              <a:t> </a:t>
            </a:r>
            <a:r>
              <a:rPr lang="en-GB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</a:t>
            </a:r>
            <a:r>
              <a:rPr lang="en-GB" sz="3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ffecting</a:t>
            </a:r>
            <a:r>
              <a:rPr lang="en-GB"/>
              <a:t> </a:t>
            </a:r>
            <a:r>
              <a:rPr lang="en-GB" sz="3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GB"/>
              <a:t> </a:t>
            </a:r>
            <a:r>
              <a:rPr lang="en-GB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</a:t>
            </a:r>
            <a:r>
              <a:rPr lang="en-GB" sz="3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eabsorption</a:t>
            </a:r>
            <a:endParaRPr lang="en-US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20444" y="1369752"/>
            <a:ext cx="5832648" cy="473719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740553" y="1116"/>
            <a:ext cx="2448272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u="sng" dirty="0"/>
              <a:t>ONLY IN MALES’ SLIDES </a:t>
            </a:r>
          </a:p>
        </p:txBody>
      </p:sp>
    </p:spTree>
    <p:extLst>
      <p:ext uri="{BB962C8B-B14F-4D97-AF65-F5344CB8AC3E}">
        <p14:creationId xmlns:p14="http://schemas.microsoft.com/office/powerpoint/2010/main" val="93968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Transport of potassium K+</a:t>
            </a:r>
            <a:endParaRPr lang="en-US" dirty="0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1"/>
          </p:nvPr>
        </p:nvSpPr>
        <p:spPr>
          <a:xfrm>
            <a:off x="471616" y="1290273"/>
            <a:ext cx="5124912" cy="4226024"/>
          </a:xfrm>
          <a:solidFill>
            <a:schemeClr val="accent2">
              <a:alpha val="9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2000" dirty="0">
                <a:cs typeface="Gill Sans MT"/>
              </a:rPr>
              <a:t>Most abundant </a:t>
            </a:r>
            <a:r>
              <a:rPr lang="en-US" sz="2000" dirty="0" err="1">
                <a:cs typeface="Gill Sans MT"/>
              </a:rPr>
              <a:t>cation</a:t>
            </a:r>
            <a:r>
              <a:rPr lang="en-US" sz="2000" dirty="0">
                <a:cs typeface="Gill Sans MT"/>
              </a:rPr>
              <a:t> </a:t>
            </a:r>
            <a:r>
              <a:rPr lang="en-US" sz="1600" dirty="0">
                <a:solidFill>
                  <a:srgbClr val="DDE9EC">
                    <a:lumMod val="50000"/>
                  </a:srgbClr>
                </a:solidFill>
              </a:rPr>
              <a:t>(+)</a:t>
            </a:r>
            <a:r>
              <a:rPr lang="en-US" sz="2000" dirty="0">
                <a:cs typeface="Gill Sans MT"/>
              </a:rPr>
              <a:t> in the body</a:t>
            </a:r>
          </a:p>
          <a:p>
            <a:r>
              <a:rPr lang="en-US" sz="2000" dirty="0">
                <a:solidFill>
                  <a:schemeClr val="accent4">
                    <a:lumMod val="75000"/>
                  </a:schemeClr>
                </a:solidFill>
                <a:cs typeface="Gill Sans MT"/>
              </a:rPr>
              <a:t>98% </a:t>
            </a:r>
            <a:r>
              <a:rPr lang="en-US" sz="2000" dirty="0">
                <a:cs typeface="Gill Sans MT"/>
              </a:rPr>
              <a:t>is </a:t>
            </a:r>
            <a:r>
              <a:rPr lang="en-US" sz="2000" u="sng" dirty="0">
                <a:cs typeface="Gill Sans MT"/>
              </a:rPr>
              <a:t>intracellular</a:t>
            </a:r>
            <a:r>
              <a:rPr lang="en-US" sz="2000" dirty="0">
                <a:cs typeface="Gill Sans MT"/>
              </a:rPr>
              <a:t> [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cs typeface="Gill Sans MT"/>
              </a:rPr>
              <a:t>150</a:t>
            </a:r>
            <a:r>
              <a:rPr lang="en-US" sz="2000" dirty="0">
                <a:cs typeface="Gill Sans MT"/>
              </a:rPr>
              <a:t>mM]</a:t>
            </a:r>
          </a:p>
          <a:p>
            <a:pPr marL="0" indent="0">
              <a:buNone/>
            </a:pPr>
            <a:r>
              <a:rPr lang="en-US" sz="2000" dirty="0">
                <a:cs typeface="Gill Sans MT"/>
              </a:rPr>
              <a:t>Regulates intracellular function such as Cell volume, Acid/base status, </a:t>
            </a:r>
          </a:p>
          <a:p>
            <a:pPr marL="0" indent="0">
              <a:buNone/>
            </a:pPr>
            <a:r>
              <a:rPr lang="en-US" sz="2000" dirty="0">
                <a:cs typeface="Gill Sans MT"/>
              </a:rPr>
              <a:t>cell growth &amp; division</a:t>
            </a:r>
          </a:p>
          <a:p>
            <a:r>
              <a:rPr lang="en-US" sz="2000" dirty="0">
                <a:solidFill>
                  <a:schemeClr val="accent4">
                    <a:lumMod val="75000"/>
                  </a:schemeClr>
                </a:solidFill>
                <a:cs typeface="Gill Sans MT"/>
              </a:rPr>
              <a:t>3,500-4,000</a:t>
            </a:r>
            <a:r>
              <a:rPr lang="en-US" sz="2000" dirty="0">
                <a:cs typeface="Gill Sans MT"/>
              </a:rPr>
              <a:t> </a:t>
            </a:r>
            <a:r>
              <a:rPr lang="en-US" sz="2000" dirty="0" err="1">
                <a:cs typeface="Gill Sans MT"/>
              </a:rPr>
              <a:t>mmol</a:t>
            </a:r>
            <a:r>
              <a:rPr lang="en-US" sz="2000" dirty="0">
                <a:cs typeface="Gill Sans MT"/>
              </a:rPr>
              <a:t> in blood.</a:t>
            </a:r>
            <a:r>
              <a:rPr lang="en-US" sz="2000" dirty="0">
                <a:solidFill>
                  <a:srgbClr val="DDE9EC">
                    <a:lumMod val="50000"/>
                  </a:srgbClr>
                </a:solidFill>
              </a:rPr>
              <a:t> </a:t>
            </a:r>
            <a:r>
              <a:rPr lang="ar-SA" sz="1800" dirty="0">
                <a:solidFill>
                  <a:srgbClr val="DDE9EC">
                    <a:lumMod val="50000"/>
                  </a:srgbClr>
                </a:solidFill>
              </a:rPr>
              <a:t>قليل ولازم يظل قليل ولا أدى الى اعراض خطيرة مميته منها </a:t>
            </a:r>
            <a:r>
              <a:rPr lang="ar-SA" sz="1800" dirty="0" err="1">
                <a:solidFill>
                  <a:srgbClr val="DDE9EC">
                    <a:lumMod val="50000"/>
                  </a:srgbClr>
                </a:solidFill>
              </a:rPr>
              <a:t>اريثميا</a:t>
            </a:r>
            <a:endParaRPr lang="en-US" sz="2000" dirty="0">
              <a:cs typeface="Gill Sans MT"/>
            </a:endParaRPr>
          </a:p>
          <a:p>
            <a:pPr marL="0" indent="0">
              <a:buNone/>
            </a:pPr>
            <a:endParaRPr lang="en-US" sz="2000" dirty="0">
              <a:cs typeface="Gill Sans MT"/>
            </a:endParaRPr>
          </a:p>
          <a:p>
            <a:r>
              <a:rPr lang="en-US" sz="2000" dirty="0">
                <a:solidFill>
                  <a:schemeClr val="accent4">
                    <a:lumMod val="75000"/>
                  </a:schemeClr>
                </a:solidFill>
                <a:cs typeface="Gill Sans MT"/>
              </a:rPr>
              <a:t>2 %</a:t>
            </a:r>
            <a:r>
              <a:rPr lang="en-US" sz="2000" dirty="0">
                <a:cs typeface="Gill Sans MT"/>
              </a:rPr>
              <a:t> K </a:t>
            </a:r>
            <a:r>
              <a:rPr lang="en-US" sz="2000" u="sng" dirty="0">
                <a:cs typeface="Gill Sans MT"/>
              </a:rPr>
              <a:t>extra-cellular</a:t>
            </a:r>
            <a:r>
              <a:rPr lang="en-US" sz="2000" dirty="0">
                <a:cs typeface="Gill Sans MT"/>
              </a:rPr>
              <a:t> [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cs typeface="Gill Sans MT"/>
              </a:rPr>
              <a:t>3.5-5</a:t>
            </a:r>
            <a:r>
              <a:rPr lang="en-US" sz="2000" dirty="0">
                <a:cs typeface="Gill Sans MT"/>
              </a:rPr>
              <a:t>mM]</a:t>
            </a:r>
          </a:p>
          <a:p>
            <a:pPr marL="0" indent="0">
              <a:buNone/>
            </a:pPr>
            <a:r>
              <a:rPr lang="en-US" sz="2000" dirty="0">
                <a:cs typeface="Gill Sans MT"/>
              </a:rPr>
              <a:t>This regulates membrane potentials in excitable cells and diffusion</a:t>
            </a:r>
          </a:p>
          <a:p>
            <a:pPr marL="0" indent="0">
              <a:buNone/>
            </a:pPr>
            <a:r>
              <a:rPr lang="en-US" sz="2000" dirty="0">
                <a:cs typeface="Gill Sans MT"/>
              </a:rPr>
              <a:t>potentials in transporting epithelia.</a:t>
            </a:r>
          </a:p>
          <a:p>
            <a:pPr marL="0" indent="0">
              <a:buNone/>
            </a:pPr>
            <a:endParaRPr lang="en-US" sz="2000" dirty="0">
              <a:cs typeface="Gill Sans MT"/>
            </a:endParaRPr>
          </a:p>
          <a:p>
            <a:endParaRPr lang="en-US" dirty="0"/>
          </a:p>
        </p:txBody>
      </p:sp>
      <p:grpSp>
        <p:nvGrpSpPr>
          <p:cNvPr id="7" name="Group 3"/>
          <p:cNvGrpSpPr/>
          <p:nvPr/>
        </p:nvGrpSpPr>
        <p:grpSpPr>
          <a:xfrm>
            <a:off x="5950396" y="1274967"/>
            <a:ext cx="6157196" cy="5081383"/>
            <a:chOff x="5969692" y="996812"/>
            <a:chExt cx="5443236" cy="5081383"/>
          </a:xfrm>
        </p:grpSpPr>
        <p:sp>
          <p:nvSpPr>
            <p:cNvPr id="8" name="Freeform 5"/>
            <p:cNvSpPr/>
            <p:nvPr/>
          </p:nvSpPr>
          <p:spPr>
            <a:xfrm>
              <a:off x="5981604" y="996812"/>
              <a:ext cx="5431324" cy="547547"/>
            </a:xfrm>
            <a:custGeom>
              <a:avLst/>
              <a:gdLst>
                <a:gd name="connsiteX0" fmla="*/ 0 w 5431324"/>
                <a:gd name="connsiteY0" fmla="*/ 54755 h 547547"/>
                <a:gd name="connsiteX1" fmla="*/ 54755 w 5431324"/>
                <a:gd name="connsiteY1" fmla="*/ 0 h 547547"/>
                <a:gd name="connsiteX2" fmla="*/ 5376569 w 5431324"/>
                <a:gd name="connsiteY2" fmla="*/ 0 h 547547"/>
                <a:gd name="connsiteX3" fmla="*/ 5431324 w 5431324"/>
                <a:gd name="connsiteY3" fmla="*/ 54755 h 547547"/>
                <a:gd name="connsiteX4" fmla="*/ 5431324 w 5431324"/>
                <a:gd name="connsiteY4" fmla="*/ 492792 h 547547"/>
                <a:gd name="connsiteX5" fmla="*/ 5376569 w 5431324"/>
                <a:gd name="connsiteY5" fmla="*/ 547547 h 547547"/>
                <a:gd name="connsiteX6" fmla="*/ 54755 w 5431324"/>
                <a:gd name="connsiteY6" fmla="*/ 547547 h 547547"/>
                <a:gd name="connsiteX7" fmla="*/ 0 w 5431324"/>
                <a:gd name="connsiteY7" fmla="*/ 492792 h 547547"/>
                <a:gd name="connsiteX8" fmla="*/ 0 w 5431324"/>
                <a:gd name="connsiteY8" fmla="*/ 54755 h 547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1324" h="547547">
                  <a:moveTo>
                    <a:pt x="0" y="54755"/>
                  </a:moveTo>
                  <a:cubicBezTo>
                    <a:pt x="0" y="24515"/>
                    <a:pt x="24515" y="0"/>
                    <a:pt x="54755" y="0"/>
                  </a:cubicBezTo>
                  <a:lnTo>
                    <a:pt x="5376569" y="0"/>
                  </a:lnTo>
                  <a:cubicBezTo>
                    <a:pt x="5406809" y="0"/>
                    <a:pt x="5431324" y="24515"/>
                    <a:pt x="5431324" y="54755"/>
                  </a:cubicBezTo>
                  <a:lnTo>
                    <a:pt x="5431324" y="492792"/>
                  </a:lnTo>
                  <a:cubicBezTo>
                    <a:pt x="5431324" y="523032"/>
                    <a:pt x="5406809" y="547547"/>
                    <a:pt x="5376569" y="547547"/>
                  </a:cubicBezTo>
                  <a:lnTo>
                    <a:pt x="54755" y="547547"/>
                  </a:lnTo>
                  <a:cubicBezTo>
                    <a:pt x="24515" y="547547"/>
                    <a:pt x="0" y="523032"/>
                    <a:pt x="0" y="492792"/>
                  </a:cubicBezTo>
                  <a:lnTo>
                    <a:pt x="0" y="54755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757" tIns="61757" rIns="61757" bIns="61757" numCol="1" spcCol="1270" anchor="ctr" anchorCtr="0">
              <a:noAutofit/>
            </a:bodyPr>
            <a:lstStyle/>
            <a:p>
              <a:pPr lvl="0" algn="ctr" defTabSz="533400" rtl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>
                  <a:solidFill>
                    <a:schemeClr val="tx2"/>
                  </a:solidFill>
                  <a:latin typeface="Gill Sans MT" pitchFamily="34" charset="0"/>
                </a:rPr>
                <a:t>	</a:t>
              </a:r>
              <a:r>
                <a:rPr lang="en-US" dirty="0">
                  <a:solidFill>
                    <a:schemeClr val="tx1"/>
                  </a:solidFill>
                </a:rPr>
                <a:t> K+ </a:t>
              </a:r>
              <a:r>
                <a:rPr lang="en-US" dirty="0">
                  <a:solidFill>
                    <a:schemeClr val="tx1"/>
                  </a:solidFill>
                  <a:latin typeface="Gill Sans MT" pitchFamily="34" charset="0"/>
                </a:rPr>
                <a:t>Intake </a:t>
              </a:r>
              <a:r>
                <a:rPr lang="en-US" dirty="0">
                  <a:solidFill>
                    <a:schemeClr val="tx2"/>
                  </a:solidFill>
                  <a:latin typeface="Gill Sans MT" pitchFamily="34" charset="0"/>
                </a:rPr>
                <a:t> </a:t>
              </a:r>
              <a:r>
                <a:rPr lang="en-US" dirty="0">
                  <a:solidFill>
                    <a:schemeClr val="accent4">
                      <a:lumMod val="75000"/>
                    </a:schemeClr>
                  </a:solidFill>
                  <a:latin typeface="Gill Sans MT" pitchFamily="34" charset="0"/>
                </a:rPr>
                <a:t>80-120 </a:t>
              </a:r>
              <a:r>
                <a:rPr lang="en-US" kern="1200" dirty="0" err="1">
                  <a:solidFill>
                    <a:schemeClr val="accent4">
                      <a:lumMod val="75000"/>
                    </a:schemeClr>
                  </a:solidFill>
                  <a:latin typeface="Gill Sans MT" pitchFamily="34" charset="0"/>
                </a:rPr>
                <a:t>mmol</a:t>
              </a:r>
              <a:r>
                <a:rPr lang="en-US" kern="1200" dirty="0">
                  <a:solidFill>
                    <a:schemeClr val="accent4">
                      <a:lumMod val="75000"/>
                    </a:schemeClr>
                  </a:solidFill>
                  <a:latin typeface="Gill Sans MT" pitchFamily="34" charset="0"/>
                </a:rPr>
                <a:t>/day</a:t>
              </a:r>
              <a:endParaRPr lang="en-US" kern="1200" dirty="0">
                <a:solidFill>
                  <a:schemeClr val="accent4">
                    <a:lumMod val="75000"/>
                  </a:schemeClr>
                </a:solidFill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5969692" y="1883935"/>
              <a:ext cx="5431324" cy="547547"/>
            </a:xfrm>
            <a:custGeom>
              <a:avLst/>
              <a:gdLst>
                <a:gd name="connsiteX0" fmla="*/ 0 w 5431324"/>
                <a:gd name="connsiteY0" fmla="*/ 54755 h 547547"/>
                <a:gd name="connsiteX1" fmla="*/ 54755 w 5431324"/>
                <a:gd name="connsiteY1" fmla="*/ 0 h 547547"/>
                <a:gd name="connsiteX2" fmla="*/ 5376569 w 5431324"/>
                <a:gd name="connsiteY2" fmla="*/ 0 h 547547"/>
                <a:gd name="connsiteX3" fmla="*/ 5431324 w 5431324"/>
                <a:gd name="connsiteY3" fmla="*/ 54755 h 547547"/>
                <a:gd name="connsiteX4" fmla="*/ 5431324 w 5431324"/>
                <a:gd name="connsiteY4" fmla="*/ 492792 h 547547"/>
                <a:gd name="connsiteX5" fmla="*/ 5376569 w 5431324"/>
                <a:gd name="connsiteY5" fmla="*/ 547547 h 547547"/>
                <a:gd name="connsiteX6" fmla="*/ 54755 w 5431324"/>
                <a:gd name="connsiteY6" fmla="*/ 547547 h 547547"/>
                <a:gd name="connsiteX7" fmla="*/ 0 w 5431324"/>
                <a:gd name="connsiteY7" fmla="*/ 492792 h 547547"/>
                <a:gd name="connsiteX8" fmla="*/ 0 w 5431324"/>
                <a:gd name="connsiteY8" fmla="*/ 54755 h 547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1324" h="547547">
                  <a:moveTo>
                    <a:pt x="0" y="54755"/>
                  </a:moveTo>
                  <a:cubicBezTo>
                    <a:pt x="0" y="24515"/>
                    <a:pt x="24515" y="0"/>
                    <a:pt x="54755" y="0"/>
                  </a:cubicBezTo>
                  <a:lnTo>
                    <a:pt x="5376569" y="0"/>
                  </a:lnTo>
                  <a:cubicBezTo>
                    <a:pt x="5406809" y="0"/>
                    <a:pt x="5431324" y="24515"/>
                    <a:pt x="5431324" y="54755"/>
                  </a:cubicBezTo>
                  <a:lnTo>
                    <a:pt x="5431324" y="492792"/>
                  </a:lnTo>
                  <a:cubicBezTo>
                    <a:pt x="5431324" y="523032"/>
                    <a:pt x="5406809" y="547547"/>
                    <a:pt x="5376569" y="547547"/>
                  </a:cubicBezTo>
                  <a:lnTo>
                    <a:pt x="54755" y="547547"/>
                  </a:lnTo>
                  <a:cubicBezTo>
                    <a:pt x="24515" y="547547"/>
                    <a:pt x="0" y="523032"/>
                    <a:pt x="0" y="492792"/>
                  </a:cubicBezTo>
                  <a:lnTo>
                    <a:pt x="0" y="54755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757" tIns="61757" rIns="61757" bIns="61757" numCol="1" spcCol="1270" anchor="ctr" anchorCtr="0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0" kern="1200" dirty="0">
                  <a:solidFill>
                    <a:schemeClr val="tx1"/>
                  </a:solidFill>
                  <a:latin typeface="Gill Sans MT" pitchFamily="34" charset="0"/>
                </a:rPr>
                <a:t>Tissue damage leading to cell lysis increases plasma [K+]</a:t>
              </a:r>
              <a:endParaRPr lang="en-US" kern="1200" dirty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sp>
          <p:nvSpPr>
            <p:cNvPr id="10" name="Freeform 12"/>
            <p:cNvSpPr/>
            <p:nvPr/>
          </p:nvSpPr>
          <p:spPr>
            <a:xfrm>
              <a:off x="5969692" y="2602971"/>
              <a:ext cx="5431324" cy="847601"/>
            </a:xfrm>
            <a:custGeom>
              <a:avLst/>
              <a:gdLst>
                <a:gd name="connsiteX0" fmla="*/ 0 w 5431324"/>
                <a:gd name="connsiteY0" fmla="*/ 54755 h 547547"/>
                <a:gd name="connsiteX1" fmla="*/ 54755 w 5431324"/>
                <a:gd name="connsiteY1" fmla="*/ 0 h 547547"/>
                <a:gd name="connsiteX2" fmla="*/ 5376569 w 5431324"/>
                <a:gd name="connsiteY2" fmla="*/ 0 h 547547"/>
                <a:gd name="connsiteX3" fmla="*/ 5431324 w 5431324"/>
                <a:gd name="connsiteY3" fmla="*/ 54755 h 547547"/>
                <a:gd name="connsiteX4" fmla="*/ 5431324 w 5431324"/>
                <a:gd name="connsiteY4" fmla="*/ 492792 h 547547"/>
                <a:gd name="connsiteX5" fmla="*/ 5376569 w 5431324"/>
                <a:gd name="connsiteY5" fmla="*/ 547547 h 547547"/>
                <a:gd name="connsiteX6" fmla="*/ 54755 w 5431324"/>
                <a:gd name="connsiteY6" fmla="*/ 547547 h 547547"/>
                <a:gd name="connsiteX7" fmla="*/ 0 w 5431324"/>
                <a:gd name="connsiteY7" fmla="*/ 492792 h 547547"/>
                <a:gd name="connsiteX8" fmla="*/ 0 w 5431324"/>
                <a:gd name="connsiteY8" fmla="*/ 54755 h 547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1324" h="547547">
                  <a:moveTo>
                    <a:pt x="0" y="54755"/>
                  </a:moveTo>
                  <a:cubicBezTo>
                    <a:pt x="0" y="24515"/>
                    <a:pt x="24515" y="0"/>
                    <a:pt x="54755" y="0"/>
                  </a:cubicBezTo>
                  <a:lnTo>
                    <a:pt x="5376569" y="0"/>
                  </a:lnTo>
                  <a:cubicBezTo>
                    <a:pt x="5406809" y="0"/>
                    <a:pt x="5431324" y="24515"/>
                    <a:pt x="5431324" y="54755"/>
                  </a:cubicBezTo>
                  <a:lnTo>
                    <a:pt x="5431324" y="492792"/>
                  </a:lnTo>
                  <a:cubicBezTo>
                    <a:pt x="5431324" y="523032"/>
                    <a:pt x="5406809" y="547547"/>
                    <a:pt x="5376569" y="547547"/>
                  </a:cubicBezTo>
                  <a:lnTo>
                    <a:pt x="54755" y="547547"/>
                  </a:lnTo>
                  <a:cubicBezTo>
                    <a:pt x="24515" y="547547"/>
                    <a:pt x="0" y="523032"/>
                    <a:pt x="0" y="492792"/>
                  </a:cubicBezTo>
                  <a:lnTo>
                    <a:pt x="0" y="54755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757" tIns="61757" rIns="61757" bIns="61757" numCol="1" spcCol="1270" anchor="ctr" anchorCtr="0">
              <a:noAutofit/>
            </a:bodyPr>
            <a:lstStyle/>
            <a:p>
              <a:pPr lvl="0" algn="ctr" defTabSz="533400" rtl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>
                  <a:solidFill>
                    <a:schemeClr val="tx1"/>
                  </a:solidFill>
                  <a:latin typeface="Gill Sans MT" pitchFamily="34" charset="0"/>
                </a:rPr>
                <a:t>Both extracellular [K+] and total body potassium are tightly regulated.</a:t>
              </a:r>
              <a:endParaRPr lang="en-US" kern="1200" dirty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sp>
          <p:nvSpPr>
            <p:cNvPr id="11" name="Freeform 13"/>
            <p:cNvSpPr/>
            <p:nvPr/>
          </p:nvSpPr>
          <p:spPr>
            <a:xfrm rot="243849">
              <a:off x="8562156" y="3499710"/>
              <a:ext cx="246396" cy="208062"/>
            </a:xfrm>
            <a:custGeom>
              <a:avLst/>
              <a:gdLst>
                <a:gd name="connsiteX0" fmla="*/ 0 w 208062"/>
                <a:gd name="connsiteY0" fmla="*/ 49279 h 246396"/>
                <a:gd name="connsiteX1" fmla="*/ 104031 w 208062"/>
                <a:gd name="connsiteY1" fmla="*/ 49279 h 246396"/>
                <a:gd name="connsiteX2" fmla="*/ 104031 w 208062"/>
                <a:gd name="connsiteY2" fmla="*/ 0 h 246396"/>
                <a:gd name="connsiteX3" fmla="*/ 208062 w 208062"/>
                <a:gd name="connsiteY3" fmla="*/ 123198 h 246396"/>
                <a:gd name="connsiteX4" fmla="*/ 104031 w 208062"/>
                <a:gd name="connsiteY4" fmla="*/ 246396 h 246396"/>
                <a:gd name="connsiteX5" fmla="*/ 104031 w 208062"/>
                <a:gd name="connsiteY5" fmla="*/ 197117 h 246396"/>
                <a:gd name="connsiteX6" fmla="*/ 0 w 208062"/>
                <a:gd name="connsiteY6" fmla="*/ 197117 h 246396"/>
                <a:gd name="connsiteX7" fmla="*/ 0 w 208062"/>
                <a:gd name="connsiteY7" fmla="*/ 49279 h 246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8062" h="246396">
                  <a:moveTo>
                    <a:pt x="166450" y="1"/>
                  </a:moveTo>
                  <a:lnTo>
                    <a:pt x="166450" y="123198"/>
                  </a:lnTo>
                  <a:lnTo>
                    <a:pt x="208062" y="123198"/>
                  </a:lnTo>
                  <a:lnTo>
                    <a:pt x="104031" y="246395"/>
                  </a:lnTo>
                  <a:lnTo>
                    <a:pt x="0" y="123198"/>
                  </a:lnTo>
                  <a:lnTo>
                    <a:pt x="41612" y="123198"/>
                  </a:lnTo>
                  <a:lnTo>
                    <a:pt x="41612" y="1"/>
                  </a:lnTo>
                  <a:lnTo>
                    <a:pt x="166450" y="1"/>
                  </a:lnTo>
                  <a:close/>
                </a:path>
              </a:pathLst>
            </a:custGeom>
            <a:solidFill>
              <a:srgbClr val="FCD1CB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279" tIns="-1" rIns="49278" bIns="62419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sp>
          <p:nvSpPr>
            <p:cNvPr id="12" name="Freeform 14"/>
            <p:cNvSpPr/>
            <p:nvPr/>
          </p:nvSpPr>
          <p:spPr>
            <a:xfrm>
              <a:off x="6036530" y="3775787"/>
              <a:ext cx="5347296" cy="2302408"/>
            </a:xfrm>
            <a:custGeom>
              <a:avLst/>
              <a:gdLst>
                <a:gd name="connsiteX0" fmla="*/ 0 w 5431324"/>
                <a:gd name="connsiteY0" fmla="*/ 54755 h 547547"/>
                <a:gd name="connsiteX1" fmla="*/ 54755 w 5431324"/>
                <a:gd name="connsiteY1" fmla="*/ 0 h 547547"/>
                <a:gd name="connsiteX2" fmla="*/ 5376569 w 5431324"/>
                <a:gd name="connsiteY2" fmla="*/ 0 h 547547"/>
                <a:gd name="connsiteX3" fmla="*/ 5431324 w 5431324"/>
                <a:gd name="connsiteY3" fmla="*/ 54755 h 547547"/>
                <a:gd name="connsiteX4" fmla="*/ 5431324 w 5431324"/>
                <a:gd name="connsiteY4" fmla="*/ 492792 h 547547"/>
                <a:gd name="connsiteX5" fmla="*/ 5376569 w 5431324"/>
                <a:gd name="connsiteY5" fmla="*/ 547547 h 547547"/>
                <a:gd name="connsiteX6" fmla="*/ 54755 w 5431324"/>
                <a:gd name="connsiteY6" fmla="*/ 547547 h 547547"/>
                <a:gd name="connsiteX7" fmla="*/ 0 w 5431324"/>
                <a:gd name="connsiteY7" fmla="*/ 492792 h 547547"/>
                <a:gd name="connsiteX8" fmla="*/ 0 w 5431324"/>
                <a:gd name="connsiteY8" fmla="*/ 54755 h 547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1324" h="547547">
                  <a:moveTo>
                    <a:pt x="0" y="54755"/>
                  </a:moveTo>
                  <a:cubicBezTo>
                    <a:pt x="0" y="24515"/>
                    <a:pt x="24515" y="0"/>
                    <a:pt x="54755" y="0"/>
                  </a:cubicBezTo>
                  <a:lnTo>
                    <a:pt x="5376569" y="0"/>
                  </a:lnTo>
                  <a:cubicBezTo>
                    <a:pt x="5406809" y="0"/>
                    <a:pt x="5431324" y="24515"/>
                    <a:pt x="5431324" y="54755"/>
                  </a:cubicBezTo>
                  <a:lnTo>
                    <a:pt x="5431324" y="492792"/>
                  </a:lnTo>
                  <a:cubicBezTo>
                    <a:pt x="5431324" y="523032"/>
                    <a:pt x="5406809" y="547547"/>
                    <a:pt x="5376569" y="547547"/>
                  </a:cubicBezTo>
                  <a:lnTo>
                    <a:pt x="54755" y="547547"/>
                  </a:lnTo>
                  <a:cubicBezTo>
                    <a:pt x="24515" y="547547"/>
                    <a:pt x="0" y="523032"/>
                    <a:pt x="0" y="492792"/>
                  </a:cubicBezTo>
                  <a:lnTo>
                    <a:pt x="0" y="54755"/>
                  </a:lnTo>
                  <a:close/>
                </a:path>
              </a:pathLst>
            </a:custGeom>
            <a:solidFill>
              <a:srgbClr val="F9FCFD"/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757" tIns="61757" rIns="61757" bIns="61757" numCol="1" spcCol="1270" anchor="ctr" anchorCtr="0">
              <a:noAutofit/>
            </a:bodyPr>
            <a:lstStyle/>
            <a:p>
              <a:pPr lvl="0" algn="ctr" defTabSz="533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u="sng" kern="1200" dirty="0">
                  <a:solidFill>
                    <a:schemeClr val="tx1"/>
                  </a:solidFill>
                  <a:latin typeface="Gill Sans MT" pitchFamily="34" charset="0"/>
                </a:rPr>
                <a:t>HOW?</a:t>
              </a:r>
            </a:p>
            <a:p>
              <a:pPr marL="171450" lvl="0" indent="-17145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n-US" b="1" kern="1200" dirty="0">
                  <a:solidFill>
                    <a:srgbClr val="002060"/>
                  </a:solidFill>
                  <a:latin typeface="Gill Sans MT" pitchFamily="34" charset="0"/>
                </a:rPr>
                <a:t>INTERNAL DISTRIBUTION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i="1" kern="1200" dirty="0">
                  <a:solidFill>
                    <a:schemeClr val="tx1"/>
                  </a:solidFill>
                  <a:latin typeface="Gill Sans MT" pitchFamily="34" charset="0"/>
                </a:rPr>
                <a:t>(This regulates extracellular [K+] )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b="1" kern="1200" dirty="0">
                <a:solidFill>
                  <a:srgbClr val="002060"/>
                </a:solidFill>
                <a:latin typeface="Gill Sans MT" pitchFamily="34" charset="0"/>
              </a:endParaRPr>
            </a:p>
            <a:p>
              <a:pPr marL="171450" lvl="0" indent="-17145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n-US" b="1" kern="1200" dirty="0">
                  <a:solidFill>
                    <a:srgbClr val="002060"/>
                  </a:solidFill>
                  <a:latin typeface="Gill Sans MT" pitchFamily="34" charset="0"/>
                </a:rPr>
                <a:t>RENAL K+ EXCRETION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i="1" kern="1200" dirty="0">
                  <a:solidFill>
                    <a:schemeClr val="tx1"/>
                  </a:solidFill>
                  <a:latin typeface="Gill Sans MT" pitchFamily="34" charset="0"/>
                </a:rPr>
                <a:t>(This regulates total body potassium</a:t>
              </a:r>
              <a:r>
                <a:rPr lang="en-US" sz="1200" i="1" kern="1200" dirty="0">
                  <a:solidFill>
                    <a:schemeClr val="tx1"/>
                  </a:solidFill>
                  <a:latin typeface="Gill Sans MT" pitchFamily="34" charset="0"/>
                </a:rPr>
                <a:t>)</a:t>
              </a:r>
              <a:endParaRPr lang="en-US" sz="1200" i="1" kern="1200" dirty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405780" y="5663570"/>
            <a:ext cx="525658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x-none" sz="1600" dirty="0">
                <a:solidFill>
                  <a:srgbClr val="DDE9EC">
                    <a:lumMod val="50000"/>
                  </a:srgbClr>
                </a:solidFill>
              </a:rPr>
              <a:t>If extracellular K is increased massively or decreased </a:t>
            </a:r>
            <a:r>
              <a:rPr lang="en-US" altLang="x-none" sz="1600" dirty="0">
                <a:solidFill>
                  <a:srgbClr val="DDE9EC">
                    <a:lumMod val="50000"/>
                  </a:srgbClr>
                </a:solidFill>
                <a:sym typeface="Wingdings" charset="2"/>
              </a:rPr>
              <a:t> </a:t>
            </a:r>
            <a:r>
              <a:rPr lang="en-US" altLang="x-none" sz="1600" dirty="0">
                <a:solidFill>
                  <a:srgbClr val="DDE9EC">
                    <a:lumMod val="50000"/>
                  </a:srgbClr>
                </a:solidFill>
              </a:rPr>
              <a:t> hyper-excitation / paralysis / arrhythmia </a:t>
            </a:r>
          </a:p>
          <a:p>
            <a:endParaRPr lang="en-US" altLang="x-none" sz="1600" dirty="0">
              <a:solidFill>
                <a:srgbClr val="DDE9E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827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Internal potassium distribution </a:t>
            </a:r>
            <a:endParaRPr lang="en-US" dirty="0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12</a:t>
            </a:fld>
            <a:endParaRPr lang="en-US" dirty="0"/>
          </a:p>
        </p:txBody>
      </p:sp>
      <p:grpSp>
        <p:nvGrpSpPr>
          <p:cNvPr id="7" name="Group 4"/>
          <p:cNvGrpSpPr/>
          <p:nvPr/>
        </p:nvGrpSpPr>
        <p:grpSpPr>
          <a:xfrm>
            <a:off x="618833" y="1294484"/>
            <a:ext cx="6321068" cy="2782588"/>
            <a:chOff x="5969692" y="1062613"/>
            <a:chExt cx="5431324" cy="2190190"/>
          </a:xfrm>
        </p:grpSpPr>
        <p:sp>
          <p:nvSpPr>
            <p:cNvPr id="8" name="Freeform 5"/>
            <p:cNvSpPr/>
            <p:nvPr/>
          </p:nvSpPr>
          <p:spPr>
            <a:xfrm>
              <a:off x="5969692" y="1062613"/>
              <a:ext cx="5431324" cy="547547"/>
            </a:xfrm>
            <a:custGeom>
              <a:avLst/>
              <a:gdLst>
                <a:gd name="connsiteX0" fmla="*/ 0 w 5431324"/>
                <a:gd name="connsiteY0" fmla="*/ 54755 h 547547"/>
                <a:gd name="connsiteX1" fmla="*/ 54755 w 5431324"/>
                <a:gd name="connsiteY1" fmla="*/ 0 h 547547"/>
                <a:gd name="connsiteX2" fmla="*/ 5376569 w 5431324"/>
                <a:gd name="connsiteY2" fmla="*/ 0 h 547547"/>
                <a:gd name="connsiteX3" fmla="*/ 5431324 w 5431324"/>
                <a:gd name="connsiteY3" fmla="*/ 54755 h 547547"/>
                <a:gd name="connsiteX4" fmla="*/ 5431324 w 5431324"/>
                <a:gd name="connsiteY4" fmla="*/ 492792 h 547547"/>
                <a:gd name="connsiteX5" fmla="*/ 5376569 w 5431324"/>
                <a:gd name="connsiteY5" fmla="*/ 547547 h 547547"/>
                <a:gd name="connsiteX6" fmla="*/ 54755 w 5431324"/>
                <a:gd name="connsiteY6" fmla="*/ 547547 h 547547"/>
                <a:gd name="connsiteX7" fmla="*/ 0 w 5431324"/>
                <a:gd name="connsiteY7" fmla="*/ 492792 h 547547"/>
                <a:gd name="connsiteX8" fmla="*/ 0 w 5431324"/>
                <a:gd name="connsiteY8" fmla="*/ 54755 h 547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1324" h="547547">
                  <a:moveTo>
                    <a:pt x="0" y="54755"/>
                  </a:moveTo>
                  <a:cubicBezTo>
                    <a:pt x="0" y="24515"/>
                    <a:pt x="24515" y="0"/>
                    <a:pt x="54755" y="0"/>
                  </a:cubicBezTo>
                  <a:lnTo>
                    <a:pt x="5376569" y="0"/>
                  </a:lnTo>
                  <a:cubicBezTo>
                    <a:pt x="5406809" y="0"/>
                    <a:pt x="5431324" y="24515"/>
                    <a:pt x="5431324" y="54755"/>
                  </a:cubicBezTo>
                  <a:lnTo>
                    <a:pt x="5431324" y="492792"/>
                  </a:lnTo>
                  <a:cubicBezTo>
                    <a:pt x="5431324" y="523032"/>
                    <a:pt x="5406809" y="547547"/>
                    <a:pt x="5376569" y="547547"/>
                  </a:cubicBezTo>
                  <a:lnTo>
                    <a:pt x="54755" y="547547"/>
                  </a:lnTo>
                  <a:cubicBezTo>
                    <a:pt x="24515" y="547547"/>
                    <a:pt x="0" y="523032"/>
                    <a:pt x="0" y="492792"/>
                  </a:cubicBezTo>
                  <a:lnTo>
                    <a:pt x="0" y="54755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757" tIns="61757" rIns="61757" bIns="61757" numCol="1" spcCol="1270" anchor="ctr" anchorCtr="0">
              <a:noAutofit/>
            </a:bodyPr>
            <a:lstStyle/>
            <a:p>
              <a:pPr algn="ctr" defTabSz="533400" rtl="1"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>
                  <a:solidFill>
                    <a:schemeClr val="tx1"/>
                  </a:solidFill>
                  <a:latin typeface="Gill Sans MT" pitchFamily="34" charset="0"/>
                </a:rPr>
                <a:t>Potassium content of average meal is </a:t>
              </a:r>
              <a:r>
                <a:rPr lang="en-US" sz="1600" dirty="0">
                  <a:solidFill>
                    <a:schemeClr val="accent4">
                      <a:lumMod val="75000"/>
                    </a:schemeClr>
                  </a:solidFill>
                  <a:latin typeface="Gill Sans MT" pitchFamily="34" charset="0"/>
                </a:rPr>
                <a:t>30-40 </a:t>
              </a:r>
              <a:r>
                <a:rPr lang="en-US" sz="1600" dirty="0" err="1">
                  <a:solidFill>
                    <a:schemeClr val="accent4">
                      <a:lumMod val="75000"/>
                    </a:schemeClr>
                  </a:solidFill>
                  <a:latin typeface="Gill Sans MT" pitchFamily="34" charset="0"/>
                </a:rPr>
                <a:t>mmol</a:t>
              </a:r>
              <a:r>
                <a:rPr lang="en-US" sz="1600" dirty="0">
                  <a:solidFill>
                    <a:schemeClr val="accent4">
                      <a:lumMod val="75000"/>
                    </a:schemeClr>
                  </a:solidFill>
                  <a:latin typeface="Gill Sans MT" pitchFamily="34" charset="0"/>
                </a:rPr>
                <a:t>. </a:t>
              </a:r>
            </a:p>
            <a:p>
              <a:pPr algn="ctr" defTabSz="533400" rtl="1"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>
                  <a:solidFill>
                    <a:schemeClr val="tx1"/>
                  </a:solidFill>
                  <a:latin typeface="Gill Sans MT" pitchFamily="34" charset="0"/>
                </a:rPr>
                <a:t>This is </a:t>
              </a:r>
              <a:r>
                <a:rPr lang="en-US" sz="1600" i="1" dirty="0">
                  <a:solidFill>
                    <a:schemeClr val="tx1"/>
                  </a:solidFill>
                  <a:latin typeface="Gill Sans MT" pitchFamily="34" charset="0"/>
                </a:rPr>
                <a:t>rapidly absorbed</a:t>
              </a:r>
              <a:r>
                <a:rPr lang="en-US" sz="900" dirty="0">
                  <a:solidFill>
                    <a:schemeClr val="tx1"/>
                  </a:solidFill>
                  <a:latin typeface="Gill Sans MT" pitchFamily="34" charset="0"/>
                </a:rPr>
                <a:t>.</a:t>
              </a:r>
              <a:endParaRPr lang="ar-SA" sz="900" dirty="0">
                <a:solidFill>
                  <a:schemeClr val="tx1"/>
                </a:solidFill>
                <a:latin typeface="Gill Sans MT" pitchFamily="34" charset="0"/>
              </a:endParaRPr>
            </a:p>
          </p:txBody>
        </p:sp>
        <p:sp>
          <p:nvSpPr>
            <p:cNvPr id="9" name="Freeform 6"/>
            <p:cNvSpPr/>
            <p:nvPr/>
          </p:nvSpPr>
          <p:spPr>
            <a:xfrm>
              <a:off x="5969692" y="1883935"/>
              <a:ext cx="5431324" cy="547547"/>
            </a:xfrm>
            <a:custGeom>
              <a:avLst/>
              <a:gdLst>
                <a:gd name="connsiteX0" fmla="*/ 0 w 5431324"/>
                <a:gd name="connsiteY0" fmla="*/ 54755 h 547547"/>
                <a:gd name="connsiteX1" fmla="*/ 54755 w 5431324"/>
                <a:gd name="connsiteY1" fmla="*/ 0 h 547547"/>
                <a:gd name="connsiteX2" fmla="*/ 5376569 w 5431324"/>
                <a:gd name="connsiteY2" fmla="*/ 0 h 547547"/>
                <a:gd name="connsiteX3" fmla="*/ 5431324 w 5431324"/>
                <a:gd name="connsiteY3" fmla="*/ 54755 h 547547"/>
                <a:gd name="connsiteX4" fmla="*/ 5431324 w 5431324"/>
                <a:gd name="connsiteY4" fmla="*/ 492792 h 547547"/>
                <a:gd name="connsiteX5" fmla="*/ 5376569 w 5431324"/>
                <a:gd name="connsiteY5" fmla="*/ 547547 h 547547"/>
                <a:gd name="connsiteX6" fmla="*/ 54755 w 5431324"/>
                <a:gd name="connsiteY6" fmla="*/ 547547 h 547547"/>
                <a:gd name="connsiteX7" fmla="*/ 0 w 5431324"/>
                <a:gd name="connsiteY7" fmla="*/ 492792 h 547547"/>
                <a:gd name="connsiteX8" fmla="*/ 0 w 5431324"/>
                <a:gd name="connsiteY8" fmla="*/ 54755 h 547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1324" h="547547">
                  <a:moveTo>
                    <a:pt x="0" y="54755"/>
                  </a:moveTo>
                  <a:cubicBezTo>
                    <a:pt x="0" y="24515"/>
                    <a:pt x="24515" y="0"/>
                    <a:pt x="54755" y="0"/>
                  </a:cubicBezTo>
                  <a:lnTo>
                    <a:pt x="5376569" y="0"/>
                  </a:lnTo>
                  <a:cubicBezTo>
                    <a:pt x="5406809" y="0"/>
                    <a:pt x="5431324" y="24515"/>
                    <a:pt x="5431324" y="54755"/>
                  </a:cubicBezTo>
                  <a:lnTo>
                    <a:pt x="5431324" y="492792"/>
                  </a:lnTo>
                  <a:cubicBezTo>
                    <a:pt x="5431324" y="523032"/>
                    <a:pt x="5406809" y="547547"/>
                    <a:pt x="5376569" y="547547"/>
                  </a:cubicBezTo>
                  <a:lnTo>
                    <a:pt x="54755" y="547547"/>
                  </a:lnTo>
                  <a:cubicBezTo>
                    <a:pt x="24515" y="547547"/>
                    <a:pt x="0" y="523032"/>
                    <a:pt x="0" y="492792"/>
                  </a:cubicBezTo>
                  <a:lnTo>
                    <a:pt x="0" y="5475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757" tIns="61757" rIns="61757" bIns="61757" numCol="1" spcCol="1270" anchor="ctr" anchorCtr="0">
              <a:noAutofit/>
            </a:bodyPr>
            <a:lstStyle/>
            <a:p>
              <a:pPr lvl="0" algn="ctr" rtl="1"/>
              <a:r>
                <a:rPr lang="en-US" sz="1600" dirty="0">
                  <a:solidFill>
                    <a:schemeClr val="tx1"/>
                  </a:solidFill>
                  <a:latin typeface="Gill Sans MT" pitchFamily="34" charset="0"/>
                </a:rPr>
                <a:t>Renal elimination is slow.  It can take up to </a:t>
              </a:r>
              <a:r>
                <a:rPr lang="en-US" sz="1600" dirty="0">
                  <a:solidFill>
                    <a:srgbClr val="FF0000"/>
                  </a:solidFill>
                  <a:latin typeface="Gill Sans MT" pitchFamily="34" charset="0"/>
                </a:rPr>
                <a:t>six</a:t>
              </a:r>
              <a:r>
                <a:rPr lang="en-US" sz="1600" dirty="0">
                  <a:solidFill>
                    <a:schemeClr val="tx2"/>
                  </a:solidFill>
                  <a:latin typeface="Gill Sans MT" pitchFamily="34" charset="0"/>
                </a:rPr>
                <a:t> </a:t>
              </a:r>
              <a:r>
                <a:rPr lang="en-US" sz="1600" dirty="0">
                  <a:solidFill>
                    <a:srgbClr val="FF0000"/>
                  </a:solidFill>
                  <a:latin typeface="Gill Sans MT" pitchFamily="34" charset="0"/>
                </a:rPr>
                <a:t>hours</a:t>
              </a:r>
              <a:r>
                <a:rPr lang="en-US" sz="1600" dirty="0">
                  <a:solidFill>
                    <a:schemeClr val="tx2"/>
                  </a:solidFill>
                  <a:latin typeface="Gill Sans MT" pitchFamily="34" charset="0"/>
                </a:rPr>
                <a:t> </a:t>
              </a:r>
              <a:r>
                <a:rPr lang="en-US" sz="1600" dirty="0">
                  <a:solidFill>
                    <a:schemeClr val="tx1"/>
                  </a:solidFill>
                  <a:latin typeface="Gill Sans MT" pitchFamily="34" charset="0"/>
                </a:rPr>
                <a:t>eliminate this load</a:t>
              </a:r>
              <a:r>
                <a:rPr lang="en-US" sz="1600" dirty="0">
                  <a:solidFill>
                    <a:schemeClr val="tx2"/>
                  </a:solidFill>
                  <a:latin typeface="Gill Sans MT" pitchFamily="34" charset="0"/>
                </a:rPr>
                <a:t>.</a:t>
              </a:r>
              <a:endParaRPr lang="ar-SA" sz="1600" dirty="0">
                <a:solidFill>
                  <a:schemeClr val="tx2"/>
                </a:solidFill>
                <a:latin typeface="Gill Sans MT" pitchFamily="34" charset="0"/>
              </a:endParaRPr>
            </a:p>
          </p:txBody>
        </p:sp>
        <p:sp>
          <p:nvSpPr>
            <p:cNvPr id="10" name="Freeform 7"/>
            <p:cNvSpPr/>
            <p:nvPr/>
          </p:nvSpPr>
          <p:spPr>
            <a:xfrm>
              <a:off x="5969692" y="2705256"/>
              <a:ext cx="5431324" cy="547547"/>
            </a:xfrm>
            <a:custGeom>
              <a:avLst/>
              <a:gdLst>
                <a:gd name="connsiteX0" fmla="*/ 0 w 5431324"/>
                <a:gd name="connsiteY0" fmla="*/ 54755 h 547547"/>
                <a:gd name="connsiteX1" fmla="*/ 54755 w 5431324"/>
                <a:gd name="connsiteY1" fmla="*/ 0 h 547547"/>
                <a:gd name="connsiteX2" fmla="*/ 5376569 w 5431324"/>
                <a:gd name="connsiteY2" fmla="*/ 0 h 547547"/>
                <a:gd name="connsiteX3" fmla="*/ 5431324 w 5431324"/>
                <a:gd name="connsiteY3" fmla="*/ 54755 h 547547"/>
                <a:gd name="connsiteX4" fmla="*/ 5431324 w 5431324"/>
                <a:gd name="connsiteY4" fmla="*/ 492792 h 547547"/>
                <a:gd name="connsiteX5" fmla="*/ 5376569 w 5431324"/>
                <a:gd name="connsiteY5" fmla="*/ 547547 h 547547"/>
                <a:gd name="connsiteX6" fmla="*/ 54755 w 5431324"/>
                <a:gd name="connsiteY6" fmla="*/ 547547 h 547547"/>
                <a:gd name="connsiteX7" fmla="*/ 0 w 5431324"/>
                <a:gd name="connsiteY7" fmla="*/ 492792 h 547547"/>
                <a:gd name="connsiteX8" fmla="*/ 0 w 5431324"/>
                <a:gd name="connsiteY8" fmla="*/ 54755 h 547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1324" h="547547">
                  <a:moveTo>
                    <a:pt x="0" y="54755"/>
                  </a:moveTo>
                  <a:cubicBezTo>
                    <a:pt x="0" y="24515"/>
                    <a:pt x="24515" y="0"/>
                    <a:pt x="54755" y="0"/>
                  </a:cubicBezTo>
                  <a:lnTo>
                    <a:pt x="5376569" y="0"/>
                  </a:lnTo>
                  <a:cubicBezTo>
                    <a:pt x="5406809" y="0"/>
                    <a:pt x="5431324" y="24515"/>
                    <a:pt x="5431324" y="54755"/>
                  </a:cubicBezTo>
                  <a:lnTo>
                    <a:pt x="5431324" y="492792"/>
                  </a:lnTo>
                  <a:cubicBezTo>
                    <a:pt x="5431324" y="523032"/>
                    <a:pt x="5406809" y="547547"/>
                    <a:pt x="5376569" y="547547"/>
                  </a:cubicBezTo>
                  <a:lnTo>
                    <a:pt x="54755" y="547547"/>
                  </a:lnTo>
                  <a:cubicBezTo>
                    <a:pt x="24515" y="547547"/>
                    <a:pt x="0" y="523032"/>
                    <a:pt x="0" y="492792"/>
                  </a:cubicBezTo>
                  <a:lnTo>
                    <a:pt x="0" y="54755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757" tIns="61757" rIns="61757" bIns="61757" numCol="1" spcCol="1270" anchor="ctr" anchorCtr="0">
              <a:noAutofit/>
            </a:bodyPr>
            <a:lstStyle/>
            <a:p>
              <a:pPr lvl="0" algn="ctr" rtl="1"/>
              <a:r>
                <a:rPr lang="en-US" sz="1400" dirty="0">
                  <a:solidFill>
                    <a:schemeClr val="tx1"/>
                  </a:solidFill>
                  <a:latin typeface="Gill Sans MT" pitchFamily="34" charset="0"/>
                </a:rPr>
                <a:t>If nothing happened then this absorbed load would cause Plasma [K+] to rise by</a:t>
              </a:r>
              <a:r>
                <a:rPr lang="en-US" sz="1400" dirty="0">
                  <a:solidFill>
                    <a:schemeClr val="tx2"/>
                  </a:solidFill>
                  <a:latin typeface="Gill Sans MT" pitchFamily="34" charset="0"/>
                </a:rPr>
                <a:t> </a:t>
              </a:r>
            </a:p>
            <a:p>
              <a:pPr lvl="0" algn="ctr" rtl="1"/>
              <a:r>
                <a:rPr lang="en-US" sz="1400" dirty="0">
                  <a:solidFill>
                    <a:schemeClr val="accent4">
                      <a:lumMod val="75000"/>
                    </a:schemeClr>
                  </a:solidFill>
                  <a:latin typeface="Gill Sans MT" pitchFamily="34" charset="0"/>
                </a:rPr>
                <a:t>2-5 </a:t>
              </a:r>
              <a:r>
                <a:rPr lang="en-US" sz="1400" dirty="0" err="1">
                  <a:solidFill>
                    <a:schemeClr val="accent4">
                      <a:lumMod val="75000"/>
                    </a:schemeClr>
                  </a:solidFill>
                  <a:latin typeface="Gill Sans MT" pitchFamily="34" charset="0"/>
                </a:rPr>
                <a:t>mmol</a:t>
              </a:r>
              <a:r>
                <a:rPr lang="en-US" sz="1400" dirty="0">
                  <a:solidFill>
                    <a:schemeClr val="accent4">
                      <a:lumMod val="75000"/>
                    </a:schemeClr>
                  </a:solidFill>
                  <a:latin typeface="Gill Sans MT" pitchFamily="34" charset="0"/>
                </a:rPr>
                <a:t> </a:t>
              </a:r>
              <a:r>
                <a:rPr lang="en-US" sz="1400" dirty="0">
                  <a:solidFill>
                    <a:schemeClr val="tx1"/>
                  </a:solidFill>
                  <a:latin typeface="Gill Sans MT" pitchFamily="34" charset="0"/>
                </a:rPr>
                <a:t>which is potentially lethal.</a:t>
              </a:r>
              <a:endParaRPr lang="ar-SA" sz="1400" dirty="0">
                <a:solidFill>
                  <a:schemeClr val="tx1"/>
                </a:solidFill>
                <a:latin typeface="Gill Sans MT" pitchFamily="34" charset="0"/>
              </a:endParaRPr>
            </a:p>
          </p:txBody>
        </p:sp>
      </p:grpSp>
      <p:sp>
        <p:nvSpPr>
          <p:cNvPr id="12" name="Freeform 10"/>
          <p:cNvSpPr/>
          <p:nvPr/>
        </p:nvSpPr>
        <p:spPr>
          <a:xfrm>
            <a:off x="647400" y="4287756"/>
            <a:ext cx="6293967" cy="797428"/>
          </a:xfrm>
          <a:custGeom>
            <a:avLst/>
            <a:gdLst>
              <a:gd name="connsiteX0" fmla="*/ 0 w 5431324"/>
              <a:gd name="connsiteY0" fmla="*/ 54755 h 547547"/>
              <a:gd name="connsiteX1" fmla="*/ 54755 w 5431324"/>
              <a:gd name="connsiteY1" fmla="*/ 0 h 547547"/>
              <a:gd name="connsiteX2" fmla="*/ 5376569 w 5431324"/>
              <a:gd name="connsiteY2" fmla="*/ 0 h 547547"/>
              <a:gd name="connsiteX3" fmla="*/ 5431324 w 5431324"/>
              <a:gd name="connsiteY3" fmla="*/ 54755 h 547547"/>
              <a:gd name="connsiteX4" fmla="*/ 5431324 w 5431324"/>
              <a:gd name="connsiteY4" fmla="*/ 492792 h 547547"/>
              <a:gd name="connsiteX5" fmla="*/ 5376569 w 5431324"/>
              <a:gd name="connsiteY5" fmla="*/ 547547 h 547547"/>
              <a:gd name="connsiteX6" fmla="*/ 54755 w 5431324"/>
              <a:gd name="connsiteY6" fmla="*/ 547547 h 547547"/>
              <a:gd name="connsiteX7" fmla="*/ 0 w 5431324"/>
              <a:gd name="connsiteY7" fmla="*/ 492792 h 547547"/>
              <a:gd name="connsiteX8" fmla="*/ 0 w 5431324"/>
              <a:gd name="connsiteY8" fmla="*/ 54755 h 54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31324" h="547547">
                <a:moveTo>
                  <a:pt x="0" y="54755"/>
                </a:moveTo>
                <a:cubicBezTo>
                  <a:pt x="0" y="24515"/>
                  <a:pt x="24515" y="0"/>
                  <a:pt x="54755" y="0"/>
                </a:cubicBezTo>
                <a:lnTo>
                  <a:pt x="5376569" y="0"/>
                </a:lnTo>
                <a:cubicBezTo>
                  <a:pt x="5406809" y="0"/>
                  <a:pt x="5431324" y="24515"/>
                  <a:pt x="5431324" y="54755"/>
                </a:cubicBezTo>
                <a:lnTo>
                  <a:pt x="5431324" y="492792"/>
                </a:lnTo>
                <a:cubicBezTo>
                  <a:pt x="5431324" y="523032"/>
                  <a:pt x="5406809" y="547547"/>
                  <a:pt x="5376569" y="547547"/>
                </a:cubicBezTo>
                <a:lnTo>
                  <a:pt x="54755" y="547547"/>
                </a:lnTo>
                <a:cubicBezTo>
                  <a:pt x="24515" y="547547"/>
                  <a:pt x="0" y="523032"/>
                  <a:pt x="0" y="492792"/>
                </a:cubicBezTo>
                <a:lnTo>
                  <a:pt x="0" y="5475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1757" tIns="61757" rIns="61757" bIns="61757" numCol="1" spcCol="1270" anchor="ctr" anchorCtr="0">
            <a:noAutofit/>
          </a:bodyPr>
          <a:lstStyle/>
          <a:p>
            <a:pPr lvl="0" algn="ctr" rtl="1"/>
            <a:r>
              <a:rPr lang="en-US" sz="1600" dirty="0">
                <a:solidFill>
                  <a:schemeClr val="tx1"/>
                </a:solidFill>
                <a:latin typeface="Gill Sans MT" pitchFamily="34" charset="0"/>
              </a:rPr>
              <a:t>Buffering of the load occurs by </a:t>
            </a:r>
            <a:r>
              <a:rPr lang="en-US" sz="1600" dirty="0">
                <a:solidFill>
                  <a:srgbClr val="FF0000"/>
                </a:solidFill>
                <a:latin typeface="Gill Sans MT" pitchFamily="34" charset="0"/>
              </a:rPr>
              <a:t>increased</a:t>
            </a:r>
            <a:r>
              <a:rPr lang="en-US" sz="1600" dirty="0">
                <a:solidFill>
                  <a:schemeClr val="tx2"/>
                </a:solidFill>
                <a:latin typeface="Gill Sans MT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Gill Sans MT" pitchFamily="34" charset="0"/>
              </a:rPr>
              <a:t>intracellular uptake via Na+/K+ pump into Skeletal Muscle, Liver, Bone RBCs etc</a:t>
            </a:r>
            <a:r>
              <a:rPr lang="en-US" sz="1200" dirty="0">
                <a:solidFill>
                  <a:schemeClr val="tx2"/>
                </a:solidFill>
                <a:latin typeface="Gill Sans MT" pitchFamily="34" charset="0"/>
              </a:rPr>
              <a:t>.</a:t>
            </a:r>
            <a:r>
              <a:rPr lang="en-US" sz="500" dirty="0">
                <a:solidFill>
                  <a:schemeClr val="tx2"/>
                </a:solidFill>
                <a:latin typeface="Gill Sans MT" pitchFamily="34" charset="0"/>
              </a:rPr>
              <a:t> </a:t>
            </a:r>
            <a:endParaRPr lang="ar-SA" sz="500" dirty="0">
              <a:solidFill>
                <a:schemeClr val="tx2"/>
              </a:solidFill>
              <a:latin typeface="Gill Sans MT" pitchFamily="34" charset="0"/>
            </a:endParaRPr>
          </a:p>
        </p:txBody>
      </p:sp>
      <p:sp>
        <p:nvSpPr>
          <p:cNvPr id="13" name="Freeform 11"/>
          <p:cNvSpPr/>
          <p:nvPr/>
        </p:nvSpPr>
        <p:spPr>
          <a:xfrm>
            <a:off x="592533" y="5346708"/>
            <a:ext cx="6293967" cy="818596"/>
          </a:xfrm>
          <a:custGeom>
            <a:avLst/>
            <a:gdLst>
              <a:gd name="connsiteX0" fmla="*/ 0 w 5431324"/>
              <a:gd name="connsiteY0" fmla="*/ 54755 h 547547"/>
              <a:gd name="connsiteX1" fmla="*/ 54755 w 5431324"/>
              <a:gd name="connsiteY1" fmla="*/ 0 h 547547"/>
              <a:gd name="connsiteX2" fmla="*/ 5376569 w 5431324"/>
              <a:gd name="connsiteY2" fmla="*/ 0 h 547547"/>
              <a:gd name="connsiteX3" fmla="*/ 5431324 w 5431324"/>
              <a:gd name="connsiteY3" fmla="*/ 54755 h 547547"/>
              <a:gd name="connsiteX4" fmla="*/ 5431324 w 5431324"/>
              <a:gd name="connsiteY4" fmla="*/ 492792 h 547547"/>
              <a:gd name="connsiteX5" fmla="*/ 5376569 w 5431324"/>
              <a:gd name="connsiteY5" fmla="*/ 547547 h 547547"/>
              <a:gd name="connsiteX6" fmla="*/ 54755 w 5431324"/>
              <a:gd name="connsiteY6" fmla="*/ 547547 h 547547"/>
              <a:gd name="connsiteX7" fmla="*/ 0 w 5431324"/>
              <a:gd name="connsiteY7" fmla="*/ 492792 h 547547"/>
              <a:gd name="connsiteX8" fmla="*/ 0 w 5431324"/>
              <a:gd name="connsiteY8" fmla="*/ 54755 h 54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31324" h="547547">
                <a:moveTo>
                  <a:pt x="0" y="54755"/>
                </a:moveTo>
                <a:cubicBezTo>
                  <a:pt x="0" y="24515"/>
                  <a:pt x="24515" y="0"/>
                  <a:pt x="54755" y="0"/>
                </a:cubicBezTo>
                <a:lnTo>
                  <a:pt x="5376569" y="0"/>
                </a:lnTo>
                <a:cubicBezTo>
                  <a:pt x="5406809" y="0"/>
                  <a:pt x="5431324" y="24515"/>
                  <a:pt x="5431324" y="54755"/>
                </a:cubicBezTo>
                <a:lnTo>
                  <a:pt x="5431324" y="492792"/>
                </a:lnTo>
                <a:cubicBezTo>
                  <a:pt x="5431324" y="523032"/>
                  <a:pt x="5406809" y="547547"/>
                  <a:pt x="5376569" y="547547"/>
                </a:cubicBezTo>
                <a:lnTo>
                  <a:pt x="54755" y="547547"/>
                </a:lnTo>
                <a:cubicBezTo>
                  <a:pt x="24515" y="547547"/>
                  <a:pt x="0" y="523032"/>
                  <a:pt x="0" y="492792"/>
                </a:cubicBezTo>
                <a:lnTo>
                  <a:pt x="0" y="54755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1757" tIns="61757" rIns="61757" bIns="61757" numCol="1" spcCol="1270" anchor="ctr" anchorCtr="0">
            <a:noAutofit/>
          </a:bodyPr>
          <a:lstStyle/>
          <a:p>
            <a:pPr lvl="0" algn="ctr" rtl="1"/>
            <a:r>
              <a:rPr lang="en-US" sz="1600" dirty="0">
                <a:solidFill>
                  <a:srgbClr val="FF0000"/>
                </a:solidFill>
                <a:latin typeface="Gill Sans MT" pitchFamily="34" charset="0"/>
              </a:rPr>
              <a:t>Loss</a:t>
            </a:r>
            <a:r>
              <a:rPr lang="en-US" sz="1600" dirty="0">
                <a:solidFill>
                  <a:schemeClr val="tx2"/>
                </a:solidFill>
                <a:latin typeface="Gill Sans MT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Gill Sans MT" pitchFamily="34" charset="0"/>
              </a:rPr>
              <a:t>of K+ from exercising muscle can seriously </a:t>
            </a:r>
            <a:r>
              <a:rPr lang="en-US" sz="1600" dirty="0">
                <a:solidFill>
                  <a:srgbClr val="FF0000"/>
                </a:solidFill>
                <a:latin typeface="Gill Sans MT" pitchFamily="34" charset="0"/>
              </a:rPr>
              <a:t>increase</a:t>
            </a:r>
            <a:r>
              <a:rPr lang="en-US" sz="1600" dirty="0">
                <a:solidFill>
                  <a:schemeClr val="tx2"/>
                </a:solidFill>
                <a:latin typeface="Gill Sans MT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Gill Sans MT" pitchFamily="34" charset="0"/>
              </a:rPr>
              <a:t>plasma K+ ,trained athletes show accelerated uptake after exercise</a:t>
            </a:r>
            <a:endParaRPr lang="ar-SA" sz="1600" dirty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22604" y="1803588"/>
            <a:ext cx="36724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x-none" dirty="0">
                <a:solidFill>
                  <a:srgbClr val="DDE9EC">
                    <a:lumMod val="50000"/>
                  </a:srgbClr>
                </a:solidFill>
              </a:rPr>
              <a:t>Why can exercise increase plasma K levels? </a:t>
            </a:r>
          </a:p>
          <a:p>
            <a:endParaRPr lang="en-US" altLang="x-none" dirty="0">
              <a:solidFill>
                <a:srgbClr val="DDE9EC">
                  <a:lumMod val="50000"/>
                </a:srgbClr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altLang="x-none" dirty="0">
                <a:solidFill>
                  <a:srgbClr val="DDE9EC">
                    <a:lumMod val="50000"/>
                  </a:srgbClr>
                </a:solidFill>
              </a:rPr>
              <a:t>More action potentials  &gt; more K efflux 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x-none" dirty="0">
                <a:solidFill>
                  <a:srgbClr val="DDE9EC">
                    <a:lumMod val="50000"/>
                  </a:srgbClr>
                </a:solidFill>
              </a:rPr>
              <a:t> some cells are damaged (not very common)</a:t>
            </a:r>
          </a:p>
          <a:p>
            <a:endParaRPr lang="en-US" altLang="x-none" dirty="0">
              <a:solidFill>
                <a:srgbClr val="DDE9EC">
                  <a:lumMod val="50000"/>
                </a:srgbClr>
              </a:solidFill>
            </a:endParaRPr>
          </a:p>
          <a:p>
            <a:r>
              <a:rPr lang="en-US" altLang="x-none" dirty="0">
                <a:solidFill>
                  <a:srgbClr val="DDE9EC">
                    <a:lumMod val="50000"/>
                  </a:srgbClr>
                </a:solidFill>
              </a:rPr>
              <a:t>B-blocker are contraindicated in exercise &gt; they increase K level  (increase uptake of cells even more)</a:t>
            </a:r>
            <a:endParaRPr lang="en-US" dirty="0">
              <a:solidFill>
                <a:srgbClr val="DDE9EC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62564" y="1369752"/>
            <a:ext cx="4392488" cy="473719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740553" y="916"/>
            <a:ext cx="2448272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u="sng" dirty="0"/>
              <a:t>ONLY IN MALES’ SLIDES </a:t>
            </a:r>
          </a:p>
        </p:txBody>
      </p:sp>
    </p:spTree>
    <p:extLst>
      <p:ext uri="{BB962C8B-B14F-4D97-AF65-F5344CB8AC3E}">
        <p14:creationId xmlns:p14="http://schemas.microsoft.com/office/powerpoint/2010/main" val="1086287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Renal excretion of potassium</a:t>
            </a:r>
            <a:endParaRPr lang="en-US" dirty="0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1"/>
          </p:nvPr>
        </p:nvSpPr>
        <p:spPr>
          <a:xfrm>
            <a:off x="609460" y="1601470"/>
            <a:ext cx="9949448" cy="493776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Gill Sans MT" pitchFamily="34" charset="0"/>
              </a:rPr>
              <a:t>90-95% </a:t>
            </a:r>
            <a:r>
              <a:rPr lang="en-US" sz="2000" dirty="0">
                <a:latin typeface="Gill Sans MT" pitchFamily="34" charset="0"/>
              </a:rPr>
              <a:t>of Dietary K</a:t>
            </a:r>
            <a:r>
              <a:rPr lang="en-US" sz="2000" dirty="0"/>
              <a:t> ⁺</a:t>
            </a:r>
            <a:r>
              <a:rPr lang="en-US" sz="2000" dirty="0">
                <a:latin typeface="Gill Sans MT" pitchFamily="34" charset="0"/>
              </a:rPr>
              <a:t> excreted via the </a:t>
            </a:r>
            <a:r>
              <a:rPr lang="en-US" sz="2000" i="1" u="sng" dirty="0">
                <a:latin typeface="Gill Sans MT" pitchFamily="34" charset="0"/>
              </a:rPr>
              <a:t>kidneys</a:t>
            </a:r>
            <a:r>
              <a:rPr lang="en-US" sz="2000" dirty="0">
                <a:latin typeface="Gill Sans MT" pitchFamily="34" charset="0"/>
              </a:rPr>
              <a:t> .</a:t>
            </a:r>
          </a:p>
          <a:p>
            <a:endParaRPr lang="en-US" sz="2000" dirty="0">
              <a:solidFill>
                <a:schemeClr val="accent4">
                  <a:lumMod val="75000"/>
                </a:schemeClr>
              </a:solidFill>
              <a:latin typeface="Gill Sans MT" pitchFamily="34" charset="0"/>
            </a:endParaRPr>
          </a:p>
          <a:p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Gill Sans MT" pitchFamily="34" charset="0"/>
              </a:rPr>
              <a:t>5-10%</a:t>
            </a:r>
            <a:r>
              <a:rPr lang="en-US" sz="2000" dirty="0">
                <a:latin typeface="Gill Sans MT" pitchFamily="34" charset="0"/>
              </a:rPr>
              <a:t>  in </a:t>
            </a:r>
            <a:r>
              <a:rPr lang="en-US" sz="2000" i="1" dirty="0">
                <a:latin typeface="Gill Sans MT" pitchFamily="34" charset="0"/>
              </a:rPr>
              <a:t>Sweat &amp; Feces </a:t>
            </a:r>
            <a:r>
              <a:rPr lang="en-US" sz="2000" dirty="0">
                <a:latin typeface="Gill Sans MT" pitchFamily="34" charset="0"/>
              </a:rPr>
              <a:t>(This is unregulated and may become significant in diarrheas).</a:t>
            </a:r>
          </a:p>
          <a:p>
            <a:endParaRPr lang="en-US" sz="2000" dirty="0">
              <a:latin typeface="Gill Sans MT" pitchFamily="34" charset="0"/>
            </a:endParaRPr>
          </a:p>
          <a:p>
            <a:r>
              <a:rPr lang="en-US" sz="2000" dirty="0">
                <a:latin typeface="Gill Sans MT" pitchFamily="34" charset="0"/>
              </a:rPr>
              <a:t>In normal individual intake is matched by excretion and potassium balance is maintained.</a:t>
            </a:r>
          </a:p>
          <a:p>
            <a:endParaRPr lang="en-US" sz="2000" dirty="0">
              <a:latin typeface="Gill Sans MT" pitchFamily="34" charset="0"/>
            </a:endParaRPr>
          </a:p>
          <a:p>
            <a:r>
              <a:rPr lang="en-US" sz="2000" dirty="0">
                <a:latin typeface="Gill Sans MT" pitchFamily="34" charset="0"/>
              </a:rPr>
              <a:t>Filtered load of potassium ~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Gill Sans MT" pitchFamily="34" charset="0"/>
              </a:rPr>
              <a:t>720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Gill Sans MT" pitchFamily="34" charset="0"/>
              </a:rPr>
              <a:t>mmol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Gill Sans MT" pitchFamily="34" charset="0"/>
              </a:rPr>
              <a:t>/day </a:t>
            </a:r>
            <a:r>
              <a:rPr lang="en-US" sz="2000" dirty="0">
                <a:latin typeface="Gill Sans MT" pitchFamily="34" charset="0"/>
              </a:rPr>
              <a:t>.</a:t>
            </a:r>
          </a:p>
          <a:p>
            <a:endParaRPr lang="en-US" sz="2000" dirty="0">
              <a:latin typeface="Gill Sans MT" pitchFamily="34" charset="0"/>
            </a:endParaRPr>
          </a:p>
          <a:p>
            <a:r>
              <a:rPr lang="en-US" sz="2000" dirty="0">
                <a:latin typeface="Gill Sans MT" pitchFamily="34" charset="0"/>
              </a:rPr>
              <a:t>Bulk reabsorbed </a:t>
            </a:r>
            <a:r>
              <a:rPr lang="en-US" sz="2000" i="1" dirty="0">
                <a:latin typeface="Gill Sans MT" pitchFamily="34" charset="0"/>
              </a:rPr>
              <a:t>by </a:t>
            </a:r>
            <a:r>
              <a:rPr lang="en-US" sz="2000" i="1" dirty="0">
                <a:solidFill>
                  <a:srgbClr val="FF0000"/>
                </a:solidFill>
                <a:latin typeface="Gill Sans MT" pitchFamily="34" charset="0"/>
              </a:rPr>
              <a:t>proximal tubule and loop of Henle</a:t>
            </a:r>
            <a:r>
              <a:rPr lang="en-US" sz="2000" dirty="0">
                <a:latin typeface="Gill Sans MT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037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altLang="en-US" sz="3000" dirty="0"/>
              <a:t>Renal K+ Transport mechanisms</a:t>
            </a:r>
            <a:r>
              <a:rPr lang="ar-SA" altLang="en-US" sz="1600" dirty="0">
                <a:solidFill>
                  <a:schemeClr val="bg2">
                    <a:lumMod val="50000"/>
                  </a:schemeClr>
                </a:solidFill>
                <a:latin typeface="Gill Sans MT" pitchFamily="34" charset="0"/>
              </a:rPr>
              <a:t>كلها اخذناها قبل بس هنا مرتبة للبوتاسيوم</a:t>
            </a:r>
            <a:r>
              <a:rPr lang="en-US" sz="3000" dirty="0"/>
              <a:t>  </a:t>
            </a: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>
          <a:xfrm>
            <a:off x="837828" y="6374102"/>
            <a:ext cx="2640913" cy="365760"/>
          </a:xfrm>
        </p:spPr>
        <p:txBody>
          <a:bodyPr/>
          <a:lstStyle/>
          <a:p>
            <a:fld id="{4929A69E-7D8F-4515-9605-0315ABD4F316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1"/>
          </p:nvPr>
        </p:nvSpPr>
        <p:spPr>
          <a:xfrm>
            <a:off x="405780" y="1219200"/>
            <a:ext cx="10969943" cy="49377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</a:rPr>
              <a:t>Cell membrane </a:t>
            </a:r>
            <a:r>
              <a:rPr lang="en-GB" altLang="en-US" sz="20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</a:rPr>
              <a:t>transporters</a:t>
            </a:r>
            <a:r>
              <a:rPr lang="ar-SA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</a:rPr>
              <a:t> </a:t>
            </a: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</a:rPr>
              <a:t>:</a:t>
            </a:r>
            <a:endParaRPr lang="en-US" altLang="en-US" sz="2000" dirty="0">
              <a:solidFill>
                <a:schemeClr val="bg2">
                  <a:lumMod val="50000"/>
                </a:schemeClr>
              </a:solidFill>
              <a:latin typeface="Gill Sans MT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Gill Sans MT" pitchFamily="34" charset="0"/>
              </a:rPr>
              <a:t>Na-K ATPase, H-K ATPase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Gill Sans MT" pitchFamily="34" charset="0"/>
              </a:rPr>
              <a:t>K</a:t>
            </a:r>
            <a:r>
              <a:rPr lang="en-US" sz="1600" dirty="0"/>
              <a:t> ⁺</a:t>
            </a:r>
            <a:r>
              <a:rPr lang="en-GB" altLang="en-US" sz="1600" dirty="0">
                <a:latin typeface="Gill Sans MT" pitchFamily="34" charset="0"/>
              </a:rPr>
              <a:t> channels,  K:Cl cotransport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Gill Sans MT" pitchFamily="34" charset="0"/>
              </a:rPr>
              <a:t>Na:K:2Cl cotransport</a:t>
            </a:r>
          </a:p>
          <a:p>
            <a:pPr>
              <a:buFont typeface="Arial" panose="020B0604020202020204" pitchFamily="34" charset="0"/>
              <a:buChar char="•"/>
            </a:pPr>
            <a:endParaRPr lang="en-GB" altLang="en-US" sz="1600" u="sng" dirty="0">
              <a:solidFill>
                <a:schemeClr val="tx1">
                  <a:lumMod val="95000"/>
                  <a:lumOff val="5000"/>
                </a:schemeClr>
              </a:solidFill>
              <a:latin typeface="Gill Sans MT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</a:rPr>
              <a:t> K</a:t>
            </a:r>
            <a:r>
              <a:rPr lang="en-US" sz="2000" dirty="0"/>
              <a:t> ⁺</a:t>
            </a:r>
            <a:r>
              <a:rPr lang="en-GB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</a:rPr>
              <a:t> is </a:t>
            </a:r>
            <a:r>
              <a:rPr lang="en-GB" altLang="en-US" sz="20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</a:rPr>
              <a:t>Reabsorbed </a:t>
            </a:r>
            <a:r>
              <a:rPr lang="en-GB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</a:rPr>
              <a:t>in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Gill Sans MT" pitchFamily="34" charset="0"/>
              </a:rPr>
              <a:t>PT (Proximal tubules) </a:t>
            </a:r>
            <a:r>
              <a:rPr lang="en-US" altLang="x-none" sz="1600" dirty="0">
                <a:solidFill>
                  <a:schemeClr val="bg2">
                    <a:lumMod val="50000"/>
                  </a:schemeClr>
                </a:solidFill>
              </a:rPr>
              <a:t>by solvent drag </a:t>
            </a:r>
            <a:endParaRPr lang="en-GB" altLang="en-US" sz="1600" dirty="0">
              <a:latin typeface="Gill Sans MT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Gill Sans MT" pitchFamily="34" charset="0"/>
              </a:rPr>
              <a:t>TAL (</a:t>
            </a:r>
            <a:r>
              <a:rPr lang="en-US" altLang="en-US" sz="1600" dirty="0">
                <a:solidFill>
                  <a:schemeClr val="bg2">
                    <a:lumMod val="50000"/>
                  </a:schemeClr>
                </a:solidFill>
                <a:latin typeface="Gill Sans MT" pitchFamily="34" charset="0"/>
              </a:rPr>
              <a:t>thick</a:t>
            </a:r>
            <a:r>
              <a:rPr lang="en-GB" altLang="en-US" sz="1600" dirty="0">
                <a:latin typeface="Gill Sans MT" pitchFamily="34" charset="0"/>
              </a:rPr>
              <a:t> Ascending limb of loop of Henle) </a:t>
            </a:r>
            <a:r>
              <a:rPr lang="en-US" altLang="x-none" sz="1600" dirty="0">
                <a:solidFill>
                  <a:schemeClr val="bg2">
                    <a:lumMod val="50000"/>
                  </a:schemeClr>
                </a:solidFill>
              </a:rPr>
              <a:t>NKCC ( luminal membrane )</a:t>
            </a:r>
            <a:r>
              <a:rPr lang="en-GB" altLang="en-US" sz="1600" dirty="0">
                <a:solidFill>
                  <a:schemeClr val="bg2">
                    <a:lumMod val="50000"/>
                  </a:schemeClr>
                </a:solidFill>
                <a:latin typeface="Gill Sans MT" pitchFamily="34" charset="0"/>
              </a:rPr>
              <a:t>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Gill Sans MT" pitchFamily="34" charset="0"/>
              </a:rPr>
              <a:t> Intercalated cell in CCD (</a:t>
            </a:r>
            <a:r>
              <a:rPr lang="en-US" sz="1600" dirty="0">
                <a:latin typeface="Gill Sans MT" pitchFamily="34" charset="0"/>
              </a:rPr>
              <a:t>cortical collecting duct)</a:t>
            </a:r>
          </a:p>
          <a:p>
            <a:pPr>
              <a:buFont typeface="Arial" panose="020B0604020202020204" pitchFamily="34" charset="0"/>
              <a:buChar char="•"/>
            </a:pPr>
            <a:endParaRPr lang="en-GB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Gill Sans MT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</a:rPr>
              <a:t> K</a:t>
            </a:r>
            <a:r>
              <a:rPr lang="en-US" sz="2000" dirty="0"/>
              <a:t> ⁺</a:t>
            </a:r>
            <a:r>
              <a:rPr lang="en-GB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</a:rPr>
              <a:t> </a:t>
            </a:r>
            <a:r>
              <a:rPr lang="en-GB" altLang="en-US" sz="20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</a:rPr>
              <a:t>Secreted</a:t>
            </a:r>
            <a:r>
              <a:rPr lang="en-GB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</a:rPr>
              <a:t> in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Gill Sans MT" pitchFamily="34" charset="0"/>
              </a:rPr>
              <a:t>Late distal tubule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Gill Sans MT" pitchFamily="34" charset="0"/>
              </a:rPr>
              <a:t>principal cells of late DT (Distal Tubules)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Gill Sans MT" pitchFamily="34" charset="0"/>
              </a:rPr>
              <a:t>CCD (</a:t>
            </a:r>
            <a:r>
              <a:rPr lang="en-US" sz="1600" dirty="0">
                <a:latin typeface="Gill Sans MT" pitchFamily="34" charset="0"/>
              </a:rPr>
              <a:t>cortical collecting duct) </a:t>
            </a:r>
            <a:endParaRPr lang="en-US" altLang="en-US" sz="1600" dirty="0">
              <a:latin typeface="Gill Sans MT" pitchFamily="34" charset="0"/>
            </a:endParaRP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Content Placeholder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2" r="13846" b="3382"/>
          <a:stretch/>
        </p:blipFill>
        <p:spPr>
          <a:xfrm>
            <a:off x="7378173" y="1196752"/>
            <a:ext cx="4476879" cy="249783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</p:pic>
      <p:pic>
        <p:nvPicPr>
          <p:cNvPr id="6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172" y="3712967"/>
            <a:ext cx="4476879" cy="262093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2059212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sz="3000" dirty="0"/>
              <a:t>Renal K+ Transport mechanisms</a:t>
            </a:r>
            <a:r>
              <a:rPr lang="en-US" sz="3000" dirty="0"/>
              <a:t>  </a:t>
            </a:r>
            <a:r>
              <a:rPr lang="ar-SA" sz="1600" dirty="0">
                <a:solidFill>
                  <a:schemeClr val="bg2">
                    <a:lumMod val="50000"/>
                  </a:schemeClr>
                </a:solidFill>
              </a:rPr>
              <a:t>كلها إعادة</a:t>
            </a:r>
            <a:endParaRPr lang="en-US" sz="3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1"/>
          </p:nvPr>
        </p:nvSpPr>
        <p:spPr>
          <a:xfrm>
            <a:off x="589795" y="1280795"/>
            <a:ext cx="10969943" cy="4937760"/>
          </a:xfrm>
        </p:spPr>
        <p:txBody>
          <a:bodyPr>
            <a:normAutofit/>
          </a:bodyPr>
          <a:lstStyle/>
          <a:p>
            <a:r>
              <a:rPr lang="en-GB" sz="1800" b="1" kern="0" dirty="0">
                <a:solidFill>
                  <a:srgbClr val="FF3300"/>
                </a:solidFill>
              </a:rPr>
              <a:t>Proximal Tubule: </a:t>
            </a:r>
            <a:r>
              <a:rPr lang="en-GB" sz="1800" dirty="0">
                <a:latin typeface="Gill Sans MT" pitchFamily="34" charset="0"/>
              </a:rPr>
              <a:t>K</a:t>
            </a:r>
            <a:r>
              <a:rPr lang="en-US" sz="1800" dirty="0"/>
              <a:t> ⁺</a:t>
            </a:r>
            <a:r>
              <a:rPr lang="en-GB" sz="1800" dirty="0">
                <a:latin typeface="Gill Sans MT" pitchFamily="34" charset="0"/>
              </a:rPr>
              <a:t> is absorbed by intercellular </a:t>
            </a:r>
            <a:r>
              <a:rPr lang="en-GB" sz="1800" u="sng" dirty="0">
                <a:latin typeface="Gill Sans MT" pitchFamily="34" charset="0"/>
              </a:rPr>
              <a:t>solvent drag </a:t>
            </a:r>
            <a:r>
              <a:rPr lang="en-GB" sz="1800" dirty="0">
                <a:latin typeface="Gill Sans MT" pitchFamily="34" charset="0"/>
              </a:rPr>
              <a:t>whereby fluid movement driven by Na+ absorption entrains K</a:t>
            </a:r>
            <a:r>
              <a:rPr lang="en-US" sz="1800" dirty="0"/>
              <a:t> ⁺</a:t>
            </a:r>
            <a:r>
              <a:rPr lang="en-GB" sz="1800" dirty="0">
                <a:latin typeface="Gill Sans MT" pitchFamily="34" charset="0"/>
              </a:rPr>
              <a:t> ions.</a:t>
            </a:r>
            <a:r>
              <a:rPr lang="ar-SA" sz="1400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في المحاضرة السابقة</a:t>
            </a:r>
            <a:endParaRPr lang="en-GB" sz="1400" dirty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en-GB" sz="1800" b="1" kern="0" dirty="0">
                <a:solidFill>
                  <a:srgbClr val="FF3300"/>
                </a:solidFill>
              </a:rPr>
              <a:t>TAL: </a:t>
            </a:r>
            <a:r>
              <a:rPr lang="en-GB" sz="1800" dirty="0">
                <a:latin typeface="Gill Sans MT" pitchFamily="34" charset="0"/>
              </a:rPr>
              <a:t>Na:K:2Cl in luminal membrane</a:t>
            </a:r>
            <a:r>
              <a:rPr lang="en-GB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</a:rPr>
              <a:t>. </a:t>
            </a:r>
          </a:p>
          <a:p>
            <a:r>
              <a:rPr lang="en-GB" sz="1800" b="1" kern="0" dirty="0" err="1">
                <a:solidFill>
                  <a:srgbClr val="FF3300"/>
                </a:solidFill>
              </a:rPr>
              <a:t>K:Cl</a:t>
            </a:r>
            <a:r>
              <a:rPr lang="en-GB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</a:rPr>
              <a:t> co-transport </a:t>
            </a:r>
            <a:r>
              <a:rPr lang="en-GB" sz="1800" dirty="0">
                <a:latin typeface="Gill Sans MT" pitchFamily="34" charset="0"/>
              </a:rPr>
              <a:t>in </a:t>
            </a:r>
            <a:r>
              <a:rPr lang="en-GB" sz="1800" dirty="0" err="1">
                <a:latin typeface="Gill Sans MT" pitchFamily="34" charset="0"/>
              </a:rPr>
              <a:t>Baso</a:t>
            </a:r>
            <a:r>
              <a:rPr lang="en-GB" sz="1800" dirty="0">
                <a:latin typeface="Gill Sans MT" pitchFamily="34" charset="0"/>
              </a:rPr>
              <a:t>-lateral membrane</a:t>
            </a:r>
          </a:p>
          <a:p>
            <a:r>
              <a:rPr lang="en-US" sz="1800" b="1" kern="0" dirty="0">
                <a:solidFill>
                  <a:srgbClr val="FF3300"/>
                </a:solidFill>
              </a:rPr>
              <a:t>CD: </a:t>
            </a:r>
          </a:p>
          <a:p>
            <a:pPr marL="0" indent="0">
              <a:buNone/>
            </a:pPr>
            <a:r>
              <a:rPr lang="ar-SA" sz="1800" kern="0" dirty="0"/>
              <a:t>-</a:t>
            </a:r>
            <a:r>
              <a:rPr lang="en-US" sz="1800" kern="0" dirty="0"/>
              <a:t>K reabsorption is by the </a:t>
            </a:r>
            <a:r>
              <a:rPr lang="en-US" sz="1800" u="sng" kern="0" dirty="0"/>
              <a:t>intercalated cells </a:t>
            </a:r>
            <a:r>
              <a:rPr lang="en-US" sz="1800" kern="0" dirty="0"/>
              <a:t>via a luminal H-K ATPase. </a:t>
            </a:r>
          </a:p>
          <a:p>
            <a:pPr marL="0" indent="0">
              <a:spcBef>
                <a:spcPct val="20000"/>
              </a:spcBef>
              <a:buNone/>
              <a:defRPr/>
            </a:pPr>
            <a:r>
              <a:rPr lang="ar-SA" sz="1800" kern="0" dirty="0"/>
              <a:t>-</a:t>
            </a:r>
            <a:r>
              <a:rPr lang="en-US" sz="1800" kern="0" dirty="0"/>
              <a:t>K+ secretion in the </a:t>
            </a:r>
            <a:r>
              <a:rPr lang="en-US" sz="1800" u="sng" kern="0" dirty="0"/>
              <a:t>principal cells </a:t>
            </a:r>
            <a:r>
              <a:rPr lang="en-US" sz="1800" kern="0" dirty="0"/>
              <a:t>(via luminal K channels and basolateral Na-K ATPase).  </a:t>
            </a:r>
          </a:p>
          <a:p>
            <a:pPr marL="0" indent="0">
              <a:buNone/>
            </a:pPr>
            <a:r>
              <a:rPr lang="en-US" sz="1800" kern="0" dirty="0"/>
              <a:t> </a:t>
            </a:r>
          </a:p>
          <a:p>
            <a:endParaRPr lang="en-US" sz="1800" dirty="0">
              <a:latin typeface="Gill Sans MT" pitchFamily="34" charset="0"/>
            </a:endParaRPr>
          </a:p>
          <a:p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15" b="8054"/>
          <a:stretch>
            <a:fillRect/>
          </a:stretch>
        </p:blipFill>
        <p:spPr bwMode="auto">
          <a:xfrm>
            <a:off x="589795" y="3882170"/>
            <a:ext cx="5254682" cy="249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7" b="8372"/>
          <a:stretch>
            <a:fillRect/>
          </a:stretch>
        </p:blipFill>
        <p:spPr bwMode="auto">
          <a:xfrm>
            <a:off x="5985853" y="3866247"/>
            <a:ext cx="5432509" cy="251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49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97394" y="4038746"/>
            <a:ext cx="5282847" cy="2262158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1804" y="4029467"/>
            <a:ext cx="5282847" cy="2271437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93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81" y="810937"/>
            <a:ext cx="468052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278269-9C33-C142-A82A-8556DDFFD29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2" name="Rectangle 1"/>
          <p:cNvSpPr/>
          <p:nvPr/>
        </p:nvSpPr>
        <p:spPr>
          <a:xfrm>
            <a:off x="951512" y="4038747"/>
            <a:ext cx="45510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/>
            <a:r>
              <a:rPr lang="en-US" altLang="x-none" sz="1600" dirty="0">
                <a:solidFill>
                  <a:srgbClr val="DDE9EC">
                    <a:lumMod val="50000"/>
                  </a:srgbClr>
                </a:solidFill>
              </a:rPr>
              <a:t>100% is filtered </a:t>
            </a:r>
          </a:p>
          <a:p>
            <a:pPr defTabSz="914363"/>
            <a:r>
              <a:rPr lang="en-US" altLang="x-none" sz="1600" dirty="0">
                <a:solidFill>
                  <a:srgbClr val="DDE9EC">
                    <a:lumMod val="50000"/>
                  </a:srgbClr>
                </a:solidFill>
              </a:rPr>
              <a:t>80% is reabsorbed in PCT </a:t>
            </a:r>
          </a:p>
          <a:p>
            <a:pPr defTabSz="914363"/>
            <a:r>
              <a:rPr lang="en-US" altLang="x-none" sz="1600" dirty="0">
                <a:solidFill>
                  <a:srgbClr val="DDE9EC">
                    <a:lumMod val="50000"/>
                  </a:srgbClr>
                </a:solidFill>
              </a:rPr>
              <a:t>10% reabsorbed in thick ascending </a:t>
            </a:r>
          </a:p>
          <a:p>
            <a:pPr defTabSz="914363"/>
            <a:r>
              <a:rPr lang="en-US" altLang="x-none" sz="1600" dirty="0">
                <a:solidFill>
                  <a:srgbClr val="DDE9EC">
                    <a:lumMod val="50000"/>
                  </a:srgbClr>
                </a:solidFill>
              </a:rPr>
              <a:t>2% reabsorbed along the DCT </a:t>
            </a:r>
          </a:p>
          <a:p>
            <a:pPr defTabSz="914363"/>
            <a:r>
              <a:rPr lang="en-US" altLang="x-none" sz="1600" dirty="0">
                <a:solidFill>
                  <a:srgbClr val="DDE9EC">
                    <a:lumMod val="50000"/>
                  </a:srgbClr>
                </a:solidFill>
              </a:rPr>
              <a:t>6% reabsorbed in medullary part of collecting duct </a:t>
            </a:r>
          </a:p>
          <a:p>
            <a:pPr defTabSz="914363"/>
            <a:r>
              <a:rPr lang="en-US" altLang="x-none" sz="1600" dirty="0">
                <a:solidFill>
                  <a:srgbClr val="DDE9EC">
                    <a:lumMod val="50000"/>
                  </a:srgbClr>
                </a:solidFill>
              </a:rPr>
              <a:t>2% excreted </a:t>
            </a:r>
          </a:p>
          <a:p>
            <a:pPr defTabSz="914363"/>
            <a:endParaRPr lang="en-US" altLang="x-none" sz="1600" dirty="0">
              <a:solidFill>
                <a:srgbClr val="DDE9EC">
                  <a:lumMod val="50000"/>
                </a:srgbClr>
              </a:solidFill>
            </a:endParaRPr>
          </a:p>
          <a:p>
            <a:pPr defTabSz="914363"/>
            <a:r>
              <a:rPr lang="en-US" altLang="x-none" sz="1600" dirty="0">
                <a:solidFill>
                  <a:srgbClr val="DDE9EC">
                    <a:lumMod val="50000"/>
                  </a:srgbClr>
                </a:solidFill>
              </a:rPr>
              <a:t>(notice how there’s no secretion of potassium )  </a:t>
            </a:r>
          </a:p>
        </p:txBody>
      </p:sp>
      <p:sp>
        <p:nvSpPr>
          <p:cNvPr id="3" name="Rectangle 2"/>
          <p:cNvSpPr/>
          <p:nvPr/>
        </p:nvSpPr>
        <p:spPr>
          <a:xfrm>
            <a:off x="811565" y="329468"/>
            <a:ext cx="6092825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x-none" dirty="0"/>
              <a:t>A) Low dietary K intake </a:t>
            </a:r>
            <a:r>
              <a:rPr lang="en-US" altLang="x-none" dirty="0">
                <a:solidFill>
                  <a:schemeClr val="bg1">
                    <a:lumMod val="75000"/>
                  </a:schemeClr>
                </a:solidFill>
              </a:rPr>
              <a:t>( not normal )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946" y="1052735"/>
            <a:ext cx="4693741" cy="298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68423" y="5654574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altLang="x-none" dirty="0"/>
          </a:p>
          <a:p>
            <a:r>
              <a:rPr lang="en-US" altLang="x-none" sz="1600" dirty="0">
                <a:solidFill>
                  <a:srgbClr val="DDE9EC">
                    <a:lumMod val="50000"/>
                  </a:srgbClr>
                </a:solidFill>
              </a:rPr>
              <a:t>20-180%  is NOT a range (this Is just an example)</a:t>
            </a:r>
          </a:p>
        </p:txBody>
      </p:sp>
      <p:sp>
        <p:nvSpPr>
          <p:cNvPr id="5" name="Rectangle 4"/>
          <p:cNvSpPr/>
          <p:nvPr/>
        </p:nvSpPr>
        <p:spPr>
          <a:xfrm>
            <a:off x="7401888" y="344848"/>
            <a:ext cx="3073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x-none"/>
              <a:t>B) Normal to high K intake </a:t>
            </a:r>
            <a:endParaRPr lang="en-US" altLang="x-none" dirty="0"/>
          </a:p>
        </p:txBody>
      </p:sp>
      <p:sp>
        <p:nvSpPr>
          <p:cNvPr id="7" name="Rectangle 6"/>
          <p:cNvSpPr/>
          <p:nvPr/>
        </p:nvSpPr>
        <p:spPr>
          <a:xfrm>
            <a:off x="6452539" y="4223413"/>
            <a:ext cx="6092825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x-none" sz="1600" dirty="0">
                <a:solidFill>
                  <a:srgbClr val="DDE9EC">
                    <a:lumMod val="50000"/>
                  </a:srgbClr>
                </a:solidFill>
              </a:rPr>
              <a:t>100: filtered </a:t>
            </a:r>
          </a:p>
          <a:p>
            <a:r>
              <a:rPr lang="en-US" altLang="x-none" sz="1600" dirty="0">
                <a:solidFill>
                  <a:srgbClr val="DDE9EC">
                    <a:lumMod val="50000"/>
                  </a:srgbClr>
                </a:solidFill>
              </a:rPr>
              <a:t>80% is reabsorbed in PCT </a:t>
            </a:r>
          </a:p>
          <a:p>
            <a:r>
              <a:rPr lang="en-US" altLang="x-none" sz="1600" dirty="0">
                <a:solidFill>
                  <a:srgbClr val="DDE9EC">
                    <a:lumMod val="50000"/>
                  </a:srgbClr>
                </a:solidFill>
              </a:rPr>
              <a:t>10% reabsorbed in thick ascending </a:t>
            </a:r>
          </a:p>
          <a:p>
            <a:r>
              <a:rPr lang="en-US" altLang="x-none" sz="1600" dirty="0">
                <a:solidFill>
                  <a:srgbClr val="DDE9EC">
                    <a:lumMod val="50000"/>
                  </a:srgbClr>
                </a:solidFill>
              </a:rPr>
              <a:t>20-180 % secretion in Principal cells </a:t>
            </a:r>
          </a:p>
          <a:p>
            <a:r>
              <a:rPr lang="en-US" altLang="x-none" sz="1600" dirty="0">
                <a:solidFill>
                  <a:srgbClr val="DDE9EC">
                    <a:lumMod val="50000"/>
                  </a:srgbClr>
                </a:solidFill>
              </a:rPr>
              <a:t>20-40% reabsorbed in medullary collecting duct</a:t>
            </a:r>
          </a:p>
          <a:p>
            <a:r>
              <a:rPr lang="en-US" altLang="x-none" sz="1600" dirty="0">
                <a:solidFill>
                  <a:srgbClr val="DDE9EC">
                    <a:lumMod val="50000"/>
                  </a:srgbClr>
                </a:solidFill>
              </a:rPr>
              <a:t>10-150% eliminated in urine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35949" y="0"/>
            <a:ext cx="2448272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u="sng" dirty="0"/>
              <a:t>ONLY IN MALES’ SLIDES </a:t>
            </a:r>
          </a:p>
        </p:txBody>
      </p:sp>
    </p:spTree>
    <p:extLst>
      <p:ext uri="{BB962C8B-B14F-4D97-AF65-F5344CB8AC3E}">
        <p14:creationId xmlns:p14="http://schemas.microsoft.com/office/powerpoint/2010/main" val="1306706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Renal K+ transport mechanism </a:t>
            </a: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مربع نص 4"/>
          <p:cNvSpPr txBox="1"/>
          <p:nvPr/>
        </p:nvSpPr>
        <p:spPr>
          <a:xfrm>
            <a:off x="6830925" y="1479900"/>
            <a:ext cx="38950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Gill Sans MT" charset="0"/>
                <a:ea typeface="Gill Sans MT" charset="0"/>
                <a:cs typeface="Gill Sans MT" charset="0"/>
              </a:rPr>
              <a:t>When a person is on a low K+ diet</a:t>
            </a:r>
            <a:endParaRPr lang="ar-SA" dirty="0">
              <a:solidFill>
                <a:schemeClr val="bg1">
                  <a:lumMod val="50000"/>
                </a:schemeClr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6" name="سهم للأسفل 5"/>
          <p:cNvSpPr/>
          <p:nvPr/>
        </p:nvSpPr>
        <p:spPr>
          <a:xfrm flipH="1">
            <a:off x="8634490" y="1880010"/>
            <a:ext cx="287949" cy="790136"/>
          </a:xfrm>
          <a:prstGeom prst="downArrow">
            <a:avLst>
              <a:gd name="adj1" fmla="val 50000"/>
              <a:gd name="adj2" fmla="val 9013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/>
          <p:cNvSpPr txBox="1"/>
          <p:nvPr/>
        </p:nvSpPr>
        <p:spPr>
          <a:xfrm>
            <a:off x="6861784" y="2725748"/>
            <a:ext cx="389508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latin typeface="Gill Sans MT" charset="0"/>
                <a:ea typeface="Gill Sans MT" charset="0"/>
                <a:cs typeface="Gill Sans MT" charset="0"/>
              </a:rPr>
              <a:t>K</a:t>
            </a:r>
            <a:r>
              <a:rPr lang="ar-SA" dirty="0">
                <a:latin typeface="Gill Sans MT" charset="0"/>
                <a:ea typeface="Gill Sans MT" charset="0"/>
                <a:cs typeface="Gill Sans MT" charset="0"/>
              </a:rPr>
              <a:t>+</a:t>
            </a:r>
            <a:r>
              <a:rPr lang="en-US" dirty="0">
                <a:latin typeface="Gill Sans MT" charset="0"/>
                <a:ea typeface="Gill Sans MT" charset="0"/>
                <a:cs typeface="Gill Sans MT" charset="0"/>
              </a:rPr>
              <a:t> reabsorption is by the intercalated cells via a luminal H-K ATPase 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Gill Sans MT" charset="0"/>
                <a:ea typeface="Gill Sans MT" charset="0"/>
                <a:cs typeface="Gill Sans MT" charset="0"/>
              </a:rPr>
              <a:t>(primary active transport)</a:t>
            </a:r>
            <a:endParaRPr lang="ar-SA" sz="1500" dirty="0">
              <a:solidFill>
                <a:schemeClr val="bg1">
                  <a:lumMod val="50000"/>
                </a:schemeClr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2"/>
          <a:srcRect t="9948"/>
          <a:stretch/>
        </p:blipFill>
        <p:spPr>
          <a:xfrm>
            <a:off x="1009346" y="1261003"/>
            <a:ext cx="4330156" cy="2684037"/>
          </a:xfrm>
          <a:prstGeom prst="rect">
            <a:avLst/>
          </a:prstGeom>
          <a:ln>
            <a:solidFill>
              <a:schemeClr val="accent3"/>
            </a:solidFill>
            <a:prstDash val="dash"/>
          </a:ln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44" y="3826336"/>
            <a:ext cx="4351777" cy="2530014"/>
          </a:xfrm>
          <a:prstGeom prst="rect">
            <a:avLst/>
          </a:prstGeom>
          <a:ln>
            <a:solidFill>
              <a:schemeClr val="accent3"/>
            </a:solidFill>
            <a:prstDash val="dash"/>
          </a:ln>
        </p:spPr>
      </p:pic>
      <p:sp>
        <p:nvSpPr>
          <p:cNvPr id="10" name="مربع نص 9"/>
          <p:cNvSpPr txBox="1"/>
          <p:nvPr/>
        </p:nvSpPr>
        <p:spPr>
          <a:xfrm>
            <a:off x="7318548" y="4720260"/>
            <a:ext cx="2981552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latin typeface="Gill Sans MT" charset="0"/>
                <a:ea typeface="Gill Sans MT" charset="0"/>
                <a:cs typeface="Gill Sans MT" charset="0"/>
              </a:rPr>
              <a:t>K</a:t>
            </a:r>
            <a:r>
              <a:rPr lang="ar-SA" dirty="0">
                <a:latin typeface="Gill Sans MT" charset="0"/>
                <a:ea typeface="Gill Sans MT" charset="0"/>
                <a:cs typeface="Gill Sans MT" charset="0"/>
              </a:rPr>
              <a:t>+</a:t>
            </a:r>
            <a:r>
              <a:rPr lang="en-US" dirty="0">
                <a:latin typeface="Gill Sans MT" charset="0"/>
                <a:ea typeface="Gill Sans MT" charset="0"/>
                <a:cs typeface="Gill Sans MT" charset="0"/>
              </a:rPr>
              <a:t> secretion in the principal cells (via luminal K channels and basolateral Na-K ATPase) </a:t>
            </a:r>
            <a:endParaRPr lang="ar-SA" dirty="0">
              <a:latin typeface="Gill Sans MT" charset="0"/>
              <a:ea typeface="Gill Sans MT" charset="0"/>
              <a:cs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533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Factors affecting potassium </a:t>
            </a:r>
            <a:r>
              <a:rPr lang="en-US" sz="2800" dirty="0"/>
              <a:t>secretion</a:t>
            </a:r>
            <a:r>
              <a:rPr lang="ar-SA" dirty="0"/>
              <a:t>/</a:t>
            </a:r>
            <a:r>
              <a:rPr lang="en-US" sz="2800" dirty="0"/>
              <a:t>reabsorption</a:t>
            </a: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341294"/>
              </p:ext>
            </p:extLst>
          </p:nvPr>
        </p:nvGraphicFramePr>
        <p:xfrm>
          <a:off x="609460" y="1196753"/>
          <a:ext cx="10669528" cy="27672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238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2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882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9329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Peritubular factors </a:t>
                      </a:r>
                      <a:r>
                        <a:rPr lang="en-US" sz="1400" b="0" kern="1200" dirty="0"/>
                        <a:t>(</a:t>
                      </a:r>
                      <a:r>
                        <a:rPr lang="en-US" sz="1400" b="0" dirty="0"/>
                        <a:t>change inside tubular cells.)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(All </a:t>
                      </a:r>
                      <a:r>
                        <a:rPr lang="en-US" sz="1600" b="1" dirty="0"/>
                        <a:t>Increase</a:t>
                      </a:r>
                      <a:r>
                        <a:rPr lang="en-US" sz="1600" b="0" dirty="0"/>
                        <a:t> the secretion and excretion of potassium)</a:t>
                      </a:r>
                      <a:endParaRPr lang="ar-SA" sz="1600" b="0" i="1" dirty="0">
                        <a:solidFill>
                          <a:schemeClr val="tx1"/>
                        </a:solidFill>
                        <a:latin typeface="Gill Sans MT" charset="0"/>
                        <a:ea typeface="Gill Sans MT" charset="0"/>
                        <a:cs typeface="Gill Sans MT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1" dirty="0"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400" b="1" dirty="0"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248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/>
                        <a:t>3- Alkalosis</a:t>
                      </a:r>
                      <a:endParaRPr lang="ar-SA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2- Hyper-</a:t>
                      </a:r>
                      <a:r>
                        <a:rPr lang="en-US" sz="1600" dirty="0" err="1"/>
                        <a:t>aldosteronism</a:t>
                      </a:r>
                      <a:endParaRPr lang="en-US" sz="1600" b="1" dirty="0">
                        <a:latin typeface="Gill Sans MT" charset="0"/>
                        <a:ea typeface="Gill Sans MT" charset="0"/>
                        <a:cs typeface="Gill Sans MT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/>
                        <a:t>1- Hyper-</a:t>
                      </a:r>
                      <a:r>
                        <a:rPr lang="en-US" sz="1600" kern="1200" dirty="0" err="1"/>
                        <a:t>kalemia</a:t>
                      </a:r>
                      <a:endParaRPr lang="en-US" sz="1600" b="1" u="none" strike="noStrike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23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Alkalosis=</a:t>
                      </a:r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↑</a:t>
                      </a:r>
                      <a:r>
                        <a:rPr lang="en-US" sz="16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</a:t>
                      </a:r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=↓H ions</a:t>
                      </a:r>
                      <a:endParaRPr lang="en-US" sz="1600" kern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/>
                        <a:t>Increase H-K</a:t>
                      </a:r>
                      <a:r>
                        <a:rPr lang="en-US" sz="1600" kern="1200" baseline="0" dirty="0"/>
                        <a:t> </a:t>
                      </a:r>
                      <a:r>
                        <a:rPr lang="en-US" sz="1600" kern="1200" dirty="0"/>
                        <a:t>exchange at basolateral membrane then </a:t>
                      </a:r>
                      <a:r>
                        <a:rPr lang="en-GB" altLang="en-US" sz="1600" kern="1200" dirty="0"/>
                        <a:t>increase in the secretion and excretion of K.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en-US" sz="16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</a:rPr>
                        <a:t>فعشان</a:t>
                      </a:r>
                      <a:r>
                        <a:rPr lang="ar-SA" altLang="en-US" sz="1600" kern="12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</a:rPr>
                        <a:t> ادخل هيدروجين لازم اطلع بوتاسيوم</a:t>
                      </a:r>
                      <a:endParaRPr lang="en-GB" altLang="en-US" sz="1600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Gill Sans MT" charset="0"/>
                        <a:ea typeface="Gill Sans MT" charset="0"/>
                        <a:cs typeface="Gill Sans MT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/>
                        <a:t>Increase aldosterone </a:t>
                      </a:r>
                      <a:r>
                        <a:rPr lang="en-GB" altLang="en-US" sz="1600" kern="1200" dirty="0"/>
                        <a:t>increases the secretion and excretion of K.</a:t>
                      </a:r>
                      <a:r>
                        <a:rPr lang="en-US" sz="1600" kern="1200" dirty="0"/>
                        <a:t>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Gill Sans MT"/>
                        </a:rPr>
                        <a:t>(Its</a:t>
                      </a:r>
                      <a:r>
                        <a:rPr lang="en-US" sz="1600" b="0" kern="12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Gill Sans MT"/>
                        </a:rPr>
                        <a:t> main action is </a:t>
                      </a:r>
                      <a:r>
                        <a:rPr lang="en-US" sz="1600" b="0" kern="1200" baseline="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Gill Sans MT"/>
                        </a:rPr>
                        <a:t>reabsorbe</a:t>
                      </a:r>
                      <a:r>
                        <a:rPr lang="en-US" sz="1600" b="0" kern="12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Gill Sans MT"/>
                        </a:rPr>
                        <a:t> Na and secretion of K)</a:t>
                      </a:r>
                      <a:endParaRPr lang="ar-SA" sz="1600" b="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Gill Sans M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22300" rtl="1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/>
                        <a:t>Increase K in tubular cell and </a:t>
                      </a:r>
                      <a:r>
                        <a:rPr lang="en-US" sz="1600" kern="1200" dirty="0" err="1"/>
                        <a:t>incresase</a:t>
                      </a:r>
                      <a:r>
                        <a:rPr lang="en-US" sz="1600" kern="1200" dirty="0"/>
                        <a:t> chemical </a:t>
                      </a:r>
                      <a:r>
                        <a:rPr lang="en-US" sz="1600" kern="1200" dirty="0" err="1"/>
                        <a:t>grdient</a:t>
                      </a:r>
                      <a:r>
                        <a:rPr lang="en-US" sz="1600" kern="1200" dirty="0"/>
                        <a:t> of K between tubular cell and tubular lumen </a:t>
                      </a:r>
                      <a:r>
                        <a:rPr lang="en-GB" altLang="en-US" sz="1600" kern="1200" dirty="0"/>
                        <a:t>which lead to increase in the secretion and excretion of K.</a:t>
                      </a:r>
                    </a:p>
                    <a:p>
                      <a:pPr lvl="0" algn="ctr" defTabSz="622300" rtl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ar-SA" sz="1600" b="0" kern="1200" dirty="0">
                        <a:solidFill>
                          <a:schemeClr val="tx1"/>
                        </a:solidFill>
                        <a:latin typeface="Gill Sans M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023057"/>
              </p:ext>
            </p:extLst>
          </p:nvPr>
        </p:nvGraphicFramePr>
        <p:xfrm>
          <a:off x="592846" y="3904205"/>
          <a:ext cx="10686142" cy="240934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686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88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/>
                        <a:t>Luminal factors</a:t>
                      </a:r>
                      <a:endParaRPr lang="en-US" sz="1800" b="0" kern="1200" dirty="0">
                        <a:solidFill>
                          <a:srgbClr val="002060"/>
                        </a:solidFill>
                        <a:latin typeface="Gill Sans MT" charset="0"/>
                        <a:ea typeface="Gill Sans MT" charset="0"/>
                        <a:cs typeface="Gill Sans MT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9928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Diuresis: 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increase volume of urine and decrease concentration of K in lumen which causes secretion via chemical gradient (increase secretion and excretion) </a:t>
                      </a:r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 has a negative impact on sodium reabsorption )</a:t>
                      </a:r>
                      <a:endParaRPr lang="en-US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9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Increased urinary excretion of Na : increase in Na-K exchange at luminal membrane causes an increase in secretion and excretion of K.</a:t>
                      </a:r>
                      <a:r>
                        <a:rPr lang="ar-SA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فإذا زاد اخراج الصوديوم لأي</a:t>
                      </a:r>
                      <a:r>
                        <a:rPr lang="ar-SA" sz="14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سبب</a:t>
                      </a:r>
                      <a:r>
                        <a:rPr lang="ar-SA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راح يزيد معها اخراج البوتاسيوم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550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Increased urinary excretion of bicarbonate, phosphate, </a:t>
                      </a:r>
                      <a:r>
                        <a:rPr lang="en-US" sz="1400" dirty="0" err="1"/>
                        <a:t>sulphate</a:t>
                      </a:r>
                      <a:r>
                        <a:rPr lang="en-US" sz="1400" dirty="0"/>
                        <a:t> and ketone acids:  increase </a:t>
                      </a:r>
                      <a:r>
                        <a:rPr lang="en-US" sz="1400" dirty="0" err="1"/>
                        <a:t>negativety</a:t>
                      </a:r>
                      <a:r>
                        <a:rPr lang="en-US" sz="1400" dirty="0"/>
                        <a:t> of lumen then increase electrochemical gradient between cell and lumen  causes secretion and excretion of K.</a:t>
                      </a:r>
                      <a:r>
                        <a:rPr lang="ar-SA" sz="1400" baseline="0" dirty="0"/>
                        <a:t> </a:t>
                      </a:r>
                      <a:r>
                        <a:rPr lang="ar-SA" sz="14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بسبب الشحنة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773615" y="6381328"/>
            <a:ext cx="66479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Secretion</a:t>
            </a:r>
            <a:r>
              <a:rPr lang="ar-SA" sz="1400" dirty="0">
                <a:solidFill>
                  <a:schemeClr val="bg2">
                    <a:lumMod val="50000"/>
                  </a:schemeClr>
                </a:solidFill>
              </a:rPr>
              <a:t>=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from tubular sell to tubular lumen, excretion =get ride of it out the body </a:t>
            </a:r>
          </a:p>
        </p:txBody>
      </p:sp>
    </p:spTree>
    <p:extLst>
      <p:ext uri="{BB962C8B-B14F-4D97-AF65-F5344CB8AC3E}">
        <p14:creationId xmlns:p14="http://schemas.microsoft.com/office/powerpoint/2010/main" val="122384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NaCl</a:t>
            </a:r>
            <a:r>
              <a:rPr lang="en-US" dirty="0"/>
              <a:t> Transport along the Nephron (summary)</a:t>
            </a: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6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03278"/>
              </p:ext>
            </p:extLst>
          </p:nvPr>
        </p:nvGraphicFramePr>
        <p:xfrm>
          <a:off x="888677" y="1628800"/>
          <a:ext cx="10678343" cy="364883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07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8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5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71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7515">
                <a:tc>
                  <a:txBody>
                    <a:bodyPr/>
                    <a:lstStyle/>
                    <a:p>
                      <a:pPr algn="ctr"/>
                      <a:endParaRPr lang="ar-SA" sz="1800" u="none" strike="noStrike" kern="1200" baseline="0" dirty="0"/>
                    </a:p>
                    <a:p>
                      <a:pPr algn="ctr"/>
                      <a:r>
                        <a:rPr lang="en-US" sz="1800" u="none" strike="noStrike" baseline="0" dirty="0"/>
                        <a:t>Major Regulatory Hormones </a:t>
                      </a:r>
                    </a:p>
                    <a:p>
                      <a:pPr algn="ctr" rtl="1"/>
                      <a:endParaRPr lang="ar-SA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baseline="0" dirty="0"/>
                        <a:t>Mechanism of Na+ Entry across  the apical Membrane </a:t>
                      </a:r>
                      <a:endParaRPr lang="en-US" sz="1800" b="1" u="none" strike="noStrike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baseline="0" dirty="0"/>
                        <a:t>Percentage of Filtrate reabsorbed </a:t>
                      </a:r>
                      <a:endParaRPr lang="ar-SA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ar-SA" sz="1800" u="none" strike="noStrike" kern="1200" baseline="0" dirty="0"/>
                    </a:p>
                    <a:p>
                      <a:pPr algn="ctr"/>
                      <a:r>
                        <a:rPr lang="en-US" sz="1800" u="none" strike="noStrike" baseline="0" dirty="0"/>
                        <a:t>Segment </a:t>
                      </a:r>
                    </a:p>
                    <a:p>
                      <a:pPr algn="ctr" rtl="1"/>
                      <a:endParaRPr lang="ar-SA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8248">
                <a:tc>
                  <a:txBody>
                    <a:bodyPr/>
                    <a:lstStyle/>
                    <a:p>
                      <a:pPr algn="ctr"/>
                      <a:r>
                        <a:rPr lang="en-US" sz="1600" u="none" strike="noStrike" baseline="0" dirty="0"/>
                        <a:t>Angiotensin II , (Norepinephrine , Epinephrine) Dopamine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pt-BR" sz="1600" dirty="0"/>
                        <a:t>Na</a:t>
                      </a:r>
                      <a:r>
                        <a:rPr lang="en-US" sz="1600" dirty="0"/>
                        <a:t>⁺</a:t>
                      </a:r>
                      <a:r>
                        <a:rPr lang="pt-BR" sz="1600" dirty="0"/>
                        <a:t>-H</a:t>
                      </a:r>
                      <a:r>
                        <a:rPr lang="en-US" sz="1600" dirty="0"/>
                        <a:t>⁺</a:t>
                      </a:r>
                      <a:r>
                        <a:rPr lang="pt-BR" sz="1600" dirty="0"/>
                        <a:t> antiporter, Na</a:t>
                      </a:r>
                      <a:r>
                        <a:rPr lang="en-US" sz="1600" dirty="0"/>
                        <a:t>⁺</a:t>
                      </a:r>
                      <a:r>
                        <a:rPr lang="pt-BR" sz="1600" dirty="0"/>
                        <a:t> symporter with</a:t>
                      </a:r>
                    </a:p>
                    <a:p>
                      <a:pPr algn="ctr" rtl="1"/>
                      <a:r>
                        <a:rPr lang="pt-BR" sz="1600" dirty="0"/>
                        <a:t>amino acids and organic solutes, 1Na</a:t>
                      </a:r>
                      <a:r>
                        <a:rPr lang="en-US" sz="1600" dirty="0"/>
                        <a:t>⁺</a:t>
                      </a:r>
                      <a:r>
                        <a:rPr lang="pt-BR" sz="1600" dirty="0"/>
                        <a:t>-</a:t>
                      </a:r>
                    </a:p>
                    <a:p>
                      <a:pPr algn="ctr" rtl="1"/>
                      <a:r>
                        <a:rPr lang="pt-BR" sz="1600" dirty="0"/>
                        <a:t>1H</a:t>
                      </a:r>
                      <a:r>
                        <a:rPr lang="en-US" sz="1600" dirty="0"/>
                        <a:t>⁺</a:t>
                      </a:r>
                      <a:r>
                        <a:rPr lang="pt-BR" sz="1600" dirty="0"/>
                        <a:t>-2Cl--anion antiporter, paracellular</a:t>
                      </a:r>
                      <a:endParaRPr lang="ar-S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67%</a:t>
                      </a:r>
                      <a:endParaRPr lang="ar-SA" sz="16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strike="noStrike" baseline="0" dirty="0"/>
                        <a:t>Proximal tubule </a:t>
                      </a:r>
                      <a:endParaRPr lang="en-US" sz="1600" b="1" i="0" u="none" strike="noStrike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950">
                <a:tc>
                  <a:txBody>
                    <a:bodyPr/>
                    <a:lstStyle/>
                    <a:p>
                      <a:pPr algn="ctr"/>
                      <a:r>
                        <a:rPr lang="en-US" sz="1600" u="none" strike="noStrike" baseline="0" dirty="0"/>
                        <a:t>Aldosterone, Angiotensin II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/>
                        <a:t>1Na⁺-1K⁺-2Cl- symporter</a:t>
                      </a:r>
                      <a:endParaRPr lang="ar-S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25%</a:t>
                      </a:r>
                      <a:endParaRPr lang="ar-SA" sz="16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strike="noStrike" baseline="0" dirty="0"/>
                        <a:t>Loop of Henle </a:t>
                      </a:r>
                      <a:endParaRPr lang="en-US" sz="1600" b="1" i="0" u="none" strike="noStrike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344">
                <a:tc>
                  <a:txBody>
                    <a:bodyPr/>
                    <a:lstStyle/>
                    <a:p>
                      <a:pPr algn="ctr"/>
                      <a:r>
                        <a:rPr lang="en-US" sz="1600" u="none" strike="noStrike" baseline="0" dirty="0"/>
                        <a:t>Aldosterone, Angiotensin II</a:t>
                      </a:r>
                      <a:endParaRPr lang="en-US" sz="1600" b="0" i="0" u="none" strike="noStrike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err="1"/>
                        <a:t>NaCl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symporter</a:t>
                      </a:r>
                      <a:r>
                        <a:rPr lang="en-US" sz="1600" dirty="0"/>
                        <a:t> (early)</a:t>
                      </a:r>
                    </a:p>
                    <a:p>
                      <a:pPr algn="ctr" rtl="1"/>
                      <a:r>
                        <a:rPr lang="en-US" sz="1600" dirty="0"/>
                        <a:t>Na⁺ channels (late)</a:t>
                      </a:r>
                      <a:endParaRPr lang="ar-S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ar-SA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≈</a:t>
                      </a:r>
                      <a:r>
                        <a:rPr lang="en-US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5%</a:t>
                      </a:r>
                      <a:endParaRPr lang="ar-SA" sz="16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strike="noStrike" baseline="0" dirty="0"/>
                        <a:t>Distal tubule </a:t>
                      </a:r>
                      <a:endParaRPr lang="en-US" sz="1600" b="1" i="0" u="none" strike="noStrike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344">
                <a:tc>
                  <a:txBody>
                    <a:bodyPr/>
                    <a:lstStyle/>
                    <a:p>
                      <a:pPr algn="ctr"/>
                      <a:r>
                        <a:rPr lang="en-US" sz="1600" u="none" strike="noStrike" baseline="0" dirty="0"/>
                        <a:t>(Aldosterone, ANP), BNP, </a:t>
                      </a:r>
                      <a:r>
                        <a:rPr lang="fi-FI" sz="1600" u="none" strike="noStrike" baseline="0" dirty="0"/>
                        <a:t>urodilatin, uroguanylin, guanylin,(angiotensin II)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/>
                        <a:t>Na⁺ channels</a:t>
                      </a:r>
                      <a:endParaRPr lang="ar-S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ar-SA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≈</a:t>
                      </a:r>
                      <a:r>
                        <a:rPr lang="en-US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3%</a:t>
                      </a:r>
                      <a:endParaRPr lang="ar-SA" sz="16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strike="noStrike" baseline="0" dirty="0"/>
                        <a:t>Collecting </a:t>
                      </a:r>
                    </a:p>
                    <a:p>
                      <a:pPr algn="ctr" rtl="1"/>
                      <a:r>
                        <a:rPr lang="en-US" sz="1600" dirty="0"/>
                        <a:t>ducts</a:t>
                      </a:r>
                      <a:endParaRPr lang="ar-SA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254652" y="5517232"/>
            <a:ext cx="255550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DDE9EC">
                    <a:lumMod val="50000"/>
                  </a:srgbClr>
                </a:solidFill>
              </a:rPr>
              <a:t>()*Prof. Mona Saied these are enough</a:t>
            </a:r>
            <a:endParaRPr lang="en-US" sz="1100" dirty="0"/>
          </a:p>
        </p:txBody>
      </p:sp>
      <p:sp>
        <p:nvSpPr>
          <p:cNvPr id="7" name="Rectangle 6"/>
          <p:cNvSpPr/>
          <p:nvPr/>
        </p:nvSpPr>
        <p:spPr>
          <a:xfrm>
            <a:off x="9049194" y="3429000"/>
            <a:ext cx="114967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DDE9EC">
                    <a:lumMod val="50000"/>
                  </a:srgbClr>
                </a:solidFill>
              </a:rPr>
              <a:t>()= sympathetic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929892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endParaRPr lang="en-US" sz="3100" dirty="0">
              <a:solidFill>
                <a:schemeClr val="accent1">
                  <a:lumMod val="75000"/>
                </a:schemeClr>
              </a:solidFill>
              <a:latin typeface="Sylfaen" panose="010A0502050306030303" pitchFamily="18" charset="0"/>
              <a:ea typeface="Malgun Gothic Semilight" panose="020B0502040204020203" pitchFamily="34" charset="-128"/>
              <a:cs typeface="Arabic Typesetting" panose="03020402040406030203" pitchFamily="66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 Describe tubular secretion with PAH transport and K+</a:t>
            </a:r>
            <a:endParaRPr lang="en-GB" alt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Identify and describe the characteristic of loop of Henle, distal convoluted tubule and collecting ducts for reabsorption and secretion</a:t>
            </a:r>
            <a:endParaRPr lang="en-GB" alt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Identify the site and describe the influence of aldosterone on reabsorption of Na+ in the late distal tubules</a:t>
            </a:r>
            <a:r>
              <a:rPr lang="en-US" altLang="en-US" sz="3200" dirty="0"/>
              <a:t>.</a:t>
            </a:r>
            <a:endParaRPr lang="en-GB" altLang="en-US" sz="3200" dirty="0"/>
          </a:p>
          <a:p>
            <a:pPr>
              <a:buFont typeface="Courier New" panose="02070309020205020404" pitchFamily="49" charset="0"/>
              <a:buChar char="o"/>
            </a:pPr>
            <a:endParaRPr lang="en-US" sz="3100" dirty="0">
              <a:solidFill>
                <a:schemeClr val="accent1">
                  <a:lumMod val="75000"/>
                </a:schemeClr>
              </a:solidFill>
              <a:latin typeface="Sylfaen" panose="010A0502050306030303" pitchFamily="18" charset="0"/>
              <a:ea typeface="Malgun Gothic Semilight" panose="020B0502040204020203" pitchFamily="34" charset="-128"/>
              <a:cs typeface="Arabic Typesetting" panose="03020402040406030203" pitchFamily="66" charset="-78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sz="3100" dirty="0">
              <a:solidFill>
                <a:schemeClr val="accent1">
                  <a:lumMod val="75000"/>
                </a:schemeClr>
              </a:solidFill>
              <a:latin typeface="Sylfaen" panose="010A0502050306030303" pitchFamily="18" charset="0"/>
              <a:ea typeface="Malgun Gothic Semilight" panose="020B0502040204020203" pitchFamily="34" charset="-128"/>
              <a:cs typeface="Arabic Typesetting" panose="03020402040406030203" pitchFamily="66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971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Water Transport along the Nephron (summary) </a:t>
            </a: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039789"/>
              </p:ext>
            </p:extLst>
          </p:nvPr>
        </p:nvGraphicFramePr>
        <p:xfrm>
          <a:off x="609460" y="1881874"/>
          <a:ext cx="10969942" cy="370736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963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9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52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2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5427"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baseline="0" dirty="0"/>
                        <a:t>Hormones That Regulate Water Permeability </a:t>
                      </a:r>
                      <a:endParaRPr lang="en-US" sz="1800" b="1" i="0" u="none" strike="noStrike" baseline="0" dirty="0"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baseline="0" dirty="0"/>
                        <a:t>Mechanism of Water Reabsorption </a:t>
                      </a:r>
                      <a:endParaRPr lang="en-US" sz="1800" b="1" i="0" u="none" strike="noStrike" baseline="0" dirty="0"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baseline="0" dirty="0"/>
                        <a:t>Percentage of Filtrate reabsorbed </a:t>
                      </a:r>
                      <a:endParaRPr lang="ar-SA" sz="1600" b="1" dirty="0"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u="none" strike="noStrike" baseline="0" dirty="0"/>
                        <a:t>Segment </a:t>
                      </a:r>
                      <a:endParaRPr lang="ar-SA" sz="1800" b="1" dirty="0"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409">
                <a:tc>
                  <a:txBody>
                    <a:bodyPr/>
                    <a:lstStyle/>
                    <a:p>
                      <a:pPr algn="ctr"/>
                      <a:r>
                        <a:rPr lang="en-US" sz="1600" u="none" strike="noStrike" baseline="0" dirty="0"/>
                        <a:t>None </a:t>
                      </a:r>
                      <a:endParaRPr lang="en-US" sz="1600" b="0" u="none" strike="noStrike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strike="noStrike" baseline="0" dirty="0"/>
                        <a:t>Passive </a:t>
                      </a:r>
                      <a:endParaRPr lang="en-US" sz="1600" b="0" u="none" strike="noStrike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baseline="0" dirty="0">
                          <a:solidFill>
                            <a:srgbClr val="FF0000"/>
                          </a:solidFill>
                        </a:rPr>
                        <a:t>67%</a:t>
                      </a:r>
                      <a:endParaRPr lang="ar-SA" sz="1600" b="0" u="none" strike="noStrike" baseline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strike="noStrike" baseline="0" dirty="0"/>
                        <a:t>Proximal tubule </a:t>
                      </a:r>
                      <a:endParaRPr lang="en-US" sz="1600" b="1" u="none" strike="noStrike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223">
                <a:tc>
                  <a:txBody>
                    <a:bodyPr/>
                    <a:lstStyle/>
                    <a:p>
                      <a:pPr algn="ctr"/>
                      <a:r>
                        <a:rPr lang="en-US" sz="1600" u="none" strike="noStrike" baseline="0" dirty="0"/>
                        <a:t>None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strike="noStrike" baseline="0" dirty="0"/>
                        <a:t>Descending thin limb only; passive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baseline="0" dirty="0">
                          <a:solidFill>
                            <a:srgbClr val="FF0000"/>
                          </a:solidFill>
                        </a:rPr>
                        <a:t>15%</a:t>
                      </a:r>
                      <a:endParaRPr lang="ar-SA" sz="1600" u="none" strike="noStrike" baseline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strike="noStrike" baseline="0" dirty="0"/>
                        <a:t>Loop of Henle </a:t>
                      </a:r>
                      <a:endParaRPr lang="en-US" sz="1600" b="1" u="none" strike="noStrike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2167">
                <a:tc>
                  <a:txBody>
                    <a:bodyPr/>
                    <a:lstStyle/>
                    <a:p>
                      <a:pPr algn="ctr"/>
                      <a:r>
                        <a:rPr lang="en-US" sz="1600" u="none" strike="noStrike" baseline="0" dirty="0"/>
                        <a:t>None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strike="noStrike" baseline="0" dirty="0"/>
                        <a:t>No water reabsorption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0%</a:t>
                      </a:r>
                      <a:r>
                        <a:rPr lang="ar-SA" sz="1600" u="none" strike="noStrike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strike="noStrike" baseline="0" dirty="0"/>
                        <a:t>Distal tubule </a:t>
                      </a:r>
                    </a:p>
                    <a:p>
                      <a:pPr algn="ctr" rtl="1"/>
                      <a:endParaRPr lang="ar-SA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2167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(ADH, ANP), BNP*</a:t>
                      </a:r>
                      <a:endParaRPr lang="ar-SA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strike="noStrike" baseline="0" dirty="0"/>
                        <a:t>Passive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8% - 17% </a:t>
                      </a:r>
                      <a:r>
                        <a:rPr lang="ar-SA" sz="1600" u="none" strike="noStrike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/>
                        <a:t>Late distal tubule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20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and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collecting duct</a:t>
                      </a:r>
                      <a:endParaRPr lang="ar-SA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8326660" y="5527504"/>
            <a:ext cx="26873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DDE9EC">
                    <a:lumMod val="50000"/>
                  </a:srgbClr>
                </a:solidFill>
              </a:rPr>
              <a:t>*Prof. Mona Saied these two are enough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49101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236" y="548680"/>
            <a:ext cx="2750671" cy="5166325"/>
          </a:xfrm>
          <a:prstGeom prst="rect">
            <a:avLst/>
          </a:prstGeom>
        </p:spPr>
      </p:pic>
      <p:sp>
        <p:nvSpPr>
          <p:cNvPr id="6" name="TextBox 17"/>
          <p:cNvSpPr txBox="1"/>
          <p:nvPr/>
        </p:nvSpPr>
        <p:spPr>
          <a:xfrm>
            <a:off x="813465" y="2371925"/>
            <a:ext cx="3095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EFB100"/>
                </a:solidFill>
              </a:rPr>
              <a:t>Late Distal Convoluted Tubule &amp; Collecting Duct</a:t>
            </a:r>
          </a:p>
        </p:txBody>
      </p:sp>
      <p:cxnSp>
        <p:nvCxnSpPr>
          <p:cNvPr id="7" name="Straight Connector 16"/>
          <p:cNvCxnSpPr/>
          <p:nvPr/>
        </p:nvCxnSpPr>
        <p:spPr>
          <a:xfrm flipV="1">
            <a:off x="1773932" y="2348880"/>
            <a:ext cx="5313068" cy="40386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8"/>
          <p:cNvSpPr txBox="1"/>
          <p:nvPr/>
        </p:nvSpPr>
        <p:spPr>
          <a:xfrm>
            <a:off x="796565" y="3082315"/>
            <a:ext cx="428973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Principal and intercalated cells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solidFill>
                  <a:srgbClr val="D8A700"/>
                </a:solidFill>
              </a:rPr>
              <a:t>Permeable to H2O (ADH-regulated)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solidFill>
                  <a:srgbClr val="D8A700"/>
                </a:solidFill>
              </a:rPr>
              <a:t>Na, H2O, HCO3, K are reabsorbed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solidFill>
                  <a:srgbClr val="D8A700"/>
                </a:solidFill>
              </a:rPr>
              <a:t>K and H are secreted</a:t>
            </a:r>
          </a:p>
        </p:txBody>
      </p:sp>
      <p:sp>
        <p:nvSpPr>
          <p:cNvPr id="9" name="TextBox 6"/>
          <p:cNvSpPr txBox="1"/>
          <p:nvPr/>
        </p:nvSpPr>
        <p:spPr>
          <a:xfrm>
            <a:off x="2543812" y="4532685"/>
            <a:ext cx="3088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E8F00"/>
                </a:solidFill>
              </a:rPr>
              <a:t>Thin Descending Limb</a:t>
            </a:r>
          </a:p>
        </p:txBody>
      </p:sp>
      <p:cxnSp>
        <p:nvCxnSpPr>
          <p:cNvPr id="10" name="Straight Connector 5"/>
          <p:cNvCxnSpPr/>
          <p:nvPr/>
        </p:nvCxnSpPr>
        <p:spPr>
          <a:xfrm flipH="1">
            <a:off x="2714773" y="4437112"/>
            <a:ext cx="2702858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7"/>
          <p:cNvSpPr txBox="1"/>
          <p:nvPr/>
        </p:nvSpPr>
        <p:spPr>
          <a:xfrm>
            <a:off x="2566020" y="4869160"/>
            <a:ext cx="30888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Hyperosmotic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solidFill>
                  <a:srgbClr val="386D00"/>
                </a:solidFill>
              </a:rPr>
              <a:t>Permeable to H</a:t>
            </a:r>
            <a:r>
              <a:rPr lang="en-US" sz="1600" baseline="-25000" dirty="0">
                <a:solidFill>
                  <a:srgbClr val="386D00"/>
                </a:solidFill>
              </a:rPr>
              <a:t>2</a:t>
            </a:r>
            <a:r>
              <a:rPr lang="en-US" sz="1600" dirty="0">
                <a:solidFill>
                  <a:srgbClr val="386D00"/>
                </a:solidFill>
              </a:rPr>
              <a:t>0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solidFill>
                  <a:srgbClr val="386D00"/>
                </a:solidFill>
              </a:rPr>
              <a:t>Permeable to </a:t>
            </a:r>
            <a:r>
              <a:rPr lang="en-US" sz="1600" dirty="0" err="1">
                <a:solidFill>
                  <a:srgbClr val="386D00"/>
                </a:solidFill>
              </a:rPr>
              <a:t>NaCl</a:t>
            </a:r>
            <a:r>
              <a:rPr lang="en-US" sz="1600" dirty="0">
                <a:solidFill>
                  <a:srgbClr val="386D00"/>
                </a:solidFill>
              </a:rPr>
              <a:t> and urea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solidFill>
                  <a:srgbClr val="386D00"/>
                </a:solidFill>
              </a:rPr>
              <a:t>Solutes are secreted </a:t>
            </a:r>
          </a:p>
        </p:txBody>
      </p:sp>
      <p:sp>
        <p:nvSpPr>
          <p:cNvPr id="12" name="TextBox 14"/>
          <p:cNvSpPr txBox="1"/>
          <p:nvPr/>
        </p:nvSpPr>
        <p:spPr>
          <a:xfrm>
            <a:off x="7248622" y="2094432"/>
            <a:ext cx="3818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2F92"/>
                </a:solidFill>
              </a:rPr>
              <a:t>Early Distal Convoluted Tubule</a:t>
            </a:r>
          </a:p>
        </p:txBody>
      </p:sp>
      <p:cxnSp>
        <p:nvCxnSpPr>
          <p:cNvPr id="13" name="Straight Connector 13"/>
          <p:cNvCxnSpPr/>
          <p:nvPr/>
        </p:nvCxnSpPr>
        <p:spPr>
          <a:xfrm flipH="1">
            <a:off x="6287112" y="1982619"/>
            <a:ext cx="4027236" cy="7379"/>
          </a:xfrm>
          <a:prstGeom prst="line">
            <a:avLst/>
          </a:prstGeom>
          <a:ln w="19050">
            <a:solidFill>
              <a:srgbClr val="FF8A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5"/>
          <p:cNvSpPr txBox="1"/>
          <p:nvPr/>
        </p:nvSpPr>
        <p:spPr>
          <a:xfrm>
            <a:off x="7248622" y="2478082"/>
            <a:ext cx="38686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Cortical diluting segment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solidFill>
                  <a:srgbClr val="D32477"/>
                </a:solidFill>
              </a:rPr>
              <a:t>Impermeable to H</a:t>
            </a:r>
            <a:r>
              <a:rPr lang="en-US" sz="1600" baseline="-25000" dirty="0">
                <a:solidFill>
                  <a:srgbClr val="D32477"/>
                </a:solidFill>
              </a:rPr>
              <a:t>2</a:t>
            </a:r>
            <a:r>
              <a:rPr lang="en-US" sz="1600" dirty="0">
                <a:solidFill>
                  <a:srgbClr val="D32477"/>
                </a:solidFill>
              </a:rPr>
              <a:t>O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solidFill>
                  <a:srgbClr val="D32477"/>
                </a:solidFill>
              </a:rPr>
              <a:t>Na/Cl reabsorption</a:t>
            </a:r>
          </a:p>
        </p:txBody>
      </p:sp>
      <p:sp>
        <p:nvSpPr>
          <p:cNvPr id="15" name="TextBox 11"/>
          <p:cNvSpPr txBox="1"/>
          <p:nvPr/>
        </p:nvSpPr>
        <p:spPr>
          <a:xfrm>
            <a:off x="7087000" y="3364860"/>
            <a:ext cx="2867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Thick Ascending Limb</a:t>
            </a:r>
          </a:p>
        </p:txBody>
      </p:sp>
      <p:cxnSp>
        <p:nvCxnSpPr>
          <p:cNvPr id="16" name="Straight Connector 23"/>
          <p:cNvCxnSpPr/>
          <p:nvPr/>
        </p:nvCxnSpPr>
        <p:spPr>
          <a:xfrm flipH="1">
            <a:off x="5898768" y="3396592"/>
            <a:ext cx="4515718" cy="586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2"/>
          <p:cNvSpPr txBox="1"/>
          <p:nvPr/>
        </p:nvSpPr>
        <p:spPr>
          <a:xfrm>
            <a:off x="7193168" y="3689225"/>
            <a:ext cx="4250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Isosmotic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Load dependent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solidFill>
                  <a:srgbClr val="005493"/>
                </a:solidFill>
              </a:rPr>
              <a:t>Na, Cl, K, HCO3, Ca, Mg are reabsorbed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solidFill>
                  <a:srgbClr val="005493"/>
                </a:solidFill>
              </a:rPr>
              <a:t>H and K are secreted </a:t>
            </a:r>
          </a:p>
        </p:txBody>
      </p:sp>
      <p:sp>
        <p:nvSpPr>
          <p:cNvPr id="18" name="TextBox 9"/>
          <p:cNvSpPr txBox="1"/>
          <p:nvPr/>
        </p:nvSpPr>
        <p:spPr>
          <a:xfrm>
            <a:off x="7260907" y="5038436"/>
            <a:ext cx="2810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94B81"/>
                </a:solidFill>
              </a:rPr>
              <a:t>Thin Ascending Limb</a:t>
            </a:r>
          </a:p>
        </p:txBody>
      </p:sp>
      <p:cxnSp>
        <p:nvCxnSpPr>
          <p:cNvPr id="19" name="Straight Connector 8"/>
          <p:cNvCxnSpPr/>
          <p:nvPr/>
        </p:nvCxnSpPr>
        <p:spPr>
          <a:xfrm flipH="1">
            <a:off x="5898768" y="4911948"/>
            <a:ext cx="3791321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0"/>
          <p:cNvSpPr txBox="1"/>
          <p:nvPr/>
        </p:nvSpPr>
        <p:spPr>
          <a:xfrm>
            <a:off x="7260907" y="5460940"/>
            <a:ext cx="27573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err="1">
                <a:solidFill>
                  <a:srgbClr val="C00000"/>
                </a:solidFill>
              </a:rPr>
              <a:t>Hyposmotic</a:t>
            </a:r>
            <a:endParaRPr lang="en-US" dirty="0">
              <a:solidFill>
                <a:srgbClr val="C0000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solidFill>
                  <a:srgbClr val="694B81"/>
                </a:solidFill>
              </a:rPr>
              <a:t>impermeable to H</a:t>
            </a:r>
            <a:r>
              <a:rPr lang="en-US" sz="1600" baseline="-25000" dirty="0">
                <a:solidFill>
                  <a:srgbClr val="694B81"/>
                </a:solidFill>
              </a:rPr>
              <a:t>2</a:t>
            </a:r>
            <a:r>
              <a:rPr lang="en-US" sz="1600" dirty="0">
                <a:solidFill>
                  <a:srgbClr val="694B81"/>
                </a:solidFill>
              </a:rPr>
              <a:t>0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solidFill>
                  <a:srgbClr val="694B81"/>
                </a:solidFill>
              </a:rPr>
              <a:t>Permeable to </a:t>
            </a:r>
            <a:r>
              <a:rPr lang="en-US" sz="1600" dirty="0" err="1">
                <a:solidFill>
                  <a:srgbClr val="694B81"/>
                </a:solidFill>
              </a:rPr>
              <a:t>NaCl</a:t>
            </a:r>
            <a:r>
              <a:rPr lang="en-US" sz="1600" dirty="0">
                <a:solidFill>
                  <a:srgbClr val="694B8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7383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5690" y="94105"/>
            <a:ext cx="61722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Thank you!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22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98669" y="3881025"/>
            <a:ext cx="3358109" cy="1708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DDE9EC">
                    <a:lumMod val="50000"/>
                  </a:srgbClr>
                </a:solidFill>
              </a:rPr>
              <a:t>Contact us: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DDE9EC">
                    <a:lumMod val="75000"/>
                  </a:srgbClr>
                </a:solidFill>
                <a:hlinkClick r:id="rId3"/>
              </a:rPr>
              <a:t>Physiology436@gmail.com</a:t>
            </a: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@Physiology436</a:t>
            </a:r>
          </a:p>
          <a:p>
            <a:pPr marL="0" indent="0">
              <a:buNone/>
            </a:pPr>
            <a:endParaRPr lang="en-US" sz="2600" b="1" dirty="0">
              <a:solidFill>
                <a:srgbClr val="DDE9EC">
                  <a:lumMod val="75000"/>
                </a:srgbClr>
              </a:solidFill>
            </a:endParaRPr>
          </a:p>
          <a:p>
            <a:pPr marL="0" indent="0">
              <a:buNone/>
            </a:pPr>
            <a:endParaRPr lang="en-US" sz="2600" b="1" dirty="0">
              <a:solidFill>
                <a:srgbClr val="DDE9EC">
                  <a:lumMod val="75000"/>
                </a:srgbClr>
              </a:solidFill>
            </a:endParaRPr>
          </a:p>
          <a:p>
            <a:pPr marL="0" indent="0">
              <a:buNone/>
            </a:pPr>
            <a:endParaRPr lang="en-US" sz="2600" b="1" dirty="0">
              <a:solidFill>
                <a:srgbClr val="DDE9EC">
                  <a:lumMod val="75000"/>
                </a:srgbClr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DDE9EC">
                  <a:lumMod val="75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449" y="2231720"/>
            <a:ext cx="44930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DDE9EC">
                    <a:lumMod val="50000"/>
                  </a:srgbClr>
                </a:solidFill>
              </a:rPr>
              <a:t>The Physiology 436 Team: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98668" y="2912616"/>
            <a:ext cx="1854206" cy="114997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900" b="1" dirty="0">
                <a:solidFill>
                  <a:srgbClr val="DDE9EC">
                    <a:lumMod val="50000"/>
                  </a:srgbClr>
                </a:solidFill>
              </a:rPr>
              <a:t>Team Leaders: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DDE9EC">
                    <a:lumMod val="75000"/>
                  </a:srgbClr>
                </a:solidFill>
              </a:rPr>
              <a:t>Qaiss  Almuhaideb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DDE9EC">
                    <a:lumMod val="75000"/>
                  </a:srgbClr>
                </a:solidFill>
              </a:rPr>
              <a:t>Lulwah Alshiha  </a:t>
            </a:r>
          </a:p>
          <a:p>
            <a:pPr marL="0" indent="0">
              <a:buNone/>
            </a:pP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DDE9EC">
                  <a:lumMod val="75000"/>
                </a:srgb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22004" y="1634826"/>
            <a:ext cx="93347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dirty="0">
                <a:solidFill>
                  <a:srgbClr val="DDE9EC">
                    <a:lumMod val="75000"/>
                  </a:srgbClr>
                </a:solidFill>
                <a:latin typeface="ArialMT" charset="0"/>
              </a:rPr>
              <a:t>اعمل لترسم بسمة، اعمل لتمسح دمعة، اعمل و أنت تعلم أن الله لا يضيع أجر من أحسن عملا.</a:t>
            </a:r>
            <a:endParaRPr lang="en-US" dirty="0">
              <a:solidFill>
                <a:srgbClr val="DDE9EC">
                  <a:lumMod val="75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98668" y="5432711"/>
            <a:ext cx="335811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DDE9EC">
                    <a:lumMod val="50000"/>
                  </a:srgbClr>
                </a:solidFill>
              </a:rPr>
              <a:t>Special thanks to </a:t>
            </a:r>
            <a:r>
              <a:rPr lang="en-US" sz="1600" b="1" dirty="0">
                <a:solidFill>
                  <a:srgbClr val="FF0000"/>
                </a:solidFill>
              </a:rPr>
              <a:t>Team435’s</a:t>
            </a:r>
            <a:r>
              <a:rPr lang="en-US" sz="1600" b="1" dirty="0">
                <a:solidFill>
                  <a:srgbClr val="DDE9EC">
                    <a:lumMod val="50000"/>
                  </a:srgbClr>
                </a:solidFill>
              </a:rPr>
              <a:t> Leaders: </a:t>
            </a:r>
            <a:r>
              <a:rPr lang="en-US" sz="1600" b="1" dirty="0" err="1">
                <a:solidFill>
                  <a:srgbClr val="DDE9EC">
                    <a:lumMod val="50000"/>
                  </a:srgbClr>
                </a:solidFill>
              </a:rPr>
              <a:t>Meshal</a:t>
            </a:r>
            <a:r>
              <a:rPr lang="en-US" sz="1600" b="1" dirty="0">
                <a:solidFill>
                  <a:srgbClr val="DDE9EC">
                    <a:lumMod val="50000"/>
                  </a:srgbClr>
                </a:solidFill>
              </a:rPr>
              <a:t> </a:t>
            </a:r>
            <a:r>
              <a:rPr lang="en-US" sz="1600" b="1" dirty="0" err="1">
                <a:solidFill>
                  <a:srgbClr val="DDE9EC">
                    <a:lumMod val="50000"/>
                  </a:srgbClr>
                </a:solidFill>
              </a:rPr>
              <a:t>Alhazmy</a:t>
            </a:r>
            <a:r>
              <a:rPr lang="en-US" sz="1600" b="1" dirty="0">
                <a:solidFill>
                  <a:srgbClr val="DDE9EC">
                    <a:lumMod val="50000"/>
                  </a:srgbClr>
                </a:solidFill>
              </a:rPr>
              <a:t> &amp; </a:t>
            </a:r>
            <a:r>
              <a:rPr lang="en-US" sz="1600" b="1" dirty="0" err="1">
                <a:solidFill>
                  <a:srgbClr val="DDE9EC">
                    <a:lumMod val="50000"/>
                  </a:srgbClr>
                </a:solidFill>
              </a:rPr>
              <a:t>Khawla</a:t>
            </a:r>
            <a:r>
              <a:rPr lang="en-US" sz="1600" b="1" dirty="0">
                <a:solidFill>
                  <a:srgbClr val="DDE9EC">
                    <a:lumMod val="50000"/>
                  </a:srgbClr>
                </a:solidFill>
              </a:rPr>
              <a:t> </a:t>
            </a:r>
            <a:r>
              <a:rPr lang="en-US" sz="1600" b="1" dirty="0" err="1">
                <a:solidFill>
                  <a:srgbClr val="DDE9EC">
                    <a:lumMod val="50000"/>
                  </a:srgbClr>
                </a:solidFill>
              </a:rPr>
              <a:t>Alammari</a:t>
            </a:r>
            <a:r>
              <a:rPr lang="en-US" sz="1600" b="1" dirty="0">
                <a:solidFill>
                  <a:srgbClr val="DDE9EC">
                    <a:lumMod val="50000"/>
                  </a:srgbClr>
                </a:solidFill>
              </a:rPr>
              <a:t> and members!</a:t>
            </a:r>
          </a:p>
        </p:txBody>
      </p:sp>
      <p:sp>
        <p:nvSpPr>
          <p:cNvPr id="3" name="Rectangle 2"/>
          <p:cNvSpPr/>
          <p:nvPr/>
        </p:nvSpPr>
        <p:spPr>
          <a:xfrm>
            <a:off x="2943977" y="3252117"/>
            <a:ext cx="3007445" cy="1108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DDE9EC">
                  <a:lumMod val="75000"/>
                </a:srgbClr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398668" y="4835302"/>
            <a:ext cx="2981278" cy="445355"/>
          </a:xfrm>
          <a:prstGeom prst="rect">
            <a:avLst/>
          </a:prstGeom>
        </p:spPr>
        <p:txBody>
          <a:bodyPr vert="horz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+mn-lt"/>
                <a:hlinkClick r:id="rId4"/>
              </a:rPr>
              <a:t>Link to Editing File </a:t>
            </a:r>
            <a:endParaRPr lang="en-US" sz="14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449" y="4971046"/>
            <a:ext cx="697413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solidFill>
                  <a:srgbClr val="464653"/>
                </a:solidFill>
              </a:rPr>
              <a:t>References: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64653"/>
                </a:solidFill>
              </a:rPr>
              <a:t>Girls’ and boys’ slides.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435 Team</a:t>
            </a:r>
            <a:r>
              <a:rPr lang="en-US" sz="1600" dirty="0">
                <a:solidFill>
                  <a:srgbClr val="464653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64653"/>
                </a:solidFill>
              </a:rPr>
              <a:t>Guyton and Hall Textbook of Medical Physiology (13</a:t>
            </a:r>
            <a:r>
              <a:rPr lang="en-US" sz="1600" baseline="30000" dirty="0">
                <a:solidFill>
                  <a:srgbClr val="464653"/>
                </a:solidFill>
              </a:rPr>
              <a:t>th</a:t>
            </a:r>
            <a:r>
              <a:rPr lang="en-US" sz="1600" dirty="0">
                <a:solidFill>
                  <a:srgbClr val="464653"/>
                </a:solidFill>
              </a:rPr>
              <a:t> Edition).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64653"/>
                </a:solidFill>
              </a:rPr>
              <a:t>Linda (5</a:t>
            </a:r>
            <a:r>
              <a:rPr lang="en-US" sz="1600" baseline="30000" dirty="0">
                <a:solidFill>
                  <a:srgbClr val="464653"/>
                </a:solidFill>
              </a:rPr>
              <a:t>th</a:t>
            </a:r>
            <a:r>
              <a:rPr lang="en-US" sz="1600" dirty="0">
                <a:solidFill>
                  <a:srgbClr val="464653"/>
                </a:solidFill>
              </a:rPr>
              <a:t> Edition).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943976" y="2909052"/>
            <a:ext cx="2879569" cy="615030"/>
          </a:xfrm>
          <a:prstGeom prst="rect">
            <a:avLst/>
          </a:prstGeom>
        </p:spPr>
        <p:txBody>
          <a:bodyPr wrap="square" lIns="101590" tIns="50795" rIns="101590" bIns="50795">
            <a:spAutoFit/>
          </a:bodyPr>
          <a:lstStyle/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Male Members:</a:t>
            </a:r>
          </a:p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Mohammad </a:t>
            </a:r>
            <a:r>
              <a:rPr lang="en-US" sz="1800" dirty="0" err="1">
                <a:solidFill>
                  <a:srgbClr val="DDE9EC">
                    <a:lumMod val="75000"/>
                  </a:srgbClr>
                </a:solidFill>
              </a:rPr>
              <a:t>almutlaq</a:t>
            </a: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</p:txBody>
      </p:sp>
      <p:sp>
        <p:nvSpPr>
          <p:cNvPr id="18" name="Rectangle 8"/>
          <p:cNvSpPr/>
          <p:nvPr/>
        </p:nvSpPr>
        <p:spPr>
          <a:xfrm>
            <a:off x="697322" y="2908061"/>
            <a:ext cx="2879569" cy="878179"/>
          </a:xfrm>
          <a:prstGeom prst="rect">
            <a:avLst/>
          </a:prstGeom>
        </p:spPr>
        <p:txBody>
          <a:bodyPr wrap="square" lIns="101590" tIns="50795" rIns="101590" bIns="50795">
            <a:spAutoFit/>
          </a:bodyPr>
          <a:lstStyle/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Female Members:</a:t>
            </a:r>
          </a:p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Lama </a:t>
            </a:r>
            <a:r>
              <a:rPr lang="en-US" sz="1800" dirty="0" err="1">
                <a:solidFill>
                  <a:srgbClr val="DDE9EC">
                    <a:lumMod val="75000"/>
                  </a:srgbClr>
                </a:solidFill>
              </a:rPr>
              <a:t>alfawzan</a:t>
            </a: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 </a:t>
            </a:r>
          </a:p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800" dirty="0" err="1">
                <a:solidFill>
                  <a:srgbClr val="DDE9EC">
                    <a:lumMod val="75000"/>
                  </a:srgbClr>
                </a:solidFill>
              </a:rPr>
              <a:t>Ghada</a:t>
            </a: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 </a:t>
            </a:r>
            <a:r>
              <a:rPr lang="en-US" sz="1800" dirty="0" err="1">
                <a:solidFill>
                  <a:srgbClr val="DDE9EC">
                    <a:lumMod val="75000"/>
                  </a:srgbClr>
                </a:solidFill>
              </a:rPr>
              <a:t>Almazrou</a:t>
            </a: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143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16991" y="385680"/>
            <a:ext cx="10969625" cy="990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Overview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45940" y="620688"/>
            <a:ext cx="7970006" cy="3787945"/>
            <a:chOff x="254150" y="561021"/>
            <a:chExt cx="8048803" cy="3588061"/>
          </a:xfrm>
        </p:grpSpPr>
        <p:sp>
          <p:nvSpPr>
            <p:cNvPr id="6" name="Freeform 7"/>
            <p:cNvSpPr/>
            <p:nvPr/>
          </p:nvSpPr>
          <p:spPr>
            <a:xfrm>
              <a:off x="1857485" y="1948568"/>
              <a:ext cx="683459" cy="55807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683459" y="0"/>
                  </a:moveTo>
                  <a:lnTo>
                    <a:pt x="683459" y="279037"/>
                  </a:lnTo>
                  <a:lnTo>
                    <a:pt x="0" y="279037"/>
                  </a:lnTo>
                  <a:lnTo>
                    <a:pt x="0" y="558074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Freeform 3"/>
            <p:cNvSpPr/>
            <p:nvPr/>
          </p:nvSpPr>
          <p:spPr>
            <a:xfrm>
              <a:off x="1932361" y="561021"/>
              <a:ext cx="6116848" cy="435796"/>
            </a:xfrm>
            <a:custGeom>
              <a:avLst/>
              <a:gdLst>
                <a:gd name="connsiteX0" fmla="*/ 0 w 6116848"/>
                <a:gd name="connsiteY0" fmla="*/ 43580 h 435796"/>
                <a:gd name="connsiteX1" fmla="*/ 43580 w 6116848"/>
                <a:gd name="connsiteY1" fmla="*/ 0 h 435796"/>
                <a:gd name="connsiteX2" fmla="*/ 6073268 w 6116848"/>
                <a:gd name="connsiteY2" fmla="*/ 0 h 435796"/>
                <a:gd name="connsiteX3" fmla="*/ 6116848 w 6116848"/>
                <a:gd name="connsiteY3" fmla="*/ 43580 h 435796"/>
                <a:gd name="connsiteX4" fmla="*/ 6116848 w 6116848"/>
                <a:gd name="connsiteY4" fmla="*/ 392216 h 435796"/>
                <a:gd name="connsiteX5" fmla="*/ 6073268 w 6116848"/>
                <a:gd name="connsiteY5" fmla="*/ 435796 h 435796"/>
                <a:gd name="connsiteX6" fmla="*/ 43580 w 6116848"/>
                <a:gd name="connsiteY6" fmla="*/ 435796 h 435796"/>
                <a:gd name="connsiteX7" fmla="*/ 0 w 6116848"/>
                <a:gd name="connsiteY7" fmla="*/ 392216 h 435796"/>
                <a:gd name="connsiteX8" fmla="*/ 0 w 6116848"/>
                <a:gd name="connsiteY8" fmla="*/ 43580 h 435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16848" h="435796">
                  <a:moveTo>
                    <a:pt x="0" y="43580"/>
                  </a:moveTo>
                  <a:cubicBezTo>
                    <a:pt x="0" y="19511"/>
                    <a:pt x="19511" y="0"/>
                    <a:pt x="43580" y="0"/>
                  </a:cubicBezTo>
                  <a:lnTo>
                    <a:pt x="6073268" y="0"/>
                  </a:lnTo>
                  <a:cubicBezTo>
                    <a:pt x="6097337" y="0"/>
                    <a:pt x="6116848" y="19511"/>
                    <a:pt x="6116848" y="43580"/>
                  </a:cubicBezTo>
                  <a:lnTo>
                    <a:pt x="6116848" y="392216"/>
                  </a:lnTo>
                  <a:cubicBezTo>
                    <a:pt x="6116848" y="416285"/>
                    <a:pt x="6097337" y="435796"/>
                    <a:pt x="6073268" y="435796"/>
                  </a:cubicBezTo>
                  <a:lnTo>
                    <a:pt x="43580" y="435796"/>
                  </a:lnTo>
                  <a:cubicBezTo>
                    <a:pt x="19511" y="435796"/>
                    <a:pt x="0" y="416285"/>
                    <a:pt x="0" y="392216"/>
                  </a:cubicBezTo>
                  <a:lnTo>
                    <a:pt x="0" y="43580"/>
                  </a:ln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73724" tIns="73724" rIns="73724" bIns="73724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>
                  <a:latin typeface="Gill Sans MT" panose="020B0502020104020203" pitchFamily="34" charset="0"/>
                  <a:ea typeface="Gill Sans MT" charset="0"/>
                  <a:cs typeface="Gill Sans MT" charset="0"/>
                </a:rPr>
                <a:t>Loop of Henle </a:t>
              </a:r>
              <a:endParaRPr lang="ar-SA" sz="1600" kern="1200" dirty="0">
                <a:latin typeface="Gill Sans MT" panose="020B0502020104020203" pitchFamily="34" charset="0"/>
              </a:endParaRPr>
            </a:p>
          </p:txBody>
        </p:sp>
        <p:sp>
          <p:nvSpPr>
            <p:cNvPr id="8" name="Freeform 4"/>
            <p:cNvSpPr/>
            <p:nvPr/>
          </p:nvSpPr>
          <p:spPr>
            <a:xfrm>
              <a:off x="2540944" y="996817"/>
              <a:ext cx="2449841" cy="45084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449841" y="0"/>
                  </a:moveTo>
                  <a:lnTo>
                    <a:pt x="2449841" y="225421"/>
                  </a:lnTo>
                  <a:lnTo>
                    <a:pt x="0" y="225421"/>
                  </a:lnTo>
                  <a:lnTo>
                    <a:pt x="0" y="450842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Freeform 10"/>
            <p:cNvSpPr/>
            <p:nvPr/>
          </p:nvSpPr>
          <p:spPr>
            <a:xfrm>
              <a:off x="2540944" y="1948568"/>
              <a:ext cx="2084334" cy="55062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75312"/>
                  </a:lnTo>
                  <a:lnTo>
                    <a:pt x="2084334" y="275312"/>
                  </a:lnTo>
                  <a:lnTo>
                    <a:pt x="2084334" y="550624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/>
            <p:nvPr/>
          </p:nvSpPr>
          <p:spPr>
            <a:xfrm>
              <a:off x="1598881" y="1459993"/>
              <a:ext cx="1861937" cy="573120"/>
            </a:xfrm>
            <a:custGeom>
              <a:avLst/>
              <a:gdLst>
                <a:gd name="connsiteX0" fmla="*/ 0 w 1884125"/>
                <a:gd name="connsiteY0" fmla="*/ 50091 h 500908"/>
                <a:gd name="connsiteX1" fmla="*/ 50091 w 1884125"/>
                <a:gd name="connsiteY1" fmla="*/ 0 h 500908"/>
                <a:gd name="connsiteX2" fmla="*/ 1834034 w 1884125"/>
                <a:gd name="connsiteY2" fmla="*/ 0 h 500908"/>
                <a:gd name="connsiteX3" fmla="*/ 1884125 w 1884125"/>
                <a:gd name="connsiteY3" fmla="*/ 50091 h 500908"/>
                <a:gd name="connsiteX4" fmla="*/ 1884125 w 1884125"/>
                <a:gd name="connsiteY4" fmla="*/ 450817 h 500908"/>
                <a:gd name="connsiteX5" fmla="*/ 1834034 w 1884125"/>
                <a:gd name="connsiteY5" fmla="*/ 500908 h 500908"/>
                <a:gd name="connsiteX6" fmla="*/ 50091 w 1884125"/>
                <a:gd name="connsiteY6" fmla="*/ 500908 h 500908"/>
                <a:gd name="connsiteX7" fmla="*/ 0 w 1884125"/>
                <a:gd name="connsiteY7" fmla="*/ 450817 h 500908"/>
                <a:gd name="connsiteX8" fmla="*/ 0 w 1884125"/>
                <a:gd name="connsiteY8" fmla="*/ 50091 h 50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4125" h="500908">
                  <a:moveTo>
                    <a:pt x="0" y="50091"/>
                  </a:moveTo>
                  <a:cubicBezTo>
                    <a:pt x="0" y="22427"/>
                    <a:pt x="22427" y="0"/>
                    <a:pt x="50091" y="0"/>
                  </a:cubicBezTo>
                  <a:lnTo>
                    <a:pt x="1834034" y="0"/>
                  </a:lnTo>
                  <a:cubicBezTo>
                    <a:pt x="1861698" y="0"/>
                    <a:pt x="1884125" y="22427"/>
                    <a:pt x="1884125" y="50091"/>
                  </a:cubicBezTo>
                  <a:lnTo>
                    <a:pt x="1884125" y="450817"/>
                  </a:lnTo>
                  <a:cubicBezTo>
                    <a:pt x="1884125" y="478481"/>
                    <a:pt x="1861698" y="500908"/>
                    <a:pt x="1834034" y="500908"/>
                  </a:cubicBezTo>
                  <a:lnTo>
                    <a:pt x="50091" y="500908"/>
                  </a:lnTo>
                  <a:cubicBezTo>
                    <a:pt x="22427" y="500908"/>
                    <a:pt x="0" y="478481"/>
                    <a:pt x="0" y="450817"/>
                  </a:cubicBezTo>
                  <a:lnTo>
                    <a:pt x="0" y="50091"/>
                  </a:ln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75631" tIns="75631" rIns="75631" bIns="75631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>
                  <a:solidFill>
                    <a:schemeClr val="tx2"/>
                  </a:solidFill>
                  <a:latin typeface="Gill Sans MT" panose="020B0502020104020203" pitchFamily="34" charset="0"/>
                  <a:ea typeface="Gill Sans MT" charset="0"/>
                  <a:cs typeface="Gill Sans MT" charset="0"/>
                </a:rPr>
                <a:t>Ascending</a:t>
              </a:r>
              <a:r>
                <a:rPr lang="en-US" sz="1600" b="0" kern="1200" dirty="0">
                  <a:latin typeface="Gill Sans MT" panose="020B0502020104020203" pitchFamily="34" charset="0"/>
                  <a:ea typeface="Gill Sans MT" charset="0"/>
                  <a:cs typeface="Gill Sans MT" charset="0"/>
                </a:rPr>
                <a:t> </a:t>
              </a:r>
              <a:endParaRPr lang="ar-SA" sz="1600" b="0" kern="1200" dirty="0">
                <a:latin typeface="Gill Sans MT" panose="020B0502020104020203" pitchFamily="34" charset="0"/>
                <a:ea typeface="Gill Sans MT" charset="0"/>
                <a:cs typeface="Gill Sans MT" charset="0"/>
              </a:endParaRPr>
            </a:p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0" kern="1200" dirty="0">
                  <a:latin typeface="Gill Sans MT" panose="020B0502020104020203" pitchFamily="34" charset="0"/>
                  <a:ea typeface="Gill Sans MT" charset="0"/>
                  <a:cs typeface="Gill Sans MT" charset="0"/>
                </a:rPr>
                <a:t>loop of Henle </a:t>
              </a:r>
              <a:endParaRPr lang="ar-SA" sz="1600" b="0" kern="1200" dirty="0">
                <a:latin typeface="Gill Sans MT" panose="020B0502020104020203" pitchFamily="34" charset="0"/>
              </a:endParaRPr>
            </a:p>
          </p:txBody>
        </p:sp>
        <p:sp>
          <p:nvSpPr>
            <p:cNvPr id="11" name="Freeform 8"/>
            <p:cNvSpPr/>
            <p:nvPr/>
          </p:nvSpPr>
          <p:spPr>
            <a:xfrm>
              <a:off x="254150" y="2506642"/>
              <a:ext cx="3206668" cy="1642440"/>
            </a:xfrm>
            <a:custGeom>
              <a:avLst/>
              <a:gdLst>
                <a:gd name="connsiteX0" fmla="*/ 0 w 3206668"/>
                <a:gd name="connsiteY0" fmla="*/ 164244 h 1642440"/>
                <a:gd name="connsiteX1" fmla="*/ 164244 w 3206668"/>
                <a:gd name="connsiteY1" fmla="*/ 0 h 1642440"/>
                <a:gd name="connsiteX2" fmla="*/ 3042424 w 3206668"/>
                <a:gd name="connsiteY2" fmla="*/ 0 h 1642440"/>
                <a:gd name="connsiteX3" fmla="*/ 3206668 w 3206668"/>
                <a:gd name="connsiteY3" fmla="*/ 164244 h 1642440"/>
                <a:gd name="connsiteX4" fmla="*/ 3206668 w 3206668"/>
                <a:gd name="connsiteY4" fmla="*/ 1478196 h 1642440"/>
                <a:gd name="connsiteX5" fmla="*/ 3042424 w 3206668"/>
                <a:gd name="connsiteY5" fmla="*/ 1642440 h 1642440"/>
                <a:gd name="connsiteX6" fmla="*/ 164244 w 3206668"/>
                <a:gd name="connsiteY6" fmla="*/ 1642440 h 1642440"/>
                <a:gd name="connsiteX7" fmla="*/ 0 w 3206668"/>
                <a:gd name="connsiteY7" fmla="*/ 1478196 h 1642440"/>
                <a:gd name="connsiteX8" fmla="*/ 0 w 3206668"/>
                <a:gd name="connsiteY8" fmla="*/ 164244 h 164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06668" h="1642440">
                  <a:moveTo>
                    <a:pt x="0" y="164244"/>
                  </a:moveTo>
                  <a:cubicBezTo>
                    <a:pt x="0" y="73535"/>
                    <a:pt x="73535" y="0"/>
                    <a:pt x="164244" y="0"/>
                  </a:cubicBezTo>
                  <a:lnTo>
                    <a:pt x="3042424" y="0"/>
                  </a:lnTo>
                  <a:cubicBezTo>
                    <a:pt x="3133133" y="0"/>
                    <a:pt x="3206668" y="73535"/>
                    <a:pt x="3206668" y="164244"/>
                  </a:cubicBezTo>
                  <a:lnTo>
                    <a:pt x="3206668" y="1478196"/>
                  </a:lnTo>
                  <a:cubicBezTo>
                    <a:pt x="3206668" y="1568905"/>
                    <a:pt x="3133133" y="1642440"/>
                    <a:pt x="3042424" y="1642440"/>
                  </a:cubicBezTo>
                  <a:lnTo>
                    <a:pt x="164244" y="1642440"/>
                  </a:lnTo>
                  <a:cubicBezTo>
                    <a:pt x="73535" y="1642440"/>
                    <a:pt x="0" y="1568905"/>
                    <a:pt x="0" y="1478196"/>
                  </a:cubicBezTo>
                  <a:lnTo>
                    <a:pt x="0" y="164244"/>
                  </a:ln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01445" tIns="101445" rIns="101445" bIns="101445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1200" b="1" kern="1200" dirty="0">
                  <a:latin typeface="Gill Sans MT" panose="020B0502020104020203" pitchFamily="34" charset="0"/>
                </a:rPr>
                <a:t>limb (TAL) :</a:t>
              </a:r>
              <a:r>
                <a:rPr lang="ar-SA" altLang="en-US" sz="1200" b="1" kern="1200" dirty="0">
                  <a:latin typeface="Gill Sans MT" panose="020B0502020104020203" pitchFamily="34" charset="0"/>
                </a:rPr>
                <a:t> </a:t>
              </a:r>
              <a:r>
                <a:rPr lang="en-US" altLang="en-US" sz="1200" b="1" kern="1200" dirty="0">
                  <a:latin typeface="Gill Sans MT" panose="020B0502020104020203" pitchFamily="34" charset="0"/>
                </a:rPr>
                <a:t>Thick ascending </a:t>
              </a:r>
              <a:r>
                <a:rPr lang="ar-SA" altLang="en-US" sz="1200" b="1" kern="1200" dirty="0">
                  <a:latin typeface="Gill Sans MT" panose="020B0502020104020203" pitchFamily="34" charset="0"/>
                </a:rPr>
                <a:t>  </a:t>
              </a:r>
              <a:endParaRPr lang="en-US" altLang="en-US" sz="1200" b="1" kern="1200" dirty="0">
                <a:latin typeface="Gill Sans MT" panose="020B0502020104020203" pitchFamily="34" charset="0"/>
              </a:endParaRPr>
            </a:p>
            <a:p>
              <a:pPr lvl="0" algn="l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1600" b="1" kern="1200" dirty="0">
                  <a:solidFill>
                    <a:srgbClr val="FF0000"/>
                  </a:solidFill>
                  <a:latin typeface="Gill Sans MT" panose="020B0502020104020203" pitchFamily="34" charset="0"/>
                </a:rPr>
                <a:t>- </a:t>
              </a:r>
              <a:r>
                <a:rPr lang="en-US" altLang="en-US" sz="1200" b="1" kern="1200" dirty="0">
                  <a:solidFill>
                    <a:srgbClr val="FF0000"/>
                  </a:solidFill>
                  <a:latin typeface="Gill Sans MT" panose="020B0502020104020203" pitchFamily="34" charset="0"/>
                </a:rPr>
                <a:t>Impermeable</a:t>
              </a:r>
              <a:r>
                <a:rPr lang="en-US" altLang="en-US" sz="1400" kern="1200" dirty="0">
                  <a:latin typeface="Gill Sans MT" panose="020B0502020104020203" pitchFamily="34" charset="0"/>
                </a:rPr>
                <a:t> </a:t>
              </a:r>
              <a:r>
                <a:rPr lang="en-US" altLang="en-US" sz="1200" kern="1200" dirty="0">
                  <a:latin typeface="Gill Sans MT" panose="020B0502020104020203" pitchFamily="34" charset="0"/>
                </a:rPr>
                <a:t>to water (isosmotic)</a:t>
              </a:r>
              <a:r>
                <a:rPr lang="ar-SA" altLang="en-US" sz="1200" kern="1200" dirty="0">
                  <a:latin typeface="Gill Sans MT" panose="020B0502020104020203" pitchFamily="34" charset="0"/>
                </a:rPr>
                <a:t> </a:t>
              </a:r>
              <a:endParaRPr lang="en-US" altLang="en-US" sz="1200" kern="1200" dirty="0">
                <a:latin typeface="Gill Sans MT" panose="020B0502020104020203" pitchFamily="34" charset="0"/>
              </a:endParaRPr>
            </a:p>
            <a:p>
              <a:pPr lvl="0" algn="l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1200" kern="1200" dirty="0">
                  <a:latin typeface="Gill Sans MT" panose="020B0502020104020203" pitchFamily="34" charset="0"/>
                </a:rPr>
                <a:t>Important in concentrating urine</a:t>
              </a:r>
              <a:r>
                <a:rPr lang="ar-SA" altLang="en-US" sz="1200" kern="1200" dirty="0">
                  <a:latin typeface="Gill Sans MT" panose="020B0502020104020203" pitchFamily="34" charset="0"/>
                </a:rPr>
                <a:t>-</a:t>
              </a:r>
              <a:endParaRPr lang="en-US" altLang="en-US" sz="1200" kern="1200" dirty="0">
                <a:latin typeface="Gill Sans MT" panose="020B0502020104020203" pitchFamily="34" charset="0"/>
              </a:endParaRPr>
            </a:p>
            <a:p>
              <a:pPr lvl="0" algn="l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1200" kern="1200" dirty="0">
                  <a:latin typeface="Gill Sans MT" panose="020B0502020104020203" pitchFamily="34" charset="0"/>
                </a:rPr>
                <a:t>25% </a:t>
              </a:r>
              <a:r>
                <a:rPr lang="en-US" altLang="en-US" sz="1200" kern="1200" dirty="0" err="1">
                  <a:latin typeface="Gill Sans MT" panose="020B0502020104020203" pitchFamily="34" charset="0"/>
                </a:rPr>
                <a:t>NaCl</a:t>
              </a:r>
              <a:r>
                <a:rPr lang="en-US" altLang="en-US" sz="1200" kern="1200" dirty="0">
                  <a:latin typeface="Gill Sans MT" panose="020B0502020104020203" pitchFamily="34" charset="0"/>
                </a:rPr>
                <a:t>, K+ reabsorbed as well as Ca</a:t>
              </a:r>
              <a:r>
                <a:rPr lang="en-US" altLang="en-US" sz="1200" kern="1200" baseline="-25000" dirty="0">
                  <a:latin typeface="Gill Sans MT" panose="020B0502020104020203" pitchFamily="34" charset="0"/>
                </a:rPr>
                <a:t>2</a:t>
              </a:r>
              <a:r>
                <a:rPr lang="en-US" altLang="en-US" sz="1200" kern="1200" baseline="30000" dirty="0">
                  <a:latin typeface="Gill Sans MT" panose="020B0502020104020203" pitchFamily="34" charset="0"/>
                </a:rPr>
                <a:t>+</a:t>
              </a:r>
              <a:r>
                <a:rPr lang="en-US" altLang="en-US" sz="1200" kern="1200" dirty="0">
                  <a:latin typeface="Gill Sans MT" panose="020B0502020104020203" pitchFamily="34" charset="0"/>
                </a:rPr>
                <a:t>,HCO</a:t>
              </a:r>
              <a:r>
                <a:rPr lang="en-US" altLang="en-US" sz="1200" kern="1200" baseline="-25000" dirty="0">
                  <a:latin typeface="Gill Sans MT" panose="020B0502020104020203" pitchFamily="34" charset="0"/>
                </a:rPr>
                <a:t>3</a:t>
              </a:r>
              <a:r>
                <a:rPr lang="en-US" altLang="en-US" sz="1200" kern="1200" baseline="30000" dirty="0">
                  <a:latin typeface="Gill Sans MT" panose="020B0502020104020203" pitchFamily="34" charset="0"/>
                </a:rPr>
                <a:t>-</a:t>
              </a:r>
              <a:endParaRPr lang="ar-SA" altLang="en-US" sz="1200" kern="1200" dirty="0">
                <a:latin typeface="Gill Sans MT" panose="020B0502020104020203" pitchFamily="34" charset="0"/>
              </a:endParaRPr>
            </a:p>
            <a:p>
              <a:pPr lvl="0" algn="l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1200" dirty="0">
                  <a:latin typeface="Gill Sans MT" panose="020B0502020104020203" pitchFamily="34" charset="0"/>
                </a:rPr>
                <a:t>         </a:t>
              </a:r>
              <a:r>
                <a:rPr lang="en-US" altLang="en-US" sz="1200" kern="1200" dirty="0">
                  <a:latin typeface="Gill Sans MT" panose="020B0502020104020203" pitchFamily="34" charset="0"/>
                </a:rPr>
                <a:t>  </a:t>
              </a:r>
              <a:r>
                <a:rPr lang="en-US" sz="1200" b="1" kern="1200" dirty="0">
                  <a:latin typeface="Gill Sans MT" panose="020B0502020104020203" pitchFamily="34" charset="0"/>
                </a:rPr>
                <a:t>Solute absorption (TAL)</a:t>
              </a:r>
              <a:endParaRPr lang="ar-SA" sz="1200" kern="1200" dirty="0">
                <a:latin typeface="Gill Sans MT" panose="020B0502020104020203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997949" y="2499192"/>
              <a:ext cx="1254658" cy="713784"/>
            </a:xfrm>
            <a:custGeom>
              <a:avLst/>
              <a:gdLst>
                <a:gd name="connsiteX0" fmla="*/ 0 w 1254658"/>
                <a:gd name="connsiteY0" fmla="*/ 71378 h 713784"/>
                <a:gd name="connsiteX1" fmla="*/ 71378 w 1254658"/>
                <a:gd name="connsiteY1" fmla="*/ 0 h 713784"/>
                <a:gd name="connsiteX2" fmla="*/ 1183280 w 1254658"/>
                <a:gd name="connsiteY2" fmla="*/ 0 h 713784"/>
                <a:gd name="connsiteX3" fmla="*/ 1254658 w 1254658"/>
                <a:gd name="connsiteY3" fmla="*/ 71378 h 713784"/>
                <a:gd name="connsiteX4" fmla="*/ 1254658 w 1254658"/>
                <a:gd name="connsiteY4" fmla="*/ 642406 h 713784"/>
                <a:gd name="connsiteX5" fmla="*/ 1183280 w 1254658"/>
                <a:gd name="connsiteY5" fmla="*/ 713784 h 713784"/>
                <a:gd name="connsiteX6" fmla="*/ 71378 w 1254658"/>
                <a:gd name="connsiteY6" fmla="*/ 713784 h 713784"/>
                <a:gd name="connsiteX7" fmla="*/ 0 w 1254658"/>
                <a:gd name="connsiteY7" fmla="*/ 642406 h 713784"/>
                <a:gd name="connsiteX8" fmla="*/ 0 w 1254658"/>
                <a:gd name="connsiteY8" fmla="*/ 71378 h 713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4658" h="713784">
                  <a:moveTo>
                    <a:pt x="0" y="71378"/>
                  </a:moveTo>
                  <a:cubicBezTo>
                    <a:pt x="0" y="31957"/>
                    <a:pt x="31957" y="0"/>
                    <a:pt x="71378" y="0"/>
                  </a:cubicBezTo>
                  <a:lnTo>
                    <a:pt x="1183280" y="0"/>
                  </a:lnTo>
                  <a:cubicBezTo>
                    <a:pt x="1222701" y="0"/>
                    <a:pt x="1254658" y="31957"/>
                    <a:pt x="1254658" y="71378"/>
                  </a:cubicBezTo>
                  <a:lnTo>
                    <a:pt x="1254658" y="642406"/>
                  </a:lnTo>
                  <a:cubicBezTo>
                    <a:pt x="1254658" y="681827"/>
                    <a:pt x="1222701" y="713784"/>
                    <a:pt x="1183280" y="713784"/>
                  </a:cubicBezTo>
                  <a:lnTo>
                    <a:pt x="71378" y="713784"/>
                  </a:lnTo>
                  <a:cubicBezTo>
                    <a:pt x="31957" y="713784"/>
                    <a:pt x="0" y="681827"/>
                    <a:pt x="0" y="642406"/>
                  </a:cubicBezTo>
                  <a:lnTo>
                    <a:pt x="0" y="71378"/>
                  </a:ln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81866" tIns="81866" rIns="81866" bIns="81866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1200" kern="1200" dirty="0">
                  <a:solidFill>
                    <a:schemeClr val="tx1"/>
                  </a:solidFill>
                  <a:latin typeface="Gill Sans MT" panose="020B0502020104020203" pitchFamily="34" charset="0"/>
                </a:rPr>
                <a:t>Thin ascending limb </a:t>
              </a:r>
              <a:endParaRPr lang="ar-SA" sz="1200" kern="1200" dirty="0">
                <a:solidFill>
                  <a:schemeClr val="tx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4990786" y="996817"/>
              <a:ext cx="2291311" cy="45084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25421"/>
                  </a:lnTo>
                  <a:lnTo>
                    <a:pt x="2291311" y="225421"/>
                  </a:lnTo>
                  <a:lnTo>
                    <a:pt x="2291311" y="450842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 15"/>
            <p:cNvSpPr/>
            <p:nvPr/>
          </p:nvSpPr>
          <p:spPr>
            <a:xfrm>
              <a:off x="7076935" y="1970862"/>
              <a:ext cx="205162" cy="41449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05162" y="0"/>
                  </a:moveTo>
                  <a:lnTo>
                    <a:pt x="205162" y="207246"/>
                  </a:lnTo>
                  <a:lnTo>
                    <a:pt x="0" y="207246"/>
                  </a:lnTo>
                  <a:lnTo>
                    <a:pt x="0" y="414492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Freeform 13"/>
            <p:cNvSpPr/>
            <p:nvPr/>
          </p:nvSpPr>
          <p:spPr>
            <a:xfrm>
              <a:off x="6340034" y="1484784"/>
              <a:ext cx="1884125" cy="634012"/>
            </a:xfrm>
            <a:custGeom>
              <a:avLst/>
              <a:gdLst>
                <a:gd name="connsiteX0" fmla="*/ 0 w 1884125"/>
                <a:gd name="connsiteY0" fmla="*/ 52320 h 523202"/>
                <a:gd name="connsiteX1" fmla="*/ 52320 w 1884125"/>
                <a:gd name="connsiteY1" fmla="*/ 0 h 523202"/>
                <a:gd name="connsiteX2" fmla="*/ 1831805 w 1884125"/>
                <a:gd name="connsiteY2" fmla="*/ 0 h 523202"/>
                <a:gd name="connsiteX3" fmla="*/ 1884125 w 1884125"/>
                <a:gd name="connsiteY3" fmla="*/ 52320 h 523202"/>
                <a:gd name="connsiteX4" fmla="*/ 1884125 w 1884125"/>
                <a:gd name="connsiteY4" fmla="*/ 470882 h 523202"/>
                <a:gd name="connsiteX5" fmla="*/ 1831805 w 1884125"/>
                <a:gd name="connsiteY5" fmla="*/ 523202 h 523202"/>
                <a:gd name="connsiteX6" fmla="*/ 52320 w 1884125"/>
                <a:gd name="connsiteY6" fmla="*/ 523202 h 523202"/>
                <a:gd name="connsiteX7" fmla="*/ 0 w 1884125"/>
                <a:gd name="connsiteY7" fmla="*/ 470882 h 523202"/>
                <a:gd name="connsiteX8" fmla="*/ 0 w 1884125"/>
                <a:gd name="connsiteY8" fmla="*/ 52320 h 52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4125" h="523202">
                  <a:moveTo>
                    <a:pt x="0" y="52320"/>
                  </a:moveTo>
                  <a:cubicBezTo>
                    <a:pt x="0" y="23424"/>
                    <a:pt x="23424" y="0"/>
                    <a:pt x="52320" y="0"/>
                  </a:cubicBezTo>
                  <a:lnTo>
                    <a:pt x="1831805" y="0"/>
                  </a:lnTo>
                  <a:cubicBezTo>
                    <a:pt x="1860701" y="0"/>
                    <a:pt x="1884125" y="23424"/>
                    <a:pt x="1884125" y="52320"/>
                  </a:cubicBezTo>
                  <a:lnTo>
                    <a:pt x="1884125" y="470882"/>
                  </a:lnTo>
                  <a:cubicBezTo>
                    <a:pt x="1884125" y="499778"/>
                    <a:pt x="1860701" y="523202"/>
                    <a:pt x="1831805" y="523202"/>
                  </a:cubicBezTo>
                  <a:lnTo>
                    <a:pt x="52320" y="523202"/>
                  </a:lnTo>
                  <a:cubicBezTo>
                    <a:pt x="23424" y="523202"/>
                    <a:pt x="0" y="499778"/>
                    <a:pt x="0" y="470882"/>
                  </a:cubicBezTo>
                  <a:lnTo>
                    <a:pt x="0" y="52320"/>
                  </a:ln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76284" tIns="76284" rIns="76284" bIns="76284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>
                  <a:solidFill>
                    <a:schemeClr val="tx2"/>
                  </a:solidFill>
                  <a:latin typeface="Gill Sans MT" panose="020B0502020104020203" pitchFamily="34" charset="0"/>
                  <a:ea typeface="Gill Sans MT" charset="0"/>
                  <a:cs typeface="Gill Sans MT" charset="0"/>
                </a:rPr>
                <a:t>Descending</a:t>
              </a:r>
              <a:r>
                <a:rPr lang="en-US" sz="1600" kern="1200" dirty="0">
                  <a:latin typeface="Gill Sans MT" panose="020B0502020104020203" pitchFamily="34" charset="0"/>
                  <a:ea typeface="Gill Sans MT" charset="0"/>
                  <a:cs typeface="Gill Sans MT" charset="0"/>
                </a:rPr>
                <a:t> </a:t>
              </a:r>
              <a:endParaRPr lang="ar-SA" sz="1600" kern="1200" dirty="0">
                <a:latin typeface="Gill Sans MT" panose="020B0502020104020203" pitchFamily="34" charset="0"/>
                <a:ea typeface="Gill Sans MT" charset="0"/>
                <a:cs typeface="Gill Sans MT" charset="0"/>
              </a:endParaRPr>
            </a:p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latin typeface="Gill Sans MT" panose="020B0502020104020203" pitchFamily="34" charset="0"/>
                  <a:ea typeface="Gill Sans MT" charset="0"/>
                  <a:cs typeface="Gill Sans MT" charset="0"/>
                </a:rPr>
                <a:t>loop of Henle </a:t>
              </a:r>
              <a:endParaRPr lang="ar-SA" sz="1600" kern="1200" dirty="0">
                <a:latin typeface="Gill Sans MT" panose="020B0502020104020203" pitchFamily="34" charset="0"/>
              </a:endParaRPr>
            </a:p>
          </p:txBody>
        </p:sp>
        <p:sp>
          <p:nvSpPr>
            <p:cNvPr id="16" name="Freeform 17"/>
            <p:cNvSpPr/>
            <p:nvPr/>
          </p:nvSpPr>
          <p:spPr>
            <a:xfrm>
              <a:off x="5850915" y="2385355"/>
              <a:ext cx="2452038" cy="1230776"/>
            </a:xfrm>
            <a:custGeom>
              <a:avLst/>
              <a:gdLst>
                <a:gd name="connsiteX0" fmla="*/ 0 w 2452038"/>
                <a:gd name="connsiteY0" fmla="*/ 123078 h 1230776"/>
                <a:gd name="connsiteX1" fmla="*/ 123078 w 2452038"/>
                <a:gd name="connsiteY1" fmla="*/ 0 h 1230776"/>
                <a:gd name="connsiteX2" fmla="*/ 2328960 w 2452038"/>
                <a:gd name="connsiteY2" fmla="*/ 0 h 1230776"/>
                <a:gd name="connsiteX3" fmla="*/ 2452038 w 2452038"/>
                <a:gd name="connsiteY3" fmla="*/ 123078 h 1230776"/>
                <a:gd name="connsiteX4" fmla="*/ 2452038 w 2452038"/>
                <a:gd name="connsiteY4" fmla="*/ 1107698 h 1230776"/>
                <a:gd name="connsiteX5" fmla="*/ 2328960 w 2452038"/>
                <a:gd name="connsiteY5" fmla="*/ 1230776 h 1230776"/>
                <a:gd name="connsiteX6" fmla="*/ 123078 w 2452038"/>
                <a:gd name="connsiteY6" fmla="*/ 1230776 h 1230776"/>
                <a:gd name="connsiteX7" fmla="*/ 0 w 2452038"/>
                <a:gd name="connsiteY7" fmla="*/ 1107698 h 1230776"/>
                <a:gd name="connsiteX8" fmla="*/ 0 w 2452038"/>
                <a:gd name="connsiteY8" fmla="*/ 123078 h 123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2038" h="1230776">
                  <a:moveTo>
                    <a:pt x="0" y="123078"/>
                  </a:moveTo>
                  <a:cubicBezTo>
                    <a:pt x="0" y="55104"/>
                    <a:pt x="55104" y="0"/>
                    <a:pt x="123078" y="0"/>
                  </a:cubicBezTo>
                  <a:lnTo>
                    <a:pt x="2328960" y="0"/>
                  </a:lnTo>
                  <a:cubicBezTo>
                    <a:pt x="2396934" y="0"/>
                    <a:pt x="2452038" y="55104"/>
                    <a:pt x="2452038" y="123078"/>
                  </a:cubicBezTo>
                  <a:lnTo>
                    <a:pt x="2452038" y="1107698"/>
                  </a:lnTo>
                  <a:cubicBezTo>
                    <a:pt x="2452038" y="1175672"/>
                    <a:pt x="2396934" y="1230776"/>
                    <a:pt x="2328960" y="1230776"/>
                  </a:cubicBezTo>
                  <a:lnTo>
                    <a:pt x="123078" y="1230776"/>
                  </a:lnTo>
                  <a:cubicBezTo>
                    <a:pt x="55104" y="1230776"/>
                    <a:pt x="0" y="1175672"/>
                    <a:pt x="0" y="1107698"/>
                  </a:cubicBezTo>
                  <a:lnTo>
                    <a:pt x="0" y="123078"/>
                  </a:ln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89388" tIns="89388" rIns="89388" bIns="89388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1200" b="1" kern="1200" dirty="0">
                  <a:latin typeface="Gill Sans MT" panose="020B0502020104020203" pitchFamily="34" charset="0"/>
                </a:rPr>
                <a:t> Thin descending limb : </a:t>
              </a:r>
            </a:p>
            <a:p>
              <a:pPr lvl="0" algn="l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1200" b="1" kern="1200" dirty="0">
                  <a:latin typeface="Gill Sans MT" panose="020B0502020104020203" pitchFamily="34" charset="0"/>
                </a:rPr>
                <a:t>-</a:t>
              </a:r>
              <a:r>
                <a:rPr lang="en-US" altLang="en-US" sz="1200" kern="1200" dirty="0">
                  <a:latin typeface="Gill Sans MT" panose="020B0502020104020203" pitchFamily="34" charset="0"/>
                </a:rPr>
                <a:t> 15% water absorbed </a:t>
              </a:r>
            </a:p>
            <a:p>
              <a:pPr lvl="0" algn="l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1200" kern="1200" dirty="0">
                  <a:latin typeface="Gill Sans MT" panose="020B0502020104020203" pitchFamily="34" charset="0"/>
                </a:rPr>
                <a:t>- </a:t>
              </a:r>
              <a:r>
                <a:rPr lang="en-US" altLang="en-US" sz="1400" b="1" kern="1200" dirty="0">
                  <a:solidFill>
                    <a:srgbClr val="FF0000"/>
                  </a:solidFill>
                  <a:latin typeface="Gill Sans MT" panose="020B0502020104020203" pitchFamily="34" charset="0"/>
                </a:rPr>
                <a:t>permeable</a:t>
              </a:r>
              <a:r>
                <a:rPr lang="en-US" altLang="en-US" sz="1600" kern="1200" dirty="0">
                  <a:latin typeface="Gill Sans MT" panose="020B0502020104020203" pitchFamily="34" charset="0"/>
                </a:rPr>
                <a:t> </a:t>
              </a:r>
              <a:r>
                <a:rPr lang="en-US" altLang="en-US" sz="1200" kern="1200" dirty="0">
                  <a:latin typeface="Gill Sans MT" panose="020B0502020104020203" pitchFamily="34" charset="0"/>
                </a:rPr>
                <a:t>to water (filtrate hyperosmotic)</a:t>
              </a:r>
              <a:endParaRPr lang="ar-SA" sz="1200" kern="1200" dirty="0">
                <a:latin typeface="Gill Sans MT" panose="020B0502020104020203" pitchFamily="34" charset="0"/>
              </a:endParaRPr>
            </a:p>
          </p:txBody>
        </p:sp>
      </p:grpSp>
      <p:cxnSp>
        <p:nvCxnSpPr>
          <p:cNvPr id="20" name="Straight Connector 19"/>
          <p:cNvCxnSpPr>
            <a:stCxn id="19" idx="2"/>
          </p:cNvCxnSpPr>
          <p:nvPr/>
        </p:nvCxnSpPr>
        <p:spPr>
          <a:xfrm>
            <a:off x="2887941" y="5025914"/>
            <a:ext cx="0" cy="189079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21" name="Straight Connector 20"/>
          <p:cNvCxnSpPr>
            <a:stCxn id="18" idx="2"/>
          </p:cNvCxnSpPr>
          <p:nvPr/>
        </p:nvCxnSpPr>
        <p:spPr>
          <a:xfrm>
            <a:off x="5840269" y="5038723"/>
            <a:ext cx="0" cy="176270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22" name="Rounded Rectangle 38"/>
          <p:cNvSpPr/>
          <p:nvPr/>
        </p:nvSpPr>
        <p:spPr>
          <a:xfrm>
            <a:off x="1987841" y="5200852"/>
            <a:ext cx="1800200" cy="88921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GB" sz="1400" dirty="0">
                <a:latin typeface="Gill Sans MT" panose="020B0502020104020203" pitchFamily="34" charset="0"/>
              </a:rPr>
              <a:t>Loss of </a:t>
            </a:r>
            <a:r>
              <a:rPr lang="en-GB" sz="1400" dirty="0" err="1">
                <a:latin typeface="Gill Sans MT" panose="020B0502020104020203" pitchFamily="34" charset="0"/>
              </a:rPr>
              <a:t>NaCl</a:t>
            </a:r>
            <a:r>
              <a:rPr lang="en-GB" sz="1400" dirty="0">
                <a:latin typeface="Gill Sans MT" panose="020B0502020104020203" pitchFamily="34" charset="0"/>
              </a:rPr>
              <a:t> in tubule</a:t>
            </a:r>
            <a:endParaRPr lang="en-GB" sz="1400" dirty="0">
              <a:latin typeface="Gill Sans MT" panose="020B0502020104020203" pitchFamily="34" charset="0"/>
              <a:sym typeface="Symbol" pitchFamily="18" charset="2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4796153" y="5214993"/>
            <a:ext cx="2232248" cy="12552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796153" y="5202261"/>
            <a:ext cx="0" cy="189079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028401" y="5202261"/>
            <a:ext cx="0" cy="189079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26" name="Rounded Rectangle 44"/>
          <p:cNvSpPr/>
          <p:nvPr/>
        </p:nvSpPr>
        <p:spPr>
          <a:xfrm>
            <a:off x="4220089" y="5404071"/>
            <a:ext cx="1800200" cy="85136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sv-SE" sz="1400" dirty="0">
                <a:solidFill>
                  <a:srgbClr val="FF0000"/>
                </a:solidFill>
                <a:latin typeface="Gill Sans MT" panose="020B0502020104020203" pitchFamily="34" charset="0"/>
              </a:rPr>
              <a:t>Na+/2Cl-/K+ cotransporter/ symporter</a:t>
            </a:r>
            <a:endParaRPr lang="ar-SA" sz="1400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27" name="Rounded Rectangle 45"/>
          <p:cNvSpPr/>
          <p:nvPr/>
        </p:nvSpPr>
        <p:spPr>
          <a:xfrm>
            <a:off x="6191934" y="5411887"/>
            <a:ext cx="1978772" cy="84506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sv-SE" sz="1100" dirty="0">
                <a:solidFill>
                  <a:srgbClr val="FF0000"/>
                </a:solidFill>
                <a:latin typeface="Gill Sans MT" panose="020B0502020104020203" pitchFamily="34" charset="0"/>
              </a:rPr>
              <a:t>NHE</a:t>
            </a:r>
            <a:r>
              <a:rPr lang="sv-SE" sz="1100" dirty="0">
                <a:latin typeface="Gill Sans MT" panose="020B0502020104020203" pitchFamily="34" charset="0"/>
              </a:rPr>
              <a:t> </a:t>
            </a:r>
            <a:r>
              <a:rPr lang="sv-SE" sz="1100" dirty="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r>
              <a:rPr lang="sv-SE" sz="1100" dirty="0">
                <a:latin typeface="Gill Sans MT" panose="020B0502020104020203" pitchFamily="34" charset="0"/>
              </a:rPr>
              <a:t>( Na – H exchange ) </a:t>
            </a:r>
          </a:p>
          <a:p>
            <a:pPr>
              <a:defRPr/>
            </a:pPr>
            <a:r>
              <a:rPr lang="sv-SE" sz="1100" dirty="0">
                <a:latin typeface="Gill Sans MT" panose="020B0502020104020203" pitchFamily="34" charset="0"/>
              </a:rPr>
              <a:t>i) Na+ in</a:t>
            </a:r>
          </a:p>
          <a:p>
            <a:pPr>
              <a:defRPr/>
            </a:pPr>
            <a:r>
              <a:rPr lang="en-GB" sz="1100" dirty="0">
                <a:latin typeface="Gill Sans MT" panose="020B0502020104020203" pitchFamily="34" charset="0"/>
              </a:rPr>
              <a:t>ii) H+ out</a:t>
            </a:r>
          </a:p>
          <a:p>
            <a:pPr>
              <a:defRPr/>
            </a:pPr>
            <a:r>
              <a:rPr lang="en-GB" sz="1100" dirty="0">
                <a:latin typeface="Gill Sans MT" panose="020B0502020104020203" pitchFamily="34" charset="0"/>
              </a:rPr>
              <a:t>iii) HCO3- in</a:t>
            </a:r>
            <a:endParaRPr lang="en-US" sz="1100" dirty="0">
              <a:latin typeface="Gill Sans MT" panose="020B0502020104020203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4001604" y="4372923"/>
            <a:ext cx="0" cy="108012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489436" y="4509120"/>
            <a:ext cx="3312368" cy="0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801804" y="4509120"/>
            <a:ext cx="4576" cy="244788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496724" y="4509120"/>
            <a:ext cx="0" cy="244788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8" name="Rounded Rectangle 27"/>
          <p:cNvSpPr/>
          <p:nvPr/>
        </p:nvSpPr>
        <p:spPr>
          <a:xfrm>
            <a:off x="4796153" y="4653137"/>
            <a:ext cx="2088232" cy="38558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sv-SE" sz="1600" b="1" dirty="0">
                <a:solidFill>
                  <a:srgbClr val="FF0000"/>
                </a:solidFill>
                <a:latin typeface="Gill Sans MT" panose="020B0502020104020203" pitchFamily="34" charset="0"/>
              </a:rPr>
              <a:t>Transcellular</a:t>
            </a:r>
            <a:r>
              <a:rPr lang="sv-SE" sz="1600" dirty="0">
                <a:solidFill>
                  <a:srgbClr val="FF0000"/>
                </a:solidFill>
                <a:latin typeface="Gill Sans MT" panose="020B0502020104020203" pitchFamily="34" charset="0"/>
              </a:rPr>
              <a:t> (50%)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1843825" y="4640328"/>
            <a:ext cx="2088232" cy="38558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sv-SE" sz="1600" b="1" dirty="0">
                <a:solidFill>
                  <a:srgbClr val="FF0000"/>
                </a:solidFill>
                <a:latin typeface="Gill Sans MT" panose="020B0502020104020203" pitchFamily="34" charset="0"/>
              </a:rPr>
              <a:t>paracellular</a:t>
            </a:r>
            <a:r>
              <a:rPr lang="sv-SE" sz="1600" dirty="0">
                <a:solidFill>
                  <a:srgbClr val="FF0000"/>
                </a:solidFill>
                <a:latin typeface="Gill Sans MT" panose="020B0502020104020203" pitchFamily="34" charset="0"/>
              </a:rPr>
              <a:t> (50%)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78588" y="4149080"/>
            <a:ext cx="2137358" cy="738664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The only part in loop of Henle which is permeable to water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13164" y="6324361"/>
            <a:ext cx="75141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DDE9EC">
                    <a:lumMod val="50000"/>
                  </a:srgbClr>
                </a:solidFill>
              </a:rPr>
              <a:t>-Its important to know each segment of the nephron and the </a:t>
            </a:r>
            <a:r>
              <a:rPr lang="en-US" sz="1400" u="sng" dirty="0">
                <a:solidFill>
                  <a:srgbClr val="DDE9EC">
                    <a:lumMod val="50000"/>
                  </a:srgbClr>
                </a:solidFill>
              </a:rPr>
              <a:t>osmolality</a:t>
            </a:r>
            <a:r>
              <a:rPr lang="en-US" sz="1400" dirty="0">
                <a:solidFill>
                  <a:srgbClr val="DDE9EC">
                    <a:lumMod val="50000"/>
                  </a:srgbClr>
                </a:solidFill>
              </a:rPr>
              <a:t> of the filtrate in it.</a:t>
            </a:r>
          </a:p>
          <a:p>
            <a:r>
              <a:rPr lang="en-US" sz="1400" dirty="0">
                <a:solidFill>
                  <a:srgbClr val="DDE9EC">
                    <a:lumMod val="50000"/>
                  </a:srgbClr>
                </a:solidFill>
              </a:rPr>
              <a:t>-Its important to know each segment of the nephron and what is it </a:t>
            </a:r>
            <a:r>
              <a:rPr lang="en-US" altLang="en-US" sz="1400" u="sng" dirty="0">
                <a:solidFill>
                  <a:srgbClr val="DDE9EC">
                    <a:lumMod val="50000"/>
                  </a:srgbClr>
                </a:solidFill>
              </a:rPr>
              <a:t>permeable</a:t>
            </a:r>
            <a:r>
              <a:rPr lang="en-US" altLang="en-US" sz="1400" dirty="0">
                <a:solidFill>
                  <a:srgbClr val="DDE9EC">
                    <a:lumMod val="50000"/>
                  </a:srgbClr>
                </a:solidFill>
              </a:rPr>
              <a:t>  and </a:t>
            </a:r>
            <a:r>
              <a:rPr lang="en-US" altLang="en-US" sz="1400" u="sng" dirty="0">
                <a:solidFill>
                  <a:srgbClr val="DDE9EC">
                    <a:lumMod val="50000"/>
                  </a:srgbClr>
                </a:solidFill>
              </a:rPr>
              <a:t>Impermeable</a:t>
            </a:r>
            <a:r>
              <a:rPr lang="en-US" altLang="en-US" sz="1400" dirty="0">
                <a:solidFill>
                  <a:srgbClr val="DDE9EC">
                    <a:lumMod val="50000"/>
                  </a:srgbClr>
                </a:solidFill>
              </a:rPr>
              <a:t>  to.</a:t>
            </a:r>
            <a:endParaRPr lang="en-US" sz="1400" dirty="0">
              <a:solidFill>
                <a:srgbClr val="DDE9E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149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985" y="1088215"/>
            <a:ext cx="2917543" cy="24551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Loop of Henle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14547" y="1284810"/>
            <a:ext cx="5375809" cy="5276526"/>
          </a:xfrm>
        </p:spPr>
        <p:txBody>
          <a:bodyPr>
            <a:noAutofit/>
          </a:bodyPr>
          <a:lstStyle/>
          <a:p>
            <a:r>
              <a:rPr lang="en-US" altLang="en-US" sz="1800" b="1" dirty="0">
                <a:solidFill>
                  <a:srgbClr val="002060"/>
                </a:solidFill>
              </a:rPr>
              <a:t>Thin descending limb :</a:t>
            </a:r>
            <a:endParaRPr lang="en-US" altLang="en-US" sz="1800" b="1" dirty="0"/>
          </a:p>
          <a:p>
            <a:pPr marL="304769" lvl="1" indent="0">
              <a:buNone/>
            </a:pPr>
            <a:r>
              <a:rPr lang="en-US" altLang="en-US" sz="1400" b="1" dirty="0"/>
              <a:t>-</a:t>
            </a:r>
            <a:r>
              <a:rPr lang="en-US" altLang="en-US" sz="1400" dirty="0"/>
              <a:t> </a:t>
            </a:r>
            <a:r>
              <a:rPr lang="en-US" altLang="en-US" sz="1400" dirty="0">
                <a:solidFill>
                  <a:schemeClr val="accent4">
                    <a:lumMod val="75000"/>
                  </a:schemeClr>
                </a:solidFill>
              </a:rPr>
              <a:t>15% </a:t>
            </a:r>
            <a:r>
              <a:rPr lang="en-US" altLang="en-US" sz="1400" dirty="0"/>
              <a:t>water </a:t>
            </a:r>
            <a:r>
              <a:rPr lang="en-US" altLang="en-US" sz="1400" dirty="0">
                <a:solidFill>
                  <a:schemeClr val="accent2">
                    <a:lumMod val="75000"/>
                  </a:schemeClr>
                </a:solidFill>
              </a:rPr>
              <a:t>re</a:t>
            </a:r>
            <a:r>
              <a:rPr lang="en-US" altLang="en-US" sz="1400" dirty="0"/>
              <a:t>absorbed </a:t>
            </a:r>
          </a:p>
          <a:p>
            <a:pPr marL="304769" lvl="1" indent="0">
              <a:buNone/>
            </a:pPr>
            <a:r>
              <a:rPr lang="en-US" altLang="en-US" sz="1400" b="1" dirty="0">
                <a:solidFill>
                  <a:srgbClr val="FF0000"/>
                </a:solidFill>
              </a:rPr>
              <a:t>- permeable</a:t>
            </a:r>
            <a:r>
              <a:rPr lang="en-US" altLang="en-US" sz="1400" dirty="0"/>
              <a:t> to water (filtrate </a:t>
            </a:r>
            <a:r>
              <a:rPr lang="en-US" altLang="en-US" sz="1400" b="1" dirty="0">
                <a:solidFill>
                  <a:srgbClr val="FF0000"/>
                </a:solidFill>
              </a:rPr>
              <a:t>hyperosmotic</a:t>
            </a:r>
            <a:r>
              <a:rPr lang="en-US" altLang="en-US" sz="1400" dirty="0"/>
              <a:t>)</a:t>
            </a:r>
          </a:p>
          <a:p>
            <a:pPr marL="304769" lvl="1" indent="0"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to allow simple diffusion</a:t>
            </a:r>
            <a:endParaRPr lang="en-US" alt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en-US" sz="1800" b="1" dirty="0">
                <a:solidFill>
                  <a:srgbClr val="002060"/>
                </a:solidFill>
              </a:rPr>
              <a:t>Thick ascending limb :</a:t>
            </a:r>
          </a:p>
          <a:p>
            <a:pPr marL="304769" lvl="1" indent="0">
              <a:buNone/>
            </a:pPr>
            <a:r>
              <a:rPr lang="en-US" altLang="en-US" sz="1400" b="1" dirty="0">
                <a:solidFill>
                  <a:srgbClr val="FF0000"/>
                </a:solidFill>
              </a:rPr>
              <a:t>- Impermeable</a:t>
            </a:r>
            <a:r>
              <a:rPr lang="en-US" altLang="en-US" sz="1400" dirty="0"/>
              <a:t> to water </a:t>
            </a:r>
            <a:r>
              <a:rPr lang="en-US" altLang="en-US" sz="1400" i="1" dirty="0"/>
              <a:t>(isosmotic)</a:t>
            </a:r>
            <a:r>
              <a:rPr lang="ar-SA" altLang="en-US" sz="1400" i="1" dirty="0"/>
              <a:t>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Thin Ascending Limb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Hyposmotic</a:t>
            </a:r>
            <a:endParaRPr lang="en-US" altLang="en-US" sz="900" i="1" dirty="0">
              <a:solidFill>
                <a:schemeClr val="bg1">
                  <a:lumMod val="50000"/>
                </a:schemeClr>
              </a:solidFill>
            </a:endParaRPr>
          </a:p>
          <a:p>
            <a:pPr marL="304769" lvl="1" indent="0">
              <a:buNone/>
            </a:pPr>
            <a:r>
              <a:rPr lang="en-US" altLang="en-US" sz="1400" dirty="0"/>
              <a:t> -Important in concentrating urine</a:t>
            </a:r>
            <a:r>
              <a:rPr lang="en-US" altLang="en-US" sz="1100" dirty="0">
                <a:solidFill>
                  <a:schemeClr val="bg1">
                    <a:lumMod val="50000"/>
                  </a:schemeClr>
                </a:solidFill>
              </a:rPr>
              <a:t> (more details in next lecture)</a:t>
            </a:r>
          </a:p>
          <a:p>
            <a:pPr marL="304769" lvl="1" indent="0">
              <a:buNone/>
            </a:pPr>
            <a:r>
              <a:rPr lang="en-US" altLang="en-US" sz="1400" dirty="0"/>
              <a:t>- </a:t>
            </a:r>
            <a:r>
              <a:rPr lang="en-US" altLang="en-US" sz="1400" dirty="0">
                <a:solidFill>
                  <a:schemeClr val="accent4">
                    <a:lumMod val="75000"/>
                  </a:schemeClr>
                </a:solidFill>
              </a:rPr>
              <a:t>25% </a:t>
            </a:r>
            <a:r>
              <a:rPr lang="en-US" altLang="en-US" sz="1400" dirty="0" err="1"/>
              <a:t>NaCl</a:t>
            </a:r>
            <a:r>
              <a:rPr lang="en-US" altLang="en-US" sz="1400" dirty="0"/>
              <a:t>, K+ reabsorbed as well as Ca</a:t>
            </a:r>
            <a:r>
              <a:rPr lang="en-US" altLang="en-US" sz="1400" baseline="-25000" dirty="0"/>
              <a:t>2</a:t>
            </a:r>
            <a:r>
              <a:rPr lang="en-US" altLang="en-US" sz="1400" baseline="30000" dirty="0"/>
              <a:t>+</a:t>
            </a:r>
            <a:r>
              <a:rPr lang="en-US" altLang="en-US" sz="1400" dirty="0"/>
              <a:t> and HCO</a:t>
            </a:r>
            <a:r>
              <a:rPr lang="en-US" altLang="en-US" sz="1400" baseline="-25000" dirty="0"/>
              <a:t>3</a:t>
            </a:r>
            <a:r>
              <a:rPr lang="en-US" altLang="en-US" sz="1400" baseline="30000" dirty="0"/>
              <a:t>-</a:t>
            </a:r>
            <a:endParaRPr lang="en-US" altLang="en-US" sz="1400" dirty="0"/>
          </a:p>
          <a:p>
            <a:pPr marL="0" indent="0">
              <a:buNone/>
            </a:pPr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Mechanisms of </a:t>
            </a:r>
            <a:r>
              <a:rPr lang="en-US" sz="1800" b="1" dirty="0">
                <a:solidFill>
                  <a:srgbClr val="002060"/>
                </a:solidFill>
              </a:rPr>
              <a:t>Solute 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re</a:t>
            </a:r>
            <a:r>
              <a:rPr lang="en-US" sz="1800" b="1" dirty="0">
                <a:solidFill>
                  <a:srgbClr val="002060"/>
                </a:solidFill>
              </a:rPr>
              <a:t>absorption (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in</a:t>
            </a:r>
            <a:r>
              <a:rPr lang="en-US" sz="1800" b="1" dirty="0" err="1">
                <a:solidFill>
                  <a:srgbClr val="002060"/>
                </a:solidFill>
              </a:rPr>
              <a:t>TAL</a:t>
            </a:r>
            <a:r>
              <a:rPr lang="en-US" sz="1800" b="1" dirty="0">
                <a:solidFill>
                  <a:srgbClr val="002060"/>
                </a:solidFill>
              </a:rPr>
              <a:t>):</a:t>
            </a:r>
            <a:endParaRPr lang="sv-SE" sz="1800" b="1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r>
              <a:rPr lang="sv-SE" sz="1800" b="1" dirty="0">
                <a:solidFill>
                  <a:srgbClr val="002060"/>
                </a:solidFill>
              </a:rPr>
              <a:t>1- Transcellular</a:t>
            </a:r>
            <a:r>
              <a:rPr lang="sv-SE" sz="1800" dirty="0">
                <a:solidFill>
                  <a:srgbClr val="002060"/>
                </a:solidFill>
              </a:rPr>
              <a:t> </a:t>
            </a:r>
            <a:r>
              <a:rPr lang="sv-SE" sz="1400" b="1" dirty="0">
                <a:solidFill>
                  <a:schemeClr val="bg2">
                    <a:lumMod val="50000"/>
                  </a:schemeClr>
                </a:solidFill>
              </a:rPr>
              <a:t>needs to enter the cell </a:t>
            </a:r>
            <a:r>
              <a:rPr lang="sv-SE" sz="1400" dirty="0">
                <a:solidFill>
                  <a:schemeClr val="accent4">
                    <a:lumMod val="75000"/>
                  </a:schemeClr>
                </a:solidFill>
              </a:rPr>
              <a:t>(50%) </a:t>
            </a:r>
          </a:p>
          <a:p>
            <a:pPr marL="304769" lvl="1" indent="0">
              <a:buNone/>
              <a:defRPr/>
            </a:pPr>
            <a:r>
              <a:rPr lang="sv-SE" sz="1400" dirty="0">
                <a:solidFill>
                  <a:srgbClr val="FF0000"/>
                </a:solidFill>
              </a:rPr>
              <a:t>1) Na+/2Cl-/K+ cotransporter*/ symporter**</a:t>
            </a:r>
          </a:p>
          <a:p>
            <a:pPr marL="304769" lvl="1" indent="0">
              <a:buNone/>
              <a:defRPr/>
            </a:pPr>
            <a:r>
              <a:rPr lang="sv-SE" sz="1400" dirty="0">
                <a:solidFill>
                  <a:srgbClr val="FF0000"/>
                </a:solidFill>
              </a:rPr>
              <a:t>2) NHE (Na, H exchange)  </a:t>
            </a:r>
          </a:p>
          <a:p>
            <a:pPr marL="304769" lvl="1" indent="0">
              <a:buNone/>
              <a:defRPr/>
            </a:pPr>
            <a:r>
              <a:rPr lang="sv-SE" sz="1400" dirty="0"/>
              <a:t>Na+ in \ </a:t>
            </a:r>
            <a:r>
              <a:rPr lang="en-GB" sz="1400" dirty="0"/>
              <a:t>H+ out \ HCO3- in</a:t>
            </a:r>
          </a:p>
          <a:p>
            <a:pPr marL="0" indent="0">
              <a:buNone/>
              <a:defRPr/>
            </a:pPr>
            <a:r>
              <a:rPr lang="en-GB" sz="1800" b="1" dirty="0">
                <a:solidFill>
                  <a:srgbClr val="002060"/>
                </a:solidFill>
              </a:rPr>
              <a:t>2- </a:t>
            </a:r>
            <a:r>
              <a:rPr lang="en-GB" sz="1800" b="1" dirty="0" err="1">
                <a:solidFill>
                  <a:srgbClr val="002060"/>
                </a:solidFill>
              </a:rPr>
              <a:t>Paracellular</a:t>
            </a:r>
            <a:r>
              <a:rPr lang="en-GB" sz="1800" dirty="0">
                <a:solidFill>
                  <a:srgbClr val="002060"/>
                </a:solidFill>
              </a:rPr>
              <a:t> </a:t>
            </a:r>
            <a:r>
              <a:rPr lang="en-GB" sz="1400" dirty="0">
                <a:solidFill>
                  <a:schemeClr val="accent4">
                    <a:lumMod val="75000"/>
                  </a:schemeClr>
                </a:solidFill>
              </a:rPr>
              <a:t>(50%)</a:t>
            </a:r>
          </a:p>
          <a:p>
            <a:pPr marL="0" indent="0">
              <a:buNone/>
              <a:defRPr/>
            </a:pPr>
            <a:r>
              <a:rPr lang="en-GB" sz="1800" dirty="0"/>
              <a:t>     Loss of </a:t>
            </a:r>
            <a:r>
              <a:rPr lang="en-GB" sz="1800" dirty="0" err="1"/>
              <a:t>NaCl</a:t>
            </a:r>
            <a:r>
              <a:rPr lang="en-GB" sz="1800" dirty="0"/>
              <a:t> in tubule </a:t>
            </a:r>
            <a:endParaRPr lang="en-GB" sz="1800" dirty="0">
              <a:sym typeface="Symbol" pitchFamily="18" charset="2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7"/>
          <a:stretch/>
        </p:blipFill>
        <p:spPr>
          <a:xfrm>
            <a:off x="9225050" y="3543319"/>
            <a:ext cx="2433412" cy="255937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11139" y="4387300"/>
            <a:ext cx="3671845" cy="175432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The thick </a:t>
            </a:r>
            <a:r>
              <a:rPr lang="en-US" sz="1200" b="1" u="sng" dirty="0">
                <a:solidFill>
                  <a:schemeClr val="bg1">
                    <a:lumMod val="50000"/>
                  </a:schemeClr>
                </a:solidFill>
              </a:rPr>
              <a:t>ascending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limb reabsorbs 25% of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NaCl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and K, but  the majority (70%) is reabsorbed in the proximal convoluted tubules. Transcellular is when ions enter the blood circulation after passing through tubular cells.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Hydrogen secreted through the sodium hydrogen exchanger (NHE) is obtained from the dissociation of carbonic acid in the presence of carbonic anhydrase.</a:t>
            </a:r>
          </a:p>
        </p:txBody>
      </p:sp>
      <p:sp>
        <p:nvSpPr>
          <p:cNvPr id="5" name="Rectangle 4"/>
          <p:cNvSpPr/>
          <p:nvPr/>
        </p:nvSpPr>
        <p:spPr>
          <a:xfrm>
            <a:off x="5415199" y="1366853"/>
            <a:ext cx="348008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/>
            <a:r>
              <a:rPr lang="en-US" altLang="x-none" sz="1600" dirty="0">
                <a:solidFill>
                  <a:srgbClr val="DDE9EC">
                    <a:lumMod val="50000"/>
                  </a:srgbClr>
                </a:solidFill>
              </a:rPr>
              <a:t>Remember:</a:t>
            </a:r>
          </a:p>
          <a:p>
            <a:pPr indent="-342900" defTabSz="914363">
              <a:buFont typeface="Arial" charset="0"/>
              <a:buChar char="•"/>
            </a:pPr>
            <a:r>
              <a:rPr lang="en-US" altLang="x-none" sz="1600" dirty="0">
                <a:solidFill>
                  <a:srgbClr val="DDE9EC">
                    <a:lumMod val="50000"/>
                  </a:srgbClr>
                </a:solidFill>
              </a:rPr>
              <a:t>the beginning of the loop of </a:t>
            </a:r>
            <a:r>
              <a:rPr lang="en-US" altLang="x-none" sz="1600" dirty="0" err="1">
                <a:solidFill>
                  <a:srgbClr val="DDE9EC">
                    <a:lumMod val="50000"/>
                  </a:srgbClr>
                </a:solidFill>
              </a:rPr>
              <a:t>henle</a:t>
            </a:r>
            <a:r>
              <a:rPr lang="en-US" altLang="x-none" sz="1600" dirty="0">
                <a:solidFill>
                  <a:srgbClr val="DDE9EC">
                    <a:lumMod val="50000"/>
                  </a:srgbClr>
                </a:solidFill>
              </a:rPr>
              <a:t> has a similar structure to PCT</a:t>
            </a:r>
          </a:p>
          <a:p>
            <a:pPr indent="-342900" defTabSz="914363">
              <a:buFont typeface="Arial" charset="0"/>
              <a:buChar char="•"/>
            </a:pPr>
            <a:r>
              <a:rPr lang="en-US" altLang="x-none" sz="1600" dirty="0">
                <a:solidFill>
                  <a:srgbClr val="DDE9EC">
                    <a:lumMod val="50000"/>
                  </a:srgbClr>
                </a:solidFill>
              </a:rPr>
              <a:t>Tubular fluid reaches early segment of loop of </a:t>
            </a:r>
            <a:r>
              <a:rPr lang="en-US" altLang="x-none" sz="1600" dirty="0" err="1">
                <a:solidFill>
                  <a:srgbClr val="DDE9EC">
                    <a:lumMod val="50000"/>
                  </a:srgbClr>
                </a:solidFill>
              </a:rPr>
              <a:t>henle</a:t>
            </a:r>
            <a:r>
              <a:rPr lang="en-US" altLang="x-none" sz="1600" dirty="0">
                <a:solidFill>
                  <a:srgbClr val="DDE9EC">
                    <a:lumMod val="50000"/>
                  </a:srgbClr>
                </a:solidFill>
              </a:rPr>
              <a:t> as isotonic  (equal in sodium and water) </a:t>
            </a:r>
          </a:p>
          <a:p>
            <a:pPr indent="-342900" defTabSz="914363">
              <a:buFont typeface="Arial" charset="0"/>
              <a:buChar char="•"/>
            </a:pPr>
            <a:r>
              <a:rPr lang="en-US" altLang="x-none" sz="1600" dirty="0">
                <a:solidFill>
                  <a:srgbClr val="DDE9EC">
                    <a:lumMod val="50000"/>
                  </a:srgbClr>
                </a:solidFill>
                <a:sym typeface="Wingdings" charset="2"/>
              </a:rPr>
              <a:t>loop of </a:t>
            </a:r>
            <a:r>
              <a:rPr lang="en-US" altLang="x-none" sz="1600" dirty="0" err="1">
                <a:solidFill>
                  <a:srgbClr val="DDE9EC">
                    <a:lumMod val="50000"/>
                  </a:srgbClr>
                </a:solidFill>
                <a:sym typeface="Wingdings" charset="2"/>
              </a:rPr>
              <a:t>henle</a:t>
            </a:r>
            <a:r>
              <a:rPr lang="en-US" altLang="x-none" sz="1600" dirty="0">
                <a:solidFill>
                  <a:srgbClr val="DDE9EC">
                    <a:lumMod val="50000"/>
                  </a:srgbClr>
                </a:solidFill>
                <a:sym typeface="Wingdings" charset="2"/>
              </a:rPr>
              <a:t> has 3 segments 2 of them aren’t permeable to water and one is (thin descending is permeable) (thin ascending and thick ascending aren’t permeable) </a:t>
            </a:r>
            <a:endParaRPr lang="en-US" altLang="x-none" sz="1600" dirty="0">
              <a:solidFill>
                <a:srgbClr val="DDE9EC">
                  <a:lumMod val="5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75069" y="1366854"/>
            <a:ext cx="3560343" cy="280076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33972" y="6357999"/>
            <a:ext cx="43729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DDE9EC">
                    <a:lumMod val="50000"/>
                  </a:srgbClr>
                </a:solidFill>
              </a:rPr>
              <a:t>*means all of them enter together **all in same direction </a:t>
            </a:r>
          </a:p>
        </p:txBody>
      </p:sp>
    </p:spTree>
    <p:extLst>
      <p:ext uri="{BB962C8B-B14F-4D97-AF65-F5344CB8AC3E}">
        <p14:creationId xmlns:p14="http://schemas.microsoft.com/office/powerpoint/2010/main" val="2335132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1750"/>
            <a:ext cx="10969625" cy="73818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Loop of Henle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/>
          <a:srcRect l="31131" t="15590" r="24171" b="18365"/>
          <a:stretch/>
        </p:blipFill>
        <p:spPr>
          <a:xfrm>
            <a:off x="1105599" y="866012"/>
            <a:ext cx="9864725" cy="5422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13892" y="4437112"/>
            <a:ext cx="1872208" cy="954107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Furosemide block the channel making tubular fluid highly </a:t>
            </a:r>
            <a:r>
              <a:rPr lang="en-US" dirty="0" err="1"/>
              <a:t>osmoler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3335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Loop of Henle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9781014"/>
              </p:ext>
            </p:extLst>
          </p:nvPr>
        </p:nvGraphicFramePr>
        <p:xfrm>
          <a:off x="609460" y="1219200"/>
          <a:ext cx="11029568" cy="501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17748" y="1315428"/>
            <a:ext cx="3600400" cy="4114800"/>
          </a:xfrm>
          <a:prstGeom prst="rect">
            <a:avLst/>
          </a:prstGeom>
        </p:spPr>
        <p:txBody>
          <a:bodyPr vert="horz" lIns="101590" tIns="50795" rIns="101590" bIns="50795">
            <a:normAutofit/>
          </a:bodyPr>
          <a:lstStyle>
            <a:lvl1pPr marL="304770" indent="-304770" algn="l" rtl="0" eaLnBrk="1" latinLnBrk="0" hangingPunct="1">
              <a:spcBef>
                <a:spcPts val="667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indent="-304770" algn="l" rtl="0" eaLnBrk="1" latinLnBrk="0" hangingPunct="1">
              <a:spcBef>
                <a:spcPts val="556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09" indent="-253975" algn="l" rtl="0" eaLnBrk="1" latinLnBrk="0" hangingPunct="1">
              <a:spcBef>
                <a:spcPts val="556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078" indent="-253975" algn="l" rtl="0" eaLnBrk="1" latinLnBrk="0" hangingPunct="1">
              <a:spcBef>
                <a:spcPts val="444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848" indent="-253975" algn="l" rtl="0" eaLnBrk="1" latinLnBrk="0" hangingPunct="1">
              <a:spcBef>
                <a:spcPts val="333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617" indent="-203180" algn="l" rtl="0" eaLnBrk="1" latinLnBrk="0" hangingPunct="1">
              <a:spcBef>
                <a:spcPts val="333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1797" indent="-203180" algn="l" rtl="0" eaLnBrk="1" latinLnBrk="0" hangingPunct="1">
              <a:spcBef>
                <a:spcPts val="333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4976" indent="-203180" algn="l" rtl="0" eaLnBrk="1" latinLnBrk="0" hangingPunct="1">
              <a:spcBef>
                <a:spcPts val="333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indent="-203180" algn="l" rtl="0" eaLnBrk="1" latinLnBrk="0" hangingPunct="1">
              <a:spcBef>
                <a:spcPts val="333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altLang="x-none" sz="2200" dirty="0"/>
              <a:t>Solute absorption (TAL):</a:t>
            </a:r>
          </a:p>
          <a:p>
            <a:pPr marL="0" indent="0" defTabSz="914400">
              <a:buNone/>
            </a:pPr>
            <a:endParaRPr lang="sv-SE" altLang="x-none" sz="2200" dirty="0"/>
          </a:p>
          <a:p>
            <a:pPr defTabSz="914400">
              <a:buFontTx/>
              <a:buNone/>
            </a:pPr>
            <a:r>
              <a:rPr lang="sv-SE" altLang="x-none" sz="2200" dirty="0"/>
              <a:t>1) </a:t>
            </a:r>
            <a:r>
              <a:rPr lang="sv-SE" altLang="x-none" sz="2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Transcellular</a:t>
            </a:r>
            <a:r>
              <a:rPr lang="sv-SE" altLang="x-none" sz="2200" dirty="0">
                <a:solidFill>
                  <a:srgbClr val="FF0000"/>
                </a:solidFill>
              </a:rPr>
              <a:t> </a:t>
            </a:r>
            <a:r>
              <a:rPr lang="sv-SE" altLang="x-none" sz="2200" dirty="0"/>
              <a:t>(50%)</a:t>
            </a:r>
          </a:p>
          <a:p>
            <a:pPr defTabSz="914400">
              <a:buFontTx/>
              <a:buNone/>
            </a:pPr>
            <a:r>
              <a:rPr lang="sv-SE" altLang="x-none" sz="2200" dirty="0"/>
              <a:t>	a) Na+/2Cl-/K+ </a:t>
            </a:r>
            <a:r>
              <a:rPr lang="sv-SE" altLang="x-none" sz="2200" dirty="0" err="1"/>
              <a:t>cotransporter</a:t>
            </a:r>
            <a:r>
              <a:rPr lang="sv-SE" altLang="x-none" sz="2200" dirty="0"/>
              <a:t>/ </a:t>
            </a:r>
            <a:r>
              <a:rPr lang="sv-SE" altLang="x-none" sz="2200" dirty="0" err="1"/>
              <a:t>symporter</a:t>
            </a:r>
            <a:endParaRPr lang="sv-SE" altLang="x-none" sz="2200" dirty="0"/>
          </a:p>
          <a:p>
            <a:pPr defTabSz="914400">
              <a:buFontTx/>
              <a:buNone/>
            </a:pPr>
            <a:r>
              <a:rPr lang="sv-SE" altLang="x-none" sz="2200" dirty="0"/>
              <a:t>	b) NHE </a:t>
            </a:r>
          </a:p>
          <a:p>
            <a:pPr defTabSz="914400">
              <a:buFontTx/>
              <a:buNone/>
            </a:pPr>
            <a:r>
              <a:rPr lang="sv-SE" altLang="x-none" sz="2200" dirty="0"/>
              <a:t>		i) Na+ in</a:t>
            </a:r>
          </a:p>
          <a:p>
            <a:pPr defTabSz="914400">
              <a:buFontTx/>
              <a:buNone/>
            </a:pPr>
            <a:r>
              <a:rPr lang="sv-SE" altLang="x-none" sz="2200" dirty="0"/>
              <a:t>		</a:t>
            </a:r>
            <a:r>
              <a:rPr lang="en-GB" altLang="x-none" sz="2200" dirty="0"/>
              <a:t>ii) H+ out</a:t>
            </a:r>
          </a:p>
          <a:p>
            <a:pPr defTabSz="914400">
              <a:buFontTx/>
              <a:buNone/>
            </a:pPr>
            <a:r>
              <a:rPr lang="en-GB" altLang="x-none" sz="2200" dirty="0"/>
              <a:t>		iii) HCO3- in</a:t>
            </a:r>
            <a:endParaRPr lang="en-US" altLang="x-none" sz="22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542684" y="1741512"/>
            <a:ext cx="3312368" cy="4495800"/>
          </a:xfrm>
          <a:prstGeom prst="rect">
            <a:avLst/>
          </a:prstGeom>
        </p:spPr>
        <p:txBody>
          <a:bodyPr vert="horz" lIns="101590" tIns="50795" rIns="101590" bIns="50795">
            <a:normAutofit/>
          </a:bodyPr>
          <a:lstStyle>
            <a:lvl1pPr marL="304770" indent="-304770" algn="l" rtl="0" eaLnBrk="1" latinLnBrk="0" hangingPunct="1">
              <a:spcBef>
                <a:spcPts val="667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indent="-304770" algn="l" rtl="0" eaLnBrk="1" latinLnBrk="0" hangingPunct="1">
              <a:spcBef>
                <a:spcPts val="556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09" indent="-253975" algn="l" rtl="0" eaLnBrk="1" latinLnBrk="0" hangingPunct="1">
              <a:spcBef>
                <a:spcPts val="556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078" indent="-253975" algn="l" rtl="0" eaLnBrk="1" latinLnBrk="0" hangingPunct="1">
              <a:spcBef>
                <a:spcPts val="444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848" indent="-253975" algn="l" rtl="0" eaLnBrk="1" latinLnBrk="0" hangingPunct="1">
              <a:spcBef>
                <a:spcPts val="333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617" indent="-203180" algn="l" rtl="0" eaLnBrk="1" latinLnBrk="0" hangingPunct="1">
              <a:spcBef>
                <a:spcPts val="333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1797" indent="-203180" algn="l" rtl="0" eaLnBrk="1" latinLnBrk="0" hangingPunct="1">
              <a:spcBef>
                <a:spcPts val="333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4976" indent="-203180" algn="l" rtl="0" eaLnBrk="1" latinLnBrk="0" hangingPunct="1">
              <a:spcBef>
                <a:spcPts val="333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indent="-203180" algn="l" rtl="0" eaLnBrk="1" latinLnBrk="0" hangingPunct="1">
              <a:spcBef>
                <a:spcPts val="333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buFontTx/>
              <a:buNone/>
            </a:pPr>
            <a:r>
              <a:rPr lang="en-GB" altLang="x-none" sz="2200" dirty="0"/>
              <a:t>2) </a:t>
            </a:r>
            <a:r>
              <a:rPr lang="en-GB" altLang="x-none" sz="2200" dirty="0" err="1">
                <a:solidFill>
                  <a:srgbClr val="FF0000"/>
                </a:solidFill>
              </a:rPr>
              <a:t>Paracellular</a:t>
            </a:r>
            <a:r>
              <a:rPr lang="en-GB" altLang="x-none" sz="2200" dirty="0">
                <a:solidFill>
                  <a:srgbClr val="FF0000"/>
                </a:solidFill>
              </a:rPr>
              <a:t> </a:t>
            </a:r>
            <a:r>
              <a:rPr lang="en-GB" altLang="x-none" sz="2200" dirty="0"/>
              <a:t>(50%)</a:t>
            </a:r>
          </a:p>
          <a:p>
            <a:pPr defTabSz="914400"/>
            <a:r>
              <a:rPr lang="en-GB" altLang="x-none" sz="2200" dirty="0"/>
              <a:t>Loss of </a:t>
            </a:r>
            <a:r>
              <a:rPr lang="en-GB" altLang="x-none" sz="2200" dirty="0" err="1"/>
              <a:t>NaCl</a:t>
            </a:r>
            <a:r>
              <a:rPr lang="en-GB" altLang="x-none" sz="2200" dirty="0"/>
              <a:t> in tubule</a:t>
            </a:r>
            <a:endParaRPr lang="en-GB" altLang="x-none" sz="2200" dirty="0">
              <a:sym typeface="Symbol" charset="2"/>
            </a:endParaRPr>
          </a:p>
          <a:p>
            <a:pPr defTabSz="914400">
              <a:buFontTx/>
              <a:buNone/>
            </a:pPr>
            <a:r>
              <a:rPr lang="en-GB" altLang="x-none" sz="2200" dirty="0">
                <a:sym typeface="Symbol" charset="2"/>
              </a:rPr>
              <a:t>	</a:t>
            </a:r>
            <a:r>
              <a:rPr lang="en-GB" altLang="x-none" sz="2200" dirty="0"/>
              <a:t> </a:t>
            </a:r>
            <a:r>
              <a:rPr lang="en-GB" altLang="x-none" sz="2200" dirty="0">
                <a:sym typeface="Symbol" charset="2"/>
              </a:rPr>
              <a:t></a:t>
            </a:r>
            <a:r>
              <a:rPr lang="en-GB" altLang="x-none" sz="2200" dirty="0"/>
              <a:t> positive charge compared to blood drives absorption</a:t>
            </a:r>
            <a:endParaRPr lang="en-US" altLang="x-none" sz="2200" dirty="0"/>
          </a:p>
        </p:txBody>
      </p:sp>
      <p:sp>
        <p:nvSpPr>
          <p:cNvPr id="4" name="Rectangle 3"/>
          <p:cNvSpPr/>
          <p:nvPr/>
        </p:nvSpPr>
        <p:spPr>
          <a:xfrm>
            <a:off x="8776905" y="4293096"/>
            <a:ext cx="286220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x-none" sz="1600" dirty="0" err="1">
                <a:solidFill>
                  <a:srgbClr val="DDE9EC">
                    <a:lumMod val="50000"/>
                  </a:srgbClr>
                </a:solidFill>
              </a:rPr>
              <a:t>NaCl</a:t>
            </a:r>
            <a:r>
              <a:rPr lang="en-US" altLang="x-none" sz="1600" dirty="0">
                <a:solidFill>
                  <a:srgbClr val="DDE9EC">
                    <a:lumMod val="50000"/>
                  </a:srgbClr>
                </a:solidFill>
              </a:rPr>
              <a:t> moves from lumen to </a:t>
            </a:r>
            <a:r>
              <a:rPr lang="en-US" altLang="x-none" sz="1600" dirty="0" err="1">
                <a:solidFill>
                  <a:srgbClr val="DDE9EC">
                    <a:lumMod val="50000"/>
                  </a:srgbClr>
                </a:solidFill>
              </a:rPr>
              <a:t>interstitium</a:t>
            </a:r>
            <a:r>
              <a:rPr lang="en-US" altLang="x-none" sz="1600" dirty="0">
                <a:solidFill>
                  <a:srgbClr val="DDE9EC">
                    <a:lumMod val="50000"/>
                  </a:srgbClr>
                </a:solidFill>
              </a:rPr>
              <a:t> this leaves behind positive charged molecules, positivity will increase in tubular fluid so equilibrium must be met in tubular fluid </a:t>
            </a:r>
            <a:r>
              <a:rPr lang="en-US" altLang="x-none" sz="1600" dirty="0">
                <a:solidFill>
                  <a:srgbClr val="DDE9EC">
                    <a:lumMod val="50000"/>
                  </a:srgbClr>
                </a:solidFill>
                <a:sym typeface="Wingdings"/>
              </a:rPr>
              <a:t> </a:t>
            </a:r>
            <a:r>
              <a:rPr lang="en-US" altLang="x-none" sz="1600" dirty="0">
                <a:solidFill>
                  <a:srgbClr val="DDE9EC">
                    <a:lumMod val="50000"/>
                  </a:srgbClr>
                </a:solidFill>
              </a:rPr>
              <a:t>Ca K Mg follows </a:t>
            </a:r>
            <a:r>
              <a:rPr lang="en-US" altLang="x-none" sz="1600" dirty="0" err="1">
                <a:solidFill>
                  <a:srgbClr val="DDE9EC">
                    <a:lumMod val="50000"/>
                  </a:srgbClr>
                </a:solidFill>
              </a:rPr>
              <a:t>NaCl</a:t>
            </a:r>
            <a:endParaRPr lang="en-US" altLang="x-none" sz="1600" dirty="0">
              <a:solidFill>
                <a:srgbClr val="DDE9EC">
                  <a:lumMod val="50000"/>
                </a:srgb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12906" y="4221088"/>
            <a:ext cx="3098130" cy="18951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6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0528" y="152400"/>
            <a:ext cx="10969625" cy="990600"/>
          </a:xfrm>
        </p:spPr>
        <p:txBody>
          <a:bodyPr>
            <a:normAutofit/>
          </a:bodyPr>
          <a:lstStyle/>
          <a:p>
            <a:r>
              <a:rPr lang="en-US" dirty="0"/>
              <a:t>Overview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57900667"/>
              </p:ext>
            </p:extLst>
          </p:nvPr>
        </p:nvGraphicFramePr>
        <p:xfrm>
          <a:off x="621804" y="647700"/>
          <a:ext cx="10969625" cy="5137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1547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772" y="152400"/>
            <a:ext cx="11665296" cy="990600"/>
          </a:xfrm>
        </p:spPr>
        <p:txBody>
          <a:bodyPr>
            <a:noAutofit/>
          </a:bodyPr>
          <a:lstStyle/>
          <a:p>
            <a:r>
              <a:rPr lang="en-GB" altLang="en-US" sz="3200" dirty="0"/>
              <a:t>Distal convoluted tubule (DCT) &amp; collecting duct (CD)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89756" y="1219200"/>
            <a:ext cx="4824537" cy="4937760"/>
          </a:xfrm>
        </p:spPr>
        <p:txBody>
          <a:bodyPr>
            <a:normAutofit/>
          </a:bodyPr>
          <a:lstStyle/>
          <a:p>
            <a:r>
              <a:rPr lang="en-GB" sz="1800" dirty="0">
                <a:solidFill>
                  <a:srgbClr val="FF0000"/>
                </a:solidFill>
                <a:cs typeface="Gill Sans MT"/>
              </a:rPr>
              <a:t>7% </a:t>
            </a:r>
            <a:r>
              <a:rPr lang="en-GB" sz="1800" dirty="0" err="1">
                <a:cs typeface="Gill Sans MT"/>
              </a:rPr>
              <a:t>NaCl</a:t>
            </a:r>
            <a:r>
              <a:rPr lang="en-GB" sz="1800" dirty="0">
                <a:cs typeface="Gill Sans MT"/>
              </a:rPr>
              <a:t> </a:t>
            </a:r>
            <a:r>
              <a:rPr lang="en-GB" sz="1800" dirty="0">
                <a:solidFill>
                  <a:schemeClr val="bg2">
                    <a:lumMod val="50000"/>
                  </a:schemeClr>
                </a:solidFill>
                <a:cs typeface="Gill Sans MT"/>
              </a:rPr>
              <a:t>reabsorbed</a:t>
            </a:r>
            <a:r>
              <a:rPr lang="en-GB" sz="1800" dirty="0">
                <a:cs typeface="Gill Sans MT"/>
              </a:rPr>
              <a:t> </a:t>
            </a:r>
            <a:r>
              <a:rPr lang="ar-SA" sz="1200" dirty="0">
                <a:solidFill>
                  <a:schemeClr val="bg2">
                    <a:lumMod val="50000"/>
                  </a:schemeClr>
                </a:solidFill>
                <a:cs typeface="Gill Sans MT"/>
              </a:rPr>
              <a:t>مهمة النسبة ومقارنتها مع </a:t>
            </a:r>
            <a:r>
              <a:rPr lang="ar-SA" sz="1200" dirty="0" err="1">
                <a:solidFill>
                  <a:schemeClr val="bg2">
                    <a:lumMod val="50000"/>
                  </a:schemeClr>
                </a:solidFill>
                <a:cs typeface="Gill Sans MT"/>
              </a:rPr>
              <a:t>البروكسميل</a:t>
            </a:r>
            <a:endParaRPr lang="en-GB" sz="1200" dirty="0">
              <a:solidFill>
                <a:schemeClr val="bg2">
                  <a:lumMod val="50000"/>
                </a:schemeClr>
              </a:solidFill>
              <a:cs typeface="Gill Sans MT"/>
            </a:endParaRPr>
          </a:p>
          <a:p>
            <a:r>
              <a:rPr lang="en-GB" sz="1800" dirty="0">
                <a:solidFill>
                  <a:srgbClr val="FF0000"/>
                </a:solidFill>
                <a:cs typeface="Gill Sans MT"/>
              </a:rPr>
              <a:t>8 – 15 % </a:t>
            </a:r>
            <a:r>
              <a:rPr lang="en-GB" sz="1800" dirty="0">
                <a:cs typeface="Gill Sans MT"/>
              </a:rPr>
              <a:t>water reabsorbed </a:t>
            </a:r>
            <a:r>
              <a:rPr lang="en-GB" sz="1800" i="1" dirty="0">
                <a:cs typeface="Gill Sans MT"/>
              </a:rPr>
              <a:t>(needs ADH) </a:t>
            </a:r>
          </a:p>
          <a:p>
            <a:r>
              <a:rPr lang="en-GB" sz="1800" dirty="0">
                <a:cs typeface="Gill Sans MT"/>
              </a:rPr>
              <a:t>Some K</a:t>
            </a:r>
            <a:r>
              <a:rPr lang="en-GB" sz="1800" baseline="30000" dirty="0">
                <a:cs typeface="Gill Sans MT"/>
              </a:rPr>
              <a:t>+</a:t>
            </a:r>
            <a:r>
              <a:rPr lang="en-GB" sz="1800" dirty="0">
                <a:cs typeface="Gill Sans MT"/>
              </a:rPr>
              <a:t>, H</a:t>
            </a:r>
            <a:r>
              <a:rPr lang="en-GB" sz="1800" baseline="30000" dirty="0">
                <a:cs typeface="Gill Sans MT"/>
              </a:rPr>
              <a:t>+</a:t>
            </a:r>
            <a:r>
              <a:rPr lang="en-GB" sz="1800" dirty="0">
                <a:cs typeface="Gill Sans MT"/>
              </a:rPr>
              <a:t> </a:t>
            </a:r>
            <a:r>
              <a:rPr lang="en-GB" sz="1800" dirty="0">
                <a:solidFill>
                  <a:srgbClr val="FF0000"/>
                </a:solidFill>
                <a:cs typeface="Gill Sans MT"/>
              </a:rPr>
              <a:t>secreted</a:t>
            </a:r>
            <a:r>
              <a:rPr lang="en-GB" sz="1800" dirty="0">
                <a:cs typeface="Gill Sans MT"/>
              </a:rPr>
              <a:t> </a:t>
            </a:r>
            <a:r>
              <a:rPr lang="en-GB" sz="1800" i="1" u="sng" dirty="0">
                <a:cs typeface="Gill Sans MT"/>
              </a:rPr>
              <a:t>into</a:t>
            </a:r>
            <a:r>
              <a:rPr lang="en-GB" sz="1800" dirty="0">
                <a:cs typeface="Gill Sans MT"/>
              </a:rPr>
              <a:t> tubule</a:t>
            </a:r>
          </a:p>
          <a:p>
            <a:pPr marL="0" indent="0">
              <a:buNone/>
            </a:pPr>
            <a:endParaRPr lang="en-GB" sz="1800" dirty="0">
              <a:cs typeface="Gill Sans MT"/>
            </a:endParaRPr>
          </a:p>
          <a:p>
            <a:pPr marL="0" indent="0">
              <a:buNone/>
            </a:pPr>
            <a:endParaRPr lang="en-GB" sz="1800" dirty="0">
              <a:cs typeface="Gill Sans MT"/>
            </a:endParaRPr>
          </a:p>
          <a:p>
            <a:r>
              <a:rPr lang="en-GB" sz="1800" dirty="0">
                <a:cs typeface="Gill Sans MT"/>
              </a:rPr>
              <a:t> Reabsorbs Na</a:t>
            </a:r>
            <a:r>
              <a:rPr lang="en-GB" sz="1800" baseline="30000" dirty="0">
                <a:cs typeface="Gill Sans MT"/>
              </a:rPr>
              <a:t>+</a:t>
            </a:r>
            <a:r>
              <a:rPr lang="en-GB" sz="1800" dirty="0">
                <a:cs typeface="Gill Sans MT"/>
              </a:rPr>
              <a:t>, Cl</a:t>
            </a:r>
            <a:r>
              <a:rPr lang="en-GB" sz="1800" baseline="30000" dirty="0">
                <a:cs typeface="Gill Sans MT"/>
              </a:rPr>
              <a:t>-</a:t>
            </a:r>
            <a:r>
              <a:rPr lang="en-GB" sz="1800" dirty="0">
                <a:cs typeface="Gill Sans MT"/>
              </a:rPr>
              <a:t> </a:t>
            </a:r>
          </a:p>
          <a:p>
            <a:r>
              <a:rPr lang="en-GB" sz="1800" dirty="0">
                <a:cs typeface="Gill Sans MT"/>
              </a:rPr>
              <a:t>  </a:t>
            </a:r>
            <a:r>
              <a:rPr lang="en-GB" sz="1800" dirty="0">
                <a:solidFill>
                  <a:srgbClr val="FF0000"/>
                </a:solidFill>
                <a:cs typeface="Gill Sans MT"/>
              </a:rPr>
              <a:t>Impermeable</a:t>
            </a:r>
            <a:r>
              <a:rPr lang="en-GB" sz="1800" i="1" dirty="0">
                <a:cs typeface="Gill Sans MT"/>
              </a:rPr>
              <a:t> </a:t>
            </a:r>
            <a:r>
              <a:rPr lang="en-GB" sz="1800" dirty="0">
                <a:cs typeface="Gill Sans MT"/>
              </a:rPr>
              <a:t>to water.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8606" t="27780" r="9115" b="11223"/>
          <a:stretch/>
        </p:blipFill>
        <p:spPr>
          <a:xfrm>
            <a:off x="8415917" y="3787774"/>
            <a:ext cx="2464786" cy="2552627"/>
          </a:xfrm>
          <a:prstGeom prst="rect">
            <a:avLst/>
          </a:prstGeom>
          <a:ln>
            <a:noFill/>
            <a:prstDash val="sysDash"/>
          </a:ln>
        </p:spPr>
      </p:pic>
      <p:sp>
        <p:nvSpPr>
          <p:cNvPr id="6" name="مربع نص 27"/>
          <p:cNvSpPr txBox="1"/>
          <p:nvPr/>
        </p:nvSpPr>
        <p:spPr>
          <a:xfrm>
            <a:off x="1033396" y="2708920"/>
            <a:ext cx="2653932" cy="4086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Gill Sans MT"/>
                <a:cs typeface="Gill Sans MT"/>
              </a:rPr>
              <a:t>         Early DCT</a:t>
            </a:r>
            <a:endParaRPr lang="en-GB" dirty="0">
              <a:solidFill>
                <a:srgbClr val="002060"/>
              </a:solidFill>
              <a:latin typeface="Gill Sans MT"/>
              <a:cs typeface="Gill Sans MT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5" b="6147"/>
          <a:stretch/>
        </p:blipFill>
        <p:spPr bwMode="auto">
          <a:xfrm>
            <a:off x="693812" y="4002258"/>
            <a:ext cx="7105480" cy="233814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356880" y="1503825"/>
            <a:ext cx="6092825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x-none" sz="1600" dirty="0">
                <a:solidFill>
                  <a:srgbClr val="DDE9EC">
                    <a:lumMod val="50000"/>
                  </a:srgbClr>
                </a:solidFill>
                <a:sym typeface="Wingdings"/>
              </a:rPr>
              <a:t>Diuretics: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n-US" altLang="x-none" sz="1600" dirty="0">
                <a:solidFill>
                  <a:srgbClr val="DDE9EC">
                    <a:lumMod val="50000"/>
                  </a:srgbClr>
                </a:solidFill>
                <a:sym typeface="Wingdings"/>
              </a:rPr>
              <a:t>Mannitol is a hyperosmolar material so it will attract huge amounts of water 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n-US" altLang="x-none" sz="1600" dirty="0">
                <a:solidFill>
                  <a:srgbClr val="DDE9EC">
                    <a:lumMod val="50000"/>
                  </a:srgbClr>
                </a:solidFill>
                <a:sym typeface="Wingdings"/>
              </a:rPr>
              <a:t>A less powerful diuretic  is Furosemide (loop of </a:t>
            </a:r>
            <a:r>
              <a:rPr lang="en-US" altLang="x-none" sz="1600" dirty="0" err="1">
                <a:solidFill>
                  <a:srgbClr val="DDE9EC">
                    <a:lumMod val="50000"/>
                  </a:srgbClr>
                </a:solidFill>
                <a:sym typeface="Wingdings"/>
              </a:rPr>
              <a:t>henle</a:t>
            </a:r>
            <a:r>
              <a:rPr lang="en-US" altLang="x-none" sz="1600" dirty="0">
                <a:solidFill>
                  <a:srgbClr val="DDE9EC">
                    <a:lumMod val="50000"/>
                  </a:srgbClr>
                </a:solidFill>
                <a:sym typeface="Wingdings"/>
              </a:rPr>
              <a:t>)(blocks NKCC pump)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n-US" altLang="x-none" sz="1600" dirty="0">
                <a:solidFill>
                  <a:srgbClr val="DDE9EC">
                    <a:lumMod val="50000"/>
                  </a:srgbClr>
                </a:solidFill>
                <a:sym typeface="Wingdings"/>
              </a:rPr>
              <a:t>Least powerful is thiazide (early DCT) (blocks  Na Cl pump) </a:t>
            </a:r>
          </a:p>
          <a:p>
            <a:pPr>
              <a:defRPr/>
            </a:pPr>
            <a:r>
              <a:rPr lang="en-US" altLang="x-none" sz="1600" dirty="0">
                <a:solidFill>
                  <a:srgbClr val="DDE9EC">
                    <a:lumMod val="50000"/>
                  </a:srgbClr>
                </a:solidFill>
                <a:sym typeface="Wingdings"/>
              </a:rPr>
              <a:t>Thiazides are most commonly used in HTN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05161" y="1503825"/>
            <a:ext cx="6144543" cy="18951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0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314400"/>
            <a:ext cx="11579365" cy="666328"/>
          </a:xfrm>
        </p:spPr>
        <p:txBody>
          <a:bodyPr>
            <a:noAutofit/>
          </a:bodyPr>
          <a:lstStyle/>
          <a:p>
            <a:r>
              <a:rPr lang="en-GB" altLang="en-US" sz="3200" dirty="0"/>
              <a:t>Distal convoluted tubule (DCT) &amp; collecting duct (CD)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05780" y="1219200"/>
            <a:ext cx="4035594" cy="4937760"/>
          </a:xfrm>
        </p:spPr>
        <p:txBody>
          <a:bodyPr>
            <a:normAutofit fontScale="92500" lnSpcReduction="20000"/>
          </a:bodyPr>
          <a:lstStyle/>
          <a:p>
            <a:endParaRPr lang="en-US" sz="1800" dirty="0"/>
          </a:p>
          <a:p>
            <a:endParaRPr lang="en-GB" sz="1800" b="1" dirty="0">
              <a:solidFill>
                <a:srgbClr val="002060"/>
              </a:solidFill>
              <a:cs typeface="Gill Sans MT"/>
            </a:endParaRPr>
          </a:p>
          <a:p>
            <a:pPr marL="0" indent="0">
              <a:buNone/>
            </a:pPr>
            <a:r>
              <a:rPr lang="en-GB" sz="1800" b="1" dirty="0">
                <a:solidFill>
                  <a:srgbClr val="002060"/>
                </a:solidFill>
                <a:cs typeface="Gill Sans MT"/>
              </a:rPr>
              <a:t>    </a:t>
            </a:r>
            <a:r>
              <a:rPr lang="en-GB" sz="1800" b="1" u="sng" dirty="0">
                <a:solidFill>
                  <a:srgbClr val="002060"/>
                </a:solidFill>
                <a:cs typeface="Gill Sans MT"/>
              </a:rPr>
              <a:t> Principle cells:</a:t>
            </a:r>
            <a:r>
              <a:rPr lang="en-GB" sz="1800" u="sng" dirty="0">
                <a:solidFill>
                  <a:srgbClr val="002060"/>
                </a:solidFill>
                <a:cs typeface="Gill Sans MT"/>
              </a:rPr>
              <a:t> </a:t>
            </a:r>
          </a:p>
          <a:p>
            <a:r>
              <a:rPr lang="en-GB" sz="1800" dirty="0">
                <a:solidFill>
                  <a:srgbClr val="FF0000"/>
                </a:solidFill>
                <a:cs typeface="Gill Sans MT"/>
              </a:rPr>
              <a:t>Reabsorb</a:t>
            </a:r>
            <a:r>
              <a:rPr lang="en-GB" sz="1800" dirty="0">
                <a:cs typeface="Gill Sans MT"/>
              </a:rPr>
              <a:t> Na</a:t>
            </a:r>
            <a:r>
              <a:rPr lang="en-GB" sz="1800" baseline="30000" dirty="0">
                <a:cs typeface="Gill Sans MT"/>
              </a:rPr>
              <a:t>+</a:t>
            </a:r>
            <a:r>
              <a:rPr lang="en-GB" sz="1800" dirty="0">
                <a:cs typeface="Gill Sans MT"/>
              </a:rPr>
              <a:t>,</a:t>
            </a:r>
            <a:r>
              <a:rPr lang="fr-FR" sz="1800" dirty="0">
                <a:cs typeface="Gill Sans MT"/>
              </a:rPr>
              <a:t> Na+ diffuses via </a:t>
            </a:r>
            <a:r>
              <a:rPr lang="fr-FR" sz="1800" dirty="0" err="1">
                <a:cs typeface="Gill Sans MT"/>
              </a:rPr>
              <a:t>selective</a:t>
            </a:r>
            <a:r>
              <a:rPr lang="fr-FR" sz="1800" dirty="0">
                <a:cs typeface="Gill Sans MT"/>
              </a:rPr>
              <a:t> channels. </a:t>
            </a:r>
          </a:p>
          <a:p>
            <a:r>
              <a:rPr lang="en-GB" sz="1800" dirty="0">
                <a:cs typeface="Gill Sans MT"/>
              </a:rPr>
              <a:t>Reabsorb water</a:t>
            </a:r>
          </a:p>
          <a:p>
            <a:r>
              <a:rPr lang="en-GB" sz="1800" dirty="0">
                <a:solidFill>
                  <a:srgbClr val="FF0000"/>
                </a:solidFill>
                <a:cs typeface="Gill Sans MT"/>
              </a:rPr>
              <a:t>Secrete K</a:t>
            </a:r>
            <a:r>
              <a:rPr lang="en-GB" sz="1800" baseline="30000" dirty="0">
                <a:solidFill>
                  <a:srgbClr val="FF0000"/>
                </a:solidFill>
                <a:cs typeface="Gill Sans MT"/>
              </a:rPr>
              <a:t>+ </a:t>
            </a:r>
            <a:r>
              <a:rPr lang="en-GB" sz="1800" dirty="0">
                <a:solidFill>
                  <a:srgbClr val="FF0000"/>
                </a:solidFill>
                <a:cs typeface="Gill Sans MT"/>
              </a:rPr>
              <a:t> </a:t>
            </a:r>
            <a:r>
              <a:rPr lang="en-GB" sz="1800" dirty="0">
                <a:cs typeface="Gill Sans MT"/>
              </a:rPr>
              <a:t>down the </a:t>
            </a:r>
            <a:r>
              <a:rPr lang="en-GB" sz="1800" dirty="0" err="1">
                <a:cs typeface="Gill Sans MT"/>
              </a:rPr>
              <a:t>conc</a:t>
            </a:r>
            <a:r>
              <a:rPr lang="en-GB" sz="1800" dirty="0">
                <a:cs typeface="Gill Sans MT"/>
              </a:rPr>
              <a:t> gradient </a:t>
            </a:r>
            <a:endParaRPr lang="en-GB" sz="1800" baseline="30000" dirty="0">
              <a:cs typeface="Gill Sans MT"/>
            </a:endParaRPr>
          </a:p>
          <a:p>
            <a:pPr marL="0" indent="0">
              <a:buNone/>
            </a:pPr>
            <a:r>
              <a:rPr lang="en-GB" sz="1800" b="1" dirty="0">
                <a:cs typeface="Gill Sans MT"/>
              </a:rPr>
              <a:t>    </a:t>
            </a:r>
            <a:r>
              <a:rPr lang="en-GB" sz="1800" b="1" u="sng" dirty="0">
                <a:cs typeface="Gill Sans MT"/>
              </a:rPr>
              <a:t> </a:t>
            </a:r>
            <a:r>
              <a:rPr lang="en-GB" sz="1800" b="1" u="sng" dirty="0">
                <a:solidFill>
                  <a:srgbClr val="002060"/>
                </a:solidFill>
                <a:cs typeface="Gill Sans MT"/>
              </a:rPr>
              <a:t>Intercalated cells:</a:t>
            </a:r>
          </a:p>
          <a:p>
            <a:r>
              <a:rPr lang="en-GB" sz="1800" dirty="0">
                <a:cs typeface="Gill Sans MT"/>
              </a:rPr>
              <a:t>Secrete H+ </a:t>
            </a:r>
          </a:p>
          <a:p>
            <a:r>
              <a:rPr lang="en-GB" sz="1800" dirty="0">
                <a:cs typeface="Gill Sans MT"/>
              </a:rPr>
              <a:t>Reabsorb HCO3</a:t>
            </a:r>
            <a:r>
              <a:rPr lang="en-GB" sz="1800" baseline="30000" dirty="0">
                <a:cs typeface="Gill Sans MT"/>
              </a:rPr>
              <a:t>-</a:t>
            </a:r>
          </a:p>
          <a:p>
            <a:r>
              <a:rPr lang="en-GB" sz="1800" dirty="0">
                <a:solidFill>
                  <a:srgbClr val="FF0000"/>
                </a:solidFill>
                <a:cs typeface="Gill Sans MT"/>
              </a:rPr>
              <a:t>Reabsorb K</a:t>
            </a:r>
            <a:r>
              <a:rPr lang="en-GB" sz="1800" baseline="30000" dirty="0">
                <a:solidFill>
                  <a:srgbClr val="FF0000"/>
                </a:solidFill>
                <a:cs typeface="Gill Sans MT"/>
              </a:rPr>
              <a:t>+ </a:t>
            </a:r>
            <a:r>
              <a:rPr lang="sv-SE" sz="1800" dirty="0">
                <a:solidFill>
                  <a:schemeClr val="bg2">
                    <a:lumMod val="50000"/>
                  </a:schemeClr>
                </a:solidFill>
              </a:rPr>
              <a:t>(by K, H exchanger) </a:t>
            </a:r>
            <a:endParaRPr lang="en-GB" sz="1800" baseline="30000" dirty="0">
              <a:solidFill>
                <a:schemeClr val="bg2">
                  <a:lumMod val="50000"/>
                </a:schemeClr>
              </a:solidFill>
              <a:cs typeface="Gill Sans MT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002060"/>
                </a:solidFill>
                <a:cs typeface="Gill Sans MT"/>
              </a:rPr>
              <a:t>     </a:t>
            </a:r>
            <a:r>
              <a:rPr lang="en-US" sz="1700" b="1" dirty="0">
                <a:solidFill>
                  <a:schemeClr val="bg2">
                    <a:lumMod val="50000"/>
                  </a:schemeClr>
                </a:solidFill>
                <a:cs typeface="Gill Sans MT"/>
              </a:rPr>
              <a:t>this area is under control of hormones: </a:t>
            </a:r>
          </a:p>
          <a:p>
            <a:pPr marL="0" indent="0">
              <a:buNone/>
            </a:pPr>
            <a:r>
              <a:rPr lang="en-US" sz="1800" b="1" u="sng" dirty="0">
                <a:solidFill>
                  <a:srgbClr val="002060"/>
                </a:solidFill>
                <a:cs typeface="Gill Sans MT"/>
              </a:rPr>
              <a:t>Aldosterone:</a:t>
            </a:r>
          </a:p>
          <a:p>
            <a:r>
              <a:rPr lang="en-US" sz="1800" dirty="0">
                <a:cs typeface="Gill Sans MT"/>
              </a:rPr>
              <a:t>↑Na reabsorption by principle cells, </a:t>
            </a:r>
          </a:p>
          <a:p>
            <a:r>
              <a:rPr lang="en-US" sz="1800" dirty="0">
                <a:cs typeface="Gill Sans MT"/>
              </a:rPr>
              <a:t>↑K+ secretion</a:t>
            </a:r>
            <a:endParaRPr lang="en-US" sz="18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909836" y="1342390"/>
            <a:ext cx="2653932" cy="4086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Gill Sans MT"/>
                <a:cs typeface="Gill Sans MT"/>
              </a:rPr>
              <a:t>         Late DCT</a:t>
            </a:r>
            <a:endParaRPr lang="en-GB" dirty="0">
              <a:solidFill>
                <a:srgbClr val="002060"/>
              </a:solidFill>
              <a:latin typeface="Gill Sans MT"/>
              <a:cs typeface="Gill Sans M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7060" t="27780" r="14550" b="9210"/>
          <a:stretch/>
        </p:blipFill>
        <p:spPr>
          <a:xfrm>
            <a:off x="8297269" y="1370543"/>
            <a:ext cx="2951579" cy="247267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</p:pic>
      <p:pic>
        <p:nvPicPr>
          <p:cNvPr id="8" name="Content Placeholder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2" b="4799"/>
          <a:stretch/>
        </p:blipFill>
        <p:spPr>
          <a:xfrm>
            <a:off x="4699333" y="1344195"/>
            <a:ext cx="2924976" cy="320626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</p:pic>
      <p:sp>
        <p:nvSpPr>
          <p:cNvPr id="9" name="Rectangle 8"/>
          <p:cNvSpPr/>
          <p:nvPr/>
        </p:nvSpPr>
        <p:spPr>
          <a:xfrm>
            <a:off x="8068713" y="5192789"/>
            <a:ext cx="3408693" cy="83099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Principal and intercalated cells are both hormonally regulated.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The intercalated cells reabsorb K by the K/H pump (active transport).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45055" y="4831042"/>
            <a:ext cx="33215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charset="2"/>
              <a:buChar char="Ø"/>
              <a:defRPr/>
            </a:pPr>
            <a:r>
              <a:rPr lang="en-US" altLang="x-none" sz="1600" dirty="0" err="1">
                <a:solidFill>
                  <a:srgbClr val="DDE9EC">
                    <a:lumMod val="50000"/>
                  </a:srgbClr>
                </a:solidFill>
              </a:rPr>
              <a:t>Intercallated</a:t>
            </a:r>
            <a:r>
              <a:rPr lang="en-US" altLang="x-none" sz="1600" dirty="0">
                <a:solidFill>
                  <a:srgbClr val="DDE9EC">
                    <a:lumMod val="50000"/>
                  </a:srgbClr>
                </a:solidFill>
              </a:rPr>
              <a:t> cells :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altLang="x-none" sz="1600" dirty="0">
                <a:solidFill>
                  <a:srgbClr val="DDE9EC">
                    <a:lumMod val="50000"/>
                  </a:srgbClr>
                </a:solidFill>
              </a:rPr>
              <a:t> if blood is acidic; reabsorbs bicarbonate secretes H . 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altLang="x-none" sz="1600" dirty="0">
                <a:solidFill>
                  <a:srgbClr val="DDE9EC">
                    <a:lumMod val="50000"/>
                  </a:srgbClr>
                </a:solidFill>
              </a:rPr>
              <a:t>If blood alkaline; reabsorbs H secretes </a:t>
            </a:r>
            <a:r>
              <a:rPr lang="en-US" altLang="x-none" sz="1600" dirty="0" err="1">
                <a:solidFill>
                  <a:srgbClr val="DDE9EC">
                    <a:lumMod val="50000"/>
                  </a:srgbClr>
                </a:solidFill>
              </a:rPr>
              <a:t>bicorbonate</a:t>
            </a:r>
            <a:r>
              <a:rPr lang="en-US" altLang="x-none" sz="1600" dirty="0">
                <a:solidFill>
                  <a:srgbClr val="DDE9EC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959248" y="3934000"/>
            <a:ext cx="38530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x-none" sz="1600" dirty="0">
                <a:solidFill>
                  <a:srgbClr val="DDE9EC">
                    <a:lumMod val="50000"/>
                  </a:srgbClr>
                </a:solidFill>
              </a:rPr>
              <a:t>Secretion is most at the distal end of nephron </a:t>
            </a:r>
          </a:p>
          <a:p>
            <a:pPr marL="171450" indent="-171450">
              <a:buFont typeface="Wingdings" charset="2"/>
              <a:buChar char="Ø"/>
              <a:defRPr/>
            </a:pPr>
            <a:r>
              <a:rPr lang="en-US" altLang="x-none" sz="1600" dirty="0">
                <a:solidFill>
                  <a:srgbClr val="DDE9EC">
                    <a:lumMod val="50000"/>
                  </a:srgbClr>
                </a:solidFill>
              </a:rPr>
              <a:t>Secretion in collecting duct is higher than secretion in DCT and so on… </a:t>
            </a:r>
          </a:p>
        </p:txBody>
      </p:sp>
    </p:spTree>
    <p:extLst>
      <p:ext uri="{BB962C8B-B14F-4D97-AF65-F5344CB8AC3E}">
        <p14:creationId xmlns:p14="http://schemas.microsoft.com/office/powerpoint/2010/main" val="18014204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0</TotalTime>
  <Words>2523</Words>
  <Application>Microsoft Office PowerPoint</Application>
  <PresentationFormat>Custom</PresentationFormat>
  <Paragraphs>401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Malgun Gothic Semilight</vt:lpstr>
      <vt:lpstr>Arabic Typesetting</vt:lpstr>
      <vt:lpstr>Arial</vt:lpstr>
      <vt:lpstr>Arial Black</vt:lpstr>
      <vt:lpstr>ArialMT</vt:lpstr>
      <vt:lpstr>Bookman Old Style</vt:lpstr>
      <vt:lpstr>Calibri</vt:lpstr>
      <vt:lpstr>Courier New</vt:lpstr>
      <vt:lpstr>Gill Sans MT</vt:lpstr>
      <vt:lpstr>Sylfaen</vt:lpstr>
      <vt:lpstr>Symbol</vt:lpstr>
      <vt:lpstr>Times New Roman</vt:lpstr>
      <vt:lpstr>Wingdings</vt:lpstr>
      <vt:lpstr>Wingdings 3</vt:lpstr>
      <vt:lpstr>Origin</vt:lpstr>
      <vt:lpstr>Renal Transport Process  2:Tubular Secretion</vt:lpstr>
      <vt:lpstr>Objectives</vt:lpstr>
      <vt:lpstr>Overview </vt:lpstr>
      <vt:lpstr>Loop of Henle   </vt:lpstr>
      <vt:lpstr>Loop of Henle </vt:lpstr>
      <vt:lpstr>Loop of Henle</vt:lpstr>
      <vt:lpstr>Overview</vt:lpstr>
      <vt:lpstr>Distal convoluted tubule (DCT) &amp; collecting duct (CD)</vt:lpstr>
      <vt:lpstr>Distal convoluted tubule (DCT) &amp; collecting duct (CD)</vt:lpstr>
      <vt:lpstr>PowerPoint Presentation</vt:lpstr>
      <vt:lpstr>Transport of potassium K+</vt:lpstr>
      <vt:lpstr>Internal potassium distribution </vt:lpstr>
      <vt:lpstr>Renal excretion of potassium</vt:lpstr>
      <vt:lpstr>Renal K+ Transport mechanismsكلها اخذناها قبل بس هنا مرتبة للبوتاسيوم  </vt:lpstr>
      <vt:lpstr>Renal K+ Transport mechanisms  كلها إعادة</vt:lpstr>
      <vt:lpstr>PowerPoint Presentation</vt:lpstr>
      <vt:lpstr>Renal K+ transport mechanism </vt:lpstr>
      <vt:lpstr>Factors affecting potassium secretion/reabsorption</vt:lpstr>
      <vt:lpstr>NaCl Transport along the Nephron (summary)</vt:lpstr>
      <vt:lpstr>Water Transport along the Nephron (summary) </vt:lpstr>
      <vt:lpstr>Summary</vt:lpstr>
      <vt:lpstr>Thank you!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Levels of Organisation</dc:title>
  <dc:creator>Maha Saja</dc:creator>
  <cp:lastModifiedBy>trad</cp:lastModifiedBy>
  <cp:revision>774</cp:revision>
  <dcterms:created xsi:type="dcterms:W3CDTF">2016-09-07T16:15:34Z</dcterms:created>
  <dcterms:modified xsi:type="dcterms:W3CDTF">2017-05-15T19:40:12Z</dcterms:modified>
</cp:coreProperties>
</file>