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2"/>
  </p:notesMasterIdLst>
  <p:sldIdLst>
    <p:sldId id="427" r:id="rId2"/>
    <p:sldId id="430" r:id="rId3"/>
    <p:sldId id="431" r:id="rId4"/>
    <p:sldId id="432" r:id="rId5"/>
    <p:sldId id="433" r:id="rId6"/>
    <p:sldId id="434" r:id="rId7"/>
    <p:sldId id="435" r:id="rId8"/>
    <p:sldId id="436" r:id="rId9"/>
    <p:sldId id="417" r:id="rId10"/>
    <p:sldId id="423" r:id="rId11"/>
    <p:sldId id="426" r:id="rId12"/>
    <p:sldId id="416" r:id="rId13"/>
    <p:sldId id="437" r:id="rId14"/>
    <p:sldId id="438" r:id="rId15"/>
    <p:sldId id="439" r:id="rId16"/>
    <p:sldId id="440" r:id="rId17"/>
    <p:sldId id="441" r:id="rId18"/>
    <p:sldId id="442" r:id="rId19"/>
    <p:sldId id="444" r:id="rId20"/>
    <p:sldId id="429" r:id="rId2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D8B3DC"/>
    <a:srgbClr val="CCFFFF"/>
    <a:srgbClr val="933B95"/>
    <a:srgbClr val="993300"/>
    <a:srgbClr val="990000"/>
    <a:srgbClr val="D6EAF6"/>
    <a:srgbClr val="CC0000"/>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3" autoAdjust="0"/>
    <p:restoredTop sz="95231"/>
  </p:normalViewPr>
  <p:slideViewPr>
    <p:cSldViewPr>
      <p:cViewPr varScale="1">
        <p:scale>
          <a:sx n="94" d="100"/>
          <a:sy n="94" d="100"/>
        </p:scale>
        <p:origin x="88" y="9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79C16-7CD0-49B9-B3FE-31D95922DAE3}"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pPr rtl="1"/>
          <a:endParaRPr lang="ar-SA"/>
        </a:p>
      </dgm:t>
    </dgm:pt>
    <dgm:pt modelId="{8ED1B8F6-F1BE-498A-BE1A-E412E9CB64E4}">
      <dgm:prSet phldrT="[نص]" custT="1"/>
      <dgm:spPr>
        <a:solidFill>
          <a:schemeClr val="accent6">
            <a:lumMod val="20000"/>
            <a:lumOff val="80000"/>
          </a:schemeClr>
        </a:solidFill>
      </dgm:spPr>
      <dgm:t>
        <a:bodyPr/>
        <a:lstStyle/>
        <a:p>
          <a:pPr rtl="1"/>
          <a:r>
            <a:rPr lang="en-US" sz="1600" i="1" kern="1200" dirty="0">
              <a:solidFill>
                <a:srgbClr val="FF0000"/>
              </a:solidFill>
              <a:latin typeface="Gill Sans MT" panose="020B0502020104020203" pitchFamily="34" charset="0"/>
              <a:ea typeface="+mn-ea"/>
              <a:cs typeface="+mn-cs"/>
            </a:rPr>
            <a:t>Isosmotic </a:t>
          </a:r>
          <a:r>
            <a:rPr lang="en-IE" altLang="en-US" sz="1600" kern="1200" dirty="0">
              <a:solidFill>
                <a:schemeClr val="tx1"/>
              </a:solidFill>
              <a:latin typeface="Gill Sans MT" panose="020B0502020104020203" pitchFamily="34" charset="0"/>
              <a:ea typeface="+mn-ea"/>
              <a:cs typeface="+mn-cs"/>
            </a:rPr>
            <a:t>fluid from Proximal convoluted tubule</a:t>
          </a:r>
          <a:endParaRPr lang="ar-SA" sz="1600" kern="1200" dirty="0">
            <a:solidFill>
              <a:schemeClr val="tx1"/>
            </a:solidFill>
            <a:latin typeface="Gill Sans MT" panose="020B0502020104020203" pitchFamily="34" charset="0"/>
            <a:ea typeface="+mn-ea"/>
            <a:cs typeface="+mn-cs"/>
          </a:endParaRPr>
        </a:p>
      </dgm:t>
    </dgm:pt>
    <dgm:pt modelId="{E3E2DE94-EEA1-44A4-9978-EE2B22E784C9}" type="parTrans" cxnId="{B531B107-C7E1-44A8-B83E-02D0CB0FEACD}">
      <dgm:prSet/>
      <dgm:spPr/>
      <dgm:t>
        <a:bodyPr/>
        <a:lstStyle/>
        <a:p>
          <a:pPr rtl="1"/>
          <a:endParaRPr lang="ar-SA"/>
        </a:p>
      </dgm:t>
    </dgm:pt>
    <dgm:pt modelId="{04555D17-31E3-4865-9D5F-9ACCEA928DA4}" type="sibTrans" cxnId="{B531B107-C7E1-44A8-B83E-02D0CB0FEACD}">
      <dgm:prSet custT="1"/>
      <dgm:spPr>
        <a:solidFill>
          <a:schemeClr val="bg2">
            <a:lumMod val="90000"/>
            <a:alpha val="90000"/>
          </a:schemeClr>
        </a:solidFill>
      </dgm:spPr>
      <dgm:t>
        <a:bodyPr/>
        <a:lstStyle/>
        <a:p>
          <a:pPr rtl="1"/>
          <a:endParaRPr lang="ar-SA" sz="2000"/>
        </a:p>
      </dgm:t>
    </dgm:pt>
    <dgm:pt modelId="{6EA27067-9176-4B61-8605-76F6B765C119}">
      <dgm:prSet phldrT="[نص]" custT="1"/>
      <dgm:spPr>
        <a:solidFill>
          <a:srgbClr val="EDF6F9"/>
        </a:solidFill>
      </dgm:spPr>
      <dgm:t>
        <a:bodyPr/>
        <a:lstStyle/>
        <a:p>
          <a:pPr rtl="1"/>
          <a:r>
            <a:rPr lang="en-IE" altLang="en-US" sz="1600" kern="1200" dirty="0">
              <a:solidFill>
                <a:schemeClr val="tx1"/>
              </a:solidFill>
              <a:latin typeface="Gill Sans MT" panose="020B0502020104020203" pitchFamily="34" charset="0"/>
              <a:ea typeface="+mn-ea"/>
              <a:cs typeface="+mn-cs"/>
            </a:rPr>
            <a:t>Thin descending limb </a:t>
          </a:r>
          <a:r>
            <a:rPr lang="en-IE" altLang="en-US" sz="1600" i="1" kern="1200" dirty="0">
              <a:solidFill>
                <a:srgbClr val="FF0000"/>
              </a:solidFill>
              <a:latin typeface="Gill Sans MT" panose="020B0502020104020203" pitchFamily="34" charset="0"/>
              <a:ea typeface="+mn-ea"/>
              <a:cs typeface="+mn-cs"/>
            </a:rPr>
            <a:t>permeable to water </a:t>
          </a:r>
          <a:r>
            <a:rPr lang="en-IE" altLang="en-US" sz="1600" kern="1200" dirty="0">
              <a:solidFill>
                <a:schemeClr val="tx1"/>
              </a:solidFill>
              <a:latin typeface="Gill Sans MT" panose="020B0502020104020203" pitchFamily="34" charset="0"/>
              <a:ea typeface="+mn-ea"/>
              <a:cs typeface="+mn-cs"/>
            </a:rPr>
            <a:t>, less for </a:t>
          </a:r>
          <a:r>
            <a:rPr lang="en-IE" altLang="en-US" sz="1600" kern="1200" dirty="0" err="1">
              <a:solidFill>
                <a:schemeClr val="tx1"/>
              </a:solidFill>
              <a:latin typeface="Gill Sans MT" panose="020B0502020104020203" pitchFamily="34" charset="0"/>
              <a:ea typeface="+mn-ea"/>
              <a:cs typeface="+mn-cs"/>
            </a:rPr>
            <a:t>NaCl</a:t>
          </a:r>
          <a:endParaRPr lang="en-IE" altLang="en-US" sz="1600" kern="1200" dirty="0">
            <a:solidFill>
              <a:schemeClr val="tx1"/>
            </a:solidFill>
            <a:latin typeface="Gill Sans MT" panose="020B0502020104020203" pitchFamily="34" charset="0"/>
            <a:ea typeface="+mn-ea"/>
            <a:cs typeface="+mn-cs"/>
          </a:endParaRPr>
        </a:p>
        <a:p>
          <a:pPr rtl="1"/>
          <a:r>
            <a:rPr lang="en-IE" altLang="en-US" sz="1600" kern="1200" dirty="0">
              <a:solidFill>
                <a:schemeClr val="tx1"/>
              </a:solidFill>
              <a:ea typeface="ＭＳ Ｐゴシック" charset="-128"/>
            </a:rPr>
            <a:t>water reabsorbed, tubule </a:t>
          </a:r>
          <a:r>
            <a:rPr lang="en-IE" altLang="en-US" sz="1600" kern="1200" dirty="0" err="1">
              <a:solidFill>
                <a:schemeClr val="tx1"/>
              </a:solidFill>
              <a:ea typeface="ＭＳ Ｐゴシック" charset="-128"/>
            </a:rPr>
            <a:t>osomolality</a:t>
          </a:r>
          <a:r>
            <a:rPr lang="en-IE" altLang="en-US" sz="1600" kern="1200" dirty="0">
              <a:solidFill>
                <a:schemeClr val="tx1"/>
              </a:solidFill>
              <a:ea typeface="ＭＳ Ｐゴシック" charset="-128"/>
            </a:rPr>
            <a:t> = high in medulla </a:t>
          </a:r>
          <a:endParaRPr lang="ar-SA" sz="1600" kern="1200" dirty="0">
            <a:solidFill>
              <a:schemeClr val="tx1"/>
            </a:solidFill>
            <a:latin typeface="Gill Sans MT" panose="020B0502020104020203" pitchFamily="34" charset="0"/>
            <a:ea typeface="+mn-ea"/>
            <a:cs typeface="+mn-cs"/>
          </a:endParaRPr>
        </a:p>
      </dgm:t>
    </dgm:pt>
    <dgm:pt modelId="{53A892B1-F037-4C42-A259-E98D35566C91}" type="parTrans" cxnId="{D7CEC829-C1D2-4FBD-8924-E02DA7AEE553}">
      <dgm:prSet/>
      <dgm:spPr/>
      <dgm:t>
        <a:bodyPr/>
        <a:lstStyle/>
        <a:p>
          <a:pPr rtl="1"/>
          <a:endParaRPr lang="ar-SA"/>
        </a:p>
      </dgm:t>
    </dgm:pt>
    <dgm:pt modelId="{42386686-7E07-411D-8DE5-D176C1040A03}" type="sibTrans" cxnId="{D7CEC829-C1D2-4FBD-8924-E02DA7AEE553}">
      <dgm:prSet custT="1"/>
      <dgm:spPr>
        <a:solidFill>
          <a:schemeClr val="bg2">
            <a:lumMod val="90000"/>
            <a:alpha val="90000"/>
          </a:schemeClr>
        </a:solidFill>
      </dgm:spPr>
      <dgm:t>
        <a:bodyPr/>
        <a:lstStyle/>
        <a:p>
          <a:pPr rtl="1"/>
          <a:endParaRPr lang="ar-SA" sz="2000"/>
        </a:p>
      </dgm:t>
    </dgm:pt>
    <dgm:pt modelId="{7CA1A2C4-7498-4BE6-849D-29F406F1741C}">
      <dgm:prSet phldrT="[نص]" custT="1"/>
      <dgm:spPr>
        <a:solidFill>
          <a:schemeClr val="accent6">
            <a:lumMod val="20000"/>
            <a:lumOff val="80000"/>
          </a:schemeClr>
        </a:solidFill>
      </dgm:spPr>
      <dgm:t>
        <a:bodyPr/>
        <a:lstStyle/>
        <a:p>
          <a:pPr rtl="1"/>
          <a:r>
            <a:rPr lang="en-IE" altLang="en-US" sz="1600" kern="1200" dirty="0">
              <a:solidFill>
                <a:schemeClr val="tx1"/>
              </a:solidFill>
              <a:latin typeface="Gill Sans MT" panose="020B0502020104020203" pitchFamily="34" charset="0"/>
              <a:ea typeface="+mn-ea"/>
              <a:cs typeface="+mn-cs"/>
            </a:rPr>
            <a:t>Thin AL </a:t>
          </a:r>
          <a:r>
            <a:rPr lang="en-IE" altLang="en-US" sz="1600" i="1" kern="1200" dirty="0">
              <a:solidFill>
                <a:srgbClr val="FF0000"/>
              </a:solidFill>
              <a:latin typeface="Gill Sans MT" panose="020B0502020104020203" pitchFamily="34" charset="0"/>
              <a:ea typeface="+mn-ea"/>
              <a:cs typeface="+mn-cs"/>
            </a:rPr>
            <a:t>impermeable to water, permeable to </a:t>
          </a:r>
          <a:r>
            <a:rPr lang="en-IE" altLang="en-US" sz="1600" i="1" kern="1200" dirty="0" err="1">
              <a:solidFill>
                <a:srgbClr val="FF0000"/>
              </a:solidFill>
              <a:latin typeface="Gill Sans MT" panose="020B0502020104020203" pitchFamily="34" charset="0"/>
              <a:ea typeface="+mn-ea"/>
              <a:cs typeface="+mn-cs"/>
            </a:rPr>
            <a:t>NaCl</a:t>
          </a:r>
          <a:r>
            <a:rPr lang="en-IE" altLang="en-US" sz="1600" i="1" kern="1200" dirty="0">
              <a:solidFill>
                <a:srgbClr val="FF0000"/>
              </a:solidFill>
              <a:latin typeface="Gill Sans MT" panose="020B0502020104020203" pitchFamily="34" charset="0"/>
              <a:ea typeface="+mn-ea"/>
              <a:cs typeface="+mn-cs"/>
            </a:rPr>
            <a:t> </a:t>
          </a:r>
          <a:r>
            <a:rPr lang="en-IE" altLang="en-US" sz="1600" b="1" kern="1200" dirty="0">
              <a:solidFill>
                <a:schemeClr val="tx1"/>
              </a:solidFill>
              <a:latin typeface="Gill Sans MT" panose="020B0502020104020203" pitchFamily="34" charset="0"/>
              <a:ea typeface="+mn-ea"/>
              <a:cs typeface="+mn-cs"/>
            </a:rPr>
            <a:t>(passive)</a:t>
          </a:r>
          <a:r>
            <a:rPr lang="en-US" altLang="en-US" sz="1600" kern="1200" dirty="0">
              <a:solidFill>
                <a:schemeClr val="tx1"/>
              </a:solidFill>
              <a:latin typeface="Gill Sans MT" panose="020B0502020104020203" pitchFamily="34" charset="0"/>
              <a:ea typeface="+mn-ea"/>
              <a:cs typeface="+mn-cs"/>
            </a:rPr>
            <a:t>. </a:t>
          </a:r>
        </a:p>
        <a:p>
          <a:pPr rtl="1"/>
          <a:r>
            <a:rPr lang="en-US" altLang="en-US" sz="1600" kern="1200" dirty="0">
              <a:solidFill>
                <a:schemeClr val="tx1"/>
              </a:solidFill>
              <a:latin typeface="Gill Sans MT" panose="020B0502020104020203" pitchFamily="34" charset="0"/>
              <a:ea typeface="+mn-ea"/>
              <a:cs typeface="+mn-cs"/>
            </a:rPr>
            <a:t>Volume unchanged ,  </a:t>
          </a:r>
          <a:r>
            <a:rPr lang="en-IE" altLang="en-US" sz="1600" kern="1200" dirty="0">
              <a:solidFill>
                <a:schemeClr val="tx1"/>
              </a:solidFill>
              <a:latin typeface="Gill Sans MT" panose="020B0502020104020203" pitchFamily="34" charset="0"/>
              <a:ea typeface="+mn-ea"/>
              <a:cs typeface="+mn-cs"/>
              <a:sym typeface="Symbol" pitchFamily="18" charset="2"/>
            </a:rPr>
            <a:t></a:t>
          </a:r>
          <a:r>
            <a:rPr lang="en-US" altLang="en-US" sz="1600" kern="1200" dirty="0">
              <a:solidFill>
                <a:schemeClr val="tx1"/>
              </a:solidFill>
              <a:latin typeface="Gill Sans MT" panose="020B0502020104020203" pitchFamily="34" charset="0"/>
              <a:ea typeface="+mn-ea"/>
              <a:cs typeface="+mn-cs"/>
            </a:rPr>
            <a:t> NaCl  </a:t>
          </a:r>
          <a:endParaRPr lang="ar-SA" sz="1600" kern="1200" dirty="0">
            <a:solidFill>
              <a:schemeClr val="tx1"/>
            </a:solidFill>
            <a:latin typeface="Gill Sans MT" panose="020B0502020104020203" pitchFamily="34" charset="0"/>
            <a:ea typeface="+mn-ea"/>
            <a:cs typeface="+mn-cs"/>
          </a:endParaRPr>
        </a:p>
      </dgm:t>
    </dgm:pt>
    <dgm:pt modelId="{4955D24B-25A2-45D0-A0BD-6B0E8B0CA69F}" type="parTrans" cxnId="{43E8FEE5-3462-46D4-8006-F144AD97887A}">
      <dgm:prSet/>
      <dgm:spPr/>
      <dgm:t>
        <a:bodyPr/>
        <a:lstStyle/>
        <a:p>
          <a:pPr rtl="1"/>
          <a:endParaRPr lang="ar-SA"/>
        </a:p>
      </dgm:t>
    </dgm:pt>
    <dgm:pt modelId="{62A4F8CC-AF7E-4E3B-978D-D3A6DEB41266}" type="sibTrans" cxnId="{43E8FEE5-3462-46D4-8006-F144AD97887A}">
      <dgm:prSet custT="1"/>
      <dgm:spPr>
        <a:solidFill>
          <a:schemeClr val="bg2">
            <a:lumMod val="90000"/>
            <a:alpha val="90000"/>
          </a:schemeClr>
        </a:solidFill>
      </dgm:spPr>
      <dgm:t>
        <a:bodyPr/>
        <a:lstStyle/>
        <a:p>
          <a:pPr rtl="1"/>
          <a:endParaRPr lang="ar-SA" sz="2000"/>
        </a:p>
      </dgm:t>
    </dgm:pt>
    <dgm:pt modelId="{2BC429D5-E2CB-42B1-8049-206DDA87B768}">
      <dgm:prSet phldrT="[نص]" custT="1"/>
      <dgm:spPr>
        <a:solidFill>
          <a:schemeClr val="accent6">
            <a:lumMod val="20000"/>
            <a:lumOff val="80000"/>
          </a:schemeClr>
        </a:solidFill>
      </dgm:spPr>
      <dgm:t>
        <a:bodyPr/>
        <a:lstStyle/>
        <a:p>
          <a:pPr rtl="1"/>
          <a:r>
            <a:rPr lang="en-IE" altLang="en-US" sz="1400" kern="1200" dirty="0">
              <a:solidFill>
                <a:schemeClr val="tx1"/>
              </a:solidFill>
              <a:latin typeface="Gill Sans MT" panose="020B0502020104020203" pitchFamily="34" charset="0"/>
              <a:ea typeface="+mn-ea"/>
              <a:cs typeface="+mn-cs"/>
            </a:rPr>
            <a:t>Collecting duct reabsorb </a:t>
          </a:r>
          <a:r>
            <a:rPr lang="en-IE" altLang="en-US" sz="1400" kern="1200" dirty="0" err="1">
              <a:solidFill>
                <a:schemeClr val="tx1"/>
              </a:solidFill>
              <a:latin typeface="Gill Sans MT" panose="020B0502020104020203" pitchFamily="34" charset="0"/>
              <a:ea typeface="+mn-ea"/>
              <a:cs typeface="+mn-cs"/>
            </a:rPr>
            <a:t>NaCl</a:t>
          </a:r>
          <a:r>
            <a:rPr lang="en-IE" altLang="en-US" sz="1400" kern="1200" dirty="0">
              <a:solidFill>
                <a:schemeClr val="tx1"/>
              </a:solidFill>
              <a:latin typeface="Gill Sans MT" panose="020B0502020104020203" pitchFamily="34" charset="0"/>
              <a:ea typeface="+mn-ea"/>
              <a:cs typeface="+mn-cs"/>
            </a:rPr>
            <a:t>. </a:t>
          </a:r>
        </a:p>
        <a:p>
          <a:pPr rtl="1"/>
          <a:r>
            <a:rPr lang="en-IE" altLang="en-US" sz="1400" kern="1200" dirty="0">
              <a:solidFill>
                <a:schemeClr val="tx1"/>
              </a:solidFill>
              <a:latin typeface="Gill Sans MT" panose="020B0502020104020203" pitchFamily="34" charset="0"/>
              <a:ea typeface="+mn-ea"/>
              <a:cs typeface="+mn-cs"/>
              <a:sym typeface="Symbol" pitchFamily="18" charset="2"/>
            </a:rPr>
            <a:t></a:t>
          </a:r>
          <a:r>
            <a:rPr lang="en-IE" altLang="en-US" sz="1400" kern="1200" dirty="0">
              <a:solidFill>
                <a:schemeClr val="tx1"/>
              </a:solidFill>
              <a:latin typeface="Gill Sans MT" panose="020B0502020104020203" pitchFamily="34" charset="0"/>
              <a:ea typeface="+mn-ea"/>
              <a:cs typeface="+mn-cs"/>
            </a:rPr>
            <a:t> osmolality</a:t>
          </a:r>
          <a:r>
            <a:rPr lang="en-US" altLang="en-US" sz="1400" kern="1200" dirty="0">
              <a:solidFill>
                <a:schemeClr val="tx1"/>
              </a:solidFill>
              <a:latin typeface="Gill Sans MT" panose="020B0502020104020203" pitchFamily="34" charset="0"/>
              <a:ea typeface="+mn-ea"/>
              <a:cs typeface="+mn-cs"/>
            </a:rPr>
            <a:t> which reach </a:t>
          </a:r>
          <a:r>
            <a:rPr lang="en-IE" altLang="en-US" sz="1400" i="1" kern="1200" dirty="0">
              <a:solidFill>
                <a:srgbClr val="FF0000"/>
              </a:solidFill>
              <a:latin typeface="Gill Sans MT" panose="020B0502020104020203" pitchFamily="34" charset="0"/>
              <a:ea typeface="+mn-ea"/>
              <a:cs typeface="+mn-cs"/>
            </a:rPr>
            <a:t>50 </a:t>
          </a:r>
          <a:r>
            <a:rPr lang="en-IE" altLang="en-US" sz="1400" i="1" kern="1200" dirty="0" err="1">
              <a:solidFill>
                <a:srgbClr val="FF0000"/>
              </a:solidFill>
              <a:latin typeface="Gill Sans MT" panose="020B0502020104020203" pitchFamily="34" charset="0"/>
              <a:ea typeface="+mn-ea"/>
              <a:cs typeface="+mn-cs"/>
            </a:rPr>
            <a:t>mOsm</a:t>
          </a:r>
          <a:r>
            <a:rPr lang="en-IE" altLang="en-US" sz="1400" i="1" kern="1200" dirty="0">
              <a:solidFill>
                <a:srgbClr val="FF0000"/>
              </a:solidFill>
              <a:latin typeface="Gill Sans MT" panose="020B0502020104020203" pitchFamily="34" charset="0"/>
              <a:ea typeface="+mn-ea"/>
              <a:cs typeface="+mn-cs"/>
            </a:rPr>
            <a:t>/kg </a:t>
          </a:r>
          <a:r>
            <a:rPr lang="en-IE" altLang="en-US" sz="1400" kern="1200" dirty="0">
              <a:solidFill>
                <a:schemeClr val="tx1"/>
              </a:solidFill>
              <a:latin typeface="Gill Sans MT" panose="020B0502020104020203" pitchFamily="34" charset="0"/>
              <a:ea typeface="+mn-ea"/>
              <a:cs typeface="+mn-cs"/>
            </a:rPr>
            <a:t>water</a:t>
          </a:r>
          <a:endParaRPr lang="ar-SA" sz="1400" kern="1200" dirty="0">
            <a:solidFill>
              <a:schemeClr val="tx1"/>
            </a:solidFill>
            <a:latin typeface="Gill Sans MT" panose="020B0502020104020203" pitchFamily="34" charset="0"/>
            <a:ea typeface="+mn-ea"/>
            <a:cs typeface="+mn-cs"/>
          </a:endParaRPr>
        </a:p>
      </dgm:t>
    </dgm:pt>
    <dgm:pt modelId="{FF9DFA45-4C8F-4119-B40B-3956448CED6F}" type="parTrans" cxnId="{34EE8BA5-EC3F-41CF-A88A-BAE9119D0F6B}">
      <dgm:prSet/>
      <dgm:spPr/>
      <dgm:t>
        <a:bodyPr/>
        <a:lstStyle/>
        <a:p>
          <a:pPr rtl="1"/>
          <a:endParaRPr lang="ar-SA"/>
        </a:p>
      </dgm:t>
    </dgm:pt>
    <dgm:pt modelId="{8FAB09B5-E48F-48C6-A578-6E72D4D5F03B}" type="sibTrans" cxnId="{34EE8BA5-EC3F-41CF-A88A-BAE9119D0F6B}">
      <dgm:prSet/>
      <dgm:spPr/>
      <dgm:t>
        <a:bodyPr/>
        <a:lstStyle/>
        <a:p>
          <a:pPr rtl="1"/>
          <a:endParaRPr lang="ar-SA"/>
        </a:p>
      </dgm:t>
    </dgm:pt>
    <dgm:pt modelId="{281B6C7D-D3C2-410B-9C33-17C6EB48FC9D}">
      <dgm:prSet phldrT="[نص]" custT="1"/>
      <dgm:spPr>
        <a:solidFill>
          <a:srgbClr val="EDF6F9"/>
        </a:solidFill>
      </dgm:spPr>
      <dgm:t>
        <a:bodyPr/>
        <a:lstStyle/>
        <a:p>
          <a:pPr algn="ctr" rtl="1"/>
          <a:r>
            <a:rPr lang="en-IE" altLang="en-US" sz="1600" kern="1200" dirty="0">
              <a:solidFill>
                <a:schemeClr val="tx1"/>
              </a:solidFill>
              <a:latin typeface="Gill Sans MT" panose="020B0502020104020203" pitchFamily="34" charset="0"/>
              <a:ea typeface="+mn-ea"/>
              <a:cs typeface="+mn-cs"/>
            </a:rPr>
            <a:t>Thick AL </a:t>
          </a:r>
          <a:r>
            <a:rPr lang="en-IE" altLang="en-US" sz="1600" i="1" kern="1200" dirty="0">
              <a:solidFill>
                <a:srgbClr val="FF0000"/>
              </a:solidFill>
              <a:latin typeface="Gill Sans MT" panose="020B0502020104020203" pitchFamily="34" charset="0"/>
              <a:ea typeface="+mn-ea"/>
              <a:cs typeface="+mn-cs"/>
            </a:rPr>
            <a:t>impermeable to water</a:t>
          </a:r>
          <a:r>
            <a:rPr lang="en-IE" altLang="en-US" sz="1600" kern="1200" dirty="0">
              <a:solidFill>
                <a:schemeClr val="tx1"/>
              </a:solidFill>
              <a:latin typeface="Gill Sans MT" panose="020B0502020104020203" pitchFamily="34" charset="0"/>
              <a:ea typeface="+mn-ea"/>
              <a:cs typeface="+mn-cs"/>
            </a:rPr>
            <a:t>. </a:t>
          </a:r>
          <a:r>
            <a:rPr lang="en-IE" altLang="en-US" sz="1600" kern="1200" dirty="0" err="1">
              <a:solidFill>
                <a:schemeClr val="tx1"/>
              </a:solidFill>
              <a:latin typeface="Gill Sans MT" panose="020B0502020104020203" pitchFamily="34" charset="0"/>
              <a:ea typeface="+mn-ea"/>
              <a:cs typeface="+mn-cs"/>
            </a:rPr>
            <a:t>NaCl</a:t>
          </a:r>
          <a:r>
            <a:rPr lang="en-IE" altLang="en-US" sz="1600" kern="1200" dirty="0">
              <a:solidFill>
                <a:schemeClr val="tx1"/>
              </a:solidFill>
              <a:latin typeface="Gill Sans MT" panose="020B0502020104020203" pitchFamily="34" charset="0"/>
              <a:ea typeface="+mn-ea"/>
              <a:cs typeface="+mn-cs"/>
            </a:rPr>
            <a:t> reabsorbed </a:t>
          </a:r>
          <a:r>
            <a:rPr lang="en-IE" altLang="en-US" sz="1600" b="1" kern="1200" dirty="0">
              <a:solidFill>
                <a:schemeClr val="tx1"/>
              </a:solidFill>
              <a:latin typeface="Gill Sans MT" panose="020B0502020104020203" pitchFamily="34" charset="0"/>
              <a:ea typeface="+mn-ea"/>
              <a:cs typeface="+mn-cs"/>
            </a:rPr>
            <a:t>(Active) </a:t>
          </a:r>
        </a:p>
        <a:p>
          <a:pPr algn="ctr" rtl="1"/>
          <a:r>
            <a:rPr lang="en-IE" altLang="en-US" sz="1600" kern="1200" dirty="0">
              <a:solidFill>
                <a:schemeClr val="tx1"/>
              </a:solidFill>
              <a:latin typeface="Gill Sans MT" panose="020B0502020104020203" pitchFamily="34" charset="0"/>
              <a:ea typeface="+mn-ea"/>
              <a:cs typeface="+mn-cs"/>
            </a:rPr>
            <a:t>diluting tubule fluid </a:t>
          </a:r>
          <a:r>
            <a:rPr lang="en-IE" altLang="en-US" sz="1600" i="1" kern="1200" dirty="0">
              <a:solidFill>
                <a:srgbClr val="FF0000"/>
              </a:solidFill>
              <a:latin typeface="Gill Sans MT" panose="020B0502020104020203" pitchFamily="34" charset="0"/>
              <a:ea typeface="+mn-ea"/>
              <a:cs typeface="+mn-cs"/>
            </a:rPr>
            <a:t>150 </a:t>
          </a:r>
          <a:r>
            <a:rPr lang="en-IE" altLang="en-US" sz="1600" i="1" kern="1200" dirty="0" err="1">
              <a:solidFill>
                <a:srgbClr val="FF0000"/>
              </a:solidFill>
              <a:latin typeface="Gill Sans MT" panose="020B0502020104020203" pitchFamily="34" charset="0"/>
              <a:ea typeface="+mn-ea"/>
              <a:cs typeface="+mn-cs"/>
            </a:rPr>
            <a:t>mOsm</a:t>
          </a:r>
          <a:r>
            <a:rPr lang="en-IE" altLang="en-US" sz="1600" i="1" kern="1200" dirty="0">
              <a:solidFill>
                <a:srgbClr val="FF0000"/>
              </a:solidFill>
              <a:latin typeface="Gill Sans MT" panose="020B0502020104020203" pitchFamily="34" charset="0"/>
              <a:ea typeface="+mn-ea"/>
              <a:cs typeface="+mn-cs"/>
            </a:rPr>
            <a:t>/kg </a:t>
          </a:r>
          <a:r>
            <a:rPr lang="en-IE" altLang="en-US" sz="1600" kern="1200" dirty="0">
              <a:solidFill>
                <a:schemeClr val="tx1"/>
              </a:solidFill>
              <a:latin typeface="Gill Sans MT" panose="020B0502020104020203" pitchFamily="34" charset="0"/>
              <a:ea typeface="+mn-ea"/>
              <a:cs typeface="+mn-cs"/>
            </a:rPr>
            <a:t>water</a:t>
          </a:r>
          <a:r>
            <a:rPr lang="en-US" altLang="en-US" sz="1600" kern="1200" dirty="0">
              <a:solidFill>
                <a:schemeClr val="tx1"/>
              </a:solidFill>
              <a:latin typeface="Gill Sans MT" panose="020B0502020104020203" pitchFamily="34" charset="0"/>
              <a:ea typeface="+mn-ea"/>
              <a:cs typeface="+mn-cs"/>
            </a:rPr>
            <a:t>.</a:t>
          </a:r>
          <a:r>
            <a:rPr lang="en-IE" altLang="en-US" sz="1600" kern="1200" dirty="0">
              <a:solidFill>
                <a:schemeClr val="tx1"/>
              </a:solidFill>
              <a:latin typeface="Gill Sans MT" panose="020B0502020104020203" pitchFamily="34" charset="0"/>
              <a:ea typeface="+mn-ea"/>
              <a:cs typeface="+mn-cs"/>
            </a:rPr>
            <a:t> </a:t>
          </a:r>
          <a:endParaRPr lang="ar-SA" sz="1600" kern="1200" dirty="0">
            <a:solidFill>
              <a:schemeClr val="tx1"/>
            </a:solidFill>
            <a:latin typeface="Gill Sans MT" panose="020B0502020104020203" pitchFamily="34" charset="0"/>
            <a:ea typeface="+mn-ea"/>
            <a:cs typeface="+mn-cs"/>
          </a:endParaRPr>
        </a:p>
      </dgm:t>
    </dgm:pt>
    <dgm:pt modelId="{9D208293-3908-488B-8F98-318B6422E772}" type="parTrans" cxnId="{D5950BB7-A815-4870-8D5B-8BE71617C520}">
      <dgm:prSet/>
      <dgm:spPr/>
      <dgm:t>
        <a:bodyPr/>
        <a:lstStyle/>
        <a:p>
          <a:pPr rtl="1"/>
          <a:endParaRPr lang="ar-SA"/>
        </a:p>
      </dgm:t>
    </dgm:pt>
    <dgm:pt modelId="{DF0C3412-0504-4103-9E13-F7D52379DCCE}" type="sibTrans" cxnId="{D5950BB7-A815-4870-8D5B-8BE71617C520}">
      <dgm:prSet custT="1"/>
      <dgm:spPr>
        <a:solidFill>
          <a:schemeClr val="bg2">
            <a:lumMod val="90000"/>
            <a:alpha val="90000"/>
          </a:schemeClr>
        </a:solidFill>
      </dgm:spPr>
      <dgm:t>
        <a:bodyPr/>
        <a:lstStyle/>
        <a:p>
          <a:pPr rtl="1"/>
          <a:endParaRPr lang="ar-SA" sz="2000"/>
        </a:p>
      </dgm:t>
    </dgm:pt>
    <dgm:pt modelId="{27811734-E415-40E4-A5A5-F37E21158816}" type="pres">
      <dgm:prSet presAssocID="{64679C16-7CD0-49B9-B3FE-31D95922DAE3}" presName="linearFlow" presStyleCnt="0">
        <dgm:presLayoutVars>
          <dgm:resizeHandles val="exact"/>
        </dgm:presLayoutVars>
      </dgm:prSet>
      <dgm:spPr/>
    </dgm:pt>
    <dgm:pt modelId="{829DDC47-67E8-48F5-88EB-9BA0E0FD320C}" type="pres">
      <dgm:prSet presAssocID="{8ED1B8F6-F1BE-498A-BE1A-E412E9CB64E4}" presName="node" presStyleLbl="node1" presStyleIdx="0" presStyleCnt="5" custScaleX="277006">
        <dgm:presLayoutVars>
          <dgm:bulletEnabled val="1"/>
        </dgm:presLayoutVars>
      </dgm:prSet>
      <dgm:spPr/>
    </dgm:pt>
    <dgm:pt modelId="{261C36B5-560A-4BBB-8885-316A052BB089}" type="pres">
      <dgm:prSet presAssocID="{04555D17-31E3-4865-9D5F-9ACCEA928DA4}" presName="sibTrans" presStyleLbl="sibTrans2D1" presStyleIdx="0" presStyleCnt="4"/>
      <dgm:spPr/>
    </dgm:pt>
    <dgm:pt modelId="{7AF5B4BE-5709-4B95-A92C-855787B501A8}" type="pres">
      <dgm:prSet presAssocID="{04555D17-31E3-4865-9D5F-9ACCEA928DA4}" presName="connectorText" presStyleLbl="sibTrans2D1" presStyleIdx="0" presStyleCnt="4"/>
      <dgm:spPr/>
    </dgm:pt>
    <dgm:pt modelId="{E1C4C280-6F61-4E65-B27A-AC63CD0F4683}" type="pres">
      <dgm:prSet presAssocID="{6EA27067-9176-4B61-8605-76F6B765C119}" presName="node" presStyleLbl="node1" presStyleIdx="1" presStyleCnt="5" custScaleX="277006">
        <dgm:presLayoutVars>
          <dgm:bulletEnabled val="1"/>
        </dgm:presLayoutVars>
      </dgm:prSet>
      <dgm:spPr/>
    </dgm:pt>
    <dgm:pt modelId="{7EE42A00-E22D-46FB-8DCE-D655EF162CE4}" type="pres">
      <dgm:prSet presAssocID="{42386686-7E07-411D-8DE5-D176C1040A03}" presName="sibTrans" presStyleLbl="sibTrans2D1" presStyleIdx="1" presStyleCnt="4"/>
      <dgm:spPr/>
    </dgm:pt>
    <dgm:pt modelId="{934DE081-430B-4B65-9A8E-D4DDBEB11DD8}" type="pres">
      <dgm:prSet presAssocID="{42386686-7E07-411D-8DE5-D176C1040A03}" presName="connectorText" presStyleLbl="sibTrans2D1" presStyleIdx="1" presStyleCnt="4"/>
      <dgm:spPr/>
    </dgm:pt>
    <dgm:pt modelId="{D28DE8B2-4FD8-4A93-AE59-96FE760CC525}" type="pres">
      <dgm:prSet presAssocID="{7CA1A2C4-7498-4BE6-849D-29F406F1741C}" presName="node" presStyleLbl="node1" presStyleIdx="2" presStyleCnt="5" custScaleX="277006" custScaleY="136468">
        <dgm:presLayoutVars>
          <dgm:bulletEnabled val="1"/>
        </dgm:presLayoutVars>
      </dgm:prSet>
      <dgm:spPr/>
    </dgm:pt>
    <dgm:pt modelId="{C8FD2569-D1C1-4648-9335-618552C10EBF}" type="pres">
      <dgm:prSet presAssocID="{62A4F8CC-AF7E-4E3B-978D-D3A6DEB41266}" presName="sibTrans" presStyleLbl="sibTrans2D1" presStyleIdx="2" presStyleCnt="4"/>
      <dgm:spPr/>
    </dgm:pt>
    <dgm:pt modelId="{93404D85-E77C-4C3F-A8ED-062144FFAEA3}" type="pres">
      <dgm:prSet presAssocID="{62A4F8CC-AF7E-4E3B-978D-D3A6DEB41266}" presName="connectorText" presStyleLbl="sibTrans2D1" presStyleIdx="2" presStyleCnt="4"/>
      <dgm:spPr/>
    </dgm:pt>
    <dgm:pt modelId="{1B885EF7-890B-40AF-9D45-E72390F0D96E}" type="pres">
      <dgm:prSet presAssocID="{281B6C7D-D3C2-410B-9C33-17C6EB48FC9D}" presName="node" presStyleLbl="node1" presStyleIdx="3" presStyleCnt="5" custScaleX="277006" custScaleY="145924">
        <dgm:presLayoutVars>
          <dgm:bulletEnabled val="1"/>
        </dgm:presLayoutVars>
      </dgm:prSet>
      <dgm:spPr/>
    </dgm:pt>
    <dgm:pt modelId="{DDE330F4-51F8-4BEB-AD26-6906218AB161}" type="pres">
      <dgm:prSet presAssocID="{DF0C3412-0504-4103-9E13-F7D52379DCCE}" presName="sibTrans" presStyleLbl="sibTrans2D1" presStyleIdx="3" presStyleCnt="4"/>
      <dgm:spPr/>
    </dgm:pt>
    <dgm:pt modelId="{2C8198C2-123C-4779-ADE4-417B7B78F79C}" type="pres">
      <dgm:prSet presAssocID="{DF0C3412-0504-4103-9E13-F7D52379DCCE}" presName="connectorText" presStyleLbl="sibTrans2D1" presStyleIdx="3" presStyleCnt="4"/>
      <dgm:spPr/>
    </dgm:pt>
    <dgm:pt modelId="{4827F70C-76BF-4E5A-9C53-9003B576F366}" type="pres">
      <dgm:prSet presAssocID="{2BC429D5-E2CB-42B1-8049-206DDA87B768}" presName="node" presStyleLbl="node1" presStyleIdx="4" presStyleCnt="5" custScaleX="277006" custScaleY="138908">
        <dgm:presLayoutVars>
          <dgm:bulletEnabled val="1"/>
        </dgm:presLayoutVars>
      </dgm:prSet>
      <dgm:spPr/>
    </dgm:pt>
  </dgm:ptLst>
  <dgm:cxnLst>
    <dgm:cxn modelId="{B531B107-C7E1-44A8-B83E-02D0CB0FEACD}" srcId="{64679C16-7CD0-49B9-B3FE-31D95922DAE3}" destId="{8ED1B8F6-F1BE-498A-BE1A-E412E9CB64E4}" srcOrd="0" destOrd="0" parTransId="{E3E2DE94-EEA1-44A4-9978-EE2B22E784C9}" sibTransId="{04555D17-31E3-4865-9D5F-9ACCEA928DA4}"/>
    <dgm:cxn modelId="{8A2AFA0C-505B-604F-9A76-BF81B86BB60B}" type="presOf" srcId="{6EA27067-9176-4B61-8605-76F6B765C119}" destId="{E1C4C280-6F61-4E65-B27A-AC63CD0F4683}" srcOrd="0" destOrd="0" presId="urn:microsoft.com/office/officeart/2005/8/layout/process2"/>
    <dgm:cxn modelId="{2CA20E1C-1089-3C4C-90A8-3D3946BDFBB9}" type="presOf" srcId="{2BC429D5-E2CB-42B1-8049-206DDA87B768}" destId="{4827F70C-76BF-4E5A-9C53-9003B576F366}" srcOrd="0" destOrd="0" presId="urn:microsoft.com/office/officeart/2005/8/layout/process2"/>
    <dgm:cxn modelId="{D7CEC829-C1D2-4FBD-8924-E02DA7AEE553}" srcId="{64679C16-7CD0-49B9-B3FE-31D95922DAE3}" destId="{6EA27067-9176-4B61-8605-76F6B765C119}" srcOrd="1" destOrd="0" parTransId="{53A892B1-F037-4C42-A259-E98D35566C91}" sibTransId="{42386686-7E07-411D-8DE5-D176C1040A03}"/>
    <dgm:cxn modelId="{AF0A2F5B-F372-CD4E-91BA-EE5808090050}" type="presOf" srcId="{DF0C3412-0504-4103-9E13-F7D52379DCCE}" destId="{2C8198C2-123C-4779-ADE4-417B7B78F79C}" srcOrd="1" destOrd="0" presId="urn:microsoft.com/office/officeart/2005/8/layout/process2"/>
    <dgm:cxn modelId="{5F185667-2690-6F4E-8FF0-28CA6D582EBF}" type="presOf" srcId="{42386686-7E07-411D-8DE5-D176C1040A03}" destId="{7EE42A00-E22D-46FB-8DCE-D655EF162CE4}" srcOrd="0" destOrd="0" presId="urn:microsoft.com/office/officeart/2005/8/layout/process2"/>
    <dgm:cxn modelId="{99D37D69-D15B-B343-92E5-FC37F9097A29}" type="presOf" srcId="{8ED1B8F6-F1BE-498A-BE1A-E412E9CB64E4}" destId="{829DDC47-67E8-48F5-88EB-9BA0E0FD320C}" srcOrd="0" destOrd="0" presId="urn:microsoft.com/office/officeart/2005/8/layout/process2"/>
    <dgm:cxn modelId="{C2170372-A165-A54B-A106-5AABB7DA7911}" type="presOf" srcId="{62A4F8CC-AF7E-4E3B-978D-D3A6DEB41266}" destId="{93404D85-E77C-4C3F-A8ED-062144FFAEA3}" srcOrd="1" destOrd="0" presId="urn:microsoft.com/office/officeart/2005/8/layout/process2"/>
    <dgm:cxn modelId="{ECF01885-0620-924C-A229-D36CF5D26280}" type="presOf" srcId="{64679C16-7CD0-49B9-B3FE-31D95922DAE3}" destId="{27811734-E415-40E4-A5A5-F37E21158816}" srcOrd="0" destOrd="0" presId="urn:microsoft.com/office/officeart/2005/8/layout/process2"/>
    <dgm:cxn modelId="{A075149E-5B7E-524F-8D6C-675EFFF06D6B}" type="presOf" srcId="{04555D17-31E3-4865-9D5F-9ACCEA928DA4}" destId="{7AF5B4BE-5709-4B95-A92C-855787B501A8}" srcOrd="1" destOrd="0" presId="urn:microsoft.com/office/officeart/2005/8/layout/process2"/>
    <dgm:cxn modelId="{34EE8BA5-EC3F-41CF-A88A-BAE9119D0F6B}" srcId="{64679C16-7CD0-49B9-B3FE-31D95922DAE3}" destId="{2BC429D5-E2CB-42B1-8049-206DDA87B768}" srcOrd="4" destOrd="0" parTransId="{FF9DFA45-4C8F-4119-B40B-3956448CED6F}" sibTransId="{8FAB09B5-E48F-48C6-A578-6E72D4D5F03B}"/>
    <dgm:cxn modelId="{742EE4B4-00D8-A54F-910E-E09D4100D694}" type="presOf" srcId="{04555D17-31E3-4865-9D5F-9ACCEA928DA4}" destId="{261C36B5-560A-4BBB-8885-316A052BB089}" srcOrd="0" destOrd="0" presId="urn:microsoft.com/office/officeart/2005/8/layout/process2"/>
    <dgm:cxn modelId="{D5950BB7-A815-4870-8D5B-8BE71617C520}" srcId="{64679C16-7CD0-49B9-B3FE-31D95922DAE3}" destId="{281B6C7D-D3C2-410B-9C33-17C6EB48FC9D}" srcOrd="3" destOrd="0" parTransId="{9D208293-3908-488B-8F98-318B6422E772}" sibTransId="{DF0C3412-0504-4103-9E13-F7D52379DCCE}"/>
    <dgm:cxn modelId="{4DDA66BF-70AF-1543-9BF5-CEB683D7BA8A}" type="presOf" srcId="{DF0C3412-0504-4103-9E13-F7D52379DCCE}" destId="{DDE330F4-51F8-4BEB-AD26-6906218AB161}" srcOrd="0" destOrd="0" presId="urn:microsoft.com/office/officeart/2005/8/layout/process2"/>
    <dgm:cxn modelId="{E68A87D2-55B7-0E4E-AC19-CDFEAD799569}" type="presOf" srcId="{62A4F8CC-AF7E-4E3B-978D-D3A6DEB41266}" destId="{C8FD2569-D1C1-4648-9335-618552C10EBF}" srcOrd="0" destOrd="0" presId="urn:microsoft.com/office/officeart/2005/8/layout/process2"/>
    <dgm:cxn modelId="{43E8FEE5-3462-46D4-8006-F144AD97887A}" srcId="{64679C16-7CD0-49B9-B3FE-31D95922DAE3}" destId="{7CA1A2C4-7498-4BE6-849D-29F406F1741C}" srcOrd="2" destOrd="0" parTransId="{4955D24B-25A2-45D0-A0BD-6B0E8B0CA69F}" sibTransId="{62A4F8CC-AF7E-4E3B-978D-D3A6DEB41266}"/>
    <dgm:cxn modelId="{EFEAB0ED-6E75-1C46-B8BD-32017313380C}" type="presOf" srcId="{281B6C7D-D3C2-410B-9C33-17C6EB48FC9D}" destId="{1B885EF7-890B-40AF-9D45-E72390F0D96E}" srcOrd="0" destOrd="0" presId="urn:microsoft.com/office/officeart/2005/8/layout/process2"/>
    <dgm:cxn modelId="{4724E7EF-7F33-0845-9841-596E430E1E42}" type="presOf" srcId="{42386686-7E07-411D-8DE5-D176C1040A03}" destId="{934DE081-430B-4B65-9A8E-D4DDBEB11DD8}" srcOrd="1" destOrd="0" presId="urn:microsoft.com/office/officeart/2005/8/layout/process2"/>
    <dgm:cxn modelId="{3B6F56FC-C258-914F-AF7A-B651EFAD10FF}" type="presOf" srcId="{7CA1A2C4-7498-4BE6-849D-29F406F1741C}" destId="{D28DE8B2-4FD8-4A93-AE59-96FE760CC525}" srcOrd="0" destOrd="0" presId="urn:microsoft.com/office/officeart/2005/8/layout/process2"/>
    <dgm:cxn modelId="{4573D520-0B9A-CA44-BAD7-3815DA26930E}" type="presParOf" srcId="{27811734-E415-40E4-A5A5-F37E21158816}" destId="{829DDC47-67E8-48F5-88EB-9BA0E0FD320C}" srcOrd="0" destOrd="0" presId="urn:microsoft.com/office/officeart/2005/8/layout/process2"/>
    <dgm:cxn modelId="{9BDF4C18-D20A-7542-967C-23C4DFAE04F6}" type="presParOf" srcId="{27811734-E415-40E4-A5A5-F37E21158816}" destId="{261C36B5-560A-4BBB-8885-316A052BB089}" srcOrd="1" destOrd="0" presId="urn:microsoft.com/office/officeart/2005/8/layout/process2"/>
    <dgm:cxn modelId="{93C176E8-CF3F-8745-B9A2-17C147309FB9}" type="presParOf" srcId="{261C36B5-560A-4BBB-8885-316A052BB089}" destId="{7AF5B4BE-5709-4B95-A92C-855787B501A8}" srcOrd="0" destOrd="0" presId="urn:microsoft.com/office/officeart/2005/8/layout/process2"/>
    <dgm:cxn modelId="{C75BC1A5-6A3E-0648-8D96-A9C90897FFD6}" type="presParOf" srcId="{27811734-E415-40E4-A5A5-F37E21158816}" destId="{E1C4C280-6F61-4E65-B27A-AC63CD0F4683}" srcOrd="2" destOrd="0" presId="urn:microsoft.com/office/officeart/2005/8/layout/process2"/>
    <dgm:cxn modelId="{DC28462E-2D14-EA4B-A5BD-DE39C1DA07D2}" type="presParOf" srcId="{27811734-E415-40E4-A5A5-F37E21158816}" destId="{7EE42A00-E22D-46FB-8DCE-D655EF162CE4}" srcOrd="3" destOrd="0" presId="urn:microsoft.com/office/officeart/2005/8/layout/process2"/>
    <dgm:cxn modelId="{61135D5A-FA41-6942-8A94-CEC054253D0F}" type="presParOf" srcId="{7EE42A00-E22D-46FB-8DCE-D655EF162CE4}" destId="{934DE081-430B-4B65-9A8E-D4DDBEB11DD8}" srcOrd="0" destOrd="0" presId="urn:microsoft.com/office/officeart/2005/8/layout/process2"/>
    <dgm:cxn modelId="{853E3363-792F-FE48-B97F-51B882E509A3}" type="presParOf" srcId="{27811734-E415-40E4-A5A5-F37E21158816}" destId="{D28DE8B2-4FD8-4A93-AE59-96FE760CC525}" srcOrd="4" destOrd="0" presId="urn:microsoft.com/office/officeart/2005/8/layout/process2"/>
    <dgm:cxn modelId="{6D6C7C6C-E2F7-A747-B4D6-717B5D088B9D}" type="presParOf" srcId="{27811734-E415-40E4-A5A5-F37E21158816}" destId="{C8FD2569-D1C1-4648-9335-618552C10EBF}" srcOrd="5" destOrd="0" presId="urn:microsoft.com/office/officeart/2005/8/layout/process2"/>
    <dgm:cxn modelId="{57CB658E-CB1A-F64A-AD99-90B74CA72F35}" type="presParOf" srcId="{C8FD2569-D1C1-4648-9335-618552C10EBF}" destId="{93404D85-E77C-4C3F-A8ED-062144FFAEA3}" srcOrd="0" destOrd="0" presId="urn:microsoft.com/office/officeart/2005/8/layout/process2"/>
    <dgm:cxn modelId="{D291B0BF-6A06-8640-8411-757D0A038FED}" type="presParOf" srcId="{27811734-E415-40E4-A5A5-F37E21158816}" destId="{1B885EF7-890B-40AF-9D45-E72390F0D96E}" srcOrd="6" destOrd="0" presId="urn:microsoft.com/office/officeart/2005/8/layout/process2"/>
    <dgm:cxn modelId="{C4A9AA27-C32A-A34B-8683-0DB2BF7FDA20}" type="presParOf" srcId="{27811734-E415-40E4-A5A5-F37E21158816}" destId="{DDE330F4-51F8-4BEB-AD26-6906218AB161}" srcOrd="7" destOrd="0" presId="urn:microsoft.com/office/officeart/2005/8/layout/process2"/>
    <dgm:cxn modelId="{B3761913-E5D4-3B44-A4E2-9BA0E5B4E30E}" type="presParOf" srcId="{DDE330F4-51F8-4BEB-AD26-6906218AB161}" destId="{2C8198C2-123C-4779-ADE4-417B7B78F79C}" srcOrd="0" destOrd="0" presId="urn:microsoft.com/office/officeart/2005/8/layout/process2"/>
    <dgm:cxn modelId="{34FA7D3D-15DD-5E46-BA1E-C45625EB7396}" type="presParOf" srcId="{27811734-E415-40E4-A5A5-F37E21158816}" destId="{4827F70C-76BF-4E5A-9C53-9003B576F36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79C16-7CD0-49B9-B3FE-31D95922DAE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rtl="1"/>
          <a:endParaRPr lang="ar-SA"/>
        </a:p>
      </dgm:t>
    </dgm:pt>
    <dgm:pt modelId="{8ED1B8F6-F1BE-498A-BE1A-E412E9CB64E4}">
      <dgm:prSet phldrT="[نص]" custT="1"/>
      <dgm:spPr>
        <a:solidFill>
          <a:schemeClr val="accent6">
            <a:lumMod val="20000"/>
            <a:lumOff val="80000"/>
          </a:schemeClr>
        </a:solidFill>
      </dgm:spPr>
      <dgm:t>
        <a:bodyPr/>
        <a:lstStyle/>
        <a:p>
          <a:pPr algn="ctr" rtl="1"/>
          <a:r>
            <a:rPr lang="en-US" sz="1200" kern="1200" dirty="0">
              <a:solidFill>
                <a:schemeClr val="tx1"/>
              </a:solidFill>
              <a:latin typeface="Gill Sans MT" panose="020B0502020104020203" pitchFamily="34" charset="0"/>
              <a:ea typeface="+mn-ea"/>
              <a:cs typeface="+mn-cs"/>
            </a:rPr>
            <a:t>Isosmotic </a:t>
          </a:r>
          <a:r>
            <a:rPr lang="en-IE" altLang="en-US" sz="1200" kern="1200" dirty="0">
              <a:solidFill>
                <a:schemeClr val="tx1"/>
              </a:solidFill>
              <a:latin typeface="Gill Sans MT" panose="020B0502020104020203" pitchFamily="34" charset="0"/>
              <a:ea typeface="+mn-ea"/>
              <a:cs typeface="+mn-cs"/>
            </a:rPr>
            <a:t>fluid from PCT</a:t>
          </a:r>
          <a:endParaRPr lang="ar-SA" altLang="en-US" sz="1200" kern="1200" dirty="0">
            <a:solidFill>
              <a:schemeClr val="tx1"/>
            </a:solidFill>
            <a:latin typeface="Gill Sans MT" panose="020B0502020104020203" pitchFamily="34" charset="0"/>
            <a:ea typeface="+mn-ea"/>
            <a:cs typeface="+mn-cs"/>
          </a:endParaRPr>
        </a:p>
      </dgm:t>
    </dgm:pt>
    <dgm:pt modelId="{E3E2DE94-EEA1-44A4-9978-EE2B22E784C9}" type="parTrans" cxnId="{B531B107-C7E1-44A8-B83E-02D0CB0FEACD}">
      <dgm:prSet/>
      <dgm:spPr/>
      <dgm:t>
        <a:bodyPr/>
        <a:lstStyle/>
        <a:p>
          <a:pPr algn="ctr" rtl="1"/>
          <a:endParaRPr lang="ar-SA"/>
        </a:p>
      </dgm:t>
    </dgm:pt>
    <dgm:pt modelId="{04555D17-31E3-4865-9D5F-9ACCEA928DA4}" type="sibTrans" cxnId="{B531B107-C7E1-44A8-B83E-02D0CB0FEACD}">
      <dgm:prSet custT="1"/>
      <dgm:spPr>
        <a:solidFill>
          <a:schemeClr val="bg2">
            <a:lumMod val="90000"/>
          </a:schemeClr>
        </a:solidFill>
      </dgm:spPr>
      <dgm:t>
        <a:bodyPr/>
        <a:lstStyle/>
        <a:p>
          <a:pPr algn="ctr" rtl="1"/>
          <a:endParaRPr lang="ar-SA" sz="1200"/>
        </a:p>
      </dgm:t>
    </dgm:pt>
    <dgm:pt modelId="{7CA1A2C4-7498-4BE6-849D-29F406F1741C}">
      <dgm:prSet phldrT="[نص]" custT="1"/>
      <dgm:spPr>
        <a:solidFill>
          <a:srgbClr val="EDF6F9"/>
        </a:solidFill>
      </dgm:spPr>
      <dgm:t>
        <a:bodyPr/>
        <a:lstStyle/>
        <a:p>
          <a:pPr algn="ctr" rtl="1"/>
          <a:r>
            <a:rPr lang="en-IE" altLang="en-US" sz="1200" kern="1200" dirty="0">
              <a:solidFill>
                <a:schemeClr val="tx1"/>
              </a:solidFill>
              <a:latin typeface="Gill Sans MT" panose="020B0502020104020203" pitchFamily="34" charset="0"/>
              <a:ea typeface="+mn-ea"/>
              <a:cs typeface="+mn-cs"/>
            </a:rPr>
            <a:t>TAL impermeable to water. </a:t>
          </a:r>
          <a:r>
            <a:rPr lang="en-IE" altLang="en-US" sz="1200" kern="1200" dirty="0" err="1">
              <a:solidFill>
                <a:schemeClr val="tx1"/>
              </a:solidFill>
              <a:latin typeface="Gill Sans MT" panose="020B0502020104020203" pitchFamily="34" charset="0"/>
              <a:ea typeface="+mn-ea"/>
              <a:cs typeface="+mn-cs"/>
            </a:rPr>
            <a:t>NaCl</a:t>
          </a:r>
          <a:r>
            <a:rPr lang="en-IE" altLang="en-US" sz="1200" kern="1200" dirty="0">
              <a:solidFill>
                <a:schemeClr val="tx1"/>
              </a:solidFill>
              <a:latin typeface="Gill Sans MT" panose="020B0502020104020203" pitchFamily="34" charset="0"/>
              <a:ea typeface="+mn-ea"/>
              <a:cs typeface="+mn-cs"/>
            </a:rPr>
            <a:t> reabsorbed (Active) diluting tubule fluid </a:t>
          </a:r>
          <a:r>
            <a:rPr lang="en-IE" altLang="en-US" sz="1200" i="0" kern="1200" dirty="0">
              <a:solidFill>
                <a:schemeClr val="tx1"/>
              </a:solidFill>
              <a:latin typeface="Gill Sans MT" panose="020B0502020104020203" pitchFamily="34" charset="0"/>
              <a:ea typeface="+mn-ea"/>
              <a:cs typeface="+mn-cs"/>
            </a:rPr>
            <a:t>150 </a:t>
          </a:r>
          <a:r>
            <a:rPr lang="en-IE" altLang="en-US" sz="1200" i="0" kern="1200" dirty="0" err="1">
              <a:solidFill>
                <a:schemeClr val="tx1"/>
              </a:solidFill>
              <a:latin typeface="Gill Sans MT" panose="020B0502020104020203" pitchFamily="34" charset="0"/>
              <a:ea typeface="+mn-ea"/>
              <a:cs typeface="+mn-cs"/>
            </a:rPr>
            <a:t>mOsm</a:t>
          </a:r>
          <a:r>
            <a:rPr lang="en-IE" altLang="en-US" sz="1200" i="0" kern="1200" dirty="0">
              <a:solidFill>
                <a:schemeClr val="tx1"/>
              </a:solidFill>
              <a:latin typeface="Gill Sans MT" panose="020B0502020104020203" pitchFamily="34" charset="0"/>
              <a:ea typeface="+mn-ea"/>
              <a:cs typeface="+mn-cs"/>
            </a:rPr>
            <a:t>/kg </a:t>
          </a:r>
          <a:r>
            <a:rPr lang="en-IE" altLang="en-US" sz="1200" kern="1200" dirty="0">
              <a:solidFill>
                <a:schemeClr val="tx1"/>
              </a:solidFill>
              <a:latin typeface="Gill Sans MT" panose="020B0502020104020203" pitchFamily="34" charset="0"/>
              <a:ea typeface="+mn-ea"/>
              <a:cs typeface="+mn-cs"/>
            </a:rPr>
            <a:t>water</a:t>
          </a:r>
          <a:r>
            <a:rPr lang="en-US" altLang="en-US" sz="1200" kern="1200" dirty="0">
              <a:solidFill>
                <a:schemeClr val="tx1"/>
              </a:solidFill>
              <a:latin typeface="Gill Sans MT" panose="020B0502020104020203" pitchFamily="34" charset="0"/>
              <a:ea typeface="+mn-ea"/>
              <a:cs typeface="+mn-cs"/>
            </a:rPr>
            <a:t>.</a:t>
          </a:r>
          <a:r>
            <a:rPr lang="en-IE" altLang="en-US" sz="1200" kern="1200" dirty="0">
              <a:solidFill>
                <a:schemeClr val="tx1"/>
              </a:solidFill>
              <a:latin typeface="Gill Sans MT" panose="020B0502020104020203" pitchFamily="34" charset="0"/>
              <a:ea typeface="+mn-ea"/>
              <a:cs typeface="+mn-cs"/>
            </a:rPr>
            <a:t> </a:t>
          </a:r>
          <a:endParaRPr lang="ar-SA" sz="1200" kern="1200" dirty="0">
            <a:solidFill>
              <a:schemeClr val="tx1"/>
            </a:solidFill>
            <a:latin typeface="Gill Sans MT" panose="020B0502020104020203" pitchFamily="34" charset="0"/>
            <a:ea typeface="+mn-ea"/>
            <a:cs typeface="+mn-cs"/>
          </a:endParaRPr>
        </a:p>
      </dgm:t>
    </dgm:pt>
    <dgm:pt modelId="{4955D24B-25A2-45D0-A0BD-6B0E8B0CA69F}" type="parTrans" cxnId="{43E8FEE5-3462-46D4-8006-F144AD97887A}">
      <dgm:prSet/>
      <dgm:spPr/>
      <dgm:t>
        <a:bodyPr/>
        <a:lstStyle/>
        <a:p>
          <a:pPr algn="ctr" rtl="1"/>
          <a:endParaRPr lang="ar-SA"/>
        </a:p>
      </dgm:t>
    </dgm:pt>
    <dgm:pt modelId="{62A4F8CC-AF7E-4E3B-978D-D3A6DEB41266}" type="sibTrans" cxnId="{43E8FEE5-3462-46D4-8006-F144AD97887A}">
      <dgm:prSet custT="1"/>
      <dgm:spPr>
        <a:solidFill>
          <a:schemeClr val="bg2">
            <a:lumMod val="90000"/>
          </a:schemeClr>
        </a:solidFill>
      </dgm:spPr>
      <dgm:t>
        <a:bodyPr/>
        <a:lstStyle/>
        <a:p>
          <a:pPr algn="ctr" rtl="1"/>
          <a:endParaRPr lang="ar-SA" sz="1200"/>
        </a:p>
      </dgm:t>
    </dgm:pt>
    <dgm:pt modelId="{281B6C7D-D3C2-410B-9C33-17C6EB48FC9D}">
      <dgm:prSet phldrT="[نص]" custT="1"/>
      <dgm:spPr>
        <a:solidFill>
          <a:schemeClr val="accent6">
            <a:lumMod val="20000"/>
            <a:lumOff val="80000"/>
          </a:schemeClr>
        </a:solidFill>
      </dgm:spPr>
      <dgm:t>
        <a:bodyPr/>
        <a:lstStyle/>
        <a:p>
          <a:pPr algn="ctr" rtl="1"/>
          <a:r>
            <a:rPr lang="en-IE" altLang="en-US" sz="1200" kern="1200" dirty="0">
              <a:solidFill>
                <a:schemeClr val="tx1"/>
              </a:solidFill>
              <a:latin typeface="Gill Sans MT" panose="020B0502020104020203" pitchFamily="34" charset="0"/>
              <a:ea typeface="+mn-ea"/>
              <a:cs typeface="+mn-cs"/>
            </a:rPr>
            <a:t>Fluid reaching CD </a:t>
          </a:r>
          <a:r>
            <a:rPr lang="en-IE" altLang="en-US" sz="1200" kern="1200" dirty="0" err="1">
              <a:solidFill>
                <a:schemeClr val="tx1"/>
              </a:solidFill>
              <a:latin typeface="Gill Sans MT" panose="020B0502020104020203" pitchFamily="34" charset="0"/>
              <a:ea typeface="+mn-ea"/>
              <a:cs typeface="+mn-cs"/>
            </a:rPr>
            <a:t>hypoosmotic</a:t>
          </a:r>
          <a:r>
            <a:rPr lang="en-IE" altLang="en-US" sz="1200" kern="1200" dirty="0">
              <a:solidFill>
                <a:schemeClr val="tx1"/>
              </a:solidFill>
              <a:latin typeface="Gill Sans MT" panose="020B0502020104020203" pitchFamily="34" charset="0"/>
              <a:ea typeface="+mn-ea"/>
              <a:cs typeface="+mn-cs"/>
            </a:rPr>
            <a:t> (due </a:t>
          </a:r>
          <a:r>
            <a:rPr lang="en-US" altLang="en-US" sz="1200" kern="1200" dirty="0">
              <a:solidFill>
                <a:schemeClr val="tx1"/>
              </a:solidFill>
              <a:latin typeface="Gill Sans MT" panose="020B0502020104020203" pitchFamily="34" charset="0"/>
              <a:ea typeface="+mn-ea"/>
              <a:cs typeface="+mn-cs"/>
            </a:rPr>
            <a:t>to </a:t>
          </a:r>
          <a:r>
            <a:rPr lang="en-IE" altLang="en-US" sz="1200" kern="1200" dirty="0">
              <a:solidFill>
                <a:schemeClr val="tx1"/>
              </a:solidFill>
              <a:latin typeface="Gill Sans MT" panose="020B0502020104020203" pitchFamily="34" charset="0"/>
              <a:ea typeface="+mn-ea"/>
              <a:cs typeface="+mn-cs"/>
            </a:rPr>
            <a:t>urea)</a:t>
          </a:r>
          <a:r>
            <a:rPr lang="en-US" altLang="en-US" sz="1200" kern="1200" dirty="0">
              <a:solidFill>
                <a:schemeClr val="tx1"/>
              </a:solidFill>
              <a:latin typeface="Gill Sans MT" panose="020B0502020104020203" pitchFamily="34" charset="0"/>
              <a:ea typeface="+mn-ea"/>
              <a:cs typeface="+mn-cs"/>
            </a:rPr>
            <a:t>.  </a:t>
          </a:r>
        </a:p>
        <a:p>
          <a:pPr algn="ctr" rtl="1"/>
          <a:r>
            <a:rPr lang="en-IE" altLang="en-US" sz="1200" kern="1200" dirty="0">
              <a:solidFill>
                <a:srgbClr val="FF0000"/>
              </a:solidFill>
              <a:latin typeface="Gill Sans MT" panose="020B0502020104020203" pitchFamily="34" charset="0"/>
              <a:ea typeface="+mn-ea"/>
              <a:cs typeface="+mn-cs"/>
            </a:rPr>
            <a:t>ADH</a:t>
          </a:r>
          <a:r>
            <a:rPr lang="en-IE" altLang="en-US" sz="1200" kern="1200" dirty="0">
              <a:solidFill>
                <a:schemeClr val="tx1"/>
              </a:solidFill>
              <a:latin typeface="Gill Sans MT" panose="020B0502020104020203" pitchFamily="34" charset="0"/>
              <a:ea typeface="+mn-ea"/>
              <a:cs typeface="+mn-cs"/>
            </a:rPr>
            <a:t> causes water to diffuse out up to a max of 300 </a:t>
          </a:r>
          <a:r>
            <a:rPr lang="en-IE" altLang="en-US" sz="1200" kern="1200" dirty="0" err="1">
              <a:solidFill>
                <a:schemeClr val="tx1"/>
              </a:solidFill>
              <a:latin typeface="Gill Sans MT" panose="020B0502020104020203" pitchFamily="34" charset="0"/>
              <a:ea typeface="+mn-ea"/>
              <a:cs typeface="+mn-cs"/>
            </a:rPr>
            <a:t>mOsm</a:t>
          </a:r>
          <a:r>
            <a:rPr lang="en-IE" altLang="en-US" sz="1200" kern="1200" dirty="0">
              <a:solidFill>
                <a:schemeClr val="tx1"/>
              </a:solidFill>
              <a:latin typeface="Gill Sans MT" panose="020B0502020104020203" pitchFamily="34" charset="0"/>
              <a:ea typeface="+mn-ea"/>
              <a:cs typeface="+mn-cs"/>
            </a:rPr>
            <a:t>/kg water</a:t>
          </a:r>
          <a:endParaRPr lang="ar-SA" sz="1200" kern="1200" dirty="0">
            <a:solidFill>
              <a:schemeClr val="tx1"/>
            </a:solidFill>
            <a:latin typeface="Gill Sans MT" panose="020B0502020104020203" pitchFamily="34" charset="0"/>
            <a:ea typeface="+mn-ea"/>
            <a:cs typeface="+mn-cs"/>
          </a:endParaRPr>
        </a:p>
      </dgm:t>
    </dgm:pt>
    <dgm:pt modelId="{9D208293-3908-488B-8F98-318B6422E772}" type="parTrans" cxnId="{D5950BB7-A815-4870-8D5B-8BE71617C520}">
      <dgm:prSet/>
      <dgm:spPr/>
      <dgm:t>
        <a:bodyPr/>
        <a:lstStyle/>
        <a:p>
          <a:pPr algn="ctr" rtl="1"/>
          <a:endParaRPr lang="ar-SA"/>
        </a:p>
      </dgm:t>
    </dgm:pt>
    <dgm:pt modelId="{DF0C3412-0504-4103-9E13-F7D52379DCCE}" type="sibTrans" cxnId="{D5950BB7-A815-4870-8D5B-8BE71617C520}">
      <dgm:prSet custT="1"/>
      <dgm:spPr>
        <a:solidFill>
          <a:schemeClr val="bg2">
            <a:lumMod val="90000"/>
          </a:schemeClr>
        </a:solidFill>
      </dgm:spPr>
      <dgm:t>
        <a:bodyPr/>
        <a:lstStyle/>
        <a:p>
          <a:pPr algn="ctr" rtl="1"/>
          <a:endParaRPr lang="ar-SA" sz="1200"/>
        </a:p>
      </dgm:t>
    </dgm:pt>
    <dgm:pt modelId="{7F1D7FEA-B4D9-4445-B1E1-3B7DEF2243A9}">
      <dgm:prSet custT="1"/>
      <dgm:spPr>
        <a:solidFill>
          <a:srgbClr val="EDF6F9"/>
        </a:solidFill>
      </dgm:spPr>
      <dgm:t>
        <a:bodyPr/>
        <a:lstStyle/>
        <a:p>
          <a:pPr algn="ctr" rtl="1"/>
          <a:r>
            <a:rPr lang="en-IE" altLang="en-US" sz="1200" dirty="0">
              <a:solidFill>
                <a:schemeClr val="tx1"/>
              </a:solidFill>
              <a:latin typeface="Gill Sans MT" panose="020B0502020104020203" pitchFamily="34" charset="0"/>
              <a:ea typeface="+mn-ea"/>
              <a:cs typeface="+mn-cs"/>
            </a:rPr>
            <a:t>Osmolality of medullary tissue high up to </a:t>
          </a:r>
          <a:r>
            <a:rPr lang="en-IE" altLang="en-US" sz="1200" i="1" dirty="0">
              <a:solidFill>
                <a:srgbClr val="FF0000"/>
              </a:solidFill>
              <a:latin typeface="Gill Sans MT" panose="020B0502020104020203" pitchFamily="34" charset="0"/>
              <a:ea typeface="+mn-ea"/>
              <a:cs typeface="+mn-cs"/>
            </a:rPr>
            <a:t>1200 </a:t>
          </a:r>
          <a:r>
            <a:rPr lang="en-IE" altLang="en-US" sz="1200" i="1" dirty="0" err="1">
              <a:solidFill>
                <a:srgbClr val="FF0000"/>
              </a:solidFill>
              <a:latin typeface="Gill Sans MT" panose="020B0502020104020203" pitchFamily="34" charset="0"/>
              <a:ea typeface="+mn-ea"/>
              <a:cs typeface="+mn-cs"/>
            </a:rPr>
            <a:t>mOsm</a:t>
          </a:r>
          <a:r>
            <a:rPr lang="en-IE" altLang="en-US" sz="1200" i="1" dirty="0">
              <a:solidFill>
                <a:srgbClr val="FF0000"/>
              </a:solidFill>
              <a:latin typeface="Gill Sans MT" panose="020B0502020104020203" pitchFamily="34" charset="0"/>
              <a:ea typeface="+mn-ea"/>
              <a:cs typeface="+mn-cs"/>
            </a:rPr>
            <a:t>/kg </a:t>
          </a:r>
          <a:r>
            <a:rPr lang="en-IE" altLang="en-US" sz="1200" dirty="0">
              <a:solidFill>
                <a:schemeClr val="tx1"/>
              </a:solidFill>
              <a:latin typeface="Gill Sans MT" panose="020B0502020104020203" pitchFamily="34" charset="0"/>
              <a:ea typeface="+mn-ea"/>
              <a:cs typeface="+mn-cs"/>
            </a:rPr>
            <a:t>water . </a:t>
          </a:r>
        </a:p>
        <a:p>
          <a:pPr algn="ctr" rtl="1"/>
          <a:r>
            <a:rPr lang="en-IE" altLang="en-US" sz="1200" dirty="0">
              <a:solidFill>
                <a:schemeClr val="tx1"/>
              </a:solidFill>
              <a:latin typeface="Gill Sans MT" panose="020B0502020104020203" pitchFamily="34" charset="0"/>
            </a:rPr>
            <a:t>early CD impermeable to urea</a:t>
          </a:r>
          <a:endParaRPr lang="ar-SA" sz="1200" dirty="0">
            <a:solidFill>
              <a:schemeClr val="tx1"/>
            </a:solidFill>
          </a:endParaRPr>
        </a:p>
      </dgm:t>
    </dgm:pt>
    <dgm:pt modelId="{ABEB4438-1856-4864-BC0F-AE34FF7D4368}" type="parTrans" cxnId="{44DAD09A-D5BE-497C-8B99-633A46072F75}">
      <dgm:prSet/>
      <dgm:spPr/>
      <dgm:t>
        <a:bodyPr/>
        <a:lstStyle/>
        <a:p>
          <a:pPr algn="ctr" rtl="1"/>
          <a:endParaRPr lang="ar-SA"/>
        </a:p>
      </dgm:t>
    </dgm:pt>
    <dgm:pt modelId="{936F687F-779D-4629-8C5A-F27C922565C7}" type="sibTrans" cxnId="{44DAD09A-D5BE-497C-8B99-633A46072F75}">
      <dgm:prSet custT="1"/>
      <dgm:spPr>
        <a:solidFill>
          <a:schemeClr val="bg2">
            <a:lumMod val="90000"/>
          </a:schemeClr>
        </a:solidFill>
      </dgm:spPr>
      <dgm:t>
        <a:bodyPr/>
        <a:lstStyle/>
        <a:p>
          <a:pPr algn="ctr" rtl="1"/>
          <a:endParaRPr lang="ar-SA" sz="1200"/>
        </a:p>
      </dgm:t>
    </dgm:pt>
    <dgm:pt modelId="{315C18D5-B076-493C-8119-A62EEA9E9E61}">
      <dgm:prSet custT="1"/>
      <dgm:spPr>
        <a:solidFill>
          <a:schemeClr val="accent6">
            <a:lumMod val="20000"/>
            <a:lumOff val="80000"/>
          </a:schemeClr>
        </a:solidFill>
      </dgm:spPr>
      <dgm:t>
        <a:bodyPr/>
        <a:lstStyle/>
        <a:p>
          <a:pPr algn="ctr" rtl="1"/>
          <a:r>
            <a:rPr lang="en-IE" altLang="en-US" sz="1200" dirty="0">
              <a:solidFill>
                <a:srgbClr val="FF0000"/>
              </a:solidFill>
              <a:latin typeface="Gill Sans MT" panose="020B0502020104020203" pitchFamily="34" charset="0"/>
              <a:ea typeface="+mn-ea"/>
              <a:cs typeface="+mn-cs"/>
            </a:rPr>
            <a:t>ADH</a:t>
          </a:r>
          <a:r>
            <a:rPr lang="en-IE" altLang="en-US" sz="1200" dirty="0">
              <a:solidFill>
                <a:schemeClr val="tx1"/>
              </a:solidFill>
              <a:latin typeface="Gill Sans MT" panose="020B0502020104020203" pitchFamily="34" charset="0"/>
              <a:ea typeface="+mn-ea"/>
              <a:cs typeface="+mn-cs"/>
            </a:rPr>
            <a:t> allows water reabsorption(passive). </a:t>
          </a:r>
          <a:endParaRPr lang="ar-SA" sz="1200" dirty="0"/>
        </a:p>
      </dgm:t>
    </dgm:pt>
    <dgm:pt modelId="{050580B4-FB9A-4658-B2E6-C344E52D7756}" type="parTrans" cxnId="{4839D51E-23A9-4B05-9231-8738FAD0BBAE}">
      <dgm:prSet/>
      <dgm:spPr/>
      <dgm:t>
        <a:bodyPr/>
        <a:lstStyle/>
        <a:p>
          <a:pPr algn="ctr" rtl="1"/>
          <a:endParaRPr lang="ar-SA"/>
        </a:p>
      </dgm:t>
    </dgm:pt>
    <dgm:pt modelId="{EE071974-71BF-46B3-95B2-13F4BB300049}" type="sibTrans" cxnId="{4839D51E-23A9-4B05-9231-8738FAD0BBAE}">
      <dgm:prSet/>
      <dgm:spPr/>
      <dgm:t>
        <a:bodyPr/>
        <a:lstStyle/>
        <a:p>
          <a:pPr algn="ctr" rtl="1"/>
          <a:endParaRPr lang="ar-SA"/>
        </a:p>
      </dgm:t>
    </dgm:pt>
    <dgm:pt modelId="{6EA27067-9176-4B61-8605-76F6B765C119}">
      <dgm:prSet phldrT="[نص]" custT="1"/>
      <dgm:spPr>
        <a:solidFill>
          <a:schemeClr val="accent6">
            <a:lumMod val="20000"/>
            <a:lumOff val="80000"/>
          </a:schemeClr>
        </a:solidFill>
      </dgm:spPr>
      <dgm:t>
        <a:bodyPr/>
        <a:lstStyle/>
        <a:p>
          <a:pPr algn="ctr" rtl="1"/>
          <a:r>
            <a:rPr lang="en-IE" altLang="en-US" sz="1200" kern="1200" dirty="0">
              <a:solidFill>
                <a:schemeClr val="tx1"/>
              </a:solidFill>
              <a:latin typeface="Gill Sans MT" panose="020B0502020104020203" pitchFamily="34" charset="0"/>
              <a:ea typeface="+mn-ea"/>
              <a:cs typeface="+mn-cs"/>
            </a:rPr>
            <a:t>Thin AL impermeable to water, permeable to </a:t>
          </a:r>
          <a:r>
            <a:rPr lang="en-IE" altLang="en-US" sz="1200" kern="1200" dirty="0" err="1">
              <a:solidFill>
                <a:schemeClr val="tx1"/>
              </a:solidFill>
              <a:latin typeface="Gill Sans MT" panose="020B0502020104020203" pitchFamily="34" charset="0"/>
              <a:ea typeface="+mn-ea"/>
              <a:cs typeface="+mn-cs"/>
            </a:rPr>
            <a:t>NaCl</a:t>
          </a:r>
          <a:r>
            <a:rPr lang="en-IE" altLang="en-US" sz="1200" kern="1200" dirty="0">
              <a:solidFill>
                <a:schemeClr val="tx1"/>
              </a:solidFill>
              <a:latin typeface="Gill Sans MT" panose="020B0502020104020203" pitchFamily="34" charset="0"/>
              <a:ea typeface="+mn-ea"/>
              <a:cs typeface="+mn-cs"/>
            </a:rPr>
            <a:t> (passive)</a:t>
          </a:r>
          <a:r>
            <a:rPr lang="en-US" altLang="en-US" sz="1200" kern="1200" dirty="0">
              <a:solidFill>
                <a:schemeClr val="tx1"/>
              </a:solidFill>
              <a:latin typeface="Gill Sans MT" panose="020B0502020104020203" pitchFamily="34" charset="0"/>
              <a:ea typeface="+mn-ea"/>
              <a:cs typeface="+mn-cs"/>
            </a:rPr>
            <a:t>. Volume unchanged ,  NaCl </a:t>
          </a:r>
          <a:endParaRPr lang="ar-SA" sz="1200" kern="1200" dirty="0">
            <a:solidFill>
              <a:schemeClr val="tx1"/>
            </a:solidFill>
            <a:latin typeface="Gill Sans MT" panose="020B0502020104020203" pitchFamily="34" charset="0"/>
            <a:ea typeface="+mn-ea"/>
            <a:cs typeface="+mn-cs"/>
          </a:endParaRPr>
        </a:p>
      </dgm:t>
    </dgm:pt>
    <dgm:pt modelId="{42386686-7E07-411D-8DE5-D176C1040A03}" type="sibTrans" cxnId="{D7CEC829-C1D2-4FBD-8924-E02DA7AEE553}">
      <dgm:prSet custT="1"/>
      <dgm:spPr>
        <a:solidFill>
          <a:schemeClr val="bg2">
            <a:lumMod val="90000"/>
          </a:schemeClr>
        </a:solidFill>
      </dgm:spPr>
      <dgm:t>
        <a:bodyPr/>
        <a:lstStyle/>
        <a:p>
          <a:pPr algn="ctr" rtl="1"/>
          <a:endParaRPr lang="ar-SA" sz="1200"/>
        </a:p>
      </dgm:t>
    </dgm:pt>
    <dgm:pt modelId="{53A892B1-F037-4C42-A259-E98D35566C91}" type="parTrans" cxnId="{D7CEC829-C1D2-4FBD-8924-E02DA7AEE553}">
      <dgm:prSet/>
      <dgm:spPr/>
      <dgm:t>
        <a:bodyPr/>
        <a:lstStyle/>
        <a:p>
          <a:pPr algn="ctr" rtl="1"/>
          <a:endParaRPr lang="ar-SA"/>
        </a:p>
      </dgm:t>
    </dgm:pt>
    <dgm:pt modelId="{DAB3BF7F-5889-4FFB-80B2-39B984C88A5F}">
      <dgm:prSet custT="1"/>
      <dgm:spPr>
        <a:solidFill>
          <a:srgbClr val="EDF6F9"/>
        </a:solidFill>
      </dgm:spPr>
      <dgm:t>
        <a:bodyPr/>
        <a:lstStyle/>
        <a:p>
          <a:pPr algn="ctr"/>
          <a:r>
            <a:rPr lang="en-IE" altLang="en-US" sz="1200" dirty="0">
              <a:solidFill>
                <a:schemeClr val="tx1"/>
              </a:solidFill>
              <a:latin typeface="Gill Sans MT" panose="020B0502020104020203" pitchFamily="34" charset="0"/>
              <a:ea typeface="+mn-ea"/>
              <a:cs typeface="+mn-cs"/>
            </a:rPr>
            <a:t>Thin descending limb permeable to water .less for </a:t>
          </a:r>
          <a:r>
            <a:rPr lang="en-IE" altLang="en-US" sz="1200" dirty="0" err="1">
              <a:solidFill>
                <a:schemeClr val="tx1"/>
              </a:solidFill>
              <a:latin typeface="Gill Sans MT" panose="020B0502020104020203" pitchFamily="34" charset="0"/>
              <a:ea typeface="+mn-ea"/>
              <a:cs typeface="+mn-cs"/>
            </a:rPr>
            <a:t>NaCl</a:t>
          </a:r>
          <a:endParaRPr lang="en-US" sz="1200" dirty="0"/>
        </a:p>
      </dgm:t>
    </dgm:pt>
    <dgm:pt modelId="{FE7C678F-49B9-4A4C-B7E7-55C1D6FAD935}" type="parTrans" cxnId="{A0591DE5-1D88-4D42-8B2E-8CB54D2A6C3C}">
      <dgm:prSet/>
      <dgm:spPr/>
      <dgm:t>
        <a:bodyPr/>
        <a:lstStyle/>
        <a:p>
          <a:pPr algn="ctr"/>
          <a:endParaRPr lang="en-US"/>
        </a:p>
      </dgm:t>
    </dgm:pt>
    <dgm:pt modelId="{606436A7-AED6-4B3A-A8EB-900C2417E7B6}" type="sibTrans" cxnId="{A0591DE5-1D88-4D42-8B2E-8CB54D2A6C3C}">
      <dgm:prSet custT="1"/>
      <dgm:spPr>
        <a:solidFill>
          <a:schemeClr val="bg2">
            <a:lumMod val="90000"/>
          </a:schemeClr>
        </a:solidFill>
      </dgm:spPr>
      <dgm:t>
        <a:bodyPr/>
        <a:lstStyle/>
        <a:p>
          <a:pPr algn="ctr"/>
          <a:endParaRPr lang="en-US" sz="1200"/>
        </a:p>
      </dgm:t>
    </dgm:pt>
    <dgm:pt modelId="{186718B6-8B65-4054-987A-8E80E4E135D4}" type="pres">
      <dgm:prSet presAssocID="{64679C16-7CD0-49B9-B3FE-31D95922DAE3}" presName="diagram" presStyleCnt="0">
        <dgm:presLayoutVars>
          <dgm:dir/>
          <dgm:resizeHandles val="exact"/>
        </dgm:presLayoutVars>
      </dgm:prSet>
      <dgm:spPr/>
    </dgm:pt>
    <dgm:pt modelId="{AB855290-44BC-4153-A121-0611380B1C6B}" type="pres">
      <dgm:prSet presAssocID="{8ED1B8F6-F1BE-498A-BE1A-E412E9CB64E4}" presName="node" presStyleLbl="node1" presStyleIdx="0" presStyleCnt="7" custScaleX="110390" custScaleY="123518">
        <dgm:presLayoutVars>
          <dgm:bulletEnabled val="1"/>
        </dgm:presLayoutVars>
      </dgm:prSet>
      <dgm:spPr/>
    </dgm:pt>
    <dgm:pt modelId="{583895E1-2799-4AC5-B3DB-3D769E2C679F}" type="pres">
      <dgm:prSet presAssocID="{04555D17-31E3-4865-9D5F-9ACCEA928DA4}" presName="sibTrans" presStyleLbl="sibTrans2D1" presStyleIdx="0" presStyleCnt="6"/>
      <dgm:spPr/>
    </dgm:pt>
    <dgm:pt modelId="{09F1E8C7-693A-44DF-8A2B-D37C167A1834}" type="pres">
      <dgm:prSet presAssocID="{04555D17-31E3-4865-9D5F-9ACCEA928DA4}" presName="connectorText" presStyleLbl="sibTrans2D1" presStyleIdx="0" presStyleCnt="6"/>
      <dgm:spPr/>
    </dgm:pt>
    <dgm:pt modelId="{D9F2A292-B732-4B54-BE02-B02094642E11}" type="pres">
      <dgm:prSet presAssocID="{DAB3BF7F-5889-4FFB-80B2-39B984C88A5F}" presName="node" presStyleLbl="node1" presStyleIdx="1" presStyleCnt="7">
        <dgm:presLayoutVars>
          <dgm:bulletEnabled val="1"/>
        </dgm:presLayoutVars>
      </dgm:prSet>
      <dgm:spPr/>
    </dgm:pt>
    <dgm:pt modelId="{4FC2C612-7BE8-46E8-919C-5DF8A7C8DAE5}" type="pres">
      <dgm:prSet presAssocID="{606436A7-AED6-4B3A-A8EB-900C2417E7B6}" presName="sibTrans" presStyleLbl="sibTrans2D1" presStyleIdx="1" presStyleCnt="6"/>
      <dgm:spPr/>
    </dgm:pt>
    <dgm:pt modelId="{E014228B-AF6C-428E-B33F-DC329C25C659}" type="pres">
      <dgm:prSet presAssocID="{606436A7-AED6-4B3A-A8EB-900C2417E7B6}" presName="connectorText" presStyleLbl="sibTrans2D1" presStyleIdx="1" presStyleCnt="6"/>
      <dgm:spPr/>
    </dgm:pt>
    <dgm:pt modelId="{E961CFC7-A024-4FD7-B68A-5BF21ACC0025}" type="pres">
      <dgm:prSet presAssocID="{6EA27067-9176-4B61-8605-76F6B765C119}" presName="node" presStyleLbl="node1" presStyleIdx="2" presStyleCnt="7" custScaleX="109262" custScaleY="114745">
        <dgm:presLayoutVars>
          <dgm:bulletEnabled val="1"/>
        </dgm:presLayoutVars>
      </dgm:prSet>
      <dgm:spPr/>
    </dgm:pt>
    <dgm:pt modelId="{33A33699-0918-401B-BA4B-60BD6B307F06}" type="pres">
      <dgm:prSet presAssocID="{42386686-7E07-411D-8DE5-D176C1040A03}" presName="sibTrans" presStyleLbl="sibTrans2D1" presStyleIdx="2" presStyleCnt="6"/>
      <dgm:spPr/>
    </dgm:pt>
    <dgm:pt modelId="{A359BE76-B50E-4BC8-91EF-7A2F51A50195}" type="pres">
      <dgm:prSet presAssocID="{42386686-7E07-411D-8DE5-D176C1040A03}" presName="connectorText" presStyleLbl="sibTrans2D1" presStyleIdx="2" presStyleCnt="6"/>
      <dgm:spPr/>
    </dgm:pt>
    <dgm:pt modelId="{7A667471-082C-442A-9E0A-28DB8D85A392}" type="pres">
      <dgm:prSet presAssocID="{7CA1A2C4-7498-4BE6-849D-29F406F1741C}" presName="node" presStyleLbl="node1" presStyleIdx="3" presStyleCnt="7" custScaleX="107268" custScaleY="113035">
        <dgm:presLayoutVars>
          <dgm:bulletEnabled val="1"/>
        </dgm:presLayoutVars>
      </dgm:prSet>
      <dgm:spPr/>
    </dgm:pt>
    <dgm:pt modelId="{C661BA03-2FDC-480A-8617-69F7E91893C3}" type="pres">
      <dgm:prSet presAssocID="{62A4F8CC-AF7E-4E3B-978D-D3A6DEB41266}" presName="sibTrans" presStyleLbl="sibTrans2D1" presStyleIdx="3" presStyleCnt="6" custAng="20863201" custScaleX="102823" custScaleY="81340"/>
      <dgm:spPr/>
    </dgm:pt>
    <dgm:pt modelId="{6A7F6E00-2CA2-41EA-944B-BD8E60E93C31}" type="pres">
      <dgm:prSet presAssocID="{62A4F8CC-AF7E-4E3B-978D-D3A6DEB41266}" presName="connectorText" presStyleLbl="sibTrans2D1" presStyleIdx="3" presStyleCnt="6"/>
      <dgm:spPr/>
    </dgm:pt>
    <dgm:pt modelId="{8FB95FD0-4209-43DD-9EBB-140AE84B446C}" type="pres">
      <dgm:prSet presAssocID="{281B6C7D-D3C2-410B-9C33-17C6EB48FC9D}" presName="node" presStyleLbl="node1" presStyleIdx="4" presStyleCnt="7" custScaleX="156497" custScaleY="120089">
        <dgm:presLayoutVars>
          <dgm:bulletEnabled val="1"/>
        </dgm:presLayoutVars>
      </dgm:prSet>
      <dgm:spPr/>
    </dgm:pt>
    <dgm:pt modelId="{78FDA193-DD71-44CE-9C48-93DE65FC5943}" type="pres">
      <dgm:prSet presAssocID="{DF0C3412-0504-4103-9E13-F7D52379DCCE}" presName="sibTrans" presStyleLbl="sibTrans2D1" presStyleIdx="4" presStyleCnt="6"/>
      <dgm:spPr/>
    </dgm:pt>
    <dgm:pt modelId="{F0753873-EBEC-449B-AF62-04878FC3C991}" type="pres">
      <dgm:prSet presAssocID="{DF0C3412-0504-4103-9E13-F7D52379DCCE}" presName="connectorText" presStyleLbl="sibTrans2D1" presStyleIdx="4" presStyleCnt="6"/>
      <dgm:spPr/>
    </dgm:pt>
    <dgm:pt modelId="{DD723919-5EF9-4BB4-94BF-5932B2D34ACB}" type="pres">
      <dgm:prSet presAssocID="{7F1D7FEA-B4D9-4445-B1E1-3B7DEF2243A9}" presName="node" presStyleLbl="node1" presStyleIdx="5" presStyleCnt="7" custScaleX="163918" custScaleY="118403">
        <dgm:presLayoutVars>
          <dgm:bulletEnabled val="1"/>
        </dgm:presLayoutVars>
      </dgm:prSet>
      <dgm:spPr/>
    </dgm:pt>
    <dgm:pt modelId="{6C106CB3-DC78-43DB-8A59-B333A1AE3A9D}" type="pres">
      <dgm:prSet presAssocID="{936F687F-779D-4629-8C5A-F27C922565C7}" presName="sibTrans" presStyleLbl="sibTrans2D1" presStyleIdx="5" presStyleCnt="6"/>
      <dgm:spPr/>
    </dgm:pt>
    <dgm:pt modelId="{95928297-8469-42E0-888C-7FD9658B7DD5}" type="pres">
      <dgm:prSet presAssocID="{936F687F-779D-4629-8C5A-F27C922565C7}" presName="connectorText" presStyleLbl="sibTrans2D1" presStyleIdx="5" presStyleCnt="6"/>
      <dgm:spPr/>
    </dgm:pt>
    <dgm:pt modelId="{E8367BB4-61AA-4F9B-B1AF-A7AD014981FA}" type="pres">
      <dgm:prSet presAssocID="{315C18D5-B076-493C-8119-A62EEA9E9E61}" presName="node" presStyleLbl="node1" presStyleIdx="6" presStyleCnt="7" custScaleX="145567" custScaleY="118135" custLinFactNeighborX="2775" custLinFactNeighborY="-3135">
        <dgm:presLayoutVars>
          <dgm:bulletEnabled val="1"/>
        </dgm:presLayoutVars>
      </dgm:prSet>
      <dgm:spPr/>
    </dgm:pt>
  </dgm:ptLst>
  <dgm:cxnLst>
    <dgm:cxn modelId="{B531B107-C7E1-44A8-B83E-02D0CB0FEACD}" srcId="{64679C16-7CD0-49B9-B3FE-31D95922DAE3}" destId="{8ED1B8F6-F1BE-498A-BE1A-E412E9CB64E4}" srcOrd="0" destOrd="0" parTransId="{E3E2DE94-EEA1-44A4-9978-EE2B22E784C9}" sibTransId="{04555D17-31E3-4865-9D5F-9ACCEA928DA4}"/>
    <dgm:cxn modelId="{4B06E30A-EC09-5C41-8A40-C526817950F4}" type="presOf" srcId="{64679C16-7CD0-49B9-B3FE-31D95922DAE3}" destId="{186718B6-8B65-4054-987A-8E80E4E135D4}" srcOrd="0" destOrd="0" presId="urn:microsoft.com/office/officeart/2005/8/layout/process5"/>
    <dgm:cxn modelId="{4839D51E-23A9-4B05-9231-8738FAD0BBAE}" srcId="{64679C16-7CD0-49B9-B3FE-31D95922DAE3}" destId="{315C18D5-B076-493C-8119-A62EEA9E9E61}" srcOrd="6" destOrd="0" parTransId="{050580B4-FB9A-4658-B2E6-C344E52D7756}" sibTransId="{EE071974-71BF-46B3-95B2-13F4BB300049}"/>
    <dgm:cxn modelId="{D7CEC829-C1D2-4FBD-8924-E02DA7AEE553}" srcId="{64679C16-7CD0-49B9-B3FE-31D95922DAE3}" destId="{6EA27067-9176-4B61-8605-76F6B765C119}" srcOrd="2" destOrd="0" parTransId="{53A892B1-F037-4C42-A259-E98D35566C91}" sibTransId="{42386686-7E07-411D-8DE5-D176C1040A03}"/>
    <dgm:cxn modelId="{C9FB0739-FE2D-E144-B38B-609C033D4A85}" type="presOf" srcId="{606436A7-AED6-4B3A-A8EB-900C2417E7B6}" destId="{4FC2C612-7BE8-46E8-919C-5DF8A7C8DAE5}" srcOrd="0" destOrd="0" presId="urn:microsoft.com/office/officeart/2005/8/layout/process5"/>
    <dgm:cxn modelId="{4142E83B-F369-2747-A50C-44209F21FAA7}" type="presOf" srcId="{62A4F8CC-AF7E-4E3B-978D-D3A6DEB41266}" destId="{6A7F6E00-2CA2-41EA-944B-BD8E60E93C31}" srcOrd="1" destOrd="0" presId="urn:microsoft.com/office/officeart/2005/8/layout/process5"/>
    <dgm:cxn modelId="{5D2ED93C-9B5D-1343-93D3-50FB900FA0AC}" type="presOf" srcId="{62A4F8CC-AF7E-4E3B-978D-D3A6DEB41266}" destId="{C661BA03-2FDC-480A-8617-69F7E91893C3}" srcOrd="0" destOrd="0" presId="urn:microsoft.com/office/officeart/2005/8/layout/process5"/>
    <dgm:cxn modelId="{39A12648-1D42-3C4F-B286-5E096836D4C0}" type="presOf" srcId="{7CA1A2C4-7498-4BE6-849D-29F406F1741C}" destId="{7A667471-082C-442A-9E0A-28DB8D85A392}" srcOrd="0" destOrd="0" presId="urn:microsoft.com/office/officeart/2005/8/layout/process5"/>
    <dgm:cxn modelId="{204A3D69-D9EC-5149-936E-AC4A702B2CDD}" type="presOf" srcId="{7F1D7FEA-B4D9-4445-B1E1-3B7DEF2243A9}" destId="{DD723919-5EF9-4BB4-94BF-5932B2D34ACB}" srcOrd="0" destOrd="0" presId="urn:microsoft.com/office/officeart/2005/8/layout/process5"/>
    <dgm:cxn modelId="{025BA44D-3943-C849-8278-D0D40DDBDC41}" type="presOf" srcId="{DAB3BF7F-5889-4FFB-80B2-39B984C88A5F}" destId="{D9F2A292-B732-4B54-BE02-B02094642E11}" srcOrd="0" destOrd="0" presId="urn:microsoft.com/office/officeart/2005/8/layout/process5"/>
    <dgm:cxn modelId="{D7ECCC6F-00DD-F347-A5F9-450245B1435B}" type="presOf" srcId="{42386686-7E07-411D-8DE5-D176C1040A03}" destId="{A359BE76-B50E-4BC8-91EF-7A2F51A50195}" srcOrd="1" destOrd="0" presId="urn:microsoft.com/office/officeart/2005/8/layout/process5"/>
    <dgm:cxn modelId="{5CD94450-B8A7-FD46-92CF-719928A365EE}" type="presOf" srcId="{04555D17-31E3-4865-9D5F-9ACCEA928DA4}" destId="{09F1E8C7-693A-44DF-8A2B-D37C167A1834}" srcOrd="1" destOrd="0" presId="urn:microsoft.com/office/officeart/2005/8/layout/process5"/>
    <dgm:cxn modelId="{38C3C85A-D12A-0A41-B21E-F0021013D374}" type="presOf" srcId="{8ED1B8F6-F1BE-498A-BE1A-E412E9CB64E4}" destId="{AB855290-44BC-4153-A121-0611380B1C6B}" srcOrd="0" destOrd="0" presId="urn:microsoft.com/office/officeart/2005/8/layout/process5"/>
    <dgm:cxn modelId="{4C67817E-0D07-144C-B187-91D64CD99E3B}" type="presOf" srcId="{936F687F-779D-4629-8C5A-F27C922565C7}" destId="{95928297-8469-42E0-888C-7FD9658B7DD5}" srcOrd="1" destOrd="0" presId="urn:microsoft.com/office/officeart/2005/8/layout/process5"/>
    <dgm:cxn modelId="{AB58277F-6EF2-8C45-A680-BE75CC248A46}" type="presOf" srcId="{315C18D5-B076-493C-8119-A62EEA9E9E61}" destId="{E8367BB4-61AA-4F9B-B1AF-A7AD014981FA}" srcOrd="0" destOrd="0" presId="urn:microsoft.com/office/officeart/2005/8/layout/process5"/>
    <dgm:cxn modelId="{19EBDB80-AAE3-0B45-AEBA-F46638F92D56}" type="presOf" srcId="{DF0C3412-0504-4103-9E13-F7D52379DCCE}" destId="{78FDA193-DD71-44CE-9C48-93DE65FC5943}" srcOrd="0" destOrd="0" presId="urn:microsoft.com/office/officeart/2005/8/layout/process5"/>
    <dgm:cxn modelId="{7D925D86-D293-934E-96AA-B555DF7BDADB}" type="presOf" srcId="{281B6C7D-D3C2-410B-9C33-17C6EB48FC9D}" destId="{8FB95FD0-4209-43DD-9EBB-140AE84B446C}" srcOrd="0" destOrd="0" presId="urn:microsoft.com/office/officeart/2005/8/layout/process5"/>
    <dgm:cxn modelId="{44DAD09A-D5BE-497C-8B99-633A46072F75}" srcId="{64679C16-7CD0-49B9-B3FE-31D95922DAE3}" destId="{7F1D7FEA-B4D9-4445-B1E1-3B7DEF2243A9}" srcOrd="5" destOrd="0" parTransId="{ABEB4438-1856-4864-BC0F-AE34FF7D4368}" sibTransId="{936F687F-779D-4629-8C5A-F27C922565C7}"/>
    <dgm:cxn modelId="{DAE4E3A1-6697-E74F-B2FE-C06FFEFB2632}" type="presOf" srcId="{606436A7-AED6-4B3A-A8EB-900C2417E7B6}" destId="{E014228B-AF6C-428E-B33F-DC329C25C659}" srcOrd="1" destOrd="0" presId="urn:microsoft.com/office/officeart/2005/8/layout/process5"/>
    <dgm:cxn modelId="{4D7094A9-C449-DB48-9A8F-FAE1D2C14F21}" type="presOf" srcId="{6EA27067-9176-4B61-8605-76F6B765C119}" destId="{E961CFC7-A024-4FD7-B68A-5BF21ACC0025}" srcOrd="0" destOrd="0" presId="urn:microsoft.com/office/officeart/2005/8/layout/process5"/>
    <dgm:cxn modelId="{C7205EAF-D113-8C48-92C2-7F81FACC823B}" type="presOf" srcId="{04555D17-31E3-4865-9D5F-9ACCEA928DA4}" destId="{583895E1-2799-4AC5-B3DB-3D769E2C679F}" srcOrd="0" destOrd="0" presId="urn:microsoft.com/office/officeart/2005/8/layout/process5"/>
    <dgm:cxn modelId="{DFE8FBB1-FC16-FE4E-BD31-58FF66D32D20}" type="presOf" srcId="{DF0C3412-0504-4103-9E13-F7D52379DCCE}" destId="{F0753873-EBEC-449B-AF62-04878FC3C991}" srcOrd="1" destOrd="0" presId="urn:microsoft.com/office/officeart/2005/8/layout/process5"/>
    <dgm:cxn modelId="{D5950BB7-A815-4870-8D5B-8BE71617C520}" srcId="{64679C16-7CD0-49B9-B3FE-31D95922DAE3}" destId="{281B6C7D-D3C2-410B-9C33-17C6EB48FC9D}" srcOrd="4" destOrd="0" parTransId="{9D208293-3908-488B-8F98-318B6422E772}" sibTransId="{DF0C3412-0504-4103-9E13-F7D52379DCCE}"/>
    <dgm:cxn modelId="{5346A4BB-1941-5B4F-9137-9F82D98EF2A8}" type="presOf" srcId="{936F687F-779D-4629-8C5A-F27C922565C7}" destId="{6C106CB3-DC78-43DB-8A59-B333A1AE3A9D}" srcOrd="0" destOrd="0" presId="urn:microsoft.com/office/officeart/2005/8/layout/process5"/>
    <dgm:cxn modelId="{EF5131DB-CC4A-C842-BCDD-B1EDF1BDFD3D}" type="presOf" srcId="{42386686-7E07-411D-8DE5-D176C1040A03}" destId="{33A33699-0918-401B-BA4B-60BD6B307F06}" srcOrd="0" destOrd="0" presId="urn:microsoft.com/office/officeart/2005/8/layout/process5"/>
    <dgm:cxn modelId="{A0591DE5-1D88-4D42-8B2E-8CB54D2A6C3C}" srcId="{64679C16-7CD0-49B9-B3FE-31D95922DAE3}" destId="{DAB3BF7F-5889-4FFB-80B2-39B984C88A5F}" srcOrd="1" destOrd="0" parTransId="{FE7C678F-49B9-4A4C-B7E7-55C1D6FAD935}" sibTransId="{606436A7-AED6-4B3A-A8EB-900C2417E7B6}"/>
    <dgm:cxn modelId="{43E8FEE5-3462-46D4-8006-F144AD97887A}" srcId="{64679C16-7CD0-49B9-B3FE-31D95922DAE3}" destId="{7CA1A2C4-7498-4BE6-849D-29F406F1741C}" srcOrd="3" destOrd="0" parTransId="{4955D24B-25A2-45D0-A0BD-6B0E8B0CA69F}" sibTransId="{62A4F8CC-AF7E-4E3B-978D-D3A6DEB41266}"/>
    <dgm:cxn modelId="{B528B212-5AED-4249-A3A7-A512CA5BD232}" type="presParOf" srcId="{186718B6-8B65-4054-987A-8E80E4E135D4}" destId="{AB855290-44BC-4153-A121-0611380B1C6B}" srcOrd="0" destOrd="0" presId="urn:microsoft.com/office/officeart/2005/8/layout/process5"/>
    <dgm:cxn modelId="{180DC4D4-AC8A-1144-A240-61BB6EE6CD8B}" type="presParOf" srcId="{186718B6-8B65-4054-987A-8E80E4E135D4}" destId="{583895E1-2799-4AC5-B3DB-3D769E2C679F}" srcOrd="1" destOrd="0" presId="urn:microsoft.com/office/officeart/2005/8/layout/process5"/>
    <dgm:cxn modelId="{3996FE20-6CB8-CF49-9FF4-05E0398813D8}" type="presParOf" srcId="{583895E1-2799-4AC5-B3DB-3D769E2C679F}" destId="{09F1E8C7-693A-44DF-8A2B-D37C167A1834}" srcOrd="0" destOrd="0" presId="urn:microsoft.com/office/officeart/2005/8/layout/process5"/>
    <dgm:cxn modelId="{246A91FC-01D8-7C43-8649-64C9427F25F5}" type="presParOf" srcId="{186718B6-8B65-4054-987A-8E80E4E135D4}" destId="{D9F2A292-B732-4B54-BE02-B02094642E11}" srcOrd="2" destOrd="0" presId="urn:microsoft.com/office/officeart/2005/8/layout/process5"/>
    <dgm:cxn modelId="{D95FE020-B5C3-0141-BE59-4F9EC758EA1C}" type="presParOf" srcId="{186718B6-8B65-4054-987A-8E80E4E135D4}" destId="{4FC2C612-7BE8-46E8-919C-5DF8A7C8DAE5}" srcOrd="3" destOrd="0" presId="urn:microsoft.com/office/officeart/2005/8/layout/process5"/>
    <dgm:cxn modelId="{8C437444-0CC3-B945-AEA2-BF7C71FBE7B5}" type="presParOf" srcId="{4FC2C612-7BE8-46E8-919C-5DF8A7C8DAE5}" destId="{E014228B-AF6C-428E-B33F-DC329C25C659}" srcOrd="0" destOrd="0" presId="urn:microsoft.com/office/officeart/2005/8/layout/process5"/>
    <dgm:cxn modelId="{700D944D-FDD6-1A41-AAFB-677CDC228B43}" type="presParOf" srcId="{186718B6-8B65-4054-987A-8E80E4E135D4}" destId="{E961CFC7-A024-4FD7-B68A-5BF21ACC0025}" srcOrd="4" destOrd="0" presId="urn:microsoft.com/office/officeart/2005/8/layout/process5"/>
    <dgm:cxn modelId="{A1060DCD-58B6-4445-9C71-68B79634B352}" type="presParOf" srcId="{186718B6-8B65-4054-987A-8E80E4E135D4}" destId="{33A33699-0918-401B-BA4B-60BD6B307F06}" srcOrd="5" destOrd="0" presId="urn:microsoft.com/office/officeart/2005/8/layout/process5"/>
    <dgm:cxn modelId="{74623E54-12A7-AE4C-A4E1-59FB39FE9ECD}" type="presParOf" srcId="{33A33699-0918-401B-BA4B-60BD6B307F06}" destId="{A359BE76-B50E-4BC8-91EF-7A2F51A50195}" srcOrd="0" destOrd="0" presId="urn:microsoft.com/office/officeart/2005/8/layout/process5"/>
    <dgm:cxn modelId="{E488458B-0F0B-DD4D-86F5-06D1FCBA4424}" type="presParOf" srcId="{186718B6-8B65-4054-987A-8E80E4E135D4}" destId="{7A667471-082C-442A-9E0A-28DB8D85A392}" srcOrd="6" destOrd="0" presId="urn:microsoft.com/office/officeart/2005/8/layout/process5"/>
    <dgm:cxn modelId="{E425451D-6069-CA4C-BEAD-903C0D231C1B}" type="presParOf" srcId="{186718B6-8B65-4054-987A-8E80E4E135D4}" destId="{C661BA03-2FDC-480A-8617-69F7E91893C3}" srcOrd="7" destOrd="0" presId="urn:microsoft.com/office/officeart/2005/8/layout/process5"/>
    <dgm:cxn modelId="{A7213002-A004-4647-B01E-E628A55312ED}" type="presParOf" srcId="{C661BA03-2FDC-480A-8617-69F7E91893C3}" destId="{6A7F6E00-2CA2-41EA-944B-BD8E60E93C31}" srcOrd="0" destOrd="0" presId="urn:microsoft.com/office/officeart/2005/8/layout/process5"/>
    <dgm:cxn modelId="{D2D5553C-7E3F-C140-8238-A5AAA959164E}" type="presParOf" srcId="{186718B6-8B65-4054-987A-8E80E4E135D4}" destId="{8FB95FD0-4209-43DD-9EBB-140AE84B446C}" srcOrd="8" destOrd="0" presId="urn:microsoft.com/office/officeart/2005/8/layout/process5"/>
    <dgm:cxn modelId="{B84C1CC5-4B10-434B-9C8A-7C55F126198A}" type="presParOf" srcId="{186718B6-8B65-4054-987A-8E80E4E135D4}" destId="{78FDA193-DD71-44CE-9C48-93DE65FC5943}" srcOrd="9" destOrd="0" presId="urn:microsoft.com/office/officeart/2005/8/layout/process5"/>
    <dgm:cxn modelId="{369F4A2A-C7F8-D848-8C25-DB77A6F4CA1A}" type="presParOf" srcId="{78FDA193-DD71-44CE-9C48-93DE65FC5943}" destId="{F0753873-EBEC-449B-AF62-04878FC3C991}" srcOrd="0" destOrd="0" presId="urn:microsoft.com/office/officeart/2005/8/layout/process5"/>
    <dgm:cxn modelId="{02D9A5CB-5D6C-9341-9DFE-EB2EBDC3CD1D}" type="presParOf" srcId="{186718B6-8B65-4054-987A-8E80E4E135D4}" destId="{DD723919-5EF9-4BB4-94BF-5932B2D34ACB}" srcOrd="10" destOrd="0" presId="urn:microsoft.com/office/officeart/2005/8/layout/process5"/>
    <dgm:cxn modelId="{738D5C1B-183F-D74D-806E-FA3F9C2F8F38}" type="presParOf" srcId="{186718B6-8B65-4054-987A-8E80E4E135D4}" destId="{6C106CB3-DC78-43DB-8A59-B333A1AE3A9D}" srcOrd="11" destOrd="0" presId="urn:microsoft.com/office/officeart/2005/8/layout/process5"/>
    <dgm:cxn modelId="{BC45A35E-E10D-3543-A065-CAA82A8728ED}" type="presParOf" srcId="{6C106CB3-DC78-43DB-8A59-B333A1AE3A9D}" destId="{95928297-8469-42E0-888C-7FD9658B7DD5}" srcOrd="0" destOrd="0" presId="urn:microsoft.com/office/officeart/2005/8/layout/process5"/>
    <dgm:cxn modelId="{7463EAC1-4EE3-9F40-B8AA-BB53C568E4B7}" type="presParOf" srcId="{186718B6-8B65-4054-987A-8E80E4E135D4}" destId="{E8367BB4-61AA-4F9B-B1AF-A7AD014981FA}" srcOrd="1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5986D7-86AA-8C47-9EAF-31B71DC7694D}" type="doc">
      <dgm:prSet loTypeId="urn:microsoft.com/office/officeart/2008/layout/VerticalCurvedList" loCatId="" qsTypeId="urn:microsoft.com/office/officeart/2005/8/quickstyle/simple1" qsCatId="simple" csTypeId="urn:microsoft.com/office/officeart/2005/8/colors/colorful2" csCatId="colorful" phldr="1"/>
      <dgm:spPr/>
      <dgm:t>
        <a:bodyPr/>
        <a:lstStyle/>
        <a:p>
          <a:endParaRPr lang="en-US"/>
        </a:p>
      </dgm:t>
    </dgm:pt>
    <dgm:pt modelId="{B173875F-9731-394B-9D76-030D2D986BDC}">
      <dgm:prSet phldrT="[Text]" custT="1"/>
      <dgm:spPr/>
      <dgm:t>
        <a:bodyPr/>
        <a:lstStyle/>
        <a:p>
          <a:r>
            <a:rPr lang="en-US" sz="1600" b="0" dirty="0">
              <a:solidFill>
                <a:schemeClr val="tx1"/>
              </a:solidFill>
              <a:latin typeface="+mn-lt"/>
            </a:rPr>
            <a:t>ADH</a:t>
          </a:r>
        </a:p>
      </dgm:t>
    </dgm:pt>
    <dgm:pt modelId="{94151FC0-ADE4-4C4B-BD53-23813FF3E55F}" type="parTrans" cxnId="{F023E9A9-6426-9540-89D4-6DE89ACB0540}">
      <dgm:prSet/>
      <dgm:spPr/>
      <dgm:t>
        <a:bodyPr/>
        <a:lstStyle/>
        <a:p>
          <a:endParaRPr lang="en-US" sz="1600" b="0">
            <a:solidFill>
              <a:schemeClr val="tx1"/>
            </a:solidFill>
            <a:latin typeface="+mn-lt"/>
          </a:endParaRPr>
        </a:p>
      </dgm:t>
    </dgm:pt>
    <dgm:pt modelId="{65C7BB4E-5C02-D141-8A34-7655A4CEE9C5}" type="sibTrans" cxnId="{F023E9A9-6426-9540-89D4-6DE89ACB0540}">
      <dgm:prSet/>
      <dgm:spPr/>
      <dgm:t>
        <a:bodyPr/>
        <a:lstStyle/>
        <a:p>
          <a:endParaRPr lang="en-US" sz="1600" b="0">
            <a:solidFill>
              <a:schemeClr val="tx1"/>
            </a:solidFill>
            <a:latin typeface="+mn-lt"/>
          </a:endParaRPr>
        </a:p>
      </dgm:t>
    </dgm:pt>
    <dgm:pt modelId="{1033B276-C380-5C4A-BA95-5B64F3D921DE}">
      <dgm:prSet phldrT="[Text]" custT="1"/>
      <dgm:spPr/>
      <dgm:t>
        <a:bodyPr/>
        <a:lstStyle/>
        <a:p>
          <a:r>
            <a:rPr lang="en-US" sz="1600" b="0" dirty="0">
              <a:solidFill>
                <a:schemeClr val="tx1"/>
              </a:solidFill>
              <a:latin typeface="+mn-lt"/>
            </a:rPr>
            <a:t>Loop of Henle length</a:t>
          </a:r>
        </a:p>
      </dgm:t>
    </dgm:pt>
    <dgm:pt modelId="{56BE74EE-E069-F344-B763-68334CA8B424}" type="parTrans" cxnId="{29289E95-2ECB-E74B-B6A3-C88F6D03BA9C}">
      <dgm:prSet/>
      <dgm:spPr/>
      <dgm:t>
        <a:bodyPr/>
        <a:lstStyle/>
        <a:p>
          <a:endParaRPr lang="en-US" sz="1600" b="0">
            <a:solidFill>
              <a:schemeClr val="tx1"/>
            </a:solidFill>
            <a:latin typeface="+mn-lt"/>
          </a:endParaRPr>
        </a:p>
      </dgm:t>
    </dgm:pt>
    <dgm:pt modelId="{09A28F81-CF12-4148-8115-21BF230B6BE2}" type="sibTrans" cxnId="{29289E95-2ECB-E74B-B6A3-C88F6D03BA9C}">
      <dgm:prSet/>
      <dgm:spPr/>
      <dgm:t>
        <a:bodyPr/>
        <a:lstStyle/>
        <a:p>
          <a:endParaRPr lang="en-US" sz="1600" b="0">
            <a:solidFill>
              <a:schemeClr val="tx1"/>
            </a:solidFill>
            <a:latin typeface="+mn-lt"/>
          </a:endParaRPr>
        </a:p>
      </dgm:t>
    </dgm:pt>
    <dgm:pt modelId="{C2E139D3-8FB4-A14D-8549-53131E029AAA}">
      <dgm:prSet phldrT="[Text]" custT="1"/>
      <dgm:spPr/>
      <dgm:t>
        <a:bodyPr/>
        <a:lstStyle/>
        <a:p>
          <a:pPr rtl="1"/>
          <a:r>
            <a:rPr lang="en-US" altLang="en-US" sz="1600" b="0" dirty="0">
              <a:solidFill>
                <a:schemeClr val="tx1"/>
              </a:solidFill>
              <a:latin typeface="+mn-lt"/>
            </a:rPr>
            <a:t>Delivery of salt to </a:t>
          </a:r>
          <a:r>
            <a:rPr lang="en-US" sz="1600" b="0" dirty="0">
              <a:solidFill>
                <a:schemeClr val="tx1"/>
              </a:solidFill>
              <a:latin typeface="+mn-lt"/>
            </a:rPr>
            <a:t>Ascending Loop of Henle</a:t>
          </a:r>
        </a:p>
      </dgm:t>
    </dgm:pt>
    <dgm:pt modelId="{E95769BC-C1F3-D342-8AF8-91685D29B021}" type="parTrans" cxnId="{ABFC7507-E0E8-9040-970A-3BCF8230DB72}">
      <dgm:prSet/>
      <dgm:spPr/>
      <dgm:t>
        <a:bodyPr/>
        <a:lstStyle/>
        <a:p>
          <a:endParaRPr lang="en-US" sz="1600" b="0">
            <a:solidFill>
              <a:schemeClr val="tx1"/>
            </a:solidFill>
            <a:latin typeface="+mn-lt"/>
          </a:endParaRPr>
        </a:p>
      </dgm:t>
    </dgm:pt>
    <dgm:pt modelId="{5F667EF6-AD4F-F34C-AFF6-2F5953B1E54F}" type="sibTrans" cxnId="{ABFC7507-E0E8-9040-970A-3BCF8230DB72}">
      <dgm:prSet/>
      <dgm:spPr/>
      <dgm:t>
        <a:bodyPr/>
        <a:lstStyle/>
        <a:p>
          <a:pPr rtl="0"/>
          <a:endParaRPr lang="en-US" sz="1600" b="0">
            <a:solidFill>
              <a:schemeClr val="tx1"/>
            </a:solidFill>
            <a:latin typeface="+mn-lt"/>
          </a:endParaRPr>
        </a:p>
      </dgm:t>
    </dgm:pt>
    <dgm:pt modelId="{901A3B70-12A5-5A4F-A490-7C920D5C3D6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1600" b="0" dirty="0">
              <a:solidFill>
                <a:schemeClr val="tx1"/>
              </a:solidFill>
              <a:latin typeface="+mn-lt"/>
            </a:rPr>
            <a:t>Reabsorption of salt out of ALH</a:t>
          </a:r>
          <a:endParaRPr lang="en-US" sz="1600" b="0" dirty="0">
            <a:solidFill>
              <a:schemeClr val="tx1"/>
            </a:solidFill>
            <a:latin typeface="+mn-lt"/>
          </a:endParaRPr>
        </a:p>
      </dgm:t>
    </dgm:pt>
    <dgm:pt modelId="{2D34C470-9F2A-D448-8D80-0529903735CC}" type="parTrans" cxnId="{B65E6151-481B-7949-8541-3FA59673F3F3}">
      <dgm:prSet/>
      <dgm:spPr/>
      <dgm:t>
        <a:bodyPr/>
        <a:lstStyle/>
        <a:p>
          <a:endParaRPr lang="en-US" sz="1600" b="0">
            <a:solidFill>
              <a:schemeClr val="tx1"/>
            </a:solidFill>
            <a:latin typeface="+mn-lt"/>
          </a:endParaRPr>
        </a:p>
      </dgm:t>
    </dgm:pt>
    <dgm:pt modelId="{382B5185-8CB8-264A-B39D-7FF6BDB6294D}" type="sibTrans" cxnId="{B65E6151-481B-7949-8541-3FA59673F3F3}">
      <dgm:prSet/>
      <dgm:spPr/>
      <dgm:t>
        <a:bodyPr/>
        <a:lstStyle/>
        <a:p>
          <a:endParaRPr lang="en-US" sz="1600" b="0">
            <a:solidFill>
              <a:schemeClr val="tx1"/>
            </a:solidFill>
            <a:latin typeface="+mn-lt"/>
          </a:endParaRPr>
        </a:p>
      </dgm:t>
    </dgm:pt>
    <dgm:pt modelId="{7AA82CE1-AFCE-E04D-B562-475593B9DA0D}">
      <dgm:prSet custT="1"/>
      <dgm:spPr/>
      <dgm:t>
        <a:bodyPr/>
        <a:lstStyle/>
        <a:p>
          <a:r>
            <a:rPr lang="en-US" sz="1600" b="0" dirty="0">
              <a:solidFill>
                <a:schemeClr val="tx1"/>
              </a:solidFill>
              <a:latin typeface="+mn-lt"/>
            </a:rPr>
            <a:t>Urea.</a:t>
          </a:r>
        </a:p>
      </dgm:t>
    </dgm:pt>
    <dgm:pt modelId="{470900E1-B27E-3043-B34B-D259C97ED96B}" type="parTrans" cxnId="{A96BC754-D572-5346-B7E4-57757BEEC683}">
      <dgm:prSet/>
      <dgm:spPr/>
      <dgm:t>
        <a:bodyPr/>
        <a:lstStyle/>
        <a:p>
          <a:endParaRPr lang="en-US" sz="1600" b="0">
            <a:solidFill>
              <a:schemeClr val="tx1"/>
            </a:solidFill>
            <a:latin typeface="+mn-lt"/>
          </a:endParaRPr>
        </a:p>
      </dgm:t>
    </dgm:pt>
    <dgm:pt modelId="{E76798AF-922E-2F47-B0A2-7D97085FCD83}" type="sibTrans" cxnId="{A96BC754-D572-5346-B7E4-57757BEEC683}">
      <dgm:prSet/>
      <dgm:spPr/>
      <dgm:t>
        <a:bodyPr/>
        <a:lstStyle/>
        <a:p>
          <a:endParaRPr lang="en-US" sz="1600" b="0">
            <a:solidFill>
              <a:schemeClr val="tx1"/>
            </a:solidFill>
            <a:latin typeface="+mn-lt"/>
          </a:endParaRPr>
        </a:p>
      </dgm:t>
    </dgm:pt>
    <dgm:pt modelId="{154314BA-FEFD-BE49-8D93-658015FB21B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1600" b="0" dirty="0">
              <a:solidFill>
                <a:schemeClr val="tx1"/>
              </a:solidFill>
              <a:latin typeface="+mn-lt"/>
            </a:rPr>
            <a:t>Delivery of fluid to medullary CT and CD.</a:t>
          </a:r>
          <a:endParaRPr lang="en-US" sz="1600" b="0" dirty="0">
            <a:solidFill>
              <a:schemeClr val="tx1"/>
            </a:solidFill>
            <a:latin typeface="+mn-lt"/>
          </a:endParaRPr>
        </a:p>
      </dgm:t>
    </dgm:pt>
    <dgm:pt modelId="{9C0ADCE5-27A4-4645-A7B1-6492F4CD3914}" type="parTrans" cxnId="{0294C26A-00F4-E248-B127-2314A7B52604}">
      <dgm:prSet/>
      <dgm:spPr/>
      <dgm:t>
        <a:bodyPr/>
        <a:lstStyle/>
        <a:p>
          <a:endParaRPr lang="en-US" sz="1600" b="0">
            <a:solidFill>
              <a:schemeClr val="tx1"/>
            </a:solidFill>
            <a:latin typeface="+mn-lt"/>
          </a:endParaRPr>
        </a:p>
      </dgm:t>
    </dgm:pt>
    <dgm:pt modelId="{AF8ADD25-1C69-DF4C-8260-173F4A61057B}" type="sibTrans" cxnId="{0294C26A-00F4-E248-B127-2314A7B52604}">
      <dgm:prSet/>
      <dgm:spPr/>
      <dgm:t>
        <a:bodyPr/>
        <a:lstStyle/>
        <a:p>
          <a:endParaRPr lang="en-US" sz="1600" b="0">
            <a:solidFill>
              <a:schemeClr val="tx1"/>
            </a:solidFill>
            <a:latin typeface="+mn-lt"/>
          </a:endParaRPr>
        </a:p>
      </dgm:t>
    </dgm:pt>
    <dgm:pt modelId="{144CCCE3-FEBF-E64E-A834-497665CF61B7}">
      <dgm:prSet custT="1"/>
      <dgm:spPr/>
      <dgm:t>
        <a:bodyPr/>
        <a:lstStyle/>
        <a:p>
          <a:r>
            <a:rPr lang="en-US" sz="1600" b="0" dirty="0">
              <a:solidFill>
                <a:schemeClr val="tx1"/>
              </a:solidFill>
              <a:latin typeface="+mn-lt"/>
            </a:rPr>
            <a:t>Medullary blood flow.</a:t>
          </a:r>
        </a:p>
      </dgm:t>
    </dgm:pt>
    <dgm:pt modelId="{3E8F3734-F204-4449-8A56-2195AD983955}" type="parTrans" cxnId="{7FD61D99-208A-1847-80DD-3C333788AAED}">
      <dgm:prSet/>
      <dgm:spPr/>
      <dgm:t>
        <a:bodyPr/>
        <a:lstStyle/>
        <a:p>
          <a:endParaRPr lang="en-US" sz="1600" b="0">
            <a:solidFill>
              <a:schemeClr val="tx1"/>
            </a:solidFill>
            <a:latin typeface="+mn-lt"/>
          </a:endParaRPr>
        </a:p>
      </dgm:t>
    </dgm:pt>
    <dgm:pt modelId="{DCB941DD-4E93-D244-9577-011CD5A1140F}" type="sibTrans" cxnId="{7FD61D99-208A-1847-80DD-3C333788AAED}">
      <dgm:prSet/>
      <dgm:spPr/>
      <dgm:t>
        <a:bodyPr/>
        <a:lstStyle/>
        <a:p>
          <a:endParaRPr lang="en-US" sz="1600" b="0">
            <a:solidFill>
              <a:schemeClr val="tx1"/>
            </a:solidFill>
            <a:latin typeface="+mn-lt"/>
          </a:endParaRPr>
        </a:p>
      </dgm:t>
    </dgm:pt>
    <dgm:pt modelId="{489C014F-CD95-2B49-BFA5-2A9B82D11679}" type="pres">
      <dgm:prSet presAssocID="{B85986D7-86AA-8C47-9EAF-31B71DC7694D}" presName="Name0" presStyleCnt="0">
        <dgm:presLayoutVars>
          <dgm:chMax val="7"/>
          <dgm:chPref val="7"/>
          <dgm:dir/>
        </dgm:presLayoutVars>
      </dgm:prSet>
      <dgm:spPr/>
    </dgm:pt>
    <dgm:pt modelId="{1436913E-6FDA-4D41-A997-0A60B5A4E1C0}" type="pres">
      <dgm:prSet presAssocID="{B85986D7-86AA-8C47-9EAF-31B71DC7694D}" presName="Name1" presStyleCnt="0"/>
      <dgm:spPr/>
    </dgm:pt>
    <dgm:pt modelId="{4F7A82B7-9230-BD42-9FDA-2F9C670261A7}" type="pres">
      <dgm:prSet presAssocID="{B85986D7-86AA-8C47-9EAF-31B71DC7694D}" presName="cycle" presStyleCnt="0"/>
      <dgm:spPr/>
    </dgm:pt>
    <dgm:pt modelId="{4E996DC0-50A4-2644-841A-204CDF8C4CAB}" type="pres">
      <dgm:prSet presAssocID="{B85986D7-86AA-8C47-9EAF-31B71DC7694D}" presName="srcNode" presStyleLbl="node1" presStyleIdx="0" presStyleCnt="7"/>
      <dgm:spPr/>
    </dgm:pt>
    <dgm:pt modelId="{F98F6816-239F-EC4D-B8F3-E61CD80279D5}" type="pres">
      <dgm:prSet presAssocID="{B85986D7-86AA-8C47-9EAF-31B71DC7694D}" presName="conn" presStyleLbl="parChTrans1D2" presStyleIdx="0" presStyleCnt="1"/>
      <dgm:spPr/>
    </dgm:pt>
    <dgm:pt modelId="{7D91AE42-4CCC-0E45-A8C5-943B02EC0BB3}" type="pres">
      <dgm:prSet presAssocID="{B85986D7-86AA-8C47-9EAF-31B71DC7694D}" presName="extraNode" presStyleLbl="node1" presStyleIdx="0" presStyleCnt="7"/>
      <dgm:spPr/>
    </dgm:pt>
    <dgm:pt modelId="{8D9C36F6-8EC9-6140-9252-6B01AEDEE277}" type="pres">
      <dgm:prSet presAssocID="{B85986D7-86AA-8C47-9EAF-31B71DC7694D}" presName="dstNode" presStyleLbl="node1" presStyleIdx="0" presStyleCnt="7"/>
      <dgm:spPr/>
    </dgm:pt>
    <dgm:pt modelId="{1476B25B-07BA-6A4B-BF90-DF9EFADB190B}" type="pres">
      <dgm:prSet presAssocID="{B173875F-9731-394B-9D76-030D2D986BDC}" presName="text_1" presStyleLbl="node1" presStyleIdx="0" presStyleCnt="7" custScaleX="20336" custLinFactNeighborX="-39291" custLinFactNeighborY="-6316">
        <dgm:presLayoutVars>
          <dgm:bulletEnabled val="1"/>
        </dgm:presLayoutVars>
      </dgm:prSet>
      <dgm:spPr/>
    </dgm:pt>
    <dgm:pt modelId="{05083A09-700E-D244-B147-C8AF7F2F334F}" type="pres">
      <dgm:prSet presAssocID="{B173875F-9731-394B-9D76-030D2D986BDC}" presName="accent_1" presStyleCnt="0"/>
      <dgm:spPr/>
    </dgm:pt>
    <dgm:pt modelId="{A502E9B1-07C9-8C4C-BEB2-5120AF009C57}" type="pres">
      <dgm:prSet presAssocID="{B173875F-9731-394B-9D76-030D2D986BDC}" presName="accentRepeatNode" presStyleLbl="solidFgAcc1" presStyleIdx="0" presStyleCnt="7"/>
      <dgm:spPr/>
    </dgm:pt>
    <dgm:pt modelId="{2DD4D422-3EEA-124C-8D29-87611C49C3F5}" type="pres">
      <dgm:prSet presAssocID="{1033B276-C380-5C4A-BA95-5B64F3D921DE}" presName="text_2" presStyleLbl="node1" presStyleIdx="1" presStyleCnt="7" custScaleX="53670" custLinFactNeighborX="-21986" custLinFactNeighborY="334">
        <dgm:presLayoutVars>
          <dgm:bulletEnabled val="1"/>
        </dgm:presLayoutVars>
      </dgm:prSet>
      <dgm:spPr/>
    </dgm:pt>
    <dgm:pt modelId="{EA070668-61F9-9143-B4D4-1045664BE878}" type="pres">
      <dgm:prSet presAssocID="{1033B276-C380-5C4A-BA95-5B64F3D921DE}" presName="accent_2" presStyleCnt="0"/>
      <dgm:spPr/>
    </dgm:pt>
    <dgm:pt modelId="{6E418695-B645-A64E-B948-B84401FE5287}" type="pres">
      <dgm:prSet presAssocID="{1033B276-C380-5C4A-BA95-5B64F3D921DE}" presName="accentRepeatNode" presStyleLbl="solidFgAcc1" presStyleIdx="1" presStyleCnt="7"/>
      <dgm:spPr/>
    </dgm:pt>
    <dgm:pt modelId="{DD6D0DA6-C7B3-0145-8392-1E8B4C729639}" type="pres">
      <dgm:prSet presAssocID="{C2E139D3-8FB4-A14D-8549-53131E029AAA}" presName="text_3" presStyleLbl="node1" presStyleIdx="2" presStyleCnt="7">
        <dgm:presLayoutVars>
          <dgm:bulletEnabled val="1"/>
        </dgm:presLayoutVars>
      </dgm:prSet>
      <dgm:spPr/>
    </dgm:pt>
    <dgm:pt modelId="{3AC94AA3-53E8-9C4C-9B5A-ED145000D6B0}" type="pres">
      <dgm:prSet presAssocID="{C2E139D3-8FB4-A14D-8549-53131E029AAA}" presName="accent_3" presStyleCnt="0"/>
      <dgm:spPr/>
    </dgm:pt>
    <dgm:pt modelId="{536F8BBE-347F-3642-9F9A-55ECCD4DB4AB}" type="pres">
      <dgm:prSet presAssocID="{C2E139D3-8FB4-A14D-8549-53131E029AAA}" presName="accentRepeatNode" presStyleLbl="solidFgAcc1" presStyleIdx="2" presStyleCnt="7"/>
      <dgm:spPr/>
    </dgm:pt>
    <dgm:pt modelId="{129B2F85-7967-4F48-9EBE-FBEA9093CFF1}" type="pres">
      <dgm:prSet presAssocID="{901A3B70-12A5-5A4F-A490-7C920D5C3D6C}" presName="text_4" presStyleLbl="node1" presStyleIdx="3" presStyleCnt="7" custScaleX="78546" custLinFactNeighborX="-8823" custLinFactNeighborY="1228">
        <dgm:presLayoutVars>
          <dgm:bulletEnabled val="1"/>
        </dgm:presLayoutVars>
      </dgm:prSet>
      <dgm:spPr/>
    </dgm:pt>
    <dgm:pt modelId="{9257228B-419A-2441-9CEA-69F85DA26759}" type="pres">
      <dgm:prSet presAssocID="{901A3B70-12A5-5A4F-A490-7C920D5C3D6C}" presName="accent_4" presStyleCnt="0"/>
      <dgm:spPr/>
    </dgm:pt>
    <dgm:pt modelId="{D87C26EB-E0E7-A747-B901-C4BB05D5CB28}" type="pres">
      <dgm:prSet presAssocID="{901A3B70-12A5-5A4F-A490-7C920D5C3D6C}" presName="accentRepeatNode" presStyleLbl="solidFgAcc1" presStyleIdx="3" presStyleCnt="7"/>
      <dgm:spPr/>
    </dgm:pt>
    <dgm:pt modelId="{BC28A254-5823-7C4D-90ED-F1F97C442BD5}" type="pres">
      <dgm:prSet presAssocID="{154314BA-FEFD-BE49-8D93-658015FB21B7}" presName="text_5" presStyleLbl="node1" presStyleIdx="4" presStyleCnt="7">
        <dgm:presLayoutVars>
          <dgm:bulletEnabled val="1"/>
        </dgm:presLayoutVars>
      </dgm:prSet>
      <dgm:spPr/>
    </dgm:pt>
    <dgm:pt modelId="{264FAA3E-8E3E-3143-9914-2CB88E9C062E}" type="pres">
      <dgm:prSet presAssocID="{154314BA-FEFD-BE49-8D93-658015FB21B7}" presName="accent_5" presStyleCnt="0"/>
      <dgm:spPr/>
    </dgm:pt>
    <dgm:pt modelId="{35C0C6DA-F409-3F43-B32A-4AAD4204A472}" type="pres">
      <dgm:prSet presAssocID="{154314BA-FEFD-BE49-8D93-658015FB21B7}" presName="accentRepeatNode" presStyleLbl="solidFgAcc1" presStyleIdx="4" presStyleCnt="7"/>
      <dgm:spPr/>
    </dgm:pt>
    <dgm:pt modelId="{95E38FE1-CB97-684D-9CFB-78204EA6D9F6}" type="pres">
      <dgm:prSet presAssocID="{144CCCE3-FEBF-E64E-A834-497665CF61B7}" presName="text_6" presStyleLbl="node1" presStyleIdx="5" presStyleCnt="7" custScaleX="56960" custLinFactNeighborX="-20341" custLinFactNeighborY="4630">
        <dgm:presLayoutVars>
          <dgm:bulletEnabled val="1"/>
        </dgm:presLayoutVars>
      </dgm:prSet>
      <dgm:spPr/>
    </dgm:pt>
    <dgm:pt modelId="{2181CB38-FDA0-714C-A65D-A0019B9746F8}" type="pres">
      <dgm:prSet presAssocID="{144CCCE3-FEBF-E64E-A834-497665CF61B7}" presName="accent_6" presStyleCnt="0"/>
      <dgm:spPr/>
    </dgm:pt>
    <dgm:pt modelId="{AEF479CD-58DC-AE4D-A2E0-E258ADF6D63B}" type="pres">
      <dgm:prSet presAssocID="{144CCCE3-FEBF-E64E-A834-497665CF61B7}" presName="accentRepeatNode" presStyleLbl="solidFgAcc1" presStyleIdx="5" presStyleCnt="7"/>
      <dgm:spPr/>
    </dgm:pt>
    <dgm:pt modelId="{0CF2467F-D2A1-1145-8BAE-27D6B583792C}" type="pres">
      <dgm:prSet presAssocID="{7AA82CE1-AFCE-E04D-B562-475593B9DA0D}" presName="text_7" presStyleLbl="node1" presStyleIdx="6" presStyleCnt="7" custScaleX="27504" custLinFactNeighborX="-37212" custLinFactNeighborY="12739">
        <dgm:presLayoutVars>
          <dgm:bulletEnabled val="1"/>
        </dgm:presLayoutVars>
      </dgm:prSet>
      <dgm:spPr/>
    </dgm:pt>
    <dgm:pt modelId="{CAEBED87-7769-894A-BB72-A09A447BB8E4}" type="pres">
      <dgm:prSet presAssocID="{7AA82CE1-AFCE-E04D-B562-475593B9DA0D}" presName="accent_7" presStyleCnt="0"/>
      <dgm:spPr/>
    </dgm:pt>
    <dgm:pt modelId="{861C7AE1-C483-9440-830A-CEABD9154260}" type="pres">
      <dgm:prSet presAssocID="{7AA82CE1-AFCE-E04D-B562-475593B9DA0D}" presName="accentRepeatNode" presStyleLbl="solidFgAcc1" presStyleIdx="6" presStyleCnt="7"/>
      <dgm:spPr/>
    </dgm:pt>
  </dgm:ptLst>
  <dgm:cxnLst>
    <dgm:cxn modelId="{ABFC7507-E0E8-9040-970A-3BCF8230DB72}" srcId="{B85986D7-86AA-8C47-9EAF-31B71DC7694D}" destId="{C2E139D3-8FB4-A14D-8549-53131E029AAA}" srcOrd="2" destOrd="0" parTransId="{E95769BC-C1F3-D342-8AF8-91685D29B021}" sibTransId="{5F667EF6-AD4F-F34C-AFF6-2F5953B1E54F}"/>
    <dgm:cxn modelId="{0D9FD70D-66F2-DD44-8258-CA804C7A952A}" type="presOf" srcId="{C2E139D3-8FB4-A14D-8549-53131E029AAA}" destId="{DD6D0DA6-C7B3-0145-8392-1E8B4C729639}" srcOrd="0" destOrd="0" presId="urn:microsoft.com/office/officeart/2008/layout/VerticalCurvedList"/>
    <dgm:cxn modelId="{DE05B731-7B93-F743-8B11-44F63ADDF429}" type="presOf" srcId="{7AA82CE1-AFCE-E04D-B562-475593B9DA0D}" destId="{0CF2467F-D2A1-1145-8BAE-27D6B583792C}" srcOrd="0" destOrd="0" presId="urn:microsoft.com/office/officeart/2008/layout/VerticalCurvedList"/>
    <dgm:cxn modelId="{438A413C-5EFF-E64A-AB08-E29763951348}" type="presOf" srcId="{154314BA-FEFD-BE49-8D93-658015FB21B7}" destId="{BC28A254-5823-7C4D-90ED-F1F97C442BD5}" srcOrd="0" destOrd="0" presId="urn:microsoft.com/office/officeart/2008/layout/VerticalCurvedList"/>
    <dgm:cxn modelId="{38735565-EB55-4D44-B8E1-F74089B9DAD0}" type="presOf" srcId="{1033B276-C380-5C4A-BA95-5B64F3D921DE}" destId="{2DD4D422-3EEA-124C-8D29-87611C49C3F5}" srcOrd="0" destOrd="0" presId="urn:microsoft.com/office/officeart/2008/layout/VerticalCurvedList"/>
    <dgm:cxn modelId="{0294C26A-00F4-E248-B127-2314A7B52604}" srcId="{B85986D7-86AA-8C47-9EAF-31B71DC7694D}" destId="{154314BA-FEFD-BE49-8D93-658015FB21B7}" srcOrd="4" destOrd="0" parTransId="{9C0ADCE5-27A4-4645-A7B1-6492F4CD3914}" sibTransId="{AF8ADD25-1C69-DF4C-8260-173F4A61057B}"/>
    <dgm:cxn modelId="{79B00F6E-AE58-594A-9304-36A588EEB2DA}" type="presOf" srcId="{144CCCE3-FEBF-E64E-A834-497665CF61B7}" destId="{95E38FE1-CB97-684D-9CFB-78204EA6D9F6}" srcOrd="0" destOrd="0" presId="urn:microsoft.com/office/officeart/2008/layout/VerticalCurvedList"/>
    <dgm:cxn modelId="{B65E6151-481B-7949-8541-3FA59673F3F3}" srcId="{B85986D7-86AA-8C47-9EAF-31B71DC7694D}" destId="{901A3B70-12A5-5A4F-A490-7C920D5C3D6C}" srcOrd="3" destOrd="0" parTransId="{2D34C470-9F2A-D448-8D80-0529903735CC}" sibTransId="{382B5185-8CB8-264A-B39D-7FF6BDB6294D}"/>
    <dgm:cxn modelId="{A96BC754-D572-5346-B7E4-57757BEEC683}" srcId="{B85986D7-86AA-8C47-9EAF-31B71DC7694D}" destId="{7AA82CE1-AFCE-E04D-B562-475593B9DA0D}" srcOrd="6" destOrd="0" parTransId="{470900E1-B27E-3043-B34B-D259C97ED96B}" sibTransId="{E76798AF-922E-2F47-B0A2-7D97085FCD83}"/>
    <dgm:cxn modelId="{29289E95-2ECB-E74B-B6A3-C88F6D03BA9C}" srcId="{B85986D7-86AA-8C47-9EAF-31B71DC7694D}" destId="{1033B276-C380-5C4A-BA95-5B64F3D921DE}" srcOrd="1" destOrd="0" parTransId="{56BE74EE-E069-F344-B763-68334CA8B424}" sibTransId="{09A28F81-CF12-4148-8115-21BF230B6BE2}"/>
    <dgm:cxn modelId="{7FD61D99-208A-1847-80DD-3C333788AAED}" srcId="{B85986D7-86AA-8C47-9EAF-31B71DC7694D}" destId="{144CCCE3-FEBF-E64E-A834-497665CF61B7}" srcOrd="5" destOrd="0" parTransId="{3E8F3734-F204-4449-8A56-2195AD983955}" sibTransId="{DCB941DD-4E93-D244-9577-011CD5A1140F}"/>
    <dgm:cxn modelId="{765780A9-AD99-794D-A80F-0B0E5D1F4218}" type="presOf" srcId="{B173875F-9731-394B-9D76-030D2D986BDC}" destId="{1476B25B-07BA-6A4B-BF90-DF9EFADB190B}" srcOrd="0" destOrd="0" presId="urn:microsoft.com/office/officeart/2008/layout/VerticalCurvedList"/>
    <dgm:cxn modelId="{F023E9A9-6426-9540-89D4-6DE89ACB0540}" srcId="{B85986D7-86AA-8C47-9EAF-31B71DC7694D}" destId="{B173875F-9731-394B-9D76-030D2D986BDC}" srcOrd="0" destOrd="0" parTransId="{94151FC0-ADE4-4C4B-BD53-23813FF3E55F}" sibTransId="{65C7BB4E-5C02-D141-8A34-7655A4CEE9C5}"/>
    <dgm:cxn modelId="{AFBF55B8-90D8-D745-8B7A-2E291F7FB8DA}" type="presOf" srcId="{B85986D7-86AA-8C47-9EAF-31B71DC7694D}" destId="{489C014F-CD95-2B49-BFA5-2A9B82D11679}" srcOrd="0" destOrd="0" presId="urn:microsoft.com/office/officeart/2008/layout/VerticalCurvedList"/>
    <dgm:cxn modelId="{AD23EABB-90D1-2E41-BACB-79FF84EF5CC3}" type="presOf" srcId="{65C7BB4E-5C02-D141-8A34-7655A4CEE9C5}" destId="{F98F6816-239F-EC4D-B8F3-E61CD80279D5}" srcOrd="0" destOrd="0" presId="urn:microsoft.com/office/officeart/2008/layout/VerticalCurvedList"/>
    <dgm:cxn modelId="{0308F2DB-5A64-3B4F-ABCE-9678863FBCC7}" type="presOf" srcId="{901A3B70-12A5-5A4F-A490-7C920D5C3D6C}" destId="{129B2F85-7967-4F48-9EBE-FBEA9093CFF1}" srcOrd="0" destOrd="0" presId="urn:microsoft.com/office/officeart/2008/layout/VerticalCurvedList"/>
    <dgm:cxn modelId="{B47C8892-DEDE-CD41-8808-AF9A9B4BDB8C}" type="presParOf" srcId="{489C014F-CD95-2B49-BFA5-2A9B82D11679}" destId="{1436913E-6FDA-4D41-A997-0A60B5A4E1C0}" srcOrd="0" destOrd="0" presId="urn:microsoft.com/office/officeart/2008/layout/VerticalCurvedList"/>
    <dgm:cxn modelId="{8B3440FE-82C2-4A46-A787-9DEE8C3A30F8}" type="presParOf" srcId="{1436913E-6FDA-4D41-A997-0A60B5A4E1C0}" destId="{4F7A82B7-9230-BD42-9FDA-2F9C670261A7}" srcOrd="0" destOrd="0" presId="urn:microsoft.com/office/officeart/2008/layout/VerticalCurvedList"/>
    <dgm:cxn modelId="{747328D6-51DA-2B49-99F3-7BCE639EF56E}" type="presParOf" srcId="{4F7A82B7-9230-BD42-9FDA-2F9C670261A7}" destId="{4E996DC0-50A4-2644-841A-204CDF8C4CAB}" srcOrd="0" destOrd="0" presId="urn:microsoft.com/office/officeart/2008/layout/VerticalCurvedList"/>
    <dgm:cxn modelId="{549C2FE1-EAC5-AA4B-B24C-D5CB08BC7E2E}" type="presParOf" srcId="{4F7A82B7-9230-BD42-9FDA-2F9C670261A7}" destId="{F98F6816-239F-EC4D-B8F3-E61CD80279D5}" srcOrd="1" destOrd="0" presId="urn:microsoft.com/office/officeart/2008/layout/VerticalCurvedList"/>
    <dgm:cxn modelId="{A4C644E3-7033-F143-94FA-01FD4FD5CA10}" type="presParOf" srcId="{4F7A82B7-9230-BD42-9FDA-2F9C670261A7}" destId="{7D91AE42-4CCC-0E45-A8C5-943B02EC0BB3}" srcOrd="2" destOrd="0" presId="urn:microsoft.com/office/officeart/2008/layout/VerticalCurvedList"/>
    <dgm:cxn modelId="{EFF40F13-6A47-3D43-9C20-C76A7EB42E30}" type="presParOf" srcId="{4F7A82B7-9230-BD42-9FDA-2F9C670261A7}" destId="{8D9C36F6-8EC9-6140-9252-6B01AEDEE277}" srcOrd="3" destOrd="0" presId="urn:microsoft.com/office/officeart/2008/layout/VerticalCurvedList"/>
    <dgm:cxn modelId="{59179163-FFD4-9740-84EC-8282408E0469}" type="presParOf" srcId="{1436913E-6FDA-4D41-A997-0A60B5A4E1C0}" destId="{1476B25B-07BA-6A4B-BF90-DF9EFADB190B}" srcOrd="1" destOrd="0" presId="urn:microsoft.com/office/officeart/2008/layout/VerticalCurvedList"/>
    <dgm:cxn modelId="{9F9D674F-4D88-B743-8482-3B3822DFF87D}" type="presParOf" srcId="{1436913E-6FDA-4D41-A997-0A60B5A4E1C0}" destId="{05083A09-700E-D244-B147-C8AF7F2F334F}" srcOrd="2" destOrd="0" presId="urn:microsoft.com/office/officeart/2008/layout/VerticalCurvedList"/>
    <dgm:cxn modelId="{F775876F-95AE-B648-8630-14B16D43FE4A}" type="presParOf" srcId="{05083A09-700E-D244-B147-C8AF7F2F334F}" destId="{A502E9B1-07C9-8C4C-BEB2-5120AF009C57}" srcOrd="0" destOrd="0" presId="urn:microsoft.com/office/officeart/2008/layout/VerticalCurvedList"/>
    <dgm:cxn modelId="{8F3414AC-7632-B747-9EE7-231CE10413FD}" type="presParOf" srcId="{1436913E-6FDA-4D41-A997-0A60B5A4E1C0}" destId="{2DD4D422-3EEA-124C-8D29-87611C49C3F5}" srcOrd="3" destOrd="0" presId="urn:microsoft.com/office/officeart/2008/layout/VerticalCurvedList"/>
    <dgm:cxn modelId="{FE4FF02D-8020-014F-A93F-76D792D69E3A}" type="presParOf" srcId="{1436913E-6FDA-4D41-A997-0A60B5A4E1C0}" destId="{EA070668-61F9-9143-B4D4-1045664BE878}" srcOrd="4" destOrd="0" presId="urn:microsoft.com/office/officeart/2008/layout/VerticalCurvedList"/>
    <dgm:cxn modelId="{CB7ABA70-FC35-ED49-8644-06ADF0785BE9}" type="presParOf" srcId="{EA070668-61F9-9143-B4D4-1045664BE878}" destId="{6E418695-B645-A64E-B948-B84401FE5287}" srcOrd="0" destOrd="0" presId="urn:microsoft.com/office/officeart/2008/layout/VerticalCurvedList"/>
    <dgm:cxn modelId="{21D0A5A4-4EFB-9045-A226-59D0BA1062A8}" type="presParOf" srcId="{1436913E-6FDA-4D41-A997-0A60B5A4E1C0}" destId="{DD6D0DA6-C7B3-0145-8392-1E8B4C729639}" srcOrd="5" destOrd="0" presId="urn:microsoft.com/office/officeart/2008/layout/VerticalCurvedList"/>
    <dgm:cxn modelId="{863FAD8B-8C36-D74B-B285-9EB4F22E4138}" type="presParOf" srcId="{1436913E-6FDA-4D41-A997-0A60B5A4E1C0}" destId="{3AC94AA3-53E8-9C4C-9B5A-ED145000D6B0}" srcOrd="6" destOrd="0" presId="urn:microsoft.com/office/officeart/2008/layout/VerticalCurvedList"/>
    <dgm:cxn modelId="{88A73BCA-69BE-A94F-9ECA-36D7F418E122}" type="presParOf" srcId="{3AC94AA3-53E8-9C4C-9B5A-ED145000D6B0}" destId="{536F8BBE-347F-3642-9F9A-55ECCD4DB4AB}" srcOrd="0" destOrd="0" presId="urn:microsoft.com/office/officeart/2008/layout/VerticalCurvedList"/>
    <dgm:cxn modelId="{7C4D001E-744E-2549-89E3-6272DC2B4150}" type="presParOf" srcId="{1436913E-6FDA-4D41-A997-0A60B5A4E1C0}" destId="{129B2F85-7967-4F48-9EBE-FBEA9093CFF1}" srcOrd="7" destOrd="0" presId="urn:microsoft.com/office/officeart/2008/layout/VerticalCurvedList"/>
    <dgm:cxn modelId="{7DF664DF-7F7A-1445-ACE3-4F0A8CD83D68}" type="presParOf" srcId="{1436913E-6FDA-4D41-A997-0A60B5A4E1C0}" destId="{9257228B-419A-2441-9CEA-69F85DA26759}" srcOrd="8" destOrd="0" presId="urn:microsoft.com/office/officeart/2008/layout/VerticalCurvedList"/>
    <dgm:cxn modelId="{373EBE58-38F3-1545-80C7-F37CCE4814A0}" type="presParOf" srcId="{9257228B-419A-2441-9CEA-69F85DA26759}" destId="{D87C26EB-E0E7-A747-B901-C4BB05D5CB28}" srcOrd="0" destOrd="0" presId="urn:microsoft.com/office/officeart/2008/layout/VerticalCurvedList"/>
    <dgm:cxn modelId="{F154AFD6-407E-624D-A519-C7FD0435CB1D}" type="presParOf" srcId="{1436913E-6FDA-4D41-A997-0A60B5A4E1C0}" destId="{BC28A254-5823-7C4D-90ED-F1F97C442BD5}" srcOrd="9" destOrd="0" presId="urn:microsoft.com/office/officeart/2008/layout/VerticalCurvedList"/>
    <dgm:cxn modelId="{7EFDF1A1-76A1-7B4E-9E32-B5946F2ADB75}" type="presParOf" srcId="{1436913E-6FDA-4D41-A997-0A60B5A4E1C0}" destId="{264FAA3E-8E3E-3143-9914-2CB88E9C062E}" srcOrd="10" destOrd="0" presId="urn:microsoft.com/office/officeart/2008/layout/VerticalCurvedList"/>
    <dgm:cxn modelId="{501E9B22-3F63-7B4F-B8FD-CD1208A875D4}" type="presParOf" srcId="{264FAA3E-8E3E-3143-9914-2CB88E9C062E}" destId="{35C0C6DA-F409-3F43-B32A-4AAD4204A472}" srcOrd="0" destOrd="0" presId="urn:microsoft.com/office/officeart/2008/layout/VerticalCurvedList"/>
    <dgm:cxn modelId="{E45D0DF8-CC6F-2B4C-9CF8-F4E1DF1D594D}" type="presParOf" srcId="{1436913E-6FDA-4D41-A997-0A60B5A4E1C0}" destId="{95E38FE1-CB97-684D-9CFB-78204EA6D9F6}" srcOrd="11" destOrd="0" presId="urn:microsoft.com/office/officeart/2008/layout/VerticalCurvedList"/>
    <dgm:cxn modelId="{CCBFBD2A-5240-B64C-8BB8-A2F39ACF11FA}" type="presParOf" srcId="{1436913E-6FDA-4D41-A997-0A60B5A4E1C0}" destId="{2181CB38-FDA0-714C-A65D-A0019B9746F8}" srcOrd="12" destOrd="0" presId="urn:microsoft.com/office/officeart/2008/layout/VerticalCurvedList"/>
    <dgm:cxn modelId="{F377491C-4FDA-5640-86BF-7F04F0CFE075}" type="presParOf" srcId="{2181CB38-FDA0-714C-A65D-A0019B9746F8}" destId="{AEF479CD-58DC-AE4D-A2E0-E258ADF6D63B}" srcOrd="0" destOrd="0" presId="urn:microsoft.com/office/officeart/2008/layout/VerticalCurvedList"/>
    <dgm:cxn modelId="{B3E54183-0419-9243-A0AE-185D68AE1C7B}" type="presParOf" srcId="{1436913E-6FDA-4D41-A997-0A60B5A4E1C0}" destId="{0CF2467F-D2A1-1145-8BAE-27D6B583792C}" srcOrd="13" destOrd="0" presId="urn:microsoft.com/office/officeart/2008/layout/VerticalCurvedList"/>
    <dgm:cxn modelId="{737D5E32-EA7F-0D48-9DC8-C415F1CE3CBA}" type="presParOf" srcId="{1436913E-6FDA-4D41-A997-0A60B5A4E1C0}" destId="{CAEBED87-7769-894A-BB72-A09A447BB8E4}" srcOrd="14" destOrd="0" presId="urn:microsoft.com/office/officeart/2008/layout/VerticalCurvedList"/>
    <dgm:cxn modelId="{D34B4B2E-FB5E-3541-9C16-41D474C7A961}" type="presParOf" srcId="{CAEBED87-7769-894A-BB72-A09A447BB8E4}" destId="{861C7AE1-C483-9440-830A-CEABD91542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9E9FAC-CAAC-41D0-963F-518D82060DA8}"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6942F751-0E13-4003-89C3-0B987A858FD2}">
      <dgm:prSet phldrT="[Text]"/>
      <dgm:spPr/>
      <dgm:t>
        <a:bodyPr/>
        <a:lstStyle/>
        <a:p>
          <a:r>
            <a:rPr lang="en-US" dirty="0"/>
            <a:t>Diabetes insipidus</a:t>
          </a:r>
        </a:p>
      </dgm:t>
    </dgm:pt>
    <dgm:pt modelId="{DAB1C62A-0C69-4957-8589-59205FC1CEE8}" type="parTrans" cxnId="{887D48F9-1A0A-44EF-A465-D621D7915C92}">
      <dgm:prSet/>
      <dgm:spPr/>
      <dgm:t>
        <a:bodyPr/>
        <a:lstStyle/>
        <a:p>
          <a:endParaRPr lang="en-US"/>
        </a:p>
      </dgm:t>
    </dgm:pt>
    <dgm:pt modelId="{4104FC7F-7CBB-40E6-B945-782BF179A644}" type="sibTrans" cxnId="{887D48F9-1A0A-44EF-A465-D621D7915C92}">
      <dgm:prSet/>
      <dgm:spPr/>
      <dgm:t>
        <a:bodyPr/>
        <a:lstStyle/>
        <a:p>
          <a:endParaRPr lang="en-US"/>
        </a:p>
      </dgm:t>
    </dgm:pt>
    <dgm:pt modelId="{C1F3843F-1225-4EF4-8E93-08E56B01A57C}">
      <dgm:prSet phldrT="[Text]" custT="1"/>
      <dgm:spPr/>
      <dgm:t>
        <a:bodyPr/>
        <a:lstStyle/>
        <a:p>
          <a:r>
            <a:rPr lang="en-US" sz="1800" i="1" dirty="0"/>
            <a:t>Cause: </a:t>
          </a:r>
          <a:r>
            <a:rPr lang="en-US" sz="1800" i="1" dirty="0">
              <a:solidFill>
                <a:srgbClr val="FF0000"/>
              </a:solidFill>
            </a:rPr>
            <a:t>inability to </a:t>
          </a:r>
          <a:r>
            <a:rPr lang="en-US" sz="1800" i="1" u="sng" dirty="0">
              <a:solidFill>
                <a:srgbClr val="FF0000"/>
              </a:solidFill>
            </a:rPr>
            <a:t>produce</a:t>
          </a:r>
          <a:r>
            <a:rPr lang="en-US" sz="1800" i="1" dirty="0">
              <a:solidFill>
                <a:srgbClr val="FF0000"/>
              </a:solidFill>
            </a:rPr>
            <a:t> or </a:t>
          </a:r>
          <a:r>
            <a:rPr lang="en-US" sz="1800" i="1" u="sng" dirty="0">
              <a:solidFill>
                <a:srgbClr val="FF0000"/>
              </a:solidFill>
            </a:rPr>
            <a:t>release</a:t>
          </a:r>
          <a:r>
            <a:rPr lang="en-US" sz="1800" i="1" dirty="0">
              <a:solidFill>
                <a:srgbClr val="FF0000"/>
              </a:solidFill>
            </a:rPr>
            <a:t> ADH</a:t>
          </a:r>
        </a:p>
      </dgm:t>
    </dgm:pt>
    <dgm:pt modelId="{54B15691-8D88-4161-8446-402EFA66A1DA}" type="parTrans" cxnId="{2832EFBB-B0D1-4B44-99C3-8D8F06F17C86}">
      <dgm:prSet/>
      <dgm:spPr/>
      <dgm:t>
        <a:bodyPr/>
        <a:lstStyle/>
        <a:p>
          <a:endParaRPr lang="en-US"/>
        </a:p>
      </dgm:t>
    </dgm:pt>
    <dgm:pt modelId="{B88D9E2F-DB71-4E04-B701-6F99C253C1EC}" type="sibTrans" cxnId="{2832EFBB-B0D1-4B44-99C3-8D8F06F17C86}">
      <dgm:prSet/>
      <dgm:spPr/>
      <dgm:t>
        <a:bodyPr/>
        <a:lstStyle/>
        <a:p>
          <a:endParaRPr lang="en-US"/>
        </a:p>
      </dgm:t>
    </dgm:pt>
    <dgm:pt modelId="{0DA7072D-CF96-45C9-A591-616884995283}">
      <dgm:prSet phldrT="[Text]" custT="1"/>
      <dgm:spPr/>
      <dgm:t>
        <a:bodyPr/>
        <a:lstStyle/>
        <a:p>
          <a:r>
            <a:rPr lang="en-US" sz="1800" u="sng" dirty="0"/>
            <a:t>Urine:</a:t>
          </a:r>
        </a:p>
      </dgm:t>
    </dgm:pt>
    <dgm:pt modelId="{F5C7CDB2-C2B9-450E-A3CF-1C842FA7D772}" type="parTrans" cxnId="{45898886-7ABE-430E-ACAA-1CED0F10DD21}">
      <dgm:prSet/>
      <dgm:spPr/>
      <dgm:t>
        <a:bodyPr/>
        <a:lstStyle/>
        <a:p>
          <a:endParaRPr lang="en-US"/>
        </a:p>
      </dgm:t>
    </dgm:pt>
    <dgm:pt modelId="{17007D64-EF93-47F7-BA08-9596BFACEAF5}" type="sibTrans" cxnId="{45898886-7ABE-430E-ACAA-1CED0F10DD21}">
      <dgm:prSet/>
      <dgm:spPr/>
      <dgm:t>
        <a:bodyPr/>
        <a:lstStyle/>
        <a:p>
          <a:endParaRPr lang="en-US"/>
        </a:p>
      </dgm:t>
    </dgm:pt>
    <dgm:pt modelId="{32304270-40DD-4550-BC5B-895C2A942F21}">
      <dgm:prSet phldrT="[Text]"/>
      <dgm:spPr/>
      <dgm:t>
        <a:bodyPr/>
        <a:lstStyle/>
        <a:p>
          <a:r>
            <a:rPr lang="en-US" dirty="0"/>
            <a:t>Nephrogenic diabetes insipidus</a:t>
          </a:r>
        </a:p>
      </dgm:t>
    </dgm:pt>
    <dgm:pt modelId="{04D91742-AFE1-4551-BED3-08DAB78DC0F4}" type="parTrans" cxnId="{97CB4AB8-93B7-479A-80EA-7F5E613BE2DB}">
      <dgm:prSet/>
      <dgm:spPr/>
      <dgm:t>
        <a:bodyPr/>
        <a:lstStyle/>
        <a:p>
          <a:endParaRPr lang="en-US"/>
        </a:p>
      </dgm:t>
    </dgm:pt>
    <dgm:pt modelId="{863F2595-92BD-4D7F-9E66-A67CA881DD5B}" type="sibTrans" cxnId="{97CB4AB8-93B7-479A-80EA-7F5E613BE2DB}">
      <dgm:prSet/>
      <dgm:spPr/>
      <dgm:t>
        <a:bodyPr/>
        <a:lstStyle/>
        <a:p>
          <a:endParaRPr lang="en-US"/>
        </a:p>
      </dgm:t>
    </dgm:pt>
    <dgm:pt modelId="{C02359AB-49B4-49D6-A245-21AF3C84BBD5}">
      <dgm:prSet phldrT="[Text]" custT="1"/>
      <dgm:spPr/>
      <dgm:t>
        <a:bodyPr/>
        <a:lstStyle/>
        <a:p>
          <a:r>
            <a:rPr lang="en-US" sz="2000" i="1" dirty="0"/>
            <a:t>Cause: </a:t>
          </a:r>
          <a:r>
            <a:rPr lang="en-US" sz="2000" i="1" dirty="0">
              <a:solidFill>
                <a:srgbClr val="FF0000"/>
              </a:solidFill>
            </a:rPr>
            <a:t>inability of kidney to respond to ADH</a:t>
          </a:r>
        </a:p>
      </dgm:t>
    </dgm:pt>
    <dgm:pt modelId="{A6BF7B70-2B80-43B4-B3E8-58432C512907}" type="parTrans" cxnId="{5F1AE62D-786C-46DE-BAAC-A678D2F11BDF}">
      <dgm:prSet/>
      <dgm:spPr/>
      <dgm:t>
        <a:bodyPr/>
        <a:lstStyle/>
        <a:p>
          <a:endParaRPr lang="en-US"/>
        </a:p>
      </dgm:t>
    </dgm:pt>
    <dgm:pt modelId="{7A81D2E9-596D-4F26-BEA3-34DA7608E509}" type="sibTrans" cxnId="{5F1AE62D-786C-46DE-BAAC-A678D2F11BDF}">
      <dgm:prSet/>
      <dgm:spPr/>
      <dgm:t>
        <a:bodyPr/>
        <a:lstStyle/>
        <a:p>
          <a:endParaRPr lang="en-US"/>
        </a:p>
      </dgm:t>
    </dgm:pt>
    <dgm:pt modelId="{56B54D47-BF90-4C28-BEFC-FF34724B8F8C}">
      <dgm:prSet phldrT="[Text]"/>
      <dgm:spPr/>
      <dgm:t>
        <a:bodyPr/>
        <a:lstStyle/>
        <a:p>
          <a:r>
            <a:rPr lang="en-US" dirty="0"/>
            <a:t>Diabetes Mellitus</a:t>
          </a:r>
        </a:p>
      </dgm:t>
    </dgm:pt>
    <dgm:pt modelId="{582E90B2-CF06-4B0C-9008-85641B78313C}" type="parTrans" cxnId="{E224966E-0822-4A03-B9B0-13F153DECADD}">
      <dgm:prSet/>
      <dgm:spPr/>
      <dgm:t>
        <a:bodyPr/>
        <a:lstStyle/>
        <a:p>
          <a:endParaRPr lang="en-US"/>
        </a:p>
      </dgm:t>
    </dgm:pt>
    <dgm:pt modelId="{F8183048-B09C-4836-8197-8A297B2219B7}" type="sibTrans" cxnId="{E224966E-0822-4A03-B9B0-13F153DECADD}">
      <dgm:prSet/>
      <dgm:spPr/>
      <dgm:t>
        <a:bodyPr/>
        <a:lstStyle/>
        <a:p>
          <a:endParaRPr lang="en-US"/>
        </a:p>
      </dgm:t>
    </dgm:pt>
    <dgm:pt modelId="{3F9FA1E8-E465-437F-A7E9-2E850BD1CBF5}">
      <dgm:prSet phldrT="[Text]" custT="1"/>
      <dgm:spPr/>
      <dgm:t>
        <a:bodyPr/>
        <a:lstStyle/>
        <a:p>
          <a:pPr algn="l"/>
          <a:r>
            <a:rPr lang="en-US" sz="2000" u="sng" dirty="0"/>
            <a:t>Urine</a:t>
          </a:r>
          <a:r>
            <a:rPr lang="en-US" sz="2000" i="1" u="sng" dirty="0"/>
            <a:t>: </a:t>
          </a:r>
          <a:r>
            <a:rPr lang="en-US" sz="2000" b="1" i="1" dirty="0"/>
            <a:t>High</a:t>
          </a:r>
          <a:r>
            <a:rPr lang="en-US" sz="2000" i="1" dirty="0"/>
            <a:t> specific gravity</a:t>
          </a:r>
        </a:p>
      </dgm:t>
    </dgm:pt>
    <dgm:pt modelId="{C8F5EFBF-0404-43F3-BC33-521ED3AA7DE9}" type="parTrans" cxnId="{DE8865A7-B803-4F65-A960-E05C27632936}">
      <dgm:prSet/>
      <dgm:spPr/>
      <dgm:t>
        <a:bodyPr/>
        <a:lstStyle/>
        <a:p>
          <a:endParaRPr lang="en-US"/>
        </a:p>
      </dgm:t>
    </dgm:pt>
    <dgm:pt modelId="{5924A164-78B3-4119-A1E7-8F8651847A66}" type="sibTrans" cxnId="{DE8865A7-B803-4F65-A960-E05C27632936}">
      <dgm:prSet/>
      <dgm:spPr/>
      <dgm:t>
        <a:bodyPr/>
        <a:lstStyle/>
        <a:p>
          <a:endParaRPr lang="en-US"/>
        </a:p>
      </dgm:t>
    </dgm:pt>
    <dgm:pt modelId="{CB29A65A-EABA-4F81-A312-A818B6FFB3B4}">
      <dgm:prSet phldrT="[Text]" custT="1"/>
      <dgm:spPr/>
      <dgm:t>
        <a:bodyPr/>
        <a:lstStyle/>
        <a:p>
          <a:r>
            <a:rPr lang="en-US" sz="1800" b="1" i="1" dirty="0"/>
            <a:t>Low </a:t>
          </a:r>
          <a:r>
            <a:rPr lang="en-US" sz="1800" b="0" i="1" dirty="0"/>
            <a:t>fixed specific gravity(diluted urine).</a:t>
          </a:r>
        </a:p>
      </dgm:t>
    </dgm:pt>
    <dgm:pt modelId="{4EE35F10-7E1D-427A-BC5F-FA282A06B481}" type="parTrans" cxnId="{6801B96B-BB2B-4260-BBE5-3490F6E8F93C}">
      <dgm:prSet/>
      <dgm:spPr/>
      <dgm:t>
        <a:bodyPr/>
        <a:lstStyle/>
        <a:p>
          <a:endParaRPr lang="en-US"/>
        </a:p>
      </dgm:t>
    </dgm:pt>
    <dgm:pt modelId="{626D3F34-A9BC-4932-B108-2D0B3E057F5C}" type="sibTrans" cxnId="{6801B96B-BB2B-4260-BBE5-3490F6E8F93C}">
      <dgm:prSet/>
      <dgm:spPr/>
      <dgm:t>
        <a:bodyPr/>
        <a:lstStyle/>
        <a:p>
          <a:endParaRPr lang="en-US"/>
        </a:p>
      </dgm:t>
    </dgm:pt>
    <dgm:pt modelId="{9ACC1CA2-5092-4AC6-B03D-F4038F846F18}">
      <dgm:prSet phldrT="[Text]" custT="1"/>
      <dgm:spPr/>
      <dgm:t>
        <a:bodyPr/>
        <a:lstStyle/>
        <a:p>
          <a:r>
            <a:rPr lang="en-US" sz="1800"/>
            <a:t>Polyuria </a:t>
          </a:r>
          <a:r>
            <a:rPr lang="en-US" sz="1100"/>
            <a:t>(Abnormally large volumes of diluted urine)</a:t>
          </a:r>
          <a:endParaRPr lang="en-US" sz="1100" dirty="0"/>
        </a:p>
      </dgm:t>
    </dgm:pt>
    <dgm:pt modelId="{EA92C90C-E471-4A62-986A-0877E3EDB40E}" type="parTrans" cxnId="{04824753-52BA-4976-A180-11CBED9EE800}">
      <dgm:prSet/>
      <dgm:spPr/>
      <dgm:t>
        <a:bodyPr/>
        <a:lstStyle/>
        <a:p>
          <a:endParaRPr lang="en-US"/>
        </a:p>
      </dgm:t>
    </dgm:pt>
    <dgm:pt modelId="{33906F69-4204-4616-82FE-83669147E7D7}" type="sibTrans" cxnId="{04824753-52BA-4976-A180-11CBED9EE800}">
      <dgm:prSet/>
      <dgm:spPr/>
      <dgm:t>
        <a:bodyPr/>
        <a:lstStyle/>
        <a:p>
          <a:endParaRPr lang="en-US"/>
        </a:p>
      </dgm:t>
    </dgm:pt>
    <dgm:pt modelId="{CC9A7088-8849-4F2A-A660-0F7CD22546BF}">
      <dgm:prSet phldrT="[Text]" custT="1"/>
      <dgm:spPr/>
      <dgm:t>
        <a:bodyPr/>
        <a:lstStyle/>
        <a:p>
          <a:r>
            <a:rPr lang="en-US" sz="1800"/>
            <a:t>Polydipsia </a:t>
          </a:r>
          <a:r>
            <a:rPr lang="en-US" sz="1100"/>
            <a:t>(Abnormal thirst)</a:t>
          </a:r>
          <a:endParaRPr lang="en-US" sz="1100" dirty="0"/>
        </a:p>
      </dgm:t>
    </dgm:pt>
    <dgm:pt modelId="{2B60C6C9-DD70-474A-8859-21D7B217B4BC}" type="parTrans" cxnId="{2457A939-0FB0-45A2-974B-6230836A04A9}">
      <dgm:prSet/>
      <dgm:spPr/>
      <dgm:t>
        <a:bodyPr/>
        <a:lstStyle/>
        <a:p>
          <a:endParaRPr lang="en-US"/>
        </a:p>
      </dgm:t>
    </dgm:pt>
    <dgm:pt modelId="{732EB401-01D4-41C7-816C-28CC86336CF1}" type="sibTrans" cxnId="{2457A939-0FB0-45A2-974B-6230836A04A9}">
      <dgm:prSet/>
      <dgm:spPr/>
      <dgm:t>
        <a:bodyPr/>
        <a:lstStyle/>
        <a:p>
          <a:endParaRPr lang="en-US"/>
        </a:p>
      </dgm:t>
    </dgm:pt>
    <dgm:pt modelId="{DC50D29E-7EDF-4EC1-871C-9EC0D3ED511B}" type="pres">
      <dgm:prSet presAssocID="{179E9FAC-CAAC-41D0-963F-518D82060DA8}" presName="Name0" presStyleCnt="0">
        <dgm:presLayoutVars>
          <dgm:dir/>
          <dgm:animLvl val="lvl"/>
          <dgm:resizeHandles val="exact"/>
        </dgm:presLayoutVars>
      </dgm:prSet>
      <dgm:spPr/>
    </dgm:pt>
    <dgm:pt modelId="{6C00B9E5-B75C-4C94-AED9-30CF14E86A4D}" type="pres">
      <dgm:prSet presAssocID="{6942F751-0E13-4003-89C3-0B987A858FD2}" presName="linNode" presStyleCnt="0"/>
      <dgm:spPr/>
    </dgm:pt>
    <dgm:pt modelId="{137840BE-C6D7-4EE5-A09C-213C65E93781}" type="pres">
      <dgm:prSet presAssocID="{6942F751-0E13-4003-89C3-0B987A858FD2}" presName="parentText" presStyleLbl="node1" presStyleIdx="0" presStyleCnt="3" custLinFactNeighborX="-12716" custLinFactNeighborY="-42316">
        <dgm:presLayoutVars>
          <dgm:chMax val="1"/>
          <dgm:bulletEnabled val="1"/>
        </dgm:presLayoutVars>
      </dgm:prSet>
      <dgm:spPr/>
    </dgm:pt>
    <dgm:pt modelId="{7FF935F0-8E2F-48D0-A380-5131B449C65E}" type="pres">
      <dgm:prSet presAssocID="{6942F751-0E13-4003-89C3-0B987A858FD2}" presName="descendantText" presStyleLbl="alignAccFollowNode1" presStyleIdx="0" presStyleCnt="3" custScaleY="124970">
        <dgm:presLayoutVars>
          <dgm:bulletEnabled val="1"/>
        </dgm:presLayoutVars>
      </dgm:prSet>
      <dgm:spPr/>
    </dgm:pt>
    <dgm:pt modelId="{17666AF8-578C-4882-A506-141C73DB5F8E}" type="pres">
      <dgm:prSet presAssocID="{4104FC7F-7CBB-40E6-B945-782BF179A644}" presName="sp" presStyleCnt="0"/>
      <dgm:spPr/>
    </dgm:pt>
    <dgm:pt modelId="{152975CE-BDF4-401E-AB58-6DA2DC2D3739}" type="pres">
      <dgm:prSet presAssocID="{32304270-40DD-4550-BC5B-895C2A942F21}" presName="linNode" presStyleCnt="0"/>
      <dgm:spPr/>
    </dgm:pt>
    <dgm:pt modelId="{150E88A0-837A-49A2-A1FD-B7A7128E6BF1}" type="pres">
      <dgm:prSet presAssocID="{32304270-40DD-4550-BC5B-895C2A942F21}" presName="parentText" presStyleLbl="node1" presStyleIdx="1" presStyleCnt="3">
        <dgm:presLayoutVars>
          <dgm:chMax val="1"/>
          <dgm:bulletEnabled val="1"/>
        </dgm:presLayoutVars>
      </dgm:prSet>
      <dgm:spPr/>
    </dgm:pt>
    <dgm:pt modelId="{3DD8916D-D2EC-480F-A7CC-42B0B043AAB4}" type="pres">
      <dgm:prSet presAssocID="{32304270-40DD-4550-BC5B-895C2A942F21}" presName="descendantText" presStyleLbl="alignAccFollowNode1" presStyleIdx="1" presStyleCnt="3" custScaleY="112820">
        <dgm:presLayoutVars>
          <dgm:bulletEnabled val="1"/>
        </dgm:presLayoutVars>
      </dgm:prSet>
      <dgm:spPr/>
    </dgm:pt>
    <dgm:pt modelId="{5E2B7D4A-57A0-413B-A0F2-A67C55CF5919}" type="pres">
      <dgm:prSet presAssocID="{863F2595-92BD-4D7F-9E66-A67CA881DD5B}" presName="sp" presStyleCnt="0"/>
      <dgm:spPr/>
    </dgm:pt>
    <dgm:pt modelId="{2695A533-C00D-45C4-AD9E-864C96273659}" type="pres">
      <dgm:prSet presAssocID="{56B54D47-BF90-4C28-BEFC-FF34724B8F8C}" presName="linNode" presStyleCnt="0"/>
      <dgm:spPr/>
    </dgm:pt>
    <dgm:pt modelId="{80519920-6804-40D2-ADE0-905434A485DE}" type="pres">
      <dgm:prSet presAssocID="{56B54D47-BF90-4C28-BEFC-FF34724B8F8C}" presName="parentText" presStyleLbl="node1" presStyleIdx="2" presStyleCnt="3">
        <dgm:presLayoutVars>
          <dgm:chMax val="1"/>
          <dgm:bulletEnabled val="1"/>
        </dgm:presLayoutVars>
      </dgm:prSet>
      <dgm:spPr/>
    </dgm:pt>
    <dgm:pt modelId="{EA3ADF68-1C0F-4E42-9CAA-EC6BF931CB6B}" type="pres">
      <dgm:prSet presAssocID="{56B54D47-BF90-4C28-BEFC-FF34724B8F8C}" presName="descendantText" presStyleLbl="alignAccFollowNode1" presStyleIdx="2" presStyleCnt="3">
        <dgm:presLayoutVars>
          <dgm:bulletEnabled val="1"/>
        </dgm:presLayoutVars>
      </dgm:prSet>
      <dgm:spPr/>
    </dgm:pt>
  </dgm:ptLst>
  <dgm:cxnLst>
    <dgm:cxn modelId="{C1633709-7E66-4266-B2AD-0C10438D6409}" type="presOf" srcId="{3F9FA1E8-E465-437F-A7E9-2E850BD1CBF5}" destId="{EA3ADF68-1C0F-4E42-9CAA-EC6BF931CB6B}" srcOrd="0" destOrd="0" presId="urn:microsoft.com/office/officeart/2005/8/layout/vList5"/>
    <dgm:cxn modelId="{F7185129-5E8B-4EAF-8F33-808F1554F420}" type="presOf" srcId="{0DA7072D-CF96-45C9-A591-616884995283}" destId="{7FF935F0-8E2F-48D0-A380-5131B449C65E}" srcOrd="0" destOrd="1" presId="urn:microsoft.com/office/officeart/2005/8/layout/vList5"/>
    <dgm:cxn modelId="{5F1AE62D-786C-46DE-BAAC-A678D2F11BDF}" srcId="{32304270-40DD-4550-BC5B-895C2A942F21}" destId="{C02359AB-49B4-49D6-A245-21AF3C84BBD5}" srcOrd="0" destOrd="0" parTransId="{A6BF7B70-2B80-43B4-B3E8-58432C512907}" sibTransId="{7A81D2E9-596D-4F26-BEA3-34DA7608E509}"/>
    <dgm:cxn modelId="{62FD6037-4E0E-4B29-A85D-D72D4787F272}" type="presOf" srcId="{C1F3843F-1225-4EF4-8E93-08E56B01A57C}" destId="{7FF935F0-8E2F-48D0-A380-5131B449C65E}" srcOrd="0" destOrd="0" presId="urn:microsoft.com/office/officeart/2005/8/layout/vList5"/>
    <dgm:cxn modelId="{2457A939-0FB0-45A2-974B-6230836A04A9}" srcId="{0DA7072D-CF96-45C9-A591-616884995283}" destId="{CC9A7088-8849-4F2A-A660-0F7CD22546BF}" srcOrd="2" destOrd="0" parTransId="{2B60C6C9-DD70-474A-8859-21D7B217B4BC}" sibTransId="{732EB401-01D4-41C7-816C-28CC86336CF1}"/>
    <dgm:cxn modelId="{423AD360-158F-469B-8E42-A9212066D2AD}" type="presOf" srcId="{6942F751-0E13-4003-89C3-0B987A858FD2}" destId="{137840BE-C6D7-4EE5-A09C-213C65E93781}" srcOrd="0" destOrd="0" presId="urn:microsoft.com/office/officeart/2005/8/layout/vList5"/>
    <dgm:cxn modelId="{24849445-7503-4C49-9A0E-E532B9CA87ED}" type="presOf" srcId="{32304270-40DD-4550-BC5B-895C2A942F21}" destId="{150E88A0-837A-49A2-A1FD-B7A7128E6BF1}" srcOrd="0" destOrd="0" presId="urn:microsoft.com/office/officeart/2005/8/layout/vList5"/>
    <dgm:cxn modelId="{6801B96B-BB2B-4260-BBE5-3490F6E8F93C}" srcId="{0DA7072D-CF96-45C9-A591-616884995283}" destId="{CB29A65A-EABA-4F81-A312-A818B6FFB3B4}" srcOrd="0" destOrd="0" parTransId="{4EE35F10-7E1D-427A-BC5F-FA282A06B481}" sibTransId="{626D3F34-A9BC-4932-B108-2D0B3E057F5C}"/>
    <dgm:cxn modelId="{E224966E-0822-4A03-B9B0-13F153DECADD}" srcId="{179E9FAC-CAAC-41D0-963F-518D82060DA8}" destId="{56B54D47-BF90-4C28-BEFC-FF34724B8F8C}" srcOrd="2" destOrd="0" parTransId="{582E90B2-CF06-4B0C-9008-85641B78313C}" sibTransId="{F8183048-B09C-4836-8197-8A297B2219B7}"/>
    <dgm:cxn modelId="{E1D9C650-CCE7-4701-A0B0-20BEF07348A6}" type="presOf" srcId="{C02359AB-49B4-49D6-A245-21AF3C84BBD5}" destId="{3DD8916D-D2EC-480F-A7CC-42B0B043AAB4}" srcOrd="0" destOrd="0" presId="urn:microsoft.com/office/officeart/2005/8/layout/vList5"/>
    <dgm:cxn modelId="{04824753-52BA-4976-A180-11CBED9EE800}" srcId="{0DA7072D-CF96-45C9-A591-616884995283}" destId="{9ACC1CA2-5092-4AC6-B03D-F4038F846F18}" srcOrd="1" destOrd="0" parTransId="{EA92C90C-E471-4A62-986A-0877E3EDB40E}" sibTransId="{33906F69-4204-4616-82FE-83669147E7D7}"/>
    <dgm:cxn modelId="{50E74155-EE46-498D-82EA-C5DFEA358ABA}" type="presOf" srcId="{CC9A7088-8849-4F2A-A660-0F7CD22546BF}" destId="{7FF935F0-8E2F-48D0-A380-5131B449C65E}" srcOrd="0" destOrd="4" presId="urn:microsoft.com/office/officeart/2005/8/layout/vList5"/>
    <dgm:cxn modelId="{ECAF1C85-3F4E-444E-8F57-D4024238211C}" type="presOf" srcId="{9ACC1CA2-5092-4AC6-B03D-F4038F846F18}" destId="{7FF935F0-8E2F-48D0-A380-5131B449C65E}" srcOrd="0" destOrd="3" presId="urn:microsoft.com/office/officeart/2005/8/layout/vList5"/>
    <dgm:cxn modelId="{45898886-7ABE-430E-ACAA-1CED0F10DD21}" srcId="{6942F751-0E13-4003-89C3-0B987A858FD2}" destId="{0DA7072D-CF96-45C9-A591-616884995283}" srcOrd="1" destOrd="0" parTransId="{F5C7CDB2-C2B9-450E-A3CF-1C842FA7D772}" sibTransId="{17007D64-EF93-47F7-BA08-9596BFACEAF5}"/>
    <dgm:cxn modelId="{DE8865A7-B803-4F65-A960-E05C27632936}" srcId="{56B54D47-BF90-4C28-BEFC-FF34724B8F8C}" destId="{3F9FA1E8-E465-437F-A7E9-2E850BD1CBF5}" srcOrd="0" destOrd="0" parTransId="{C8F5EFBF-0404-43F3-BC33-521ED3AA7DE9}" sibTransId="{5924A164-78B3-4119-A1E7-8F8651847A66}"/>
    <dgm:cxn modelId="{97CB4AB8-93B7-479A-80EA-7F5E613BE2DB}" srcId="{179E9FAC-CAAC-41D0-963F-518D82060DA8}" destId="{32304270-40DD-4550-BC5B-895C2A942F21}" srcOrd="1" destOrd="0" parTransId="{04D91742-AFE1-4551-BED3-08DAB78DC0F4}" sibTransId="{863F2595-92BD-4D7F-9E66-A67CA881DD5B}"/>
    <dgm:cxn modelId="{CC0464B9-2C98-4C70-A680-7766C3DD1633}" type="presOf" srcId="{179E9FAC-CAAC-41D0-963F-518D82060DA8}" destId="{DC50D29E-7EDF-4EC1-871C-9EC0D3ED511B}" srcOrd="0" destOrd="0" presId="urn:microsoft.com/office/officeart/2005/8/layout/vList5"/>
    <dgm:cxn modelId="{2832EFBB-B0D1-4B44-99C3-8D8F06F17C86}" srcId="{6942F751-0E13-4003-89C3-0B987A858FD2}" destId="{C1F3843F-1225-4EF4-8E93-08E56B01A57C}" srcOrd="0" destOrd="0" parTransId="{54B15691-8D88-4161-8446-402EFA66A1DA}" sibTransId="{B88D9E2F-DB71-4E04-B701-6F99C253C1EC}"/>
    <dgm:cxn modelId="{978442D6-6E81-47BD-865E-7378B8AB0121}" type="presOf" srcId="{CB29A65A-EABA-4F81-A312-A818B6FFB3B4}" destId="{7FF935F0-8E2F-48D0-A380-5131B449C65E}" srcOrd="0" destOrd="2" presId="urn:microsoft.com/office/officeart/2005/8/layout/vList5"/>
    <dgm:cxn modelId="{887D48F9-1A0A-44EF-A465-D621D7915C92}" srcId="{179E9FAC-CAAC-41D0-963F-518D82060DA8}" destId="{6942F751-0E13-4003-89C3-0B987A858FD2}" srcOrd="0" destOrd="0" parTransId="{DAB1C62A-0C69-4957-8589-59205FC1CEE8}" sibTransId="{4104FC7F-7CBB-40E6-B945-782BF179A644}"/>
    <dgm:cxn modelId="{CEDCDBFE-1D24-4377-AFCD-89FE465B18EB}" type="presOf" srcId="{56B54D47-BF90-4C28-BEFC-FF34724B8F8C}" destId="{80519920-6804-40D2-ADE0-905434A485DE}" srcOrd="0" destOrd="0" presId="urn:microsoft.com/office/officeart/2005/8/layout/vList5"/>
    <dgm:cxn modelId="{404727A1-2EFC-4B07-A86B-2370782044D1}" type="presParOf" srcId="{DC50D29E-7EDF-4EC1-871C-9EC0D3ED511B}" destId="{6C00B9E5-B75C-4C94-AED9-30CF14E86A4D}" srcOrd="0" destOrd="0" presId="urn:microsoft.com/office/officeart/2005/8/layout/vList5"/>
    <dgm:cxn modelId="{0AF2AD0D-8E32-421A-A860-78670186A6DA}" type="presParOf" srcId="{6C00B9E5-B75C-4C94-AED9-30CF14E86A4D}" destId="{137840BE-C6D7-4EE5-A09C-213C65E93781}" srcOrd="0" destOrd="0" presId="urn:microsoft.com/office/officeart/2005/8/layout/vList5"/>
    <dgm:cxn modelId="{5CD93EF4-64E7-4456-ACC0-20A2B711809C}" type="presParOf" srcId="{6C00B9E5-B75C-4C94-AED9-30CF14E86A4D}" destId="{7FF935F0-8E2F-48D0-A380-5131B449C65E}" srcOrd="1" destOrd="0" presId="urn:microsoft.com/office/officeart/2005/8/layout/vList5"/>
    <dgm:cxn modelId="{A13452B4-EBFC-4435-A97D-A48E0435A2B7}" type="presParOf" srcId="{DC50D29E-7EDF-4EC1-871C-9EC0D3ED511B}" destId="{17666AF8-578C-4882-A506-141C73DB5F8E}" srcOrd="1" destOrd="0" presId="urn:microsoft.com/office/officeart/2005/8/layout/vList5"/>
    <dgm:cxn modelId="{D67F7864-A108-4C39-9ED3-FC2D2C85AC30}" type="presParOf" srcId="{DC50D29E-7EDF-4EC1-871C-9EC0D3ED511B}" destId="{152975CE-BDF4-401E-AB58-6DA2DC2D3739}" srcOrd="2" destOrd="0" presId="urn:microsoft.com/office/officeart/2005/8/layout/vList5"/>
    <dgm:cxn modelId="{2AD369EB-8AF7-49CD-80B5-DA1CB8C8B7BA}" type="presParOf" srcId="{152975CE-BDF4-401E-AB58-6DA2DC2D3739}" destId="{150E88A0-837A-49A2-A1FD-B7A7128E6BF1}" srcOrd="0" destOrd="0" presId="urn:microsoft.com/office/officeart/2005/8/layout/vList5"/>
    <dgm:cxn modelId="{3BC8459E-F10A-4995-BC09-0446E30F0A81}" type="presParOf" srcId="{152975CE-BDF4-401E-AB58-6DA2DC2D3739}" destId="{3DD8916D-D2EC-480F-A7CC-42B0B043AAB4}" srcOrd="1" destOrd="0" presId="urn:microsoft.com/office/officeart/2005/8/layout/vList5"/>
    <dgm:cxn modelId="{6414844B-4318-445E-A2E3-8F23B00914DC}" type="presParOf" srcId="{DC50D29E-7EDF-4EC1-871C-9EC0D3ED511B}" destId="{5E2B7D4A-57A0-413B-A0F2-A67C55CF5919}" srcOrd="3" destOrd="0" presId="urn:microsoft.com/office/officeart/2005/8/layout/vList5"/>
    <dgm:cxn modelId="{1F0C4C32-B791-4E71-85C9-715CBCC57BDC}" type="presParOf" srcId="{DC50D29E-7EDF-4EC1-871C-9EC0D3ED511B}" destId="{2695A533-C00D-45C4-AD9E-864C96273659}" srcOrd="4" destOrd="0" presId="urn:microsoft.com/office/officeart/2005/8/layout/vList5"/>
    <dgm:cxn modelId="{2362B69F-7587-482F-BC4C-39950B2C106C}" type="presParOf" srcId="{2695A533-C00D-45C4-AD9E-864C96273659}" destId="{80519920-6804-40D2-ADE0-905434A485DE}" srcOrd="0" destOrd="0" presId="urn:microsoft.com/office/officeart/2005/8/layout/vList5"/>
    <dgm:cxn modelId="{E9152E4F-F23E-46F3-9736-3D770C6F60DB}" type="presParOf" srcId="{2695A533-C00D-45C4-AD9E-864C96273659}" destId="{EA3ADF68-1C0F-4E42-9CAA-EC6BF931CB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DDC47-67E8-48F5-88EB-9BA0E0FD320C}">
      <dsp:nvSpPr>
        <dsp:cNvPr id="0" name=""/>
        <dsp:cNvSpPr/>
      </dsp:nvSpPr>
      <dsp:spPr>
        <a:xfrm>
          <a:off x="540798" y="3032"/>
          <a:ext cx="5752738" cy="519188"/>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i="1" kern="1200" dirty="0">
              <a:solidFill>
                <a:srgbClr val="FF0000"/>
              </a:solidFill>
              <a:latin typeface="Gill Sans MT" panose="020B0502020104020203" pitchFamily="34" charset="0"/>
              <a:ea typeface="+mn-ea"/>
              <a:cs typeface="+mn-cs"/>
            </a:rPr>
            <a:t>Isosmotic </a:t>
          </a:r>
          <a:r>
            <a:rPr lang="en-IE" altLang="en-US" sz="1600" kern="1200" dirty="0">
              <a:solidFill>
                <a:schemeClr val="tx1"/>
              </a:solidFill>
              <a:latin typeface="Gill Sans MT" panose="020B0502020104020203" pitchFamily="34" charset="0"/>
              <a:ea typeface="+mn-ea"/>
              <a:cs typeface="+mn-cs"/>
            </a:rPr>
            <a:t>fluid from Proximal convoluted tubule</a:t>
          </a:r>
          <a:endParaRPr lang="ar-SA" sz="1600" kern="1200" dirty="0">
            <a:solidFill>
              <a:schemeClr val="tx1"/>
            </a:solidFill>
            <a:latin typeface="Gill Sans MT" panose="020B0502020104020203" pitchFamily="34" charset="0"/>
            <a:ea typeface="+mn-ea"/>
            <a:cs typeface="+mn-cs"/>
          </a:endParaRPr>
        </a:p>
      </dsp:txBody>
      <dsp:txXfrm>
        <a:off x="556004" y="18238"/>
        <a:ext cx="5722326" cy="488776"/>
      </dsp:txXfrm>
    </dsp:sp>
    <dsp:sp modelId="{261C36B5-560A-4BBB-8885-316A052BB089}">
      <dsp:nvSpPr>
        <dsp:cNvPr id="0" name=""/>
        <dsp:cNvSpPr/>
      </dsp:nvSpPr>
      <dsp:spPr>
        <a:xfrm rot="5400000">
          <a:off x="3319820" y="535201"/>
          <a:ext cx="194695" cy="233635"/>
        </a:xfrm>
        <a:prstGeom prst="rightArrow">
          <a:avLst>
            <a:gd name="adj1" fmla="val 60000"/>
            <a:gd name="adj2" fmla="val 50000"/>
          </a:avLst>
        </a:prstGeom>
        <a:solidFill>
          <a:schemeClr val="bg2">
            <a:lumMod val="90000"/>
            <a:alpha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rot="-5400000">
        <a:off x="3347077" y="554671"/>
        <a:ext cx="140181" cy="136287"/>
      </dsp:txXfrm>
    </dsp:sp>
    <dsp:sp modelId="{E1C4C280-6F61-4E65-B27A-AC63CD0F4683}">
      <dsp:nvSpPr>
        <dsp:cNvPr id="0" name=""/>
        <dsp:cNvSpPr/>
      </dsp:nvSpPr>
      <dsp:spPr>
        <a:xfrm>
          <a:off x="540798" y="781815"/>
          <a:ext cx="5752738" cy="519188"/>
        </a:xfrm>
        <a:prstGeom prst="roundRect">
          <a:avLst>
            <a:gd name="adj" fmla="val 10000"/>
          </a:avLst>
        </a:prstGeom>
        <a:solidFill>
          <a:srgbClr val="EDF6F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IE" altLang="en-US" sz="1600" kern="1200" dirty="0">
              <a:solidFill>
                <a:schemeClr val="tx1"/>
              </a:solidFill>
              <a:latin typeface="Gill Sans MT" panose="020B0502020104020203" pitchFamily="34" charset="0"/>
              <a:ea typeface="+mn-ea"/>
              <a:cs typeface="+mn-cs"/>
            </a:rPr>
            <a:t>Thin descending limb </a:t>
          </a:r>
          <a:r>
            <a:rPr lang="en-IE" altLang="en-US" sz="1600" i="1" kern="1200" dirty="0">
              <a:solidFill>
                <a:srgbClr val="FF0000"/>
              </a:solidFill>
              <a:latin typeface="Gill Sans MT" panose="020B0502020104020203" pitchFamily="34" charset="0"/>
              <a:ea typeface="+mn-ea"/>
              <a:cs typeface="+mn-cs"/>
            </a:rPr>
            <a:t>permeable to water </a:t>
          </a:r>
          <a:r>
            <a:rPr lang="en-IE" altLang="en-US" sz="1600" kern="1200" dirty="0">
              <a:solidFill>
                <a:schemeClr val="tx1"/>
              </a:solidFill>
              <a:latin typeface="Gill Sans MT" panose="020B0502020104020203" pitchFamily="34" charset="0"/>
              <a:ea typeface="+mn-ea"/>
              <a:cs typeface="+mn-cs"/>
            </a:rPr>
            <a:t>, less for </a:t>
          </a:r>
          <a:r>
            <a:rPr lang="en-IE" altLang="en-US" sz="1600" kern="1200" dirty="0" err="1">
              <a:solidFill>
                <a:schemeClr val="tx1"/>
              </a:solidFill>
              <a:latin typeface="Gill Sans MT" panose="020B0502020104020203" pitchFamily="34" charset="0"/>
              <a:ea typeface="+mn-ea"/>
              <a:cs typeface="+mn-cs"/>
            </a:rPr>
            <a:t>NaCl</a:t>
          </a:r>
          <a:endParaRPr lang="en-IE" altLang="en-US" sz="1600" kern="1200" dirty="0">
            <a:solidFill>
              <a:schemeClr val="tx1"/>
            </a:solidFill>
            <a:latin typeface="Gill Sans MT" panose="020B0502020104020203" pitchFamily="34" charset="0"/>
            <a:ea typeface="+mn-ea"/>
            <a:cs typeface="+mn-cs"/>
          </a:endParaRPr>
        </a:p>
        <a:p>
          <a:pPr marL="0" lvl="0" indent="0" algn="ctr" defTabSz="711200" rtl="1">
            <a:lnSpc>
              <a:spcPct val="90000"/>
            </a:lnSpc>
            <a:spcBef>
              <a:spcPct val="0"/>
            </a:spcBef>
            <a:spcAft>
              <a:spcPct val="35000"/>
            </a:spcAft>
            <a:buNone/>
          </a:pPr>
          <a:r>
            <a:rPr lang="en-IE" altLang="en-US" sz="1600" kern="1200" dirty="0">
              <a:solidFill>
                <a:schemeClr val="tx1"/>
              </a:solidFill>
              <a:ea typeface="ＭＳ Ｐゴシック" charset="-128"/>
            </a:rPr>
            <a:t>water reabsorbed, tubule </a:t>
          </a:r>
          <a:r>
            <a:rPr lang="en-IE" altLang="en-US" sz="1600" kern="1200" dirty="0" err="1">
              <a:solidFill>
                <a:schemeClr val="tx1"/>
              </a:solidFill>
              <a:ea typeface="ＭＳ Ｐゴシック" charset="-128"/>
            </a:rPr>
            <a:t>osomolality</a:t>
          </a:r>
          <a:r>
            <a:rPr lang="en-IE" altLang="en-US" sz="1600" kern="1200" dirty="0">
              <a:solidFill>
                <a:schemeClr val="tx1"/>
              </a:solidFill>
              <a:ea typeface="ＭＳ Ｐゴシック" charset="-128"/>
            </a:rPr>
            <a:t> = high in medulla </a:t>
          </a:r>
          <a:endParaRPr lang="ar-SA" sz="1600" kern="1200" dirty="0">
            <a:solidFill>
              <a:schemeClr val="tx1"/>
            </a:solidFill>
            <a:latin typeface="Gill Sans MT" panose="020B0502020104020203" pitchFamily="34" charset="0"/>
            <a:ea typeface="+mn-ea"/>
            <a:cs typeface="+mn-cs"/>
          </a:endParaRPr>
        </a:p>
      </dsp:txBody>
      <dsp:txXfrm>
        <a:off x="556004" y="797021"/>
        <a:ext cx="5722326" cy="488776"/>
      </dsp:txXfrm>
    </dsp:sp>
    <dsp:sp modelId="{7EE42A00-E22D-46FB-8DCE-D655EF162CE4}">
      <dsp:nvSpPr>
        <dsp:cNvPr id="0" name=""/>
        <dsp:cNvSpPr/>
      </dsp:nvSpPr>
      <dsp:spPr>
        <a:xfrm rot="5400000">
          <a:off x="3319820" y="1313984"/>
          <a:ext cx="194695" cy="233635"/>
        </a:xfrm>
        <a:prstGeom prst="rightArrow">
          <a:avLst>
            <a:gd name="adj1" fmla="val 60000"/>
            <a:gd name="adj2" fmla="val 50000"/>
          </a:avLst>
        </a:prstGeom>
        <a:solidFill>
          <a:schemeClr val="bg2">
            <a:lumMod val="90000"/>
            <a:alpha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rot="-5400000">
        <a:off x="3347077" y="1333454"/>
        <a:ext cx="140181" cy="136287"/>
      </dsp:txXfrm>
    </dsp:sp>
    <dsp:sp modelId="{D28DE8B2-4FD8-4A93-AE59-96FE760CC525}">
      <dsp:nvSpPr>
        <dsp:cNvPr id="0" name=""/>
        <dsp:cNvSpPr/>
      </dsp:nvSpPr>
      <dsp:spPr>
        <a:xfrm>
          <a:off x="540798" y="1560599"/>
          <a:ext cx="5752738" cy="708526"/>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IE" altLang="en-US" sz="1600" kern="1200" dirty="0">
              <a:solidFill>
                <a:schemeClr val="tx1"/>
              </a:solidFill>
              <a:latin typeface="Gill Sans MT" panose="020B0502020104020203" pitchFamily="34" charset="0"/>
              <a:ea typeface="+mn-ea"/>
              <a:cs typeface="+mn-cs"/>
            </a:rPr>
            <a:t>Thin AL </a:t>
          </a:r>
          <a:r>
            <a:rPr lang="en-IE" altLang="en-US" sz="1600" i="1" kern="1200" dirty="0">
              <a:solidFill>
                <a:srgbClr val="FF0000"/>
              </a:solidFill>
              <a:latin typeface="Gill Sans MT" panose="020B0502020104020203" pitchFamily="34" charset="0"/>
              <a:ea typeface="+mn-ea"/>
              <a:cs typeface="+mn-cs"/>
            </a:rPr>
            <a:t>impermeable to water, permeable to </a:t>
          </a:r>
          <a:r>
            <a:rPr lang="en-IE" altLang="en-US" sz="1600" i="1" kern="1200" dirty="0" err="1">
              <a:solidFill>
                <a:srgbClr val="FF0000"/>
              </a:solidFill>
              <a:latin typeface="Gill Sans MT" panose="020B0502020104020203" pitchFamily="34" charset="0"/>
              <a:ea typeface="+mn-ea"/>
              <a:cs typeface="+mn-cs"/>
            </a:rPr>
            <a:t>NaCl</a:t>
          </a:r>
          <a:r>
            <a:rPr lang="en-IE" altLang="en-US" sz="1600" i="1" kern="1200" dirty="0">
              <a:solidFill>
                <a:srgbClr val="FF0000"/>
              </a:solidFill>
              <a:latin typeface="Gill Sans MT" panose="020B0502020104020203" pitchFamily="34" charset="0"/>
              <a:ea typeface="+mn-ea"/>
              <a:cs typeface="+mn-cs"/>
            </a:rPr>
            <a:t> </a:t>
          </a:r>
          <a:r>
            <a:rPr lang="en-IE" altLang="en-US" sz="1600" b="1" kern="1200" dirty="0">
              <a:solidFill>
                <a:schemeClr val="tx1"/>
              </a:solidFill>
              <a:latin typeface="Gill Sans MT" panose="020B0502020104020203" pitchFamily="34" charset="0"/>
              <a:ea typeface="+mn-ea"/>
              <a:cs typeface="+mn-cs"/>
            </a:rPr>
            <a:t>(passive)</a:t>
          </a:r>
          <a:r>
            <a:rPr lang="en-US" altLang="en-US" sz="1600" kern="1200" dirty="0">
              <a:solidFill>
                <a:schemeClr val="tx1"/>
              </a:solidFill>
              <a:latin typeface="Gill Sans MT" panose="020B0502020104020203" pitchFamily="34" charset="0"/>
              <a:ea typeface="+mn-ea"/>
              <a:cs typeface="+mn-cs"/>
            </a:rPr>
            <a:t>. </a:t>
          </a:r>
        </a:p>
        <a:p>
          <a:pPr marL="0" lvl="0" indent="0" algn="ctr" defTabSz="711200" rtl="1">
            <a:lnSpc>
              <a:spcPct val="90000"/>
            </a:lnSpc>
            <a:spcBef>
              <a:spcPct val="0"/>
            </a:spcBef>
            <a:spcAft>
              <a:spcPct val="35000"/>
            </a:spcAft>
            <a:buNone/>
          </a:pPr>
          <a:r>
            <a:rPr lang="en-US" altLang="en-US" sz="1600" kern="1200" dirty="0">
              <a:solidFill>
                <a:schemeClr val="tx1"/>
              </a:solidFill>
              <a:latin typeface="Gill Sans MT" panose="020B0502020104020203" pitchFamily="34" charset="0"/>
              <a:ea typeface="+mn-ea"/>
              <a:cs typeface="+mn-cs"/>
            </a:rPr>
            <a:t>Volume unchanged ,  </a:t>
          </a:r>
          <a:r>
            <a:rPr lang="en-IE" altLang="en-US" sz="1600" kern="1200" dirty="0">
              <a:solidFill>
                <a:schemeClr val="tx1"/>
              </a:solidFill>
              <a:latin typeface="Gill Sans MT" panose="020B0502020104020203" pitchFamily="34" charset="0"/>
              <a:ea typeface="+mn-ea"/>
              <a:cs typeface="+mn-cs"/>
              <a:sym typeface="Symbol" pitchFamily="18" charset="2"/>
            </a:rPr>
            <a:t></a:t>
          </a:r>
          <a:r>
            <a:rPr lang="en-US" altLang="en-US" sz="1600" kern="1200" dirty="0">
              <a:solidFill>
                <a:schemeClr val="tx1"/>
              </a:solidFill>
              <a:latin typeface="Gill Sans MT" panose="020B0502020104020203" pitchFamily="34" charset="0"/>
              <a:ea typeface="+mn-ea"/>
              <a:cs typeface="+mn-cs"/>
            </a:rPr>
            <a:t> NaCl  </a:t>
          </a:r>
          <a:endParaRPr lang="ar-SA" sz="1600" kern="1200" dirty="0">
            <a:solidFill>
              <a:schemeClr val="tx1"/>
            </a:solidFill>
            <a:latin typeface="Gill Sans MT" panose="020B0502020104020203" pitchFamily="34" charset="0"/>
            <a:ea typeface="+mn-ea"/>
            <a:cs typeface="+mn-cs"/>
          </a:endParaRPr>
        </a:p>
      </dsp:txBody>
      <dsp:txXfrm>
        <a:off x="561550" y="1581351"/>
        <a:ext cx="5711234" cy="667022"/>
      </dsp:txXfrm>
    </dsp:sp>
    <dsp:sp modelId="{C8FD2569-D1C1-4648-9335-618552C10EBF}">
      <dsp:nvSpPr>
        <dsp:cNvPr id="0" name=""/>
        <dsp:cNvSpPr/>
      </dsp:nvSpPr>
      <dsp:spPr>
        <a:xfrm rot="5400000">
          <a:off x="3319820" y="2282105"/>
          <a:ext cx="194695" cy="233635"/>
        </a:xfrm>
        <a:prstGeom prst="rightArrow">
          <a:avLst>
            <a:gd name="adj1" fmla="val 60000"/>
            <a:gd name="adj2" fmla="val 50000"/>
          </a:avLst>
        </a:prstGeom>
        <a:solidFill>
          <a:schemeClr val="bg2">
            <a:lumMod val="90000"/>
            <a:alpha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rot="-5400000">
        <a:off x="3347077" y="2301575"/>
        <a:ext cx="140181" cy="136287"/>
      </dsp:txXfrm>
    </dsp:sp>
    <dsp:sp modelId="{1B885EF7-890B-40AF-9D45-E72390F0D96E}">
      <dsp:nvSpPr>
        <dsp:cNvPr id="0" name=""/>
        <dsp:cNvSpPr/>
      </dsp:nvSpPr>
      <dsp:spPr>
        <a:xfrm>
          <a:off x="540798" y="2528720"/>
          <a:ext cx="5752738" cy="757621"/>
        </a:xfrm>
        <a:prstGeom prst="roundRect">
          <a:avLst>
            <a:gd name="adj" fmla="val 10000"/>
          </a:avLst>
        </a:prstGeom>
        <a:solidFill>
          <a:srgbClr val="EDF6F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IE" altLang="en-US" sz="1600" kern="1200" dirty="0">
              <a:solidFill>
                <a:schemeClr val="tx1"/>
              </a:solidFill>
              <a:latin typeface="Gill Sans MT" panose="020B0502020104020203" pitchFamily="34" charset="0"/>
              <a:ea typeface="+mn-ea"/>
              <a:cs typeface="+mn-cs"/>
            </a:rPr>
            <a:t>Thick AL </a:t>
          </a:r>
          <a:r>
            <a:rPr lang="en-IE" altLang="en-US" sz="1600" i="1" kern="1200" dirty="0">
              <a:solidFill>
                <a:srgbClr val="FF0000"/>
              </a:solidFill>
              <a:latin typeface="Gill Sans MT" panose="020B0502020104020203" pitchFamily="34" charset="0"/>
              <a:ea typeface="+mn-ea"/>
              <a:cs typeface="+mn-cs"/>
            </a:rPr>
            <a:t>impermeable to water</a:t>
          </a:r>
          <a:r>
            <a:rPr lang="en-IE" altLang="en-US" sz="1600" kern="1200" dirty="0">
              <a:solidFill>
                <a:schemeClr val="tx1"/>
              </a:solidFill>
              <a:latin typeface="Gill Sans MT" panose="020B0502020104020203" pitchFamily="34" charset="0"/>
              <a:ea typeface="+mn-ea"/>
              <a:cs typeface="+mn-cs"/>
            </a:rPr>
            <a:t>. </a:t>
          </a:r>
          <a:r>
            <a:rPr lang="en-IE" altLang="en-US" sz="1600" kern="1200" dirty="0" err="1">
              <a:solidFill>
                <a:schemeClr val="tx1"/>
              </a:solidFill>
              <a:latin typeface="Gill Sans MT" panose="020B0502020104020203" pitchFamily="34" charset="0"/>
              <a:ea typeface="+mn-ea"/>
              <a:cs typeface="+mn-cs"/>
            </a:rPr>
            <a:t>NaCl</a:t>
          </a:r>
          <a:r>
            <a:rPr lang="en-IE" altLang="en-US" sz="1600" kern="1200" dirty="0">
              <a:solidFill>
                <a:schemeClr val="tx1"/>
              </a:solidFill>
              <a:latin typeface="Gill Sans MT" panose="020B0502020104020203" pitchFamily="34" charset="0"/>
              <a:ea typeface="+mn-ea"/>
              <a:cs typeface="+mn-cs"/>
            </a:rPr>
            <a:t> reabsorbed </a:t>
          </a:r>
          <a:r>
            <a:rPr lang="en-IE" altLang="en-US" sz="1600" b="1" kern="1200" dirty="0">
              <a:solidFill>
                <a:schemeClr val="tx1"/>
              </a:solidFill>
              <a:latin typeface="Gill Sans MT" panose="020B0502020104020203" pitchFamily="34" charset="0"/>
              <a:ea typeface="+mn-ea"/>
              <a:cs typeface="+mn-cs"/>
            </a:rPr>
            <a:t>(Active) </a:t>
          </a:r>
        </a:p>
        <a:p>
          <a:pPr marL="0" lvl="0" indent="0" algn="ctr" defTabSz="711200" rtl="1">
            <a:lnSpc>
              <a:spcPct val="90000"/>
            </a:lnSpc>
            <a:spcBef>
              <a:spcPct val="0"/>
            </a:spcBef>
            <a:spcAft>
              <a:spcPct val="35000"/>
            </a:spcAft>
            <a:buNone/>
          </a:pPr>
          <a:r>
            <a:rPr lang="en-IE" altLang="en-US" sz="1600" kern="1200" dirty="0">
              <a:solidFill>
                <a:schemeClr val="tx1"/>
              </a:solidFill>
              <a:latin typeface="Gill Sans MT" panose="020B0502020104020203" pitchFamily="34" charset="0"/>
              <a:ea typeface="+mn-ea"/>
              <a:cs typeface="+mn-cs"/>
            </a:rPr>
            <a:t>diluting tubule fluid </a:t>
          </a:r>
          <a:r>
            <a:rPr lang="en-IE" altLang="en-US" sz="1600" i="1" kern="1200" dirty="0">
              <a:solidFill>
                <a:srgbClr val="FF0000"/>
              </a:solidFill>
              <a:latin typeface="Gill Sans MT" panose="020B0502020104020203" pitchFamily="34" charset="0"/>
              <a:ea typeface="+mn-ea"/>
              <a:cs typeface="+mn-cs"/>
            </a:rPr>
            <a:t>150 </a:t>
          </a:r>
          <a:r>
            <a:rPr lang="en-IE" altLang="en-US" sz="1600" i="1" kern="1200" dirty="0" err="1">
              <a:solidFill>
                <a:srgbClr val="FF0000"/>
              </a:solidFill>
              <a:latin typeface="Gill Sans MT" panose="020B0502020104020203" pitchFamily="34" charset="0"/>
              <a:ea typeface="+mn-ea"/>
              <a:cs typeface="+mn-cs"/>
            </a:rPr>
            <a:t>mOsm</a:t>
          </a:r>
          <a:r>
            <a:rPr lang="en-IE" altLang="en-US" sz="1600" i="1" kern="1200" dirty="0">
              <a:solidFill>
                <a:srgbClr val="FF0000"/>
              </a:solidFill>
              <a:latin typeface="Gill Sans MT" panose="020B0502020104020203" pitchFamily="34" charset="0"/>
              <a:ea typeface="+mn-ea"/>
              <a:cs typeface="+mn-cs"/>
            </a:rPr>
            <a:t>/kg </a:t>
          </a:r>
          <a:r>
            <a:rPr lang="en-IE" altLang="en-US" sz="1600" kern="1200" dirty="0">
              <a:solidFill>
                <a:schemeClr val="tx1"/>
              </a:solidFill>
              <a:latin typeface="Gill Sans MT" panose="020B0502020104020203" pitchFamily="34" charset="0"/>
              <a:ea typeface="+mn-ea"/>
              <a:cs typeface="+mn-cs"/>
            </a:rPr>
            <a:t>water</a:t>
          </a:r>
          <a:r>
            <a:rPr lang="en-US" altLang="en-US" sz="1600" kern="1200" dirty="0">
              <a:solidFill>
                <a:schemeClr val="tx1"/>
              </a:solidFill>
              <a:latin typeface="Gill Sans MT" panose="020B0502020104020203" pitchFamily="34" charset="0"/>
              <a:ea typeface="+mn-ea"/>
              <a:cs typeface="+mn-cs"/>
            </a:rPr>
            <a:t>.</a:t>
          </a:r>
          <a:r>
            <a:rPr lang="en-IE" altLang="en-US" sz="1600" kern="1200" dirty="0">
              <a:solidFill>
                <a:schemeClr val="tx1"/>
              </a:solidFill>
              <a:latin typeface="Gill Sans MT" panose="020B0502020104020203" pitchFamily="34" charset="0"/>
              <a:ea typeface="+mn-ea"/>
              <a:cs typeface="+mn-cs"/>
            </a:rPr>
            <a:t> </a:t>
          </a:r>
          <a:endParaRPr lang="ar-SA" sz="1600" kern="1200" dirty="0">
            <a:solidFill>
              <a:schemeClr val="tx1"/>
            </a:solidFill>
            <a:latin typeface="Gill Sans MT" panose="020B0502020104020203" pitchFamily="34" charset="0"/>
            <a:ea typeface="+mn-ea"/>
            <a:cs typeface="+mn-cs"/>
          </a:endParaRPr>
        </a:p>
      </dsp:txBody>
      <dsp:txXfrm>
        <a:off x="562988" y="2550910"/>
        <a:ext cx="5708358" cy="713241"/>
      </dsp:txXfrm>
    </dsp:sp>
    <dsp:sp modelId="{DDE330F4-51F8-4BEB-AD26-6906218AB161}">
      <dsp:nvSpPr>
        <dsp:cNvPr id="0" name=""/>
        <dsp:cNvSpPr/>
      </dsp:nvSpPr>
      <dsp:spPr>
        <a:xfrm rot="5400000">
          <a:off x="3319820" y="3299321"/>
          <a:ext cx="194695" cy="233635"/>
        </a:xfrm>
        <a:prstGeom prst="rightArrow">
          <a:avLst>
            <a:gd name="adj1" fmla="val 60000"/>
            <a:gd name="adj2" fmla="val 50000"/>
          </a:avLst>
        </a:prstGeom>
        <a:solidFill>
          <a:schemeClr val="bg2">
            <a:lumMod val="90000"/>
            <a:alpha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ar-SA" sz="2000" kern="1200"/>
        </a:p>
      </dsp:txBody>
      <dsp:txXfrm rot="-5400000">
        <a:off x="3347077" y="3318791"/>
        <a:ext cx="140181" cy="136287"/>
      </dsp:txXfrm>
    </dsp:sp>
    <dsp:sp modelId="{4827F70C-76BF-4E5A-9C53-9003B576F366}">
      <dsp:nvSpPr>
        <dsp:cNvPr id="0" name=""/>
        <dsp:cNvSpPr/>
      </dsp:nvSpPr>
      <dsp:spPr>
        <a:xfrm>
          <a:off x="540798" y="3545936"/>
          <a:ext cx="5752738" cy="721194"/>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IE" altLang="en-US" sz="1400" kern="1200" dirty="0">
              <a:solidFill>
                <a:schemeClr val="tx1"/>
              </a:solidFill>
              <a:latin typeface="Gill Sans MT" panose="020B0502020104020203" pitchFamily="34" charset="0"/>
              <a:ea typeface="+mn-ea"/>
              <a:cs typeface="+mn-cs"/>
            </a:rPr>
            <a:t>Collecting duct reabsorb </a:t>
          </a:r>
          <a:r>
            <a:rPr lang="en-IE" altLang="en-US" sz="1400" kern="1200" dirty="0" err="1">
              <a:solidFill>
                <a:schemeClr val="tx1"/>
              </a:solidFill>
              <a:latin typeface="Gill Sans MT" panose="020B0502020104020203" pitchFamily="34" charset="0"/>
              <a:ea typeface="+mn-ea"/>
              <a:cs typeface="+mn-cs"/>
            </a:rPr>
            <a:t>NaCl</a:t>
          </a:r>
          <a:r>
            <a:rPr lang="en-IE" altLang="en-US" sz="1400" kern="1200" dirty="0">
              <a:solidFill>
                <a:schemeClr val="tx1"/>
              </a:solidFill>
              <a:latin typeface="Gill Sans MT" panose="020B0502020104020203" pitchFamily="34" charset="0"/>
              <a:ea typeface="+mn-ea"/>
              <a:cs typeface="+mn-cs"/>
            </a:rPr>
            <a:t>. </a:t>
          </a:r>
        </a:p>
        <a:p>
          <a:pPr marL="0" lvl="0" indent="0" algn="ctr" defTabSz="622300" rtl="1">
            <a:lnSpc>
              <a:spcPct val="90000"/>
            </a:lnSpc>
            <a:spcBef>
              <a:spcPct val="0"/>
            </a:spcBef>
            <a:spcAft>
              <a:spcPct val="35000"/>
            </a:spcAft>
            <a:buNone/>
          </a:pPr>
          <a:r>
            <a:rPr lang="en-IE" altLang="en-US" sz="1400" kern="1200" dirty="0">
              <a:solidFill>
                <a:schemeClr val="tx1"/>
              </a:solidFill>
              <a:latin typeface="Gill Sans MT" panose="020B0502020104020203" pitchFamily="34" charset="0"/>
              <a:ea typeface="+mn-ea"/>
              <a:cs typeface="+mn-cs"/>
              <a:sym typeface="Symbol" pitchFamily="18" charset="2"/>
            </a:rPr>
            <a:t></a:t>
          </a:r>
          <a:r>
            <a:rPr lang="en-IE" altLang="en-US" sz="1400" kern="1200" dirty="0">
              <a:solidFill>
                <a:schemeClr val="tx1"/>
              </a:solidFill>
              <a:latin typeface="Gill Sans MT" panose="020B0502020104020203" pitchFamily="34" charset="0"/>
              <a:ea typeface="+mn-ea"/>
              <a:cs typeface="+mn-cs"/>
            </a:rPr>
            <a:t> osmolality</a:t>
          </a:r>
          <a:r>
            <a:rPr lang="en-US" altLang="en-US" sz="1400" kern="1200" dirty="0">
              <a:solidFill>
                <a:schemeClr val="tx1"/>
              </a:solidFill>
              <a:latin typeface="Gill Sans MT" panose="020B0502020104020203" pitchFamily="34" charset="0"/>
              <a:ea typeface="+mn-ea"/>
              <a:cs typeface="+mn-cs"/>
            </a:rPr>
            <a:t> which reach </a:t>
          </a:r>
          <a:r>
            <a:rPr lang="en-IE" altLang="en-US" sz="1400" i="1" kern="1200" dirty="0">
              <a:solidFill>
                <a:srgbClr val="FF0000"/>
              </a:solidFill>
              <a:latin typeface="Gill Sans MT" panose="020B0502020104020203" pitchFamily="34" charset="0"/>
              <a:ea typeface="+mn-ea"/>
              <a:cs typeface="+mn-cs"/>
            </a:rPr>
            <a:t>50 </a:t>
          </a:r>
          <a:r>
            <a:rPr lang="en-IE" altLang="en-US" sz="1400" i="1" kern="1200" dirty="0" err="1">
              <a:solidFill>
                <a:srgbClr val="FF0000"/>
              </a:solidFill>
              <a:latin typeface="Gill Sans MT" panose="020B0502020104020203" pitchFamily="34" charset="0"/>
              <a:ea typeface="+mn-ea"/>
              <a:cs typeface="+mn-cs"/>
            </a:rPr>
            <a:t>mOsm</a:t>
          </a:r>
          <a:r>
            <a:rPr lang="en-IE" altLang="en-US" sz="1400" i="1" kern="1200" dirty="0">
              <a:solidFill>
                <a:srgbClr val="FF0000"/>
              </a:solidFill>
              <a:latin typeface="Gill Sans MT" panose="020B0502020104020203" pitchFamily="34" charset="0"/>
              <a:ea typeface="+mn-ea"/>
              <a:cs typeface="+mn-cs"/>
            </a:rPr>
            <a:t>/kg </a:t>
          </a:r>
          <a:r>
            <a:rPr lang="en-IE" altLang="en-US" sz="1400" kern="1200" dirty="0">
              <a:solidFill>
                <a:schemeClr val="tx1"/>
              </a:solidFill>
              <a:latin typeface="Gill Sans MT" panose="020B0502020104020203" pitchFamily="34" charset="0"/>
              <a:ea typeface="+mn-ea"/>
              <a:cs typeface="+mn-cs"/>
            </a:rPr>
            <a:t>water</a:t>
          </a:r>
          <a:endParaRPr lang="ar-SA" sz="1400" kern="1200" dirty="0">
            <a:solidFill>
              <a:schemeClr val="tx1"/>
            </a:solidFill>
            <a:latin typeface="Gill Sans MT" panose="020B0502020104020203" pitchFamily="34" charset="0"/>
            <a:ea typeface="+mn-ea"/>
            <a:cs typeface="+mn-cs"/>
          </a:endParaRPr>
        </a:p>
      </dsp:txBody>
      <dsp:txXfrm>
        <a:off x="561921" y="3567059"/>
        <a:ext cx="5710492" cy="678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55290-44BC-4153-A121-0611380B1C6B}">
      <dsp:nvSpPr>
        <dsp:cNvPr id="0" name=""/>
        <dsp:cNvSpPr/>
      </dsp:nvSpPr>
      <dsp:spPr>
        <a:xfrm>
          <a:off x="1361655" y="687"/>
          <a:ext cx="1664495" cy="1117466"/>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US" sz="1200" kern="1200" dirty="0">
              <a:solidFill>
                <a:schemeClr val="tx1"/>
              </a:solidFill>
              <a:latin typeface="Gill Sans MT" panose="020B0502020104020203" pitchFamily="34" charset="0"/>
              <a:ea typeface="+mn-ea"/>
              <a:cs typeface="+mn-cs"/>
            </a:rPr>
            <a:t>Isosmotic </a:t>
          </a:r>
          <a:r>
            <a:rPr lang="en-IE" altLang="en-US" sz="1200" kern="1200" dirty="0">
              <a:solidFill>
                <a:schemeClr val="tx1"/>
              </a:solidFill>
              <a:latin typeface="Gill Sans MT" panose="020B0502020104020203" pitchFamily="34" charset="0"/>
              <a:ea typeface="+mn-ea"/>
              <a:cs typeface="+mn-cs"/>
            </a:rPr>
            <a:t>fluid from PCT</a:t>
          </a:r>
          <a:endParaRPr lang="ar-SA" altLang="en-US" sz="1200" kern="1200" dirty="0">
            <a:solidFill>
              <a:schemeClr val="tx1"/>
            </a:solidFill>
            <a:latin typeface="Gill Sans MT" panose="020B0502020104020203" pitchFamily="34" charset="0"/>
            <a:ea typeface="+mn-ea"/>
            <a:cs typeface="+mn-cs"/>
          </a:endParaRPr>
        </a:p>
      </dsp:txBody>
      <dsp:txXfrm>
        <a:off x="1394384" y="33416"/>
        <a:ext cx="1599037" cy="1052008"/>
      </dsp:txXfrm>
    </dsp:sp>
    <dsp:sp modelId="{583895E1-2799-4AC5-B3DB-3D769E2C679F}">
      <dsp:nvSpPr>
        <dsp:cNvPr id="0" name=""/>
        <dsp:cNvSpPr/>
      </dsp:nvSpPr>
      <dsp:spPr>
        <a:xfrm>
          <a:off x="3158839" y="372449"/>
          <a:ext cx="319660" cy="373942"/>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rtl="1">
            <a:lnSpc>
              <a:spcPct val="90000"/>
            </a:lnSpc>
            <a:spcBef>
              <a:spcPct val="0"/>
            </a:spcBef>
            <a:spcAft>
              <a:spcPct val="35000"/>
            </a:spcAft>
            <a:buNone/>
          </a:pPr>
          <a:endParaRPr lang="ar-SA" sz="1200" kern="1200"/>
        </a:p>
      </dsp:txBody>
      <dsp:txXfrm>
        <a:off x="3158839" y="447237"/>
        <a:ext cx="223762" cy="224366"/>
      </dsp:txXfrm>
    </dsp:sp>
    <dsp:sp modelId="{D9F2A292-B732-4B54-BE02-B02094642E11}">
      <dsp:nvSpPr>
        <dsp:cNvPr id="0" name=""/>
        <dsp:cNvSpPr/>
      </dsp:nvSpPr>
      <dsp:spPr>
        <a:xfrm>
          <a:off x="3629283" y="107071"/>
          <a:ext cx="1507831" cy="904698"/>
        </a:xfrm>
        <a:prstGeom prst="roundRect">
          <a:avLst>
            <a:gd name="adj" fmla="val 10000"/>
          </a:avLst>
        </a:prstGeom>
        <a:solidFill>
          <a:srgbClr val="EDF6F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altLang="en-US" sz="1200" kern="1200" dirty="0">
              <a:solidFill>
                <a:schemeClr val="tx1"/>
              </a:solidFill>
              <a:latin typeface="Gill Sans MT" panose="020B0502020104020203" pitchFamily="34" charset="0"/>
              <a:ea typeface="+mn-ea"/>
              <a:cs typeface="+mn-cs"/>
            </a:rPr>
            <a:t>Thin descending limb permeable to water .less for </a:t>
          </a:r>
          <a:r>
            <a:rPr lang="en-IE" altLang="en-US" sz="1200" kern="1200" dirty="0" err="1">
              <a:solidFill>
                <a:schemeClr val="tx1"/>
              </a:solidFill>
              <a:latin typeface="Gill Sans MT" panose="020B0502020104020203" pitchFamily="34" charset="0"/>
              <a:ea typeface="+mn-ea"/>
              <a:cs typeface="+mn-cs"/>
            </a:rPr>
            <a:t>NaCl</a:t>
          </a:r>
          <a:endParaRPr lang="en-US" sz="1200" kern="1200" dirty="0"/>
        </a:p>
      </dsp:txBody>
      <dsp:txXfrm>
        <a:off x="3655781" y="133569"/>
        <a:ext cx="1454835" cy="851702"/>
      </dsp:txXfrm>
    </dsp:sp>
    <dsp:sp modelId="{4FC2C612-7BE8-46E8-919C-5DF8A7C8DAE5}">
      <dsp:nvSpPr>
        <dsp:cNvPr id="0" name=""/>
        <dsp:cNvSpPr/>
      </dsp:nvSpPr>
      <dsp:spPr>
        <a:xfrm>
          <a:off x="5269803" y="372449"/>
          <a:ext cx="319660" cy="373942"/>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269803" y="447237"/>
        <a:ext cx="223762" cy="224366"/>
      </dsp:txXfrm>
    </dsp:sp>
    <dsp:sp modelId="{E961CFC7-A024-4FD7-B68A-5BF21ACC0025}">
      <dsp:nvSpPr>
        <dsp:cNvPr id="0" name=""/>
        <dsp:cNvSpPr/>
      </dsp:nvSpPr>
      <dsp:spPr>
        <a:xfrm>
          <a:off x="5740247" y="40372"/>
          <a:ext cx="1647486" cy="1038096"/>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IE" altLang="en-US" sz="1200" kern="1200" dirty="0">
              <a:solidFill>
                <a:schemeClr val="tx1"/>
              </a:solidFill>
              <a:latin typeface="Gill Sans MT" panose="020B0502020104020203" pitchFamily="34" charset="0"/>
              <a:ea typeface="+mn-ea"/>
              <a:cs typeface="+mn-cs"/>
            </a:rPr>
            <a:t>Thin AL impermeable to water, permeable to </a:t>
          </a:r>
          <a:r>
            <a:rPr lang="en-IE" altLang="en-US" sz="1200" kern="1200" dirty="0" err="1">
              <a:solidFill>
                <a:schemeClr val="tx1"/>
              </a:solidFill>
              <a:latin typeface="Gill Sans MT" panose="020B0502020104020203" pitchFamily="34" charset="0"/>
              <a:ea typeface="+mn-ea"/>
              <a:cs typeface="+mn-cs"/>
            </a:rPr>
            <a:t>NaCl</a:t>
          </a:r>
          <a:r>
            <a:rPr lang="en-IE" altLang="en-US" sz="1200" kern="1200" dirty="0">
              <a:solidFill>
                <a:schemeClr val="tx1"/>
              </a:solidFill>
              <a:latin typeface="Gill Sans MT" panose="020B0502020104020203" pitchFamily="34" charset="0"/>
              <a:ea typeface="+mn-ea"/>
              <a:cs typeface="+mn-cs"/>
            </a:rPr>
            <a:t> (passive)</a:t>
          </a:r>
          <a:r>
            <a:rPr lang="en-US" altLang="en-US" sz="1200" kern="1200" dirty="0">
              <a:solidFill>
                <a:schemeClr val="tx1"/>
              </a:solidFill>
              <a:latin typeface="Gill Sans MT" panose="020B0502020104020203" pitchFamily="34" charset="0"/>
              <a:ea typeface="+mn-ea"/>
              <a:cs typeface="+mn-cs"/>
            </a:rPr>
            <a:t>. Volume unchanged ,  NaCl </a:t>
          </a:r>
          <a:endParaRPr lang="ar-SA" sz="1200" kern="1200" dirty="0">
            <a:solidFill>
              <a:schemeClr val="tx1"/>
            </a:solidFill>
            <a:latin typeface="Gill Sans MT" panose="020B0502020104020203" pitchFamily="34" charset="0"/>
            <a:ea typeface="+mn-ea"/>
            <a:cs typeface="+mn-cs"/>
          </a:endParaRPr>
        </a:p>
      </dsp:txBody>
      <dsp:txXfrm>
        <a:off x="5770652" y="70777"/>
        <a:ext cx="1586676" cy="977286"/>
      </dsp:txXfrm>
    </dsp:sp>
    <dsp:sp modelId="{33A33699-0918-401B-BA4B-60BD6B307F06}">
      <dsp:nvSpPr>
        <dsp:cNvPr id="0" name=""/>
        <dsp:cNvSpPr/>
      </dsp:nvSpPr>
      <dsp:spPr>
        <a:xfrm>
          <a:off x="7520423" y="372449"/>
          <a:ext cx="319660" cy="373942"/>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rtl="1">
            <a:lnSpc>
              <a:spcPct val="90000"/>
            </a:lnSpc>
            <a:spcBef>
              <a:spcPct val="0"/>
            </a:spcBef>
            <a:spcAft>
              <a:spcPct val="35000"/>
            </a:spcAft>
            <a:buNone/>
          </a:pPr>
          <a:endParaRPr lang="ar-SA" sz="1200" kern="1200"/>
        </a:p>
      </dsp:txBody>
      <dsp:txXfrm>
        <a:off x="7520423" y="447237"/>
        <a:ext cx="223762" cy="224366"/>
      </dsp:txXfrm>
    </dsp:sp>
    <dsp:sp modelId="{7A667471-082C-442A-9E0A-28DB8D85A392}">
      <dsp:nvSpPr>
        <dsp:cNvPr id="0" name=""/>
        <dsp:cNvSpPr/>
      </dsp:nvSpPr>
      <dsp:spPr>
        <a:xfrm>
          <a:off x="7990866" y="48107"/>
          <a:ext cx="1617420" cy="1022626"/>
        </a:xfrm>
        <a:prstGeom prst="roundRect">
          <a:avLst>
            <a:gd name="adj" fmla="val 10000"/>
          </a:avLst>
        </a:prstGeom>
        <a:solidFill>
          <a:srgbClr val="EDF6F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IE" altLang="en-US" sz="1200" kern="1200" dirty="0">
              <a:solidFill>
                <a:schemeClr val="tx1"/>
              </a:solidFill>
              <a:latin typeface="Gill Sans MT" panose="020B0502020104020203" pitchFamily="34" charset="0"/>
              <a:ea typeface="+mn-ea"/>
              <a:cs typeface="+mn-cs"/>
            </a:rPr>
            <a:t>TAL impermeable to water. </a:t>
          </a:r>
          <a:r>
            <a:rPr lang="en-IE" altLang="en-US" sz="1200" kern="1200" dirty="0" err="1">
              <a:solidFill>
                <a:schemeClr val="tx1"/>
              </a:solidFill>
              <a:latin typeface="Gill Sans MT" panose="020B0502020104020203" pitchFamily="34" charset="0"/>
              <a:ea typeface="+mn-ea"/>
              <a:cs typeface="+mn-cs"/>
            </a:rPr>
            <a:t>NaCl</a:t>
          </a:r>
          <a:r>
            <a:rPr lang="en-IE" altLang="en-US" sz="1200" kern="1200" dirty="0">
              <a:solidFill>
                <a:schemeClr val="tx1"/>
              </a:solidFill>
              <a:latin typeface="Gill Sans MT" panose="020B0502020104020203" pitchFamily="34" charset="0"/>
              <a:ea typeface="+mn-ea"/>
              <a:cs typeface="+mn-cs"/>
            </a:rPr>
            <a:t> reabsorbed (Active) diluting tubule fluid </a:t>
          </a:r>
          <a:r>
            <a:rPr lang="en-IE" altLang="en-US" sz="1200" i="0" kern="1200" dirty="0">
              <a:solidFill>
                <a:schemeClr val="tx1"/>
              </a:solidFill>
              <a:latin typeface="Gill Sans MT" panose="020B0502020104020203" pitchFamily="34" charset="0"/>
              <a:ea typeface="+mn-ea"/>
              <a:cs typeface="+mn-cs"/>
            </a:rPr>
            <a:t>150 </a:t>
          </a:r>
          <a:r>
            <a:rPr lang="en-IE" altLang="en-US" sz="1200" i="0" kern="1200" dirty="0" err="1">
              <a:solidFill>
                <a:schemeClr val="tx1"/>
              </a:solidFill>
              <a:latin typeface="Gill Sans MT" panose="020B0502020104020203" pitchFamily="34" charset="0"/>
              <a:ea typeface="+mn-ea"/>
              <a:cs typeface="+mn-cs"/>
            </a:rPr>
            <a:t>mOsm</a:t>
          </a:r>
          <a:r>
            <a:rPr lang="en-IE" altLang="en-US" sz="1200" i="0" kern="1200" dirty="0">
              <a:solidFill>
                <a:schemeClr val="tx1"/>
              </a:solidFill>
              <a:latin typeface="Gill Sans MT" panose="020B0502020104020203" pitchFamily="34" charset="0"/>
              <a:ea typeface="+mn-ea"/>
              <a:cs typeface="+mn-cs"/>
            </a:rPr>
            <a:t>/kg </a:t>
          </a:r>
          <a:r>
            <a:rPr lang="en-IE" altLang="en-US" sz="1200" kern="1200" dirty="0">
              <a:solidFill>
                <a:schemeClr val="tx1"/>
              </a:solidFill>
              <a:latin typeface="Gill Sans MT" panose="020B0502020104020203" pitchFamily="34" charset="0"/>
              <a:ea typeface="+mn-ea"/>
              <a:cs typeface="+mn-cs"/>
            </a:rPr>
            <a:t>water</a:t>
          </a:r>
          <a:r>
            <a:rPr lang="en-US" altLang="en-US" sz="1200" kern="1200" dirty="0">
              <a:solidFill>
                <a:schemeClr val="tx1"/>
              </a:solidFill>
              <a:latin typeface="Gill Sans MT" panose="020B0502020104020203" pitchFamily="34" charset="0"/>
              <a:ea typeface="+mn-ea"/>
              <a:cs typeface="+mn-cs"/>
            </a:rPr>
            <a:t>.</a:t>
          </a:r>
          <a:r>
            <a:rPr lang="en-IE" altLang="en-US" sz="1200" kern="1200" dirty="0">
              <a:solidFill>
                <a:schemeClr val="tx1"/>
              </a:solidFill>
              <a:latin typeface="Gill Sans MT" panose="020B0502020104020203" pitchFamily="34" charset="0"/>
              <a:ea typeface="+mn-ea"/>
              <a:cs typeface="+mn-cs"/>
            </a:rPr>
            <a:t> </a:t>
          </a:r>
          <a:endParaRPr lang="ar-SA" sz="1200" kern="1200" dirty="0">
            <a:solidFill>
              <a:schemeClr val="tx1"/>
            </a:solidFill>
            <a:latin typeface="Gill Sans MT" panose="020B0502020104020203" pitchFamily="34" charset="0"/>
            <a:ea typeface="+mn-ea"/>
            <a:cs typeface="+mn-cs"/>
          </a:endParaRPr>
        </a:p>
      </dsp:txBody>
      <dsp:txXfrm>
        <a:off x="8020818" y="78059"/>
        <a:ext cx="1557516" cy="962722"/>
      </dsp:txXfrm>
    </dsp:sp>
    <dsp:sp modelId="{C661BA03-2FDC-480A-8617-69F7E91893C3}">
      <dsp:nvSpPr>
        <dsp:cNvPr id="0" name=""/>
        <dsp:cNvSpPr/>
      </dsp:nvSpPr>
      <dsp:spPr>
        <a:xfrm rot="5400000">
          <a:off x="8438187" y="1234169"/>
          <a:ext cx="362827" cy="304164"/>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rtl="1">
            <a:lnSpc>
              <a:spcPct val="90000"/>
            </a:lnSpc>
            <a:spcBef>
              <a:spcPct val="0"/>
            </a:spcBef>
            <a:spcAft>
              <a:spcPct val="35000"/>
            </a:spcAft>
            <a:buNone/>
          </a:pPr>
          <a:endParaRPr lang="ar-SA" sz="1200" kern="1200"/>
        </a:p>
      </dsp:txBody>
      <dsp:txXfrm rot="-5400000">
        <a:off x="8528352" y="1204838"/>
        <a:ext cx="182498" cy="271578"/>
      </dsp:txXfrm>
    </dsp:sp>
    <dsp:sp modelId="{8FB95FD0-4209-43DD-9EBB-140AE84B446C}">
      <dsp:nvSpPr>
        <dsp:cNvPr id="0" name=""/>
        <dsp:cNvSpPr/>
      </dsp:nvSpPr>
      <dsp:spPr>
        <a:xfrm>
          <a:off x="7248576" y="1721286"/>
          <a:ext cx="2359711" cy="1086443"/>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IE" altLang="en-US" sz="1200" kern="1200" dirty="0">
              <a:solidFill>
                <a:schemeClr val="tx1"/>
              </a:solidFill>
              <a:latin typeface="Gill Sans MT" panose="020B0502020104020203" pitchFamily="34" charset="0"/>
              <a:ea typeface="+mn-ea"/>
              <a:cs typeface="+mn-cs"/>
            </a:rPr>
            <a:t>Fluid reaching CD </a:t>
          </a:r>
          <a:r>
            <a:rPr lang="en-IE" altLang="en-US" sz="1200" kern="1200" dirty="0" err="1">
              <a:solidFill>
                <a:schemeClr val="tx1"/>
              </a:solidFill>
              <a:latin typeface="Gill Sans MT" panose="020B0502020104020203" pitchFamily="34" charset="0"/>
              <a:ea typeface="+mn-ea"/>
              <a:cs typeface="+mn-cs"/>
            </a:rPr>
            <a:t>hypoosmotic</a:t>
          </a:r>
          <a:r>
            <a:rPr lang="en-IE" altLang="en-US" sz="1200" kern="1200" dirty="0">
              <a:solidFill>
                <a:schemeClr val="tx1"/>
              </a:solidFill>
              <a:latin typeface="Gill Sans MT" panose="020B0502020104020203" pitchFamily="34" charset="0"/>
              <a:ea typeface="+mn-ea"/>
              <a:cs typeface="+mn-cs"/>
            </a:rPr>
            <a:t> (due </a:t>
          </a:r>
          <a:r>
            <a:rPr lang="en-US" altLang="en-US" sz="1200" kern="1200" dirty="0">
              <a:solidFill>
                <a:schemeClr val="tx1"/>
              </a:solidFill>
              <a:latin typeface="Gill Sans MT" panose="020B0502020104020203" pitchFamily="34" charset="0"/>
              <a:ea typeface="+mn-ea"/>
              <a:cs typeface="+mn-cs"/>
            </a:rPr>
            <a:t>to </a:t>
          </a:r>
          <a:r>
            <a:rPr lang="en-IE" altLang="en-US" sz="1200" kern="1200" dirty="0">
              <a:solidFill>
                <a:schemeClr val="tx1"/>
              </a:solidFill>
              <a:latin typeface="Gill Sans MT" panose="020B0502020104020203" pitchFamily="34" charset="0"/>
              <a:ea typeface="+mn-ea"/>
              <a:cs typeface="+mn-cs"/>
            </a:rPr>
            <a:t>urea)</a:t>
          </a:r>
          <a:r>
            <a:rPr lang="en-US" altLang="en-US" sz="1200" kern="1200" dirty="0">
              <a:solidFill>
                <a:schemeClr val="tx1"/>
              </a:solidFill>
              <a:latin typeface="Gill Sans MT" panose="020B0502020104020203" pitchFamily="34" charset="0"/>
              <a:ea typeface="+mn-ea"/>
              <a:cs typeface="+mn-cs"/>
            </a:rPr>
            <a:t>.  </a:t>
          </a:r>
        </a:p>
        <a:p>
          <a:pPr marL="0" lvl="0" indent="0" algn="ctr" defTabSz="533400" rtl="1">
            <a:lnSpc>
              <a:spcPct val="90000"/>
            </a:lnSpc>
            <a:spcBef>
              <a:spcPct val="0"/>
            </a:spcBef>
            <a:spcAft>
              <a:spcPct val="35000"/>
            </a:spcAft>
            <a:buNone/>
          </a:pPr>
          <a:r>
            <a:rPr lang="en-IE" altLang="en-US" sz="1200" kern="1200" dirty="0">
              <a:solidFill>
                <a:srgbClr val="FF0000"/>
              </a:solidFill>
              <a:latin typeface="Gill Sans MT" panose="020B0502020104020203" pitchFamily="34" charset="0"/>
              <a:ea typeface="+mn-ea"/>
              <a:cs typeface="+mn-cs"/>
            </a:rPr>
            <a:t>ADH</a:t>
          </a:r>
          <a:r>
            <a:rPr lang="en-IE" altLang="en-US" sz="1200" kern="1200" dirty="0">
              <a:solidFill>
                <a:schemeClr val="tx1"/>
              </a:solidFill>
              <a:latin typeface="Gill Sans MT" panose="020B0502020104020203" pitchFamily="34" charset="0"/>
              <a:ea typeface="+mn-ea"/>
              <a:cs typeface="+mn-cs"/>
            </a:rPr>
            <a:t> causes water to diffuse out up to a max of 300 </a:t>
          </a:r>
          <a:r>
            <a:rPr lang="en-IE" altLang="en-US" sz="1200" kern="1200" dirty="0" err="1">
              <a:solidFill>
                <a:schemeClr val="tx1"/>
              </a:solidFill>
              <a:latin typeface="Gill Sans MT" panose="020B0502020104020203" pitchFamily="34" charset="0"/>
              <a:ea typeface="+mn-ea"/>
              <a:cs typeface="+mn-cs"/>
            </a:rPr>
            <a:t>mOsm</a:t>
          </a:r>
          <a:r>
            <a:rPr lang="en-IE" altLang="en-US" sz="1200" kern="1200" dirty="0">
              <a:solidFill>
                <a:schemeClr val="tx1"/>
              </a:solidFill>
              <a:latin typeface="Gill Sans MT" panose="020B0502020104020203" pitchFamily="34" charset="0"/>
              <a:ea typeface="+mn-ea"/>
              <a:cs typeface="+mn-cs"/>
            </a:rPr>
            <a:t>/kg water</a:t>
          </a:r>
          <a:endParaRPr lang="ar-SA" sz="1200" kern="1200" dirty="0">
            <a:solidFill>
              <a:schemeClr val="tx1"/>
            </a:solidFill>
            <a:latin typeface="Gill Sans MT" panose="020B0502020104020203" pitchFamily="34" charset="0"/>
            <a:ea typeface="+mn-ea"/>
            <a:cs typeface="+mn-cs"/>
          </a:endParaRPr>
        </a:p>
      </dsp:txBody>
      <dsp:txXfrm>
        <a:off x="7280397" y="1753107"/>
        <a:ext cx="2296069" cy="1022801"/>
      </dsp:txXfrm>
    </dsp:sp>
    <dsp:sp modelId="{78FDA193-DD71-44CE-9C48-93DE65FC5943}">
      <dsp:nvSpPr>
        <dsp:cNvPr id="0" name=""/>
        <dsp:cNvSpPr/>
      </dsp:nvSpPr>
      <dsp:spPr>
        <a:xfrm rot="10800000">
          <a:off x="6796227" y="2077537"/>
          <a:ext cx="319660" cy="373942"/>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rtl="1">
            <a:lnSpc>
              <a:spcPct val="90000"/>
            </a:lnSpc>
            <a:spcBef>
              <a:spcPct val="0"/>
            </a:spcBef>
            <a:spcAft>
              <a:spcPct val="35000"/>
            </a:spcAft>
            <a:buNone/>
          </a:pPr>
          <a:endParaRPr lang="ar-SA" sz="1200" kern="1200"/>
        </a:p>
      </dsp:txBody>
      <dsp:txXfrm rot="10800000">
        <a:off x="6892125" y="2152325"/>
        <a:ext cx="223762" cy="224366"/>
      </dsp:txXfrm>
    </dsp:sp>
    <dsp:sp modelId="{DD723919-5EF9-4BB4-94BF-5932B2D34ACB}">
      <dsp:nvSpPr>
        <dsp:cNvPr id="0" name=""/>
        <dsp:cNvSpPr/>
      </dsp:nvSpPr>
      <dsp:spPr>
        <a:xfrm>
          <a:off x="4173836" y="1728912"/>
          <a:ext cx="2471607" cy="1071190"/>
        </a:xfrm>
        <a:prstGeom prst="roundRect">
          <a:avLst>
            <a:gd name="adj" fmla="val 10000"/>
          </a:avLst>
        </a:prstGeom>
        <a:solidFill>
          <a:srgbClr val="EDF6F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IE" altLang="en-US" sz="1200" kern="1200" dirty="0">
              <a:solidFill>
                <a:schemeClr val="tx1"/>
              </a:solidFill>
              <a:latin typeface="Gill Sans MT" panose="020B0502020104020203" pitchFamily="34" charset="0"/>
              <a:ea typeface="+mn-ea"/>
              <a:cs typeface="+mn-cs"/>
            </a:rPr>
            <a:t>Osmolality of medullary tissue high up to </a:t>
          </a:r>
          <a:r>
            <a:rPr lang="en-IE" altLang="en-US" sz="1200" i="1" kern="1200" dirty="0">
              <a:solidFill>
                <a:srgbClr val="FF0000"/>
              </a:solidFill>
              <a:latin typeface="Gill Sans MT" panose="020B0502020104020203" pitchFamily="34" charset="0"/>
              <a:ea typeface="+mn-ea"/>
              <a:cs typeface="+mn-cs"/>
            </a:rPr>
            <a:t>1200 </a:t>
          </a:r>
          <a:r>
            <a:rPr lang="en-IE" altLang="en-US" sz="1200" i="1" kern="1200" dirty="0" err="1">
              <a:solidFill>
                <a:srgbClr val="FF0000"/>
              </a:solidFill>
              <a:latin typeface="Gill Sans MT" panose="020B0502020104020203" pitchFamily="34" charset="0"/>
              <a:ea typeface="+mn-ea"/>
              <a:cs typeface="+mn-cs"/>
            </a:rPr>
            <a:t>mOsm</a:t>
          </a:r>
          <a:r>
            <a:rPr lang="en-IE" altLang="en-US" sz="1200" i="1" kern="1200" dirty="0">
              <a:solidFill>
                <a:srgbClr val="FF0000"/>
              </a:solidFill>
              <a:latin typeface="Gill Sans MT" panose="020B0502020104020203" pitchFamily="34" charset="0"/>
              <a:ea typeface="+mn-ea"/>
              <a:cs typeface="+mn-cs"/>
            </a:rPr>
            <a:t>/kg </a:t>
          </a:r>
          <a:r>
            <a:rPr lang="en-IE" altLang="en-US" sz="1200" kern="1200" dirty="0">
              <a:solidFill>
                <a:schemeClr val="tx1"/>
              </a:solidFill>
              <a:latin typeface="Gill Sans MT" panose="020B0502020104020203" pitchFamily="34" charset="0"/>
              <a:ea typeface="+mn-ea"/>
              <a:cs typeface="+mn-cs"/>
            </a:rPr>
            <a:t>water . </a:t>
          </a:r>
        </a:p>
        <a:p>
          <a:pPr marL="0" lvl="0" indent="0" algn="ctr" defTabSz="533400" rtl="1">
            <a:lnSpc>
              <a:spcPct val="90000"/>
            </a:lnSpc>
            <a:spcBef>
              <a:spcPct val="0"/>
            </a:spcBef>
            <a:spcAft>
              <a:spcPct val="35000"/>
            </a:spcAft>
            <a:buNone/>
          </a:pPr>
          <a:r>
            <a:rPr lang="en-IE" altLang="en-US" sz="1200" kern="1200" dirty="0">
              <a:solidFill>
                <a:schemeClr val="tx1"/>
              </a:solidFill>
              <a:latin typeface="Gill Sans MT" panose="020B0502020104020203" pitchFamily="34" charset="0"/>
            </a:rPr>
            <a:t>early CD impermeable to urea</a:t>
          </a:r>
          <a:endParaRPr lang="ar-SA" sz="1200" kern="1200" dirty="0">
            <a:solidFill>
              <a:schemeClr val="tx1"/>
            </a:solidFill>
          </a:endParaRPr>
        </a:p>
      </dsp:txBody>
      <dsp:txXfrm>
        <a:off x="4205210" y="1760286"/>
        <a:ext cx="2408859" cy="1008442"/>
      </dsp:txXfrm>
    </dsp:sp>
    <dsp:sp modelId="{6C106CB3-DC78-43DB-8A59-B333A1AE3A9D}">
      <dsp:nvSpPr>
        <dsp:cNvPr id="0" name=""/>
        <dsp:cNvSpPr/>
      </dsp:nvSpPr>
      <dsp:spPr>
        <a:xfrm rot="10833684">
          <a:off x="3752861" y="2062760"/>
          <a:ext cx="297498" cy="373942"/>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rtl="1">
            <a:lnSpc>
              <a:spcPct val="90000"/>
            </a:lnSpc>
            <a:spcBef>
              <a:spcPct val="0"/>
            </a:spcBef>
            <a:spcAft>
              <a:spcPct val="35000"/>
            </a:spcAft>
            <a:buNone/>
          </a:pPr>
          <a:endParaRPr lang="ar-SA" sz="1200" kern="1200"/>
        </a:p>
      </dsp:txBody>
      <dsp:txXfrm rot="10800000">
        <a:off x="3842108" y="2137985"/>
        <a:ext cx="208249" cy="224366"/>
      </dsp:txXfrm>
    </dsp:sp>
    <dsp:sp modelId="{E8367BB4-61AA-4F9B-B1AF-A7AD014981FA}">
      <dsp:nvSpPr>
        <dsp:cNvPr id="0" name=""/>
        <dsp:cNvSpPr/>
      </dsp:nvSpPr>
      <dsp:spPr>
        <a:xfrm>
          <a:off x="1417641" y="1701762"/>
          <a:ext cx="2194905" cy="1068766"/>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IE" altLang="en-US" sz="1200" kern="1200" dirty="0">
              <a:solidFill>
                <a:srgbClr val="FF0000"/>
              </a:solidFill>
              <a:latin typeface="Gill Sans MT" panose="020B0502020104020203" pitchFamily="34" charset="0"/>
              <a:ea typeface="+mn-ea"/>
              <a:cs typeface="+mn-cs"/>
            </a:rPr>
            <a:t>ADH</a:t>
          </a:r>
          <a:r>
            <a:rPr lang="en-IE" altLang="en-US" sz="1200" kern="1200" dirty="0">
              <a:solidFill>
                <a:schemeClr val="tx1"/>
              </a:solidFill>
              <a:latin typeface="Gill Sans MT" panose="020B0502020104020203" pitchFamily="34" charset="0"/>
              <a:ea typeface="+mn-ea"/>
              <a:cs typeface="+mn-cs"/>
            </a:rPr>
            <a:t> allows water reabsorption(passive). </a:t>
          </a:r>
          <a:endParaRPr lang="ar-SA" sz="1200" kern="1200" dirty="0"/>
        </a:p>
      </dsp:txBody>
      <dsp:txXfrm>
        <a:off x="1448944" y="1733065"/>
        <a:ext cx="2132299" cy="100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F6816-239F-EC4D-B8F3-E61CD80279D5}">
      <dsp:nvSpPr>
        <dsp:cNvPr id="0" name=""/>
        <dsp:cNvSpPr/>
      </dsp:nvSpPr>
      <dsp:spPr>
        <a:xfrm>
          <a:off x="-5579107" y="-854585"/>
          <a:ext cx="6646296" cy="6646296"/>
        </a:xfrm>
        <a:prstGeom prst="blockArc">
          <a:avLst>
            <a:gd name="adj1" fmla="val 18900000"/>
            <a:gd name="adj2" fmla="val 2700000"/>
            <a:gd name="adj3" fmla="val 325"/>
          </a:avLst>
        </a:pr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6B25B-07BA-6A4B-BF90-DF9EFADB190B}">
      <dsp:nvSpPr>
        <dsp:cNvPr id="0" name=""/>
        <dsp:cNvSpPr/>
      </dsp:nvSpPr>
      <dsp:spPr>
        <a:xfrm>
          <a:off x="372223" y="196102"/>
          <a:ext cx="972981" cy="4486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4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chemeClr val="tx1"/>
              </a:solidFill>
              <a:latin typeface="+mn-lt"/>
            </a:rPr>
            <a:t>ADH</a:t>
          </a:r>
        </a:p>
      </dsp:txBody>
      <dsp:txXfrm>
        <a:off x="372223" y="196102"/>
        <a:ext cx="972981" cy="448685"/>
      </dsp:txXfrm>
    </dsp:sp>
    <dsp:sp modelId="{A502E9B1-07C9-8C4C-BEB2-5120AF009C57}">
      <dsp:nvSpPr>
        <dsp:cNvPr id="0" name=""/>
        <dsp:cNvSpPr/>
      </dsp:nvSpPr>
      <dsp:spPr>
        <a:xfrm>
          <a:off x="65910" y="168355"/>
          <a:ext cx="560857" cy="56085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D4D422-3EEA-124C-8D29-87611C49C3F5}">
      <dsp:nvSpPr>
        <dsp:cNvPr id="0" name=""/>
        <dsp:cNvSpPr/>
      </dsp:nvSpPr>
      <dsp:spPr>
        <a:xfrm>
          <a:off x="804283" y="899364"/>
          <a:ext cx="2349781" cy="448685"/>
        </a:xfrm>
        <a:prstGeom prst="rect">
          <a:avLst/>
        </a:prstGeom>
        <a:solidFill>
          <a:schemeClr val="accent2">
            <a:hueOff val="-1423915"/>
            <a:satOff val="4160"/>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4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chemeClr val="tx1"/>
              </a:solidFill>
              <a:latin typeface="+mn-lt"/>
            </a:rPr>
            <a:t>Loop of Henle length</a:t>
          </a:r>
        </a:p>
      </dsp:txBody>
      <dsp:txXfrm>
        <a:off x="804283" y="899364"/>
        <a:ext cx="2349781" cy="448685"/>
      </dsp:txXfrm>
    </dsp:sp>
    <dsp:sp modelId="{6E418695-B645-A64E-B948-B84401FE5287}">
      <dsp:nvSpPr>
        <dsp:cNvPr id="0" name=""/>
        <dsp:cNvSpPr/>
      </dsp:nvSpPr>
      <dsp:spPr>
        <a:xfrm>
          <a:off x="472236" y="841779"/>
          <a:ext cx="560857" cy="560857"/>
        </a:xfrm>
        <a:prstGeom prst="ellipse">
          <a:avLst/>
        </a:prstGeom>
        <a:solidFill>
          <a:schemeClr val="lt1">
            <a:hueOff val="0"/>
            <a:satOff val="0"/>
            <a:lumOff val="0"/>
            <a:alphaOff val="0"/>
          </a:schemeClr>
        </a:solidFill>
        <a:ln w="19050" cap="flat" cmpd="sng" algn="ctr">
          <a:solidFill>
            <a:schemeClr val="accent2">
              <a:hueOff val="-1423915"/>
              <a:satOff val="4160"/>
              <a:lumOff val="-784"/>
              <a:alphaOff val="0"/>
            </a:schemeClr>
          </a:solidFill>
          <a:prstDash val="solid"/>
        </a:ln>
        <a:effectLst/>
      </dsp:spPr>
      <dsp:style>
        <a:lnRef idx="2">
          <a:scrgbClr r="0" g="0" b="0"/>
        </a:lnRef>
        <a:fillRef idx="1">
          <a:scrgbClr r="0" g="0" b="0"/>
        </a:fillRef>
        <a:effectRef idx="0">
          <a:scrgbClr r="0" g="0" b="0"/>
        </a:effectRef>
        <a:fontRef idx="minor"/>
      </dsp:style>
    </dsp:sp>
    <dsp:sp modelId="{DD6D0DA6-C7B3-0145-8392-1E8B4C729639}">
      <dsp:nvSpPr>
        <dsp:cNvPr id="0" name=""/>
        <dsp:cNvSpPr/>
      </dsp:nvSpPr>
      <dsp:spPr>
        <a:xfrm>
          <a:off x="975329" y="1570795"/>
          <a:ext cx="4155539" cy="448685"/>
        </a:xfrm>
        <a:prstGeom prst="rect">
          <a:avLst/>
        </a:prstGeom>
        <a:solidFill>
          <a:schemeClr val="accent2">
            <a:hueOff val="-2847830"/>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44" tIns="40640" rIns="40640" bIns="40640" numCol="1" spcCol="1270" anchor="ctr" anchorCtr="0">
          <a:noAutofit/>
        </a:bodyPr>
        <a:lstStyle/>
        <a:p>
          <a:pPr marL="0" lvl="0" indent="0" algn="l" defTabSz="711200" rtl="1">
            <a:lnSpc>
              <a:spcPct val="90000"/>
            </a:lnSpc>
            <a:spcBef>
              <a:spcPct val="0"/>
            </a:spcBef>
            <a:spcAft>
              <a:spcPct val="35000"/>
            </a:spcAft>
            <a:buNone/>
          </a:pPr>
          <a:r>
            <a:rPr lang="en-US" altLang="en-US" sz="1600" b="0" kern="1200" dirty="0">
              <a:solidFill>
                <a:schemeClr val="tx1"/>
              </a:solidFill>
              <a:latin typeface="+mn-lt"/>
            </a:rPr>
            <a:t>Delivery of salt to </a:t>
          </a:r>
          <a:r>
            <a:rPr lang="en-US" sz="1600" b="0" kern="1200" dirty="0">
              <a:solidFill>
                <a:schemeClr val="tx1"/>
              </a:solidFill>
              <a:latin typeface="+mn-lt"/>
            </a:rPr>
            <a:t>Ascending Loop of Henle</a:t>
          </a:r>
        </a:p>
      </dsp:txBody>
      <dsp:txXfrm>
        <a:off x="975329" y="1570795"/>
        <a:ext cx="4155539" cy="448685"/>
      </dsp:txXfrm>
    </dsp:sp>
    <dsp:sp modelId="{536F8BBE-347F-3642-9F9A-55ECCD4DB4AB}">
      <dsp:nvSpPr>
        <dsp:cNvPr id="0" name=""/>
        <dsp:cNvSpPr/>
      </dsp:nvSpPr>
      <dsp:spPr>
        <a:xfrm>
          <a:off x="694900" y="1514709"/>
          <a:ext cx="560857" cy="560857"/>
        </a:xfrm>
        <a:prstGeom prst="ellipse">
          <a:avLst/>
        </a:prstGeom>
        <a:solidFill>
          <a:schemeClr val="lt1">
            <a:hueOff val="0"/>
            <a:satOff val="0"/>
            <a:lumOff val="0"/>
            <a:alphaOff val="0"/>
          </a:schemeClr>
        </a:solidFill>
        <a:ln w="19050" cap="flat" cmpd="sng" algn="ctr">
          <a:solidFill>
            <a:schemeClr val="accent2">
              <a:hueOff val="-2847830"/>
              <a:satOff val="8321"/>
              <a:lumOff val="-1569"/>
              <a:alphaOff val="0"/>
            </a:schemeClr>
          </a:solidFill>
          <a:prstDash val="solid"/>
        </a:ln>
        <a:effectLst/>
      </dsp:spPr>
      <dsp:style>
        <a:lnRef idx="2">
          <a:scrgbClr r="0" g="0" b="0"/>
        </a:lnRef>
        <a:fillRef idx="1">
          <a:scrgbClr r="0" g="0" b="0"/>
        </a:fillRef>
        <a:effectRef idx="0">
          <a:scrgbClr r="0" g="0" b="0"/>
        </a:effectRef>
        <a:fontRef idx="minor"/>
      </dsp:style>
    </dsp:sp>
    <dsp:sp modelId="{129B2F85-7967-4F48-9EBE-FBEA9093CFF1}">
      <dsp:nvSpPr>
        <dsp:cNvPr id="0" name=""/>
        <dsp:cNvSpPr/>
      </dsp:nvSpPr>
      <dsp:spPr>
        <a:xfrm>
          <a:off x="1124191" y="2249729"/>
          <a:ext cx="3208167" cy="448685"/>
        </a:xfrm>
        <a:prstGeom prst="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44"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en-US" sz="1600" b="0" kern="1200" dirty="0">
              <a:solidFill>
                <a:schemeClr val="tx1"/>
              </a:solidFill>
              <a:latin typeface="+mn-lt"/>
            </a:rPr>
            <a:t>Reabsorption of salt out of ALH</a:t>
          </a:r>
          <a:endParaRPr lang="en-US" sz="1600" b="0" kern="1200" dirty="0">
            <a:solidFill>
              <a:schemeClr val="tx1"/>
            </a:solidFill>
            <a:latin typeface="+mn-lt"/>
          </a:endParaRPr>
        </a:p>
      </dsp:txBody>
      <dsp:txXfrm>
        <a:off x="1124191" y="2249729"/>
        <a:ext cx="3208167" cy="448685"/>
      </dsp:txXfrm>
    </dsp:sp>
    <dsp:sp modelId="{D87C26EB-E0E7-A747-B901-C4BB05D5CB28}">
      <dsp:nvSpPr>
        <dsp:cNvPr id="0" name=""/>
        <dsp:cNvSpPr/>
      </dsp:nvSpPr>
      <dsp:spPr>
        <a:xfrm>
          <a:off x="765994" y="2188133"/>
          <a:ext cx="560857" cy="560857"/>
        </a:xfrm>
        <a:prstGeom prst="ellipse">
          <a:avLst/>
        </a:prstGeom>
        <a:solidFill>
          <a:schemeClr val="lt1">
            <a:hueOff val="0"/>
            <a:satOff val="0"/>
            <a:lumOff val="0"/>
            <a:alphaOff val="0"/>
          </a:schemeClr>
        </a:solidFill>
        <a:ln w="19050" cap="flat" cmpd="sng" algn="ctr">
          <a:solidFill>
            <a:schemeClr val="accent2">
              <a:hueOff val="-4271745"/>
              <a:satOff val="12481"/>
              <a:lumOff val="-2353"/>
              <a:alphaOff val="0"/>
            </a:schemeClr>
          </a:solidFill>
          <a:prstDash val="solid"/>
        </a:ln>
        <a:effectLst/>
      </dsp:spPr>
      <dsp:style>
        <a:lnRef idx="2">
          <a:scrgbClr r="0" g="0" b="0"/>
        </a:lnRef>
        <a:fillRef idx="1">
          <a:scrgbClr r="0" g="0" b="0"/>
        </a:fillRef>
        <a:effectRef idx="0">
          <a:scrgbClr r="0" g="0" b="0"/>
        </a:effectRef>
        <a:fontRef idx="minor"/>
      </dsp:style>
    </dsp:sp>
    <dsp:sp modelId="{BC28A254-5823-7C4D-90ED-F1F97C442BD5}">
      <dsp:nvSpPr>
        <dsp:cNvPr id="0" name=""/>
        <dsp:cNvSpPr/>
      </dsp:nvSpPr>
      <dsp:spPr>
        <a:xfrm>
          <a:off x="975329" y="2917643"/>
          <a:ext cx="4155539" cy="448685"/>
        </a:xfrm>
        <a:prstGeom prst="rect">
          <a:avLst/>
        </a:prstGeom>
        <a:solidFill>
          <a:schemeClr val="accent2">
            <a:hueOff val="-5695660"/>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44"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en-US" sz="1600" b="0" kern="1200" dirty="0">
              <a:solidFill>
                <a:schemeClr val="tx1"/>
              </a:solidFill>
              <a:latin typeface="+mn-lt"/>
            </a:rPr>
            <a:t>Delivery of fluid to medullary CT and CD.</a:t>
          </a:r>
          <a:endParaRPr lang="en-US" sz="1600" b="0" kern="1200" dirty="0">
            <a:solidFill>
              <a:schemeClr val="tx1"/>
            </a:solidFill>
            <a:latin typeface="+mn-lt"/>
          </a:endParaRPr>
        </a:p>
      </dsp:txBody>
      <dsp:txXfrm>
        <a:off x="975329" y="2917643"/>
        <a:ext cx="4155539" cy="448685"/>
      </dsp:txXfrm>
    </dsp:sp>
    <dsp:sp modelId="{35C0C6DA-F409-3F43-B32A-4AAD4204A472}">
      <dsp:nvSpPr>
        <dsp:cNvPr id="0" name=""/>
        <dsp:cNvSpPr/>
      </dsp:nvSpPr>
      <dsp:spPr>
        <a:xfrm>
          <a:off x="694900" y="2861557"/>
          <a:ext cx="560857" cy="560857"/>
        </a:xfrm>
        <a:prstGeom prst="ellipse">
          <a:avLst/>
        </a:prstGeom>
        <a:solidFill>
          <a:schemeClr val="lt1">
            <a:hueOff val="0"/>
            <a:satOff val="0"/>
            <a:lumOff val="0"/>
            <a:alphaOff val="0"/>
          </a:schemeClr>
        </a:solidFill>
        <a:ln w="19050" cap="flat" cmpd="sng" algn="ctr">
          <a:solidFill>
            <a:schemeClr val="accent2">
              <a:hueOff val="-5695660"/>
              <a:satOff val="16641"/>
              <a:lumOff val="-3137"/>
              <a:alphaOff val="0"/>
            </a:schemeClr>
          </a:solidFill>
          <a:prstDash val="solid"/>
        </a:ln>
        <a:effectLst/>
      </dsp:spPr>
      <dsp:style>
        <a:lnRef idx="2">
          <a:scrgbClr r="0" g="0" b="0"/>
        </a:lnRef>
        <a:fillRef idx="1">
          <a:scrgbClr r="0" g="0" b="0"/>
        </a:fillRef>
        <a:effectRef idx="0">
          <a:scrgbClr r="0" g="0" b="0"/>
        </a:effectRef>
        <a:fontRef idx="minor"/>
      </dsp:style>
    </dsp:sp>
    <dsp:sp modelId="{95E38FE1-CB97-684D-9CFB-78204EA6D9F6}">
      <dsp:nvSpPr>
        <dsp:cNvPr id="0" name=""/>
        <dsp:cNvSpPr/>
      </dsp:nvSpPr>
      <dsp:spPr>
        <a:xfrm>
          <a:off x="804283" y="3611347"/>
          <a:ext cx="2493824" cy="448685"/>
        </a:xfrm>
        <a:prstGeom prst="rect">
          <a:avLst/>
        </a:prstGeom>
        <a:solidFill>
          <a:schemeClr val="accent2">
            <a:hueOff val="-7119576"/>
            <a:satOff val="20802"/>
            <a:lumOff val="-39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4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chemeClr val="tx1"/>
              </a:solidFill>
              <a:latin typeface="+mn-lt"/>
            </a:rPr>
            <a:t>Medullary blood flow.</a:t>
          </a:r>
        </a:p>
      </dsp:txBody>
      <dsp:txXfrm>
        <a:off x="804283" y="3611347"/>
        <a:ext cx="2493824" cy="448685"/>
      </dsp:txXfrm>
    </dsp:sp>
    <dsp:sp modelId="{AEF479CD-58DC-AE4D-A2E0-E258ADF6D63B}">
      <dsp:nvSpPr>
        <dsp:cNvPr id="0" name=""/>
        <dsp:cNvSpPr/>
      </dsp:nvSpPr>
      <dsp:spPr>
        <a:xfrm>
          <a:off x="472236" y="3534487"/>
          <a:ext cx="560857" cy="560857"/>
        </a:xfrm>
        <a:prstGeom prst="ellipse">
          <a:avLst/>
        </a:prstGeom>
        <a:solidFill>
          <a:schemeClr val="lt1">
            <a:hueOff val="0"/>
            <a:satOff val="0"/>
            <a:lumOff val="0"/>
            <a:alphaOff val="0"/>
          </a:schemeClr>
        </a:solidFill>
        <a:ln w="19050" cap="flat" cmpd="sng" algn="ctr">
          <a:solidFill>
            <a:schemeClr val="accent2">
              <a:hueOff val="-7119576"/>
              <a:satOff val="20802"/>
              <a:lumOff val="-3922"/>
              <a:alphaOff val="0"/>
            </a:schemeClr>
          </a:solidFill>
          <a:prstDash val="solid"/>
        </a:ln>
        <a:effectLst/>
      </dsp:spPr>
      <dsp:style>
        <a:lnRef idx="2">
          <a:scrgbClr r="0" g="0" b="0"/>
        </a:lnRef>
        <a:fillRef idx="1">
          <a:scrgbClr r="0" g="0" b="0"/>
        </a:fillRef>
        <a:effectRef idx="0">
          <a:scrgbClr r="0" g="0" b="0"/>
        </a:effectRef>
        <a:fontRef idx="minor"/>
      </dsp:style>
    </dsp:sp>
    <dsp:sp modelId="{0CF2467F-D2A1-1145-8BAE-27D6B583792C}">
      <dsp:nvSpPr>
        <dsp:cNvPr id="0" name=""/>
        <dsp:cNvSpPr/>
      </dsp:nvSpPr>
      <dsp:spPr>
        <a:xfrm>
          <a:off x="300216" y="4321155"/>
          <a:ext cx="1315936" cy="448685"/>
        </a:xfrm>
        <a:prstGeom prst="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44"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chemeClr val="tx1"/>
              </a:solidFill>
              <a:latin typeface="+mn-lt"/>
            </a:rPr>
            <a:t>Urea.</a:t>
          </a:r>
        </a:p>
      </dsp:txBody>
      <dsp:txXfrm>
        <a:off x="300216" y="4321155"/>
        <a:ext cx="1315936" cy="448685"/>
      </dsp:txXfrm>
    </dsp:sp>
    <dsp:sp modelId="{861C7AE1-C483-9440-830A-CEABD9154260}">
      <dsp:nvSpPr>
        <dsp:cNvPr id="0" name=""/>
        <dsp:cNvSpPr/>
      </dsp:nvSpPr>
      <dsp:spPr>
        <a:xfrm>
          <a:off x="65910" y="4207911"/>
          <a:ext cx="560857" cy="560857"/>
        </a:xfrm>
        <a:prstGeom prst="ellipse">
          <a:avLst/>
        </a:prstGeom>
        <a:solidFill>
          <a:schemeClr val="lt1">
            <a:hueOff val="0"/>
            <a:satOff val="0"/>
            <a:lumOff val="0"/>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935F0-8E2F-48D0-A380-5131B449C65E}">
      <dsp:nvSpPr>
        <dsp:cNvPr id="0" name=""/>
        <dsp:cNvSpPr/>
      </dsp:nvSpPr>
      <dsp:spPr>
        <a:xfrm rot="5400000">
          <a:off x="5935676" y="-2429459"/>
          <a:ext cx="1365914" cy="6229302"/>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a:t>Cause: </a:t>
          </a:r>
          <a:r>
            <a:rPr lang="en-US" sz="1800" i="1" kern="1200" dirty="0">
              <a:solidFill>
                <a:srgbClr val="FF0000"/>
              </a:solidFill>
            </a:rPr>
            <a:t>inability to </a:t>
          </a:r>
          <a:r>
            <a:rPr lang="en-US" sz="1800" i="1" u="sng" kern="1200" dirty="0">
              <a:solidFill>
                <a:srgbClr val="FF0000"/>
              </a:solidFill>
            </a:rPr>
            <a:t>produce</a:t>
          </a:r>
          <a:r>
            <a:rPr lang="en-US" sz="1800" i="1" kern="1200" dirty="0">
              <a:solidFill>
                <a:srgbClr val="FF0000"/>
              </a:solidFill>
            </a:rPr>
            <a:t> or </a:t>
          </a:r>
          <a:r>
            <a:rPr lang="en-US" sz="1800" i="1" u="sng" kern="1200" dirty="0">
              <a:solidFill>
                <a:srgbClr val="FF0000"/>
              </a:solidFill>
            </a:rPr>
            <a:t>release</a:t>
          </a:r>
          <a:r>
            <a:rPr lang="en-US" sz="1800" i="1" kern="1200" dirty="0">
              <a:solidFill>
                <a:srgbClr val="FF0000"/>
              </a:solidFill>
            </a:rPr>
            <a:t> ADH</a:t>
          </a:r>
        </a:p>
        <a:p>
          <a:pPr marL="171450" lvl="1" indent="-171450" algn="l" defTabSz="800100">
            <a:lnSpc>
              <a:spcPct val="90000"/>
            </a:lnSpc>
            <a:spcBef>
              <a:spcPct val="0"/>
            </a:spcBef>
            <a:spcAft>
              <a:spcPct val="15000"/>
            </a:spcAft>
            <a:buChar char="•"/>
          </a:pPr>
          <a:r>
            <a:rPr lang="en-US" sz="1800" u="sng" kern="1200" dirty="0"/>
            <a:t>Urine:</a:t>
          </a:r>
        </a:p>
        <a:p>
          <a:pPr marL="342900" lvl="2" indent="-171450" algn="l" defTabSz="800100">
            <a:lnSpc>
              <a:spcPct val="90000"/>
            </a:lnSpc>
            <a:spcBef>
              <a:spcPct val="0"/>
            </a:spcBef>
            <a:spcAft>
              <a:spcPct val="15000"/>
            </a:spcAft>
            <a:buChar char="•"/>
          </a:pPr>
          <a:r>
            <a:rPr lang="en-US" sz="1800" b="1" i="1" kern="1200" dirty="0"/>
            <a:t>Low </a:t>
          </a:r>
          <a:r>
            <a:rPr lang="en-US" sz="1800" b="0" i="1" kern="1200" dirty="0"/>
            <a:t>fixed specific gravity(diluted urine).</a:t>
          </a:r>
        </a:p>
        <a:p>
          <a:pPr marL="342900" lvl="2" indent="-171450" algn="l" defTabSz="800100">
            <a:lnSpc>
              <a:spcPct val="90000"/>
            </a:lnSpc>
            <a:spcBef>
              <a:spcPct val="0"/>
            </a:spcBef>
            <a:spcAft>
              <a:spcPct val="15000"/>
            </a:spcAft>
            <a:buChar char="•"/>
          </a:pPr>
          <a:r>
            <a:rPr lang="en-US" sz="1800" kern="1200"/>
            <a:t>Polyuria </a:t>
          </a:r>
          <a:r>
            <a:rPr lang="en-US" sz="1100" kern="1200"/>
            <a:t>(Abnormally large volumes of diluted urine)</a:t>
          </a:r>
          <a:endParaRPr lang="en-US" sz="1100" kern="1200" dirty="0"/>
        </a:p>
        <a:p>
          <a:pPr marL="342900" lvl="2" indent="-171450" algn="l" defTabSz="800100">
            <a:lnSpc>
              <a:spcPct val="90000"/>
            </a:lnSpc>
            <a:spcBef>
              <a:spcPct val="0"/>
            </a:spcBef>
            <a:spcAft>
              <a:spcPct val="15000"/>
            </a:spcAft>
            <a:buChar char="•"/>
          </a:pPr>
          <a:r>
            <a:rPr lang="en-US" sz="1800" kern="1200"/>
            <a:t>Polydipsia </a:t>
          </a:r>
          <a:r>
            <a:rPr lang="en-US" sz="1100" kern="1200"/>
            <a:t>(Abnormal thirst)</a:t>
          </a:r>
          <a:endParaRPr lang="en-US" sz="1100" kern="1200" dirty="0"/>
        </a:p>
      </dsp:txBody>
      <dsp:txXfrm rot="-5400000">
        <a:off x="3503982" y="68913"/>
        <a:ext cx="6162624" cy="1232558"/>
      </dsp:txXfrm>
    </dsp:sp>
    <dsp:sp modelId="{137840BE-C6D7-4EE5-A09C-213C65E93781}">
      <dsp:nvSpPr>
        <dsp:cNvPr id="0" name=""/>
        <dsp:cNvSpPr/>
      </dsp:nvSpPr>
      <dsp:spPr>
        <a:xfrm>
          <a:off x="0" y="0"/>
          <a:ext cx="3503982" cy="13662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Diabetes insipidus</a:t>
          </a:r>
        </a:p>
      </dsp:txBody>
      <dsp:txXfrm>
        <a:off x="66694" y="66694"/>
        <a:ext cx="3370594" cy="1232854"/>
      </dsp:txXfrm>
    </dsp:sp>
    <dsp:sp modelId="{3DD8916D-D2EC-480F-A7CC-42B0B043AAB4}">
      <dsp:nvSpPr>
        <dsp:cNvPr id="0" name=""/>
        <dsp:cNvSpPr/>
      </dsp:nvSpPr>
      <dsp:spPr>
        <a:xfrm rot="5400000">
          <a:off x="6002075" y="-994904"/>
          <a:ext cx="1233116" cy="6229302"/>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1" kern="1200" dirty="0"/>
            <a:t>Cause: </a:t>
          </a:r>
          <a:r>
            <a:rPr lang="en-US" sz="2000" i="1" kern="1200" dirty="0">
              <a:solidFill>
                <a:srgbClr val="FF0000"/>
              </a:solidFill>
            </a:rPr>
            <a:t>inability of kidney to respond to ADH</a:t>
          </a:r>
        </a:p>
      </dsp:txBody>
      <dsp:txXfrm rot="-5400000">
        <a:off x="3503982" y="1563385"/>
        <a:ext cx="6169106" cy="1112724"/>
      </dsp:txXfrm>
    </dsp:sp>
    <dsp:sp modelId="{150E88A0-837A-49A2-A1FD-B7A7128E6BF1}">
      <dsp:nvSpPr>
        <dsp:cNvPr id="0" name=""/>
        <dsp:cNvSpPr/>
      </dsp:nvSpPr>
      <dsp:spPr>
        <a:xfrm>
          <a:off x="0" y="1436625"/>
          <a:ext cx="3503982" cy="13662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Nephrogenic diabetes insipidus</a:t>
          </a:r>
        </a:p>
      </dsp:txBody>
      <dsp:txXfrm>
        <a:off x="66694" y="1503319"/>
        <a:ext cx="3370594" cy="1232854"/>
      </dsp:txXfrm>
    </dsp:sp>
    <dsp:sp modelId="{EA3ADF68-1C0F-4E42-9CAA-EC6BF931CB6B}">
      <dsp:nvSpPr>
        <dsp:cNvPr id="0" name=""/>
        <dsp:cNvSpPr/>
      </dsp:nvSpPr>
      <dsp:spPr>
        <a:xfrm rot="5400000">
          <a:off x="6072136" y="439650"/>
          <a:ext cx="1092994" cy="6229302"/>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u="sng" kern="1200" dirty="0"/>
            <a:t>Urine</a:t>
          </a:r>
          <a:r>
            <a:rPr lang="en-US" sz="2000" i="1" u="sng" kern="1200" dirty="0"/>
            <a:t>: </a:t>
          </a:r>
          <a:r>
            <a:rPr lang="en-US" sz="2000" b="1" i="1" kern="1200" dirty="0"/>
            <a:t>High</a:t>
          </a:r>
          <a:r>
            <a:rPr lang="en-US" sz="2000" i="1" kern="1200" dirty="0"/>
            <a:t> specific gravity</a:t>
          </a:r>
        </a:p>
      </dsp:txBody>
      <dsp:txXfrm rot="-5400000">
        <a:off x="3503982" y="3061160"/>
        <a:ext cx="6175946" cy="986282"/>
      </dsp:txXfrm>
    </dsp:sp>
    <dsp:sp modelId="{80519920-6804-40D2-ADE0-905434A485DE}">
      <dsp:nvSpPr>
        <dsp:cNvPr id="0" name=""/>
        <dsp:cNvSpPr/>
      </dsp:nvSpPr>
      <dsp:spPr>
        <a:xfrm>
          <a:off x="0" y="2871180"/>
          <a:ext cx="3503982" cy="13662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Diabetes Mellitus</a:t>
          </a:r>
        </a:p>
      </dsp:txBody>
      <dsp:txXfrm>
        <a:off x="66694" y="2937874"/>
        <a:ext cx="3370594" cy="12328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5/18/2017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1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361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pPr/>
              <a:t>5/18/2017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pPr/>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pPr/>
              <a:t>5/18/2017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pPr/>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pPr/>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pPr/>
              <a:t>5/18/2017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pPr/>
              <a:t>5/18/2017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pPr/>
              <a:t>5/18/2017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pPr/>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q-zenDOQUo"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zAKWx4jooD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cs.google.com/document/d/1LoawAdvXBg92MWvPPuFp3LEG0jDWJYd6_cMBV_9aNww/edi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udentconsult.inkling.com/read/guyton-hall-textbook-of-medical-physiology-12th/chapter-28/figure-28-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hyperlink" Target="https://www.youtube.com/watch?v=Smbh75hnq9I"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7" y="1714896"/>
            <a:ext cx="7770376" cy="1470025"/>
          </a:xfrm>
        </p:spPr>
        <p:txBody>
          <a:bodyPr>
            <a:noAutofit/>
          </a:bodyPr>
          <a:lstStyle/>
          <a:p>
            <a:pPr algn="ctr"/>
            <a:r>
              <a:rPr lang="en-US" sz="4000" b="1">
                <a:solidFill>
                  <a:schemeClr val="accent2">
                    <a:lumMod val="75000"/>
                  </a:schemeClr>
                </a:solidFill>
                <a:latin typeface="Arial Black" panose="020B0A04020102020204" pitchFamily="34" charset="0"/>
              </a:rPr>
              <a:t>Urine Concentration and Dilution</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Renal Block Lecture 8</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52" y="1936081"/>
            <a:ext cx="1583709" cy="1297607"/>
          </a:xfrm>
          <a:prstGeom prst="rect">
            <a:avLst/>
          </a:prstGeom>
        </p:spPr>
      </p:pic>
      <p:pic>
        <p:nvPicPr>
          <p:cNvPr id="7" name="Picture 6"/>
          <p:cNvPicPr>
            <a:picLocks noChangeAspect="1"/>
          </p:cNvPicPr>
          <p:nvPr/>
        </p:nvPicPr>
        <p:blipFill rotWithShape="1">
          <a:blip r:embed="rId6" cstate="print"/>
          <a:srcRect l="11157" r="11157"/>
          <a:stretch/>
        </p:blipFill>
        <p:spPr>
          <a:xfrm>
            <a:off x="9915954" y="1675808"/>
            <a:ext cx="1795083" cy="1609176"/>
          </a:xfrm>
          <a:prstGeom prst="rect">
            <a:avLst/>
          </a:prstGeom>
        </p:spPr>
      </p:pic>
      <p:sp>
        <p:nvSpPr>
          <p:cNvPr id="12" name="TextBox 11"/>
          <p:cNvSpPr txBox="1"/>
          <p:nvPr/>
        </p:nvSpPr>
        <p:spPr>
          <a:xfrm>
            <a:off x="2502727" y="6400800"/>
            <a:ext cx="8200197" cy="276999"/>
          </a:xfrm>
          <a:prstGeom prst="rect">
            <a:avLst/>
          </a:prstGeom>
          <a:noFill/>
        </p:spPr>
        <p:txBody>
          <a:bodyPr wrap="square" rtlCol="0">
            <a:spAutoFit/>
          </a:bodyPr>
          <a:lstStyle/>
          <a:p>
            <a:r>
              <a:rPr lang="en-US" sz="1200" dirty="0">
                <a:solidFill>
                  <a:schemeClr val="bg1">
                    <a:lumMod val="50000"/>
                  </a:schemeClr>
                </a:solidFill>
              </a:rPr>
              <a:t>For further understanding please check our “Extra Notes” file which contains extra explanation from reference books.</a:t>
            </a:r>
          </a:p>
        </p:txBody>
      </p:sp>
    </p:spTree>
    <p:extLst>
      <p:ext uri="{BB962C8B-B14F-4D97-AF65-F5344CB8AC3E}">
        <p14:creationId xmlns:p14="http://schemas.microsoft.com/office/powerpoint/2010/main" val="35071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765820" y="6384070"/>
            <a:ext cx="2133600" cy="365125"/>
          </a:xfrm>
        </p:spPr>
        <p:txBody>
          <a:bodyPr/>
          <a:lstStyle/>
          <a:p>
            <a:fld id="{89DC308A-020A-4885-8825-D970AEE39821}" type="slidenum">
              <a:rPr lang="en-US" smtClean="0">
                <a:solidFill>
                  <a:prstClr val="black">
                    <a:tint val="75000"/>
                  </a:prstClr>
                </a:solidFill>
              </a:rPr>
              <a:pPr/>
              <a:t>10</a:t>
            </a:fld>
            <a:endParaRPr lang="en-US" dirty="0">
              <a:solidFill>
                <a:prstClr val="black">
                  <a:tint val="75000"/>
                </a:prstClr>
              </a:solidFill>
            </a:endParaRPr>
          </a:p>
        </p:txBody>
      </p:sp>
      <p:sp>
        <p:nvSpPr>
          <p:cNvPr id="9" name="مربع نص 8"/>
          <p:cNvSpPr txBox="1"/>
          <p:nvPr/>
        </p:nvSpPr>
        <p:spPr>
          <a:xfrm>
            <a:off x="609439" y="1218372"/>
            <a:ext cx="10969943" cy="523220"/>
          </a:xfrm>
          <a:prstGeom prst="rect">
            <a:avLst/>
          </a:prstGeom>
          <a:noFill/>
        </p:spPr>
        <p:txBody>
          <a:bodyPr wrap="square" rtlCol="1">
            <a:spAutoFit/>
          </a:bodyPr>
          <a:lstStyle/>
          <a:p>
            <a:r>
              <a:rPr lang="en-US" altLang="ar-SA" sz="1400" b="1" dirty="0">
                <a:latin typeface="Gill Sans MT" panose="020B0502020104020203" pitchFamily="34" charset="0"/>
              </a:rPr>
              <a:t>There are </a:t>
            </a:r>
            <a:r>
              <a:rPr lang="en-US" altLang="ar-SA" sz="1400" b="1" u="sng" dirty="0">
                <a:latin typeface="Gill Sans MT" panose="020B0502020104020203" pitchFamily="34" charset="0"/>
              </a:rPr>
              <a:t>two special features </a:t>
            </a:r>
            <a:r>
              <a:rPr lang="en-US" altLang="ar-SA" sz="1400" b="1" dirty="0">
                <a:latin typeface="Gill Sans MT" panose="020B0502020104020203" pitchFamily="34" charset="0"/>
              </a:rPr>
              <a:t>of the renal medullary blood flow that contribute to the preservation of the high solute concentration:</a:t>
            </a:r>
          </a:p>
        </p:txBody>
      </p:sp>
      <p:sp>
        <p:nvSpPr>
          <p:cNvPr id="28" name="مستطيل 27"/>
          <p:cNvSpPr/>
          <p:nvPr/>
        </p:nvSpPr>
        <p:spPr>
          <a:xfrm>
            <a:off x="4944645" y="3141237"/>
            <a:ext cx="2299535" cy="575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spcBef>
                <a:spcPct val="0"/>
              </a:spcBef>
              <a:spcAft>
                <a:spcPct val="35000"/>
              </a:spcAft>
            </a:pPr>
            <a:endParaRPr lang="en-US" sz="2400" dirty="0">
              <a:solidFill>
                <a:prstClr val="black"/>
              </a:solidFill>
              <a:latin typeface="Gill Sans MT" charset="0"/>
              <a:ea typeface="Gill Sans MT" charset="0"/>
              <a:cs typeface="Gill Sans MT" charset="0"/>
            </a:endParaRPr>
          </a:p>
        </p:txBody>
      </p:sp>
      <p:sp>
        <p:nvSpPr>
          <p:cNvPr id="10" name="Title 1"/>
          <p:cNvSpPr>
            <a:spLocks noGrp="1"/>
          </p:cNvSpPr>
          <p:nvPr>
            <p:ph type="title"/>
          </p:nvPr>
        </p:nvSpPr>
        <p:spPr>
          <a:xfrm>
            <a:off x="609440" y="121748"/>
            <a:ext cx="10969943" cy="990600"/>
          </a:xfrm>
        </p:spPr>
        <p:txBody>
          <a:bodyPr>
            <a:normAutofit/>
          </a:bodyPr>
          <a:lstStyle/>
          <a:p>
            <a:r>
              <a:rPr lang="en-US" dirty="0" err="1"/>
              <a:t>Vasa</a:t>
            </a:r>
            <a:r>
              <a:rPr lang="en-US" dirty="0"/>
              <a:t> Recta</a:t>
            </a:r>
          </a:p>
        </p:txBody>
      </p:sp>
      <p:sp>
        <p:nvSpPr>
          <p:cNvPr id="11" name="Content Placeholder 3"/>
          <p:cNvSpPr>
            <a:spLocks noGrp="1"/>
          </p:cNvSpPr>
          <p:nvPr>
            <p:ph sz="quarter" idx="1"/>
          </p:nvPr>
        </p:nvSpPr>
        <p:spPr>
          <a:xfrm>
            <a:off x="609439" y="1797467"/>
            <a:ext cx="10973539" cy="3263065"/>
          </a:xfrm>
        </p:spPr>
        <p:txBody>
          <a:bodyPr>
            <a:noAutofit/>
          </a:bodyPr>
          <a:lstStyle/>
          <a:p>
            <a:pPr marL="342900" lvl="0" indent="-342900">
              <a:buFont typeface="+mj-lt"/>
              <a:buAutoNum type="arabicPeriod"/>
            </a:pPr>
            <a:r>
              <a:rPr lang="en-US" altLang="ar-SA" sz="1400" dirty="0">
                <a:latin typeface="Gill Sans MT" panose="020B0502020104020203" pitchFamily="34" charset="0"/>
              </a:rPr>
              <a:t>The medullary blood flow is </a:t>
            </a:r>
            <a:r>
              <a:rPr lang="en-US" altLang="ar-SA" sz="1400" dirty="0">
                <a:solidFill>
                  <a:srgbClr val="FF0000"/>
                </a:solidFill>
                <a:latin typeface="Gill Sans MT" panose="020B0502020104020203" pitchFamily="34" charset="0"/>
              </a:rPr>
              <a:t>low</a:t>
            </a:r>
            <a:r>
              <a:rPr lang="en-US" altLang="ar-SA" sz="1400" dirty="0">
                <a:latin typeface="Gill Sans MT" panose="020B0502020104020203" pitchFamily="34" charset="0"/>
              </a:rPr>
              <a:t>, accounting for </a:t>
            </a:r>
            <a:r>
              <a:rPr lang="en-US" altLang="ar-SA" sz="1400" i="1" dirty="0">
                <a:solidFill>
                  <a:srgbClr val="FF0000"/>
                </a:solidFill>
                <a:latin typeface="Gill Sans MT" panose="020B0502020104020203" pitchFamily="34" charset="0"/>
              </a:rPr>
              <a:t>less than 5% </a:t>
            </a:r>
            <a:r>
              <a:rPr lang="en-US" altLang="ar-SA" sz="1400" dirty="0">
                <a:latin typeface="Gill Sans MT" panose="020B0502020104020203" pitchFamily="34" charset="0"/>
              </a:rPr>
              <a:t>of the renal blood flow.  This sluggish blood flow is sufficient to supply the metabolic needs of the tissues but helps to minimize solute loss from the medullary interstitium.</a:t>
            </a:r>
          </a:p>
          <a:p>
            <a:pPr marL="0" lvl="0" indent="0">
              <a:buNone/>
            </a:pPr>
            <a:r>
              <a:rPr lang="en-US" altLang="ar-SA" sz="1400" dirty="0">
                <a:latin typeface="Gill Sans MT" panose="020B0502020104020203" pitchFamily="34" charset="0"/>
              </a:rPr>
              <a:t>In other words, the vasa recta serve as </a:t>
            </a:r>
            <a:r>
              <a:rPr lang="en-US" altLang="ar-SA" sz="1400" i="1" dirty="0">
                <a:solidFill>
                  <a:srgbClr val="FF0000"/>
                </a:solidFill>
                <a:latin typeface="Gill Sans MT" panose="020B0502020104020203" pitchFamily="34" charset="0"/>
              </a:rPr>
              <a:t>countercurrent exchanger, </a:t>
            </a:r>
            <a:r>
              <a:rPr lang="en-US" altLang="ar-SA" sz="1400" dirty="0">
                <a:latin typeface="Gill Sans MT" panose="020B0502020104020203" pitchFamily="34" charset="0"/>
              </a:rPr>
              <a:t>minimizing washout of solutes from the medullary interstitium.</a:t>
            </a:r>
          </a:p>
          <a:p>
            <a:pPr marL="342900" indent="-342900">
              <a:buFont typeface="+mj-lt"/>
              <a:buAutoNum type="arabicPeriod" startAt="2"/>
            </a:pPr>
            <a:r>
              <a:rPr lang="en-US" altLang="ar-SA" sz="1400" dirty="0">
                <a:solidFill>
                  <a:srgbClr val="FF0000"/>
                </a:solidFill>
                <a:latin typeface="Gill Sans MT" panose="020B0502020104020203" pitchFamily="34" charset="0"/>
              </a:rPr>
              <a:t>The vasa recta do not create the medullary hyperosmolarity but they do prevent from being dissipated (very important).</a:t>
            </a:r>
          </a:p>
          <a:p>
            <a:pPr marL="0" indent="0">
              <a:buNone/>
            </a:pPr>
            <a:r>
              <a:rPr lang="en-US" altLang="en-US" sz="100" dirty="0">
                <a:solidFill>
                  <a:srgbClr val="FF0000"/>
                </a:solidFill>
                <a:latin typeface="Gill Sans MT" panose="020B0502020104020203" pitchFamily="34" charset="0"/>
              </a:rPr>
              <a:t> </a:t>
            </a:r>
            <a:endParaRPr lang="en-US" altLang="en-US" sz="100" dirty="0">
              <a:latin typeface="Gill Sans MT" panose="020B0502020104020203" pitchFamily="34" charset="0"/>
            </a:endParaRPr>
          </a:p>
          <a:p>
            <a:r>
              <a:rPr lang="en-US" altLang="en-US" sz="1400" dirty="0">
                <a:latin typeface="Gill Sans MT" panose="020B0502020104020203" pitchFamily="34" charset="0"/>
              </a:rPr>
              <a:t>Vasa recta </a:t>
            </a:r>
            <a:r>
              <a:rPr lang="en-US" altLang="en-US" sz="1400" i="1" u="sng" dirty="0">
                <a:latin typeface="Gill Sans MT" panose="020B0502020104020203" pitchFamily="34" charset="0"/>
              </a:rPr>
              <a:t>maintains</a:t>
            </a:r>
            <a:r>
              <a:rPr lang="en-US" altLang="en-US" sz="1400" dirty="0">
                <a:latin typeface="Gill Sans MT" panose="020B0502020104020203" pitchFamily="34" charset="0"/>
              </a:rPr>
              <a:t> hypertonicity by </a:t>
            </a:r>
            <a:r>
              <a:rPr lang="en-US" altLang="en-US" sz="1400" i="1" dirty="0">
                <a:solidFill>
                  <a:srgbClr val="FF0000"/>
                </a:solidFill>
                <a:latin typeface="Gill Sans MT" panose="020B0502020104020203" pitchFamily="34" charset="0"/>
              </a:rPr>
              <a:t>countercurrent exchange.</a:t>
            </a:r>
          </a:p>
          <a:p>
            <a:r>
              <a:rPr lang="en-US" altLang="ar-SA" sz="1400" b="1" dirty="0">
                <a:latin typeface="Gill Sans MT" panose="020B0502020104020203" pitchFamily="34" charset="0"/>
              </a:rPr>
              <a:t>Properties:</a:t>
            </a:r>
          </a:p>
          <a:p>
            <a:pPr marL="647669" lvl="1" indent="-342900">
              <a:buFont typeface="+mj-lt"/>
              <a:buAutoNum type="arabicPeriod"/>
            </a:pPr>
            <a:r>
              <a:rPr lang="en-US" altLang="en-US" sz="1400" u="sng" dirty="0"/>
              <a:t>Recycles </a:t>
            </a:r>
            <a:r>
              <a:rPr lang="en-US" altLang="en-US" sz="1400" dirty="0" err="1"/>
              <a:t>NaCl</a:t>
            </a:r>
            <a:r>
              <a:rPr lang="en-US" altLang="en-US" sz="1400" dirty="0"/>
              <a:t> in medulla.</a:t>
            </a:r>
          </a:p>
          <a:p>
            <a:pPr marL="647669" lvl="1" indent="-342900">
              <a:buFont typeface="+mj-lt"/>
              <a:buAutoNum type="arabicPeriod"/>
            </a:pPr>
            <a:r>
              <a:rPr lang="en-US" altLang="en-US" sz="1400" u="sng" dirty="0"/>
              <a:t>Transports</a:t>
            </a:r>
            <a:r>
              <a:rPr lang="en-US" altLang="en-US" sz="1400" dirty="0"/>
              <a:t> </a:t>
            </a:r>
            <a:r>
              <a:rPr lang="en-US" sz="1400" dirty="0"/>
              <a:t>H</a:t>
            </a:r>
            <a:r>
              <a:rPr lang="en-US" sz="1400" baseline="-25000" dirty="0"/>
              <a:t>2</a:t>
            </a:r>
            <a:r>
              <a:rPr lang="en-US" sz="1400" dirty="0"/>
              <a:t>O </a:t>
            </a:r>
            <a:r>
              <a:rPr lang="en-US" altLang="en-US" sz="1400" dirty="0"/>
              <a:t>from interstitial fluid.</a:t>
            </a:r>
          </a:p>
          <a:p>
            <a:pPr marL="647669" lvl="1" indent="-342900">
              <a:buFont typeface="+mj-lt"/>
              <a:buAutoNum type="arabicPeriod"/>
            </a:pPr>
            <a:r>
              <a:rPr lang="en-US" altLang="en-US" sz="1400" u="sng" dirty="0"/>
              <a:t>Descending limb:</a:t>
            </a:r>
            <a:r>
              <a:rPr lang="en-US" altLang="en-US" sz="1400" dirty="0"/>
              <a:t>  Urea transporters  -   Aquaporin proteins (H20 channels).</a:t>
            </a:r>
          </a:p>
          <a:p>
            <a:pPr marL="647669" lvl="1" indent="-342900">
              <a:buFont typeface="+mj-lt"/>
              <a:buAutoNum type="arabicPeriod"/>
            </a:pPr>
            <a:r>
              <a:rPr lang="en-US" altLang="en-US" sz="1400" u="sng" dirty="0"/>
              <a:t>Ascending limb</a:t>
            </a:r>
            <a:r>
              <a:rPr lang="en-US" altLang="en-US" sz="1400" dirty="0"/>
              <a:t>:    Fenestrated capillaries.</a:t>
            </a:r>
          </a:p>
          <a:p>
            <a:pPr marL="0" indent="0">
              <a:buNone/>
            </a:pPr>
            <a:r>
              <a:rPr lang="en-US" altLang="en-US" sz="100" dirty="0"/>
              <a:t> </a:t>
            </a:r>
          </a:p>
          <a:p>
            <a:endParaRPr lang="en-US" altLang="en-US" sz="1400" dirty="0"/>
          </a:p>
        </p:txBody>
      </p:sp>
      <p:pic>
        <p:nvPicPr>
          <p:cNvPr id="12" name="Picture 4" descr="17_17"/>
          <p:cNvPicPr>
            <a:picLocks noChangeAspect="1" noChangeArrowheads="1"/>
          </p:cNvPicPr>
          <p:nvPr/>
        </p:nvPicPr>
        <p:blipFill>
          <a:blip r:embed="rId2" cstate="print">
            <a:extLst>
              <a:ext uri="{28A0092B-C50C-407E-A947-70E740481C1C}">
                <a14:useLocalDpi xmlns:a14="http://schemas.microsoft.com/office/drawing/2010/main" val="0"/>
              </a:ext>
            </a:extLst>
          </a:blip>
          <a:srcRect l="7500" t="4243" r="7500"/>
          <a:stretch>
            <a:fillRect/>
          </a:stretch>
        </p:blipFill>
        <p:spPr bwMode="auto">
          <a:xfrm>
            <a:off x="8229922" y="3147113"/>
            <a:ext cx="3396740" cy="27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3"/>
          <p:cNvSpPr txBox="1">
            <a:spLocks/>
          </p:cNvSpPr>
          <p:nvPr/>
        </p:nvSpPr>
        <p:spPr>
          <a:xfrm>
            <a:off x="333772" y="3700079"/>
            <a:ext cx="10973539" cy="326306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endParaRPr lang="en-US" altLang="en-US" sz="1400" dirty="0"/>
          </a:p>
        </p:txBody>
      </p:sp>
      <p:sp>
        <p:nvSpPr>
          <p:cNvPr id="17" name="Content Placeholder 3"/>
          <p:cNvSpPr txBox="1">
            <a:spLocks/>
          </p:cNvSpPr>
          <p:nvPr/>
        </p:nvSpPr>
        <p:spPr>
          <a:xfrm>
            <a:off x="609439" y="4876607"/>
            <a:ext cx="7344816" cy="208640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r>
              <a:rPr lang="en-US" altLang="en-US" sz="1400" dirty="0" err="1">
                <a:latin typeface="Gill Sans MT" panose="020B0502020104020203" pitchFamily="34" charset="0"/>
              </a:rPr>
              <a:t>NaCl</a:t>
            </a:r>
            <a:r>
              <a:rPr lang="en-US" altLang="en-US" sz="1400" dirty="0">
                <a:latin typeface="Gill Sans MT" panose="020B0502020104020203" pitchFamily="34" charset="0"/>
              </a:rPr>
              <a:t> and urea diffuse into descending limb and diffuse back into medullary tissue fluid.</a:t>
            </a:r>
          </a:p>
          <a:p>
            <a:r>
              <a:rPr lang="en-US" altLang="en-US" sz="1400" dirty="0">
                <a:latin typeface="Gill Sans MT" panose="020B0502020104020203" pitchFamily="34" charset="0"/>
              </a:rPr>
              <a:t>At each level of the medulla , solute is higher in the ascending limb than in the interstitial fluid and higher in the interstitial fluid than in descending vessels.</a:t>
            </a:r>
          </a:p>
          <a:p>
            <a:r>
              <a:rPr lang="en-US" altLang="en-US" sz="1400" dirty="0">
                <a:latin typeface="Gill Sans MT" panose="020B0502020104020203" pitchFamily="34" charset="0"/>
              </a:rPr>
              <a:t>Walls are </a:t>
            </a:r>
            <a:r>
              <a:rPr lang="en-US" altLang="en-US" sz="1400" i="1" dirty="0">
                <a:solidFill>
                  <a:srgbClr val="FF0000"/>
                </a:solidFill>
                <a:latin typeface="Gill Sans MT" panose="020B0502020104020203" pitchFamily="34" charset="0"/>
              </a:rPr>
              <a:t>permeable</a:t>
            </a:r>
            <a:r>
              <a:rPr lang="en-US" altLang="en-US" sz="1400" dirty="0">
                <a:latin typeface="Gill Sans MT" panose="020B0502020104020203" pitchFamily="34" charset="0"/>
              </a:rPr>
              <a:t> to H</a:t>
            </a:r>
            <a:r>
              <a:rPr lang="en-US" altLang="en-US" sz="1400" baseline="-25000" dirty="0">
                <a:latin typeface="Gill Sans MT" panose="020B0502020104020203" pitchFamily="34" charset="0"/>
              </a:rPr>
              <a:t>2</a:t>
            </a:r>
            <a:r>
              <a:rPr lang="en-US" altLang="en-US" sz="1400" dirty="0">
                <a:latin typeface="Gill Sans MT" panose="020B0502020104020203" pitchFamily="34" charset="0"/>
              </a:rPr>
              <a:t>0, </a:t>
            </a:r>
            <a:r>
              <a:rPr lang="en-US" altLang="en-US" sz="1400" dirty="0" err="1">
                <a:latin typeface="Gill Sans MT" panose="020B0502020104020203" pitchFamily="34" charset="0"/>
              </a:rPr>
              <a:t>NaCl</a:t>
            </a:r>
            <a:r>
              <a:rPr lang="en-US" altLang="en-US" sz="1400" dirty="0">
                <a:latin typeface="Gill Sans MT" panose="020B0502020104020203" pitchFamily="34" charset="0"/>
              </a:rPr>
              <a:t> and urea.</a:t>
            </a:r>
          </a:p>
          <a:p>
            <a:r>
              <a:rPr lang="en-US" altLang="en-US" sz="1400" dirty="0">
                <a:latin typeface="Gill Sans MT" panose="020B0502020104020203" pitchFamily="34" charset="0"/>
              </a:rPr>
              <a:t>Colloid osmotic pressure in vasa recta &gt; interstitial fluid</a:t>
            </a:r>
            <a:r>
              <a:rPr lang="en-US" altLang="en-US" sz="1400" dirty="0"/>
              <a:t>.</a:t>
            </a:r>
          </a:p>
          <a:p>
            <a:pPr defTabSz="914400"/>
            <a:endParaRPr lang="en-US" altLang="en-US" sz="1400" dirty="0"/>
          </a:p>
        </p:txBody>
      </p:sp>
      <p:pic>
        <p:nvPicPr>
          <p:cNvPr id="18" name="صورة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990" y="5836203"/>
            <a:ext cx="457162" cy="457162"/>
          </a:xfrm>
          <a:prstGeom prst="rect">
            <a:avLst/>
          </a:prstGeom>
        </p:spPr>
      </p:pic>
      <p:sp>
        <p:nvSpPr>
          <p:cNvPr id="13" name="TextBox 12"/>
          <p:cNvSpPr txBox="1"/>
          <p:nvPr/>
        </p:nvSpPr>
        <p:spPr>
          <a:xfrm>
            <a:off x="3214092" y="694437"/>
            <a:ext cx="2952411" cy="646331"/>
          </a:xfrm>
          <a:prstGeom prst="rect">
            <a:avLst/>
          </a:prstGeom>
          <a:noFill/>
        </p:spPr>
        <p:txBody>
          <a:bodyPr wrap="none" rtlCol="0">
            <a:spAutoFit/>
          </a:bodyPr>
          <a:lstStyle/>
          <a:p>
            <a:pPr lvl="0"/>
            <a:r>
              <a:rPr lang="en-US" altLang="en-US" sz="1800" dirty="0">
                <a:solidFill>
                  <a:prstClr val="white">
                    <a:lumMod val="65000"/>
                  </a:prstClr>
                </a:solidFill>
              </a:rPr>
              <a:t>Blood supply to loop of </a:t>
            </a:r>
            <a:r>
              <a:rPr lang="en-US" altLang="en-US" sz="1800" dirty="0" err="1">
                <a:solidFill>
                  <a:prstClr val="white">
                    <a:lumMod val="65000"/>
                  </a:prstClr>
                </a:solidFill>
              </a:rPr>
              <a:t>henle</a:t>
            </a:r>
            <a:endParaRPr lang="en-GB" sz="1800" dirty="0">
              <a:solidFill>
                <a:prstClr val="white">
                  <a:lumMod val="65000"/>
                </a:prstClr>
              </a:solidFill>
            </a:endParaRPr>
          </a:p>
          <a:p>
            <a:endParaRPr lang="en-GB" sz="1800" dirty="0"/>
          </a:p>
        </p:txBody>
      </p:sp>
      <p:sp>
        <p:nvSpPr>
          <p:cNvPr id="14" name="TextBox 13"/>
          <p:cNvSpPr txBox="1"/>
          <p:nvPr/>
        </p:nvSpPr>
        <p:spPr>
          <a:xfrm>
            <a:off x="7894612" y="188640"/>
            <a:ext cx="3600400" cy="954107"/>
          </a:xfrm>
          <a:prstGeom prst="rect">
            <a:avLst/>
          </a:prstGeom>
          <a:noFill/>
        </p:spPr>
        <p:txBody>
          <a:bodyPr wrap="square" rtlCol="0">
            <a:spAutoFit/>
          </a:bodyPr>
          <a:lstStyle/>
          <a:p>
            <a:pPr lvl="0" algn="just"/>
            <a:r>
              <a:rPr lang="en-US" altLang="en-US" sz="1400" dirty="0">
                <a:solidFill>
                  <a:prstClr val="white">
                    <a:lumMod val="65000"/>
                  </a:prstClr>
                </a:solidFill>
              </a:rPr>
              <a:t>Sluggish = very slow</a:t>
            </a:r>
            <a:endParaRPr lang="en-GB" altLang="en-US" sz="1400" dirty="0">
              <a:solidFill>
                <a:prstClr val="white">
                  <a:lumMod val="65000"/>
                </a:prstClr>
              </a:solidFill>
            </a:endParaRPr>
          </a:p>
          <a:p>
            <a:pPr algn="just"/>
            <a:r>
              <a:rPr lang="en-US" altLang="en-US" sz="1400" dirty="0">
                <a:solidFill>
                  <a:prstClr val="white">
                    <a:lumMod val="65000"/>
                  </a:prstClr>
                </a:solidFill>
              </a:rPr>
              <a:t>And the slow blood flow is required for:</a:t>
            </a:r>
          </a:p>
          <a:p>
            <a:pPr algn="just"/>
            <a:r>
              <a:rPr lang="en-US" altLang="en-US" sz="1400" dirty="0">
                <a:solidFill>
                  <a:prstClr val="white">
                    <a:lumMod val="65000"/>
                  </a:prstClr>
                </a:solidFill>
              </a:rPr>
              <a:t>1- masticating hyper-</a:t>
            </a:r>
            <a:r>
              <a:rPr lang="en-US" altLang="en-US" sz="1400" dirty="0" err="1">
                <a:solidFill>
                  <a:prstClr val="white">
                    <a:lumMod val="65000"/>
                  </a:prstClr>
                </a:solidFill>
              </a:rPr>
              <a:t>osmolarity</a:t>
            </a:r>
            <a:endParaRPr lang="en-US" altLang="en-US" sz="1400" dirty="0">
              <a:solidFill>
                <a:prstClr val="white">
                  <a:lumMod val="65000"/>
                </a:prstClr>
              </a:solidFill>
            </a:endParaRPr>
          </a:p>
          <a:p>
            <a:pPr algn="just"/>
            <a:r>
              <a:rPr lang="en-US" altLang="en-US" sz="1400" dirty="0">
                <a:solidFill>
                  <a:prstClr val="white">
                    <a:lumMod val="65000"/>
                  </a:prstClr>
                </a:solidFill>
              </a:rPr>
              <a:t> 2-prevent wash out of solute </a:t>
            </a:r>
            <a:endParaRPr lang="en-GB" altLang="en-US" sz="1400" dirty="0">
              <a:solidFill>
                <a:prstClr val="white">
                  <a:lumMod val="65000"/>
                </a:prstClr>
              </a:solidFill>
            </a:endParaRPr>
          </a:p>
        </p:txBody>
      </p:sp>
    </p:spTree>
    <p:extLst>
      <p:ext uri="{BB962C8B-B14F-4D97-AF65-F5344CB8AC3E}">
        <p14:creationId xmlns:p14="http://schemas.microsoft.com/office/powerpoint/2010/main" val="107196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9"/>
          <p:cNvGraphicFramePr/>
          <p:nvPr>
            <p:extLst>
              <p:ext uri="{D42A27DB-BD31-4B8C-83A1-F6EECF244321}">
                <p14:modId xmlns:p14="http://schemas.microsoft.com/office/powerpoint/2010/main" val="1629047229"/>
              </p:ext>
            </p:extLst>
          </p:nvPr>
        </p:nvGraphicFramePr>
        <p:xfrm>
          <a:off x="1773933" y="1916832"/>
          <a:ext cx="7848872" cy="3096345"/>
        </p:xfrm>
        <a:graphic>
          <a:graphicData uri="http://schemas.openxmlformats.org/drawingml/2006/table">
            <a:tbl>
              <a:tblPr firstCol="1">
                <a:tableStyleId>{21E4AEA4-8DFA-4A89-87EB-49C32662AFE0}</a:tableStyleId>
              </a:tblPr>
              <a:tblGrid>
                <a:gridCol w="1616992">
                  <a:extLst>
                    <a:ext uri="{9D8B030D-6E8A-4147-A177-3AD203B41FA5}">
                      <a16:colId xmlns:a16="http://schemas.microsoft.com/office/drawing/2014/main" val="20000"/>
                    </a:ext>
                  </a:extLst>
                </a:gridCol>
                <a:gridCol w="1590808">
                  <a:extLst>
                    <a:ext uri="{9D8B030D-6E8A-4147-A177-3AD203B41FA5}">
                      <a16:colId xmlns:a16="http://schemas.microsoft.com/office/drawing/2014/main" val="20001"/>
                    </a:ext>
                  </a:extLst>
                </a:gridCol>
                <a:gridCol w="2798294">
                  <a:extLst>
                    <a:ext uri="{9D8B030D-6E8A-4147-A177-3AD203B41FA5}">
                      <a16:colId xmlns:a16="http://schemas.microsoft.com/office/drawing/2014/main" val="20002"/>
                    </a:ext>
                  </a:extLst>
                </a:gridCol>
                <a:gridCol w="1842778">
                  <a:extLst>
                    <a:ext uri="{9D8B030D-6E8A-4147-A177-3AD203B41FA5}">
                      <a16:colId xmlns:a16="http://schemas.microsoft.com/office/drawing/2014/main" val="20003"/>
                    </a:ext>
                  </a:extLst>
                </a:gridCol>
              </a:tblGrid>
              <a:tr h="463050">
                <a:tc gridSpan="4">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dirty="0">
                          <a:latin typeface="+mn-lt"/>
                          <a:sym typeface="Gill Sans"/>
                        </a:rPr>
                        <a:t>D</a:t>
                      </a:r>
                      <a:r>
                        <a:rPr lang="en-US" sz="1600" dirty="0">
                          <a:latin typeface="+mn-lt"/>
                          <a:sym typeface="Gill Sans"/>
                        </a:rPr>
                        <a:t>if</a:t>
                      </a:r>
                      <a:r>
                        <a:rPr sz="1600" dirty="0">
                          <a:latin typeface="+mn-lt"/>
                          <a:sym typeface="Gill Sans"/>
                        </a:rPr>
                        <a:t>ference between counter current systems</a:t>
                      </a:r>
                      <a:endParaRPr sz="1600" b="1" dirty="0">
                        <a:solidFill>
                          <a:schemeClr val="tx1"/>
                        </a:solidFill>
                        <a:latin typeface="+mn-lt"/>
                        <a:ea typeface="Gill Sans"/>
                        <a:cs typeface="Gill Sans"/>
                        <a:sym typeface="Gill Sans"/>
                      </a:endParaRPr>
                    </a:p>
                  </a:txBody>
                  <a:tcPr marL="50800" marR="50800" marT="50800" marB="50800"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7765">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lang="en-US" sz="1600" dirty="0">
                          <a:latin typeface="+mn-lt"/>
                        </a:rPr>
                        <a:t>System</a:t>
                      </a:r>
                      <a:endParaRPr sz="1600" b="1" dirty="0">
                        <a:solidFill>
                          <a:schemeClr val="tx1"/>
                        </a:solidFill>
                        <a:latin typeface="+mn-lt"/>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dirty="0">
                          <a:latin typeface="+mn-lt"/>
                        </a:rPr>
                        <a:t>Site</a:t>
                      </a:r>
                      <a:endParaRPr sz="1600" b="1" dirty="0">
                        <a:solidFill>
                          <a:schemeClr val="tx1"/>
                        </a:solidFill>
                        <a:latin typeface="+mn-lt"/>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dirty="0">
                          <a:latin typeface="+mn-lt"/>
                        </a:rPr>
                        <a:t>Function</a:t>
                      </a:r>
                      <a:endParaRPr sz="1600" b="1" dirty="0">
                        <a:solidFill>
                          <a:schemeClr val="tx1"/>
                        </a:solidFill>
                        <a:latin typeface="+mn-lt"/>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dirty="0">
                          <a:latin typeface="+mn-lt"/>
                        </a:rPr>
                        <a:t>Type of</a:t>
                      </a:r>
                      <a:r>
                        <a:rPr lang="en-US" sz="1600" baseline="0" dirty="0">
                          <a:latin typeface="+mn-lt"/>
                        </a:rPr>
                        <a:t>  </a:t>
                      </a:r>
                      <a:r>
                        <a:rPr sz="1600" dirty="0">
                          <a:latin typeface="+mn-lt"/>
                        </a:rPr>
                        <a:t>Transport</a:t>
                      </a:r>
                      <a:endParaRPr sz="1600" b="1" dirty="0">
                        <a:solidFill>
                          <a:schemeClr val="tx1"/>
                        </a:solidFill>
                        <a:latin typeface="+mn-lt"/>
                      </a:endParaRPr>
                    </a:p>
                  </a:txBody>
                  <a:tcPr marL="50800" marR="50800" marT="50800" marB="50800" anchor="ctr" horzOverflow="overflow"/>
                </a:tc>
                <a:extLst>
                  <a:ext uri="{0D108BD9-81ED-4DB2-BD59-A6C34878D82A}">
                    <a16:rowId xmlns:a16="http://schemas.microsoft.com/office/drawing/2014/main" val="10001"/>
                  </a:ext>
                </a:extLst>
              </a:tr>
              <a:tr h="877765">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lang="en-US" sz="1600" dirty="0">
                          <a:latin typeface="+mn-lt"/>
                          <a:sym typeface="Gill Sans"/>
                        </a:rPr>
                        <a:t>Counter</a:t>
                      </a:r>
                      <a:r>
                        <a:rPr lang="en-US" sz="1600" baseline="0" dirty="0">
                          <a:latin typeface="+mn-lt"/>
                          <a:sym typeface="Gill Sans"/>
                        </a:rPr>
                        <a:t>current</a:t>
                      </a:r>
                      <a:r>
                        <a:rPr sz="1600" dirty="0">
                          <a:latin typeface="+mn-lt"/>
                          <a:sym typeface="Gill Sans"/>
                        </a:rPr>
                        <a:t>
Multiplier</a:t>
                      </a:r>
                      <a:endParaRPr sz="1600" b="1" dirty="0">
                        <a:solidFill>
                          <a:schemeClr val="tx1"/>
                        </a:solidFill>
                        <a:latin typeface="+mn-lt"/>
                        <a:ea typeface="Gill Sans"/>
                        <a:cs typeface="Gill Sans"/>
                        <a:sym typeface="Gill Sans"/>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dirty="0">
                          <a:latin typeface="+mn-lt"/>
                        </a:rPr>
                        <a:t>In loop of Henle</a:t>
                      </a:r>
                      <a:endParaRPr sz="1600" b="0" dirty="0">
                        <a:solidFill>
                          <a:srgbClr val="5A5F5E"/>
                        </a:solidFill>
                        <a:latin typeface="+mn-lt"/>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a:latin typeface="+mn-lt"/>
                        </a:rPr>
                        <a:t>Produce medullary hyperosmolaraty</a:t>
                      </a:r>
                      <a:endParaRPr sz="1600" b="0">
                        <a:solidFill>
                          <a:srgbClr val="5A5F5E"/>
                        </a:solidFill>
                        <a:latin typeface="+mn-lt"/>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dirty="0">
                          <a:latin typeface="+mn-lt"/>
                        </a:rPr>
                        <a:t>Active tra</a:t>
                      </a:r>
                      <a:r>
                        <a:rPr lang="en-US" sz="1600" dirty="0">
                          <a:latin typeface="+mn-lt"/>
                        </a:rPr>
                        <a:t>n</a:t>
                      </a:r>
                      <a:r>
                        <a:rPr sz="1600" dirty="0">
                          <a:latin typeface="+mn-lt"/>
                        </a:rPr>
                        <a:t>sport</a:t>
                      </a:r>
                      <a:endParaRPr sz="1600" b="0" dirty="0">
                        <a:solidFill>
                          <a:srgbClr val="5A5F5E"/>
                        </a:solidFill>
                        <a:latin typeface="+mn-lt"/>
                      </a:endParaRPr>
                    </a:p>
                  </a:txBody>
                  <a:tcPr marL="50800" marR="50800" marT="50800" marB="50800" anchor="ctr" horzOverflow="overflow"/>
                </a:tc>
                <a:extLst>
                  <a:ext uri="{0D108BD9-81ED-4DB2-BD59-A6C34878D82A}">
                    <a16:rowId xmlns:a16="http://schemas.microsoft.com/office/drawing/2014/main" val="10002"/>
                  </a:ext>
                </a:extLst>
              </a:tr>
              <a:tr h="877765">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dirty="0">
                          <a:latin typeface="+mn-lt"/>
                          <a:sym typeface="Gill Sans"/>
                        </a:rPr>
                        <a:t>C</a:t>
                      </a:r>
                      <a:r>
                        <a:rPr lang="en-US" sz="1600" dirty="0">
                          <a:latin typeface="+mn-lt"/>
                          <a:sym typeface="Gill Sans"/>
                        </a:rPr>
                        <a:t>ounter</a:t>
                      </a:r>
                      <a:r>
                        <a:rPr lang="en-US" sz="1600" baseline="0" dirty="0">
                          <a:latin typeface="+mn-lt"/>
                          <a:sym typeface="Gill Sans"/>
                        </a:rPr>
                        <a:t>current</a:t>
                      </a:r>
                      <a:r>
                        <a:rPr sz="1600" dirty="0">
                          <a:latin typeface="+mn-lt"/>
                          <a:sym typeface="Gill Sans"/>
                        </a:rPr>
                        <a:t>
Exchanger</a:t>
                      </a:r>
                      <a:endParaRPr sz="1600" b="1" dirty="0">
                        <a:solidFill>
                          <a:schemeClr val="tx1"/>
                        </a:solidFill>
                        <a:latin typeface="+mn-lt"/>
                        <a:ea typeface="Gill Sans"/>
                        <a:cs typeface="Gill Sans"/>
                        <a:sym typeface="Gill Sans"/>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a:latin typeface="+mn-lt"/>
                        </a:rPr>
                        <a:t>In vasa recta</a:t>
                      </a:r>
                      <a:endParaRPr sz="1600" b="0">
                        <a:solidFill>
                          <a:srgbClr val="5A5F5E"/>
                        </a:solidFill>
                        <a:latin typeface="+mn-lt"/>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a:latin typeface="+mn-lt"/>
                        </a:rPr>
                        <a:t>Maintain medullary hyperosmolaraty</a:t>
                      </a:r>
                      <a:endParaRPr sz="1600" b="0">
                        <a:solidFill>
                          <a:srgbClr val="5A5F5E"/>
                        </a:solidFill>
                        <a:latin typeface="+mn-lt"/>
                      </a:endParaRPr>
                    </a:p>
                  </a:txBody>
                  <a:tcPr marL="50800" marR="50800" marT="50800" marB="50800" anchor="ctr" horzOverflow="overflow"/>
                </a:tc>
                <a:tc>
                  <a:txBody>
                    <a:bodyPr/>
                    <a:lstStyle>
                      <a:lvl1pPr marL="0" algn="l" defTabSz="914400" rtl="0" eaLnBrk="1" latinLnBrk="0" hangingPunct="1">
                        <a:defRPr sz="1800" kern="1200">
                          <a:solidFill>
                            <a:schemeClr val="tx1"/>
                          </a:solidFill>
                          <a:latin typeface="Gill Sans Light"/>
                          <a:ea typeface="Gill Sans Light"/>
                          <a:cs typeface="Gill Sans Light"/>
                        </a:defRPr>
                      </a:lvl1pPr>
                      <a:lvl2pPr marL="457200" algn="l" defTabSz="914400" rtl="0" eaLnBrk="1" latinLnBrk="0" hangingPunct="1">
                        <a:defRPr sz="1800" kern="1200">
                          <a:solidFill>
                            <a:schemeClr val="tx1"/>
                          </a:solidFill>
                          <a:latin typeface="Gill Sans Light"/>
                          <a:ea typeface="Gill Sans Light"/>
                          <a:cs typeface="Gill Sans Light"/>
                        </a:defRPr>
                      </a:lvl2pPr>
                      <a:lvl3pPr marL="914400" algn="l" defTabSz="914400" rtl="0" eaLnBrk="1" latinLnBrk="0" hangingPunct="1">
                        <a:defRPr sz="1800" kern="1200">
                          <a:solidFill>
                            <a:schemeClr val="tx1"/>
                          </a:solidFill>
                          <a:latin typeface="Gill Sans Light"/>
                          <a:ea typeface="Gill Sans Light"/>
                          <a:cs typeface="Gill Sans Light"/>
                        </a:defRPr>
                      </a:lvl3pPr>
                      <a:lvl4pPr marL="1371600" algn="l" defTabSz="914400" rtl="0" eaLnBrk="1" latinLnBrk="0" hangingPunct="1">
                        <a:defRPr sz="1800" kern="1200">
                          <a:solidFill>
                            <a:schemeClr val="tx1"/>
                          </a:solidFill>
                          <a:latin typeface="Gill Sans Light"/>
                          <a:ea typeface="Gill Sans Light"/>
                          <a:cs typeface="Gill Sans Light"/>
                        </a:defRPr>
                      </a:lvl4pPr>
                      <a:lvl5pPr marL="1828800" algn="l" defTabSz="914400" rtl="0" eaLnBrk="1" latinLnBrk="0" hangingPunct="1">
                        <a:defRPr sz="1800" kern="1200">
                          <a:solidFill>
                            <a:schemeClr val="tx1"/>
                          </a:solidFill>
                          <a:latin typeface="Gill Sans Light"/>
                          <a:ea typeface="Gill Sans Light"/>
                          <a:cs typeface="Gill Sans Light"/>
                        </a:defRPr>
                      </a:lvl5pPr>
                      <a:lvl6pPr marL="2286000" algn="l" defTabSz="914400" rtl="0" eaLnBrk="1" latinLnBrk="0" hangingPunct="1">
                        <a:defRPr sz="1800" kern="1200">
                          <a:solidFill>
                            <a:schemeClr val="tx1"/>
                          </a:solidFill>
                          <a:latin typeface="Gill Sans Light"/>
                          <a:ea typeface="Gill Sans Light"/>
                          <a:cs typeface="Gill Sans Light"/>
                        </a:defRPr>
                      </a:lvl6pPr>
                      <a:lvl7pPr marL="2743200" algn="l" defTabSz="914400" rtl="0" eaLnBrk="1" latinLnBrk="0" hangingPunct="1">
                        <a:defRPr sz="1800" kern="1200">
                          <a:solidFill>
                            <a:schemeClr val="tx1"/>
                          </a:solidFill>
                          <a:latin typeface="Gill Sans Light"/>
                          <a:ea typeface="Gill Sans Light"/>
                          <a:cs typeface="Gill Sans Light"/>
                        </a:defRPr>
                      </a:lvl7pPr>
                      <a:lvl8pPr marL="3200400" algn="l" defTabSz="914400" rtl="0" eaLnBrk="1" latinLnBrk="0" hangingPunct="1">
                        <a:defRPr sz="1800" kern="1200">
                          <a:solidFill>
                            <a:schemeClr val="tx1"/>
                          </a:solidFill>
                          <a:latin typeface="Gill Sans Light"/>
                          <a:ea typeface="Gill Sans Light"/>
                          <a:cs typeface="Gill Sans Light"/>
                        </a:defRPr>
                      </a:lvl8pPr>
                      <a:lvl9pPr marL="3657600" algn="l" defTabSz="914400" rtl="0" eaLnBrk="1" latinLnBrk="0" hangingPunct="1">
                        <a:defRPr sz="1800" kern="1200">
                          <a:solidFill>
                            <a:schemeClr val="tx1"/>
                          </a:solidFill>
                          <a:latin typeface="Gill Sans Light"/>
                          <a:ea typeface="Gill Sans Light"/>
                          <a:cs typeface="Gill Sans Light"/>
                        </a:defRPr>
                      </a:lvl9pPr>
                    </a:lstStyle>
                    <a:p>
                      <a:pPr lvl="0" algn="ctr">
                        <a:defRPr>
                          <a:solidFill>
                            <a:srgbClr val="000000"/>
                          </a:solidFill>
                        </a:defRPr>
                      </a:pPr>
                      <a:r>
                        <a:rPr sz="1600" dirty="0">
                          <a:latin typeface="+mn-lt"/>
                        </a:rPr>
                        <a:t>Passive transport</a:t>
                      </a:r>
                      <a:endParaRPr sz="1600" b="0" dirty="0">
                        <a:solidFill>
                          <a:srgbClr val="5A5F5E"/>
                        </a:solidFill>
                        <a:latin typeface="+mn-lt"/>
                      </a:endParaRPr>
                    </a:p>
                  </a:txBody>
                  <a:tcPr marL="50800" marR="50800" marT="50800" marB="50800" anchor="ctr" horzOverflow="overflow"/>
                </a:tc>
                <a:extLst>
                  <a:ext uri="{0D108BD9-81ED-4DB2-BD59-A6C34878D82A}">
                    <a16:rowId xmlns:a16="http://schemas.microsoft.com/office/drawing/2014/main" val="10003"/>
                  </a:ext>
                </a:extLst>
              </a:tr>
            </a:tbl>
          </a:graphicData>
        </a:graphic>
      </p:graphicFrame>
      <p:sp>
        <p:nvSpPr>
          <p:cNvPr id="4" name="عنصر نائب لرقم الشريحة 4"/>
          <p:cNvSpPr>
            <a:spLocks noGrp="1"/>
          </p:cNvSpPr>
          <p:nvPr>
            <p:ph type="sldNum" sz="quarter" idx="12"/>
          </p:nvPr>
        </p:nvSpPr>
        <p:spPr>
          <a:xfrm>
            <a:off x="189756" y="6360141"/>
            <a:ext cx="2133600" cy="365125"/>
          </a:xfrm>
        </p:spPr>
        <p:txBody>
          <a:bodyPr/>
          <a:lstStyle/>
          <a:p>
            <a:pPr marL="171450" indent="-171450">
              <a:buFont typeface="Wingdings" pitchFamily="2" charset="2"/>
              <a:buChar char="Ø"/>
            </a:pPr>
            <a:fld id="{89DC308A-020A-4885-8825-D970AEE39821}" type="slidenum">
              <a:rPr lang="en-US" smtClean="0">
                <a:solidFill>
                  <a:prstClr val="black">
                    <a:tint val="75000"/>
                  </a:prstClr>
                </a:solidFill>
              </a:rPr>
              <a:pPr marL="171450" indent="-171450">
                <a:buFont typeface="Wingdings" pitchFamily="2" charset="2"/>
                <a:buChar char="Ø"/>
              </a:pPr>
              <a:t>11</a:t>
            </a:fld>
            <a:endParaRPr lang="en-US" dirty="0">
              <a:solidFill>
                <a:prstClr val="black">
                  <a:tint val="75000"/>
                </a:prstClr>
              </a:solidFill>
            </a:endParaRPr>
          </a:p>
        </p:txBody>
      </p:sp>
      <p:sp>
        <p:nvSpPr>
          <p:cNvPr id="7" name="Title 1"/>
          <p:cNvSpPr>
            <a:spLocks noGrp="1"/>
          </p:cNvSpPr>
          <p:nvPr>
            <p:ph type="title"/>
          </p:nvPr>
        </p:nvSpPr>
        <p:spPr>
          <a:xfrm>
            <a:off x="609461" y="152400"/>
            <a:ext cx="3900776" cy="990600"/>
          </a:xfrm>
        </p:spPr>
        <p:txBody>
          <a:bodyPr/>
          <a:lstStyle/>
          <a:p>
            <a:r>
              <a:rPr lang="en-US"/>
              <a:t>Extra</a:t>
            </a:r>
            <a:endParaRPr lang="en-US" dirty="0"/>
          </a:p>
        </p:txBody>
      </p:sp>
    </p:spTree>
    <p:extLst>
      <p:ext uri="{BB962C8B-B14F-4D97-AF65-F5344CB8AC3E}">
        <p14:creationId xmlns:p14="http://schemas.microsoft.com/office/powerpoint/2010/main" val="86329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Urine Concentrations</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12</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896560019"/>
              </p:ext>
            </p:extLst>
          </p:nvPr>
        </p:nvGraphicFramePr>
        <p:xfrm>
          <a:off x="609601" y="1219200"/>
          <a:ext cx="5196779"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eform 5"/>
          <p:cNvSpPr/>
          <p:nvPr/>
        </p:nvSpPr>
        <p:spPr>
          <a:xfrm rot="18654640">
            <a:off x="2030728" y="1521839"/>
            <a:ext cx="671513" cy="414560"/>
          </a:xfrm>
          <a:custGeom>
            <a:avLst/>
            <a:gdLst>
              <a:gd name="connsiteX0" fmla="*/ 0 w 671513"/>
              <a:gd name="connsiteY0" fmla="*/ 0 h 414560"/>
              <a:gd name="connsiteX1" fmla="*/ 257175 w 671513"/>
              <a:gd name="connsiteY1" fmla="*/ 0 h 414560"/>
              <a:gd name="connsiteX2" fmla="*/ 385763 w 671513"/>
              <a:gd name="connsiteY2" fmla="*/ 14287 h 414560"/>
              <a:gd name="connsiteX3" fmla="*/ 457200 w 671513"/>
              <a:gd name="connsiteY3" fmla="*/ 100012 h 414560"/>
              <a:gd name="connsiteX4" fmla="*/ 471488 w 671513"/>
              <a:gd name="connsiteY4" fmla="*/ 142875 h 414560"/>
              <a:gd name="connsiteX5" fmla="*/ 442913 w 671513"/>
              <a:gd name="connsiteY5" fmla="*/ 185737 h 414560"/>
              <a:gd name="connsiteX6" fmla="*/ 357188 w 671513"/>
              <a:gd name="connsiteY6" fmla="*/ 228600 h 414560"/>
              <a:gd name="connsiteX7" fmla="*/ 300038 w 671513"/>
              <a:gd name="connsiteY7" fmla="*/ 214312 h 414560"/>
              <a:gd name="connsiteX8" fmla="*/ 314325 w 671513"/>
              <a:gd name="connsiteY8" fmla="*/ 142875 h 414560"/>
              <a:gd name="connsiteX9" fmla="*/ 328613 w 671513"/>
              <a:gd name="connsiteY9" fmla="*/ 100012 h 414560"/>
              <a:gd name="connsiteX10" fmla="*/ 385763 w 671513"/>
              <a:gd name="connsiteY10" fmla="*/ 85725 h 414560"/>
              <a:gd name="connsiteX11" fmla="*/ 528638 w 671513"/>
              <a:gd name="connsiteY11" fmla="*/ 100012 h 414560"/>
              <a:gd name="connsiteX12" fmla="*/ 542925 w 671513"/>
              <a:gd name="connsiteY12" fmla="*/ 142875 h 414560"/>
              <a:gd name="connsiteX13" fmla="*/ 585788 w 671513"/>
              <a:gd name="connsiteY13" fmla="*/ 228600 h 414560"/>
              <a:gd name="connsiteX14" fmla="*/ 585788 w 671513"/>
              <a:gd name="connsiteY14" fmla="*/ 414337 h 414560"/>
              <a:gd name="connsiteX15" fmla="*/ 542925 w 671513"/>
              <a:gd name="connsiteY15" fmla="*/ 371475 h 414560"/>
              <a:gd name="connsiteX16" fmla="*/ 585788 w 671513"/>
              <a:gd name="connsiteY16" fmla="*/ 400050 h 414560"/>
              <a:gd name="connsiteX17" fmla="*/ 628650 w 671513"/>
              <a:gd name="connsiteY17" fmla="*/ 385762 h 414560"/>
              <a:gd name="connsiteX18" fmla="*/ 671513 w 671513"/>
              <a:gd name="connsiteY18" fmla="*/ 357187 h 4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1513" h="414560">
                <a:moveTo>
                  <a:pt x="0" y="0"/>
                </a:moveTo>
                <a:cubicBezTo>
                  <a:pt x="163907" y="32780"/>
                  <a:pt x="-33525" y="0"/>
                  <a:pt x="257175" y="0"/>
                </a:cubicBezTo>
                <a:cubicBezTo>
                  <a:pt x="300301" y="0"/>
                  <a:pt x="342900" y="9525"/>
                  <a:pt x="385763" y="14287"/>
                </a:cubicBezTo>
                <a:cubicBezTo>
                  <a:pt x="417359" y="45884"/>
                  <a:pt x="437309" y="60231"/>
                  <a:pt x="457200" y="100012"/>
                </a:cubicBezTo>
                <a:cubicBezTo>
                  <a:pt x="463935" y="113483"/>
                  <a:pt x="466725" y="128587"/>
                  <a:pt x="471488" y="142875"/>
                </a:cubicBezTo>
                <a:cubicBezTo>
                  <a:pt x="461963" y="157162"/>
                  <a:pt x="455055" y="173595"/>
                  <a:pt x="442913" y="185737"/>
                </a:cubicBezTo>
                <a:cubicBezTo>
                  <a:pt x="415217" y="213433"/>
                  <a:pt x="392048" y="216979"/>
                  <a:pt x="357188" y="228600"/>
                </a:cubicBezTo>
                <a:cubicBezTo>
                  <a:pt x="338138" y="223837"/>
                  <a:pt x="308820" y="231875"/>
                  <a:pt x="300038" y="214312"/>
                </a:cubicBezTo>
                <a:cubicBezTo>
                  <a:pt x="289178" y="192592"/>
                  <a:pt x="308435" y="166434"/>
                  <a:pt x="314325" y="142875"/>
                </a:cubicBezTo>
                <a:cubicBezTo>
                  <a:pt x="317978" y="128264"/>
                  <a:pt x="316853" y="109420"/>
                  <a:pt x="328613" y="100012"/>
                </a:cubicBezTo>
                <a:cubicBezTo>
                  <a:pt x="343946" y="87745"/>
                  <a:pt x="366713" y="90487"/>
                  <a:pt x="385763" y="85725"/>
                </a:cubicBezTo>
                <a:cubicBezTo>
                  <a:pt x="433388" y="90487"/>
                  <a:pt x="483657" y="83655"/>
                  <a:pt x="528638" y="100012"/>
                </a:cubicBezTo>
                <a:cubicBezTo>
                  <a:pt x="542792" y="105159"/>
                  <a:pt x="536190" y="129404"/>
                  <a:pt x="542925" y="142875"/>
                </a:cubicBezTo>
                <a:cubicBezTo>
                  <a:pt x="598322" y="253670"/>
                  <a:pt x="549872" y="120855"/>
                  <a:pt x="585788" y="228600"/>
                </a:cubicBezTo>
                <a:cubicBezTo>
                  <a:pt x="589445" y="250544"/>
                  <a:pt x="622964" y="398405"/>
                  <a:pt x="585788" y="414337"/>
                </a:cubicBezTo>
                <a:cubicBezTo>
                  <a:pt x="572547" y="420012"/>
                  <a:pt x="430202" y="315113"/>
                  <a:pt x="542925" y="371475"/>
                </a:cubicBezTo>
                <a:cubicBezTo>
                  <a:pt x="558284" y="379154"/>
                  <a:pt x="571500" y="390525"/>
                  <a:pt x="585788" y="400050"/>
                </a:cubicBezTo>
                <a:cubicBezTo>
                  <a:pt x="600075" y="395287"/>
                  <a:pt x="615180" y="392497"/>
                  <a:pt x="628650" y="385762"/>
                </a:cubicBezTo>
                <a:cubicBezTo>
                  <a:pt x="644009" y="378083"/>
                  <a:pt x="671513" y="357187"/>
                  <a:pt x="671513" y="357187"/>
                </a:cubicBezTo>
              </a:path>
            </a:pathLst>
          </a:custGeom>
          <a:noFill/>
          <a:ln w="3175">
            <a:solidFill>
              <a:schemeClr val="bg2">
                <a:lumMod val="50000"/>
              </a:schemeClr>
            </a:solidFill>
            <a:prstDash val="dash"/>
          </a:ln>
          <a:effectLst>
            <a:glow rad="63500">
              <a:schemeClr val="bg2">
                <a:lumMod val="9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772393" y="1367301"/>
            <a:ext cx="6490371" cy="523220"/>
          </a:xfrm>
          <a:prstGeom prst="rect">
            <a:avLst/>
          </a:prstGeom>
        </p:spPr>
        <p:txBody>
          <a:bodyPr wrap="square">
            <a:spAutoFit/>
          </a:bodyPr>
          <a:lstStyle/>
          <a:p>
            <a:pPr defTabSz="914400">
              <a:defRPr/>
            </a:pPr>
            <a:r>
              <a:rPr lang="en-US" altLang="ar-SA" sz="1400" dirty="0">
                <a:latin typeface="Gill Sans MT" panose="020B0502020104020203" pitchFamily="34" charset="0"/>
              </a:rPr>
              <a:t>- ADH causes an increase in permeability of DCT, CT, and CD for water.</a:t>
            </a:r>
          </a:p>
          <a:p>
            <a:pPr defTabSz="914400">
              <a:defRPr/>
            </a:pPr>
            <a:r>
              <a:rPr lang="en-US" altLang="ar-SA" sz="1400" dirty="0">
                <a:latin typeface="Gill Sans MT" panose="020B0502020104020203" pitchFamily="34" charset="0"/>
              </a:rPr>
              <a:t>- It also increases the permeability of medullary CD to urea.</a:t>
            </a:r>
          </a:p>
        </p:txBody>
      </p:sp>
      <p:sp>
        <p:nvSpPr>
          <p:cNvPr id="7" name="Freeform 6"/>
          <p:cNvSpPr/>
          <p:nvPr/>
        </p:nvSpPr>
        <p:spPr>
          <a:xfrm rot="18654640">
            <a:off x="3787611" y="2210482"/>
            <a:ext cx="671513" cy="414560"/>
          </a:xfrm>
          <a:custGeom>
            <a:avLst/>
            <a:gdLst>
              <a:gd name="connsiteX0" fmla="*/ 0 w 671513"/>
              <a:gd name="connsiteY0" fmla="*/ 0 h 414560"/>
              <a:gd name="connsiteX1" fmla="*/ 257175 w 671513"/>
              <a:gd name="connsiteY1" fmla="*/ 0 h 414560"/>
              <a:gd name="connsiteX2" fmla="*/ 385763 w 671513"/>
              <a:gd name="connsiteY2" fmla="*/ 14287 h 414560"/>
              <a:gd name="connsiteX3" fmla="*/ 457200 w 671513"/>
              <a:gd name="connsiteY3" fmla="*/ 100012 h 414560"/>
              <a:gd name="connsiteX4" fmla="*/ 471488 w 671513"/>
              <a:gd name="connsiteY4" fmla="*/ 142875 h 414560"/>
              <a:gd name="connsiteX5" fmla="*/ 442913 w 671513"/>
              <a:gd name="connsiteY5" fmla="*/ 185737 h 414560"/>
              <a:gd name="connsiteX6" fmla="*/ 357188 w 671513"/>
              <a:gd name="connsiteY6" fmla="*/ 228600 h 414560"/>
              <a:gd name="connsiteX7" fmla="*/ 300038 w 671513"/>
              <a:gd name="connsiteY7" fmla="*/ 214312 h 414560"/>
              <a:gd name="connsiteX8" fmla="*/ 314325 w 671513"/>
              <a:gd name="connsiteY8" fmla="*/ 142875 h 414560"/>
              <a:gd name="connsiteX9" fmla="*/ 328613 w 671513"/>
              <a:gd name="connsiteY9" fmla="*/ 100012 h 414560"/>
              <a:gd name="connsiteX10" fmla="*/ 385763 w 671513"/>
              <a:gd name="connsiteY10" fmla="*/ 85725 h 414560"/>
              <a:gd name="connsiteX11" fmla="*/ 528638 w 671513"/>
              <a:gd name="connsiteY11" fmla="*/ 100012 h 414560"/>
              <a:gd name="connsiteX12" fmla="*/ 542925 w 671513"/>
              <a:gd name="connsiteY12" fmla="*/ 142875 h 414560"/>
              <a:gd name="connsiteX13" fmla="*/ 585788 w 671513"/>
              <a:gd name="connsiteY13" fmla="*/ 228600 h 414560"/>
              <a:gd name="connsiteX14" fmla="*/ 585788 w 671513"/>
              <a:gd name="connsiteY14" fmla="*/ 414337 h 414560"/>
              <a:gd name="connsiteX15" fmla="*/ 542925 w 671513"/>
              <a:gd name="connsiteY15" fmla="*/ 371475 h 414560"/>
              <a:gd name="connsiteX16" fmla="*/ 585788 w 671513"/>
              <a:gd name="connsiteY16" fmla="*/ 400050 h 414560"/>
              <a:gd name="connsiteX17" fmla="*/ 628650 w 671513"/>
              <a:gd name="connsiteY17" fmla="*/ 385762 h 414560"/>
              <a:gd name="connsiteX18" fmla="*/ 671513 w 671513"/>
              <a:gd name="connsiteY18" fmla="*/ 357187 h 4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1513" h="414560">
                <a:moveTo>
                  <a:pt x="0" y="0"/>
                </a:moveTo>
                <a:cubicBezTo>
                  <a:pt x="163907" y="32780"/>
                  <a:pt x="-33525" y="0"/>
                  <a:pt x="257175" y="0"/>
                </a:cubicBezTo>
                <a:cubicBezTo>
                  <a:pt x="300301" y="0"/>
                  <a:pt x="342900" y="9525"/>
                  <a:pt x="385763" y="14287"/>
                </a:cubicBezTo>
                <a:cubicBezTo>
                  <a:pt x="417359" y="45884"/>
                  <a:pt x="437309" y="60231"/>
                  <a:pt x="457200" y="100012"/>
                </a:cubicBezTo>
                <a:cubicBezTo>
                  <a:pt x="463935" y="113483"/>
                  <a:pt x="466725" y="128587"/>
                  <a:pt x="471488" y="142875"/>
                </a:cubicBezTo>
                <a:cubicBezTo>
                  <a:pt x="461963" y="157162"/>
                  <a:pt x="455055" y="173595"/>
                  <a:pt x="442913" y="185737"/>
                </a:cubicBezTo>
                <a:cubicBezTo>
                  <a:pt x="415217" y="213433"/>
                  <a:pt x="392048" y="216979"/>
                  <a:pt x="357188" y="228600"/>
                </a:cubicBezTo>
                <a:cubicBezTo>
                  <a:pt x="338138" y="223837"/>
                  <a:pt x="308820" y="231875"/>
                  <a:pt x="300038" y="214312"/>
                </a:cubicBezTo>
                <a:cubicBezTo>
                  <a:pt x="289178" y="192592"/>
                  <a:pt x="308435" y="166434"/>
                  <a:pt x="314325" y="142875"/>
                </a:cubicBezTo>
                <a:cubicBezTo>
                  <a:pt x="317978" y="128264"/>
                  <a:pt x="316853" y="109420"/>
                  <a:pt x="328613" y="100012"/>
                </a:cubicBezTo>
                <a:cubicBezTo>
                  <a:pt x="343946" y="87745"/>
                  <a:pt x="366713" y="90487"/>
                  <a:pt x="385763" y="85725"/>
                </a:cubicBezTo>
                <a:cubicBezTo>
                  <a:pt x="433388" y="90487"/>
                  <a:pt x="483657" y="83655"/>
                  <a:pt x="528638" y="100012"/>
                </a:cubicBezTo>
                <a:cubicBezTo>
                  <a:pt x="542792" y="105159"/>
                  <a:pt x="536190" y="129404"/>
                  <a:pt x="542925" y="142875"/>
                </a:cubicBezTo>
                <a:cubicBezTo>
                  <a:pt x="598322" y="253670"/>
                  <a:pt x="549872" y="120855"/>
                  <a:pt x="585788" y="228600"/>
                </a:cubicBezTo>
                <a:cubicBezTo>
                  <a:pt x="589445" y="250544"/>
                  <a:pt x="622964" y="398405"/>
                  <a:pt x="585788" y="414337"/>
                </a:cubicBezTo>
                <a:cubicBezTo>
                  <a:pt x="572547" y="420012"/>
                  <a:pt x="430202" y="315113"/>
                  <a:pt x="542925" y="371475"/>
                </a:cubicBezTo>
                <a:cubicBezTo>
                  <a:pt x="558284" y="379154"/>
                  <a:pt x="571500" y="390525"/>
                  <a:pt x="585788" y="400050"/>
                </a:cubicBezTo>
                <a:cubicBezTo>
                  <a:pt x="600075" y="395287"/>
                  <a:pt x="615180" y="392497"/>
                  <a:pt x="628650" y="385762"/>
                </a:cubicBezTo>
                <a:cubicBezTo>
                  <a:pt x="644009" y="378083"/>
                  <a:pt x="671513" y="357187"/>
                  <a:pt x="671513" y="357187"/>
                </a:cubicBezTo>
              </a:path>
            </a:pathLst>
          </a:custGeom>
          <a:noFill/>
          <a:ln w="3175">
            <a:solidFill>
              <a:schemeClr val="bg2">
                <a:lumMod val="50000"/>
              </a:schemeClr>
            </a:solidFill>
            <a:prstDash val="dash"/>
          </a:ln>
          <a:effectLst>
            <a:glow rad="63500">
              <a:schemeClr val="bg2">
                <a:lumMod val="9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464022" y="1935815"/>
            <a:ext cx="6894675" cy="738664"/>
          </a:xfrm>
          <a:prstGeom prst="rect">
            <a:avLst/>
          </a:prstGeom>
        </p:spPr>
        <p:txBody>
          <a:bodyPr wrap="square">
            <a:spAutoFit/>
          </a:bodyPr>
          <a:lstStyle/>
          <a:p>
            <a:r>
              <a:rPr lang="en-US" altLang="ar-SA" sz="1400" dirty="0">
                <a:solidFill>
                  <a:srgbClr val="FF0000"/>
                </a:solidFill>
                <a:latin typeface="Gill Sans MT" panose="020B0502020104020203" pitchFamily="34" charset="0"/>
              </a:rPr>
              <a:t>- The longer the loop of Henle, the greater the countercurrent multiplication effect and more urine concentration.</a:t>
            </a:r>
          </a:p>
          <a:p>
            <a:pPr marL="0" lvl="1" defTabSz="914400">
              <a:defRPr/>
            </a:pPr>
            <a:r>
              <a:rPr lang="en-US" altLang="en-US" sz="1400" dirty="0">
                <a:latin typeface="Gill Sans MT" panose="020B0502020104020203" pitchFamily="34" charset="0"/>
                <a:ea typeface="Arial" pitchFamily="34" charset="0"/>
              </a:rPr>
              <a:t>- The new born baby has shorter loop of Henle, which can not concentrate as the adult.</a:t>
            </a:r>
          </a:p>
        </p:txBody>
      </p:sp>
      <p:sp>
        <p:nvSpPr>
          <p:cNvPr id="9" name="Freeform 8"/>
          <p:cNvSpPr/>
          <p:nvPr/>
        </p:nvSpPr>
        <p:spPr>
          <a:xfrm rot="18654640">
            <a:off x="5758674" y="2901979"/>
            <a:ext cx="671513" cy="414560"/>
          </a:xfrm>
          <a:custGeom>
            <a:avLst/>
            <a:gdLst>
              <a:gd name="connsiteX0" fmla="*/ 0 w 671513"/>
              <a:gd name="connsiteY0" fmla="*/ 0 h 414560"/>
              <a:gd name="connsiteX1" fmla="*/ 257175 w 671513"/>
              <a:gd name="connsiteY1" fmla="*/ 0 h 414560"/>
              <a:gd name="connsiteX2" fmla="*/ 385763 w 671513"/>
              <a:gd name="connsiteY2" fmla="*/ 14287 h 414560"/>
              <a:gd name="connsiteX3" fmla="*/ 457200 w 671513"/>
              <a:gd name="connsiteY3" fmla="*/ 100012 h 414560"/>
              <a:gd name="connsiteX4" fmla="*/ 471488 w 671513"/>
              <a:gd name="connsiteY4" fmla="*/ 142875 h 414560"/>
              <a:gd name="connsiteX5" fmla="*/ 442913 w 671513"/>
              <a:gd name="connsiteY5" fmla="*/ 185737 h 414560"/>
              <a:gd name="connsiteX6" fmla="*/ 357188 w 671513"/>
              <a:gd name="connsiteY6" fmla="*/ 228600 h 414560"/>
              <a:gd name="connsiteX7" fmla="*/ 300038 w 671513"/>
              <a:gd name="connsiteY7" fmla="*/ 214312 h 414560"/>
              <a:gd name="connsiteX8" fmla="*/ 314325 w 671513"/>
              <a:gd name="connsiteY8" fmla="*/ 142875 h 414560"/>
              <a:gd name="connsiteX9" fmla="*/ 328613 w 671513"/>
              <a:gd name="connsiteY9" fmla="*/ 100012 h 414560"/>
              <a:gd name="connsiteX10" fmla="*/ 385763 w 671513"/>
              <a:gd name="connsiteY10" fmla="*/ 85725 h 414560"/>
              <a:gd name="connsiteX11" fmla="*/ 528638 w 671513"/>
              <a:gd name="connsiteY11" fmla="*/ 100012 h 414560"/>
              <a:gd name="connsiteX12" fmla="*/ 542925 w 671513"/>
              <a:gd name="connsiteY12" fmla="*/ 142875 h 414560"/>
              <a:gd name="connsiteX13" fmla="*/ 585788 w 671513"/>
              <a:gd name="connsiteY13" fmla="*/ 228600 h 414560"/>
              <a:gd name="connsiteX14" fmla="*/ 585788 w 671513"/>
              <a:gd name="connsiteY14" fmla="*/ 414337 h 414560"/>
              <a:gd name="connsiteX15" fmla="*/ 542925 w 671513"/>
              <a:gd name="connsiteY15" fmla="*/ 371475 h 414560"/>
              <a:gd name="connsiteX16" fmla="*/ 585788 w 671513"/>
              <a:gd name="connsiteY16" fmla="*/ 400050 h 414560"/>
              <a:gd name="connsiteX17" fmla="*/ 628650 w 671513"/>
              <a:gd name="connsiteY17" fmla="*/ 385762 h 414560"/>
              <a:gd name="connsiteX18" fmla="*/ 671513 w 671513"/>
              <a:gd name="connsiteY18" fmla="*/ 357187 h 4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1513" h="414560">
                <a:moveTo>
                  <a:pt x="0" y="0"/>
                </a:moveTo>
                <a:cubicBezTo>
                  <a:pt x="163907" y="32780"/>
                  <a:pt x="-33525" y="0"/>
                  <a:pt x="257175" y="0"/>
                </a:cubicBezTo>
                <a:cubicBezTo>
                  <a:pt x="300301" y="0"/>
                  <a:pt x="342900" y="9525"/>
                  <a:pt x="385763" y="14287"/>
                </a:cubicBezTo>
                <a:cubicBezTo>
                  <a:pt x="417359" y="45884"/>
                  <a:pt x="437309" y="60231"/>
                  <a:pt x="457200" y="100012"/>
                </a:cubicBezTo>
                <a:cubicBezTo>
                  <a:pt x="463935" y="113483"/>
                  <a:pt x="466725" y="128587"/>
                  <a:pt x="471488" y="142875"/>
                </a:cubicBezTo>
                <a:cubicBezTo>
                  <a:pt x="461963" y="157162"/>
                  <a:pt x="455055" y="173595"/>
                  <a:pt x="442913" y="185737"/>
                </a:cubicBezTo>
                <a:cubicBezTo>
                  <a:pt x="415217" y="213433"/>
                  <a:pt x="392048" y="216979"/>
                  <a:pt x="357188" y="228600"/>
                </a:cubicBezTo>
                <a:cubicBezTo>
                  <a:pt x="338138" y="223837"/>
                  <a:pt x="308820" y="231875"/>
                  <a:pt x="300038" y="214312"/>
                </a:cubicBezTo>
                <a:cubicBezTo>
                  <a:pt x="289178" y="192592"/>
                  <a:pt x="308435" y="166434"/>
                  <a:pt x="314325" y="142875"/>
                </a:cubicBezTo>
                <a:cubicBezTo>
                  <a:pt x="317978" y="128264"/>
                  <a:pt x="316853" y="109420"/>
                  <a:pt x="328613" y="100012"/>
                </a:cubicBezTo>
                <a:cubicBezTo>
                  <a:pt x="343946" y="87745"/>
                  <a:pt x="366713" y="90487"/>
                  <a:pt x="385763" y="85725"/>
                </a:cubicBezTo>
                <a:cubicBezTo>
                  <a:pt x="433388" y="90487"/>
                  <a:pt x="483657" y="83655"/>
                  <a:pt x="528638" y="100012"/>
                </a:cubicBezTo>
                <a:cubicBezTo>
                  <a:pt x="542792" y="105159"/>
                  <a:pt x="536190" y="129404"/>
                  <a:pt x="542925" y="142875"/>
                </a:cubicBezTo>
                <a:cubicBezTo>
                  <a:pt x="598322" y="253670"/>
                  <a:pt x="549872" y="120855"/>
                  <a:pt x="585788" y="228600"/>
                </a:cubicBezTo>
                <a:cubicBezTo>
                  <a:pt x="589445" y="250544"/>
                  <a:pt x="622964" y="398405"/>
                  <a:pt x="585788" y="414337"/>
                </a:cubicBezTo>
                <a:cubicBezTo>
                  <a:pt x="572547" y="420012"/>
                  <a:pt x="430202" y="315113"/>
                  <a:pt x="542925" y="371475"/>
                </a:cubicBezTo>
                <a:cubicBezTo>
                  <a:pt x="558284" y="379154"/>
                  <a:pt x="571500" y="390525"/>
                  <a:pt x="585788" y="400050"/>
                </a:cubicBezTo>
                <a:cubicBezTo>
                  <a:pt x="600075" y="395287"/>
                  <a:pt x="615180" y="392497"/>
                  <a:pt x="628650" y="385762"/>
                </a:cubicBezTo>
                <a:cubicBezTo>
                  <a:pt x="644009" y="378083"/>
                  <a:pt x="671513" y="357187"/>
                  <a:pt x="671513" y="357187"/>
                </a:cubicBezTo>
              </a:path>
            </a:pathLst>
          </a:custGeom>
          <a:noFill/>
          <a:ln w="3175">
            <a:solidFill>
              <a:schemeClr val="bg2">
                <a:lumMod val="50000"/>
              </a:schemeClr>
            </a:solidFill>
            <a:prstDash val="dash"/>
          </a:ln>
          <a:effectLst>
            <a:glow rad="63500">
              <a:schemeClr val="bg2">
                <a:lumMod val="9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rot="5400000">
            <a:off x="6640643" y="2637565"/>
            <a:ext cx="3352063" cy="3691430"/>
            <a:chOff x="159357" y="3794318"/>
            <a:chExt cx="6994048" cy="1767639"/>
          </a:xfrm>
          <a:solidFill>
            <a:schemeClr val="accent2">
              <a:lumMod val="20000"/>
              <a:lumOff val="80000"/>
            </a:schemeClr>
          </a:solidFill>
        </p:grpSpPr>
        <p:sp>
          <p:nvSpPr>
            <p:cNvPr id="12" name="Freeform 11"/>
            <p:cNvSpPr/>
            <p:nvPr/>
          </p:nvSpPr>
          <p:spPr>
            <a:xfrm rot="16200000">
              <a:off x="-68772" y="4022447"/>
              <a:ext cx="1767639" cy="1311381"/>
            </a:xfrm>
            <a:custGeom>
              <a:avLst/>
              <a:gdLst>
                <a:gd name="connsiteX0" fmla="*/ 0 w 1755649"/>
                <a:gd name="connsiteY0" fmla="*/ 175565 h 2388947"/>
                <a:gd name="connsiteX1" fmla="*/ 175565 w 1755649"/>
                <a:gd name="connsiteY1" fmla="*/ 0 h 2388947"/>
                <a:gd name="connsiteX2" fmla="*/ 1580084 w 1755649"/>
                <a:gd name="connsiteY2" fmla="*/ 0 h 2388947"/>
                <a:gd name="connsiteX3" fmla="*/ 1755649 w 1755649"/>
                <a:gd name="connsiteY3" fmla="*/ 175565 h 2388947"/>
                <a:gd name="connsiteX4" fmla="*/ 1755649 w 1755649"/>
                <a:gd name="connsiteY4" fmla="*/ 2213382 h 2388947"/>
                <a:gd name="connsiteX5" fmla="*/ 1580084 w 1755649"/>
                <a:gd name="connsiteY5" fmla="*/ 2388947 h 2388947"/>
                <a:gd name="connsiteX6" fmla="*/ 175565 w 1755649"/>
                <a:gd name="connsiteY6" fmla="*/ 2388947 h 2388947"/>
                <a:gd name="connsiteX7" fmla="*/ 0 w 1755649"/>
                <a:gd name="connsiteY7" fmla="*/ 2213382 h 2388947"/>
                <a:gd name="connsiteX8" fmla="*/ 0 w 1755649"/>
                <a:gd name="connsiteY8" fmla="*/ 175565 h 238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649" h="2388947">
                  <a:moveTo>
                    <a:pt x="0" y="175565"/>
                  </a:moveTo>
                  <a:cubicBezTo>
                    <a:pt x="0" y="78603"/>
                    <a:pt x="78603" y="0"/>
                    <a:pt x="175565" y="0"/>
                  </a:cubicBezTo>
                  <a:lnTo>
                    <a:pt x="1580084" y="0"/>
                  </a:lnTo>
                  <a:cubicBezTo>
                    <a:pt x="1677046" y="0"/>
                    <a:pt x="1755649" y="78603"/>
                    <a:pt x="1755649" y="175565"/>
                  </a:cubicBezTo>
                  <a:lnTo>
                    <a:pt x="1755649" y="2213382"/>
                  </a:lnTo>
                  <a:cubicBezTo>
                    <a:pt x="1755649" y="2310344"/>
                    <a:pt x="1677046" y="2388947"/>
                    <a:pt x="1580084" y="2388947"/>
                  </a:cubicBezTo>
                  <a:lnTo>
                    <a:pt x="175565" y="2388947"/>
                  </a:lnTo>
                  <a:cubicBezTo>
                    <a:pt x="78603" y="2388947"/>
                    <a:pt x="0" y="2310344"/>
                    <a:pt x="0" y="2213382"/>
                  </a:cubicBezTo>
                  <a:lnTo>
                    <a:pt x="0" y="175565"/>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0001" tIns="120001" rIns="120001" bIns="120001" numCol="1" spcCol="1270" anchor="ctr" anchorCtr="0">
              <a:noAutofit/>
            </a:bodyPr>
            <a:lstStyle/>
            <a:p>
              <a:pPr algn="ctr" defTabSz="800100" rtl="1">
                <a:lnSpc>
                  <a:spcPct val="90000"/>
                </a:lnSpc>
                <a:spcBef>
                  <a:spcPct val="0"/>
                </a:spcBef>
                <a:spcAft>
                  <a:spcPct val="35000"/>
                </a:spcAft>
              </a:pPr>
              <a:r>
                <a:rPr lang="en-US" altLang="en-US" sz="1400" dirty="0">
                  <a:solidFill>
                    <a:schemeClr val="tx1"/>
                  </a:solidFill>
                  <a:latin typeface="Gill Sans MT" panose="020B0502020104020203" pitchFamily="34" charset="0"/>
                </a:rPr>
                <a:t>Due to a decrease in GFR (Hemorrhage) the filter load of solute is decreased</a:t>
              </a:r>
              <a:endParaRPr lang="ar-SA" sz="1400" dirty="0">
                <a:solidFill>
                  <a:schemeClr val="tx1"/>
                </a:solidFill>
                <a:latin typeface="Gill Sans MT" panose="020B0502020104020203" pitchFamily="34" charset="0"/>
              </a:endParaRPr>
            </a:p>
          </p:txBody>
        </p:sp>
        <p:sp>
          <p:nvSpPr>
            <p:cNvPr id="13" name="Freeform 12"/>
            <p:cNvSpPr/>
            <p:nvPr/>
          </p:nvSpPr>
          <p:spPr>
            <a:xfrm>
              <a:off x="1499859" y="4761245"/>
              <a:ext cx="543185" cy="57592"/>
            </a:xfrm>
            <a:custGeom>
              <a:avLst/>
              <a:gdLst>
                <a:gd name="connsiteX0" fmla="*/ 0 w 230491"/>
                <a:gd name="connsiteY0" fmla="*/ 53926 h 269631"/>
                <a:gd name="connsiteX1" fmla="*/ 115246 w 230491"/>
                <a:gd name="connsiteY1" fmla="*/ 53926 h 269631"/>
                <a:gd name="connsiteX2" fmla="*/ 115246 w 230491"/>
                <a:gd name="connsiteY2" fmla="*/ 0 h 269631"/>
                <a:gd name="connsiteX3" fmla="*/ 230491 w 230491"/>
                <a:gd name="connsiteY3" fmla="*/ 134816 h 269631"/>
                <a:gd name="connsiteX4" fmla="*/ 115246 w 230491"/>
                <a:gd name="connsiteY4" fmla="*/ 269631 h 269631"/>
                <a:gd name="connsiteX5" fmla="*/ 115246 w 230491"/>
                <a:gd name="connsiteY5" fmla="*/ 215705 h 269631"/>
                <a:gd name="connsiteX6" fmla="*/ 0 w 230491"/>
                <a:gd name="connsiteY6" fmla="*/ 215705 h 269631"/>
                <a:gd name="connsiteX7" fmla="*/ 0 w 230491"/>
                <a:gd name="connsiteY7" fmla="*/ 53926 h 26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491" h="269631">
                  <a:moveTo>
                    <a:pt x="0" y="53926"/>
                  </a:moveTo>
                  <a:lnTo>
                    <a:pt x="115246" y="53926"/>
                  </a:lnTo>
                  <a:lnTo>
                    <a:pt x="115246" y="0"/>
                  </a:lnTo>
                  <a:lnTo>
                    <a:pt x="230491" y="134816"/>
                  </a:lnTo>
                  <a:lnTo>
                    <a:pt x="115246" y="269631"/>
                  </a:lnTo>
                  <a:lnTo>
                    <a:pt x="115246" y="215705"/>
                  </a:lnTo>
                  <a:lnTo>
                    <a:pt x="0" y="215705"/>
                  </a:lnTo>
                  <a:lnTo>
                    <a:pt x="0" y="53926"/>
                  </a:lnTo>
                  <a:close/>
                </a:path>
              </a:pathLst>
            </a:cu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0" tIns="53926" rIns="69147" bIns="53926" numCol="1" spcCol="1270" anchor="ctr" anchorCtr="0">
              <a:noAutofit/>
            </a:bodyPr>
            <a:lstStyle/>
            <a:p>
              <a:pPr algn="ctr" defTabSz="533400" rtl="1">
                <a:lnSpc>
                  <a:spcPct val="90000"/>
                </a:lnSpc>
                <a:spcBef>
                  <a:spcPct val="0"/>
                </a:spcBef>
                <a:spcAft>
                  <a:spcPct val="35000"/>
                </a:spcAft>
              </a:pPr>
              <a:endParaRPr lang="ar-SA" sz="1400">
                <a:solidFill>
                  <a:prstClr val="white"/>
                </a:solidFill>
              </a:endParaRPr>
            </a:p>
          </p:txBody>
        </p:sp>
        <p:sp>
          <p:nvSpPr>
            <p:cNvPr id="14" name="Freeform 13"/>
            <p:cNvSpPr/>
            <p:nvPr/>
          </p:nvSpPr>
          <p:spPr>
            <a:xfrm rot="16200000">
              <a:off x="2075119" y="3953001"/>
              <a:ext cx="1464628" cy="1514603"/>
            </a:xfrm>
            <a:custGeom>
              <a:avLst/>
              <a:gdLst>
                <a:gd name="connsiteX0" fmla="*/ 0 w 1454694"/>
                <a:gd name="connsiteY0" fmla="*/ 145469 h 2388947"/>
                <a:gd name="connsiteX1" fmla="*/ 145469 w 1454694"/>
                <a:gd name="connsiteY1" fmla="*/ 0 h 2388947"/>
                <a:gd name="connsiteX2" fmla="*/ 1309225 w 1454694"/>
                <a:gd name="connsiteY2" fmla="*/ 0 h 2388947"/>
                <a:gd name="connsiteX3" fmla="*/ 1454694 w 1454694"/>
                <a:gd name="connsiteY3" fmla="*/ 145469 h 2388947"/>
                <a:gd name="connsiteX4" fmla="*/ 1454694 w 1454694"/>
                <a:gd name="connsiteY4" fmla="*/ 2243478 h 2388947"/>
                <a:gd name="connsiteX5" fmla="*/ 1309225 w 1454694"/>
                <a:gd name="connsiteY5" fmla="*/ 2388947 h 2388947"/>
                <a:gd name="connsiteX6" fmla="*/ 145469 w 1454694"/>
                <a:gd name="connsiteY6" fmla="*/ 2388947 h 2388947"/>
                <a:gd name="connsiteX7" fmla="*/ 0 w 1454694"/>
                <a:gd name="connsiteY7" fmla="*/ 2243478 h 2388947"/>
                <a:gd name="connsiteX8" fmla="*/ 0 w 1454694"/>
                <a:gd name="connsiteY8" fmla="*/ 145469 h 238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694" h="2388947">
                  <a:moveTo>
                    <a:pt x="0" y="145469"/>
                  </a:moveTo>
                  <a:cubicBezTo>
                    <a:pt x="0" y="65129"/>
                    <a:pt x="65129" y="0"/>
                    <a:pt x="145469" y="0"/>
                  </a:cubicBezTo>
                  <a:lnTo>
                    <a:pt x="1309225" y="0"/>
                  </a:lnTo>
                  <a:cubicBezTo>
                    <a:pt x="1389565" y="0"/>
                    <a:pt x="1454694" y="65129"/>
                    <a:pt x="1454694" y="145469"/>
                  </a:cubicBezTo>
                  <a:lnTo>
                    <a:pt x="1454694" y="2243478"/>
                  </a:lnTo>
                  <a:cubicBezTo>
                    <a:pt x="1454694" y="2323818"/>
                    <a:pt x="1389565" y="2388947"/>
                    <a:pt x="1309225" y="2388947"/>
                  </a:cubicBezTo>
                  <a:lnTo>
                    <a:pt x="145469" y="2388947"/>
                  </a:lnTo>
                  <a:cubicBezTo>
                    <a:pt x="65129" y="2388947"/>
                    <a:pt x="0" y="2323818"/>
                    <a:pt x="0" y="2243478"/>
                  </a:cubicBezTo>
                  <a:lnTo>
                    <a:pt x="0" y="14546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11187" tIns="111187" rIns="111187" bIns="111187" numCol="1" spcCol="1270" anchor="ctr" anchorCtr="0">
              <a:noAutofit/>
            </a:bodyPr>
            <a:lstStyle/>
            <a:p>
              <a:pPr algn="ctr" defTabSz="800100" rtl="1">
                <a:lnSpc>
                  <a:spcPct val="90000"/>
                </a:lnSpc>
                <a:spcBef>
                  <a:spcPct val="0"/>
                </a:spcBef>
                <a:spcAft>
                  <a:spcPct val="35000"/>
                </a:spcAft>
              </a:pPr>
              <a:r>
                <a:rPr lang="en-US" altLang="en-US" sz="1400" dirty="0">
                  <a:solidFill>
                    <a:schemeClr val="tx1"/>
                  </a:solidFill>
                  <a:latin typeface="Gill Sans MT" panose="020B0502020104020203" pitchFamily="34" charset="0"/>
                </a:rPr>
                <a:t>decrease in the delivery of salt to ALH resulting in decreased reabsorption of salt from ALH</a:t>
              </a:r>
              <a:r>
                <a:rPr lang="en-US" altLang="en-US" sz="1400" dirty="0">
                  <a:solidFill>
                    <a:schemeClr val="tx1"/>
                  </a:solidFill>
                  <a:latin typeface="Gill Sans MT" panose="020B0502020104020203" pitchFamily="34" charset="0"/>
                  <a:ea typeface="Arial" pitchFamily="34" charset="0"/>
                </a:rPr>
                <a:t>.</a:t>
              </a:r>
              <a:endParaRPr lang="ar-SA" sz="1400" dirty="0">
                <a:solidFill>
                  <a:schemeClr val="tx1"/>
                </a:solidFill>
                <a:latin typeface="Gill Sans MT" panose="020B0502020104020203" pitchFamily="34" charset="0"/>
              </a:endParaRPr>
            </a:p>
          </p:txBody>
        </p:sp>
        <p:sp>
          <p:nvSpPr>
            <p:cNvPr id="16" name="Freeform 15"/>
            <p:cNvSpPr/>
            <p:nvPr/>
          </p:nvSpPr>
          <p:spPr>
            <a:xfrm rot="16200000">
              <a:off x="4128571" y="4123803"/>
              <a:ext cx="1204113" cy="1172999"/>
            </a:xfrm>
            <a:custGeom>
              <a:avLst/>
              <a:gdLst>
                <a:gd name="connsiteX0" fmla="*/ 0 w 1087223"/>
                <a:gd name="connsiteY0" fmla="*/ 108722 h 2388947"/>
                <a:gd name="connsiteX1" fmla="*/ 108722 w 1087223"/>
                <a:gd name="connsiteY1" fmla="*/ 0 h 2388947"/>
                <a:gd name="connsiteX2" fmla="*/ 978501 w 1087223"/>
                <a:gd name="connsiteY2" fmla="*/ 0 h 2388947"/>
                <a:gd name="connsiteX3" fmla="*/ 1087223 w 1087223"/>
                <a:gd name="connsiteY3" fmla="*/ 108722 h 2388947"/>
                <a:gd name="connsiteX4" fmla="*/ 1087223 w 1087223"/>
                <a:gd name="connsiteY4" fmla="*/ 2280225 h 2388947"/>
                <a:gd name="connsiteX5" fmla="*/ 978501 w 1087223"/>
                <a:gd name="connsiteY5" fmla="*/ 2388947 h 2388947"/>
                <a:gd name="connsiteX6" fmla="*/ 108722 w 1087223"/>
                <a:gd name="connsiteY6" fmla="*/ 2388947 h 2388947"/>
                <a:gd name="connsiteX7" fmla="*/ 0 w 1087223"/>
                <a:gd name="connsiteY7" fmla="*/ 2280225 h 2388947"/>
                <a:gd name="connsiteX8" fmla="*/ 0 w 1087223"/>
                <a:gd name="connsiteY8" fmla="*/ 108722 h 238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223" h="2388947">
                  <a:moveTo>
                    <a:pt x="0" y="108722"/>
                  </a:moveTo>
                  <a:cubicBezTo>
                    <a:pt x="0" y="48676"/>
                    <a:pt x="48676" y="0"/>
                    <a:pt x="108722" y="0"/>
                  </a:cubicBezTo>
                  <a:lnTo>
                    <a:pt x="978501" y="0"/>
                  </a:lnTo>
                  <a:cubicBezTo>
                    <a:pt x="1038547" y="0"/>
                    <a:pt x="1087223" y="48676"/>
                    <a:pt x="1087223" y="108722"/>
                  </a:cubicBezTo>
                  <a:lnTo>
                    <a:pt x="1087223" y="2280225"/>
                  </a:lnTo>
                  <a:cubicBezTo>
                    <a:pt x="1087223" y="2340271"/>
                    <a:pt x="1038547" y="2388947"/>
                    <a:pt x="978501" y="2388947"/>
                  </a:cubicBezTo>
                  <a:lnTo>
                    <a:pt x="108722" y="2388947"/>
                  </a:lnTo>
                  <a:cubicBezTo>
                    <a:pt x="48676" y="2388947"/>
                    <a:pt x="0" y="2340271"/>
                    <a:pt x="0" y="2280225"/>
                  </a:cubicBezTo>
                  <a:lnTo>
                    <a:pt x="0" y="10872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00424" tIns="100424" rIns="100424" bIns="100424" numCol="1" spcCol="1270" anchor="ctr" anchorCtr="0">
              <a:noAutofit/>
            </a:bodyPr>
            <a:lstStyle/>
            <a:p>
              <a:pPr algn="ctr" defTabSz="800100" rtl="1">
                <a:lnSpc>
                  <a:spcPct val="90000"/>
                </a:lnSpc>
                <a:spcBef>
                  <a:spcPct val="0"/>
                </a:spcBef>
                <a:spcAft>
                  <a:spcPct val="35000"/>
                </a:spcAft>
              </a:pPr>
              <a:r>
                <a:rPr lang="en-US" altLang="en-US" sz="1400" dirty="0">
                  <a:solidFill>
                    <a:schemeClr val="tx1"/>
                  </a:solidFill>
                  <a:latin typeface="Gill Sans MT" panose="020B0502020104020203" pitchFamily="34" charset="0"/>
                </a:rPr>
                <a:t>decreased addition of salts to the medullary ISF</a:t>
              </a:r>
              <a:endParaRPr lang="ar-SA" sz="1400" dirty="0">
                <a:solidFill>
                  <a:schemeClr val="tx1"/>
                </a:solidFill>
                <a:latin typeface="Gill Sans MT" panose="020B0502020104020203" pitchFamily="34" charset="0"/>
              </a:endParaRPr>
            </a:p>
          </p:txBody>
        </p:sp>
        <p:sp>
          <p:nvSpPr>
            <p:cNvPr id="18" name="Freeform 17"/>
            <p:cNvSpPr/>
            <p:nvPr/>
          </p:nvSpPr>
          <p:spPr>
            <a:xfrm rot="16200000">
              <a:off x="5704369" y="4081859"/>
              <a:ext cx="1641186" cy="1256886"/>
            </a:xfrm>
            <a:custGeom>
              <a:avLst/>
              <a:gdLst>
                <a:gd name="connsiteX0" fmla="*/ 0 w 1409629"/>
                <a:gd name="connsiteY0" fmla="*/ 140963 h 2405288"/>
                <a:gd name="connsiteX1" fmla="*/ 140963 w 1409629"/>
                <a:gd name="connsiteY1" fmla="*/ 0 h 2405288"/>
                <a:gd name="connsiteX2" fmla="*/ 1268666 w 1409629"/>
                <a:gd name="connsiteY2" fmla="*/ 0 h 2405288"/>
                <a:gd name="connsiteX3" fmla="*/ 1409629 w 1409629"/>
                <a:gd name="connsiteY3" fmla="*/ 140963 h 2405288"/>
                <a:gd name="connsiteX4" fmla="*/ 1409629 w 1409629"/>
                <a:gd name="connsiteY4" fmla="*/ 2264325 h 2405288"/>
                <a:gd name="connsiteX5" fmla="*/ 1268666 w 1409629"/>
                <a:gd name="connsiteY5" fmla="*/ 2405288 h 2405288"/>
                <a:gd name="connsiteX6" fmla="*/ 140963 w 1409629"/>
                <a:gd name="connsiteY6" fmla="*/ 2405288 h 2405288"/>
                <a:gd name="connsiteX7" fmla="*/ 0 w 1409629"/>
                <a:gd name="connsiteY7" fmla="*/ 2264325 h 2405288"/>
                <a:gd name="connsiteX8" fmla="*/ 0 w 1409629"/>
                <a:gd name="connsiteY8" fmla="*/ 140963 h 240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629" h="2405288">
                  <a:moveTo>
                    <a:pt x="0" y="140963"/>
                  </a:moveTo>
                  <a:cubicBezTo>
                    <a:pt x="0" y="63111"/>
                    <a:pt x="63111" y="0"/>
                    <a:pt x="140963" y="0"/>
                  </a:cubicBezTo>
                  <a:lnTo>
                    <a:pt x="1268666" y="0"/>
                  </a:lnTo>
                  <a:cubicBezTo>
                    <a:pt x="1346518" y="0"/>
                    <a:pt x="1409629" y="63111"/>
                    <a:pt x="1409629" y="140963"/>
                  </a:cubicBezTo>
                  <a:lnTo>
                    <a:pt x="1409629" y="2264325"/>
                  </a:lnTo>
                  <a:cubicBezTo>
                    <a:pt x="1409629" y="2342177"/>
                    <a:pt x="1346518" y="2405288"/>
                    <a:pt x="1268666" y="2405288"/>
                  </a:cubicBezTo>
                  <a:lnTo>
                    <a:pt x="140963" y="2405288"/>
                  </a:lnTo>
                  <a:cubicBezTo>
                    <a:pt x="63111" y="2405288"/>
                    <a:pt x="0" y="2342177"/>
                    <a:pt x="0" y="2264325"/>
                  </a:cubicBezTo>
                  <a:lnTo>
                    <a:pt x="0" y="14096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09867" tIns="109867" rIns="109867" bIns="109867" numCol="1" spcCol="1270" anchor="ctr" anchorCtr="0">
              <a:noAutofit/>
            </a:bodyPr>
            <a:lstStyle/>
            <a:p>
              <a:pPr algn="ctr" defTabSz="800100" rtl="1">
                <a:lnSpc>
                  <a:spcPct val="90000"/>
                </a:lnSpc>
                <a:spcBef>
                  <a:spcPct val="0"/>
                </a:spcBef>
                <a:spcAft>
                  <a:spcPct val="35000"/>
                </a:spcAft>
              </a:pPr>
              <a:r>
                <a:rPr lang="en-US" altLang="en-US" sz="1400" dirty="0">
                  <a:solidFill>
                    <a:schemeClr val="tx1"/>
                  </a:solidFill>
                  <a:latin typeface="Gill Sans MT" panose="020B0502020104020203" pitchFamily="34" charset="0"/>
                </a:rPr>
                <a:t>decreased medullary longitudinal osmotic gradient and decreased urine concentration</a:t>
              </a:r>
              <a:r>
                <a:rPr lang="en-US" altLang="en-US" sz="1400" dirty="0">
                  <a:solidFill>
                    <a:schemeClr val="tx1"/>
                  </a:solidFill>
                  <a:latin typeface="Gill Sans MT" panose="020B0502020104020203" pitchFamily="34" charset="0"/>
                  <a:ea typeface="Arial" pitchFamily="34" charset="0"/>
                </a:rPr>
                <a:t>.</a:t>
              </a:r>
              <a:endParaRPr lang="ar-SA" sz="1400" dirty="0">
                <a:solidFill>
                  <a:schemeClr val="tx1"/>
                </a:solidFill>
                <a:latin typeface="Gill Sans MT" panose="020B0502020104020203" pitchFamily="34" charset="0"/>
              </a:endParaRPr>
            </a:p>
          </p:txBody>
        </p:sp>
      </p:grpSp>
      <p:sp>
        <p:nvSpPr>
          <p:cNvPr id="19" name="Freeform 18"/>
          <p:cNvSpPr/>
          <p:nvPr/>
        </p:nvSpPr>
        <p:spPr>
          <a:xfrm rot="5400000">
            <a:off x="7945554" y="4542315"/>
            <a:ext cx="268436" cy="113853"/>
          </a:xfrm>
          <a:custGeom>
            <a:avLst/>
            <a:gdLst>
              <a:gd name="connsiteX0" fmla="*/ 0 w 230491"/>
              <a:gd name="connsiteY0" fmla="*/ 53926 h 269631"/>
              <a:gd name="connsiteX1" fmla="*/ 115246 w 230491"/>
              <a:gd name="connsiteY1" fmla="*/ 53926 h 269631"/>
              <a:gd name="connsiteX2" fmla="*/ 115246 w 230491"/>
              <a:gd name="connsiteY2" fmla="*/ 0 h 269631"/>
              <a:gd name="connsiteX3" fmla="*/ 230491 w 230491"/>
              <a:gd name="connsiteY3" fmla="*/ 134816 h 269631"/>
              <a:gd name="connsiteX4" fmla="*/ 115246 w 230491"/>
              <a:gd name="connsiteY4" fmla="*/ 269631 h 269631"/>
              <a:gd name="connsiteX5" fmla="*/ 115246 w 230491"/>
              <a:gd name="connsiteY5" fmla="*/ 215705 h 269631"/>
              <a:gd name="connsiteX6" fmla="*/ 0 w 230491"/>
              <a:gd name="connsiteY6" fmla="*/ 215705 h 269631"/>
              <a:gd name="connsiteX7" fmla="*/ 0 w 230491"/>
              <a:gd name="connsiteY7" fmla="*/ 53926 h 26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491" h="269631">
                <a:moveTo>
                  <a:pt x="0" y="53926"/>
                </a:moveTo>
                <a:lnTo>
                  <a:pt x="115246" y="53926"/>
                </a:lnTo>
                <a:lnTo>
                  <a:pt x="115246" y="0"/>
                </a:lnTo>
                <a:lnTo>
                  <a:pt x="230491" y="134816"/>
                </a:lnTo>
                <a:lnTo>
                  <a:pt x="115246" y="269631"/>
                </a:lnTo>
                <a:lnTo>
                  <a:pt x="115246" y="215705"/>
                </a:lnTo>
                <a:lnTo>
                  <a:pt x="0" y="215705"/>
                </a:lnTo>
                <a:lnTo>
                  <a:pt x="0" y="53926"/>
                </a:lnTo>
                <a:close/>
              </a:path>
            </a:pathLst>
          </a:cu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0" tIns="53926" rIns="69147" bIns="53926" numCol="1" spcCol="1270" anchor="ctr" anchorCtr="0">
            <a:noAutofit/>
          </a:bodyPr>
          <a:lstStyle/>
          <a:p>
            <a:pPr algn="ctr" defTabSz="533400" rtl="1">
              <a:lnSpc>
                <a:spcPct val="90000"/>
              </a:lnSpc>
              <a:spcBef>
                <a:spcPct val="0"/>
              </a:spcBef>
              <a:spcAft>
                <a:spcPct val="35000"/>
              </a:spcAft>
            </a:pPr>
            <a:endParaRPr lang="ar-SA" sz="1400">
              <a:solidFill>
                <a:prstClr val="white"/>
              </a:solidFill>
            </a:endParaRPr>
          </a:p>
        </p:txBody>
      </p:sp>
      <p:sp>
        <p:nvSpPr>
          <p:cNvPr id="20" name="Freeform 19"/>
          <p:cNvSpPr/>
          <p:nvPr/>
        </p:nvSpPr>
        <p:spPr>
          <a:xfrm rot="5400000">
            <a:off x="7945553" y="5349211"/>
            <a:ext cx="268436" cy="113853"/>
          </a:xfrm>
          <a:custGeom>
            <a:avLst/>
            <a:gdLst>
              <a:gd name="connsiteX0" fmla="*/ 0 w 230491"/>
              <a:gd name="connsiteY0" fmla="*/ 53926 h 269631"/>
              <a:gd name="connsiteX1" fmla="*/ 115246 w 230491"/>
              <a:gd name="connsiteY1" fmla="*/ 53926 h 269631"/>
              <a:gd name="connsiteX2" fmla="*/ 115246 w 230491"/>
              <a:gd name="connsiteY2" fmla="*/ 0 h 269631"/>
              <a:gd name="connsiteX3" fmla="*/ 230491 w 230491"/>
              <a:gd name="connsiteY3" fmla="*/ 134816 h 269631"/>
              <a:gd name="connsiteX4" fmla="*/ 115246 w 230491"/>
              <a:gd name="connsiteY4" fmla="*/ 269631 h 269631"/>
              <a:gd name="connsiteX5" fmla="*/ 115246 w 230491"/>
              <a:gd name="connsiteY5" fmla="*/ 215705 h 269631"/>
              <a:gd name="connsiteX6" fmla="*/ 0 w 230491"/>
              <a:gd name="connsiteY6" fmla="*/ 215705 h 269631"/>
              <a:gd name="connsiteX7" fmla="*/ 0 w 230491"/>
              <a:gd name="connsiteY7" fmla="*/ 53926 h 26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491" h="269631">
                <a:moveTo>
                  <a:pt x="0" y="53926"/>
                </a:moveTo>
                <a:lnTo>
                  <a:pt x="115246" y="53926"/>
                </a:lnTo>
                <a:lnTo>
                  <a:pt x="115246" y="0"/>
                </a:lnTo>
                <a:lnTo>
                  <a:pt x="230491" y="134816"/>
                </a:lnTo>
                <a:lnTo>
                  <a:pt x="115246" y="269631"/>
                </a:lnTo>
                <a:lnTo>
                  <a:pt x="115246" y="215705"/>
                </a:lnTo>
                <a:lnTo>
                  <a:pt x="0" y="215705"/>
                </a:lnTo>
                <a:lnTo>
                  <a:pt x="0" y="53926"/>
                </a:lnTo>
                <a:close/>
              </a:path>
            </a:pathLst>
          </a:cu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0" tIns="53926" rIns="69147" bIns="53926" numCol="1" spcCol="1270" anchor="ctr" anchorCtr="0">
            <a:noAutofit/>
          </a:bodyPr>
          <a:lstStyle/>
          <a:p>
            <a:pPr algn="ctr" defTabSz="533400" rtl="1">
              <a:lnSpc>
                <a:spcPct val="90000"/>
              </a:lnSpc>
              <a:spcBef>
                <a:spcPct val="0"/>
              </a:spcBef>
              <a:spcAft>
                <a:spcPct val="35000"/>
              </a:spcAft>
            </a:pPr>
            <a:endParaRPr lang="ar-SA" sz="1400">
              <a:solidFill>
                <a:prstClr val="white"/>
              </a:solidFill>
            </a:endParaRPr>
          </a:p>
        </p:txBody>
      </p:sp>
      <p:sp>
        <p:nvSpPr>
          <p:cNvPr id="21" name="مستطيل 6"/>
          <p:cNvSpPr/>
          <p:nvPr/>
        </p:nvSpPr>
        <p:spPr>
          <a:xfrm>
            <a:off x="9622804" y="4844249"/>
            <a:ext cx="1633139" cy="307777"/>
          </a:xfrm>
          <a:prstGeom prst="rect">
            <a:avLst/>
          </a:prstGeom>
          <a:noFill/>
          <a:ln>
            <a:solidFill>
              <a:schemeClr val="bg1">
                <a:lumMod val="50000"/>
              </a:schemeClr>
            </a:solidFill>
            <a:prstDash val="dash"/>
          </a:ln>
        </p:spPr>
        <p:txBody>
          <a:bodyPr wrap="square" rtlCol="0">
            <a:spAutoFit/>
          </a:bodyPr>
          <a:lstStyle/>
          <a:p>
            <a:r>
              <a:rPr lang="en-US" altLang="en-US" sz="1400" dirty="0">
                <a:solidFill>
                  <a:schemeClr val="bg1">
                    <a:lumMod val="50000"/>
                  </a:schemeClr>
                </a:solidFill>
              </a:rPr>
              <a:t>ISF : interstitial fluid</a:t>
            </a:r>
            <a:endParaRPr lang="ar-SA" sz="1400" dirty="0">
              <a:solidFill>
                <a:schemeClr val="bg1">
                  <a:lumMod val="50000"/>
                </a:schemeClr>
              </a:solidFill>
            </a:endParaRPr>
          </a:p>
        </p:txBody>
      </p:sp>
    </p:spTree>
    <p:extLst>
      <p:ext uri="{BB962C8B-B14F-4D97-AF65-F5344CB8AC3E}">
        <p14:creationId xmlns:p14="http://schemas.microsoft.com/office/powerpoint/2010/main" val="37024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Guyton corner</a:t>
            </a:r>
            <a:r>
              <a:rPr lang="en-US" dirty="0">
                <a:solidFill>
                  <a:schemeClr val="bg1">
                    <a:lumMod val="65000"/>
                  </a:schemeClr>
                </a:solidFill>
              </a:rPr>
              <a:t> </a:t>
            </a:r>
            <a:r>
              <a:rPr lang="en-US" sz="3200" dirty="0">
                <a:solidFill>
                  <a:schemeClr val="tx1"/>
                </a:solidFill>
              </a:rPr>
              <a:t>Increased Medullary Blood Flow </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13</a:t>
            </a:fld>
            <a:endParaRPr lang="en-US" dirty="0"/>
          </a:p>
        </p:txBody>
      </p:sp>
      <p:sp>
        <p:nvSpPr>
          <p:cNvPr id="4" name="Content Placeholder 3"/>
          <p:cNvSpPr>
            <a:spLocks noGrp="1"/>
          </p:cNvSpPr>
          <p:nvPr>
            <p:ph sz="quarter" idx="1"/>
          </p:nvPr>
        </p:nvSpPr>
        <p:spPr>
          <a:xfrm>
            <a:off x="609460" y="2608771"/>
            <a:ext cx="10969943" cy="2281808"/>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Font typeface="Wingdings" panose="05000000000000000000" pitchFamily="2" charset="2"/>
              <a:buChar char="v"/>
            </a:pPr>
            <a:r>
              <a:rPr lang="en-US" sz="1800" i="1" dirty="0">
                <a:solidFill>
                  <a:schemeClr val="tx1"/>
                </a:solidFill>
              </a:rPr>
              <a:t> Guyton corner </a:t>
            </a:r>
            <a:r>
              <a:rPr lang="en-US" sz="1800" dirty="0">
                <a:solidFill>
                  <a:schemeClr val="tx1"/>
                </a:solidFill>
              </a:rPr>
              <a:t>: Increased </a:t>
            </a:r>
            <a:r>
              <a:rPr lang="en-US" sz="1800" b="1" dirty="0">
                <a:solidFill>
                  <a:schemeClr val="tx1"/>
                </a:solidFill>
              </a:rPr>
              <a:t>Medullary Blood Flow </a:t>
            </a:r>
            <a:r>
              <a:rPr lang="en-US" sz="1800" dirty="0">
                <a:solidFill>
                  <a:schemeClr val="tx1"/>
                </a:solidFill>
              </a:rPr>
              <a:t>Reduces Urine Concentrating Ability. Certain vasodilators can markedly increase renal medullary blood flow, thereby “washing out” some of the solutes from the renal medulla and reducing maximum urine concentrating ability. Large increases in arterial pressure can also increase the blood flow of the renal medulla to a greater extent than in other regions of the kidney and tend to wash out the hyperosmotic interstitium, thereby reducing urine concentrating ability. As discussed earlier, maximum concentrating ability of the kidney is determined not only by the level of ADH but also by the osmolarity of the renal medulla interstitial fluid. Even with maximal levels of ADH, urine concentrating ability will be reduced if medullary blood flow increases enough to reduce the hyperosmolarity in the renal medulla.</a:t>
            </a:r>
          </a:p>
        </p:txBody>
      </p:sp>
    </p:spTree>
    <p:extLst>
      <p:ext uri="{BB962C8B-B14F-4D97-AF65-F5344CB8AC3E}">
        <p14:creationId xmlns:p14="http://schemas.microsoft.com/office/powerpoint/2010/main" val="386949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Diuresis and Osmotic Diuresis </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14</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1983673"/>
              </p:ext>
            </p:extLst>
          </p:nvPr>
        </p:nvGraphicFramePr>
        <p:xfrm>
          <a:off x="615388" y="1174004"/>
          <a:ext cx="10969626" cy="5135315"/>
        </p:xfrm>
        <a:graphic>
          <a:graphicData uri="http://schemas.openxmlformats.org/drawingml/2006/table">
            <a:tbl>
              <a:tblPr firstRow="1" bandRow="1">
                <a:tableStyleId>{21E4AEA4-8DFA-4A89-87EB-49C32662AFE0}</a:tableStyleId>
              </a:tblPr>
              <a:tblGrid>
                <a:gridCol w="5484813">
                  <a:extLst>
                    <a:ext uri="{9D8B030D-6E8A-4147-A177-3AD203B41FA5}">
                      <a16:colId xmlns:a16="http://schemas.microsoft.com/office/drawing/2014/main" val="20000"/>
                    </a:ext>
                  </a:extLst>
                </a:gridCol>
                <a:gridCol w="5484813">
                  <a:extLst>
                    <a:ext uri="{9D8B030D-6E8A-4147-A177-3AD203B41FA5}">
                      <a16:colId xmlns:a16="http://schemas.microsoft.com/office/drawing/2014/main" val="20001"/>
                    </a:ext>
                  </a:extLst>
                </a:gridCol>
              </a:tblGrid>
              <a:tr h="535669">
                <a:tc>
                  <a:txBody>
                    <a:bodyPr/>
                    <a:lstStyle/>
                    <a:p>
                      <a:r>
                        <a:rPr lang="en-US" dirty="0"/>
                        <a:t>Water Diuresis</a:t>
                      </a:r>
                    </a:p>
                  </a:txBody>
                  <a:tcPr/>
                </a:tc>
                <a:tc>
                  <a:txBody>
                    <a:bodyPr/>
                    <a:lstStyle/>
                    <a:p>
                      <a:r>
                        <a:rPr lang="en-US" dirty="0"/>
                        <a:t>Osmotic Diuresis</a:t>
                      </a:r>
                    </a:p>
                  </a:txBody>
                  <a:tcPr/>
                </a:tc>
                <a:extLst>
                  <a:ext uri="{0D108BD9-81ED-4DB2-BD59-A6C34878D82A}">
                    <a16:rowId xmlns:a16="http://schemas.microsoft.com/office/drawing/2014/main" val="10000"/>
                  </a:ext>
                </a:extLst>
              </a:tr>
              <a:tr h="535669">
                <a:tc>
                  <a:txBody>
                    <a:bodyPr/>
                    <a:lstStyle/>
                    <a:p>
                      <a:r>
                        <a:rPr lang="en-US" sz="1200" dirty="0"/>
                        <a:t>Increased</a:t>
                      </a:r>
                      <a:r>
                        <a:rPr lang="en-US" sz="1200" baseline="0" dirty="0"/>
                        <a:t> urine flow rate (no change in solute excretion)</a:t>
                      </a:r>
                      <a:endParaRPr lang="en-US" sz="1200" dirty="0"/>
                    </a:p>
                  </a:txBody>
                  <a:tcPr/>
                </a:tc>
                <a:tc>
                  <a:txBody>
                    <a:bodyPr/>
                    <a:lstStyle/>
                    <a:p>
                      <a:r>
                        <a:rPr lang="en-US" sz="1200" dirty="0"/>
                        <a:t>Increase</a:t>
                      </a:r>
                      <a:r>
                        <a:rPr lang="en-US" sz="1200" baseline="0" dirty="0"/>
                        <a:t> in urine flow rate as well as increased solute excretion.</a:t>
                      </a:r>
                      <a:endParaRPr lang="en-US" sz="1200" dirty="0"/>
                    </a:p>
                  </a:txBody>
                  <a:tcPr/>
                </a:tc>
                <a:extLst>
                  <a:ext uri="{0D108BD9-81ED-4DB2-BD59-A6C34878D82A}">
                    <a16:rowId xmlns:a16="http://schemas.microsoft.com/office/drawing/2014/main" val="10001"/>
                  </a:ext>
                </a:extLst>
              </a:tr>
              <a:tr h="1028719">
                <a:tc>
                  <a:txBody>
                    <a:bodyPr/>
                    <a:lstStyle/>
                    <a:p>
                      <a:r>
                        <a:rPr lang="en-US" sz="1200" dirty="0"/>
                        <a:t>Causes: </a:t>
                      </a:r>
                    </a:p>
                    <a:p>
                      <a:r>
                        <a:rPr lang="en-US" sz="1200" dirty="0"/>
                        <a:t>- Excess ingestion of water</a:t>
                      </a:r>
                    </a:p>
                    <a:p>
                      <a:r>
                        <a:rPr lang="en-US" sz="1200" dirty="0"/>
                        <a:t>- Lack of ADH </a:t>
                      </a:r>
                    </a:p>
                    <a:p>
                      <a:r>
                        <a:rPr lang="en-US" sz="1200" dirty="0"/>
                        <a:t>- Defect in ADH receptors in Distal segment of nephron (nephrogenic Diabetes Insipidus)</a:t>
                      </a:r>
                    </a:p>
                  </a:txBody>
                  <a:tcPr/>
                </a:tc>
                <a:tc>
                  <a:txBody>
                    <a:bodyPr/>
                    <a:lstStyle/>
                    <a:p>
                      <a:r>
                        <a:rPr lang="en-US" sz="1200" dirty="0"/>
                        <a:t>Causes: </a:t>
                      </a:r>
                    </a:p>
                    <a:p>
                      <a:r>
                        <a:rPr lang="en-US" sz="1200" dirty="0"/>
                        <a:t>- Increase plasma glucose level (DM) </a:t>
                      </a:r>
                    </a:p>
                    <a:p>
                      <a:r>
                        <a:rPr lang="en-US" sz="1200" dirty="0"/>
                        <a:t>- Increase level of poorly reabsorbed solutes/ anions - Diuretic drugs (Lasix)</a:t>
                      </a:r>
                    </a:p>
                  </a:txBody>
                  <a:tcPr/>
                </a:tc>
                <a:extLst>
                  <a:ext uri="{0D108BD9-81ED-4DB2-BD59-A6C34878D82A}">
                    <a16:rowId xmlns:a16="http://schemas.microsoft.com/office/drawing/2014/main" val="10002"/>
                  </a:ext>
                </a:extLst>
              </a:tr>
              <a:tr h="654640">
                <a:tc>
                  <a:txBody>
                    <a:bodyPr/>
                    <a:lstStyle/>
                    <a:p>
                      <a:pPr marL="285750" indent="-285750">
                        <a:buFont typeface="Arial" panose="020B0604020202020204" pitchFamily="34" charset="0"/>
                        <a:buChar char="•"/>
                      </a:pPr>
                      <a:r>
                        <a:rPr lang="en-US" sz="1200" dirty="0"/>
                        <a:t>Diuresis is mainly due to decrease in water reabsorption in distal segment of nephron. No change to the water reabsorbed proximally</a:t>
                      </a:r>
                    </a:p>
                  </a:txBody>
                  <a:tcPr/>
                </a:tc>
                <a:tc>
                  <a:txBody>
                    <a:bodyPr/>
                    <a:lstStyle/>
                    <a:p>
                      <a:pPr marL="285750" indent="-285750">
                        <a:buFont typeface="Arial" panose="020B0604020202020204" pitchFamily="34" charset="0"/>
                        <a:buChar char="•"/>
                      </a:pPr>
                      <a:r>
                        <a:rPr lang="en-US" sz="1200" dirty="0"/>
                        <a:t>Diuresis is mainly due to decrease reabsorption of solute in PCT or LOH. </a:t>
                      </a:r>
                    </a:p>
                    <a:p>
                      <a:pPr marL="285750" indent="-285750">
                        <a:buFont typeface="Arial" panose="020B0604020202020204" pitchFamily="34" charset="0"/>
                        <a:buChar char="•"/>
                      </a:pPr>
                      <a:r>
                        <a:rPr lang="en-US" sz="1200" dirty="0"/>
                        <a:t>Decrease solute reabsorption results in decrease in water reabsorption </a:t>
                      </a:r>
                      <a:r>
                        <a:rPr lang="en-US" sz="1200" b="1" u="none" dirty="0"/>
                        <a:t>proximally as well as distally</a:t>
                      </a:r>
                    </a:p>
                  </a:txBody>
                  <a:tcPr/>
                </a:tc>
                <a:extLst>
                  <a:ext uri="{0D108BD9-81ED-4DB2-BD59-A6C34878D82A}">
                    <a16:rowId xmlns:a16="http://schemas.microsoft.com/office/drawing/2014/main" val="10003"/>
                  </a:ext>
                </a:extLst>
              </a:tr>
              <a:tr h="535669">
                <a:tc>
                  <a:txBody>
                    <a:bodyPr/>
                    <a:lstStyle/>
                    <a:p>
                      <a:pPr marL="285750" indent="-285750">
                        <a:buFont typeface="Arial" panose="020B0604020202020204" pitchFamily="34" charset="0"/>
                        <a:buChar char="•"/>
                      </a:pPr>
                      <a:r>
                        <a:rPr lang="en-US" sz="1200" dirty="0"/>
                        <a:t>Increase urine volume results from increased excretion of pure water </a:t>
                      </a:r>
                    </a:p>
                  </a:txBody>
                  <a:tcPr/>
                </a:tc>
                <a:tc>
                  <a:txBody>
                    <a:bodyPr/>
                    <a:lstStyle/>
                    <a:p>
                      <a:pPr marL="285750" indent="-285750">
                        <a:buFont typeface="Arial" panose="020B0604020202020204" pitchFamily="34" charset="0"/>
                        <a:buChar char="•"/>
                      </a:pPr>
                      <a:r>
                        <a:rPr lang="en-US" sz="1200" dirty="0"/>
                        <a:t>Increase urine volume results from increased excretion of osmotically active solutes which pulls water with it. </a:t>
                      </a:r>
                    </a:p>
                  </a:txBody>
                  <a:tcPr/>
                </a:tc>
                <a:extLst>
                  <a:ext uri="{0D108BD9-81ED-4DB2-BD59-A6C34878D82A}">
                    <a16:rowId xmlns:a16="http://schemas.microsoft.com/office/drawing/2014/main" val="10004"/>
                  </a:ext>
                </a:extLst>
              </a:tr>
              <a:tr h="535669">
                <a:tc>
                  <a:txBody>
                    <a:bodyPr/>
                    <a:lstStyle/>
                    <a:p>
                      <a:pPr marL="285750" indent="-285750">
                        <a:buFont typeface="Arial" panose="020B0604020202020204" pitchFamily="34" charset="0"/>
                        <a:buChar char="•"/>
                      </a:pPr>
                      <a:r>
                        <a:rPr lang="en-US" sz="1200" dirty="0"/>
                        <a:t>Urine osmolality </a:t>
                      </a:r>
                      <a:r>
                        <a:rPr lang="en-US" sz="1200" b="1" dirty="0"/>
                        <a:t>falls far below </a:t>
                      </a:r>
                      <a:r>
                        <a:rPr lang="en-US" sz="1200" dirty="0"/>
                        <a:t>plasma osmolality.</a:t>
                      </a:r>
                    </a:p>
                  </a:txBody>
                  <a:tcPr/>
                </a:tc>
                <a:tc>
                  <a:txBody>
                    <a:bodyPr/>
                    <a:lstStyle/>
                    <a:p>
                      <a:pPr marL="285750" indent="-285750">
                        <a:buFont typeface="Arial" panose="020B0604020202020204" pitchFamily="34" charset="0"/>
                        <a:buChar char="•"/>
                      </a:pPr>
                      <a:r>
                        <a:rPr lang="en-US" sz="1200" dirty="0"/>
                        <a:t>Urine </a:t>
                      </a:r>
                      <a:r>
                        <a:rPr lang="en-US" sz="1200" b="1" dirty="0"/>
                        <a:t>osmolality falls but remains above </a:t>
                      </a:r>
                      <a:r>
                        <a:rPr lang="en-US" sz="1200" dirty="0"/>
                        <a:t>plasma osmolality. </a:t>
                      </a:r>
                    </a:p>
                  </a:txBody>
                  <a:tcPr/>
                </a:tc>
                <a:extLst>
                  <a:ext uri="{0D108BD9-81ED-4DB2-BD59-A6C34878D82A}">
                    <a16:rowId xmlns:a16="http://schemas.microsoft.com/office/drawing/2014/main" val="10005"/>
                  </a:ext>
                </a:extLst>
              </a:tr>
              <a:tr h="654640">
                <a:tc>
                  <a:txBody>
                    <a:bodyPr/>
                    <a:lstStyle/>
                    <a:p>
                      <a:pPr marL="285750" indent="-285750">
                        <a:buFont typeface="Arial" panose="020B0604020202020204" pitchFamily="34" charset="0"/>
                        <a:buChar char="•"/>
                      </a:pPr>
                      <a:r>
                        <a:rPr lang="en-US" sz="1200" dirty="0"/>
                        <a:t>Only about 15% filtered load of water reaching distal segments may remain </a:t>
                      </a:r>
                      <a:r>
                        <a:rPr lang="en-US" sz="1200" b="1" dirty="0"/>
                        <a:t>unabsorbed</a:t>
                      </a:r>
                      <a:r>
                        <a:rPr lang="en-US" sz="1200" dirty="0"/>
                        <a:t> and excreted in urine </a:t>
                      </a:r>
                    </a:p>
                    <a:p>
                      <a:pPr marL="0" indent="0">
                        <a:buFont typeface="Arial" panose="020B0604020202020204" pitchFamily="34" charset="0"/>
                        <a:buNone/>
                      </a:pPr>
                      <a:r>
                        <a:rPr lang="en-US" sz="1200" dirty="0"/>
                        <a:t>    (maximum urine volume 20 ml/min) </a:t>
                      </a:r>
                    </a:p>
                  </a:txBody>
                  <a:tcPr/>
                </a:tc>
                <a:tc>
                  <a:txBody>
                    <a:bodyPr/>
                    <a:lstStyle/>
                    <a:p>
                      <a:pPr marL="285750" indent="-285750">
                        <a:buFont typeface="Arial" panose="020B0604020202020204" pitchFamily="34" charset="0"/>
                        <a:buChar char="•"/>
                      </a:pPr>
                      <a:r>
                        <a:rPr lang="en-US" sz="1200" dirty="0"/>
                        <a:t>Due to decreased water reabsorption in all segments of nephron, a much greater fraction of filtered water may be excreted</a:t>
                      </a:r>
                    </a:p>
                    <a:p>
                      <a:pPr marL="0" indent="0">
                        <a:buFont typeface="Arial" panose="020B0604020202020204" pitchFamily="34" charset="0"/>
                        <a:buNone/>
                      </a:pPr>
                      <a:r>
                        <a:rPr lang="en-US" sz="1200" dirty="0"/>
                        <a:t>    (</a:t>
                      </a:r>
                      <a:r>
                        <a:rPr lang="en-US" sz="1200" b="0" dirty="0"/>
                        <a:t>volume</a:t>
                      </a:r>
                      <a:r>
                        <a:rPr lang="en-US" sz="1200" b="1" dirty="0"/>
                        <a:t> more </a:t>
                      </a:r>
                      <a:r>
                        <a:rPr lang="en-US" sz="1200" dirty="0"/>
                        <a:t>than 20 ml/min) </a:t>
                      </a:r>
                    </a:p>
                  </a:txBody>
                  <a:tcPr/>
                </a:tc>
                <a:extLst>
                  <a:ext uri="{0D108BD9-81ED-4DB2-BD59-A6C34878D82A}">
                    <a16:rowId xmlns:a16="http://schemas.microsoft.com/office/drawing/2014/main" val="10006"/>
                  </a:ext>
                </a:extLst>
              </a:tr>
              <a:tr h="654640">
                <a:tc>
                  <a:txBody>
                    <a:bodyPr/>
                    <a:lstStyle/>
                    <a:p>
                      <a:pPr marL="285750" indent="-285750">
                        <a:buFont typeface="Arial" panose="020B0604020202020204" pitchFamily="34" charset="0"/>
                        <a:buChar char="•"/>
                      </a:pPr>
                      <a:r>
                        <a:rPr lang="en-US" sz="1200" dirty="0"/>
                        <a:t>ADH administration </a:t>
                      </a:r>
                      <a:r>
                        <a:rPr lang="en-US" sz="1200" dirty="0">
                          <a:solidFill>
                            <a:srgbClr val="FF0000"/>
                          </a:solidFill>
                        </a:rPr>
                        <a:t>will stop </a:t>
                      </a:r>
                      <a:r>
                        <a:rPr lang="en-US" sz="1200" dirty="0"/>
                        <a:t>diuresis if it is due to lack of ADH or excess ingestion of water. ADH </a:t>
                      </a:r>
                      <a:r>
                        <a:rPr lang="en-US" sz="1200" dirty="0">
                          <a:solidFill>
                            <a:srgbClr val="FF0000"/>
                          </a:solidFill>
                        </a:rPr>
                        <a:t>administration will not be effective in Nephrogenic Diabetes Insipidus. </a:t>
                      </a:r>
                    </a:p>
                  </a:txBody>
                  <a:tcPr/>
                </a:tc>
                <a:tc>
                  <a:txBody>
                    <a:bodyPr/>
                    <a:lstStyle/>
                    <a:p>
                      <a:pPr marL="285750" indent="-285750">
                        <a:buFont typeface="Arial" panose="020B0604020202020204" pitchFamily="34" charset="0"/>
                        <a:buChar char="•"/>
                      </a:pPr>
                      <a:r>
                        <a:rPr lang="en-US" sz="1200" dirty="0"/>
                        <a:t>ADH administration </a:t>
                      </a:r>
                      <a:r>
                        <a:rPr lang="en-US" sz="1200" dirty="0">
                          <a:solidFill>
                            <a:srgbClr val="FF0000"/>
                          </a:solidFill>
                        </a:rPr>
                        <a:t>will NOT stop </a:t>
                      </a:r>
                      <a:r>
                        <a:rPr lang="en-US" sz="1200" dirty="0"/>
                        <a:t>diuresis. </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9712291" y="3182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7747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urinary concentrating ability</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15</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299517774"/>
              </p:ext>
            </p:extLst>
          </p:nvPr>
        </p:nvGraphicFramePr>
        <p:xfrm>
          <a:off x="816669" y="1628800"/>
          <a:ext cx="9733285" cy="423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438228" y="5373216"/>
            <a:ext cx="6048672" cy="276999"/>
          </a:xfrm>
          <a:prstGeom prst="rect">
            <a:avLst/>
          </a:prstGeom>
          <a:noFill/>
        </p:spPr>
        <p:txBody>
          <a:bodyPr wrap="square" rtlCol="0">
            <a:spAutoFit/>
          </a:bodyPr>
          <a:lstStyle/>
          <a:p>
            <a:r>
              <a:rPr lang="en-US" sz="1200" dirty="0">
                <a:solidFill>
                  <a:schemeClr val="tx2">
                    <a:lumMod val="40000"/>
                    <a:lumOff val="60000"/>
                  </a:schemeClr>
                </a:solidFill>
              </a:rPr>
              <a:t>high specific gravity means that urine is concentrated due to glucose excretion in DM</a:t>
            </a:r>
          </a:p>
        </p:txBody>
      </p:sp>
      <p:sp>
        <p:nvSpPr>
          <p:cNvPr id="8" name="TextBox 7"/>
          <p:cNvSpPr txBox="1"/>
          <p:nvPr/>
        </p:nvSpPr>
        <p:spPr>
          <a:xfrm>
            <a:off x="9740553" y="7115"/>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28926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1579365" cy="990600"/>
          </a:xfrm>
        </p:spPr>
        <p:txBody>
          <a:bodyPr>
            <a:normAutofit/>
          </a:bodyPr>
          <a:lstStyle/>
          <a:p>
            <a:r>
              <a:rPr lang="en-US" sz="2800" dirty="0"/>
              <a:t>Guyton corner</a:t>
            </a:r>
            <a:r>
              <a:rPr lang="en-US" sz="2800" b="1" dirty="0">
                <a:solidFill>
                  <a:schemeClr val="bg1">
                    <a:lumMod val="65000"/>
                  </a:schemeClr>
                </a:solidFill>
              </a:rPr>
              <a:t> </a:t>
            </a:r>
            <a:r>
              <a:rPr lang="en-US" sz="2400" dirty="0">
                <a:solidFill>
                  <a:schemeClr val="tx1"/>
                </a:solidFill>
              </a:rPr>
              <a:t>Disorders of Urinary Concentrating Ability Impairment </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16</a:t>
            </a:fld>
            <a:endParaRPr lang="en-US" dirty="0"/>
          </a:p>
        </p:txBody>
      </p:sp>
      <p:sp>
        <p:nvSpPr>
          <p:cNvPr id="5" name="Content Placeholder 3"/>
          <p:cNvSpPr>
            <a:spLocks noGrp="1"/>
          </p:cNvSpPr>
          <p:nvPr>
            <p:ph sz="quarter" idx="1"/>
          </p:nvPr>
        </p:nvSpPr>
        <p:spPr>
          <a:xfrm>
            <a:off x="693812" y="1202254"/>
            <a:ext cx="10969943" cy="5306144"/>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a:noAutofit/>
          </a:bodyPr>
          <a:lstStyle/>
          <a:p>
            <a:pPr>
              <a:buFont typeface="Wingdings" panose="05000000000000000000" pitchFamily="2" charset="2"/>
              <a:buChar char="v"/>
            </a:pPr>
            <a:r>
              <a:rPr lang="en-US" sz="1100" i="1" dirty="0">
                <a:solidFill>
                  <a:schemeClr val="tx1"/>
                </a:solidFill>
              </a:rPr>
              <a:t> </a:t>
            </a:r>
            <a:r>
              <a:rPr lang="en-US" sz="1100" dirty="0">
                <a:solidFill>
                  <a:schemeClr val="tx1"/>
                </a:solidFill>
              </a:rPr>
              <a:t>• </a:t>
            </a:r>
            <a:r>
              <a:rPr lang="en-US" sz="1100" i="1" dirty="0">
                <a:solidFill>
                  <a:schemeClr val="tx1"/>
                </a:solidFill>
              </a:rPr>
              <a:t>Guyton corner </a:t>
            </a:r>
            <a:r>
              <a:rPr lang="en-US" sz="1100" dirty="0">
                <a:solidFill>
                  <a:schemeClr val="tx1"/>
                </a:solidFill>
              </a:rPr>
              <a:t>: </a:t>
            </a:r>
            <a:r>
              <a:rPr lang="en-US" sz="1100" b="1" dirty="0">
                <a:solidFill>
                  <a:schemeClr val="tx1"/>
                </a:solidFill>
              </a:rPr>
              <a:t>Disorders of Urinary Concentrating Ability Impairment </a:t>
            </a:r>
            <a:r>
              <a:rPr lang="en-US" sz="1100" dirty="0">
                <a:solidFill>
                  <a:schemeClr val="tx1"/>
                </a:solidFill>
              </a:rPr>
              <a:t>in the ability of the kidneys to concentrate or dilute the urine appropriately can occur with one or more of the following abnormalities: </a:t>
            </a:r>
          </a:p>
          <a:p>
            <a:pPr marL="0" indent="0">
              <a:buNone/>
            </a:pPr>
            <a:r>
              <a:rPr lang="en-US" sz="1100" dirty="0">
                <a:solidFill>
                  <a:schemeClr val="tx1"/>
                </a:solidFill>
              </a:rPr>
              <a:t>1. Inappropriate secretion of ADH. Either too much or too little ADH secretion results in abnormal fluid handling by the kidneys.</a:t>
            </a:r>
          </a:p>
          <a:p>
            <a:pPr marL="0" indent="0">
              <a:buNone/>
            </a:pPr>
            <a:r>
              <a:rPr lang="en-US" sz="1100" dirty="0">
                <a:solidFill>
                  <a:schemeClr val="tx1"/>
                </a:solidFill>
              </a:rPr>
              <a:t>2. Impairment of the countercurrent mechanism. A hyperosmotic medullary interstitium is required for maximal urine concentrating ability. No matter how much ADH is present, maximal urine concentration is limited by the degree of hyperosmolarity of the medullary interstitium. </a:t>
            </a:r>
          </a:p>
          <a:p>
            <a:pPr marL="0" indent="0">
              <a:buNone/>
            </a:pPr>
            <a:r>
              <a:rPr lang="en-US" sz="1100" dirty="0">
                <a:solidFill>
                  <a:schemeClr val="tx1"/>
                </a:solidFill>
              </a:rPr>
              <a:t>3. Inability of the distal tubule, collecting tubule, and collecting ducts to respond to ADH. </a:t>
            </a:r>
          </a:p>
          <a:p>
            <a:pPr>
              <a:buFont typeface="Wingdings" panose="05000000000000000000" pitchFamily="2" charset="2"/>
              <a:buChar char="v"/>
            </a:pPr>
            <a:r>
              <a:rPr lang="en-US" sz="1100" dirty="0">
                <a:solidFill>
                  <a:schemeClr val="tx1"/>
                </a:solidFill>
              </a:rPr>
              <a:t>Failure to Produce ADH: “Central” Diabetes Insipidus. An inability to produce or release ADH from the posterior pituitary can be caused by head injuries or infections, or it can be congenital. Because the distal tubular segments cannot reabsorb water in the absence of ADH, this condition, called “central” diabetes insipidus, results in the formation of a large volume of dilute urine with urine volumes that can exceed 15 L/day. The thirst mechanisms, discussed later in this chapter, are activated when excessive water is lost from the body; therefore, as long as the person drinks enough water, large decreases in body fluid water do not occur. The primary abnormality observed clinically in people with this condition is the large volume of dilute urine. However, if water intake is restricted, as can occur in a hospital setting when fluid intake is restricted or the patient is unconscious (e.g., because of a head injury), severe dehydration can rapidly occur. The treatment for central diabetes insipidusis administration of a synthetic analog of ADH, desmopressin, which acts selectively on V2 receptors to increase water permeability in the late distal and collecting tubules. Desmopressin can be given by injection, as a nasal spray, or orally, and it rapidly restores urine output toward normal. Inability of the Kidneys to Respond to ADH: “Nephrogenic” Diabetes Insipidus.In some circumstances normal or elevated levels of ADH are present but the renal tubular segments cannot respond appropriately. This condition is referred to as “nephrogenic” diabetes insipidus because the abnormality resides in the kidneys. This abnormality can be due to either failure of the countercurrent mechanism to form a hyperosmotic renal medullary interstitium or failure of the distal and collecting tubules and collecting ducts to respond to ADH. In either case, large volumes of dilute urine are formed, which tends to cause dehydration unless fluid intake is increased by the same amount as urine volume is increased. Many types of renal diseases can impair the concentrating mechanism, especially those that damage the renal medulla. Also, impairment of the function of the loop of Henle, as occurs with diuretics that inhibit electrolyte reabsorption by this segment, such as furosemide, can compromise urine concentrating ability. And certain drugs, such as lithium (used to treat manic-depressive disorders) and tetracyclines (used as antibiotics), can impair the ability of the distal nephron segments to respond to ADH. Nephrogenic diabetes insipidus can be distinguished from central diabetes insipidus by administration of desmopressin, the synthetic analog of ADH. Lack of a prompt decrease in urine volume and an increase in urine osmolarity within 2 hours after injection of desmopressin is strongly suggestive of nephrogenic diabetes insipidus. The treatment for nephrogenic diabetes insipidusis to correct, if possible, the underlying renal disorder. The hypernatremia can also be attenuated by a low-sodium diet and administration of a diuretic that enhances renal sodium excretion, such as a thiazide diuretic. </a:t>
            </a:r>
          </a:p>
        </p:txBody>
      </p:sp>
    </p:spTree>
    <p:extLst>
      <p:ext uri="{BB962C8B-B14F-4D97-AF65-F5344CB8AC3E}">
        <p14:creationId xmlns:p14="http://schemas.microsoft.com/office/powerpoint/2010/main" val="267770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Guyton corner </a:t>
            </a:r>
            <a:r>
              <a:rPr lang="en-US" sz="2000" dirty="0">
                <a:solidFill>
                  <a:schemeClr val="tx1"/>
                </a:solidFill>
              </a:rPr>
              <a:t>Summary of Urine Concentrating Mechanism and Changes in Osmolarity in Different Segments of the Tubules </a:t>
            </a:r>
            <a:endParaRPr lang="en-US" sz="2400" dirty="0">
              <a:solidFill>
                <a:schemeClr val="tx1"/>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17</a:t>
            </a:fld>
            <a:endParaRPr lang="en-US" dirty="0"/>
          </a:p>
        </p:txBody>
      </p:sp>
      <p:sp>
        <p:nvSpPr>
          <p:cNvPr id="4" name="Content Placeholder 3"/>
          <p:cNvSpPr>
            <a:spLocks noGrp="1"/>
          </p:cNvSpPr>
          <p:nvPr>
            <p:ph sz="quarter" idx="1"/>
          </p:nvPr>
        </p:nvSpPr>
        <p:spPr>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a:buFont typeface="Wingdings" panose="05000000000000000000" pitchFamily="2" charset="2"/>
              <a:buChar char="v"/>
            </a:pPr>
            <a:r>
              <a:rPr lang="en-US" i="1" dirty="0"/>
              <a:t>• Guyton corner </a:t>
            </a:r>
            <a:r>
              <a:rPr lang="en-US" dirty="0"/>
              <a:t>: </a:t>
            </a:r>
          </a:p>
          <a:p>
            <a:pPr>
              <a:buFont typeface="Wingdings" panose="05000000000000000000" pitchFamily="2" charset="2"/>
              <a:buChar char="Ø"/>
            </a:pPr>
            <a:r>
              <a:rPr lang="en-US" dirty="0"/>
              <a:t>Proximal Tubule. About 65 percent of the filtered electrolytes is reabsorbed in the proximal tubule. However, the proximal tubular membranes are highly permeable to water, so that whenever solutes are reabsorbed, water also diffuses through the tubular membrane by osmosis. Therefore, the osmolarity of the fluid remains about the same as the glomerular filtrate, 300 </a:t>
            </a:r>
            <a:r>
              <a:rPr lang="en-US" dirty="0" err="1"/>
              <a:t>mOsm</a:t>
            </a:r>
            <a:r>
              <a:rPr lang="en-US" dirty="0"/>
              <a:t>/L.</a:t>
            </a:r>
          </a:p>
          <a:p>
            <a:pPr>
              <a:buFont typeface="Wingdings" panose="05000000000000000000" pitchFamily="2" charset="2"/>
              <a:buChar char="Ø"/>
            </a:pPr>
            <a:r>
              <a:rPr lang="en-US" dirty="0"/>
              <a:t> </a:t>
            </a:r>
            <a:r>
              <a:rPr lang="en-US" b="1" dirty="0"/>
              <a:t>Descending Loop of Henle</a:t>
            </a:r>
            <a:r>
              <a:rPr lang="en-US" dirty="0"/>
              <a:t>. As fluid flows down the descending loop of Henle, water is absorbed into the medulla. The descending limb is highly permeable to water but much less permeable to sodium chloride and urea. Therefore, the osmolarity of the fluid flowing through the descending loop gradually increases until it is nearly equal to that of the surrounding interstitial fluid, which is about 1200 </a:t>
            </a:r>
            <a:r>
              <a:rPr lang="en-US" dirty="0" err="1"/>
              <a:t>mOsm</a:t>
            </a:r>
            <a:r>
              <a:rPr lang="en-US" dirty="0"/>
              <a:t>/L when the blood concentration of ADH is high. When dilute urine is being formed, owing to low ADH concentrations, the medullary interstitial osmolarity is less than 1200 </a:t>
            </a:r>
            <a:r>
              <a:rPr lang="en-US" dirty="0" err="1"/>
              <a:t>mOsm</a:t>
            </a:r>
            <a:r>
              <a:rPr lang="en-US" dirty="0"/>
              <a:t>/L; consequently, the descending loop tubular fluid osmolarity also becomes less concentrated. This is due partly to the fact that less urea is absorbed into the medullary interstitium from the collecting ducts when ADH levels are low and the kidney is forming a large volume of dilute urine. </a:t>
            </a:r>
          </a:p>
          <a:p>
            <a:pPr>
              <a:buFont typeface="Wingdings" panose="05000000000000000000" pitchFamily="2" charset="2"/>
              <a:buChar char="Ø"/>
            </a:pPr>
            <a:r>
              <a:rPr lang="en-US" b="1" dirty="0"/>
              <a:t>Thin Ascending Loop of Henle</a:t>
            </a:r>
            <a:r>
              <a:rPr lang="en-US" dirty="0"/>
              <a:t>. The thin ascending limb is essentially impermeable to water but reabsorbs some sodium chloride. Because of the high concentration of sodium chloride in the tubular fluid, owing to water removal from the descending loop of Henle, there is some passive diffusion of sodium chloride from the thin ascending limb into the medullary interstitium. Thus, the tubular fluid becomes more dilute as the sodium chloride diffuses out of the tubule and water remains in the </a:t>
            </a:r>
            <a:r>
              <a:rPr lang="en-US" dirty="0" err="1"/>
              <a:t>tubule.Some</a:t>
            </a:r>
            <a:r>
              <a:rPr lang="en-US" dirty="0"/>
              <a:t> of the urea absorbed into the medullary interstitium from the collecting ducts also diffuses into the ascending limb, thereby returning the urea to the tubular system and helping to prevent its washout from the renal medulla. This urea recycling is an additional mechanism that contributes to the hyperosmotic renal medulla. </a:t>
            </a:r>
          </a:p>
          <a:p>
            <a:pPr>
              <a:buFont typeface="Wingdings" panose="05000000000000000000" pitchFamily="2" charset="2"/>
              <a:buChar char="Ø"/>
            </a:pPr>
            <a:r>
              <a:rPr lang="en-US" b="1" dirty="0"/>
              <a:t>Thick Ascending Loop of Henle</a:t>
            </a:r>
            <a:r>
              <a:rPr lang="en-US" dirty="0"/>
              <a:t>. The thick part of the ascending loop of Henle is also virtually impermeable to water, but large amounts of sodium, chloride, potassium, and other ions are actively transported from the tubule into the medullary interstitium. Therefore, fluid in the thick ascending limb of the loop of Henle becomes very dilute, falling to a concentration of about 100 </a:t>
            </a:r>
            <a:r>
              <a:rPr lang="en-US" dirty="0" err="1"/>
              <a:t>mOsm</a:t>
            </a:r>
            <a:r>
              <a:rPr lang="en-US" dirty="0"/>
              <a:t>/L. </a:t>
            </a:r>
          </a:p>
          <a:p>
            <a:pPr>
              <a:buFont typeface="Wingdings" panose="05000000000000000000" pitchFamily="2" charset="2"/>
              <a:buChar char="Ø"/>
            </a:pPr>
            <a:r>
              <a:rPr lang="en-US" b="1" dirty="0"/>
              <a:t>Early Distal Tubule</a:t>
            </a:r>
            <a:r>
              <a:rPr lang="en-US" dirty="0"/>
              <a:t>. The early distal tubule has properties similar to those of the thick ascending loop of Henle, so further dilution of the tubular fluid to about 50 </a:t>
            </a:r>
            <a:r>
              <a:rPr lang="en-US" dirty="0" err="1"/>
              <a:t>mOsm</a:t>
            </a:r>
            <a:r>
              <a:rPr lang="en-US" dirty="0"/>
              <a:t>/L occurs as solutes are reabsorbed while water remains in the tubule</a:t>
            </a:r>
          </a:p>
        </p:txBody>
      </p:sp>
    </p:spTree>
    <p:extLst>
      <p:ext uri="{BB962C8B-B14F-4D97-AF65-F5344CB8AC3E}">
        <p14:creationId xmlns:p14="http://schemas.microsoft.com/office/powerpoint/2010/main" val="210561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Guyton corner </a:t>
            </a:r>
            <a:r>
              <a:rPr lang="en-US" sz="2400" b="1" dirty="0">
                <a:solidFill>
                  <a:schemeClr val="bg1">
                    <a:lumMod val="65000"/>
                  </a:schemeClr>
                </a:solidFill>
              </a:rPr>
              <a:t>Summary of Urine Concentrating Mechanism and Changes in Osmolarity in Different Segments of the Tubules cont.</a:t>
            </a:r>
            <a:endParaRPr lang="en-US" sz="24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18</a:t>
            </a:fld>
            <a:endParaRPr lang="en-US" dirty="0"/>
          </a:p>
        </p:txBody>
      </p:sp>
      <p:sp>
        <p:nvSpPr>
          <p:cNvPr id="4" name="Content Placeholder 3"/>
          <p:cNvSpPr>
            <a:spLocks noGrp="1"/>
          </p:cNvSpPr>
          <p:nvPr>
            <p:ph sz="quarter" idx="1"/>
          </p:nvPr>
        </p:nvSpPr>
        <p:spPr>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r>
              <a:rPr lang="en-US" i="1" dirty="0"/>
              <a:t>• Guyton corner : </a:t>
            </a:r>
          </a:p>
          <a:p>
            <a:r>
              <a:rPr lang="en-US" b="1" dirty="0"/>
              <a:t>Late Distal Tubule and Cortical Collecting Tubules</a:t>
            </a:r>
            <a:r>
              <a:rPr lang="en-US" dirty="0"/>
              <a:t>. In the late distal tubule and cortical collecting tubules, the osmolarity of the fluid depends on the level of ADH. With high levels of ADH, these tubules are highly permeable to water and significant amounts of water are reabsorbed. Urea, however, is not very permeate in this part of the nephron, resulting in increased urea concentration as water is reabsorbed. This allows most of the urea delivered to the distal tubule and collecting tubule to pass into the inner medullary collecting ducts, from which it is eventually reabsorbed or excreted in the urine. In the absence of ADH, little water is reabsorbed in the late distal tubule and cortical collecting tubule; therefore, osmolarity decreases even further because of continued active reabsorption of ions from these segments. </a:t>
            </a:r>
          </a:p>
          <a:p>
            <a:r>
              <a:rPr lang="en-US" b="1" dirty="0"/>
              <a:t>Inner Medullary Collecting Ducts</a:t>
            </a:r>
            <a:r>
              <a:rPr lang="en-US" dirty="0"/>
              <a:t>. The concentration of fluid in the inner medullary collecting ducts also depends on (1) ADH and (2) the surrounding medullary interstitium osmolarity established by the countercurrent mechanism. In the presence of large amounts of ADH, these ducts are highly permeable to water, and water diffuses from the tubule into the interstitial fluid until osmotic equilibrium is reached, with the tubular fluid having about the same concentration as the renal medullary interstitium (1200 to 1400 </a:t>
            </a:r>
            <a:r>
              <a:rPr lang="en-US" dirty="0" err="1"/>
              <a:t>mOsm</a:t>
            </a:r>
            <a:r>
              <a:rPr lang="en-US" dirty="0"/>
              <a:t>/L). Thus, a small volume of concentrated urine is produced when ADH levels are high. Because water reabsorption increases urea concentration in the tubular fluid and because the inner medullary collecting ducts have specific urea transporters that greatly facilitate diffusion, much of the highly concentrated urea in the ducts diffuses out of the tubular lumen into the medullary interstitium. This absorption of the urea into the renal medulla contributes to the high osmolarity of the medullary interstitium and the high concentrating ability of the kidney. Several important points to consider may not be obvious from this discussion. First, although sodium chloride is one of the principal solutes that contribute to the hyperosmolarity of the medullary interstitium, the kidney can, when needed, excrete a highly concentrated urine that contains little sodium chloride. The hyperosmolarity of the urine in these circumstances is due to high concentrations of other solutes, especially of waste products such as urea. One condition in which this occurs is dehydration accompanied by low sodium intake. low sodium intake stimulates formation of the hormones angiotensin II and aldosterone, which together cause avid sodium reabsorption from the tubules while leaving the urea and other solutes to maintain the highly concentrated urine. Second, large quantities of dilute urine can be excreted without increasing the excretion of sodium. This is accomplished by decreasing ADH secretion, which reduces water reabsorption in the more distal tubular segments without significantly altering sodium </a:t>
            </a:r>
            <a:r>
              <a:rPr lang="en-US" dirty="0" err="1"/>
              <a:t>reabsorption.And</a:t>
            </a:r>
            <a:r>
              <a:rPr lang="en-US" dirty="0"/>
              <a:t> finally, there is an obligatory urine volume that is dictated by the maximum concentrating ability of the kidney and the amount of solute that must be excreted. Therefore, if large amounts of solute must be excreted, they must be accompanied by the minimal amount of water necessary to excrete them. For example, if 600 milliosmoles of solute must be excreted each day, this requires at least 0.5 liter of urine if maximal urine concentrating ability is 1200 </a:t>
            </a:r>
            <a:r>
              <a:rPr lang="en-US" dirty="0" err="1"/>
              <a:t>mOsm</a:t>
            </a:r>
            <a:r>
              <a:rPr lang="en-US" dirty="0"/>
              <a:t>/L.</a:t>
            </a:r>
          </a:p>
        </p:txBody>
      </p:sp>
    </p:spTree>
    <p:extLst>
      <p:ext uri="{BB962C8B-B14F-4D97-AF65-F5344CB8AC3E}">
        <p14:creationId xmlns:p14="http://schemas.microsoft.com/office/powerpoint/2010/main" val="315482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bg1">
                    <a:lumMod val="65000"/>
                  </a:schemeClr>
                </a:solidFill>
              </a:rPr>
              <a:t>Summary of Urine Concentrating Mechanism and Changes in Osmolarity in Different Segments of the Tubules cont.</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19</a:t>
            </a:fld>
            <a:endParaRPr lang="en-US" dirty="0"/>
          </a:p>
        </p:txBody>
      </p:sp>
      <p:pic>
        <p:nvPicPr>
          <p:cNvPr id="5" name="Content Placeholder 4"/>
          <p:cNvPicPr>
            <a:picLocks noGrp="1" noChangeAspect="1"/>
          </p:cNvPicPr>
          <p:nvPr>
            <p:ph sz="quarter" idx="1"/>
          </p:nvPr>
        </p:nvPicPr>
        <p:blipFill>
          <a:blip r:embed="rId2" cstate="print"/>
          <a:stretch>
            <a:fillRect/>
          </a:stretch>
        </p:blipFill>
        <p:spPr>
          <a:xfrm>
            <a:off x="2553413" y="1484784"/>
            <a:ext cx="6637343" cy="3805740"/>
          </a:xfrm>
          <a:prstGeom prst="rect">
            <a:avLst/>
          </a:prstGeom>
        </p:spPr>
      </p:pic>
      <p:sp>
        <p:nvSpPr>
          <p:cNvPr id="6" name="TextBox 5"/>
          <p:cNvSpPr txBox="1"/>
          <p:nvPr/>
        </p:nvSpPr>
        <p:spPr>
          <a:xfrm>
            <a:off x="2576670" y="5395890"/>
            <a:ext cx="6614085" cy="646986"/>
          </a:xfrm>
          <a:prstGeom prst="roundRect">
            <a:avLst/>
          </a:prstGeom>
          <a:ln>
            <a:solidFill>
              <a:schemeClr val="accent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 </a:t>
            </a:r>
            <a:r>
              <a:rPr lang="en-US" sz="1200" i="1" dirty="0"/>
              <a:t>Guyton corner</a:t>
            </a:r>
            <a:r>
              <a:rPr lang="en-US" sz="1200" dirty="0"/>
              <a:t> : The changes in osmolarity and volume of the tubular fluid as it passes through the different parts of the nephron are shown in Figure 28-8.</a:t>
            </a:r>
          </a:p>
        </p:txBody>
      </p:sp>
    </p:spTree>
    <p:extLst>
      <p:ext uri="{BB962C8B-B14F-4D97-AF65-F5344CB8AC3E}">
        <p14:creationId xmlns:p14="http://schemas.microsoft.com/office/powerpoint/2010/main" val="66913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00580"/>
            <a:ext cx="10969943" cy="990600"/>
          </a:xfrm>
        </p:spPr>
        <p:txBody>
          <a:bodyPr>
            <a:normAutofit fontScale="90000"/>
          </a:bodyPr>
          <a:lstStyle/>
          <a:p>
            <a:r>
              <a:rPr lang="en-US" sz="2800" dirty="0"/>
              <a:t>Objectives </a:t>
            </a:r>
            <a:r>
              <a:rPr lang="en-US" sz="2000" dirty="0">
                <a:solidFill>
                  <a:srgbClr val="FF0000"/>
                </a:solidFill>
              </a:rPr>
              <a:t>(Please try to read this lecture from the extra notes’ file and Guyton corners; we have included a few here to help you understand if you already do just skip them)</a:t>
            </a:r>
          </a:p>
        </p:txBody>
      </p:sp>
      <p:sp>
        <p:nvSpPr>
          <p:cNvPr id="3" name="Slide Number Placeholder 2"/>
          <p:cNvSpPr>
            <a:spLocks noGrp="1"/>
          </p:cNvSpPr>
          <p:nvPr>
            <p:ph type="sldNum" sz="quarter" idx="12"/>
          </p:nvPr>
        </p:nvSpPr>
        <p:spPr/>
        <p:txBody>
          <a:bodyPr/>
          <a:lstStyle/>
          <a:p>
            <a:fld id="{4929A69E-7D8F-4515-9605-0315ABD4F316}" type="slidenum">
              <a:rPr lang="en-US" smtClean="0"/>
              <a:pPr/>
              <a:t>2</a:t>
            </a:fld>
            <a:endParaRPr lang="en-US" dirty="0"/>
          </a:p>
        </p:txBody>
      </p:sp>
      <p:sp>
        <p:nvSpPr>
          <p:cNvPr id="4" name="Content Placeholder 3"/>
          <p:cNvSpPr>
            <a:spLocks noGrp="1"/>
          </p:cNvSpPr>
          <p:nvPr>
            <p:ph sz="quarter" idx="1"/>
          </p:nvPr>
        </p:nvSpPr>
        <p:spPr>
          <a:xfrm>
            <a:off x="609460" y="2163756"/>
            <a:ext cx="10969943" cy="4937760"/>
          </a:xfrm>
        </p:spPr>
        <p:txBody>
          <a:bodyPr>
            <a:noAutofit/>
          </a:bodyPr>
          <a:lstStyle/>
          <a:p>
            <a:pPr marL="285750" indent="-285750">
              <a:buFont typeface="Arial" pitchFamily="34" charset="0"/>
              <a:buChar char="•"/>
            </a:pPr>
            <a:r>
              <a:rPr lang="en-US" altLang="en-US" sz="1800" dirty="0">
                <a:latin typeface="Gill Sans MT" panose="020B0502020104020203" pitchFamily="34" charset="0"/>
              </a:rPr>
              <a:t>Identify and describe that the loop of Henle is referred to as countercurrent multiplier and the loop and vasa recta as countercurrent  exchange systems in concentrating and diluting urine.</a:t>
            </a:r>
          </a:p>
          <a:p>
            <a:pPr marL="285750" indent="-285750">
              <a:buFont typeface="Arial" pitchFamily="34" charset="0"/>
              <a:buChar char="•"/>
            </a:pPr>
            <a:endParaRPr lang="en-US" altLang="en-US" sz="1800" dirty="0">
              <a:latin typeface="Gill Sans MT" panose="020B0502020104020203" pitchFamily="34" charset="0"/>
            </a:endParaRPr>
          </a:p>
          <a:p>
            <a:pPr marL="285750" indent="-285750">
              <a:buFont typeface="Arial" pitchFamily="34" charset="0"/>
              <a:buChar char="•"/>
            </a:pPr>
            <a:r>
              <a:rPr lang="en-US" altLang="en-US" sz="1800" dirty="0">
                <a:latin typeface="Gill Sans MT" panose="020B0502020104020203" pitchFamily="34" charset="0"/>
              </a:rPr>
              <a:t>Explain what happens to osmolarity of tubular fluid in the various segments of the loop of Henle when concentrated urine is being produced.</a:t>
            </a:r>
          </a:p>
          <a:p>
            <a:pPr marL="285750" indent="-285750">
              <a:buFont typeface="Arial" pitchFamily="34" charset="0"/>
              <a:buChar char="•"/>
            </a:pPr>
            <a:endParaRPr lang="en-US" altLang="en-US" sz="1800" dirty="0">
              <a:latin typeface="Gill Sans MT" panose="020B0502020104020203" pitchFamily="34" charset="0"/>
            </a:endParaRPr>
          </a:p>
          <a:p>
            <a:pPr marL="285750" indent="-285750">
              <a:buFont typeface="Arial" pitchFamily="34" charset="0"/>
              <a:buChar char="•"/>
            </a:pPr>
            <a:r>
              <a:rPr lang="en-US" altLang="en-US" sz="1800" dirty="0">
                <a:latin typeface="Gill Sans MT" panose="020B0502020104020203" pitchFamily="34" charset="0"/>
              </a:rPr>
              <a:t>Explain the factors that determine the ability of loop of Henle to make a concentrated medullary gradient</a:t>
            </a:r>
          </a:p>
          <a:p>
            <a:pPr marL="285750" indent="-285750">
              <a:buFont typeface="Arial" pitchFamily="34" charset="0"/>
              <a:buChar char="•"/>
            </a:pPr>
            <a:endParaRPr lang="en-US" altLang="en-US" sz="1800" dirty="0">
              <a:latin typeface="Gill Sans MT" panose="020B0502020104020203" pitchFamily="34" charset="0"/>
            </a:endParaRPr>
          </a:p>
          <a:p>
            <a:pPr marL="285750" indent="-285750">
              <a:buFont typeface="Arial" pitchFamily="34" charset="0"/>
              <a:buChar char="•"/>
            </a:pPr>
            <a:r>
              <a:rPr lang="en-US" altLang="en-US" sz="1800" dirty="0">
                <a:latin typeface="Gill Sans MT" panose="020B0502020104020203" pitchFamily="34" charset="0"/>
              </a:rPr>
              <a:t>Differentiate between water diuresis and osmotic diuresis</a:t>
            </a:r>
          </a:p>
          <a:p>
            <a:pPr marL="285750" indent="-285750">
              <a:buFont typeface="Arial" pitchFamily="34" charset="0"/>
              <a:buChar char="•"/>
            </a:pPr>
            <a:endParaRPr lang="en-US" altLang="en-US" sz="1800" dirty="0">
              <a:latin typeface="Gill Sans MT" panose="020B0502020104020203" pitchFamily="34" charset="0"/>
            </a:endParaRPr>
          </a:p>
          <a:p>
            <a:pPr marL="285750" indent="-285750">
              <a:buFont typeface="Arial" pitchFamily="34" charset="0"/>
              <a:buChar char="•"/>
            </a:pPr>
            <a:r>
              <a:rPr lang="en-US" altLang="en-US" sz="1800" dirty="0">
                <a:latin typeface="Gill Sans MT" panose="020B0502020104020203" pitchFamily="34" charset="0"/>
              </a:rPr>
              <a:t>Appreciate clinical correlates of diabetes mellitus and diabetes insipidus</a:t>
            </a:r>
          </a:p>
          <a:p>
            <a:endParaRPr lang="en-US" sz="1600" dirty="0"/>
          </a:p>
        </p:txBody>
      </p:sp>
      <p:pic>
        <p:nvPicPr>
          <p:cNvPr id="5" name="صورة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588" y="1470586"/>
            <a:ext cx="457162" cy="457162"/>
          </a:xfrm>
          <a:prstGeom prst="rect">
            <a:avLst/>
          </a:prstGeom>
        </p:spPr>
      </p:pic>
      <p:sp>
        <p:nvSpPr>
          <p:cNvPr id="6" name="مربع نص 11"/>
          <p:cNvSpPr txBox="1"/>
          <p:nvPr/>
        </p:nvSpPr>
        <p:spPr>
          <a:xfrm>
            <a:off x="2890056" y="1567708"/>
            <a:ext cx="4716524" cy="307777"/>
          </a:xfrm>
          <a:prstGeom prst="rect">
            <a:avLst/>
          </a:prstGeom>
          <a:noFill/>
        </p:spPr>
        <p:txBody>
          <a:bodyPr wrap="square" rtlCol="0">
            <a:spAutoFit/>
          </a:bodyPr>
          <a:lstStyle/>
          <a:p>
            <a:r>
              <a:rPr lang="en-US" sz="1400" i="1" dirty="0">
                <a:solidFill>
                  <a:schemeClr val="bg1">
                    <a:lumMod val="50000"/>
                  </a:schemeClr>
                </a:solidFill>
                <a:latin typeface="Gill Sans MT" pitchFamily="34" charset="0"/>
              </a:rPr>
              <a:t>Before starting the lecture, we recommend you to watch this video.</a:t>
            </a:r>
          </a:p>
        </p:txBody>
      </p:sp>
    </p:spTree>
    <p:extLst>
      <p:ext uri="{BB962C8B-B14F-4D97-AF65-F5344CB8AC3E}">
        <p14:creationId xmlns:p14="http://schemas.microsoft.com/office/powerpoint/2010/main" val="106215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690" y="94105"/>
            <a:ext cx="6172200" cy="990600"/>
          </a:xfrm>
        </p:spPr>
        <p:txBody>
          <a:bodyPr>
            <a:normAutofit/>
          </a:bodyPr>
          <a:lstStyle/>
          <a:p>
            <a:pPr algn="ctr"/>
            <a:r>
              <a:rPr lang="en-US" sz="4000" b="1" dirty="0">
                <a:solidFill>
                  <a:schemeClr val="bg2">
                    <a:lumMod val="50000"/>
                  </a:schemeClr>
                </a:solidFill>
              </a:rPr>
              <a:t>Thank you! </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sp>
        <p:nvSpPr>
          <p:cNvPr id="5" name="Content Placeholder 2"/>
          <p:cNvSpPr txBox="1">
            <a:spLocks/>
          </p:cNvSpPr>
          <p:nvPr/>
        </p:nvSpPr>
        <p:spPr>
          <a:xfrm>
            <a:off x="8398669" y="3881025"/>
            <a:ext cx="3358109"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000" b="1" dirty="0">
                <a:solidFill>
                  <a:srgbClr val="DDE9EC">
                    <a:lumMod val="50000"/>
                  </a:srgbClr>
                </a:solidFill>
              </a:rPr>
              <a:t>Contact us:</a:t>
            </a:r>
          </a:p>
          <a:p>
            <a:pPr marL="0" inden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None/>
            </a:pPr>
            <a:r>
              <a:rPr lang="en-US" sz="1800" dirty="0">
                <a:solidFill>
                  <a:srgbClr val="DDE9EC">
                    <a:lumMod val="75000"/>
                  </a:srgbClr>
                </a:solidFill>
              </a:rPr>
              <a:t>@Physiology436</a:t>
            </a: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6" name="Rectangle 5"/>
          <p:cNvSpPr/>
          <p:nvPr/>
        </p:nvSpPr>
        <p:spPr>
          <a:xfrm>
            <a:off x="609449" y="2231720"/>
            <a:ext cx="4493025" cy="523220"/>
          </a:xfrm>
          <a:prstGeom prst="rect">
            <a:avLst/>
          </a:prstGeom>
        </p:spPr>
        <p:txBody>
          <a:bodyPr wrap="none">
            <a:spAutoFit/>
          </a:bodyPr>
          <a:lstStyle/>
          <a:p>
            <a:pPr>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403383" y="2909488"/>
            <a:ext cx="2376264" cy="114997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b="1" dirty="0">
                <a:solidFill>
                  <a:srgbClr val="DDE9EC">
                    <a:lumMod val="50000"/>
                  </a:srgbClr>
                </a:solidFill>
              </a:rPr>
              <a:t>Team Leaders: </a:t>
            </a:r>
          </a:p>
          <a:p>
            <a:pPr marL="0" indent="0">
              <a:buNone/>
            </a:pPr>
            <a:r>
              <a:rPr lang="en-US" sz="2100" dirty="0">
                <a:solidFill>
                  <a:srgbClr val="DDE9EC">
                    <a:lumMod val="75000"/>
                  </a:srgbClr>
                </a:solidFill>
              </a:rPr>
              <a:t>Qaiss  Almuhaideb </a:t>
            </a:r>
          </a:p>
          <a:p>
            <a:pPr marL="0" indent="0">
              <a:buNone/>
            </a:pPr>
            <a:r>
              <a:rPr lang="en-US" sz="2100" dirty="0">
                <a:solidFill>
                  <a:srgbClr val="DDE9EC">
                    <a:lumMod val="75000"/>
                  </a:srgbClr>
                </a:solidFill>
              </a:rPr>
              <a:t>Lulwah Alshiha  </a:t>
            </a: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12" name="Rectangle 11"/>
          <p:cNvSpPr/>
          <p:nvPr/>
        </p:nvSpPr>
        <p:spPr>
          <a:xfrm>
            <a:off x="2422004" y="1634826"/>
            <a:ext cx="9334774" cy="400110"/>
          </a:xfrm>
          <a:prstGeom prst="rect">
            <a:avLst/>
          </a:prstGeom>
        </p:spPr>
        <p:txBody>
          <a:bodyPr wrap="square">
            <a:spAutoFit/>
          </a:bodyPr>
          <a:lstStyle/>
          <a:p>
            <a:pPr algn="ctr"/>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1" name="Rectangle 10"/>
          <p:cNvSpPr/>
          <p:nvPr/>
        </p:nvSpPr>
        <p:spPr>
          <a:xfrm>
            <a:off x="8398668" y="5432711"/>
            <a:ext cx="3358110" cy="861774"/>
          </a:xfrm>
          <a:prstGeom prst="rect">
            <a:avLst/>
          </a:prstGeom>
        </p:spPr>
        <p:txBody>
          <a:bodyPr wrap="square">
            <a:spAutoFit/>
          </a:bodyPr>
          <a:lstStyle/>
          <a:p>
            <a:r>
              <a:rPr lang="en-US" sz="1600" b="1" dirty="0">
                <a:solidFill>
                  <a:srgbClr val="DDE9EC">
                    <a:lumMod val="50000"/>
                  </a:srgbClr>
                </a:solidFill>
              </a:rPr>
              <a:t>Special thanks to </a:t>
            </a:r>
            <a:r>
              <a:rPr lang="en-US" sz="1600" b="1" dirty="0">
                <a:solidFill>
                  <a:srgbClr val="FF0000"/>
                </a:solidFill>
              </a:rPr>
              <a:t>Team435’s </a:t>
            </a:r>
            <a:r>
              <a:rPr lang="en-US" sz="1600" b="1" dirty="0">
                <a:solidFill>
                  <a:srgbClr val="DDE9EC">
                    <a:lumMod val="50000"/>
                  </a:srgbClr>
                </a:solidFill>
              </a:rPr>
              <a:t>Leaders: </a:t>
            </a:r>
            <a:r>
              <a:rPr lang="en-US" sz="1600" b="1" dirty="0" err="1">
                <a:solidFill>
                  <a:srgbClr val="DDE9EC">
                    <a:lumMod val="50000"/>
                  </a:srgbClr>
                </a:solidFill>
              </a:rPr>
              <a:t>Meshal</a:t>
            </a:r>
            <a:r>
              <a:rPr lang="en-US" sz="1600" b="1" dirty="0">
                <a:solidFill>
                  <a:srgbClr val="DDE9EC">
                    <a:lumMod val="50000"/>
                  </a:srgbClr>
                </a:solidFill>
              </a:rPr>
              <a:t> </a:t>
            </a:r>
            <a:r>
              <a:rPr lang="en-US" sz="1600" b="1" dirty="0" err="1">
                <a:solidFill>
                  <a:srgbClr val="DDE9EC">
                    <a:lumMod val="50000"/>
                  </a:srgbClr>
                </a:solidFill>
              </a:rPr>
              <a:t>Alhazmy</a:t>
            </a:r>
            <a:r>
              <a:rPr lang="en-US" sz="1600" b="1" dirty="0">
                <a:solidFill>
                  <a:srgbClr val="DDE9EC">
                    <a:lumMod val="50000"/>
                  </a:srgbClr>
                </a:solidFill>
              </a:rPr>
              <a:t> &amp; </a:t>
            </a:r>
            <a:r>
              <a:rPr lang="en-US" sz="1600" b="1" dirty="0" err="1">
                <a:solidFill>
                  <a:srgbClr val="DDE9EC">
                    <a:lumMod val="50000"/>
                  </a:srgbClr>
                </a:solidFill>
              </a:rPr>
              <a:t>Khawla</a:t>
            </a:r>
            <a:r>
              <a:rPr lang="en-US" sz="1600" b="1" dirty="0">
                <a:solidFill>
                  <a:srgbClr val="DDE9EC">
                    <a:lumMod val="50000"/>
                  </a:srgbClr>
                </a:solidFill>
              </a:rPr>
              <a:t> </a:t>
            </a:r>
            <a:r>
              <a:rPr lang="en-US" sz="1600" b="1" dirty="0" err="1">
                <a:solidFill>
                  <a:srgbClr val="DDE9EC">
                    <a:lumMod val="50000"/>
                  </a:srgbClr>
                </a:solidFill>
              </a:rPr>
              <a:t>Alammari</a:t>
            </a:r>
            <a:r>
              <a:rPr lang="en-US" sz="1600" b="1" dirty="0">
                <a:solidFill>
                  <a:srgbClr val="DDE9EC">
                    <a:lumMod val="50000"/>
                  </a:srgbClr>
                </a:solidFill>
              </a:rPr>
              <a:t> and members!</a:t>
            </a:r>
          </a:p>
        </p:txBody>
      </p:sp>
      <p:sp>
        <p:nvSpPr>
          <p:cNvPr id="13" name="Title 1"/>
          <p:cNvSpPr txBox="1">
            <a:spLocks/>
          </p:cNvSpPr>
          <p:nvPr/>
        </p:nvSpPr>
        <p:spPr>
          <a:xfrm>
            <a:off x="8398668" y="4835302"/>
            <a:ext cx="2981278" cy="445355"/>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1800" dirty="0">
                <a:solidFill>
                  <a:schemeClr val="bg2">
                    <a:lumMod val="50000"/>
                  </a:schemeClr>
                </a:solidFill>
                <a:latin typeface="+mn-lt"/>
                <a:hlinkClick r:id="rId4"/>
              </a:rPr>
              <a:t>Link to Editing File </a:t>
            </a:r>
            <a:endParaRPr lang="en-US" sz="1400" dirty="0">
              <a:latin typeface="+mn-lt"/>
            </a:endParaRPr>
          </a:p>
        </p:txBody>
      </p:sp>
      <p:sp>
        <p:nvSpPr>
          <p:cNvPr id="16" name="TextBox 15"/>
          <p:cNvSpPr txBox="1"/>
          <p:nvPr/>
        </p:nvSpPr>
        <p:spPr>
          <a:xfrm>
            <a:off x="609449" y="4971046"/>
            <a:ext cx="6974135" cy="1354217"/>
          </a:xfrm>
          <a:prstGeom prst="rect">
            <a:avLst/>
          </a:prstGeom>
          <a:noFill/>
        </p:spPr>
        <p:txBody>
          <a:bodyPr wrap="square" rtlCol="0">
            <a:spAutoFit/>
          </a:bodyPr>
          <a:lstStyle/>
          <a:p>
            <a:r>
              <a:rPr lang="en-US" sz="1600" u="sng" dirty="0">
                <a:solidFill>
                  <a:srgbClr val="464653"/>
                </a:solidFill>
              </a:rPr>
              <a:t>References: </a:t>
            </a:r>
          </a:p>
          <a:p>
            <a:pPr marL="285750" indent="-285750">
              <a:buFont typeface="Arial" panose="020B0604020202020204" pitchFamily="34" charset="0"/>
              <a:buChar char="•"/>
            </a:pPr>
            <a:r>
              <a:rPr lang="en-US" sz="1600" dirty="0">
                <a:solidFill>
                  <a:srgbClr val="464653"/>
                </a:solidFill>
              </a:rPr>
              <a:t>Girls’ and boys’ slides.</a:t>
            </a:r>
          </a:p>
          <a:p>
            <a:pPr marL="285750" indent="-285750">
              <a:buFont typeface="Arial" panose="020B0604020202020204" pitchFamily="34" charset="0"/>
              <a:buChar char="•"/>
            </a:pPr>
            <a:r>
              <a:rPr lang="en-US" sz="1800" dirty="0">
                <a:solidFill>
                  <a:srgbClr val="FF0000"/>
                </a:solidFill>
              </a:rPr>
              <a:t>435 Team</a:t>
            </a:r>
            <a:r>
              <a:rPr lang="en-US" sz="1600" dirty="0">
                <a:solidFill>
                  <a:srgbClr val="464653"/>
                </a:solidFill>
              </a:rPr>
              <a:t>.</a:t>
            </a:r>
          </a:p>
          <a:p>
            <a:pPr marL="285750" indent="-285750">
              <a:buFont typeface="Arial" panose="020B0604020202020204" pitchFamily="34" charset="0"/>
              <a:buChar char="•"/>
            </a:pPr>
            <a:r>
              <a:rPr lang="en-US" sz="1600" dirty="0">
                <a:solidFill>
                  <a:srgbClr val="464653"/>
                </a:solidFill>
              </a:rPr>
              <a:t>Guyton and Hall Textbook of Medical Physiology (13</a:t>
            </a:r>
            <a:r>
              <a:rPr lang="en-US" sz="1600" baseline="30000" dirty="0">
                <a:solidFill>
                  <a:srgbClr val="464653"/>
                </a:solidFill>
              </a:rPr>
              <a:t>th</a:t>
            </a:r>
            <a:r>
              <a:rPr lang="en-US" sz="1600" dirty="0">
                <a:solidFill>
                  <a:srgbClr val="464653"/>
                </a:solidFill>
              </a:rPr>
              <a:t> Edition).</a:t>
            </a:r>
          </a:p>
          <a:p>
            <a:pPr marL="285750" indent="-285750">
              <a:buFont typeface="Arial" panose="020B0604020202020204" pitchFamily="34" charset="0"/>
              <a:buChar char="•"/>
            </a:pPr>
            <a:r>
              <a:rPr lang="en-US" sz="1600" dirty="0">
                <a:solidFill>
                  <a:srgbClr val="464653"/>
                </a:solidFill>
              </a:rPr>
              <a:t>Linda (5</a:t>
            </a:r>
            <a:r>
              <a:rPr lang="en-US" sz="1600" baseline="30000" dirty="0">
                <a:solidFill>
                  <a:srgbClr val="464653"/>
                </a:solidFill>
              </a:rPr>
              <a:t>th</a:t>
            </a:r>
            <a:r>
              <a:rPr lang="en-US" sz="1600" dirty="0">
                <a:solidFill>
                  <a:srgbClr val="464653"/>
                </a:solidFill>
              </a:rPr>
              <a:t> Edition).</a:t>
            </a:r>
          </a:p>
        </p:txBody>
      </p:sp>
      <p:sp>
        <p:nvSpPr>
          <p:cNvPr id="17" name="Rectangle 16"/>
          <p:cNvSpPr/>
          <p:nvPr/>
        </p:nvSpPr>
        <p:spPr>
          <a:xfrm>
            <a:off x="2943976" y="2909052"/>
            <a:ext cx="2879569" cy="892029"/>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Faisal </a:t>
            </a:r>
            <a:r>
              <a:rPr lang="en-US" sz="1800" dirty="0" err="1">
                <a:solidFill>
                  <a:srgbClr val="DDE9EC">
                    <a:lumMod val="75000"/>
                  </a:srgbClr>
                </a:solidFill>
              </a:rPr>
              <a:t>Alfawaz</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Abdullah </a:t>
            </a:r>
            <a:r>
              <a:rPr lang="en-US" sz="1800" dirty="0" err="1">
                <a:solidFill>
                  <a:srgbClr val="DDE9EC">
                    <a:lumMod val="75000"/>
                  </a:srgbClr>
                </a:solidFill>
              </a:rPr>
              <a:t>Abuamara</a:t>
            </a:r>
            <a:r>
              <a:rPr lang="en-US" sz="1800" dirty="0">
                <a:solidFill>
                  <a:srgbClr val="DDE9EC">
                    <a:lumMod val="75000"/>
                  </a:srgbClr>
                </a:solidFill>
              </a:rPr>
              <a:t> </a:t>
            </a:r>
          </a:p>
        </p:txBody>
      </p:sp>
      <p:sp>
        <p:nvSpPr>
          <p:cNvPr id="18" name="Rectangle 8"/>
          <p:cNvSpPr/>
          <p:nvPr/>
        </p:nvSpPr>
        <p:spPr>
          <a:xfrm>
            <a:off x="697322" y="2908061"/>
            <a:ext cx="2879569" cy="1155178"/>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a:solidFill>
                  <a:srgbClr val="DDE9EC">
                    <a:lumMod val="75000"/>
                  </a:srgbClr>
                </a:solidFill>
              </a:rPr>
              <a:t>Rana </a:t>
            </a:r>
            <a:r>
              <a:rPr lang="en-US" sz="1800" dirty="0" err="1">
                <a:solidFill>
                  <a:srgbClr val="DDE9EC">
                    <a:lumMod val="75000"/>
                  </a:srgbClr>
                </a:solidFill>
              </a:rPr>
              <a:t>Barasain</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Rania </a:t>
            </a:r>
            <a:r>
              <a:rPr lang="en-US" sz="1800" dirty="0" err="1">
                <a:solidFill>
                  <a:srgbClr val="DDE9EC">
                    <a:lumMod val="75000"/>
                  </a:srgbClr>
                </a:solidFill>
              </a:rPr>
              <a:t>Alessa</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Ruba</a:t>
            </a:r>
            <a:r>
              <a:rPr lang="en-US" sz="1800" dirty="0">
                <a:solidFill>
                  <a:srgbClr val="DDE9EC">
                    <a:lumMod val="75000"/>
                  </a:srgbClr>
                </a:solidFill>
              </a:rPr>
              <a:t> </a:t>
            </a:r>
            <a:r>
              <a:rPr lang="en-US" sz="1800" dirty="0" err="1">
                <a:solidFill>
                  <a:srgbClr val="DDE9EC">
                    <a:lumMod val="75000"/>
                  </a:srgbClr>
                </a:solidFill>
              </a:rPr>
              <a:t>Barnawi</a:t>
            </a:r>
            <a:endParaRPr lang="en-US" sz="1800" dirty="0">
              <a:solidFill>
                <a:srgbClr val="DDE9EC">
                  <a:lumMod val="75000"/>
                </a:srgbClr>
              </a:solidFill>
            </a:endParaRPr>
          </a:p>
        </p:txBody>
      </p:sp>
    </p:spTree>
    <p:extLst>
      <p:ext uri="{BB962C8B-B14F-4D97-AF65-F5344CB8AC3E}">
        <p14:creationId xmlns:p14="http://schemas.microsoft.com/office/powerpoint/2010/main" val="156229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Countercurrent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pPr/>
              <a:t>3</a:t>
            </a:fld>
            <a:endParaRPr lang="en-US" dirty="0"/>
          </a:p>
        </p:txBody>
      </p:sp>
      <p:sp>
        <p:nvSpPr>
          <p:cNvPr id="4" name="Content Placeholder 3"/>
          <p:cNvSpPr>
            <a:spLocks noGrp="1"/>
          </p:cNvSpPr>
          <p:nvPr>
            <p:ph sz="quarter" idx="1"/>
          </p:nvPr>
        </p:nvSpPr>
        <p:spPr>
          <a:xfrm>
            <a:off x="609461" y="1219200"/>
            <a:ext cx="8365271" cy="4937760"/>
          </a:xfrm>
        </p:spPr>
        <p:txBody>
          <a:bodyPr>
            <a:normAutofit fontScale="70000" lnSpcReduction="20000"/>
          </a:bodyPr>
          <a:lstStyle/>
          <a:p>
            <a:pPr algn="just"/>
            <a:endParaRPr lang="en-US" altLang="en-US" b="1" dirty="0">
              <a:solidFill>
                <a:srgbClr val="002060"/>
              </a:solidFill>
              <a:latin typeface="Gill Sans MT" pitchFamily="34" charset="0"/>
            </a:endParaRPr>
          </a:p>
          <a:p>
            <a:pPr marL="285750" indent="-285750" algn="just">
              <a:buFont typeface="Arial" pitchFamily="34" charset="0"/>
              <a:buChar char="•"/>
            </a:pPr>
            <a:r>
              <a:rPr lang="en-US" sz="3200" dirty="0">
                <a:solidFill>
                  <a:prstClr val="black"/>
                </a:solidFill>
                <a:latin typeface="Gill Sans MT" panose="020B0502020104020203" pitchFamily="34" charset="0"/>
              </a:rPr>
              <a:t>A system in which inflow runs parallel and in close proximity but opposite to the outflow.</a:t>
            </a:r>
          </a:p>
          <a:p>
            <a:pPr marL="285750" indent="-285750" algn="just">
              <a:buFont typeface="Arial" pitchFamily="34" charset="0"/>
              <a:buChar char="•"/>
            </a:pPr>
            <a:endParaRPr lang="en-US" sz="3200" dirty="0">
              <a:solidFill>
                <a:prstClr val="black"/>
              </a:solidFill>
              <a:latin typeface="Gill Sans MT" panose="020B0502020104020203" pitchFamily="34" charset="0"/>
            </a:endParaRPr>
          </a:p>
          <a:p>
            <a:pPr marL="285750" indent="-285750" algn="just">
              <a:buFont typeface="Arial" pitchFamily="34" charset="0"/>
              <a:buChar char="•"/>
            </a:pPr>
            <a:r>
              <a:rPr lang="en-US" sz="3200" dirty="0">
                <a:solidFill>
                  <a:prstClr val="black"/>
                </a:solidFill>
                <a:latin typeface="Gill Sans MT" panose="020B0502020104020203" pitchFamily="34" charset="0"/>
              </a:rPr>
              <a:t>The operation of such a system allows the outgoing fluid to heat the incoming fluid.</a:t>
            </a:r>
          </a:p>
          <a:p>
            <a:pPr algn="just"/>
            <a:r>
              <a:rPr lang="en-US" b="1" dirty="0">
                <a:solidFill>
                  <a:prstClr val="black"/>
                </a:solidFill>
                <a:ea typeface="ＭＳ Ｐゴシック" charset="0"/>
              </a:rPr>
              <a:t> </a:t>
            </a:r>
            <a:endParaRPr lang="en-US" b="1" dirty="0">
              <a:solidFill>
                <a:srgbClr val="002060"/>
              </a:solidFill>
              <a:ea typeface="ＭＳ Ｐゴシック" charset="0"/>
            </a:endParaRPr>
          </a:p>
          <a:p>
            <a:pPr marL="285750" indent="-285750" algn="just">
              <a:buFont typeface="Arial" pitchFamily="34" charset="0"/>
              <a:buChar char="•"/>
            </a:pPr>
            <a:r>
              <a:rPr lang="en-US" altLang="en-US" sz="3200" dirty="0">
                <a:solidFill>
                  <a:prstClr val="black"/>
                </a:solidFill>
                <a:latin typeface="Gill Sans MT" panose="020B0502020104020203" pitchFamily="34" charset="0"/>
              </a:rPr>
              <a:t>The primary function of loop of </a:t>
            </a:r>
            <a:r>
              <a:rPr lang="en-US" altLang="en-US" sz="3200" dirty="0" err="1">
                <a:solidFill>
                  <a:prstClr val="black"/>
                </a:solidFill>
                <a:latin typeface="Gill Sans MT" panose="020B0502020104020203" pitchFamily="34" charset="0"/>
              </a:rPr>
              <a:t>henle</a:t>
            </a:r>
            <a:r>
              <a:rPr lang="en-US" altLang="en-US" sz="3200" dirty="0">
                <a:solidFill>
                  <a:prstClr val="black"/>
                </a:solidFill>
                <a:latin typeface="Gill Sans MT" panose="020B0502020104020203" pitchFamily="34" charset="0"/>
              </a:rPr>
              <a:t> reabsorbs another </a:t>
            </a:r>
            <a:r>
              <a:rPr lang="en-US" altLang="en-US" sz="3200" dirty="0">
                <a:solidFill>
                  <a:srgbClr val="FF0000"/>
                </a:solidFill>
                <a:latin typeface="Gill Sans MT" panose="020B0502020104020203" pitchFamily="34" charset="0"/>
              </a:rPr>
              <a:t>20% </a:t>
            </a:r>
            <a:r>
              <a:rPr lang="en-US" altLang="en-US" sz="3200" dirty="0">
                <a:solidFill>
                  <a:prstClr val="black"/>
                </a:solidFill>
                <a:latin typeface="Gill Sans MT" panose="020B0502020104020203" pitchFamily="34" charset="0"/>
              </a:rPr>
              <a:t>of the salt/water in tubular fluid that’s which  determine osmolarity  of urine </a:t>
            </a:r>
            <a:r>
              <a:rPr lang="en-US" altLang="en-US" sz="3200" i="1" dirty="0">
                <a:solidFill>
                  <a:prstClr val="black"/>
                </a:solidFill>
                <a:latin typeface="Gill Sans MT" panose="020B0502020104020203" pitchFamily="34" charset="0"/>
              </a:rPr>
              <a:t>(whether concentrated or diluted) using : </a:t>
            </a:r>
          </a:p>
          <a:p>
            <a:pPr algn="just"/>
            <a:r>
              <a:rPr lang="en-US" altLang="en-US" sz="3200" i="1" dirty="0">
                <a:solidFill>
                  <a:prstClr val="black"/>
                </a:solidFill>
                <a:latin typeface="Gill Sans MT" panose="020B0502020104020203" pitchFamily="34" charset="0"/>
              </a:rPr>
              <a:t>     </a:t>
            </a:r>
            <a:r>
              <a:rPr lang="en-US" altLang="en-US" sz="3200" i="1" dirty="0" err="1">
                <a:solidFill>
                  <a:srgbClr val="FF0000"/>
                </a:solidFill>
                <a:latin typeface="Gill Sans MT" panose="020B0502020104020203" pitchFamily="34" charset="0"/>
              </a:rPr>
              <a:t>Countercutrrent</a:t>
            </a:r>
            <a:r>
              <a:rPr lang="en-US" altLang="en-US" sz="3200" i="1" dirty="0">
                <a:solidFill>
                  <a:srgbClr val="FF0000"/>
                </a:solidFill>
                <a:latin typeface="Gill Sans MT" panose="020B0502020104020203" pitchFamily="34" charset="0"/>
              </a:rPr>
              <a:t> multiplier system</a:t>
            </a:r>
            <a:r>
              <a:rPr lang="en-US" altLang="en-US" sz="3200" i="1" dirty="0">
                <a:solidFill>
                  <a:prstClr val="black"/>
                </a:solidFill>
                <a:latin typeface="Gill Sans MT" panose="020B0502020104020203" pitchFamily="34" charset="0"/>
              </a:rPr>
              <a:t>.</a:t>
            </a:r>
          </a:p>
          <a:p>
            <a:pPr algn="just"/>
            <a:endParaRPr lang="en-US" altLang="en-US" sz="3200" dirty="0">
              <a:solidFill>
                <a:prstClr val="black"/>
              </a:solidFill>
              <a:latin typeface="Gill Sans MT" panose="020B0502020104020203" pitchFamily="34" charset="0"/>
            </a:endParaRPr>
          </a:p>
          <a:p>
            <a:pPr marL="285750" indent="-285750" algn="just">
              <a:buFont typeface="Arial" pitchFamily="34" charset="0"/>
              <a:buChar char="•"/>
            </a:pPr>
            <a:r>
              <a:rPr lang="en-US" altLang="en-US" sz="3200" dirty="0">
                <a:solidFill>
                  <a:prstClr val="black"/>
                </a:solidFill>
                <a:latin typeface="Gill Sans MT" panose="020B0502020104020203" pitchFamily="34" charset="0"/>
              </a:rPr>
              <a:t>While collecting duct is where </a:t>
            </a:r>
            <a:r>
              <a:rPr lang="en-US" altLang="en-US" sz="3200" i="1" dirty="0">
                <a:solidFill>
                  <a:srgbClr val="FF0000"/>
                </a:solidFill>
                <a:latin typeface="Gill Sans MT" panose="020B0502020104020203" pitchFamily="34" charset="0"/>
              </a:rPr>
              <a:t>urine concentration is determined</a:t>
            </a:r>
            <a:r>
              <a:rPr lang="en-US" altLang="en-US" sz="3200" i="1" dirty="0">
                <a:latin typeface="Gill Sans MT" panose="020B0502020104020203" pitchFamily="34" charset="0"/>
              </a:rPr>
              <a:t>,</a:t>
            </a:r>
            <a:r>
              <a:rPr lang="en-US" altLang="en-US" dirty="0">
                <a:solidFill>
                  <a:prstClr val="black"/>
                </a:solidFill>
                <a:latin typeface="Gill Sans MT" panose="020B0502020104020203" pitchFamily="34" charset="0"/>
              </a:rPr>
              <a:t> </a:t>
            </a:r>
            <a:r>
              <a:rPr lang="en-US" altLang="en-US" sz="3200" dirty="0">
                <a:solidFill>
                  <a:prstClr val="black"/>
                </a:solidFill>
                <a:latin typeface="Gill Sans MT" panose="020B0502020104020203" pitchFamily="34" charset="0"/>
              </a:rPr>
              <a:t>Osmolarity of interstitial fluid in </a:t>
            </a:r>
            <a:r>
              <a:rPr lang="en-US" altLang="en-US" sz="3200" b="1" dirty="0">
                <a:solidFill>
                  <a:prstClr val="black"/>
                </a:solidFill>
                <a:latin typeface="Gill Sans MT" panose="020B0502020104020203" pitchFamily="34" charset="0"/>
              </a:rPr>
              <a:t>medulla</a:t>
            </a:r>
            <a:r>
              <a:rPr lang="en-US" altLang="en-US" sz="3200" dirty="0">
                <a:solidFill>
                  <a:prstClr val="black"/>
                </a:solidFill>
                <a:latin typeface="Gill Sans MT" panose="020B0502020104020203" pitchFamily="34" charset="0"/>
              </a:rPr>
              <a:t> must be</a:t>
            </a:r>
            <a:r>
              <a:rPr lang="en-US" altLang="en-US" sz="3200" i="1" dirty="0">
                <a:solidFill>
                  <a:prstClr val="black"/>
                </a:solidFill>
                <a:latin typeface="Gill Sans MT" panose="020B0502020104020203" pitchFamily="34" charset="0"/>
              </a:rPr>
              <a:t> </a:t>
            </a:r>
            <a:r>
              <a:rPr lang="en-US" altLang="en-US" sz="3200" i="1" dirty="0">
                <a:solidFill>
                  <a:srgbClr val="FF0000"/>
                </a:solidFill>
                <a:latin typeface="Gill Sans MT" panose="020B0502020104020203" pitchFamily="34" charset="0"/>
              </a:rPr>
              <a:t>high</a:t>
            </a:r>
            <a:r>
              <a:rPr lang="en-US" altLang="en-US" sz="3200" i="1" dirty="0">
                <a:solidFill>
                  <a:prstClr val="black"/>
                </a:solidFill>
                <a:latin typeface="Gill Sans MT" panose="020B0502020104020203" pitchFamily="34" charset="0"/>
              </a:rPr>
              <a:t> </a:t>
            </a:r>
            <a:r>
              <a:rPr lang="en-US" altLang="en-US" sz="3200" dirty="0">
                <a:solidFill>
                  <a:prstClr val="black"/>
                </a:solidFill>
                <a:latin typeface="Gill Sans MT" panose="020B0502020104020203" pitchFamily="34" charset="0"/>
              </a:rPr>
              <a:t>and osmolarity of </a:t>
            </a:r>
            <a:r>
              <a:rPr lang="en-US" altLang="en-US" sz="3200" b="1" dirty="0">
                <a:solidFill>
                  <a:prstClr val="black"/>
                </a:solidFill>
                <a:latin typeface="Gill Sans MT" panose="020B0502020104020203" pitchFamily="34" charset="0"/>
              </a:rPr>
              <a:t>tubular fluid </a:t>
            </a:r>
            <a:r>
              <a:rPr lang="en-US" altLang="en-US" sz="3200" dirty="0">
                <a:solidFill>
                  <a:prstClr val="black"/>
                </a:solidFill>
                <a:latin typeface="Gill Sans MT" panose="020B0502020104020203" pitchFamily="34" charset="0"/>
              </a:rPr>
              <a:t>must be </a:t>
            </a:r>
            <a:r>
              <a:rPr lang="en-US" altLang="en-US" sz="3200" i="1" dirty="0">
                <a:solidFill>
                  <a:srgbClr val="FF0000"/>
                </a:solidFill>
                <a:latin typeface="Gill Sans MT" panose="020B0502020104020203" pitchFamily="34" charset="0"/>
              </a:rPr>
              <a:t>low</a:t>
            </a:r>
            <a:r>
              <a:rPr lang="en-US" altLang="en-US" sz="3200" i="1" dirty="0">
                <a:solidFill>
                  <a:prstClr val="black"/>
                </a:solidFill>
                <a:latin typeface="Gill Sans MT" panose="020B0502020104020203" pitchFamily="34" charset="0"/>
              </a:rPr>
              <a:t>.</a:t>
            </a:r>
          </a:p>
          <a:p>
            <a:pPr algn="just"/>
            <a:endParaRPr lang="en-US" dirty="0"/>
          </a:p>
        </p:txBody>
      </p: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l="30763" t="67273" r="62244" b="9013"/>
          <a:stretch>
            <a:fillRect/>
          </a:stretch>
        </p:blipFill>
        <p:spPr bwMode="auto">
          <a:xfrm>
            <a:off x="9406780" y="2089122"/>
            <a:ext cx="1656184" cy="31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086300" y="4293096"/>
            <a:ext cx="4176464" cy="646331"/>
          </a:xfrm>
          <a:prstGeom prst="rect">
            <a:avLst/>
          </a:prstGeom>
          <a:noFill/>
        </p:spPr>
        <p:txBody>
          <a:bodyPr wrap="square" rtlCol="0">
            <a:spAutoFit/>
          </a:bodyPr>
          <a:lstStyle/>
          <a:p>
            <a:r>
              <a:rPr lang="en-US" sz="1800" dirty="0">
                <a:solidFill>
                  <a:prstClr val="white">
                    <a:lumMod val="65000"/>
                  </a:prstClr>
                </a:solidFill>
              </a:rPr>
              <a:t>Renal medulla = hyper-</a:t>
            </a:r>
            <a:r>
              <a:rPr lang="en-US" sz="1800" dirty="0" err="1">
                <a:solidFill>
                  <a:prstClr val="white">
                    <a:lumMod val="65000"/>
                  </a:prstClr>
                </a:solidFill>
              </a:rPr>
              <a:t>osmolarity</a:t>
            </a:r>
            <a:r>
              <a:rPr lang="en-US" sz="1800" dirty="0">
                <a:solidFill>
                  <a:prstClr val="white">
                    <a:lumMod val="65000"/>
                  </a:prstClr>
                </a:solidFill>
              </a:rPr>
              <a:t> because of the countercurrent system </a:t>
            </a:r>
            <a:endParaRPr lang="en-GB" sz="1800" dirty="0">
              <a:solidFill>
                <a:prstClr val="white">
                  <a:lumMod val="65000"/>
                </a:prstClr>
              </a:solidFill>
            </a:endParaRPr>
          </a:p>
        </p:txBody>
      </p:sp>
    </p:spTree>
    <p:extLst>
      <p:ext uri="{BB962C8B-B14F-4D97-AF65-F5344CB8AC3E}">
        <p14:creationId xmlns:p14="http://schemas.microsoft.com/office/powerpoint/2010/main" val="4262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pPr/>
              <a:t>4</a:t>
            </a:fld>
            <a:endParaRPr lang="en-US" dirty="0"/>
          </a:p>
        </p:txBody>
      </p:sp>
      <p:sp>
        <p:nvSpPr>
          <p:cNvPr id="5" name="مربع نص 6"/>
          <p:cNvSpPr txBox="1">
            <a:spLocks noGrp="1"/>
          </p:cNvSpPr>
          <p:nvPr>
            <p:ph sz="quarter" idx="1"/>
          </p:nvPr>
        </p:nvSpPr>
        <p:spPr>
          <a:xfrm>
            <a:off x="609460" y="1383601"/>
            <a:ext cx="10969943" cy="3747170"/>
          </a:xfrm>
          <a:prstGeom prst="rect">
            <a:avLst/>
          </a:prstGeom>
          <a:noFill/>
        </p:spPr>
        <p:txBody>
          <a:bodyPr wrap="square" rtlCol="1">
            <a:spAutoFit/>
          </a:bodyPr>
          <a:lstStyle/>
          <a:p>
            <a:pPr marL="0" indent="0">
              <a:buNone/>
            </a:pPr>
            <a:r>
              <a:rPr lang="en-US" altLang="en-US" sz="2000" b="1" dirty="0">
                <a:latin typeface="Gill Sans MT" pitchFamily="34" charset="0"/>
              </a:rPr>
              <a:t>Countercurrent multiplier system:</a:t>
            </a:r>
            <a:endParaRPr lang="en-US" altLang="en-US" sz="2000" b="1" dirty="0">
              <a:solidFill>
                <a:srgbClr val="002060"/>
              </a:solidFill>
              <a:latin typeface="Gill Sans MT" pitchFamily="34" charset="0"/>
            </a:endParaRPr>
          </a:p>
          <a:p>
            <a:pPr marL="285750" indent="-285750">
              <a:buFont typeface="Arial" pitchFamily="34" charset="0"/>
              <a:buChar char="•"/>
            </a:pPr>
            <a:r>
              <a:rPr lang="en-US" sz="1600" dirty="0"/>
              <a:t>Is the </a:t>
            </a:r>
            <a:r>
              <a:rPr lang="en-US" sz="1600" b="1" dirty="0"/>
              <a:t>repetitive reabsorption of NaCl </a:t>
            </a:r>
            <a:r>
              <a:rPr lang="en-US" sz="1600" dirty="0"/>
              <a:t>by the </a:t>
            </a:r>
            <a:r>
              <a:rPr lang="en-US" sz="1600" i="1" dirty="0">
                <a:solidFill>
                  <a:srgbClr val="FF0000"/>
                </a:solidFill>
              </a:rPr>
              <a:t>thick ascending loop of Henle </a:t>
            </a:r>
            <a:r>
              <a:rPr lang="en-US" sz="1600" dirty="0"/>
              <a:t>and continued  inflow of new NaCl from PCT into loop of Henle. </a:t>
            </a:r>
          </a:p>
          <a:p>
            <a:pPr marL="285750" indent="-285750">
              <a:buFont typeface="Arial" pitchFamily="34" charset="0"/>
              <a:buChar char="•"/>
            </a:pPr>
            <a:r>
              <a:rPr lang="en-US" sz="1600" dirty="0"/>
              <a:t>The NaCl reabsorbed from the ascending Loop of </a:t>
            </a:r>
            <a:r>
              <a:rPr lang="en-US" sz="1600" dirty="0" err="1"/>
              <a:t>henle</a:t>
            </a:r>
            <a:r>
              <a:rPr lang="en-US" sz="1600" dirty="0"/>
              <a:t> </a:t>
            </a:r>
            <a:r>
              <a:rPr lang="en-US" sz="1600" b="1" dirty="0"/>
              <a:t>keeps adding newly arrived NaCl </a:t>
            </a:r>
            <a:r>
              <a:rPr lang="en-US" sz="1600" dirty="0"/>
              <a:t>(into LOH from PCT), </a:t>
            </a:r>
            <a:r>
              <a:rPr lang="en-US" sz="1600" i="1" dirty="0">
                <a:solidFill>
                  <a:srgbClr val="FF0000"/>
                </a:solidFill>
              </a:rPr>
              <a:t>thus multiplying its concentration in the medulla.</a:t>
            </a:r>
          </a:p>
          <a:p>
            <a:endParaRPr lang="en-US" altLang="en-US" sz="2800" dirty="0">
              <a:solidFill>
                <a:prstClr val="black"/>
              </a:solidFill>
              <a:ea typeface="ＭＳ Ｐゴシック" pitchFamily="34" charset="-128"/>
            </a:endParaRPr>
          </a:p>
          <a:p>
            <a:endParaRPr lang="en-US" sz="2800" dirty="0">
              <a:solidFill>
                <a:prstClr val="black"/>
              </a:solidFill>
              <a:ea typeface="ＭＳ Ｐゴシック" charset="0"/>
            </a:endParaRPr>
          </a:p>
          <a:p>
            <a:endParaRPr lang="en-US" sz="2800" dirty="0">
              <a:solidFill>
                <a:prstClr val="black"/>
              </a:solidFill>
              <a:ea typeface="ＭＳ Ｐゴシック" charset="0"/>
            </a:endParaRPr>
          </a:p>
          <a:p>
            <a:endParaRPr lang="ar-SA" sz="2800" dirty="0">
              <a:solidFill>
                <a:prstClr val="black"/>
              </a:solidFill>
            </a:endParaRPr>
          </a:p>
        </p:txBody>
      </p:sp>
      <p:sp>
        <p:nvSpPr>
          <p:cNvPr id="6" name="مربع نص 10"/>
          <p:cNvSpPr txBox="1"/>
          <p:nvPr/>
        </p:nvSpPr>
        <p:spPr>
          <a:xfrm>
            <a:off x="575088" y="3212976"/>
            <a:ext cx="11038685" cy="669608"/>
          </a:xfrm>
          <a:prstGeom prst="bracePair">
            <a:avLst/>
          </a:prstGeom>
          <a:noFill/>
          <a:ln>
            <a:solidFill>
              <a:schemeClr val="bg1">
                <a:lumMod val="50000"/>
              </a:schemeClr>
            </a:solidFill>
            <a:prstDash val="dash"/>
          </a:ln>
        </p:spPr>
        <p:txBody>
          <a:bodyPr wrap="square" rtlCol="0">
            <a:spAutoFit/>
          </a:bodyPr>
          <a:lstStyle>
            <a:defPPr>
              <a:defRPr lang="en-US"/>
            </a:defPPr>
            <a:lvl1pPr algn="ctr">
              <a:defRPr sz="1200">
                <a:solidFill>
                  <a:schemeClr val="bg1">
                    <a:lumMod val="50000"/>
                  </a:schemeClr>
                </a:solidFill>
              </a:defRPr>
            </a:lvl1pPr>
          </a:lstStyle>
          <a:p>
            <a:pPr marL="171450" indent="-171450" algn="l">
              <a:buFont typeface="Arial" pitchFamily="34" charset="0"/>
              <a:buChar char="•"/>
            </a:pPr>
            <a:r>
              <a:rPr lang="en-US" sz="1600" dirty="0"/>
              <a:t>counter current multiplier system is the most important system of LOH, it detect the conc. of urine by salt/water reabsorption.</a:t>
            </a:r>
          </a:p>
          <a:p>
            <a:pPr marL="171450" indent="-171450" algn="l">
              <a:buFont typeface="Arial" pitchFamily="34" charset="0"/>
              <a:buChar char="•"/>
            </a:pPr>
            <a:r>
              <a:rPr lang="en-US" sz="1600" dirty="0"/>
              <a:t>why is it called multiplier? Because we keep adding more and more of NaCl to medulla, so it's concentration will increase.</a:t>
            </a:r>
          </a:p>
        </p:txBody>
      </p:sp>
      <p:sp>
        <p:nvSpPr>
          <p:cNvPr id="7" name="مستطيل 7"/>
          <p:cNvSpPr/>
          <p:nvPr/>
        </p:nvSpPr>
        <p:spPr>
          <a:xfrm>
            <a:off x="575088" y="4205960"/>
            <a:ext cx="11038685" cy="1892826"/>
          </a:xfrm>
          <a:prstGeom prst="rect">
            <a:avLst/>
          </a:prstGeom>
          <a:solidFill>
            <a:srgbClr val="F7F7F7"/>
          </a:solidFill>
          <a:ln w="3175">
            <a:solidFill>
              <a:schemeClr val="bg1">
                <a:lumMod val="65000"/>
              </a:schemeClr>
            </a:solidFill>
            <a:prstDash val="dash"/>
          </a:ln>
        </p:spPr>
        <p:txBody>
          <a:bodyPr wrap="square" rtlCol="0">
            <a:spAutoFit/>
          </a:bodyPr>
          <a:lstStyle/>
          <a:p>
            <a:pPr marL="171450" indent="-171450" algn="just">
              <a:buFont typeface="Arial" pitchFamily="34" charset="0"/>
              <a:buChar char="•"/>
            </a:pPr>
            <a:r>
              <a:rPr lang="en-US" sz="1800" b="1" dirty="0">
                <a:solidFill>
                  <a:prstClr val="black"/>
                </a:solidFill>
                <a:latin typeface="Gill Sans MT" panose="020B0502020104020203" pitchFamily="34" charset="0"/>
              </a:rPr>
              <a:t>Guyton corner :  </a:t>
            </a:r>
            <a:r>
              <a:rPr lang="en-US" sz="1400" i="1" dirty="0">
                <a:solidFill>
                  <a:srgbClr val="FF0000"/>
                </a:solidFill>
                <a:latin typeface="Gill Sans MT" panose="020B0502020104020203" pitchFamily="34" charset="0"/>
              </a:rPr>
              <a:t>[ IMPORTANT ]</a:t>
            </a:r>
          </a:p>
          <a:p>
            <a:pPr algn="just"/>
            <a:endParaRPr lang="en-US" sz="1100" dirty="0">
              <a:solidFill>
                <a:prstClr val="black"/>
              </a:solidFill>
              <a:latin typeface="Gill Sans MT" panose="020B0502020104020203" pitchFamily="34" charset="0"/>
            </a:endParaRPr>
          </a:p>
          <a:p>
            <a:pPr algn="just"/>
            <a:r>
              <a:rPr lang="en-US" sz="1100" dirty="0">
                <a:solidFill>
                  <a:prstClr val="black"/>
                </a:solidFill>
                <a:latin typeface="Gill Sans MT" panose="020B0502020104020203" pitchFamily="34" charset="0"/>
              </a:rPr>
              <a:t>The most important cause of the high medullary osmolarity is active transport of sodium and co-transport of potassium, chloride, and other ions from the thick ascending loop of Henle into the interstitium. This pump is capable of establishing about a 200-milliosmole concentration gradient between the tubular lumen and the interstitial fluid. Because the thick ascending limb is virtually impermeable to water, the solutes pumped out are not followed by osmotic flow of water into the interstitium. Thus, the active transport of sodium and other ions out of the thick ascending loop adds solutes in excess of water to the renal medullary interstitium. There is some passive reabsorption of sodium chloride from the thin ascending limb of Henle’s loop, which is also impermeable to water, adding further to the high solute concentration of the renal medullary interstitium.</a:t>
            </a:r>
          </a:p>
          <a:p>
            <a:pPr algn="just"/>
            <a:r>
              <a:rPr lang="en-US" sz="1100" dirty="0">
                <a:solidFill>
                  <a:prstClr val="black"/>
                </a:solidFill>
                <a:latin typeface="Gill Sans MT" panose="020B0502020104020203" pitchFamily="34" charset="0"/>
              </a:rPr>
              <a:t>The descending limb of Henle’s loop, in contrast to the ascending limb, is very permeable to water, and the tubular fluid osmolarity quickly becomes equal to the renal medullary osmolarity. Therefore, water diffuses out of the descending limb of Henle’s loop into the interstitium and the tubular fluid osmolarity gradually rises as it flows toward the tip of the loop of Henle.</a:t>
            </a:r>
          </a:p>
          <a:p>
            <a:pPr algn="just"/>
            <a:endParaRPr lang="en-US" sz="1100" dirty="0">
              <a:solidFill>
                <a:prstClr val="black"/>
              </a:solidFill>
              <a:latin typeface="Gill Sans MT" panose="020B0502020104020203" pitchFamily="34" charset="0"/>
            </a:endParaRPr>
          </a:p>
        </p:txBody>
      </p:sp>
      <p:sp>
        <p:nvSpPr>
          <p:cNvPr id="8" name="TextBox 7"/>
          <p:cNvSpPr txBox="1"/>
          <p:nvPr/>
        </p:nvSpPr>
        <p:spPr>
          <a:xfrm>
            <a:off x="2532935" y="2010326"/>
            <a:ext cx="4281557" cy="338554"/>
          </a:xfrm>
          <a:prstGeom prst="rect">
            <a:avLst/>
          </a:prstGeom>
          <a:noFill/>
        </p:spPr>
        <p:txBody>
          <a:bodyPr wrap="none" rtlCol="0">
            <a:spAutoFit/>
          </a:bodyPr>
          <a:lstStyle/>
          <a:p>
            <a:r>
              <a:rPr lang="en-US" sz="1600" dirty="0">
                <a:solidFill>
                  <a:prstClr val="white">
                    <a:lumMod val="65000"/>
                  </a:prstClr>
                </a:solidFill>
              </a:rPr>
              <a:t>continuous flow of Na to meet hyper-</a:t>
            </a:r>
            <a:r>
              <a:rPr lang="en-US" sz="1600" dirty="0" err="1">
                <a:solidFill>
                  <a:prstClr val="white">
                    <a:lumMod val="65000"/>
                  </a:prstClr>
                </a:solidFill>
              </a:rPr>
              <a:t>osmolarity</a:t>
            </a:r>
            <a:r>
              <a:rPr lang="en-US" sz="1600" dirty="0">
                <a:solidFill>
                  <a:prstClr val="white">
                    <a:lumMod val="65000"/>
                  </a:prstClr>
                </a:solidFill>
              </a:rPr>
              <a:t> </a:t>
            </a:r>
            <a:endParaRPr lang="en-GB" sz="1600" dirty="0"/>
          </a:p>
        </p:txBody>
      </p:sp>
      <p:sp>
        <p:nvSpPr>
          <p:cNvPr id="9" name="TextBox 8"/>
          <p:cNvSpPr txBox="1"/>
          <p:nvPr/>
        </p:nvSpPr>
        <p:spPr>
          <a:xfrm>
            <a:off x="4294212" y="2586390"/>
            <a:ext cx="3543214" cy="338554"/>
          </a:xfrm>
          <a:prstGeom prst="rect">
            <a:avLst/>
          </a:prstGeom>
          <a:noFill/>
        </p:spPr>
        <p:txBody>
          <a:bodyPr wrap="none" rtlCol="0">
            <a:spAutoFit/>
          </a:bodyPr>
          <a:lstStyle/>
          <a:p>
            <a:r>
              <a:rPr lang="en-US" sz="1600" dirty="0">
                <a:solidFill>
                  <a:prstClr val="white">
                    <a:lumMod val="65000"/>
                  </a:prstClr>
                </a:solidFill>
              </a:rPr>
              <a:t>Specifically, </a:t>
            </a:r>
            <a:r>
              <a:rPr lang="en-US" sz="1600" dirty="0" err="1">
                <a:solidFill>
                  <a:prstClr val="white">
                    <a:lumMod val="65000"/>
                  </a:prstClr>
                </a:solidFill>
              </a:rPr>
              <a:t>interstitium</a:t>
            </a:r>
            <a:r>
              <a:rPr lang="en-US" sz="1600" dirty="0">
                <a:solidFill>
                  <a:prstClr val="white">
                    <a:lumMod val="65000"/>
                  </a:prstClr>
                </a:solidFill>
              </a:rPr>
              <a:t> of renal medulla </a:t>
            </a:r>
            <a:endParaRPr lang="en-GB" sz="1600" dirty="0"/>
          </a:p>
        </p:txBody>
      </p:sp>
    </p:spTree>
    <p:extLst>
      <p:ext uri="{BB962C8B-B14F-4D97-AF65-F5344CB8AC3E}">
        <p14:creationId xmlns:p14="http://schemas.microsoft.com/office/powerpoint/2010/main" val="28955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pPr/>
              <a:t>5</a:t>
            </a:fld>
            <a:endParaRPr lang="en-US" dirty="0"/>
          </a:p>
        </p:txBody>
      </p:sp>
      <p:sp>
        <p:nvSpPr>
          <p:cNvPr id="5" name="مستطيل 3"/>
          <p:cNvSpPr/>
          <p:nvPr/>
        </p:nvSpPr>
        <p:spPr>
          <a:xfrm>
            <a:off x="361238" y="131655"/>
            <a:ext cx="6192688" cy="6155531"/>
          </a:xfrm>
          <a:prstGeom prst="rect">
            <a:avLst/>
          </a:prstGeom>
          <a:solidFill>
            <a:srgbClr val="F7F7F7"/>
          </a:solidFill>
          <a:ln w="3175">
            <a:solidFill>
              <a:schemeClr val="bg1">
                <a:lumMod val="65000"/>
              </a:schemeClr>
            </a:solidFill>
            <a:prstDash val="dash"/>
          </a:ln>
        </p:spPr>
        <p:txBody>
          <a:bodyPr wrap="square" rtlCol="0">
            <a:spAutoFit/>
          </a:bodyPr>
          <a:lstStyle/>
          <a:p>
            <a:pPr marL="171450" indent="-171450" algn="just">
              <a:buFont typeface="Arial" pitchFamily="34" charset="0"/>
              <a:buChar char="•"/>
            </a:pPr>
            <a:r>
              <a:rPr lang="en-US" b="1" dirty="0">
                <a:solidFill>
                  <a:prstClr val="black"/>
                </a:solidFill>
                <a:latin typeface="Gill Sans MT" panose="020B0502020104020203" pitchFamily="34" charset="0"/>
              </a:rPr>
              <a:t>Guyton corner :  </a:t>
            </a:r>
            <a:r>
              <a:rPr lang="en-US" sz="1600" i="1" dirty="0">
                <a:solidFill>
                  <a:srgbClr val="FF0000"/>
                </a:solidFill>
                <a:latin typeface="Gill Sans MT" panose="020B0502020104020203" pitchFamily="34" charset="0"/>
              </a:rPr>
              <a:t>[ IMPORTANT ]</a:t>
            </a:r>
          </a:p>
          <a:p>
            <a:pPr algn="just"/>
            <a:endParaRPr lang="en-US" sz="1200" dirty="0">
              <a:solidFill>
                <a:prstClr val="black"/>
              </a:solidFill>
              <a:latin typeface="Gill Sans MT" panose="020B0502020104020203" pitchFamily="34" charset="0"/>
            </a:endParaRPr>
          </a:p>
          <a:p>
            <a:pPr algn="just"/>
            <a:r>
              <a:rPr lang="en-US" sz="1600" b="1" dirty="0">
                <a:solidFill>
                  <a:prstClr val="black"/>
                </a:solidFill>
              </a:rPr>
              <a:t>Steps Involved in Causing Hyperosmotic Renal Medullary Interstitium.</a:t>
            </a:r>
          </a:p>
          <a:p>
            <a:pPr algn="just"/>
            <a:r>
              <a:rPr lang="en-US" sz="1100" dirty="0">
                <a:solidFill>
                  <a:prstClr val="black"/>
                </a:solidFill>
              </a:rPr>
              <a:t>Keeping in mind these characteristics of the loop of Henle, let us now discuss how the renal medulla becomes hyperosmotic. First, assume that the loop of Henle is filled with fluid with a concentration of 300 </a:t>
            </a:r>
            <a:r>
              <a:rPr lang="en-US" sz="1100" dirty="0" err="1">
                <a:solidFill>
                  <a:prstClr val="black"/>
                </a:solidFill>
              </a:rPr>
              <a:t>mOsm</a:t>
            </a:r>
            <a:r>
              <a:rPr lang="en-US" sz="1100" dirty="0">
                <a:solidFill>
                  <a:prstClr val="black"/>
                </a:solidFill>
              </a:rPr>
              <a:t>/L, the same as that leaving the proximal tubule (</a:t>
            </a:r>
            <a:r>
              <a:rPr lang="en-US" sz="1100" dirty="0">
                <a:solidFill>
                  <a:prstClr val="black"/>
                </a:solidFill>
                <a:hlinkClick r:id="rId2"/>
              </a:rPr>
              <a:t>Figure 28-4</a:t>
            </a:r>
            <a:r>
              <a:rPr lang="en-US" sz="1100" dirty="0">
                <a:solidFill>
                  <a:prstClr val="black"/>
                </a:solidFill>
              </a:rPr>
              <a:t>, </a:t>
            </a:r>
            <a:r>
              <a:rPr lang="en-US" sz="1100" b="1" u="sng" dirty="0">
                <a:solidFill>
                  <a:prstClr val="black"/>
                </a:solidFill>
              </a:rPr>
              <a:t>step 1</a:t>
            </a:r>
            <a:r>
              <a:rPr lang="en-US" sz="1100" dirty="0">
                <a:solidFill>
                  <a:prstClr val="black"/>
                </a:solidFill>
              </a:rPr>
              <a:t>). Next, the active ion pump of the </a:t>
            </a:r>
            <a:r>
              <a:rPr lang="en-US" sz="1100" i="1" dirty="0">
                <a:solidFill>
                  <a:prstClr val="black"/>
                </a:solidFill>
              </a:rPr>
              <a:t>thick ascending limb</a:t>
            </a:r>
            <a:r>
              <a:rPr lang="en-US" sz="1100" dirty="0">
                <a:solidFill>
                  <a:prstClr val="black"/>
                </a:solidFill>
              </a:rPr>
              <a:t> on the loop of Henle reduces the concentration inside the tubule and raises the interstitial concentration; this pump establishes a 200-mOsm/L concentration gradient between the tubular fluid and the interstitial fluid (</a:t>
            </a:r>
            <a:r>
              <a:rPr lang="en-US" sz="1100" b="1" u="sng" dirty="0">
                <a:solidFill>
                  <a:prstClr val="black"/>
                </a:solidFill>
              </a:rPr>
              <a:t>step 2</a:t>
            </a:r>
            <a:r>
              <a:rPr lang="en-US" sz="1100" dirty="0">
                <a:solidFill>
                  <a:prstClr val="black"/>
                </a:solidFill>
              </a:rPr>
              <a:t>). The limit to the gradient is about 200 </a:t>
            </a:r>
            <a:r>
              <a:rPr lang="en-US" sz="1100" dirty="0" err="1">
                <a:solidFill>
                  <a:prstClr val="black"/>
                </a:solidFill>
              </a:rPr>
              <a:t>mOsm</a:t>
            </a:r>
            <a:r>
              <a:rPr lang="en-US" sz="1100" dirty="0">
                <a:solidFill>
                  <a:prstClr val="black"/>
                </a:solidFill>
              </a:rPr>
              <a:t>/L because </a:t>
            </a:r>
            <a:r>
              <a:rPr lang="en-US" sz="1100" dirty="0" err="1">
                <a:solidFill>
                  <a:prstClr val="black"/>
                </a:solidFill>
              </a:rPr>
              <a:t>paracellular</a:t>
            </a:r>
            <a:r>
              <a:rPr lang="en-US" sz="1100" dirty="0">
                <a:solidFill>
                  <a:prstClr val="black"/>
                </a:solidFill>
              </a:rPr>
              <a:t> diffusion of ions back into the tubule eventually counterbalances transport of ions out of the lumen when the 200-mOsm/L concentration gradient is achieved.</a:t>
            </a:r>
          </a:p>
          <a:p>
            <a:pPr algn="just"/>
            <a:r>
              <a:rPr lang="en-US" sz="1100" b="1" u="sng" dirty="0">
                <a:solidFill>
                  <a:prstClr val="black"/>
                </a:solidFill>
              </a:rPr>
              <a:t>Step 3 </a:t>
            </a:r>
            <a:r>
              <a:rPr lang="en-US" sz="1100" dirty="0">
                <a:solidFill>
                  <a:prstClr val="black"/>
                </a:solidFill>
              </a:rPr>
              <a:t>is that the tubular fluid in the </a:t>
            </a:r>
            <a:r>
              <a:rPr lang="en-US" sz="1100" i="1" dirty="0">
                <a:solidFill>
                  <a:prstClr val="black"/>
                </a:solidFill>
              </a:rPr>
              <a:t>descending limb of the loop of Henle</a:t>
            </a:r>
            <a:r>
              <a:rPr lang="en-US" sz="1100" dirty="0">
                <a:solidFill>
                  <a:prstClr val="black"/>
                </a:solidFill>
              </a:rPr>
              <a:t> and the interstitial fluid quickly reach osmotic equilibrium because of osmosis of water out of the descending limb. The interstitial osmolarity is maintained at 400 </a:t>
            </a:r>
            <a:r>
              <a:rPr lang="en-US" sz="1100" dirty="0" err="1">
                <a:solidFill>
                  <a:prstClr val="black"/>
                </a:solidFill>
              </a:rPr>
              <a:t>mOsm</a:t>
            </a:r>
            <a:r>
              <a:rPr lang="en-US" sz="1100" dirty="0">
                <a:solidFill>
                  <a:prstClr val="black"/>
                </a:solidFill>
              </a:rPr>
              <a:t>/L because of continued transport of ions out of the thick ascending loop of Henle. Thus, by itself, the active transport of sodium chloride out of the thick ascending limb is capable of establishing only a 200-mOsm/L concentration gradient, much less than that achieved by the countercurrent system.</a:t>
            </a:r>
          </a:p>
          <a:p>
            <a:pPr algn="just"/>
            <a:r>
              <a:rPr lang="en-US" sz="1100" b="1" u="sng" dirty="0">
                <a:solidFill>
                  <a:prstClr val="black"/>
                </a:solidFill>
              </a:rPr>
              <a:t>Step 4 </a:t>
            </a:r>
            <a:r>
              <a:rPr lang="en-US" sz="1100" dirty="0">
                <a:solidFill>
                  <a:prstClr val="black"/>
                </a:solidFill>
              </a:rPr>
              <a:t>is additional flow of fluid into the loop of Henle from the proximal tubule, which causes the hyperosmotic fluid previously formed in the descending limb to flow into the ascending limb. Once this fluid is in the ascending limb, additional ions are pumped into the interstitium, with water remaining in the tubular fluid, until a 200-mOsm/L osmotic gradient is established, with the interstitial fluid osmolarity rising to 500 mOsm/L (</a:t>
            </a:r>
            <a:r>
              <a:rPr lang="en-US" sz="1100" b="1" u="sng" dirty="0">
                <a:solidFill>
                  <a:prstClr val="black"/>
                </a:solidFill>
              </a:rPr>
              <a:t>step 5</a:t>
            </a:r>
            <a:r>
              <a:rPr lang="en-US" sz="1100" dirty="0">
                <a:solidFill>
                  <a:prstClr val="black"/>
                </a:solidFill>
              </a:rPr>
              <a:t>). Then, once again, the fluid in the descending limb reaches equilibrium with the hyperosmotic medullary interstitial fluid (</a:t>
            </a:r>
            <a:r>
              <a:rPr lang="en-US" sz="1100" b="1" u="sng" dirty="0">
                <a:solidFill>
                  <a:prstClr val="black"/>
                </a:solidFill>
              </a:rPr>
              <a:t>step 6</a:t>
            </a:r>
            <a:r>
              <a:rPr lang="en-US" sz="1100" dirty="0">
                <a:solidFill>
                  <a:prstClr val="black"/>
                </a:solidFill>
              </a:rPr>
              <a:t>), and as the hyperosmotic tubular fluid from the descending limb of the loop of Henle flows into the ascending limb, still more solute is continuously pumped out of the tubules and deposited into the medullary interstitium. These steps are repeated over and over, with the net effect of adding more and more solute to the medulla in excess of water; with sufficient time, </a:t>
            </a:r>
            <a:r>
              <a:rPr lang="en-US" sz="1100" i="1" dirty="0">
                <a:solidFill>
                  <a:prstClr val="black"/>
                </a:solidFill>
              </a:rPr>
              <a:t>this process gradually traps solutes in the medulla and multiplies the concentration gradient established by the active pumping of ions out of the thick ascending loop of Henle, eventually raising the interstitial fluid osmolarity to 1200 to 1400 </a:t>
            </a:r>
            <a:r>
              <a:rPr lang="en-US" sz="1100" i="1" dirty="0" err="1">
                <a:solidFill>
                  <a:prstClr val="black"/>
                </a:solidFill>
              </a:rPr>
              <a:t>mOsm</a:t>
            </a:r>
            <a:r>
              <a:rPr lang="en-US" sz="1100" i="1" dirty="0">
                <a:solidFill>
                  <a:prstClr val="black"/>
                </a:solidFill>
              </a:rPr>
              <a:t>/L as shown in </a:t>
            </a:r>
            <a:r>
              <a:rPr lang="en-US" sz="1100" b="1" i="1" u="sng" dirty="0">
                <a:solidFill>
                  <a:prstClr val="black"/>
                </a:solidFill>
              </a:rPr>
              <a:t>step 7</a:t>
            </a:r>
            <a:r>
              <a:rPr lang="en-US" sz="1100" dirty="0">
                <a:solidFill>
                  <a:prstClr val="black"/>
                </a:solidFill>
              </a:rPr>
              <a:t>.Thus, the repetitive reabsorption of sodium chloride by the thick ascending loop of Henle and continued inflow of new sodium chloride from the proximal tubule into the loop of Henle is called the </a:t>
            </a:r>
            <a:r>
              <a:rPr lang="en-US" sz="1100" i="1" dirty="0">
                <a:solidFill>
                  <a:prstClr val="black"/>
                </a:solidFill>
              </a:rPr>
              <a:t>countercurrent multiplier</a:t>
            </a:r>
            <a:r>
              <a:rPr lang="en-US" sz="1100" dirty="0">
                <a:solidFill>
                  <a:prstClr val="black"/>
                </a:solidFill>
              </a:rPr>
              <a:t>. The sodium chloride reabsorbed from the ascending loop of Henle keeps adding to the newly arrived sodium chloride, thus “multiplying” its concentration in the medullary interstitium</a:t>
            </a:r>
          </a:p>
        </p:txBody>
      </p:sp>
      <p:sp>
        <p:nvSpPr>
          <p:cNvPr id="7" name="مربع نص 2"/>
          <p:cNvSpPr txBox="1"/>
          <p:nvPr/>
        </p:nvSpPr>
        <p:spPr>
          <a:xfrm>
            <a:off x="3934172" y="188640"/>
            <a:ext cx="4698267" cy="276999"/>
          </a:xfrm>
          <a:prstGeom prst="rect">
            <a:avLst/>
          </a:prstGeom>
          <a:noFill/>
        </p:spPr>
        <p:txBody>
          <a:bodyPr wrap="square" rtlCol="0">
            <a:spAutoFit/>
          </a:bodyPr>
          <a:lstStyle/>
          <a:p>
            <a:r>
              <a:rPr lang="en-US" sz="1200" i="1" dirty="0">
                <a:solidFill>
                  <a:schemeClr val="bg1">
                    <a:lumMod val="50000"/>
                  </a:schemeClr>
                </a:solidFill>
                <a:latin typeface="Gill Sans MT" pitchFamily="34" charset="0"/>
              </a:rPr>
              <a:t>Link the figure to </a:t>
            </a:r>
            <a:r>
              <a:rPr lang="en-US" sz="1200" i="1">
                <a:solidFill>
                  <a:schemeClr val="bg1">
                    <a:lumMod val="50000"/>
                  </a:schemeClr>
                </a:solidFill>
                <a:latin typeface="Gill Sans MT" pitchFamily="34" charset="0"/>
              </a:rPr>
              <a:t>the explanation!</a:t>
            </a:r>
            <a:endParaRPr lang="en-US" sz="1200" i="1" dirty="0">
              <a:solidFill>
                <a:schemeClr val="bg1">
                  <a:lumMod val="50000"/>
                </a:schemeClr>
              </a:solidFill>
              <a:latin typeface="Gill Sans MT" pitchFamily="34" charset="0"/>
            </a:endParaRPr>
          </a:p>
        </p:txBody>
      </p:sp>
      <p:pic>
        <p:nvPicPr>
          <p:cNvPr id="8"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484" y="157550"/>
            <a:ext cx="5266303" cy="6103739"/>
          </a:xfrm>
          <a:prstGeom prst="rect">
            <a:avLst/>
          </a:prstGeom>
        </p:spPr>
      </p:pic>
    </p:spTree>
    <p:extLst>
      <p:ext uri="{BB962C8B-B14F-4D97-AF65-F5344CB8AC3E}">
        <p14:creationId xmlns:p14="http://schemas.microsoft.com/office/powerpoint/2010/main" val="30993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05" y="150948"/>
            <a:ext cx="10969943" cy="990600"/>
          </a:xfrm>
        </p:spPr>
        <p:txBody>
          <a:bodyPr/>
          <a:lstStyle/>
          <a:p>
            <a:r>
              <a:rPr lang="en-US" dirty="0"/>
              <a:t>Diluted Urine</a:t>
            </a:r>
          </a:p>
        </p:txBody>
      </p:sp>
      <p:sp>
        <p:nvSpPr>
          <p:cNvPr id="3" name="Slide Number Placeholder 2"/>
          <p:cNvSpPr>
            <a:spLocks noGrp="1"/>
          </p:cNvSpPr>
          <p:nvPr>
            <p:ph type="sldNum" sz="quarter" idx="12"/>
          </p:nvPr>
        </p:nvSpPr>
        <p:spPr/>
        <p:txBody>
          <a:bodyPr/>
          <a:lstStyle/>
          <a:p>
            <a:fld id="{4929A69E-7D8F-4515-9605-0315ABD4F316}" type="slidenum">
              <a:rPr lang="en-US" smtClean="0"/>
              <a:pPr/>
              <a:t>6</a:t>
            </a:fld>
            <a:endParaRPr lang="en-US" dirty="0"/>
          </a:p>
        </p:txBody>
      </p:sp>
      <p:sp>
        <p:nvSpPr>
          <p:cNvPr id="5" name="مربع نص 6"/>
          <p:cNvSpPr txBox="1"/>
          <p:nvPr/>
        </p:nvSpPr>
        <p:spPr>
          <a:xfrm>
            <a:off x="513141" y="1119227"/>
            <a:ext cx="8100392" cy="1077218"/>
          </a:xfrm>
          <a:prstGeom prst="rect">
            <a:avLst/>
          </a:prstGeom>
          <a:noFill/>
        </p:spPr>
        <p:txBody>
          <a:bodyPr wrap="square" rtlCol="1">
            <a:spAutoFit/>
          </a:bodyPr>
          <a:lstStyle/>
          <a:p>
            <a:r>
              <a:rPr lang="en-US" sz="1600">
                <a:solidFill>
                  <a:srgbClr val="FF0000"/>
                </a:solidFill>
                <a:latin typeface="Gill Sans MT" panose="020B0502020104020203" pitchFamily="34" charset="0"/>
              </a:rPr>
              <a:t>Has </a:t>
            </a:r>
            <a:r>
              <a:rPr lang="en-US" sz="1600" dirty="0">
                <a:solidFill>
                  <a:srgbClr val="FF0000"/>
                </a:solidFill>
                <a:latin typeface="Gill Sans MT" panose="020B0502020104020203" pitchFamily="34" charset="0"/>
              </a:rPr>
              <a:t>to be:</a:t>
            </a:r>
          </a:p>
          <a:p>
            <a:pPr marL="285750" indent="-285750">
              <a:buFont typeface="Arial" pitchFamily="34" charset="0"/>
              <a:buChar char="•"/>
            </a:pPr>
            <a:r>
              <a:rPr lang="en-US" sz="1600" i="1" dirty="0">
                <a:solidFill>
                  <a:prstClr val="black"/>
                </a:solidFill>
                <a:latin typeface="Gill Sans MT" panose="020B0502020104020203" pitchFamily="34" charset="0"/>
              </a:rPr>
              <a:t>low or no ADH</a:t>
            </a:r>
          </a:p>
          <a:p>
            <a:pPr marL="285750" indent="-285750">
              <a:buFont typeface="Arial" pitchFamily="34" charset="0"/>
              <a:buChar char="•"/>
            </a:pPr>
            <a:r>
              <a:rPr lang="en-US" sz="1600" i="1" dirty="0">
                <a:solidFill>
                  <a:prstClr val="black"/>
                </a:solidFill>
                <a:latin typeface="Gill Sans MT" panose="020B0502020104020203" pitchFamily="34" charset="0"/>
              </a:rPr>
              <a:t>Reabsorb solute not water</a:t>
            </a:r>
          </a:p>
          <a:p>
            <a:r>
              <a:rPr lang="en-US" sz="1600" dirty="0">
                <a:solidFill>
                  <a:prstClr val="black"/>
                </a:solidFill>
              </a:rPr>
              <a:t>  </a:t>
            </a:r>
            <a:endParaRPr lang="ar-SA" sz="1600" dirty="0">
              <a:solidFill>
                <a:prstClr val="black"/>
              </a:solidFill>
            </a:endParaRPr>
          </a:p>
        </p:txBody>
      </p:sp>
      <p:graphicFrame>
        <p:nvGraphicFramePr>
          <p:cNvPr id="6" name="رسم تخطيطي 8"/>
          <p:cNvGraphicFramePr/>
          <p:nvPr>
            <p:extLst>
              <p:ext uri="{D42A27DB-BD31-4B8C-83A1-F6EECF244321}">
                <p14:modId xmlns:p14="http://schemas.microsoft.com/office/powerpoint/2010/main" val="234618458"/>
              </p:ext>
            </p:extLst>
          </p:nvPr>
        </p:nvGraphicFramePr>
        <p:xfrm>
          <a:off x="1032527" y="1901899"/>
          <a:ext cx="6834336" cy="4270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ربع نص 21"/>
          <p:cNvSpPr txBox="1"/>
          <p:nvPr/>
        </p:nvSpPr>
        <p:spPr>
          <a:xfrm>
            <a:off x="522047" y="4949668"/>
            <a:ext cx="1341348" cy="646331"/>
          </a:xfrm>
          <a:prstGeom prst="rect">
            <a:avLst/>
          </a:prstGeom>
          <a:noFill/>
          <a:ln>
            <a:solidFill>
              <a:srgbClr val="FF7D7D"/>
            </a:solidFill>
            <a:prstDash val="dash"/>
          </a:ln>
        </p:spPr>
        <p:txBody>
          <a:bodyPr wrap="square" rtlCol="1">
            <a:spAutoFit/>
          </a:bodyPr>
          <a:lstStyle/>
          <a:p>
            <a:pPr algn="ctr"/>
            <a:r>
              <a:rPr lang="en-IE" altLang="en-US" sz="1200" dirty="0">
                <a:solidFill>
                  <a:prstClr val="black"/>
                </a:solidFill>
                <a:latin typeface="Gill Sans MT" panose="020B0502020104020203" pitchFamily="34" charset="0"/>
              </a:rPr>
              <a:t> TAL =  diluting segment of nephron</a:t>
            </a:r>
            <a:endParaRPr lang="ar-SA" sz="1200" dirty="0">
              <a:solidFill>
                <a:prstClr val="black"/>
              </a:solidFill>
              <a:latin typeface="Gill Sans MT" panose="020B0502020104020203" pitchFamily="34" charset="0"/>
            </a:endParaRPr>
          </a:p>
        </p:txBody>
      </p:sp>
      <p:sp>
        <p:nvSpPr>
          <p:cNvPr id="9" name="شكل حر 16"/>
          <p:cNvSpPr/>
          <p:nvPr/>
        </p:nvSpPr>
        <p:spPr>
          <a:xfrm>
            <a:off x="1888501" y="5221633"/>
            <a:ext cx="300251" cy="193179"/>
          </a:xfrm>
          <a:custGeom>
            <a:avLst/>
            <a:gdLst>
              <a:gd name="connsiteX0" fmla="*/ 0 w 300251"/>
              <a:gd name="connsiteY0" fmla="*/ 177421 h 193179"/>
              <a:gd name="connsiteX1" fmla="*/ 232012 w 300251"/>
              <a:gd name="connsiteY1" fmla="*/ 177421 h 193179"/>
              <a:gd name="connsiteX2" fmla="*/ 286603 w 300251"/>
              <a:gd name="connsiteY2" fmla="*/ 13648 h 193179"/>
              <a:gd name="connsiteX3" fmla="*/ 300251 w 300251"/>
              <a:gd name="connsiteY3" fmla="*/ 13648 h 193179"/>
              <a:gd name="connsiteX4" fmla="*/ 300251 w 300251"/>
              <a:gd name="connsiteY4" fmla="*/ 0 h 193179"/>
              <a:gd name="connsiteX5" fmla="*/ 300251 w 300251"/>
              <a:gd name="connsiteY5" fmla="*/ 13648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51" h="193179">
                <a:moveTo>
                  <a:pt x="0" y="177421"/>
                </a:moveTo>
                <a:cubicBezTo>
                  <a:pt x="92122" y="191068"/>
                  <a:pt x="184245" y="204716"/>
                  <a:pt x="232012" y="177421"/>
                </a:cubicBezTo>
                <a:cubicBezTo>
                  <a:pt x="279779" y="150126"/>
                  <a:pt x="275230" y="40943"/>
                  <a:pt x="286603" y="13648"/>
                </a:cubicBezTo>
                <a:cubicBezTo>
                  <a:pt x="297976" y="-13647"/>
                  <a:pt x="297976" y="15923"/>
                  <a:pt x="300251" y="13648"/>
                </a:cubicBezTo>
                <a:lnTo>
                  <a:pt x="300251" y="0"/>
                </a:lnTo>
                <a:lnTo>
                  <a:pt x="300251" y="13648"/>
                </a:lnTo>
              </a:path>
            </a:pathLst>
          </a:custGeom>
          <a:ln>
            <a:solidFill>
              <a:srgbClr val="FF7D7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مربع نص 10"/>
          <p:cNvSpPr txBox="1"/>
          <p:nvPr/>
        </p:nvSpPr>
        <p:spPr>
          <a:xfrm>
            <a:off x="7777424" y="2267855"/>
            <a:ext cx="3711624" cy="3878878"/>
          </a:xfrm>
          <a:prstGeom prst="bracePair">
            <a:avLst/>
          </a:prstGeom>
          <a:noFill/>
          <a:ln>
            <a:solidFill>
              <a:schemeClr val="bg1">
                <a:lumMod val="50000"/>
              </a:schemeClr>
            </a:solidFill>
            <a:prstDash val="dash"/>
          </a:ln>
        </p:spPr>
        <p:txBody>
          <a:bodyPr wrap="square" rtlCol="0">
            <a:spAutoFit/>
          </a:bodyPr>
          <a:lstStyle>
            <a:defPPr>
              <a:defRPr lang="en-US"/>
            </a:defPPr>
            <a:lvl1pPr algn="ctr">
              <a:defRPr sz="1200">
                <a:solidFill>
                  <a:schemeClr val="bg1">
                    <a:lumMod val="50000"/>
                  </a:schemeClr>
                </a:solidFill>
              </a:defRPr>
            </a:lvl1pPr>
          </a:lstStyle>
          <a:p>
            <a:pPr marL="171450" indent="-171450" algn="l">
              <a:buFont typeface="Arial" pitchFamily="34" charset="0"/>
              <a:buChar char="•"/>
            </a:pPr>
            <a:r>
              <a:rPr lang="en-US" dirty="0">
                <a:solidFill>
                  <a:srgbClr val="535353"/>
                </a:solidFill>
              </a:rPr>
              <a:t>Fluid coming from PCT is isosmotic due to the permeability of Na = water. It won't affect osmolarity. It enter LOH  as Isosmotic. </a:t>
            </a:r>
          </a:p>
          <a:p>
            <a:pPr marL="171450" indent="-171450" algn="l">
              <a:buFont typeface="Arial" pitchFamily="34" charset="0"/>
              <a:buChar char="•"/>
            </a:pPr>
            <a:r>
              <a:rPr lang="en-US" dirty="0">
                <a:solidFill>
                  <a:srgbClr val="535353"/>
                </a:solidFill>
              </a:rPr>
              <a:t>In the thin descending limb, which is permeable to water, it start reabsorbing water to be equal to medulla conc. </a:t>
            </a:r>
          </a:p>
          <a:p>
            <a:pPr marL="171450" indent="-171450" algn="l">
              <a:buFont typeface="Arial" pitchFamily="34" charset="0"/>
              <a:buChar char="•"/>
            </a:pPr>
            <a:r>
              <a:rPr lang="en-US" dirty="0">
                <a:solidFill>
                  <a:srgbClr val="535353"/>
                </a:solidFill>
              </a:rPr>
              <a:t>Now the solutes reach the thin ascending limb  which is permeable to Nacl .</a:t>
            </a:r>
          </a:p>
          <a:p>
            <a:pPr marL="171450" indent="-171450" algn="l">
              <a:buFont typeface="Arial" pitchFamily="34" charset="0"/>
              <a:buChar char="•"/>
            </a:pPr>
            <a:r>
              <a:rPr lang="en-US" dirty="0">
                <a:solidFill>
                  <a:srgbClr val="535353"/>
                </a:solidFill>
              </a:rPr>
              <a:t>After that they reach the Thick ascending limb  which is impermeable to water and permeable to Nacl,  the filtrate will be diluted </a:t>
            </a:r>
          </a:p>
          <a:p>
            <a:pPr marL="171450" indent="-171450" algn="l">
              <a:buFont typeface="Arial" pitchFamily="34" charset="0"/>
              <a:buChar char="•"/>
            </a:pPr>
            <a:r>
              <a:rPr lang="ar-SA" dirty="0">
                <a:solidFill>
                  <a:srgbClr val="535353"/>
                </a:solidFill>
              </a:rPr>
              <a:t>لأننا نسحب منه الصوديوم </a:t>
            </a:r>
            <a:r>
              <a:rPr lang="en-US" dirty="0">
                <a:solidFill>
                  <a:srgbClr val="535353"/>
                </a:solidFill>
              </a:rPr>
              <a:t> &gt; it will be hyposmotic.</a:t>
            </a:r>
          </a:p>
          <a:p>
            <a:pPr marL="171450" indent="-171450" algn="l">
              <a:buFont typeface="Arial" pitchFamily="34" charset="0"/>
              <a:buChar char="•"/>
            </a:pPr>
            <a:r>
              <a:rPr lang="en-US" dirty="0">
                <a:solidFill>
                  <a:srgbClr val="535353"/>
                </a:solidFill>
              </a:rPr>
              <a:t>Collecting duct will reabsorb Nacl , decreasing the osmolarity  more and more </a:t>
            </a:r>
            <a:r>
              <a:rPr lang="en-US" i="1" dirty="0"/>
              <a:t>( very hyposmotic = 50 ! )</a:t>
            </a:r>
            <a:endParaRPr lang="ar-SA" i="1" dirty="0"/>
          </a:p>
        </p:txBody>
      </p:sp>
      <p:sp>
        <p:nvSpPr>
          <p:cNvPr id="11" name="TextBox 10"/>
          <p:cNvSpPr txBox="1"/>
          <p:nvPr/>
        </p:nvSpPr>
        <p:spPr>
          <a:xfrm>
            <a:off x="7678588" y="1836113"/>
            <a:ext cx="3423501" cy="584775"/>
          </a:xfrm>
          <a:prstGeom prst="rect">
            <a:avLst/>
          </a:prstGeom>
          <a:noFill/>
        </p:spPr>
        <p:txBody>
          <a:bodyPr wrap="none" rtlCol="0">
            <a:spAutoFit/>
          </a:bodyPr>
          <a:lstStyle/>
          <a:p>
            <a:pPr lvl="0"/>
            <a:r>
              <a:rPr lang="en-IE" altLang="en-US" sz="1600" dirty="0">
                <a:solidFill>
                  <a:prstClr val="white">
                    <a:lumMod val="65000"/>
                  </a:prstClr>
                </a:solidFill>
              </a:rPr>
              <a:t>50 </a:t>
            </a:r>
            <a:r>
              <a:rPr lang="en-IE" altLang="en-US" sz="1600" dirty="0" err="1">
                <a:solidFill>
                  <a:prstClr val="white">
                    <a:lumMod val="65000"/>
                  </a:prstClr>
                </a:solidFill>
              </a:rPr>
              <a:t>mOsm</a:t>
            </a:r>
            <a:r>
              <a:rPr lang="en-IE" altLang="en-US" sz="1600" dirty="0">
                <a:solidFill>
                  <a:prstClr val="white">
                    <a:lumMod val="65000"/>
                  </a:prstClr>
                </a:solidFill>
              </a:rPr>
              <a:t>/kg  =</a:t>
            </a:r>
            <a:r>
              <a:rPr lang="en-US" sz="1600" dirty="0">
                <a:solidFill>
                  <a:prstClr val="white">
                    <a:lumMod val="65000"/>
                  </a:prstClr>
                </a:solidFill>
              </a:rPr>
              <a:t> hypsometric = Diluted</a:t>
            </a:r>
            <a:endParaRPr lang="en-GB" sz="1600" dirty="0">
              <a:solidFill>
                <a:prstClr val="white">
                  <a:lumMod val="65000"/>
                </a:prstClr>
              </a:solidFill>
            </a:endParaRPr>
          </a:p>
          <a:p>
            <a:endParaRPr lang="en-GB" sz="1600" dirty="0"/>
          </a:p>
        </p:txBody>
      </p:sp>
      <p:sp>
        <p:nvSpPr>
          <p:cNvPr id="12" name="TextBox 11"/>
          <p:cNvSpPr txBox="1"/>
          <p:nvPr/>
        </p:nvSpPr>
        <p:spPr>
          <a:xfrm>
            <a:off x="7606580" y="1124744"/>
            <a:ext cx="3888432" cy="646331"/>
          </a:xfrm>
          <a:prstGeom prst="rect">
            <a:avLst/>
          </a:prstGeom>
          <a:noFill/>
        </p:spPr>
        <p:txBody>
          <a:bodyPr wrap="square" rtlCol="0">
            <a:spAutoFit/>
          </a:bodyPr>
          <a:lstStyle/>
          <a:p>
            <a:r>
              <a:rPr lang="en-US" altLang="en-US" sz="1800" dirty="0">
                <a:solidFill>
                  <a:prstClr val="white">
                    <a:lumMod val="65000"/>
                  </a:prstClr>
                </a:solidFill>
              </a:rPr>
              <a:t>ADH act on collecting duct to reabsorb water and increase </a:t>
            </a:r>
            <a:r>
              <a:rPr lang="en-US" altLang="en-US" sz="1800" dirty="0" err="1">
                <a:solidFill>
                  <a:prstClr val="white">
                    <a:lumMod val="65000"/>
                  </a:prstClr>
                </a:solidFill>
              </a:rPr>
              <a:t>osmolarity</a:t>
            </a:r>
            <a:endParaRPr lang="en-GB" altLang="en-US" sz="1800" dirty="0">
              <a:solidFill>
                <a:prstClr val="white">
                  <a:lumMod val="65000"/>
                </a:prstClr>
              </a:solidFill>
            </a:endParaRPr>
          </a:p>
        </p:txBody>
      </p:sp>
    </p:spTree>
    <p:extLst>
      <p:ext uri="{BB962C8B-B14F-4D97-AF65-F5344CB8AC3E}">
        <p14:creationId xmlns:p14="http://schemas.microsoft.com/office/powerpoint/2010/main" val="137566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 Summary of the Previous Slide</a:t>
            </a:r>
          </a:p>
        </p:txBody>
      </p:sp>
      <p:sp>
        <p:nvSpPr>
          <p:cNvPr id="3" name="Slide Number Placeholder 2"/>
          <p:cNvSpPr>
            <a:spLocks noGrp="1"/>
          </p:cNvSpPr>
          <p:nvPr>
            <p:ph type="sldNum" sz="quarter" idx="12"/>
          </p:nvPr>
        </p:nvSpPr>
        <p:spPr/>
        <p:txBody>
          <a:bodyPr/>
          <a:lstStyle/>
          <a:p>
            <a:fld id="{4929A69E-7D8F-4515-9605-0315ABD4F316}"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49611127"/>
              </p:ext>
            </p:extLst>
          </p:nvPr>
        </p:nvGraphicFramePr>
        <p:xfrm>
          <a:off x="1059366" y="1558764"/>
          <a:ext cx="10070129" cy="4381821"/>
        </p:xfrm>
        <a:graphic>
          <a:graphicData uri="http://schemas.openxmlformats.org/drawingml/2006/table">
            <a:tbl>
              <a:tblPr rtl="1" firstRow="1" bandRow="1">
                <a:tableStyleId>{5940675A-B579-460E-94D1-54222C63F5DA}</a:tableStyleId>
              </a:tblPr>
              <a:tblGrid>
                <a:gridCol w="1213666">
                  <a:extLst>
                    <a:ext uri="{9D8B030D-6E8A-4147-A177-3AD203B41FA5}">
                      <a16:colId xmlns:a16="http://schemas.microsoft.com/office/drawing/2014/main" val="20000"/>
                    </a:ext>
                  </a:extLst>
                </a:gridCol>
                <a:gridCol w="1213666">
                  <a:extLst>
                    <a:ext uri="{9D8B030D-6E8A-4147-A177-3AD203B41FA5}">
                      <a16:colId xmlns:a16="http://schemas.microsoft.com/office/drawing/2014/main" val="20001"/>
                    </a:ext>
                  </a:extLst>
                </a:gridCol>
                <a:gridCol w="1213666">
                  <a:extLst>
                    <a:ext uri="{9D8B030D-6E8A-4147-A177-3AD203B41FA5}">
                      <a16:colId xmlns:a16="http://schemas.microsoft.com/office/drawing/2014/main" val="20002"/>
                    </a:ext>
                  </a:extLst>
                </a:gridCol>
                <a:gridCol w="1574469">
                  <a:extLst>
                    <a:ext uri="{9D8B030D-6E8A-4147-A177-3AD203B41FA5}">
                      <a16:colId xmlns:a16="http://schemas.microsoft.com/office/drawing/2014/main" val="20003"/>
                    </a:ext>
                  </a:extLst>
                </a:gridCol>
                <a:gridCol w="2699385">
                  <a:extLst>
                    <a:ext uri="{9D8B030D-6E8A-4147-A177-3AD203B41FA5}">
                      <a16:colId xmlns:a16="http://schemas.microsoft.com/office/drawing/2014/main" val="20004"/>
                    </a:ext>
                  </a:extLst>
                </a:gridCol>
                <a:gridCol w="2155277">
                  <a:extLst>
                    <a:ext uri="{9D8B030D-6E8A-4147-A177-3AD203B41FA5}">
                      <a16:colId xmlns:a16="http://schemas.microsoft.com/office/drawing/2014/main" val="20005"/>
                    </a:ext>
                  </a:extLst>
                </a:gridCol>
              </a:tblGrid>
              <a:tr h="526796">
                <a:tc gridSpan="6">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a:latin typeface="Gill Sans MT" pitchFamily="34" charset="0"/>
                        </a:rPr>
                        <a:t>Urinary Dilution Mechanism</a:t>
                      </a:r>
                      <a:r>
                        <a:rPr lang="en-US" sz="2800" dirty="0"/>
                        <a:t> </a:t>
                      </a:r>
                      <a:endParaRPr lang="en-US" sz="2800" b="0" dirty="0">
                        <a:latin typeface="Gill Sans MT" pitchFamily="34" charset="0"/>
                      </a:endParaRPr>
                    </a:p>
                  </a:txBody>
                  <a:tcPr>
                    <a:solidFill>
                      <a:schemeClr val="accent6">
                        <a:lumMod val="20000"/>
                        <a:lumOff val="80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2800" b="0" dirty="0">
                        <a:latin typeface="Gill Sans MT" pitchFamily="34" charset="0"/>
                      </a:endParaRPr>
                    </a:p>
                  </a:txBody>
                  <a:tcPr>
                    <a:solidFill>
                      <a:srgbClr val="FEF6F0"/>
                    </a:solidFill>
                  </a:tcPr>
                </a:tc>
                <a:tc hMerge="1">
                  <a:txBody>
                    <a:bodyPr/>
                    <a:lstStyle/>
                    <a:p>
                      <a:endParaRPr lang="en-US"/>
                    </a:p>
                  </a:txBody>
                  <a:tcPr/>
                </a:tc>
                <a:tc hMerge="1">
                  <a:txBody>
                    <a:bodyPr/>
                    <a:lstStyle/>
                    <a:p>
                      <a:endParaRPr lang="en-US"/>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10000"/>
                  </a:ext>
                </a:extLst>
              </a:tr>
              <a:tr h="464055">
                <a:tc row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a typeface="Gill Sans MT" charset="0"/>
                        <a:cs typeface="Gill Sans MT"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a typeface="Gill Sans MT" charset="0"/>
                        <a:cs typeface="Gill Sans MT"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b="1" dirty="0">
                          <a:latin typeface="Gill Sans MT" panose="020B0502020104020203" pitchFamily="34" charset="0"/>
                          <a:ea typeface="Gill Sans MT" charset="0"/>
                          <a:cs typeface="Gill Sans MT" charset="0"/>
                        </a:rPr>
                        <a:t>Collecting</a:t>
                      </a:r>
                      <a:r>
                        <a:rPr lang="en-US" sz="1100" b="1" baseline="0" dirty="0">
                          <a:latin typeface="Gill Sans MT" panose="020B0502020104020203" pitchFamily="34" charset="0"/>
                          <a:ea typeface="Gill Sans MT" charset="0"/>
                          <a:cs typeface="Gill Sans MT" charset="0"/>
                        </a:rPr>
                        <a:t> Duct</a:t>
                      </a:r>
                      <a:endParaRPr lang="en-US" sz="1100" b="1" dirty="0">
                        <a:latin typeface="Gill Sans MT" panose="020B0502020104020203" pitchFamily="34" charset="0"/>
                        <a:ea typeface="Gill Sans MT" charset="0"/>
                        <a:cs typeface="Gill Sans MT"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a typeface="Gill Sans MT" charset="0"/>
                        <a:cs typeface="Gill Sans MT" charset="0"/>
                      </a:endParaRPr>
                    </a:p>
                  </a:txBody>
                  <a:tcPr>
                    <a:solidFill>
                      <a:srgbClr val="F9FCFD"/>
                    </a:solidFill>
                  </a:tcPr>
                </a:tc>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ea typeface="Gill Sans MT" charset="0"/>
                          <a:cs typeface="Gill Sans MT" charset="0"/>
                        </a:rPr>
                        <a:t>Loop</a:t>
                      </a:r>
                      <a:r>
                        <a:rPr lang="en-US" sz="1400" b="1" baseline="0" dirty="0">
                          <a:latin typeface="Gill Sans MT" panose="020B0502020104020203" pitchFamily="34" charset="0"/>
                          <a:ea typeface="Gill Sans MT" charset="0"/>
                          <a:cs typeface="Gill Sans MT" charset="0"/>
                        </a:rPr>
                        <a:t> of </a:t>
                      </a:r>
                      <a:r>
                        <a:rPr lang="en-US" sz="1400" b="1" baseline="0" dirty="0" err="1">
                          <a:latin typeface="Gill Sans MT" panose="020B0502020104020203" pitchFamily="34" charset="0"/>
                          <a:ea typeface="Gill Sans MT" charset="0"/>
                          <a:cs typeface="Gill Sans MT" charset="0"/>
                        </a:rPr>
                        <a:t>henle</a:t>
                      </a:r>
                      <a:endParaRPr lang="en-US" sz="1400" b="1" dirty="0">
                        <a:latin typeface="Gill Sans MT" panose="020B0502020104020203" pitchFamily="34" charset="0"/>
                        <a:ea typeface="Gill Sans MT" charset="0"/>
                        <a:cs typeface="Gill Sans MT" charset="0"/>
                      </a:endParaRPr>
                    </a:p>
                  </a:txBody>
                  <a:tcPr>
                    <a:solidFill>
                      <a:srgbClr val="F9FCFD"/>
                    </a:solidFill>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000" b="1" dirty="0">
                        <a:latin typeface="Gill Sans MT" panose="020B0502020104020203" pitchFamily="34" charset="0"/>
                        <a:ea typeface="Gill Sans MT" charset="0"/>
                        <a:cs typeface="Gill Sans MT" charset="0"/>
                      </a:endParaRPr>
                    </a:p>
                  </a:txBody>
                  <a:tcPr>
                    <a:solidFill>
                      <a:srgbClr val="F9FCFD"/>
                    </a:solidFill>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000" b="1" dirty="0">
                        <a:latin typeface="Gill Sans MT" panose="020B0502020104020203" pitchFamily="34" charset="0"/>
                        <a:ea typeface="Gill Sans MT" charset="0"/>
                        <a:cs typeface="Gill Sans MT" charset="0"/>
                      </a:endParaRPr>
                    </a:p>
                  </a:txBody>
                  <a:tcPr>
                    <a:solidFill>
                      <a:srgbClr val="F9FCFD"/>
                    </a:solidFill>
                  </a:tcPr>
                </a:tc>
                <a:tc row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a typeface="Gill Sans MT" charset="0"/>
                        <a:cs typeface="Gill Sans MT"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a typeface="Gill Sans MT" charset="0"/>
                        <a:cs typeface="Gill Sans MT"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b="1" dirty="0">
                          <a:latin typeface="Gill Sans MT" panose="020B0502020104020203" pitchFamily="34" charset="0"/>
                          <a:ea typeface="Gill Sans MT" charset="0"/>
                          <a:cs typeface="Gill Sans MT" charset="0"/>
                        </a:rPr>
                        <a:t>Proximal convoluted</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b="1" dirty="0">
                          <a:latin typeface="Gill Sans MT" panose="020B0502020104020203" pitchFamily="34" charset="0"/>
                          <a:ea typeface="Gill Sans MT" charset="0"/>
                          <a:cs typeface="Gill Sans MT" charset="0"/>
                        </a:rPr>
                        <a:t>tubule</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a typeface="Gill Sans MT" charset="0"/>
                        <a:cs typeface="Gill Sans MT"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a typeface="Gill Sans MT" charset="0"/>
                        <a:cs typeface="Gill Sans MT" charset="0"/>
                      </a:endParaRPr>
                    </a:p>
                  </a:txBody>
                  <a:tcPr>
                    <a:solidFill>
                      <a:srgbClr val="F9FCFD"/>
                    </a:solidFill>
                  </a:tcPr>
                </a:tc>
                <a:tc rowSpan="2">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100" b="1" dirty="0">
                          <a:latin typeface="Gill Sans MT" panose="020B0502020104020203" pitchFamily="34" charset="0"/>
                        </a:rPr>
                        <a:t>Structure</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100" b="1" dirty="0">
                        <a:latin typeface="Gill Sans MT" panose="020B0502020104020203" pitchFamily="34" charset="0"/>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ar-SA" sz="1100" b="1" dirty="0">
                        <a:latin typeface="Gill Sans MT" panose="020B0502020104020203" pitchFamily="34" charset="0"/>
                      </a:endParaRPr>
                    </a:p>
                  </a:txBody>
                  <a:tcPr>
                    <a:solidFill>
                      <a:schemeClr val="accent3">
                        <a:lumMod val="20000"/>
                        <a:lumOff val="80000"/>
                      </a:schemeClr>
                    </a:solidFill>
                  </a:tcPr>
                </a:tc>
                <a:extLst>
                  <a:ext uri="{0D108BD9-81ED-4DB2-BD59-A6C34878D82A}">
                    <a16:rowId xmlns:a16="http://schemas.microsoft.com/office/drawing/2014/main" val="10001"/>
                  </a:ext>
                </a:extLst>
              </a:tr>
              <a:tr h="651513">
                <a:tc v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400" b="1" dirty="0">
                        <a:latin typeface="Gill Sans MT" panose="020B0502020104020203" pitchFamily="34" charset="0"/>
                        <a:ea typeface="Gill Sans MT" charset="0"/>
                        <a:cs typeface="Gill Sans MT" charset="0"/>
                      </a:endParaRPr>
                    </a:p>
                  </a:txBody>
                  <a:tcPr>
                    <a:solidFill>
                      <a:srgbClr val="F9FCFD"/>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b="1" dirty="0">
                          <a:latin typeface="Gill Sans MT" panose="020B0502020104020203" pitchFamily="34" charset="0"/>
                          <a:ea typeface="Gill Sans MT" charset="0"/>
                          <a:cs typeface="Gill Sans MT" charset="0"/>
                        </a:rPr>
                        <a:t>Thick</a:t>
                      </a:r>
                      <a:r>
                        <a:rPr lang="en-US" sz="1100" b="1" baseline="0" dirty="0">
                          <a:latin typeface="Gill Sans MT" panose="020B0502020104020203" pitchFamily="34" charset="0"/>
                          <a:ea typeface="Gill Sans MT" charset="0"/>
                          <a:cs typeface="Gill Sans MT" charset="0"/>
                        </a:rPr>
                        <a:t> Ascending</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b="1" baseline="0" dirty="0">
                          <a:latin typeface="Gill Sans MT" panose="020B0502020104020203" pitchFamily="34" charset="0"/>
                          <a:ea typeface="Gill Sans MT" charset="0"/>
                          <a:cs typeface="Gill Sans MT" charset="0"/>
                        </a:rPr>
                        <a:t>limb</a:t>
                      </a:r>
                    </a:p>
                  </a:txBody>
                  <a:tcPr>
                    <a:solidFill>
                      <a:srgbClr val="F9FCFD"/>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b="1" dirty="0">
                          <a:latin typeface="Gill Sans MT" panose="020B0502020104020203" pitchFamily="34" charset="0"/>
                          <a:ea typeface="Gill Sans MT" charset="0"/>
                          <a:cs typeface="Gill Sans MT" charset="0"/>
                        </a:rPr>
                        <a:t>Thin</a:t>
                      </a:r>
                      <a:r>
                        <a:rPr lang="en-US" sz="1100" b="1" baseline="0" dirty="0">
                          <a:latin typeface="Gill Sans MT" panose="020B0502020104020203" pitchFamily="34" charset="0"/>
                          <a:ea typeface="Gill Sans MT" charset="0"/>
                          <a:cs typeface="Gill Sans MT" charset="0"/>
                        </a:rPr>
                        <a:t> Ascending</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b="1" baseline="0" dirty="0">
                          <a:latin typeface="Gill Sans MT" panose="020B0502020104020203" pitchFamily="34" charset="0"/>
                          <a:ea typeface="Gill Sans MT" charset="0"/>
                          <a:cs typeface="Gill Sans MT" charset="0"/>
                        </a:rPr>
                        <a:t>limb</a:t>
                      </a:r>
                      <a:endParaRPr lang="en-US" sz="1100" b="1" dirty="0">
                        <a:latin typeface="Gill Sans MT" panose="020B0502020104020203" pitchFamily="34" charset="0"/>
                        <a:ea typeface="Gill Sans MT" charset="0"/>
                        <a:cs typeface="Gill Sans MT" charset="0"/>
                      </a:endParaRPr>
                    </a:p>
                  </a:txBody>
                  <a:tcPr>
                    <a:solidFill>
                      <a:srgbClr val="F9FCFD"/>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b="1" dirty="0">
                          <a:latin typeface="Gill Sans MT" panose="020B0502020104020203" pitchFamily="34" charset="0"/>
                          <a:ea typeface="Gill Sans MT" charset="0"/>
                          <a:cs typeface="Gill Sans MT" charset="0"/>
                        </a:rPr>
                        <a:t> Thin Descending</a:t>
                      </a:r>
                      <a:r>
                        <a:rPr lang="en-US" sz="1100" b="1" baseline="0" dirty="0">
                          <a:latin typeface="Gill Sans MT" panose="020B0502020104020203" pitchFamily="34" charset="0"/>
                          <a:ea typeface="Gill Sans MT" charset="0"/>
                          <a:cs typeface="Gill Sans MT" charset="0"/>
                        </a:rPr>
                        <a:t> limb</a:t>
                      </a:r>
                      <a:endParaRPr lang="en-US" sz="1100" b="1" dirty="0">
                        <a:latin typeface="Gill Sans MT" panose="020B0502020104020203" pitchFamily="34" charset="0"/>
                        <a:ea typeface="Gill Sans MT" charset="0"/>
                        <a:cs typeface="Gill Sans MT" charset="0"/>
                      </a:endParaRPr>
                    </a:p>
                  </a:txBody>
                  <a:tcPr>
                    <a:solidFill>
                      <a:srgbClr val="F9FCF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64820">
                <a:tc rowSpan="3">
                  <a:txBody>
                    <a:bodyPr/>
                    <a:lstStyle/>
                    <a:p>
                      <a:pPr algn="ctr" rtl="1"/>
                      <a:endParaRPr lang="en-US" sz="1200" dirty="0"/>
                    </a:p>
                    <a:p>
                      <a:pPr algn="ctr" rtl="1"/>
                      <a:r>
                        <a:rPr lang="en-US" sz="1200" dirty="0"/>
                        <a:t>Controlled</a:t>
                      </a:r>
                      <a:r>
                        <a:rPr lang="en-US" sz="1200" baseline="0" dirty="0"/>
                        <a:t> </a:t>
                      </a:r>
                    </a:p>
                    <a:p>
                      <a:pPr algn="ctr" rtl="1"/>
                      <a:r>
                        <a:rPr lang="en-US" sz="1200" baseline="0" dirty="0"/>
                        <a:t> by </a:t>
                      </a:r>
                      <a:r>
                        <a:rPr lang="en-US" sz="1200" baseline="0" dirty="0">
                          <a:solidFill>
                            <a:srgbClr val="FF0000"/>
                          </a:solidFill>
                        </a:rPr>
                        <a:t>ADH</a:t>
                      </a:r>
                      <a:endParaRPr lang="en-US" sz="1200" dirty="0">
                        <a:solidFill>
                          <a:srgbClr val="FF0000"/>
                        </a:solidFill>
                      </a:endParaRPr>
                    </a:p>
                    <a:p>
                      <a:pPr algn="ctr" rtl="1"/>
                      <a:endParaRPr lang="en-US" sz="1200" dirty="0"/>
                    </a:p>
                    <a:p>
                      <a:pPr algn="ctr" rtl="1"/>
                      <a:r>
                        <a:rPr lang="en-US" sz="1000" i="1" dirty="0">
                          <a:solidFill>
                            <a:schemeClr val="bg1">
                              <a:lumMod val="50000"/>
                            </a:schemeClr>
                          </a:solidFill>
                        </a:rPr>
                        <a:t>( For</a:t>
                      </a:r>
                      <a:r>
                        <a:rPr lang="en-US" sz="1000" i="1" baseline="0" dirty="0">
                          <a:solidFill>
                            <a:schemeClr val="bg1">
                              <a:lumMod val="50000"/>
                            </a:schemeClr>
                          </a:solidFill>
                        </a:rPr>
                        <a:t> the urine to be diluted, there is low or no ADH</a:t>
                      </a:r>
                      <a:r>
                        <a:rPr lang="en-US" sz="1050" i="1" baseline="0" dirty="0">
                          <a:solidFill>
                            <a:schemeClr val="bg1">
                              <a:lumMod val="50000"/>
                            </a:schemeClr>
                          </a:solidFill>
                        </a:rPr>
                        <a:t>)</a:t>
                      </a:r>
                      <a:endParaRPr lang="en-US" sz="1100" i="1" dirty="0">
                        <a:solidFill>
                          <a:schemeClr val="bg1">
                            <a:lumMod val="50000"/>
                          </a:schemeClr>
                        </a:solidFill>
                      </a:endParaRPr>
                    </a:p>
                  </a:txBody>
                  <a:tcPr/>
                </a:tc>
                <a:tc gridSpan="2">
                  <a:txBody>
                    <a:bodyPr/>
                    <a:lstStyle/>
                    <a:p>
                      <a:pPr algn="ctr" rtl="1"/>
                      <a:r>
                        <a:rPr lang="en-US" sz="1200" dirty="0"/>
                        <a:t>NaCl</a:t>
                      </a:r>
                      <a:endParaRPr lang="ar-SA" sz="1200" dirty="0"/>
                    </a:p>
                  </a:txBody>
                  <a:tcPr/>
                </a:tc>
                <a:tc hMerge="1">
                  <a:txBody>
                    <a:bodyPr/>
                    <a:lstStyle/>
                    <a:p>
                      <a:pP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t>Only to water</a:t>
                      </a:r>
                      <a:endParaRPr lang="ar-SA" sz="1200" dirty="0"/>
                    </a:p>
                    <a:p>
                      <a:pPr algn="ctr" rtl="1"/>
                      <a:endParaRPr lang="ar-SA" sz="1200" dirty="0"/>
                    </a:p>
                  </a:txBody>
                  <a:tcPr/>
                </a:tc>
                <a:tc>
                  <a:txBody>
                    <a:bodyPr/>
                    <a:lstStyle/>
                    <a:p>
                      <a:pPr algn="ctr" rtl="1"/>
                      <a:r>
                        <a:rPr lang="en-US" sz="1200" dirty="0"/>
                        <a:t> Both</a:t>
                      </a:r>
                      <a:r>
                        <a:rPr lang="en-US" sz="1200" baseline="0" dirty="0"/>
                        <a:t> water &amp; NaCl</a:t>
                      </a:r>
                    </a:p>
                    <a:p>
                      <a:pPr algn="ctr" rtl="1"/>
                      <a:endParaRPr lang="en-US" sz="1200" baseline="0" dirty="0"/>
                    </a:p>
                  </a:txBody>
                  <a:tcPr/>
                </a:tc>
                <a:tc>
                  <a:txBody>
                    <a:bodyPr/>
                    <a:lstStyle/>
                    <a:p>
                      <a:pPr algn="l" rtl="1"/>
                      <a:r>
                        <a:rPr lang="en-US" sz="1200" b="1" dirty="0"/>
                        <a:t>Permeable</a:t>
                      </a:r>
                      <a:r>
                        <a:rPr lang="en-US" sz="1200" b="1" baseline="0" dirty="0"/>
                        <a:t> to</a:t>
                      </a:r>
                      <a:endParaRPr lang="ar-SA" sz="1200" b="1" dirty="0"/>
                    </a:p>
                  </a:txBody>
                  <a:tcPr>
                    <a:solidFill>
                      <a:schemeClr val="accent3">
                        <a:lumMod val="20000"/>
                        <a:lumOff val="80000"/>
                      </a:schemeClr>
                    </a:solidFill>
                  </a:tcPr>
                </a:tc>
                <a:extLst>
                  <a:ext uri="{0D108BD9-81ED-4DB2-BD59-A6C34878D82A}">
                    <a16:rowId xmlns:a16="http://schemas.microsoft.com/office/drawing/2014/main" val="10003"/>
                  </a:ext>
                </a:extLst>
              </a:tr>
              <a:tr h="484026">
                <a:tc vMerge="1">
                  <a:txBody>
                    <a:bodyPr/>
                    <a:lstStyle/>
                    <a:p>
                      <a:pPr rtl="1"/>
                      <a:endParaRPr lang="ar-SA" dirty="0"/>
                    </a:p>
                  </a:txBody>
                  <a:tcPr/>
                </a:tc>
                <a:tc gridSpan="2">
                  <a:txBody>
                    <a:bodyPr/>
                    <a:lstStyle/>
                    <a:p>
                      <a:pPr algn="ctr" rtl="1"/>
                      <a:r>
                        <a:rPr lang="en-US" sz="1200" dirty="0"/>
                        <a:t>Water</a:t>
                      </a:r>
                      <a:endParaRPr lang="ar-SA" sz="1200" dirty="0"/>
                    </a:p>
                  </a:txBody>
                  <a:tcPr/>
                </a:tc>
                <a:tc hMerge="1">
                  <a:txBody>
                    <a:bodyPr/>
                    <a:lstStyle/>
                    <a:p>
                      <a:endParaRPr lang="en-US"/>
                    </a:p>
                  </a:txBody>
                  <a:tcPr/>
                </a:tc>
                <a:tc>
                  <a:txBody>
                    <a:bodyPr/>
                    <a:lstStyle/>
                    <a:p>
                      <a:pPr algn="ctr" rtl="1"/>
                      <a:r>
                        <a:rPr lang="en-US" sz="1200" dirty="0" err="1"/>
                        <a:t>Nacl</a:t>
                      </a:r>
                      <a:endParaRPr lang="ar-SA" sz="1200" dirty="0"/>
                    </a:p>
                  </a:txBody>
                  <a:tcPr/>
                </a:tc>
                <a:tc>
                  <a:txBody>
                    <a:bodyPr/>
                    <a:lstStyle/>
                    <a:p>
                      <a:pPr algn="ctr" rtl="1"/>
                      <a:r>
                        <a:rPr lang="en-US" sz="1200" dirty="0"/>
                        <a:t>-</a:t>
                      </a:r>
                      <a:endParaRPr lang="ar-SA" sz="1200" dirty="0"/>
                    </a:p>
                  </a:txBody>
                  <a:tcPr/>
                </a:tc>
                <a:tc>
                  <a:txBody>
                    <a:bodyPr/>
                    <a:lstStyle/>
                    <a:p>
                      <a:pPr algn="l" rtl="1"/>
                      <a:r>
                        <a:rPr lang="en-US" sz="1200" b="1" dirty="0"/>
                        <a:t>Impermeable to</a:t>
                      </a:r>
                      <a:endParaRPr lang="ar-SA" sz="1200" b="1" dirty="0"/>
                    </a:p>
                  </a:txBody>
                  <a:tcPr>
                    <a:solidFill>
                      <a:schemeClr val="accent3">
                        <a:lumMod val="20000"/>
                        <a:lumOff val="80000"/>
                      </a:schemeClr>
                    </a:solidFill>
                  </a:tcPr>
                </a:tc>
                <a:extLst>
                  <a:ext uri="{0D108BD9-81ED-4DB2-BD59-A6C34878D82A}">
                    <a16:rowId xmlns:a16="http://schemas.microsoft.com/office/drawing/2014/main" val="10004"/>
                  </a:ext>
                </a:extLst>
              </a:tr>
              <a:tr h="592464">
                <a:tc vMerge="1">
                  <a:txBody>
                    <a:bodyPr/>
                    <a:lstStyle/>
                    <a:p>
                      <a:pPr algn="ctr" rtl="1"/>
                      <a:endParaRPr lang="ar-SA" dirty="0">
                        <a:solidFill>
                          <a:srgbClr val="FF0000"/>
                        </a:solidFill>
                      </a:endParaRPr>
                    </a:p>
                  </a:txBody>
                  <a:tcPr/>
                </a:tc>
                <a:tc gridSpan="2">
                  <a:txBody>
                    <a:bodyPr/>
                    <a:lstStyle/>
                    <a:p>
                      <a:pPr algn="ctr" rtl="1"/>
                      <a:r>
                        <a:rPr lang="en-US" sz="1200" dirty="0">
                          <a:solidFill>
                            <a:srgbClr val="FF0000"/>
                          </a:solidFill>
                        </a:rPr>
                        <a:t>ZERO</a:t>
                      </a:r>
                      <a:endParaRPr lang="ar-SA" sz="1200" dirty="0">
                        <a:solidFill>
                          <a:srgbClr val="FF0000"/>
                        </a:solidFill>
                      </a:endParaRPr>
                    </a:p>
                  </a:txBody>
                  <a:tcPr/>
                </a:tc>
                <a:tc hMerge="1">
                  <a:txBody>
                    <a:bodyPr/>
                    <a:lstStyle/>
                    <a:p>
                      <a:pP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t>20-25%</a:t>
                      </a:r>
                      <a:endParaRPr lang="ar-SA" sz="1200" dirty="0"/>
                    </a:p>
                    <a:p>
                      <a:pPr algn="ctr" rtl="1"/>
                      <a:endParaRPr lang="ar-SA" sz="1200" dirty="0"/>
                    </a:p>
                  </a:txBody>
                  <a:tcPr/>
                </a:tc>
                <a:tc>
                  <a:txBody>
                    <a:bodyPr/>
                    <a:lstStyle/>
                    <a:p>
                      <a:pPr algn="ctr" rtl="1"/>
                      <a:r>
                        <a:rPr lang="en-US" sz="1200" dirty="0"/>
                        <a:t>65%</a:t>
                      </a:r>
                      <a:endParaRPr lang="ar-SA" sz="1200" dirty="0"/>
                    </a:p>
                  </a:txBody>
                  <a:tcPr/>
                </a:tc>
                <a:tc>
                  <a:txBody>
                    <a:bodyPr/>
                    <a:lstStyle/>
                    <a:p>
                      <a:pPr algn="l" rtl="1"/>
                      <a:r>
                        <a:rPr lang="en-US" sz="1200" b="1" dirty="0"/>
                        <a:t>Water reabsorption %</a:t>
                      </a:r>
                      <a:endParaRPr lang="ar-SA" sz="1200" b="1" dirty="0"/>
                    </a:p>
                  </a:txBody>
                  <a:tcPr>
                    <a:solidFill>
                      <a:schemeClr val="accent3">
                        <a:lumMod val="20000"/>
                        <a:lumOff val="80000"/>
                      </a:schemeClr>
                    </a:solidFill>
                  </a:tcPr>
                </a:tc>
                <a:extLst>
                  <a:ext uri="{0D108BD9-81ED-4DB2-BD59-A6C34878D82A}">
                    <a16:rowId xmlns:a16="http://schemas.microsoft.com/office/drawing/2014/main" val="10005"/>
                  </a:ext>
                </a:extLst>
              </a:tr>
              <a:tr h="560743">
                <a:tc>
                  <a:txBody>
                    <a:bodyPr/>
                    <a:lstStyle/>
                    <a:p>
                      <a:pPr algn="ctr" rtl="1"/>
                      <a:r>
                        <a:rPr lang="en-US" sz="1200" dirty="0"/>
                        <a:t>NaCl</a:t>
                      </a:r>
                      <a:endParaRPr lang="ar-SA" sz="12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t>NaCl</a:t>
                      </a:r>
                    </a:p>
                    <a:p>
                      <a:pPr marL="0" marR="0" indent="0" algn="ctr" defTabSz="914400" rtl="1" eaLnBrk="1" fontAlgn="auto" latinLnBrk="0" hangingPunct="1">
                        <a:lnSpc>
                          <a:spcPct val="100000"/>
                        </a:lnSpc>
                        <a:spcBef>
                          <a:spcPts val="0"/>
                        </a:spcBef>
                        <a:spcAft>
                          <a:spcPts val="0"/>
                        </a:spcAft>
                        <a:buClrTx/>
                        <a:buSzTx/>
                        <a:buFontTx/>
                        <a:buNone/>
                        <a:tabLst/>
                        <a:defRPr/>
                      </a:pPr>
                      <a:r>
                        <a:rPr lang="en-US" sz="1200" baseline="0" dirty="0"/>
                        <a:t> (Active)</a:t>
                      </a:r>
                      <a:endParaRPr lang="ar-SA" sz="1200" dirty="0"/>
                    </a:p>
                    <a:p>
                      <a:pPr algn="ctr" rtl="1"/>
                      <a:endParaRPr lang="ar-SA" sz="12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t>NaCl</a:t>
                      </a:r>
                    </a:p>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t>(passive)</a:t>
                      </a:r>
                      <a:endParaRPr lang="ar-SA" sz="1200" dirty="0"/>
                    </a:p>
                    <a:p>
                      <a:pPr algn="ctr" rtl="1"/>
                      <a:endParaRPr lang="ar-SA" sz="12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t>Water</a:t>
                      </a:r>
                      <a:r>
                        <a:rPr lang="en-US" sz="1200" baseline="0" dirty="0"/>
                        <a:t> (osmosis)</a:t>
                      </a:r>
                      <a:endParaRPr lang="ar-SA" sz="1200" dirty="0"/>
                    </a:p>
                    <a:p>
                      <a:pPr algn="ctr" rtl="1"/>
                      <a:endParaRPr lang="ar-SA" sz="1200" dirty="0"/>
                    </a:p>
                  </a:txBody>
                  <a:tcPr/>
                </a:tc>
                <a:tc>
                  <a:txBody>
                    <a:bodyPr/>
                    <a:lstStyle/>
                    <a:p>
                      <a:pPr algn="ctr" rtl="1"/>
                      <a:r>
                        <a:rPr lang="en-US" sz="1200" dirty="0"/>
                        <a:t> H</a:t>
                      </a:r>
                      <a:r>
                        <a:rPr lang="en-US" sz="1200" baseline="-25000" dirty="0"/>
                        <a:t>2</a:t>
                      </a:r>
                      <a:r>
                        <a:rPr lang="en-US" sz="1200" dirty="0"/>
                        <a:t>O &amp;NaCl</a:t>
                      </a:r>
                      <a:r>
                        <a:rPr lang="en-US" sz="1200" baseline="0" dirty="0"/>
                        <a:t> </a:t>
                      </a:r>
                      <a:endParaRPr lang="ar-SA" sz="1200" dirty="0"/>
                    </a:p>
                  </a:txBody>
                  <a:tcPr/>
                </a:tc>
                <a:tc>
                  <a:txBody>
                    <a:bodyPr/>
                    <a:lstStyle/>
                    <a:p>
                      <a:pPr algn="l" rtl="1"/>
                      <a:r>
                        <a:rPr lang="en-US" sz="1200" b="1" dirty="0"/>
                        <a:t>Reabsorption</a:t>
                      </a:r>
                      <a:endParaRPr lang="ar-SA" sz="1200" b="1" dirty="0"/>
                    </a:p>
                  </a:txBody>
                  <a:tcPr>
                    <a:solidFill>
                      <a:schemeClr val="accent3">
                        <a:lumMod val="20000"/>
                        <a:lumOff val="80000"/>
                      </a:schemeClr>
                    </a:solidFill>
                  </a:tcPr>
                </a:tc>
                <a:extLst>
                  <a:ext uri="{0D108BD9-81ED-4DB2-BD59-A6C34878D82A}">
                    <a16:rowId xmlns:a16="http://schemas.microsoft.com/office/drawing/2014/main" val="10006"/>
                  </a:ext>
                </a:extLst>
              </a:tr>
              <a:tr h="558067">
                <a:tc>
                  <a:txBody>
                    <a:bodyPr/>
                    <a:lstStyle/>
                    <a:p>
                      <a:pPr algn="ctr" rtl="1"/>
                      <a:r>
                        <a:rPr lang="en-US" sz="1200" dirty="0"/>
                        <a:t>Hyposmotic</a:t>
                      </a:r>
                      <a:endParaRPr lang="ar-SA" sz="1200" dirty="0"/>
                    </a:p>
                  </a:txBody>
                  <a:tcPr/>
                </a:tc>
                <a:tc gridSpan="2">
                  <a:txBody>
                    <a:bodyPr/>
                    <a:lstStyle/>
                    <a:p>
                      <a:pPr algn="ctr" rtl="1"/>
                      <a:r>
                        <a:rPr lang="en-US" sz="1200" dirty="0"/>
                        <a:t> Hyposmotic</a:t>
                      </a:r>
                      <a:endParaRPr lang="ar-SA" sz="1200" dirty="0"/>
                    </a:p>
                  </a:txBody>
                  <a:tcPr/>
                </a:tc>
                <a:tc hMerge="1">
                  <a:txBody>
                    <a:bodyPr/>
                    <a:lstStyle/>
                    <a:p>
                      <a:pP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t>Hyperosmotic</a:t>
                      </a:r>
                      <a:r>
                        <a:rPr lang="en-US" sz="1200" baseline="0" dirty="0"/>
                        <a:t> </a:t>
                      </a:r>
                      <a:endParaRPr lang="ar-SA" sz="1200" dirty="0"/>
                    </a:p>
                    <a:p>
                      <a:pPr algn="ctr" rtl="1"/>
                      <a:endParaRPr lang="ar-SA" sz="1200" dirty="0"/>
                    </a:p>
                  </a:txBody>
                  <a:tcPr/>
                </a:tc>
                <a:tc>
                  <a:txBody>
                    <a:bodyPr/>
                    <a:lstStyle/>
                    <a:p>
                      <a:pPr algn="ctr" rtl="1"/>
                      <a:r>
                        <a:rPr lang="en-US" sz="1200" dirty="0"/>
                        <a:t>Isosmotic (300</a:t>
                      </a:r>
                      <a:r>
                        <a:rPr lang="en-US" sz="1200" baseline="0" dirty="0"/>
                        <a:t> </a:t>
                      </a:r>
                      <a:r>
                        <a:rPr lang="en-US" sz="1200" baseline="0" dirty="0" err="1"/>
                        <a:t>mOsm</a:t>
                      </a:r>
                      <a:r>
                        <a:rPr lang="en-US" sz="1200" baseline="0" dirty="0"/>
                        <a:t>/L)</a:t>
                      </a:r>
                      <a:r>
                        <a:rPr lang="en-US" sz="1200" dirty="0"/>
                        <a:t> </a:t>
                      </a:r>
                      <a:endParaRPr lang="ar-SA" sz="1200" dirty="0"/>
                    </a:p>
                  </a:txBody>
                  <a:tcPr/>
                </a:tc>
                <a:tc>
                  <a:txBody>
                    <a:bodyPr/>
                    <a:lstStyle/>
                    <a:p>
                      <a:pPr algn="l" rtl="1"/>
                      <a:r>
                        <a:rPr lang="en-US" sz="1200" b="1" dirty="0"/>
                        <a:t>Osmolarity</a:t>
                      </a:r>
                      <a:r>
                        <a:rPr lang="en-US" sz="1200" b="1" baseline="0" dirty="0"/>
                        <a:t> </a:t>
                      </a:r>
                      <a:endParaRPr lang="ar-SA" sz="1200" b="1" dirty="0"/>
                    </a:p>
                  </a:txBody>
                  <a:tcPr>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1825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Concentrated Urine</a:t>
            </a:r>
          </a:p>
        </p:txBody>
      </p:sp>
      <p:sp>
        <p:nvSpPr>
          <p:cNvPr id="3" name="Slide Number Placeholder 2"/>
          <p:cNvSpPr>
            <a:spLocks noGrp="1"/>
          </p:cNvSpPr>
          <p:nvPr>
            <p:ph type="sldNum" sz="quarter" idx="12"/>
          </p:nvPr>
        </p:nvSpPr>
        <p:spPr/>
        <p:txBody>
          <a:bodyPr/>
          <a:lstStyle/>
          <a:p>
            <a:fld id="{4929A69E-7D8F-4515-9605-0315ABD4F316}" type="slidenum">
              <a:rPr lang="en-US" smtClean="0"/>
              <a:pPr/>
              <a:t>8</a:t>
            </a:fld>
            <a:endParaRPr lang="en-US" dirty="0"/>
          </a:p>
        </p:txBody>
      </p:sp>
      <p:pic>
        <p:nvPicPr>
          <p:cNvPr id="6" name="صورة 2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758" y="603250"/>
            <a:ext cx="457162" cy="457162"/>
          </a:xfrm>
          <a:prstGeom prst="rect">
            <a:avLst/>
          </a:prstGeom>
        </p:spPr>
      </p:pic>
      <p:graphicFrame>
        <p:nvGraphicFramePr>
          <p:cNvPr id="7" name="رسم تخطيطي 6"/>
          <p:cNvGraphicFramePr/>
          <p:nvPr>
            <p:extLst>
              <p:ext uri="{D42A27DB-BD31-4B8C-83A1-F6EECF244321}">
                <p14:modId xmlns:p14="http://schemas.microsoft.com/office/powerpoint/2010/main" val="932844107"/>
              </p:ext>
            </p:extLst>
          </p:nvPr>
        </p:nvGraphicFramePr>
        <p:xfrm>
          <a:off x="609459" y="1894480"/>
          <a:ext cx="10969943" cy="2808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مربع نص 7"/>
          <p:cNvSpPr txBox="1"/>
          <p:nvPr/>
        </p:nvSpPr>
        <p:spPr>
          <a:xfrm>
            <a:off x="624408" y="1265124"/>
            <a:ext cx="5040560" cy="400110"/>
          </a:xfrm>
          <a:prstGeom prst="rect">
            <a:avLst/>
          </a:prstGeom>
          <a:noFill/>
        </p:spPr>
        <p:txBody>
          <a:bodyPr wrap="square" rtlCol="1">
            <a:spAutoFit/>
          </a:bodyPr>
          <a:lstStyle/>
          <a:p>
            <a:r>
              <a:rPr lang="en-IE" altLang="en-US" b="1" dirty="0">
                <a:latin typeface="Gill Sans MT" panose="020B0502020104020203" pitchFamily="34" charset="0"/>
              </a:rPr>
              <a:t>Concentration of urine </a:t>
            </a:r>
            <a:r>
              <a:rPr lang="en-IE" altLang="en-US" sz="1600" i="1" dirty="0">
                <a:solidFill>
                  <a:srgbClr val="FF0000"/>
                </a:solidFill>
                <a:latin typeface="Gill Sans MT" panose="020B0502020104020203" pitchFamily="34" charset="0"/>
              </a:rPr>
              <a:t>(ADH dependent)</a:t>
            </a:r>
            <a:r>
              <a:rPr lang="en-IE" altLang="en-US" sz="1600" b="1" dirty="0">
                <a:solidFill>
                  <a:srgbClr val="002060"/>
                </a:solidFill>
                <a:latin typeface="Gill Sans MT" panose="020B0502020104020203" pitchFamily="34" charset="0"/>
              </a:rPr>
              <a:t>:</a:t>
            </a:r>
            <a:r>
              <a:rPr lang="en-IE" altLang="en-US" sz="1600" b="1" dirty="0">
                <a:solidFill>
                  <a:srgbClr val="FF0000"/>
                </a:solidFill>
                <a:latin typeface="Gill Sans MT" panose="020B0502020104020203" pitchFamily="34" charset="0"/>
              </a:rPr>
              <a:t> </a:t>
            </a:r>
            <a:r>
              <a:rPr lang="ar-SA" altLang="en-US" sz="1600" b="1" dirty="0">
                <a:solidFill>
                  <a:srgbClr val="FF0000"/>
                </a:solidFill>
                <a:latin typeface="Gill Sans MT" panose="020B0502020104020203" pitchFamily="34" charset="0"/>
              </a:rPr>
              <a:t> </a:t>
            </a:r>
            <a:endParaRPr lang="ar-SA" b="1" dirty="0">
              <a:solidFill>
                <a:srgbClr val="FF0000"/>
              </a:solidFill>
              <a:latin typeface="Gill Sans MT" panose="020B0502020104020203" pitchFamily="34" charset="0"/>
            </a:endParaRPr>
          </a:p>
        </p:txBody>
      </p:sp>
      <p:sp>
        <p:nvSpPr>
          <p:cNvPr id="9" name="مربع نص 9"/>
          <p:cNvSpPr txBox="1"/>
          <p:nvPr/>
        </p:nvSpPr>
        <p:spPr>
          <a:xfrm>
            <a:off x="807554" y="5227892"/>
            <a:ext cx="4447129" cy="996017"/>
          </a:xfrm>
          <a:prstGeom prst="roundRect">
            <a:avLst/>
          </a:prstGeom>
          <a:noFill/>
          <a:ln>
            <a:solidFill>
              <a:schemeClr val="bg1">
                <a:lumMod val="75000"/>
              </a:schemeClr>
            </a:solidFill>
            <a:prstDash val="dash"/>
          </a:ln>
        </p:spPr>
        <p:txBody>
          <a:bodyPr wrap="square" rtlCol="0">
            <a:spAutoFit/>
          </a:bodyPr>
          <a:lstStyle/>
          <a:p>
            <a:pPr marL="171450" lvl="0" indent="-171450">
              <a:buFont typeface="Arial" pitchFamily="34" charset="0"/>
              <a:buChar char="•"/>
            </a:pPr>
            <a:r>
              <a:rPr lang="en-US" sz="1050" dirty="0">
                <a:solidFill>
                  <a:srgbClr val="FF0000"/>
                </a:solidFill>
                <a:latin typeface="+mj-lt"/>
              </a:rPr>
              <a:t>Late CD </a:t>
            </a:r>
            <a:r>
              <a:rPr lang="en-US" sz="1050" dirty="0">
                <a:solidFill>
                  <a:schemeClr val="bg1">
                    <a:lumMod val="50000"/>
                  </a:schemeClr>
                </a:solidFill>
                <a:latin typeface="+mj-lt"/>
              </a:rPr>
              <a:t>is the site where urea will be absorbed</a:t>
            </a:r>
            <a:r>
              <a:rPr lang="en-US" sz="1050" dirty="0">
                <a:solidFill>
                  <a:srgbClr val="535353"/>
                </a:solidFill>
                <a:latin typeface="+mj-lt"/>
              </a:rPr>
              <a:t>. </a:t>
            </a:r>
          </a:p>
          <a:p>
            <a:pPr marL="171450" lvl="0" indent="-171450">
              <a:buFont typeface="Arial" pitchFamily="34" charset="0"/>
              <a:buChar char="•"/>
            </a:pPr>
            <a:r>
              <a:rPr lang="en-US" sz="1050" dirty="0">
                <a:solidFill>
                  <a:schemeClr val="bg1">
                    <a:lumMod val="50000"/>
                  </a:schemeClr>
                </a:solidFill>
              </a:rPr>
              <a:t>in step 5, ADH will start to work and absorb water so the conc. of urine will increase</a:t>
            </a:r>
            <a:endParaRPr lang="en-US" sz="1050" dirty="0">
              <a:solidFill>
                <a:schemeClr val="bg1">
                  <a:lumMod val="50000"/>
                </a:schemeClr>
              </a:solidFill>
              <a:latin typeface="+mj-lt"/>
            </a:endParaRPr>
          </a:p>
          <a:p>
            <a:pPr marL="171450" indent="-171450">
              <a:buFont typeface="Arial" pitchFamily="34" charset="0"/>
              <a:buChar char="•"/>
            </a:pPr>
            <a:r>
              <a:rPr lang="en-US" sz="1050" dirty="0">
                <a:solidFill>
                  <a:prstClr val="white">
                    <a:lumMod val="50000"/>
                  </a:prstClr>
                </a:solidFill>
                <a:latin typeface="+mj-lt"/>
              </a:rPr>
              <a:t>The osmolarity in </a:t>
            </a:r>
            <a:r>
              <a:rPr lang="en-US" sz="1050" dirty="0" err="1">
                <a:solidFill>
                  <a:prstClr val="white">
                    <a:lumMod val="50000"/>
                  </a:prstClr>
                </a:solidFill>
                <a:latin typeface="+mj-lt"/>
              </a:rPr>
              <a:t>interstituim</a:t>
            </a:r>
            <a:r>
              <a:rPr lang="en-US" sz="1050" dirty="0">
                <a:solidFill>
                  <a:prstClr val="white">
                    <a:lumMod val="50000"/>
                  </a:prstClr>
                </a:solidFill>
                <a:latin typeface="+mj-lt"/>
              </a:rPr>
              <a:t> is high because the change of the osmolarity of the whole body due to ADH</a:t>
            </a:r>
            <a:r>
              <a:rPr lang="ar-SA" sz="1050" dirty="0">
                <a:solidFill>
                  <a:prstClr val="white">
                    <a:lumMod val="50000"/>
                  </a:prstClr>
                </a:solidFill>
                <a:latin typeface="+mj-lt"/>
              </a:rPr>
              <a:t> </a:t>
            </a:r>
            <a:endParaRPr lang="en-US" sz="1050" dirty="0">
              <a:solidFill>
                <a:prstClr val="white">
                  <a:lumMod val="50000"/>
                </a:prstClr>
              </a:solidFill>
              <a:latin typeface="+mj-lt"/>
            </a:endParaRPr>
          </a:p>
        </p:txBody>
      </p:sp>
      <p:sp>
        <p:nvSpPr>
          <p:cNvPr id="10" name="مربع نص 25"/>
          <p:cNvSpPr txBox="1"/>
          <p:nvPr/>
        </p:nvSpPr>
        <p:spPr>
          <a:xfrm>
            <a:off x="6059964" y="4727499"/>
            <a:ext cx="1114003" cy="523220"/>
          </a:xfrm>
          <a:prstGeom prst="rect">
            <a:avLst/>
          </a:prstGeom>
          <a:noFill/>
          <a:ln>
            <a:solidFill>
              <a:schemeClr val="accent6">
                <a:lumMod val="40000"/>
                <a:lumOff val="60000"/>
              </a:schemeClr>
            </a:solidFill>
            <a:prstDash val="dash"/>
          </a:ln>
        </p:spPr>
        <p:txBody>
          <a:bodyPr wrap="square" rtlCol="1">
            <a:spAutoFit/>
          </a:bodyPr>
          <a:lstStyle/>
          <a:p>
            <a:r>
              <a:rPr lang="en-US" sz="1400" dirty="0" err="1">
                <a:solidFill>
                  <a:prstClr val="black"/>
                </a:solidFill>
                <a:latin typeface="Gill Sans MT" panose="020B0502020104020203" pitchFamily="34" charset="0"/>
              </a:rPr>
              <a:t>NaCl</a:t>
            </a:r>
            <a:r>
              <a:rPr lang="en-US" sz="1400" dirty="0">
                <a:solidFill>
                  <a:prstClr val="black"/>
                </a:solidFill>
                <a:latin typeface="Gill Sans MT" panose="020B0502020104020203" pitchFamily="34" charset="0"/>
              </a:rPr>
              <a:t> = </a:t>
            </a:r>
            <a:r>
              <a:rPr lang="en-US" sz="1400" dirty="0">
                <a:solidFill>
                  <a:srgbClr val="FF0000"/>
                </a:solidFill>
                <a:latin typeface="Gill Sans MT" panose="020B0502020104020203" pitchFamily="34" charset="0"/>
              </a:rPr>
              <a:t>600</a:t>
            </a:r>
          </a:p>
          <a:p>
            <a:r>
              <a:rPr lang="en-IE" altLang="en-US" sz="1400" dirty="0">
                <a:solidFill>
                  <a:prstClr val="black"/>
                </a:solidFill>
                <a:latin typeface="Gill Sans MT" panose="020B0502020104020203" pitchFamily="34" charset="0"/>
              </a:rPr>
              <a:t>Urea = </a:t>
            </a:r>
            <a:r>
              <a:rPr lang="en-IE" altLang="en-US" sz="1400" dirty="0">
                <a:solidFill>
                  <a:srgbClr val="FF0000"/>
                </a:solidFill>
                <a:latin typeface="Gill Sans MT" panose="020B0502020104020203" pitchFamily="34" charset="0"/>
              </a:rPr>
              <a:t>600</a:t>
            </a:r>
            <a:endParaRPr lang="ar-SA" sz="1400" dirty="0">
              <a:solidFill>
                <a:srgbClr val="FF0000"/>
              </a:solidFill>
              <a:latin typeface="Gill Sans MT" panose="020B0502020104020203" pitchFamily="34" charset="0"/>
            </a:endParaRPr>
          </a:p>
        </p:txBody>
      </p:sp>
      <p:cxnSp>
        <p:nvCxnSpPr>
          <p:cNvPr id="11" name="رابط منحني 34"/>
          <p:cNvCxnSpPr/>
          <p:nvPr/>
        </p:nvCxnSpPr>
        <p:spPr>
          <a:xfrm rot="10800000">
            <a:off x="5607724" y="4585687"/>
            <a:ext cx="452240" cy="403422"/>
          </a:xfrm>
          <a:prstGeom prst="curvedConnector3">
            <a:avLst/>
          </a:prstGeom>
          <a:ln>
            <a:solidFill>
              <a:schemeClr val="accent6">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3" name="مستطيل 1"/>
          <p:cNvSpPr/>
          <p:nvPr/>
        </p:nvSpPr>
        <p:spPr>
          <a:xfrm>
            <a:off x="5710430" y="5892946"/>
            <a:ext cx="6886824" cy="276999"/>
          </a:xfrm>
          <a:prstGeom prst="rect">
            <a:avLst/>
          </a:prstGeom>
        </p:spPr>
        <p:txBody>
          <a:bodyPr wrap="square">
            <a:spAutoFit/>
          </a:bodyPr>
          <a:lstStyle/>
          <a:p>
            <a:pPr rtl="1"/>
            <a:r>
              <a:rPr lang="en-IE" altLang="en-US" sz="1200" dirty="0">
                <a:latin typeface="Gill Sans MT" panose="020B0502020104020203" pitchFamily="34" charset="0"/>
              </a:rPr>
              <a:t>Most of water reabsorbed in presence of ADH is in the </a:t>
            </a:r>
            <a:r>
              <a:rPr lang="en-IE" altLang="en-US" sz="1200" i="1" dirty="0">
                <a:solidFill>
                  <a:srgbClr val="FF0000"/>
                </a:solidFill>
                <a:latin typeface="Gill Sans MT" panose="020B0502020104020203" pitchFamily="34" charset="0"/>
              </a:rPr>
              <a:t>cortical collecting duct.</a:t>
            </a:r>
            <a:endParaRPr lang="en-IE" altLang="en-US" sz="1200" dirty="0">
              <a:latin typeface="Gill Sans MT" panose="020B0502020104020203" pitchFamily="34" charset="0"/>
            </a:endParaRPr>
          </a:p>
        </p:txBody>
      </p:sp>
      <p:sp>
        <p:nvSpPr>
          <p:cNvPr id="14" name="مستطيل 8"/>
          <p:cNvSpPr/>
          <p:nvPr/>
        </p:nvSpPr>
        <p:spPr>
          <a:xfrm>
            <a:off x="4947873" y="1343808"/>
            <a:ext cx="3167983" cy="276999"/>
          </a:xfrm>
          <a:prstGeom prst="rect">
            <a:avLst/>
          </a:prstGeom>
        </p:spPr>
        <p:txBody>
          <a:bodyPr wrap="none">
            <a:spAutoFit/>
          </a:bodyPr>
          <a:lstStyle/>
          <a:p>
            <a:pPr algn="ctr"/>
            <a:r>
              <a:rPr lang="en-US" sz="1200" dirty="0">
                <a:latin typeface="Gill Sans MT" pitchFamily="34" charset="0"/>
              </a:rPr>
              <a:t>“The first 4 steps are the same of diluted urine”</a:t>
            </a:r>
          </a:p>
        </p:txBody>
      </p:sp>
      <p:sp>
        <p:nvSpPr>
          <p:cNvPr id="16" name="مستطيل 12"/>
          <p:cNvSpPr/>
          <p:nvPr/>
        </p:nvSpPr>
        <p:spPr>
          <a:xfrm>
            <a:off x="5618612" y="5554392"/>
            <a:ext cx="8334672" cy="276999"/>
          </a:xfrm>
          <a:prstGeom prst="rect">
            <a:avLst/>
          </a:prstGeom>
        </p:spPr>
        <p:txBody>
          <a:bodyPr wrap="square">
            <a:spAutoFit/>
          </a:bodyPr>
          <a:lstStyle/>
          <a:p>
            <a:r>
              <a:rPr lang="en-IE" altLang="en-US" sz="1200" dirty="0">
                <a:latin typeface="Gill Sans MT" pitchFamily="34" charset="0"/>
              </a:rPr>
              <a:t>When ADH levels high urea levels in medullary collecting duct and interstitium </a:t>
            </a:r>
            <a:r>
              <a:rPr lang="en-IE" altLang="en-US" sz="1200" i="1" dirty="0">
                <a:solidFill>
                  <a:srgbClr val="FF0000"/>
                </a:solidFill>
                <a:latin typeface="Gill Sans MT" pitchFamily="34" charset="0"/>
              </a:rPr>
              <a:t>equilibrate.</a:t>
            </a:r>
          </a:p>
        </p:txBody>
      </p:sp>
      <p:sp>
        <p:nvSpPr>
          <p:cNvPr id="17" name="Pentagon 14"/>
          <p:cNvSpPr/>
          <p:nvPr/>
        </p:nvSpPr>
        <p:spPr>
          <a:xfrm>
            <a:off x="5456340" y="5627308"/>
            <a:ext cx="144016" cy="144016"/>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8" name="Pentagon 14"/>
          <p:cNvSpPr/>
          <p:nvPr/>
        </p:nvSpPr>
        <p:spPr>
          <a:xfrm>
            <a:off x="5456340" y="5990215"/>
            <a:ext cx="144016" cy="144016"/>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9" name="مستطيل 12"/>
          <p:cNvSpPr/>
          <p:nvPr/>
        </p:nvSpPr>
        <p:spPr>
          <a:xfrm>
            <a:off x="5374332" y="5301208"/>
            <a:ext cx="8334672" cy="276999"/>
          </a:xfrm>
          <a:prstGeom prst="rect">
            <a:avLst/>
          </a:prstGeom>
        </p:spPr>
        <p:txBody>
          <a:bodyPr wrap="square">
            <a:spAutoFit/>
          </a:bodyPr>
          <a:lstStyle/>
          <a:p>
            <a:r>
              <a:rPr lang="en-IE" altLang="en-US" sz="1200">
                <a:latin typeface="Gill Sans MT" pitchFamily="34" charset="0"/>
              </a:rPr>
              <a:t>How do the kidneys excrete concentrated urine?</a:t>
            </a:r>
            <a:endParaRPr lang="en-IE" altLang="en-US" sz="1200" i="1" dirty="0">
              <a:solidFill>
                <a:srgbClr val="FF0000"/>
              </a:solidFill>
              <a:latin typeface="Gill Sans MT" pitchFamily="34" charset="0"/>
            </a:endParaRPr>
          </a:p>
        </p:txBody>
      </p:sp>
      <p:sp>
        <p:nvSpPr>
          <p:cNvPr id="4" name="Rectangle 3"/>
          <p:cNvSpPr/>
          <p:nvPr/>
        </p:nvSpPr>
        <p:spPr>
          <a:xfrm>
            <a:off x="624408" y="1605403"/>
            <a:ext cx="6092825" cy="338554"/>
          </a:xfrm>
          <a:prstGeom prst="rect">
            <a:avLst/>
          </a:prstGeom>
        </p:spPr>
        <p:txBody>
          <a:bodyPr>
            <a:spAutoFit/>
          </a:bodyPr>
          <a:lstStyle/>
          <a:p>
            <a:r>
              <a:rPr lang="en-IE" altLang="en-US" sz="1600" dirty="0">
                <a:ea typeface="ＭＳ Ｐゴシック" charset="-128"/>
              </a:rPr>
              <a:t>(Reabsorbed </a:t>
            </a:r>
            <a:r>
              <a:rPr lang="en-IE" altLang="en-US" sz="1600" dirty="0" err="1">
                <a:ea typeface="ＭＳ Ｐゴシック" charset="-128"/>
              </a:rPr>
              <a:t>NaCl</a:t>
            </a:r>
            <a:r>
              <a:rPr lang="en-IE" altLang="en-US" sz="1600" dirty="0">
                <a:ea typeface="ＭＳ Ｐゴシック" charset="-128"/>
              </a:rPr>
              <a:t> in loop of Henle </a:t>
            </a:r>
            <a:r>
              <a:rPr lang="en-IE" altLang="en-US" sz="1600" dirty="0">
                <a:ea typeface="ＭＳ Ｐゴシック" charset="-128"/>
                <a:sym typeface="Symbol" charset="2"/>
              </a:rPr>
              <a:t></a:t>
            </a:r>
            <a:r>
              <a:rPr lang="en-IE" altLang="en-US" sz="1600" dirty="0">
                <a:ea typeface="ＭＳ Ｐゴシック" charset="-128"/>
              </a:rPr>
              <a:t> </a:t>
            </a:r>
            <a:r>
              <a:rPr lang="en-IE" altLang="en-US" sz="1600" dirty="0">
                <a:ea typeface="ＭＳ Ｐゴシック" charset="-128"/>
                <a:sym typeface="Symbol" charset="2"/>
              </a:rPr>
              <a:t></a:t>
            </a:r>
            <a:r>
              <a:rPr lang="en-IE" altLang="en-US" sz="1600" dirty="0">
                <a:ea typeface="ＭＳ Ｐゴシック" charset="-128"/>
              </a:rPr>
              <a:t> osmolality of </a:t>
            </a:r>
            <a:r>
              <a:rPr lang="en-IE" altLang="en-US" sz="1600" dirty="0" err="1">
                <a:ea typeface="ＭＳ Ｐゴシック" charset="-128"/>
              </a:rPr>
              <a:t>interstitium</a:t>
            </a:r>
            <a:r>
              <a:rPr lang="en-IE" altLang="en-US" sz="1600" dirty="0">
                <a:ea typeface="ＭＳ Ｐゴシック" charset="-128"/>
              </a:rPr>
              <a:t>)</a:t>
            </a:r>
          </a:p>
        </p:txBody>
      </p:sp>
    </p:spTree>
    <p:extLst>
      <p:ext uri="{BB962C8B-B14F-4D97-AF65-F5344CB8AC3E}">
        <p14:creationId xmlns:p14="http://schemas.microsoft.com/office/powerpoint/2010/main" val="56566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pPr/>
              <a:t>9</a:t>
            </a:fld>
            <a:endParaRPr lang="en-US" dirty="0"/>
          </a:p>
        </p:txBody>
      </p:sp>
      <p:pic>
        <p:nvPicPr>
          <p:cNvPr id="5"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l="8621" t="1591" b="55714"/>
          <a:stretch>
            <a:fillRect/>
          </a:stretch>
        </p:blipFill>
        <p:spPr bwMode="auto">
          <a:xfrm>
            <a:off x="6094412" y="980728"/>
            <a:ext cx="484569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8621" t="1591" b="55714"/>
          <a:stretch>
            <a:fillRect/>
          </a:stretch>
        </p:blipFill>
        <p:spPr bwMode="auto">
          <a:xfrm>
            <a:off x="794168" y="998008"/>
            <a:ext cx="484569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45801" y="99273"/>
            <a:ext cx="7920880" cy="646331"/>
          </a:xfrm>
          <a:prstGeom prst="rect">
            <a:avLst/>
          </a:prstGeom>
          <a:noFill/>
        </p:spPr>
        <p:txBody>
          <a:bodyPr wrap="square" rtlCol="0">
            <a:spAutoFit/>
          </a:bodyPr>
          <a:lstStyle/>
          <a:p>
            <a:pPr algn="ctr"/>
            <a:r>
              <a:rPr lang="en-US" sz="3600" dirty="0"/>
              <a:t>Diluted vs. Concentrated Urine</a:t>
            </a:r>
          </a:p>
        </p:txBody>
      </p:sp>
    </p:spTree>
    <p:extLst>
      <p:ext uri="{BB962C8B-B14F-4D97-AF65-F5344CB8AC3E}">
        <p14:creationId xmlns:p14="http://schemas.microsoft.com/office/powerpoint/2010/main" val="12127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par>
                                <p:cTn id="8" presetID="3" presetClass="entr" presetSubtype="5"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4682</Words>
  <Application>Microsoft Office PowerPoint</Application>
  <PresentationFormat>Custom</PresentationFormat>
  <Paragraphs>305</Paragraphs>
  <Slides>20</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ＭＳ Ｐゴシック</vt:lpstr>
      <vt:lpstr>Arial</vt:lpstr>
      <vt:lpstr>Arial Black</vt:lpstr>
      <vt:lpstr>ArialMT</vt:lpstr>
      <vt:lpstr>Bookman Old Style</vt:lpstr>
      <vt:lpstr>Calibri</vt:lpstr>
      <vt:lpstr>Gill Sans</vt:lpstr>
      <vt:lpstr>Gill Sans Light</vt:lpstr>
      <vt:lpstr>Gill Sans MT</vt:lpstr>
      <vt:lpstr>Symbol</vt:lpstr>
      <vt:lpstr>Wingdings</vt:lpstr>
      <vt:lpstr>Wingdings 3</vt:lpstr>
      <vt:lpstr>Origin</vt:lpstr>
      <vt:lpstr>Urine Concentration and Dilution</vt:lpstr>
      <vt:lpstr>Objectives (Please try to read this lecture from the extra notes’ file and Guyton corners; we have included a few here to help you understand if you already do just skip them)</vt:lpstr>
      <vt:lpstr>Countercurrent system</vt:lpstr>
      <vt:lpstr>Cont.</vt:lpstr>
      <vt:lpstr>PowerPoint Presentation</vt:lpstr>
      <vt:lpstr>Diluted Urine</vt:lpstr>
      <vt:lpstr>Extra - Summary of the Previous Slide</vt:lpstr>
      <vt:lpstr>Concentrated Urine</vt:lpstr>
      <vt:lpstr>PowerPoint Presentation</vt:lpstr>
      <vt:lpstr>Vasa Recta</vt:lpstr>
      <vt:lpstr>Extra</vt:lpstr>
      <vt:lpstr>Factors Affecting Urine Concentrations</vt:lpstr>
      <vt:lpstr>Guyton corner Increased Medullary Blood Flow </vt:lpstr>
      <vt:lpstr>Water Diuresis and Osmotic Diuresis </vt:lpstr>
      <vt:lpstr>Disorders of urinary concentrating ability</vt:lpstr>
      <vt:lpstr>Guyton corner Disorders of Urinary Concentrating Ability Impairment </vt:lpstr>
      <vt:lpstr>Guyton corner Summary of Urine Concentrating Mechanism and Changes in Osmolarity in Different Segments of the Tubules </vt:lpstr>
      <vt:lpstr>Guyton corner Summary of Urine Concentrating Mechanism and Changes in Osmolarity in Different Segments of the Tubules cont.</vt:lpstr>
      <vt:lpstr>Summary of Urine Concentrating Mechanism and Changes in Osmolarity in Different Segments of the Tubules cont.</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743</cp:revision>
  <dcterms:created xsi:type="dcterms:W3CDTF">2016-09-07T16:15:34Z</dcterms:created>
  <dcterms:modified xsi:type="dcterms:W3CDTF">2017-05-18T10:44:39Z</dcterms:modified>
</cp:coreProperties>
</file>