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0"/>
  </p:notesMasterIdLst>
  <p:sldIdLst>
    <p:sldId id="435" r:id="rId2"/>
    <p:sldId id="388" r:id="rId3"/>
    <p:sldId id="417" r:id="rId4"/>
    <p:sldId id="418" r:id="rId5"/>
    <p:sldId id="434" r:id="rId6"/>
    <p:sldId id="419" r:id="rId7"/>
    <p:sldId id="421" r:id="rId8"/>
    <p:sldId id="420" r:id="rId9"/>
    <p:sldId id="422" r:id="rId10"/>
    <p:sldId id="423" r:id="rId11"/>
    <p:sldId id="424" r:id="rId12"/>
    <p:sldId id="425" r:id="rId13"/>
    <p:sldId id="427" r:id="rId14"/>
    <p:sldId id="431" r:id="rId15"/>
    <p:sldId id="432" r:id="rId16"/>
    <p:sldId id="433" r:id="rId17"/>
    <p:sldId id="437" r:id="rId18"/>
    <p:sldId id="439" r:id="rId19"/>
    <p:sldId id="440" r:id="rId20"/>
    <p:sldId id="441" r:id="rId21"/>
    <p:sldId id="442" r:id="rId22"/>
    <p:sldId id="447" r:id="rId23"/>
    <p:sldId id="443" r:id="rId24"/>
    <p:sldId id="444" r:id="rId25"/>
    <p:sldId id="445" r:id="rId26"/>
    <p:sldId id="446" r:id="rId27"/>
    <p:sldId id="448" r:id="rId28"/>
    <p:sldId id="449" r:id="rId29"/>
    <p:sldId id="450" r:id="rId30"/>
    <p:sldId id="451" r:id="rId31"/>
    <p:sldId id="453" r:id="rId32"/>
    <p:sldId id="454" r:id="rId33"/>
    <p:sldId id="455" r:id="rId34"/>
    <p:sldId id="457" r:id="rId35"/>
    <p:sldId id="458" r:id="rId36"/>
    <p:sldId id="459" r:id="rId37"/>
    <p:sldId id="460" r:id="rId38"/>
    <p:sldId id="461" r:id="rId39"/>
    <p:sldId id="462" r:id="rId40"/>
    <p:sldId id="463" r:id="rId41"/>
    <p:sldId id="464" r:id="rId42"/>
    <p:sldId id="468" r:id="rId43"/>
    <p:sldId id="470" r:id="rId44"/>
    <p:sldId id="472" r:id="rId45"/>
    <p:sldId id="473" r:id="rId46"/>
    <p:sldId id="474" r:id="rId47"/>
    <p:sldId id="476" r:id="rId48"/>
    <p:sldId id="477" r:id="rId49"/>
    <p:sldId id="478" r:id="rId50"/>
    <p:sldId id="479" r:id="rId51"/>
    <p:sldId id="480" r:id="rId52"/>
    <p:sldId id="481" r:id="rId53"/>
    <p:sldId id="482" r:id="rId54"/>
    <p:sldId id="483" r:id="rId55"/>
    <p:sldId id="502" r:id="rId56"/>
    <p:sldId id="484" r:id="rId57"/>
    <p:sldId id="485" r:id="rId58"/>
    <p:sldId id="486" r:id="rId59"/>
    <p:sldId id="487" r:id="rId60"/>
    <p:sldId id="488" r:id="rId61"/>
    <p:sldId id="489" r:id="rId62"/>
    <p:sldId id="490" r:id="rId63"/>
    <p:sldId id="491" r:id="rId64"/>
    <p:sldId id="492" r:id="rId65"/>
    <p:sldId id="493" r:id="rId66"/>
    <p:sldId id="494" r:id="rId67"/>
    <p:sldId id="496" r:id="rId68"/>
    <p:sldId id="436" r:id="rId6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almutlaq" initials="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DD1"/>
    <a:srgbClr val="A954AB"/>
    <a:srgbClr val="D8B3DC"/>
    <a:srgbClr val="CCFFFF"/>
    <a:srgbClr val="933B95"/>
    <a:srgbClr val="993300"/>
    <a:srgbClr val="990000"/>
    <a:srgbClr val="D6EAF6"/>
    <a:srgbClr val="CC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5" autoAdjust="0"/>
    <p:restoredTop sz="82803"/>
  </p:normalViewPr>
  <p:slideViewPr>
    <p:cSldViewPr>
      <p:cViewPr varScale="1">
        <p:scale>
          <a:sx n="83" d="100"/>
          <a:sy n="83" d="100"/>
        </p:scale>
        <p:origin x="600" y="6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2FB7B-2973-404E-9A17-2BFAA3964133}"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1E00799B-A7ED-448B-B012-9D6EBAB841C1}">
      <dgm:prSet phldrT="[نص]" custT="1"/>
      <dgm:spPr/>
      <dgm:t>
        <a:bodyPr/>
        <a:lstStyle/>
        <a:p>
          <a:pPr rtl="1"/>
          <a:r>
            <a:rPr lang="en-IE" altLang="en-US" sz="1400" dirty="0">
              <a:solidFill>
                <a:schemeClr val="accent2">
                  <a:lumMod val="75000"/>
                </a:schemeClr>
              </a:solidFill>
              <a:latin typeface="Gill Sans MT" pitchFamily="34" charset="0"/>
              <a:cs typeface="Arial" pitchFamily="34" charset="0"/>
            </a:rPr>
            <a:t>Why is control of [H</a:t>
          </a:r>
          <a:r>
            <a:rPr lang="en-IE" altLang="en-US" sz="1400" baseline="30000" dirty="0">
              <a:solidFill>
                <a:schemeClr val="accent2">
                  <a:lumMod val="75000"/>
                </a:schemeClr>
              </a:solidFill>
              <a:latin typeface="Gill Sans MT" pitchFamily="34" charset="0"/>
              <a:cs typeface="Arial" pitchFamily="34" charset="0"/>
            </a:rPr>
            <a:t>+</a:t>
          </a:r>
          <a:r>
            <a:rPr lang="en-IE" altLang="en-US" sz="1400" dirty="0">
              <a:solidFill>
                <a:schemeClr val="accent2">
                  <a:lumMod val="75000"/>
                </a:schemeClr>
              </a:solidFill>
              <a:latin typeface="Gill Sans MT" pitchFamily="34" charset="0"/>
              <a:cs typeface="Arial" pitchFamily="34" charset="0"/>
            </a:rPr>
            <a:t>] so important?</a:t>
          </a:r>
          <a:endParaRPr lang="en-US" sz="1400" dirty="0"/>
        </a:p>
      </dgm:t>
    </dgm:pt>
    <dgm:pt modelId="{1F2ED8E3-C162-4733-B12D-EECA5394F816}" type="parTrans" cxnId="{8722AA01-C6D4-4B67-B4DD-1DC16CD3D6E7}">
      <dgm:prSet/>
      <dgm:spPr/>
      <dgm:t>
        <a:bodyPr/>
        <a:lstStyle/>
        <a:p>
          <a:endParaRPr lang="en-US"/>
        </a:p>
      </dgm:t>
    </dgm:pt>
    <dgm:pt modelId="{E494A978-63F2-4D4E-994F-CDC824659421}" type="sibTrans" cxnId="{8722AA01-C6D4-4B67-B4DD-1DC16CD3D6E7}">
      <dgm:prSet/>
      <dgm:spPr/>
      <dgm:t>
        <a:bodyPr/>
        <a:lstStyle/>
        <a:p>
          <a:endParaRPr lang="en-US"/>
        </a:p>
      </dgm:t>
    </dgm:pt>
    <dgm:pt modelId="{4A87AEF5-058E-45E3-B129-9B70CC65B40A}">
      <dgm:prSet phldrT="[نص]" custT="1"/>
      <dgm:spPr/>
      <dgm:t>
        <a:bodyPr/>
        <a:lstStyle/>
        <a:p>
          <a:endParaRPr lang="en-GB" altLang="en-US" sz="1800" dirty="0">
            <a:solidFill>
              <a:schemeClr val="tx1"/>
            </a:solidFill>
            <a:latin typeface="Gill Sans MT" pitchFamily="34" charset="0"/>
            <a:cs typeface="Arial" pitchFamily="34" charset="0"/>
          </a:endParaRPr>
        </a:p>
        <a:p>
          <a:r>
            <a:rPr lang="en-GB" altLang="en-US" sz="1800" dirty="0">
              <a:solidFill>
                <a:schemeClr val="tx1"/>
              </a:solidFill>
              <a:latin typeface="Gill Sans MT" pitchFamily="34" charset="0"/>
              <a:cs typeface="Arial" pitchFamily="34" charset="0"/>
            </a:rPr>
            <a:t>1- </a:t>
          </a:r>
          <a:r>
            <a:rPr lang="en-IE" altLang="en-US" sz="1800" dirty="0">
              <a:solidFill>
                <a:schemeClr val="tx1"/>
              </a:solidFill>
              <a:latin typeface="Gill Sans MT" pitchFamily="34" charset="0"/>
              <a:cs typeface="Arial" pitchFamily="34" charset="0"/>
            </a:rPr>
            <a:t>Highly reactive chemical species (protons).</a:t>
          </a:r>
        </a:p>
        <a:p>
          <a:pPr rtl="1"/>
          <a:r>
            <a:rPr lang="en-IE" altLang="en-US" sz="1800" dirty="0">
              <a:solidFill>
                <a:schemeClr val="tx1"/>
              </a:solidFill>
              <a:latin typeface="Gill Sans MT" pitchFamily="34" charset="0"/>
              <a:cs typeface="Arial" pitchFamily="34" charset="0"/>
            </a:rPr>
            <a:t>combine easily with negatively charged ions and bases</a:t>
          </a:r>
          <a:endParaRPr lang="en-US" sz="1800" dirty="0"/>
        </a:p>
      </dgm:t>
    </dgm:pt>
    <dgm:pt modelId="{434D0645-3720-4285-90A6-61E8B43CBA88}" type="parTrans" cxnId="{9AC8685F-3602-43D0-90C2-E812C0895892}">
      <dgm:prSet/>
      <dgm:spPr/>
      <dgm:t>
        <a:bodyPr/>
        <a:lstStyle/>
        <a:p>
          <a:endParaRPr lang="en-US"/>
        </a:p>
      </dgm:t>
    </dgm:pt>
    <dgm:pt modelId="{8A429886-26B6-423E-AA45-53A8B793C81C}" type="sibTrans" cxnId="{9AC8685F-3602-43D0-90C2-E812C0895892}">
      <dgm:prSet/>
      <dgm:spPr/>
      <dgm:t>
        <a:bodyPr/>
        <a:lstStyle/>
        <a:p>
          <a:endParaRPr lang="en-US"/>
        </a:p>
      </dgm:t>
    </dgm:pt>
    <dgm:pt modelId="{C34D3A6E-3A33-412B-B225-B32A4A6F4CA1}">
      <dgm:prSet phldrT="[نص]"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endParaRPr lang="en-IE" altLang="en-US" sz="1800" dirty="0">
            <a:solidFill>
              <a:schemeClr val="tx1"/>
            </a:solidFill>
            <a:latin typeface="Gill Sans MT" pitchFamily="34" charset="0"/>
            <a:cs typeface="Arial"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endParaRPr lang="en-IE" altLang="en-US" sz="1800" dirty="0">
            <a:solidFill>
              <a:schemeClr val="tx1"/>
            </a:solidFill>
            <a:latin typeface="Gill Sans MT" pitchFamily="34" charset="0"/>
            <a:cs typeface="Arial"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r>
            <a:rPr lang="en-IE" altLang="en-US" sz="1800" dirty="0">
              <a:solidFill>
                <a:schemeClr val="tx1"/>
              </a:solidFill>
              <a:latin typeface="Gill Sans MT" pitchFamily="34" charset="0"/>
              <a:cs typeface="Arial" pitchFamily="34" charset="0"/>
            </a:rPr>
            <a:t>3- Precise [H</a:t>
          </a:r>
          <a:r>
            <a:rPr lang="en-IE" altLang="en-US" sz="1800" baseline="30000" dirty="0">
              <a:solidFill>
                <a:schemeClr val="tx1"/>
              </a:solidFill>
              <a:latin typeface="Gill Sans MT" pitchFamily="34" charset="0"/>
              <a:cs typeface="Arial" pitchFamily="34" charset="0"/>
            </a:rPr>
            <a:t>+</a:t>
          </a:r>
          <a:r>
            <a:rPr lang="en-IE" altLang="en-US" sz="1800" dirty="0">
              <a:solidFill>
                <a:schemeClr val="tx1"/>
              </a:solidFill>
              <a:latin typeface="Gill Sans MT" pitchFamily="34" charset="0"/>
              <a:cs typeface="Arial" pitchFamily="34" charset="0"/>
            </a:rPr>
            <a:t>] regulation is vital because activity of almost all enzyme systems / proteins (</a:t>
          </a:r>
          <a:r>
            <a:rPr lang="en-IE" altLang="en-US" sz="1800" dirty="0" err="1">
              <a:solidFill>
                <a:schemeClr val="tx1"/>
              </a:solidFill>
              <a:latin typeface="Gill Sans MT" pitchFamily="34" charset="0"/>
              <a:cs typeface="Arial" pitchFamily="34" charset="0"/>
            </a:rPr>
            <a:t>inc.</a:t>
          </a:r>
          <a:r>
            <a:rPr lang="en-IE" altLang="en-US" sz="1800" dirty="0">
              <a:solidFill>
                <a:schemeClr val="tx1"/>
              </a:solidFill>
              <a:latin typeface="Gill Sans MT" pitchFamily="34" charset="0"/>
              <a:cs typeface="Arial" pitchFamily="34" charset="0"/>
            </a:rPr>
            <a:t> ion channels) influenced by pH</a:t>
          </a:r>
          <a:r>
            <a:rPr lang="en-IE" altLang="en-US" sz="1800" b="1" dirty="0">
              <a:solidFill>
                <a:schemeClr val="tx1"/>
              </a:solidFill>
              <a:latin typeface="Gill Sans MT" pitchFamily="34" charset="0"/>
              <a:cs typeface="Arial" pitchFamily="34" charset="0"/>
              <a:sym typeface="Symbol" pitchFamily="18" charset="2"/>
            </a:rPr>
            <a:t> </a:t>
          </a:r>
          <a:endParaRPr lang="en-US" sz="1800" dirty="0"/>
        </a:p>
        <a:p>
          <a:pPr lvl="0" defTabSz="800100">
            <a:lnSpc>
              <a:spcPct val="90000"/>
            </a:lnSpc>
            <a:spcBef>
              <a:spcPct val="0"/>
            </a:spcBef>
            <a:spcAft>
              <a:spcPct val="35000"/>
            </a:spcAft>
          </a:pPr>
          <a:endParaRPr lang="en-US" sz="1800" dirty="0"/>
        </a:p>
      </dgm:t>
    </dgm:pt>
    <dgm:pt modelId="{E1CC7304-3550-4A95-ABD1-3EDF3CA31B0E}" type="parTrans" cxnId="{BAFBCA06-4333-436D-BDA5-A560E7B92148}">
      <dgm:prSet/>
      <dgm:spPr/>
      <dgm:t>
        <a:bodyPr/>
        <a:lstStyle/>
        <a:p>
          <a:endParaRPr lang="en-US"/>
        </a:p>
      </dgm:t>
    </dgm:pt>
    <dgm:pt modelId="{3D9C5CBE-C42C-4219-89BA-8E6F5C6DD8BC}" type="sibTrans" cxnId="{BAFBCA06-4333-436D-BDA5-A560E7B92148}">
      <dgm:prSet/>
      <dgm:spPr/>
      <dgm:t>
        <a:bodyPr/>
        <a:lstStyle/>
        <a:p>
          <a:endParaRPr lang="en-US"/>
        </a:p>
      </dgm:t>
    </dgm:pt>
    <dgm:pt modelId="{005A5DAF-7330-4591-B619-B82CA051F1FC}">
      <dgm:prSet phldrT="[نص]" custT="1"/>
      <dgm:spPr/>
      <dgm:t>
        <a:bodyPr/>
        <a:lstStyle/>
        <a:p>
          <a:pPr rtl="1"/>
          <a:r>
            <a:rPr lang="en-US" sz="1400" dirty="0">
              <a:solidFill>
                <a:schemeClr val="tx1"/>
              </a:solidFill>
            </a:rPr>
            <a:t>2- Most enzymes function optimally at pH ~ 7.4</a:t>
          </a:r>
        </a:p>
        <a:p>
          <a:pPr rtl="1"/>
          <a:r>
            <a:rPr lang="en-US" sz="1400" dirty="0">
              <a:solidFill>
                <a:schemeClr val="tx1"/>
              </a:solidFill>
            </a:rPr>
            <a:t>( except gastric enzymes )</a:t>
          </a:r>
          <a:endParaRPr lang="ar-SA" sz="1400" dirty="0">
            <a:solidFill>
              <a:schemeClr val="tx1"/>
            </a:solidFill>
          </a:endParaRPr>
        </a:p>
        <a:p>
          <a:pPr rtl="1"/>
          <a:r>
            <a:rPr lang="en-US" sz="1400" dirty="0">
              <a:solidFill>
                <a:schemeClr val="tx1"/>
              </a:solidFill>
            </a:rPr>
            <a:t>So</a:t>
          </a:r>
          <a:r>
            <a:rPr lang="en-US" sz="1400" baseline="0" dirty="0">
              <a:solidFill>
                <a:schemeClr val="tx1"/>
              </a:solidFill>
            </a:rPr>
            <a:t> slight deviation in H</a:t>
          </a:r>
          <a:r>
            <a:rPr lang="en-US" sz="1400" baseline="30000" dirty="0">
              <a:solidFill>
                <a:schemeClr val="tx1"/>
              </a:solidFill>
            </a:rPr>
            <a:t>+</a:t>
          </a:r>
          <a:r>
            <a:rPr lang="en-US" sz="1400" baseline="0" dirty="0">
              <a:solidFill>
                <a:schemeClr val="tx1"/>
              </a:solidFill>
            </a:rPr>
            <a:t> have profound effects on enzyme and protein activity and thus the body’s metabolic activity in general.</a:t>
          </a:r>
          <a:endParaRPr lang="en-US" sz="1400" dirty="0">
            <a:solidFill>
              <a:schemeClr val="tx1"/>
            </a:solidFill>
          </a:endParaRPr>
        </a:p>
        <a:p>
          <a:pPr rtl="1"/>
          <a:endParaRPr lang="en-US" sz="1400" dirty="0">
            <a:solidFill>
              <a:schemeClr val="tx1"/>
            </a:solidFill>
          </a:endParaRPr>
        </a:p>
      </dgm:t>
    </dgm:pt>
    <dgm:pt modelId="{B4A158EA-10B0-434B-9A1C-6AD498E38125}" type="parTrans" cxnId="{4B2225B8-DDE9-4BD7-AB89-D666A5C785E0}">
      <dgm:prSet/>
      <dgm:spPr/>
      <dgm:t>
        <a:bodyPr/>
        <a:lstStyle/>
        <a:p>
          <a:endParaRPr lang="en-US"/>
        </a:p>
      </dgm:t>
    </dgm:pt>
    <dgm:pt modelId="{C6A58F61-B74E-4EB7-AC52-6AC476CB4CFE}" type="sibTrans" cxnId="{4B2225B8-DDE9-4BD7-AB89-D666A5C785E0}">
      <dgm:prSet/>
      <dgm:spPr/>
      <dgm:t>
        <a:bodyPr/>
        <a:lstStyle/>
        <a:p>
          <a:endParaRPr lang="en-US"/>
        </a:p>
      </dgm:t>
    </dgm:pt>
    <dgm:pt modelId="{EA8217F6-A2CE-44CD-B047-9DA36B7FE32D}">
      <dgm:prSet phldrT="[نص]" custT="1"/>
      <dgm:spPr/>
      <dgm:t>
        <a:bodyPr/>
        <a:lstStyle/>
        <a:p>
          <a:r>
            <a:rPr lang="en-IE" altLang="en-US" sz="1800" dirty="0">
              <a:solidFill>
                <a:srgbClr val="FF0000"/>
              </a:solidFill>
              <a:latin typeface="Gill Sans MT" pitchFamily="34" charset="0"/>
              <a:cs typeface="Arial" pitchFamily="34" charset="0"/>
            </a:rPr>
            <a:t>4- Acid-base imbalances can cause cardiac arrhythmias </a:t>
          </a:r>
          <a:r>
            <a:rPr lang="en-IE" altLang="en-US" sz="1800" dirty="0">
              <a:solidFill>
                <a:schemeClr val="tx1"/>
              </a:solidFill>
              <a:latin typeface="Gill Sans MT" pitchFamily="34" charset="0"/>
              <a:cs typeface="Arial" pitchFamily="34" charset="0"/>
            </a:rPr>
            <a:t>and abnormal </a:t>
          </a:r>
          <a:r>
            <a:rPr lang="en-IE" altLang="en-US" sz="1800" dirty="0">
              <a:solidFill>
                <a:schemeClr val="tx1"/>
              </a:solidFill>
              <a:latin typeface="Gill Sans MT" pitchFamily="34" charset="0"/>
              <a:cs typeface="Arial" pitchFamily="34" charset="0"/>
              <a:sym typeface="Symbol" pitchFamily="18" charset="2"/>
            </a:rPr>
            <a:t>neuronal excitation</a:t>
          </a:r>
          <a:r>
            <a:rPr lang="ar-SA" altLang="en-US" sz="1800" baseline="0" dirty="0">
              <a:solidFill>
                <a:schemeClr val="tx1"/>
              </a:solidFill>
              <a:latin typeface="Gill Sans MT" pitchFamily="34" charset="0"/>
              <a:cs typeface="Arial" pitchFamily="34" charset="0"/>
              <a:sym typeface="Symbol" pitchFamily="18" charset="2"/>
            </a:rPr>
            <a:t> </a:t>
          </a:r>
          <a:r>
            <a:rPr lang="en-US" altLang="en-US" sz="1800" baseline="0" dirty="0">
              <a:solidFill>
                <a:schemeClr val="tx1"/>
              </a:solidFill>
              <a:latin typeface="Gill Sans MT" pitchFamily="34" charset="0"/>
              <a:cs typeface="Arial" pitchFamily="34" charset="0"/>
              <a:sym typeface="Symbol" pitchFamily="18" charset="2"/>
            </a:rPr>
            <a:t>due to its affect on K</a:t>
          </a:r>
          <a:r>
            <a:rPr lang="en-US" altLang="en-US" sz="1800" baseline="30000" dirty="0">
              <a:solidFill>
                <a:schemeClr val="tx1"/>
              </a:solidFill>
              <a:latin typeface="Gill Sans MT" pitchFamily="34" charset="0"/>
              <a:cs typeface="Arial" pitchFamily="34" charset="0"/>
              <a:sym typeface="Symbol" pitchFamily="18" charset="2"/>
            </a:rPr>
            <a:t>+</a:t>
          </a:r>
          <a:r>
            <a:rPr lang="en-US" altLang="en-US" sz="1800" baseline="0" dirty="0">
              <a:solidFill>
                <a:schemeClr val="tx1"/>
              </a:solidFill>
              <a:latin typeface="Gill Sans MT" pitchFamily="34" charset="0"/>
              <a:cs typeface="Arial" pitchFamily="34" charset="0"/>
              <a:sym typeface="Symbol" pitchFamily="18" charset="2"/>
            </a:rPr>
            <a:t> levels in the body.</a:t>
          </a:r>
          <a:endParaRPr lang="en-US" sz="1800" dirty="0"/>
        </a:p>
      </dgm:t>
    </dgm:pt>
    <dgm:pt modelId="{0E4A59F1-02FD-4067-AC53-C7952876DE45}" type="parTrans" cxnId="{903095C3-CBCF-4C29-A0C9-562F0E01C705}">
      <dgm:prSet/>
      <dgm:spPr/>
      <dgm:t>
        <a:bodyPr/>
        <a:lstStyle/>
        <a:p>
          <a:endParaRPr lang="en-US"/>
        </a:p>
      </dgm:t>
    </dgm:pt>
    <dgm:pt modelId="{51377653-0A69-479C-9CCD-26766FA9ADF8}" type="sibTrans" cxnId="{903095C3-CBCF-4C29-A0C9-562F0E01C705}">
      <dgm:prSet/>
      <dgm:spPr/>
      <dgm:t>
        <a:bodyPr/>
        <a:lstStyle/>
        <a:p>
          <a:endParaRPr lang="en-US"/>
        </a:p>
      </dgm:t>
    </dgm:pt>
    <dgm:pt modelId="{53C66C81-7C0C-47B6-83A9-85E032C7FBC0}" type="pres">
      <dgm:prSet presAssocID="{4922FB7B-2973-404E-9A17-2BFAA3964133}" presName="diagram" presStyleCnt="0">
        <dgm:presLayoutVars>
          <dgm:chMax val="1"/>
          <dgm:dir/>
          <dgm:animLvl val="ctr"/>
          <dgm:resizeHandles val="exact"/>
        </dgm:presLayoutVars>
      </dgm:prSet>
      <dgm:spPr/>
    </dgm:pt>
    <dgm:pt modelId="{22EE0499-6EA7-4C1C-9D7D-3A804BFAEADC}" type="pres">
      <dgm:prSet presAssocID="{4922FB7B-2973-404E-9A17-2BFAA3964133}" presName="matrix" presStyleCnt="0"/>
      <dgm:spPr/>
    </dgm:pt>
    <dgm:pt modelId="{71CA3960-4FA8-4406-91ED-B7C7DC5DC8A9}" type="pres">
      <dgm:prSet presAssocID="{4922FB7B-2973-404E-9A17-2BFAA3964133}" presName="tile1" presStyleLbl="node1" presStyleIdx="0" presStyleCnt="4"/>
      <dgm:spPr/>
    </dgm:pt>
    <dgm:pt modelId="{BACACB99-7E8A-4913-A5D6-854F5F4322BF}" type="pres">
      <dgm:prSet presAssocID="{4922FB7B-2973-404E-9A17-2BFAA3964133}" presName="tile1text" presStyleLbl="node1" presStyleIdx="0" presStyleCnt="4">
        <dgm:presLayoutVars>
          <dgm:chMax val="0"/>
          <dgm:chPref val="0"/>
          <dgm:bulletEnabled val="1"/>
        </dgm:presLayoutVars>
      </dgm:prSet>
      <dgm:spPr/>
    </dgm:pt>
    <dgm:pt modelId="{6612D272-E00E-43DB-81AB-58C37EF7239C}" type="pres">
      <dgm:prSet presAssocID="{4922FB7B-2973-404E-9A17-2BFAA3964133}" presName="tile2" presStyleLbl="node1" presStyleIdx="1" presStyleCnt="4"/>
      <dgm:spPr/>
    </dgm:pt>
    <dgm:pt modelId="{792CE9B3-1C43-4DA5-B263-5C1E6ECAE9B0}" type="pres">
      <dgm:prSet presAssocID="{4922FB7B-2973-404E-9A17-2BFAA3964133}" presName="tile2text" presStyleLbl="node1" presStyleIdx="1" presStyleCnt="4">
        <dgm:presLayoutVars>
          <dgm:chMax val="0"/>
          <dgm:chPref val="0"/>
          <dgm:bulletEnabled val="1"/>
        </dgm:presLayoutVars>
      </dgm:prSet>
      <dgm:spPr/>
    </dgm:pt>
    <dgm:pt modelId="{4190E3A9-F027-4D16-95E5-D97CDBCE82C5}" type="pres">
      <dgm:prSet presAssocID="{4922FB7B-2973-404E-9A17-2BFAA3964133}" presName="tile3" presStyleLbl="node1" presStyleIdx="2" presStyleCnt="4" custLinFactNeighborX="20" custLinFactNeighborY="1761"/>
      <dgm:spPr/>
    </dgm:pt>
    <dgm:pt modelId="{D0CE4710-2ECB-477B-9633-5879A104AC5A}" type="pres">
      <dgm:prSet presAssocID="{4922FB7B-2973-404E-9A17-2BFAA3964133}" presName="tile3text" presStyleLbl="node1" presStyleIdx="2" presStyleCnt="4">
        <dgm:presLayoutVars>
          <dgm:chMax val="0"/>
          <dgm:chPref val="0"/>
          <dgm:bulletEnabled val="1"/>
        </dgm:presLayoutVars>
      </dgm:prSet>
      <dgm:spPr/>
    </dgm:pt>
    <dgm:pt modelId="{8B22460D-3E09-4419-A5E8-F3842EB54D7F}" type="pres">
      <dgm:prSet presAssocID="{4922FB7B-2973-404E-9A17-2BFAA3964133}" presName="tile4" presStyleLbl="node1" presStyleIdx="3" presStyleCnt="4"/>
      <dgm:spPr/>
    </dgm:pt>
    <dgm:pt modelId="{04E42B49-87A6-498C-9B60-BE34B31E5B15}" type="pres">
      <dgm:prSet presAssocID="{4922FB7B-2973-404E-9A17-2BFAA3964133}" presName="tile4text" presStyleLbl="node1" presStyleIdx="3" presStyleCnt="4">
        <dgm:presLayoutVars>
          <dgm:chMax val="0"/>
          <dgm:chPref val="0"/>
          <dgm:bulletEnabled val="1"/>
        </dgm:presLayoutVars>
      </dgm:prSet>
      <dgm:spPr/>
    </dgm:pt>
    <dgm:pt modelId="{B35AC8CD-5CDC-4F19-9E2F-2D3D33137722}" type="pres">
      <dgm:prSet presAssocID="{4922FB7B-2973-404E-9A17-2BFAA3964133}" presName="centerTile" presStyleLbl="fgShp" presStyleIdx="0" presStyleCnt="1" custScaleX="89825" custScaleY="71874" custLinFactNeighborX="3194" custLinFactNeighborY="-1221">
        <dgm:presLayoutVars>
          <dgm:chMax val="0"/>
          <dgm:chPref val="0"/>
        </dgm:presLayoutVars>
      </dgm:prSet>
      <dgm:spPr/>
    </dgm:pt>
  </dgm:ptLst>
  <dgm:cxnLst>
    <dgm:cxn modelId="{8722AA01-C6D4-4B67-B4DD-1DC16CD3D6E7}" srcId="{4922FB7B-2973-404E-9A17-2BFAA3964133}" destId="{1E00799B-A7ED-448B-B012-9D6EBAB841C1}" srcOrd="0" destOrd="0" parTransId="{1F2ED8E3-C162-4733-B12D-EECA5394F816}" sibTransId="{E494A978-63F2-4D4E-994F-CDC824659421}"/>
    <dgm:cxn modelId="{BAFBCA06-4333-436D-BDA5-A560E7B92148}" srcId="{1E00799B-A7ED-448B-B012-9D6EBAB841C1}" destId="{C34D3A6E-3A33-412B-B225-B32A4A6F4CA1}" srcOrd="1" destOrd="0" parTransId="{E1CC7304-3550-4A95-ABD1-3EDF3CA31B0E}" sibTransId="{3D9C5CBE-C42C-4219-89BA-8E6F5C6DD8BC}"/>
    <dgm:cxn modelId="{5327BE3C-5AE6-429A-90A4-E535016FE8FE}" type="presOf" srcId="{005A5DAF-7330-4591-B619-B82CA051F1FC}" destId="{D0CE4710-2ECB-477B-9633-5879A104AC5A}" srcOrd="1" destOrd="0" presId="urn:microsoft.com/office/officeart/2005/8/layout/matrix1"/>
    <dgm:cxn modelId="{9AC8685F-3602-43D0-90C2-E812C0895892}" srcId="{1E00799B-A7ED-448B-B012-9D6EBAB841C1}" destId="{4A87AEF5-058E-45E3-B129-9B70CC65B40A}" srcOrd="0" destOrd="0" parTransId="{434D0645-3720-4285-90A6-61E8B43CBA88}" sibTransId="{8A429886-26B6-423E-AA45-53A8B793C81C}"/>
    <dgm:cxn modelId="{DA24B36D-A973-4109-A562-6806BFF56A2A}" type="presOf" srcId="{EA8217F6-A2CE-44CD-B047-9DA36B7FE32D}" destId="{8B22460D-3E09-4419-A5E8-F3842EB54D7F}" srcOrd="0" destOrd="0" presId="urn:microsoft.com/office/officeart/2005/8/layout/matrix1"/>
    <dgm:cxn modelId="{D42E4670-FBBE-4F94-84AB-6549ACFACBD4}" type="presOf" srcId="{4A87AEF5-058E-45E3-B129-9B70CC65B40A}" destId="{BACACB99-7E8A-4913-A5D6-854F5F4322BF}" srcOrd="1" destOrd="0" presId="urn:microsoft.com/office/officeart/2005/8/layout/matrix1"/>
    <dgm:cxn modelId="{301B8672-670F-4472-A6B9-C83BAB76AFF3}" type="presOf" srcId="{EA8217F6-A2CE-44CD-B047-9DA36B7FE32D}" destId="{04E42B49-87A6-498C-9B60-BE34B31E5B15}" srcOrd="1" destOrd="0" presId="urn:microsoft.com/office/officeart/2005/8/layout/matrix1"/>
    <dgm:cxn modelId="{4B2225B8-DDE9-4BD7-AB89-D666A5C785E0}" srcId="{1E00799B-A7ED-448B-B012-9D6EBAB841C1}" destId="{005A5DAF-7330-4591-B619-B82CA051F1FC}" srcOrd="2" destOrd="0" parTransId="{B4A158EA-10B0-434B-9A1C-6AD498E38125}" sibTransId="{C6A58F61-B74E-4EB7-AC52-6AC476CB4CFE}"/>
    <dgm:cxn modelId="{FCB881B8-7887-48BA-A014-C714919FD408}" type="presOf" srcId="{C34D3A6E-3A33-412B-B225-B32A4A6F4CA1}" destId="{792CE9B3-1C43-4DA5-B263-5C1E6ECAE9B0}" srcOrd="1" destOrd="0" presId="urn:microsoft.com/office/officeart/2005/8/layout/matrix1"/>
    <dgm:cxn modelId="{903095C3-CBCF-4C29-A0C9-562F0E01C705}" srcId="{1E00799B-A7ED-448B-B012-9D6EBAB841C1}" destId="{EA8217F6-A2CE-44CD-B047-9DA36B7FE32D}" srcOrd="3" destOrd="0" parTransId="{0E4A59F1-02FD-4067-AC53-C7952876DE45}" sibTransId="{51377653-0A69-479C-9CCD-26766FA9ADF8}"/>
    <dgm:cxn modelId="{B09B01CE-C11B-4C2E-8A0C-A4C1220C944E}" type="presOf" srcId="{1E00799B-A7ED-448B-B012-9D6EBAB841C1}" destId="{B35AC8CD-5CDC-4F19-9E2F-2D3D33137722}" srcOrd="0" destOrd="0" presId="urn:microsoft.com/office/officeart/2005/8/layout/matrix1"/>
    <dgm:cxn modelId="{77C9AAD4-0544-40A0-AF0A-8587CC5AA064}" type="presOf" srcId="{C34D3A6E-3A33-412B-B225-B32A4A6F4CA1}" destId="{6612D272-E00E-43DB-81AB-58C37EF7239C}" srcOrd="0" destOrd="0" presId="urn:microsoft.com/office/officeart/2005/8/layout/matrix1"/>
    <dgm:cxn modelId="{E52B41D7-7AA9-4C53-A05B-6466EBE280DE}" type="presOf" srcId="{4A87AEF5-058E-45E3-B129-9B70CC65B40A}" destId="{71CA3960-4FA8-4406-91ED-B7C7DC5DC8A9}" srcOrd="0" destOrd="0" presId="urn:microsoft.com/office/officeart/2005/8/layout/matrix1"/>
    <dgm:cxn modelId="{D75C87E6-D0FD-45EA-8E16-E36502098428}" type="presOf" srcId="{4922FB7B-2973-404E-9A17-2BFAA3964133}" destId="{53C66C81-7C0C-47B6-83A9-85E032C7FBC0}" srcOrd="0" destOrd="0" presId="urn:microsoft.com/office/officeart/2005/8/layout/matrix1"/>
    <dgm:cxn modelId="{9983F2F8-5293-4ABE-BFC8-34C592D2E633}" type="presOf" srcId="{005A5DAF-7330-4591-B619-B82CA051F1FC}" destId="{4190E3A9-F027-4D16-95E5-D97CDBCE82C5}" srcOrd="0" destOrd="0" presId="urn:microsoft.com/office/officeart/2005/8/layout/matrix1"/>
    <dgm:cxn modelId="{E06508F1-5962-49EB-9F83-F0308A22D54A}" type="presParOf" srcId="{53C66C81-7C0C-47B6-83A9-85E032C7FBC0}" destId="{22EE0499-6EA7-4C1C-9D7D-3A804BFAEADC}" srcOrd="0" destOrd="0" presId="urn:microsoft.com/office/officeart/2005/8/layout/matrix1"/>
    <dgm:cxn modelId="{67561E71-2607-42A3-BAC4-061ADCDC58EE}" type="presParOf" srcId="{22EE0499-6EA7-4C1C-9D7D-3A804BFAEADC}" destId="{71CA3960-4FA8-4406-91ED-B7C7DC5DC8A9}" srcOrd="0" destOrd="0" presId="urn:microsoft.com/office/officeart/2005/8/layout/matrix1"/>
    <dgm:cxn modelId="{6EAC2400-529D-4CE3-AA5A-F57C73EA670E}" type="presParOf" srcId="{22EE0499-6EA7-4C1C-9D7D-3A804BFAEADC}" destId="{BACACB99-7E8A-4913-A5D6-854F5F4322BF}" srcOrd="1" destOrd="0" presId="urn:microsoft.com/office/officeart/2005/8/layout/matrix1"/>
    <dgm:cxn modelId="{5C5D96D5-7633-4C29-B50D-6E50F720AC9C}" type="presParOf" srcId="{22EE0499-6EA7-4C1C-9D7D-3A804BFAEADC}" destId="{6612D272-E00E-43DB-81AB-58C37EF7239C}" srcOrd="2" destOrd="0" presId="urn:microsoft.com/office/officeart/2005/8/layout/matrix1"/>
    <dgm:cxn modelId="{C91EE300-F0F9-4CE9-B533-5820E4A20EFE}" type="presParOf" srcId="{22EE0499-6EA7-4C1C-9D7D-3A804BFAEADC}" destId="{792CE9B3-1C43-4DA5-B263-5C1E6ECAE9B0}" srcOrd="3" destOrd="0" presId="urn:microsoft.com/office/officeart/2005/8/layout/matrix1"/>
    <dgm:cxn modelId="{EC5B131A-F34C-453D-9ADE-DFC3BA676C5A}" type="presParOf" srcId="{22EE0499-6EA7-4C1C-9D7D-3A804BFAEADC}" destId="{4190E3A9-F027-4D16-95E5-D97CDBCE82C5}" srcOrd="4" destOrd="0" presId="urn:microsoft.com/office/officeart/2005/8/layout/matrix1"/>
    <dgm:cxn modelId="{A6B4BECF-C9FD-4BF1-81F2-06B97A6EA76C}" type="presParOf" srcId="{22EE0499-6EA7-4C1C-9D7D-3A804BFAEADC}" destId="{D0CE4710-2ECB-477B-9633-5879A104AC5A}" srcOrd="5" destOrd="0" presId="urn:microsoft.com/office/officeart/2005/8/layout/matrix1"/>
    <dgm:cxn modelId="{AFDA9887-A341-4040-8B4E-D1CDB9E030DB}" type="presParOf" srcId="{22EE0499-6EA7-4C1C-9D7D-3A804BFAEADC}" destId="{8B22460D-3E09-4419-A5E8-F3842EB54D7F}" srcOrd="6" destOrd="0" presId="urn:microsoft.com/office/officeart/2005/8/layout/matrix1"/>
    <dgm:cxn modelId="{073F1095-AA69-42AB-B2B2-E071C4DC8E7B}" type="presParOf" srcId="{22EE0499-6EA7-4C1C-9D7D-3A804BFAEADC}" destId="{04E42B49-87A6-498C-9B60-BE34B31E5B15}" srcOrd="7" destOrd="0" presId="urn:microsoft.com/office/officeart/2005/8/layout/matrix1"/>
    <dgm:cxn modelId="{8D86AAB0-145B-4EB1-AF33-2D0397B9CECC}" type="presParOf" srcId="{53C66C81-7C0C-47B6-83A9-85E032C7FBC0}" destId="{B35AC8CD-5CDC-4F19-9E2F-2D3D3313772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8FEF59-FB62-9C44-A2AD-29ADB1564146}" type="doc">
      <dgm:prSet loTypeId="urn:microsoft.com/office/officeart/2005/8/layout/radial1" loCatId="hierarchy" qsTypeId="urn:microsoft.com/office/officeart/2005/8/quickstyle/simple4" qsCatId="simple" csTypeId="urn:microsoft.com/office/officeart/2005/8/colors/accent2_2" csCatId="accent2" phldr="1"/>
      <dgm:spPr/>
      <dgm:t>
        <a:bodyPr/>
        <a:lstStyle/>
        <a:p>
          <a:endParaRPr lang="en-US"/>
        </a:p>
      </dgm:t>
    </dgm:pt>
    <dgm:pt modelId="{A3DC7820-EF62-DF46-9E62-01725F45C649}">
      <dgm:prSet phldrT="[Text]" custT="1"/>
      <dgm:spPr/>
      <dgm:t>
        <a:bodyPr/>
        <a:lstStyle/>
        <a:p>
          <a:r>
            <a:rPr lang="en-US" sz="1600" b="1" u="sng" dirty="0">
              <a:solidFill>
                <a:srgbClr val="002060"/>
              </a:solidFill>
              <a:latin typeface="Gill Sans MT" panose="020B0502020104020203" pitchFamily="34" charset="0"/>
              <a:cs typeface="Gill Sans MT"/>
            </a:rPr>
            <a:t>Metabolic Acidosis</a:t>
          </a:r>
          <a:r>
            <a:rPr lang="en-US" sz="1600" b="1" u="sng" baseline="0" dirty="0">
              <a:solidFill>
                <a:srgbClr val="002060"/>
              </a:solidFill>
              <a:latin typeface="Gill Sans MT" panose="020B0502020104020203" pitchFamily="34" charset="0"/>
              <a:cs typeface="Gill Sans MT"/>
            </a:rPr>
            <a:t> </a:t>
          </a:r>
        </a:p>
        <a:p>
          <a:r>
            <a:rPr lang="en-US" sz="1600" b="1" baseline="0" dirty="0">
              <a:solidFill>
                <a:srgbClr val="002060"/>
              </a:solidFill>
              <a:latin typeface="Gill Sans MT" panose="020B0502020104020203" pitchFamily="34" charset="0"/>
              <a:cs typeface="Gill Sans MT"/>
            </a:rPr>
            <a:t>Can occur in response to:</a:t>
          </a:r>
        </a:p>
        <a:p>
          <a:r>
            <a:rPr lang="en-US" sz="1600" b="1" baseline="0" dirty="0">
              <a:solidFill>
                <a:schemeClr val="tx1"/>
              </a:solidFill>
              <a:latin typeface="Gill Sans MT" panose="020B0502020104020203" pitchFamily="34" charset="0"/>
              <a:cs typeface="Gill Sans MT"/>
            </a:rPr>
            <a:t>‘Causes</a:t>
          </a:r>
          <a:endParaRPr lang="en-US" sz="1600" dirty="0"/>
        </a:p>
      </dgm:t>
    </dgm:pt>
    <dgm:pt modelId="{82789126-4B8A-7E46-AC89-6AD7B783ED89}" type="parTrans" cxnId="{84C268AC-5E65-CD4D-8B44-ECE70935BB7C}">
      <dgm:prSet/>
      <dgm:spPr/>
      <dgm:t>
        <a:bodyPr/>
        <a:lstStyle/>
        <a:p>
          <a:endParaRPr lang="en-US"/>
        </a:p>
      </dgm:t>
    </dgm:pt>
    <dgm:pt modelId="{54EC0B4D-58B2-CE42-B616-88D43B45FBE8}" type="sibTrans" cxnId="{84C268AC-5E65-CD4D-8B44-ECE70935BB7C}">
      <dgm:prSet/>
      <dgm:spPr/>
      <dgm:t>
        <a:bodyPr/>
        <a:lstStyle/>
        <a:p>
          <a:endParaRPr lang="en-US"/>
        </a:p>
      </dgm:t>
    </dgm:pt>
    <dgm:pt modelId="{7334A1BE-C451-7043-90FE-7E9FECEAA62B}">
      <dgm:prSet phldrT="[Text]" custT="1"/>
      <dgm:spPr/>
      <dgm:t>
        <a:bodyPr/>
        <a:lstStyle/>
        <a:p>
          <a:r>
            <a:rPr lang="en-IE" altLang="en-US" sz="1200" b="1" dirty="0">
              <a:solidFill>
                <a:schemeClr val="tx1"/>
              </a:solidFill>
              <a:latin typeface="Gill Sans MT" panose="020B0502020104020203" pitchFamily="34" charset="0"/>
              <a:ea typeface="Gill Sans" charset="0"/>
              <a:cs typeface="Gill Sans" charset="0"/>
            </a:rPr>
            <a:t>Heavy exercise </a:t>
          </a:r>
          <a:r>
            <a:rPr lang="en-IE" altLang="en-US" sz="1200" dirty="0">
              <a:solidFill>
                <a:schemeClr val="tx1"/>
              </a:solidFill>
              <a:latin typeface="Gill Sans MT" panose="020B0502020104020203" pitchFamily="34" charset="0"/>
              <a:ea typeface="Gill Sans" charset="0"/>
              <a:cs typeface="Gill Sans" charset="0"/>
            </a:rPr>
            <a:t>stimulates anaerobic metabolism, producing lactic acid</a:t>
          </a:r>
          <a:r>
            <a:rPr lang="en-IE" altLang="en-US" sz="900" dirty="0">
              <a:solidFill>
                <a:schemeClr val="tx1"/>
              </a:solidFill>
              <a:latin typeface="Gill Sans MT" panose="020B0502020104020203" pitchFamily="34" charset="0"/>
              <a:ea typeface="Gill Sans" charset="0"/>
              <a:cs typeface="Gill Sans" charset="0"/>
            </a:rPr>
            <a:t>.</a:t>
          </a:r>
          <a:endParaRPr lang="en-US" sz="900" dirty="0"/>
        </a:p>
      </dgm:t>
    </dgm:pt>
    <dgm:pt modelId="{0FC4A845-A0D0-034C-B001-86ADE235D2EE}" type="parTrans" cxnId="{F1976262-D599-B641-A66F-024B6898C4F6}">
      <dgm:prSet/>
      <dgm:spPr/>
      <dgm:t>
        <a:bodyPr/>
        <a:lstStyle/>
        <a:p>
          <a:endParaRPr lang="en-US"/>
        </a:p>
      </dgm:t>
    </dgm:pt>
    <dgm:pt modelId="{F30FC008-F88A-F243-985A-CB082C7A2C04}" type="sibTrans" cxnId="{F1976262-D599-B641-A66F-024B6898C4F6}">
      <dgm:prSet/>
      <dgm:spPr/>
      <dgm:t>
        <a:bodyPr/>
        <a:lstStyle/>
        <a:p>
          <a:endParaRPr lang="en-US"/>
        </a:p>
      </dgm:t>
    </dgm:pt>
    <dgm:pt modelId="{E3855F85-CACF-9243-BD57-B2B0CA6D08F4}">
      <dgm:prSet phldrT="[Text]"/>
      <dgm:spPr/>
      <dgm:t>
        <a:bodyPr/>
        <a:lstStyle/>
        <a:p>
          <a:r>
            <a:rPr lang="en-IE" altLang="en-US" b="1" dirty="0">
              <a:solidFill>
                <a:schemeClr val="tx1"/>
              </a:solidFill>
              <a:latin typeface="Gill Sans MT" panose="020B0502020104020203" pitchFamily="34" charset="0"/>
              <a:ea typeface="Gill Sans" charset="0"/>
              <a:cs typeface="Gill Sans" charset="0"/>
            </a:rPr>
            <a:t>High protein diet </a:t>
          </a:r>
          <a:r>
            <a:rPr lang="en-IE" altLang="en-US" dirty="0">
              <a:solidFill>
                <a:schemeClr val="tx1"/>
              </a:solidFill>
              <a:latin typeface="Gill Sans MT" panose="020B0502020104020203" pitchFamily="34" charset="0"/>
              <a:ea typeface="Gill Sans" charset="0"/>
              <a:cs typeface="Gill Sans" charset="0"/>
            </a:rPr>
            <a:t>: protein catabolism produces</a:t>
          </a:r>
        </a:p>
        <a:p>
          <a:r>
            <a:rPr lang="en-IE" altLang="en-US" dirty="0">
              <a:solidFill>
                <a:schemeClr val="tx1"/>
              </a:solidFill>
              <a:latin typeface="Gill Sans MT" panose="020B0502020104020203" pitchFamily="34" charset="0"/>
              <a:ea typeface="Gill Sans" charset="0"/>
              <a:cs typeface="Gill Sans" charset="0"/>
            </a:rPr>
            <a:t>phosphoric acid and sulphuric acid.</a:t>
          </a:r>
          <a:endParaRPr lang="en-US" dirty="0"/>
        </a:p>
      </dgm:t>
    </dgm:pt>
    <dgm:pt modelId="{798884E1-5E5F-C74E-9CF2-3352E10CBBCA}" type="parTrans" cxnId="{55C875C3-F5E6-0640-9827-4706AAA1B376}">
      <dgm:prSet/>
      <dgm:spPr/>
      <dgm:t>
        <a:bodyPr/>
        <a:lstStyle/>
        <a:p>
          <a:endParaRPr lang="en-US"/>
        </a:p>
      </dgm:t>
    </dgm:pt>
    <dgm:pt modelId="{506A5C02-70C8-B043-92AB-49E156315E41}" type="sibTrans" cxnId="{55C875C3-F5E6-0640-9827-4706AAA1B376}">
      <dgm:prSet/>
      <dgm:spPr/>
      <dgm:t>
        <a:bodyPr/>
        <a:lstStyle/>
        <a:p>
          <a:endParaRPr lang="en-US"/>
        </a:p>
      </dgm:t>
    </dgm:pt>
    <dgm:pt modelId="{25A98C0C-EC48-F240-8758-AF9CA2785B1C}">
      <dgm:prSet phldrT="[Text]" custT="1"/>
      <dgm:spPr/>
      <dgm:t>
        <a:bodyPr/>
        <a:lstStyle/>
        <a:p>
          <a:r>
            <a:rPr lang="en-GB" altLang="en-US" sz="1200" b="1" dirty="0">
              <a:solidFill>
                <a:schemeClr val="tx1"/>
              </a:solidFill>
              <a:latin typeface="Gill Sans MT" panose="020B0502020104020203" pitchFamily="34" charset="0"/>
              <a:ea typeface="Gill Sans" charset="0"/>
              <a:cs typeface="Gill Sans" charset="0"/>
            </a:rPr>
            <a:t>Addition of fixed acids </a:t>
          </a:r>
        </a:p>
        <a:p>
          <a:r>
            <a:rPr lang="en-GB" altLang="en-US" sz="1200" dirty="0">
              <a:solidFill>
                <a:schemeClr val="tx1"/>
              </a:solidFill>
              <a:latin typeface="Gill Sans MT" panose="020B0502020104020203" pitchFamily="34" charset="0"/>
              <a:ea typeface="Gill Sans" charset="0"/>
              <a:cs typeface="Gill Sans" charset="0"/>
            </a:rPr>
            <a:t>(</a:t>
          </a:r>
          <a:r>
            <a:rPr lang="en-GB" altLang="en-US" sz="1200" i="1" dirty="0">
              <a:solidFill>
                <a:srgbClr val="002060"/>
              </a:solidFill>
              <a:latin typeface="Gill Sans MT" panose="020B0502020104020203" pitchFamily="34" charset="0"/>
              <a:ea typeface="Gill Sans" charset="0"/>
              <a:cs typeface="Gill Sans" charset="0"/>
            </a:rPr>
            <a:t>e.g.</a:t>
          </a:r>
          <a:r>
            <a:rPr lang="en-GB" altLang="en-US" sz="1200" dirty="0">
              <a:solidFill>
                <a:srgbClr val="002060"/>
              </a:solidFill>
              <a:latin typeface="Gill Sans MT" panose="020B0502020104020203" pitchFamily="34" charset="0"/>
              <a:ea typeface="Gill Sans" charset="0"/>
              <a:cs typeface="Gill Sans" charset="0"/>
            </a:rPr>
            <a:t> diabetic ketoacidosis </a:t>
          </a:r>
          <a:r>
            <a:rPr lang="en-GB" altLang="en-US" sz="1200" dirty="0">
              <a:solidFill>
                <a:schemeClr val="tx1"/>
              </a:solidFill>
              <a:latin typeface="Gill Sans MT" panose="020B0502020104020203" pitchFamily="34" charset="0"/>
              <a:ea typeface="Gill Sans" charset="0"/>
              <a:cs typeface="Gill Sans" charset="0"/>
            </a:rPr>
            <a:t>).</a:t>
          </a:r>
        </a:p>
      </dgm:t>
    </dgm:pt>
    <dgm:pt modelId="{F4174931-1DE2-1C4A-8BD3-EC134D7128BD}" type="parTrans" cxnId="{1A248B72-0BB1-434A-8DFC-6F1FB95AF92C}">
      <dgm:prSet/>
      <dgm:spPr/>
      <dgm:t>
        <a:bodyPr/>
        <a:lstStyle/>
        <a:p>
          <a:endParaRPr lang="en-US"/>
        </a:p>
      </dgm:t>
    </dgm:pt>
    <dgm:pt modelId="{F3C32B90-B234-6843-9508-3CC2A81E1855}" type="sibTrans" cxnId="{1A248B72-0BB1-434A-8DFC-6F1FB95AF92C}">
      <dgm:prSet/>
      <dgm:spPr/>
      <dgm:t>
        <a:bodyPr/>
        <a:lstStyle/>
        <a:p>
          <a:endParaRPr lang="en-US"/>
        </a:p>
      </dgm:t>
    </dgm:pt>
    <dgm:pt modelId="{88DFB2E4-A5E7-534E-BB43-12908C2F211B}">
      <dgm:prSet phldrT="[Text]" custT="1"/>
      <dgm:spPr/>
      <dgm:t>
        <a:bodyPr/>
        <a:lstStyle/>
        <a:p>
          <a:r>
            <a:rPr lang="en-IE" altLang="en-US" sz="1200" b="1" dirty="0">
              <a:solidFill>
                <a:schemeClr val="tx1"/>
              </a:solidFill>
              <a:latin typeface="Gill Sans MT" panose="020B0502020104020203" pitchFamily="34" charset="0"/>
              <a:ea typeface="Gill Sans" charset="0"/>
              <a:cs typeface="Gill Sans" charset="0"/>
            </a:rPr>
            <a:t>High fat diet  </a:t>
          </a:r>
        </a:p>
        <a:p>
          <a:r>
            <a:rPr lang="en-IE" altLang="en-US" sz="1200" dirty="0">
              <a:solidFill>
                <a:schemeClr val="tx1"/>
              </a:solidFill>
              <a:latin typeface="Gill Sans MT" panose="020B0502020104020203" pitchFamily="34" charset="0"/>
              <a:ea typeface="Gill Sans" charset="0"/>
              <a:cs typeface="Gill Sans" charset="0"/>
            </a:rPr>
            <a:t>fat catabolism produces fatty acids.</a:t>
          </a:r>
          <a:endParaRPr lang="en-US" sz="1200" dirty="0"/>
        </a:p>
      </dgm:t>
    </dgm:pt>
    <dgm:pt modelId="{627A83B7-5EFA-F14B-9D6C-D9D24CAE79BF}" type="parTrans" cxnId="{E97B0D80-5129-6C44-8372-D7C28C9F4F56}">
      <dgm:prSet/>
      <dgm:spPr/>
      <dgm:t>
        <a:bodyPr/>
        <a:lstStyle/>
        <a:p>
          <a:endParaRPr lang="en-US"/>
        </a:p>
      </dgm:t>
    </dgm:pt>
    <dgm:pt modelId="{88D792E7-1CC6-6245-9C27-37206143DE71}" type="sibTrans" cxnId="{E97B0D80-5129-6C44-8372-D7C28C9F4F56}">
      <dgm:prSet/>
      <dgm:spPr/>
      <dgm:t>
        <a:bodyPr/>
        <a:lstStyle/>
        <a:p>
          <a:endParaRPr lang="en-US"/>
        </a:p>
      </dgm:t>
    </dgm:pt>
    <dgm:pt modelId="{C3235603-B57B-8840-8A0D-F6CA3A66AE30}">
      <dgm:prSet phldrT="[Text]" phldr="1"/>
      <dgm:spPr/>
      <dgm:t>
        <a:bodyPr/>
        <a:lstStyle/>
        <a:p>
          <a:endParaRPr lang="en-US"/>
        </a:p>
      </dgm:t>
    </dgm:pt>
    <dgm:pt modelId="{388C40B3-B82C-874E-9A41-2AFF4806103D}" type="parTrans" cxnId="{CA271B82-162D-CF4E-A7CE-2190EA1D858A}">
      <dgm:prSet/>
      <dgm:spPr/>
      <dgm:t>
        <a:bodyPr/>
        <a:lstStyle/>
        <a:p>
          <a:endParaRPr lang="en-US"/>
        </a:p>
      </dgm:t>
    </dgm:pt>
    <dgm:pt modelId="{D3D40614-63CF-064A-B471-B954FC4304F6}" type="sibTrans" cxnId="{CA271B82-162D-CF4E-A7CE-2190EA1D858A}">
      <dgm:prSet/>
      <dgm:spPr/>
      <dgm:t>
        <a:bodyPr/>
        <a:lstStyle/>
        <a:p>
          <a:endParaRPr lang="en-US"/>
        </a:p>
      </dgm:t>
    </dgm:pt>
    <dgm:pt modelId="{A74FAC40-D103-9D43-8B48-79388F1AC3D2}">
      <dgm:prSet custT="1"/>
      <dgm:spPr/>
      <dgm:t>
        <a:bodyPr/>
        <a:lstStyle/>
        <a:p>
          <a:r>
            <a:rPr lang="en-GB" altLang="en-US" sz="1200" b="1" dirty="0">
              <a:solidFill>
                <a:schemeClr val="tx1"/>
              </a:solidFill>
              <a:latin typeface="Gill Sans MT" panose="020B0502020104020203" pitchFamily="34" charset="0"/>
              <a:ea typeface="Gill Sans" charset="0"/>
              <a:cs typeface="Gill Sans" charset="0"/>
            </a:rPr>
            <a:t>Alterations in renal function </a:t>
          </a:r>
          <a:r>
            <a:rPr lang="en-GB" altLang="en-US" sz="1200" dirty="0">
              <a:solidFill>
                <a:schemeClr val="tx1"/>
              </a:solidFill>
              <a:latin typeface="Gill Sans MT" panose="020B0502020104020203" pitchFamily="34" charset="0"/>
              <a:ea typeface="Gill Sans" charset="0"/>
              <a:cs typeface="Gill Sans" charset="0"/>
            </a:rPr>
            <a:t>(</a:t>
          </a:r>
          <a:r>
            <a:rPr lang="en-GB" altLang="en-US" sz="1200" b="1" dirty="0">
              <a:solidFill>
                <a:srgbClr val="002060"/>
              </a:solidFill>
              <a:latin typeface="Gill Sans MT" panose="020B0502020104020203" pitchFamily="34" charset="0"/>
              <a:ea typeface="Gill Sans" charset="0"/>
              <a:cs typeface="Gill Sans" charset="0"/>
            </a:rPr>
            <a:t>inability to excrete H</a:t>
          </a:r>
          <a:r>
            <a:rPr lang="en-GB" altLang="en-US" sz="1200" b="1" baseline="30000" dirty="0">
              <a:solidFill>
                <a:srgbClr val="002060"/>
              </a:solidFill>
              <a:latin typeface="Gill Sans MT" panose="020B0502020104020203" pitchFamily="34" charset="0"/>
              <a:ea typeface="Gill Sans" charset="0"/>
              <a:cs typeface="Gill Sans" charset="0"/>
            </a:rPr>
            <a:t>+ </a:t>
          </a:r>
          <a:r>
            <a:rPr lang="en-GB" altLang="en-US" sz="1200" dirty="0">
              <a:solidFill>
                <a:schemeClr val="tx1"/>
              </a:solidFill>
              <a:latin typeface="Gill Sans MT" panose="020B0502020104020203" pitchFamily="34" charset="0"/>
              <a:ea typeface="Gill Sans" charset="0"/>
              <a:cs typeface="Gill Sans" charset="0"/>
            </a:rPr>
            <a:t>).</a:t>
          </a:r>
          <a:endParaRPr lang="en-US" sz="1200" dirty="0"/>
        </a:p>
      </dgm:t>
    </dgm:pt>
    <dgm:pt modelId="{7548EC72-613B-6A48-BEA5-BC1EBA010FE7}" type="parTrans" cxnId="{9847487C-6FEB-7148-8B42-D96AEB6C0C3B}">
      <dgm:prSet/>
      <dgm:spPr/>
      <dgm:t>
        <a:bodyPr/>
        <a:lstStyle/>
        <a:p>
          <a:endParaRPr lang="en-US"/>
        </a:p>
      </dgm:t>
    </dgm:pt>
    <dgm:pt modelId="{7C0B7A96-FDC2-A44C-A9AE-2E0AF9A16825}" type="sibTrans" cxnId="{9847487C-6FEB-7148-8B42-D96AEB6C0C3B}">
      <dgm:prSet/>
      <dgm:spPr/>
      <dgm:t>
        <a:bodyPr/>
        <a:lstStyle/>
        <a:p>
          <a:endParaRPr lang="en-US"/>
        </a:p>
      </dgm:t>
    </dgm:pt>
    <dgm:pt modelId="{B9533B61-F562-D04A-9782-ACB02A1EB67C}">
      <dgm:prSet custT="1"/>
      <dgm:spPr/>
      <dgm:t>
        <a:bodyPr/>
        <a:lstStyle/>
        <a:p>
          <a:r>
            <a:rPr lang="en-GB" altLang="en-US" sz="1200" b="1" dirty="0">
              <a:solidFill>
                <a:schemeClr val="tx1"/>
              </a:solidFill>
              <a:latin typeface="Gill Sans MT" panose="020B0502020104020203" pitchFamily="34" charset="0"/>
              <a:ea typeface="Gill Sans" charset="0"/>
              <a:cs typeface="Gill Sans" charset="0"/>
            </a:rPr>
            <a:t>Severe diarrhoea </a:t>
          </a:r>
          <a:r>
            <a:rPr lang="en-GB" altLang="en-US" sz="1200" dirty="0">
              <a:solidFill>
                <a:schemeClr val="tx1"/>
              </a:solidFill>
              <a:latin typeface="Gill Sans MT" panose="020B0502020104020203" pitchFamily="34" charset="0"/>
              <a:ea typeface="Gill Sans" charset="0"/>
              <a:cs typeface="Gill Sans" charset="0"/>
            </a:rPr>
            <a:t>loss of bicarbonate from intestines</a:t>
          </a:r>
          <a:endParaRPr lang="en-US" sz="1200" dirty="0"/>
        </a:p>
      </dgm:t>
    </dgm:pt>
    <dgm:pt modelId="{4ED6D40F-1F5E-7645-B612-E0C75769EBA5}" type="parTrans" cxnId="{9958DCCB-EFA1-2541-8FEA-693395D06C33}">
      <dgm:prSet/>
      <dgm:spPr/>
      <dgm:t>
        <a:bodyPr/>
        <a:lstStyle/>
        <a:p>
          <a:endParaRPr lang="en-US"/>
        </a:p>
      </dgm:t>
    </dgm:pt>
    <dgm:pt modelId="{90238938-BC4B-B449-AD01-1EA364B21F59}" type="sibTrans" cxnId="{9958DCCB-EFA1-2541-8FEA-693395D06C33}">
      <dgm:prSet/>
      <dgm:spPr/>
      <dgm:t>
        <a:bodyPr/>
        <a:lstStyle/>
        <a:p>
          <a:endParaRPr lang="en-US"/>
        </a:p>
      </dgm:t>
    </dgm:pt>
    <dgm:pt modelId="{8410F42B-C20B-B249-8AC4-101C90A87B37}">
      <dgm:prSet custT="1"/>
      <dgm:spPr/>
      <dgm:t>
        <a:bodyPr/>
        <a:lstStyle/>
        <a:p>
          <a:r>
            <a:rPr lang="en-GB" altLang="en-US" sz="1200" dirty="0">
              <a:solidFill>
                <a:schemeClr val="tx1"/>
              </a:solidFill>
              <a:latin typeface="Gill Sans MT" panose="020B0502020104020203" pitchFamily="34" charset="0"/>
              <a:ea typeface="Gill Sans" charset="0"/>
              <a:cs typeface="Gill Sans" charset="0"/>
            </a:rPr>
            <a:t>Ingested substances such as methanol, aspirin (acetylsalicylic acid), ethylene glycol</a:t>
          </a:r>
          <a:endParaRPr lang="en-US" sz="1200" dirty="0"/>
        </a:p>
      </dgm:t>
    </dgm:pt>
    <dgm:pt modelId="{5933DF39-5906-FC4E-A23F-033ED8A5DD0C}" type="parTrans" cxnId="{8A14DECB-CEE2-A24C-9DAB-2ADCD1D3DD1B}">
      <dgm:prSet/>
      <dgm:spPr/>
      <dgm:t>
        <a:bodyPr/>
        <a:lstStyle/>
        <a:p>
          <a:endParaRPr lang="en-US"/>
        </a:p>
      </dgm:t>
    </dgm:pt>
    <dgm:pt modelId="{9019CC7F-112D-FF4A-8B43-05051545805C}" type="sibTrans" cxnId="{8A14DECB-CEE2-A24C-9DAB-2ADCD1D3DD1B}">
      <dgm:prSet/>
      <dgm:spPr/>
      <dgm:t>
        <a:bodyPr/>
        <a:lstStyle/>
        <a:p>
          <a:endParaRPr lang="en-US"/>
        </a:p>
      </dgm:t>
    </dgm:pt>
    <dgm:pt modelId="{B24E105F-CEC9-A34F-AA09-AF1C594469A7}">
      <dgm:prSet custT="1"/>
      <dgm:spPr/>
      <dgm:t>
        <a:bodyPr/>
        <a:lstStyle/>
        <a:p>
          <a:r>
            <a:rPr lang="en-GB" altLang="en-US" sz="1200" b="1" dirty="0">
              <a:solidFill>
                <a:schemeClr val="tx1"/>
              </a:solidFill>
              <a:latin typeface="Gill Sans MT" panose="020B0502020104020203" pitchFamily="34" charset="0"/>
              <a:ea typeface="Gill Sans" charset="0"/>
              <a:cs typeface="Gill Sans" charset="0"/>
            </a:rPr>
            <a:t>Tissue </a:t>
          </a:r>
          <a:r>
            <a:rPr lang="en-GB" altLang="en-US" sz="1200" b="1" dirty="0">
              <a:solidFill>
                <a:srgbClr val="002060"/>
              </a:solidFill>
              <a:latin typeface="Gill Sans MT" panose="020B0502020104020203" pitchFamily="34" charset="0"/>
              <a:ea typeface="Gill Sans" charset="0"/>
              <a:cs typeface="Gill Sans" charset="0"/>
            </a:rPr>
            <a:t>hypoxia</a:t>
          </a:r>
          <a:r>
            <a:rPr lang="en-GB" altLang="en-US" sz="1200" b="1" dirty="0">
              <a:solidFill>
                <a:schemeClr val="tx1"/>
              </a:solidFill>
              <a:latin typeface="Gill Sans MT" panose="020B0502020104020203" pitchFamily="34" charset="0"/>
              <a:ea typeface="Gill Sans" charset="0"/>
              <a:cs typeface="Gill Sans" charset="0"/>
            </a:rPr>
            <a:t> </a:t>
          </a:r>
          <a:r>
            <a:rPr lang="en-GB" altLang="en-US" sz="1200" dirty="0">
              <a:solidFill>
                <a:schemeClr val="tx1"/>
              </a:solidFill>
              <a:latin typeface="Gill Sans MT" panose="020B0502020104020203" pitchFamily="34" charset="0"/>
              <a:ea typeface="Gill Sans" charset="0"/>
              <a:cs typeface="Gill Sans" charset="0"/>
            </a:rPr>
            <a:t>(</a:t>
          </a:r>
          <a:r>
            <a:rPr lang="en-GB" altLang="en-US" sz="1200" b="0" dirty="0">
              <a:solidFill>
                <a:schemeClr val="tx1"/>
              </a:solidFill>
              <a:latin typeface="Gill Sans MT" panose="020B0502020104020203" pitchFamily="34" charset="0"/>
              <a:ea typeface="Gill Sans" charset="0"/>
              <a:cs typeface="Gill Sans" charset="0"/>
            </a:rPr>
            <a:t>produces lactic acid</a:t>
          </a:r>
          <a:r>
            <a:rPr lang="en-GB" altLang="en-US" sz="900" dirty="0">
              <a:solidFill>
                <a:schemeClr val="tx1"/>
              </a:solidFill>
              <a:latin typeface="Gill Sans MT" panose="020B0502020104020203" pitchFamily="34" charset="0"/>
              <a:ea typeface="Gill Sans" charset="0"/>
              <a:cs typeface="Gill Sans" charset="0"/>
            </a:rPr>
            <a:t>)</a:t>
          </a:r>
          <a:endParaRPr lang="en-US" sz="900" b="0" dirty="0">
            <a:solidFill>
              <a:schemeClr val="tx1"/>
            </a:solidFill>
            <a:latin typeface="Gill Sans MT" panose="020B0502020104020203" pitchFamily="34" charset="0"/>
            <a:ea typeface="Gill Sans" charset="0"/>
            <a:cs typeface="Gill Sans" charset="0"/>
          </a:endParaRPr>
        </a:p>
      </dgm:t>
    </dgm:pt>
    <dgm:pt modelId="{DC859BE4-DAA9-9B40-9842-9E3619BDC516}" type="parTrans" cxnId="{D8986121-0386-DE48-8F88-13D2D7C7D915}">
      <dgm:prSet/>
      <dgm:spPr/>
      <dgm:t>
        <a:bodyPr/>
        <a:lstStyle/>
        <a:p>
          <a:endParaRPr lang="en-US"/>
        </a:p>
      </dgm:t>
    </dgm:pt>
    <dgm:pt modelId="{9E1755E6-EBAD-5F4C-9157-B2D0746A9674}" type="sibTrans" cxnId="{D8986121-0386-DE48-8F88-13D2D7C7D915}">
      <dgm:prSet/>
      <dgm:spPr/>
      <dgm:t>
        <a:bodyPr/>
        <a:lstStyle/>
        <a:p>
          <a:endParaRPr lang="en-US"/>
        </a:p>
      </dgm:t>
    </dgm:pt>
    <dgm:pt modelId="{91DC9619-6073-6D43-8D7A-A959ADC3B623}" type="pres">
      <dgm:prSet presAssocID="{DB8FEF59-FB62-9C44-A2AD-29ADB1564146}" presName="cycle" presStyleCnt="0">
        <dgm:presLayoutVars>
          <dgm:chMax val="1"/>
          <dgm:dir/>
          <dgm:animLvl val="ctr"/>
          <dgm:resizeHandles val="exact"/>
        </dgm:presLayoutVars>
      </dgm:prSet>
      <dgm:spPr/>
    </dgm:pt>
    <dgm:pt modelId="{E2DADEBB-12E4-B14E-BFF9-34E16218B8BE}" type="pres">
      <dgm:prSet presAssocID="{A3DC7820-EF62-DF46-9E62-01725F45C649}" presName="centerShape" presStyleLbl="node0" presStyleIdx="0" presStyleCnt="1" custScaleX="145593" custScaleY="144050"/>
      <dgm:spPr/>
    </dgm:pt>
    <dgm:pt modelId="{83ECA285-A596-9943-8A57-C8CBF56AA097}" type="pres">
      <dgm:prSet presAssocID="{0FC4A845-A0D0-034C-B001-86ADE235D2EE}" presName="Name9" presStyleLbl="parChTrans1D2" presStyleIdx="0" presStyleCnt="8"/>
      <dgm:spPr/>
    </dgm:pt>
    <dgm:pt modelId="{B239DA6D-E3E3-E44A-B9A0-8D762083BEBD}" type="pres">
      <dgm:prSet presAssocID="{0FC4A845-A0D0-034C-B001-86ADE235D2EE}" presName="connTx" presStyleLbl="parChTrans1D2" presStyleIdx="0" presStyleCnt="8"/>
      <dgm:spPr/>
    </dgm:pt>
    <dgm:pt modelId="{140E7BF3-BBEF-DE4A-A6B9-559DF5B0E419}" type="pres">
      <dgm:prSet presAssocID="{7334A1BE-C451-7043-90FE-7E9FECEAA62B}" presName="node" presStyleLbl="node1" presStyleIdx="0" presStyleCnt="8">
        <dgm:presLayoutVars>
          <dgm:bulletEnabled val="1"/>
        </dgm:presLayoutVars>
      </dgm:prSet>
      <dgm:spPr/>
    </dgm:pt>
    <dgm:pt modelId="{0966B337-09A2-144C-A542-6AB38650F459}" type="pres">
      <dgm:prSet presAssocID="{798884E1-5E5F-C74E-9CF2-3352E10CBBCA}" presName="Name9" presStyleLbl="parChTrans1D2" presStyleIdx="1" presStyleCnt="8"/>
      <dgm:spPr/>
    </dgm:pt>
    <dgm:pt modelId="{786EAAE0-7350-4D4E-9DF3-C2C92E3C488D}" type="pres">
      <dgm:prSet presAssocID="{798884E1-5E5F-C74E-9CF2-3352E10CBBCA}" presName="connTx" presStyleLbl="parChTrans1D2" presStyleIdx="1" presStyleCnt="8"/>
      <dgm:spPr/>
    </dgm:pt>
    <dgm:pt modelId="{1325972A-7227-3C4E-9322-D6F605E87859}" type="pres">
      <dgm:prSet presAssocID="{E3855F85-CACF-9243-BD57-B2B0CA6D08F4}" presName="node" presStyleLbl="node1" presStyleIdx="1" presStyleCnt="8">
        <dgm:presLayoutVars>
          <dgm:bulletEnabled val="1"/>
        </dgm:presLayoutVars>
      </dgm:prSet>
      <dgm:spPr/>
    </dgm:pt>
    <dgm:pt modelId="{3B1E155D-191B-824E-B79B-2F8CDCEB22E5}" type="pres">
      <dgm:prSet presAssocID="{F4174931-1DE2-1C4A-8BD3-EC134D7128BD}" presName="Name9" presStyleLbl="parChTrans1D2" presStyleIdx="2" presStyleCnt="8"/>
      <dgm:spPr/>
    </dgm:pt>
    <dgm:pt modelId="{7FA513D3-41E1-004D-8F5E-48BF4B95235A}" type="pres">
      <dgm:prSet presAssocID="{F4174931-1DE2-1C4A-8BD3-EC134D7128BD}" presName="connTx" presStyleLbl="parChTrans1D2" presStyleIdx="2" presStyleCnt="8"/>
      <dgm:spPr/>
    </dgm:pt>
    <dgm:pt modelId="{9B95E242-244D-834D-A80C-3A02C904CEF4}" type="pres">
      <dgm:prSet presAssocID="{25A98C0C-EC48-F240-8758-AF9CA2785B1C}" presName="node" presStyleLbl="node1" presStyleIdx="2" presStyleCnt="8">
        <dgm:presLayoutVars>
          <dgm:bulletEnabled val="1"/>
        </dgm:presLayoutVars>
      </dgm:prSet>
      <dgm:spPr/>
    </dgm:pt>
    <dgm:pt modelId="{5E7E5CEB-5EE2-B344-B8DE-69457ABAB35F}" type="pres">
      <dgm:prSet presAssocID="{627A83B7-5EFA-F14B-9D6C-D9D24CAE79BF}" presName="Name9" presStyleLbl="parChTrans1D2" presStyleIdx="3" presStyleCnt="8"/>
      <dgm:spPr/>
    </dgm:pt>
    <dgm:pt modelId="{E05BCDC2-7EEB-4C4A-927A-9DCBE3DBDE3A}" type="pres">
      <dgm:prSet presAssocID="{627A83B7-5EFA-F14B-9D6C-D9D24CAE79BF}" presName="connTx" presStyleLbl="parChTrans1D2" presStyleIdx="3" presStyleCnt="8"/>
      <dgm:spPr/>
    </dgm:pt>
    <dgm:pt modelId="{AB98C400-45B1-724E-9644-36384C562F20}" type="pres">
      <dgm:prSet presAssocID="{88DFB2E4-A5E7-534E-BB43-12908C2F211B}" presName="node" presStyleLbl="node1" presStyleIdx="3" presStyleCnt="8" custRadScaleRad="99057" custRadScaleInc="-4867">
        <dgm:presLayoutVars>
          <dgm:bulletEnabled val="1"/>
        </dgm:presLayoutVars>
      </dgm:prSet>
      <dgm:spPr/>
    </dgm:pt>
    <dgm:pt modelId="{F85643E8-8B99-1B4A-943A-20F087B59734}" type="pres">
      <dgm:prSet presAssocID="{4ED6D40F-1F5E-7645-B612-E0C75769EBA5}" presName="Name9" presStyleLbl="parChTrans1D2" presStyleIdx="4" presStyleCnt="8"/>
      <dgm:spPr/>
    </dgm:pt>
    <dgm:pt modelId="{6564A2A8-063A-C244-9DB7-0DD176E18C51}" type="pres">
      <dgm:prSet presAssocID="{4ED6D40F-1F5E-7645-B612-E0C75769EBA5}" presName="connTx" presStyleLbl="parChTrans1D2" presStyleIdx="4" presStyleCnt="8"/>
      <dgm:spPr/>
    </dgm:pt>
    <dgm:pt modelId="{F8963425-939B-F849-8467-F6DCD78C9CE0}" type="pres">
      <dgm:prSet presAssocID="{B9533B61-F562-D04A-9782-ACB02A1EB67C}" presName="node" presStyleLbl="node1" presStyleIdx="4" presStyleCnt="8">
        <dgm:presLayoutVars>
          <dgm:bulletEnabled val="1"/>
        </dgm:presLayoutVars>
      </dgm:prSet>
      <dgm:spPr/>
    </dgm:pt>
    <dgm:pt modelId="{6702CB1D-8421-AC42-85DE-B9FA3E99038E}" type="pres">
      <dgm:prSet presAssocID="{7548EC72-613B-6A48-BEA5-BC1EBA010FE7}" presName="Name9" presStyleLbl="parChTrans1D2" presStyleIdx="5" presStyleCnt="8"/>
      <dgm:spPr/>
    </dgm:pt>
    <dgm:pt modelId="{C6467F2D-809D-9541-B77C-A10D0319D64B}" type="pres">
      <dgm:prSet presAssocID="{7548EC72-613B-6A48-BEA5-BC1EBA010FE7}" presName="connTx" presStyleLbl="parChTrans1D2" presStyleIdx="5" presStyleCnt="8"/>
      <dgm:spPr/>
    </dgm:pt>
    <dgm:pt modelId="{714F1C89-C3A2-6146-9EFF-82B97D9A1AAD}" type="pres">
      <dgm:prSet presAssocID="{A74FAC40-D103-9D43-8B48-79388F1AC3D2}" presName="node" presStyleLbl="node1" presStyleIdx="5" presStyleCnt="8">
        <dgm:presLayoutVars>
          <dgm:bulletEnabled val="1"/>
        </dgm:presLayoutVars>
      </dgm:prSet>
      <dgm:spPr/>
    </dgm:pt>
    <dgm:pt modelId="{C42B6E89-3139-AF4E-B725-42E9E4728625}" type="pres">
      <dgm:prSet presAssocID="{5933DF39-5906-FC4E-A23F-033ED8A5DD0C}" presName="Name9" presStyleLbl="parChTrans1D2" presStyleIdx="6" presStyleCnt="8"/>
      <dgm:spPr/>
    </dgm:pt>
    <dgm:pt modelId="{7A23E7A0-4537-AD49-9BEB-5AFCCA529D02}" type="pres">
      <dgm:prSet presAssocID="{5933DF39-5906-FC4E-A23F-033ED8A5DD0C}" presName="connTx" presStyleLbl="parChTrans1D2" presStyleIdx="6" presStyleCnt="8"/>
      <dgm:spPr/>
    </dgm:pt>
    <dgm:pt modelId="{0FCB1174-F957-334A-982F-EC3254A64469}" type="pres">
      <dgm:prSet presAssocID="{8410F42B-C20B-B249-8AC4-101C90A87B37}" presName="node" presStyleLbl="node1" presStyleIdx="6" presStyleCnt="8">
        <dgm:presLayoutVars>
          <dgm:bulletEnabled val="1"/>
        </dgm:presLayoutVars>
      </dgm:prSet>
      <dgm:spPr/>
    </dgm:pt>
    <dgm:pt modelId="{5546C49B-07E9-8444-85FD-34BBFBC6D81F}" type="pres">
      <dgm:prSet presAssocID="{DC859BE4-DAA9-9B40-9842-9E3619BDC516}" presName="Name9" presStyleLbl="parChTrans1D2" presStyleIdx="7" presStyleCnt="8"/>
      <dgm:spPr/>
    </dgm:pt>
    <dgm:pt modelId="{BE122DE1-E40B-EE44-93F2-13906ADFF785}" type="pres">
      <dgm:prSet presAssocID="{DC859BE4-DAA9-9B40-9842-9E3619BDC516}" presName="connTx" presStyleLbl="parChTrans1D2" presStyleIdx="7" presStyleCnt="8"/>
      <dgm:spPr/>
    </dgm:pt>
    <dgm:pt modelId="{55D42A33-0B7B-174B-B01E-A86D2C829771}" type="pres">
      <dgm:prSet presAssocID="{B24E105F-CEC9-A34F-AA09-AF1C594469A7}" presName="node" presStyleLbl="node1" presStyleIdx="7" presStyleCnt="8">
        <dgm:presLayoutVars>
          <dgm:bulletEnabled val="1"/>
        </dgm:presLayoutVars>
      </dgm:prSet>
      <dgm:spPr/>
    </dgm:pt>
  </dgm:ptLst>
  <dgm:cxnLst>
    <dgm:cxn modelId="{9A22A006-EF2B-3141-B5AE-B209708D7995}" type="presOf" srcId="{8410F42B-C20B-B249-8AC4-101C90A87B37}" destId="{0FCB1174-F957-334A-982F-EC3254A64469}" srcOrd="0" destOrd="0" presId="urn:microsoft.com/office/officeart/2005/8/layout/radial1"/>
    <dgm:cxn modelId="{2E7BDF0B-13B9-7C4A-9878-8FB9B309A35D}" type="presOf" srcId="{5933DF39-5906-FC4E-A23F-033ED8A5DD0C}" destId="{C42B6E89-3139-AF4E-B725-42E9E4728625}" srcOrd="0" destOrd="0" presId="urn:microsoft.com/office/officeart/2005/8/layout/radial1"/>
    <dgm:cxn modelId="{3A408E0D-0D77-7245-91AC-F5FA2F9D789F}" type="presOf" srcId="{F4174931-1DE2-1C4A-8BD3-EC134D7128BD}" destId="{7FA513D3-41E1-004D-8F5E-48BF4B95235A}" srcOrd="1" destOrd="0" presId="urn:microsoft.com/office/officeart/2005/8/layout/radial1"/>
    <dgm:cxn modelId="{85C11D11-FDD5-C944-A941-6755C235A4B3}" type="presOf" srcId="{DC859BE4-DAA9-9B40-9842-9E3619BDC516}" destId="{5546C49B-07E9-8444-85FD-34BBFBC6D81F}" srcOrd="0" destOrd="0" presId="urn:microsoft.com/office/officeart/2005/8/layout/radial1"/>
    <dgm:cxn modelId="{73FB2F11-8424-7546-9AC3-1CDC68239CB9}" type="presOf" srcId="{F4174931-1DE2-1C4A-8BD3-EC134D7128BD}" destId="{3B1E155D-191B-824E-B79B-2F8CDCEB22E5}" srcOrd="0" destOrd="0" presId="urn:microsoft.com/office/officeart/2005/8/layout/radial1"/>
    <dgm:cxn modelId="{D8986121-0386-DE48-8F88-13D2D7C7D915}" srcId="{A3DC7820-EF62-DF46-9E62-01725F45C649}" destId="{B24E105F-CEC9-A34F-AA09-AF1C594469A7}" srcOrd="7" destOrd="0" parTransId="{DC859BE4-DAA9-9B40-9842-9E3619BDC516}" sibTransId="{9E1755E6-EBAD-5F4C-9157-B2D0746A9674}"/>
    <dgm:cxn modelId="{19C5E136-BDB7-4C43-AC35-A568B59DBA51}" type="presOf" srcId="{627A83B7-5EFA-F14B-9D6C-D9D24CAE79BF}" destId="{E05BCDC2-7EEB-4C4A-927A-9DCBE3DBDE3A}" srcOrd="1" destOrd="0" presId="urn:microsoft.com/office/officeart/2005/8/layout/radial1"/>
    <dgm:cxn modelId="{532B593F-1EE6-2248-874B-5DD663488D1A}" type="presOf" srcId="{DB8FEF59-FB62-9C44-A2AD-29ADB1564146}" destId="{91DC9619-6073-6D43-8D7A-A959ADC3B623}" srcOrd="0" destOrd="0" presId="urn:microsoft.com/office/officeart/2005/8/layout/radial1"/>
    <dgm:cxn modelId="{83864A40-BF30-0B47-A88F-844A142D2F19}" type="presOf" srcId="{7548EC72-613B-6A48-BEA5-BC1EBA010FE7}" destId="{6702CB1D-8421-AC42-85DE-B9FA3E99038E}" srcOrd="0" destOrd="0" presId="urn:microsoft.com/office/officeart/2005/8/layout/radial1"/>
    <dgm:cxn modelId="{F1976262-D599-B641-A66F-024B6898C4F6}" srcId="{A3DC7820-EF62-DF46-9E62-01725F45C649}" destId="{7334A1BE-C451-7043-90FE-7E9FECEAA62B}" srcOrd="0" destOrd="0" parTransId="{0FC4A845-A0D0-034C-B001-86ADE235D2EE}" sibTransId="{F30FC008-F88A-F243-985A-CB082C7A2C04}"/>
    <dgm:cxn modelId="{D6401E44-F9D3-E543-A91F-6B607EC78295}" type="presOf" srcId="{627A83B7-5EFA-F14B-9D6C-D9D24CAE79BF}" destId="{5E7E5CEB-5EE2-B344-B8DE-69457ABAB35F}" srcOrd="0" destOrd="0" presId="urn:microsoft.com/office/officeart/2005/8/layout/radial1"/>
    <dgm:cxn modelId="{B4C9816F-9B0A-F149-9704-085C3DB53BFE}" type="presOf" srcId="{4ED6D40F-1F5E-7645-B612-E0C75769EBA5}" destId="{6564A2A8-063A-C244-9DB7-0DD176E18C51}" srcOrd="1" destOrd="0" presId="urn:microsoft.com/office/officeart/2005/8/layout/radial1"/>
    <dgm:cxn modelId="{2A6E8751-CA86-A540-ADC8-08AD7F14528A}" type="presOf" srcId="{B9533B61-F562-D04A-9782-ACB02A1EB67C}" destId="{F8963425-939B-F849-8467-F6DCD78C9CE0}" srcOrd="0" destOrd="0" presId="urn:microsoft.com/office/officeart/2005/8/layout/radial1"/>
    <dgm:cxn modelId="{1A248B72-0BB1-434A-8DFC-6F1FB95AF92C}" srcId="{A3DC7820-EF62-DF46-9E62-01725F45C649}" destId="{25A98C0C-EC48-F240-8758-AF9CA2785B1C}" srcOrd="2" destOrd="0" parTransId="{F4174931-1DE2-1C4A-8BD3-EC134D7128BD}" sibTransId="{F3C32B90-B234-6843-9508-3CC2A81E1855}"/>
    <dgm:cxn modelId="{5868DC58-583C-8A4C-9A0D-CA9B33304EEA}" type="presOf" srcId="{B24E105F-CEC9-A34F-AA09-AF1C594469A7}" destId="{55D42A33-0B7B-174B-B01E-A86D2C829771}" srcOrd="0" destOrd="0" presId="urn:microsoft.com/office/officeart/2005/8/layout/radial1"/>
    <dgm:cxn modelId="{F7609279-5115-7943-8504-C862B4F4748F}" type="presOf" srcId="{0FC4A845-A0D0-034C-B001-86ADE235D2EE}" destId="{B239DA6D-E3E3-E44A-B9A0-8D762083BEBD}" srcOrd="1" destOrd="0" presId="urn:microsoft.com/office/officeart/2005/8/layout/radial1"/>
    <dgm:cxn modelId="{9847487C-6FEB-7148-8B42-D96AEB6C0C3B}" srcId="{A3DC7820-EF62-DF46-9E62-01725F45C649}" destId="{A74FAC40-D103-9D43-8B48-79388F1AC3D2}" srcOrd="5" destOrd="0" parTransId="{7548EC72-613B-6A48-BEA5-BC1EBA010FE7}" sibTransId="{7C0B7A96-FDC2-A44C-A9AE-2E0AF9A16825}"/>
    <dgm:cxn modelId="{E97B0D80-5129-6C44-8372-D7C28C9F4F56}" srcId="{A3DC7820-EF62-DF46-9E62-01725F45C649}" destId="{88DFB2E4-A5E7-534E-BB43-12908C2F211B}" srcOrd="3" destOrd="0" parTransId="{627A83B7-5EFA-F14B-9D6C-D9D24CAE79BF}" sibTransId="{88D792E7-1CC6-6245-9C27-37206143DE71}"/>
    <dgm:cxn modelId="{CA271B82-162D-CF4E-A7CE-2190EA1D858A}" srcId="{DB8FEF59-FB62-9C44-A2AD-29ADB1564146}" destId="{C3235603-B57B-8840-8A0D-F6CA3A66AE30}" srcOrd="1" destOrd="0" parTransId="{388C40B3-B82C-874E-9A41-2AFF4806103D}" sibTransId="{D3D40614-63CF-064A-B471-B954FC4304F6}"/>
    <dgm:cxn modelId="{5FF90A86-C74C-884B-B406-43CAD5AE51EE}" type="presOf" srcId="{E3855F85-CACF-9243-BD57-B2B0CA6D08F4}" destId="{1325972A-7227-3C4E-9322-D6F605E87859}" srcOrd="0" destOrd="0" presId="urn:microsoft.com/office/officeart/2005/8/layout/radial1"/>
    <dgm:cxn modelId="{E67C6E86-BD93-324A-BA40-1593A7BDE4D2}" type="presOf" srcId="{5933DF39-5906-FC4E-A23F-033ED8A5DD0C}" destId="{7A23E7A0-4537-AD49-9BEB-5AFCCA529D02}" srcOrd="1" destOrd="0" presId="urn:microsoft.com/office/officeart/2005/8/layout/radial1"/>
    <dgm:cxn modelId="{F107A98D-85F2-DC43-9925-17C4A3942C5A}" type="presOf" srcId="{798884E1-5E5F-C74E-9CF2-3352E10CBBCA}" destId="{0966B337-09A2-144C-A542-6AB38650F459}" srcOrd="0" destOrd="0" presId="urn:microsoft.com/office/officeart/2005/8/layout/radial1"/>
    <dgm:cxn modelId="{7EF1A896-B9CC-8841-A4E5-75B69F39F1B8}" type="presOf" srcId="{798884E1-5E5F-C74E-9CF2-3352E10CBBCA}" destId="{786EAAE0-7350-4D4E-9DF3-C2C92E3C488D}" srcOrd="1" destOrd="0" presId="urn:microsoft.com/office/officeart/2005/8/layout/radial1"/>
    <dgm:cxn modelId="{BAB449A5-D15B-F94A-B0EA-A259C0A8D24A}" type="presOf" srcId="{25A98C0C-EC48-F240-8758-AF9CA2785B1C}" destId="{9B95E242-244D-834D-A80C-3A02C904CEF4}" srcOrd="0" destOrd="0" presId="urn:microsoft.com/office/officeart/2005/8/layout/radial1"/>
    <dgm:cxn modelId="{84C268AC-5E65-CD4D-8B44-ECE70935BB7C}" srcId="{DB8FEF59-FB62-9C44-A2AD-29ADB1564146}" destId="{A3DC7820-EF62-DF46-9E62-01725F45C649}" srcOrd="0" destOrd="0" parTransId="{82789126-4B8A-7E46-AC89-6AD7B783ED89}" sibTransId="{54EC0B4D-58B2-CE42-B616-88D43B45FBE8}"/>
    <dgm:cxn modelId="{C93DA0AE-7226-F84A-8015-DE81BC6BD53B}" type="presOf" srcId="{DC859BE4-DAA9-9B40-9842-9E3619BDC516}" destId="{BE122DE1-E40B-EE44-93F2-13906ADFF785}" srcOrd="1" destOrd="0" presId="urn:microsoft.com/office/officeart/2005/8/layout/radial1"/>
    <dgm:cxn modelId="{37CA29AF-71B9-9B4F-9BFA-BCC5257C2337}" type="presOf" srcId="{88DFB2E4-A5E7-534E-BB43-12908C2F211B}" destId="{AB98C400-45B1-724E-9644-36384C562F20}" srcOrd="0" destOrd="0" presId="urn:microsoft.com/office/officeart/2005/8/layout/radial1"/>
    <dgm:cxn modelId="{D8B6DABD-ED84-AB40-A11A-A53D6F3B216F}" type="presOf" srcId="{0FC4A845-A0D0-034C-B001-86ADE235D2EE}" destId="{83ECA285-A596-9943-8A57-C8CBF56AA097}" srcOrd="0" destOrd="0" presId="urn:microsoft.com/office/officeart/2005/8/layout/radial1"/>
    <dgm:cxn modelId="{55C875C3-F5E6-0640-9827-4706AAA1B376}" srcId="{A3DC7820-EF62-DF46-9E62-01725F45C649}" destId="{E3855F85-CACF-9243-BD57-B2B0CA6D08F4}" srcOrd="1" destOrd="0" parTransId="{798884E1-5E5F-C74E-9CF2-3352E10CBBCA}" sibTransId="{506A5C02-70C8-B043-92AB-49E156315E41}"/>
    <dgm:cxn modelId="{9958DCCB-EFA1-2541-8FEA-693395D06C33}" srcId="{A3DC7820-EF62-DF46-9E62-01725F45C649}" destId="{B9533B61-F562-D04A-9782-ACB02A1EB67C}" srcOrd="4" destOrd="0" parTransId="{4ED6D40F-1F5E-7645-B612-E0C75769EBA5}" sibTransId="{90238938-BC4B-B449-AD01-1EA364B21F59}"/>
    <dgm:cxn modelId="{8A14DECB-CEE2-A24C-9DAB-2ADCD1D3DD1B}" srcId="{A3DC7820-EF62-DF46-9E62-01725F45C649}" destId="{8410F42B-C20B-B249-8AC4-101C90A87B37}" srcOrd="6" destOrd="0" parTransId="{5933DF39-5906-FC4E-A23F-033ED8A5DD0C}" sibTransId="{9019CC7F-112D-FF4A-8B43-05051545805C}"/>
    <dgm:cxn modelId="{3C2536CE-8A8B-294E-9471-99D53E8B69BD}" type="presOf" srcId="{4ED6D40F-1F5E-7645-B612-E0C75769EBA5}" destId="{F85643E8-8B99-1B4A-943A-20F087B59734}" srcOrd="0" destOrd="0" presId="urn:microsoft.com/office/officeart/2005/8/layout/radial1"/>
    <dgm:cxn modelId="{A3ACE3CF-4486-9645-A1B7-CD2469F2650B}" type="presOf" srcId="{7548EC72-613B-6A48-BEA5-BC1EBA010FE7}" destId="{C6467F2D-809D-9541-B77C-A10D0319D64B}" srcOrd="1" destOrd="0" presId="urn:microsoft.com/office/officeart/2005/8/layout/radial1"/>
    <dgm:cxn modelId="{60EEA0D9-6F37-2545-8A8B-CC114C3C8D5A}" type="presOf" srcId="{7334A1BE-C451-7043-90FE-7E9FECEAA62B}" destId="{140E7BF3-BBEF-DE4A-A6B9-559DF5B0E419}" srcOrd="0" destOrd="0" presId="urn:microsoft.com/office/officeart/2005/8/layout/radial1"/>
    <dgm:cxn modelId="{F0C460FB-903E-0E4A-A3E7-2B5741D76E35}" type="presOf" srcId="{A3DC7820-EF62-DF46-9E62-01725F45C649}" destId="{E2DADEBB-12E4-B14E-BFF9-34E16218B8BE}" srcOrd="0" destOrd="0" presId="urn:microsoft.com/office/officeart/2005/8/layout/radial1"/>
    <dgm:cxn modelId="{31D332FE-0241-9E40-9027-67673F9AA57F}" type="presOf" srcId="{A74FAC40-D103-9D43-8B48-79388F1AC3D2}" destId="{714F1C89-C3A2-6146-9EFF-82B97D9A1AAD}" srcOrd="0" destOrd="0" presId="urn:microsoft.com/office/officeart/2005/8/layout/radial1"/>
    <dgm:cxn modelId="{4173D554-5F08-8C4F-8412-EC89946C7500}" type="presParOf" srcId="{91DC9619-6073-6D43-8D7A-A959ADC3B623}" destId="{E2DADEBB-12E4-B14E-BFF9-34E16218B8BE}" srcOrd="0" destOrd="0" presId="urn:microsoft.com/office/officeart/2005/8/layout/radial1"/>
    <dgm:cxn modelId="{A372AAC3-68EF-C345-AA62-B5EB7E370101}" type="presParOf" srcId="{91DC9619-6073-6D43-8D7A-A959ADC3B623}" destId="{83ECA285-A596-9943-8A57-C8CBF56AA097}" srcOrd="1" destOrd="0" presId="urn:microsoft.com/office/officeart/2005/8/layout/radial1"/>
    <dgm:cxn modelId="{EA6C8EB0-C905-2F47-804F-379BB2A959D3}" type="presParOf" srcId="{83ECA285-A596-9943-8A57-C8CBF56AA097}" destId="{B239DA6D-E3E3-E44A-B9A0-8D762083BEBD}" srcOrd="0" destOrd="0" presId="urn:microsoft.com/office/officeart/2005/8/layout/radial1"/>
    <dgm:cxn modelId="{FC6FB2E3-E554-E94A-8480-17F0C0E1A190}" type="presParOf" srcId="{91DC9619-6073-6D43-8D7A-A959ADC3B623}" destId="{140E7BF3-BBEF-DE4A-A6B9-559DF5B0E419}" srcOrd="2" destOrd="0" presId="urn:microsoft.com/office/officeart/2005/8/layout/radial1"/>
    <dgm:cxn modelId="{2BCBDDCB-0F3D-0E41-8C16-B49E60FE0687}" type="presParOf" srcId="{91DC9619-6073-6D43-8D7A-A959ADC3B623}" destId="{0966B337-09A2-144C-A542-6AB38650F459}" srcOrd="3" destOrd="0" presId="urn:microsoft.com/office/officeart/2005/8/layout/radial1"/>
    <dgm:cxn modelId="{4BF51ACF-CAC4-5A43-9991-D0E06DBD32BB}" type="presParOf" srcId="{0966B337-09A2-144C-A542-6AB38650F459}" destId="{786EAAE0-7350-4D4E-9DF3-C2C92E3C488D}" srcOrd="0" destOrd="0" presId="urn:microsoft.com/office/officeart/2005/8/layout/radial1"/>
    <dgm:cxn modelId="{CE90448C-5EA0-5F44-8438-72319A78D58B}" type="presParOf" srcId="{91DC9619-6073-6D43-8D7A-A959ADC3B623}" destId="{1325972A-7227-3C4E-9322-D6F605E87859}" srcOrd="4" destOrd="0" presId="urn:microsoft.com/office/officeart/2005/8/layout/radial1"/>
    <dgm:cxn modelId="{0ACB6EFC-47BF-6E46-A795-853FC6A21E00}" type="presParOf" srcId="{91DC9619-6073-6D43-8D7A-A959ADC3B623}" destId="{3B1E155D-191B-824E-B79B-2F8CDCEB22E5}" srcOrd="5" destOrd="0" presId="urn:microsoft.com/office/officeart/2005/8/layout/radial1"/>
    <dgm:cxn modelId="{0E01AE27-9BA6-324E-B878-8D163AA3279F}" type="presParOf" srcId="{3B1E155D-191B-824E-B79B-2F8CDCEB22E5}" destId="{7FA513D3-41E1-004D-8F5E-48BF4B95235A}" srcOrd="0" destOrd="0" presId="urn:microsoft.com/office/officeart/2005/8/layout/radial1"/>
    <dgm:cxn modelId="{FAD825B9-414D-3C4A-BB24-29A12B9E52D4}" type="presParOf" srcId="{91DC9619-6073-6D43-8D7A-A959ADC3B623}" destId="{9B95E242-244D-834D-A80C-3A02C904CEF4}" srcOrd="6" destOrd="0" presId="urn:microsoft.com/office/officeart/2005/8/layout/radial1"/>
    <dgm:cxn modelId="{91CE9BF8-C464-9C42-A45F-DE7AF7298120}" type="presParOf" srcId="{91DC9619-6073-6D43-8D7A-A959ADC3B623}" destId="{5E7E5CEB-5EE2-B344-B8DE-69457ABAB35F}" srcOrd="7" destOrd="0" presId="urn:microsoft.com/office/officeart/2005/8/layout/radial1"/>
    <dgm:cxn modelId="{0BFC5FB4-7A25-3246-96E8-F6AD7E1D1DB9}" type="presParOf" srcId="{5E7E5CEB-5EE2-B344-B8DE-69457ABAB35F}" destId="{E05BCDC2-7EEB-4C4A-927A-9DCBE3DBDE3A}" srcOrd="0" destOrd="0" presId="urn:microsoft.com/office/officeart/2005/8/layout/radial1"/>
    <dgm:cxn modelId="{C9DA5565-AA2B-A445-BDFC-D377E2529048}" type="presParOf" srcId="{91DC9619-6073-6D43-8D7A-A959ADC3B623}" destId="{AB98C400-45B1-724E-9644-36384C562F20}" srcOrd="8" destOrd="0" presId="urn:microsoft.com/office/officeart/2005/8/layout/radial1"/>
    <dgm:cxn modelId="{EB5D8483-55ED-794E-8C5E-7AF82A1B194A}" type="presParOf" srcId="{91DC9619-6073-6D43-8D7A-A959ADC3B623}" destId="{F85643E8-8B99-1B4A-943A-20F087B59734}" srcOrd="9" destOrd="0" presId="urn:microsoft.com/office/officeart/2005/8/layout/radial1"/>
    <dgm:cxn modelId="{2639F84A-78D3-C54D-B05D-D7BCD3635B88}" type="presParOf" srcId="{F85643E8-8B99-1B4A-943A-20F087B59734}" destId="{6564A2A8-063A-C244-9DB7-0DD176E18C51}" srcOrd="0" destOrd="0" presId="urn:microsoft.com/office/officeart/2005/8/layout/radial1"/>
    <dgm:cxn modelId="{E0EA8A1F-214B-8847-999A-5A056A52CE40}" type="presParOf" srcId="{91DC9619-6073-6D43-8D7A-A959ADC3B623}" destId="{F8963425-939B-F849-8467-F6DCD78C9CE0}" srcOrd="10" destOrd="0" presId="urn:microsoft.com/office/officeart/2005/8/layout/radial1"/>
    <dgm:cxn modelId="{AEB89B44-C7C6-5C42-B59C-CA0B3B694BFE}" type="presParOf" srcId="{91DC9619-6073-6D43-8D7A-A959ADC3B623}" destId="{6702CB1D-8421-AC42-85DE-B9FA3E99038E}" srcOrd="11" destOrd="0" presId="urn:microsoft.com/office/officeart/2005/8/layout/radial1"/>
    <dgm:cxn modelId="{49055BDA-76DA-154A-8981-A4A67F89DF77}" type="presParOf" srcId="{6702CB1D-8421-AC42-85DE-B9FA3E99038E}" destId="{C6467F2D-809D-9541-B77C-A10D0319D64B}" srcOrd="0" destOrd="0" presId="urn:microsoft.com/office/officeart/2005/8/layout/radial1"/>
    <dgm:cxn modelId="{5A82B330-3416-8B46-92E7-FC94702FC0D8}" type="presParOf" srcId="{91DC9619-6073-6D43-8D7A-A959ADC3B623}" destId="{714F1C89-C3A2-6146-9EFF-82B97D9A1AAD}" srcOrd="12" destOrd="0" presId="urn:microsoft.com/office/officeart/2005/8/layout/radial1"/>
    <dgm:cxn modelId="{F7D325E6-D73B-8349-BA7C-C69781FD593A}" type="presParOf" srcId="{91DC9619-6073-6D43-8D7A-A959ADC3B623}" destId="{C42B6E89-3139-AF4E-B725-42E9E4728625}" srcOrd="13" destOrd="0" presId="urn:microsoft.com/office/officeart/2005/8/layout/radial1"/>
    <dgm:cxn modelId="{47F5B2F7-18BC-024D-9468-BEB0176EADD3}" type="presParOf" srcId="{C42B6E89-3139-AF4E-B725-42E9E4728625}" destId="{7A23E7A0-4537-AD49-9BEB-5AFCCA529D02}" srcOrd="0" destOrd="0" presId="urn:microsoft.com/office/officeart/2005/8/layout/radial1"/>
    <dgm:cxn modelId="{4668DF75-7947-F44E-AFB9-CE6A2899E985}" type="presParOf" srcId="{91DC9619-6073-6D43-8D7A-A959ADC3B623}" destId="{0FCB1174-F957-334A-982F-EC3254A64469}" srcOrd="14" destOrd="0" presId="urn:microsoft.com/office/officeart/2005/8/layout/radial1"/>
    <dgm:cxn modelId="{7F4E8233-B973-5947-9DF0-275341B61321}" type="presParOf" srcId="{91DC9619-6073-6D43-8D7A-A959ADC3B623}" destId="{5546C49B-07E9-8444-85FD-34BBFBC6D81F}" srcOrd="15" destOrd="0" presId="urn:microsoft.com/office/officeart/2005/8/layout/radial1"/>
    <dgm:cxn modelId="{5C84CD7C-CF63-174C-9E1D-BA93D1E6CBDC}" type="presParOf" srcId="{5546C49B-07E9-8444-85FD-34BBFBC6D81F}" destId="{BE122DE1-E40B-EE44-93F2-13906ADFF785}" srcOrd="0" destOrd="0" presId="urn:microsoft.com/office/officeart/2005/8/layout/radial1"/>
    <dgm:cxn modelId="{DB640A1B-2EA6-8945-9284-9D604AF2151C}" type="presParOf" srcId="{91DC9619-6073-6D43-8D7A-A959ADC3B623}" destId="{55D42A33-0B7B-174B-B01E-A86D2C829771}" srcOrd="1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08338A-3FD6-6D47-8016-9134E806D60F}" type="doc">
      <dgm:prSet loTypeId="urn:microsoft.com/office/officeart/2005/8/layout/lProcess3" loCatId="process" qsTypeId="urn:microsoft.com/office/officeart/2005/8/quickstyle/simple4" qsCatId="simple" csTypeId="urn:microsoft.com/office/officeart/2005/8/colors/colorful2" csCatId="colorful" phldr="1"/>
      <dgm:spPr/>
      <dgm:t>
        <a:bodyPr/>
        <a:lstStyle/>
        <a:p>
          <a:endParaRPr lang="en-US"/>
        </a:p>
      </dgm:t>
    </dgm:pt>
    <dgm:pt modelId="{4937FF5C-4E06-DB4A-BA1D-0A328686DE14}">
      <dgm:prSet phldrT="[Text]" custT="1"/>
      <dgm:spPr/>
      <dgm:t>
        <a:bodyPr/>
        <a:lstStyle/>
        <a:p>
          <a:r>
            <a:rPr lang="en-US" sz="1800" b="1">
              <a:latin typeface="Gill Sans MT" panose="020B0502020104020203" pitchFamily="34" charset="0"/>
              <a:ea typeface="Gill Sans" charset="0"/>
              <a:cs typeface="Gill Sans" charset="0"/>
            </a:rPr>
            <a:t>Characterized by :</a:t>
          </a:r>
          <a:endParaRPr lang="en-US" sz="1800" dirty="0"/>
        </a:p>
      </dgm:t>
    </dgm:pt>
    <dgm:pt modelId="{7A5EDF50-3512-FA4C-8F5A-4CF36FB7CEEC}" type="parTrans" cxnId="{AE83DCB5-5052-C544-B731-2A8FDD68E156}">
      <dgm:prSet/>
      <dgm:spPr/>
      <dgm:t>
        <a:bodyPr/>
        <a:lstStyle/>
        <a:p>
          <a:endParaRPr lang="en-US"/>
        </a:p>
      </dgm:t>
    </dgm:pt>
    <dgm:pt modelId="{DA66B2AC-5DBB-0144-8C0F-5B2BA4D48850}" type="sibTrans" cxnId="{AE83DCB5-5052-C544-B731-2A8FDD68E156}">
      <dgm:prSet/>
      <dgm:spPr/>
      <dgm:t>
        <a:bodyPr/>
        <a:lstStyle/>
        <a:p>
          <a:endParaRPr lang="en-US"/>
        </a:p>
      </dgm:t>
    </dgm:pt>
    <dgm:pt modelId="{C695B7DB-FB22-5B43-9E13-4E644F85D022}">
      <dgm:prSet phldrT="[Text]"/>
      <dgm:spPr/>
      <dgm:t>
        <a:bodyPr/>
        <a:lstStyle/>
        <a:p>
          <a:r>
            <a:rPr lang="en-GB" altLang="en-US">
              <a:latin typeface="Gill Sans MT" panose="020B0502020104020203" pitchFamily="34" charset="0"/>
              <a:ea typeface="Gill Sans" charset="0"/>
              <a:cs typeface="Gill Sans" charset="0"/>
            </a:rPr>
            <a:t>DECREASED [HCO3-] (&lt;25mM) and pH.  </a:t>
          </a:r>
        </a:p>
        <a:p>
          <a:r>
            <a:rPr lang="en-US">
              <a:latin typeface="Gill Sans MT" panose="020B0502020104020203" pitchFamily="34" charset="0"/>
              <a:ea typeface="Gill Sans" charset="0"/>
              <a:cs typeface="Gill Sans" charset="0"/>
            </a:rPr>
            <a:t>- Reduction in pH + ↑ in ECF H+ concentration </a:t>
          </a:r>
          <a:endParaRPr lang="en-US" dirty="0"/>
        </a:p>
      </dgm:t>
    </dgm:pt>
    <dgm:pt modelId="{DB19ED0C-5DED-8E47-BF5A-7CD3446F6E4D}" type="parTrans" cxnId="{F9B21501-A3E4-4C4A-A5B3-E0FD10DF0FC4}">
      <dgm:prSet/>
      <dgm:spPr/>
      <dgm:t>
        <a:bodyPr/>
        <a:lstStyle/>
        <a:p>
          <a:endParaRPr lang="en-US"/>
        </a:p>
      </dgm:t>
    </dgm:pt>
    <dgm:pt modelId="{E63608ED-9CF5-E040-9E14-14DA2A915218}" type="sibTrans" cxnId="{F9B21501-A3E4-4C4A-A5B3-E0FD10DF0FC4}">
      <dgm:prSet/>
      <dgm:spPr/>
      <dgm:t>
        <a:bodyPr/>
        <a:lstStyle/>
        <a:p>
          <a:endParaRPr lang="en-US"/>
        </a:p>
      </dgm:t>
    </dgm:pt>
    <dgm:pt modelId="{A878E08C-19FD-D94D-B672-4BB181B61434}">
      <dgm:prSet phldrT="[Text]"/>
      <dgm:spPr/>
      <dgm:t>
        <a:bodyPr/>
        <a:lstStyle/>
        <a:p>
          <a:r>
            <a:rPr lang="en-GB" b="1">
              <a:latin typeface="Gill Sans MT" panose="020B0502020104020203" pitchFamily="34" charset="0"/>
              <a:ea typeface="Gill Sans" charset="0"/>
              <a:cs typeface="Gill Sans" charset="0"/>
            </a:rPr>
            <a:t>Caused by :</a:t>
          </a:r>
          <a:endParaRPr lang="en-US" dirty="0"/>
        </a:p>
      </dgm:t>
    </dgm:pt>
    <dgm:pt modelId="{BF24714B-24BA-6943-A453-9D08135B17C9}" type="parTrans" cxnId="{AF1A095A-82CC-D843-A358-955CB7C9645A}">
      <dgm:prSet/>
      <dgm:spPr/>
      <dgm:t>
        <a:bodyPr/>
        <a:lstStyle/>
        <a:p>
          <a:endParaRPr lang="en-US"/>
        </a:p>
      </dgm:t>
    </dgm:pt>
    <dgm:pt modelId="{F4B7AB0B-A45B-7D4E-94AC-3636FA088548}" type="sibTrans" cxnId="{AF1A095A-82CC-D843-A358-955CB7C9645A}">
      <dgm:prSet/>
      <dgm:spPr/>
      <dgm:t>
        <a:bodyPr/>
        <a:lstStyle/>
        <a:p>
          <a:endParaRPr lang="en-US"/>
        </a:p>
      </dgm:t>
    </dgm:pt>
    <dgm:pt modelId="{63A097BD-18B7-C44D-BE06-B0228B9F94CD}">
      <dgm:prSet phldrT="[Text]"/>
      <dgm:spPr/>
      <dgm:t>
        <a:bodyPr/>
        <a:lstStyle/>
        <a:p>
          <a:r>
            <a:rPr lang="en-GB">
              <a:latin typeface="Gill Sans MT" panose="020B0502020104020203" pitchFamily="34" charset="0"/>
              <a:ea typeface="Gill Sans" charset="0"/>
              <a:cs typeface="Gill Sans" charset="0"/>
            </a:rPr>
            <a:t>Increased acid </a:t>
          </a:r>
          <a:r>
            <a:rPr lang="en-GB" u="sng">
              <a:latin typeface="Gill Sans MT" panose="020B0502020104020203" pitchFamily="34" charset="0"/>
              <a:ea typeface="Gill Sans" charset="0"/>
              <a:cs typeface="Gill Sans" charset="0"/>
            </a:rPr>
            <a:t>production</a:t>
          </a:r>
        </a:p>
        <a:p>
          <a:r>
            <a:rPr lang="en-GB">
              <a:latin typeface="Gill Sans MT" panose="020B0502020104020203" pitchFamily="34" charset="0"/>
              <a:ea typeface="Gill Sans" charset="0"/>
              <a:cs typeface="Gill Sans" charset="0"/>
            </a:rPr>
            <a:t>Impaired acid </a:t>
          </a:r>
          <a:r>
            <a:rPr lang="en-GB" u="sng">
              <a:latin typeface="Gill Sans MT" panose="020B0502020104020203" pitchFamily="34" charset="0"/>
              <a:ea typeface="Gill Sans" charset="0"/>
              <a:cs typeface="Gill Sans" charset="0"/>
            </a:rPr>
            <a:t>excretion</a:t>
          </a:r>
          <a:endParaRPr lang="en-US" dirty="0"/>
        </a:p>
      </dgm:t>
    </dgm:pt>
    <dgm:pt modelId="{3B2E67C3-6814-0844-B230-63521D03A856}" type="parTrans" cxnId="{1625B0F5-C18F-5045-9E6E-C6DF179F189C}">
      <dgm:prSet/>
      <dgm:spPr/>
      <dgm:t>
        <a:bodyPr/>
        <a:lstStyle/>
        <a:p>
          <a:endParaRPr lang="en-US"/>
        </a:p>
      </dgm:t>
    </dgm:pt>
    <dgm:pt modelId="{2D71E20C-1DFC-2748-85BA-D5865699D1B4}" type="sibTrans" cxnId="{1625B0F5-C18F-5045-9E6E-C6DF179F189C}">
      <dgm:prSet/>
      <dgm:spPr/>
      <dgm:t>
        <a:bodyPr/>
        <a:lstStyle/>
        <a:p>
          <a:endParaRPr lang="en-US"/>
        </a:p>
      </dgm:t>
    </dgm:pt>
    <dgm:pt modelId="{8CF4FCE2-1006-8249-AE3D-604CAE4CB585}" type="pres">
      <dgm:prSet presAssocID="{3B08338A-3FD6-6D47-8016-9134E806D60F}" presName="Name0" presStyleCnt="0">
        <dgm:presLayoutVars>
          <dgm:chPref val="3"/>
          <dgm:dir/>
          <dgm:animLvl val="lvl"/>
          <dgm:resizeHandles/>
        </dgm:presLayoutVars>
      </dgm:prSet>
      <dgm:spPr/>
    </dgm:pt>
    <dgm:pt modelId="{A7489C77-9C84-9E4F-93D3-2336D3D4D56C}" type="pres">
      <dgm:prSet presAssocID="{4937FF5C-4E06-DB4A-BA1D-0A328686DE14}" presName="horFlow" presStyleCnt="0"/>
      <dgm:spPr/>
    </dgm:pt>
    <dgm:pt modelId="{E7DAEA19-0E8E-D54C-910D-6CB3D60F92A4}" type="pres">
      <dgm:prSet presAssocID="{4937FF5C-4E06-DB4A-BA1D-0A328686DE14}" presName="bigChev" presStyleLbl="node1" presStyleIdx="0" presStyleCnt="2" custScaleX="74187"/>
      <dgm:spPr/>
    </dgm:pt>
    <dgm:pt modelId="{C8C28977-7A7B-1E4F-938A-EAA1AE14DB46}" type="pres">
      <dgm:prSet presAssocID="{DB19ED0C-5DED-8E47-BF5A-7CD3446F6E4D}" presName="parTrans" presStyleCnt="0"/>
      <dgm:spPr/>
    </dgm:pt>
    <dgm:pt modelId="{08F0C76A-F122-8B4A-9D77-CF97405AF127}" type="pres">
      <dgm:prSet presAssocID="{C695B7DB-FB22-5B43-9E13-4E644F85D022}" presName="node" presStyleLbl="alignAccFollowNode1" presStyleIdx="0" presStyleCnt="2">
        <dgm:presLayoutVars>
          <dgm:bulletEnabled val="1"/>
        </dgm:presLayoutVars>
      </dgm:prSet>
      <dgm:spPr/>
    </dgm:pt>
    <dgm:pt modelId="{834A3A62-D86C-534A-A1DF-2EED1297A501}" type="pres">
      <dgm:prSet presAssocID="{4937FF5C-4E06-DB4A-BA1D-0A328686DE14}" presName="vSp" presStyleCnt="0"/>
      <dgm:spPr/>
    </dgm:pt>
    <dgm:pt modelId="{6528C4DA-0B88-EE42-983B-12D4FE3CF4B8}" type="pres">
      <dgm:prSet presAssocID="{A878E08C-19FD-D94D-B672-4BB181B61434}" presName="horFlow" presStyleCnt="0"/>
      <dgm:spPr/>
    </dgm:pt>
    <dgm:pt modelId="{ADC0DDA4-4F1D-CA4C-B059-7CBDA1986DED}" type="pres">
      <dgm:prSet presAssocID="{A878E08C-19FD-D94D-B672-4BB181B61434}" presName="bigChev" presStyleLbl="node1" presStyleIdx="1" presStyleCnt="2" custScaleX="68677"/>
      <dgm:spPr/>
    </dgm:pt>
    <dgm:pt modelId="{04C196D7-FAF7-C64D-90C8-A9739B84C752}" type="pres">
      <dgm:prSet presAssocID="{3B2E67C3-6814-0844-B230-63521D03A856}" presName="parTrans" presStyleCnt="0"/>
      <dgm:spPr/>
    </dgm:pt>
    <dgm:pt modelId="{87E025AE-D2DE-BC4F-BA30-F9EA1C595E42}" type="pres">
      <dgm:prSet presAssocID="{63A097BD-18B7-C44D-BE06-B0228B9F94CD}" presName="node" presStyleLbl="alignAccFollowNode1" presStyleIdx="1" presStyleCnt="2" custScaleX="106639">
        <dgm:presLayoutVars>
          <dgm:bulletEnabled val="1"/>
        </dgm:presLayoutVars>
      </dgm:prSet>
      <dgm:spPr/>
    </dgm:pt>
  </dgm:ptLst>
  <dgm:cxnLst>
    <dgm:cxn modelId="{F9B21501-A3E4-4C4A-A5B3-E0FD10DF0FC4}" srcId="{4937FF5C-4E06-DB4A-BA1D-0A328686DE14}" destId="{C695B7DB-FB22-5B43-9E13-4E644F85D022}" srcOrd="0" destOrd="0" parTransId="{DB19ED0C-5DED-8E47-BF5A-7CD3446F6E4D}" sibTransId="{E63608ED-9CF5-E040-9E14-14DA2A915218}"/>
    <dgm:cxn modelId="{0FB39456-A047-0940-93F8-C82416CB69BF}" type="presOf" srcId="{63A097BD-18B7-C44D-BE06-B0228B9F94CD}" destId="{87E025AE-D2DE-BC4F-BA30-F9EA1C595E42}" srcOrd="0" destOrd="0" presId="urn:microsoft.com/office/officeart/2005/8/layout/lProcess3"/>
    <dgm:cxn modelId="{AF1A095A-82CC-D843-A358-955CB7C9645A}" srcId="{3B08338A-3FD6-6D47-8016-9134E806D60F}" destId="{A878E08C-19FD-D94D-B672-4BB181B61434}" srcOrd="1" destOrd="0" parTransId="{BF24714B-24BA-6943-A453-9D08135B17C9}" sibTransId="{F4B7AB0B-A45B-7D4E-94AC-3636FA088548}"/>
    <dgm:cxn modelId="{8714AB91-A98F-0144-B4BE-9B57922AC50B}" type="presOf" srcId="{3B08338A-3FD6-6D47-8016-9134E806D60F}" destId="{8CF4FCE2-1006-8249-AE3D-604CAE4CB585}" srcOrd="0" destOrd="0" presId="urn:microsoft.com/office/officeart/2005/8/layout/lProcess3"/>
    <dgm:cxn modelId="{AE83DCB5-5052-C544-B731-2A8FDD68E156}" srcId="{3B08338A-3FD6-6D47-8016-9134E806D60F}" destId="{4937FF5C-4E06-DB4A-BA1D-0A328686DE14}" srcOrd="0" destOrd="0" parTransId="{7A5EDF50-3512-FA4C-8F5A-4CF36FB7CEEC}" sibTransId="{DA66B2AC-5DBB-0144-8C0F-5B2BA4D48850}"/>
    <dgm:cxn modelId="{AB00DAB7-6EB3-7343-B725-2807C13F0150}" type="presOf" srcId="{A878E08C-19FD-D94D-B672-4BB181B61434}" destId="{ADC0DDA4-4F1D-CA4C-B059-7CBDA1986DED}" srcOrd="0" destOrd="0" presId="urn:microsoft.com/office/officeart/2005/8/layout/lProcess3"/>
    <dgm:cxn modelId="{0FA497C9-6EE4-F146-BA58-308CDFC3342B}" type="presOf" srcId="{C695B7DB-FB22-5B43-9E13-4E644F85D022}" destId="{08F0C76A-F122-8B4A-9D77-CF97405AF127}" srcOrd="0" destOrd="0" presId="urn:microsoft.com/office/officeart/2005/8/layout/lProcess3"/>
    <dgm:cxn modelId="{BF8EA1CF-0EB7-3C48-9240-BA79D166B8CF}" type="presOf" srcId="{4937FF5C-4E06-DB4A-BA1D-0A328686DE14}" destId="{E7DAEA19-0E8E-D54C-910D-6CB3D60F92A4}" srcOrd="0" destOrd="0" presId="urn:microsoft.com/office/officeart/2005/8/layout/lProcess3"/>
    <dgm:cxn modelId="{1625B0F5-C18F-5045-9E6E-C6DF179F189C}" srcId="{A878E08C-19FD-D94D-B672-4BB181B61434}" destId="{63A097BD-18B7-C44D-BE06-B0228B9F94CD}" srcOrd="0" destOrd="0" parTransId="{3B2E67C3-6814-0844-B230-63521D03A856}" sibTransId="{2D71E20C-1DFC-2748-85BA-D5865699D1B4}"/>
    <dgm:cxn modelId="{FB55365D-60D2-1C42-BE5C-174EC33EB0BA}" type="presParOf" srcId="{8CF4FCE2-1006-8249-AE3D-604CAE4CB585}" destId="{A7489C77-9C84-9E4F-93D3-2336D3D4D56C}" srcOrd="0" destOrd="0" presId="urn:microsoft.com/office/officeart/2005/8/layout/lProcess3"/>
    <dgm:cxn modelId="{289353F0-2E77-104E-870B-D21F76DBCD17}" type="presParOf" srcId="{A7489C77-9C84-9E4F-93D3-2336D3D4D56C}" destId="{E7DAEA19-0E8E-D54C-910D-6CB3D60F92A4}" srcOrd="0" destOrd="0" presId="urn:microsoft.com/office/officeart/2005/8/layout/lProcess3"/>
    <dgm:cxn modelId="{76E9EB0F-EFBE-664D-AAC2-CA7CF600E50C}" type="presParOf" srcId="{A7489C77-9C84-9E4F-93D3-2336D3D4D56C}" destId="{C8C28977-7A7B-1E4F-938A-EAA1AE14DB46}" srcOrd="1" destOrd="0" presId="urn:microsoft.com/office/officeart/2005/8/layout/lProcess3"/>
    <dgm:cxn modelId="{3DABAD2D-F341-7D48-B577-8BD082A0872D}" type="presParOf" srcId="{A7489C77-9C84-9E4F-93D3-2336D3D4D56C}" destId="{08F0C76A-F122-8B4A-9D77-CF97405AF127}" srcOrd="2" destOrd="0" presId="urn:microsoft.com/office/officeart/2005/8/layout/lProcess3"/>
    <dgm:cxn modelId="{C8977314-0B31-A04B-A549-C1E3C110D4F8}" type="presParOf" srcId="{8CF4FCE2-1006-8249-AE3D-604CAE4CB585}" destId="{834A3A62-D86C-534A-A1DF-2EED1297A501}" srcOrd="1" destOrd="0" presId="urn:microsoft.com/office/officeart/2005/8/layout/lProcess3"/>
    <dgm:cxn modelId="{D72CC91C-F049-E94E-B49E-3E36A507B99F}" type="presParOf" srcId="{8CF4FCE2-1006-8249-AE3D-604CAE4CB585}" destId="{6528C4DA-0B88-EE42-983B-12D4FE3CF4B8}" srcOrd="2" destOrd="0" presId="urn:microsoft.com/office/officeart/2005/8/layout/lProcess3"/>
    <dgm:cxn modelId="{85349ACA-16FD-1E4F-99C2-9232E217A7B1}" type="presParOf" srcId="{6528C4DA-0B88-EE42-983B-12D4FE3CF4B8}" destId="{ADC0DDA4-4F1D-CA4C-B059-7CBDA1986DED}" srcOrd="0" destOrd="0" presId="urn:microsoft.com/office/officeart/2005/8/layout/lProcess3"/>
    <dgm:cxn modelId="{D9668405-7464-E94C-94A0-5A884F4067A5}" type="presParOf" srcId="{6528C4DA-0B88-EE42-983B-12D4FE3CF4B8}" destId="{04C196D7-FAF7-C64D-90C8-A9739B84C752}" srcOrd="1" destOrd="0" presId="urn:microsoft.com/office/officeart/2005/8/layout/lProcess3"/>
    <dgm:cxn modelId="{481EF917-6AE1-3E43-AA36-23C3B7F8E97B}" type="presParOf" srcId="{6528C4DA-0B88-EE42-983B-12D4FE3CF4B8}" destId="{87E025AE-D2DE-BC4F-BA30-F9EA1C595E42}" srcOrd="2"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04624E-017A-CB46-8B32-655B9245460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6C6316C-1985-C642-8D51-597430842FF0}">
      <dgm:prSet phldrT="[Text]" custT="1"/>
      <dgm:spPr>
        <a:xfrm>
          <a:off x="3403154" y="1966343"/>
          <a:ext cx="2116279" cy="2072667"/>
        </a:xfrm>
        <a:solidFill>
          <a:srgbClr val="4BACC6">
            <a:lumMod val="40000"/>
            <a:lumOff val="60000"/>
            <a:alpha val="50000"/>
          </a:srgbClr>
        </a:solidFill>
        <a:ln>
          <a:noFill/>
        </a:ln>
        <a:effectLst>
          <a:outerShdw blurRad="40000" dist="23000" dir="5400000" rotWithShape="0">
            <a:srgbClr val="000000">
              <a:alpha val="35000"/>
            </a:srgbClr>
          </a:outerShdw>
        </a:effectLst>
      </dgm:spPr>
      <dgm:t>
        <a:bodyPr/>
        <a:lstStyle/>
        <a:p>
          <a:pPr>
            <a:lnSpc>
              <a:spcPct val="100000"/>
            </a:lnSpc>
          </a:pPr>
          <a:r>
            <a:rPr lang="en-US" sz="2100" dirty="0">
              <a:solidFill>
                <a:sysClr val="window" lastClr="FFFFFF"/>
              </a:solidFill>
              <a:latin typeface="Gill Sans MT"/>
              <a:ea typeface="+mn-ea"/>
              <a:cs typeface="+mn-cs"/>
            </a:rPr>
            <a:t>Maintaining pH</a:t>
          </a:r>
        </a:p>
      </dgm:t>
    </dgm:pt>
    <dgm:pt modelId="{337F8602-861C-7846-A0CB-6DD9863123B2}" type="sibTrans" cxnId="{2369D7EA-364A-FB41-8070-F76779ECD0FC}">
      <dgm:prSet/>
      <dgm:spPr/>
      <dgm:t>
        <a:bodyPr/>
        <a:lstStyle/>
        <a:p>
          <a:endParaRPr lang="en-US">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8DB18D80-1A36-254A-8B5C-068B0A4207D8}">
      <dgm:prSet custT="1"/>
      <dgm:spPr>
        <a:xfrm>
          <a:off x="1046106" y="1549683"/>
          <a:ext cx="2021972" cy="1617578"/>
        </a:xfrm>
        <a:solidFill>
          <a:srgbClr val="4F81BD">
            <a:lumMod val="20000"/>
            <a:lumOff val="80000"/>
            <a:alpha val="96000"/>
          </a:srgbClr>
        </a:solidFill>
        <a:ln>
          <a:noFill/>
        </a:ln>
        <a:effectLst>
          <a:outerShdw blurRad="40000" dist="23000" dir="5400000" rotWithShape="0">
            <a:srgbClr val="000000">
              <a:alpha val="35000"/>
            </a:srgbClr>
          </a:outerShdw>
        </a:effectLst>
      </dgm:spPr>
      <dgm:t>
        <a:bodyPr/>
        <a:lstStyle/>
        <a:p>
          <a:pPr marL="171450" lvl="1" indent="0" algn="l" defTabSz="800100">
            <a:lnSpc>
              <a:spcPct val="90000"/>
            </a:lnSpc>
            <a:spcBef>
              <a:spcPct val="0"/>
            </a:spcBef>
            <a:spcAft>
              <a:spcPct val="15000"/>
            </a:spcAft>
            <a:buNone/>
          </a:pPr>
          <a:r>
            <a:rPr lang="en-US" sz="1400" b="0" dirty="0">
              <a:solidFill>
                <a:sysClr val="windowText" lastClr="000000"/>
              </a:solidFill>
              <a:latin typeface="Gill Sans MT"/>
              <a:ea typeface="+mn-ea"/>
              <a:cs typeface="+mn-cs"/>
            </a:rPr>
            <a:t>Shift of</a:t>
          </a:r>
          <a:r>
            <a:rPr lang="en-US" sz="1400" b="0" baseline="0" dirty="0">
              <a:solidFill>
                <a:sysClr val="windowText" lastClr="000000"/>
              </a:solidFill>
              <a:latin typeface="Gill Sans MT"/>
              <a:ea typeface="+mn-ea"/>
              <a:cs typeface="+mn-cs"/>
            </a:rPr>
            <a:t> buffering reactions to the left, to neutralize excess acid (for HCO</a:t>
          </a:r>
          <a:r>
            <a:rPr lang="en-US" sz="1400" b="0" baseline="30000" dirty="0">
              <a:solidFill>
                <a:sysClr val="windowText" lastClr="000000"/>
              </a:solidFill>
              <a:latin typeface="Gill Sans MT"/>
              <a:ea typeface="+mn-ea"/>
              <a:cs typeface="+mn-cs"/>
            </a:rPr>
            <a:t>-</a:t>
          </a:r>
          <a:r>
            <a:rPr lang="en-US" sz="1400" b="0" baseline="-25000" dirty="0">
              <a:solidFill>
                <a:sysClr val="windowText" lastClr="000000"/>
              </a:solidFill>
              <a:latin typeface="Gill Sans MT"/>
              <a:ea typeface="+mn-ea"/>
              <a:cs typeface="+mn-cs"/>
            </a:rPr>
            <a:t>3</a:t>
          </a:r>
          <a:r>
            <a:rPr lang="en-US" sz="1400" b="0" baseline="0" dirty="0">
              <a:solidFill>
                <a:sysClr val="windowText" lastClr="000000"/>
              </a:solidFill>
              <a:latin typeface="Gill Sans MT"/>
              <a:ea typeface="+mn-ea"/>
              <a:cs typeface="+mn-cs"/>
            </a:rPr>
            <a:t>, cell &amp; bone buffers)</a:t>
          </a:r>
        </a:p>
        <a:p>
          <a:pPr marL="171450" lvl="1" indent="0" algn="l" defTabSz="800100">
            <a:lnSpc>
              <a:spcPct val="90000"/>
            </a:lnSpc>
            <a:spcBef>
              <a:spcPct val="0"/>
            </a:spcBef>
            <a:spcAft>
              <a:spcPct val="15000"/>
            </a:spcAft>
            <a:buNone/>
          </a:pPr>
          <a:r>
            <a:rPr lang="en-US" sz="1400" b="0" baseline="0" dirty="0">
              <a:solidFill>
                <a:srgbClr val="FF0000"/>
              </a:solidFill>
              <a:latin typeface="Gill Sans MT"/>
              <a:ea typeface="+mn-ea"/>
              <a:cs typeface="+mn-cs"/>
            </a:rPr>
            <a:t>(first line of defense)</a:t>
          </a:r>
          <a:endParaRPr lang="en-US" sz="1400" b="0" dirty="0">
            <a:solidFill>
              <a:srgbClr val="FF0000"/>
            </a:solidFill>
            <a:latin typeface="Gill Sans MT"/>
            <a:ea typeface="+mn-ea"/>
            <a:cs typeface="+mn-cs"/>
          </a:endParaRPr>
        </a:p>
      </dgm:t>
    </dgm:pt>
    <dgm:pt modelId="{1C42D1F5-3BBE-E442-959C-5B4E3877B057}" type="parTrans" cxnId="{19C835A8-7914-F049-868E-5CA2DCA1F63D}">
      <dgm:prSet/>
      <dgm:spPr>
        <a:xfrm rot="11700000">
          <a:off x="2034031" y="2257917"/>
          <a:ext cx="1353595" cy="551447"/>
        </a:xfrm>
        <a:solidFill>
          <a:srgbClr val="F79646">
            <a:lumMod val="20000"/>
            <a:lumOff val="80000"/>
          </a:srgbClr>
        </a:solidFill>
        <a:ln>
          <a:noFill/>
        </a:ln>
        <a:effectLst>
          <a:outerShdw blurRad="40000" dist="23000" dir="5400000" rotWithShape="0">
            <a:srgbClr val="000000">
              <a:alpha val="35000"/>
            </a:srgbClr>
          </a:outerShdw>
        </a:effectLst>
      </dgm:spPr>
      <dgm:t>
        <a:bodyPr/>
        <a:lstStyle/>
        <a:p>
          <a:endParaRPr lang="en-US"/>
        </a:p>
      </dgm:t>
    </dgm:pt>
    <dgm:pt modelId="{3F0054F5-B8EA-2040-8DA6-241B3775F3C4}" type="sibTrans" cxnId="{19C835A8-7914-F049-868E-5CA2DCA1F63D}">
      <dgm:prSet/>
      <dgm:spPr/>
      <dgm:t>
        <a:bodyPr/>
        <a:lstStyle/>
        <a:p>
          <a:endParaRPr lang="en-US"/>
        </a:p>
      </dgm:t>
    </dgm:pt>
    <dgm:pt modelId="{719AE631-E413-9B42-9951-D50E827535CF}">
      <dgm:prSet custT="1"/>
      <dgm:spPr>
        <a:xfrm>
          <a:off x="5946417" y="1575116"/>
          <a:ext cx="1838157" cy="1566712"/>
        </a:xfrm>
        <a:solidFill>
          <a:srgbClr val="4F81BD">
            <a:lumMod val="20000"/>
            <a:lumOff val="80000"/>
            <a:alpha val="96000"/>
          </a:srgbClr>
        </a:solidFill>
        <a:ln>
          <a:noFill/>
        </a:ln>
        <a:effectLst>
          <a:outerShdw blurRad="40000" dist="23000" dir="5400000" rotWithShape="0">
            <a:srgbClr val="000000">
              <a:alpha val="35000"/>
            </a:srgbClr>
          </a:outerShdw>
        </a:effectLst>
      </dgm:spPr>
      <dgm:t>
        <a:bodyPr/>
        <a:lstStyle/>
        <a:p>
          <a:pPr marL="171450" lvl="1" indent="0" algn="l" defTabSz="800100">
            <a:lnSpc>
              <a:spcPct val="90000"/>
            </a:lnSpc>
            <a:spcBef>
              <a:spcPct val="0"/>
            </a:spcBef>
            <a:spcAft>
              <a:spcPct val="15000"/>
            </a:spcAft>
            <a:buNone/>
          </a:pPr>
          <a:r>
            <a:rPr lang="en-US" sz="1600" b="0" dirty="0">
              <a:solidFill>
                <a:sysClr val="windowText" lastClr="000000"/>
              </a:solidFill>
              <a:latin typeface="Gill Sans MT"/>
              <a:ea typeface="+mn-ea"/>
              <a:cs typeface="+mn-cs"/>
            </a:rPr>
            <a:t>Increased</a:t>
          </a:r>
          <a:r>
            <a:rPr lang="en-US" sz="1600" b="0" baseline="0" dirty="0">
              <a:solidFill>
                <a:sysClr val="windowText" lastClr="000000"/>
              </a:solidFill>
              <a:latin typeface="Gill Sans MT"/>
              <a:ea typeface="+mn-ea"/>
              <a:cs typeface="+mn-cs"/>
            </a:rPr>
            <a:t> renal </a:t>
          </a:r>
          <a:r>
            <a:rPr lang="en-US" sz="1600" b="0" baseline="0" dirty="0">
              <a:solidFill>
                <a:srgbClr val="FF0000"/>
              </a:solidFill>
              <a:latin typeface="Gill Sans MT"/>
              <a:ea typeface="+mn-ea"/>
              <a:cs typeface="+mn-cs"/>
            </a:rPr>
            <a:t>secretion</a:t>
          </a:r>
          <a:r>
            <a:rPr lang="en-US" sz="1600" b="0" baseline="0" dirty="0">
              <a:solidFill>
                <a:sysClr val="windowText" lastClr="000000"/>
              </a:solidFill>
              <a:latin typeface="Gill Sans MT"/>
              <a:ea typeface="+mn-ea"/>
              <a:cs typeface="+mn-cs"/>
            </a:rPr>
            <a:t> of H+ and </a:t>
          </a:r>
          <a:r>
            <a:rPr lang="en-US" sz="1600" b="0" baseline="0" dirty="0">
              <a:solidFill>
                <a:srgbClr val="FF0000"/>
              </a:solidFill>
              <a:latin typeface="Gill Sans MT"/>
              <a:ea typeface="+mn-ea"/>
              <a:cs typeface="+mn-cs"/>
            </a:rPr>
            <a:t>absorption</a:t>
          </a:r>
          <a:r>
            <a:rPr lang="en-US" sz="1600" b="0" baseline="0" dirty="0">
              <a:solidFill>
                <a:sysClr val="windowText" lastClr="000000"/>
              </a:solidFill>
              <a:latin typeface="Gill Sans MT"/>
              <a:ea typeface="+mn-ea"/>
              <a:cs typeface="+mn-cs"/>
            </a:rPr>
            <a:t> of HCO</a:t>
          </a:r>
          <a:r>
            <a:rPr lang="en-US" sz="1600" b="0" baseline="30000" dirty="0">
              <a:solidFill>
                <a:sysClr val="windowText" lastClr="000000"/>
              </a:solidFill>
              <a:latin typeface="Gill Sans MT"/>
              <a:ea typeface="+mn-ea"/>
              <a:cs typeface="+mn-cs"/>
            </a:rPr>
            <a:t>-</a:t>
          </a:r>
          <a:r>
            <a:rPr lang="en-US" sz="1600" b="0" baseline="-25000" dirty="0">
              <a:solidFill>
                <a:sysClr val="windowText" lastClr="000000"/>
              </a:solidFill>
              <a:latin typeface="Gill Sans MT"/>
              <a:ea typeface="+mn-ea"/>
              <a:cs typeface="+mn-cs"/>
            </a:rPr>
            <a:t>3       </a:t>
          </a:r>
        </a:p>
        <a:p>
          <a:pPr marL="171450" lvl="1" indent="0" algn="l" defTabSz="800100">
            <a:lnSpc>
              <a:spcPct val="90000"/>
            </a:lnSpc>
            <a:spcBef>
              <a:spcPct val="0"/>
            </a:spcBef>
            <a:spcAft>
              <a:spcPct val="15000"/>
            </a:spcAft>
            <a:buNone/>
          </a:pPr>
          <a:r>
            <a:rPr lang="en-IE" altLang="en-US" sz="1600" dirty="0">
              <a:solidFill>
                <a:sysClr val="windowText" lastClr="000000"/>
              </a:solidFill>
              <a:latin typeface="Gill Sans MT" pitchFamily="34" charset="0"/>
              <a:ea typeface="+mn-ea"/>
              <a:cs typeface="+mn-cs"/>
            </a:rPr>
            <a:t>ECF </a:t>
          </a:r>
          <a:r>
            <a:rPr lang="en-GB" altLang="en-US" sz="1600" dirty="0">
              <a:solidFill>
                <a:sysClr val="windowText" lastClr="000000"/>
              </a:solidFill>
              <a:latin typeface="Gill Sans MT" pitchFamily="34" charset="0"/>
              <a:ea typeface="+mn-ea"/>
              <a:cs typeface="+mn-cs"/>
            </a:rPr>
            <a:t>[HCO</a:t>
          </a:r>
          <a:r>
            <a:rPr lang="en-GB" altLang="en-US" sz="1600" baseline="-25000" dirty="0">
              <a:solidFill>
                <a:sysClr val="windowText" lastClr="000000"/>
              </a:solidFill>
              <a:latin typeface="Gill Sans MT" pitchFamily="34" charset="0"/>
              <a:ea typeface="+mn-ea"/>
              <a:cs typeface="+mn-cs"/>
            </a:rPr>
            <a:t>3</a:t>
          </a:r>
          <a:r>
            <a:rPr lang="en-GB" altLang="en-US" sz="1600" baseline="30000" dirty="0">
              <a:solidFill>
                <a:sysClr val="windowText" lastClr="000000"/>
              </a:solidFill>
              <a:latin typeface="Gill Sans MT" pitchFamily="34" charset="0"/>
              <a:ea typeface="+mn-ea"/>
              <a:cs typeface="+mn-cs"/>
            </a:rPr>
            <a:t>-</a:t>
          </a:r>
          <a:r>
            <a:rPr lang="en-GB" altLang="en-US" sz="1600" dirty="0">
              <a:solidFill>
                <a:sysClr val="windowText" lastClr="000000"/>
              </a:solidFill>
              <a:latin typeface="Gill Sans MT" pitchFamily="34" charset="0"/>
              <a:ea typeface="+mn-ea"/>
              <a:cs typeface="+mn-cs"/>
            </a:rPr>
            <a:t>] increases.</a:t>
          </a:r>
          <a:endParaRPr lang="en-US" sz="1600" b="0" baseline="-25000" dirty="0">
            <a:solidFill>
              <a:sysClr val="windowText" lastClr="000000"/>
            </a:solidFill>
            <a:latin typeface="Gill Sans MT" pitchFamily="34" charset="0"/>
            <a:ea typeface="+mn-ea"/>
            <a:cs typeface="+mn-cs"/>
          </a:endParaRPr>
        </a:p>
      </dgm:t>
    </dgm:pt>
    <dgm:pt modelId="{278A1B77-7ED9-1245-9D3E-49AC00DC4EF5}" type="parTrans" cxnId="{448FB503-E8FE-FA49-AEF3-A2F6DEEB5E42}">
      <dgm:prSet/>
      <dgm:spPr>
        <a:xfrm rot="20700000">
          <a:off x="5534961" y="2257917"/>
          <a:ext cx="1353595" cy="551447"/>
        </a:xfrm>
        <a:solidFill>
          <a:srgbClr val="F79646">
            <a:lumMod val="20000"/>
            <a:lumOff val="80000"/>
          </a:srgbClr>
        </a:solidFill>
        <a:ln>
          <a:noFill/>
        </a:ln>
        <a:effectLst>
          <a:outerShdw blurRad="40000" dist="23000" dir="5400000" rotWithShape="0">
            <a:srgbClr val="000000">
              <a:alpha val="35000"/>
            </a:srgbClr>
          </a:outerShdw>
        </a:effectLst>
      </dgm:spPr>
      <dgm:t>
        <a:bodyPr/>
        <a:lstStyle/>
        <a:p>
          <a:endParaRPr lang="en-US"/>
        </a:p>
      </dgm:t>
    </dgm:pt>
    <dgm:pt modelId="{9D5E87B3-0A19-234E-8DA6-00872F4F300D}" type="sibTrans" cxnId="{448FB503-E8FE-FA49-AEF3-A2F6DEEB5E42}">
      <dgm:prSet/>
      <dgm:spPr/>
      <dgm:t>
        <a:bodyPr/>
        <a:lstStyle/>
        <a:p>
          <a:endParaRPr lang="en-US"/>
        </a:p>
      </dgm:t>
    </dgm:pt>
    <dgm:pt modelId="{B330C036-C53A-7D4A-A723-1E0311F9CC60}">
      <dgm:prSet custT="1"/>
      <dgm:spPr>
        <a:xfrm>
          <a:off x="4594118" y="-78570"/>
          <a:ext cx="1838157" cy="1650870"/>
        </a:xfrm>
        <a:solidFill>
          <a:srgbClr val="4F81BD">
            <a:lumMod val="20000"/>
            <a:lumOff val="80000"/>
            <a:alpha val="96000"/>
          </a:srgbClr>
        </a:solidFill>
        <a:ln>
          <a:noFill/>
        </a:ln>
        <a:effectLst>
          <a:outerShdw blurRad="40000" dist="23000" dir="5400000" rotWithShape="0">
            <a:srgbClr val="000000">
              <a:alpha val="35000"/>
            </a:srgbClr>
          </a:outerShdw>
        </a:effectLst>
      </dgm:spPr>
      <dgm:t>
        <a:bodyPr/>
        <a:lstStyle/>
        <a:p>
          <a:pPr marL="171450" lvl="1" indent="0" algn="l" defTabSz="800100">
            <a:lnSpc>
              <a:spcPct val="90000"/>
            </a:lnSpc>
            <a:spcBef>
              <a:spcPct val="0"/>
            </a:spcBef>
            <a:spcAft>
              <a:spcPct val="15000"/>
            </a:spcAft>
            <a:buNone/>
          </a:pPr>
          <a:r>
            <a:rPr lang="en-IE" altLang="en-US" sz="1400" dirty="0">
              <a:solidFill>
                <a:sysClr val="windowText" lastClr="000000"/>
              </a:solidFill>
              <a:latin typeface="Gill Sans MT" pitchFamily="34" charset="0"/>
              <a:ea typeface="+mn-ea"/>
              <a:cs typeface="+mn-cs"/>
            </a:rPr>
            <a:t>Increased expiration of CO</a:t>
          </a:r>
          <a:r>
            <a:rPr lang="en-IE" altLang="en-US" sz="1400" baseline="-25000" dirty="0">
              <a:solidFill>
                <a:sysClr val="windowText" lastClr="000000"/>
              </a:solidFill>
              <a:latin typeface="Gill Sans MT" pitchFamily="34" charset="0"/>
              <a:ea typeface="+mn-ea"/>
              <a:cs typeface="+mn-cs"/>
            </a:rPr>
            <a:t>2</a:t>
          </a:r>
          <a:r>
            <a:rPr lang="en-IE" altLang="en-US" sz="1400" dirty="0">
              <a:solidFill>
                <a:sysClr val="windowText" lastClr="000000"/>
              </a:solidFill>
              <a:latin typeface="Gill Sans MT" pitchFamily="34" charset="0"/>
              <a:ea typeface="+mn-ea"/>
              <a:cs typeface="+mn-cs"/>
            </a:rPr>
            <a:t> reduces Pco</a:t>
          </a:r>
          <a:r>
            <a:rPr lang="en-IE" altLang="en-US" sz="1400" baseline="-25000" dirty="0">
              <a:solidFill>
                <a:sysClr val="windowText" lastClr="000000"/>
              </a:solidFill>
              <a:latin typeface="Gill Sans MT" pitchFamily="34" charset="0"/>
              <a:ea typeface="+mn-ea"/>
              <a:cs typeface="+mn-cs"/>
            </a:rPr>
            <a:t>2</a:t>
          </a:r>
          <a:r>
            <a:rPr lang="en-IE" altLang="en-US" sz="1400" dirty="0">
              <a:solidFill>
                <a:sysClr val="windowText" lastClr="000000"/>
              </a:solidFill>
              <a:latin typeface="Gill Sans MT" pitchFamily="34" charset="0"/>
              <a:ea typeface="+mn-ea"/>
              <a:cs typeface="+mn-cs"/>
            </a:rPr>
            <a:t> levels which</a:t>
          </a:r>
        </a:p>
        <a:p>
          <a:pPr marL="171450" lvl="1" indent="0" algn="l" defTabSz="800100">
            <a:lnSpc>
              <a:spcPct val="90000"/>
            </a:lnSpc>
            <a:spcBef>
              <a:spcPct val="0"/>
            </a:spcBef>
            <a:spcAft>
              <a:spcPct val="15000"/>
            </a:spcAft>
            <a:buNone/>
          </a:pPr>
          <a:r>
            <a:rPr lang="en-IE" altLang="en-US" sz="1400" dirty="0">
              <a:solidFill>
                <a:sysClr val="windowText" lastClr="000000"/>
              </a:solidFill>
              <a:latin typeface="Gill Sans MT" pitchFamily="34" charset="0"/>
              <a:ea typeface="+mn-ea"/>
              <a:cs typeface="+mn-cs"/>
            </a:rPr>
            <a:t>increases pH of ECF (respiratory compensation).</a:t>
          </a:r>
          <a:endParaRPr lang="en-US" sz="1400" dirty="0">
            <a:solidFill>
              <a:sysClr val="windowText" lastClr="000000"/>
            </a:solidFill>
            <a:latin typeface="Gill Sans MT" pitchFamily="34" charset="0"/>
            <a:ea typeface="+mn-ea"/>
            <a:cs typeface="+mn-cs"/>
          </a:endParaRPr>
        </a:p>
      </dgm:t>
    </dgm:pt>
    <dgm:pt modelId="{E7B613DB-6073-AE47-9AB6-FDA7456DAF2E}" type="parTrans" cxnId="{D529B7AA-C057-9A42-9D6C-76DBF3CBC67E}">
      <dgm:prSet/>
      <dgm:spPr>
        <a:xfrm rot="17700000">
          <a:off x="4539276" y="1091597"/>
          <a:ext cx="1369194" cy="551447"/>
        </a:xfrm>
        <a:solidFill>
          <a:srgbClr val="F79646">
            <a:lumMod val="20000"/>
            <a:lumOff val="80000"/>
          </a:srgbClr>
        </a:solidFill>
        <a:ln>
          <a:noFill/>
        </a:ln>
        <a:effectLst>
          <a:outerShdw blurRad="40000" dist="23000" dir="5400000" rotWithShape="0">
            <a:srgbClr val="000000">
              <a:alpha val="35000"/>
            </a:srgbClr>
          </a:outerShdw>
        </a:effectLst>
      </dgm:spPr>
      <dgm:t>
        <a:bodyPr/>
        <a:lstStyle/>
        <a:p>
          <a:endParaRPr lang="en-US"/>
        </a:p>
      </dgm:t>
    </dgm:pt>
    <dgm:pt modelId="{BF756DCD-B02A-8641-845A-50D15EAAEE9C}" type="sibTrans" cxnId="{D529B7AA-C057-9A42-9D6C-76DBF3CBC67E}">
      <dgm:prSet/>
      <dgm:spPr/>
      <dgm:t>
        <a:bodyPr/>
        <a:lstStyle/>
        <a:p>
          <a:endParaRPr lang="en-US"/>
        </a:p>
      </dgm:t>
    </dgm:pt>
    <dgm:pt modelId="{B28CB9D6-866B-7A4A-8FDF-4AFACAADCEF4}">
      <dgm:prSet custT="1"/>
      <dgm:spPr>
        <a:xfrm>
          <a:off x="2533804" y="11602"/>
          <a:ext cx="1751175" cy="1470525"/>
        </a:xfrm>
        <a:solidFill>
          <a:srgbClr val="4F81BD">
            <a:lumMod val="20000"/>
            <a:lumOff val="80000"/>
            <a:alpha val="96000"/>
          </a:srgbClr>
        </a:solidFill>
        <a:ln>
          <a:noFill/>
        </a:ln>
        <a:effectLst>
          <a:outerShdw blurRad="40000" dist="23000" dir="5400000" rotWithShape="0">
            <a:srgbClr val="000000">
              <a:alpha val="35000"/>
            </a:srgbClr>
          </a:outerShdw>
        </a:effectLst>
      </dgm:spPr>
      <dgm:t>
        <a:bodyPr/>
        <a:lstStyle/>
        <a:p>
          <a:pPr marL="171450" lvl="1" indent="0" algn="l" defTabSz="800100">
            <a:lnSpc>
              <a:spcPct val="90000"/>
            </a:lnSpc>
            <a:spcBef>
              <a:spcPct val="0"/>
            </a:spcBef>
            <a:spcAft>
              <a:spcPct val="15000"/>
            </a:spcAft>
            <a:buNone/>
          </a:pPr>
          <a:r>
            <a:rPr lang="en-US" sz="1600" b="0" dirty="0">
              <a:solidFill>
                <a:sysClr val="windowText" lastClr="000000"/>
              </a:solidFill>
              <a:latin typeface="Gill Sans MT"/>
              <a:ea typeface="+mn-ea"/>
              <a:cs typeface="+mn-cs"/>
            </a:rPr>
            <a:t>Increased</a:t>
          </a:r>
          <a:r>
            <a:rPr lang="en-US" sz="1600" b="0" baseline="0" dirty="0">
              <a:solidFill>
                <a:sysClr val="windowText" lastClr="000000"/>
              </a:solidFill>
              <a:latin typeface="Gill Sans MT"/>
              <a:ea typeface="+mn-ea"/>
              <a:cs typeface="+mn-cs"/>
            </a:rPr>
            <a:t> ventilation rate (via chemoreceptor activation)</a:t>
          </a:r>
          <a:endParaRPr lang="en-US" sz="1600" b="0" dirty="0">
            <a:solidFill>
              <a:sysClr val="windowText" lastClr="000000"/>
            </a:solidFill>
            <a:latin typeface="Gill Sans MT"/>
            <a:ea typeface="+mn-ea"/>
            <a:cs typeface="+mn-cs"/>
          </a:endParaRPr>
        </a:p>
      </dgm:t>
    </dgm:pt>
    <dgm:pt modelId="{2CA5938C-71FB-144B-968E-06A52EA668DD}" type="sibTrans" cxnId="{9EE890B9-15F3-804B-981E-213473AEA45F}">
      <dgm:prSet/>
      <dgm:spPr/>
      <dgm:t>
        <a:bodyPr/>
        <a:lstStyle/>
        <a:p>
          <a:endParaRPr lang="en-US"/>
        </a:p>
      </dgm:t>
    </dgm:pt>
    <dgm:pt modelId="{1A683473-32F1-5B4E-8E74-FD02F5954178}" type="parTrans" cxnId="{9EE890B9-15F3-804B-981E-213473AEA45F}">
      <dgm:prSet/>
      <dgm:spPr>
        <a:xfrm rot="14700000">
          <a:off x="3014118" y="1091597"/>
          <a:ext cx="1369194" cy="551447"/>
        </a:xfrm>
        <a:solidFill>
          <a:srgbClr val="F79646">
            <a:lumMod val="20000"/>
            <a:lumOff val="80000"/>
          </a:srgbClr>
        </a:solidFill>
        <a:ln>
          <a:noFill/>
        </a:ln>
        <a:effectLst>
          <a:outerShdw blurRad="40000" dist="23000" dir="5400000" rotWithShape="0">
            <a:srgbClr val="000000">
              <a:alpha val="35000"/>
            </a:srgbClr>
          </a:outerShdw>
        </a:effectLst>
      </dgm:spPr>
      <dgm:t>
        <a:bodyPr/>
        <a:lstStyle/>
        <a:p>
          <a:endParaRPr lang="en-US"/>
        </a:p>
      </dgm:t>
    </dgm:pt>
    <dgm:pt modelId="{18C1D852-49F4-5F40-BC10-A90EE4FEE01D}" type="pres">
      <dgm:prSet presAssocID="{3D04624E-017A-CB46-8B32-655B92454604}" presName="cycle" presStyleCnt="0">
        <dgm:presLayoutVars>
          <dgm:chMax val="1"/>
          <dgm:dir/>
          <dgm:animLvl val="ctr"/>
          <dgm:resizeHandles val="exact"/>
        </dgm:presLayoutVars>
      </dgm:prSet>
      <dgm:spPr/>
    </dgm:pt>
    <dgm:pt modelId="{9B9E8275-0EAA-3944-934C-BEE837E5D7CC}" type="pres">
      <dgm:prSet presAssocID="{16C6316C-1985-C642-8D51-597430842FF0}" presName="centerShape" presStyleLbl="node0" presStyleIdx="0" presStyleCnt="1" custScaleX="109374" custScaleY="107120"/>
      <dgm:spPr>
        <a:prstGeom prst="ellipse">
          <a:avLst/>
        </a:prstGeom>
      </dgm:spPr>
    </dgm:pt>
    <dgm:pt modelId="{C54DD93D-1480-1B4A-85F4-D6F4DE625563}" type="pres">
      <dgm:prSet presAssocID="{1C42D1F5-3BBE-E442-959C-5B4E3877B057}" presName="parTrans" presStyleLbl="bgSibTrans2D1" presStyleIdx="0" presStyleCnt="4"/>
      <dgm:spPr>
        <a:prstGeom prst="leftArrow">
          <a:avLst>
            <a:gd name="adj1" fmla="val 60000"/>
            <a:gd name="adj2" fmla="val 50000"/>
          </a:avLst>
        </a:prstGeom>
      </dgm:spPr>
    </dgm:pt>
    <dgm:pt modelId="{77F71361-1658-C443-964C-A07F11C70113}" type="pres">
      <dgm:prSet presAssocID="{8DB18D80-1A36-254A-8B5C-068B0A4207D8}" presName="node" presStyleLbl="node1" presStyleIdx="0" presStyleCnt="4" custScaleX="110000" custScaleY="110000">
        <dgm:presLayoutVars>
          <dgm:bulletEnabled val="1"/>
        </dgm:presLayoutVars>
      </dgm:prSet>
      <dgm:spPr>
        <a:prstGeom prst="roundRect">
          <a:avLst>
            <a:gd name="adj" fmla="val 10000"/>
          </a:avLst>
        </a:prstGeom>
      </dgm:spPr>
    </dgm:pt>
    <dgm:pt modelId="{41351060-BBD0-7A43-AF94-3B763F4B35DD}" type="pres">
      <dgm:prSet presAssocID="{1A683473-32F1-5B4E-8E74-FD02F5954178}" presName="parTrans" presStyleLbl="bgSibTrans2D1" presStyleIdx="1" presStyleCnt="4"/>
      <dgm:spPr>
        <a:prstGeom prst="leftArrow">
          <a:avLst>
            <a:gd name="adj1" fmla="val 60000"/>
            <a:gd name="adj2" fmla="val 50000"/>
          </a:avLst>
        </a:prstGeom>
      </dgm:spPr>
    </dgm:pt>
    <dgm:pt modelId="{EC2278BB-0FC5-F94E-98E9-834CA1DA7B72}" type="pres">
      <dgm:prSet presAssocID="{B28CB9D6-866B-7A4A-8FDF-4AFACAADCEF4}" presName="node" presStyleLbl="node1" presStyleIdx="1" presStyleCnt="4" custScaleX="95268">
        <dgm:presLayoutVars>
          <dgm:bulletEnabled val="1"/>
        </dgm:presLayoutVars>
      </dgm:prSet>
      <dgm:spPr>
        <a:prstGeom prst="roundRect">
          <a:avLst>
            <a:gd name="adj" fmla="val 10000"/>
          </a:avLst>
        </a:prstGeom>
      </dgm:spPr>
    </dgm:pt>
    <dgm:pt modelId="{D2AF0DA4-149C-4B4B-B472-C304C67BB059}" type="pres">
      <dgm:prSet presAssocID="{E7B613DB-6073-AE47-9AB6-FDA7456DAF2E}" presName="parTrans" presStyleLbl="bgSibTrans2D1" presStyleIdx="2" presStyleCnt="4"/>
      <dgm:spPr>
        <a:prstGeom prst="leftArrow">
          <a:avLst>
            <a:gd name="adj1" fmla="val 60000"/>
            <a:gd name="adj2" fmla="val 50000"/>
          </a:avLst>
        </a:prstGeom>
      </dgm:spPr>
    </dgm:pt>
    <dgm:pt modelId="{C27BB045-1105-2347-9538-8FA13C66202B}" type="pres">
      <dgm:prSet presAssocID="{B330C036-C53A-7D4A-A723-1E0311F9CC60}" presName="node" presStyleLbl="node1" presStyleIdx="2" presStyleCnt="4" custScaleY="112264">
        <dgm:presLayoutVars>
          <dgm:bulletEnabled val="1"/>
        </dgm:presLayoutVars>
      </dgm:prSet>
      <dgm:spPr>
        <a:prstGeom prst="roundRect">
          <a:avLst>
            <a:gd name="adj" fmla="val 10000"/>
          </a:avLst>
        </a:prstGeom>
      </dgm:spPr>
    </dgm:pt>
    <dgm:pt modelId="{BBC650CC-E9D0-2243-B66F-DA892438D3A5}" type="pres">
      <dgm:prSet presAssocID="{278A1B77-7ED9-1245-9D3E-49AC00DC4EF5}" presName="parTrans" presStyleLbl="bgSibTrans2D1" presStyleIdx="3" presStyleCnt="4"/>
      <dgm:spPr>
        <a:prstGeom prst="leftArrow">
          <a:avLst>
            <a:gd name="adj1" fmla="val 60000"/>
            <a:gd name="adj2" fmla="val 50000"/>
          </a:avLst>
        </a:prstGeom>
      </dgm:spPr>
    </dgm:pt>
    <dgm:pt modelId="{891FDEB5-E7A3-6140-83E4-88B1D21B75EB}" type="pres">
      <dgm:prSet presAssocID="{719AE631-E413-9B42-9951-D50E827535CF}" presName="node" presStyleLbl="node1" presStyleIdx="3" presStyleCnt="4" custScaleY="106541">
        <dgm:presLayoutVars>
          <dgm:bulletEnabled val="1"/>
        </dgm:presLayoutVars>
      </dgm:prSet>
      <dgm:spPr>
        <a:prstGeom prst="roundRect">
          <a:avLst>
            <a:gd name="adj" fmla="val 10000"/>
          </a:avLst>
        </a:prstGeom>
      </dgm:spPr>
    </dgm:pt>
  </dgm:ptLst>
  <dgm:cxnLst>
    <dgm:cxn modelId="{448FB503-E8FE-FA49-AEF3-A2F6DEEB5E42}" srcId="{16C6316C-1985-C642-8D51-597430842FF0}" destId="{719AE631-E413-9B42-9951-D50E827535CF}" srcOrd="3" destOrd="0" parTransId="{278A1B77-7ED9-1245-9D3E-49AC00DC4EF5}" sibTransId="{9D5E87B3-0A19-234E-8DA6-00872F4F300D}"/>
    <dgm:cxn modelId="{5259A333-9B6C-C44F-8EAE-00958894AABA}" type="presOf" srcId="{B28CB9D6-866B-7A4A-8FDF-4AFACAADCEF4}" destId="{EC2278BB-0FC5-F94E-98E9-834CA1DA7B72}" srcOrd="0" destOrd="0" presId="urn:microsoft.com/office/officeart/2005/8/layout/radial4"/>
    <dgm:cxn modelId="{FBDA343D-62C7-4B4E-ABD2-A8DB8645771F}" type="presOf" srcId="{3D04624E-017A-CB46-8B32-655B92454604}" destId="{18C1D852-49F4-5F40-BC10-A90EE4FEE01D}" srcOrd="0" destOrd="0" presId="urn:microsoft.com/office/officeart/2005/8/layout/radial4"/>
    <dgm:cxn modelId="{60AA0B44-0D99-684F-90DA-81AB67A3405A}" type="presOf" srcId="{8DB18D80-1A36-254A-8B5C-068B0A4207D8}" destId="{77F71361-1658-C443-964C-A07F11C70113}" srcOrd="0" destOrd="0" presId="urn:microsoft.com/office/officeart/2005/8/layout/radial4"/>
    <dgm:cxn modelId="{27FEF66F-D279-AB4B-9FFB-65B98F5FFB52}" type="presOf" srcId="{1A683473-32F1-5B4E-8E74-FD02F5954178}" destId="{41351060-BBD0-7A43-AF94-3B763F4B35DD}" srcOrd="0" destOrd="0" presId="urn:microsoft.com/office/officeart/2005/8/layout/radial4"/>
    <dgm:cxn modelId="{F1914D7C-1DC0-3D4B-9FF0-AC7731F7A90D}" type="presOf" srcId="{16C6316C-1985-C642-8D51-597430842FF0}" destId="{9B9E8275-0EAA-3944-934C-BEE837E5D7CC}" srcOrd="0" destOrd="0" presId="urn:microsoft.com/office/officeart/2005/8/layout/radial4"/>
    <dgm:cxn modelId="{D5D836A6-6951-7140-9148-D9A5AD71CFA7}" type="presOf" srcId="{278A1B77-7ED9-1245-9D3E-49AC00DC4EF5}" destId="{BBC650CC-E9D0-2243-B66F-DA892438D3A5}" srcOrd="0" destOrd="0" presId="urn:microsoft.com/office/officeart/2005/8/layout/radial4"/>
    <dgm:cxn modelId="{19C835A8-7914-F049-868E-5CA2DCA1F63D}" srcId="{16C6316C-1985-C642-8D51-597430842FF0}" destId="{8DB18D80-1A36-254A-8B5C-068B0A4207D8}" srcOrd="0" destOrd="0" parTransId="{1C42D1F5-3BBE-E442-959C-5B4E3877B057}" sibTransId="{3F0054F5-B8EA-2040-8DA6-241B3775F3C4}"/>
    <dgm:cxn modelId="{D529B7AA-C057-9A42-9D6C-76DBF3CBC67E}" srcId="{16C6316C-1985-C642-8D51-597430842FF0}" destId="{B330C036-C53A-7D4A-A723-1E0311F9CC60}" srcOrd="2" destOrd="0" parTransId="{E7B613DB-6073-AE47-9AB6-FDA7456DAF2E}" sibTransId="{BF756DCD-B02A-8641-845A-50D15EAAEE9C}"/>
    <dgm:cxn modelId="{9EE890B9-15F3-804B-981E-213473AEA45F}" srcId="{16C6316C-1985-C642-8D51-597430842FF0}" destId="{B28CB9D6-866B-7A4A-8FDF-4AFACAADCEF4}" srcOrd="1" destOrd="0" parTransId="{1A683473-32F1-5B4E-8E74-FD02F5954178}" sibTransId="{2CA5938C-71FB-144B-968E-06A52EA668DD}"/>
    <dgm:cxn modelId="{E8E10ABE-FEA2-2448-8AAF-2A27CD2D2A27}" type="presOf" srcId="{719AE631-E413-9B42-9951-D50E827535CF}" destId="{891FDEB5-E7A3-6140-83E4-88B1D21B75EB}" srcOrd="0" destOrd="0" presId="urn:microsoft.com/office/officeart/2005/8/layout/radial4"/>
    <dgm:cxn modelId="{3AFA7ECE-4C63-194F-9B3D-17BB3CE9053D}" type="presOf" srcId="{E7B613DB-6073-AE47-9AB6-FDA7456DAF2E}" destId="{D2AF0DA4-149C-4B4B-B472-C304C67BB059}" srcOrd="0" destOrd="0" presId="urn:microsoft.com/office/officeart/2005/8/layout/radial4"/>
    <dgm:cxn modelId="{9A655DD9-6D4B-B740-A424-F449F4C9B863}" type="presOf" srcId="{B330C036-C53A-7D4A-A723-1E0311F9CC60}" destId="{C27BB045-1105-2347-9538-8FA13C66202B}" srcOrd="0" destOrd="0" presId="urn:microsoft.com/office/officeart/2005/8/layout/radial4"/>
    <dgm:cxn modelId="{2369D7EA-364A-FB41-8070-F76779ECD0FC}" srcId="{3D04624E-017A-CB46-8B32-655B92454604}" destId="{16C6316C-1985-C642-8D51-597430842FF0}" srcOrd="0" destOrd="0" parTransId="{5C44E03F-2B95-B245-84B8-F933440C2A45}" sibTransId="{337F8602-861C-7846-A0CB-6DD9863123B2}"/>
    <dgm:cxn modelId="{B0C32EEC-F995-3F43-9C1C-C10A982C51E7}" type="presOf" srcId="{1C42D1F5-3BBE-E442-959C-5B4E3877B057}" destId="{C54DD93D-1480-1B4A-85F4-D6F4DE625563}" srcOrd="0" destOrd="0" presId="urn:microsoft.com/office/officeart/2005/8/layout/radial4"/>
    <dgm:cxn modelId="{AF0AA9A2-70D7-5F42-A082-4E0D583B96E7}" type="presParOf" srcId="{18C1D852-49F4-5F40-BC10-A90EE4FEE01D}" destId="{9B9E8275-0EAA-3944-934C-BEE837E5D7CC}" srcOrd="0" destOrd="0" presId="urn:microsoft.com/office/officeart/2005/8/layout/radial4"/>
    <dgm:cxn modelId="{CE68F484-755A-FD46-A1A0-B7D57F44842F}" type="presParOf" srcId="{18C1D852-49F4-5F40-BC10-A90EE4FEE01D}" destId="{C54DD93D-1480-1B4A-85F4-D6F4DE625563}" srcOrd="1" destOrd="0" presId="urn:microsoft.com/office/officeart/2005/8/layout/radial4"/>
    <dgm:cxn modelId="{1E021FB6-F6A2-0047-B26F-878A65DCDAF9}" type="presParOf" srcId="{18C1D852-49F4-5F40-BC10-A90EE4FEE01D}" destId="{77F71361-1658-C443-964C-A07F11C70113}" srcOrd="2" destOrd="0" presId="urn:microsoft.com/office/officeart/2005/8/layout/radial4"/>
    <dgm:cxn modelId="{BB11579B-AB88-1142-A087-C8DC8D59C435}" type="presParOf" srcId="{18C1D852-49F4-5F40-BC10-A90EE4FEE01D}" destId="{41351060-BBD0-7A43-AF94-3B763F4B35DD}" srcOrd="3" destOrd="0" presId="urn:microsoft.com/office/officeart/2005/8/layout/radial4"/>
    <dgm:cxn modelId="{1FB136E1-2B47-5A4C-BF3F-73056103D94D}" type="presParOf" srcId="{18C1D852-49F4-5F40-BC10-A90EE4FEE01D}" destId="{EC2278BB-0FC5-F94E-98E9-834CA1DA7B72}" srcOrd="4" destOrd="0" presId="urn:microsoft.com/office/officeart/2005/8/layout/radial4"/>
    <dgm:cxn modelId="{C4D3A856-C350-4F4A-93CB-E89C5891E9A9}" type="presParOf" srcId="{18C1D852-49F4-5F40-BC10-A90EE4FEE01D}" destId="{D2AF0DA4-149C-4B4B-B472-C304C67BB059}" srcOrd="5" destOrd="0" presId="urn:microsoft.com/office/officeart/2005/8/layout/radial4"/>
    <dgm:cxn modelId="{51152997-70F4-1143-A147-8A00C5DB87AE}" type="presParOf" srcId="{18C1D852-49F4-5F40-BC10-A90EE4FEE01D}" destId="{C27BB045-1105-2347-9538-8FA13C66202B}" srcOrd="6" destOrd="0" presId="urn:microsoft.com/office/officeart/2005/8/layout/radial4"/>
    <dgm:cxn modelId="{F983D76B-0A63-6842-9E4E-F546AEEB8634}" type="presParOf" srcId="{18C1D852-49F4-5F40-BC10-A90EE4FEE01D}" destId="{BBC650CC-E9D0-2243-B66F-DA892438D3A5}" srcOrd="7" destOrd="0" presId="urn:microsoft.com/office/officeart/2005/8/layout/radial4"/>
    <dgm:cxn modelId="{7CE7AE43-CFD4-534B-905C-67D4E086859C}" type="presParOf" srcId="{18C1D852-49F4-5F40-BC10-A90EE4FEE01D}" destId="{891FDEB5-E7A3-6140-83E4-88B1D21B75E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04624E-017A-CB46-8B32-655B92454604}"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16C6316C-1985-C642-8D51-597430842FF0}">
      <dgm:prSet phldrT="[Text]" custT="1"/>
      <dgm:spPr>
        <a:xfrm>
          <a:off x="2429411" y="3001"/>
          <a:ext cx="5123686" cy="603564"/>
        </a:xfrm>
        <a:solidFill>
          <a:srgbClr val="4BACC6">
            <a:lumMod val="40000"/>
            <a:lumOff val="60000"/>
          </a:srgbClr>
        </a:solidFill>
        <a:ln>
          <a:noFill/>
        </a:ln>
        <a:effectLst>
          <a:outerShdw blurRad="40000" dist="23000" dir="5400000" rotWithShape="0">
            <a:srgbClr val="000000">
              <a:alpha val="35000"/>
            </a:srgbClr>
          </a:outerShdw>
        </a:effectLst>
      </dgm:spPr>
      <dgm:t>
        <a:bodyPr/>
        <a:lstStyle/>
        <a:p>
          <a:pPr>
            <a:lnSpc>
              <a:spcPct val="100000"/>
            </a:lnSpc>
          </a:pPr>
          <a:r>
            <a:rPr lang="en-US" sz="1800" dirty="0">
              <a:solidFill>
                <a:sysClr val="windowText" lastClr="000000"/>
              </a:solidFill>
              <a:latin typeface="+mn-lt"/>
              <a:ea typeface="+mn-ea"/>
              <a:cs typeface="+mn-cs"/>
            </a:rPr>
            <a:t>For</a:t>
          </a:r>
          <a:r>
            <a:rPr lang="en-US" sz="1800" baseline="0" dirty="0">
              <a:solidFill>
                <a:sysClr val="windowText" lastClr="000000"/>
              </a:solidFill>
              <a:latin typeface="+mn-lt"/>
              <a:ea typeface="+mn-ea"/>
              <a:cs typeface="+mn-cs"/>
            </a:rPr>
            <a:t> cells: there is uptake of excess H+ &amp; loss of ICF K+ (and Na+) to ECF to maintain </a:t>
          </a:r>
          <a:r>
            <a:rPr lang="en-US" sz="1800" baseline="0" dirty="0">
              <a:solidFill>
                <a:srgbClr val="FF0000"/>
              </a:solidFill>
              <a:latin typeface="+mn-lt"/>
              <a:ea typeface="+mn-ea"/>
              <a:cs typeface="+mn-cs"/>
            </a:rPr>
            <a:t>Electroneutrality</a:t>
          </a:r>
          <a:r>
            <a:rPr lang="en-US" sz="1800" baseline="0" dirty="0">
              <a:solidFill>
                <a:sysClr val="windowText" lastClr="000000"/>
              </a:solidFill>
              <a:latin typeface="+mn-lt"/>
              <a:ea typeface="+mn-ea"/>
              <a:cs typeface="+mn-cs"/>
            </a:rPr>
            <a:t>.</a:t>
          </a:r>
          <a:endParaRPr lang="en-US" sz="1800" dirty="0">
            <a:solidFill>
              <a:sysClr val="windowText" lastClr="000000"/>
            </a:solidFill>
            <a:latin typeface="+mn-lt"/>
            <a:ea typeface="+mn-ea"/>
            <a:cs typeface="+mn-cs"/>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337F8602-861C-7846-A0CB-6DD9863123B2}" type="sibTrans" cxnId="{2369D7EA-364A-FB41-8070-F76779ECD0FC}">
      <dgm:prSet/>
      <dgm:spPr>
        <a:xfrm rot="5400000">
          <a:off x="4878086" y="621655"/>
          <a:ext cx="226336" cy="271604"/>
        </a:xfrm>
        <a:solidFill>
          <a:srgbClr val="FCD1CB"/>
        </a:soli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Gill Sans MT" charset="0"/>
            <a:ea typeface="+mn-ea"/>
            <a:cs typeface="+mn-cs"/>
          </a:endParaRPr>
        </a:p>
      </dgm:t>
    </dgm:pt>
    <dgm:pt modelId="{552B1049-A178-394C-B1EF-7F57F002BAFE}">
      <dgm:prSet phldrT="[Text]" custT="1"/>
      <dgm:spPr>
        <a:xfrm>
          <a:off x="2429411" y="908348"/>
          <a:ext cx="5123686" cy="838556"/>
        </a:xfrm>
        <a:solidFill>
          <a:srgbClr val="EEECE1"/>
        </a:solidFill>
        <a:ln>
          <a:noFill/>
        </a:ln>
        <a:effectLst>
          <a:outerShdw blurRad="40000" dist="23000" dir="5400000" rotWithShape="0">
            <a:srgbClr val="000000">
              <a:alpha val="35000"/>
            </a:srgbClr>
          </a:outerShdw>
        </a:effectLst>
      </dgm:spPr>
      <dgm:t>
        <a:bodyPr/>
        <a:lstStyle/>
        <a:p>
          <a:pPr algn="ctr">
            <a:lnSpc>
              <a:spcPct val="100000"/>
            </a:lnSpc>
          </a:pPr>
          <a:r>
            <a:rPr lang="en-US" sz="1600" dirty="0">
              <a:solidFill>
                <a:sysClr val="windowText" lastClr="000000"/>
              </a:solidFill>
              <a:latin typeface="+mn-lt"/>
              <a:ea typeface="+mn-ea"/>
              <a:cs typeface="+mn-cs"/>
            </a:rPr>
            <a:t>So, metabolic acidosis is often</a:t>
          </a:r>
          <a:r>
            <a:rPr lang="en-US" sz="1600" baseline="0" dirty="0">
              <a:solidFill>
                <a:sysClr val="windowText" lastClr="000000"/>
              </a:solidFill>
              <a:latin typeface="+mn-lt"/>
              <a:ea typeface="+mn-ea"/>
              <a:cs typeface="+mn-cs"/>
            </a:rPr>
            <a:t> associated with increased plasma K+ </a:t>
          </a:r>
          <a:r>
            <a:rPr lang="en-GB" sz="1600" dirty="0">
              <a:solidFill>
                <a:sysClr val="windowText" lastClr="000000"/>
              </a:solidFill>
              <a:latin typeface="+mn-lt"/>
              <a:ea typeface="+mn-ea"/>
              <a:cs typeface="+mn-cs"/>
              <a:sym typeface="Symbol"/>
            </a:rPr>
            <a:t>relative to that expected from state of </a:t>
          </a:r>
          <a:r>
            <a:rPr lang="en-GB" sz="1600" dirty="0" err="1">
              <a:solidFill>
                <a:sysClr val="windowText" lastClr="000000"/>
              </a:solidFill>
              <a:latin typeface="+mn-lt"/>
              <a:ea typeface="+mn-ea"/>
              <a:cs typeface="+mn-cs"/>
              <a:sym typeface="Symbol"/>
            </a:rPr>
            <a:t>potassiumbalance</a:t>
          </a:r>
          <a:r>
            <a:rPr lang="en-GB" sz="1600" dirty="0">
              <a:solidFill>
                <a:sysClr val="windowText" lastClr="000000"/>
              </a:solidFill>
              <a:latin typeface="+mn-lt"/>
              <a:ea typeface="+mn-ea"/>
              <a:cs typeface="+mn-cs"/>
              <a:sym typeface="Symbol"/>
            </a:rPr>
            <a:t>.</a:t>
          </a:r>
          <a:endParaRPr lang="en-US" sz="1600" dirty="0">
            <a:solidFill>
              <a:sysClr val="windowText" lastClr="000000"/>
            </a:solidFill>
            <a:latin typeface="+mn-lt"/>
            <a:ea typeface="+mn-ea"/>
            <a:cs typeface="+mn-cs"/>
          </a:endParaRPr>
        </a:p>
      </dgm:t>
    </dgm:pt>
    <dgm:pt modelId="{67C639B3-B952-9C4A-BF9B-4FF7B566F6E9}" type="parTrans" cxnId="{117F2368-2FE4-3940-96FF-2198A7EE5E4A}">
      <dgm:prSet/>
      <dgm:spPr/>
      <dgm:t>
        <a:bodyPr/>
        <a:lstStyle/>
        <a:p>
          <a:endParaRPr lang="en-US">
            <a:latin typeface="Gill Sans MT" charset="0"/>
            <a:ea typeface="Gill Sans MT" charset="0"/>
            <a:cs typeface="Gill Sans MT" charset="0"/>
          </a:endParaRPr>
        </a:p>
      </dgm:t>
    </dgm:pt>
    <dgm:pt modelId="{166BC44C-AC26-294F-99FF-0074EFA5C79C}" type="sibTrans" cxnId="{117F2368-2FE4-3940-96FF-2198A7EE5E4A}">
      <dgm:prSet/>
      <dgm:spPr>
        <a:xfrm rot="5400000">
          <a:off x="4878086" y="1761994"/>
          <a:ext cx="226336" cy="271604"/>
        </a:xfrm>
        <a:solidFill>
          <a:srgbClr val="FCD1CB"/>
        </a:soli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Gill Sans MT" charset="0"/>
            <a:ea typeface="+mn-ea"/>
            <a:cs typeface="+mn-cs"/>
          </a:endParaRPr>
        </a:p>
      </dgm:t>
    </dgm:pt>
    <dgm:pt modelId="{21C35A45-CFCD-D344-8E1D-B6B0A26FC8C5}">
      <dgm:prSet phldrT="[Text]" custT="1"/>
      <dgm:spPr>
        <a:xfrm>
          <a:off x="2429411" y="2048688"/>
          <a:ext cx="5123686" cy="603564"/>
        </a:xfrm>
        <a:solidFill>
          <a:srgbClr val="4BACC6">
            <a:lumMod val="40000"/>
            <a:lumOff val="60000"/>
          </a:srgbClr>
        </a:solidFill>
        <a:ln>
          <a:noFill/>
        </a:ln>
        <a:effectLst>
          <a:outerShdw blurRad="40000" dist="23000" dir="5400000" rotWithShape="0">
            <a:srgbClr val="000000">
              <a:alpha val="35000"/>
            </a:srgbClr>
          </a:outerShdw>
        </a:effectLst>
      </dgm:spPr>
      <dgm:t>
        <a:bodyPr/>
        <a:lstStyle/>
        <a:p>
          <a:pPr>
            <a:lnSpc>
              <a:spcPct val="100000"/>
            </a:lnSpc>
          </a:pPr>
          <a:r>
            <a:rPr lang="en-US" sz="1800" dirty="0">
              <a:solidFill>
                <a:srgbClr val="FF0000"/>
              </a:solidFill>
              <a:latin typeface="+mn-lt"/>
              <a:ea typeface="+mn-ea"/>
              <a:cs typeface="+mn-cs"/>
            </a:rPr>
            <a:t>Hyperkalemia</a:t>
          </a:r>
          <a:r>
            <a:rPr lang="en-US" sz="1800" dirty="0">
              <a:solidFill>
                <a:sysClr val="windowText" lastClr="000000"/>
              </a:solidFill>
              <a:latin typeface="+mn-lt"/>
              <a:ea typeface="+mn-ea"/>
              <a:cs typeface="+mn-cs"/>
            </a:rPr>
            <a:t> can develop</a:t>
          </a:r>
          <a:r>
            <a:rPr lang="en-US" sz="1800" baseline="0" dirty="0">
              <a:solidFill>
                <a:sysClr val="windowText" lastClr="000000"/>
              </a:solidFill>
              <a:latin typeface="+mn-lt"/>
              <a:ea typeface="+mn-ea"/>
              <a:cs typeface="+mn-cs"/>
            </a:rPr>
            <a:t> even though body K+ stores are diminished.</a:t>
          </a:r>
          <a:endParaRPr lang="en-US" sz="1800" dirty="0">
            <a:solidFill>
              <a:sysClr val="windowText" lastClr="000000"/>
            </a:solidFill>
            <a:latin typeface="+mn-lt"/>
            <a:ea typeface="+mn-ea"/>
            <a:cs typeface="+mn-cs"/>
          </a:endParaRPr>
        </a:p>
      </dgm:t>
    </dgm:pt>
    <dgm:pt modelId="{8987C602-77AC-BF41-8903-C3825B6D2266}" type="parTrans" cxnId="{27447BAE-21DA-7145-95EF-664C3BB70D36}">
      <dgm:prSet/>
      <dgm:spPr/>
      <dgm:t>
        <a:bodyPr/>
        <a:lstStyle/>
        <a:p>
          <a:endParaRPr lang="en-US">
            <a:latin typeface="Gill Sans MT" charset="0"/>
            <a:ea typeface="Gill Sans MT" charset="0"/>
            <a:cs typeface="Gill Sans MT" charset="0"/>
          </a:endParaRPr>
        </a:p>
      </dgm:t>
    </dgm:pt>
    <dgm:pt modelId="{E5EF71AC-0D7D-4A4A-92A1-718D82CEB327}" type="sibTrans" cxnId="{27447BAE-21DA-7145-95EF-664C3BB70D36}">
      <dgm:prSet/>
      <dgm:spPr>
        <a:xfrm rot="5400000">
          <a:off x="4878086" y="2667342"/>
          <a:ext cx="226336" cy="271604"/>
        </a:xfrm>
        <a:solidFill>
          <a:srgbClr val="FCD1CB"/>
        </a:soli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Gill Sans MT" charset="0"/>
            <a:ea typeface="+mn-ea"/>
            <a:cs typeface="+mn-cs"/>
          </a:endParaRPr>
        </a:p>
      </dgm:t>
    </dgm:pt>
    <dgm:pt modelId="{EE72449D-3CC5-7F40-8E7F-0C5F2C642460}">
      <dgm:prSet custT="1"/>
      <dgm:spPr>
        <a:xfrm>
          <a:off x="2429411" y="2954035"/>
          <a:ext cx="5123686" cy="603564"/>
        </a:xfrm>
        <a:solidFill>
          <a:srgbClr val="EEECE1"/>
        </a:solidFill>
        <a:ln>
          <a:noFill/>
        </a:ln>
        <a:effectLst>
          <a:outerShdw blurRad="40000" dist="23000" dir="5400000" rotWithShape="0">
            <a:srgbClr val="000000">
              <a:alpha val="35000"/>
            </a:srgbClr>
          </a:outerShdw>
        </a:effectLst>
      </dgm:spPr>
      <dgm:t>
        <a:bodyPr/>
        <a:lstStyle/>
        <a:p>
          <a:r>
            <a:rPr lang="en-US" sz="1800" b="0" dirty="0">
              <a:solidFill>
                <a:srgbClr val="002060"/>
              </a:solidFill>
              <a:latin typeface="+mn-lt"/>
              <a:ea typeface="+mn-ea"/>
              <a:cs typeface="+mn-cs"/>
            </a:rPr>
            <a:t>“</a:t>
          </a:r>
          <a:r>
            <a:rPr lang="en-US" sz="1800" b="0" dirty="0" err="1">
              <a:solidFill>
                <a:srgbClr val="002060"/>
              </a:solidFill>
              <a:latin typeface="+mn-lt"/>
              <a:ea typeface="+mn-ea"/>
              <a:cs typeface="+mn-cs"/>
            </a:rPr>
            <a:t>Cation</a:t>
          </a:r>
          <a:r>
            <a:rPr lang="en-US" sz="1800" b="0" dirty="0">
              <a:solidFill>
                <a:srgbClr val="002060"/>
              </a:solidFill>
              <a:latin typeface="+mn-lt"/>
              <a:ea typeface="+mn-ea"/>
              <a:cs typeface="+mn-cs"/>
            </a:rPr>
            <a:t> shift”</a:t>
          </a:r>
          <a:r>
            <a:rPr lang="en-US" sz="1800" b="0" baseline="0" dirty="0">
              <a:solidFill>
                <a:srgbClr val="002060"/>
              </a:solidFill>
              <a:latin typeface="+mn-lt"/>
              <a:ea typeface="+mn-ea"/>
              <a:cs typeface="+mn-cs"/>
            </a:rPr>
            <a:t> is reversed </a:t>
          </a:r>
          <a:r>
            <a:rPr lang="en-US" sz="1800" baseline="0" dirty="0">
              <a:solidFill>
                <a:sysClr val="windowText" lastClr="000000"/>
              </a:solidFill>
              <a:latin typeface="+mn-lt"/>
              <a:ea typeface="+mn-ea"/>
              <a:cs typeface="+mn-cs"/>
            </a:rPr>
            <a:t>with correction of acidosis.</a:t>
          </a:r>
          <a:endParaRPr lang="en-US" sz="1800" dirty="0">
            <a:solidFill>
              <a:sysClr val="windowText" lastClr="000000"/>
            </a:solidFill>
            <a:latin typeface="+mn-lt"/>
            <a:ea typeface="+mn-ea"/>
            <a:cs typeface="+mn-cs"/>
          </a:endParaRPr>
        </a:p>
      </dgm:t>
    </dgm:pt>
    <dgm:pt modelId="{54DEB65B-AAF3-074F-9251-0D299CDC0B88}" type="parTrans" cxnId="{BF9F81CC-6DE9-BA46-9908-EACC388D916A}">
      <dgm:prSet/>
      <dgm:spPr/>
      <dgm:t>
        <a:bodyPr/>
        <a:lstStyle/>
        <a:p>
          <a:endParaRPr lang="en-US"/>
        </a:p>
      </dgm:t>
    </dgm:pt>
    <dgm:pt modelId="{686C4FA9-65EA-6F4F-8052-D7DFBEEBC298}" type="sibTrans" cxnId="{BF9F81CC-6DE9-BA46-9908-EACC388D916A}">
      <dgm:prSet/>
      <dgm:spPr>
        <a:solidFill>
          <a:srgbClr val="FCD1CB"/>
        </a:solidFill>
      </dgm:spPr>
      <dgm:t>
        <a:bodyPr/>
        <a:lstStyle/>
        <a:p>
          <a:endParaRPr lang="en-US"/>
        </a:p>
      </dgm:t>
    </dgm:pt>
    <dgm:pt modelId="{2F32E0D5-B575-674B-AC3F-689AD32AF3FC}" type="pres">
      <dgm:prSet presAssocID="{3D04624E-017A-CB46-8B32-655B92454604}" presName="linearFlow" presStyleCnt="0">
        <dgm:presLayoutVars>
          <dgm:resizeHandles val="exact"/>
        </dgm:presLayoutVars>
      </dgm:prSet>
      <dgm:spPr/>
    </dgm:pt>
    <dgm:pt modelId="{6F68C507-143D-2C4D-8191-14AF73047196}" type="pres">
      <dgm:prSet presAssocID="{16C6316C-1985-C642-8D51-597430842FF0}" presName="node" presStyleLbl="node1" presStyleIdx="0" presStyleCnt="4" custScaleX="212226">
        <dgm:presLayoutVars>
          <dgm:bulletEnabled val="1"/>
        </dgm:presLayoutVars>
      </dgm:prSet>
      <dgm:spPr>
        <a:prstGeom prst="roundRect">
          <a:avLst>
            <a:gd name="adj" fmla="val 10000"/>
          </a:avLst>
        </a:prstGeom>
      </dgm:spPr>
    </dgm:pt>
    <dgm:pt modelId="{1F65E87C-A516-324C-A9DC-E1A6232158DE}" type="pres">
      <dgm:prSet presAssocID="{337F8602-861C-7846-A0CB-6DD9863123B2}" presName="sibTrans" presStyleLbl="sibTrans2D1" presStyleIdx="0" presStyleCnt="3"/>
      <dgm:spPr>
        <a:prstGeom prst="rightArrow">
          <a:avLst>
            <a:gd name="adj1" fmla="val 60000"/>
            <a:gd name="adj2" fmla="val 50000"/>
          </a:avLst>
        </a:prstGeom>
      </dgm:spPr>
    </dgm:pt>
    <dgm:pt modelId="{BD2C05CD-4EBC-AD46-A439-BB0FAD08E077}" type="pres">
      <dgm:prSet presAssocID="{337F8602-861C-7846-A0CB-6DD9863123B2}" presName="connectorText" presStyleLbl="sibTrans2D1" presStyleIdx="0" presStyleCnt="3"/>
      <dgm:spPr/>
    </dgm:pt>
    <dgm:pt modelId="{18DB8FFB-8F99-5548-966B-5A3ECDF4A8B1}" type="pres">
      <dgm:prSet presAssocID="{552B1049-A178-394C-B1EF-7F57F002BAFE}" presName="node" presStyleLbl="node1" presStyleIdx="1" presStyleCnt="4" custScaleX="212226" custScaleY="138934">
        <dgm:presLayoutVars>
          <dgm:bulletEnabled val="1"/>
        </dgm:presLayoutVars>
      </dgm:prSet>
      <dgm:spPr>
        <a:prstGeom prst="roundRect">
          <a:avLst>
            <a:gd name="adj" fmla="val 10000"/>
          </a:avLst>
        </a:prstGeom>
      </dgm:spPr>
    </dgm:pt>
    <dgm:pt modelId="{5D288478-5174-A849-B35A-8207B5BCA9A5}" type="pres">
      <dgm:prSet presAssocID="{166BC44C-AC26-294F-99FF-0074EFA5C79C}" presName="sibTrans" presStyleLbl="sibTrans2D1" presStyleIdx="1" presStyleCnt="3"/>
      <dgm:spPr>
        <a:prstGeom prst="rightArrow">
          <a:avLst>
            <a:gd name="adj1" fmla="val 60000"/>
            <a:gd name="adj2" fmla="val 50000"/>
          </a:avLst>
        </a:prstGeom>
      </dgm:spPr>
    </dgm:pt>
    <dgm:pt modelId="{F1678837-D4CD-844A-98B2-0C33CC22A504}" type="pres">
      <dgm:prSet presAssocID="{166BC44C-AC26-294F-99FF-0074EFA5C79C}" presName="connectorText" presStyleLbl="sibTrans2D1" presStyleIdx="1" presStyleCnt="3"/>
      <dgm:spPr/>
    </dgm:pt>
    <dgm:pt modelId="{A1BDD1D3-160E-6A46-B35E-624557187451}" type="pres">
      <dgm:prSet presAssocID="{21C35A45-CFCD-D344-8E1D-B6B0A26FC8C5}" presName="node" presStyleLbl="node1" presStyleIdx="2" presStyleCnt="4" custScaleX="212226">
        <dgm:presLayoutVars>
          <dgm:bulletEnabled val="1"/>
        </dgm:presLayoutVars>
      </dgm:prSet>
      <dgm:spPr>
        <a:prstGeom prst="roundRect">
          <a:avLst>
            <a:gd name="adj" fmla="val 10000"/>
          </a:avLst>
        </a:prstGeom>
      </dgm:spPr>
    </dgm:pt>
    <dgm:pt modelId="{D78B6D09-7872-1942-A83A-3A9105BB8622}" type="pres">
      <dgm:prSet presAssocID="{E5EF71AC-0D7D-4A4A-92A1-718D82CEB327}" presName="sibTrans" presStyleLbl="sibTrans2D1" presStyleIdx="2" presStyleCnt="3"/>
      <dgm:spPr>
        <a:prstGeom prst="rightArrow">
          <a:avLst>
            <a:gd name="adj1" fmla="val 60000"/>
            <a:gd name="adj2" fmla="val 50000"/>
          </a:avLst>
        </a:prstGeom>
      </dgm:spPr>
    </dgm:pt>
    <dgm:pt modelId="{ADEFAAA8-60CD-2940-8BC4-EB5311CDBC07}" type="pres">
      <dgm:prSet presAssocID="{E5EF71AC-0D7D-4A4A-92A1-718D82CEB327}" presName="connectorText" presStyleLbl="sibTrans2D1" presStyleIdx="2" presStyleCnt="3"/>
      <dgm:spPr/>
    </dgm:pt>
    <dgm:pt modelId="{C265DED5-DA51-814F-9EEE-3126848B30A8}" type="pres">
      <dgm:prSet presAssocID="{EE72449D-3CC5-7F40-8E7F-0C5F2C642460}" presName="node" presStyleLbl="node1" presStyleIdx="3" presStyleCnt="4" custScaleX="212226">
        <dgm:presLayoutVars>
          <dgm:bulletEnabled val="1"/>
        </dgm:presLayoutVars>
      </dgm:prSet>
      <dgm:spPr>
        <a:prstGeom prst="roundRect">
          <a:avLst>
            <a:gd name="adj" fmla="val 10000"/>
          </a:avLst>
        </a:prstGeom>
      </dgm:spPr>
    </dgm:pt>
  </dgm:ptLst>
  <dgm:cxnLst>
    <dgm:cxn modelId="{385A0621-85F6-C348-A01D-665D6E8CB726}" type="presOf" srcId="{E5EF71AC-0D7D-4A4A-92A1-718D82CEB327}" destId="{D78B6D09-7872-1942-A83A-3A9105BB8622}" srcOrd="0" destOrd="0" presId="urn:microsoft.com/office/officeart/2005/8/layout/process2"/>
    <dgm:cxn modelId="{B28BE429-5E24-9B43-8677-13BAE6DC5FE4}" type="presOf" srcId="{EE72449D-3CC5-7F40-8E7F-0C5F2C642460}" destId="{C265DED5-DA51-814F-9EEE-3126848B30A8}" srcOrd="0" destOrd="0" presId="urn:microsoft.com/office/officeart/2005/8/layout/process2"/>
    <dgm:cxn modelId="{D037842F-3A42-9540-AED3-65F5A07C4130}" type="presOf" srcId="{16C6316C-1985-C642-8D51-597430842FF0}" destId="{6F68C507-143D-2C4D-8191-14AF73047196}" srcOrd="0" destOrd="0" presId="urn:microsoft.com/office/officeart/2005/8/layout/process2"/>
    <dgm:cxn modelId="{42B31F36-0441-1C4D-9C91-D08B00FE3986}" type="presOf" srcId="{337F8602-861C-7846-A0CB-6DD9863123B2}" destId="{1F65E87C-A516-324C-A9DC-E1A6232158DE}" srcOrd="0" destOrd="0" presId="urn:microsoft.com/office/officeart/2005/8/layout/process2"/>
    <dgm:cxn modelId="{4D8D123F-BB8C-2843-9325-B488D87EA5E0}" type="presOf" srcId="{337F8602-861C-7846-A0CB-6DD9863123B2}" destId="{BD2C05CD-4EBC-AD46-A439-BB0FAD08E077}" srcOrd="1" destOrd="0" presId="urn:microsoft.com/office/officeart/2005/8/layout/process2"/>
    <dgm:cxn modelId="{117F2368-2FE4-3940-96FF-2198A7EE5E4A}" srcId="{3D04624E-017A-CB46-8B32-655B92454604}" destId="{552B1049-A178-394C-B1EF-7F57F002BAFE}" srcOrd="1" destOrd="0" parTransId="{67C639B3-B952-9C4A-BF9B-4FF7B566F6E9}" sibTransId="{166BC44C-AC26-294F-99FF-0074EFA5C79C}"/>
    <dgm:cxn modelId="{7D31AA85-E23E-DB41-A244-84A7E8A0AAFC}" type="presOf" srcId="{3D04624E-017A-CB46-8B32-655B92454604}" destId="{2F32E0D5-B575-674B-AC3F-689AD32AF3FC}" srcOrd="0" destOrd="0" presId="urn:microsoft.com/office/officeart/2005/8/layout/process2"/>
    <dgm:cxn modelId="{58F608A7-238B-A74A-9713-E7E8C9A8000F}" type="presOf" srcId="{166BC44C-AC26-294F-99FF-0074EFA5C79C}" destId="{F1678837-D4CD-844A-98B2-0C33CC22A504}" srcOrd="1" destOrd="0" presId="urn:microsoft.com/office/officeart/2005/8/layout/process2"/>
    <dgm:cxn modelId="{25D5B7A8-CE20-1D4E-BCFF-B4245878BFBA}" type="presOf" srcId="{552B1049-A178-394C-B1EF-7F57F002BAFE}" destId="{18DB8FFB-8F99-5548-966B-5A3ECDF4A8B1}" srcOrd="0" destOrd="0" presId="urn:microsoft.com/office/officeart/2005/8/layout/process2"/>
    <dgm:cxn modelId="{27447BAE-21DA-7145-95EF-664C3BB70D36}" srcId="{3D04624E-017A-CB46-8B32-655B92454604}" destId="{21C35A45-CFCD-D344-8E1D-B6B0A26FC8C5}" srcOrd="2" destOrd="0" parTransId="{8987C602-77AC-BF41-8903-C3825B6D2266}" sibTransId="{E5EF71AC-0D7D-4A4A-92A1-718D82CEB327}"/>
    <dgm:cxn modelId="{0802A6C8-1499-0D4C-8CC7-5078AA098768}" type="presOf" srcId="{166BC44C-AC26-294F-99FF-0074EFA5C79C}" destId="{5D288478-5174-A849-B35A-8207B5BCA9A5}" srcOrd="0" destOrd="0" presId="urn:microsoft.com/office/officeart/2005/8/layout/process2"/>
    <dgm:cxn modelId="{BF9F81CC-6DE9-BA46-9908-EACC388D916A}" srcId="{3D04624E-017A-CB46-8B32-655B92454604}" destId="{EE72449D-3CC5-7F40-8E7F-0C5F2C642460}" srcOrd="3" destOrd="0" parTransId="{54DEB65B-AAF3-074F-9251-0D299CDC0B88}" sibTransId="{686C4FA9-65EA-6F4F-8052-D7DFBEEBC298}"/>
    <dgm:cxn modelId="{2369D7EA-364A-FB41-8070-F76779ECD0FC}" srcId="{3D04624E-017A-CB46-8B32-655B92454604}" destId="{16C6316C-1985-C642-8D51-597430842FF0}" srcOrd="0" destOrd="0" parTransId="{5C44E03F-2B95-B245-84B8-F933440C2A45}" sibTransId="{337F8602-861C-7846-A0CB-6DD9863123B2}"/>
    <dgm:cxn modelId="{31534AF6-BD68-4549-B6F5-A46CFC6A0731}" type="presOf" srcId="{21C35A45-CFCD-D344-8E1D-B6B0A26FC8C5}" destId="{A1BDD1D3-160E-6A46-B35E-624557187451}" srcOrd="0" destOrd="0" presId="urn:microsoft.com/office/officeart/2005/8/layout/process2"/>
    <dgm:cxn modelId="{83B4C6FA-B983-F342-BD75-65CD5C2B99A5}" type="presOf" srcId="{E5EF71AC-0D7D-4A4A-92A1-718D82CEB327}" destId="{ADEFAAA8-60CD-2940-8BC4-EB5311CDBC07}" srcOrd="1" destOrd="0" presId="urn:microsoft.com/office/officeart/2005/8/layout/process2"/>
    <dgm:cxn modelId="{7FDA308F-F5B2-4943-B6E5-018828783BCC}" type="presParOf" srcId="{2F32E0D5-B575-674B-AC3F-689AD32AF3FC}" destId="{6F68C507-143D-2C4D-8191-14AF73047196}" srcOrd="0" destOrd="0" presId="urn:microsoft.com/office/officeart/2005/8/layout/process2"/>
    <dgm:cxn modelId="{A97F50FE-09FF-3946-A6FC-643D7D70BAE5}" type="presParOf" srcId="{2F32E0D5-B575-674B-AC3F-689AD32AF3FC}" destId="{1F65E87C-A516-324C-A9DC-E1A6232158DE}" srcOrd="1" destOrd="0" presId="urn:microsoft.com/office/officeart/2005/8/layout/process2"/>
    <dgm:cxn modelId="{B5AC21B3-D46A-154A-BAFD-5B4A261D0263}" type="presParOf" srcId="{1F65E87C-A516-324C-A9DC-E1A6232158DE}" destId="{BD2C05CD-4EBC-AD46-A439-BB0FAD08E077}" srcOrd="0" destOrd="0" presId="urn:microsoft.com/office/officeart/2005/8/layout/process2"/>
    <dgm:cxn modelId="{96CEF484-F5D4-EA42-8902-1D1BE615EE9F}" type="presParOf" srcId="{2F32E0D5-B575-674B-AC3F-689AD32AF3FC}" destId="{18DB8FFB-8F99-5548-966B-5A3ECDF4A8B1}" srcOrd="2" destOrd="0" presId="urn:microsoft.com/office/officeart/2005/8/layout/process2"/>
    <dgm:cxn modelId="{9F148199-8324-374D-8DD6-4BA5070DA32B}" type="presParOf" srcId="{2F32E0D5-B575-674B-AC3F-689AD32AF3FC}" destId="{5D288478-5174-A849-B35A-8207B5BCA9A5}" srcOrd="3" destOrd="0" presId="urn:microsoft.com/office/officeart/2005/8/layout/process2"/>
    <dgm:cxn modelId="{06EEC6C0-B5C3-9A4A-BA49-30DCBD49F16D}" type="presParOf" srcId="{5D288478-5174-A849-B35A-8207B5BCA9A5}" destId="{F1678837-D4CD-844A-98B2-0C33CC22A504}" srcOrd="0" destOrd="0" presId="urn:microsoft.com/office/officeart/2005/8/layout/process2"/>
    <dgm:cxn modelId="{2C1EE9E7-5FB7-2B4C-94F3-6FF898385789}" type="presParOf" srcId="{2F32E0D5-B575-674B-AC3F-689AD32AF3FC}" destId="{A1BDD1D3-160E-6A46-B35E-624557187451}" srcOrd="4" destOrd="0" presId="urn:microsoft.com/office/officeart/2005/8/layout/process2"/>
    <dgm:cxn modelId="{9203F8B1-A452-074E-9440-75337F7D6794}" type="presParOf" srcId="{2F32E0D5-B575-674B-AC3F-689AD32AF3FC}" destId="{D78B6D09-7872-1942-A83A-3A9105BB8622}" srcOrd="5" destOrd="0" presId="urn:microsoft.com/office/officeart/2005/8/layout/process2"/>
    <dgm:cxn modelId="{243F3AC2-D3E8-794E-A2AC-26B56EB03C31}" type="presParOf" srcId="{D78B6D09-7872-1942-A83A-3A9105BB8622}" destId="{ADEFAAA8-60CD-2940-8BC4-EB5311CDBC07}" srcOrd="0" destOrd="0" presId="urn:microsoft.com/office/officeart/2005/8/layout/process2"/>
    <dgm:cxn modelId="{E95E5459-FCF3-9346-8B35-736FB836B872}" type="presParOf" srcId="{2F32E0D5-B575-674B-AC3F-689AD32AF3FC}" destId="{C265DED5-DA51-814F-9EEE-3126848B30A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04624E-017A-CB46-8B32-655B92454604}"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16C6316C-1985-C642-8D51-597430842FF0}">
      <dgm:prSet phldrT="[Text]" custT="1"/>
      <dgm:spPr>
        <a:solidFill>
          <a:schemeClr val="accent2">
            <a:lumMod val="20000"/>
            <a:lumOff val="80000"/>
            <a:alpha val="80000"/>
          </a:schemeClr>
        </a:solidFill>
        <a:ln>
          <a:noFill/>
        </a:ln>
      </dgm:spPr>
      <dgm:t>
        <a:bodyPr/>
        <a:lstStyle/>
        <a:p>
          <a:pPr>
            <a:lnSpc>
              <a:spcPct val="100000"/>
            </a:lnSpc>
          </a:pPr>
          <a:r>
            <a:rPr lang="en-US" sz="2000" dirty="0">
              <a:solidFill>
                <a:schemeClr val="tx1"/>
              </a:solidFill>
              <a:latin typeface="+mn-lt"/>
              <a:ea typeface="Gill Sans MT" charset="0"/>
              <a:cs typeface="Gill Sans MT" charset="0"/>
            </a:rPr>
            <a:t>Rare, occur</a:t>
          </a:r>
          <a:r>
            <a:rPr lang="en-US" sz="2000" baseline="0" dirty="0">
              <a:solidFill>
                <a:schemeClr val="tx1"/>
              </a:solidFill>
              <a:latin typeface="+mn-lt"/>
              <a:ea typeface="Gill Sans MT" charset="0"/>
              <a:cs typeface="Gill Sans MT" charset="0"/>
            </a:rPr>
            <a:t> in response to:</a:t>
          </a:r>
          <a:endParaRPr lang="en-US" sz="2000" dirty="0">
            <a:solidFill>
              <a:schemeClr val="tx1"/>
            </a:solidFill>
            <a:latin typeface="+mn-lt"/>
            <a:ea typeface="Gill Sans MT" charset="0"/>
            <a:cs typeface="Gill Sans MT" charset="0"/>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337F8602-861C-7846-A0CB-6DD9863123B2}" type="sibTrans" cxnId="{2369D7EA-364A-FB41-8070-F76779ECD0FC}">
      <dgm:prSet/>
      <dgm:spPr/>
      <dgm:t>
        <a:bodyPr/>
        <a:lstStyle/>
        <a:p>
          <a:endParaRPr lang="en-US">
            <a:latin typeface="Gill Sans MT" charset="0"/>
            <a:ea typeface="Gill Sans MT" charset="0"/>
            <a:cs typeface="Gill Sans MT" charset="0"/>
          </a:endParaRPr>
        </a:p>
      </dgm:t>
    </dgm:pt>
    <dgm:pt modelId="{6D850052-000E-0645-BBD9-FB8B2B4B9FDE}">
      <dgm:prSet custT="1"/>
      <dgm:spPr>
        <a:solidFill>
          <a:srgbClr val="DFF0F5">
            <a:alpha val="90000"/>
          </a:srgbClr>
        </a:solidFill>
        <a:ln>
          <a:solidFill>
            <a:schemeClr val="accent2">
              <a:lumMod val="20000"/>
              <a:lumOff val="80000"/>
            </a:schemeClr>
          </a:solidFill>
        </a:ln>
      </dgm:spPr>
      <dgm:t>
        <a:bodyPr/>
        <a:lstStyle/>
        <a:p>
          <a:pPr algn="l"/>
          <a:r>
            <a:rPr lang="en-US" sz="1400" b="1" dirty="0">
              <a:solidFill>
                <a:srgbClr val="002060"/>
              </a:solidFill>
              <a:latin typeface="+mn-lt"/>
              <a:cs typeface="Gill Sans MT"/>
            </a:rPr>
            <a:t>Excessive vomiting:</a:t>
          </a:r>
          <a:r>
            <a:rPr lang="en-US" sz="1400" b="1" baseline="0" dirty="0">
              <a:solidFill>
                <a:srgbClr val="002060"/>
              </a:solidFill>
              <a:latin typeface="+mn-lt"/>
              <a:cs typeface="Gill Sans MT"/>
            </a:rPr>
            <a:t> </a:t>
          </a:r>
          <a:r>
            <a:rPr lang="en-US" sz="1400" b="0" dirty="0">
              <a:solidFill>
                <a:schemeClr val="tx1"/>
              </a:solidFill>
              <a:latin typeface="+mn-lt"/>
              <a:cs typeface="Gill Sans MT"/>
            </a:rPr>
            <a:t>(loss</a:t>
          </a:r>
          <a:r>
            <a:rPr lang="en-US" sz="1400" b="0" baseline="0" dirty="0">
              <a:solidFill>
                <a:schemeClr val="tx1"/>
              </a:solidFill>
              <a:latin typeface="+mn-lt"/>
              <a:cs typeface="Gill Sans MT"/>
            </a:rPr>
            <a:t> of </a:t>
          </a:r>
          <a:r>
            <a:rPr lang="en-US" sz="1400" b="0" baseline="0" dirty="0" err="1">
              <a:solidFill>
                <a:schemeClr val="tx1"/>
              </a:solidFill>
              <a:latin typeface="+mn-lt"/>
              <a:cs typeface="Gill Sans MT"/>
            </a:rPr>
            <a:t>HCl</a:t>
          </a:r>
          <a:r>
            <a:rPr lang="en-US" sz="1400" b="0" baseline="0" dirty="0">
              <a:solidFill>
                <a:schemeClr val="tx1"/>
              </a:solidFill>
              <a:latin typeface="+mn-lt"/>
              <a:cs typeface="Gill Sans MT"/>
            </a:rPr>
            <a:t> from stomach which will cause retention of duodenal HCO</a:t>
          </a:r>
          <a:r>
            <a:rPr lang="en-US" sz="1400" b="0" baseline="-25000" dirty="0">
              <a:solidFill>
                <a:schemeClr val="tx1"/>
              </a:solidFill>
              <a:latin typeface="+mn-lt"/>
              <a:cs typeface="Gill Sans MT"/>
            </a:rPr>
            <a:t>3</a:t>
          </a:r>
          <a:r>
            <a:rPr lang="en-US" sz="1400" b="0" baseline="0" dirty="0">
              <a:solidFill>
                <a:schemeClr val="tx1"/>
              </a:solidFill>
              <a:latin typeface="+mn-lt"/>
              <a:cs typeface="Gill Sans MT"/>
            </a:rPr>
            <a:t> into circulation)</a:t>
          </a:r>
          <a:endParaRPr lang="en-US" sz="1400" b="0" dirty="0">
            <a:solidFill>
              <a:schemeClr val="tx1"/>
            </a:solidFill>
            <a:latin typeface="+mn-lt"/>
            <a:cs typeface="Gill Sans MT"/>
          </a:endParaRPr>
        </a:p>
      </dgm:t>
    </dgm:pt>
    <dgm:pt modelId="{129EFBED-BF59-4C41-A51F-8845E6A7000D}" type="parTrans" cxnId="{F64AF47B-413C-F14F-A519-06E09F3D38D6}">
      <dgm:prSet/>
      <dgm:spPr/>
      <dgm:t>
        <a:bodyPr/>
        <a:lstStyle/>
        <a:p>
          <a:endParaRPr lang="en-US"/>
        </a:p>
      </dgm:t>
    </dgm:pt>
    <dgm:pt modelId="{E9E18BD5-D2EC-5E48-BA4F-455DFC5D4179}" type="sibTrans" cxnId="{F64AF47B-413C-F14F-A519-06E09F3D38D6}">
      <dgm:prSet/>
      <dgm:spPr/>
      <dgm:t>
        <a:bodyPr/>
        <a:lstStyle/>
        <a:p>
          <a:endParaRPr lang="en-US"/>
        </a:p>
      </dgm:t>
    </dgm:pt>
    <dgm:pt modelId="{B39BA15E-7E13-CD49-A57D-FC3E7AEC450F}">
      <dgm:prSet custT="1"/>
      <dgm:spPr>
        <a:solidFill>
          <a:srgbClr val="DFF0F5">
            <a:alpha val="90000"/>
          </a:srgbClr>
        </a:solidFill>
        <a:ln>
          <a:solidFill>
            <a:schemeClr val="accent2">
              <a:lumMod val="20000"/>
              <a:lumOff val="80000"/>
            </a:schemeClr>
          </a:solidFill>
        </a:ln>
      </dgm:spPr>
      <dgm:t>
        <a:bodyPr/>
        <a:lstStyle/>
        <a:p>
          <a:r>
            <a:rPr lang="en-US" sz="1400" b="0" dirty="0">
              <a:solidFill>
                <a:schemeClr val="tx1"/>
              </a:solidFill>
              <a:latin typeface="+mn-lt"/>
              <a:cs typeface="Gill Sans MT"/>
            </a:rPr>
            <a:t>Excessive ingestion of bicarbonate</a:t>
          </a:r>
          <a:r>
            <a:rPr lang="en-US" sz="1400" b="0" baseline="0" dirty="0">
              <a:solidFill>
                <a:schemeClr val="tx1"/>
              </a:solidFill>
              <a:latin typeface="+mn-lt"/>
              <a:cs typeface="Gill Sans MT"/>
            </a:rPr>
            <a:t> antacids paired with renal failure.</a:t>
          </a:r>
          <a:endParaRPr lang="en-US" sz="1400" b="0" dirty="0">
            <a:solidFill>
              <a:schemeClr val="tx1"/>
            </a:solidFill>
            <a:latin typeface="+mn-lt"/>
            <a:cs typeface="Gill Sans MT"/>
          </a:endParaRPr>
        </a:p>
      </dgm:t>
    </dgm:pt>
    <dgm:pt modelId="{97BDECFC-4975-6341-96A7-B06D0BA7552A}" type="parTrans" cxnId="{160A3050-A202-F144-A710-A056630626C2}">
      <dgm:prSet/>
      <dgm:spPr/>
      <dgm:t>
        <a:bodyPr/>
        <a:lstStyle/>
        <a:p>
          <a:endParaRPr lang="en-US"/>
        </a:p>
      </dgm:t>
    </dgm:pt>
    <dgm:pt modelId="{6A1146AD-142B-E749-B6AE-902BEC9407A0}" type="sibTrans" cxnId="{160A3050-A202-F144-A710-A056630626C2}">
      <dgm:prSet/>
      <dgm:spPr/>
      <dgm:t>
        <a:bodyPr/>
        <a:lstStyle/>
        <a:p>
          <a:endParaRPr lang="en-US"/>
        </a:p>
      </dgm:t>
    </dgm:pt>
    <dgm:pt modelId="{7917155D-3755-2145-B26C-36788870F815}">
      <dgm:prSet custT="1"/>
      <dgm:spPr>
        <a:solidFill>
          <a:srgbClr val="DFF0F5">
            <a:alpha val="90000"/>
          </a:srgbClr>
        </a:solidFill>
        <a:ln>
          <a:solidFill>
            <a:schemeClr val="accent2">
              <a:lumMod val="20000"/>
              <a:lumOff val="80000"/>
            </a:schemeClr>
          </a:solidFill>
        </a:ln>
      </dgm:spPr>
      <dgm:t>
        <a:bodyPr/>
        <a:lstStyle/>
        <a:p>
          <a:r>
            <a:rPr lang="en-US" sz="1400" b="0" dirty="0">
              <a:solidFill>
                <a:schemeClr val="tx1"/>
              </a:solidFill>
              <a:latin typeface="+mn-lt"/>
              <a:cs typeface="Gill Sans MT"/>
            </a:rPr>
            <a:t>Volume contraction</a:t>
          </a:r>
          <a:r>
            <a:rPr lang="en-US" sz="1400" b="0" baseline="0" dirty="0">
              <a:solidFill>
                <a:schemeClr val="tx1"/>
              </a:solidFill>
              <a:latin typeface="+mn-lt"/>
              <a:cs typeface="Gill Sans MT"/>
            </a:rPr>
            <a:t> via </a:t>
          </a:r>
          <a:r>
            <a:rPr lang="en-US" sz="1400" b="0" baseline="0" dirty="0">
              <a:solidFill>
                <a:srgbClr val="FF0000"/>
              </a:solidFill>
              <a:latin typeface="+mn-lt"/>
              <a:cs typeface="Gill Sans MT"/>
            </a:rPr>
            <a:t>diuretic therapy </a:t>
          </a:r>
          <a:r>
            <a:rPr lang="en-US" sz="1400" b="0" baseline="0" dirty="0">
              <a:solidFill>
                <a:schemeClr val="tx1"/>
              </a:solidFill>
              <a:latin typeface="+mn-lt"/>
              <a:cs typeface="Gill Sans MT"/>
            </a:rPr>
            <a:t>will increase plasma HCO</a:t>
          </a:r>
          <a:r>
            <a:rPr lang="en-US" sz="1400" b="0" baseline="-25000" dirty="0">
              <a:solidFill>
                <a:schemeClr val="tx1"/>
              </a:solidFill>
              <a:latin typeface="+mn-lt"/>
              <a:cs typeface="Gill Sans MT"/>
            </a:rPr>
            <a:t>3</a:t>
          </a:r>
        </a:p>
      </dgm:t>
    </dgm:pt>
    <dgm:pt modelId="{375AF22C-2978-4845-BB8F-771ECB13D4A5}" type="parTrans" cxnId="{04F1CA44-7A55-E048-8208-41F852FD744E}">
      <dgm:prSet/>
      <dgm:spPr/>
      <dgm:t>
        <a:bodyPr/>
        <a:lstStyle/>
        <a:p>
          <a:endParaRPr lang="en-US"/>
        </a:p>
      </dgm:t>
    </dgm:pt>
    <dgm:pt modelId="{4F45DCDE-F5CF-4541-8EE2-A561503A0BB3}" type="sibTrans" cxnId="{04F1CA44-7A55-E048-8208-41F852FD744E}">
      <dgm:prSet/>
      <dgm:spPr/>
      <dgm:t>
        <a:bodyPr/>
        <a:lstStyle/>
        <a:p>
          <a:endParaRPr lang="en-US"/>
        </a:p>
      </dgm:t>
    </dgm:pt>
    <dgm:pt modelId="{6E243258-F485-0E4C-B554-F67521FEFE3F}">
      <dgm:prSet custT="1"/>
      <dgm:spPr>
        <a:solidFill>
          <a:srgbClr val="DFF0F5">
            <a:alpha val="90000"/>
          </a:srgbClr>
        </a:solidFill>
        <a:ln>
          <a:solidFill>
            <a:schemeClr val="accent2">
              <a:lumMod val="20000"/>
              <a:lumOff val="80000"/>
            </a:schemeClr>
          </a:solidFill>
        </a:ln>
      </dgm:spPr>
      <dgm:t>
        <a:bodyPr/>
        <a:lstStyle/>
        <a:p>
          <a:r>
            <a:rPr lang="en-US" sz="1400" b="0" dirty="0">
              <a:solidFill>
                <a:schemeClr val="tx1"/>
              </a:solidFill>
              <a:latin typeface="+mn-lt"/>
              <a:cs typeface="Gill Sans MT"/>
            </a:rPr>
            <a:t>Excess aldosterone will stimulate collecting duct H</a:t>
          </a:r>
          <a:r>
            <a:rPr lang="en-US" sz="1400" b="0" baseline="30000" dirty="0">
              <a:solidFill>
                <a:schemeClr val="tx1"/>
              </a:solidFill>
              <a:latin typeface="+mn-lt"/>
              <a:cs typeface="Gill Sans MT"/>
            </a:rPr>
            <a:t>+</a:t>
          </a:r>
          <a:r>
            <a:rPr lang="en-US" sz="1400" b="0" dirty="0">
              <a:solidFill>
                <a:schemeClr val="tx1"/>
              </a:solidFill>
              <a:latin typeface="+mn-lt"/>
              <a:cs typeface="Gill Sans MT"/>
            </a:rPr>
            <a:t>-ATPase</a:t>
          </a:r>
          <a:r>
            <a:rPr lang="en-US" sz="1400" b="0" baseline="0" dirty="0">
              <a:solidFill>
                <a:schemeClr val="tx1"/>
              </a:solidFill>
              <a:latin typeface="+mn-lt"/>
              <a:cs typeface="Gill Sans MT"/>
            </a:rPr>
            <a:t> to excrete H</a:t>
          </a:r>
          <a:r>
            <a:rPr lang="en-US" sz="1400" b="0" baseline="30000" dirty="0">
              <a:solidFill>
                <a:schemeClr val="tx1"/>
              </a:solidFill>
              <a:latin typeface="+mn-lt"/>
              <a:cs typeface="Gill Sans MT"/>
            </a:rPr>
            <a:t>+</a:t>
          </a:r>
        </a:p>
      </dgm:t>
    </dgm:pt>
    <dgm:pt modelId="{A8F5F1A6-4CB9-0645-BC78-5481ADD719A1}" type="parTrans" cxnId="{A0F90834-45C9-0745-92D6-4B91CB2A12AB}">
      <dgm:prSet/>
      <dgm:spPr/>
      <dgm:t>
        <a:bodyPr/>
        <a:lstStyle/>
        <a:p>
          <a:endParaRPr lang="en-US"/>
        </a:p>
      </dgm:t>
    </dgm:pt>
    <dgm:pt modelId="{A0A4C489-3FBE-DD42-BB1F-F18627D8B4D9}" type="sibTrans" cxnId="{A0F90834-45C9-0745-92D6-4B91CB2A12AB}">
      <dgm:prSet/>
      <dgm:spPr/>
      <dgm:t>
        <a:bodyPr/>
        <a:lstStyle/>
        <a:p>
          <a:endParaRPr lang="en-US"/>
        </a:p>
      </dgm:t>
    </dgm:pt>
    <dgm:pt modelId="{76D8ABC8-FAB4-7D47-A693-76AD1EDAAE56}">
      <dgm:prSet custT="1"/>
      <dgm:spPr>
        <a:solidFill>
          <a:srgbClr val="DFF0F5">
            <a:alpha val="90000"/>
          </a:srgbClr>
        </a:solidFill>
        <a:ln>
          <a:solidFill>
            <a:schemeClr val="accent2">
              <a:lumMod val="20000"/>
              <a:lumOff val="80000"/>
            </a:schemeClr>
          </a:solidFill>
        </a:ln>
      </dgm:spPr>
      <dgm:t>
        <a:bodyPr/>
        <a:lstStyle/>
        <a:p>
          <a:r>
            <a:rPr lang="en-US" sz="1400" b="1" dirty="0">
              <a:solidFill>
                <a:srgbClr val="002060"/>
              </a:solidFill>
              <a:latin typeface="+mn-lt"/>
              <a:cs typeface="Gill Sans MT"/>
            </a:rPr>
            <a:t>Alterations in renal function </a:t>
          </a:r>
          <a:r>
            <a:rPr lang="en-US" sz="1400" b="0" dirty="0">
              <a:solidFill>
                <a:schemeClr val="tx1"/>
              </a:solidFill>
              <a:latin typeface="+mn-lt"/>
              <a:cs typeface="Gill Sans MT"/>
            </a:rPr>
            <a:t>“increased excretion of </a:t>
          </a:r>
          <a:r>
            <a:rPr lang="en-US" sz="1400" b="0" dirty="0" err="1">
              <a:solidFill>
                <a:schemeClr val="tx1"/>
              </a:solidFill>
              <a:latin typeface="+mn-lt"/>
              <a:cs typeface="Gill Sans MT"/>
            </a:rPr>
            <a:t>titratable</a:t>
          </a:r>
          <a:r>
            <a:rPr lang="en-US" sz="1400" b="0" dirty="0">
              <a:solidFill>
                <a:schemeClr val="tx1"/>
              </a:solidFill>
              <a:latin typeface="+mn-lt"/>
              <a:cs typeface="Gill Sans MT"/>
            </a:rPr>
            <a:t> acid..(E.g.</a:t>
          </a:r>
          <a:r>
            <a:rPr lang="en-US" sz="1400" b="0" baseline="0" dirty="0">
              <a:solidFill>
                <a:schemeClr val="tx1"/>
              </a:solidFill>
              <a:latin typeface="+mn-lt"/>
              <a:cs typeface="Gill Sans MT"/>
            </a:rPr>
            <a:t> thiazide &amp; loop diuretics) will increase Na+ reabsorption.. Which eventually increase excretion of H+”</a:t>
          </a:r>
          <a:endParaRPr lang="en-US" sz="1400" b="0" dirty="0">
            <a:solidFill>
              <a:schemeClr val="tx1"/>
            </a:solidFill>
            <a:latin typeface="+mn-lt"/>
            <a:cs typeface="Gill Sans MT"/>
          </a:endParaRPr>
        </a:p>
      </dgm:t>
    </dgm:pt>
    <dgm:pt modelId="{F3B8F422-EF4C-D043-A3EC-4BD61BF98079}" type="parTrans" cxnId="{928D0B71-F03D-CB43-859D-E9E0BDA685DE}">
      <dgm:prSet/>
      <dgm:spPr/>
      <dgm:t>
        <a:bodyPr/>
        <a:lstStyle/>
        <a:p>
          <a:endParaRPr lang="en-US"/>
        </a:p>
      </dgm:t>
    </dgm:pt>
    <dgm:pt modelId="{0B2D35DF-02DF-3A4A-9A08-79058729668F}" type="sibTrans" cxnId="{928D0B71-F03D-CB43-859D-E9E0BDA685DE}">
      <dgm:prSet/>
      <dgm:spPr/>
      <dgm:t>
        <a:bodyPr/>
        <a:lstStyle/>
        <a:p>
          <a:endParaRPr lang="en-US"/>
        </a:p>
      </dgm:t>
    </dgm:pt>
    <dgm:pt modelId="{E6DD5794-AA9C-AD48-BF0B-720F23604B74}" type="pres">
      <dgm:prSet presAssocID="{3D04624E-017A-CB46-8B32-655B92454604}" presName="diagram" presStyleCnt="0">
        <dgm:presLayoutVars>
          <dgm:chPref val="1"/>
          <dgm:dir/>
          <dgm:animOne val="branch"/>
          <dgm:animLvl val="lvl"/>
          <dgm:resizeHandles/>
        </dgm:presLayoutVars>
      </dgm:prSet>
      <dgm:spPr/>
    </dgm:pt>
    <dgm:pt modelId="{6D5733C7-61AB-1E42-9DA0-42551947831F}" type="pres">
      <dgm:prSet presAssocID="{16C6316C-1985-C642-8D51-597430842FF0}" presName="root" presStyleCnt="0"/>
      <dgm:spPr/>
    </dgm:pt>
    <dgm:pt modelId="{3FC20AA0-F587-BF4D-8EE9-0A10F1F1838A}" type="pres">
      <dgm:prSet presAssocID="{16C6316C-1985-C642-8D51-597430842FF0}" presName="rootComposite" presStyleCnt="0"/>
      <dgm:spPr/>
    </dgm:pt>
    <dgm:pt modelId="{70FCF125-CAB5-AE41-93C5-B19521FF9CB4}" type="pres">
      <dgm:prSet presAssocID="{16C6316C-1985-C642-8D51-597430842FF0}" presName="rootText" presStyleLbl="node1" presStyleIdx="0" presStyleCnt="1" custScaleX="219875" custLinFactNeighborX="-63056" custLinFactNeighborY="-1099"/>
      <dgm:spPr/>
    </dgm:pt>
    <dgm:pt modelId="{70111F2E-9D85-F743-8855-333CBA52B376}" type="pres">
      <dgm:prSet presAssocID="{16C6316C-1985-C642-8D51-597430842FF0}" presName="rootConnector" presStyleLbl="node1" presStyleIdx="0" presStyleCnt="1"/>
      <dgm:spPr/>
    </dgm:pt>
    <dgm:pt modelId="{D129FEB4-D8C3-0147-BD99-4DF00AC2C591}" type="pres">
      <dgm:prSet presAssocID="{16C6316C-1985-C642-8D51-597430842FF0}" presName="childShape" presStyleCnt="0"/>
      <dgm:spPr/>
    </dgm:pt>
    <dgm:pt modelId="{8AFDE330-4329-C745-B91A-EBB833F10F21}" type="pres">
      <dgm:prSet presAssocID="{129EFBED-BF59-4C41-A51F-8845E6A7000D}" presName="Name13" presStyleLbl="parChTrans1D2" presStyleIdx="0" presStyleCnt="5"/>
      <dgm:spPr/>
    </dgm:pt>
    <dgm:pt modelId="{C2D46D83-6C79-1844-A2A0-5CEEF05D43D2}" type="pres">
      <dgm:prSet presAssocID="{6D850052-000E-0645-BBD9-FB8B2B4B9FDE}" presName="childText" presStyleLbl="bgAcc1" presStyleIdx="0" presStyleCnt="5" custScaleX="341626" custScaleY="73934" custLinFactNeighborX="-49085">
        <dgm:presLayoutVars>
          <dgm:bulletEnabled val="1"/>
        </dgm:presLayoutVars>
      </dgm:prSet>
      <dgm:spPr/>
    </dgm:pt>
    <dgm:pt modelId="{31CFB0BC-6CB6-E540-9047-FE39DC2EB23D}" type="pres">
      <dgm:prSet presAssocID="{97BDECFC-4975-6341-96A7-B06D0BA7552A}" presName="Name13" presStyleLbl="parChTrans1D2" presStyleIdx="1" presStyleCnt="5"/>
      <dgm:spPr/>
    </dgm:pt>
    <dgm:pt modelId="{D52C412C-ABB2-2349-A818-BEC08C431575}" type="pres">
      <dgm:prSet presAssocID="{B39BA15E-7E13-CD49-A57D-FC3E7AEC450F}" presName="childText" presStyleLbl="bgAcc1" presStyleIdx="1" presStyleCnt="5" custScaleX="341626" custScaleY="59443" custLinFactNeighborX="-46002">
        <dgm:presLayoutVars>
          <dgm:bulletEnabled val="1"/>
        </dgm:presLayoutVars>
      </dgm:prSet>
      <dgm:spPr/>
    </dgm:pt>
    <dgm:pt modelId="{6AD37415-35DB-E347-A69D-78FAB15B3ED7}" type="pres">
      <dgm:prSet presAssocID="{375AF22C-2978-4845-BB8F-771ECB13D4A5}" presName="Name13" presStyleLbl="parChTrans1D2" presStyleIdx="2" presStyleCnt="5"/>
      <dgm:spPr/>
    </dgm:pt>
    <dgm:pt modelId="{08972D51-2381-C146-AD04-AB732C62B29D}" type="pres">
      <dgm:prSet presAssocID="{7917155D-3755-2145-B26C-36788870F815}" presName="childText" presStyleLbl="bgAcc1" presStyleIdx="2" presStyleCnt="5" custScaleX="336693" custScaleY="64694" custLinFactNeighborX="-42214">
        <dgm:presLayoutVars>
          <dgm:bulletEnabled val="1"/>
        </dgm:presLayoutVars>
      </dgm:prSet>
      <dgm:spPr/>
    </dgm:pt>
    <dgm:pt modelId="{19009D3E-3AE6-7345-870F-32D240384FF1}" type="pres">
      <dgm:prSet presAssocID="{A8F5F1A6-4CB9-0645-BC78-5481ADD719A1}" presName="Name13" presStyleLbl="parChTrans1D2" presStyleIdx="3" presStyleCnt="5"/>
      <dgm:spPr/>
    </dgm:pt>
    <dgm:pt modelId="{30A100F1-51EC-5D47-8DB6-E935BCE9AAC8}" type="pres">
      <dgm:prSet presAssocID="{6E243258-F485-0E4C-B554-F67521FEFE3F}" presName="childText" presStyleLbl="bgAcc1" presStyleIdx="3" presStyleCnt="5" custScaleX="338428" custScaleY="64694" custLinFactNeighborX="-45887">
        <dgm:presLayoutVars>
          <dgm:bulletEnabled val="1"/>
        </dgm:presLayoutVars>
      </dgm:prSet>
      <dgm:spPr/>
    </dgm:pt>
    <dgm:pt modelId="{D7479D9F-01AE-244C-8DDF-AC443ACFF215}" type="pres">
      <dgm:prSet presAssocID="{F3B8F422-EF4C-D043-A3EC-4BD61BF98079}" presName="Name13" presStyleLbl="parChTrans1D2" presStyleIdx="4" presStyleCnt="5"/>
      <dgm:spPr/>
    </dgm:pt>
    <dgm:pt modelId="{1F5A49E1-E608-734C-BDB9-0C6301C2F7BE}" type="pres">
      <dgm:prSet presAssocID="{76D8ABC8-FAB4-7D47-A693-76AD1EDAAE56}" presName="childText" presStyleLbl="bgAcc1" presStyleIdx="4" presStyleCnt="5" custScaleX="341626" custScaleY="64694" custLinFactNeighborX="-50447">
        <dgm:presLayoutVars>
          <dgm:bulletEnabled val="1"/>
        </dgm:presLayoutVars>
      </dgm:prSet>
      <dgm:spPr/>
    </dgm:pt>
  </dgm:ptLst>
  <dgm:cxnLst>
    <dgm:cxn modelId="{8917B821-83D8-A14A-A43E-96E7058186ED}" type="presOf" srcId="{76D8ABC8-FAB4-7D47-A693-76AD1EDAAE56}" destId="{1F5A49E1-E608-734C-BDB9-0C6301C2F7BE}" srcOrd="0" destOrd="0" presId="urn:microsoft.com/office/officeart/2005/8/layout/hierarchy3"/>
    <dgm:cxn modelId="{FA60C428-9856-2947-B0AE-65865998779A}" type="presOf" srcId="{375AF22C-2978-4845-BB8F-771ECB13D4A5}" destId="{6AD37415-35DB-E347-A69D-78FAB15B3ED7}" srcOrd="0" destOrd="0" presId="urn:microsoft.com/office/officeart/2005/8/layout/hierarchy3"/>
    <dgm:cxn modelId="{DB35FF2E-653C-0A49-8FDF-C08137BCB718}" type="presOf" srcId="{3D04624E-017A-CB46-8B32-655B92454604}" destId="{E6DD5794-AA9C-AD48-BF0B-720F23604B74}" srcOrd="0" destOrd="0" presId="urn:microsoft.com/office/officeart/2005/8/layout/hierarchy3"/>
    <dgm:cxn modelId="{A0F90834-45C9-0745-92D6-4B91CB2A12AB}" srcId="{16C6316C-1985-C642-8D51-597430842FF0}" destId="{6E243258-F485-0E4C-B554-F67521FEFE3F}" srcOrd="3" destOrd="0" parTransId="{A8F5F1A6-4CB9-0645-BC78-5481ADD719A1}" sibTransId="{A0A4C489-3FBE-DD42-BB1F-F18627D8B4D9}"/>
    <dgm:cxn modelId="{D9444143-4DB8-F545-BA96-07C92B5B3D8D}" type="presOf" srcId="{F3B8F422-EF4C-D043-A3EC-4BD61BF98079}" destId="{D7479D9F-01AE-244C-8DDF-AC443ACFF215}" srcOrd="0" destOrd="0" presId="urn:microsoft.com/office/officeart/2005/8/layout/hierarchy3"/>
    <dgm:cxn modelId="{04F1CA44-7A55-E048-8208-41F852FD744E}" srcId="{16C6316C-1985-C642-8D51-597430842FF0}" destId="{7917155D-3755-2145-B26C-36788870F815}" srcOrd="2" destOrd="0" parTransId="{375AF22C-2978-4845-BB8F-771ECB13D4A5}" sibTransId="{4F45DCDE-F5CF-4541-8EE2-A561503A0BB3}"/>
    <dgm:cxn modelId="{160A3050-A202-F144-A710-A056630626C2}" srcId="{16C6316C-1985-C642-8D51-597430842FF0}" destId="{B39BA15E-7E13-CD49-A57D-FC3E7AEC450F}" srcOrd="1" destOrd="0" parTransId="{97BDECFC-4975-6341-96A7-B06D0BA7552A}" sibTransId="{6A1146AD-142B-E749-B6AE-902BEC9407A0}"/>
    <dgm:cxn modelId="{928D0B71-F03D-CB43-859D-E9E0BDA685DE}" srcId="{16C6316C-1985-C642-8D51-597430842FF0}" destId="{76D8ABC8-FAB4-7D47-A693-76AD1EDAAE56}" srcOrd="4" destOrd="0" parTransId="{F3B8F422-EF4C-D043-A3EC-4BD61BF98079}" sibTransId="{0B2D35DF-02DF-3A4A-9A08-79058729668F}"/>
    <dgm:cxn modelId="{F64AF47B-413C-F14F-A519-06E09F3D38D6}" srcId="{16C6316C-1985-C642-8D51-597430842FF0}" destId="{6D850052-000E-0645-BBD9-FB8B2B4B9FDE}" srcOrd="0" destOrd="0" parTransId="{129EFBED-BF59-4C41-A51F-8845E6A7000D}" sibTransId="{E9E18BD5-D2EC-5E48-BA4F-455DFC5D4179}"/>
    <dgm:cxn modelId="{CB3E6780-FD37-1043-9488-37BF03ED7FFF}" type="presOf" srcId="{A8F5F1A6-4CB9-0645-BC78-5481ADD719A1}" destId="{19009D3E-3AE6-7345-870F-32D240384FF1}" srcOrd="0" destOrd="0" presId="urn:microsoft.com/office/officeart/2005/8/layout/hierarchy3"/>
    <dgm:cxn modelId="{84BA41A8-49EB-B644-BD84-B199B0B2C4CD}" type="presOf" srcId="{16C6316C-1985-C642-8D51-597430842FF0}" destId="{70111F2E-9D85-F743-8855-333CBA52B376}" srcOrd="1" destOrd="0" presId="urn:microsoft.com/office/officeart/2005/8/layout/hierarchy3"/>
    <dgm:cxn modelId="{11F2E8B0-22A0-A74B-8D53-CD685A1AF964}" type="presOf" srcId="{16C6316C-1985-C642-8D51-597430842FF0}" destId="{70FCF125-CAB5-AE41-93C5-B19521FF9CB4}" srcOrd="0" destOrd="0" presId="urn:microsoft.com/office/officeart/2005/8/layout/hierarchy3"/>
    <dgm:cxn modelId="{4F3EF0B1-8630-1B40-A1C2-262A942CF72A}" type="presOf" srcId="{6E243258-F485-0E4C-B554-F67521FEFE3F}" destId="{30A100F1-51EC-5D47-8DB6-E935BCE9AAC8}" srcOrd="0" destOrd="0" presId="urn:microsoft.com/office/officeart/2005/8/layout/hierarchy3"/>
    <dgm:cxn modelId="{062258C8-E6F1-174F-99F5-DD0CA5FF433A}" type="presOf" srcId="{97BDECFC-4975-6341-96A7-B06D0BA7552A}" destId="{31CFB0BC-6CB6-E540-9047-FE39DC2EB23D}" srcOrd="0" destOrd="0" presId="urn:microsoft.com/office/officeart/2005/8/layout/hierarchy3"/>
    <dgm:cxn modelId="{2A97B8CA-017F-4342-8887-970DA8D2DD7E}" type="presOf" srcId="{6D850052-000E-0645-BBD9-FB8B2B4B9FDE}" destId="{C2D46D83-6C79-1844-A2A0-5CEEF05D43D2}" srcOrd="0" destOrd="0" presId="urn:microsoft.com/office/officeart/2005/8/layout/hierarchy3"/>
    <dgm:cxn modelId="{1B3C6DD3-BBAC-3B43-B41A-9D5F81511B7D}" type="presOf" srcId="{129EFBED-BF59-4C41-A51F-8845E6A7000D}" destId="{8AFDE330-4329-C745-B91A-EBB833F10F21}" srcOrd="0" destOrd="0" presId="urn:microsoft.com/office/officeart/2005/8/layout/hierarchy3"/>
    <dgm:cxn modelId="{2369D7EA-364A-FB41-8070-F76779ECD0FC}" srcId="{3D04624E-017A-CB46-8B32-655B92454604}" destId="{16C6316C-1985-C642-8D51-597430842FF0}" srcOrd="0" destOrd="0" parTransId="{5C44E03F-2B95-B245-84B8-F933440C2A45}" sibTransId="{337F8602-861C-7846-A0CB-6DD9863123B2}"/>
    <dgm:cxn modelId="{184D5EF4-5ECF-7A4F-9047-7838B77D7D40}" type="presOf" srcId="{B39BA15E-7E13-CD49-A57D-FC3E7AEC450F}" destId="{D52C412C-ABB2-2349-A818-BEC08C431575}" srcOrd="0" destOrd="0" presId="urn:microsoft.com/office/officeart/2005/8/layout/hierarchy3"/>
    <dgm:cxn modelId="{86CFABFD-BFEF-F84E-9114-CF6EC8C51307}" type="presOf" srcId="{7917155D-3755-2145-B26C-36788870F815}" destId="{08972D51-2381-C146-AD04-AB732C62B29D}" srcOrd="0" destOrd="0" presId="urn:microsoft.com/office/officeart/2005/8/layout/hierarchy3"/>
    <dgm:cxn modelId="{6F89516C-AAE0-9D4A-916C-F648A49D3014}" type="presParOf" srcId="{E6DD5794-AA9C-AD48-BF0B-720F23604B74}" destId="{6D5733C7-61AB-1E42-9DA0-42551947831F}" srcOrd="0" destOrd="0" presId="urn:microsoft.com/office/officeart/2005/8/layout/hierarchy3"/>
    <dgm:cxn modelId="{3DCFB51B-4C3C-9C49-8765-1E1200A6FED4}" type="presParOf" srcId="{6D5733C7-61AB-1E42-9DA0-42551947831F}" destId="{3FC20AA0-F587-BF4D-8EE9-0A10F1F1838A}" srcOrd="0" destOrd="0" presId="urn:microsoft.com/office/officeart/2005/8/layout/hierarchy3"/>
    <dgm:cxn modelId="{32D2639D-27B4-E841-B5FA-BDB1BC9C2BEE}" type="presParOf" srcId="{3FC20AA0-F587-BF4D-8EE9-0A10F1F1838A}" destId="{70FCF125-CAB5-AE41-93C5-B19521FF9CB4}" srcOrd="0" destOrd="0" presId="urn:microsoft.com/office/officeart/2005/8/layout/hierarchy3"/>
    <dgm:cxn modelId="{A4BC849A-0040-3E4D-B656-1A7E79225D84}" type="presParOf" srcId="{3FC20AA0-F587-BF4D-8EE9-0A10F1F1838A}" destId="{70111F2E-9D85-F743-8855-333CBA52B376}" srcOrd="1" destOrd="0" presId="urn:microsoft.com/office/officeart/2005/8/layout/hierarchy3"/>
    <dgm:cxn modelId="{8E7D9641-8805-F849-8681-2E9DBDD73142}" type="presParOf" srcId="{6D5733C7-61AB-1E42-9DA0-42551947831F}" destId="{D129FEB4-D8C3-0147-BD99-4DF00AC2C591}" srcOrd="1" destOrd="0" presId="urn:microsoft.com/office/officeart/2005/8/layout/hierarchy3"/>
    <dgm:cxn modelId="{21A32DCA-78AD-5A48-B1D6-06C10F18389A}" type="presParOf" srcId="{D129FEB4-D8C3-0147-BD99-4DF00AC2C591}" destId="{8AFDE330-4329-C745-B91A-EBB833F10F21}" srcOrd="0" destOrd="0" presId="urn:microsoft.com/office/officeart/2005/8/layout/hierarchy3"/>
    <dgm:cxn modelId="{50174431-D783-094C-99D8-5E06163D62EB}" type="presParOf" srcId="{D129FEB4-D8C3-0147-BD99-4DF00AC2C591}" destId="{C2D46D83-6C79-1844-A2A0-5CEEF05D43D2}" srcOrd="1" destOrd="0" presId="urn:microsoft.com/office/officeart/2005/8/layout/hierarchy3"/>
    <dgm:cxn modelId="{97766DB4-5C8D-A74C-9996-345A51D2A5A1}" type="presParOf" srcId="{D129FEB4-D8C3-0147-BD99-4DF00AC2C591}" destId="{31CFB0BC-6CB6-E540-9047-FE39DC2EB23D}" srcOrd="2" destOrd="0" presId="urn:microsoft.com/office/officeart/2005/8/layout/hierarchy3"/>
    <dgm:cxn modelId="{CB0CD328-9DE9-6849-AF8F-2DCFDFDCD514}" type="presParOf" srcId="{D129FEB4-D8C3-0147-BD99-4DF00AC2C591}" destId="{D52C412C-ABB2-2349-A818-BEC08C431575}" srcOrd="3" destOrd="0" presId="urn:microsoft.com/office/officeart/2005/8/layout/hierarchy3"/>
    <dgm:cxn modelId="{72C55D92-B6EC-4446-9579-4E8400A6CB56}" type="presParOf" srcId="{D129FEB4-D8C3-0147-BD99-4DF00AC2C591}" destId="{6AD37415-35DB-E347-A69D-78FAB15B3ED7}" srcOrd="4" destOrd="0" presId="urn:microsoft.com/office/officeart/2005/8/layout/hierarchy3"/>
    <dgm:cxn modelId="{DB0A0C69-DF92-9148-BE38-1DC7B1843730}" type="presParOf" srcId="{D129FEB4-D8C3-0147-BD99-4DF00AC2C591}" destId="{08972D51-2381-C146-AD04-AB732C62B29D}" srcOrd="5" destOrd="0" presId="urn:microsoft.com/office/officeart/2005/8/layout/hierarchy3"/>
    <dgm:cxn modelId="{3B0FD74E-397F-4843-92A0-428CBC189D8C}" type="presParOf" srcId="{D129FEB4-D8C3-0147-BD99-4DF00AC2C591}" destId="{19009D3E-3AE6-7345-870F-32D240384FF1}" srcOrd="6" destOrd="0" presId="urn:microsoft.com/office/officeart/2005/8/layout/hierarchy3"/>
    <dgm:cxn modelId="{FDB26A4D-6810-E04B-9147-1EF2809B232D}" type="presParOf" srcId="{D129FEB4-D8C3-0147-BD99-4DF00AC2C591}" destId="{30A100F1-51EC-5D47-8DB6-E935BCE9AAC8}" srcOrd="7" destOrd="0" presId="urn:microsoft.com/office/officeart/2005/8/layout/hierarchy3"/>
    <dgm:cxn modelId="{D581CFEE-FABF-F040-8368-4E1170C18A97}" type="presParOf" srcId="{D129FEB4-D8C3-0147-BD99-4DF00AC2C591}" destId="{D7479D9F-01AE-244C-8DDF-AC443ACFF215}" srcOrd="8" destOrd="0" presId="urn:microsoft.com/office/officeart/2005/8/layout/hierarchy3"/>
    <dgm:cxn modelId="{243D4C94-D613-0445-AC70-F61E1FDED162}" type="presParOf" srcId="{D129FEB4-D8C3-0147-BD99-4DF00AC2C591}" destId="{1F5A49E1-E608-734C-BDB9-0C6301C2F7B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04624E-017A-CB46-8B32-655B92454604}" type="doc">
      <dgm:prSet loTypeId="urn:microsoft.com/office/officeart/2005/8/layout/bProcess3" loCatId="" qsTypeId="urn:microsoft.com/office/officeart/2005/8/quickstyle/simple4" qsCatId="simple" csTypeId="urn:microsoft.com/office/officeart/2005/8/colors/accent1_2" csCatId="accent1" phldr="1"/>
      <dgm:spPr/>
      <dgm:t>
        <a:bodyPr/>
        <a:lstStyle/>
        <a:p>
          <a:endParaRPr lang="en-US"/>
        </a:p>
      </dgm:t>
    </dgm:pt>
    <dgm:pt modelId="{16C6316C-1985-C642-8D51-597430842FF0}">
      <dgm:prSet phldrT="[Text]" custT="1"/>
      <dgm:spPr>
        <a:solidFill>
          <a:schemeClr val="bg2"/>
        </a:solidFill>
        <a:ln>
          <a:noFill/>
        </a:ln>
      </dgm:spPr>
      <dgm:t>
        <a:bodyPr/>
        <a:lstStyle/>
        <a:p>
          <a:pPr>
            <a:lnSpc>
              <a:spcPct val="100000"/>
            </a:lnSpc>
          </a:pPr>
          <a:r>
            <a:rPr lang="en-US" sz="1600" dirty="0">
              <a:solidFill>
                <a:schemeClr val="tx1"/>
              </a:solidFill>
              <a:latin typeface="+mn-lt"/>
              <a:ea typeface="Gill Sans MT" charset="0"/>
              <a:cs typeface="Gill Sans MT" charset="0"/>
            </a:rPr>
            <a:t>Loss of acid increases the dissociation of H</a:t>
          </a:r>
          <a:r>
            <a:rPr lang="en-US" sz="1600" baseline="-25000" dirty="0">
              <a:solidFill>
                <a:schemeClr val="tx1"/>
              </a:solidFill>
              <a:latin typeface="+mn-lt"/>
              <a:ea typeface="Gill Sans MT" charset="0"/>
              <a:cs typeface="Gill Sans MT" charset="0"/>
            </a:rPr>
            <a:t>2</a:t>
          </a:r>
          <a:r>
            <a:rPr lang="en-US" sz="1600" dirty="0">
              <a:solidFill>
                <a:schemeClr val="tx1"/>
              </a:solidFill>
              <a:latin typeface="+mn-lt"/>
              <a:ea typeface="Gill Sans MT" charset="0"/>
              <a:cs typeface="Gill Sans MT" charset="0"/>
            </a:rPr>
            <a:t>CO</a:t>
          </a:r>
          <a:r>
            <a:rPr lang="en-US" sz="1600" baseline="-25000" dirty="0">
              <a:solidFill>
                <a:schemeClr val="tx1"/>
              </a:solidFill>
              <a:latin typeface="+mn-lt"/>
              <a:ea typeface="Gill Sans MT" charset="0"/>
              <a:cs typeface="Gill Sans MT" charset="0"/>
            </a:rPr>
            <a:t>3</a:t>
          </a:r>
          <a:r>
            <a:rPr lang="en-US" sz="1600" dirty="0">
              <a:solidFill>
                <a:schemeClr val="tx1"/>
              </a:solidFill>
              <a:latin typeface="+mn-lt"/>
              <a:ea typeface="Gill Sans MT" charset="0"/>
              <a:cs typeface="Gill Sans MT" charset="0"/>
            </a:rPr>
            <a:t>,</a:t>
          </a:r>
          <a:r>
            <a:rPr lang="en-US" sz="1600" baseline="0" dirty="0">
              <a:solidFill>
                <a:schemeClr val="tx1"/>
              </a:solidFill>
              <a:latin typeface="+mn-lt"/>
              <a:ea typeface="Gill Sans MT" charset="0"/>
              <a:cs typeface="Gill Sans MT" charset="0"/>
            </a:rPr>
            <a:t> which elevates HCO</a:t>
          </a:r>
          <a:r>
            <a:rPr lang="en-US" sz="1600" baseline="-25000" dirty="0">
              <a:solidFill>
                <a:schemeClr val="tx1"/>
              </a:solidFill>
              <a:latin typeface="+mn-lt"/>
              <a:ea typeface="Gill Sans MT" charset="0"/>
              <a:cs typeface="Gill Sans MT" charset="0"/>
            </a:rPr>
            <a:t>3</a:t>
          </a:r>
          <a:r>
            <a:rPr lang="en-US" sz="1600" baseline="30000" dirty="0">
              <a:solidFill>
                <a:schemeClr val="tx1"/>
              </a:solidFill>
              <a:latin typeface="+mn-lt"/>
              <a:ea typeface="Gill Sans MT" charset="0"/>
              <a:cs typeface="Gill Sans MT" charset="0"/>
            </a:rPr>
            <a:t>-</a:t>
          </a:r>
          <a:r>
            <a:rPr lang="en-US" sz="1600" baseline="0" dirty="0">
              <a:solidFill>
                <a:schemeClr val="tx1"/>
              </a:solidFill>
              <a:latin typeface="+mn-lt"/>
              <a:ea typeface="Gill Sans MT" charset="0"/>
              <a:cs typeface="Gill Sans MT" charset="0"/>
            </a:rPr>
            <a:t> level.</a:t>
          </a:r>
          <a:endParaRPr lang="en-US" sz="1600" dirty="0">
            <a:solidFill>
              <a:schemeClr val="tx1"/>
            </a:solidFill>
            <a:latin typeface="+mn-lt"/>
            <a:ea typeface="Gill Sans MT" charset="0"/>
            <a:cs typeface="Gill Sans MT" charset="0"/>
          </a:endParaRPr>
        </a:p>
      </dgm:t>
    </dgm:pt>
    <dgm:pt modelId="{337F8602-861C-7846-A0CB-6DD9863123B2}" type="sibTrans" cxnId="{2369D7EA-364A-FB41-8070-F76779ECD0FC}">
      <dgm:prSet/>
      <dgm:spPr>
        <a:solidFill>
          <a:schemeClr val="bg2">
            <a:lumMod val="90000"/>
          </a:schemeClr>
        </a:solidFill>
        <a:ln w="38735">
          <a:solidFill>
            <a:schemeClr val="bg2">
              <a:lumMod val="90000"/>
            </a:schemeClr>
          </a:solidFill>
        </a:ln>
      </dgm:spPr>
      <dgm:t>
        <a:bodyPr/>
        <a:lstStyle/>
        <a:p>
          <a:endParaRPr lang="en-US">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552B1049-A178-394C-B1EF-7F57F002BAFE}">
      <dgm:prSet phldrT="[Text]" custT="1"/>
      <dgm:spPr>
        <a:solidFill>
          <a:schemeClr val="accent1">
            <a:lumMod val="20000"/>
            <a:lumOff val="80000"/>
            <a:alpha val="86000"/>
          </a:schemeClr>
        </a:solidFill>
        <a:ln>
          <a:noFill/>
        </a:ln>
      </dgm:spPr>
      <dgm:t>
        <a:bodyPr/>
        <a:lstStyle/>
        <a:p>
          <a:pPr>
            <a:lnSpc>
              <a:spcPct val="100000"/>
            </a:lnSpc>
          </a:pPr>
          <a:r>
            <a:rPr lang="en-US" sz="1600" dirty="0">
              <a:solidFill>
                <a:schemeClr val="tx1"/>
              </a:solidFill>
              <a:latin typeface="+mn-lt"/>
              <a:ea typeface="Gill Sans MT" charset="0"/>
              <a:cs typeface="Gill Sans MT" charset="0"/>
            </a:rPr>
            <a:t>The</a:t>
          </a:r>
          <a:r>
            <a:rPr lang="en-US" sz="1600" baseline="0" dirty="0">
              <a:solidFill>
                <a:schemeClr val="tx1"/>
              </a:solidFill>
              <a:latin typeface="+mn-lt"/>
              <a:ea typeface="Gill Sans MT" charset="0"/>
              <a:cs typeface="Gill Sans MT" charset="0"/>
            </a:rPr>
            <a:t> elevation of pH will reduce ventilation rate, elevating Pco</a:t>
          </a:r>
          <a:r>
            <a:rPr lang="en-US" sz="1600" baseline="-25000" dirty="0">
              <a:solidFill>
                <a:schemeClr val="tx1"/>
              </a:solidFill>
              <a:latin typeface="+mn-lt"/>
              <a:ea typeface="Gill Sans MT" charset="0"/>
              <a:cs typeface="Gill Sans MT" charset="0"/>
            </a:rPr>
            <a:t>2</a:t>
          </a:r>
          <a:r>
            <a:rPr lang="en-US" sz="1600" baseline="0" dirty="0">
              <a:solidFill>
                <a:schemeClr val="tx1"/>
              </a:solidFill>
              <a:latin typeface="+mn-lt"/>
              <a:ea typeface="Gill Sans MT" charset="0"/>
              <a:cs typeface="Gill Sans MT" charset="0"/>
            </a:rPr>
            <a:t> levels.</a:t>
          </a:r>
          <a:endParaRPr lang="en-US" sz="1600" dirty="0">
            <a:solidFill>
              <a:schemeClr val="tx1"/>
            </a:solidFill>
            <a:latin typeface="+mn-lt"/>
            <a:ea typeface="Gill Sans MT" charset="0"/>
            <a:cs typeface="Gill Sans MT" charset="0"/>
          </a:endParaRPr>
        </a:p>
      </dgm:t>
    </dgm:pt>
    <dgm:pt modelId="{166BC44C-AC26-294F-99FF-0074EFA5C79C}" type="sibTrans" cxnId="{117F2368-2FE4-3940-96FF-2198A7EE5E4A}">
      <dgm:prSet/>
      <dgm:spPr>
        <a:ln w="38735">
          <a:solidFill>
            <a:schemeClr val="bg2">
              <a:lumMod val="90000"/>
            </a:schemeClr>
          </a:solidFill>
        </a:ln>
      </dgm:spPr>
      <dgm:t>
        <a:bodyPr/>
        <a:lstStyle/>
        <a:p>
          <a:endParaRPr lang="en-US">
            <a:latin typeface="Gill Sans MT" charset="0"/>
            <a:ea typeface="Gill Sans MT" charset="0"/>
            <a:cs typeface="Gill Sans MT" charset="0"/>
          </a:endParaRPr>
        </a:p>
      </dgm:t>
    </dgm:pt>
    <dgm:pt modelId="{67C639B3-B952-9C4A-BF9B-4FF7B566F6E9}" type="parTrans" cxnId="{117F2368-2FE4-3940-96FF-2198A7EE5E4A}">
      <dgm:prSet/>
      <dgm:spPr/>
      <dgm:t>
        <a:bodyPr/>
        <a:lstStyle/>
        <a:p>
          <a:endParaRPr lang="en-US">
            <a:latin typeface="Gill Sans MT" charset="0"/>
            <a:ea typeface="Gill Sans MT" charset="0"/>
            <a:cs typeface="Gill Sans MT" charset="0"/>
          </a:endParaRPr>
        </a:p>
      </dgm:t>
    </dgm:pt>
    <dgm:pt modelId="{21C35A45-CFCD-D344-8E1D-B6B0A26FC8C5}">
      <dgm:prSet phldrT="[Text]" custT="1"/>
      <dgm:spPr>
        <a:solidFill>
          <a:schemeClr val="bg2"/>
        </a:solidFill>
        <a:ln>
          <a:noFill/>
        </a:ln>
      </dgm:spPr>
      <dgm:t>
        <a:bodyPr/>
        <a:lstStyle/>
        <a:p>
          <a:pPr>
            <a:lnSpc>
              <a:spcPct val="100000"/>
            </a:lnSpc>
          </a:pPr>
          <a:r>
            <a:rPr lang="en-US" sz="1600" dirty="0">
              <a:solidFill>
                <a:schemeClr val="tx1"/>
              </a:solidFill>
              <a:latin typeface="+mn-lt"/>
              <a:ea typeface="Gill Sans MT" charset="0"/>
              <a:cs typeface="Gill Sans MT" charset="0"/>
            </a:rPr>
            <a:t>Kidneys will reduce</a:t>
          </a:r>
          <a:r>
            <a:rPr lang="en-US" sz="1600" baseline="0" dirty="0">
              <a:solidFill>
                <a:schemeClr val="tx1"/>
              </a:solidFill>
              <a:latin typeface="+mn-lt"/>
              <a:ea typeface="Gill Sans MT" charset="0"/>
              <a:cs typeface="Gill Sans MT" charset="0"/>
            </a:rPr>
            <a:t> their absorption and increase excretion of HCO</a:t>
          </a:r>
          <a:r>
            <a:rPr lang="en-US" sz="1600" baseline="-25000" dirty="0">
              <a:solidFill>
                <a:schemeClr val="tx1"/>
              </a:solidFill>
              <a:latin typeface="+mn-lt"/>
              <a:ea typeface="Gill Sans MT" charset="0"/>
              <a:cs typeface="Gill Sans MT" charset="0"/>
            </a:rPr>
            <a:t>3</a:t>
          </a:r>
          <a:r>
            <a:rPr lang="en-US" sz="1600" baseline="30000" dirty="0">
              <a:solidFill>
                <a:schemeClr val="tx1"/>
              </a:solidFill>
              <a:latin typeface="+mn-lt"/>
              <a:ea typeface="Gill Sans MT" charset="0"/>
              <a:cs typeface="Gill Sans MT" charset="0"/>
            </a:rPr>
            <a:t>-</a:t>
          </a:r>
          <a:r>
            <a:rPr lang="en-US" sz="1600" baseline="0" dirty="0">
              <a:solidFill>
                <a:schemeClr val="tx1"/>
              </a:solidFill>
              <a:latin typeface="+mn-lt"/>
              <a:ea typeface="Gill Sans MT" charset="0"/>
              <a:cs typeface="Gill Sans MT" charset="0"/>
            </a:rPr>
            <a:t> in the nephron.</a:t>
          </a:r>
          <a:endParaRPr lang="en-US" sz="1600" dirty="0">
            <a:solidFill>
              <a:schemeClr val="tx1"/>
            </a:solidFill>
            <a:latin typeface="+mn-lt"/>
            <a:ea typeface="Gill Sans MT" charset="0"/>
            <a:cs typeface="Gill Sans MT" charset="0"/>
          </a:endParaRPr>
        </a:p>
      </dgm:t>
    </dgm:pt>
    <dgm:pt modelId="{E5EF71AC-0D7D-4A4A-92A1-718D82CEB327}" type="sibTrans" cxnId="{27447BAE-21DA-7145-95EF-664C3BB70D36}">
      <dgm:prSet/>
      <dgm:spPr>
        <a:ln w="38735">
          <a:solidFill>
            <a:schemeClr val="bg2">
              <a:lumMod val="90000"/>
            </a:schemeClr>
          </a:solidFill>
        </a:ln>
      </dgm:spPr>
      <dgm:t>
        <a:bodyPr/>
        <a:lstStyle/>
        <a:p>
          <a:endParaRPr lang="en-US">
            <a:latin typeface="Gill Sans MT" charset="0"/>
            <a:ea typeface="Gill Sans MT" charset="0"/>
            <a:cs typeface="Gill Sans MT" charset="0"/>
          </a:endParaRPr>
        </a:p>
      </dgm:t>
    </dgm:pt>
    <dgm:pt modelId="{8987C602-77AC-BF41-8903-C3825B6D2266}" type="parTrans" cxnId="{27447BAE-21DA-7145-95EF-664C3BB70D36}">
      <dgm:prSet/>
      <dgm:spPr/>
      <dgm:t>
        <a:bodyPr/>
        <a:lstStyle/>
        <a:p>
          <a:endParaRPr lang="en-US">
            <a:latin typeface="Gill Sans MT" charset="0"/>
            <a:ea typeface="Gill Sans MT" charset="0"/>
            <a:cs typeface="Gill Sans MT" charset="0"/>
          </a:endParaRPr>
        </a:p>
      </dgm:t>
    </dgm:pt>
    <dgm:pt modelId="{9D9F9E90-E002-C74E-82F1-298A8015DA4F}" type="pres">
      <dgm:prSet presAssocID="{3D04624E-017A-CB46-8B32-655B92454604}" presName="Name0" presStyleCnt="0">
        <dgm:presLayoutVars>
          <dgm:dir/>
          <dgm:resizeHandles val="exact"/>
        </dgm:presLayoutVars>
      </dgm:prSet>
      <dgm:spPr/>
    </dgm:pt>
    <dgm:pt modelId="{0D44310A-22E8-D944-840A-AB7EB09453A9}" type="pres">
      <dgm:prSet presAssocID="{16C6316C-1985-C642-8D51-597430842FF0}" presName="node" presStyleLbl="node1" presStyleIdx="0" presStyleCnt="3" custLinFactNeighborX="61354" custLinFactNeighborY="160">
        <dgm:presLayoutVars>
          <dgm:bulletEnabled val="1"/>
        </dgm:presLayoutVars>
      </dgm:prSet>
      <dgm:spPr/>
    </dgm:pt>
    <dgm:pt modelId="{92F1765C-5197-2047-980E-26866FAF11C1}" type="pres">
      <dgm:prSet presAssocID="{337F8602-861C-7846-A0CB-6DD9863123B2}" presName="sibTrans" presStyleLbl="sibTrans1D1" presStyleIdx="0" presStyleCnt="2"/>
      <dgm:spPr/>
    </dgm:pt>
    <dgm:pt modelId="{ED6327F1-99C9-174D-AF9A-E36DCCA7536E}" type="pres">
      <dgm:prSet presAssocID="{337F8602-861C-7846-A0CB-6DD9863123B2}" presName="connectorText" presStyleLbl="sibTrans1D1" presStyleIdx="0" presStyleCnt="2"/>
      <dgm:spPr/>
    </dgm:pt>
    <dgm:pt modelId="{BB8D6130-981E-FC4E-92DC-DA318BA73428}" type="pres">
      <dgm:prSet presAssocID="{552B1049-A178-394C-B1EF-7F57F002BAFE}" presName="node" presStyleLbl="node1" presStyleIdx="1" presStyleCnt="3" custLinFactX="-23273" custLinFactY="44826" custLinFactNeighborX="-100000" custLinFactNeighborY="100000">
        <dgm:presLayoutVars>
          <dgm:bulletEnabled val="1"/>
        </dgm:presLayoutVars>
      </dgm:prSet>
      <dgm:spPr/>
    </dgm:pt>
    <dgm:pt modelId="{426E16E0-8950-EA41-8C9F-7C1A5626BFF2}" type="pres">
      <dgm:prSet presAssocID="{166BC44C-AC26-294F-99FF-0074EFA5C79C}" presName="sibTrans" presStyleLbl="sibTrans1D1" presStyleIdx="1" presStyleCnt="2"/>
      <dgm:spPr/>
    </dgm:pt>
    <dgm:pt modelId="{D4B737AE-1E0F-7443-A772-97E83D983581}" type="pres">
      <dgm:prSet presAssocID="{166BC44C-AC26-294F-99FF-0074EFA5C79C}" presName="connectorText" presStyleLbl="sibTrans1D1" presStyleIdx="1" presStyleCnt="2"/>
      <dgm:spPr/>
    </dgm:pt>
    <dgm:pt modelId="{0E21E267-0E9A-FA46-A653-DD7409AE84BD}" type="pres">
      <dgm:prSet presAssocID="{21C35A45-CFCD-D344-8E1D-B6B0A26FC8C5}" presName="node" presStyleLbl="node1" presStyleIdx="2" presStyleCnt="3" custLinFactX="22639" custLinFactNeighborX="100000" custLinFactNeighborY="6290">
        <dgm:presLayoutVars>
          <dgm:bulletEnabled val="1"/>
        </dgm:presLayoutVars>
      </dgm:prSet>
      <dgm:spPr/>
    </dgm:pt>
  </dgm:ptLst>
  <dgm:cxnLst>
    <dgm:cxn modelId="{FF8FD904-5A5D-E447-8CA3-D4AC2FAC096C}" type="presOf" srcId="{3D04624E-017A-CB46-8B32-655B92454604}" destId="{9D9F9E90-E002-C74E-82F1-298A8015DA4F}" srcOrd="0" destOrd="0" presId="urn:microsoft.com/office/officeart/2005/8/layout/bProcess3"/>
    <dgm:cxn modelId="{FA2D9709-176B-7E46-BC91-B287EEB31485}" type="presOf" srcId="{21C35A45-CFCD-D344-8E1D-B6B0A26FC8C5}" destId="{0E21E267-0E9A-FA46-A653-DD7409AE84BD}" srcOrd="0" destOrd="0" presId="urn:microsoft.com/office/officeart/2005/8/layout/bProcess3"/>
    <dgm:cxn modelId="{150BFD1F-A1AE-4C42-840A-7A1801E7EB2B}" type="presOf" srcId="{166BC44C-AC26-294F-99FF-0074EFA5C79C}" destId="{D4B737AE-1E0F-7443-A772-97E83D983581}" srcOrd="1" destOrd="0" presId="urn:microsoft.com/office/officeart/2005/8/layout/bProcess3"/>
    <dgm:cxn modelId="{C428DF66-B9A4-7D47-9228-B0AC04E0E447}" type="presOf" srcId="{337F8602-861C-7846-A0CB-6DD9863123B2}" destId="{ED6327F1-99C9-174D-AF9A-E36DCCA7536E}" srcOrd="1" destOrd="0" presId="urn:microsoft.com/office/officeart/2005/8/layout/bProcess3"/>
    <dgm:cxn modelId="{117F2368-2FE4-3940-96FF-2198A7EE5E4A}" srcId="{3D04624E-017A-CB46-8B32-655B92454604}" destId="{552B1049-A178-394C-B1EF-7F57F002BAFE}" srcOrd="1" destOrd="0" parTransId="{67C639B3-B952-9C4A-BF9B-4FF7B566F6E9}" sibTransId="{166BC44C-AC26-294F-99FF-0074EFA5C79C}"/>
    <dgm:cxn modelId="{7B19E9A5-844F-624C-B11A-BE609B0BBC3C}" type="presOf" srcId="{552B1049-A178-394C-B1EF-7F57F002BAFE}" destId="{BB8D6130-981E-FC4E-92DC-DA318BA73428}" srcOrd="0" destOrd="0" presId="urn:microsoft.com/office/officeart/2005/8/layout/bProcess3"/>
    <dgm:cxn modelId="{27447BAE-21DA-7145-95EF-664C3BB70D36}" srcId="{3D04624E-017A-CB46-8B32-655B92454604}" destId="{21C35A45-CFCD-D344-8E1D-B6B0A26FC8C5}" srcOrd="2" destOrd="0" parTransId="{8987C602-77AC-BF41-8903-C3825B6D2266}" sibTransId="{E5EF71AC-0D7D-4A4A-92A1-718D82CEB327}"/>
    <dgm:cxn modelId="{B57BBED3-9875-D745-AA10-CC8BC0D02028}" type="presOf" srcId="{337F8602-861C-7846-A0CB-6DD9863123B2}" destId="{92F1765C-5197-2047-980E-26866FAF11C1}" srcOrd="0" destOrd="0" presId="urn:microsoft.com/office/officeart/2005/8/layout/bProcess3"/>
    <dgm:cxn modelId="{EF7500D9-4955-BD4B-85BF-F894E4F0F516}" type="presOf" srcId="{166BC44C-AC26-294F-99FF-0074EFA5C79C}" destId="{426E16E0-8950-EA41-8C9F-7C1A5626BFF2}" srcOrd="0" destOrd="0" presId="urn:microsoft.com/office/officeart/2005/8/layout/bProcess3"/>
    <dgm:cxn modelId="{2369D7EA-364A-FB41-8070-F76779ECD0FC}" srcId="{3D04624E-017A-CB46-8B32-655B92454604}" destId="{16C6316C-1985-C642-8D51-597430842FF0}" srcOrd="0" destOrd="0" parTransId="{5C44E03F-2B95-B245-84B8-F933440C2A45}" sibTransId="{337F8602-861C-7846-A0CB-6DD9863123B2}"/>
    <dgm:cxn modelId="{4BC6C8FC-64EF-AA44-9E9A-401FE3F15685}" type="presOf" srcId="{16C6316C-1985-C642-8D51-597430842FF0}" destId="{0D44310A-22E8-D944-840A-AB7EB09453A9}" srcOrd="0" destOrd="0" presId="urn:microsoft.com/office/officeart/2005/8/layout/bProcess3"/>
    <dgm:cxn modelId="{FEC24AEF-2E24-114E-9458-F7C0AB7090C0}" type="presParOf" srcId="{9D9F9E90-E002-C74E-82F1-298A8015DA4F}" destId="{0D44310A-22E8-D944-840A-AB7EB09453A9}" srcOrd="0" destOrd="0" presId="urn:microsoft.com/office/officeart/2005/8/layout/bProcess3"/>
    <dgm:cxn modelId="{41102EA3-3392-614F-A6F2-D90F4FBE2DB9}" type="presParOf" srcId="{9D9F9E90-E002-C74E-82F1-298A8015DA4F}" destId="{92F1765C-5197-2047-980E-26866FAF11C1}" srcOrd="1" destOrd="0" presId="urn:microsoft.com/office/officeart/2005/8/layout/bProcess3"/>
    <dgm:cxn modelId="{49D638D8-3DA0-1F40-9A7B-396A1C42E3FD}" type="presParOf" srcId="{92F1765C-5197-2047-980E-26866FAF11C1}" destId="{ED6327F1-99C9-174D-AF9A-E36DCCA7536E}" srcOrd="0" destOrd="0" presId="urn:microsoft.com/office/officeart/2005/8/layout/bProcess3"/>
    <dgm:cxn modelId="{BF4722B1-EB50-104D-9C6C-0D255756ECC0}" type="presParOf" srcId="{9D9F9E90-E002-C74E-82F1-298A8015DA4F}" destId="{BB8D6130-981E-FC4E-92DC-DA318BA73428}" srcOrd="2" destOrd="0" presId="urn:microsoft.com/office/officeart/2005/8/layout/bProcess3"/>
    <dgm:cxn modelId="{21DBCE61-9FEF-CB45-B4AD-1B06652D2E80}" type="presParOf" srcId="{9D9F9E90-E002-C74E-82F1-298A8015DA4F}" destId="{426E16E0-8950-EA41-8C9F-7C1A5626BFF2}" srcOrd="3" destOrd="0" presId="urn:microsoft.com/office/officeart/2005/8/layout/bProcess3"/>
    <dgm:cxn modelId="{40CED542-99B3-E94F-B1AF-6A6C006F5C30}" type="presParOf" srcId="{426E16E0-8950-EA41-8C9F-7C1A5626BFF2}" destId="{D4B737AE-1E0F-7443-A772-97E83D983581}" srcOrd="0" destOrd="0" presId="urn:microsoft.com/office/officeart/2005/8/layout/bProcess3"/>
    <dgm:cxn modelId="{F750CED9-DA8B-A94E-BC18-5C3AB22CEF27}" type="presParOf" srcId="{9D9F9E90-E002-C74E-82F1-298A8015DA4F}" destId="{0E21E267-0E9A-FA46-A653-DD7409AE84BD}"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A26E81-405D-42D1-9C63-B936793FD6EF}" type="doc">
      <dgm:prSet loTypeId="urn:microsoft.com/office/officeart/2005/8/layout/radial3" loCatId="cycle" qsTypeId="urn:microsoft.com/office/officeart/2005/8/quickstyle/simple3" qsCatId="simple" csTypeId="urn:microsoft.com/office/officeart/2005/8/colors/colorful2" csCatId="colorful" phldr="1"/>
      <dgm:spPr/>
      <dgm:t>
        <a:bodyPr/>
        <a:lstStyle/>
        <a:p>
          <a:pPr rtl="1"/>
          <a:endParaRPr lang="ar-SA"/>
        </a:p>
      </dgm:t>
    </dgm:pt>
    <dgm:pt modelId="{4F8B67D6-CD02-4A94-9D1E-CFD71AF6D358}">
      <dgm:prSet phldrT="[Text]" custT="1"/>
      <dgm:spPr>
        <a:xfrm>
          <a:off x="2908726" y="1243125"/>
          <a:ext cx="3096910" cy="3096910"/>
        </a:xfrm>
        <a:gradFill rotWithShape="0">
          <a:gsLst>
            <a:gs pos="0">
              <a:srgbClr val="C0504D">
                <a:alpha val="50000"/>
                <a:hueOff val="0"/>
                <a:satOff val="0"/>
                <a:lumOff val="0"/>
                <a:alphaOff val="0"/>
                <a:tint val="50000"/>
                <a:satMod val="300000"/>
              </a:srgbClr>
            </a:gs>
            <a:gs pos="35000">
              <a:srgbClr val="C0504D">
                <a:alpha val="50000"/>
                <a:hueOff val="0"/>
                <a:satOff val="0"/>
                <a:lumOff val="0"/>
                <a:alphaOff val="0"/>
                <a:tint val="37000"/>
                <a:satMod val="300000"/>
              </a:srgbClr>
            </a:gs>
            <a:gs pos="100000">
              <a:srgbClr val="C0504D">
                <a:alpha val="50000"/>
                <a:hueOff val="0"/>
                <a:satOff val="0"/>
                <a:lumOff val="0"/>
                <a:alphaOff val="0"/>
                <a:tint val="15000"/>
                <a:satMod val="350000"/>
              </a:srgbClr>
            </a:gs>
          </a:gsLst>
          <a:lin ang="16200000" scaled="1"/>
        </a:gradFill>
        <a:ln>
          <a:noFill/>
        </a:ln>
        <a:effectLst/>
        <a:scene3d>
          <a:camera prst="orthographicFront"/>
          <a:lightRig rig="flat" dir="t"/>
        </a:scene3d>
        <a:sp3d prstMaterial="dkEdge">
          <a:bevelT w="8200" h="38100"/>
        </a:sp3d>
      </dgm:spPr>
      <dgm:t>
        <a:bodyPr/>
        <a:lstStyle/>
        <a:p>
          <a:pPr rtl="1"/>
          <a:r>
            <a:rPr lang="en-US" altLang="en-US" sz="2000" b="1" kern="1200">
              <a:solidFill>
                <a:sysClr val="windowText" lastClr="000000"/>
              </a:solidFill>
              <a:latin typeface="Gill Sans MT" pitchFamily="34" charset="0"/>
              <a:ea typeface="+mn-ea"/>
              <a:cs typeface="+mn-cs"/>
            </a:rPr>
            <a:t>Acid-base balance can be altered in one of four ways</a:t>
          </a:r>
          <a:endParaRPr lang="ar-SA" sz="2000" b="1" kern="1200" dirty="0">
            <a:solidFill>
              <a:sysClr val="windowText" lastClr="000000"/>
            </a:solidFill>
            <a:latin typeface="Gill Sans MT" pitchFamily="34" charset="0"/>
            <a:ea typeface="+mn-ea"/>
            <a:cs typeface="Arial"/>
          </a:endParaRPr>
        </a:p>
      </dgm:t>
    </dgm:pt>
    <dgm:pt modelId="{82654D08-B435-4523-9353-E68CA410A31E}" type="parTrans" cxnId="{F0F5A29E-D241-4A68-95D7-F94E53D24E17}">
      <dgm:prSet/>
      <dgm:spPr/>
      <dgm:t>
        <a:bodyPr/>
        <a:lstStyle/>
        <a:p>
          <a:pPr rtl="1"/>
          <a:endParaRPr lang="ar-SA"/>
        </a:p>
      </dgm:t>
    </dgm:pt>
    <dgm:pt modelId="{688214AE-0020-4D92-A364-EDCB077CE8D8}" type="sibTrans" cxnId="{F0F5A29E-D241-4A68-95D7-F94E53D24E17}">
      <dgm:prSet/>
      <dgm:spPr/>
      <dgm:t>
        <a:bodyPr/>
        <a:lstStyle/>
        <a:p>
          <a:pPr rtl="1"/>
          <a:endParaRPr lang="ar-SA"/>
        </a:p>
      </dgm:t>
    </dgm:pt>
    <dgm:pt modelId="{B78707EF-E680-4C9C-9CD3-825D16146937}">
      <dgm:prSet phldrT="[Text]" custT="1"/>
      <dgm:spPr>
        <a:xfrm>
          <a:off x="3655827" y="9"/>
          <a:ext cx="1548455" cy="1548455"/>
        </a:xfrm>
        <a:gradFill rotWithShape="0">
          <a:gsLst>
            <a:gs pos="0">
              <a:srgbClr val="C0504D">
                <a:alpha val="50000"/>
                <a:hueOff val="1170380"/>
                <a:satOff val="-1460"/>
                <a:lumOff val="343"/>
                <a:alphaOff val="0"/>
                <a:tint val="50000"/>
                <a:satMod val="300000"/>
              </a:srgbClr>
            </a:gs>
            <a:gs pos="35000">
              <a:srgbClr val="C0504D">
                <a:alpha val="50000"/>
                <a:hueOff val="1170380"/>
                <a:satOff val="-1460"/>
                <a:lumOff val="343"/>
                <a:alphaOff val="0"/>
                <a:tint val="37000"/>
                <a:satMod val="300000"/>
              </a:srgbClr>
            </a:gs>
            <a:gs pos="100000">
              <a:srgbClr val="C0504D">
                <a:alpha val="50000"/>
                <a:hueOff val="1170380"/>
                <a:satOff val="-1460"/>
                <a:lumOff val="343"/>
                <a:alphaOff val="0"/>
                <a:tint val="15000"/>
                <a:satMod val="350000"/>
              </a:srgbClr>
            </a:gs>
          </a:gsLst>
          <a:lin ang="16200000" scaled="1"/>
        </a:gradFill>
        <a:ln>
          <a:noFill/>
        </a:ln>
        <a:effectLst/>
        <a:scene3d>
          <a:camera prst="orthographicFront"/>
          <a:lightRig rig="flat" dir="t"/>
        </a:scene3d>
        <a:sp3d prstMaterial="dkEdge">
          <a:bevelT w="8200" h="38100"/>
        </a:sp3d>
      </dgm:spPr>
      <dgm:t>
        <a:bodyPr/>
        <a:lstStyle/>
        <a:p>
          <a:pPr rtl="1"/>
          <a:r>
            <a:rPr lang="en-US" altLang="en-US" sz="1100" b="1" kern="1200">
              <a:solidFill>
                <a:sysClr val="windowText" lastClr="000000"/>
              </a:solidFill>
              <a:latin typeface="Gill Sans MT" pitchFamily="34" charset="0"/>
              <a:ea typeface="+mn-ea"/>
              <a:cs typeface="+mn-cs"/>
            </a:rPr>
            <a:t>RESPIRATORY</a:t>
          </a:r>
          <a:r>
            <a:rPr lang="en-US" altLang="en-US" sz="1200" b="1" kern="1200">
              <a:solidFill>
                <a:sysClr val="windowText" lastClr="000000"/>
              </a:solidFill>
              <a:latin typeface="Gill Sans MT" pitchFamily="34" charset="0"/>
              <a:ea typeface="+mn-ea"/>
              <a:cs typeface="+mn-cs"/>
            </a:rPr>
            <a:t> ACIDOSIS </a:t>
          </a:r>
          <a:endParaRPr lang="ar-SA" sz="1200" b="1" kern="1200" dirty="0">
            <a:solidFill>
              <a:sysClr val="windowText" lastClr="000000"/>
            </a:solidFill>
            <a:latin typeface="Gill Sans MT" pitchFamily="34" charset="0"/>
            <a:ea typeface="+mn-ea"/>
            <a:cs typeface="Arial"/>
          </a:endParaRPr>
        </a:p>
      </dgm:t>
    </dgm:pt>
    <dgm:pt modelId="{5F0BBB5D-7B05-4B01-954E-1D1F29F2F8B0}" type="parTrans" cxnId="{77839E83-4ED8-4DB4-86C8-3ABC952BB197}">
      <dgm:prSet/>
      <dgm:spPr/>
      <dgm:t>
        <a:bodyPr/>
        <a:lstStyle/>
        <a:p>
          <a:pPr rtl="1"/>
          <a:endParaRPr lang="ar-SA"/>
        </a:p>
      </dgm:t>
    </dgm:pt>
    <dgm:pt modelId="{1C5AEA32-128B-4811-9575-7B87BEDE6B6C}" type="sibTrans" cxnId="{77839E83-4ED8-4DB4-86C8-3ABC952BB197}">
      <dgm:prSet/>
      <dgm:spPr/>
      <dgm:t>
        <a:bodyPr/>
        <a:lstStyle/>
        <a:p>
          <a:pPr rtl="1"/>
          <a:endParaRPr lang="ar-SA"/>
        </a:p>
      </dgm:t>
    </dgm:pt>
    <dgm:pt modelId="{A80374DB-F182-4284-BF4D-7395730BADEF}">
      <dgm:prSet phldrT="[Text]" custT="1"/>
      <dgm:spPr>
        <a:xfrm>
          <a:off x="5699754" y="2017353"/>
          <a:ext cx="1548455" cy="1548455"/>
        </a:xfrm>
        <a:gradFill rotWithShape="0">
          <a:gsLst>
            <a:gs pos="0">
              <a:srgbClr val="C0504D">
                <a:alpha val="50000"/>
                <a:hueOff val="2340759"/>
                <a:satOff val="-2919"/>
                <a:lumOff val="686"/>
                <a:alphaOff val="0"/>
                <a:tint val="50000"/>
                <a:satMod val="300000"/>
              </a:srgbClr>
            </a:gs>
            <a:gs pos="35000">
              <a:srgbClr val="C0504D">
                <a:alpha val="50000"/>
                <a:hueOff val="2340759"/>
                <a:satOff val="-2919"/>
                <a:lumOff val="686"/>
                <a:alphaOff val="0"/>
                <a:tint val="37000"/>
                <a:satMod val="300000"/>
              </a:srgbClr>
            </a:gs>
            <a:gs pos="100000">
              <a:srgbClr val="C0504D">
                <a:alpha val="50000"/>
                <a:hueOff val="2340759"/>
                <a:satOff val="-2919"/>
                <a:lumOff val="686"/>
                <a:alphaOff val="0"/>
                <a:tint val="15000"/>
                <a:satMod val="350000"/>
              </a:srgbClr>
            </a:gs>
          </a:gsLst>
          <a:lin ang="16200000" scaled="1"/>
        </a:gradFill>
        <a:ln>
          <a:noFill/>
        </a:ln>
        <a:effectLst/>
        <a:scene3d>
          <a:camera prst="orthographicFront"/>
          <a:lightRig rig="flat" dir="t"/>
        </a:scene3d>
        <a:sp3d prstMaterial="dkEdge">
          <a:bevelT w="8200" h="38100"/>
        </a:sp3d>
      </dgm:spPr>
      <dgm:t>
        <a:bodyPr/>
        <a:lstStyle/>
        <a:p>
          <a:pPr rtl="1"/>
          <a:r>
            <a:rPr lang="en-US" altLang="en-US" sz="1200" b="1" kern="1200">
              <a:solidFill>
                <a:sysClr val="windowText" lastClr="000000"/>
              </a:solidFill>
              <a:latin typeface="Gill Sans MT" pitchFamily="34" charset="0"/>
              <a:ea typeface="+mn-ea"/>
              <a:cs typeface="+mn-cs"/>
            </a:rPr>
            <a:t>METABOLIC ALKALOSIS </a:t>
          </a:r>
          <a:endParaRPr lang="ar-SA" sz="1200" b="1" kern="1200" dirty="0">
            <a:solidFill>
              <a:sysClr val="windowText" lastClr="000000"/>
            </a:solidFill>
            <a:latin typeface="Gill Sans MT" pitchFamily="34" charset="0"/>
            <a:ea typeface="+mn-ea"/>
            <a:cs typeface="Arial"/>
          </a:endParaRPr>
        </a:p>
      </dgm:t>
    </dgm:pt>
    <dgm:pt modelId="{87672D5E-8692-4D70-9E1A-6260866AC2B8}" type="parTrans" cxnId="{2DFA00C1-651B-4C0F-AC60-E897F22BD106}">
      <dgm:prSet/>
      <dgm:spPr/>
      <dgm:t>
        <a:bodyPr/>
        <a:lstStyle/>
        <a:p>
          <a:pPr rtl="1"/>
          <a:endParaRPr lang="ar-SA"/>
        </a:p>
      </dgm:t>
    </dgm:pt>
    <dgm:pt modelId="{A41FC395-4FB2-4305-BF55-0CFC678B712A}" type="sibTrans" cxnId="{2DFA00C1-651B-4C0F-AC60-E897F22BD106}">
      <dgm:prSet/>
      <dgm:spPr/>
      <dgm:t>
        <a:bodyPr/>
        <a:lstStyle/>
        <a:p>
          <a:pPr rtl="1"/>
          <a:endParaRPr lang="ar-SA"/>
        </a:p>
      </dgm:t>
    </dgm:pt>
    <dgm:pt modelId="{B7E3F989-E134-4FD9-BCEA-515D4561549A}">
      <dgm:prSet phldrT="[Text]" custT="1"/>
      <dgm:spPr>
        <a:xfrm>
          <a:off x="3682953" y="4034154"/>
          <a:ext cx="1548455" cy="1548455"/>
        </a:xfrm>
        <a:gradFill rotWithShape="0">
          <a:gsLst>
            <a:gs pos="0">
              <a:srgbClr val="C0504D">
                <a:alpha val="50000"/>
                <a:hueOff val="3511139"/>
                <a:satOff val="-4379"/>
                <a:lumOff val="1030"/>
                <a:alphaOff val="0"/>
                <a:tint val="50000"/>
                <a:satMod val="300000"/>
              </a:srgbClr>
            </a:gs>
            <a:gs pos="35000">
              <a:srgbClr val="C0504D">
                <a:alpha val="50000"/>
                <a:hueOff val="3511139"/>
                <a:satOff val="-4379"/>
                <a:lumOff val="1030"/>
                <a:alphaOff val="0"/>
                <a:tint val="37000"/>
                <a:satMod val="300000"/>
              </a:srgbClr>
            </a:gs>
            <a:gs pos="100000">
              <a:srgbClr val="C0504D">
                <a:alpha val="50000"/>
                <a:hueOff val="3511139"/>
                <a:satOff val="-4379"/>
                <a:lumOff val="1030"/>
                <a:alphaOff val="0"/>
                <a:tint val="15000"/>
                <a:satMod val="350000"/>
              </a:srgbClr>
            </a:gs>
          </a:gsLst>
          <a:lin ang="16200000" scaled="1"/>
        </a:gradFill>
        <a:ln>
          <a:noFill/>
        </a:ln>
        <a:effectLst/>
        <a:scene3d>
          <a:camera prst="orthographicFront"/>
          <a:lightRig rig="flat" dir="t"/>
        </a:scene3d>
        <a:sp3d prstMaterial="dkEdge">
          <a:bevelT w="8200" h="38100"/>
        </a:sp3d>
      </dgm:spPr>
      <dgm:t>
        <a:bodyPr/>
        <a:lstStyle/>
        <a:p>
          <a:pPr rtl="1"/>
          <a:r>
            <a:rPr lang="en-US" altLang="en-US" sz="1200" b="1" kern="1200">
              <a:solidFill>
                <a:sysClr val="windowText" lastClr="000000"/>
              </a:solidFill>
              <a:latin typeface="Gill Sans MT" pitchFamily="34" charset="0"/>
              <a:ea typeface="+mn-ea"/>
              <a:cs typeface="+mn-cs"/>
            </a:rPr>
            <a:t>METABOLIC ACIDOSIS </a:t>
          </a:r>
          <a:endParaRPr lang="ar-SA" sz="1200" b="1" kern="1200" dirty="0">
            <a:solidFill>
              <a:sysClr val="windowText" lastClr="000000"/>
            </a:solidFill>
            <a:latin typeface="Gill Sans MT" pitchFamily="34" charset="0"/>
            <a:ea typeface="+mn-ea"/>
            <a:cs typeface="Arial"/>
          </a:endParaRPr>
        </a:p>
      </dgm:t>
    </dgm:pt>
    <dgm:pt modelId="{4F84BCCF-E5C6-4E16-B6D5-B24F66ACE72F}" type="parTrans" cxnId="{F8BB1B56-689C-45C6-87B2-71685EBC070F}">
      <dgm:prSet/>
      <dgm:spPr/>
      <dgm:t>
        <a:bodyPr/>
        <a:lstStyle/>
        <a:p>
          <a:pPr rtl="1"/>
          <a:endParaRPr lang="ar-SA"/>
        </a:p>
      </dgm:t>
    </dgm:pt>
    <dgm:pt modelId="{587A1AF8-0A6B-458F-8F46-3E55C8E85659}" type="sibTrans" cxnId="{F8BB1B56-689C-45C6-87B2-71685EBC070F}">
      <dgm:prSet/>
      <dgm:spPr/>
      <dgm:t>
        <a:bodyPr/>
        <a:lstStyle/>
        <a:p>
          <a:pPr rtl="1"/>
          <a:endParaRPr lang="ar-SA"/>
        </a:p>
      </dgm:t>
    </dgm:pt>
    <dgm:pt modelId="{ED7472F0-A150-4FAF-A6FD-E4BE52242C3E}">
      <dgm:prSet phldrT="[Text]" custT="1"/>
      <dgm:spPr>
        <a:xfrm>
          <a:off x="1666153" y="2017353"/>
          <a:ext cx="1548455" cy="1548455"/>
        </a:xfrm>
        <a:gradFill rotWithShape="0">
          <a:gsLst>
            <a:gs pos="0">
              <a:srgbClr val="C0504D">
                <a:alpha val="50000"/>
                <a:hueOff val="4681519"/>
                <a:satOff val="-5839"/>
                <a:lumOff val="1373"/>
                <a:alphaOff val="0"/>
                <a:tint val="50000"/>
                <a:satMod val="300000"/>
              </a:srgbClr>
            </a:gs>
            <a:gs pos="35000">
              <a:srgbClr val="C0504D">
                <a:alpha val="50000"/>
                <a:hueOff val="4681519"/>
                <a:satOff val="-5839"/>
                <a:lumOff val="1373"/>
                <a:alphaOff val="0"/>
                <a:tint val="37000"/>
                <a:satMod val="300000"/>
              </a:srgbClr>
            </a:gs>
            <a:gs pos="100000">
              <a:srgbClr val="C0504D">
                <a:alpha val="50000"/>
                <a:hueOff val="4681519"/>
                <a:satOff val="-5839"/>
                <a:lumOff val="1373"/>
                <a:alphaOff val="0"/>
                <a:tint val="15000"/>
                <a:satMod val="350000"/>
              </a:srgbClr>
            </a:gs>
          </a:gsLst>
          <a:lin ang="16200000" scaled="1"/>
        </a:gradFill>
        <a:ln>
          <a:noFill/>
        </a:ln>
        <a:effectLst/>
        <a:scene3d>
          <a:camera prst="orthographicFront"/>
          <a:lightRig rig="flat" dir="t"/>
        </a:scene3d>
        <a:sp3d prstMaterial="dkEdge">
          <a:bevelT w="8200" h="38100"/>
        </a:sp3d>
      </dgm:spPr>
      <dgm:t>
        <a:bodyPr/>
        <a:lstStyle/>
        <a:p>
          <a:pPr rtl="1"/>
          <a:r>
            <a:rPr lang="en-US" altLang="en-US" sz="1100" b="1" kern="1200">
              <a:solidFill>
                <a:sysClr val="windowText" lastClr="000000"/>
              </a:solidFill>
              <a:latin typeface="Gill Sans MT" pitchFamily="34" charset="0"/>
              <a:ea typeface="+mn-ea"/>
              <a:cs typeface="+mn-cs"/>
            </a:rPr>
            <a:t>RESPIRATORY ALKALOSIS </a:t>
          </a:r>
          <a:endParaRPr lang="ar-SA" sz="1100" b="1" kern="1200" dirty="0">
            <a:solidFill>
              <a:sysClr val="windowText" lastClr="000000"/>
            </a:solidFill>
            <a:latin typeface="Gill Sans MT" pitchFamily="34" charset="0"/>
            <a:ea typeface="+mn-ea"/>
            <a:cs typeface="Arial"/>
          </a:endParaRPr>
        </a:p>
      </dgm:t>
    </dgm:pt>
    <dgm:pt modelId="{B072FB63-C0DB-4007-A87B-FA7EA8290D82}" type="parTrans" cxnId="{C6A560AC-21A8-4540-B2D9-38B48732F35C}">
      <dgm:prSet/>
      <dgm:spPr/>
      <dgm:t>
        <a:bodyPr/>
        <a:lstStyle/>
        <a:p>
          <a:pPr rtl="1"/>
          <a:endParaRPr lang="ar-SA"/>
        </a:p>
      </dgm:t>
    </dgm:pt>
    <dgm:pt modelId="{E8AB9F18-A100-44F0-9AB4-E64481A10FA3}" type="sibTrans" cxnId="{C6A560AC-21A8-4540-B2D9-38B48732F35C}">
      <dgm:prSet/>
      <dgm:spPr/>
      <dgm:t>
        <a:bodyPr/>
        <a:lstStyle/>
        <a:p>
          <a:pPr rtl="1"/>
          <a:endParaRPr lang="ar-SA"/>
        </a:p>
      </dgm:t>
    </dgm:pt>
    <dgm:pt modelId="{D2DD4334-572A-4AB8-84DD-910D94383CBD}" type="pres">
      <dgm:prSet presAssocID="{C9A26E81-405D-42D1-9C63-B936793FD6EF}" presName="composite" presStyleCnt="0">
        <dgm:presLayoutVars>
          <dgm:chMax val="1"/>
          <dgm:dir/>
          <dgm:resizeHandles val="exact"/>
        </dgm:presLayoutVars>
      </dgm:prSet>
      <dgm:spPr/>
    </dgm:pt>
    <dgm:pt modelId="{E56AA029-8B65-4BBC-BCA2-48CACBC656CC}" type="pres">
      <dgm:prSet presAssocID="{C9A26E81-405D-42D1-9C63-B936793FD6EF}" presName="radial" presStyleCnt="0">
        <dgm:presLayoutVars>
          <dgm:animLvl val="ctr"/>
        </dgm:presLayoutVars>
      </dgm:prSet>
      <dgm:spPr/>
    </dgm:pt>
    <dgm:pt modelId="{FCC9148E-F568-4768-B2F2-E104DC3E89E2}" type="pres">
      <dgm:prSet presAssocID="{4F8B67D6-CD02-4A94-9D1E-CFD71AF6D358}" presName="centerShape" presStyleLbl="vennNode1" presStyleIdx="0" presStyleCnt="5"/>
      <dgm:spPr>
        <a:prstGeom prst="ellipse">
          <a:avLst/>
        </a:prstGeom>
      </dgm:spPr>
    </dgm:pt>
    <dgm:pt modelId="{9B523D54-A145-47D6-A486-D70EE52A4EAD}" type="pres">
      <dgm:prSet presAssocID="{B78707EF-E680-4C9C-9CD3-825D16146937}" presName="node" presStyleLbl="vennNode1" presStyleIdx="1" presStyleCnt="5" custRadScaleRad="100036" custRadScaleInc="-856">
        <dgm:presLayoutVars>
          <dgm:bulletEnabled val="1"/>
        </dgm:presLayoutVars>
      </dgm:prSet>
      <dgm:spPr>
        <a:prstGeom prst="ellipse">
          <a:avLst/>
        </a:prstGeom>
      </dgm:spPr>
    </dgm:pt>
    <dgm:pt modelId="{FFC4F3BD-DC7F-4A91-BD98-D4A11C646C85}" type="pres">
      <dgm:prSet presAssocID="{A80374DB-F182-4284-BF4D-7395730BADEF}" presName="node" presStyleLbl="vennNode1" presStyleIdx="2" presStyleCnt="5">
        <dgm:presLayoutVars>
          <dgm:bulletEnabled val="1"/>
        </dgm:presLayoutVars>
      </dgm:prSet>
      <dgm:spPr>
        <a:prstGeom prst="ellipse">
          <a:avLst/>
        </a:prstGeom>
      </dgm:spPr>
    </dgm:pt>
    <dgm:pt modelId="{72A11714-2141-42BF-BEC0-FA06696FD77D}" type="pres">
      <dgm:prSet presAssocID="{B7E3F989-E134-4FD9-BCEA-515D4561549A}" presName="node" presStyleLbl="vennNode1" presStyleIdx="3" presStyleCnt="5">
        <dgm:presLayoutVars>
          <dgm:bulletEnabled val="1"/>
        </dgm:presLayoutVars>
      </dgm:prSet>
      <dgm:spPr>
        <a:prstGeom prst="ellipse">
          <a:avLst/>
        </a:prstGeom>
      </dgm:spPr>
    </dgm:pt>
    <dgm:pt modelId="{45600257-0194-4679-99E4-176949240632}" type="pres">
      <dgm:prSet presAssocID="{ED7472F0-A150-4FAF-A6FD-E4BE52242C3E}" presName="node" presStyleLbl="vennNode1" presStyleIdx="4" presStyleCnt="5">
        <dgm:presLayoutVars>
          <dgm:bulletEnabled val="1"/>
        </dgm:presLayoutVars>
      </dgm:prSet>
      <dgm:spPr>
        <a:prstGeom prst="ellipse">
          <a:avLst/>
        </a:prstGeom>
      </dgm:spPr>
    </dgm:pt>
  </dgm:ptLst>
  <dgm:cxnLst>
    <dgm:cxn modelId="{D8A1D13F-AF59-5C44-90FD-41D356118243}" type="presOf" srcId="{ED7472F0-A150-4FAF-A6FD-E4BE52242C3E}" destId="{45600257-0194-4679-99E4-176949240632}" srcOrd="0" destOrd="0" presId="urn:microsoft.com/office/officeart/2005/8/layout/radial3"/>
    <dgm:cxn modelId="{F592224C-2FB5-7A45-8BEC-27D7E04534F9}" type="presOf" srcId="{B78707EF-E680-4C9C-9CD3-825D16146937}" destId="{9B523D54-A145-47D6-A486-D70EE52A4EAD}" srcOrd="0" destOrd="0" presId="urn:microsoft.com/office/officeart/2005/8/layout/radial3"/>
    <dgm:cxn modelId="{F8BB1B56-689C-45C6-87B2-71685EBC070F}" srcId="{4F8B67D6-CD02-4A94-9D1E-CFD71AF6D358}" destId="{B7E3F989-E134-4FD9-BCEA-515D4561549A}" srcOrd="2" destOrd="0" parTransId="{4F84BCCF-E5C6-4E16-B6D5-B24F66ACE72F}" sibTransId="{587A1AF8-0A6B-458F-8F46-3E55C8E85659}"/>
    <dgm:cxn modelId="{CDE86E7D-8C65-C848-9FFB-646B4746A141}" type="presOf" srcId="{B7E3F989-E134-4FD9-BCEA-515D4561549A}" destId="{72A11714-2141-42BF-BEC0-FA06696FD77D}" srcOrd="0" destOrd="0" presId="urn:microsoft.com/office/officeart/2005/8/layout/radial3"/>
    <dgm:cxn modelId="{77839E83-4ED8-4DB4-86C8-3ABC952BB197}" srcId="{4F8B67D6-CD02-4A94-9D1E-CFD71AF6D358}" destId="{B78707EF-E680-4C9C-9CD3-825D16146937}" srcOrd="0" destOrd="0" parTransId="{5F0BBB5D-7B05-4B01-954E-1D1F29F2F8B0}" sibTransId="{1C5AEA32-128B-4811-9575-7B87BEDE6B6C}"/>
    <dgm:cxn modelId="{6325BA96-9148-8640-984F-EBE220EF0157}" type="presOf" srcId="{A80374DB-F182-4284-BF4D-7395730BADEF}" destId="{FFC4F3BD-DC7F-4A91-BD98-D4A11C646C85}" srcOrd="0" destOrd="0" presId="urn:microsoft.com/office/officeart/2005/8/layout/radial3"/>
    <dgm:cxn modelId="{0CA33B99-0228-E845-BD2E-65736FBEC225}" type="presOf" srcId="{C9A26E81-405D-42D1-9C63-B936793FD6EF}" destId="{D2DD4334-572A-4AB8-84DD-910D94383CBD}" srcOrd="0" destOrd="0" presId="urn:microsoft.com/office/officeart/2005/8/layout/radial3"/>
    <dgm:cxn modelId="{F0F5A29E-D241-4A68-95D7-F94E53D24E17}" srcId="{C9A26E81-405D-42D1-9C63-B936793FD6EF}" destId="{4F8B67D6-CD02-4A94-9D1E-CFD71AF6D358}" srcOrd="0" destOrd="0" parTransId="{82654D08-B435-4523-9353-E68CA410A31E}" sibTransId="{688214AE-0020-4D92-A364-EDCB077CE8D8}"/>
    <dgm:cxn modelId="{C6A560AC-21A8-4540-B2D9-38B48732F35C}" srcId="{4F8B67D6-CD02-4A94-9D1E-CFD71AF6D358}" destId="{ED7472F0-A150-4FAF-A6FD-E4BE52242C3E}" srcOrd="3" destOrd="0" parTransId="{B072FB63-C0DB-4007-A87B-FA7EA8290D82}" sibTransId="{E8AB9F18-A100-44F0-9AB4-E64481A10FA3}"/>
    <dgm:cxn modelId="{2DFA00C1-651B-4C0F-AC60-E897F22BD106}" srcId="{4F8B67D6-CD02-4A94-9D1E-CFD71AF6D358}" destId="{A80374DB-F182-4284-BF4D-7395730BADEF}" srcOrd="1" destOrd="0" parTransId="{87672D5E-8692-4D70-9E1A-6260866AC2B8}" sibTransId="{A41FC395-4FB2-4305-BF55-0CFC678B712A}"/>
    <dgm:cxn modelId="{7B8704FE-703B-E948-8CA1-84F9FCABB214}" type="presOf" srcId="{4F8B67D6-CD02-4A94-9D1E-CFD71AF6D358}" destId="{FCC9148E-F568-4768-B2F2-E104DC3E89E2}" srcOrd="0" destOrd="0" presId="urn:microsoft.com/office/officeart/2005/8/layout/radial3"/>
    <dgm:cxn modelId="{DECCB689-F74F-F047-88FF-9F8F142BDE08}" type="presParOf" srcId="{D2DD4334-572A-4AB8-84DD-910D94383CBD}" destId="{E56AA029-8B65-4BBC-BCA2-48CACBC656CC}" srcOrd="0" destOrd="0" presId="urn:microsoft.com/office/officeart/2005/8/layout/radial3"/>
    <dgm:cxn modelId="{A49C8B24-2394-0243-8FAF-DD538FC00F7E}" type="presParOf" srcId="{E56AA029-8B65-4BBC-BCA2-48CACBC656CC}" destId="{FCC9148E-F568-4768-B2F2-E104DC3E89E2}" srcOrd="0" destOrd="0" presId="urn:microsoft.com/office/officeart/2005/8/layout/radial3"/>
    <dgm:cxn modelId="{43658A38-AF36-FD4A-BF2F-13A761F23DAF}" type="presParOf" srcId="{E56AA029-8B65-4BBC-BCA2-48CACBC656CC}" destId="{9B523D54-A145-47D6-A486-D70EE52A4EAD}" srcOrd="1" destOrd="0" presId="urn:microsoft.com/office/officeart/2005/8/layout/radial3"/>
    <dgm:cxn modelId="{9B635A27-ADF3-8A4A-8E33-8B8A40E9BD8D}" type="presParOf" srcId="{E56AA029-8B65-4BBC-BCA2-48CACBC656CC}" destId="{FFC4F3BD-DC7F-4A91-BD98-D4A11C646C85}" srcOrd="2" destOrd="0" presId="urn:microsoft.com/office/officeart/2005/8/layout/radial3"/>
    <dgm:cxn modelId="{885A0627-A30D-2440-A649-15CD3C05288F}" type="presParOf" srcId="{E56AA029-8B65-4BBC-BCA2-48CACBC656CC}" destId="{72A11714-2141-42BF-BEC0-FA06696FD77D}" srcOrd="3" destOrd="0" presId="urn:microsoft.com/office/officeart/2005/8/layout/radial3"/>
    <dgm:cxn modelId="{E804FA0A-DF7C-3B4C-869C-E75AE3A44B39}" type="presParOf" srcId="{E56AA029-8B65-4BBC-BCA2-48CACBC656CC}" destId="{45600257-0194-4679-99E4-17694924063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6CA0AC4-8B5C-4D9E-9BF8-201F0F39D7E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4931A37-6FB2-4AB5-ADFA-95E97C1F2F5B}">
      <dgm:prSet phldrT="[نص]" custT="1"/>
      <dgm:spPr/>
      <dgm:t>
        <a:bodyPr/>
        <a:lstStyle/>
        <a:p>
          <a:r>
            <a:rPr lang="en-US" sz="1600" dirty="0"/>
            <a:t>Strong acid</a:t>
          </a:r>
        </a:p>
      </dgm:t>
    </dgm:pt>
    <dgm:pt modelId="{68901A07-8239-4726-B90A-84BE54F56A7E}" type="parTrans" cxnId="{B3590EC9-C2D8-4C8C-A9A9-71034C478E0F}">
      <dgm:prSet/>
      <dgm:spPr/>
      <dgm:t>
        <a:bodyPr/>
        <a:lstStyle/>
        <a:p>
          <a:endParaRPr lang="en-US"/>
        </a:p>
      </dgm:t>
    </dgm:pt>
    <dgm:pt modelId="{30A894CE-57ED-4648-BA09-E493C687AA35}" type="sibTrans" cxnId="{B3590EC9-C2D8-4C8C-A9A9-71034C478E0F}">
      <dgm:prSet/>
      <dgm:spPr/>
      <dgm:t>
        <a:bodyPr/>
        <a:lstStyle/>
        <a:p>
          <a:endParaRPr lang="en-US"/>
        </a:p>
      </dgm:t>
    </dgm:pt>
    <dgm:pt modelId="{0B517E6F-008E-404D-B5CD-72664BB85990}">
      <dgm:prSet phldrT="[نص]" custT="1"/>
      <dgm:spPr/>
      <dgm:t>
        <a:bodyPr/>
        <a:lstStyle/>
        <a:p>
          <a:r>
            <a:rPr lang="en-US" sz="1400" dirty="0">
              <a:latin typeface="Gill Sans MT" pitchFamily="34" charset="0"/>
              <a:cs typeface="Arial" pitchFamily="34" charset="0"/>
            </a:rPr>
            <a:t>all their H+ is dissociated completely in H</a:t>
          </a:r>
          <a:r>
            <a:rPr lang="en-US" sz="1400" baseline="-25000" dirty="0">
              <a:latin typeface="Gill Sans MT" pitchFamily="34" charset="0"/>
              <a:cs typeface="Arial" pitchFamily="34" charset="0"/>
            </a:rPr>
            <a:t>2</a:t>
          </a:r>
          <a:r>
            <a:rPr lang="en-US" sz="1400" dirty="0">
              <a:latin typeface="Gill Sans MT" pitchFamily="34" charset="0"/>
              <a:cs typeface="Arial" pitchFamily="34" charset="0"/>
            </a:rPr>
            <a:t>O</a:t>
          </a:r>
          <a:endParaRPr lang="en-US" sz="1400" dirty="0"/>
        </a:p>
      </dgm:t>
    </dgm:pt>
    <dgm:pt modelId="{2778FC2D-E86E-4742-801A-630936D91A8C}" type="parTrans" cxnId="{34D7A353-CDDC-4482-ACAD-21D9748F823E}">
      <dgm:prSet/>
      <dgm:spPr/>
      <dgm:t>
        <a:bodyPr/>
        <a:lstStyle/>
        <a:p>
          <a:endParaRPr lang="en-US"/>
        </a:p>
      </dgm:t>
    </dgm:pt>
    <dgm:pt modelId="{BC85CA1C-6053-4F41-877F-8142DA39C81D}" type="sibTrans" cxnId="{34D7A353-CDDC-4482-ACAD-21D9748F823E}">
      <dgm:prSet/>
      <dgm:spPr/>
      <dgm:t>
        <a:bodyPr/>
        <a:lstStyle/>
        <a:p>
          <a:endParaRPr lang="en-US"/>
        </a:p>
      </dgm:t>
    </dgm:pt>
    <dgm:pt modelId="{2C7D38C8-9D02-4255-A032-CAF20925043E}">
      <dgm:prSet phldrT="[نص]" custT="1"/>
      <dgm:spPr/>
      <dgm:t>
        <a:bodyPr/>
        <a:lstStyle/>
        <a:p>
          <a:r>
            <a:rPr lang="en-US" sz="1600" dirty="0"/>
            <a:t>Weak acid</a:t>
          </a:r>
        </a:p>
      </dgm:t>
    </dgm:pt>
    <dgm:pt modelId="{9E015E30-3D23-414B-995D-E1ACB5F2B9E2}" type="parTrans" cxnId="{7A8D46F6-84A0-428D-A66E-21E96154FBED}">
      <dgm:prSet/>
      <dgm:spPr/>
      <dgm:t>
        <a:bodyPr/>
        <a:lstStyle/>
        <a:p>
          <a:endParaRPr lang="en-US"/>
        </a:p>
      </dgm:t>
    </dgm:pt>
    <dgm:pt modelId="{166F4ED1-FEDD-4009-B3DA-01D5F046D8F6}" type="sibTrans" cxnId="{7A8D46F6-84A0-428D-A66E-21E96154FBED}">
      <dgm:prSet/>
      <dgm:spPr/>
      <dgm:t>
        <a:bodyPr/>
        <a:lstStyle/>
        <a:p>
          <a:endParaRPr lang="en-US"/>
        </a:p>
      </dgm:t>
    </dgm:pt>
    <dgm:pt modelId="{C5B30D84-0D47-45D0-92FD-E957959DEF85}">
      <dgm:prSet phldrT="[نص]" custT="1"/>
      <dgm:spPr/>
      <dgm:t>
        <a:bodyPr/>
        <a:lstStyle/>
        <a:p>
          <a:r>
            <a:rPr lang="en-US" sz="1400" dirty="0">
              <a:latin typeface="Gill Sans MT" pitchFamily="34" charset="0"/>
              <a:cs typeface="Arial" pitchFamily="34" charset="0"/>
            </a:rPr>
            <a:t>dissociate partially in H2O and are efficient at preventing pH changes</a:t>
          </a:r>
          <a:endParaRPr lang="en-US" sz="1400" dirty="0"/>
        </a:p>
      </dgm:t>
    </dgm:pt>
    <dgm:pt modelId="{7A4ADCF8-1E8D-4EC7-A9B2-5248D7ECE19B}" type="parTrans" cxnId="{AF12BA38-78F2-43AC-AB8D-11E7011574D2}">
      <dgm:prSet/>
      <dgm:spPr/>
      <dgm:t>
        <a:bodyPr/>
        <a:lstStyle/>
        <a:p>
          <a:endParaRPr lang="en-US"/>
        </a:p>
      </dgm:t>
    </dgm:pt>
    <dgm:pt modelId="{7D7D6316-99A0-445D-9C18-F154E63F57A5}" type="sibTrans" cxnId="{AF12BA38-78F2-43AC-AB8D-11E7011574D2}">
      <dgm:prSet/>
      <dgm:spPr/>
      <dgm:t>
        <a:bodyPr/>
        <a:lstStyle/>
        <a:p>
          <a:endParaRPr lang="en-US"/>
        </a:p>
      </dgm:t>
    </dgm:pt>
    <dgm:pt modelId="{6EE451C7-F137-4999-8CF1-E1C0FC69E5F5}" type="pres">
      <dgm:prSet presAssocID="{D6CA0AC4-8B5C-4D9E-9BF8-201F0F39D7EC}" presName="Name0" presStyleCnt="0">
        <dgm:presLayoutVars>
          <dgm:dir/>
          <dgm:animLvl val="lvl"/>
          <dgm:resizeHandles val="exact"/>
        </dgm:presLayoutVars>
      </dgm:prSet>
      <dgm:spPr/>
    </dgm:pt>
    <dgm:pt modelId="{7C9F9444-A7BA-4DB5-B57C-04FA9FF07D56}" type="pres">
      <dgm:prSet presAssocID="{B4931A37-6FB2-4AB5-ADFA-95E97C1F2F5B}" presName="composite" presStyleCnt="0"/>
      <dgm:spPr/>
    </dgm:pt>
    <dgm:pt modelId="{1889D1C5-3DE3-475C-ABCF-6569720292B7}" type="pres">
      <dgm:prSet presAssocID="{B4931A37-6FB2-4AB5-ADFA-95E97C1F2F5B}" presName="parTx" presStyleLbl="alignNode1" presStyleIdx="0" presStyleCnt="2">
        <dgm:presLayoutVars>
          <dgm:chMax val="0"/>
          <dgm:chPref val="0"/>
          <dgm:bulletEnabled val="1"/>
        </dgm:presLayoutVars>
      </dgm:prSet>
      <dgm:spPr/>
    </dgm:pt>
    <dgm:pt modelId="{B457B653-D263-437F-93E5-28B8588B41CC}" type="pres">
      <dgm:prSet presAssocID="{B4931A37-6FB2-4AB5-ADFA-95E97C1F2F5B}" presName="desTx" presStyleLbl="alignAccFollowNode1" presStyleIdx="0" presStyleCnt="2">
        <dgm:presLayoutVars>
          <dgm:bulletEnabled val="1"/>
        </dgm:presLayoutVars>
      </dgm:prSet>
      <dgm:spPr/>
    </dgm:pt>
    <dgm:pt modelId="{9E01D6F8-4D2A-4460-BBEF-9CCFB72A0B00}" type="pres">
      <dgm:prSet presAssocID="{30A894CE-57ED-4648-BA09-E493C687AA35}" presName="space" presStyleCnt="0"/>
      <dgm:spPr/>
    </dgm:pt>
    <dgm:pt modelId="{F93E8A66-DC4B-4B9C-9B9D-1B21C45294F6}" type="pres">
      <dgm:prSet presAssocID="{2C7D38C8-9D02-4255-A032-CAF20925043E}" presName="composite" presStyleCnt="0"/>
      <dgm:spPr/>
    </dgm:pt>
    <dgm:pt modelId="{7D23422B-6B1C-420E-99C7-7F1E729FDA29}" type="pres">
      <dgm:prSet presAssocID="{2C7D38C8-9D02-4255-A032-CAF20925043E}" presName="parTx" presStyleLbl="alignNode1" presStyleIdx="1" presStyleCnt="2">
        <dgm:presLayoutVars>
          <dgm:chMax val="0"/>
          <dgm:chPref val="0"/>
          <dgm:bulletEnabled val="1"/>
        </dgm:presLayoutVars>
      </dgm:prSet>
      <dgm:spPr/>
    </dgm:pt>
    <dgm:pt modelId="{91222EEA-8F15-4B4B-8EF9-D3BBA9F5CEA7}" type="pres">
      <dgm:prSet presAssocID="{2C7D38C8-9D02-4255-A032-CAF20925043E}" presName="desTx" presStyleLbl="alignAccFollowNode1" presStyleIdx="1" presStyleCnt="2">
        <dgm:presLayoutVars>
          <dgm:bulletEnabled val="1"/>
        </dgm:presLayoutVars>
      </dgm:prSet>
      <dgm:spPr/>
    </dgm:pt>
  </dgm:ptLst>
  <dgm:cxnLst>
    <dgm:cxn modelId="{B86FA503-BD32-44B4-BC22-CE512997247C}" type="presOf" srcId="{0B517E6F-008E-404D-B5CD-72664BB85990}" destId="{B457B653-D263-437F-93E5-28B8588B41CC}" srcOrd="0" destOrd="0" presId="urn:microsoft.com/office/officeart/2005/8/layout/hList1"/>
    <dgm:cxn modelId="{1323091A-5EFC-4CA7-8AB7-082E65C8DF22}" type="presOf" srcId="{2C7D38C8-9D02-4255-A032-CAF20925043E}" destId="{7D23422B-6B1C-420E-99C7-7F1E729FDA29}" srcOrd="0" destOrd="0" presId="urn:microsoft.com/office/officeart/2005/8/layout/hList1"/>
    <dgm:cxn modelId="{AF12BA38-78F2-43AC-AB8D-11E7011574D2}" srcId="{2C7D38C8-9D02-4255-A032-CAF20925043E}" destId="{C5B30D84-0D47-45D0-92FD-E957959DEF85}" srcOrd="0" destOrd="0" parTransId="{7A4ADCF8-1E8D-4EC7-A9B2-5248D7ECE19B}" sibTransId="{7D7D6316-99A0-445D-9C18-F154E63F57A5}"/>
    <dgm:cxn modelId="{34D7A353-CDDC-4482-ACAD-21D9748F823E}" srcId="{B4931A37-6FB2-4AB5-ADFA-95E97C1F2F5B}" destId="{0B517E6F-008E-404D-B5CD-72664BB85990}" srcOrd="0" destOrd="0" parTransId="{2778FC2D-E86E-4742-801A-630936D91A8C}" sibTransId="{BC85CA1C-6053-4F41-877F-8142DA39C81D}"/>
    <dgm:cxn modelId="{9B04748E-A692-43D8-8F61-8F0C19F14C8E}" type="presOf" srcId="{C5B30D84-0D47-45D0-92FD-E957959DEF85}" destId="{91222EEA-8F15-4B4B-8EF9-D3BBA9F5CEA7}" srcOrd="0" destOrd="0" presId="urn:microsoft.com/office/officeart/2005/8/layout/hList1"/>
    <dgm:cxn modelId="{AA4438AF-4FE1-47A4-B62F-9E8ADE1AF00C}" type="presOf" srcId="{B4931A37-6FB2-4AB5-ADFA-95E97C1F2F5B}" destId="{1889D1C5-3DE3-475C-ABCF-6569720292B7}" srcOrd="0" destOrd="0" presId="urn:microsoft.com/office/officeart/2005/8/layout/hList1"/>
    <dgm:cxn modelId="{684E49B5-0FC6-4B1A-950D-D9E2B1CDE5DC}" type="presOf" srcId="{D6CA0AC4-8B5C-4D9E-9BF8-201F0F39D7EC}" destId="{6EE451C7-F137-4999-8CF1-E1C0FC69E5F5}" srcOrd="0" destOrd="0" presId="urn:microsoft.com/office/officeart/2005/8/layout/hList1"/>
    <dgm:cxn modelId="{B3590EC9-C2D8-4C8C-A9A9-71034C478E0F}" srcId="{D6CA0AC4-8B5C-4D9E-9BF8-201F0F39D7EC}" destId="{B4931A37-6FB2-4AB5-ADFA-95E97C1F2F5B}" srcOrd="0" destOrd="0" parTransId="{68901A07-8239-4726-B90A-84BE54F56A7E}" sibTransId="{30A894CE-57ED-4648-BA09-E493C687AA35}"/>
    <dgm:cxn modelId="{7A8D46F6-84A0-428D-A66E-21E96154FBED}" srcId="{D6CA0AC4-8B5C-4D9E-9BF8-201F0F39D7EC}" destId="{2C7D38C8-9D02-4255-A032-CAF20925043E}" srcOrd="1" destOrd="0" parTransId="{9E015E30-3D23-414B-995D-E1ACB5F2B9E2}" sibTransId="{166F4ED1-FEDD-4009-B3DA-01D5F046D8F6}"/>
    <dgm:cxn modelId="{AF00D63D-AA2A-43BF-ACD2-086267DBF91B}" type="presParOf" srcId="{6EE451C7-F137-4999-8CF1-E1C0FC69E5F5}" destId="{7C9F9444-A7BA-4DB5-B57C-04FA9FF07D56}" srcOrd="0" destOrd="0" presId="urn:microsoft.com/office/officeart/2005/8/layout/hList1"/>
    <dgm:cxn modelId="{2CDB537E-D04C-4BA1-8D84-7A0176C6A7E5}" type="presParOf" srcId="{7C9F9444-A7BA-4DB5-B57C-04FA9FF07D56}" destId="{1889D1C5-3DE3-475C-ABCF-6569720292B7}" srcOrd="0" destOrd="0" presId="urn:microsoft.com/office/officeart/2005/8/layout/hList1"/>
    <dgm:cxn modelId="{A136BCF2-D9A2-4314-A934-70C6E69EC110}" type="presParOf" srcId="{7C9F9444-A7BA-4DB5-B57C-04FA9FF07D56}" destId="{B457B653-D263-437F-93E5-28B8588B41CC}" srcOrd="1" destOrd="0" presId="urn:microsoft.com/office/officeart/2005/8/layout/hList1"/>
    <dgm:cxn modelId="{A612344E-0488-431D-A7AC-DBEE90C6407C}" type="presParOf" srcId="{6EE451C7-F137-4999-8CF1-E1C0FC69E5F5}" destId="{9E01D6F8-4D2A-4460-BBEF-9CCFB72A0B00}" srcOrd="1" destOrd="0" presId="urn:microsoft.com/office/officeart/2005/8/layout/hList1"/>
    <dgm:cxn modelId="{74A24343-49DD-4FA4-98AF-92F2F6E9D0CA}" type="presParOf" srcId="{6EE451C7-F137-4999-8CF1-E1C0FC69E5F5}" destId="{F93E8A66-DC4B-4B9C-9B9D-1B21C45294F6}" srcOrd="2" destOrd="0" presId="urn:microsoft.com/office/officeart/2005/8/layout/hList1"/>
    <dgm:cxn modelId="{FA587452-E812-4F06-BDA2-301E33B7333E}" type="presParOf" srcId="{F93E8A66-DC4B-4B9C-9B9D-1B21C45294F6}" destId="{7D23422B-6B1C-420E-99C7-7F1E729FDA29}" srcOrd="0" destOrd="0" presId="urn:microsoft.com/office/officeart/2005/8/layout/hList1"/>
    <dgm:cxn modelId="{6C891EA7-82C2-405B-9C9D-817146D96BCD}" type="presParOf" srcId="{F93E8A66-DC4B-4B9C-9B9D-1B21C45294F6}" destId="{91222EEA-8F15-4B4B-8EF9-D3BBA9F5CE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A0AC4-8B5C-4D9E-9BF8-201F0F39D7E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4931A37-6FB2-4AB5-ADFA-95E97C1F2F5B}">
      <dgm:prSet phldrT="[نص]" custT="1"/>
      <dgm:spPr/>
      <dgm:t>
        <a:bodyPr/>
        <a:lstStyle/>
        <a:p>
          <a:r>
            <a:rPr lang="en-US" sz="1600" dirty="0"/>
            <a:t>Weak base</a:t>
          </a:r>
        </a:p>
      </dgm:t>
    </dgm:pt>
    <dgm:pt modelId="{68901A07-8239-4726-B90A-84BE54F56A7E}" type="parTrans" cxnId="{B3590EC9-C2D8-4C8C-A9A9-71034C478E0F}">
      <dgm:prSet/>
      <dgm:spPr/>
      <dgm:t>
        <a:bodyPr/>
        <a:lstStyle/>
        <a:p>
          <a:endParaRPr lang="en-US"/>
        </a:p>
      </dgm:t>
    </dgm:pt>
    <dgm:pt modelId="{30A894CE-57ED-4648-BA09-E493C687AA35}" type="sibTrans" cxnId="{B3590EC9-C2D8-4C8C-A9A9-71034C478E0F}">
      <dgm:prSet/>
      <dgm:spPr/>
      <dgm:t>
        <a:bodyPr/>
        <a:lstStyle/>
        <a:p>
          <a:endParaRPr lang="en-US"/>
        </a:p>
      </dgm:t>
    </dgm:pt>
    <dgm:pt modelId="{0B517E6F-008E-404D-B5CD-72664BB85990}">
      <dgm:prSet phldrT="[نص]" custT="1"/>
      <dgm:spPr/>
      <dgm:t>
        <a:bodyPr/>
        <a:lstStyle/>
        <a:p>
          <a:r>
            <a:rPr lang="en-US" sz="1400" dirty="0">
              <a:latin typeface="Gill Sans MT" pitchFamily="34" charset="0"/>
            </a:rPr>
            <a:t>dissociate easily in H</a:t>
          </a:r>
          <a:r>
            <a:rPr lang="en-US" sz="1400" baseline="-25000" dirty="0">
              <a:latin typeface="Gill Sans MT" pitchFamily="34" charset="0"/>
            </a:rPr>
            <a:t>2</a:t>
          </a:r>
          <a:r>
            <a:rPr lang="en-US" sz="1400" dirty="0">
              <a:latin typeface="Gill Sans MT" pitchFamily="34" charset="0"/>
            </a:rPr>
            <a:t>O and quickly bind H</a:t>
          </a:r>
          <a:r>
            <a:rPr lang="en-US" sz="1400" baseline="30000" dirty="0">
              <a:latin typeface="Gill Sans MT" pitchFamily="34" charset="0"/>
            </a:rPr>
            <a:t>+</a:t>
          </a:r>
          <a:endParaRPr lang="en-US" sz="1400" dirty="0"/>
        </a:p>
      </dgm:t>
    </dgm:pt>
    <dgm:pt modelId="{2778FC2D-E86E-4742-801A-630936D91A8C}" type="parTrans" cxnId="{34D7A353-CDDC-4482-ACAD-21D9748F823E}">
      <dgm:prSet/>
      <dgm:spPr/>
      <dgm:t>
        <a:bodyPr/>
        <a:lstStyle/>
        <a:p>
          <a:endParaRPr lang="en-US"/>
        </a:p>
      </dgm:t>
    </dgm:pt>
    <dgm:pt modelId="{BC85CA1C-6053-4F41-877F-8142DA39C81D}" type="sibTrans" cxnId="{34D7A353-CDDC-4482-ACAD-21D9748F823E}">
      <dgm:prSet/>
      <dgm:spPr/>
      <dgm:t>
        <a:bodyPr/>
        <a:lstStyle/>
        <a:p>
          <a:endParaRPr lang="en-US"/>
        </a:p>
      </dgm:t>
    </dgm:pt>
    <dgm:pt modelId="{2C7D38C8-9D02-4255-A032-CAF20925043E}">
      <dgm:prSet phldrT="[نص]" custT="1"/>
      <dgm:spPr/>
      <dgm:t>
        <a:bodyPr/>
        <a:lstStyle/>
        <a:p>
          <a:r>
            <a:rPr lang="en-US" sz="1600" dirty="0"/>
            <a:t>Strong base</a:t>
          </a:r>
        </a:p>
      </dgm:t>
    </dgm:pt>
    <dgm:pt modelId="{9E015E30-3D23-414B-995D-E1ACB5F2B9E2}" type="parTrans" cxnId="{7A8D46F6-84A0-428D-A66E-21E96154FBED}">
      <dgm:prSet/>
      <dgm:spPr/>
      <dgm:t>
        <a:bodyPr/>
        <a:lstStyle/>
        <a:p>
          <a:endParaRPr lang="en-US"/>
        </a:p>
      </dgm:t>
    </dgm:pt>
    <dgm:pt modelId="{166F4ED1-FEDD-4009-B3DA-01D5F046D8F6}" type="sibTrans" cxnId="{7A8D46F6-84A0-428D-A66E-21E96154FBED}">
      <dgm:prSet/>
      <dgm:spPr/>
      <dgm:t>
        <a:bodyPr/>
        <a:lstStyle/>
        <a:p>
          <a:endParaRPr lang="en-US"/>
        </a:p>
      </dgm:t>
    </dgm:pt>
    <dgm:pt modelId="{C5B30D84-0D47-45D0-92FD-E957959DEF85}">
      <dgm:prSet phldrT="[نص]" custT="1"/>
      <dgm:spPr/>
      <dgm:t>
        <a:bodyPr/>
        <a:lstStyle/>
        <a:p>
          <a:r>
            <a:rPr lang="en-US" sz="1400" dirty="0">
              <a:latin typeface="Gill Sans MT" pitchFamily="34" charset="0"/>
            </a:rPr>
            <a:t>accept H</a:t>
          </a:r>
          <a:r>
            <a:rPr lang="en-US" sz="1400" baseline="30000" dirty="0">
              <a:latin typeface="Gill Sans MT" pitchFamily="34" charset="0"/>
            </a:rPr>
            <a:t>+</a:t>
          </a:r>
          <a:r>
            <a:rPr lang="en-US" sz="1400" dirty="0">
              <a:latin typeface="Gill Sans MT" pitchFamily="34" charset="0"/>
            </a:rPr>
            <a:t> more slowly (</a:t>
          </a:r>
          <a:r>
            <a:rPr lang="en-US" sz="1400" i="1" dirty="0">
              <a:latin typeface="Gill Sans MT" pitchFamily="34" charset="0"/>
            </a:rPr>
            <a:t>e.g.</a:t>
          </a:r>
          <a:r>
            <a:rPr lang="en-US" sz="1400" dirty="0">
              <a:latin typeface="Gill Sans MT" pitchFamily="34" charset="0"/>
            </a:rPr>
            <a:t>, HCO</a:t>
          </a:r>
          <a:r>
            <a:rPr lang="en-US" sz="1400" baseline="-25000" dirty="0">
              <a:latin typeface="Gill Sans MT" pitchFamily="34" charset="0"/>
            </a:rPr>
            <a:t>3</a:t>
          </a:r>
          <a:r>
            <a:rPr lang="en-US" sz="1400" baseline="30000" dirty="0">
              <a:latin typeface="Gill Sans MT" pitchFamily="34" charset="0"/>
            </a:rPr>
            <a:t>-</a:t>
          </a:r>
          <a:r>
            <a:rPr lang="en-US" sz="1400" dirty="0">
              <a:latin typeface="Gill Sans MT" pitchFamily="34" charset="0"/>
            </a:rPr>
            <a:t> and NH</a:t>
          </a:r>
          <a:r>
            <a:rPr lang="en-US" sz="1400" baseline="-25000" dirty="0">
              <a:latin typeface="Gill Sans MT" pitchFamily="34" charset="0"/>
            </a:rPr>
            <a:t>3</a:t>
          </a:r>
          <a:r>
            <a:rPr lang="en-US" sz="1400" dirty="0">
              <a:latin typeface="Gill Sans MT" pitchFamily="34" charset="0"/>
            </a:rPr>
            <a:t>)</a:t>
          </a:r>
          <a:endParaRPr lang="en-US" sz="1400" dirty="0"/>
        </a:p>
      </dgm:t>
    </dgm:pt>
    <dgm:pt modelId="{7A4ADCF8-1E8D-4EC7-A9B2-5248D7ECE19B}" type="parTrans" cxnId="{AF12BA38-78F2-43AC-AB8D-11E7011574D2}">
      <dgm:prSet/>
      <dgm:spPr/>
      <dgm:t>
        <a:bodyPr/>
        <a:lstStyle/>
        <a:p>
          <a:endParaRPr lang="en-US"/>
        </a:p>
      </dgm:t>
    </dgm:pt>
    <dgm:pt modelId="{7D7D6316-99A0-445D-9C18-F154E63F57A5}" type="sibTrans" cxnId="{AF12BA38-78F2-43AC-AB8D-11E7011574D2}">
      <dgm:prSet/>
      <dgm:spPr/>
      <dgm:t>
        <a:bodyPr/>
        <a:lstStyle/>
        <a:p>
          <a:endParaRPr lang="en-US"/>
        </a:p>
      </dgm:t>
    </dgm:pt>
    <dgm:pt modelId="{6EE451C7-F137-4999-8CF1-E1C0FC69E5F5}" type="pres">
      <dgm:prSet presAssocID="{D6CA0AC4-8B5C-4D9E-9BF8-201F0F39D7EC}" presName="Name0" presStyleCnt="0">
        <dgm:presLayoutVars>
          <dgm:dir/>
          <dgm:animLvl val="lvl"/>
          <dgm:resizeHandles val="exact"/>
        </dgm:presLayoutVars>
      </dgm:prSet>
      <dgm:spPr/>
    </dgm:pt>
    <dgm:pt modelId="{7C9F9444-A7BA-4DB5-B57C-04FA9FF07D56}" type="pres">
      <dgm:prSet presAssocID="{B4931A37-6FB2-4AB5-ADFA-95E97C1F2F5B}" presName="composite" presStyleCnt="0"/>
      <dgm:spPr/>
    </dgm:pt>
    <dgm:pt modelId="{1889D1C5-3DE3-475C-ABCF-6569720292B7}" type="pres">
      <dgm:prSet presAssocID="{B4931A37-6FB2-4AB5-ADFA-95E97C1F2F5B}" presName="parTx" presStyleLbl="alignNode1" presStyleIdx="0" presStyleCnt="2">
        <dgm:presLayoutVars>
          <dgm:chMax val="0"/>
          <dgm:chPref val="0"/>
          <dgm:bulletEnabled val="1"/>
        </dgm:presLayoutVars>
      </dgm:prSet>
      <dgm:spPr/>
    </dgm:pt>
    <dgm:pt modelId="{B457B653-D263-437F-93E5-28B8588B41CC}" type="pres">
      <dgm:prSet presAssocID="{B4931A37-6FB2-4AB5-ADFA-95E97C1F2F5B}" presName="desTx" presStyleLbl="alignAccFollowNode1" presStyleIdx="0" presStyleCnt="2">
        <dgm:presLayoutVars>
          <dgm:bulletEnabled val="1"/>
        </dgm:presLayoutVars>
      </dgm:prSet>
      <dgm:spPr/>
    </dgm:pt>
    <dgm:pt modelId="{9E01D6F8-4D2A-4460-BBEF-9CCFB72A0B00}" type="pres">
      <dgm:prSet presAssocID="{30A894CE-57ED-4648-BA09-E493C687AA35}" presName="space" presStyleCnt="0"/>
      <dgm:spPr/>
    </dgm:pt>
    <dgm:pt modelId="{F93E8A66-DC4B-4B9C-9B9D-1B21C45294F6}" type="pres">
      <dgm:prSet presAssocID="{2C7D38C8-9D02-4255-A032-CAF20925043E}" presName="composite" presStyleCnt="0"/>
      <dgm:spPr/>
    </dgm:pt>
    <dgm:pt modelId="{7D23422B-6B1C-420E-99C7-7F1E729FDA29}" type="pres">
      <dgm:prSet presAssocID="{2C7D38C8-9D02-4255-A032-CAF20925043E}" presName="parTx" presStyleLbl="alignNode1" presStyleIdx="1" presStyleCnt="2">
        <dgm:presLayoutVars>
          <dgm:chMax val="0"/>
          <dgm:chPref val="0"/>
          <dgm:bulletEnabled val="1"/>
        </dgm:presLayoutVars>
      </dgm:prSet>
      <dgm:spPr/>
    </dgm:pt>
    <dgm:pt modelId="{91222EEA-8F15-4B4B-8EF9-D3BBA9F5CEA7}" type="pres">
      <dgm:prSet presAssocID="{2C7D38C8-9D02-4255-A032-CAF20925043E}" presName="desTx" presStyleLbl="alignAccFollowNode1" presStyleIdx="1" presStyleCnt="2">
        <dgm:presLayoutVars>
          <dgm:bulletEnabled val="1"/>
        </dgm:presLayoutVars>
      </dgm:prSet>
      <dgm:spPr/>
    </dgm:pt>
  </dgm:ptLst>
  <dgm:cxnLst>
    <dgm:cxn modelId="{94EAFA25-ECF7-4088-8F70-77B29D749474}" type="presOf" srcId="{2C7D38C8-9D02-4255-A032-CAF20925043E}" destId="{7D23422B-6B1C-420E-99C7-7F1E729FDA29}" srcOrd="0" destOrd="0" presId="urn:microsoft.com/office/officeart/2005/8/layout/hList1"/>
    <dgm:cxn modelId="{AF12BA38-78F2-43AC-AB8D-11E7011574D2}" srcId="{2C7D38C8-9D02-4255-A032-CAF20925043E}" destId="{C5B30D84-0D47-45D0-92FD-E957959DEF85}" srcOrd="0" destOrd="0" parTransId="{7A4ADCF8-1E8D-4EC7-A9B2-5248D7ECE19B}" sibTransId="{7D7D6316-99A0-445D-9C18-F154E63F57A5}"/>
    <dgm:cxn modelId="{34D7A353-CDDC-4482-ACAD-21D9748F823E}" srcId="{B4931A37-6FB2-4AB5-ADFA-95E97C1F2F5B}" destId="{0B517E6F-008E-404D-B5CD-72664BB85990}" srcOrd="0" destOrd="0" parTransId="{2778FC2D-E86E-4742-801A-630936D91A8C}" sibTransId="{BC85CA1C-6053-4F41-877F-8142DA39C81D}"/>
    <dgm:cxn modelId="{D9210A81-F226-4309-9E30-ECE4CC6AE066}" type="presOf" srcId="{C5B30D84-0D47-45D0-92FD-E957959DEF85}" destId="{91222EEA-8F15-4B4B-8EF9-D3BBA9F5CEA7}" srcOrd="0" destOrd="0" presId="urn:microsoft.com/office/officeart/2005/8/layout/hList1"/>
    <dgm:cxn modelId="{CA5469B5-9E05-4D1A-BECD-602DCB5EF9CB}" type="presOf" srcId="{D6CA0AC4-8B5C-4D9E-9BF8-201F0F39D7EC}" destId="{6EE451C7-F137-4999-8CF1-E1C0FC69E5F5}" srcOrd="0" destOrd="0" presId="urn:microsoft.com/office/officeart/2005/8/layout/hList1"/>
    <dgm:cxn modelId="{B3590EC9-C2D8-4C8C-A9A9-71034C478E0F}" srcId="{D6CA0AC4-8B5C-4D9E-9BF8-201F0F39D7EC}" destId="{B4931A37-6FB2-4AB5-ADFA-95E97C1F2F5B}" srcOrd="0" destOrd="0" parTransId="{68901A07-8239-4726-B90A-84BE54F56A7E}" sibTransId="{30A894CE-57ED-4648-BA09-E493C687AA35}"/>
    <dgm:cxn modelId="{C8AC32F5-69E6-40FA-BBD3-EECDB560E195}" type="presOf" srcId="{B4931A37-6FB2-4AB5-ADFA-95E97C1F2F5B}" destId="{1889D1C5-3DE3-475C-ABCF-6569720292B7}" srcOrd="0" destOrd="0" presId="urn:microsoft.com/office/officeart/2005/8/layout/hList1"/>
    <dgm:cxn modelId="{7A8D46F6-84A0-428D-A66E-21E96154FBED}" srcId="{D6CA0AC4-8B5C-4D9E-9BF8-201F0F39D7EC}" destId="{2C7D38C8-9D02-4255-A032-CAF20925043E}" srcOrd="1" destOrd="0" parTransId="{9E015E30-3D23-414B-995D-E1ACB5F2B9E2}" sibTransId="{166F4ED1-FEDD-4009-B3DA-01D5F046D8F6}"/>
    <dgm:cxn modelId="{A07271F9-69A1-4AEE-8EC9-D6FF1137C476}" type="presOf" srcId="{0B517E6F-008E-404D-B5CD-72664BB85990}" destId="{B457B653-D263-437F-93E5-28B8588B41CC}" srcOrd="0" destOrd="0" presId="urn:microsoft.com/office/officeart/2005/8/layout/hList1"/>
    <dgm:cxn modelId="{E03C8E7F-3015-4EDD-8FD4-98332F191B5E}" type="presParOf" srcId="{6EE451C7-F137-4999-8CF1-E1C0FC69E5F5}" destId="{7C9F9444-A7BA-4DB5-B57C-04FA9FF07D56}" srcOrd="0" destOrd="0" presId="urn:microsoft.com/office/officeart/2005/8/layout/hList1"/>
    <dgm:cxn modelId="{60B11720-E11F-489B-8E74-B9A56DE904BB}" type="presParOf" srcId="{7C9F9444-A7BA-4DB5-B57C-04FA9FF07D56}" destId="{1889D1C5-3DE3-475C-ABCF-6569720292B7}" srcOrd="0" destOrd="0" presId="urn:microsoft.com/office/officeart/2005/8/layout/hList1"/>
    <dgm:cxn modelId="{A28F4EA2-2565-4961-86DE-82D143E82224}" type="presParOf" srcId="{7C9F9444-A7BA-4DB5-B57C-04FA9FF07D56}" destId="{B457B653-D263-437F-93E5-28B8588B41CC}" srcOrd="1" destOrd="0" presId="urn:microsoft.com/office/officeart/2005/8/layout/hList1"/>
    <dgm:cxn modelId="{B53E348A-5037-4F5A-99C0-813CD263FABE}" type="presParOf" srcId="{6EE451C7-F137-4999-8CF1-E1C0FC69E5F5}" destId="{9E01D6F8-4D2A-4460-BBEF-9CCFB72A0B00}" srcOrd="1" destOrd="0" presId="urn:microsoft.com/office/officeart/2005/8/layout/hList1"/>
    <dgm:cxn modelId="{B1830284-91E0-4686-BCEC-F5E82964AF70}" type="presParOf" srcId="{6EE451C7-F137-4999-8CF1-E1C0FC69E5F5}" destId="{F93E8A66-DC4B-4B9C-9B9D-1B21C45294F6}" srcOrd="2" destOrd="0" presId="urn:microsoft.com/office/officeart/2005/8/layout/hList1"/>
    <dgm:cxn modelId="{153F5B61-6622-4EFF-8D44-A769006B7D40}" type="presParOf" srcId="{F93E8A66-DC4B-4B9C-9B9D-1B21C45294F6}" destId="{7D23422B-6B1C-420E-99C7-7F1E729FDA29}" srcOrd="0" destOrd="0" presId="urn:microsoft.com/office/officeart/2005/8/layout/hList1"/>
    <dgm:cxn modelId="{3BC49CDC-AA3D-40D1-B469-EF8236AFCF26}" type="presParOf" srcId="{F93E8A66-DC4B-4B9C-9B9D-1B21C45294F6}" destId="{91222EEA-8F15-4B4B-8EF9-D3BBA9F5CEA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F37AE-F041-460D-BDD9-ACD1C5EF17D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5F2308AB-D941-4BC3-9D60-56C8426E9243}">
      <dgm:prSet phldrT="[نص]" custT="1"/>
      <dgm:spPr/>
      <dgm:t>
        <a:bodyPr/>
        <a:lstStyle/>
        <a:p>
          <a:r>
            <a:rPr lang="en-US" sz="1800" dirty="0">
              <a:solidFill>
                <a:schemeClr val="tx1"/>
              </a:solidFill>
            </a:rPr>
            <a:t>Water usually is amphoteric compound depend on the added compound (acidic or basic) </a:t>
          </a:r>
        </a:p>
      </dgm:t>
    </dgm:pt>
    <dgm:pt modelId="{81ACB8D6-5226-48BB-A777-F7A26E5694AB}" type="parTrans" cxnId="{FBDA9D33-B3DE-466D-B333-56B3F4EFF155}">
      <dgm:prSet/>
      <dgm:spPr/>
      <dgm:t>
        <a:bodyPr/>
        <a:lstStyle/>
        <a:p>
          <a:endParaRPr lang="en-US"/>
        </a:p>
      </dgm:t>
    </dgm:pt>
    <dgm:pt modelId="{AA9AFD9B-76F9-4C9E-803E-46D4E101ED0C}" type="sibTrans" cxnId="{FBDA9D33-B3DE-466D-B333-56B3F4EFF155}">
      <dgm:prSet/>
      <dgm:spPr/>
      <dgm:t>
        <a:bodyPr/>
        <a:lstStyle/>
        <a:p>
          <a:endParaRPr lang="en-US"/>
        </a:p>
      </dgm:t>
    </dgm:pt>
    <dgm:pt modelId="{2D0D2306-A7DE-455B-B739-3B2B8DC7C97E}">
      <dgm:prSet phldrT="[نص]" custT="1"/>
      <dgm:spPr/>
      <dgm:t>
        <a:bodyPr/>
        <a:lstStyle/>
        <a:p>
          <a:pPr algn="ctr"/>
          <a:r>
            <a:rPr lang="en-US" sz="1800" dirty="0"/>
            <a:t>When water behaves as a base, it accepts H+ and forms a hydronium ion; H3O+</a:t>
          </a:r>
        </a:p>
      </dgm:t>
    </dgm:pt>
    <dgm:pt modelId="{7D5DF249-19D8-4F17-8B8F-B3FED48112B9}" type="parTrans" cxnId="{AAF28EC0-1C4D-4DA4-A581-4C4482DF3CC8}">
      <dgm:prSet/>
      <dgm:spPr/>
      <dgm:t>
        <a:bodyPr/>
        <a:lstStyle/>
        <a:p>
          <a:endParaRPr lang="en-US"/>
        </a:p>
      </dgm:t>
    </dgm:pt>
    <dgm:pt modelId="{B7D208B3-75CE-45AE-927F-92313E51BC70}" type="sibTrans" cxnId="{AAF28EC0-1C4D-4DA4-A581-4C4482DF3CC8}">
      <dgm:prSet/>
      <dgm:spPr/>
      <dgm:t>
        <a:bodyPr/>
        <a:lstStyle/>
        <a:p>
          <a:endParaRPr lang="en-US"/>
        </a:p>
      </dgm:t>
    </dgm:pt>
    <dgm:pt modelId="{6C7B0F6C-C6DC-465C-BD94-5DDD9FA1DD97}">
      <dgm:prSet phldrT="[نص]" custT="1"/>
      <dgm:spPr/>
      <dgm:t>
        <a:bodyPr/>
        <a:lstStyle/>
        <a:p>
          <a:r>
            <a:rPr lang="en-US" sz="1800" dirty="0">
              <a:solidFill>
                <a:schemeClr val="tx1"/>
              </a:solidFill>
            </a:rPr>
            <a:t>When it behaves as an acid, it loses a proton and forms a hydroxide ion; OH-</a:t>
          </a:r>
        </a:p>
      </dgm:t>
    </dgm:pt>
    <dgm:pt modelId="{FBAF289E-2571-425F-843B-59436B689B3B}" type="parTrans" cxnId="{D45D6D17-D77A-4579-B074-8B87FF2C2247}">
      <dgm:prSet/>
      <dgm:spPr/>
      <dgm:t>
        <a:bodyPr/>
        <a:lstStyle/>
        <a:p>
          <a:endParaRPr lang="en-US"/>
        </a:p>
      </dgm:t>
    </dgm:pt>
    <dgm:pt modelId="{AAFC285E-5687-48CB-9B2B-D0445D0BCDE0}" type="sibTrans" cxnId="{D45D6D17-D77A-4579-B074-8B87FF2C2247}">
      <dgm:prSet/>
      <dgm:spPr/>
      <dgm:t>
        <a:bodyPr/>
        <a:lstStyle/>
        <a:p>
          <a:endParaRPr lang="en-US"/>
        </a:p>
      </dgm:t>
    </dgm:pt>
    <dgm:pt modelId="{E5F13172-72CE-4CDA-9F7F-C496E915874B}">
      <dgm:prSet custT="1"/>
      <dgm:spPr/>
      <dgm:t>
        <a:bodyPr/>
        <a:lstStyle/>
        <a:p>
          <a:pPr algn="ctr"/>
          <a:endParaRPr lang="en-US" sz="1800" dirty="0"/>
        </a:p>
      </dgm:t>
    </dgm:pt>
    <dgm:pt modelId="{3EC2B55D-CDEA-43D6-803F-795F871F408A}" type="parTrans" cxnId="{04FAE8BD-E2DE-45E4-8FD6-4D0AC41AA3DE}">
      <dgm:prSet/>
      <dgm:spPr/>
      <dgm:t>
        <a:bodyPr/>
        <a:lstStyle/>
        <a:p>
          <a:endParaRPr lang="en-US"/>
        </a:p>
      </dgm:t>
    </dgm:pt>
    <dgm:pt modelId="{B9438753-0EF5-4EDC-AEAB-0AE9574035B9}" type="sibTrans" cxnId="{04FAE8BD-E2DE-45E4-8FD6-4D0AC41AA3DE}">
      <dgm:prSet/>
      <dgm:spPr/>
      <dgm:t>
        <a:bodyPr/>
        <a:lstStyle/>
        <a:p>
          <a:endParaRPr lang="en-US"/>
        </a:p>
      </dgm:t>
    </dgm:pt>
    <dgm:pt modelId="{6A9AAEAC-8A44-4F76-A6AC-785E812CF2FB}" type="pres">
      <dgm:prSet presAssocID="{A5CF37AE-F041-460D-BDD9-ACD1C5EF17DC}" presName="linear" presStyleCnt="0">
        <dgm:presLayoutVars>
          <dgm:animLvl val="lvl"/>
          <dgm:resizeHandles val="exact"/>
        </dgm:presLayoutVars>
      </dgm:prSet>
      <dgm:spPr/>
    </dgm:pt>
    <dgm:pt modelId="{7FEB5828-1CE3-45EF-B3A3-8EC8CA9EF66A}" type="pres">
      <dgm:prSet presAssocID="{5F2308AB-D941-4BC3-9D60-56C8426E9243}" presName="parentText" presStyleLbl="node1" presStyleIdx="0" presStyleCnt="2" custScaleY="111728">
        <dgm:presLayoutVars>
          <dgm:chMax val="0"/>
          <dgm:bulletEnabled val="1"/>
        </dgm:presLayoutVars>
      </dgm:prSet>
      <dgm:spPr/>
    </dgm:pt>
    <dgm:pt modelId="{6F813077-41D6-4B3B-94FF-B50EFDAF66F1}" type="pres">
      <dgm:prSet presAssocID="{5F2308AB-D941-4BC3-9D60-56C8426E9243}" presName="childText" presStyleLbl="revTx" presStyleIdx="0" presStyleCnt="1">
        <dgm:presLayoutVars>
          <dgm:bulletEnabled val="1"/>
        </dgm:presLayoutVars>
      </dgm:prSet>
      <dgm:spPr/>
    </dgm:pt>
    <dgm:pt modelId="{A6BE3335-B544-460B-9168-488C4973EC46}" type="pres">
      <dgm:prSet presAssocID="{6C7B0F6C-C6DC-465C-BD94-5DDD9FA1DD97}" presName="parentText" presStyleLbl="node1" presStyleIdx="1" presStyleCnt="2">
        <dgm:presLayoutVars>
          <dgm:chMax val="0"/>
          <dgm:bulletEnabled val="1"/>
        </dgm:presLayoutVars>
      </dgm:prSet>
      <dgm:spPr/>
    </dgm:pt>
  </dgm:ptLst>
  <dgm:cxnLst>
    <dgm:cxn modelId="{D45D6D17-D77A-4579-B074-8B87FF2C2247}" srcId="{A5CF37AE-F041-460D-BDD9-ACD1C5EF17DC}" destId="{6C7B0F6C-C6DC-465C-BD94-5DDD9FA1DD97}" srcOrd="1" destOrd="0" parTransId="{FBAF289E-2571-425F-843B-59436B689B3B}" sibTransId="{AAFC285E-5687-48CB-9B2B-D0445D0BCDE0}"/>
    <dgm:cxn modelId="{FBDA9D33-B3DE-466D-B333-56B3F4EFF155}" srcId="{A5CF37AE-F041-460D-BDD9-ACD1C5EF17DC}" destId="{5F2308AB-D941-4BC3-9D60-56C8426E9243}" srcOrd="0" destOrd="0" parTransId="{81ACB8D6-5226-48BB-A777-F7A26E5694AB}" sibTransId="{AA9AFD9B-76F9-4C9E-803E-46D4E101ED0C}"/>
    <dgm:cxn modelId="{2422B745-BCC2-4A58-BC4F-17790F24CFC8}" type="presOf" srcId="{A5CF37AE-F041-460D-BDD9-ACD1C5EF17DC}" destId="{6A9AAEAC-8A44-4F76-A6AC-785E812CF2FB}" srcOrd="0" destOrd="0" presId="urn:microsoft.com/office/officeart/2005/8/layout/vList2"/>
    <dgm:cxn modelId="{C471576A-E8DC-445C-A26F-39CB1E8E1075}" type="presOf" srcId="{5F2308AB-D941-4BC3-9D60-56C8426E9243}" destId="{7FEB5828-1CE3-45EF-B3A3-8EC8CA9EF66A}" srcOrd="0" destOrd="0" presId="urn:microsoft.com/office/officeart/2005/8/layout/vList2"/>
    <dgm:cxn modelId="{493C0381-C7D7-4EA0-89D8-A7D009FDE6A4}" type="presOf" srcId="{2D0D2306-A7DE-455B-B739-3B2B8DC7C97E}" destId="{6F813077-41D6-4B3B-94FF-B50EFDAF66F1}" srcOrd="0" destOrd="0" presId="urn:microsoft.com/office/officeart/2005/8/layout/vList2"/>
    <dgm:cxn modelId="{69E51083-1CB8-4D00-B91A-987DBBBE2FF1}" type="presOf" srcId="{E5F13172-72CE-4CDA-9F7F-C496E915874B}" destId="{6F813077-41D6-4B3B-94FF-B50EFDAF66F1}" srcOrd="0" destOrd="1" presId="urn:microsoft.com/office/officeart/2005/8/layout/vList2"/>
    <dgm:cxn modelId="{04FAE8BD-E2DE-45E4-8FD6-4D0AC41AA3DE}" srcId="{5F2308AB-D941-4BC3-9D60-56C8426E9243}" destId="{E5F13172-72CE-4CDA-9F7F-C496E915874B}" srcOrd="1" destOrd="0" parTransId="{3EC2B55D-CDEA-43D6-803F-795F871F408A}" sibTransId="{B9438753-0EF5-4EDC-AEAB-0AE9574035B9}"/>
    <dgm:cxn modelId="{AAF28EC0-1C4D-4DA4-A581-4C4482DF3CC8}" srcId="{5F2308AB-D941-4BC3-9D60-56C8426E9243}" destId="{2D0D2306-A7DE-455B-B739-3B2B8DC7C97E}" srcOrd="0" destOrd="0" parTransId="{7D5DF249-19D8-4F17-8B8F-B3FED48112B9}" sibTransId="{B7D208B3-75CE-45AE-927F-92313E51BC70}"/>
    <dgm:cxn modelId="{E1F37AD6-5ECA-4217-AB63-962950858D44}" type="presOf" srcId="{6C7B0F6C-C6DC-465C-BD94-5DDD9FA1DD97}" destId="{A6BE3335-B544-460B-9168-488C4973EC46}" srcOrd="0" destOrd="0" presId="urn:microsoft.com/office/officeart/2005/8/layout/vList2"/>
    <dgm:cxn modelId="{0DFEC080-7FDF-405D-B88C-3FB8B7F7CC0E}" type="presParOf" srcId="{6A9AAEAC-8A44-4F76-A6AC-785E812CF2FB}" destId="{7FEB5828-1CE3-45EF-B3A3-8EC8CA9EF66A}" srcOrd="0" destOrd="0" presId="urn:microsoft.com/office/officeart/2005/8/layout/vList2"/>
    <dgm:cxn modelId="{5211458C-3F34-4D77-85CB-8F2C763F76B6}" type="presParOf" srcId="{6A9AAEAC-8A44-4F76-A6AC-785E812CF2FB}" destId="{6F813077-41D6-4B3B-94FF-B50EFDAF66F1}" srcOrd="1" destOrd="0" presId="urn:microsoft.com/office/officeart/2005/8/layout/vList2"/>
    <dgm:cxn modelId="{F760FBF8-289D-48C9-9866-56E10991B644}" type="presParOf" srcId="{6A9AAEAC-8A44-4F76-A6AC-785E812CF2FB}" destId="{A6BE3335-B544-460B-9168-488C4973EC4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589FE-E1DD-1B42-A47F-2DF77E8CD78E}"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7D44A376-A98D-5D4B-B76B-4ACB64E2C93E}">
      <dgm:prSet phldrT="[Text]"/>
      <dgm:spPr/>
      <dgm:t>
        <a:bodyPr/>
        <a:lstStyle/>
        <a:p>
          <a:r>
            <a:rPr lang="en-US" dirty="0"/>
            <a:t>Physiologically important acids include</a:t>
          </a:r>
        </a:p>
      </dgm:t>
    </dgm:pt>
    <dgm:pt modelId="{D780B49F-A847-AA4E-8FB1-3A4C8B994EA3}" type="parTrans" cxnId="{DE2224F7-4E18-694B-8918-B80BA48E67D6}">
      <dgm:prSet/>
      <dgm:spPr/>
      <dgm:t>
        <a:bodyPr/>
        <a:lstStyle/>
        <a:p>
          <a:endParaRPr lang="en-US"/>
        </a:p>
      </dgm:t>
    </dgm:pt>
    <dgm:pt modelId="{9C697890-7D5D-F949-9ED0-61AE4489AE8F}" type="sibTrans" cxnId="{DE2224F7-4E18-694B-8918-B80BA48E67D6}">
      <dgm:prSet/>
      <dgm:spPr/>
      <dgm:t>
        <a:bodyPr/>
        <a:lstStyle/>
        <a:p>
          <a:endParaRPr lang="en-US"/>
        </a:p>
      </dgm:t>
    </dgm:pt>
    <dgm:pt modelId="{CDC5E736-A96C-614B-A9A2-3C2733F8F2FE}">
      <dgm:prSet phldrT="[Text]"/>
      <dgm:spPr/>
      <dgm:t>
        <a:bodyPr/>
        <a:lstStyle/>
        <a:p>
          <a:r>
            <a:rPr lang="en-US" dirty="0"/>
            <a:t>Carbonic acid </a:t>
          </a:r>
        </a:p>
        <a:p>
          <a:r>
            <a:rPr lang="en-US" dirty="0"/>
            <a:t>(H2CO3)</a:t>
          </a:r>
        </a:p>
      </dgm:t>
    </dgm:pt>
    <dgm:pt modelId="{CEC10684-BC4E-8F49-AC21-890864302A1A}" type="parTrans" cxnId="{639B6A5A-1A05-004F-9AE1-38F7AF743B08}">
      <dgm:prSet/>
      <dgm:spPr/>
      <dgm:t>
        <a:bodyPr/>
        <a:lstStyle/>
        <a:p>
          <a:endParaRPr lang="en-US"/>
        </a:p>
      </dgm:t>
    </dgm:pt>
    <dgm:pt modelId="{2DF20167-23B6-454C-ADBF-FD3CB1B674F1}" type="sibTrans" cxnId="{639B6A5A-1A05-004F-9AE1-38F7AF743B08}">
      <dgm:prSet/>
      <dgm:spPr/>
      <dgm:t>
        <a:bodyPr/>
        <a:lstStyle/>
        <a:p>
          <a:endParaRPr lang="en-US"/>
        </a:p>
      </dgm:t>
    </dgm:pt>
    <dgm:pt modelId="{5CEB0E9D-3F3D-8343-BD7B-9CD58EC0682D}">
      <dgm:prSet phldrT="[Text]"/>
      <dgm:spPr/>
      <dgm:t>
        <a:bodyPr/>
        <a:lstStyle/>
        <a:p>
          <a:r>
            <a:rPr lang="en-US" dirty="0"/>
            <a:t>Pyruvic acid</a:t>
          </a:r>
        </a:p>
        <a:p>
          <a:r>
            <a:rPr lang="en-US" dirty="0"/>
            <a:t>(C3H4O3)</a:t>
          </a:r>
        </a:p>
      </dgm:t>
    </dgm:pt>
    <dgm:pt modelId="{E39D53DC-B4C6-A04E-BB8A-9CF8FE341B9F}" type="parTrans" cxnId="{CCC85286-37A2-274C-B8A1-CD1FF1262D05}">
      <dgm:prSet/>
      <dgm:spPr/>
      <dgm:t>
        <a:bodyPr/>
        <a:lstStyle/>
        <a:p>
          <a:endParaRPr lang="en-US"/>
        </a:p>
      </dgm:t>
    </dgm:pt>
    <dgm:pt modelId="{BBDF5EA0-D15B-7949-8326-852417F8CD46}" type="sibTrans" cxnId="{CCC85286-37A2-274C-B8A1-CD1FF1262D05}">
      <dgm:prSet/>
      <dgm:spPr/>
      <dgm:t>
        <a:bodyPr/>
        <a:lstStyle/>
        <a:p>
          <a:endParaRPr lang="en-US"/>
        </a:p>
      </dgm:t>
    </dgm:pt>
    <dgm:pt modelId="{73AF100D-B8BC-3144-9CD0-998360DA4CAA}">
      <dgm:prSet phldrT="[Text]"/>
      <dgm:spPr/>
      <dgm:t>
        <a:bodyPr/>
        <a:lstStyle/>
        <a:p>
          <a:r>
            <a:rPr lang="en-US" altLang="en-US" dirty="0"/>
            <a:t>Physiologically important bases include</a:t>
          </a:r>
          <a:endParaRPr lang="en-US" dirty="0"/>
        </a:p>
      </dgm:t>
    </dgm:pt>
    <dgm:pt modelId="{01C279CD-3706-3A43-923F-4A8ED9EF8E96}" type="parTrans" cxnId="{56123648-2D99-D148-94FF-94E2EC9E2B0E}">
      <dgm:prSet/>
      <dgm:spPr/>
      <dgm:t>
        <a:bodyPr/>
        <a:lstStyle/>
        <a:p>
          <a:endParaRPr lang="en-US"/>
        </a:p>
      </dgm:t>
    </dgm:pt>
    <dgm:pt modelId="{7EBC7896-165D-DA40-A4E6-C7DF0A0EDEA8}" type="sibTrans" cxnId="{56123648-2D99-D148-94FF-94E2EC9E2B0E}">
      <dgm:prSet/>
      <dgm:spPr/>
      <dgm:t>
        <a:bodyPr/>
        <a:lstStyle/>
        <a:p>
          <a:endParaRPr lang="en-US"/>
        </a:p>
      </dgm:t>
    </dgm:pt>
    <dgm:pt modelId="{E0F5DD05-4B54-F040-9EB2-3FF104EC7860}">
      <dgm:prSet phldrT="[Text]"/>
      <dgm:spPr/>
      <dgm:t>
        <a:bodyPr/>
        <a:lstStyle/>
        <a:p>
          <a:r>
            <a:rPr lang="en-US" dirty="0"/>
            <a:t>Bicarbonate </a:t>
          </a:r>
        </a:p>
        <a:p>
          <a:r>
            <a:rPr lang="en-US" dirty="0"/>
            <a:t>(HCO3- )</a:t>
          </a:r>
        </a:p>
      </dgm:t>
    </dgm:pt>
    <dgm:pt modelId="{553300FB-42B0-CB4F-B32B-3A0C828EB6BA}" type="parTrans" cxnId="{40E41296-1CBD-9746-AADA-797FC6819667}">
      <dgm:prSet/>
      <dgm:spPr/>
      <dgm:t>
        <a:bodyPr/>
        <a:lstStyle/>
        <a:p>
          <a:endParaRPr lang="en-US"/>
        </a:p>
      </dgm:t>
    </dgm:pt>
    <dgm:pt modelId="{8FCC7B49-36D5-1643-8299-A7BF331C6410}" type="sibTrans" cxnId="{40E41296-1CBD-9746-AADA-797FC6819667}">
      <dgm:prSet/>
      <dgm:spPr/>
      <dgm:t>
        <a:bodyPr/>
        <a:lstStyle/>
        <a:p>
          <a:endParaRPr lang="en-US"/>
        </a:p>
      </dgm:t>
    </dgm:pt>
    <dgm:pt modelId="{5438DBC4-6169-5B40-830E-719B154C0BA5}">
      <dgm:prSet phldrT="[Text]"/>
      <dgm:spPr/>
      <dgm:t>
        <a:bodyPr/>
        <a:lstStyle/>
        <a:p>
          <a:r>
            <a:rPr lang="en-US" dirty="0" err="1"/>
            <a:t>Biphosphate</a:t>
          </a:r>
          <a:r>
            <a:rPr lang="en-US" dirty="0"/>
            <a:t> </a:t>
          </a:r>
        </a:p>
        <a:p>
          <a:r>
            <a:rPr lang="en-US" dirty="0"/>
            <a:t>(HPO4-2 )</a:t>
          </a:r>
        </a:p>
      </dgm:t>
    </dgm:pt>
    <dgm:pt modelId="{C8297AC1-3477-DF42-8FEB-479A2EEB3DF1}" type="parTrans" cxnId="{DA1E5039-303A-F747-9A5E-26420CC9D2B6}">
      <dgm:prSet/>
      <dgm:spPr/>
      <dgm:t>
        <a:bodyPr/>
        <a:lstStyle/>
        <a:p>
          <a:endParaRPr lang="en-US"/>
        </a:p>
      </dgm:t>
    </dgm:pt>
    <dgm:pt modelId="{0CA01270-0A37-8944-B8CF-454B91A83775}" type="sibTrans" cxnId="{DA1E5039-303A-F747-9A5E-26420CC9D2B6}">
      <dgm:prSet/>
      <dgm:spPr/>
      <dgm:t>
        <a:bodyPr/>
        <a:lstStyle/>
        <a:p>
          <a:endParaRPr lang="en-US"/>
        </a:p>
      </dgm:t>
    </dgm:pt>
    <dgm:pt modelId="{A13584D3-9C93-184D-A005-679623260394}">
      <dgm:prSet/>
      <dgm:spPr/>
      <dgm:t>
        <a:bodyPr/>
        <a:lstStyle/>
        <a:p>
          <a:r>
            <a:rPr lang="en-US" dirty="0"/>
            <a:t>Lactic acid</a:t>
          </a:r>
        </a:p>
        <a:p>
          <a:r>
            <a:rPr lang="en-US" dirty="0"/>
            <a:t>(C3H6O3)</a:t>
          </a:r>
        </a:p>
      </dgm:t>
    </dgm:pt>
    <dgm:pt modelId="{9686AECE-D699-A841-BEA2-C4AC18A85A12}" type="parTrans" cxnId="{64D184A2-3444-504C-B1D9-BE137F2777BD}">
      <dgm:prSet/>
      <dgm:spPr/>
      <dgm:t>
        <a:bodyPr/>
        <a:lstStyle/>
        <a:p>
          <a:endParaRPr lang="en-US"/>
        </a:p>
      </dgm:t>
    </dgm:pt>
    <dgm:pt modelId="{B2CE7430-96F0-284E-8BC6-EB163675E700}" type="sibTrans" cxnId="{64D184A2-3444-504C-B1D9-BE137F2777BD}">
      <dgm:prSet/>
      <dgm:spPr/>
      <dgm:t>
        <a:bodyPr/>
        <a:lstStyle/>
        <a:p>
          <a:endParaRPr lang="en-US"/>
        </a:p>
      </dgm:t>
    </dgm:pt>
    <dgm:pt modelId="{EECC2B8B-044B-CD46-B805-621296D6240F}">
      <dgm:prSet/>
      <dgm:spPr/>
      <dgm:t>
        <a:bodyPr/>
        <a:lstStyle/>
        <a:p>
          <a:r>
            <a:rPr lang="en-US" dirty="0"/>
            <a:t>Phosphoric acid</a:t>
          </a:r>
        </a:p>
        <a:p>
          <a:r>
            <a:rPr lang="en-US" dirty="0"/>
            <a:t>(H3PO4)</a:t>
          </a:r>
        </a:p>
      </dgm:t>
    </dgm:pt>
    <dgm:pt modelId="{F5FD5D09-68BF-4346-AF9C-2D936BC8890F}" type="parTrans" cxnId="{2EB17EE5-223C-6D41-B2CD-F2BFD8BC1661}">
      <dgm:prSet/>
      <dgm:spPr/>
      <dgm:t>
        <a:bodyPr/>
        <a:lstStyle/>
        <a:p>
          <a:endParaRPr lang="en-US"/>
        </a:p>
      </dgm:t>
    </dgm:pt>
    <dgm:pt modelId="{99CBE4E2-9D6D-8A4B-9F88-9F8E8FA63737}" type="sibTrans" cxnId="{2EB17EE5-223C-6D41-B2CD-F2BFD8BC1661}">
      <dgm:prSet/>
      <dgm:spPr/>
      <dgm:t>
        <a:bodyPr/>
        <a:lstStyle/>
        <a:p>
          <a:endParaRPr lang="en-US"/>
        </a:p>
      </dgm:t>
    </dgm:pt>
    <dgm:pt modelId="{CD9D12A2-CC96-A946-B8CF-6FA2174A64D4}" type="pres">
      <dgm:prSet presAssocID="{60D589FE-E1DD-1B42-A47F-2DF77E8CD78E}" presName="diagram" presStyleCnt="0">
        <dgm:presLayoutVars>
          <dgm:chPref val="1"/>
          <dgm:dir/>
          <dgm:animOne val="branch"/>
          <dgm:animLvl val="lvl"/>
          <dgm:resizeHandles/>
        </dgm:presLayoutVars>
      </dgm:prSet>
      <dgm:spPr/>
    </dgm:pt>
    <dgm:pt modelId="{7D8E7F07-CFB6-A24A-A2A4-9E3A32D7DC28}" type="pres">
      <dgm:prSet presAssocID="{7D44A376-A98D-5D4B-B76B-4ACB64E2C93E}" presName="root" presStyleCnt="0"/>
      <dgm:spPr/>
    </dgm:pt>
    <dgm:pt modelId="{1F994C38-EF2A-D94B-9372-8E6A8F30E8C8}" type="pres">
      <dgm:prSet presAssocID="{7D44A376-A98D-5D4B-B76B-4ACB64E2C93E}" presName="rootComposite" presStyleCnt="0"/>
      <dgm:spPr/>
    </dgm:pt>
    <dgm:pt modelId="{C18FA8F3-1C00-6749-BABD-AB2F42E57C04}" type="pres">
      <dgm:prSet presAssocID="{7D44A376-A98D-5D4B-B76B-4ACB64E2C93E}" presName="rootText" presStyleLbl="node1" presStyleIdx="0" presStyleCnt="2"/>
      <dgm:spPr/>
    </dgm:pt>
    <dgm:pt modelId="{4ECD6D00-A5A1-2F4C-B9AF-D91554869B7E}" type="pres">
      <dgm:prSet presAssocID="{7D44A376-A98D-5D4B-B76B-4ACB64E2C93E}" presName="rootConnector" presStyleLbl="node1" presStyleIdx="0" presStyleCnt="2"/>
      <dgm:spPr/>
    </dgm:pt>
    <dgm:pt modelId="{BA439EDA-CA66-6A4C-8B4C-D9EA64D77E66}" type="pres">
      <dgm:prSet presAssocID="{7D44A376-A98D-5D4B-B76B-4ACB64E2C93E}" presName="childShape" presStyleCnt="0"/>
      <dgm:spPr/>
    </dgm:pt>
    <dgm:pt modelId="{0C6E2DED-FE8B-B448-92CC-F68D6F4FF08C}" type="pres">
      <dgm:prSet presAssocID="{CEC10684-BC4E-8F49-AC21-890864302A1A}" presName="Name13" presStyleLbl="parChTrans1D2" presStyleIdx="0" presStyleCnt="6"/>
      <dgm:spPr/>
    </dgm:pt>
    <dgm:pt modelId="{7EAAE9AF-0C62-3D4E-A03F-1936EBFD3F0A}" type="pres">
      <dgm:prSet presAssocID="{CDC5E736-A96C-614B-A9A2-3C2733F8F2FE}" presName="childText" presStyleLbl="bgAcc1" presStyleIdx="0" presStyleCnt="6">
        <dgm:presLayoutVars>
          <dgm:bulletEnabled val="1"/>
        </dgm:presLayoutVars>
      </dgm:prSet>
      <dgm:spPr/>
    </dgm:pt>
    <dgm:pt modelId="{8659C399-D4A0-2D4D-AC27-925CC5240FA4}" type="pres">
      <dgm:prSet presAssocID="{F5FD5D09-68BF-4346-AF9C-2D936BC8890F}" presName="Name13" presStyleLbl="parChTrans1D2" presStyleIdx="1" presStyleCnt="6"/>
      <dgm:spPr/>
    </dgm:pt>
    <dgm:pt modelId="{F1D94EF9-93DA-654C-AAE0-C14604BDB5ED}" type="pres">
      <dgm:prSet presAssocID="{EECC2B8B-044B-CD46-B805-621296D6240F}" presName="childText" presStyleLbl="bgAcc1" presStyleIdx="1" presStyleCnt="6">
        <dgm:presLayoutVars>
          <dgm:bulletEnabled val="1"/>
        </dgm:presLayoutVars>
      </dgm:prSet>
      <dgm:spPr/>
    </dgm:pt>
    <dgm:pt modelId="{E9E8F0A2-4967-9F47-8292-4682F21B26FC}" type="pres">
      <dgm:prSet presAssocID="{E39D53DC-B4C6-A04E-BB8A-9CF8FE341B9F}" presName="Name13" presStyleLbl="parChTrans1D2" presStyleIdx="2" presStyleCnt="6"/>
      <dgm:spPr/>
    </dgm:pt>
    <dgm:pt modelId="{221F19E5-C72F-C144-B0D7-E0EB99A50C98}" type="pres">
      <dgm:prSet presAssocID="{5CEB0E9D-3F3D-8343-BD7B-9CD58EC0682D}" presName="childText" presStyleLbl="bgAcc1" presStyleIdx="2" presStyleCnt="6">
        <dgm:presLayoutVars>
          <dgm:bulletEnabled val="1"/>
        </dgm:presLayoutVars>
      </dgm:prSet>
      <dgm:spPr/>
    </dgm:pt>
    <dgm:pt modelId="{2C4C7731-731F-F448-A5EF-6F82DE529AC9}" type="pres">
      <dgm:prSet presAssocID="{9686AECE-D699-A841-BEA2-C4AC18A85A12}" presName="Name13" presStyleLbl="parChTrans1D2" presStyleIdx="3" presStyleCnt="6"/>
      <dgm:spPr/>
    </dgm:pt>
    <dgm:pt modelId="{CA78432B-3E54-FC4D-9407-6D944BAF55FE}" type="pres">
      <dgm:prSet presAssocID="{A13584D3-9C93-184D-A005-679623260394}" presName="childText" presStyleLbl="bgAcc1" presStyleIdx="3" presStyleCnt="6">
        <dgm:presLayoutVars>
          <dgm:bulletEnabled val="1"/>
        </dgm:presLayoutVars>
      </dgm:prSet>
      <dgm:spPr/>
    </dgm:pt>
    <dgm:pt modelId="{EF9B385D-13E0-944C-A6C9-DF8E3599505A}" type="pres">
      <dgm:prSet presAssocID="{73AF100D-B8BC-3144-9CD0-998360DA4CAA}" presName="root" presStyleCnt="0"/>
      <dgm:spPr/>
    </dgm:pt>
    <dgm:pt modelId="{E3F33DB3-51DE-1647-AA3E-83970D1B8E70}" type="pres">
      <dgm:prSet presAssocID="{73AF100D-B8BC-3144-9CD0-998360DA4CAA}" presName="rootComposite" presStyleCnt="0"/>
      <dgm:spPr/>
    </dgm:pt>
    <dgm:pt modelId="{92F4FD5B-B960-7A44-A4B9-33712A6C7641}" type="pres">
      <dgm:prSet presAssocID="{73AF100D-B8BC-3144-9CD0-998360DA4CAA}" presName="rootText" presStyleLbl="node1" presStyleIdx="1" presStyleCnt="2"/>
      <dgm:spPr/>
    </dgm:pt>
    <dgm:pt modelId="{52FB85AD-CC96-FD4E-AE44-3EB8C0E73ADB}" type="pres">
      <dgm:prSet presAssocID="{73AF100D-B8BC-3144-9CD0-998360DA4CAA}" presName="rootConnector" presStyleLbl="node1" presStyleIdx="1" presStyleCnt="2"/>
      <dgm:spPr/>
    </dgm:pt>
    <dgm:pt modelId="{68A08789-2F61-D14B-9C82-B63ED84AC40B}" type="pres">
      <dgm:prSet presAssocID="{73AF100D-B8BC-3144-9CD0-998360DA4CAA}" presName="childShape" presStyleCnt="0"/>
      <dgm:spPr/>
    </dgm:pt>
    <dgm:pt modelId="{694B9F10-9F0F-E743-99DC-5B6381E3B9CE}" type="pres">
      <dgm:prSet presAssocID="{553300FB-42B0-CB4F-B32B-3A0C828EB6BA}" presName="Name13" presStyleLbl="parChTrans1D2" presStyleIdx="4" presStyleCnt="6"/>
      <dgm:spPr/>
    </dgm:pt>
    <dgm:pt modelId="{33C30860-B62A-9A46-9713-4CDC75A1646E}" type="pres">
      <dgm:prSet presAssocID="{E0F5DD05-4B54-F040-9EB2-3FF104EC7860}" presName="childText" presStyleLbl="bgAcc1" presStyleIdx="4" presStyleCnt="6">
        <dgm:presLayoutVars>
          <dgm:bulletEnabled val="1"/>
        </dgm:presLayoutVars>
      </dgm:prSet>
      <dgm:spPr/>
    </dgm:pt>
    <dgm:pt modelId="{EC75D555-D2D7-F246-AC6A-D6052399BF19}" type="pres">
      <dgm:prSet presAssocID="{C8297AC1-3477-DF42-8FEB-479A2EEB3DF1}" presName="Name13" presStyleLbl="parChTrans1D2" presStyleIdx="5" presStyleCnt="6"/>
      <dgm:spPr/>
    </dgm:pt>
    <dgm:pt modelId="{4AED1F38-6B5A-B244-8100-DD04DC606A69}" type="pres">
      <dgm:prSet presAssocID="{5438DBC4-6169-5B40-830E-719B154C0BA5}" presName="childText" presStyleLbl="bgAcc1" presStyleIdx="5" presStyleCnt="6">
        <dgm:presLayoutVars>
          <dgm:bulletEnabled val="1"/>
        </dgm:presLayoutVars>
      </dgm:prSet>
      <dgm:spPr/>
    </dgm:pt>
  </dgm:ptLst>
  <dgm:cxnLst>
    <dgm:cxn modelId="{3D21790D-A13B-4D66-B8C6-73362F912F0A}" type="presOf" srcId="{7D44A376-A98D-5D4B-B76B-4ACB64E2C93E}" destId="{4ECD6D00-A5A1-2F4C-B9AF-D91554869B7E}" srcOrd="1" destOrd="0" presId="urn:microsoft.com/office/officeart/2005/8/layout/hierarchy3"/>
    <dgm:cxn modelId="{99032E18-4257-45DE-87AF-4F85E2947263}" type="presOf" srcId="{E0F5DD05-4B54-F040-9EB2-3FF104EC7860}" destId="{33C30860-B62A-9A46-9713-4CDC75A1646E}" srcOrd="0" destOrd="0" presId="urn:microsoft.com/office/officeart/2005/8/layout/hierarchy3"/>
    <dgm:cxn modelId="{02D2851A-4F97-4FE2-ABCA-94E813249FCE}" type="presOf" srcId="{5CEB0E9D-3F3D-8343-BD7B-9CD58EC0682D}" destId="{221F19E5-C72F-C144-B0D7-E0EB99A50C98}" srcOrd="0" destOrd="0" presId="urn:microsoft.com/office/officeart/2005/8/layout/hierarchy3"/>
    <dgm:cxn modelId="{9BB4E12E-FF66-4018-8205-89EDF1F8E071}" type="presOf" srcId="{EECC2B8B-044B-CD46-B805-621296D6240F}" destId="{F1D94EF9-93DA-654C-AAE0-C14604BDB5ED}" srcOrd="0" destOrd="0" presId="urn:microsoft.com/office/officeart/2005/8/layout/hierarchy3"/>
    <dgm:cxn modelId="{DA1E5039-303A-F747-9A5E-26420CC9D2B6}" srcId="{73AF100D-B8BC-3144-9CD0-998360DA4CAA}" destId="{5438DBC4-6169-5B40-830E-719B154C0BA5}" srcOrd="1" destOrd="0" parTransId="{C8297AC1-3477-DF42-8FEB-479A2EEB3DF1}" sibTransId="{0CA01270-0A37-8944-B8CF-454B91A83775}"/>
    <dgm:cxn modelId="{935F3F65-78E7-4974-82CE-717793672FBB}" type="presOf" srcId="{CEC10684-BC4E-8F49-AC21-890864302A1A}" destId="{0C6E2DED-FE8B-B448-92CC-F68D6F4FF08C}" srcOrd="0" destOrd="0" presId="urn:microsoft.com/office/officeart/2005/8/layout/hierarchy3"/>
    <dgm:cxn modelId="{56123648-2D99-D148-94FF-94E2EC9E2B0E}" srcId="{60D589FE-E1DD-1B42-A47F-2DF77E8CD78E}" destId="{73AF100D-B8BC-3144-9CD0-998360DA4CAA}" srcOrd="1" destOrd="0" parTransId="{01C279CD-3706-3A43-923F-4A8ED9EF8E96}" sibTransId="{7EBC7896-165D-DA40-A4E6-C7DF0A0EDEA8}"/>
    <dgm:cxn modelId="{EEA86A6E-3B6C-4D4B-9996-2B4F94B360A8}" type="presOf" srcId="{CDC5E736-A96C-614B-A9A2-3C2733F8F2FE}" destId="{7EAAE9AF-0C62-3D4E-A03F-1936EBFD3F0A}" srcOrd="0" destOrd="0" presId="urn:microsoft.com/office/officeart/2005/8/layout/hierarchy3"/>
    <dgm:cxn modelId="{2B850F52-5628-454F-8619-AC028D5DB3D2}" type="presOf" srcId="{9686AECE-D699-A841-BEA2-C4AC18A85A12}" destId="{2C4C7731-731F-F448-A5EF-6F82DE529AC9}" srcOrd="0" destOrd="0" presId="urn:microsoft.com/office/officeart/2005/8/layout/hierarchy3"/>
    <dgm:cxn modelId="{D57A5E73-C3AE-4E26-B9CD-B778E7A75327}" type="presOf" srcId="{73AF100D-B8BC-3144-9CD0-998360DA4CAA}" destId="{92F4FD5B-B960-7A44-A4B9-33712A6C7641}" srcOrd="0" destOrd="0" presId="urn:microsoft.com/office/officeart/2005/8/layout/hierarchy3"/>
    <dgm:cxn modelId="{639B6A5A-1A05-004F-9AE1-38F7AF743B08}" srcId="{7D44A376-A98D-5D4B-B76B-4ACB64E2C93E}" destId="{CDC5E736-A96C-614B-A9A2-3C2733F8F2FE}" srcOrd="0" destOrd="0" parTransId="{CEC10684-BC4E-8F49-AC21-890864302A1A}" sibTransId="{2DF20167-23B6-454C-ADBF-FD3CB1B674F1}"/>
    <dgm:cxn modelId="{CCC85286-37A2-274C-B8A1-CD1FF1262D05}" srcId="{7D44A376-A98D-5D4B-B76B-4ACB64E2C93E}" destId="{5CEB0E9D-3F3D-8343-BD7B-9CD58EC0682D}" srcOrd="2" destOrd="0" parTransId="{E39D53DC-B4C6-A04E-BB8A-9CF8FE341B9F}" sibTransId="{BBDF5EA0-D15B-7949-8326-852417F8CD46}"/>
    <dgm:cxn modelId="{40E41296-1CBD-9746-AADA-797FC6819667}" srcId="{73AF100D-B8BC-3144-9CD0-998360DA4CAA}" destId="{E0F5DD05-4B54-F040-9EB2-3FF104EC7860}" srcOrd="0" destOrd="0" parTransId="{553300FB-42B0-CB4F-B32B-3A0C828EB6BA}" sibTransId="{8FCC7B49-36D5-1643-8299-A7BF331C6410}"/>
    <dgm:cxn modelId="{64D184A2-3444-504C-B1D9-BE137F2777BD}" srcId="{7D44A376-A98D-5D4B-B76B-4ACB64E2C93E}" destId="{A13584D3-9C93-184D-A005-679623260394}" srcOrd="3" destOrd="0" parTransId="{9686AECE-D699-A841-BEA2-C4AC18A85A12}" sibTransId="{B2CE7430-96F0-284E-8BC6-EB163675E700}"/>
    <dgm:cxn modelId="{59F1FAA4-FE7B-47CA-A6C1-BC0F0682C820}" type="presOf" srcId="{60D589FE-E1DD-1B42-A47F-2DF77E8CD78E}" destId="{CD9D12A2-CC96-A946-B8CF-6FA2174A64D4}" srcOrd="0" destOrd="0" presId="urn:microsoft.com/office/officeart/2005/8/layout/hierarchy3"/>
    <dgm:cxn modelId="{1D5F9FA7-DCDA-4AE2-B262-CE373C327A27}" type="presOf" srcId="{E39D53DC-B4C6-A04E-BB8A-9CF8FE341B9F}" destId="{E9E8F0A2-4967-9F47-8292-4682F21B26FC}" srcOrd="0" destOrd="0" presId="urn:microsoft.com/office/officeart/2005/8/layout/hierarchy3"/>
    <dgm:cxn modelId="{8E7152BA-D260-4C67-B354-F178C912E0C2}" type="presOf" srcId="{F5FD5D09-68BF-4346-AF9C-2D936BC8890F}" destId="{8659C399-D4A0-2D4D-AC27-925CC5240FA4}" srcOrd="0" destOrd="0" presId="urn:microsoft.com/office/officeart/2005/8/layout/hierarchy3"/>
    <dgm:cxn modelId="{D64E1FC4-A1D9-4EEC-850F-FAC5F79ADBD9}" type="presOf" srcId="{C8297AC1-3477-DF42-8FEB-479A2EEB3DF1}" destId="{EC75D555-D2D7-F246-AC6A-D6052399BF19}" srcOrd="0" destOrd="0" presId="urn:microsoft.com/office/officeart/2005/8/layout/hierarchy3"/>
    <dgm:cxn modelId="{5D0764D4-8CF6-4F3B-885B-CADF4418AFD9}" type="presOf" srcId="{A13584D3-9C93-184D-A005-679623260394}" destId="{CA78432B-3E54-FC4D-9407-6D944BAF55FE}" srcOrd="0" destOrd="0" presId="urn:microsoft.com/office/officeart/2005/8/layout/hierarchy3"/>
    <dgm:cxn modelId="{9881E6D7-505A-4340-A976-9813753DD48A}" type="presOf" srcId="{5438DBC4-6169-5B40-830E-719B154C0BA5}" destId="{4AED1F38-6B5A-B244-8100-DD04DC606A69}" srcOrd="0" destOrd="0" presId="urn:microsoft.com/office/officeart/2005/8/layout/hierarchy3"/>
    <dgm:cxn modelId="{7B49DCD8-5660-4240-BA76-0AA5B0914539}" type="presOf" srcId="{7D44A376-A98D-5D4B-B76B-4ACB64E2C93E}" destId="{C18FA8F3-1C00-6749-BABD-AB2F42E57C04}" srcOrd="0" destOrd="0" presId="urn:microsoft.com/office/officeart/2005/8/layout/hierarchy3"/>
    <dgm:cxn modelId="{2EB17EE5-223C-6D41-B2CD-F2BFD8BC1661}" srcId="{7D44A376-A98D-5D4B-B76B-4ACB64E2C93E}" destId="{EECC2B8B-044B-CD46-B805-621296D6240F}" srcOrd="1" destOrd="0" parTransId="{F5FD5D09-68BF-4346-AF9C-2D936BC8890F}" sibTransId="{99CBE4E2-9D6D-8A4B-9F88-9F8E8FA63737}"/>
    <dgm:cxn modelId="{B78440E9-5D7E-4399-A7E8-29D35AEA2A42}" type="presOf" srcId="{553300FB-42B0-CB4F-B32B-3A0C828EB6BA}" destId="{694B9F10-9F0F-E743-99DC-5B6381E3B9CE}" srcOrd="0" destOrd="0" presId="urn:microsoft.com/office/officeart/2005/8/layout/hierarchy3"/>
    <dgm:cxn modelId="{DE2224F7-4E18-694B-8918-B80BA48E67D6}" srcId="{60D589FE-E1DD-1B42-A47F-2DF77E8CD78E}" destId="{7D44A376-A98D-5D4B-B76B-4ACB64E2C93E}" srcOrd="0" destOrd="0" parTransId="{D780B49F-A847-AA4E-8FB1-3A4C8B994EA3}" sibTransId="{9C697890-7D5D-F949-9ED0-61AE4489AE8F}"/>
    <dgm:cxn modelId="{7B73CBFA-D4C0-47DA-81DA-3E03B57436BA}" type="presOf" srcId="{73AF100D-B8BC-3144-9CD0-998360DA4CAA}" destId="{52FB85AD-CC96-FD4E-AE44-3EB8C0E73ADB}" srcOrd="1" destOrd="0" presId="urn:microsoft.com/office/officeart/2005/8/layout/hierarchy3"/>
    <dgm:cxn modelId="{A7F63E56-1D49-4114-A090-7415E3CC8B50}" type="presParOf" srcId="{CD9D12A2-CC96-A946-B8CF-6FA2174A64D4}" destId="{7D8E7F07-CFB6-A24A-A2A4-9E3A32D7DC28}" srcOrd="0" destOrd="0" presId="urn:microsoft.com/office/officeart/2005/8/layout/hierarchy3"/>
    <dgm:cxn modelId="{3E3B2677-F95D-4F46-884E-81F1046A3F81}" type="presParOf" srcId="{7D8E7F07-CFB6-A24A-A2A4-9E3A32D7DC28}" destId="{1F994C38-EF2A-D94B-9372-8E6A8F30E8C8}" srcOrd="0" destOrd="0" presId="urn:microsoft.com/office/officeart/2005/8/layout/hierarchy3"/>
    <dgm:cxn modelId="{76A4F023-86F4-45A8-A72C-783CA14FBE2B}" type="presParOf" srcId="{1F994C38-EF2A-D94B-9372-8E6A8F30E8C8}" destId="{C18FA8F3-1C00-6749-BABD-AB2F42E57C04}" srcOrd="0" destOrd="0" presId="urn:microsoft.com/office/officeart/2005/8/layout/hierarchy3"/>
    <dgm:cxn modelId="{034E2CEE-04E5-4826-919B-19135A05602F}" type="presParOf" srcId="{1F994C38-EF2A-D94B-9372-8E6A8F30E8C8}" destId="{4ECD6D00-A5A1-2F4C-B9AF-D91554869B7E}" srcOrd="1" destOrd="0" presId="urn:microsoft.com/office/officeart/2005/8/layout/hierarchy3"/>
    <dgm:cxn modelId="{A09A9419-C970-4DAC-8B68-5B75C6AF9FF8}" type="presParOf" srcId="{7D8E7F07-CFB6-A24A-A2A4-9E3A32D7DC28}" destId="{BA439EDA-CA66-6A4C-8B4C-D9EA64D77E66}" srcOrd="1" destOrd="0" presId="urn:microsoft.com/office/officeart/2005/8/layout/hierarchy3"/>
    <dgm:cxn modelId="{1AB06429-49F7-4EC5-9505-897143FA9D88}" type="presParOf" srcId="{BA439EDA-CA66-6A4C-8B4C-D9EA64D77E66}" destId="{0C6E2DED-FE8B-B448-92CC-F68D6F4FF08C}" srcOrd="0" destOrd="0" presId="urn:microsoft.com/office/officeart/2005/8/layout/hierarchy3"/>
    <dgm:cxn modelId="{F0843600-9DE8-4BCA-B7F6-3E4172C91E9C}" type="presParOf" srcId="{BA439EDA-CA66-6A4C-8B4C-D9EA64D77E66}" destId="{7EAAE9AF-0C62-3D4E-A03F-1936EBFD3F0A}" srcOrd="1" destOrd="0" presId="urn:microsoft.com/office/officeart/2005/8/layout/hierarchy3"/>
    <dgm:cxn modelId="{54C96EB4-8241-4055-9169-CA2A9B1082F2}" type="presParOf" srcId="{BA439EDA-CA66-6A4C-8B4C-D9EA64D77E66}" destId="{8659C399-D4A0-2D4D-AC27-925CC5240FA4}" srcOrd="2" destOrd="0" presId="urn:microsoft.com/office/officeart/2005/8/layout/hierarchy3"/>
    <dgm:cxn modelId="{B3CB1244-2915-4556-ADF6-C543AEF9E567}" type="presParOf" srcId="{BA439EDA-CA66-6A4C-8B4C-D9EA64D77E66}" destId="{F1D94EF9-93DA-654C-AAE0-C14604BDB5ED}" srcOrd="3" destOrd="0" presId="urn:microsoft.com/office/officeart/2005/8/layout/hierarchy3"/>
    <dgm:cxn modelId="{22F9BB93-C1B5-4ECF-A8F2-D1C2A8A8BD77}" type="presParOf" srcId="{BA439EDA-CA66-6A4C-8B4C-D9EA64D77E66}" destId="{E9E8F0A2-4967-9F47-8292-4682F21B26FC}" srcOrd="4" destOrd="0" presId="urn:microsoft.com/office/officeart/2005/8/layout/hierarchy3"/>
    <dgm:cxn modelId="{8ECAF578-3710-43AE-84E9-A79DA0696326}" type="presParOf" srcId="{BA439EDA-CA66-6A4C-8B4C-D9EA64D77E66}" destId="{221F19E5-C72F-C144-B0D7-E0EB99A50C98}" srcOrd="5" destOrd="0" presId="urn:microsoft.com/office/officeart/2005/8/layout/hierarchy3"/>
    <dgm:cxn modelId="{ADD418FD-0298-476A-AA54-4979309C8FDE}" type="presParOf" srcId="{BA439EDA-CA66-6A4C-8B4C-D9EA64D77E66}" destId="{2C4C7731-731F-F448-A5EF-6F82DE529AC9}" srcOrd="6" destOrd="0" presId="urn:microsoft.com/office/officeart/2005/8/layout/hierarchy3"/>
    <dgm:cxn modelId="{B04B4269-4E07-4F17-8B8C-DCF381A23281}" type="presParOf" srcId="{BA439EDA-CA66-6A4C-8B4C-D9EA64D77E66}" destId="{CA78432B-3E54-FC4D-9407-6D944BAF55FE}" srcOrd="7" destOrd="0" presId="urn:microsoft.com/office/officeart/2005/8/layout/hierarchy3"/>
    <dgm:cxn modelId="{4DB24B56-F761-49EB-BFD9-1865AFA1C42F}" type="presParOf" srcId="{CD9D12A2-CC96-A946-B8CF-6FA2174A64D4}" destId="{EF9B385D-13E0-944C-A6C9-DF8E3599505A}" srcOrd="1" destOrd="0" presId="urn:microsoft.com/office/officeart/2005/8/layout/hierarchy3"/>
    <dgm:cxn modelId="{091A8547-A6AE-468C-B8F8-1CE24D9BEA46}" type="presParOf" srcId="{EF9B385D-13E0-944C-A6C9-DF8E3599505A}" destId="{E3F33DB3-51DE-1647-AA3E-83970D1B8E70}" srcOrd="0" destOrd="0" presId="urn:microsoft.com/office/officeart/2005/8/layout/hierarchy3"/>
    <dgm:cxn modelId="{4841DB4D-B302-44D5-B7DC-DB4E3B871321}" type="presParOf" srcId="{E3F33DB3-51DE-1647-AA3E-83970D1B8E70}" destId="{92F4FD5B-B960-7A44-A4B9-33712A6C7641}" srcOrd="0" destOrd="0" presId="urn:microsoft.com/office/officeart/2005/8/layout/hierarchy3"/>
    <dgm:cxn modelId="{D408D2EF-CD90-4C62-A85D-8ED05E354B28}" type="presParOf" srcId="{E3F33DB3-51DE-1647-AA3E-83970D1B8E70}" destId="{52FB85AD-CC96-FD4E-AE44-3EB8C0E73ADB}" srcOrd="1" destOrd="0" presId="urn:microsoft.com/office/officeart/2005/8/layout/hierarchy3"/>
    <dgm:cxn modelId="{06C0D3D0-C986-4B2F-BBE6-4219A1602A17}" type="presParOf" srcId="{EF9B385D-13E0-944C-A6C9-DF8E3599505A}" destId="{68A08789-2F61-D14B-9C82-B63ED84AC40B}" srcOrd="1" destOrd="0" presId="urn:microsoft.com/office/officeart/2005/8/layout/hierarchy3"/>
    <dgm:cxn modelId="{B3AD9327-F499-41D7-A52D-14A36C9D6E07}" type="presParOf" srcId="{68A08789-2F61-D14B-9C82-B63ED84AC40B}" destId="{694B9F10-9F0F-E743-99DC-5B6381E3B9CE}" srcOrd="0" destOrd="0" presId="urn:microsoft.com/office/officeart/2005/8/layout/hierarchy3"/>
    <dgm:cxn modelId="{B50CA0CA-D6B6-4B70-9C35-76983FBED4ED}" type="presParOf" srcId="{68A08789-2F61-D14B-9C82-B63ED84AC40B}" destId="{33C30860-B62A-9A46-9713-4CDC75A1646E}" srcOrd="1" destOrd="0" presId="urn:microsoft.com/office/officeart/2005/8/layout/hierarchy3"/>
    <dgm:cxn modelId="{04729B19-C925-497A-93FA-9E5162CD5EA2}" type="presParOf" srcId="{68A08789-2F61-D14B-9C82-B63ED84AC40B}" destId="{EC75D555-D2D7-F246-AC6A-D6052399BF19}" srcOrd="2" destOrd="0" presId="urn:microsoft.com/office/officeart/2005/8/layout/hierarchy3"/>
    <dgm:cxn modelId="{3C283507-6729-4BED-BEA2-BA08CC138B0C}" type="presParOf" srcId="{68A08789-2F61-D14B-9C82-B63ED84AC40B}" destId="{4AED1F38-6B5A-B244-8100-DD04DC606A6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805172-512B-F748-A41D-348667A8AEFA}" type="doc">
      <dgm:prSet loTypeId="urn:microsoft.com/office/officeart/2005/8/layout/orgChart1" loCatId="" qsTypeId="urn:microsoft.com/office/officeart/2005/8/quickstyle/simple4" qsCatId="simple" csTypeId="urn:microsoft.com/office/officeart/2005/8/colors/accent2_1" csCatId="accent2" phldr="1"/>
      <dgm:spPr/>
      <dgm:t>
        <a:bodyPr/>
        <a:lstStyle/>
        <a:p>
          <a:endParaRPr lang="en-US"/>
        </a:p>
      </dgm:t>
    </dgm:pt>
    <dgm:pt modelId="{ECA3409D-5D03-004D-9856-68F57186E16A}">
      <dgm:prSet phldrT="[Text]" custT="1"/>
      <dgm:spPr/>
      <dgm:t>
        <a:bodyPr/>
        <a:lstStyle/>
        <a:p>
          <a:r>
            <a:rPr lang="en-US" sz="1600" kern="1200" dirty="0">
              <a:latin typeface="Gill Sans MT" pitchFamily="34" charset="0"/>
              <a:ea typeface="+mn-ea"/>
              <a:cs typeface="+mn-cs"/>
            </a:rPr>
            <a:t>The acid in the </a:t>
          </a:r>
          <a:r>
            <a:rPr lang="en-GB" altLang="en-US" sz="1600" kern="1200" dirty="0">
              <a:latin typeface="Gill Sans MT" pitchFamily="34" charset="0"/>
              <a:ea typeface="+mn-ea"/>
              <a:cs typeface="+mn-cs"/>
            </a:rPr>
            <a:t>question</a:t>
          </a:r>
          <a:r>
            <a:rPr lang="en-US" sz="1600" kern="1200" dirty="0">
              <a:latin typeface="Gill Sans MT" pitchFamily="34" charset="0"/>
              <a:ea typeface="+mn-ea"/>
              <a:cs typeface="+mn-cs"/>
            </a:rPr>
            <a:t> </a:t>
          </a:r>
        </a:p>
      </dgm:t>
    </dgm:pt>
    <dgm:pt modelId="{0CCD628C-18CE-E743-B443-B081B8D06645}" type="parTrans" cxnId="{8744FD71-CB1A-2C4F-AF90-D9449281FF33}">
      <dgm:prSet/>
      <dgm:spPr/>
      <dgm:t>
        <a:bodyPr/>
        <a:lstStyle/>
        <a:p>
          <a:endParaRPr lang="en-US">
            <a:latin typeface="Gill Sans MT" charset="0"/>
            <a:ea typeface="Gill Sans MT" charset="0"/>
            <a:cs typeface="Gill Sans MT" charset="0"/>
          </a:endParaRPr>
        </a:p>
      </dgm:t>
    </dgm:pt>
    <dgm:pt modelId="{762F3AE0-5384-8A45-90EC-5E202FFC0BC8}" type="sibTrans" cxnId="{8744FD71-CB1A-2C4F-AF90-D9449281FF33}">
      <dgm:prSet/>
      <dgm:spPr/>
      <dgm:t>
        <a:bodyPr/>
        <a:lstStyle/>
        <a:p>
          <a:endParaRPr lang="en-US">
            <a:latin typeface="Gill Sans MT" charset="0"/>
            <a:ea typeface="Gill Sans MT" charset="0"/>
            <a:cs typeface="Gill Sans MT" charset="0"/>
          </a:endParaRPr>
        </a:p>
      </dgm:t>
    </dgm:pt>
    <dgm:pt modelId="{BB322EAC-0C87-A743-B683-D48D737022B6}">
      <dgm:prSet phldrT="[Text]" custT="1"/>
      <dgm:spPr/>
      <dgm:t>
        <a:bodyPr/>
        <a:lstStyle/>
        <a:p>
          <a:r>
            <a:rPr lang="en-US" sz="1400" kern="1200" dirty="0">
              <a:latin typeface="Gill Sans MT" pitchFamily="34" charset="0"/>
              <a:ea typeface="+mn-ea"/>
              <a:cs typeface="+mn-cs"/>
            </a:rPr>
            <a:t>The concentration        of the solution </a:t>
          </a:r>
        </a:p>
      </dgm:t>
    </dgm:pt>
    <dgm:pt modelId="{5DA1C0AA-B6F0-6049-96D3-CF1F5F2012DC}" type="parTrans" cxnId="{A7968E8C-CD5F-B14A-B02D-96B70FF9E74A}">
      <dgm:prSet/>
      <dgm:spPr/>
      <dgm:t>
        <a:bodyPr/>
        <a:lstStyle/>
        <a:p>
          <a:endParaRPr lang="en-US">
            <a:latin typeface="Gill Sans MT" charset="0"/>
            <a:ea typeface="Gill Sans MT" charset="0"/>
            <a:cs typeface="Gill Sans MT" charset="0"/>
          </a:endParaRPr>
        </a:p>
      </dgm:t>
    </dgm:pt>
    <dgm:pt modelId="{9EC04250-A622-3F48-880F-8F1E530D2DDB}" type="sibTrans" cxnId="{A7968E8C-CD5F-B14A-B02D-96B70FF9E74A}">
      <dgm:prSet/>
      <dgm:spPr/>
      <dgm:t>
        <a:bodyPr/>
        <a:lstStyle/>
        <a:p>
          <a:endParaRPr lang="en-US">
            <a:latin typeface="Gill Sans MT" charset="0"/>
            <a:ea typeface="Gill Sans MT" charset="0"/>
            <a:cs typeface="Gill Sans MT" charset="0"/>
          </a:endParaRPr>
        </a:p>
      </dgm:t>
    </dgm:pt>
    <dgm:pt modelId="{9799D45F-246D-DA45-B307-0EDDABD21C7A}">
      <dgm:prSet phldrT="[Text]" custT="1"/>
      <dgm:spPr/>
      <dgm:t>
        <a:bodyPr/>
        <a:lstStyle/>
        <a:p>
          <a:r>
            <a:rPr lang="en-US" sz="1800" kern="1200" dirty="0">
              <a:latin typeface="Gill Sans MT" pitchFamily="34" charset="0"/>
              <a:ea typeface="+mn-ea"/>
              <a:cs typeface="+mn-cs"/>
            </a:rPr>
            <a:t>pH </a:t>
          </a:r>
          <a:r>
            <a:rPr lang="en-GB" altLang="en-US" sz="1800" kern="1200" dirty="0">
              <a:latin typeface="Gill Sans MT" pitchFamily="34" charset="0"/>
              <a:ea typeface="+mn-ea"/>
              <a:cs typeface="+mn-cs"/>
            </a:rPr>
            <a:t>depends on two things:</a:t>
          </a:r>
          <a:r>
            <a:rPr lang="en-US" sz="1800" kern="1200" dirty="0">
              <a:latin typeface="Gill Sans MT" pitchFamily="34" charset="0"/>
              <a:ea typeface="+mn-ea"/>
              <a:cs typeface="+mn-cs"/>
            </a:rPr>
            <a:t>  </a:t>
          </a:r>
        </a:p>
      </dgm:t>
    </dgm:pt>
    <dgm:pt modelId="{E7F59F9A-9001-FE43-BAB3-F051FEA1B3E8}" type="sibTrans" cxnId="{75BB59F6-82B9-F443-A92D-C857DAB58C0D}">
      <dgm:prSet/>
      <dgm:spPr/>
      <dgm:t>
        <a:bodyPr/>
        <a:lstStyle/>
        <a:p>
          <a:endParaRPr lang="en-US">
            <a:latin typeface="Gill Sans MT" charset="0"/>
            <a:ea typeface="Gill Sans MT" charset="0"/>
            <a:cs typeface="Gill Sans MT" charset="0"/>
          </a:endParaRPr>
        </a:p>
      </dgm:t>
    </dgm:pt>
    <dgm:pt modelId="{F5F7DAE4-668F-9B49-8FDE-E71C121F9A8F}" type="parTrans" cxnId="{75BB59F6-82B9-F443-A92D-C857DAB58C0D}">
      <dgm:prSet/>
      <dgm:spPr/>
      <dgm:t>
        <a:bodyPr/>
        <a:lstStyle/>
        <a:p>
          <a:endParaRPr lang="en-US">
            <a:latin typeface="Gill Sans MT" charset="0"/>
            <a:ea typeface="Gill Sans MT" charset="0"/>
            <a:cs typeface="Gill Sans MT" charset="0"/>
          </a:endParaRPr>
        </a:p>
      </dgm:t>
    </dgm:pt>
    <dgm:pt modelId="{0FE9EA25-B1CF-A044-8F6D-8ED40A348992}" type="pres">
      <dgm:prSet presAssocID="{89805172-512B-F748-A41D-348667A8AEFA}" presName="hierChild1" presStyleCnt="0">
        <dgm:presLayoutVars>
          <dgm:orgChart val="1"/>
          <dgm:chPref val="1"/>
          <dgm:dir/>
          <dgm:animOne val="branch"/>
          <dgm:animLvl val="lvl"/>
          <dgm:resizeHandles/>
        </dgm:presLayoutVars>
      </dgm:prSet>
      <dgm:spPr/>
    </dgm:pt>
    <dgm:pt modelId="{81134BDC-0529-2145-8F6D-711F8304C283}" type="pres">
      <dgm:prSet presAssocID="{9799D45F-246D-DA45-B307-0EDDABD21C7A}" presName="hierRoot1" presStyleCnt="0">
        <dgm:presLayoutVars>
          <dgm:hierBranch val="init"/>
        </dgm:presLayoutVars>
      </dgm:prSet>
      <dgm:spPr/>
    </dgm:pt>
    <dgm:pt modelId="{043B1387-E617-E84E-85C2-E04994FD8F64}" type="pres">
      <dgm:prSet presAssocID="{9799D45F-246D-DA45-B307-0EDDABD21C7A}" presName="rootComposite1" presStyleCnt="0"/>
      <dgm:spPr/>
    </dgm:pt>
    <dgm:pt modelId="{AFC8B233-D1C5-E844-A835-FD2C474256A0}" type="pres">
      <dgm:prSet presAssocID="{9799D45F-246D-DA45-B307-0EDDABD21C7A}" presName="rootText1" presStyleLbl="node0" presStyleIdx="0" presStyleCnt="1" custScaleX="57454" custScaleY="19737" custLinFactNeighborX="-1172" custLinFactNeighborY="-6086">
        <dgm:presLayoutVars>
          <dgm:chPref val="3"/>
        </dgm:presLayoutVars>
      </dgm:prSet>
      <dgm:spPr>
        <a:prstGeom prst="round2DiagRect">
          <a:avLst/>
        </a:prstGeom>
      </dgm:spPr>
    </dgm:pt>
    <dgm:pt modelId="{9864C566-C26A-8040-B36D-1568EC89892D}" type="pres">
      <dgm:prSet presAssocID="{9799D45F-246D-DA45-B307-0EDDABD21C7A}" presName="rootConnector1" presStyleLbl="node1" presStyleIdx="0" presStyleCnt="0"/>
      <dgm:spPr/>
    </dgm:pt>
    <dgm:pt modelId="{1CA6354A-DABF-C24E-983B-A99ACFEA9E88}" type="pres">
      <dgm:prSet presAssocID="{9799D45F-246D-DA45-B307-0EDDABD21C7A}" presName="hierChild2" presStyleCnt="0"/>
      <dgm:spPr/>
    </dgm:pt>
    <dgm:pt modelId="{B16D7C85-C41D-2D4B-AA80-F62442E1E28C}" type="pres">
      <dgm:prSet presAssocID="{0CCD628C-18CE-E743-B443-B081B8D06645}" presName="Name37" presStyleLbl="parChTrans1D2" presStyleIdx="0" presStyleCnt="2"/>
      <dgm:spPr/>
    </dgm:pt>
    <dgm:pt modelId="{433A3331-532D-C246-B332-88515660B50D}" type="pres">
      <dgm:prSet presAssocID="{ECA3409D-5D03-004D-9856-68F57186E16A}" presName="hierRoot2" presStyleCnt="0">
        <dgm:presLayoutVars>
          <dgm:hierBranch val="init"/>
        </dgm:presLayoutVars>
      </dgm:prSet>
      <dgm:spPr/>
    </dgm:pt>
    <dgm:pt modelId="{DC4E6B70-AD92-4E46-8984-4DDCB38046FE}" type="pres">
      <dgm:prSet presAssocID="{ECA3409D-5D03-004D-9856-68F57186E16A}" presName="rootComposite" presStyleCnt="0"/>
      <dgm:spPr/>
    </dgm:pt>
    <dgm:pt modelId="{0A01E6CF-7DC2-7D46-853C-52F750387191}" type="pres">
      <dgm:prSet presAssocID="{ECA3409D-5D03-004D-9856-68F57186E16A}" presName="rootText" presStyleLbl="node2" presStyleIdx="0" presStyleCnt="2" custScaleX="35225" custScaleY="19478" custLinFactNeighborX="-15124" custLinFactNeighborY="-12893">
        <dgm:presLayoutVars>
          <dgm:chPref val="3"/>
        </dgm:presLayoutVars>
      </dgm:prSet>
      <dgm:spPr>
        <a:prstGeom prst="round2DiagRect">
          <a:avLst/>
        </a:prstGeom>
      </dgm:spPr>
    </dgm:pt>
    <dgm:pt modelId="{BC359A78-72D1-C84D-A8E9-B97B8160834B}" type="pres">
      <dgm:prSet presAssocID="{ECA3409D-5D03-004D-9856-68F57186E16A}" presName="rootConnector" presStyleLbl="node2" presStyleIdx="0" presStyleCnt="2"/>
      <dgm:spPr/>
    </dgm:pt>
    <dgm:pt modelId="{C136107A-C37B-0145-B35C-7D9984CCF628}" type="pres">
      <dgm:prSet presAssocID="{ECA3409D-5D03-004D-9856-68F57186E16A}" presName="hierChild4" presStyleCnt="0"/>
      <dgm:spPr/>
    </dgm:pt>
    <dgm:pt modelId="{D404B3CF-E579-BC45-87B0-BDD02E753C08}" type="pres">
      <dgm:prSet presAssocID="{ECA3409D-5D03-004D-9856-68F57186E16A}" presName="hierChild5" presStyleCnt="0"/>
      <dgm:spPr/>
    </dgm:pt>
    <dgm:pt modelId="{E5E135C0-8977-A641-A480-2FABD0754348}" type="pres">
      <dgm:prSet presAssocID="{5DA1C0AA-B6F0-6049-96D3-CF1F5F2012DC}" presName="Name37" presStyleLbl="parChTrans1D2" presStyleIdx="1" presStyleCnt="2"/>
      <dgm:spPr/>
    </dgm:pt>
    <dgm:pt modelId="{8DD8212B-D76E-E642-8397-232E0B83F80B}" type="pres">
      <dgm:prSet presAssocID="{BB322EAC-0C87-A743-B683-D48D737022B6}" presName="hierRoot2" presStyleCnt="0">
        <dgm:presLayoutVars>
          <dgm:hierBranch val="init"/>
        </dgm:presLayoutVars>
      </dgm:prSet>
      <dgm:spPr/>
    </dgm:pt>
    <dgm:pt modelId="{774944CE-CA7D-9D41-A26C-F8C00231D12C}" type="pres">
      <dgm:prSet presAssocID="{BB322EAC-0C87-A743-B683-D48D737022B6}" presName="rootComposite" presStyleCnt="0"/>
      <dgm:spPr/>
    </dgm:pt>
    <dgm:pt modelId="{2AD1477F-09F1-B44B-8905-F0BD3F03A5FE}" type="pres">
      <dgm:prSet presAssocID="{BB322EAC-0C87-A743-B683-D48D737022B6}" presName="rootText" presStyleLbl="node2" presStyleIdx="1" presStyleCnt="2" custScaleX="35225" custScaleY="19478" custLinFactNeighborX="10808" custLinFactNeighborY="-12562">
        <dgm:presLayoutVars>
          <dgm:chPref val="3"/>
        </dgm:presLayoutVars>
      </dgm:prSet>
      <dgm:spPr>
        <a:prstGeom prst="round2DiagRect">
          <a:avLst/>
        </a:prstGeom>
      </dgm:spPr>
    </dgm:pt>
    <dgm:pt modelId="{258FCF80-BF33-2F41-A8E3-DDA9B7FB69B2}" type="pres">
      <dgm:prSet presAssocID="{BB322EAC-0C87-A743-B683-D48D737022B6}" presName="rootConnector" presStyleLbl="node2" presStyleIdx="1" presStyleCnt="2"/>
      <dgm:spPr/>
    </dgm:pt>
    <dgm:pt modelId="{33A7D165-ABBC-EE4F-8F7D-AB0039CC6581}" type="pres">
      <dgm:prSet presAssocID="{BB322EAC-0C87-A743-B683-D48D737022B6}" presName="hierChild4" presStyleCnt="0"/>
      <dgm:spPr/>
    </dgm:pt>
    <dgm:pt modelId="{F489DFBC-4157-D441-9691-212D72DEC5E9}" type="pres">
      <dgm:prSet presAssocID="{BB322EAC-0C87-A743-B683-D48D737022B6}" presName="hierChild5" presStyleCnt="0"/>
      <dgm:spPr/>
    </dgm:pt>
    <dgm:pt modelId="{AB91721B-9BDF-0348-8267-9F2FF9D79B4A}" type="pres">
      <dgm:prSet presAssocID="{9799D45F-246D-DA45-B307-0EDDABD21C7A}" presName="hierChild3" presStyleCnt="0"/>
      <dgm:spPr/>
    </dgm:pt>
  </dgm:ptLst>
  <dgm:cxnLst>
    <dgm:cxn modelId="{5FD5FC09-0AC0-4A70-A9CF-87028AB4DA46}" type="presOf" srcId="{5DA1C0AA-B6F0-6049-96D3-CF1F5F2012DC}" destId="{E5E135C0-8977-A641-A480-2FABD0754348}" srcOrd="0" destOrd="0" presId="urn:microsoft.com/office/officeart/2005/8/layout/orgChart1"/>
    <dgm:cxn modelId="{D759F10D-474D-441D-A76E-0D16544FA236}" type="presOf" srcId="{BB322EAC-0C87-A743-B683-D48D737022B6}" destId="{258FCF80-BF33-2F41-A8E3-DDA9B7FB69B2}" srcOrd="1" destOrd="0" presId="urn:microsoft.com/office/officeart/2005/8/layout/orgChart1"/>
    <dgm:cxn modelId="{028C334C-9A71-4960-9A2C-7885741EAF5A}" type="presOf" srcId="{89805172-512B-F748-A41D-348667A8AEFA}" destId="{0FE9EA25-B1CF-A044-8F6D-8ED40A348992}" srcOrd="0" destOrd="0" presId="urn:microsoft.com/office/officeart/2005/8/layout/orgChart1"/>
    <dgm:cxn modelId="{8744FD71-CB1A-2C4F-AF90-D9449281FF33}" srcId="{9799D45F-246D-DA45-B307-0EDDABD21C7A}" destId="{ECA3409D-5D03-004D-9856-68F57186E16A}" srcOrd="0" destOrd="0" parTransId="{0CCD628C-18CE-E743-B443-B081B8D06645}" sibTransId="{762F3AE0-5384-8A45-90EC-5E202FFC0BC8}"/>
    <dgm:cxn modelId="{9ADE2082-7C06-4141-8C47-EB8F14A3D8A6}" type="presOf" srcId="{BB322EAC-0C87-A743-B683-D48D737022B6}" destId="{2AD1477F-09F1-B44B-8905-F0BD3F03A5FE}" srcOrd="0" destOrd="0" presId="urn:microsoft.com/office/officeart/2005/8/layout/orgChart1"/>
    <dgm:cxn modelId="{A7968E8C-CD5F-B14A-B02D-96B70FF9E74A}" srcId="{9799D45F-246D-DA45-B307-0EDDABD21C7A}" destId="{BB322EAC-0C87-A743-B683-D48D737022B6}" srcOrd="1" destOrd="0" parTransId="{5DA1C0AA-B6F0-6049-96D3-CF1F5F2012DC}" sibTransId="{9EC04250-A622-3F48-880F-8F1E530D2DDB}"/>
    <dgm:cxn modelId="{478A8F8F-B546-46E1-A2E3-A96722CFA935}" type="presOf" srcId="{9799D45F-246D-DA45-B307-0EDDABD21C7A}" destId="{9864C566-C26A-8040-B36D-1568EC89892D}" srcOrd="1" destOrd="0" presId="urn:microsoft.com/office/officeart/2005/8/layout/orgChart1"/>
    <dgm:cxn modelId="{BA3479A0-2090-4993-AF1F-E57FB74C5B7E}" type="presOf" srcId="{9799D45F-246D-DA45-B307-0EDDABD21C7A}" destId="{AFC8B233-D1C5-E844-A835-FD2C474256A0}" srcOrd="0" destOrd="0" presId="urn:microsoft.com/office/officeart/2005/8/layout/orgChart1"/>
    <dgm:cxn modelId="{9768CFAC-8795-4366-92E0-ADE182082F30}" type="presOf" srcId="{ECA3409D-5D03-004D-9856-68F57186E16A}" destId="{BC359A78-72D1-C84D-A8E9-B97B8160834B}" srcOrd="1" destOrd="0" presId="urn:microsoft.com/office/officeart/2005/8/layout/orgChart1"/>
    <dgm:cxn modelId="{7C2BF9B8-C018-4574-BC22-CFC637F36A4A}" type="presOf" srcId="{0CCD628C-18CE-E743-B443-B081B8D06645}" destId="{B16D7C85-C41D-2D4B-AA80-F62442E1E28C}" srcOrd="0" destOrd="0" presId="urn:microsoft.com/office/officeart/2005/8/layout/orgChart1"/>
    <dgm:cxn modelId="{A4FAB3F4-8742-4290-83C1-A6FCFDA39C8B}" type="presOf" srcId="{ECA3409D-5D03-004D-9856-68F57186E16A}" destId="{0A01E6CF-7DC2-7D46-853C-52F750387191}" srcOrd="0" destOrd="0" presId="urn:microsoft.com/office/officeart/2005/8/layout/orgChart1"/>
    <dgm:cxn modelId="{75BB59F6-82B9-F443-A92D-C857DAB58C0D}" srcId="{89805172-512B-F748-A41D-348667A8AEFA}" destId="{9799D45F-246D-DA45-B307-0EDDABD21C7A}" srcOrd="0" destOrd="0" parTransId="{F5F7DAE4-668F-9B49-8FDE-E71C121F9A8F}" sibTransId="{E7F59F9A-9001-FE43-BAB3-F051FEA1B3E8}"/>
    <dgm:cxn modelId="{CAD46566-A518-4D8D-837B-8D6EA6BE7834}" type="presParOf" srcId="{0FE9EA25-B1CF-A044-8F6D-8ED40A348992}" destId="{81134BDC-0529-2145-8F6D-711F8304C283}" srcOrd="0" destOrd="0" presId="urn:microsoft.com/office/officeart/2005/8/layout/orgChart1"/>
    <dgm:cxn modelId="{0E3D47FE-9742-4151-B50F-F62211CCAF92}" type="presParOf" srcId="{81134BDC-0529-2145-8F6D-711F8304C283}" destId="{043B1387-E617-E84E-85C2-E04994FD8F64}" srcOrd="0" destOrd="0" presId="urn:microsoft.com/office/officeart/2005/8/layout/orgChart1"/>
    <dgm:cxn modelId="{375BB1AC-56BA-40E6-8EF4-823E4CB0FAE9}" type="presParOf" srcId="{043B1387-E617-E84E-85C2-E04994FD8F64}" destId="{AFC8B233-D1C5-E844-A835-FD2C474256A0}" srcOrd="0" destOrd="0" presId="urn:microsoft.com/office/officeart/2005/8/layout/orgChart1"/>
    <dgm:cxn modelId="{38B2F751-1FB1-40EE-B35A-51DE783F7EA3}" type="presParOf" srcId="{043B1387-E617-E84E-85C2-E04994FD8F64}" destId="{9864C566-C26A-8040-B36D-1568EC89892D}" srcOrd="1" destOrd="0" presId="urn:microsoft.com/office/officeart/2005/8/layout/orgChart1"/>
    <dgm:cxn modelId="{6913D34C-95E2-495B-BA9A-6DFC9078EDBA}" type="presParOf" srcId="{81134BDC-0529-2145-8F6D-711F8304C283}" destId="{1CA6354A-DABF-C24E-983B-A99ACFEA9E88}" srcOrd="1" destOrd="0" presId="urn:microsoft.com/office/officeart/2005/8/layout/orgChart1"/>
    <dgm:cxn modelId="{3139ECEE-0B3F-4399-BE97-60B7C33F0964}" type="presParOf" srcId="{1CA6354A-DABF-C24E-983B-A99ACFEA9E88}" destId="{B16D7C85-C41D-2D4B-AA80-F62442E1E28C}" srcOrd="0" destOrd="0" presId="urn:microsoft.com/office/officeart/2005/8/layout/orgChart1"/>
    <dgm:cxn modelId="{D4082315-24EB-4BE5-B2FF-12CE93F2C5CF}" type="presParOf" srcId="{1CA6354A-DABF-C24E-983B-A99ACFEA9E88}" destId="{433A3331-532D-C246-B332-88515660B50D}" srcOrd="1" destOrd="0" presId="urn:microsoft.com/office/officeart/2005/8/layout/orgChart1"/>
    <dgm:cxn modelId="{A86AEEF2-3A3C-44A9-9550-E023F60BA8B4}" type="presParOf" srcId="{433A3331-532D-C246-B332-88515660B50D}" destId="{DC4E6B70-AD92-4E46-8984-4DDCB38046FE}" srcOrd="0" destOrd="0" presId="urn:microsoft.com/office/officeart/2005/8/layout/orgChart1"/>
    <dgm:cxn modelId="{34EA7015-ED0B-4401-B054-A1FE2AD0A677}" type="presParOf" srcId="{DC4E6B70-AD92-4E46-8984-4DDCB38046FE}" destId="{0A01E6CF-7DC2-7D46-853C-52F750387191}" srcOrd="0" destOrd="0" presId="urn:microsoft.com/office/officeart/2005/8/layout/orgChart1"/>
    <dgm:cxn modelId="{790961E5-CC5D-4202-B116-6C403A55FF6D}" type="presParOf" srcId="{DC4E6B70-AD92-4E46-8984-4DDCB38046FE}" destId="{BC359A78-72D1-C84D-A8E9-B97B8160834B}" srcOrd="1" destOrd="0" presId="urn:microsoft.com/office/officeart/2005/8/layout/orgChart1"/>
    <dgm:cxn modelId="{09487949-E442-4C86-9814-6AB058782E99}" type="presParOf" srcId="{433A3331-532D-C246-B332-88515660B50D}" destId="{C136107A-C37B-0145-B35C-7D9984CCF628}" srcOrd="1" destOrd="0" presId="urn:microsoft.com/office/officeart/2005/8/layout/orgChart1"/>
    <dgm:cxn modelId="{A0091618-1D3E-4CC9-B798-398DC37704FD}" type="presParOf" srcId="{433A3331-532D-C246-B332-88515660B50D}" destId="{D404B3CF-E579-BC45-87B0-BDD02E753C08}" srcOrd="2" destOrd="0" presId="urn:microsoft.com/office/officeart/2005/8/layout/orgChart1"/>
    <dgm:cxn modelId="{1215D190-CA07-4AEE-9EB6-53E01C0FD800}" type="presParOf" srcId="{1CA6354A-DABF-C24E-983B-A99ACFEA9E88}" destId="{E5E135C0-8977-A641-A480-2FABD0754348}" srcOrd="2" destOrd="0" presId="urn:microsoft.com/office/officeart/2005/8/layout/orgChart1"/>
    <dgm:cxn modelId="{F7F799D0-9B1E-49CD-95D9-DF28B5C8AF31}" type="presParOf" srcId="{1CA6354A-DABF-C24E-983B-A99ACFEA9E88}" destId="{8DD8212B-D76E-E642-8397-232E0B83F80B}" srcOrd="3" destOrd="0" presId="urn:microsoft.com/office/officeart/2005/8/layout/orgChart1"/>
    <dgm:cxn modelId="{8E05D420-F953-4ECB-896C-1C02051E2265}" type="presParOf" srcId="{8DD8212B-D76E-E642-8397-232E0B83F80B}" destId="{774944CE-CA7D-9D41-A26C-F8C00231D12C}" srcOrd="0" destOrd="0" presId="urn:microsoft.com/office/officeart/2005/8/layout/orgChart1"/>
    <dgm:cxn modelId="{6A0F24FF-5D3B-4799-8F5D-94A97C596E5B}" type="presParOf" srcId="{774944CE-CA7D-9D41-A26C-F8C00231D12C}" destId="{2AD1477F-09F1-B44B-8905-F0BD3F03A5FE}" srcOrd="0" destOrd="0" presId="urn:microsoft.com/office/officeart/2005/8/layout/orgChart1"/>
    <dgm:cxn modelId="{F9B5AD15-894C-40D6-9821-EAE4E49A82AB}" type="presParOf" srcId="{774944CE-CA7D-9D41-A26C-F8C00231D12C}" destId="{258FCF80-BF33-2F41-A8E3-DDA9B7FB69B2}" srcOrd="1" destOrd="0" presId="urn:microsoft.com/office/officeart/2005/8/layout/orgChart1"/>
    <dgm:cxn modelId="{7FE08783-241D-4EC0-845A-58368710FC1D}" type="presParOf" srcId="{8DD8212B-D76E-E642-8397-232E0B83F80B}" destId="{33A7D165-ABBC-EE4F-8F7D-AB0039CC6581}" srcOrd="1" destOrd="0" presId="urn:microsoft.com/office/officeart/2005/8/layout/orgChart1"/>
    <dgm:cxn modelId="{15FFA340-4085-476C-B08C-F28C8359362E}" type="presParOf" srcId="{8DD8212B-D76E-E642-8397-232E0B83F80B}" destId="{F489DFBC-4157-D441-9691-212D72DEC5E9}" srcOrd="2" destOrd="0" presId="urn:microsoft.com/office/officeart/2005/8/layout/orgChart1"/>
    <dgm:cxn modelId="{0CE50C2B-5C9C-4D37-911D-157E465E007D}" type="presParOf" srcId="{81134BDC-0529-2145-8F6D-711F8304C283}" destId="{AB91721B-9BDF-0348-8267-9F2FF9D79B4A}"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F43FDC-FFB7-4734-9C82-47F744164C8D}"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8F1970DB-0EB9-4264-8B80-750DC965E98C}">
      <dgm:prSet phldrT="[Text]" custT="1"/>
      <dgm:spPr/>
      <dgm:t>
        <a:bodyPr/>
        <a:lstStyle/>
        <a:p>
          <a:r>
            <a:rPr lang="en-US" sz="2000" dirty="0"/>
            <a:t>Composed of:</a:t>
          </a:r>
        </a:p>
      </dgm:t>
    </dgm:pt>
    <dgm:pt modelId="{C390E41E-F87F-4998-B5AE-57DD1E89D57B}" type="parTrans" cxnId="{77037059-6485-44BF-A64C-8A6A70579DFA}">
      <dgm:prSet/>
      <dgm:spPr/>
      <dgm:t>
        <a:bodyPr/>
        <a:lstStyle/>
        <a:p>
          <a:endParaRPr lang="en-US" sz="1600"/>
        </a:p>
      </dgm:t>
    </dgm:pt>
    <dgm:pt modelId="{3BD39521-1EF9-496A-9472-B36C429ECC39}" type="sibTrans" cxnId="{77037059-6485-44BF-A64C-8A6A70579DFA}">
      <dgm:prSet/>
      <dgm:spPr/>
      <dgm:t>
        <a:bodyPr/>
        <a:lstStyle/>
        <a:p>
          <a:endParaRPr lang="en-US" sz="1600"/>
        </a:p>
      </dgm:t>
    </dgm:pt>
    <dgm:pt modelId="{862C7B44-D29F-4248-8C2D-46D467B172CF}">
      <dgm:prSet phldrT="[Text]" custT="1"/>
      <dgm:spPr/>
      <dgm:t>
        <a:bodyPr/>
        <a:lstStyle/>
        <a:p>
          <a:r>
            <a:rPr lang="en-US" sz="2000" dirty="0">
              <a:latin typeface="Arial"/>
              <a:cs typeface="Arial"/>
            </a:rPr>
            <a:t>A weak acid</a:t>
          </a:r>
          <a:r>
            <a:rPr lang="en-US" sz="2000" spc="-195" dirty="0">
              <a:latin typeface="Arial"/>
              <a:cs typeface="Arial"/>
            </a:rPr>
            <a:t> </a:t>
          </a:r>
          <a:r>
            <a:rPr lang="en-US" sz="2000" dirty="0">
              <a:latin typeface="Arial"/>
              <a:cs typeface="Arial"/>
            </a:rPr>
            <a:t>(H2CO3).</a:t>
          </a:r>
          <a:endParaRPr lang="en-US" sz="2000" dirty="0"/>
        </a:p>
      </dgm:t>
    </dgm:pt>
    <dgm:pt modelId="{A470882B-4BD5-4CB0-87AD-717F141ABFEA}" type="parTrans" cxnId="{6B2F18F6-EE3E-4A76-BC69-5971ACAC190B}">
      <dgm:prSet/>
      <dgm:spPr/>
      <dgm:t>
        <a:bodyPr/>
        <a:lstStyle/>
        <a:p>
          <a:endParaRPr lang="en-US" sz="1600"/>
        </a:p>
      </dgm:t>
    </dgm:pt>
    <dgm:pt modelId="{D5255D42-766E-4C9D-A29C-ED5CB65AF0FB}" type="sibTrans" cxnId="{6B2F18F6-EE3E-4A76-BC69-5971ACAC190B}">
      <dgm:prSet/>
      <dgm:spPr/>
      <dgm:t>
        <a:bodyPr/>
        <a:lstStyle/>
        <a:p>
          <a:endParaRPr lang="en-US" sz="1600"/>
        </a:p>
      </dgm:t>
    </dgm:pt>
    <dgm:pt modelId="{362D2F17-9D87-41BB-9836-DEB7124704EC}">
      <dgm:prSet phldrT="[Text]" custT="1"/>
      <dgm:spPr/>
      <dgm:t>
        <a:bodyPr/>
        <a:lstStyle/>
        <a:p>
          <a:r>
            <a:rPr lang="en-US" sz="2000" spc="-5" dirty="0">
              <a:latin typeface="Arial"/>
              <a:cs typeface="Arial"/>
            </a:rPr>
            <a:t>Its </a:t>
          </a:r>
          <a:r>
            <a:rPr lang="en-US" sz="2000" dirty="0">
              <a:latin typeface="Arial"/>
              <a:cs typeface="Arial"/>
            </a:rPr>
            <a:t>conjugated base</a:t>
          </a:r>
          <a:r>
            <a:rPr lang="en-US" sz="2000" spc="-110" dirty="0">
              <a:latin typeface="Arial"/>
              <a:cs typeface="Arial"/>
            </a:rPr>
            <a:t> </a:t>
          </a:r>
          <a:r>
            <a:rPr lang="en-US" sz="2000" dirty="0">
              <a:latin typeface="Arial"/>
              <a:cs typeface="Arial"/>
            </a:rPr>
            <a:t>(NaHCO3).</a:t>
          </a:r>
          <a:endParaRPr lang="en-US" sz="2000" dirty="0"/>
        </a:p>
      </dgm:t>
    </dgm:pt>
    <dgm:pt modelId="{9FD6B4F0-33B2-4E7A-A696-3189F1304895}" type="parTrans" cxnId="{0A985C8C-7C26-43A3-BDF1-ECCD10B5B827}">
      <dgm:prSet/>
      <dgm:spPr/>
      <dgm:t>
        <a:bodyPr/>
        <a:lstStyle/>
        <a:p>
          <a:endParaRPr lang="en-US" sz="1600"/>
        </a:p>
      </dgm:t>
    </dgm:pt>
    <dgm:pt modelId="{28CF1C27-8264-4FC3-AAB4-CE3A6851E2F6}" type="sibTrans" cxnId="{0A985C8C-7C26-43A3-BDF1-ECCD10B5B827}">
      <dgm:prSet/>
      <dgm:spPr/>
      <dgm:t>
        <a:bodyPr/>
        <a:lstStyle/>
        <a:p>
          <a:endParaRPr lang="en-US" sz="1600"/>
        </a:p>
      </dgm:t>
    </dgm:pt>
    <dgm:pt modelId="{C0902237-8BE8-4BD4-939A-F203117747BD}" type="pres">
      <dgm:prSet presAssocID="{0EF43FDC-FFB7-4734-9C82-47F744164C8D}" presName="hierChild1" presStyleCnt="0">
        <dgm:presLayoutVars>
          <dgm:orgChart val="1"/>
          <dgm:chPref val="1"/>
          <dgm:dir/>
          <dgm:animOne val="branch"/>
          <dgm:animLvl val="lvl"/>
          <dgm:resizeHandles/>
        </dgm:presLayoutVars>
      </dgm:prSet>
      <dgm:spPr/>
    </dgm:pt>
    <dgm:pt modelId="{C6C25E4D-862F-4402-84D6-2EBA00BFEE85}" type="pres">
      <dgm:prSet presAssocID="{8F1970DB-0EB9-4264-8B80-750DC965E98C}" presName="hierRoot1" presStyleCnt="0">
        <dgm:presLayoutVars>
          <dgm:hierBranch val="init"/>
        </dgm:presLayoutVars>
      </dgm:prSet>
      <dgm:spPr/>
    </dgm:pt>
    <dgm:pt modelId="{10995C15-D382-4CF4-B718-CD162CED6AD7}" type="pres">
      <dgm:prSet presAssocID="{8F1970DB-0EB9-4264-8B80-750DC965E98C}" presName="rootComposite1" presStyleCnt="0"/>
      <dgm:spPr/>
    </dgm:pt>
    <dgm:pt modelId="{A9B1A129-3847-434E-9D68-FC1957F8EB21}" type="pres">
      <dgm:prSet presAssocID="{8F1970DB-0EB9-4264-8B80-750DC965E98C}" presName="rootText1" presStyleLbl="node0" presStyleIdx="0" presStyleCnt="1">
        <dgm:presLayoutVars>
          <dgm:chPref val="3"/>
        </dgm:presLayoutVars>
      </dgm:prSet>
      <dgm:spPr/>
    </dgm:pt>
    <dgm:pt modelId="{DA678E9E-54BD-43D8-967E-1C980D8F1FEC}" type="pres">
      <dgm:prSet presAssocID="{8F1970DB-0EB9-4264-8B80-750DC965E98C}" presName="rootConnector1" presStyleLbl="node1" presStyleIdx="0" presStyleCnt="0"/>
      <dgm:spPr/>
    </dgm:pt>
    <dgm:pt modelId="{E96F692E-8E8B-4D4F-B029-8417847755C5}" type="pres">
      <dgm:prSet presAssocID="{8F1970DB-0EB9-4264-8B80-750DC965E98C}" presName="hierChild2" presStyleCnt="0"/>
      <dgm:spPr/>
    </dgm:pt>
    <dgm:pt modelId="{6E25ECE8-3957-4775-BC3C-17BBA59913D8}" type="pres">
      <dgm:prSet presAssocID="{A470882B-4BD5-4CB0-87AD-717F141ABFEA}" presName="Name37" presStyleLbl="parChTrans1D2" presStyleIdx="0" presStyleCnt="2"/>
      <dgm:spPr/>
    </dgm:pt>
    <dgm:pt modelId="{DC521BF2-E871-4272-BB08-7C00F34B6D74}" type="pres">
      <dgm:prSet presAssocID="{862C7B44-D29F-4248-8C2D-46D467B172CF}" presName="hierRoot2" presStyleCnt="0">
        <dgm:presLayoutVars>
          <dgm:hierBranch val="init"/>
        </dgm:presLayoutVars>
      </dgm:prSet>
      <dgm:spPr/>
    </dgm:pt>
    <dgm:pt modelId="{AC919A98-FC37-46F1-851C-132E579F9A4F}" type="pres">
      <dgm:prSet presAssocID="{862C7B44-D29F-4248-8C2D-46D467B172CF}" presName="rootComposite" presStyleCnt="0"/>
      <dgm:spPr/>
    </dgm:pt>
    <dgm:pt modelId="{1357A833-D809-4933-8614-2A2D36BCAD59}" type="pres">
      <dgm:prSet presAssocID="{862C7B44-D29F-4248-8C2D-46D467B172CF}" presName="rootText" presStyleLbl="node2" presStyleIdx="0" presStyleCnt="2">
        <dgm:presLayoutVars>
          <dgm:chPref val="3"/>
        </dgm:presLayoutVars>
      </dgm:prSet>
      <dgm:spPr/>
    </dgm:pt>
    <dgm:pt modelId="{F2AB2A33-45EE-4FD1-94FB-CF002CA1019C}" type="pres">
      <dgm:prSet presAssocID="{862C7B44-D29F-4248-8C2D-46D467B172CF}" presName="rootConnector" presStyleLbl="node2" presStyleIdx="0" presStyleCnt="2"/>
      <dgm:spPr/>
    </dgm:pt>
    <dgm:pt modelId="{94EA85F8-B117-4BBD-957E-057886F8D326}" type="pres">
      <dgm:prSet presAssocID="{862C7B44-D29F-4248-8C2D-46D467B172CF}" presName="hierChild4" presStyleCnt="0"/>
      <dgm:spPr/>
    </dgm:pt>
    <dgm:pt modelId="{AD2E25E9-7E82-4DC2-B8EA-ABA5F57534F5}" type="pres">
      <dgm:prSet presAssocID="{862C7B44-D29F-4248-8C2D-46D467B172CF}" presName="hierChild5" presStyleCnt="0"/>
      <dgm:spPr/>
    </dgm:pt>
    <dgm:pt modelId="{689F4F4D-22D6-4F1A-94F8-361D1B5AB119}" type="pres">
      <dgm:prSet presAssocID="{9FD6B4F0-33B2-4E7A-A696-3189F1304895}" presName="Name37" presStyleLbl="parChTrans1D2" presStyleIdx="1" presStyleCnt="2"/>
      <dgm:spPr/>
    </dgm:pt>
    <dgm:pt modelId="{44F31BBA-5388-4044-910C-389875990F4C}" type="pres">
      <dgm:prSet presAssocID="{362D2F17-9D87-41BB-9836-DEB7124704EC}" presName="hierRoot2" presStyleCnt="0">
        <dgm:presLayoutVars>
          <dgm:hierBranch val="init"/>
        </dgm:presLayoutVars>
      </dgm:prSet>
      <dgm:spPr/>
    </dgm:pt>
    <dgm:pt modelId="{4B12FCB1-715D-4305-B5B4-E24CA02ADCA1}" type="pres">
      <dgm:prSet presAssocID="{362D2F17-9D87-41BB-9836-DEB7124704EC}" presName="rootComposite" presStyleCnt="0"/>
      <dgm:spPr/>
    </dgm:pt>
    <dgm:pt modelId="{2DB661AD-7D16-4D9E-B7EA-22F378F0501F}" type="pres">
      <dgm:prSet presAssocID="{362D2F17-9D87-41BB-9836-DEB7124704EC}" presName="rootText" presStyleLbl="node2" presStyleIdx="1" presStyleCnt="2">
        <dgm:presLayoutVars>
          <dgm:chPref val="3"/>
        </dgm:presLayoutVars>
      </dgm:prSet>
      <dgm:spPr/>
    </dgm:pt>
    <dgm:pt modelId="{8D223192-998D-40C3-8151-C1EBA11B4C58}" type="pres">
      <dgm:prSet presAssocID="{362D2F17-9D87-41BB-9836-DEB7124704EC}" presName="rootConnector" presStyleLbl="node2" presStyleIdx="1" presStyleCnt="2"/>
      <dgm:spPr/>
    </dgm:pt>
    <dgm:pt modelId="{4A575898-D33C-451E-BB45-AD88F9CEBB37}" type="pres">
      <dgm:prSet presAssocID="{362D2F17-9D87-41BB-9836-DEB7124704EC}" presName="hierChild4" presStyleCnt="0"/>
      <dgm:spPr/>
    </dgm:pt>
    <dgm:pt modelId="{A068B9A9-3FEA-48BF-9DEC-A03209EB0F9B}" type="pres">
      <dgm:prSet presAssocID="{362D2F17-9D87-41BB-9836-DEB7124704EC}" presName="hierChild5" presStyleCnt="0"/>
      <dgm:spPr/>
    </dgm:pt>
    <dgm:pt modelId="{1DD61289-6ACA-4032-A0CC-71ACF0996038}" type="pres">
      <dgm:prSet presAssocID="{8F1970DB-0EB9-4264-8B80-750DC965E98C}" presName="hierChild3" presStyleCnt="0"/>
      <dgm:spPr/>
    </dgm:pt>
  </dgm:ptLst>
  <dgm:cxnLst>
    <dgm:cxn modelId="{0449960E-C8A2-904F-BEC6-DAF05BC5AA61}" type="presOf" srcId="{8F1970DB-0EB9-4264-8B80-750DC965E98C}" destId="{DA678E9E-54BD-43D8-967E-1C980D8F1FEC}" srcOrd="1" destOrd="0" presId="urn:microsoft.com/office/officeart/2005/8/layout/orgChart1"/>
    <dgm:cxn modelId="{272C460F-6B8A-FA46-B10F-9013D1964B7A}" type="presOf" srcId="{862C7B44-D29F-4248-8C2D-46D467B172CF}" destId="{F2AB2A33-45EE-4FD1-94FB-CF002CA1019C}" srcOrd="1" destOrd="0" presId="urn:microsoft.com/office/officeart/2005/8/layout/orgChart1"/>
    <dgm:cxn modelId="{BB336851-0F89-9143-85BA-444A6515AAEF}" type="presOf" srcId="{0EF43FDC-FFB7-4734-9C82-47F744164C8D}" destId="{C0902237-8BE8-4BD4-939A-F203117747BD}" srcOrd="0" destOrd="0" presId="urn:microsoft.com/office/officeart/2005/8/layout/orgChart1"/>
    <dgm:cxn modelId="{D666F272-9450-8D49-9298-CC4BC98BEDE3}" type="presOf" srcId="{A470882B-4BD5-4CB0-87AD-717F141ABFEA}" destId="{6E25ECE8-3957-4775-BC3C-17BBA59913D8}" srcOrd="0" destOrd="0" presId="urn:microsoft.com/office/officeart/2005/8/layout/orgChart1"/>
    <dgm:cxn modelId="{19878678-6286-364E-8FFC-4D5711B6AE01}" type="presOf" srcId="{9FD6B4F0-33B2-4E7A-A696-3189F1304895}" destId="{689F4F4D-22D6-4F1A-94F8-361D1B5AB119}" srcOrd="0" destOrd="0" presId="urn:microsoft.com/office/officeart/2005/8/layout/orgChart1"/>
    <dgm:cxn modelId="{77037059-6485-44BF-A64C-8A6A70579DFA}" srcId="{0EF43FDC-FFB7-4734-9C82-47F744164C8D}" destId="{8F1970DB-0EB9-4264-8B80-750DC965E98C}" srcOrd="0" destOrd="0" parTransId="{C390E41E-F87F-4998-B5AE-57DD1E89D57B}" sibTransId="{3BD39521-1EF9-496A-9472-B36C429ECC39}"/>
    <dgm:cxn modelId="{E92E355A-3412-5549-B262-3E6FF4800D7A}" type="presOf" srcId="{362D2F17-9D87-41BB-9836-DEB7124704EC}" destId="{2DB661AD-7D16-4D9E-B7EA-22F378F0501F}" srcOrd="0" destOrd="0" presId="urn:microsoft.com/office/officeart/2005/8/layout/orgChart1"/>
    <dgm:cxn modelId="{4D89915A-305F-B244-8258-B19D86BA0D07}" type="presOf" srcId="{862C7B44-D29F-4248-8C2D-46D467B172CF}" destId="{1357A833-D809-4933-8614-2A2D36BCAD59}" srcOrd="0" destOrd="0" presId="urn:microsoft.com/office/officeart/2005/8/layout/orgChart1"/>
    <dgm:cxn modelId="{DABAF07E-F479-FD4D-8C78-DF7A7A625915}" type="presOf" srcId="{8F1970DB-0EB9-4264-8B80-750DC965E98C}" destId="{A9B1A129-3847-434E-9D68-FC1957F8EB21}" srcOrd="0" destOrd="0" presId="urn:microsoft.com/office/officeart/2005/8/layout/orgChart1"/>
    <dgm:cxn modelId="{0A985C8C-7C26-43A3-BDF1-ECCD10B5B827}" srcId="{8F1970DB-0EB9-4264-8B80-750DC965E98C}" destId="{362D2F17-9D87-41BB-9836-DEB7124704EC}" srcOrd="1" destOrd="0" parTransId="{9FD6B4F0-33B2-4E7A-A696-3189F1304895}" sibTransId="{28CF1C27-8264-4FC3-AAB4-CE3A6851E2F6}"/>
    <dgm:cxn modelId="{01525DC5-D35D-AB49-8888-32A95C167FD3}" type="presOf" srcId="{362D2F17-9D87-41BB-9836-DEB7124704EC}" destId="{8D223192-998D-40C3-8151-C1EBA11B4C58}" srcOrd="1" destOrd="0" presId="urn:microsoft.com/office/officeart/2005/8/layout/orgChart1"/>
    <dgm:cxn modelId="{6B2F18F6-EE3E-4A76-BC69-5971ACAC190B}" srcId="{8F1970DB-0EB9-4264-8B80-750DC965E98C}" destId="{862C7B44-D29F-4248-8C2D-46D467B172CF}" srcOrd="0" destOrd="0" parTransId="{A470882B-4BD5-4CB0-87AD-717F141ABFEA}" sibTransId="{D5255D42-766E-4C9D-A29C-ED5CB65AF0FB}"/>
    <dgm:cxn modelId="{A3C0FC31-12DA-4747-8640-F9EEED6F4CAE}" type="presParOf" srcId="{C0902237-8BE8-4BD4-939A-F203117747BD}" destId="{C6C25E4D-862F-4402-84D6-2EBA00BFEE85}" srcOrd="0" destOrd="0" presId="urn:microsoft.com/office/officeart/2005/8/layout/orgChart1"/>
    <dgm:cxn modelId="{ED18745F-C1A2-5141-891E-C6BD8F002695}" type="presParOf" srcId="{C6C25E4D-862F-4402-84D6-2EBA00BFEE85}" destId="{10995C15-D382-4CF4-B718-CD162CED6AD7}" srcOrd="0" destOrd="0" presId="urn:microsoft.com/office/officeart/2005/8/layout/orgChart1"/>
    <dgm:cxn modelId="{1FB58F7E-3DFD-8049-AE2F-89A69171BF97}" type="presParOf" srcId="{10995C15-D382-4CF4-B718-CD162CED6AD7}" destId="{A9B1A129-3847-434E-9D68-FC1957F8EB21}" srcOrd="0" destOrd="0" presId="urn:microsoft.com/office/officeart/2005/8/layout/orgChart1"/>
    <dgm:cxn modelId="{A2A904C9-EEF4-9241-9B63-D58CF1177E5B}" type="presParOf" srcId="{10995C15-D382-4CF4-B718-CD162CED6AD7}" destId="{DA678E9E-54BD-43D8-967E-1C980D8F1FEC}" srcOrd="1" destOrd="0" presId="urn:microsoft.com/office/officeart/2005/8/layout/orgChart1"/>
    <dgm:cxn modelId="{498CE1AA-5046-BE45-9A1F-A11C8D8E08D5}" type="presParOf" srcId="{C6C25E4D-862F-4402-84D6-2EBA00BFEE85}" destId="{E96F692E-8E8B-4D4F-B029-8417847755C5}" srcOrd="1" destOrd="0" presId="urn:microsoft.com/office/officeart/2005/8/layout/orgChart1"/>
    <dgm:cxn modelId="{6A797CD2-DDE5-A644-9315-094B2163D1AD}" type="presParOf" srcId="{E96F692E-8E8B-4D4F-B029-8417847755C5}" destId="{6E25ECE8-3957-4775-BC3C-17BBA59913D8}" srcOrd="0" destOrd="0" presId="urn:microsoft.com/office/officeart/2005/8/layout/orgChart1"/>
    <dgm:cxn modelId="{422A9843-DF7F-474E-9D31-5673A0CC182D}" type="presParOf" srcId="{E96F692E-8E8B-4D4F-B029-8417847755C5}" destId="{DC521BF2-E871-4272-BB08-7C00F34B6D74}" srcOrd="1" destOrd="0" presId="urn:microsoft.com/office/officeart/2005/8/layout/orgChart1"/>
    <dgm:cxn modelId="{1E9FE25D-58C4-6C4E-BC96-B739A01C71C2}" type="presParOf" srcId="{DC521BF2-E871-4272-BB08-7C00F34B6D74}" destId="{AC919A98-FC37-46F1-851C-132E579F9A4F}" srcOrd="0" destOrd="0" presId="urn:microsoft.com/office/officeart/2005/8/layout/orgChart1"/>
    <dgm:cxn modelId="{DFA125FE-6410-454A-AAB0-798A207A0A8E}" type="presParOf" srcId="{AC919A98-FC37-46F1-851C-132E579F9A4F}" destId="{1357A833-D809-4933-8614-2A2D36BCAD59}" srcOrd="0" destOrd="0" presId="urn:microsoft.com/office/officeart/2005/8/layout/orgChart1"/>
    <dgm:cxn modelId="{E2B99E73-9C7C-B84B-8E25-EBC09C6EE431}" type="presParOf" srcId="{AC919A98-FC37-46F1-851C-132E579F9A4F}" destId="{F2AB2A33-45EE-4FD1-94FB-CF002CA1019C}" srcOrd="1" destOrd="0" presId="urn:microsoft.com/office/officeart/2005/8/layout/orgChart1"/>
    <dgm:cxn modelId="{E48E2871-3039-D647-A982-6B8C349FAA65}" type="presParOf" srcId="{DC521BF2-E871-4272-BB08-7C00F34B6D74}" destId="{94EA85F8-B117-4BBD-957E-057886F8D326}" srcOrd="1" destOrd="0" presId="urn:microsoft.com/office/officeart/2005/8/layout/orgChart1"/>
    <dgm:cxn modelId="{6C097F0D-9815-294A-A801-930B61B3D802}" type="presParOf" srcId="{DC521BF2-E871-4272-BB08-7C00F34B6D74}" destId="{AD2E25E9-7E82-4DC2-B8EA-ABA5F57534F5}" srcOrd="2" destOrd="0" presId="urn:microsoft.com/office/officeart/2005/8/layout/orgChart1"/>
    <dgm:cxn modelId="{AFB8E900-DDD9-8D48-A7B5-9A1EEA6DD3B0}" type="presParOf" srcId="{E96F692E-8E8B-4D4F-B029-8417847755C5}" destId="{689F4F4D-22D6-4F1A-94F8-361D1B5AB119}" srcOrd="2" destOrd="0" presId="urn:microsoft.com/office/officeart/2005/8/layout/orgChart1"/>
    <dgm:cxn modelId="{A7B87D81-7C33-FF40-8967-0C8234CD3FC6}" type="presParOf" srcId="{E96F692E-8E8B-4D4F-B029-8417847755C5}" destId="{44F31BBA-5388-4044-910C-389875990F4C}" srcOrd="3" destOrd="0" presId="urn:microsoft.com/office/officeart/2005/8/layout/orgChart1"/>
    <dgm:cxn modelId="{AA44D9E0-6834-8D4B-A16F-8C08BD6C94BB}" type="presParOf" srcId="{44F31BBA-5388-4044-910C-389875990F4C}" destId="{4B12FCB1-715D-4305-B5B4-E24CA02ADCA1}" srcOrd="0" destOrd="0" presId="urn:microsoft.com/office/officeart/2005/8/layout/orgChart1"/>
    <dgm:cxn modelId="{1A7AA6A8-638B-E44D-AEB0-A84930745A29}" type="presParOf" srcId="{4B12FCB1-715D-4305-B5B4-E24CA02ADCA1}" destId="{2DB661AD-7D16-4D9E-B7EA-22F378F0501F}" srcOrd="0" destOrd="0" presId="urn:microsoft.com/office/officeart/2005/8/layout/orgChart1"/>
    <dgm:cxn modelId="{9B367487-2495-9A4D-9D51-8D5657BBA9C3}" type="presParOf" srcId="{4B12FCB1-715D-4305-B5B4-E24CA02ADCA1}" destId="{8D223192-998D-40C3-8151-C1EBA11B4C58}" srcOrd="1" destOrd="0" presId="urn:microsoft.com/office/officeart/2005/8/layout/orgChart1"/>
    <dgm:cxn modelId="{660A0F9C-95FE-F949-9D32-DCD5E54FBF53}" type="presParOf" srcId="{44F31BBA-5388-4044-910C-389875990F4C}" destId="{4A575898-D33C-451E-BB45-AD88F9CEBB37}" srcOrd="1" destOrd="0" presId="urn:microsoft.com/office/officeart/2005/8/layout/orgChart1"/>
    <dgm:cxn modelId="{EE7452F6-3341-3747-ADA9-15CF67CA9CD7}" type="presParOf" srcId="{44F31BBA-5388-4044-910C-389875990F4C}" destId="{A068B9A9-3FEA-48BF-9DEC-A03209EB0F9B}" srcOrd="2" destOrd="0" presId="urn:microsoft.com/office/officeart/2005/8/layout/orgChart1"/>
    <dgm:cxn modelId="{BC95276D-4E3A-6040-92A0-613C4EF74CFE}" type="presParOf" srcId="{C6C25E4D-862F-4402-84D6-2EBA00BFEE85}" destId="{1DD61289-6ACA-4032-A0CC-71ACF099603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645FEE-2E47-DA48-9A40-D2080F26D8BA}" type="doc">
      <dgm:prSet loTypeId="urn:microsoft.com/office/officeart/2005/8/layout/hierarchy1" loCatId="" qsTypeId="urn:microsoft.com/office/officeart/2005/8/quickstyle/simple1" qsCatId="simple" csTypeId="urn:microsoft.com/office/officeart/2005/8/colors/accent3_2" csCatId="accent3" phldr="1"/>
      <dgm:spPr/>
      <dgm:t>
        <a:bodyPr/>
        <a:lstStyle/>
        <a:p>
          <a:endParaRPr lang="en-US"/>
        </a:p>
      </dgm:t>
    </dgm:pt>
    <dgm:pt modelId="{87E33366-5CD8-164C-933B-0036E0F67C72}">
      <dgm:prSet phldrT="[Text]" custT="1"/>
      <dgm:spPr/>
      <dgm:t>
        <a:bodyPr/>
        <a:lstStyle/>
        <a:p>
          <a:r>
            <a:rPr lang="en-US" sz="1200" b="1" dirty="0"/>
            <a:t>Acid-base disturbances</a:t>
          </a:r>
        </a:p>
      </dgm:t>
    </dgm:pt>
    <dgm:pt modelId="{9FAC22FF-60F2-AA43-B8B9-AE12B6C2171C}" type="parTrans" cxnId="{A8410BFE-3D9A-9749-B6A1-0397DE2AE6CB}">
      <dgm:prSet/>
      <dgm:spPr/>
      <dgm:t>
        <a:bodyPr/>
        <a:lstStyle/>
        <a:p>
          <a:endParaRPr lang="en-US"/>
        </a:p>
      </dgm:t>
    </dgm:pt>
    <dgm:pt modelId="{036D6C6F-66DD-794A-8B01-C893DEB39DA5}" type="sibTrans" cxnId="{A8410BFE-3D9A-9749-B6A1-0397DE2AE6CB}">
      <dgm:prSet/>
      <dgm:spPr/>
      <dgm:t>
        <a:bodyPr/>
        <a:lstStyle/>
        <a:p>
          <a:endParaRPr lang="en-US"/>
        </a:p>
      </dgm:t>
    </dgm:pt>
    <dgm:pt modelId="{371CF527-5B45-844E-A615-01943CF02A63}">
      <dgm:prSet phldrT="[Text]" custT="1"/>
      <dgm:spPr/>
      <dgm:t>
        <a:bodyPr/>
        <a:lstStyle/>
        <a:p>
          <a:r>
            <a:rPr lang="en-US" sz="1200" dirty="0"/>
            <a:t>Acidosis: Low PH</a:t>
          </a:r>
        </a:p>
      </dgm:t>
    </dgm:pt>
    <dgm:pt modelId="{A7E1845B-9523-8A4E-BAE5-CA22AE7610ED}" type="parTrans" cxnId="{3611E8EE-6DE7-7B46-A798-15FE485A99E0}">
      <dgm:prSet/>
      <dgm:spPr/>
      <dgm:t>
        <a:bodyPr/>
        <a:lstStyle/>
        <a:p>
          <a:endParaRPr lang="en-US"/>
        </a:p>
      </dgm:t>
    </dgm:pt>
    <dgm:pt modelId="{B4D8D811-9B34-6A42-BD6A-66482F8AE54A}" type="sibTrans" cxnId="{3611E8EE-6DE7-7B46-A798-15FE485A99E0}">
      <dgm:prSet/>
      <dgm:spPr/>
      <dgm:t>
        <a:bodyPr/>
        <a:lstStyle/>
        <a:p>
          <a:endParaRPr lang="en-US"/>
        </a:p>
      </dgm:t>
    </dgm:pt>
    <dgm:pt modelId="{F4F97169-772C-CF47-905C-D33A13993050}">
      <dgm:prSet phldrT="[Text]" custT="1"/>
      <dgm:spPr/>
      <dgm:t>
        <a:bodyPr/>
        <a:lstStyle/>
        <a:p>
          <a:r>
            <a:rPr lang="en-US" sz="1200" dirty="0"/>
            <a:t>Alkalosis: High PH</a:t>
          </a:r>
        </a:p>
      </dgm:t>
    </dgm:pt>
    <dgm:pt modelId="{F42932B9-0F19-914F-96CF-35448A6B4BD2}" type="parTrans" cxnId="{12C2F66C-5C1D-ED4C-9D85-AB4D1FFF8DFE}">
      <dgm:prSet/>
      <dgm:spPr/>
      <dgm:t>
        <a:bodyPr/>
        <a:lstStyle/>
        <a:p>
          <a:endParaRPr lang="en-US"/>
        </a:p>
      </dgm:t>
    </dgm:pt>
    <dgm:pt modelId="{9B24FEA3-9D8E-A74D-8574-A1272DD058D3}" type="sibTrans" cxnId="{12C2F66C-5C1D-ED4C-9D85-AB4D1FFF8DFE}">
      <dgm:prSet/>
      <dgm:spPr/>
      <dgm:t>
        <a:bodyPr/>
        <a:lstStyle/>
        <a:p>
          <a:endParaRPr lang="en-US"/>
        </a:p>
      </dgm:t>
    </dgm:pt>
    <dgm:pt modelId="{D996C50B-71DA-9C47-AB72-BE3F414DA0FA}">
      <dgm:prSet phldrT="[Text]" custT="1"/>
      <dgm:spPr/>
      <dgm:t>
        <a:bodyPr/>
        <a:lstStyle/>
        <a:p>
          <a:r>
            <a:rPr lang="en-US" sz="1400" dirty="0"/>
            <a:t>Respiratory</a:t>
          </a:r>
        </a:p>
      </dgm:t>
    </dgm:pt>
    <dgm:pt modelId="{3B3151A5-4C68-9141-BBB3-B5BE14EB6969}" type="parTrans" cxnId="{981366E6-60E9-2C46-81DE-ACC6E7F970F0}">
      <dgm:prSet/>
      <dgm:spPr/>
      <dgm:t>
        <a:bodyPr/>
        <a:lstStyle/>
        <a:p>
          <a:endParaRPr lang="en-US"/>
        </a:p>
      </dgm:t>
    </dgm:pt>
    <dgm:pt modelId="{85B574E6-DF57-8140-9EE1-A9400CB2DF4F}" type="sibTrans" cxnId="{981366E6-60E9-2C46-81DE-ACC6E7F970F0}">
      <dgm:prSet/>
      <dgm:spPr/>
      <dgm:t>
        <a:bodyPr/>
        <a:lstStyle/>
        <a:p>
          <a:endParaRPr lang="en-US"/>
        </a:p>
      </dgm:t>
    </dgm:pt>
    <dgm:pt modelId="{026EB525-7E54-B444-A764-D9E79F1BCB16}">
      <dgm:prSet phldrT="[Text]" custT="1"/>
      <dgm:spPr/>
      <dgm:t>
        <a:bodyPr/>
        <a:lstStyle/>
        <a:p>
          <a:r>
            <a:rPr lang="en-US" sz="1100" dirty="0"/>
            <a:t>Mainly , increase in PCO2</a:t>
          </a:r>
        </a:p>
      </dgm:t>
    </dgm:pt>
    <dgm:pt modelId="{CDE7AD04-D30F-7D43-BD5F-4B4309E99C75}" type="parTrans" cxnId="{75905CB8-1CEA-1442-A1AB-825F50D3F9EC}">
      <dgm:prSet/>
      <dgm:spPr/>
      <dgm:t>
        <a:bodyPr/>
        <a:lstStyle/>
        <a:p>
          <a:endParaRPr lang="en-US"/>
        </a:p>
      </dgm:t>
    </dgm:pt>
    <dgm:pt modelId="{6BD2AFC3-08E7-1545-85A9-412ADD6863D4}" type="sibTrans" cxnId="{75905CB8-1CEA-1442-A1AB-825F50D3F9EC}">
      <dgm:prSet/>
      <dgm:spPr/>
      <dgm:t>
        <a:bodyPr/>
        <a:lstStyle/>
        <a:p>
          <a:endParaRPr lang="en-US"/>
        </a:p>
      </dgm:t>
    </dgm:pt>
    <dgm:pt modelId="{C5E224FE-9194-F645-9DC6-AB9C20404385}">
      <dgm:prSet phldrT="[Text]" custT="1"/>
      <dgm:spPr/>
      <dgm:t>
        <a:bodyPr/>
        <a:lstStyle/>
        <a:p>
          <a:r>
            <a:rPr lang="en-US" sz="1600" dirty="0"/>
            <a:t>Metabolic</a:t>
          </a:r>
          <a:endParaRPr lang="en-US" sz="500" dirty="0"/>
        </a:p>
      </dgm:t>
    </dgm:pt>
    <dgm:pt modelId="{2BE70E3B-64B0-684E-A049-D579A5230CA7}" type="parTrans" cxnId="{8CB526E6-F100-4B4D-9704-E571C89490AF}">
      <dgm:prSet/>
      <dgm:spPr/>
      <dgm:t>
        <a:bodyPr/>
        <a:lstStyle/>
        <a:p>
          <a:endParaRPr lang="en-US"/>
        </a:p>
      </dgm:t>
    </dgm:pt>
    <dgm:pt modelId="{9CC7E056-77BC-FC4C-975D-9A2477C65B7F}" type="sibTrans" cxnId="{8CB526E6-F100-4B4D-9704-E571C89490AF}">
      <dgm:prSet/>
      <dgm:spPr/>
      <dgm:t>
        <a:bodyPr/>
        <a:lstStyle/>
        <a:p>
          <a:endParaRPr lang="en-US"/>
        </a:p>
      </dgm:t>
    </dgm:pt>
    <dgm:pt modelId="{F7E0C938-FC67-514B-A99E-5BEB4AE4D3AF}">
      <dgm:prSet phldrT="[Text]" custT="1"/>
      <dgm:spPr/>
      <dgm:t>
        <a:bodyPr/>
        <a:lstStyle/>
        <a:p>
          <a:r>
            <a:rPr lang="en-US" sz="1100" dirty="0"/>
            <a:t>Mainly, decrease in HCO3</a:t>
          </a:r>
        </a:p>
      </dgm:t>
    </dgm:pt>
    <dgm:pt modelId="{89EE47F7-3ACE-1E40-BF4C-F6E6EFCF17D8}" type="parTrans" cxnId="{0A0C8692-64AA-0E45-B1B2-A7C3F08B1BF4}">
      <dgm:prSet/>
      <dgm:spPr/>
      <dgm:t>
        <a:bodyPr/>
        <a:lstStyle/>
        <a:p>
          <a:endParaRPr lang="en-US"/>
        </a:p>
      </dgm:t>
    </dgm:pt>
    <dgm:pt modelId="{6EE29C04-BFEA-4E4C-85A0-A82C48C1D99B}" type="sibTrans" cxnId="{0A0C8692-64AA-0E45-B1B2-A7C3F08B1BF4}">
      <dgm:prSet/>
      <dgm:spPr/>
      <dgm:t>
        <a:bodyPr/>
        <a:lstStyle/>
        <a:p>
          <a:endParaRPr lang="en-US"/>
        </a:p>
      </dgm:t>
    </dgm:pt>
    <dgm:pt modelId="{33678C07-3C53-1842-9581-8AF5C8B59E43}">
      <dgm:prSet phldrT="[Text]" custT="1"/>
      <dgm:spPr/>
      <dgm:t>
        <a:bodyPr/>
        <a:lstStyle/>
        <a:p>
          <a:r>
            <a:rPr lang="en-US" sz="1400" dirty="0"/>
            <a:t>Metabolic</a:t>
          </a:r>
        </a:p>
      </dgm:t>
    </dgm:pt>
    <dgm:pt modelId="{14D6413F-58EC-5A4E-8F37-31CA0B6D6B77}" type="parTrans" cxnId="{1717ABCF-B39D-474F-9E45-DE2912BB0AB1}">
      <dgm:prSet/>
      <dgm:spPr/>
      <dgm:t>
        <a:bodyPr/>
        <a:lstStyle/>
        <a:p>
          <a:endParaRPr lang="en-US"/>
        </a:p>
      </dgm:t>
    </dgm:pt>
    <dgm:pt modelId="{8DE91C35-2E98-D049-9F8D-FA4EE39375F0}" type="sibTrans" cxnId="{1717ABCF-B39D-474F-9E45-DE2912BB0AB1}">
      <dgm:prSet/>
      <dgm:spPr/>
      <dgm:t>
        <a:bodyPr/>
        <a:lstStyle/>
        <a:p>
          <a:endParaRPr lang="en-US"/>
        </a:p>
      </dgm:t>
    </dgm:pt>
    <dgm:pt modelId="{20C8F6B2-E063-A94E-B20A-D32BFBB29C2F}">
      <dgm:prSet phldrT="[Text]" custT="1"/>
      <dgm:spPr/>
      <dgm:t>
        <a:bodyPr/>
        <a:lstStyle/>
        <a:p>
          <a:r>
            <a:rPr lang="en-US" sz="1200" dirty="0"/>
            <a:t>Mainly, increase in HCO3</a:t>
          </a:r>
        </a:p>
      </dgm:t>
    </dgm:pt>
    <dgm:pt modelId="{F3F27D20-5C2F-A246-B1B0-775618D22985}" type="parTrans" cxnId="{9CE41952-DB23-704C-9844-B1A60E98B90A}">
      <dgm:prSet/>
      <dgm:spPr/>
      <dgm:t>
        <a:bodyPr/>
        <a:lstStyle/>
        <a:p>
          <a:endParaRPr lang="en-US"/>
        </a:p>
      </dgm:t>
    </dgm:pt>
    <dgm:pt modelId="{90536CAC-0823-464F-B84A-2CA6633071C5}" type="sibTrans" cxnId="{9CE41952-DB23-704C-9844-B1A60E98B90A}">
      <dgm:prSet/>
      <dgm:spPr/>
      <dgm:t>
        <a:bodyPr/>
        <a:lstStyle/>
        <a:p>
          <a:endParaRPr lang="en-US"/>
        </a:p>
      </dgm:t>
    </dgm:pt>
    <dgm:pt modelId="{C259C166-757D-8540-B5F3-B98EA0157BC1}">
      <dgm:prSet phldrT="[Text]" custT="1"/>
      <dgm:spPr/>
      <dgm:t>
        <a:bodyPr/>
        <a:lstStyle/>
        <a:p>
          <a:r>
            <a:rPr lang="en-US" sz="1400" dirty="0"/>
            <a:t>Respiratory</a:t>
          </a:r>
        </a:p>
      </dgm:t>
    </dgm:pt>
    <dgm:pt modelId="{1F84C734-EA20-8749-8141-8D325EBED40F}" type="parTrans" cxnId="{8109CFD8-EBFF-934D-88B6-028560F77899}">
      <dgm:prSet/>
      <dgm:spPr/>
      <dgm:t>
        <a:bodyPr/>
        <a:lstStyle/>
        <a:p>
          <a:endParaRPr lang="en-US"/>
        </a:p>
      </dgm:t>
    </dgm:pt>
    <dgm:pt modelId="{102E80D2-8C02-6045-82EF-662FC1E7E796}" type="sibTrans" cxnId="{8109CFD8-EBFF-934D-88B6-028560F77899}">
      <dgm:prSet/>
      <dgm:spPr/>
      <dgm:t>
        <a:bodyPr/>
        <a:lstStyle/>
        <a:p>
          <a:endParaRPr lang="en-US"/>
        </a:p>
      </dgm:t>
    </dgm:pt>
    <dgm:pt modelId="{2D0A993A-7F50-8542-8949-CE52990AEF7F}">
      <dgm:prSet phldrT="[Text]" custT="1"/>
      <dgm:spPr/>
      <dgm:t>
        <a:bodyPr/>
        <a:lstStyle/>
        <a:p>
          <a:r>
            <a:rPr lang="en-US" sz="1100" dirty="0"/>
            <a:t>Mainly, decrease in PCO2</a:t>
          </a:r>
        </a:p>
      </dgm:t>
    </dgm:pt>
    <dgm:pt modelId="{7AEE7060-4B6B-4249-A3ED-B7C86854DB49}" type="parTrans" cxnId="{2ABE0EEF-DC9A-4148-9D38-88289318E40F}">
      <dgm:prSet/>
      <dgm:spPr/>
      <dgm:t>
        <a:bodyPr/>
        <a:lstStyle/>
        <a:p>
          <a:endParaRPr lang="en-US"/>
        </a:p>
      </dgm:t>
    </dgm:pt>
    <dgm:pt modelId="{E81D886B-7991-5C4B-B914-12B702457CBD}" type="sibTrans" cxnId="{2ABE0EEF-DC9A-4148-9D38-88289318E40F}">
      <dgm:prSet/>
      <dgm:spPr/>
      <dgm:t>
        <a:bodyPr/>
        <a:lstStyle/>
        <a:p>
          <a:endParaRPr lang="en-US"/>
        </a:p>
      </dgm:t>
    </dgm:pt>
    <dgm:pt modelId="{E799B16E-CE27-F447-8BD4-9920F5F080B0}">
      <dgm:prSet custT="1"/>
      <dgm:spPr/>
      <dgm:t>
        <a:bodyPr/>
        <a:lstStyle/>
        <a:p>
          <a:r>
            <a:rPr lang="en-US" sz="900" dirty="0"/>
            <a:t>Renal compensatory mechanism, by increasing HCO3</a:t>
          </a:r>
        </a:p>
      </dgm:t>
    </dgm:pt>
    <dgm:pt modelId="{EE0F30D3-D267-DB43-9621-41D3558596B6}" type="parTrans" cxnId="{8FEC8D14-3F69-D64E-B391-1BF2F8B83CBC}">
      <dgm:prSet/>
      <dgm:spPr/>
      <dgm:t>
        <a:bodyPr/>
        <a:lstStyle/>
        <a:p>
          <a:endParaRPr lang="en-US"/>
        </a:p>
      </dgm:t>
    </dgm:pt>
    <dgm:pt modelId="{A89D3B0F-6102-9B4C-8BB9-BECC2F4B85D9}" type="sibTrans" cxnId="{8FEC8D14-3F69-D64E-B391-1BF2F8B83CBC}">
      <dgm:prSet/>
      <dgm:spPr/>
      <dgm:t>
        <a:bodyPr/>
        <a:lstStyle/>
        <a:p>
          <a:endParaRPr lang="en-US"/>
        </a:p>
      </dgm:t>
    </dgm:pt>
    <dgm:pt modelId="{FD3A06ED-BE2A-1649-AB6B-AF0ADD42F3B1}">
      <dgm:prSet custT="1"/>
      <dgm:spPr/>
      <dgm:t>
        <a:bodyPr/>
        <a:lstStyle/>
        <a:p>
          <a:r>
            <a:rPr lang="en-US" sz="900" dirty="0"/>
            <a:t>Renal compensatory mechanism, by decreasing PCO2</a:t>
          </a:r>
        </a:p>
      </dgm:t>
    </dgm:pt>
    <dgm:pt modelId="{0AF8AE86-06B4-9141-9E29-7E1B02977E37}" type="parTrans" cxnId="{EE82D0CA-9786-E343-9323-59B0FA238A8C}">
      <dgm:prSet/>
      <dgm:spPr/>
      <dgm:t>
        <a:bodyPr/>
        <a:lstStyle/>
        <a:p>
          <a:endParaRPr lang="en-US"/>
        </a:p>
      </dgm:t>
    </dgm:pt>
    <dgm:pt modelId="{DFCCBB93-074E-E84A-A59D-71462D3B41A0}" type="sibTrans" cxnId="{EE82D0CA-9786-E343-9323-59B0FA238A8C}">
      <dgm:prSet/>
      <dgm:spPr/>
      <dgm:t>
        <a:bodyPr/>
        <a:lstStyle/>
        <a:p>
          <a:endParaRPr lang="en-US"/>
        </a:p>
      </dgm:t>
    </dgm:pt>
    <dgm:pt modelId="{C2B75A3D-59D9-3449-ACC7-68F4982F1982}">
      <dgm:prSet custT="1"/>
      <dgm:spPr/>
      <dgm:t>
        <a:bodyPr/>
        <a:lstStyle/>
        <a:p>
          <a:r>
            <a:rPr lang="en-US" sz="900" dirty="0"/>
            <a:t>Renal compensatory mechanism, by decreasing HCO3-</a:t>
          </a:r>
        </a:p>
      </dgm:t>
    </dgm:pt>
    <dgm:pt modelId="{3FF92C91-CC49-D843-92C7-CB5A75AFDA89}" type="parTrans" cxnId="{2936290D-86F4-6444-A623-D8F5BE169E14}">
      <dgm:prSet/>
      <dgm:spPr/>
      <dgm:t>
        <a:bodyPr/>
        <a:lstStyle/>
        <a:p>
          <a:endParaRPr lang="en-US"/>
        </a:p>
      </dgm:t>
    </dgm:pt>
    <dgm:pt modelId="{D498BEFC-317F-E842-B077-14194072EF32}" type="sibTrans" cxnId="{2936290D-86F4-6444-A623-D8F5BE169E14}">
      <dgm:prSet/>
      <dgm:spPr/>
      <dgm:t>
        <a:bodyPr/>
        <a:lstStyle/>
        <a:p>
          <a:endParaRPr lang="en-US"/>
        </a:p>
      </dgm:t>
    </dgm:pt>
    <dgm:pt modelId="{26CEA0F7-9B16-5F4A-BE18-F9D2101076C9}">
      <dgm:prSet custT="1"/>
      <dgm:spPr/>
      <dgm:t>
        <a:bodyPr/>
        <a:lstStyle/>
        <a:p>
          <a:r>
            <a:rPr lang="en-US" sz="900" dirty="0"/>
            <a:t>Respiratory compensatory, by increasing PCO2 </a:t>
          </a:r>
        </a:p>
      </dgm:t>
    </dgm:pt>
    <dgm:pt modelId="{159387A7-8D4A-7E4F-97FE-C975FAD8B011}" type="parTrans" cxnId="{955B877E-AB01-2142-8C88-D0D0B636A148}">
      <dgm:prSet/>
      <dgm:spPr/>
      <dgm:t>
        <a:bodyPr/>
        <a:lstStyle/>
        <a:p>
          <a:endParaRPr lang="en-US"/>
        </a:p>
      </dgm:t>
    </dgm:pt>
    <dgm:pt modelId="{39794822-784F-D345-8E07-3531B9673BBF}" type="sibTrans" cxnId="{955B877E-AB01-2142-8C88-D0D0B636A148}">
      <dgm:prSet/>
      <dgm:spPr/>
      <dgm:t>
        <a:bodyPr/>
        <a:lstStyle/>
        <a:p>
          <a:endParaRPr lang="en-US"/>
        </a:p>
      </dgm:t>
    </dgm:pt>
    <dgm:pt modelId="{C2EB8A9F-2D3E-3546-B5B8-9FD9A94FD81C}">
      <dgm:prSet custT="1"/>
      <dgm:spPr/>
      <dgm:t>
        <a:bodyPr/>
        <a:lstStyle/>
        <a:p>
          <a:r>
            <a:rPr lang="en-US" sz="1300" dirty="0"/>
            <a:t>- I</a:t>
          </a:r>
          <a:r>
            <a:rPr lang="en-US" altLang="zh-CN" sz="1300" dirty="0"/>
            <a:t>nhibition of respiratory center</a:t>
          </a:r>
        </a:p>
        <a:p>
          <a:r>
            <a:rPr lang="en-US" altLang="zh-CN" sz="1300" dirty="0"/>
            <a:t>Lung damage</a:t>
          </a:r>
        </a:p>
        <a:p>
          <a:r>
            <a:rPr lang="en-US" altLang="zh-CN" sz="1300" dirty="0"/>
            <a:t>Airway obstruction</a:t>
          </a:r>
          <a:endParaRPr lang="en-US" sz="1300" dirty="0"/>
        </a:p>
      </dgm:t>
    </dgm:pt>
    <dgm:pt modelId="{6AA0256E-59D2-3B4A-8021-624D03E5BEDA}" type="parTrans" cxnId="{9D2BEEBB-93F7-F64E-89AB-93169D9D320B}">
      <dgm:prSet/>
      <dgm:spPr/>
      <dgm:t>
        <a:bodyPr/>
        <a:lstStyle/>
        <a:p>
          <a:endParaRPr lang="en-US"/>
        </a:p>
      </dgm:t>
    </dgm:pt>
    <dgm:pt modelId="{0A1D6591-583D-DB43-8937-8A0786166A7C}" type="sibTrans" cxnId="{9D2BEEBB-93F7-F64E-89AB-93169D9D320B}">
      <dgm:prSet/>
      <dgm:spPr/>
      <dgm:t>
        <a:bodyPr/>
        <a:lstStyle/>
        <a:p>
          <a:endParaRPr lang="en-US"/>
        </a:p>
      </dgm:t>
    </dgm:pt>
    <dgm:pt modelId="{F6507B1C-7F5D-A34A-862F-5810727C99E4}">
      <dgm:prSet custT="1"/>
      <dgm:spPr/>
      <dgm:t>
        <a:bodyPr/>
        <a:lstStyle/>
        <a:p>
          <a:r>
            <a:rPr lang="en-US" sz="1300" dirty="0"/>
            <a:t>- </a:t>
          </a:r>
          <a:r>
            <a:rPr lang="en-US" altLang="zh-CN" sz="1300" dirty="0"/>
            <a:t>Renal tubular acidosis</a:t>
          </a:r>
        </a:p>
        <a:p>
          <a:r>
            <a:rPr lang="en-US" altLang="zh-CN" sz="1300" dirty="0"/>
            <a:t>- Diarrhea - Diabetes</a:t>
          </a:r>
        </a:p>
        <a:p>
          <a:r>
            <a:rPr lang="en-US" altLang="zh-CN" sz="1300" dirty="0"/>
            <a:t>- Ingestion of: </a:t>
          </a:r>
        </a:p>
        <a:p>
          <a:r>
            <a:rPr lang="en-US" altLang="zh-CN" sz="1300" dirty="0"/>
            <a:t>• acids (alcohol or aspirin)</a:t>
          </a:r>
        </a:p>
        <a:p>
          <a:r>
            <a:rPr lang="en-US" sz="1300" dirty="0">
              <a:solidFill>
                <a:schemeClr val="tx1"/>
              </a:solidFill>
            </a:rPr>
            <a:t>• Proteins • Drugs</a:t>
          </a:r>
        </a:p>
        <a:p>
          <a:r>
            <a:rPr lang="en-US" sz="1300" dirty="0">
              <a:solidFill>
                <a:schemeClr val="tx1"/>
              </a:solidFill>
            </a:rPr>
            <a:t>• Vegetables and fruits are alkyl by they cause acidosis </a:t>
          </a:r>
          <a:endParaRPr lang="en-US" altLang="zh-CN" sz="1300" dirty="0">
            <a:solidFill>
              <a:schemeClr val="tx1"/>
            </a:solidFill>
          </a:endParaRPr>
        </a:p>
        <a:p>
          <a:r>
            <a:rPr lang="en-US" altLang="zh-CN" sz="1300" dirty="0"/>
            <a:t>- Ch. renal failure</a:t>
          </a:r>
          <a:endParaRPr lang="en-US" sz="1300" dirty="0"/>
        </a:p>
      </dgm:t>
    </dgm:pt>
    <dgm:pt modelId="{B08E230C-5768-AD4E-8D0C-5CD4639BF9C4}" type="parTrans" cxnId="{67F8B2EC-DF2F-7546-B73B-7F8E23D6F033}">
      <dgm:prSet/>
      <dgm:spPr/>
      <dgm:t>
        <a:bodyPr/>
        <a:lstStyle/>
        <a:p>
          <a:endParaRPr lang="en-US"/>
        </a:p>
      </dgm:t>
    </dgm:pt>
    <dgm:pt modelId="{EF990C0D-050F-1646-AC28-1B66E9A29CBA}" type="sibTrans" cxnId="{67F8B2EC-DF2F-7546-B73B-7F8E23D6F033}">
      <dgm:prSet/>
      <dgm:spPr/>
      <dgm:t>
        <a:bodyPr/>
        <a:lstStyle/>
        <a:p>
          <a:endParaRPr lang="en-US"/>
        </a:p>
      </dgm:t>
    </dgm:pt>
    <dgm:pt modelId="{AD95C775-8DAA-8141-B2C7-9F0C5FEC08C0}">
      <dgm:prSet custT="1"/>
      <dgm:spPr/>
      <dgm:t>
        <a:bodyPr/>
        <a:lstStyle/>
        <a:p>
          <a:r>
            <a:rPr lang="en-US" sz="1300" dirty="0"/>
            <a:t>- </a:t>
          </a:r>
          <a:r>
            <a:rPr lang="en-US" altLang="zh-CN" sz="1300" dirty="0"/>
            <a:t>Psychoneurosis</a:t>
          </a:r>
          <a:endParaRPr lang="en-US" sz="1300" dirty="0"/>
        </a:p>
      </dgm:t>
    </dgm:pt>
    <dgm:pt modelId="{B996E840-D3C5-DD46-ABD1-DB0CFD7ACBB0}" type="parTrans" cxnId="{778E86BF-56ED-2949-8B33-A55356236EF0}">
      <dgm:prSet/>
      <dgm:spPr/>
      <dgm:t>
        <a:bodyPr/>
        <a:lstStyle/>
        <a:p>
          <a:endParaRPr lang="en-US"/>
        </a:p>
      </dgm:t>
    </dgm:pt>
    <dgm:pt modelId="{9E10D932-E7E6-5A41-A12B-CB9A6DBE8D19}" type="sibTrans" cxnId="{778E86BF-56ED-2949-8B33-A55356236EF0}">
      <dgm:prSet/>
      <dgm:spPr/>
      <dgm:t>
        <a:bodyPr/>
        <a:lstStyle/>
        <a:p>
          <a:endParaRPr lang="en-US"/>
        </a:p>
      </dgm:t>
    </dgm:pt>
    <dgm:pt modelId="{25E298B5-E449-9C43-9D52-487043936312}">
      <dgm:prSet custT="1"/>
      <dgm:spPr/>
      <dgm:t>
        <a:bodyPr/>
        <a:lstStyle/>
        <a:p>
          <a:r>
            <a:rPr lang="en-US" sz="1300" dirty="0">
              <a:solidFill>
                <a:srgbClr val="FF0000"/>
              </a:solidFill>
            </a:rPr>
            <a:t>- </a:t>
          </a:r>
          <a:r>
            <a:rPr lang="en-US" altLang="zh-CN" sz="1300" dirty="0">
              <a:solidFill>
                <a:srgbClr val="FF0000"/>
              </a:solidFill>
            </a:rPr>
            <a:t>Diuretics except CAI</a:t>
          </a:r>
        </a:p>
        <a:p>
          <a:r>
            <a:rPr lang="en-US" altLang="zh-CN" sz="1300" dirty="0"/>
            <a:t>- Excess aldosterone</a:t>
          </a:r>
        </a:p>
        <a:p>
          <a:r>
            <a:rPr lang="en-US" sz="1300" dirty="0"/>
            <a:t>• Loss of acid= vomiting </a:t>
          </a:r>
        </a:p>
        <a:p>
          <a:r>
            <a:rPr lang="en-US" sz="1300" dirty="0"/>
            <a:t>• Gain of HCO3 alkaline= </a:t>
          </a:r>
        </a:p>
        <a:p>
          <a:r>
            <a:rPr lang="en-US" sz="1300" dirty="0"/>
            <a:t>• Drugs such as; sodium bicarb and almost all diuretics </a:t>
          </a:r>
          <a:r>
            <a:rPr lang="en-US" sz="1300" dirty="0">
              <a:solidFill>
                <a:srgbClr val="FF0000"/>
              </a:solidFill>
            </a:rPr>
            <a:t>except</a:t>
          </a:r>
          <a:r>
            <a:rPr lang="en-US" sz="1300" dirty="0"/>
            <a:t> Carbonic anhydrase inhibitor, it causes acidosis because there’s no HCO3 absorption in the cycle .</a:t>
          </a:r>
        </a:p>
      </dgm:t>
    </dgm:pt>
    <dgm:pt modelId="{121DF393-85CA-1D4D-A69D-5FF99E87B2AE}" type="parTrans" cxnId="{E8C374EF-EDD8-F348-91A2-F2FB32698192}">
      <dgm:prSet/>
      <dgm:spPr/>
      <dgm:t>
        <a:bodyPr/>
        <a:lstStyle/>
        <a:p>
          <a:endParaRPr lang="en-US"/>
        </a:p>
      </dgm:t>
    </dgm:pt>
    <dgm:pt modelId="{A4EA14B9-7936-F04C-8965-616DB4368E57}" type="sibTrans" cxnId="{E8C374EF-EDD8-F348-91A2-F2FB32698192}">
      <dgm:prSet/>
      <dgm:spPr/>
      <dgm:t>
        <a:bodyPr/>
        <a:lstStyle/>
        <a:p>
          <a:endParaRPr lang="en-US"/>
        </a:p>
      </dgm:t>
    </dgm:pt>
    <dgm:pt modelId="{52835FAF-B7D3-1E48-92B9-9DF510936426}" type="pres">
      <dgm:prSet presAssocID="{55645FEE-2E47-DA48-9A40-D2080F26D8BA}" presName="hierChild1" presStyleCnt="0">
        <dgm:presLayoutVars>
          <dgm:chPref val="1"/>
          <dgm:dir/>
          <dgm:animOne val="branch"/>
          <dgm:animLvl val="lvl"/>
          <dgm:resizeHandles/>
        </dgm:presLayoutVars>
      </dgm:prSet>
      <dgm:spPr/>
    </dgm:pt>
    <dgm:pt modelId="{5E541517-2674-C14A-ABD0-AE63F84128A7}" type="pres">
      <dgm:prSet presAssocID="{87E33366-5CD8-164C-933B-0036E0F67C72}" presName="hierRoot1" presStyleCnt="0"/>
      <dgm:spPr/>
    </dgm:pt>
    <dgm:pt modelId="{50F062E3-4B49-504D-98AE-E71BE1829E65}" type="pres">
      <dgm:prSet presAssocID="{87E33366-5CD8-164C-933B-0036E0F67C72}" presName="composite" presStyleCnt="0"/>
      <dgm:spPr/>
    </dgm:pt>
    <dgm:pt modelId="{871B20E5-84C4-794A-9975-9B1F661DA06A}" type="pres">
      <dgm:prSet presAssocID="{87E33366-5CD8-164C-933B-0036E0F67C72}" presName="background" presStyleLbl="node0" presStyleIdx="0" presStyleCnt="1"/>
      <dgm:spPr/>
    </dgm:pt>
    <dgm:pt modelId="{B54DFE85-1930-4840-8B43-CF80D578688A}" type="pres">
      <dgm:prSet presAssocID="{87E33366-5CD8-164C-933B-0036E0F67C72}" presName="text" presStyleLbl="fgAcc0" presStyleIdx="0" presStyleCnt="1" custScaleX="174064" custScaleY="66686">
        <dgm:presLayoutVars>
          <dgm:chPref val="3"/>
        </dgm:presLayoutVars>
      </dgm:prSet>
      <dgm:spPr/>
    </dgm:pt>
    <dgm:pt modelId="{651FCCEF-EE52-7A45-A196-E4B6AB54696B}" type="pres">
      <dgm:prSet presAssocID="{87E33366-5CD8-164C-933B-0036E0F67C72}" presName="hierChild2" presStyleCnt="0"/>
      <dgm:spPr/>
    </dgm:pt>
    <dgm:pt modelId="{F66739FC-BB46-0341-9850-6775547ECEDB}" type="pres">
      <dgm:prSet presAssocID="{A7E1845B-9523-8A4E-BAE5-CA22AE7610ED}" presName="Name10" presStyleLbl="parChTrans1D2" presStyleIdx="0" presStyleCnt="2"/>
      <dgm:spPr/>
    </dgm:pt>
    <dgm:pt modelId="{4B81C306-EEC0-7347-93C6-D3DE440C500E}" type="pres">
      <dgm:prSet presAssocID="{371CF527-5B45-844E-A615-01943CF02A63}" presName="hierRoot2" presStyleCnt="0"/>
      <dgm:spPr/>
    </dgm:pt>
    <dgm:pt modelId="{C2F91F8A-D74C-0E45-A037-DB61B7E67A83}" type="pres">
      <dgm:prSet presAssocID="{371CF527-5B45-844E-A615-01943CF02A63}" presName="composite2" presStyleCnt="0"/>
      <dgm:spPr/>
    </dgm:pt>
    <dgm:pt modelId="{07A2B8BC-29ED-9D46-B2E3-CB8E98DCEB0F}" type="pres">
      <dgm:prSet presAssocID="{371CF527-5B45-844E-A615-01943CF02A63}" presName="background2" presStyleLbl="node2" presStyleIdx="0" presStyleCnt="2"/>
      <dgm:spPr/>
    </dgm:pt>
    <dgm:pt modelId="{702324BA-31DF-9D4A-A3C7-A4F60CB639BC}" type="pres">
      <dgm:prSet presAssocID="{371CF527-5B45-844E-A615-01943CF02A63}" presName="text2" presStyleLbl="fgAcc2" presStyleIdx="0" presStyleCnt="2" custScaleX="157301" custScaleY="42869">
        <dgm:presLayoutVars>
          <dgm:chPref val="3"/>
        </dgm:presLayoutVars>
      </dgm:prSet>
      <dgm:spPr/>
    </dgm:pt>
    <dgm:pt modelId="{AEC2CF01-D068-0B4C-B28C-37FC683344A2}" type="pres">
      <dgm:prSet presAssocID="{371CF527-5B45-844E-A615-01943CF02A63}" presName="hierChild3" presStyleCnt="0"/>
      <dgm:spPr/>
    </dgm:pt>
    <dgm:pt modelId="{95DBCF86-F77D-8F4D-B8B9-20AB4A76A437}" type="pres">
      <dgm:prSet presAssocID="{2BE70E3B-64B0-684E-A049-D579A5230CA7}" presName="Name17" presStyleLbl="parChTrans1D3" presStyleIdx="0" presStyleCnt="4"/>
      <dgm:spPr/>
    </dgm:pt>
    <dgm:pt modelId="{0DA80B1A-E7BA-1F4E-80E6-AE506E0D81EC}" type="pres">
      <dgm:prSet presAssocID="{C5E224FE-9194-F645-9DC6-AB9C20404385}" presName="hierRoot3" presStyleCnt="0"/>
      <dgm:spPr/>
    </dgm:pt>
    <dgm:pt modelId="{890DCC05-775F-8F49-863D-89790A52894C}" type="pres">
      <dgm:prSet presAssocID="{C5E224FE-9194-F645-9DC6-AB9C20404385}" presName="composite3" presStyleCnt="0"/>
      <dgm:spPr/>
    </dgm:pt>
    <dgm:pt modelId="{A9B344AA-45F8-184E-9226-7103210D7C20}" type="pres">
      <dgm:prSet presAssocID="{C5E224FE-9194-F645-9DC6-AB9C20404385}" presName="background3" presStyleLbl="node3" presStyleIdx="0" presStyleCnt="4"/>
      <dgm:spPr/>
    </dgm:pt>
    <dgm:pt modelId="{AD04A8B4-8BB1-874F-9E37-4A4FE2E301E3}" type="pres">
      <dgm:prSet presAssocID="{C5E224FE-9194-F645-9DC6-AB9C20404385}" presName="text3" presStyleLbl="fgAcc3" presStyleIdx="0" presStyleCnt="4" custScaleY="52271">
        <dgm:presLayoutVars>
          <dgm:chPref val="3"/>
        </dgm:presLayoutVars>
      </dgm:prSet>
      <dgm:spPr/>
    </dgm:pt>
    <dgm:pt modelId="{5AB121C4-7C3E-804C-B4DD-E785DDEE30A4}" type="pres">
      <dgm:prSet presAssocID="{C5E224FE-9194-F645-9DC6-AB9C20404385}" presName="hierChild4" presStyleCnt="0"/>
      <dgm:spPr/>
    </dgm:pt>
    <dgm:pt modelId="{6435FDA7-874E-1B4C-AA1E-4F3693AE5F5E}" type="pres">
      <dgm:prSet presAssocID="{89EE47F7-3ACE-1E40-BF4C-F6E6EFCF17D8}" presName="Name23" presStyleLbl="parChTrans1D4" presStyleIdx="0" presStyleCnt="12"/>
      <dgm:spPr/>
    </dgm:pt>
    <dgm:pt modelId="{5E241BEE-CB00-5646-9A88-747029D42888}" type="pres">
      <dgm:prSet presAssocID="{F7E0C938-FC67-514B-A99E-5BEB4AE4D3AF}" presName="hierRoot4" presStyleCnt="0"/>
      <dgm:spPr/>
    </dgm:pt>
    <dgm:pt modelId="{AB3C1485-D30A-D54A-ACC8-8D34FC13D8B9}" type="pres">
      <dgm:prSet presAssocID="{F7E0C938-FC67-514B-A99E-5BEB4AE4D3AF}" presName="composite4" presStyleCnt="0"/>
      <dgm:spPr/>
    </dgm:pt>
    <dgm:pt modelId="{A2998811-D0B9-8946-B4DA-A35FA05C1295}" type="pres">
      <dgm:prSet presAssocID="{F7E0C938-FC67-514B-A99E-5BEB4AE4D3AF}" presName="background4" presStyleLbl="node4" presStyleIdx="0" presStyleCnt="12"/>
      <dgm:spPr/>
    </dgm:pt>
    <dgm:pt modelId="{6838749D-3638-CA4A-8632-CAE150FF644F}" type="pres">
      <dgm:prSet presAssocID="{F7E0C938-FC67-514B-A99E-5BEB4AE4D3AF}" presName="text4" presStyleLbl="fgAcc4" presStyleIdx="0" presStyleCnt="12" custScaleY="64451">
        <dgm:presLayoutVars>
          <dgm:chPref val="3"/>
        </dgm:presLayoutVars>
      </dgm:prSet>
      <dgm:spPr/>
    </dgm:pt>
    <dgm:pt modelId="{E378252F-9FB8-7847-9139-1E220EAEB444}" type="pres">
      <dgm:prSet presAssocID="{F7E0C938-FC67-514B-A99E-5BEB4AE4D3AF}" presName="hierChild5" presStyleCnt="0"/>
      <dgm:spPr/>
    </dgm:pt>
    <dgm:pt modelId="{0E746CF0-601C-F948-9137-221D31E38790}" type="pres">
      <dgm:prSet presAssocID="{B08E230C-5768-AD4E-8D0C-5CD4639BF9C4}" presName="Name23" presStyleLbl="parChTrans1D4" presStyleIdx="1" presStyleCnt="12"/>
      <dgm:spPr/>
    </dgm:pt>
    <dgm:pt modelId="{3B3EC674-8364-BB4E-9B9E-E9B4CBF436A7}" type="pres">
      <dgm:prSet presAssocID="{F6507B1C-7F5D-A34A-862F-5810727C99E4}" presName="hierRoot4" presStyleCnt="0"/>
      <dgm:spPr/>
    </dgm:pt>
    <dgm:pt modelId="{DA042A7C-E44F-1540-B596-1D39781BCF62}" type="pres">
      <dgm:prSet presAssocID="{F6507B1C-7F5D-A34A-862F-5810727C99E4}" presName="composite4" presStyleCnt="0"/>
      <dgm:spPr/>
    </dgm:pt>
    <dgm:pt modelId="{3B3DF719-272B-8545-B945-3DB6CDF5B31B}" type="pres">
      <dgm:prSet presAssocID="{F6507B1C-7F5D-A34A-862F-5810727C99E4}" presName="background4" presStyleLbl="node4" presStyleIdx="1" presStyleCnt="12"/>
      <dgm:spPr/>
    </dgm:pt>
    <dgm:pt modelId="{414E0753-F3FE-CE4B-84A4-DDFE86A2F686}" type="pres">
      <dgm:prSet presAssocID="{F6507B1C-7F5D-A34A-862F-5810727C99E4}" presName="text4" presStyleLbl="fgAcc4" presStyleIdx="1" presStyleCnt="12" custScaleX="193304" custScaleY="297216">
        <dgm:presLayoutVars>
          <dgm:chPref val="3"/>
        </dgm:presLayoutVars>
      </dgm:prSet>
      <dgm:spPr/>
    </dgm:pt>
    <dgm:pt modelId="{DBA1BE71-68EC-3649-94FC-387EC9BCE974}" type="pres">
      <dgm:prSet presAssocID="{F6507B1C-7F5D-A34A-862F-5810727C99E4}" presName="hierChild5" presStyleCnt="0"/>
      <dgm:spPr/>
    </dgm:pt>
    <dgm:pt modelId="{9C3D9849-548A-8D48-8149-3059382D141C}" type="pres">
      <dgm:prSet presAssocID="{0AF8AE86-06B4-9141-9E29-7E1B02977E37}" presName="Name23" presStyleLbl="parChTrans1D4" presStyleIdx="2" presStyleCnt="12"/>
      <dgm:spPr/>
    </dgm:pt>
    <dgm:pt modelId="{C7FD213A-FAD5-7B43-B6B9-1CCA8C672340}" type="pres">
      <dgm:prSet presAssocID="{FD3A06ED-BE2A-1649-AB6B-AF0ADD42F3B1}" presName="hierRoot4" presStyleCnt="0"/>
      <dgm:spPr/>
    </dgm:pt>
    <dgm:pt modelId="{A5CAFF39-3D98-4744-A2DB-65E7F2CE4238}" type="pres">
      <dgm:prSet presAssocID="{FD3A06ED-BE2A-1649-AB6B-AF0ADD42F3B1}" presName="composite4" presStyleCnt="0"/>
      <dgm:spPr/>
    </dgm:pt>
    <dgm:pt modelId="{CBE51F74-564C-E44F-ACB7-B60A77CE1438}" type="pres">
      <dgm:prSet presAssocID="{FD3A06ED-BE2A-1649-AB6B-AF0ADD42F3B1}" presName="background4" presStyleLbl="node4" presStyleIdx="2" presStyleCnt="12"/>
      <dgm:spPr/>
    </dgm:pt>
    <dgm:pt modelId="{643475C7-7596-DC49-8847-F7F77814B2ED}" type="pres">
      <dgm:prSet presAssocID="{FD3A06ED-BE2A-1649-AB6B-AF0ADD42F3B1}" presName="text4" presStyleLbl="fgAcc4" presStyleIdx="2" presStyleCnt="12" custScaleX="117775" custScaleY="64683">
        <dgm:presLayoutVars>
          <dgm:chPref val="3"/>
        </dgm:presLayoutVars>
      </dgm:prSet>
      <dgm:spPr/>
    </dgm:pt>
    <dgm:pt modelId="{7B0AC131-F5A0-A84B-B94B-103E912B882C}" type="pres">
      <dgm:prSet presAssocID="{FD3A06ED-BE2A-1649-AB6B-AF0ADD42F3B1}" presName="hierChild5" presStyleCnt="0"/>
      <dgm:spPr/>
    </dgm:pt>
    <dgm:pt modelId="{E0E9F9F8-B935-104A-B625-E95CD59B807E}" type="pres">
      <dgm:prSet presAssocID="{3B3151A5-4C68-9141-BBB3-B5BE14EB6969}" presName="Name17" presStyleLbl="parChTrans1D3" presStyleIdx="1" presStyleCnt="4"/>
      <dgm:spPr/>
    </dgm:pt>
    <dgm:pt modelId="{56B686E4-57DD-A849-BBA3-FF883A69A892}" type="pres">
      <dgm:prSet presAssocID="{D996C50B-71DA-9C47-AB72-BE3F414DA0FA}" presName="hierRoot3" presStyleCnt="0"/>
      <dgm:spPr/>
    </dgm:pt>
    <dgm:pt modelId="{B65ED97E-7D16-E749-897C-BEA6D3133E17}" type="pres">
      <dgm:prSet presAssocID="{D996C50B-71DA-9C47-AB72-BE3F414DA0FA}" presName="composite3" presStyleCnt="0"/>
      <dgm:spPr/>
    </dgm:pt>
    <dgm:pt modelId="{8EADA5CA-3ECB-434C-B588-A64786E26E98}" type="pres">
      <dgm:prSet presAssocID="{D996C50B-71DA-9C47-AB72-BE3F414DA0FA}" presName="background3" presStyleLbl="node3" presStyleIdx="1" presStyleCnt="4"/>
      <dgm:spPr/>
    </dgm:pt>
    <dgm:pt modelId="{E51D9610-978C-6943-8C20-EEC6DBF65128}" type="pres">
      <dgm:prSet presAssocID="{D996C50B-71DA-9C47-AB72-BE3F414DA0FA}" presName="text3" presStyleLbl="fgAcc3" presStyleIdx="1" presStyleCnt="4" custScaleY="52271">
        <dgm:presLayoutVars>
          <dgm:chPref val="3"/>
        </dgm:presLayoutVars>
      </dgm:prSet>
      <dgm:spPr/>
    </dgm:pt>
    <dgm:pt modelId="{D04E1FB7-C674-0043-889F-74886DAEC353}" type="pres">
      <dgm:prSet presAssocID="{D996C50B-71DA-9C47-AB72-BE3F414DA0FA}" presName="hierChild4" presStyleCnt="0"/>
      <dgm:spPr/>
    </dgm:pt>
    <dgm:pt modelId="{2AA47566-F98B-394C-BA24-60EDF1B17F42}" type="pres">
      <dgm:prSet presAssocID="{CDE7AD04-D30F-7D43-BD5F-4B4309E99C75}" presName="Name23" presStyleLbl="parChTrans1D4" presStyleIdx="3" presStyleCnt="12"/>
      <dgm:spPr/>
    </dgm:pt>
    <dgm:pt modelId="{2E3ED430-7A4A-3C4B-BE07-835DF6D3DC41}" type="pres">
      <dgm:prSet presAssocID="{026EB525-7E54-B444-A764-D9E79F1BCB16}" presName="hierRoot4" presStyleCnt="0"/>
      <dgm:spPr/>
    </dgm:pt>
    <dgm:pt modelId="{6CD57DBA-BCC4-4247-80AD-B39C6B40BF36}" type="pres">
      <dgm:prSet presAssocID="{026EB525-7E54-B444-A764-D9E79F1BCB16}" presName="composite4" presStyleCnt="0"/>
      <dgm:spPr/>
    </dgm:pt>
    <dgm:pt modelId="{221E91CD-DBDC-BD45-BA8E-193DC95F12FB}" type="pres">
      <dgm:prSet presAssocID="{026EB525-7E54-B444-A764-D9E79F1BCB16}" presName="background4" presStyleLbl="node4" presStyleIdx="3" presStyleCnt="12"/>
      <dgm:spPr/>
    </dgm:pt>
    <dgm:pt modelId="{165917A9-8B1D-6C4A-B3B3-93D90DCAFA4A}" type="pres">
      <dgm:prSet presAssocID="{026EB525-7E54-B444-A764-D9E79F1BCB16}" presName="text4" presStyleLbl="fgAcc4" presStyleIdx="3" presStyleCnt="12" custScaleY="64683">
        <dgm:presLayoutVars>
          <dgm:chPref val="3"/>
        </dgm:presLayoutVars>
      </dgm:prSet>
      <dgm:spPr/>
    </dgm:pt>
    <dgm:pt modelId="{A9F4AE36-2750-CA42-9B5E-325E841519B1}" type="pres">
      <dgm:prSet presAssocID="{026EB525-7E54-B444-A764-D9E79F1BCB16}" presName="hierChild5" presStyleCnt="0"/>
      <dgm:spPr/>
    </dgm:pt>
    <dgm:pt modelId="{C9C6D4D6-E623-9048-ACB7-B7289F9F5C57}" type="pres">
      <dgm:prSet presAssocID="{6AA0256E-59D2-3B4A-8021-624D03E5BEDA}" presName="Name23" presStyleLbl="parChTrans1D4" presStyleIdx="4" presStyleCnt="12"/>
      <dgm:spPr/>
    </dgm:pt>
    <dgm:pt modelId="{12AD8958-BBD2-F947-9A45-A3CF64734F28}" type="pres">
      <dgm:prSet presAssocID="{C2EB8A9F-2D3E-3546-B5B8-9FD9A94FD81C}" presName="hierRoot4" presStyleCnt="0"/>
      <dgm:spPr/>
    </dgm:pt>
    <dgm:pt modelId="{11B5C81B-817B-9345-BDD3-A64365B74B17}" type="pres">
      <dgm:prSet presAssocID="{C2EB8A9F-2D3E-3546-B5B8-9FD9A94FD81C}" presName="composite4" presStyleCnt="0"/>
      <dgm:spPr/>
    </dgm:pt>
    <dgm:pt modelId="{3420CF13-5C7E-3949-A784-F63805FE1CFB}" type="pres">
      <dgm:prSet presAssocID="{C2EB8A9F-2D3E-3546-B5B8-9FD9A94FD81C}" presName="background4" presStyleLbl="node4" presStyleIdx="4" presStyleCnt="12"/>
      <dgm:spPr/>
    </dgm:pt>
    <dgm:pt modelId="{D6B82FB0-40E4-B24B-B021-28A597343C12}" type="pres">
      <dgm:prSet presAssocID="{C2EB8A9F-2D3E-3546-B5B8-9FD9A94FD81C}" presName="text4" presStyleLbl="fgAcc4" presStyleIdx="4" presStyleCnt="12" custScaleX="149265" custScaleY="165269">
        <dgm:presLayoutVars>
          <dgm:chPref val="3"/>
        </dgm:presLayoutVars>
      </dgm:prSet>
      <dgm:spPr/>
    </dgm:pt>
    <dgm:pt modelId="{5E80FEEB-E4B2-CC4A-A708-1ECAF46B4433}" type="pres">
      <dgm:prSet presAssocID="{C2EB8A9F-2D3E-3546-B5B8-9FD9A94FD81C}" presName="hierChild5" presStyleCnt="0"/>
      <dgm:spPr/>
    </dgm:pt>
    <dgm:pt modelId="{D669EEC4-8F4F-8146-BABD-4CBC62502079}" type="pres">
      <dgm:prSet presAssocID="{EE0F30D3-D267-DB43-9621-41D3558596B6}" presName="Name23" presStyleLbl="parChTrans1D4" presStyleIdx="5" presStyleCnt="12"/>
      <dgm:spPr/>
    </dgm:pt>
    <dgm:pt modelId="{B58B03E7-974C-AB43-A46B-78E1A2D84313}" type="pres">
      <dgm:prSet presAssocID="{E799B16E-CE27-F447-8BD4-9920F5F080B0}" presName="hierRoot4" presStyleCnt="0"/>
      <dgm:spPr/>
    </dgm:pt>
    <dgm:pt modelId="{D52FC23D-9BDE-D944-A2BD-430C0A04FC25}" type="pres">
      <dgm:prSet presAssocID="{E799B16E-CE27-F447-8BD4-9920F5F080B0}" presName="composite4" presStyleCnt="0"/>
      <dgm:spPr/>
    </dgm:pt>
    <dgm:pt modelId="{D48CEF0B-E610-4949-B84B-92C820296968}" type="pres">
      <dgm:prSet presAssocID="{E799B16E-CE27-F447-8BD4-9920F5F080B0}" presName="background4" presStyleLbl="node4" presStyleIdx="5" presStyleCnt="12"/>
      <dgm:spPr/>
    </dgm:pt>
    <dgm:pt modelId="{47159682-00F7-654B-A737-0242B25B25F3}" type="pres">
      <dgm:prSet presAssocID="{E799B16E-CE27-F447-8BD4-9920F5F080B0}" presName="text4" presStyleLbl="fgAcc4" presStyleIdx="5" presStyleCnt="12" custScaleX="122850" custScaleY="64683">
        <dgm:presLayoutVars>
          <dgm:chPref val="3"/>
        </dgm:presLayoutVars>
      </dgm:prSet>
      <dgm:spPr/>
    </dgm:pt>
    <dgm:pt modelId="{646F89D3-A26C-C142-B3D5-80F7077D2175}" type="pres">
      <dgm:prSet presAssocID="{E799B16E-CE27-F447-8BD4-9920F5F080B0}" presName="hierChild5" presStyleCnt="0"/>
      <dgm:spPr/>
    </dgm:pt>
    <dgm:pt modelId="{4306AE9B-6CCC-F04F-AE33-3D39631FDE92}" type="pres">
      <dgm:prSet presAssocID="{F42932B9-0F19-914F-96CF-35448A6B4BD2}" presName="Name10" presStyleLbl="parChTrans1D2" presStyleIdx="1" presStyleCnt="2"/>
      <dgm:spPr/>
    </dgm:pt>
    <dgm:pt modelId="{1B7F8AB3-C5F6-0647-8E0D-235434C5EC82}" type="pres">
      <dgm:prSet presAssocID="{F4F97169-772C-CF47-905C-D33A13993050}" presName="hierRoot2" presStyleCnt="0"/>
      <dgm:spPr/>
    </dgm:pt>
    <dgm:pt modelId="{CC4A1E6A-D0A8-DC42-9EB2-0D8711D6FED1}" type="pres">
      <dgm:prSet presAssocID="{F4F97169-772C-CF47-905C-D33A13993050}" presName="composite2" presStyleCnt="0"/>
      <dgm:spPr/>
    </dgm:pt>
    <dgm:pt modelId="{3DE4F7FC-F64B-7841-9A4C-75991D936864}" type="pres">
      <dgm:prSet presAssocID="{F4F97169-772C-CF47-905C-D33A13993050}" presName="background2" presStyleLbl="node2" presStyleIdx="1" presStyleCnt="2"/>
      <dgm:spPr/>
    </dgm:pt>
    <dgm:pt modelId="{7F5AE31E-A4A2-7C49-AB2E-30A6771EED2B}" type="pres">
      <dgm:prSet presAssocID="{F4F97169-772C-CF47-905C-D33A13993050}" presName="text2" presStyleLbl="fgAcc2" presStyleIdx="1" presStyleCnt="2" custScaleX="154709" custScaleY="47666">
        <dgm:presLayoutVars>
          <dgm:chPref val="3"/>
        </dgm:presLayoutVars>
      </dgm:prSet>
      <dgm:spPr/>
    </dgm:pt>
    <dgm:pt modelId="{502442A4-DB8B-454F-9E94-7EC47071B3BB}" type="pres">
      <dgm:prSet presAssocID="{F4F97169-772C-CF47-905C-D33A13993050}" presName="hierChild3" presStyleCnt="0"/>
      <dgm:spPr/>
    </dgm:pt>
    <dgm:pt modelId="{2DE02077-2D10-F943-9F43-C4F56850BE08}" type="pres">
      <dgm:prSet presAssocID="{1F84C734-EA20-8749-8141-8D325EBED40F}" presName="Name17" presStyleLbl="parChTrans1D3" presStyleIdx="2" presStyleCnt="4"/>
      <dgm:spPr/>
    </dgm:pt>
    <dgm:pt modelId="{F3C9568A-5456-244C-9B7B-E93C5C219DE7}" type="pres">
      <dgm:prSet presAssocID="{C259C166-757D-8540-B5F3-B98EA0157BC1}" presName="hierRoot3" presStyleCnt="0"/>
      <dgm:spPr/>
    </dgm:pt>
    <dgm:pt modelId="{3B6D0DEF-8017-4348-8731-2F7E93AD65DD}" type="pres">
      <dgm:prSet presAssocID="{C259C166-757D-8540-B5F3-B98EA0157BC1}" presName="composite3" presStyleCnt="0"/>
      <dgm:spPr/>
    </dgm:pt>
    <dgm:pt modelId="{76048A9A-DC3C-4B4C-B5AE-68685071E519}" type="pres">
      <dgm:prSet presAssocID="{C259C166-757D-8540-B5F3-B98EA0157BC1}" presName="background3" presStyleLbl="node3" presStyleIdx="2" presStyleCnt="4"/>
      <dgm:spPr/>
    </dgm:pt>
    <dgm:pt modelId="{C04DBDC9-C7A8-5E4E-87CC-E7692552A88A}" type="pres">
      <dgm:prSet presAssocID="{C259C166-757D-8540-B5F3-B98EA0157BC1}" presName="text3" presStyleLbl="fgAcc3" presStyleIdx="2" presStyleCnt="4" custScaleY="57071">
        <dgm:presLayoutVars>
          <dgm:chPref val="3"/>
        </dgm:presLayoutVars>
      </dgm:prSet>
      <dgm:spPr/>
    </dgm:pt>
    <dgm:pt modelId="{2168E01F-C88C-D142-8D57-F8465049A6A5}" type="pres">
      <dgm:prSet presAssocID="{C259C166-757D-8540-B5F3-B98EA0157BC1}" presName="hierChild4" presStyleCnt="0"/>
      <dgm:spPr/>
    </dgm:pt>
    <dgm:pt modelId="{72DF3BD8-CC5A-FF4A-86F7-27BDB6E474AC}" type="pres">
      <dgm:prSet presAssocID="{7AEE7060-4B6B-4249-A3ED-B7C86854DB49}" presName="Name23" presStyleLbl="parChTrans1D4" presStyleIdx="6" presStyleCnt="12"/>
      <dgm:spPr/>
    </dgm:pt>
    <dgm:pt modelId="{A7E55F86-5386-4D4B-8505-92EA75B6A570}" type="pres">
      <dgm:prSet presAssocID="{2D0A993A-7F50-8542-8949-CE52990AEF7F}" presName="hierRoot4" presStyleCnt="0"/>
      <dgm:spPr/>
    </dgm:pt>
    <dgm:pt modelId="{CA976F7D-4FEF-1F4B-99BF-BC1592F98599}" type="pres">
      <dgm:prSet presAssocID="{2D0A993A-7F50-8542-8949-CE52990AEF7F}" presName="composite4" presStyleCnt="0"/>
      <dgm:spPr/>
    </dgm:pt>
    <dgm:pt modelId="{37820FC4-C578-B04B-A393-4E3A7B2F6DA3}" type="pres">
      <dgm:prSet presAssocID="{2D0A993A-7F50-8542-8949-CE52990AEF7F}" presName="background4" presStyleLbl="node4" presStyleIdx="6" presStyleCnt="12"/>
      <dgm:spPr/>
    </dgm:pt>
    <dgm:pt modelId="{0964E1DF-8729-B743-9008-83BD18F900C7}" type="pres">
      <dgm:prSet presAssocID="{2D0A993A-7F50-8542-8949-CE52990AEF7F}" presName="text4" presStyleLbl="fgAcc4" presStyleIdx="6" presStyleCnt="12" custScaleY="56508" custLinFactNeighborX="-853" custLinFactNeighborY="-817">
        <dgm:presLayoutVars>
          <dgm:chPref val="3"/>
        </dgm:presLayoutVars>
      </dgm:prSet>
      <dgm:spPr/>
    </dgm:pt>
    <dgm:pt modelId="{AC2E68FE-C572-1248-B59B-AE905DC6E110}" type="pres">
      <dgm:prSet presAssocID="{2D0A993A-7F50-8542-8949-CE52990AEF7F}" presName="hierChild5" presStyleCnt="0"/>
      <dgm:spPr/>
    </dgm:pt>
    <dgm:pt modelId="{294C4971-6262-364C-B2DE-92C81FDDFB03}" type="pres">
      <dgm:prSet presAssocID="{B996E840-D3C5-DD46-ABD1-DB0CFD7ACBB0}" presName="Name23" presStyleLbl="parChTrans1D4" presStyleIdx="7" presStyleCnt="12"/>
      <dgm:spPr/>
    </dgm:pt>
    <dgm:pt modelId="{0F46324C-F178-1F4F-AFF0-425531A1E5BE}" type="pres">
      <dgm:prSet presAssocID="{AD95C775-8DAA-8141-B2C7-9F0C5FEC08C0}" presName="hierRoot4" presStyleCnt="0"/>
      <dgm:spPr/>
    </dgm:pt>
    <dgm:pt modelId="{39DFEB5D-7102-3D40-A66F-230A31F8E325}" type="pres">
      <dgm:prSet presAssocID="{AD95C775-8DAA-8141-B2C7-9F0C5FEC08C0}" presName="composite4" presStyleCnt="0"/>
      <dgm:spPr/>
    </dgm:pt>
    <dgm:pt modelId="{D7C3AA71-4CEB-0A40-84DC-D0D8A8790940}" type="pres">
      <dgm:prSet presAssocID="{AD95C775-8DAA-8141-B2C7-9F0C5FEC08C0}" presName="background4" presStyleLbl="node4" presStyleIdx="7" presStyleCnt="12"/>
      <dgm:spPr/>
    </dgm:pt>
    <dgm:pt modelId="{D8026D16-7F91-BD43-BAC4-CAB548340DA4}" type="pres">
      <dgm:prSet presAssocID="{AD95C775-8DAA-8141-B2C7-9F0C5FEC08C0}" presName="text4" presStyleLbl="fgAcc4" presStyleIdx="7" presStyleCnt="12" custScaleX="133329" custLinFactNeighborX="3388" custLinFactNeighborY="213">
        <dgm:presLayoutVars>
          <dgm:chPref val="3"/>
        </dgm:presLayoutVars>
      </dgm:prSet>
      <dgm:spPr/>
    </dgm:pt>
    <dgm:pt modelId="{2C49B679-A0CF-3A42-82B9-9065251025B1}" type="pres">
      <dgm:prSet presAssocID="{AD95C775-8DAA-8141-B2C7-9F0C5FEC08C0}" presName="hierChild5" presStyleCnt="0"/>
      <dgm:spPr/>
    </dgm:pt>
    <dgm:pt modelId="{069F0DA2-A27D-FB4A-A635-4C6F439710A0}" type="pres">
      <dgm:prSet presAssocID="{3FF92C91-CC49-D843-92C7-CB5A75AFDA89}" presName="Name23" presStyleLbl="parChTrans1D4" presStyleIdx="8" presStyleCnt="12"/>
      <dgm:spPr/>
    </dgm:pt>
    <dgm:pt modelId="{8A5CF252-C0AB-CA49-B389-EB5F21F2953D}" type="pres">
      <dgm:prSet presAssocID="{C2B75A3D-59D9-3449-ACC7-68F4982F1982}" presName="hierRoot4" presStyleCnt="0"/>
      <dgm:spPr/>
    </dgm:pt>
    <dgm:pt modelId="{38DC07F5-9775-844C-A21C-077E674CAE33}" type="pres">
      <dgm:prSet presAssocID="{C2B75A3D-59D9-3449-ACC7-68F4982F1982}" presName="composite4" presStyleCnt="0"/>
      <dgm:spPr/>
    </dgm:pt>
    <dgm:pt modelId="{3087A46C-C1C2-F844-83B5-FAE095F5D63F}" type="pres">
      <dgm:prSet presAssocID="{C2B75A3D-59D9-3449-ACC7-68F4982F1982}" presName="background4" presStyleLbl="node4" presStyleIdx="8" presStyleCnt="12"/>
      <dgm:spPr/>
    </dgm:pt>
    <dgm:pt modelId="{5F63D044-9876-384D-B83C-3E8B003BB41C}" type="pres">
      <dgm:prSet presAssocID="{C2B75A3D-59D9-3449-ACC7-68F4982F1982}" presName="text4" presStyleLbl="fgAcc4" presStyleIdx="8" presStyleCnt="12" custScaleX="121108" custScaleY="54873">
        <dgm:presLayoutVars>
          <dgm:chPref val="3"/>
        </dgm:presLayoutVars>
      </dgm:prSet>
      <dgm:spPr/>
    </dgm:pt>
    <dgm:pt modelId="{BF30E87C-FAFB-EB41-B50A-257B45B9E954}" type="pres">
      <dgm:prSet presAssocID="{C2B75A3D-59D9-3449-ACC7-68F4982F1982}" presName="hierChild5" presStyleCnt="0"/>
      <dgm:spPr/>
    </dgm:pt>
    <dgm:pt modelId="{3E0F81FE-BEDD-2C4B-8229-A5EAB6EADB71}" type="pres">
      <dgm:prSet presAssocID="{14D6413F-58EC-5A4E-8F37-31CA0B6D6B77}" presName="Name17" presStyleLbl="parChTrans1D3" presStyleIdx="3" presStyleCnt="4"/>
      <dgm:spPr/>
    </dgm:pt>
    <dgm:pt modelId="{B9C428C6-E3FF-E04E-A38A-DCDC59B4C1C0}" type="pres">
      <dgm:prSet presAssocID="{33678C07-3C53-1842-9581-8AF5C8B59E43}" presName="hierRoot3" presStyleCnt="0"/>
      <dgm:spPr/>
    </dgm:pt>
    <dgm:pt modelId="{9D16CEB7-EA48-3F48-BAAE-91DAD4928452}" type="pres">
      <dgm:prSet presAssocID="{33678C07-3C53-1842-9581-8AF5C8B59E43}" presName="composite3" presStyleCnt="0"/>
      <dgm:spPr/>
    </dgm:pt>
    <dgm:pt modelId="{6CDEFF7D-ED26-2F41-871C-A5A2B24365A9}" type="pres">
      <dgm:prSet presAssocID="{33678C07-3C53-1842-9581-8AF5C8B59E43}" presName="background3" presStyleLbl="node3" presStyleIdx="3" presStyleCnt="4"/>
      <dgm:spPr/>
    </dgm:pt>
    <dgm:pt modelId="{5107C331-0493-3B45-8FDC-B8B3DC06FC6E}" type="pres">
      <dgm:prSet presAssocID="{33678C07-3C53-1842-9581-8AF5C8B59E43}" presName="text3" presStyleLbl="fgAcc3" presStyleIdx="3" presStyleCnt="4" custScaleY="57071">
        <dgm:presLayoutVars>
          <dgm:chPref val="3"/>
        </dgm:presLayoutVars>
      </dgm:prSet>
      <dgm:spPr/>
    </dgm:pt>
    <dgm:pt modelId="{7B078BB8-EC03-054E-91BE-25B87CCA1433}" type="pres">
      <dgm:prSet presAssocID="{33678C07-3C53-1842-9581-8AF5C8B59E43}" presName="hierChild4" presStyleCnt="0"/>
      <dgm:spPr/>
    </dgm:pt>
    <dgm:pt modelId="{DCE105A4-3F83-B841-9F49-DAB82C612F39}" type="pres">
      <dgm:prSet presAssocID="{F3F27D20-5C2F-A246-B1B0-775618D22985}" presName="Name23" presStyleLbl="parChTrans1D4" presStyleIdx="9" presStyleCnt="12"/>
      <dgm:spPr/>
    </dgm:pt>
    <dgm:pt modelId="{441CB59F-7B42-8D40-8E89-EC783D34C580}" type="pres">
      <dgm:prSet presAssocID="{20C8F6B2-E063-A94E-B20A-D32BFBB29C2F}" presName="hierRoot4" presStyleCnt="0"/>
      <dgm:spPr/>
    </dgm:pt>
    <dgm:pt modelId="{04BFD0E5-B861-A848-814C-F5CFBE05635D}" type="pres">
      <dgm:prSet presAssocID="{20C8F6B2-E063-A94E-B20A-D32BFBB29C2F}" presName="composite4" presStyleCnt="0"/>
      <dgm:spPr/>
    </dgm:pt>
    <dgm:pt modelId="{2F09FE35-E43F-0646-A22F-363190BA60CB}" type="pres">
      <dgm:prSet presAssocID="{20C8F6B2-E063-A94E-B20A-D32BFBB29C2F}" presName="background4" presStyleLbl="node4" presStyleIdx="9" presStyleCnt="12"/>
      <dgm:spPr/>
    </dgm:pt>
    <dgm:pt modelId="{D9852316-667D-4C4F-B79C-1DCEEE9CA849}" type="pres">
      <dgm:prSet presAssocID="{20C8F6B2-E063-A94E-B20A-D32BFBB29C2F}" presName="text4" presStyleLbl="fgAcc4" presStyleIdx="9" presStyleCnt="12" custScaleY="54873">
        <dgm:presLayoutVars>
          <dgm:chPref val="3"/>
        </dgm:presLayoutVars>
      </dgm:prSet>
      <dgm:spPr/>
    </dgm:pt>
    <dgm:pt modelId="{A3CCF843-85D2-3542-9E5D-E2E303ED22B9}" type="pres">
      <dgm:prSet presAssocID="{20C8F6B2-E063-A94E-B20A-D32BFBB29C2F}" presName="hierChild5" presStyleCnt="0"/>
      <dgm:spPr/>
    </dgm:pt>
    <dgm:pt modelId="{BC5869D8-9A37-F149-8FA4-E8482E4086D5}" type="pres">
      <dgm:prSet presAssocID="{121DF393-85CA-1D4D-A69D-5FF99E87B2AE}" presName="Name23" presStyleLbl="parChTrans1D4" presStyleIdx="10" presStyleCnt="12"/>
      <dgm:spPr/>
    </dgm:pt>
    <dgm:pt modelId="{22C5ADC1-4F40-E540-A18E-386887AFC5F8}" type="pres">
      <dgm:prSet presAssocID="{25E298B5-E449-9C43-9D52-487043936312}" presName="hierRoot4" presStyleCnt="0"/>
      <dgm:spPr/>
    </dgm:pt>
    <dgm:pt modelId="{87168693-61ED-CD44-8A07-B3D22BC8606C}" type="pres">
      <dgm:prSet presAssocID="{25E298B5-E449-9C43-9D52-487043936312}" presName="composite4" presStyleCnt="0"/>
      <dgm:spPr/>
    </dgm:pt>
    <dgm:pt modelId="{82B1EEA4-4A34-A940-9DE7-600665FA8062}" type="pres">
      <dgm:prSet presAssocID="{25E298B5-E449-9C43-9D52-487043936312}" presName="background4" presStyleLbl="node4" presStyleIdx="10" presStyleCnt="12"/>
      <dgm:spPr/>
    </dgm:pt>
    <dgm:pt modelId="{A7D8B712-8E40-1449-B1BB-222D8578574A}" type="pres">
      <dgm:prSet presAssocID="{25E298B5-E449-9C43-9D52-487043936312}" presName="text4" presStyleLbl="fgAcc4" presStyleIdx="10" presStyleCnt="12" custScaleX="205547" custScaleY="358024">
        <dgm:presLayoutVars>
          <dgm:chPref val="3"/>
        </dgm:presLayoutVars>
      </dgm:prSet>
      <dgm:spPr/>
    </dgm:pt>
    <dgm:pt modelId="{BB2623A0-F030-B24C-87EA-F59E8D7BD737}" type="pres">
      <dgm:prSet presAssocID="{25E298B5-E449-9C43-9D52-487043936312}" presName="hierChild5" presStyleCnt="0"/>
      <dgm:spPr/>
    </dgm:pt>
    <dgm:pt modelId="{EDDC34AB-6A8A-1647-B462-D45FC6628BFF}" type="pres">
      <dgm:prSet presAssocID="{159387A7-8D4A-7E4F-97FE-C975FAD8B011}" presName="Name23" presStyleLbl="parChTrans1D4" presStyleIdx="11" presStyleCnt="12"/>
      <dgm:spPr/>
    </dgm:pt>
    <dgm:pt modelId="{49C5A36B-CC2B-9A42-8DDA-4D76B31E280E}" type="pres">
      <dgm:prSet presAssocID="{26CEA0F7-9B16-5F4A-BE18-F9D2101076C9}" presName="hierRoot4" presStyleCnt="0"/>
      <dgm:spPr/>
    </dgm:pt>
    <dgm:pt modelId="{73658D25-A891-FC48-8098-794337F485D1}" type="pres">
      <dgm:prSet presAssocID="{26CEA0F7-9B16-5F4A-BE18-F9D2101076C9}" presName="composite4" presStyleCnt="0"/>
      <dgm:spPr/>
    </dgm:pt>
    <dgm:pt modelId="{291214FD-6710-1540-9A78-A6E6DCFDF486}" type="pres">
      <dgm:prSet presAssocID="{26CEA0F7-9B16-5F4A-BE18-F9D2101076C9}" presName="background4" presStyleLbl="node4" presStyleIdx="11" presStyleCnt="12"/>
      <dgm:spPr/>
    </dgm:pt>
    <dgm:pt modelId="{FBFD8D09-526F-5744-8616-D2086DA78E42}" type="pres">
      <dgm:prSet presAssocID="{26CEA0F7-9B16-5F4A-BE18-F9D2101076C9}" presName="text4" presStyleLbl="fgAcc4" presStyleIdx="11" presStyleCnt="12" custScaleX="129979" custScaleY="52675">
        <dgm:presLayoutVars>
          <dgm:chPref val="3"/>
        </dgm:presLayoutVars>
      </dgm:prSet>
      <dgm:spPr/>
    </dgm:pt>
    <dgm:pt modelId="{DA9AD9A6-C4D7-4F42-944D-507DCD614ED8}" type="pres">
      <dgm:prSet presAssocID="{26CEA0F7-9B16-5F4A-BE18-F9D2101076C9}" presName="hierChild5" presStyleCnt="0"/>
      <dgm:spPr/>
    </dgm:pt>
  </dgm:ptLst>
  <dgm:cxnLst>
    <dgm:cxn modelId="{DE54EA05-DF78-2845-939F-EA8A54B8B2E9}" type="presOf" srcId="{B08E230C-5768-AD4E-8D0C-5CD4639BF9C4}" destId="{0E746CF0-601C-F948-9137-221D31E38790}" srcOrd="0" destOrd="0" presId="urn:microsoft.com/office/officeart/2005/8/layout/hierarchy1"/>
    <dgm:cxn modelId="{95A0D40A-79E2-FB4B-87DB-0E56F70A5D47}" type="presOf" srcId="{89EE47F7-3ACE-1E40-BF4C-F6E6EFCF17D8}" destId="{6435FDA7-874E-1B4C-AA1E-4F3693AE5F5E}" srcOrd="0" destOrd="0" presId="urn:microsoft.com/office/officeart/2005/8/layout/hierarchy1"/>
    <dgm:cxn modelId="{2936290D-86F4-6444-A623-D8F5BE169E14}" srcId="{C259C166-757D-8540-B5F3-B98EA0157BC1}" destId="{C2B75A3D-59D9-3449-ACC7-68F4982F1982}" srcOrd="1" destOrd="0" parTransId="{3FF92C91-CC49-D843-92C7-CB5A75AFDA89}" sibTransId="{D498BEFC-317F-E842-B077-14194072EF32}"/>
    <dgm:cxn modelId="{8FEC8D14-3F69-D64E-B391-1BF2F8B83CBC}" srcId="{D996C50B-71DA-9C47-AB72-BE3F414DA0FA}" destId="{E799B16E-CE27-F447-8BD4-9920F5F080B0}" srcOrd="1" destOrd="0" parTransId="{EE0F30D3-D267-DB43-9621-41D3558596B6}" sibTransId="{A89D3B0F-6102-9B4C-8BB9-BECC2F4B85D9}"/>
    <dgm:cxn modelId="{0079E816-85C9-9342-948F-55106117FB6C}" type="presOf" srcId="{D996C50B-71DA-9C47-AB72-BE3F414DA0FA}" destId="{E51D9610-978C-6943-8C20-EEC6DBF65128}" srcOrd="0" destOrd="0" presId="urn:microsoft.com/office/officeart/2005/8/layout/hierarchy1"/>
    <dgm:cxn modelId="{E6F8722A-1F7B-C54E-81EC-D349D3D1898D}" type="presOf" srcId="{E799B16E-CE27-F447-8BD4-9920F5F080B0}" destId="{47159682-00F7-654B-A737-0242B25B25F3}" srcOrd="0" destOrd="0" presId="urn:microsoft.com/office/officeart/2005/8/layout/hierarchy1"/>
    <dgm:cxn modelId="{A6C5B02A-B835-2D40-9AB9-3B61D8359696}" type="presOf" srcId="{F3F27D20-5C2F-A246-B1B0-775618D22985}" destId="{DCE105A4-3F83-B841-9F49-DAB82C612F39}" srcOrd="0" destOrd="0" presId="urn:microsoft.com/office/officeart/2005/8/layout/hierarchy1"/>
    <dgm:cxn modelId="{46DABE2E-2A2F-944E-B6DA-7A634D9BD4A0}" type="presOf" srcId="{55645FEE-2E47-DA48-9A40-D2080F26D8BA}" destId="{52835FAF-B7D3-1E48-92B9-9DF510936426}" srcOrd="0" destOrd="0" presId="urn:microsoft.com/office/officeart/2005/8/layout/hierarchy1"/>
    <dgm:cxn modelId="{61AC2F2F-8F5C-0446-9545-B1F04654D784}" type="presOf" srcId="{2BE70E3B-64B0-684E-A049-D579A5230CA7}" destId="{95DBCF86-F77D-8F4D-B8B9-20AB4A76A437}" srcOrd="0" destOrd="0" presId="urn:microsoft.com/office/officeart/2005/8/layout/hierarchy1"/>
    <dgm:cxn modelId="{0CF88935-C20C-3E42-9704-4B0175B41A91}" type="presOf" srcId="{C5E224FE-9194-F645-9DC6-AB9C20404385}" destId="{AD04A8B4-8BB1-874F-9E37-4A4FE2E301E3}" srcOrd="0" destOrd="0" presId="urn:microsoft.com/office/officeart/2005/8/layout/hierarchy1"/>
    <dgm:cxn modelId="{BA9D013A-9930-BB4C-8EEA-3197BB153C49}" type="presOf" srcId="{EE0F30D3-D267-DB43-9621-41D3558596B6}" destId="{D669EEC4-8F4F-8146-BABD-4CBC62502079}" srcOrd="0" destOrd="0" presId="urn:microsoft.com/office/officeart/2005/8/layout/hierarchy1"/>
    <dgm:cxn modelId="{55A30E66-5951-3740-B91D-66298267AF35}" type="presOf" srcId="{121DF393-85CA-1D4D-A69D-5FF99E87B2AE}" destId="{BC5869D8-9A37-F149-8FA4-E8482E4086D5}" srcOrd="0" destOrd="0" presId="urn:microsoft.com/office/officeart/2005/8/layout/hierarchy1"/>
    <dgm:cxn modelId="{19B1E267-FBD9-414B-B51A-2DAB3493625B}" type="presOf" srcId="{3B3151A5-4C68-9141-BBB3-B5BE14EB6969}" destId="{E0E9F9F8-B935-104A-B625-E95CD59B807E}" srcOrd="0" destOrd="0" presId="urn:microsoft.com/office/officeart/2005/8/layout/hierarchy1"/>
    <dgm:cxn modelId="{1BBAC249-B0A8-CC46-A22A-8B97FB8B7EBD}" type="presOf" srcId="{0AF8AE86-06B4-9141-9E29-7E1B02977E37}" destId="{9C3D9849-548A-8D48-8149-3059382D141C}" srcOrd="0" destOrd="0" presId="urn:microsoft.com/office/officeart/2005/8/layout/hierarchy1"/>
    <dgm:cxn modelId="{12C2F66C-5C1D-ED4C-9D85-AB4D1FFF8DFE}" srcId="{87E33366-5CD8-164C-933B-0036E0F67C72}" destId="{F4F97169-772C-CF47-905C-D33A13993050}" srcOrd="1" destOrd="0" parTransId="{F42932B9-0F19-914F-96CF-35448A6B4BD2}" sibTransId="{9B24FEA3-9D8E-A74D-8574-A1272DD058D3}"/>
    <dgm:cxn modelId="{559FEF6E-A963-B54B-97AF-5FEBE9760A36}" type="presOf" srcId="{FD3A06ED-BE2A-1649-AB6B-AF0ADD42F3B1}" destId="{643475C7-7596-DC49-8847-F7F77814B2ED}" srcOrd="0" destOrd="0" presId="urn:microsoft.com/office/officeart/2005/8/layout/hierarchy1"/>
    <dgm:cxn modelId="{537B704F-A119-7345-A353-1F2E69A42DDA}" type="presOf" srcId="{7AEE7060-4B6B-4249-A3ED-B7C86854DB49}" destId="{72DF3BD8-CC5A-FF4A-86F7-27BDB6E474AC}" srcOrd="0" destOrd="0" presId="urn:microsoft.com/office/officeart/2005/8/layout/hierarchy1"/>
    <dgm:cxn modelId="{9CE41952-DB23-704C-9844-B1A60E98B90A}" srcId="{33678C07-3C53-1842-9581-8AF5C8B59E43}" destId="{20C8F6B2-E063-A94E-B20A-D32BFBB29C2F}" srcOrd="0" destOrd="0" parTransId="{F3F27D20-5C2F-A246-B1B0-775618D22985}" sibTransId="{90536CAC-0823-464F-B84A-2CA6633071C5}"/>
    <dgm:cxn modelId="{D5399653-F0DC-0649-8003-C9DE0843C8FF}" type="presOf" srcId="{CDE7AD04-D30F-7D43-BD5F-4B4309E99C75}" destId="{2AA47566-F98B-394C-BA24-60EDF1B17F42}" srcOrd="0" destOrd="0" presId="urn:microsoft.com/office/officeart/2005/8/layout/hierarchy1"/>
    <dgm:cxn modelId="{DE255554-8291-A044-B4DC-89645979F52C}" type="presOf" srcId="{26CEA0F7-9B16-5F4A-BE18-F9D2101076C9}" destId="{FBFD8D09-526F-5744-8616-D2086DA78E42}" srcOrd="0" destOrd="0" presId="urn:microsoft.com/office/officeart/2005/8/layout/hierarchy1"/>
    <dgm:cxn modelId="{7BD05675-B411-E54C-B888-372AF6DFAD9B}" type="presOf" srcId="{14D6413F-58EC-5A4E-8F37-31CA0B6D6B77}" destId="{3E0F81FE-BEDD-2C4B-8229-A5EAB6EADB71}" srcOrd="0" destOrd="0" presId="urn:microsoft.com/office/officeart/2005/8/layout/hierarchy1"/>
    <dgm:cxn modelId="{26C98556-CBA9-194C-A63D-AD534F4466E2}" type="presOf" srcId="{2D0A993A-7F50-8542-8949-CE52990AEF7F}" destId="{0964E1DF-8729-B743-9008-83BD18F900C7}" srcOrd="0" destOrd="0" presId="urn:microsoft.com/office/officeart/2005/8/layout/hierarchy1"/>
    <dgm:cxn modelId="{E98A5758-01FE-3B4A-919B-C88C6C71D689}" type="presOf" srcId="{F4F97169-772C-CF47-905C-D33A13993050}" destId="{7F5AE31E-A4A2-7C49-AB2E-30A6771EED2B}" srcOrd="0" destOrd="0" presId="urn:microsoft.com/office/officeart/2005/8/layout/hierarchy1"/>
    <dgm:cxn modelId="{FE0B947A-F9ED-D74F-A6EB-0FF4A61361BE}" type="presOf" srcId="{A7E1845B-9523-8A4E-BAE5-CA22AE7610ED}" destId="{F66739FC-BB46-0341-9850-6775547ECEDB}" srcOrd="0" destOrd="0" presId="urn:microsoft.com/office/officeart/2005/8/layout/hierarchy1"/>
    <dgm:cxn modelId="{955B877E-AB01-2142-8C88-D0D0B636A148}" srcId="{33678C07-3C53-1842-9581-8AF5C8B59E43}" destId="{26CEA0F7-9B16-5F4A-BE18-F9D2101076C9}" srcOrd="1" destOrd="0" parTransId="{159387A7-8D4A-7E4F-97FE-C975FAD8B011}" sibTransId="{39794822-784F-D345-8E07-3531B9673BBF}"/>
    <dgm:cxn modelId="{276C1D91-6B71-624D-A8D1-9F9667ADF4C7}" type="presOf" srcId="{20C8F6B2-E063-A94E-B20A-D32BFBB29C2F}" destId="{D9852316-667D-4C4F-B79C-1DCEEE9CA849}" srcOrd="0" destOrd="0" presId="urn:microsoft.com/office/officeart/2005/8/layout/hierarchy1"/>
    <dgm:cxn modelId="{0A0C8692-64AA-0E45-B1B2-A7C3F08B1BF4}" srcId="{C5E224FE-9194-F645-9DC6-AB9C20404385}" destId="{F7E0C938-FC67-514B-A99E-5BEB4AE4D3AF}" srcOrd="0" destOrd="0" parTransId="{89EE47F7-3ACE-1E40-BF4C-F6E6EFCF17D8}" sibTransId="{6EE29C04-BFEA-4E4C-85A0-A82C48C1D99B}"/>
    <dgm:cxn modelId="{C32E7599-79C2-3E48-9627-1A4DDFF6C1CC}" type="presOf" srcId="{6AA0256E-59D2-3B4A-8021-624D03E5BEDA}" destId="{C9C6D4D6-E623-9048-ACB7-B7289F9F5C57}" srcOrd="0" destOrd="0" presId="urn:microsoft.com/office/officeart/2005/8/layout/hierarchy1"/>
    <dgm:cxn modelId="{B0E0B49E-6774-B648-8C0C-8BD9417E7CDD}" type="presOf" srcId="{C2EB8A9F-2D3E-3546-B5B8-9FD9A94FD81C}" destId="{D6B82FB0-40E4-B24B-B021-28A597343C12}" srcOrd="0" destOrd="0" presId="urn:microsoft.com/office/officeart/2005/8/layout/hierarchy1"/>
    <dgm:cxn modelId="{50763B9F-47B9-1249-9848-AABDBB749311}" type="presOf" srcId="{1F84C734-EA20-8749-8141-8D325EBED40F}" destId="{2DE02077-2D10-F943-9F43-C4F56850BE08}" srcOrd="0" destOrd="0" presId="urn:microsoft.com/office/officeart/2005/8/layout/hierarchy1"/>
    <dgm:cxn modelId="{EA3683A9-94EE-CD40-82D3-3E3DCAFFA357}" type="presOf" srcId="{159387A7-8D4A-7E4F-97FE-C975FAD8B011}" destId="{EDDC34AB-6A8A-1647-B462-D45FC6628BFF}" srcOrd="0" destOrd="0" presId="urn:microsoft.com/office/officeart/2005/8/layout/hierarchy1"/>
    <dgm:cxn modelId="{BEC675B5-3211-7147-9C5D-1DA0E362C409}" type="presOf" srcId="{C259C166-757D-8540-B5F3-B98EA0157BC1}" destId="{C04DBDC9-C7A8-5E4E-87CC-E7692552A88A}" srcOrd="0" destOrd="0" presId="urn:microsoft.com/office/officeart/2005/8/layout/hierarchy1"/>
    <dgm:cxn modelId="{75905CB8-1CEA-1442-A1AB-825F50D3F9EC}" srcId="{D996C50B-71DA-9C47-AB72-BE3F414DA0FA}" destId="{026EB525-7E54-B444-A764-D9E79F1BCB16}" srcOrd="0" destOrd="0" parTransId="{CDE7AD04-D30F-7D43-BD5F-4B4309E99C75}" sibTransId="{6BD2AFC3-08E7-1545-85A9-412ADD6863D4}"/>
    <dgm:cxn modelId="{9D2BEEBB-93F7-F64E-89AB-93169D9D320B}" srcId="{026EB525-7E54-B444-A764-D9E79F1BCB16}" destId="{C2EB8A9F-2D3E-3546-B5B8-9FD9A94FD81C}" srcOrd="0" destOrd="0" parTransId="{6AA0256E-59D2-3B4A-8021-624D03E5BEDA}" sibTransId="{0A1D6591-583D-DB43-8937-8A0786166A7C}"/>
    <dgm:cxn modelId="{778E86BF-56ED-2949-8B33-A55356236EF0}" srcId="{2D0A993A-7F50-8542-8949-CE52990AEF7F}" destId="{AD95C775-8DAA-8141-B2C7-9F0C5FEC08C0}" srcOrd="0" destOrd="0" parTransId="{B996E840-D3C5-DD46-ABD1-DB0CFD7ACBB0}" sibTransId="{9E10D932-E7E6-5A41-A12B-CB9A6DBE8D19}"/>
    <dgm:cxn modelId="{EE82D0CA-9786-E343-9323-59B0FA238A8C}" srcId="{C5E224FE-9194-F645-9DC6-AB9C20404385}" destId="{FD3A06ED-BE2A-1649-AB6B-AF0ADD42F3B1}" srcOrd="1" destOrd="0" parTransId="{0AF8AE86-06B4-9141-9E29-7E1B02977E37}" sibTransId="{DFCCBB93-074E-E84A-A59D-71462D3B41A0}"/>
    <dgm:cxn modelId="{665E8ACB-E20E-D445-AC27-9425D79B1B3A}" type="presOf" srcId="{371CF527-5B45-844E-A615-01943CF02A63}" destId="{702324BA-31DF-9D4A-A3C7-A4F60CB639BC}" srcOrd="0" destOrd="0" presId="urn:microsoft.com/office/officeart/2005/8/layout/hierarchy1"/>
    <dgm:cxn modelId="{07E72BCD-C490-8E48-937C-6640DDB210D7}" type="presOf" srcId="{33678C07-3C53-1842-9581-8AF5C8B59E43}" destId="{5107C331-0493-3B45-8FDC-B8B3DC06FC6E}" srcOrd="0" destOrd="0" presId="urn:microsoft.com/office/officeart/2005/8/layout/hierarchy1"/>
    <dgm:cxn modelId="{1717ABCF-B39D-474F-9E45-DE2912BB0AB1}" srcId="{F4F97169-772C-CF47-905C-D33A13993050}" destId="{33678C07-3C53-1842-9581-8AF5C8B59E43}" srcOrd="1" destOrd="0" parTransId="{14D6413F-58EC-5A4E-8F37-31CA0B6D6B77}" sibTransId="{8DE91C35-2E98-D049-9F8D-FA4EE39375F0}"/>
    <dgm:cxn modelId="{CCC659D3-6884-B147-953C-AA16667B21AC}" type="presOf" srcId="{25E298B5-E449-9C43-9D52-487043936312}" destId="{A7D8B712-8E40-1449-B1BB-222D8578574A}" srcOrd="0" destOrd="0" presId="urn:microsoft.com/office/officeart/2005/8/layout/hierarchy1"/>
    <dgm:cxn modelId="{E9B2E2D3-8181-9141-BF65-A2D10A37A02C}" type="presOf" srcId="{87E33366-5CD8-164C-933B-0036E0F67C72}" destId="{B54DFE85-1930-4840-8B43-CF80D578688A}" srcOrd="0" destOrd="0" presId="urn:microsoft.com/office/officeart/2005/8/layout/hierarchy1"/>
    <dgm:cxn modelId="{8109CFD8-EBFF-934D-88B6-028560F77899}" srcId="{F4F97169-772C-CF47-905C-D33A13993050}" destId="{C259C166-757D-8540-B5F3-B98EA0157BC1}" srcOrd="0" destOrd="0" parTransId="{1F84C734-EA20-8749-8141-8D325EBED40F}" sibTransId="{102E80D2-8C02-6045-82EF-662FC1E7E796}"/>
    <dgm:cxn modelId="{1DB07FE0-69BF-FD4C-9DBD-7F53F42B983A}" type="presOf" srcId="{B996E840-D3C5-DD46-ABD1-DB0CFD7ACBB0}" destId="{294C4971-6262-364C-B2DE-92C81FDDFB03}" srcOrd="0" destOrd="0" presId="urn:microsoft.com/office/officeart/2005/8/layout/hierarchy1"/>
    <dgm:cxn modelId="{EDBD56E5-4591-024D-A7EA-4F4EDD712884}" type="presOf" srcId="{C2B75A3D-59D9-3449-ACC7-68F4982F1982}" destId="{5F63D044-9876-384D-B83C-3E8B003BB41C}" srcOrd="0" destOrd="0" presId="urn:microsoft.com/office/officeart/2005/8/layout/hierarchy1"/>
    <dgm:cxn modelId="{8CB526E6-F100-4B4D-9704-E571C89490AF}" srcId="{371CF527-5B45-844E-A615-01943CF02A63}" destId="{C5E224FE-9194-F645-9DC6-AB9C20404385}" srcOrd="0" destOrd="0" parTransId="{2BE70E3B-64B0-684E-A049-D579A5230CA7}" sibTransId="{9CC7E056-77BC-FC4C-975D-9A2477C65B7F}"/>
    <dgm:cxn modelId="{981366E6-60E9-2C46-81DE-ACC6E7F970F0}" srcId="{371CF527-5B45-844E-A615-01943CF02A63}" destId="{D996C50B-71DA-9C47-AB72-BE3F414DA0FA}" srcOrd="1" destOrd="0" parTransId="{3B3151A5-4C68-9141-BBB3-B5BE14EB6969}" sibTransId="{85B574E6-DF57-8140-9EE1-A9400CB2DF4F}"/>
    <dgm:cxn modelId="{48CDEDE8-BE7C-8745-A761-EEF53E22ABD5}" type="presOf" srcId="{F7E0C938-FC67-514B-A99E-5BEB4AE4D3AF}" destId="{6838749D-3638-CA4A-8632-CAE150FF644F}" srcOrd="0" destOrd="0" presId="urn:microsoft.com/office/officeart/2005/8/layout/hierarchy1"/>
    <dgm:cxn modelId="{67F8B2EC-DF2F-7546-B73B-7F8E23D6F033}" srcId="{F7E0C938-FC67-514B-A99E-5BEB4AE4D3AF}" destId="{F6507B1C-7F5D-A34A-862F-5810727C99E4}" srcOrd="0" destOrd="0" parTransId="{B08E230C-5768-AD4E-8D0C-5CD4639BF9C4}" sibTransId="{EF990C0D-050F-1646-AC28-1B66E9A29CBA}"/>
    <dgm:cxn modelId="{855DFDED-1AB0-C647-92D1-3E2DEEAF7B22}" type="presOf" srcId="{F6507B1C-7F5D-A34A-862F-5810727C99E4}" destId="{414E0753-F3FE-CE4B-84A4-DDFE86A2F686}" srcOrd="0" destOrd="0" presId="urn:microsoft.com/office/officeart/2005/8/layout/hierarchy1"/>
    <dgm:cxn modelId="{3611E8EE-6DE7-7B46-A798-15FE485A99E0}" srcId="{87E33366-5CD8-164C-933B-0036E0F67C72}" destId="{371CF527-5B45-844E-A615-01943CF02A63}" srcOrd="0" destOrd="0" parTransId="{A7E1845B-9523-8A4E-BAE5-CA22AE7610ED}" sibTransId="{B4D8D811-9B34-6A42-BD6A-66482F8AE54A}"/>
    <dgm:cxn modelId="{2ABE0EEF-DC9A-4148-9D38-88289318E40F}" srcId="{C259C166-757D-8540-B5F3-B98EA0157BC1}" destId="{2D0A993A-7F50-8542-8949-CE52990AEF7F}" srcOrd="0" destOrd="0" parTransId="{7AEE7060-4B6B-4249-A3ED-B7C86854DB49}" sibTransId="{E81D886B-7991-5C4B-B914-12B702457CBD}"/>
    <dgm:cxn modelId="{E8C374EF-EDD8-F348-91A2-F2FB32698192}" srcId="{20C8F6B2-E063-A94E-B20A-D32BFBB29C2F}" destId="{25E298B5-E449-9C43-9D52-487043936312}" srcOrd="0" destOrd="0" parTransId="{121DF393-85CA-1D4D-A69D-5FF99E87B2AE}" sibTransId="{A4EA14B9-7936-F04C-8965-616DB4368E57}"/>
    <dgm:cxn modelId="{DF28F8F7-17F7-A749-8C99-0697C693D313}" type="presOf" srcId="{3FF92C91-CC49-D843-92C7-CB5A75AFDA89}" destId="{069F0DA2-A27D-FB4A-A635-4C6F439710A0}" srcOrd="0" destOrd="0" presId="urn:microsoft.com/office/officeart/2005/8/layout/hierarchy1"/>
    <dgm:cxn modelId="{BB9D75F8-46AD-2444-938E-74014F226105}" type="presOf" srcId="{026EB525-7E54-B444-A764-D9E79F1BCB16}" destId="{165917A9-8B1D-6C4A-B3B3-93D90DCAFA4A}" srcOrd="0" destOrd="0" presId="urn:microsoft.com/office/officeart/2005/8/layout/hierarchy1"/>
    <dgm:cxn modelId="{BD517AFB-02DF-594E-8BD1-BA089B8E6AC9}" type="presOf" srcId="{AD95C775-8DAA-8141-B2C7-9F0C5FEC08C0}" destId="{D8026D16-7F91-BD43-BAC4-CAB548340DA4}" srcOrd="0" destOrd="0" presId="urn:microsoft.com/office/officeart/2005/8/layout/hierarchy1"/>
    <dgm:cxn modelId="{792CD4FD-E5B0-D549-8495-F9FC6E933C6E}" type="presOf" srcId="{F42932B9-0F19-914F-96CF-35448A6B4BD2}" destId="{4306AE9B-6CCC-F04F-AE33-3D39631FDE92}" srcOrd="0" destOrd="0" presId="urn:microsoft.com/office/officeart/2005/8/layout/hierarchy1"/>
    <dgm:cxn modelId="{A8410BFE-3D9A-9749-B6A1-0397DE2AE6CB}" srcId="{55645FEE-2E47-DA48-9A40-D2080F26D8BA}" destId="{87E33366-5CD8-164C-933B-0036E0F67C72}" srcOrd="0" destOrd="0" parTransId="{9FAC22FF-60F2-AA43-B8B9-AE12B6C2171C}" sibTransId="{036D6C6F-66DD-794A-8B01-C893DEB39DA5}"/>
    <dgm:cxn modelId="{A6A16904-B304-914A-B081-8C10F95B8AFE}" type="presParOf" srcId="{52835FAF-B7D3-1E48-92B9-9DF510936426}" destId="{5E541517-2674-C14A-ABD0-AE63F84128A7}" srcOrd="0" destOrd="0" presId="urn:microsoft.com/office/officeart/2005/8/layout/hierarchy1"/>
    <dgm:cxn modelId="{A1BB520B-6A26-C549-B30D-C2B24571BF75}" type="presParOf" srcId="{5E541517-2674-C14A-ABD0-AE63F84128A7}" destId="{50F062E3-4B49-504D-98AE-E71BE1829E65}" srcOrd="0" destOrd="0" presId="urn:microsoft.com/office/officeart/2005/8/layout/hierarchy1"/>
    <dgm:cxn modelId="{6A5B4CE4-EA1F-FB43-8DED-DEAE38B6AEF8}" type="presParOf" srcId="{50F062E3-4B49-504D-98AE-E71BE1829E65}" destId="{871B20E5-84C4-794A-9975-9B1F661DA06A}" srcOrd="0" destOrd="0" presId="urn:microsoft.com/office/officeart/2005/8/layout/hierarchy1"/>
    <dgm:cxn modelId="{07C6B2AB-BBE4-A547-9960-14538A8D294F}" type="presParOf" srcId="{50F062E3-4B49-504D-98AE-E71BE1829E65}" destId="{B54DFE85-1930-4840-8B43-CF80D578688A}" srcOrd="1" destOrd="0" presId="urn:microsoft.com/office/officeart/2005/8/layout/hierarchy1"/>
    <dgm:cxn modelId="{EA11F78B-23F4-5B4D-A1B9-2DEB2B4E8862}" type="presParOf" srcId="{5E541517-2674-C14A-ABD0-AE63F84128A7}" destId="{651FCCEF-EE52-7A45-A196-E4B6AB54696B}" srcOrd="1" destOrd="0" presId="urn:microsoft.com/office/officeart/2005/8/layout/hierarchy1"/>
    <dgm:cxn modelId="{600C0A42-5758-EA4D-AD8E-6300C6C0685A}" type="presParOf" srcId="{651FCCEF-EE52-7A45-A196-E4B6AB54696B}" destId="{F66739FC-BB46-0341-9850-6775547ECEDB}" srcOrd="0" destOrd="0" presId="urn:microsoft.com/office/officeart/2005/8/layout/hierarchy1"/>
    <dgm:cxn modelId="{98983D5F-C558-4741-9F81-DAFADF5736EE}" type="presParOf" srcId="{651FCCEF-EE52-7A45-A196-E4B6AB54696B}" destId="{4B81C306-EEC0-7347-93C6-D3DE440C500E}" srcOrd="1" destOrd="0" presId="urn:microsoft.com/office/officeart/2005/8/layout/hierarchy1"/>
    <dgm:cxn modelId="{CDBCCB8F-4BF7-6F49-B874-1710B374663C}" type="presParOf" srcId="{4B81C306-EEC0-7347-93C6-D3DE440C500E}" destId="{C2F91F8A-D74C-0E45-A037-DB61B7E67A83}" srcOrd="0" destOrd="0" presId="urn:microsoft.com/office/officeart/2005/8/layout/hierarchy1"/>
    <dgm:cxn modelId="{30168164-18F6-6D47-B8B2-486EB8B0842F}" type="presParOf" srcId="{C2F91F8A-D74C-0E45-A037-DB61B7E67A83}" destId="{07A2B8BC-29ED-9D46-B2E3-CB8E98DCEB0F}" srcOrd="0" destOrd="0" presId="urn:microsoft.com/office/officeart/2005/8/layout/hierarchy1"/>
    <dgm:cxn modelId="{959DA304-2452-384B-8E35-548032B7C3C7}" type="presParOf" srcId="{C2F91F8A-D74C-0E45-A037-DB61B7E67A83}" destId="{702324BA-31DF-9D4A-A3C7-A4F60CB639BC}" srcOrd="1" destOrd="0" presId="urn:microsoft.com/office/officeart/2005/8/layout/hierarchy1"/>
    <dgm:cxn modelId="{72677154-8775-954D-9A97-5940EA7B66D4}" type="presParOf" srcId="{4B81C306-EEC0-7347-93C6-D3DE440C500E}" destId="{AEC2CF01-D068-0B4C-B28C-37FC683344A2}" srcOrd="1" destOrd="0" presId="urn:microsoft.com/office/officeart/2005/8/layout/hierarchy1"/>
    <dgm:cxn modelId="{19A7218C-E06C-0C4A-99EB-A0961329C3AF}" type="presParOf" srcId="{AEC2CF01-D068-0B4C-B28C-37FC683344A2}" destId="{95DBCF86-F77D-8F4D-B8B9-20AB4A76A437}" srcOrd="0" destOrd="0" presId="urn:microsoft.com/office/officeart/2005/8/layout/hierarchy1"/>
    <dgm:cxn modelId="{B40438E9-7108-7E41-95CF-68535FFA9485}" type="presParOf" srcId="{AEC2CF01-D068-0B4C-B28C-37FC683344A2}" destId="{0DA80B1A-E7BA-1F4E-80E6-AE506E0D81EC}" srcOrd="1" destOrd="0" presId="urn:microsoft.com/office/officeart/2005/8/layout/hierarchy1"/>
    <dgm:cxn modelId="{7A57978B-7589-3244-8E97-222EB28E6A25}" type="presParOf" srcId="{0DA80B1A-E7BA-1F4E-80E6-AE506E0D81EC}" destId="{890DCC05-775F-8F49-863D-89790A52894C}" srcOrd="0" destOrd="0" presId="urn:microsoft.com/office/officeart/2005/8/layout/hierarchy1"/>
    <dgm:cxn modelId="{80EF5535-CD8D-2245-A0B4-2E40C03EC1F6}" type="presParOf" srcId="{890DCC05-775F-8F49-863D-89790A52894C}" destId="{A9B344AA-45F8-184E-9226-7103210D7C20}" srcOrd="0" destOrd="0" presId="urn:microsoft.com/office/officeart/2005/8/layout/hierarchy1"/>
    <dgm:cxn modelId="{4754C46C-CC5A-AA46-A3FB-4061210B1B82}" type="presParOf" srcId="{890DCC05-775F-8F49-863D-89790A52894C}" destId="{AD04A8B4-8BB1-874F-9E37-4A4FE2E301E3}" srcOrd="1" destOrd="0" presId="urn:microsoft.com/office/officeart/2005/8/layout/hierarchy1"/>
    <dgm:cxn modelId="{FE4C0615-6765-3945-9E46-F15D3B7992ED}" type="presParOf" srcId="{0DA80B1A-E7BA-1F4E-80E6-AE506E0D81EC}" destId="{5AB121C4-7C3E-804C-B4DD-E785DDEE30A4}" srcOrd="1" destOrd="0" presId="urn:microsoft.com/office/officeart/2005/8/layout/hierarchy1"/>
    <dgm:cxn modelId="{8FA2E2D5-098D-3C4A-B136-A9AB44177B74}" type="presParOf" srcId="{5AB121C4-7C3E-804C-B4DD-E785DDEE30A4}" destId="{6435FDA7-874E-1B4C-AA1E-4F3693AE5F5E}" srcOrd="0" destOrd="0" presId="urn:microsoft.com/office/officeart/2005/8/layout/hierarchy1"/>
    <dgm:cxn modelId="{7994EBC2-AB9E-EB40-B1EA-4F988138DFE3}" type="presParOf" srcId="{5AB121C4-7C3E-804C-B4DD-E785DDEE30A4}" destId="{5E241BEE-CB00-5646-9A88-747029D42888}" srcOrd="1" destOrd="0" presId="urn:microsoft.com/office/officeart/2005/8/layout/hierarchy1"/>
    <dgm:cxn modelId="{CD68DBB9-17B9-E448-BAC8-CD0C690EDEDD}" type="presParOf" srcId="{5E241BEE-CB00-5646-9A88-747029D42888}" destId="{AB3C1485-D30A-D54A-ACC8-8D34FC13D8B9}" srcOrd="0" destOrd="0" presId="urn:microsoft.com/office/officeart/2005/8/layout/hierarchy1"/>
    <dgm:cxn modelId="{5E534F03-C13A-BD47-94A7-B676A46B8D50}" type="presParOf" srcId="{AB3C1485-D30A-D54A-ACC8-8D34FC13D8B9}" destId="{A2998811-D0B9-8946-B4DA-A35FA05C1295}" srcOrd="0" destOrd="0" presId="urn:microsoft.com/office/officeart/2005/8/layout/hierarchy1"/>
    <dgm:cxn modelId="{5BDE9090-7F83-C642-B3C6-E7F37E1FED2F}" type="presParOf" srcId="{AB3C1485-D30A-D54A-ACC8-8D34FC13D8B9}" destId="{6838749D-3638-CA4A-8632-CAE150FF644F}" srcOrd="1" destOrd="0" presId="urn:microsoft.com/office/officeart/2005/8/layout/hierarchy1"/>
    <dgm:cxn modelId="{D300DD88-FA97-3A4F-B2D3-CAB156F291CB}" type="presParOf" srcId="{5E241BEE-CB00-5646-9A88-747029D42888}" destId="{E378252F-9FB8-7847-9139-1E220EAEB444}" srcOrd="1" destOrd="0" presId="urn:microsoft.com/office/officeart/2005/8/layout/hierarchy1"/>
    <dgm:cxn modelId="{C7DCD81E-9B00-9D4C-96BD-7E0B8BD1A885}" type="presParOf" srcId="{E378252F-9FB8-7847-9139-1E220EAEB444}" destId="{0E746CF0-601C-F948-9137-221D31E38790}" srcOrd="0" destOrd="0" presId="urn:microsoft.com/office/officeart/2005/8/layout/hierarchy1"/>
    <dgm:cxn modelId="{731710AF-5670-0D40-9F91-BC5213F5C0FE}" type="presParOf" srcId="{E378252F-9FB8-7847-9139-1E220EAEB444}" destId="{3B3EC674-8364-BB4E-9B9E-E9B4CBF436A7}" srcOrd="1" destOrd="0" presId="urn:microsoft.com/office/officeart/2005/8/layout/hierarchy1"/>
    <dgm:cxn modelId="{651C21F7-2ACF-E440-81FD-B893656F4F9A}" type="presParOf" srcId="{3B3EC674-8364-BB4E-9B9E-E9B4CBF436A7}" destId="{DA042A7C-E44F-1540-B596-1D39781BCF62}" srcOrd="0" destOrd="0" presId="urn:microsoft.com/office/officeart/2005/8/layout/hierarchy1"/>
    <dgm:cxn modelId="{3A20DA6D-1ABA-5943-8A86-28151481FB48}" type="presParOf" srcId="{DA042A7C-E44F-1540-B596-1D39781BCF62}" destId="{3B3DF719-272B-8545-B945-3DB6CDF5B31B}" srcOrd="0" destOrd="0" presId="urn:microsoft.com/office/officeart/2005/8/layout/hierarchy1"/>
    <dgm:cxn modelId="{E32001A5-F668-EC41-97D3-9D368D20D98E}" type="presParOf" srcId="{DA042A7C-E44F-1540-B596-1D39781BCF62}" destId="{414E0753-F3FE-CE4B-84A4-DDFE86A2F686}" srcOrd="1" destOrd="0" presId="urn:microsoft.com/office/officeart/2005/8/layout/hierarchy1"/>
    <dgm:cxn modelId="{55806117-C13B-4443-A5C4-FE9884B72C9E}" type="presParOf" srcId="{3B3EC674-8364-BB4E-9B9E-E9B4CBF436A7}" destId="{DBA1BE71-68EC-3649-94FC-387EC9BCE974}" srcOrd="1" destOrd="0" presId="urn:microsoft.com/office/officeart/2005/8/layout/hierarchy1"/>
    <dgm:cxn modelId="{5D5DFBE0-7A50-AE4C-B0A7-088C8E7A938F}" type="presParOf" srcId="{5AB121C4-7C3E-804C-B4DD-E785DDEE30A4}" destId="{9C3D9849-548A-8D48-8149-3059382D141C}" srcOrd="2" destOrd="0" presId="urn:microsoft.com/office/officeart/2005/8/layout/hierarchy1"/>
    <dgm:cxn modelId="{EB478C2A-9A62-D948-9E64-348BEEEAA78F}" type="presParOf" srcId="{5AB121C4-7C3E-804C-B4DD-E785DDEE30A4}" destId="{C7FD213A-FAD5-7B43-B6B9-1CCA8C672340}" srcOrd="3" destOrd="0" presId="urn:microsoft.com/office/officeart/2005/8/layout/hierarchy1"/>
    <dgm:cxn modelId="{24E874A1-112C-7D45-B575-8DE703D8FF2C}" type="presParOf" srcId="{C7FD213A-FAD5-7B43-B6B9-1CCA8C672340}" destId="{A5CAFF39-3D98-4744-A2DB-65E7F2CE4238}" srcOrd="0" destOrd="0" presId="urn:microsoft.com/office/officeart/2005/8/layout/hierarchy1"/>
    <dgm:cxn modelId="{8AA52E48-A29B-9944-BA45-91A8BFFE59A7}" type="presParOf" srcId="{A5CAFF39-3D98-4744-A2DB-65E7F2CE4238}" destId="{CBE51F74-564C-E44F-ACB7-B60A77CE1438}" srcOrd="0" destOrd="0" presId="urn:microsoft.com/office/officeart/2005/8/layout/hierarchy1"/>
    <dgm:cxn modelId="{2215E2F3-0B33-9843-A701-9D79DB24DAB2}" type="presParOf" srcId="{A5CAFF39-3D98-4744-A2DB-65E7F2CE4238}" destId="{643475C7-7596-DC49-8847-F7F77814B2ED}" srcOrd="1" destOrd="0" presId="urn:microsoft.com/office/officeart/2005/8/layout/hierarchy1"/>
    <dgm:cxn modelId="{68585736-9365-154D-9943-2277936747CB}" type="presParOf" srcId="{C7FD213A-FAD5-7B43-B6B9-1CCA8C672340}" destId="{7B0AC131-F5A0-A84B-B94B-103E912B882C}" srcOrd="1" destOrd="0" presId="urn:microsoft.com/office/officeart/2005/8/layout/hierarchy1"/>
    <dgm:cxn modelId="{41A58063-5497-5F49-BEC6-E48302B8900C}" type="presParOf" srcId="{AEC2CF01-D068-0B4C-B28C-37FC683344A2}" destId="{E0E9F9F8-B935-104A-B625-E95CD59B807E}" srcOrd="2" destOrd="0" presId="urn:microsoft.com/office/officeart/2005/8/layout/hierarchy1"/>
    <dgm:cxn modelId="{0DE75A2E-25C1-0F4D-BF0E-F7A7F6828F14}" type="presParOf" srcId="{AEC2CF01-D068-0B4C-B28C-37FC683344A2}" destId="{56B686E4-57DD-A849-BBA3-FF883A69A892}" srcOrd="3" destOrd="0" presId="urn:microsoft.com/office/officeart/2005/8/layout/hierarchy1"/>
    <dgm:cxn modelId="{912038D8-B51B-A245-B9EE-CC7D4DDC38DB}" type="presParOf" srcId="{56B686E4-57DD-A849-BBA3-FF883A69A892}" destId="{B65ED97E-7D16-E749-897C-BEA6D3133E17}" srcOrd="0" destOrd="0" presId="urn:microsoft.com/office/officeart/2005/8/layout/hierarchy1"/>
    <dgm:cxn modelId="{E907505C-A975-DB44-B918-F94B24B5C265}" type="presParOf" srcId="{B65ED97E-7D16-E749-897C-BEA6D3133E17}" destId="{8EADA5CA-3ECB-434C-B588-A64786E26E98}" srcOrd="0" destOrd="0" presId="urn:microsoft.com/office/officeart/2005/8/layout/hierarchy1"/>
    <dgm:cxn modelId="{743C3E84-3E85-024B-B11D-1667495CA0A0}" type="presParOf" srcId="{B65ED97E-7D16-E749-897C-BEA6D3133E17}" destId="{E51D9610-978C-6943-8C20-EEC6DBF65128}" srcOrd="1" destOrd="0" presId="urn:microsoft.com/office/officeart/2005/8/layout/hierarchy1"/>
    <dgm:cxn modelId="{1105329C-D02B-C44D-A203-5001088010A8}" type="presParOf" srcId="{56B686E4-57DD-A849-BBA3-FF883A69A892}" destId="{D04E1FB7-C674-0043-889F-74886DAEC353}" srcOrd="1" destOrd="0" presId="urn:microsoft.com/office/officeart/2005/8/layout/hierarchy1"/>
    <dgm:cxn modelId="{88915DA8-7312-174A-AF93-73142EA2DA5A}" type="presParOf" srcId="{D04E1FB7-C674-0043-889F-74886DAEC353}" destId="{2AA47566-F98B-394C-BA24-60EDF1B17F42}" srcOrd="0" destOrd="0" presId="urn:microsoft.com/office/officeart/2005/8/layout/hierarchy1"/>
    <dgm:cxn modelId="{E8DA372C-5EC4-EE4A-B064-042D85C692B9}" type="presParOf" srcId="{D04E1FB7-C674-0043-889F-74886DAEC353}" destId="{2E3ED430-7A4A-3C4B-BE07-835DF6D3DC41}" srcOrd="1" destOrd="0" presId="urn:microsoft.com/office/officeart/2005/8/layout/hierarchy1"/>
    <dgm:cxn modelId="{B3CDE4CE-E37F-E448-87AE-95DB1111D76C}" type="presParOf" srcId="{2E3ED430-7A4A-3C4B-BE07-835DF6D3DC41}" destId="{6CD57DBA-BCC4-4247-80AD-B39C6B40BF36}" srcOrd="0" destOrd="0" presId="urn:microsoft.com/office/officeart/2005/8/layout/hierarchy1"/>
    <dgm:cxn modelId="{D4C389AD-4868-B949-9148-90BF25DB8F90}" type="presParOf" srcId="{6CD57DBA-BCC4-4247-80AD-B39C6B40BF36}" destId="{221E91CD-DBDC-BD45-BA8E-193DC95F12FB}" srcOrd="0" destOrd="0" presId="urn:microsoft.com/office/officeart/2005/8/layout/hierarchy1"/>
    <dgm:cxn modelId="{597258DB-91CB-4E4D-8DFE-A44901EC3919}" type="presParOf" srcId="{6CD57DBA-BCC4-4247-80AD-B39C6B40BF36}" destId="{165917A9-8B1D-6C4A-B3B3-93D90DCAFA4A}" srcOrd="1" destOrd="0" presId="urn:microsoft.com/office/officeart/2005/8/layout/hierarchy1"/>
    <dgm:cxn modelId="{FDF89AD2-5BC6-6A47-91F4-A6A41C34E4E2}" type="presParOf" srcId="{2E3ED430-7A4A-3C4B-BE07-835DF6D3DC41}" destId="{A9F4AE36-2750-CA42-9B5E-325E841519B1}" srcOrd="1" destOrd="0" presId="urn:microsoft.com/office/officeart/2005/8/layout/hierarchy1"/>
    <dgm:cxn modelId="{D9BA1880-0069-874C-B228-29220C6FE488}" type="presParOf" srcId="{A9F4AE36-2750-CA42-9B5E-325E841519B1}" destId="{C9C6D4D6-E623-9048-ACB7-B7289F9F5C57}" srcOrd="0" destOrd="0" presId="urn:microsoft.com/office/officeart/2005/8/layout/hierarchy1"/>
    <dgm:cxn modelId="{DD51111D-8936-344E-9596-21145A5F337B}" type="presParOf" srcId="{A9F4AE36-2750-CA42-9B5E-325E841519B1}" destId="{12AD8958-BBD2-F947-9A45-A3CF64734F28}" srcOrd="1" destOrd="0" presId="urn:microsoft.com/office/officeart/2005/8/layout/hierarchy1"/>
    <dgm:cxn modelId="{43472403-4B24-814E-9594-1AC8654BD777}" type="presParOf" srcId="{12AD8958-BBD2-F947-9A45-A3CF64734F28}" destId="{11B5C81B-817B-9345-BDD3-A64365B74B17}" srcOrd="0" destOrd="0" presId="urn:microsoft.com/office/officeart/2005/8/layout/hierarchy1"/>
    <dgm:cxn modelId="{BB91CFC8-8DF2-5447-95B5-C92B80A1C901}" type="presParOf" srcId="{11B5C81B-817B-9345-BDD3-A64365B74B17}" destId="{3420CF13-5C7E-3949-A784-F63805FE1CFB}" srcOrd="0" destOrd="0" presId="urn:microsoft.com/office/officeart/2005/8/layout/hierarchy1"/>
    <dgm:cxn modelId="{656100C2-D0AF-444C-8D05-B00E9B083826}" type="presParOf" srcId="{11B5C81B-817B-9345-BDD3-A64365B74B17}" destId="{D6B82FB0-40E4-B24B-B021-28A597343C12}" srcOrd="1" destOrd="0" presId="urn:microsoft.com/office/officeart/2005/8/layout/hierarchy1"/>
    <dgm:cxn modelId="{DEE2DCF5-654B-7D4E-A9CF-BB097843F8CA}" type="presParOf" srcId="{12AD8958-BBD2-F947-9A45-A3CF64734F28}" destId="{5E80FEEB-E4B2-CC4A-A708-1ECAF46B4433}" srcOrd="1" destOrd="0" presId="urn:microsoft.com/office/officeart/2005/8/layout/hierarchy1"/>
    <dgm:cxn modelId="{198D5E54-BA7E-164D-A3FD-BCF7F72327BE}" type="presParOf" srcId="{D04E1FB7-C674-0043-889F-74886DAEC353}" destId="{D669EEC4-8F4F-8146-BABD-4CBC62502079}" srcOrd="2" destOrd="0" presId="urn:microsoft.com/office/officeart/2005/8/layout/hierarchy1"/>
    <dgm:cxn modelId="{AEA1CE37-0640-3340-9C81-0853186F5B15}" type="presParOf" srcId="{D04E1FB7-C674-0043-889F-74886DAEC353}" destId="{B58B03E7-974C-AB43-A46B-78E1A2D84313}" srcOrd="3" destOrd="0" presId="urn:microsoft.com/office/officeart/2005/8/layout/hierarchy1"/>
    <dgm:cxn modelId="{98BB90CD-142A-4143-8708-9214AA42250A}" type="presParOf" srcId="{B58B03E7-974C-AB43-A46B-78E1A2D84313}" destId="{D52FC23D-9BDE-D944-A2BD-430C0A04FC25}" srcOrd="0" destOrd="0" presId="urn:microsoft.com/office/officeart/2005/8/layout/hierarchy1"/>
    <dgm:cxn modelId="{DF542F8D-C42A-0147-A74A-B64A640B3595}" type="presParOf" srcId="{D52FC23D-9BDE-D944-A2BD-430C0A04FC25}" destId="{D48CEF0B-E610-4949-B84B-92C820296968}" srcOrd="0" destOrd="0" presId="urn:microsoft.com/office/officeart/2005/8/layout/hierarchy1"/>
    <dgm:cxn modelId="{242A73D6-EA5C-D44C-910F-1C60F902222B}" type="presParOf" srcId="{D52FC23D-9BDE-D944-A2BD-430C0A04FC25}" destId="{47159682-00F7-654B-A737-0242B25B25F3}" srcOrd="1" destOrd="0" presId="urn:microsoft.com/office/officeart/2005/8/layout/hierarchy1"/>
    <dgm:cxn modelId="{D847E35F-7740-E94E-9729-4E300AEDC2B5}" type="presParOf" srcId="{B58B03E7-974C-AB43-A46B-78E1A2D84313}" destId="{646F89D3-A26C-C142-B3D5-80F7077D2175}" srcOrd="1" destOrd="0" presId="urn:microsoft.com/office/officeart/2005/8/layout/hierarchy1"/>
    <dgm:cxn modelId="{F8E79674-3F98-984C-B495-DA1A078D7A22}" type="presParOf" srcId="{651FCCEF-EE52-7A45-A196-E4B6AB54696B}" destId="{4306AE9B-6CCC-F04F-AE33-3D39631FDE92}" srcOrd="2" destOrd="0" presId="urn:microsoft.com/office/officeart/2005/8/layout/hierarchy1"/>
    <dgm:cxn modelId="{4F496552-D537-6148-8A39-FF403F2542F1}" type="presParOf" srcId="{651FCCEF-EE52-7A45-A196-E4B6AB54696B}" destId="{1B7F8AB3-C5F6-0647-8E0D-235434C5EC82}" srcOrd="3" destOrd="0" presId="urn:microsoft.com/office/officeart/2005/8/layout/hierarchy1"/>
    <dgm:cxn modelId="{5E689155-EB7F-FD46-8C0F-C39907750111}" type="presParOf" srcId="{1B7F8AB3-C5F6-0647-8E0D-235434C5EC82}" destId="{CC4A1E6A-D0A8-DC42-9EB2-0D8711D6FED1}" srcOrd="0" destOrd="0" presId="urn:microsoft.com/office/officeart/2005/8/layout/hierarchy1"/>
    <dgm:cxn modelId="{98A85590-AFF7-414E-BBB7-584A9EDA4053}" type="presParOf" srcId="{CC4A1E6A-D0A8-DC42-9EB2-0D8711D6FED1}" destId="{3DE4F7FC-F64B-7841-9A4C-75991D936864}" srcOrd="0" destOrd="0" presId="urn:microsoft.com/office/officeart/2005/8/layout/hierarchy1"/>
    <dgm:cxn modelId="{55651A61-6548-F647-B97B-39371C8314EF}" type="presParOf" srcId="{CC4A1E6A-D0A8-DC42-9EB2-0D8711D6FED1}" destId="{7F5AE31E-A4A2-7C49-AB2E-30A6771EED2B}" srcOrd="1" destOrd="0" presId="urn:microsoft.com/office/officeart/2005/8/layout/hierarchy1"/>
    <dgm:cxn modelId="{23CE75AA-3159-9740-8DD8-7835D64DD42B}" type="presParOf" srcId="{1B7F8AB3-C5F6-0647-8E0D-235434C5EC82}" destId="{502442A4-DB8B-454F-9E94-7EC47071B3BB}" srcOrd="1" destOrd="0" presId="urn:microsoft.com/office/officeart/2005/8/layout/hierarchy1"/>
    <dgm:cxn modelId="{89DCBC01-C689-AF40-8454-ACC82B66CFFB}" type="presParOf" srcId="{502442A4-DB8B-454F-9E94-7EC47071B3BB}" destId="{2DE02077-2D10-F943-9F43-C4F56850BE08}" srcOrd="0" destOrd="0" presId="urn:microsoft.com/office/officeart/2005/8/layout/hierarchy1"/>
    <dgm:cxn modelId="{497345C3-5381-F04C-87F2-D46C6CAF5CD4}" type="presParOf" srcId="{502442A4-DB8B-454F-9E94-7EC47071B3BB}" destId="{F3C9568A-5456-244C-9B7B-E93C5C219DE7}" srcOrd="1" destOrd="0" presId="urn:microsoft.com/office/officeart/2005/8/layout/hierarchy1"/>
    <dgm:cxn modelId="{D1282C27-98E5-2347-9814-AD81BFC0F919}" type="presParOf" srcId="{F3C9568A-5456-244C-9B7B-E93C5C219DE7}" destId="{3B6D0DEF-8017-4348-8731-2F7E93AD65DD}" srcOrd="0" destOrd="0" presId="urn:microsoft.com/office/officeart/2005/8/layout/hierarchy1"/>
    <dgm:cxn modelId="{697C5A0D-531C-BF40-B29C-C40B9D865B27}" type="presParOf" srcId="{3B6D0DEF-8017-4348-8731-2F7E93AD65DD}" destId="{76048A9A-DC3C-4B4C-B5AE-68685071E519}" srcOrd="0" destOrd="0" presId="urn:microsoft.com/office/officeart/2005/8/layout/hierarchy1"/>
    <dgm:cxn modelId="{E950577D-ABE1-E646-8045-765BA0553E16}" type="presParOf" srcId="{3B6D0DEF-8017-4348-8731-2F7E93AD65DD}" destId="{C04DBDC9-C7A8-5E4E-87CC-E7692552A88A}" srcOrd="1" destOrd="0" presId="urn:microsoft.com/office/officeart/2005/8/layout/hierarchy1"/>
    <dgm:cxn modelId="{FFC353E3-8E02-8F47-BF24-7EFB68631D71}" type="presParOf" srcId="{F3C9568A-5456-244C-9B7B-E93C5C219DE7}" destId="{2168E01F-C88C-D142-8D57-F8465049A6A5}" srcOrd="1" destOrd="0" presId="urn:microsoft.com/office/officeart/2005/8/layout/hierarchy1"/>
    <dgm:cxn modelId="{DAAF88A3-C9F7-4C41-AC3C-4513CF784195}" type="presParOf" srcId="{2168E01F-C88C-D142-8D57-F8465049A6A5}" destId="{72DF3BD8-CC5A-FF4A-86F7-27BDB6E474AC}" srcOrd="0" destOrd="0" presId="urn:microsoft.com/office/officeart/2005/8/layout/hierarchy1"/>
    <dgm:cxn modelId="{C179239B-BF09-F642-A951-FB9CA509BC4D}" type="presParOf" srcId="{2168E01F-C88C-D142-8D57-F8465049A6A5}" destId="{A7E55F86-5386-4D4B-8505-92EA75B6A570}" srcOrd="1" destOrd="0" presId="urn:microsoft.com/office/officeart/2005/8/layout/hierarchy1"/>
    <dgm:cxn modelId="{06AF85EC-9340-E04F-9F34-17958E831C63}" type="presParOf" srcId="{A7E55F86-5386-4D4B-8505-92EA75B6A570}" destId="{CA976F7D-4FEF-1F4B-99BF-BC1592F98599}" srcOrd="0" destOrd="0" presId="urn:microsoft.com/office/officeart/2005/8/layout/hierarchy1"/>
    <dgm:cxn modelId="{FC9264D0-0EE4-DB4D-84D0-21DADD9158C8}" type="presParOf" srcId="{CA976F7D-4FEF-1F4B-99BF-BC1592F98599}" destId="{37820FC4-C578-B04B-A393-4E3A7B2F6DA3}" srcOrd="0" destOrd="0" presId="urn:microsoft.com/office/officeart/2005/8/layout/hierarchy1"/>
    <dgm:cxn modelId="{16444B1E-A8DF-8749-9BFE-2DBF7698C960}" type="presParOf" srcId="{CA976F7D-4FEF-1F4B-99BF-BC1592F98599}" destId="{0964E1DF-8729-B743-9008-83BD18F900C7}" srcOrd="1" destOrd="0" presId="urn:microsoft.com/office/officeart/2005/8/layout/hierarchy1"/>
    <dgm:cxn modelId="{B95DC28C-667D-604A-92AF-9B5B75CC3409}" type="presParOf" srcId="{A7E55F86-5386-4D4B-8505-92EA75B6A570}" destId="{AC2E68FE-C572-1248-B59B-AE905DC6E110}" srcOrd="1" destOrd="0" presId="urn:microsoft.com/office/officeart/2005/8/layout/hierarchy1"/>
    <dgm:cxn modelId="{C78EE414-F0D4-2547-AFD0-9FCEA6A59358}" type="presParOf" srcId="{AC2E68FE-C572-1248-B59B-AE905DC6E110}" destId="{294C4971-6262-364C-B2DE-92C81FDDFB03}" srcOrd="0" destOrd="0" presId="urn:microsoft.com/office/officeart/2005/8/layout/hierarchy1"/>
    <dgm:cxn modelId="{EB82E4FB-DB36-284D-B063-37E841038CDA}" type="presParOf" srcId="{AC2E68FE-C572-1248-B59B-AE905DC6E110}" destId="{0F46324C-F178-1F4F-AFF0-425531A1E5BE}" srcOrd="1" destOrd="0" presId="urn:microsoft.com/office/officeart/2005/8/layout/hierarchy1"/>
    <dgm:cxn modelId="{BB162930-AF69-E144-B6B4-6FC4B948624B}" type="presParOf" srcId="{0F46324C-F178-1F4F-AFF0-425531A1E5BE}" destId="{39DFEB5D-7102-3D40-A66F-230A31F8E325}" srcOrd="0" destOrd="0" presId="urn:microsoft.com/office/officeart/2005/8/layout/hierarchy1"/>
    <dgm:cxn modelId="{2B94113D-9C3A-C441-9504-75149A0F5ABB}" type="presParOf" srcId="{39DFEB5D-7102-3D40-A66F-230A31F8E325}" destId="{D7C3AA71-4CEB-0A40-84DC-D0D8A8790940}" srcOrd="0" destOrd="0" presId="urn:microsoft.com/office/officeart/2005/8/layout/hierarchy1"/>
    <dgm:cxn modelId="{926FDB71-56EC-1647-B36F-FC1F325D6C42}" type="presParOf" srcId="{39DFEB5D-7102-3D40-A66F-230A31F8E325}" destId="{D8026D16-7F91-BD43-BAC4-CAB548340DA4}" srcOrd="1" destOrd="0" presId="urn:microsoft.com/office/officeart/2005/8/layout/hierarchy1"/>
    <dgm:cxn modelId="{0BFAFA84-0D1C-3248-9D52-43FE0419C921}" type="presParOf" srcId="{0F46324C-F178-1F4F-AFF0-425531A1E5BE}" destId="{2C49B679-A0CF-3A42-82B9-9065251025B1}" srcOrd="1" destOrd="0" presId="urn:microsoft.com/office/officeart/2005/8/layout/hierarchy1"/>
    <dgm:cxn modelId="{C7503FF8-C876-D542-A58D-E6E59E55D662}" type="presParOf" srcId="{2168E01F-C88C-D142-8D57-F8465049A6A5}" destId="{069F0DA2-A27D-FB4A-A635-4C6F439710A0}" srcOrd="2" destOrd="0" presId="urn:microsoft.com/office/officeart/2005/8/layout/hierarchy1"/>
    <dgm:cxn modelId="{226224F8-573C-3449-A19A-691DEFC2B065}" type="presParOf" srcId="{2168E01F-C88C-D142-8D57-F8465049A6A5}" destId="{8A5CF252-C0AB-CA49-B389-EB5F21F2953D}" srcOrd="3" destOrd="0" presId="urn:microsoft.com/office/officeart/2005/8/layout/hierarchy1"/>
    <dgm:cxn modelId="{DBCFAA65-3DFB-0841-9281-6F9E30EDAB1F}" type="presParOf" srcId="{8A5CF252-C0AB-CA49-B389-EB5F21F2953D}" destId="{38DC07F5-9775-844C-A21C-077E674CAE33}" srcOrd="0" destOrd="0" presId="urn:microsoft.com/office/officeart/2005/8/layout/hierarchy1"/>
    <dgm:cxn modelId="{14365971-AB6B-9F4C-B9F2-8F7FF10603B5}" type="presParOf" srcId="{38DC07F5-9775-844C-A21C-077E674CAE33}" destId="{3087A46C-C1C2-F844-83B5-FAE095F5D63F}" srcOrd="0" destOrd="0" presId="urn:microsoft.com/office/officeart/2005/8/layout/hierarchy1"/>
    <dgm:cxn modelId="{DE3819A9-0B00-4D45-B4D6-C55744902555}" type="presParOf" srcId="{38DC07F5-9775-844C-A21C-077E674CAE33}" destId="{5F63D044-9876-384D-B83C-3E8B003BB41C}" srcOrd="1" destOrd="0" presId="urn:microsoft.com/office/officeart/2005/8/layout/hierarchy1"/>
    <dgm:cxn modelId="{BE34A874-E620-FB46-9F10-84FC1A91EA89}" type="presParOf" srcId="{8A5CF252-C0AB-CA49-B389-EB5F21F2953D}" destId="{BF30E87C-FAFB-EB41-B50A-257B45B9E954}" srcOrd="1" destOrd="0" presId="urn:microsoft.com/office/officeart/2005/8/layout/hierarchy1"/>
    <dgm:cxn modelId="{BAE4F96A-35E8-C34B-B1FF-10D2F70ADEDC}" type="presParOf" srcId="{502442A4-DB8B-454F-9E94-7EC47071B3BB}" destId="{3E0F81FE-BEDD-2C4B-8229-A5EAB6EADB71}" srcOrd="2" destOrd="0" presId="urn:microsoft.com/office/officeart/2005/8/layout/hierarchy1"/>
    <dgm:cxn modelId="{81F116A5-8848-5F4F-AE32-7D2B7D9FFFD3}" type="presParOf" srcId="{502442A4-DB8B-454F-9E94-7EC47071B3BB}" destId="{B9C428C6-E3FF-E04E-A38A-DCDC59B4C1C0}" srcOrd="3" destOrd="0" presId="urn:microsoft.com/office/officeart/2005/8/layout/hierarchy1"/>
    <dgm:cxn modelId="{52165C68-7C7E-6248-BE2B-494FA8E0C2D9}" type="presParOf" srcId="{B9C428C6-E3FF-E04E-A38A-DCDC59B4C1C0}" destId="{9D16CEB7-EA48-3F48-BAAE-91DAD4928452}" srcOrd="0" destOrd="0" presId="urn:microsoft.com/office/officeart/2005/8/layout/hierarchy1"/>
    <dgm:cxn modelId="{62807785-8E33-3146-B029-E5DEFCDD235A}" type="presParOf" srcId="{9D16CEB7-EA48-3F48-BAAE-91DAD4928452}" destId="{6CDEFF7D-ED26-2F41-871C-A5A2B24365A9}" srcOrd="0" destOrd="0" presId="urn:microsoft.com/office/officeart/2005/8/layout/hierarchy1"/>
    <dgm:cxn modelId="{1B61FDC7-8FFC-E841-B337-9EC201F3D1EF}" type="presParOf" srcId="{9D16CEB7-EA48-3F48-BAAE-91DAD4928452}" destId="{5107C331-0493-3B45-8FDC-B8B3DC06FC6E}" srcOrd="1" destOrd="0" presId="urn:microsoft.com/office/officeart/2005/8/layout/hierarchy1"/>
    <dgm:cxn modelId="{CB165226-4FED-364C-AA60-2319FCB20037}" type="presParOf" srcId="{B9C428C6-E3FF-E04E-A38A-DCDC59B4C1C0}" destId="{7B078BB8-EC03-054E-91BE-25B87CCA1433}" srcOrd="1" destOrd="0" presId="urn:microsoft.com/office/officeart/2005/8/layout/hierarchy1"/>
    <dgm:cxn modelId="{5BF96254-2FDB-6D4D-BA80-EAA85C699060}" type="presParOf" srcId="{7B078BB8-EC03-054E-91BE-25B87CCA1433}" destId="{DCE105A4-3F83-B841-9F49-DAB82C612F39}" srcOrd="0" destOrd="0" presId="urn:microsoft.com/office/officeart/2005/8/layout/hierarchy1"/>
    <dgm:cxn modelId="{B57ECAA1-E42C-A145-947C-18792D36D960}" type="presParOf" srcId="{7B078BB8-EC03-054E-91BE-25B87CCA1433}" destId="{441CB59F-7B42-8D40-8E89-EC783D34C580}" srcOrd="1" destOrd="0" presId="urn:microsoft.com/office/officeart/2005/8/layout/hierarchy1"/>
    <dgm:cxn modelId="{563F674E-E1CE-2F4B-B324-88DE273C46B1}" type="presParOf" srcId="{441CB59F-7B42-8D40-8E89-EC783D34C580}" destId="{04BFD0E5-B861-A848-814C-F5CFBE05635D}" srcOrd="0" destOrd="0" presId="urn:microsoft.com/office/officeart/2005/8/layout/hierarchy1"/>
    <dgm:cxn modelId="{37CD8F87-AA99-AC47-B81B-8211D303D78C}" type="presParOf" srcId="{04BFD0E5-B861-A848-814C-F5CFBE05635D}" destId="{2F09FE35-E43F-0646-A22F-363190BA60CB}" srcOrd="0" destOrd="0" presId="urn:microsoft.com/office/officeart/2005/8/layout/hierarchy1"/>
    <dgm:cxn modelId="{1A689B65-DE6F-B44B-B3E5-B2B768D5F9E2}" type="presParOf" srcId="{04BFD0E5-B861-A848-814C-F5CFBE05635D}" destId="{D9852316-667D-4C4F-B79C-1DCEEE9CA849}" srcOrd="1" destOrd="0" presId="urn:microsoft.com/office/officeart/2005/8/layout/hierarchy1"/>
    <dgm:cxn modelId="{470C2434-C739-714F-9E50-A758252149B0}" type="presParOf" srcId="{441CB59F-7B42-8D40-8E89-EC783D34C580}" destId="{A3CCF843-85D2-3542-9E5D-E2E303ED22B9}" srcOrd="1" destOrd="0" presId="urn:microsoft.com/office/officeart/2005/8/layout/hierarchy1"/>
    <dgm:cxn modelId="{3F25D144-7A9E-024B-A885-7D3BDA39BC6D}" type="presParOf" srcId="{A3CCF843-85D2-3542-9E5D-E2E303ED22B9}" destId="{BC5869D8-9A37-F149-8FA4-E8482E4086D5}" srcOrd="0" destOrd="0" presId="urn:microsoft.com/office/officeart/2005/8/layout/hierarchy1"/>
    <dgm:cxn modelId="{48D0F883-8245-3044-AC81-E5BFFD84A73B}" type="presParOf" srcId="{A3CCF843-85D2-3542-9E5D-E2E303ED22B9}" destId="{22C5ADC1-4F40-E540-A18E-386887AFC5F8}" srcOrd="1" destOrd="0" presId="urn:microsoft.com/office/officeart/2005/8/layout/hierarchy1"/>
    <dgm:cxn modelId="{B0220828-6CDE-7D4F-9429-9809FE4578E5}" type="presParOf" srcId="{22C5ADC1-4F40-E540-A18E-386887AFC5F8}" destId="{87168693-61ED-CD44-8A07-B3D22BC8606C}" srcOrd="0" destOrd="0" presId="urn:microsoft.com/office/officeart/2005/8/layout/hierarchy1"/>
    <dgm:cxn modelId="{20877AD6-655E-CB4D-AC9D-5578E1B71F22}" type="presParOf" srcId="{87168693-61ED-CD44-8A07-B3D22BC8606C}" destId="{82B1EEA4-4A34-A940-9DE7-600665FA8062}" srcOrd="0" destOrd="0" presId="urn:microsoft.com/office/officeart/2005/8/layout/hierarchy1"/>
    <dgm:cxn modelId="{221B0232-12B5-2D46-8126-97F476C40171}" type="presParOf" srcId="{87168693-61ED-CD44-8A07-B3D22BC8606C}" destId="{A7D8B712-8E40-1449-B1BB-222D8578574A}" srcOrd="1" destOrd="0" presId="urn:microsoft.com/office/officeart/2005/8/layout/hierarchy1"/>
    <dgm:cxn modelId="{4E983530-9BD5-7F42-8596-68427B7423E9}" type="presParOf" srcId="{22C5ADC1-4F40-E540-A18E-386887AFC5F8}" destId="{BB2623A0-F030-B24C-87EA-F59E8D7BD737}" srcOrd="1" destOrd="0" presId="urn:microsoft.com/office/officeart/2005/8/layout/hierarchy1"/>
    <dgm:cxn modelId="{E0C98F47-FA82-B640-AC5A-A57E9195C11B}" type="presParOf" srcId="{7B078BB8-EC03-054E-91BE-25B87CCA1433}" destId="{EDDC34AB-6A8A-1647-B462-D45FC6628BFF}" srcOrd="2" destOrd="0" presId="urn:microsoft.com/office/officeart/2005/8/layout/hierarchy1"/>
    <dgm:cxn modelId="{C47E39A2-3A28-A14C-BE2F-95BAA6CB6E60}" type="presParOf" srcId="{7B078BB8-EC03-054E-91BE-25B87CCA1433}" destId="{49C5A36B-CC2B-9A42-8DDA-4D76B31E280E}" srcOrd="3" destOrd="0" presId="urn:microsoft.com/office/officeart/2005/8/layout/hierarchy1"/>
    <dgm:cxn modelId="{3262763E-1EF9-C44D-84E1-4C29085BDE50}" type="presParOf" srcId="{49C5A36B-CC2B-9A42-8DDA-4D76B31E280E}" destId="{73658D25-A891-FC48-8098-794337F485D1}" srcOrd="0" destOrd="0" presId="urn:microsoft.com/office/officeart/2005/8/layout/hierarchy1"/>
    <dgm:cxn modelId="{F2E1189F-5982-FA4C-A23D-0EC6F9D66A11}" type="presParOf" srcId="{73658D25-A891-FC48-8098-794337F485D1}" destId="{291214FD-6710-1540-9A78-A6E6DCFDF486}" srcOrd="0" destOrd="0" presId="urn:microsoft.com/office/officeart/2005/8/layout/hierarchy1"/>
    <dgm:cxn modelId="{64274C61-F582-7543-8844-98955FBB17B4}" type="presParOf" srcId="{73658D25-A891-FC48-8098-794337F485D1}" destId="{FBFD8D09-526F-5744-8616-D2086DA78E42}" srcOrd="1" destOrd="0" presId="urn:microsoft.com/office/officeart/2005/8/layout/hierarchy1"/>
    <dgm:cxn modelId="{E59AD40C-7E49-CA4B-8F95-A22401F9C058}" type="presParOf" srcId="{49C5A36B-CC2B-9A42-8DDA-4D76B31E280E}" destId="{DA9AD9A6-C4D7-4F42-944D-507DCD614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6D1D51-5ACA-0F4B-9D66-AEEFA34AD784}" type="doc">
      <dgm:prSet loTypeId="urn:microsoft.com/office/officeart/2008/layout/HalfCircleOrganizationChart" loCatId="hierarchy" qsTypeId="urn:microsoft.com/office/officeart/2005/8/quickstyle/simple4" qsCatId="simple" csTypeId="urn:microsoft.com/office/officeart/2005/8/colors/accent1_2" csCatId="accent1" phldr="1"/>
      <dgm:spPr/>
      <dgm:t>
        <a:bodyPr/>
        <a:lstStyle/>
        <a:p>
          <a:endParaRPr lang="en-US"/>
        </a:p>
      </dgm:t>
    </dgm:pt>
    <dgm:pt modelId="{2B7D6F85-AD65-3C4E-851A-B101698B19F8}">
      <dgm:prSet phldrT="[Text]" custT="1"/>
      <dgm:spPr/>
      <dgm:t>
        <a:bodyPr/>
        <a:lstStyle/>
        <a:p>
          <a:r>
            <a:rPr lang="en-US" sz="1800" b="0" dirty="0">
              <a:solidFill>
                <a:schemeClr val="accent1">
                  <a:lumMod val="50000"/>
                </a:schemeClr>
              </a:solidFill>
            </a:rPr>
            <a:t>Associated with </a:t>
          </a:r>
        </a:p>
      </dgm:t>
    </dgm:pt>
    <dgm:pt modelId="{8BD0D26D-08B8-B740-87EC-83DF906F3254}" type="parTrans" cxnId="{D3473656-F89F-F94C-B8DE-9109E8E1A026}">
      <dgm:prSet/>
      <dgm:spPr/>
      <dgm:t>
        <a:bodyPr/>
        <a:lstStyle/>
        <a:p>
          <a:endParaRPr lang="en-US"/>
        </a:p>
      </dgm:t>
    </dgm:pt>
    <dgm:pt modelId="{080D4C9D-886E-DC40-98C4-1B6FFEF6F3EC}" type="sibTrans" cxnId="{D3473656-F89F-F94C-B8DE-9109E8E1A026}">
      <dgm:prSet/>
      <dgm:spPr/>
      <dgm:t>
        <a:bodyPr/>
        <a:lstStyle/>
        <a:p>
          <a:endParaRPr lang="en-US"/>
        </a:p>
      </dgm:t>
    </dgm:pt>
    <dgm:pt modelId="{8B1F2348-BC5D-DD4E-B345-58DCFF9BECFE}">
      <dgm:prSet phldrT="[Text]" custT="1"/>
      <dgm:spPr/>
      <dgm:t>
        <a:bodyPr/>
        <a:lstStyle/>
        <a:p>
          <a:r>
            <a:rPr lang="en-US" sz="1400" dirty="0">
              <a:latin typeface="Gill Sans MT"/>
              <a:ea typeface="Gill Sans MT"/>
              <a:cs typeface="Gill Sans MT"/>
              <a:sym typeface="Gill Sans MT"/>
            </a:rPr>
            <a:t>Respiratory failure</a:t>
          </a:r>
        </a:p>
        <a:p>
          <a:r>
            <a:rPr lang="en-US" sz="1400" dirty="0">
              <a:latin typeface="Gill Sans MT"/>
              <a:ea typeface="Gill Sans MT"/>
              <a:cs typeface="Gill Sans MT"/>
              <a:sym typeface="Gill Sans MT"/>
            </a:rPr>
            <a:t>(e.g. COPDs like emphysema)</a:t>
          </a:r>
          <a:endParaRPr lang="en-US" sz="1400" dirty="0"/>
        </a:p>
      </dgm:t>
    </dgm:pt>
    <dgm:pt modelId="{25BFE272-DBD4-594F-BF0E-D8E6606C67B0}" type="parTrans" cxnId="{FDB903C6-1EEF-A046-8210-FDDEC3F43670}">
      <dgm:prSet/>
      <dgm:spPr/>
      <dgm:t>
        <a:bodyPr/>
        <a:lstStyle/>
        <a:p>
          <a:endParaRPr lang="en-US"/>
        </a:p>
      </dgm:t>
    </dgm:pt>
    <dgm:pt modelId="{39C6887D-52D0-A943-BF9D-95BEA3858D24}" type="sibTrans" cxnId="{FDB903C6-1EEF-A046-8210-FDDEC3F43670}">
      <dgm:prSet/>
      <dgm:spPr/>
      <dgm:t>
        <a:bodyPr/>
        <a:lstStyle/>
        <a:p>
          <a:endParaRPr lang="en-US"/>
        </a:p>
      </dgm:t>
    </dgm:pt>
    <dgm:pt modelId="{2BB72116-7A19-3D4D-90C8-A92942CA6FB9}">
      <dgm:prSet phldrT="[Text]" custT="1"/>
      <dgm:spPr/>
      <dgm:t>
        <a:bodyPr/>
        <a:lstStyle/>
        <a:p>
          <a:r>
            <a:rPr lang="en-US" sz="1400" dirty="0"/>
            <a:t>Inadequate alveolar ventilation </a:t>
          </a:r>
        </a:p>
      </dgm:t>
    </dgm:pt>
    <dgm:pt modelId="{C7BAEB4E-7568-DE44-B0EB-DDABA1A3B53B}" type="parTrans" cxnId="{EF97E3E1-575A-1947-99EC-E6C0A5EBDC81}">
      <dgm:prSet/>
      <dgm:spPr/>
      <dgm:t>
        <a:bodyPr/>
        <a:lstStyle/>
        <a:p>
          <a:endParaRPr lang="en-US"/>
        </a:p>
      </dgm:t>
    </dgm:pt>
    <dgm:pt modelId="{F0D735B4-C0A8-444F-8E6D-12C9EFEE4816}" type="sibTrans" cxnId="{EF97E3E1-575A-1947-99EC-E6C0A5EBDC81}">
      <dgm:prSet/>
      <dgm:spPr/>
      <dgm:t>
        <a:bodyPr/>
        <a:lstStyle/>
        <a:p>
          <a:endParaRPr lang="en-US"/>
        </a:p>
      </dgm:t>
    </dgm:pt>
    <dgm:pt modelId="{D9EDB10E-34C1-BC42-B5F2-B5222FD83459}">
      <dgm:prSet phldrT="[Text]" custT="1"/>
      <dgm:spPr/>
      <dgm:t>
        <a:bodyPr/>
        <a:lstStyle/>
        <a:p>
          <a:r>
            <a:rPr lang="en-US" sz="1400" dirty="0">
              <a:latin typeface="Gill Sans MT"/>
              <a:ea typeface="Gill Sans MT"/>
              <a:cs typeface="Gill Sans MT"/>
              <a:sym typeface="Gill Sans MT"/>
            </a:rPr>
            <a:t>Impaired gas </a:t>
          </a:r>
        </a:p>
        <a:p>
          <a:r>
            <a:rPr lang="en-US" sz="1400" dirty="0">
              <a:latin typeface="Gill Sans MT"/>
              <a:ea typeface="Gill Sans MT"/>
              <a:cs typeface="Gill Sans MT"/>
              <a:sym typeface="Gill Sans MT"/>
            </a:rPr>
            <a:t>diffusion</a:t>
          </a:r>
        </a:p>
        <a:p>
          <a:r>
            <a:rPr lang="en-US" sz="1400" dirty="0">
              <a:latin typeface="Gill Sans MT"/>
              <a:ea typeface="Gill Sans MT"/>
              <a:cs typeface="Gill Sans MT"/>
              <a:sym typeface="Gill Sans MT"/>
            </a:rPr>
            <a:t>( pulmonary edema</a:t>
          </a:r>
          <a:r>
            <a:rPr lang="en-US" sz="1100" dirty="0">
              <a:latin typeface="Gill Sans MT"/>
              <a:ea typeface="Gill Sans MT"/>
              <a:cs typeface="Gill Sans MT"/>
              <a:sym typeface="Gill Sans MT"/>
            </a:rPr>
            <a:t>) </a:t>
          </a:r>
          <a:endParaRPr lang="en-US" sz="1100" dirty="0"/>
        </a:p>
      </dgm:t>
    </dgm:pt>
    <dgm:pt modelId="{8761A9B3-13C0-0543-A809-FCE7E8517FCA}" type="parTrans" cxnId="{A378C9DA-360F-6C40-8E9C-19FC25769E12}">
      <dgm:prSet/>
      <dgm:spPr/>
      <dgm:t>
        <a:bodyPr/>
        <a:lstStyle/>
        <a:p>
          <a:endParaRPr lang="en-US"/>
        </a:p>
      </dgm:t>
    </dgm:pt>
    <dgm:pt modelId="{E22C13D5-3E3E-434D-9991-6D7035C2DA99}" type="sibTrans" cxnId="{A378C9DA-360F-6C40-8E9C-19FC25769E12}">
      <dgm:prSet/>
      <dgm:spPr/>
      <dgm:t>
        <a:bodyPr/>
        <a:lstStyle/>
        <a:p>
          <a:endParaRPr lang="en-US"/>
        </a:p>
      </dgm:t>
    </dgm:pt>
    <dgm:pt modelId="{6DEB1C38-C3F8-EB4E-A2CB-A96520E9F7C3}" type="pres">
      <dgm:prSet presAssocID="{5B6D1D51-5ACA-0F4B-9D66-AEEFA34AD784}" presName="Name0" presStyleCnt="0">
        <dgm:presLayoutVars>
          <dgm:orgChart val="1"/>
          <dgm:chPref val="1"/>
          <dgm:dir/>
          <dgm:animOne val="branch"/>
          <dgm:animLvl val="lvl"/>
          <dgm:resizeHandles/>
        </dgm:presLayoutVars>
      </dgm:prSet>
      <dgm:spPr/>
    </dgm:pt>
    <dgm:pt modelId="{8D47AE7C-EDFE-1C4A-B661-421AB3D82900}" type="pres">
      <dgm:prSet presAssocID="{2B7D6F85-AD65-3C4E-851A-B101698B19F8}" presName="hierRoot1" presStyleCnt="0">
        <dgm:presLayoutVars>
          <dgm:hierBranch val="init"/>
        </dgm:presLayoutVars>
      </dgm:prSet>
      <dgm:spPr/>
    </dgm:pt>
    <dgm:pt modelId="{F226DEEE-5834-2A46-9A2B-A5EE0362A7E3}" type="pres">
      <dgm:prSet presAssocID="{2B7D6F85-AD65-3C4E-851A-B101698B19F8}" presName="rootComposite1" presStyleCnt="0"/>
      <dgm:spPr/>
    </dgm:pt>
    <dgm:pt modelId="{D4BDA90A-7872-2843-80C1-1F2A6166E464}" type="pres">
      <dgm:prSet presAssocID="{2B7D6F85-AD65-3C4E-851A-B101698B19F8}" presName="rootText1" presStyleLbl="alignAcc1" presStyleIdx="0" presStyleCnt="0">
        <dgm:presLayoutVars>
          <dgm:chPref val="3"/>
        </dgm:presLayoutVars>
      </dgm:prSet>
      <dgm:spPr/>
    </dgm:pt>
    <dgm:pt modelId="{66172643-B525-9549-B509-97FB6A9C34FB}" type="pres">
      <dgm:prSet presAssocID="{2B7D6F85-AD65-3C4E-851A-B101698B19F8}" presName="topArc1" presStyleLbl="parChTrans1D1" presStyleIdx="0" presStyleCnt="8"/>
      <dgm:spPr/>
    </dgm:pt>
    <dgm:pt modelId="{F1193F43-515F-7E44-92FD-87B5DEA5E7C6}" type="pres">
      <dgm:prSet presAssocID="{2B7D6F85-AD65-3C4E-851A-B101698B19F8}" presName="bottomArc1" presStyleLbl="parChTrans1D1" presStyleIdx="1" presStyleCnt="8"/>
      <dgm:spPr/>
    </dgm:pt>
    <dgm:pt modelId="{0E92BBCC-FEAB-504C-8A94-2EB952D9DCD9}" type="pres">
      <dgm:prSet presAssocID="{2B7D6F85-AD65-3C4E-851A-B101698B19F8}" presName="topConnNode1" presStyleLbl="node1" presStyleIdx="0" presStyleCnt="0"/>
      <dgm:spPr/>
    </dgm:pt>
    <dgm:pt modelId="{D9B7017E-2EDF-234F-9C65-1AC7C100DF90}" type="pres">
      <dgm:prSet presAssocID="{2B7D6F85-AD65-3C4E-851A-B101698B19F8}" presName="hierChild2" presStyleCnt="0"/>
      <dgm:spPr/>
    </dgm:pt>
    <dgm:pt modelId="{56D5B6E8-40DE-5145-B8B3-1AFF6443F3BE}" type="pres">
      <dgm:prSet presAssocID="{25BFE272-DBD4-594F-BF0E-D8E6606C67B0}" presName="Name28" presStyleLbl="parChTrans1D2" presStyleIdx="0" presStyleCnt="3"/>
      <dgm:spPr/>
    </dgm:pt>
    <dgm:pt modelId="{9FFDF4F8-B4D9-BF47-AFEA-45931416B0C1}" type="pres">
      <dgm:prSet presAssocID="{8B1F2348-BC5D-DD4E-B345-58DCFF9BECFE}" presName="hierRoot2" presStyleCnt="0">
        <dgm:presLayoutVars>
          <dgm:hierBranch val="init"/>
        </dgm:presLayoutVars>
      </dgm:prSet>
      <dgm:spPr/>
    </dgm:pt>
    <dgm:pt modelId="{37B745A3-C1DB-584E-8E1E-767463AA6D01}" type="pres">
      <dgm:prSet presAssocID="{8B1F2348-BC5D-DD4E-B345-58DCFF9BECFE}" presName="rootComposite2" presStyleCnt="0"/>
      <dgm:spPr/>
    </dgm:pt>
    <dgm:pt modelId="{13BCD050-F472-6E48-B1A4-4BF5E54D3ED8}" type="pres">
      <dgm:prSet presAssocID="{8B1F2348-BC5D-DD4E-B345-58DCFF9BECFE}" presName="rootText2" presStyleLbl="alignAcc1" presStyleIdx="0" presStyleCnt="0">
        <dgm:presLayoutVars>
          <dgm:chPref val="3"/>
        </dgm:presLayoutVars>
      </dgm:prSet>
      <dgm:spPr/>
    </dgm:pt>
    <dgm:pt modelId="{68B5C22A-1B19-B244-9BEA-8BC7606DE85D}" type="pres">
      <dgm:prSet presAssocID="{8B1F2348-BC5D-DD4E-B345-58DCFF9BECFE}" presName="topArc2" presStyleLbl="parChTrans1D1" presStyleIdx="2" presStyleCnt="8"/>
      <dgm:spPr/>
    </dgm:pt>
    <dgm:pt modelId="{1C9E9F15-619B-2F4F-8B0C-0262DB0B5194}" type="pres">
      <dgm:prSet presAssocID="{8B1F2348-BC5D-DD4E-B345-58DCFF9BECFE}" presName="bottomArc2" presStyleLbl="parChTrans1D1" presStyleIdx="3" presStyleCnt="8"/>
      <dgm:spPr/>
    </dgm:pt>
    <dgm:pt modelId="{B0A801A4-26EA-D140-979D-1FB09D5DB8C9}" type="pres">
      <dgm:prSet presAssocID="{8B1F2348-BC5D-DD4E-B345-58DCFF9BECFE}" presName="topConnNode2" presStyleLbl="node2" presStyleIdx="0" presStyleCnt="0"/>
      <dgm:spPr/>
    </dgm:pt>
    <dgm:pt modelId="{436BC6BA-C310-0145-9A20-F9AE08053B1D}" type="pres">
      <dgm:prSet presAssocID="{8B1F2348-BC5D-DD4E-B345-58DCFF9BECFE}" presName="hierChild4" presStyleCnt="0"/>
      <dgm:spPr/>
    </dgm:pt>
    <dgm:pt modelId="{AF4AC609-6023-2E4E-958D-AD949167AF80}" type="pres">
      <dgm:prSet presAssocID="{8B1F2348-BC5D-DD4E-B345-58DCFF9BECFE}" presName="hierChild5" presStyleCnt="0"/>
      <dgm:spPr/>
    </dgm:pt>
    <dgm:pt modelId="{9BE87A13-28D8-8A41-9CCF-428FE87B4223}" type="pres">
      <dgm:prSet presAssocID="{C7BAEB4E-7568-DE44-B0EB-DDABA1A3B53B}" presName="Name28" presStyleLbl="parChTrans1D2" presStyleIdx="1" presStyleCnt="3"/>
      <dgm:spPr/>
    </dgm:pt>
    <dgm:pt modelId="{D8B62D1E-B497-2647-BFCF-25BC206E3BC3}" type="pres">
      <dgm:prSet presAssocID="{2BB72116-7A19-3D4D-90C8-A92942CA6FB9}" presName="hierRoot2" presStyleCnt="0">
        <dgm:presLayoutVars>
          <dgm:hierBranch val="init"/>
        </dgm:presLayoutVars>
      </dgm:prSet>
      <dgm:spPr/>
    </dgm:pt>
    <dgm:pt modelId="{C80107A2-7ABC-5A42-BA6B-66ACC557DE93}" type="pres">
      <dgm:prSet presAssocID="{2BB72116-7A19-3D4D-90C8-A92942CA6FB9}" presName="rootComposite2" presStyleCnt="0"/>
      <dgm:spPr/>
    </dgm:pt>
    <dgm:pt modelId="{46117D9B-92F8-BB4D-8D9F-8AABC3FB7990}" type="pres">
      <dgm:prSet presAssocID="{2BB72116-7A19-3D4D-90C8-A92942CA6FB9}" presName="rootText2" presStyleLbl="alignAcc1" presStyleIdx="0" presStyleCnt="0">
        <dgm:presLayoutVars>
          <dgm:chPref val="3"/>
        </dgm:presLayoutVars>
      </dgm:prSet>
      <dgm:spPr/>
    </dgm:pt>
    <dgm:pt modelId="{A2ACF8D7-29C4-FB4D-B606-58A057310255}" type="pres">
      <dgm:prSet presAssocID="{2BB72116-7A19-3D4D-90C8-A92942CA6FB9}" presName="topArc2" presStyleLbl="parChTrans1D1" presStyleIdx="4" presStyleCnt="8"/>
      <dgm:spPr/>
    </dgm:pt>
    <dgm:pt modelId="{45659E25-FF45-2D46-8189-08C430B54CA1}" type="pres">
      <dgm:prSet presAssocID="{2BB72116-7A19-3D4D-90C8-A92942CA6FB9}" presName="bottomArc2" presStyleLbl="parChTrans1D1" presStyleIdx="5" presStyleCnt="8"/>
      <dgm:spPr/>
    </dgm:pt>
    <dgm:pt modelId="{768EB979-5DE6-1640-A8AE-CB1109D8A1AF}" type="pres">
      <dgm:prSet presAssocID="{2BB72116-7A19-3D4D-90C8-A92942CA6FB9}" presName="topConnNode2" presStyleLbl="node2" presStyleIdx="0" presStyleCnt="0"/>
      <dgm:spPr/>
    </dgm:pt>
    <dgm:pt modelId="{C88FF22B-F010-CB44-AECD-CB8EFC4DE62E}" type="pres">
      <dgm:prSet presAssocID="{2BB72116-7A19-3D4D-90C8-A92942CA6FB9}" presName="hierChild4" presStyleCnt="0"/>
      <dgm:spPr/>
    </dgm:pt>
    <dgm:pt modelId="{58E8A0C0-BD03-F544-8A0D-405A4B21910F}" type="pres">
      <dgm:prSet presAssocID="{2BB72116-7A19-3D4D-90C8-A92942CA6FB9}" presName="hierChild5" presStyleCnt="0"/>
      <dgm:spPr/>
    </dgm:pt>
    <dgm:pt modelId="{FB514ABF-EB3D-0944-99E2-BBA288F22BF3}" type="pres">
      <dgm:prSet presAssocID="{8761A9B3-13C0-0543-A809-FCE7E8517FCA}" presName="Name28" presStyleLbl="parChTrans1D2" presStyleIdx="2" presStyleCnt="3"/>
      <dgm:spPr/>
    </dgm:pt>
    <dgm:pt modelId="{1C474854-202F-8747-8A34-8AD86CEC6FD9}" type="pres">
      <dgm:prSet presAssocID="{D9EDB10E-34C1-BC42-B5F2-B5222FD83459}" presName="hierRoot2" presStyleCnt="0">
        <dgm:presLayoutVars>
          <dgm:hierBranch val="init"/>
        </dgm:presLayoutVars>
      </dgm:prSet>
      <dgm:spPr/>
    </dgm:pt>
    <dgm:pt modelId="{BD863766-DD59-1448-A8F9-A0CEDA42547C}" type="pres">
      <dgm:prSet presAssocID="{D9EDB10E-34C1-BC42-B5F2-B5222FD83459}" presName="rootComposite2" presStyleCnt="0"/>
      <dgm:spPr/>
    </dgm:pt>
    <dgm:pt modelId="{1D8D36AF-C85B-5C4E-AA6E-540A047BB20C}" type="pres">
      <dgm:prSet presAssocID="{D9EDB10E-34C1-BC42-B5F2-B5222FD83459}" presName="rootText2" presStyleLbl="alignAcc1" presStyleIdx="0" presStyleCnt="0">
        <dgm:presLayoutVars>
          <dgm:chPref val="3"/>
        </dgm:presLayoutVars>
      </dgm:prSet>
      <dgm:spPr/>
    </dgm:pt>
    <dgm:pt modelId="{D196437E-D9C3-9643-A3B3-C32898201765}" type="pres">
      <dgm:prSet presAssocID="{D9EDB10E-34C1-BC42-B5F2-B5222FD83459}" presName="topArc2" presStyleLbl="parChTrans1D1" presStyleIdx="6" presStyleCnt="8"/>
      <dgm:spPr/>
    </dgm:pt>
    <dgm:pt modelId="{DE2C28E6-C3AF-A844-999E-7E3E8720CDC7}" type="pres">
      <dgm:prSet presAssocID="{D9EDB10E-34C1-BC42-B5F2-B5222FD83459}" presName="bottomArc2" presStyleLbl="parChTrans1D1" presStyleIdx="7" presStyleCnt="8"/>
      <dgm:spPr/>
    </dgm:pt>
    <dgm:pt modelId="{CEA89F1C-EDAE-0F47-AADB-13E90A416F39}" type="pres">
      <dgm:prSet presAssocID="{D9EDB10E-34C1-BC42-B5F2-B5222FD83459}" presName="topConnNode2" presStyleLbl="node2" presStyleIdx="0" presStyleCnt="0"/>
      <dgm:spPr/>
    </dgm:pt>
    <dgm:pt modelId="{7E995C66-A7B9-BD4A-8DD9-FF71D8D187CE}" type="pres">
      <dgm:prSet presAssocID="{D9EDB10E-34C1-BC42-B5F2-B5222FD83459}" presName="hierChild4" presStyleCnt="0"/>
      <dgm:spPr/>
    </dgm:pt>
    <dgm:pt modelId="{625467A4-7491-0642-9542-4BC3286BAFE8}" type="pres">
      <dgm:prSet presAssocID="{D9EDB10E-34C1-BC42-B5F2-B5222FD83459}" presName="hierChild5" presStyleCnt="0"/>
      <dgm:spPr/>
    </dgm:pt>
    <dgm:pt modelId="{E4879694-B4D7-3F41-A574-D62ADD357803}" type="pres">
      <dgm:prSet presAssocID="{2B7D6F85-AD65-3C4E-851A-B101698B19F8}" presName="hierChild3" presStyleCnt="0"/>
      <dgm:spPr/>
    </dgm:pt>
  </dgm:ptLst>
  <dgm:cxnLst>
    <dgm:cxn modelId="{8C859507-45EF-8D40-BFA4-85F1622D2246}" type="presOf" srcId="{5B6D1D51-5ACA-0F4B-9D66-AEEFA34AD784}" destId="{6DEB1C38-C3F8-EB4E-A2CB-A96520E9F7C3}" srcOrd="0" destOrd="0" presId="urn:microsoft.com/office/officeart/2008/layout/HalfCircleOrganizationChart"/>
    <dgm:cxn modelId="{E93AED2F-CDA7-1142-9026-61DCF7CB772E}" type="presOf" srcId="{2BB72116-7A19-3D4D-90C8-A92942CA6FB9}" destId="{46117D9B-92F8-BB4D-8D9F-8AABC3FB7990}" srcOrd="0" destOrd="0" presId="urn:microsoft.com/office/officeart/2008/layout/HalfCircleOrganizationChart"/>
    <dgm:cxn modelId="{A2305D3C-ECE2-764A-8A08-10616986B883}" type="presOf" srcId="{D9EDB10E-34C1-BC42-B5F2-B5222FD83459}" destId="{1D8D36AF-C85B-5C4E-AA6E-540A047BB20C}" srcOrd="0" destOrd="0" presId="urn:microsoft.com/office/officeart/2008/layout/HalfCircleOrganizationChart"/>
    <dgm:cxn modelId="{A4EB8E73-6A6C-C544-9843-F74A5C99BDEE}" type="presOf" srcId="{D9EDB10E-34C1-BC42-B5F2-B5222FD83459}" destId="{CEA89F1C-EDAE-0F47-AADB-13E90A416F39}" srcOrd="1" destOrd="0" presId="urn:microsoft.com/office/officeart/2008/layout/HalfCircleOrganizationChart"/>
    <dgm:cxn modelId="{3B46E053-3027-324C-B4F3-C61A18D6442B}" type="presOf" srcId="{8761A9B3-13C0-0543-A809-FCE7E8517FCA}" destId="{FB514ABF-EB3D-0944-99E2-BBA288F22BF3}" srcOrd="0" destOrd="0" presId="urn:microsoft.com/office/officeart/2008/layout/HalfCircleOrganizationChart"/>
    <dgm:cxn modelId="{D3473656-F89F-F94C-B8DE-9109E8E1A026}" srcId="{5B6D1D51-5ACA-0F4B-9D66-AEEFA34AD784}" destId="{2B7D6F85-AD65-3C4E-851A-B101698B19F8}" srcOrd="0" destOrd="0" parTransId="{8BD0D26D-08B8-B740-87EC-83DF906F3254}" sibTransId="{080D4C9D-886E-DC40-98C4-1B6FFEF6F3EC}"/>
    <dgm:cxn modelId="{74BEF2C2-6AC1-8141-A7F8-7FD8DF6387BC}" type="presOf" srcId="{8B1F2348-BC5D-DD4E-B345-58DCFF9BECFE}" destId="{B0A801A4-26EA-D140-979D-1FB09D5DB8C9}" srcOrd="1" destOrd="0" presId="urn:microsoft.com/office/officeart/2008/layout/HalfCircleOrganizationChart"/>
    <dgm:cxn modelId="{D57C84C4-06C0-0342-889A-005EA1E2F7D2}" type="presOf" srcId="{2BB72116-7A19-3D4D-90C8-A92942CA6FB9}" destId="{768EB979-5DE6-1640-A8AE-CB1109D8A1AF}" srcOrd="1" destOrd="0" presId="urn:microsoft.com/office/officeart/2008/layout/HalfCircleOrganizationChart"/>
    <dgm:cxn modelId="{FDB903C6-1EEF-A046-8210-FDDEC3F43670}" srcId="{2B7D6F85-AD65-3C4E-851A-B101698B19F8}" destId="{8B1F2348-BC5D-DD4E-B345-58DCFF9BECFE}" srcOrd="0" destOrd="0" parTransId="{25BFE272-DBD4-594F-BF0E-D8E6606C67B0}" sibTransId="{39C6887D-52D0-A943-BF9D-95BEA3858D24}"/>
    <dgm:cxn modelId="{18D7B3CE-149B-0348-A698-705BFC1CECA4}" type="presOf" srcId="{25BFE272-DBD4-594F-BF0E-D8E6606C67B0}" destId="{56D5B6E8-40DE-5145-B8B3-1AFF6443F3BE}" srcOrd="0" destOrd="0" presId="urn:microsoft.com/office/officeart/2008/layout/HalfCircleOrganizationChart"/>
    <dgm:cxn modelId="{758692D0-20DB-4046-B575-A7DAE0D3FF80}" type="presOf" srcId="{8B1F2348-BC5D-DD4E-B345-58DCFF9BECFE}" destId="{13BCD050-F472-6E48-B1A4-4BF5E54D3ED8}" srcOrd="0" destOrd="0" presId="urn:microsoft.com/office/officeart/2008/layout/HalfCircleOrganizationChart"/>
    <dgm:cxn modelId="{A394B7D4-061F-D14E-A3F4-D778A1828942}" type="presOf" srcId="{2B7D6F85-AD65-3C4E-851A-B101698B19F8}" destId="{0E92BBCC-FEAB-504C-8A94-2EB952D9DCD9}" srcOrd="1" destOrd="0" presId="urn:microsoft.com/office/officeart/2008/layout/HalfCircleOrganizationChart"/>
    <dgm:cxn modelId="{A378C9DA-360F-6C40-8E9C-19FC25769E12}" srcId="{2B7D6F85-AD65-3C4E-851A-B101698B19F8}" destId="{D9EDB10E-34C1-BC42-B5F2-B5222FD83459}" srcOrd="2" destOrd="0" parTransId="{8761A9B3-13C0-0543-A809-FCE7E8517FCA}" sibTransId="{E22C13D5-3E3E-434D-9991-6D7035C2DA99}"/>
    <dgm:cxn modelId="{EF97E3E1-575A-1947-99EC-E6C0A5EBDC81}" srcId="{2B7D6F85-AD65-3C4E-851A-B101698B19F8}" destId="{2BB72116-7A19-3D4D-90C8-A92942CA6FB9}" srcOrd="1" destOrd="0" parTransId="{C7BAEB4E-7568-DE44-B0EB-DDABA1A3B53B}" sibTransId="{F0D735B4-C0A8-444F-8E6D-12C9EFEE4816}"/>
    <dgm:cxn modelId="{9DF242E3-2524-D04C-BEF1-D2EDF25FDEE0}" type="presOf" srcId="{2B7D6F85-AD65-3C4E-851A-B101698B19F8}" destId="{D4BDA90A-7872-2843-80C1-1F2A6166E464}" srcOrd="0" destOrd="0" presId="urn:microsoft.com/office/officeart/2008/layout/HalfCircleOrganizationChart"/>
    <dgm:cxn modelId="{CE58C9F9-9C54-E54D-B930-22AB99902215}" type="presOf" srcId="{C7BAEB4E-7568-DE44-B0EB-DDABA1A3B53B}" destId="{9BE87A13-28D8-8A41-9CCF-428FE87B4223}" srcOrd="0" destOrd="0" presId="urn:microsoft.com/office/officeart/2008/layout/HalfCircleOrganizationChart"/>
    <dgm:cxn modelId="{5BE2466D-0EDA-1648-9F17-2089D32F1B21}" type="presParOf" srcId="{6DEB1C38-C3F8-EB4E-A2CB-A96520E9F7C3}" destId="{8D47AE7C-EDFE-1C4A-B661-421AB3D82900}" srcOrd="0" destOrd="0" presId="urn:microsoft.com/office/officeart/2008/layout/HalfCircleOrganizationChart"/>
    <dgm:cxn modelId="{AFF8905B-A7F5-7541-995F-F873165A584A}" type="presParOf" srcId="{8D47AE7C-EDFE-1C4A-B661-421AB3D82900}" destId="{F226DEEE-5834-2A46-9A2B-A5EE0362A7E3}" srcOrd="0" destOrd="0" presId="urn:microsoft.com/office/officeart/2008/layout/HalfCircleOrganizationChart"/>
    <dgm:cxn modelId="{13A75B94-273E-EA40-A328-5A4D5C04CD7A}" type="presParOf" srcId="{F226DEEE-5834-2A46-9A2B-A5EE0362A7E3}" destId="{D4BDA90A-7872-2843-80C1-1F2A6166E464}" srcOrd="0" destOrd="0" presId="urn:microsoft.com/office/officeart/2008/layout/HalfCircleOrganizationChart"/>
    <dgm:cxn modelId="{734166C8-36C5-D14A-AC9E-AE8AF41B2B8D}" type="presParOf" srcId="{F226DEEE-5834-2A46-9A2B-A5EE0362A7E3}" destId="{66172643-B525-9549-B509-97FB6A9C34FB}" srcOrd="1" destOrd="0" presId="urn:microsoft.com/office/officeart/2008/layout/HalfCircleOrganizationChart"/>
    <dgm:cxn modelId="{2490C99D-09D2-5A4F-AA77-7418DB11B37D}" type="presParOf" srcId="{F226DEEE-5834-2A46-9A2B-A5EE0362A7E3}" destId="{F1193F43-515F-7E44-92FD-87B5DEA5E7C6}" srcOrd="2" destOrd="0" presId="urn:microsoft.com/office/officeart/2008/layout/HalfCircleOrganizationChart"/>
    <dgm:cxn modelId="{9B2A5A50-B1ED-504A-8720-B20650E8E0A8}" type="presParOf" srcId="{F226DEEE-5834-2A46-9A2B-A5EE0362A7E3}" destId="{0E92BBCC-FEAB-504C-8A94-2EB952D9DCD9}" srcOrd="3" destOrd="0" presId="urn:microsoft.com/office/officeart/2008/layout/HalfCircleOrganizationChart"/>
    <dgm:cxn modelId="{1FB1E159-2549-3149-8B4D-403919DD173E}" type="presParOf" srcId="{8D47AE7C-EDFE-1C4A-B661-421AB3D82900}" destId="{D9B7017E-2EDF-234F-9C65-1AC7C100DF90}" srcOrd="1" destOrd="0" presId="urn:microsoft.com/office/officeart/2008/layout/HalfCircleOrganizationChart"/>
    <dgm:cxn modelId="{4D5BCD73-79D5-9D4B-A222-BCB8A81A7631}" type="presParOf" srcId="{D9B7017E-2EDF-234F-9C65-1AC7C100DF90}" destId="{56D5B6E8-40DE-5145-B8B3-1AFF6443F3BE}" srcOrd="0" destOrd="0" presId="urn:microsoft.com/office/officeart/2008/layout/HalfCircleOrganizationChart"/>
    <dgm:cxn modelId="{529097EC-145F-BA40-9ECB-B8D4B1861991}" type="presParOf" srcId="{D9B7017E-2EDF-234F-9C65-1AC7C100DF90}" destId="{9FFDF4F8-B4D9-BF47-AFEA-45931416B0C1}" srcOrd="1" destOrd="0" presId="urn:microsoft.com/office/officeart/2008/layout/HalfCircleOrganizationChart"/>
    <dgm:cxn modelId="{7895A98A-892A-AB4A-A9A8-1B46646758FD}" type="presParOf" srcId="{9FFDF4F8-B4D9-BF47-AFEA-45931416B0C1}" destId="{37B745A3-C1DB-584E-8E1E-767463AA6D01}" srcOrd="0" destOrd="0" presId="urn:microsoft.com/office/officeart/2008/layout/HalfCircleOrganizationChart"/>
    <dgm:cxn modelId="{EDEEC95D-FF5A-3C43-89A2-3422DE53B828}" type="presParOf" srcId="{37B745A3-C1DB-584E-8E1E-767463AA6D01}" destId="{13BCD050-F472-6E48-B1A4-4BF5E54D3ED8}" srcOrd="0" destOrd="0" presId="urn:microsoft.com/office/officeart/2008/layout/HalfCircleOrganizationChart"/>
    <dgm:cxn modelId="{5C1B9982-7C53-AC4A-8D1E-BDF3A06251D4}" type="presParOf" srcId="{37B745A3-C1DB-584E-8E1E-767463AA6D01}" destId="{68B5C22A-1B19-B244-9BEA-8BC7606DE85D}" srcOrd="1" destOrd="0" presId="urn:microsoft.com/office/officeart/2008/layout/HalfCircleOrganizationChart"/>
    <dgm:cxn modelId="{5B2CF17E-9FB4-7D41-AE36-EEBD8BF73025}" type="presParOf" srcId="{37B745A3-C1DB-584E-8E1E-767463AA6D01}" destId="{1C9E9F15-619B-2F4F-8B0C-0262DB0B5194}" srcOrd="2" destOrd="0" presId="urn:microsoft.com/office/officeart/2008/layout/HalfCircleOrganizationChart"/>
    <dgm:cxn modelId="{72B9C304-F469-CC43-BFD9-F3BBE12CA439}" type="presParOf" srcId="{37B745A3-C1DB-584E-8E1E-767463AA6D01}" destId="{B0A801A4-26EA-D140-979D-1FB09D5DB8C9}" srcOrd="3" destOrd="0" presId="urn:microsoft.com/office/officeart/2008/layout/HalfCircleOrganizationChart"/>
    <dgm:cxn modelId="{E96CB5F4-B96D-994C-8593-15492581D00C}" type="presParOf" srcId="{9FFDF4F8-B4D9-BF47-AFEA-45931416B0C1}" destId="{436BC6BA-C310-0145-9A20-F9AE08053B1D}" srcOrd="1" destOrd="0" presId="urn:microsoft.com/office/officeart/2008/layout/HalfCircleOrganizationChart"/>
    <dgm:cxn modelId="{C2890A08-193B-644B-9980-0DC6165D047B}" type="presParOf" srcId="{9FFDF4F8-B4D9-BF47-AFEA-45931416B0C1}" destId="{AF4AC609-6023-2E4E-958D-AD949167AF80}" srcOrd="2" destOrd="0" presId="urn:microsoft.com/office/officeart/2008/layout/HalfCircleOrganizationChart"/>
    <dgm:cxn modelId="{B68550C3-FDA0-1540-AD0C-21E2E764938E}" type="presParOf" srcId="{D9B7017E-2EDF-234F-9C65-1AC7C100DF90}" destId="{9BE87A13-28D8-8A41-9CCF-428FE87B4223}" srcOrd="2" destOrd="0" presId="urn:microsoft.com/office/officeart/2008/layout/HalfCircleOrganizationChart"/>
    <dgm:cxn modelId="{C195A2A5-2134-7440-B034-26890D0C89C3}" type="presParOf" srcId="{D9B7017E-2EDF-234F-9C65-1AC7C100DF90}" destId="{D8B62D1E-B497-2647-BFCF-25BC206E3BC3}" srcOrd="3" destOrd="0" presId="urn:microsoft.com/office/officeart/2008/layout/HalfCircleOrganizationChart"/>
    <dgm:cxn modelId="{A619D0D9-6ABD-624E-9793-E6F7BDA30649}" type="presParOf" srcId="{D8B62D1E-B497-2647-BFCF-25BC206E3BC3}" destId="{C80107A2-7ABC-5A42-BA6B-66ACC557DE93}" srcOrd="0" destOrd="0" presId="urn:microsoft.com/office/officeart/2008/layout/HalfCircleOrganizationChart"/>
    <dgm:cxn modelId="{95D76E5E-0AAD-954B-8C10-D9264B4D26C6}" type="presParOf" srcId="{C80107A2-7ABC-5A42-BA6B-66ACC557DE93}" destId="{46117D9B-92F8-BB4D-8D9F-8AABC3FB7990}" srcOrd="0" destOrd="0" presId="urn:microsoft.com/office/officeart/2008/layout/HalfCircleOrganizationChart"/>
    <dgm:cxn modelId="{FE535500-7263-5443-AF33-8101F703B0D6}" type="presParOf" srcId="{C80107A2-7ABC-5A42-BA6B-66ACC557DE93}" destId="{A2ACF8D7-29C4-FB4D-B606-58A057310255}" srcOrd="1" destOrd="0" presId="urn:microsoft.com/office/officeart/2008/layout/HalfCircleOrganizationChart"/>
    <dgm:cxn modelId="{6B905853-645A-A249-B0BD-7F0F5DC5EAC2}" type="presParOf" srcId="{C80107A2-7ABC-5A42-BA6B-66ACC557DE93}" destId="{45659E25-FF45-2D46-8189-08C430B54CA1}" srcOrd="2" destOrd="0" presId="urn:microsoft.com/office/officeart/2008/layout/HalfCircleOrganizationChart"/>
    <dgm:cxn modelId="{33B95D09-79F6-524E-AFCA-68270AEC9C35}" type="presParOf" srcId="{C80107A2-7ABC-5A42-BA6B-66ACC557DE93}" destId="{768EB979-5DE6-1640-A8AE-CB1109D8A1AF}" srcOrd="3" destOrd="0" presId="urn:microsoft.com/office/officeart/2008/layout/HalfCircleOrganizationChart"/>
    <dgm:cxn modelId="{C2BCF242-C231-D14A-9AA3-286035E3DC82}" type="presParOf" srcId="{D8B62D1E-B497-2647-BFCF-25BC206E3BC3}" destId="{C88FF22B-F010-CB44-AECD-CB8EFC4DE62E}" srcOrd="1" destOrd="0" presId="urn:microsoft.com/office/officeart/2008/layout/HalfCircleOrganizationChart"/>
    <dgm:cxn modelId="{F625821A-FC03-8345-9CCC-B099AD099E16}" type="presParOf" srcId="{D8B62D1E-B497-2647-BFCF-25BC206E3BC3}" destId="{58E8A0C0-BD03-F544-8A0D-405A4B21910F}" srcOrd="2" destOrd="0" presId="urn:microsoft.com/office/officeart/2008/layout/HalfCircleOrganizationChart"/>
    <dgm:cxn modelId="{24C51A0E-AA72-6D4F-8493-138E12FEADAE}" type="presParOf" srcId="{D9B7017E-2EDF-234F-9C65-1AC7C100DF90}" destId="{FB514ABF-EB3D-0944-99E2-BBA288F22BF3}" srcOrd="4" destOrd="0" presId="urn:microsoft.com/office/officeart/2008/layout/HalfCircleOrganizationChart"/>
    <dgm:cxn modelId="{5125937D-9E72-534D-AF6C-92751EBF78BC}" type="presParOf" srcId="{D9B7017E-2EDF-234F-9C65-1AC7C100DF90}" destId="{1C474854-202F-8747-8A34-8AD86CEC6FD9}" srcOrd="5" destOrd="0" presId="urn:microsoft.com/office/officeart/2008/layout/HalfCircleOrganizationChart"/>
    <dgm:cxn modelId="{425DFEF8-809C-3045-8908-B0FD9C4FA5A0}" type="presParOf" srcId="{1C474854-202F-8747-8A34-8AD86CEC6FD9}" destId="{BD863766-DD59-1448-A8F9-A0CEDA42547C}" srcOrd="0" destOrd="0" presId="urn:microsoft.com/office/officeart/2008/layout/HalfCircleOrganizationChart"/>
    <dgm:cxn modelId="{3F01155C-C29F-0F4D-A88C-50A7F31B3589}" type="presParOf" srcId="{BD863766-DD59-1448-A8F9-A0CEDA42547C}" destId="{1D8D36AF-C85B-5C4E-AA6E-540A047BB20C}" srcOrd="0" destOrd="0" presId="urn:microsoft.com/office/officeart/2008/layout/HalfCircleOrganizationChart"/>
    <dgm:cxn modelId="{666CD419-BA17-1349-9884-77D5C522E948}" type="presParOf" srcId="{BD863766-DD59-1448-A8F9-A0CEDA42547C}" destId="{D196437E-D9C3-9643-A3B3-C32898201765}" srcOrd="1" destOrd="0" presId="urn:microsoft.com/office/officeart/2008/layout/HalfCircleOrganizationChart"/>
    <dgm:cxn modelId="{C84CA144-6533-8A41-8B50-ACAE6EFCBE78}" type="presParOf" srcId="{BD863766-DD59-1448-A8F9-A0CEDA42547C}" destId="{DE2C28E6-C3AF-A844-999E-7E3E8720CDC7}" srcOrd="2" destOrd="0" presId="urn:microsoft.com/office/officeart/2008/layout/HalfCircleOrganizationChart"/>
    <dgm:cxn modelId="{1A23B035-48C6-DC41-A334-9674F41E38F1}" type="presParOf" srcId="{BD863766-DD59-1448-A8F9-A0CEDA42547C}" destId="{CEA89F1C-EDAE-0F47-AADB-13E90A416F39}" srcOrd="3" destOrd="0" presId="urn:microsoft.com/office/officeart/2008/layout/HalfCircleOrganizationChart"/>
    <dgm:cxn modelId="{471DB7D0-4F17-3145-BFB5-5C0523777ECD}" type="presParOf" srcId="{1C474854-202F-8747-8A34-8AD86CEC6FD9}" destId="{7E995C66-A7B9-BD4A-8DD9-FF71D8D187CE}" srcOrd="1" destOrd="0" presId="urn:microsoft.com/office/officeart/2008/layout/HalfCircleOrganizationChart"/>
    <dgm:cxn modelId="{172F54DC-A4F0-7149-81CE-4BCA12A63D08}" type="presParOf" srcId="{1C474854-202F-8747-8A34-8AD86CEC6FD9}" destId="{625467A4-7491-0642-9542-4BC3286BAFE8}" srcOrd="2" destOrd="0" presId="urn:microsoft.com/office/officeart/2008/layout/HalfCircleOrganizationChart"/>
    <dgm:cxn modelId="{1C6C7AAD-2F09-7743-89AD-2B44D00F39DF}" type="presParOf" srcId="{8D47AE7C-EDFE-1C4A-B661-421AB3D82900}" destId="{E4879694-B4D7-3F41-A574-D62ADD35780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3960-4FA8-4406-91ED-B7C7DC5DC8A9}">
      <dsp:nvSpPr>
        <dsp:cNvPr id="0" name=""/>
        <dsp:cNvSpPr/>
      </dsp:nvSpPr>
      <dsp:spPr>
        <a:xfrm rot="16200000">
          <a:off x="1126488" y="-1126488"/>
          <a:ext cx="1546095" cy="3799071"/>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altLang="en-US" sz="1800" kern="1200" dirty="0">
            <a:solidFill>
              <a:schemeClr val="tx1"/>
            </a:solidFill>
            <a:latin typeface="Gill Sans MT" pitchFamily="34" charset="0"/>
            <a:cs typeface="Arial" pitchFamily="34" charset="0"/>
          </a:endParaRPr>
        </a:p>
        <a:p>
          <a:pPr marL="0" lvl="0" indent="0" algn="ctr" defTabSz="800100">
            <a:lnSpc>
              <a:spcPct val="90000"/>
            </a:lnSpc>
            <a:spcBef>
              <a:spcPct val="0"/>
            </a:spcBef>
            <a:spcAft>
              <a:spcPct val="35000"/>
            </a:spcAft>
            <a:buNone/>
          </a:pPr>
          <a:r>
            <a:rPr lang="en-GB" altLang="en-US" sz="1800" kern="1200" dirty="0">
              <a:solidFill>
                <a:schemeClr val="tx1"/>
              </a:solidFill>
              <a:latin typeface="Gill Sans MT" pitchFamily="34" charset="0"/>
              <a:cs typeface="Arial" pitchFamily="34" charset="0"/>
            </a:rPr>
            <a:t>1- </a:t>
          </a:r>
          <a:r>
            <a:rPr lang="en-IE" altLang="en-US" sz="1800" kern="1200" dirty="0">
              <a:solidFill>
                <a:schemeClr val="tx1"/>
              </a:solidFill>
              <a:latin typeface="Gill Sans MT" pitchFamily="34" charset="0"/>
              <a:cs typeface="Arial" pitchFamily="34" charset="0"/>
            </a:rPr>
            <a:t>Highly reactive chemical species (protons).</a:t>
          </a:r>
        </a:p>
        <a:p>
          <a:pPr marL="0" lvl="0" indent="0" algn="ctr" defTabSz="800100" rtl="1">
            <a:lnSpc>
              <a:spcPct val="90000"/>
            </a:lnSpc>
            <a:spcBef>
              <a:spcPct val="0"/>
            </a:spcBef>
            <a:spcAft>
              <a:spcPct val="35000"/>
            </a:spcAft>
            <a:buNone/>
          </a:pPr>
          <a:r>
            <a:rPr lang="en-IE" altLang="en-US" sz="1800" kern="1200" dirty="0">
              <a:solidFill>
                <a:schemeClr val="tx1"/>
              </a:solidFill>
              <a:latin typeface="Gill Sans MT" pitchFamily="34" charset="0"/>
              <a:cs typeface="Arial" pitchFamily="34" charset="0"/>
            </a:rPr>
            <a:t>combine easily with negatively charged ions and bases</a:t>
          </a:r>
          <a:endParaRPr lang="en-US" sz="1800" kern="1200" dirty="0"/>
        </a:p>
      </dsp:txBody>
      <dsp:txXfrm rot="5400000">
        <a:off x="-1" y="1"/>
        <a:ext cx="3799071" cy="1159571"/>
      </dsp:txXfrm>
    </dsp:sp>
    <dsp:sp modelId="{6612D272-E00E-43DB-81AB-58C37EF7239C}">
      <dsp:nvSpPr>
        <dsp:cNvPr id="0" name=""/>
        <dsp:cNvSpPr/>
      </dsp:nvSpPr>
      <dsp:spPr>
        <a:xfrm>
          <a:off x="3799071" y="0"/>
          <a:ext cx="3799071" cy="1546095"/>
        </a:xfrm>
        <a:prstGeom prst="round1Rect">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en-IE" altLang="en-US" sz="1800" kern="1200" dirty="0">
            <a:solidFill>
              <a:schemeClr val="tx1"/>
            </a:solidFill>
            <a:latin typeface="Gill Sans MT" pitchFamily="34" charset="0"/>
            <a:cs typeface="Arial" pitchFamily="34"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en-IE" altLang="en-US" sz="1800" kern="1200" dirty="0">
            <a:solidFill>
              <a:schemeClr val="tx1"/>
            </a:solidFill>
            <a:latin typeface="Gill Sans MT" pitchFamily="34" charset="0"/>
            <a:cs typeface="Arial" pitchFamily="34"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en-IE" altLang="en-US" sz="1800" kern="1200" dirty="0">
              <a:solidFill>
                <a:schemeClr val="tx1"/>
              </a:solidFill>
              <a:latin typeface="Gill Sans MT" pitchFamily="34" charset="0"/>
              <a:cs typeface="Arial" pitchFamily="34" charset="0"/>
            </a:rPr>
            <a:t>3- Precise [H</a:t>
          </a:r>
          <a:r>
            <a:rPr lang="en-IE" altLang="en-US" sz="1800" kern="1200" baseline="30000" dirty="0">
              <a:solidFill>
                <a:schemeClr val="tx1"/>
              </a:solidFill>
              <a:latin typeface="Gill Sans MT" pitchFamily="34" charset="0"/>
              <a:cs typeface="Arial" pitchFamily="34" charset="0"/>
            </a:rPr>
            <a:t>+</a:t>
          </a:r>
          <a:r>
            <a:rPr lang="en-IE" altLang="en-US" sz="1800" kern="1200" dirty="0">
              <a:solidFill>
                <a:schemeClr val="tx1"/>
              </a:solidFill>
              <a:latin typeface="Gill Sans MT" pitchFamily="34" charset="0"/>
              <a:cs typeface="Arial" pitchFamily="34" charset="0"/>
            </a:rPr>
            <a:t>] regulation is vital because activity of almost all enzyme systems / proteins (</a:t>
          </a:r>
          <a:r>
            <a:rPr lang="en-IE" altLang="en-US" sz="1800" kern="1200" dirty="0" err="1">
              <a:solidFill>
                <a:schemeClr val="tx1"/>
              </a:solidFill>
              <a:latin typeface="Gill Sans MT" pitchFamily="34" charset="0"/>
              <a:cs typeface="Arial" pitchFamily="34" charset="0"/>
            </a:rPr>
            <a:t>inc.</a:t>
          </a:r>
          <a:r>
            <a:rPr lang="en-IE" altLang="en-US" sz="1800" kern="1200" dirty="0">
              <a:solidFill>
                <a:schemeClr val="tx1"/>
              </a:solidFill>
              <a:latin typeface="Gill Sans MT" pitchFamily="34" charset="0"/>
              <a:cs typeface="Arial" pitchFamily="34" charset="0"/>
            </a:rPr>
            <a:t> ion channels) influenced by pH</a:t>
          </a:r>
          <a:r>
            <a:rPr lang="en-IE" altLang="en-US" sz="1800" b="1" kern="1200" dirty="0">
              <a:solidFill>
                <a:schemeClr val="tx1"/>
              </a:solidFill>
              <a:latin typeface="Gill Sans MT" pitchFamily="34" charset="0"/>
              <a:cs typeface="Arial" pitchFamily="34" charset="0"/>
              <a:sym typeface="Symbol" pitchFamily="18" charset="2"/>
            </a:rPr>
            <a:t> </a:t>
          </a:r>
          <a:endParaRPr lang="en-US" sz="1800" kern="1200" dirty="0"/>
        </a:p>
        <a:p>
          <a:pPr lvl="0" algn="ctr" defTabSz="800100">
            <a:lnSpc>
              <a:spcPct val="90000"/>
            </a:lnSpc>
            <a:spcBef>
              <a:spcPct val="0"/>
            </a:spcBef>
            <a:spcAft>
              <a:spcPct val="35000"/>
            </a:spcAft>
            <a:buNone/>
          </a:pPr>
          <a:endParaRPr lang="en-US" sz="1800" kern="1200" dirty="0"/>
        </a:p>
      </dsp:txBody>
      <dsp:txXfrm>
        <a:off x="3799071" y="0"/>
        <a:ext cx="3799071" cy="1159571"/>
      </dsp:txXfrm>
    </dsp:sp>
    <dsp:sp modelId="{4190E3A9-F027-4D16-95E5-D97CDBCE82C5}">
      <dsp:nvSpPr>
        <dsp:cNvPr id="0" name=""/>
        <dsp:cNvSpPr/>
      </dsp:nvSpPr>
      <dsp:spPr>
        <a:xfrm rot="10800000">
          <a:off x="759" y="1546095"/>
          <a:ext cx="3799071" cy="1546095"/>
        </a:xfrm>
        <a:prstGeom prst="round1Rect">
          <a:avLst/>
        </a:prstGeom>
        <a:solidFill>
          <a:schemeClr val="accent2">
            <a:hueOff val="-5695660"/>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1">
            <a:lnSpc>
              <a:spcPct val="90000"/>
            </a:lnSpc>
            <a:spcBef>
              <a:spcPct val="0"/>
            </a:spcBef>
            <a:spcAft>
              <a:spcPct val="35000"/>
            </a:spcAft>
            <a:buNone/>
          </a:pPr>
          <a:r>
            <a:rPr lang="en-US" sz="1400" kern="1200" dirty="0">
              <a:solidFill>
                <a:schemeClr val="tx1"/>
              </a:solidFill>
            </a:rPr>
            <a:t>2- Most enzymes function optimally at pH ~ 7.4</a:t>
          </a:r>
        </a:p>
        <a:p>
          <a:pPr marL="0" lvl="0" indent="0" algn="ctr" defTabSz="622300" rtl="1">
            <a:lnSpc>
              <a:spcPct val="90000"/>
            </a:lnSpc>
            <a:spcBef>
              <a:spcPct val="0"/>
            </a:spcBef>
            <a:spcAft>
              <a:spcPct val="35000"/>
            </a:spcAft>
            <a:buNone/>
          </a:pPr>
          <a:r>
            <a:rPr lang="en-US" sz="1400" kern="1200" dirty="0">
              <a:solidFill>
                <a:schemeClr val="tx1"/>
              </a:solidFill>
            </a:rPr>
            <a:t>( except gastric enzymes )</a:t>
          </a:r>
          <a:endParaRPr lang="ar-SA" sz="1400" kern="1200" dirty="0">
            <a:solidFill>
              <a:schemeClr val="tx1"/>
            </a:solidFill>
          </a:endParaRPr>
        </a:p>
        <a:p>
          <a:pPr marL="0" lvl="0" indent="0" algn="ctr" defTabSz="622300" rtl="1">
            <a:lnSpc>
              <a:spcPct val="90000"/>
            </a:lnSpc>
            <a:spcBef>
              <a:spcPct val="0"/>
            </a:spcBef>
            <a:spcAft>
              <a:spcPct val="35000"/>
            </a:spcAft>
            <a:buNone/>
          </a:pPr>
          <a:r>
            <a:rPr lang="en-US" sz="1400" kern="1200" dirty="0">
              <a:solidFill>
                <a:schemeClr val="tx1"/>
              </a:solidFill>
            </a:rPr>
            <a:t>So</a:t>
          </a:r>
          <a:r>
            <a:rPr lang="en-US" sz="1400" kern="1200" baseline="0" dirty="0">
              <a:solidFill>
                <a:schemeClr val="tx1"/>
              </a:solidFill>
            </a:rPr>
            <a:t> slight deviation in H</a:t>
          </a:r>
          <a:r>
            <a:rPr lang="en-US" sz="1400" kern="1200" baseline="30000" dirty="0">
              <a:solidFill>
                <a:schemeClr val="tx1"/>
              </a:solidFill>
            </a:rPr>
            <a:t>+</a:t>
          </a:r>
          <a:r>
            <a:rPr lang="en-US" sz="1400" kern="1200" baseline="0" dirty="0">
              <a:solidFill>
                <a:schemeClr val="tx1"/>
              </a:solidFill>
            </a:rPr>
            <a:t> have profound effects on enzyme and protein activity and thus the body’s metabolic activity in general.</a:t>
          </a:r>
          <a:endParaRPr lang="en-US" sz="1400" kern="1200" dirty="0">
            <a:solidFill>
              <a:schemeClr val="tx1"/>
            </a:solidFill>
          </a:endParaRPr>
        </a:p>
        <a:p>
          <a:pPr marL="0" lvl="0" indent="0" algn="ctr" defTabSz="622300" rtl="1">
            <a:lnSpc>
              <a:spcPct val="90000"/>
            </a:lnSpc>
            <a:spcBef>
              <a:spcPct val="0"/>
            </a:spcBef>
            <a:spcAft>
              <a:spcPct val="35000"/>
            </a:spcAft>
            <a:buNone/>
          </a:pPr>
          <a:endParaRPr lang="en-US" sz="1400" kern="1200" dirty="0">
            <a:solidFill>
              <a:schemeClr val="tx1"/>
            </a:solidFill>
          </a:endParaRPr>
        </a:p>
      </dsp:txBody>
      <dsp:txXfrm rot="10800000">
        <a:off x="759" y="1932619"/>
        <a:ext cx="3799071" cy="1159571"/>
      </dsp:txXfrm>
    </dsp:sp>
    <dsp:sp modelId="{8B22460D-3E09-4419-A5E8-F3842EB54D7F}">
      <dsp:nvSpPr>
        <dsp:cNvPr id="0" name=""/>
        <dsp:cNvSpPr/>
      </dsp:nvSpPr>
      <dsp:spPr>
        <a:xfrm rot="5400000">
          <a:off x="4925559" y="419607"/>
          <a:ext cx="1546095" cy="3799071"/>
        </a:xfrm>
        <a:prstGeom prst="round1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altLang="en-US" sz="1800" kern="1200" dirty="0">
              <a:solidFill>
                <a:srgbClr val="FF0000"/>
              </a:solidFill>
              <a:latin typeface="Gill Sans MT" pitchFamily="34" charset="0"/>
              <a:cs typeface="Arial" pitchFamily="34" charset="0"/>
            </a:rPr>
            <a:t>4- Acid-base imbalances can cause cardiac arrhythmias </a:t>
          </a:r>
          <a:r>
            <a:rPr lang="en-IE" altLang="en-US" sz="1800" kern="1200" dirty="0">
              <a:solidFill>
                <a:schemeClr val="tx1"/>
              </a:solidFill>
              <a:latin typeface="Gill Sans MT" pitchFamily="34" charset="0"/>
              <a:cs typeface="Arial" pitchFamily="34" charset="0"/>
            </a:rPr>
            <a:t>and abnormal </a:t>
          </a:r>
          <a:r>
            <a:rPr lang="en-IE" altLang="en-US" sz="1800" kern="1200" dirty="0">
              <a:solidFill>
                <a:schemeClr val="tx1"/>
              </a:solidFill>
              <a:latin typeface="Gill Sans MT" pitchFamily="34" charset="0"/>
              <a:cs typeface="Arial" pitchFamily="34" charset="0"/>
              <a:sym typeface="Symbol" pitchFamily="18" charset="2"/>
            </a:rPr>
            <a:t>neuronal excitation</a:t>
          </a:r>
          <a:r>
            <a:rPr lang="ar-SA" altLang="en-US" sz="1800" kern="1200" baseline="0" dirty="0">
              <a:solidFill>
                <a:schemeClr val="tx1"/>
              </a:solidFill>
              <a:latin typeface="Gill Sans MT" pitchFamily="34" charset="0"/>
              <a:cs typeface="Arial" pitchFamily="34" charset="0"/>
              <a:sym typeface="Symbol" pitchFamily="18" charset="2"/>
            </a:rPr>
            <a:t> </a:t>
          </a:r>
          <a:r>
            <a:rPr lang="en-US" altLang="en-US" sz="1800" kern="1200" baseline="0" dirty="0">
              <a:solidFill>
                <a:schemeClr val="tx1"/>
              </a:solidFill>
              <a:latin typeface="Gill Sans MT" pitchFamily="34" charset="0"/>
              <a:cs typeface="Arial" pitchFamily="34" charset="0"/>
              <a:sym typeface="Symbol" pitchFamily="18" charset="2"/>
            </a:rPr>
            <a:t>due to its affect on K</a:t>
          </a:r>
          <a:r>
            <a:rPr lang="en-US" altLang="en-US" sz="1800" kern="1200" baseline="30000" dirty="0">
              <a:solidFill>
                <a:schemeClr val="tx1"/>
              </a:solidFill>
              <a:latin typeface="Gill Sans MT" pitchFamily="34" charset="0"/>
              <a:cs typeface="Arial" pitchFamily="34" charset="0"/>
              <a:sym typeface="Symbol" pitchFamily="18" charset="2"/>
            </a:rPr>
            <a:t>+</a:t>
          </a:r>
          <a:r>
            <a:rPr lang="en-US" altLang="en-US" sz="1800" kern="1200" baseline="0" dirty="0">
              <a:solidFill>
                <a:schemeClr val="tx1"/>
              </a:solidFill>
              <a:latin typeface="Gill Sans MT" pitchFamily="34" charset="0"/>
              <a:cs typeface="Arial" pitchFamily="34" charset="0"/>
              <a:sym typeface="Symbol" pitchFamily="18" charset="2"/>
            </a:rPr>
            <a:t> levels in the body.</a:t>
          </a:r>
          <a:endParaRPr lang="en-US" sz="1800" kern="1200" dirty="0"/>
        </a:p>
      </dsp:txBody>
      <dsp:txXfrm rot="-5400000">
        <a:off x="3799071" y="1932619"/>
        <a:ext cx="3799071" cy="1159571"/>
      </dsp:txXfrm>
    </dsp:sp>
    <dsp:sp modelId="{B35AC8CD-5CDC-4F19-9E2F-2D3D33137722}">
      <dsp:nvSpPr>
        <dsp:cNvPr id="0" name=""/>
        <dsp:cNvSpPr/>
      </dsp:nvSpPr>
      <dsp:spPr>
        <a:xfrm>
          <a:off x="2848122" y="1258846"/>
          <a:ext cx="2047509" cy="555620"/>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IE" altLang="en-US" sz="1400" kern="1200" dirty="0">
              <a:solidFill>
                <a:schemeClr val="accent2">
                  <a:lumMod val="75000"/>
                </a:schemeClr>
              </a:solidFill>
              <a:latin typeface="Gill Sans MT" pitchFamily="34" charset="0"/>
              <a:cs typeface="Arial" pitchFamily="34" charset="0"/>
            </a:rPr>
            <a:t>Why is control of [H</a:t>
          </a:r>
          <a:r>
            <a:rPr lang="en-IE" altLang="en-US" sz="1400" kern="1200" baseline="30000" dirty="0">
              <a:solidFill>
                <a:schemeClr val="accent2">
                  <a:lumMod val="75000"/>
                </a:schemeClr>
              </a:solidFill>
              <a:latin typeface="Gill Sans MT" pitchFamily="34" charset="0"/>
              <a:cs typeface="Arial" pitchFamily="34" charset="0"/>
            </a:rPr>
            <a:t>+</a:t>
          </a:r>
          <a:r>
            <a:rPr lang="en-IE" altLang="en-US" sz="1400" kern="1200" dirty="0">
              <a:solidFill>
                <a:schemeClr val="accent2">
                  <a:lumMod val="75000"/>
                </a:schemeClr>
              </a:solidFill>
              <a:latin typeface="Gill Sans MT" pitchFamily="34" charset="0"/>
              <a:cs typeface="Arial" pitchFamily="34" charset="0"/>
            </a:rPr>
            <a:t>] so important?</a:t>
          </a:r>
          <a:endParaRPr lang="en-US" sz="1400" kern="1200" dirty="0"/>
        </a:p>
      </dsp:txBody>
      <dsp:txXfrm>
        <a:off x="2875245" y="1285969"/>
        <a:ext cx="1993263" cy="501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ADEBB-12E4-B14E-BFF9-34E16218B8BE}">
      <dsp:nvSpPr>
        <dsp:cNvPr id="0" name=""/>
        <dsp:cNvSpPr/>
      </dsp:nvSpPr>
      <dsp:spPr>
        <a:xfrm>
          <a:off x="4536643" y="2015743"/>
          <a:ext cx="1956662" cy="1935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u="sng" kern="1200" dirty="0">
              <a:solidFill>
                <a:srgbClr val="002060"/>
              </a:solidFill>
              <a:latin typeface="Gill Sans MT" panose="020B0502020104020203" pitchFamily="34" charset="0"/>
              <a:cs typeface="Gill Sans MT"/>
            </a:rPr>
            <a:t>Metabolic Acidosis</a:t>
          </a:r>
          <a:r>
            <a:rPr lang="en-US" sz="1600" b="1" u="sng" kern="1200" baseline="0" dirty="0">
              <a:solidFill>
                <a:srgbClr val="002060"/>
              </a:solidFill>
              <a:latin typeface="Gill Sans MT" panose="020B0502020104020203" pitchFamily="34" charset="0"/>
              <a:cs typeface="Gill Sans MT"/>
            </a:rPr>
            <a:t> </a:t>
          </a:r>
        </a:p>
        <a:p>
          <a:pPr marL="0" lvl="0" indent="0" algn="ctr" defTabSz="711200">
            <a:lnSpc>
              <a:spcPct val="90000"/>
            </a:lnSpc>
            <a:spcBef>
              <a:spcPct val="0"/>
            </a:spcBef>
            <a:spcAft>
              <a:spcPct val="35000"/>
            </a:spcAft>
            <a:buNone/>
          </a:pPr>
          <a:r>
            <a:rPr lang="en-US" sz="1600" b="1" kern="1200" baseline="0" dirty="0">
              <a:solidFill>
                <a:srgbClr val="002060"/>
              </a:solidFill>
              <a:latin typeface="Gill Sans MT" panose="020B0502020104020203" pitchFamily="34" charset="0"/>
              <a:cs typeface="Gill Sans MT"/>
            </a:rPr>
            <a:t>Can occur in response to:</a:t>
          </a:r>
        </a:p>
        <a:p>
          <a:pPr marL="0" lvl="0" indent="0" algn="ctr" defTabSz="711200">
            <a:lnSpc>
              <a:spcPct val="90000"/>
            </a:lnSpc>
            <a:spcBef>
              <a:spcPct val="0"/>
            </a:spcBef>
            <a:spcAft>
              <a:spcPct val="35000"/>
            </a:spcAft>
            <a:buNone/>
          </a:pPr>
          <a:r>
            <a:rPr lang="en-US" sz="1600" b="1" kern="1200" baseline="0" dirty="0">
              <a:solidFill>
                <a:schemeClr val="tx1"/>
              </a:solidFill>
              <a:latin typeface="Gill Sans MT" panose="020B0502020104020203" pitchFamily="34" charset="0"/>
              <a:cs typeface="Gill Sans MT"/>
            </a:rPr>
            <a:t>‘Causes</a:t>
          </a:r>
          <a:endParaRPr lang="en-US" sz="1600" kern="1200" dirty="0"/>
        </a:p>
      </dsp:txBody>
      <dsp:txXfrm>
        <a:off x="4823190" y="2299253"/>
        <a:ext cx="1383568" cy="1368905"/>
      </dsp:txXfrm>
    </dsp:sp>
    <dsp:sp modelId="{83ECA285-A596-9943-8A57-C8CBF56AA097}">
      <dsp:nvSpPr>
        <dsp:cNvPr id="0" name=""/>
        <dsp:cNvSpPr/>
      </dsp:nvSpPr>
      <dsp:spPr>
        <a:xfrm rot="16200000">
          <a:off x="5191802" y="1681604"/>
          <a:ext cx="646345" cy="21931"/>
        </a:xfrm>
        <a:custGeom>
          <a:avLst/>
          <a:gdLst/>
          <a:ahLst/>
          <a:cxnLst/>
          <a:rect l="0" t="0" r="0" b="0"/>
          <a:pathLst>
            <a:path>
              <a:moveTo>
                <a:pt x="0" y="10965"/>
              </a:moveTo>
              <a:lnTo>
                <a:pt x="646345"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8816" y="1676412"/>
        <a:ext cx="32317" cy="32317"/>
      </dsp:txXfrm>
    </dsp:sp>
    <dsp:sp modelId="{140E7BF3-BBEF-DE4A-A6B9-559DF5B0E419}">
      <dsp:nvSpPr>
        <dsp:cNvPr id="0" name=""/>
        <dsp:cNvSpPr/>
      </dsp:nvSpPr>
      <dsp:spPr>
        <a:xfrm>
          <a:off x="4843012" y="25472"/>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altLang="en-US" sz="1200" b="1" kern="1200" dirty="0">
              <a:solidFill>
                <a:schemeClr val="tx1"/>
              </a:solidFill>
              <a:latin typeface="Gill Sans MT" panose="020B0502020104020203" pitchFamily="34" charset="0"/>
              <a:ea typeface="Gill Sans" charset="0"/>
              <a:cs typeface="Gill Sans" charset="0"/>
            </a:rPr>
            <a:t>Heavy exercise </a:t>
          </a:r>
          <a:r>
            <a:rPr lang="en-IE" altLang="en-US" sz="1200" kern="1200" dirty="0">
              <a:solidFill>
                <a:schemeClr val="tx1"/>
              </a:solidFill>
              <a:latin typeface="Gill Sans MT" panose="020B0502020104020203" pitchFamily="34" charset="0"/>
              <a:ea typeface="Gill Sans" charset="0"/>
              <a:cs typeface="Gill Sans" charset="0"/>
            </a:rPr>
            <a:t>stimulates anaerobic metabolism, producing lactic acid</a:t>
          </a:r>
          <a:r>
            <a:rPr lang="en-IE" altLang="en-US" sz="900" kern="1200" dirty="0">
              <a:solidFill>
                <a:schemeClr val="tx1"/>
              </a:solidFill>
              <a:latin typeface="Gill Sans MT" panose="020B0502020104020203" pitchFamily="34" charset="0"/>
              <a:ea typeface="Gill Sans" charset="0"/>
              <a:cs typeface="Gill Sans" charset="0"/>
            </a:rPr>
            <a:t>.</a:t>
          </a:r>
          <a:endParaRPr lang="en-US" sz="900" kern="1200" dirty="0"/>
        </a:p>
      </dsp:txBody>
      <dsp:txXfrm>
        <a:off x="5039825" y="222285"/>
        <a:ext cx="950299" cy="950299"/>
      </dsp:txXfrm>
    </dsp:sp>
    <dsp:sp modelId="{0966B337-09A2-144C-A542-6AB38650F459}">
      <dsp:nvSpPr>
        <dsp:cNvPr id="0" name=""/>
        <dsp:cNvSpPr/>
      </dsp:nvSpPr>
      <dsp:spPr>
        <a:xfrm rot="18900000">
          <a:off x="6109162" y="2057951"/>
          <a:ext cx="641202" cy="21931"/>
        </a:xfrm>
        <a:custGeom>
          <a:avLst/>
          <a:gdLst/>
          <a:ahLst/>
          <a:cxnLst/>
          <a:rect l="0" t="0" r="0" b="0"/>
          <a:pathLst>
            <a:path>
              <a:moveTo>
                <a:pt x="0" y="10965"/>
              </a:moveTo>
              <a:lnTo>
                <a:pt x="641202"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13733" y="2052887"/>
        <a:ext cx="32060" cy="32060"/>
      </dsp:txXfrm>
    </dsp:sp>
    <dsp:sp modelId="{1325972A-7227-3C4E-9322-D6F605E87859}">
      <dsp:nvSpPr>
        <dsp:cNvPr id="0" name=""/>
        <dsp:cNvSpPr/>
      </dsp:nvSpPr>
      <dsp:spPr>
        <a:xfrm>
          <a:off x="6459649" y="695105"/>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altLang="en-US" sz="900" b="1" kern="1200" dirty="0">
              <a:solidFill>
                <a:schemeClr val="tx1"/>
              </a:solidFill>
              <a:latin typeface="Gill Sans MT" panose="020B0502020104020203" pitchFamily="34" charset="0"/>
              <a:ea typeface="Gill Sans" charset="0"/>
              <a:cs typeface="Gill Sans" charset="0"/>
            </a:rPr>
            <a:t>High protein diet </a:t>
          </a:r>
          <a:r>
            <a:rPr lang="en-IE" altLang="en-US" sz="900" kern="1200" dirty="0">
              <a:solidFill>
                <a:schemeClr val="tx1"/>
              </a:solidFill>
              <a:latin typeface="Gill Sans MT" panose="020B0502020104020203" pitchFamily="34" charset="0"/>
              <a:ea typeface="Gill Sans" charset="0"/>
              <a:cs typeface="Gill Sans" charset="0"/>
            </a:rPr>
            <a:t>: protein catabolism produces</a:t>
          </a:r>
        </a:p>
        <a:p>
          <a:pPr marL="0" lvl="0" indent="0" algn="ctr" defTabSz="400050">
            <a:lnSpc>
              <a:spcPct val="90000"/>
            </a:lnSpc>
            <a:spcBef>
              <a:spcPct val="0"/>
            </a:spcBef>
            <a:spcAft>
              <a:spcPct val="35000"/>
            </a:spcAft>
            <a:buNone/>
          </a:pPr>
          <a:r>
            <a:rPr lang="en-IE" altLang="en-US" sz="900" kern="1200" dirty="0">
              <a:solidFill>
                <a:schemeClr val="tx1"/>
              </a:solidFill>
              <a:latin typeface="Gill Sans MT" panose="020B0502020104020203" pitchFamily="34" charset="0"/>
              <a:ea typeface="Gill Sans" charset="0"/>
              <a:cs typeface="Gill Sans" charset="0"/>
            </a:rPr>
            <a:t>phosphoric acid and sulphuric acid.</a:t>
          </a:r>
          <a:endParaRPr lang="en-US" sz="900" kern="1200" dirty="0"/>
        </a:p>
      </dsp:txBody>
      <dsp:txXfrm>
        <a:off x="6656462" y="891918"/>
        <a:ext cx="950299" cy="950299"/>
      </dsp:txXfrm>
    </dsp:sp>
    <dsp:sp modelId="{3B1E155D-191B-824E-B79B-2F8CDCEB22E5}">
      <dsp:nvSpPr>
        <dsp:cNvPr id="0" name=""/>
        <dsp:cNvSpPr/>
      </dsp:nvSpPr>
      <dsp:spPr>
        <a:xfrm>
          <a:off x="6493306" y="2972740"/>
          <a:ext cx="635977" cy="21931"/>
        </a:xfrm>
        <a:custGeom>
          <a:avLst/>
          <a:gdLst/>
          <a:ahLst/>
          <a:cxnLst/>
          <a:rect l="0" t="0" r="0" b="0"/>
          <a:pathLst>
            <a:path>
              <a:moveTo>
                <a:pt x="0" y="10965"/>
              </a:moveTo>
              <a:lnTo>
                <a:pt x="635977"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95395" y="2967806"/>
        <a:ext cx="31798" cy="31798"/>
      </dsp:txXfrm>
    </dsp:sp>
    <dsp:sp modelId="{9B95E242-244D-834D-A80C-3A02C904CEF4}">
      <dsp:nvSpPr>
        <dsp:cNvPr id="0" name=""/>
        <dsp:cNvSpPr/>
      </dsp:nvSpPr>
      <dsp:spPr>
        <a:xfrm>
          <a:off x="7129283" y="2311743"/>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altLang="en-US" sz="1200" b="1" kern="1200" dirty="0">
              <a:solidFill>
                <a:schemeClr val="tx1"/>
              </a:solidFill>
              <a:latin typeface="Gill Sans MT" panose="020B0502020104020203" pitchFamily="34" charset="0"/>
              <a:ea typeface="Gill Sans" charset="0"/>
              <a:cs typeface="Gill Sans" charset="0"/>
            </a:rPr>
            <a:t>Addition of fixed acids </a:t>
          </a:r>
        </a:p>
        <a:p>
          <a:pPr marL="0" lvl="0" indent="0" algn="ctr" defTabSz="533400">
            <a:lnSpc>
              <a:spcPct val="90000"/>
            </a:lnSpc>
            <a:spcBef>
              <a:spcPct val="0"/>
            </a:spcBef>
            <a:spcAft>
              <a:spcPct val="35000"/>
            </a:spcAft>
            <a:buNone/>
          </a:pPr>
          <a:r>
            <a:rPr lang="en-GB" altLang="en-US" sz="1200" kern="1200" dirty="0">
              <a:solidFill>
                <a:schemeClr val="tx1"/>
              </a:solidFill>
              <a:latin typeface="Gill Sans MT" panose="020B0502020104020203" pitchFamily="34" charset="0"/>
              <a:ea typeface="Gill Sans" charset="0"/>
              <a:cs typeface="Gill Sans" charset="0"/>
            </a:rPr>
            <a:t>(</a:t>
          </a:r>
          <a:r>
            <a:rPr lang="en-GB" altLang="en-US" sz="1200" i="1" kern="1200" dirty="0">
              <a:solidFill>
                <a:srgbClr val="002060"/>
              </a:solidFill>
              <a:latin typeface="Gill Sans MT" panose="020B0502020104020203" pitchFamily="34" charset="0"/>
              <a:ea typeface="Gill Sans" charset="0"/>
              <a:cs typeface="Gill Sans" charset="0"/>
            </a:rPr>
            <a:t>e.g.</a:t>
          </a:r>
          <a:r>
            <a:rPr lang="en-GB" altLang="en-US" sz="1200" kern="1200" dirty="0">
              <a:solidFill>
                <a:srgbClr val="002060"/>
              </a:solidFill>
              <a:latin typeface="Gill Sans MT" panose="020B0502020104020203" pitchFamily="34" charset="0"/>
              <a:ea typeface="Gill Sans" charset="0"/>
              <a:cs typeface="Gill Sans" charset="0"/>
            </a:rPr>
            <a:t> diabetic ketoacidosis </a:t>
          </a:r>
          <a:r>
            <a:rPr lang="en-GB" altLang="en-US" sz="1200" kern="1200" dirty="0">
              <a:solidFill>
                <a:schemeClr val="tx1"/>
              </a:solidFill>
              <a:latin typeface="Gill Sans MT" panose="020B0502020104020203" pitchFamily="34" charset="0"/>
              <a:ea typeface="Gill Sans" charset="0"/>
              <a:cs typeface="Gill Sans" charset="0"/>
            </a:rPr>
            <a:t>).</a:t>
          </a:r>
        </a:p>
      </dsp:txBody>
      <dsp:txXfrm>
        <a:off x="7326096" y="2508556"/>
        <a:ext cx="950299" cy="950299"/>
      </dsp:txXfrm>
    </dsp:sp>
    <dsp:sp modelId="{5E7E5CEB-5EE2-B344-B8DE-69457ABAB35F}">
      <dsp:nvSpPr>
        <dsp:cNvPr id="0" name=""/>
        <dsp:cNvSpPr/>
      </dsp:nvSpPr>
      <dsp:spPr>
        <a:xfrm rot="2634295">
          <a:off x="6129661" y="3862472"/>
          <a:ext cx="619444" cy="21931"/>
        </a:xfrm>
        <a:custGeom>
          <a:avLst/>
          <a:gdLst/>
          <a:ahLst/>
          <a:cxnLst/>
          <a:rect l="0" t="0" r="0" b="0"/>
          <a:pathLst>
            <a:path>
              <a:moveTo>
                <a:pt x="0" y="10965"/>
              </a:moveTo>
              <a:lnTo>
                <a:pt x="619444"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23898" y="3857951"/>
        <a:ext cx="30972" cy="30972"/>
      </dsp:txXfrm>
    </dsp:sp>
    <dsp:sp modelId="{AB98C400-45B1-724E-9644-36384C562F20}">
      <dsp:nvSpPr>
        <dsp:cNvPr id="0" name=""/>
        <dsp:cNvSpPr/>
      </dsp:nvSpPr>
      <dsp:spPr>
        <a:xfrm>
          <a:off x="6474717" y="3882238"/>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altLang="en-US" sz="1200" b="1" kern="1200" dirty="0">
              <a:solidFill>
                <a:schemeClr val="tx1"/>
              </a:solidFill>
              <a:latin typeface="Gill Sans MT" panose="020B0502020104020203" pitchFamily="34" charset="0"/>
              <a:ea typeface="Gill Sans" charset="0"/>
              <a:cs typeface="Gill Sans" charset="0"/>
            </a:rPr>
            <a:t>High fat diet  </a:t>
          </a:r>
        </a:p>
        <a:p>
          <a:pPr marL="0" lvl="0" indent="0" algn="ctr" defTabSz="533400">
            <a:lnSpc>
              <a:spcPct val="90000"/>
            </a:lnSpc>
            <a:spcBef>
              <a:spcPct val="0"/>
            </a:spcBef>
            <a:spcAft>
              <a:spcPct val="35000"/>
            </a:spcAft>
            <a:buNone/>
          </a:pPr>
          <a:r>
            <a:rPr lang="en-IE" altLang="en-US" sz="1200" kern="1200" dirty="0">
              <a:solidFill>
                <a:schemeClr val="tx1"/>
              </a:solidFill>
              <a:latin typeface="Gill Sans MT" panose="020B0502020104020203" pitchFamily="34" charset="0"/>
              <a:ea typeface="Gill Sans" charset="0"/>
              <a:cs typeface="Gill Sans" charset="0"/>
            </a:rPr>
            <a:t>fat catabolism produces fatty acids.</a:t>
          </a:r>
          <a:endParaRPr lang="en-US" sz="1200" kern="1200" dirty="0"/>
        </a:p>
      </dsp:txBody>
      <dsp:txXfrm>
        <a:off x="6671530" y="4079051"/>
        <a:ext cx="950299" cy="950299"/>
      </dsp:txXfrm>
    </dsp:sp>
    <dsp:sp modelId="{F85643E8-8B99-1B4A-943A-20F087B59734}">
      <dsp:nvSpPr>
        <dsp:cNvPr id="0" name=""/>
        <dsp:cNvSpPr/>
      </dsp:nvSpPr>
      <dsp:spPr>
        <a:xfrm rot="5400000">
          <a:off x="5191802" y="4263875"/>
          <a:ext cx="646345" cy="21931"/>
        </a:xfrm>
        <a:custGeom>
          <a:avLst/>
          <a:gdLst/>
          <a:ahLst/>
          <a:cxnLst/>
          <a:rect l="0" t="0" r="0" b="0"/>
          <a:pathLst>
            <a:path>
              <a:moveTo>
                <a:pt x="0" y="10965"/>
              </a:moveTo>
              <a:lnTo>
                <a:pt x="646345"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8816" y="4258682"/>
        <a:ext cx="32317" cy="32317"/>
      </dsp:txXfrm>
    </dsp:sp>
    <dsp:sp modelId="{F8963425-939B-F849-8467-F6DCD78C9CE0}">
      <dsp:nvSpPr>
        <dsp:cNvPr id="0" name=""/>
        <dsp:cNvSpPr/>
      </dsp:nvSpPr>
      <dsp:spPr>
        <a:xfrm>
          <a:off x="4843012" y="4598014"/>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altLang="en-US" sz="1200" b="1" kern="1200" dirty="0">
              <a:solidFill>
                <a:schemeClr val="tx1"/>
              </a:solidFill>
              <a:latin typeface="Gill Sans MT" panose="020B0502020104020203" pitchFamily="34" charset="0"/>
              <a:ea typeface="Gill Sans" charset="0"/>
              <a:cs typeface="Gill Sans" charset="0"/>
            </a:rPr>
            <a:t>Severe diarrhoea </a:t>
          </a:r>
          <a:r>
            <a:rPr lang="en-GB" altLang="en-US" sz="1200" kern="1200" dirty="0">
              <a:solidFill>
                <a:schemeClr val="tx1"/>
              </a:solidFill>
              <a:latin typeface="Gill Sans MT" panose="020B0502020104020203" pitchFamily="34" charset="0"/>
              <a:ea typeface="Gill Sans" charset="0"/>
              <a:cs typeface="Gill Sans" charset="0"/>
            </a:rPr>
            <a:t>loss of bicarbonate from intestines</a:t>
          </a:r>
          <a:endParaRPr lang="en-US" sz="1200" kern="1200" dirty="0"/>
        </a:p>
      </dsp:txBody>
      <dsp:txXfrm>
        <a:off x="5039825" y="4794827"/>
        <a:ext cx="950299" cy="950299"/>
      </dsp:txXfrm>
    </dsp:sp>
    <dsp:sp modelId="{6702CB1D-8421-AC42-85DE-B9FA3E99038E}">
      <dsp:nvSpPr>
        <dsp:cNvPr id="0" name=""/>
        <dsp:cNvSpPr/>
      </dsp:nvSpPr>
      <dsp:spPr>
        <a:xfrm rot="8100000">
          <a:off x="4279584" y="3887528"/>
          <a:ext cx="641202" cy="21931"/>
        </a:xfrm>
        <a:custGeom>
          <a:avLst/>
          <a:gdLst/>
          <a:ahLst/>
          <a:cxnLst/>
          <a:rect l="0" t="0" r="0" b="0"/>
          <a:pathLst>
            <a:path>
              <a:moveTo>
                <a:pt x="0" y="10965"/>
              </a:moveTo>
              <a:lnTo>
                <a:pt x="641202"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84156" y="3882464"/>
        <a:ext cx="32060" cy="32060"/>
      </dsp:txXfrm>
    </dsp:sp>
    <dsp:sp modelId="{714F1C89-C3A2-6146-9EFF-82B97D9A1AAD}">
      <dsp:nvSpPr>
        <dsp:cNvPr id="0" name=""/>
        <dsp:cNvSpPr/>
      </dsp:nvSpPr>
      <dsp:spPr>
        <a:xfrm>
          <a:off x="3226374" y="3928380"/>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altLang="en-US" sz="1200" b="1" kern="1200" dirty="0">
              <a:solidFill>
                <a:schemeClr val="tx1"/>
              </a:solidFill>
              <a:latin typeface="Gill Sans MT" panose="020B0502020104020203" pitchFamily="34" charset="0"/>
              <a:ea typeface="Gill Sans" charset="0"/>
              <a:cs typeface="Gill Sans" charset="0"/>
            </a:rPr>
            <a:t>Alterations in renal function </a:t>
          </a:r>
          <a:r>
            <a:rPr lang="en-GB" altLang="en-US" sz="1200" kern="1200" dirty="0">
              <a:solidFill>
                <a:schemeClr val="tx1"/>
              </a:solidFill>
              <a:latin typeface="Gill Sans MT" panose="020B0502020104020203" pitchFamily="34" charset="0"/>
              <a:ea typeface="Gill Sans" charset="0"/>
              <a:cs typeface="Gill Sans" charset="0"/>
            </a:rPr>
            <a:t>(</a:t>
          </a:r>
          <a:r>
            <a:rPr lang="en-GB" altLang="en-US" sz="1200" b="1" kern="1200" dirty="0">
              <a:solidFill>
                <a:srgbClr val="002060"/>
              </a:solidFill>
              <a:latin typeface="Gill Sans MT" panose="020B0502020104020203" pitchFamily="34" charset="0"/>
              <a:ea typeface="Gill Sans" charset="0"/>
              <a:cs typeface="Gill Sans" charset="0"/>
            </a:rPr>
            <a:t>inability to excrete H</a:t>
          </a:r>
          <a:r>
            <a:rPr lang="en-GB" altLang="en-US" sz="1200" b="1" kern="1200" baseline="30000" dirty="0">
              <a:solidFill>
                <a:srgbClr val="002060"/>
              </a:solidFill>
              <a:latin typeface="Gill Sans MT" panose="020B0502020104020203" pitchFamily="34" charset="0"/>
              <a:ea typeface="Gill Sans" charset="0"/>
              <a:cs typeface="Gill Sans" charset="0"/>
            </a:rPr>
            <a:t>+ </a:t>
          </a:r>
          <a:r>
            <a:rPr lang="en-GB" altLang="en-US" sz="1200" kern="1200" dirty="0">
              <a:solidFill>
                <a:schemeClr val="tx1"/>
              </a:solidFill>
              <a:latin typeface="Gill Sans MT" panose="020B0502020104020203" pitchFamily="34" charset="0"/>
              <a:ea typeface="Gill Sans" charset="0"/>
              <a:cs typeface="Gill Sans" charset="0"/>
            </a:rPr>
            <a:t>).</a:t>
          </a:r>
          <a:endParaRPr lang="en-US" sz="1200" kern="1200" dirty="0"/>
        </a:p>
      </dsp:txBody>
      <dsp:txXfrm>
        <a:off x="3423187" y="4125193"/>
        <a:ext cx="950299" cy="950299"/>
      </dsp:txXfrm>
    </dsp:sp>
    <dsp:sp modelId="{C42B6E89-3139-AF4E-B725-42E9E4728625}">
      <dsp:nvSpPr>
        <dsp:cNvPr id="0" name=""/>
        <dsp:cNvSpPr/>
      </dsp:nvSpPr>
      <dsp:spPr>
        <a:xfrm rot="10800000">
          <a:off x="3900666" y="2972740"/>
          <a:ext cx="635977" cy="21931"/>
        </a:xfrm>
        <a:custGeom>
          <a:avLst/>
          <a:gdLst/>
          <a:ahLst/>
          <a:cxnLst/>
          <a:rect l="0" t="0" r="0" b="0"/>
          <a:pathLst>
            <a:path>
              <a:moveTo>
                <a:pt x="0" y="10965"/>
              </a:moveTo>
              <a:lnTo>
                <a:pt x="635977"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202756" y="2967806"/>
        <a:ext cx="31798" cy="31798"/>
      </dsp:txXfrm>
    </dsp:sp>
    <dsp:sp modelId="{0FCB1174-F957-334A-982F-EC3254A64469}">
      <dsp:nvSpPr>
        <dsp:cNvPr id="0" name=""/>
        <dsp:cNvSpPr/>
      </dsp:nvSpPr>
      <dsp:spPr>
        <a:xfrm>
          <a:off x="2556741" y="2311743"/>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altLang="en-US" sz="1200" kern="1200" dirty="0">
              <a:solidFill>
                <a:schemeClr val="tx1"/>
              </a:solidFill>
              <a:latin typeface="Gill Sans MT" panose="020B0502020104020203" pitchFamily="34" charset="0"/>
              <a:ea typeface="Gill Sans" charset="0"/>
              <a:cs typeface="Gill Sans" charset="0"/>
            </a:rPr>
            <a:t>Ingested substances such as methanol, aspirin (acetylsalicylic acid), ethylene glycol</a:t>
          </a:r>
          <a:endParaRPr lang="en-US" sz="1200" kern="1200" dirty="0"/>
        </a:p>
      </dsp:txBody>
      <dsp:txXfrm>
        <a:off x="2753554" y="2508556"/>
        <a:ext cx="950299" cy="950299"/>
      </dsp:txXfrm>
    </dsp:sp>
    <dsp:sp modelId="{5546C49B-07E9-8444-85FD-34BBFBC6D81F}">
      <dsp:nvSpPr>
        <dsp:cNvPr id="0" name=""/>
        <dsp:cNvSpPr/>
      </dsp:nvSpPr>
      <dsp:spPr>
        <a:xfrm rot="13500000">
          <a:off x="4279584" y="2057951"/>
          <a:ext cx="641202" cy="21931"/>
        </a:xfrm>
        <a:custGeom>
          <a:avLst/>
          <a:gdLst/>
          <a:ahLst/>
          <a:cxnLst/>
          <a:rect l="0" t="0" r="0" b="0"/>
          <a:pathLst>
            <a:path>
              <a:moveTo>
                <a:pt x="0" y="10965"/>
              </a:moveTo>
              <a:lnTo>
                <a:pt x="641202" y="109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84156" y="2052887"/>
        <a:ext cx="32060" cy="32060"/>
      </dsp:txXfrm>
    </dsp:sp>
    <dsp:sp modelId="{55D42A33-0B7B-174B-B01E-A86D2C829771}">
      <dsp:nvSpPr>
        <dsp:cNvPr id="0" name=""/>
        <dsp:cNvSpPr/>
      </dsp:nvSpPr>
      <dsp:spPr>
        <a:xfrm>
          <a:off x="3226374" y="695105"/>
          <a:ext cx="1343925" cy="13439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altLang="en-US" sz="1200" b="1" kern="1200" dirty="0">
              <a:solidFill>
                <a:schemeClr val="tx1"/>
              </a:solidFill>
              <a:latin typeface="Gill Sans MT" panose="020B0502020104020203" pitchFamily="34" charset="0"/>
              <a:ea typeface="Gill Sans" charset="0"/>
              <a:cs typeface="Gill Sans" charset="0"/>
            </a:rPr>
            <a:t>Tissue </a:t>
          </a:r>
          <a:r>
            <a:rPr lang="en-GB" altLang="en-US" sz="1200" b="1" kern="1200" dirty="0">
              <a:solidFill>
                <a:srgbClr val="002060"/>
              </a:solidFill>
              <a:latin typeface="Gill Sans MT" panose="020B0502020104020203" pitchFamily="34" charset="0"/>
              <a:ea typeface="Gill Sans" charset="0"/>
              <a:cs typeface="Gill Sans" charset="0"/>
            </a:rPr>
            <a:t>hypoxia</a:t>
          </a:r>
          <a:r>
            <a:rPr lang="en-GB" altLang="en-US" sz="1200" b="1" kern="1200" dirty="0">
              <a:solidFill>
                <a:schemeClr val="tx1"/>
              </a:solidFill>
              <a:latin typeface="Gill Sans MT" panose="020B0502020104020203" pitchFamily="34" charset="0"/>
              <a:ea typeface="Gill Sans" charset="0"/>
              <a:cs typeface="Gill Sans" charset="0"/>
            </a:rPr>
            <a:t> </a:t>
          </a:r>
          <a:r>
            <a:rPr lang="en-GB" altLang="en-US" sz="1200" kern="1200" dirty="0">
              <a:solidFill>
                <a:schemeClr val="tx1"/>
              </a:solidFill>
              <a:latin typeface="Gill Sans MT" panose="020B0502020104020203" pitchFamily="34" charset="0"/>
              <a:ea typeface="Gill Sans" charset="0"/>
              <a:cs typeface="Gill Sans" charset="0"/>
            </a:rPr>
            <a:t>(</a:t>
          </a:r>
          <a:r>
            <a:rPr lang="en-GB" altLang="en-US" sz="1200" b="0" kern="1200" dirty="0">
              <a:solidFill>
                <a:schemeClr val="tx1"/>
              </a:solidFill>
              <a:latin typeface="Gill Sans MT" panose="020B0502020104020203" pitchFamily="34" charset="0"/>
              <a:ea typeface="Gill Sans" charset="0"/>
              <a:cs typeface="Gill Sans" charset="0"/>
            </a:rPr>
            <a:t>produces lactic acid</a:t>
          </a:r>
          <a:r>
            <a:rPr lang="en-GB" altLang="en-US" sz="900" kern="1200" dirty="0">
              <a:solidFill>
                <a:schemeClr val="tx1"/>
              </a:solidFill>
              <a:latin typeface="Gill Sans MT" panose="020B0502020104020203" pitchFamily="34" charset="0"/>
              <a:ea typeface="Gill Sans" charset="0"/>
              <a:cs typeface="Gill Sans" charset="0"/>
            </a:rPr>
            <a:t>)</a:t>
          </a:r>
          <a:endParaRPr lang="en-US" sz="900" b="0" kern="1200" dirty="0">
            <a:solidFill>
              <a:schemeClr val="tx1"/>
            </a:solidFill>
            <a:latin typeface="Gill Sans MT" panose="020B0502020104020203" pitchFamily="34" charset="0"/>
            <a:ea typeface="Gill Sans" charset="0"/>
            <a:cs typeface="Gill Sans" charset="0"/>
          </a:endParaRPr>
        </a:p>
      </dsp:txBody>
      <dsp:txXfrm>
        <a:off x="3423187" y="891918"/>
        <a:ext cx="950299" cy="9502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AEA19-0E8E-D54C-910D-6CB3D60F92A4}">
      <dsp:nvSpPr>
        <dsp:cNvPr id="0" name=""/>
        <dsp:cNvSpPr/>
      </dsp:nvSpPr>
      <dsp:spPr>
        <a:xfrm>
          <a:off x="974596" y="2262"/>
          <a:ext cx="2590897" cy="1396955"/>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Gill Sans MT" panose="020B0502020104020203" pitchFamily="34" charset="0"/>
              <a:ea typeface="Gill Sans" charset="0"/>
              <a:cs typeface="Gill Sans" charset="0"/>
            </a:rPr>
            <a:t>Characterized by :</a:t>
          </a:r>
          <a:endParaRPr lang="en-US" sz="1800" kern="1200" dirty="0"/>
        </a:p>
      </dsp:txBody>
      <dsp:txXfrm>
        <a:off x="1673074" y="2262"/>
        <a:ext cx="1193942" cy="1396955"/>
      </dsp:txXfrm>
    </dsp:sp>
    <dsp:sp modelId="{08F0C76A-F122-8B4A-9D77-CF97405AF127}">
      <dsp:nvSpPr>
        <dsp:cNvPr id="0" name=""/>
        <dsp:cNvSpPr/>
      </dsp:nvSpPr>
      <dsp:spPr>
        <a:xfrm>
          <a:off x="3111484" y="121004"/>
          <a:ext cx="2898682" cy="1159472"/>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altLang="en-US" sz="1400" kern="1200">
              <a:latin typeface="Gill Sans MT" panose="020B0502020104020203" pitchFamily="34" charset="0"/>
              <a:ea typeface="Gill Sans" charset="0"/>
              <a:cs typeface="Gill Sans" charset="0"/>
            </a:rPr>
            <a:t>DECREASED [HCO3-] (&lt;25mM) and pH.  </a:t>
          </a:r>
        </a:p>
        <a:p>
          <a:pPr marL="0" lvl="0" indent="0" algn="ctr" defTabSz="622300">
            <a:lnSpc>
              <a:spcPct val="90000"/>
            </a:lnSpc>
            <a:spcBef>
              <a:spcPct val="0"/>
            </a:spcBef>
            <a:spcAft>
              <a:spcPct val="35000"/>
            </a:spcAft>
            <a:buNone/>
          </a:pPr>
          <a:r>
            <a:rPr lang="en-US" sz="1400" kern="1200">
              <a:latin typeface="Gill Sans MT" panose="020B0502020104020203" pitchFamily="34" charset="0"/>
              <a:ea typeface="Gill Sans" charset="0"/>
              <a:cs typeface="Gill Sans" charset="0"/>
            </a:rPr>
            <a:t>- Reduction in pH + ↑ in ECF H+ concentration </a:t>
          </a:r>
          <a:endParaRPr lang="en-US" sz="1400" kern="1200" dirty="0"/>
        </a:p>
      </dsp:txBody>
      <dsp:txXfrm>
        <a:off x="3691220" y="121004"/>
        <a:ext cx="1739210" cy="1159472"/>
      </dsp:txXfrm>
    </dsp:sp>
    <dsp:sp modelId="{ADC0DDA4-4F1D-CA4C-B059-7CBDA1986DED}">
      <dsp:nvSpPr>
        <dsp:cNvPr id="0" name=""/>
        <dsp:cNvSpPr/>
      </dsp:nvSpPr>
      <dsp:spPr>
        <a:xfrm>
          <a:off x="974596" y="1594791"/>
          <a:ext cx="2398467" cy="1396955"/>
        </a:xfrm>
        <a:prstGeom prst="chevron">
          <a:avLst/>
        </a:prstGeom>
        <a:gradFill rotWithShape="0">
          <a:gsLst>
            <a:gs pos="0">
              <a:schemeClr val="accent2">
                <a:hueOff val="-8543491"/>
                <a:satOff val="24962"/>
                <a:lumOff val="-4706"/>
                <a:alphaOff val="0"/>
                <a:shade val="63000"/>
              </a:schemeClr>
            </a:gs>
            <a:gs pos="30000">
              <a:schemeClr val="accent2">
                <a:hueOff val="-8543491"/>
                <a:satOff val="24962"/>
                <a:lumOff val="-4706"/>
                <a:alphaOff val="0"/>
                <a:shade val="90000"/>
                <a:satMod val="110000"/>
              </a:schemeClr>
            </a:gs>
            <a:gs pos="45000">
              <a:schemeClr val="accent2">
                <a:hueOff val="-8543491"/>
                <a:satOff val="24962"/>
                <a:lumOff val="-4706"/>
                <a:alphaOff val="0"/>
                <a:shade val="100000"/>
                <a:satMod val="118000"/>
              </a:schemeClr>
            </a:gs>
            <a:gs pos="55000">
              <a:schemeClr val="accent2">
                <a:hueOff val="-8543491"/>
                <a:satOff val="24962"/>
                <a:lumOff val="-4706"/>
                <a:alphaOff val="0"/>
                <a:shade val="100000"/>
                <a:satMod val="118000"/>
              </a:schemeClr>
            </a:gs>
            <a:gs pos="73000">
              <a:schemeClr val="accent2">
                <a:hueOff val="-8543491"/>
                <a:satOff val="24962"/>
                <a:lumOff val="-4706"/>
                <a:alphaOff val="0"/>
                <a:shade val="90000"/>
                <a:satMod val="110000"/>
              </a:schemeClr>
            </a:gs>
            <a:gs pos="100000">
              <a:schemeClr val="accent2">
                <a:hueOff val="-8543491"/>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GB" sz="2200" b="1" kern="1200">
              <a:latin typeface="Gill Sans MT" panose="020B0502020104020203" pitchFamily="34" charset="0"/>
              <a:ea typeface="Gill Sans" charset="0"/>
              <a:cs typeface="Gill Sans" charset="0"/>
            </a:rPr>
            <a:t>Caused by :</a:t>
          </a:r>
          <a:endParaRPr lang="en-US" sz="2200" kern="1200" dirty="0"/>
        </a:p>
      </dsp:txBody>
      <dsp:txXfrm>
        <a:off x="1673074" y="1594791"/>
        <a:ext cx="1001512" cy="1396955"/>
      </dsp:txXfrm>
    </dsp:sp>
    <dsp:sp modelId="{87E025AE-D2DE-BC4F-BA30-F9EA1C595E42}">
      <dsp:nvSpPr>
        <dsp:cNvPr id="0" name=""/>
        <dsp:cNvSpPr/>
      </dsp:nvSpPr>
      <dsp:spPr>
        <a:xfrm>
          <a:off x="2919053" y="1713533"/>
          <a:ext cx="3091125" cy="1159472"/>
        </a:xfrm>
        <a:prstGeom prst="chevron">
          <a:avLst/>
        </a:prstGeom>
        <a:solidFill>
          <a:schemeClr val="accent2">
            <a:tint val="40000"/>
            <a:alpha val="90000"/>
            <a:hueOff val="-8578433"/>
            <a:satOff val="21636"/>
            <a:lumOff val="-767"/>
            <a:alphaOff val="0"/>
          </a:schemeClr>
        </a:solidFill>
        <a:ln w="9525" cap="flat" cmpd="sng" algn="ctr">
          <a:solidFill>
            <a:schemeClr val="accent2">
              <a:tint val="40000"/>
              <a:alpha val="90000"/>
              <a:hueOff val="-8578433"/>
              <a:satOff val="21636"/>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Gill Sans MT" panose="020B0502020104020203" pitchFamily="34" charset="0"/>
              <a:ea typeface="Gill Sans" charset="0"/>
              <a:cs typeface="Gill Sans" charset="0"/>
            </a:rPr>
            <a:t>Increased acid </a:t>
          </a:r>
          <a:r>
            <a:rPr lang="en-GB" sz="1400" u="sng" kern="1200">
              <a:latin typeface="Gill Sans MT" panose="020B0502020104020203" pitchFamily="34" charset="0"/>
              <a:ea typeface="Gill Sans" charset="0"/>
              <a:cs typeface="Gill Sans" charset="0"/>
            </a:rPr>
            <a:t>production</a:t>
          </a:r>
        </a:p>
        <a:p>
          <a:pPr marL="0" lvl="0" indent="0" algn="ctr" defTabSz="622300">
            <a:lnSpc>
              <a:spcPct val="90000"/>
            </a:lnSpc>
            <a:spcBef>
              <a:spcPct val="0"/>
            </a:spcBef>
            <a:spcAft>
              <a:spcPct val="35000"/>
            </a:spcAft>
            <a:buNone/>
          </a:pPr>
          <a:r>
            <a:rPr lang="en-GB" sz="1400" kern="1200">
              <a:latin typeface="Gill Sans MT" panose="020B0502020104020203" pitchFamily="34" charset="0"/>
              <a:ea typeface="Gill Sans" charset="0"/>
              <a:cs typeface="Gill Sans" charset="0"/>
            </a:rPr>
            <a:t>Impaired acid </a:t>
          </a:r>
          <a:r>
            <a:rPr lang="en-GB" sz="1400" u="sng" kern="1200">
              <a:latin typeface="Gill Sans MT" panose="020B0502020104020203" pitchFamily="34" charset="0"/>
              <a:ea typeface="Gill Sans" charset="0"/>
              <a:cs typeface="Gill Sans" charset="0"/>
            </a:rPr>
            <a:t>excretion</a:t>
          </a:r>
          <a:endParaRPr lang="en-US" sz="1400" kern="1200" dirty="0"/>
        </a:p>
      </dsp:txBody>
      <dsp:txXfrm>
        <a:off x="3498789" y="1713533"/>
        <a:ext cx="1931653" cy="11594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E8275-0EAA-3944-934C-BEE837E5D7CC}">
      <dsp:nvSpPr>
        <dsp:cNvPr id="0" name=""/>
        <dsp:cNvSpPr/>
      </dsp:nvSpPr>
      <dsp:spPr>
        <a:xfrm>
          <a:off x="3403154" y="1966343"/>
          <a:ext cx="2116279" cy="2072667"/>
        </a:xfrm>
        <a:prstGeom prst="ellipse">
          <a:avLst/>
        </a:prstGeom>
        <a:solidFill>
          <a:srgbClr val="4BACC6">
            <a:lumMod val="40000"/>
            <a:lumOff val="60000"/>
            <a:alpha val="5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100000"/>
            </a:lnSpc>
            <a:spcBef>
              <a:spcPct val="0"/>
            </a:spcBef>
            <a:spcAft>
              <a:spcPct val="35000"/>
            </a:spcAft>
            <a:buNone/>
          </a:pPr>
          <a:r>
            <a:rPr lang="en-US" sz="2100" kern="1200" dirty="0">
              <a:solidFill>
                <a:sysClr val="window" lastClr="FFFFFF"/>
              </a:solidFill>
              <a:latin typeface="Gill Sans MT"/>
              <a:ea typeface="+mn-ea"/>
              <a:cs typeface="+mn-cs"/>
            </a:rPr>
            <a:t>Maintaining pH</a:t>
          </a:r>
        </a:p>
      </dsp:txBody>
      <dsp:txXfrm>
        <a:off x="3713076" y="2269878"/>
        <a:ext cx="1496435" cy="1465597"/>
      </dsp:txXfrm>
    </dsp:sp>
    <dsp:sp modelId="{C54DD93D-1480-1B4A-85F4-D6F4DE625563}">
      <dsp:nvSpPr>
        <dsp:cNvPr id="0" name=""/>
        <dsp:cNvSpPr/>
      </dsp:nvSpPr>
      <dsp:spPr>
        <a:xfrm rot="11700000">
          <a:off x="2034031" y="2257917"/>
          <a:ext cx="1353595" cy="551447"/>
        </a:xfrm>
        <a:prstGeom prst="leftArrow">
          <a:avLst>
            <a:gd name="adj1" fmla="val 60000"/>
            <a:gd name="adj2" fmla="val 50000"/>
          </a:avLst>
        </a:prstGeom>
        <a:solidFill>
          <a:srgbClr val="F79646">
            <a:lumMod val="20000"/>
            <a:lumOff val="8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sp>
    <dsp:sp modelId="{77F71361-1658-C443-964C-A07F11C70113}">
      <dsp:nvSpPr>
        <dsp:cNvPr id="0" name=""/>
        <dsp:cNvSpPr/>
      </dsp:nvSpPr>
      <dsp:spPr>
        <a:xfrm>
          <a:off x="1046106" y="1549683"/>
          <a:ext cx="2021972" cy="1617578"/>
        </a:xfrm>
        <a:prstGeom prst="roundRect">
          <a:avLst>
            <a:gd name="adj" fmla="val 10000"/>
          </a:avLst>
        </a:prstGeom>
        <a:solidFill>
          <a:srgbClr val="4F81BD">
            <a:lumMod val="20000"/>
            <a:lumOff val="80000"/>
            <a:alpha val="96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171450" lvl="1" indent="0" algn="l" defTabSz="800100">
            <a:lnSpc>
              <a:spcPct val="90000"/>
            </a:lnSpc>
            <a:spcBef>
              <a:spcPct val="0"/>
            </a:spcBef>
            <a:spcAft>
              <a:spcPct val="15000"/>
            </a:spcAft>
            <a:buNone/>
          </a:pPr>
          <a:r>
            <a:rPr lang="en-US" sz="1400" b="0" kern="1200" dirty="0">
              <a:solidFill>
                <a:sysClr val="windowText" lastClr="000000"/>
              </a:solidFill>
              <a:latin typeface="Gill Sans MT"/>
              <a:ea typeface="+mn-ea"/>
              <a:cs typeface="+mn-cs"/>
            </a:rPr>
            <a:t>Shift of</a:t>
          </a:r>
          <a:r>
            <a:rPr lang="en-US" sz="1400" b="0" kern="1200" baseline="0" dirty="0">
              <a:solidFill>
                <a:sysClr val="windowText" lastClr="000000"/>
              </a:solidFill>
              <a:latin typeface="Gill Sans MT"/>
              <a:ea typeface="+mn-ea"/>
              <a:cs typeface="+mn-cs"/>
            </a:rPr>
            <a:t> buffering reactions to the left, to neutralize excess acid (for HCO</a:t>
          </a:r>
          <a:r>
            <a:rPr lang="en-US" sz="1400" b="0" kern="1200" baseline="30000" dirty="0">
              <a:solidFill>
                <a:sysClr val="windowText" lastClr="000000"/>
              </a:solidFill>
              <a:latin typeface="Gill Sans MT"/>
              <a:ea typeface="+mn-ea"/>
              <a:cs typeface="+mn-cs"/>
            </a:rPr>
            <a:t>-</a:t>
          </a:r>
          <a:r>
            <a:rPr lang="en-US" sz="1400" b="0" kern="1200" baseline="-25000" dirty="0">
              <a:solidFill>
                <a:sysClr val="windowText" lastClr="000000"/>
              </a:solidFill>
              <a:latin typeface="Gill Sans MT"/>
              <a:ea typeface="+mn-ea"/>
              <a:cs typeface="+mn-cs"/>
            </a:rPr>
            <a:t>3</a:t>
          </a:r>
          <a:r>
            <a:rPr lang="en-US" sz="1400" b="0" kern="1200" baseline="0" dirty="0">
              <a:solidFill>
                <a:sysClr val="windowText" lastClr="000000"/>
              </a:solidFill>
              <a:latin typeface="Gill Sans MT"/>
              <a:ea typeface="+mn-ea"/>
              <a:cs typeface="+mn-cs"/>
            </a:rPr>
            <a:t>, cell &amp; bone buffers)</a:t>
          </a:r>
        </a:p>
        <a:p>
          <a:pPr marL="171450" lvl="1" indent="0" algn="l" defTabSz="800100">
            <a:lnSpc>
              <a:spcPct val="90000"/>
            </a:lnSpc>
            <a:spcBef>
              <a:spcPct val="0"/>
            </a:spcBef>
            <a:spcAft>
              <a:spcPct val="15000"/>
            </a:spcAft>
            <a:buNone/>
          </a:pPr>
          <a:r>
            <a:rPr lang="en-US" sz="1400" b="0" kern="1200" baseline="0" dirty="0">
              <a:solidFill>
                <a:srgbClr val="FF0000"/>
              </a:solidFill>
              <a:latin typeface="Gill Sans MT"/>
              <a:ea typeface="+mn-ea"/>
              <a:cs typeface="+mn-cs"/>
            </a:rPr>
            <a:t>(first line of defense)</a:t>
          </a:r>
          <a:endParaRPr lang="en-US" sz="1400" b="0" kern="1200" dirty="0">
            <a:solidFill>
              <a:srgbClr val="FF0000"/>
            </a:solidFill>
            <a:latin typeface="Gill Sans MT"/>
            <a:ea typeface="+mn-ea"/>
            <a:cs typeface="+mn-cs"/>
          </a:endParaRPr>
        </a:p>
      </dsp:txBody>
      <dsp:txXfrm>
        <a:off x="1093483" y="1597060"/>
        <a:ext cx="1927218" cy="1522824"/>
      </dsp:txXfrm>
    </dsp:sp>
    <dsp:sp modelId="{41351060-BBD0-7A43-AF94-3B763F4B35DD}">
      <dsp:nvSpPr>
        <dsp:cNvPr id="0" name=""/>
        <dsp:cNvSpPr/>
      </dsp:nvSpPr>
      <dsp:spPr>
        <a:xfrm rot="14700000">
          <a:off x="3014118" y="1091597"/>
          <a:ext cx="1369194" cy="551447"/>
        </a:xfrm>
        <a:prstGeom prst="leftArrow">
          <a:avLst>
            <a:gd name="adj1" fmla="val 60000"/>
            <a:gd name="adj2" fmla="val 50000"/>
          </a:avLst>
        </a:prstGeom>
        <a:solidFill>
          <a:srgbClr val="F79646">
            <a:lumMod val="20000"/>
            <a:lumOff val="8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sp>
    <dsp:sp modelId="{EC2278BB-0FC5-F94E-98E9-834CA1DA7B72}">
      <dsp:nvSpPr>
        <dsp:cNvPr id="0" name=""/>
        <dsp:cNvSpPr/>
      </dsp:nvSpPr>
      <dsp:spPr>
        <a:xfrm>
          <a:off x="2533804" y="11602"/>
          <a:ext cx="1751175" cy="1470525"/>
        </a:xfrm>
        <a:prstGeom prst="roundRect">
          <a:avLst>
            <a:gd name="adj" fmla="val 10000"/>
          </a:avLst>
        </a:prstGeom>
        <a:solidFill>
          <a:srgbClr val="4F81BD">
            <a:lumMod val="20000"/>
            <a:lumOff val="80000"/>
            <a:alpha val="96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171450" lvl="1" indent="0" algn="l" defTabSz="800100">
            <a:lnSpc>
              <a:spcPct val="90000"/>
            </a:lnSpc>
            <a:spcBef>
              <a:spcPct val="0"/>
            </a:spcBef>
            <a:spcAft>
              <a:spcPct val="15000"/>
            </a:spcAft>
            <a:buNone/>
          </a:pPr>
          <a:r>
            <a:rPr lang="en-US" sz="1600" b="0" kern="1200" dirty="0">
              <a:solidFill>
                <a:sysClr val="windowText" lastClr="000000"/>
              </a:solidFill>
              <a:latin typeface="Gill Sans MT"/>
              <a:ea typeface="+mn-ea"/>
              <a:cs typeface="+mn-cs"/>
            </a:rPr>
            <a:t>Increased</a:t>
          </a:r>
          <a:r>
            <a:rPr lang="en-US" sz="1600" b="0" kern="1200" baseline="0" dirty="0">
              <a:solidFill>
                <a:sysClr val="windowText" lastClr="000000"/>
              </a:solidFill>
              <a:latin typeface="Gill Sans MT"/>
              <a:ea typeface="+mn-ea"/>
              <a:cs typeface="+mn-cs"/>
            </a:rPr>
            <a:t> ventilation rate (via chemoreceptor activation)</a:t>
          </a:r>
          <a:endParaRPr lang="en-US" sz="1600" b="0" kern="1200" dirty="0">
            <a:solidFill>
              <a:sysClr val="windowText" lastClr="000000"/>
            </a:solidFill>
            <a:latin typeface="Gill Sans MT"/>
            <a:ea typeface="+mn-ea"/>
            <a:cs typeface="+mn-cs"/>
          </a:endParaRPr>
        </a:p>
      </dsp:txBody>
      <dsp:txXfrm>
        <a:off x="2576874" y="54672"/>
        <a:ext cx="1665035" cy="1384385"/>
      </dsp:txXfrm>
    </dsp:sp>
    <dsp:sp modelId="{D2AF0DA4-149C-4B4B-B472-C304C67BB059}">
      <dsp:nvSpPr>
        <dsp:cNvPr id="0" name=""/>
        <dsp:cNvSpPr/>
      </dsp:nvSpPr>
      <dsp:spPr>
        <a:xfrm rot="17700000">
          <a:off x="4539276" y="1091597"/>
          <a:ext cx="1369194" cy="551447"/>
        </a:xfrm>
        <a:prstGeom prst="leftArrow">
          <a:avLst>
            <a:gd name="adj1" fmla="val 60000"/>
            <a:gd name="adj2" fmla="val 50000"/>
          </a:avLst>
        </a:prstGeom>
        <a:solidFill>
          <a:srgbClr val="F79646">
            <a:lumMod val="20000"/>
            <a:lumOff val="8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sp>
    <dsp:sp modelId="{C27BB045-1105-2347-9538-8FA13C66202B}">
      <dsp:nvSpPr>
        <dsp:cNvPr id="0" name=""/>
        <dsp:cNvSpPr/>
      </dsp:nvSpPr>
      <dsp:spPr>
        <a:xfrm>
          <a:off x="4594118" y="-78570"/>
          <a:ext cx="1838157" cy="1650870"/>
        </a:xfrm>
        <a:prstGeom prst="roundRect">
          <a:avLst>
            <a:gd name="adj" fmla="val 10000"/>
          </a:avLst>
        </a:prstGeom>
        <a:solidFill>
          <a:srgbClr val="4F81BD">
            <a:lumMod val="20000"/>
            <a:lumOff val="80000"/>
            <a:alpha val="96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171450" lvl="1" indent="0" algn="l" defTabSz="800100">
            <a:lnSpc>
              <a:spcPct val="90000"/>
            </a:lnSpc>
            <a:spcBef>
              <a:spcPct val="0"/>
            </a:spcBef>
            <a:spcAft>
              <a:spcPct val="15000"/>
            </a:spcAft>
            <a:buNone/>
          </a:pPr>
          <a:r>
            <a:rPr lang="en-IE" altLang="en-US" sz="1400" kern="1200" dirty="0">
              <a:solidFill>
                <a:sysClr val="windowText" lastClr="000000"/>
              </a:solidFill>
              <a:latin typeface="Gill Sans MT" pitchFamily="34" charset="0"/>
              <a:ea typeface="+mn-ea"/>
              <a:cs typeface="+mn-cs"/>
            </a:rPr>
            <a:t>Increased expiration of CO</a:t>
          </a:r>
          <a:r>
            <a:rPr lang="en-IE" altLang="en-US" sz="1400" kern="1200" baseline="-25000" dirty="0">
              <a:solidFill>
                <a:sysClr val="windowText" lastClr="000000"/>
              </a:solidFill>
              <a:latin typeface="Gill Sans MT" pitchFamily="34" charset="0"/>
              <a:ea typeface="+mn-ea"/>
              <a:cs typeface="+mn-cs"/>
            </a:rPr>
            <a:t>2</a:t>
          </a:r>
          <a:r>
            <a:rPr lang="en-IE" altLang="en-US" sz="1400" kern="1200" dirty="0">
              <a:solidFill>
                <a:sysClr val="windowText" lastClr="000000"/>
              </a:solidFill>
              <a:latin typeface="Gill Sans MT" pitchFamily="34" charset="0"/>
              <a:ea typeface="+mn-ea"/>
              <a:cs typeface="+mn-cs"/>
            </a:rPr>
            <a:t> reduces Pco</a:t>
          </a:r>
          <a:r>
            <a:rPr lang="en-IE" altLang="en-US" sz="1400" kern="1200" baseline="-25000" dirty="0">
              <a:solidFill>
                <a:sysClr val="windowText" lastClr="000000"/>
              </a:solidFill>
              <a:latin typeface="Gill Sans MT" pitchFamily="34" charset="0"/>
              <a:ea typeface="+mn-ea"/>
              <a:cs typeface="+mn-cs"/>
            </a:rPr>
            <a:t>2</a:t>
          </a:r>
          <a:r>
            <a:rPr lang="en-IE" altLang="en-US" sz="1400" kern="1200" dirty="0">
              <a:solidFill>
                <a:sysClr val="windowText" lastClr="000000"/>
              </a:solidFill>
              <a:latin typeface="Gill Sans MT" pitchFamily="34" charset="0"/>
              <a:ea typeface="+mn-ea"/>
              <a:cs typeface="+mn-cs"/>
            </a:rPr>
            <a:t> levels which</a:t>
          </a:r>
        </a:p>
        <a:p>
          <a:pPr marL="171450" lvl="1" indent="0" algn="l" defTabSz="800100">
            <a:lnSpc>
              <a:spcPct val="90000"/>
            </a:lnSpc>
            <a:spcBef>
              <a:spcPct val="0"/>
            </a:spcBef>
            <a:spcAft>
              <a:spcPct val="15000"/>
            </a:spcAft>
            <a:buNone/>
          </a:pPr>
          <a:r>
            <a:rPr lang="en-IE" altLang="en-US" sz="1400" kern="1200" dirty="0">
              <a:solidFill>
                <a:sysClr val="windowText" lastClr="000000"/>
              </a:solidFill>
              <a:latin typeface="Gill Sans MT" pitchFamily="34" charset="0"/>
              <a:ea typeface="+mn-ea"/>
              <a:cs typeface="+mn-cs"/>
            </a:rPr>
            <a:t>increases pH of ECF (respiratory compensation).</a:t>
          </a:r>
          <a:endParaRPr lang="en-US" sz="1400" kern="1200" dirty="0">
            <a:solidFill>
              <a:sysClr val="windowText" lastClr="000000"/>
            </a:solidFill>
            <a:latin typeface="Gill Sans MT" pitchFamily="34" charset="0"/>
            <a:ea typeface="+mn-ea"/>
            <a:cs typeface="+mn-cs"/>
          </a:endParaRPr>
        </a:p>
      </dsp:txBody>
      <dsp:txXfrm>
        <a:off x="4642470" y="-30218"/>
        <a:ext cx="1741453" cy="1554166"/>
      </dsp:txXfrm>
    </dsp:sp>
    <dsp:sp modelId="{BBC650CC-E9D0-2243-B66F-DA892438D3A5}">
      <dsp:nvSpPr>
        <dsp:cNvPr id="0" name=""/>
        <dsp:cNvSpPr/>
      </dsp:nvSpPr>
      <dsp:spPr>
        <a:xfrm rot="20700000">
          <a:off x="5534961" y="2257917"/>
          <a:ext cx="1353595" cy="551447"/>
        </a:xfrm>
        <a:prstGeom prst="leftArrow">
          <a:avLst>
            <a:gd name="adj1" fmla="val 60000"/>
            <a:gd name="adj2" fmla="val 50000"/>
          </a:avLst>
        </a:prstGeom>
        <a:solidFill>
          <a:srgbClr val="F79646">
            <a:lumMod val="20000"/>
            <a:lumOff val="8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sp>
    <dsp:sp modelId="{891FDEB5-E7A3-6140-83E4-88B1D21B75EB}">
      <dsp:nvSpPr>
        <dsp:cNvPr id="0" name=""/>
        <dsp:cNvSpPr/>
      </dsp:nvSpPr>
      <dsp:spPr>
        <a:xfrm>
          <a:off x="5946417" y="1575116"/>
          <a:ext cx="1838157" cy="1566712"/>
        </a:xfrm>
        <a:prstGeom prst="roundRect">
          <a:avLst>
            <a:gd name="adj" fmla="val 10000"/>
          </a:avLst>
        </a:prstGeom>
        <a:solidFill>
          <a:srgbClr val="4F81BD">
            <a:lumMod val="20000"/>
            <a:lumOff val="80000"/>
            <a:alpha val="96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171450" lvl="1" indent="0" algn="l" defTabSz="800100">
            <a:lnSpc>
              <a:spcPct val="90000"/>
            </a:lnSpc>
            <a:spcBef>
              <a:spcPct val="0"/>
            </a:spcBef>
            <a:spcAft>
              <a:spcPct val="15000"/>
            </a:spcAft>
            <a:buNone/>
          </a:pPr>
          <a:r>
            <a:rPr lang="en-US" sz="1600" b="0" kern="1200" dirty="0">
              <a:solidFill>
                <a:sysClr val="windowText" lastClr="000000"/>
              </a:solidFill>
              <a:latin typeface="Gill Sans MT"/>
              <a:ea typeface="+mn-ea"/>
              <a:cs typeface="+mn-cs"/>
            </a:rPr>
            <a:t>Increased</a:t>
          </a:r>
          <a:r>
            <a:rPr lang="en-US" sz="1600" b="0" kern="1200" baseline="0" dirty="0">
              <a:solidFill>
                <a:sysClr val="windowText" lastClr="000000"/>
              </a:solidFill>
              <a:latin typeface="Gill Sans MT"/>
              <a:ea typeface="+mn-ea"/>
              <a:cs typeface="+mn-cs"/>
            </a:rPr>
            <a:t> renal </a:t>
          </a:r>
          <a:r>
            <a:rPr lang="en-US" sz="1600" b="0" kern="1200" baseline="0" dirty="0">
              <a:solidFill>
                <a:srgbClr val="FF0000"/>
              </a:solidFill>
              <a:latin typeface="Gill Sans MT"/>
              <a:ea typeface="+mn-ea"/>
              <a:cs typeface="+mn-cs"/>
            </a:rPr>
            <a:t>secretion</a:t>
          </a:r>
          <a:r>
            <a:rPr lang="en-US" sz="1600" b="0" kern="1200" baseline="0" dirty="0">
              <a:solidFill>
                <a:sysClr val="windowText" lastClr="000000"/>
              </a:solidFill>
              <a:latin typeface="Gill Sans MT"/>
              <a:ea typeface="+mn-ea"/>
              <a:cs typeface="+mn-cs"/>
            </a:rPr>
            <a:t> of H+ and </a:t>
          </a:r>
          <a:r>
            <a:rPr lang="en-US" sz="1600" b="0" kern="1200" baseline="0" dirty="0">
              <a:solidFill>
                <a:srgbClr val="FF0000"/>
              </a:solidFill>
              <a:latin typeface="Gill Sans MT"/>
              <a:ea typeface="+mn-ea"/>
              <a:cs typeface="+mn-cs"/>
            </a:rPr>
            <a:t>absorption</a:t>
          </a:r>
          <a:r>
            <a:rPr lang="en-US" sz="1600" b="0" kern="1200" baseline="0" dirty="0">
              <a:solidFill>
                <a:sysClr val="windowText" lastClr="000000"/>
              </a:solidFill>
              <a:latin typeface="Gill Sans MT"/>
              <a:ea typeface="+mn-ea"/>
              <a:cs typeface="+mn-cs"/>
            </a:rPr>
            <a:t> of HCO</a:t>
          </a:r>
          <a:r>
            <a:rPr lang="en-US" sz="1600" b="0" kern="1200" baseline="30000" dirty="0">
              <a:solidFill>
                <a:sysClr val="windowText" lastClr="000000"/>
              </a:solidFill>
              <a:latin typeface="Gill Sans MT"/>
              <a:ea typeface="+mn-ea"/>
              <a:cs typeface="+mn-cs"/>
            </a:rPr>
            <a:t>-</a:t>
          </a:r>
          <a:r>
            <a:rPr lang="en-US" sz="1600" b="0" kern="1200" baseline="-25000" dirty="0">
              <a:solidFill>
                <a:sysClr val="windowText" lastClr="000000"/>
              </a:solidFill>
              <a:latin typeface="Gill Sans MT"/>
              <a:ea typeface="+mn-ea"/>
              <a:cs typeface="+mn-cs"/>
            </a:rPr>
            <a:t>3       </a:t>
          </a:r>
        </a:p>
        <a:p>
          <a:pPr marL="171450" lvl="1" indent="0" algn="l" defTabSz="800100">
            <a:lnSpc>
              <a:spcPct val="90000"/>
            </a:lnSpc>
            <a:spcBef>
              <a:spcPct val="0"/>
            </a:spcBef>
            <a:spcAft>
              <a:spcPct val="15000"/>
            </a:spcAft>
            <a:buNone/>
          </a:pPr>
          <a:r>
            <a:rPr lang="en-IE" altLang="en-US" sz="1600" kern="1200" dirty="0">
              <a:solidFill>
                <a:sysClr val="windowText" lastClr="000000"/>
              </a:solidFill>
              <a:latin typeface="Gill Sans MT" pitchFamily="34" charset="0"/>
              <a:ea typeface="+mn-ea"/>
              <a:cs typeface="+mn-cs"/>
            </a:rPr>
            <a:t>ECF </a:t>
          </a:r>
          <a:r>
            <a:rPr lang="en-GB" altLang="en-US" sz="1600" kern="1200" dirty="0">
              <a:solidFill>
                <a:sysClr val="windowText" lastClr="000000"/>
              </a:solidFill>
              <a:latin typeface="Gill Sans MT" pitchFamily="34" charset="0"/>
              <a:ea typeface="+mn-ea"/>
              <a:cs typeface="+mn-cs"/>
            </a:rPr>
            <a:t>[HCO</a:t>
          </a:r>
          <a:r>
            <a:rPr lang="en-GB" altLang="en-US" sz="1600" kern="1200" baseline="-25000" dirty="0">
              <a:solidFill>
                <a:sysClr val="windowText" lastClr="000000"/>
              </a:solidFill>
              <a:latin typeface="Gill Sans MT" pitchFamily="34" charset="0"/>
              <a:ea typeface="+mn-ea"/>
              <a:cs typeface="+mn-cs"/>
            </a:rPr>
            <a:t>3</a:t>
          </a:r>
          <a:r>
            <a:rPr lang="en-GB" altLang="en-US" sz="1600" kern="1200" baseline="30000" dirty="0">
              <a:solidFill>
                <a:sysClr val="windowText" lastClr="000000"/>
              </a:solidFill>
              <a:latin typeface="Gill Sans MT" pitchFamily="34" charset="0"/>
              <a:ea typeface="+mn-ea"/>
              <a:cs typeface="+mn-cs"/>
            </a:rPr>
            <a:t>-</a:t>
          </a:r>
          <a:r>
            <a:rPr lang="en-GB" altLang="en-US" sz="1600" kern="1200" dirty="0">
              <a:solidFill>
                <a:sysClr val="windowText" lastClr="000000"/>
              </a:solidFill>
              <a:latin typeface="Gill Sans MT" pitchFamily="34" charset="0"/>
              <a:ea typeface="+mn-ea"/>
              <a:cs typeface="+mn-cs"/>
            </a:rPr>
            <a:t>] increases.</a:t>
          </a:r>
          <a:endParaRPr lang="en-US" sz="1600" b="0" kern="1200" baseline="-25000" dirty="0">
            <a:solidFill>
              <a:sysClr val="windowText" lastClr="000000"/>
            </a:solidFill>
            <a:latin typeface="Gill Sans MT" pitchFamily="34" charset="0"/>
            <a:ea typeface="+mn-ea"/>
            <a:cs typeface="+mn-cs"/>
          </a:endParaRPr>
        </a:p>
      </dsp:txBody>
      <dsp:txXfrm>
        <a:off x="5992304" y="1621003"/>
        <a:ext cx="1746383" cy="14749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8C507-143D-2C4D-8191-14AF73047196}">
      <dsp:nvSpPr>
        <dsp:cNvPr id="0" name=""/>
        <dsp:cNvSpPr/>
      </dsp:nvSpPr>
      <dsp:spPr>
        <a:xfrm>
          <a:off x="2429411" y="3001"/>
          <a:ext cx="5123686" cy="603564"/>
        </a:xfrm>
        <a:prstGeom prst="roundRect">
          <a:avLst>
            <a:gd name="adj" fmla="val 10000"/>
          </a:avLst>
        </a:prstGeom>
        <a:solidFill>
          <a:srgbClr val="4BACC6">
            <a:lumMod val="40000"/>
            <a:lumOff val="6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ysClr val="windowText" lastClr="000000"/>
              </a:solidFill>
              <a:latin typeface="+mn-lt"/>
              <a:ea typeface="+mn-ea"/>
              <a:cs typeface="+mn-cs"/>
            </a:rPr>
            <a:t>For</a:t>
          </a:r>
          <a:r>
            <a:rPr lang="en-US" sz="1800" kern="1200" baseline="0" dirty="0">
              <a:solidFill>
                <a:sysClr val="windowText" lastClr="000000"/>
              </a:solidFill>
              <a:latin typeface="+mn-lt"/>
              <a:ea typeface="+mn-ea"/>
              <a:cs typeface="+mn-cs"/>
            </a:rPr>
            <a:t> cells: there is uptake of excess H+ &amp; loss of ICF K+ (and Na+) to ECF to maintain </a:t>
          </a:r>
          <a:r>
            <a:rPr lang="en-US" sz="1800" kern="1200" baseline="0" dirty="0">
              <a:solidFill>
                <a:srgbClr val="FF0000"/>
              </a:solidFill>
              <a:latin typeface="+mn-lt"/>
              <a:ea typeface="+mn-ea"/>
              <a:cs typeface="+mn-cs"/>
            </a:rPr>
            <a:t>Electroneutrality</a:t>
          </a:r>
          <a:r>
            <a:rPr lang="en-US" sz="1800" kern="1200" baseline="0" dirty="0">
              <a:solidFill>
                <a:sysClr val="windowText" lastClr="000000"/>
              </a:solidFill>
              <a:latin typeface="+mn-lt"/>
              <a:ea typeface="+mn-ea"/>
              <a:cs typeface="+mn-cs"/>
            </a:rPr>
            <a:t>.</a:t>
          </a:r>
          <a:endParaRPr lang="en-US" sz="1800" kern="1200" dirty="0">
            <a:solidFill>
              <a:sysClr val="windowText" lastClr="000000"/>
            </a:solidFill>
            <a:latin typeface="+mn-lt"/>
            <a:ea typeface="+mn-ea"/>
            <a:cs typeface="+mn-cs"/>
          </a:endParaRPr>
        </a:p>
      </dsp:txBody>
      <dsp:txXfrm>
        <a:off x="2447089" y="20679"/>
        <a:ext cx="5088330" cy="568208"/>
      </dsp:txXfrm>
    </dsp:sp>
    <dsp:sp modelId="{1F65E87C-A516-324C-A9DC-E1A6232158DE}">
      <dsp:nvSpPr>
        <dsp:cNvPr id="0" name=""/>
        <dsp:cNvSpPr/>
      </dsp:nvSpPr>
      <dsp:spPr>
        <a:xfrm rot="5400000">
          <a:off x="4878086" y="621655"/>
          <a:ext cx="226336" cy="271604"/>
        </a:xfrm>
        <a:prstGeom prst="rightArrow">
          <a:avLst>
            <a:gd name="adj1" fmla="val 60000"/>
            <a:gd name="adj2" fmla="val 50000"/>
          </a:avLst>
        </a:prstGeom>
        <a:solidFill>
          <a:srgbClr val="FCD1CB"/>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Gill Sans MT" charset="0"/>
            <a:ea typeface="+mn-ea"/>
            <a:cs typeface="+mn-cs"/>
          </a:endParaRPr>
        </a:p>
      </dsp:txBody>
      <dsp:txXfrm rot="-5400000">
        <a:off x="4909774" y="644289"/>
        <a:ext cx="162962" cy="158435"/>
      </dsp:txXfrm>
    </dsp:sp>
    <dsp:sp modelId="{18DB8FFB-8F99-5548-966B-5A3ECDF4A8B1}">
      <dsp:nvSpPr>
        <dsp:cNvPr id="0" name=""/>
        <dsp:cNvSpPr/>
      </dsp:nvSpPr>
      <dsp:spPr>
        <a:xfrm>
          <a:off x="2429411" y="908348"/>
          <a:ext cx="5123686" cy="838556"/>
        </a:xfrm>
        <a:prstGeom prst="roundRect">
          <a:avLst>
            <a:gd name="adj" fmla="val 10000"/>
          </a:avLst>
        </a:prstGeom>
        <a:solidFill>
          <a:srgbClr val="EEECE1"/>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ysClr val="windowText" lastClr="000000"/>
              </a:solidFill>
              <a:latin typeface="+mn-lt"/>
              <a:ea typeface="+mn-ea"/>
              <a:cs typeface="+mn-cs"/>
            </a:rPr>
            <a:t>So, metabolic acidosis is often</a:t>
          </a:r>
          <a:r>
            <a:rPr lang="en-US" sz="1600" kern="1200" baseline="0" dirty="0">
              <a:solidFill>
                <a:sysClr val="windowText" lastClr="000000"/>
              </a:solidFill>
              <a:latin typeface="+mn-lt"/>
              <a:ea typeface="+mn-ea"/>
              <a:cs typeface="+mn-cs"/>
            </a:rPr>
            <a:t> associated with increased plasma K+ </a:t>
          </a:r>
          <a:r>
            <a:rPr lang="en-GB" sz="1600" kern="1200" dirty="0">
              <a:solidFill>
                <a:sysClr val="windowText" lastClr="000000"/>
              </a:solidFill>
              <a:latin typeface="+mn-lt"/>
              <a:ea typeface="+mn-ea"/>
              <a:cs typeface="+mn-cs"/>
              <a:sym typeface="Symbol"/>
            </a:rPr>
            <a:t>relative to that expected from state of </a:t>
          </a:r>
          <a:r>
            <a:rPr lang="en-GB" sz="1600" kern="1200" dirty="0" err="1">
              <a:solidFill>
                <a:sysClr val="windowText" lastClr="000000"/>
              </a:solidFill>
              <a:latin typeface="+mn-lt"/>
              <a:ea typeface="+mn-ea"/>
              <a:cs typeface="+mn-cs"/>
              <a:sym typeface="Symbol"/>
            </a:rPr>
            <a:t>potassiumbalance</a:t>
          </a:r>
          <a:r>
            <a:rPr lang="en-GB" sz="1600" kern="1200" dirty="0">
              <a:solidFill>
                <a:sysClr val="windowText" lastClr="000000"/>
              </a:solidFill>
              <a:latin typeface="+mn-lt"/>
              <a:ea typeface="+mn-ea"/>
              <a:cs typeface="+mn-cs"/>
              <a:sym typeface="Symbol"/>
            </a:rPr>
            <a:t>.</a:t>
          </a:r>
          <a:endParaRPr lang="en-US" sz="1600" kern="1200" dirty="0">
            <a:solidFill>
              <a:sysClr val="windowText" lastClr="000000"/>
            </a:solidFill>
            <a:latin typeface="+mn-lt"/>
            <a:ea typeface="+mn-ea"/>
            <a:cs typeface="+mn-cs"/>
          </a:endParaRPr>
        </a:p>
      </dsp:txBody>
      <dsp:txXfrm>
        <a:off x="2453971" y="932908"/>
        <a:ext cx="5074566" cy="789436"/>
      </dsp:txXfrm>
    </dsp:sp>
    <dsp:sp modelId="{5D288478-5174-A849-B35A-8207B5BCA9A5}">
      <dsp:nvSpPr>
        <dsp:cNvPr id="0" name=""/>
        <dsp:cNvSpPr/>
      </dsp:nvSpPr>
      <dsp:spPr>
        <a:xfrm rot="5400000">
          <a:off x="4878086" y="1761994"/>
          <a:ext cx="226336" cy="271604"/>
        </a:xfrm>
        <a:prstGeom prst="rightArrow">
          <a:avLst>
            <a:gd name="adj1" fmla="val 60000"/>
            <a:gd name="adj2" fmla="val 50000"/>
          </a:avLst>
        </a:prstGeom>
        <a:solidFill>
          <a:srgbClr val="FCD1CB"/>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Gill Sans MT" charset="0"/>
            <a:ea typeface="+mn-ea"/>
            <a:cs typeface="+mn-cs"/>
          </a:endParaRPr>
        </a:p>
      </dsp:txBody>
      <dsp:txXfrm rot="-5400000">
        <a:off x="4909774" y="1784628"/>
        <a:ext cx="162962" cy="158435"/>
      </dsp:txXfrm>
    </dsp:sp>
    <dsp:sp modelId="{A1BDD1D3-160E-6A46-B35E-624557187451}">
      <dsp:nvSpPr>
        <dsp:cNvPr id="0" name=""/>
        <dsp:cNvSpPr/>
      </dsp:nvSpPr>
      <dsp:spPr>
        <a:xfrm>
          <a:off x="2429411" y="2048688"/>
          <a:ext cx="5123686" cy="603564"/>
        </a:xfrm>
        <a:prstGeom prst="roundRect">
          <a:avLst>
            <a:gd name="adj" fmla="val 10000"/>
          </a:avLst>
        </a:prstGeom>
        <a:solidFill>
          <a:srgbClr val="4BACC6">
            <a:lumMod val="40000"/>
            <a:lumOff val="60000"/>
          </a:srgbClr>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rgbClr val="FF0000"/>
              </a:solidFill>
              <a:latin typeface="+mn-lt"/>
              <a:ea typeface="+mn-ea"/>
              <a:cs typeface="+mn-cs"/>
            </a:rPr>
            <a:t>Hyperkalemia</a:t>
          </a:r>
          <a:r>
            <a:rPr lang="en-US" sz="1800" kern="1200" dirty="0">
              <a:solidFill>
                <a:sysClr val="windowText" lastClr="000000"/>
              </a:solidFill>
              <a:latin typeface="+mn-lt"/>
              <a:ea typeface="+mn-ea"/>
              <a:cs typeface="+mn-cs"/>
            </a:rPr>
            <a:t> can develop</a:t>
          </a:r>
          <a:r>
            <a:rPr lang="en-US" sz="1800" kern="1200" baseline="0" dirty="0">
              <a:solidFill>
                <a:sysClr val="windowText" lastClr="000000"/>
              </a:solidFill>
              <a:latin typeface="+mn-lt"/>
              <a:ea typeface="+mn-ea"/>
              <a:cs typeface="+mn-cs"/>
            </a:rPr>
            <a:t> even though body K+ stores are diminished.</a:t>
          </a:r>
          <a:endParaRPr lang="en-US" sz="1800" kern="1200" dirty="0">
            <a:solidFill>
              <a:sysClr val="windowText" lastClr="000000"/>
            </a:solidFill>
            <a:latin typeface="+mn-lt"/>
            <a:ea typeface="+mn-ea"/>
            <a:cs typeface="+mn-cs"/>
          </a:endParaRPr>
        </a:p>
      </dsp:txBody>
      <dsp:txXfrm>
        <a:off x="2447089" y="2066366"/>
        <a:ext cx="5088330" cy="568208"/>
      </dsp:txXfrm>
    </dsp:sp>
    <dsp:sp modelId="{D78B6D09-7872-1942-A83A-3A9105BB8622}">
      <dsp:nvSpPr>
        <dsp:cNvPr id="0" name=""/>
        <dsp:cNvSpPr/>
      </dsp:nvSpPr>
      <dsp:spPr>
        <a:xfrm rot="5400000">
          <a:off x="4878086" y="2667342"/>
          <a:ext cx="226336" cy="271604"/>
        </a:xfrm>
        <a:prstGeom prst="rightArrow">
          <a:avLst>
            <a:gd name="adj1" fmla="val 60000"/>
            <a:gd name="adj2" fmla="val 50000"/>
          </a:avLst>
        </a:prstGeom>
        <a:solidFill>
          <a:srgbClr val="FCD1CB"/>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Gill Sans MT" charset="0"/>
            <a:ea typeface="+mn-ea"/>
            <a:cs typeface="+mn-cs"/>
          </a:endParaRPr>
        </a:p>
      </dsp:txBody>
      <dsp:txXfrm rot="-5400000">
        <a:off x="4909774" y="2689976"/>
        <a:ext cx="162962" cy="158435"/>
      </dsp:txXfrm>
    </dsp:sp>
    <dsp:sp modelId="{C265DED5-DA51-814F-9EEE-3126848B30A8}">
      <dsp:nvSpPr>
        <dsp:cNvPr id="0" name=""/>
        <dsp:cNvSpPr/>
      </dsp:nvSpPr>
      <dsp:spPr>
        <a:xfrm>
          <a:off x="2429411" y="2954035"/>
          <a:ext cx="5123686" cy="603564"/>
        </a:xfrm>
        <a:prstGeom prst="roundRect">
          <a:avLst>
            <a:gd name="adj" fmla="val 10000"/>
          </a:avLst>
        </a:prstGeom>
        <a:solidFill>
          <a:srgbClr val="EEECE1"/>
        </a:soli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002060"/>
              </a:solidFill>
              <a:latin typeface="+mn-lt"/>
              <a:ea typeface="+mn-ea"/>
              <a:cs typeface="+mn-cs"/>
            </a:rPr>
            <a:t>“</a:t>
          </a:r>
          <a:r>
            <a:rPr lang="en-US" sz="1800" b="0" kern="1200" dirty="0" err="1">
              <a:solidFill>
                <a:srgbClr val="002060"/>
              </a:solidFill>
              <a:latin typeface="+mn-lt"/>
              <a:ea typeface="+mn-ea"/>
              <a:cs typeface="+mn-cs"/>
            </a:rPr>
            <a:t>Cation</a:t>
          </a:r>
          <a:r>
            <a:rPr lang="en-US" sz="1800" b="0" kern="1200" dirty="0">
              <a:solidFill>
                <a:srgbClr val="002060"/>
              </a:solidFill>
              <a:latin typeface="+mn-lt"/>
              <a:ea typeface="+mn-ea"/>
              <a:cs typeface="+mn-cs"/>
            </a:rPr>
            <a:t> shift”</a:t>
          </a:r>
          <a:r>
            <a:rPr lang="en-US" sz="1800" b="0" kern="1200" baseline="0" dirty="0">
              <a:solidFill>
                <a:srgbClr val="002060"/>
              </a:solidFill>
              <a:latin typeface="+mn-lt"/>
              <a:ea typeface="+mn-ea"/>
              <a:cs typeface="+mn-cs"/>
            </a:rPr>
            <a:t> is reversed </a:t>
          </a:r>
          <a:r>
            <a:rPr lang="en-US" sz="1800" kern="1200" baseline="0" dirty="0">
              <a:solidFill>
                <a:sysClr val="windowText" lastClr="000000"/>
              </a:solidFill>
              <a:latin typeface="+mn-lt"/>
              <a:ea typeface="+mn-ea"/>
              <a:cs typeface="+mn-cs"/>
            </a:rPr>
            <a:t>with correction of acidosis.</a:t>
          </a:r>
          <a:endParaRPr lang="en-US" sz="1800" kern="1200" dirty="0">
            <a:solidFill>
              <a:sysClr val="windowText" lastClr="000000"/>
            </a:solidFill>
            <a:latin typeface="+mn-lt"/>
            <a:ea typeface="+mn-ea"/>
            <a:cs typeface="+mn-cs"/>
          </a:endParaRPr>
        </a:p>
      </dsp:txBody>
      <dsp:txXfrm>
        <a:off x="2447089" y="2971713"/>
        <a:ext cx="5088330" cy="5682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CF125-CAB5-AE41-93C5-B19521FF9CB4}">
      <dsp:nvSpPr>
        <dsp:cNvPr id="0" name=""/>
        <dsp:cNvSpPr/>
      </dsp:nvSpPr>
      <dsp:spPr>
        <a:xfrm>
          <a:off x="1524664" y="0"/>
          <a:ext cx="3927656" cy="893156"/>
        </a:xfrm>
        <a:prstGeom prst="roundRect">
          <a:avLst>
            <a:gd name="adj" fmla="val 10000"/>
          </a:avLst>
        </a:prstGeom>
        <a:solidFill>
          <a:schemeClr val="accent2">
            <a:lumMod val="20000"/>
            <a:lumOff val="80000"/>
            <a:alpha val="8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chemeClr val="tx1"/>
              </a:solidFill>
              <a:latin typeface="+mn-lt"/>
              <a:ea typeface="Gill Sans MT" charset="0"/>
              <a:cs typeface="Gill Sans MT" charset="0"/>
            </a:rPr>
            <a:t>Rare, occur</a:t>
          </a:r>
          <a:r>
            <a:rPr lang="en-US" sz="2000" kern="1200" baseline="0" dirty="0">
              <a:solidFill>
                <a:schemeClr val="tx1"/>
              </a:solidFill>
              <a:latin typeface="+mn-lt"/>
              <a:ea typeface="Gill Sans MT" charset="0"/>
              <a:cs typeface="Gill Sans MT" charset="0"/>
            </a:rPr>
            <a:t> in response to:</a:t>
          </a:r>
          <a:endParaRPr lang="en-US" sz="2000" kern="1200" dirty="0">
            <a:solidFill>
              <a:schemeClr val="tx1"/>
            </a:solidFill>
            <a:latin typeface="+mn-lt"/>
            <a:ea typeface="Gill Sans MT" charset="0"/>
            <a:cs typeface="Gill Sans MT" charset="0"/>
          </a:endParaRPr>
        </a:p>
      </dsp:txBody>
      <dsp:txXfrm>
        <a:off x="1550824" y="26160"/>
        <a:ext cx="3875336" cy="840836"/>
      </dsp:txXfrm>
    </dsp:sp>
    <dsp:sp modelId="{8AFDE330-4329-C745-B91A-EBB833F10F21}">
      <dsp:nvSpPr>
        <dsp:cNvPr id="0" name=""/>
        <dsp:cNvSpPr/>
      </dsp:nvSpPr>
      <dsp:spPr>
        <a:xfrm>
          <a:off x="1917430" y="893156"/>
          <a:ext cx="817693" cy="554862"/>
        </a:xfrm>
        <a:custGeom>
          <a:avLst/>
          <a:gdLst/>
          <a:ahLst/>
          <a:cxnLst/>
          <a:rect l="0" t="0" r="0" b="0"/>
          <a:pathLst>
            <a:path>
              <a:moveTo>
                <a:pt x="0" y="0"/>
              </a:moveTo>
              <a:lnTo>
                <a:pt x="0" y="554862"/>
              </a:lnTo>
              <a:lnTo>
                <a:pt x="817693" y="5548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46D83-6C79-1844-A2A0-5CEEF05D43D2}">
      <dsp:nvSpPr>
        <dsp:cNvPr id="0" name=""/>
        <dsp:cNvSpPr/>
      </dsp:nvSpPr>
      <dsp:spPr>
        <a:xfrm>
          <a:off x="2735124" y="1117846"/>
          <a:ext cx="4882008" cy="660346"/>
        </a:xfrm>
        <a:prstGeom prst="roundRect">
          <a:avLst>
            <a:gd name="adj" fmla="val 10000"/>
          </a:avLst>
        </a:prstGeom>
        <a:solidFill>
          <a:srgbClr val="DFF0F5">
            <a:alpha val="90000"/>
          </a:srgb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latin typeface="+mn-lt"/>
              <a:cs typeface="Gill Sans MT"/>
            </a:rPr>
            <a:t>Excessive vomiting:</a:t>
          </a:r>
          <a:r>
            <a:rPr lang="en-US" sz="1400" b="1" kern="1200" baseline="0" dirty="0">
              <a:solidFill>
                <a:srgbClr val="002060"/>
              </a:solidFill>
              <a:latin typeface="+mn-lt"/>
              <a:cs typeface="Gill Sans MT"/>
            </a:rPr>
            <a:t> </a:t>
          </a:r>
          <a:r>
            <a:rPr lang="en-US" sz="1400" b="0" kern="1200" dirty="0">
              <a:solidFill>
                <a:schemeClr val="tx1"/>
              </a:solidFill>
              <a:latin typeface="+mn-lt"/>
              <a:cs typeface="Gill Sans MT"/>
            </a:rPr>
            <a:t>(loss</a:t>
          </a:r>
          <a:r>
            <a:rPr lang="en-US" sz="1400" b="0" kern="1200" baseline="0" dirty="0">
              <a:solidFill>
                <a:schemeClr val="tx1"/>
              </a:solidFill>
              <a:latin typeface="+mn-lt"/>
              <a:cs typeface="Gill Sans MT"/>
            </a:rPr>
            <a:t> of </a:t>
          </a:r>
          <a:r>
            <a:rPr lang="en-US" sz="1400" b="0" kern="1200" baseline="0" dirty="0" err="1">
              <a:solidFill>
                <a:schemeClr val="tx1"/>
              </a:solidFill>
              <a:latin typeface="+mn-lt"/>
              <a:cs typeface="Gill Sans MT"/>
            </a:rPr>
            <a:t>HCl</a:t>
          </a:r>
          <a:r>
            <a:rPr lang="en-US" sz="1400" b="0" kern="1200" baseline="0" dirty="0">
              <a:solidFill>
                <a:schemeClr val="tx1"/>
              </a:solidFill>
              <a:latin typeface="+mn-lt"/>
              <a:cs typeface="Gill Sans MT"/>
            </a:rPr>
            <a:t> from stomach which will cause retention of duodenal HCO</a:t>
          </a:r>
          <a:r>
            <a:rPr lang="en-US" sz="1400" b="0" kern="1200" baseline="-25000" dirty="0">
              <a:solidFill>
                <a:schemeClr val="tx1"/>
              </a:solidFill>
              <a:latin typeface="+mn-lt"/>
              <a:cs typeface="Gill Sans MT"/>
            </a:rPr>
            <a:t>3</a:t>
          </a:r>
          <a:r>
            <a:rPr lang="en-US" sz="1400" b="0" kern="1200" baseline="0" dirty="0">
              <a:solidFill>
                <a:schemeClr val="tx1"/>
              </a:solidFill>
              <a:latin typeface="+mn-lt"/>
              <a:cs typeface="Gill Sans MT"/>
            </a:rPr>
            <a:t> into circulation)</a:t>
          </a:r>
          <a:endParaRPr lang="en-US" sz="1400" b="0" kern="1200" dirty="0">
            <a:solidFill>
              <a:schemeClr val="tx1"/>
            </a:solidFill>
            <a:latin typeface="+mn-lt"/>
            <a:cs typeface="Gill Sans MT"/>
          </a:endParaRPr>
        </a:p>
      </dsp:txBody>
      <dsp:txXfrm>
        <a:off x="2754465" y="1137187"/>
        <a:ext cx="4843326" cy="621664"/>
      </dsp:txXfrm>
    </dsp:sp>
    <dsp:sp modelId="{31CFB0BC-6CB6-E540-9047-FE39DC2EB23D}">
      <dsp:nvSpPr>
        <dsp:cNvPr id="0" name=""/>
        <dsp:cNvSpPr/>
      </dsp:nvSpPr>
      <dsp:spPr>
        <a:xfrm>
          <a:off x="1917430" y="893156"/>
          <a:ext cx="861751" cy="1373784"/>
        </a:xfrm>
        <a:custGeom>
          <a:avLst/>
          <a:gdLst/>
          <a:ahLst/>
          <a:cxnLst/>
          <a:rect l="0" t="0" r="0" b="0"/>
          <a:pathLst>
            <a:path>
              <a:moveTo>
                <a:pt x="0" y="0"/>
              </a:moveTo>
              <a:lnTo>
                <a:pt x="0" y="1373784"/>
              </a:lnTo>
              <a:lnTo>
                <a:pt x="861751" y="137378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2C412C-ABB2-2349-A818-BEC08C431575}">
      <dsp:nvSpPr>
        <dsp:cNvPr id="0" name=""/>
        <dsp:cNvSpPr/>
      </dsp:nvSpPr>
      <dsp:spPr>
        <a:xfrm>
          <a:off x="2779181" y="2001481"/>
          <a:ext cx="4882008" cy="530919"/>
        </a:xfrm>
        <a:prstGeom prst="roundRect">
          <a:avLst>
            <a:gd name="adj" fmla="val 10000"/>
          </a:avLst>
        </a:prstGeom>
        <a:solidFill>
          <a:srgbClr val="DFF0F5">
            <a:alpha val="90000"/>
          </a:srgb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mn-lt"/>
              <a:cs typeface="Gill Sans MT"/>
            </a:rPr>
            <a:t>Excessive ingestion of bicarbonate</a:t>
          </a:r>
          <a:r>
            <a:rPr lang="en-US" sz="1400" b="0" kern="1200" baseline="0" dirty="0">
              <a:solidFill>
                <a:schemeClr val="tx1"/>
              </a:solidFill>
              <a:latin typeface="+mn-lt"/>
              <a:cs typeface="Gill Sans MT"/>
            </a:rPr>
            <a:t> antacids paired with renal failure.</a:t>
          </a:r>
          <a:endParaRPr lang="en-US" sz="1400" b="0" kern="1200" dirty="0">
            <a:solidFill>
              <a:schemeClr val="tx1"/>
            </a:solidFill>
            <a:latin typeface="+mn-lt"/>
            <a:cs typeface="Gill Sans MT"/>
          </a:endParaRPr>
        </a:p>
      </dsp:txBody>
      <dsp:txXfrm>
        <a:off x="2794731" y="2017031"/>
        <a:ext cx="4850908" cy="499819"/>
      </dsp:txXfrm>
    </dsp:sp>
    <dsp:sp modelId="{6AD37415-35DB-E347-A69D-78FAB15B3ED7}">
      <dsp:nvSpPr>
        <dsp:cNvPr id="0" name=""/>
        <dsp:cNvSpPr/>
      </dsp:nvSpPr>
      <dsp:spPr>
        <a:xfrm>
          <a:off x="1917430" y="893156"/>
          <a:ext cx="915883" cy="2151442"/>
        </a:xfrm>
        <a:custGeom>
          <a:avLst/>
          <a:gdLst/>
          <a:ahLst/>
          <a:cxnLst/>
          <a:rect l="0" t="0" r="0" b="0"/>
          <a:pathLst>
            <a:path>
              <a:moveTo>
                <a:pt x="0" y="0"/>
              </a:moveTo>
              <a:lnTo>
                <a:pt x="0" y="2151442"/>
              </a:lnTo>
              <a:lnTo>
                <a:pt x="915883" y="21514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972D51-2381-C146-AD04-AB732C62B29D}">
      <dsp:nvSpPr>
        <dsp:cNvPr id="0" name=""/>
        <dsp:cNvSpPr/>
      </dsp:nvSpPr>
      <dsp:spPr>
        <a:xfrm>
          <a:off x="2833314" y="2755690"/>
          <a:ext cx="4811513" cy="577818"/>
        </a:xfrm>
        <a:prstGeom prst="roundRect">
          <a:avLst>
            <a:gd name="adj" fmla="val 10000"/>
          </a:avLst>
        </a:prstGeom>
        <a:solidFill>
          <a:srgbClr val="DFF0F5">
            <a:alpha val="90000"/>
          </a:srgb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mn-lt"/>
              <a:cs typeface="Gill Sans MT"/>
            </a:rPr>
            <a:t>Volume contraction</a:t>
          </a:r>
          <a:r>
            <a:rPr lang="en-US" sz="1400" b="0" kern="1200" baseline="0" dirty="0">
              <a:solidFill>
                <a:schemeClr val="tx1"/>
              </a:solidFill>
              <a:latin typeface="+mn-lt"/>
              <a:cs typeface="Gill Sans MT"/>
            </a:rPr>
            <a:t> via </a:t>
          </a:r>
          <a:r>
            <a:rPr lang="en-US" sz="1400" b="0" kern="1200" baseline="0" dirty="0">
              <a:solidFill>
                <a:srgbClr val="FF0000"/>
              </a:solidFill>
              <a:latin typeface="+mn-lt"/>
              <a:cs typeface="Gill Sans MT"/>
            </a:rPr>
            <a:t>diuretic therapy </a:t>
          </a:r>
          <a:r>
            <a:rPr lang="en-US" sz="1400" b="0" kern="1200" baseline="0" dirty="0">
              <a:solidFill>
                <a:schemeClr val="tx1"/>
              </a:solidFill>
              <a:latin typeface="+mn-lt"/>
              <a:cs typeface="Gill Sans MT"/>
            </a:rPr>
            <a:t>will increase plasma HCO</a:t>
          </a:r>
          <a:r>
            <a:rPr lang="en-US" sz="1400" b="0" kern="1200" baseline="-25000" dirty="0">
              <a:solidFill>
                <a:schemeClr val="tx1"/>
              </a:solidFill>
              <a:latin typeface="+mn-lt"/>
              <a:cs typeface="Gill Sans MT"/>
            </a:rPr>
            <a:t>3</a:t>
          </a:r>
        </a:p>
      </dsp:txBody>
      <dsp:txXfrm>
        <a:off x="2850238" y="2772614"/>
        <a:ext cx="4777665" cy="543970"/>
      </dsp:txXfrm>
    </dsp:sp>
    <dsp:sp modelId="{19009D3E-3AE6-7345-870F-32D240384FF1}">
      <dsp:nvSpPr>
        <dsp:cNvPr id="0" name=""/>
        <dsp:cNvSpPr/>
      </dsp:nvSpPr>
      <dsp:spPr>
        <a:xfrm>
          <a:off x="1917430" y="893156"/>
          <a:ext cx="863394" cy="2952550"/>
        </a:xfrm>
        <a:custGeom>
          <a:avLst/>
          <a:gdLst/>
          <a:ahLst/>
          <a:cxnLst/>
          <a:rect l="0" t="0" r="0" b="0"/>
          <a:pathLst>
            <a:path>
              <a:moveTo>
                <a:pt x="0" y="0"/>
              </a:moveTo>
              <a:lnTo>
                <a:pt x="0" y="2952550"/>
              </a:lnTo>
              <a:lnTo>
                <a:pt x="863394" y="29525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A100F1-51EC-5D47-8DB6-E935BCE9AAC8}">
      <dsp:nvSpPr>
        <dsp:cNvPr id="0" name=""/>
        <dsp:cNvSpPr/>
      </dsp:nvSpPr>
      <dsp:spPr>
        <a:xfrm>
          <a:off x="2780825" y="3556798"/>
          <a:ext cx="4836307" cy="577818"/>
        </a:xfrm>
        <a:prstGeom prst="roundRect">
          <a:avLst>
            <a:gd name="adj" fmla="val 10000"/>
          </a:avLst>
        </a:prstGeom>
        <a:solidFill>
          <a:srgbClr val="DFF0F5">
            <a:alpha val="90000"/>
          </a:srgb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mn-lt"/>
              <a:cs typeface="Gill Sans MT"/>
            </a:rPr>
            <a:t>Excess aldosterone will stimulate collecting duct H</a:t>
          </a:r>
          <a:r>
            <a:rPr lang="en-US" sz="1400" b="0" kern="1200" baseline="30000" dirty="0">
              <a:solidFill>
                <a:schemeClr val="tx1"/>
              </a:solidFill>
              <a:latin typeface="+mn-lt"/>
              <a:cs typeface="Gill Sans MT"/>
            </a:rPr>
            <a:t>+</a:t>
          </a:r>
          <a:r>
            <a:rPr lang="en-US" sz="1400" b="0" kern="1200" dirty="0">
              <a:solidFill>
                <a:schemeClr val="tx1"/>
              </a:solidFill>
              <a:latin typeface="+mn-lt"/>
              <a:cs typeface="Gill Sans MT"/>
            </a:rPr>
            <a:t>-ATPase</a:t>
          </a:r>
          <a:r>
            <a:rPr lang="en-US" sz="1400" b="0" kern="1200" baseline="0" dirty="0">
              <a:solidFill>
                <a:schemeClr val="tx1"/>
              </a:solidFill>
              <a:latin typeface="+mn-lt"/>
              <a:cs typeface="Gill Sans MT"/>
            </a:rPr>
            <a:t> to excrete H</a:t>
          </a:r>
          <a:r>
            <a:rPr lang="en-US" sz="1400" b="0" kern="1200" baseline="30000" dirty="0">
              <a:solidFill>
                <a:schemeClr val="tx1"/>
              </a:solidFill>
              <a:latin typeface="+mn-lt"/>
              <a:cs typeface="Gill Sans MT"/>
            </a:rPr>
            <a:t>+</a:t>
          </a:r>
        </a:p>
      </dsp:txBody>
      <dsp:txXfrm>
        <a:off x="2797749" y="3573722"/>
        <a:ext cx="4802459" cy="543970"/>
      </dsp:txXfrm>
    </dsp:sp>
    <dsp:sp modelId="{D7479D9F-01AE-244C-8DDF-AC443ACFF215}">
      <dsp:nvSpPr>
        <dsp:cNvPr id="0" name=""/>
        <dsp:cNvSpPr/>
      </dsp:nvSpPr>
      <dsp:spPr>
        <a:xfrm>
          <a:off x="1917430" y="893156"/>
          <a:ext cx="798230" cy="3753658"/>
        </a:xfrm>
        <a:custGeom>
          <a:avLst/>
          <a:gdLst/>
          <a:ahLst/>
          <a:cxnLst/>
          <a:rect l="0" t="0" r="0" b="0"/>
          <a:pathLst>
            <a:path>
              <a:moveTo>
                <a:pt x="0" y="0"/>
              </a:moveTo>
              <a:lnTo>
                <a:pt x="0" y="3753658"/>
              </a:lnTo>
              <a:lnTo>
                <a:pt x="798230" y="37536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5A49E1-E608-734C-BDB9-0C6301C2F7BE}">
      <dsp:nvSpPr>
        <dsp:cNvPr id="0" name=""/>
        <dsp:cNvSpPr/>
      </dsp:nvSpPr>
      <dsp:spPr>
        <a:xfrm>
          <a:off x="2715660" y="4357906"/>
          <a:ext cx="4882008" cy="577818"/>
        </a:xfrm>
        <a:prstGeom prst="roundRect">
          <a:avLst>
            <a:gd name="adj" fmla="val 10000"/>
          </a:avLst>
        </a:prstGeom>
        <a:solidFill>
          <a:srgbClr val="DFF0F5">
            <a:alpha val="90000"/>
          </a:srgb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mn-lt"/>
              <a:cs typeface="Gill Sans MT"/>
            </a:rPr>
            <a:t>Alterations in renal function </a:t>
          </a:r>
          <a:r>
            <a:rPr lang="en-US" sz="1400" b="0" kern="1200" dirty="0">
              <a:solidFill>
                <a:schemeClr val="tx1"/>
              </a:solidFill>
              <a:latin typeface="+mn-lt"/>
              <a:cs typeface="Gill Sans MT"/>
            </a:rPr>
            <a:t>“increased excretion of </a:t>
          </a:r>
          <a:r>
            <a:rPr lang="en-US" sz="1400" b="0" kern="1200" dirty="0" err="1">
              <a:solidFill>
                <a:schemeClr val="tx1"/>
              </a:solidFill>
              <a:latin typeface="+mn-lt"/>
              <a:cs typeface="Gill Sans MT"/>
            </a:rPr>
            <a:t>titratable</a:t>
          </a:r>
          <a:r>
            <a:rPr lang="en-US" sz="1400" b="0" kern="1200" dirty="0">
              <a:solidFill>
                <a:schemeClr val="tx1"/>
              </a:solidFill>
              <a:latin typeface="+mn-lt"/>
              <a:cs typeface="Gill Sans MT"/>
            </a:rPr>
            <a:t> acid..(E.g.</a:t>
          </a:r>
          <a:r>
            <a:rPr lang="en-US" sz="1400" b="0" kern="1200" baseline="0" dirty="0">
              <a:solidFill>
                <a:schemeClr val="tx1"/>
              </a:solidFill>
              <a:latin typeface="+mn-lt"/>
              <a:cs typeface="Gill Sans MT"/>
            </a:rPr>
            <a:t> thiazide &amp; loop diuretics) will increase Na+ reabsorption.. Which eventually increase excretion of H+”</a:t>
          </a:r>
          <a:endParaRPr lang="en-US" sz="1400" b="0" kern="1200" dirty="0">
            <a:solidFill>
              <a:schemeClr val="tx1"/>
            </a:solidFill>
            <a:latin typeface="+mn-lt"/>
            <a:cs typeface="Gill Sans MT"/>
          </a:endParaRPr>
        </a:p>
      </dsp:txBody>
      <dsp:txXfrm>
        <a:off x="2732584" y="4374830"/>
        <a:ext cx="4848160" cy="5439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1765C-5197-2047-980E-26866FAF11C1}">
      <dsp:nvSpPr>
        <dsp:cNvPr id="0" name=""/>
        <dsp:cNvSpPr/>
      </dsp:nvSpPr>
      <dsp:spPr>
        <a:xfrm>
          <a:off x="1385983" y="1715413"/>
          <a:ext cx="1702011" cy="655663"/>
        </a:xfrm>
        <a:custGeom>
          <a:avLst/>
          <a:gdLst/>
          <a:ahLst/>
          <a:cxnLst/>
          <a:rect l="0" t="0" r="0" b="0"/>
          <a:pathLst>
            <a:path>
              <a:moveTo>
                <a:pt x="1702011" y="0"/>
              </a:moveTo>
              <a:lnTo>
                <a:pt x="1702011" y="344931"/>
              </a:lnTo>
              <a:lnTo>
                <a:pt x="0" y="344931"/>
              </a:lnTo>
              <a:lnTo>
                <a:pt x="0" y="655663"/>
              </a:lnTo>
            </a:path>
          </a:pathLst>
        </a:custGeom>
        <a:noFill/>
        <a:ln w="38735" cap="flat" cmpd="sng" algn="ctr">
          <a:solidFill>
            <a:schemeClr val="bg2">
              <a:lumMod val="9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ill Sans MT" charset="0"/>
            <a:ea typeface="Gill Sans MT" charset="0"/>
            <a:cs typeface="Gill Sans MT" charset="0"/>
          </a:endParaRPr>
        </a:p>
      </dsp:txBody>
      <dsp:txXfrm>
        <a:off x="2191110" y="2040057"/>
        <a:ext cx="91757" cy="6375"/>
      </dsp:txXfrm>
    </dsp:sp>
    <dsp:sp modelId="{0D44310A-22E8-D944-840A-AB7EB09453A9}">
      <dsp:nvSpPr>
        <dsp:cNvPr id="0" name=""/>
        <dsp:cNvSpPr/>
      </dsp:nvSpPr>
      <dsp:spPr>
        <a:xfrm>
          <a:off x="1702011" y="54033"/>
          <a:ext cx="2771967" cy="1663180"/>
        </a:xfrm>
        <a:prstGeom prst="rect">
          <a:avLst/>
        </a:prstGeom>
        <a:solidFill>
          <a:schemeClr val="bg2"/>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tx1"/>
              </a:solidFill>
              <a:latin typeface="+mn-lt"/>
              <a:ea typeface="Gill Sans MT" charset="0"/>
              <a:cs typeface="Gill Sans MT" charset="0"/>
            </a:rPr>
            <a:t>Loss of acid increases the dissociation of H</a:t>
          </a:r>
          <a:r>
            <a:rPr lang="en-US" sz="1600" kern="1200" baseline="-25000" dirty="0">
              <a:solidFill>
                <a:schemeClr val="tx1"/>
              </a:solidFill>
              <a:latin typeface="+mn-lt"/>
              <a:ea typeface="Gill Sans MT" charset="0"/>
              <a:cs typeface="Gill Sans MT" charset="0"/>
            </a:rPr>
            <a:t>2</a:t>
          </a:r>
          <a:r>
            <a:rPr lang="en-US" sz="1600" kern="1200" dirty="0">
              <a:solidFill>
                <a:schemeClr val="tx1"/>
              </a:solidFill>
              <a:latin typeface="+mn-lt"/>
              <a:ea typeface="Gill Sans MT" charset="0"/>
              <a:cs typeface="Gill Sans MT" charset="0"/>
            </a:rPr>
            <a:t>CO</a:t>
          </a:r>
          <a:r>
            <a:rPr lang="en-US" sz="1600" kern="1200" baseline="-25000" dirty="0">
              <a:solidFill>
                <a:schemeClr val="tx1"/>
              </a:solidFill>
              <a:latin typeface="+mn-lt"/>
              <a:ea typeface="Gill Sans MT" charset="0"/>
              <a:cs typeface="Gill Sans MT" charset="0"/>
            </a:rPr>
            <a:t>3</a:t>
          </a:r>
          <a:r>
            <a:rPr lang="en-US" sz="1600" kern="1200" dirty="0">
              <a:solidFill>
                <a:schemeClr val="tx1"/>
              </a:solidFill>
              <a:latin typeface="+mn-lt"/>
              <a:ea typeface="Gill Sans MT" charset="0"/>
              <a:cs typeface="Gill Sans MT" charset="0"/>
            </a:rPr>
            <a:t>,</a:t>
          </a:r>
          <a:r>
            <a:rPr lang="en-US" sz="1600" kern="1200" baseline="0" dirty="0">
              <a:solidFill>
                <a:schemeClr val="tx1"/>
              </a:solidFill>
              <a:latin typeface="+mn-lt"/>
              <a:ea typeface="Gill Sans MT" charset="0"/>
              <a:cs typeface="Gill Sans MT" charset="0"/>
            </a:rPr>
            <a:t> which elevates HCO</a:t>
          </a:r>
          <a:r>
            <a:rPr lang="en-US" sz="1600" kern="1200" baseline="-25000" dirty="0">
              <a:solidFill>
                <a:schemeClr val="tx1"/>
              </a:solidFill>
              <a:latin typeface="+mn-lt"/>
              <a:ea typeface="Gill Sans MT" charset="0"/>
              <a:cs typeface="Gill Sans MT" charset="0"/>
            </a:rPr>
            <a:t>3</a:t>
          </a:r>
          <a:r>
            <a:rPr lang="en-US" sz="1600" kern="1200" baseline="30000" dirty="0">
              <a:solidFill>
                <a:schemeClr val="tx1"/>
              </a:solidFill>
              <a:latin typeface="+mn-lt"/>
              <a:ea typeface="Gill Sans MT" charset="0"/>
              <a:cs typeface="Gill Sans MT" charset="0"/>
            </a:rPr>
            <a:t>-</a:t>
          </a:r>
          <a:r>
            <a:rPr lang="en-US" sz="1600" kern="1200" baseline="0" dirty="0">
              <a:solidFill>
                <a:schemeClr val="tx1"/>
              </a:solidFill>
              <a:latin typeface="+mn-lt"/>
              <a:ea typeface="Gill Sans MT" charset="0"/>
              <a:cs typeface="Gill Sans MT" charset="0"/>
            </a:rPr>
            <a:t> level.</a:t>
          </a:r>
          <a:endParaRPr lang="en-US" sz="1600" kern="1200" dirty="0">
            <a:solidFill>
              <a:schemeClr val="tx1"/>
            </a:solidFill>
            <a:latin typeface="+mn-lt"/>
            <a:ea typeface="Gill Sans MT" charset="0"/>
            <a:cs typeface="Gill Sans MT" charset="0"/>
          </a:endParaRPr>
        </a:p>
      </dsp:txBody>
      <dsp:txXfrm>
        <a:off x="1702011" y="54033"/>
        <a:ext cx="2771967" cy="1663180"/>
      </dsp:txXfrm>
    </dsp:sp>
    <dsp:sp modelId="{426E16E0-8950-EA41-8C9F-7C1A5626BFF2}">
      <dsp:nvSpPr>
        <dsp:cNvPr id="0" name=""/>
        <dsp:cNvSpPr/>
      </dsp:nvSpPr>
      <dsp:spPr>
        <a:xfrm>
          <a:off x="2770167" y="3189347"/>
          <a:ext cx="598244" cy="91440"/>
        </a:xfrm>
        <a:custGeom>
          <a:avLst/>
          <a:gdLst/>
          <a:ahLst/>
          <a:cxnLst/>
          <a:rect l="0" t="0" r="0" b="0"/>
          <a:pathLst>
            <a:path>
              <a:moveTo>
                <a:pt x="0" y="45720"/>
              </a:moveTo>
              <a:lnTo>
                <a:pt x="598244" y="45720"/>
              </a:lnTo>
            </a:path>
          </a:pathLst>
        </a:custGeom>
        <a:noFill/>
        <a:ln w="38735" cap="flat" cmpd="sng" algn="ctr">
          <a:solidFill>
            <a:schemeClr val="bg2">
              <a:lumMod val="9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ill Sans MT" charset="0"/>
            <a:ea typeface="Gill Sans MT" charset="0"/>
            <a:cs typeface="Gill Sans MT" charset="0"/>
          </a:endParaRPr>
        </a:p>
      </dsp:txBody>
      <dsp:txXfrm>
        <a:off x="3053568" y="3231880"/>
        <a:ext cx="31442" cy="6375"/>
      </dsp:txXfrm>
    </dsp:sp>
    <dsp:sp modelId="{BB8D6130-981E-FC4E-92DC-DA318BA73428}">
      <dsp:nvSpPr>
        <dsp:cNvPr id="0" name=""/>
        <dsp:cNvSpPr/>
      </dsp:nvSpPr>
      <dsp:spPr>
        <a:xfrm>
          <a:off x="0" y="2403477"/>
          <a:ext cx="2771967" cy="1663180"/>
        </a:xfrm>
        <a:prstGeom prst="rect">
          <a:avLst/>
        </a:prstGeom>
        <a:solidFill>
          <a:schemeClr val="accent1">
            <a:lumMod val="20000"/>
            <a:lumOff val="80000"/>
            <a:alpha val="86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tx1"/>
              </a:solidFill>
              <a:latin typeface="+mn-lt"/>
              <a:ea typeface="Gill Sans MT" charset="0"/>
              <a:cs typeface="Gill Sans MT" charset="0"/>
            </a:rPr>
            <a:t>The</a:t>
          </a:r>
          <a:r>
            <a:rPr lang="en-US" sz="1600" kern="1200" baseline="0" dirty="0">
              <a:solidFill>
                <a:schemeClr val="tx1"/>
              </a:solidFill>
              <a:latin typeface="+mn-lt"/>
              <a:ea typeface="Gill Sans MT" charset="0"/>
              <a:cs typeface="Gill Sans MT" charset="0"/>
            </a:rPr>
            <a:t> elevation of pH will reduce ventilation rate, elevating Pco</a:t>
          </a:r>
          <a:r>
            <a:rPr lang="en-US" sz="1600" kern="1200" baseline="-25000" dirty="0">
              <a:solidFill>
                <a:schemeClr val="tx1"/>
              </a:solidFill>
              <a:latin typeface="+mn-lt"/>
              <a:ea typeface="Gill Sans MT" charset="0"/>
              <a:cs typeface="Gill Sans MT" charset="0"/>
            </a:rPr>
            <a:t>2</a:t>
          </a:r>
          <a:r>
            <a:rPr lang="en-US" sz="1600" kern="1200" baseline="0" dirty="0">
              <a:solidFill>
                <a:schemeClr val="tx1"/>
              </a:solidFill>
              <a:latin typeface="+mn-lt"/>
              <a:ea typeface="Gill Sans MT" charset="0"/>
              <a:cs typeface="Gill Sans MT" charset="0"/>
            </a:rPr>
            <a:t> levels.</a:t>
          </a:r>
          <a:endParaRPr lang="en-US" sz="1600" kern="1200" dirty="0">
            <a:solidFill>
              <a:schemeClr val="tx1"/>
            </a:solidFill>
            <a:latin typeface="+mn-lt"/>
            <a:ea typeface="Gill Sans MT" charset="0"/>
            <a:cs typeface="Gill Sans MT" charset="0"/>
          </a:endParaRPr>
        </a:p>
      </dsp:txBody>
      <dsp:txXfrm>
        <a:off x="0" y="2403477"/>
        <a:ext cx="2771967" cy="1663180"/>
      </dsp:txXfrm>
    </dsp:sp>
    <dsp:sp modelId="{0E21E267-0E9A-FA46-A653-DD7409AE84BD}">
      <dsp:nvSpPr>
        <dsp:cNvPr id="0" name=""/>
        <dsp:cNvSpPr/>
      </dsp:nvSpPr>
      <dsp:spPr>
        <a:xfrm>
          <a:off x="3400811" y="2403477"/>
          <a:ext cx="2771967" cy="1663180"/>
        </a:xfrm>
        <a:prstGeom prst="rect">
          <a:avLst/>
        </a:prstGeom>
        <a:solidFill>
          <a:schemeClr val="bg2"/>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tx1"/>
              </a:solidFill>
              <a:latin typeface="+mn-lt"/>
              <a:ea typeface="Gill Sans MT" charset="0"/>
              <a:cs typeface="Gill Sans MT" charset="0"/>
            </a:rPr>
            <a:t>Kidneys will reduce</a:t>
          </a:r>
          <a:r>
            <a:rPr lang="en-US" sz="1600" kern="1200" baseline="0" dirty="0">
              <a:solidFill>
                <a:schemeClr val="tx1"/>
              </a:solidFill>
              <a:latin typeface="+mn-lt"/>
              <a:ea typeface="Gill Sans MT" charset="0"/>
              <a:cs typeface="Gill Sans MT" charset="0"/>
            </a:rPr>
            <a:t> their absorption and increase excretion of HCO</a:t>
          </a:r>
          <a:r>
            <a:rPr lang="en-US" sz="1600" kern="1200" baseline="-25000" dirty="0">
              <a:solidFill>
                <a:schemeClr val="tx1"/>
              </a:solidFill>
              <a:latin typeface="+mn-lt"/>
              <a:ea typeface="Gill Sans MT" charset="0"/>
              <a:cs typeface="Gill Sans MT" charset="0"/>
            </a:rPr>
            <a:t>3</a:t>
          </a:r>
          <a:r>
            <a:rPr lang="en-US" sz="1600" kern="1200" baseline="30000" dirty="0">
              <a:solidFill>
                <a:schemeClr val="tx1"/>
              </a:solidFill>
              <a:latin typeface="+mn-lt"/>
              <a:ea typeface="Gill Sans MT" charset="0"/>
              <a:cs typeface="Gill Sans MT" charset="0"/>
            </a:rPr>
            <a:t>-</a:t>
          </a:r>
          <a:r>
            <a:rPr lang="en-US" sz="1600" kern="1200" baseline="0" dirty="0">
              <a:solidFill>
                <a:schemeClr val="tx1"/>
              </a:solidFill>
              <a:latin typeface="+mn-lt"/>
              <a:ea typeface="Gill Sans MT" charset="0"/>
              <a:cs typeface="Gill Sans MT" charset="0"/>
            </a:rPr>
            <a:t> in the nephron.</a:t>
          </a:r>
          <a:endParaRPr lang="en-US" sz="1600" kern="1200" dirty="0">
            <a:solidFill>
              <a:schemeClr val="tx1"/>
            </a:solidFill>
            <a:latin typeface="+mn-lt"/>
            <a:ea typeface="Gill Sans MT" charset="0"/>
            <a:cs typeface="Gill Sans MT" charset="0"/>
          </a:endParaRPr>
        </a:p>
      </dsp:txBody>
      <dsp:txXfrm>
        <a:off x="3400811" y="2403477"/>
        <a:ext cx="2771967" cy="16631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148E-F568-4768-B2F2-E104DC3E89E2}">
      <dsp:nvSpPr>
        <dsp:cNvPr id="0" name=""/>
        <dsp:cNvSpPr/>
      </dsp:nvSpPr>
      <dsp:spPr>
        <a:xfrm>
          <a:off x="2908726" y="1243125"/>
          <a:ext cx="3096910" cy="3096910"/>
        </a:xfrm>
        <a:prstGeom prst="ellipse">
          <a:avLst/>
        </a:prstGeom>
        <a:gradFill rotWithShape="0">
          <a:gsLst>
            <a:gs pos="0">
              <a:srgbClr val="C0504D">
                <a:alpha val="50000"/>
                <a:hueOff val="0"/>
                <a:satOff val="0"/>
                <a:lumOff val="0"/>
                <a:alphaOff val="0"/>
                <a:tint val="50000"/>
                <a:satMod val="300000"/>
              </a:srgbClr>
            </a:gs>
            <a:gs pos="35000">
              <a:srgbClr val="C0504D">
                <a:alpha val="50000"/>
                <a:hueOff val="0"/>
                <a:satOff val="0"/>
                <a:lumOff val="0"/>
                <a:alphaOff val="0"/>
                <a:tint val="37000"/>
                <a:satMod val="300000"/>
              </a:srgbClr>
            </a:gs>
            <a:gs pos="100000">
              <a:srgbClr val="C0504D">
                <a:alpha val="50000"/>
                <a:hueOff val="0"/>
                <a:satOff val="0"/>
                <a:lumOff val="0"/>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a:solidFill>
                <a:sysClr val="windowText" lastClr="000000"/>
              </a:solidFill>
              <a:latin typeface="Gill Sans MT" pitchFamily="34" charset="0"/>
              <a:ea typeface="+mn-ea"/>
              <a:cs typeface="+mn-cs"/>
            </a:rPr>
            <a:t>Acid-base balance can be altered in one of four ways</a:t>
          </a:r>
          <a:endParaRPr lang="ar-SA" sz="2000" b="1" kern="1200" dirty="0">
            <a:solidFill>
              <a:sysClr val="windowText" lastClr="000000"/>
            </a:solidFill>
            <a:latin typeface="Gill Sans MT" pitchFamily="34" charset="0"/>
            <a:ea typeface="+mn-ea"/>
            <a:cs typeface="Arial"/>
          </a:endParaRPr>
        </a:p>
      </dsp:txBody>
      <dsp:txXfrm>
        <a:off x="3362258" y="1696657"/>
        <a:ext cx="2189846" cy="2189846"/>
      </dsp:txXfrm>
    </dsp:sp>
    <dsp:sp modelId="{9B523D54-A145-47D6-A486-D70EE52A4EAD}">
      <dsp:nvSpPr>
        <dsp:cNvPr id="0" name=""/>
        <dsp:cNvSpPr/>
      </dsp:nvSpPr>
      <dsp:spPr>
        <a:xfrm>
          <a:off x="3655827" y="9"/>
          <a:ext cx="1548455" cy="1548455"/>
        </a:xfrm>
        <a:prstGeom prst="ellipse">
          <a:avLst/>
        </a:prstGeom>
        <a:gradFill rotWithShape="0">
          <a:gsLst>
            <a:gs pos="0">
              <a:srgbClr val="C0504D">
                <a:alpha val="50000"/>
                <a:hueOff val="1170380"/>
                <a:satOff val="-1460"/>
                <a:lumOff val="343"/>
                <a:alphaOff val="0"/>
                <a:tint val="50000"/>
                <a:satMod val="300000"/>
              </a:srgbClr>
            </a:gs>
            <a:gs pos="35000">
              <a:srgbClr val="C0504D">
                <a:alpha val="50000"/>
                <a:hueOff val="1170380"/>
                <a:satOff val="-1460"/>
                <a:lumOff val="343"/>
                <a:alphaOff val="0"/>
                <a:tint val="37000"/>
                <a:satMod val="300000"/>
              </a:srgbClr>
            </a:gs>
            <a:gs pos="100000">
              <a:srgbClr val="C0504D">
                <a:alpha val="50000"/>
                <a:hueOff val="1170380"/>
                <a:satOff val="-1460"/>
                <a:lumOff val="343"/>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altLang="en-US" sz="1100" b="1" kern="1200">
              <a:solidFill>
                <a:sysClr val="windowText" lastClr="000000"/>
              </a:solidFill>
              <a:latin typeface="Gill Sans MT" pitchFamily="34" charset="0"/>
              <a:ea typeface="+mn-ea"/>
              <a:cs typeface="+mn-cs"/>
            </a:rPr>
            <a:t>RESPIRATORY</a:t>
          </a:r>
          <a:r>
            <a:rPr lang="en-US" altLang="en-US" sz="1200" b="1" kern="1200">
              <a:solidFill>
                <a:sysClr val="windowText" lastClr="000000"/>
              </a:solidFill>
              <a:latin typeface="Gill Sans MT" pitchFamily="34" charset="0"/>
              <a:ea typeface="+mn-ea"/>
              <a:cs typeface="+mn-cs"/>
            </a:rPr>
            <a:t> ACIDOSIS </a:t>
          </a:r>
          <a:endParaRPr lang="ar-SA" sz="1200" b="1" kern="1200" dirty="0">
            <a:solidFill>
              <a:sysClr val="windowText" lastClr="000000"/>
            </a:solidFill>
            <a:latin typeface="Gill Sans MT" pitchFamily="34" charset="0"/>
            <a:ea typeface="+mn-ea"/>
            <a:cs typeface="Arial"/>
          </a:endParaRPr>
        </a:p>
      </dsp:txBody>
      <dsp:txXfrm>
        <a:off x="3882593" y="226775"/>
        <a:ext cx="1094923" cy="1094923"/>
      </dsp:txXfrm>
    </dsp:sp>
    <dsp:sp modelId="{FFC4F3BD-DC7F-4A91-BD98-D4A11C646C85}">
      <dsp:nvSpPr>
        <dsp:cNvPr id="0" name=""/>
        <dsp:cNvSpPr/>
      </dsp:nvSpPr>
      <dsp:spPr>
        <a:xfrm>
          <a:off x="5699754" y="2017353"/>
          <a:ext cx="1548455" cy="1548455"/>
        </a:xfrm>
        <a:prstGeom prst="ellipse">
          <a:avLst/>
        </a:prstGeom>
        <a:gradFill rotWithShape="0">
          <a:gsLst>
            <a:gs pos="0">
              <a:srgbClr val="C0504D">
                <a:alpha val="50000"/>
                <a:hueOff val="2340759"/>
                <a:satOff val="-2919"/>
                <a:lumOff val="686"/>
                <a:alphaOff val="0"/>
                <a:tint val="50000"/>
                <a:satMod val="300000"/>
              </a:srgbClr>
            </a:gs>
            <a:gs pos="35000">
              <a:srgbClr val="C0504D">
                <a:alpha val="50000"/>
                <a:hueOff val="2340759"/>
                <a:satOff val="-2919"/>
                <a:lumOff val="686"/>
                <a:alphaOff val="0"/>
                <a:tint val="37000"/>
                <a:satMod val="300000"/>
              </a:srgbClr>
            </a:gs>
            <a:gs pos="100000">
              <a:srgbClr val="C0504D">
                <a:alpha val="50000"/>
                <a:hueOff val="2340759"/>
                <a:satOff val="-2919"/>
                <a:lumOff val="68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en-US" altLang="en-US" sz="1200" b="1" kern="1200">
              <a:solidFill>
                <a:sysClr val="windowText" lastClr="000000"/>
              </a:solidFill>
              <a:latin typeface="Gill Sans MT" pitchFamily="34" charset="0"/>
              <a:ea typeface="+mn-ea"/>
              <a:cs typeface="+mn-cs"/>
            </a:rPr>
            <a:t>METABOLIC ALKALOSIS </a:t>
          </a:r>
          <a:endParaRPr lang="ar-SA" sz="1200" b="1" kern="1200" dirty="0">
            <a:solidFill>
              <a:sysClr val="windowText" lastClr="000000"/>
            </a:solidFill>
            <a:latin typeface="Gill Sans MT" pitchFamily="34" charset="0"/>
            <a:ea typeface="+mn-ea"/>
            <a:cs typeface="Arial"/>
          </a:endParaRPr>
        </a:p>
      </dsp:txBody>
      <dsp:txXfrm>
        <a:off x="5926520" y="2244119"/>
        <a:ext cx="1094923" cy="1094923"/>
      </dsp:txXfrm>
    </dsp:sp>
    <dsp:sp modelId="{72A11714-2141-42BF-BEC0-FA06696FD77D}">
      <dsp:nvSpPr>
        <dsp:cNvPr id="0" name=""/>
        <dsp:cNvSpPr/>
      </dsp:nvSpPr>
      <dsp:spPr>
        <a:xfrm>
          <a:off x="3682953" y="4034154"/>
          <a:ext cx="1548455" cy="1548455"/>
        </a:xfrm>
        <a:prstGeom prst="ellipse">
          <a:avLst/>
        </a:prstGeom>
        <a:gradFill rotWithShape="0">
          <a:gsLst>
            <a:gs pos="0">
              <a:srgbClr val="C0504D">
                <a:alpha val="50000"/>
                <a:hueOff val="3511139"/>
                <a:satOff val="-4379"/>
                <a:lumOff val="1030"/>
                <a:alphaOff val="0"/>
                <a:tint val="50000"/>
                <a:satMod val="300000"/>
              </a:srgbClr>
            </a:gs>
            <a:gs pos="35000">
              <a:srgbClr val="C0504D">
                <a:alpha val="50000"/>
                <a:hueOff val="3511139"/>
                <a:satOff val="-4379"/>
                <a:lumOff val="1030"/>
                <a:alphaOff val="0"/>
                <a:tint val="37000"/>
                <a:satMod val="300000"/>
              </a:srgbClr>
            </a:gs>
            <a:gs pos="100000">
              <a:srgbClr val="C0504D">
                <a:alpha val="50000"/>
                <a:hueOff val="3511139"/>
                <a:satOff val="-4379"/>
                <a:lumOff val="1030"/>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en-US" altLang="en-US" sz="1200" b="1" kern="1200">
              <a:solidFill>
                <a:sysClr val="windowText" lastClr="000000"/>
              </a:solidFill>
              <a:latin typeface="Gill Sans MT" pitchFamily="34" charset="0"/>
              <a:ea typeface="+mn-ea"/>
              <a:cs typeface="+mn-cs"/>
            </a:rPr>
            <a:t>METABOLIC ACIDOSIS </a:t>
          </a:r>
          <a:endParaRPr lang="ar-SA" sz="1200" b="1" kern="1200" dirty="0">
            <a:solidFill>
              <a:sysClr val="windowText" lastClr="000000"/>
            </a:solidFill>
            <a:latin typeface="Gill Sans MT" pitchFamily="34" charset="0"/>
            <a:ea typeface="+mn-ea"/>
            <a:cs typeface="Arial"/>
          </a:endParaRPr>
        </a:p>
      </dsp:txBody>
      <dsp:txXfrm>
        <a:off x="3909719" y="4260920"/>
        <a:ext cx="1094923" cy="1094923"/>
      </dsp:txXfrm>
    </dsp:sp>
    <dsp:sp modelId="{45600257-0194-4679-99E4-176949240632}">
      <dsp:nvSpPr>
        <dsp:cNvPr id="0" name=""/>
        <dsp:cNvSpPr/>
      </dsp:nvSpPr>
      <dsp:spPr>
        <a:xfrm>
          <a:off x="1666153" y="2017353"/>
          <a:ext cx="1548455" cy="1548455"/>
        </a:xfrm>
        <a:prstGeom prst="ellipse">
          <a:avLst/>
        </a:prstGeom>
        <a:gradFill rotWithShape="0">
          <a:gsLst>
            <a:gs pos="0">
              <a:srgbClr val="C0504D">
                <a:alpha val="50000"/>
                <a:hueOff val="4681519"/>
                <a:satOff val="-5839"/>
                <a:lumOff val="1373"/>
                <a:alphaOff val="0"/>
                <a:tint val="50000"/>
                <a:satMod val="300000"/>
              </a:srgbClr>
            </a:gs>
            <a:gs pos="35000">
              <a:srgbClr val="C0504D">
                <a:alpha val="50000"/>
                <a:hueOff val="4681519"/>
                <a:satOff val="-5839"/>
                <a:lumOff val="1373"/>
                <a:alphaOff val="0"/>
                <a:tint val="37000"/>
                <a:satMod val="300000"/>
              </a:srgbClr>
            </a:gs>
            <a:gs pos="100000">
              <a:srgbClr val="C0504D">
                <a:alpha val="50000"/>
                <a:hueOff val="4681519"/>
                <a:satOff val="-5839"/>
                <a:lumOff val="1373"/>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altLang="en-US" sz="1100" b="1" kern="1200">
              <a:solidFill>
                <a:sysClr val="windowText" lastClr="000000"/>
              </a:solidFill>
              <a:latin typeface="Gill Sans MT" pitchFamily="34" charset="0"/>
              <a:ea typeface="+mn-ea"/>
              <a:cs typeface="+mn-cs"/>
            </a:rPr>
            <a:t>RESPIRATORY ALKALOSIS </a:t>
          </a:r>
          <a:endParaRPr lang="ar-SA" sz="1100" b="1" kern="1200" dirty="0">
            <a:solidFill>
              <a:sysClr val="windowText" lastClr="000000"/>
            </a:solidFill>
            <a:latin typeface="Gill Sans MT" pitchFamily="34" charset="0"/>
            <a:ea typeface="+mn-ea"/>
            <a:cs typeface="Arial"/>
          </a:endParaRPr>
        </a:p>
      </dsp:txBody>
      <dsp:txXfrm>
        <a:off x="1892919" y="2244119"/>
        <a:ext cx="1094923" cy="1094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9D1C5-3DE3-475C-ABCF-6569720292B7}">
      <dsp:nvSpPr>
        <dsp:cNvPr id="0" name=""/>
        <dsp:cNvSpPr/>
      </dsp:nvSpPr>
      <dsp:spPr>
        <a:xfrm>
          <a:off x="16" y="8566"/>
          <a:ext cx="1581468" cy="35254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Strong acid</a:t>
          </a:r>
        </a:p>
      </dsp:txBody>
      <dsp:txXfrm>
        <a:off x="16" y="8566"/>
        <a:ext cx="1581468" cy="352546"/>
      </dsp:txXfrm>
    </dsp:sp>
    <dsp:sp modelId="{B457B653-D263-437F-93E5-28B8588B41CC}">
      <dsp:nvSpPr>
        <dsp:cNvPr id="0" name=""/>
        <dsp:cNvSpPr/>
      </dsp:nvSpPr>
      <dsp:spPr>
        <a:xfrm>
          <a:off x="16" y="361112"/>
          <a:ext cx="1581468" cy="111481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ill Sans MT" pitchFamily="34" charset="0"/>
              <a:cs typeface="Arial" pitchFamily="34" charset="0"/>
            </a:rPr>
            <a:t>all their H+ is dissociated completely in H</a:t>
          </a:r>
          <a:r>
            <a:rPr lang="en-US" sz="1400" kern="1200" baseline="-25000" dirty="0">
              <a:latin typeface="Gill Sans MT" pitchFamily="34" charset="0"/>
              <a:cs typeface="Arial" pitchFamily="34" charset="0"/>
            </a:rPr>
            <a:t>2</a:t>
          </a:r>
          <a:r>
            <a:rPr lang="en-US" sz="1400" kern="1200" dirty="0">
              <a:latin typeface="Gill Sans MT" pitchFamily="34" charset="0"/>
              <a:cs typeface="Arial" pitchFamily="34" charset="0"/>
            </a:rPr>
            <a:t>O</a:t>
          </a:r>
          <a:endParaRPr lang="en-US" sz="1400" kern="1200" dirty="0"/>
        </a:p>
      </dsp:txBody>
      <dsp:txXfrm>
        <a:off x="16" y="361112"/>
        <a:ext cx="1581468" cy="1114813"/>
      </dsp:txXfrm>
    </dsp:sp>
    <dsp:sp modelId="{7D23422B-6B1C-420E-99C7-7F1E729FDA29}">
      <dsp:nvSpPr>
        <dsp:cNvPr id="0" name=""/>
        <dsp:cNvSpPr/>
      </dsp:nvSpPr>
      <dsp:spPr>
        <a:xfrm>
          <a:off x="1802890" y="8566"/>
          <a:ext cx="1581468" cy="352546"/>
        </a:xfrm>
        <a:prstGeom prst="rect">
          <a:avLst/>
        </a:prstGeom>
        <a:solidFill>
          <a:schemeClr val="accent2">
            <a:hueOff val="-8543491"/>
            <a:satOff val="24962"/>
            <a:lumOff val="-4706"/>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Weak acid</a:t>
          </a:r>
        </a:p>
      </dsp:txBody>
      <dsp:txXfrm>
        <a:off x="1802890" y="8566"/>
        <a:ext cx="1581468" cy="352546"/>
      </dsp:txXfrm>
    </dsp:sp>
    <dsp:sp modelId="{91222EEA-8F15-4B4B-8EF9-D3BBA9F5CEA7}">
      <dsp:nvSpPr>
        <dsp:cNvPr id="0" name=""/>
        <dsp:cNvSpPr/>
      </dsp:nvSpPr>
      <dsp:spPr>
        <a:xfrm>
          <a:off x="1802890" y="361112"/>
          <a:ext cx="1581468" cy="1114813"/>
        </a:xfrm>
        <a:prstGeom prst="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ill Sans MT" pitchFamily="34" charset="0"/>
              <a:cs typeface="Arial" pitchFamily="34" charset="0"/>
            </a:rPr>
            <a:t>dissociate partially in H2O and are efficient at preventing pH changes</a:t>
          </a:r>
          <a:endParaRPr lang="en-US" sz="1400" kern="1200" dirty="0"/>
        </a:p>
      </dsp:txBody>
      <dsp:txXfrm>
        <a:off x="1802890" y="361112"/>
        <a:ext cx="1581468" cy="1114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9D1C5-3DE3-475C-ABCF-6569720292B7}">
      <dsp:nvSpPr>
        <dsp:cNvPr id="0" name=""/>
        <dsp:cNvSpPr/>
      </dsp:nvSpPr>
      <dsp:spPr>
        <a:xfrm>
          <a:off x="16" y="15045"/>
          <a:ext cx="1581468" cy="5760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Weak base</a:t>
          </a:r>
        </a:p>
      </dsp:txBody>
      <dsp:txXfrm>
        <a:off x="16" y="15045"/>
        <a:ext cx="1581468" cy="576000"/>
      </dsp:txXfrm>
    </dsp:sp>
    <dsp:sp modelId="{B457B653-D263-437F-93E5-28B8588B41CC}">
      <dsp:nvSpPr>
        <dsp:cNvPr id="0" name=""/>
        <dsp:cNvSpPr/>
      </dsp:nvSpPr>
      <dsp:spPr>
        <a:xfrm>
          <a:off x="16" y="591046"/>
          <a:ext cx="1581468" cy="8784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ill Sans MT" pitchFamily="34" charset="0"/>
            </a:rPr>
            <a:t>dissociate easily in H</a:t>
          </a:r>
          <a:r>
            <a:rPr lang="en-US" sz="1400" kern="1200" baseline="-25000" dirty="0">
              <a:latin typeface="Gill Sans MT" pitchFamily="34" charset="0"/>
            </a:rPr>
            <a:t>2</a:t>
          </a:r>
          <a:r>
            <a:rPr lang="en-US" sz="1400" kern="1200" dirty="0">
              <a:latin typeface="Gill Sans MT" pitchFamily="34" charset="0"/>
            </a:rPr>
            <a:t>O and quickly bind H</a:t>
          </a:r>
          <a:r>
            <a:rPr lang="en-US" sz="1400" kern="1200" baseline="30000" dirty="0">
              <a:latin typeface="Gill Sans MT" pitchFamily="34" charset="0"/>
            </a:rPr>
            <a:t>+</a:t>
          </a:r>
          <a:endParaRPr lang="en-US" sz="1400" kern="1200" dirty="0"/>
        </a:p>
      </dsp:txBody>
      <dsp:txXfrm>
        <a:off x="16" y="591046"/>
        <a:ext cx="1581468" cy="878400"/>
      </dsp:txXfrm>
    </dsp:sp>
    <dsp:sp modelId="{7D23422B-6B1C-420E-99C7-7F1E729FDA29}">
      <dsp:nvSpPr>
        <dsp:cNvPr id="0" name=""/>
        <dsp:cNvSpPr/>
      </dsp:nvSpPr>
      <dsp:spPr>
        <a:xfrm>
          <a:off x="1802890" y="15045"/>
          <a:ext cx="1581468" cy="576000"/>
        </a:xfrm>
        <a:prstGeom prst="rect">
          <a:avLst/>
        </a:prstGeom>
        <a:solidFill>
          <a:schemeClr val="accent2">
            <a:hueOff val="-8543491"/>
            <a:satOff val="24962"/>
            <a:lumOff val="-4706"/>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Strong base</a:t>
          </a:r>
        </a:p>
      </dsp:txBody>
      <dsp:txXfrm>
        <a:off x="1802890" y="15045"/>
        <a:ext cx="1581468" cy="576000"/>
      </dsp:txXfrm>
    </dsp:sp>
    <dsp:sp modelId="{91222EEA-8F15-4B4B-8EF9-D3BBA9F5CEA7}">
      <dsp:nvSpPr>
        <dsp:cNvPr id="0" name=""/>
        <dsp:cNvSpPr/>
      </dsp:nvSpPr>
      <dsp:spPr>
        <a:xfrm>
          <a:off x="1802890" y="591046"/>
          <a:ext cx="1581468" cy="878400"/>
        </a:xfrm>
        <a:prstGeom prst="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ill Sans MT" pitchFamily="34" charset="0"/>
            </a:rPr>
            <a:t>accept H</a:t>
          </a:r>
          <a:r>
            <a:rPr lang="en-US" sz="1400" kern="1200" baseline="30000" dirty="0">
              <a:latin typeface="Gill Sans MT" pitchFamily="34" charset="0"/>
            </a:rPr>
            <a:t>+</a:t>
          </a:r>
          <a:r>
            <a:rPr lang="en-US" sz="1400" kern="1200" dirty="0">
              <a:latin typeface="Gill Sans MT" pitchFamily="34" charset="0"/>
            </a:rPr>
            <a:t> more slowly (</a:t>
          </a:r>
          <a:r>
            <a:rPr lang="en-US" sz="1400" i="1" kern="1200" dirty="0">
              <a:latin typeface="Gill Sans MT" pitchFamily="34" charset="0"/>
            </a:rPr>
            <a:t>e.g.</a:t>
          </a:r>
          <a:r>
            <a:rPr lang="en-US" sz="1400" kern="1200" dirty="0">
              <a:latin typeface="Gill Sans MT" pitchFamily="34" charset="0"/>
            </a:rPr>
            <a:t>, HCO</a:t>
          </a:r>
          <a:r>
            <a:rPr lang="en-US" sz="1400" kern="1200" baseline="-25000" dirty="0">
              <a:latin typeface="Gill Sans MT" pitchFamily="34" charset="0"/>
            </a:rPr>
            <a:t>3</a:t>
          </a:r>
          <a:r>
            <a:rPr lang="en-US" sz="1400" kern="1200" baseline="30000" dirty="0">
              <a:latin typeface="Gill Sans MT" pitchFamily="34" charset="0"/>
            </a:rPr>
            <a:t>-</a:t>
          </a:r>
          <a:r>
            <a:rPr lang="en-US" sz="1400" kern="1200" dirty="0">
              <a:latin typeface="Gill Sans MT" pitchFamily="34" charset="0"/>
            </a:rPr>
            <a:t> and NH</a:t>
          </a:r>
          <a:r>
            <a:rPr lang="en-US" sz="1400" kern="1200" baseline="-25000" dirty="0">
              <a:latin typeface="Gill Sans MT" pitchFamily="34" charset="0"/>
            </a:rPr>
            <a:t>3</a:t>
          </a:r>
          <a:r>
            <a:rPr lang="en-US" sz="1400" kern="1200" dirty="0">
              <a:latin typeface="Gill Sans MT" pitchFamily="34" charset="0"/>
            </a:rPr>
            <a:t>)</a:t>
          </a:r>
          <a:endParaRPr lang="en-US" sz="1400" kern="1200" dirty="0"/>
        </a:p>
      </dsp:txBody>
      <dsp:txXfrm>
        <a:off x="1802890" y="591046"/>
        <a:ext cx="1581468" cy="87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5828-1CE3-45EF-B3A3-8EC8CA9EF66A}">
      <dsp:nvSpPr>
        <dsp:cNvPr id="0" name=""/>
        <dsp:cNvSpPr/>
      </dsp:nvSpPr>
      <dsp:spPr>
        <a:xfrm>
          <a:off x="0" y="17426"/>
          <a:ext cx="5504473" cy="83661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Water usually is amphoteric compound depend on the added compound (acidic or basic) </a:t>
          </a:r>
        </a:p>
      </dsp:txBody>
      <dsp:txXfrm>
        <a:off x="40840" y="58266"/>
        <a:ext cx="5422793" cy="754939"/>
      </dsp:txXfrm>
    </dsp:sp>
    <dsp:sp modelId="{6F813077-41D6-4B3B-94FF-B50EFDAF66F1}">
      <dsp:nvSpPr>
        <dsp:cNvPr id="0" name=""/>
        <dsp:cNvSpPr/>
      </dsp:nvSpPr>
      <dsp:spPr>
        <a:xfrm>
          <a:off x="0" y="854045"/>
          <a:ext cx="5504473"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67" tIns="22860" rIns="128016" bIns="22860" numCol="1" spcCol="1270" anchor="t" anchorCtr="0">
          <a:noAutofit/>
        </a:bodyPr>
        <a:lstStyle/>
        <a:p>
          <a:pPr marL="171450" lvl="1" indent="-171450" algn="ctr" defTabSz="800100">
            <a:lnSpc>
              <a:spcPct val="90000"/>
            </a:lnSpc>
            <a:spcBef>
              <a:spcPct val="0"/>
            </a:spcBef>
            <a:spcAft>
              <a:spcPct val="20000"/>
            </a:spcAft>
            <a:buChar char="•"/>
          </a:pPr>
          <a:r>
            <a:rPr lang="en-US" sz="1800" kern="1200" dirty="0"/>
            <a:t>When water behaves as a base, it accepts H+ and forms a hydronium ion; H3O+</a:t>
          </a:r>
        </a:p>
        <a:p>
          <a:pPr marL="171450" lvl="1" indent="-171450" algn="ctr" defTabSz="800100">
            <a:lnSpc>
              <a:spcPct val="90000"/>
            </a:lnSpc>
            <a:spcBef>
              <a:spcPct val="0"/>
            </a:spcBef>
            <a:spcAft>
              <a:spcPct val="20000"/>
            </a:spcAft>
            <a:buChar char="•"/>
          </a:pPr>
          <a:endParaRPr lang="en-US" sz="1800" kern="1200" dirty="0"/>
        </a:p>
      </dsp:txBody>
      <dsp:txXfrm>
        <a:off x="0" y="854045"/>
        <a:ext cx="5504473" cy="828000"/>
      </dsp:txXfrm>
    </dsp:sp>
    <dsp:sp modelId="{A6BE3335-B544-460B-9168-488C4973EC46}">
      <dsp:nvSpPr>
        <dsp:cNvPr id="0" name=""/>
        <dsp:cNvSpPr/>
      </dsp:nvSpPr>
      <dsp:spPr>
        <a:xfrm>
          <a:off x="0" y="1682045"/>
          <a:ext cx="5504473" cy="748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When it behaves as an acid, it loses a proton and forms a hydroxide ion; OH-</a:t>
          </a:r>
        </a:p>
      </dsp:txBody>
      <dsp:txXfrm>
        <a:off x="36553" y="1718598"/>
        <a:ext cx="5431367" cy="675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A8F3-1C00-6749-BABD-AB2F42E57C04}">
      <dsp:nvSpPr>
        <dsp:cNvPr id="0" name=""/>
        <dsp:cNvSpPr/>
      </dsp:nvSpPr>
      <dsp:spPr>
        <a:xfrm>
          <a:off x="3634893" y="2003"/>
          <a:ext cx="1644372" cy="8221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Physiologically important acids include</a:t>
          </a:r>
        </a:p>
      </dsp:txBody>
      <dsp:txXfrm>
        <a:off x="3658974" y="26084"/>
        <a:ext cx="1596210" cy="774024"/>
      </dsp:txXfrm>
    </dsp:sp>
    <dsp:sp modelId="{0C6E2DED-FE8B-B448-92CC-F68D6F4FF08C}">
      <dsp:nvSpPr>
        <dsp:cNvPr id="0" name=""/>
        <dsp:cNvSpPr/>
      </dsp:nvSpPr>
      <dsp:spPr>
        <a:xfrm>
          <a:off x="3799330" y="824190"/>
          <a:ext cx="164437" cy="616639"/>
        </a:xfrm>
        <a:custGeom>
          <a:avLst/>
          <a:gdLst/>
          <a:ahLst/>
          <a:cxnLst/>
          <a:rect l="0" t="0" r="0" b="0"/>
          <a:pathLst>
            <a:path>
              <a:moveTo>
                <a:pt x="0" y="0"/>
              </a:moveTo>
              <a:lnTo>
                <a:pt x="0" y="616639"/>
              </a:lnTo>
              <a:lnTo>
                <a:pt x="164437" y="61663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AE9AF-0C62-3D4E-A03F-1936EBFD3F0A}">
      <dsp:nvSpPr>
        <dsp:cNvPr id="0" name=""/>
        <dsp:cNvSpPr/>
      </dsp:nvSpPr>
      <dsp:spPr>
        <a:xfrm>
          <a:off x="3963767" y="1029736"/>
          <a:ext cx="1315497" cy="8221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Carbonic acid </a:t>
          </a:r>
        </a:p>
        <a:p>
          <a:pPr marL="0" lvl="0" indent="0" algn="ctr" defTabSz="711200">
            <a:lnSpc>
              <a:spcPct val="90000"/>
            </a:lnSpc>
            <a:spcBef>
              <a:spcPct val="0"/>
            </a:spcBef>
            <a:spcAft>
              <a:spcPct val="35000"/>
            </a:spcAft>
            <a:buNone/>
          </a:pPr>
          <a:r>
            <a:rPr lang="en-US" sz="1600" kern="1200" dirty="0"/>
            <a:t>(H2CO3)</a:t>
          </a:r>
        </a:p>
      </dsp:txBody>
      <dsp:txXfrm>
        <a:off x="3987848" y="1053817"/>
        <a:ext cx="1267335" cy="774024"/>
      </dsp:txXfrm>
    </dsp:sp>
    <dsp:sp modelId="{8659C399-D4A0-2D4D-AC27-925CC5240FA4}">
      <dsp:nvSpPr>
        <dsp:cNvPr id="0" name=""/>
        <dsp:cNvSpPr/>
      </dsp:nvSpPr>
      <dsp:spPr>
        <a:xfrm>
          <a:off x="3799330" y="824190"/>
          <a:ext cx="164437" cy="1644372"/>
        </a:xfrm>
        <a:custGeom>
          <a:avLst/>
          <a:gdLst/>
          <a:ahLst/>
          <a:cxnLst/>
          <a:rect l="0" t="0" r="0" b="0"/>
          <a:pathLst>
            <a:path>
              <a:moveTo>
                <a:pt x="0" y="0"/>
              </a:moveTo>
              <a:lnTo>
                <a:pt x="0" y="1644372"/>
              </a:lnTo>
              <a:lnTo>
                <a:pt x="164437" y="164437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94EF9-93DA-654C-AAE0-C14604BDB5ED}">
      <dsp:nvSpPr>
        <dsp:cNvPr id="0" name=""/>
        <dsp:cNvSpPr/>
      </dsp:nvSpPr>
      <dsp:spPr>
        <a:xfrm>
          <a:off x="3963767" y="2057469"/>
          <a:ext cx="1315497" cy="8221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Phosphoric acid</a:t>
          </a:r>
        </a:p>
        <a:p>
          <a:pPr marL="0" lvl="0" indent="0" algn="ctr" defTabSz="711200">
            <a:lnSpc>
              <a:spcPct val="90000"/>
            </a:lnSpc>
            <a:spcBef>
              <a:spcPct val="0"/>
            </a:spcBef>
            <a:spcAft>
              <a:spcPct val="35000"/>
            </a:spcAft>
            <a:buNone/>
          </a:pPr>
          <a:r>
            <a:rPr lang="en-US" sz="1600" kern="1200" dirty="0"/>
            <a:t>(H3PO4)</a:t>
          </a:r>
        </a:p>
      </dsp:txBody>
      <dsp:txXfrm>
        <a:off x="3987848" y="2081550"/>
        <a:ext cx="1267335" cy="774024"/>
      </dsp:txXfrm>
    </dsp:sp>
    <dsp:sp modelId="{E9E8F0A2-4967-9F47-8292-4682F21B26FC}">
      <dsp:nvSpPr>
        <dsp:cNvPr id="0" name=""/>
        <dsp:cNvSpPr/>
      </dsp:nvSpPr>
      <dsp:spPr>
        <a:xfrm>
          <a:off x="3799330" y="824190"/>
          <a:ext cx="164437" cy="2672105"/>
        </a:xfrm>
        <a:custGeom>
          <a:avLst/>
          <a:gdLst/>
          <a:ahLst/>
          <a:cxnLst/>
          <a:rect l="0" t="0" r="0" b="0"/>
          <a:pathLst>
            <a:path>
              <a:moveTo>
                <a:pt x="0" y="0"/>
              </a:moveTo>
              <a:lnTo>
                <a:pt x="0" y="2672105"/>
              </a:lnTo>
              <a:lnTo>
                <a:pt x="164437" y="26721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F19E5-C72F-C144-B0D7-E0EB99A50C98}">
      <dsp:nvSpPr>
        <dsp:cNvPr id="0" name=""/>
        <dsp:cNvSpPr/>
      </dsp:nvSpPr>
      <dsp:spPr>
        <a:xfrm>
          <a:off x="3963767" y="3085202"/>
          <a:ext cx="1315497" cy="8221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Pyruvic acid</a:t>
          </a:r>
        </a:p>
        <a:p>
          <a:pPr marL="0" lvl="0" indent="0" algn="ctr" defTabSz="711200">
            <a:lnSpc>
              <a:spcPct val="90000"/>
            </a:lnSpc>
            <a:spcBef>
              <a:spcPct val="0"/>
            </a:spcBef>
            <a:spcAft>
              <a:spcPct val="35000"/>
            </a:spcAft>
            <a:buNone/>
          </a:pPr>
          <a:r>
            <a:rPr lang="en-US" sz="1600" kern="1200" dirty="0"/>
            <a:t>(C3H4O3)</a:t>
          </a:r>
        </a:p>
      </dsp:txBody>
      <dsp:txXfrm>
        <a:off x="3987848" y="3109283"/>
        <a:ext cx="1267335" cy="774024"/>
      </dsp:txXfrm>
    </dsp:sp>
    <dsp:sp modelId="{2C4C7731-731F-F448-A5EF-6F82DE529AC9}">
      <dsp:nvSpPr>
        <dsp:cNvPr id="0" name=""/>
        <dsp:cNvSpPr/>
      </dsp:nvSpPr>
      <dsp:spPr>
        <a:xfrm>
          <a:off x="3799330" y="824190"/>
          <a:ext cx="164437" cy="3699838"/>
        </a:xfrm>
        <a:custGeom>
          <a:avLst/>
          <a:gdLst/>
          <a:ahLst/>
          <a:cxnLst/>
          <a:rect l="0" t="0" r="0" b="0"/>
          <a:pathLst>
            <a:path>
              <a:moveTo>
                <a:pt x="0" y="0"/>
              </a:moveTo>
              <a:lnTo>
                <a:pt x="0" y="3699838"/>
              </a:lnTo>
              <a:lnTo>
                <a:pt x="164437" y="36998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8432B-3E54-FC4D-9407-6D944BAF55FE}">
      <dsp:nvSpPr>
        <dsp:cNvPr id="0" name=""/>
        <dsp:cNvSpPr/>
      </dsp:nvSpPr>
      <dsp:spPr>
        <a:xfrm>
          <a:off x="3963767" y="4112934"/>
          <a:ext cx="1315497" cy="8221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Lactic acid</a:t>
          </a:r>
        </a:p>
        <a:p>
          <a:pPr marL="0" lvl="0" indent="0" algn="ctr" defTabSz="711200">
            <a:lnSpc>
              <a:spcPct val="90000"/>
            </a:lnSpc>
            <a:spcBef>
              <a:spcPct val="0"/>
            </a:spcBef>
            <a:spcAft>
              <a:spcPct val="35000"/>
            </a:spcAft>
            <a:buNone/>
          </a:pPr>
          <a:r>
            <a:rPr lang="en-US" sz="1600" kern="1200" dirty="0"/>
            <a:t>(C3H6O3)</a:t>
          </a:r>
        </a:p>
      </dsp:txBody>
      <dsp:txXfrm>
        <a:off x="3987848" y="4137015"/>
        <a:ext cx="1267335" cy="774024"/>
      </dsp:txXfrm>
    </dsp:sp>
    <dsp:sp modelId="{92F4FD5B-B960-7A44-A4B9-33712A6C7641}">
      <dsp:nvSpPr>
        <dsp:cNvPr id="0" name=""/>
        <dsp:cNvSpPr/>
      </dsp:nvSpPr>
      <dsp:spPr>
        <a:xfrm>
          <a:off x="5690359" y="2003"/>
          <a:ext cx="1644372" cy="8221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Physiologically important bases include</a:t>
          </a:r>
          <a:endParaRPr lang="en-US" sz="1800" kern="1200" dirty="0"/>
        </a:p>
      </dsp:txBody>
      <dsp:txXfrm>
        <a:off x="5714440" y="26084"/>
        <a:ext cx="1596210" cy="774024"/>
      </dsp:txXfrm>
    </dsp:sp>
    <dsp:sp modelId="{694B9F10-9F0F-E743-99DC-5B6381E3B9CE}">
      <dsp:nvSpPr>
        <dsp:cNvPr id="0" name=""/>
        <dsp:cNvSpPr/>
      </dsp:nvSpPr>
      <dsp:spPr>
        <a:xfrm>
          <a:off x="5854796" y="824190"/>
          <a:ext cx="164437" cy="616639"/>
        </a:xfrm>
        <a:custGeom>
          <a:avLst/>
          <a:gdLst/>
          <a:ahLst/>
          <a:cxnLst/>
          <a:rect l="0" t="0" r="0" b="0"/>
          <a:pathLst>
            <a:path>
              <a:moveTo>
                <a:pt x="0" y="0"/>
              </a:moveTo>
              <a:lnTo>
                <a:pt x="0" y="616639"/>
              </a:lnTo>
              <a:lnTo>
                <a:pt x="164437" y="61663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30860-B62A-9A46-9713-4CDC75A1646E}">
      <dsp:nvSpPr>
        <dsp:cNvPr id="0" name=""/>
        <dsp:cNvSpPr/>
      </dsp:nvSpPr>
      <dsp:spPr>
        <a:xfrm>
          <a:off x="6019233" y="1029736"/>
          <a:ext cx="1315497" cy="8221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Bicarbonate </a:t>
          </a:r>
        </a:p>
        <a:p>
          <a:pPr marL="0" lvl="0" indent="0" algn="ctr" defTabSz="711200">
            <a:lnSpc>
              <a:spcPct val="90000"/>
            </a:lnSpc>
            <a:spcBef>
              <a:spcPct val="0"/>
            </a:spcBef>
            <a:spcAft>
              <a:spcPct val="35000"/>
            </a:spcAft>
            <a:buNone/>
          </a:pPr>
          <a:r>
            <a:rPr lang="en-US" sz="1600" kern="1200" dirty="0"/>
            <a:t>(HCO3- )</a:t>
          </a:r>
        </a:p>
      </dsp:txBody>
      <dsp:txXfrm>
        <a:off x="6043314" y="1053817"/>
        <a:ext cx="1267335" cy="774024"/>
      </dsp:txXfrm>
    </dsp:sp>
    <dsp:sp modelId="{EC75D555-D2D7-F246-AC6A-D6052399BF19}">
      <dsp:nvSpPr>
        <dsp:cNvPr id="0" name=""/>
        <dsp:cNvSpPr/>
      </dsp:nvSpPr>
      <dsp:spPr>
        <a:xfrm>
          <a:off x="5854796" y="824190"/>
          <a:ext cx="164437" cy="1644372"/>
        </a:xfrm>
        <a:custGeom>
          <a:avLst/>
          <a:gdLst/>
          <a:ahLst/>
          <a:cxnLst/>
          <a:rect l="0" t="0" r="0" b="0"/>
          <a:pathLst>
            <a:path>
              <a:moveTo>
                <a:pt x="0" y="0"/>
              </a:moveTo>
              <a:lnTo>
                <a:pt x="0" y="1644372"/>
              </a:lnTo>
              <a:lnTo>
                <a:pt x="164437" y="164437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D1F38-6B5A-B244-8100-DD04DC606A69}">
      <dsp:nvSpPr>
        <dsp:cNvPr id="0" name=""/>
        <dsp:cNvSpPr/>
      </dsp:nvSpPr>
      <dsp:spPr>
        <a:xfrm>
          <a:off x="6019233" y="2057469"/>
          <a:ext cx="1315497" cy="8221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Biphosphate</a:t>
          </a:r>
          <a:r>
            <a:rPr lang="en-US" sz="1600" kern="1200" dirty="0"/>
            <a:t> </a:t>
          </a:r>
        </a:p>
        <a:p>
          <a:pPr marL="0" lvl="0" indent="0" algn="ctr" defTabSz="711200">
            <a:lnSpc>
              <a:spcPct val="90000"/>
            </a:lnSpc>
            <a:spcBef>
              <a:spcPct val="0"/>
            </a:spcBef>
            <a:spcAft>
              <a:spcPct val="35000"/>
            </a:spcAft>
            <a:buNone/>
          </a:pPr>
          <a:r>
            <a:rPr lang="en-US" sz="1600" kern="1200" dirty="0"/>
            <a:t>(HPO4-2 )</a:t>
          </a:r>
        </a:p>
      </dsp:txBody>
      <dsp:txXfrm>
        <a:off x="6043314" y="2081550"/>
        <a:ext cx="1267335" cy="774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35C0-8977-A641-A480-2FABD0754348}">
      <dsp:nvSpPr>
        <dsp:cNvPr id="0" name=""/>
        <dsp:cNvSpPr/>
      </dsp:nvSpPr>
      <dsp:spPr>
        <a:xfrm>
          <a:off x="3440325" y="438380"/>
          <a:ext cx="1780997" cy="654865"/>
        </a:xfrm>
        <a:custGeom>
          <a:avLst/>
          <a:gdLst/>
          <a:ahLst/>
          <a:cxnLst/>
          <a:rect l="0" t="0" r="0" b="0"/>
          <a:pathLst>
            <a:path>
              <a:moveTo>
                <a:pt x="0" y="0"/>
              </a:moveTo>
              <a:lnTo>
                <a:pt x="0" y="188432"/>
              </a:lnTo>
              <a:lnTo>
                <a:pt x="1780997" y="188432"/>
              </a:lnTo>
              <a:lnTo>
                <a:pt x="1780997" y="6548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6D7C85-C41D-2D4B-AA80-F62442E1E28C}">
      <dsp:nvSpPr>
        <dsp:cNvPr id="0" name=""/>
        <dsp:cNvSpPr/>
      </dsp:nvSpPr>
      <dsp:spPr>
        <a:xfrm>
          <a:off x="1571726" y="438380"/>
          <a:ext cx="1868598" cy="647513"/>
        </a:xfrm>
        <a:custGeom>
          <a:avLst/>
          <a:gdLst/>
          <a:ahLst/>
          <a:cxnLst/>
          <a:rect l="0" t="0" r="0" b="0"/>
          <a:pathLst>
            <a:path>
              <a:moveTo>
                <a:pt x="1868598" y="0"/>
              </a:moveTo>
              <a:lnTo>
                <a:pt x="1868598" y="181080"/>
              </a:lnTo>
              <a:lnTo>
                <a:pt x="0" y="181080"/>
              </a:lnTo>
              <a:lnTo>
                <a:pt x="0" y="64751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C8B233-D1C5-E844-A835-FD2C474256A0}">
      <dsp:nvSpPr>
        <dsp:cNvPr id="0" name=""/>
        <dsp:cNvSpPr/>
      </dsp:nvSpPr>
      <dsp:spPr>
        <a:xfrm>
          <a:off x="2164208" y="0"/>
          <a:ext cx="2552234" cy="438380"/>
        </a:xfrm>
        <a:prstGeom prst="round2Diag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itchFamily="34" charset="0"/>
              <a:ea typeface="+mn-ea"/>
              <a:cs typeface="+mn-cs"/>
            </a:rPr>
            <a:t>pH </a:t>
          </a:r>
          <a:r>
            <a:rPr lang="en-GB" altLang="en-US" sz="1800" kern="1200" dirty="0">
              <a:latin typeface="Gill Sans MT" pitchFamily="34" charset="0"/>
              <a:ea typeface="+mn-ea"/>
              <a:cs typeface="+mn-cs"/>
            </a:rPr>
            <a:t>depends on two things:</a:t>
          </a:r>
          <a:r>
            <a:rPr lang="en-US" sz="1800" kern="1200" dirty="0">
              <a:latin typeface="Gill Sans MT" pitchFamily="34" charset="0"/>
              <a:ea typeface="+mn-ea"/>
              <a:cs typeface="+mn-cs"/>
            </a:rPr>
            <a:t>  </a:t>
          </a:r>
        </a:p>
      </dsp:txBody>
      <dsp:txXfrm>
        <a:off x="2185608" y="21400"/>
        <a:ext cx="2509434" cy="395580"/>
      </dsp:txXfrm>
    </dsp:sp>
    <dsp:sp modelId="{0A01E6CF-7DC2-7D46-853C-52F750387191}">
      <dsp:nvSpPr>
        <dsp:cNvPr id="0" name=""/>
        <dsp:cNvSpPr/>
      </dsp:nvSpPr>
      <dsp:spPr>
        <a:xfrm>
          <a:off x="789340" y="1085894"/>
          <a:ext cx="1564772" cy="432628"/>
        </a:xfrm>
        <a:prstGeom prst="round2Diag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MT" pitchFamily="34" charset="0"/>
              <a:ea typeface="+mn-ea"/>
              <a:cs typeface="+mn-cs"/>
            </a:rPr>
            <a:t>The acid in the </a:t>
          </a:r>
          <a:r>
            <a:rPr lang="en-GB" altLang="en-US" sz="1600" kern="1200" dirty="0">
              <a:latin typeface="Gill Sans MT" pitchFamily="34" charset="0"/>
              <a:ea typeface="+mn-ea"/>
              <a:cs typeface="+mn-cs"/>
            </a:rPr>
            <a:t>question</a:t>
          </a:r>
          <a:r>
            <a:rPr lang="en-US" sz="1600" kern="1200" dirty="0">
              <a:latin typeface="Gill Sans MT" pitchFamily="34" charset="0"/>
              <a:ea typeface="+mn-ea"/>
              <a:cs typeface="+mn-cs"/>
            </a:rPr>
            <a:t> </a:t>
          </a:r>
        </a:p>
      </dsp:txBody>
      <dsp:txXfrm>
        <a:off x="810459" y="1107013"/>
        <a:ext cx="1522534" cy="390390"/>
      </dsp:txXfrm>
    </dsp:sp>
    <dsp:sp modelId="{2AD1477F-09F1-B44B-8905-F0BD3F03A5FE}">
      <dsp:nvSpPr>
        <dsp:cNvPr id="0" name=""/>
        <dsp:cNvSpPr/>
      </dsp:nvSpPr>
      <dsp:spPr>
        <a:xfrm>
          <a:off x="4438936" y="1093246"/>
          <a:ext cx="1564772" cy="432628"/>
        </a:xfrm>
        <a:prstGeom prst="round2Diag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ill Sans MT" pitchFamily="34" charset="0"/>
              <a:ea typeface="+mn-ea"/>
              <a:cs typeface="+mn-cs"/>
            </a:rPr>
            <a:t>The concentration        of the solution </a:t>
          </a:r>
        </a:p>
      </dsp:txBody>
      <dsp:txXfrm>
        <a:off x="4460055" y="1114365"/>
        <a:ext cx="1522534" cy="390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4F4D-22D6-4F1A-94F8-361D1B5AB119}">
      <dsp:nvSpPr>
        <dsp:cNvPr id="0" name=""/>
        <dsp:cNvSpPr/>
      </dsp:nvSpPr>
      <dsp:spPr>
        <a:xfrm>
          <a:off x="2031461" y="945348"/>
          <a:ext cx="1111711" cy="385883"/>
        </a:xfrm>
        <a:custGeom>
          <a:avLst/>
          <a:gdLst/>
          <a:ahLst/>
          <a:cxnLst/>
          <a:rect l="0" t="0" r="0" b="0"/>
          <a:pathLst>
            <a:path>
              <a:moveTo>
                <a:pt x="0" y="0"/>
              </a:moveTo>
              <a:lnTo>
                <a:pt x="0" y="192941"/>
              </a:lnTo>
              <a:lnTo>
                <a:pt x="1111711" y="192941"/>
              </a:lnTo>
              <a:lnTo>
                <a:pt x="1111711" y="38588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5ECE8-3957-4775-BC3C-17BBA59913D8}">
      <dsp:nvSpPr>
        <dsp:cNvPr id="0" name=""/>
        <dsp:cNvSpPr/>
      </dsp:nvSpPr>
      <dsp:spPr>
        <a:xfrm>
          <a:off x="919749" y="945348"/>
          <a:ext cx="1111711" cy="385883"/>
        </a:xfrm>
        <a:custGeom>
          <a:avLst/>
          <a:gdLst/>
          <a:ahLst/>
          <a:cxnLst/>
          <a:rect l="0" t="0" r="0" b="0"/>
          <a:pathLst>
            <a:path>
              <a:moveTo>
                <a:pt x="1111711" y="0"/>
              </a:moveTo>
              <a:lnTo>
                <a:pt x="1111711" y="192941"/>
              </a:lnTo>
              <a:lnTo>
                <a:pt x="0" y="192941"/>
              </a:lnTo>
              <a:lnTo>
                <a:pt x="0" y="38588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1A129-3847-434E-9D68-FC1957F8EB21}">
      <dsp:nvSpPr>
        <dsp:cNvPr id="0" name=""/>
        <dsp:cNvSpPr/>
      </dsp:nvSpPr>
      <dsp:spPr>
        <a:xfrm>
          <a:off x="1112691" y="26578"/>
          <a:ext cx="1837540" cy="9187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Composed of:</a:t>
          </a:r>
        </a:p>
      </dsp:txBody>
      <dsp:txXfrm>
        <a:off x="1112691" y="26578"/>
        <a:ext cx="1837540" cy="918770"/>
      </dsp:txXfrm>
    </dsp:sp>
    <dsp:sp modelId="{1357A833-D809-4933-8614-2A2D36BCAD59}">
      <dsp:nvSpPr>
        <dsp:cNvPr id="0" name=""/>
        <dsp:cNvSpPr/>
      </dsp:nvSpPr>
      <dsp:spPr>
        <a:xfrm>
          <a:off x="979" y="1331231"/>
          <a:ext cx="1837540" cy="9187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A weak acid</a:t>
          </a:r>
          <a:r>
            <a:rPr lang="en-US" sz="2000" kern="1200" spc="-195" dirty="0">
              <a:latin typeface="Arial"/>
              <a:cs typeface="Arial"/>
            </a:rPr>
            <a:t> </a:t>
          </a:r>
          <a:r>
            <a:rPr lang="en-US" sz="2000" kern="1200" dirty="0">
              <a:latin typeface="Arial"/>
              <a:cs typeface="Arial"/>
            </a:rPr>
            <a:t>(H2CO3).</a:t>
          </a:r>
          <a:endParaRPr lang="en-US" sz="2000" kern="1200" dirty="0"/>
        </a:p>
      </dsp:txBody>
      <dsp:txXfrm>
        <a:off x="979" y="1331231"/>
        <a:ext cx="1837540" cy="918770"/>
      </dsp:txXfrm>
    </dsp:sp>
    <dsp:sp modelId="{2DB661AD-7D16-4D9E-B7EA-22F378F0501F}">
      <dsp:nvSpPr>
        <dsp:cNvPr id="0" name=""/>
        <dsp:cNvSpPr/>
      </dsp:nvSpPr>
      <dsp:spPr>
        <a:xfrm>
          <a:off x="2224403" y="1331231"/>
          <a:ext cx="1837540" cy="9187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spc="-5" dirty="0">
              <a:latin typeface="Arial"/>
              <a:cs typeface="Arial"/>
            </a:rPr>
            <a:t>Its </a:t>
          </a:r>
          <a:r>
            <a:rPr lang="en-US" sz="2000" kern="1200" dirty="0">
              <a:latin typeface="Arial"/>
              <a:cs typeface="Arial"/>
            </a:rPr>
            <a:t>conjugated base</a:t>
          </a:r>
          <a:r>
            <a:rPr lang="en-US" sz="2000" kern="1200" spc="-110" dirty="0">
              <a:latin typeface="Arial"/>
              <a:cs typeface="Arial"/>
            </a:rPr>
            <a:t> </a:t>
          </a:r>
          <a:r>
            <a:rPr lang="en-US" sz="2000" kern="1200" dirty="0">
              <a:latin typeface="Arial"/>
              <a:cs typeface="Arial"/>
            </a:rPr>
            <a:t>(NaHCO3).</a:t>
          </a:r>
          <a:endParaRPr lang="en-US" sz="2000" kern="1200" dirty="0"/>
        </a:p>
      </dsp:txBody>
      <dsp:txXfrm>
        <a:off x="2224403" y="1331231"/>
        <a:ext cx="1837540" cy="918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34AB-6A8A-1647-B462-D45FC6628BFF}">
      <dsp:nvSpPr>
        <dsp:cNvPr id="0" name=""/>
        <dsp:cNvSpPr/>
      </dsp:nvSpPr>
      <dsp:spPr>
        <a:xfrm>
          <a:off x="10554283" y="2373536"/>
          <a:ext cx="666103" cy="317004"/>
        </a:xfrm>
        <a:custGeom>
          <a:avLst/>
          <a:gdLst/>
          <a:ahLst/>
          <a:cxnLst/>
          <a:rect l="0" t="0" r="0" b="0"/>
          <a:pathLst>
            <a:path>
              <a:moveTo>
                <a:pt x="0" y="0"/>
              </a:moveTo>
              <a:lnTo>
                <a:pt x="0" y="216029"/>
              </a:lnTo>
              <a:lnTo>
                <a:pt x="666103" y="216029"/>
              </a:lnTo>
              <a:lnTo>
                <a:pt x="666103"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869D8-9A37-F149-8FA4-E8482E4086D5}">
      <dsp:nvSpPr>
        <dsp:cNvPr id="0" name=""/>
        <dsp:cNvSpPr/>
      </dsp:nvSpPr>
      <dsp:spPr>
        <a:xfrm>
          <a:off x="9679076" y="3070340"/>
          <a:ext cx="91440" cy="317004"/>
        </a:xfrm>
        <a:custGeom>
          <a:avLst/>
          <a:gdLst/>
          <a:ahLst/>
          <a:cxnLst/>
          <a:rect l="0" t="0" r="0" b="0"/>
          <a:pathLst>
            <a:path>
              <a:moveTo>
                <a:pt x="45720" y="0"/>
              </a:moveTo>
              <a:lnTo>
                <a:pt x="4572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105A4-3F83-B841-9F49-DAB82C612F39}">
      <dsp:nvSpPr>
        <dsp:cNvPr id="0" name=""/>
        <dsp:cNvSpPr/>
      </dsp:nvSpPr>
      <dsp:spPr>
        <a:xfrm>
          <a:off x="9724796" y="2373536"/>
          <a:ext cx="829487" cy="317004"/>
        </a:xfrm>
        <a:custGeom>
          <a:avLst/>
          <a:gdLst/>
          <a:ahLst/>
          <a:cxnLst/>
          <a:rect l="0" t="0" r="0" b="0"/>
          <a:pathLst>
            <a:path>
              <a:moveTo>
                <a:pt x="829487" y="0"/>
              </a:moveTo>
              <a:lnTo>
                <a:pt x="829487" y="216029"/>
              </a:lnTo>
              <a:lnTo>
                <a:pt x="0" y="216029"/>
              </a:lnTo>
              <a:lnTo>
                <a:pt x="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F81FE-BEDD-2C4B-8229-A5EAB6EADB71}">
      <dsp:nvSpPr>
        <dsp:cNvPr id="0" name=""/>
        <dsp:cNvSpPr/>
      </dsp:nvSpPr>
      <dsp:spPr>
        <a:xfrm>
          <a:off x="9082865" y="1661519"/>
          <a:ext cx="1471417" cy="317004"/>
        </a:xfrm>
        <a:custGeom>
          <a:avLst/>
          <a:gdLst/>
          <a:ahLst/>
          <a:cxnLst/>
          <a:rect l="0" t="0" r="0" b="0"/>
          <a:pathLst>
            <a:path>
              <a:moveTo>
                <a:pt x="0" y="0"/>
              </a:moveTo>
              <a:lnTo>
                <a:pt x="0" y="216029"/>
              </a:lnTo>
              <a:lnTo>
                <a:pt x="1471417" y="216029"/>
              </a:lnTo>
              <a:lnTo>
                <a:pt x="1471417"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F0DA2-A27D-FB4A-A635-4C6F439710A0}">
      <dsp:nvSpPr>
        <dsp:cNvPr id="0" name=""/>
        <dsp:cNvSpPr/>
      </dsp:nvSpPr>
      <dsp:spPr>
        <a:xfrm>
          <a:off x="7611448" y="2373536"/>
          <a:ext cx="666103" cy="317004"/>
        </a:xfrm>
        <a:custGeom>
          <a:avLst/>
          <a:gdLst/>
          <a:ahLst/>
          <a:cxnLst/>
          <a:rect l="0" t="0" r="0" b="0"/>
          <a:pathLst>
            <a:path>
              <a:moveTo>
                <a:pt x="0" y="0"/>
              </a:moveTo>
              <a:lnTo>
                <a:pt x="0" y="216029"/>
              </a:lnTo>
              <a:lnTo>
                <a:pt x="666103" y="216029"/>
              </a:lnTo>
              <a:lnTo>
                <a:pt x="666103"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C4971-6262-364C-B2DE-92C81FDDFB03}">
      <dsp:nvSpPr>
        <dsp:cNvPr id="0" name=""/>
        <dsp:cNvSpPr/>
      </dsp:nvSpPr>
      <dsp:spPr>
        <a:xfrm>
          <a:off x="6775290" y="3076001"/>
          <a:ext cx="91440" cy="324133"/>
        </a:xfrm>
        <a:custGeom>
          <a:avLst/>
          <a:gdLst/>
          <a:ahLst/>
          <a:cxnLst/>
          <a:rect l="0" t="0" r="0" b="0"/>
          <a:pathLst>
            <a:path>
              <a:moveTo>
                <a:pt x="45720" y="0"/>
              </a:moveTo>
              <a:lnTo>
                <a:pt x="45720" y="223158"/>
              </a:lnTo>
              <a:lnTo>
                <a:pt x="91946" y="223158"/>
              </a:lnTo>
              <a:lnTo>
                <a:pt x="91946" y="324133"/>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F3BD8-CC5A-FF4A-86F7-27BDB6E474AC}">
      <dsp:nvSpPr>
        <dsp:cNvPr id="0" name=""/>
        <dsp:cNvSpPr/>
      </dsp:nvSpPr>
      <dsp:spPr>
        <a:xfrm>
          <a:off x="6821010" y="2373536"/>
          <a:ext cx="790438" cy="311349"/>
        </a:xfrm>
        <a:custGeom>
          <a:avLst/>
          <a:gdLst/>
          <a:ahLst/>
          <a:cxnLst/>
          <a:rect l="0" t="0" r="0" b="0"/>
          <a:pathLst>
            <a:path>
              <a:moveTo>
                <a:pt x="790438" y="0"/>
              </a:moveTo>
              <a:lnTo>
                <a:pt x="790438" y="210374"/>
              </a:lnTo>
              <a:lnTo>
                <a:pt x="0" y="210374"/>
              </a:lnTo>
              <a:lnTo>
                <a:pt x="0" y="311349"/>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02077-2D10-F943-9F43-C4F56850BE08}">
      <dsp:nvSpPr>
        <dsp:cNvPr id="0" name=""/>
        <dsp:cNvSpPr/>
      </dsp:nvSpPr>
      <dsp:spPr>
        <a:xfrm>
          <a:off x="7611448" y="1661519"/>
          <a:ext cx="1471417" cy="317004"/>
        </a:xfrm>
        <a:custGeom>
          <a:avLst/>
          <a:gdLst/>
          <a:ahLst/>
          <a:cxnLst/>
          <a:rect l="0" t="0" r="0" b="0"/>
          <a:pathLst>
            <a:path>
              <a:moveTo>
                <a:pt x="1471417" y="0"/>
              </a:moveTo>
              <a:lnTo>
                <a:pt x="1471417" y="216029"/>
              </a:lnTo>
              <a:lnTo>
                <a:pt x="0" y="216029"/>
              </a:lnTo>
              <a:lnTo>
                <a:pt x="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6AE9B-6CCC-F04F-AE33-3D39631FDE92}">
      <dsp:nvSpPr>
        <dsp:cNvPr id="0" name=""/>
        <dsp:cNvSpPr/>
      </dsp:nvSpPr>
      <dsp:spPr>
        <a:xfrm>
          <a:off x="6166648" y="1014598"/>
          <a:ext cx="2916217" cy="317004"/>
        </a:xfrm>
        <a:custGeom>
          <a:avLst/>
          <a:gdLst/>
          <a:ahLst/>
          <a:cxnLst/>
          <a:rect l="0" t="0" r="0" b="0"/>
          <a:pathLst>
            <a:path>
              <a:moveTo>
                <a:pt x="0" y="0"/>
              </a:moveTo>
              <a:lnTo>
                <a:pt x="0" y="216029"/>
              </a:lnTo>
              <a:lnTo>
                <a:pt x="2916217" y="216029"/>
              </a:lnTo>
              <a:lnTo>
                <a:pt x="2916217" y="317004"/>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9EEC4-8F4F-8146-BABD-4CBC62502079}">
      <dsp:nvSpPr>
        <dsp:cNvPr id="0" name=""/>
        <dsp:cNvSpPr/>
      </dsp:nvSpPr>
      <dsp:spPr>
        <a:xfrm>
          <a:off x="4707466" y="2307111"/>
          <a:ext cx="666103" cy="317004"/>
        </a:xfrm>
        <a:custGeom>
          <a:avLst/>
          <a:gdLst/>
          <a:ahLst/>
          <a:cxnLst/>
          <a:rect l="0" t="0" r="0" b="0"/>
          <a:pathLst>
            <a:path>
              <a:moveTo>
                <a:pt x="0" y="0"/>
              </a:moveTo>
              <a:lnTo>
                <a:pt x="0" y="216029"/>
              </a:lnTo>
              <a:lnTo>
                <a:pt x="666103" y="216029"/>
              </a:lnTo>
              <a:lnTo>
                <a:pt x="666103"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6D4D6-E623-9048-ACB7-B7289F9F5C57}">
      <dsp:nvSpPr>
        <dsp:cNvPr id="0" name=""/>
        <dsp:cNvSpPr/>
      </dsp:nvSpPr>
      <dsp:spPr>
        <a:xfrm>
          <a:off x="3871111" y="3071814"/>
          <a:ext cx="91440" cy="317004"/>
        </a:xfrm>
        <a:custGeom>
          <a:avLst/>
          <a:gdLst/>
          <a:ahLst/>
          <a:cxnLst/>
          <a:rect l="0" t="0" r="0" b="0"/>
          <a:pathLst>
            <a:path>
              <a:moveTo>
                <a:pt x="45720" y="0"/>
              </a:moveTo>
              <a:lnTo>
                <a:pt x="4572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47566-F98B-394C-BA24-60EDF1B17F42}">
      <dsp:nvSpPr>
        <dsp:cNvPr id="0" name=""/>
        <dsp:cNvSpPr/>
      </dsp:nvSpPr>
      <dsp:spPr>
        <a:xfrm>
          <a:off x="3916831" y="2307111"/>
          <a:ext cx="790634" cy="317004"/>
        </a:xfrm>
        <a:custGeom>
          <a:avLst/>
          <a:gdLst/>
          <a:ahLst/>
          <a:cxnLst/>
          <a:rect l="0" t="0" r="0" b="0"/>
          <a:pathLst>
            <a:path>
              <a:moveTo>
                <a:pt x="790634" y="0"/>
              </a:moveTo>
              <a:lnTo>
                <a:pt x="790634" y="216029"/>
              </a:lnTo>
              <a:lnTo>
                <a:pt x="0" y="216029"/>
              </a:lnTo>
              <a:lnTo>
                <a:pt x="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E9F9F8-B935-104A-B625-E95CD59B807E}">
      <dsp:nvSpPr>
        <dsp:cNvPr id="0" name=""/>
        <dsp:cNvSpPr/>
      </dsp:nvSpPr>
      <dsp:spPr>
        <a:xfrm>
          <a:off x="3264557" y="1628317"/>
          <a:ext cx="1442908" cy="317004"/>
        </a:xfrm>
        <a:custGeom>
          <a:avLst/>
          <a:gdLst/>
          <a:ahLst/>
          <a:cxnLst/>
          <a:rect l="0" t="0" r="0" b="0"/>
          <a:pathLst>
            <a:path>
              <a:moveTo>
                <a:pt x="0" y="0"/>
              </a:moveTo>
              <a:lnTo>
                <a:pt x="0" y="216029"/>
              </a:lnTo>
              <a:lnTo>
                <a:pt x="1442908" y="216029"/>
              </a:lnTo>
              <a:lnTo>
                <a:pt x="1442908"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D9849-548A-8D48-8149-3059382D141C}">
      <dsp:nvSpPr>
        <dsp:cNvPr id="0" name=""/>
        <dsp:cNvSpPr/>
      </dsp:nvSpPr>
      <dsp:spPr>
        <a:xfrm>
          <a:off x="1821649" y="2307111"/>
          <a:ext cx="666103" cy="317004"/>
        </a:xfrm>
        <a:custGeom>
          <a:avLst/>
          <a:gdLst/>
          <a:ahLst/>
          <a:cxnLst/>
          <a:rect l="0" t="0" r="0" b="0"/>
          <a:pathLst>
            <a:path>
              <a:moveTo>
                <a:pt x="0" y="0"/>
              </a:moveTo>
              <a:lnTo>
                <a:pt x="0" y="216029"/>
              </a:lnTo>
              <a:lnTo>
                <a:pt x="666103" y="216029"/>
              </a:lnTo>
              <a:lnTo>
                <a:pt x="666103"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46CF0-601C-F948-9137-221D31E38790}">
      <dsp:nvSpPr>
        <dsp:cNvPr id="0" name=""/>
        <dsp:cNvSpPr/>
      </dsp:nvSpPr>
      <dsp:spPr>
        <a:xfrm>
          <a:off x="1012952" y="3070208"/>
          <a:ext cx="91440" cy="317004"/>
        </a:xfrm>
        <a:custGeom>
          <a:avLst/>
          <a:gdLst/>
          <a:ahLst/>
          <a:cxnLst/>
          <a:rect l="0" t="0" r="0" b="0"/>
          <a:pathLst>
            <a:path>
              <a:moveTo>
                <a:pt x="45720" y="0"/>
              </a:moveTo>
              <a:lnTo>
                <a:pt x="4572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35FDA7-874E-1B4C-AA1E-4F3693AE5F5E}">
      <dsp:nvSpPr>
        <dsp:cNvPr id="0" name=""/>
        <dsp:cNvSpPr/>
      </dsp:nvSpPr>
      <dsp:spPr>
        <a:xfrm>
          <a:off x="1058672" y="2307111"/>
          <a:ext cx="762976" cy="317004"/>
        </a:xfrm>
        <a:custGeom>
          <a:avLst/>
          <a:gdLst/>
          <a:ahLst/>
          <a:cxnLst/>
          <a:rect l="0" t="0" r="0" b="0"/>
          <a:pathLst>
            <a:path>
              <a:moveTo>
                <a:pt x="762976" y="0"/>
              </a:moveTo>
              <a:lnTo>
                <a:pt x="762976" y="216029"/>
              </a:lnTo>
              <a:lnTo>
                <a:pt x="0" y="216029"/>
              </a:lnTo>
              <a:lnTo>
                <a:pt x="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BCF86-F77D-8F4D-B8B9-20AB4A76A437}">
      <dsp:nvSpPr>
        <dsp:cNvPr id="0" name=""/>
        <dsp:cNvSpPr/>
      </dsp:nvSpPr>
      <dsp:spPr>
        <a:xfrm>
          <a:off x="1821649" y="1628317"/>
          <a:ext cx="1442908" cy="317004"/>
        </a:xfrm>
        <a:custGeom>
          <a:avLst/>
          <a:gdLst/>
          <a:ahLst/>
          <a:cxnLst/>
          <a:rect l="0" t="0" r="0" b="0"/>
          <a:pathLst>
            <a:path>
              <a:moveTo>
                <a:pt x="1442908" y="0"/>
              </a:moveTo>
              <a:lnTo>
                <a:pt x="1442908" y="216029"/>
              </a:lnTo>
              <a:lnTo>
                <a:pt x="0" y="216029"/>
              </a:lnTo>
              <a:lnTo>
                <a:pt x="0" y="317004"/>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739FC-BB46-0341-9850-6775547ECEDB}">
      <dsp:nvSpPr>
        <dsp:cNvPr id="0" name=""/>
        <dsp:cNvSpPr/>
      </dsp:nvSpPr>
      <dsp:spPr>
        <a:xfrm>
          <a:off x="3264557" y="1014598"/>
          <a:ext cx="2902090" cy="317004"/>
        </a:xfrm>
        <a:custGeom>
          <a:avLst/>
          <a:gdLst/>
          <a:ahLst/>
          <a:cxnLst/>
          <a:rect l="0" t="0" r="0" b="0"/>
          <a:pathLst>
            <a:path>
              <a:moveTo>
                <a:pt x="2902090" y="0"/>
              </a:moveTo>
              <a:lnTo>
                <a:pt x="2902090" y="216029"/>
              </a:lnTo>
              <a:lnTo>
                <a:pt x="0" y="216029"/>
              </a:lnTo>
              <a:lnTo>
                <a:pt x="0" y="317004"/>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B20E5-84C4-794A-9975-9B1F661DA06A}">
      <dsp:nvSpPr>
        <dsp:cNvPr id="0" name=""/>
        <dsp:cNvSpPr/>
      </dsp:nvSpPr>
      <dsp:spPr>
        <a:xfrm>
          <a:off x="5218010" y="553036"/>
          <a:ext cx="1897275" cy="4615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DFE85-1930-4840-8B43-CF80D578688A}">
      <dsp:nvSpPr>
        <dsp:cNvPr id="0" name=""/>
        <dsp:cNvSpPr/>
      </dsp:nvSpPr>
      <dsp:spPr>
        <a:xfrm>
          <a:off x="5339120" y="668090"/>
          <a:ext cx="1897275" cy="46156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Acid-base disturbances</a:t>
          </a:r>
        </a:p>
      </dsp:txBody>
      <dsp:txXfrm>
        <a:off x="5352639" y="681609"/>
        <a:ext cx="1870237" cy="434523"/>
      </dsp:txXfrm>
    </dsp:sp>
    <dsp:sp modelId="{07A2B8BC-29ED-9D46-B2E3-CB8E98DCEB0F}">
      <dsp:nvSpPr>
        <dsp:cNvPr id="0" name=""/>
        <dsp:cNvSpPr/>
      </dsp:nvSpPr>
      <dsp:spPr>
        <a:xfrm>
          <a:off x="2407277" y="1331602"/>
          <a:ext cx="1714561" cy="29671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324BA-31DF-9D4A-A3C7-A4F60CB639BC}">
      <dsp:nvSpPr>
        <dsp:cNvPr id="0" name=""/>
        <dsp:cNvSpPr/>
      </dsp:nvSpPr>
      <dsp:spPr>
        <a:xfrm>
          <a:off x="2528386" y="1446657"/>
          <a:ext cx="1714561" cy="296714"/>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Acidosis: Low PH</a:t>
          </a:r>
        </a:p>
      </dsp:txBody>
      <dsp:txXfrm>
        <a:off x="2537076" y="1455347"/>
        <a:ext cx="1697181" cy="279334"/>
      </dsp:txXfrm>
    </dsp:sp>
    <dsp:sp modelId="{A9B344AA-45F8-184E-9226-7103210D7C20}">
      <dsp:nvSpPr>
        <dsp:cNvPr id="0" name=""/>
        <dsp:cNvSpPr/>
      </dsp:nvSpPr>
      <dsp:spPr>
        <a:xfrm>
          <a:off x="1276655" y="1945321"/>
          <a:ext cx="1089987" cy="36178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4A8B4-8BB1-874F-9E37-4A4FE2E301E3}">
      <dsp:nvSpPr>
        <dsp:cNvPr id="0" name=""/>
        <dsp:cNvSpPr/>
      </dsp:nvSpPr>
      <dsp:spPr>
        <a:xfrm>
          <a:off x="1397765" y="2060376"/>
          <a:ext cx="1089987" cy="36178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Metabolic</a:t>
          </a:r>
          <a:endParaRPr lang="en-US" sz="500" kern="1200" dirty="0"/>
        </a:p>
      </dsp:txBody>
      <dsp:txXfrm>
        <a:off x="1408361" y="2070972"/>
        <a:ext cx="1068795" cy="340597"/>
      </dsp:txXfrm>
    </dsp:sp>
    <dsp:sp modelId="{A2998811-D0B9-8946-B4DA-A35FA05C1295}">
      <dsp:nvSpPr>
        <dsp:cNvPr id="0" name=""/>
        <dsp:cNvSpPr/>
      </dsp:nvSpPr>
      <dsp:spPr>
        <a:xfrm>
          <a:off x="513679" y="2624116"/>
          <a:ext cx="1089987" cy="4460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8749D-3638-CA4A-8632-CAE150FF644F}">
      <dsp:nvSpPr>
        <dsp:cNvPr id="0" name=""/>
        <dsp:cNvSpPr/>
      </dsp:nvSpPr>
      <dsp:spPr>
        <a:xfrm>
          <a:off x="634788" y="2739170"/>
          <a:ext cx="1089987" cy="44609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Mainly, decrease in HCO3</a:t>
          </a:r>
        </a:p>
      </dsp:txBody>
      <dsp:txXfrm>
        <a:off x="647854" y="2752236"/>
        <a:ext cx="1063855" cy="419960"/>
      </dsp:txXfrm>
    </dsp:sp>
    <dsp:sp modelId="{3B3DF719-272B-8545-B945-3DB6CDF5B31B}">
      <dsp:nvSpPr>
        <dsp:cNvPr id="0" name=""/>
        <dsp:cNvSpPr/>
      </dsp:nvSpPr>
      <dsp:spPr>
        <a:xfrm>
          <a:off x="5178" y="3387213"/>
          <a:ext cx="2106989" cy="205715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E0753-F3FE-CE4B-84A4-DDFE86A2F686}">
      <dsp:nvSpPr>
        <dsp:cNvPr id="0" name=""/>
        <dsp:cNvSpPr/>
      </dsp:nvSpPr>
      <dsp:spPr>
        <a:xfrm>
          <a:off x="126288" y="3502267"/>
          <a:ext cx="2106989" cy="2057156"/>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a:t>
          </a:r>
          <a:r>
            <a:rPr lang="en-US" altLang="zh-CN" sz="1300" kern="1200" dirty="0"/>
            <a:t>Renal tubular acidosis</a:t>
          </a:r>
        </a:p>
        <a:p>
          <a:pPr marL="0" lvl="0" indent="0" algn="ctr" defTabSz="577850">
            <a:lnSpc>
              <a:spcPct val="90000"/>
            </a:lnSpc>
            <a:spcBef>
              <a:spcPct val="0"/>
            </a:spcBef>
            <a:spcAft>
              <a:spcPct val="35000"/>
            </a:spcAft>
            <a:buNone/>
          </a:pPr>
          <a:r>
            <a:rPr lang="en-US" altLang="zh-CN" sz="1300" kern="1200" dirty="0"/>
            <a:t>- Diarrhea - Diabetes</a:t>
          </a:r>
        </a:p>
        <a:p>
          <a:pPr marL="0" lvl="0" indent="0" algn="ctr" defTabSz="577850">
            <a:lnSpc>
              <a:spcPct val="90000"/>
            </a:lnSpc>
            <a:spcBef>
              <a:spcPct val="0"/>
            </a:spcBef>
            <a:spcAft>
              <a:spcPct val="35000"/>
            </a:spcAft>
            <a:buNone/>
          </a:pPr>
          <a:r>
            <a:rPr lang="en-US" altLang="zh-CN" sz="1300" kern="1200" dirty="0"/>
            <a:t>- Ingestion of: </a:t>
          </a:r>
        </a:p>
        <a:p>
          <a:pPr marL="0" lvl="0" indent="0" algn="ctr" defTabSz="577850">
            <a:lnSpc>
              <a:spcPct val="90000"/>
            </a:lnSpc>
            <a:spcBef>
              <a:spcPct val="0"/>
            </a:spcBef>
            <a:spcAft>
              <a:spcPct val="35000"/>
            </a:spcAft>
            <a:buNone/>
          </a:pPr>
          <a:r>
            <a:rPr lang="en-US" altLang="zh-CN" sz="1300" kern="1200" dirty="0"/>
            <a:t>• acids (alcohol or aspirin)</a:t>
          </a:r>
        </a:p>
        <a:p>
          <a:pPr marL="0" lvl="0" indent="0" algn="ctr" defTabSz="577850">
            <a:lnSpc>
              <a:spcPct val="90000"/>
            </a:lnSpc>
            <a:spcBef>
              <a:spcPct val="0"/>
            </a:spcBef>
            <a:spcAft>
              <a:spcPct val="35000"/>
            </a:spcAft>
            <a:buNone/>
          </a:pPr>
          <a:r>
            <a:rPr lang="en-US" sz="1300" kern="1200" dirty="0">
              <a:solidFill>
                <a:schemeClr val="tx1"/>
              </a:solidFill>
            </a:rPr>
            <a:t>• Proteins • Drugs</a:t>
          </a:r>
        </a:p>
        <a:p>
          <a:pPr marL="0" lvl="0" indent="0" algn="ctr" defTabSz="577850">
            <a:lnSpc>
              <a:spcPct val="90000"/>
            </a:lnSpc>
            <a:spcBef>
              <a:spcPct val="0"/>
            </a:spcBef>
            <a:spcAft>
              <a:spcPct val="35000"/>
            </a:spcAft>
            <a:buNone/>
          </a:pPr>
          <a:r>
            <a:rPr lang="en-US" sz="1300" kern="1200" dirty="0">
              <a:solidFill>
                <a:schemeClr val="tx1"/>
              </a:solidFill>
            </a:rPr>
            <a:t>• Vegetables and fruits are alkyl by they cause acidosis </a:t>
          </a:r>
          <a:endParaRPr lang="en-US" altLang="zh-CN" sz="1300" kern="1200" dirty="0">
            <a:solidFill>
              <a:schemeClr val="tx1"/>
            </a:solidFill>
          </a:endParaRPr>
        </a:p>
        <a:p>
          <a:pPr marL="0" lvl="0" indent="0" algn="ctr" defTabSz="577850">
            <a:lnSpc>
              <a:spcPct val="90000"/>
            </a:lnSpc>
            <a:spcBef>
              <a:spcPct val="0"/>
            </a:spcBef>
            <a:spcAft>
              <a:spcPct val="35000"/>
            </a:spcAft>
            <a:buNone/>
          </a:pPr>
          <a:r>
            <a:rPr lang="en-US" altLang="zh-CN" sz="1300" kern="1200" dirty="0"/>
            <a:t>- Ch. renal failure</a:t>
          </a:r>
          <a:endParaRPr lang="en-US" sz="1300" kern="1200" dirty="0"/>
        </a:p>
      </dsp:txBody>
      <dsp:txXfrm>
        <a:off x="186540" y="3562519"/>
        <a:ext cx="1986485" cy="1936652"/>
      </dsp:txXfrm>
    </dsp:sp>
    <dsp:sp modelId="{CBE51F74-564C-E44F-ACB7-B60A77CE1438}">
      <dsp:nvSpPr>
        <dsp:cNvPr id="0" name=""/>
        <dsp:cNvSpPr/>
      </dsp:nvSpPr>
      <dsp:spPr>
        <a:xfrm>
          <a:off x="1845886" y="2624116"/>
          <a:ext cx="1283732" cy="44769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475C7-7596-DC49-8847-F7F77814B2ED}">
      <dsp:nvSpPr>
        <dsp:cNvPr id="0" name=""/>
        <dsp:cNvSpPr/>
      </dsp:nvSpPr>
      <dsp:spPr>
        <a:xfrm>
          <a:off x="1966995" y="2739170"/>
          <a:ext cx="1283732" cy="44769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Renal compensatory mechanism, by decreasing PCO2</a:t>
          </a:r>
        </a:p>
      </dsp:txBody>
      <dsp:txXfrm>
        <a:off x="1980108" y="2752283"/>
        <a:ext cx="1257506" cy="421472"/>
      </dsp:txXfrm>
    </dsp:sp>
    <dsp:sp modelId="{8EADA5CA-3ECB-434C-B588-A64786E26E98}">
      <dsp:nvSpPr>
        <dsp:cNvPr id="0" name=""/>
        <dsp:cNvSpPr/>
      </dsp:nvSpPr>
      <dsp:spPr>
        <a:xfrm>
          <a:off x="4162472" y="1945321"/>
          <a:ext cx="1089987" cy="36178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D9610-978C-6943-8C20-EEC6DBF65128}">
      <dsp:nvSpPr>
        <dsp:cNvPr id="0" name=""/>
        <dsp:cNvSpPr/>
      </dsp:nvSpPr>
      <dsp:spPr>
        <a:xfrm>
          <a:off x="4283582" y="2060376"/>
          <a:ext cx="1089987" cy="36178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Respiratory</a:t>
          </a:r>
        </a:p>
      </dsp:txBody>
      <dsp:txXfrm>
        <a:off x="4294178" y="2070972"/>
        <a:ext cx="1068795" cy="340597"/>
      </dsp:txXfrm>
    </dsp:sp>
    <dsp:sp modelId="{221E91CD-DBDC-BD45-BA8E-193DC95F12FB}">
      <dsp:nvSpPr>
        <dsp:cNvPr id="0" name=""/>
        <dsp:cNvSpPr/>
      </dsp:nvSpPr>
      <dsp:spPr>
        <a:xfrm>
          <a:off x="3371838" y="2624116"/>
          <a:ext cx="1089987" cy="44769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917A9-8B1D-6C4A-B3B3-93D90DCAFA4A}">
      <dsp:nvSpPr>
        <dsp:cNvPr id="0" name=""/>
        <dsp:cNvSpPr/>
      </dsp:nvSpPr>
      <dsp:spPr>
        <a:xfrm>
          <a:off x="3492947" y="2739170"/>
          <a:ext cx="1089987" cy="44769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Mainly , increase in PCO2</a:t>
          </a:r>
        </a:p>
      </dsp:txBody>
      <dsp:txXfrm>
        <a:off x="3506060" y="2752283"/>
        <a:ext cx="1063761" cy="421472"/>
      </dsp:txXfrm>
    </dsp:sp>
    <dsp:sp modelId="{3420CF13-5C7E-3949-A784-F63805FE1CFB}">
      <dsp:nvSpPr>
        <dsp:cNvPr id="0" name=""/>
        <dsp:cNvSpPr/>
      </dsp:nvSpPr>
      <dsp:spPr>
        <a:xfrm>
          <a:off x="3103347" y="3388819"/>
          <a:ext cx="1626969" cy="114389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82FB0-40E4-B24B-B021-28A597343C12}">
      <dsp:nvSpPr>
        <dsp:cNvPr id="0" name=""/>
        <dsp:cNvSpPr/>
      </dsp:nvSpPr>
      <dsp:spPr>
        <a:xfrm>
          <a:off x="3224456" y="3503873"/>
          <a:ext cx="1626969" cy="1143896"/>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I</a:t>
          </a:r>
          <a:r>
            <a:rPr lang="en-US" altLang="zh-CN" sz="1300" kern="1200" dirty="0"/>
            <a:t>nhibition of respiratory center</a:t>
          </a:r>
        </a:p>
        <a:p>
          <a:pPr marL="0" lvl="0" indent="0" algn="ctr" defTabSz="577850">
            <a:lnSpc>
              <a:spcPct val="90000"/>
            </a:lnSpc>
            <a:spcBef>
              <a:spcPct val="0"/>
            </a:spcBef>
            <a:spcAft>
              <a:spcPct val="35000"/>
            </a:spcAft>
            <a:buNone/>
          </a:pPr>
          <a:r>
            <a:rPr lang="en-US" altLang="zh-CN" sz="1300" kern="1200" dirty="0"/>
            <a:t>Lung damage</a:t>
          </a:r>
        </a:p>
        <a:p>
          <a:pPr marL="0" lvl="0" indent="0" algn="ctr" defTabSz="577850">
            <a:lnSpc>
              <a:spcPct val="90000"/>
            </a:lnSpc>
            <a:spcBef>
              <a:spcPct val="0"/>
            </a:spcBef>
            <a:spcAft>
              <a:spcPct val="35000"/>
            </a:spcAft>
            <a:buNone/>
          </a:pPr>
          <a:r>
            <a:rPr lang="en-US" altLang="zh-CN" sz="1300" kern="1200" dirty="0"/>
            <a:t>Airway obstruction</a:t>
          </a:r>
          <a:endParaRPr lang="en-US" sz="1300" kern="1200" dirty="0"/>
        </a:p>
      </dsp:txBody>
      <dsp:txXfrm>
        <a:off x="3257960" y="3537377"/>
        <a:ext cx="1559961" cy="1076888"/>
      </dsp:txXfrm>
    </dsp:sp>
    <dsp:sp modelId="{D48CEF0B-E610-4949-B84B-92C820296968}">
      <dsp:nvSpPr>
        <dsp:cNvPr id="0" name=""/>
        <dsp:cNvSpPr/>
      </dsp:nvSpPr>
      <dsp:spPr>
        <a:xfrm>
          <a:off x="4704045" y="2624116"/>
          <a:ext cx="1339049" cy="44769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59682-00F7-654B-A737-0242B25B25F3}">
      <dsp:nvSpPr>
        <dsp:cNvPr id="0" name=""/>
        <dsp:cNvSpPr/>
      </dsp:nvSpPr>
      <dsp:spPr>
        <a:xfrm>
          <a:off x="4825154" y="2739170"/>
          <a:ext cx="1339049" cy="44769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Renal compensatory mechanism, by increasing HCO3</a:t>
          </a:r>
        </a:p>
      </dsp:txBody>
      <dsp:txXfrm>
        <a:off x="4838267" y="2752283"/>
        <a:ext cx="1312823" cy="421472"/>
      </dsp:txXfrm>
    </dsp:sp>
    <dsp:sp modelId="{3DE4F7FC-F64B-7841-9A4C-75991D936864}">
      <dsp:nvSpPr>
        <dsp:cNvPr id="0" name=""/>
        <dsp:cNvSpPr/>
      </dsp:nvSpPr>
      <dsp:spPr>
        <a:xfrm>
          <a:off x="8239711" y="1331602"/>
          <a:ext cx="1686308" cy="32991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AE31E-A4A2-7C49-AB2E-30A6771EED2B}">
      <dsp:nvSpPr>
        <dsp:cNvPr id="0" name=""/>
        <dsp:cNvSpPr/>
      </dsp:nvSpPr>
      <dsp:spPr>
        <a:xfrm>
          <a:off x="8360821" y="1446657"/>
          <a:ext cx="1686308" cy="329916"/>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Alkalosis: High PH</a:t>
          </a:r>
        </a:p>
      </dsp:txBody>
      <dsp:txXfrm>
        <a:off x="8370484" y="1456320"/>
        <a:ext cx="1666982" cy="310590"/>
      </dsp:txXfrm>
    </dsp:sp>
    <dsp:sp modelId="{76048A9A-DC3C-4B4C-B5AE-68685071E519}">
      <dsp:nvSpPr>
        <dsp:cNvPr id="0" name=""/>
        <dsp:cNvSpPr/>
      </dsp:nvSpPr>
      <dsp:spPr>
        <a:xfrm>
          <a:off x="7066454" y="1978524"/>
          <a:ext cx="1089987" cy="39501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DBDC9-C7A8-5E4E-87CC-E7692552A88A}">
      <dsp:nvSpPr>
        <dsp:cNvPr id="0" name=""/>
        <dsp:cNvSpPr/>
      </dsp:nvSpPr>
      <dsp:spPr>
        <a:xfrm>
          <a:off x="7187564" y="2093578"/>
          <a:ext cx="1089987" cy="39501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Respiratory</a:t>
          </a:r>
        </a:p>
      </dsp:txBody>
      <dsp:txXfrm>
        <a:off x="7199134" y="2105148"/>
        <a:ext cx="1066847" cy="371872"/>
      </dsp:txXfrm>
    </dsp:sp>
    <dsp:sp modelId="{37820FC4-C578-B04B-A393-4E3A7B2F6DA3}">
      <dsp:nvSpPr>
        <dsp:cNvPr id="0" name=""/>
        <dsp:cNvSpPr/>
      </dsp:nvSpPr>
      <dsp:spPr>
        <a:xfrm>
          <a:off x="6276016" y="2684886"/>
          <a:ext cx="1089987" cy="3911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E1DF-8729-B743-9008-83BD18F900C7}">
      <dsp:nvSpPr>
        <dsp:cNvPr id="0" name=""/>
        <dsp:cNvSpPr/>
      </dsp:nvSpPr>
      <dsp:spPr>
        <a:xfrm>
          <a:off x="6397126" y="2799940"/>
          <a:ext cx="1089987" cy="39111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Mainly, decrease in PCO2</a:t>
          </a:r>
        </a:p>
      </dsp:txBody>
      <dsp:txXfrm>
        <a:off x="6408581" y="2811395"/>
        <a:ext cx="1067077" cy="368205"/>
      </dsp:txXfrm>
    </dsp:sp>
    <dsp:sp modelId="{D7C3AA71-4CEB-0A40-84DC-D0D8A8790940}">
      <dsp:nvSpPr>
        <dsp:cNvPr id="0" name=""/>
        <dsp:cNvSpPr/>
      </dsp:nvSpPr>
      <dsp:spPr>
        <a:xfrm>
          <a:off x="6140601" y="3400135"/>
          <a:ext cx="1453269" cy="6921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26D16-7F91-BD43-BAC4-CAB548340DA4}">
      <dsp:nvSpPr>
        <dsp:cNvPr id="0" name=""/>
        <dsp:cNvSpPr/>
      </dsp:nvSpPr>
      <dsp:spPr>
        <a:xfrm>
          <a:off x="6261711" y="3515189"/>
          <a:ext cx="1453269" cy="69214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a:t>
          </a:r>
          <a:r>
            <a:rPr lang="en-US" altLang="zh-CN" sz="1300" kern="1200" dirty="0"/>
            <a:t>Psychoneurosis</a:t>
          </a:r>
          <a:endParaRPr lang="en-US" sz="1300" kern="1200" dirty="0"/>
        </a:p>
      </dsp:txBody>
      <dsp:txXfrm>
        <a:off x="6281983" y="3535461"/>
        <a:ext cx="1412725" cy="651598"/>
      </dsp:txXfrm>
    </dsp:sp>
    <dsp:sp modelId="{3087A46C-C1C2-F844-83B5-FAE095F5D63F}">
      <dsp:nvSpPr>
        <dsp:cNvPr id="0" name=""/>
        <dsp:cNvSpPr/>
      </dsp:nvSpPr>
      <dsp:spPr>
        <a:xfrm>
          <a:off x="7617520" y="2690541"/>
          <a:ext cx="1320061" cy="37979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3D044-9876-384D-B83C-3E8B003BB41C}">
      <dsp:nvSpPr>
        <dsp:cNvPr id="0" name=""/>
        <dsp:cNvSpPr/>
      </dsp:nvSpPr>
      <dsp:spPr>
        <a:xfrm>
          <a:off x="7738630" y="2805595"/>
          <a:ext cx="1320061" cy="37979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Renal compensatory mechanism, by decreasing HCO3-</a:t>
          </a:r>
        </a:p>
      </dsp:txBody>
      <dsp:txXfrm>
        <a:off x="7749754" y="2816719"/>
        <a:ext cx="1297813" cy="357551"/>
      </dsp:txXfrm>
    </dsp:sp>
    <dsp:sp modelId="{6CDEFF7D-ED26-2F41-871C-A5A2B24365A9}">
      <dsp:nvSpPr>
        <dsp:cNvPr id="0" name=""/>
        <dsp:cNvSpPr/>
      </dsp:nvSpPr>
      <dsp:spPr>
        <a:xfrm>
          <a:off x="10009289" y="1978524"/>
          <a:ext cx="1089987" cy="39501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7C331-0493-3B45-8FDC-B8B3DC06FC6E}">
      <dsp:nvSpPr>
        <dsp:cNvPr id="0" name=""/>
        <dsp:cNvSpPr/>
      </dsp:nvSpPr>
      <dsp:spPr>
        <a:xfrm>
          <a:off x="10130399" y="2093578"/>
          <a:ext cx="1089987" cy="39501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Metabolic</a:t>
          </a:r>
        </a:p>
      </dsp:txBody>
      <dsp:txXfrm>
        <a:off x="10141969" y="2105148"/>
        <a:ext cx="1066847" cy="371872"/>
      </dsp:txXfrm>
    </dsp:sp>
    <dsp:sp modelId="{2F09FE35-E43F-0646-A22F-363190BA60CB}">
      <dsp:nvSpPr>
        <dsp:cNvPr id="0" name=""/>
        <dsp:cNvSpPr/>
      </dsp:nvSpPr>
      <dsp:spPr>
        <a:xfrm>
          <a:off x="9179802" y="2690541"/>
          <a:ext cx="1089987" cy="37979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52316-667D-4C4F-B79C-1DCEEE9CA849}">
      <dsp:nvSpPr>
        <dsp:cNvPr id="0" name=""/>
        <dsp:cNvSpPr/>
      </dsp:nvSpPr>
      <dsp:spPr>
        <a:xfrm>
          <a:off x="9300912" y="2805595"/>
          <a:ext cx="1089987" cy="37979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Mainly, increase in HCO3</a:t>
          </a:r>
        </a:p>
      </dsp:txBody>
      <dsp:txXfrm>
        <a:off x="9312036" y="2816719"/>
        <a:ext cx="1067739" cy="357551"/>
      </dsp:txXfrm>
    </dsp:sp>
    <dsp:sp modelId="{82B1EEA4-4A34-A940-9DE7-600665FA8062}">
      <dsp:nvSpPr>
        <dsp:cNvPr id="0" name=""/>
        <dsp:cNvSpPr/>
      </dsp:nvSpPr>
      <dsp:spPr>
        <a:xfrm>
          <a:off x="8604577" y="3387344"/>
          <a:ext cx="2240436" cy="247803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8B712-8E40-1449-B1BB-222D8578574A}">
      <dsp:nvSpPr>
        <dsp:cNvPr id="0" name=""/>
        <dsp:cNvSpPr/>
      </dsp:nvSpPr>
      <dsp:spPr>
        <a:xfrm>
          <a:off x="8725687" y="3502399"/>
          <a:ext cx="2240436" cy="2478034"/>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rPr>
            <a:t>- </a:t>
          </a:r>
          <a:r>
            <a:rPr lang="en-US" altLang="zh-CN" sz="1300" kern="1200" dirty="0">
              <a:solidFill>
                <a:srgbClr val="FF0000"/>
              </a:solidFill>
            </a:rPr>
            <a:t>Diuretics except CAI</a:t>
          </a:r>
        </a:p>
        <a:p>
          <a:pPr marL="0" lvl="0" indent="0" algn="ctr" defTabSz="577850">
            <a:lnSpc>
              <a:spcPct val="90000"/>
            </a:lnSpc>
            <a:spcBef>
              <a:spcPct val="0"/>
            </a:spcBef>
            <a:spcAft>
              <a:spcPct val="35000"/>
            </a:spcAft>
            <a:buNone/>
          </a:pPr>
          <a:r>
            <a:rPr lang="en-US" altLang="zh-CN" sz="1300" kern="1200" dirty="0"/>
            <a:t>- Excess aldosterone</a:t>
          </a:r>
        </a:p>
        <a:p>
          <a:pPr marL="0" lvl="0" indent="0" algn="ctr" defTabSz="577850">
            <a:lnSpc>
              <a:spcPct val="90000"/>
            </a:lnSpc>
            <a:spcBef>
              <a:spcPct val="0"/>
            </a:spcBef>
            <a:spcAft>
              <a:spcPct val="35000"/>
            </a:spcAft>
            <a:buNone/>
          </a:pPr>
          <a:r>
            <a:rPr lang="en-US" sz="1300" kern="1200" dirty="0"/>
            <a:t>• Loss of acid= vomiting </a:t>
          </a:r>
        </a:p>
        <a:p>
          <a:pPr marL="0" lvl="0" indent="0" algn="ctr" defTabSz="577850">
            <a:lnSpc>
              <a:spcPct val="90000"/>
            </a:lnSpc>
            <a:spcBef>
              <a:spcPct val="0"/>
            </a:spcBef>
            <a:spcAft>
              <a:spcPct val="35000"/>
            </a:spcAft>
            <a:buNone/>
          </a:pPr>
          <a:r>
            <a:rPr lang="en-US" sz="1300" kern="1200" dirty="0"/>
            <a:t>• Gain of HCO3 alkaline= </a:t>
          </a:r>
        </a:p>
        <a:p>
          <a:pPr marL="0" lvl="0" indent="0" algn="ctr" defTabSz="577850">
            <a:lnSpc>
              <a:spcPct val="90000"/>
            </a:lnSpc>
            <a:spcBef>
              <a:spcPct val="0"/>
            </a:spcBef>
            <a:spcAft>
              <a:spcPct val="35000"/>
            </a:spcAft>
            <a:buNone/>
          </a:pPr>
          <a:r>
            <a:rPr lang="en-US" sz="1300" kern="1200" dirty="0"/>
            <a:t>• Drugs such as; sodium bicarb and almost all diuretics </a:t>
          </a:r>
          <a:r>
            <a:rPr lang="en-US" sz="1300" kern="1200" dirty="0">
              <a:solidFill>
                <a:srgbClr val="FF0000"/>
              </a:solidFill>
            </a:rPr>
            <a:t>except</a:t>
          </a:r>
          <a:r>
            <a:rPr lang="en-US" sz="1300" kern="1200" dirty="0"/>
            <a:t> Carbonic anhydrase inhibitor, it causes acidosis because there’s no HCO3 absorption in the cycle .</a:t>
          </a:r>
        </a:p>
      </dsp:txBody>
      <dsp:txXfrm>
        <a:off x="8791307" y="3568019"/>
        <a:ext cx="2109196" cy="2346794"/>
      </dsp:txXfrm>
    </dsp:sp>
    <dsp:sp modelId="{291214FD-6710-1540-9A78-A6E6DCFDF486}">
      <dsp:nvSpPr>
        <dsp:cNvPr id="0" name=""/>
        <dsp:cNvSpPr/>
      </dsp:nvSpPr>
      <dsp:spPr>
        <a:xfrm>
          <a:off x="10512009" y="2690541"/>
          <a:ext cx="1416754" cy="36458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D8D09-526F-5744-8616-D2086DA78E42}">
      <dsp:nvSpPr>
        <dsp:cNvPr id="0" name=""/>
        <dsp:cNvSpPr/>
      </dsp:nvSpPr>
      <dsp:spPr>
        <a:xfrm>
          <a:off x="10633118" y="2805595"/>
          <a:ext cx="1416754" cy="36458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Respiratory compensatory, by increasing PCO2 </a:t>
          </a:r>
        </a:p>
      </dsp:txBody>
      <dsp:txXfrm>
        <a:off x="10643796" y="2816273"/>
        <a:ext cx="1395398" cy="3432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4ABF-EB3D-0944-99E2-BBA288F22BF3}">
      <dsp:nvSpPr>
        <dsp:cNvPr id="0" name=""/>
        <dsp:cNvSpPr/>
      </dsp:nvSpPr>
      <dsp:spPr>
        <a:xfrm>
          <a:off x="3174524" y="1162027"/>
          <a:ext cx="2245998" cy="389801"/>
        </a:xfrm>
        <a:custGeom>
          <a:avLst/>
          <a:gdLst/>
          <a:ahLst/>
          <a:cxnLst/>
          <a:rect l="0" t="0" r="0" b="0"/>
          <a:pathLst>
            <a:path>
              <a:moveTo>
                <a:pt x="0" y="0"/>
              </a:moveTo>
              <a:lnTo>
                <a:pt x="0" y="194900"/>
              </a:lnTo>
              <a:lnTo>
                <a:pt x="2245998" y="194900"/>
              </a:lnTo>
              <a:lnTo>
                <a:pt x="2245998" y="3898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E87A13-28D8-8A41-9CCF-428FE87B4223}">
      <dsp:nvSpPr>
        <dsp:cNvPr id="0" name=""/>
        <dsp:cNvSpPr/>
      </dsp:nvSpPr>
      <dsp:spPr>
        <a:xfrm>
          <a:off x="3128804" y="1162027"/>
          <a:ext cx="91440" cy="389801"/>
        </a:xfrm>
        <a:custGeom>
          <a:avLst/>
          <a:gdLst/>
          <a:ahLst/>
          <a:cxnLst/>
          <a:rect l="0" t="0" r="0" b="0"/>
          <a:pathLst>
            <a:path>
              <a:moveTo>
                <a:pt x="45720" y="0"/>
              </a:moveTo>
              <a:lnTo>
                <a:pt x="45720" y="3898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D5B6E8-40DE-5145-B8B3-1AFF6443F3BE}">
      <dsp:nvSpPr>
        <dsp:cNvPr id="0" name=""/>
        <dsp:cNvSpPr/>
      </dsp:nvSpPr>
      <dsp:spPr>
        <a:xfrm>
          <a:off x="928525" y="1162027"/>
          <a:ext cx="2245998" cy="389801"/>
        </a:xfrm>
        <a:custGeom>
          <a:avLst/>
          <a:gdLst/>
          <a:ahLst/>
          <a:cxnLst/>
          <a:rect l="0" t="0" r="0" b="0"/>
          <a:pathLst>
            <a:path>
              <a:moveTo>
                <a:pt x="2245998" y="0"/>
              </a:moveTo>
              <a:lnTo>
                <a:pt x="2245998" y="194900"/>
              </a:lnTo>
              <a:lnTo>
                <a:pt x="0" y="194900"/>
              </a:lnTo>
              <a:lnTo>
                <a:pt x="0" y="3898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72643-B525-9549-B509-97FB6A9C34FB}">
      <dsp:nvSpPr>
        <dsp:cNvPr id="0" name=""/>
        <dsp:cNvSpPr/>
      </dsp:nvSpPr>
      <dsp:spPr>
        <a:xfrm>
          <a:off x="2710474" y="233928"/>
          <a:ext cx="928098" cy="928098"/>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193F43-515F-7E44-92FD-87B5DEA5E7C6}">
      <dsp:nvSpPr>
        <dsp:cNvPr id="0" name=""/>
        <dsp:cNvSpPr/>
      </dsp:nvSpPr>
      <dsp:spPr>
        <a:xfrm>
          <a:off x="2710474" y="233928"/>
          <a:ext cx="928098" cy="928098"/>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BDA90A-7872-2843-80C1-1F2A6166E464}">
      <dsp:nvSpPr>
        <dsp:cNvPr id="0" name=""/>
        <dsp:cNvSpPr/>
      </dsp:nvSpPr>
      <dsp:spPr>
        <a:xfrm>
          <a:off x="2246425" y="400986"/>
          <a:ext cx="1856197" cy="59398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lumMod val="50000"/>
                </a:schemeClr>
              </a:solidFill>
            </a:rPr>
            <a:t>Associated with </a:t>
          </a:r>
        </a:p>
      </dsp:txBody>
      <dsp:txXfrm>
        <a:off x="2246425" y="400986"/>
        <a:ext cx="1856197" cy="593983"/>
      </dsp:txXfrm>
    </dsp:sp>
    <dsp:sp modelId="{68B5C22A-1B19-B244-9BEA-8BC7606DE85D}">
      <dsp:nvSpPr>
        <dsp:cNvPr id="0" name=""/>
        <dsp:cNvSpPr/>
      </dsp:nvSpPr>
      <dsp:spPr>
        <a:xfrm>
          <a:off x="464475" y="1551828"/>
          <a:ext cx="928098" cy="928098"/>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9E9F15-619B-2F4F-8B0C-0262DB0B5194}">
      <dsp:nvSpPr>
        <dsp:cNvPr id="0" name=""/>
        <dsp:cNvSpPr/>
      </dsp:nvSpPr>
      <dsp:spPr>
        <a:xfrm>
          <a:off x="464475" y="1551828"/>
          <a:ext cx="928098" cy="928098"/>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BCD050-F472-6E48-B1A4-4BF5E54D3ED8}">
      <dsp:nvSpPr>
        <dsp:cNvPr id="0" name=""/>
        <dsp:cNvSpPr/>
      </dsp:nvSpPr>
      <dsp:spPr>
        <a:xfrm>
          <a:off x="426" y="1718886"/>
          <a:ext cx="1856197" cy="59398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ill Sans MT"/>
              <a:ea typeface="Gill Sans MT"/>
              <a:cs typeface="Gill Sans MT"/>
              <a:sym typeface="Gill Sans MT"/>
            </a:rPr>
            <a:t>Respiratory failure</a:t>
          </a:r>
        </a:p>
        <a:p>
          <a:pPr marL="0" lvl="0" indent="0" algn="ctr" defTabSz="622300">
            <a:lnSpc>
              <a:spcPct val="90000"/>
            </a:lnSpc>
            <a:spcBef>
              <a:spcPct val="0"/>
            </a:spcBef>
            <a:spcAft>
              <a:spcPct val="35000"/>
            </a:spcAft>
            <a:buNone/>
          </a:pPr>
          <a:r>
            <a:rPr lang="en-US" sz="1400" kern="1200" dirty="0">
              <a:latin typeface="Gill Sans MT"/>
              <a:ea typeface="Gill Sans MT"/>
              <a:cs typeface="Gill Sans MT"/>
              <a:sym typeface="Gill Sans MT"/>
            </a:rPr>
            <a:t>(e.g. COPDs like emphysema)</a:t>
          </a:r>
          <a:endParaRPr lang="en-US" sz="1400" kern="1200" dirty="0"/>
        </a:p>
      </dsp:txBody>
      <dsp:txXfrm>
        <a:off x="426" y="1718886"/>
        <a:ext cx="1856197" cy="593983"/>
      </dsp:txXfrm>
    </dsp:sp>
    <dsp:sp modelId="{A2ACF8D7-29C4-FB4D-B606-58A057310255}">
      <dsp:nvSpPr>
        <dsp:cNvPr id="0" name=""/>
        <dsp:cNvSpPr/>
      </dsp:nvSpPr>
      <dsp:spPr>
        <a:xfrm>
          <a:off x="2710474" y="1551828"/>
          <a:ext cx="928098" cy="928098"/>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659E25-FF45-2D46-8189-08C430B54CA1}">
      <dsp:nvSpPr>
        <dsp:cNvPr id="0" name=""/>
        <dsp:cNvSpPr/>
      </dsp:nvSpPr>
      <dsp:spPr>
        <a:xfrm>
          <a:off x="2710474" y="1551828"/>
          <a:ext cx="928098" cy="928098"/>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117D9B-92F8-BB4D-8D9F-8AABC3FB7990}">
      <dsp:nvSpPr>
        <dsp:cNvPr id="0" name=""/>
        <dsp:cNvSpPr/>
      </dsp:nvSpPr>
      <dsp:spPr>
        <a:xfrm>
          <a:off x="2246425" y="1718886"/>
          <a:ext cx="1856197" cy="59398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Inadequate alveolar ventilation </a:t>
          </a:r>
        </a:p>
      </dsp:txBody>
      <dsp:txXfrm>
        <a:off x="2246425" y="1718886"/>
        <a:ext cx="1856197" cy="593983"/>
      </dsp:txXfrm>
    </dsp:sp>
    <dsp:sp modelId="{D196437E-D9C3-9643-A3B3-C32898201765}">
      <dsp:nvSpPr>
        <dsp:cNvPr id="0" name=""/>
        <dsp:cNvSpPr/>
      </dsp:nvSpPr>
      <dsp:spPr>
        <a:xfrm>
          <a:off x="4956473" y="1551828"/>
          <a:ext cx="928098" cy="928098"/>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2C28E6-C3AF-A844-999E-7E3E8720CDC7}">
      <dsp:nvSpPr>
        <dsp:cNvPr id="0" name=""/>
        <dsp:cNvSpPr/>
      </dsp:nvSpPr>
      <dsp:spPr>
        <a:xfrm>
          <a:off x="4956473" y="1551828"/>
          <a:ext cx="928098" cy="928098"/>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8D36AF-C85B-5C4E-AA6E-540A047BB20C}">
      <dsp:nvSpPr>
        <dsp:cNvPr id="0" name=""/>
        <dsp:cNvSpPr/>
      </dsp:nvSpPr>
      <dsp:spPr>
        <a:xfrm>
          <a:off x="4492424" y="1718886"/>
          <a:ext cx="1856197" cy="59398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ill Sans MT"/>
              <a:ea typeface="Gill Sans MT"/>
              <a:cs typeface="Gill Sans MT"/>
              <a:sym typeface="Gill Sans MT"/>
            </a:rPr>
            <a:t>Impaired gas </a:t>
          </a:r>
        </a:p>
        <a:p>
          <a:pPr marL="0" lvl="0" indent="0" algn="ctr" defTabSz="622300">
            <a:lnSpc>
              <a:spcPct val="90000"/>
            </a:lnSpc>
            <a:spcBef>
              <a:spcPct val="0"/>
            </a:spcBef>
            <a:spcAft>
              <a:spcPct val="35000"/>
            </a:spcAft>
            <a:buNone/>
          </a:pPr>
          <a:r>
            <a:rPr lang="en-US" sz="1400" kern="1200" dirty="0">
              <a:latin typeface="Gill Sans MT"/>
              <a:ea typeface="Gill Sans MT"/>
              <a:cs typeface="Gill Sans MT"/>
              <a:sym typeface="Gill Sans MT"/>
            </a:rPr>
            <a:t>diffusion</a:t>
          </a:r>
        </a:p>
        <a:p>
          <a:pPr marL="0" lvl="0" indent="0" algn="ctr" defTabSz="622300">
            <a:lnSpc>
              <a:spcPct val="90000"/>
            </a:lnSpc>
            <a:spcBef>
              <a:spcPct val="0"/>
            </a:spcBef>
            <a:spcAft>
              <a:spcPct val="35000"/>
            </a:spcAft>
            <a:buNone/>
          </a:pPr>
          <a:r>
            <a:rPr lang="en-US" sz="1400" kern="1200" dirty="0">
              <a:latin typeface="Gill Sans MT"/>
              <a:ea typeface="Gill Sans MT"/>
              <a:cs typeface="Gill Sans MT"/>
              <a:sym typeface="Gill Sans MT"/>
            </a:rPr>
            <a:t>( pulmonary edema</a:t>
          </a:r>
          <a:r>
            <a:rPr lang="en-US" sz="1100" kern="1200" dirty="0">
              <a:latin typeface="Gill Sans MT"/>
              <a:ea typeface="Gill Sans MT"/>
              <a:cs typeface="Gill Sans MT"/>
              <a:sym typeface="Gill Sans MT"/>
            </a:rPr>
            <a:t>) </a:t>
          </a:r>
          <a:endParaRPr lang="en-US" sz="1100" kern="1200" dirty="0"/>
        </a:p>
      </dsp:txBody>
      <dsp:txXfrm>
        <a:off x="4492424" y="1718886"/>
        <a:ext cx="1856197" cy="59398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5/19/2017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6336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8</a:t>
            </a:fld>
            <a:endParaRPr lang="en-US" dirty="0"/>
          </a:p>
        </p:txBody>
      </p:sp>
    </p:spTree>
    <p:extLst>
      <p:ext uri="{BB962C8B-B14F-4D97-AF65-F5344CB8AC3E}">
        <p14:creationId xmlns:p14="http://schemas.microsoft.com/office/powerpoint/2010/main" val="124656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5258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0046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23896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5/19/2017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5/19/2017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5/19/2017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NUL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53.gif"/><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5.wm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hyperlink" Target="https://www.youtube.com/watch?v=EjVulrvuTuk"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cs.google.com/document/d/1LoawAdvXBg92MWvPPuFp3LEG0jDWJYd6_cMBV_9aNww/edit"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Renal Block Lecture 9</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pic>
        <p:nvPicPr>
          <p:cNvPr id="7" name="Picture 6"/>
          <p:cNvPicPr>
            <a:picLocks noChangeAspect="1"/>
          </p:cNvPicPr>
          <p:nvPr/>
        </p:nvPicPr>
        <p:blipFill rotWithShape="1">
          <a:blip r:embed="rId6"/>
          <a:srcRect l="11157" r="11157"/>
          <a:stretch/>
        </p:blipFill>
        <p:spPr>
          <a:xfrm>
            <a:off x="9915954" y="1675808"/>
            <a:ext cx="1795083" cy="1609176"/>
          </a:xfrm>
          <a:prstGeom prst="rect">
            <a:avLst/>
          </a:prstGeom>
        </p:spPr>
      </p:pic>
      <p:sp>
        <p:nvSpPr>
          <p:cNvPr id="12" name="TextBox 11"/>
          <p:cNvSpPr txBox="1"/>
          <p:nvPr/>
        </p:nvSpPr>
        <p:spPr>
          <a:xfrm>
            <a:off x="2502727" y="6400800"/>
            <a:ext cx="7912165" cy="276999"/>
          </a:xfrm>
          <a:prstGeom prst="rect">
            <a:avLst/>
          </a:prstGeom>
          <a:noFill/>
        </p:spPr>
        <p:txBody>
          <a:bodyPr wrap="square" rtlCol="0">
            <a:spAutoFit/>
          </a:bodyPr>
          <a:lstStyle/>
          <a:p>
            <a:r>
              <a:rPr lang="en-US" sz="1200" dirty="0">
                <a:solidFill>
                  <a:schemeClr val="bg1">
                    <a:lumMod val="50000"/>
                  </a:schemeClr>
                </a:solidFill>
              </a:rPr>
              <a:t>For further understanding please check our “Extra Notes” file which contains extra explanation from reference books.</a:t>
            </a:r>
          </a:p>
        </p:txBody>
      </p:sp>
      <p:sp>
        <p:nvSpPr>
          <p:cNvPr id="13" name="Title 1"/>
          <p:cNvSpPr txBox="1">
            <a:spLocks/>
          </p:cNvSpPr>
          <p:nvPr/>
        </p:nvSpPr>
        <p:spPr>
          <a:xfrm>
            <a:off x="2318353" y="1601774"/>
            <a:ext cx="7770376" cy="1470025"/>
          </a:xfrm>
          <a:prstGeom prst="rect">
            <a:avLst/>
          </a:prstGeom>
        </p:spPr>
        <p:txBody>
          <a:bodyPr vert="horz" lIns="101590" tIns="50795" rIns="101590" bIns="50795" anchor="t" anchorCtr="0">
            <a:noAutofit/>
          </a:bodyPr>
          <a:lstStyle>
            <a:lvl1pPr algn="r" rtl="0" eaLnBrk="1" latinLnBrk="0" hangingPunct="1">
              <a:spcBef>
                <a:spcPct val="0"/>
              </a:spcBef>
              <a:buNone/>
              <a:defRPr kumimoji="0" sz="3600" kern="1200">
                <a:solidFill>
                  <a:schemeClr val="tx1"/>
                </a:solidFill>
                <a:latin typeface="+mj-lt"/>
                <a:ea typeface="+mj-ea"/>
                <a:cs typeface="+mj-cs"/>
              </a:defRPr>
            </a:lvl1pPr>
          </a:lstStyle>
          <a:p>
            <a:pPr algn="ctr" defTabSz="914400"/>
            <a:r>
              <a:rPr lang="en-US" sz="4000" b="1" dirty="0">
                <a:solidFill>
                  <a:schemeClr val="accent2">
                    <a:lumMod val="75000"/>
                  </a:schemeClr>
                </a:solidFill>
                <a:latin typeface="Arial Black" panose="020B0A04020102020204" pitchFamily="34" charset="0"/>
              </a:rPr>
              <a:t>Basics of Acid Base</a:t>
            </a:r>
            <a:br>
              <a:rPr lang="en-US" sz="4000" b="1" dirty="0">
                <a:solidFill>
                  <a:schemeClr val="accent2">
                    <a:lumMod val="75000"/>
                  </a:schemeClr>
                </a:solidFill>
                <a:latin typeface="Arial Black" panose="020B0A04020102020204" pitchFamily="34" charset="0"/>
              </a:rPr>
            </a:br>
            <a:r>
              <a:rPr lang="en-US" sz="4000" b="1" dirty="0">
                <a:solidFill>
                  <a:schemeClr val="accent2">
                    <a:lumMod val="75000"/>
                  </a:schemeClr>
                </a:solidFill>
                <a:latin typeface="Arial Black" panose="020B0A04020102020204" pitchFamily="34" charset="0"/>
              </a:rPr>
              <a:t>Balance </a:t>
            </a:r>
            <a:endParaRPr lang="en-US" sz="2400" b="1"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61499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r>
              <a:rPr lang="en-US" dirty="0"/>
              <a:t> Acid – Base Balance pH Scale (</a:t>
            </a:r>
            <a:r>
              <a:rPr lang="en-US" dirty="0" err="1"/>
              <a:t>Sørensen</a:t>
            </a:r>
            <a:r>
              <a:rPr lang="en-US" dirty="0"/>
              <a:t>, 1909)</a:t>
            </a:r>
          </a:p>
        </p:txBody>
      </p:sp>
      <p:sp>
        <p:nvSpPr>
          <p:cNvPr id="2" name="عنصر نائب لرقم الشريحة 1"/>
          <p:cNvSpPr>
            <a:spLocks noGrp="1"/>
          </p:cNvSpPr>
          <p:nvPr>
            <p:ph type="sldNum" sz="quarter" idx="12"/>
          </p:nvPr>
        </p:nvSpPr>
        <p:spPr/>
        <p:txBody>
          <a:bodyPr/>
          <a:lstStyle/>
          <a:p>
            <a:fld id="{4929A69E-7D8F-4515-9605-0315ABD4F316}" type="slidenum">
              <a:rPr lang="en-US" smtClean="0"/>
              <a:t>10</a:t>
            </a:fld>
            <a:endParaRPr lang="en-US" dirty="0"/>
          </a:p>
        </p:txBody>
      </p:sp>
      <p:sp>
        <p:nvSpPr>
          <p:cNvPr id="3" name="مستطيل 2"/>
          <p:cNvSpPr/>
          <p:nvPr/>
        </p:nvSpPr>
        <p:spPr>
          <a:xfrm>
            <a:off x="3400846" y="1826943"/>
            <a:ext cx="5387132" cy="3204114"/>
          </a:xfrm>
          <a:prstGeom prst="rect">
            <a:avLst/>
          </a:prstGeom>
          <a:blipFill dpi="0" rotWithShape="1">
            <a:blip r:embed="rId2"/>
            <a:srcRect/>
            <a:stretch>
              <a:fillRect l="-626" t="-300" r="-626" b="-300"/>
            </a:stretch>
          </a:blipFill>
          <a:effectLst/>
        </p:spPr>
        <p:style>
          <a:lnRef idx="0">
            <a:schemeClr val="lt1">
              <a:hueOff val="0"/>
              <a:satOff val="0"/>
              <a:lumOff val="0"/>
              <a:alphaOff val="0"/>
            </a:schemeClr>
          </a:lnRef>
          <a:fillRef idx="1">
            <a:scrgbClr r="0" g="0" b="0"/>
          </a:fillRef>
          <a:effectRef idx="2">
            <a:scrgbClr r="0" g="0" b="0"/>
          </a:effectRef>
          <a:fontRef idx="minor">
            <a:schemeClr val="lt1">
              <a:hueOff val="0"/>
              <a:satOff val="0"/>
              <a:lumOff val="0"/>
              <a:alphaOff val="0"/>
            </a:schemeClr>
          </a:fontRef>
        </p:style>
      </p:sp>
      <p:grpSp>
        <p:nvGrpSpPr>
          <p:cNvPr id="4" name="مجموعة 3"/>
          <p:cNvGrpSpPr/>
          <p:nvPr/>
        </p:nvGrpSpPr>
        <p:grpSpPr>
          <a:xfrm>
            <a:off x="3400846" y="5255337"/>
            <a:ext cx="5387132" cy="837959"/>
            <a:chOff x="1330325" y="3748755"/>
            <a:chExt cx="5387132" cy="837959"/>
          </a:xfrm>
        </p:grpSpPr>
        <p:sp>
          <p:nvSpPr>
            <p:cNvPr id="5" name="مستطيل 4"/>
            <p:cNvSpPr/>
            <p:nvPr/>
          </p:nvSpPr>
          <p:spPr>
            <a:xfrm>
              <a:off x="1330325" y="3748755"/>
              <a:ext cx="5387132" cy="837959"/>
            </a:xfrm>
            <a:prstGeom prst="rect">
              <a:avLst/>
            </a:prstGeom>
            <a:solidFill>
              <a:schemeClr val="bg2">
                <a:lumMod val="9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مستطيل 5"/>
            <p:cNvSpPr/>
            <p:nvPr/>
          </p:nvSpPr>
          <p:spPr>
            <a:xfrm>
              <a:off x="1330325" y="3748755"/>
              <a:ext cx="5387132" cy="837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algn="ctr" defTabSz="914400" rtl="0" eaLnBrk="1" latinLnBrk="0" hangingPunct="1">
                <a:lnSpc>
                  <a:spcPct val="90000"/>
                </a:lnSpc>
                <a:spcBef>
                  <a:spcPct val="0"/>
                </a:spcBef>
                <a:spcAft>
                  <a:spcPct val="35000"/>
                </a:spcAft>
              </a:pPr>
              <a:r>
                <a:rPr lang="en-US" sz="2200" kern="1200" dirty="0">
                  <a:solidFill>
                    <a:schemeClr val="tx1"/>
                  </a:solidFill>
                  <a:latin typeface="Gill Sans MT" pitchFamily="34" charset="0"/>
                  <a:ea typeface="+mn-ea"/>
                  <a:cs typeface="+mn-cs"/>
                </a:rPr>
                <a:t>Note that a change of </a:t>
              </a:r>
              <a:r>
                <a:rPr lang="en-US" sz="2200" kern="1200" dirty="0">
                  <a:solidFill>
                    <a:schemeClr val="accent2">
                      <a:lumMod val="75000"/>
                    </a:schemeClr>
                  </a:solidFill>
                  <a:latin typeface="Gill Sans MT" pitchFamily="34" charset="0"/>
                  <a:ea typeface="+mn-ea"/>
                  <a:cs typeface="+mn-cs"/>
                </a:rPr>
                <a:t>1</a:t>
              </a:r>
              <a:r>
                <a:rPr lang="en-US" sz="2200" kern="1200" dirty="0">
                  <a:solidFill>
                    <a:schemeClr val="tx1"/>
                  </a:solidFill>
                  <a:latin typeface="Gill Sans MT" pitchFamily="34" charset="0"/>
                  <a:ea typeface="+mn-ea"/>
                  <a:cs typeface="+mn-cs"/>
                </a:rPr>
                <a:t> pH unit  = </a:t>
              </a:r>
              <a:r>
                <a:rPr lang="en-US" sz="2200" kern="1200" dirty="0">
                  <a:solidFill>
                    <a:schemeClr val="accent2">
                      <a:lumMod val="75000"/>
                    </a:schemeClr>
                  </a:solidFill>
                  <a:latin typeface="Gill Sans MT" pitchFamily="34" charset="0"/>
                  <a:ea typeface="+mn-ea"/>
                  <a:cs typeface="+mn-cs"/>
                </a:rPr>
                <a:t>10x</a:t>
              </a:r>
              <a:r>
                <a:rPr lang="en-US" sz="2200" kern="1200" dirty="0">
                  <a:solidFill>
                    <a:srgbClr val="FFFF00"/>
                  </a:solidFill>
                  <a:latin typeface="Gill Sans MT" pitchFamily="34" charset="0"/>
                  <a:ea typeface="+mn-ea"/>
                  <a:cs typeface="+mn-cs"/>
                </a:rPr>
                <a:t> </a:t>
              </a:r>
              <a:r>
                <a:rPr lang="en-US" sz="2200" kern="1200" dirty="0">
                  <a:solidFill>
                    <a:schemeClr val="tx1"/>
                  </a:solidFill>
                  <a:latin typeface="Gill Sans MT" pitchFamily="34" charset="0"/>
                  <a:ea typeface="+mn-ea"/>
                  <a:cs typeface="+mn-cs"/>
                </a:rPr>
                <a:t>change  in [H+] (log</a:t>
              </a:r>
              <a:r>
                <a:rPr lang="en-US" sz="2200" kern="1200" baseline="-25000" dirty="0">
                  <a:solidFill>
                    <a:schemeClr val="tx1"/>
                  </a:solidFill>
                  <a:latin typeface="Gill Sans MT" pitchFamily="34" charset="0"/>
                  <a:ea typeface="+mn-ea"/>
                  <a:cs typeface="+mn-cs"/>
                </a:rPr>
                <a:t>10 </a:t>
              </a:r>
              <a:r>
                <a:rPr lang="en-US" sz="2200" kern="1200" dirty="0">
                  <a:solidFill>
                    <a:schemeClr val="tx1"/>
                  </a:solidFill>
                  <a:latin typeface="Gill Sans MT" pitchFamily="34" charset="0"/>
                  <a:ea typeface="+mn-ea"/>
                  <a:cs typeface="+mn-cs"/>
                </a:rPr>
                <a:t>scale)</a:t>
              </a:r>
            </a:p>
          </p:txBody>
        </p:sp>
      </p:grpSp>
      <p:sp>
        <p:nvSpPr>
          <p:cNvPr id="8" name="TextBox 7"/>
          <p:cNvSpPr txBox="1"/>
          <p:nvPr/>
        </p:nvSpPr>
        <p:spPr>
          <a:xfrm>
            <a:off x="951036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399024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 Base Balance pH Scale (</a:t>
            </a:r>
            <a:r>
              <a:rPr lang="en-US" dirty="0" err="1"/>
              <a:t>Sørensen</a:t>
            </a:r>
            <a:r>
              <a:rPr lang="en-US" dirty="0"/>
              <a:t>, 1909) </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p:txBody>
          <a:bodyPr>
            <a:normAutofit/>
          </a:bodyPr>
          <a:lstStyle/>
          <a:p>
            <a:r>
              <a:rPr lang="en-US" sz="1600" dirty="0"/>
              <a:t>pH </a:t>
            </a:r>
            <a:r>
              <a:rPr lang="en-US" sz="1600" dirty="0">
                <a:solidFill>
                  <a:srgbClr val="FF0000"/>
                </a:solidFill>
              </a:rPr>
              <a:t>INVERSELY</a:t>
            </a:r>
            <a:r>
              <a:rPr lang="en-US" sz="1600" dirty="0"/>
              <a:t> related to [H+] </a:t>
            </a:r>
          </a:p>
          <a:p>
            <a:pPr marL="0" indent="0">
              <a:buNone/>
            </a:pPr>
            <a:r>
              <a:rPr lang="en-US" sz="1600" dirty="0"/>
              <a:t> as [H+] ↑, pH ↓ – acidosis (below 7.35)</a:t>
            </a:r>
          </a:p>
          <a:p>
            <a:pPr marL="0" indent="0">
              <a:buNone/>
            </a:pPr>
            <a:r>
              <a:rPr lang="en-US" sz="1600" dirty="0"/>
              <a:t> as [H+] ↓, pH ↑– alkalosis (above 7.45)</a:t>
            </a:r>
          </a:p>
          <a:p>
            <a:pPr marL="0" indent="0">
              <a:buNone/>
            </a:pPr>
            <a:r>
              <a:rPr lang="en-US" sz="1600" dirty="0"/>
              <a:t> </a:t>
            </a:r>
          </a:p>
          <a:p>
            <a:r>
              <a:rPr lang="en-US" sz="1600" dirty="0"/>
              <a:t>Normal BLOOD pH </a:t>
            </a:r>
          </a:p>
          <a:p>
            <a:pPr marL="0" indent="0">
              <a:buNone/>
            </a:pPr>
            <a:r>
              <a:rPr lang="en-US" sz="1600" dirty="0"/>
              <a:t> range for adults = 7.35 – 7.45 </a:t>
            </a:r>
          </a:p>
          <a:p>
            <a:pPr marL="0" indent="0">
              <a:buNone/>
            </a:pPr>
            <a:r>
              <a:rPr lang="en-US" sz="1600" dirty="0"/>
              <a:t>maintained by chemical buffer systems, kidneys and lungs. </a:t>
            </a:r>
          </a:p>
          <a:p>
            <a:pPr marL="0" indent="0">
              <a:buNone/>
            </a:pPr>
            <a:endParaRPr lang="en-US" sz="1800" dirty="0"/>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b="4761"/>
          <a:stretch>
            <a:fillRect/>
          </a:stretch>
        </p:blipFill>
        <p:spPr bwMode="auto">
          <a:xfrm>
            <a:off x="5014292" y="3553792"/>
            <a:ext cx="2592524" cy="29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uble Brace 5"/>
          <p:cNvSpPr/>
          <p:nvPr/>
        </p:nvSpPr>
        <p:spPr>
          <a:xfrm>
            <a:off x="7616444" y="5270663"/>
            <a:ext cx="4608512" cy="969665"/>
          </a:xfrm>
          <a:prstGeom prst="bracePair">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a:latin typeface="Gill Sans MT" pitchFamily="34" charset="0"/>
              </a:rPr>
              <a:t>pH range </a:t>
            </a:r>
            <a:r>
              <a:rPr lang="en-US" sz="1600" dirty="0">
                <a:solidFill>
                  <a:srgbClr val="C00000"/>
                </a:solidFill>
                <a:latin typeface="Gill Sans MT" pitchFamily="34" charset="0"/>
              </a:rPr>
              <a:t>Compatible with human life </a:t>
            </a:r>
            <a:r>
              <a:rPr lang="en-US" sz="1600" dirty="0">
                <a:latin typeface="Gill Sans MT" pitchFamily="34" charset="0"/>
              </a:rPr>
              <a:t>= (6.8-7.8).</a:t>
            </a:r>
            <a:endParaRPr lang="ar-SA" sz="1600" dirty="0">
              <a:latin typeface="Gill Sans MT" pitchFamily="34" charset="0"/>
            </a:endParaRPr>
          </a:p>
          <a:p>
            <a:pPr algn="ctr"/>
            <a:r>
              <a:rPr lang="en-US" sz="1600" dirty="0">
                <a:latin typeface="Gill Sans MT" pitchFamily="34" charset="0"/>
              </a:rPr>
              <a:t>It likely cause Death: if the pH is higher or less than this range</a:t>
            </a:r>
          </a:p>
        </p:txBody>
      </p:sp>
      <p:sp>
        <p:nvSpPr>
          <p:cNvPr id="7" name="TextBox 6"/>
          <p:cNvSpPr txBox="1"/>
          <p:nvPr/>
        </p:nvSpPr>
        <p:spPr>
          <a:xfrm>
            <a:off x="3714868" y="2468386"/>
            <a:ext cx="2592288" cy="738664"/>
          </a:xfrm>
          <a:prstGeom prst="rect">
            <a:avLst/>
          </a:prstGeom>
          <a:noFill/>
          <a:ln w="19050">
            <a:solidFill>
              <a:schemeClr val="bg1">
                <a:lumMod val="50000"/>
              </a:schemeClr>
            </a:solidFill>
            <a:prstDash val="dash"/>
          </a:ln>
        </p:spPr>
        <p:txBody>
          <a:bodyPr wrap="square" rtlCol="0">
            <a:spAutoFit/>
          </a:bodyPr>
          <a:lstStyle/>
          <a:p>
            <a:pPr algn="ctr"/>
            <a:r>
              <a:rPr lang="en-US" sz="1400" dirty="0">
                <a:solidFill>
                  <a:schemeClr val="bg1">
                    <a:lumMod val="65000"/>
                  </a:schemeClr>
                </a:solidFill>
              </a:rPr>
              <a:t>In pH, even the slight change is taken in consideration, as when pH = 7.34 it is acidic  ..</a:t>
            </a:r>
          </a:p>
        </p:txBody>
      </p:sp>
      <p:sp>
        <p:nvSpPr>
          <p:cNvPr id="13" name="TextBox 12"/>
          <p:cNvSpPr txBox="1"/>
          <p:nvPr/>
        </p:nvSpPr>
        <p:spPr>
          <a:xfrm>
            <a:off x="8830716" y="3847568"/>
            <a:ext cx="2592288" cy="1384995"/>
          </a:xfrm>
          <a:prstGeom prst="rect">
            <a:avLst/>
          </a:prstGeom>
          <a:noFill/>
          <a:ln w="19050">
            <a:solidFill>
              <a:schemeClr val="bg1">
                <a:lumMod val="50000"/>
              </a:schemeClr>
            </a:solidFill>
            <a:prstDash val="dash"/>
          </a:ln>
        </p:spPr>
        <p:txBody>
          <a:bodyPr wrap="square" rtlCol="0">
            <a:spAutoFit/>
          </a:bodyPr>
          <a:lstStyle/>
          <a:p>
            <a:pPr algn="ctr"/>
            <a:r>
              <a:rPr lang="en-US" sz="1400" dirty="0">
                <a:solidFill>
                  <a:schemeClr val="bg1">
                    <a:lumMod val="65000"/>
                  </a:schemeClr>
                </a:solidFill>
              </a:rPr>
              <a:t>As when someone takes Aspirin overdose it makes the blood very acidic and the pH becomes below 6.8 causing death if gastric lavage is not performed ..</a:t>
            </a:r>
          </a:p>
        </p:txBody>
      </p:sp>
      <p:sp>
        <p:nvSpPr>
          <p:cNvPr id="9" name="TextBox 8"/>
          <p:cNvSpPr txBox="1"/>
          <p:nvPr/>
        </p:nvSpPr>
        <p:spPr>
          <a:xfrm>
            <a:off x="609460" y="4410264"/>
            <a:ext cx="4404832" cy="1569660"/>
          </a:xfrm>
          <a:prstGeom prst="rect">
            <a:avLst/>
          </a:prstGeom>
          <a:noFill/>
          <a:ln w="19050">
            <a:solidFill>
              <a:schemeClr val="bg1">
                <a:lumMod val="50000"/>
              </a:schemeClr>
            </a:solidFill>
            <a:prstDash val="dash"/>
          </a:ln>
        </p:spPr>
        <p:txBody>
          <a:bodyPr wrap="square" rtlCol="0">
            <a:spAutoFit/>
          </a:bodyPr>
          <a:lstStyle/>
          <a:p>
            <a:pPr marL="285750" indent="-285750" algn="ctr">
              <a:buFont typeface="Arial" charset="0"/>
              <a:buChar char="•"/>
            </a:pPr>
            <a:r>
              <a:rPr lang="en-US" sz="1600" dirty="0">
                <a:solidFill>
                  <a:srgbClr val="DDE9EC">
                    <a:lumMod val="50000"/>
                  </a:srgbClr>
                </a:solidFill>
              </a:rPr>
              <a:t>The normal pH is slightly basic which may be because the body does a lot of acidic processes so we are at more risk of acidosis.</a:t>
            </a:r>
          </a:p>
          <a:p>
            <a:pPr marL="285750" indent="-285750" algn="ctr">
              <a:buFont typeface="Arial" charset="0"/>
              <a:buChar char="•"/>
            </a:pPr>
            <a:r>
              <a:rPr lang="en-US" sz="1600" dirty="0">
                <a:solidFill>
                  <a:srgbClr val="DDE9EC">
                    <a:lumMod val="50000"/>
                  </a:srgbClr>
                </a:solidFill>
              </a:rPr>
              <a:t>Increasing or decreasing pH (even with a small range) should be fixed immediately to prevent damage.</a:t>
            </a:r>
          </a:p>
        </p:txBody>
      </p:sp>
      <p:pic>
        <p:nvPicPr>
          <p:cNvPr id="10" name="Picture 3"/>
          <p:cNvPicPr>
            <a:picLocks noChangeAspect="1" noChangeArrowheads="1"/>
          </p:cNvPicPr>
          <p:nvPr/>
        </p:nvPicPr>
        <p:blipFill>
          <a:blip r:embed="rId3"/>
          <a:srcRect/>
          <a:stretch>
            <a:fillRect/>
          </a:stretch>
        </p:blipFill>
        <p:spPr bwMode="auto">
          <a:xfrm>
            <a:off x="8063920" y="1331798"/>
            <a:ext cx="3553296" cy="2432402"/>
          </a:xfrm>
          <a:prstGeom prst="rect">
            <a:avLst/>
          </a:prstGeom>
          <a:noFill/>
        </p:spPr>
      </p:pic>
    </p:spTree>
    <p:extLst>
      <p:ext uri="{BB962C8B-B14F-4D97-AF65-F5344CB8AC3E}">
        <p14:creationId xmlns:p14="http://schemas.microsoft.com/office/powerpoint/2010/main" val="19242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Acid – Base Balance pH Scale (</a:t>
            </a:r>
            <a:r>
              <a:rPr lang="en-US" dirty="0" err="1"/>
              <a:t>Sørensen</a:t>
            </a:r>
            <a:r>
              <a:rPr lang="en-US" dirty="0"/>
              <a:t>, 1909)</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964" y="1599606"/>
            <a:ext cx="4073536" cy="2996952"/>
          </a:xfrm>
          <a:prstGeom prst="rect">
            <a:avLst/>
          </a:prstGeom>
        </p:spPr>
      </p:pic>
      <p:sp>
        <p:nvSpPr>
          <p:cNvPr id="6" name="مربع نص 6"/>
          <p:cNvSpPr txBox="1"/>
          <p:nvPr/>
        </p:nvSpPr>
        <p:spPr>
          <a:xfrm>
            <a:off x="2307296" y="5174067"/>
            <a:ext cx="7243499" cy="954107"/>
          </a:xfrm>
          <a:prstGeom prst="rect">
            <a:avLst/>
          </a:prstGeom>
          <a:noFill/>
        </p:spPr>
        <p:txBody>
          <a:bodyPr wrap="square" rtlCol="0">
            <a:spAutoFit/>
          </a:bodyPr>
          <a:lstStyle/>
          <a:p>
            <a:pPr algn="ctr">
              <a:spcBef>
                <a:spcPct val="0"/>
              </a:spcBef>
              <a:buClr>
                <a:srgbClr val="66FF33"/>
              </a:buClr>
            </a:pPr>
            <a:r>
              <a:rPr lang="en-IE" altLang="en-US" sz="2800" dirty="0">
                <a:latin typeface="Gill Sans MT" pitchFamily="34" charset="0"/>
              </a:rPr>
              <a:t>There are a range of pH values within different body fluids - </a:t>
            </a:r>
            <a:r>
              <a:rPr lang="en-IE" altLang="en-US" sz="2800" dirty="0">
                <a:solidFill>
                  <a:srgbClr val="C00000"/>
                </a:solidFill>
                <a:latin typeface="Gill Sans MT" pitchFamily="34" charset="0"/>
              </a:rPr>
              <a:t>dependent on function</a:t>
            </a:r>
            <a:r>
              <a:rPr lang="en-IE" altLang="en-US" sz="2800" dirty="0">
                <a:latin typeface="Gill Sans MT" pitchFamily="34" charset="0"/>
              </a:rPr>
              <a:t>. </a:t>
            </a:r>
            <a:endParaRPr lang="en-US" altLang="en-US" sz="2800" dirty="0">
              <a:latin typeface="Gill Sans MT" pitchFamily="34" charset="0"/>
            </a:endParaRPr>
          </a:p>
        </p:txBody>
      </p:sp>
      <p:grpSp>
        <p:nvGrpSpPr>
          <p:cNvPr id="7" name="Group 17"/>
          <p:cNvGrpSpPr>
            <a:grpSpLocks/>
          </p:cNvGrpSpPr>
          <p:nvPr/>
        </p:nvGrpSpPr>
        <p:grpSpPr bwMode="auto">
          <a:xfrm>
            <a:off x="6310436" y="1308110"/>
            <a:ext cx="2972395" cy="3288448"/>
            <a:chOff x="1248" y="2733"/>
            <a:chExt cx="1905" cy="1425"/>
          </a:xfrm>
        </p:grpSpPr>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l="38933" t="52972" r="33755" b="19489"/>
            <a:stretch>
              <a:fillRect/>
            </a:stretch>
          </p:blipFill>
          <p:spPr bwMode="auto">
            <a:xfrm>
              <a:off x="1248" y="2889"/>
              <a:ext cx="1678"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3">
              <a:extLst>
                <a:ext uri="{28A0092B-C50C-407E-A947-70E740481C1C}">
                  <a14:useLocalDpi xmlns:a14="http://schemas.microsoft.com/office/drawing/2010/main" val="0"/>
                </a:ext>
              </a:extLst>
            </a:blip>
            <a:srcRect l="88754" t="53320" r="7552" b="19489"/>
            <a:stretch>
              <a:fillRect/>
            </a:stretch>
          </p:blipFill>
          <p:spPr bwMode="auto">
            <a:xfrm>
              <a:off x="2926" y="2905"/>
              <a:ext cx="227"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rcRect l="50749" t="49023" r="18977" b="47049"/>
            <a:stretch>
              <a:fillRect/>
            </a:stretch>
          </p:blipFill>
          <p:spPr bwMode="auto">
            <a:xfrm>
              <a:off x="1261" y="2733"/>
              <a:ext cx="186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ight Brace 10"/>
          <p:cNvSpPr/>
          <p:nvPr/>
        </p:nvSpPr>
        <p:spPr>
          <a:xfrm rot="5400000">
            <a:off x="5495480" y="1386717"/>
            <a:ext cx="384518" cy="7190182"/>
          </a:xfrm>
          <a:prstGeom prst="rightBrac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12" name="TextBox 11"/>
          <p:cNvSpPr txBox="1"/>
          <p:nvPr/>
        </p:nvSpPr>
        <p:spPr>
          <a:xfrm>
            <a:off x="9446477" y="424"/>
            <a:ext cx="2726278"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8482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H+ </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60" y="1418590"/>
            <a:ext cx="5989008" cy="4937760"/>
          </a:xfrm>
        </p:spPr>
        <p:txBody>
          <a:bodyPr>
            <a:normAutofit/>
          </a:bodyPr>
          <a:lstStyle/>
          <a:p>
            <a:r>
              <a:rPr lang="en-US" sz="1600" dirty="0"/>
              <a:t>The body generally PRODUCES more acids than bases.</a:t>
            </a:r>
          </a:p>
          <a:p>
            <a:r>
              <a:rPr lang="en-US" sz="1600" dirty="0"/>
              <a:t>1) Cellular aerobic metabolism produces 15,000 </a:t>
            </a:r>
            <a:r>
              <a:rPr lang="en-US" sz="1600" dirty="0" err="1"/>
              <a:t>mmol</a:t>
            </a:r>
            <a:r>
              <a:rPr lang="en-US" sz="1600" dirty="0"/>
              <a:t> CO2/day </a:t>
            </a:r>
          </a:p>
          <a:p>
            <a:r>
              <a:rPr lang="en-US" sz="1600" dirty="0"/>
              <a:t>CO2 + H20 ↔ H2CO3 ↔ </a:t>
            </a:r>
            <a:r>
              <a:rPr lang="en-IE" altLang="en-US" sz="1600" dirty="0"/>
              <a:t>H</a:t>
            </a:r>
            <a:r>
              <a:rPr lang="en-US" sz="1600" dirty="0"/>
              <a:t>⁺</a:t>
            </a:r>
            <a:r>
              <a:rPr lang="en-IE" altLang="en-US" sz="1600" dirty="0"/>
              <a:t> </a:t>
            </a:r>
            <a:r>
              <a:rPr lang="en-US" sz="1600" dirty="0"/>
              <a:t>+ HCO3⁻ (volatile acid) </a:t>
            </a:r>
          </a:p>
          <a:p>
            <a:r>
              <a:rPr lang="en-US" sz="1600" dirty="0"/>
              <a:t>    Normally all volatile acid excreted by the lungs.  </a:t>
            </a:r>
          </a:p>
          <a:p>
            <a:endParaRPr lang="en-US" sz="1600" dirty="0"/>
          </a:p>
          <a:p>
            <a:r>
              <a:rPr lang="en-US" sz="1600" dirty="0"/>
              <a:t>2) DIET : incomplete </a:t>
            </a:r>
            <a:r>
              <a:rPr lang="en-US" sz="1600" dirty="0" err="1"/>
              <a:t>anarobic</a:t>
            </a:r>
            <a:r>
              <a:rPr lang="en-US" sz="1600" dirty="0"/>
              <a:t> metabolism of carbohydrates (lactate), lipids (ketones) and proteins (H2SO4 , H3PO4 ) generates fixed (non-volatile) acids ~50 -100 </a:t>
            </a:r>
            <a:r>
              <a:rPr lang="en-US" sz="1600" dirty="0" err="1"/>
              <a:t>mEq</a:t>
            </a:r>
            <a:r>
              <a:rPr lang="en-US" sz="1600" dirty="0"/>
              <a:t> per day. </a:t>
            </a:r>
          </a:p>
          <a:p>
            <a:r>
              <a:rPr lang="en-US" sz="1600" dirty="0"/>
              <a:t>In order to maintain balance, acids need to be BUFFERED and/or EXCRETED.</a:t>
            </a:r>
          </a:p>
          <a:p>
            <a:endParaRPr lang="en-US" dirty="0"/>
          </a:p>
          <a:p>
            <a:pPr marL="0" indent="0">
              <a:buNone/>
            </a:pPr>
            <a:endParaRPr lang="en-US" dirty="0"/>
          </a:p>
          <a:p>
            <a:endParaRPr lang="ar-SA" dirty="0"/>
          </a:p>
        </p:txBody>
      </p:sp>
      <p:sp>
        <p:nvSpPr>
          <p:cNvPr id="6" name="Rectangle 5"/>
          <p:cNvSpPr/>
          <p:nvPr/>
        </p:nvSpPr>
        <p:spPr>
          <a:xfrm>
            <a:off x="609460" y="4956920"/>
            <a:ext cx="662473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bg1">
                    <a:lumMod val="75000"/>
                  </a:schemeClr>
                </a:solidFill>
              </a:rPr>
              <a:t>• </a:t>
            </a:r>
            <a:r>
              <a:rPr lang="en-US" sz="1400" dirty="0">
                <a:solidFill>
                  <a:schemeClr val="bg1">
                    <a:lumMod val="75000"/>
                  </a:schemeClr>
                </a:solidFill>
              </a:rPr>
              <a:t>CO2 is an important source of acidity.</a:t>
            </a:r>
          </a:p>
          <a:p>
            <a:r>
              <a:rPr lang="en-US" sz="1400" dirty="0">
                <a:solidFill>
                  <a:schemeClr val="bg1">
                    <a:lumMod val="75000"/>
                  </a:schemeClr>
                </a:solidFill>
              </a:rPr>
              <a:t> • Buffer</a:t>
            </a:r>
          </a:p>
          <a:p>
            <a:r>
              <a:rPr lang="en-US" sz="1400" dirty="0">
                <a:solidFill>
                  <a:schemeClr val="bg1">
                    <a:lumMod val="75000"/>
                  </a:schemeClr>
                </a:solidFill>
              </a:rPr>
              <a:t> • Excretion by lungs CO2</a:t>
            </a:r>
          </a:p>
          <a:p>
            <a:r>
              <a:rPr lang="en-US" sz="1400" dirty="0">
                <a:solidFill>
                  <a:schemeClr val="bg1">
                    <a:lumMod val="75000"/>
                  </a:schemeClr>
                </a:solidFill>
              </a:rPr>
              <a:t> • If there’s no wash out of CO2 it will bind to water &gt; High </a:t>
            </a:r>
            <a:r>
              <a:rPr lang="en-IE" altLang="en-US" sz="1600" dirty="0">
                <a:solidFill>
                  <a:schemeClr val="bg1">
                    <a:lumMod val="75000"/>
                  </a:schemeClr>
                </a:solidFill>
                <a:latin typeface="Gill Sans MT" pitchFamily="34" charset="0"/>
                <a:cs typeface="Arial" pitchFamily="34" charset="0"/>
              </a:rPr>
              <a:t>H</a:t>
            </a:r>
            <a:r>
              <a:rPr lang="en-IE" altLang="en-US" sz="1600" baseline="30000" dirty="0">
                <a:solidFill>
                  <a:schemeClr val="bg1">
                    <a:lumMod val="75000"/>
                  </a:schemeClr>
                </a:solidFill>
                <a:latin typeface="Gill Sans MT" pitchFamily="34" charset="0"/>
                <a:cs typeface="Arial" pitchFamily="34" charset="0"/>
              </a:rPr>
              <a:t>+</a:t>
            </a:r>
            <a:r>
              <a:rPr lang="en-US" altLang="en-US" sz="1400" dirty="0">
                <a:solidFill>
                  <a:schemeClr val="bg1">
                    <a:lumMod val="75000"/>
                  </a:schemeClr>
                </a:solidFill>
              </a:rPr>
              <a:t>&gt;</a:t>
            </a:r>
            <a:r>
              <a:rPr lang="en-US" sz="1400" dirty="0">
                <a:solidFill>
                  <a:schemeClr val="bg1">
                    <a:lumMod val="75000"/>
                  </a:schemeClr>
                </a:solidFill>
              </a:rPr>
              <a:t> Acidosis</a:t>
            </a:r>
            <a:endParaRPr lang="ar-SA" sz="1400" dirty="0">
              <a:solidFill>
                <a:schemeClr val="bg1">
                  <a:lumMod val="75000"/>
                </a:schemeClr>
              </a:solidFill>
            </a:endParaRPr>
          </a:p>
        </p:txBody>
      </p:sp>
      <p:sp>
        <p:nvSpPr>
          <p:cNvPr id="7" name="Title 1"/>
          <p:cNvSpPr txBox="1">
            <a:spLocks/>
          </p:cNvSpPr>
          <p:nvPr/>
        </p:nvSpPr>
        <p:spPr>
          <a:xfrm>
            <a:off x="7447152" y="100745"/>
            <a:ext cx="4307639" cy="998119"/>
          </a:xfrm>
          <a:prstGeom prst="rect">
            <a:avLst/>
          </a:prstGeom>
        </p:spPr>
        <p:txBody>
          <a:bodyPr vert="horz" lIns="101590" tIns="50795" rIns="101590" bIns="50795" anchor="b" anchorCtr="0">
            <a:normAutofit fontScale="85000" lnSpcReduction="1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t>Hydrogen and pH Balance in the Body</a:t>
            </a:r>
            <a:endParaRPr lang="ar-SA"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t="1215" b="5951"/>
          <a:stretch>
            <a:fillRect/>
          </a:stretch>
        </p:blipFill>
        <p:spPr bwMode="auto">
          <a:xfrm>
            <a:off x="7471998" y="1143000"/>
            <a:ext cx="4107405" cy="257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8229933" y="3989578"/>
            <a:ext cx="2278411" cy="2429972"/>
            <a:chOff x="3140957" y="-592435"/>
            <a:chExt cx="2594050" cy="2940595"/>
          </a:xfrm>
        </p:grpSpPr>
        <p:sp>
          <p:nvSpPr>
            <p:cNvPr id="10" name="Rounded Rectangle 9"/>
            <p:cNvSpPr/>
            <p:nvPr/>
          </p:nvSpPr>
          <p:spPr>
            <a:xfrm>
              <a:off x="3140957" y="-592435"/>
              <a:ext cx="2594050" cy="1320373"/>
            </a:xfrm>
            <a:prstGeom prst="roundRect">
              <a:avLst>
                <a:gd name="adj" fmla="val 10000"/>
              </a:avLst>
            </a:prstGeom>
            <a:solidFill>
              <a:srgbClr val="FCD1CB"/>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r>
                <a:rPr lang="en-US" sz="1600" dirty="0">
                  <a:solidFill>
                    <a:schemeClr val="tx1"/>
                  </a:solidFill>
                  <a:latin typeface="Gill Sans MT" pitchFamily="34" charset="0"/>
                </a:rPr>
                <a:t>Catabolism of </a:t>
              </a:r>
              <a:r>
                <a:rPr lang="en-US" sz="1600" b="1" dirty="0">
                  <a:solidFill>
                    <a:schemeClr val="tx1"/>
                  </a:solidFill>
                  <a:latin typeface="Gill Sans MT" pitchFamily="34" charset="0"/>
                </a:rPr>
                <a:t>SULFUR</a:t>
              </a:r>
              <a:r>
                <a:rPr lang="en-US" sz="1600" dirty="0">
                  <a:solidFill>
                    <a:schemeClr val="tx1"/>
                  </a:solidFill>
                  <a:latin typeface="Gill Sans MT" pitchFamily="34" charset="0"/>
                </a:rPr>
                <a:t> containing amino acid AA gives H</a:t>
              </a:r>
              <a:r>
                <a:rPr lang="en-US" sz="1600" baseline="-25000" dirty="0">
                  <a:solidFill>
                    <a:schemeClr val="tx1"/>
                  </a:solidFill>
                  <a:latin typeface="Gill Sans MT" pitchFamily="34" charset="0"/>
                </a:rPr>
                <a:t>2</a:t>
              </a:r>
              <a:r>
                <a:rPr lang="en-US" sz="1600" dirty="0">
                  <a:solidFill>
                    <a:schemeClr val="tx1"/>
                  </a:solidFill>
                  <a:latin typeface="Gill Sans MT" pitchFamily="34" charset="0"/>
                </a:rPr>
                <a:t>SO</a:t>
              </a:r>
              <a:r>
                <a:rPr lang="en-US" sz="1600" baseline="-25000" dirty="0">
                  <a:solidFill>
                    <a:schemeClr val="tx1"/>
                  </a:solidFill>
                  <a:latin typeface="Gill Sans MT" pitchFamily="34" charset="0"/>
                </a:rPr>
                <a:t>4</a:t>
              </a:r>
              <a:r>
                <a:rPr lang="en-US" sz="1600" dirty="0">
                  <a:solidFill>
                    <a:schemeClr val="tx1"/>
                  </a:solidFill>
                  <a:latin typeface="Gill Sans MT" pitchFamily="34" charset="0"/>
                </a:rPr>
                <a:t>(</a:t>
              </a:r>
              <a:r>
                <a:rPr lang="en-US" sz="1600" dirty="0">
                  <a:solidFill>
                    <a:schemeClr val="tx1">
                      <a:lumMod val="50000"/>
                      <a:lumOff val="50000"/>
                    </a:schemeClr>
                  </a:solidFill>
                  <a:latin typeface="Gill Sans MT" pitchFamily="34" charset="0"/>
                </a:rPr>
                <a:t>sulfuric acid </a:t>
              </a:r>
              <a:r>
                <a:rPr lang="en-US" sz="1600" dirty="0">
                  <a:solidFill>
                    <a:schemeClr val="tx1"/>
                  </a:solidFill>
                  <a:latin typeface="Gill Sans MT" pitchFamily="34" charset="0"/>
                </a:rPr>
                <a:t>  </a:t>
              </a:r>
            </a:p>
          </p:txBody>
        </p:sp>
        <p:sp>
          <p:nvSpPr>
            <p:cNvPr id="11" name="Rounded Rectangle 4"/>
            <p:cNvSpPr txBox="1"/>
            <p:nvPr/>
          </p:nvSpPr>
          <p:spPr>
            <a:xfrm>
              <a:off x="3425169" y="1297402"/>
              <a:ext cx="2166899" cy="1050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ct val="35000"/>
                </a:spcAft>
                <a:buNone/>
              </a:pPr>
              <a:endParaRPr lang="en-US" sz="1600" kern="1200" dirty="0">
                <a:latin typeface="Gill Sans MT" charset="0"/>
                <a:ea typeface="Gill Sans MT" charset="0"/>
                <a:cs typeface="Gill Sans MT" charset="0"/>
              </a:endParaRPr>
            </a:p>
          </p:txBody>
        </p:sp>
      </p:grpSp>
      <p:grpSp>
        <p:nvGrpSpPr>
          <p:cNvPr id="12" name="Group 11"/>
          <p:cNvGrpSpPr/>
          <p:nvPr/>
        </p:nvGrpSpPr>
        <p:grpSpPr>
          <a:xfrm>
            <a:off x="8126064" y="5265255"/>
            <a:ext cx="2486148" cy="1091095"/>
            <a:chOff x="691664" y="696044"/>
            <a:chExt cx="1741846" cy="1281071"/>
          </a:xfrm>
        </p:grpSpPr>
        <p:sp>
          <p:nvSpPr>
            <p:cNvPr id="13" name="Rounded Rectangle 13"/>
            <p:cNvSpPr/>
            <p:nvPr/>
          </p:nvSpPr>
          <p:spPr>
            <a:xfrm>
              <a:off x="761918" y="696044"/>
              <a:ext cx="1601339" cy="1281071"/>
            </a:xfrm>
            <a:prstGeom prst="roundRect">
              <a:avLst>
                <a:gd name="adj" fmla="val 10000"/>
              </a:avLst>
            </a:prstGeom>
            <a:solidFill>
              <a:schemeClr val="accent1">
                <a:lumMod val="20000"/>
                <a:lumOff val="80000"/>
                <a:alpha val="96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4"/>
            <p:cNvSpPr txBox="1"/>
            <p:nvPr/>
          </p:nvSpPr>
          <p:spPr>
            <a:xfrm>
              <a:off x="691664" y="771086"/>
              <a:ext cx="1741846" cy="1206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171450" lvl="1" defTabSz="800100">
                <a:lnSpc>
                  <a:spcPct val="90000"/>
                </a:lnSpc>
                <a:spcBef>
                  <a:spcPct val="0"/>
                </a:spcBef>
                <a:spcAft>
                  <a:spcPct val="15000"/>
                </a:spcAft>
              </a:pPr>
              <a:r>
                <a:rPr lang="en-GB" altLang="en-US" sz="1600" dirty="0">
                  <a:solidFill>
                    <a:schemeClr val="tx1"/>
                  </a:solidFill>
                  <a:latin typeface="Gill Sans MT" pitchFamily="34" charset="0"/>
                </a:rPr>
                <a:t>Catabolism of </a:t>
              </a:r>
              <a:r>
                <a:rPr lang="en-GB" altLang="en-US" sz="1600" b="1" dirty="0">
                  <a:solidFill>
                    <a:schemeClr val="tx1"/>
                  </a:solidFill>
                  <a:latin typeface="Gill Sans MT" pitchFamily="34" charset="0"/>
                </a:rPr>
                <a:t>phospholipids/ phosphoproteins </a:t>
              </a:r>
              <a:r>
                <a:rPr lang="en-GB" altLang="en-US" sz="1600" dirty="0">
                  <a:solidFill>
                    <a:schemeClr val="tx1"/>
                  </a:solidFill>
                  <a:latin typeface="Gill Sans MT" pitchFamily="34" charset="0"/>
                </a:rPr>
                <a:t>gives  H</a:t>
              </a:r>
              <a:r>
                <a:rPr lang="en-GB" altLang="en-US" sz="1600" baseline="-25000" dirty="0">
                  <a:solidFill>
                    <a:schemeClr val="tx1"/>
                  </a:solidFill>
                  <a:latin typeface="Gill Sans MT" pitchFamily="34" charset="0"/>
                </a:rPr>
                <a:t>3</a:t>
              </a:r>
              <a:r>
                <a:rPr lang="en-GB" altLang="en-US" sz="1600" dirty="0">
                  <a:solidFill>
                    <a:schemeClr val="tx1"/>
                  </a:solidFill>
                  <a:latin typeface="Gill Sans MT" pitchFamily="34" charset="0"/>
                </a:rPr>
                <a:t>PO</a:t>
              </a:r>
              <a:r>
                <a:rPr lang="en-GB" altLang="en-US" sz="1600" baseline="-25000" dirty="0">
                  <a:solidFill>
                    <a:schemeClr val="tx1"/>
                  </a:solidFill>
                  <a:latin typeface="Gill Sans MT" pitchFamily="34" charset="0"/>
                </a:rPr>
                <a:t>4</a:t>
              </a:r>
              <a:r>
                <a:rPr lang="en-GB" altLang="en-US" sz="1600" dirty="0">
                  <a:solidFill>
                    <a:schemeClr val="tx1"/>
                  </a:solidFill>
                  <a:latin typeface="Gill Sans MT" pitchFamily="34" charset="0"/>
                </a:rPr>
                <a:t> ( </a:t>
              </a:r>
              <a:r>
                <a:rPr lang="en-GB" altLang="en-US" sz="1600" dirty="0">
                  <a:solidFill>
                    <a:schemeClr val="tx1">
                      <a:lumMod val="50000"/>
                      <a:lumOff val="50000"/>
                    </a:schemeClr>
                  </a:solidFill>
                  <a:latin typeface="Gill Sans MT" pitchFamily="34" charset="0"/>
                </a:rPr>
                <a:t>phosphoric acid</a:t>
              </a:r>
              <a:r>
                <a:rPr lang="en-GB" altLang="en-US" sz="1600" dirty="0">
                  <a:solidFill>
                    <a:schemeClr val="tx1"/>
                  </a:solidFill>
                  <a:latin typeface="Gill Sans MT" pitchFamily="34" charset="0"/>
                </a:rPr>
                <a:t>)</a:t>
              </a:r>
            </a:p>
            <a:p>
              <a:pPr marL="171450" lvl="1" indent="0" algn="l" defTabSz="800100">
                <a:lnSpc>
                  <a:spcPct val="90000"/>
                </a:lnSpc>
                <a:spcBef>
                  <a:spcPct val="0"/>
                </a:spcBef>
                <a:spcAft>
                  <a:spcPct val="15000"/>
                </a:spcAft>
                <a:buNone/>
              </a:pPr>
              <a:r>
                <a:rPr lang="en-US" sz="1600" b="0" kern="1200" dirty="0">
                  <a:solidFill>
                    <a:schemeClr val="tx1"/>
                  </a:solidFill>
                  <a:latin typeface="Gill Sans MT"/>
                  <a:cs typeface="Gill Sans MT"/>
                </a:rPr>
                <a:t>  </a:t>
              </a:r>
            </a:p>
          </p:txBody>
        </p:sp>
      </p:grpSp>
    </p:spTree>
    <p:extLst>
      <p:ext uri="{BB962C8B-B14F-4D97-AF65-F5344CB8AC3E}">
        <p14:creationId xmlns:p14="http://schemas.microsoft.com/office/powerpoint/2010/main" val="16060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[H+] Controlled?</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405780" y="1484784"/>
            <a:ext cx="11521280" cy="4608512"/>
          </a:xfrm>
        </p:spPr>
        <p:txBody>
          <a:bodyPr>
            <a:normAutofit fontScale="62500" lnSpcReduction="20000"/>
          </a:bodyPr>
          <a:lstStyle/>
          <a:p>
            <a:r>
              <a:rPr lang="en-US" dirty="0"/>
              <a:t>Three systems involved :</a:t>
            </a:r>
            <a:endParaRPr lang="ar-SA" dirty="0"/>
          </a:p>
          <a:p>
            <a:endParaRPr lang="en-US" dirty="0"/>
          </a:p>
          <a:p>
            <a:pPr marL="0" indent="0">
              <a:buNone/>
            </a:pPr>
            <a:r>
              <a:rPr lang="en-US" dirty="0"/>
              <a:t>1) </a:t>
            </a:r>
            <a:r>
              <a:rPr lang="en-US" dirty="0">
                <a:solidFill>
                  <a:schemeClr val="accent2">
                    <a:lumMod val="75000"/>
                  </a:schemeClr>
                </a:solidFill>
              </a:rPr>
              <a:t>BUFFERS</a:t>
            </a:r>
          </a:p>
          <a:p>
            <a:pPr marL="0" indent="0">
              <a:buNone/>
            </a:pPr>
            <a:r>
              <a:rPr lang="en-US" dirty="0"/>
              <a:t>    • First defense </a:t>
            </a:r>
          </a:p>
          <a:p>
            <a:pPr marL="0" indent="0">
              <a:buNone/>
            </a:pPr>
            <a:r>
              <a:rPr lang="en-US" dirty="0"/>
              <a:t>    • second to second regulation of [H+]</a:t>
            </a:r>
            <a:endParaRPr lang="ar-SA" dirty="0"/>
          </a:p>
          <a:p>
            <a:pPr marL="0" indent="0">
              <a:buNone/>
            </a:pPr>
            <a:endParaRPr lang="en-US" dirty="0"/>
          </a:p>
          <a:p>
            <a:pPr marL="0" indent="0">
              <a:buNone/>
            </a:pPr>
            <a:r>
              <a:rPr lang="en-US" dirty="0"/>
              <a:t>2) </a:t>
            </a:r>
            <a:r>
              <a:rPr lang="en-US" dirty="0">
                <a:solidFill>
                  <a:schemeClr val="accent2">
                    <a:lumMod val="75000"/>
                  </a:schemeClr>
                </a:solidFill>
              </a:rPr>
              <a:t>Excretion of CO2 </a:t>
            </a:r>
            <a:r>
              <a:rPr lang="en-US" dirty="0"/>
              <a:t>(↓H2CO3) by LUNGS (removal of volatile acid)</a:t>
            </a:r>
          </a:p>
          <a:p>
            <a:pPr marL="0" indent="0">
              <a:buNone/>
            </a:pPr>
            <a:r>
              <a:rPr lang="en-US" dirty="0"/>
              <a:t>    • Second defense</a:t>
            </a:r>
          </a:p>
          <a:p>
            <a:pPr marL="0" indent="0">
              <a:buNone/>
            </a:pPr>
            <a:r>
              <a:rPr lang="en-US" dirty="0"/>
              <a:t>    • regulation in minutes - to – hours</a:t>
            </a:r>
            <a:endParaRPr lang="ar-SA" dirty="0"/>
          </a:p>
          <a:p>
            <a:pPr marL="0" indent="0">
              <a:buNone/>
            </a:pPr>
            <a:endParaRPr lang="en-US" dirty="0"/>
          </a:p>
          <a:p>
            <a:pPr marL="0" indent="0">
              <a:buNone/>
            </a:pPr>
            <a:r>
              <a:rPr lang="en-US" dirty="0"/>
              <a:t>3) </a:t>
            </a:r>
            <a:r>
              <a:rPr lang="en-US" dirty="0">
                <a:solidFill>
                  <a:schemeClr val="accent2">
                    <a:lumMod val="75000"/>
                  </a:schemeClr>
                </a:solidFill>
              </a:rPr>
              <a:t>Excretion of H+</a:t>
            </a:r>
            <a:r>
              <a:rPr lang="en-US" dirty="0"/>
              <a:t> (↑HCO3-) by KIDNEYS (fixed acids)</a:t>
            </a:r>
          </a:p>
          <a:p>
            <a:pPr marL="0" indent="0">
              <a:buNone/>
            </a:pPr>
            <a:r>
              <a:rPr lang="en-US" dirty="0"/>
              <a:t>    • Third defense </a:t>
            </a:r>
          </a:p>
          <a:p>
            <a:pPr marL="0" indent="0">
              <a:buNone/>
            </a:pPr>
            <a:r>
              <a:rPr lang="en-US" dirty="0"/>
              <a:t>    • regulation over several hours to days </a:t>
            </a:r>
          </a:p>
          <a:p>
            <a:pPr marL="0" indent="0">
              <a:buNone/>
            </a:pPr>
            <a:r>
              <a:rPr lang="en-US" dirty="0"/>
              <a:t>    </a:t>
            </a:r>
            <a:r>
              <a:rPr lang="en-US" dirty="0">
                <a:solidFill>
                  <a:srgbClr val="FF0000"/>
                </a:solidFill>
              </a:rPr>
              <a:t>• slowest, but most POWERFUL, of body’s acid-base regulatory systems.</a:t>
            </a:r>
            <a:endParaRPr lang="ar-SA" dirty="0">
              <a:solidFill>
                <a:srgbClr val="FF0000"/>
              </a:solidFill>
            </a:endParaRPr>
          </a:p>
        </p:txBody>
      </p:sp>
      <p:sp>
        <p:nvSpPr>
          <p:cNvPr id="5" name="TextBox 4"/>
          <p:cNvSpPr txBox="1"/>
          <p:nvPr/>
        </p:nvSpPr>
        <p:spPr>
          <a:xfrm>
            <a:off x="7762979" y="1700808"/>
            <a:ext cx="3816424" cy="1569660"/>
          </a:xfrm>
          <a:prstGeom prst="rect">
            <a:avLst/>
          </a:prstGeom>
          <a:noFill/>
          <a:ln w="19050">
            <a:solidFill>
              <a:schemeClr val="bg1">
                <a:lumMod val="50000"/>
              </a:schemeClr>
            </a:solidFill>
            <a:prstDash val="dash"/>
          </a:ln>
        </p:spPr>
        <p:txBody>
          <a:bodyPr wrap="square" rtlCol="0">
            <a:spAutoFit/>
          </a:bodyPr>
          <a:lstStyle/>
          <a:p>
            <a:pPr marL="285750" indent="-285750" algn="ctr">
              <a:buFont typeface="Arial" charset="0"/>
              <a:buChar char="•"/>
            </a:pPr>
            <a:r>
              <a:rPr lang="en-US" sz="1600" dirty="0">
                <a:solidFill>
                  <a:srgbClr val="DDE9EC">
                    <a:lumMod val="50000"/>
                  </a:srgbClr>
                </a:solidFill>
              </a:rPr>
              <a:t>Buffers has the ability to do immediate regulation for the pH but it only limits the change without eliminating it.</a:t>
            </a:r>
          </a:p>
          <a:p>
            <a:pPr marL="285750" indent="-285750" algn="ctr">
              <a:buFont typeface="Arial" charset="0"/>
              <a:buChar char="•"/>
            </a:pPr>
            <a:r>
              <a:rPr lang="en-US" sz="1600" dirty="0">
                <a:solidFill>
                  <a:srgbClr val="DDE9EC">
                    <a:lumMod val="50000"/>
                  </a:srgbClr>
                </a:solidFill>
              </a:rPr>
              <a:t>Lungs work better with respiratory problems (like respiratory acidosis and </a:t>
            </a:r>
            <a:r>
              <a:rPr lang="en-US" sz="1600">
                <a:solidFill>
                  <a:srgbClr val="DDE9EC">
                    <a:lumMod val="50000"/>
                  </a:srgbClr>
                </a:solidFill>
              </a:rPr>
              <a:t>alkalosis)</a:t>
            </a:r>
            <a:endParaRPr lang="en-US" sz="1600" dirty="0">
              <a:solidFill>
                <a:srgbClr val="DDE9EC">
                  <a:lumMod val="50000"/>
                </a:srgbClr>
              </a:solidFill>
            </a:endParaRPr>
          </a:p>
        </p:txBody>
      </p:sp>
    </p:spTree>
    <p:extLst>
      <p:ext uri="{BB962C8B-B14F-4D97-AF65-F5344CB8AC3E}">
        <p14:creationId xmlns:p14="http://schemas.microsoft.com/office/powerpoint/2010/main" val="277933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15690"/>
            <a:ext cx="10969943" cy="990600"/>
          </a:xfrm>
        </p:spPr>
        <p:txBody>
          <a:bodyPr/>
          <a:lstStyle/>
          <a:p>
            <a:r>
              <a:rPr lang="en-US" dirty="0"/>
              <a:t>Henderson-Hasselbalch Equation</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lstStyle/>
          <a:p>
            <a:endParaRPr lang="ar-SA" sz="2000" dirty="0"/>
          </a:p>
          <a:p>
            <a:r>
              <a:rPr lang="en-US" sz="2000" dirty="0"/>
              <a:t>It’s a Relative concentrations of CO2 and HCO3 - in plasma / ECF , determine </a:t>
            </a:r>
            <a:r>
              <a:rPr lang="en-US" sz="2000" dirty="0" err="1"/>
              <a:t>pH.</a:t>
            </a:r>
            <a:endParaRPr lang="ar-SA" sz="2000" dirty="0"/>
          </a:p>
          <a:p>
            <a:endParaRPr lang="en-US" sz="2000" dirty="0"/>
          </a:p>
          <a:p>
            <a:r>
              <a:rPr lang="en-US" sz="2000" dirty="0"/>
              <a:t>Show the relationship between pH, hydrogen ion concentration and the ratio of buffer membrane in a solution.</a:t>
            </a:r>
          </a:p>
          <a:p>
            <a:endParaRPr lang="en-US" dirty="0"/>
          </a:p>
        </p:txBody>
      </p:sp>
      <p:sp>
        <p:nvSpPr>
          <p:cNvPr id="5" name="مربع نص 8"/>
          <p:cNvSpPr txBox="1"/>
          <p:nvPr/>
        </p:nvSpPr>
        <p:spPr>
          <a:xfrm>
            <a:off x="1955517" y="3281172"/>
            <a:ext cx="3247865" cy="2308324"/>
          </a:xfrm>
          <a:prstGeom prst="rect">
            <a:avLst/>
          </a:prstGeom>
          <a:noFill/>
          <a:ln>
            <a:solidFill>
              <a:schemeClr val="accent5">
                <a:lumMod val="60000"/>
                <a:lumOff val="40000"/>
              </a:schemeClr>
            </a:solidFill>
            <a:prstDash val="dash"/>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Double Brace 5"/>
          <p:cNvSpPr/>
          <p:nvPr/>
        </p:nvSpPr>
        <p:spPr>
          <a:xfrm>
            <a:off x="5282791" y="3284985"/>
            <a:ext cx="5393096" cy="2388224"/>
          </a:xfrm>
          <a:prstGeom prst="bracePair">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400" b="1" dirty="0">
                <a:solidFill>
                  <a:srgbClr val="000090"/>
                </a:solidFill>
                <a:latin typeface="Gill Sans MT"/>
                <a:cs typeface="Gill Sans MT"/>
              </a:rPr>
              <a:t>PH= </a:t>
            </a:r>
            <a:r>
              <a:rPr lang="en-GB" sz="1400" dirty="0">
                <a:latin typeface="Gill Sans MT"/>
                <a:cs typeface="Gill Sans MT"/>
              </a:rPr>
              <a:t>is the negative logarithm of H+ in </a:t>
            </a:r>
            <a:r>
              <a:rPr lang="en-GB" sz="1400" dirty="0" err="1">
                <a:latin typeface="Gill Sans MT"/>
                <a:cs typeface="Gill Sans MT"/>
              </a:rPr>
              <a:t>mol</a:t>
            </a:r>
            <a:r>
              <a:rPr lang="en-GB" sz="1400" dirty="0">
                <a:latin typeface="Gill Sans MT"/>
                <a:cs typeface="Gill Sans MT"/>
              </a:rPr>
              <a:t>/L.(tells us how acidic a solution is).</a:t>
            </a:r>
          </a:p>
          <a:p>
            <a:pPr algn="ctr"/>
            <a:r>
              <a:rPr lang="en-GB" sz="1400" b="1" dirty="0">
                <a:solidFill>
                  <a:srgbClr val="000090"/>
                </a:solidFill>
                <a:latin typeface="Gill Sans MT"/>
                <a:cs typeface="Gill Sans MT"/>
              </a:rPr>
              <a:t>PK= </a:t>
            </a:r>
            <a:r>
              <a:rPr lang="en-GB" sz="1400" dirty="0">
                <a:latin typeface="Gill Sans MT"/>
                <a:cs typeface="Gill Sans MT"/>
              </a:rPr>
              <a:t>is negative logarithm of overall dissociation constant for the reaction = </a:t>
            </a:r>
            <a:r>
              <a:rPr lang="en-GB" sz="1400" dirty="0">
                <a:solidFill>
                  <a:srgbClr val="FF0000"/>
                </a:solidFill>
                <a:latin typeface="Gill Sans MT"/>
                <a:cs typeface="Gill Sans MT"/>
              </a:rPr>
              <a:t>6.1</a:t>
            </a:r>
            <a:r>
              <a:rPr lang="en-GB" sz="1400" dirty="0">
                <a:latin typeface="Gill Sans MT"/>
                <a:cs typeface="Gill Sans MT"/>
              </a:rPr>
              <a:t> in health. (tells us how acidic or not a given hydrogen atom in a molecule is).</a:t>
            </a:r>
          </a:p>
          <a:p>
            <a:pPr algn="ctr"/>
            <a:r>
              <a:rPr lang="en-GB" sz="1400" b="1" dirty="0">
                <a:solidFill>
                  <a:srgbClr val="000090"/>
                </a:solidFill>
                <a:latin typeface="Gill Sans MT"/>
                <a:cs typeface="Gill Sans MT"/>
              </a:rPr>
              <a:t>S= </a:t>
            </a:r>
            <a:r>
              <a:rPr lang="en-GB" sz="1400" dirty="0">
                <a:latin typeface="Gill Sans MT"/>
                <a:cs typeface="Gill Sans MT"/>
              </a:rPr>
              <a:t>is solubility of CO2 in solution  = </a:t>
            </a:r>
            <a:r>
              <a:rPr lang="en-GB" sz="1400" dirty="0">
                <a:solidFill>
                  <a:srgbClr val="FF0000"/>
                </a:solidFill>
                <a:latin typeface="Gill Sans MT"/>
                <a:cs typeface="Gill Sans MT"/>
              </a:rPr>
              <a:t>0.03</a:t>
            </a:r>
            <a:r>
              <a:rPr lang="en-GB" sz="1400" dirty="0">
                <a:latin typeface="Gill Sans MT"/>
                <a:cs typeface="Gill Sans MT"/>
              </a:rPr>
              <a:t> at 37</a:t>
            </a:r>
            <a:r>
              <a:rPr lang="en-US" sz="1400" dirty="0">
                <a:latin typeface="Gill Sans MT"/>
                <a:cs typeface="Gill Sans MT"/>
              </a:rPr>
              <a:t>º</a:t>
            </a:r>
            <a:r>
              <a:rPr lang="en-GB" sz="1400" dirty="0">
                <a:latin typeface="Gill Sans MT"/>
                <a:cs typeface="Gill Sans MT"/>
              </a:rPr>
              <a:t>C. In </a:t>
            </a:r>
            <a:r>
              <a:rPr lang="en-GB" sz="1400" b="1" u="sng" dirty="0">
                <a:latin typeface="Gill Sans MT"/>
                <a:cs typeface="Gill Sans MT"/>
              </a:rPr>
              <a:t>health</a:t>
            </a:r>
            <a:r>
              <a:rPr lang="en-GB" sz="1400" dirty="0">
                <a:latin typeface="Gill Sans MT"/>
                <a:cs typeface="Gill Sans MT"/>
              </a:rPr>
              <a:t>, </a:t>
            </a:r>
            <a:r>
              <a:rPr lang="en-GB" sz="1400" b="1" dirty="0">
                <a:solidFill>
                  <a:srgbClr val="000090"/>
                </a:solidFill>
                <a:latin typeface="Gill Sans MT"/>
                <a:cs typeface="Gill Sans MT"/>
              </a:rPr>
              <a:t>[HCO3-] </a:t>
            </a:r>
            <a:r>
              <a:rPr lang="en-GB" sz="1400" dirty="0">
                <a:solidFill>
                  <a:srgbClr val="800000"/>
                </a:solidFill>
                <a:latin typeface="Gill Sans MT"/>
                <a:cs typeface="Gill Sans MT"/>
              </a:rPr>
              <a:t>= </a:t>
            </a:r>
            <a:r>
              <a:rPr lang="en-GB" sz="1400" dirty="0">
                <a:solidFill>
                  <a:srgbClr val="FF0000"/>
                </a:solidFill>
                <a:latin typeface="Gill Sans MT"/>
                <a:cs typeface="Gill Sans MT"/>
              </a:rPr>
              <a:t>24</a:t>
            </a:r>
            <a:r>
              <a:rPr lang="en-GB" sz="1400" dirty="0">
                <a:solidFill>
                  <a:srgbClr val="800000"/>
                </a:solidFill>
                <a:latin typeface="Gill Sans MT"/>
                <a:cs typeface="Gill Sans MT"/>
              </a:rPr>
              <a:t> </a:t>
            </a:r>
            <a:r>
              <a:rPr lang="en-GB" sz="1400" dirty="0" err="1">
                <a:solidFill>
                  <a:srgbClr val="800000"/>
                </a:solidFill>
                <a:latin typeface="Gill Sans MT"/>
                <a:cs typeface="Gill Sans MT"/>
              </a:rPr>
              <a:t>mmol</a:t>
            </a:r>
            <a:r>
              <a:rPr lang="en-GB" sz="1400" dirty="0">
                <a:solidFill>
                  <a:srgbClr val="800000"/>
                </a:solidFill>
                <a:latin typeface="Gill Sans MT"/>
                <a:cs typeface="Gill Sans MT"/>
              </a:rPr>
              <a:t>/L &amp; </a:t>
            </a:r>
            <a:r>
              <a:rPr lang="en-GB" sz="1400" b="1" dirty="0">
                <a:solidFill>
                  <a:srgbClr val="000090"/>
                </a:solidFill>
                <a:latin typeface="Gill Sans MT"/>
                <a:cs typeface="Gill Sans MT"/>
              </a:rPr>
              <a:t>PCO2 </a:t>
            </a:r>
            <a:r>
              <a:rPr lang="en-GB" sz="1400" dirty="0">
                <a:solidFill>
                  <a:srgbClr val="800000"/>
                </a:solidFill>
                <a:latin typeface="Gill Sans MT"/>
                <a:cs typeface="Gill Sans MT"/>
              </a:rPr>
              <a:t>= </a:t>
            </a:r>
            <a:r>
              <a:rPr lang="en-GB" sz="1400" dirty="0">
                <a:solidFill>
                  <a:srgbClr val="FF0000"/>
                </a:solidFill>
                <a:latin typeface="Gill Sans MT"/>
                <a:cs typeface="Gill Sans MT"/>
              </a:rPr>
              <a:t>40</a:t>
            </a:r>
            <a:r>
              <a:rPr lang="en-GB" sz="1400" dirty="0">
                <a:solidFill>
                  <a:srgbClr val="800000"/>
                </a:solidFill>
                <a:latin typeface="Gill Sans MT"/>
                <a:cs typeface="Gill Sans MT"/>
              </a:rPr>
              <a:t> mm Hg</a:t>
            </a:r>
          </a:p>
        </p:txBody>
      </p:sp>
      <p:grpSp>
        <p:nvGrpSpPr>
          <p:cNvPr id="7" name="Group 3"/>
          <p:cNvGrpSpPr>
            <a:grpSpLocks/>
          </p:cNvGrpSpPr>
          <p:nvPr/>
        </p:nvGrpSpPr>
        <p:grpSpPr bwMode="auto">
          <a:xfrm>
            <a:off x="963694" y="3215223"/>
            <a:ext cx="5150918" cy="893763"/>
            <a:chOff x="235" y="1480"/>
            <a:chExt cx="3364" cy="563"/>
          </a:xfrm>
        </p:grpSpPr>
        <p:sp>
          <p:nvSpPr>
            <p:cNvPr id="8" name="Rectangle 2"/>
            <p:cNvSpPr>
              <a:spLocks noChangeArrowheads="1"/>
            </p:cNvSpPr>
            <p:nvPr/>
          </p:nvSpPr>
          <p:spPr bwMode="auto">
            <a:xfrm>
              <a:off x="235" y="1616"/>
              <a:ext cx="21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3538" indent="-363538" eaLnBrk="1" hangingPunct="1">
                <a:buClr>
                  <a:srgbClr val="66FF33"/>
                </a:buClr>
              </a:pPr>
              <a:r>
                <a:rPr lang="en-GB" sz="2400" b="1" dirty="0"/>
                <a:t>              </a:t>
              </a:r>
              <a:r>
                <a:rPr lang="en-GB" b="1" dirty="0">
                  <a:latin typeface="Gill Sans MT"/>
                  <a:cs typeface="Gill Sans MT"/>
                </a:rPr>
                <a:t>pH =  </a:t>
              </a:r>
              <a:r>
                <a:rPr lang="en-GB" dirty="0" err="1">
                  <a:latin typeface="Gill Sans MT"/>
                  <a:cs typeface="Gill Sans MT"/>
                </a:rPr>
                <a:t>pK</a:t>
              </a:r>
              <a:r>
                <a:rPr lang="en-GB" dirty="0">
                  <a:latin typeface="Gill Sans MT"/>
                  <a:cs typeface="Gill Sans MT"/>
                </a:rPr>
                <a:t>’ + </a:t>
              </a:r>
            </a:p>
          </p:txBody>
        </p:sp>
        <p:sp>
          <p:nvSpPr>
            <p:cNvPr id="9" name="Rectangle 2"/>
            <p:cNvSpPr>
              <a:spLocks noChangeArrowheads="1"/>
            </p:cNvSpPr>
            <p:nvPr/>
          </p:nvSpPr>
          <p:spPr bwMode="auto">
            <a:xfrm>
              <a:off x="1223" y="1480"/>
              <a:ext cx="23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3538" indent="-363538" eaLnBrk="1" hangingPunct="1">
                <a:buClr>
                  <a:srgbClr val="66FF33"/>
                </a:buClr>
              </a:pPr>
              <a:r>
                <a:rPr lang="en-GB" sz="2400" dirty="0"/>
                <a:t>              </a:t>
              </a:r>
              <a:r>
                <a:rPr lang="en-GB" dirty="0">
                  <a:latin typeface="Gill Sans MT"/>
                  <a:cs typeface="Gill Sans MT"/>
                </a:rPr>
                <a:t>log [</a:t>
              </a:r>
              <a:r>
                <a:rPr lang="en-GB" dirty="0">
                  <a:latin typeface="Gill Sans MT"/>
                  <a:cs typeface="Gill Sans MT"/>
                  <a:sym typeface="Symbol" charset="0"/>
                </a:rPr>
                <a:t>HCO3</a:t>
              </a:r>
              <a:r>
                <a:rPr lang="en-GB" baseline="30000" dirty="0">
                  <a:latin typeface="Gill Sans MT"/>
                  <a:cs typeface="Gill Sans MT"/>
                  <a:sym typeface="Symbol" charset="0"/>
                </a:rPr>
                <a:t>-</a:t>
              </a:r>
              <a:r>
                <a:rPr lang="en-GB" dirty="0">
                  <a:latin typeface="Gill Sans MT"/>
                  <a:cs typeface="Gill Sans MT"/>
                  <a:sym typeface="Symbol" charset="0"/>
                </a:rPr>
                <a:t>]</a:t>
              </a:r>
              <a:endParaRPr lang="en-GB" dirty="0">
                <a:latin typeface="Gill Sans MT"/>
                <a:cs typeface="Gill Sans MT"/>
              </a:endParaRPr>
            </a:p>
          </p:txBody>
        </p:sp>
        <p:sp>
          <p:nvSpPr>
            <p:cNvPr id="10" name="Rectangle 2"/>
            <p:cNvSpPr>
              <a:spLocks noChangeArrowheads="1"/>
            </p:cNvSpPr>
            <p:nvPr/>
          </p:nvSpPr>
          <p:spPr bwMode="auto">
            <a:xfrm>
              <a:off x="1364" y="1752"/>
              <a:ext cx="179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3538" indent="-363538" eaLnBrk="1" hangingPunct="1">
                <a:buClr>
                  <a:srgbClr val="66FF33"/>
                </a:buClr>
              </a:pPr>
              <a:r>
                <a:rPr lang="en-GB" sz="2400" dirty="0"/>
                <a:t>        </a:t>
              </a:r>
              <a:r>
                <a:rPr lang="en-GB" dirty="0">
                  <a:latin typeface="Gill Sans MT"/>
                  <a:cs typeface="Gill Sans MT"/>
                </a:rPr>
                <a:t>     S (PCO</a:t>
              </a:r>
              <a:r>
                <a:rPr lang="en-GB" baseline="-25000" dirty="0">
                  <a:latin typeface="Gill Sans MT"/>
                  <a:cs typeface="Gill Sans MT"/>
                </a:rPr>
                <a:t>2</a:t>
              </a:r>
              <a:r>
                <a:rPr lang="en-GB" dirty="0">
                  <a:latin typeface="Gill Sans MT"/>
                  <a:cs typeface="Gill Sans MT"/>
                </a:rPr>
                <a:t>)</a:t>
              </a:r>
            </a:p>
          </p:txBody>
        </p:sp>
        <p:sp>
          <p:nvSpPr>
            <p:cNvPr id="11" name="Line 7"/>
            <p:cNvSpPr>
              <a:spLocks noChangeShapeType="1"/>
            </p:cNvSpPr>
            <p:nvPr/>
          </p:nvSpPr>
          <p:spPr bwMode="auto">
            <a:xfrm flipV="1">
              <a:off x="1881" y="1797"/>
              <a:ext cx="90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sz="1600"/>
            </a:p>
          </p:txBody>
        </p:sp>
      </p:grpSp>
      <p:sp>
        <p:nvSpPr>
          <p:cNvPr id="16" name="Rectangle 2"/>
          <p:cNvSpPr>
            <a:spLocks noChangeArrowheads="1"/>
          </p:cNvSpPr>
          <p:nvPr/>
        </p:nvSpPr>
        <p:spPr bwMode="auto">
          <a:xfrm>
            <a:off x="182467" y="4966147"/>
            <a:ext cx="4895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lgn="ctr" eaLnBrk="1" hangingPunct="1">
              <a:buClr>
                <a:srgbClr val="66FF33"/>
              </a:buClr>
            </a:pPr>
            <a:r>
              <a:rPr lang="en-GB" sz="2400" dirty="0">
                <a:solidFill>
                  <a:srgbClr val="FF0000"/>
                </a:solidFill>
              </a:rPr>
              <a:t>           </a:t>
            </a:r>
            <a:r>
              <a:rPr lang="en-GB" sz="2800" dirty="0">
                <a:solidFill>
                  <a:srgbClr val="FF0000"/>
                </a:solidFill>
              </a:rPr>
              <a:t>  </a:t>
            </a:r>
            <a:r>
              <a:rPr lang="en-GB" sz="2000" dirty="0">
                <a:solidFill>
                  <a:srgbClr val="FF0000"/>
                </a:solidFill>
                <a:latin typeface="Gill Sans MT"/>
                <a:cs typeface="Gill Sans MT"/>
              </a:rPr>
              <a:t>    7.4  = </a:t>
            </a:r>
            <a:r>
              <a:rPr lang="en-GB" sz="2000" dirty="0">
                <a:solidFill>
                  <a:srgbClr val="002060"/>
                </a:solidFill>
                <a:latin typeface="Gill Sans MT"/>
                <a:cs typeface="Gill Sans MT"/>
              </a:rPr>
              <a:t>6.1 + 1.3 </a:t>
            </a:r>
            <a:endParaRPr lang="en-GB" dirty="0">
              <a:solidFill>
                <a:srgbClr val="002060"/>
              </a:solidFill>
              <a:latin typeface="Gill Sans MT"/>
              <a:cs typeface="Gill Sans MT"/>
            </a:endParaRPr>
          </a:p>
        </p:txBody>
      </p:sp>
      <p:grpSp>
        <p:nvGrpSpPr>
          <p:cNvPr id="22" name="Group 3"/>
          <p:cNvGrpSpPr>
            <a:grpSpLocks/>
          </p:cNvGrpSpPr>
          <p:nvPr/>
        </p:nvGrpSpPr>
        <p:grpSpPr bwMode="auto">
          <a:xfrm>
            <a:off x="909836" y="4064409"/>
            <a:ext cx="5150918" cy="893763"/>
            <a:chOff x="235" y="1480"/>
            <a:chExt cx="3364" cy="563"/>
          </a:xfrm>
        </p:grpSpPr>
        <p:sp>
          <p:nvSpPr>
            <p:cNvPr id="23" name="Rectangle 2"/>
            <p:cNvSpPr>
              <a:spLocks noChangeArrowheads="1"/>
            </p:cNvSpPr>
            <p:nvPr/>
          </p:nvSpPr>
          <p:spPr bwMode="auto">
            <a:xfrm>
              <a:off x="235" y="1616"/>
              <a:ext cx="21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3538" indent="-363538" eaLnBrk="1" hangingPunct="1">
                <a:buClr>
                  <a:srgbClr val="66FF33"/>
                </a:buClr>
              </a:pPr>
              <a:r>
                <a:rPr lang="en-GB" sz="2400" b="1" dirty="0"/>
                <a:t>              </a:t>
              </a:r>
              <a:r>
                <a:rPr lang="en-GB" b="1" dirty="0">
                  <a:latin typeface="Gill Sans MT"/>
                  <a:cs typeface="Gill Sans MT"/>
                </a:rPr>
                <a:t>pH =  </a:t>
              </a:r>
              <a:r>
                <a:rPr lang="en-GB" dirty="0">
                  <a:latin typeface="Gill Sans MT"/>
                  <a:cs typeface="Gill Sans MT"/>
                </a:rPr>
                <a:t>6.1 + </a:t>
              </a:r>
            </a:p>
          </p:txBody>
        </p:sp>
        <p:sp>
          <p:nvSpPr>
            <p:cNvPr id="24" name="Rectangle 2"/>
            <p:cNvSpPr>
              <a:spLocks noChangeArrowheads="1"/>
            </p:cNvSpPr>
            <p:nvPr/>
          </p:nvSpPr>
          <p:spPr bwMode="auto">
            <a:xfrm>
              <a:off x="1223" y="1480"/>
              <a:ext cx="23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3538" indent="-363538" eaLnBrk="1" hangingPunct="1">
                <a:buClr>
                  <a:srgbClr val="66FF33"/>
                </a:buClr>
              </a:pPr>
              <a:r>
                <a:rPr lang="en-GB" sz="2400" dirty="0"/>
                <a:t>              </a:t>
              </a:r>
              <a:r>
                <a:rPr lang="en-GB" dirty="0">
                  <a:latin typeface="Gill Sans MT"/>
                  <a:cs typeface="Gill Sans MT"/>
                </a:rPr>
                <a:t>log [</a:t>
              </a:r>
              <a:r>
                <a:rPr lang="en-GB" dirty="0">
                  <a:latin typeface="Gill Sans MT"/>
                  <a:cs typeface="Gill Sans MT"/>
                  <a:sym typeface="Symbol" charset="0"/>
                </a:rPr>
                <a:t>HCO3</a:t>
              </a:r>
              <a:r>
                <a:rPr lang="en-GB" baseline="30000" dirty="0">
                  <a:latin typeface="Gill Sans MT"/>
                  <a:cs typeface="Gill Sans MT"/>
                  <a:sym typeface="Symbol" charset="0"/>
                </a:rPr>
                <a:t>-</a:t>
              </a:r>
              <a:r>
                <a:rPr lang="en-GB" dirty="0">
                  <a:latin typeface="Gill Sans MT"/>
                  <a:cs typeface="Gill Sans MT"/>
                  <a:sym typeface="Symbol" charset="0"/>
                </a:rPr>
                <a:t>]</a:t>
              </a:r>
              <a:endParaRPr lang="en-GB" dirty="0">
                <a:latin typeface="Gill Sans MT"/>
                <a:cs typeface="Gill Sans MT"/>
              </a:endParaRPr>
            </a:p>
          </p:txBody>
        </p:sp>
        <p:sp>
          <p:nvSpPr>
            <p:cNvPr id="25" name="Rectangle 2"/>
            <p:cNvSpPr>
              <a:spLocks noChangeArrowheads="1"/>
            </p:cNvSpPr>
            <p:nvPr/>
          </p:nvSpPr>
          <p:spPr bwMode="auto">
            <a:xfrm>
              <a:off x="1364" y="1752"/>
              <a:ext cx="179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3538" indent="-363538" eaLnBrk="1" hangingPunct="1">
                <a:buClr>
                  <a:srgbClr val="66FF33"/>
                </a:buClr>
              </a:pPr>
              <a:r>
                <a:rPr lang="en-GB" sz="2400" dirty="0"/>
                <a:t>        </a:t>
              </a:r>
              <a:r>
                <a:rPr lang="en-GB" dirty="0">
                  <a:latin typeface="Gill Sans MT"/>
                  <a:cs typeface="Gill Sans MT"/>
                </a:rPr>
                <a:t>     0.03 (PCO</a:t>
              </a:r>
              <a:r>
                <a:rPr lang="en-GB" baseline="-25000" dirty="0">
                  <a:latin typeface="Gill Sans MT"/>
                  <a:cs typeface="Gill Sans MT"/>
                </a:rPr>
                <a:t>2</a:t>
              </a:r>
              <a:r>
                <a:rPr lang="en-GB" dirty="0">
                  <a:latin typeface="Gill Sans MT"/>
                  <a:cs typeface="Gill Sans MT"/>
                </a:rPr>
                <a:t>)</a:t>
              </a:r>
            </a:p>
          </p:txBody>
        </p:sp>
        <p:sp>
          <p:nvSpPr>
            <p:cNvPr id="26" name="Line 7"/>
            <p:cNvSpPr>
              <a:spLocks noChangeShapeType="1"/>
            </p:cNvSpPr>
            <p:nvPr/>
          </p:nvSpPr>
          <p:spPr bwMode="auto">
            <a:xfrm flipV="1">
              <a:off x="1881" y="1797"/>
              <a:ext cx="90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sz="1600"/>
            </a:p>
          </p:txBody>
        </p:sp>
      </p:grpSp>
      <p:sp>
        <p:nvSpPr>
          <p:cNvPr id="28" name="TextBox 27"/>
          <p:cNvSpPr txBox="1"/>
          <p:nvPr/>
        </p:nvSpPr>
        <p:spPr>
          <a:xfrm>
            <a:off x="8326660" y="126305"/>
            <a:ext cx="3600400" cy="954107"/>
          </a:xfrm>
          <a:prstGeom prst="rect">
            <a:avLst/>
          </a:prstGeom>
          <a:noFill/>
          <a:ln w="19050">
            <a:solidFill>
              <a:schemeClr val="bg1">
                <a:lumMod val="50000"/>
              </a:schemeClr>
            </a:solidFill>
            <a:prstDash val="dash"/>
          </a:ln>
        </p:spPr>
        <p:txBody>
          <a:bodyPr wrap="square" rtlCol="0">
            <a:spAutoFit/>
          </a:bodyPr>
          <a:lstStyle/>
          <a:p>
            <a:pPr algn="r"/>
            <a:r>
              <a:rPr lang="ar-SA" sz="1400" dirty="0">
                <a:solidFill>
                  <a:schemeClr val="bg1">
                    <a:lumMod val="65000"/>
                  </a:schemeClr>
                </a:solidFill>
              </a:rPr>
              <a:t>هذي معادلة تقيس البي اتش باستخدام العلاقة بين تركيز ثاني أكسيد الكربون والبايكاربونيت في الدم .. يعني نحتاج فيها </a:t>
            </a:r>
            <a:endParaRPr lang="en-US" sz="1400" dirty="0">
              <a:solidFill>
                <a:schemeClr val="bg1">
                  <a:lumMod val="65000"/>
                </a:schemeClr>
              </a:solidFill>
            </a:endParaRPr>
          </a:p>
          <a:p>
            <a:pPr algn="r"/>
            <a:r>
              <a:rPr lang="en-US" sz="1400" dirty="0">
                <a:solidFill>
                  <a:schemeClr val="bg1">
                    <a:lumMod val="65000"/>
                  </a:schemeClr>
                </a:solidFill>
              </a:rPr>
              <a:t>Blood sample </a:t>
            </a:r>
            <a:r>
              <a:rPr lang="ar-SA" sz="1400" dirty="0">
                <a:solidFill>
                  <a:schemeClr val="bg1">
                    <a:lumMod val="65000"/>
                  </a:schemeClr>
                </a:solidFill>
              </a:rPr>
              <a:t> </a:t>
            </a:r>
            <a:endParaRPr lang="en-US" sz="1400" dirty="0">
              <a:solidFill>
                <a:schemeClr val="bg1">
                  <a:lumMod val="65000"/>
                </a:schemeClr>
              </a:solidFill>
            </a:endParaRPr>
          </a:p>
        </p:txBody>
      </p:sp>
      <p:sp>
        <p:nvSpPr>
          <p:cNvPr id="20" name="TextBox 19"/>
          <p:cNvSpPr txBox="1"/>
          <p:nvPr/>
        </p:nvSpPr>
        <p:spPr>
          <a:xfrm>
            <a:off x="609460" y="769495"/>
            <a:ext cx="7632848" cy="400110"/>
          </a:xfrm>
          <a:prstGeom prst="rect">
            <a:avLst/>
          </a:prstGeom>
          <a:noFill/>
        </p:spPr>
        <p:txBody>
          <a:bodyPr wrap="square" rtlCol="0">
            <a:spAutoFit/>
          </a:bodyPr>
          <a:lstStyle/>
          <a:p>
            <a:r>
              <a:rPr lang="en-US" dirty="0">
                <a:solidFill>
                  <a:schemeClr val="bg1">
                    <a:lumMod val="50000"/>
                  </a:schemeClr>
                </a:solidFill>
              </a:rPr>
              <a:t>Details are not important just know how to calculate the pH</a:t>
            </a:r>
          </a:p>
        </p:txBody>
      </p:sp>
    </p:spTree>
    <p:extLst>
      <p:ext uri="{BB962C8B-B14F-4D97-AF65-F5344CB8AC3E}">
        <p14:creationId xmlns:p14="http://schemas.microsoft.com/office/powerpoint/2010/main" val="23305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 to the pH using H-H ?</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0" y="1772568"/>
            <a:ext cx="9661416" cy="4937760"/>
          </a:xfrm>
        </p:spPr>
        <p:txBody>
          <a:bodyPr>
            <a:normAutofit/>
          </a:bodyPr>
          <a:lstStyle/>
          <a:p>
            <a:r>
              <a:rPr lang="en-US" sz="2000" dirty="0"/>
              <a:t>In case if the HCO3 in Plasma remains normal</a:t>
            </a:r>
          </a:p>
          <a:p>
            <a:pPr marL="514350" indent="-514350">
              <a:buFont typeface="+mj-lt"/>
              <a:buAutoNum type="arabicPeriod"/>
            </a:pPr>
            <a:r>
              <a:rPr lang="en-US" sz="2000" dirty="0"/>
              <a:t> If Pco2 increased, the ratio of [HCO3]P/ 0.03 Pco2 will decrease which lead to acidosis.</a:t>
            </a:r>
          </a:p>
          <a:p>
            <a:pPr marL="514350" indent="-514350">
              <a:buFont typeface="+mj-lt"/>
              <a:buAutoNum type="arabicPeriod"/>
            </a:pPr>
            <a:r>
              <a:rPr lang="en-US" sz="2000" dirty="0"/>
              <a:t>If Pco2 decrease, the ratio will increase and pH will increase causing alkalosis.</a:t>
            </a:r>
            <a:endParaRPr lang="ar-SA" sz="2000" dirty="0"/>
          </a:p>
          <a:p>
            <a:pPr marL="514350" indent="-514350">
              <a:buFont typeface="+mj-lt"/>
              <a:buAutoNum type="arabicPeriod"/>
            </a:pPr>
            <a:endParaRPr lang="en-US" sz="2000" dirty="0"/>
          </a:p>
          <a:p>
            <a:r>
              <a:rPr lang="en-US" sz="2000" dirty="0"/>
              <a:t>In case the Pco2 remains normal</a:t>
            </a:r>
          </a:p>
          <a:p>
            <a:pPr marL="514350" indent="-514350">
              <a:buFont typeface="+mj-lt"/>
              <a:buAutoNum type="arabicPeriod"/>
            </a:pPr>
            <a:r>
              <a:rPr lang="en-US" sz="2000" dirty="0"/>
              <a:t>Increase bicarbonate in plasma causes an increase in the ratio which leads to alkalosis.</a:t>
            </a:r>
          </a:p>
          <a:p>
            <a:pPr marL="514350" indent="-514350">
              <a:buFont typeface="+mj-lt"/>
              <a:buAutoNum type="arabicPeriod"/>
            </a:pPr>
            <a:r>
              <a:rPr lang="en-US" sz="2000" dirty="0"/>
              <a:t>Decrease in bicarbonate in plasma causes a decrease in the ration which leads to acidosis.</a:t>
            </a:r>
            <a:endParaRPr lang="ar-SA" sz="2000" dirty="0"/>
          </a:p>
        </p:txBody>
      </p:sp>
    </p:spTree>
    <p:extLst>
      <p:ext uri="{BB962C8B-B14F-4D97-AF65-F5344CB8AC3E}">
        <p14:creationId xmlns:p14="http://schemas.microsoft.com/office/powerpoint/2010/main" val="21010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9" y="2135263"/>
            <a:ext cx="7770376" cy="1470025"/>
          </a:xfrm>
        </p:spPr>
        <p:txBody>
          <a:bodyPr>
            <a:noAutofit/>
          </a:bodyPr>
          <a:lstStyle/>
          <a:p>
            <a:pPr algn="ctr"/>
            <a:r>
              <a:rPr lang="en-US" b="1" dirty="0">
                <a:solidFill>
                  <a:schemeClr val="accent2">
                    <a:lumMod val="75000"/>
                  </a:schemeClr>
                </a:solidFill>
                <a:latin typeface="Arial Black" panose="020B0A04020102020204" pitchFamily="34" charset="0"/>
              </a:rPr>
              <a:t>Body Fluid Buffers</a:t>
            </a:r>
            <a:endParaRPr lang="en-US" sz="20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Renal Block Lecture 10</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17</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pic>
        <p:nvPicPr>
          <p:cNvPr id="7" name="Picture 6"/>
          <p:cNvPicPr>
            <a:picLocks noChangeAspect="1"/>
          </p:cNvPicPr>
          <p:nvPr/>
        </p:nvPicPr>
        <p:blipFill rotWithShape="1">
          <a:blip r:embed="rId6"/>
          <a:srcRect l="11157" r="11157"/>
          <a:stretch/>
        </p:blipFill>
        <p:spPr>
          <a:xfrm>
            <a:off x="9915954" y="1675808"/>
            <a:ext cx="1795083" cy="1609176"/>
          </a:xfrm>
          <a:prstGeom prst="rect">
            <a:avLst/>
          </a:prstGeom>
        </p:spPr>
      </p:pic>
      <p:sp>
        <p:nvSpPr>
          <p:cNvPr id="12" name="TextBox 11"/>
          <p:cNvSpPr txBox="1"/>
          <p:nvPr/>
        </p:nvSpPr>
        <p:spPr>
          <a:xfrm>
            <a:off x="2502727" y="6400800"/>
            <a:ext cx="7840157" cy="276999"/>
          </a:xfrm>
          <a:prstGeom prst="rect">
            <a:avLst/>
          </a:prstGeom>
          <a:noFill/>
        </p:spPr>
        <p:txBody>
          <a:bodyPr wrap="square" rtlCol="0">
            <a:spAutoFit/>
          </a:bodyPr>
          <a:lstStyle/>
          <a:p>
            <a:r>
              <a:rPr lang="en-US" sz="1200" dirty="0">
                <a:solidFill>
                  <a:schemeClr val="bg1">
                    <a:lumMod val="50000"/>
                  </a:schemeClr>
                </a:solidFill>
              </a:rPr>
              <a:t>For further understanding please check our “Extra Notes” file which contains extra explanation from reference books.</a:t>
            </a:r>
          </a:p>
        </p:txBody>
      </p:sp>
      <p:sp>
        <p:nvSpPr>
          <p:cNvPr id="4" name="TextBox 3"/>
          <p:cNvSpPr txBox="1"/>
          <p:nvPr/>
        </p:nvSpPr>
        <p:spPr>
          <a:xfrm>
            <a:off x="2888832" y="2812706"/>
            <a:ext cx="6799822" cy="307777"/>
          </a:xfrm>
          <a:prstGeom prst="rect">
            <a:avLst/>
          </a:prstGeom>
          <a:noFill/>
        </p:spPr>
        <p:txBody>
          <a:bodyPr wrap="square" rtlCol="0">
            <a:spAutoFit/>
          </a:bodyPr>
          <a:lstStyle/>
          <a:p>
            <a:r>
              <a:rPr lang="en-US" sz="1400" dirty="0"/>
              <a:t>Don’t worry about the number of slides</a:t>
            </a:r>
            <a:r>
              <a:rPr lang="en-US" sz="1400"/>
              <a:t>; they </a:t>
            </a:r>
            <a:r>
              <a:rPr lang="en-US" sz="1400" dirty="0"/>
              <a:t>are mostly pictures to help you understand</a:t>
            </a:r>
          </a:p>
        </p:txBody>
      </p:sp>
    </p:spTree>
    <p:extLst>
      <p:ext uri="{BB962C8B-B14F-4D97-AF65-F5344CB8AC3E}">
        <p14:creationId xmlns:p14="http://schemas.microsoft.com/office/powerpoint/2010/main" val="100183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03" y="29210"/>
            <a:ext cx="10691204" cy="990600"/>
          </a:xfrm>
        </p:spPr>
        <p:txBody>
          <a:bodyPr/>
          <a:lstStyle/>
          <a:p>
            <a:r>
              <a:rPr lang="en-US" dirty="0"/>
              <a:t>What is a Buffer?</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540503" y="1352997"/>
            <a:ext cx="10969943" cy="4937760"/>
          </a:xfrm>
        </p:spPr>
        <p:txBody>
          <a:bodyPr/>
          <a:lstStyle/>
          <a:p>
            <a:pPr marL="12700">
              <a:lnSpc>
                <a:spcPct val="100000"/>
              </a:lnSpc>
            </a:pPr>
            <a:r>
              <a:rPr lang="en-US" sz="1800" dirty="0">
                <a:solidFill>
                  <a:schemeClr val="accent2">
                    <a:lumMod val="75000"/>
                  </a:schemeClr>
                </a:solidFill>
              </a:rPr>
              <a:t>A buffer:</a:t>
            </a:r>
            <a:r>
              <a:rPr lang="en-US" sz="1800" dirty="0"/>
              <a:t> a solution that resists changes in pH upon</a:t>
            </a:r>
            <a:r>
              <a:rPr lang="ar-SA" sz="1800" dirty="0"/>
              <a:t> </a:t>
            </a:r>
            <a:r>
              <a:rPr lang="en-US" sz="1800" dirty="0"/>
              <a:t>addition of small amount of acids and bases.</a:t>
            </a:r>
          </a:p>
          <a:p>
            <a:pPr marL="12700"/>
            <a:r>
              <a:rPr lang="en-US" sz="1800" dirty="0">
                <a:solidFill>
                  <a:schemeClr val="accent2">
                    <a:lumMod val="75000"/>
                  </a:schemeClr>
                </a:solidFill>
              </a:rPr>
              <a:t>A buffer: </a:t>
            </a:r>
            <a:r>
              <a:rPr lang="en-US" sz="1800" dirty="0"/>
              <a:t>is a mixture of a weak acid and a weak base that are in equilibrium.</a:t>
            </a:r>
          </a:p>
          <a:p>
            <a:pPr marL="12700">
              <a:lnSpc>
                <a:spcPct val="100000"/>
              </a:lnSpc>
            </a:pPr>
            <a:endParaRPr lang="en-US" sz="1800" dirty="0"/>
          </a:p>
          <a:p>
            <a:endParaRPr lang="en-US" dirty="0"/>
          </a:p>
        </p:txBody>
      </p:sp>
      <p:pic>
        <p:nvPicPr>
          <p:cNvPr id="17" name="Picture 16"/>
          <p:cNvPicPr>
            <a:picLocks noChangeAspect="1"/>
          </p:cNvPicPr>
          <p:nvPr/>
        </p:nvPicPr>
        <p:blipFill>
          <a:blip r:embed="rId2"/>
          <a:stretch>
            <a:fillRect/>
          </a:stretch>
        </p:blipFill>
        <p:spPr>
          <a:xfrm>
            <a:off x="6992854" y="2264729"/>
            <a:ext cx="4335914" cy="3643910"/>
          </a:xfrm>
          <a:prstGeom prst="rect">
            <a:avLst/>
          </a:prstGeom>
        </p:spPr>
      </p:pic>
      <p:sp>
        <p:nvSpPr>
          <p:cNvPr id="24" name="Rounded Rectangle 23"/>
          <p:cNvSpPr/>
          <p:nvPr/>
        </p:nvSpPr>
        <p:spPr>
          <a:xfrm>
            <a:off x="2285508" y="2266186"/>
            <a:ext cx="2800791" cy="576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chemeClr val="accent2">
                    <a:lumMod val="75000"/>
                  </a:schemeClr>
                </a:solidFill>
              </a:rPr>
              <a:t>Made of:</a:t>
            </a:r>
            <a:endParaRPr lang="en-GB" b="1" dirty="0">
              <a:solidFill>
                <a:schemeClr val="accent2">
                  <a:lumMod val="75000"/>
                </a:schemeClr>
              </a:solidFill>
            </a:endParaRPr>
          </a:p>
        </p:txBody>
      </p:sp>
      <p:sp>
        <p:nvSpPr>
          <p:cNvPr id="27" name="Rounded Rectangle 26"/>
          <p:cNvSpPr/>
          <p:nvPr/>
        </p:nvSpPr>
        <p:spPr>
          <a:xfrm>
            <a:off x="883305" y="4449743"/>
            <a:ext cx="2136494" cy="576064"/>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spcBef>
                <a:spcPts val="667"/>
              </a:spcBef>
            </a:pPr>
            <a:r>
              <a:rPr lang="en-US" sz="1800" dirty="0">
                <a:solidFill>
                  <a:schemeClr val="bg1"/>
                </a:solidFill>
              </a:rPr>
              <a:t>NH3 &amp; NH4+</a:t>
            </a:r>
            <a:endParaRPr lang="en-GB" sz="1800" dirty="0">
              <a:solidFill>
                <a:schemeClr val="bg1"/>
              </a:solidFill>
            </a:endParaRPr>
          </a:p>
        </p:txBody>
      </p:sp>
      <p:sp>
        <p:nvSpPr>
          <p:cNvPr id="30" name="Rounded Rectangle 29"/>
          <p:cNvSpPr/>
          <p:nvPr/>
        </p:nvSpPr>
        <p:spPr>
          <a:xfrm>
            <a:off x="578617" y="3006396"/>
            <a:ext cx="2611748" cy="6910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dirty="0">
                <a:solidFill>
                  <a:schemeClr val="bg1"/>
                </a:solidFill>
              </a:rPr>
              <a:t>A weak base and its conjugated acid </a:t>
            </a:r>
            <a:endParaRPr lang="en-GB" sz="1800" dirty="0">
              <a:solidFill>
                <a:schemeClr val="bg1"/>
              </a:solidFill>
            </a:endParaRPr>
          </a:p>
        </p:txBody>
      </p:sp>
      <p:sp>
        <p:nvSpPr>
          <p:cNvPr id="31" name="Rounded Rectangle 30"/>
          <p:cNvSpPr/>
          <p:nvPr/>
        </p:nvSpPr>
        <p:spPr>
          <a:xfrm>
            <a:off x="4229725" y="3005526"/>
            <a:ext cx="2512759" cy="69192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spcBef>
                <a:spcPts val="667"/>
              </a:spcBef>
            </a:pPr>
            <a:r>
              <a:rPr lang="en-US" sz="1800" dirty="0">
                <a:solidFill>
                  <a:schemeClr val="bg1"/>
                </a:solidFill>
              </a:rPr>
              <a:t>A weak acid and its conjugated base </a:t>
            </a:r>
          </a:p>
        </p:txBody>
      </p:sp>
      <p:sp>
        <p:nvSpPr>
          <p:cNvPr id="32" name="Bent Arrow 31"/>
          <p:cNvSpPr/>
          <p:nvPr/>
        </p:nvSpPr>
        <p:spPr>
          <a:xfrm rot="5400000">
            <a:off x="5461511" y="2371419"/>
            <a:ext cx="538196" cy="626658"/>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3" name="Bent Arrow 32"/>
          <p:cNvSpPr/>
          <p:nvPr/>
        </p:nvSpPr>
        <p:spPr>
          <a:xfrm rot="5400000" flipV="1">
            <a:off x="1438398" y="2371419"/>
            <a:ext cx="538196" cy="626658"/>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4" name="Rounded Rectangle 33"/>
          <p:cNvSpPr/>
          <p:nvPr/>
        </p:nvSpPr>
        <p:spPr>
          <a:xfrm>
            <a:off x="4446223" y="4449743"/>
            <a:ext cx="2136494" cy="576064"/>
          </a:xfrm>
          <a:prstGeom prst="roundRect">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spcBef>
                <a:spcPts val="667"/>
              </a:spcBef>
            </a:pPr>
            <a:r>
              <a:rPr lang="en-US" sz="1800" dirty="0">
                <a:solidFill>
                  <a:schemeClr val="bg1"/>
                </a:solidFill>
              </a:rPr>
              <a:t>H2CO3 &amp; NaHCO3-</a:t>
            </a:r>
          </a:p>
        </p:txBody>
      </p:sp>
      <p:sp>
        <p:nvSpPr>
          <p:cNvPr id="37" name="Down Arrow 36"/>
          <p:cNvSpPr/>
          <p:nvPr/>
        </p:nvSpPr>
        <p:spPr>
          <a:xfrm>
            <a:off x="5300228" y="3789183"/>
            <a:ext cx="371752" cy="59500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1698615" y="3789183"/>
            <a:ext cx="371752" cy="59500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830151" y="227282"/>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68657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Control of [H+] - Buffers</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a:xfrm>
            <a:off x="609459" y="1299552"/>
            <a:ext cx="10969943" cy="4937760"/>
          </a:xfrm>
        </p:spPr>
        <p:txBody>
          <a:bodyPr>
            <a:normAutofit/>
          </a:bodyPr>
          <a:lstStyle/>
          <a:p>
            <a:r>
              <a:rPr lang="en-US" sz="1800" dirty="0"/>
              <a:t> Buffer is substance that stabilizes (limits the change of) [H+] when H+ ions are added or removed from a solution.</a:t>
            </a:r>
          </a:p>
          <a:p>
            <a:r>
              <a:rPr lang="en-US" sz="1800" dirty="0"/>
              <a:t>They do not eliminate H+ from body , REVERSIBLY bind  H+ until balance is re-established.</a:t>
            </a:r>
          </a:p>
          <a:p>
            <a:r>
              <a:rPr lang="en-US" sz="1800" dirty="0"/>
              <a:t>General form of buffering reaction usually in form of conjugate acid-base pair:</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r>
              <a:rPr lang="en-US" sz="1800" dirty="0"/>
              <a:t>Reaction direction and dissociation rate dependent on effective concentration of each chemical species.</a:t>
            </a:r>
          </a:p>
          <a:p>
            <a:r>
              <a:rPr lang="en-US" sz="1800" dirty="0"/>
              <a:t>If :</a:t>
            </a:r>
          </a:p>
          <a:p>
            <a:pPr marL="0" indent="0">
              <a:buNone/>
            </a:pPr>
            <a:r>
              <a:rPr lang="en-US" sz="1800" dirty="0"/>
              <a:t>     [H+ ]↑ then equation moves </a:t>
            </a:r>
            <a:r>
              <a:rPr lang="en-US" sz="1800" dirty="0">
                <a:solidFill>
                  <a:srgbClr val="FF0000"/>
                </a:solidFill>
              </a:rPr>
              <a:t>Leftwards</a:t>
            </a:r>
            <a:r>
              <a:rPr lang="en-US" sz="1800" dirty="0"/>
              <a:t>.</a:t>
            </a:r>
          </a:p>
          <a:p>
            <a:pPr marL="0" indent="0">
              <a:buNone/>
            </a:pPr>
            <a:r>
              <a:rPr lang="en-US" sz="1800" dirty="0"/>
              <a:t>     [H+ ]↓ then equation moves </a:t>
            </a:r>
            <a:r>
              <a:rPr lang="en-US" sz="1800" dirty="0">
                <a:solidFill>
                  <a:srgbClr val="FF0000"/>
                </a:solidFill>
              </a:rPr>
              <a:t>Rightwards</a:t>
            </a:r>
            <a:r>
              <a:rPr lang="en-US" sz="1800" dirty="0"/>
              <a:t> - </a:t>
            </a:r>
            <a:r>
              <a:rPr lang="en-US" sz="1800" dirty="0" err="1">
                <a:solidFill>
                  <a:srgbClr val="FF0000"/>
                </a:solidFill>
              </a:rPr>
              <a:t>minimises</a:t>
            </a:r>
            <a:r>
              <a:rPr lang="en-US" sz="1800" dirty="0"/>
              <a:t> </a:t>
            </a:r>
            <a:r>
              <a:rPr lang="en-US" sz="1800" dirty="0">
                <a:solidFill>
                  <a:srgbClr val="FF0000"/>
                </a:solidFill>
              </a:rPr>
              <a:t>changes</a:t>
            </a:r>
            <a:r>
              <a:rPr lang="en-US" sz="1800" dirty="0"/>
              <a:t> </a:t>
            </a:r>
            <a:r>
              <a:rPr lang="en-US" sz="1800" dirty="0">
                <a:solidFill>
                  <a:srgbClr val="FF0000"/>
                </a:solidFill>
              </a:rPr>
              <a:t>in [H+].</a:t>
            </a:r>
          </a:p>
        </p:txBody>
      </p:sp>
      <p:sp>
        <p:nvSpPr>
          <p:cNvPr id="5" name="Rectangle 4"/>
          <p:cNvSpPr/>
          <p:nvPr/>
        </p:nvSpPr>
        <p:spPr>
          <a:xfrm>
            <a:off x="816669" y="2949163"/>
            <a:ext cx="3725936" cy="1032386"/>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HA = undissociated acid</a:t>
            </a:r>
          </a:p>
          <a:p>
            <a:pPr algn="ctr"/>
            <a:r>
              <a:rPr lang="en-US" sz="1800" dirty="0">
                <a:solidFill>
                  <a:schemeClr val="tx1"/>
                </a:solidFill>
              </a:rPr>
              <a:t>A- = conjugate base (any anion)</a:t>
            </a:r>
          </a:p>
          <a:p>
            <a:pPr algn="ctr"/>
            <a:endParaRPr lang="en-US" sz="1800" dirty="0">
              <a:solidFill>
                <a:schemeClr val="tx1"/>
              </a:solidFill>
            </a:endParaRPr>
          </a:p>
        </p:txBody>
      </p:sp>
      <p:pic>
        <p:nvPicPr>
          <p:cNvPr id="6" name="Picture 5"/>
          <p:cNvPicPr>
            <a:picLocks noChangeAspect="1"/>
          </p:cNvPicPr>
          <p:nvPr/>
        </p:nvPicPr>
        <p:blipFill>
          <a:blip r:embed="rId2"/>
          <a:stretch>
            <a:fillRect/>
          </a:stretch>
        </p:blipFill>
        <p:spPr>
          <a:xfrm>
            <a:off x="5967304" y="2949163"/>
            <a:ext cx="3980191" cy="1060405"/>
          </a:xfrm>
          <a:prstGeom prst="rect">
            <a:avLst/>
          </a:prstGeom>
        </p:spPr>
      </p:pic>
      <p:sp>
        <p:nvSpPr>
          <p:cNvPr id="7" name="TextBox 6"/>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87334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sz="quarter" idx="1"/>
          </p:nvPr>
        </p:nvSpPr>
        <p:spPr>
          <a:xfrm>
            <a:off x="575080" y="1278361"/>
            <a:ext cx="5303308" cy="4937760"/>
          </a:xfrm>
        </p:spPr>
        <p:txBody>
          <a:bodyPr>
            <a:normAutofit/>
          </a:bodyPr>
          <a:lstStyle/>
          <a:p>
            <a:pPr>
              <a:lnSpc>
                <a:spcPct val="130000"/>
              </a:lnSpc>
              <a:buFont typeface="Courier New" charset="0"/>
              <a:buChar char="o"/>
            </a:pPr>
            <a:r>
              <a:rPr lang="en-US" sz="2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Lecture: 9</a:t>
            </a:r>
          </a:p>
          <a:p>
            <a:pPr>
              <a:buFont typeface="Courier New" panose="02070309020205020404" pitchFamily="49" charset="0"/>
              <a:buChar char="o"/>
            </a:pPr>
            <a:r>
              <a:rPr lang="en-US" sz="2500" dirty="0">
                <a:latin typeface="Sylfaen" panose="010A0502050306030303" pitchFamily="18" charset="0"/>
                <a:ea typeface="Malgun Gothic Semilight" panose="020B0502040204020203" pitchFamily="34" charset="-128"/>
                <a:cs typeface="Arabic Typesetting" panose="03020402040406030203" pitchFamily="66" charset="-78"/>
              </a:rPr>
              <a:t>Define: acid and base.</a:t>
            </a:r>
          </a:p>
          <a:p>
            <a:pPr>
              <a:buFont typeface="Courier New" panose="02070309020205020404" pitchFamily="49" charset="0"/>
              <a:buChar char="o"/>
            </a:pPr>
            <a:r>
              <a:rPr lang="en-US" sz="2500" dirty="0">
                <a:latin typeface="Sylfaen" panose="010A0502050306030303" pitchFamily="18" charset="0"/>
                <a:ea typeface="Malgun Gothic Semilight" panose="020B0502040204020203" pitchFamily="34" charset="-128"/>
                <a:cs typeface="Arabic Typesetting" panose="03020402040406030203" pitchFamily="66" charset="-78"/>
              </a:rPr>
              <a:t>Explain what is meant by strong and weak acids and bases.</a:t>
            </a:r>
          </a:p>
          <a:p>
            <a:pPr>
              <a:buFont typeface="Courier New" panose="02070309020205020404" pitchFamily="49" charset="0"/>
              <a:buChar char="o"/>
            </a:pPr>
            <a:r>
              <a:rPr lang="en-US" sz="2500" dirty="0">
                <a:latin typeface="Sylfaen" panose="010A0502050306030303" pitchFamily="18" charset="0"/>
                <a:ea typeface="Malgun Gothic Semilight" panose="020B0502040204020203" pitchFamily="34" charset="-128"/>
                <a:cs typeface="Arabic Typesetting" panose="03020402040406030203" pitchFamily="66" charset="-78"/>
              </a:rPr>
              <a:t>List and identify the names/formulas for the common strong acids and strong bases. </a:t>
            </a:r>
          </a:p>
          <a:p>
            <a:pPr>
              <a:buFont typeface="Courier New" panose="02070309020205020404" pitchFamily="49" charset="0"/>
              <a:buChar char="o"/>
            </a:pPr>
            <a:r>
              <a:rPr lang="en-US" sz="2500" dirty="0">
                <a:latin typeface="Sylfaen" panose="010A0502050306030303" pitchFamily="18" charset="0"/>
                <a:ea typeface="Malgun Gothic Semilight" panose="020B0502040204020203" pitchFamily="34" charset="-128"/>
                <a:cs typeface="Arabic Typesetting" panose="03020402040406030203" pitchFamily="66" charset="-78"/>
              </a:rPr>
              <a:t>To explain the role of Henderson-Hasselbalch equation in acid-base regulation.</a:t>
            </a:r>
          </a:p>
          <a:p>
            <a:pPr>
              <a:buFont typeface="Courier New" panose="02070309020205020404" pitchFamily="49" charset="0"/>
              <a:buChar char="o"/>
            </a:pPr>
            <a:endParaRPr lang="en-US" sz="2500" dirty="0">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2500" dirty="0">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5" name="Content Placeholder 2"/>
          <p:cNvSpPr txBox="1">
            <a:spLocks/>
          </p:cNvSpPr>
          <p:nvPr/>
        </p:nvSpPr>
        <p:spPr>
          <a:xfrm>
            <a:off x="6068570" y="1183703"/>
            <a:ext cx="5760640" cy="4937760"/>
          </a:xfrm>
          <a:prstGeom prst="rect">
            <a:avLst/>
          </a:prstGeom>
        </p:spPr>
        <p:txBody>
          <a:bodyPr vert="horz" lIns="101590" tIns="50795" rIns="101590" bIns="50795">
            <a:normAutofit fontScale="700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Font typeface="Courier New" charset="0"/>
              <a:buChar char="o"/>
            </a:pPr>
            <a:r>
              <a:rPr lang="en-US" sz="3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Lecture 10 &amp; 11 </a:t>
            </a:r>
          </a:p>
          <a:p>
            <a:pPr defTabSz="914400">
              <a:buFont typeface="Courier New" panose="02070309020205020404" pitchFamily="49" charset="0"/>
              <a:buChar char="o"/>
            </a:pPr>
            <a:endParaRPr lang="en-US" sz="2400" dirty="0">
              <a:ea typeface="Malgun Gothic Semilight" panose="020B0502040204020203" pitchFamily="34" charset="-128"/>
              <a:cs typeface="Arabic Typesetting" panose="03020402040406030203" pitchFamily="66" charset="-78"/>
            </a:endParaRPr>
          </a:p>
          <a:p>
            <a:pPr defTabSz="914400">
              <a:buFont typeface="Courier New" panose="02070309020205020404" pitchFamily="49" charset="0"/>
              <a:buChar char="o"/>
            </a:pPr>
            <a:r>
              <a:rPr lang="en-US" sz="2400" dirty="0">
                <a:ea typeface="Malgun Gothic Semilight" panose="020B0502040204020203" pitchFamily="34" charset="-128"/>
                <a:cs typeface="Arabic Typesetting" panose="03020402040406030203" pitchFamily="66" charset="-78"/>
              </a:rPr>
              <a:t>To define buffer system and discuss the role of blood buffers and to explain  their relevant roles in the body. </a:t>
            </a:r>
          </a:p>
          <a:p>
            <a:pPr defTabSz="914400">
              <a:buFont typeface="Courier New" panose="02070309020205020404" pitchFamily="49" charset="0"/>
              <a:buChar char="o"/>
            </a:pPr>
            <a:r>
              <a:rPr lang="en-US" sz="2400" dirty="0">
                <a:ea typeface="Malgun Gothic Semilight" panose="020B0502040204020203" pitchFamily="34" charset="-128"/>
                <a:cs typeface="Arabic Typesetting" panose="03020402040406030203" pitchFamily="66" charset="-78"/>
              </a:rPr>
              <a:t>To describe the role of kidneys in the regulation of acid-base balance</a:t>
            </a:r>
          </a:p>
          <a:p>
            <a:pPr defTabSz="914400">
              <a:buFont typeface="Courier New" panose="02070309020205020404" pitchFamily="49" charset="0"/>
              <a:buChar char="o"/>
            </a:pPr>
            <a:r>
              <a:rPr lang="en-US" sz="2400" dirty="0">
                <a:ea typeface="Malgun Gothic Semilight" panose="020B0502040204020203" pitchFamily="34" charset="-128"/>
                <a:cs typeface="Arabic Typesetting" panose="03020402040406030203" pitchFamily="66" charset="-78"/>
              </a:rPr>
              <a:t>To describe the role of lungs in the regulation of acid-base balance</a:t>
            </a:r>
            <a:endParaRPr lang="en-US" sz="2400" dirty="0">
              <a:ea typeface="Gill Sans MT"/>
              <a:cs typeface="Gill Sans MT"/>
              <a:sym typeface="Gill Sans MT"/>
            </a:endParaRPr>
          </a:p>
          <a:p>
            <a:pPr defTabSz="914400">
              <a:lnSpc>
                <a:spcPct val="150000"/>
              </a:lnSpc>
              <a:buSzPct val="100000"/>
              <a:buFont typeface="Courier New" charset="0"/>
              <a:buChar char="o"/>
            </a:pPr>
            <a:r>
              <a:rPr lang="en-US" sz="2400" dirty="0">
                <a:ea typeface="Gill Sans MT"/>
                <a:cs typeface="Gill Sans MT"/>
                <a:sym typeface="Gill Sans MT"/>
              </a:rPr>
              <a:t>To explain the principles of blood gas and acid-base analysis </a:t>
            </a:r>
          </a:p>
          <a:p>
            <a:pPr defTabSz="914400">
              <a:lnSpc>
                <a:spcPct val="150000"/>
              </a:lnSpc>
              <a:buSzPct val="100000"/>
              <a:buFont typeface="Courier New" charset="0"/>
              <a:buChar char="o"/>
            </a:pPr>
            <a:r>
              <a:rPr lang="en-US" sz="2400" dirty="0">
                <a:ea typeface="Gill Sans MT"/>
                <a:cs typeface="Gill Sans MT"/>
                <a:sym typeface="Gill Sans MT"/>
              </a:rPr>
              <a:t> To interpret blood gas analysis and diagnose various acid base disorders </a:t>
            </a:r>
          </a:p>
          <a:p>
            <a:pPr defTabSz="914400">
              <a:lnSpc>
                <a:spcPct val="150000"/>
              </a:lnSpc>
              <a:buSzPct val="100000"/>
              <a:buFont typeface="Courier New" charset="0"/>
              <a:buChar char="o"/>
            </a:pPr>
            <a:r>
              <a:rPr lang="en-US" sz="2400" dirty="0">
                <a:ea typeface="Gill Sans MT"/>
                <a:cs typeface="Gill Sans MT"/>
                <a:sym typeface="Gill Sans MT"/>
              </a:rPr>
              <a:t> Describe causes of acid base disorders</a:t>
            </a:r>
          </a:p>
          <a:p>
            <a:pPr defTabSz="914400">
              <a:lnSpc>
                <a:spcPct val="150000"/>
              </a:lnSpc>
              <a:buSzPct val="100000"/>
              <a:buFont typeface="Courier New" charset="0"/>
              <a:buChar char="o"/>
            </a:pPr>
            <a:r>
              <a:rPr lang="en-US" sz="2400" dirty="0">
                <a:ea typeface="Gill Sans MT"/>
                <a:cs typeface="Gill Sans MT"/>
                <a:sym typeface="Gill Sans MT"/>
              </a:rPr>
              <a:t> Understand use of acid base nomograms </a:t>
            </a:r>
          </a:p>
          <a:p>
            <a:pPr defTabSz="914400">
              <a:lnSpc>
                <a:spcPct val="150000"/>
              </a:lnSpc>
              <a:buFont typeface="Courier New" charset="0"/>
              <a:buChar char="o"/>
            </a:pPr>
            <a:endParaRPr lang="en-US" sz="2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6" name="Content Placeholder 2"/>
          <p:cNvSpPr txBox="1">
            <a:spLocks/>
          </p:cNvSpPr>
          <p:nvPr/>
        </p:nvSpPr>
        <p:spPr>
          <a:xfrm>
            <a:off x="393416" y="5918488"/>
            <a:ext cx="10969943"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Font typeface="Courier New" panose="02070309020205020404" pitchFamily="49" charset="0"/>
              <a:buChar char="o"/>
            </a:pPr>
            <a:endParaRPr lang="en-US" sz="2000" dirty="0">
              <a:ea typeface="Malgun Gothic Semilight" panose="020B0502040204020203" pitchFamily="34" charset="-128"/>
              <a:cs typeface="Arabic Typesetting" panose="03020402040406030203" pitchFamily="66" charset="-78"/>
            </a:endParaRPr>
          </a:p>
        </p:txBody>
      </p:sp>
    </p:spTree>
    <p:extLst>
      <p:ext uri="{BB962C8B-B14F-4D97-AF65-F5344CB8AC3E}">
        <p14:creationId xmlns:p14="http://schemas.microsoft.com/office/powerpoint/2010/main" val="41109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24" name="Rounded Rectangle 23"/>
          <p:cNvSpPr/>
          <p:nvPr/>
        </p:nvSpPr>
        <p:spPr>
          <a:xfrm>
            <a:off x="4719504" y="1340768"/>
            <a:ext cx="2800791" cy="576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chemeClr val="accent2">
                    <a:lumMod val="75000"/>
                  </a:schemeClr>
                </a:solidFill>
              </a:rPr>
              <a:t>Buffer system</a:t>
            </a:r>
            <a:endParaRPr lang="en-GB" b="1" dirty="0">
              <a:solidFill>
                <a:schemeClr val="accent2">
                  <a:lumMod val="75000"/>
                </a:schemeClr>
              </a:solidFill>
            </a:endParaRPr>
          </a:p>
        </p:txBody>
      </p:sp>
      <p:sp>
        <p:nvSpPr>
          <p:cNvPr id="25" name="Rounded Rectangle 24"/>
          <p:cNvSpPr/>
          <p:nvPr/>
        </p:nvSpPr>
        <p:spPr>
          <a:xfrm>
            <a:off x="816669" y="3316691"/>
            <a:ext cx="4824519" cy="996207"/>
          </a:xfrm>
          <a:prstGeom prst="roundRect">
            <a:avLst/>
          </a:prstGeom>
          <a:solidFill>
            <a:srgbClr val="E3E9A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667"/>
              </a:spcBef>
            </a:pPr>
            <a:endParaRPr lang="en-US" sz="1600" dirty="0">
              <a:solidFill>
                <a:schemeClr val="tx1"/>
              </a:solidFill>
            </a:endParaRPr>
          </a:p>
          <a:p>
            <a:pPr algn="ctr">
              <a:spcBef>
                <a:spcPts val="667"/>
              </a:spcBef>
            </a:pPr>
            <a:r>
              <a:rPr lang="en-US" sz="1600" dirty="0">
                <a:solidFill>
                  <a:schemeClr val="tx1"/>
                </a:solidFill>
              </a:rPr>
              <a:t>“</a:t>
            </a:r>
            <a:r>
              <a:rPr lang="en-US" sz="1400" dirty="0">
                <a:solidFill>
                  <a:schemeClr val="tx1"/>
                </a:solidFill>
              </a:rPr>
              <a:t>First line of defense against pH shift” </a:t>
            </a:r>
          </a:p>
          <a:p>
            <a:pPr algn="ctr">
              <a:spcBef>
                <a:spcPts val="667"/>
              </a:spcBef>
            </a:pPr>
            <a:r>
              <a:rPr lang="en-US" sz="1400" dirty="0">
                <a:solidFill>
                  <a:schemeClr val="tx1"/>
                </a:solidFill>
              </a:rPr>
              <a:t>[H+] act within seconds</a:t>
            </a:r>
            <a:r>
              <a:rPr lang="en-US" sz="1400" dirty="0">
                <a:solidFill>
                  <a:schemeClr val="bg1"/>
                </a:solidFill>
              </a:rPr>
              <a:t>.</a:t>
            </a:r>
          </a:p>
          <a:p>
            <a:pPr marL="12700" algn="ctr">
              <a:lnSpc>
                <a:spcPct val="100000"/>
              </a:lnSpc>
              <a:buClr>
                <a:srgbClr val="AC0000"/>
              </a:buClr>
              <a:buSzPct val="85416"/>
              <a:tabLst>
                <a:tab pos="195580" algn="l"/>
              </a:tabLst>
            </a:pPr>
            <a:r>
              <a:rPr lang="en-US" sz="1400" dirty="0">
                <a:solidFill>
                  <a:schemeClr val="tx1"/>
                </a:solidFill>
              </a:rPr>
              <a:t>Some are more powerful </a:t>
            </a:r>
            <a:r>
              <a:rPr lang="en-US" sz="1400" dirty="0" err="1">
                <a:solidFill>
                  <a:schemeClr val="tx1"/>
                </a:solidFill>
              </a:rPr>
              <a:t>extracellularly</a:t>
            </a:r>
            <a:r>
              <a:rPr lang="en-US" sz="1400" dirty="0">
                <a:solidFill>
                  <a:schemeClr val="tx1"/>
                </a:solidFill>
              </a:rPr>
              <a:t> and others are more powerful </a:t>
            </a:r>
            <a:r>
              <a:rPr lang="en-US" sz="1400" dirty="0" err="1">
                <a:solidFill>
                  <a:schemeClr val="tx1"/>
                </a:solidFill>
              </a:rPr>
              <a:t>intracellularly</a:t>
            </a:r>
            <a:r>
              <a:rPr lang="en-US" sz="1400" dirty="0">
                <a:solidFill>
                  <a:schemeClr val="tx1"/>
                </a:solidFill>
              </a:rPr>
              <a:t>.</a:t>
            </a:r>
          </a:p>
          <a:p>
            <a:pPr algn="ctr">
              <a:spcBef>
                <a:spcPts val="667"/>
              </a:spcBef>
            </a:pPr>
            <a:endParaRPr lang="en-US" sz="1600" dirty="0">
              <a:solidFill>
                <a:schemeClr val="bg1"/>
              </a:solidFill>
            </a:endParaRPr>
          </a:p>
        </p:txBody>
      </p:sp>
      <p:sp>
        <p:nvSpPr>
          <p:cNvPr id="26" name="Rounded Rectangle 25"/>
          <p:cNvSpPr/>
          <p:nvPr/>
        </p:nvSpPr>
        <p:spPr>
          <a:xfrm>
            <a:off x="816670" y="2080978"/>
            <a:ext cx="4807692" cy="6910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dirty="0">
                <a:solidFill>
                  <a:schemeClr val="bg1"/>
                </a:solidFill>
              </a:rPr>
              <a:t>Chemical buffer system</a:t>
            </a:r>
          </a:p>
        </p:txBody>
      </p:sp>
      <p:sp>
        <p:nvSpPr>
          <p:cNvPr id="27" name="Rounded Rectangle 26"/>
          <p:cNvSpPr/>
          <p:nvPr/>
        </p:nvSpPr>
        <p:spPr>
          <a:xfrm>
            <a:off x="6663720" y="2080108"/>
            <a:ext cx="4615268" cy="69192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spcBef>
                <a:spcPts val="667"/>
              </a:spcBef>
            </a:pPr>
            <a:r>
              <a:rPr lang="en-US" sz="1800" dirty="0">
                <a:solidFill>
                  <a:schemeClr val="bg1"/>
                </a:solidFill>
              </a:rPr>
              <a:t>Physiological buffer system</a:t>
            </a:r>
          </a:p>
        </p:txBody>
      </p:sp>
      <p:sp>
        <p:nvSpPr>
          <p:cNvPr id="28" name="Bent Arrow 27"/>
          <p:cNvSpPr/>
          <p:nvPr/>
        </p:nvSpPr>
        <p:spPr>
          <a:xfrm rot="5400000">
            <a:off x="8170512" y="1170995"/>
            <a:ext cx="530495" cy="1168968"/>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9" name="Bent Arrow 28"/>
          <p:cNvSpPr/>
          <p:nvPr/>
        </p:nvSpPr>
        <p:spPr>
          <a:xfrm rot="5400000" flipV="1">
            <a:off x="3521116" y="1108191"/>
            <a:ext cx="551666" cy="1315748"/>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30" name="Rounded Rectangle 29"/>
          <p:cNvSpPr/>
          <p:nvPr/>
        </p:nvSpPr>
        <p:spPr>
          <a:xfrm>
            <a:off x="6663718" y="3316691"/>
            <a:ext cx="4615270" cy="1003449"/>
          </a:xfrm>
          <a:prstGeom prst="roundRect">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spcBef>
                <a:spcPts val="667"/>
              </a:spcBef>
            </a:pPr>
            <a:r>
              <a:rPr lang="en-US" sz="1600" dirty="0">
                <a:solidFill>
                  <a:schemeClr val="tx1"/>
                </a:solidFill>
              </a:rPr>
              <a:t>“Second line of defense against pH shift”</a:t>
            </a:r>
          </a:p>
        </p:txBody>
      </p:sp>
      <p:sp>
        <p:nvSpPr>
          <p:cNvPr id="35" name="Rounded Rectangle 34"/>
          <p:cNvSpPr/>
          <p:nvPr/>
        </p:nvSpPr>
        <p:spPr>
          <a:xfrm>
            <a:off x="816669" y="4809172"/>
            <a:ext cx="4807691" cy="1251851"/>
          </a:xfrm>
          <a:prstGeom prst="roundRect">
            <a:avLst/>
          </a:prstGeom>
          <a:solidFill>
            <a:srgbClr val="E3E9A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a:solidFill>
                  <a:schemeClr val="tx1"/>
                </a:solidFill>
              </a:rPr>
              <a:t>       1- Bicarbonate buffer system</a:t>
            </a:r>
          </a:p>
          <a:p>
            <a:r>
              <a:rPr lang="en-US" sz="1600" dirty="0">
                <a:solidFill>
                  <a:schemeClr val="tx1"/>
                </a:solidFill>
              </a:rPr>
              <a:t>       2- Phosphate buffer system</a:t>
            </a:r>
          </a:p>
          <a:p>
            <a:r>
              <a:rPr lang="en-US" sz="1600" dirty="0">
                <a:solidFill>
                  <a:schemeClr val="tx1"/>
                </a:solidFill>
              </a:rPr>
              <a:t>       3- Protein buffer system</a:t>
            </a:r>
          </a:p>
          <a:p>
            <a:r>
              <a:rPr lang="en-US" sz="1600" dirty="0">
                <a:solidFill>
                  <a:schemeClr val="tx1"/>
                </a:solidFill>
              </a:rPr>
              <a:t>       4- Bone buffer system ( only in males slides )</a:t>
            </a:r>
          </a:p>
        </p:txBody>
      </p:sp>
      <p:sp>
        <p:nvSpPr>
          <p:cNvPr id="37" name="Down Arrow 36"/>
          <p:cNvSpPr/>
          <p:nvPr/>
        </p:nvSpPr>
        <p:spPr>
          <a:xfrm>
            <a:off x="3139072" y="4351980"/>
            <a:ext cx="327776" cy="4186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650064" y="4809172"/>
            <a:ext cx="4628924" cy="1209122"/>
          </a:xfrm>
          <a:prstGeom prst="roundRect">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1600" dirty="0">
                <a:solidFill>
                  <a:schemeClr val="tx1"/>
                </a:solidFill>
              </a:rPr>
              <a:t>      1- Respiratory mechanism (CO2 excretion)</a:t>
            </a:r>
          </a:p>
          <a:p>
            <a:r>
              <a:rPr lang="en-US" sz="1600" dirty="0">
                <a:solidFill>
                  <a:schemeClr val="tx1"/>
                </a:solidFill>
              </a:rPr>
              <a:t>      2- Renal mechanism</a:t>
            </a:r>
          </a:p>
          <a:p>
            <a:pPr lvl="0"/>
            <a:r>
              <a:rPr lang="en-US" sz="1600" dirty="0">
                <a:solidFill>
                  <a:schemeClr val="tx1"/>
                </a:solidFill>
              </a:rPr>
              <a:t>      3- (H+ mechanism) </a:t>
            </a:r>
          </a:p>
        </p:txBody>
      </p:sp>
      <p:sp>
        <p:nvSpPr>
          <p:cNvPr id="39" name="Down Arrow 38"/>
          <p:cNvSpPr/>
          <p:nvPr/>
        </p:nvSpPr>
        <p:spPr>
          <a:xfrm>
            <a:off x="8692468" y="4379521"/>
            <a:ext cx="327776" cy="4186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8800638" y="2868337"/>
            <a:ext cx="327776" cy="4186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3129806" y="2848893"/>
            <a:ext cx="327776" cy="4186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1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buffering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586438" y="1280795"/>
            <a:ext cx="7141136" cy="1098763"/>
          </a:xfrm>
        </p:spPr>
        <p:txBody>
          <a:bodyPr>
            <a:noAutofit/>
          </a:bodyPr>
          <a:lstStyle/>
          <a:p>
            <a:pPr marL="0" indent="0">
              <a:buNone/>
            </a:pPr>
            <a:r>
              <a:rPr lang="en-US" sz="1600" dirty="0">
                <a:solidFill>
                  <a:schemeClr val="accent2">
                    <a:lumMod val="75000"/>
                  </a:schemeClr>
                </a:solidFill>
              </a:rPr>
              <a:t>1- Bicarbonate buffer system :</a:t>
            </a:r>
          </a:p>
          <a:p>
            <a:pPr marL="0" indent="0">
              <a:buNone/>
            </a:pPr>
            <a:r>
              <a:rPr lang="en-US" sz="1600" dirty="0">
                <a:solidFill>
                  <a:srgbClr val="FF0000"/>
                </a:solidFill>
              </a:rPr>
              <a:t>Most important buffering system and the main ECF buffer system.</a:t>
            </a:r>
          </a:p>
          <a:p>
            <a:pPr marL="0" indent="0">
              <a:buNone/>
            </a:pPr>
            <a:r>
              <a:rPr lang="en-US" sz="1600" dirty="0"/>
              <a:t> Works by acting as proton </a:t>
            </a:r>
            <a:r>
              <a:rPr lang="en-US" sz="1600" dirty="0">
                <a:solidFill>
                  <a:srgbClr val="FF0000"/>
                </a:solidFill>
              </a:rPr>
              <a:t>acceptor</a:t>
            </a:r>
            <a:r>
              <a:rPr lang="en-US" sz="1600" dirty="0"/>
              <a:t> for carbonic acid.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a:t>
            </a:r>
          </a:p>
          <a:p>
            <a:pPr marL="0" indent="0">
              <a:buNone/>
            </a:pPr>
            <a:r>
              <a:rPr lang="en-US" sz="1600" dirty="0"/>
              <a:t> </a:t>
            </a:r>
          </a:p>
        </p:txBody>
      </p:sp>
      <p:pic>
        <p:nvPicPr>
          <p:cNvPr id="6" name="Picture 5"/>
          <p:cNvPicPr>
            <a:picLocks noChangeAspect="1"/>
          </p:cNvPicPr>
          <p:nvPr/>
        </p:nvPicPr>
        <p:blipFill>
          <a:blip r:embed="rId2"/>
          <a:stretch>
            <a:fillRect/>
          </a:stretch>
        </p:blipFill>
        <p:spPr>
          <a:xfrm>
            <a:off x="586438" y="3410237"/>
            <a:ext cx="4826000" cy="1064962"/>
          </a:xfrm>
          <a:prstGeom prst="rect">
            <a:avLst/>
          </a:prstGeom>
        </p:spPr>
      </p:pic>
      <p:graphicFrame>
        <p:nvGraphicFramePr>
          <p:cNvPr id="7" name="Diagram 6"/>
          <p:cNvGraphicFramePr/>
          <p:nvPr>
            <p:extLst>
              <p:ext uri="{D42A27DB-BD31-4B8C-83A1-F6EECF244321}">
                <p14:modId xmlns:p14="http://schemas.microsoft.com/office/powerpoint/2010/main" val="946247557"/>
              </p:ext>
            </p:extLst>
          </p:nvPr>
        </p:nvGraphicFramePr>
        <p:xfrm>
          <a:off x="7525078" y="1228394"/>
          <a:ext cx="4062923" cy="2276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443927" y="2964263"/>
            <a:ext cx="4697265" cy="551807"/>
          </a:xfrm>
          <a:prstGeom prst="rect">
            <a:avLst/>
          </a:prstGeom>
        </p:spPr>
      </p:pic>
      <p:pic>
        <p:nvPicPr>
          <p:cNvPr id="10" name="Picture 9"/>
          <p:cNvPicPr>
            <a:picLocks noChangeAspect="1"/>
          </p:cNvPicPr>
          <p:nvPr/>
        </p:nvPicPr>
        <p:blipFill>
          <a:blip r:embed="rId9"/>
          <a:stretch>
            <a:fillRect/>
          </a:stretch>
        </p:blipFill>
        <p:spPr>
          <a:xfrm>
            <a:off x="560018" y="2303390"/>
            <a:ext cx="4539048" cy="810838"/>
          </a:xfrm>
          <a:prstGeom prst="rect">
            <a:avLst/>
          </a:prstGeom>
        </p:spPr>
      </p:pic>
      <p:sp>
        <p:nvSpPr>
          <p:cNvPr id="11" name="TextBox 10"/>
          <p:cNvSpPr txBox="1"/>
          <p:nvPr/>
        </p:nvSpPr>
        <p:spPr>
          <a:xfrm>
            <a:off x="7966620" y="3851096"/>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5" name="Rectangle 4"/>
          <p:cNvSpPr/>
          <p:nvPr/>
        </p:nvSpPr>
        <p:spPr>
          <a:xfrm>
            <a:off x="7454571" y="1161998"/>
            <a:ext cx="4203938" cy="323454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36071" y="4552218"/>
            <a:ext cx="4379962" cy="1477328"/>
          </a:xfrm>
          <a:prstGeom prst="rect">
            <a:avLst/>
          </a:prstGeom>
        </p:spPr>
        <p:txBody>
          <a:bodyPr wrap="square">
            <a:spAutoFit/>
          </a:bodyPr>
          <a:lstStyle/>
          <a:p>
            <a:r>
              <a:rPr lang="en-US" sz="1800" dirty="0"/>
              <a:t>[H2CO3] very low</a:t>
            </a:r>
            <a:r>
              <a:rPr lang="en-US" sz="1600" dirty="0">
                <a:solidFill>
                  <a:srgbClr val="C76B9B"/>
                </a:solidFill>
              </a:rPr>
              <a:t> (6800 x less than HCO3-),</a:t>
            </a:r>
            <a:r>
              <a:rPr lang="en-US" sz="1800" dirty="0"/>
              <a:t> difficult to  measure but </a:t>
            </a:r>
            <a:r>
              <a:rPr lang="en-US" sz="1800" dirty="0">
                <a:solidFill>
                  <a:srgbClr val="FF0000"/>
                </a:solidFill>
              </a:rPr>
              <a:t>directly  proportional</a:t>
            </a:r>
            <a:r>
              <a:rPr lang="en-US" sz="1800" dirty="0"/>
              <a:t>  </a:t>
            </a:r>
          </a:p>
          <a:p>
            <a:r>
              <a:rPr lang="en-US" sz="1800" dirty="0"/>
              <a:t>       to dissolved arterial [CO2] = </a:t>
            </a:r>
            <a:r>
              <a:rPr lang="en-US" sz="1600" dirty="0">
                <a:solidFill>
                  <a:srgbClr val="C76B9B"/>
                </a:solidFill>
              </a:rPr>
              <a:t>Pco2 x solubility coefficient</a:t>
            </a:r>
            <a:r>
              <a:rPr lang="en-US" sz="1800" dirty="0"/>
              <a:t> (0.03 for CO2).</a:t>
            </a:r>
          </a:p>
        </p:txBody>
      </p:sp>
      <p:sp>
        <p:nvSpPr>
          <p:cNvPr id="13" name="TextBox 12"/>
          <p:cNvSpPr txBox="1">
            <a:spLocks noChangeArrowheads="1"/>
          </p:cNvSpPr>
          <p:nvPr/>
        </p:nvSpPr>
        <p:spPr bwMode="auto">
          <a:xfrm>
            <a:off x="551009" y="4552218"/>
            <a:ext cx="67425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Font typeface="Wingdings" charset="2"/>
              <a:buChar char="Ø"/>
            </a:pPr>
            <a:r>
              <a:rPr lang="en-IE" altLang="en-US" sz="1800" dirty="0">
                <a:latin typeface="+mn-lt"/>
              </a:rPr>
              <a:t>  To maintain pH of </a:t>
            </a:r>
            <a:r>
              <a:rPr lang="en-IE" altLang="en-US" sz="1800" b="1" dirty="0">
                <a:latin typeface="+mn-lt"/>
              </a:rPr>
              <a:t>7.4</a:t>
            </a:r>
            <a:r>
              <a:rPr lang="en-IE" altLang="en-US" sz="1800" dirty="0">
                <a:latin typeface="+mn-lt"/>
              </a:rPr>
              <a:t>, HCO</a:t>
            </a:r>
            <a:r>
              <a:rPr lang="en-IE" altLang="en-US" sz="1800" baseline="-25000" dirty="0">
                <a:latin typeface="+mn-lt"/>
              </a:rPr>
              <a:t>3</a:t>
            </a:r>
            <a:r>
              <a:rPr lang="en-IE" altLang="en-US" sz="1800" baseline="30000" dirty="0">
                <a:latin typeface="+mn-lt"/>
              </a:rPr>
              <a:t>- </a:t>
            </a:r>
            <a:r>
              <a:rPr lang="en-IE" altLang="en-US" sz="1800" dirty="0">
                <a:latin typeface="+mn-lt"/>
              </a:rPr>
              <a:t>: H</a:t>
            </a:r>
            <a:r>
              <a:rPr lang="en-IE" altLang="en-US" sz="1800" baseline="-25000" dirty="0">
                <a:latin typeface="+mn-lt"/>
              </a:rPr>
              <a:t>2</a:t>
            </a:r>
            <a:r>
              <a:rPr lang="en-IE" altLang="en-US" sz="1800" dirty="0">
                <a:latin typeface="+mn-lt"/>
              </a:rPr>
              <a:t>CO</a:t>
            </a:r>
            <a:r>
              <a:rPr lang="en-IE" altLang="en-US" sz="1800" baseline="-25000" dirty="0">
                <a:latin typeface="+mn-lt"/>
              </a:rPr>
              <a:t>3</a:t>
            </a:r>
            <a:r>
              <a:rPr lang="en-IE" altLang="en-US" sz="1800" dirty="0">
                <a:latin typeface="+mn-lt"/>
              </a:rPr>
              <a:t> = </a:t>
            </a:r>
            <a:r>
              <a:rPr lang="en-IE" altLang="en-US" sz="1800" b="1" dirty="0">
                <a:latin typeface="+mn-lt"/>
              </a:rPr>
              <a:t>20:1 </a:t>
            </a:r>
            <a:r>
              <a:rPr lang="en-IE" altLang="en-US" sz="1800" dirty="0">
                <a:latin typeface="+mn-lt"/>
              </a:rPr>
              <a:t>– if ratio </a:t>
            </a:r>
          </a:p>
          <a:p>
            <a:pPr eaLnBrk="1" hangingPunct="1">
              <a:buClr>
                <a:srgbClr val="66FF33"/>
              </a:buClr>
              <a:buFont typeface="Wingdings" charset="2"/>
              <a:buNone/>
            </a:pPr>
            <a:r>
              <a:rPr lang="en-IE" altLang="en-US" sz="1800" dirty="0">
                <a:latin typeface="+mn-lt"/>
              </a:rPr>
              <a:t>     changes, so too will </a:t>
            </a:r>
            <a:r>
              <a:rPr lang="en-IE" altLang="en-US" sz="1800" dirty="0" err="1">
                <a:latin typeface="+mn-lt"/>
              </a:rPr>
              <a:t>pH.</a:t>
            </a:r>
            <a:endParaRPr lang="en-IE" altLang="en-US" sz="1800" dirty="0">
              <a:latin typeface="+mn-lt"/>
            </a:endParaRPr>
          </a:p>
          <a:p>
            <a:pPr marL="457200" indent="-457200">
              <a:buClr>
                <a:schemeClr val="tx1"/>
              </a:buClr>
              <a:buFont typeface="Wingdings" charset="2"/>
              <a:buChar char="Ø"/>
            </a:pPr>
            <a:r>
              <a:rPr lang="en-IE" altLang="en-US" sz="1800" dirty="0">
                <a:latin typeface="+mn-lt"/>
              </a:rPr>
              <a:t> When enough [H</a:t>
            </a:r>
            <a:r>
              <a:rPr lang="en-IE" altLang="en-US" sz="1800" baseline="30000" dirty="0">
                <a:latin typeface="+mn-lt"/>
              </a:rPr>
              <a:t>+</a:t>
            </a:r>
            <a:r>
              <a:rPr lang="en-IE" altLang="en-US" sz="1800" dirty="0">
                <a:latin typeface="+mn-lt"/>
              </a:rPr>
              <a:t>] added to halve [HCO</a:t>
            </a:r>
            <a:r>
              <a:rPr lang="en-IE" altLang="en-US" sz="1800" baseline="-25000" dirty="0">
                <a:latin typeface="+mn-lt"/>
              </a:rPr>
              <a:t>3</a:t>
            </a:r>
            <a:r>
              <a:rPr lang="en-IE" altLang="en-US" sz="1800" baseline="30000" dirty="0">
                <a:latin typeface="+mn-lt"/>
              </a:rPr>
              <a:t>-</a:t>
            </a:r>
            <a:r>
              <a:rPr lang="en-IE" altLang="en-US" sz="1800" dirty="0">
                <a:latin typeface="+mn-lt"/>
              </a:rPr>
              <a:t>], pH would drop </a:t>
            </a:r>
          </a:p>
          <a:p>
            <a:pPr>
              <a:buClr>
                <a:srgbClr val="66FF33"/>
              </a:buClr>
            </a:pPr>
            <a:r>
              <a:rPr lang="en-IE" altLang="en-US" sz="1800" dirty="0">
                <a:latin typeface="+mn-lt"/>
              </a:rPr>
              <a:t>     to 6.0, </a:t>
            </a:r>
            <a:r>
              <a:rPr lang="en-IE" altLang="en-US" sz="1800" b="1" u="sng" dirty="0">
                <a:latin typeface="+mn-lt"/>
              </a:rPr>
              <a:t>BUT</a:t>
            </a:r>
            <a:r>
              <a:rPr lang="en-IE" altLang="en-US" sz="1800" dirty="0">
                <a:latin typeface="+mn-lt"/>
              </a:rPr>
              <a:t>, H</a:t>
            </a:r>
            <a:r>
              <a:rPr lang="en-IE" altLang="en-US" sz="1800" baseline="-25000" dirty="0">
                <a:latin typeface="+mn-lt"/>
              </a:rPr>
              <a:t>2</a:t>
            </a:r>
            <a:r>
              <a:rPr lang="en-IE" altLang="en-US" sz="1800" dirty="0">
                <a:latin typeface="+mn-lt"/>
              </a:rPr>
              <a:t>CO</a:t>
            </a:r>
            <a:r>
              <a:rPr lang="en-IE" altLang="en-US" sz="1800" baseline="-25000" dirty="0">
                <a:latin typeface="+mn-lt"/>
              </a:rPr>
              <a:t>3</a:t>
            </a:r>
            <a:r>
              <a:rPr lang="en-IE" altLang="en-US" sz="1800" dirty="0">
                <a:latin typeface="+mn-lt"/>
              </a:rPr>
              <a:t> </a:t>
            </a:r>
            <a:r>
              <a:rPr lang="en-IE" altLang="en-US" sz="1800" dirty="0">
                <a:latin typeface="+mn-lt"/>
                <a:sym typeface="Symbol" charset="2"/>
              </a:rPr>
              <a:t> H</a:t>
            </a:r>
            <a:r>
              <a:rPr lang="en-IE" altLang="en-US" sz="1800" baseline="-25000" dirty="0">
                <a:latin typeface="+mn-lt"/>
                <a:sym typeface="Symbol" charset="2"/>
              </a:rPr>
              <a:t>2</a:t>
            </a:r>
            <a:r>
              <a:rPr lang="en-IE" altLang="en-US" sz="1800" dirty="0">
                <a:latin typeface="+mn-lt"/>
                <a:sym typeface="Symbol" charset="2"/>
              </a:rPr>
              <a:t>O + CO</a:t>
            </a:r>
            <a:r>
              <a:rPr lang="en-IE" altLang="en-US" sz="1800" baseline="-25000" dirty="0">
                <a:latin typeface="+mn-lt"/>
                <a:sym typeface="Symbol" charset="2"/>
              </a:rPr>
              <a:t>2</a:t>
            </a:r>
            <a:r>
              <a:rPr lang="en-IE" altLang="en-US" sz="1800" dirty="0">
                <a:latin typeface="+mn-lt"/>
              </a:rPr>
              <a:t> → ventilation↑ and CO</a:t>
            </a:r>
            <a:r>
              <a:rPr lang="en-IE" altLang="en-US" sz="1800" baseline="-25000" dirty="0">
                <a:latin typeface="+mn-lt"/>
              </a:rPr>
              <a:t>2</a:t>
            </a:r>
            <a:r>
              <a:rPr lang="en-IE" altLang="en-US" sz="1800" dirty="0">
                <a:latin typeface="+mn-lt"/>
              </a:rPr>
              <a:t> is </a:t>
            </a:r>
          </a:p>
          <a:p>
            <a:pPr>
              <a:buClr>
                <a:srgbClr val="66FF33"/>
              </a:buClr>
            </a:pPr>
            <a:r>
              <a:rPr lang="en-IE" altLang="en-US" sz="1800" dirty="0">
                <a:latin typeface="+mn-lt"/>
              </a:rPr>
              <a:t>     removed.</a:t>
            </a:r>
          </a:p>
          <a:p>
            <a:pPr>
              <a:buClr>
                <a:srgbClr val="66FF33"/>
              </a:buClr>
            </a:pPr>
            <a:r>
              <a:rPr lang="en-IE" altLang="en-US" sz="1800" dirty="0">
                <a:latin typeface="+mn-lt"/>
                <a:sym typeface="Symbol" charset="2"/>
              </a:rPr>
              <a:t> buffering means that </a:t>
            </a:r>
            <a:r>
              <a:rPr lang="en-IE" altLang="en-US" sz="1800" b="1" u="sng" dirty="0">
                <a:latin typeface="+mn-lt"/>
              </a:rPr>
              <a:t>pH only drops to ~ 7.2</a:t>
            </a:r>
            <a:r>
              <a:rPr lang="en-IE" altLang="en-US" sz="1800" dirty="0">
                <a:latin typeface="+mn-lt"/>
              </a:rPr>
              <a:t>.</a:t>
            </a:r>
          </a:p>
          <a:p>
            <a:pPr>
              <a:buClr>
                <a:srgbClr val="66FF33"/>
              </a:buClr>
            </a:pPr>
            <a:endParaRPr lang="en-IE" altLang="en-US" sz="1800" dirty="0">
              <a:latin typeface="+mn-lt"/>
            </a:endParaRPr>
          </a:p>
        </p:txBody>
      </p:sp>
      <p:sp>
        <p:nvSpPr>
          <p:cNvPr id="15" name="TextBox 14"/>
          <p:cNvSpPr txBox="1">
            <a:spLocks noChangeArrowheads="1"/>
          </p:cNvSpPr>
          <p:nvPr/>
        </p:nvSpPr>
        <p:spPr bwMode="auto">
          <a:xfrm>
            <a:off x="-4748072" y="6924004"/>
            <a:ext cx="429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66FF33"/>
              </a:buClr>
              <a:buFont typeface="Wingdings" charset="2"/>
              <a:buChar char="Ø"/>
            </a:pPr>
            <a:endParaRPr lang="en-IE" altLang="en-US" sz="2400" dirty="0"/>
          </a:p>
        </p:txBody>
      </p:sp>
      <p:sp>
        <p:nvSpPr>
          <p:cNvPr id="12" name="Rectangle 11"/>
          <p:cNvSpPr/>
          <p:nvPr/>
        </p:nvSpPr>
        <p:spPr>
          <a:xfrm>
            <a:off x="443927" y="4552218"/>
            <a:ext cx="6586589" cy="180413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36071" y="174171"/>
            <a:ext cx="4502771" cy="400110"/>
          </a:xfrm>
          <a:prstGeom prst="rect">
            <a:avLst/>
          </a:prstGeom>
          <a:noFill/>
        </p:spPr>
        <p:txBody>
          <a:bodyPr wrap="none" rtlCol="0">
            <a:spAutoFit/>
          </a:bodyPr>
          <a:lstStyle/>
          <a:p>
            <a:r>
              <a:rPr lang="en-US" dirty="0">
                <a:solidFill>
                  <a:schemeClr val="bg2">
                    <a:lumMod val="50000"/>
                  </a:schemeClr>
                </a:solidFill>
              </a:rPr>
              <a:t>Bicarbonate buffer is the most important </a:t>
            </a:r>
          </a:p>
        </p:txBody>
      </p:sp>
    </p:spTree>
    <p:extLst>
      <p:ext uri="{BB962C8B-B14F-4D97-AF65-F5344CB8AC3E}">
        <p14:creationId xmlns:p14="http://schemas.microsoft.com/office/powerpoint/2010/main" val="14219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Buffering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p:txBody>
          <a:bodyPr/>
          <a:lstStyle/>
          <a:p>
            <a:r>
              <a:rPr lang="en-US" sz="1800" dirty="0"/>
              <a:t>Buffering power of CO2/HCO3- system (against acids but not bases) usually only limited by depletion of HCO3-</a:t>
            </a:r>
            <a:endParaRPr lang="en-US" dirty="0"/>
          </a:p>
          <a:p>
            <a:pPr marL="0" indent="0">
              <a:buNone/>
            </a:pPr>
            <a:r>
              <a:rPr lang="en-US" sz="1800" dirty="0"/>
              <a:t> </a:t>
            </a:r>
          </a:p>
          <a:p>
            <a:endParaRPr lang="en-US" dirty="0"/>
          </a:p>
        </p:txBody>
      </p:sp>
      <p:pic>
        <p:nvPicPr>
          <p:cNvPr id="5" name="Picture 4"/>
          <p:cNvPicPr>
            <a:picLocks noChangeAspect="1"/>
          </p:cNvPicPr>
          <p:nvPr/>
        </p:nvPicPr>
        <p:blipFill>
          <a:blip r:embed="rId2"/>
          <a:stretch>
            <a:fillRect/>
          </a:stretch>
        </p:blipFill>
        <p:spPr>
          <a:xfrm>
            <a:off x="849686" y="1670955"/>
            <a:ext cx="6499530" cy="2685065"/>
          </a:xfrm>
          <a:prstGeom prst="rect">
            <a:avLst/>
          </a:prstGeom>
        </p:spPr>
      </p:pic>
      <p:pic>
        <p:nvPicPr>
          <p:cNvPr id="6" name="Picture 5"/>
          <p:cNvPicPr>
            <a:picLocks noChangeAspect="1"/>
          </p:cNvPicPr>
          <p:nvPr/>
        </p:nvPicPr>
        <p:blipFill>
          <a:blip r:embed="rId3"/>
          <a:stretch>
            <a:fillRect/>
          </a:stretch>
        </p:blipFill>
        <p:spPr>
          <a:xfrm>
            <a:off x="9429315" y="1757146"/>
            <a:ext cx="2193064" cy="1926504"/>
          </a:xfrm>
          <a:prstGeom prst="rect">
            <a:avLst/>
          </a:prstGeom>
        </p:spPr>
      </p:pic>
      <p:sp>
        <p:nvSpPr>
          <p:cNvPr id="17" name="object 13"/>
          <p:cNvSpPr txBox="1"/>
          <p:nvPr/>
        </p:nvSpPr>
        <p:spPr>
          <a:xfrm>
            <a:off x="1564299" y="4579929"/>
            <a:ext cx="3167014" cy="618118"/>
          </a:xfrm>
          <a:prstGeom prst="rect">
            <a:avLst/>
          </a:prstGeom>
        </p:spPr>
        <p:txBody>
          <a:bodyPr vert="horz" wrap="square" lIns="0" tIns="0" rIns="0" bIns="0" rtlCol="0">
            <a:spAutoFit/>
          </a:bodyPr>
          <a:lstStyle/>
          <a:p>
            <a:pPr marL="195580" indent="-182880">
              <a:lnSpc>
                <a:spcPct val="100000"/>
              </a:lnSpc>
              <a:buClr>
                <a:srgbClr val="AC0000"/>
              </a:buClr>
              <a:buSzPct val="85000"/>
              <a:buChar char="•"/>
              <a:tabLst>
                <a:tab pos="196215" algn="l"/>
              </a:tabLst>
            </a:pPr>
            <a:r>
              <a:rPr sz="1800" dirty="0">
                <a:cs typeface="Arial"/>
              </a:rPr>
              <a:t>↑↑ </a:t>
            </a:r>
            <a:r>
              <a:rPr sz="1800" spc="5" dirty="0">
                <a:cs typeface="Arial"/>
              </a:rPr>
              <a:t>HCO</a:t>
            </a:r>
            <a:r>
              <a:rPr sz="1800" spc="7" baseline="-21367" dirty="0">
                <a:cs typeface="Arial"/>
              </a:rPr>
              <a:t>3</a:t>
            </a:r>
            <a:r>
              <a:rPr sz="1800" spc="7" baseline="25641" dirty="0">
                <a:cs typeface="Arial"/>
              </a:rPr>
              <a:t>− </a:t>
            </a:r>
            <a:r>
              <a:rPr sz="1800" dirty="0">
                <a:cs typeface="Arial"/>
              </a:rPr>
              <a:t>will </a:t>
            </a:r>
            <a:r>
              <a:rPr sz="1800" spc="5" dirty="0">
                <a:cs typeface="Arial"/>
              </a:rPr>
              <a:t>↑↑</a:t>
            </a:r>
            <a:r>
              <a:rPr sz="1800" spc="65" dirty="0">
                <a:cs typeface="Arial"/>
              </a:rPr>
              <a:t> </a:t>
            </a:r>
            <a:r>
              <a:rPr sz="1800" dirty="0">
                <a:cs typeface="Arial"/>
              </a:rPr>
              <a:t>pH</a:t>
            </a:r>
          </a:p>
          <a:p>
            <a:pPr marL="195580" indent="-182880">
              <a:lnSpc>
                <a:spcPct val="100000"/>
              </a:lnSpc>
              <a:spcBef>
                <a:spcPts val="480"/>
              </a:spcBef>
              <a:buClr>
                <a:srgbClr val="AC0000"/>
              </a:buClr>
              <a:buSzPct val="85000"/>
              <a:buChar char="•"/>
              <a:tabLst>
                <a:tab pos="196215" algn="l"/>
              </a:tabLst>
            </a:pPr>
            <a:r>
              <a:rPr sz="1800" dirty="0">
                <a:cs typeface="Arial"/>
              </a:rPr>
              <a:t>↑↑ PCO2 will ↓↓</a:t>
            </a:r>
            <a:r>
              <a:rPr sz="1800" spc="-110" dirty="0">
                <a:cs typeface="Arial"/>
              </a:rPr>
              <a:t> </a:t>
            </a:r>
            <a:r>
              <a:rPr sz="1800" dirty="0">
                <a:cs typeface="Arial"/>
              </a:rPr>
              <a:t>pH</a:t>
            </a:r>
          </a:p>
        </p:txBody>
      </p:sp>
      <p:sp>
        <p:nvSpPr>
          <p:cNvPr id="18" name="object 2"/>
          <p:cNvSpPr/>
          <p:nvPr/>
        </p:nvSpPr>
        <p:spPr>
          <a:xfrm>
            <a:off x="6854368" y="3769841"/>
            <a:ext cx="4568635" cy="2586509"/>
          </a:xfrm>
          <a:prstGeom prst="rect">
            <a:avLst/>
          </a:prstGeom>
          <a:blipFill>
            <a:blip r:embed="rId4" cstate="print"/>
            <a:stretch>
              <a:fillRect/>
            </a:stretch>
          </a:blipFill>
        </p:spPr>
        <p:txBody>
          <a:bodyPr wrap="square" lIns="0" tIns="0" rIns="0" bIns="0" rtlCol="0"/>
          <a:lstStyle/>
          <a:p>
            <a:endParaRPr/>
          </a:p>
        </p:txBody>
      </p:sp>
      <p:sp>
        <p:nvSpPr>
          <p:cNvPr id="19" name="object 3"/>
          <p:cNvSpPr txBox="1"/>
          <p:nvPr/>
        </p:nvSpPr>
        <p:spPr>
          <a:xfrm>
            <a:off x="2732516" y="5765282"/>
            <a:ext cx="830580" cy="369332"/>
          </a:xfrm>
          <a:prstGeom prst="rect">
            <a:avLst/>
          </a:prstGeom>
        </p:spPr>
        <p:txBody>
          <a:bodyPr vert="horz" wrap="square" lIns="0" tIns="0" rIns="0" bIns="0" rtlCol="0">
            <a:spAutoFit/>
          </a:bodyPr>
          <a:lstStyle/>
          <a:p>
            <a:pPr marL="12700">
              <a:lnSpc>
                <a:spcPct val="100000"/>
              </a:lnSpc>
            </a:pPr>
            <a:r>
              <a:rPr sz="2400" dirty="0">
                <a:solidFill>
                  <a:schemeClr val="accent2">
                    <a:lumMod val="75000"/>
                  </a:schemeClr>
                </a:solidFill>
                <a:cs typeface="Cambria Math"/>
              </a:rPr>
              <a:t>𝑷</a:t>
            </a:r>
            <a:r>
              <a:rPr sz="2400" spc="-15" dirty="0">
                <a:solidFill>
                  <a:schemeClr val="accent2">
                    <a:lumMod val="75000"/>
                  </a:schemeClr>
                </a:solidFill>
                <a:cs typeface="Cambria Math"/>
              </a:rPr>
              <a:t>𝑪</a:t>
            </a:r>
            <a:r>
              <a:rPr sz="2400" dirty="0">
                <a:solidFill>
                  <a:schemeClr val="accent2">
                    <a:lumMod val="75000"/>
                  </a:schemeClr>
                </a:solidFill>
                <a:cs typeface="Cambria Math"/>
              </a:rPr>
              <a:t>𝑶𝟐</a:t>
            </a:r>
            <a:endParaRPr sz="2400">
              <a:solidFill>
                <a:schemeClr val="accent2">
                  <a:lumMod val="75000"/>
                </a:schemeClr>
              </a:solidFill>
              <a:cs typeface="Cambria Math"/>
            </a:endParaRPr>
          </a:p>
        </p:txBody>
      </p:sp>
      <p:sp>
        <p:nvSpPr>
          <p:cNvPr id="20" name="object 4"/>
          <p:cNvSpPr/>
          <p:nvPr/>
        </p:nvSpPr>
        <p:spPr>
          <a:xfrm>
            <a:off x="2516362" y="5779506"/>
            <a:ext cx="1264920" cy="0"/>
          </a:xfrm>
          <a:custGeom>
            <a:avLst/>
            <a:gdLst/>
            <a:ahLst/>
            <a:cxnLst/>
            <a:rect l="l" t="t" r="r" b="b"/>
            <a:pathLst>
              <a:path w="1264920">
                <a:moveTo>
                  <a:pt x="0" y="0"/>
                </a:moveTo>
                <a:lnTo>
                  <a:pt x="1264920" y="0"/>
                </a:lnTo>
              </a:path>
            </a:pathLst>
          </a:custGeom>
          <a:ln/>
        </p:spPr>
        <p:style>
          <a:lnRef idx="1">
            <a:schemeClr val="accent2"/>
          </a:lnRef>
          <a:fillRef idx="0">
            <a:schemeClr val="accent2"/>
          </a:fillRef>
          <a:effectRef idx="0">
            <a:schemeClr val="accent2"/>
          </a:effectRef>
          <a:fontRef idx="minor">
            <a:schemeClr val="tx1"/>
          </a:fontRef>
        </p:style>
        <p:txBody>
          <a:bodyPr wrap="square" lIns="0" tIns="0" rIns="0" bIns="0" rtlCol="0"/>
          <a:lstStyle/>
          <a:p>
            <a:endParaRPr>
              <a:solidFill>
                <a:schemeClr val="accent2">
                  <a:lumMod val="75000"/>
                </a:schemeClr>
              </a:solidFill>
            </a:endParaRPr>
          </a:p>
        </p:txBody>
      </p:sp>
      <p:sp>
        <p:nvSpPr>
          <p:cNvPr id="21" name="object 5"/>
          <p:cNvSpPr txBox="1">
            <a:spLocks/>
          </p:cNvSpPr>
          <p:nvPr/>
        </p:nvSpPr>
        <p:spPr>
          <a:xfrm>
            <a:off x="1244839" y="5529062"/>
            <a:ext cx="1158875" cy="375920"/>
          </a:xfrm>
          <a:prstGeom prst="rect">
            <a:avLst/>
          </a:prstGeom>
        </p:spPr>
        <p:txBody>
          <a:bodyPr vert="horz" wrap="square" lIns="0" tIns="0" rIns="0" bIns="0" rtlCol="0" anchor="b" anchorCtr="0">
            <a:sp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12700" defTabSz="914400"/>
            <a:r>
              <a:rPr lang="en-US" sz="2400" spc="-5" dirty="0">
                <a:solidFill>
                  <a:schemeClr val="accent2">
                    <a:lumMod val="75000"/>
                  </a:schemeClr>
                </a:solidFill>
                <a:latin typeface="+mn-lt"/>
                <a:cs typeface="Arial"/>
              </a:rPr>
              <a:t>Ratio</a:t>
            </a:r>
            <a:r>
              <a:rPr lang="en-US" sz="2400" spc="-95" dirty="0">
                <a:solidFill>
                  <a:schemeClr val="accent2">
                    <a:lumMod val="75000"/>
                  </a:schemeClr>
                </a:solidFill>
                <a:latin typeface="+mn-lt"/>
                <a:cs typeface="Arial"/>
              </a:rPr>
              <a:t> </a:t>
            </a:r>
            <a:r>
              <a:rPr lang="en-US" sz="2400" dirty="0">
                <a:solidFill>
                  <a:schemeClr val="accent2">
                    <a:lumMod val="75000"/>
                  </a:schemeClr>
                </a:solidFill>
                <a:latin typeface="+mn-lt"/>
                <a:cs typeface="Arial"/>
              </a:rPr>
              <a:t>of</a:t>
            </a:r>
          </a:p>
        </p:txBody>
      </p:sp>
      <p:sp>
        <p:nvSpPr>
          <p:cNvPr id="22" name="object 6"/>
          <p:cNvSpPr txBox="1"/>
          <p:nvPr/>
        </p:nvSpPr>
        <p:spPr>
          <a:xfrm>
            <a:off x="2677949" y="5538842"/>
            <a:ext cx="2510155" cy="375920"/>
          </a:xfrm>
          <a:prstGeom prst="rect">
            <a:avLst/>
          </a:prstGeom>
        </p:spPr>
        <p:txBody>
          <a:bodyPr vert="horz" wrap="square" lIns="0" tIns="0" rIns="0" bIns="0" rtlCol="0">
            <a:spAutoFit/>
          </a:bodyPr>
          <a:lstStyle/>
          <a:p>
            <a:pPr marL="12700">
              <a:lnSpc>
                <a:spcPct val="100000"/>
              </a:lnSpc>
              <a:tabLst>
                <a:tab pos="1298575" algn="l"/>
              </a:tabLst>
            </a:pPr>
            <a:r>
              <a:rPr sz="3600" baseline="38194" dirty="0">
                <a:solidFill>
                  <a:schemeClr val="accent2">
                    <a:lumMod val="75000"/>
                  </a:schemeClr>
                </a:solidFill>
                <a:cs typeface="Cambria Math"/>
              </a:rPr>
              <a:t>𝑯𝑪</a:t>
            </a:r>
            <a:r>
              <a:rPr sz="3600" spc="-15" baseline="38194" dirty="0">
                <a:solidFill>
                  <a:schemeClr val="accent2">
                    <a:lumMod val="75000"/>
                  </a:schemeClr>
                </a:solidFill>
                <a:cs typeface="Cambria Math"/>
              </a:rPr>
              <a:t>𝑶</a:t>
            </a:r>
            <a:r>
              <a:rPr sz="3600" baseline="38194" dirty="0">
                <a:solidFill>
                  <a:schemeClr val="accent2">
                    <a:lumMod val="75000"/>
                  </a:schemeClr>
                </a:solidFill>
                <a:cs typeface="Cambria Math"/>
              </a:rPr>
              <a:t>𝟑 −	</a:t>
            </a:r>
            <a:r>
              <a:rPr sz="2400" b="1" dirty="0">
                <a:solidFill>
                  <a:schemeClr val="accent2">
                    <a:lumMod val="75000"/>
                  </a:schemeClr>
                </a:solidFill>
                <a:cs typeface="Arial"/>
              </a:rPr>
              <a:t>is </a:t>
            </a:r>
            <a:r>
              <a:rPr sz="2400" b="1" dirty="0">
                <a:solidFill>
                  <a:schemeClr val="accent4">
                    <a:lumMod val="75000"/>
                  </a:schemeClr>
                </a:solidFill>
                <a:cs typeface="Arial"/>
              </a:rPr>
              <a:t>≈ </a:t>
            </a:r>
            <a:r>
              <a:rPr sz="2400" b="1" spc="-5" dirty="0">
                <a:solidFill>
                  <a:schemeClr val="accent4">
                    <a:lumMod val="75000"/>
                  </a:schemeClr>
                </a:solidFill>
                <a:cs typeface="Arial"/>
              </a:rPr>
              <a:t>20:1</a:t>
            </a:r>
            <a:endParaRPr sz="2400" dirty="0">
              <a:solidFill>
                <a:schemeClr val="accent4">
                  <a:lumMod val="75000"/>
                </a:schemeClr>
              </a:solidFill>
              <a:cs typeface="Arial"/>
            </a:endParaRPr>
          </a:p>
        </p:txBody>
      </p:sp>
      <p:sp>
        <p:nvSpPr>
          <p:cNvPr id="24" name="Rectangle 23"/>
          <p:cNvSpPr/>
          <p:nvPr/>
        </p:nvSpPr>
        <p:spPr>
          <a:xfrm>
            <a:off x="2277988" y="2343739"/>
            <a:ext cx="622785" cy="293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7102524" y="1757146"/>
            <a:ext cx="2168195" cy="1926504"/>
          </a:xfrm>
          <a:prstGeom prst="rect">
            <a:avLst/>
          </a:prstGeom>
        </p:spPr>
      </p:pic>
    </p:spTree>
    <p:extLst>
      <p:ext uri="{BB962C8B-B14F-4D97-AF65-F5344CB8AC3E}">
        <p14:creationId xmlns:p14="http://schemas.microsoft.com/office/powerpoint/2010/main" val="173383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Bicarbonate Buffer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sz="1600" spc="-5" dirty="0">
                <a:solidFill>
                  <a:schemeClr val="accent2">
                    <a:lumMod val="75000"/>
                  </a:schemeClr>
                </a:solidFill>
                <a:cs typeface="Arial"/>
              </a:rPr>
              <a:t>H</a:t>
            </a:r>
            <a:r>
              <a:rPr lang="en-US" sz="1600" spc="-7" baseline="-21072" dirty="0">
                <a:solidFill>
                  <a:schemeClr val="accent2">
                    <a:lumMod val="75000"/>
                  </a:schemeClr>
                </a:solidFill>
                <a:cs typeface="Arial"/>
              </a:rPr>
              <a:t>2</a:t>
            </a:r>
            <a:r>
              <a:rPr lang="en-US" sz="1600" spc="-5" dirty="0">
                <a:solidFill>
                  <a:schemeClr val="accent2">
                    <a:lumMod val="75000"/>
                  </a:schemeClr>
                </a:solidFill>
                <a:cs typeface="Arial"/>
              </a:rPr>
              <a:t>CO</a:t>
            </a:r>
            <a:r>
              <a:rPr lang="en-US" sz="1600" spc="-7" baseline="-21072" dirty="0">
                <a:solidFill>
                  <a:schemeClr val="accent2">
                    <a:lumMod val="75000"/>
                  </a:schemeClr>
                </a:solidFill>
                <a:cs typeface="Arial"/>
              </a:rPr>
              <a:t>3 </a:t>
            </a:r>
            <a:r>
              <a:rPr lang="en-US" sz="1600" spc="-5" dirty="0">
                <a:solidFill>
                  <a:schemeClr val="accent2">
                    <a:lumMod val="75000"/>
                  </a:schemeClr>
                </a:solidFill>
                <a:cs typeface="Arial"/>
              </a:rPr>
              <a:t>forms in the body by the reaction of CO</a:t>
            </a:r>
            <a:r>
              <a:rPr lang="en-US" sz="1600" spc="-7" baseline="-21072" dirty="0">
                <a:solidFill>
                  <a:schemeClr val="accent2">
                    <a:lumMod val="75000"/>
                  </a:schemeClr>
                </a:solidFill>
                <a:cs typeface="Arial"/>
              </a:rPr>
              <a:t>2 </a:t>
            </a:r>
            <a:r>
              <a:rPr lang="en-US" sz="1600" spc="-5" dirty="0">
                <a:solidFill>
                  <a:schemeClr val="accent2">
                    <a:lumMod val="75000"/>
                  </a:schemeClr>
                </a:solidFill>
                <a:cs typeface="Arial"/>
              </a:rPr>
              <a:t>&amp;</a:t>
            </a:r>
            <a:r>
              <a:rPr lang="en-US" sz="1600" spc="225" dirty="0">
                <a:solidFill>
                  <a:schemeClr val="accent2">
                    <a:lumMod val="75000"/>
                  </a:schemeClr>
                </a:solidFill>
                <a:cs typeface="Arial"/>
              </a:rPr>
              <a:t> </a:t>
            </a:r>
            <a:r>
              <a:rPr lang="en-US" sz="1600" dirty="0">
                <a:solidFill>
                  <a:schemeClr val="accent2">
                    <a:lumMod val="75000"/>
                  </a:schemeClr>
                </a:solidFill>
                <a:cs typeface="Arial"/>
              </a:rPr>
              <a:t>H</a:t>
            </a:r>
            <a:r>
              <a:rPr lang="en-US" sz="1600" baseline="-21072" dirty="0">
                <a:solidFill>
                  <a:schemeClr val="accent2">
                    <a:lumMod val="75000"/>
                  </a:schemeClr>
                </a:solidFill>
                <a:cs typeface="Arial"/>
              </a:rPr>
              <a:t>2</a:t>
            </a:r>
            <a:r>
              <a:rPr lang="en-US" sz="1600" dirty="0">
                <a:solidFill>
                  <a:schemeClr val="accent2">
                    <a:lumMod val="75000"/>
                  </a:schemeClr>
                </a:solidFill>
                <a:cs typeface="Arial"/>
              </a:rPr>
              <a:t>O</a:t>
            </a:r>
          </a:p>
          <a:p>
            <a:pPr marL="514350" indent="-514350">
              <a:buFont typeface="+mj-lt"/>
              <a:buAutoNum type="arabicPeriod"/>
            </a:pPr>
            <a:endParaRPr lang="en-US" dirty="0"/>
          </a:p>
          <a:p>
            <a:pPr marL="342900" indent="-342900">
              <a:buFont typeface="+mj-lt"/>
              <a:buAutoNum type="arabicPeriod"/>
            </a:pPr>
            <a:r>
              <a:rPr lang="en-US" sz="1600" spc="-5" dirty="0">
                <a:solidFill>
                  <a:schemeClr val="accent2">
                    <a:lumMod val="75000"/>
                  </a:schemeClr>
                </a:solidFill>
                <a:cs typeface="Arial"/>
              </a:rPr>
              <a:t>H2CO3 ionizes weakly to form small amounts of H+ &amp;  HCO3-</a:t>
            </a:r>
          </a:p>
          <a:p>
            <a:pPr marL="342900" indent="-342900">
              <a:buFont typeface="+mj-lt"/>
              <a:buAutoNum type="arabicPeriod"/>
            </a:pPr>
            <a:endParaRPr lang="en-US" sz="1800" spc="-5" dirty="0">
              <a:solidFill>
                <a:schemeClr val="accent2">
                  <a:lumMod val="75000"/>
                </a:schemeClr>
              </a:solidFill>
              <a:cs typeface="Arial"/>
            </a:endParaRPr>
          </a:p>
          <a:p>
            <a:pPr marL="514350" indent="-514350">
              <a:buFont typeface="+mj-lt"/>
              <a:buAutoNum type="arabicPeriod"/>
            </a:pPr>
            <a:r>
              <a:rPr lang="en-US" sz="1600" spc="-5" dirty="0">
                <a:solidFill>
                  <a:schemeClr val="accent2">
                    <a:lumMod val="75000"/>
                  </a:schemeClr>
                </a:solidFill>
                <a:cs typeface="Arial"/>
              </a:rPr>
              <a:t>The second component is NaHCO3 which dissociates to  form Na+  &amp; HCO3-</a:t>
            </a:r>
          </a:p>
          <a:p>
            <a:pPr marL="514350" indent="-514350">
              <a:buFont typeface="+mj-lt"/>
              <a:buAutoNum type="arabicPeriod"/>
            </a:pPr>
            <a:endParaRPr lang="en-US" sz="1800" spc="-5" dirty="0">
              <a:solidFill>
                <a:schemeClr val="accent2">
                  <a:lumMod val="75000"/>
                </a:schemeClr>
              </a:solidFill>
              <a:cs typeface="Arial"/>
            </a:endParaRPr>
          </a:p>
          <a:p>
            <a:pPr marL="342900" indent="-342900">
              <a:buFont typeface="+mj-lt"/>
              <a:buAutoNum type="arabicPeriod"/>
            </a:pPr>
            <a:r>
              <a:rPr lang="en-US" sz="1600" spc="-5" dirty="0">
                <a:solidFill>
                  <a:schemeClr val="accent2">
                    <a:lumMod val="75000"/>
                  </a:schemeClr>
                </a:solidFill>
                <a:cs typeface="Arial"/>
              </a:rPr>
              <a:t>Putting all together: </a:t>
            </a:r>
          </a:p>
        </p:txBody>
      </p:sp>
      <p:pic>
        <p:nvPicPr>
          <p:cNvPr id="18" name="Picture 17"/>
          <p:cNvPicPr>
            <a:picLocks noChangeAspect="1"/>
          </p:cNvPicPr>
          <p:nvPr/>
        </p:nvPicPr>
        <p:blipFill>
          <a:blip r:embed="rId2"/>
          <a:stretch>
            <a:fillRect/>
          </a:stretch>
        </p:blipFill>
        <p:spPr>
          <a:xfrm>
            <a:off x="4582244" y="1484784"/>
            <a:ext cx="4237087" cy="658425"/>
          </a:xfrm>
          <a:prstGeom prst="rect">
            <a:avLst/>
          </a:prstGeom>
        </p:spPr>
      </p:pic>
      <p:pic>
        <p:nvPicPr>
          <p:cNvPr id="19" name="Picture 18"/>
          <p:cNvPicPr>
            <a:picLocks noChangeAspect="1"/>
          </p:cNvPicPr>
          <p:nvPr/>
        </p:nvPicPr>
        <p:blipFill rotWithShape="1">
          <a:blip r:embed="rId3"/>
          <a:srcRect t="38927" r="44808" b="46309"/>
          <a:stretch/>
        </p:blipFill>
        <p:spPr>
          <a:xfrm>
            <a:off x="4582244" y="2408793"/>
            <a:ext cx="4237087" cy="576064"/>
          </a:xfrm>
          <a:prstGeom prst="rect">
            <a:avLst/>
          </a:prstGeom>
        </p:spPr>
      </p:pic>
      <p:pic>
        <p:nvPicPr>
          <p:cNvPr id="20" name="Picture 19"/>
          <p:cNvPicPr>
            <a:picLocks noChangeAspect="1"/>
          </p:cNvPicPr>
          <p:nvPr/>
        </p:nvPicPr>
        <p:blipFill>
          <a:blip r:embed="rId4"/>
          <a:stretch>
            <a:fillRect/>
          </a:stretch>
        </p:blipFill>
        <p:spPr>
          <a:xfrm>
            <a:off x="4582243" y="3096717"/>
            <a:ext cx="4237087" cy="591363"/>
          </a:xfrm>
          <a:prstGeom prst="rect">
            <a:avLst/>
          </a:prstGeom>
        </p:spPr>
      </p:pic>
      <p:sp>
        <p:nvSpPr>
          <p:cNvPr id="21" name="TextBox 20"/>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22" name="object 6"/>
          <p:cNvSpPr/>
          <p:nvPr/>
        </p:nvSpPr>
        <p:spPr>
          <a:xfrm>
            <a:off x="3862164" y="3799940"/>
            <a:ext cx="4788551" cy="2417719"/>
          </a:xfrm>
          <a:prstGeom prst="rect">
            <a:avLst/>
          </a:prstGeom>
          <a:blipFill>
            <a:blip r:embed="rId5" cstate="print"/>
            <a:srcRect/>
            <a:stretch>
              <a:fillRect l="-4060" r="-4171" b="-16616"/>
            </a:stretch>
          </a:blipFill>
        </p:spPr>
        <p:txBody>
          <a:bodyPr wrap="square" lIns="0" tIns="0" rIns="0" bIns="0" rtlCol="0"/>
          <a:lstStyle/>
          <a:p>
            <a:endParaRPr/>
          </a:p>
        </p:txBody>
      </p:sp>
    </p:spTree>
    <p:extLst>
      <p:ext uri="{BB962C8B-B14F-4D97-AF65-F5344CB8AC3E}">
        <p14:creationId xmlns:p14="http://schemas.microsoft.com/office/powerpoint/2010/main" val="1926254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Bicarbonate Buffer System</a:t>
            </a:r>
            <a:br>
              <a:rPr lang="en-US" dirty="0"/>
            </a:br>
            <a:r>
              <a:rPr lang="en-US" dirty="0"/>
              <a:t>Henderson-</a:t>
            </a:r>
            <a:r>
              <a:rPr lang="en-US" dirty="0" err="1"/>
              <a:t>Hasselbalch</a:t>
            </a:r>
            <a:r>
              <a:rPr lang="en-US" dirty="0"/>
              <a:t> Equation</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Content Placeholder 4"/>
          <p:cNvSpPr>
            <a:spLocks noGrp="1"/>
          </p:cNvSpPr>
          <p:nvPr>
            <p:ph sz="quarter" idx="1"/>
          </p:nvPr>
        </p:nvSpPr>
        <p:spPr>
          <a:xfrm>
            <a:off x="597151" y="1206002"/>
            <a:ext cx="10969943" cy="5150347"/>
          </a:xfrm>
        </p:spPr>
        <p:txBody>
          <a:bodyPr>
            <a:normAutofit/>
          </a:bodyPr>
          <a:lstStyle/>
          <a:p>
            <a:pPr marL="12700">
              <a:lnSpc>
                <a:spcPct val="100000"/>
              </a:lnSpc>
            </a:pPr>
            <a:r>
              <a:rPr lang="en-US" sz="1600" spc="-5" dirty="0">
                <a:solidFill>
                  <a:schemeClr val="accent2">
                    <a:lumMod val="75000"/>
                  </a:schemeClr>
                </a:solidFill>
              </a:rPr>
              <a:t>What is the</a:t>
            </a:r>
            <a:r>
              <a:rPr lang="en-US" sz="1600" spc="-60" dirty="0">
                <a:solidFill>
                  <a:schemeClr val="accent2">
                    <a:lumMod val="75000"/>
                  </a:schemeClr>
                </a:solidFill>
              </a:rPr>
              <a:t> </a:t>
            </a:r>
            <a:r>
              <a:rPr lang="en-US" sz="1600" spc="-5" dirty="0">
                <a:solidFill>
                  <a:schemeClr val="accent2">
                    <a:lumMod val="75000"/>
                  </a:schemeClr>
                </a:solidFill>
              </a:rPr>
              <a:t>HHE?</a:t>
            </a:r>
          </a:p>
          <a:p>
            <a:pPr marL="0" indent="0">
              <a:lnSpc>
                <a:spcPct val="100000"/>
              </a:lnSpc>
              <a:buNone/>
            </a:pPr>
            <a:r>
              <a:rPr lang="en-US" sz="1600" dirty="0">
                <a:solidFill>
                  <a:srgbClr val="000000"/>
                </a:solidFill>
                <a:cs typeface="Arial"/>
              </a:rPr>
              <a:t>It is an equation that enables the calculation of pH of a</a:t>
            </a:r>
            <a:r>
              <a:rPr lang="en-US" sz="1600" spc="-204" dirty="0">
                <a:solidFill>
                  <a:srgbClr val="000000"/>
                </a:solidFill>
                <a:cs typeface="Arial"/>
              </a:rPr>
              <a:t> </a:t>
            </a:r>
            <a:r>
              <a:rPr lang="en-US" sz="1600" dirty="0">
                <a:solidFill>
                  <a:srgbClr val="000000"/>
                </a:solidFill>
                <a:cs typeface="Arial"/>
              </a:rPr>
              <a:t>solution.</a:t>
            </a:r>
            <a:endParaRPr lang="en-US" sz="1600" dirty="0">
              <a:cs typeface="Times New Roman"/>
            </a:endParaRPr>
          </a:p>
          <a:p>
            <a:pPr>
              <a:spcBef>
                <a:spcPts val="1155"/>
              </a:spcBef>
            </a:pPr>
            <a:r>
              <a:rPr lang="en-US" sz="1600" spc="-5" dirty="0">
                <a:solidFill>
                  <a:schemeClr val="accent2">
                    <a:lumMod val="75000"/>
                  </a:schemeClr>
                </a:solidFill>
              </a:rPr>
              <a:t>What is it?</a:t>
            </a:r>
            <a:endParaRPr lang="en-US" sz="1600" dirty="0"/>
          </a:p>
          <a:p>
            <a:pPr>
              <a:spcBef>
                <a:spcPts val="1155"/>
              </a:spcBef>
            </a:pPr>
            <a:endParaRPr lang="en-US" sz="1600" spc="-5" dirty="0">
              <a:solidFill>
                <a:schemeClr val="accent2">
                  <a:lumMod val="75000"/>
                </a:schemeClr>
              </a:solidFill>
            </a:endParaRPr>
          </a:p>
          <a:p>
            <a:pPr>
              <a:spcBef>
                <a:spcPts val="1155"/>
              </a:spcBef>
            </a:pPr>
            <a:r>
              <a:rPr lang="en-US" sz="1600" spc="-5" dirty="0">
                <a:solidFill>
                  <a:schemeClr val="accent2">
                    <a:lumMod val="75000"/>
                  </a:schemeClr>
                </a:solidFill>
              </a:rPr>
              <a:t>How was it derived?</a:t>
            </a:r>
          </a:p>
          <a:p>
            <a:pPr marL="12700" indent="0">
              <a:lnSpc>
                <a:spcPts val="2710"/>
              </a:lnSpc>
              <a:spcBef>
                <a:spcPts val="2140"/>
              </a:spcBef>
              <a:buClr>
                <a:srgbClr val="AC0000"/>
              </a:buClr>
              <a:buSzPct val="83333"/>
              <a:buNone/>
              <a:tabLst>
                <a:tab pos="469900" algn="l"/>
                <a:tab pos="470534" algn="l"/>
              </a:tabLst>
            </a:pPr>
            <a:r>
              <a:rPr lang="en-US" sz="1600" dirty="0">
                <a:solidFill>
                  <a:srgbClr val="000000"/>
                </a:solidFill>
                <a:cs typeface="Arial"/>
              </a:rPr>
              <a:t>1- H2CO3 and its dissociated ions are always in equilibrium→ the products of the </a:t>
            </a:r>
            <a:r>
              <a:rPr lang="en-US" sz="1600" dirty="0" err="1">
                <a:solidFill>
                  <a:srgbClr val="000000"/>
                </a:solidFill>
                <a:cs typeface="Arial"/>
              </a:rPr>
              <a:t>eaction</a:t>
            </a:r>
            <a:r>
              <a:rPr lang="en-US" sz="1600" dirty="0">
                <a:solidFill>
                  <a:srgbClr val="000000"/>
                </a:solidFill>
                <a:cs typeface="Arial"/>
              </a:rPr>
              <a:t> on one side of the  equation are proportional to the product on the other side.</a:t>
            </a:r>
          </a:p>
          <a:p>
            <a:pPr marL="12700" indent="0">
              <a:lnSpc>
                <a:spcPts val="2710"/>
              </a:lnSpc>
              <a:spcBef>
                <a:spcPts val="2140"/>
              </a:spcBef>
              <a:buClr>
                <a:srgbClr val="AC0000"/>
              </a:buClr>
              <a:buSzPct val="83333"/>
              <a:buNone/>
              <a:tabLst>
                <a:tab pos="469900" algn="l"/>
                <a:tab pos="470534" algn="l"/>
              </a:tabLst>
            </a:pPr>
            <a:r>
              <a:rPr lang="en-US" sz="1600" dirty="0">
                <a:solidFill>
                  <a:srgbClr val="000000"/>
                </a:solidFill>
                <a:cs typeface="Arial"/>
              </a:rPr>
              <a:t>2- Since H2CO3 is a weak acid, it will not dissociate  completely and the concentration of its products will  depend on its dissociation constant (K).</a:t>
            </a:r>
          </a:p>
          <a:p>
            <a:pPr marL="12700" indent="0">
              <a:lnSpc>
                <a:spcPts val="2710"/>
              </a:lnSpc>
              <a:spcBef>
                <a:spcPts val="2140"/>
              </a:spcBef>
              <a:buClr>
                <a:srgbClr val="AC0000"/>
              </a:buClr>
              <a:buSzPct val="83333"/>
              <a:buNone/>
              <a:tabLst>
                <a:tab pos="469900" algn="l"/>
                <a:tab pos="470534" algn="l"/>
              </a:tabLst>
            </a:pPr>
            <a:r>
              <a:rPr lang="en-US" sz="1600" dirty="0">
                <a:solidFill>
                  <a:srgbClr val="000000"/>
                </a:solidFill>
                <a:cs typeface="Arial"/>
              </a:rPr>
              <a:t>3- Based on the previous equation, [H+] can be expressed  as follows:</a:t>
            </a:r>
          </a:p>
          <a:p>
            <a:pPr marL="12700" indent="0">
              <a:lnSpc>
                <a:spcPts val="2710"/>
              </a:lnSpc>
              <a:spcBef>
                <a:spcPts val="2140"/>
              </a:spcBef>
              <a:buClr>
                <a:srgbClr val="AC0000"/>
              </a:buClr>
              <a:buSzPct val="83333"/>
              <a:buNone/>
              <a:tabLst>
                <a:tab pos="469900" algn="l"/>
                <a:tab pos="470534" algn="l"/>
              </a:tabLst>
            </a:pPr>
            <a:endParaRPr lang="en-US" sz="1600" dirty="0">
              <a:solidFill>
                <a:srgbClr val="000000"/>
              </a:solidFill>
              <a:cs typeface="Arial"/>
            </a:endParaRPr>
          </a:p>
          <a:p>
            <a:pPr marL="12700" indent="0">
              <a:lnSpc>
                <a:spcPts val="2710"/>
              </a:lnSpc>
              <a:spcBef>
                <a:spcPts val="2140"/>
              </a:spcBef>
              <a:buClr>
                <a:srgbClr val="AC0000"/>
              </a:buClr>
              <a:buSzPct val="83333"/>
              <a:buNone/>
              <a:tabLst>
                <a:tab pos="469900" algn="l"/>
                <a:tab pos="470534" algn="l"/>
              </a:tabLst>
            </a:pPr>
            <a:endParaRPr lang="en-US" sz="1600" dirty="0">
              <a:solidFill>
                <a:srgbClr val="000000"/>
              </a:solidFill>
              <a:cs typeface="Arial"/>
            </a:endParaRPr>
          </a:p>
          <a:p>
            <a:pPr marL="12700" indent="0">
              <a:lnSpc>
                <a:spcPts val="2710"/>
              </a:lnSpc>
              <a:spcBef>
                <a:spcPts val="2140"/>
              </a:spcBef>
              <a:buClr>
                <a:srgbClr val="AC0000"/>
              </a:buClr>
              <a:buSzPct val="83333"/>
              <a:buNone/>
              <a:tabLst>
                <a:tab pos="469900" algn="l"/>
                <a:tab pos="470534" algn="l"/>
              </a:tabLst>
            </a:pPr>
            <a:endParaRPr lang="en-US" sz="1600" dirty="0">
              <a:solidFill>
                <a:srgbClr val="000000"/>
              </a:solidFill>
              <a:cs typeface="Arial"/>
            </a:endParaRPr>
          </a:p>
          <a:p>
            <a:pPr marL="0" indent="0">
              <a:lnSpc>
                <a:spcPct val="100000"/>
              </a:lnSpc>
              <a:spcBef>
                <a:spcPts val="1155"/>
              </a:spcBef>
              <a:buNone/>
            </a:pPr>
            <a:endParaRPr lang="en-US" sz="1600" dirty="0"/>
          </a:p>
          <a:p>
            <a:pPr marL="0" indent="0">
              <a:buNone/>
            </a:pPr>
            <a:endParaRPr lang="en-US" sz="1600" dirty="0"/>
          </a:p>
        </p:txBody>
      </p:sp>
      <p:pic>
        <p:nvPicPr>
          <p:cNvPr id="13" name="Picture 12"/>
          <p:cNvPicPr>
            <a:picLocks noChangeAspect="1"/>
          </p:cNvPicPr>
          <p:nvPr/>
        </p:nvPicPr>
        <p:blipFill>
          <a:blip r:embed="rId2"/>
          <a:stretch>
            <a:fillRect/>
          </a:stretch>
        </p:blipFill>
        <p:spPr>
          <a:xfrm>
            <a:off x="2936110" y="2000674"/>
            <a:ext cx="2369825" cy="656650"/>
          </a:xfrm>
          <a:prstGeom prst="rect">
            <a:avLst/>
          </a:prstGeom>
        </p:spPr>
      </p:pic>
      <p:sp>
        <p:nvSpPr>
          <p:cNvPr id="14" name="object 7"/>
          <p:cNvSpPr txBox="1"/>
          <p:nvPr/>
        </p:nvSpPr>
        <p:spPr>
          <a:xfrm>
            <a:off x="7780655" y="1980562"/>
            <a:ext cx="2994277" cy="543739"/>
          </a:xfrm>
          <a:prstGeom prst="rect">
            <a:avLst/>
          </a:prstGeom>
        </p:spPr>
        <p:txBody>
          <a:bodyPr vert="horz" wrap="square" lIns="0" tIns="0" rIns="0" bIns="0" rtlCol="0">
            <a:spAutoFit/>
          </a:bodyPr>
          <a:lstStyle/>
          <a:p>
            <a:pPr marL="12700">
              <a:lnSpc>
                <a:spcPct val="100000"/>
              </a:lnSpc>
            </a:pPr>
            <a:r>
              <a:rPr sz="1600" dirty="0">
                <a:solidFill>
                  <a:srgbClr val="000000"/>
                </a:solidFill>
                <a:cs typeface="Arial"/>
              </a:rPr>
              <a:t>K = dissociation constant, pK = </a:t>
            </a:r>
            <a:r>
              <a:rPr sz="1600" dirty="0">
                <a:solidFill>
                  <a:schemeClr val="accent4">
                    <a:lumMod val="75000"/>
                  </a:schemeClr>
                </a:solidFill>
                <a:cs typeface="Arial"/>
              </a:rPr>
              <a:t>6.1</a:t>
            </a:r>
          </a:p>
          <a:p>
            <a:pPr marL="12700">
              <a:spcBef>
                <a:spcPts val="430"/>
              </a:spcBef>
            </a:pPr>
            <a:r>
              <a:rPr lang="en-US" sz="1600" dirty="0">
                <a:solidFill>
                  <a:srgbClr val="000000"/>
                </a:solidFill>
                <a:cs typeface="Arial"/>
              </a:rPr>
              <a:t>Solubility of CO2 = </a:t>
            </a:r>
            <a:r>
              <a:rPr lang="en-US" sz="1600" dirty="0">
                <a:solidFill>
                  <a:schemeClr val="accent4">
                    <a:lumMod val="75000"/>
                  </a:schemeClr>
                </a:solidFill>
                <a:cs typeface="Arial"/>
              </a:rPr>
              <a:t>0</a:t>
            </a:r>
            <a:r>
              <a:rPr sz="1600" dirty="0">
                <a:solidFill>
                  <a:schemeClr val="accent4">
                    <a:lumMod val="75000"/>
                  </a:schemeClr>
                </a:solidFill>
                <a:cs typeface="Arial"/>
              </a:rPr>
              <a:t>.03 </a:t>
            </a:r>
          </a:p>
        </p:txBody>
      </p:sp>
      <p:sp>
        <p:nvSpPr>
          <p:cNvPr id="15" name="Right Arrow 14"/>
          <p:cNvSpPr/>
          <p:nvPr/>
        </p:nvSpPr>
        <p:spPr>
          <a:xfrm>
            <a:off x="6172290" y="2231523"/>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a:srcRect l="28158" t="23235" r="25638" b="68619"/>
          <a:stretch/>
        </p:blipFill>
        <p:spPr>
          <a:xfrm>
            <a:off x="5072668" y="3702542"/>
            <a:ext cx="2664296" cy="433363"/>
          </a:xfrm>
          <a:prstGeom prst="rect">
            <a:avLst/>
          </a:prstGeom>
        </p:spPr>
      </p:pic>
      <p:pic>
        <p:nvPicPr>
          <p:cNvPr id="19" name="Picture 18"/>
          <p:cNvPicPr>
            <a:picLocks noChangeAspect="1"/>
          </p:cNvPicPr>
          <p:nvPr/>
        </p:nvPicPr>
        <p:blipFill rotWithShape="1">
          <a:blip r:embed="rId3"/>
          <a:srcRect l="27318" t="58146" r="29838" b="34872"/>
          <a:stretch/>
        </p:blipFill>
        <p:spPr>
          <a:xfrm>
            <a:off x="8943693" y="3640572"/>
            <a:ext cx="2404528" cy="433363"/>
          </a:xfrm>
          <a:prstGeom prst="rect">
            <a:avLst/>
          </a:prstGeom>
        </p:spPr>
      </p:pic>
      <p:sp>
        <p:nvSpPr>
          <p:cNvPr id="20" name="Right Arrow 19"/>
          <p:cNvSpPr/>
          <p:nvPr/>
        </p:nvSpPr>
        <p:spPr>
          <a:xfrm>
            <a:off x="7992432" y="3829402"/>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a:srcRect l="28478" t="87839" r="21591" b="3376"/>
          <a:stretch/>
        </p:blipFill>
        <p:spPr>
          <a:xfrm>
            <a:off x="6742484" y="4736029"/>
            <a:ext cx="3219976" cy="360867"/>
          </a:xfrm>
          <a:prstGeom prst="rect">
            <a:avLst/>
          </a:prstGeom>
        </p:spPr>
      </p:pic>
      <p:pic>
        <p:nvPicPr>
          <p:cNvPr id="23" name="Picture 22"/>
          <p:cNvPicPr>
            <a:picLocks noChangeAspect="1"/>
          </p:cNvPicPr>
          <p:nvPr/>
        </p:nvPicPr>
        <p:blipFill>
          <a:blip r:embed="rId5"/>
          <a:stretch>
            <a:fillRect/>
          </a:stretch>
        </p:blipFill>
        <p:spPr>
          <a:xfrm>
            <a:off x="7402093" y="5489802"/>
            <a:ext cx="1720524" cy="720760"/>
          </a:xfrm>
          <a:prstGeom prst="rect">
            <a:avLst/>
          </a:prstGeom>
        </p:spPr>
      </p:pic>
      <p:sp>
        <p:nvSpPr>
          <p:cNvPr id="35" name="TextBox 3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36" name="Rectangle 35"/>
          <p:cNvSpPr/>
          <p:nvPr/>
        </p:nvSpPr>
        <p:spPr>
          <a:xfrm>
            <a:off x="7598915" y="1980562"/>
            <a:ext cx="3259250" cy="67676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p:cNvSpPr/>
          <p:nvPr/>
        </p:nvSpPr>
        <p:spPr>
          <a:xfrm>
            <a:off x="2926060" y="1980562"/>
            <a:ext cx="2465157" cy="67676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Rectangle 37"/>
          <p:cNvSpPr/>
          <p:nvPr/>
        </p:nvSpPr>
        <p:spPr>
          <a:xfrm>
            <a:off x="4902356" y="3640572"/>
            <a:ext cx="3004920" cy="530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797668" y="3640571"/>
            <a:ext cx="2769426" cy="530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532330" y="4686448"/>
            <a:ext cx="3650051" cy="470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02093" y="5343326"/>
            <a:ext cx="1720524" cy="905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9016314" y="580566"/>
            <a:ext cx="2176173" cy="461665"/>
          </a:xfrm>
          <a:prstGeom prst="rect">
            <a:avLst/>
          </a:prstGeom>
          <a:noFill/>
        </p:spPr>
        <p:txBody>
          <a:bodyPr wrap="none" rtlCol="0">
            <a:spAutoFit/>
          </a:bodyPr>
          <a:lstStyle/>
          <a:p>
            <a:r>
              <a:rPr lang="en-US" sz="2400" dirty="0">
                <a:solidFill>
                  <a:srgbClr val="FF0000"/>
                </a:solidFill>
              </a:rPr>
              <a:t>NOT</a:t>
            </a:r>
            <a:r>
              <a:rPr lang="en-US" sz="2400" dirty="0"/>
              <a:t> important</a:t>
            </a:r>
          </a:p>
        </p:txBody>
      </p:sp>
    </p:spTree>
    <p:extLst>
      <p:ext uri="{BB962C8B-B14F-4D97-AF65-F5344CB8AC3E}">
        <p14:creationId xmlns:p14="http://schemas.microsoft.com/office/powerpoint/2010/main" val="124857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Bicarbonate Buffer System</a:t>
            </a:r>
            <a:br>
              <a:rPr lang="en-US" dirty="0"/>
            </a:br>
            <a:r>
              <a:rPr lang="en-US" dirty="0"/>
              <a:t>Henderson-</a:t>
            </a:r>
            <a:r>
              <a:rPr lang="en-US" dirty="0" err="1"/>
              <a:t>Hasselbalch</a:t>
            </a:r>
            <a:r>
              <a:rPr lang="en-US" dirty="0"/>
              <a:t> Equation</a:t>
            </a: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Content Placeholder 4"/>
          <p:cNvSpPr>
            <a:spLocks noGrp="1"/>
          </p:cNvSpPr>
          <p:nvPr>
            <p:ph sz="quarter" idx="1"/>
          </p:nvPr>
        </p:nvSpPr>
        <p:spPr/>
        <p:txBody>
          <a:bodyPr>
            <a:normAutofit/>
          </a:bodyPr>
          <a:lstStyle/>
          <a:p>
            <a:pPr marL="12700" indent="0">
              <a:lnSpc>
                <a:spcPts val="2710"/>
              </a:lnSpc>
              <a:spcBef>
                <a:spcPts val="2140"/>
              </a:spcBef>
              <a:buClr>
                <a:srgbClr val="AC0000"/>
              </a:buClr>
              <a:buSzPct val="83333"/>
              <a:buNone/>
              <a:tabLst>
                <a:tab pos="469900" algn="l"/>
                <a:tab pos="470534" algn="l"/>
              </a:tabLst>
            </a:pPr>
            <a:r>
              <a:rPr lang="en-US" sz="1600" dirty="0">
                <a:solidFill>
                  <a:srgbClr val="000000"/>
                </a:solidFill>
                <a:cs typeface="Arial"/>
              </a:rPr>
              <a:t>4- Because H2CO3 can rapidly dissociate into CO2 and  H2O. And since CO2 is much easier to measure it can  replace H2CO3  in the equation:</a:t>
            </a:r>
          </a:p>
          <a:p>
            <a:pPr marL="12700" indent="0">
              <a:lnSpc>
                <a:spcPts val="2710"/>
              </a:lnSpc>
              <a:spcBef>
                <a:spcPts val="2140"/>
              </a:spcBef>
              <a:buClr>
                <a:srgbClr val="AC0000"/>
              </a:buClr>
              <a:buSzPct val="83333"/>
              <a:buNone/>
              <a:tabLst>
                <a:tab pos="469900" algn="l"/>
                <a:tab pos="470534" algn="l"/>
              </a:tabLst>
            </a:pPr>
            <a:endParaRPr lang="en-US" sz="1600" dirty="0">
              <a:solidFill>
                <a:srgbClr val="000000"/>
              </a:solidFill>
              <a:cs typeface="Arial"/>
            </a:endParaRPr>
          </a:p>
          <a:p>
            <a:pPr marL="12700" indent="0">
              <a:lnSpc>
                <a:spcPts val="2710"/>
              </a:lnSpc>
              <a:spcBef>
                <a:spcPts val="2140"/>
              </a:spcBef>
              <a:buClr>
                <a:srgbClr val="AC0000"/>
              </a:buClr>
              <a:buSzPct val="83333"/>
              <a:buNone/>
              <a:tabLst>
                <a:tab pos="469900" algn="l"/>
                <a:tab pos="470534" algn="l"/>
              </a:tabLst>
            </a:pPr>
            <a:r>
              <a:rPr lang="en-US" sz="1600" dirty="0">
                <a:solidFill>
                  <a:srgbClr val="000000"/>
                </a:solidFill>
                <a:cs typeface="Arial"/>
              </a:rPr>
              <a:t>5- In 1909, Sorensen created the pH scale to express [H+ ]</a:t>
            </a:r>
          </a:p>
          <a:p>
            <a:pPr marL="12700" indent="0">
              <a:lnSpc>
                <a:spcPts val="2710"/>
              </a:lnSpc>
              <a:spcBef>
                <a:spcPts val="2140"/>
              </a:spcBef>
              <a:buClr>
                <a:srgbClr val="AC0000"/>
              </a:buClr>
              <a:buSzPct val="83333"/>
              <a:buNone/>
              <a:tabLst>
                <a:tab pos="469900" algn="l"/>
                <a:tab pos="470534" algn="l"/>
              </a:tabLst>
            </a:pPr>
            <a:r>
              <a:rPr lang="en-US" sz="1600" dirty="0">
                <a:solidFill>
                  <a:srgbClr val="000000"/>
                </a:solidFill>
                <a:cs typeface="Arial"/>
              </a:rPr>
              <a:t>6- In 1916, </a:t>
            </a:r>
            <a:r>
              <a:rPr lang="en-US" sz="1600" dirty="0" err="1">
                <a:solidFill>
                  <a:srgbClr val="000000"/>
                </a:solidFill>
                <a:cs typeface="Arial"/>
              </a:rPr>
              <a:t>Hasselbalch</a:t>
            </a:r>
            <a:r>
              <a:rPr lang="en-US" sz="1600" dirty="0">
                <a:solidFill>
                  <a:srgbClr val="000000"/>
                </a:solidFill>
                <a:cs typeface="Arial"/>
              </a:rPr>
              <a:t> decided to merge Henderson’s  equation with Sorensen’s pH scale creating what we  now know as the </a:t>
            </a:r>
            <a:r>
              <a:rPr lang="en-US" sz="1600" b="1" dirty="0">
                <a:solidFill>
                  <a:schemeClr val="accent2">
                    <a:lumMod val="75000"/>
                  </a:schemeClr>
                </a:solidFill>
                <a:cs typeface="Arial"/>
              </a:rPr>
              <a:t>“Henderson-</a:t>
            </a:r>
            <a:r>
              <a:rPr lang="en-US" sz="1600" b="1" dirty="0" err="1">
                <a:solidFill>
                  <a:schemeClr val="accent2">
                    <a:lumMod val="75000"/>
                  </a:schemeClr>
                </a:solidFill>
                <a:cs typeface="Arial"/>
              </a:rPr>
              <a:t>Hasselbalch</a:t>
            </a:r>
            <a:r>
              <a:rPr lang="en-US" sz="1600" b="1" dirty="0">
                <a:solidFill>
                  <a:schemeClr val="accent2">
                    <a:lumMod val="75000"/>
                  </a:schemeClr>
                </a:solidFill>
                <a:cs typeface="Arial"/>
              </a:rPr>
              <a:t> equation”.</a:t>
            </a:r>
          </a:p>
          <a:p>
            <a:pPr marL="12700" indent="0">
              <a:lnSpc>
                <a:spcPts val="2710"/>
              </a:lnSpc>
              <a:spcBef>
                <a:spcPts val="2140"/>
              </a:spcBef>
              <a:buClr>
                <a:srgbClr val="AC0000"/>
              </a:buClr>
              <a:buSzPct val="83333"/>
              <a:buNone/>
              <a:tabLst>
                <a:tab pos="469900" algn="l"/>
                <a:tab pos="470534" algn="l"/>
              </a:tabLst>
            </a:pPr>
            <a:endParaRPr lang="en-US" sz="1600" dirty="0">
              <a:solidFill>
                <a:srgbClr val="000000"/>
              </a:solidFill>
              <a:cs typeface="Arial"/>
            </a:endParaRPr>
          </a:p>
          <a:p>
            <a:pPr marL="12700" marR="5080" algn="just">
              <a:lnSpc>
                <a:spcPct val="100099"/>
              </a:lnSpc>
            </a:pPr>
            <a:endParaRPr lang="en-US" sz="1600" dirty="0">
              <a:solidFill>
                <a:srgbClr val="000000"/>
              </a:solidFill>
              <a:cs typeface="Arial"/>
            </a:endParaRPr>
          </a:p>
          <a:p>
            <a:pPr marL="0" marR="5080" indent="0" algn="just">
              <a:lnSpc>
                <a:spcPct val="100099"/>
              </a:lnSpc>
              <a:buNone/>
            </a:pPr>
            <a:r>
              <a:rPr lang="en-US" sz="1600" dirty="0">
                <a:solidFill>
                  <a:srgbClr val="000000"/>
                </a:solidFill>
                <a:cs typeface="Arial"/>
              </a:rPr>
              <a:t>7-Since it is much easier to measure PCO2 rather  than dissolved [CO2] and because dissolved CO2 is proportional to PCO2  multiplied by the solubility of CO2 (0.03 </a:t>
            </a:r>
            <a:r>
              <a:rPr lang="en-US" sz="1600" dirty="0" err="1">
                <a:solidFill>
                  <a:srgbClr val="000000"/>
                </a:solidFill>
                <a:cs typeface="Arial"/>
              </a:rPr>
              <a:t>mmol</a:t>
            </a:r>
            <a:r>
              <a:rPr lang="en-US" sz="1600" dirty="0">
                <a:solidFill>
                  <a:srgbClr val="000000"/>
                </a:solidFill>
                <a:cs typeface="Arial"/>
              </a:rPr>
              <a:t>/mmHg) → [CO2] was  replaced by PCO2  X 0.03</a:t>
            </a:r>
          </a:p>
          <a:p>
            <a:pPr marL="12700" indent="0">
              <a:lnSpc>
                <a:spcPts val="2710"/>
              </a:lnSpc>
              <a:spcBef>
                <a:spcPts val="2140"/>
              </a:spcBef>
              <a:buClr>
                <a:srgbClr val="AC0000"/>
              </a:buClr>
              <a:buSzPct val="83333"/>
              <a:buNone/>
              <a:tabLst>
                <a:tab pos="469900" algn="l"/>
                <a:tab pos="470534" algn="l"/>
              </a:tabLst>
            </a:pPr>
            <a:endParaRPr lang="en-US" sz="1600" dirty="0">
              <a:solidFill>
                <a:srgbClr val="000000"/>
              </a:solidFill>
              <a:cs typeface="Arial"/>
            </a:endParaRPr>
          </a:p>
          <a:p>
            <a:pPr marL="0" indent="0">
              <a:lnSpc>
                <a:spcPct val="100000"/>
              </a:lnSpc>
              <a:spcBef>
                <a:spcPts val="1155"/>
              </a:spcBef>
              <a:buNone/>
            </a:pPr>
            <a:endParaRPr lang="en-US" sz="1600" dirty="0"/>
          </a:p>
          <a:p>
            <a:pPr marL="0" indent="0">
              <a:buNone/>
            </a:pPr>
            <a:endParaRPr lang="en-US" sz="1600" dirty="0"/>
          </a:p>
        </p:txBody>
      </p:sp>
      <p:pic>
        <p:nvPicPr>
          <p:cNvPr id="24" name="Picture 23"/>
          <p:cNvPicPr>
            <a:picLocks noChangeAspect="1"/>
          </p:cNvPicPr>
          <p:nvPr/>
        </p:nvPicPr>
        <p:blipFill>
          <a:blip r:embed="rId2"/>
          <a:stretch>
            <a:fillRect/>
          </a:stretch>
        </p:blipFill>
        <p:spPr>
          <a:xfrm>
            <a:off x="1818270" y="2001314"/>
            <a:ext cx="1900648" cy="802726"/>
          </a:xfrm>
          <a:prstGeom prst="rect">
            <a:avLst/>
          </a:prstGeom>
        </p:spPr>
      </p:pic>
      <p:sp>
        <p:nvSpPr>
          <p:cNvPr id="28" name="Right Arrow 27"/>
          <p:cNvSpPr/>
          <p:nvPr/>
        </p:nvSpPr>
        <p:spPr>
          <a:xfrm>
            <a:off x="3947144" y="2305201"/>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55530" y="2066068"/>
            <a:ext cx="1963388" cy="5881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bject 28"/>
          <p:cNvSpPr txBox="1"/>
          <p:nvPr/>
        </p:nvSpPr>
        <p:spPr>
          <a:xfrm>
            <a:off x="4862637" y="2129846"/>
            <a:ext cx="1791246" cy="54566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27305" rIns="0" bIns="0" rtlCol="0">
            <a:spAutoFit/>
          </a:bodyPr>
          <a:lstStyle/>
          <a:p>
            <a:pPr marL="1905" algn="ctr">
              <a:lnSpc>
                <a:spcPct val="100000"/>
              </a:lnSpc>
              <a:spcBef>
                <a:spcPts val="215"/>
              </a:spcBef>
            </a:pPr>
            <a:r>
              <a:rPr sz="1600" dirty="0">
                <a:solidFill>
                  <a:schemeClr val="accent2">
                    <a:lumMod val="75000"/>
                  </a:schemeClr>
                </a:solidFill>
                <a:cs typeface="Arial"/>
              </a:rPr>
              <a:t>This is Henderson’s </a:t>
            </a:r>
            <a:endParaRPr lang="en-US" sz="1600" dirty="0">
              <a:solidFill>
                <a:schemeClr val="accent2">
                  <a:lumMod val="75000"/>
                </a:schemeClr>
              </a:solidFill>
              <a:cs typeface="Arial"/>
            </a:endParaRPr>
          </a:p>
          <a:p>
            <a:pPr marL="1905" algn="ctr">
              <a:lnSpc>
                <a:spcPct val="100000"/>
              </a:lnSpc>
              <a:spcBef>
                <a:spcPts val="215"/>
              </a:spcBef>
            </a:pPr>
            <a:r>
              <a:rPr sz="1600" dirty="0">
                <a:solidFill>
                  <a:schemeClr val="accent2">
                    <a:lumMod val="75000"/>
                  </a:schemeClr>
                </a:solidFill>
                <a:cs typeface="Arial"/>
              </a:rPr>
              <a:t>equation(1908)</a:t>
            </a:r>
          </a:p>
        </p:txBody>
      </p:sp>
      <p:sp>
        <p:nvSpPr>
          <p:cNvPr id="32" name="Right Arrow 31"/>
          <p:cNvSpPr/>
          <p:nvPr/>
        </p:nvSpPr>
        <p:spPr>
          <a:xfrm>
            <a:off x="6758512" y="2309062"/>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bject 30"/>
          <p:cNvSpPr txBox="1"/>
          <p:nvPr/>
        </p:nvSpPr>
        <p:spPr>
          <a:xfrm>
            <a:off x="7583222" y="2066068"/>
            <a:ext cx="3705769" cy="569836"/>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27305" rIns="0" bIns="0" rtlCol="0">
            <a:spAutoFit/>
          </a:bodyPr>
          <a:lstStyle/>
          <a:p>
            <a:pPr marL="78105">
              <a:lnSpc>
                <a:spcPts val="2150"/>
              </a:lnSpc>
              <a:spcBef>
                <a:spcPts val="215"/>
              </a:spcBef>
            </a:pPr>
            <a:r>
              <a:rPr sz="1600" dirty="0">
                <a:solidFill>
                  <a:schemeClr val="accent2">
                    <a:lumMod val="75000"/>
                  </a:schemeClr>
                </a:solidFill>
                <a:cs typeface="Arial"/>
              </a:rPr>
              <a:t>It means that</a:t>
            </a:r>
            <a:r>
              <a:rPr lang="en-US" sz="1600" dirty="0">
                <a:solidFill>
                  <a:schemeClr val="accent2">
                    <a:lumMod val="75000"/>
                  </a:schemeClr>
                </a:solidFill>
                <a:cs typeface="Arial"/>
              </a:rPr>
              <a:t>:</a:t>
            </a:r>
            <a:endParaRPr sz="1600" dirty="0">
              <a:solidFill>
                <a:schemeClr val="accent2">
                  <a:lumMod val="75000"/>
                </a:schemeClr>
              </a:solidFill>
              <a:cs typeface="Arial"/>
            </a:endParaRPr>
          </a:p>
          <a:p>
            <a:pPr marL="141605">
              <a:lnSpc>
                <a:spcPts val="2150"/>
              </a:lnSpc>
            </a:pPr>
            <a:r>
              <a:rPr sz="1600" dirty="0">
                <a:solidFill>
                  <a:srgbClr val="000000"/>
                </a:solidFill>
                <a:cs typeface="Arial"/>
              </a:rPr>
              <a:t>↑ [CO2] →↑ [H+]</a:t>
            </a:r>
            <a:r>
              <a:rPr lang="en-US" sz="1600" dirty="0">
                <a:solidFill>
                  <a:srgbClr val="000000"/>
                </a:solidFill>
                <a:cs typeface="Arial"/>
              </a:rPr>
              <a:t>, ↑ [HCO3-] → ↓ [H+]</a:t>
            </a:r>
          </a:p>
        </p:txBody>
      </p:sp>
      <p:sp>
        <p:nvSpPr>
          <p:cNvPr id="35" name="TextBox 3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pic>
        <p:nvPicPr>
          <p:cNvPr id="4" name="Picture 3"/>
          <p:cNvPicPr>
            <a:picLocks noChangeAspect="1"/>
          </p:cNvPicPr>
          <p:nvPr/>
        </p:nvPicPr>
        <p:blipFill>
          <a:blip r:embed="rId3"/>
          <a:stretch>
            <a:fillRect/>
          </a:stretch>
        </p:blipFill>
        <p:spPr>
          <a:xfrm>
            <a:off x="5878388" y="2846177"/>
            <a:ext cx="2145153" cy="692494"/>
          </a:xfrm>
          <a:prstGeom prst="rect">
            <a:avLst/>
          </a:prstGeom>
        </p:spPr>
      </p:pic>
      <p:sp>
        <p:nvSpPr>
          <p:cNvPr id="33" name="Right Arrow 32"/>
          <p:cNvSpPr/>
          <p:nvPr/>
        </p:nvSpPr>
        <p:spPr>
          <a:xfrm>
            <a:off x="2711632" y="4371929"/>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9249" y="4175340"/>
            <a:ext cx="1963388" cy="76387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object 28"/>
          <p:cNvSpPr txBox="1"/>
          <p:nvPr/>
        </p:nvSpPr>
        <p:spPr>
          <a:xfrm>
            <a:off x="3570696" y="4238162"/>
            <a:ext cx="2331012" cy="54566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27305" rIns="0" bIns="0" rtlCol="0">
            <a:spAutoFit/>
          </a:bodyPr>
          <a:lstStyle/>
          <a:p>
            <a:pPr marL="1905" algn="ctr">
              <a:lnSpc>
                <a:spcPct val="100000"/>
              </a:lnSpc>
              <a:spcBef>
                <a:spcPts val="215"/>
              </a:spcBef>
            </a:pPr>
            <a:endParaRPr lang="en-US" sz="1600" dirty="0">
              <a:solidFill>
                <a:schemeClr val="accent2">
                  <a:lumMod val="75000"/>
                </a:schemeClr>
              </a:solidFill>
              <a:cs typeface="Arial"/>
            </a:endParaRPr>
          </a:p>
          <a:p>
            <a:pPr marL="1905" algn="ctr">
              <a:lnSpc>
                <a:spcPct val="100000"/>
              </a:lnSpc>
              <a:spcBef>
                <a:spcPts val="215"/>
              </a:spcBef>
            </a:pPr>
            <a:endParaRPr sz="1600" dirty="0">
              <a:solidFill>
                <a:schemeClr val="accent2">
                  <a:lumMod val="75000"/>
                </a:schemeClr>
              </a:solidFill>
              <a:cs typeface="Arial"/>
            </a:endParaRPr>
          </a:p>
        </p:txBody>
      </p:sp>
      <p:sp>
        <p:nvSpPr>
          <p:cNvPr id="38" name="Right Arrow 37"/>
          <p:cNvSpPr/>
          <p:nvPr/>
        </p:nvSpPr>
        <p:spPr>
          <a:xfrm>
            <a:off x="5971660" y="4413516"/>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68504" y="4172979"/>
            <a:ext cx="1885180" cy="796193"/>
          </a:xfrm>
          <a:prstGeom prst="rect">
            <a:avLst/>
          </a:prstGeom>
        </p:spPr>
      </p:pic>
      <p:pic>
        <p:nvPicPr>
          <p:cNvPr id="9" name="Picture 8"/>
          <p:cNvPicPr>
            <a:picLocks noChangeAspect="1"/>
          </p:cNvPicPr>
          <p:nvPr/>
        </p:nvPicPr>
        <p:blipFill>
          <a:blip r:embed="rId5"/>
          <a:stretch>
            <a:fillRect/>
          </a:stretch>
        </p:blipFill>
        <p:spPr>
          <a:xfrm>
            <a:off x="3670823" y="4221109"/>
            <a:ext cx="2122929" cy="627895"/>
          </a:xfrm>
          <a:prstGeom prst="rect">
            <a:avLst/>
          </a:prstGeom>
        </p:spPr>
      </p:pic>
      <p:sp>
        <p:nvSpPr>
          <p:cNvPr id="44" name="Right Arrow 43"/>
          <p:cNvSpPr/>
          <p:nvPr/>
        </p:nvSpPr>
        <p:spPr>
          <a:xfrm>
            <a:off x="8641761" y="4416078"/>
            <a:ext cx="720080" cy="1949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bject 28"/>
          <p:cNvSpPr txBox="1"/>
          <p:nvPr/>
        </p:nvSpPr>
        <p:spPr>
          <a:xfrm>
            <a:off x="9490963" y="4172979"/>
            <a:ext cx="1798027" cy="766235"/>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27305" rIns="0" bIns="0" rtlCol="0">
            <a:spAutoFit/>
          </a:bodyPr>
          <a:lstStyle/>
          <a:p>
            <a:pPr marL="1905" algn="ctr">
              <a:lnSpc>
                <a:spcPct val="100000"/>
              </a:lnSpc>
              <a:spcBef>
                <a:spcPts val="215"/>
              </a:spcBef>
            </a:pPr>
            <a:r>
              <a:rPr lang="en-US" sz="1600" dirty="0">
                <a:solidFill>
                  <a:schemeClr val="accent2">
                    <a:lumMod val="75000"/>
                  </a:schemeClr>
                </a:solidFill>
                <a:cs typeface="Arial"/>
              </a:rPr>
              <a:t>This is Henderson-</a:t>
            </a:r>
            <a:r>
              <a:rPr lang="en-US" sz="1600" dirty="0" err="1">
                <a:solidFill>
                  <a:schemeClr val="accent2">
                    <a:lumMod val="75000"/>
                  </a:schemeClr>
                </a:solidFill>
                <a:cs typeface="Arial"/>
              </a:rPr>
              <a:t>Hasselbach</a:t>
            </a:r>
            <a:r>
              <a:rPr lang="en-US" sz="1600" dirty="0">
                <a:solidFill>
                  <a:schemeClr val="accent2">
                    <a:lumMod val="75000"/>
                  </a:schemeClr>
                </a:solidFill>
                <a:cs typeface="Arial"/>
              </a:rPr>
              <a:t> equation  (1908)</a:t>
            </a:r>
          </a:p>
        </p:txBody>
      </p:sp>
      <p:sp>
        <p:nvSpPr>
          <p:cNvPr id="46" name="object 28"/>
          <p:cNvSpPr txBox="1"/>
          <p:nvPr/>
        </p:nvSpPr>
        <p:spPr>
          <a:xfrm>
            <a:off x="6767737" y="4172979"/>
            <a:ext cx="1798027" cy="817531"/>
          </a:xfrm>
          <a:prstGeom prst="rect">
            <a:avLst/>
          </a:prstGeom>
          <a:noFill/>
          <a:ln/>
        </p:spPr>
        <p:style>
          <a:lnRef idx="2">
            <a:schemeClr val="accent1"/>
          </a:lnRef>
          <a:fillRef idx="1">
            <a:schemeClr val="lt1"/>
          </a:fillRef>
          <a:effectRef idx="0">
            <a:schemeClr val="accent1"/>
          </a:effectRef>
          <a:fontRef idx="minor">
            <a:schemeClr val="dk1"/>
          </a:fontRef>
        </p:style>
        <p:txBody>
          <a:bodyPr vert="horz" wrap="square" lIns="0" tIns="27305" rIns="0" bIns="0" rtlCol="0">
            <a:spAutoFit/>
          </a:bodyPr>
          <a:lstStyle/>
          <a:p>
            <a:pPr marL="1905" algn="ctr">
              <a:lnSpc>
                <a:spcPct val="100000"/>
              </a:lnSpc>
              <a:spcBef>
                <a:spcPts val="215"/>
              </a:spcBef>
            </a:pPr>
            <a:endParaRPr lang="en-US" sz="1600" dirty="0">
              <a:solidFill>
                <a:schemeClr val="accent2">
                  <a:lumMod val="75000"/>
                </a:schemeClr>
              </a:solidFill>
              <a:cs typeface="Arial"/>
            </a:endParaRPr>
          </a:p>
          <a:p>
            <a:pPr marL="1905" algn="ctr">
              <a:lnSpc>
                <a:spcPct val="100000"/>
              </a:lnSpc>
              <a:spcBef>
                <a:spcPts val="215"/>
              </a:spcBef>
            </a:pPr>
            <a:endParaRPr lang="en-US" sz="1600" dirty="0">
              <a:solidFill>
                <a:schemeClr val="accent2">
                  <a:lumMod val="75000"/>
                </a:schemeClr>
              </a:solidFill>
              <a:cs typeface="Arial"/>
            </a:endParaRPr>
          </a:p>
          <a:p>
            <a:pPr marL="1905" algn="ctr">
              <a:lnSpc>
                <a:spcPct val="100000"/>
              </a:lnSpc>
              <a:spcBef>
                <a:spcPts val="215"/>
              </a:spcBef>
            </a:pPr>
            <a:endParaRPr lang="en-US" sz="1600" dirty="0">
              <a:solidFill>
                <a:schemeClr val="accent2">
                  <a:lumMod val="75000"/>
                </a:schemeClr>
              </a:solidFill>
              <a:cs typeface="Arial"/>
            </a:endParaRPr>
          </a:p>
        </p:txBody>
      </p:sp>
      <p:pic>
        <p:nvPicPr>
          <p:cNvPr id="47" name="Picture 46"/>
          <p:cNvPicPr>
            <a:picLocks noChangeAspect="1"/>
          </p:cNvPicPr>
          <p:nvPr/>
        </p:nvPicPr>
        <p:blipFill>
          <a:blip r:embed="rId6"/>
          <a:stretch>
            <a:fillRect/>
          </a:stretch>
        </p:blipFill>
        <p:spPr>
          <a:xfrm>
            <a:off x="6699437" y="4238162"/>
            <a:ext cx="1904356" cy="718056"/>
          </a:xfrm>
          <a:prstGeom prst="rect">
            <a:avLst/>
          </a:prstGeom>
        </p:spPr>
      </p:pic>
      <p:pic>
        <p:nvPicPr>
          <p:cNvPr id="11" name="Picture 10"/>
          <p:cNvPicPr>
            <a:picLocks noChangeAspect="1"/>
          </p:cNvPicPr>
          <p:nvPr/>
        </p:nvPicPr>
        <p:blipFill>
          <a:blip r:embed="rId7"/>
          <a:stretch>
            <a:fillRect/>
          </a:stretch>
        </p:blipFill>
        <p:spPr>
          <a:xfrm>
            <a:off x="9001801" y="5445224"/>
            <a:ext cx="2309686" cy="856239"/>
          </a:xfrm>
          <a:prstGeom prst="rect">
            <a:avLst/>
          </a:prstGeom>
        </p:spPr>
      </p:pic>
      <p:sp>
        <p:nvSpPr>
          <p:cNvPr id="12" name="Rectangle 11"/>
          <p:cNvSpPr/>
          <p:nvPr/>
        </p:nvSpPr>
        <p:spPr>
          <a:xfrm>
            <a:off x="8902724" y="5445224"/>
            <a:ext cx="2592288" cy="78793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TextBox 47"/>
          <p:cNvSpPr txBox="1"/>
          <p:nvPr/>
        </p:nvSpPr>
        <p:spPr>
          <a:xfrm>
            <a:off x="9016314" y="580566"/>
            <a:ext cx="2176173" cy="461665"/>
          </a:xfrm>
          <a:prstGeom prst="rect">
            <a:avLst/>
          </a:prstGeom>
          <a:noFill/>
        </p:spPr>
        <p:txBody>
          <a:bodyPr wrap="none" rtlCol="0">
            <a:spAutoFit/>
          </a:bodyPr>
          <a:lstStyle/>
          <a:p>
            <a:r>
              <a:rPr lang="en-US" sz="2400" dirty="0">
                <a:solidFill>
                  <a:srgbClr val="FF0000"/>
                </a:solidFill>
              </a:rPr>
              <a:t>NOT</a:t>
            </a:r>
            <a:r>
              <a:rPr lang="en-US" sz="2400" dirty="0"/>
              <a:t> important</a:t>
            </a:r>
          </a:p>
        </p:txBody>
      </p:sp>
    </p:spTree>
    <p:extLst>
      <p:ext uri="{BB962C8B-B14F-4D97-AF65-F5344CB8AC3E}">
        <p14:creationId xmlns:p14="http://schemas.microsoft.com/office/powerpoint/2010/main" val="1813462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Bicarbonate Buffer System</a:t>
            </a:r>
            <a:br>
              <a:rPr lang="en-US" dirty="0"/>
            </a:br>
            <a:r>
              <a:rPr lang="en-US" dirty="0"/>
              <a:t>Henderson-</a:t>
            </a:r>
            <a:r>
              <a:rPr lang="en-US" dirty="0" err="1"/>
              <a:t>Hasselbalch</a:t>
            </a:r>
            <a:r>
              <a:rPr lang="en-US" dirty="0"/>
              <a:t> Equation</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609459" y="1308513"/>
            <a:ext cx="10969943" cy="4937760"/>
          </a:xfrm>
        </p:spPr>
        <p:txBody>
          <a:bodyPr>
            <a:normAutofit lnSpcReduction="10000"/>
          </a:bodyPr>
          <a:lstStyle/>
          <a:p>
            <a:r>
              <a:rPr lang="fr-FR" sz="1800" dirty="0" err="1"/>
              <a:t>At</a:t>
            </a:r>
            <a:r>
              <a:rPr lang="fr-FR" sz="1800" dirty="0"/>
              <a:t> 37°C :</a:t>
            </a:r>
            <a:endParaRPr lang="en-US" sz="1800" dirty="0"/>
          </a:p>
          <a:p>
            <a:endParaRPr lang="en-US" sz="1800" dirty="0"/>
          </a:p>
          <a:p>
            <a:pPr marL="0" indent="0">
              <a:buNone/>
            </a:pPr>
            <a:endParaRPr lang="en-US" sz="1800" dirty="0"/>
          </a:p>
          <a:p>
            <a:r>
              <a:rPr lang="en-US" sz="1800" dirty="0"/>
              <a:t> As pH and </a:t>
            </a:r>
            <a:r>
              <a:rPr lang="en-US" sz="1800" dirty="0" err="1"/>
              <a:t>Pco2</a:t>
            </a:r>
            <a:r>
              <a:rPr lang="en-US" sz="1800" dirty="0"/>
              <a:t> can both easily be measured, possible to estimate [HCO3-] </a:t>
            </a:r>
          </a:p>
          <a:p>
            <a:pPr marL="0" indent="0">
              <a:buNone/>
            </a:pPr>
            <a:r>
              <a:rPr lang="en-US" sz="1800" dirty="0"/>
              <a:t>(normally ~ 24 mEq/L in arterial blood) → Can estimate [acid or base] required to</a:t>
            </a:r>
          </a:p>
          <a:p>
            <a:pPr marL="0" indent="0">
              <a:buNone/>
            </a:pPr>
            <a:r>
              <a:rPr lang="en-US" sz="1800" dirty="0"/>
              <a:t> correct imbalance. </a:t>
            </a:r>
          </a:p>
          <a:p>
            <a:r>
              <a:rPr lang="en-US" sz="1800" dirty="0"/>
              <a:t> To maintain pH of 7.4 : </a:t>
            </a:r>
          </a:p>
          <a:p>
            <a:pPr marL="0" indent="0">
              <a:buNone/>
            </a:pPr>
            <a:r>
              <a:rPr lang="en-US" sz="1800" dirty="0"/>
              <a:t>  HCO3- : H2CO3 = 20:1 [ if ratio changes, so too will pH ]. “Because our bodies produce a lot </a:t>
            </a:r>
            <a:r>
              <a:rPr lang="en-US" sz="1800" dirty="0" err="1"/>
              <a:t>od</a:t>
            </a:r>
            <a:r>
              <a:rPr lang="en-US" sz="1800" dirty="0"/>
              <a:t> acids, we need a lot of base in order to maintain balance” .</a:t>
            </a:r>
          </a:p>
          <a:p>
            <a:endParaRPr lang="en-US" sz="1800" dirty="0"/>
          </a:p>
          <a:p>
            <a:r>
              <a:rPr lang="en-US" sz="1800" dirty="0"/>
              <a:t> When enough [H+] added to halve [HCO3-], pH would drop to 6.0</a:t>
            </a:r>
          </a:p>
          <a:p>
            <a:pPr marL="0" indent="0">
              <a:buNone/>
            </a:pPr>
            <a:r>
              <a:rPr lang="en-US" sz="1800" dirty="0"/>
              <a:t>BUT, H2CO3 ⇔ H2O + CO2 → ventilation↑ and CO2 is removed.</a:t>
            </a:r>
          </a:p>
          <a:p>
            <a:pPr marL="0" indent="0">
              <a:buNone/>
            </a:pPr>
            <a:endParaRPr lang="en-US" sz="1800" dirty="0"/>
          </a:p>
          <a:p>
            <a:r>
              <a:rPr lang="en-US" sz="1800" dirty="0"/>
              <a:t> Buffering means that pH only drops to ~ 7.2.</a:t>
            </a:r>
          </a:p>
        </p:txBody>
      </p:sp>
      <p:pic>
        <p:nvPicPr>
          <p:cNvPr id="6" name="Picture 5"/>
          <p:cNvPicPr>
            <a:picLocks noChangeAspect="1"/>
          </p:cNvPicPr>
          <p:nvPr/>
        </p:nvPicPr>
        <p:blipFill>
          <a:blip r:embed="rId2"/>
          <a:stretch>
            <a:fillRect/>
          </a:stretch>
        </p:blipFill>
        <p:spPr>
          <a:xfrm>
            <a:off x="2566020" y="1484784"/>
            <a:ext cx="3113602" cy="770553"/>
          </a:xfrm>
          <a:prstGeom prst="rect">
            <a:avLst/>
          </a:prstGeom>
        </p:spPr>
      </p:pic>
      <p:sp>
        <p:nvSpPr>
          <p:cNvPr id="7" name="TextBox 6"/>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77934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Buffering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a:xfrm>
            <a:off x="740902" y="1143000"/>
            <a:ext cx="10969943" cy="4937760"/>
          </a:xfrm>
        </p:spPr>
        <p:txBody>
          <a:bodyPr/>
          <a:lstStyle/>
          <a:p>
            <a:pPr marL="0" indent="0">
              <a:buNone/>
            </a:pPr>
            <a:r>
              <a:rPr lang="en-US" sz="2200" dirty="0">
                <a:solidFill>
                  <a:schemeClr val="accent2">
                    <a:lumMod val="75000"/>
                  </a:schemeClr>
                </a:solidFill>
              </a:rPr>
              <a:t>2-Phosphate Buffering System</a:t>
            </a:r>
            <a:endParaRPr lang="en-US" sz="3200" dirty="0">
              <a:solidFill>
                <a:schemeClr val="accent2">
                  <a:lumMod val="75000"/>
                </a:schemeClr>
              </a:solidFill>
            </a:endParaRPr>
          </a:p>
          <a:p>
            <a:pPr marL="0" indent="0">
              <a:buNone/>
            </a:pPr>
            <a:endParaRPr lang="en-US" sz="1800" dirty="0">
              <a:solidFill>
                <a:schemeClr val="bg1">
                  <a:lumMod val="75000"/>
                </a:schemeClr>
              </a:solidFill>
            </a:endParaRPr>
          </a:p>
          <a:p>
            <a:r>
              <a:rPr lang="en-US" sz="1800" dirty="0"/>
              <a:t> Phosphate buffer system is not important as extracellular fluid buffer ( concentration too low ) . </a:t>
            </a:r>
            <a:r>
              <a:rPr lang="en-US" sz="1800" dirty="0">
                <a:solidFill>
                  <a:schemeClr val="bg1">
                    <a:lumMod val="75000"/>
                  </a:schemeClr>
                </a:solidFill>
              </a:rPr>
              <a:t>"</a:t>
            </a:r>
            <a:r>
              <a:rPr lang="en-US" sz="1800" dirty="0"/>
              <a:t> </a:t>
            </a:r>
            <a:r>
              <a:rPr lang="en-US" sz="1800" dirty="0">
                <a:solidFill>
                  <a:schemeClr val="bg1">
                    <a:lumMod val="75000"/>
                  </a:schemeClr>
                </a:solidFill>
              </a:rPr>
              <a:t>it is an intracellular anion"</a:t>
            </a:r>
            <a:endParaRPr lang="en-US" sz="1800" dirty="0"/>
          </a:p>
          <a:p>
            <a:r>
              <a:rPr lang="en-US" sz="1800" dirty="0"/>
              <a:t>However, major intracellular buffer and important in renal tubular fluid.</a:t>
            </a:r>
          </a:p>
          <a:p>
            <a:pPr marL="304770" lvl="1">
              <a:spcBef>
                <a:spcPts val="667"/>
              </a:spcBef>
              <a:buClr>
                <a:schemeClr val="accent1"/>
              </a:buClr>
            </a:pPr>
            <a:r>
              <a:rPr lang="en-US" sz="1800" dirty="0"/>
              <a:t>Main components are : HPO42- </a:t>
            </a:r>
            <a:r>
              <a:rPr lang="en-US" sz="1800" dirty="0">
                <a:latin typeface="Arial"/>
                <a:cs typeface="Arial"/>
              </a:rPr>
              <a:t>(Hydrogen</a:t>
            </a:r>
            <a:r>
              <a:rPr lang="en-US" sz="1800" spc="-85" dirty="0">
                <a:latin typeface="Arial"/>
                <a:cs typeface="Arial"/>
              </a:rPr>
              <a:t> </a:t>
            </a:r>
            <a:r>
              <a:rPr lang="en-US" sz="1800" dirty="0">
                <a:latin typeface="Arial"/>
                <a:cs typeface="Arial"/>
              </a:rPr>
              <a:t>phosphate) </a:t>
            </a:r>
            <a:r>
              <a:rPr lang="en-US" sz="1800" dirty="0"/>
              <a:t>and H2PO4-</a:t>
            </a:r>
            <a:r>
              <a:rPr lang="en-US" sz="2000" dirty="0">
                <a:latin typeface="Arial"/>
                <a:cs typeface="Arial"/>
              </a:rPr>
              <a:t>(</a:t>
            </a:r>
            <a:r>
              <a:rPr lang="en-US" sz="2000" dirty="0" err="1">
                <a:latin typeface="Arial"/>
                <a:cs typeface="Arial"/>
              </a:rPr>
              <a:t>dihydrogen</a:t>
            </a:r>
            <a:r>
              <a:rPr lang="en-US" sz="2000" spc="-80" dirty="0">
                <a:latin typeface="Arial"/>
                <a:cs typeface="Arial"/>
              </a:rPr>
              <a:t> </a:t>
            </a:r>
            <a:r>
              <a:rPr lang="en-US" sz="2000" dirty="0">
                <a:latin typeface="Arial"/>
                <a:cs typeface="Arial"/>
              </a:rPr>
              <a:t>phosphate)</a:t>
            </a:r>
          </a:p>
          <a:p>
            <a:endParaRPr lang="en-US" sz="1800" dirty="0"/>
          </a:p>
          <a:p>
            <a:pPr marL="0" indent="0">
              <a:buNone/>
            </a:pPr>
            <a:r>
              <a:rPr lang="en-US" sz="1800" dirty="0"/>
              <a:t>      </a:t>
            </a:r>
            <a:r>
              <a:rPr lang="mr-IN" sz="1800" dirty="0"/>
              <a:t>                   </a:t>
            </a:r>
            <a:endParaRPr lang="en-US" sz="1800" dirty="0"/>
          </a:p>
          <a:p>
            <a:pPr marL="0" indent="0">
              <a:buNone/>
            </a:pPr>
            <a:endParaRPr lang="en-US" sz="1800" dirty="0"/>
          </a:p>
          <a:p>
            <a:pPr marL="0" indent="0">
              <a:buNone/>
            </a:pPr>
            <a:r>
              <a:rPr lang="en-US" sz="1800" dirty="0"/>
              <a:t>       </a:t>
            </a:r>
          </a:p>
          <a:p>
            <a:endParaRPr lang="en-US" sz="1800" dirty="0"/>
          </a:p>
          <a:p>
            <a:endParaRPr lang="en-US" dirty="0"/>
          </a:p>
        </p:txBody>
      </p:sp>
      <p:sp>
        <p:nvSpPr>
          <p:cNvPr id="14" name="TextBox 13"/>
          <p:cNvSpPr txBox="1"/>
          <p:nvPr/>
        </p:nvSpPr>
        <p:spPr>
          <a:xfrm>
            <a:off x="1557908" y="4149080"/>
            <a:ext cx="9217024" cy="1754326"/>
          </a:xfrm>
          <a:prstGeom prst="rect">
            <a:avLst/>
          </a:prstGeom>
          <a:noFill/>
          <a:ln w="19050">
            <a:solidFill>
              <a:schemeClr val="bg2">
                <a:lumMod val="50000"/>
              </a:schemeClr>
            </a:solidFill>
            <a:prstDash val="dash"/>
          </a:ln>
        </p:spPr>
        <p:txBody>
          <a:bodyPr wrap="square" rtlCol="0">
            <a:spAutoFit/>
          </a:bodyPr>
          <a:lstStyle/>
          <a:p>
            <a:pPr algn="ctr"/>
            <a:r>
              <a:rPr lang="mr-IN" sz="1400" dirty="0"/>
              <a:t> </a:t>
            </a:r>
            <a:r>
              <a:rPr lang="mr-IN" sz="1800" dirty="0"/>
              <a:t>H+ + HPO42- ↔  H2PO4-</a:t>
            </a:r>
          </a:p>
          <a:p>
            <a:pPr algn="ctr"/>
            <a:r>
              <a:rPr lang="mr-IN" sz="1800" dirty="0"/>
              <a:t>      (Strong acid converted to weak acid ∴ less effect on pH)</a:t>
            </a:r>
            <a:endParaRPr lang="en-US" sz="1800" dirty="0"/>
          </a:p>
          <a:p>
            <a:pPr algn="ctr"/>
            <a:endParaRPr lang="en-US" sz="1800" dirty="0"/>
          </a:p>
          <a:p>
            <a:pPr algn="ctr"/>
            <a:r>
              <a:rPr lang="en-US" sz="1800" dirty="0"/>
              <a:t>OH- + H2PO4-  ↔ H2O + HPO42-</a:t>
            </a:r>
          </a:p>
          <a:p>
            <a:pPr algn="ctr"/>
            <a:r>
              <a:rPr lang="en-US" sz="1800" dirty="0"/>
              <a:t>(Strong base converted to weak base ∴ less effect on pH)</a:t>
            </a:r>
          </a:p>
          <a:p>
            <a:pPr algn="ctr"/>
            <a:endParaRPr lang="en-US" sz="1800" dirty="0"/>
          </a:p>
        </p:txBody>
      </p:sp>
      <p:sp>
        <p:nvSpPr>
          <p:cNvPr id="15" name="TextBox 14"/>
          <p:cNvSpPr txBox="1"/>
          <p:nvPr/>
        </p:nvSpPr>
        <p:spPr>
          <a:xfrm>
            <a:off x="8326660" y="414908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310111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138" y="2040135"/>
            <a:ext cx="11144580" cy="4247317"/>
          </a:xfrm>
          <a:prstGeom prst="rect">
            <a:avLst/>
          </a:prstGeom>
          <a:noFill/>
          <a:ln w="19050">
            <a:solidFill>
              <a:schemeClr val="bg2">
                <a:lumMod val="50000"/>
              </a:schemeClr>
            </a:solidFill>
            <a:prstDash val="dash"/>
          </a:ln>
        </p:spPr>
        <p:txBody>
          <a:bodyPr wrap="square" rtlCol="0">
            <a:spAutoFit/>
          </a:bodyPr>
          <a:lstStyle/>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p:txBody>
      </p:sp>
      <p:sp>
        <p:nvSpPr>
          <p:cNvPr id="2" name="Title 1"/>
          <p:cNvSpPr>
            <a:spLocks noGrp="1"/>
          </p:cNvSpPr>
          <p:nvPr>
            <p:ph type="title"/>
          </p:nvPr>
        </p:nvSpPr>
        <p:spPr/>
        <p:txBody>
          <a:bodyPr/>
          <a:lstStyle/>
          <a:p>
            <a:r>
              <a:rPr lang="en-US"/>
              <a:t>Chemical Buffering System </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a:xfrm>
            <a:off x="428138" y="1280795"/>
            <a:ext cx="10969943" cy="4937760"/>
          </a:xfrm>
        </p:spPr>
        <p:txBody>
          <a:bodyPr>
            <a:normAutofit fontScale="92500" lnSpcReduction="20000"/>
          </a:bodyPr>
          <a:lstStyle/>
          <a:p>
            <a:pPr marL="0" indent="0">
              <a:buNone/>
            </a:pPr>
            <a:r>
              <a:rPr lang="en-US" sz="2200" dirty="0">
                <a:solidFill>
                  <a:schemeClr val="accent2">
                    <a:lumMod val="75000"/>
                  </a:schemeClr>
                </a:solidFill>
              </a:rPr>
              <a:t>3-Protein buffers </a:t>
            </a:r>
          </a:p>
          <a:p>
            <a:pPr>
              <a:spcBef>
                <a:spcPts val="575"/>
              </a:spcBef>
              <a:buClr>
                <a:schemeClr val="accent2">
                  <a:lumMod val="75000"/>
                </a:schemeClr>
              </a:buClr>
              <a:buSzPct val="85416"/>
              <a:tabLst>
                <a:tab pos="195580" algn="l"/>
              </a:tabLst>
            </a:pPr>
            <a:r>
              <a:rPr lang="en-US" sz="1800" dirty="0"/>
              <a:t>Contributes to buffering inside </a:t>
            </a:r>
            <a:r>
              <a:rPr lang="en-US" sz="1800" dirty="0" err="1"/>
              <a:t>cells.E.g</a:t>
            </a:r>
            <a:r>
              <a:rPr lang="en-US" sz="1800" dirty="0"/>
              <a:t>. </a:t>
            </a:r>
            <a:r>
              <a:rPr lang="en-US" sz="1800" dirty="0" err="1"/>
              <a:t>Hb</a:t>
            </a:r>
            <a:r>
              <a:rPr lang="en-US" sz="2000" spc="-5" dirty="0">
                <a:solidFill>
                  <a:schemeClr val="accent2">
                    <a:lumMod val="75000"/>
                  </a:schemeClr>
                </a:solidFill>
                <a:latin typeface="Arial"/>
                <a:cs typeface="Arial"/>
              </a:rPr>
              <a:t>.</a:t>
            </a:r>
            <a:endParaRPr lang="en-US" sz="2200" dirty="0">
              <a:solidFill>
                <a:schemeClr val="accent2">
                  <a:lumMod val="75000"/>
                </a:schemeClr>
              </a:solidFill>
            </a:endParaRPr>
          </a:p>
          <a:p>
            <a:pPr marL="0" indent="0">
              <a:buNone/>
            </a:pPr>
            <a:r>
              <a:rPr lang="en-US" sz="1800" dirty="0"/>
              <a:t> </a:t>
            </a:r>
          </a:p>
          <a:p>
            <a:r>
              <a:rPr lang="en-US" sz="1800" dirty="0"/>
              <a:t>Proteins among most plentiful buffers in body, particularly highly concentrated intracellularly.</a:t>
            </a:r>
          </a:p>
          <a:p>
            <a:r>
              <a:rPr lang="en-US" sz="1800" dirty="0"/>
              <a:t>~ 60 - 70% of total chemical buffering of body fluids is located intracellularly, mostly due  to intracellular proteins. </a:t>
            </a:r>
          </a:p>
          <a:p>
            <a:r>
              <a:rPr lang="en-US" sz="1800" dirty="0"/>
              <a:t> Carboxyl and amino groups on plasma proteins are effective buffer.</a:t>
            </a:r>
          </a:p>
          <a:p>
            <a:endParaRPr lang="en-US" sz="1800" dirty="0"/>
          </a:p>
          <a:p>
            <a:endParaRPr lang="en-US" sz="1800" dirty="0"/>
          </a:p>
          <a:p>
            <a:pPr marL="0" indent="0">
              <a:buNone/>
            </a:pPr>
            <a:endParaRPr lang="en-US" sz="1800" dirty="0"/>
          </a:p>
          <a:p>
            <a:r>
              <a:rPr lang="en-US" sz="1800" dirty="0"/>
              <a:t> Most important non-bicarbonate buffering proteins are titratable groups on </a:t>
            </a:r>
            <a:r>
              <a:rPr lang="en-US" sz="1800" dirty="0" err="1"/>
              <a:t>HAEMOGLOBIN</a:t>
            </a:r>
            <a:r>
              <a:rPr lang="en-US" sz="1800" dirty="0"/>
              <a:t> (Hb also important for buffering CO2).</a:t>
            </a:r>
          </a:p>
          <a:p>
            <a:endParaRPr lang="en-US" sz="1800" dirty="0"/>
          </a:p>
          <a:p>
            <a:endParaRPr lang="en-US" sz="1800" dirty="0"/>
          </a:p>
          <a:p>
            <a:r>
              <a:rPr lang="en-US" sz="1800" dirty="0"/>
              <a:t>“</a:t>
            </a:r>
            <a:r>
              <a:rPr lang="en-US" sz="1800" dirty="0">
                <a:solidFill>
                  <a:srgbClr val="FF0000"/>
                </a:solidFill>
              </a:rPr>
              <a:t>De</a:t>
            </a:r>
            <a:r>
              <a:rPr lang="en-US" sz="1800" dirty="0"/>
              <a:t>oxygenated Hb is a better buffer than oxygenated Hb.”</a:t>
            </a:r>
          </a:p>
          <a:p>
            <a:r>
              <a:rPr lang="en-US" sz="1800" dirty="0"/>
              <a:t>pH of cells changes in proportion to pH of extracellular fluid.</a:t>
            </a:r>
          </a:p>
          <a:p>
            <a:r>
              <a:rPr lang="en-US" sz="1800" dirty="0"/>
              <a:t>CO2 can rapidly traverse cell membrane.</a:t>
            </a:r>
          </a:p>
        </p:txBody>
      </p:sp>
      <p:sp>
        <p:nvSpPr>
          <p:cNvPr id="5" name="Rectangle 4"/>
          <p:cNvSpPr/>
          <p:nvPr/>
        </p:nvSpPr>
        <p:spPr>
          <a:xfrm>
            <a:off x="3710620" y="3159725"/>
            <a:ext cx="4767620"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r-IN" dirty="0"/>
              <a:t>   </a:t>
            </a:r>
            <a:r>
              <a:rPr lang="mr-IN" sz="1600" dirty="0">
                <a:solidFill>
                  <a:srgbClr val="C76B9B"/>
                </a:solidFill>
              </a:rPr>
              <a:t>RCOOH ↔  RCOO- + H+    </a:t>
            </a:r>
            <a:endParaRPr lang="en-US" dirty="0"/>
          </a:p>
          <a:p>
            <a:pPr algn="ctr"/>
            <a:r>
              <a:rPr lang="mr-IN" sz="1600" dirty="0">
                <a:solidFill>
                  <a:srgbClr val="C76B9B"/>
                </a:solidFill>
              </a:rPr>
              <a:t>  RNH3+  ↔ RNH2 + H+  </a:t>
            </a:r>
            <a:endParaRPr lang="en-US" sz="1600" dirty="0">
              <a:solidFill>
                <a:srgbClr val="C76B9B"/>
              </a:solidFill>
            </a:endParaRPr>
          </a:p>
        </p:txBody>
      </p:sp>
      <p:sp>
        <p:nvSpPr>
          <p:cNvPr id="8" name="Rectangle 7"/>
          <p:cNvSpPr/>
          <p:nvPr/>
        </p:nvSpPr>
        <p:spPr>
          <a:xfrm>
            <a:off x="3122623" y="4437112"/>
            <a:ext cx="5943615"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r-IN" sz="1600" dirty="0">
                <a:solidFill>
                  <a:srgbClr val="C76B9B"/>
                </a:solidFill>
              </a:rPr>
              <a:t>   CO2 + H2O ↔ H2CO3 ↔ H+ + HCO3-</a:t>
            </a:r>
            <a:r>
              <a:rPr lang="ar-SA" sz="1600" dirty="0">
                <a:solidFill>
                  <a:srgbClr val="C76B9B"/>
                </a:solidFill>
              </a:rPr>
              <a:t>➡️</a:t>
            </a:r>
            <a:r>
              <a:rPr lang="mr-IN" sz="1600" dirty="0">
                <a:solidFill>
                  <a:srgbClr val="C76B9B"/>
                </a:solidFill>
              </a:rPr>
              <a:t>  H+ + Hb- ↔ HHb</a:t>
            </a:r>
          </a:p>
        </p:txBody>
      </p:sp>
      <p:sp>
        <p:nvSpPr>
          <p:cNvPr id="10" name="TextBox 9"/>
          <p:cNvSpPr txBox="1"/>
          <p:nvPr/>
        </p:nvSpPr>
        <p:spPr>
          <a:xfrm>
            <a:off x="9117025" y="2040135"/>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TextBox 5"/>
          <p:cNvSpPr txBox="1"/>
          <p:nvPr/>
        </p:nvSpPr>
        <p:spPr>
          <a:xfrm>
            <a:off x="7822604" y="192833"/>
            <a:ext cx="3936847" cy="400110"/>
          </a:xfrm>
          <a:prstGeom prst="rect">
            <a:avLst/>
          </a:prstGeom>
          <a:noFill/>
        </p:spPr>
        <p:txBody>
          <a:bodyPr wrap="none" rtlCol="0">
            <a:spAutoFit/>
          </a:bodyPr>
          <a:lstStyle/>
          <a:p>
            <a:r>
              <a:rPr lang="en-US" dirty="0">
                <a:solidFill>
                  <a:schemeClr val="bg2">
                    <a:lumMod val="50000"/>
                  </a:schemeClr>
                </a:solidFill>
              </a:rPr>
              <a:t>Protein buffer is the most abundant </a:t>
            </a:r>
          </a:p>
        </p:txBody>
      </p:sp>
    </p:spTree>
    <p:extLst>
      <p:ext uri="{BB962C8B-B14F-4D97-AF65-F5344CB8AC3E}">
        <p14:creationId xmlns:p14="http://schemas.microsoft.com/office/powerpoint/2010/main" val="90248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847048"/>
            <a:ext cx="10969943" cy="990600"/>
          </a:xfrm>
        </p:spPr>
        <p:txBody>
          <a:bodyPr>
            <a:normAutofit/>
          </a:bodyPr>
          <a:lstStyle/>
          <a:p>
            <a:pPr>
              <a:spcBef>
                <a:spcPts val="667"/>
              </a:spcBef>
              <a:buClr>
                <a:schemeClr val="accent1"/>
              </a:buClr>
              <a:buSzPct val="76000"/>
            </a:pPr>
            <a:r>
              <a:rPr lang="en-US" sz="2200" dirty="0">
                <a:solidFill>
                  <a:schemeClr val="accent2">
                    <a:lumMod val="75000"/>
                  </a:schemeClr>
                </a:solidFill>
                <a:latin typeface="+mn-lt"/>
                <a:ea typeface="+mn-ea"/>
                <a:cs typeface="+mn-cs"/>
              </a:rPr>
              <a:t>4-Bone:</a:t>
            </a:r>
            <a:endParaRPr lang="ar-SA" sz="2200" dirty="0">
              <a:solidFill>
                <a:schemeClr val="accent2">
                  <a:lumMod val="75000"/>
                </a:schemeClr>
              </a:solidFill>
              <a:latin typeface="+mn-lt"/>
              <a:ea typeface="+mn-ea"/>
              <a:cs typeface="+mn-cs"/>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4" name="Content Placeholder 3"/>
          <p:cNvSpPr>
            <a:spLocks noGrp="1"/>
          </p:cNvSpPr>
          <p:nvPr>
            <p:ph sz="quarter" idx="1"/>
          </p:nvPr>
        </p:nvSpPr>
        <p:spPr>
          <a:xfrm>
            <a:off x="512067" y="1872739"/>
            <a:ext cx="10969943" cy="4937760"/>
          </a:xfrm>
        </p:spPr>
        <p:txBody>
          <a:bodyPr>
            <a:noAutofit/>
          </a:bodyPr>
          <a:lstStyle/>
          <a:p>
            <a:r>
              <a:rPr lang="en-US" sz="2000" dirty="0"/>
              <a:t>Probably involved in providing a degree of buffering (by ionic exchange) in most acid-base disorders. </a:t>
            </a:r>
          </a:p>
          <a:p>
            <a:endParaRPr lang="en-US" sz="2000" dirty="0"/>
          </a:p>
          <a:p>
            <a:r>
              <a:rPr lang="en-US" sz="2000" dirty="0"/>
              <a:t>However, important source of buffer in Chronic metabolic acidosis (i.e. renal tubular acidosis &amp; uremic acidosis).</a:t>
            </a:r>
          </a:p>
          <a:p>
            <a:endParaRPr lang="en-US" sz="2000" dirty="0"/>
          </a:p>
          <a:p>
            <a:r>
              <a:rPr lang="en-US" sz="2000" dirty="0"/>
              <a:t>CaCO3 (base) </a:t>
            </a:r>
            <a:r>
              <a:rPr lang="en-US" sz="2000" dirty="0">
                <a:solidFill>
                  <a:schemeClr val="bg1">
                    <a:lumMod val="65000"/>
                  </a:schemeClr>
                </a:solidFill>
              </a:rPr>
              <a:t>“Calcium carbonate” </a:t>
            </a:r>
            <a:r>
              <a:rPr lang="en-US" sz="2000" dirty="0"/>
              <a:t>is most important buffer </a:t>
            </a:r>
            <a:r>
              <a:rPr lang="en-US" sz="2000" dirty="0">
                <a:solidFill>
                  <a:srgbClr val="FF0000"/>
                </a:solidFill>
              </a:rPr>
              <a:t>released from bone during metabolic acidosis. </a:t>
            </a:r>
          </a:p>
          <a:p>
            <a:endParaRPr lang="en-US" sz="2000" dirty="0"/>
          </a:p>
          <a:p>
            <a:r>
              <a:rPr lang="en-US" sz="2000" dirty="0"/>
              <a:t>Results in major depletion of skeletal mineral content (e.g. Chronic metabolic acidosis that occurs with renal tubule acidosis (RTA) can lead to development of Rickets / </a:t>
            </a:r>
            <a:r>
              <a:rPr lang="en-US" sz="2000" dirty="0" err="1"/>
              <a:t>osteomalacia</a:t>
            </a:r>
            <a:r>
              <a:rPr lang="en-US" sz="2000" dirty="0"/>
              <a:t>). </a:t>
            </a:r>
            <a:endParaRPr lang="ar-SA" sz="2000" dirty="0">
              <a:solidFill>
                <a:srgbClr val="FF0000"/>
              </a:solidFill>
            </a:endParaRPr>
          </a:p>
        </p:txBody>
      </p:sp>
      <p:sp>
        <p:nvSpPr>
          <p:cNvPr id="5" name="TextBox 4"/>
          <p:cNvSpPr txBox="1"/>
          <p:nvPr/>
        </p:nvSpPr>
        <p:spPr>
          <a:xfrm>
            <a:off x="9740553" y="-7284"/>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Title 1"/>
          <p:cNvSpPr txBox="1">
            <a:spLocks/>
          </p:cNvSpPr>
          <p:nvPr/>
        </p:nvSpPr>
        <p:spPr>
          <a:xfrm>
            <a:off x="575253" y="78471"/>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t>Chemical Buffering System</a:t>
            </a:r>
            <a:endParaRPr lang="en-US" dirty="0"/>
          </a:p>
        </p:txBody>
      </p:sp>
    </p:spTree>
    <p:extLst>
      <p:ext uri="{BB962C8B-B14F-4D97-AF65-F5344CB8AC3E}">
        <p14:creationId xmlns:p14="http://schemas.microsoft.com/office/powerpoint/2010/main" val="37295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Acid – Base Balance</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عنصر نائب للمحتوى 3"/>
          <p:cNvSpPr>
            <a:spLocks noGrp="1"/>
          </p:cNvSpPr>
          <p:nvPr>
            <p:ph sz="quarter" idx="1"/>
          </p:nvPr>
        </p:nvSpPr>
        <p:spPr/>
        <p:txBody>
          <a:bodyPr>
            <a:normAutofit/>
          </a:bodyPr>
          <a:lstStyle/>
          <a:p>
            <a:r>
              <a:rPr lang="en-US" sz="1600" dirty="0"/>
              <a:t>Acid – Base balance ( as known as </a:t>
            </a:r>
            <a:r>
              <a:rPr lang="en-US" sz="1600" dirty="0">
                <a:solidFill>
                  <a:srgbClr val="FF0000"/>
                </a:solidFill>
              </a:rPr>
              <a:t>pH HOMEOSTASIS </a:t>
            </a:r>
            <a:r>
              <a:rPr lang="en-US" sz="1600" dirty="0"/>
              <a:t>) : one of the essential functions of the body, it is concerned with the precise regulation of free (unbound) hydrogen ion concentration in body fluids.</a:t>
            </a:r>
          </a:p>
          <a:p>
            <a:r>
              <a:rPr lang="en-US" sz="1600" dirty="0"/>
              <a:t> When discussing acid - base balance, we are normally concerned with regulation of H+ ion balance ( although HCO3- plays a vital role in this balance ). </a:t>
            </a:r>
          </a:p>
          <a:p>
            <a:r>
              <a:rPr lang="en-US" sz="1600" dirty="0"/>
              <a:t>To avoid disturbances in [H+], and to maintain its homeostasis : </a:t>
            </a:r>
          </a:p>
          <a:p>
            <a:r>
              <a:rPr lang="en-US" sz="1600" dirty="0"/>
              <a:t>the amount generated / taken in </a:t>
            </a:r>
            <a:r>
              <a:rPr lang="en-US" sz="1600" dirty="0">
                <a:solidFill>
                  <a:srgbClr val="FF0000"/>
                </a:solidFill>
              </a:rPr>
              <a:t>MUST EQUAL </a:t>
            </a:r>
            <a:r>
              <a:rPr lang="en-US" sz="1600" dirty="0"/>
              <a:t>the amount secreted.</a:t>
            </a:r>
          </a:p>
          <a:p>
            <a:endParaRPr lang="en-US" sz="1600" dirty="0"/>
          </a:p>
        </p:txBody>
      </p:sp>
      <p:sp>
        <p:nvSpPr>
          <p:cNvPr id="11" name="Rounded Rectangle 17"/>
          <p:cNvSpPr/>
          <p:nvPr/>
        </p:nvSpPr>
        <p:spPr>
          <a:xfrm>
            <a:off x="8307670" y="2312433"/>
            <a:ext cx="1747182" cy="1152128"/>
          </a:xfrm>
          <a:prstGeom prst="roundRect">
            <a:avLst/>
          </a:prstGeom>
          <a:solidFill>
            <a:schemeClr val="bg1"/>
          </a:solid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66FF33"/>
              </a:buClr>
            </a:pPr>
            <a:r>
              <a:rPr lang="en-IE" altLang="en-US" sz="1100" dirty="0">
                <a:solidFill>
                  <a:schemeClr val="tx1"/>
                </a:solidFill>
                <a:latin typeface="Gill Sans MT" pitchFamily="34" charset="0"/>
                <a:cs typeface="Arial" pitchFamily="34" charset="0"/>
                <a:sym typeface="Symbol" pitchFamily="18" charset="2"/>
              </a:rPr>
              <a:t>(</a:t>
            </a:r>
            <a:r>
              <a:rPr lang="en-IE" altLang="en-US" sz="1100" i="1" dirty="0">
                <a:solidFill>
                  <a:schemeClr val="tx1"/>
                </a:solidFill>
                <a:latin typeface="Gill Sans MT" pitchFamily="34" charset="0"/>
                <a:cs typeface="Arial" pitchFamily="34" charset="0"/>
                <a:sym typeface="Symbol" pitchFamily="18" charset="2"/>
              </a:rPr>
              <a:t>e.g.</a:t>
            </a:r>
            <a:r>
              <a:rPr lang="en-IE" altLang="en-US" sz="1100" dirty="0">
                <a:solidFill>
                  <a:schemeClr val="tx1"/>
                </a:solidFill>
                <a:latin typeface="Gill Sans MT" pitchFamily="34" charset="0"/>
                <a:cs typeface="Arial" pitchFamily="34" charset="0"/>
                <a:sym typeface="Symbol" pitchFamily="18" charset="2"/>
              </a:rPr>
              <a:t> hydrogen bonding and charge on proteins </a:t>
            </a:r>
          </a:p>
          <a:p>
            <a:pPr algn="ctr">
              <a:buClr>
                <a:srgbClr val="66FF33"/>
              </a:buClr>
            </a:pPr>
            <a:r>
              <a:rPr lang="en-IE" altLang="en-US" sz="1100" dirty="0">
                <a:solidFill>
                  <a:schemeClr val="tx1"/>
                </a:solidFill>
                <a:latin typeface="Gill Sans MT" pitchFamily="34" charset="0"/>
                <a:cs typeface="Arial" pitchFamily="34" charset="0"/>
                <a:sym typeface="Symbol" pitchFamily="18" charset="2"/>
              </a:rPr>
              <a:t>    altered by pH so tertiary structure and function affected.)</a:t>
            </a:r>
            <a:endParaRPr lang="en-IE" altLang="en-US" sz="1100" dirty="0">
              <a:solidFill>
                <a:schemeClr val="tx1"/>
              </a:solidFill>
              <a:latin typeface="Gill Sans MT" pitchFamily="34" charset="0"/>
              <a:cs typeface="Arial" pitchFamily="34" charset="0"/>
            </a:endParaRPr>
          </a:p>
        </p:txBody>
      </p:sp>
      <p:grpSp>
        <p:nvGrpSpPr>
          <p:cNvPr id="12" name="Group 15"/>
          <p:cNvGrpSpPr>
            <a:grpSpLocks/>
          </p:cNvGrpSpPr>
          <p:nvPr/>
        </p:nvGrpSpPr>
        <p:grpSpPr bwMode="auto">
          <a:xfrm>
            <a:off x="9478788" y="3389506"/>
            <a:ext cx="1242586" cy="2094528"/>
            <a:chOff x="6421844" y="3812954"/>
            <a:chExt cx="2290165" cy="313009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261" y="4143381"/>
              <a:ext cx="1809748" cy="214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rot="16200000">
              <a:off x="5557444" y="4677354"/>
              <a:ext cx="2414601"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ltLang="en-US" sz="1300" dirty="0">
                  <a:latin typeface="Gill Sans MT" charset="0"/>
                  <a:ea typeface="Gill Sans MT" charset="0"/>
                  <a:cs typeface="Gill Sans MT" charset="0"/>
                </a:rPr>
                <a:t>Enzyme activity</a:t>
              </a:r>
            </a:p>
          </p:txBody>
        </p:sp>
        <p:sp>
          <p:nvSpPr>
            <p:cNvPr id="16" name="Text Box 3"/>
            <p:cNvSpPr txBox="1">
              <a:spLocks noChangeArrowheads="1"/>
            </p:cNvSpPr>
            <p:nvPr/>
          </p:nvSpPr>
          <p:spPr bwMode="auto">
            <a:xfrm>
              <a:off x="7628658" y="6257245"/>
              <a:ext cx="107157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ltLang="en-US" sz="1200" dirty="0">
                  <a:latin typeface="Gill Sans MT" charset="0"/>
                  <a:ea typeface="Gill Sans MT" charset="0"/>
                  <a:cs typeface="Gill Sans MT" charset="0"/>
                </a:rPr>
                <a:t>7.4</a:t>
              </a:r>
            </a:p>
            <a:p>
              <a:r>
                <a:rPr lang="en-IE" altLang="en-US" sz="1200" dirty="0">
                  <a:latin typeface="Gill Sans MT" charset="0"/>
                  <a:ea typeface="Gill Sans MT" charset="0"/>
                  <a:cs typeface="Gill Sans MT" charset="0"/>
                </a:rPr>
                <a:t>pH</a:t>
              </a:r>
            </a:p>
          </p:txBody>
        </p:sp>
      </p:grpSp>
      <p:sp>
        <p:nvSpPr>
          <p:cNvPr id="13" name="مستطيل 12"/>
          <p:cNvSpPr/>
          <p:nvPr/>
        </p:nvSpPr>
        <p:spPr>
          <a:xfrm>
            <a:off x="8765070" y="5484034"/>
            <a:ext cx="3036719" cy="646331"/>
          </a:xfrm>
          <a:prstGeom prst="rect">
            <a:avLst/>
          </a:prstGeom>
          <a:ln>
            <a:solidFill>
              <a:schemeClr val="bg1">
                <a:lumMod val="50000"/>
              </a:schemeClr>
            </a:solidFill>
            <a:prstDash val="dash"/>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lumMod val="50000"/>
                  </a:schemeClr>
                </a:solidFill>
              </a:rPr>
              <a:t>Enzymes of the body can’t function properly if the H+ ions balance is disturbed </a:t>
            </a:r>
            <a:endParaRPr lang="en-US" sz="1200" dirty="0">
              <a:solidFill>
                <a:schemeClr val="bg1">
                  <a:lumMod val="50000"/>
                </a:schemeClr>
              </a:solidFill>
            </a:endParaRPr>
          </a:p>
        </p:txBody>
      </p:sp>
      <p:graphicFrame>
        <p:nvGraphicFramePr>
          <p:cNvPr id="17" name="رسم تخطيطي 16"/>
          <p:cNvGraphicFramePr/>
          <p:nvPr>
            <p:extLst>
              <p:ext uri="{D42A27DB-BD31-4B8C-83A1-F6EECF244321}">
                <p14:modId xmlns:p14="http://schemas.microsoft.com/office/powerpoint/2010/main" val="505681985"/>
              </p:ext>
            </p:extLst>
          </p:nvPr>
        </p:nvGraphicFramePr>
        <p:xfrm>
          <a:off x="609460" y="3038174"/>
          <a:ext cx="7598143" cy="309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رابط منحني 18"/>
          <p:cNvCxnSpPr/>
          <p:nvPr/>
        </p:nvCxnSpPr>
        <p:spPr>
          <a:xfrm flipV="1">
            <a:off x="7763075" y="2775553"/>
            <a:ext cx="444528" cy="365415"/>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22420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Body’s Buffering Systems</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4" name="Content Placeholder 3"/>
          <p:cNvSpPr>
            <a:spLocks noGrp="1"/>
          </p:cNvSpPr>
          <p:nvPr>
            <p:ph sz="quarter" idx="1"/>
          </p:nvPr>
        </p:nvSpPr>
        <p:spPr>
          <a:xfrm>
            <a:off x="609449" y="1601470"/>
            <a:ext cx="4980908" cy="4937760"/>
          </a:xfrm>
        </p:spPr>
        <p:txBody>
          <a:bodyPr>
            <a:normAutofit/>
          </a:bodyPr>
          <a:lstStyle/>
          <a:p>
            <a:r>
              <a:rPr lang="en-US" sz="2000" dirty="0"/>
              <a:t>Buffer systems do not work independently in body fluids but actually work together.</a:t>
            </a:r>
          </a:p>
          <a:p>
            <a:r>
              <a:rPr lang="en-US" sz="2000" dirty="0"/>
              <a:t>A change in the balance in one buffer system, changes  the balance of the other systems.</a:t>
            </a:r>
          </a:p>
          <a:p>
            <a:r>
              <a:rPr lang="en-US" sz="2000" dirty="0"/>
              <a:t>Buffers do not reverse the pH change, they only limit it.</a:t>
            </a:r>
          </a:p>
          <a:p>
            <a:r>
              <a:rPr lang="en-US" sz="2000" dirty="0"/>
              <a:t>Buffers do not correct changes in [H+] or [HCO3-], they  only limit the effect of change on body pH until their  concentration is properly adjusted by either the lungs or  the kidney.</a:t>
            </a:r>
          </a:p>
          <a:p>
            <a:endParaRPr lang="en-US" sz="2000" dirty="0"/>
          </a:p>
        </p:txBody>
      </p:sp>
      <p:sp>
        <p:nvSpPr>
          <p:cNvPr id="5" name="TextBox 4"/>
          <p:cNvSpPr txBox="1"/>
          <p:nvPr/>
        </p:nvSpPr>
        <p:spPr>
          <a:xfrm>
            <a:off x="1629916" y="1293693"/>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6" name="TextBox 5"/>
          <p:cNvSpPr txBox="1"/>
          <p:nvPr/>
        </p:nvSpPr>
        <p:spPr>
          <a:xfrm>
            <a:off x="6958508" y="1484903"/>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 name="Title 1"/>
          <p:cNvSpPr txBox="1">
            <a:spLocks/>
          </p:cNvSpPr>
          <p:nvPr/>
        </p:nvSpPr>
        <p:spPr>
          <a:xfrm>
            <a:off x="6192753" y="1143000"/>
            <a:ext cx="5688632" cy="4699094"/>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000" dirty="0">
                <a:solidFill>
                  <a:schemeClr val="tx1"/>
                </a:solidFill>
                <a:latin typeface="+mn-lt"/>
                <a:ea typeface="+mn-ea"/>
                <a:cs typeface="+mn-cs"/>
              </a:rPr>
              <a:t>Control of  (H</a:t>
            </a:r>
            <a:r>
              <a:rPr lang="ar-SA" sz="2000" dirty="0">
                <a:solidFill>
                  <a:schemeClr val="tx1"/>
                </a:solidFill>
                <a:latin typeface="+mn-lt"/>
                <a:ea typeface="+mn-ea"/>
                <a:cs typeface="+mn-cs"/>
              </a:rPr>
              <a:t>(+</a:t>
            </a:r>
            <a:r>
              <a:rPr lang="en-US" sz="2000" dirty="0">
                <a:solidFill>
                  <a:schemeClr val="tx1"/>
                </a:solidFill>
                <a:latin typeface="+mn-lt"/>
                <a:ea typeface="+mn-ea"/>
                <a:cs typeface="+mn-cs"/>
              </a:rPr>
              <a:t>-Buffers</a:t>
            </a:r>
          </a:p>
          <a:p>
            <a:pPr defTabSz="914400"/>
            <a:endParaRPr lang="en-US" sz="2000" dirty="0">
              <a:solidFill>
                <a:schemeClr val="tx1"/>
              </a:solidFill>
              <a:latin typeface="+mn-lt"/>
              <a:ea typeface="+mn-ea"/>
              <a:cs typeface="+mn-cs"/>
            </a:endParaRPr>
          </a:p>
          <a:p>
            <a:pPr defTabSz="914400"/>
            <a:r>
              <a:rPr lang="en-US" sz="2000" dirty="0">
                <a:solidFill>
                  <a:schemeClr val="tx1"/>
                </a:solidFill>
                <a:latin typeface="+mn-lt"/>
                <a:ea typeface="+mn-ea"/>
                <a:cs typeface="+mn-cs"/>
              </a:rPr>
              <a:t>Remember that all of these buffer systems work in tandem</a:t>
            </a:r>
            <a:r>
              <a:rPr lang="en-US" sz="2000" dirty="0">
                <a:solidFill>
                  <a:srgbClr val="FF0000"/>
                </a:solidFill>
                <a:latin typeface="+mn-lt"/>
                <a:ea typeface="+mn-ea"/>
                <a:cs typeface="+mn-cs"/>
              </a:rPr>
              <a:t>*</a:t>
            </a:r>
            <a:r>
              <a:rPr lang="en-US" sz="2000" dirty="0">
                <a:solidFill>
                  <a:schemeClr val="tx1"/>
                </a:solidFill>
                <a:latin typeface="+mn-lt"/>
                <a:ea typeface="+mn-ea"/>
                <a:cs typeface="+mn-cs"/>
              </a:rPr>
              <a:t>, NOT in isolation. </a:t>
            </a:r>
          </a:p>
          <a:p>
            <a:pPr defTabSz="914400"/>
            <a:r>
              <a:rPr lang="en-US" sz="2000" dirty="0">
                <a:solidFill>
                  <a:schemeClr val="tx1"/>
                </a:solidFill>
                <a:latin typeface="+mn-lt"/>
                <a:ea typeface="+mn-ea"/>
                <a:cs typeface="+mn-cs"/>
              </a:rPr>
              <a:t>Buffers can only limit changes in pH, they cannot reverse them.</a:t>
            </a:r>
          </a:p>
          <a:p>
            <a:pPr defTabSz="914400"/>
            <a:r>
              <a:rPr lang="en-US" sz="2000" dirty="0">
                <a:solidFill>
                  <a:schemeClr val="tx1"/>
                </a:solidFill>
                <a:latin typeface="+mn-lt"/>
                <a:ea typeface="+mn-ea"/>
                <a:cs typeface="+mn-cs"/>
              </a:rPr>
              <a:t>Once arterial pH has deviated from normal value, can only be returned to normal by respiratory or renal compensation.</a:t>
            </a:r>
          </a:p>
          <a:p>
            <a:pPr defTabSz="914400"/>
            <a:r>
              <a:rPr lang="en-US" sz="2000" dirty="0">
                <a:solidFill>
                  <a:schemeClr val="tx1"/>
                </a:solidFill>
                <a:latin typeface="+mn-lt"/>
                <a:ea typeface="+mn-ea"/>
                <a:cs typeface="+mn-cs"/>
              </a:rPr>
              <a:t>    </a:t>
            </a:r>
          </a:p>
          <a:p>
            <a:pPr defTabSz="914400"/>
            <a:endParaRPr lang="en-US" sz="2000" dirty="0">
              <a:solidFill>
                <a:schemeClr val="tx1"/>
              </a:solidFill>
              <a:latin typeface="+mn-lt"/>
              <a:ea typeface="+mn-ea"/>
              <a:cs typeface="+mn-cs"/>
            </a:endParaRPr>
          </a:p>
          <a:p>
            <a:pPr defTabSz="914400"/>
            <a:r>
              <a:rPr lang="en-US" sz="2000" dirty="0">
                <a:solidFill>
                  <a:schemeClr val="tx1"/>
                </a:solidFill>
                <a:latin typeface="+mn-lt"/>
                <a:ea typeface="+mn-ea"/>
                <a:cs typeface="+mn-cs"/>
              </a:rPr>
              <a:t>    </a:t>
            </a:r>
            <a:r>
              <a:rPr lang="en-US" sz="2000" dirty="0">
                <a:solidFill>
                  <a:srgbClr val="FF0000"/>
                </a:solidFill>
                <a:latin typeface="+mn-lt"/>
                <a:ea typeface="+mn-ea"/>
                <a:cs typeface="+mn-cs"/>
              </a:rPr>
              <a:t>*</a:t>
            </a:r>
            <a:r>
              <a:rPr lang="en-US" sz="2000" dirty="0">
                <a:solidFill>
                  <a:schemeClr val="bg1">
                    <a:lumMod val="65000"/>
                  </a:schemeClr>
                </a:solidFill>
                <a:latin typeface="+mn-lt"/>
                <a:ea typeface="+mn-ea"/>
                <a:cs typeface="+mn-cs"/>
              </a:rPr>
              <a:t>Tandem : one after the other </a:t>
            </a:r>
            <a:endParaRPr lang="ar-SA" sz="2000" dirty="0">
              <a:solidFill>
                <a:schemeClr val="bg1">
                  <a:lumMod val="65000"/>
                </a:schemeClr>
              </a:solidFill>
              <a:latin typeface="+mn-lt"/>
              <a:ea typeface="+mn-ea"/>
              <a:cs typeface="+mn-cs"/>
            </a:endParaRPr>
          </a:p>
          <a:p>
            <a:pPr defTabSz="914400"/>
            <a:endParaRPr lang="ar-SA" sz="2000" dirty="0">
              <a:solidFill>
                <a:schemeClr val="tx1"/>
              </a:solidFill>
              <a:latin typeface="+mn-lt"/>
              <a:ea typeface="+mn-ea"/>
              <a:cs typeface="+mn-cs"/>
            </a:endParaRPr>
          </a:p>
        </p:txBody>
      </p:sp>
      <p:sp>
        <p:nvSpPr>
          <p:cNvPr id="8" name="Content Placeholder 3"/>
          <p:cNvSpPr txBox="1">
            <a:spLocks/>
          </p:cNvSpPr>
          <p:nvPr/>
        </p:nvSpPr>
        <p:spPr>
          <a:xfrm>
            <a:off x="7822592" y="3051483"/>
            <a:ext cx="10969943"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endParaRPr lang="ar-SA" sz="2000" dirty="0"/>
          </a:p>
        </p:txBody>
      </p:sp>
      <p:sp>
        <p:nvSpPr>
          <p:cNvPr id="9" name="Rectangle 8"/>
          <p:cNvSpPr/>
          <p:nvPr/>
        </p:nvSpPr>
        <p:spPr>
          <a:xfrm>
            <a:off x="609449" y="1176819"/>
            <a:ext cx="4989711" cy="49502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4431" y="1176819"/>
            <a:ext cx="5484972" cy="49502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553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Regulation of Acid-Base Balance</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31</a:t>
            </a:fld>
            <a:endParaRPr lang="en-US" dirty="0">
              <a:solidFill>
                <a:srgbClr val="464653"/>
              </a:solidFill>
            </a:endParaRPr>
          </a:p>
        </p:txBody>
      </p:sp>
      <p:graphicFrame>
        <p:nvGraphicFramePr>
          <p:cNvPr id="5" name="Content Placeholder 4"/>
          <p:cNvGraphicFramePr>
            <a:graphicFrameLocks noGrp="1"/>
          </p:cNvGraphicFramePr>
          <p:nvPr>
            <p:ph sz="quarter" idx="1"/>
            <p:extLst/>
          </p:nvPr>
        </p:nvGraphicFramePr>
        <p:xfrm>
          <a:off x="609600" y="1219200"/>
          <a:ext cx="10969625" cy="4909820"/>
        </p:xfrm>
        <a:graphic>
          <a:graphicData uri="http://schemas.openxmlformats.org/drawingml/2006/table">
            <a:tbl>
              <a:tblPr rtl="1" firstRow="1" bandRow="1">
                <a:tableStyleId>{5C22544A-7EE6-4342-B048-85BDC9FD1C3A}</a:tableStyleId>
              </a:tblPr>
              <a:tblGrid>
                <a:gridCol w="10969625">
                  <a:extLst>
                    <a:ext uri="{9D8B030D-6E8A-4147-A177-3AD203B41FA5}">
                      <a16:colId xmlns:a16="http://schemas.microsoft.com/office/drawing/2014/main" val="20000"/>
                    </a:ext>
                  </a:extLst>
                </a:gridCol>
              </a:tblGrid>
              <a:tr h="370840">
                <a:tc>
                  <a:txBody>
                    <a:bodyPr/>
                    <a:lstStyle/>
                    <a:p>
                      <a:pPr algn="ctr" rtl="1"/>
                      <a:r>
                        <a:rPr lang="en-US" sz="1400" dirty="0"/>
                        <a:t>Respiratory system</a:t>
                      </a:r>
                      <a:endParaRPr lang="ar-SA" sz="1400" dirty="0"/>
                    </a:p>
                  </a:txBody>
                  <a:tcPr/>
                </a:tc>
                <a:extLst>
                  <a:ext uri="{0D108BD9-81ED-4DB2-BD59-A6C34878D82A}">
                    <a16:rowId xmlns:a16="http://schemas.microsoft.com/office/drawing/2014/main" val="10000"/>
                  </a:ext>
                </a:extLst>
              </a:tr>
              <a:tr h="370840">
                <a:tc>
                  <a:txBody>
                    <a:bodyPr/>
                    <a:lstStyle/>
                    <a:p>
                      <a:pPr marL="12700" indent="0" algn="ctr">
                        <a:lnSpc>
                          <a:spcPts val="2735"/>
                        </a:lnSpc>
                        <a:buClr>
                          <a:srgbClr val="AC0000"/>
                        </a:buClr>
                        <a:buSzPct val="85416"/>
                        <a:buNone/>
                        <a:tabLst>
                          <a:tab pos="195580" algn="l"/>
                        </a:tabLst>
                      </a:pPr>
                      <a:r>
                        <a:rPr kumimoji="0" lang="en-US" sz="1400" kern="1200" dirty="0">
                          <a:solidFill>
                            <a:schemeClr val="dk1"/>
                          </a:solidFill>
                          <a:latin typeface="+mn-lt"/>
                          <a:ea typeface="+mn-ea"/>
                          <a:cs typeface="+mn-cs"/>
                        </a:rPr>
                        <a:t>2nd  line of </a:t>
                      </a:r>
                      <a:r>
                        <a:rPr kumimoji="0" lang="en-US" sz="1400" kern="1200" dirty="0" err="1">
                          <a:solidFill>
                            <a:schemeClr val="dk1"/>
                          </a:solidFill>
                          <a:latin typeface="+mn-lt"/>
                          <a:ea typeface="+mn-ea"/>
                          <a:cs typeface="+mn-cs"/>
                        </a:rPr>
                        <a:t>defence</a:t>
                      </a:r>
                      <a:r>
                        <a:rPr kumimoji="0" lang="en-US" sz="1400" kern="1200" dirty="0">
                          <a:solidFill>
                            <a:schemeClr val="dk1"/>
                          </a:solidFill>
                          <a:latin typeface="+mn-lt"/>
                          <a:ea typeface="+mn-ea"/>
                          <a:cs typeface="+mn-cs"/>
                        </a:rPr>
                        <a:t> against acid-base disturbances in </a:t>
                      </a:r>
                      <a:r>
                        <a:rPr kumimoji="0" lang="en-US" sz="1400" kern="1200" dirty="0" err="1">
                          <a:solidFill>
                            <a:schemeClr val="dk1"/>
                          </a:solidFill>
                          <a:latin typeface="+mn-lt"/>
                          <a:ea typeface="+mn-ea"/>
                          <a:cs typeface="+mn-cs"/>
                        </a:rPr>
                        <a:t>thebody</a:t>
                      </a:r>
                      <a:r>
                        <a:rPr kumimoji="0" lang="en-US" sz="1400" kern="1200" dirty="0">
                          <a:solidFill>
                            <a:schemeClr val="dk1"/>
                          </a:solidFill>
                          <a:latin typeface="+mn-lt"/>
                          <a:ea typeface="+mn-ea"/>
                          <a:cs typeface="+mn-cs"/>
                        </a:rPr>
                        <a:t>.</a:t>
                      </a:r>
                    </a:p>
                  </a:txBody>
                  <a:tcPr/>
                </a:tc>
                <a:extLst>
                  <a:ext uri="{0D108BD9-81ED-4DB2-BD59-A6C34878D82A}">
                    <a16:rowId xmlns:a16="http://schemas.microsoft.com/office/drawing/2014/main" val="10001"/>
                  </a:ext>
                </a:extLst>
              </a:tr>
              <a:tr h="370840">
                <a:tc>
                  <a:txBody>
                    <a:bodyPr/>
                    <a:lstStyle/>
                    <a:p>
                      <a:pPr algn="ctr" rtl="1"/>
                      <a:r>
                        <a:rPr lang="en-US" sz="1400" dirty="0"/>
                        <a:t>Pulmonary expiration of CO2 normally BALANCES metabolic formation of CO2 . </a:t>
                      </a:r>
                      <a:endParaRPr lang="ar-SA" sz="1400" dirty="0"/>
                    </a:p>
                  </a:txBody>
                  <a:tcPr/>
                </a:tc>
                <a:extLst>
                  <a:ext uri="{0D108BD9-81ED-4DB2-BD59-A6C34878D82A}">
                    <a16:rowId xmlns:a16="http://schemas.microsoft.com/office/drawing/2014/main" val="10002"/>
                  </a:ext>
                </a:extLst>
              </a:tr>
              <a:tr h="370840">
                <a:tc>
                  <a:txBody>
                    <a:bodyPr/>
                    <a:lstStyle/>
                    <a:p>
                      <a:pPr marL="12700" algn="ctr">
                        <a:lnSpc>
                          <a:spcPct val="100000"/>
                        </a:lnSpc>
                        <a:spcBef>
                          <a:spcPts val="5"/>
                        </a:spcBef>
                        <a:buClr>
                          <a:srgbClr val="AC0000"/>
                        </a:buClr>
                        <a:buSzPct val="85416"/>
                        <a:tabLst>
                          <a:tab pos="195580" algn="l"/>
                        </a:tabLst>
                      </a:pPr>
                      <a:r>
                        <a:rPr kumimoji="0" lang="en-US" sz="1400" kern="1200" dirty="0">
                          <a:solidFill>
                            <a:schemeClr val="dk1"/>
                          </a:solidFill>
                          <a:latin typeface="+mn-lt"/>
                          <a:ea typeface="+mn-ea"/>
                          <a:cs typeface="+mn-cs"/>
                        </a:rPr>
                        <a:t>HOW?</a:t>
                      </a:r>
                      <a:r>
                        <a:rPr kumimoji="0" lang="en-US" sz="1400" kern="1200" baseline="0" dirty="0">
                          <a:solidFill>
                            <a:schemeClr val="dk1"/>
                          </a:solidFill>
                          <a:latin typeface="+mn-lt"/>
                          <a:ea typeface="+mn-ea"/>
                          <a:cs typeface="+mn-cs"/>
                        </a:rPr>
                        <a:t> </a:t>
                      </a:r>
                      <a:r>
                        <a:rPr kumimoji="0" lang="en-US" sz="1400" kern="1200" dirty="0">
                          <a:solidFill>
                            <a:schemeClr val="dk1"/>
                          </a:solidFill>
                          <a:latin typeface="+mn-lt"/>
                          <a:ea typeface="+mn-ea"/>
                          <a:cs typeface="+mn-cs"/>
                        </a:rPr>
                        <a:t>By modulating CO2 excretion</a:t>
                      </a:r>
                      <a:endParaRPr kumimoji="0" lang="ar-SA" sz="14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algn="ctr" rtl="1"/>
                      <a:r>
                        <a:rPr lang="en-US" sz="1400" dirty="0"/>
                        <a:t>Changes in alveolar ventilation can alter</a:t>
                      </a:r>
                    </a:p>
                    <a:p>
                      <a:pPr algn="ctr" rtl="1"/>
                      <a:r>
                        <a:rPr lang="en-US" sz="1400" dirty="0"/>
                        <a:t> </a:t>
                      </a:r>
                      <a:r>
                        <a:rPr lang="en-US" sz="1400" b="1" dirty="0"/>
                        <a:t>plasma Pco2</a:t>
                      </a:r>
                    </a:p>
                    <a:p>
                      <a:pPr algn="ctr" rtl="1"/>
                      <a:r>
                        <a:rPr lang="en-US" sz="1400" dirty="0"/>
                        <a:t> </a:t>
                      </a:r>
                      <a:r>
                        <a:rPr lang="en-US" sz="1400" dirty="0">
                          <a:latin typeface="Arial"/>
                          <a:cs typeface="Arial"/>
                        </a:rPr>
                        <a:t>↑ </a:t>
                      </a:r>
                      <a:r>
                        <a:rPr lang="en-US" sz="1400" spc="-5" dirty="0">
                          <a:latin typeface="Arial"/>
                          <a:cs typeface="Arial"/>
                        </a:rPr>
                        <a:t>[H</a:t>
                      </a:r>
                      <a:r>
                        <a:rPr lang="en-US" sz="1400" spc="-7" baseline="24305" dirty="0">
                          <a:latin typeface="Arial"/>
                          <a:cs typeface="Arial"/>
                        </a:rPr>
                        <a:t>+</a:t>
                      </a:r>
                      <a:r>
                        <a:rPr lang="en-US" sz="1400" spc="-5" dirty="0">
                          <a:latin typeface="Arial"/>
                          <a:cs typeface="Arial"/>
                        </a:rPr>
                        <a:t>] </a:t>
                      </a:r>
                      <a:r>
                        <a:rPr lang="en-US" sz="1400" dirty="0">
                          <a:latin typeface="Arial"/>
                          <a:cs typeface="Arial"/>
                        </a:rPr>
                        <a:t>→ </a:t>
                      </a:r>
                      <a:r>
                        <a:rPr lang="en-US" sz="1400" dirty="0"/>
                        <a:t>↑ ventilation, ↓Pco2 , ↑pH </a:t>
                      </a:r>
                    </a:p>
                    <a:p>
                      <a:pPr algn="ctr" rtl="1"/>
                      <a:r>
                        <a:rPr lang="en-US" sz="1400" dirty="0">
                          <a:latin typeface="Arial"/>
                          <a:cs typeface="Arial"/>
                        </a:rPr>
                        <a:t>↓ </a:t>
                      </a:r>
                      <a:r>
                        <a:rPr lang="en-US" sz="1400" spc="-5" dirty="0">
                          <a:latin typeface="Arial"/>
                          <a:cs typeface="Arial"/>
                        </a:rPr>
                        <a:t>[H</a:t>
                      </a:r>
                      <a:r>
                        <a:rPr lang="en-US" sz="1400" spc="-7" baseline="24305" dirty="0">
                          <a:latin typeface="Arial"/>
                          <a:cs typeface="Arial"/>
                        </a:rPr>
                        <a:t>+</a:t>
                      </a:r>
                      <a:r>
                        <a:rPr lang="en-US" sz="1400" spc="-5" dirty="0">
                          <a:latin typeface="Arial"/>
                          <a:cs typeface="Arial"/>
                        </a:rPr>
                        <a:t>] </a:t>
                      </a:r>
                      <a:r>
                        <a:rPr lang="en-US" sz="1400" dirty="0">
                          <a:latin typeface="Arial"/>
                          <a:cs typeface="Arial"/>
                        </a:rPr>
                        <a:t>→ </a:t>
                      </a:r>
                      <a:r>
                        <a:rPr lang="en-US" sz="1400" dirty="0"/>
                        <a:t>↓ ventilation, ↑ Pco2 , ↓ pH </a:t>
                      </a:r>
                    </a:p>
                    <a:p>
                      <a:pPr marL="0" marR="0" indent="0" algn="ctr" defTabSz="914400" rtl="1" eaLnBrk="1" fontAlgn="auto" latinLnBrk="0" hangingPunct="1">
                        <a:lnSpc>
                          <a:spcPct val="100000"/>
                        </a:lnSpc>
                        <a:spcBef>
                          <a:spcPts val="0"/>
                        </a:spcBef>
                        <a:spcAft>
                          <a:spcPts val="0"/>
                        </a:spcAft>
                        <a:buClrTx/>
                        <a:buSzTx/>
                        <a:buFontTx/>
                        <a:buNone/>
                        <a:tabLst/>
                        <a:defRPr/>
                      </a:pPr>
                      <a:r>
                        <a:rPr lang="en-US" sz="1400" spc="-25" dirty="0">
                          <a:latin typeface="Arial"/>
                          <a:cs typeface="Arial"/>
                        </a:rPr>
                        <a:t>Normally, </a:t>
                      </a:r>
                      <a:r>
                        <a:rPr lang="en-US" sz="1400" dirty="0">
                          <a:latin typeface="Arial"/>
                          <a:cs typeface="Arial"/>
                        </a:rPr>
                        <a:t>PCO2 </a:t>
                      </a:r>
                      <a:r>
                        <a:rPr lang="en-US" sz="1400" dirty="0">
                          <a:solidFill>
                            <a:schemeClr val="accent4">
                              <a:lumMod val="75000"/>
                            </a:schemeClr>
                          </a:solidFill>
                          <a:latin typeface="Arial"/>
                          <a:cs typeface="Arial"/>
                        </a:rPr>
                        <a:t>= </a:t>
                      </a:r>
                      <a:r>
                        <a:rPr lang="en-US" sz="1400" spc="-10" dirty="0">
                          <a:solidFill>
                            <a:schemeClr val="accent4">
                              <a:lumMod val="75000"/>
                            </a:schemeClr>
                          </a:solidFill>
                          <a:latin typeface="Arial"/>
                          <a:cs typeface="Arial"/>
                        </a:rPr>
                        <a:t>40 </a:t>
                      </a:r>
                      <a:r>
                        <a:rPr lang="en-US" sz="1400" spc="-5" dirty="0">
                          <a:solidFill>
                            <a:schemeClr val="accent4">
                              <a:lumMod val="75000"/>
                            </a:schemeClr>
                          </a:solidFill>
                          <a:latin typeface="Arial"/>
                          <a:cs typeface="Arial"/>
                        </a:rPr>
                        <a:t>mmHg (35-45</a:t>
                      </a:r>
                      <a:r>
                        <a:rPr lang="en-US" sz="1400" spc="170" dirty="0">
                          <a:solidFill>
                            <a:schemeClr val="accent4">
                              <a:lumMod val="75000"/>
                            </a:schemeClr>
                          </a:solidFill>
                          <a:latin typeface="Arial"/>
                          <a:cs typeface="Arial"/>
                        </a:rPr>
                        <a:t> </a:t>
                      </a:r>
                      <a:r>
                        <a:rPr lang="en-US" sz="1400" spc="-5" dirty="0">
                          <a:solidFill>
                            <a:schemeClr val="accent4">
                              <a:lumMod val="75000"/>
                            </a:schemeClr>
                          </a:solidFill>
                          <a:latin typeface="Arial"/>
                          <a:cs typeface="Arial"/>
                        </a:rPr>
                        <a:t>mmHg)</a:t>
                      </a:r>
                      <a:endParaRPr lang="en-US" sz="1400" dirty="0">
                        <a:solidFill>
                          <a:schemeClr val="accent4">
                            <a:lumMod val="75000"/>
                          </a:schemeClr>
                        </a:solidFill>
                        <a:latin typeface="Arial"/>
                        <a:cs typeface="Arial"/>
                      </a:endParaRPr>
                    </a:p>
                  </a:txBody>
                  <a:tcPr/>
                </a:tc>
                <a:extLst>
                  <a:ext uri="{0D108BD9-81ED-4DB2-BD59-A6C34878D82A}">
                    <a16:rowId xmlns:a16="http://schemas.microsoft.com/office/drawing/2014/main" val="10004"/>
                  </a:ext>
                </a:extLst>
              </a:tr>
              <a:tr h="370840">
                <a:tc>
                  <a:txBody>
                    <a:bodyPr/>
                    <a:lstStyle/>
                    <a:p>
                      <a:pPr algn="ctr" rtl="1"/>
                      <a:r>
                        <a:rPr lang="en-US" sz="1400" dirty="0"/>
                        <a:t>Changes in [H+ ] also alters </a:t>
                      </a:r>
                      <a:r>
                        <a:rPr lang="en-US" sz="1400" b="1" dirty="0"/>
                        <a:t>ALVEOLAR VENTILATION.</a:t>
                      </a:r>
                      <a:endParaRPr lang="ar-SA" sz="1400" b="1" dirty="0"/>
                    </a:p>
                  </a:txBody>
                  <a:tcPr/>
                </a:tc>
                <a:extLst>
                  <a:ext uri="{0D108BD9-81ED-4DB2-BD59-A6C34878D82A}">
                    <a16:rowId xmlns:a16="http://schemas.microsoft.com/office/drawing/2014/main" val="10005"/>
                  </a:ext>
                </a:extLst>
              </a:tr>
              <a:tr h="370840">
                <a:tc>
                  <a:txBody>
                    <a:bodyPr/>
                    <a:lstStyle/>
                    <a:p>
                      <a:pPr algn="ctr" rtl="1"/>
                      <a:r>
                        <a:rPr lang="en-US" sz="1400" b="1" dirty="0"/>
                        <a:t>POWERFUL</a:t>
                      </a:r>
                    </a:p>
                    <a:p>
                      <a:pPr algn="ctr" rtl="1"/>
                      <a:r>
                        <a:rPr lang="en-US" sz="1400" dirty="0"/>
                        <a:t> (1-2 x better than extracellular chemical buffers), but </a:t>
                      </a:r>
                      <a:r>
                        <a:rPr lang="en-US" sz="1400" dirty="0">
                          <a:solidFill>
                            <a:srgbClr val="FF0000"/>
                          </a:solidFill>
                        </a:rPr>
                        <a:t>cannot fully rectify</a:t>
                      </a:r>
                      <a:r>
                        <a:rPr lang="en-US" sz="1400" dirty="0"/>
                        <a:t> disturbances outside respiratory system, i.e. with fixed acids like lactic acid.</a:t>
                      </a:r>
                      <a:endParaRPr lang="ar-SA" sz="1400" dirty="0"/>
                    </a:p>
                  </a:txBody>
                  <a:tcPr/>
                </a:tc>
                <a:extLst>
                  <a:ext uri="{0D108BD9-81ED-4DB2-BD59-A6C34878D82A}">
                    <a16:rowId xmlns:a16="http://schemas.microsoft.com/office/drawing/2014/main" val="10006"/>
                  </a:ext>
                </a:extLst>
              </a:tr>
              <a:tr h="370840">
                <a:tc>
                  <a:txBody>
                    <a:bodyPr/>
                    <a:lstStyle/>
                    <a:p>
                      <a:pPr algn="ctr" rtl="1"/>
                      <a:r>
                        <a:rPr lang="en-US" sz="1400" dirty="0"/>
                        <a:t>Acts relatively </a:t>
                      </a:r>
                      <a:r>
                        <a:rPr lang="en-US" sz="1400" b="1" dirty="0"/>
                        <a:t>RAPIDLY</a:t>
                      </a:r>
                      <a:r>
                        <a:rPr lang="en-US" sz="1400" dirty="0"/>
                        <a:t> to stop [H+ ] changing too much until renal buffering kicks in but </a:t>
                      </a:r>
                      <a:r>
                        <a:rPr lang="en-US" sz="1400" b="1" u="sng" dirty="0"/>
                        <a:t>DOES NOT</a:t>
                      </a:r>
                      <a:r>
                        <a:rPr lang="en-US" sz="1400" dirty="0"/>
                        <a:t> eliminate H+ (or HCO3 - ) from body.</a:t>
                      </a:r>
                      <a:endParaRPr lang="ar-SA" sz="1400" dirty="0"/>
                    </a:p>
                  </a:txBody>
                  <a:tcPr/>
                </a:tc>
                <a:extLst>
                  <a:ext uri="{0D108BD9-81ED-4DB2-BD59-A6C34878D82A}">
                    <a16:rowId xmlns:a16="http://schemas.microsoft.com/office/drawing/2014/main" val="10007"/>
                  </a:ext>
                </a:extLst>
              </a:tr>
              <a:tr h="370840">
                <a:tc>
                  <a:txBody>
                    <a:bodyPr/>
                    <a:lstStyle/>
                    <a:p>
                      <a:pPr algn="ctr" rtl="1"/>
                      <a:r>
                        <a:rPr lang="en-US" sz="1400" dirty="0"/>
                        <a:t>Abnormalities of respiration can alter bodily [H+ ] resulting in; </a:t>
                      </a:r>
                    </a:p>
                    <a:p>
                      <a:pPr marL="285750" indent="-285750" algn="ctr" rtl="1">
                        <a:buFontTx/>
                        <a:buChar char="-"/>
                      </a:pPr>
                      <a:r>
                        <a:rPr lang="en-US" sz="1400" b="1" dirty="0"/>
                        <a:t>RESPIRATORY ACIDOSIS</a:t>
                      </a:r>
                      <a:r>
                        <a:rPr lang="en-US" sz="1400" dirty="0"/>
                        <a:t> </a:t>
                      </a:r>
                      <a:r>
                        <a:rPr lang="ar-SA" sz="1400" dirty="0"/>
                        <a:t>-</a:t>
                      </a:r>
                      <a:endParaRPr lang="en-US" sz="1400" dirty="0"/>
                    </a:p>
                    <a:p>
                      <a:pPr marL="0" indent="0" algn="ctr" rtl="1">
                        <a:buFontTx/>
                        <a:buNone/>
                      </a:pPr>
                      <a:r>
                        <a:rPr lang="en-US" sz="1400" dirty="0"/>
                        <a:t>Or </a:t>
                      </a:r>
                    </a:p>
                    <a:p>
                      <a:pPr marL="0" indent="0" algn="ctr" rtl="1">
                        <a:buFontTx/>
                        <a:buNone/>
                      </a:pPr>
                      <a:r>
                        <a:rPr lang="en-US" sz="1400" dirty="0"/>
                        <a:t>- </a:t>
                      </a:r>
                      <a:r>
                        <a:rPr lang="en-US" sz="1400" b="1" dirty="0"/>
                        <a:t>RESPIRATORY ALKALOSIS.</a:t>
                      </a:r>
                      <a:endParaRPr lang="ar-SA" sz="1400" b="1" dirty="0"/>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9934572" y="-8520"/>
            <a:ext cx="2232247"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Tree>
    <p:extLst>
      <p:ext uri="{BB962C8B-B14F-4D97-AF65-F5344CB8AC3E}">
        <p14:creationId xmlns:p14="http://schemas.microsoft.com/office/powerpoint/2010/main" val="173830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Regulation of CO2</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32</a:t>
            </a:fld>
            <a:endParaRPr lang="en-US" dirty="0">
              <a:solidFill>
                <a:srgbClr val="464653"/>
              </a:solidFill>
            </a:endParaRPr>
          </a:p>
        </p:txBody>
      </p:sp>
      <p:sp>
        <p:nvSpPr>
          <p:cNvPr id="7" name="object 2"/>
          <p:cNvSpPr/>
          <p:nvPr/>
        </p:nvSpPr>
        <p:spPr>
          <a:xfrm>
            <a:off x="5590356" y="1276388"/>
            <a:ext cx="5989035" cy="5040268"/>
          </a:xfrm>
          <a:prstGeom prst="rect">
            <a:avLst/>
          </a:prstGeom>
          <a:blipFill>
            <a:blip r:embed="rId2" cstate="print"/>
            <a:stretch>
              <a:fillRect/>
            </a:stretch>
          </a:blipFill>
        </p:spPr>
        <p:txBody>
          <a:bodyPr wrap="square" lIns="0" tIns="0" rIns="0" bIns="0" rtlCol="0"/>
          <a:lstStyle/>
          <a:p>
            <a:endParaRPr/>
          </a:p>
        </p:txBody>
      </p:sp>
      <p:sp>
        <p:nvSpPr>
          <p:cNvPr id="8" name="object 5"/>
          <p:cNvSpPr/>
          <p:nvPr/>
        </p:nvSpPr>
        <p:spPr>
          <a:xfrm>
            <a:off x="802594" y="1229541"/>
            <a:ext cx="4548860" cy="5040268"/>
          </a:xfrm>
          <a:prstGeom prst="rect">
            <a:avLst/>
          </a:prstGeom>
          <a:blipFill>
            <a:blip r:embed="rId3" cstate="print"/>
            <a:stretch>
              <a:fillRect/>
            </a:stretch>
          </a:blipFill>
        </p:spPr>
        <p:txBody>
          <a:bodyPr wrap="square" lIns="0" tIns="0" rIns="0" bIns="0" rtlCol="0"/>
          <a:lstStyle/>
          <a:p>
            <a:endParaRPr/>
          </a:p>
        </p:txBody>
      </p:sp>
      <p:sp>
        <p:nvSpPr>
          <p:cNvPr id="9" name="TextBox 8"/>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38046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regulation of Acid-Base Balance</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33</a:t>
            </a:fld>
            <a:endParaRPr lang="en-US" dirty="0">
              <a:solidFill>
                <a:srgbClr val="464653"/>
              </a:solidFill>
            </a:endParaRPr>
          </a:p>
        </p:txBody>
      </p:sp>
      <p:sp>
        <p:nvSpPr>
          <p:cNvPr id="12" name="Rectangle 11"/>
          <p:cNvSpPr/>
          <p:nvPr/>
        </p:nvSpPr>
        <p:spPr>
          <a:xfrm>
            <a:off x="7606580" y="1428554"/>
            <a:ext cx="3972811" cy="4448718"/>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62324" y="1638155"/>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5" name="Rectangle 4"/>
          <p:cNvSpPr/>
          <p:nvPr/>
        </p:nvSpPr>
        <p:spPr>
          <a:xfrm>
            <a:off x="7831864" y="2463311"/>
            <a:ext cx="3522241" cy="1138773"/>
          </a:xfrm>
          <a:prstGeom prst="rect">
            <a:avLst/>
          </a:prstGeom>
        </p:spPr>
        <p:txBody>
          <a:bodyPr wrap="square">
            <a:spAutoFit/>
          </a:bodyPr>
          <a:lstStyle/>
          <a:p>
            <a:pPr marL="298450" indent="-285750">
              <a:lnSpc>
                <a:spcPct val="100000"/>
              </a:lnSpc>
              <a:buClr>
                <a:schemeClr val="tx1"/>
              </a:buClr>
              <a:buSzPct val="83333"/>
              <a:buFont typeface="Wingdings" panose="05000000000000000000" pitchFamily="2" charset="2"/>
              <a:buChar char="Ø"/>
              <a:tabLst>
                <a:tab pos="195580" algn="l"/>
              </a:tabLst>
            </a:pPr>
            <a:r>
              <a:rPr lang="en-US" sz="1600" dirty="0"/>
              <a:t>3rd  line of </a:t>
            </a:r>
            <a:r>
              <a:rPr lang="en-US" sz="1600" dirty="0" err="1"/>
              <a:t>defence</a:t>
            </a:r>
            <a:r>
              <a:rPr lang="en-US" sz="1600" dirty="0"/>
              <a:t> against acid-base disturbances and the most powerful.</a:t>
            </a:r>
          </a:p>
          <a:p>
            <a:pPr marL="298450" indent="-285750">
              <a:lnSpc>
                <a:spcPct val="100000"/>
              </a:lnSpc>
              <a:buClr>
                <a:schemeClr val="tx1"/>
              </a:buClr>
              <a:buSzPct val="85416"/>
              <a:buFont typeface="Wingdings" panose="05000000000000000000" pitchFamily="2" charset="2"/>
              <a:buChar char="Ø"/>
              <a:tabLst>
                <a:tab pos="195580" algn="l"/>
              </a:tabLst>
            </a:pPr>
            <a:r>
              <a:rPr lang="en-US" sz="1600" dirty="0"/>
              <a:t>It regulates by excreting either an acidic or basic urine</a:t>
            </a:r>
            <a:r>
              <a:rPr lang="en-US" spc="-5" dirty="0">
                <a:latin typeface="Arial"/>
                <a:cs typeface="Arial"/>
              </a:rPr>
              <a:t>.</a:t>
            </a:r>
            <a:endParaRPr lang="en-US" dirty="0">
              <a:latin typeface="Arial"/>
              <a:cs typeface="Arial"/>
            </a:endParaRPr>
          </a:p>
        </p:txBody>
      </p:sp>
      <p:sp>
        <p:nvSpPr>
          <p:cNvPr id="14" name="Rectangle 13"/>
          <p:cNvSpPr/>
          <p:nvPr/>
        </p:nvSpPr>
        <p:spPr>
          <a:xfrm>
            <a:off x="7966620" y="4189885"/>
            <a:ext cx="3522241" cy="1615827"/>
          </a:xfrm>
          <a:prstGeom prst="rect">
            <a:avLst/>
          </a:prstGeom>
        </p:spPr>
        <p:txBody>
          <a:bodyPr wrap="square">
            <a:spAutoFit/>
          </a:bodyPr>
          <a:lstStyle/>
          <a:p>
            <a:pPr marL="12700">
              <a:lnSpc>
                <a:spcPct val="100000"/>
              </a:lnSpc>
              <a:spcBef>
                <a:spcPts val="5"/>
              </a:spcBef>
              <a:buClr>
                <a:srgbClr val="AC0000"/>
              </a:buClr>
              <a:buSzPct val="85416"/>
              <a:tabLst>
                <a:tab pos="195580" algn="l"/>
              </a:tabLst>
            </a:pPr>
            <a:r>
              <a:rPr lang="en-US" b="1" dirty="0">
                <a:solidFill>
                  <a:schemeClr val="accent2">
                    <a:lumMod val="75000"/>
                  </a:schemeClr>
                </a:solidFill>
                <a:latin typeface="Arial"/>
                <a:cs typeface="Arial"/>
              </a:rPr>
              <a:t>HOW?</a:t>
            </a:r>
            <a:endParaRPr lang="en-US" dirty="0">
              <a:solidFill>
                <a:schemeClr val="accent2">
                  <a:lumMod val="75000"/>
                </a:schemeClr>
              </a:solidFill>
              <a:latin typeface="Arial"/>
              <a:cs typeface="Arial"/>
            </a:endParaRPr>
          </a:p>
          <a:p>
            <a:pPr marL="469900" indent="-457200">
              <a:lnSpc>
                <a:spcPct val="100000"/>
              </a:lnSpc>
              <a:spcBef>
                <a:spcPts val="575"/>
              </a:spcBef>
              <a:buClr>
                <a:schemeClr val="tx1"/>
              </a:buClr>
              <a:buSzPct val="83333"/>
              <a:buFont typeface="+mj-lt"/>
              <a:buAutoNum type="arabicPeriod"/>
              <a:tabLst>
                <a:tab pos="469900" algn="l"/>
                <a:tab pos="470534" algn="l"/>
              </a:tabLst>
            </a:pPr>
            <a:r>
              <a:rPr lang="en-US" sz="1600" dirty="0"/>
              <a:t>Secreting H+</a:t>
            </a:r>
          </a:p>
          <a:p>
            <a:pPr marL="469900" indent="-457200">
              <a:lnSpc>
                <a:spcPct val="100000"/>
              </a:lnSpc>
              <a:spcBef>
                <a:spcPts val="575"/>
              </a:spcBef>
              <a:buClr>
                <a:schemeClr val="tx1"/>
              </a:buClr>
              <a:buSzPct val="83333"/>
              <a:buFont typeface="+mj-lt"/>
              <a:buAutoNum type="arabicPeriod"/>
              <a:tabLst>
                <a:tab pos="469900" algn="l"/>
                <a:tab pos="470534" algn="l"/>
              </a:tabLst>
            </a:pPr>
            <a:r>
              <a:rPr lang="en-US" sz="1600" dirty="0"/>
              <a:t>Reabsorbing HCO3-</a:t>
            </a:r>
          </a:p>
          <a:p>
            <a:pPr marL="469900" indent="-457200">
              <a:lnSpc>
                <a:spcPct val="100000"/>
              </a:lnSpc>
              <a:spcBef>
                <a:spcPts val="580"/>
              </a:spcBef>
              <a:buClr>
                <a:schemeClr val="tx1"/>
              </a:buClr>
              <a:buSzPct val="85416"/>
              <a:buFont typeface="+mj-lt"/>
              <a:buAutoNum type="arabicPeriod"/>
              <a:tabLst>
                <a:tab pos="469900" algn="l"/>
                <a:tab pos="470534" algn="l"/>
              </a:tabLst>
            </a:pPr>
            <a:r>
              <a:rPr lang="en-US" sz="1600" dirty="0"/>
              <a:t>Generating “new” bicarbonate ions.</a:t>
            </a:r>
          </a:p>
        </p:txBody>
      </p:sp>
      <p:graphicFrame>
        <p:nvGraphicFramePr>
          <p:cNvPr id="8" name="Content Placeholder 4"/>
          <p:cNvGraphicFramePr>
            <a:graphicFrameLocks noGrp="1"/>
          </p:cNvGraphicFramePr>
          <p:nvPr>
            <p:ph sz="quarter" idx="1"/>
            <p:extLst>
              <p:ext uri="{D42A27DB-BD31-4B8C-83A1-F6EECF244321}">
                <p14:modId xmlns:p14="http://schemas.microsoft.com/office/powerpoint/2010/main" val="1006156859"/>
              </p:ext>
            </p:extLst>
          </p:nvPr>
        </p:nvGraphicFramePr>
        <p:xfrm>
          <a:off x="609460" y="1624314"/>
          <a:ext cx="6566518" cy="3845560"/>
        </p:xfrm>
        <a:graphic>
          <a:graphicData uri="http://schemas.openxmlformats.org/drawingml/2006/table">
            <a:tbl>
              <a:tblPr rtl="1" firstRow="1" bandRow="1">
                <a:tableStyleId>{5C22544A-7EE6-4342-B048-85BDC9FD1C3A}</a:tableStyleId>
              </a:tblPr>
              <a:tblGrid>
                <a:gridCol w="6566518">
                  <a:extLst>
                    <a:ext uri="{9D8B030D-6E8A-4147-A177-3AD203B41FA5}">
                      <a16:colId xmlns:a16="http://schemas.microsoft.com/office/drawing/2014/main" val="20000"/>
                    </a:ext>
                  </a:extLst>
                </a:gridCol>
              </a:tblGrid>
              <a:tr h="370840">
                <a:tc>
                  <a:txBody>
                    <a:bodyPr/>
                    <a:lstStyle/>
                    <a:p>
                      <a:pPr algn="ctr" rtl="1"/>
                      <a:r>
                        <a:rPr lang="en-US" dirty="0"/>
                        <a:t>Renal system</a:t>
                      </a:r>
                      <a:endParaRPr lang="ar-SA" dirty="0"/>
                    </a:p>
                  </a:txBody>
                  <a:tcPr/>
                </a:tc>
                <a:extLst>
                  <a:ext uri="{0D108BD9-81ED-4DB2-BD59-A6C34878D82A}">
                    <a16:rowId xmlns:a16="http://schemas.microsoft.com/office/drawing/2014/main" val="10000"/>
                  </a:ext>
                </a:extLst>
              </a:tr>
              <a:tr h="370840">
                <a:tc>
                  <a:txBody>
                    <a:bodyPr/>
                    <a:lstStyle/>
                    <a:p>
                      <a:pPr rtl="1"/>
                      <a:r>
                        <a:rPr lang="en-US" b="1" dirty="0"/>
                        <a:t>MOST EFFECTIVE </a:t>
                      </a:r>
                      <a:r>
                        <a:rPr lang="en-US" dirty="0"/>
                        <a:t>regulator of pH but much </a:t>
                      </a:r>
                      <a:r>
                        <a:rPr lang="en-US" b="1" dirty="0"/>
                        <a:t>SLOWER</a:t>
                      </a:r>
                      <a:r>
                        <a:rPr lang="en-US" dirty="0"/>
                        <a:t> (i.e. max. activity after 5-6 days) than other processes.</a:t>
                      </a:r>
                      <a:endParaRPr lang="ar-SA" dirty="0"/>
                    </a:p>
                  </a:txBody>
                  <a:tcPr/>
                </a:tc>
                <a:extLst>
                  <a:ext uri="{0D108BD9-81ED-4DB2-BD59-A6C34878D82A}">
                    <a16:rowId xmlns:a16="http://schemas.microsoft.com/office/drawing/2014/main" val="10001"/>
                  </a:ext>
                </a:extLst>
              </a:tr>
              <a:tr h="370840">
                <a:tc>
                  <a:txBody>
                    <a:bodyPr/>
                    <a:lstStyle/>
                    <a:p>
                      <a:pPr algn="ctr" rtl="1"/>
                      <a:r>
                        <a:rPr lang="en-US" dirty="0"/>
                        <a:t>Responsible for </a:t>
                      </a:r>
                      <a:r>
                        <a:rPr lang="en-US" b="1" dirty="0"/>
                        <a:t>ELIMINATING</a:t>
                      </a:r>
                      <a:r>
                        <a:rPr lang="en-US" dirty="0"/>
                        <a:t> the 80 -100 </a:t>
                      </a:r>
                      <a:r>
                        <a:rPr lang="en-US" dirty="0" err="1"/>
                        <a:t>mEq</a:t>
                      </a:r>
                      <a:r>
                        <a:rPr lang="en-US" dirty="0"/>
                        <a:t> of fixed </a:t>
                      </a:r>
                      <a:r>
                        <a:rPr lang="en-US" b="1" dirty="0"/>
                        <a:t>ACIDS</a:t>
                      </a:r>
                      <a:r>
                        <a:rPr lang="en-US" dirty="0"/>
                        <a:t> generated each day. </a:t>
                      </a:r>
                      <a:endParaRPr lang="ar-SA" dirty="0"/>
                    </a:p>
                  </a:txBody>
                  <a:tcPr/>
                </a:tc>
                <a:extLst>
                  <a:ext uri="{0D108BD9-81ED-4DB2-BD59-A6C34878D82A}">
                    <a16:rowId xmlns:a16="http://schemas.microsoft.com/office/drawing/2014/main" val="10002"/>
                  </a:ext>
                </a:extLst>
              </a:tr>
              <a:tr h="370840">
                <a:tc>
                  <a:txBody>
                    <a:bodyPr/>
                    <a:lstStyle/>
                    <a:p>
                      <a:pPr rtl="1"/>
                      <a:r>
                        <a:rPr lang="en-US" dirty="0"/>
                        <a:t>Normally, must also </a:t>
                      </a:r>
                      <a:r>
                        <a:rPr lang="en-US" b="1" dirty="0"/>
                        <a:t>PREVENT</a:t>
                      </a:r>
                      <a:r>
                        <a:rPr lang="en-US" dirty="0"/>
                        <a:t> renal </a:t>
                      </a:r>
                      <a:r>
                        <a:rPr lang="en-US" b="1" dirty="0"/>
                        <a:t>LOSS</a:t>
                      </a:r>
                      <a:r>
                        <a:rPr lang="en-US" dirty="0"/>
                        <a:t> of freely – filterable </a:t>
                      </a:r>
                      <a:r>
                        <a:rPr lang="en-US" b="1" dirty="0"/>
                        <a:t>HCO3</a:t>
                      </a:r>
                      <a:r>
                        <a:rPr lang="en-US" dirty="0"/>
                        <a:t> - in order to preserve this primary buffer system. </a:t>
                      </a:r>
                      <a:endParaRPr lang="ar-SA" dirty="0"/>
                    </a:p>
                  </a:txBody>
                  <a:tcPr/>
                </a:tc>
                <a:extLst>
                  <a:ext uri="{0D108BD9-81ED-4DB2-BD59-A6C34878D82A}">
                    <a16:rowId xmlns:a16="http://schemas.microsoft.com/office/drawing/2014/main" val="10003"/>
                  </a:ext>
                </a:extLst>
              </a:tr>
              <a:tr h="370840">
                <a:tc>
                  <a:txBody>
                    <a:bodyPr/>
                    <a:lstStyle/>
                    <a:p>
                      <a:pPr rtl="1"/>
                      <a:r>
                        <a:rPr lang="en-US" b="1" dirty="0"/>
                        <a:t>BOTH PROCESSES </a:t>
                      </a:r>
                      <a:r>
                        <a:rPr lang="en-US" dirty="0"/>
                        <a:t>are dependent on both H+ filtration / secretion into renal tubules and secretion / reabsorption of plasma [HCO3 - ]. </a:t>
                      </a:r>
                      <a:endParaRPr lang="ar-SA" dirty="0"/>
                    </a:p>
                  </a:txBody>
                  <a:tcPr/>
                </a:tc>
                <a:extLst>
                  <a:ext uri="{0D108BD9-81ED-4DB2-BD59-A6C34878D82A}">
                    <a16:rowId xmlns:a16="http://schemas.microsoft.com/office/drawing/2014/main" val="10004"/>
                  </a:ext>
                </a:extLst>
              </a:tr>
              <a:tr h="370840">
                <a:tc>
                  <a:txBody>
                    <a:bodyPr/>
                    <a:lstStyle/>
                    <a:p>
                      <a:pPr rtl="1"/>
                      <a:r>
                        <a:rPr lang="en-US" dirty="0"/>
                        <a:t>Kidneys also responsible</a:t>
                      </a:r>
                      <a:r>
                        <a:rPr lang="en-US" b="0" dirty="0"/>
                        <a:t> for </a:t>
                      </a:r>
                      <a:r>
                        <a:rPr lang="en-US" b="1" dirty="0"/>
                        <a:t>COMPENSATORY CHANGES </a:t>
                      </a:r>
                      <a:r>
                        <a:rPr lang="en-US" dirty="0"/>
                        <a:t>in [HCO3 - ] during respiratory acid-base disorders.</a:t>
                      </a:r>
                      <a:endParaRPr lang="ar-SA" dirty="0"/>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2341458" y="1242575"/>
            <a:ext cx="2232247"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
        <p:nvSpPr>
          <p:cNvPr id="10" name="Rectangle 9"/>
          <p:cNvSpPr/>
          <p:nvPr/>
        </p:nvSpPr>
        <p:spPr>
          <a:xfrm>
            <a:off x="335218" y="5486793"/>
            <a:ext cx="68407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IF KIDNEYS FAIL, pH BALANCE  WILL FAIL </a:t>
            </a:r>
            <a:endParaRPr lang="ar-SA" dirty="0"/>
          </a:p>
        </p:txBody>
      </p:sp>
    </p:spTree>
    <p:extLst>
      <p:ext uri="{BB962C8B-B14F-4D97-AF65-F5344CB8AC3E}">
        <p14:creationId xmlns:p14="http://schemas.microsoft.com/office/powerpoint/2010/main" val="106975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84" y="121232"/>
            <a:ext cx="8233639" cy="990600"/>
          </a:xfrm>
        </p:spPr>
        <p:txBody>
          <a:bodyPr/>
          <a:lstStyle/>
          <a:p>
            <a:r>
              <a:rPr lang="en-US" dirty="0"/>
              <a:t>Renal regulation of Acid-Base</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34</a:t>
            </a:fld>
            <a:endParaRPr lang="en-US" dirty="0">
              <a:solidFill>
                <a:srgbClr val="464653"/>
              </a:solidFill>
            </a:endParaRPr>
          </a:p>
        </p:txBody>
      </p:sp>
      <p:sp>
        <p:nvSpPr>
          <p:cNvPr id="4" name="Content Placeholder 3"/>
          <p:cNvSpPr>
            <a:spLocks noGrp="1"/>
          </p:cNvSpPr>
          <p:nvPr>
            <p:ph sz="quarter" idx="1"/>
          </p:nvPr>
        </p:nvSpPr>
        <p:spPr>
          <a:xfrm>
            <a:off x="596784" y="1418590"/>
            <a:ext cx="10969943" cy="4937760"/>
          </a:xfrm>
        </p:spPr>
        <p:txBody>
          <a:bodyPr>
            <a:normAutofit/>
          </a:bodyPr>
          <a:lstStyle/>
          <a:p>
            <a:r>
              <a:rPr lang="en-US" sz="2000" dirty="0"/>
              <a:t>Overall mechanism straightforward:</a:t>
            </a:r>
          </a:p>
          <a:p>
            <a:endParaRPr lang="en-US" sz="2000" dirty="0"/>
          </a:p>
          <a:p>
            <a:pPr marL="0" indent="0">
              <a:buNone/>
            </a:pPr>
            <a:r>
              <a:rPr lang="en-US" sz="2000" dirty="0"/>
              <a:t>  - large [HCO3 - ] continuously filtered into tubules</a:t>
            </a:r>
          </a:p>
          <a:p>
            <a:pPr marL="0" indent="0">
              <a:buNone/>
            </a:pPr>
            <a:r>
              <a:rPr lang="en-US" sz="2000" dirty="0"/>
              <a:t> - large [H+ ] secreted into tubules </a:t>
            </a:r>
          </a:p>
          <a:p>
            <a:pPr marL="0" indent="0">
              <a:buNone/>
            </a:pPr>
            <a:endParaRPr lang="en-US" sz="2000" dirty="0"/>
          </a:p>
          <a:p>
            <a:pPr marL="0" indent="0">
              <a:buNone/>
            </a:pPr>
            <a:r>
              <a:rPr lang="en-US" sz="2000" dirty="0"/>
              <a:t>  if more H+ secreted than HCO3 – filtered</a:t>
            </a:r>
          </a:p>
          <a:p>
            <a:pPr marL="0" indent="0">
              <a:buNone/>
            </a:pPr>
            <a:r>
              <a:rPr lang="en-US" sz="2000" dirty="0"/>
              <a:t> = a net loss of </a:t>
            </a:r>
            <a:r>
              <a:rPr lang="en-US" sz="2000" u="sng" dirty="0">
                <a:solidFill>
                  <a:srgbClr val="FF0000"/>
                </a:solidFill>
              </a:rPr>
              <a:t>acid</a:t>
            </a:r>
            <a:r>
              <a:rPr lang="en-US" sz="2000" dirty="0"/>
              <a:t>  </a:t>
            </a:r>
            <a:r>
              <a:rPr lang="en-US" sz="2000" dirty="0">
                <a:sym typeface="Wingdings"/>
              </a:rPr>
              <a:t></a:t>
            </a:r>
            <a:r>
              <a:rPr lang="en-US" sz="2000" dirty="0"/>
              <a:t>   ↑pH </a:t>
            </a:r>
          </a:p>
          <a:p>
            <a:pPr marL="0" indent="0">
              <a:buNone/>
            </a:pPr>
            <a:r>
              <a:rPr lang="en-US" sz="2000" dirty="0"/>
              <a:t> </a:t>
            </a:r>
          </a:p>
          <a:p>
            <a:pPr marL="0" indent="0">
              <a:buNone/>
            </a:pPr>
            <a:r>
              <a:rPr lang="en-US" sz="2000" dirty="0"/>
              <a:t>if more HCO3 - filtered than H+ secreted </a:t>
            </a:r>
          </a:p>
          <a:p>
            <a:pPr marL="0" indent="0">
              <a:buNone/>
            </a:pPr>
            <a:r>
              <a:rPr lang="en-US" sz="2000" dirty="0"/>
              <a:t>= a net loss of </a:t>
            </a:r>
            <a:r>
              <a:rPr lang="en-US" sz="2000" u="sng" dirty="0">
                <a:solidFill>
                  <a:srgbClr val="00B0F0"/>
                </a:solidFill>
              </a:rPr>
              <a:t>base</a:t>
            </a:r>
            <a:r>
              <a:rPr lang="en-US" sz="2000" dirty="0">
                <a:solidFill>
                  <a:srgbClr val="00B0F0"/>
                </a:solidFill>
              </a:rPr>
              <a:t> </a:t>
            </a:r>
            <a:r>
              <a:rPr lang="en-US" sz="2000" dirty="0"/>
              <a:t>   </a:t>
            </a:r>
            <a:r>
              <a:rPr lang="en-US" sz="2000" dirty="0">
                <a:sym typeface="Wingdings"/>
              </a:rPr>
              <a:t></a:t>
            </a:r>
            <a:r>
              <a:rPr lang="en-US" sz="2000" dirty="0"/>
              <a:t>  ↓pH </a:t>
            </a:r>
            <a:endParaRPr lang="ar-SA" sz="2000" dirty="0"/>
          </a:p>
        </p:txBody>
      </p:sp>
      <p:sp>
        <p:nvSpPr>
          <p:cNvPr id="9" name="TextBox 8"/>
          <p:cNvSpPr txBox="1"/>
          <p:nvPr/>
        </p:nvSpPr>
        <p:spPr>
          <a:xfrm>
            <a:off x="9740553" y="-3958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71076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35</a:t>
            </a:fld>
            <a:endParaRPr lang="en-US" dirty="0">
              <a:solidFill>
                <a:srgbClr val="464653"/>
              </a:solidFill>
            </a:endParaRPr>
          </a:p>
        </p:txBody>
      </p:sp>
      <p:sp>
        <p:nvSpPr>
          <p:cNvPr id="5" name="object 7"/>
          <p:cNvSpPr/>
          <p:nvPr/>
        </p:nvSpPr>
        <p:spPr>
          <a:xfrm>
            <a:off x="609448" y="1628800"/>
            <a:ext cx="5340948" cy="4408430"/>
          </a:xfrm>
          <a:prstGeom prst="rect">
            <a:avLst/>
          </a:prstGeom>
          <a:blipFill>
            <a:blip r:embed="rId2" cstate="print"/>
            <a:srcRect/>
            <a:stretch>
              <a:fillRect b="-6736"/>
            </a:stretch>
          </a:blipFill>
        </p:spPr>
        <p:txBody>
          <a:bodyPr wrap="square" lIns="0" tIns="0" rIns="0" bIns="0" rtlCol="0"/>
          <a:lstStyle/>
          <a:p>
            <a:endParaRPr/>
          </a:p>
        </p:txBody>
      </p:sp>
      <p:sp>
        <p:nvSpPr>
          <p:cNvPr id="6" name="Rectangle 5"/>
          <p:cNvSpPr/>
          <p:nvPr/>
        </p:nvSpPr>
        <p:spPr>
          <a:xfrm>
            <a:off x="599153" y="1168733"/>
            <a:ext cx="5351244" cy="369332"/>
          </a:xfrm>
          <a:prstGeom prst="rect">
            <a:avLst/>
          </a:prstGeom>
        </p:spPr>
        <p:txBody>
          <a:bodyPr wrap="square">
            <a:spAutoFit/>
          </a:bodyPr>
          <a:lstStyle/>
          <a:p>
            <a:r>
              <a:rPr lang="en-US" sz="1800" dirty="0">
                <a:solidFill>
                  <a:schemeClr val="accent2">
                    <a:lumMod val="75000"/>
                  </a:schemeClr>
                </a:solidFill>
              </a:rPr>
              <a:t>Overview HCO3- Reabsorption by the Renal Tubules</a:t>
            </a:r>
          </a:p>
        </p:txBody>
      </p:sp>
      <p:sp>
        <p:nvSpPr>
          <p:cNvPr id="7" name="Rectangle 6"/>
          <p:cNvSpPr/>
          <p:nvPr/>
        </p:nvSpPr>
        <p:spPr>
          <a:xfrm>
            <a:off x="6382444" y="1143000"/>
            <a:ext cx="4837487" cy="369332"/>
          </a:xfrm>
          <a:prstGeom prst="rect">
            <a:avLst/>
          </a:prstGeom>
        </p:spPr>
        <p:txBody>
          <a:bodyPr wrap="square">
            <a:spAutoFit/>
          </a:bodyPr>
          <a:lstStyle/>
          <a:p>
            <a:r>
              <a:rPr lang="en-US" sz="1800" dirty="0">
                <a:solidFill>
                  <a:schemeClr val="accent2">
                    <a:lumMod val="75000"/>
                  </a:schemeClr>
                </a:solidFill>
              </a:rPr>
              <a:t>How is HCO3- Reabsorbed by the tubules?</a:t>
            </a:r>
          </a:p>
        </p:txBody>
      </p:sp>
      <p:sp>
        <p:nvSpPr>
          <p:cNvPr id="8" name="object 2"/>
          <p:cNvSpPr/>
          <p:nvPr/>
        </p:nvSpPr>
        <p:spPr>
          <a:xfrm>
            <a:off x="6382444" y="1569432"/>
            <a:ext cx="5196947" cy="3672408"/>
          </a:xfrm>
          <a:prstGeom prst="rect">
            <a:avLst/>
          </a:prstGeom>
          <a:blipFill>
            <a:blip r:embed="rId3" cstate="print"/>
            <a:stretch>
              <a:fillRect/>
            </a:stretch>
          </a:blipFill>
        </p:spPr>
        <p:txBody>
          <a:bodyPr wrap="square" lIns="0" tIns="0" rIns="0" bIns="0" rtlCol="0"/>
          <a:lstStyle/>
          <a:p>
            <a:endParaRPr/>
          </a:p>
        </p:txBody>
      </p:sp>
      <p:sp>
        <p:nvSpPr>
          <p:cNvPr id="9" name="Rectangle 8"/>
          <p:cNvSpPr/>
          <p:nvPr/>
        </p:nvSpPr>
        <p:spPr>
          <a:xfrm>
            <a:off x="6405228" y="5256261"/>
            <a:ext cx="2931191" cy="369332"/>
          </a:xfrm>
          <a:prstGeom prst="rect">
            <a:avLst/>
          </a:prstGeom>
        </p:spPr>
        <p:txBody>
          <a:bodyPr wrap="square">
            <a:spAutoFit/>
          </a:bodyPr>
          <a:lstStyle/>
          <a:p>
            <a:pPr marL="12700">
              <a:lnSpc>
                <a:spcPct val="100000"/>
              </a:lnSpc>
            </a:pPr>
            <a:r>
              <a:rPr lang="en-US" sz="1800" dirty="0">
                <a:solidFill>
                  <a:schemeClr val="accent2">
                    <a:lumMod val="75000"/>
                  </a:schemeClr>
                </a:solidFill>
              </a:rPr>
              <a:t>What happens at the PCT?</a:t>
            </a:r>
          </a:p>
        </p:txBody>
      </p:sp>
      <p:sp>
        <p:nvSpPr>
          <p:cNvPr id="10" name="object 7"/>
          <p:cNvSpPr txBox="1"/>
          <p:nvPr/>
        </p:nvSpPr>
        <p:spPr>
          <a:xfrm>
            <a:off x="6382444" y="5615319"/>
            <a:ext cx="5196947" cy="536044"/>
          </a:xfrm>
          <a:prstGeom prst="rect">
            <a:avLst/>
          </a:prstGeom>
          <a:ln w="9525">
            <a:noFill/>
          </a:ln>
        </p:spPr>
        <p:txBody>
          <a:bodyPr vert="horz" wrap="square" lIns="0" tIns="35560" rIns="0" bIns="0" rtlCol="0">
            <a:spAutoFit/>
          </a:bodyPr>
          <a:lstStyle/>
          <a:p>
            <a:pPr marL="104775" marR="95250" indent="635" algn="ctr">
              <a:lnSpc>
                <a:spcPct val="100000"/>
              </a:lnSpc>
              <a:spcBef>
                <a:spcPts val="280"/>
              </a:spcBef>
            </a:pPr>
            <a:r>
              <a:rPr sz="1500" dirty="0"/>
              <a:t>The PCT  reabsorbs,  “reclaims”, 80-  90% of the filtered</a:t>
            </a:r>
            <a:r>
              <a:rPr lang="en-US" sz="1500" dirty="0"/>
              <a:t> </a:t>
            </a:r>
            <a:r>
              <a:rPr sz="1500" dirty="0"/>
              <a:t>HCO3-</a:t>
            </a:r>
            <a:endParaRPr lang="en-US" sz="1500" dirty="0"/>
          </a:p>
          <a:p>
            <a:pPr marL="104775" marR="95250" indent="635" algn="ctr">
              <a:lnSpc>
                <a:spcPct val="100000"/>
              </a:lnSpc>
              <a:spcBef>
                <a:spcPts val="280"/>
              </a:spcBef>
            </a:pPr>
            <a:r>
              <a:rPr sz="1500" dirty="0"/>
              <a:t>HCO3-reabsorption is  linked to H+  secretion</a:t>
            </a:r>
            <a:r>
              <a:rPr sz="1500" spc="-5" dirty="0">
                <a:latin typeface="Arial"/>
                <a:cs typeface="Arial"/>
              </a:rPr>
              <a:t>.</a:t>
            </a:r>
            <a:endParaRPr sz="1500" dirty="0">
              <a:latin typeface="Arial"/>
              <a:cs typeface="Arial"/>
            </a:endParaRPr>
          </a:p>
        </p:txBody>
      </p:sp>
      <p:sp>
        <p:nvSpPr>
          <p:cNvPr id="11" name="TextBox 10"/>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176945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36</a:t>
            </a:fld>
            <a:endParaRPr lang="en-US" dirty="0">
              <a:solidFill>
                <a:srgbClr val="464653"/>
              </a:solidFill>
            </a:endParaRPr>
          </a:p>
        </p:txBody>
      </p:sp>
      <p:sp>
        <p:nvSpPr>
          <p:cNvPr id="6" name="Rectangle 5"/>
          <p:cNvSpPr/>
          <p:nvPr/>
        </p:nvSpPr>
        <p:spPr>
          <a:xfrm>
            <a:off x="599153" y="1168733"/>
            <a:ext cx="5351244" cy="369332"/>
          </a:xfrm>
          <a:prstGeom prst="rect">
            <a:avLst/>
          </a:prstGeom>
        </p:spPr>
        <p:txBody>
          <a:bodyPr wrap="square">
            <a:spAutoFit/>
          </a:bodyPr>
          <a:lstStyle/>
          <a:p>
            <a:r>
              <a:rPr lang="en-US" sz="1800" dirty="0">
                <a:solidFill>
                  <a:schemeClr val="accent2">
                    <a:lumMod val="75000"/>
                  </a:schemeClr>
                </a:solidFill>
              </a:rPr>
              <a:t>HCO3- Reabsorption by the PCT</a:t>
            </a:r>
          </a:p>
        </p:txBody>
      </p:sp>
      <p:sp>
        <p:nvSpPr>
          <p:cNvPr id="7" name="Rectangle 6"/>
          <p:cNvSpPr/>
          <p:nvPr/>
        </p:nvSpPr>
        <p:spPr>
          <a:xfrm>
            <a:off x="6382444" y="1143000"/>
            <a:ext cx="4837487" cy="369332"/>
          </a:xfrm>
          <a:prstGeom prst="rect">
            <a:avLst/>
          </a:prstGeom>
        </p:spPr>
        <p:txBody>
          <a:bodyPr wrap="square">
            <a:spAutoFit/>
          </a:bodyPr>
          <a:lstStyle/>
          <a:p>
            <a:r>
              <a:rPr lang="en-US" sz="1800" dirty="0">
                <a:solidFill>
                  <a:schemeClr val="accent2">
                    <a:lumMod val="75000"/>
                  </a:schemeClr>
                </a:solidFill>
              </a:rPr>
              <a:t>What happens at the DCT &amp; CT?</a:t>
            </a:r>
          </a:p>
        </p:txBody>
      </p:sp>
      <p:sp>
        <p:nvSpPr>
          <p:cNvPr id="11" name="TextBox 10"/>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2" name="object 2"/>
          <p:cNvSpPr/>
          <p:nvPr/>
        </p:nvSpPr>
        <p:spPr>
          <a:xfrm>
            <a:off x="599153" y="1479786"/>
            <a:ext cx="5783292" cy="4752528"/>
          </a:xfrm>
          <a:prstGeom prst="rect">
            <a:avLst/>
          </a:prstGeom>
          <a:blipFill>
            <a:blip r:embed="rId2" cstate="print"/>
            <a:srcRect/>
            <a:stretch>
              <a:fillRect t="-4069" b="-14487"/>
            </a:stretch>
          </a:blipFill>
        </p:spPr>
        <p:txBody>
          <a:bodyPr wrap="square" lIns="0" tIns="0" rIns="0" bIns="0" rtlCol="0"/>
          <a:lstStyle/>
          <a:p>
            <a:endParaRPr/>
          </a:p>
        </p:txBody>
      </p:sp>
      <p:pic>
        <p:nvPicPr>
          <p:cNvPr id="13" name="Picture 12"/>
          <p:cNvPicPr>
            <a:picLocks noChangeAspect="1"/>
          </p:cNvPicPr>
          <p:nvPr/>
        </p:nvPicPr>
        <p:blipFill>
          <a:blip r:embed="rId3"/>
          <a:stretch>
            <a:fillRect/>
          </a:stretch>
        </p:blipFill>
        <p:spPr>
          <a:xfrm>
            <a:off x="6382444" y="1538064"/>
            <a:ext cx="5196947" cy="4694249"/>
          </a:xfrm>
          <a:prstGeom prst="rect">
            <a:avLst/>
          </a:prstGeom>
        </p:spPr>
      </p:pic>
    </p:spTree>
    <p:extLst>
      <p:ext uri="{BB962C8B-B14F-4D97-AF65-F5344CB8AC3E}">
        <p14:creationId xmlns:p14="http://schemas.microsoft.com/office/powerpoint/2010/main" val="45180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at the late DCT &amp; CT?</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4" name="Content Placeholder 3"/>
          <p:cNvSpPr>
            <a:spLocks noGrp="1"/>
          </p:cNvSpPr>
          <p:nvPr>
            <p:ph sz="quarter" idx="1"/>
          </p:nvPr>
        </p:nvSpPr>
        <p:spPr>
          <a:xfrm>
            <a:off x="609448" y="1601470"/>
            <a:ext cx="10969943" cy="4937760"/>
          </a:xfrm>
        </p:spPr>
        <p:txBody>
          <a:bodyPr>
            <a:normAutofit/>
          </a:bodyPr>
          <a:lstStyle/>
          <a:p>
            <a:pPr marL="12700">
              <a:lnSpc>
                <a:spcPct val="100000"/>
              </a:lnSpc>
              <a:buClr>
                <a:schemeClr val="tx1"/>
              </a:buClr>
              <a:buSzPct val="84090"/>
              <a:tabLst>
                <a:tab pos="195580" algn="l"/>
              </a:tabLst>
            </a:pPr>
            <a:r>
              <a:rPr lang="en-US" sz="2000" spc="-5" dirty="0">
                <a:cs typeface="Arial"/>
              </a:rPr>
              <a:t>The filtrate arriving at the DCT &amp; CT is low in</a:t>
            </a:r>
            <a:r>
              <a:rPr lang="en-US" sz="2000" spc="20" dirty="0">
                <a:cs typeface="Arial"/>
              </a:rPr>
              <a:t> </a:t>
            </a:r>
            <a:r>
              <a:rPr lang="en-US" sz="2000" spc="5" dirty="0">
                <a:cs typeface="Arial"/>
              </a:rPr>
              <a:t>HCO</a:t>
            </a:r>
            <a:r>
              <a:rPr lang="en-US" sz="2000" spc="7" baseline="-21072" dirty="0">
                <a:cs typeface="Arial"/>
              </a:rPr>
              <a:t>3</a:t>
            </a:r>
            <a:r>
              <a:rPr lang="en-US" sz="2000" spc="7" baseline="24904" dirty="0">
                <a:cs typeface="Arial"/>
              </a:rPr>
              <a:t>-</a:t>
            </a:r>
            <a:r>
              <a:rPr lang="en-US" sz="2000" spc="5" dirty="0">
                <a:cs typeface="Arial"/>
              </a:rPr>
              <a:t>.</a:t>
            </a:r>
            <a:endParaRPr lang="en-US" sz="2000" dirty="0">
              <a:cs typeface="Arial"/>
            </a:endParaRPr>
          </a:p>
          <a:p>
            <a:pPr>
              <a:lnSpc>
                <a:spcPct val="100000"/>
              </a:lnSpc>
              <a:spcBef>
                <a:spcPts val="15"/>
              </a:spcBef>
              <a:buClr>
                <a:srgbClr val="AC0000"/>
              </a:buClr>
            </a:pPr>
            <a:endParaRPr lang="en-US" sz="2000" dirty="0">
              <a:cs typeface="Times New Roman"/>
            </a:endParaRPr>
          </a:p>
          <a:p>
            <a:pPr>
              <a:lnSpc>
                <a:spcPct val="100000"/>
              </a:lnSpc>
              <a:spcBef>
                <a:spcPts val="15"/>
              </a:spcBef>
              <a:buClr>
                <a:srgbClr val="AC0000"/>
              </a:buClr>
            </a:pPr>
            <a:endParaRPr lang="en-US" sz="2000" dirty="0">
              <a:cs typeface="Times New Roman"/>
            </a:endParaRPr>
          </a:p>
          <a:p>
            <a:pPr marL="12700" marR="36830">
              <a:lnSpc>
                <a:spcPts val="2380"/>
              </a:lnSpc>
              <a:buClr>
                <a:schemeClr val="tx1"/>
              </a:buClr>
              <a:buSzPct val="84090"/>
              <a:tabLst>
                <a:tab pos="195580" algn="l"/>
              </a:tabLst>
            </a:pPr>
            <a:r>
              <a:rPr lang="en-US" sz="2000" spc="-5" dirty="0">
                <a:cs typeface="Arial"/>
              </a:rPr>
              <a:t>The </a:t>
            </a:r>
            <a:r>
              <a:rPr lang="en-US" sz="2000" dirty="0">
                <a:cs typeface="Arial"/>
              </a:rPr>
              <a:t>distal </a:t>
            </a:r>
            <a:r>
              <a:rPr lang="en-US" sz="2000" spc="-5" dirty="0">
                <a:cs typeface="Arial"/>
              </a:rPr>
              <a:t>segments of the nephron are </a:t>
            </a:r>
            <a:r>
              <a:rPr lang="en-US" sz="2000" spc="-5" dirty="0" err="1">
                <a:cs typeface="Arial"/>
              </a:rPr>
              <a:t>characterised</a:t>
            </a:r>
            <a:r>
              <a:rPr lang="en-US" sz="2000" spc="-5" dirty="0">
                <a:cs typeface="Arial"/>
              </a:rPr>
              <a:t> by the  presence of “intercalated </a:t>
            </a:r>
            <a:r>
              <a:rPr lang="en-US" sz="2000" dirty="0">
                <a:cs typeface="Arial"/>
              </a:rPr>
              <a:t>cells” </a:t>
            </a:r>
            <a:r>
              <a:rPr lang="en-US" sz="2000" spc="-5" dirty="0">
                <a:cs typeface="Arial"/>
              </a:rPr>
              <a:t>capable of </a:t>
            </a:r>
            <a:r>
              <a:rPr lang="en-US" sz="2000" b="1" i="1" spc="-5" dirty="0">
                <a:solidFill>
                  <a:srgbClr val="FF2E12"/>
                </a:solidFill>
                <a:cs typeface="Arial"/>
              </a:rPr>
              <a:t>actively secreting  </a:t>
            </a:r>
            <a:r>
              <a:rPr lang="en-US" sz="2000" b="1" i="1" dirty="0">
                <a:solidFill>
                  <a:srgbClr val="FF2E12"/>
                </a:solidFill>
                <a:cs typeface="Arial"/>
              </a:rPr>
              <a:t>H</a:t>
            </a:r>
            <a:r>
              <a:rPr lang="en-US" sz="2000" b="1" i="1" baseline="24904" dirty="0">
                <a:solidFill>
                  <a:srgbClr val="FF2E12"/>
                </a:solidFill>
                <a:cs typeface="Arial"/>
              </a:rPr>
              <a:t>+ </a:t>
            </a:r>
            <a:r>
              <a:rPr lang="en-US" sz="2000" spc="-5" dirty="0">
                <a:cs typeface="Arial"/>
              </a:rPr>
              <a:t>through </a:t>
            </a:r>
            <a:r>
              <a:rPr lang="en-US" sz="2000" spc="-25" dirty="0">
                <a:cs typeface="Arial"/>
              </a:rPr>
              <a:t>H</a:t>
            </a:r>
            <a:r>
              <a:rPr lang="en-US" sz="2000" spc="-37" baseline="24904" dirty="0">
                <a:cs typeface="Arial"/>
              </a:rPr>
              <a:t>+</a:t>
            </a:r>
            <a:r>
              <a:rPr lang="en-US" sz="2000" spc="-25" dirty="0">
                <a:cs typeface="Arial"/>
              </a:rPr>
              <a:t>-ATPase </a:t>
            </a:r>
            <a:r>
              <a:rPr lang="en-US" sz="2000" spc="-5" dirty="0">
                <a:cs typeface="Arial"/>
              </a:rPr>
              <a:t>and H</a:t>
            </a:r>
            <a:r>
              <a:rPr lang="en-US" sz="2000" spc="-7" baseline="24904" dirty="0">
                <a:cs typeface="Arial"/>
              </a:rPr>
              <a:t>+</a:t>
            </a:r>
            <a:r>
              <a:rPr lang="en-US" sz="2000" spc="-5" dirty="0">
                <a:cs typeface="Arial"/>
              </a:rPr>
              <a:t>-K</a:t>
            </a:r>
            <a:r>
              <a:rPr lang="en-US" sz="2000" spc="-7" baseline="24904" dirty="0">
                <a:cs typeface="Arial"/>
              </a:rPr>
              <a:t>+ </a:t>
            </a:r>
            <a:r>
              <a:rPr lang="en-US" sz="2000" spc="-30" dirty="0">
                <a:cs typeface="Arial"/>
              </a:rPr>
              <a:t>ATPase </a:t>
            </a:r>
            <a:r>
              <a:rPr lang="en-US" sz="2000" spc="-5" dirty="0">
                <a:cs typeface="Arial"/>
              </a:rPr>
              <a:t>present on their  apical membrane </a:t>
            </a:r>
            <a:r>
              <a:rPr lang="en-US" sz="2000" spc="-15" dirty="0">
                <a:cs typeface="Arial"/>
              </a:rPr>
              <a:t>(</a:t>
            </a:r>
            <a:r>
              <a:rPr lang="en-US" sz="2000" b="1" i="1" spc="-15" dirty="0">
                <a:solidFill>
                  <a:srgbClr val="FD3737"/>
                </a:solidFill>
                <a:cs typeface="Arial"/>
              </a:rPr>
              <a:t>Type-A </a:t>
            </a:r>
            <a:r>
              <a:rPr lang="en-US" sz="2000" b="1" i="1" spc="-5" dirty="0">
                <a:solidFill>
                  <a:srgbClr val="FD3737"/>
                </a:solidFill>
                <a:cs typeface="Arial"/>
              </a:rPr>
              <a:t>intercalated</a:t>
            </a:r>
            <a:r>
              <a:rPr lang="en-US" sz="2000" b="1" i="1" spc="40" dirty="0">
                <a:solidFill>
                  <a:srgbClr val="FD3737"/>
                </a:solidFill>
                <a:cs typeface="Arial"/>
              </a:rPr>
              <a:t> </a:t>
            </a:r>
            <a:r>
              <a:rPr lang="en-US" sz="2000" b="1" i="1" dirty="0">
                <a:solidFill>
                  <a:srgbClr val="FD3737"/>
                </a:solidFill>
                <a:cs typeface="Arial"/>
              </a:rPr>
              <a:t>cells</a:t>
            </a:r>
            <a:r>
              <a:rPr lang="en-US" sz="2000" dirty="0">
                <a:cs typeface="Arial"/>
              </a:rPr>
              <a:t>).</a:t>
            </a:r>
          </a:p>
          <a:p>
            <a:pPr>
              <a:lnSpc>
                <a:spcPct val="100000"/>
              </a:lnSpc>
              <a:spcBef>
                <a:spcPts val="35"/>
              </a:spcBef>
              <a:buClr>
                <a:schemeClr val="tx1"/>
              </a:buClr>
            </a:pPr>
            <a:endParaRPr lang="en-US" sz="2000" dirty="0">
              <a:cs typeface="Times New Roman"/>
            </a:endParaRPr>
          </a:p>
          <a:p>
            <a:pPr>
              <a:lnSpc>
                <a:spcPct val="100000"/>
              </a:lnSpc>
              <a:spcBef>
                <a:spcPts val="35"/>
              </a:spcBef>
              <a:buClr>
                <a:schemeClr val="tx1"/>
              </a:buClr>
            </a:pPr>
            <a:endParaRPr lang="en-US" sz="2000" dirty="0">
              <a:cs typeface="Times New Roman"/>
            </a:endParaRPr>
          </a:p>
          <a:p>
            <a:pPr marL="12700" marR="5080">
              <a:lnSpc>
                <a:spcPts val="2380"/>
              </a:lnSpc>
              <a:buClr>
                <a:schemeClr val="tx1"/>
              </a:buClr>
              <a:buSzPct val="84090"/>
              <a:tabLst>
                <a:tab pos="195580" algn="l"/>
              </a:tabLst>
            </a:pPr>
            <a:r>
              <a:rPr lang="en-US" sz="2000" spc="-5" dirty="0">
                <a:cs typeface="Arial"/>
              </a:rPr>
              <a:t>Only a limited number of </a:t>
            </a:r>
            <a:r>
              <a:rPr lang="en-US" sz="2000" dirty="0">
                <a:cs typeface="Arial"/>
              </a:rPr>
              <a:t>H</a:t>
            </a:r>
            <a:r>
              <a:rPr lang="en-US" sz="2000" baseline="24904" dirty="0">
                <a:cs typeface="Arial"/>
              </a:rPr>
              <a:t>+ </a:t>
            </a:r>
            <a:r>
              <a:rPr lang="en-US" sz="2000" spc="-5" dirty="0">
                <a:cs typeface="Arial"/>
              </a:rPr>
              <a:t>can be excreted in its free form in  urine.</a:t>
            </a:r>
            <a:endParaRPr lang="en-US" sz="2000" dirty="0">
              <a:cs typeface="Arial"/>
            </a:endParaRPr>
          </a:p>
          <a:p>
            <a:pPr>
              <a:lnSpc>
                <a:spcPct val="100000"/>
              </a:lnSpc>
              <a:spcBef>
                <a:spcPts val="25"/>
              </a:spcBef>
              <a:buClr>
                <a:schemeClr val="tx1"/>
              </a:buClr>
            </a:pPr>
            <a:endParaRPr lang="en-US" sz="2000" dirty="0">
              <a:cs typeface="Times New Roman"/>
            </a:endParaRPr>
          </a:p>
          <a:p>
            <a:pPr>
              <a:lnSpc>
                <a:spcPct val="100000"/>
              </a:lnSpc>
              <a:spcBef>
                <a:spcPts val="25"/>
              </a:spcBef>
              <a:buClr>
                <a:schemeClr val="tx1"/>
              </a:buClr>
            </a:pPr>
            <a:endParaRPr lang="en-US" sz="2000" dirty="0">
              <a:cs typeface="Times New Roman"/>
            </a:endParaRPr>
          </a:p>
          <a:p>
            <a:pPr marL="12700">
              <a:lnSpc>
                <a:spcPct val="100000"/>
              </a:lnSpc>
              <a:buClr>
                <a:schemeClr val="tx1"/>
              </a:buClr>
              <a:buSzPct val="84090"/>
              <a:tabLst>
                <a:tab pos="195580" algn="l"/>
              </a:tabLst>
            </a:pPr>
            <a:r>
              <a:rPr lang="en-US" sz="2000" spc="-5" dirty="0">
                <a:cs typeface="Arial"/>
              </a:rPr>
              <a:t>Lowest possible urine </a:t>
            </a:r>
            <a:r>
              <a:rPr lang="en-US" sz="2000" spc="-5" dirty="0">
                <a:solidFill>
                  <a:schemeClr val="accent4">
                    <a:lumMod val="75000"/>
                  </a:schemeClr>
                </a:solidFill>
                <a:cs typeface="Arial"/>
              </a:rPr>
              <a:t>pH=4.5 → ≈ 0.04 </a:t>
            </a:r>
            <a:r>
              <a:rPr lang="en-US" sz="2000" spc="-5" dirty="0" err="1">
                <a:solidFill>
                  <a:schemeClr val="accent4">
                    <a:lumMod val="75000"/>
                  </a:schemeClr>
                </a:solidFill>
                <a:cs typeface="Arial"/>
              </a:rPr>
              <a:t>mmol</a:t>
            </a:r>
            <a:r>
              <a:rPr lang="en-US" sz="2000" spc="-5" dirty="0">
                <a:solidFill>
                  <a:schemeClr val="accent4">
                    <a:lumMod val="75000"/>
                  </a:schemeClr>
                </a:solidFill>
                <a:cs typeface="Arial"/>
              </a:rPr>
              <a:t>/L </a:t>
            </a:r>
            <a:r>
              <a:rPr lang="en-US" sz="2000" spc="-5" dirty="0">
                <a:cs typeface="Arial"/>
              </a:rPr>
              <a:t>of free</a:t>
            </a:r>
            <a:r>
              <a:rPr lang="en-US" sz="2000" spc="105" dirty="0">
                <a:cs typeface="Arial"/>
              </a:rPr>
              <a:t> </a:t>
            </a:r>
            <a:r>
              <a:rPr lang="en-US" sz="2000" spc="-5" dirty="0">
                <a:cs typeface="Arial"/>
              </a:rPr>
              <a:t>H</a:t>
            </a:r>
            <a:r>
              <a:rPr lang="en-US" sz="2000" spc="-7" baseline="24904" dirty="0">
                <a:cs typeface="Arial"/>
              </a:rPr>
              <a:t>+</a:t>
            </a:r>
            <a:r>
              <a:rPr lang="en-US" sz="2000" spc="-5" dirty="0">
                <a:cs typeface="Arial"/>
              </a:rPr>
              <a:t>.</a:t>
            </a:r>
            <a:endParaRPr lang="en-US" sz="2000" dirty="0">
              <a:cs typeface="Arial"/>
            </a:endParaRPr>
          </a:p>
          <a:p>
            <a:pPr marL="0" indent="0">
              <a:buClr>
                <a:schemeClr val="tx1"/>
              </a:buClr>
              <a:buNone/>
            </a:pPr>
            <a:endParaRPr lang="en-US" sz="2000" dirty="0"/>
          </a:p>
        </p:txBody>
      </p:sp>
      <p:sp>
        <p:nvSpPr>
          <p:cNvPr id="5" name="TextBox 4"/>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207237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Non-Bicarbonate Buffers in the Tubular</a:t>
            </a:r>
            <a:br>
              <a:rPr lang="en-US" dirty="0"/>
            </a:br>
            <a:r>
              <a:rPr lang="en-US" dirty="0"/>
              <a:t>Lumen?</a:t>
            </a:r>
          </a:p>
        </p:txBody>
      </p:sp>
      <p:sp>
        <p:nvSpPr>
          <p:cNvPr id="3" name="Slide Number Placeholder 2"/>
          <p:cNvSpPr>
            <a:spLocks noGrp="1"/>
          </p:cNvSpPr>
          <p:nvPr>
            <p:ph type="sldNum" sz="quarter" idx="12"/>
          </p:nvPr>
        </p:nvSpPr>
        <p:spPr>
          <a:xfrm>
            <a:off x="813516" y="6405194"/>
            <a:ext cx="2640912" cy="365760"/>
          </a:xfrm>
        </p:spPr>
        <p:txBody>
          <a:bodyPr/>
          <a:lstStyle/>
          <a:p>
            <a:fld id="{4929A69E-7D8F-4515-9605-0315ABD4F316}" type="slidenum">
              <a:rPr lang="en-US" smtClean="0">
                <a:solidFill>
                  <a:srgbClr val="464653"/>
                </a:solidFill>
              </a:rPr>
              <a:pPr/>
              <a:t>38</a:t>
            </a:fld>
            <a:endParaRPr lang="en-US" dirty="0">
              <a:solidFill>
                <a:srgbClr val="464653"/>
              </a:solidFill>
            </a:endParaRPr>
          </a:p>
        </p:txBody>
      </p:sp>
      <p:sp>
        <p:nvSpPr>
          <p:cNvPr id="4" name="Content Placeholder 3"/>
          <p:cNvSpPr>
            <a:spLocks noGrp="1"/>
          </p:cNvSpPr>
          <p:nvPr>
            <p:ph sz="quarter" idx="1"/>
          </p:nvPr>
        </p:nvSpPr>
        <p:spPr>
          <a:xfrm>
            <a:off x="776127" y="1223697"/>
            <a:ext cx="10969943" cy="4937760"/>
          </a:xfrm>
        </p:spPr>
        <p:txBody>
          <a:bodyPr/>
          <a:lstStyle/>
          <a:p>
            <a:r>
              <a:rPr lang="en-US" sz="1600" dirty="0">
                <a:solidFill>
                  <a:schemeClr val="accent2">
                    <a:lumMod val="75000"/>
                  </a:schemeClr>
                </a:solidFill>
              </a:rPr>
              <a:t>The extra H+ secreted will need to be buffered in</a:t>
            </a:r>
          </a:p>
          <a:p>
            <a:pPr marL="0" indent="0">
              <a:buNone/>
            </a:pPr>
            <a:r>
              <a:rPr lang="en-US" sz="1600" dirty="0">
                <a:solidFill>
                  <a:schemeClr val="accent2">
                    <a:lumMod val="75000"/>
                  </a:schemeClr>
                </a:solidFill>
              </a:rPr>
              <a:t> the tubular lumen</a:t>
            </a:r>
          </a:p>
          <a:p>
            <a:pPr marL="0" indent="0">
              <a:buNone/>
            </a:pPr>
            <a:endParaRPr lang="en-US" dirty="0"/>
          </a:p>
        </p:txBody>
      </p:sp>
      <p:sp>
        <p:nvSpPr>
          <p:cNvPr id="18" name="object 2"/>
          <p:cNvSpPr/>
          <p:nvPr/>
        </p:nvSpPr>
        <p:spPr>
          <a:xfrm>
            <a:off x="942545" y="2099013"/>
            <a:ext cx="4704832" cy="492251"/>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R="84455" algn="ctr">
              <a:lnSpc>
                <a:spcPct val="100000"/>
              </a:lnSpc>
            </a:pPr>
            <a:r>
              <a:rPr lang="en-US" sz="1600" spc="-5" dirty="0">
                <a:solidFill>
                  <a:schemeClr val="tx1"/>
                </a:solidFill>
                <a:latin typeface="Arial"/>
                <a:cs typeface="Arial"/>
              </a:rPr>
              <a:t>2 main non-bicarbonate </a:t>
            </a:r>
            <a:r>
              <a:rPr lang="en-US" sz="1600" spc="-10" dirty="0">
                <a:solidFill>
                  <a:schemeClr val="tx1"/>
                </a:solidFill>
                <a:latin typeface="Arial"/>
                <a:cs typeface="Arial"/>
              </a:rPr>
              <a:t>buffers </a:t>
            </a:r>
            <a:r>
              <a:rPr lang="en-US" sz="1600" spc="-5" dirty="0">
                <a:solidFill>
                  <a:schemeClr val="tx1"/>
                </a:solidFill>
                <a:latin typeface="Arial"/>
                <a:cs typeface="Arial"/>
              </a:rPr>
              <a:t>in </a:t>
            </a:r>
            <a:r>
              <a:rPr lang="en-US" sz="1600" dirty="0">
                <a:solidFill>
                  <a:schemeClr val="tx1"/>
                </a:solidFill>
                <a:latin typeface="Arial"/>
                <a:cs typeface="Arial"/>
              </a:rPr>
              <a:t>the</a:t>
            </a:r>
            <a:r>
              <a:rPr lang="en-US" sz="1600" spc="65" dirty="0">
                <a:solidFill>
                  <a:schemeClr val="tx1"/>
                </a:solidFill>
                <a:latin typeface="Arial"/>
                <a:cs typeface="Arial"/>
              </a:rPr>
              <a:t> </a:t>
            </a:r>
            <a:r>
              <a:rPr lang="en-US" sz="1600" spc="-5" dirty="0">
                <a:solidFill>
                  <a:schemeClr val="tx1"/>
                </a:solidFill>
                <a:latin typeface="Arial"/>
                <a:cs typeface="Arial"/>
              </a:rPr>
              <a:t>tubule</a:t>
            </a:r>
            <a:endParaRPr lang="en-US" sz="1600" dirty="0">
              <a:solidFill>
                <a:schemeClr val="tx1"/>
              </a:solidFill>
              <a:latin typeface="Arial"/>
              <a:cs typeface="Arial"/>
            </a:endParaRPr>
          </a:p>
        </p:txBody>
      </p:sp>
      <p:sp>
        <p:nvSpPr>
          <p:cNvPr id="19" name="object 3"/>
          <p:cNvSpPr/>
          <p:nvPr/>
        </p:nvSpPr>
        <p:spPr>
          <a:xfrm>
            <a:off x="1542921" y="2563403"/>
            <a:ext cx="1752040" cy="752475"/>
          </a:xfrm>
          <a:custGeom>
            <a:avLst/>
            <a:gdLst/>
            <a:ahLst/>
            <a:cxnLst/>
            <a:rect l="l" t="t" r="r" b="b"/>
            <a:pathLst>
              <a:path w="2616200" h="752475">
                <a:moveTo>
                  <a:pt x="2615946" y="0"/>
                </a:moveTo>
                <a:lnTo>
                  <a:pt x="2615946" y="376047"/>
                </a:lnTo>
                <a:lnTo>
                  <a:pt x="0" y="376047"/>
                </a:lnTo>
                <a:lnTo>
                  <a:pt x="0" y="752221"/>
                </a:lnTo>
              </a:path>
            </a:pathLst>
          </a:custGeom>
          <a:ln w="26424">
            <a:solidFill>
              <a:srgbClr val="715F55"/>
            </a:solidFill>
          </a:ln>
        </p:spPr>
        <p:txBody>
          <a:bodyPr wrap="square" lIns="0" tIns="0" rIns="0" bIns="0" rtlCol="0"/>
          <a:lstStyle/>
          <a:p>
            <a:endParaRPr sz="1600"/>
          </a:p>
        </p:txBody>
      </p:sp>
      <p:sp>
        <p:nvSpPr>
          <p:cNvPr id="20" name="object 4"/>
          <p:cNvSpPr/>
          <p:nvPr/>
        </p:nvSpPr>
        <p:spPr>
          <a:xfrm>
            <a:off x="992606" y="3298901"/>
            <a:ext cx="1515829" cy="416432"/>
          </a:xfrm>
          <a:prstGeom prst="rect">
            <a:avLst/>
          </a:prstGeom>
          <a:solidFill>
            <a:schemeClr val="accent3">
              <a:lumMod val="60000"/>
              <a:lumOff val="40000"/>
            </a:schemeClr>
          </a:solidFill>
        </p:spPr>
        <p:txBody>
          <a:bodyPr wrap="square" lIns="0" tIns="0" rIns="0" bIns="0" rtlCol="0"/>
          <a:lstStyle/>
          <a:p>
            <a:endParaRPr sz="1600"/>
          </a:p>
        </p:txBody>
      </p:sp>
      <p:sp>
        <p:nvSpPr>
          <p:cNvPr id="21" name="object 5"/>
          <p:cNvSpPr txBox="1"/>
          <p:nvPr/>
        </p:nvSpPr>
        <p:spPr>
          <a:xfrm>
            <a:off x="1315591" y="3356634"/>
            <a:ext cx="1128395" cy="246221"/>
          </a:xfrm>
          <a:prstGeom prst="rect">
            <a:avLst/>
          </a:prstGeom>
        </p:spPr>
        <p:txBody>
          <a:bodyPr vert="horz" wrap="square" lIns="0" tIns="0" rIns="0" bIns="0" rtlCol="0">
            <a:spAutoFit/>
          </a:bodyPr>
          <a:lstStyle/>
          <a:p>
            <a:pPr marL="12700">
              <a:lnSpc>
                <a:spcPct val="100000"/>
              </a:lnSpc>
            </a:pPr>
            <a:r>
              <a:rPr sz="1600" spc="65" dirty="0">
                <a:latin typeface="Arial"/>
                <a:cs typeface="Arial"/>
              </a:rPr>
              <a:t>Filtered</a:t>
            </a:r>
          </a:p>
        </p:txBody>
      </p:sp>
      <p:sp>
        <p:nvSpPr>
          <p:cNvPr id="22" name="object 6"/>
          <p:cNvSpPr/>
          <p:nvPr/>
        </p:nvSpPr>
        <p:spPr>
          <a:xfrm>
            <a:off x="3294961" y="2565505"/>
            <a:ext cx="2280408" cy="752475"/>
          </a:xfrm>
          <a:custGeom>
            <a:avLst/>
            <a:gdLst/>
            <a:ahLst/>
            <a:cxnLst/>
            <a:rect l="l" t="t" r="r" b="b"/>
            <a:pathLst>
              <a:path w="2706370" h="752475">
                <a:moveTo>
                  <a:pt x="0" y="0"/>
                </a:moveTo>
                <a:lnTo>
                  <a:pt x="0" y="376047"/>
                </a:lnTo>
                <a:lnTo>
                  <a:pt x="2706116" y="376047"/>
                </a:lnTo>
                <a:lnTo>
                  <a:pt x="2706116" y="752221"/>
                </a:lnTo>
              </a:path>
            </a:pathLst>
          </a:custGeom>
          <a:ln w="26424">
            <a:solidFill>
              <a:srgbClr val="715F55"/>
            </a:solidFill>
          </a:ln>
        </p:spPr>
        <p:txBody>
          <a:bodyPr wrap="square" lIns="0" tIns="0" rIns="0" bIns="0" rtlCol="0"/>
          <a:lstStyle/>
          <a:p>
            <a:endParaRPr sz="1600"/>
          </a:p>
        </p:txBody>
      </p:sp>
      <p:sp>
        <p:nvSpPr>
          <p:cNvPr id="23" name="object 7"/>
          <p:cNvSpPr/>
          <p:nvPr/>
        </p:nvSpPr>
        <p:spPr>
          <a:xfrm>
            <a:off x="4537470" y="3291690"/>
            <a:ext cx="1824016" cy="423473"/>
          </a:xfrm>
          <a:prstGeom prst="rect">
            <a:avLst/>
          </a:prstGeom>
          <a:solidFill>
            <a:schemeClr val="accent3">
              <a:lumMod val="60000"/>
              <a:lumOff val="40000"/>
            </a:schemeClr>
          </a:solidFill>
        </p:spPr>
        <p:txBody>
          <a:bodyPr wrap="square" lIns="0" tIns="0" rIns="0" bIns="0" rtlCol="0"/>
          <a:lstStyle/>
          <a:p>
            <a:endParaRPr sz="1600"/>
          </a:p>
        </p:txBody>
      </p:sp>
      <p:sp>
        <p:nvSpPr>
          <p:cNvPr id="24" name="object 8"/>
          <p:cNvSpPr txBox="1"/>
          <p:nvPr/>
        </p:nvSpPr>
        <p:spPr>
          <a:xfrm>
            <a:off x="4805823" y="3360904"/>
            <a:ext cx="1831339" cy="246221"/>
          </a:xfrm>
          <a:prstGeom prst="rect">
            <a:avLst/>
          </a:prstGeom>
        </p:spPr>
        <p:txBody>
          <a:bodyPr vert="horz" wrap="square" lIns="0" tIns="0" rIns="0" bIns="0" rtlCol="0">
            <a:spAutoFit/>
          </a:bodyPr>
          <a:lstStyle/>
          <a:p>
            <a:pPr marL="12700">
              <a:lnSpc>
                <a:spcPct val="100000"/>
              </a:lnSpc>
            </a:pPr>
            <a:r>
              <a:rPr sz="1600" spc="65" dirty="0">
                <a:latin typeface="Arial"/>
                <a:cs typeface="Arial"/>
              </a:rPr>
              <a:t>Synthesized</a:t>
            </a:r>
          </a:p>
        </p:txBody>
      </p:sp>
      <p:sp>
        <p:nvSpPr>
          <p:cNvPr id="25" name="object 11"/>
          <p:cNvSpPr/>
          <p:nvPr/>
        </p:nvSpPr>
        <p:spPr>
          <a:xfrm>
            <a:off x="1314853" y="3780268"/>
            <a:ext cx="609600" cy="457200"/>
          </a:xfrm>
          <a:custGeom>
            <a:avLst/>
            <a:gdLst/>
            <a:ahLst/>
            <a:cxnLst/>
            <a:rect l="l" t="t" r="r" b="b"/>
            <a:pathLst>
              <a:path w="609600" h="457200">
                <a:moveTo>
                  <a:pt x="0" y="228600"/>
                </a:moveTo>
                <a:lnTo>
                  <a:pt x="152400" y="228600"/>
                </a:lnTo>
                <a:lnTo>
                  <a:pt x="152400" y="0"/>
                </a:lnTo>
                <a:lnTo>
                  <a:pt x="457200" y="0"/>
                </a:lnTo>
                <a:lnTo>
                  <a:pt x="457200" y="228600"/>
                </a:lnTo>
                <a:lnTo>
                  <a:pt x="609600" y="228600"/>
                </a:lnTo>
                <a:lnTo>
                  <a:pt x="304800" y="457200"/>
                </a:lnTo>
                <a:lnTo>
                  <a:pt x="0" y="228600"/>
                </a:lnTo>
                <a:close/>
              </a:path>
            </a:pathLst>
          </a:custGeom>
          <a:ln w="26424">
            <a:solidFill>
              <a:srgbClr val="715F55"/>
            </a:solidFill>
          </a:ln>
        </p:spPr>
        <p:txBody>
          <a:bodyPr wrap="square" lIns="0" tIns="0" rIns="0" bIns="0" rtlCol="0"/>
          <a:lstStyle/>
          <a:p>
            <a:endParaRPr sz="1600"/>
          </a:p>
        </p:txBody>
      </p:sp>
      <p:sp>
        <p:nvSpPr>
          <p:cNvPr id="26" name="object 12"/>
          <p:cNvSpPr/>
          <p:nvPr/>
        </p:nvSpPr>
        <p:spPr>
          <a:xfrm>
            <a:off x="5307778" y="3804387"/>
            <a:ext cx="609600" cy="457200"/>
          </a:xfrm>
          <a:custGeom>
            <a:avLst/>
            <a:gdLst/>
            <a:ahLst/>
            <a:cxnLst/>
            <a:rect l="l" t="t" r="r" b="b"/>
            <a:pathLst>
              <a:path w="609600" h="457200">
                <a:moveTo>
                  <a:pt x="0" y="228600"/>
                </a:moveTo>
                <a:lnTo>
                  <a:pt x="152400" y="228600"/>
                </a:lnTo>
                <a:lnTo>
                  <a:pt x="152400" y="0"/>
                </a:lnTo>
                <a:lnTo>
                  <a:pt x="457200" y="0"/>
                </a:lnTo>
                <a:lnTo>
                  <a:pt x="457200" y="228600"/>
                </a:lnTo>
                <a:lnTo>
                  <a:pt x="609600" y="228600"/>
                </a:lnTo>
                <a:lnTo>
                  <a:pt x="304800" y="457200"/>
                </a:lnTo>
                <a:lnTo>
                  <a:pt x="0" y="228600"/>
                </a:lnTo>
                <a:close/>
              </a:path>
            </a:pathLst>
          </a:custGeom>
          <a:ln w="26424">
            <a:solidFill>
              <a:srgbClr val="715F55"/>
            </a:solidFill>
          </a:ln>
        </p:spPr>
        <p:txBody>
          <a:bodyPr wrap="square" lIns="0" tIns="0" rIns="0" bIns="0" rtlCol="0"/>
          <a:lstStyle/>
          <a:p>
            <a:endParaRPr sz="1600"/>
          </a:p>
        </p:txBody>
      </p:sp>
      <p:sp>
        <p:nvSpPr>
          <p:cNvPr id="27" name="object 13"/>
          <p:cNvSpPr txBox="1"/>
          <p:nvPr/>
        </p:nvSpPr>
        <p:spPr>
          <a:xfrm>
            <a:off x="363939" y="4346564"/>
            <a:ext cx="2511428" cy="273151"/>
          </a:xfrm>
          <a:prstGeom prst="rect">
            <a:avLst/>
          </a:prstGeom>
          <a:ln w="26424">
            <a:solidFill>
              <a:srgbClr val="715F55"/>
            </a:solidFill>
          </a:ln>
        </p:spPr>
        <p:txBody>
          <a:bodyPr vert="horz" wrap="square" lIns="0" tIns="26669" rIns="0" bIns="0" rtlCol="0">
            <a:spAutoFit/>
          </a:bodyPr>
          <a:lstStyle/>
          <a:p>
            <a:pPr marL="78105">
              <a:lnSpc>
                <a:spcPct val="100000"/>
              </a:lnSpc>
              <a:spcBef>
                <a:spcPts val="209"/>
              </a:spcBef>
            </a:pPr>
            <a:r>
              <a:rPr sz="1600" b="1" dirty="0">
                <a:latin typeface="Arial"/>
                <a:cs typeface="Arial"/>
              </a:rPr>
              <a:t>Phosphate buffer</a:t>
            </a:r>
            <a:r>
              <a:rPr sz="1600" b="1" spc="-100" dirty="0">
                <a:latin typeface="Arial"/>
                <a:cs typeface="Arial"/>
              </a:rPr>
              <a:t> </a:t>
            </a:r>
            <a:r>
              <a:rPr sz="1600" b="1" spc="-5" dirty="0">
                <a:latin typeface="Arial"/>
                <a:cs typeface="Arial"/>
              </a:rPr>
              <a:t>system</a:t>
            </a:r>
            <a:endParaRPr sz="1600">
              <a:latin typeface="Arial"/>
              <a:cs typeface="Arial"/>
            </a:endParaRPr>
          </a:p>
        </p:txBody>
      </p:sp>
      <p:sp>
        <p:nvSpPr>
          <p:cNvPr id="28" name="object 14"/>
          <p:cNvSpPr txBox="1"/>
          <p:nvPr/>
        </p:nvSpPr>
        <p:spPr>
          <a:xfrm>
            <a:off x="4060638" y="4346564"/>
            <a:ext cx="2450835" cy="273151"/>
          </a:xfrm>
          <a:prstGeom prst="rect">
            <a:avLst/>
          </a:prstGeom>
          <a:ln w="26424">
            <a:solidFill>
              <a:srgbClr val="715F55"/>
            </a:solidFill>
          </a:ln>
        </p:spPr>
        <p:txBody>
          <a:bodyPr vert="horz" wrap="square" lIns="0" tIns="26670" rIns="0" bIns="0" rtlCol="0">
            <a:spAutoFit/>
          </a:bodyPr>
          <a:lstStyle/>
          <a:p>
            <a:pPr marL="78740">
              <a:lnSpc>
                <a:spcPct val="100000"/>
              </a:lnSpc>
              <a:spcBef>
                <a:spcPts val="210"/>
              </a:spcBef>
            </a:pPr>
            <a:r>
              <a:rPr sz="1600" b="1" dirty="0">
                <a:latin typeface="Arial"/>
                <a:cs typeface="Arial"/>
              </a:rPr>
              <a:t>Ammonia buffer</a:t>
            </a:r>
            <a:r>
              <a:rPr sz="1600" b="1" spc="-120" dirty="0">
                <a:latin typeface="Arial"/>
                <a:cs typeface="Arial"/>
              </a:rPr>
              <a:t> </a:t>
            </a:r>
            <a:r>
              <a:rPr sz="1600" b="1" spc="-5" dirty="0">
                <a:latin typeface="Arial"/>
                <a:cs typeface="Arial"/>
              </a:rPr>
              <a:t>system</a:t>
            </a:r>
            <a:endParaRPr sz="1600">
              <a:latin typeface="Arial"/>
              <a:cs typeface="Arial"/>
            </a:endParaRPr>
          </a:p>
        </p:txBody>
      </p:sp>
      <p:sp>
        <p:nvSpPr>
          <p:cNvPr id="29" name="object 15"/>
          <p:cNvSpPr txBox="1"/>
          <p:nvPr/>
        </p:nvSpPr>
        <p:spPr>
          <a:xfrm>
            <a:off x="462801" y="4867949"/>
            <a:ext cx="3175635" cy="505267"/>
          </a:xfrm>
          <a:prstGeom prst="rect">
            <a:avLst/>
          </a:prstGeom>
        </p:spPr>
        <p:txBody>
          <a:bodyPr vert="horz" wrap="square" lIns="0" tIns="0" rIns="0" bIns="0" rtlCol="0">
            <a:spAutoFit/>
          </a:bodyPr>
          <a:lstStyle/>
          <a:p>
            <a:pPr marL="12700">
              <a:lnSpc>
                <a:spcPct val="100000"/>
              </a:lnSpc>
              <a:tabLst>
                <a:tab pos="2562860" algn="l"/>
              </a:tabLst>
            </a:pPr>
            <a:r>
              <a:rPr sz="1600" b="1" spc="-5" dirty="0">
                <a:solidFill>
                  <a:srgbClr val="A954AB"/>
                </a:solidFill>
                <a:latin typeface="Arial"/>
                <a:cs typeface="Arial"/>
              </a:rPr>
              <a:t>H</a:t>
            </a:r>
            <a:r>
              <a:rPr sz="1600" b="1" spc="-7" baseline="-20833" dirty="0">
                <a:solidFill>
                  <a:srgbClr val="A954AB"/>
                </a:solidFill>
                <a:latin typeface="Arial"/>
                <a:cs typeface="Arial"/>
              </a:rPr>
              <a:t>2</a:t>
            </a:r>
            <a:r>
              <a:rPr sz="1600" b="1" spc="-5" dirty="0">
                <a:solidFill>
                  <a:srgbClr val="A954AB"/>
                </a:solidFill>
                <a:latin typeface="Arial"/>
                <a:cs typeface="Arial"/>
              </a:rPr>
              <a:t>PO</a:t>
            </a:r>
            <a:r>
              <a:rPr sz="1600" b="1" spc="-7" baseline="-20833" dirty="0">
                <a:solidFill>
                  <a:srgbClr val="A954AB"/>
                </a:solidFill>
                <a:latin typeface="Arial"/>
                <a:cs typeface="Arial"/>
              </a:rPr>
              <a:t>4</a:t>
            </a:r>
            <a:r>
              <a:rPr sz="1600" b="1" spc="-7" baseline="24305" dirty="0">
                <a:solidFill>
                  <a:srgbClr val="A954AB"/>
                </a:solidFill>
                <a:latin typeface="Arial"/>
                <a:cs typeface="Arial"/>
              </a:rPr>
              <a:t>-</a:t>
            </a:r>
            <a:r>
              <a:rPr sz="1600" b="1" spc="337" baseline="24305" dirty="0">
                <a:solidFill>
                  <a:srgbClr val="A954AB"/>
                </a:solidFill>
                <a:latin typeface="Arial"/>
                <a:cs typeface="Arial"/>
              </a:rPr>
              <a:t> </a:t>
            </a:r>
            <a:r>
              <a:rPr sz="1600" b="1" dirty="0">
                <a:solidFill>
                  <a:srgbClr val="A954AB"/>
                </a:solidFill>
                <a:latin typeface="Arial"/>
                <a:cs typeface="Arial"/>
              </a:rPr>
              <a:t>↔</a:t>
            </a:r>
            <a:r>
              <a:rPr sz="1600" b="1" spc="-5" dirty="0">
                <a:solidFill>
                  <a:srgbClr val="A954AB"/>
                </a:solidFill>
                <a:latin typeface="Arial"/>
                <a:cs typeface="Arial"/>
              </a:rPr>
              <a:t> HPO</a:t>
            </a:r>
            <a:r>
              <a:rPr sz="1600" b="1" spc="-7" baseline="-20833" dirty="0">
                <a:solidFill>
                  <a:srgbClr val="A954AB"/>
                </a:solidFill>
                <a:latin typeface="Arial"/>
                <a:cs typeface="Arial"/>
              </a:rPr>
              <a:t>4</a:t>
            </a:r>
            <a:r>
              <a:rPr sz="1600" b="1" spc="-7" baseline="24305" dirty="0">
                <a:solidFill>
                  <a:srgbClr val="A954AB"/>
                </a:solidFill>
                <a:latin typeface="Arial"/>
                <a:cs typeface="Arial"/>
              </a:rPr>
              <a:t>-2</a:t>
            </a:r>
            <a:r>
              <a:rPr lang="en-US" sz="1600" b="1" spc="-7" dirty="0">
                <a:solidFill>
                  <a:srgbClr val="A954AB"/>
                </a:solidFill>
                <a:latin typeface="Arial"/>
                <a:cs typeface="Arial"/>
              </a:rPr>
              <a:t> </a:t>
            </a:r>
            <a:r>
              <a:rPr sz="1600" b="1" dirty="0">
                <a:solidFill>
                  <a:srgbClr val="A954AB"/>
                </a:solidFill>
                <a:latin typeface="Arial"/>
                <a:cs typeface="Arial"/>
              </a:rPr>
              <a:t>+</a:t>
            </a:r>
            <a:r>
              <a:rPr sz="1600" b="1" spc="-105" dirty="0">
                <a:solidFill>
                  <a:srgbClr val="A954AB"/>
                </a:solidFill>
                <a:latin typeface="Arial"/>
                <a:cs typeface="Arial"/>
              </a:rPr>
              <a:t> </a:t>
            </a:r>
            <a:r>
              <a:rPr sz="1600" b="1" spc="-5" dirty="0">
                <a:solidFill>
                  <a:srgbClr val="A954AB"/>
                </a:solidFill>
                <a:latin typeface="Arial"/>
                <a:cs typeface="Arial"/>
              </a:rPr>
              <a:t>H</a:t>
            </a:r>
            <a:r>
              <a:rPr sz="1600" b="1" spc="-7" baseline="24305" dirty="0">
                <a:solidFill>
                  <a:srgbClr val="A954AB"/>
                </a:solidFill>
                <a:latin typeface="Arial"/>
                <a:cs typeface="Arial"/>
              </a:rPr>
              <a:t>+</a:t>
            </a:r>
            <a:endParaRPr sz="1600" baseline="24305" dirty="0">
              <a:solidFill>
                <a:srgbClr val="A954AB"/>
              </a:solidFill>
              <a:latin typeface="Arial"/>
              <a:cs typeface="Arial"/>
            </a:endParaRPr>
          </a:p>
          <a:p>
            <a:pPr marL="88900">
              <a:lnSpc>
                <a:spcPct val="100000"/>
              </a:lnSpc>
              <a:spcBef>
                <a:spcPts val="130"/>
              </a:spcBef>
              <a:tabLst>
                <a:tab pos="1435100" algn="l"/>
              </a:tabLst>
            </a:pPr>
            <a:r>
              <a:rPr sz="1600" i="1" spc="-5" dirty="0">
                <a:solidFill>
                  <a:srgbClr val="A954AB"/>
                </a:solidFill>
                <a:latin typeface="Arial"/>
                <a:cs typeface="Arial"/>
              </a:rPr>
              <a:t>(acid)	(base)</a:t>
            </a:r>
            <a:endParaRPr sz="1600" dirty="0">
              <a:solidFill>
                <a:srgbClr val="A954AB"/>
              </a:solidFill>
              <a:latin typeface="Arial"/>
              <a:cs typeface="Arial"/>
            </a:endParaRPr>
          </a:p>
        </p:txBody>
      </p:sp>
      <p:sp>
        <p:nvSpPr>
          <p:cNvPr id="30" name="object 17"/>
          <p:cNvSpPr txBox="1"/>
          <p:nvPr/>
        </p:nvSpPr>
        <p:spPr>
          <a:xfrm>
            <a:off x="4566081" y="4805772"/>
            <a:ext cx="2464435" cy="543739"/>
          </a:xfrm>
          <a:prstGeom prst="rect">
            <a:avLst/>
          </a:prstGeom>
        </p:spPr>
        <p:txBody>
          <a:bodyPr vert="horz" wrap="square" lIns="0" tIns="0" rIns="0" bIns="0" rtlCol="0">
            <a:spAutoFit/>
          </a:bodyPr>
          <a:lstStyle/>
          <a:p>
            <a:pPr marL="35560">
              <a:lnSpc>
                <a:spcPct val="100000"/>
              </a:lnSpc>
              <a:tabLst>
                <a:tab pos="1851025" algn="l"/>
              </a:tabLst>
            </a:pPr>
            <a:r>
              <a:rPr sz="1600" b="1" spc="-5" dirty="0">
                <a:solidFill>
                  <a:srgbClr val="A954AB"/>
                </a:solidFill>
                <a:latin typeface="Arial"/>
                <a:cs typeface="Arial"/>
              </a:rPr>
              <a:t>NH</a:t>
            </a:r>
            <a:r>
              <a:rPr sz="1600" b="1" spc="-7" baseline="-20833" dirty="0">
                <a:solidFill>
                  <a:srgbClr val="A954AB"/>
                </a:solidFill>
                <a:latin typeface="Arial"/>
                <a:cs typeface="Arial"/>
              </a:rPr>
              <a:t>4</a:t>
            </a:r>
            <a:r>
              <a:rPr sz="1600" b="1" spc="-7" baseline="24305" dirty="0">
                <a:solidFill>
                  <a:srgbClr val="A954AB"/>
                </a:solidFill>
                <a:latin typeface="Arial"/>
                <a:cs typeface="Arial"/>
              </a:rPr>
              <a:t>+</a:t>
            </a:r>
            <a:r>
              <a:rPr sz="1600" b="1" spc="44" baseline="24305" dirty="0">
                <a:solidFill>
                  <a:srgbClr val="A954AB"/>
                </a:solidFill>
                <a:latin typeface="Arial"/>
                <a:cs typeface="Arial"/>
              </a:rPr>
              <a:t> </a:t>
            </a:r>
            <a:r>
              <a:rPr sz="1600" b="1" dirty="0">
                <a:solidFill>
                  <a:srgbClr val="A954AB"/>
                </a:solidFill>
                <a:latin typeface="Arial"/>
                <a:cs typeface="Arial"/>
              </a:rPr>
              <a:t>↔</a:t>
            </a:r>
            <a:r>
              <a:rPr sz="1600" b="1" spc="-10" dirty="0">
                <a:solidFill>
                  <a:srgbClr val="A954AB"/>
                </a:solidFill>
                <a:latin typeface="Arial"/>
                <a:cs typeface="Arial"/>
              </a:rPr>
              <a:t> </a:t>
            </a:r>
            <a:r>
              <a:rPr sz="1600" b="1" spc="-5" dirty="0">
                <a:solidFill>
                  <a:srgbClr val="A954AB"/>
                </a:solidFill>
                <a:latin typeface="Arial"/>
                <a:cs typeface="Arial"/>
              </a:rPr>
              <a:t>NH</a:t>
            </a:r>
            <a:r>
              <a:rPr sz="1600" b="1" spc="-7" baseline="-20833" dirty="0">
                <a:solidFill>
                  <a:srgbClr val="A954AB"/>
                </a:solidFill>
                <a:latin typeface="Arial"/>
                <a:cs typeface="Arial"/>
              </a:rPr>
              <a:t>3</a:t>
            </a:r>
            <a:r>
              <a:rPr lang="en-US" sz="1600" b="1" spc="-7" dirty="0">
                <a:solidFill>
                  <a:srgbClr val="A954AB"/>
                </a:solidFill>
                <a:latin typeface="Arial"/>
                <a:cs typeface="Arial"/>
              </a:rPr>
              <a:t> </a:t>
            </a:r>
            <a:r>
              <a:rPr sz="1600" b="1" dirty="0">
                <a:solidFill>
                  <a:srgbClr val="A954AB"/>
                </a:solidFill>
                <a:latin typeface="Arial"/>
                <a:cs typeface="Arial"/>
              </a:rPr>
              <a:t>+</a:t>
            </a:r>
            <a:r>
              <a:rPr sz="1600" b="1" spc="-105" dirty="0">
                <a:solidFill>
                  <a:srgbClr val="A954AB"/>
                </a:solidFill>
                <a:latin typeface="Arial"/>
                <a:cs typeface="Arial"/>
              </a:rPr>
              <a:t> </a:t>
            </a:r>
            <a:r>
              <a:rPr sz="1600" b="1" spc="-5" dirty="0">
                <a:solidFill>
                  <a:srgbClr val="A954AB"/>
                </a:solidFill>
                <a:latin typeface="Arial"/>
                <a:cs typeface="Arial"/>
              </a:rPr>
              <a:t>H</a:t>
            </a:r>
            <a:r>
              <a:rPr sz="1600" b="1" spc="-7" baseline="24305" dirty="0">
                <a:solidFill>
                  <a:srgbClr val="A954AB"/>
                </a:solidFill>
                <a:latin typeface="Arial"/>
                <a:cs typeface="Arial"/>
              </a:rPr>
              <a:t>+</a:t>
            </a:r>
            <a:endParaRPr sz="1600" baseline="24305" dirty="0">
              <a:solidFill>
                <a:srgbClr val="A954AB"/>
              </a:solidFill>
              <a:latin typeface="Arial"/>
              <a:cs typeface="Arial"/>
            </a:endParaRPr>
          </a:p>
          <a:p>
            <a:pPr marL="12700">
              <a:lnSpc>
                <a:spcPct val="100000"/>
              </a:lnSpc>
              <a:spcBef>
                <a:spcPts val="395"/>
              </a:spcBef>
              <a:tabLst>
                <a:tab pos="1054735" algn="l"/>
              </a:tabLst>
            </a:pPr>
            <a:r>
              <a:rPr sz="1600" i="1" spc="-5" dirty="0">
                <a:solidFill>
                  <a:srgbClr val="A954AB"/>
                </a:solidFill>
                <a:latin typeface="Arial"/>
                <a:cs typeface="Arial"/>
              </a:rPr>
              <a:t>(acid)	(base)</a:t>
            </a:r>
            <a:endParaRPr sz="1600" dirty="0">
              <a:solidFill>
                <a:srgbClr val="A954AB"/>
              </a:solidFill>
              <a:latin typeface="Arial"/>
              <a:cs typeface="Arial"/>
            </a:endParaRPr>
          </a:p>
        </p:txBody>
      </p:sp>
      <p:sp>
        <p:nvSpPr>
          <p:cNvPr id="31" name="TextBox 30"/>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32" name="Rectangle 31"/>
          <p:cNvSpPr/>
          <p:nvPr/>
        </p:nvSpPr>
        <p:spPr>
          <a:xfrm>
            <a:off x="7174532" y="1223697"/>
            <a:ext cx="4202625" cy="338554"/>
          </a:xfrm>
          <a:prstGeom prst="rect">
            <a:avLst/>
          </a:prstGeom>
        </p:spPr>
        <p:txBody>
          <a:bodyPr wrap="none">
            <a:spAutoFit/>
          </a:bodyPr>
          <a:lstStyle/>
          <a:p>
            <a:r>
              <a:rPr lang="en-US" sz="1600" dirty="0">
                <a:solidFill>
                  <a:schemeClr val="accent2">
                    <a:lumMod val="75000"/>
                  </a:schemeClr>
                </a:solidFill>
              </a:rPr>
              <a:t>Excretion of H+ and Generation of New HCO3</a:t>
            </a:r>
          </a:p>
        </p:txBody>
      </p:sp>
      <p:pic>
        <p:nvPicPr>
          <p:cNvPr id="33" name="Picture 32"/>
          <p:cNvPicPr>
            <a:picLocks noChangeAspect="1"/>
          </p:cNvPicPr>
          <p:nvPr/>
        </p:nvPicPr>
        <p:blipFill>
          <a:blip r:embed="rId2"/>
          <a:stretch>
            <a:fillRect/>
          </a:stretch>
        </p:blipFill>
        <p:spPr>
          <a:xfrm>
            <a:off x="7034299" y="1988841"/>
            <a:ext cx="4545092" cy="3250498"/>
          </a:xfrm>
          <a:prstGeom prst="rect">
            <a:avLst/>
          </a:prstGeom>
        </p:spPr>
      </p:pic>
      <p:sp>
        <p:nvSpPr>
          <p:cNvPr id="34" name="object 7"/>
          <p:cNvSpPr txBox="1"/>
          <p:nvPr/>
        </p:nvSpPr>
        <p:spPr>
          <a:xfrm>
            <a:off x="7024168" y="5349463"/>
            <a:ext cx="4820768" cy="1020792"/>
          </a:xfrm>
          <a:prstGeom prst="rect">
            <a:avLst/>
          </a:prstGeom>
          <a:ln w="9525">
            <a:solidFill>
              <a:schemeClr val="bg1"/>
            </a:solidFill>
          </a:ln>
        </p:spPr>
        <p:txBody>
          <a:bodyPr vert="horz" wrap="square" lIns="0" tIns="35560" rIns="0" bIns="0" rtlCol="0">
            <a:spAutoFit/>
          </a:bodyPr>
          <a:lstStyle/>
          <a:p>
            <a:pPr marL="111125" marR="102870" indent="-2540" algn="ctr">
              <a:lnSpc>
                <a:spcPct val="100000"/>
              </a:lnSpc>
              <a:spcBef>
                <a:spcPts val="280"/>
              </a:spcBef>
            </a:pPr>
            <a:r>
              <a:rPr sz="1600" spc="-5" dirty="0">
                <a:cs typeface="Arial"/>
              </a:rPr>
              <a:t>Excretion of H</a:t>
            </a:r>
            <a:r>
              <a:rPr sz="1600" spc="-7" baseline="25462" dirty="0">
                <a:cs typeface="Arial"/>
              </a:rPr>
              <a:t>+ </a:t>
            </a:r>
            <a:r>
              <a:rPr sz="1600" spc="-5" dirty="0">
                <a:cs typeface="Arial"/>
              </a:rPr>
              <a:t>as  phosphate is  capable </a:t>
            </a:r>
            <a:r>
              <a:rPr sz="1600" dirty="0">
                <a:cs typeface="Arial"/>
              </a:rPr>
              <a:t>of</a:t>
            </a:r>
            <a:r>
              <a:rPr sz="1600" spc="-70" dirty="0">
                <a:cs typeface="Arial"/>
              </a:rPr>
              <a:t> </a:t>
            </a:r>
            <a:r>
              <a:rPr sz="1600" spc="-5" dirty="0">
                <a:cs typeface="Arial"/>
              </a:rPr>
              <a:t>handling  a limited amount </a:t>
            </a:r>
            <a:r>
              <a:rPr sz="1600" dirty="0">
                <a:cs typeface="Arial"/>
              </a:rPr>
              <a:t>of  </a:t>
            </a:r>
            <a:r>
              <a:rPr sz="1600" spc="-5" dirty="0">
                <a:cs typeface="Arial"/>
              </a:rPr>
              <a:t>H</a:t>
            </a:r>
            <a:r>
              <a:rPr sz="1600" spc="-7" baseline="25462" dirty="0">
                <a:cs typeface="Arial"/>
              </a:rPr>
              <a:t>+ </a:t>
            </a:r>
            <a:r>
              <a:rPr sz="1600" spc="-5" dirty="0">
                <a:cs typeface="Arial"/>
              </a:rPr>
              <a:t>and </a:t>
            </a:r>
            <a:r>
              <a:rPr sz="1600" spc="-15" dirty="0">
                <a:cs typeface="Arial"/>
              </a:rPr>
              <a:t>will </a:t>
            </a:r>
            <a:r>
              <a:rPr sz="1600" spc="-5" dirty="0">
                <a:cs typeface="Arial"/>
              </a:rPr>
              <a:t>not be  enough </a:t>
            </a:r>
            <a:r>
              <a:rPr sz="1600" dirty="0">
                <a:cs typeface="Arial"/>
              </a:rPr>
              <a:t>to </a:t>
            </a:r>
            <a:r>
              <a:rPr sz="1600" spc="-5" dirty="0">
                <a:cs typeface="Arial"/>
              </a:rPr>
              <a:t>rid </a:t>
            </a:r>
            <a:r>
              <a:rPr sz="1600" dirty="0">
                <a:cs typeface="Arial"/>
              </a:rPr>
              <a:t>the  </a:t>
            </a:r>
            <a:r>
              <a:rPr sz="1600" spc="-5" dirty="0">
                <a:cs typeface="Arial"/>
              </a:rPr>
              <a:t>body </a:t>
            </a:r>
            <a:r>
              <a:rPr sz="1600" dirty="0">
                <a:cs typeface="Arial"/>
              </a:rPr>
              <a:t>of its </a:t>
            </a:r>
            <a:r>
              <a:rPr sz="1600" spc="-5" dirty="0">
                <a:cs typeface="Arial"/>
              </a:rPr>
              <a:t>daily  acid load nor </a:t>
            </a:r>
            <a:r>
              <a:rPr sz="1600" dirty="0">
                <a:cs typeface="Arial"/>
              </a:rPr>
              <a:t>if  </a:t>
            </a:r>
            <a:r>
              <a:rPr sz="1600" spc="-5" dirty="0">
                <a:cs typeface="Arial"/>
              </a:rPr>
              <a:t>there is unusually  high acid  production.</a:t>
            </a:r>
            <a:endParaRPr sz="1600" dirty="0">
              <a:cs typeface="Arial"/>
            </a:endParaRPr>
          </a:p>
        </p:txBody>
      </p:sp>
    </p:spTree>
    <p:extLst>
      <p:ext uri="{BB962C8B-B14F-4D97-AF65-F5344CB8AC3E}">
        <p14:creationId xmlns:p14="http://schemas.microsoft.com/office/powerpoint/2010/main" val="43401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39</a:t>
            </a:fld>
            <a:endParaRPr lang="en-US" dirty="0">
              <a:solidFill>
                <a:srgbClr val="464653"/>
              </a:solidFill>
            </a:endParaRPr>
          </a:p>
        </p:txBody>
      </p:sp>
      <p:sp>
        <p:nvSpPr>
          <p:cNvPr id="5" name="object 2"/>
          <p:cNvSpPr/>
          <p:nvPr/>
        </p:nvSpPr>
        <p:spPr>
          <a:xfrm>
            <a:off x="549796" y="1172098"/>
            <a:ext cx="10969943" cy="4913781"/>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56565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sz="4000" dirty="0"/>
              <a:t>Acid – Base Balance</a:t>
            </a:r>
            <a:br>
              <a:rPr lang="en-GB" sz="4400" b="1" dirty="0">
                <a:latin typeface="Gill Sans MT" pitchFamily="34" charset="0"/>
              </a:rPr>
            </a:br>
            <a:r>
              <a:rPr lang="en-GB" sz="4000" dirty="0"/>
              <a:t>Definitions </a:t>
            </a:r>
            <a:r>
              <a:rPr lang="en-GB" sz="4000" dirty="0">
                <a:solidFill>
                  <a:srgbClr val="FF0000"/>
                </a:solidFill>
              </a:rPr>
              <a:t>( </a:t>
            </a:r>
            <a:r>
              <a:rPr lang="en-GB" sz="4000" dirty="0" err="1">
                <a:solidFill>
                  <a:srgbClr val="FF0000"/>
                </a:solidFill>
              </a:rPr>
              <a:t>Bronsted</a:t>
            </a:r>
            <a:r>
              <a:rPr lang="en-GB" sz="4000" dirty="0">
                <a:solidFill>
                  <a:srgbClr val="FF0000"/>
                </a:solidFill>
              </a:rPr>
              <a:t>-Lowry )</a:t>
            </a:r>
            <a:endParaRPr lang="en-US" sz="4000" dirty="0">
              <a:solidFill>
                <a:srgbClr val="FF0000"/>
              </a:solidFill>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عنصر نائب للمحتوى 3"/>
          <p:cNvSpPr>
            <a:spLocks noGrp="1"/>
          </p:cNvSpPr>
          <p:nvPr>
            <p:ph sz="quarter" idx="1"/>
          </p:nvPr>
        </p:nvSpPr>
        <p:spPr>
          <a:xfrm>
            <a:off x="609460" y="1219200"/>
            <a:ext cx="10969943" cy="5137150"/>
          </a:xfrm>
        </p:spPr>
        <p:txBody>
          <a:bodyPr>
            <a:noAutofit/>
          </a:bodyPr>
          <a:lstStyle/>
          <a:p>
            <a:pPr>
              <a:buClr>
                <a:srgbClr val="66FF33"/>
              </a:buClr>
            </a:pPr>
            <a:r>
              <a:rPr lang="en-IE" altLang="en-US" sz="1600" b="1" dirty="0">
                <a:solidFill>
                  <a:srgbClr val="66FF33"/>
                </a:solidFill>
                <a:latin typeface="Gill Sans MT" pitchFamily="34" charset="0"/>
                <a:cs typeface="Arial" pitchFamily="34" charset="0"/>
              </a:rPr>
              <a:t> </a:t>
            </a:r>
            <a:r>
              <a:rPr lang="en-IE" altLang="en-US" sz="1600" b="1" dirty="0">
                <a:solidFill>
                  <a:schemeClr val="accent3">
                    <a:lumMod val="75000"/>
                  </a:schemeClr>
                </a:solidFill>
                <a:latin typeface="Gill Sans MT" pitchFamily="34" charset="0"/>
                <a:cs typeface="Arial" pitchFamily="34" charset="0"/>
              </a:rPr>
              <a:t>ACIDS : </a:t>
            </a:r>
            <a:r>
              <a:rPr lang="en-IE" altLang="en-US" sz="1600" dirty="0">
                <a:latin typeface="Gill Sans MT" pitchFamily="34" charset="0"/>
                <a:cs typeface="Arial" pitchFamily="34" charset="0"/>
              </a:rPr>
              <a:t>Molecules containing hydrogen atoms that can release ( </a:t>
            </a:r>
            <a:r>
              <a:rPr lang="en-IE" altLang="en-US" sz="1600" dirty="0">
                <a:solidFill>
                  <a:srgbClr val="C00000"/>
                </a:solidFill>
                <a:latin typeface="Gill Sans MT" pitchFamily="34" charset="0"/>
                <a:cs typeface="Arial" pitchFamily="34" charset="0"/>
              </a:rPr>
              <a:t>Donate</a:t>
            </a:r>
            <a:r>
              <a:rPr lang="en-IE" altLang="en-US" sz="1600" dirty="0">
                <a:latin typeface="Gill Sans MT" pitchFamily="34" charset="0"/>
                <a:cs typeface="Arial" pitchFamily="34" charset="0"/>
              </a:rPr>
              <a:t> ) H</a:t>
            </a:r>
            <a:r>
              <a:rPr lang="en-IE" altLang="en-US" sz="1600" baseline="30000" dirty="0">
                <a:latin typeface="Gill Sans MT" pitchFamily="34" charset="0"/>
                <a:cs typeface="Arial" pitchFamily="34" charset="0"/>
              </a:rPr>
              <a:t>+</a:t>
            </a:r>
            <a:r>
              <a:rPr lang="en-IE" altLang="en-US" sz="1600" dirty="0">
                <a:latin typeface="Gill Sans MT" pitchFamily="34" charset="0"/>
                <a:cs typeface="Arial" pitchFamily="34" charset="0"/>
              </a:rPr>
              <a:t> into solution.</a:t>
            </a:r>
          </a:p>
          <a:p>
            <a:pPr>
              <a:buClr>
                <a:srgbClr val="66FF33"/>
              </a:buClr>
            </a:pPr>
            <a:r>
              <a:rPr lang="en-IE" altLang="en-US" sz="1600" dirty="0">
                <a:latin typeface="Gill Sans MT" pitchFamily="34" charset="0"/>
                <a:cs typeface="Arial" pitchFamily="34" charset="0"/>
              </a:rPr>
              <a:t>( </a:t>
            </a:r>
            <a:r>
              <a:rPr lang="en-IE" altLang="en-US" sz="1600" i="1" dirty="0">
                <a:latin typeface="Gill Sans MT" pitchFamily="34" charset="0"/>
                <a:cs typeface="Arial" pitchFamily="34" charset="0"/>
              </a:rPr>
              <a:t>e.g. </a:t>
            </a:r>
            <a:r>
              <a:rPr lang="en-IE" altLang="en-US" sz="1600" dirty="0" err="1">
                <a:latin typeface="Gill Sans MT" pitchFamily="34" charset="0"/>
                <a:cs typeface="Arial" pitchFamily="34" charset="0"/>
              </a:rPr>
              <a:t>HCl</a:t>
            </a:r>
            <a:r>
              <a:rPr lang="en-US" altLang="en-US" sz="1600" dirty="0">
                <a:latin typeface="Gill Sans MT" pitchFamily="34" charset="0"/>
                <a:cs typeface="Arial" pitchFamily="34" charset="0"/>
              </a:rPr>
              <a:t> (hydrochloric </a:t>
            </a:r>
            <a:r>
              <a:rPr lang="en-US" altLang="en-US" sz="1600" dirty="0" err="1">
                <a:latin typeface="Gill Sans MT" pitchFamily="34" charset="0"/>
                <a:cs typeface="Arial" pitchFamily="34" charset="0"/>
              </a:rPr>
              <a:t>aicd</a:t>
            </a:r>
            <a:r>
              <a:rPr lang="en-US" altLang="en-US" sz="1600" dirty="0">
                <a:latin typeface="Gill Sans MT" pitchFamily="34" charset="0"/>
                <a:cs typeface="Arial" pitchFamily="34" charset="0"/>
              </a:rPr>
              <a:t>)</a:t>
            </a:r>
            <a:r>
              <a:rPr lang="en-IE" altLang="en-US" sz="1600" dirty="0">
                <a:latin typeface="Gill Sans MT" pitchFamily="34" charset="0"/>
                <a:cs typeface="Arial" pitchFamily="34" charset="0"/>
              </a:rPr>
              <a:t> </a:t>
            </a:r>
            <a:r>
              <a:rPr lang="en-IE" altLang="en-US" sz="1600" dirty="0">
                <a:latin typeface="Gill Sans MT" pitchFamily="34" charset="0"/>
                <a:cs typeface="Arial" pitchFamily="34" charset="0"/>
                <a:sym typeface="Symbol" pitchFamily="18" charset="2"/>
              </a:rPr>
              <a:t> H</a:t>
            </a:r>
            <a:r>
              <a:rPr lang="en-IE" altLang="en-US" sz="1600" baseline="30000" dirty="0">
                <a:latin typeface="Gill Sans MT" pitchFamily="34" charset="0"/>
                <a:cs typeface="Arial" pitchFamily="34" charset="0"/>
                <a:sym typeface="Symbol" pitchFamily="18" charset="2"/>
              </a:rPr>
              <a:t>+</a:t>
            </a:r>
            <a:r>
              <a:rPr lang="en-IE" altLang="en-US" sz="1600" dirty="0">
                <a:latin typeface="Gill Sans MT" pitchFamily="34" charset="0"/>
                <a:cs typeface="Arial" pitchFamily="34" charset="0"/>
                <a:sym typeface="Symbol" pitchFamily="18" charset="2"/>
              </a:rPr>
              <a:t> + Cl</a:t>
            </a:r>
            <a:r>
              <a:rPr lang="en-IE" altLang="en-US" sz="1600" baseline="30000" dirty="0">
                <a:latin typeface="Gill Sans MT" pitchFamily="34" charset="0"/>
                <a:cs typeface="Arial" pitchFamily="34" charset="0"/>
                <a:sym typeface="Symbol" pitchFamily="18" charset="2"/>
              </a:rPr>
              <a:t>- </a:t>
            </a:r>
            <a:r>
              <a:rPr lang="en-IE" altLang="en-US" sz="1600" dirty="0">
                <a:latin typeface="Gill Sans MT" pitchFamily="34" charset="0"/>
                <a:cs typeface="Arial" pitchFamily="34" charset="0"/>
                <a:sym typeface="Symbol" pitchFamily="18" charset="2"/>
              </a:rPr>
              <a:t>, H</a:t>
            </a:r>
            <a:r>
              <a:rPr lang="en-IE" altLang="en-US" sz="1600" baseline="-25000" dirty="0">
                <a:latin typeface="Gill Sans MT" pitchFamily="34" charset="0"/>
                <a:cs typeface="Arial" pitchFamily="34" charset="0"/>
                <a:sym typeface="Symbol" pitchFamily="18" charset="2"/>
              </a:rPr>
              <a:t>2</a:t>
            </a:r>
            <a:r>
              <a:rPr lang="en-IE" altLang="en-US" sz="1600" dirty="0">
                <a:latin typeface="Gill Sans MT" pitchFamily="34" charset="0"/>
                <a:cs typeface="Arial" pitchFamily="34" charset="0"/>
                <a:sym typeface="Symbol" pitchFamily="18" charset="2"/>
              </a:rPr>
              <a:t>CO</a:t>
            </a:r>
            <a:r>
              <a:rPr lang="en-IE" altLang="en-US" sz="1600" baseline="-25000" dirty="0">
                <a:latin typeface="Gill Sans MT" pitchFamily="34" charset="0"/>
                <a:cs typeface="Arial" pitchFamily="34" charset="0"/>
                <a:sym typeface="Symbol" pitchFamily="18" charset="2"/>
              </a:rPr>
              <a:t>3</a:t>
            </a:r>
            <a:r>
              <a:rPr lang="en-IE" altLang="en-US" sz="1600" dirty="0">
                <a:latin typeface="Gill Sans MT" pitchFamily="34" charset="0"/>
                <a:cs typeface="Arial" pitchFamily="34" charset="0"/>
                <a:sym typeface="Symbol" pitchFamily="18" charset="2"/>
              </a:rPr>
              <a:t> (carbonic acid)).</a:t>
            </a:r>
          </a:p>
          <a:p>
            <a:pPr>
              <a:buClr>
                <a:srgbClr val="66FF33"/>
              </a:buClr>
            </a:pPr>
            <a:r>
              <a:rPr lang="en-IE" altLang="en-US" sz="1600" b="1" dirty="0">
                <a:solidFill>
                  <a:schemeClr val="tx2">
                    <a:lumMod val="75000"/>
                  </a:schemeClr>
                </a:solidFill>
                <a:latin typeface="Gill Sans MT" pitchFamily="34" charset="0"/>
                <a:cs typeface="Arial" pitchFamily="34" charset="0"/>
                <a:sym typeface="Symbol" pitchFamily="18" charset="2"/>
              </a:rPr>
              <a:t>Classified to :</a:t>
            </a:r>
          </a:p>
          <a:p>
            <a:pPr>
              <a:buClr>
                <a:srgbClr val="66FF33"/>
              </a:buClr>
            </a:pPr>
            <a:endParaRPr lang="en-IE" altLang="en-US" sz="1600" b="1" dirty="0">
              <a:solidFill>
                <a:schemeClr val="tx2">
                  <a:lumMod val="75000"/>
                </a:schemeClr>
              </a:solidFill>
              <a:latin typeface="Gill Sans MT" pitchFamily="34" charset="0"/>
              <a:cs typeface="Arial" pitchFamily="34" charset="0"/>
              <a:sym typeface="Symbol" pitchFamily="18" charset="2"/>
            </a:endParaRPr>
          </a:p>
          <a:p>
            <a:pPr>
              <a:buClr>
                <a:srgbClr val="66FF33"/>
              </a:buClr>
            </a:pPr>
            <a:endParaRPr lang="en-IE" altLang="en-US" sz="1600" b="1" dirty="0">
              <a:solidFill>
                <a:schemeClr val="tx2">
                  <a:lumMod val="75000"/>
                </a:schemeClr>
              </a:solidFill>
              <a:latin typeface="Gill Sans MT" pitchFamily="34" charset="0"/>
              <a:cs typeface="Arial" pitchFamily="34" charset="0"/>
              <a:sym typeface="Symbol" pitchFamily="18" charset="2"/>
            </a:endParaRPr>
          </a:p>
          <a:p>
            <a:pPr marL="0" indent="0">
              <a:buClr>
                <a:srgbClr val="66FF33"/>
              </a:buClr>
              <a:buNone/>
            </a:pPr>
            <a:endParaRPr lang="en-IE" altLang="en-US" sz="1600" dirty="0">
              <a:solidFill>
                <a:srgbClr val="00B050"/>
              </a:solidFill>
              <a:latin typeface="Gill Sans MT" pitchFamily="34" charset="0"/>
              <a:cs typeface="Arial" pitchFamily="34" charset="0"/>
            </a:endParaRPr>
          </a:p>
          <a:p>
            <a:pPr>
              <a:buClr>
                <a:srgbClr val="66FF33"/>
              </a:buClr>
            </a:pPr>
            <a:endParaRPr lang="en-IE" altLang="en-US" sz="1600" dirty="0">
              <a:solidFill>
                <a:srgbClr val="00B050"/>
              </a:solidFill>
              <a:latin typeface="Gill Sans MT" pitchFamily="34" charset="0"/>
              <a:cs typeface="Arial" pitchFamily="34" charset="0"/>
            </a:endParaRPr>
          </a:p>
          <a:p>
            <a:pPr>
              <a:buClr>
                <a:srgbClr val="66FF33"/>
              </a:buClr>
            </a:pPr>
            <a:r>
              <a:rPr lang="en-IE" altLang="en-US" sz="1600" dirty="0">
                <a:solidFill>
                  <a:srgbClr val="00B050"/>
                </a:solidFill>
                <a:latin typeface="Gill Sans MT" pitchFamily="34" charset="0"/>
                <a:cs typeface="Arial" pitchFamily="34" charset="0"/>
              </a:rPr>
              <a:t> </a:t>
            </a:r>
            <a:r>
              <a:rPr lang="en-IE" altLang="en-US" sz="1600" b="1" dirty="0">
                <a:solidFill>
                  <a:schemeClr val="accent3">
                    <a:lumMod val="75000"/>
                  </a:schemeClr>
                </a:solidFill>
                <a:latin typeface="Gill Sans MT" pitchFamily="34" charset="0"/>
                <a:cs typeface="Arial" pitchFamily="34" charset="0"/>
              </a:rPr>
              <a:t>BASES (alkalis) </a:t>
            </a:r>
            <a:r>
              <a:rPr lang="en-IE" altLang="en-US" sz="1600" dirty="0">
                <a:solidFill>
                  <a:srgbClr val="00B050"/>
                </a:solidFill>
                <a:latin typeface="Gill Sans MT" pitchFamily="34" charset="0"/>
                <a:cs typeface="Arial" pitchFamily="34" charset="0"/>
              </a:rPr>
              <a:t>: </a:t>
            </a:r>
            <a:r>
              <a:rPr lang="en-IE" altLang="en-US" sz="1600" dirty="0">
                <a:latin typeface="Gill Sans MT" pitchFamily="34" charset="0"/>
                <a:cs typeface="Arial" pitchFamily="34" charset="0"/>
              </a:rPr>
              <a:t>ions or molecules that can ( </a:t>
            </a:r>
            <a:r>
              <a:rPr lang="en-IE" altLang="en-US" sz="1600" dirty="0">
                <a:solidFill>
                  <a:srgbClr val="C00000"/>
                </a:solidFill>
                <a:latin typeface="Gill Sans MT" pitchFamily="34" charset="0"/>
                <a:cs typeface="Arial" pitchFamily="34" charset="0"/>
              </a:rPr>
              <a:t>Accept</a:t>
            </a:r>
            <a:r>
              <a:rPr lang="en-IE" altLang="en-US" sz="1600" dirty="0">
                <a:latin typeface="Gill Sans MT" pitchFamily="34" charset="0"/>
                <a:cs typeface="Arial" pitchFamily="34" charset="0"/>
              </a:rPr>
              <a:t> ) H</a:t>
            </a:r>
            <a:r>
              <a:rPr lang="en-IE" altLang="en-US" sz="1600" baseline="30000" dirty="0">
                <a:latin typeface="Gill Sans MT" pitchFamily="34" charset="0"/>
                <a:cs typeface="Arial" pitchFamily="34" charset="0"/>
              </a:rPr>
              <a:t>+</a:t>
            </a:r>
            <a:r>
              <a:rPr lang="en-IE" altLang="en-US" sz="1600" dirty="0">
                <a:latin typeface="Gill Sans MT" pitchFamily="34" charset="0"/>
                <a:cs typeface="Arial" pitchFamily="34" charset="0"/>
              </a:rPr>
              <a:t>. (</a:t>
            </a:r>
            <a:r>
              <a:rPr lang="en-IE" altLang="en-US" sz="1600" i="1" dirty="0">
                <a:latin typeface="Gill Sans MT" pitchFamily="34" charset="0"/>
                <a:cs typeface="Arial" pitchFamily="34" charset="0"/>
              </a:rPr>
              <a:t>e.g.,</a:t>
            </a:r>
            <a:r>
              <a:rPr lang="en-IE" altLang="en-US" sz="1600" dirty="0">
                <a:latin typeface="Gill Sans MT" pitchFamily="34" charset="0"/>
                <a:cs typeface="Arial" pitchFamily="34" charset="0"/>
              </a:rPr>
              <a:t> HCO</a:t>
            </a:r>
            <a:r>
              <a:rPr lang="en-IE" altLang="en-US" sz="1600" baseline="-25000" dirty="0">
                <a:latin typeface="Gill Sans MT" pitchFamily="34" charset="0"/>
                <a:cs typeface="Arial" pitchFamily="34" charset="0"/>
              </a:rPr>
              <a:t>3</a:t>
            </a:r>
            <a:r>
              <a:rPr lang="en-IE" altLang="en-US" sz="1600" baseline="30000" dirty="0">
                <a:latin typeface="Gill Sans MT" pitchFamily="34" charset="0"/>
                <a:cs typeface="Arial" pitchFamily="34" charset="0"/>
              </a:rPr>
              <a:t>-</a:t>
            </a:r>
            <a:r>
              <a:rPr lang="en-IE" altLang="en-US" sz="1600" dirty="0">
                <a:latin typeface="Gill Sans MT" pitchFamily="34" charset="0"/>
                <a:cs typeface="Arial" pitchFamily="34" charset="0"/>
              </a:rPr>
              <a:t> (Bicarbonate ions), Hydrogen phosphate HPO</a:t>
            </a:r>
            <a:r>
              <a:rPr lang="en-IE" altLang="en-US" sz="1600" baseline="-25000" dirty="0">
                <a:latin typeface="Gill Sans MT" pitchFamily="34" charset="0"/>
                <a:cs typeface="Arial" pitchFamily="34" charset="0"/>
              </a:rPr>
              <a:t>4</a:t>
            </a:r>
            <a:r>
              <a:rPr lang="en-IE" altLang="en-US" sz="1600" baseline="30000" dirty="0">
                <a:latin typeface="Gill Sans MT" pitchFamily="34" charset="0"/>
                <a:cs typeface="Arial" pitchFamily="34" charset="0"/>
              </a:rPr>
              <a:t>-2</a:t>
            </a:r>
            <a:r>
              <a:rPr lang="en-IE" altLang="en-US" sz="1600" dirty="0">
                <a:latin typeface="Gill Sans MT" pitchFamily="34" charset="0"/>
                <a:cs typeface="Arial" pitchFamily="34" charset="0"/>
              </a:rPr>
              <a:t>)</a:t>
            </a:r>
          </a:p>
          <a:p>
            <a:pPr>
              <a:buClr>
                <a:srgbClr val="66FF33"/>
              </a:buClr>
            </a:pPr>
            <a:endParaRPr lang="en-IE" altLang="en-US" sz="1600" dirty="0">
              <a:solidFill>
                <a:schemeClr val="tx2">
                  <a:lumMod val="75000"/>
                </a:schemeClr>
              </a:solidFill>
              <a:latin typeface="Gill Sans MT" pitchFamily="34" charset="0"/>
              <a:cs typeface="Arial" pitchFamily="34" charset="0"/>
              <a:sym typeface="Symbol" pitchFamily="18" charset="2"/>
            </a:endParaRPr>
          </a:p>
          <a:p>
            <a:pPr>
              <a:buClr>
                <a:srgbClr val="66FF33"/>
              </a:buClr>
            </a:pPr>
            <a:r>
              <a:rPr lang="en-IE" altLang="en-US" sz="1600" b="1" dirty="0">
                <a:solidFill>
                  <a:schemeClr val="tx2">
                    <a:lumMod val="75000"/>
                  </a:schemeClr>
                </a:solidFill>
                <a:latin typeface="Gill Sans MT" pitchFamily="34" charset="0"/>
                <a:cs typeface="Arial" pitchFamily="34" charset="0"/>
                <a:sym typeface="Symbol" pitchFamily="18" charset="2"/>
              </a:rPr>
              <a:t>Classified to :</a:t>
            </a:r>
          </a:p>
          <a:p>
            <a:pPr>
              <a:buClr>
                <a:srgbClr val="66FF33"/>
              </a:buClr>
            </a:pPr>
            <a:endParaRPr lang="en-IE" altLang="en-US" sz="1600" b="1" dirty="0">
              <a:solidFill>
                <a:schemeClr val="tx2">
                  <a:lumMod val="75000"/>
                </a:schemeClr>
              </a:solidFill>
              <a:latin typeface="Gill Sans MT" pitchFamily="34" charset="0"/>
              <a:cs typeface="Arial" pitchFamily="34" charset="0"/>
              <a:sym typeface="Symbol" pitchFamily="18" charset="2"/>
            </a:endParaRPr>
          </a:p>
          <a:p>
            <a:pPr>
              <a:buClr>
                <a:srgbClr val="66FF33"/>
              </a:buClr>
            </a:pPr>
            <a:endParaRPr lang="en-US" altLang="en-US" sz="1600" kern="0" dirty="0">
              <a:latin typeface="Gill Sans MT" pitchFamily="34" charset="0"/>
            </a:endParaRPr>
          </a:p>
          <a:p>
            <a:pPr marL="0" indent="0">
              <a:buClr>
                <a:srgbClr val="66FF33"/>
              </a:buClr>
              <a:buNone/>
            </a:pPr>
            <a:endParaRPr lang="en-US" altLang="en-US" sz="1600" kern="0" dirty="0">
              <a:latin typeface="Gill Sans MT" pitchFamily="34" charset="0"/>
            </a:endParaRPr>
          </a:p>
          <a:p>
            <a:pPr>
              <a:spcBef>
                <a:spcPts val="1200"/>
              </a:spcBef>
              <a:buClr>
                <a:srgbClr val="66FF33"/>
              </a:buClr>
            </a:pPr>
            <a:r>
              <a:rPr lang="en-US" altLang="en-US" sz="1600" b="1" kern="0" dirty="0">
                <a:latin typeface="Gill Sans MT" pitchFamily="34" charset="0"/>
              </a:rPr>
              <a:t>Proteins</a:t>
            </a:r>
            <a:r>
              <a:rPr lang="en-US" altLang="en-US" sz="1600" kern="0" dirty="0">
                <a:latin typeface="Gill Sans MT" pitchFamily="34" charset="0"/>
              </a:rPr>
              <a:t> in body function as </a:t>
            </a:r>
            <a:r>
              <a:rPr lang="en-US" altLang="en-US" sz="1600" kern="0" dirty="0">
                <a:solidFill>
                  <a:srgbClr val="C00000"/>
                </a:solidFill>
                <a:latin typeface="Gill Sans MT" pitchFamily="34" charset="0"/>
              </a:rPr>
              <a:t>weak bases</a:t>
            </a:r>
            <a:r>
              <a:rPr lang="en-US" altLang="en-US" sz="1600" kern="0" dirty="0">
                <a:latin typeface="Gill Sans MT" pitchFamily="34" charset="0"/>
              </a:rPr>
              <a:t> as some constituent  </a:t>
            </a:r>
            <a:r>
              <a:rPr lang="en-US" altLang="en-US" sz="1600" u="sng" kern="0" dirty="0">
                <a:latin typeface="Gill Sans MT" pitchFamily="34" charset="0"/>
              </a:rPr>
              <a:t>amino acids </a:t>
            </a:r>
            <a:r>
              <a:rPr lang="en-US" altLang="en-US" sz="1600" kern="0" dirty="0">
                <a:latin typeface="Gill Sans MT" pitchFamily="34" charset="0"/>
              </a:rPr>
              <a:t>have net negative charge and attract H+ (e.g. HAEMOGLOBIN).</a:t>
            </a:r>
          </a:p>
        </p:txBody>
      </p:sp>
      <p:graphicFrame>
        <p:nvGraphicFramePr>
          <p:cNvPr id="5" name="رسم تخطيطي 4"/>
          <p:cNvGraphicFramePr/>
          <p:nvPr>
            <p:extLst>
              <p:ext uri="{D42A27DB-BD31-4B8C-83A1-F6EECF244321}">
                <p14:modId xmlns:p14="http://schemas.microsoft.com/office/powerpoint/2010/main" val="630939636"/>
              </p:ext>
            </p:extLst>
          </p:nvPr>
        </p:nvGraphicFramePr>
        <p:xfrm>
          <a:off x="3214089" y="2040480"/>
          <a:ext cx="3384375" cy="1484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1410015848"/>
              </p:ext>
            </p:extLst>
          </p:nvPr>
        </p:nvGraphicFramePr>
        <p:xfrm>
          <a:off x="3214088" y="4189941"/>
          <a:ext cx="3384375" cy="14844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قوس كبير مزدوج 8"/>
          <p:cNvSpPr/>
          <p:nvPr/>
        </p:nvSpPr>
        <p:spPr>
          <a:xfrm>
            <a:off x="2659978" y="2040480"/>
            <a:ext cx="4536503" cy="1526106"/>
          </a:xfrm>
          <a:prstGeom prst="brace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0" name="قوس كبير مزدوج 9"/>
          <p:cNvSpPr/>
          <p:nvPr/>
        </p:nvSpPr>
        <p:spPr>
          <a:xfrm>
            <a:off x="2659978" y="4148327"/>
            <a:ext cx="4536503" cy="1514396"/>
          </a:xfrm>
          <a:prstGeom prst="brace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1" name="مربع نص 10"/>
          <p:cNvSpPr txBox="1"/>
          <p:nvPr/>
        </p:nvSpPr>
        <p:spPr>
          <a:xfrm>
            <a:off x="7401955" y="4520804"/>
            <a:ext cx="4536504" cy="769441"/>
          </a:xfrm>
          <a:prstGeom prst="rect">
            <a:avLst/>
          </a:prstGeom>
          <a:ln>
            <a:solidFill>
              <a:schemeClr val="bg1">
                <a:lumMod val="75000"/>
              </a:schemeClr>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itchFamily="34" charset="0"/>
              <a:buChar char="•"/>
            </a:pPr>
            <a:r>
              <a:rPr lang="en-US" sz="1100" dirty="0">
                <a:solidFill>
                  <a:schemeClr val="bg1">
                    <a:lumMod val="50000"/>
                  </a:schemeClr>
                </a:solidFill>
              </a:rPr>
              <a:t>HCO3- has negative charge </a:t>
            </a:r>
            <a:r>
              <a:rPr lang="en-US" sz="1100" dirty="0">
                <a:solidFill>
                  <a:schemeClr val="bg1">
                    <a:lumMod val="50000"/>
                  </a:schemeClr>
                </a:solidFill>
                <a:sym typeface="Wingdings"/>
              </a:rPr>
              <a:t></a:t>
            </a:r>
            <a:r>
              <a:rPr lang="en-US" sz="1100" dirty="0">
                <a:solidFill>
                  <a:schemeClr val="bg1">
                    <a:lumMod val="50000"/>
                  </a:schemeClr>
                </a:solidFill>
              </a:rPr>
              <a:t> it can accept hydrogen ion to form carbonic acid.</a:t>
            </a:r>
          </a:p>
          <a:p>
            <a:pPr marL="171450" indent="-171450">
              <a:buFont typeface="Arial" pitchFamily="34" charset="0"/>
              <a:buChar char="•"/>
            </a:pPr>
            <a:r>
              <a:rPr lang="en-US" sz="1100" dirty="0">
                <a:solidFill>
                  <a:schemeClr val="bg1">
                    <a:lumMod val="50000"/>
                  </a:schemeClr>
                </a:solidFill>
              </a:rPr>
              <a:t>Proteins are negatively charged, they accept H+ ions and behave as weak bases</a:t>
            </a:r>
            <a:r>
              <a:rPr lang="en-US" sz="1100" dirty="0"/>
              <a:t>.</a:t>
            </a:r>
          </a:p>
        </p:txBody>
      </p:sp>
    </p:spTree>
    <p:extLst>
      <p:ext uri="{BB962C8B-B14F-4D97-AF65-F5344CB8AC3E}">
        <p14:creationId xmlns:p14="http://schemas.microsoft.com/office/powerpoint/2010/main" val="637306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65431"/>
            <a:ext cx="10969943" cy="990600"/>
          </a:xfrm>
        </p:spPr>
        <p:txBody>
          <a:bodyPr>
            <a:noAutofit/>
          </a:bodyPr>
          <a:lstStyle/>
          <a:p>
            <a:br>
              <a:rPr lang="en-US" sz="2800" dirty="0"/>
            </a:br>
            <a:br>
              <a:rPr lang="en-US" sz="2800" dirty="0"/>
            </a:br>
            <a:r>
              <a:rPr lang="en-US" sz="2800" dirty="0"/>
              <a:t>Excretion of H+ and Generation of New HCO3 </a:t>
            </a:r>
            <a:br>
              <a:rPr lang="en-US" sz="2800" dirty="0"/>
            </a:br>
            <a:r>
              <a:rPr lang="en-US" sz="2800" dirty="0">
                <a:solidFill>
                  <a:srgbClr val="FF0000"/>
                </a:solidFill>
              </a:rPr>
              <a:t>(The Ammonia Buffer System)</a:t>
            </a:r>
            <a:br>
              <a:rPr lang="en-US" sz="2800" dirty="0"/>
            </a:b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40</a:t>
            </a:fld>
            <a:endParaRPr lang="en-US" dirty="0">
              <a:solidFill>
                <a:srgbClr val="464653"/>
              </a:solidFill>
            </a:endParaRPr>
          </a:p>
        </p:txBody>
      </p:sp>
      <p:sp>
        <p:nvSpPr>
          <p:cNvPr id="4" name="Content Placeholder 3"/>
          <p:cNvSpPr>
            <a:spLocks noGrp="1"/>
          </p:cNvSpPr>
          <p:nvPr>
            <p:ph sz="quarter" idx="1"/>
          </p:nvPr>
        </p:nvSpPr>
        <p:spPr>
          <a:xfrm>
            <a:off x="609449" y="1466850"/>
            <a:ext cx="6061027" cy="4937760"/>
          </a:xfrm>
        </p:spPr>
        <p:txBody>
          <a:bodyPr>
            <a:normAutofit/>
          </a:bodyPr>
          <a:lstStyle/>
          <a:p>
            <a:r>
              <a:rPr lang="en-US" sz="1800" dirty="0"/>
              <a:t>Renal tubular cells, especially PCT, are capable of  generating ammonium (NH4+) “</a:t>
            </a:r>
            <a:r>
              <a:rPr lang="en-US" sz="1800" dirty="0" err="1"/>
              <a:t>ammoniagenesis</a:t>
            </a:r>
            <a:r>
              <a:rPr lang="en-US" sz="1800" dirty="0"/>
              <a:t>” which  is then excreted in urine carrying with it H+.</a:t>
            </a:r>
          </a:p>
          <a:p>
            <a:endParaRPr lang="en-US" sz="1800" dirty="0"/>
          </a:p>
          <a:p>
            <a:r>
              <a:rPr lang="en-US" sz="1800" dirty="0"/>
              <a:t>The rate of </a:t>
            </a:r>
            <a:r>
              <a:rPr lang="en-US" sz="1800" dirty="0" err="1"/>
              <a:t>ammoniagenesis</a:t>
            </a:r>
            <a:r>
              <a:rPr lang="en-US" sz="1800" dirty="0"/>
              <a:t> can be modified according to the needs of the body.</a:t>
            </a:r>
          </a:p>
          <a:p>
            <a:endParaRPr lang="en-US" sz="1800" dirty="0"/>
          </a:p>
          <a:p>
            <a:r>
              <a:rPr lang="en-US" sz="1800" dirty="0"/>
              <a:t>Quantitatively, the ammonia buffer system is more  important than the phosphate buffer system for H+  excretion in urine.</a:t>
            </a:r>
          </a:p>
          <a:p>
            <a:endParaRPr lang="en-US" sz="1800" dirty="0"/>
          </a:p>
          <a:p>
            <a:r>
              <a:rPr lang="en-US" sz="1800" dirty="0"/>
              <a:t>It is the most important system in case of acidosis.</a:t>
            </a:r>
          </a:p>
          <a:p>
            <a:endParaRPr lang="en-US" sz="1800" dirty="0"/>
          </a:p>
        </p:txBody>
      </p:sp>
      <p:pic>
        <p:nvPicPr>
          <p:cNvPr id="5" name="Picture 4"/>
          <p:cNvPicPr>
            <a:picLocks noChangeAspect="1"/>
          </p:cNvPicPr>
          <p:nvPr/>
        </p:nvPicPr>
        <p:blipFill rotWithShape="1">
          <a:blip r:embed="rId2"/>
          <a:srcRect l="34020" t="19719" r="18259" b="14242"/>
          <a:stretch/>
        </p:blipFill>
        <p:spPr>
          <a:xfrm>
            <a:off x="6670476" y="1445211"/>
            <a:ext cx="5021647" cy="4816192"/>
          </a:xfrm>
          <a:prstGeom prst="rect">
            <a:avLst/>
          </a:prstGeom>
        </p:spPr>
      </p:pic>
      <p:sp>
        <p:nvSpPr>
          <p:cNvPr id="6" name="TextBox 5"/>
          <p:cNvSpPr txBox="1"/>
          <p:nvPr/>
        </p:nvSpPr>
        <p:spPr>
          <a:xfrm>
            <a:off x="9183431" y="157654"/>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85385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 / HCO3- Control by the Kidney:</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41</a:t>
            </a:fld>
            <a:endParaRPr lang="en-US" dirty="0">
              <a:solidFill>
                <a:srgbClr val="464653"/>
              </a:solidFill>
            </a:endParaRPr>
          </a:p>
        </p:txBody>
      </p:sp>
      <p:sp>
        <p:nvSpPr>
          <p:cNvPr id="4" name="Content Placeholder 3"/>
          <p:cNvSpPr>
            <a:spLocks noGrp="1"/>
          </p:cNvSpPr>
          <p:nvPr>
            <p:ph sz="quarter" idx="1"/>
          </p:nvPr>
        </p:nvSpPr>
        <p:spPr>
          <a:xfrm>
            <a:off x="575820" y="2005378"/>
            <a:ext cx="5147934" cy="4937760"/>
          </a:xfrm>
        </p:spPr>
        <p:txBody>
          <a:bodyPr>
            <a:normAutofit/>
          </a:bodyPr>
          <a:lstStyle/>
          <a:p>
            <a:pPr algn="just"/>
            <a:r>
              <a:rPr lang="en-US" sz="2000" dirty="0">
                <a:solidFill>
                  <a:srgbClr val="FF0000"/>
                </a:solidFill>
              </a:rPr>
              <a:t>H+ </a:t>
            </a:r>
            <a:r>
              <a:rPr lang="en-US" sz="2000" dirty="0"/>
              <a:t>enters filtrate by FILTRATION through glomeruli and SECRETION into tubules. </a:t>
            </a:r>
          </a:p>
          <a:p>
            <a:pPr algn="just"/>
            <a:r>
              <a:rPr lang="en-US" sz="2000" dirty="0"/>
              <a:t>Most </a:t>
            </a:r>
            <a:r>
              <a:rPr lang="en-US" sz="2000" dirty="0">
                <a:solidFill>
                  <a:srgbClr val="FF0000"/>
                </a:solidFill>
              </a:rPr>
              <a:t>H+ </a:t>
            </a:r>
            <a:r>
              <a:rPr lang="en-US" sz="2000" dirty="0"/>
              <a:t>secretion (80%) occurs across wall of PCT via</a:t>
            </a:r>
            <a:r>
              <a:rPr lang="en-US" sz="2000" dirty="0">
                <a:solidFill>
                  <a:srgbClr val="FF0000"/>
                </a:solidFill>
              </a:rPr>
              <a:t> Na+ /H+ </a:t>
            </a:r>
            <a:r>
              <a:rPr lang="en-US" sz="2000" dirty="0"/>
              <a:t>antiporter (&amp; H+ - ATPase in type A cells of DCT).</a:t>
            </a:r>
          </a:p>
          <a:p>
            <a:pPr algn="just"/>
            <a:r>
              <a:rPr lang="en-US" sz="2000" dirty="0"/>
              <a:t>This </a:t>
            </a:r>
            <a:r>
              <a:rPr lang="en-US" sz="2000" dirty="0">
                <a:solidFill>
                  <a:srgbClr val="FF0000"/>
                </a:solidFill>
              </a:rPr>
              <a:t>H+ </a:t>
            </a:r>
            <a:r>
              <a:rPr lang="en-US" sz="2000" dirty="0"/>
              <a:t>secretion enables </a:t>
            </a:r>
            <a:r>
              <a:rPr lang="en-US" sz="2000" dirty="0">
                <a:solidFill>
                  <a:srgbClr val="FF0000"/>
                </a:solidFill>
              </a:rPr>
              <a:t>HCO3 </a:t>
            </a:r>
            <a:r>
              <a:rPr lang="en-US" sz="2000" dirty="0"/>
              <a:t>- reabsorption. </a:t>
            </a:r>
          </a:p>
          <a:p>
            <a:pPr algn="just"/>
            <a:r>
              <a:rPr lang="en-US" sz="2000" dirty="0"/>
              <a:t>The primary factor regulating H+ secretion is systemic acid-base balance</a:t>
            </a:r>
          </a:p>
          <a:p>
            <a:pPr marL="0" indent="0" algn="just">
              <a:buNone/>
            </a:pPr>
            <a:r>
              <a:rPr lang="en-US" sz="2000" dirty="0"/>
              <a:t> a) </a:t>
            </a:r>
            <a:r>
              <a:rPr lang="en-US" sz="2000" dirty="0">
                <a:solidFill>
                  <a:srgbClr val="FF0000"/>
                </a:solidFill>
              </a:rPr>
              <a:t>ACIDOSIS</a:t>
            </a:r>
            <a:r>
              <a:rPr lang="en-US" sz="2000" dirty="0"/>
              <a:t> stimulates H+ secretion</a:t>
            </a:r>
          </a:p>
          <a:p>
            <a:pPr marL="0" indent="0" algn="just">
              <a:buNone/>
            </a:pPr>
            <a:r>
              <a:rPr lang="en-US" sz="2000" dirty="0"/>
              <a:t> b)</a:t>
            </a:r>
            <a:r>
              <a:rPr lang="en-US" sz="2000" dirty="0">
                <a:solidFill>
                  <a:srgbClr val="FF0000"/>
                </a:solidFill>
              </a:rPr>
              <a:t> ALKALOSIS </a:t>
            </a:r>
            <a:r>
              <a:rPr lang="en-US" sz="2000" dirty="0"/>
              <a:t>reduces H+ secretion </a:t>
            </a:r>
          </a:p>
          <a:p>
            <a:pPr algn="just"/>
            <a:endParaRPr lang="ar-SA" sz="2000" dirty="0"/>
          </a:p>
        </p:txBody>
      </p:sp>
      <p:sp>
        <p:nvSpPr>
          <p:cNvPr id="5" name="TextBox 4"/>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Rectangle 5"/>
          <p:cNvSpPr/>
          <p:nvPr/>
        </p:nvSpPr>
        <p:spPr>
          <a:xfrm>
            <a:off x="1557908" y="1437873"/>
            <a:ext cx="2460610" cy="400110"/>
          </a:xfrm>
          <a:prstGeom prst="rect">
            <a:avLst/>
          </a:prstGeom>
        </p:spPr>
        <p:txBody>
          <a:bodyPr wrap="none">
            <a:spAutoFit/>
          </a:bodyPr>
          <a:lstStyle/>
          <a:p>
            <a:r>
              <a:rPr lang="en-US" b="1" dirty="0"/>
              <a:t>Renal H+ secretion</a:t>
            </a:r>
          </a:p>
        </p:txBody>
      </p:sp>
      <p:sp>
        <p:nvSpPr>
          <p:cNvPr id="7" name="Content Placeholder 3"/>
          <p:cNvSpPr txBox="1">
            <a:spLocks/>
          </p:cNvSpPr>
          <p:nvPr/>
        </p:nvSpPr>
        <p:spPr>
          <a:xfrm>
            <a:off x="5971389" y="2005378"/>
            <a:ext cx="4850037"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r>
              <a:rPr lang="en-US" sz="2000" dirty="0">
                <a:solidFill>
                  <a:srgbClr val="FF0000"/>
                </a:solidFill>
              </a:rPr>
              <a:t>HCO3 - </a:t>
            </a:r>
            <a:r>
              <a:rPr lang="en-US" sz="2000" dirty="0"/>
              <a:t>FREELY FILTERABLE at glomeruli (3 </a:t>
            </a:r>
            <a:r>
              <a:rPr lang="en-US" sz="2000" dirty="0" err="1"/>
              <a:t>mM</a:t>
            </a:r>
            <a:r>
              <a:rPr lang="en-US" sz="2000" dirty="0"/>
              <a:t>/min) and undergoes significant (&gt; 99%) reabsorption in PCT, </a:t>
            </a:r>
            <a:r>
              <a:rPr lang="en-US" sz="2000" dirty="0" err="1"/>
              <a:t>aLoH</a:t>
            </a:r>
            <a:r>
              <a:rPr lang="en-US" sz="2000" dirty="0"/>
              <a:t> &amp; cortical collecting ducts (CCDs). </a:t>
            </a:r>
          </a:p>
          <a:p>
            <a:pPr algn="just" defTabSz="914400"/>
            <a:r>
              <a:rPr lang="en-US" sz="2000" dirty="0"/>
              <a:t>Mechanisms of </a:t>
            </a:r>
            <a:r>
              <a:rPr lang="en-US" sz="2000" dirty="0">
                <a:solidFill>
                  <a:srgbClr val="FF0000"/>
                </a:solidFill>
              </a:rPr>
              <a:t>HCO3 - </a:t>
            </a:r>
            <a:r>
              <a:rPr lang="en-US" sz="2000" dirty="0"/>
              <a:t>reabsorption at PCT (&amp; </a:t>
            </a:r>
            <a:r>
              <a:rPr lang="en-US" sz="2000" dirty="0" err="1"/>
              <a:t>aLoH</a:t>
            </a:r>
            <a:r>
              <a:rPr lang="en-US" sz="2000" dirty="0"/>
              <a:t>) and CCD </a:t>
            </a:r>
            <a:r>
              <a:rPr lang="en-US" sz="2000" dirty="0">
                <a:solidFill>
                  <a:srgbClr val="FF0000"/>
                </a:solidFill>
              </a:rPr>
              <a:t>are similar but not identical</a:t>
            </a:r>
            <a:r>
              <a:rPr lang="en-US" sz="2000" dirty="0"/>
              <a:t> (will look at CCD cells in acid-base practical)</a:t>
            </a:r>
          </a:p>
          <a:p>
            <a:pPr algn="just" defTabSz="914400"/>
            <a:r>
              <a:rPr lang="en-US" sz="2000" dirty="0"/>
              <a:t>Renal </a:t>
            </a:r>
            <a:r>
              <a:rPr lang="en-US" sz="2000" dirty="0">
                <a:solidFill>
                  <a:srgbClr val="FF0000"/>
                </a:solidFill>
              </a:rPr>
              <a:t>HCO3 -</a:t>
            </a:r>
            <a:r>
              <a:rPr lang="en-US" sz="2000" dirty="0"/>
              <a:t> reabsorption is an ACTIVE process - BUT </a:t>
            </a:r>
            <a:r>
              <a:rPr lang="en-US" sz="2000" u="sng" dirty="0"/>
              <a:t>dependent on tubular secretion of</a:t>
            </a:r>
            <a:r>
              <a:rPr lang="en-US" sz="2000" dirty="0">
                <a:solidFill>
                  <a:srgbClr val="FF0000"/>
                </a:solidFill>
              </a:rPr>
              <a:t> </a:t>
            </a:r>
            <a:r>
              <a:rPr lang="en-US" sz="2000" u="sng" dirty="0">
                <a:solidFill>
                  <a:srgbClr val="FF0000"/>
                </a:solidFill>
              </a:rPr>
              <a:t>H</a:t>
            </a:r>
            <a:r>
              <a:rPr lang="en-US" sz="2000" dirty="0">
                <a:solidFill>
                  <a:srgbClr val="FF0000"/>
                </a:solidFill>
              </a:rPr>
              <a:t>+ </a:t>
            </a:r>
            <a:r>
              <a:rPr lang="en-US" sz="2000" dirty="0"/>
              <a:t>, NO apical transporter or pump for </a:t>
            </a:r>
            <a:r>
              <a:rPr lang="en-US" sz="2000" dirty="0">
                <a:solidFill>
                  <a:srgbClr val="FF0000"/>
                </a:solidFill>
              </a:rPr>
              <a:t>HCO3</a:t>
            </a:r>
            <a:r>
              <a:rPr lang="en-US" sz="2000" dirty="0"/>
              <a:t> - . </a:t>
            </a:r>
            <a:endParaRPr lang="ar-SA" sz="2000" dirty="0"/>
          </a:p>
        </p:txBody>
      </p:sp>
      <p:sp>
        <p:nvSpPr>
          <p:cNvPr id="8" name="Rectangle 7"/>
          <p:cNvSpPr/>
          <p:nvPr/>
        </p:nvSpPr>
        <p:spPr>
          <a:xfrm>
            <a:off x="7462564" y="1404532"/>
            <a:ext cx="2795958" cy="400110"/>
          </a:xfrm>
          <a:prstGeom prst="rect">
            <a:avLst/>
          </a:prstGeom>
        </p:spPr>
        <p:txBody>
          <a:bodyPr wrap="none">
            <a:spAutoFit/>
          </a:bodyPr>
          <a:lstStyle/>
          <a:p>
            <a:r>
              <a:rPr lang="en-US" b="1" dirty="0"/>
              <a:t>Bicarbonate handling </a:t>
            </a:r>
          </a:p>
        </p:txBody>
      </p:sp>
      <p:sp>
        <p:nvSpPr>
          <p:cNvPr id="9" name="Rectangle 8"/>
          <p:cNvSpPr/>
          <p:nvPr/>
        </p:nvSpPr>
        <p:spPr>
          <a:xfrm>
            <a:off x="575820" y="1203796"/>
            <a:ext cx="5078253" cy="51525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4431" y="1203796"/>
            <a:ext cx="5256565" cy="51525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179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Overall Scheme of Renal Excretion of</a:t>
            </a:r>
            <a:br>
              <a:rPr lang="en-US" dirty="0"/>
            </a:br>
            <a:r>
              <a:rPr lang="en-US" dirty="0"/>
              <a:t>Acids &amp; Bases</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42</a:t>
            </a:fld>
            <a:endParaRPr lang="en-US" dirty="0">
              <a:solidFill>
                <a:srgbClr val="464653"/>
              </a:solidFill>
            </a:endParaRPr>
          </a:p>
        </p:txBody>
      </p:sp>
      <p:pic>
        <p:nvPicPr>
          <p:cNvPr id="5" name="Picture 4"/>
          <p:cNvPicPr>
            <a:picLocks noChangeAspect="1"/>
          </p:cNvPicPr>
          <p:nvPr/>
        </p:nvPicPr>
        <p:blipFill>
          <a:blip r:embed="rId2"/>
          <a:stretch>
            <a:fillRect/>
          </a:stretch>
        </p:blipFill>
        <p:spPr>
          <a:xfrm>
            <a:off x="5878388" y="1700808"/>
            <a:ext cx="5510572" cy="3505504"/>
          </a:xfrm>
          <a:prstGeom prst="rect">
            <a:avLst/>
          </a:prstGeom>
        </p:spPr>
      </p:pic>
      <p:sp>
        <p:nvSpPr>
          <p:cNvPr id="6" name="object 12"/>
          <p:cNvSpPr txBox="1"/>
          <p:nvPr/>
        </p:nvSpPr>
        <p:spPr>
          <a:xfrm>
            <a:off x="910530" y="1618512"/>
            <a:ext cx="4895850" cy="1972945"/>
          </a:xfrm>
          <a:prstGeom prst="rect">
            <a:avLst/>
          </a:prstGeom>
        </p:spPr>
        <p:txBody>
          <a:bodyPr vert="horz" wrap="square" lIns="0" tIns="0" rIns="0" bIns="0" rtlCol="0">
            <a:spAutoFit/>
          </a:bodyPr>
          <a:lstStyle/>
          <a:p>
            <a:pPr marL="12700">
              <a:lnSpc>
                <a:spcPct val="100000"/>
              </a:lnSpc>
            </a:pPr>
            <a:r>
              <a:rPr sz="1800" b="1" spc="-35" dirty="0">
                <a:solidFill>
                  <a:srgbClr val="FD3737"/>
                </a:solidFill>
                <a:cs typeface="Arial"/>
              </a:rPr>
              <a:t>To </a:t>
            </a:r>
            <a:r>
              <a:rPr sz="1800" b="1" spc="-5" dirty="0">
                <a:solidFill>
                  <a:srgbClr val="FD3737"/>
                </a:solidFill>
                <a:cs typeface="Arial"/>
              </a:rPr>
              <a:t>excrete</a:t>
            </a:r>
            <a:r>
              <a:rPr sz="1800" b="1" spc="-45" dirty="0">
                <a:solidFill>
                  <a:srgbClr val="FD3737"/>
                </a:solidFill>
                <a:cs typeface="Arial"/>
              </a:rPr>
              <a:t> </a:t>
            </a:r>
            <a:r>
              <a:rPr sz="1800" b="1" dirty="0">
                <a:solidFill>
                  <a:srgbClr val="FD3737"/>
                </a:solidFill>
                <a:cs typeface="Arial"/>
              </a:rPr>
              <a:t>acid</a:t>
            </a:r>
            <a:r>
              <a:rPr sz="1800" dirty="0">
                <a:solidFill>
                  <a:srgbClr val="FD3737"/>
                </a:solidFill>
                <a:cs typeface="Arial"/>
              </a:rPr>
              <a:t>:</a:t>
            </a:r>
            <a:endParaRPr sz="1800" dirty="0">
              <a:cs typeface="Arial"/>
            </a:endParaRPr>
          </a:p>
          <a:p>
            <a:pPr marL="355600" indent="-342900">
              <a:lnSpc>
                <a:spcPct val="100000"/>
              </a:lnSpc>
              <a:buClr>
                <a:srgbClr val="FD3737"/>
              </a:buClr>
              <a:buAutoNum type="arabicPeriod"/>
              <a:tabLst>
                <a:tab pos="354965" algn="l"/>
                <a:tab pos="355600" algn="l"/>
              </a:tabLst>
            </a:pPr>
            <a:r>
              <a:rPr sz="1800" spc="-5" dirty="0">
                <a:cs typeface="Arial"/>
              </a:rPr>
              <a:t>Freely </a:t>
            </a:r>
            <a:r>
              <a:rPr sz="1800" dirty="0">
                <a:cs typeface="Arial"/>
              </a:rPr>
              <a:t>filter</a:t>
            </a:r>
            <a:r>
              <a:rPr sz="1800" spc="-65"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indent="-342900">
              <a:lnSpc>
                <a:spcPct val="100000"/>
              </a:lnSpc>
              <a:buClr>
                <a:srgbClr val="FD3737"/>
              </a:buClr>
              <a:buAutoNum type="arabicPeriod"/>
              <a:tabLst>
                <a:tab pos="354965" algn="l"/>
                <a:tab pos="355600" algn="l"/>
              </a:tabLst>
            </a:pPr>
            <a:r>
              <a:rPr sz="1800" spc="-5" dirty="0">
                <a:cs typeface="Arial"/>
              </a:rPr>
              <a:t>Reabsorb </a:t>
            </a:r>
            <a:r>
              <a:rPr sz="1800" dirty="0">
                <a:cs typeface="Arial"/>
              </a:rPr>
              <a:t>the </a:t>
            </a:r>
            <a:r>
              <a:rPr sz="1800" spc="-5" dirty="0">
                <a:cs typeface="Arial"/>
              </a:rPr>
              <a:t>majority of filtered</a:t>
            </a:r>
            <a:r>
              <a:rPr sz="1800"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indent="-342900">
              <a:lnSpc>
                <a:spcPct val="100000"/>
              </a:lnSpc>
              <a:buClr>
                <a:srgbClr val="FD3737"/>
              </a:buClr>
              <a:buAutoNum type="arabicPeriod"/>
              <a:tabLst>
                <a:tab pos="354965" algn="l"/>
                <a:tab pos="355600" algn="l"/>
              </a:tabLst>
            </a:pPr>
            <a:r>
              <a:rPr sz="1800" spc="-5" dirty="0">
                <a:cs typeface="Arial"/>
              </a:rPr>
              <a:t>Reabsorb some additional</a:t>
            </a:r>
            <a:r>
              <a:rPr sz="1800" spc="10"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marR="5080" indent="-342900">
              <a:lnSpc>
                <a:spcPct val="100000"/>
              </a:lnSpc>
              <a:buClr>
                <a:srgbClr val="FD3737"/>
              </a:buClr>
              <a:buAutoNum type="arabicPeriod"/>
              <a:tabLst>
                <a:tab pos="354965" algn="l"/>
                <a:tab pos="355600" algn="l"/>
              </a:tabLst>
            </a:pPr>
            <a:r>
              <a:rPr sz="1800" spc="-5" dirty="0">
                <a:cs typeface="Arial"/>
              </a:rPr>
              <a:t>Secrete H</a:t>
            </a:r>
            <a:r>
              <a:rPr sz="1800" spc="-7" baseline="25462" dirty="0">
                <a:cs typeface="Arial"/>
              </a:rPr>
              <a:t>+ </a:t>
            </a:r>
            <a:r>
              <a:rPr sz="1800" dirty="0">
                <a:cs typeface="Arial"/>
              </a:rPr>
              <a:t>(titrate </a:t>
            </a:r>
            <a:r>
              <a:rPr sz="1800" spc="-5" dirty="0">
                <a:cs typeface="Arial"/>
              </a:rPr>
              <a:t>filtered bases, </a:t>
            </a:r>
            <a:r>
              <a:rPr sz="1800" dirty="0">
                <a:cs typeface="Arial"/>
              </a:rPr>
              <a:t>i.e. </a:t>
            </a:r>
            <a:r>
              <a:rPr sz="1800" spc="-5" dirty="0">
                <a:cs typeface="Arial"/>
              </a:rPr>
              <a:t>HPO</a:t>
            </a:r>
            <a:r>
              <a:rPr sz="1800" spc="-7" baseline="-20833" dirty="0">
                <a:cs typeface="Arial"/>
              </a:rPr>
              <a:t>4</a:t>
            </a:r>
            <a:r>
              <a:rPr sz="1800" spc="-7" baseline="25462" dirty="0">
                <a:cs typeface="Arial"/>
              </a:rPr>
              <a:t>-2</a:t>
            </a:r>
            <a:r>
              <a:rPr sz="1800" spc="-5" dirty="0">
                <a:cs typeface="Arial"/>
              </a:rPr>
              <a:t>)  and secrete</a:t>
            </a:r>
            <a:r>
              <a:rPr sz="1800" spc="-50" dirty="0">
                <a:cs typeface="Arial"/>
              </a:rPr>
              <a:t> </a:t>
            </a:r>
            <a:r>
              <a:rPr sz="1800" spc="-5" dirty="0">
                <a:cs typeface="Arial"/>
              </a:rPr>
              <a:t>NH</a:t>
            </a:r>
            <a:r>
              <a:rPr sz="1800" spc="-7" baseline="-20833" dirty="0">
                <a:cs typeface="Arial"/>
              </a:rPr>
              <a:t>4</a:t>
            </a:r>
            <a:r>
              <a:rPr sz="1800" spc="-7" baseline="25462" dirty="0">
                <a:cs typeface="Arial"/>
              </a:rPr>
              <a:t>+</a:t>
            </a:r>
            <a:endParaRPr sz="1800" baseline="25462" dirty="0">
              <a:cs typeface="Arial"/>
            </a:endParaRPr>
          </a:p>
          <a:p>
            <a:pPr marL="355600" indent="-342900">
              <a:lnSpc>
                <a:spcPct val="100000"/>
              </a:lnSpc>
              <a:buClr>
                <a:srgbClr val="FD3737"/>
              </a:buClr>
              <a:buAutoNum type="arabicPeriod"/>
              <a:tabLst>
                <a:tab pos="354965" algn="l"/>
                <a:tab pos="355600" algn="l"/>
              </a:tabLst>
            </a:pPr>
            <a:r>
              <a:rPr sz="1800" spc="-5" dirty="0">
                <a:cs typeface="Arial"/>
              </a:rPr>
              <a:t>Excrete acidic urine containing</a:t>
            </a:r>
            <a:r>
              <a:rPr sz="1800" spc="35" dirty="0">
                <a:cs typeface="Arial"/>
              </a:rPr>
              <a:t> </a:t>
            </a:r>
            <a:r>
              <a:rPr sz="1800" spc="-5" dirty="0">
                <a:cs typeface="Arial"/>
              </a:rPr>
              <a:t>NH</a:t>
            </a:r>
            <a:r>
              <a:rPr sz="1800" spc="-7" baseline="-20833" dirty="0">
                <a:cs typeface="Arial"/>
              </a:rPr>
              <a:t>4</a:t>
            </a:r>
            <a:r>
              <a:rPr sz="1800" spc="-7" baseline="25462" dirty="0">
                <a:cs typeface="Arial"/>
              </a:rPr>
              <a:t>+</a:t>
            </a:r>
            <a:endParaRPr sz="1800" baseline="25462" dirty="0">
              <a:cs typeface="Arial"/>
            </a:endParaRPr>
          </a:p>
        </p:txBody>
      </p:sp>
      <p:sp>
        <p:nvSpPr>
          <p:cNvPr id="7" name="object 10"/>
          <p:cNvSpPr txBox="1"/>
          <p:nvPr/>
        </p:nvSpPr>
        <p:spPr>
          <a:xfrm>
            <a:off x="910530" y="4034250"/>
            <a:ext cx="1807210" cy="285115"/>
          </a:xfrm>
          <a:prstGeom prst="rect">
            <a:avLst/>
          </a:prstGeom>
        </p:spPr>
        <p:txBody>
          <a:bodyPr vert="horz" wrap="square" lIns="0" tIns="0" rIns="0" bIns="0" rtlCol="0">
            <a:spAutoFit/>
          </a:bodyPr>
          <a:lstStyle/>
          <a:p>
            <a:pPr marL="12700">
              <a:lnSpc>
                <a:spcPct val="100000"/>
              </a:lnSpc>
            </a:pPr>
            <a:r>
              <a:rPr sz="1800" b="1" spc="-35" dirty="0">
                <a:solidFill>
                  <a:srgbClr val="006FC0"/>
                </a:solidFill>
                <a:cs typeface="Arial"/>
              </a:rPr>
              <a:t>To </a:t>
            </a:r>
            <a:r>
              <a:rPr sz="1800" b="1" spc="-5" dirty="0">
                <a:solidFill>
                  <a:srgbClr val="006FC0"/>
                </a:solidFill>
                <a:cs typeface="Arial"/>
              </a:rPr>
              <a:t>excrete</a:t>
            </a:r>
            <a:r>
              <a:rPr sz="1800" b="1" spc="-10" dirty="0">
                <a:solidFill>
                  <a:srgbClr val="006FC0"/>
                </a:solidFill>
                <a:cs typeface="Arial"/>
              </a:rPr>
              <a:t> base</a:t>
            </a:r>
            <a:r>
              <a:rPr sz="1800" spc="-10" dirty="0">
                <a:cs typeface="Arial"/>
              </a:rPr>
              <a:t>:</a:t>
            </a:r>
            <a:endParaRPr sz="1800">
              <a:cs typeface="Arial"/>
            </a:endParaRPr>
          </a:p>
        </p:txBody>
      </p:sp>
      <p:sp>
        <p:nvSpPr>
          <p:cNvPr id="8" name="object 11"/>
          <p:cNvSpPr txBox="1"/>
          <p:nvPr/>
        </p:nvSpPr>
        <p:spPr>
          <a:xfrm>
            <a:off x="910530" y="4308951"/>
            <a:ext cx="4365625" cy="1424305"/>
          </a:xfrm>
          <a:prstGeom prst="rect">
            <a:avLst/>
          </a:prstGeom>
        </p:spPr>
        <p:txBody>
          <a:bodyPr vert="horz" wrap="square" lIns="0" tIns="0" rIns="0" bIns="0" rtlCol="0">
            <a:spAutoFit/>
          </a:bodyPr>
          <a:lstStyle/>
          <a:p>
            <a:pPr marL="355600" indent="-342900">
              <a:lnSpc>
                <a:spcPct val="100000"/>
              </a:lnSpc>
              <a:buClr>
                <a:srgbClr val="006FC0"/>
              </a:buClr>
              <a:buAutoNum type="arabicPeriod"/>
              <a:tabLst>
                <a:tab pos="355600" algn="l"/>
                <a:tab pos="356235" algn="l"/>
              </a:tabLst>
            </a:pPr>
            <a:r>
              <a:rPr sz="1800" spc="-5" dirty="0">
                <a:cs typeface="Arial"/>
              </a:rPr>
              <a:t>Freely filter</a:t>
            </a:r>
            <a:r>
              <a:rPr sz="1800" spc="-30"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indent="-342900">
              <a:lnSpc>
                <a:spcPct val="100000"/>
              </a:lnSpc>
              <a:buClr>
                <a:srgbClr val="006FC0"/>
              </a:buClr>
              <a:buAutoNum type="arabicPeriod"/>
              <a:tabLst>
                <a:tab pos="355600" algn="l"/>
                <a:tab pos="356235" algn="l"/>
              </a:tabLst>
            </a:pPr>
            <a:r>
              <a:rPr sz="1800" spc="-5" dirty="0">
                <a:cs typeface="Arial"/>
              </a:rPr>
              <a:t>Reabsorb </a:t>
            </a:r>
            <a:r>
              <a:rPr sz="1800" dirty="0">
                <a:cs typeface="Arial"/>
              </a:rPr>
              <a:t>the </a:t>
            </a:r>
            <a:r>
              <a:rPr sz="1800" spc="-5" dirty="0">
                <a:cs typeface="Arial"/>
              </a:rPr>
              <a:t>majority </a:t>
            </a:r>
            <a:r>
              <a:rPr sz="1800" dirty="0">
                <a:cs typeface="Arial"/>
              </a:rPr>
              <a:t>of </a:t>
            </a:r>
            <a:r>
              <a:rPr sz="1800" spc="-5" dirty="0">
                <a:cs typeface="Arial"/>
              </a:rPr>
              <a:t>filtered</a:t>
            </a:r>
            <a:r>
              <a:rPr sz="1800" spc="10"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indent="-342900">
              <a:lnSpc>
                <a:spcPct val="100000"/>
              </a:lnSpc>
              <a:buClr>
                <a:srgbClr val="006FC0"/>
              </a:buClr>
              <a:buAutoNum type="arabicPeriod"/>
              <a:tabLst>
                <a:tab pos="355600" algn="l"/>
                <a:tab pos="356235" algn="l"/>
              </a:tabLst>
            </a:pPr>
            <a:r>
              <a:rPr sz="1800" spc="-5" dirty="0">
                <a:cs typeface="Arial"/>
              </a:rPr>
              <a:t>Reabsorb some additional</a:t>
            </a:r>
            <a:r>
              <a:rPr sz="1800"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indent="-342900">
              <a:lnSpc>
                <a:spcPct val="100000"/>
              </a:lnSpc>
              <a:buClr>
                <a:srgbClr val="006FC0"/>
              </a:buClr>
              <a:buAutoNum type="arabicPeriod"/>
              <a:tabLst>
                <a:tab pos="355600" algn="l"/>
                <a:tab pos="356235" algn="l"/>
              </a:tabLst>
            </a:pPr>
            <a:r>
              <a:rPr sz="1800" dirty="0">
                <a:cs typeface="Arial"/>
              </a:rPr>
              <a:t>Secrete some</a:t>
            </a:r>
            <a:r>
              <a:rPr sz="1800" spc="-95"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a:p>
            <a:pPr marL="355600" indent="-342900">
              <a:lnSpc>
                <a:spcPct val="100000"/>
              </a:lnSpc>
              <a:buClr>
                <a:srgbClr val="006FC0"/>
              </a:buClr>
              <a:buAutoNum type="arabicPeriod"/>
              <a:tabLst>
                <a:tab pos="355600" algn="l"/>
                <a:tab pos="356235" algn="l"/>
              </a:tabLst>
            </a:pPr>
            <a:r>
              <a:rPr sz="1800" spc="-5" dirty="0">
                <a:cs typeface="Arial"/>
              </a:rPr>
              <a:t>Excrete alkaline urine containing</a:t>
            </a:r>
            <a:r>
              <a:rPr sz="1800" spc="25" dirty="0">
                <a:cs typeface="Arial"/>
              </a:rPr>
              <a:t> </a:t>
            </a:r>
            <a:r>
              <a:rPr sz="1800" spc="-5" dirty="0">
                <a:cs typeface="Arial"/>
              </a:rPr>
              <a:t>HCO</a:t>
            </a:r>
            <a:r>
              <a:rPr sz="1800" spc="-7" baseline="-20833" dirty="0">
                <a:cs typeface="Arial"/>
              </a:rPr>
              <a:t>3</a:t>
            </a:r>
            <a:r>
              <a:rPr sz="1800" spc="-7" baseline="25462" dirty="0">
                <a:cs typeface="Arial"/>
              </a:rPr>
              <a:t>-</a:t>
            </a:r>
            <a:endParaRPr sz="1800" baseline="25462" dirty="0">
              <a:cs typeface="Arial"/>
            </a:endParaRPr>
          </a:p>
        </p:txBody>
      </p:sp>
      <p:sp>
        <p:nvSpPr>
          <p:cNvPr id="9" name="TextBox 8"/>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45644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5680" y="1814228"/>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Acid Base Disorders</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Renal Block Lecture 11</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43</a:t>
            </a:fld>
            <a:endParaRPr lang="en-US" dirty="0">
              <a:solidFill>
                <a:srgbClr val="464653"/>
              </a:solidFill>
            </a:endParaRPr>
          </a:p>
        </p:txBody>
      </p:sp>
      <p:pic>
        <p:nvPicPr>
          <p:cNvPr id="7" name="Picture 6"/>
          <p:cNvPicPr>
            <a:picLocks noChangeAspect="1"/>
          </p:cNvPicPr>
          <p:nvPr/>
        </p:nvPicPr>
        <p:blipFill rotWithShape="1">
          <a:blip r:embed="rId3"/>
          <a:srcRect l="11157" r="11157"/>
          <a:stretch/>
        </p:blipFill>
        <p:spPr>
          <a:xfrm>
            <a:off x="9915954" y="1675808"/>
            <a:ext cx="1795083" cy="1609176"/>
          </a:xfrm>
          <a:prstGeom prst="rect">
            <a:avLst/>
          </a:prstGeom>
        </p:spPr>
      </p:pic>
      <p:sp>
        <p:nvSpPr>
          <p:cNvPr id="12" name="TextBox 11"/>
          <p:cNvSpPr txBox="1"/>
          <p:nvPr/>
        </p:nvSpPr>
        <p:spPr>
          <a:xfrm>
            <a:off x="2502727" y="6400800"/>
            <a:ext cx="7840157" cy="276999"/>
          </a:xfrm>
          <a:prstGeom prst="rect">
            <a:avLst/>
          </a:prstGeom>
          <a:noFill/>
        </p:spPr>
        <p:txBody>
          <a:bodyPr wrap="square" rtlCol="0">
            <a:spAutoFit/>
          </a:bodyPr>
          <a:lstStyle/>
          <a:p>
            <a:r>
              <a:rPr lang="en-US" sz="1200" dirty="0">
                <a:solidFill>
                  <a:schemeClr val="bg1">
                    <a:lumMod val="50000"/>
                  </a:schemeClr>
                </a:solidFill>
              </a:rPr>
              <a:t>For further understanding please check our “Extra Notes” file which contains extra explanation from reference books.</a:t>
            </a:r>
          </a:p>
        </p:txBody>
      </p:sp>
      <p:sp>
        <p:nvSpPr>
          <p:cNvPr id="4" name="Rectangle 3"/>
          <p:cNvSpPr/>
          <p:nvPr/>
        </p:nvSpPr>
        <p:spPr>
          <a:xfrm>
            <a:off x="2242961" y="221571"/>
            <a:ext cx="7918441" cy="131136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pic>
        <p:nvPicPr>
          <p:cNvPr id="8" name="Picture 4" descr="C:\Users\user\AppData\Local\Microsoft\Windows\INetCache\IE\K75KFYI6\IMG_70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sp>
        <p:nvSpPr>
          <p:cNvPr id="13" name="TextBox 12"/>
          <p:cNvSpPr txBox="1"/>
          <p:nvPr/>
        </p:nvSpPr>
        <p:spPr>
          <a:xfrm>
            <a:off x="2552119" y="2541781"/>
            <a:ext cx="7391727" cy="584775"/>
          </a:xfrm>
          <a:prstGeom prst="rect">
            <a:avLst/>
          </a:prstGeom>
          <a:noFill/>
        </p:spPr>
        <p:txBody>
          <a:bodyPr wrap="square" rtlCol="0">
            <a:spAutoFit/>
          </a:bodyPr>
          <a:lstStyle/>
          <a:p>
            <a:pPr algn="ctr"/>
            <a:r>
              <a:rPr lang="en-US" sz="1600" dirty="0">
                <a:solidFill>
                  <a:srgbClr val="FF0000"/>
                </a:solidFill>
              </a:rPr>
              <a:t>This work is based on MALES’ slides and contains Dr. </a:t>
            </a:r>
            <a:r>
              <a:rPr lang="en-US" sz="1600" dirty="0" err="1">
                <a:solidFill>
                  <a:srgbClr val="FF0000"/>
                </a:solidFill>
              </a:rPr>
              <a:t>Maha’s</a:t>
            </a:r>
            <a:r>
              <a:rPr lang="en-US" sz="1600" dirty="0">
                <a:solidFill>
                  <a:srgbClr val="FF0000"/>
                </a:solidFill>
              </a:rPr>
              <a:t> notes and cases but NOT all of the females’ slides since she did not go through them all.</a:t>
            </a:r>
          </a:p>
        </p:txBody>
      </p:sp>
    </p:spTree>
    <p:extLst>
      <p:ext uri="{BB962C8B-B14F-4D97-AF65-F5344CB8AC3E}">
        <p14:creationId xmlns:p14="http://schemas.microsoft.com/office/powerpoint/2010/main" val="589685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33773" y="637767"/>
          <a:ext cx="12055052" cy="653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929A69E-7D8F-4515-9605-0315ABD4F316}" type="slidenum">
              <a:rPr lang="en-US" smtClean="0"/>
              <a:t>44</a:t>
            </a:fld>
            <a:endParaRPr lang="en-US" dirty="0"/>
          </a:p>
        </p:txBody>
      </p:sp>
      <p:sp>
        <p:nvSpPr>
          <p:cNvPr id="5" name="Title 4"/>
          <p:cNvSpPr txBox="1">
            <a:spLocks noGrp="1"/>
          </p:cNvSpPr>
          <p:nvPr>
            <p:ph type="title"/>
          </p:nvPr>
        </p:nvSpPr>
        <p:spPr>
          <a:xfrm>
            <a:off x="333772" y="334020"/>
            <a:ext cx="5070279" cy="656580"/>
          </a:xfrm>
          <a:prstGeom prst="rect">
            <a:avLst/>
          </a:prstGeom>
          <a:noFill/>
        </p:spPr>
        <p:txBody>
          <a:bodyPr wrap="none" rtlCol="0">
            <a:spAutoFit/>
          </a:bodyPr>
          <a:lstStyle/>
          <a:p>
            <a:r>
              <a:rPr lang="en-US" sz="3600" dirty="0">
                <a:solidFill>
                  <a:schemeClr val="tx2"/>
                </a:solidFill>
                <a:latin typeface="+mj-lt"/>
                <a:ea typeface="+mj-ea"/>
                <a:cs typeface="+mj-cs"/>
              </a:rPr>
              <a:t>Overview </a:t>
            </a:r>
            <a:r>
              <a:rPr lang="en-US" sz="3600" dirty="0">
                <a:solidFill>
                  <a:srgbClr val="FF0000"/>
                </a:solidFill>
                <a:latin typeface="+mj-lt"/>
                <a:ea typeface="+mj-ea"/>
                <a:cs typeface="+mj-cs"/>
              </a:rPr>
              <a:t>(Important)</a:t>
            </a:r>
          </a:p>
        </p:txBody>
      </p:sp>
      <mc:AlternateContent xmlns:mc="http://schemas.openxmlformats.org/markup-compatibility/2006" xmlns:a14="http://schemas.microsoft.com/office/drawing/2010/main">
        <mc:Choice Requires="a14">
          <p:sp>
            <p:nvSpPr>
              <p:cNvPr id="6" name="Content Placeholder 3"/>
              <p:cNvSpPr txBox="1">
                <a:spLocks/>
              </p:cNvSpPr>
              <p:nvPr/>
            </p:nvSpPr>
            <p:spPr>
              <a:xfrm>
                <a:off x="27485" y="1124744"/>
                <a:ext cx="3816424" cy="135980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defTabSz="914363"/>
                <a:r>
                  <a:rPr lang="en-US" sz="1600" dirty="0">
                    <a:solidFill>
                      <a:srgbClr val="DDE9EC">
                        <a:lumMod val="50000"/>
                      </a:srgbClr>
                    </a:solidFill>
                  </a:rPr>
                  <a:t>Normal PH: 7.35-7.45</a:t>
                </a:r>
              </a:p>
              <a:p>
                <a:pPr marL="0" defTabSz="914363"/>
                <a:r>
                  <a:rPr lang="en-US" sz="1600" dirty="0">
                    <a:solidFill>
                      <a:srgbClr val="DDE9EC">
                        <a:lumMod val="50000"/>
                      </a:srgbClr>
                    </a:solidFill>
                  </a:rPr>
                  <a:t>Less= acidosis, </a:t>
                </a:r>
              </a:p>
              <a:p>
                <a:pPr marL="0" defTabSz="914363"/>
                <a:r>
                  <a:rPr lang="en-US" sz="1600" dirty="0">
                    <a:solidFill>
                      <a:srgbClr val="DDE9EC">
                        <a:lumMod val="50000"/>
                      </a:srgbClr>
                    </a:solidFill>
                  </a:rPr>
                  <a:t>More = alkalosis.        </a:t>
                </a:r>
              </a:p>
              <a:p>
                <a:pPr marL="0" defTabSz="914363"/>
                <a14:m>
                  <m:oMath xmlns:m="http://schemas.openxmlformats.org/officeDocument/2006/math">
                    <m:r>
                      <a:rPr lang="en-US" sz="1600" dirty="0">
                        <a:solidFill>
                          <a:srgbClr val="DDE9EC">
                            <a:lumMod val="50000"/>
                          </a:srgbClr>
                        </a:solidFill>
                        <a:latin typeface="Cambria Math" charset="0"/>
                      </a:rPr>
                      <m:t>𝑝𝐻</m:t>
                    </m:r>
                    <m:r>
                      <a:rPr lang="en-US" sz="1600" dirty="0">
                        <a:solidFill>
                          <a:srgbClr val="DDE9EC">
                            <a:lumMod val="50000"/>
                          </a:srgbClr>
                        </a:solidFill>
                        <a:latin typeface="Cambria Math" charset="0"/>
                      </a:rPr>
                      <m:t>= </m:t>
                    </m:r>
                    <m:f>
                      <m:fPr>
                        <m:ctrlPr>
                          <a:rPr lang="en-US" sz="1600" i="1">
                            <a:solidFill>
                              <a:srgbClr val="DDE9EC">
                                <a:lumMod val="50000"/>
                              </a:srgbClr>
                            </a:solidFill>
                            <a:latin typeface="Cambria Math" panose="02040503050406030204" pitchFamily="18" charset="0"/>
                          </a:rPr>
                        </m:ctrlPr>
                      </m:fPr>
                      <m:num>
                        <m:r>
                          <a:rPr lang="en-US" sz="1600">
                            <a:solidFill>
                              <a:srgbClr val="DDE9EC">
                                <a:lumMod val="50000"/>
                              </a:srgbClr>
                            </a:solidFill>
                            <a:latin typeface="Cambria Math" charset="0"/>
                          </a:rPr>
                          <m:t>[</m:t>
                        </m:r>
                        <m:r>
                          <a:rPr lang="en-US" sz="1600">
                            <a:solidFill>
                              <a:srgbClr val="DDE9EC">
                                <a:lumMod val="50000"/>
                              </a:srgbClr>
                            </a:solidFill>
                            <a:latin typeface="Cambria Math" charset="0"/>
                          </a:rPr>
                          <m:t>𝐻𝐶𝑂</m:t>
                        </m:r>
                        <m:r>
                          <a:rPr lang="en-US" sz="1600">
                            <a:solidFill>
                              <a:srgbClr val="DDE9EC">
                                <a:lumMod val="50000"/>
                              </a:srgbClr>
                            </a:solidFill>
                            <a:latin typeface="Cambria Math" charset="0"/>
                          </a:rPr>
                          <m:t>3</m:t>
                        </m:r>
                        <m:r>
                          <a:rPr lang="en-US" sz="1600">
                            <a:solidFill>
                              <a:srgbClr val="DDE9EC">
                                <a:lumMod val="50000"/>
                              </a:srgbClr>
                            </a:solidFill>
                            <a:latin typeface="Cambria Math" charset="0"/>
                          </a:rPr>
                          <m:t>]</m:t>
                        </m:r>
                      </m:num>
                      <m:den>
                        <m:r>
                          <a:rPr lang="en-US" sz="1600">
                            <a:solidFill>
                              <a:srgbClr val="DDE9EC">
                                <a:lumMod val="50000"/>
                              </a:srgbClr>
                            </a:solidFill>
                            <a:latin typeface="Cambria Math" charset="0"/>
                          </a:rPr>
                          <m:t>𝑃𝐶𝑂</m:t>
                        </m:r>
                        <m:r>
                          <a:rPr lang="en-US" sz="1600">
                            <a:solidFill>
                              <a:srgbClr val="DDE9EC">
                                <a:lumMod val="50000"/>
                              </a:srgbClr>
                            </a:solidFill>
                            <a:latin typeface="Cambria Math" charset="0"/>
                          </a:rPr>
                          <m:t>2</m:t>
                        </m:r>
                      </m:den>
                    </m:f>
                  </m:oMath>
                </a14:m>
                <a:endParaRPr lang="en-US" sz="1600" dirty="0">
                  <a:solidFill>
                    <a:srgbClr val="DDE9EC">
                      <a:lumMod val="50000"/>
                    </a:srgbClr>
                  </a:solidFill>
                </a:endParaRPr>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27485" y="1124744"/>
                <a:ext cx="3816424" cy="1359808"/>
              </a:xfrm>
              <a:prstGeom prst="rect">
                <a:avLst/>
              </a:prstGeom>
              <a:blipFill rotWithShape="0">
                <a:blip r:embed="rId7"/>
                <a:stretch>
                  <a:fillRect t="-1345" b="-31390"/>
                </a:stretch>
              </a:blipFill>
            </p:spPr>
            <p:txBody>
              <a:bodyPr/>
              <a:lstStyle/>
              <a:p>
                <a:r>
                  <a:rPr lang="en-US">
                    <a:noFill/>
                  </a:rPr>
                  <a:t> </a:t>
                </a:r>
              </a:p>
            </p:txBody>
          </p:sp>
        </mc:Fallback>
      </mc:AlternateContent>
    </p:spTree>
    <p:extLst>
      <p:ext uri="{BB962C8B-B14F-4D97-AF65-F5344CB8AC3E}">
        <p14:creationId xmlns:p14="http://schemas.microsoft.com/office/powerpoint/2010/main" val="1577789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516500"/>
            <a:ext cx="10969943" cy="990600"/>
          </a:xfrm>
        </p:spPr>
        <p:txBody>
          <a:bodyPr>
            <a:noAutofit/>
          </a:bodyPr>
          <a:lstStyle/>
          <a:p>
            <a:pPr lvl="0"/>
            <a:r>
              <a:rPr lang="en-US" dirty="0"/>
              <a:t>Disturbances of Acid-Base Balance </a:t>
            </a: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45</a:t>
            </a:fld>
            <a:endParaRPr lang="en-US" dirty="0"/>
          </a:p>
        </p:txBody>
      </p:sp>
      <p:sp>
        <p:nvSpPr>
          <p:cNvPr id="4" name="Content Placeholder 3"/>
          <p:cNvSpPr>
            <a:spLocks noGrp="1"/>
          </p:cNvSpPr>
          <p:nvPr>
            <p:ph sz="quarter" idx="1"/>
          </p:nvPr>
        </p:nvSpPr>
        <p:spPr>
          <a:xfrm>
            <a:off x="609460" y="1268760"/>
            <a:ext cx="10969943" cy="4937760"/>
          </a:xfrm>
        </p:spPr>
        <p:txBody>
          <a:bodyPr/>
          <a:lstStyle/>
          <a:p>
            <a:pPr lvl="0"/>
            <a:r>
              <a:rPr lang="en-US" sz="1800" dirty="0">
                <a:ea typeface="Gill Sans MT"/>
                <a:cs typeface="Gill Sans MT"/>
                <a:sym typeface="Gill Sans MT"/>
              </a:rPr>
              <a:t>Acid-base disturbances may be either </a:t>
            </a:r>
            <a:r>
              <a:rPr lang="en-US" sz="1800" b="1" dirty="0">
                <a:solidFill>
                  <a:schemeClr val="accent1">
                    <a:lumMod val="75000"/>
                  </a:schemeClr>
                </a:solidFill>
                <a:ea typeface="Gill Sans MT"/>
                <a:cs typeface="Gill Sans MT"/>
                <a:sym typeface="Gill Sans MT"/>
              </a:rPr>
              <a:t>RESPIRATORY</a:t>
            </a:r>
            <a:r>
              <a:rPr lang="en-US" sz="1800" dirty="0">
                <a:solidFill>
                  <a:schemeClr val="accent1">
                    <a:lumMod val="75000"/>
                  </a:schemeClr>
                </a:solidFill>
                <a:ea typeface="Gill Sans MT"/>
                <a:cs typeface="Gill Sans MT"/>
                <a:sym typeface="Gill Sans MT"/>
              </a:rPr>
              <a:t> </a:t>
            </a:r>
            <a:r>
              <a:rPr lang="en-US" sz="1800" dirty="0">
                <a:ea typeface="Gill Sans MT"/>
                <a:cs typeface="Gill Sans MT"/>
                <a:sym typeface="Gill Sans MT"/>
              </a:rPr>
              <a:t>or </a:t>
            </a:r>
            <a:r>
              <a:rPr lang="en-US" sz="1800" b="1" dirty="0">
                <a:solidFill>
                  <a:schemeClr val="accent2">
                    <a:lumMod val="75000"/>
                  </a:schemeClr>
                </a:solidFill>
                <a:ea typeface="Gill Sans MT"/>
                <a:cs typeface="Gill Sans MT"/>
                <a:sym typeface="Gill Sans MT"/>
              </a:rPr>
              <a:t>METABOLIC</a:t>
            </a:r>
            <a:r>
              <a:rPr lang="en-US" sz="1800" dirty="0">
                <a:solidFill>
                  <a:schemeClr val="accent2"/>
                </a:solidFill>
                <a:ea typeface="Gill Sans MT"/>
                <a:cs typeface="Gill Sans MT"/>
                <a:sym typeface="Gill Sans MT"/>
              </a:rPr>
              <a:t>. </a:t>
            </a:r>
          </a:p>
          <a:p>
            <a:pPr lvl="0"/>
            <a:endParaRPr lang="en-US" sz="1800" dirty="0">
              <a:solidFill>
                <a:schemeClr val="accent2"/>
              </a:solidFill>
              <a:ea typeface="Gill Sans MT"/>
              <a:cs typeface="Gill Sans MT"/>
              <a:sym typeface="Gill Sans MT"/>
            </a:endParaRPr>
          </a:p>
          <a:p>
            <a:pPr lvl="0"/>
            <a:endParaRPr lang="en-US" sz="1800" dirty="0">
              <a:ea typeface="Gill Sans MT"/>
              <a:cs typeface="Gill Sans MT"/>
              <a:sym typeface="Gill Sans MT"/>
            </a:endParaRPr>
          </a:p>
        </p:txBody>
      </p:sp>
      <p:sp>
        <p:nvSpPr>
          <p:cNvPr id="5" name="Shape 72"/>
          <p:cNvSpPr/>
          <p:nvPr/>
        </p:nvSpPr>
        <p:spPr>
          <a:xfrm>
            <a:off x="2970543" y="1850034"/>
            <a:ext cx="1841822" cy="738664"/>
          </a:xfrm>
          <a:prstGeom prst="rect">
            <a:avLst/>
          </a:prstGeom>
          <a:solidFill>
            <a:srgbClr val="FFFFFF"/>
          </a:solidFill>
          <a:ln w="25400">
            <a:solidFill>
              <a:schemeClr val="accent1">
                <a:lumMod val="75000"/>
              </a:schemeClr>
            </a:solidFill>
            <a:prstDash val="sysDot"/>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a:defRPr sz="1600">
                <a:latin typeface="Gill Sans MT"/>
                <a:ea typeface="Gill Sans MT"/>
                <a:cs typeface="Gill Sans MT"/>
                <a:sym typeface="Gill Sans MT"/>
              </a:defRPr>
            </a:lvl1pPr>
          </a:lstStyle>
          <a:p>
            <a:pPr lvl="0">
              <a:defRPr sz="1800"/>
            </a:pPr>
            <a:r>
              <a:rPr sz="1600" dirty="0"/>
              <a:t>pH problems due to</a:t>
            </a:r>
            <a:endParaRPr lang="en-US" sz="1600" dirty="0"/>
          </a:p>
          <a:p>
            <a:pPr lvl="0">
              <a:defRPr sz="1800"/>
            </a:pPr>
            <a:r>
              <a:rPr sz="1600" dirty="0"/>
              <a:t> a respiratory disorder</a:t>
            </a:r>
          </a:p>
        </p:txBody>
      </p:sp>
      <p:sp>
        <p:nvSpPr>
          <p:cNvPr id="6" name="Shape 73"/>
          <p:cNvSpPr/>
          <p:nvPr/>
        </p:nvSpPr>
        <p:spPr>
          <a:xfrm>
            <a:off x="3657322" y="2817562"/>
            <a:ext cx="219337" cy="572155"/>
          </a:xfrm>
          <a:custGeom>
            <a:avLst/>
            <a:gdLst/>
            <a:ahLst/>
            <a:cxnLst>
              <a:cxn ang="0">
                <a:pos x="wd2" y="hd2"/>
              </a:cxn>
              <a:cxn ang="5400000">
                <a:pos x="wd2" y="hd2"/>
              </a:cxn>
              <a:cxn ang="10800000">
                <a:pos x="wd2" y="hd2"/>
              </a:cxn>
              <a:cxn ang="16200000">
                <a:pos x="wd2" y="hd2"/>
              </a:cxn>
            </a:cxnLst>
            <a:rect l="0" t="0" r="r" b="b"/>
            <a:pathLst>
              <a:path w="21600" h="21600" extrusionOk="0">
                <a:moveTo>
                  <a:pt x="12156" y="0"/>
                </a:moveTo>
                <a:lnTo>
                  <a:pt x="0" y="9247"/>
                </a:lnTo>
                <a:lnTo>
                  <a:pt x="21600" y="13899"/>
                </a:lnTo>
                <a:lnTo>
                  <a:pt x="12423" y="21600"/>
                </a:lnTo>
              </a:path>
            </a:pathLst>
          </a:custGeom>
          <a:ln w="25400">
            <a:solidFill>
              <a:srgbClr val="002060"/>
            </a:solidFill>
            <a:prstDash val="sysDot"/>
            <a:miter lim="400000"/>
            <a:headEnd type="triangle"/>
            <a:tailEnd type="triangle"/>
          </a:ln>
          <a:effectLst>
            <a:outerShdw blurRad="38100" dist="20000" dir="5400000" rotWithShape="0">
              <a:srgbClr val="000000">
                <a:alpha val="38000"/>
              </a:srgbClr>
            </a:outerShdw>
          </a:effectLst>
        </p:spPr>
        <p:txBody>
          <a:bodyPr lIns="0" tIns="0" rIns="0" bIns="0"/>
          <a:lstStyle/>
          <a:p>
            <a:pPr lvl="0" defTabSz="457200">
              <a:defRPr sz="1200">
                <a:latin typeface="+mn-lt"/>
                <a:ea typeface="+mn-ea"/>
                <a:cs typeface="+mn-cs"/>
                <a:sym typeface="Helvetica"/>
              </a:defRPr>
            </a:pPr>
            <a:endParaRPr/>
          </a:p>
        </p:txBody>
      </p:sp>
      <p:sp>
        <p:nvSpPr>
          <p:cNvPr id="7" name="Shape 74"/>
          <p:cNvSpPr/>
          <p:nvPr/>
        </p:nvSpPr>
        <p:spPr>
          <a:xfrm>
            <a:off x="2966115" y="3552736"/>
            <a:ext cx="1821087" cy="6001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500">
                <a:latin typeface="Gill Sans MT"/>
                <a:ea typeface="Gill Sans MT"/>
                <a:cs typeface="Gill Sans MT"/>
                <a:sym typeface="Gill Sans MT"/>
              </a:defRPr>
            </a:lvl1pPr>
          </a:lstStyle>
          <a:p>
            <a:pPr lvl="0">
              <a:defRPr sz="1800"/>
            </a:pPr>
            <a:r>
              <a:rPr sz="1800" b="1" dirty="0">
                <a:solidFill>
                  <a:schemeClr val="accent1">
                    <a:lumMod val="75000"/>
                  </a:schemeClr>
                </a:solidFill>
              </a:rPr>
              <a:t>RESPIRATORY</a:t>
            </a:r>
            <a:r>
              <a:rPr sz="1800" b="1" dirty="0">
                <a:solidFill>
                  <a:srgbClr val="002060"/>
                </a:solidFill>
              </a:rPr>
              <a:t> </a:t>
            </a:r>
            <a:r>
              <a:rPr sz="1500" i="1" dirty="0"/>
              <a:t>acidosis or alkalosis </a:t>
            </a:r>
          </a:p>
        </p:txBody>
      </p:sp>
      <p:sp>
        <p:nvSpPr>
          <p:cNvPr id="8" name="Shape 75"/>
          <p:cNvSpPr/>
          <p:nvPr/>
        </p:nvSpPr>
        <p:spPr>
          <a:xfrm>
            <a:off x="7575902" y="1850034"/>
            <a:ext cx="1832310" cy="692497"/>
          </a:xfrm>
          <a:prstGeom prst="rect">
            <a:avLst/>
          </a:prstGeom>
          <a:noFill/>
          <a:ln w="25400">
            <a:solidFill>
              <a:schemeClr val="accent2"/>
            </a:solidFill>
            <a:prstDash val="sysDot"/>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a:defRPr sz="1500">
                <a:latin typeface="Gill Sans MT"/>
                <a:ea typeface="Gill Sans MT"/>
                <a:cs typeface="Gill Sans MT"/>
                <a:sym typeface="Gill Sans MT"/>
              </a:defRPr>
            </a:lvl1pPr>
          </a:lstStyle>
          <a:p>
            <a:pPr lvl="0">
              <a:defRPr sz="1800"/>
            </a:pPr>
            <a:r>
              <a:rPr sz="1500" dirty="0"/>
              <a:t>pH problems arising from acids or bases of a </a:t>
            </a:r>
            <a:r>
              <a:rPr sz="1500" dirty="0">
                <a:solidFill>
                  <a:schemeClr val="accent2">
                    <a:lumMod val="75000"/>
                  </a:schemeClr>
                </a:solidFill>
              </a:rPr>
              <a:t>non-CO2 origin </a:t>
            </a:r>
          </a:p>
        </p:txBody>
      </p:sp>
      <p:sp>
        <p:nvSpPr>
          <p:cNvPr id="9" name="Shape 76"/>
          <p:cNvSpPr/>
          <p:nvPr/>
        </p:nvSpPr>
        <p:spPr>
          <a:xfrm>
            <a:off x="8272720" y="2699211"/>
            <a:ext cx="219337" cy="572154"/>
          </a:xfrm>
          <a:custGeom>
            <a:avLst/>
            <a:gdLst/>
            <a:ahLst/>
            <a:cxnLst>
              <a:cxn ang="0">
                <a:pos x="wd2" y="hd2"/>
              </a:cxn>
              <a:cxn ang="5400000">
                <a:pos x="wd2" y="hd2"/>
              </a:cxn>
              <a:cxn ang="10800000">
                <a:pos x="wd2" y="hd2"/>
              </a:cxn>
              <a:cxn ang="16200000">
                <a:pos x="wd2" y="hd2"/>
              </a:cxn>
            </a:cxnLst>
            <a:rect l="0" t="0" r="r" b="b"/>
            <a:pathLst>
              <a:path w="21600" h="21600" extrusionOk="0">
                <a:moveTo>
                  <a:pt x="12156" y="0"/>
                </a:moveTo>
                <a:lnTo>
                  <a:pt x="0" y="9247"/>
                </a:lnTo>
                <a:lnTo>
                  <a:pt x="21600" y="13899"/>
                </a:lnTo>
                <a:lnTo>
                  <a:pt x="12423" y="21600"/>
                </a:lnTo>
              </a:path>
            </a:pathLst>
          </a:custGeom>
          <a:ln w="25400">
            <a:solidFill>
              <a:schemeClr val="accent2">
                <a:lumMod val="75000"/>
              </a:schemeClr>
            </a:solidFill>
            <a:prstDash val="sysDot"/>
            <a:miter lim="400000"/>
            <a:headEnd type="triangle"/>
            <a:tailEnd type="triangle"/>
          </a:ln>
          <a:effectLst>
            <a:outerShdw blurRad="38100" dist="20000" dir="5400000" rotWithShape="0">
              <a:srgbClr val="000000">
                <a:alpha val="38000"/>
              </a:srgbClr>
            </a:outerShdw>
          </a:effectLst>
        </p:spPr>
        <p:txBody>
          <a:bodyPr lIns="0" tIns="0" rIns="0" bIns="0"/>
          <a:lstStyle/>
          <a:p>
            <a:pPr lvl="0" defTabSz="457200">
              <a:defRPr sz="1200">
                <a:latin typeface="+mn-lt"/>
                <a:ea typeface="+mn-ea"/>
                <a:cs typeface="+mn-cs"/>
                <a:sym typeface="Helvetica"/>
              </a:defRPr>
            </a:pPr>
            <a:endParaRPr/>
          </a:p>
        </p:txBody>
      </p:sp>
      <p:sp>
        <p:nvSpPr>
          <p:cNvPr id="11" name="Shape 77"/>
          <p:cNvSpPr/>
          <p:nvPr/>
        </p:nvSpPr>
        <p:spPr>
          <a:xfrm>
            <a:off x="7106254" y="3522186"/>
            <a:ext cx="2552268"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r>
              <a:rPr b="1" dirty="0">
                <a:solidFill>
                  <a:schemeClr val="accent2">
                    <a:lumMod val="75000"/>
                  </a:schemeClr>
                </a:solidFill>
                <a:latin typeface="Gill Sans MT"/>
                <a:ea typeface="Gill Sans MT"/>
                <a:cs typeface="Gill Sans MT"/>
                <a:sym typeface="Gill Sans MT"/>
              </a:rPr>
              <a:t>METABOLIC </a:t>
            </a:r>
          </a:p>
          <a:p>
            <a:pPr lvl="0" algn="ctr"/>
            <a:r>
              <a:rPr sz="1500" i="1" dirty="0">
                <a:latin typeface="Gill Sans MT"/>
                <a:ea typeface="Gill Sans MT"/>
                <a:cs typeface="Gill Sans MT"/>
                <a:sym typeface="Gill Sans MT"/>
              </a:rPr>
              <a:t>acidosis or </a:t>
            </a:r>
            <a:r>
              <a:rPr lang="en-US" sz="1500" i="1" dirty="0">
                <a:latin typeface="Gill Sans MT"/>
                <a:ea typeface="Gill Sans MT"/>
                <a:cs typeface="Gill Sans MT"/>
                <a:sym typeface="Gill Sans MT"/>
              </a:rPr>
              <a:t>alkalosis</a:t>
            </a:r>
            <a:r>
              <a:rPr sz="1500" i="1" dirty="0">
                <a:latin typeface="Gill Sans MT"/>
                <a:ea typeface="Gill Sans MT"/>
                <a:cs typeface="Gill Sans MT"/>
                <a:sym typeface="Gill Sans MT"/>
              </a:rPr>
              <a:t>. </a:t>
            </a:r>
          </a:p>
        </p:txBody>
      </p:sp>
      <p:sp>
        <p:nvSpPr>
          <p:cNvPr id="12" name="مستطيل 18"/>
          <p:cNvSpPr/>
          <p:nvPr/>
        </p:nvSpPr>
        <p:spPr>
          <a:xfrm>
            <a:off x="1629916" y="4353755"/>
            <a:ext cx="8826306" cy="1692771"/>
          </a:xfrm>
          <a:prstGeom prst="rect">
            <a:avLst/>
          </a:prstGeom>
          <a:solidFill>
            <a:srgbClr val="F7F7F7"/>
          </a:solidFill>
          <a:ln w="3175">
            <a:solidFill>
              <a:schemeClr val="bg1">
                <a:lumMod val="65000"/>
              </a:schemeClr>
            </a:solidFill>
            <a:prstDash val="dash"/>
          </a:ln>
        </p:spPr>
        <p:txBody>
          <a:bodyPr wrap="square" rtlCol="0">
            <a:spAutoFit/>
          </a:bodyPr>
          <a:lstStyle/>
          <a:p>
            <a:pPr marL="171450" indent="-171450">
              <a:buFont typeface="Arial" pitchFamily="34" charset="0"/>
              <a:buChar char="•"/>
            </a:pPr>
            <a:r>
              <a:rPr lang="en-US" sz="2000" b="1" dirty="0">
                <a:solidFill>
                  <a:prstClr val="black"/>
                </a:solidFill>
                <a:latin typeface="Gill Sans MT" panose="020B0502020104020203" pitchFamily="34" charset="0"/>
              </a:rPr>
              <a:t>Linda corner: </a:t>
            </a:r>
            <a:endParaRPr lang="en-US" sz="2000" dirty="0">
              <a:latin typeface="+mj-lt"/>
            </a:endParaRPr>
          </a:p>
          <a:p>
            <a:pPr marL="171450" indent="-171450">
              <a:buFont typeface="Courier New" pitchFamily="49" charset="0"/>
              <a:buChar char="o"/>
            </a:pPr>
            <a:r>
              <a:rPr lang="en-US" sz="1200" dirty="0">
                <a:latin typeface="Gill Sans MT"/>
                <a:ea typeface="Gill Sans MT"/>
                <a:cs typeface="Gill Sans MT"/>
                <a:sym typeface="Gill Sans MT"/>
              </a:rPr>
              <a:t>Disturbances of acid-base balance are among the most common conditions in all of clinical medicine. Acid- base disorders are characterized by an abnormal concentration of H+ in blood, reflected as abnormal </a:t>
            </a:r>
            <a:r>
              <a:rPr lang="en-US" sz="1200" dirty="0" err="1">
                <a:latin typeface="Gill Sans MT"/>
                <a:ea typeface="Gill Sans MT"/>
                <a:cs typeface="Gill Sans MT"/>
                <a:sym typeface="Gill Sans MT"/>
              </a:rPr>
              <a:t>pH.</a:t>
            </a:r>
            <a:r>
              <a:rPr lang="en-US" sz="1200" dirty="0">
                <a:latin typeface="Gill Sans MT"/>
                <a:ea typeface="Gill Sans MT"/>
                <a:cs typeface="Gill Sans MT"/>
                <a:sym typeface="Gill Sans MT"/>
              </a:rPr>
              <a:t> </a:t>
            </a:r>
            <a:r>
              <a:rPr lang="en-US" sz="1200" dirty="0" err="1">
                <a:latin typeface="Gill Sans MT"/>
                <a:ea typeface="Gill Sans MT"/>
                <a:cs typeface="Gill Sans MT"/>
                <a:sym typeface="Gill Sans MT"/>
              </a:rPr>
              <a:t>Acidemia</a:t>
            </a:r>
            <a:r>
              <a:rPr lang="en-US" sz="1200" dirty="0">
                <a:latin typeface="Gill Sans MT"/>
                <a:ea typeface="Gill Sans MT"/>
                <a:cs typeface="Gill Sans MT"/>
                <a:sym typeface="Gill Sans MT"/>
              </a:rPr>
              <a:t> is an increase in H+ concentration in blood (decrease in pH) and is caused by a pathophysiologic process called acidosis. Alkalemia, on the other hand, is a decrease in H+ concentration in blood (increase in pH) and is caused by a pathophysiologic process called alkalosis. </a:t>
            </a:r>
          </a:p>
          <a:p>
            <a:pPr marL="171450" indent="-171450">
              <a:buFont typeface="Courier New" pitchFamily="49" charset="0"/>
              <a:buChar char="o"/>
            </a:pPr>
            <a:r>
              <a:rPr lang="en-US" sz="1200" dirty="0">
                <a:latin typeface="Gill Sans MT"/>
                <a:ea typeface="Gill Sans MT"/>
                <a:cs typeface="Gill Sans MT"/>
                <a:sym typeface="Gill Sans MT"/>
              </a:rPr>
              <a:t> Disturbances of acid-base balance are described as either metabolic or respiratory, depending on whether the primary  disturbance is in HCO3− or CO2. There are four simple acid-base disorders, where simple means that only one acid-base disorder is present. When there is more than one acid-base disorder present, the </a:t>
            </a:r>
            <a:r>
              <a:rPr lang="en-US" sz="1200" dirty="0" err="1">
                <a:latin typeface="Gill Sans MT"/>
                <a:ea typeface="Gill Sans MT"/>
                <a:cs typeface="Gill Sans MT"/>
                <a:sym typeface="Gill Sans MT"/>
              </a:rPr>
              <a:t>condi</a:t>
            </a:r>
            <a:r>
              <a:rPr lang="en-US" sz="1200" dirty="0">
                <a:latin typeface="Gill Sans MT"/>
                <a:ea typeface="Gill Sans MT"/>
                <a:cs typeface="Gill Sans MT"/>
                <a:sym typeface="Gill Sans MT"/>
              </a:rPr>
              <a:t>- </a:t>
            </a:r>
            <a:r>
              <a:rPr lang="en-US" sz="1200" dirty="0" err="1">
                <a:latin typeface="Gill Sans MT"/>
                <a:ea typeface="Gill Sans MT"/>
                <a:cs typeface="Gill Sans MT"/>
                <a:sym typeface="Gill Sans MT"/>
              </a:rPr>
              <a:t>tion</a:t>
            </a:r>
            <a:r>
              <a:rPr lang="en-US" sz="1200" dirty="0">
                <a:latin typeface="Gill Sans MT"/>
                <a:ea typeface="Gill Sans MT"/>
                <a:cs typeface="Gill Sans MT"/>
                <a:sym typeface="Gill Sans MT"/>
              </a:rPr>
              <a:t> is called a mixed acid-base disorder. </a:t>
            </a:r>
          </a:p>
        </p:txBody>
      </p:sp>
    </p:spTree>
    <p:extLst>
      <p:ext uri="{BB962C8B-B14F-4D97-AF65-F5344CB8AC3E}">
        <p14:creationId xmlns:p14="http://schemas.microsoft.com/office/powerpoint/2010/main" val="788003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59" y="548680"/>
            <a:ext cx="10969943" cy="990600"/>
          </a:xfrm>
        </p:spPr>
        <p:txBody>
          <a:bodyPr>
            <a:noAutofit/>
          </a:bodyPr>
          <a:lstStyle/>
          <a:p>
            <a:pPr lvl="0"/>
            <a:r>
              <a:rPr lang="en-US" dirty="0"/>
              <a:t>Respiratory Acidosis </a:t>
            </a: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46</a:t>
            </a:fld>
            <a:endParaRPr lang="en-US" dirty="0"/>
          </a:p>
        </p:txBody>
      </p:sp>
      <p:graphicFrame>
        <p:nvGraphicFramePr>
          <p:cNvPr id="7" name="Content Placeholder 6"/>
          <p:cNvGraphicFramePr>
            <a:graphicFrameLocks noGrp="1"/>
          </p:cNvGraphicFramePr>
          <p:nvPr>
            <p:ph sz="quarter" idx="1"/>
            <p:extLst/>
          </p:nvPr>
        </p:nvGraphicFramePr>
        <p:xfrm>
          <a:off x="5185771" y="991731"/>
          <a:ext cx="6349048" cy="271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39091" y="3632122"/>
            <a:ext cx="10167889" cy="1508890"/>
          </a:xfrm>
          <a:prstGeom prst="rect">
            <a:avLst/>
          </a:prstGeom>
          <a:noFill/>
          <a:ln>
            <a:solidFill>
              <a:schemeClr val="accent2">
                <a:lumMod val="75000"/>
              </a:schemeClr>
            </a:solidFill>
            <a:prstDash val="dash"/>
          </a:ln>
        </p:spPr>
        <p:txBody>
          <a:bodyPr wrap="square" rtlCol="0">
            <a:noAutofit/>
          </a:bodyPr>
          <a:lstStyle/>
          <a:p>
            <a:pPr marL="342900" lvl="0" indent="-342900">
              <a:buClr>
                <a:schemeClr val="accent1"/>
              </a:buClr>
              <a:buFont typeface="Arial" charset="0"/>
              <a:buChar char="•"/>
            </a:pPr>
            <a:r>
              <a:rPr lang="en-US" sz="1600" dirty="0">
                <a:ea typeface="Gill Sans MT"/>
                <a:cs typeface="Gill Sans MT"/>
                <a:sym typeface="Gill Sans MT"/>
              </a:rPr>
              <a:t>Characterized by </a:t>
            </a:r>
            <a:r>
              <a:rPr lang="en-US" sz="1600" b="1" dirty="0">
                <a:solidFill>
                  <a:schemeClr val="accent1">
                    <a:lumMod val="75000"/>
                  </a:schemeClr>
                </a:solidFill>
                <a:ea typeface="Gill Sans MT"/>
                <a:cs typeface="Gill Sans MT"/>
                <a:sym typeface="Gill Sans MT"/>
              </a:rPr>
              <a:t>↑</a:t>
            </a:r>
            <a:r>
              <a:rPr lang="en-US" sz="1600" dirty="0">
                <a:solidFill>
                  <a:schemeClr val="accent1">
                    <a:lumMod val="75000"/>
                  </a:schemeClr>
                </a:solidFill>
                <a:ea typeface="Gill Sans MT"/>
                <a:cs typeface="Gill Sans MT"/>
                <a:sym typeface="Gill Sans MT"/>
              </a:rPr>
              <a:t> Pco2 </a:t>
            </a:r>
            <a:r>
              <a:rPr lang="en-US" sz="1600" i="1" dirty="0">
                <a:ea typeface="Gill Sans MT"/>
                <a:cs typeface="Gill Sans MT"/>
                <a:sym typeface="Gill Sans MT"/>
              </a:rPr>
              <a:t>(hypercapnia) </a:t>
            </a:r>
            <a:r>
              <a:rPr lang="en-US" sz="1600" dirty="0">
                <a:ea typeface="Gill Sans MT"/>
                <a:cs typeface="Gill Sans MT"/>
                <a:sym typeface="Gill Sans MT"/>
              </a:rPr>
              <a:t>and </a:t>
            </a:r>
            <a:r>
              <a:rPr lang="en-US" sz="1600" b="1" dirty="0">
                <a:solidFill>
                  <a:schemeClr val="accent2">
                    <a:lumMod val="75000"/>
                  </a:schemeClr>
                </a:solidFill>
                <a:ea typeface="Gill Sans MT"/>
                <a:cs typeface="Gill Sans MT"/>
                <a:sym typeface="Gill Sans MT"/>
              </a:rPr>
              <a:t>↓ </a:t>
            </a:r>
            <a:r>
              <a:rPr lang="en-US" sz="1600" dirty="0">
                <a:solidFill>
                  <a:schemeClr val="accent2">
                    <a:lumMod val="75000"/>
                  </a:schemeClr>
                </a:solidFill>
                <a:ea typeface="Gill Sans MT"/>
                <a:cs typeface="Gill Sans MT"/>
                <a:sym typeface="Gill Sans MT"/>
              </a:rPr>
              <a:t>plasma </a:t>
            </a:r>
            <a:r>
              <a:rPr lang="en-US" sz="1600" dirty="0" err="1">
                <a:solidFill>
                  <a:schemeClr val="accent2">
                    <a:lumMod val="75000"/>
                  </a:schemeClr>
                </a:solidFill>
                <a:ea typeface="Gill Sans MT"/>
                <a:cs typeface="Gill Sans MT"/>
                <a:sym typeface="Gill Sans MT"/>
              </a:rPr>
              <a:t>pH.</a:t>
            </a:r>
            <a:endParaRPr lang="en-US" sz="1600" dirty="0">
              <a:solidFill>
                <a:schemeClr val="accent2">
                  <a:lumMod val="75000"/>
                </a:schemeClr>
              </a:solidFill>
              <a:ea typeface="Gill Sans MT"/>
              <a:cs typeface="Gill Sans MT"/>
              <a:sym typeface="Gill Sans MT"/>
            </a:endParaRPr>
          </a:p>
          <a:p>
            <a:pPr marL="342900" lvl="0" indent="-342900">
              <a:buClr>
                <a:schemeClr val="accent1"/>
              </a:buClr>
              <a:buFont typeface="Arial" charset="0"/>
              <a:buChar char="•"/>
            </a:pPr>
            <a:r>
              <a:rPr lang="en-US" sz="1600" b="1" dirty="0">
                <a:solidFill>
                  <a:schemeClr val="accent1">
                    <a:lumMod val="75000"/>
                  </a:schemeClr>
                </a:solidFill>
              </a:rPr>
              <a:t>Initial response is :</a:t>
            </a:r>
          </a:p>
          <a:p>
            <a:pPr marL="342900" indent="-342900">
              <a:buClr>
                <a:schemeClr val="accent1"/>
              </a:buClr>
              <a:buFont typeface="Arial" charset="0"/>
              <a:buChar char="•"/>
            </a:pPr>
            <a:r>
              <a:rPr lang="en-US" sz="1600" dirty="0">
                <a:ea typeface="Gill Sans MT"/>
                <a:cs typeface="Gill Sans MT"/>
                <a:sym typeface="Gill Sans MT"/>
              </a:rPr>
              <a:t>Increased conversion of CO2 to H+ and HCO3 </a:t>
            </a:r>
            <a:r>
              <a:rPr lang="en-US" sz="1600" b="1" dirty="0">
                <a:solidFill>
                  <a:schemeClr val="accent1">
                    <a:lumMod val="75000"/>
                  </a:schemeClr>
                </a:solidFill>
                <a:ea typeface="Gill Sans MT"/>
                <a:cs typeface="Gill Sans MT"/>
                <a:sym typeface="Gill Sans MT"/>
              </a:rPr>
              <a:t>Increase </a:t>
            </a:r>
            <a:r>
              <a:rPr lang="en-US" sz="1600" dirty="0">
                <a:ea typeface="Gill Sans MT"/>
                <a:cs typeface="Gill Sans MT"/>
                <a:sym typeface="Gill Sans MT"/>
              </a:rPr>
              <a:t>in ECF [H+] and plasma [HCO3-].</a:t>
            </a:r>
            <a:br>
              <a:rPr lang="en-US" sz="1600" dirty="0">
                <a:ea typeface="Gill Sans MT"/>
                <a:cs typeface="Gill Sans MT"/>
                <a:sym typeface="Gill Sans MT"/>
              </a:rPr>
            </a:br>
            <a:endParaRPr lang="en-US" sz="1600" dirty="0">
              <a:ea typeface="Gill Sans MT"/>
              <a:cs typeface="Gill Sans MT"/>
              <a:sym typeface="Gill Sans MT"/>
            </a:endParaRPr>
          </a:p>
          <a:p>
            <a:pPr marL="342900" indent="-342900">
              <a:buClr>
                <a:schemeClr val="accent1"/>
              </a:buClr>
              <a:buFont typeface="Arial" charset="0"/>
              <a:buChar char="•"/>
            </a:pPr>
            <a:r>
              <a:rPr lang="en-US" sz="1600" dirty="0">
                <a:ea typeface="Gill Sans MT"/>
                <a:cs typeface="Gill Sans MT"/>
                <a:sym typeface="Gill Sans MT"/>
              </a:rPr>
              <a:t>INCREASED                                                 </a:t>
            </a:r>
            <a:r>
              <a:rPr lang="en-US" sz="1600" b="1" dirty="0">
                <a:ea typeface="Gill Sans MT"/>
                <a:cs typeface="Gill Sans MT"/>
                <a:sym typeface="Gill Sans MT"/>
              </a:rPr>
              <a:t>[ COMPENSATORY MECHANISM ]</a:t>
            </a:r>
          </a:p>
          <a:p>
            <a:endParaRPr lang="en-US" sz="1600" dirty="0">
              <a:ea typeface="Gill Sans MT"/>
              <a:cs typeface="Gill Sans MT"/>
              <a:sym typeface="Gill Sans MT"/>
            </a:endParaRPr>
          </a:p>
          <a:p>
            <a:pPr lvl="0"/>
            <a:endParaRPr lang="en-US" sz="1400" dirty="0">
              <a:ea typeface="Gill Sans MT"/>
              <a:cs typeface="Gill Sans MT"/>
              <a:sym typeface="Gill Sans MT"/>
            </a:endParaRPr>
          </a:p>
          <a:p>
            <a:endParaRPr lang="en-US" dirty="0"/>
          </a:p>
        </p:txBody>
      </p:sp>
      <p:sp>
        <p:nvSpPr>
          <p:cNvPr id="10" name="Shape 104"/>
          <p:cNvSpPr/>
          <p:nvPr/>
        </p:nvSpPr>
        <p:spPr>
          <a:xfrm>
            <a:off x="2550446" y="4639164"/>
            <a:ext cx="440575" cy="342534"/>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0" y="9914"/>
                </a:lnTo>
                <a:lnTo>
                  <a:pt x="21600" y="21600"/>
                </a:lnTo>
                <a:lnTo>
                  <a:pt x="19198" y="20259"/>
                </a:lnTo>
              </a:path>
            </a:pathLst>
          </a:custGeom>
          <a:ln w="25400" cap="rnd">
            <a:solidFill>
              <a:schemeClr val="accent1">
                <a:lumMod val="75000"/>
              </a:schemeClr>
            </a:solidFill>
            <a:custDash>
              <a:ds d="100000" sp="200000"/>
            </a:custDash>
            <a:round/>
            <a:headEnd type="stealth"/>
            <a:tailEnd type="stealth"/>
          </a:ln>
          <a:effectLst>
            <a:outerShdw blurRad="38100" dist="20000" dir="5400000" rotWithShape="0">
              <a:srgbClr val="000000">
                <a:alpha val="38000"/>
              </a:srgbClr>
            </a:outerShdw>
          </a:effectLst>
        </p:spPr>
        <p:txBody>
          <a:bodyPr lIns="0" tIns="0" rIns="0" bIns="0"/>
          <a:lstStyle/>
          <a:p>
            <a:pPr lvl="0" defTabSz="457200">
              <a:defRPr sz="1200">
                <a:latin typeface="+mn-lt"/>
                <a:ea typeface="+mn-ea"/>
                <a:cs typeface="+mn-cs"/>
                <a:sym typeface="Helvetica"/>
              </a:defRPr>
            </a:pPr>
            <a:endParaRPr/>
          </a:p>
        </p:txBody>
      </p:sp>
      <p:sp>
        <p:nvSpPr>
          <p:cNvPr id="11" name="TextBox 10"/>
          <p:cNvSpPr txBox="1"/>
          <p:nvPr/>
        </p:nvSpPr>
        <p:spPr>
          <a:xfrm>
            <a:off x="2945857" y="4441501"/>
            <a:ext cx="2448272" cy="307777"/>
          </a:xfrm>
          <a:prstGeom prst="rect">
            <a:avLst/>
          </a:prstGeom>
          <a:noFill/>
        </p:spPr>
        <p:txBody>
          <a:bodyPr wrap="square" rtlCol="0">
            <a:spAutoFit/>
          </a:bodyPr>
          <a:lstStyle/>
          <a:p>
            <a:r>
              <a:rPr lang="en-US" sz="1400" dirty="0">
                <a:ea typeface="Gill Sans MT"/>
                <a:cs typeface="Gill Sans MT"/>
                <a:sym typeface="Gill Sans MT"/>
              </a:rPr>
              <a:t>Renal </a:t>
            </a:r>
            <a:r>
              <a:rPr lang="en-US" sz="1400" b="1" dirty="0">
                <a:ea typeface="Gill Sans MT"/>
                <a:cs typeface="Gill Sans MT"/>
                <a:sym typeface="Gill Sans MT"/>
              </a:rPr>
              <a:t>SECRETION </a:t>
            </a:r>
            <a:r>
              <a:rPr lang="en-US" sz="1400" dirty="0">
                <a:ea typeface="Gill Sans MT"/>
                <a:cs typeface="Gill Sans MT"/>
                <a:sym typeface="Gill Sans MT"/>
              </a:rPr>
              <a:t>OF H+ </a:t>
            </a:r>
          </a:p>
        </p:txBody>
      </p:sp>
      <p:sp>
        <p:nvSpPr>
          <p:cNvPr id="13" name="TextBox 12"/>
          <p:cNvSpPr txBox="1"/>
          <p:nvPr/>
        </p:nvSpPr>
        <p:spPr>
          <a:xfrm>
            <a:off x="2948007" y="4810431"/>
            <a:ext cx="2232248" cy="615553"/>
          </a:xfrm>
          <a:prstGeom prst="rect">
            <a:avLst/>
          </a:prstGeom>
          <a:noFill/>
        </p:spPr>
        <p:txBody>
          <a:bodyPr wrap="square" rtlCol="0">
            <a:spAutoFit/>
          </a:bodyPr>
          <a:lstStyle/>
          <a:p>
            <a:pPr lvl="0"/>
            <a:r>
              <a:rPr lang="en-US" sz="1400" b="1" dirty="0">
                <a:latin typeface="Gill Sans MT" pitchFamily="34" charset="0"/>
              </a:rPr>
              <a:t>ABSORPTION </a:t>
            </a:r>
            <a:r>
              <a:rPr lang="en-US" sz="1400" dirty="0">
                <a:latin typeface="Gill Sans MT" pitchFamily="34" charset="0"/>
              </a:rPr>
              <a:t>OF HC</a:t>
            </a:r>
            <a:r>
              <a:rPr lang="en-US" sz="1400" dirty="0">
                <a:latin typeface="Gill Sans MT" pitchFamily="34" charset="0"/>
                <a:ea typeface="Gill Sans MT"/>
                <a:cs typeface="Gill Sans MT"/>
                <a:sym typeface="Gill Sans MT"/>
              </a:rPr>
              <a:t>O</a:t>
            </a:r>
            <a:r>
              <a:rPr lang="en-US" sz="1400" baseline="-36398" dirty="0">
                <a:latin typeface="Gill Sans MT" pitchFamily="34" charset="0"/>
                <a:ea typeface="Gill Sans MT"/>
                <a:cs typeface="Gill Sans MT"/>
                <a:sym typeface="Gill Sans MT"/>
              </a:rPr>
              <a:t>3</a:t>
            </a:r>
            <a:r>
              <a:rPr lang="en-US" sz="1400" dirty="0">
                <a:latin typeface="Gill Sans MT" pitchFamily="34" charset="0"/>
              </a:rPr>
              <a:t> </a:t>
            </a:r>
          </a:p>
          <a:p>
            <a:endParaRPr lang="en-US" dirty="0"/>
          </a:p>
        </p:txBody>
      </p:sp>
      <p:sp>
        <p:nvSpPr>
          <p:cNvPr id="14" name="مربع نص 27"/>
          <p:cNvSpPr txBox="1"/>
          <p:nvPr/>
        </p:nvSpPr>
        <p:spPr>
          <a:xfrm>
            <a:off x="1039091" y="5203058"/>
            <a:ext cx="6636924" cy="1129387"/>
          </a:xfrm>
          <a:prstGeom prst="roundRect">
            <a:avLst/>
          </a:prstGeom>
          <a:noFill/>
          <a:ln>
            <a:solidFill>
              <a:schemeClr val="bg1">
                <a:lumMod val="75000"/>
              </a:schemeClr>
            </a:solidFill>
            <a:prstDash val="dash"/>
          </a:ln>
        </p:spPr>
        <p:txBody>
          <a:bodyPr wrap="square" rtlCol="0">
            <a:spAutoFit/>
          </a:bodyPr>
          <a:lstStyle/>
          <a:p>
            <a:pPr marL="285750" lvl="0" indent="-285750" defTabSz="315468">
              <a:spcBef>
                <a:spcPts val="2200"/>
              </a:spcBef>
              <a:buFont typeface="Arial" pitchFamily="34" charset="0"/>
              <a:buChar char="•"/>
              <a:defRPr sz="1800">
                <a:solidFill>
                  <a:srgbClr val="000000"/>
                </a:solidFill>
              </a:defRPr>
            </a:pPr>
            <a:r>
              <a:rPr lang="en-US" sz="1400" dirty="0">
                <a:solidFill>
                  <a:schemeClr val="bg1">
                    <a:lumMod val="50000"/>
                  </a:schemeClr>
                </a:solidFill>
                <a:latin typeface="Gill Sans MT" pitchFamily="34" charset="0"/>
              </a:rPr>
              <a:t>Alveolar ventilation : </a:t>
            </a:r>
            <a:r>
              <a:rPr lang="ar-SA" sz="1400" dirty="0">
                <a:solidFill>
                  <a:schemeClr val="bg1">
                    <a:lumMod val="50000"/>
                  </a:schemeClr>
                </a:solidFill>
                <a:latin typeface="Gill Sans MT" pitchFamily="34" charset="0"/>
              </a:rPr>
              <a:t>عملية التنفس وهي أخذ الأكسجين وطرح ثاني أكسيد الكربون </a:t>
            </a:r>
            <a:endParaRPr lang="en-US" sz="1400" dirty="0">
              <a:solidFill>
                <a:schemeClr val="bg1">
                  <a:lumMod val="50000"/>
                </a:schemeClr>
              </a:solidFill>
              <a:latin typeface="Gill Sans MT" pitchFamily="34" charset="0"/>
            </a:endParaRPr>
          </a:p>
          <a:p>
            <a:pPr marL="285750" lvl="0" indent="-285750" defTabSz="315468">
              <a:spcBef>
                <a:spcPts val="2200"/>
              </a:spcBef>
              <a:buFont typeface="Arial" pitchFamily="34" charset="0"/>
              <a:buChar char="•"/>
              <a:defRPr sz="1800">
                <a:solidFill>
                  <a:srgbClr val="000000"/>
                </a:solidFill>
              </a:defRPr>
            </a:pPr>
            <a:r>
              <a:rPr lang="en-US" sz="1400" dirty="0">
                <a:solidFill>
                  <a:schemeClr val="bg1">
                    <a:lumMod val="50000"/>
                  </a:schemeClr>
                </a:solidFill>
                <a:latin typeface="Gill Sans MT" pitchFamily="34" charset="0"/>
              </a:rPr>
              <a:t>the kidney act as a compensatory mechanism to correct respiratory acidosis caused by the lung </a:t>
            </a:r>
          </a:p>
        </p:txBody>
      </p:sp>
      <p:sp>
        <p:nvSpPr>
          <p:cNvPr id="15" name="TextBox 14"/>
          <p:cNvSpPr txBox="1"/>
          <p:nvPr/>
        </p:nvSpPr>
        <p:spPr>
          <a:xfrm>
            <a:off x="13007180" y="260648"/>
            <a:ext cx="184731" cy="400110"/>
          </a:xfrm>
          <a:prstGeom prst="rect">
            <a:avLst/>
          </a:prstGeom>
          <a:noFill/>
        </p:spPr>
        <p:txBody>
          <a:bodyPr wrap="none" rtlCol="0">
            <a:spAutoFit/>
          </a:bodyPr>
          <a:lstStyle/>
          <a:p>
            <a:endParaRPr lang="en-US" dirty="0"/>
          </a:p>
        </p:txBody>
      </p:sp>
      <p:sp>
        <p:nvSpPr>
          <p:cNvPr id="12" name="TextBox 11"/>
          <p:cNvSpPr txBox="1"/>
          <p:nvPr/>
        </p:nvSpPr>
        <p:spPr>
          <a:xfrm>
            <a:off x="583650" y="1318214"/>
            <a:ext cx="5153649" cy="307777"/>
          </a:xfrm>
          <a:prstGeom prst="rect">
            <a:avLst/>
          </a:prstGeom>
          <a:noFill/>
        </p:spPr>
        <p:txBody>
          <a:bodyPr wrap="square" rtlCol="0">
            <a:spAutoFit/>
          </a:bodyPr>
          <a:lstStyle/>
          <a:p>
            <a:r>
              <a:rPr lang="en-US" sz="1400" dirty="0">
                <a:solidFill>
                  <a:srgbClr val="DDE9EC">
                    <a:lumMod val="50000"/>
                  </a:srgbClr>
                </a:solidFill>
              </a:rPr>
              <a:t>Hypoventilation = less co2 excretion= increase PCO2, decrease PH.</a:t>
            </a:r>
          </a:p>
        </p:txBody>
      </p:sp>
      <p:sp>
        <p:nvSpPr>
          <p:cNvPr id="16" name="TextBox 15"/>
          <p:cNvSpPr txBox="1"/>
          <p:nvPr/>
        </p:nvSpPr>
        <p:spPr>
          <a:xfrm>
            <a:off x="609458" y="1732892"/>
            <a:ext cx="5568727" cy="307777"/>
          </a:xfrm>
          <a:prstGeom prst="rect">
            <a:avLst/>
          </a:prstGeom>
          <a:noFill/>
        </p:spPr>
        <p:txBody>
          <a:bodyPr wrap="square" rtlCol="0">
            <a:spAutoFit/>
          </a:bodyPr>
          <a:lstStyle/>
          <a:p>
            <a:r>
              <a:rPr lang="en-US" sz="1400" dirty="0">
                <a:solidFill>
                  <a:srgbClr val="DDE9EC">
                    <a:lumMod val="50000"/>
                  </a:srgbClr>
                </a:solidFill>
              </a:rPr>
              <a:t>Kidney messes with HCO3 to increase PH, so: increase HCO3.</a:t>
            </a:r>
          </a:p>
        </p:txBody>
      </p:sp>
    </p:spTree>
    <p:extLst>
      <p:ext uri="{BB962C8B-B14F-4D97-AF65-F5344CB8AC3E}">
        <p14:creationId xmlns:p14="http://schemas.microsoft.com/office/powerpoint/2010/main" val="435694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creen Shot 1437-07-27 at 5.38.19 PM.png"/>
          <p:cNvPicPr/>
          <p:nvPr/>
        </p:nvPicPr>
        <p:blipFill rotWithShape="1">
          <a:blip r:embed="rId2">
            <a:extLst/>
          </a:blip>
          <a:srcRect l="4575" t="744" r="10599"/>
          <a:stretch/>
        </p:blipFill>
        <p:spPr>
          <a:xfrm>
            <a:off x="6092262" y="1201683"/>
            <a:ext cx="4824537" cy="3444564"/>
          </a:xfrm>
          <a:prstGeom prst="rect">
            <a:avLst/>
          </a:prstGeom>
          <a:ln w="12700">
            <a:miter lim="400000"/>
          </a:ln>
        </p:spPr>
      </p:pic>
      <p:sp>
        <p:nvSpPr>
          <p:cNvPr id="2" name="Title 1"/>
          <p:cNvSpPr>
            <a:spLocks noGrp="1"/>
          </p:cNvSpPr>
          <p:nvPr>
            <p:ph type="title"/>
          </p:nvPr>
        </p:nvSpPr>
        <p:spPr>
          <a:xfrm>
            <a:off x="607291" y="429410"/>
            <a:ext cx="10969943" cy="990600"/>
          </a:xfrm>
        </p:spPr>
        <p:txBody>
          <a:bodyPr>
            <a:normAutofit fontScale="90000"/>
          </a:bodyPr>
          <a:lstStyle/>
          <a:p>
            <a:r>
              <a:rPr lang="en-US" sz="4000" dirty="0"/>
              <a:t>Respiratory</a:t>
            </a:r>
            <a:r>
              <a:rPr lang="en-US" dirty="0"/>
              <a:t> </a:t>
            </a:r>
            <a:r>
              <a:rPr lang="en-US" sz="4000" dirty="0"/>
              <a:t>Acidosis</a:t>
            </a:r>
            <a:r>
              <a:rPr lang="en-US" dirty="0"/>
              <a:t> </a:t>
            </a: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47</a:t>
            </a:fld>
            <a:endParaRPr lang="en-US" dirty="0"/>
          </a:p>
        </p:txBody>
      </p:sp>
      <p:sp>
        <p:nvSpPr>
          <p:cNvPr id="5" name="Shape 118"/>
          <p:cNvSpPr/>
          <p:nvPr/>
        </p:nvSpPr>
        <p:spPr>
          <a:xfrm>
            <a:off x="2566020" y="2118567"/>
            <a:ext cx="2725960" cy="2043113"/>
          </a:xfrm>
          <a:prstGeom prst="roundRect">
            <a:avLst/>
          </a:prstGeom>
          <a:solidFill>
            <a:schemeClr val="accent2">
              <a:lumMod val="60000"/>
              <a:lumOff val="40000"/>
            </a:schemeClr>
          </a:solidFill>
          <a:ln w="12700">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a:spAutoFit/>
          </a:bodyPr>
          <a:lstStyle/>
          <a:p>
            <a:pPr lvl="0"/>
            <a:r>
              <a:rPr lang="en-US" sz="2000" b="1" dirty="0">
                <a:solidFill>
                  <a:srgbClr val="002060"/>
                </a:solidFill>
                <a:effectLst/>
                <a:latin typeface="Gill Sans MT" panose="020B0502020104020203" pitchFamily="34" charset="0"/>
              </a:rPr>
              <a:t> </a:t>
            </a:r>
          </a:p>
          <a:p>
            <a:pPr lvl="0"/>
            <a:r>
              <a:rPr lang="en-US" sz="2000" b="1" dirty="0">
                <a:solidFill>
                  <a:schemeClr val="accent1">
                    <a:lumMod val="75000"/>
                  </a:schemeClr>
                </a:solidFill>
                <a:effectLst/>
                <a:latin typeface="Gill Sans MT" panose="020B0502020104020203" pitchFamily="34" charset="0"/>
              </a:rPr>
              <a:t> </a:t>
            </a:r>
            <a:r>
              <a:rPr sz="2000" b="1" dirty="0">
                <a:solidFill>
                  <a:schemeClr val="accent1">
                    <a:lumMod val="75000"/>
                  </a:schemeClr>
                </a:solidFill>
                <a:effectLst/>
                <a:latin typeface="Gill Sans MT" panose="020B0502020104020203" pitchFamily="34" charset="0"/>
              </a:rPr>
              <a:t>Respiratory</a:t>
            </a:r>
            <a:r>
              <a:rPr lang="en-US" sz="2000" b="1" dirty="0">
                <a:solidFill>
                  <a:schemeClr val="accent1">
                    <a:lumMod val="75000"/>
                  </a:schemeClr>
                </a:solidFill>
                <a:effectLst/>
                <a:latin typeface="Gill Sans MT" panose="020B0502020104020203" pitchFamily="34" charset="0"/>
              </a:rPr>
              <a:t> </a:t>
            </a:r>
            <a:r>
              <a:rPr sz="2000" b="1" dirty="0">
                <a:solidFill>
                  <a:schemeClr val="accent1">
                    <a:lumMod val="75000"/>
                  </a:schemeClr>
                </a:solidFill>
                <a:effectLst/>
                <a:latin typeface="Gill Sans MT" panose="020B0502020104020203" pitchFamily="34" charset="0"/>
              </a:rPr>
              <a:t>Acidosis </a:t>
            </a:r>
          </a:p>
          <a:p>
            <a:pPr lvl="0"/>
            <a:r>
              <a:rPr lang="en-US" sz="2000" dirty="0">
                <a:solidFill>
                  <a:srgbClr val="CC0000"/>
                </a:solidFill>
                <a:effectLst/>
                <a:latin typeface="Gill Sans MT" panose="020B0502020104020203" pitchFamily="34" charset="0"/>
              </a:rPr>
              <a:t>  </a:t>
            </a:r>
            <a:r>
              <a:rPr sz="2000" dirty="0">
                <a:solidFill>
                  <a:srgbClr val="CC0000"/>
                </a:solidFill>
                <a:effectLst/>
                <a:latin typeface="Gill Sans MT" panose="020B0502020104020203" pitchFamily="34" charset="0"/>
              </a:rPr>
              <a:t>↓ plasma pH</a:t>
            </a:r>
            <a:endParaRPr lang="en-US" sz="2000" dirty="0">
              <a:solidFill>
                <a:srgbClr val="CC0000"/>
              </a:solidFill>
              <a:effectLst/>
              <a:latin typeface="Gill Sans MT" panose="020B0502020104020203" pitchFamily="34" charset="0"/>
            </a:endParaRPr>
          </a:p>
          <a:p>
            <a:pPr lvl="0"/>
            <a:r>
              <a:rPr lang="en-US" sz="2000" dirty="0">
                <a:solidFill>
                  <a:srgbClr val="CC0000"/>
                </a:solidFill>
                <a:effectLst/>
                <a:latin typeface="Gill Sans MT" panose="020B0502020104020203" pitchFamily="34" charset="0"/>
              </a:rPr>
              <a:t>  </a:t>
            </a:r>
            <a:r>
              <a:rPr sz="2000" dirty="0">
                <a:solidFill>
                  <a:srgbClr val="CC0000"/>
                </a:solidFill>
                <a:effectLst/>
                <a:latin typeface="Gill Sans MT" panose="020B0502020104020203" pitchFamily="34" charset="0"/>
              </a:rPr>
              <a:t>↑ Pco2</a:t>
            </a:r>
            <a:endParaRPr lang="en-US" sz="2000" dirty="0">
              <a:solidFill>
                <a:srgbClr val="CC0000"/>
              </a:solidFill>
              <a:effectLst/>
              <a:latin typeface="Gill Sans MT" panose="020B0502020104020203" pitchFamily="34" charset="0"/>
            </a:endParaRPr>
          </a:p>
          <a:p>
            <a:pPr lvl="0"/>
            <a:r>
              <a:rPr lang="en-US" sz="2000" dirty="0">
                <a:solidFill>
                  <a:srgbClr val="CC0000"/>
                </a:solidFill>
                <a:effectLst/>
                <a:latin typeface="Gill Sans MT" panose="020B0502020104020203" pitchFamily="34" charset="0"/>
              </a:rPr>
              <a:t>  </a:t>
            </a:r>
            <a:r>
              <a:rPr sz="2000" dirty="0">
                <a:solidFill>
                  <a:srgbClr val="CC0000"/>
                </a:solidFill>
                <a:effectLst/>
                <a:latin typeface="Gill Sans MT" panose="020B0502020104020203" pitchFamily="34" charset="0"/>
              </a:rPr>
              <a:t>↑ plasma [HCO3-] </a:t>
            </a:r>
            <a:endParaRPr lang="en-US" sz="2000" dirty="0">
              <a:solidFill>
                <a:srgbClr val="CC0000"/>
              </a:solidFill>
              <a:effectLst/>
              <a:latin typeface="Gill Sans MT" panose="020B0502020104020203" pitchFamily="34" charset="0"/>
            </a:endParaRPr>
          </a:p>
          <a:p>
            <a:pPr lvl="0"/>
            <a:endParaRPr sz="2000" dirty="0">
              <a:effectLst/>
              <a:latin typeface="Gill Sans MT" panose="020B0502020104020203" pitchFamily="34" charset="0"/>
            </a:endParaRPr>
          </a:p>
        </p:txBody>
      </p:sp>
      <p:sp>
        <p:nvSpPr>
          <p:cNvPr id="7" name="مربع نص 5"/>
          <p:cNvSpPr txBox="1"/>
          <p:nvPr/>
        </p:nvSpPr>
        <p:spPr>
          <a:xfrm>
            <a:off x="607291" y="4725937"/>
            <a:ext cx="10969943" cy="1606113"/>
          </a:xfrm>
          <a:prstGeom prst="roundRect">
            <a:avLst/>
          </a:prstGeom>
          <a:noFill/>
          <a:ln>
            <a:solidFill>
              <a:schemeClr val="bg1">
                <a:lumMod val="75000"/>
              </a:schemeClr>
            </a:solidFill>
            <a:prstDash val="dash"/>
          </a:ln>
        </p:spPr>
        <p:txBody>
          <a:bodyPr wrap="square" rtlCol="0">
            <a:spAutoFit/>
          </a:bodyPr>
          <a:lstStyle/>
          <a:p>
            <a:pPr defTabSz="315468">
              <a:spcBef>
                <a:spcPts val="2200"/>
              </a:spcBef>
              <a:defRPr sz="1800">
                <a:solidFill>
                  <a:srgbClr val="000000"/>
                </a:solidFill>
              </a:defRPr>
            </a:pPr>
            <a:r>
              <a:rPr lang="en-US" sz="1400" dirty="0">
                <a:solidFill>
                  <a:schemeClr val="bg1">
                    <a:lumMod val="50000"/>
                  </a:schemeClr>
                </a:solidFill>
                <a:latin typeface="Gill Sans MT" pitchFamily="34" charset="0"/>
              </a:rPr>
              <a:t>- the diagram shows the acid base disorders. The shaded area show the range of values usually seen for each of the disorders. </a:t>
            </a:r>
          </a:p>
          <a:p>
            <a:pPr defTabSz="315468">
              <a:spcBef>
                <a:spcPts val="2200"/>
              </a:spcBef>
              <a:defRPr sz="1800">
                <a:solidFill>
                  <a:srgbClr val="000000"/>
                </a:solidFill>
              </a:defRPr>
            </a:pPr>
            <a:r>
              <a:rPr lang="en-US" sz="1400" dirty="0">
                <a:solidFill>
                  <a:schemeClr val="bg1">
                    <a:lumMod val="50000"/>
                  </a:schemeClr>
                </a:solidFill>
                <a:latin typeface="Gill Sans MT" pitchFamily="34" charset="0"/>
              </a:rPr>
              <a:t>- the reason why the HCO3 is high in respiratory acidosis is because it compensate the disorder. In other words, respiratory acidosis is compensated by metabolic alkalosis. Why?? The </a:t>
            </a:r>
            <a:r>
              <a:rPr lang="en-US" sz="1400" dirty="0" err="1">
                <a:solidFill>
                  <a:schemeClr val="bg1">
                    <a:lumMod val="50000"/>
                  </a:schemeClr>
                </a:solidFill>
                <a:latin typeface="Gill Sans MT" pitchFamily="34" charset="0"/>
              </a:rPr>
              <a:t>Henderson-hasselbalch</a:t>
            </a:r>
            <a:r>
              <a:rPr lang="en-US" sz="1400" dirty="0">
                <a:solidFill>
                  <a:schemeClr val="bg1">
                    <a:lumMod val="50000"/>
                  </a:schemeClr>
                </a:solidFill>
                <a:latin typeface="Gill Sans MT" pitchFamily="34" charset="0"/>
              </a:rPr>
              <a:t> equation can be used to understand why the increased HCO3  conc. is a compensatory response. It's used to normalize the ratio of HCO3/CO2 . Because when CO2 increase the ration will decrease leading to low ph. But when HCO3 also increase the PH will be normal</a:t>
            </a:r>
          </a:p>
        </p:txBody>
      </p:sp>
      <p:sp>
        <p:nvSpPr>
          <p:cNvPr id="4" name="TextBox 3"/>
          <p:cNvSpPr txBox="1"/>
          <p:nvPr/>
        </p:nvSpPr>
        <p:spPr>
          <a:xfrm>
            <a:off x="2566020" y="1554310"/>
            <a:ext cx="3344706" cy="707886"/>
          </a:xfrm>
          <a:prstGeom prst="rect">
            <a:avLst/>
          </a:prstGeom>
          <a:noFill/>
        </p:spPr>
        <p:txBody>
          <a:bodyPr wrap="square" rtlCol="0">
            <a:spAutoFit/>
          </a:bodyPr>
          <a:lstStyle/>
          <a:p>
            <a:pPr algn="l"/>
            <a:r>
              <a:rPr lang="ar-SA" dirty="0">
                <a:solidFill>
                  <a:schemeClr val="bg1">
                    <a:lumMod val="75000"/>
                  </a:schemeClr>
                </a:solidFill>
              </a:rPr>
              <a:t>ممكن يجي عليها سؤال مهمة</a:t>
            </a:r>
          </a:p>
          <a:p>
            <a:pPr algn="l"/>
            <a:endParaRPr lang="en-US" dirty="0">
              <a:solidFill>
                <a:schemeClr val="bg1">
                  <a:lumMod val="75000"/>
                </a:schemeClr>
              </a:solidFill>
            </a:endParaRPr>
          </a:p>
        </p:txBody>
      </p:sp>
    </p:spTree>
    <p:extLst>
      <p:ext uri="{BB962C8B-B14F-4D97-AF65-F5344CB8AC3E}">
        <p14:creationId xmlns:p14="http://schemas.microsoft.com/office/powerpoint/2010/main" val="566818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476672"/>
            <a:ext cx="10969943" cy="990600"/>
          </a:xfrm>
        </p:spPr>
        <p:txBody>
          <a:bodyPr>
            <a:noAutofit/>
          </a:bodyPr>
          <a:lstStyle/>
          <a:p>
            <a:r>
              <a:rPr lang="en-US" dirty="0">
                <a:ea typeface="Gill Sans" charset="0"/>
                <a:cs typeface="Gill Sans" charset="0"/>
              </a:rPr>
              <a:t>Respiratory Alkalosis</a:t>
            </a:r>
            <a:br>
              <a:rPr lang="en-US" dirty="0">
                <a:ea typeface="Gill Sans" charset="0"/>
                <a:cs typeface="Gill Sans" charset="0"/>
              </a:rPr>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48</a:t>
            </a:fld>
            <a:endParaRPr lang="en-US" dirty="0"/>
          </a:p>
        </p:txBody>
      </p:sp>
      <p:sp>
        <p:nvSpPr>
          <p:cNvPr id="4" name="Content Placeholder 3"/>
          <p:cNvSpPr>
            <a:spLocks noGrp="1"/>
          </p:cNvSpPr>
          <p:nvPr>
            <p:ph sz="quarter" idx="1"/>
          </p:nvPr>
        </p:nvSpPr>
        <p:spPr>
          <a:xfrm>
            <a:off x="333772" y="1280795"/>
            <a:ext cx="10969943" cy="4937760"/>
          </a:xfrm>
        </p:spPr>
        <p:txBody>
          <a:bodyPr>
            <a:normAutofit/>
          </a:bodyPr>
          <a:lstStyle/>
          <a:p>
            <a:pPr lvl="1"/>
            <a:r>
              <a:rPr lang="en-GB" altLang="en-US" sz="1800" b="1" dirty="0">
                <a:solidFill>
                  <a:schemeClr val="accent1">
                    <a:lumMod val="75000"/>
                  </a:schemeClr>
                </a:solidFill>
                <a:latin typeface="Gill Sans MT" panose="020B0502020104020203" pitchFamily="34" charset="0"/>
                <a:ea typeface="Gill Sans" charset="0"/>
                <a:cs typeface="Gill Sans" charset="0"/>
              </a:rPr>
              <a:t>Characterised by : </a:t>
            </a:r>
            <a:r>
              <a:rPr lang="en-GB" altLang="en-US" sz="1800" u="sng" dirty="0">
                <a:latin typeface="Gill Sans MT" panose="020B0502020104020203" pitchFamily="34" charset="0"/>
                <a:ea typeface="Gill Sans" charset="0"/>
                <a:cs typeface="Gill Sans" charset="0"/>
              </a:rPr>
              <a:t>Reduced</a:t>
            </a:r>
            <a:r>
              <a:rPr lang="en-GB" altLang="en-US" sz="1800" dirty="0">
                <a:latin typeface="Gill Sans MT" panose="020B0502020104020203" pitchFamily="34" charset="0"/>
                <a:ea typeface="Gill Sans" charset="0"/>
                <a:cs typeface="Gill Sans" charset="0"/>
              </a:rPr>
              <a:t> plasma Pco</a:t>
            </a:r>
            <a:r>
              <a:rPr lang="en-GB" altLang="en-US" sz="1800" baseline="-25000" dirty="0">
                <a:latin typeface="Gill Sans MT" panose="020B0502020104020203" pitchFamily="34" charset="0"/>
                <a:ea typeface="Gill Sans" charset="0"/>
                <a:cs typeface="Gill Sans" charset="0"/>
              </a:rPr>
              <a:t>2</a:t>
            </a:r>
            <a:r>
              <a:rPr lang="en-GB" altLang="en-US" sz="1800" dirty="0">
                <a:latin typeface="Gill Sans MT" panose="020B0502020104020203" pitchFamily="34" charset="0"/>
                <a:ea typeface="Gill Sans" charset="0"/>
                <a:cs typeface="Gill Sans" charset="0"/>
              </a:rPr>
              <a:t> </a:t>
            </a:r>
            <a:r>
              <a:rPr lang="en-GB" altLang="en-US" sz="1800" i="1" dirty="0">
                <a:latin typeface="Gill Sans MT" panose="020B0502020104020203" pitchFamily="34" charset="0"/>
                <a:ea typeface="Gill Sans" charset="0"/>
                <a:cs typeface="Gill Sans" charset="0"/>
              </a:rPr>
              <a:t>(</a:t>
            </a:r>
            <a:r>
              <a:rPr lang="en-GB" altLang="en-US" sz="1800" i="1" dirty="0" err="1">
                <a:latin typeface="Gill Sans MT" panose="020B0502020104020203" pitchFamily="34" charset="0"/>
                <a:ea typeface="Gill Sans" charset="0"/>
                <a:cs typeface="Gill Sans" charset="0"/>
              </a:rPr>
              <a:t>hypocapnia</a:t>
            </a:r>
            <a:r>
              <a:rPr lang="en-GB" altLang="en-US" sz="1800" i="1" dirty="0">
                <a:latin typeface="Gill Sans MT" panose="020B0502020104020203" pitchFamily="34" charset="0"/>
                <a:ea typeface="Gill Sans" charset="0"/>
                <a:cs typeface="Gill Sans" charset="0"/>
              </a:rPr>
              <a:t>) </a:t>
            </a:r>
            <a:r>
              <a:rPr lang="en-GB" altLang="en-US" sz="1800" dirty="0">
                <a:latin typeface="Gill Sans MT" panose="020B0502020104020203" pitchFamily="34" charset="0"/>
                <a:ea typeface="Gill Sans" charset="0"/>
                <a:cs typeface="Gill Sans" charset="0"/>
              </a:rPr>
              <a:t>and elevated pH</a:t>
            </a:r>
            <a:r>
              <a:rPr lang="en-GB" altLang="en-US" sz="1800" dirty="0">
                <a:solidFill>
                  <a:srgbClr val="FF0000"/>
                </a:solidFill>
                <a:latin typeface="Gill Sans MT" panose="020B0502020104020203" pitchFamily="34" charset="0"/>
                <a:ea typeface="Gill Sans" charset="0"/>
                <a:cs typeface="Gill Sans" charset="0"/>
              </a:rPr>
              <a:t>↓ Pco</a:t>
            </a:r>
            <a:r>
              <a:rPr lang="en-GB" altLang="en-US" sz="1800" baseline="-25000" dirty="0">
                <a:solidFill>
                  <a:srgbClr val="FF0000"/>
                </a:solidFill>
                <a:latin typeface="Gill Sans MT" panose="020B0502020104020203" pitchFamily="34" charset="0"/>
                <a:ea typeface="Gill Sans" charset="0"/>
                <a:cs typeface="Gill Sans" charset="0"/>
              </a:rPr>
              <a:t>2</a:t>
            </a:r>
            <a:r>
              <a:rPr lang="en-GB" altLang="en-US" sz="1800" dirty="0">
                <a:solidFill>
                  <a:srgbClr val="FF0000"/>
                </a:solidFill>
                <a:latin typeface="Gill Sans MT" panose="020B0502020104020203" pitchFamily="34" charset="0"/>
                <a:ea typeface="Gill Sans" charset="0"/>
                <a:cs typeface="Gill Sans" charset="0"/>
              </a:rPr>
              <a:t> &amp; </a:t>
            </a:r>
            <a:r>
              <a:rPr lang="en-GB" altLang="en-US" sz="1800" dirty="0">
                <a:solidFill>
                  <a:schemeClr val="accent1">
                    <a:lumMod val="75000"/>
                  </a:schemeClr>
                </a:solidFill>
                <a:latin typeface="Gill Sans MT" panose="020B0502020104020203" pitchFamily="34" charset="0"/>
                <a:ea typeface="Gill Sans" charset="0"/>
                <a:cs typeface="Gill Sans" charset="0"/>
              </a:rPr>
              <a:t>↑ plasma pH</a:t>
            </a:r>
          </a:p>
          <a:p>
            <a:pPr lvl="1"/>
            <a:endParaRPr lang="en-GB" altLang="en-US" sz="1800" dirty="0">
              <a:latin typeface="Gill Sans MT" panose="020B0502020104020203" pitchFamily="34" charset="0"/>
              <a:ea typeface="Gill Sans" charset="0"/>
              <a:cs typeface="Gill Sans" charset="0"/>
            </a:endParaRPr>
          </a:p>
          <a:p>
            <a:pPr lvl="1"/>
            <a:r>
              <a:rPr lang="en-GB" altLang="en-US" sz="1800" b="1" dirty="0">
                <a:solidFill>
                  <a:schemeClr val="accent1">
                    <a:lumMod val="75000"/>
                  </a:schemeClr>
                </a:solidFill>
                <a:latin typeface="Gill Sans MT" panose="020B0502020104020203" pitchFamily="34" charset="0"/>
                <a:ea typeface="Gill Sans" charset="0"/>
                <a:cs typeface="Gill Sans" charset="0"/>
              </a:rPr>
              <a:t>Causes: </a:t>
            </a:r>
            <a:r>
              <a:rPr lang="en-GB" sz="1800" dirty="0">
                <a:solidFill>
                  <a:schemeClr val="bg1">
                    <a:lumMod val="50000"/>
                  </a:schemeClr>
                </a:solidFill>
                <a:latin typeface="Gill Sans MT" panose="020B0502020104020203" pitchFamily="34" charset="0"/>
              </a:rPr>
              <a:t>(results from ↑ ventilation and ↓ Pco2 ) </a:t>
            </a:r>
            <a:r>
              <a:rPr lang="en-GB" altLang="en-US" sz="1800" dirty="0">
                <a:latin typeface="Gill Sans MT" panose="020B0502020104020203" pitchFamily="34" charset="0"/>
                <a:ea typeface="Gill Sans" charset="0"/>
                <a:cs typeface="Gill Sans" charset="0"/>
              </a:rPr>
              <a:t>increased gas exchange mainly due to </a:t>
            </a:r>
            <a:r>
              <a:rPr lang="en-GB" altLang="en-US" sz="1800" dirty="0">
                <a:solidFill>
                  <a:srgbClr val="FF0000"/>
                </a:solidFill>
                <a:latin typeface="Gill Sans MT" panose="020B0502020104020203" pitchFamily="34" charset="0"/>
                <a:ea typeface="Gill Sans" charset="0"/>
                <a:cs typeface="Gill Sans" charset="0"/>
              </a:rPr>
              <a:t>HYPERVENTILATION </a:t>
            </a:r>
            <a:r>
              <a:rPr lang="en-GB" altLang="en-US" sz="1800" i="1" dirty="0">
                <a:latin typeface="Gill Sans MT" panose="020B0502020104020203" pitchFamily="34" charset="0"/>
                <a:ea typeface="Gill Sans" charset="0"/>
                <a:cs typeface="Gill Sans" charset="0"/>
              </a:rPr>
              <a:t>(Anxiety / fear/High altitude).</a:t>
            </a:r>
            <a:endParaRPr lang="en-GB" altLang="en-US" sz="1800" b="1" i="1" dirty="0">
              <a:latin typeface="Gill Sans MT" panose="020B0502020104020203" pitchFamily="34" charset="0"/>
              <a:ea typeface="Gill Sans" charset="0"/>
              <a:cs typeface="Gill Sans" charset="0"/>
            </a:endParaRPr>
          </a:p>
          <a:p>
            <a:pPr lvl="1"/>
            <a:endParaRPr lang="en-GB" altLang="en-US" sz="1800" b="1" i="1" dirty="0">
              <a:latin typeface="Gill Sans MT" panose="020B0502020104020203" pitchFamily="34" charset="0"/>
              <a:ea typeface="Gill Sans" charset="0"/>
              <a:cs typeface="Gill Sans" charset="0"/>
            </a:endParaRPr>
          </a:p>
          <a:p>
            <a:pPr lvl="1"/>
            <a:r>
              <a:rPr lang="en-GB" altLang="en-US" sz="1800" b="1" dirty="0">
                <a:latin typeface="Gill Sans MT" panose="020B0502020104020203" pitchFamily="34" charset="0"/>
                <a:ea typeface="Gill Sans" charset="0"/>
                <a:cs typeface="Gill Sans" charset="0"/>
              </a:rPr>
              <a:t>Reduction</a:t>
            </a:r>
            <a:r>
              <a:rPr lang="en-GB" altLang="en-US" sz="1800" dirty="0">
                <a:latin typeface="Gill Sans MT" panose="020B0502020104020203" pitchFamily="34" charset="0"/>
                <a:ea typeface="Gill Sans" charset="0"/>
                <a:cs typeface="Gill Sans" charset="0"/>
              </a:rPr>
              <a:t> in </a:t>
            </a:r>
            <a:r>
              <a:rPr lang="en-GB" altLang="en-US" sz="1800" b="1" dirty="0">
                <a:solidFill>
                  <a:schemeClr val="accent1">
                    <a:lumMod val="75000"/>
                  </a:schemeClr>
                </a:solidFill>
                <a:latin typeface="Gill Sans MT" panose="020B0502020104020203" pitchFamily="34" charset="0"/>
                <a:ea typeface="Gill Sans" charset="0"/>
                <a:cs typeface="Gill Sans" charset="0"/>
              </a:rPr>
              <a:t>Pco</a:t>
            </a:r>
            <a:r>
              <a:rPr lang="en-GB" altLang="en-US" sz="1800" b="1" baseline="-25000" dirty="0">
                <a:solidFill>
                  <a:schemeClr val="accent1">
                    <a:lumMod val="75000"/>
                  </a:schemeClr>
                </a:solidFill>
                <a:latin typeface="Gill Sans MT" panose="020B0502020104020203" pitchFamily="34" charset="0"/>
                <a:ea typeface="Gill Sans" charset="0"/>
                <a:cs typeface="Gill Sans" charset="0"/>
              </a:rPr>
              <a:t>2</a:t>
            </a:r>
            <a:r>
              <a:rPr lang="en-GB" altLang="en-US" sz="1800" dirty="0">
                <a:solidFill>
                  <a:srgbClr val="002060"/>
                </a:solidFill>
                <a:latin typeface="Gill Sans MT" panose="020B0502020104020203" pitchFamily="34" charset="0"/>
                <a:ea typeface="Gill Sans" charset="0"/>
                <a:cs typeface="Gill Sans" charset="0"/>
              </a:rPr>
              <a:t> </a:t>
            </a:r>
            <a:r>
              <a:rPr lang="en-GB" altLang="en-US" sz="1800" dirty="0">
                <a:latin typeface="Gill Sans MT" panose="020B0502020104020203" pitchFamily="34" charset="0"/>
                <a:ea typeface="Gill Sans" charset="0"/>
                <a:cs typeface="Gill Sans" charset="0"/>
              </a:rPr>
              <a:t>shifts buffering reaction to </a:t>
            </a:r>
            <a:r>
              <a:rPr lang="en-GB" altLang="en-US" sz="1800" i="1" dirty="0">
                <a:solidFill>
                  <a:srgbClr val="FF0000"/>
                </a:solidFill>
                <a:latin typeface="Gill Sans MT" panose="020B0502020104020203" pitchFamily="34" charset="0"/>
                <a:ea typeface="Gill Sans" charset="0"/>
                <a:cs typeface="Gill Sans" charset="0"/>
              </a:rPr>
              <a:t>the left </a:t>
            </a:r>
            <a:r>
              <a:rPr lang="en-GB" altLang="en-US" sz="1800" b="1" dirty="0">
                <a:latin typeface="Gill Sans MT" panose="020B0502020104020203" pitchFamily="34" charset="0"/>
                <a:ea typeface="Gill Sans" charset="0"/>
                <a:cs typeface="Gill Sans" charset="0"/>
              </a:rPr>
              <a:t>Decrease </a:t>
            </a:r>
            <a:r>
              <a:rPr lang="en-GB" altLang="en-US" sz="1800" dirty="0">
                <a:solidFill>
                  <a:schemeClr val="accent1">
                    <a:lumMod val="75000"/>
                  </a:schemeClr>
                </a:solidFill>
                <a:latin typeface="Gill Sans MT" panose="020B0502020104020203" pitchFamily="34" charset="0"/>
                <a:ea typeface="Gill Sans" charset="0"/>
                <a:cs typeface="Gill Sans" charset="0"/>
              </a:rPr>
              <a:t>in ECF [H</a:t>
            </a:r>
            <a:r>
              <a:rPr lang="en-GB" altLang="en-US" sz="1800" baseline="30000" dirty="0">
                <a:solidFill>
                  <a:schemeClr val="accent1">
                    <a:lumMod val="75000"/>
                  </a:schemeClr>
                </a:solidFill>
                <a:latin typeface="Gill Sans MT" panose="020B0502020104020203" pitchFamily="34" charset="0"/>
                <a:ea typeface="Gill Sans" charset="0"/>
                <a:cs typeface="Gill Sans" charset="0"/>
              </a:rPr>
              <a:t>+</a:t>
            </a:r>
            <a:r>
              <a:rPr lang="en-GB" altLang="en-US" sz="1800" dirty="0">
                <a:solidFill>
                  <a:schemeClr val="accent1">
                    <a:lumMod val="75000"/>
                  </a:schemeClr>
                </a:solidFill>
                <a:latin typeface="Gill Sans MT" panose="020B0502020104020203" pitchFamily="34" charset="0"/>
                <a:ea typeface="Gill Sans" charset="0"/>
                <a:cs typeface="Gill Sans" charset="0"/>
              </a:rPr>
              <a:t>] and plasma [HCO</a:t>
            </a:r>
            <a:r>
              <a:rPr lang="en-GB" altLang="en-US" sz="1800" baseline="-25000" dirty="0">
                <a:solidFill>
                  <a:schemeClr val="accent1">
                    <a:lumMod val="75000"/>
                  </a:schemeClr>
                </a:solidFill>
                <a:latin typeface="Gill Sans MT" panose="020B0502020104020203" pitchFamily="34" charset="0"/>
                <a:ea typeface="Gill Sans" charset="0"/>
                <a:cs typeface="Gill Sans" charset="0"/>
              </a:rPr>
              <a:t>3</a:t>
            </a:r>
            <a:r>
              <a:rPr lang="en-GB" altLang="en-US" sz="1800" baseline="30000" dirty="0">
                <a:solidFill>
                  <a:schemeClr val="accent1">
                    <a:lumMod val="75000"/>
                  </a:schemeClr>
                </a:solidFill>
                <a:latin typeface="Gill Sans MT" panose="020B0502020104020203" pitchFamily="34" charset="0"/>
                <a:ea typeface="Gill Sans" charset="0"/>
                <a:cs typeface="Gill Sans" charset="0"/>
              </a:rPr>
              <a:t>-</a:t>
            </a:r>
            <a:r>
              <a:rPr lang="en-GB" altLang="en-US" sz="1800" dirty="0">
                <a:solidFill>
                  <a:schemeClr val="accent1">
                    <a:lumMod val="75000"/>
                  </a:schemeClr>
                </a:solidFill>
                <a:latin typeface="Gill Sans MT" panose="020B0502020104020203" pitchFamily="34" charset="0"/>
                <a:ea typeface="Gill Sans" charset="0"/>
                <a:cs typeface="Gill Sans" charset="0"/>
              </a:rPr>
              <a:t>]</a:t>
            </a:r>
          </a:p>
          <a:p>
            <a:pPr lvl="1"/>
            <a:endParaRPr lang="en-IE" altLang="en-US" sz="1400" dirty="0">
              <a:solidFill>
                <a:srgbClr val="FF0000"/>
              </a:solidFill>
              <a:latin typeface="Gill Sans MT" panose="020B0502020104020203" pitchFamily="34" charset="0"/>
              <a:ea typeface="Gill Sans" charset="0"/>
              <a:cs typeface="Gill Sans" charset="0"/>
            </a:endParaRPr>
          </a:p>
          <a:p>
            <a:pPr lvl="1"/>
            <a:r>
              <a:rPr lang="en-IE" altLang="en-US" sz="1800" dirty="0">
                <a:solidFill>
                  <a:srgbClr val="FF0000"/>
                </a:solidFill>
                <a:latin typeface="Gill Sans MT" panose="020B0502020104020203" pitchFamily="34" charset="0"/>
                <a:ea typeface="Gill Sans" charset="0"/>
                <a:cs typeface="Gill Sans" charset="0"/>
              </a:rPr>
              <a:t>COMPENSATORY MECHANISM : </a:t>
            </a:r>
            <a:r>
              <a:rPr lang="en-IE" altLang="en-US" sz="1800" b="1" dirty="0">
                <a:latin typeface="Gill Sans MT" panose="020B0502020104020203" pitchFamily="34" charset="0"/>
                <a:ea typeface="Gill Sans" charset="0"/>
                <a:cs typeface="Gill Sans" charset="0"/>
              </a:rPr>
              <a:t>Decreased  : </a:t>
            </a:r>
            <a:r>
              <a:rPr lang="en-IE" altLang="en-US" sz="1800" dirty="0">
                <a:solidFill>
                  <a:srgbClr val="002060"/>
                </a:solidFill>
                <a:latin typeface="Gill Sans MT" panose="020B0502020104020203" pitchFamily="34" charset="0"/>
                <a:ea typeface="Gill Sans" charset="0"/>
                <a:cs typeface="Gill Sans" charset="0"/>
              </a:rPr>
              <a:t> *</a:t>
            </a:r>
            <a:r>
              <a:rPr lang="en-GB" altLang="en-US" sz="1800" dirty="0">
                <a:solidFill>
                  <a:schemeClr val="accent1">
                    <a:lumMod val="75000"/>
                  </a:schemeClr>
                </a:solidFill>
                <a:latin typeface="Gill Sans MT" panose="020B0502020104020203" pitchFamily="34" charset="0"/>
                <a:ea typeface="Gill Sans" charset="0"/>
                <a:cs typeface="Gill Sans" charset="0"/>
              </a:rPr>
              <a:t>↓ </a:t>
            </a:r>
            <a:r>
              <a:rPr lang="en-IE" altLang="en-US" sz="1800" dirty="0">
                <a:solidFill>
                  <a:schemeClr val="accent1">
                    <a:lumMod val="75000"/>
                  </a:schemeClr>
                </a:solidFill>
                <a:latin typeface="Gill Sans MT" panose="020B0502020104020203" pitchFamily="34" charset="0"/>
                <a:ea typeface="Gill Sans" charset="0"/>
                <a:cs typeface="Gill Sans" charset="0"/>
              </a:rPr>
              <a:t>Renal </a:t>
            </a:r>
            <a:r>
              <a:rPr lang="en-IE" altLang="en-US" sz="1800" b="1" dirty="0">
                <a:solidFill>
                  <a:schemeClr val="accent1">
                    <a:lumMod val="75000"/>
                  </a:schemeClr>
                </a:solidFill>
                <a:latin typeface="Gill Sans MT" panose="020B0502020104020203" pitchFamily="34" charset="0"/>
                <a:ea typeface="Gill Sans" charset="0"/>
                <a:cs typeface="Gill Sans" charset="0"/>
              </a:rPr>
              <a:t>Secretion</a:t>
            </a:r>
            <a:r>
              <a:rPr lang="en-IE" altLang="en-US" sz="1800" dirty="0">
                <a:solidFill>
                  <a:schemeClr val="accent1">
                    <a:lumMod val="75000"/>
                  </a:schemeClr>
                </a:solidFill>
                <a:latin typeface="Gill Sans MT" panose="020B0502020104020203" pitchFamily="34" charset="0"/>
                <a:ea typeface="Gill Sans" charset="0"/>
                <a:cs typeface="Gill Sans" charset="0"/>
              </a:rPr>
              <a:t> of H</a:t>
            </a:r>
            <a:r>
              <a:rPr lang="en-IE" altLang="en-US" sz="1800" baseline="30000" dirty="0">
                <a:solidFill>
                  <a:schemeClr val="accent1">
                    <a:lumMod val="75000"/>
                  </a:schemeClr>
                </a:solidFill>
                <a:latin typeface="Gill Sans MT" panose="020B0502020104020203" pitchFamily="34" charset="0"/>
                <a:ea typeface="Gill Sans" charset="0"/>
                <a:cs typeface="Gill Sans" charset="0"/>
              </a:rPr>
              <a:t>+</a:t>
            </a:r>
            <a:r>
              <a:rPr lang="en-IE" altLang="en-US" sz="1800" dirty="0">
                <a:solidFill>
                  <a:schemeClr val="accent1">
                    <a:lumMod val="75000"/>
                  </a:schemeClr>
                </a:solidFill>
                <a:latin typeface="Gill Sans MT" panose="020B0502020104020203" pitchFamily="34" charset="0"/>
                <a:ea typeface="Gill Sans" charset="0"/>
                <a:cs typeface="Gill Sans" charset="0"/>
              </a:rPr>
              <a:t> *</a:t>
            </a:r>
            <a:r>
              <a:rPr lang="en-GB" altLang="en-US" sz="1800" dirty="0">
                <a:solidFill>
                  <a:schemeClr val="accent1">
                    <a:lumMod val="75000"/>
                  </a:schemeClr>
                </a:solidFill>
                <a:latin typeface="Gill Sans MT" panose="020B0502020104020203" pitchFamily="34" charset="0"/>
                <a:ea typeface="Gill Sans" charset="0"/>
                <a:cs typeface="Gill Sans" charset="0"/>
              </a:rPr>
              <a:t>↓ </a:t>
            </a:r>
            <a:r>
              <a:rPr lang="en-IE" altLang="en-US" sz="1800" b="1" dirty="0">
                <a:solidFill>
                  <a:schemeClr val="accent1">
                    <a:lumMod val="75000"/>
                  </a:schemeClr>
                </a:solidFill>
                <a:latin typeface="Gill Sans MT" panose="020B0502020104020203" pitchFamily="34" charset="0"/>
                <a:ea typeface="Gill Sans" charset="0"/>
                <a:cs typeface="Gill Sans" charset="0"/>
              </a:rPr>
              <a:t>Absorption</a:t>
            </a:r>
            <a:r>
              <a:rPr lang="en-IE" altLang="en-US" sz="1800" dirty="0">
                <a:solidFill>
                  <a:schemeClr val="accent1">
                    <a:lumMod val="75000"/>
                  </a:schemeClr>
                </a:solidFill>
                <a:latin typeface="Gill Sans MT" panose="020B0502020104020203" pitchFamily="34" charset="0"/>
                <a:ea typeface="Gill Sans" charset="0"/>
                <a:cs typeface="Gill Sans" charset="0"/>
              </a:rPr>
              <a:t> of </a:t>
            </a:r>
            <a:r>
              <a:rPr lang="en-GB" altLang="en-US" sz="1800" dirty="0">
                <a:solidFill>
                  <a:schemeClr val="accent1">
                    <a:lumMod val="75000"/>
                  </a:schemeClr>
                </a:solidFill>
                <a:latin typeface="Gill Sans MT" panose="020B0502020104020203" pitchFamily="34" charset="0"/>
                <a:ea typeface="Gill Sans" charset="0"/>
                <a:cs typeface="Gill Sans" charset="0"/>
              </a:rPr>
              <a:t>HCO</a:t>
            </a:r>
            <a:r>
              <a:rPr lang="en-GB" altLang="en-US" sz="1800" baseline="-25000" dirty="0">
                <a:solidFill>
                  <a:schemeClr val="accent1">
                    <a:lumMod val="75000"/>
                  </a:schemeClr>
                </a:solidFill>
                <a:latin typeface="Gill Sans MT" panose="020B0502020104020203" pitchFamily="34" charset="0"/>
                <a:ea typeface="Gill Sans" charset="0"/>
                <a:cs typeface="Gill Sans" charset="0"/>
              </a:rPr>
              <a:t>3</a:t>
            </a:r>
            <a:r>
              <a:rPr lang="en-GB" altLang="en-US" sz="1800" baseline="30000" dirty="0">
                <a:solidFill>
                  <a:schemeClr val="accent1">
                    <a:lumMod val="75000"/>
                  </a:schemeClr>
                </a:solidFill>
                <a:latin typeface="Gill Sans MT" panose="020B0502020104020203" pitchFamily="34" charset="0"/>
                <a:ea typeface="Gill Sans" charset="0"/>
                <a:cs typeface="Gill Sans" charset="0"/>
              </a:rPr>
              <a:t>-</a:t>
            </a:r>
            <a:r>
              <a:rPr lang="en-GB" altLang="en-US" sz="1800" dirty="0">
                <a:solidFill>
                  <a:schemeClr val="accent1">
                    <a:lumMod val="75000"/>
                  </a:schemeClr>
                </a:solidFill>
                <a:latin typeface="Gill Sans MT" panose="020B0502020104020203" pitchFamily="34" charset="0"/>
                <a:ea typeface="Gill Sans" charset="0"/>
                <a:cs typeface="Gill Sans" charset="0"/>
              </a:rPr>
              <a:t>  </a:t>
            </a:r>
            <a:r>
              <a:rPr lang="en-GB" altLang="en-US" sz="1800" i="1" dirty="0">
                <a:solidFill>
                  <a:schemeClr val="accent1">
                    <a:lumMod val="75000"/>
                  </a:schemeClr>
                </a:solidFill>
                <a:latin typeface="Gill Sans MT" panose="020B0502020104020203" pitchFamily="34" charset="0"/>
                <a:ea typeface="Gill Sans" charset="0"/>
                <a:cs typeface="Gill Sans" charset="0"/>
              </a:rPr>
              <a:t>(still an excess of HCO</a:t>
            </a:r>
            <a:r>
              <a:rPr lang="en-GB" altLang="en-US" sz="1800" i="1" baseline="-25000" dirty="0">
                <a:solidFill>
                  <a:schemeClr val="accent1">
                    <a:lumMod val="75000"/>
                  </a:schemeClr>
                </a:solidFill>
                <a:latin typeface="Gill Sans MT" panose="020B0502020104020203" pitchFamily="34" charset="0"/>
                <a:ea typeface="Gill Sans" charset="0"/>
                <a:cs typeface="Gill Sans" charset="0"/>
              </a:rPr>
              <a:t>3</a:t>
            </a:r>
            <a:r>
              <a:rPr lang="en-GB" altLang="en-US" sz="1800" i="1" baseline="30000" dirty="0">
                <a:solidFill>
                  <a:schemeClr val="accent1">
                    <a:lumMod val="75000"/>
                  </a:schemeClr>
                </a:solidFill>
                <a:latin typeface="Gill Sans MT" panose="020B0502020104020203" pitchFamily="34" charset="0"/>
                <a:ea typeface="Gill Sans" charset="0"/>
                <a:cs typeface="Gill Sans" charset="0"/>
              </a:rPr>
              <a:t>-</a:t>
            </a:r>
            <a:r>
              <a:rPr lang="en-GB" altLang="en-US" sz="1800" i="1" dirty="0">
                <a:solidFill>
                  <a:schemeClr val="accent1">
                    <a:lumMod val="75000"/>
                  </a:schemeClr>
                </a:solidFill>
                <a:latin typeface="Gill Sans MT" panose="020B0502020104020203" pitchFamily="34" charset="0"/>
                <a:ea typeface="Gill Sans" charset="0"/>
                <a:cs typeface="Gill Sans" charset="0"/>
              </a:rPr>
              <a:t> relative to H</a:t>
            </a:r>
            <a:r>
              <a:rPr lang="en-GB" altLang="en-US" sz="1800" i="1" baseline="30000" dirty="0">
                <a:solidFill>
                  <a:schemeClr val="accent1">
                    <a:lumMod val="75000"/>
                  </a:schemeClr>
                </a:solidFill>
                <a:latin typeface="Gill Sans MT" panose="020B0502020104020203" pitchFamily="34" charset="0"/>
                <a:ea typeface="Gill Sans" charset="0"/>
                <a:cs typeface="Gill Sans" charset="0"/>
              </a:rPr>
              <a:t>+</a:t>
            </a:r>
            <a:r>
              <a:rPr lang="en-GB" altLang="en-US" sz="1800" i="1" dirty="0">
                <a:solidFill>
                  <a:schemeClr val="accent1">
                    <a:lumMod val="75000"/>
                  </a:schemeClr>
                </a:solidFill>
                <a:latin typeface="Gill Sans MT" panose="020B0502020104020203" pitchFamily="34" charset="0"/>
                <a:ea typeface="Gill Sans" charset="0"/>
                <a:cs typeface="Gill Sans" charset="0"/>
              </a:rPr>
              <a:t>)</a:t>
            </a:r>
            <a:r>
              <a:rPr lang="en-IE" altLang="en-US" sz="1800" i="1" dirty="0">
                <a:solidFill>
                  <a:schemeClr val="accent1">
                    <a:lumMod val="75000"/>
                  </a:schemeClr>
                </a:solidFill>
                <a:latin typeface="Gill Sans MT" panose="020B0502020104020203" pitchFamily="34" charset="0"/>
                <a:ea typeface="Gill Sans" charset="0"/>
                <a:cs typeface="Gill Sans" charset="0"/>
              </a:rPr>
              <a:t>.</a:t>
            </a:r>
          </a:p>
          <a:p>
            <a:endParaRPr lang="en-GB" altLang="en-US" sz="1800" dirty="0">
              <a:solidFill>
                <a:srgbClr val="002060"/>
              </a:solidFill>
              <a:latin typeface="Gill Sans MT" panose="020B0502020104020203" pitchFamily="34" charset="0"/>
              <a:ea typeface="Gill Sans" charset="0"/>
              <a:cs typeface="Gill Sans" charset="0"/>
            </a:endParaRPr>
          </a:p>
          <a:p>
            <a:endParaRPr lang="en-US" sz="1400" dirty="0"/>
          </a:p>
        </p:txBody>
      </p:sp>
      <p:sp>
        <p:nvSpPr>
          <p:cNvPr id="5" name="مربع نص 15"/>
          <p:cNvSpPr txBox="1"/>
          <p:nvPr/>
        </p:nvSpPr>
        <p:spPr>
          <a:xfrm>
            <a:off x="816669" y="4498633"/>
            <a:ext cx="6192688" cy="1747996"/>
          </a:xfrm>
          <a:prstGeom prst="roundRect">
            <a:avLst/>
          </a:prstGeom>
          <a:noFill/>
          <a:ln>
            <a:solidFill>
              <a:schemeClr val="bg1">
                <a:lumMod val="75000"/>
              </a:schemeClr>
            </a:solidFill>
            <a:prstDash val="dash"/>
          </a:ln>
        </p:spPr>
        <p:txBody>
          <a:bodyPr wrap="square" rtlCol="0">
            <a:spAutoFit/>
          </a:bodyPr>
          <a:lstStyle/>
          <a:p>
            <a:pPr defTabSz="315468">
              <a:spcBef>
                <a:spcPts val="2200"/>
              </a:spcBef>
              <a:defRPr sz="1800">
                <a:solidFill>
                  <a:srgbClr val="000000"/>
                </a:solidFill>
              </a:defRPr>
            </a:pPr>
            <a:r>
              <a:rPr lang="en-US" sz="1200" dirty="0">
                <a:solidFill>
                  <a:schemeClr val="bg1">
                    <a:lumMod val="50000"/>
                  </a:schemeClr>
                </a:solidFill>
                <a:latin typeface="Gill Sans MT" pitchFamily="34" charset="0"/>
              </a:rPr>
              <a:t>- in high altitude, the O2 is less, so to compensate this loss hyperventilation is triggered leading to depletion of Co2. Thus respiratory alkalosis may occur.</a:t>
            </a:r>
          </a:p>
          <a:p>
            <a:pPr marL="171450" indent="-171450" defTabSz="315468">
              <a:spcBef>
                <a:spcPts val="2200"/>
              </a:spcBef>
              <a:buFontTx/>
              <a:buChar char="-"/>
              <a:defRPr sz="1800">
                <a:solidFill>
                  <a:srgbClr val="000000"/>
                </a:solidFill>
              </a:defRPr>
            </a:pPr>
            <a:r>
              <a:rPr lang="en-US" sz="1200" dirty="0">
                <a:solidFill>
                  <a:schemeClr val="bg1">
                    <a:lumMod val="50000"/>
                  </a:schemeClr>
                </a:solidFill>
                <a:latin typeface="Gill Sans MT" pitchFamily="34" charset="0"/>
              </a:rPr>
              <a:t>HCO3 buffering reaction is shifted to left to decrease the amount of HCO3 and increase extracellular amount of Co2  </a:t>
            </a:r>
          </a:p>
          <a:p>
            <a:pPr marL="171450" indent="-171450" defTabSz="315468">
              <a:spcBef>
                <a:spcPts val="2200"/>
              </a:spcBef>
              <a:buFontTx/>
              <a:buChar char="-"/>
              <a:defRPr sz="1800">
                <a:solidFill>
                  <a:srgbClr val="000000"/>
                </a:solidFill>
              </a:defRPr>
            </a:pPr>
            <a:r>
              <a:rPr lang="en-US" sz="1200" dirty="0">
                <a:solidFill>
                  <a:schemeClr val="bg1">
                    <a:lumMod val="50000"/>
                  </a:schemeClr>
                </a:solidFill>
              </a:rPr>
              <a:t>In alkalosis, the loss of HCO</a:t>
            </a:r>
            <a:r>
              <a:rPr lang="en-US" sz="1200" baseline="-25000" dirty="0">
                <a:solidFill>
                  <a:schemeClr val="bg1">
                    <a:lumMod val="50000"/>
                  </a:schemeClr>
                </a:solidFill>
              </a:rPr>
              <a:t>3</a:t>
            </a:r>
            <a:r>
              <a:rPr lang="en-US" sz="1200" baseline="30000" dirty="0">
                <a:solidFill>
                  <a:schemeClr val="bg1">
                    <a:lumMod val="50000"/>
                  </a:schemeClr>
                </a:solidFill>
              </a:rPr>
              <a:t>−</a:t>
            </a:r>
            <a:r>
              <a:rPr lang="en-US" sz="1200" dirty="0">
                <a:solidFill>
                  <a:schemeClr val="bg1">
                    <a:lumMod val="50000"/>
                  </a:schemeClr>
                </a:solidFill>
              </a:rPr>
              <a:t> helps return the plasma pH toward normal.</a:t>
            </a:r>
            <a:endParaRPr lang="en-US" sz="1200" dirty="0">
              <a:solidFill>
                <a:schemeClr val="bg1">
                  <a:lumMod val="50000"/>
                </a:schemeClr>
              </a:solidFill>
              <a:latin typeface="Gill Sans MT" pitchFamily="34" charset="0"/>
            </a:endParaRPr>
          </a:p>
        </p:txBody>
      </p:sp>
      <p:sp>
        <p:nvSpPr>
          <p:cNvPr id="6" name="TextBox 5"/>
          <p:cNvSpPr txBox="1"/>
          <p:nvPr/>
        </p:nvSpPr>
        <p:spPr>
          <a:xfrm>
            <a:off x="7077361" y="4477444"/>
            <a:ext cx="5365855" cy="338554"/>
          </a:xfrm>
          <a:prstGeom prst="rect">
            <a:avLst/>
          </a:prstGeom>
          <a:noFill/>
        </p:spPr>
        <p:txBody>
          <a:bodyPr wrap="square" rtlCol="0">
            <a:spAutoFit/>
          </a:bodyPr>
          <a:lstStyle/>
          <a:p>
            <a:r>
              <a:rPr lang="en-US" sz="1600" dirty="0">
                <a:solidFill>
                  <a:srgbClr val="DDE9EC">
                    <a:lumMod val="50000"/>
                  </a:srgbClr>
                </a:solidFill>
              </a:rPr>
              <a:t>- Hyperventilation results in= increase PH, PCO2 decrease.</a:t>
            </a:r>
          </a:p>
        </p:txBody>
      </p:sp>
      <p:sp>
        <p:nvSpPr>
          <p:cNvPr id="7" name="TextBox 6"/>
          <p:cNvSpPr txBox="1"/>
          <p:nvPr/>
        </p:nvSpPr>
        <p:spPr>
          <a:xfrm>
            <a:off x="7077361" y="4797152"/>
            <a:ext cx="4767153" cy="830997"/>
          </a:xfrm>
          <a:prstGeom prst="rect">
            <a:avLst/>
          </a:prstGeom>
          <a:noFill/>
        </p:spPr>
        <p:txBody>
          <a:bodyPr wrap="square" rtlCol="0">
            <a:spAutoFit/>
          </a:bodyPr>
          <a:lstStyle/>
          <a:p>
            <a:r>
              <a:rPr lang="en-US" sz="1600" dirty="0">
                <a:solidFill>
                  <a:srgbClr val="DDE9EC">
                    <a:lumMod val="50000"/>
                  </a:srgbClr>
                </a:solidFill>
              </a:rPr>
              <a:t>- If someone is going through a panic attack, we give him a paper bag so he can re-inhale CO2 and doesn't</a:t>
            </a:r>
            <a:r>
              <a:rPr lang="fr-FR" sz="1600" dirty="0">
                <a:solidFill>
                  <a:srgbClr val="DDE9EC">
                    <a:lumMod val="50000"/>
                  </a:srgbClr>
                </a:solidFill>
              </a:rPr>
              <a:t>’</a:t>
            </a:r>
            <a:r>
              <a:rPr lang="en-US" sz="1600" dirty="0">
                <a:solidFill>
                  <a:srgbClr val="DDE9EC">
                    <a:lumMod val="50000"/>
                  </a:srgbClr>
                </a:solidFill>
              </a:rPr>
              <a:t>t go through alkalosis</a:t>
            </a:r>
          </a:p>
        </p:txBody>
      </p:sp>
    </p:spTree>
    <p:extLst>
      <p:ext uri="{BB962C8B-B14F-4D97-AF65-F5344CB8AC3E}">
        <p14:creationId xmlns:p14="http://schemas.microsoft.com/office/powerpoint/2010/main" val="283105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43" y="533673"/>
            <a:ext cx="10969943" cy="990600"/>
          </a:xfrm>
        </p:spPr>
        <p:txBody>
          <a:bodyPr>
            <a:noAutofit/>
          </a:bodyPr>
          <a:lstStyle/>
          <a:p>
            <a:pPr>
              <a:defRPr/>
            </a:pPr>
            <a:r>
              <a:rPr lang="en-GB" dirty="0">
                <a:ea typeface="Gill Sans" charset="0"/>
                <a:cs typeface="Gill Sans" charset="0"/>
              </a:rPr>
              <a:t>Davenport Diagram Acid-base alterations</a:t>
            </a:r>
            <a:br>
              <a:rPr lang="en-US" dirty="0">
                <a:ea typeface="Gill Sans" charset="0"/>
                <a:cs typeface="Gill Sans" charset="0"/>
              </a:rPr>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49</a:t>
            </a:fld>
            <a:endParaRPr lang="en-US" dirty="0"/>
          </a:p>
        </p:txBody>
      </p:sp>
      <p:sp>
        <p:nvSpPr>
          <p:cNvPr id="5" name="Rectangle 12"/>
          <p:cNvSpPr/>
          <p:nvPr/>
        </p:nvSpPr>
        <p:spPr>
          <a:xfrm>
            <a:off x="2494012" y="1858961"/>
            <a:ext cx="2688172" cy="2383631"/>
          </a:xfrm>
          <a:prstGeom prst="roundRect">
            <a:avLst/>
          </a:prstGeom>
          <a:solidFill>
            <a:schemeClr val="accent2">
              <a:lumMod val="60000"/>
              <a:lumOff val="40000"/>
            </a:schemeClr>
          </a:solidFill>
          <a:ln w="12700">
            <a:solidFill>
              <a:schemeClr val="bg1"/>
            </a:solidFill>
            <a:miter lim="400000"/>
          </a:ln>
          <a:effectLst/>
        </p:spPr>
        <p:txBody>
          <a:bodyPr wrap="square" lIns="0" tIns="0" rIns="0" bIns="0">
            <a:spAutoFit/>
          </a:bodyPr>
          <a:lstStyle/>
          <a:p>
            <a:pPr algn="ctr"/>
            <a:r>
              <a:rPr lang="en-US" b="1" dirty="0">
                <a:solidFill>
                  <a:schemeClr val="accent1">
                    <a:lumMod val="75000"/>
                  </a:schemeClr>
                </a:solidFill>
                <a:latin typeface="Gill Sans MT" panose="020B0502020104020203" pitchFamily="34" charset="0"/>
              </a:rPr>
              <a:t>   Respiratory Alkalosis</a:t>
            </a:r>
          </a:p>
          <a:p>
            <a:endParaRPr lang="en-US" b="1" dirty="0">
              <a:solidFill>
                <a:srgbClr val="002060"/>
              </a:solidFill>
              <a:latin typeface="Gill Sans MT" panose="020B0502020104020203" pitchFamily="34" charset="0"/>
            </a:endParaRPr>
          </a:p>
          <a:p>
            <a:r>
              <a:rPr lang="en-GB" altLang="en-US" sz="1600" dirty="0">
                <a:solidFill>
                  <a:srgbClr val="002060"/>
                </a:solidFill>
                <a:latin typeface="Gill Sans MT" panose="020B0502020104020203" pitchFamily="34" charset="0"/>
              </a:rPr>
              <a:t>  </a:t>
            </a:r>
            <a:r>
              <a:rPr lang="en-GB" altLang="en-US" dirty="0">
                <a:solidFill>
                  <a:srgbClr val="CC0000"/>
                </a:solidFill>
                <a:latin typeface="Gill Sans MT" panose="020B0502020104020203" pitchFamily="34" charset="0"/>
              </a:rPr>
              <a:t>↑ plasma pH</a:t>
            </a:r>
          </a:p>
          <a:p>
            <a:r>
              <a:rPr lang="en-GB" altLang="en-US" dirty="0">
                <a:solidFill>
                  <a:srgbClr val="CC0000"/>
                </a:solidFill>
                <a:latin typeface="Gill Sans MT" panose="020B0502020104020203" pitchFamily="34" charset="0"/>
              </a:rPr>
              <a:t>  ↓ Pco2</a:t>
            </a:r>
          </a:p>
          <a:p>
            <a:r>
              <a:rPr lang="en-GB" altLang="en-US" dirty="0">
                <a:solidFill>
                  <a:srgbClr val="CC0000"/>
                </a:solidFill>
                <a:latin typeface="Gill Sans MT" panose="020B0502020104020203" pitchFamily="34" charset="0"/>
              </a:rPr>
              <a:t>  ↓ plasma [HCO3-] </a:t>
            </a:r>
            <a:endParaRPr lang="en-IE" altLang="en-US" dirty="0">
              <a:solidFill>
                <a:srgbClr val="CC0000"/>
              </a:solidFill>
              <a:latin typeface="Gill Sans MT" panose="020B0502020104020203" pitchFamily="34" charset="0"/>
            </a:endParaRPr>
          </a:p>
          <a:p>
            <a:endParaRPr lang="en-US" sz="2000" b="1" dirty="0">
              <a:solidFill>
                <a:srgbClr val="002060"/>
              </a:solidFill>
              <a:latin typeface="Gill Sans MT" panose="020B0502020104020203" pitchFamily="34" charset="0"/>
            </a:endParaRPr>
          </a:p>
        </p:txBody>
      </p:sp>
      <p:pic>
        <p:nvPicPr>
          <p:cNvPr id="6" name="Picture 4" descr="Davenport diagram-fig 30"/>
          <p:cNvPicPr>
            <a:picLocks noChangeAspect="1" noChangeArrowheads="1"/>
          </p:cNvPicPr>
          <p:nvPr/>
        </p:nvPicPr>
        <p:blipFill rotWithShape="1">
          <a:blip r:embed="rId2">
            <a:extLst>
              <a:ext uri="{28A0092B-C50C-407E-A947-70E740481C1C}">
                <a14:useLocalDpi xmlns:a14="http://schemas.microsoft.com/office/drawing/2010/main" val="0"/>
              </a:ext>
            </a:extLst>
          </a:blip>
          <a:srcRect b="4776"/>
          <a:stretch/>
        </p:blipFill>
        <p:spPr bwMode="auto">
          <a:xfrm>
            <a:off x="6526459" y="1655191"/>
            <a:ext cx="3548063" cy="302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ربع نص 14"/>
          <p:cNvSpPr txBox="1"/>
          <p:nvPr/>
        </p:nvSpPr>
        <p:spPr>
          <a:xfrm>
            <a:off x="1543822" y="4771667"/>
            <a:ext cx="4551992" cy="1055608"/>
          </a:xfrm>
          <a:prstGeom prst="roundRect">
            <a:avLst/>
          </a:prstGeom>
          <a:noFill/>
          <a:ln>
            <a:solidFill>
              <a:schemeClr val="bg1">
                <a:lumMod val="75000"/>
              </a:schemeClr>
            </a:solidFill>
            <a:prstDash val="dash"/>
          </a:ln>
        </p:spPr>
        <p:txBody>
          <a:bodyPr wrap="square" rtlCol="0">
            <a:spAutoFit/>
          </a:bodyPr>
          <a:lstStyle/>
          <a:p>
            <a:pPr lvl="0" algn="ctr" defTabSz="315468">
              <a:spcBef>
                <a:spcPts val="2200"/>
              </a:spcBef>
              <a:defRPr sz="1800">
                <a:solidFill>
                  <a:srgbClr val="000000"/>
                </a:solidFill>
              </a:defRPr>
            </a:pPr>
            <a:r>
              <a:rPr lang="en-US" sz="1400" dirty="0">
                <a:solidFill>
                  <a:schemeClr val="bg1">
                    <a:lumMod val="50000"/>
                  </a:schemeClr>
                </a:solidFill>
                <a:latin typeface="Gill Sans MT" pitchFamily="34" charset="0"/>
              </a:rPr>
              <a:t>renal compensation for respiratory alkalosis consist of decrease excretion of H+ and decreased synthesis of new HCO3. Therefore decrease its reabsorption. And again the ration of HCO3/Co2 in the equation will be normalized </a:t>
            </a:r>
          </a:p>
        </p:txBody>
      </p:sp>
      <p:sp>
        <p:nvSpPr>
          <p:cNvPr id="9" name="مربع نص 4"/>
          <p:cNvSpPr txBox="1"/>
          <p:nvPr/>
        </p:nvSpPr>
        <p:spPr>
          <a:xfrm>
            <a:off x="7292379" y="4811960"/>
            <a:ext cx="2016224" cy="1092518"/>
          </a:xfrm>
          <a:prstGeom prst="bracePair">
            <a:avLst/>
          </a:prstGeom>
          <a:noFill/>
          <a:ln>
            <a:solidFill>
              <a:schemeClr val="bg1">
                <a:lumMod val="50000"/>
              </a:schemeClr>
            </a:solidFill>
            <a:prstDash val="dash"/>
          </a:ln>
        </p:spPr>
        <p:txBody>
          <a:bodyPr wrap="square" rtlCol="0">
            <a:spAutoFit/>
          </a:bodyPr>
          <a:lstStyle/>
          <a:p>
            <a:r>
              <a:rPr lang="en-US" sz="1400" dirty="0">
                <a:solidFill>
                  <a:schemeClr val="bg1">
                    <a:lumMod val="50000"/>
                  </a:schemeClr>
                </a:solidFill>
              </a:rPr>
              <a:t>From the diagram :</a:t>
            </a:r>
          </a:p>
          <a:p>
            <a:pPr marL="171450" indent="-171450">
              <a:buFont typeface="Arial" pitchFamily="34" charset="0"/>
              <a:buChar char="•"/>
            </a:pPr>
            <a:r>
              <a:rPr lang="en-US" sz="1400" dirty="0">
                <a:solidFill>
                  <a:schemeClr val="bg1">
                    <a:lumMod val="50000"/>
                  </a:schemeClr>
                </a:solidFill>
              </a:rPr>
              <a:t>PH : 7.6 “HIGH”</a:t>
            </a:r>
          </a:p>
          <a:p>
            <a:pPr marL="171450" indent="-171450">
              <a:buFont typeface="Arial" pitchFamily="34" charset="0"/>
              <a:buChar char="•"/>
            </a:pPr>
            <a:r>
              <a:rPr lang="en-US" sz="1400" dirty="0">
                <a:solidFill>
                  <a:schemeClr val="bg1">
                    <a:lumMod val="50000"/>
                  </a:schemeClr>
                </a:solidFill>
              </a:rPr>
              <a:t>HCO3- : 20 “low”</a:t>
            </a:r>
          </a:p>
          <a:p>
            <a:pPr marL="171450" indent="-171450">
              <a:buFont typeface="Arial" pitchFamily="34" charset="0"/>
              <a:buChar char="•"/>
            </a:pPr>
            <a:r>
              <a:rPr lang="en-US" sz="1400" dirty="0">
                <a:solidFill>
                  <a:schemeClr val="bg1">
                    <a:lumMod val="50000"/>
                  </a:schemeClr>
                </a:solidFill>
              </a:rPr>
              <a:t>Pco2 : 20 “low”</a:t>
            </a:r>
          </a:p>
        </p:txBody>
      </p:sp>
    </p:spTree>
    <p:extLst>
      <p:ext uri="{BB962C8B-B14F-4D97-AF65-F5344CB8AC3E}">
        <p14:creationId xmlns:p14="http://schemas.microsoft.com/office/powerpoint/2010/main" val="147038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sz="4000" dirty="0"/>
              <a:t>Acid – Base Balance</a:t>
            </a:r>
            <a:br>
              <a:rPr lang="en-GB" sz="4400" b="1" dirty="0">
                <a:latin typeface="Gill Sans MT" pitchFamily="34" charset="0"/>
              </a:rPr>
            </a:br>
            <a:r>
              <a:rPr lang="en-GB" sz="4000" dirty="0"/>
              <a:t>Definitions </a:t>
            </a:r>
            <a:r>
              <a:rPr lang="en-GB" sz="4000" dirty="0">
                <a:solidFill>
                  <a:srgbClr val="FF0000"/>
                </a:solidFill>
              </a:rPr>
              <a:t>( </a:t>
            </a:r>
            <a:r>
              <a:rPr lang="en-GB" sz="4000" dirty="0" err="1">
                <a:solidFill>
                  <a:srgbClr val="FF0000"/>
                </a:solidFill>
              </a:rPr>
              <a:t>Bronsted</a:t>
            </a:r>
            <a:r>
              <a:rPr lang="en-GB" sz="4000" dirty="0">
                <a:solidFill>
                  <a:srgbClr val="FF0000"/>
                </a:solidFill>
              </a:rPr>
              <a:t>-Lowry )</a:t>
            </a:r>
            <a:endParaRPr lang="en-US" sz="4000" dirty="0">
              <a:solidFill>
                <a:srgbClr val="FF0000"/>
              </a:solidFill>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5</a:t>
            </a:fld>
            <a:endParaRPr lang="en-US" dirty="0"/>
          </a:p>
        </p:txBody>
      </p:sp>
      <p:pic>
        <p:nvPicPr>
          <p:cNvPr id="12" name="Picture 3"/>
          <p:cNvPicPr>
            <a:picLocks noGrp="1" noChangeAspect="1" noChangeArrowheads="1"/>
          </p:cNvPicPr>
          <p:nvPr>
            <p:ph sz="quarter" idx="1"/>
          </p:nvPr>
        </p:nvPicPr>
        <p:blipFill>
          <a:blip r:embed="rId2"/>
          <a:srcRect/>
          <a:stretch>
            <a:fillRect/>
          </a:stretch>
        </p:blipFill>
        <p:spPr bwMode="auto">
          <a:xfrm>
            <a:off x="2112489" y="1227813"/>
            <a:ext cx="7769793" cy="3721968"/>
          </a:xfrm>
          <a:prstGeom prst="rect">
            <a:avLst/>
          </a:prstGeom>
          <a:noFill/>
        </p:spPr>
      </p:pic>
      <p:sp>
        <p:nvSpPr>
          <p:cNvPr id="13" name="Rounded Rectangle 17"/>
          <p:cNvSpPr/>
          <p:nvPr/>
        </p:nvSpPr>
        <p:spPr>
          <a:xfrm>
            <a:off x="2349996" y="5034594"/>
            <a:ext cx="3150381" cy="1152128"/>
          </a:xfrm>
          <a:prstGeom prst="roundRect">
            <a:avLst/>
          </a:prstGeom>
          <a:solidFill>
            <a:schemeClr val="bg1"/>
          </a:solid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66FF33"/>
              </a:buClr>
            </a:pPr>
            <a:r>
              <a:rPr lang="en-IE" altLang="en-US" dirty="0">
                <a:solidFill>
                  <a:schemeClr val="tx1"/>
                </a:solidFill>
                <a:latin typeface="Gill Sans MT" pitchFamily="34" charset="0"/>
                <a:cs typeface="Arial" pitchFamily="34" charset="0"/>
                <a:sym typeface="Symbol" pitchFamily="18" charset="2"/>
              </a:rPr>
              <a:t>Strong acids dissociate rapidly and release large amounts of H</a:t>
            </a:r>
            <a:r>
              <a:rPr lang="en-IE" altLang="en-US" baseline="30000" dirty="0">
                <a:solidFill>
                  <a:schemeClr val="tx1"/>
                </a:solidFill>
                <a:latin typeface="Gill Sans MT" pitchFamily="34" charset="0"/>
                <a:cs typeface="Arial" pitchFamily="34" charset="0"/>
                <a:sym typeface="Symbol" pitchFamily="18" charset="2"/>
              </a:rPr>
              <a:t>+</a:t>
            </a:r>
            <a:r>
              <a:rPr lang="en-IE" altLang="en-US" dirty="0">
                <a:solidFill>
                  <a:schemeClr val="tx1"/>
                </a:solidFill>
                <a:latin typeface="Gill Sans MT" pitchFamily="34" charset="0"/>
                <a:cs typeface="Arial" pitchFamily="34" charset="0"/>
                <a:sym typeface="Symbol" pitchFamily="18" charset="2"/>
              </a:rPr>
              <a:t> in solution.</a:t>
            </a:r>
            <a:endParaRPr lang="en-IE" altLang="en-US" dirty="0">
              <a:solidFill>
                <a:schemeClr val="tx1"/>
              </a:solidFill>
              <a:latin typeface="Gill Sans MT" pitchFamily="34" charset="0"/>
              <a:cs typeface="Arial" pitchFamily="34" charset="0"/>
            </a:endParaRPr>
          </a:p>
        </p:txBody>
      </p:sp>
      <p:sp>
        <p:nvSpPr>
          <p:cNvPr id="14" name="Rounded Rectangle 17"/>
          <p:cNvSpPr/>
          <p:nvPr/>
        </p:nvSpPr>
        <p:spPr>
          <a:xfrm>
            <a:off x="6310436" y="5034594"/>
            <a:ext cx="3150381" cy="1152128"/>
          </a:xfrm>
          <a:prstGeom prst="roundRect">
            <a:avLst/>
          </a:prstGeom>
          <a:solidFill>
            <a:schemeClr val="bg1"/>
          </a:solid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66FF33"/>
              </a:buClr>
            </a:pPr>
            <a:r>
              <a:rPr lang="en-IE" altLang="en-US" dirty="0">
                <a:solidFill>
                  <a:schemeClr val="tx1"/>
                </a:solidFill>
                <a:latin typeface="Gill Sans MT" pitchFamily="34" charset="0"/>
                <a:cs typeface="Arial" pitchFamily="34" charset="0"/>
                <a:sym typeface="Symbol" pitchFamily="18" charset="2"/>
              </a:rPr>
              <a:t>Weak acids dissociate incompletely and less strongly releasing small amounts of H</a:t>
            </a:r>
            <a:r>
              <a:rPr lang="en-IE" altLang="en-US" baseline="30000" dirty="0">
                <a:solidFill>
                  <a:schemeClr val="tx1"/>
                </a:solidFill>
                <a:latin typeface="Gill Sans MT" pitchFamily="34" charset="0"/>
                <a:cs typeface="Arial" pitchFamily="34" charset="0"/>
                <a:sym typeface="Symbol" pitchFamily="18" charset="2"/>
              </a:rPr>
              <a:t>+</a:t>
            </a:r>
            <a:r>
              <a:rPr lang="en-IE" altLang="en-US" dirty="0">
                <a:solidFill>
                  <a:schemeClr val="tx1"/>
                </a:solidFill>
                <a:latin typeface="Gill Sans MT" pitchFamily="34" charset="0"/>
                <a:cs typeface="Arial" pitchFamily="34" charset="0"/>
                <a:sym typeface="Symbol" pitchFamily="18" charset="2"/>
              </a:rPr>
              <a:t> in solution.</a:t>
            </a:r>
            <a:endParaRPr lang="en-IE" altLang="en-US" dirty="0">
              <a:solidFill>
                <a:schemeClr val="tx1"/>
              </a:solidFill>
              <a:latin typeface="Gill Sans MT" pitchFamily="34" charset="0"/>
              <a:cs typeface="Arial" pitchFamily="34" charset="0"/>
            </a:endParaRPr>
          </a:p>
        </p:txBody>
      </p:sp>
    </p:spTree>
    <p:extLst>
      <p:ext uri="{BB962C8B-B14F-4D97-AF65-F5344CB8AC3E}">
        <p14:creationId xmlns:p14="http://schemas.microsoft.com/office/powerpoint/2010/main" val="2090134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45" y="501173"/>
            <a:ext cx="10969943" cy="990600"/>
          </a:xfrm>
        </p:spPr>
        <p:txBody>
          <a:bodyPr>
            <a:noAutofit/>
          </a:bodyPr>
          <a:lstStyle/>
          <a:p>
            <a:r>
              <a:rPr lang="en-US" dirty="0"/>
              <a:t>Metabolic Acidosis &amp; Alkalosis </a:t>
            </a: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50</a:t>
            </a:fld>
            <a:endParaRPr lang="en-US" dirty="0"/>
          </a:p>
        </p:txBody>
      </p:sp>
      <p:sp>
        <p:nvSpPr>
          <p:cNvPr id="4" name="Content Placeholder 3"/>
          <p:cNvSpPr>
            <a:spLocks noGrp="1"/>
          </p:cNvSpPr>
          <p:nvPr>
            <p:ph sz="quarter" idx="1"/>
          </p:nvPr>
        </p:nvSpPr>
        <p:spPr>
          <a:xfrm>
            <a:off x="2799395" y="1274315"/>
            <a:ext cx="6752799" cy="4719818"/>
          </a:xfrm>
        </p:spPr>
        <p:txBody>
          <a:bodyPr>
            <a:normAutofit/>
          </a:bodyPr>
          <a:lstStyle/>
          <a:p>
            <a:pPr lvl="1">
              <a:spcBef>
                <a:spcPct val="0"/>
              </a:spcBef>
            </a:pPr>
            <a:r>
              <a:rPr lang="en-US" altLang="en-US" sz="1700" dirty="0">
                <a:latin typeface="Gill Sans MT" panose="020B0502020104020203" pitchFamily="34" charset="0"/>
                <a:ea typeface="Gill Sans" charset="0"/>
                <a:cs typeface="Gill Sans" charset="0"/>
              </a:rPr>
              <a:t>Metabolic acidosis and alkalosis </a:t>
            </a:r>
            <a:r>
              <a:rPr lang="en-US" altLang="en-US" sz="1700" i="1" dirty="0">
                <a:solidFill>
                  <a:srgbClr val="FF0000"/>
                </a:solidFill>
                <a:latin typeface="Gill Sans MT" panose="020B0502020104020203" pitchFamily="34" charset="0"/>
                <a:ea typeface="Gill Sans" charset="0"/>
                <a:cs typeface="Gill Sans" charset="0"/>
              </a:rPr>
              <a:t>( Non-Co</a:t>
            </a:r>
            <a:r>
              <a:rPr lang="en-US" altLang="en-US" sz="1700" i="1" baseline="-25000" dirty="0">
                <a:solidFill>
                  <a:srgbClr val="FF0000"/>
                </a:solidFill>
                <a:latin typeface="Gill Sans MT" panose="020B0502020104020203" pitchFamily="34" charset="0"/>
                <a:ea typeface="Gill Sans" charset="0"/>
                <a:cs typeface="Gill Sans" charset="0"/>
              </a:rPr>
              <a:t>2</a:t>
            </a:r>
            <a:r>
              <a:rPr lang="en-US" altLang="en-US" sz="1700" i="1" dirty="0">
                <a:solidFill>
                  <a:srgbClr val="FF0000"/>
                </a:solidFill>
                <a:latin typeface="Gill Sans MT" panose="020B0502020104020203" pitchFamily="34" charset="0"/>
                <a:ea typeface="Gill Sans" charset="0"/>
                <a:cs typeface="Gill Sans" charset="0"/>
              </a:rPr>
              <a:t>) </a:t>
            </a:r>
            <a:r>
              <a:rPr lang="en-US" altLang="en-US" sz="1700" dirty="0">
                <a:latin typeface="Gill Sans MT" panose="020B0502020104020203" pitchFamily="34" charset="0"/>
                <a:ea typeface="Gill Sans" charset="0"/>
                <a:cs typeface="Gill Sans" charset="0"/>
              </a:rPr>
              <a:t>includes </a:t>
            </a:r>
            <a:r>
              <a:rPr lang="en-US" altLang="en-US" sz="1700" b="1" dirty="0">
                <a:latin typeface="Gill Sans MT" panose="020B0502020104020203" pitchFamily="34" charset="0"/>
                <a:ea typeface="Gill Sans" charset="0"/>
                <a:cs typeface="Gill Sans" charset="0"/>
              </a:rPr>
              <a:t>all situations  </a:t>
            </a:r>
            <a:r>
              <a:rPr lang="en-US" altLang="en-US" sz="1700" dirty="0">
                <a:latin typeface="Gill Sans MT" panose="020B0502020104020203" pitchFamily="34" charset="0"/>
                <a:ea typeface="Gill Sans" charset="0"/>
                <a:cs typeface="Gill Sans" charset="0"/>
              </a:rPr>
              <a:t>other than those in which primary problem is respiratory.</a:t>
            </a:r>
          </a:p>
          <a:p>
            <a:pPr lvl="1"/>
            <a:endParaRPr lang="en-GB" altLang="en-US" sz="1700" dirty="0">
              <a:latin typeface="Gill Sans MT" panose="020B0502020104020203" pitchFamily="34" charset="0"/>
              <a:ea typeface="Gill Sans" charset="0"/>
              <a:cs typeface="Gill Sans" charset="0"/>
            </a:endParaRPr>
          </a:p>
          <a:p>
            <a:pPr lvl="1">
              <a:spcBef>
                <a:spcPct val="0"/>
              </a:spcBef>
            </a:pPr>
            <a:r>
              <a:rPr lang="en-US" altLang="en-US" sz="1700" dirty="0">
                <a:latin typeface="Gill Sans MT" panose="020B0502020104020203" pitchFamily="34" charset="0"/>
                <a:ea typeface="Gill Sans" charset="0"/>
                <a:cs typeface="Gill Sans" charset="0"/>
              </a:rPr>
              <a:t>By definition, metabolic acidosis and alkalosis </a:t>
            </a:r>
            <a:r>
              <a:rPr lang="en-US" altLang="en-US" sz="1700" i="1" dirty="0">
                <a:solidFill>
                  <a:srgbClr val="FF0000"/>
                </a:solidFill>
                <a:latin typeface="Gill Sans MT" panose="020B0502020104020203" pitchFamily="34" charset="0"/>
                <a:ea typeface="Gill Sans" charset="0"/>
                <a:cs typeface="Gill Sans" charset="0"/>
              </a:rPr>
              <a:t>cannot</a:t>
            </a:r>
            <a:r>
              <a:rPr lang="en-US" altLang="en-US" sz="1700" dirty="0">
                <a:solidFill>
                  <a:srgbClr val="FF0000"/>
                </a:solidFill>
                <a:latin typeface="Gill Sans MT" panose="020B0502020104020203" pitchFamily="34" charset="0"/>
                <a:ea typeface="Gill Sans" charset="0"/>
                <a:cs typeface="Gill Sans" charset="0"/>
              </a:rPr>
              <a:t> </a:t>
            </a:r>
            <a:r>
              <a:rPr lang="en-US" altLang="en-US" sz="1700" dirty="0">
                <a:latin typeface="Gill Sans MT" panose="020B0502020104020203" pitchFamily="34" charset="0"/>
                <a:ea typeface="Gill Sans" charset="0"/>
                <a:cs typeface="Gill Sans" charset="0"/>
              </a:rPr>
              <a:t>be due to </a:t>
            </a:r>
            <a:r>
              <a:rPr lang="en-US" altLang="en-US" sz="1700" u="sng" dirty="0">
                <a:latin typeface="Gill Sans MT" panose="020B0502020104020203" pitchFamily="34" charset="0"/>
                <a:ea typeface="Gill Sans" charset="0"/>
                <a:cs typeface="Gill Sans" charset="0"/>
              </a:rPr>
              <a:t>excess retention or loss of CO2</a:t>
            </a:r>
          </a:p>
          <a:p>
            <a:pPr lvl="1">
              <a:spcBef>
                <a:spcPct val="0"/>
              </a:spcBef>
            </a:pPr>
            <a:endParaRPr lang="en-US" altLang="en-US" sz="1700" b="1" dirty="0">
              <a:latin typeface="Gill Sans MT" panose="020B0502020104020203" pitchFamily="34" charset="0"/>
              <a:ea typeface="Gill Sans" charset="0"/>
              <a:cs typeface="Gill Sans" charset="0"/>
            </a:endParaRPr>
          </a:p>
          <a:p>
            <a:pPr lvl="1">
              <a:spcBef>
                <a:spcPct val="0"/>
              </a:spcBef>
            </a:pPr>
            <a:endParaRPr lang="en-US" altLang="en-US" sz="1700" b="1" dirty="0">
              <a:latin typeface="Gill Sans MT" panose="020B0502020104020203" pitchFamily="34" charset="0"/>
              <a:ea typeface="Gill Sans" charset="0"/>
              <a:cs typeface="Gill Sans" charset="0"/>
            </a:endParaRPr>
          </a:p>
          <a:p>
            <a:pPr lvl="1">
              <a:spcBef>
                <a:spcPct val="0"/>
              </a:spcBef>
            </a:pPr>
            <a:endParaRPr lang="en-US" altLang="en-US" sz="1700" b="1" dirty="0">
              <a:latin typeface="Gill Sans MT" panose="020B0502020104020203" pitchFamily="34" charset="0"/>
              <a:ea typeface="Gill Sans" charset="0"/>
              <a:cs typeface="Gill Sans" charset="0"/>
            </a:endParaRPr>
          </a:p>
          <a:p>
            <a:pPr lvl="1">
              <a:spcBef>
                <a:spcPct val="0"/>
              </a:spcBef>
            </a:pPr>
            <a:endParaRPr lang="en-US" altLang="en-US" sz="1700" b="1" dirty="0">
              <a:latin typeface="Gill Sans MT" panose="020B0502020104020203" pitchFamily="34" charset="0"/>
              <a:ea typeface="Gill Sans" charset="0"/>
              <a:cs typeface="Gill Sans" charset="0"/>
            </a:endParaRPr>
          </a:p>
          <a:p>
            <a:pPr lvl="1">
              <a:spcBef>
                <a:spcPct val="0"/>
              </a:spcBef>
            </a:pPr>
            <a:r>
              <a:rPr lang="en-US" altLang="en-US" sz="1700" b="1" dirty="0">
                <a:latin typeface="Gill Sans MT" panose="020B0502020104020203" pitchFamily="34" charset="0"/>
                <a:ea typeface="Gill Sans" charset="0"/>
                <a:cs typeface="Gill Sans" charset="0"/>
              </a:rPr>
              <a:t>↑ [H+] </a:t>
            </a:r>
            <a:r>
              <a:rPr lang="en-US" altLang="en-US" sz="1700" dirty="0">
                <a:latin typeface="Gill Sans MT" panose="020B0502020104020203" pitchFamily="34" charset="0"/>
                <a:ea typeface="Gill Sans" charset="0"/>
                <a:cs typeface="Gill Sans" charset="0"/>
              </a:rPr>
              <a:t>in acidosis will </a:t>
            </a:r>
            <a:r>
              <a:rPr lang="en-US" altLang="en-US" sz="1700" dirty="0" err="1">
                <a:latin typeface="Gill Sans MT" panose="020B0502020104020203" pitchFamily="34" charset="0"/>
                <a:ea typeface="Gill Sans" charset="0"/>
                <a:cs typeface="Gill Sans" charset="0"/>
              </a:rPr>
              <a:t>reflexely</a:t>
            </a:r>
            <a:r>
              <a:rPr lang="en-US" altLang="en-US" sz="1700" dirty="0">
                <a:latin typeface="Gill Sans MT" panose="020B0502020104020203" pitchFamily="34" charset="0"/>
                <a:ea typeface="Gill Sans" charset="0"/>
                <a:cs typeface="Gill Sans" charset="0"/>
              </a:rPr>
              <a:t> </a:t>
            </a:r>
            <a:r>
              <a:rPr lang="en-US" altLang="en-US" sz="1700" i="1" dirty="0">
                <a:solidFill>
                  <a:srgbClr val="FF0000"/>
                </a:solidFill>
                <a:latin typeface="Gill Sans MT" panose="020B0502020104020203" pitchFamily="34" charset="0"/>
                <a:ea typeface="Gill Sans" charset="0"/>
                <a:cs typeface="Gill Sans" charset="0"/>
              </a:rPr>
              <a:t>stimulate ventilation to lower Pco2. </a:t>
            </a:r>
            <a:r>
              <a:rPr lang="en-US" altLang="en-US" sz="1700" dirty="0">
                <a:latin typeface="Gill Sans MT" panose="020B0502020104020203" pitchFamily="34" charset="0"/>
                <a:ea typeface="Gill Sans" charset="0"/>
                <a:cs typeface="Gill Sans" charset="0"/>
              </a:rPr>
              <a:t>Conversely, </a:t>
            </a:r>
            <a:r>
              <a:rPr lang="en-US" altLang="en-US" sz="1700" i="1" dirty="0">
                <a:solidFill>
                  <a:srgbClr val="FF0000"/>
                </a:solidFill>
                <a:latin typeface="Gill Sans MT" panose="020B0502020104020203" pitchFamily="34" charset="0"/>
                <a:ea typeface="Gill Sans" charset="0"/>
                <a:cs typeface="Gill Sans" charset="0"/>
              </a:rPr>
              <a:t>ventilation will be inhibited in alkalosis</a:t>
            </a:r>
            <a:r>
              <a:rPr lang="en-US" altLang="en-US" sz="1700" dirty="0">
                <a:latin typeface="Gill Sans MT" panose="020B0502020104020203" pitchFamily="34" charset="0"/>
                <a:ea typeface="Gill Sans" charset="0"/>
                <a:cs typeface="Gill Sans" charset="0"/>
              </a:rPr>
              <a:t> to restore [H+].</a:t>
            </a:r>
          </a:p>
          <a:p>
            <a:pPr lvl="1">
              <a:spcBef>
                <a:spcPct val="0"/>
              </a:spcBef>
            </a:pPr>
            <a:endParaRPr lang="en-US" altLang="en-US" sz="1700" b="1" dirty="0">
              <a:latin typeface="Gill Sans MT" panose="020B0502020104020203" pitchFamily="34" charset="0"/>
              <a:ea typeface="Gill Sans" charset="0"/>
              <a:cs typeface="Gill Sans" charset="0"/>
            </a:endParaRPr>
          </a:p>
          <a:p>
            <a:pPr lvl="1">
              <a:spcBef>
                <a:spcPct val="0"/>
              </a:spcBef>
            </a:pPr>
            <a:r>
              <a:rPr lang="en-US" altLang="en-US" sz="1700" b="1" dirty="0">
                <a:latin typeface="Gill Sans MT" panose="020B0502020104020203" pitchFamily="34" charset="0"/>
                <a:ea typeface="Gill Sans" charset="0"/>
                <a:cs typeface="Gill Sans" charset="0"/>
              </a:rPr>
              <a:t>Remember</a:t>
            </a:r>
            <a:r>
              <a:rPr lang="en-US" altLang="en-US" sz="1700" dirty="0">
                <a:latin typeface="Gill Sans MT" panose="020B0502020104020203" pitchFamily="34" charset="0"/>
                <a:ea typeface="Gill Sans" charset="0"/>
                <a:cs typeface="Gill Sans" charset="0"/>
              </a:rPr>
              <a:t>, </a:t>
            </a:r>
            <a:r>
              <a:rPr lang="en-US" altLang="en-US" sz="1700" b="1" dirty="0">
                <a:latin typeface="Gill Sans MT" panose="020B0502020104020203" pitchFamily="34" charset="0"/>
                <a:ea typeface="Gill Sans" charset="0"/>
                <a:cs typeface="Gill Sans" charset="0"/>
              </a:rPr>
              <a:t>plasma Pco2 </a:t>
            </a:r>
            <a:r>
              <a:rPr lang="en-US" altLang="en-US" sz="1700" dirty="0">
                <a:latin typeface="Gill Sans MT" panose="020B0502020104020203" pitchFamily="34" charset="0"/>
                <a:ea typeface="Gill Sans" charset="0"/>
                <a:cs typeface="Gill Sans" charset="0"/>
              </a:rPr>
              <a:t>changes during metabolic acidosis / alkalosis are </a:t>
            </a:r>
            <a:r>
              <a:rPr lang="en-US" altLang="en-US" sz="1700" b="1" dirty="0">
                <a:latin typeface="Gill Sans MT" panose="020B0502020104020203" pitchFamily="34" charset="0"/>
                <a:ea typeface="Gill Sans" charset="0"/>
                <a:cs typeface="Gill Sans" charset="0"/>
              </a:rPr>
              <a:t>a result of, not cause of</a:t>
            </a:r>
            <a:r>
              <a:rPr lang="en-US" altLang="en-US" sz="1700" dirty="0">
                <a:latin typeface="Gill Sans MT" panose="020B0502020104020203" pitchFamily="34" charset="0"/>
                <a:ea typeface="Gill Sans" charset="0"/>
                <a:cs typeface="Gill Sans" charset="0"/>
              </a:rPr>
              <a:t>, </a:t>
            </a:r>
            <a:r>
              <a:rPr lang="en-US" altLang="en-US" sz="1700" u="sng" dirty="0">
                <a:latin typeface="Gill Sans MT" panose="020B0502020104020203" pitchFamily="34" charset="0"/>
                <a:ea typeface="Gill Sans" charset="0"/>
                <a:cs typeface="Gill Sans" charset="0"/>
              </a:rPr>
              <a:t>compensatory reflex</a:t>
            </a:r>
            <a:r>
              <a:rPr lang="en-US" altLang="en-US" sz="1700" dirty="0">
                <a:latin typeface="Gill Sans MT" panose="020B0502020104020203" pitchFamily="34" charset="0"/>
                <a:ea typeface="Gill Sans" charset="0"/>
                <a:cs typeface="Gill Sans" charset="0"/>
              </a:rPr>
              <a:t> responses to </a:t>
            </a:r>
            <a:r>
              <a:rPr lang="en-US" altLang="en-US" sz="1700" dirty="0">
                <a:solidFill>
                  <a:srgbClr val="FF0000"/>
                </a:solidFill>
                <a:latin typeface="Gill Sans MT" panose="020B0502020104020203" pitchFamily="34" charset="0"/>
                <a:ea typeface="Gill Sans" charset="0"/>
                <a:cs typeface="Gill Sans" charset="0"/>
              </a:rPr>
              <a:t>non-respiratory abnormalities.</a:t>
            </a:r>
          </a:p>
          <a:p>
            <a:pPr>
              <a:buClr>
                <a:schemeClr val="accent2"/>
              </a:buClr>
            </a:pPr>
            <a:endParaRPr lang="en-US" sz="1700" dirty="0"/>
          </a:p>
        </p:txBody>
      </p:sp>
      <p:sp>
        <p:nvSpPr>
          <p:cNvPr id="5" name="Rectangle 4"/>
          <p:cNvSpPr/>
          <p:nvPr/>
        </p:nvSpPr>
        <p:spPr>
          <a:xfrm>
            <a:off x="3326780" y="2959364"/>
            <a:ext cx="5544616" cy="646331"/>
          </a:xfrm>
          <a:prstGeom prst="rect">
            <a:avLst/>
          </a:prstGeom>
          <a:solidFill>
            <a:schemeClr val="accent2">
              <a:lumMod val="75000"/>
              <a:alpha val="17000"/>
            </a:schemeClr>
          </a:solidFill>
          <a:ln>
            <a:solidFill>
              <a:schemeClr val="tx1">
                <a:alpha val="30000"/>
              </a:schemeClr>
            </a:solidFill>
            <a:prstDash val="dash"/>
          </a:ln>
        </p:spPr>
        <p:txBody>
          <a:bodyPr wrap="square">
            <a:spAutoFit/>
          </a:bodyPr>
          <a:lstStyle/>
          <a:p>
            <a:pPr lvl="1" algn="ctr">
              <a:spcBef>
                <a:spcPct val="0"/>
              </a:spcBef>
              <a:buClr>
                <a:srgbClr val="66FF33"/>
              </a:buClr>
            </a:pPr>
            <a:r>
              <a:rPr lang="en-US" altLang="en-US" sz="1800" dirty="0">
                <a:solidFill>
                  <a:schemeClr val="accent1">
                    <a:lumMod val="75000"/>
                  </a:schemeClr>
                </a:solidFill>
                <a:latin typeface="Gill Sans MT" panose="020B0502020104020203" pitchFamily="34" charset="0"/>
                <a:ea typeface="Gill Sans" charset="0"/>
                <a:cs typeface="Gill Sans" charset="0"/>
              </a:rPr>
              <a:t>Does arterial Pco2 remain unchanged in these cases?   </a:t>
            </a:r>
            <a:r>
              <a:rPr lang="en-US" altLang="en-US" sz="1800" b="1" dirty="0">
                <a:latin typeface="Gill Sans MT" panose="020B0502020104020203" pitchFamily="34" charset="0"/>
              </a:rPr>
              <a:t>NO!</a:t>
            </a:r>
            <a:endParaRPr lang="en-US" altLang="en-US" sz="1800" b="1" dirty="0">
              <a:solidFill>
                <a:srgbClr val="66FF33"/>
              </a:solidFill>
              <a:latin typeface="Gill Sans MT" panose="020B0502020104020203" pitchFamily="34" charset="0"/>
            </a:endParaRPr>
          </a:p>
        </p:txBody>
      </p:sp>
      <p:sp>
        <p:nvSpPr>
          <p:cNvPr id="7" name="مربع نص 22"/>
          <p:cNvSpPr txBox="1"/>
          <p:nvPr/>
        </p:nvSpPr>
        <p:spPr>
          <a:xfrm>
            <a:off x="5514916" y="5776674"/>
            <a:ext cx="6048672" cy="340519"/>
          </a:xfrm>
          <a:prstGeom prst="roundRect">
            <a:avLst/>
          </a:prstGeom>
          <a:noFill/>
          <a:ln>
            <a:solidFill>
              <a:schemeClr val="bg1">
                <a:lumMod val="75000"/>
              </a:schemeClr>
            </a:solidFill>
            <a:prstDash val="dash"/>
          </a:ln>
        </p:spPr>
        <p:txBody>
          <a:bodyPr wrap="square" rtlCol="0">
            <a:spAutoFit/>
          </a:bodyPr>
          <a:lstStyle/>
          <a:p>
            <a:pPr marL="0" lvl="0" algn="r" defTabSz="315468" rtl="1" eaLnBrk="1" latinLnBrk="0" hangingPunct="1">
              <a:spcBef>
                <a:spcPts val="2200"/>
              </a:spcBef>
              <a:defRPr sz="1800">
                <a:solidFill>
                  <a:srgbClr val="000000"/>
                </a:solidFill>
              </a:defRPr>
            </a:pPr>
            <a:r>
              <a:rPr lang="ar-SA" sz="1400" dirty="0">
                <a:solidFill>
                  <a:schemeClr val="bg1">
                    <a:lumMod val="50000"/>
                  </a:schemeClr>
                </a:solidFill>
                <a:latin typeface="Gill Sans MT" pitchFamily="34" charset="0"/>
              </a:rPr>
              <a:t>الرئة ليست السبب في تغير الهيدروجين لكنها تساعد في تعديل هذا التغيير عن طريق التحكم بالتنفس.</a:t>
            </a:r>
            <a:endParaRPr lang="en-US" sz="1400" dirty="0">
              <a:solidFill>
                <a:schemeClr val="bg1">
                  <a:lumMod val="50000"/>
                </a:schemeClr>
              </a:solidFill>
              <a:latin typeface="Gill Sans MT" pitchFamily="34" charset="0"/>
            </a:endParaRPr>
          </a:p>
        </p:txBody>
      </p:sp>
      <p:sp>
        <p:nvSpPr>
          <p:cNvPr id="8" name="TextBox 7"/>
          <p:cNvSpPr txBox="1"/>
          <p:nvPr/>
        </p:nvSpPr>
        <p:spPr>
          <a:xfrm>
            <a:off x="592528" y="1339055"/>
            <a:ext cx="2206867" cy="1815882"/>
          </a:xfrm>
          <a:prstGeom prst="rect">
            <a:avLst/>
          </a:prstGeom>
          <a:noFill/>
        </p:spPr>
        <p:txBody>
          <a:bodyPr wrap="square" rtlCol="0">
            <a:spAutoFit/>
          </a:bodyPr>
          <a:lstStyle/>
          <a:p>
            <a:r>
              <a:rPr lang="en-US" sz="1600" dirty="0">
                <a:solidFill>
                  <a:srgbClr val="DDE9EC">
                    <a:lumMod val="50000"/>
                  </a:srgbClr>
                </a:solidFill>
              </a:rPr>
              <a:t>- Metabolic acidosis by</a:t>
            </a:r>
          </a:p>
          <a:p>
            <a:r>
              <a:rPr lang="en-US" sz="1600" dirty="0">
                <a:solidFill>
                  <a:srgbClr val="DDE9EC">
                    <a:lumMod val="50000"/>
                  </a:srgbClr>
                </a:solidFill>
              </a:rPr>
              <a:t>Ingestion of: </a:t>
            </a:r>
          </a:p>
          <a:p>
            <a:r>
              <a:rPr lang="en-US" sz="1600" dirty="0">
                <a:solidFill>
                  <a:srgbClr val="DDE9EC">
                    <a:lumMod val="50000"/>
                  </a:srgbClr>
                </a:solidFill>
              </a:rPr>
              <a:t>Proteins </a:t>
            </a:r>
          </a:p>
          <a:p>
            <a:r>
              <a:rPr lang="en-US" sz="1600" dirty="0">
                <a:solidFill>
                  <a:srgbClr val="DDE9EC">
                    <a:lumMod val="50000"/>
                  </a:srgbClr>
                </a:solidFill>
              </a:rPr>
              <a:t>Drug </a:t>
            </a:r>
          </a:p>
          <a:p>
            <a:r>
              <a:rPr lang="en-US" sz="1600" dirty="0">
                <a:solidFill>
                  <a:srgbClr val="DDE9EC">
                    <a:lumMod val="50000"/>
                  </a:srgbClr>
                </a:solidFill>
              </a:rPr>
              <a:t>Vegetables and fruits are alkyl by they cause acidosis </a:t>
            </a:r>
          </a:p>
        </p:txBody>
      </p:sp>
      <p:sp>
        <p:nvSpPr>
          <p:cNvPr id="9" name="TextBox 8"/>
          <p:cNvSpPr txBox="1"/>
          <p:nvPr/>
        </p:nvSpPr>
        <p:spPr>
          <a:xfrm>
            <a:off x="592528" y="3196610"/>
            <a:ext cx="2579567" cy="1815882"/>
          </a:xfrm>
          <a:prstGeom prst="rect">
            <a:avLst/>
          </a:prstGeom>
          <a:noFill/>
        </p:spPr>
        <p:txBody>
          <a:bodyPr wrap="square" rtlCol="0">
            <a:spAutoFit/>
          </a:bodyPr>
          <a:lstStyle/>
          <a:p>
            <a:r>
              <a:rPr lang="en-US" sz="1600" dirty="0">
                <a:solidFill>
                  <a:srgbClr val="DDE9EC">
                    <a:lumMod val="50000"/>
                  </a:srgbClr>
                </a:solidFill>
              </a:rPr>
              <a:t>- In shock: lactate accumulate &gt; acidosis</a:t>
            </a:r>
          </a:p>
          <a:p>
            <a:r>
              <a:rPr lang="en-US" sz="1600" dirty="0">
                <a:solidFill>
                  <a:srgbClr val="DDE9EC">
                    <a:lumMod val="50000"/>
                  </a:srgbClr>
                </a:solidFill>
              </a:rPr>
              <a:t>- Diabetics: miss an insulin dose &gt; hyperventilating (</a:t>
            </a:r>
            <a:r>
              <a:rPr lang="en-US" sz="1600" dirty="0" err="1">
                <a:solidFill>
                  <a:srgbClr val="DDE9EC">
                    <a:lumMod val="50000"/>
                  </a:srgbClr>
                </a:solidFill>
              </a:rPr>
              <a:t>kussmaul</a:t>
            </a:r>
            <a:r>
              <a:rPr lang="en-US" sz="1600" dirty="0">
                <a:solidFill>
                  <a:srgbClr val="DDE9EC">
                    <a:lumMod val="50000"/>
                  </a:srgbClr>
                </a:solidFill>
              </a:rPr>
              <a:t> breathing) &gt; they go through acidosis and by breathing the compensate it</a:t>
            </a:r>
          </a:p>
        </p:txBody>
      </p:sp>
      <p:sp>
        <p:nvSpPr>
          <p:cNvPr id="10" name="TextBox 9"/>
          <p:cNvSpPr txBox="1"/>
          <p:nvPr/>
        </p:nvSpPr>
        <p:spPr>
          <a:xfrm>
            <a:off x="596053" y="5101658"/>
            <a:ext cx="2048959" cy="830997"/>
          </a:xfrm>
          <a:prstGeom prst="rect">
            <a:avLst/>
          </a:prstGeom>
          <a:noFill/>
        </p:spPr>
        <p:txBody>
          <a:bodyPr wrap="none" rtlCol="0">
            <a:spAutoFit/>
          </a:bodyPr>
          <a:lstStyle/>
          <a:p>
            <a:r>
              <a:rPr lang="en-US" sz="1600" dirty="0">
                <a:solidFill>
                  <a:srgbClr val="DDE9EC">
                    <a:lumMod val="50000"/>
                  </a:srgbClr>
                </a:solidFill>
              </a:rPr>
              <a:t>Loss of HCO3:</a:t>
            </a:r>
          </a:p>
          <a:p>
            <a:r>
              <a:rPr lang="en-US" sz="1600" dirty="0">
                <a:solidFill>
                  <a:srgbClr val="DDE9EC">
                    <a:lumMod val="50000"/>
                  </a:srgbClr>
                </a:solidFill>
              </a:rPr>
              <a:t>• From GIT or kidney:</a:t>
            </a:r>
          </a:p>
          <a:p>
            <a:r>
              <a:rPr lang="en-US" sz="1600" dirty="0">
                <a:solidFill>
                  <a:srgbClr val="DDE9EC">
                    <a:lumMod val="50000"/>
                  </a:srgbClr>
                </a:solidFill>
              </a:rPr>
              <a:t>Renal tubular acidosis </a:t>
            </a:r>
          </a:p>
        </p:txBody>
      </p:sp>
      <p:sp>
        <p:nvSpPr>
          <p:cNvPr id="11" name="TextBox 10"/>
          <p:cNvSpPr txBox="1"/>
          <p:nvPr/>
        </p:nvSpPr>
        <p:spPr>
          <a:xfrm>
            <a:off x="9783583" y="1526388"/>
            <a:ext cx="1974361" cy="3293209"/>
          </a:xfrm>
          <a:prstGeom prst="rect">
            <a:avLst/>
          </a:prstGeom>
          <a:noFill/>
        </p:spPr>
        <p:txBody>
          <a:bodyPr wrap="square" rtlCol="0">
            <a:spAutoFit/>
          </a:bodyPr>
          <a:lstStyle/>
          <a:p>
            <a:r>
              <a:rPr lang="en-US" sz="1600" dirty="0">
                <a:solidFill>
                  <a:srgbClr val="DDE9EC">
                    <a:lumMod val="50000"/>
                  </a:srgbClr>
                </a:solidFill>
              </a:rPr>
              <a:t>- Metabolic alkalosis:</a:t>
            </a:r>
          </a:p>
          <a:p>
            <a:r>
              <a:rPr lang="en-US" sz="1600" dirty="0">
                <a:solidFill>
                  <a:srgbClr val="DDE9EC">
                    <a:lumMod val="50000"/>
                  </a:srgbClr>
                </a:solidFill>
              </a:rPr>
              <a:t>• Loss of acid= vomiting </a:t>
            </a:r>
          </a:p>
          <a:p>
            <a:r>
              <a:rPr lang="en-US" sz="1600" dirty="0">
                <a:solidFill>
                  <a:srgbClr val="DDE9EC">
                    <a:lumMod val="50000"/>
                  </a:srgbClr>
                </a:solidFill>
              </a:rPr>
              <a:t>• Gain of HCO3= drugs such as; sodium bicarb and almost all diuretics </a:t>
            </a:r>
            <a:r>
              <a:rPr lang="en-US" sz="1600" dirty="0">
                <a:solidFill>
                  <a:srgbClr val="FF0000"/>
                </a:solidFill>
              </a:rPr>
              <a:t>except</a:t>
            </a:r>
            <a:r>
              <a:rPr lang="en-US" sz="1600" dirty="0">
                <a:solidFill>
                  <a:srgbClr val="DDE9EC">
                    <a:lumMod val="50000"/>
                  </a:srgbClr>
                </a:solidFill>
              </a:rPr>
              <a:t> Carbonic anhydrase inhibitor, it causes acidosis because there’s no HCO3 absorption in the cycle </a:t>
            </a:r>
          </a:p>
        </p:txBody>
      </p:sp>
    </p:spTree>
    <p:extLst>
      <p:ext uri="{BB962C8B-B14F-4D97-AF65-F5344CB8AC3E}">
        <p14:creationId xmlns:p14="http://schemas.microsoft.com/office/powerpoint/2010/main" val="1603846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2210" y="2204864"/>
            <a:ext cx="1296144" cy="6073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298" y="376601"/>
            <a:ext cx="864951" cy="864951"/>
          </a:xfrm>
          <a:prstGeom prst="rect">
            <a:avLst/>
          </a:prstGeom>
        </p:spPr>
      </p:pic>
      <p:sp>
        <p:nvSpPr>
          <p:cNvPr id="3" name="Slide Number Placeholder 2"/>
          <p:cNvSpPr>
            <a:spLocks noGrp="1"/>
          </p:cNvSpPr>
          <p:nvPr>
            <p:ph type="sldNum" sz="quarter" idx="12"/>
          </p:nvPr>
        </p:nvSpPr>
        <p:spPr/>
        <p:txBody>
          <a:bodyPr/>
          <a:lstStyle/>
          <a:p>
            <a:fld id="{4929A69E-7D8F-4515-9605-0315ABD4F316}" type="slidenum">
              <a:rPr lang="en-US" smtClean="0"/>
              <a:t>51</a:t>
            </a:fld>
            <a:endParaRPr lang="en-US" dirty="0"/>
          </a:p>
        </p:txBody>
      </p:sp>
      <p:graphicFrame>
        <p:nvGraphicFramePr>
          <p:cNvPr id="5" name="Content Placeholder 4"/>
          <p:cNvGraphicFramePr>
            <a:graphicFrameLocks noGrp="1"/>
          </p:cNvGraphicFramePr>
          <p:nvPr>
            <p:ph sz="quarter" idx="4294967295"/>
            <p:extLst/>
          </p:nvPr>
        </p:nvGraphicFramePr>
        <p:xfrm>
          <a:off x="3452834" y="548680"/>
          <a:ext cx="11029950" cy="5967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a:xfrm>
            <a:off x="609460" y="524510"/>
            <a:ext cx="10969943" cy="990600"/>
          </a:xfrm>
          <a:prstGeom prst="rect">
            <a:avLst/>
          </a:prstGeom>
        </p:spPr>
        <p:txBody>
          <a:bodyPr>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ea typeface="Gill Sans" charset="0"/>
                <a:cs typeface="Gill Sans" charset="0"/>
              </a:rPr>
              <a:t>Metabolic Acidosis</a:t>
            </a:r>
            <a:br>
              <a:rPr lang="en-US">
                <a:ea typeface="Gill Sans" charset="0"/>
                <a:cs typeface="Gill Sans" charset="0"/>
              </a:rPr>
            </a:br>
            <a:endParaRPr lang="en-US" dirty="0"/>
          </a:p>
        </p:txBody>
      </p:sp>
      <p:graphicFrame>
        <p:nvGraphicFramePr>
          <p:cNvPr id="9" name="Diagram 8"/>
          <p:cNvGraphicFramePr/>
          <p:nvPr>
            <p:extLst/>
          </p:nvPr>
        </p:nvGraphicFramePr>
        <p:xfrm>
          <a:off x="-210324" y="2009552"/>
          <a:ext cx="6984776" cy="29940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40632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524510"/>
            <a:ext cx="10969943" cy="990600"/>
          </a:xfrm>
        </p:spPr>
        <p:txBody>
          <a:bodyPr>
            <a:noAutofit/>
          </a:bodyPr>
          <a:lstStyle/>
          <a:p>
            <a:r>
              <a:rPr lang="en-US" dirty="0">
                <a:ea typeface="Gill Sans" charset="0"/>
                <a:cs typeface="Gill Sans" charset="0"/>
              </a:rPr>
              <a:t>Major Causes of Metabolic Acidosis</a:t>
            </a:r>
            <a:br>
              <a:rPr lang="en-US" dirty="0">
                <a:ea typeface="Gill Sans" charset="0"/>
                <a:cs typeface="Gill Sans" charset="0"/>
              </a:rPr>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52</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48" y="1481822"/>
            <a:ext cx="797286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769409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53</a:t>
            </a:fld>
            <a:endParaRPr lang="en-US" dirty="0"/>
          </a:p>
        </p:txBody>
      </p:sp>
      <p:sp>
        <p:nvSpPr>
          <p:cNvPr id="5" name="مربع نص 8"/>
          <p:cNvSpPr txBox="1">
            <a:spLocks noGrp="1"/>
          </p:cNvSpPr>
          <p:nvPr>
            <p:ph type="title"/>
          </p:nvPr>
        </p:nvSpPr>
        <p:spPr>
          <a:xfrm>
            <a:off x="609460" y="486420"/>
            <a:ext cx="10969943" cy="656580"/>
          </a:xfrm>
          <a:prstGeom prst="rect">
            <a:avLst/>
          </a:prstGeom>
          <a:noFill/>
        </p:spPr>
        <p:txBody>
          <a:bodyPr wrap="square" rtlCol="0">
            <a:spAutoFit/>
          </a:bodyPr>
          <a:lstStyle/>
          <a:p>
            <a:pPr defTabSz="914400"/>
            <a:r>
              <a:rPr lang="en-US" dirty="0">
                <a:ea typeface="Gill Sans" charset="0"/>
                <a:cs typeface="Gill Sans" charset="0"/>
              </a:rPr>
              <a:t>Metabolic</a:t>
            </a:r>
            <a:r>
              <a:rPr lang="en-US" b="1" dirty="0">
                <a:solidFill>
                  <a:prstClr val="black"/>
                </a:solidFill>
                <a:latin typeface="Gill Sans MT" pitchFamily="34" charset="0"/>
              </a:rPr>
              <a:t> </a:t>
            </a:r>
            <a:r>
              <a:rPr lang="en-US" dirty="0">
                <a:ea typeface="Gill Sans" charset="0"/>
                <a:cs typeface="Gill Sans" charset="0"/>
              </a:rPr>
              <a:t>Acidosis</a:t>
            </a:r>
            <a:r>
              <a:rPr lang="en-US" b="1" dirty="0">
                <a:solidFill>
                  <a:prstClr val="black"/>
                </a:solidFill>
                <a:latin typeface="Gill Sans MT" pitchFamily="34" charset="0"/>
              </a:rPr>
              <a:t> </a:t>
            </a:r>
          </a:p>
        </p:txBody>
      </p:sp>
      <p:sp>
        <p:nvSpPr>
          <p:cNvPr id="6" name="TextBox 11"/>
          <p:cNvSpPr txBox="1">
            <a:spLocks noGrp="1"/>
          </p:cNvSpPr>
          <p:nvPr>
            <p:ph sz="quarter" idx="1"/>
          </p:nvPr>
        </p:nvSpPr>
        <p:spPr>
          <a:xfrm>
            <a:off x="609460" y="1219200"/>
            <a:ext cx="10969943" cy="379581"/>
          </a:xfrm>
          <a:prstGeom prst="rect">
            <a:avLst/>
          </a:prstGeom>
          <a:noFill/>
        </p:spPr>
        <p:txBody>
          <a:bodyPr wrap="square" rtlCol="0">
            <a:spAutoFit/>
          </a:bodyPr>
          <a:lstStyle/>
          <a:p>
            <a:pPr defTabSz="914400"/>
            <a:r>
              <a:rPr lang="en-US" sz="1800" dirty="0">
                <a:solidFill>
                  <a:prstClr val="black"/>
                </a:solidFill>
                <a:latin typeface="Gill Sans MT" charset="0"/>
                <a:ea typeface="Gill Sans MT" charset="0"/>
                <a:cs typeface="Gill Sans MT" charset="0"/>
              </a:rPr>
              <a:t>Metabolic acidosis is characterized by </a:t>
            </a:r>
            <a:r>
              <a:rPr lang="en-US" sz="1800" dirty="0">
                <a:solidFill>
                  <a:srgbClr val="FF0000"/>
                </a:solidFill>
                <a:latin typeface="Gill Sans MT" charset="0"/>
                <a:ea typeface="Gill Sans MT" charset="0"/>
                <a:cs typeface="Gill Sans MT" charset="0"/>
              </a:rPr>
              <a:t>decreased</a:t>
            </a:r>
            <a:r>
              <a:rPr lang="en-US" sz="1800" dirty="0">
                <a:solidFill>
                  <a:prstClr val="black"/>
                </a:solidFill>
                <a:latin typeface="Gill Sans MT" charset="0"/>
                <a:ea typeface="Gill Sans MT" charset="0"/>
                <a:cs typeface="Gill Sans MT" charset="0"/>
              </a:rPr>
              <a:t> HCO</a:t>
            </a:r>
            <a:r>
              <a:rPr lang="en-US" sz="1800" baseline="30000" dirty="0">
                <a:solidFill>
                  <a:prstClr val="black"/>
                </a:solidFill>
                <a:latin typeface="Gill Sans MT" charset="0"/>
                <a:ea typeface="Gill Sans MT" charset="0"/>
                <a:cs typeface="Gill Sans MT" charset="0"/>
              </a:rPr>
              <a:t>-</a:t>
            </a:r>
            <a:r>
              <a:rPr lang="en-US" sz="1800" baseline="-25000" dirty="0">
                <a:solidFill>
                  <a:prstClr val="black"/>
                </a:solidFill>
                <a:latin typeface="Gill Sans MT" charset="0"/>
                <a:ea typeface="Gill Sans MT" charset="0"/>
                <a:cs typeface="Gill Sans MT" charset="0"/>
              </a:rPr>
              <a:t>3</a:t>
            </a:r>
            <a:r>
              <a:rPr lang="en-US" sz="1800" dirty="0">
                <a:solidFill>
                  <a:prstClr val="black"/>
                </a:solidFill>
                <a:latin typeface="Gill Sans MT" charset="0"/>
                <a:ea typeface="Gill Sans MT" charset="0"/>
                <a:cs typeface="Gill Sans MT" charset="0"/>
              </a:rPr>
              <a:t> (&lt;25mM) and </a:t>
            </a:r>
            <a:r>
              <a:rPr lang="en-US" sz="1800" dirty="0" err="1">
                <a:solidFill>
                  <a:prstClr val="black"/>
                </a:solidFill>
                <a:latin typeface="Gill Sans MT" charset="0"/>
                <a:ea typeface="Gill Sans MT" charset="0"/>
                <a:cs typeface="Gill Sans MT" charset="0"/>
              </a:rPr>
              <a:t>pH.</a:t>
            </a:r>
            <a:endParaRPr lang="en-US" sz="1800" dirty="0">
              <a:solidFill>
                <a:prstClr val="black"/>
              </a:solidFill>
              <a:latin typeface="Gill Sans MT" charset="0"/>
              <a:ea typeface="Gill Sans MT" charset="0"/>
              <a:cs typeface="Gill Sans MT" charset="0"/>
            </a:endParaRPr>
          </a:p>
        </p:txBody>
      </p:sp>
      <p:graphicFrame>
        <p:nvGraphicFramePr>
          <p:cNvPr id="13" name="Diagram 5"/>
          <p:cNvGraphicFramePr/>
          <p:nvPr>
            <p:extLst/>
          </p:nvPr>
        </p:nvGraphicFramePr>
        <p:xfrm>
          <a:off x="1942161" y="1860750"/>
          <a:ext cx="8830681"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09" y="4962906"/>
            <a:ext cx="4395135" cy="78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9"/>
          <p:cNvSpPr/>
          <p:nvPr/>
        </p:nvSpPr>
        <p:spPr>
          <a:xfrm>
            <a:off x="919233" y="4072920"/>
            <a:ext cx="943554" cy="884420"/>
          </a:xfrm>
          <a:custGeom>
            <a:avLst/>
            <a:gdLst>
              <a:gd name="connsiteX0" fmla="*/ 524655 w 524655"/>
              <a:gd name="connsiteY0" fmla="*/ 44971 h 884420"/>
              <a:gd name="connsiteX1" fmla="*/ 389744 w 524655"/>
              <a:gd name="connsiteY1" fmla="*/ 0 h 884420"/>
              <a:gd name="connsiteX2" fmla="*/ 269823 w 524655"/>
              <a:gd name="connsiteY2" fmla="*/ 14990 h 884420"/>
              <a:gd name="connsiteX3" fmla="*/ 239842 w 524655"/>
              <a:gd name="connsiteY3" fmla="*/ 44971 h 884420"/>
              <a:gd name="connsiteX4" fmla="*/ 164892 w 524655"/>
              <a:gd name="connsiteY4" fmla="*/ 164892 h 884420"/>
              <a:gd name="connsiteX5" fmla="*/ 149901 w 524655"/>
              <a:gd name="connsiteY5" fmla="*/ 224853 h 884420"/>
              <a:gd name="connsiteX6" fmla="*/ 224852 w 524655"/>
              <a:gd name="connsiteY6" fmla="*/ 449705 h 884420"/>
              <a:gd name="connsiteX7" fmla="*/ 254833 w 524655"/>
              <a:gd name="connsiteY7" fmla="*/ 419725 h 884420"/>
              <a:gd name="connsiteX8" fmla="*/ 239842 w 524655"/>
              <a:gd name="connsiteY8" fmla="*/ 299804 h 884420"/>
              <a:gd name="connsiteX9" fmla="*/ 119921 w 524655"/>
              <a:gd name="connsiteY9" fmla="*/ 359764 h 884420"/>
              <a:gd name="connsiteX10" fmla="*/ 44970 w 524655"/>
              <a:gd name="connsiteY10" fmla="*/ 434715 h 884420"/>
              <a:gd name="connsiteX11" fmla="*/ 14990 w 524655"/>
              <a:gd name="connsiteY11" fmla="*/ 524656 h 884420"/>
              <a:gd name="connsiteX12" fmla="*/ 0 w 524655"/>
              <a:gd name="connsiteY12" fmla="*/ 569626 h 884420"/>
              <a:gd name="connsiteX13" fmla="*/ 14990 w 524655"/>
              <a:gd name="connsiteY13" fmla="*/ 779489 h 884420"/>
              <a:gd name="connsiteX14" fmla="*/ 44970 w 524655"/>
              <a:gd name="connsiteY14" fmla="*/ 824459 h 884420"/>
              <a:gd name="connsiteX15" fmla="*/ 59960 w 524655"/>
              <a:gd name="connsiteY15" fmla="*/ 884420 h 8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55" h="884420">
                <a:moveTo>
                  <a:pt x="524655" y="44971"/>
                </a:moveTo>
                <a:cubicBezTo>
                  <a:pt x="500828" y="35440"/>
                  <a:pt x="422021" y="0"/>
                  <a:pt x="389744" y="0"/>
                </a:cubicBezTo>
                <a:cubicBezTo>
                  <a:pt x="349459" y="0"/>
                  <a:pt x="309797" y="9993"/>
                  <a:pt x="269823" y="14990"/>
                </a:cubicBezTo>
                <a:cubicBezTo>
                  <a:pt x="259829" y="24984"/>
                  <a:pt x="248890" y="34114"/>
                  <a:pt x="239842" y="44971"/>
                </a:cubicBezTo>
                <a:cubicBezTo>
                  <a:pt x="207684" y="83561"/>
                  <a:pt x="182593" y="117689"/>
                  <a:pt x="164892" y="164892"/>
                </a:cubicBezTo>
                <a:cubicBezTo>
                  <a:pt x="157658" y="184182"/>
                  <a:pt x="154898" y="204866"/>
                  <a:pt x="149901" y="224853"/>
                </a:cubicBezTo>
                <a:cubicBezTo>
                  <a:pt x="158066" y="355492"/>
                  <a:pt x="89266" y="517497"/>
                  <a:pt x="224852" y="449705"/>
                </a:cubicBezTo>
                <a:cubicBezTo>
                  <a:pt x="237493" y="443385"/>
                  <a:pt x="244839" y="429718"/>
                  <a:pt x="254833" y="419725"/>
                </a:cubicBezTo>
                <a:cubicBezTo>
                  <a:pt x="249836" y="379751"/>
                  <a:pt x="268328" y="328290"/>
                  <a:pt x="239842" y="299804"/>
                </a:cubicBezTo>
                <a:cubicBezTo>
                  <a:pt x="177603" y="237565"/>
                  <a:pt x="139807" y="337037"/>
                  <a:pt x="119921" y="359764"/>
                </a:cubicBezTo>
                <a:cubicBezTo>
                  <a:pt x="96655" y="386354"/>
                  <a:pt x="44970" y="434715"/>
                  <a:pt x="44970" y="434715"/>
                </a:cubicBezTo>
                <a:lnTo>
                  <a:pt x="14990" y="524656"/>
                </a:lnTo>
                <a:lnTo>
                  <a:pt x="0" y="569626"/>
                </a:lnTo>
                <a:cubicBezTo>
                  <a:pt x="4997" y="639580"/>
                  <a:pt x="2802" y="710424"/>
                  <a:pt x="14990" y="779489"/>
                </a:cubicBezTo>
                <a:cubicBezTo>
                  <a:pt x="18121" y="797231"/>
                  <a:pt x="36913" y="808345"/>
                  <a:pt x="44970" y="824459"/>
                </a:cubicBezTo>
                <a:cubicBezTo>
                  <a:pt x="61540" y="857599"/>
                  <a:pt x="59960" y="858869"/>
                  <a:pt x="59960" y="884420"/>
                </a:cubicBezTo>
              </a:path>
            </a:pathLst>
          </a:custGeom>
          <a:noFill/>
          <a:ln w="25400" cap="flat" cmpd="sng" algn="ctr">
            <a:solidFill>
              <a:srgbClr val="4BACC6"/>
            </a:solidFill>
            <a:prstDash val="sysDash"/>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مربع نص 14"/>
          <p:cNvSpPr txBox="1"/>
          <p:nvPr/>
        </p:nvSpPr>
        <p:spPr>
          <a:xfrm>
            <a:off x="1391010" y="6361251"/>
            <a:ext cx="9618488" cy="510778"/>
          </a:xfrm>
          <a:prstGeom prst="roundRect">
            <a:avLst/>
          </a:prstGeom>
          <a:noFill/>
          <a:ln>
            <a:noFill/>
            <a:prstDash val="dash"/>
          </a:ln>
        </p:spPr>
        <p:txBody>
          <a:bodyPr wrap="square" rtlCol="0">
            <a:spAutoFit/>
          </a:bodyPr>
          <a:lstStyle/>
          <a:p>
            <a:pPr defTabSz="315468">
              <a:spcBef>
                <a:spcPts val="2200"/>
              </a:spcBef>
              <a:defRPr sz="1800">
                <a:solidFill>
                  <a:srgbClr val="000000"/>
                </a:solidFill>
              </a:defRPr>
            </a:pPr>
            <a:r>
              <a:rPr lang="en-US" sz="1200" dirty="0">
                <a:solidFill>
                  <a:prstClr val="white">
                    <a:lumMod val="50000"/>
                  </a:prstClr>
                </a:solidFill>
                <a:latin typeface="Gill Sans MT" pitchFamily="34" charset="0"/>
              </a:rPr>
              <a:t>shift to left to decrease H+ and accumulate Co2 to get rid of it in lungs                                                                on onset of metabolic acidosis, the HCO3 will be decreased. After the </a:t>
            </a:r>
            <a:r>
              <a:rPr lang="en-US" sz="1200" dirty="0">
                <a:solidFill>
                  <a:srgbClr val="FF0000"/>
                </a:solidFill>
                <a:latin typeface="Gill Sans MT" pitchFamily="34" charset="0"/>
              </a:rPr>
              <a:t>correction</a:t>
            </a:r>
            <a:r>
              <a:rPr lang="en-US" sz="1200" dirty="0">
                <a:solidFill>
                  <a:prstClr val="white">
                    <a:lumMod val="50000"/>
                  </a:prstClr>
                </a:solidFill>
                <a:latin typeface="Gill Sans MT" pitchFamily="34" charset="0"/>
              </a:rPr>
              <a:t> of the kidney it will increase.</a:t>
            </a:r>
          </a:p>
        </p:txBody>
      </p:sp>
    </p:spTree>
    <p:extLst>
      <p:ext uri="{BB962C8B-B14F-4D97-AF65-F5344CB8AC3E}">
        <p14:creationId xmlns:p14="http://schemas.microsoft.com/office/powerpoint/2010/main" val="106880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54</a:t>
            </a:fld>
            <a:endParaRPr lang="en-US" dirty="0"/>
          </a:p>
        </p:txBody>
      </p:sp>
      <p:sp>
        <p:nvSpPr>
          <p:cNvPr id="5" name="مربع نص 4"/>
          <p:cNvSpPr txBox="1">
            <a:spLocks noGrp="1"/>
          </p:cNvSpPr>
          <p:nvPr>
            <p:ph type="title"/>
          </p:nvPr>
        </p:nvSpPr>
        <p:spPr>
          <a:xfrm>
            <a:off x="609460" y="486420"/>
            <a:ext cx="10969943" cy="656580"/>
          </a:xfrm>
          <a:prstGeom prst="rect">
            <a:avLst/>
          </a:prstGeom>
          <a:noFill/>
        </p:spPr>
        <p:txBody>
          <a:bodyPr wrap="square" rtlCol="0">
            <a:spAutoFit/>
          </a:bodyPr>
          <a:lstStyle/>
          <a:p>
            <a:pPr defTabSz="914400"/>
            <a:r>
              <a:rPr lang="en-US" dirty="0">
                <a:ea typeface="Gill Sans" charset="0"/>
                <a:cs typeface="Gill Sans" charset="0"/>
              </a:rPr>
              <a:t>Metabolic</a:t>
            </a:r>
            <a:r>
              <a:rPr lang="en-US" b="1" dirty="0">
                <a:solidFill>
                  <a:prstClr val="black"/>
                </a:solidFill>
                <a:latin typeface="Gill Sans MT" pitchFamily="34" charset="0"/>
              </a:rPr>
              <a:t> </a:t>
            </a:r>
            <a:r>
              <a:rPr lang="en-US" dirty="0">
                <a:ea typeface="Gill Sans" charset="0"/>
                <a:cs typeface="Gill Sans" charset="0"/>
              </a:rPr>
              <a:t>Acidosis</a:t>
            </a:r>
          </a:p>
        </p:txBody>
      </p:sp>
      <p:graphicFrame>
        <p:nvGraphicFramePr>
          <p:cNvPr id="6" name="Diagram 21"/>
          <p:cNvGraphicFramePr/>
          <p:nvPr>
            <p:extLst/>
          </p:nvPr>
        </p:nvGraphicFramePr>
        <p:xfrm>
          <a:off x="765820" y="1412776"/>
          <a:ext cx="9982509" cy="356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ربع نص 4"/>
          <p:cNvSpPr txBox="1"/>
          <p:nvPr/>
        </p:nvSpPr>
        <p:spPr>
          <a:xfrm>
            <a:off x="1199162" y="5258994"/>
            <a:ext cx="9790538" cy="923330"/>
          </a:xfrm>
          <a:prstGeom prst="rect">
            <a:avLst/>
          </a:prstGeom>
          <a:solidFill>
            <a:srgbClr val="F7F7F7"/>
          </a:solidFill>
          <a:ln w="3175">
            <a:solidFill>
              <a:sysClr val="window" lastClr="FFFFFF">
                <a:lumMod val="65000"/>
              </a:sysClr>
            </a:solidFill>
            <a:prstDash val="dash"/>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prstClr val="black"/>
                </a:solidFill>
                <a:effectLst/>
                <a:uLnTx/>
                <a:uFillTx/>
              </a:rPr>
              <a:t>Linda corner: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In ICF, the excess fixed H+ is buffered by organic phosphates and proteins. To utilize these </a:t>
            </a:r>
            <a:r>
              <a:rPr kumimoji="0" lang="en-US" sz="1200" b="0" i="0" u="none" strike="noStrike" kern="0" cap="none" spc="0" normalizeH="0" baseline="0" noProof="0" dirty="0" err="1">
                <a:ln>
                  <a:noFill/>
                </a:ln>
                <a:solidFill>
                  <a:prstClr val="black"/>
                </a:solidFill>
                <a:effectLst/>
                <a:uLnTx/>
                <a:uFillTx/>
              </a:rPr>
              <a:t>intracel</a:t>
            </a:r>
            <a:r>
              <a:rPr kumimoji="0" lang="en-US" sz="1200" b="0" i="0" u="none" strike="noStrike" kern="0" cap="none" spc="0" normalizeH="0" baseline="0" noProof="0" dirty="0">
                <a:ln>
                  <a:noFill/>
                </a:ln>
                <a:solidFill>
                  <a:prstClr val="black"/>
                </a:solidFill>
                <a:effectLst/>
                <a:uLnTx/>
                <a:uFillTx/>
              </a:rPr>
              <a:t>- </a:t>
            </a:r>
            <a:r>
              <a:rPr kumimoji="0" lang="en-US" sz="1200" b="0" i="0" u="none" strike="noStrike" kern="0" cap="none" spc="0" normalizeH="0" baseline="0" noProof="0" dirty="0" err="1">
                <a:ln>
                  <a:noFill/>
                </a:ln>
                <a:solidFill>
                  <a:prstClr val="black"/>
                </a:solidFill>
                <a:effectLst/>
                <a:uLnTx/>
                <a:uFillTx/>
              </a:rPr>
              <a:t>lular</a:t>
            </a:r>
            <a:r>
              <a:rPr kumimoji="0" lang="en-US" sz="1200" b="0" i="0" u="none" strike="noStrike" kern="0" cap="none" spc="0" normalizeH="0" baseline="0" noProof="0" dirty="0">
                <a:ln>
                  <a:noFill/>
                </a:ln>
                <a:solidFill>
                  <a:prstClr val="black"/>
                </a:solidFill>
                <a:effectLst/>
                <a:uLnTx/>
                <a:uFillTx/>
              </a:rPr>
              <a:t> buffers,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H+ first must enter the cells. H+ can enter the cells with an organic anion such as </a:t>
            </a:r>
            <a:r>
              <a:rPr kumimoji="0" lang="en-US" sz="1200" b="0" i="0" u="none" strike="noStrike" kern="0" cap="none" spc="0" normalizeH="0" baseline="0" noProof="0" dirty="0" err="1">
                <a:ln>
                  <a:noFill/>
                </a:ln>
                <a:solidFill>
                  <a:prstClr val="black"/>
                </a:solidFill>
                <a:effectLst/>
                <a:uLnTx/>
                <a:uFillTx/>
              </a:rPr>
              <a:t>ketoan</a:t>
            </a:r>
            <a:r>
              <a:rPr kumimoji="0" lang="en-US" sz="1200" b="0" i="0" u="none" strike="noStrike" kern="0" cap="none" spc="0" normalizeH="0" baseline="0" noProof="0" dirty="0">
                <a:ln>
                  <a:noFill/>
                </a:ln>
                <a:solidFill>
                  <a:prstClr val="black"/>
                </a:solidFill>
                <a:effectLst/>
                <a:uLnTx/>
                <a:uFillTx/>
              </a:rPr>
              <a:t>- ion, lactate, or </a:t>
            </a:r>
            <a:r>
              <a:rPr kumimoji="0" lang="en-US" sz="1200" b="0" i="0" u="none" strike="noStrike" kern="0" cap="none" spc="0" normalizeH="0" baseline="0" noProof="0" dirty="0" err="1">
                <a:ln>
                  <a:noFill/>
                </a:ln>
                <a:solidFill>
                  <a:prstClr val="black"/>
                </a:solidFill>
                <a:effectLst/>
                <a:uLnTx/>
                <a:uFillTx/>
              </a:rPr>
              <a:t>formate</a:t>
            </a:r>
            <a:r>
              <a:rPr kumimoji="0" lang="en-US" sz="12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or it can enter the cells in exchange for K+. When the H+ is exchanged for K+, </a:t>
            </a:r>
            <a:r>
              <a:rPr kumimoji="0" lang="en-US" sz="1200" b="1" i="0" u="none" strike="noStrike" kern="0" cap="none" spc="0" normalizeH="0" baseline="0" noProof="0" dirty="0">
                <a:ln>
                  <a:noFill/>
                </a:ln>
                <a:solidFill>
                  <a:prstClr val="black"/>
                </a:solidFill>
                <a:effectLst/>
                <a:uLnTx/>
                <a:uFillTx/>
              </a:rPr>
              <a:t>hyperkalemia</a:t>
            </a:r>
            <a:r>
              <a:rPr kumimoji="0" lang="en-US" sz="1200" b="0" i="0" u="none" strike="noStrike" kern="0" cap="none" spc="0" normalizeH="0" baseline="0" noProof="0" dirty="0">
                <a:ln>
                  <a:noFill/>
                </a:ln>
                <a:solidFill>
                  <a:prstClr val="black"/>
                </a:solidFill>
                <a:effectLst/>
                <a:uLnTx/>
                <a:uFillTx/>
              </a:rPr>
              <a:t> occurs. </a:t>
            </a:r>
          </a:p>
        </p:txBody>
      </p:sp>
    </p:spTree>
    <p:extLst>
      <p:ext uri="{BB962C8B-B14F-4D97-AF65-F5344CB8AC3E}">
        <p14:creationId xmlns:p14="http://schemas.microsoft.com/office/powerpoint/2010/main" val="1048335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55</a:t>
            </a:fld>
            <a:endParaRPr lang="en-US" dirty="0"/>
          </a:p>
        </p:txBody>
      </p:sp>
      <p:sp>
        <p:nvSpPr>
          <p:cNvPr id="5" name="Text Box 4"/>
          <p:cNvSpPr txBox="1">
            <a:spLocks noGrp="1" noChangeArrowheads="1"/>
          </p:cNvSpPr>
          <p:nvPr>
            <p:ph type="title"/>
          </p:nvPr>
        </p:nvSpPr>
        <p:spPr bwMode="auto">
          <a:xfrm>
            <a:off x="603275" y="424785"/>
            <a:ext cx="14485952" cy="595025"/>
          </a:xfrm>
          <a:prstGeom prst="rect">
            <a:avLst/>
          </a:prstGeom>
          <a:noFill/>
          <a:ln w="952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x-none" sz="3200">
                <a:solidFill>
                  <a:schemeClr val="tx2"/>
                </a:solidFill>
                <a:latin typeface="+mj-lt"/>
                <a:ea typeface="Gill Sans" charset="0"/>
                <a:cs typeface="Gill Sans" charset="0"/>
              </a:rPr>
              <a:t>Davenport Diagram Acid-base </a:t>
            </a:r>
            <a:r>
              <a:rPr lang="en-GB" altLang="x-none" sz="3200" dirty="0">
                <a:solidFill>
                  <a:schemeClr val="tx2"/>
                </a:solidFill>
                <a:latin typeface="+mj-lt"/>
                <a:ea typeface="Gill Sans" charset="0"/>
                <a:cs typeface="Gill Sans" charset="0"/>
              </a:rPr>
              <a:t>A</a:t>
            </a:r>
            <a:r>
              <a:rPr lang="en-GB" altLang="x-none" sz="3200">
                <a:solidFill>
                  <a:schemeClr val="tx2"/>
                </a:solidFill>
                <a:latin typeface="+mj-lt"/>
                <a:ea typeface="Gill Sans" charset="0"/>
                <a:cs typeface="Gill Sans" charset="0"/>
              </a:rPr>
              <a:t>lterations</a:t>
            </a:r>
            <a:endParaRPr lang="en-US" altLang="x-none" sz="3200" dirty="0">
              <a:solidFill>
                <a:schemeClr val="tx2"/>
              </a:solidFill>
              <a:latin typeface="+mj-lt"/>
              <a:ea typeface="Gill Sans" charset="0"/>
              <a:cs typeface="Gill Sans" charset="0"/>
            </a:endParaRPr>
          </a:p>
        </p:txBody>
      </p:sp>
      <p:pic>
        <p:nvPicPr>
          <p:cNvPr id="6" name="Picture 4" descr="Davenport diagram-fig 3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904638" y="1249131"/>
            <a:ext cx="5883226"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209283" y="1916832"/>
            <a:ext cx="226645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tx2"/>
              </a:buClr>
              <a:buSzPct val="95000"/>
              <a:buFont typeface="Wingdings" charset="2"/>
              <a:buChar char=""/>
              <a:defRPr sz="3000">
                <a:solidFill>
                  <a:schemeClr val="tx1"/>
                </a:solidFill>
                <a:latin typeface="Corbel" charset="0"/>
              </a:defRPr>
            </a:lvl1pPr>
            <a:lvl2pPr marL="742950" indent="-285750">
              <a:spcBef>
                <a:spcPct val="20000"/>
              </a:spcBef>
              <a:buClr>
                <a:schemeClr val="accent2"/>
              </a:buClr>
              <a:buSzPct val="90000"/>
              <a:buFont typeface="Wingdings" charset="2"/>
              <a:buChar char=""/>
              <a:defRPr sz="2600">
                <a:solidFill>
                  <a:schemeClr val="tx1"/>
                </a:solidFill>
                <a:latin typeface="Corbel" charset="0"/>
              </a:defRPr>
            </a:lvl2pPr>
            <a:lvl3pPr marL="1143000" indent="-228600">
              <a:spcBef>
                <a:spcPct val="20000"/>
              </a:spcBef>
              <a:buClr>
                <a:schemeClr val="accent2"/>
              </a:buClr>
              <a:buFont typeface="Wingdings 2" charset="2"/>
              <a:buChar char=""/>
              <a:defRPr sz="2400">
                <a:solidFill>
                  <a:schemeClr val="tx1"/>
                </a:solidFill>
                <a:latin typeface="Corbel" charset="0"/>
              </a:defRPr>
            </a:lvl3pPr>
            <a:lvl4pPr marL="1600200" indent="-228600">
              <a:spcBef>
                <a:spcPct val="20000"/>
              </a:spcBef>
              <a:buClr>
                <a:srgbClr val="FEB80A"/>
              </a:buClr>
              <a:buFont typeface="Wingdings 3" charset="2"/>
              <a:buChar char=""/>
              <a:defRPr sz="2200">
                <a:solidFill>
                  <a:schemeClr val="tx1"/>
                </a:solidFill>
                <a:latin typeface="Corbel" charset="0"/>
              </a:defRPr>
            </a:lvl4pPr>
            <a:lvl5pPr marL="2057400" indent="-228600">
              <a:spcBef>
                <a:spcPct val="20000"/>
              </a:spcBef>
              <a:buClr>
                <a:srgbClr val="FEB80A"/>
              </a:buClr>
              <a:buFont typeface="Wingdings 2" charset="2"/>
              <a:buChar char=""/>
              <a:defRPr sz="2000">
                <a:solidFill>
                  <a:schemeClr val="tx1"/>
                </a:solidFill>
                <a:latin typeface="Corbel" charset="0"/>
              </a:defRPr>
            </a:lvl5pPr>
            <a:lvl6pPr marL="25146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6pPr>
            <a:lvl7pPr marL="29718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7pPr>
            <a:lvl8pPr marL="34290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8pPr>
            <a:lvl9pPr marL="38862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9pPr>
          </a:lstStyle>
          <a:p>
            <a:pPr eaLnBrk="1" hangingPunct="1">
              <a:spcBef>
                <a:spcPct val="0"/>
              </a:spcBef>
              <a:buClrTx/>
              <a:buSzTx/>
              <a:buFontTx/>
              <a:buNone/>
            </a:pPr>
            <a:r>
              <a:rPr lang="en-GB" altLang="en-US" sz="1800" b="1">
                <a:latin typeface="+mn-lt"/>
              </a:rPr>
              <a:t>Metabolic Acidosis</a:t>
            </a:r>
          </a:p>
          <a:p>
            <a:pPr>
              <a:spcBef>
                <a:spcPct val="0"/>
              </a:spcBef>
              <a:buClrTx/>
              <a:buSzTx/>
              <a:buNone/>
            </a:pPr>
            <a:r>
              <a:rPr lang="en-GB" altLang="en-US" sz="1800" b="1" dirty="0">
                <a:latin typeface="+mn-lt"/>
              </a:rPr>
              <a:t>↓ plasma pH, </a:t>
            </a:r>
          </a:p>
          <a:p>
            <a:pPr>
              <a:spcBef>
                <a:spcPct val="0"/>
              </a:spcBef>
              <a:buClrTx/>
              <a:buSzTx/>
              <a:buNone/>
            </a:pPr>
            <a:r>
              <a:rPr lang="en-GB" altLang="en-US" sz="1800" b="1" dirty="0">
                <a:latin typeface="+mn-lt"/>
              </a:rPr>
              <a:t>↓ plasma [HCO</a:t>
            </a:r>
            <a:r>
              <a:rPr lang="en-GB" altLang="en-US" sz="1800" b="1" baseline="-25000" dirty="0">
                <a:latin typeface="+mn-lt"/>
              </a:rPr>
              <a:t>3</a:t>
            </a:r>
            <a:r>
              <a:rPr lang="en-GB" altLang="en-US" sz="1800" b="1" baseline="30000" dirty="0">
                <a:latin typeface="+mn-lt"/>
              </a:rPr>
              <a:t>-</a:t>
            </a:r>
            <a:r>
              <a:rPr lang="en-GB" altLang="en-US" sz="1800" b="1" dirty="0">
                <a:latin typeface="+mn-lt"/>
              </a:rPr>
              <a:t>] </a:t>
            </a:r>
            <a:endParaRPr lang="en-IE" altLang="en-US" sz="1800" b="1" dirty="0">
              <a:latin typeface="+mn-lt"/>
            </a:endParaRPr>
          </a:p>
          <a:p>
            <a:pPr>
              <a:spcBef>
                <a:spcPct val="0"/>
              </a:spcBef>
              <a:buClrTx/>
              <a:buSzTx/>
              <a:buNone/>
            </a:pPr>
            <a:r>
              <a:rPr lang="en-GB" altLang="en-US" sz="1800" b="1" dirty="0">
                <a:latin typeface="+mn-lt"/>
              </a:rPr>
              <a:t>↓ Pco</a:t>
            </a:r>
            <a:r>
              <a:rPr lang="en-GB" altLang="en-US" sz="1800" b="1" baseline="-25000" dirty="0">
                <a:latin typeface="+mn-lt"/>
              </a:rPr>
              <a:t>2</a:t>
            </a:r>
            <a:r>
              <a:rPr lang="en-GB" altLang="en-US" sz="1800" b="1" dirty="0">
                <a:latin typeface="+mn-lt"/>
              </a:rPr>
              <a:t>, </a:t>
            </a:r>
          </a:p>
          <a:p>
            <a:pPr eaLnBrk="1" hangingPunct="1">
              <a:spcBef>
                <a:spcPct val="0"/>
              </a:spcBef>
              <a:buClrTx/>
              <a:buSzTx/>
              <a:buFontTx/>
              <a:buNone/>
            </a:pPr>
            <a:endParaRPr lang="en-GB" altLang="en-US" sz="1800" b="1" dirty="0">
              <a:latin typeface="+mn-lt"/>
            </a:endParaRPr>
          </a:p>
        </p:txBody>
      </p:sp>
    </p:spTree>
    <p:extLst>
      <p:ext uri="{BB962C8B-B14F-4D97-AF65-F5344CB8AC3E}">
        <p14:creationId xmlns:p14="http://schemas.microsoft.com/office/powerpoint/2010/main" val="1826931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56</a:t>
            </a:fld>
            <a:endParaRPr lang="en-US" dirty="0"/>
          </a:p>
        </p:txBody>
      </p:sp>
      <p:sp>
        <p:nvSpPr>
          <p:cNvPr id="8" name="مربع نص 4"/>
          <p:cNvSpPr txBox="1">
            <a:spLocks noGrp="1"/>
          </p:cNvSpPr>
          <p:nvPr>
            <p:ph type="title"/>
          </p:nvPr>
        </p:nvSpPr>
        <p:spPr>
          <a:xfrm>
            <a:off x="609460" y="486420"/>
            <a:ext cx="10969943" cy="656580"/>
          </a:xfrm>
          <a:prstGeom prst="rect">
            <a:avLst/>
          </a:prstGeom>
          <a:noFill/>
        </p:spPr>
        <p:txBody>
          <a:bodyPr wrap="square" rtlCol="0">
            <a:spAutoFit/>
          </a:bodyPr>
          <a:lstStyle/>
          <a:p>
            <a:pPr defTabSz="914400"/>
            <a:r>
              <a:rPr lang="en-US" dirty="0">
                <a:ea typeface="Gill Sans" charset="0"/>
                <a:cs typeface="Gill Sans" charset="0"/>
              </a:rPr>
              <a:t>Metabolic</a:t>
            </a:r>
            <a:r>
              <a:rPr lang="en-US" b="1" dirty="0">
                <a:solidFill>
                  <a:prstClr val="black"/>
                </a:solidFill>
                <a:latin typeface="Gill Sans MT" pitchFamily="34" charset="0"/>
              </a:rPr>
              <a:t> </a:t>
            </a:r>
            <a:r>
              <a:rPr lang="en-US" dirty="0">
                <a:ea typeface="Gill Sans" charset="0"/>
                <a:cs typeface="Gill Sans" charset="0"/>
              </a:rPr>
              <a:t>Alkalosis</a:t>
            </a:r>
          </a:p>
        </p:txBody>
      </p:sp>
      <p:graphicFrame>
        <p:nvGraphicFramePr>
          <p:cNvPr id="9" name="Diagram 21"/>
          <p:cNvGraphicFramePr>
            <a:graphicFrameLocks noGrp="1"/>
          </p:cNvGraphicFramePr>
          <p:nvPr>
            <p:ph sz="quarter" idx="1"/>
            <p:extLst/>
          </p:nvPr>
        </p:nvGraphicFramePr>
        <p:xfrm>
          <a:off x="-602332" y="1196752"/>
          <a:ext cx="109696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مربع نص 4"/>
          <p:cNvSpPr txBox="1"/>
          <p:nvPr/>
        </p:nvSpPr>
        <p:spPr>
          <a:xfrm>
            <a:off x="8110636" y="2176445"/>
            <a:ext cx="3118857" cy="2977738"/>
          </a:xfrm>
          <a:prstGeom prst="rect">
            <a:avLst/>
          </a:prstGeom>
          <a:solidFill>
            <a:srgbClr val="F7F7F7"/>
          </a:solidFill>
          <a:ln w="3175">
            <a:solidFill>
              <a:schemeClr val="bg1">
                <a:lumMod val="65000"/>
              </a:schemeClr>
            </a:solidFill>
            <a:prstDash val="dash"/>
          </a:ln>
        </p:spPr>
        <p:txBody>
          <a:bodyPr wrap="square" rtlCol="0">
            <a:spAutoFit/>
          </a:bodyPr>
          <a:lstStyle/>
          <a:p>
            <a:pPr marL="285750" indent="-285750" defTabSz="914400">
              <a:buFont typeface="Arial" pitchFamily="34" charset="0"/>
              <a:buChar char="•"/>
            </a:pPr>
            <a:r>
              <a:rPr lang="en-US" sz="1800" b="1" dirty="0">
                <a:solidFill>
                  <a:prstClr val="black"/>
                </a:solidFill>
              </a:rPr>
              <a:t>Linda corner: </a:t>
            </a:r>
          </a:p>
          <a:p>
            <a:pPr defTabSz="914400"/>
            <a:r>
              <a:rPr lang="en-US" sz="1200" dirty="0">
                <a:solidFill>
                  <a:prstClr val="black"/>
                </a:solidFill>
              </a:rPr>
              <a:t> </a:t>
            </a:r>
            <a:r>
              <a:rPr lang="en-US" sz="1050" dirty="0">
                <a:solidFill>
                  <a:prstClr val="black"/>
                </a:solidFill>
              </a:rPr>
              <a:t>Loss of fixed acid; The classic example of metabolic alkalosis is vomiting, in which </a:t>
            </a:r>
            <a:r>
              <a:rPr lang="en-US" sz="1050" dirty="0" err="1">
                <a:solidFill>
                  <a:prstClr val="black"/>
                </a:solidFill>
              </a:rPr>
              <a:t>HCl</a:t>
            </a:r>
            <a:r>
              <a:rPr lang="en-US" sz="1050" dirty="0">
                <a:solidFill>
                  <a:prstClr val="black"/>
                </a:solidFill>
              </a:rPr>
              <a:t> is lost from the stomach. The gastric parietal cells produce H+ and </a:t>
            </a:r>
          </a:p>
          <a:p>
            <a:pPr defTabSz="914400"/>
            <a:r>
              <a:rPr lang="en-US" sz="1050" dirty="0">
                <a:solidFill>
                  <a:prstClr val="black"/>
                </a:solidFill>
              </a:rPr>
              <a:t>HCO3− from CO2 and H2O. The H+ is secreted with </a:t>
            </a:r>
            <a:r>
              <a:rPr lang="en-US" sz="1050" dirty="0" err="1">
                <a:solidFill>
                  <a:prstClr val="black"/>
                </a:solidFill>
              </a:rPr>
              <a:t>Cl</a:t>
            </a:r>
            <a:r>
              <a:rPr lang="en-US" sz="1050" dirty="0">
                <a:solidFill>
                  <a:prstClr val="black"/>
                </a:solidFill>
              </a:rPr>
              <a:t>− into the lumen of the stomach to aid in digestion, and the HCO3− enters the blood. In normal persons, the secreted H+ moves from the stomach to the small intestine, where a low pH triggers the </a:t>
            </a:r>
          </a:p>
          <a:p>
            <a:pPr defTabSz="914400"/>
            <a:r>
              <a:rPr lang="en-US" sz="1050" dirty="0">
                <a:solidFill>
                  <a:prstClr val="black"/>
                </a:solidFill>
              </a:rPr>
              <a:t>the HCO3 added to blood by the parietal cells is later removed from blood in the pancreatic secretions. However, when vomiting occurs, H+ is lost from the stomach and never reaches the small intestine. HCO3− secretion from the pancreas, therefore, is not stimulated, and the HCO3− remains in the blood, resulting in an increase in HCO3− concentration. </a:t>
            </a:r>
          </a:p>
        </p:txBody>
      </p:sp>
    </p:spTree>
    <p:extLst>
      <p:ext uri="{BB962C8B-B14F-4D97-AF65-F5344CB8AC3E}">
        <p14:creationId xmlns:p14="http://schemas.microsoft.com/office/powerpoint/2010/main" val="1419177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Gill Sans" charset="0"/>
                <a:cs typeface="Gill Sans" charset="0"/>
              </a:rPr>
              <a:t>Metabolic</a:t>
            </a:r>
            <a:r>
              <a:rPr lang="en-US" b="1" dirty="0">
                <a:solidFill>
                  <a:prstClr val="black"/>
                </a:solidFill>
                <a:latin typeface="Gill Sans MT" pitchFamily="34" charset="0"/>
              </a:rPr>
              <a:t> </a:t>
            </a:r>
            <a:r>
              <a:rPr lang="en-US" dirty="0">
                <a:ea typeface="Gill Sans" charset="0"/>
                <a:cs typeface="Gill Sans" charset="0"/>
              </a:rPr>
              <a:t>Alkalosis</a:t>
            </a:r>
          </a:p>
        </p:txBody>
      </p:sp>
      <p:sp>
        <p:nvSpPr>
          <p:cNvPr id="3" name="Slide Number Placeholder 2"/>
          <p:cNvSpPr>
            <a:spLocks noGrp="1"/>
          </p:cNvSpPr>
          <p:nvPr>
            <p:ph type="sldNum" sz="quarter" idx="12"/>
          </p:nvPr>
        </p:nvSpPr>
        <p:spPr/>
        <p:txBody>
          <a:bodyPr/>
          <a:lstStyle/>
          <a:p>
            <a:fld id="{4929A69E-7D8F-4515-9605-0315ABD4F316}" type="slidenum">
              <a:rPr lang="en-US" smtClean="0"/>
              <a:t>57</a:t>
            </a:fld>
            <a:endParaRPr lang="en-US" dirty="0"/>
          </a:p>
        </p:txBody>
      </p:sp>
      <p:sp>
        <p:nvSpPr>
          <p:cNvPr id="4" name="Content Placeholder 3"/>
          <p:cNvSpPr>
            <a:spLocks noGrp="1"/>
          </p:cNvSpPr>
          <p:nvPr>
            <p:ph sz="quarter" idx="1"/>
          </p:nvPr>
        </p:nvSpPr>
        <p:spPr/>
        <p:txBody>
          <a:bodyPr>
            <a:normAutofit/>
          </a:bodyPr>
          <a:lstStyle/>
          <a:p>
            <a:r>
              <a:rPr lang="en-US" sz="2400" dirty="0">
                <a:solidFill>
                  <a:prstClr val="black"/>
                </a:solidFill>
                <a:ea typeface="Gill Sans MT" charset="0"/>
                <a:cs typeface="Gill Sans MT" charset="0"/>
              </a:rPr>
              <a:t>Characterized by </a:t>
            </a:r>
            <a:r>
              <a:rPr lang="en-US" sz="2400" dirty="0">
                <a:solidFill>
                  <a:srgbClr val="FF0000"/>
                </a:solidFill>
                <a:ea typeface="Gill Sans MT" charset="0"/>
                <a:cs typeface="Gill Sans MT" charset="0"/>
              </a:rPr>
              <a:t>elevated</a:t>
            </a:r>
            <a:r>
              <a:rPr lang="en-US" sz="2400" dirty="0">
                <a:solidFill>
                  <a:prstClr val="black"/>
                </a:solidFill>
                <a:ea typeface="Gill Sans MT" charset="0"/>
                <a:cs typeface="Gill Sans MT" charset="0"/>
              </a:rPr>
              <a:t> plasma </a:t>
            </a:r>
            <a:r>
              <a:rPr lang="en-US" sz="2400" b="1" dirty="0">
                <a:solidFill>
                  <a:srgbClr val="4F81BD">
                    <a:lumMod val="50000"/>
                  </a:srgbClr>
                </a:solidFill>
                <a:ea typeface="Gill Sans MT" charset="0"/>
                <a:cs typeface="Gill Sans MT" charset="0"/>
              </a:rPr>
              <a:t>HCO</a:t>
            </a:r>
            <a:r>
              <a:rPr lang="en-US" sz="2400" b="1" baseline="-25000" dirty="0">
                <a:solidFill>
                  <a:srgbClr val="4F81BD">
                    <a:lumMod val="50000"/>
                  </a:srgbClr>
                </a:solidFill>
                <a:ea typeface="Gill Sans MT" charset="0"/>
                <a:cs typeface="Gill Sans MT" charset="0"/>
              </a:rPr>
              <a:t>3</a:t>
            </a:r>
            <a:r>
              <a:rPr lang="en-US" sz="2400" b="1" dirty="0">
                <a:solidFill>
                  <a:srgbClr val="4F81BD">
                    <a:lumMod val="50000"/>
                  </a:srgbClr>
                </a:solidFill>
                <a:ea typeface="Gill Sans MT" charset="0"/>
                <a:cs typeface="Gill Sans MT" charset="0"/>
              </a:rPr>
              <a:t> &amp; PH</a:t>
            </a:r>
          </a:p>
        </p:txBody>
      </p:sp>
      <p:graphicFrame>
        <p:nvGraphicFramePr>
          <p:cNvPr id="5" name="Diagram 8"/>
          <p:cNvGraphicFramePr/>
          <p:nvPr>
            <p:extLst/>
          </p:nvPr>
        </p:nvGraphicFramePr>
        <p:xfrm>
          <a:off x="765820" y="1980357"/>
          <a:ext cx="6184084" cy="4066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4"/>
          <p:cNvSpPr txBox="1"/>
          <p:nvPr/>
        </p:nvSpPr>
        <p:spPr>
          <a:xfrm>
            <a:off x="7606580" y="1988840"/>
            <a:ext cx="3972823" cy="3200876"/>
          </a:xfrm>
          <a:prstGeom prst="rect">
            <a:avLst/>
          </a:prstGeom>
          <a:solidFill>
            <a:srgbClr val="F7F7F7"/>
          </a:solidFill>
          <a:ln w="3175">
            <a:solidFill>
              <a:schemeClr val="bg1">
                <a:lumMod val="65000"/>
              </a:schemeClr>
            </a:solidFill>
            <a:prstDash val="dash"/>
          </a:ln>
        </p:spPr>
        <p:txBody>
          <a:bodyPr wrap="square" rtlCol="0">
            <a:spAutoFit/>
          </a:bodyPr>
          <a:lstStyle/>
          <a:p>
            <a:pPr marL="285750" indent="-285750" defTabSz="914400">
              <a:buFont typeface="Arial" charset="0"/>
              <a:buChar char="•"/>
            </a:pPr>
            <a:r>
              <a:rPr lang="en-US" b="1" dirty="0">
                <a:solidFill>
                  <a:prstClr val="black"/>
                </a:solidFill>
              </a:rPr>
              <a:t>Guyton corner : </a:t>
            </a:r>
            <a:r>
              <a:rPr lang="en-US" sz="1400" dirty="0">
                <a:solidFill>
                  <a:prstClr val="black"/>
                </a:solidFill>
              </a:rPr>
              <a:t>increased HCO3− concentration in the extracellular fluid increases the filtered load of HCO3−, which, in turn, causes excess HCO3− over H+ secreted in the renal tubular fluid. The excess HCO3− in the tubular fluid fails to be reabsorbed because there is no H+ to react with, and it is excreted in the urine. </a:t>
            </a:r>
          </a:p>
          <a:p>
            <a:pPr marL="285750" indent="-285750" defTabSz="914400">
              <a:buFont typeface="Arial" charset="0"/>
              <a:buChar char="•"/>
            </a:pPr>
            <a:r>
              <a:rPr lang="en-US" sz="1400" dirty="0">
                <a:solidFill>
                  <a:prstClr val="black"/>
                </a:solidFill>
              </a:rPr>
              <a:t>In metabolic alkalosis, the primary compensations are decreased ventilation, which raises Pco2, and increased renal HCO3− excretion, which helps−compensate for the initial rise in extracellular fluid HCO3 concentration. </a:t>
            </a:r>
          </a:p>
        </p:txBody>
      </p:sp>
    </p:spTree>
    <p:extLst>
      <p:ext uri="{BB962C8B-B14F-4D97-AF65-F5344CB8AC3E}">
        <p14:creationId xmlns:p14="http://schemas.microsoft.com/office/powerpoint/2010/main" val="14097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Causes of Metabolic Alkalosis</a:t>
            </a:r>
          </a:p>
        </p:txBody>
      </p:sp>
      <p:sp>
        <p:nvSpPr>
          <p:cNvPr id="3" name="Slide Number Placeholder 2"/>
          <p:cNvSpPr>
            <a:spLocks noGrp="1"/>
          </p:cNvSpPr>
          <p:nvPr>
            <p:ph type="sldNum" sz="quarter" idx="12"/>
          </p:nvPr>
        </p:nvSpPr>
        <p:spPr/>
        <p:txBody>
          <a:bodyPr/>
          <a:lstStyle/>
          <a:p>
            <a:fld id="{4929A69E-7D8F-4515-9605-0315ABD4F316}" type="slidenum">
              <a:rPr lang="en-US" smtClean="0"/>
              <a:t>58</a:t>
            </a:fld>
            <a:endParaRPr lang="en-US" dirty="0"/>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22266" t="39375" r="9180" b="17500"/>
          <a:stretch>
            <a:fillRect/>
          </a:stretch>
        </p:blipFill>
        <p:spPr bwMode="auto">
          <a:xfrm>
            <a:off x="1485900" y="2044700"/>
            <a:ext cx="936104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515843"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720859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55926"/>
            <a:ext cx="10969943" cy="990600"/>
          </a:xfrm>
        </p:spPr>
        <p:txBody>
          <a:bodyPr>
            <a:normAutofit/>
          </a:bodyPr>
          <a:lstStyle/>
          <a:p>
            <a:r>
              <a:rPr lang="en-US" dirty="0"/>
              <a:t>Davenport Diagram</a:t>
            </a:r>
          </a:p>
        </p:txBody>
      </p:sp>
      <p:sp>
        <p:nvSpPr>
          <p:cNvPr id="3" name="Slide Number Placeholder 2"/>
          <p:cNvSpPr>
            <a:spLocks noGrp="1"/>
          </p:cNvSpPr>
          <p:nvPr>
            <p:ph type="sldNum" sz="quarter" idx="12"/>
          </p:nvPr>
        </p:nvSpPr>
        <p:spPr/>
        <p:txBody>
          <a:bodyPr/>
          <a:lstStyle/>
          <a:p>
            <a:fld id="{4929A69E-7D8F-4515-9605-0315ABD4F316}" type="slidenum">
              <a:rPr lang="en-US" smtClean="0"/>
              <a:t>59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69" y="1541309"/>
            <a:ext cx="6047169" cy="4109820"/>
          </a:xfrm>
          <a:prstGeom prst="rect">
            <a:avLst/>
          </a:prstGeom>
        </p:spPr>
      </p:pic>
      <p:sp>
        <p:nvSpPr>
          <p:cNvPr id="6" name="Pentagon 14"/>
          <p:cNvSpPr/>
          <p:nvPr/>
        </p:nvSpPr>
        <p:spPr>
          <a:xfrm>
            <a:off x="7607795" y="1486339"/>
            <a:ext cx="274030" cy="214468"/>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 name="Pentagon 14"/>
          <p:cNvSpPr/>
          <p:nvPr/>
        </p:nvSpPr>
        <p:spPr>
          <a:xfrm>
            <a:off x="7607795" y="3669012"/>
            <a:ext cx="274030" cy="192035"/>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TextBox 7"/>
          <p:cNvSpPr txBox="1"/>
          <p:nvPr/>
        </p:nvSpPr>
        <p:spPr>
          <a:xfrm>
            <a:off x="7907919" y="1437640"/>
            <a:ext cx="3155045" cy="369332"/>
          </a:xfrm>
          <a:prstGeom prst="rect">
            <a:avLst/>
          </a:prstGeom>
          <a:noFill/>
        </p:spPr>
        <p:txBody>
          <a:bodyPr wrap="square" rtlCol="0">
            <a:spAutoFit/>
          </a:bodyPr>
          <a:lstStyle/>
          <a:p>
            <a:pPr defTabSz="914400"/>
            <a:r>
              <a:rPr lang="en-US" sz="1800" b="1" dirty="0">
                <a:solidFill>
                  <a:srgbClr val="4F81BD">
                    <a:lumMod val="75000"/>
                  </a:srgbClr>
                </a:solidFill>
                <a:ea typeface="Gill Sans MT" charset="0"/>
                <a:cs typeface="Gill Sans MT" charset="0"/>
              </a:rPr>
              <a:t>In Metabolic Acidosis:</a:t>
            </a:r>
          </a:p>
        </p:txBody>
      </p:sp>
      <p:sp>
        <p:nvSpPr>
          <p:cNvPr id="9" name="TextBox 8"/>
          <p:cNvSpPr txBox="1"/>
          <p:nvPr/>
        </p:nvSpPr>
        <p:spPr>
          <a:xfrm>
            <a:off x="7907919" y="3596219"/>
            <a:ext cx="3155045" cy="369332"/>
          </a:xfrm>
          <a:prstGeom prst="rect">
            <a:avLst/>
          </a:prstGeom>
          <a:noFill/>
        </p:spPr>
        <p:txBody>
          <a:bodyPr wrap="square" rtlCol="0">
            <a:spAutoFit/>
          </a:bodyPr>
          <a:lstStyle/>
          <a:p>
            <a:pPr defTabSz="914400"/>
            <a:r>
              <a:rPr lang="en-US" sz="1800" b="1" dirty="0">
                <a:solidFill>
                  <a:srgbClr val="4F81BD">
                    <a:lumMod val="75000"/>
                  </a:srgbClr>
                </a:solidFill>
                <a:ea typeface="Gill Sans MT" charset="0"/>
                <a:cs typeface="Gill Sans MT" charset="0"/>
              </a:rPr>
              <a:t>In Metabolic Alkalosis:</a:t>
            </a:r>
          </a:p>
        </p:txBody>
      </p:sp>
      <p:sp>
        <p:nvSpPr>
          <p:cNvPr id="10" name="Rectangle 5"/>
          <p:cNvSpPr>
            <a:spLocks noChangeArrowheads="1"/>
          </p:cNvSpPr>
          <p:nvPr/>
        </p:nvSpPr>
        <p:spPr bwMode="auto">
          <a:xfrm>
            <a:off x="7715949" y="4222179"/>
            <a:ext cx="17200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charset="2"/>
              <a:buChar char=""/>
              <a:defRPr sz="3000">
                <a:solidFill>
                  <a:schemeClr val="tx1"/>
                </a:solidFill>
                <a:latin typeface="Corbel" charset="0"/>
              </a:defRPr>
            </a:lvl1pPr>
            <a:lvl2pPr marL="742950" indent="-285750">
              <a:spcBef>
                <a:spcPct val="20000"/>
              </a:spcBef>
              <a:buClr>
                <a:schemeClr val="accent2"/>
              </a:buClr>
              <a:buSzPct val="90000"/>
              <a:buFont typeface="Wingdings" charset="2"/>
              <a:buChar char=""/>
              <a:defRPr sz="2600">
                <a:solidFill>
                  <a:schemeClr val="tx1"/>
                </a:solidFill>
                <a:latin typeface="Corbel" charset="0"/>
              </a:defRPr>
            </a:lvl2pPr>
            <a:lvl3pPr marL="1143000" indent="-228600">
              <a:spcBef>
                <a:spcPct val="20000"/>
              </a:spcBef>
              <a:buClr>
                <a:schemeClr val="accent2"/>
              </a:buClr>
              <a:buFont typeface="Wingdings 2" charset="2"/>
              <a:buChar char=""/>
              <a:defRPr sz="2400">
                <a:solidFill>
                  <a:schemeClr val="tx1"/>
                </a:solidFill>
                <a:latin typeface="Corbel" charset="0"/>
              </a:defRPr>
            </a:lvl3pPr>
            <a:lvl4pPr marL="1600200" indent="-228600">
              <a:spcBef>
                <a:spcPct val="20000"/>
              </a:spcBef>
              <a:buClr>
                <a:srgbClr val="FEB80A"/>
              </a:buClr>
              <a:buFont typeface="Wingdings 3" charset="2"/>
              <a:buChar char=""/>
              <a:defRPr sz="2200">
                <a:solidFill>
                  <a:schemeClr val="tx1"/>
                </a:solidFill>
                <a:latin typeface="Corbel" charset="0"/>
              </a:defRPr>
            </a:lvl4pPr>
            <a:lvl5pPr marL="2057400" indent="-228600">
              <a:spcBef>
                <a:spcPct val="20000"/>
              </a:spcBef>
              <a:buClr>
                <a:srgbClr val="FEB80A"/>
              </a:buClr>
              <a:buFont typeface="Wingdings 2" charset="2"/>
              <a:buChar char=""/>
              <a:defRPr sz="2000">
                <a:solidFill>
                  <a:schemeClr val="tx1"/>
                </a:solidFill>
                <a:latin typeface="Corbel" charset="0"/>
              </a:defRPr>
            </a:lvl5pPr>
            <a:lvl6pPr marL="25146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6pPr>
            <a:lvl7pPr marL="29718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7pPr>
            <a:lvl8pPr marL="34290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8pPr>
            <a:lvl9pPr marL="38862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9pPr>
          </a:lstStyle>
          <a:p>
            <a:pPr defTabSz="914400">
              <a:spcBef>
                <a:spcPct val="0"/>
              </a:spcBef>
              <a:buClrTx/>
              <a:buSzTx/>
              <a:buFont typeface="Wingdings" charset="2"/>
              <a:buNone/>
            </a:pPr>
            <a:r>
              <a:rPr lang="en-GB" altLang="en-US" sz="1800" dirty="0">
                <a:solidFill>
                  <a:srgbClr val="CC0000"/>
                </a:solidFill>
                <a:latin typeface="+mn-lt"/>
                <a:sym typeface="Symbol" charset="2"/>
              </a:rPr>
              <a:t> </a:t>
            </a:r>
            <a:r>
              <a:rPr lang="en-GB" altLang="en-US" sz="1800" dirty="0">
                <a:solidFill>
                  <a:srgbClr val="CC0000"/>
                </a:solidFill>
                <a:latin typeface="+mn-lt"/>
              </a:rPr>
              <a:t>plasma pH</a:t>
            </a:r>
          </a:p>
          <a:p>
            <a:pPr defTabSz="914400">
              <a:spcBef>
                <a:spcPct val="0"/>
              </a:spcBef>
              <a:buClrTx/>
              <a:buSzTx/>
              <a:buFont typeface="Wingdings" charset="2"/>
              <a:buNone/>
            </a:pPr>
            <a:r>
              <a:rPr lang="en-GB" altLang="en-US" sz="1800" dirty="0">
                <a:solidFill>
                  <a:srgbClr val="CC0000"/>
                </a:solidFill>
                <a:latin typeface="+mn-lt"/>
                <a:sym typeface="Symbol" charset="2"/>
              </a:rPr>
              <a:t> </a:t>
            </a:r>
            <a:r>
              <a:rPr lang="en-GB" altLang="en-US" sz="1800" dirty="0">
                <a:solidFill>
                  <a:srgbClr val="CC0000"/>
                </a:solidFill>
                <a:latin typeface="+mn-lt"/>
              </a:rPr>
              <a:t>plasma [HCO</a:t>
            </a:r>
            <a:r>
              <a:rPr lang="en-GB" altLang="en-US" sz="1800" baseline="-25000" dirty="0">
                <a:solidFill>
                  <a:srgbClr val="CC0000"/>
                </a:solidFill>
                <a:latin typeface="+mn-lt"/>
              </a:rPr>
              <a:t>3</a:t>
            </a:r>
            <a:r>
              <a:rPr lang="en-GB" altLang="en-US" sz="1800" baseline="30000" dirty="0">
                <a:solidFill>
                  <a:srgbClr val="CC0000"/>
                </a:solidFill>
                <a:latin typeface="+mn-lt"/>
              </a:rPr>
              <a:t>-</a:t>
            </a:r>
            <a:r>
              <a:rPr lang="en-GB" altLang="en-US" sz="1800" dirty="0">
                <a:solidFill>
                  <a:srgbClr val="CC0000"/>
                </a:solidFill>
                <a:latin typeface="+mn-lt"/>
              </a:rPr>
              <a:t>]</a:t>
            </a:r>
          </a:p>
          <a:p>
            <a:pPr defTabSz="914400">
              <a:spcBef>
                <a:spcPct val="0"/>
              </a:spcBef>
              <a:buClrTx/>
              <a:buSzTx/>
              <a:buFont typeface="Wingdings" charset="2"/>
              <a:buNone/>
            </a:pPr>
            <a:r>
              <a:rPr lang="en-GB" altLang="en-US" sz="1800" dirty="0">
                <a:solidFill>
                  <a:srgbClr val="CC0000"/>
                </a:solidFill>
                <a:latin typeface="+mn-lt"/>
                <a:sym typeface="Symbol" charset="2"/>
              </a:rPr>
              <a:t></a:t>
            </a:r>
            <a:r>
              <a:rPr lang="en-GB" altLang="en-US" sz="1800" dirty="0">
                <a:solidFill>
                  <a:srgbClr val="CC0000"/>
                </a:solidFill>
                <a:latin typeface="+mn-lt"/>
              </a:rPr>
              <a:t>  Pco</a:t>
            </a:r>
            <a:r>
              <a:rPr lang="en-GB" altLang="en-US" sz="1800" baseline="-25000" dirty="0">
                <a:solidFill>
                  <a:srgbClr val="CC0000"/>
                </a:solidFill>
                <a:latin typeface="+mn-lt"/>
              </a:rPr>
              <a:t>2</a:t>
            </a:r>
            <a:endParaRPr lang="en-GB" altLang="en-US" sz="1800" dirty="0">
              <a:solidFill>
                <a:srgbClr val="CC0000"/>
              </a:solidFill>
              <a:latin typeface="+mn-lt"/>
            </a:endParaRPr>
          </a:p>
          <a:p>
            <a:pPr defTabSz="914400">
              <a:spcBef>
                <a:spcPct val="0"/>
              </a:spcBef>
              <a:buClrTx/>
              <a:buSzTx/>
              <a:buFontTx/>
              <a:buNone/>
            </a:pPr>
            <a:r>
              <a:rPr lang="en-GB" altLang="en-US" sz="1800" b="1" dirty="0">
                <a:solidFill>
                  <a:prstClr val="black"/>
                </a:solidFill>
                <a:latin typeface="+mn-lt"/>
              </a:rPr>
              <a:t> </a:t>
            </a:r>
            <a:endParaRPr lang="en-IE" altLang="en-US" sz="1800" b="1" dirty="0">
              <a:solidFill>
                <a:prstClr val="black"/>
              </a:solidFill>
              <a:latin typeface="+mn-lt"/>
            </a:endParaRPr>
          </a:p>
          <a:p>
            <a:pPr defTabSz="914400">
              <a:spcBef>
                <a:spcPct val="0"/>
              </a:spcBef>
              <a:buClrTx/>
              <a:buSzTx/>
              <a:buFontTx/>
              <a:buNone/>
            </a:pPr>
            <a:endParaRPr lang="en-IE" altLang="en-US" sz="1800" b="1" dirty="0">
              <a:solidFill>
                <a:prstClr val="black"/>
              </a:solidFill>
              <a:latin typeface="+mn-lt"/>
            </a:endParaRPr>
          </a:p>
        </p:txBody>
      </p:sp>
      <p:sp>
        <p:nvSpPr>
          <p:cNvPr id="11" name="Rectangle 5"/>
          <p:cNvSpPr>
            <a:spLocks noChangeArrowheads="1"/>
          </p:cNvSpPr>
          <p:nvPr/>
        </p:nvSpPr>
        <p:spPr bwMode="auto">
          <a:xfrm>
            <a:off x="7715951" y="2031656"/>
            <a:ext cx="17566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charset="2"/>
              <a:buChar char=""/>
              <a:defRPr sz="3000">
                <a:solidFill>
                  <a:schemeClr val="tx1"/>
                </a:solidFill>
                <a:latin typeface="Corbel" charset="0"/>
              </a:defRPr>
            </a:lvl1pPr>
            <a:lvl2pPr marL="742950" indent="-285750">
              <a:spcBef>
                <a:spcPct val="20000"/>
              </a:spcBef>
              <a:buClr>
                <a:schemeClr val="accent2"/>
              </a:buClr>
              <a:buSzPct val="90000"/>
              <a:buFont typeface="Wingdings" charset="2"/>
              <a:buChar char=""/>
              <a:defRPr sz="2600">
                <a:solidFill>
                  <a:schemeClr val="tx1"/>
                </a:solidFill>
                <a:latin typeface="Corbel" charset="0"/>
              </a:defRPr>
            </a:lvl2pPr>
            <a:lvl3pPr marL="1143000" indent="-228600">
              <a:spcBef>
                <a:spcPct val="20000"/>
              </a:spcBef>
              <a:buClr>
                <a:schemeClr val="accent2"/>
              </a:buClr>
              <a:buFont typeface="Wingdings 2" charset="2"/>
              <a:buChar char=""/>
              <a:defRPr sz="2400">
                <a:solidFill>
                  <a:schemeClr val="tx1"/>
                </a:solidFill>
                <a:latin typeface="Corbel" charset="0"/>
              </a:defRPr>
            </a:lvl3pPr>
            <a:lvl4pPr marL="1600200" indent="-228600">
              <a:spcBef>
                <a:spcPct val="20000"/>
              </a:spcBef>
              <a:buClr>
                <a:srgbClr val="FEB80A"/>
              </a:buClr>
              <a:buFont typeface="Wingdings 3" charset="2"/>
              <a:buChar char=""/>
              <a:defRPr sz="2200">
                <a:solidFill>
                  <a:schemeClr val="tx1"/>
                </a:solidFill>
                <a:latin typeface="Corbel" charset="0"/>
              </a:defRPr>
            </a:lvl4pPr>
            <a:lvl5pPr marL="2057400" indent="-228600">
              <a:spcBef>
                <a:spcPct val="20000"/>
              </a:spcBef>
              <a:buClr>
                <a:srgbClr val="FEB80A"/>
              </a:buClr>
              <a:buFont typeface="Wingdings 2" charset="2"/>
              <a:buChar char=""/>
              <a:defRPr sz="2000">
                <a:solidFill>
                  <a:schemeClr val="tx1"/>
                </a:solidFill>
                <a:latin typeface="Corbel" charset="0"/>
              </a:defRPr>
            </a:lvl5pPr>
            <a:lvl6pPr marL="25146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6pPr>
            <a:lvl7pPr marL="29718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7pPr>
            <a:lvl8pPr marL="34290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8pPr>
            <a:lvl9pPr marL="3886200" indent="-228600" eaLnBrk="0" fontAlgn="base" hangingPunct="0">
              <a:spcBef>
                <a:spcPct val="20000"/>
              </a:spcBef>
              <a:spcAft>
                <a:spcPct val="0"/>
              </a:spcAft>
              <a:buClr>
                <a:srgbClr val="FEB80A"/>
              </a:buClr>
              <a:buFont typeface="Wingdings 2" charset="2"/>
              <a:buChar char=""/>
              <a:defRPr sz="2000">
                <a:solidFill>
                  <a:schemeClr val="tx1"/>
                </a:solidFill>
                <a:latin typeface="Corbel" charset="0"/>
              </a:defRPr>
            </a:lvl9pPr>
          </a:lstStyle>
          <a:p>
            <a:pPr defTabSz="914400">
              <a:spcBef>
                <a:spcPct val="0"/>
              </a:spcBef>
              <a:buClrTx/>
              <a:buSzTx/>
              <a:buFont typeface="Wingdings" charset="2"/>
              <a:buNone/>
            </a:pPr>
            <a:r>
              <a:rPr lang="en-GB" altLang="en-US" sz="1800" dirty="0">
                <a:solidFill>
                  <a:srgbClr val="CC0000"/>
                </a:solidFill>
                <a:latin typeface="+mn-lt"/>
              </a:rPr>
              <a:t>↓ plasma pH</a:t>
            </a:r>
          </a:p>
          <a:p>
            <a:pPr defTabSz="914400">
              <a:spcBef>
                <a:spcPct val="0"/>
              </a:spcBef>
              <a:buClrTx/>
              <a:buSzTx/>
              <a:buFontTx/>
              <a:buNone/>
            </a:pPr>
            <a:r>
              <a:rPr lang="en-GB" altLang="en-US" sz="1800" dirty="0">
                <a:solidFill>
                  <a:srgbClr val="CC0000"/>
                </a:solidFill>
                <a:latin typeface="+mn-lt"/>
              </a:rPr>
              <a:t>↓ Pco</a:t>
            </a:r>
            <a:r>
              <a:rPr lang="en-GB" altLang="en-US" sz="1800" baseline="-25000" dirty="0">
                <a:solidFill>
                  <a:srgbClr val="CC0000"/>
                </a:solidFill>
                <a:latin typeface="+mn-lt"/>
              </a:rPr>
              <a:t>2</a:t>
            </a:r>
            <a:r>
              <a:rPr lang="en-GB" altLang="en-US" sz="1800" dirty="0">
                <a:solidFill>
                  <a:srgbClr val="CC0000"/>
                </a:solidFill>
                <a:latin typeface="+mn-lt"/>
              </a:rPr>
              <a:t>  </a:t>
            </a:r>
          </a:p>
          <a:p>
            <a:pPr defTabSz="914400">
              <a:spcBef>
                <a:spcPct val="0"/>
              </a:spcBef>
              <a:buClrTx/>
              <a:buSzTx/>
              <a:buFontTx/>
              <a:buNone/>
            </a:pPr>
            <a:r>
              <a:rPr lang="en-GB" altLang="en-US" sz="1800" dirty="0">
                <a:solidFill>
                  <a:srgbClr val="CC0000"/>
                </a:solidFill>
                <a:latin typeface="+mn-lt"/>
              </a:rPr>
              <a:t>↓ plasma [HCO</a:t>
            </a:r>
            <a:r>
              <a:rPr lang="en-GB" altLang="en-US" sz="1800" baseline="-25000" dirty="0">
                <a:solidFill>
                  <a:srgbClr val="CC0000"/>
                </a:solidFill>
                <a:latin typeface="+mn-lt"/>
              </a:rPr>
              <a:t>3</a:t>
            </a:r>
            <a:r>
              <a:rPr lang="en-GB" altLang="en-US" sz="1800" baseline="30000" dirty="0">
                <a:solidFill>
                  <a:srgbClr val="CC0000"/>
                </a:solidFill>
                <a:latin typeface="+mn-lt"/>
              </a:rPr>
              <a:t>-</a:t>
            </a:r>
            <a:r>
              <a:rPr lang="en-GB" altLang="en-US" sz="1800" dirty="0">
                <a:solidFill>
                  <a:srgbClr val="CC0000"/>
                </a:solidFill>
                <a:latin typeface="+mn-lt"/>
              </a:rPr>
              <a:t>] </a:t>
            </a:r>
            <a:endParaRPr lang="en-IE" altLang="en-US" sz="1800" dirty="0">
              <a:solidFill>
                <a:srgbClr val="CC0000"/>
              </a:solidFill>
              <a:latin typeface="+mn-lt"/>
            </a:endParaRPr>
          </a:p>
          <a:p>
            <a:pPr defTabSz="914400">
              <a:spcBef>
                <a:spcPct val="0"/>
              </a:spcBef>
              <a:buClrTx/>
              <a:buSzTx/>
              <a:buFontTx/>
              <a:buNone/>
            </a:pPr>
            <a:endParaRPr lang="en-IE" altLang="en-US" sz="1800" b="1" dirty="0">
              <a:solidFill>
                <a:prstClr val="black"/>
              </a:solidFill>
              <a:latin typeface="+mn-lt"/>
            </a:endParaRPr>
          </a:p>
        </p:txBody>
      </p:sp>
      <p:sp>
        <p:nvSpPr>
          <p:cNvPr id="12" name="مربع نص 13"/>
          <p:cNvSpPr txBox="1"/>
          <p:nvPr/>
        </p:nvSpPr>
        <p:spPr>
          <a:xfrm>
            <a:off x="1053852" y="5644315"/>
            <a:ext cx="8150532" cy="578882"/>
          </a:xfrm>
          <a:prstGeom prst="roundRect">
            <a:avLst/>
          </a:prstGeom>
          <a:noFill/>
          <a:ln>
            <a:noFill/>
            <a:prstDash val="dash"/>
          </a:ln>
        </p:spPr>
        <p:txBody>
          <a:bodyPr wrap="square" rtlCol="0">
            <a:spAutoFit/>
          </a:bodyPr>
          <a:lstStyle/>
          <a:p>
            <a:pPr defTabSz="315468">
              <a:defRPr sz="1800">
                <a:solidFill>
                  <a:srgbClr val="000000"/>
                </a:solidFill>
              </a:defRPr>
            </a:pPr>
            <a:r>
              <a:rPr lang="en-US" sz="1400" dirty="0">
                <a:solidFill>
                  <a:prstClr val="white">
                    <a:lumMod val="50000"/>
                  </a:prstClr>
                </a:solidFill>
                <a:latin typeface="Gill Sans MT" pitchFamily="34" charset="0"/>
              </a:rPr>
              <a:t>- pCo2 is low due to the respiratory compensation</a:t>
            </a:r>
            <a:endParaRPr lang="ar-SA" sz="1400" dirty="0">
              <a:solidFill>
                <a:prstClr val="white">
                  <a:lumMod val="50000"/>
                </a:prstClr>
              </a:solidFill>
              <a:latin typeface="Gill Sans MT" pitchFamily="34" charset="0"/>
            </a:endParaRPr>
          </a:p>
          <a:p>
            <a:pPr defTabSz="315468">
              <a:defRPr sz="1800">
                <a:solidFill>
                  <a:srgbClr val="000000"/>
                </a:solidFill>
              </a:defRPr>
            </a:pPr>
            <a:r>
              <a:rPr lang="en-US" sz="1400" dirty="0">
                <a:solidFill>
                  <a:prstClr val="white">
                    <a:lumMod val="50000"/>
                  </a:prstClr>
                </a:solidFill>
                <a:latin typeface="Gill Sans MT" pitchFamily="34" charset="0"/>
              </a:rPr>
              <a:t>- PCo2 is high due to respiratory compensation by accumulating it</a:t>
            </a:r>
          </a:p>
        </p:txBody>
      </p:sp>
    </p:spTree>
    <p:extLst>
      <p:ext uri="{BB962C8B-B14F-4D97-AF65-F5344CB8AC3E}">
        <p14:creationId xmlns:p14="http://schemas.microsoft.com/office/powerpoint/2010/main" val="153209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4929A69E-7D8F-4515-9605-0315ABD4F316}" type="slidenum">
              <a:rPr lang="en-US" smtClean="0"/>
              <a:t>6</a:t>
            </a:fld>
            <a:endParaRPr lang="en-US" dirty="0"/>
          </a:p>
        </p:txBody>
      </p:sp>
      <p:sp>
        <p:nvSpPr>
          <p:cNvPr id="6" name="مربع نص 5"/>
          <p:cNvSpPr txBox="1"/>
          <p:nvPr/>
        </p:nvSpPr>
        <p:spPr>
          <a:xfrm>
            <a:off x="656522" y="260648"/>
            <a:ext cx="10622466" cy="338554"/>
          </a:xfrm>
          <a:prstGeom prst="rect">
            <a:avLst/>
          </a:prstGeom>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ltLang="en-US" sz="1600" dirty="0">
                <a:solidFill>
                  <a:schemeClr val="tx1"/>
                </a:solidFill>
                <a:latin typeface="Gill Sans MT" pitchFamily="34" charset="0"/>
              </a:rPr>
              <a:t>Free hydrogen ions are extremely unstable. Therefore, for any acid and any base, the equilibrium established is: </a:t>
            </a: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326" y="1795616"/>
            <a:ext cx="4656483" cy="59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2"/>
          <p:cNvSpPr/>
          <p:nvPr/>
        </p:nvSpPr>
        <p:spPr>
          <a:xfrm>
            <a:off x="3368597" y="1787044"/>
            <a:ext cx="780314" cy="556106"/>
          </a:xfrm>
          <a:prstGeom prst="rect">
            <a:avLst/>
          </a:prstGeom>
          <a:no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9" name="Rectangle 13"/>
          <p:cNvSpPr/>
          <p:nvPr/>
        </p:nvSpPr>
        <p:spPr>
          <a:xfrm>
            <a:off x="4512465" y="1832518"/>
            <a:ext cx="428533" cy="510632"/>
          </a:xfrm>
          <a:prstGeom prst="rect">
            <a:avLst/>
          </a:prstGeom>
          <a:noFill/>
          <a:ln>
            <a:solidFill>
              <a:schemeClr val="accent5">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 name="Rectangle 14"/>
          <p:cNvSpPr/>
          <p:nvPr/>
        </p:nvSpPr>
        <p:spPr>
          <a:xfrm>
            <a:off x="6278405" y="1803481"/>
            <a:ext cx="567375" cy="555244"/>
          </a:xfrm>
          <a:prstGeom prst="rect">
            <a:avLst/>
          </a:prstGeom>
          <a:noFill/>
          <a:ln>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n>
                <a:solidFill>
                  <a:schemeClr val="accent3">
                    <a:lumMod val="60000"/>
                    <a:lumOff val="40000"/>
                  </a:schemeClr>
                </a:solidFill>
              </a:ln>
              <a:solidFill>
                <a:schemeClr val="accent3">
                  <a:lumMod val="60000"/>
                  <a:lumOff val="40000"/>
                </a:schemeClr>
              </a:solidFill>
            </a:endParaRPr>
          </a:p>
        </p:txBody>
      </p:sp>
      <p:sp>
        <p:nvSpPr>
          <p:cNvPr id="11" name="Rectangle 15"/>
          <p:cNvSpPr/>
          <p:nvPr/>
        </p:nvSpPr>
        <p:spPr>
          <a:xfrm>
            <a:off x="7180192" y="1757929"/>
            <a:ext cx="840549" cy="629908"/>
          </a:xfrm>
          <a:prstGeom prst="rect">
            <a:avLst/>
          </a:prstGeom>
          <a:noFill/>
          <a:ln>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n>
                <a:solidFill>
                  <a:schemeClr val="accent6">
                    <a:lumMod val="75000"/>
                  </a:schemeClr>
                </a:solidFill>
              </a:ln>
            </a:endParaRPr>
          </a:p>
        </p:txBody>
      </p:sp>
      <p:cxnSp>
        <p:nvCxnSpPr>
          <p:cNvPr id="12" name="Elbow Connector 17"/>
          <p:cNvCxnSpPr>
            <a:stCxn id="14" idx="2"/>
          </p:cNvCxnSpPr>
          <p:nvPr/>
        </p:nvCxnSpPr>
        <p:spPr>
          <a:xfrm rot="5400000">
            <a:off x="3286197" y="2130570"/>
            <a:ext cx="258020" cy="683181"/>
          </a:xfrm>
          <a:prstGeom prst="bentConnector2">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13" name="Elbow Connector 21"/>
          <p:cNvCxnSpPr/>
          <p:nvPr/>
        </p:nvCxnSpPr>
        <p:spPr>
          <a:xfrm rot="16200000" flipV="1">
            <a:off x="4339310" y="1426502"/>
            <a:ext cx="527234" cy="28479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23"/>
          <p:cNvSpPr/>
          <p:nvPr/>
        </p:nvSpPr>
        <p:spPr>
          <a:xfrm>
            <a:off x="4097308" y="843619"/>
            <a:ext cx="772968" cy="461665"/>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n w="0">
                  <a:solidFill>
                    <a:schemeClr val="accent1">
                      <a:lumMod val="60000"/>
                      <a:lumOff val="40000"/>
                    </a:schemeClr>
                  </a:solidFill>
                </a:ln>
                <a:solidFill>
                  <a:schemeClr val="accent1">
                    <a:lumMod val="40000"/>
                    <a:lumOff val="60000"/>
                  </a:schemeClr>
                </a:solidFill>
                <a:effectLst>
                  <a:outerShdw blurRad="38100" dist="19050" dir="2700000" algn="tl" rotWithShape="0">
                    <a:schemeClr val="dk1">
                      <a:alpha val="40000"/>
                    </a:schemeClr>
                  </a:outerShdw>
                </a:effectLst>
              </a:rPr>
              <a:t>Base</a:t>
            </a:r>
            <a:endParaRPr lang="en-US" sz="4400" b="0" cap="none" spc="0" dirty="0">
              <a:ln w="0">
                <a:solidFill>
                  <a:schemeClr val="accent1">
                    <a:lumMod val="60000"/>
                    <a:lumOff val="40000"/>
                  </a:schemeClr>
                </a:solidFill>
              </a:ln>
              <a:solidFill>
                <a:schemeClr val="accent1">
                  <a:lumMod val="40000"/>
                  <a:lumOff val="60000"/>
                </a:schemeClr>
              </a:solidFill>
              <a:effectLst>
                <a:outerShdw blurRad="38100" dist="19050" dir="2700000" algn="tl" rotWithShape="0">
                  <a:schemeClr val="dk1">
                    <a:alpha val="40000"/>
                  </a:schemeClr>
                </a:outerShdw>
              </a:effectLst>
            </a:endParaRPr>
          </a:p>
        </p:txBody>
      </p:sp>
      <p:sp>
        <p:nvSpPr>
          <p:cNvPr id="15" name="Rectangle 24"/>
          <p:cNvSpPr/>
          <p:nvPr/>
        </p:nvSpPr>
        <p:spPr>
          <a:xfrm>
            <a:off x="5042107" y="2886035"/>
            <a:ext cx="2492465" cy="461665"/>
          </a:xfrm>
          <a:prstGeom prst="rect">
            <a:avLst/>
          </a:prstGeom>
          <a:noFill/>
          <a:ln>
            <a:noFill/>
          </a:ln>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n w="0">
                  <a:solidFill>
                    <a:schemeClr val="accent3">
                      <a:lumMod val="60000"/>
                      <a:lumOff val="40000"/>
                    </a:schemeClr>
                  </a:solidFill>
                </a:ln>
                <a:solidFill>
                  <a:schemeClr val="accent3">
                    <a:lumMod val="60000"/>
                    <a:lumOff val="40000"/>
                  </a:schemeClr>
                </a:solidFill>
                <a:effectLst>
                  <a:outerShdw blurRad="38100" dist="19050" dir="2700000" algn="tl" rotWithShape="0">
                    <a:schemeClr val="dk1">
                      <a:alpha val="40000"/>
                    </a:schemeClr>
                  </a:outerShdw>
                </a:effectLst>
              </a:rPr>
              <a:t>Conjugate Base</a:t>
            </a:r>
            <a:endParaRPr lang="en-US" sz="4400" dirty="0">
              <a:ln w="0">
                <a:solidFill>
                  <a:schemeClr val="accent3">
                    <a:lumMod val="60000"/>
                    <a:lumOff val="40000"/>
                  </a:schemeClr>
                </a:solidFill>
              </a:ln>
              <a:solidFill>
                <a:schemeClr val="accent3">
                  <a:lumMod val="60000"/>
                  <a:lumOff val="40000"/>
                </a:schemeClr>
              </a:solidFill>
              <a:effectLst>
                <a:outerShdw blurRad="38100" dist="19050" dir="2700000" algn="tl" rotWithShape="0">
                  <a:schemeClr val="dk1">
                    <a:alpha val="40000"/>
                  </a:schemeClr>
                </a:outerShdw>
              </a:effectLst>
            </a:endParaRPr>
          </a:p>
        </p:txBody>
      </p:sp>
      <p:sp>
        <p:nvSpPr>
          <p:cNvPr id="16" name="Rectangle 25"/>
          <p:cNvSpPr/>
          <p:nvPr/>
        </p:nvSpPr>
        <p:spPr>
          <a:xfrm>
            <a:off x="6664362" y="778805"/>
            <a:ext cx="288643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n w="0">
                  <a:solidFill>
                    <a:schemeClr val="accent6">
                      <a:lumMod val="60000"/>
                      <a:lumOff val="40000"/>
                    </a:schemeClr>
                  </a:solidFill>
                </a:ln>
                <a:solidFill>
                  <a:schemeClr val="accent6">
                    <a:lumMod val="60000"/>
                    <a:lumOff val="40000"/>
                  </a:schemeClr>
                </a:solidFill>
                <a:effectLst>
                  <a:outerShdw blurRad="38100" dist="19050" dir="2700000" algn="tl" rotWithShape="0">
                    <a:schemeClr val="dk1">
                      <a:alpha val="40000"/>
                    </a:schemeClr>
                  </a:outerShdw>
                </a:effectLst>
              </a:rPr>
              <a:t>Conjugate Acid</a:t>
            </a:r>
            <a:endParaRPr lang="en-US" sz="4400" dirty="0">
              <a:ln w="0">
                <a:solidFill>
                  <a:schemeClr val="accent6">
                    <a:lumMod val="60000"/>
                    <a:lumOff val="40000"/>
                  </a:schemeClr>
                </a:solidFill>
              </a:ln>
              <a:solidFill>
                <a:schemeClr val="accent6">
                  <a:lumMod val="60000"/>
                  <a:lumOff val="40000"/>
                </a:schemeClr>
              </a:solidFill>
              <a:effectLst>
                <a:outerShdw blurRad="38100" dist="19050" dir="2700000" algn="tl" rotWithShape="0">
                  <a:schemeClr val="dk1">
                    <a:alpha val="40000"/>
                  </a:schemeClr>
                </a:outerShdw>
              </a:effectLst>
            </a:endParaRPr>
          </a:p>
        </p:txBody>
      </p:sp>
      <p:cxnSp>
        <p:nvCxnSpPr>
          <p:cNvPr id="17" name="Elbow Connector 26"/>
          <p:cNvCxnSpPr>
            <a:stCxn id="17" idx="2"/>
          </p:cNvCxnSpPr>
          <p:nvPr/>
        </p:nvCxnSpPr>
        <p:spPr>
          <a:xfrm rot="5400000">
            <a:off x="6078587" y="2433323"/>
            <a:ext cx="512312" cy="363119"/>
          </a:xfrm>
          <a:prstGeom prst="bentConnector3">
            <a:avLst>
              <a:gd name="adj1" fmla="val 50000"/>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22"/>
          <p:cNvSpPr/>
          <p:nvPr/>
        </p:nvSpPr>
        <p:spPr>
          <a:xfrm>
            <a:off x="2345198" y="2319263"/>
            <a:ext cx="724878" cy="461665"/>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n w="0">
                  <a:solidFill>
                    <a:schemeClr val="accent2"/>
                  </a:solidFill>
                </a:ln>
                <a:solidFill>
                  <a:schemeClr val="accent2">
                    <a:lumMod val="60000"/>
                    <a:lumOff val="40000"/>
                  </a:schemeClr>
                </a:solidFill>
                <a:effectLst>
                  <a:outerShdw blurRad="38100" dist="19050" dir="2700000" algn="tl" rotWithShape="0">
                    <a:schemeClr val="dk1">
                      <a:alpha val="40000"/>
                    </a:schemeClr>
                  </a:outerShdw>
                </a:effectLst>
              </a:rPr>
              <a:t>Acid</a:t>
            </a:r>
            <a:endParaRPr lang="en-US" sz="5400" b="0" cap="none" spc="0" dirty="0">
              <a:ln w="0">
                <a:solidFill>
                  <a:schemeClr val="accent2"/>
                </a:solidFill>
              </a:ln>
              <a:solidFill>
                <a:schemeClr val="accent2">
                  <a:lumMod val="60000"/>
                  <a:lumOff val="40000"/>
                </a:schemeClr>
              </a:solidFill>
              <a:effectLst>
                <a:outerShdw blurRad="38100" dist="19050" dir="2700000" algn="tl" rotWithShape="0">
                  <a:schemeClr val="dk1">
                    <a:alpha val="40000"/>
                  </a:schemeClr>
                </a:outerShdw>
              </a:effectLst>
            </a:endParaRPr>
          </a:p>
        </p:txBody>
      </p:sp>
      <p:cxnSp>
        <p:nvCxnSpPr>
          <p:cNvPr id="19" name="Elbow Connector 27"/>
          <p:cNvCxnSpPr>
            <a:stCxn id="19" idx="0"/>
          </p:cNvCxnSpPr>
          <p:nvPr/>
        </p:nvCxnSpPr>
        <p:spPr>
          <a:xfrm rot="5400000" flipH="1" flipV="1">
            <a:off x="7568710" y="1302625"/>
            <a:ext cx="444781" cy="420274"/>
          </a:xfrm>
          <a:prstGeom prst="bentConnector3">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57630" y="3789040"/>
            <a:ext cx="6357864" cy="338554"/>
          </a:xfrm>
          <a:prstGeom prst="rect">
            <a:avLst/>
          </a:prstGeom>
          <a:noFill/>
          <a:ln>
            <a:solidFill>
              <a:schemeClr val="accent4">
                <a:lumMod val="60000"/>
                <a:lumOff val="40000"/>
              </a:schemeClr>
            </a:solidFill>
            <a:prstDash val="solid"/>
          </a:ln>
        </p:spPr>
        <p:txBody>
          <a:bodyPr wrap="square" rtlCol="0">
            <a:spAutoFit/>
          </a:bodyPr>
          <a:lstStyle/>
          <a:p>
            <a:r>
              <a:rPr lang="en-US" sz="1600" dirty="0"/>
              <a:t>Every acid has a conjugate base associated with it, and vice versa. </a:t>
            </a:r>
          </a:p>
        </p:txBody>
      </p:sp>
      <p:sp>
        <p:nvSpPr>
          <p:cNvPr id="21" name="مربع نص 5"/>
          <p:cNvSpPr txBox="1"/>
          <p:nvPr/>
        </p:nvSpPr>
        <p:spPr>
          <a:xfrm>
            <a:off x="157909" y="4221088"/>
            <a:ext cx="6224535" cy="715089"/>
          </a:xfrm>
          <a:prstGeom prst="roundRect">
            <a:avLst/>
          </a:prstGeom>
          <a:noFill/>
          <a:ln>
            <a:solidFill>
              <a:schemeClr val="bg1">
                <a:lumMod val="75000"/>
              </a:schemeClr>
            </a:solid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itchFamily="34" charset="0"/>
              <a:buChar char="•"/>
            </a:pPr>
            <a:r>
              <a:rPr lang="en-GB" sz="1200" dirty="0">
                <a:solidFill>
                  <a:schemeClr val="bg1">
                    <a:lumMod val="50000"/>
                  </a:schemeClr>
                </a:solidFill>
                <a:latin typeface="Gill Sans MT" pitchFamily="34" charset="0"/>
              </a:rPr>
              <a:t>A conjugate base : is the particle that is left over after the acid loses its hydrogen ion</a:t>
            </a:r>
          </a:p>
          <a:p>
            <a:pPr marL="171450" indent="-171450">
              <a:buFont typeface="Arial" pitchFamily="34" charset="0"/>
              <a:buChar char="•"/>
            </a:pPr>
            <a:r>
              <a:rPr lang="en-US" sz="1200" dirty="0">
                <a:solidFill>
                  <a:schemeClr val="bg1">
                    <a:lumMod val="50000"/>
                  </a:schemeClr>
                </a:solidFill>
              </a:rPr>
              <a:t>This is general equation but we can replace A  with chloride or any other elements so the same equation has to be established</a:t>
            </a:r>
            <a:r>
              <a:rPr lang="en-GB" sz="1200" dirty="0">
                <a:solidFill>
                  <a:schemeClr val="bg1">
                    <a:lumMod val="50000"/>
                  </a:schemeClr>
                </a:solidFill>
                <a:latin typeface="Gill Sans MT" pitchFamily="34" charset="0"/>
              </a:rPr>
              <a:t>.</a:t>
            </a:r>
            <a:endParaRPr lang="en-US" sz="1200" dirty="0">
              <a:solidFill>
                <a:schemeClr val="bg1">
                  <a:lumMod val="50000"/>
                </a:schemeClr>
              </a:solidFill>
            </a:endParaRPr>
          </a:p>
        </p:txBody>
      </p:sp>
      <p:graphicFrame>
        <p:nvGraphicFramePr>
          <p:cNvPr id="39" name="رسم تخطيطي 38"/>
          <p:cNvGraphicFramePr/>
          <p:nvPr>
            <p:extLst>
              <p:ext uri="{D42A27DB-BD31-4B8C-83A1-F6EECF244321}">
                <p14:modId xmlns:p14="http://schemas.microsoft.com/office/powerpoint/2010/main" val="757176613"/>
              </p:ext>
            </p:extLst>
          </p:nvPr>
        </p:nvGraphicFramePr>
        <p:xfrm>
          <a:off x="6494595" y="3721873"/>
          <a:ext cx="5504473"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مربع نص 5"/>
          <p:cNvSpPr txBox="1"/>
          <p:nvPr/>
        </p:nvSpPr>
        <p:spPr>
          <a:xfrm>
            <a:off x="157909" y="5778423"/>
            <a:ext cx="3927056" cy="510778"/>
          </a:xfrm>
          <a:prstGeom prst="roundRect">
            <a:avLst/>
          </a:prstGeom>
          <a:noFill/>
          <a:ln>
            <a:solidFill>
              <a:schemeClr val="bg1">
                <a:lumMod val="75000"/>
              </a:schemeClr>
            </a:solidFill>
            <a:prstDash val="dash"/>
          </a:ln>
        </p:spPr>
        <p:txBody>
          <a:bodyPr wrap="square" rtlCol="0">
            <a:spAutoFit/>
          </a:bodyPr>
          <a:lstStyle>
            <a:defPPr>
              <a:defRPr lang="en-US"/>
            </a:defPPr>
            <a:lvl1pPr marL="171450" indent="-171450" defTabSz="914400">
              <a:buFont typeface="Arial" pitchFamily="34" charset="0"/>
              <a:buChar char="•"/>
              <a:defRPr sz="1200">
                <a:solidFill>
                  <a:schemeClr val="bg1">
                    <a:lumMod val="50000"/>
                  </a:schemeClr>
                </a:solidFill>
                <a:latin typeface="Gill Sans MT"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GB" altLang="en-US" dirty="0"/>
              <a:t>amphoteric : </a:t>
            </a:r>
            <a:r>
              <a:rPr lang="en-GB" dirty="0"/>
              <a:t>substances that can act as an acid or as a base.</a:t>
            </a:r>
            <a:endParaRPr lang="en-US" dirty="0"/>
          </a:p>
        </p:txBody>
      </p:sp>
      <p:sp>
        <p:nvSpPr>
          <p:cNvPr id="41" name="مستطيل مستدير الزوايا 40"/>
          <p:cNvSpPr/>
          <p:nvPr/>
        </p:nvSpPr>
        <p:spPr>
          <a:xfrm>
            <a:off x="135107" y="4991578"/>
            <a:ext cx="5256584" cy="715089"/>
          </a:xfrm>
          <a:prstGeom prst="roundRect">
            <a:avLst/>
          </a:prstGeom>
          <a:noFill/>
          <a:ln>
            <a:solidFill>
              <a:schemeClr val="bg1">
                <a:lumMod val="75000"/>
              </a:schemeClr>
            </a:solidFill>
            <a:prstDash val="dash"/>
          </a:ln>
          <a:effectLst/>
        </p:spPr>
        <p:txBody>
          <a:bodyPr wrap="square" rtlCol="0">
            <a:spAutoFit/>
          </a:bodyPr>
          <a:lstStyle/>
          <a:p>
            <a:pPr marL="171450" indent="-171450" defTabSz="914400">
              <a:buFont typeface="Arial" pitchFamily="34" charset="0"/>
              <a:buChar char="•"/>
            </a:pPr>
            <a:r>
              <a:rPr lang="en-US" altLang="en-US" sz="1200" dirty="0">
                <a:solidFill>
                  <a:schemeClr val="bg1">
                    <a:lumMod val="50000"/>
                  </a:schemeClr>
                </a:solidFill>
                <a:latin typeface="Gill Sans MT" pitchFamily="34" charset="0"/>
              </a:rPr>
              <a:t>The hydronium ion concentration can be found from the pH by the reverse of the mathematical operation employed to find the pH</a:t>
            </a:r>
          </a:p>
          <a:p>
            <a:pPr marL="171450" indent="-171450" defTabSz="914400">
              <a:buFont typeface="Arial" pitchFamily="34" charset="0"/>
              <a:buChar char="•"/>
            </a:pPr>
            <a:endParaRPr lang="en-US" sz="1200" dirty="0">
              <a:solidFill>
                <a:schemeClr val="bg1">
                  <a:lumMod val="50000"/>
                </a:schemeClr>
              </a:solidFill>
              <a:latin typeface="Gill Sans MT" pitchFamily="34" charset="0"/>
            </a:endParaRPr>
          </a:p>
        </p:txBody>
      </p:sp>
      <p:sp>
        <p:nvSpPr>
          <p:cNvPr id="22" name="TextBox 21"/>
          <p:cNvSpPr txBox="1"/>
          <p:nvPr/>
        </p:nvSpPr>
        <p:spPr>
          <a:xfrm>
            <a:off x="9496775" y="639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601135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Acid-Base Imbalances (Summary)</a:t>
            </a:r>
          </a:p>
        </p:txBody>
      </p:sp>
      <p:sp>
        <p:nvSpPr>
          <p:cNvPr id="3" name="Slide Number Placeholder 2"/>
          <p:cNvSpPr>
            <a:spLocks noGrp="1"/>
          </p:cNvSpPr>
          <p:nvPr>
            <p:ph type="sldNum" sz="quarter" idx="12"/>
          </p:nvPr>
        </p:nvSpPr>
        <p:spPr/>
        <p:txBody>
          <a:bodyPr/>
          <a:lstStyle/>
          <a:p>
            <a:fld id="{4929A69E-7D8F-4515-9605-0315ABD4F316}" type="slidenum">
              <a:rPr lang="en-US" smtClean="0"/>
              <a:t>60</a:t>
            </a:fld>
            <a:endParaRPr lang="en-US" dirty="0"/>
          </a:p>
        </p:txBody>
      </p:sp>
      <p:sp>
        <p:nvSpPr>
          <p:cNvPr id="24" name="عنصر نائب لرقم الشريحة 4"/>
          <p:cNvSpPr txBox="1">
            <a:spLocks/>
          </p:cNvSpPr>
          <p:nvPr/>
        </p:nvSpPr>
        <p:spPr>
          <a:xfrm>
            <a:off x="-823908" y="6709230"/>
            <a:ext cx="2844059" cy="365125"/>
          </a:xfrm>
          <a:prstGeom prst="rect">
            <a:avLst/>
          </a:prstGeom>
        </p:spPr>
        <p:txBody>
          <a:bodyPr vert="horz" lIns="91440" tIns="45720" rIns="91440" bIns="45720" rtlCol="0" anchor="ctr"/>
          <a:lstStyle>
            <a:defPPr>
              <a:defRPr lang="en-US"/>
            </a:defPPr>
            <a:lvl1pPr marL="0" algn="r" defTabSz="1015898" rtl="0" eaLnBrk="1" latinLnBrk="0" hangingPunct="1">
              <a:defRPr sz="1200" kern="1200">
                <a:solidFill>
                  <a:schemeClr val="tx1">
                    <a:tint val="75000"/>
                  </a:schemeClr>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pPr marL="171450" indent="-171450">
              <a:buFont typeface="Wingdings" pitchFamily="2" charset="2"/>
              <a:buChar char="Ø"/>
            </a:pPr>
            <a:fld id="{89DC308A-020A-4885-8825-D970AEE39821}" type="slidenum">
              <a:rPr lang="en-US" smtClean="0">
                <a:solidFill>
                  <a:prstClr val="black">
                    <a:tint val="75000"/>
                  </a:prstClr>
                </a:solidFill>
                <a:latin typeface="Calibri"/>
              </a:rPr>
              <a:pPr marL="171450" indent="-171450">
                <a:buFont typeface="Wingdings" pitchFamily="2" charset="2"/>
                <a:buChar char="Ø"/>
              </a:pPr>
              <a:t>60</a:t>
            </a:fld>
            <a:endParaRPr lang="en-US" dirty="0">
              <a:solidFill>
                <a:prstClr val="black">
                  <a:tint val="75000"/>
                </a:prstClr>
              </a:solidFill>
              <a:latin typeface="Calibri"/>
            </a:endParaRPr>
          </a:p>
        </p:txBody>
      </p:sp>
      <p:graphicFrame>
        <p:nvGraphicFramePr>
          <p:cNvPr id="25" name="Diagram 24"/>
          <p:cNvGraphicFramePr/>
          <p:nvPr>
            <p:extLst/>
          </p:nvPr>
        </p:nvGraphicFramePr>
        <p:xfrm>
          <a:off x="1485900" y="1134033"/>
          <a:ext cx="8914363" cy="55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6" name="Elbow Connector 25"/>
          <p:cNvCxnSpPr/>
          <p:nvPr/>
        </p:nvCxnSpPr>
        <p:spPr>
          <a:xfrm rot="5400000" flipH="1" flipV="1">
            <a:off x="8495776" y="2547631"/>
            <a:ext cx="720116" cy="546292"/>
          </a:xfrm>
          <a:prstGeom prst="bentConnector3">
            <a:avLst/>
          </a:prstGeom>
          <a:noFill/>
          <a:ln w="38100" cap="flat" cmpd="sng" algn="ctr">
            <a:solidFill>
              <a:srgbClr val="4F81BD">
                <a:shade val="95000"/>
                <a:satMod val="105000"/>
              </a:srgbClr>
            </a:solidFill>
            <a:prstDash val="solid"/>
            <a:tailEnd type="triangle"/>
          </a:ln>
          <a:effectLst/>
        </p:spPr>
      </p:cxnSp>
      <p:cxnSp>
        <p:nvCxnSpPr>
          <p:cNvPr id="27" name="Elbow Connector 26"/>
          <p:cNvCxnSpPr>
            <a:endCxn id="30" idx="0"/>
          </p:cNvCxnSpPr>
          <p:nvPr/>
        </p:nvCxnSpPr>
        <p:spPr>
          <a:xfrm rot="10800000" flipV="1">
            <a:off x="2925240" y="1541889"/>
            <a:ext cx="2082442" cy="498726"/>
          </a:xfrm>
          <a:prstGeom prst="bentConnector2">
            <a:avLst/>
          </a:prstGeom>
          <a:noFill/>
          <a:ln w="38100" cap="flat" cmpd="sng" algn="ctr">
            <a:solidFill>
              <a:srgbClr val="4F81BD">
                <a:shade val="95000"/>
                <a:satMod val="105000"/>
              </a:srgbClr>
            </a:solidFill>
            <a:prstDash val="solid"/>
            <a:tailEnd type="triangle"/>
          </a:ln>
          <a:effectLst/>
        </p:spPr>
      </p:cxnSp>
      <p:cxnSp>
        <p:nvCxnSpPr>
          <p:cNvPr id="28" name="Elbow Connector 27"/>
          <p:cNvCxnSpPr/>
          <p:nvPr/>
        </p:nvCxnSpPr>
        <p:spPr>
          <a:xfrm rot="5400000">
            <a:off x="2449341" y="4683269"/>
            <a:ext cx="792088" cy="811559"/>
          </a:xfrm>
          <a:prstGeom prst="bentConnector3">
            <a:avLst>
              <a:gd name="adj1" fmla="val 50000"/>
            </a:avLst>
          </a:prstGeom>
          <a:noFill/>
          <a:ln w="38100" cap="flat" cmpd="sng" algn="ctr">
            <a:solidFill>
              <a:srgbClr val="4F81BD">
                <a:shade val="95000"/>
                <a:satMod val="105000"/>
              </a:srgbClr>
            </a:solidFill>
            <a:prstDash val="solid"/>
            <a:tailEnd type="triangle"/>
          </a:ln>
          <a:effectLst/>
        </p:spPr>
      </p:cxnSp>
      <p:cxnSp>
        <p:nvCxnSpPr>
          <p:cNvPr id="29" name="Elbow Connector 28"/>
          <p:cNvCxnSpPr/>
          <p:nvPr/>
        </p:nvCxnSpPr>
        <p:spPr>
          <a:xfrm flipV="1">
            <a:off x="6896522" y="5636681"/>
            <a:ext cx="841014" cy="496485"/>
          </a:xfrm>
          <a:prstGeom prst="bentConnector3">
            <a:avLst/>
          </a:prstGeom>
          <a:noFill/>
          <a:ln w="38100" cap="flat" cmpd="sng" algn="ctr">
            <a:solidFill>
              <a:srgbClr val="4F81BD">
                <a:shade val="95000"/>
                <a:satMod val="105000"/>
              </a:srgbClr>
            </a:solidFill>
            <a:prstDash val="solid"/>
            <a:tailEnd type="triangle"/>
          </a:ln>
          <a:effectLst/>
        </p:spPr>
      </p:cxnSp>
      <p:sp>
        <p:nvSpPr>
          <p:cNvPr id="30" name="Rectangle 29"/>
          <p:cNvSpPr/>
          <p:nvPr/>
        </p:nvSpPr>
        <p:spPr>
          <a:xfrm>
            <a:off x="1208945" y="2040615"/>
            <a:ext cx="3432589" cy="738664"/>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ts val="0"/>
              </a:spcAft>
              <a:buClr>
                <a:prstClr val="black"/>
              </a:buClr>
              <a:buSzTx/>
              <a:buFontTx/>
              <a:buNone/>
              <a:tabLst/>
              <a:defRPr/>
            </a:pPr>
            <a:r>
              <a:rPr kumimoji="0" lang="en-US" altLang="en-US" sz="1400" b="1" i="0" u="none" strike="noStrike" kern="0" cap="none" spc="0" normalizeH="0" baseline="0" noProof="0" dirty="0">
                <a:ln>
                  <a:noFill/>
                </a:ln>
                <a:solidFill>
                  <a:prstClr val="black"/>
                </a:solidFill>
                <a:effectLst/>
                <a:uLnTx/>
                <a:uFillTx/>
              </a:rPr>
              <a:t>caused by ↓ elimination of</a:t>
            </a:r>
          </a:p>
          <a:p>
            <a:pPr marL="0" marR="0" lvl="0" indent="0" algn="ctr" defTabSz="914400" eaLnBrk="1" fontAlgn="auto" latinLnBrk="0" hangingPunct="1">
              <a:lnSpc>
                <a:spcPct val="100000"/>
              </a:lnSpc>
              <a:spcBef>
                <a:spcPct val="0"/>
              </a:spcBef>
              <a:spcAft>
                <a:spcPts val="0"/>
              </a:spcAft>
              <a:buClr>
                <a:prstClr val="black"/>
              </a:buClr>
              <a:buSzTx/>
              <a:buFontTx/>
              <a:buNone/>
              <a:tabLst/>
              <a:defRPr/>
            </a:pPr>
            <a:r>
              <a:rPr kumimoji="0" lang="en-US" altLang="en-US" sz="1400" b="1" i="0" u="none" strike="noStrike" kern="0" cap="none" spc="0" normalizeH="0" baseline="0" noProof="0" dirty="0">
                <a:ln>
                  <a:noFill/>
                </a:ln>
                <a:solidFill>
                  <a:prstClr val="black"/>
                </a:solidFill>
                <a:effectLst/>
                <a:uLnTx/>
                <a:uFillTx/>
              </a:rPr>
              <a:t> CO2, secondary to either ↓ respiration or gas exchange</a:t>
            </a:r>
            <a:r>
              <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31" name="Left Brace 30"/>
          <p:cNvSpPr/>
          <p:nvPr/>
        </p:nvSpPr>
        <p:spPr>
          <a:xfrm>
            <a:off x="938980" y="2017758"/>
            <a:ext cx="219022" cy="780163"/>
          </a:xfrm>
          <a:prstGeom prst="lef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32" name="Right Brace 31"/>
          <p:cNvSpPr/>
          <p:nvPr/>
        </p:nvSpPr>
        <p:spPr>
          <a:xfrm>
            <a:off x="4641534" y="2017758"/>
            <a:ext cx="186230" cy="780162"/>
          </a:xfrm>
          <a:prstGeom prst="righ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33" name="Rectangle 32"/>
          <p:cNvSpPr/>
          <p:nvPr/>
        </p:nvSpPr>
        <p:spPr>
          <a:xfrm>
            <a:off x="1048491" y="5636678"/>
            <a:ext cx="6094413" cy="553998"/>
          </a:xfrm>
          <a:prstGeom prst="rect">
            <a:avLst/>
          </a:prstGeom>
        </p:spPr>
        <p:txBody>
          <a:bodyPr>
            <a:spAutoFit/>
          </a:bodyPr>
          <a:lstStyle/>
          <a:p>
            <a:pPr marL="0" marR="0" lvl="0" indent="0" defTabSz="914400" eaLnBrk="1" fontAlgn="auto" latinLnBrk="0" hangingPunct="1">
              <a:lnSpc>
                <a:spcPct val="100000"/>
              </a:lnSpc>
              <a:spcBef>
                <a:spcPct val="0"/>
              </a:spcBef>
              <a:spcAft>
                <a:spcPts val="0"/>
              </a:spcAft>
              <a:buClr>
                <a:prstClr val="black"/>
              </a:buClr>
              <a:buSzTx/>
              <a:buFontTx/>
              <a:buNone/>
              <a:tabLst/>
              <a:defRPr/>
            </a:pPr>
            <a:r>
              <a:rPr kumimoji="0" lang="en-US" altLang="en-US" sz="1400" b="1" i="0" u="none" strike="noStrike" kern="0" cap="none" spc="0" normalizeH="0" baseline="0" noProof="0" dirty="0">
                <a:ln>
                  <a:noFill/>
                </a:ln>
                <a:solidFill>
                  <a:prstClr val="black"/>
                </a:solidFill>
                <a:effectLst/>
                <a:uLnTx/>
                <a:uFillTx/>
              </a:rPr>
              <a:t>caused by ↑ elimination of</a:t>
            </a:r>
          </a:p>
          <a:p>
            <a:pPr marL="0" marR="0" lvl="0" indent="0" defTabSz="914400" eaLnBrk="1" fontAlgn="auto" latinLnBrk="0" hangingPunct="1">
              <a:lnSpc>
                <a:spcPct val="100000"/>
              </a:lnSpc>
              <a:spcBef>
                <a:spcPct val="0"/>
              </a:spcBef>
              <a:spcAft>
                <a:spcPts val="0"/>
              </a:spcAft>
              <a:buClr>
                <a:prstClr val="black"/>
              </a:buClr>
              <a:buSzTx/>
              <a:buFontTx/>
              <a:buNone/>
              <a:tabLst/>
              <a:defRPr/>
            </a:pPr>
            <a:r>
              <a:rPr kumimoji="0" lang="en-US" altLang="en-US" sz="1400" b="1" i="0" u="none" strike="noStrike" kern="0" cap="none" spc="0" normalizeH="0" baseline="0" noProof="0" dirty="0">
                <a:ln>
                  <a:noFill/>
                </a:ln>
                <a:solidFill>
                  <a:prstClr val="black"/>
                </a:solidFill>
                <a:effectLst/>
                <a:uLnTx/>
                <a:uFillTx/>
              </a:rPr>
              <a:t>CO2 (</a:t>
            </a:r>
            <a:r>
              <a:rPr kumimoji="0" lang="en-US" altLang="en-US" sz="1400" b="1" i="0" u="none" strike="noStrike" kern="0" cap="none" spc="0" normalizeH="0" baseline="0" noProof="0" dirty="0">
                <a:ln>
                  <a:noFill/>
                </a:ln>
                <a:solidFill>
                  <a:srgbClr val="FF0000"/>
                </a:solidFill>
                <a:effectLst/>
                <a:uLnTx/>
                <a:uFillTx/>
              </a:rPr>
              <a:t>by hyperventilation</a:t>
            </a:r>
            <a:r>
              <a:rPr kumimoji="0" lang="en-US" altLang="en-US" sz="1600" b="1" i="0" u="none" strike="noStrike" kern="0" cap="none" spc="0" normalizeH="0" baseline="0" noProof="0" dirty="0">
                <a:ln>
                  <a:noFill/>
                </a:ln>
                <a:solidFill>
                  <a:prstClr val="black"/>
                </a:solidFill>
                <a:effectLst/>
                <a:uLnTx/>
                <a:uFillTx/>
              </a:rPr>
              <a:t>).</a:t>
            </a:r>
          </a:p>
        </p:txBody>
      </p:sp>
      <p:sp>
        <p:nvSpPr>
          <p:cNvPr id="34" name="Left Brace 33"/>
          <p:cNvSpPr/>
          <p:nvPr/>
        </p:nvSpPr>
        <p:spPr>
          <a:xfrm>
            <a:off x="908978" y="5701115"/>
            <a:ext cx="332309" cy="520338"/>
          </a:xfrm>
          <a:prstGeom prst="lef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35" name="Right Brace 34"/>
          <p:cNvSpPr/>
          <p:nvPr/>
        </p:nvSpPr>
        <p:spPr>
          <a:xfrm>
            <a:off x="4175958" y="5701115"/>
            <a:ext cx="279346" cy="520338"/>
          </a:xfrm>
          <a:prstGeom prst="righ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36" name="Rectangle 35"/>
          <p:cNvSpPr/>
          <p:nvPr/>
        </p:nvSpPr>
        <p:spPr>
          <a:xfrm>
            <a:off x="7737536" y="5429152"/>
            <a:ext cx="4070872" cy="523220"/>
          </a:xfrm>
          <a:prstGeom prst="rect">
            <a:avLst/>
          </a:prstGeom>
        </p:spPr>
        <p:txBody>
          <a:bodyPr wrap="square">
            <a:spAutoFit/>
          </a:bodyPr>
          <a:lstStyle/>
          <a:p>
            <a:pPr marL="0" marR="0" lvl="0" indent="0" defTabSz="914400" eaLnBrk="1" fontAlgn="auto" latinLnBrk="0" hangingPunct="1">
              <a:lnSpc>
                <a:spcPct val="100000"/>
              </a:lnSpc>
              <a:spcBef>
                <a:spcPct val="0"/>
              </a:spcBef>
              <a:spcAft>
                <a:spcPts val="0"/>
              </a:spcAft>
              <a:buClr>
                <a:prstClr val="black"/>
              </a:buClr>
              <a:buSzTx/>
              <a:buFontTx/>
              <a:buNone/>
              <a:tabLst/>
              <a:defRPr/>
            </a:pPr>
            <a:r>
              <a:rPr kumimoji="0" lang="en-US" altLang="en-US" sz="1400" b="1" i="0" u="none" strike="noStrike" kern="0" cap="none" spc="0" normalizeH="0" baseline="0" noProof="0" dirty="0">
                <a:ln>
                  <a:noFill/>
                </a:ln>
                <a:solidFill>
                  <a:prstClr val="black"/>
                </a:solidFill>
                <a:effectLst/>
                <a:uLnTx/>
                <a:uFillTx/>
              </a:rPr>
              <a:t>caused by ↑ H+ production/intake  or ↓[bicarbonate].</a:t>
            </a:r>
          </a:p>
        </p:txBody>
      </p:sp>
      <p:sp>
        <p:nvSpPr>
          <p:cNvPr id="37" name="Right Brace 36"/>
          <p:cNvSpPr/>
          <p:nvPr/>
        </p:nvSpPr>
        <p:spPr>
          <a:xfrm>
            <a:off x="11486811" y="5391013"/>
            <a:ext cx="278549" cy="620209"/>
          </a:xfrm>
          <a:prstGeom prst="righ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38" name="Left Brace 37"/>
          <p:cNvSpPr/>
          <p:nvPr/>
        </p:nvSpPr>
        <p:spPr>
          <a:xfrm>
            <a:off x="7666545" y="5429155"/>
            <a:ext cx="265749" cy="595527"/>
          </a:xfrm>
          <a:prstGeom prst="lef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39" name="Left Brace 38"/>
          <p:cNvSpPr/>
          <p:nvPr/>
        </p:nvSpPr>
        <p:spPr>
          <a:xfrm>
            <a:off x="7557364" y="1841919"/>
            <a:ext cx="173677" cy="523220"/>
          </a:xfrm>
          <a:prstGeom prst="lef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40" name="Right Brace 39"/>
          <p:cNvSpPr/>
          <p:nvPr/>
        </p:nvSpPr>
        <p:spPr>
          <a:xfrm>
            <a:off x="11337437" y="1841919"/>
            <a:ext cx="149374" cy="523220"/>
          </a:xfrm>
          <a:prstGeom prst="rightBrace">
            <a:avLst/>
          </a:prstGeom>
          <a:noFill/>
          <a:ln w="9525" cap="flat" cmpd="sng" algn="ctr">
            <a:solidFill>
              <a:srgbClr val="4F81BD">
                <a:shade val="95000"/>
                <a:satMod val="105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black"/>
              </a:solidFill>
              <a:effectLst/>
              <a:uLnTx/>
              <a:uFillTx/>
              <a:latin typeface="Calibri"/>
              <a:ea typeface="+mn-ea"/>
              <a:cs typeface="Arial"/>
            </a:endParaRPr>
          </a:p>
        </p:txBody>
      </p:sp>
      <p:sp>
        <p:nvSpPr>
          <p:cNvPr id="43" name="Rectangle 42"/>
          <p:cNvSpPr/>
          <p:nvPr/>
        </p:nvSpPr>
        <p:spPr>
          <a:xfrm>
            <a:off x="7799419" y="1841919"/>
            <a:ext cx="9161909" cy="523220"/>
          </a:xfrm>
          <a:prstGeom prst="rect">
            <a:avLst/>
          </a:prstGeom>
        </p:spPr>
        <p:txBody>
          <a:bodyPr wrap="square">
            <a:spAutoFit/>
          </a:bodyPr>
          <a:lstStyle/>
          <a:p>
            <a:pPr defTabSz="914400">
              <a:spcBef>
                <a:spcPct val="0"/>
              </a:spcBef>
              <a:buClr>
                <a:prstClr val="black"/>
              </a:buClr>
            </a:pPr>
            <a:r>
              <a:rPr lang="en-US" altLang="en-US" sz="1400" b="1" dirty="0">
                <a:solidFill>
                  <a:prstClr val="black"/>
                </a:solidFill>
                <a:latin typeface="Gill Sans MT" pitchFamily="34" charset="0"/>
              </a:rPr>
              <a:t>caused by ↓ H+ production, ↑ elimination</a:t>
            </a:r>
          </a:p>
          <a:p>
            <a:pPr defTabSz="914400">
              <a:spcBef>
                <a:spcPct val="0"/>
              </a:spcBef>
              <a:buClr>
                <a:prstClr val="black"/>
              </a:buClr>
            </a:pPr>
            <a:r>
              <a:rPr lang="en-US" altLang="en-US" sz="1400" b="1" dirty="0">
                <a:solidFill>
                  <a:prstClr val="black"/>
                </a:solidFill>
                <a:latin typeface="Gill Sans MT" pitchFamily="34" charset="0"/>
              </a:rPr>
              <a:t> of H+ or ↑ in bicarbonate</a:t>
            </a:r>
            <a:endParaRPr lang="ar-SA" sz="1400" b="1" dirty="0">
              <a:solidFill>
                <a:prstClr val="black"/>
              </a:solidFill>
              <a:latin typeface="Gill Sans MT" pitchFamily="34" charset="0"/>
            </a:endParaRPr>
          </a:p>
        </p:txBody>
      </p:sp>
    </p:spTree>
    <p:extLst>
      <p:ext uri="{BB962C8B-B14F-4D97-AF65-F5344CB8AC3E}">
        <p14:creationId xmlns:p14="http://schemas.microsoft.com/office/powerpoint/2010/main" val="1589955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Acid / Base Disorders Summary</a:t>
            </a:r>
          </a:p>
        </p:txBody>
      </p:sp>
      <p:sp>
        <p:nvSpPr>
          <p:cNvPr id="3" name="Slide Number Placeholder 2"/>
          <p:cNvSpPr>
            <a:spLocks noGrp="1"/>
          </p:cNvSpPr>
          <p:nvPr>
            <p:ph type="sldNum" sz="quarter" idx="12"/>
          </p:nvPr>
        </p:nvSpPr>
        <p:spPr/>
        <p:txBody>
          <a:bodyPr/>
          <a:lstStyle/>
          <a:p>
            <a:fld id="{4929A69E-7D8F-4515-9605-0315ABD4F316}" type="slidenum">
              <a:rPr lang="en-US" smtClean="0"/>
              <a:t>61</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l="23660" t="39285" r="10715" b="25000"/>
          <a:stretch>
            <a:fillRect/>
          </a:stretch>
        </p:blipFill>
        <p:spPr bwMode="auto">
          <a:xfrm>
            <a:off x="1276600" y="1539843"/>
            <a:ext cx="9406595" cy="287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45" y="4665785"/>
            <a:ext cx="961530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40" y="549243"/>
            <a:ext cx="609391" cy="457162"/>
          </a:xfrm>
          <a:prstGeom prst="rect">
            <a:avLst/>
          </a:prstGeom>
        </p:spPr>
      </p:pic>
    </p:spTree>
    <p:extLst>
      <p:ext uri="{BB962C8B-B14F-4D97-AF65-F5344CB8AC3E}">
        <p14:creationId xmlns:p14="http://schemas.microsoft.com/office/powerpoint/2010/main" val="1250262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Primary and compensatory changes  in different </a:t>
            </a:r>
            <a:br>
              <a:rPr lang="en-US" sz="2800" dirty="0"/>
            </a:br>
            <a:r>
              <a:rPr lang="en-US" sz="2800" dirty="0"/>
              <a:t>acid-base disorders</a:t>
            </a:r>
          </a:p>
        </p:txBody>
      </p:sp>
      <p:sp>
        <p:nvSpPr>
          <p:cNvPr id="3" name="Slide Number Placeholder 2"/>
          <p:cNvSpPr>
            <a:spLocks noGrp="1"/>
          </p:cNvSpPr>
          <p:nvPr>
            <p:ph type="sldNum" sz="quarter" idx="12"/>
          </p:nvPr>
        </p:nvSpPr>
        <p:spPr/>
        <p:txBody>
          <a:bodyPr/>
          <a:lstStyle/>
          <a:p>
            <a:fld id="{4929A69E-7D8F-4515-9605-0315ABD4F316}" type="slidenum">
              <a:rPr lang="en-US" smtClean="0"/>
              <a:t>62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9922" t="34686" r="8008" b="10001"/>
          <a:stretch>
            <a:fillRect/>
          </a:stretch>
        </p:blipFill>
        <p:spPr bwMode="auto">
          <a:xfrm>
            <a:off x="1482822" y="1311953"/>
            <a:ext cx="922321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43" y="4050175"/>
            <a:ext cx="9338373" cy="2232248"/>
          </a:xfrm>
          <a:prstGeom prst="rect">
            <a:avLst/>
          </a:prstGeom>
        </p:spPr>
      </p:pic>
      <p:sp>
        <p:nvSpPr>
          <p:cNvPr id="8" name="TextBox 7"/>
          <p:cNvSpPr txBox="1"/>
          <p:nvPr/>
        </p:nvSpPr>
        <p:spPr>
          <a:xfrm>
            <a:off x="9527505" y="-16553"/>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30570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of Acid-Base Disorders</a:t>
            </a:r>
          </a:p>
        </p:txBody>
      </p:sp>
      <p:sp>
        <p:nvSpPr>
          <p:cNvPr id="3" name="Slide Number Placeholder 2"/>
          <p:cNvSpPr>
            <a:spLocks noGrp="1"/>
          </p:cNvSpPr>
          <p:nvPr>
            <p:ph type="sldNum" sz="quarter" idx="12"/>
          </p:nvPr>
        </p:nvSpPr>
        <p:spPr/>
        <p:txBody>
          <a:bodyPr/>
          <a:lstStyle/>
          <a:p>
            <a:fld id="{4929A69E-7D8F-4515-9605-0315ABD4F316}" type="slidenum">
              <a:rPr lang="en-US" smtClean="0"/>
              <a:t>63</a:t>
            </a:fld>
            <a:endParaRPr lang="en-US" dirty="0"/>
          </a:p>
        </p:txBody>
      </p:sp>
      <p:sp>
        <p:nvSpPr>
          <p:cNvPr id="4" name="Content Placeholder 3"/>
          <p:cNvSpPr>
            <a:spLocks noGrp="1"/>
          </p:cNvSpPr>
          <p:nvPr>
            <p:ph sz="quarter" idx="1"/>
          </p:nvPr>
        </p:nvSpPr>
        <p:spPr>
          <a:xfrm>
            <a:off x="621804" y="1340768"/>
            <a:ext cx="10969943" cy="4937760"/>
          </a:xfrm>
        </p:spPr>
        <p:txBody>
          <a:bodyPr/>
          <a:lstStyle/>
          <a:p>
            <a:r>
              <a:rPr lang="en-US" sz="1800" dirty="0"/>
              <a:t>Analysis aimed at identifying underlying cause  of disorder such that appropriate therapy can be initiated.</a:t>
            </a:r>
          </a:p>
          <a:p>
            <a:r>
              <a:rPr lang="en-US" sz="1800" dirty="0"/>
              <a:t> In addition to usual history taking and physical findings,  sampling of arterial blood can yield valuable information.</a:t>
            </a:r>
          </a:p>
          <a:p>
            <a:r>
              <a:rPr lang="en-GB" altLang="en-US" sz="2000" dirty="0">
                <a:solidFill>
                  <a:prstClr val="black"/>
                </a:solidFill>
                <a:latin typeface="Arial" panose="020B0604020202020204" pitchFamily="34" charset="0"/>
                <a:cs typeface="Arial" panose="020B0604020202020204" pitchFamily="34" charset="0"/>
              </a:rPr>
              <a:t> </a:t>
            </a:r>
            <a:r>
              <a:rPr lang="en-IE" altLang="en-US" sz="1800" dirty="0">
                <a:solidFill>
                  <a:prstClr val="black"/>
                </a:solidFill>
                <a:latin typeface="Gill Sans MT" pitchFamily="34" charset="0"/>
              </a:rPr>
              <a:t>Analysis of blood sample data is straightforward if approached systematically either using the Davenport  nomogram or flow diagram.</a:t>
            </a:r>
          </a:p>
          <a:p>
            <a:endParaRPr lang="en-US" dirty="0"/>
          </a:p>
        </p:txBody>
      </p:sp>
      <p:sp>
        <p:nvSpPr>
          <p:cNvPr id="5" name="مربع نص 4"/>
          <p:cNvSpPr txBox="1"/>
          <p:nvPr/>
        </p:nvSpPr>
        <p:spPr>
          <a:xfrm>
            <a:off x="621804" y="3534091"/>
            <a:ext cx="5052781" cy="1846659"/>
          </a:xfrm>
          <a:prstGeom prst="rect">
            <a:avLst/>
          </a:prstGeom>
          <a:solidFill>
            <a:srgbClr val="F7F7F7"/>
          </a:solidFill>
          <a:ln w="3175">
            <a:solidFill>
              <a:schemeClr val="bg1">
                <a:lumMod val="65000"/>
              </a:schemeClr>
            </a:solidFill>
            <a:prstDash val="dash"/>
          </a:ln>
        </p:spPr>
        <p:txBody>
          <a:bodyPr wrap="square" rtlCol="0">
            <a:spAutoFit/>
          </a:bodyPr>
          <a:lstStyle/>
          <a:p>
            <a:pPr marL="285750" indent="-285750" defTabSz="914400">
              <a:buFont typeface="Arial" charset="0"/>
              <a:buChar char="•"/>
            </a:pPr>
            <a:r>
              <a:rPr lang="en-US" sz="1800" b="1" dirty="0">
                <a:solidFill>
                  <a:prstClr val="black"/>
                </a:solidFill>
              </a:rPr>
              <a:t>Guyton corner :</a:t>
            </a:r>
          </a:p>
          <a:p>
            <a:pPr defTabSz="914400"/>
            <a:r>
              <a:rPr lang="en-US" sz="1200" dirty="0">
                <a:solidFill>
                  <a:prstClr val="black"/>
                </a:solidFill>
                <a:latin typeface="Gill Sans MT" pitchFamily="34" charset="0"/>
              </a:rPr>
              <a:t>A convenient way to diagnose acid-base disorders is to use  an  acid-base  nomogram,  as  shown  in the Figure. This diagram can be used to determine the type of acidosis or  alkalosis,  as  well  as  its  severity.  In  this  acid-base  diagram, pH, HCO3−concentration, and PCO2 values intersect according  to  the Henderson-Hasselbalch  equation.  The central open circle shows normal values and the deviations that can still be considered within the normal range. The shaded  areas  of  the  diagram  show  the  95  percent  confidence limits for the normal compensations to simple metabolic and respiratory disorders </a:t>
            </a:r>
          </a:p>
        </p:txBody>
      </p:sp>
      <p:pic>
        <p:nvPicPr>
          <p:cNvPr id="6" name="Picture 5" descr="Guyton_and_Hall_Textbook_of_Medical_Physiology_13e_medibos.blogspot.com.pdf * - Foxit PhantomPDF Express for HP"/>
          <p:cNvPicPr>
            <a:picLocks noChangeAspect="1"/>
          </p:cNvPicPr>
          <p:nvPr/>
        </p:nvPicPr>
        <p:blipFill rotWithShape="1">
          <a:blip r:embed="rId2">
            <a:extLst>
              <a:ext uri="{28A0092B-C50C-407E-A947-70E740481C1C}">
                <a14:useLocalDpi xmlns:a14="http://schemas.microsoft.com/office/drawing/2010/main" val="0"/>
              </a:ext>
            </a:extLst>
          </a:blip>
          <a:srcRect l="54725" t="26359" r="8263" b="11581"/>
          <a:stretch/>
        </p:blipFill>
        <p:spPr>
          <a:xfrm>
            <a:off x="6670476" y="2996952"/>
            <a:ext cx="4511326" cy="3024337"/>
          </a:xfrm>
          <a:prstGeom prst="rect">
            <a:avLst/>
          </a:prstGeom>
        </p:spPr>
      </p:pic>
      <p:sp>
        <p:nvSpPr>
          <p:cNvPr id="7" name="TextBox 6"/>
          <p:cNvSpPr txBox="1"/>
          <p:nvPr/>
        </p:nvSpPr>
        <p:spPr>
          <a:xfrm>
            <a:off x="9518277"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541902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How to Analyze an ABG</a:t>
            </a:r>
          </a:p>
        </p:txBody>
      </p:sp>
      <p:sp>
        <p:nvSpPr>
          <p:cNvPr id="3" name="Slide Number Placeholder 2"/>
          <p:cNvSpPr>
            <a:spLocks noGrp="1"/>
          </p:cNvSpPr>
          <p:nvPr>
            <p:ph type="sldNum" sz="quarter" idx="12"/>
          </p:nvPr>
        </p:nvSpPr>
        <p:spPr/>
        <p:txBody>
          <a:bodyPr/>
          <a:lstStyle/>
          <a:p>
            <a:fld id="{4929A69E-7D8F-4515-9605-0315ABD4F316}" type="slidenum">
              <a:rPr lang="en-US" smtClean="0"/>
              <a:t>64</a:t>
            </a:fld>
            <a:endParaRPr lang="en-US" dirty="0"/>
          </a:p>
        </p:txBody>
      </p:sp>
      <p:pic>
        <p:nvPicPr>
          <p:cNvPr id="5" name="Picture 4" descr="Guyton_and_Hall_Textbook_of_Medical_Physiology_13e_medibos.blogspot.com.pdf * - Foxit PhantomPDF Express for HP"/>
          <p:cNvPicPr>
            <a:picLocks noChangeAspect="1"/>
          </p:cNvPicPr>
          <p:nvPr/>
        </p:nvPicPr>
        <p:blipFill rotWithShape="1">
          <a:blip r:embed="rId2">
            <a:extLst>
              <a:ext uri="{28A0092B-C50C-407E-A947-70E740481C1C}">
                <a14:useLocalDpi xmlns:a14="http://schemas.microsoft.com/office/drawing/2010/main" val="0"/>
              </a:ext>
            </a:extLst>
          </a:blip>
          <a:srcRect l="27163" t="32269" r="24800" b="10104"/>
          <a:stretch/>
        </p:blipFill>
        <p:spPr>
          <a:xfrm>
            <a:off x="7894612" y="3227981"/>
            <a:ext cx="3647455" cy="2765497"/>
          </a:xfrm>
          <a:prstGeom prst="rect">
            <a:avLst/>
          </a:prstGeom>
        </p:spPr>
      </p:pic>
      <p:graphicFrame>
        <p:nvGraphicFramePr>
          <p:cNvPr id="6" name="Table 5"/>
          <p:cNvGraphicFramePr>
            <a:graphicFrameLocks noGrp="1"/>
          </p:cNvGraphicFramePr>
          <p:nvPr>
            <p:extLst/>
          </p:nvPr>
        </p:nvGraphicFramePr>
        <p:xfrm>
          <a:off x="1269876" y="1457006"/>
          <a:ext cx="9499045" cy="1756992"/>
        </p:xfrm>
        <a:graphic>
          <a:graphicData uri="http://schemas.openxmlformats.org/drawingml/2006/table">
            <a:tbl>
              <a:tblPr rtl="1"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899809">
                  <a:extLst>
                    <a:ext uri="{9D8B030D-6E8A-4147-A177-3AD203B41FA5}">
                      <a16:colId xmlns:a16="http://schemas.microsoft.com/office/drawing/2014/main" val="20000"/>
                    </a:ext>
                  </a:extLst>
                </a:gridCol>
                <a:gridCol w="1899809">
                  <a:extLst>
                    <a:ext uri="{9D8B030D-6E8A-4147-A177-3AD203B41FA5}">
                      <a16:colId xmlns:a16="http://schemas.microsoft.com/office/drawing/2014/main" val="20001"/>
                    </a:ext>
                  </a:extLst>
                </a:gridCol>
                <a:gridCol w="1899809">
                  <a:extLst>
                    <a:ext uri="{9D8B030D-6E8A-4147-A177-3AD203B41FA5}">
                      <a16:colId xmlns:a16="http://schemas.microsoft.com/office/drawing/2014/main" val="20002"/>
                    </a:ext>
                  </a:extLst>
                </a:gridCol>
                <a:gridCol w="1899809">
                  <a:extLst>
                    <a:ext uri="{9D8B030D-6E8A-4147-A177-3AD203B41FA5}">
                      <a16:colId xmlns:a16="http://schemas.microsoft.com/office/drawing/2014/main" val="20003"/>
                    </a:ext>
                  </a:extLst>
                </a:gridCol>
                <a:gridCol w="1899809">
                  <a:extLst>
                    <a:ext uri="{9D8B030D-6E8A-4147-A177-3AD203B41FA5}">
                      <a16:colId xmlns:a16="http://schemas.microsoft.com/office/drawing/2014/main" val="20004"/>
                    </a:ext>
                  </a:extLst>
                </a:gridCol>
              </a:tblGrid>
              <a:tr h="439248">
                <a:tc>
                  <a:txBody>
                    <a:bodyPr/>
                    <a:lstStyle>
                      <a:lvl1pPr marL="0" algn="l" rtl="0" eaLnBrk="1" latinLnBrk="0" hangingPunct="1">
                        <a:defRPr kumimoji="0" b="1" kern="1200">
                          <a:solidFill>
                            <a:schemeClr val="lt1"/>
                          </a:solidFill>
                          <a:latin typeface="Calibri"/>
                        </a:defRPr>
                      </a:lvl1pPr>
                      <a:lvl2pPr marL="507949" algn="l" rtl="0" eaLnBrk="1" latinLnBrk="0" hangingPunct="1">
                        <a:defRPr kumimoji="0" b="1" kern="1200">
                          <a:solidFill>
                            <a:schemeClr val="lt1"/>
                          </a:solidFill>
                          <a:latin typeface="Calibri"/>
                        </a:defRPr>
                      </a:lvl2pPr>
                      <a:lvl3pPr marL="1015898" algn="l" rtl="0" eaLnBrk="1" latinLnBrk="0" hangingPunct="1">
                        <a:defRPr kumimoji="0" b="1" kern="1200">
                          <a:solidFill>
                            <a:schemeClr val="lt1"/>
                          </a:solidFill>
                          <a:latin typeface="Calibri"/>
                        </a:defRPr>
                      </a:lvl3pPr>
                      <a:lvl4pPr marL="1523848" algn="l" rtl="0" eaLnBrk="1" latinLnBrk="0" hangingPunct="1">
                        <a:defRPr kumimoji="0" b="1" kern="1200">
                          <a:solidFill>
                            <a:schemeClr val="lt1"/>
                          </a:solidFill>
                          <a:latin typeface="Calibri"/>
                        </a:defRPr>
                      </a:lvl4pPr>
                      <a:lvl5pPr marL="2031797" algn="l" rtl="0" eaLnBrk="1" latinLnBrk="0" hangingPunct="1">
                        <a:defRPr kumimoji="0" b="1" kern="1200">
                          <a:solidFill>
                            <a:schemeClr val="lt1"/>
                          </a:solidFill>
                          <a:latin typeface="Calibri"/>
                        </a:defRPr>
                      </a:lvl5pPr>
                      <a:lvl6pPr marL="2539746" algn="l" rtl="0" eaLnBrk="1" latinLnBrk="0" hangingPunct="1">
                        <a:defRPr kumimoji="0" b="1" kern="1200">
                          <a:solidFill>
                            <a:schemeClr val="lt1"/>
                          </a:solidFill>
                          <a:latin typeface="Calibri"/>
                        </a:defRPr>
                      </a:lvl6pPr>
                      <a:lvl7pPr marL="3047695" algn="l" rtl="0" eaLnBrk="1" latinLnBrk="0" hangingPunct="1">
                        <a:defRPr kumimoji="0" b="1" kern="1200">
                          <a:solidFill>
                            <a:schemeClr val="lt1"/>
                          </a:solidFill>
                          <a:latin typeface="Calibri"/>
                        </a:defRPr>
                      </a:lvl7pPr>
                      <a:lvl8pPr marL="3555644" algn="l" rtl="0" eaLnBrk="1" latinLnBrk="0" hangingPunct="1">
                        <a:defRPr kumimoji="0" b="1" kern="1200">
                          <a:solidFill>
                            <a:schemeClr val="lt1"/>
                          </a:solidFill>
                          <a:latin typeface="Calibri"/>
                        </a:defRPr>
                      </a:lvl8pPr>
                      <a:lvl9pPr marL="4063594" algn="l" rtl="0" eaLnBrk="1" latinLnBrk="0" hangingPunct="1">
                        <a:defRPr kumimoji="0" b="1" kern="1200">
                          <a:solidFill>
                            <a:schemeClr val="lt1"/>
                          </a:solidFill>
                          <a:latin typeface="Calibri"/>
                        </a:defRPr>
                      </a:lvl9pPr>
                    </a:lstStyle>
                    <a:p>
                      <a:pPr algn="ctr" rtl="1"/>
                      <a:r>
                        <a:rPr lang="en-US" dirty="0"/>
                        <a:t>HCO3</a:t>
                      </a:r>
                      <a:endParaRPr lang="ar-SA" dirty="0"/>
                    </a:p>
                  </a:txBody>
                  <a:tcPr marL="121888" marR="121888">
                    <a:lnL w="9525" cap="flat" cmpd="sng" algn="ctr">
                      <a:solidFill>
                        <a:srgbClr val="4F81BD">
                          <a:tint val="50000"/>
                          <a:shade val="95000"/>
                          <a:satMod val="105000"/>
                        </a:srgbClr>
                      </a:solidFill>
                      <a:prstDash val="solid"/>
                    </a:lnL>
                    <a:lnR>
                      <a:noFill/>
                    </a:lnR>
                    <a:lnT w="9525" cap="flat" cmpd="sng" algn="ctr">
                      <a:solidFill>
                        <a:srgbClr val="4F81BD">
                          <a:tint val="50000"/>
                          <a:shade val="95000"/>
                          <a:satMod val="105000"/>
                        </a:srgbClr>
                      </a:solidFill>
                      <a:prstDash val="solid"/>
                    </a:lnT>
                    <a:lnB w="38100" cap="flat" cmpd="sng" algn="ctr">
                      <a:solidFill>
                        <a:sysClr val="window" lastClr="FFFFFF"/>
                      </a:solidFill>
                      <a:prstDash val="solid"/>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507949" algn="l" rtl="0" eaLnBrk="1" latinLnBrk="0" hangingPunct="1">
                        <a:defRPr kumimoji="0" b="1" kern="1200">
                          <a:solidFill>
                            <a:schemeClr val="lt1"/>
                          </a:solidFill>
                          <a:latin typeface="Calibri"/>
                        </a:defRPr>
                      </a:lvl2pPr>
                      <a:lvl3pPr marL="1015898" algn="l" rtl="0" eaLnBrk="1" latinLnBrk="0" hangingPunct="1">
                        <a:defRPr kumimoji="0" b="1" kern="1200">
                          <a:solidFill>
                            <a:schemeClr val="lt1"/>
                          </a:solidFill>
                          <a:latin typeface="Calibri"/>
                        </a:defRPr>
                      </a:lvl3pPr>
                      <a:lvl4pPr marL="1523848" algn="l" rtl="0" eaLnBrk="1" latinLnBrk="0" hangingPunct="1">
                        <a:defRPr kumimoji="0" b="1" kern="1200">
                          <a:solidFill>
                            <a:schemeClr val="lt1"/>
                          </a:solidFill>
                          <a:latin typeface="Calibri"/>
                        </a:defRPr>
                      </a:lvl4pPr>
                      <a:lvl5pPr marL="2031797" algn="l" rtl="0" eaLnBrk="1" latinLnBrk="0" hangingPunct="1">
                        <a:defRPr kumimoji="0" b="1" kern="1200">
                          <a:solidFill>
                            <a:schemeClr val="lt1"/>
                          </a:solidFill>
                          <a:latin typeface="Calibri"/>
                        </a:defRPr>
                      </a:lvl5pPr>
                      <a:lvl6pPr marL="2539746" algn="l" rtl="0" eaLnBrk="1" latinLnBrk="0" hangingPunct="1">
                        <a:defRPr kumimoji="0" b="1" kern="1200">
                          <a:solidFill>
                            <a:schemeClr val="lt1"/>
                          </a:solidFill>
                          <a:latin typeface="Calibri"/>
                        </a:defRPr>
                      </a:lvl6pPr>
                      <a:lvl7pPr marL="3047695" algn="l" rtl="0" eaLnBrk="1" latinLnBrk="0" hangingPunct="1">
                        <a:defRPr kumimoji="0" b="1" kern="1200">
                          <a:solidFill>
                            <a:schemeClr val="lt1"/>
                          </a:solidFill>
                          <a:latin typeface="Calibri"/>
                        </a:defRPr>
                      </a:lvl7pPr>
                      <a:lvl8pPr marL="3555644" algn="l" rtl="0" eaLnBrk="1" latinLnBrk="0" hangingPunct="1">
                        <a:defRPr kumimoji="0" b="1" kern="1200">
                          <a:solidFill>
                            <a:schemeClr val="lt1"/>
                          </a:solidFill>
                          <a:latin typeface="Calibri"/>
                        </a:defRPr>
                      </a:lvl8pPr>
                      <a:lvl9pPr marL="4063594" algn="l" rtl="0" eaLnBrk="1" latinLnBrk="0" hangingPunct="1">
                        <a:defRPr kumimoji="0" b="1" kern="1200">
                          <a:solidFill>
                            <a:schemeClr val="lt1"/>
                          </a:solidFill>
                          <a:latin typeface="Calibri"/>
                        </a:defRPr>
                      </a:lvl9pPr>
                    </a:lstStyle>
                    <a:p>
                      <a:pPr algn="ctr" rtl="1"/>
                      <a:r>
                        <a:rPr lang="en-US" dirty="0"/>
                        <a:t>PCO2</a:t>
                      </a:r>
                      <a:endParaRPr lang="ar-SA" dirty="0"/>
                    </a:p>
                  </a:txBody>
                  <a:tcPr marL="121888" marR="121888">
                    <a:lnL>
                      <a:noFill/>
                    </a:lnL>
                    <a:lnR>
                      <a:noFill/>
                    </a:lnR>
                    <a:lnT w="9525" cap="flat" cmpd="sng" algn="ctr">
                      <a:solidFill>
                        <a:srgbClr val="4F81BD">
                          <a:tint val="50000"/>
                          <a:shade val="95000"/>
                          <a:satMod val="105000"/>
                        </a:srgbClr>
                      </a:solidFill>
                      <a:prstDash val="solid"/>
                    </a:lnT>
                    <a:lnB w="38100" cap="flat" cmpd="sng" algn="ctr">
                      <a:solidFill>
                        <a:sysClr val="window" lastClr="FFFFFF"/>
                      </a:solidFill>
                      <a:prstDash val="solid"/>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507949" algn="l" rtl="0" eaLnBrk="1" latinLnBrk="0" hangingPunct="1">
                        <a:defRPr kumimoji="0" b="1" kern="1200">
                          <a:solidFill>
                            <a:schemeClr val="lt1"/>
                          </a:solidFill>
                          <a:latin typeface="Calibri"/>
                        </a:defRPr>
                      </a:lvl2pPr>
                      <a:lvl3pPr marL="1015898" algn="l" rtl="0" eaLnBrk="1" latinLnBrk="0" hangingPunct="1">
                        <a:defRPr kumimoji="0" b="1" kern="1200">
                          <a:solidFill>
                            <a:schemeClr val="lt1"/>
                          </a:solidFill>
                          <a:latin typeface="Calibri"/>
                        </a:defRPr>
                      </a:lvl3pPr>
                      <a:lvl4pPr marL="1523848" algn="l" rtl="0" eaLnBrk="1" latinLnBrk="0" hangingPunct="1">
                        <a:defRPr kumimoji="0" b="1" kern="1200">
                          <a:solidFill>
                            <a:schemeClr val="lt1"/>
                          </a:solidFill>
                          <a:latin typeface="Calibri"/>
                        </a:defRPr>
                      </a:lvl4pPr>
                      <a:lvl5pPr marL="2031797" algn="l" rtl="0" eaLnBrk="1" latinLnBrk="0" hangingPunct="1">
                        <a:defRPr kumimoji="0" b="1" kern="1200">
                          <a:solidFill>
                            <a:schemeClr val="lt1"/>
                          </a:solidFill>
                          <a:latin typeface="Calibri"/>
                        </a:defRPr>
                      </a:lvl5pPr>
                      <a:lvl6pPr marL="2539746" algn="l" rtl="0" eaLnBrk="1" latinLnBrk="0" hangingPunct="1">
                        <a:defRPr kumimoji="0" b="1" kern="1200">
                          <a:solidFill>
                            <a:schemeClr val="lt1"/>
                          </a:solidFill>
                          <a:latin typeface="Calibri"/>
                        </a:defRPr>
                      </a:lvl6pPr>
                      <a:lvl7pPr marL="3047695" algn="l" rtl="0" eaLnBrk="1" latinLnBrk="0" hangingPunct="1">
                        <a:defRPr kumimoji="0" b="1" kern="1200">
                          <a:solidFill>
                            <a:schemeClr val="lt1"/>
                          </a:solidFill>
                          <a:latin typeface="Calibri"/>
                        </a:defRPr>
                      </a:lvl7pPr>
                      <a:lvl8pPr marL="3555644" algn="l" rtl="0" eaLnBrk="1" latinLnBrk="0" hangingPunct="1">
                        <a:defRPr kumimoji="0" b="1" kern="1200">
                          <a:solidFill>
                            <a:schemeClr val="lt1"/>
                          </a:solidFill>
                          <a:latin typeface="Calibri"/>
                        </a:defRPr>
                      </a:lvl8pPr>
                      <a:lvl9pPr marL="4063594" algn="l" rtl="0" eaLnBrk="1" latinLnBrk="0" hangingPunct="1">
                        <a:defRPr kumimoji="0" b="1" kern="1200">
                          <a:solidFill>
                            <a:schemeClr val="lt1"/>
                          </a:solidFill>
                          <a:latin typeface="Calibri"/>
                        </a:defRPr>
                      </a:lvl9pPr>
                    </a:lstStyle>
                    <a:p>
                      <a:pPr algn="ctr" rtl="1"/>
                      <a:r>
                        <a:rPr lang="en-US" dirty="0"/>
                        <a:t>pH</a:t>
                      </a:r>
                      <a:endParaRPr lang="ar-SA" dirty="0"/>
                    </a:p>
                  </a:txBody>
                  <a:tcPr marL="121888" marR="121888">
                    <a:lnL>
                      <a:noFill/>
                    </a:lnL>
                    <a:lnR>
                      <a:noFill/>
                    </a:lnR>
                    <a:lnT w="9525" cap="flat" cmpd="sng" algn="ctr">
                      <a:solidFill>
                        <a:srgbClr val="4F81BD">
                          <a:tint val="50000"/>
                          <a:shade val="95000"/>
                          <a:satMod val="105000"/>
                        </a:srgbClr>
                      </a:solidFill>
                      <a:prstDash val="solid"/>
                    </a:lnT>
                    <a:lnB w="38100" cap="flat" cmpd="sng" algn="ctr">
                      <a:solidFill>
                        <a:sysClr val="window" lastClr="FFFFFF"/>
                      </a:solidFill>
                      <a:prstDash val="solid"/>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507949" algn="l" rtl="0" eaLnBrk="1" latinLnBrk="0" hangingPunct="1">
                        <a:defRPr kumimoji="0" b="1" kern="1200">
                          <a:solidFill>
                            <a:schemeClr val="lt1"/>
                          </a:solidFill>
                          <a:latin typeface="Calibri"/>
                        </a:defRPr>
                      </a:lvl2pPr>
                      <a:lvl3pPr marL="1015898" algn="l" rtl="0" eaLnBrk="1" latinLnBrk="0" hangingPunct="1">
                        <a:defRPr kumimoji="0" b="1" kern="1200">
                          <a:solidFill>
                            <a:schemeClr val="lt1"/>
                          </a:solidFill>
                          <a:latin typeface="Calibri"/>
                        </a:defRPr>
                      </a:lvl3pPr>
                      <a:lvl4pPr marL="1523848" algn="l" rtl="0" eaLnBrk="1" latinLnBrk="0" hangingPunct="1">
                        <a:defRPr kumimoji="0" b="1" kern="1200">
                          <a:solidFill>
                            <a:schemeClr val="lt1"/>
                          </a:solidFill>
                          <a:latin typeface="Calibri"/>
                        </a:defRPr>
                      </a:lvl4pPr>
                      <a:lvl5pPr marL="2031797" algn="l" rtl="0" eaLnBrk="1" latinLnBrk="0" hangingPunct="1">
                        <a:defRPr kumimoji="0" b="1" kern="1200">
                          <a:solidFill>
                            <a:schemeClr val="lt1"/>
                          </a:solidFill>
                          <a:latin typeface="Calibri"/>
                        </a:defRPr>
                      </a:lvl5pPr>
                      <a:lvl6pPr marL="2539746" algn="l" rtl="0" eaLnBrk="1" latinLnBrk="0" hangingPunct="1">
                        <a:defRPr kumimoji="0" b="1" kern="1200">
                          <a:solidFill>
                            <a:schemeClr val="lt1"/>
                          </a:solidFill>
                          <a:latin typeface="Calibri"/>
                        </a:defRPr>
                      </a:lvl6pPr>
                      <a:lvl7pPr marL="3047695" algn="l" rtl="0" eaLnBrk="1" latinLnBrk="0" hangingPunct="1">
                        <a:defRPr kumimoji="0" b="1" kern="1200">
                          <a:solidFill>
                            <a:schemeClr val="lt1"/>
                          </a:solidFill>
                          <a:latin typeface="Calibri"/>
                        </a:defRPr>
                      </a:lvl7pPr>
                      <a:lvl8pPr marL="3555644" algn="l" rtl="0" eaLnBrk="1" latinLnBrk="0" hangingPunct="1">
                        <a:defRPr kumimoji="0" b="1" kern="1200">
                          <a:solidFill>
                            <a:schemeClr val="lt1"/>
                          </a:solidFill>
                          <a:latin typeface="Calibri"/>
                        </a:defRPr>
                      </a:lvl8pPr>
                      <a:lvl9pPr marL="4063594" algn="l" rtl="0" eaLnBrk="1" latinLnBrk="0" hangingPunct="1">
                        <a:defRPr kumimoji="0" b="1" kern="1200">
                          <a:solidFill>
                            <a:schemeClr val="lt1"/>
                          </a:solidFill>
                          <a:latin typeface="Calibri"/>
                        </a:defRPr>
                      </a:lvl9pPr>
                    </a:lstStyle>
                    <a:p>
                      <a:pPr algn="ctr" rtl="1"/>
                      <a:r>
                        <a:rPr lang="en-US" dirty="0"/>
                        <a:t>PO2</a:t>
                      </a:r>
                      <a:endParaRPr lang="ar-SA" dirty="0"/>
                    </a:p>
                  </a:txBody>
                  <a:tcPr marL="121888" marR="121888">
                    <a:lnL>
                      <a:noFill/>
                    </a:lnL>
                    <a:lnR>
                      <a:noFill/>
                    </a:lnR>
                    <a:lnT w="9525" cap="flat" cmpd="sng" algn="ctr">
                      <a:solidFill>
                        <a:srgbClr val="4F81BD">
                          <a:tint val="50000"/>
                          <a:shade val="95000"/>
                          <a:satMod val="105000"/>
                        </a:srgbClr>
                      </a:solidFill>
                      <a:prstDash val="solid"/>
                    </a:lnT>
                    <a:lnB w="38100" cap="flat" cmpd="sng" algn="ctr">
                      <a:solidFill>
                        <a:sysClr val="window" lastClr="FFFFFF"/>
                      </a:solidFill>
                      <a:prstDash val="solid"/>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507949" algn="l" rtl="0" eaLnBrk="1" latinLnBrk="0" hangingPunct="1">
                        <a:defRPr kumimoji="0" b="1" kern="1200">
                          <a:solidFill>
                            <a:schemeClr val="lt1"/>
                          </a:solidFill>
                          <a:latin typeface="Calibri"/>
                        </a:defRPr>
                      </a:lvl2pPr>
                      <a:lvl3pPr marL="1015898" algn="l" rtl="0" eaLnBrk="1" latinLnBrk="0" hangingPunct="1">
                        <a:defRPr kumimoji="0" b="1" kern="1200">
                          <a:solidFill>
                            <a:schemeClr val="lt1"/>
                          </a:solidFill>
                          <a:latin typeface="Calibri"/>
                        </a:defRPr>
                      </a:lvl3pPr>
                      <a:lvl4pPr marL="1523848" algn="l" rtl="0" eaLnBrk="1" latinLnBrk="0" hangingPunct="1">
                        <a:defRPr kumimoji="0" b="1" kern="1200">
                          <a:solidFill>
                            <a:schemeClr val="lt1"/>
                          </a:solidFill>
                          <a:latin typeface="Calibri"/>
                        </a:defRPr>
                      </a:lvl4pPr>
                      <a:lvl5pPr marL="2031797" algn="l" rtl="0" eaLnBrk="1" latinLnBrk="0" hangingPunct="1">
                        <a:defRPr kumimoji="0" b="1" kern="1200">
                          <a:solidFill>
                            <a:schemeClr val="lt1"/>
                          </a:solidFill>
                          <a:latin typeface="Calibri"/>
                        </a:defRPr>
                      </a:lvl5pPr>
                      <a:lvl6pPr marL="2539746" algn="l" rtl="0" eaLnBrk="1" latinLnBrk="0" hangingPunct="1">
                        <a:defRPr kumimoji="0" b="1" kern="1200">
                          <a:solidFill>
                            <a:schemeClr val="lt1"/>
                          </a:solidFill>
                          <a:latin typeface="Calibri"/>
                        </a:defRPr>
                      </a:lvl6pPr>
                      <a:lvl7pPr marL="3047695" algn="l" rtl="0" eaLnBrk="1" latinLnBrk="0" hangingPunct="1">
                        <a:defRPr kumimoji="0" b="1" kern="1200">
                          <a:solidFill>
                            <a:schemeClr val="lt1"/>
                          </a:solidFill>
                          <a:latin typeface="Calibri"/>
                        </a:defRPr>
                      </a:lvl7pPr>
                      <a:lvl8pPr marL="3555644" algn="l" rtl="0" eaLnBrk="1" latinLnBrk="0" hangingPunct="1">
                        <a:defRPr kumimoji="0" b="1" kern="1200">
                          <a:solidFill>
                            <a:schemeClr val="lt1"/>
                          </a:solidFill>
                          <a:latin typeface="Calibri"/>
                        </a:defRPr>
                      </a:lvl8pPr>
                      <a:lvl9pPr marL="4063594" algn="l" rtl="0" eaLnBrk="1" latinLnBrk="0" hangingPunct="1">
                        <a:defRPr kumimoji="0" b="1" kern="1200">
                          <a:solidFill>
                            <a:schemeClr val="lt1"/>
                          </a:solidFill>
                          <a:latin typeface="Calibri"/>
                        </a:defRPr>
                      </a:lvl9pPr>
                    </a:lstStyle>
                    <a:p>
                      <a:pPr rtl="1"/>
                      <a:endParaRPr lang="ar-SA" dirty="0"/>
                    </a:p>
                  </a:txBody>
                  <a:tcPr marL="121888" marR="121888">
                    <a:lnL>
                      <a:noFill/>
                    </a:lnL>
                    <a:lnR w="9525" cap="flat" cmpd="sng" algn="ctr">
                      <a:solidFill>
                        <a:srgbClr val="4F81BD">
                          <a:tint val="50000"/>
                          <a:shade val="95000"/>
                          <a:satMod val="105000"/>
                        </a:srgbClr>
                      </a:solidFill>
                      <a:prstDash val="solid"/>
                    </a:lnR>
                    <a:lnT w="9525" cap="flat" cmpd="sng" algn="ctr">
                      <a:solidFill>
                        <a:srgbClr val="4F81BD">
                          <a:tint val="50000"/>
                          <a:shade val="95000"/>
                          <a:satMod val="105000"/>
                        </a:srgbClr>
                      </a:solidFill>
                      <a:prstDash val="solid"/>
                    </a:lnT>
                    <a:lnB w="38100" cap="flat" cmpd="sng" algn="ctr">
                      <a:solidFill>
                        <a:sysClr val="window" lastClr="FFFFFF"/>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439248">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algn="ctr" rtl="1" eaLnBrk="1" latinLnBrk="0" hangingPunct="1"/>
                      <a:r>
                        <a:rPr kumimoji="0" lang="en-US" altLang="en-US" sz="1600" b="1" kern="1200" dirty="0"/>
                        <a:t>22-26 </a:t>
                      </a:r>
                      <a:r>
                        <a:rPr kumimoji="0" lang="en-US" altLang="en-US" sz="1200" b="1" kern="1200" dirty="0" err="1"/>
                        <a:t>mmol</a:t>
                      </a:r>
                      <a:r>
                        <a:rPr kumimoji="0" lang="en-US" altLang="en-US" sz="1200" b="1" kern="1200" dirty="0"/>
                        <a:t>/L</a:t>
                      </a:r>
                      <a:endParaRPr kumimoji="0" lang="ar-SA" sz="1600" b="1" kern="1200" dirty="0">
                        <a:solidFill>
                          <a:schemeClr val="dk1"/>
                        </a:solidFill>
                        <a:latin typeface="+mn-lt"/>
                        <a:ea typeface="+mn-ea"/>
                        <a:cs typeface="+mn-cs"/>
                      </a:endParaRPr>
                    </a:p>
                  </a:txBody>
                  <a:tcPr marL="121888" marR="121888">
                    <a:lnL w="9525" cap="flat" cmpd="sng" algn="ctr">
                      <a:solidFill>
                        <a:srgbClr val="4F81BD">
                          <a:tint val="50000"/>
                          <a:shade val="95000"/>
                          <a:satMod val="105000"/>
                        </a:srgbClr>
                      </a:solidFill>
                      <a:prstDash val="solid"/>
                    </a:lnL>
                    <a:lnR>
                      <a:noFill/>
                    </a:lnR>
                    <a:lnT w="38100" cap="flat" cmpd="sng" algn="ctr">
                      <a:solidFill>
                        <a:sysClr val="window" lastClr="FFFFFF"/>
                      </a:solidFill>
                      <a:prstDash val="solid"/>
                    </a:lnT>
                    <a:lnB>
                      <a:noFill/>
                    </a:lnB>
                    <a:lnTlToBr w="12700" cmpd="sng">
                      <a:noFill/>
                      <a:prstDash val="solid"/>
                    </a:lnTlToBr>
                    <a:lnBlToTr w="12700" cmpd="sng">
                      <a:noFill/>
                      <a:prstDash val="solid"/>
                    </a:lnBlToTr>
                    <a:solidFill>
                      <a:srgbClr val="8064A2">
                        <a:lumMod val="20000"/>
                        <a:lumOff val="80000"/>
                        <a:alpha val="2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algn="ctr" rtl="1" eaLnBrk="1" latinLnBrk="0" hangingPunct="1"/>
                      <a:r>
                        <a:rPr kumimoji="0" lang="en-US" altLang="en-US" sz="1600" b="1" kern="1200" dirty="0"/>
                        <a:t>35-45 </a:t>
                      </a:r>
                      <a:r>
                        <a:rPr kumimoji="0" lang="en-US" altLang="en-US" sz="1400" b="1" kern="1200" dirty="0"/>
                        <a:t>mmHg</a:t>
                      </a:r>
                      <a:endParaRPr kumimoji="0" lang="ar-SA" sz="1600" b="1" kern="1200" dirty="0">
                        <a:solidFill>
                          <a:schemeClr val="dk1"/>
                        </a:solidFill>
                        <a:latin typeface="+mn-lt"/>
                        <a:ea typeface="+mn-ea"/>
                        <a:cs typeface="+mn-cs"/>
                      </a:endParaRPr>
                    </a:p>
                  </a:txBody>
                  <a:tcPr marL="121888" marR="121888">
                    <a:lnL>
                      <a:noFill/>
                    </a:lnL>
                    <a:lnR>
                      <a:noFill/>
                    </a:lnR>
                    <a:lnT w="38100" cap="flat" cmpd="sng" algn="ctr">
                      <a:solidFill>
                        <a:sysClr val="window" lastClr="FFFFFF"/>
                      </a:solidFill>
                      <a:prstDash val="solid"/>
                    </a:lnT>
                    <a:lnB>
                      <a:noFill/>
                    </a:lnB>
                    <a:lnTlToBr w="12700" cmpd="sng">
                      <a:noFill/>
                      <a:prstDash val="solid"/>
                    </a:lnTlToBr>
                    <a:lnBlToTr w="12700" cmpd="sng">
                      <a:noFill/>
                      <a:prstDash val="solid"/>
                    </a:lnBlToTr>
                    <a:solidFill>
                      <a:srgbClr val="8064A2">
                        <a:lumMod val="20000"/>
                        <a:lumOff val="80000"/>
                        <a:alpha val="2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kumimoji="0" lang="en-US" sz="1600" b="1" kern="1200" dirty="0"/>
                        <a:t>7.35_7.45</a:t>
                      </a:r>
                      <a:endParaRPr kumimoji="0" lang="ar-SA" sz="1600" b="1" kern="1200" dirty="0">
                        <a:solidFill>
                          <a:schemeClr val="dk1"/>
                        </a:solidFill>
                        <a:latin typeface="+mn-lt"/>
                        <a:ea typeface="+mn-ea"/>
                        <a:cs typeface="+mn-cs"/>
                      </a:endParaRPr>
                    </a:p>
                  </a:txBody>
                  <a:tcPr marL="121888" marR="121888">
                    <a:lnL>
                      <a:noFill/>
                    </a:lnL>
                    <a:lnR>
                      <a:noFill/>
                    </a:lnR>
                    <a:lnT w="38100" cap="flat" cmpd="sng" algn="ctr">
                      <a:solidFill>
                        <a:sysClr val="window" lastClr="FFFFFF"/>
                      </a:solidFill>
                      <a:prstDash val="solid"/>
                    </a:lnT>
                    <a:lnB>
                      <a:noFill/>
                    </a:lnB>
                    <a:lnTlToBr w="12700" cmpd="sng">
                      <a:noFill/>
                      <a:prstDash val="solid"/>
                    </a:lnTlToBr>
                    <a:lnBlToTr w="12700" cmpd="sng">
                      <a:noFill/>
                      <a:prstDash val="solid"/>
                    </a:lnBlToTr>
                    <a:solidFill>
                      <a:srgbClr val="8064A2">
                        <a:lumMod val="20000"/>
                        <a:lumOff val="80000"/>
                        <a:alpha val="2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l" rtl="1"/>
                      <a:r>
                        <a:rPr lang="en-US" sz="1600" b="1" dirty="0"/>
                        <a:t>80-100</a:t>
                      </a:r>
                      <a:r>
                        <a:rPr lang="en-US" sz="1200" b="1" dirty="0"/>
                        <a:t>mmHg</a:t>
                      </a:r>
                      <a:endParaRPr lang="ar-SA" sz="1200" b="1" dirty="0"/>
                    </a:p>
                  </a:txBody>
                  <a:tcPr marL="121888" marR="121888">
                    <a:lnL>
                      <a:noFill/>
                    </a:lnL>
                    <a:lnR>
                      <a:noFill/>
                    </a:lnR>
                    <a:lnT w="38100" cap="flat" cmpd="sng" algn="ctr">
                      <a:solidFill>
                        <a:sysClr val="window" lastClr="FFFFFF"/>
                      </a:solidFill>
                      <a:prstDash val="solid"/>
                    </a:lnT>
                    <a:lnB>
                      <a:noFill/>
                    </a:lnB>
                    <a:lnTlToBr w="12700" cmpd="sng">
                      <a:noFill/>
                      <a:prstDash val="solid"/>
                    </a:lnTlToBr>
                    <a:lnBlToTr w="12700" cmpd="sng">
                      <a:noFill/>
                      <a:prstDash val="solid"/>
                    </a:lnBlToTr>
                    <a:solidFill>
                      <a:srgbClr val="8064A2">
                        <a:lumMod val="20000"/>
                        <a:lumOff val="80000"/>
                        <a:alpha val="2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lang="en-US" b="1" dirty="0"/>
                        <a:t>normal</a:t>
                      </a:r>
                      <a:endParaRPr lang="ar-SA" b="1" dirty="0"/>
                    </a:p>
                  </a:txBody>
                  <a:tcPr marL="121888" marR="121888">
                    <a:lnL>
                      <a:noFill/>
                    </a:lnL>
                    <a:lnR w="9525" cap="flat" cmpd="sng" algn="ctr">
                      <a:solidFill>
                        <a:srgbClr val="4F81BD">
                          <a:tint val="50000"/>
                          <a:shade val="95000"/>
                          <a:satMod val="105000"/>
                        </a:srgbClr>
                      </a:solidFill>
                      <a:prstDash val="solid"/>
                    </a:lnR>
                    <a:lnT w="38100" cap="flat" cmpd="sng" algn="ctr">
                      <a:solidFill>
                        <a:sysClr val="window" lastClr="FFFFFF"/>
                      </a:solidFill>
                      <a:prstDash val="solid"/>
                    </a:lnT>
                    <a:lnB>
                      <a:noFill/>
                    </a:lnB>
                    <a:lnTlToBr w="12700" cmpd="sng">
                      <a:noFill/>
                      <a:prstDash val="solid"/>
                    </a:lnTlToBr>
                    <a:lnBlToTr w="12700" cmpd="sng">
                      <a:noFill/>
                      <a:prstDash val="solid"/>
                    </a:lnBlToTr>
                    <a:solidFill>
                      <a:srgbClr val="8064A2">
                        <a:lumMod val="20000"/>
                        <a:lumOff val="80000"/>
                        <a:alpha val="20000"/>
                      </a:srgbClr>
                    </a:solidFill>
                  </a:tcPr>
                </a:tc>
                <a:extLst>
                  <a:ext uri="{0D108BD9-81ED-4DB2-BD59-A6C34878D82A}">
                    <a16:rowId xmlns:a16="http://schemas.microsoft.com/office/drawing/2014/main" val="10001"/>
                  </a:ext>
                </a:extLst>
              </a:tr>
              <a:tr h="439248">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b="1" dirty="0"/>
                        <a:t>&lt; 22</a:t>
                      </a:r>
                      <a:endParaRPr lang="ar-SA" b="1" dirty="0"/>
                    </a:p>
                  </a:txBody>
                  <a:tcPr marL="121888" marR="121888">
                    <a:lnL w="9525" cap="flat" cmpd="sng" algn="ctr">
                      <a:solidFill>
                        <a:srgbClr val="4F81BD">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C0504D">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b="1" dirty="0"/>
                        <a:t>&gt;45</a:t>
                      </a:r>
                      <a:endParaRPr lang="ar-SA" b="1" dirty="0"/>
                    </a:p>
                  </a:txBody>
                  <a:tcPr marL="121888" marR="121888">
                    <a:lnL>
                      <a:noFill/>
                    </a:lnL>
                    <a:lnR>
                      <a:noFill/>
                    </a:lnR>
                    <a:lnT>
                      <a:noFill/>
                    </a:lnT>
                    <a:lnB>
                      <a:noFill/>
                    </a:lnB>
                    <a:lnTlToBr w="12700" cmpd="sng">
                      <a:noFill/>
                      <a:prstDash val="solid"/>
                    </a:lnTlToBr>
                    <a:lnBlToTr w="12700" cmpd="sng">
                      <a:noFill/>
                      <a:prstDash val="solid"/>
                    </a:lnBlToTr>
                    <a:solidFill>
                      <a:srgbClr val="C0504D">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b="1" dirty="0"/>
                        <a:t>&lt;7.35</a:t>
                      </a:r>
                      <a:endParaRPr lang="ar-SA" b="1" dirty="0"/>
                    </a:p>
                  </a:txBody>
                  <a:tcPr marL="121888" marR="121888">
                    <a:lnL>
                      <a:noFill/>
                    </a:lnL>
                    <a:lnR>
                      <a:noFill/>
                    </a:lnR>
                    <a:lnT>
                      <a:noFill/>
                    </a:lnT>
                    <a:lnB>
                      <a:noFill/>
                    </a:lnB>
                    <a:lnTlToBr w="12700" cmpd="sng">
                      <a:noFill/>
                      <a:prstDash val="solid"/>
                    </a:lnTlToBr>
                    <a:lnBlToTr w="12700" cmpd="sng">
                      <a:noFill/>
                      <a:prstDash val="solid"/>
                    </a:lnBlToTr>
                    <a:solidFill>
                      <a:srgbClr val="C0504D">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lang="en-US" b="1" dirty="0"/>
                        <a:t>-</a:t>
                      </a:r>
                      <a:endParaRPr lang="ar-SA" b="1" dirty="0"/>
                    </a:p>
                  </a:txBody>
                  <a:tcPr marL="121888" marR="121888">
                    <a:lnL>
                      <a:noFill/>
                    </a:lnL>
                    <a:lnR>
                      <a:noFill/>
                    </a:lnR>
                    <a:lnT>
                      <a:noFill/>
                    </a:lnT>
                    <a:lnB>
                      <a:noFill/>
                    </a:lnB>
                    <a:lnTlToBr w="12700" cmpd="sng">
                      <a:noFill/>
                      <a:prstDash val="solid"/>
                    </a:lnTlToBr>
                    <a:lnBlToTr w="12700" cmpd="sng">
                      <a:noFill/>
                      <a:prstDash val="solid"/>
                    </a:lnBlToTr>
                    <a:solidFill>
                      <a:srgbClr val="C0504D">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lang="en-US" b="1" dirty="0"/>
                        <a:t>acidotic</a:t>
                      </a:r>
                      <a:endParaRPr lang="ar-SA" b="1" dirty="0"/>
                    </a:p>
                  </a:txBody>
                  <a:tcPr marL="121888" marR="121888">
                    <a:lnL>
                      <a:noFill/>
                    </a:lnL>
                    <a:lnR w="9525" cap="flat" cmpd="sng" algn="ctr">
                      <a:solidFill>
                        <a:srgbClr val="4F81BD">
                          <a:tint val="50000"/>
                          <a:shade val="95000"/>
                          <a:satMod val="105000"/>
                        </a:srgbClr>
                      </a:solidFill>
                      <a:prstDash val="solid"/>
                    </a:lnR>
                    <a:lnT>
                      <a:noFill/>
                    </a:lnT>
                    <a:lnB>
                      <a:no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2"/>
                  </a:ext>
                </a:extLst>
              </a:tr>
              <a:tr h="439248">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b="1" dirty="0"/>
                        <a:t>&gt; 26</a:t>
                      </a:r>
                      <a:endParaRPr lang="ar-SA" b="1" dirty="0"/>
                    </a:p>
                  </a:txBody>
                  <a:tcPr marL="121888" marR="121888">
                    <a:lnL w="9525" cap="flat" cmpd="sng" algn="ctr">
                      <a:solidFill>
                        <a:srgbClr val="4F81BD">
                          <a:tint val="50000"/>
                          <a:shade val="95000"/>
                          <a:satMod val="105000"/>
                        </a:srgbClr>
                      </a:solidFill>
                      <a:prstDash val="solid"/>
                    </a:lnL>
                    <a:lnR>
                      <a:noFill/>
                    </a:lnR>
                    <a:lnT>
                      <a:noFill/>
                    </a:lnT>
                    <a:lnB w="9525" cap="flat" cmpd="sng" algn="ctr">
                      <a:solidFill>
                        <a:srgbClr val="4F81BD">
                          <a:tint val="50000"/>
                          <a:shade val="95000"/>
                          <a:satMod val="105000"/>
                        </a:srgbClr>
                      </a:solidFill>
                      <a:prstDash val="solid"/>
                    </a:lnB>
                    <a:lnTlToBr w="12700" cmpd="sng">
                      <a:noFill/>
                      <a:prstDash val="solid"/>
                    </a:lnTlToBr>
                    <a:lnBlToTr w="12700" cmpd="sng">
                      <a:noFill/>
                      <a:prstDash val="solid"/>
                    </a:lnBlToTr>
                    <a:solidFill>
                      <a:srgbClr val="9BBB59">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b="1" dirty="0"/>
                        <a:t>&lt;35</a:t>
                      </a:r>
                      <a:endParaRPr lang="ar-SA" b="1" dirty="0"/>
                    </a:p>
                  </a:txBody>
                  <a:tcPr marL="121888" marR="121888">
                    <a:lnL>
                      <a:noFill/>
                    </a:lnL>
                    <a:lnR>
                      <a:noFill/>
                    </a:lnR>
                    <a:lnT>
                      <a:noFill/>
                    </a:lnT>
                    <a:lnB w="9525" cap="flat" cmpd="sng" algn="ctr">
                      <a:solidFill>
                        <a:srgbClr val="4F81BD">
                          <a:tint val="50000"/>
                          <a:shade val="95000"/>
                          <a:satMod val="105000"/>
                        </a:srgbClr>
                      </a:solidFill>
                      <a:prstDash val="solid"/>
                    </a:lnB>
                    <a:lnTlToBr w="12700" cmpd="sng">
                      <a:noFill/>
                      <a:prstDash val="solid"/>
                    </a:lnTlToBr>
                    <a:lnBlToTr w="12700" cmpd="sng">
                      <a:noFill/>
                      <a:prstDash val="solid"/>
                    </a:lnBlToTr>
                    <a:solidFill>
                      <a:srgbClr val="9BBB59">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lang="en-US" altLang="en-US" sz="1800" b="1" dirty="0"/>
                        <a:t>&gt;7.45</a:t>
                      </a:r>
                      <a:endParaRPr lang="ar-SA" b="1" dirty="0"/>
                    </a:p>
                  </a:txBody>
                  <a:tcPr marL="121888" marR="121888">
                    <a:lnL>
                      <a:noFill/>
                    </a:lnL>
                    <a:lnR>
                      <a:noFill/>
                    </a:lnR>
                    <a:lnT>
                      <a:noFill/>
                    </a:lnT>
                    <a:lnB w="9525" cap="flat" cmpd="sng" algn="ctr">
                      <a:solidFill>
                        <a:srgbClr val="4F81BD">
                          <a:tint val="50000"/>
                          <a:shade val="95000"/>
                          <a:satMod val="105000"/>
                        </a:srgbClr>
                      </a:solidFill>
                      <a:prstDash val="solid"/>
                    </a:lnB>
                    <a:lnTlToBr w="12700" cmpd="sng">
                      <a:noFill/>
                      <a:prstDash val="solid"/>
                    </a:lnTlToBr>
                    <a:lnBlToTr w="12700" cmpd="sng">
                      <a:noFill/>
                      <a:prstDash val="solid"/>
                    </a:lnBlToTr>
                    <a:solidFill>
                      <a:srgbClr val="9BBB59">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lang="en-US" b="1" dirty="0"/>
                        <a:t>-</a:t>
                      </a:r>
                      <a:endParaRPr lang="ar-SA" b="1" dirty="0"/>
                    </a:p>
                  </a:txBody>
                  <a:tcPr marL="121888" marR="121888">
                    <a:lnL>
                      <a:noFill/>
                    </a:lnL>
                    <a:lnR>
                      <a:noFill/>
                    </a:lnR>
                    <a:lnT>
                      <a:noFill/>
                    </a:lnT>
                    <a:lnB w="9525" cap="flat" cmpd="sng" algn="ctr">
                      <a:solidFill>
                        <a:srgbClr val="4F81BD">
                          <a:tint val="50000"/>
                          <a:shade val="95000"/>
                          <a:satMod val="105000"/>
                        </a:srgbClr>
                      </a:solidFill>
                      <a:prstDash val="solid"/>
                    </a:lnB>
                    <a:lnTlToBr w="12700" cmpd="sng">
                      <a:noFill/>
                      <a:prstDash val="solid"/>
                    </a:lnTlToBr>
                    <a:lnBlToTr w="12700" cmpd="sng">
                      <a:noFill/>
                      <a:prstDash val="solid"/>
                    </a:lnBlToTr>
                    <a:solidFill>
                      <a:srgbClr val="9BBB59">
                        <a:lumMod val="40000"/>
                        <a:lumOff val="60000"/>
                      </a:srgbClr>
                    </a:solidFill>
                  </a:tcPr>
                </a:tc>
                <a:tc>
                  <a:txBody>
                    <a:bodyPr/>
                    <a:lstStyle>
                      <a:lvl1pPr marL="0" algn="l" rtl="0" eaLnBrk="1" latinLnBrk="0" hangingPunct="1">
                        <a:defRPr kumimoji="0" kern="1200">
                          <a:solidFill>
                            <a:schemeClr val="lt1"/>
                          </a:solidFill>
                          <a:latin typeface="Calibri"/>
                        </a:defRPr>
                      </a:lvl1pPr>
                      <a:lvl2pPr marL="507949" algn="l" rtl="0" eaLnBrk="1" latinLnBrk="0" hangingPunct="1">
                        <a:defRPr kumimoji="0" kern="1200">
                          <a:solidFill>
                            <a:schemeClr val="lt1"/>
                          </a:solidFill>
                          <a:latin typeface="Calibri"/>
                        </a:defRPr>
                      </a:lvl2pPr>
                      <a:lvl3pPr marL="1015898" algn="l" rtl="0" eaLnBrk="1" latinLnBrk="0" hangingPunct="1">
                        <a:defRPr kumimoji="0" kern="1200">
                          <a:solidFill>
                            <a:schemeClr val="lt1"/>
                          </a:solidFill>
                          <a:latin typeface="Calibri"/>
                        </a:defRPr>
                      </a:lvl3pPr>
                      <a:lvl4pPr marL="1523848" algn="l" rtl="0" eaLnBrk="1" latinLnBrk="0" hangingPunct="1">
                        <a:defRPr kumimoji="0" kern="1200">
                          <a:solidFill>
                            <a:schemeClr val="lt1"/>
                          </a:solidFill>
                          <a:latin typeface="Calibri"/>
                        </a:defRPr>
                      </a:lvl4pPr>
                      <a:lvl5pPr marL="2031797" algn="l" rtl="0" eaLnBrk="1" latinLnBrk="0" hangingPunct="1">
                        <a:defRPr kumimoji="0" kern="1200">
                          <a:solidFill>
                            <a:schemeClr val="lt1"/>
                          </a:solidFill>
                          <a:latin typeface="Calibri"/>
                        </a:defRPr>
                      </a:lvl5pPr>
                      <a:lvl6pPr marL="2539746" algn="l" rtl="0" eaLnBrk="1" latinLnBrk="0" hangingPunct="1">
                        <a:defRPr kumimoji="0" kern="1200">
                          <a:solidFill>
                            <a:schemeClr val="lt1"/>
                          </a:solidFill>
                          <a:latin typeface="Calibri"/>
                        </a:defRPr>
                      </a:lvl6pPr>
                      <a:lvl7pPr marL="3047695" algn="l" rtl="0" eaLnBrk="1" latinLnBrk="0" hangingPunct="1">
                        <a:defRPr kumimoji="0" kern="1200">
                          <a:solidFill>
                            <a:schemeClr val="lt1"/>
                          </a:solidFill>
                          <a:latin typeface="Calibri"/>
                        </a:defRPr>
                      </a:lvl7pPr>
                      <a:lvl8pPr marL="3555644" algn="l" rtl="0" eaLnBrk="1" latinLnBrk="0" hangingPunct="1">
                        <a:defRPr kumimoji="0" kern="1200">
                          <a:solidFill>
                            <a:schemeClr val="lt1"/>
                          </a:solidFill>
                          <a:latin typeface="Calibri"/>
                        </a:defRPr>
                      </a:lvl8pPr>
                      <a:lvl9pPr marL="4063594" algn="l" rtl="0" eaLnBrk="1" latinLnBrk="0" hangingPunct="1">
                        <a:defRPr kumimoji="0" kern="1200">
                          <a:solidFill>
                            <a:schemeClr val="lt1"/>
                          </a:solidFill>
                          <a:latin typeface="Calibri"/>
                        </a:defRPr>
                      </a:lvl9pPr>
                    </a:lstStyle>
                    <a:p>
                      <a:pPr algn="ctr" rtl="1"/>
                      <a:r>
                        <a:rPr lang="en-US" b="1" dirty="0"/>
                        <a:t>alkalotic</a:t>
                      </a:r>
                      <a:endParaRPr lang="ar-SA" b="1" dirty="0"/>
                    </a:p>
                  </a:txBody>
                  <a:tcPr marL="121888" marR="121888">
                    <a:lnL>
                      <a:noFill/>
                    </a:lnL>
                    <a:lnR w="9525" cap="flat" cmpd="sng" algn="ctr">
                      <a:solidFill>
                        <a:srgbClr val="4F81BD">
                          <a:tint val="50000"/>
                          <a:shade val="95000"/>
                          <a:satMod val="105000"/>
                        </a:srgbClr>
                      </a:solidFill>
                      <a:prstDash val="solid"/>
                    </a:lnR>
                    <a:lnT>
                      <a:noFill/>
                    </a:lnT>
                    <a:lnB w="9525" cap="flat" cmpd="sng" algn="ctr">
                      <a:solidFill>
                        <a:srgbClr val="4F81BD">
                          <a:tint val="50000"/>
                          <a:shade val="95000"/>
                          <a:satMod val="105000"/>
                        </a:srgbClr>
                      </a:solidFill>
                      <a:prstDash val="soli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3"/>
                  </a:ext>
                </a:extLst>
              </a:tr>
            </a:tbl>
          </a:graphicData>
        </a:graphic>
      </p:graphicFrame>
      <p:sp>
        <p:nvSpPr>
          <p:cNvPr id="7" name="مربع نص 4"/>
          <p:cNvSpPr txBox="1"/>
          <p:nvPr/>
        </p:nvSpPr>
        <p:spPr>
          <a:xfrm>
            <a:off x="791716" y="3592821"/>
            <a:ext cx="6523487" cy="2400657"/>
          </a:xfrm>
          <a:prstGeom prst="rect">
            <a:avLst/>
          </a:prstGeom>
          <a:solidFill>
            <a:srgbClr val="F7F7F7"/>
          </a:solidFill>
          <a:ln w="3175">
            <a:solidFill>
              <a:sysClr val="window" lastClr="FFFFFF">
                <a:lumMod val="65000"/>
              </a:sysClr>
            </a:solidFill>
            <a:prstDash val="dash"/>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prstClr val="black"/>
                </a:solidFill>
                <a:effectLst/>
                <a:uLnTx/>
                <a:uFillTx/>
                <a:latin typeface="Calibri"/>
              </a:rPr>
              <a:t>Guyton corner: </a:t>
            </a:r>
            <a:r>
              <a:rPr kumimoji="0" lang="en-US" sz="1050" b="1" i="0" u="none" strike="noStrike" kern="0" cap="none" spc="0" normalizeH="0" baseline="0" noProof="0" dirty="0">
                <a:ln>
                  <a:noFill/>
                </a:ln>
                <a:solidFill>
                  <a:prstClr val="black"/>
                </a:solidFill>
                <a:effectLst/>
                <a:uLnTx/>
                <a:uFillTx/>
                <a:latin typeface="Arial Black" panose="020B0A04020102020204" pitchFamily="34" charset="0"/>
              </a:rPr>
              <a:t>(Table 31-3) </a:t>
            </a:r>
            <a:r>
              <a:rPr kumimoji="0" lang="en-US" sz="1200" b="0" i="0" u="none" strike="noStrike" kern="0" cap="none" spc="0" normalizeH="0" baseline="0" noProof="0" dirty="0">
                <a:ln>
                  <a:noFill/>
                </a:ln>
                <a:solidFill>
                  <a:prstClr val="black"/>
                </a:solidFill>
                <a:effectLst/>
                <a:uLnTx/>
                <a:uFillTx/>
              </a:rPr>
              <a:t>summarizes the characteristics associated with respiratory and metabolic acidosis, as well as respiratory and metabolic alkalosis, which are discussed in the next section. Note that in respiratory acidosis, there is a reduction in pH, an increase in extracellular fluid H+ concentration,  and  an  increase  in  PCO2,  which  is  the  initial cause  of  the  acidosis. The  compensatory response  is  an increase in plasma HCO3−, caused by the addition of new HCO3−to the extracellular fluid by the </a:t>
            </a:r>
            <a:r>
              <a:rPr kumimoji="0" lang="en-US" sz="1200" b="0" i="0" u="none" strike="noStrike" kern="0" cap="none" spc="0" normalizeH="0" baseline="0" noProof="0" dirty="0" err="1">
                <a:ln>
                  <a:noFill/>
                </a:ln>
                <a:solidFill>
                  <a:prstClr val="black"/>
                </a:solidFill>
                <a:effectLst/>
                <a:uLnTx/>
                <a:uFillTx/>
              </a:rPr>
              <a:t>kidneys.The</a:t>
            </a:r>
            <a:r>
              <a:rPr kumimoji="0" lang="en-US" sz="1200" b="0" i="0" u="none" strike="noStrike" kern="0" cap="none" spc="0" normalizeH="0" baseline="0" noProof="0" dirty="0">
                <a:ln>
                  <a:noFill/>
                </a:ln>
                <a:solidFill>
                  <a:prstClr val="black"/>
                </a:solidFill>
                <a:effectLst/>
                <a:uLnTx/>
                <a:uFillTx/>
              </a:rPr>
              <a:t> rise in  HCO3− helps  offset  the  increase  in  PCO2 ,  thereby returning the plasma pH toward normal. In metabolic  acidosis, there  is  also  a  decrease  in  pH and a rise in extracellular fluid H+ concentration. However, in  this  case,  the  primary  abnormality  is  a  decrease  in plasma  HCO3−.  The  primary  compensations  include increased ventilation rate, which reduces PCO2, and renal compensation, which, by adding new HCO3−to the extracellular  fluid,  helps  minimize  the  initial  fall  in  extracellular HCO3−concentration.</a:t>
            </a:r>
          </a:p>
        </p:txBody>
      </p:sp>
    </p:spTree>
    <p:extLst>
      <p:ext uri="{BB962C8B-B14F-4D97-AF65-F5344CB8AC3E}">
        <p14:creationId xmlns:p14="http://schemas.microsoft.com/office/powerpoint/2010/main" val="278464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of Acid-Base Disorders</a:t>
            </a:r>
          </a:p>
        </p:txBody>
      </p:sp>
      <p:sp>
        <p:nvSpPr>
          <p:cNvPr id="3" name="Slide Number Placeholder 2"/>
          <p:cNvSpPr>
            <a:spLocks noGrp="1"/>
          </p:cNvSpPr>
          <p:nvPr>
            <p:ph type="sldNum" sz="quarter" idx="12"/>
          </p:nvPr>
        </p:nvSpPr>
        <p:spPr/>
        <p:txBody>
          <a:bodyPr/>
          <a:lstStyle/>
          <a:p>
            <a:fld id="{4929A69E-7D8F-4515-9605-0315ABD4F316}" type="slidenum">
              <a:rPr lang="en-US" smtClean="0"/>
              <a:t>65</a:t>
            </a:fld>
            <a:endParaRPr lang="en-US" dirty="0"/>
          </a:p>
        </p:txBody>
      </p:sp>
      <p:sp>
        <p:nvSpPr>
          <p:cNvPr id="4" name="Content Placeholder 3"/>
          <p:cNvSpPr>
            <a:spLocks noGrp="1"/>
          </p:cNvSpPr>
          <p:nvPr>
            <p:ph sz="quarter" idx="1"/>
          </p:nvPr>
        </p:nvSpPr>
        <p:spPr>
          <a:xfrm>
            <a:off x="615160" y="1198602"/>
            <a:ext cx="10969943" cy="5234136"/>
          </a:xfrm>
        </p:spPr>
        <p:txBody>
          <a:bodyPr>
            <a:normAutofit fontScale="25000" lnSpcReduction="20000"/>
          </a:bodyPr>
          <a:lstStyle/>
          <a:p>
            <a:pPr marL="0" indent="0">
              <a:buNone/>
            </a:pPr>
            <a:r>
              <a:rPr lang="en-US" sz="6400" dirty="0"/>
              <a:t>Example :</a:t>
            </a:r>
          </a:p>
          <a:p>
            <a:r>
              <a:rPr lang="en-US" sz="6400" dirty="0"/>
              <a:t>pH = 7.35</a:t>
            </a:r>
          </a:p>
          <a:p>
            <a:r>
              <a:rPr lang="en-US" sz="6400" dirty="0"/>
              <a:t>[HCO3-] = 16mEq/L</a:t>
            </a:r>
          </a:p>
          <a:p>
            <a:r>
              <a:rPr lang="en-US" sz="6400" dirty="0"/>
              <a:t>PCO2 = 30 mm Hg</a:t>
            </a:r>
          </a:p>
          <a:p>
            <a:endParaRPr lang="en-US" sz="6400" dirty="0"/>
          </a:p>
          <a:p>
            <a:pPr marL="0" indent="0">
              <a:buNone/>
            </a:pPr>
            <a:r>
              <a:rPr lang="en-US" sz="6400" dirty="0"/>
              <a:t>1)Evaluate pH -  acid</a:t>
            </a:r>
          </a:p>
          <a:p>
            <a:endParaRPr lang="en-US" sz="6400" dirty="0"/>
          </a:p>
          <a:p>
            <a:pPr marL="0" indent="0">
              <a:buNone/>
            </a:pPr>
            <a:r>
              <a:rPr lang="en-US" sz="6400" dirty="0"/>
              <a:t>2) Metabolic or respiratory source?</a:t>
            </a:r>
          </a:p>
          <a:p>
            <a:pPr marL="0" indent="0">
              <a:buNone/>
            </a:pPr>
            <a:r>
              <a:rPr lang="en-US" sz="6400" dirty="0"/>
              <a:t>      [HCO3-] &lt; 24mM = metabolic</a:t>
            </a:r>
          </a:p>
          <a:p>
            <a:endParaRPr lang="en-US" sz="6400" dirty="0"/>
          </a:p>
          <a:p>
            <a:pPr marL="0" indent="0">
              <a:buNone/>
            </a:pPr>
            <a:r>
              <a:rPr lang="en-US" sz="6400" dirty="0"/>
              <a:t>3) Analysis of compensatory </a:t>
            </a:r>
          </a:p>
          <a:p>
            <a:pPr marL="0" indent="0">
              <a:buNone/>
            </a:pPr>
            <a:r>
              <a:rPr lang="en-US" sz="6400" dirty="0"/>
              <a:t> response.</a:t>
            </a:r>
          </a:p>
          <a:p>
            <a:pPr marL="0" indent="0">
              <a:buNone/>
            </a:pPr>
            <a:r>
              <a:rPr lang="en-US" sz="6400" dirty="0"/>
              <a:t>  ↓ PCO2 – respiratory compensation</a:t>
            </a:r>
          </a:p>
          <a:p>
            <a:endParaRPr lang="en-US" sz="6400" dirty="0"/>
          </a:p>
          <a:p>
            <a:pPr marL="0" indent="0">
              <a:buNone/>
            </a:pPr>
            <a:r>
              <a:rPr lang="en-US" sz="6400" dirty="0"/>
              <a:t>Mixed acid-base disorders can also occur </a:t>
            </a:r>
          </a:p>
          <a:p>
            <a:pPr marL="0" indent="0">
              <a:buNone/>
            </a:pPr>
            <a:r>
              <a:rPr lang="en-US" sz="6400" dirty="0"/>
              <a:t>(e.g. emphysema with diarrhea)</a:t>
            </a:r>
          </a:p>
          <a:p>
            <a:pPr marL="0" indent="0">
              <a:buNone/>
            </a:pPr>
            <a:r>
              <a:rPr lang="en-US" sz="6400" dirty="0"/>
              <a:t>in  which an appropriate compensatory </a:t>
            </a:r>
          </a:p>
          <a:p>
            <a:pPr marL="0" indent="0">
              <a:buNone/>
            </a:pPr>
            <a:r>
              <a:rPr lang="en-US" sz="6400" dirty="0"/>
              <a:t>response has not occurred.</a:t>
            </a:r>
          </a:p>
          <a:p>
            <a:endParaRPr lang="en-US" dirty="0"/>
          </a:p>
        </p:txBody>
      </p:sp>
      <p:pic>
        <p:nvPicPr>
          <p:cNvPr id="5" name="Picture 3" descr="approach for the analysis of simple acid-base disorders - fig 36.6.JPG"/>
          <p:cNvPicPr>
            <a:picLocks noChangeAspect="1"/>
          </p:cNvPicPr>
          <p:nvPr/>
        </p:nvPicPr>
        <p:blipFill rotWithShape="1">
          <a:blip r:embed="rId2">
            <a:extLst>
              <a:ext uri="{28A0092B-C50C-407E-A947-70E740481C1C}">
                <a14:useLocalDpi xmlns:a14="http://schemas.microsoft.com/office/drawing/2010/main" val="0"/>
              </a:ext>
            </a:extLst>
          </a:blip>
          <a:srcRect b="4473"/>
          <a:stretch/>
        </p:blipFill>
        <p:spPr bwMode="auto">
          <a:xfrm>
            <a:off x="6981633" y="1249824"/>
            <a:ext cx="4597770" cy="49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97868" y="6445111"/>
            <a:ext cx="10588744" cy="276999"/>
          </a:xfrm>
          <a:prstGeom prst="rect">
            <a:avLst/>
          </a:prstGeom>
          <a:noFill/>
        </p:spPr>
        <p:txBody>
          <a:bodyPr wrap="square" rtlCol="0">
            <a:spAutoFit/>
          </a:bodyPr>
          <a:lstStyle/>
          <a:p>
            <a:pPr fontAlgn="base"/>
            <a:r>
              <a:rPr lang="en-US" sz="1200" dirty="0">
                <a:solidFill>
                  <a:schemeClr val="tx1">
                    <a:lumMod val="50000"/>
                    <a:lumOff val="50000"/>
                  </a:schemeClr>
                </a:solidFill>
              </a:rPr>
              <a:t>The normal range of pH [7.35-7.45] it depends on the oxygenation in venous blood it is 7.35 (slightly acidic, why?) there are more CO2  in the arterial blood it is 7.4</a:t>
            </a:r>
          </a:p>
        </p:txBody>
      </p:sp>
      <p:sp>
        <p:nvSpPr>
          <p:cNvPr id="6" name="TextBox 5"/>
          <p:cNvSpPr txBox="1"/>
          <p:nvPr/>
        </p:nvSpPr>
        <p:spPr>
          <a:xfrm>
            <a:off x="4222204" y="1252240"/>
            <a:ext cx="2470150" cy="3170099"/>
          </a:xfrm>
          <a:prstGeom prst="rect">
            <a:avLst/>
          </a:prstGeom>
          <a:noFill/>
        </p:spPr>
        <p:txBody>
          <a:bodyPr wrap="square" rtlCol="0">
            <a:spAutoFit/>
          </a:bodyPr>
          <a:lstStyle/>
          <a:p>
            <a:pPr algn="r"/>
            <a:r>
              <a:rPr lang="ar-SA" dirty="0"/>
              <a:t>الخطوات بسيطة:</a:t>
            </a:r>
            <a:endParaRPr lang="ar-SA" dirty="0">
              <a:solidFill>
                <a:schemeClr val="tx1">
                  <a:lumMod val="25000"/>
                  <a:lumOff val="75000"/>
                </a:schemeClr>
              </a:solidFill>
            </a:endParaRPr>
          </a:p>
          <a:p>
            <a:pPr algn="l" rtl="1"/>
            <a:r>
              <a:rPr lang="ar-SA" dirty="0">
                <a:solidFill>
                  <a:schemeClr val="tx1">
                    <a:lumMod val="25000"/>
                    <a:lumOff val="75000"/>
                  </a:schemeClr>
                </a:solidFill>
              </a:rPr>
              <a:t>١- ناظر ال </a:t>
            </a:r>
            <a:r>
              <a:rPr lang="en-US" dirty="0">
                <a:solidFill>
                  <a:schemeClr val="tx1">
                    <a:lumMod val="25000"/>
                    <a:lumOff val="75000"/>
                  </a:schemeClr>
                </a:solidFill>
              </a:rPr>
              <a:t>ph</a:t>
            </a:r>
          </a:p>
          <a:p>
            <a:pPr algn="l" rtl="1"/>
            <a:endParaRPr lang="ar-SA" dirty="0">
              <a:solidFill>
                <a:schemeClr val="tx1">
                  <a:lumMod val="25000"/>
                  <a:lumOff val="75000"/>
                </a:schemeClr>
              </a:solidFill>
            </a:endParaRPr>
          </a:p>
          <a:p>
            <a:pPr algn="l" rtl="1"/>
            <a:r>
              <a:rPr lang="ar-SA" dirty="0">
                <a:solidFill>
                  <a:schemeClr val="tx1">
                    <a:lumMod val="25000"/>
                    <a:lumOff val="75000"/>
                  </a:schemeClr>
                </a:solidFill>
              </a:rPr>
              <a:t> ٢-ناظر </a:t>
            </a:r>
            <a:r>
              <a:rPr lang="en-US" dirty="0" err="1">
                <a:solidFill>
                  <a:schemeClr val="tx1">
                    <a:lumMod val="25000"/>
                    <a:lumOff val="75000"/>
                  </a:schemeClr>
                </a:solidFill>
              </a:rPr>
              <a:t>pco2</a:t>
            </a:r>
            <a:r>
              <a:rPr lang="ar-SA" dirty="0">
                <a:solidFill>
                  <a:schemeClr val="tx1">
                    <a:lumMod val="25000"/>
                    <a:lumOff val="75000"/>
                  </a:schemeClr>
                </a:solidFill>
              </a:rPr>
              <a:t> عشان تعرف (ميتابولك ولا ريسبايراتوري)</a:t>
            </a:r>
          </a:p>
          <a:p>
            <a:pPr algn="l" rtl="1"/>
            <a:r>
              <a:rPr lang="ar-SA" dirty="0">
                <a:solidFill>
                  <a:schemeClr val="tx1">
                    <a:lumMod val="25000"/>
                    <a:lumOff val="75000"/>
                  </a:schemeClr>
                </a:solidFill>
              </a:rPr>
              <a:t>٣- ناظر </a:t>
            </a:r>
            <a:r>
              <a:rPr lang="en-US" dirty="0" err="1">
                <a:solidFill>
                  <a:schemeClr val="tx1">
                    <a:lumMod val="25000"/>
                    <a:lumOff val="75000"/>
                  </a:schemeClr>
                </a:solidFill>
              </a:rPr>
              <a:t>hco3</a:t>
            </a:r>
            <a:r>
              <a:rPr lang="ar-SA" dirty="0">
                <a:solidFill>
                  <a:schemeClr val="tx1">
                    <a:lumMod val="25000"/>
                    <a:lumOff val="75000"/>
                  </a:schemeClr>
                </a:solidFill>
              </a:rPr>
              <a:t> عشان تعرف </a:t>
            </a:r>
            <a:r>
              <a:rPr lang="en-US" dirty="0">
                <a:solidFill>
                  <a:schemeClr val="tx1">
                    <a:lumMod val="25000"/>
                    <a:lumOff val="75000"/>
                  </a:schemeClr>
                </a:solidFill>
              </a:rPr>
              <a:t>compensated </a:t>
            </a:r>
            <a:r>
              <a:rPr lang="ar-SA" dirty="0">
                <a:solidFill>
                  <a:schemeClr val="tx1">
                    <a:lumMod val="25000"/>
                    <a:lumOff val="75000"/>
                  </a:schemeClr>
                </a:solidFill>
              </a:rPr>
              <a:t>ولا لا او هيا ميتابولك اسيدوسز ولا الكلوسز</a:t>
            </a:r>
            <a:r>
              <a:rPr lang="ar-SA" dirty="0"/>
              <a:t>  </a:t>
            </a:r>
          </a:p>
        </p:txBody>
      </p:sp>
    </p:spTree>
    <p:extLst>
      <p:ext uri="{BB962C8B-B14F-4D97-AF65-F5344CB8AC3E}">
        <p14:creationId xmlns:p14="http://schemas.microsoft.com/office/powerpoint/2010/main" val="7895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72" y="111032"/>
            <a:ext cx="10969943" cy="990600"/>
          </a:xfrm>
        </p:spPr>
        <p:txBody>
          <a:bodyPr/>
          <a:lstStyle/>
          <a:p>
            <a:r>
              <a:rPr lang="en-US" dirty="0"/>
              <a:t>Cases:</a:t>
            </a:r>
          </a:p>
        </p:txBody>
      </p:sp>
      <p:sp>
        <p:nvSpPr>
          <p:cNvPr id="3" name="Slide Number Placeholder 2"/>
          <p:cNvSpPr>
            <a:spLocks noGrp="1"/>
          </p:cNvSpPr>
          <p:nvPr>
            <p:ph type="sldNum" sz="quarter" idx="12"/>
          </p:nvPr>
        </p:nvSpPr>
        <p:spPr/>
        <p:txBody>
          <a:bodyPr/>
          <a:lstStyle/>
          <a:p>
            <a:fld id="{4929A69E-7D8F-4515-9605-0315ABD4F316}" type="slidenum">
              <a:rPr lang="en-US" smtClean="0"/>
              <a:t>66</a:t>
            </a:fld>
            <a:endParaRPr lang="en-US" dirty="0"/>
          </a:p>
        </p:txBody>
      </p:sp>
      <p:sp>
        <p:nvSpPr>
          <p:cNvPr id="4" name="Content Placeholder 3"/>
          <p:cNvSpPr>
            <a:spLocks noGrp="1"/>
          </p:cNvSpPr>
          <p:nvPr>
            <p:ph sz="quarter" idx="1"/>
          </p:nvPr>
        </p:nvSpPr>
        <p:spPr>
          <a:xfrm>
            <a:off x="576905" y="1426946"/>
            <a:ext cx="3213251" cy="3001888"/>
          </a:xfrm>
        </p:spPr>
        <p:txBody>
          <a:bodyPr>
            <a:normAutofit lnSpcReduction="10000"/>
          </a:bodyPr>
          <a:lstStyle/>
          <a:p>
            <a:pPr>
              <a:tabLst>
                <a:tab pos="177800" algn="l"/>
              </a:tabLst>
            </a:pPr>
            <a:r>
              <a:rPr lang="en-US" sz="1800" dirty="0"/>
              <a:t>Case 1 : </a:t>
            </a:r>
          </a:p>
          <a:p>
            <a:pPr>
              <a:tabLst>
                <a:tab pos="177800" algn="l"/>
              </a:tabLst>
            </a:pPr>
            <a:r>
              <a:rPr lang="en-US" altLang="zh-CN" sz="1800" dirty="0"/>
              <a:t>A patient known to have COPD presented with 3-day history of fever, SOB, and cough productive of yellowish sputum. His ABGs showed:</a:t>
            </a:r>
          </a:p>
          <a:p>
            <a:pPr>
              <a:tabLst>
                <a:tab pos="177800" algn="l"/>
              </a:tabLst>
            </a:pPr>
            <a:r>
              <a:rPr lang="en-US" altLang="zh-CN" sz="1800" dirty="0"/>
              <a:t>pH = 7.25</a:t>
            </a:r>
          </a:p>
          <a:p>
            <a:pPr>
              <a:tabLst>
                <a:tab pos="177800" algn="l"/>
              </a:tabLst>
            </a:pPr>
            <a:r>
              <a:rPr lang="en-US" altLang="zh-CN" sz="1800" dirty="0"/>
              <a:t>PCO2 = 80 mmHg.</a:t>
            </a:r>
          </a:p>
          <a:p>
            <a:pPr>
              <a:tabLst>
                <a:tab pos="177800" algn="l"/>
              </a:tabLst>
            </a:pPr>
            <a:r>
              <a:rPr lang="en-US" altLang="zh-CN" sz="1800" dirty="0"/>
              <a:t>HCO3- = 34 </a:t>
            </a:r>
            <a:r>
              <a:rPr lang="en-US" altLang="zh-CN" sz="1800" dirty="0" err="1"/>
              <a:t>mEq</a:t>
            </a:r>
            <a:r>
              <a:rPr lang="en-US" altLang="zh-CN" sz="1800" dirty="0"/>
              <a:t>/L.</a:t>
            </a:r>
          </a:p>
          <a:p>
            <a:pPr marL="0" indent="0">
              <a:lnSpc>
                <a:spcPts val="2800"/>
              </a:lnSpc>
              <a:buFont typeface="Wingdings 3"/>
              <a:buNone/>
              <a:tabLst>
                <a:tab pos="177800" algn="l"/>
              </a:tabLst>
            </a:pPr>
            <a:endParaRPr lang="en-US" altLang="zh-CN" sz="2400" dirty="0"/>
          </a:p>
          <a:p>
            <a:endParaRPr lang="en-US" sz="2400" dirty="0"/>
          </a:p>
        </p:txBody>
      </p:sp>
      <p:sp>
        <p:nvSpPr>
          <p:cNvPr id="5" name="TextBox 4"/>
          <p:cNvSpPr txBox="1"/>
          <p:nvPr/>
        </p:nvSpPr>
        <p:spPr>
          <a:xfrm>
            <a:off x="3646140" y="245983"/>
            <a:ext cx="2772169" cy="584775"/>
          </a:xfrm>
          <a:prstGeom prst="rect">
            <a:avLst/>
          </a:prstGeom>
          <a:noFill/>
        </p:spPr>
        <p:txBody>
          <a:bodyPr wrap="none" rtlCol="0">
            <a:spAutoFit/>
          </a:bodyPr>
          <a:lstStyle/>
          <a:p>
            <a:pPr defTabSz="914363"/>
            <a:r>
              <a:rPr lang="en-US" sz="1600" dirty="0">
                <a:solidFill>
                  <a:srgbClr val="DDE9EC">
                    <a:lumMod val="50000"/>
                  </a:srgbClr>
                </a:solidFill>
              </a:rPr>
              <a:t>Normal PCO2= 35-45 mmHg</a:t>
            </a:r>
          </a:p>
          <a:p>
            <a:pPr defTabSz="914363"/>
            <a:r>
              <a:rPr lang="en-US" sz="1600" dirty="0">
                <a:solidFill>
                  <a:srgbClr val="DDE9EC">
                    <a:lumMod val="50000"/>
                  </a:srgbClr>
                </a:solidFill>
              </a:rPr>
              <a:t>Normal (HCO3-) = 33-28 </a:t>
            </a:r>
            <a:r>
              <a:rPr lang="en-US" sz="1600" dirty="0" err="1">
                <a:solidFill>
                  <a:srgbClr val="DDE9EC">
                    <a:lumMod val="50000"/>
                  </a:srgbClr>
                </a:solidFill>
              </a:rPr>
              <a:t>mEq</a:t>
            </a:r>
            <a:r>
              <a:rPr lang="en-US" sz="1600" dirty="0">
                <a:solidFill>
                  <a:srgbClr val="DDE9EC">
                    <a:lumMod val="50000"/>
                  </a:srgbClr>
                </a:solidFill>
              </a:rPr>
              <a:t>/L</a:t>
            </a:r>
          </a:p>
        </p:txBody>
      </p:sp>
      <p:sp>
        <p:nvSpPr>
          <p:cNvPr id="6" name="TextBox 5"/>
          <p:cNvSpPr txBox="1"/>
          <p:nvPr/>
        </p:nvSpPr>
        <p:spPr>
          <a:xfrm>
            <a:off x="816669" y="4484651"/>
            <a:ext cx="3344386" cy="1815882"/>
          </a:xfrm>
          <a:prstGeom prst="rect">
            <a:avLst/>
          </a:prstGeom>
          <a:noFill/>
        </p:spPr>
        <p:txBody>
          <a:bodyPr wrap="square" rtlCol="0">
            <a:spAutoFit/>
          </a:bodyPr>
          <a:lstStyle/>
          <a:p>
            <a:r>
              <a:rPr lang="en-US" sz="1400" dirty="0">
                <a:solidFill>
                  <a:srgbClr val="0070C0"/>
                </a:solidFill>
              </a:rPr>
              <a:t>Answer:</a:t>
            </a:r>
          </a:p>
          <a:p>
            <a:r>
              <a:rPr lang="en-US" sz="1400" dirty="0">
                <a:solidFill>
                  <a:srgbClr val="0070C0"/>
                </a:solidFill>
              </a:rPr>
              <a:t>Acidosis </a:t>
            </a:r>
          </a:p>
          <a:p>
            <a:r>
              <a:rPr lang="en-US" sz="1400" dirty="0">
                <a:solidFill>
                  <a:srgbClr val="0070C0"/>
                </a:solidFill>
              </a:rPr>
              <a:t>PCO= matches PH</a:t>
            </a:r>
          </a:p>
          <a:p>
            <a:r>
              <a:rPr lang="en-US" sz="1400" dirty="0">
                <a:solidFill>
                  <a:srgbClr val="0070C0"/>
                </a:solidFill>
              </a:rPr>
              <a:t>HCO3= this a result of compensatory mechanism</a:t>
            </a:r>
          </a:p>
          <a:p>
            <a:endParaRPr lang="en-US" sz="1400" dirty="0">
              <a:solidFill>
                <a:srgbClr val="0070C0"/>
              </a:solidFill>
            </a:endParaRPr>
          </a:p>
          <a:p>
            <a:r>
              <a:rPr lang="en-US" sz="1400" dirty="0">
                <a:solidFill>
                  <a:srgbClr val="0070C0"/>
                </a:solidFill>
              </a:rPr>
              <a:t>3 days HISTORY!!</a:t>
            </a:r>
          </a:p>
          <a:p>
            <a:r>
              <a:rPr lang="en-US" sz="1400" dirty="0">
                <a:solidFill>
                  <a:srgbClr val="0070C0"/>
                </a:solidFill>
              </a:rPr>
              <a:t>Compensating mechanism is incomplete.</a:t>
            </a:r>
          </a:p>
        </p:txBody>
      </p:sp>
      <p:sp>
        <p:nvSpPr>
          <p:cNvPr id="7" name="Content Placeholder 3"/>
          <p:cNvSpPr txBox="1">
            <a:spLocks/>
          </p:cNvSpPr>
          <p:nvPr/>
        </p:nvSpPr>
        <p:spPr>
          <a:xfrm>
            <a:off x="4161055" y="1431192"/>
            <a:ext cx="3384376" cy="261057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tabLst>
                <a:tab pos="177800" algn="l"/>
              </a:tabLst>
            </a:pPr>
            <a:r>
              <a:rPr lang="en-US" sz="1800" dirty="0"/>
              <a:t>Case 2: </a:t>
            </a:r>
          </a:p>
          <a:p>
            <a:pPr defTabSz="914400">
              <a:lnSpc>
                <a:spcPts val="2300"/>
              </a:lnSpc>
              <a:tabLst>
                <a:tab pos="177800" algn="l"/>
              </a:tabLst>
            </a:pPr>
            <a:r>
              <a:rPr lang="en-US" altLang="zh-CN" sz="1800" dirty="0"/>
              <a:t> A 21 year old man with IDDM presents to ER with mental status changes, nausea, vomiting, abdominal pain and rapid respirations. His ABGs showed:</a:t>
            </a:r>
          </a:p>
          <a:p>
            <a:pPr defTabSz="914400">
              <a:tabLst>
                <a:tab pos="177800" algn="l"/>
              </a:tabLst>
            </a:pPr>
            <a:r>
              <a:rPr lang="en-US" altLang="zh-CN" sz="1800" dirty="0"/>
              <a:t>pH = 7.2</a:t>
            </a:r>
          </a:p>
          <a:p>
            <a:pPr defTabSz="914400">
              <a:lnSpc>
                <a:spcPts val="1900"/>
              </a:lnSpc>
              <a:tabLst>
                <a:tab pos="177800" algn="l"/>
              </a:tabLst>
            </a:pPr>
            <a:r>
              <a:rPr lang="en-US" altLang="zh-CN" sz="1800" dirty="0"/>
              <a:t>PCO2 = 20 mmHg</a:t>
            </a:r>
          </a:p>
          <a:p>
            <a:pPr defTabSz="914400">
              <a:lnSpc>
                <a:spcPts val="2800"/>
              </a:lnSpc>
              <a:tabLst>
                <a:tab pos="177800" algn="l"/>
              </a:tabLst>
            </a:pPr>
            <a:r>
              <a:rPr lang="en-US" altLang="zh-CN" sz="1800" dirty="0"/>
              <a:t>HCO3 = 8 </a:t>
            </a:r>
            <a:r>
              <a:rPr lang="en-US" altLang="zh-CN" sz="1800" dirty="0" err="1"/>
              <a:t>mEq</a:t>
            </a:r>
            <a:r>
              <a:rPr lang="en-US" altLang="zh-CN" sz="1800" dirty="0"/>
              <a:t>/l</a:t>
            </a:r>
          </a:p>
          <a:p>
            <a:pPr defTabSz="914400">
              <a:tabLst>
                <a:tab pos="177800" algn="l"/>
              </a:tabLst>
            </a:pPr>
            <a:endParaRPr lang="en-US" sz="1800" dirty="0"/>
          </a:p>
        </p:txBody>
      </p:sp>
      <p:sp>
        <p:nvSpPr>
          <p:cNvPr id="8" name="TextBox 7"/>
          <p:cNvSpPr txBox="1"/>
          <p:nvPr/>
        </p:nvSpPr>
        <p:spPr>
          <a:xfrm>
            <a:off x="4323885" y="4753388"/>
            <a:ext cx="4188847" cy="1569660"/>
          </a:xfrm>
          <a:prstGeom prst="rect">
            <a:avLst/>
          </a:prstGeom>
          <a:noFill/>
        </p:spPr>
        <p:txBody>
          <a:bodyPr wrap="square" rtlCol="0">
            <a:spAutoFit/>
          </a:bodyPr>
          <a:lstStyle/>
          <a:p>
            <a:r>
              <a:rPr lang="en-US" sz="1600" dirty="0">
                <a:solidFill>
                  <a:srgbClr val="0070C0"/>
                </a:solidFill>
              </a:rPr>
              <a:t>Answer:</a:t>
            </a:r>
          </a:p>
          <a:p>
            <a:r>
              <a:rPr lang="en-US" sz="1600" dirty="0">
                <a:solidFill>
                  <a:srgbClr val="0070C0"/>
                </a:solidFill>
              </a:rPr>
              <a:t>PH= Acidosis</a:t>
            </a:r>
          </a:p>
          <a:p>
            <a:r>
              <a:rPr lang="en-US" sz="1600" dirty="0">
                <a:solidFill>
                  <a:srgbClr val="0070C0"/>
                </a:solidFill>
              </a:rPr>
              <a:t>PCO2= low, matches PH</a:t>
            </a:r>
          </a:p>
          <a:p>
            <a:r>
              <a:rPr lang="en-US" sz="1600" dirty="0">
                <a:solidFill>
                  <a:srgbClr val="0070C0"/>
                </a:solidFill>
              </a:rPr>
              <a:t>HCO3 = low, doesn’t match PH</a:t>
            </a:r>
          </a:p>
          <a:p>
            <a:endParaRPr lang="en-US" sz="1600" dirty="0">
              <a:solidFill>
                <a:srgbClr val="0070C0"/>
              </a:solidFill>
            </a:endParaRPr>
          </a:p>
          <a:p>
            <a:r>
              <a:rPr lang="en-US" sz="1600" dirty="0">
                <a:solidFill>
                  <a:srgbClr val="0070C0"/>
                </a:solidFill>
              </a:rPr>
              <a:t>Respiratory compensating </a:t>
            </a:r>
          </a:p>
        </p:txBody>
      </p:sp>
      <p:sp>
        <p:nvSpPr>
          <p:cNvPr id="9" name="Content Placeholder 3"/>
          <p:cNvSpPr txBox="1">
            <a:spLocks/>
          </p:cNvSpPr>
          <p:nvPr/>
        </p:nvSpPr>
        <p:spPr>
          <a:xfrm>
            <a:off x="7545431" y="1454300"/>
            <a:ext cx="4476840"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800" dirty="0"/>
              <a:t>Case 3:</a:t>
            </a:r>
          </a:p>
          <a:p>
            <a:pPr defTabSz="914400"/>
            <a:r>
              <a:rPr lang="en-US" altLang="zh-CN" sz="1800" dirty="0"/>
              <a:t>A 2-year old child who is lethargic and dehydrated has a 3-day history of vomiting. His ABGs showed:</a:t>
            </a:r>
          </a:p>
          <a:p>
            <a:pPr defTabSz="914400"/>
            <a:r>
              <a:rPr lang="en-US" altLang="zh-CN" sz="1800" dirty="0"/>
              <a:t>pH = 7.56</a:t>
            </a:r>
          </a:p>
          <a:p>
            <a:pPr defTabSz="914400">
              <a:lnSpc>
                <a:spcPts val="1900"/>
              </a:lnSpc>
            </a:pPr>
            <a:r>
              <a:rPr lang="en-US" altLang="zh-CN" sz="1800" dirty="0"/>
              <a:t>PCO2 = 44 mmHg</a:t>
            </a:r>
          </a:p>
          <a:p>
            <a:pPr defTabSz="914400">
              <a:lnSpc>
                <a:spcPts val="2800"/>
              </a:lnSpc>
            </a:pPr>
            <a:r>
              <a:rPr lang="en-US" altLang="zh-CN" sz="1800" dirty="0"/>
              <a:t>HCO3- = 37 </a:t>
            </a:r>
            <a:r>
              <a:rPr lang="en-US" altLang="zh-CN" sz="1800" dirty="0" err="1"/>
              <a:t>mEq</a:t>
            </a:r>
            <a:r>
              <a:rPr lang="en-US" altLang="zh-CN" sz="1800" dirty="0"/>
              <a:t>/l</a:t>
            </a:r>
          </a:p>
          <a:p>
            <a:pPr defTabSz="914400"/>
            <a:endParaRPr lang="en-US" altLang="zh-CN" sz="1800" dirty="0">
              <a:solidFill>
                <a:srgbClr val="000000"/>
              </a:solidFill>
              <a:latin typeface="Times New Roman" pitchFamily="18" charset="0"/>
              <a:cs typeface="Times New Roman" pitchFamily="18" charset="0"/>
            </a:endParaRPr>
          </a:p>
          <a:p>
            <a:pPr defTabSz="914400"/>
            <a:endParaRPr lang="en-US" sz="1800" dirty="0"/>
          </a:p>
        </p:txBody>
      </p:sp>
      <p:sp>
        <p:nvSpPr>
          <p:cNvPr id="10" name="TextBox 9"/>
          <p:cNvSpPr txBox="1"/>
          <p:nvPr/>
        </p:nvSpPr>
        <p:spPr>
          <a:xfrm>
            <a:off x="7848610" y="4279177"/>
            <a:ext cx="3565400" cy="1754326"/>
          </a:xfrm>
          <a:prstGeom prst="rect">
            <a:avLst/>
          </a:prstGeom>
          <a:noFill/>
        </p:spPr>
        <p:txBody>
          <a:bodyPr wrap="none" rtlCol="0">
            <a:spAutoFit/>
          </a:bodyPr>
          <a:lstStyle/>
          <a:p>
            <a:r>
              <a:rPr lang="en-US" sz="1800" dirty="0">
                <a:solidFill>
                  <a:srgbClr val="0070C0"/>
                </a:solidFill>
              </a:rPr>
              <a:t>Answer:</a:t>
            </a:r>
          </a:p>
          <a:p>
            <a:r>
              <a:rPr lang="en-US" sz="1800" dirty="0">
                <a:solidFill>
                  <a:srgbClr val="0070C0"/>
                </a:solidFill>
              </a:rPr>
              <a:t>Alkalosis</a:t>
            </a:r>
          </a:p>
          <a:p>
            <a:r>
              <a:rPr lang="en-US" sz="1800" dirty="0">
                <a:solidFill>
                  <a:srgbClr val="0070C0"/>
                </a:solidFill>
              </a:rPr>
              <a:t>PCO2= Normal </a:t>
            </a:r>
          </a:p>
          <a:p>
            <a:r>
              <a:rPr lang="en-US" sz="1800" dirty="0">
                <a:solidFill>
                  <a:srgbClr val="0070C0"/>
                </a:solidFill>
              </a:rPr>
              <a:t>HCO3- = High</a:t>
            </a:r>
          </a:p>
          <a:p>
            <a:endParaRPr lang="en-US" sz="1800" dirty="0">
              <a:solidFill>
                <a:srgbClr val="0070C0"/>
              </a:solidFill>
            </a:endParaRPr>
          </a:p>
          <a:p>
            <a:r>
              <a:rPr lang="en-US" sz="1800" dirty="0">
                <a:solidFill>
                  <a:srgbClr val="0070C0"/>
                </a:solidFill>
              </a:rPr>
              <a:t>Uncompensated metabolic alkalosis </a:t>
            </a:r>
          </a:p>
        </p:txBody>
      </p:sp>
    </p:spTree>
    <p:extLst>
      <p:ext uri="{BB962C8B-B14F-4D97-AF65-F5344CB8AC3E}">
        <p14:creationId xmlns:p14="http://schemas.microsoft.com/office/powerpoint/2010/main" val="627932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Cases: </a:t>
            </a:r>
          </a:p>
        </p:txBody>
      </p:sp>
      <p:sp>
        <p:nvSpPr>
          <p:cNvPr id="3" name="Slide Number Placeholder 2"/>
          <p:cNvSpPr>
            <a:spLocks noGrp="1"/>
          </p:cNvSpPr>
          <p:nvPr>
            <p:ph type="sldNum" sz="quarter" idx="12"/>
          </p:nvPr>
        </p:nvSpPr>
        <p:spPr/>
        <p:txBody>
          <a:bodyPr/>
          <a:lstStyle/>
          <a:p>
            <a:fld id="{4929A69E-7D8F-4515-9605-0315ABD4F316}" type="slidenum">
              <a:rPr lang="en-US" smtClean="0"/>
              <a:t>67</a:t>
            </a:fld>
            <a:endParaRPr lang="en-US" dirty="0"/>
          </a:p>
        </p:txBody>
      </p:sp>
      <p:sp>
        <p:nvSpPr>
          <p:cNvPr id="7" name="Content Placeholder 3"/>
          <p:cNvSpPr txBox="1">
            <a:spLocks/>
          </p:cNvSpPr>
          <p:nvPr/>
        </p:nvSpPr>
        <p:spPr>
          <a:xfrm>
            <a:off x="458918" y="1349483"/>
            <a:ext cx="4483366" cy="2553614"/>
          </a:xfrm>
          <a:prstGeom prst="rect">
            <a:avLst/>
          </a:prstGeom>
        </p:spPr>
        <p:txBody>
          <a:bodyPr vert="horz" lIns="101590" tIns="50795" rIns="101590" bIns="50795">
            <a:normAutofit lnSpcReduction="1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2000" dirty="0"/>
              <a:t>Case 4:</a:t>
            </a:r>
          </a:p>
          <a:p>
            <a:pPr defTabSz="914400"/>
            <a:r>
              <a:rPr lang="en-US" altLang="zh-CN" sz="2000" dirty="0"/>
              <a:t>A 20-year old student suffered a panic attack while awaiting an exam. Her ABGs showed:</a:t>
            </a:r>
          </a:p>
          <a:p>
            <a:pPr defTabSz="914400"/>
            <a:r>
              <a:rPr lang="en-US" altLang="zh-CN" sz="2000" dirty="0"/>
              <a:t>pH = 7.6</a:t>
            </a:r>
          </a:p>
          <a:p>
            <a:pPr defTabSz="914400">
              <a:lnSpc>
                <a:spcPts val="1900"/>
              </a:lnSpc>
            </a:pPr>
            <a:r>
              <a:rPr lang="en-US" altLang="zh-CN" sz="2000" dirty="0"/>
              <a:t>PCO2 = 24 mmHg.</a:t>
            </a:r>
          </a:p>
          <a:p>
            <a:pPr defTabSz="914400">
              <a:lnSpc>
                <a:spcPts val="2800"/>
              </a:lnSpc>
            </a:pPr>
            <a:r>
              <a:rPr lang="en-US" altLang="zh-CN" sz="2000" dirty="0"/>
              <a:t>HCO3 = 23 </a:t>
            </a:r>
            <a:r>
              <a:rPr lang="en-US" altLang="zh-CN" sz="2000" dirty="0" err="1"/>
              <a:t>mEq</a:t>
            </a:r>
            <a:r>
              <a:rPr lang="en-US" altLang="zh-CN" sz="2000" dirty="0"/>
              <a:t>/L.</a:t>
            </a:r>
          </a:p>
          <a:p>
            <a:pPr defTabSz="914400"/>
            <a:endParaRPr lang="en-US" altLang="zh-CN" sz="3200" dirty="0">
              <a:solidFill>
                <a:srgbClr val="000000"/>
              </a:solidFill>
              <a:latin typeface="Times New Roman" pitchFamily="18" charset="0"/>
              <a:cs typeface="Times New Roman" pitchFamily="18" charset="0"/>
            </a:endParaRPr>
          </a:p>
          <a:p>
            <a:pPr defTabSz="914400"/>
            <a:endParaRPr lang="en-US" dirty="0"/>
          </a:p>
        </p:txBody>
      </p:sp>
      <p:sp>
        <p:nvSpPr>
          <p:cNvPr id="8" name="TextBox 7"/>
          <p:cNvSpPr txBox="1"/>
          <p:nvPr/>
        </p:nvSpPr>
        <p:spPr>
          <a:xfrm>
            <a:off x="602057" y="4109580"/>
            <a:ext cx="4082592" cy="2246769"/>
          </a:xfrm>
          <a:prstGeom prst="rect">
            <a:avLst/>
          </a:prstGeom>
          <a:noFill/>
        </p:spPr>
        <p:txBody>
          <a:bodyPr wrap="none" rtlCol="0">
            <a:spAutoFit/>
          </a:bodyPr>
          <a:lstStyle/>
          <a:p>
            <a:r>
              <a:rPr lang="en-US" dirty="0">
                <a:solidFill>
                  <a:srgbClr val="0070C0"/>
                </a:solidFill>
              </a:rPr>
              <a:t>Answer:</a:t>
            </a:r>
          </a:p>
          <a:p>
            <a:r>
              <a:rPr lang="en-US" dirty="0">
                <a:solidFill>
                  <a:srgbClr val="0070C0"/>
                </a:solidFill>
              </a:rPr>
              <a:t>Alkalosis</a:t>
            </a:r>
          </a:p>
          <a:p>
            <a:r>
              <a:rPr lang="en-US" dirty="0">
                <a:solidFill>
                  <a:srgbClr val="0070C0"/>
                </a:solidFill>
              </a:rPr>
              <a:t>PCO2= Low</a:t>
            </a:r>
          </a:p>
          <a:p>
            <a:r>
              <a:rPr lang="en-US" dirty="0">
                <a:solidFill>
                  <a:srgbClr val="0070C0"/>
                </a:solidFill>
              </a:rPr>
              <a:t>HCO3 = Normal</a:t>
            </a:r>
          </a:p>
          <a:p>
            <a:endParaRPr lang="en-US" dirty="0">
              <a:solidFill>
                <a:srgbClr val="0070C0"/>
              </a:solidFill>
            </a:endParaRPr>
          </a:p>
          <a:p>
            <a:r>
              <a:rPr lang="en-US" dirty="0">
                <a:solidFill>
                  <a:srgbClr val="0070C0"/>
                </a:solidFill>
              </a:rPr>
              <a:t>Uncompensated Respiratory alkalosis</a:t>
            </a:r>
          </a:p>
          <a:p>
            <a:endParaRPr lang="en-US" dirty="0">
              <a:solidFill>
                <a:srgbClr val="0070C0"/>
              </a:solidFill>
            </a:endParaRPr>
          </a:p>
        </p:txBody>
      </p:sp>
      <p:sp>
        <p:nvSpPr>
          <p:cNvPr id="6" name="Content Placeholder 3"/>
          <p:cNvSpPr>
            <a:spLocks noGrp="1"/>
          </p:cNvSpPr>
          <p:nvPr>
            <p:ph sz="quarter" idx="1"/>
          </p:nvPr>
        </p:nvSpPr>
        <p:spPr>
          <a:xfrm>
            <a:off x="4942284" y="1264700"/>
            <a:ext cx="6199075" cy="4937760"/>
          </a:xfrm>
        </p:spPr>
        <p:txBody>
          <a:bodyPr>
            <a:normAutofit/>
          </a:bodyPr>
          <a:lstStyle/>
          <a:p>
            <a:r>
              <a:rPr lang="en-US" sz="1800" dirty="0"/>
              <a:t>Case 5:</a:t>
            </a:r>
          </a:p>
          <a:p>
            <a:r>
              <a:rPr lang="en-US" altLang="zh-CN" sz="1800" dirty="0"/>
              <a:t>A 69 year old patient had a cardiac arrest soon after return to the ward following an operation. Resuscitation was commenced and included intubation and ventilation. Femoral arterial blood gases were collected about five minutes after the arrest. Other results: Anion gap 24, Lactate 12 </a:t>
            </a:r>
            <a:r>
              <a:rPr lang="en-US" altLang="zh-CN" sz="1800" dirty="0" err="1"/>
              <a:t>mmol</a:t>
            </a:r>
            <a:r>
              <a:rPr lang="en-US" altLang="zh-CN" sz="1800" dirty="0"/>
              <a:t>/l.</a:t>
            </a:r>
          </a:p>
          <a:p>
            <a:r>
              <a:rPr lang="en-US" altLang="zh-CN" sz="1800" dirty="0"/>
              <a:t>•  pH 6.85</a:t>
            </a:r>
          </a:p>
          <a:p>
            <a:r>
              <a:rPr lang="en-US" altLang="zh-CN" sz="1800" dirty="0"/>
              <a:t>•  pCO2 82 mmHg</a:t>
            </a:r>
          </a:p>
          <a:p>
            <a:r>
              <a:rPr lang="en-US" altLang="zh-CN" sz="1800" dirty="0"/>
              <a:t>•  HCO3 14 </a:t>
            </a:r>
            <a:r>
              <a:rPr lang="en-US" altLang="zh-CN" sz="1800" dirty="0" err="1"/>
              <a:t>mmol</a:t>
            </a:r>
            <a:r>
              <a:rPr lang="en-US" altLang="zh-CN" sz="1800" dirty="0"/>
              <a:t>/l</a:t>
            </a:r>
          </a:p>
          <a:p>
            <a:endParaRPr lang="en-US" sz="1800" dirty="0"/>
          </a:p>
        </p:txBody>
      </p:sp>
      <p:sp>
        <p:nvSpPr>
          <p:cNvPr id="9" name="TextBox 8"/>
          <p:cNvSpPr txBox="1"/>
          <p:nvPr/>
        </p:nvSpPr>
        <p:spPr>
          <a:xfrm>
            <a:off x="8041821" y="3196354"/>
            <a:ext cx="1894045" cy="400110"/>
          </a:xfrm>
          <a:prstGeom prst="rect">
            <a:avLst/>
          </a:prstGeom>
          <a:noFill/>
        </p:spPr>
        <p:txBody>
          <a:bodyPr wrap="none" rtlCol="0">
            <a:spAutoFit/>
          </a:bodyPr>
          <a:lstStyle/>
          <a:p>
            <a:r>
              <a:rPr lang="en-US">
                <a:solidFill>
                  <a:schemeClr val="bg1">
                    <a:lumMod val="50000"/>
                  </a:schemeClr>
                </a:solidFill>
              </a:rPr>
              <a:t>Ignore anion gap</a:t>
            </a:r>
          </a:p>
        </p:txBody>
      </p:sp>
      <p:sp>
        <p:nvSpPr>
          <p:cNvPr id="10" name="TextBox 9"/>
          <p:cNvSpPr txBox="1"/>
          <p:nvPr/>
        </p:nvSpPr>
        <p:spPr>
          <a:xfrm>
            <a:off x="5836014" y="4263468"/>
            <a:ext cx="5305345" cy="1938992"/>
          </a:xfrm>
          <a:prstGeom prst="rect">
            <a:avLst/>
          </a:prstGeom>
          <a:noFill/>
        </p:spPr>
        <p:txBody>
          <a:bodyPr wrap="square" rtlCol="0">
            <a:spAutoFit/>
          </a:bodyPr>
          <a:lstStyle/>
          <a:p>
            <a:r>
              <a:rPr lang="en-US">
                <a:solidFill>
                  <a:srgbClr val="0070C0"/>
                </a:solidFill>
              </a:rPr>
              <a:t>Answer:</a:t>
            </a:r>
          </a:p>
          <a:p>
            <a:r>
              <a:rPr lang="en-US" dirty="0">
                <a:solidFill>
                  <a:srgbClr val="0070C0"/>
                </a:solidFill>
              </a:rPr>
              <a:t>Severe acidosis </a:t>
            </a:r>
          </a:p>
          <a:p>
            <a:r>
              <a:rPr lang="en-US" dirty="0">
                <a:solidFill>
                  <a:srgbClr val="0070C0"/>
                </a:solidFill>
              </a:rPr>
              <a:t>PCO2= High, matching </a:t>
            </a:r>
          </a:p>
          <a:p>
            <a:r>
              <a:rPr lang="en-US" dirty="0">
                <a:solidFill>
                  <a:srgbClr val="0070C0"/>
                </a:solidFill>
              </a:rPr>
              <a:t>HCO3- = Low, matching </a:t>
            </a:r>
          </a:p>
          <a:p>
            <a:endParaRPr lang="en-US" dirty="0">
              <a:solidFill>
                <a:srgbClr val="0070C0"/>
              </a:solidFill>
            </a:endParaRPr>
          </a:p>
          <a:p>
            <a:r>
              <a:rPr lang="en-US" dirty="0">
                <a:solidFill>
                  <a:srgbClr val="0070C0"/>
                </a:solidFill>
              </a:rPr>
              <a:t>Mixed acid base disorder</a:t>
            </a:r>
          </a:p>
        </p:txBody>
      </p:sp>
    </p:spTree>
    <p:extLst>
      <p:ext uri="{BB962C8B-B14F-4D97-AF65-F5344CB8AC3E}">
        <p14:creationId xmlns:p14="http://schemas.microsoft.com/office/powerpoint/2010/main" val="19216227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90" y="94105"/>
            <a:ext cx="6172200" cy="990600"/>
          </a:xfrm>
        </p:spPr>
        <p:txBody>
          <a:bodyPr>
            <a:normAutofit/>
          </a:bodyPr>
          <a:lstStyle/>
          <a:p>
            <a:pPr algn="ctr"/>
            <a:r>
              <a:rPr lang="en-US" sz="4000" b="1" dirty="0">
                <a:solidFill>
                  <a:schemeClr val="bg2">
                    <a:lumMod val="50000"/>
                  </a:schemeClr>
                </a:solidFill>
              </a:rPr>
              <a:t>Thank you! </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68</a:t>
            </a:fld>
            <a:endParaRPr lang="en-US" dirty="0">
              <a:solidFill>
                <a:srgbClr val="464653"/>
              </a:solidFill>
            </a:endParaRPr>
          </a:p>
        </p:txBody>
      </p:sp>
      <p:sp>
        <p:nvSpPr>
          <p:cNvPr id="5" name="Content Placeholder 2"/>
          <p:cNvSpPr txBox="1">
            <a:spLocks/>
          </p:cNvSpPr>
          <p:nvPr/>
        </p:nvSpPr>
        <p:spPr>
          <a:xfrm>
            <a:off x="8398669" y="3881025"/>
            <a:ext cx="3358109"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9449" y="2231720"/>
            <a:ext cx="449302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98668" y="2912616"/>
            <a:ext cx="1854206" cy="114997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2" name="Rectangle 11"/>
          <p:cNvSpPr/>
          <p:nvPr/>
        </p:nvSpPr>
        <p:spPr>
          <a:xfrm>
            <a:off x="1956741" y="1686262"/>
            <a:ext cx="9334774" cy="400110"/>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1" name="Rectangle 10"/>
          <p:cNvSpPr/>
          <p:nvPr/>
        </p:nvSpPr>
        <p:spPr>
          <a:xfrm>
            <a:off x="8398668" y="5373160"/>
            <a:ext cx="3358110" cy="861774"/>
          </a:xfrm>
          <a:prstGeom prst="rect">
            <a:avLst/>
          </a:prstGeom>
        </p:spPr>
        <p:txBody>
          <a:bodyPr wrap="square">
            <a:spAutoFit/>
          </a:bodyPr>
          <a:lstStyle/>
          <a:p>
            <a:r>
              <a:rPr lang="en-US" sz="1600" b="1" dirty="0">
                <a:solidFill>
                  <a:srgbClr val="DDE9EC">
                    <a:lumMod val="50000"/>
                  </a:srgbClr>
                </a:solidFill>
              </a:rPr>
              <a:t>Special thanks to </a:t>
            </a:r>
            <a:r>
              <a:rPr lang="en-US" sz="1600" b="1" dirty="0">
                <a:solidFill>
                  <a:srgbClr val="FF0000"/>
                </a:solidFill>
              </a:rPr>
              <a:t>Team435’s</a:t>
            </a:r>
            <a:r>
              <a:rPr lang="en-US" sz="1600" b="1" dirty="0">
                <a:solidFill>
                  <a:srgbClr val="DDE9EC">
                    <a:lumMod val="50000"/>
                  </a:srgbClr>
                </a:solidFill>
              </a:rPr>
              <a:t> Leaders: </a:t>
            </a:r>
            <a:r>
              <a:rPr lang="en-US" sz="1600" b="1" dirty="0" err="1">
                <a:solidFill>
                  <a:srgbClr val="DDE9EC">
                    <a:lumMod val="50000"/>
                  </a:srgbClr>
                </a:solidFill>
              </a:rPr>
              <a:t>Meshal</a:t>
            </a:r>
            <a:r>
              <a:rPr lang="en-US" sz="1600" b="1" dirty="0">
                <a:solidFill>
                  <a:srgbClr val="DDE9EC">
                    <a:lumMod val="50000"/>
                  </a:srgbClr>
                </a:solidFill>
              </a:rPr>
              <a:t> </a:t>
            </a:r>
            <a:r>
              <a:rPr lang="en-US" sz="1600" b="1" dirty="0" err="1">
                <a:solidFill>
                  <a:srgbClr val="DDE9EC">
                    <a:lumMod val="50000"/>
                  </a:srgbClr>
                </a:solidFill>
              </a:rPr>
              <a:t>Alhazmy</a:t>
            </a:r>
            <a:r>
              <a:rPr lang="en-US" sz="1600" b="1" dirty="0">
                <a:solidFill>
                  <a:srgbClr val="DDE9EC">
                    <a:lumMod val="50000"/>
                  </a:srgbClr>
                </a:solidFill>
              </a:rPr>
              <a:t> &amp; </a:t>
            </a:r>
            <a:r>
              <a:rPr lang="en-US" sz="1600" b="1" dirty="0" err="1">
                <a:solidFill>
                  <a:srgbClr val="DDE9EC">
                    <a:lumMod val="50000"/>
                  </a:srgbClr>
                </a:solidFill>
              </a:rPr>
              <a:t>Khawla</a:t>
            </a:r>
            <a:r>
              <a:rPr lang="en-US" sz="1600" b="1" dirty="0">
                <a:solidFill>
                  <a:srgbClr val="DDE9EC">
                    <a:lumMod val="50000"/>
                  </a:srgbClr>
                </a:solidFill>
              </a:rPr>
              <a:t> </a:t>
            </a:r>
            <a:r>
              <a:rPr lang="en-US" sz="1600" b="1" dirty="0" err="1">
                <a:solidFill>
                  <a:srgbClr val="DDE9EC">
                    <a:lumMod val="50000"/>
                  </a:srgbClr>
                </a:solidFill>
              </a:rPr>
              <a:t>Alammari</a:t>
            </a:r>
            <a:r>
              <a:rPr lang="en-US" sz="1600" b="1" dirty="0">
                <a:solidFill>
                  <a:srgbClr val="DDE9EC">
                    <a:lumMod val="50000"/>
                  </a:srgbClr>
                </a:solidFill>
              </a:rPr>
              <a:t> and members!</a:t>
            </a:r>
          </a:p>
        </p:txBody>
      </p:sp>
      <p:sp>
        <p:nvSpPr>
          <p:cNvPr id="3" name="Rectangle 2"/>
          <p:cNvSpPr/>
          <p:nvPr/>
        </p:nvSpPr>
        <p:spPr>
          <a:xfrm>
            <a:off x="2943977" y="3252117"/>
            <a:ext cx="3007445" cy="110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DDE9EC">
                  <a:lumMod val="75000"/>
                </a:srgbClr>
              </a:solidFill>
            </a:endParaRPr>
          </a:p>
        </p:txBody>
      </p:sp>
      <p:sp>
        <p:nvSpPr>
          <p:cNvPr id="13" name="Title 1"/>
          <p:cNvSpPr txBox="1">
            <a:spLocks/>
          </p:cNvSpPr>
          <p:nvPr/>
        </p:nvSpPr>
        <p:spPr>
          <a:xfrm>
            <a:off x="8398668" y="4835302"/>
            <a:ext cx="2981278" cy="445355"/>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dirty="0">
                <a:solidFill>
                  <a:schemeClr val="bg2">
                    <a:lumMod val="50000"/>
                  </a:schemeClr>
                </a:solidFill>
                <a:latin typeface="+mn-lt"/>
                <a:hlinkClick r:id="rId4"/>
              </a:rPr>
              <a:t>Link to Editing File </a:t>
            </a:r>
            <a:endParaRPr lang="en-US" sz="1400" dirty="0">
              <a:latin typeface="+mn-lt"/>
            </a:endParaRPr>
          </a:p>
        </p:txBody>
      </p:sp>
      <p:sp>
        <p:nvSpPr>
          <p:cNvPr id="16" name="TextBox 15"/>
          <p:cNvSpPr txBox="1"/>
          <p:nvPr/>
        </p:nvSpPr>
        <p:spPr>
          <a:xfrm>
            <a:off x="609449" y="5100154"/>
            <a:ext cx="6974135" cy="1200329"/>
          </a:xfrm>
          <a:prstGeom prst="rect">
            <a:avLst/>
          </a:prstGeom>
          <a:noFill/>
        </p:spPr>
        <p:txBody>
          <a:bodyPr wrap="square" rtlCol="0">
            <a:spAutoFit/>
          </a:bodyPr>
          <a:lstStyle/>
          <a:p>
            <a:r>
              <a:rPr lang="en-US" sz="1400" u="sng" dirty="0">
                <a:solidFill>
                  <a:srgbClr val="464653"/>
                </a:solidFill>
              </a:rPr>
              <a:t>References: </a:t>
            </a:r>
          </a:p>
          <a:p>
            <a:pPr marL="285750" indent="-285750">
              <a:buFont typeface="Arial" panose="020B0604020202020204" pitchFamily="34" charset="0"/>
              <a:buChar char="•"/>
            </a:pPr>
            <a:r>
              <a:rPr lang="en-US" sz="1400" dirty="0">
                <a:solidFill>
                  <a:srgbClr val="464653"/>
                </a:solidFill>
              </a:rPr>
              <a:t>Girls’ and boys’ slides.</a:t>
            </a:r>
          </a:p>
          <a:p>
            <a:pPr marL="285750" indent="-285750">
              <a:buFont typeface="Arial" panose="020B0604020202020204" pitchFamily="34" charset="0"/>
              <a:buChar char="•"/>
            </a:pPr>
            <a:r>
              <a:rPr lang="en-US" sz="1600" dirty="0">
                <a:solidFill>
                  <a:srgbClr val="FF0000"/>
                </a:solidFill>
              </a:rPr>
              <a:t>435 Team</a:t>
            </a:r>
            <a:r>
              <a:rPr lang="en-US" sz="1400" dirty="0">
                <a:solidFill>
                  <a:srgbClr val="464653"/>
                </a:solidFill>
              </a:rPr>
              <a:t>.</a:t>
            </a:r>
          </a:p>
          <a:p>
            <a:pPr marL="285750" indent="-285750">
              <a:buFont typeface="Arial" panose="020B0604020202020204" pitchFamily="34" charset="0"/>
              <a:buChar char="•"/>
            </a:pPr>
            <a:r>
              <a:rPr lang="en-US" sz="1400" dirty="0">
                <a:solidFill>
                  <a:srgbClr val="464653"/>
                </a:solidFill>
              </a:rPr>
              <a:t>Guyton and Hall Textbook of Medical Physiology (13</a:t>
            </a:r>
            <a:r>
              <a:rPr lang="en-US" sz="1400" baseline="30000" dirty="0">
                <a:solidFill>
                  <a:srgbClr val="464653"/>
                </a:solidFill>
              </a:rPr>
              <a:t>th</a:t>
            </a:r>
            <a:r>
              <a:rPr lang="en-US" sz="1400" dirty="0">
                <a:solidFill>
                  <a:srgbClr val="464653"/>
                </a:solidFill>
              </a:rPr>
              <a:t> Edition).</a:t>
            </a:r>
          </a:p>
          <a:p>
            <a:pPr marL="285750" indent="-285750">
              <a:buFont typeface="Arial" panose="020B0604020202020204" pitchFamily="34" charset="0"/>
              <a:buChar char="•"/>
            </a:pPr>
            <a:r>
              <a:rPr lang="en-US" sz="1400" dirty="0">
                <a:solidFill>
                  <a:srgbClr val="464653"/>
                </a:solidFill>
              </a:rPr>
              <a:t>Linda (5</a:t>
            </a:r>
            <a:r>
              <a:rPr lang="en-US" sz="1400" baseline="30000" dirty="0">
                <a:solidFill>
                  <a:srgbClr val="464653"/>
                </a:solidFill>
              </a:rPr>
              <a:t>th</a:t>
            </a:r>
            <a:r>
              <a:rPr lang="en-US" sz="1400" dirty="0">
                <a:solidFill>
                  <a:srgbClr val="464653"/>
                </a:solidFill>
              </a:rPr>
              <a:t> Edition).</a:t>
            </a:r>
          </a:p>
        </p:txBody>
      </p:sp>
      <p:sp>
        <p:nvSpPr>
          <p:cNvPr id="17" name="Rectangle 16"/>
          <p:cNvSpPr/>
          <p:nvPr/>
        </p:nvSpPr>
        <p:spPr>
          <a:xfrm>
            <a:off x="2943976" y="2909052"/>
            <a:ext cx="2879569" cy="2263174"/>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Mohammed </a:t>
            </a:r>
            <a:r>
              <a:rPr lang="en-US" sz="1800" dirty="0" err="1">
                <a:solidFill>
                  <a:srgbClr val="DDE9EC">
                    <a:lumMod val="75000"/>
                  </a:srgbClr>
                </a:solidFill>
              </a:rPr>
              <a:t>Alayed</a:t>
            </a:r>
            <a:endParaRPr lang="ar-SA"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Almutlaq</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Mohammed </a:t>
            </a:r>
            <a:r>
              <a:rPr lang="en-US" sz="1800" dirty="0" err="1">
                <a:solidFill>
                  <a:srgbClr val="DDE9EC">
                    <a:lumMod val="75000"/>
                  </a:srgbClr>
                </a:solidFill>
              </a:rPr>
              <a:t>Baqais</a:t>
            </a:r>
            <a:r>
              <a:rPr lang="en-US" sz="1800" dirty="0">
                <a:solidFill>
                  <a:srgbClr val="DDE9EC">
                    <a:lumMod val="75000"/>
                  </a:srgbClr>
                </a:solidFill>
              </a:rPr>
              <a:t> </a:t>
            </a:r>
          </a:p>
          <a:p>
            <a:pPr fontAlgn="t">
              <a:lnSpc>
                <a:spcPct val="8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Naser</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Abdullah </a:t>
            </a:r>
            <a:r>
              <a:rPr lang="en-US" sz="1800" dirty="0" err="1">
                <a:solidFill>
                  <a:srgbClr val="DDE9EC">
                    <a:lumMod val="75000"/>
                  </a:srgbClr>
                </a:solidFill>
              </a:rPr>
              <a:t>Abuamarah</a:t>
            </a: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p:txBody>
      </p:sp>
      <p:sp>
        <p:nvSpPr>
          <p:cNvPr id="18" name="Rectangle 8"/>
          <p:cNvSpPr/>
          <p:nvPr/>
        </p:nvSpPr>
        <p:spPr>
          <a:xfrm>
            <a:off x="697340" y="2696857"/>
            <a:ext cx="2879569" cy="2817171"/>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a:solidFill>
                  <a:srgbClr val="DDE9EC">
                    <a:lumMod val="75000"/>
                  </a:srgbClr>
                </a:solidFill>
              </a:rPr>
              <a:t>Amal </a:t>
            </a:r>
            <a:r>
              <a:rPr lang="en-US" sz="1800" dirty="0" err="1">
                <a:solidFill>
                  <a:srgbClr val="DDE9EC">
                    <a:lumMod val="75000"/>
                  </a:srgbClr>
                </a:solidFill>
              </a:rPr>
              <a:t>AlQarni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Heba</a:t>
            </a:r>
            <a:r>
              <a:rPr lang="en-US" sz="1800" dirty="0">
                <a:solidFill>
                  <a:srgbClr val="DDE9EC">
                    <a:lumMod val="75000"/>
                  </a:srgbClr>
                </a:solidFill>
              </a:rPr>
              <a:t> </a:t>
            </a:r>
            <a:r>
              <a:rPr lang="en-US" sz="1800" dirty="0" err="1">
                <a:solidFill>
                  <a:srgbClr val="DDE9EC">
                    <a:lumMod val="75000"/>
                  </a:srgbClr>
                </a:solidFill>
              </a:rPr>
              <a:t>Alnasser</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Deena </a:t>
            </a:r>
            <a:r>
              <a:rPr lang="en-US" sz="1800" dirty="0" err="1">
                <a:solidFill>
                  <a:srgbClr val="DDE9EC">
                    <a:lumMod val="75000"/>
                  </a:srgbClr>
                </a:solidFill>
              </a:rPr>
              <a:t>AlNowiser</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Alotaibi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Laila </a:t>
            </a:r>
            <a:r>
              <a:rPr lang="en-US" sz="1800" dirty="0" err="1">
                <a:solidFill>
                  <a:srgbClr val="DDE9EC">
                    <a:lumMod val="75000"/>
                  </a:srgbClr>
                </a:solidFill>
              </a:rPr>
              <a:t>Mathkour</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a:solidFill>
                  <a:srgbClr val="DDE9EC">
                    <a:lumMod val="75000"/>
                  </a:srgbClr>
                </a:solidFill>
              </a:rPr>
              <a:t>Alskait</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a:solidFill>
                  <a:srgbClr val="DDE9EC">
                    <a:lumMod val="75000"/>
                  </a:srgbClr>
                </a:solidFill>
              </a:rPr>
              <a:t>Alhadlaq</a:t>
            </a: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p:txBody>
      </p:sp>
    </p:spTree>
    <p:extLst>
      <p:ext uri="{BB962C8B-B14F-4D97-AF65-F5344CB8AC3E}">
        <p14:creationId xmlns:p14="http://schemas.microsoft.com/office/powerpoint/2010/main" val="116153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Physiologically important Acids and Bases </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7</a:t>
            </a:fld>
            <a:endParaRPr lang="en-US" dirty="0"/>
          </a:p>
        </p:txBody>
      </p:sp>
      <p:graphicFrame>
        <p:nvGraphicFramePr>
          <p:cNvPr id="5" name="Diagram 18"/>
          <p:cNvGraphicFramePr>
            <a:graphicFrameLocks noGrp="1"/>
          </p:cNvGraphicFramePr>
          <p:nvPr>
            <p:ph sz="quarter" idx="1"/>
            <p:extLst>
              <p:ext uri="{D42A27DB-BD31-4B8C-83A1-F6EECF244321}">
                <p14:modId xmlns:p14="http://schemas.microsoft.com/office/powerpoint/2010/main" val="416520158"/>
              </p:ext>
            </p:extLst>
          </p:nvPr>
        </p:nvGraphicFramePr>
        <p:xfrm>
          <a:off x="609600" y="1219200"/>
          <a:ext cx="109696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Double Brace 19"/>
          <p:cNvSpPr/>
          <p:nvPr/>
        </p:nvSpPr>
        <p:spPr>
          <a:xfrm>
            <a:off x="6238428" y="4437112"/>
            <a:ext cx="2016224" cy="609625"/>
          </a:xfrm>
          <a:prstGeom prst="bracePair">
            <a:avLst/>
          </a:prstGeom>
          <a:ln/>
        </p:spPr>
        <p:style>
          <a:lnRef idx="2">
            <a:schemeClr val="accent3"/>
          </a:lnRef>
          <a:fillRef idx="0">
            <a:schemeClr val="accent3"/>
          </a:fillRef>
          <a:effectRef idx="1">
            <a:schemeClr val="accent3"/>
          </a:effectRef>
          <a:fontRef idx="minor">
            <a:schemeClr val="tx1"/>
          </a:fontRef>
        </p:style>
        <p:txBody>
          <a:bodyPr rtlCol="0" anchor="ctr"/>
          <a:lstStyle/>
          <a:p>
            <a:pPr algn="ctr"/>
            <a:r>
              <a:rPr lang="en-US" sz="1600" dirty="0">
                <a:latin typeface="Gill Sans MT" pitchFamily="34" charset="0"/>
              </a:rPr>
              <a:t>These acids are dissolved in body fluids </a:t>
            </a:r>
            <a:r>
              <a:rPr lang="en-US" sz="1600" dirty="0">
                <a:solidFill>
                  <a:schemeClr val="bg1">
                    <a:lumMod val="65000"/>
                  </a:schemeClr>
                </a:solidFill>
                <a:latin typeface="Gill Sans MT" pitchFamily="34" charset="0"/>
              </a:rPr>
              <a:t>“Fixed acids”</a:t>
            </a:r>
          </a:p>
        </p:txBody>
      </p:sp>
      <p:sp>
        <p:nvSpPr>
          <p:cNvPr id="23" name="شارة رتبة 22"/>
          <p:cNvSpPr/>
          <p:nvPr/>
        </p:nvSpPr>
        <p:spPr>
          <a:xfrm>
            <a:off x="5950396" y="4597908"/>
            <a:ext cx="220724" cy="278892"/>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286100" y="3522494"/>
            <a:ext cx="1008112" cy="338554"/>
          </a:xfrm>
          <a:prstGeom prst="rect">
            <a:avLst/>
          </a:prstGeom>
          <a:noFill/>
          <a:ln w="19050">
            <a:solidFill>
              <a:schemeClr val="bg1">
                <a:lumMod val="50000"/>
              </a:schemeClr>
            </a:solidFill>
            <a:prstDash val="dash"/>
          </a:ln>
        </p:spPr>
        <p:txBody>
          <a:bodyPr wrap="square" rtlCol="0">
            <a:spAutoFit/>
          </a:bodyPr>
          <a:lstStyle/>
          <a:p>
            <a:pPr algn="ctr"/>
            <a:r>
              <a:rPr lang="en-US" sz="1600" dirty="0">
                <a:solidFill>
                  <a:schemeClr val="bg1">
                    <a:lumMod val="65000"/>
                  </a:schemeClr>
                </a:solidFill>
              </a:rPr>
              <a:t>In bones </a:t>
            </a:r>
          </a:p>
        </p:txBody>
      </p:sp>
      <p:sp>
        <p:nvSpPr>
          <p:cNvPr id="9" name="TextBox 8"/>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83982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عنصر نائب للمحتوى 3"/>
          <p:cNvSpPr>
            <a:spLocks noGrp="1"/>
          </p:cNvSpPr>
          <p:nvPr>
            <p:ph sz="quarter" idx="1"/>
          </p:nvPr>
        </p:nvSpPr>
        <p:spPr>
          <a:xfrm>
            <a:off x="609460" y="1121099"/>
            <a:ext cx="10969943" cy="4937760"/>
          </a:xfrm>
        </p:spPr>
        <p:txBody>
          <a:bodyPr>
            <a:normAutofit/>
          </a:bodyPr>
          <a:lstStyle/>
          <a:p>
            <a:r>
              <a:rPr lang="en-US" sz="1800" dirty="0"/>
              <a:t>What is pH ?</a:t>
            </a:r>
          </a:p>
          <a:p>
            <a:r>
              <a:rPr lang="en-US" sz="1800" dirty="0"/>
              <a:t>The pH of a solution is a measure of the acidity of the solution not  the strength of an acid, so it is the H</a:t>
            </a:r>
            <a:r>
              <a:rPr lang="en-US" sz="1800" baseline="30000" dirty="0"/>
              <a:t>+</a:t>
            </a:r>
            <a:r>
              <a:rPr lang="en-US" sz="1800" dirty="0"/>
              <a:t> ion concentrations. (normal pH= 7.35 – 7.45)</a:t>
            </a:r>
          </a:p>
          <a:p>
            <a:r>
              <a:rPr lang="en-US" sz="1800" dirty="0"/>
              <a:t>pH = -log (H</a:t>
            </a:r>
            <a:r>
              <a:rPr lang="en-US" sz="1800" baseline="30000" dirty="0"/>
              <a:t>+</a:t>
            </a:r>
            <a:r>
              <a:rPr lang="en-US" sz="1800" dirty="0"/>
              <a:t>) , When H</a:t>
            </a:r>
            <a:r>
              <a:rPr lang="en-US" sz="1800" baseline="30000" dirty="0"/>
              <a:t>+</a:t>
            </a:r>
            <a:r>
              <a:rPr lang="en-US" sz="1800" dirty="0"/>
              <a:t> increases &gt; pH decreases and vice versa.</a:t>
            </a:r>
          </a:p>
          <a:p>
            <a:r>
              <a:rPr lang="en-US" sz="1800" dirty="0"/>
              <a:t>It is defined as :</a:t>
            </a:r>
          </a:p>
          <a:p>
            <a:r>
              <a:rPr lang="en-US" sz="1800" dirty="0"/>
              <a:t>Where [H3O+] is the concentration of hydronium ions in the solution</a:t>
            </a:r>
          </a:p>
          <a:p>
            <a:r>
              <a:rPr lang="en-GB" altLang="en-US" sz="1800" dirty="0"/>
              <a:t>The </a:t>
            </a:r>
            <a:r>
              <a:rPr lang="en-GB" altLang="en-US" sz="1800" dirty="0">
                <a:solidFill>
                  <a:srgbClr val="C00000"/>
                </a:solidFill>
              </a:rPr>
              <a:t>pH of water is 7</a:t>
            </a:r>
            <a:r>
              <a:rPr lang="en-GB" altLang="en-US" sz="1800" dirty="0"/>
              <a:t>. This means that a solution of pure water has a 10</a:t>
            </a:r>
            <a:r>
              <a:rPr lang="en-GB" altLang="en-US" sz="1800" baseline="30000" dirty="0"/>
              <a:t>–</a:t>
            </a:r>
            <a:r>
              <a:rPr lang="en-GB" altLang="en-US" sz="1800" dirty="0"/>
              <a:t>7 </a:t>
            </a:r>
            <a:r>
              <a:rPr lang="en-GB" altLang="en-US" sz="1800" dirty="0" err="1"/>
              <a:t>mol</a:t>
            </a:r>
            <a:r>
              <a:rPr lang="en-GB" altLang="en-US" sz="1800" dirty="0"/>
              <a:t> </a:t>
            </a:r>
            <a:r>
              <a:rPr lang="en-GB" altLang="en-US" sz="1800" dirty="0" err="1"/>
              <a:t>dm</a:t>
            </a:r>
            <a:r>
              <a:rPr lang="en-GB" altLang="en-US" sz="1800" baseline="30000" dirty="0"/>
              <a:t>–</a:t>
            </a:r>
            <a:r>
              <a:rPr lang="en-GB" altLang="en-US" sz="1800" dirty="0"/>
              <a:t>3 of hydronium ions.</a:t>
            </a:r>
            <a:endParaRPr lang="en-US" sz="1800" dirty="0"/>
          </a:p>
        </p:txBody>
      </p:sp>
      <p:graphicFrame>
        <p:nvGraphicFramePr>
          <p:cNvPr id="7" name="Diagram 6"/>
          <p:cNvGraphicFramePr/>
          <p:nvPr>
            <p:extLst>
              <p:ext uri="{D42A27DB-BD31-4B8C-83A1-F6EECF244321}">
                <p14:modId xmlns:p14="http://schemas.microsoft.com/office/powerpoint/2010/main" val="995127275"/>
              </p:ext>
            </p:extLst>
          </p:nvPr>
        </p:nvGraphicFramePr>
        <p:xfrm>
          <a:off x="1773932" y="3635126"/>
          <a:ext cx="6984776" cy="1805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مربع نص 5"/>
          <p:cNvSpPr txBox="1"/>
          <p:nvPr/>
        </p:nvSpPr>
        <p:spPr>
          <a:xfrm>
            <a:off x="5878388" y="5201047"/>
            <a:ext cx="3062388" cy="1055608"/>
          </a:xfrm>
          <a:prstGeom prst="roundRect">
            <a:avLst/>
          </a:prstGeom>
          <a:noFill/>
          <a:ln>
            <a:solidFill>
              <a:schemeClr val="accent5">
                <a:lumMod val="40000"/>
                <a:lumOff val="60000"/>
              </a:schemeClr>
            </a:solidFill>
            <a:prstDash val="dash"/>
          </a:ln>
        </p:spPr>
        <p:txBody>
          <a:bodyPr wrap="square" rtlCol="0">
            <a:spAutoFit/>
          </a:bodyPr>
          <a:lstStyle/>
          <a:p>
            <a:pPr>
              <a:defRPr/>
            </a:pPr>
            <a:r>
              <a:rPr lang="en-GB" altLang="en-US" sz="1400" dirty="0"/>
              <a:t>If we have two solutions of the same acid, the more concentrated solution will have more free H</a:t>
            </a:r>
            <a:r>
              <a:rPr lang="en-GB" altLang="en-US" sz="1400" baseline="-25000" dirty="0"/>
              <a:t>3</a:t>
            </a:r>
            <a:r>
              <a:rPr lang="en-GB" altLang="en-US" sz="1400" dirty="0"/>
              <a:t>O</a:t>
            </a:r>
            <a:r>
              <a:rPr lang="en-GB" altLang="en-US" sz="1400" baseline="30000" dirty="0"/>
              <a:t>+</a:t>
            </a:r>
            <a:r>
              <a:rPr lang="en-GB" altLang="en-US" sz="1400" dirty="0"/>
              <a:t> ions and therefore a </a:t>
            </a:r>
            <a:r>
              <a:rPr lang="en-GB" altLang="en-US" sz="1400" dirty="0">
                <a:solidFill>
                  <a:srgbClr val="C00000"/>
                </a:solidFill>
              </a:rPr>
              <a:t>lower </a:t>
            </a:r>
            <a:r>
              <a:rPr lang="en-GB" altLang="en-US" sz="1400" dirty="0" err="1">
                <a:solidFill>
                  <a:srgbClr val="C00000"/>
                </a:solidFill>
              </a:rPr>
              <a:t>pH</a:t>
            </a:r>
            <a:r>
              <a:rPr lang="en-GB" altLang="en-US" sz="1400" dirty="0" err="1">
                <a:solidFill>
                  <a:schemeClr val="bg1">
                    <a:lumMod val="75000"/>
                  </a:schemeClr>
                </a:solidFill>
              </a:rPr>
              <a:t>.</a:t>
            </a:r>
            <a:r>
              <a:rPr lang="en-GB" altLang="en-US" sz="1400" dirty="0">
                <a:solidFill>
                  <a:schemeClr val="bg1">
                    <a:lumMod val="75000"/>
                  </a:schemeClr>
                </a:solidFill>
              </a:rPr>
              <a:t> </a:t>
            </a:r>
          </a:p>
        </p:txBody>
      </p:sp>
      <p:sp>
        <p:nvSpPr>
          <p:cNvPr id="9" name="مربع نص 5"/>
          <p:cNvSpPr txBox="1"/>
          <p:nvPr/>
        </p:nvSpPr>
        <p:spPr>
          <a:xfrm>
            <a:off x="224281" y="5201047"/>
            <a:ext cx="5423217" cy="1055608"/>
          </a:xfrm>
          <a:prstGeom prst="roundRect">
            <a:avLst/>
          </a:prstGeom>
          <a:noFill/>
          <a:ln>
            <a:solidFill>
              <a:schemeClr val="accent5">
                <a:lumMod val="40000"/>
                <a:lumOff val="60000"/>
              </a:schemeClr>
            </a:solidFill>
            <a:prstDash val="dash"/>
          </a:ln>
        </p:spPr>
        <p:txBody>
          <a:bodyPr wrap="square" rtlCol="0">
            <a:spAutoFit/>
          </a:bodyPr>
          <a:lstStyle/>
          <a:p>
            <a:pPr algn="ctr">
              <a:defRPr/>
            </a:pPr>
            <a:r>
              <a:rPr lang="en-GB" altLang="en-US" sz="1400" dirty="0"/>
              <a:t>if we have two equally concentrated solutions of acids, the solution of a strong acid will have a </a:t>
            </a:r>
            <a:r>
              <a:rPr lang="en-GB" altLang="en-US" sz="1400" dirty="0">
                <a:solidFill>
                  <a:srgbClr val="C00000"/>
                </a:solidFill>
              </a:rPr>
              <a:t>lower pH </a:t>
            </a:r>
            <a:r>
              <a:rPr lang="en-GB" altLang="en-US" sz="1400" dirty="0"/>
              <a:t>than that of a weak acid, because it is more </a:t>
            </a:r>
            <a:r>
              <a:rPr lang="en-GB" altLang="en-US" sz="1400" dirty="0">
                <a:solidFill>
                  <a:srgbClr val="C00000"/>
                </a:solidFill>
              </a:rPr>
              <a:t>fully dissociated </a:t>
            </a:r>
            <a:r>
              <a:rPr lang="en-GB" altLang="en-US" sz="1400" dirty="0"/>
              <a:t>and  therefore produces more H</a:t>
            </a:r>
            <a:r>
              <a:rPr lang="en-GB" altLang="en-US" sz="1400" baseline="-25000" dirty="0"/>
              <a:t>3</a:t>
            </a:r>
            <a:r>
              <a:rPr lang="en-GB" altLang="en-US" sz="1400" dirty="0"/>
              <a:t>O</a:t>
            </a:r>
            <a:r>
              <a:rPr lang="en-GB" altLang="en-US" sz="1400" baseline="30000" dirty="0"/>
              <a:t>+</a:t>
            </a:r>
            <a:r>
              <a:rPr lang="en-GB" altLang="en-US" sz="1400" dirty="0"/>
              <a:t> ions. </a:t>
            </a:r>
            <a:r>
              <a:rPr lang="en-GB" altLang="en-US" sz="1400" dirty="0" err="1"/>
              <a:t>HCl</a:t>
            </a:r>
            <a:r>
              <a:rPr lang="en-GB" altLang="en-US" sz="1400" dirty="0"/>
              <a:t>, for example, is completely dissociated.</a:t>
            </a:r>
          </a:p>
        </p:txBody>
      </p:sp>
      <p:sp>
        <p:nvSpPr>
          <p:cNvPr id="10" name="مربع نص 9"/>
          <p:cNvSpPr txBox="1"/>
          <p:nvPr/>
        </p:nvSpPr>
        <p:spPr>
          <a:xfrm>
            <a:off x="8989597" y="5174119"/>
            <a:ext cx="3024336" cy="1074896"/>
          </a:xfrm>
          <a:prstGeom prst="bracePair">
            <a:avLst/>
          </a:prstGeom>
          <a:noFill/>
          <a:ln>
            <a:solidFill>
              <a:schemeClr val="bg1">
                <a:lumMod val="50000"/>
              </a:schemeClr>
            </a:solidFill>
            <a:prstDash val="dash"/>
          </a:ln>
        </p:spPr>
        <p:txBody>
          <a:bodyPr wrap="square" rtlCol="0">
            <a:spAutoFit/>
          </a:bodyPr>
          <a:lstStyle/>
          <a:p>
            <a:pPr algn="ctr"/>
            <a:r>
              <a:rPr lang="en-US" sz="1100" dirty="0">
                <a:solidFill>
                  <a:schemeClr val="bg1">
                    <a:lumMod val="50000"/>
                  </a:schemeClr>
                </a:solidFill>
              </a:rPr>
              <a:t>For example, if we have 2 concentrations of the same acid (HCL) : </a:t>
            </a:r>
          </a:p>
          <a:p>
            <a:pPr algn="ctr"/>
            <a:r>
              <a:rPr lang="en-US" sz="1100" dirty="0" err="1">
                <a:solidFill>
                  <a:schemeClr val="bg1">
                    <a:lumMod val="50000"/>
                  </a:schemeClr>
                </a:solidFill>
              </a:rPr>
              <a:t>HCl</a:t>
            </a:r>
            <a:r>
              <a:rPr lang="en-US" sz="1100" dirty="0">
                <a:solidFill>
                  <a:schemeClr val="bg1">
                    <a:lumMod val="50000"/>
                  </a:schemeClr>
                </a:solidFill>
              </a:rPr>
              <a:t> = 5 </a:t>
            </a:r>
            <a:r>
              <a:rPr lang="en-US" sz="1100" dirty="0" err="1">
                <a:solidFill>
                  <a:schemeClr val="bg1">
                    <a:lumMod val="50000"/>
                  </a:schemeClr>
                </a:solidFill>
              </a:rPr>
              <a:t>mEq</a:t>
            </a:r>
            <a:r>
              <a:rPr lang="en-US" sz="1100" dirty="0">
                <a:solidFill>
                  <a:schemeClr val="bg1">
                    <a:lumMod val="50000"/>
                  </a:schemeClr>
                </a:solidFill>
              </a:rPr>
              <a:t> / </a:t>
            </a:r>
            <a:r>
              <a:rPr lang="en-US" sz="1100" dirty="0" err="1">
                <a:solidFill>
                  <a:schemeClr val="bg1">
                    <a:lumMod val="50000"/>
                  </a:schemeClr>
                </a:solidFill>
              </a:rPr>
              <a:t>HCl</a:t>
            </a:r>
            <a:r>
              <a:rPr lang="en-US" sz="1100" dirty="0">
                <a:solidFill>
                  <a:schemeClr val="bg1">
                    <a:lumMod val="50000"/>
                  </a:schemeClr>
                </a:solidFill>
              </a:rPr>
              <a:t> = 10 </a:t>
            </a:r>
            <a:r>
              <a:rPr lang="en-US" sz="1100" dirty="0" err="1">
                <a:solidFill>
                  <a:schemeClr val="bg1">
                    <a:lumMod val="50000"/>
                  </a:schemeClr>
                </a:solidFill>
              </a:rPr>
              <a:t>mEq</a:t>
            </a:r>
            <a:endParaRPr lang="en-US" sz="1100" dirty="0">
              <a:solidFill>
                <a:schemeClr val="bg1">
                  <a:lumMod val="50000"/>
                </a:schemeClr>
              </a:solidFill>
            </a:endParaRPr>
          </a:p>
          <a:p>
            <a:pPr algn="ctr"/>
            <a:r>
              <a:rPr lang="en-US" sz="1100" dirty="0">
                <a:solidFill>
                  <a:schemeClr val="bg1">
                    <a:lumMod val="50000"/>
                  </a:schemeClr>
                </a:solidFill>
              </a:rPr>
              <a:t>The </a:t>
            </a:r>
            <a:r>
              <a:rPr lang="en-US" sz="1100" dirty="0" err="1">
                <a:solidFill>
                  <a:schemeClr val="bg1">
                    <a:lumMod val="50000"/>
                  </a:schemeClr>
                </a:solidFill>
              </a:rPr>
              <a:t>HCl</a:t>
            </a:r>
            <a:r>
              <a:rPr lang="en-US" sz="1100" dirty="0">
                <a:solidFill>
                  <a:schemeClr val="bg1">
                    <a:lumMod val="50000"/>
                  </a:schemeClr>
                </a:solidFill>
              </a:rPr>
              <a:t> with 10 </a:t>
            </a:r>
            <a:r>
              <a:rPr lang="en-US" sz="1100" dirty="0" err="1">
                <a:solidFill>
                  <a:schemeClr val="bg1">
                    <a:lumMod val="50000"/>
                  </a:schemeClr>
                </a:solidFill>
              </a:rPr>
              <a:t>mEq</a:t>
            </a:r>
            <a:r>
              <a:rPr lang="en-US" sz="1100" dirty="0">
                <a:solidFill>
                  <a:schemeClr val="bg1">
                    <a:lumMod val="50000"/>
                  </a:schemeClr>
                </a:solidFill>
              </a:rPr>
              <a:t> will have lower pH thus it will be more acidic</a:t>
            </a:r>
          </a:p>
        </p:txBody>
      </p:sp>
      <p:sp>
        <p:nvSpPr>
          <p:cNvPr id="11" name="TextBox 10"/>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26206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Acid – Base Balance pH Scale (</a:t>
            </a:r>
            <a:r>
              <a:rPr lang="en-US" dirty="0" err="1"/>
              <a:t>Sørensen</a:t>
            </a:r>
            <a:r>
              <a:rPr lang="en-US" dirty="0"/>
              <a:t>, 1909)</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عنصر نائب للمحتوى 3"/>
          <p:cNvSpPr>
            <a:spLocks noGrp="1"/>
          </p:cNvSpPr>
          <p:nvPr>
            <p:ph sz="quarter" idx="1"/>
          </p:nvPr>
        </p:nvSpPr>
        <p:spPr/>
        <p:txBody>
          <a:bodyPr>
            <a:normAutofit/>
          </a:bodyPr>
          <a:lstStyle/>
          <a:p>
            <a:r>
              <a:rPr lang="en-US" sz="1600" dirty="0"/>
              <a:t> Relative to other ions, [H+] of body fluids kept  </a:t>
            </a:r>
            <a:r>
              <a:rPr lang="en-US" sz="1600" dirty="0">
                <a:solidFill>
                  <a:srgbClr val="FF0000"/>
                </a:solidFill>
              </a:rPr>
              <a:t>VERY LOW</a:t>
            </a:r>
          </a:p>
          <a:p>
            <a:r>
              <a:rPr lang="en-US" sz="1600" dirty="0"/>
              <a:t> e.g., ECF [Na+] ≈</a:t>
            </a:r>
            <a:r>
              <a:rPr lang="en-US" sz="1600" dirty="0">
                <a:solidFill>
                  <a:srgbClr val="FFFF00"/>
                </a:solidFill>
              </a:rPr>
              <a:t> </a:t>
            </a:r>
            <a:r>
              <a:rPr lang="en-US" sz="1600" dirty="0">
                <a:solidFill>
                  <a:schemeClr val="accent2">
                    <a:lumMod val="75000"/>
                  </a:schemeClr>
                </a:solidFill>
              </a:rPr>
              <a:t>145</a:t>
            </a:r>
            <a:r>
              <a:rPr lang="en-US" sz="1600" dirty="0">
                <a:solidFill>
                  <a:srgbClr val="FFFF00"/>
                </a:solidFill>
              </a:rPr>
              <a:t> </a:t>
            </a:r>
            <a:r>
              <a:rPr lang="en-US" sz="1600" dirty="0" err="1"/>
              <a:t>mM</a:t>
            </a:r>
            <a:r>
              <a:rPr lang="en-US" sz="1600" dirty="0"/>
              <a:t>/L</a:t>
            </a:r>
          </a:p>
          <a:p>
            <a:r>
              <a:rPr lang="en-US" sz="1600" dirty="0"/>
              <a:t>       ECF [H+] ≈</a:t>
            </a:r>
            <a:r>
              <a:rPr lang="en-US" sz="1600" dirty="0">
                <a:solidFill>
                  <a:srgbClr val="FFFF00"/>
                </a:solidFill>
              </a:rPr>
              <a:t> </a:t>
            </a:r>
            <a:r>
              <a:rPr lang="en-US" sz="1600" dirty="0">
                <a:solidFill>
                  <a:schemeClr val="accent2">
                    <a:lumMod val="75000"/>
                  </a:schemeClr>
                </a:solidFill>
              </a:rPr>
              <a:t>0.00004</a:t>
            </a:r>
            <a:r>
              <a:rPr lang="en-US" sz="1600" dirty="0">
                <a:solidFill>
                  <a:srgbClr val="FFFF00"/>
                </a:solidFill>
              </a:rPr>
              <a:t> </a:t>
            </a:r>
            <a:r>
              <a:rPr lang="en-US" sz="1600" dirty="0" err="1"/>
              <a:t>mM</a:t>
            </a:r>
            <a:r>
              <a:rPr lang="en-US" sz="1600" dirty="0"/>
              <a:t>/L (40nM)</a:t>
            </a:r>
          </a:p>
          <a:p>
            <a:r>
              <a:rPr lang="en-US" sz="1600" dirty="0"/>
              <a:t>       (</a:t>
            </a:r>
            <a:r>
              <a:rPr lang="en-US" sz="1600" dirty="0">
                <a:solidFill>
                  <a:schemeClr val="accent2">
                    <a:lumMod val="75000"/>
                  </a:schemeClr>
                </a:solidFill>
              </a:rPr>
              <a:t>~ 3.5 </a:t>
            </a:r>
            <a:r>
              <a:rPr lang="en-US" sz="1600" dirty="0"/>
              <a:t>million fold difference). </a:t>
            </a:r>
          </a:p>
          <a:p>
            <a:pPr>
              <a:buClr>
                <a:srgbClr val="66FF33"/>
              </a:buClr>
            </a:pPr>
            <a:r>
              <a:rPr lang="en-IE" altLang="en-US" sz="1600" dirty="0">
                <a:latin typeface="Gill Sans MT" pitchFamily="34" charset="0"/>
                <a:cs typeface="Arial" pitchFamily="34" charset="0"/>
              </a:rPr>
              <a:t>Because [H</a:t>
            </a:r>
            <a:r>
              <a:rPr lang="en-IE" altLang="en-US" sz="1600" baseline="30000" dirty="0">
                <a:latin typeface="Gill Sans MT" pitchFamily="34" charset="0"/>
                <a:cs typeface="Arial" pitchFamily="34" charset="0"/>
              </a:rPr>
              <a:t>+</a:t>
            </a:r>
            <a:r>
              <a:rPr lang="en-IE" altLang="en-US" sz="1600" dirty="0">
                <a:latin typeface="Gill Sans MT" pitchFamily="34" charset="0"/>
                <a:cs typeface="Arial" pitchFamily="34" charset="0"/>
              </a:rPr>
              <a:t>] so low, easier to express</a:t>
            </a:r>
          </a:p>
          <a:p>
            <a:pPr>
              <a:buClr>
                <a:srgbClr val="66FF33"/>
              </a:buClr>
            </a:pPr>
            <a:r>
              <a:rPr lang="en-IE" altLang="en-US" sz="1600" baseline="30000" dirty="0">
                <a:latin typeface="Gill Sans MT" pitchFamily="34" charset="0"/>
                <a:cs typeface="Arial" pitchFamily="34" charset="0"/>
              </a:rPr>
              <a:t>      </a:t>
            </a:r>
            <a:r>
              <a:rPr lang="en-IE" altLang="en-US" sz="1600" dirty="0">
                <a:latin typeface="Gill Sans MT" pitchFamily="34" charset="0"/>
                <a:cs typeface="Arial" pitchFamily="34" charset="0"/>
              </a:rPr>
              <a:t>[H</a:t>
            </a:r>
            <a:r>
              <a:rPr lang="en-IE" altLang="en-US" sz="1600" baseline="30000" dirty="0">
                <a:latin typeface="Gill Sans MT" pitchFamily="34" charset="0"/>
                <a:cs typeface="Arial" pitchFamily="34" charset="0"/>
              </a:rPr>
              <a:t>+</a:t>
            </a:r>
            <a:r>
              <a:rPr lang="en-IE" altLang="en-US" sz="1600" dirty="0">
                <a:latin typeface="Gill Sans MT" pitchFamily="34" charset="0"/>
                <a:cs typeface="Arial" pitchFamily="34" charset="0"/>
              </a:rPr>
              <a:t>] on a logarithmic scale </a:t>
            </a:r>
            <a:r>
              <a:rPr lang="en-IE" altLang="en-US" sz="1600" dirty="0">
                <a:latin typeface="Gill Sans MT" pitchFamily="34" charset="0"/>
                <a:cs typeface="Arial" pitchFamily="34" charset="0"/>
                <a:sym typeface="Symbol" pitchFamily="18" charset="2"/>
              </a:rPr>
              <a:t></a:t>
            </a:r>
            <a:r>
              <a:rPr lang="en-IE" altLang="en-US" sz="1600" dirty="0">
                <a:latin typeface="Gill Sans MT" pitchFamily="34" charset="0"/>
                <a:cs typeface="Arial" pitchFamily="34" charset="0"/>
              </a:rPr>
              <a:t> pH units.</a:t>
            </a:r>
          </a:p>
          <a:p>
            <a:pPr>
              <a:buClr>
                <a:srgbClr val="66FF33"/>
              </a:buClr>
            </a:pPr>
            <a:endParaRPr lang="en-IE" altLang="en-US" sz="1600" baseline="30000" dirty="0">
              <a:latin typeface="Gill Sans MT" pitchFamily="34" charset="0"/>
              <a:cs typeface="Arial" pitchFamily="34" charset="0"/>
            </a:endParaRPr>
          </a:p>
          <a:p>
            <a:pPr>
              <a:buClr>
                <a:srgbClr val="66FF33"/>
              </a:buClr>
            </a:pPr>
            <a:endParaRPr lang="en-IE" altLang="en-US" sz="1600" baseline="30000" dirty="0">
              <a:latin typeface="Gill Sans MT" pitchFamily="34" charset="0"/>
              <a:cs typeface="Arial" pitchFamily="34" charset="0"/>
            </a:endParaRPr>
          </a:p>
          <a:p>
            <a:pPr>
              <a:buClr>
                <a:srgbClr val="66FF33"/>
              </a:buClr>
            </a:pPr>
            <a:endParaRPr lang="en-IE" altLang="en-US" sz="1600" baseline="30000" dirty="0">
              <a:latin typeface="Gill Sans MT" pitchFamily="34" charset="0"/>
              <a:cs typeface="Arial" pitchFamily="34" charset="0"/>
            </a:endParaRPr>
          </a:p>
          <a:p>
            <a:r>
              <a:rPr lang="sv-SE" sz="1600" dirty="0">
                <a:latin typeface="Gill Sans MT" pitchFamily="34" charset="0"/>
              </a:rPr>
              <a:t>Normal pH = -log [</a:t>
            </a:r>
            <a:r>
              <a:rPr lang="sv-SE" sz="1600" dirty="0">
                <a:solidFill>
                  <a:schemeClr val="accent2">
                    <a:lumMod val="75000"/>
                  </a:schemeClr>
                </a:solidFill>
                <a:latin typeface="Gill Sans MT" pitchFamily="34" charset="0"/>
              </a:rPr>
              <a:t>0.00000004</a:t>
            </a:r>
            <a:r>
              <a:rPr lang="sv-SE" sz="1600" dirty="0">
                <a:latin typeface="Gill Sans MT" pitchFamily="34" charset="0"/>
              </a:rPr>
              <a:t>] </a:t>
            </a:r>
          </a:p>
          <a:p>
            <a:pPr marL="0" indent="0">
              <a:buNone/>
            </a:pPr>
            <a:r>
              <a:rPr lang="sv-SE" sz="1600" dirty="0">
                <a:latin typeface="Gill Sans MT" pitchFamily="34" charset="0"/>
              </a:rPr>
              <a:t>                    = </a:t>
            </a:r>
            <a:r>
              <a:rPr lang="sv-SE" sz="1600" dirty="0">
                <a:solidFill>
                  <a:schemeClr val="accent2">
                    <a:lumMod val="75000"/>
                  </a:schemeClr>
                </a:solidFill>
                <a:latin typeface="Gill Sans MT" pitchFamily="34" charset="0"/>
              </a:rPr>
              <a:t>7.4</a:t>
            </a:r>
          </a:p>
          <a:p>
            <a:endParaRPr lang="sv-SE" sz="1600" dirty="0">
              <a:solidFill>
                <a:srgbClr val="FFFF00"/>
              </a:solidFill>
              <a:latin typeface="Gill Sans MT" pitchFamily="34" charset="0"/>
            </a:endParaRPr>
          </a:p>
          <a:p>
            <a:pPr>
              <a:buClr>
                <a:srgbClr val="66FF33"/>
              </a:buClr>
            </a:pPr>
            <a:endParaRPr lang="en-US" altLang="en-US" sz="1600" baseline="30000" dirty="0">
              <a:latin typeface="Gill Sans MT" pitchFamily="34" charset="0"/>
              <a:cs typeface="Arial" pitchFamily="34" charset="0"/>
            </a:endParaRPr>
          </a:p>
          <a:p>
            <a:endParaRPr lang="en-US" sz="1600" dirty="0"/>
          </a:p>
        </p:txBody>
      </p:sp>
      <p:grpSp>
        <p:nvGrpSpPr>
          <p:cNvPr id="10" name="Group 15"/>
          <p:cNvGrpSpPr>
            <a:grpSpLocks/>
          </p:cNvGrpSpPr>
          <p:nvPr/>
        </p:nvGrpSpPr>
        <p:grpSpPr bwMode="auto">
          <a:xfrm>
            <a:off x="1608861" y="3140968"/>
            <a:ext cx="2685351" cy="757303"/>
            <a:chOff x="1160768" y="5212804"/>
            <a:chExt cx="2628442" cy="625318"/>
          </a:xfrm>
        </p:grpSpPr>
        <p:sp>
          <p:nvSpPr>
            <p:cNvPr id="11" name="Text Box 6"/>
            <p:cNvSpPr txBox="1">
              <a:spLocks noChangeArrowheads="1"/>
            </p:cNvSpPr>
            <p:nvPr/>
          </p:nvSpPr>
          <p:spPr bwMode="auto">
            <a:xfrm>
              <a:off x="1160768" y="5330780"/>
              <a:ext cx="2628442" cy="33037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
                  <a:srgbClr val="66FF33"/>
                </a:buClr>
                <a:buSzTx/>
                <a:buFontTx/>
                <a:buNone/>
                <a:tabLst/>
                <a:defRPr/>
              </a:pPr>
              <a:r>
                <a:rPr kumimoji="0" lang="en-GB" altLang="en-US" sz="1800" b="1" i="0" u="none" strike="noStrike" kern="0" cap="none" spc="0" normalizeH="0" baseline="0" noProof="0" dirty="0">
                  <a:ln>
                    <a:noFill/>
                  </a:ln>
                  <a:solidFill>
                    <a:srgbClr val="FF0000"/>
                  </a:solidFill>
                  <a:effectLst/>
                  <a:uLnTx/>
                  <a:uFillTx/>
                  <a:latin typeface="Calibri"/>
                  <a:cs typeface="Arial" pitchFamily="34" charset="0"/>
                </a:rPr>
                <a:t>pH = log        = - log [H</a:t>
              </a:r>
              <a:r>
                <a:rPr kumimoji="0" lang="en-GB" altLang="en-US" sz="1800" b="1" i="0" u="none" strike="noStrike" kern="0" cap="none" spc="0" normalizeH="0" baseline="30000" noProof="0" dirty="0">
                  <a:ln>
                    <a:noFill/>
                  </a:ln>
                  <a:solidFill>
                    <a:srgbClr val="FF0000"/>
                  </a:solidFill>
                  <a:effectLst/>
                  <a:uLnTx/>
                  <a:uFillTx/>
                  <a:latin typeface="Calibri"/>
                  <a:cs typeface="Arial" pitchFamily="34" charset="0"/>
                </a:rPr>
                <a:t>+</a:t>
              </a:r>
              <a:r>
                <a:rPr kumimoji="0" lang="en-GB" altLang="en-US" sz="1800" b="1" i="0" u="none" strike="noStrike" kern="0" cap="none" spc="0" normalizeH="0" baseline="0" noProof="0" dirty="0">
                  <a:ln>
                    <a:noFill/>
                  </a:ln>
                  <a:solidFill>
                    <a:srgbClr val="FF0000"/>
                  </a:solidFill>
                  <a:effectLst/>
                  <a:uLnTx/>
                  <a:uFillTx/>
                  <a:latin typeface="Calibri"/>
                  <a:cs typeface="Arial" pitchFamily="34" charset="0"/>
                </a:rPr>
                <a:t>] </a:t>
              </a:r>
              <a:endParaRPr kumimoji="0" lang="en-US" altLang="en-US" sz="1800" b="1" i="0" u="none" strike="noStrike" kern="0" cap="none" spc="0" normalizeH="0" baseline="30000" noProof="0" dirty="0">
                <a:ln>
                  <a:noFill/>
                </a:ln>
                <a:solidFill>
                  <a:srgbClr val="FF0000"/>
                </a:solidFill>
                <a:effectLst/>
                <a:uLnTx/>
                <a:uFillTx/>
                <a:latin typeface="Calibri"/>
                <a:cs typeface="Arial" pitchFamily="34" charset="0"/>
              </a:endParaRPr>
            </a:p>
          </p:txBody>
        </p:sp>
        <p:sp>
          <p:nvSpPr>
            <p:cNvPr id="12" name="Text Box 6"/>
            <p:cNvSpPr txBox="1">
              <a:spLocks noChangeArrowheads="1"/>
            </p:cNvSpPr>
            <p:nvPr/>
          </p:nvSpPr>
          <p:spPr bwMode="auto">
            <a:xfrm>
              <a:off x="2069781" y="5212804"/>
              <a:ext cx="349620" cy="330378"/>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
                  <a:srgbClr val="66FF33"/>
                </a:buClr>
                <a:buSzTx/>
                <a:buFontTx/>
                <a:buNone/>
                <a:tabLst/>
                <a:defRPr/>
              </a:pPr>
              <a:r>
                <a:rPr kumimoji="0" lang="en-GB" altLang="en-US" sz="1800" b="1" i="0" u="none" strike="noStrike" kern="0" cap="none" spc="0" normalizeH="0" baseline="0" noProof="0" dirty="0">
                  <a:ln>
                    <a:noFill/>
                  </a:ln>
                  <a:solidFill>
                    <a:srgbClr val="FF0000"/>
                  </a:solidFill>
                  <a:effectLst/>
                  <a:uLnTx/>
                  <a:uFillTx/>
                  <a:latin typeface="Calibri"/>
                  <a:cs typeface="Arial" pitchFamily="34" charset="0"/>
                </a:rPr>
                <a:t>1 </a:t>
              </a:r>
              <a:endParaRPr kumimoji="0" lang="en-US" altLang="en-US" sz="1800" b="1" i="0" u="none" strike="noStrike" kern="0" cap="none" spc="0" normalizeH="0" baseline="30000" noProof="0" dirty="0">
                <a:ln>
                  <a:noFill/>
                </a:ln>
                <a:solidFill>
                  <a:srgbClr val="FF0000"/>
                </a:solidFill>
                <a:effectLst/>
                <a:uLnTx/>
                <a:uFillTx/>
                <a:latin typeface="Calibri"/>
                <a:cs typeface="Arial" pitchFamily="34" charset="0"/>
              </a:endParaRPr>
            </a:p>
          </p:txBody>
        </p:sp>
        <p:sp>
          <p:nvSpPr>
            <p:cNvPr id="13" name="Text Box 6"/>
            <p:cNvSpPr txBox="1">
              <a:spLocks noChangeArrowheads="1"/>
            </p:cNvSpPr>
            <p:nvPr/>
          </p:nvSpPr>
          <p:spPr bwMode="auto">
            <a:xfrm>
              <a:off x="1999856" y="5507744"/>
              <a:ext cx="642048" cy="33037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
                  <a:srgbClr val="66FF33"/>
                </a:buClr>
                <a:buSzTx/>
                <a:buFontTx/>
                <a:buNone/>
                <a:tabLst/>
                <a:defRPr/>
              </a:pPr>
              <a:r>
                <a:rPr kumimoji="0" lang="en-GB" altLang="en-US" sz="1800" b="1" i="0" u="none" strike="noStrike" kern="0" cap="none" spc="0" normalizeH="0" baseline="0" noProof="0" dirty="0">
                  <a:ln>
                    <a:noFill/>
                  </a:ln>
                  <a:solidFill>
                    <a:srgbClr val="FF0000"/>
                  </a:solidFill>
                  <a:effectLst/>
                  <a:uLnTx/>
                  <a:uFillTx/>
                  <a:latin typeface="Calibri"/>
                  <a:cs typeface="Arial" pitchFamily="34" charset="0"/>
                </a:rPr>
                <a:t>[H</a:t>
              </a:r>
              <a:r>
                <a:rPr kumimoji="0" lang="en-GB" altLang="en-US" sz="1800" b="1" i="0" u="none" strike="noStrike" kern="0" cap="none" spc="0" normalizeH="0" baseline="30000" noProof="0" dirty="0">
                  <a:ln>
                    <a:noFill/>
                  </a:ln>
                  <a:solidFill>
                    <a:srgbClr val="FF0000"/>
                  </a:solidFill>
                  <a:effectLst/>
                  <a:uLnTx/>
                  <a:uFillTx/>
                  <a:latin typeface="Calibri"/>
                  <a:cs typeface="Arial" pitchFamily="34" charset="0"/>
                </a:rPr>
                <a:t>+</a:t>
              </a:r>
              <a:r>
                <a:rPr kumimoji="0" lang="en-GB" altLang="en-US" sz="1800" b="1" i="0" u="none" strike="noStrike" kern="0" cap="none" spc="0" normalizeH="0" baseline="0" noProof="0" dirty="0">
                  <a:ln>
                    <a:noFill/>
                  </a:ln>
                  <a:solidFill>
                    <a:srgbClr val="FF0000"/>
                  </a:solidFill>
                  <a:effectLst/>
                  <a:uLnTx/>
                  <a:uFillTx/>
                  <a:latin typeface="Calibri"/>
                  <a:cs typeface="Arial" pitchFamily="34" charset="0"/>
                </a:rPr>
                <a:t>] </a:t>
              </a:r>
              <a:endParaRPr kumimoji="0" lang="en-US" altLang="en-US" sz="1800" b="1" i="0" u="none" strike="noStrike" kern="0" cap="none" spc="0" normalizeH="0" baseline="30000" noProof="0" dirty="0">
                <a:ln>
                  <a:noFill/>
                </a:ln>
                <a:solidFill>
                  <a:srgbClr val="FF0000"/>
                </a:solidFill>
                <a:effectLst/>
                <a:uLnTx/>
                <a:uFillTx/>
                <a:latin typeface="Calibri"/>
                <a:cs typeface="Arial" pitchFamily="34" charset="0"/>
              </a:endParaRPr>
            </a:p>
          </p:txBody>
        </p:sp>
        <p:cxnSp>
          <p:nvCxnSpPr>
            <p:cNvPr id="14" name="Straight Connector 29"/>
            <p:cNvCxnSpPr/>
            <p:nvPr/>
          </p:nvCxnSpPr>
          <p:spPr>
            <a:xfrm>
              <a:off x="2139705" y="5507742"/>
              <a:ext cx="251099" cy="2"/>
            </a:xfrm>
            <a:prstGeom prst="line">
              <a:avLst/>
            </a:prstGeom>
            <a:noFill/>
            <a:ln w="9525" cap="flat" cmpd="sng" algn="ctr">
              <a:solidFill>
                <a:srgbClr val="C00000"/>
              </a:solidFill>
              <a:prstDash val="solid"/>
            </a:ln>
            <a:effectLst/>
          </p:spPr>
        </p:cxnSp>
      </p:grpSp>
      <p:sp>
        <p:nvSpPr>
          <p:cNvPr id="15" name="مربع نص 4"/>
          <p:cNvSpPr txBox="1"/>
          <p:nvPr/>
        </p:nvSpPr>
        <p:spPr>
          <a:xfrm>
            <a:off x="261764" y="4653136"/>
            <a:ext cx="8712968" cy="1618803"/>
          </a:xfrm>
          <a:prstGeom prst="rect">
            <a:avLst/>
          </a:prstGeom>
          <a:solidFill>
            <a:srgbClr val="F7F7F7"/>
          </a:solidFill>
          <a:ln w="3175">
            <a:solidFill>
              <a:schemeClr val="bg1">
                <a:lumMod val="65000"/>
              </a:schemeClr>
            </a:solidFill>
            <a:prstDash val="dash"/>
          </a:ln>
        </p:spPr>
        <p:txBody>
          <a:bodyPr wrap="square" rtlCol="0">
            <a:spAutoFit/>
          </a:bodyPr>
          <a:lstStyle/>
          <a:p>
            <a:pPr marL="285750" indent="-285750">
              <a:buFont typeface="Arial" charset="0"/>
              <a:buChar char="•"/>
            </a:pPr>
            <a:r>
              <a:rPr lang="en-US" sz="2000" b="1" dirty="0">
                <a:solidFill>
                  <a:prstClr val="black"/>
                </a:solidFill>
              </a:rPr>
              <a:t>Guyton corner : </a:t>
            </a:r>
          </a:p>
          <a:p>
            <a:r>
              <a:rPr lang="en-US" sz="1100" dirty="0">
                <a:latin typeface="Gill Sans MT" pitchFamily="34" charset="0"/>
              </a:rPr>
              <a:t>Equally important, the normal variation in H+ concentration in extracellular fluid is only about one millionth as great as the normal variation in sodium ion (Na+) concentration. Thus, the precision with which H+ is regulated emphasizes its importance to the various cell functions.</a:t>
            </a:r>
            <a:r>
              <a:rPr lang="en-US" sz="1600" dirty="0"/>
              <a:t> </a:t>
            </a:r>
          </a:p>
          <a:p>
            <a:pPr marL="285750" indent="-285750">
              <a:buFont typeface="Arial" pitchFamily="34" charset="0"/>
              <a:buChar char="•"/>
            </a:pPr>
            <a:r>
              <a:rPr lang="en-US" sz="1600" b="1" dirty="0">
                <a:latin typeface="Gill Sans MT" pitchFamily="34" charset="0"/>
              </a:rPr>
              <a:t>Linda corner:</a:t>
            </a:r>
          </a:p>
          <a:p>
            <a:r>
              <a:rPr lang="en-US" sz="1100" dirty="0">
                <a:latin typeface="Gill Sans MT" pitchFamily="34" charset="0"/>
              </a:rPr>
              <a:t> When using pH instead of H+ concentration, there are two points of caution. First, because of the minus sign in the logarithmic expression, a mental reversal is necessary: As H+ concentration increases, pH decreases, and conversely. Second, the relationship between H+ concentration and pH is logarithmic, not linear. Thus, equal changes in pH do not reflect equal changes in H+ concentration.</a:t>
            </a:r>
          </a:p>
        </p:txBody>
      </p:sp>
      <p:pic>
        <p:nvPicPr>
          <p:cNvPr id="16" name="Picture 7"/>
          <p:cNvPicPr>
            <a:picLocks noChangeAspect="1" noChangeArrowheads="1"/>
          </p:cNvPicPr>
          <p:nvPr/>
        </p:nvPicPr>
        <p:blipFill>
          <a:blip r:embed="rId2" cstate="print"/>
          <a:srcRect b="4761"/>
          <a:stretch>
            <a:fillRect/>
          </a:stretch>
        </p:blipFill>
        <p:spPr bwMode="auto">
          <a:xfrm>
            <a:off x="8991832" y="1219200"/>
            <a:ext cx="2287156" cy="5090120"/>
          </a:xfrm>
          <a:prstGeom prst="rect">
            <a:avLst/>
          </a:prstGeom>
          <a:noFill/>
          <a:ln w="9525">
            <a:noFill/>
            <a:miter lim="800000"/>
            <a:headEnd/>
            <a:tailEnd/>
          </a:ln>
        </p:spPr>
      </p:pic>
      <p:sp>
        <p:nvSpPr>
          <p:cNvPr id="17" name="مستطيل 16"/>
          <p:cNvSpPr/>
          <p:nvPr/>
        </p:nvSpPr>
        <p:spPr>
          <a:xfrm>
            <a:off x="4006180" y="3399383"/>
            <a:ext cx="4573742" cy="461665"/>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200" dirty="0">
                <a:solidFill>
                  <a:schemeClr val="bg1">
                    <a:lumMod val="50000"/>
                  </a:schemeClr>
                </a:solidFill>
              </a:rPr>
              <a:t>Free hydrogen ions in the body are very low that’s why we use Logarithm to calculate it. </a:t>
            </a:r>
          </a:p>
        </p:txBody>
      </p:sp>
    </p:spTree>
    <p:extLst>
      <p:ext uri="{BB962C8B-B14F-4D97-AF65-F5344CB8AC3E}">
        <p14:creationId xmlns:p14="http://schemas.microsoft.com/office/powerpoint/2010/main" val="22723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3500"/>
                            </p:stCondLst>
                            <p:childTnLst>
                              <p:par>
                                <p:cTn id="9" presetID="10" presetClass="entr" presetSubtype="0"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8103</Words>
  <Application>Microsoft Office PowerPoint</Application>
  <PresentationFormat>Custom</PresentationFormat>
  <Paragraphs>1020</Paragraphs>
  <Slides>68</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68</vt:i4>
      </vt:variant>
    </vt:vector>
  </HeadingPairs>
  <TitlesOfParts>
    <vt:vector size="88" baseType="lpstr">
      <vt:lpstr>Malgun Gothic Semilight</vt:lpstr>
      <vt:lpstr>华文新魏</vt:lpstr>
      <vt:lpstr>Arabic Typesetting</vt:lpstr>
      <vt:lpstr>Arial</vt:lpstr>
      <vt:lpstr>Arial Black</vt:lpstr>
      <vt:lpstr>ArialMT</vt:lpstr>
      <vt:lpstr>Bookman Old Style</vt:lpstr>
      <vt:lpstr>Calibri</vt:lpstr>
      <vt:lpstr>Cambria Math</vt:lpstr>
      <vt:lpstr>Courier New</vt:lpstr>
      <vt:lpstr>Gill Sans</vt:lpstr>
      <vt:lpstr>Gill Sans MT</vt:lpstr>
      <vt:lpstr>Helvetica</vt:lpstr>
      <vt:lpstr>Mangal</vt:lpstr>
      <vt:lpstr>Sylfaen</vt:lpstr>
      <vt:lpstr>Symbol</vt:lpstr>
      <vt:lpstr>Times New Roman</vt:lpstr>
      <vt:lpstr>Wingdings</vt:lpstr>
      <vt:lpstr>Wingdings 3</vt:lpstr>
      <vt:lpstr>Origin</vt:lpstr>
      <vt:lpstr>PowerPoint Presentation</vt:lpstr>
      <vt:lpstr>Objectives</vt:lpstr>
      <vt:lpstr>Acid – Base Balance</vt:lpstr>
      <vt:lpstr>Acid – Base Balance Definitions ( Bronsted-Lowry )</vt:lpstr>
      <vt:lpstr>Acid – Base Balance Definitions ( Bronsted-Lowry )</vt:lpstr>
      <vt:lpstr>PowerPoint Presentation</vt:lpstr>
      <vt:lpstr> Physiologically important Acids and Bases </vt:lpstr>
      <vt:lpstr>pH</vt:lpstr>
      <vt:lpstr> Acid – Base Balance pH Scale (Sørensen, 1909)</vt:lpstr>
      <vt:lpstr> Acid – Base Balance pH Scale (Sørensen, 1909)</vt:lpstr>
      <vt:lpstr>Acid – Base Balance pH Scale (Sørensen, 1909) </vt:lpstr>
      <vt:lpstr>Acid – Base Balance pH Scale (Sørensen, 1909)</vt:lpstr>
      <vt:lpstr>Sources of H+ </vt:lpstr>
      <vt:lpstr>How is [H+] Controlled?</vt:lpstr>
      <vt:lpstr>Henderson-Hasselbalch Equation</vt:lpstr>
      <vt:lpstr>What happen to the pH using H-H ?</vt:lpstr>
      <vt:lpstr>Body Fluid Buffers</vt:lpstr>
      <vt:lpstr>What is a Buffer?</vt:lpstr>
      <vt:lpstr>Control of [H+] - Buffers</vt:lpstr>
      <vt:lpstr>Buffer system</vt:lpstr>
      <vt:lpstr>Chemical buffering system</vt:lpstr>
      <vt:lpstr>Chemical Buffering System</vt:lpstr>
      <vt:lpstr>The Bicarbonate Buffer System</vt:lpstr>
      <vt:lpstr>The Bicarbonate Buffer System Henderson-Hasselbalch Equation</vt:lpstr>
      <vt:lpstr>The Bicarbonate Buffer System Henderson-Hasselbalch Equation</vt:lpstr>
      <vt:lpstr>The Bicarbonate Buffer System Henderson-Hasselbalch Equation</vt:lpstr>
      <vt:lpstr>Chemical Buffering System</vt:lpstr>
      <vt:lpstr>Chemical Buffering System </vt:lpstr>
      <vt:lpstr>4-Bone:</vt:lpstr>
      <vt:lpstr>Summary of Body’s Buffering Systems</vt:lpstr>
      <vt:lpstr>Respiratory Regulation of Acid-Base Balance</vt:lpstr>
      <vt:lpstr>Respiratory Regulation of CO2</vt:lpstr>
      <vt:lpstr>Renal regulation of Acid-Base Balance</vt:lpstr>
      <vt:lpstr>Renal regulation of Acid-Base</vt:lpstr>
      <vt:lpstr>Cont.</vt:lpstr>
      <vt:lpstr>Cont.</vt:lpstr>
      <vt:lpstr>What happens at the late DCT &amp; CT?</vt:lpstr>
      <vt:lpstr>Non-Bicarbonate Buffers in the Tubular Lumen?</vt:lpstr>
      <vt:lpstr>Cont.</vt:lpstr>
      <vt:lpstr>  Excretion of H+ and Generation of New HCO3  (The Ammonia Buffer System) </vt:lpstr>
      <vt:lpstr>H+ / HCO3- Control by the Kidney:</vt:lpstr>
      <vt:lpstr>The Overall Scheme of Renal Excretion of Acids &amp; Bases</vt:lpstr>
      <vt:lpstr>Acid Base Disorders</vt:lpstr>
      <vt:lpstr>Overview (Important)</vt:lpstr>
      <vt:lpstr>Disturbances of Acid-Base Balance  </vt:lpstr>
      <vt:lpstr>Respiratory Acidosis  </vt:lpstr>
      <vt:lpstr>Respiratory Acidosis  </vt:lpstr>
      <vt:lpstr>Respiratory Alkalosis </vt:lpstr>
      <vt:lpstr>Davenport Diagram Acid-base alterations </vt:lpstr>
      <vt:lpstr>Metabolic Acidosis &amp; Alkalosis  </vt:lpstr>
      <vt:lpstr>PowerPoint Presentation</vt:lpstr>
      <vt:lpstr>Major Causes of Metabolic Acidosis </vt:lpstr>
      <vt:lpstr>Metabolic Acidosis </vt:lpstr>
      <vt:lpstr>Metabolic Acidosis</vt:lpstr>
      <vt:lpstr>Davenport Diagram Acid-base Alterations</vt:lpstr>
      <vt:lpstr>Metabolic Alkalosis</vt:lpstr>
      <vt:lpstr>Metabolic Alkalosis</vt:lpstr>
      <vt:lpstr>Major Causes of Metabolic Alkalosis</vt:lpstr>
      <vt:lpstr>Davenport Diagram</vt:lpstr>
      <vt:lpstr>Acid-Base Imbalances (Summary)</vt:lpstr>
      <vt:lpstr>Acid / Base Disorders Summary</vt:lpstr>
      <vt:lpstr>Primary and compensatory changes  in different  acid-base disorders</vt:lpstr>
      <vt:lpstr>Analysis of Acid-Base Disorders</vt:lpstr>
      <vt:lpstr> How to Analyze an ABG</vt:lpstr>
      <vt:lpstr>Analysis of Acid-Base Disorders</vt:lpstr>
      <vt:lpstr>Cases:</vt:lpstr>
      <vt:lpstr>Cases: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789</cp:revision>
  <dcterms:created xsi:type="dcterms:W3CDTF">2016-09-07T16:15:34Z</dcterms:created>
  <dcterms:modified xsi:type="dcterms:W3CDTF">2017-05-18T21:28:41Z</dcterms:modified>
</cp:coreProperties>
</file>