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5" r:id="rId1"/>
  </p:sldMasterIdLst>
  <p:notesMasterIdLst>
    <p:notesMasterId r:id="rId28"/>
  </p:notesMasterIdLst>
  <p:sldIdLst>
    <p:sldId id="273" r:id="rId2"/>
    <p:sldId id="272" r:id="rId3"/>
    <p:sldId id="275" r:id="rId4"/>
    <p:sldId id="276" r:id="rId5"/>
    <p:sldId id="278" r:id="rId6"/>
    <p:sldId id="280" r:id="rId7"/>
    <p:sldId id="281" r:id="rId8"/>
    <p:sldId id="282" r:id="rId9"/>
    <p:sldId id="283" r:id="rId10"/>
    <p:sldId id="285" r:id="rId11"/>
    <p:sldId id="306" r:id="rId12"/>
    <p:sldId id="287" r:id="rId13"/>
    <p:sldId id="290" r:id="rId14"/>
    <p:sldId id="291" r:id="rId15"/>
    <p:sldId id="292" r:id="rId16"/>
    <p:sldId id="294" r:id="rId17"/>
    <p:sldId id="293" r:id="rId18"/>
    <p:sldId id="296" r:id="rId19"/>
    <p:sldId id="297" r:id="rId20"/>
    <p:sldId id="298" r:id="rId21"/>
    <p:sldId id="299" r:id="rId22"/>
    <p:sldId id="300" r:id="rId23"/>
    <p:sldId id="301" r:id="rId24"/>
    <p:sldId id="303" r:id="rId25"/>
    <p:sldId id="305" r:id="rId26"/>
    <p:sldId id="304"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ABBC"/>
    <a:srgbClr val="506AC8"/>
    <a:srgbClr val="7BBF26"/>
    <a:srgbClr val="8D9EDB"/>
    <a:srgbClr val="7085D2"/>
    <a:srgbClr val="55ACEE"/>
    <a:srgbClr val="F9F9F9"/>
    <a:srgbClr val="99FF33"/>
    <a:srgbClr val="E7F6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96341"/>
  </p:normalViewPr>
  <p:slideViewPr>
    <p:cSldViewPr snapToGrid="0">
      <p:cViewPr varScale="1">
        <p:scale>
          <a:sx n="92" d="100"/>
          <a:sy n="92" d="100"/>
        </p:scale>
        <p:origin x="92"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4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spcBef>
                <a:spcPct val="0"/>
              </a:spcBef>
            </a:pPr>
            <a:r>
              <a:rPr lang="en-US" altLang="en-US" b="1">
                <a:ea typeface="ＭＳ Ｐゴシック" charset="-128"/>
              </a:rPr>
              <a:t>is a condition that typically occurs when the kidney swells due to the failure of normal drainage of urine from the kidney to the bladder.</a:t>
            </a:r>
            <a:endParaRPr lang="ar-SA" altLang="en-US" b="1">
              <a:ea typeface="ＭＳ Ｐゴシック" charset="-128"/>
            </a:endParaRPr>
          </a:p>
        </p:txBody>
      </p:sp>
      <p:sp>
        <p:nvSpPr>
          <p:cNvPr id="36867"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473BF5C-AC0B-1F41-A7E8-CA5CA98C8139}" type="slidenum">
              <a:rPr lang="ar-SA" altLang="en-US" sz="1200">
                <a:latin typeface="Calibri" charset="0"/>
              </a:rPr>
              <a:pPr eaLnBrk="1" hangingPunct="1"/>
              <a:t>17</a:t>
            </a:fld>
            <a:endParaRPr lang="ar-SA" altLang="en-US" sz="1200">
              <a:latin typeface="Calibri" charset="0"/>
            </a:endParaRPr>
          </a:p>
        </p:txBody>
      </p:sp>
    </p:spTree>
    <p:extLst>
      <p:ext uri="{BB962C8B-B14F-4D97-AF65-F5344CB8AC3E}">
        <p14:creationId xmlns:p14="http://schemas.microsoft.com/office/powerpoint/2010/main" val="2371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P2i8Yo4HzRFsJsi_jXKCHW5BH42oZxcpP4goWtxdwxE/edit?usp=sharing"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onlinequizcreator.com/radiology-of-the-renal-system/quiz-27525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455965" y="5524746"/>
            <a:ext cx="7758953" cy="915339"/>
          </a:xfrm>
          <a:prstGeom prst="rect">
            <a:avLst/>
          </a:prstGeom>
          <a:noFill/>
          <a:ln>
            <a:noFill/>
          </a:ln>
        </p:spPr>
        <p:txBody>
          <a:bodyPr lIns="91425" tIns="45700" rIns="91425" bIns="45700" anchor="ctr" anchorCtr="0">
            <a:noAutofit/>
          </a:bodyPr>
          <a:lstStyle/>
          <a:p>
            <a:pPr lvl="0" algn="ctr">
              <a:buSzPct val="25000"/>
            </a:pPr>
            <a:r>
              <a:rPr lang="en-US" sz="4400" dirty="0">
                <a:ln w="0"/>
                <a:solidFill>
                  <a:srgbClr val="8D9EDB"/>
                </a:solidFill>
                <a:effectLst>
                  <a:outerShdw blurRad="38100" dist="25400" dir="5400000" algn="ctr" rotWithShape="0">
                    <a:srgbClr val="6E747A">
                      <a:alpha val="43000"/>
                    </a:srgbClr>
                  </a:outerShdw>
                </a:effectLst>
                <a:latin typeface="+mn-lt"/>
                <a:ea typeface="+mn-ea"/>
                <a:cs typeface="+mn-cs"/>
              </a:rPr>
              <a:t>Radiology of the Renal System</a:t>
            </a:r>
            <a:endParaRPr lang="en-GB" sz="5400" kern="12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grpSp>
        <p:nvGrpSpPr>
          <p:cNvPr id="2" name="Group 1"/>
          <p:cNvGrpSpPr/>
          <p:nvPr/>
        </p:nvGrpSpPr>
        <p:grpSpPr>
          <a:xfrm>
            <a:off x="8536534" y="5392689"/>
            <a:ext cx="2766400" cy="1252522"/>
            <a:chOff x="8563428" y="5284999"/>
            <a:chExt cx="2766400" cy="1252522"/>
          </a:xfrm>
        </p:grpSpPr>
        <p:sp>
          <p:nvSpPr>
            <p:cNvPr id="9" name="TextBox 8"/>
            <p:cNvSpPr txBox="1"/>
            <p:nvPr/>
          </p:nvSpPr>
          <p:spPr>
            <a:xfrm>
              <a:off x="8563428" y="5284999"/>
              <a:ext cx="2766400" cy="1252522"/>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FF0000"/>
                  </a:solidFill>
                </a:rPr>
                <a:t>Important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65000"/>
                    </a:schemeClr>
                  </a:solidFill>
                </a:rPr>
                <a:t>Notes/Extra explanation</a:t>
              </a:r>
            </a:p>
          </p:txBody>
        </p:sp>
        <p:sp>
          <p:nvSpPr>
            <p:cNvPr id="13" name="Oval 12"/>
            <p:cNvSpPr/>
            <p:nvPr/>
          </p:nvSpPr>
          <p:spPr>
            <a:xfrm>
              <a:off x="8772178" y="5700560"/>
              <a:ext cx="123372" cy="1257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72178" y="6274585"/>
              <a:ext cx="123372" cy="125776"/>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0" y="127112"/>
            <a:ext cx="12192000" cy="5212320"/>
            <a:chOff x="0" y="127112"/>
            <a:chExt cx="12192000" cy="5212320"/>
          </a:xfrm>
        </p:grpSpPr>
        <p:pic>
          <p:nvPicPr>
            <p:cNvPr id="85" name="Shape 85" descr="Image result for ‫بسم الله الرحمن الرحيم‬‎"/>
            <p:cNvPicPr preferRelativeResize="0"/>
            <p:nvPr/>
          </p:nvPicPr>
          <p:blipFill rotWithShape="1">
            <a:blip r:embed="rId3">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377261"/>
              <a:ext cx="2946400" cy="4962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7843" y="3723562"/>
              <a:ext cx="1820067" cy="1515272"/>
            </a:xfrm>
            <a:prstGeom prst="rect">
              <a:avLst/>
            </a:prstGeom>
          </p:spPr>
        </p:pic>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8"/>
              </a:rPr>
              <a:t>Editing File</a:t>
            </a:r>
            <a:r>
              <a:rPr lang="en-US" sz="1600" dirty="0">
                <a:latin typeface="+mn-lt"/>
              </a:rPr>
              <a:t> before studying this lecture to check for any changes.</a:t>
            </a:r>
            <a:endParaRPr lang="en-GB" sz="1600" dirty="0">
              <a:latin typeface="+mn-lt"/>
            </a:endParaRPr>
          </a:p>
        </p:txBody>
      </p:sp>
    </p:spTree>
    <p:extLst>
      <p:ext uri="{BB962C8B-B14F-4D97-AF65-F5344CB8AC3E}">
        <p14:creationId xmlns:p14="http://schemas.microsoft.com/office/powerpoint/2010/main" val="333997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72" y="-200006"/>
            <a:ext cx="4848607" cy="1325563"/>
          </a:xfrm>
        </p:spPr>
        <p:txBody>
          <a:bodyPr>
            <a:normAutofit/>
          </a:bodyPr>
          <a:lstStyle/>
          <a:p>
            <a:pPr algn="ctr"/>
            <a:r>
              <a:rPr lang="en-US" sz="3600" b="1" dirty="0"/>
              <a:t>Kidneys</a:t>
            </a:r>
          </a:p>
        </p:txBody>
      </p:sp>
      <p:sp>
        <p:nvSpPr>
          <p:cNvPr id="14" name="TextBox 13"/>
          <p:cNvSpPr txBox="1"/>
          <p:nvPr/>
        </p:nvSpPr>
        <p:spPr>
          <a:xfrm>
            <a:off x="1040918" y="656725"/>
            <a:ext cx="4437677" cy="1815882"/>
          </a:xfrm>
          <a:prstGeom prst="rect">
            <a:avLst/>
          </a:prstGeom>
          <a:noFill/>
        </p:spPr>
        <p:txBody>
          <a:bodyPr wrap="square" numCol="2" rtlCol="0">
            <a:spAutoFit/>
          </a:bodyPr>
          <a:lstStyle/>
          <a:p>
            <a:pPr marL="285750" indent="-285750">
              <a:buFont typeface="Arial" charset="0"/>
              <a:buChar char="•"/>
            </a:pPr>
            <a:r>
              <a:rPr lang="en-US" sz="2800" dirty="0">
                <a:solidFill>
                  <a:srgbClr val="0070C0"/>
                </a:solidFill>
                <a:latin typeface="+mn-lt"/>
              </a:rPr>
              <a:t>Cortex</a:t>
            </a:r>
          </a:p>
          <a:p>
            <a:pPr marL="285750" indent="-285750">
              <a:buFont typeface="Arial" charset="0"/>
              <a:buChar char="•"/>
            </a:pPr>
            <a:r>
              <a:rPr lang="en-US" sz="2800" dirty="0">
                <a:solidFill>
                  <a:srgbClr val="7030A0"/>
                </a:solidFill>
                <a:latin typeface="+mn-lt"/>
              </a:rPr>
              <a:t>Medulla</a:t>
            </a:r>
          </a:p>
          <a:p>
            <a:pPr marL="285750" indent="-285750">
              <a:buFont typeface="Arial" charset="0"/>
              <a:buChar char="•"/>
            </a:pPr>
            <a:endParaRPr lang="en-US" sz="2800" dirty="0">
              <a:solidFill>
                <a:srgbClr val="7030A0"/>
              </a:solidFill>
              <a:latin typeface="+mn-lt"/>
            </a:endParaRPr>
          </a:p>
          <a:p>
            <a:pPr marL="285750" indent="-285750">
              <a:buFont typeface="Arial" charset="0"/>
              <a:buChar char="•"/>
            </a:pPr>
            <a:endParaRPr lang="en-US" sz="2800" dirty="0">
              <a:solidFill>
                <a:srgbClr val="7030A0"/>
              </a:solidFill>
              <a:latin typeface="+mn-lt"/>
            </a:endParaRPr>
          </a:p>
          <a:p>
            <a:pPr marL="285750" indent="-285750">
              <a:buFont typeface="Arial" charset="0"/>
              <a:buChar char="•"/>
            </a:pPr>
            <a:r>
              <a:rPr lang="en-US" sz="2800" dirty="0">
                <a:solidFill>
                  <a:schemeClr val="accent2"/>
                </a:solidFill>
                <a:latin typeface="+mn-lt"/>
              </a:rPr>
              <a:t>Renal pelvis</a:t>
            </a:r>
          </a:p>
          <a:p>
            <a:pPr marL="285750" indent="-285750">
              <a:buFont typeface="Arial" charset="0"/>
              <a:buChar char="•"/>
            </a:pPr>
            <a:r>
              <a:rPr lang="en-US" sz="2800" dirty="0">
                <a:solidFill>
                  <a:srgbClr val="FF0000"/>
                </a:solidFill>
                <a:latin typeface="+mn-lt"/>
              </a:rPr>
              <a:t>Ureter</a:t>
            </a:r>
            <a:r>
              <a:rPr lang="en-US" sz="2800" dirty="0">
                <a:solidFill>
                  <a:schemeClr val="accent2"/>
                </a:solidFill>
                <a:latin typeface="+mn-lt"/>
              </a:rPr>
              <a:t> </a:t>
            </a:r>
          </a:p>
          <a:p>
            <a:pPr marL="285750" indent="-285750">
              <a:buFont typeface="Arial" charset="0"/>
              <a:buChar char="•"/>
            </a:pPr>
            <a:endParaRPr lang="en-US" dirty="0">
              <a:solidFill>
                <a:schemeClr val="accent2"/>
              </a:solidFill>
              <a:latin typeface="+mn-lt"/>
            </a:endParaRPr>
          </a:p>
        </p:txBody>
      </p:sp>
      <p:sp>
        <p:nvSpPr>
          <p:cNvPr id="25" name="Title 1"/>
          <p:cNvSpPr txBox="1">
            <a:spLocks/>
          </p:cNvSpPr>
          <p:nvPr/>
        </p:nvSpPr>
        <p:spPr>
          <a:xfrm>
            <a:off x="6790765" y="548632"/>
            <a:ext cx="4751637" cy="9160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Ureters</a:t>
            </a:r>
          </a:p>
        </p:txBody>
      </p:sp>
      <p:pic>
        <p:nvPicPr>
          <p:cNvPr id="20" name="Content Placeholder 19"/>
          <p:cNvPicPr>
            <a:picLocks noGrp="1" noChangeAspect="1"/>
          </p:cNvPicPr>
          <p:nvPr>
            <p:ph idx="1"/>
          </p:nvPr>
        </p:nvPicPr>
        <p:blipFill>
          <a:blip r:embed="rId2"/>
          <a:stretch>
            <a:fillRect/>
          </a:stretch>
        </p:blipFill>
        <p:spPr>
          <a:xfrm>
            <a:off x="7465404" y="1464687"/>
            <a:ext cx="4249270" cy="4633836"/>
          </a:xfrm>
          <a:prstGeom prst="rect">
            <a:avLst/>
          </a:prstGeom>
        </p:spPr>
      </p:pic>
      <p:cxnSp>
        <p:nvCxnSpPr>
          <p:cNvPr id="28" name="Straight Connector 27"/>
          <p:cNvCxnSpPr/>
          <p:nvPr/>
        </p:nvCxnSpPr>
        <p:spPr>
          <a:xfrm>
            <a:off x="7045913" y="236078"/>
            <a:ext cx="0" cy="627943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0119"/>
            <a:ext cx="3679248" cy="2717881"/>
          </a:xfrm>
          <a:prstGeom prst="rect">
            <a:avLst/>
          </a:prstGeom>
        </p:spPr>
      </p:pic>
      <p:cxnSp>
        <p:nvCxnSpPr>
          <p:cNvPr id="15" name="Straight Arrow Connector 14"/>
          <p:cNvCxnSpPr/>
          <p:nvPr/>
        </p:nvCxnSpPr>
        <p:spPr>
          <a:xfrm flipH="1">
            <a:off x="2033360" y="4530797"/>
            <a:ext cx="327205" cy="53848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696909" y="5723852"/>
            <a:ext cx="132933" cy="43281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967415" y="5424338"/>
            <a:ext cx="537066" cy="35075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247" y="4140119"/>
            <a:ext cx="3366665" cy="2717881"/>
          </a:xfrm>
          <a:prstGeom prst="rect">
            <a:avLst/>
          </a:prstGeom>
        </p:spPr>
      </p:pic>
      <p:sp>
        <p:nvSpPr>
          <p:cNvPr id="27" name="TextBox 26"/>
          <p:cNvSpPr txBox="1"/>
          <p:nvPr/>
        </p:nvSpPr>
        <p:spPr>
          <a:xfrm>
            <a:off x="5978769" y="2485292"/>
            <a:ext cx="184731" cy="307777"/>
          </a:xfrm>
          <a:prstGeom prst="rect">
            <a:avLst/>
          </a:prstGeom>
          <a:noFill/>
        </p:spPr>
        <p:txBody>
          <a:bodyPr wrap="none" rtlCol="0">
            <a:spAutoFit/>
          </a:bodyPr>
          <a:lstStyle/>
          <a:p>
            <a:endParaRPr lang="en-US"/>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918" y="1881352"/>
            <a:ext cx="4791557" cy="2258767"/>
          </a:xfrm>
          <a:prstGeom prst="rect">
            <a:avLst/>
          </a:prstGeom>
        </p:spPr>
      </p:pic>
      <p:cxnSp>
        <p:nvCxnSpPr>
          <p:cNvPr id="30" name="Straight Arrow Connector 29"/>
          <p:cNvCxnSpPr/>
          <p:nvPr/>
        </p:nvCxnSpPr>
        <p:spPr>
          <a:xfrm flipH="1">
            <a:off x="4745655" y="5940258"/>
            <a:ext cx="732940" cy="15826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4745655" y="6207238"/>
            <a:ext cx="323922" cy="49147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934396" y="5599715"/>
            <a:ext cx="647329" cy="39163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790872" y="2667545"/>
            <a:ext cx="1562066" cy="35813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3679247" y="3303409"/>
            <a:ext cx="680753" cy="64868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4645076" y="3107956"/>
            <a:ext cx="1347159" cy="2601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819878" y="2403803"/>
            <a:ext cx="647329" cy="39163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48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Ureters (IVP)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09383" y="1825625"/>
            <a:ext cx="357323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6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4" y="305164"/>
            <a:ext cx="5080318" cy="743707"/>
          </a:xfrm>
        </p:spPr>
        <p:txBody>
          <a:bodyPr>
            <a:normAutofit/>
          </a:bodyPr>
          <a:lstStyle/>
          <a:p>
            <a:pPr algn="ctr"/>
            <a:r>
              <a:rPr lang="en-US" sz="3600" b="1" dirty="0"/>
              <a:t>Urinary Bladder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029" y="1299644"/>
            <a:ext cx="4634218" cy="162346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29" y="2923105"/>
            <a:ext cx="4634218" cy="1498546"/>
          </a:xfrm>
          <a:prstGeom prst="rect">
            <a:avLst/>
          </a:prstGeom>
        </p:spPr>
      </p:pic>
      <p:cxnSp>
        <p:nvCxnSpPr>
          <p:cNvPr id="6" name="Straight Connector 5"/>
          <p:cNvCxnSpPr/>
          <p:nvPr/>
        </p:nvCxnSpPr>
        <p:spPr>
          <a:xfrm>
            <a:off x="6037729" y="320032"/>
            <a:ext cx="0" cy="627943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451" b="4843"/>
          <a:stretch/>
        </p:blipFill>
        <p:spPr>
          <a:xfrm>
            <a:off x="637029" y="4500824"/>
            <a:ext cx="4634218" cy="1959507"/>
          </a:xfrm>
          <a:prstGeom prst="rect">
            <a:avLst/>
          </a:prstGeom>
        </p:spPr>
      </p:pic>
      <p:sp>
        <p:nvSpPr>
          <p:cNvPr id="8" name="TextBox 4"/>
          <p:cNvSpPr txBox="1">
            <a:spLocks noChangeArrowheads="1"/>
          </p:cNvSpPr>
          <p:nvPr/>
        </p:nvSpPr>
        <p:spPr bwMode="auto">
          <a:xfrm>
            <a:off x="4748631" y="2698575"/>
            <a:ext cx="639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128"/>
              </a:defRPr>
            </a:lvl9pPr>
          </a:lstStyle>
          <a:p>
            <a:pPr algn="l" rtl="0" eaLnBrk="1" hangingPunct="1"/>
            <a:r>
              <a:rPr lang="en-US" altLang="en-US" sz="1800" b="1" dirty="0">
                <a:solidFill>
                  <a:schemeClr val="bg1"/>
                </a:solidFill>
                <a:latin typeface="Georgia" charset="0"/>
              </a:rPr>
              <a:t>US</a:t>
            </a:r>
            <a:endParaRPr lang="ar-SA" altLang="en-US" sz="1800" b="1" dirty="0">
              <a:solidFill>
                <a:schemeClr val="bg1"/>
              </a:solidFill>
              <a:latin typeface="Georgia" charset="0"/>
            </a:endParaRPr>
          </a:p>
        </p:txBody>
      </p:sp>
      <p:sp>
        <p:nvSpPr>
          <p:cNvPr id="9" name="Title 1"/>
          <p:cNvSpPr txBox="1">
            <a:spLocks/>
          </p:cNvSpPr>
          <p:nvPr/>
        </p:nvSpPr>
        <p:spPr>
          <a:xfrm>
            <a:off x="6804212" y="320032"/>
            <a:ext cx="5080318" cy="743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Urethra</a:t>
            </a:r>
          </a:p>
        </p:txBody>
      </p:sp>
      <p:pic>
        <p:nvPicPr>
          <p:cNvPr id="10" name="Picture 9"/>
          <p:cNvPicPr>
            <a:picLocks noChangeAspect="1"/>
          </p:cNvPicPr>
          <p:nvPr/>
        </p:nvPicPr>
        <p:blipFill>
          <a:blip r:embed="rId5"/>
          <a:stretch>
            <a:fillRect/>
          </a:stretch>
        </p:blipFill>
        <p:spPr>
          <a:xfrm>
            <a:off x="9185513" y="3375212"/>
            <a:ext cx="2849605" cy="3085119"/>
          </a:xfrm>
          <a:prstGeom prst="rect">
            <a:avLst/>
          </a:prstGeom>
        </p:spPr>
      </p:pic>
      <p:pic>
        <p:nvPicPr>
          <p:cNvPr id="11" name="Picture 10"/>
          <p:cNvPicPr>
            <a:picLocks noChangeAspect="1"/>
          </p:cNvPicPr>
          <p:nvPr/>
        </p:nvPicPr>
        <p:blipFill rotWithShape="1">
          <a:blip r:embed="rId6"/>
          <a:srcRect l="7446"/>
          <a:stretch/>
        </p:blipFill>
        <p:spPr>
          <a:xfrm>
            <a:off x="6176202" y="3375212"/>
            <a:ext cx="2870839" cy="2944905"/>
          </a:xfrm>
          <a:prstGeom prst="rect">
            <a:avLst/>
          </a:prstGeom>
        </p:spPr>
      </p:pic>
      <p:sp>
        <p:nvSpPr>
          <p:cNvPr id="12" name="TextBox 11"/>
          <p:cNvSpPr txBox="1"/>
          <p:nvPr/>
        </p:nvSpPr>
        <p:spPr>
          <a:xfrm>
            <a:off x="6653947" y="1074567"/>
            <a:ext cx="5381171" cy="2677656"/>
          </a:xfrm>
          <a:prstGeom prst="rect">
            <a:avLst/>
          </a:prstGeom>
          <a:noFill/>
        </p:spPr>
        <p:txBody>
          <a:bodyPr wrap="square" numCol="2" rtlCol="0">
            <a:spAutoFit/>
          </a:bodyPr>
          <a:lstStyle/>
          <a:p>
            <a:pPr marL="285750" indent="-285750">
              <a:buFont typeface="Arial" charset="0"/>
              <a:buChar char="•"/>
            </a:pPr>
            <a:r>
              <a:rPr lang="en-US" sz="2400" dirty="0">
                <a:solidFill>
                  <a:srgbClr val="FF0000"/>
                </a:solidFill>
                <a:latin typeface="+mn-lt"/>
              </a:rPr>
              <a:t>Bladder</a:t>
            </a:r>
          </a:p>
          <a:p>
            <a:pPr marL="285750" indent="-285750">
              <a:buFont typeface="Arial" charset="0"/>
              <a:buChar char="•"/>
            </a:pPr>
            <a:r>
              <a:rPr lang="en-US" sz="2400" dirty="0">
                <a:solidFill>
                  <a:srgbClr val="00B0F0"/>
                </a:solidFill>
                <a:latin typeface="+mn-lt"/>
              </a:rPr>
              <a:t>Bladder neck</a:t>
            </a:r>
          </a:p>
          <a:p>
            <a:pPr marL="285750" indent="-285750">
              <a:buFont typeface="Arial" charset="0"/>
              <a:buChar char="•"/>
            </a:pPr>
            <a:r>
              <a:rPr lang="en-US" sz="2400" dirty="0">
                <a:solidFill>
                  <a:schemeClr val="accent6">
                    <a:lumMod val="75000"/>
                  </a:schemeClr>
                </a:solidFill>
                <a:latin typeface="+mn-lt"/>
              </a:rPr>
              <a:t>Prostatic urethra</a:t>
            </a:r>
          </a:p>
          <a:p>
            <a:pPr marL="285750" indent="-285750">
              <a:buFont typeface="Arial" charset="0"/>
              <a:buChar char="•"/>
            </a:pPr>
            <a:r>
              <a:rPr lang="en-US" sz="2400" dirty="0">
                <a:solidFill>
                  <a:srgbClr val="7030A0"/>
                </a:solidFill>
                <a:latin typeface="+mn-lt"/>
              </a:rPr>
              <a:t>Membranous urethra</a:t>
            </a:r>
          </a:p>
          <a:p>
            <a:pPr marL="285750" indent="-285750">
              <a:buFont typeface="Arial" charset="0"/>
              <a:buChar char="•"/>
            </a:pPr>
            <a:endParaRPr lang="en-US" sz="2400" dirty="0">
              <a:solidFill>
                <a:srgbClr val="7030A0"/>
              </a:solidFill>
              <a:latin typeface="+mn-lt"/>
            </a:endParaRPr>
          </a:p>
          <a:p>
            <a:pPr marL="285750" indent="-285750">
              <a:buFont typeface="Arial" charset="0"/>
              <a:buChar char="•"/>
            </a:pPr>
            <a:endParaRPr lang="en-US" sz="2400" dirty="0">
              <a:solidFill>
                <a:srgbClr val="7030A0"/>
              </a:solidFill>
              <a:latin typeface="+mn-lt"/>
            </a:endParaRPr>
          </a:p>
          <a:p>
            <a:pPr marL="285750" indent="-285750">
              <a:buFont typeface="Arial" charset="0"/>
              <a:buChar char="•"/>
            </a:pPr>
            <a:r>
              <a:rPr lang="en-US" sz="2400" dirty="0">
                <a:solidFill>
                  <a:srgbClr val="FFFF00"/>
                </a:solidFill>
                <a:latin typeface="+mn-lt"/>
              </a:rPr>
              <a:t>Bulbar urethra</a:t>
            </a:r>
          </a:p>
          <a:p>
            <a:pPr marL="285750" indent="-285750">
              <a:buFont typeface="Arial" charset="0"/>
              <a:buChar char="•"/>
            </a:pPr>
            <a:r>
              <a:rPr lang="en-US" sz="2400" dirty="0">
                <a:solidFill>
                  <a:srgbClr val="FFC000"/>
                </a:solidFill>
                <a:latin typeface="+mn-lt"/>
              </a:rPr>
              <a:t>Penile urethra</a:t>
            </a:r>
          </a:p>
          <a:p>
            <a:pPr marL="285750" indent="-285750">
              <a:buFont typeface="Arial" charset="0"/>
              <a:buChar char="•"/>
            </a:pPr>
            <a:r>
              <a:rPr lang="en-US" sz="2400" dirty="0">
                <a:solidFill>
                  <a:schemeClr val="accent2">
                    <a:lumMod val="50000"/>
                  </a:schemeClr>
                </a:solidFill>
                <a:latin typeface="+mn-lt"/>
              </a:rPr>
              <a:t>Urethral meatus</a:t>
            </a:r>
          </a:p>
        </p:txBody>
      </p:sp>
      <p:sp>
        <p:nvSpPr>
          <p:cNvPr id="15" name="TextBox 4"/>
          <p:cNvSpPr txBox="1">
            <a:spLocks noChangeArrowheads="1"/>
          </p:cNvSpPr>
          <p:nvPr/>
        </p:nvSpPr>
        <p:spPr bwMode="auto">
          <a:xfrm>
            <a:off x="4721737" y="6090444"/>
            <a:ext cx="639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128"/>
              </a:defRPr>
            </a:lvl9pPr>
          </a:lstStyle>
          <a:p>
            <a:pPr algn="l" rtl="0" eaLnBrk="1" hangingPunct="1"/>
            <a:r>
              <a:rPr lang="en-US" altLang="en-US" sz="1800" b="1" dirty="0">
                <a:solidFill>
                  <a:schemeClr val="bg1"/>
                </a:solidFill>
                <a:latin typeface="Georgia" charset="0"/>
              </a:rPr>
              <a:t>CT</a:t>
            </a:r>
            <a:endParaRPr lang="ar-SA" altLang="en-US" sz="1800" b="1" dirty="0">
              <a:solidFill>
                <a:schemeClr val="bg1"/>
              </a:solidFill>
              <a:latin typeface="Georgia" charset="0"/>
            </a:endParaRPr>
          </a:p>
        </p:txBody>
      </p:sp>
    </p:spTree>
    <p:extLst>
      <p:ext uri="{BB962C8B-B14F-4D97-AF65-F5344CB8AC3E}">
        <p14:creationId xmlns:p14="http://schemas.microsoft.com/office/powerpoint/2010/main" val="59826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99595" y="121024"/>
            <a:ext cx="10972800" cy="1066800"/>
          </a:xfrm>
        </p:spPr>
        <p:txBody>
          <a:bodyPr>
            <a:normAutofit/>
          </a:bodyPr>
          <a:lstStyle/>
          <a:p>
            <a:pPr algn="ctr" eaLnBrk="1" hangingPunct="1"/>
            <a:r>
              <a:rPr lang="en-US" altLang="en-US" sz="4000" b="1" dirty="0">
                <a:ea typeface="ＭＳ Ｐゴシック" charset="-128"/>
              </a:rPr>
              <a:t>Common Renal System Pathologies </a:t>
            </a:r>
            <a:endParaRPr lang="ar-SA" altLang="en-US" sz="4000" b="1" dirty="0">
              <a:ea typeface="ＭＳ Ｐゴシック" charset="-128"/>
            </a:endParaRPr>
          </a:p>
        </p:txBody>
      </p:sp>
      <p:sp>
        <p:nvSpPr>
          <p:cNvPr id="3" name="Rectangle 2"/>
          <p:cNvSpPr/>
          <p:nvPr/>
        </p:nvSpPr>
        <p:spPr>
          <a:xfrm>
            <a:off x="605118" y="1187824"/>
            <a:ext cx="2810435" cy="614082"/>
          </a:xfrm>
          <a:prstGeom prst="rect">
            <a:avLst/>
          </a:prstGeom>
          <a:ln w="285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t>Kidneys</a:t>
            </a:r>
            <a:endParaRPr lang="en-GB" sz="2800" dirty="0"/>
          </a:p>
        </p:txBody>
      </p:sp>
      <p:sp>
        <p:nvSpPr>
          <p:cNvPr id="7" name="Rectangle 6"/>
          <p:cNvSpPr/>
          <p:nvPr/>
        </p:nvSpPr>
        <p:spPr>
          <a:xfrm>
            <a:off x="4633538" y="1187824"/>
            <a:ext cx="2810435" cy="614082"/>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Ureter</a:t>
            </a:r>
            <a:endParaRPr lang="en-GB" sz="2800" dirty="0"/>
          </a:p>
        </p:txBody>
      </p:sp>
      <p:sp>
        <p:nvSpPr>
          <p:cNvPr id="8" name="Rectangle 7"/>
          <p:cNvSpPr/>
          <p:nvPr/>
        </p:nvSpPr>
        <p:spPr>
          <a:xfrm>
            <a:off x="8661960" y="1174377"/>
            <a:ext cx="2810435" cy="614082"/>
          </a:xfrm>
          <a:prstGeom prst="rect">
            <a:avLst/>
          </a:prstGeom>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Bladder</a:t>
            </a:r>
            <a:endParaRPr lang="en-GB" sz="2800" dirty="0"/>
          </a:p>
        </p:txBody>
      </p:sp>
      <p:sp>
        <p:nvSpPr>
          <p:cNvPr id="9" name="Rounded Rectangle 8"/>
          <p:cNvSpPr/>
          <p:nvPr/>
        </p:nvSpPr>
        <p:spPr>
          <a:xfrm>
            <a:off x="605116" y="2494513"/>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Stones</a:t>
            </a:r>
            <a:endParaRPr lang="en-GB" dirty="0"/>
          </a:p>
        </p:txBody>
      </p:sp>
      <p:sp>
        <p:nvSpPr>
          <p:cNvPr id="11" name="Rounded Rectangle 10"/>
          <p:cNvSpPr/>
          <p:nvPr/>
        </p:nvSpPr>
        <p:spPr>
          <a:xfrm>
            <a:off x="605116" y="2001449"/>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 Cysts</a:t>
            </a:r>
            <a:endParaRPr lang="en-GB" dirty="0"/>
          </a:p>
        </p:txBody>
      </p:sp>
      <p:sp>
        <p:nvSpPr>
          <p:cNvPr id="12" name="Rounded Rectangle 11"/>
          <p:cNvSpPr/>
          <p:nvPr/>
        </p:nvSpPr>
        <p:spPr>
          <a:xfrm>
            <a:off x="605118" y="2994213"/>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 Pyelonephritis</a:t>
            </a:r>
            <a:endParaRPr lang="en-GB" dirty="0"/>
          </a:p>
        </p:txBody>
      </p:sp>
      <p:sp>
        <p:nvSpPr>
          <p:cNvPr id="13" name="Rounded Rectangle 12"/>
          <p:cNvSpPr/>
          <p:nvPr/>
        </p:nvSpPr>
        <p:spPr>
          <a:xfrm>
            <a:off x="605118" y="3509684"/>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 Hydronephrosis</a:t>
            </a:r>
            <a:endParaRPr lang="en-GB" dirty="0"/>
          </a:p>
        </p:txBody>
      </p:sp>
      <p:sp>
        <p:nvSpPr>
          <p:cNvPr id="14" name="Rounded Rectangle 13"/>
          <p:cNvSpPr/>
          <p:nvPr/>
        </p:nvSpPr>
        <p:spPr>
          <a:xfrm>
            <a:off x="605117" y="3984815"/>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 Renal Artery Thrombosis</a:t>
            </a:r>
            <a:endParaRPr lang="en-GB" dirty="0"/>
          </a:p>
        </p:txBody>
      </p:sp>
      <p:sp>
        <p:nvSpPr>
          <p:cNvPr id="15" name="Rounded Rectangle 14"/>
          <p:cNvSpPr/>
          <p:nvPr/>
        </p:nvSpPr>
        <p:spPr>
          <a:xfrm>
            <a:off x="605117" y="4500286"/>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 Renal Vein Thrombosis</a:t>
            </a:r>
            <a:endParaRPr lang="en-GB" dirty="0"/>
          </a:p>
        </p:txBody>
      </p:sp>
      <p:sp>
        <p:nvSpPr>
          <p:cNvPr id="16" name="Rounded Rectangle 15"/>
          <p:cNvSpPr/>
          <p:nvPr/>
        </p:nvSpPr>
        <p:spPr>
          <a:xfrm>
            <a:off x="605117" y="5024725"/>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ESRD</a:t>
            </a:r>
            <a:endParaRPr lang="en-GB" dirty="0"/>
          </a:p>
        </p:txBody>
      </p:sp>
      <p:sp>
        <p:nvSpPr>
          <p:cNvPr id="17" name="Rounded Rectangle 16"/>
          <p:cNvSpPr/>
          <p:nvPr/>
        </p:nvSpPr>
        <p:spPr>
          <a:xfrm>
            <a:off x="605116" y="5531228"/>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Tumor</a:t>
            </a:r>
            <a:endParaRPr lang="en-GB" dirty="0"/>
          </a:p>
        </p:txBody>
      </p:sp>
      <p:sp>
        <p:nvSpPr>
          <p:cNvPr id="18" name="Rounded Rectangle 17"/>
          <p:cNvSpPr/>
          <p:nvPr/>
        </p:nvSpPr>
        <p:spPr>
          <a:xfrm>
            <a:off x="605116" y="6024292"/>
            <a:ext cx="2810435" cy="389964"/>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Congenital</a:t>
            </a:r>
            <a:endParaRPr lang="en-GB" dirty="0"/>
          </a:p>
        </p:txBody>
      </p:sp>
      <p:sp>
        <p:nvSpPr>
          <p:cNvPr id="19" name="Rounded Rectangle 18"/>
          <p:cNvSpPr/>
          <p:nvPr/>
        </p:nvSpPr>
        <p:spPr>
          <a:xfrm>
            <a:off x="4633538" y="1963271"/>
            <a:ext cx="2810435" cy="389964"/>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Stones</a:t>
            </a:r>
            <a:endParaRPr lang="en-GB" dirty="0"/>
          </a:p>
        </p:txBody>
      </p:sp>
      <p:sp>
        <p:nvSpPr>
          <p:cNvPr id="20" name="Rounded Rectangle 19"/>
          <p:cNvSpPr/>
          <p:nvPr/>
        </p:nvSpPr>
        <p:spPr>
          <a:xfrm>
            <a:off x="4633538" y="2994213"/>
            <a:ext cx="2810435" cy="389964"/>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Congenital</a:t>
            </a:r>
            <a:endParaRPr lang="en-GB" dirty="0"/>
          </a:p>
        </p:txBody>
      </p:sp>
      <p:sp>
        <p:nvSpPr>
          <p:cNvPr id="21" name="Rounded Rectangle 20"/>
          <p:cNvSpPr/>
          <p:nvPr/>
        </p:nvSpPr>
        <p:spPr>
          <a:xfrm>
            <a:off x="4633538" y="2485468"/>
            <a:ext cx="2810435" cy="389964"/>
          </a:xfrm>
          <a:prstGeom prst="roundRect">
            <a:avLst/>
          </a:prstGeom>
          <a:ln w="28575"/>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Vesicoureteral reflux disease</a:t>
            </a:r>
          </a:p>
        </p:txBody>
      </p:sp>
      <p:sp>
        <p:nvSpPr>
          <p:cNvPr id="22" name="Rounded Rectangle 21"/>
          <p:cNvSpPr/>
          <p:nvPr/>
        </p:nvSpPr>
        <p:spPr>
          <a:xfrm>
            <a:off x="8661956" y="1963271"/>
            <a:ext cx="2810435" cy="38996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Prostate hypertrophy</a:t>
            </a:r>
            <a:endParaRPr lang="en-GB" dirty="0"/>
          </a:p>
        </p:txBody>
      </p:sp>
      <p:sp>
        <p:nvSpPr>
          <p:cNvPr id="23" name="Rounded Rectangle 22"/>
          <p:cNvSpPr/>
          <p:nvPr/>
        </p:nvSpPr>
        <p:spPr>
          <a:xfrm>
            <a:off x="8661956" y="2489951"/>
            <a:ext cx="2810435" cy="38996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Cystitis</a:t>
            </a:r>
            <a:endParaRPr lang="en-GB" dirty="0"/>
          </a:p>
        </p:txBody>
      </p:sp>
      <p:sp>
        <p:nvSpPr>
          <p:cNvPr id="24" name="Rounded Rectangle 23"/>
          <p:cNvSpPr/>
          <p:nvPr/>
        </p:nvSpPr>
        <p:spPr>
          <a:xfrm>
            <a:off x="8661956" y="2994213"/>
            <a:ext cx="2810435" cy="38996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Bladder rupture</a:t>
            </a:r>
            <a:endParaRPr lang="en-GB" dirty="0"/>
          </a:p>
        </p:txBody>
      </p:sp>
      <p:sp>
        <p:nvSpPr>
          <p:cNvPr id="2" name="TextBox 1"/>
          <p:cNvSpPr txBox="1"/>
          <p:nvPr/>
        </p:nvSpPr>
        <p:spPr>
          <a:xfrm>
            <a:off x="605116" y="424070"/>
            <a:ext cx="1024901" cy="307777"/>
          </a:xfrm>
          <a:prstGeom prst="rect">
            <a:avLst/>
          </a:prstGeom>
          <a:noFill/>
        </p:spPr>
        <p:txBody>
          <a:bodyPr wrap="square" rtlCol="0">
            <a:spAutoFit/>
          </a:bodyPr>
          <a:lstStyle/>
          <a:p>
            <a:r>
              <a:rPr lang="en-US" dirty="0">
                <a:solidFill>
                  <a:srgbClr val="9EABBC"/>
                </a:solidFill>
              </a:rPr>
              <a:t>*Summery</a:t>
            </a:r>
          </a:p>
        </p:txBody>
      </p:sp>
    </p:spTree>
    <p:extLst>
      <p:ext uri="{BB962C8B-B14F-4D97-AF65-F5344CB8AC3E}">
        <p14:creationId xmlns:p14="http://schemas.microsoft.com/office/powerpoint/2010/main" val="106536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6094" y="1460503"/>
            <a:ext cx="5005681" cy="21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27" t="3189" r="4273" b="8623"/>
          <a:stretch/>
        </p:blipFill>
        <p:spPr bwMode="auto">
          <a:xfrm>
            <a:off x="5868706" y="4016926"/>
            <a:ext cx="4983069" cy="21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95814" y="1460503"/>
            <a:ext cx="3099661" cy="4621095"/>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buFont typeface="+mj-lt"/>
              <a:buAutoNum type="arabicPeriod"/>
            </a:pPr>
            <a:endParaRPr lang="en-US" sz="1800" dirty="0">
              <a:solidFill>
                <a:schemeClr val="tx1">
                  <a:lumMod val="50000"/>
                  <a:lumOff val="50000"/>
                </a:schemeClr>
              </a:solidFill>
            </a:endParaRPr>
          </a:p>
        </p:txBody>
      </p:sp>
      <p:sp>
        <p:nvSpPr>
          <p:cNvPr id="5" name="TextBox 4"/>
          <p:cNvSpPr txBox="1"/>
          <p:nvPr/>
        </p:nvSpPr>
        <p:spPr>
          <a:xfrm>
            <a:off x="5820054" y="3593519"/>
            <a:ext cx="4883234" cy="338554"/>
          </a:xfrm>
          <a:prstGeom prst="rect">
            <a:avLst/>
          </a:prstGeom>
          <a:noFill/>
        </p:spPr>
        <p:txBody>
          <a:bodyPr wrap="square" rtlCol="0">
            <a:spAutoFit/>
          </a:bodyPr>
          <a:lstStyle/>
          <a:p>
            <a:pPr algn="ctr"/>
            <a:r>
              <a:rPr lang="en-US" sz="1600" dirty="0">
                <a:latin typeface="+mn-lt"/>
              </a:rPr>
              <a:t>ANECHOIC circular mass , clear borders</a:t>
            </a:r>
          </a:p>
        </p:txBody>
      </p:sp>
      <p:sp>
        <p:nvSpPr>
          <p:cNvPr id="9" name="TextBox 8"/>
          <p:cNvSpPr txBox="1"/>
          <p:nvPr/>
        </p:nvSpPr>
        <p:spPr>
          <a:xfrm>
            <a:off x="5846094" y="6142513"/>
            <a:ext cx="5021591" cy="338554"/>
          </a:xfrm>
          <a:prstGeom prst="rect">
            <a:avLst/>
          </a:prstGeom>
          <a:noFill/>
        </p:spPr>
        <p:txBody>
          <a:bodyPr wrap="square" rtlCol="0">
            <a:spAutoFit/>
          </a:bodyPr>
          <a:lstStyle/>
          <a:p>
            <a:pPr algn="ctr"/>
            <a:r>
              <a:rPr lang="en-US" sz="1600" dirty="0">
                <a:latin typeface="+mn-lt"/>
              </a:rPr>
              <a:t>Hypo-dense clear border mass in right kidney</a:t>
            </a:r>
          </a:p>
        </p:txBody>
      </p:sp>
      <p:sp>
        <p:nvSpPr>
          <p:cNvPr id="10" name="TextBox 9"/>
          <p:cNvSpPr txBox="1"/>
          <p:nvPr/>
        </p:nvSpPr>
        <p:spPr>
          <a:xfrm>
            <a:off x="829830" y="3381532"/>
            <a:ext cx="3713375" cy="1569660"/>
          </a:xfrm>
          <a:prstGeom prst="rect">
            <a:avLst/>
          </a:prstGeom>
          <a:noFill/>
        </p:spPr>
        <p:txBody>
          <a:bodyPr wrap="square" rtlCol="0">
            <a:spAutoFit/>
          </a:bodyPr>
          <a:lstStyle/>
          <a:p>
            <a:r>
              <a:rPr lang="en-US" sz="1600" dirty="0">
                <a:solidFill>
                  <a:schemeClr val="bg1">
                    <a:lumMod val="50000"/>
                  </a:schemeClr>
                </a:solidFill>
                <a:latin typeface="+mn-lt"/>
              </a:rPr>
              <a:t>*</a:t>
            </a:r>
            <a:r>
              <a:rPr lang="en-US" sz="1600" dirty="0" err="1">
                <a:solidFill>
                  <a:schemeClr val="bg1">
                    <a:lumMod val="50000"/>
                  </a:schemeClr>
                </a:solidFill>
                <a:latin typeface="+mn-lt"/>
              </a:rPr>
              <a:t>Bosniak</a:t>
            </a:r>
            <a:r>
              <a:rPr lang="en-US" sz="1600" dirty="0">
                <a:solidFill>
                  <a:schemeClr val="bg1">
                    <a:lumMod val="50000"/>
                  </a:schemeClr>
                </a:solidFill>
                <a:latin typeface="+mn-lt"/>
              </a:rPr>
              <a:t> classification : it divides renal cystic masses into five categories based on imaging characteristics on contrast-enhanced CT. It</a:t>
            </a:r>
            <a:r>
              <a:rPr lang="ja-JP" altLang="en-US" sz="1600" dirty="0">
                <a:solidFill>
                  <a:schemeClr val="bg1">
                    <a:lumMod val="50000"/>
                  </a:schemeClr>
                </a:solidFill>
                <a:latin typeface="+mn-lt"/>
              </a:rPr>
              <a:t>’</a:t>
            </a:r>
            <a:r>
              <a:rPr lang="en-US" altLang="ja-JP" sz="1600" dirty="0">
                <a:solidFill>
                  <a:schemeClr val="bg1">
                    <a:lumMod val="50000"/>
                  </a:schemeClr>
                </a:solidFill>
                <a:latin typeface="+mn-lt"/>
              </a:rPr>
              <a:t>s helpful in predicting a risk of malignancy and suggesting either follow up or treatment.</a:t>
            </a:r>
            <a:endParaRPr lang="ar-SA" sz="1600" dirty="0">
              <a:solidFill>
                <a:schemeClr val="bg1">
                  <a:lumMod val="50000"/>
                </a:schemeClr>
              </a:solidFill>
              <a:latin typeface="+mn-lt"/>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99" y="5170910"/>
            <a:ext cx="3383875" cy="1475891"/>
          </a:xfrm>
          <a:prstGeom prst="rect">
            <a:avLst/>
          </a:prstGeom>
        </p:spPr>
      </p:pic>
      <p:sp>
        <p:nvSpPr>
          <p:cNvPr id="11" name="Title 1"/>
          <p:cNvSpPr txBox="1">
            <a:spLocks/>
          </p:cNvSpPr>
          <p:nvPr/>
        </p:nvSpPr>
        <p:spPr>
          <a:xfrm>
            <a:off x="838500" y="3727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Kidney</a:t>
            </a:r>
            <a:r>
              <a:rPr lang="en-US" altLang="en-US" sz="3200" b="1" dirty="0">
                <a:ea typeface="ＭＳ Ｐゴシック" charset="-128"/>
              </a:rPr>
              <a:t> Pathologies:</a:t>
            </a:r>
          </a:p>
          <a:p>
            <a:r>
              <a:rPr lang="en-US" altLang="en-US" sz="2800" dirty="0">
                <a:ea typeface="ＭＳ Ｐゴシック" charset="-128"/>
              </a:rPr>
              <a:t>Cysts </a:t>
            </a:r>
          </a:p>
        </p:txBody>
      </p:sp>
      <p:sp>
        <p:nvSpPr>
          <p:cNvPr id="14" name="Rectangle 13"/>
          <p:cNvSpPr/>
          <p:nvPr/>
        </p:nvSpPr>
        <p:spPr>
          <a:xfrm>
            <a:off x="903390" y="2032112"/>
            <a:ext cx="3706605" cy="1015663"/>
          </a:xfrm>
          <a:prstGeom prst="rect">
            <a:avLst/>
          </a:prstGeom>
        </p:spPr>
        <p:txBody>
          <a:bodyPr wrap="square">
            <a:spAutoFit/>
          </a:bodyPr>
          <a:lstStyle/>
          <a:p>
            <a:pPr marL="342900" indent="-342900">
              <a:buFont typeface="+mj-lt"/>
              <a:buAutoNum type="arabicPeriod"/>
            </a:pPr>
            <a:r>
              <a:rPr lang="en-US" sz="2000" dirty="0">
                <a:solidFill>
                  <a:schemeClr val="tx1"/>
                </a:solidFill>
                <a:latin typeface="+mn-lt"/>
              </a:rPr>
              <a:t>Benign.</a:t>
            </a:r>
          </a:p>
          <a:p>
            <a:pPr marL="342900" indent="-342900">
              <a:buFont typeface="+mj-lt"/>
              <a:buAutoNum type="arabicPeriod"/>
            </a:pPr>
            <a:r>
              <a:rPr lang="en-US" sz="2000" dirty="0">
                <a:solidFill>
                  <a:schemeClr val="tx1"/>
                </a:solidFill>
                <a:latin typeface="+mn-lt"/>
              </a:rPr>
              <a:t>Common.</a:t>
            </a:r>
          </a:p>
          <a:p>
            <a:pPr marL="342900" indent="-342900">
              <a:buFont typeface="+mj-lt"/>
              <a:buAutoNum type="arabicPeriod"/>
            </a:pPr>
            <a:r>
              <a:rPr lang="en-US" sz="2000" dirty="0">
                <a:solidFill>
                  <a:schemeClr val="tx1"/>
                </a:solidFill>
                <a:latin typeface="+mn-lt"/>
              </a:rPr>
              <a:t> </a:t>
            </a:r>
            <a:r>
              <a:rPr lang="en-US" sz="2000" dirty="0" err="1">
                <a:solidFill>
                  <a:schemeClr val="tx1"/>
                </a:solidFill>
                <a:latin typeface="+mn-lt"/>
              </a:rPr>
              <a:t>Bosniak</a:t>
            </a:r>
            <a:r>
              <a:rPr lang="en-US" sz="2000" dirty="0">
                <a:solidFill>
                  <a:schemeClr val="tx1"/>
                </a:solidFill>
                <a:latin typeface="+mn-lt"/>
              </a:rPr>
              <a:t> classification*. </a:t>
            </a:r>
          </a:p>
        </p:txBody>
      </p:sp>
    </p:spTree>
    <p:extLst>
      <p:ext uri="{BB962C8B-B14F-4D97-AF65-F5344CB8AC3E}">
        <p14:creationId xmlns:p14="http://schemas.microsoft.com/office/powerpoint/2010/main" val="314824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0074" y="1690688"/>
            <a:ext cx="4279059" cy="3545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b="1" u="sng" dirty="0">
                <a:solidFill>
                  <a:srgbClr val="FF0000"/>
                </a:solidFill>
              </a:rPr>
              <a:t>Radio-opaque (calcium , </a:t>
            </a:r>
            <a:r>
              <a:rPr lang="en-US" sz="1800" b="1" u="sng" dirty="0" err="1">
                <a:solidFill>
                  <a:srgbClr val="FF0000"/>
                </a:solidFill>
              </a:rPr>
              <a:t>struvite</a:t>
            </a:r>
            <a:r>
              <a:rPr lang="en-US" sz="1800" b="1" u="sng" dirty="0">
                <a:solidFill>
                  <a:srgbClr val="FF0000"/>
                </a:solidFill>
              </a:rPr>
              <a:t>). </a:t>
            </a:r>
            <a:r>
              <a:rPr lang="en-US" sz="1800" dirty="0">
                <a:solidFill>
                  <a:schemeClr val="bg1">
                    <a:lumMod val="50000"/>
                  </a:schemeClr>
                </a:solidFill>
              </a:rPr>
              <a:t>Referring to a material or tissue that blocks passage of X-rays, and has a bone or near-bone density; radiopaque structures are white or nearly white on conventional X-rays, </a:t>
            </a:r>
            <a:r>
              <a:rPr lang="en-US" sz="1800" b="1" dirty="0">
                <a:solidFill>
                  <a:schemeClr val="bg1">
                    <a:lumMod val="50000"/>
                  </a:schemeClr>
                </a:solidFill>
              </a:rPr>
              <a:t>so it appears in imaging. </a:t>
            </a:r>
          </a:p>
          <a:p>
            <a:endParaRPr lang="en-US" sz="1800" dirty="0"/>
          </a:p>
          <a:p>
            <a:pPr marL="285750" indent="-285750">
              <a:buFont typeface="Arial" panose="020B0604020202020204" pitchFamily="34" charset="0"/>
              <a:buChar char="•"/>
            </a:pPr>
            <a:r>
              <a:rPr lang="en-US" sz="1800" b="1" u="sng" dirty="0">
                <a:solidFill>
                  <a:srgbClr val="FF0000"/>
                </a:solidFill>
              </a:rPr>
              <a:t>Radio-lucent (uric acid , cysteine). </a:t>
            </a:r>
            <a:r>
              <a:rPr lang="en-US" sz="1800" dirty="0">
                <a:solidFill>
                  <a:schemeClr val="bg1">
                    <a:lumMod val="50000"/>
                  </a:schemeClr>
                </a:solidFill>
              </a:rPr>
              <a:t>materials that allow x-rays to penetrate with a minimum of absorption</a:t>
            </a:r>
            <a:r>
              <a:rPr lang="en-US" sz="1800" b="1" dirty="0">
                <a:solidFill>
                  <a:schemeClr val="bg1">
                    <a:lumMod val="50000"/>
                  </a:schemeClr>
                </a:solidFill>
              </a:rPr>
              <a:t>, so it doesn’t appear in imaging</a:t>
            </a:r>
            <a:r>
              <a:rPr lang="en-US" sz="1800" dirty="0">
                <a:solidFill>
                  <a:schemeClr val="bg1">
                    <a:lumMod val="50000"/>
                  </a:schemeClr>
                </a:solidFill>
              </a:rPr>
              <a:t>. </a:t>
            </a:r>
          </a:p>
        </p:txBody>
      </p:sp>
      <p:grpSp>
        <p:nvGrpSpPr>
          <p:cNvPr id="4" name="Group 3"/>
          <p:cNvGrpSpPr/>
          <p:nvPr/>
        </p:nvGrpSpPr>
        <p:grpSpPr>
          <a:xfrm>
            <a:off x="6149200" y="4254181"/>
            <a:ext cx="4674435" cy="2341224"/>
            <a:chOff x="4104964" y="1407033"/>
            <a:chExt cx="3515258" cy="256627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4964" y="1407033"/>
              <a:ext cx="3515258" cy="2566272"/>
            </a:xfrm>
            <a:prstGeom prst="rect">
              <a:avLst/>
            </a:prstGeom>
          </p:spPr>
        </p:pic>
        <p:sp>
          <p:nvSpPr>
            <p:cNvPr id="13" name="TextBox 12"/>
            <p:cNvSpPr txBox="1"/>
            <p:nvPr/>
          </p:nvSpPr>
          <p:spPr>
            <a:xfrm>
              <a:off x="4332377" y="1496028"/>
              <a:ext cx="586597" cy="307777"/>
            </a:xfrm>
            <a:prstGeom prst="rect">
              <a:avLst/>
            </a:prstGeom>
            <a:noFill/>
          </p:spPr>
          <p:txBody>
            <a:bodyPr wrap="square" rtlCol="0">
              <a:spAutoFit/>
            </a:bodyPr>
            <a:lstStyle/>
            <a:p>
              <a:r>
                <a:rPr lang="en-US" dirty="0">
                  <a:solidFill>
                    <a:schemeClr val="bg1"/>
                  </a:solidFill>
                </a:rPr>
                <a:t>CT</a:t>
              </a:r>
            </a:p>
          </p:txBody>
        </p:sp>
      </p:grpSp>
      <p:grpSp>
        <p:nvGrpSpPr>
          <p:cNvPr id="6" name="Group 5"/>
          <p:cNvGrpSpPr/>
          <p:nvPr/>
        </p:nvGrpSpPr>
        <p:grpSpPr>
          <a:xfrm>
            <a:off x="5356736" y="1611823"/>
            <a:ext cx="3076215" cy="2566272"/>
            <a:chOff x="5862593" y="4099230"/>
            <a:chExt cx="3781740" cy="268113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593" y="4099230"/>
              <a:ext cx="3781740" cy="2681132"/>
            </a:xfrm>
            <a:prstGeom prst="rect">
              <a:avLst/>
            </a:prstGeom>
          </p:spPr>
        </p:pic>
        <p:sp>
          <p:nvSpPr>
            <p:cNvPr id="14" name="TextBox 13"/>
            <p:cNvSpPr txBox="1"/>
            <p:nvPr/>
          </p:nvSpPr>
          <p:spPr>
            <a:xfrm>
              <a:off x="5862593" y="4404030"/>
              <a:ext cx="655608" cy="307777"/>
            </a:xfrm>
            <a:prstGeom prst="rect">
              <a:avLst/>
            </a:prstGeom>
            <a:noFill/>
          </p:spPr>
          <p:txBody>
            <a:bodyPr wrap="square" rtlCol="0">
              <a:spAutoFit/>
            </a:bodyPr>
            <a:lstStyle/>
            <a:p>
              <a:r>
                <a:rPr lang="en-US" dirty="0">
                  <a:solidFill>
                    <a:schemeClr val="bg1"/>
                  </a:solidFill>
                </a:rPr>
                <a:t>US</a:t>
              </a:r>
            </a:p>
          </p:txBody>
        </p:sp>
      </p:grpSp>
      <p:sp>
        <p:nvSpPr>
          <p:cNvPr id="15"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Kidney</a:t>
            </a:r>
            <a:r>
              <a:rPr lang="en-US" altLang="en-US" sz="3200" b="1" dirty="0">
                <a:ea typeface="ＭＳ Ｐゴシック" charset="-128"/>
              </a:rPr>
              <a:t> Pathologies:</a:t>
            </a:r>
          </a:p>
          <a:p>
            <a:r>
              <a:rPr lang="en-US" altLang="en-US" sz="2800" dirty="0">
                <a:ea typeface="ＭＳ Ｐゴシック" charset="-128"/>
              </a:rPr>
              <a:t>Stones </a:t>
            </a:r>
          </a:p>
        </p:txBody>
      </p:sp>
      <p:pic>
        <p:nvPicPr>
          <p:cNvPr id="1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8576" y="1611822"/>
            <a:ext cx="2775224" cy="256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85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rotWithShape="1">
          <a:blip r:embed="rId2">
            <a:extLst>
              <a:ext uri="{28A0092B-C50C-407E-A947-70E740481C1C}">
                <a14:useLocalDpi xmlns:a14="http://schemas.microsoft.com/office/drawing/2010/main" val="0"/>
              </a:ext>
            </a:extLst>
          </a:blip>
          <a:srcRect t="6730" b="7567"/>
          <a:stretch/>
        </p:blipFill>
        <p:spPr bwMode="auto">
          <a:xfrm>
            <a:off x="6001871" y="3361476"/>
            <a:ext cx="5351929" cy="256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113" y="846072"/>
            <a:ext cx="4239443" cy="2515404"/>
          </a:xfrm>
          <a:prstGeom prst="rect">
            <a:avLst/>
          </a:prstGeom>
        </p:spPr>
      </p:pic>
      <p:sp>
        <p:nvSpPr>
          <p:cNvPr id="3" name="TextBox 2"/>
          <p:cNvSpPr txBox="1"/>
          <p:nvPr/>
        </p:nvSpPr>
        <p:spPr>
          <a:xfrm>
            <a:off x="838200" y="1836437"/>
            <a:ext cx="4697502" cy="4093428"/>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latin typeface="+mn-lt"/>
              </a:rPr>
              <a:t>is the infection of the kidney.</a:t>
            </a:r>
          </a:p>
          <a:p>
            <a:pPr marL="342900" indent="-342900">
              <a:buFont typeface="Courier New" panose="02070309020205020404" pitchFamily="49" charset="0"/>
              <a:buChar char="o"/>
            </a:pPr>
            <a:endParaRPr lang="en-US" sz="2000" dirty="0">
              <a:latin typeface="+mn-lt"/>
            </a:endParaRPr>
          </a:p>
          <a:p>
            <a:pPr marL="342900" indent="-342900">
              <a:buFont typeface="Courier New" panose="02070309020205020404" pitchFamily="49" charset="0"/>
              <a:buChar char="o"/>
            </a:pPr>
            <a:r>
              <a:rPr lang="en-US" sz="2000" dirty="0">
                <a:latin typeface="+mn-lt"/>
              </a:rPr>
              <a:t>Acute pyelonephritis results from bacterial invasion of the renal parenchyma. Bacteria usually reach the kidney by ascending from the lower urinary tract.</a:t>
            </a:r>
          </a:p>
          <a:p>
            <a:pPr marL="342900" indent="-342900">
              <a:buFont typeface="Courier New" panose="02070309020205020404" pitchFamily="49" charset="0"/>
              <a:buChar char="o"/>
            </a:pPr>
            <a:endParaRPr lang="en-US" sz="2000" dirty="0">
              <a:latin typeface="+mn-lt"/>
            </a:endParaRPr>
          </a:p>
          <a:p>
            <a:pPr marL="342900" indent="-342900">
              <a:buFont typeface="Courier New" panose="02070309020205020404" pitchFamily="49" charset="0"/>
              <a:buChar char="o"/>
            </a:pPr>
            <a:r>
              <a:rPr lang="en-US" sz="2000" dirty="0">
                <a:latin typeface="+mn-lt"/>
              </a:rPr>
              <a:t>CT scan for a patient with pyelonephritis, we do it only if the patient doesn’t respond to the treatment or he had a recurrent pyelonephritis.</a:t>
            </a:r>
          </a:p>
        </p:txBody>
      </p:sp>
      <p:sp>
        <p:nvSpPr>
          <p:cNvPr id="8"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Kidney</a:t>
            </a:r>
            <a:r>
              <a:rPr lang="en-US" altLang="en-US" sz="3200" b="1" dirty="0">
                <a:ea typeface="ＭＳ Ｐゴシック" charset="-128"/>
              </a:rPr>
              <a:t> Pathologies:</a:t>
            </a:r>
          </a:p>
          <a:p>
            <a:r>
              <a:rPr lang="en-US" altLang="en-US" sz="2800">
                <a:ea typeface="ＭＳ Ｐゴシック" charset="-128"/>
              </a:rPr>
              <a:t>Pyelonephrosis</a:t>
            </a:r>
            <a:endParaRPr lang="en-US" altLang="en-US" sz="2800" dirty="0">
              <a:ea typeface="ＭＳ Ｐゴシック" charset="-128"/>
            </a:endParaRPr>
          </a:p>
        </p:txBody>
      </p:sp>
    </p:spTree>
    <p:extLst>
      <p:ext uri="{BB962C8B-B14F-4D97-AF65-F5344CB8AC3E}">
        <p14:creationId xmlns:p14="http://schemas.microsoft.com/office/powerpoint/2010/main" val="48193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786" y="2363224"/>
            <a:ext cx="4681425" cy="218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p:cNvPicPr>
          <p:nvPr/>
        </p:nvPicPr>
        <p:blipFill rotWithShape="1">
          <a:blip r:embed="rId4">
            <a:extLst>
              <a:ext uri="{28A0092B-C50C-407E-A947-70E740481C1C}">
                <a14:useLocalDpi xmlns:a14="http://schemas.microsoft.com/office/drawing/2010/main" val="0"/>
              </a:ext>
            </a:extLst>
          </a:blip>
          <a:srcRect l="8366" t="12622" r="5787" b="11818"/>
          <a:stretch/>
        </p:blipFill>
        <p:spPr bwMode="auto">
          <a:xfrm>
            <a:off x="979785" y="4679576"/>
            <a:ext cx="4681425" cy="177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15715" y="1583666"/>
            <a:ext cx="4836457" cy="738664"/>
          </a:xfrm>
          <a:prstGeom prst="rect">
            <a:avLst/>
          </a:prstGeom>
        </p:spPr>
        <p:txBody>
          <a:bodyPr wrap="square">
            <a:spAutoFit/>
          </a:bodyPr>
          <a:lstStyle/>
          <a:p>
            <a:pPr>
              <a:spcBef>
                <a:spcPct val="0"/>
              </a:spcBef>
            </a:pPr>
            <a:r>
              <a:rPr lang="en-US" altLang="en-US" dirty="0">
                <a:solidFill>
                  <a:schemeClr val="bg1">
                    <a:lumMod val="50000"/>
                  </a:schemeClr>
                </a:solidFill>
                <a:latin typeface="+mn-lt"/>
                <a:ea typeface="ＭＳ Ｐゴシック" charset="-128"/>
              </a:rPr>
              <a:t>is a condition that typically occurs when the kidney swells due to the failure of normal drainage of urine from the kidney to the bladder.</a:t>
            </a:r>
            <a:endParaRPr lang="ar-SA" altLang="en-US" dirty="0">
              <a:solidFill>
                <a:schemeClr val="bg1">
                  <a:lumMod val="50000"/>
                </a:schemeClr>
              </a:solidFill>
              <a:latin typeface="+mn-lt"/>
              <a:ea typeface="ＭＳ Ｐゴシック" charset="-128"/>
            </a:endParaRPr>
          </a:p>
        </p:txBody>
      </p:sp>
      <p:sp>
        <p:nvSpPr>
          <p:cNvPr id="8" name="Title 1"/>
          <p:cNvSpPr txBox="1">
            <a:spLocks noGrp="1"/>
          </p:cNvSpPr>
          <p:nvPr>
            <p:ph type="title"/>
          </p:nvPr>
        </p:nvSpPr>
        <p:spPr>
          <a:xfrm>
            <a:off x="915715" y="258103"/>
            <a:ext cx="51995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Kidney</a:t>
            </a:r>
            <a:r>
              <a:rPr lang="en-US" altLang="en-US" sz="3200" b="1" dirty="0">
                <a:ea typeface="ＭＳ Ｐゴシック" charset="-128"/>
              </a:rPr>
              <a:t> Pathologies:</a:t>
            </a:r>
          </a:p>
          <a:p>
            <a:pPr>
              <a:spcBef>
                <a:spcPts val="600"/>
              </a:spcBef>
            </a:pPr>
            <a:r>
              <a:rPr lang="en-US" altLang="en-US" sz="2800" dirty="0">
                <a:ea typeface="ＭＳ Ｐゴシック" charset="-128"/>
              </a:rPr>
              <a:t>Hydronephrosis </a:t>
            </a:r>
          </a:p>
        </p:txBody>
      </p:sp>
      <p:cxnSp>
        <p:nvCxnSpPr>
          <p:cNvPr id="9" name="Straight Connector 8"/>
          <p:cNvCxnSpPr/>
          <p:nvPr/>
        </p:nvCxnSpPr>
        <p:spPr>
          <a:xfrm>
            <a:off x="6279776" y="1168164"/>
            <a:ext cx="0" cy="539496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8342" y="2260778"/>
            <a:ext cx="4631858" cy="21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98342" y="953379"/>
            <a:ext cx="3639394" cy="523220"/>
          </a:xfrm>
          <a:prstGeom prst="rect">
            <a:avLst/>
          </a:prstGeom>
        </p:spPr>
        <p:txBody>
          <a:bodyPr wrap="none">
            <a:spAutoFit/>
          </a:bodyPr>
          <a:lstStyle/>
          <a:p>
            <a:r>
              <a:rPr lang="en-US" altLang="en-US" sz="2800" kern="1200" dirty="0">
                <a:solidFill>
                  <a:prstClr val="black"/>
                </a:solidFill>
                <a:latin typeface="Calibri Light" panose="020F0302020204030204"/>
                <a:ea typeface="ＭＳ Ｐゴシック" charset="-128"/>
                <a:cs typeface="+mj-cs"/>
              </a:rPr>
              <a:t>ESRD </a:t>
            </a:r>
            <a:r>
              <a:rPr lang="en-US" altLang="en-US" sz="2000" kern="1200" dirty="0">
                <a:solidFill>
                  <a:prstClr val="black"/>
                </a:solidFill>
                <a:latin typeface="Calibri Light" panose="020F0302020204030204"/>
                <a:ea typeface="ＭＳ Ｐゴシック" charset="-128"/>
                <a:cs typeface="+mj-cs"/>
              </a:rPr>
              <a:t>(End Stage Renal Disease)</a:t>
            </a:r>
            <a:endParaRPr lang="en-GB" sz="1100" dirty="0"/>
          </a:p>
        </p:txBody>
      </p:sp>
      <p:sp>
        <p:nvSpPr>
          <p:cNvPr id="14" name="Rectangle 13"/>
          <p:cNvSpPr/>
          <p:nvPr/>
        </p:nvSpPr>
        <p:spPr>
          <a:xfrm>
            <a:off x="6733809" y="1583666"/>
            <a:ext cx="5204281" cy="523220"/>
          </a:xfrm>
          <a:prstGeom prst="rect">
            <a:avLst/>
          </a:prstGeom>
        </p:spPr>
        <p:txBody>
          <a:bodyPr wrap="square">
            <a:spAutoFit/>
          </a:bodyPr>
          <a:lstStyle/>
          <a:p>
            <a:pPr>
              <a:spcBef>
                <a:spcPct val="0"/>
              </a:spcBef>
            </a:pPr>
            <a:r>
              <a:rPr lang="en-GB" altLang="en-US" dirty="0">
                <a:solidFill>
                  <a:schemeClr val="bg1">
                    <a:lumMod val="50000"/>
                  </a:schemeClr>
                </a:solidFill>
                <a:latin typeface="+mn-lt"/>
                <a:ea typeface="ＭＳ Ｐゴシック" charset="-128"/>
              </a:rPr>
              <a:t>Kidney failure, also called end-stage renal disease (ESRD), is the last stage of chronic kidney disease.  The kidney undergoes atrophy</a:t>
            </a:r>
            <a:endParaRPr lang="ar-SA" altLang="en-US" dirty="0">
              <a:solidFill>
                <a:schemeClr val="bg1">
                  <a:lumMod val="50000"/>
                </a:schemeClr>
              </a:solidFill>
              <a:latin typeface="+mn-lt"/>
              <a:ea typeface="ＭＳ Ｐゴシック" charset="-128"/>
            </a:endParaRPr>
          </a:p>
        </p:txBody>
      </p:sp>
      <p:pic>
        <p:nvPicPr>
          <p:cNvPr id="1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8342" y="4459730"/>
            <a:ext cx="2315928" cy="19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14270" y="4459730"/>
            <a:ext cx="2315930" cy="19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49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838200" y="1825625"/>
            <a:ext cx="10515600" cy="973846"/>
          </a:xfrm>
        </p:spPr>
        <p:txBody>
          <a:bodyPr/>
          <a:lstStyle/>
          <a:p>
            <a:pPr marL="403225" lvl="1" indent="-349250" algn="l" rtl="0" eaLnBrk="1" hangingPunct="1">
              <a:buFont typeface="Courier New" panose="02070309020205020404" pitchFamily="49" charset="0"/>
              <a:buChar char="o"/>
            </a:pPr>
            <a:r>
              <a:rPr lang="en-US" altLang="en-US" b="1" dirty="0">
                <a:ea typeface="ＭＳ Ｐゴシック" charset="-128"/>
              </a:rPr>
              <a:t>Benign</a:t>
            </a:r>
            <a:r>
              <a:rPr lang="en-US" altLang="en-US" dirty="0">
                <a:ea typeface="ＭＳ Ｐゴシック" charset="-128"/>
              </a:rPr>
              <a:t>: most common benign is </a:t>
            </a:r>
            <a:r>
              <a:rPr lang="en-US" altLang="en-US" u="sng" dirty="0" err="1">
                <a:ea typeface="ＭＳ Ｐゴシック" charset="-128"/>
              </a:rPr>
              <a:t>angiomyolipoma</a:t>
            </a:r>
            <a:r>
              <a:rPr lang="en-US" altLang="en-US" u="sng" dirty="0">
                <a:ea typeface="ＭＳ Ｐゴシック" charset="-128"/>
              </a:rPr>
              <a:t>.</a:t>
            </a:r>
          </a:p>
          <a:p>
            <a:pPr marL="403225" lvl="1" indent="-349250" algn="l" rtl="0" eaLnBrk="1" hangingPunct="1">
              <a:buFont typeface="Courier New" panose="02070309020205020404" pitchFamily="49" charset="0"/>
              <a:buChar char="o"/>
            </a:pPr>
            <a:r>
              <a:rPr lang="en-US" altLang="en-US" b="1" dirty="0">
                <a:ea typeface="ＭＳ Ｐゴシック" charset="-128"/>
              </a:rPr>
              <a:t>Malignant:</a:t>
            </a:r>
            <a:r>
              <a:rPr lang="en-US" altLang="en-US" dirty="0">
                <a:ea typeface="ＭＳ Ｐゴシック" charset="-128"/>
              </a:rPr>
              <a:t> most common type is </a:t>
            </a:r>
            <a:r>
              <a:rPr lang="en-US" altLang="en-US" u="sng" dirty="0">
                <a:ea typeface="ＭＳ Ｐゴシック" charset="-128"/>
              </a:rPr>
              <a:t>renal cell carcinoma.</a:t>
            </a:r>
          </a:p>
        </p:txBody>
      </p:sp>
      <p:pic>
        <p:nvPicPr>
          <p:cNvPr id="409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3164731"/>
            <a:ext cx="5409368" cy="333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64731"/>
            <a:ext cx="4915486" cy="337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Kidney</a:t>
            </a:r>
            <a:r>
              <a:rPr lang="en-US" altLang="en-US" sz="3200" b="1" dirty="0">
                <a:ea typeface="ＭＳ Ｐゴシック" charset="-128"/>
              </a:rPr>
              <a:t> Pathologies:</a:t>
            </a:r>
          </a:p>
          <a:p>
            <a:r>
              <a:rPr lang="en-US" altLang="en-US" sz="2800" dirty="0">
                <a:ea typeface="ＭＳ Ｐゴシック" charset="-128"/>
              </a:rPr>
              <a:t>Tumors</a:t>
            </a:r>
          </a:p>
        </p:txBody>
      </p:sp>
    </p:spTree>
    <p:extLst>
      <p:ext uri="{BB962C8B-B14F-4D97-AF65-F5344CB8AC3E}">
        <p14:creationId xmlns:p14="http://schemas.microsoft.com/office/powerpoint/2010/main" val="3627692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0331" y="4323363"/>
            <a:ext cx="5337434" cy="2323828"/>
            <a:chOff x="283825" y="4349506"/>
            <a:chExt cx="5790061" cy="2323828"/>
          </a:xfrm>
        </p:grpSpPr>
        <p:sp>
          <p:nvSpPr>
            <p:cNvPr id="6" name="TextBox 5"/>
            <p:cNvSpPr txBox="1"/>
            <p:nvPr/>
          </p:nvSpPr>
          <p:spPr>
            <a:xfrm>
              <a:off x="310329" y="4349506"/>
              <a:ext cx="5327374" cy="677108"/>
            </a:xfrm>
            <a:prstGeom prst="rect">
              <a:avLst/>
            </a:prstGeom>
            <a:noFill/>
          </p:spPr>
          <p:txBody>
            <a:bodyPr wrap="square" rtlCol="0">
              <a:spAutoFit/>
            </a:bodyPr>
            <a:lstStyle/>
            <a:p>
              <a:r>
                <a:rPr lang="en-US" sz="2400" b="1" dirty="0">
                  <a:latin typeface="+mn-lt"/>
                </a:rPr>
                <a:t>1- Horseshoe Kidney:</a:t>
              </a:r>
            </a:p>
            <a:p>
              <a:r>
                <a:rPr lang="en-US" dirty="0">
                  <a:solidFill>
                    <a:schemeClr val="bg1">
                      <a:lumMod val="50000"/>
                    </a:schemeClr>
                  </a:solidFill>
                  <a:latin typeface="+mn-lt"/>
                </a:rPr>
                <a:t>The kidneys are fused together from their lower pole.</a:t>
              </a:r>
            </a:p>
          </p:txBody>
        </p:sp>
        <p:sp>
          <p:nvSpPr>
            <p:cNvPr id="11" name="TextBox 10"/>
            <p:cNvSpPr txBox="1"/>
            <p:nvPr/>
          </p:nvSpPr>
          <p:spPr>
            <a:xfrm>
              <a:off x="283825" y="5934670"/>
              <a:ext cx="5790061" cy="738664"/>
            </a:xfrm>
            <a:prstGeom prst="rect">
              <a:avLst/>
            </a:prstGeom>
            <a:noFill/>
          </p:spPr>
          <p:txBody>
            <a:bodyPr wrap="square" rtlCol="0">
              <a:spAutoFit/>
            </a:bodyPr>
            <a:lstStyle/>
            <a:p>
              <a:pPr marL="120650" indent="-120650">
                <a:buFont typeface="Arial" panose="020B0604020202020204" pitchFamily="34" charset="0"/>
                <a:buChar char="•"/>
              </a:pPr>
              <a:r>
                <a:rPr lang="en-US" dirty="0">
                  <a:solidFill>
                    <a:schemeClr val="bg1">
                      <a:lumMod val="50000"/>
                    </a:schemeClr>
                  </a:solidFill>
                  <a:latin typeface="+mn-lt"/>
                </a:rPr>
                <a:t>Usually asymptomatic, no intervention is needed.</a:t>
              </a:r>
            </a:p>
            <a:p>
              <a:pPr marL="120650" indent="-120650">
                <a:buFont typeface="Arial" panose="020B0604020202020204" pitchFamily="34" charset="0"/>
                <a:buChar char="•"/>
              </a:pPr>
              <a:r>
                <a:rPr lang="en-US" dirty="0">
                  <a:solidFill>
                    <a:schemeClr val="bg1">
                      <a:lumMod val="50000"/>
                    </a:schemeClr>
                  </a:solidFill>
                  <a:latin typeface="+mn-lt"/>
                </a:rPr>
                <a:t>Affects about 1 in 400 people.</a:t>
              </a:r>
            </a:p>
            <a:p>
              <a:pPr marL="120650" indent="-120650">
                <a:buFont typeface="Arial" panose="020B0604020202020204" pitchFamily="34" charset="0"/>
                <a:buChar char="•"/>
              </a:pPr>
              <a:r>
                <a:rPr lang="en-US" dirty="0">
                  <a:solidFill>
                    <a:schemeClr val="bg1">
                      <a:lumMod val="50000"/>
                    </a:schemeClr>
                  </a:solidFill>
                  <a:latin typeface="+mn-lt"/>
                </a:rPr>
                <a:t>Patient lives normally, but is more prone to infections.</a:t>
              </a:r>
            </a:p>
          </p:txBody>
        </p:sp>
        <p:sp>
          <p:nvSpPr>
            <p:cNvPr id="15" name="TextBox 14"/>
            <p:cNvSpPr txBox="1"/>
            <p:nvPr/>
          </p:nvSpPr>
          <p:spPr>
            <a:xfrm>
              <a:off x="309190" y="5012845"/>
              <a:ext cx="5764696" cy="954107"/>
            </a:xfrm>
            <a:prstGeom prst="rect">
              <a:avLst/>
            </a:prstGeom>
            <a:noFill/>
          </p:spPr>
          <p:txBody>
            <a:bodyPr wrap="square" rtlCol="0">
              <a:spAutoFit/>
            </a:bodyPr>
            <a:lstStyle/>
            <a:p>
              <a:pPr marL="120650" indent="-120650">
                <a:buFont typeface="Arial" panose="020B0604020202020204" pitchFamily="34" charset="0"/>
                <a:buChar char="•"/>
              </a:pPr>
              <a:r>
                <a:rPr lang="en-US" dirty="0">
                  <a:solidFill>
                    <a:schemeClr val="bg1">
                      <a:lumMod val="50000"/>
                    </a:schemeClr>
                  </a:solidFill>
                  <a:latin typeface="+mn-lt"/>
                </a:rPr>
                <a:t>As the kidneys develop in the pelvis, they may fuse together at their lower pole. </a:t>
              </a:r>
            </a:p>
            <a:p>
              <a:pPr marL="120650" indent="-120650">
                <a:buFont typeface="Arial" panose="020B0604020202020204" pitchFamily="34" charset="0"/>
                <a:buChar char="•"/>
              </a:pPr>
              <a:r>
                <a:rPr lang="en-US" dirty="0">
                  <a:solidFill>
                    <a:schemeClr val="bg1">
                      <a:lumMod val="50000"/>
                    </a:schemeClr>
                  </a:solidFill>
                  <a:latin typeface="+mn-lt"/>
                </a:rPr>
                <a:t>As they ascend, they pass by the inferior mesenteric artery, which can act as an obstacle, causing them to be lower than normal.</a:t>
              </a:r>
            </a:p>
          </p:txBody>
        </p:sp>
      </p:grpSp>
      <p:sp>
        <p:nvSpPr>
          <p:cNvPr id="21" name="TextBox 20"/>
          <p:cNvSpPr txBox="1"/>
          <p:nvPr/>
        </p:nvSpPr>
        <p:spPr>
          <a:xfrm>
            <a:off x="323920" y="3879337"/>
            <a:ext cx="6335360" cy="369332"/>
          </a:xfrm>
          <a:prstGeom prst="rect">
            <a:avLst/>
          </a:prstGeom>
          <a:noFill/>
        </p:spPr>
        <p:txBody>
          <a:bodyPr wrap="square" rtlCol="0">
            <a:spAutoFit/>
          </a:bodyPr>
          <a:lstStyle/>
          <a:p>
            <a:r>
              <a:rPr lang="en-US" dirty="0">
                <a:solidFill>
                  <a:srgbClr val="ED7D31"/>
                </a:solidFill>
              </a:rPr>
              <a:t>Lower pole of kidneys, </a:t>
            </a:r>
            <a:r>
              <a:rPr lang="en-US" dirty="0">
                <a:solidFill>
                  <a:srgbClr val="5B9BD5"/>
                </a:solidFill>
              </a:rPr>
              <a:t>Upper poles of kidneys, </a:t>
            </a:r>
            <a:r>
              <a:rPr lang="en-US" dirty="0">
                <a:solidFill>
                  <a:srgbClr val="92D050"/>
                </a:solidFill>
              </a:rPr>
              <a:t>Horseshoe kidney</a:t>
            </a:r>
          </a:p>
        </p:txBody>
      </p:sp>
      <p:sp>
        <p:nvSpPr>
          <p:cNvPr id="35" name="TextBox 34"/>
          <p:cNvSpPr txBox="1"/>
          <p:nvPr/>
        </p:nvSpPr>
        <p:spPr>
          <a:xfrm>
            <a:off x="6562619" y="4323363"/>
            <a:ext cx="5288530" cy="892552"/>
          </a:xfrm>
          <a:prstGeom prst="rect">
            <a:avLst/>
          </a:prstGeom>
          <a:noFill/>
        </p:spPr>
        <p:txBody>
          <a:bodyPr wrap="square" rtlCol="0">
            <a:spAutoFit/>
          </a:bodyPr>
          <a:lstStyle/>
          <a:p>
            <a:r>
              <a:rPr lang="en-US" sz="2400" b="1" dirty="0">
                <a:latin typeface="+mn-lt"/>
              </a:rPr>
              <a:t>2- Ectopic Kidney:</a:t>
            </a:r>
          </a:p>
          <a:p>
            <a:r>
              <a:rPr lang="en-US" dirty="0">
                <a:solidFill>
                  <a:schemeClr val="bg1">
                    <a:lumMod val="50000"/>
                  </a:schemeClr>
                </a:solidFill>
                <a:latin typeface="+mn-lt"/>
              </a:rPr>
              <a:t>It is when a kidney fails to completely ascend and is left in the pelvic region.</a:t>
            </a:r>
          </a:p>
        </p:txBody>
      </p:sp>
      <p:sp>
        <p:nvSpPr>
          <p:cNvPr id="36" name="TextBox 35"/>
          <p:cNvSpPr txBox="1"/>
          <p:nvPr/>
        </p:nvSpPr>
        <p:spPr>
          <a:xfrm>
            <a:off x="6562618" y="5215915"/>
            <a:ext cx="5288531" cy="738664"/>
          </a:xfrm>
          <a:prstGeom prst="rect">
            <a:avLst/>
          </a:prstGeom>
          <a:noFill/>
        </p:spPr>
        <p:txBody>
          <a:bodyPr wrap="square" rtlCol="0">
            <a:spAutoFit/>
          </a:bodyPr>
          <a:lstStyle/>
          <a:p>
            <a:pPr marL="120650" indent="-120650">
              <a:buFont typeface="Arial" panose="020B0604020202020204" pitchFamily="34" charset="0"/>
              <a:buChar char="•"/>
            </a:pPr>
            <a:r>
              <a:rPr lang="en-US" dirty="0">
                <a:solidFill>
                  <a:schemeClr val="bg1">
                    <a:lumMod val="50000"/>
                  </a:schemeClr>
                </a:solidFill>
                <a:latin typeface="+mn-lt"/>
              </a:rPr>
              <a:t>Patients live normally</a:t>
            </a:r>
          </a:p>
          <a:p>
            <a:pPr marL="120650" indent="-120650">
              <a:buFont typeface="Arial" panose="020B0604020202020204" pitchFamily="34" charset="0"/>
              <a:buChar char="•"/>
            </a:pPr>
            <a:r>
              <a:rPr lang="en-US" dirty="0">
                <a:solidFill>
                  <a:schemeClr val="bg1">
                    <a:lumMod val="50000"/>
                  </a:schemeClr>
                </a:solidFill>
                <a:latin typeface="+mn-lt"/>
              </a:rPr>
              <a:t>It has an abnormal orientation. Therefore they may form kidney stones or infections more than others.</a:t>
            </a:r>
          </a:p>
        </p:txBody>
      </p:sp>
      <p:pic>
        <p:nvPicPr>
          <p:cNvPr id="37" name="Picture 36"/>
          <p:cNvPicPr>
            <a:picLocks noChangeAspect="1"/>
          </p:cNvPicPr>
          <p:nvPr/>
        </p:nvPicPr>
        <p:blipFill>
          <a:blip r:embed="rId2"/>
          <a:stretch>
            <a:fillRect/>
          </a:stretch>
        </p:blipFill>
        <p:spPr>
          <a:xfrm>
            <a:off x="9498280" y="1385904"/>
            <a:ext cx="2226365" cy="2503150"/>
          </a:xfrm>
          <a:prstGeom prst="rect">
            <a:avLst/>
          </a:prstGeom>
          <a:ln>
            <a:solidFill>
              <a:schemeClr val="tx1"/>
            </a:solidFill>
          </a:ln>
        </p:spPr>
      </p:pic>
      <p:pic>
        <p:nvPicPr>
          <p:cNvPr id="38" name="Picture 37"/>
          <p:cNvPicPr>
            <a:picLocks noChangeAspect="1"/>
          </p:cNvPicPr>
          <p:nvPr/>
        </p:nvPicPr>
        <p:blipFill>
          <a:blip r:embed="rId3"/>
          <a:stretch>
            <a:fillRect/>
          </a:stretch>
        </p:blipFill>
        <p:spPr>
          <a:xfrm>
            <a:off x="3543597" y="1399352"/>
            <a:ext cx="1956514" cy="2405291"/>
          </a:xfrm>
          <a:prstGeom prst="rect">
            <a:avLst/>
          </a:prstGeom>
          <a:ln>
            <a:solidFill>
              <a:schemeClr val="tx1"/>
            </a:solidFill>
          </a:ln>
        </p:spPr>
      </p:pic>
      <p:sp>
        <p:nvSpPr>
          <p:cNvPr id="25" name="Title 1"/>
          <p:cNvSpPr txBox="1">
            <a:spLocks/>
          </p:cNvSpPr>
          <p:nvPr/>
        </p:nvSpPr>
        <p:spPr>
          <a:xfrm>
            <a:off x="323920" y="646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Kidney</a:t>
            </a:r>
            <a:r>
              <a:rPr lang="en-US" altLang="en-US" sz="3200" b="1" dirty="0">
                <a:ea typeface="ＭＳ Ｐゴシック" charset="-128"/>
              </a:rPr>
              <a:t> Pathologies:</a:t>
            </a:r>
          </a:p>
          <a:p>
            <a:r>
              <a:rPr lang="en-US" altLang="en-US" sz="2800" dirty="0">
                <a:ea typeface="ＭＳ Ｐゴシック" charset="-128"/>
              </a:rPr>
              <a:t>Congenital</a:t>
            </a:r>
          </a:p>
        </p:txBody>
      </p:sp>
      <p:pic>
        <p:nvPicPr>
          <p:cNvPr id="2" name="Picture 1"/>
          <p:cNvPicPr>
            <a:picLocks noChangeAspect="1"/>
          </p:cNvPicPr>
          <p:nvPr/>
        </p:nvPicPr>
        <p:blipFill>
          <a:blip r:embed="rId4"/>
          <a:stretch>
            <a:fillRect/>
          </a:stretch>
        </p:blipFill>
        <p:spPr>
          <a:xfrm>
            <a:off x="533482" y="1385905"/>
            <a:ext cx="2958118" cy="2509573"/>
          </a:xfrm>
          <a:prstGeom prst="rect">
            <a:avLst/>
          </a:prstGeom>
        </p:spPr>
      </p:pic>
      <p:cxnSp>
        <p:nvCxnSpPr>
          <p:cNvPr id="27" name="Straight Connector 26"/>
          <p:cNvCxnSpPr/>
          <p:nvPr/>
        </p:nvCxnSpPr>
        <p:spPr>
          <a:xfrm>
            <a:off x="6024282" y="1197998"/>
            <a:ext cx="0" cy="539496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stretch>
            <a:fillRect/>
          </a:stretch>
        </p:blipFill>
        <p:spPr>
          <a:xfrm>
            <a:off x="6416668" y="1385904"/>
            <a:ext cx="3023878" cy="2509573"/>
          </a:xfrm>
          <a:prstGeom prst="rect">
            <a:avLst/>
          </a:prstGeom>
        </p:spPr>
      </p:pic>
    </p:spTree>
    <p:extLst>
      <p:ext uri="{BB962C8B-B14F-4D97-AF65-F5344CB8AC3E}">
        <p14:creationId xmlns:p14="http://schemas.microsoft.com/office/powerpoint/2010/main" val="3625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1" dirty="0"/>
              <a:t>Objectives</a:t>
            </a:r>
            <a:endParaRPr lang="en-GB" i="1" dirty="0"/>
          </a:p>
        </p:txBody>
      </p:sp>
      <p:sp>
        <p:nvSpPr>
          <p:cNvPr id="4" name="Content Placeholder 2"/>
          <p:cNvSpPr>
            <a:spLocks noGrp="1"/>
          </p:cNvSpPr>
          <p:nvPr>
            <p:ph idx="1"/>
          </p:nvPr>
        </p:nvSpPr>
        <p:spPr>
          <a:xfrm>
            <a:off x="838200" y="1546412"/>
            <a:ext cx="10515600" cy="4670892"/>
          </a:xfrm>
        </p:spPr>
        <p:txBody>
          <a:bodyPr>
            <a:normAutofit fontScale="92500" lnSpcReduction="10000"/>
          </a:bodyPr>
          <a:lstStyle/>
          <a:p>
            <a:pPr marL="566928" indent="-457200" algn="l" rtl="0" eaLnBrk="1" fontAlgn="auto" hangingPunct="1">
              <a:spcAft>
                <a:spcPts val="0"/>
              </a:spcAft>
              <a:buClr>
                <a:schemeClr val="tx1"/>
              </a:buClr>
              <a:buFont typeface="Wingdings" panose="05000000000000000000" pitchFamily="2" charset="2"/>
              <a:buChar char="ü"/>
              <a:defRPr/>
            </a:pPr>
            <a:r>
              <a:rPr lang="en-US" dirty="0">
                <a:ea typeface="+mn-ea"/>
                <a:cs typeface="+mn-cs"/>
              </a:rPr>
              <a:t>Modality used for assessment of the urinary system</a:t>
            </a:r>
          </a:p>
          <a:p>
            <a:pPr marL="914400" lvl="1" indent="-342900" algn="l" rtl="0" eaLnBrk="1" fontAlgn="auto" hangingPunct="1">
              <a:spcAft>
                <a:spcPts val="0"/>
              </a:spcAft>
              <a:buClr>
                <a:schemeClr val="tx1"/>
              </a:buClr>
              <a:defRPr/>
            </a:pPr>
            <a:r>
              <a:rPr lang="en-US" dirty="0">
                <a:ea typeface="+mn-ea"/>
              </a:rPr>
              <a:t>X-ray</a:t>
            </a:r>
          </a:p>
          <a:p>
            <a:pPr marL="914400" lvl="1" indent="-342900" algn="l" rtl="0" eaLnBrk="1" fontAlgn="auto" hangingPunct="1">
              <a:spcAft>
                <a:spcPts val="0"/>
              </a:spcAft>
              <a:buClr>
                <a:schemeClr val="tx1"/>
              </a:buClr>
              <a:defRPr/>
            </a:pPr>
            <a:r>
              <a:rPr lang="en-US" dirty="0">
                <a:ea typeface="+mn-ea"/>
              </a:rPr>
              <a:t>US</a:t>
            </a:r>
          </a:p>
          <a:p>
            <a:pPr marL="914400" lvl="1" indent="-342900" algn="l" rtl="0" eaLnBrk="1" fontAlgn="auto" hangingPunct="1">
              <a:spcAft>
                <a:spcPts val="0"/>
              </a:spcAft>
              <a:buClr>
                <a:schemeClr val="tx1"/>
              </a:buClr>
              <a:defRPr/>
            </a:pPr>
            <a:r>
              <a:rPr lang="en-US" dirty="0">
                <a:ea typeface="+mn-ea"/>
              </a:rPr>
              <a:t>CT</a:t>
            </a:r>
          </a:p>
          <a:p>
            <a:pPr marL="914400" lvl="1" indent="-342900" algn="l" rtl="0" eaLnBrk="1" fontAlgn="auto" hangingPunct="1">
              <a:spcAft>
                <a:spcPts val="0"/>
              </a:spcAft>
              <a:buClr>
                <a:schemeClr val="tx1"/>
              </a:buClr>
              <a:defRPr/>
            </a:pPr>
            <a:r>
              <a:rPr lang="en-US" dirty="0">
                <a:ea typeface="+mn-ea"/>
              </a:rPr>
              <a:t>MRI</a:t>
            </a:r>
          </a:p>
          <a:p>
            <a:pPr marL="914400" lvl="1" indent="-342900" algn="l" rtl="0" eaLnBrk="1" fontAlgn="auto" hangingPunct="1">
              <a:spcAft>
                <a:spcPts val="0"/>
              </a:spcAft>
              <a:buClr>
                <a:schemeClr val="tx1"/>
              </a:buClr>
              <a:defRPr/>
            </a:pPr>
            <a:r>
              <a:rPr lang="en-US" dirty="0">
                <a:ea typeface="+mn-ea"/>
              </a:rPr>
              <a:t>Nuclear</a:t>
            </a:r>
          </a:p>
          <a:p>
            <a:pPr marL="566928" indent="-457200" algn="l" rtl="0" eaLnBrk="1" fontAlgn="auto" hangingPunct="1">
              <a:spcAft>
                <a:spcPts val="0"/>
              </a:spcAft>
              <a:buClr>
                <a:schemeClr val="tx1"/>
              </a:buClr>
              <a:buFont typeface="Wingdings" panose="05000000000000000000" pitchFamily="2" charset="2"/>
              <a:buChar char="ü"/>
              <a:defRPr/>
            </a:pPr>
            <a:r>
              <a:rPr lang="en-US" dirty="0">
                <a:ea typeface="+mn-ea"/>
                <a:cs typeface="+mn-cs"/>
              </a:rPr>
              <a:t>Normal anatomy </a:t>
            </a:r>
          </a:p>
          <a:p>
            <a:pPr marL="566928" indent="-457200" algn="l" rtl="0" eaLnBrk="1" fontAlgn="auto" hangingPunct="1">
              <a:spcAft>
                <a:spcPts val="0"/>
              </a:spcAft>
              <a:buClr>
                <a:schemeClr val="tx1"/>
              </a:buClr>
              <a:buFont typeface="Wingdings" panose="05000000000000000000" pitchFamily="2" charset="2"/>
              <a:buChar char="ü"/>
              <a:defRPr/>
            </a:pPr>
            <a:r>
              <a:rPr lang="en-US" dirty="0">
                <a:ea typeface="+mn-ea"/>
                <a:cs typeface="+mn-cs"/>
              </a:rPr>
              <a:t>Common pathologies</a:t>
            </a:r>
          </a:p>
          <a:p>
            <a:pPr marL="914400" lvl="1" indent="-342900" algn="l" rtl="0" eaLnBrk="1" fontAlgn="auto" hangingPunct="1">
              <a:spcAft>
                <a:spcPts val="0"/>
              </a:spcAft>
              <a:buClr>
                <a:schemeClr val="tx1"/>
              </a:buClr>
              <a:defRPr/>
            </a:pPr>
            <a:r>
              <a:rPr lang="en-US" dirty="0">
                <a:ea typeface="+mn-ea"/>
              </a:rPr>
              <a:t>Kidney</a:t>
            </a:r>
          </a:p>
          <a:p>
            <a:pPr marL="914400" lvl="1" indent="-342900" algn="l" rtl="0" eaLnBrk="1" fontAlgn="auto" hangingPunct="1">
              <a:spcAft>
                <a:spcPts val="0"/>
              </a:spcAft>
              <a:buClr>
                <a:schemeClr val="tx1"/>
              </a:buClr>
              <a:defRPr/>
            </a:pPr>
            <a:r>
              <a:rPr lang="en-US" dirty="0">
                <a:ea typeface="+mn-ea"/>
              </a:rPr>
              <a:t>Ureter </a:t>
            </a:r>
          </a:p>
          <a:p>
            <a:pPr marL="914400" lvl="1" indent="-342900" algn="l" rtl="0" eaLnBrk="1" fontAlgn="auto" hangingPunct="1">
              <a:spcAft>
                <a:spcPts val="0"/>
              </a:spcAft>
              <a:buClr>
                <a:schemeClr val="tx1"/>
              </a:buClr>
              <a:defRPr/>
            </a:pPr>
            <a:r>
              <a:rPr lang="en-US" dirty="0">
                <a:ea typeface="+mn-ea"/>
              </a:rPr>
              <a:t>Bladder </a:t>
            </a:r>
          </a:p>
          <a:p>
            <a:pPr marL="914400" lvl="1" indent="-342900" algn="l" rtl="0" eaLnBrk="1" fontAlgn="auto" hangingPunct="1">
              <a:spcAft>
                <a:spcPts val="0"/>
              </a:spcAft>
              <a:buClr>
                <a:schemeClr val="tx1"/>
              </a:buClr>
              <a:defRPr/>
            </a:pPr>
            <a:r>
              <a:rPr lang="en-US" dirty="0">
                <a:ea typeface="+mn-ea"/>
              </a:rPr>
              <a:t>Urethra</a:t>
            </a:r>
          </a:p>
        </p:txBody>
      </p:sp>
      <p:sp>
        <p:nvSpPr>
          <p:cNvPr id="2" name="TextBox 1"/>
          <p:cNvSpPr txBox="1"/>
          <p:nvPr/>
        </p:nvSpPr>
        <p:spPr>
          <a:xfrm>
            <a:off x="3604431" y="6032638"/>
            <a:ext cx="4469493" cy="369332"/>
          </a:xfrm>
          <a:prstGeom prst="rect">
            <a:avLst/>
          </a:prstGeom>
          <a:noFill/>
          <a:ln w="12700">
            <a:solidFill>
              <a:srgbClr val="FF0000"/>
            </a:solidFill>
          </a:ln>
        </p:spPr>
        <p:txBody>
          <a:bodyPr wrap="none" rtlCol="0">
            <a:spAutoFit/>
          </a:bodyPr>
          <a:lstStyle/>
          <a:p>
            <a:r>
              <a:rPr lang="en-US" sz="1800" dirty="0">
                <a:solidFill>
                  <a:schemeClr val="accent3">
                    <a:lumMod val="75000"/>
                  </a:schemeClr>
                </a:solidFill>
                <a:latin typeface="+mn-lt"/>
              </a:rPr>
              <a:t>This lecture is included in the </a:t>
            </a:r>
            <a:r>
              <a:rPr lang="en-US" sz="1800" b="1" dirty="0">
                <a:solidFill>
                  <a:schemeClr val="accent3">
                    <a:lumMod val="75000"/>
                  </a:schemeClr>
                </a:solidFill>
                <a:latin typeface="+mn-lt"/>
              </a:rPr>
              <a:t>MCQ</a:t>
            </a:r>
            <a:r>
              <a:rPr lang="en-US" sz="1800" dirty="0">
                <a:solidFill>
                  <a:schemeClr val="accent3">
                    <a:lumMod val="75000"/>
                  </a:schemeClr>
                </a:solidFill>
                <a:latin typeface="+mn-lt"/>
              </a:rPr>
              <a:t> exam only</a:t>
            </a:r>
            <a:endParaRPr lang="en-GB" sz="1800" dirty="0">
              <a:solidFill>
                <a:schemeClr val="accent3">
                  <a:lumMod val="75000"/>
                </a:schemeClr>
              </a:solidFill>
              <a:latin typeface="+mn-lt"/>
            </a:endParaRPr>
          </a:p>
        </p:txBody>
      </p:sp>
    </p:spTree>
    <p:extLst>
      <p:ext uri="{BB962C8B-B14F-4D97-AF65-F5344CB8AC3E}">
        <p14:creationId xmlns:p14="http://schemas.microsoft.com/office/powerpoint/2010/main" val="2612293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320" y="1708565"/>
            <a:ext cx="4664766" cy="461665"/>
          </a:xfrm>
          <a:prstGeom prst="rect">
            <a:avLst/>
          </a:prstGeom>
          <a:noFill/>
        </p:spPr>
        <p:txBody>
          <a:bodyPr wrap="square" rtlCol="0">
            <a:spAutoFit/>
          </a:bodyPr>
          <a:lstStyle/>
          <a:p>
            <a:r>
              <a:rPr lang="en-US" sz="2400" b="1" dirty="0">
                <a:latin typeface="+mn-lt"/>
              </a:rPr>
              <a:t>3-Polycystic Kidney Disease </a:t>
            </a:r>
            <a:r>
              <a:rPr lang="en-US" sz="2400" dirty="0">
                <a:solidFill>
                  <a:schemeClr val="bg1">
                    <a:lumMod val="50000"/>
                  </a:schemeClr>
                </a:solidFill>
                <a:latin typeface="+mn-lt"/>
              </a:rPr>
              <a:t>(PKD)</a:t>
            </a:r>
          </a:p>
        </p:txBody>
      </p:sp>
      <p:grpSp>
        <p:nvGrpSpPr>
          <p:cNvPr id="14" name="Group 13"/>
          <p:cNvGrpSpPr/>
          <p:nvPr/>
        </p:nvGrpSpPr>
        <p:grpSpPr>
          <a:xfrm>
            <a:off x="6889760" y="1939397"/>
            <a:ext cx="4486452" cy="3947876"/>
            <a:chOff x="6997336" y="1700107"/>
            <a:chExt cx="4952390" cy="3947876"/>
          </a:xfrm>
        </p:grpSpPr>
        <p:sp>
          <p:nvSpPr>
            <p:cNvPr id="8" name="TextBox 7"/>
            <p:cNvSpPr txBox="1"/>
            <p:nvPr/>
          </p:nvSpPr>
          <p:spPr>
            <a:xfrm>
              <a:off x="7029328" y="5278651"/>
              <a:ext cx="4285859" cy="369332"/>
            </a:xfrm>
            <a:prstGeom prst="rect">
              <a:avLst/>
            </a:prstGeom>
            <a:noFill/>
          </p:spPr>
          <p:txBody>
            <a:bodyPr wrap="square" rtlCol="0">
              <a:spAutoFit/>
            </a:bodyPr>
            <a:lstStyle/>
            <a:p>
              <a:r>
                <a:rPr lang="en-US" dirty="0">
                  <a:solidFill>
                    <a:srgbClr val="ED7D31"/>
                  </a:solidFill>
                </a:rPr>
                <a:t>Polycystic kidneys, </a:t>
              </a:r>
              <a:r>
                <a:rPr lang="en-US" dirty="0">
                  <a:solidFill>
                    <a:srgbClr val="5B9BD5"/>
                  </a:solidFill>
                </a:rPr>
                <a:t>transplanted kidney</a:t>
              </a:r>
              <a:endParaRPr lang="en-US" dirty="0">
                <a:solidFill>
                  <a:srgbClr val="ED7D31"/>
                </a:solidFill>
              </a:endParaRPr>
            </a:p>
          </p:txBody>
        </p:sp>
        <p:grpSp>
          <p:nvGrpSpPr>
            <p:cNvPr id="12" name="Group 11"/>
            <p:cNvGrpSpPr/>
            <p:nvPr/>
          </p:nvGrpSpPr>
          <p:grpSpPr>
            <a:xfrm>
              <a:off x="6997336" y="1700107"/>
              <a:ext cx="4952390" cy="3884873"/>
              <a:chOff x="6440557" y="980661"/>
              <a:chExt cx="4952390" cy="3884873"/>
            </a:xfrm>
          </p:grpSpPr>
          <p:grpSp>
            <p:nvGrpSpPr>
              <p:cNvPr id="9" name="Group 8"/>
              <p:cNvGrpSpPr/>
              <p:nvPr/>
            </p:nvGrpSpPr>
            <p:grpSpPr>
              <a:xfrm>
                <a:off x="6440557" y="980661"/>
                <a:ext cx="4952390" cy="3884873"/>
                <a:chOff x="6908305" y="1753928"/>
                <a:chExt cx="4285859" cy="3005588"/>
              </a:xfrm>
            </p:grpSpPr>
            <p:pic>
              <p:nvPicPr>
                <p:cNvPr id="3" name="Picture 2"/>
                <p:cNvPicPr>
                  <a:picLocks noChangeAspect="1"/>
                </p:cNvPicPr>
                <p:nvPr/>
              </p:nvPicPr>
              <p:blipFill>
                <a:blip r:embed="rId2"/>
                <a:stretch>
                  <a:fillRect/>
                </a:stretch>
              </p:blipFill>
              <p:spPr>
                <a:xfrm>
                  <a:off x="6908305" y="1753928"/>
                  <a:ext cx="4285859" cy="3005588"/>
                </a:xfrm>
                <a:prstGeom prst="rect">
                  <a:avLst/>
                </a:prstGeom>
              </p:spPr>
            </p:pic>
            <p:sp>
              <p:nvSpPr>
                <p:cNvPr id="4" name="Oval 3"/>
                <p:cNvSpPr/>
                <p:nvPr/>
              </p:nvSpPr>
              <p:spPr>
                <a:xfrm>
                  <a:off x="8057322" y="2584174"/>
                  <a:ext cx="728869" cy="808383"/>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067791">
                  <a:off x="9112016" y="2357845"/>
                  <a:ext cx="934048" cy="1261041"/>
                </a:xfrm>
                <a:prstGeom prst="ellipse">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8201825" y="3619804"/>
                  <a:ext cx="364434" cy="456232"/>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Rounded Corners 9"/>
              <p:cNvSpPr/>
              <p:nvPr/>
            </p:nvSpPr>
            <p:spPr>
              <a:xfrm>
                <a:off x="6537244" y="4494772"/>
                <a:ext cx="531177" cy="30183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CT</a:t>
                </a:r>
              </a:p>
            </p:txBody>
          </p:sp>
        </p:grpSp>
      </p:grpSp>
      <p:sp>
        <p:nvSpPr>
          <p:cNvPr id="11" name="TextBox 10"/>
          <p:cNvSpPr txBox="1"/>
          <p:nvPr/>
        </p:nvSpPr>
        <p:spPr>
          <a:xfrm>
            <a:off x="502611" y="2334873"/>
            <a:ext cx="5747382" cy="2462213"/>
          </a:xfrm>
          <a:prstGeom prst="rect">
            <a:avLst/>
          </a:prstGeom>
          <a:noFill/>
        </p:spPr>
        <p:txBody>
          <a:bodyPr wrap="square" rtlCol="0">
            <a:spAutoFit/>
          </a:bodyPr>
          <a:lstStyle/>
          <a:p>
            <a:r>
              <a:rPr lang="en-US" dirty="0">
                <a:solidFill>
                  <a:schemeClr val="bg1">
                    <a:lumMod val="50000"/>
                  </a:schemeClr>
                </a:solidFill>
                <a:latin typeface="+mn-lt"/>
              </a:rPr>
              <a:t>It is a genetic disorder, in which abnormal cysts (fluid filled sacs) develop in the kidneys, causing the kidneys to become non functional.</a:t>
            </a:r>
          </a:p>
          <a:p>
            <a:endParaRPr lang="en-US" dirty="0">
              <a:solidFill>
                <a:schemeClr val="bg1">
                  <a:lumMod val="50000"/>
                </a:schemeClr>
              </a:solidFill>
              <a:latin typeface="+mn-lt"/>
            </a:endParaRPr>
          </a:p>
          <a:p>
            <a:r>
              <a:rPr lang="en-US" dirty="0">
                <a:solidFill>
                  <a:schemeClr val="bg1">
                    <a:lumMod val="50000"/>
                  </a:schemeClr>
                </a:solidFill>
                <a:latin typeface="+mn-lt"/>
              </a:rPr>
              <a:t>Two types: </a:t>
            </a:r>
          </a:p>
          <a:p>
            <a:pPr marL="285750" indent="-285750">
              <a:buFont typeface="Arial" panose="020B0604020202020204" pitchFamily="34" charset="0"/>
              <a:buChar char="•"/>
            </a:pPr>
            <a:r>
              <a:rPr lang="en-US" dirty="0">
                <a:solidFill>
                  <a:schemeClr val="bg1">
                    <a:lumMod val="50000"/>
                  </a:schemeClr>
                </a:solidFill>
                <a:latin typeface="+mn-lt"/>
              </a:rPr>
              <a:t>Autosomal dominant polycystic kidney disease (ADPKD). symptoms usually appear in adulthood.</a:t>
            </a:r>
          </a:p>
          <a:p>
            <a:pPr marL="285750" indent="-285750">
              <a:buFont typeface="Arial" panose="020B0604020202020204" pitchFamily="34" charset="0"/>
              <a:buChar char="•"/>
            </a:pPr>
            <a:r>
              <a:rPr lang="en-US" dirty="0">
                <a:solidFill>
                  <a:schemeClr val="bg1">
                    <a:lumMod val="50000"/>
                  </a:schemeClr>
                </a:solidFill>
                <a:latin typeface="+mn-lt"/>
              </a:rPr>
              <a:t>Autosomal recessive polycystic kidney disease (ARPKD). symptoms usually manifest in infancy.</a:t>
            </a:r>
          </a:p>
          <a:p>
            <a:endParaRPr lang="en-US" dirty="0">
              <a:solidFill>
                <a:schemeClr val="bg1">
                  <a:lumMod val="50000"/>
                </a:schemeClr>
              </a:solidFill>
              <a:latin typeface="+mn-lt"/>
            </a:endParaRPr>
          </a:p>
          <a:p>
            <a:r>
              <a:rPr lang="en-US" dirty="0">
                <a:solidFill>
                  <a:schemeClr val="bg1">
                    <a:lumMod val="50000"/>
                  </a:schemeClr>
                </a:solidFill>
                <a:latin typeface="+mn-lt"/>
              </a:rPr>
              <a:t>The original kidneys are not removed from the body.</a:t>
            </a:r>
          </a:p>
          <a:p>
            <a:r>
              <a:rPr lang="en-US" b="1" dirty="0">
                <a:solidFill>
                  <a:schemeClr val="bg1">
                    <a:lumMod val="50000"/>
                  </a:schemeClr>
                </a:solidFill>
                <a:latin typeface="+mn-lt"/>
              </a:rPr>
              <a:t>Why</a:t>
            </a:r>
            <a:r>
              <a:rPr lang="en-US" dirty="0">
                <a:solidFill>
                  <a:schemeClr val="bg1">
                    <a:lumMod val="50000"/>
                  </a:schemeClr>
                </a:solidFill>
                <a:latin typeface="+mn-lt"/>
              </a:rPr>
              <a:t>? Because we are trying to minimize unnecessary surgical procedures.</a:t>
            </a:r>
          </a:p>
        </p:txBody>
      </p:sp>
      <p:sp>
        <p:nvSpPr>
          <p:cNvPr id="6" name="Rectangle 5"/>
          <p:cNvSpPr/>
          <p:nvPr/>
        </p:nvSpPr>
        <p:spPr>
          <a:xfrm>
            <a:off x="502611" y="4961729"/>
            <a:ext cx="6096000" cy="738664"/>
          </a:xfrm>
          <a:prstGeom prst="rect">
            <a:avLst/>
          </a:prstGeom>
        </p:spPr>
        <p:txBody>
          <a:bodyPr>
            <a:spAutoFit/>
          </a:bodyPr>
          <a:lstStyle/>
          <a:p>
            <a:r>
              <a:rPr lang="en-US" b="1" i="1" dirty="0">
                <a:solidFill>
                  <a:schemeClr val="bg1">
                    <a:lumMod val="50000"/>
                  </a:schemeClr>
                </a:solidFill>
                <a:latin typeface="+mn-lt"/>
              </a:rPr>
              <a:t>Extra information:</a:t>
            </a:r>
          </a:p>
          <a:p>
            <a:r>
              <a:rPr lang="en-US" b="1" i="1" dirty="0">
                <a:solidFill>
                  <a:schemeClr val="bg1">
                    <a:lumMod val="50000"/>
                  </a:schemeClr>
                </a:solidFill>
                <a:latin typeface="+mn-lt"/>
              </a:rPr>
              <a:t>Hyper-dense/intense: appears lighter</a:t>
            </a:r>
          </a:p>
          <a:p>
            <a:r>
              <a:rPr lang="en-US" b="1" i="1" dirty="0">
                <a:solidFill>
                  <a:schemeClr val="bg1">
                    <a:lumMod val="50000"/>
                  </a:schemeClr>
                </a:solidFill>
                <a:latin typeface="+mn-lt"/>
              </a:rPr>
              <a:t>Hypo-dense/intense: appears darker</a:t>
            </a:r>
          </a:p>
        </p:txBody>
      </p:sp>
      <p:sp>
        <p:nvSpPr>
          <p:cNvPr id="13" name="Title 1"/>
          <p:cNvSpPr txBox="1">
            <a:spLocks/>
          </p:cNvSpPr>
          <p:nvPr/>
        </p:nvSpPr>
        <p:spPr>
          <a:xfrm>
            <a:off x="444943" y="3604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Kidney</a:t>
            </a:r>
            <a:r>
              <a:rPr lang="en-US" altLang="en-US" sz="3200" b="1" dirty="0">
                <a:ea typeface="ＭＳ Ｐゴシック" charset="-128"/>
              </a:rPr>
              <a:t> Pathologies:</a:t>
            </a:r>
          </a:p>
          <a:p>
            <a:r>
              <a:rPr lang="en-US" altLang="en-US" sz="2800" dirty="0">
                <a:ea typeface="ＭＳ Ｐゴシック" charset="-128"/>
              </a:rPr>
              <a:t>Congenital</a:t>
            </a:r>
          </a:p>
        </p:txBody>
      </p:sp>
    </p:spTree>
    <p:extLst>
      <p:ext uri="{BB962C8B-B14F-4D97-AF65-F5344CB8AC3E}">
        <p14:creationId xmlns:p14="http://schemas.microsoft.com/office/powerpoint/2010/main" val="4135590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415296" y="1047465"/>
            <a:ext cx="3436019" cy="1077218"/>
          </a:xfrm>
          <a:prstGeom prst="rect">
            <a:avLst/>
          </a:prstGeom>
          <a:noFill/>
        </p:spPr>
        <p:txBody>
          <a:bodyPr wrap="square" rtlCol="1">
            <a:spAutoFit/>
          </a:bodyPr>
          <a:lstStyle/>
          <a:p>
            <a:pPr algn="l"/>
            <a:r>
              <a:rPr lang="en-US" sz="2200" dirty="0">
                <a:latin typeface="+mj-lt"/>
              </a:rPr>
              <a:t>1- Ureteric Stone:</a:t>
            </a:r>
          </a:p>
          <a:p>
            <a:pPr algn="l"/>
            <a:r>
              <a:rPr lang="en-US" dirty="0">
                <a:latin typeface="+mn-lt"/>
              </a:rPr>
              <a:t>stones in the ureter will make a obstruction and block the urines way to the bladder, which may cause Hydronephrosis.</a:t>
            </a:r>
            <a:endParaRPr lang="ar-SA" dirty="0">
              <a:solidFill>
                <a:schemeClr val="bg1">
                  <a:lumMod val="65000"/>
                </a:schemeClr>
              </a:solidFill>
              <a:latin typeface="+mn-lt"/>
            </a:endParaRPr>
          </a:p>
        </p:txBody>
      </p:sp>
      <p:pic>
        <p:nvPicPr>
          <p:cNvPr id="23"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329" r="3345"/>
          <a:stretch/>
        </p:blipFill>
        <p:spPr>
          <a:xfrm>
            <a:off x="600617" y="3715747"/>
            <a:ext cx="3250699" cy="1366333"/>
          </a:xfrm>
          <a:prstGeom prst="rect">
            <a:avLst/>
          </a:prstGeom>
          <a:ln w="28575">
            <a:solidFill>
              <a:schemeClr val="bg1"/>
            </a:solidFill>
          </a:ln>
        </p:spPr>
      </p:pic>
      <p:sp>
        <p:nvSpPr>
          <p:cNvPr id="9" name="مربع نص 8"/>
          <p:cNvSpPr txBox="1"/>
          <p:nvPr/>
        </p:nvSpPr>
        <p:spPr>
          <a:xfrm>
            <a:off x="4277521" y="1074359"/>
            <a:ext cx="3803382" cy="1508105"/>
          </a:xfrm>
          <a:prstGeom prst="rect">
            <a:avLst/>
          </a:prstGeom>
          <a:noFill/>
        </p:spPr>
        <p:txBody>
          <a:bodyPr wrap="square" rtlCol="1">
            <a:spAutoFit/>
          </a:bodyPr>
          <a:lstStyle/>
          <a:p>
            <a:pPr algn="l" rtl="0"/>
            <a:r>
              <a:rPr lang="en-US" altLang="ar-SA" sz="2200" dirty="0">
                <a:latin typeface="+mj-lt"/>
              </a:rPr>
              <a:t>2- Vesicoureteral reflux disease</a:t>
            </a:r>
          </a:p>
          <a:p>
            <a:r>
              <a:rPr lang="en-GB" altLang="ar-SA" dirty="0">
                <a:solidFill>
                  <a:schemeClr val="bg1">
                    <a:lumMod val="65000"/>
                  </a:schemeClr>
                </a:solidFill>
                <a:latin typeface="+mn-lt"/>
              </a:rPr>
              <a:t>the backward flow of urine from the bladder into the kidneys. </a:t>
            </a:r>
            <a:r>
              <a:rPr lang="en-GB" altLang="ar-SA" dirty="0" err="1">
                <a:solidFill>
                  <a:schemeClr val="bg1">
                    <a:lumMod val="65000"/>
                  </a:schemeClr>
                </a:solidFill>
                <a:latin typeface="+mn-lt"/>
              </a:rPr>
              <a:t>I</a:t>
            </a:r>
            <a:r>
              <a:rPr lang="en-US" altLang="ar-SA" dirty="0">
                <a:solidFill>
                  <a:schemeClr val="bg1">
                    <a:lumMod val="65000"/>
                  </a:schemeClr>
                </a:solidFill>
                <a:latin typeface="+mn-lt"/>
              </a:rPr>
              <a:t>t may be caused by an obstruction or </a:t>
            </a:r>
            <a:r>
              <a:rPr lang="en-US" u="sng" dirty="0">
                <a:solidFill>
                  <a:schemeClr val="bg1">
                    <a:lumMod val="65000"/>
                  </a:schemeClr>
                </a:solidFill>
                <a:latin typeface="+mn-lt"/>
              </a:rPr>
              <a:t>Insufficient submucosal length of the ureter entering the bladder ( normal= ¾ inch ).. From anatomy </a:t>
            </a:r>
            <a:endParaRPr lang="en-US" altLang="ar-SA" u="sng" dirty="0">
              <a:solidFill>
                <a:schemeClr val="bg1">
                  <a:lumMod val="65000"/>
                </a:schemeClr>
              </a:solidFill>
              <a:latin typeface="+mn-lt"/>
            </a:endParaRPr>
          </a:p>
        </p:txBody>
      </p:sp>
      <p:pic>
        <p:nvPicPr>
          <p:cNvPr id="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1731" y="2635623"/>
            <a:ext cx="3609269" cy="200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732" y="4687755"/>
            <a:ext cx="3609269" cy="1920737"/>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مربع نص 9"/>
          <p:cNvSpPr txBox="1"/>
          <p:nvPr/>
        </p:nvSpPr>
        <p:spPr>
          <a:xfrm>
            <a:off x="8371282" y="1060912"/>
            <a:ext cx="3892437" cy="861774"/>
          </a:xfrm>
          <a:prstGeom prst="rect">
            <a:avLst/>
          </a:prstGeom>
          <a:noFill/>
        </p:spPr>
        <p:txBody>
          <a:bodyPr wrap="square" rtlCol="1">
            <a:spAutoFit/>
          </a:bodyPr>
          <a:lstStyle/>
          <a:p>
            <a:pPr algn="l"/>
            <a:r>
              <a:rPr lang="en-US" altLang="ar-SA" sz="2200" dirty="0">
                <a:latin typeface="+mj-lt"/>
              </a:rPr>
              <a:t>3- Duplicating Collecting System</a:t>
            </a:r>
            <a:endParaRPr lang="en-US" sz="2200" dirty="0">
              <a:latin typeface="+mj-lt"/>
            </a:endParaRPr>
          </a:p>
          <a:p>
            <a:pPr algn="l"/>
            <a:r>
              <a:rPr lang="en-US" dirty="0">
                <a:solidFill>
                  <a:schemeClr val="bg1">
                    <a:lumMod val="65000"/>
                  </a:schemeClr>
                </a:solidFill>
                <a:latin typeface="+mn-lt"/>
              </a:rPr>
              <a:t>It is the most common renal abnormality, occurring in approximately 1% of the population.</a:t>
            </a:r>
            <a:endParaRPr lang="ar-SA" dirty="0">
              <a:solidFill>
                <a:schemeClr val="bg1">
                  <a:lumMod val="65000"/>
                </a:schemeClr>
              </a:solidFill>
              <a:latin typeface="+mn-lt"/>
            </a:endParaRPr>
          </a:p>
        </p:txBody>
      </p:sp>
      <p:pic>
        <p:nvPicPr>
          <p:cNvPr id="29"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637985" y="2275928"/>
            <a:ext cx="3074403" cy="1852503"/>
          </a:xfrm>
          <a:prstGeom prst="rect">
            <a:avLst/>
          </a:prstGeom>
        </p:spPr>
      </p:pic>
      <p:pic>
        <p:nvPicPr>
          <p:cNvPr id="12" name="صورة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4853" y="4286421"/>
            <a:ext cx="2193441" cy="2275039"/>
          </a:xfrm>
          <a:prstGeom prst="rect">
            <a:avLst/>
          </a:prstGeom>
        </p:spPr>
      </p:pic>
      <p:sp>
        <p:nvSpPr>
          <p:cNvPr id="18" name="Title 1"/>
          <p:cNvSpPr txBox="1">
            <a:spLocks/>
          </p:cNvSpPr>
          <p:nvPr/>
        </p:nvSpPr>
        <p:spPr>
          <a:xfrm>
            <a:off x="415296" y="239176"/>
            <a:ext cx="10515600" cy="895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Ureter</a:t>
            </a:r>
            <a:r>
              <a:rPr lang="en-US" altLang="en-US" sz="3200" b="1" dirty="0">
                <a:ea typeface="ＭＳ Ｐゴシック" charset="-128"/>
              </a:rPr>
              <a:t> Pathologies:</a:t>
            </a:r>
          </a:p>
        </p:txBody>
      </p:sp>
      <p:pic>
        <p:nvPicPr>
          <p:cNvPr id="2" name="Picture 1"/>
          <p:cNvPicPr>
            <a:picLocks noChangeAspect="1"/>
          </p:cNvPicPr>
          <p:nvPr/>
        </p:nvPicPr>
        <p:blipFill>
          <a:blip r:embed="rId7"/>
          <a:stretch>
            <a:fillRect/>
          </a:stretch>
        </p:blipFill>
        <p:spPr>
          <a:xfrm>
            <a:off x="600617" y="5121438"/>
            <a:ext cx="3250699" cy="1440022"/>
          </a:xfrm>
          <a:prstGeom prst="rect">
            <a:avLst/>
          </a:prstGeom>
        </p:spPr>
      </p:pic>
      <p:pic>
        <p:nvPicPr>
          <p:cNvPr id="3" name="Picture 2"/>
          <p:cNvPicPr>
            <a:picLocks noChangeAspect="1"/>
          </p:cNvPicPr>
          <p:nvPr/>
        </p:nvPicPr>
        <p:blipFill>
          <a:blip r:embed="rId8"/>
          <a:stretch>
            <a:fillRect/>
          </a:stretch>
        </p:blipFill>
        <p:spPr>
          <a:xfrm>
            <a:off x="600616" y="2275928"/>
            <a:ext cx="3250699" cy="1362714"/>
          </a:xfrm>
          <a:prstGeom prst="rect">
            <a:avLst/>
          </a:prstGeom>
        </p:spPr>
      </p:pic>
      <p:cxnSp>
        <p:nvCxnSpPr>
          <p:cNvPr id="21" name="Straight Connector 20"/>
          <p:cNvCxnSpPr/>
          <p:nvPr/>
        </p:nvCxnSpPr>
        <p:spPr>
          <a:xfrm>
            <a:off x="4114800" y="1213532"/>
            <a:ext cx="0" cy="539496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216154" y="1213532"/>
            <a:ext cx="0" cy="539496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964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3717" y="1836115"/>
            <a:ext cx="3818965" cy="1310497"/>
          </a:xfrm>
        </p:spPr>
        <p:txBody>
          <a:bodyPr>
            <a:normAutofit/>
          </a:bodyPr>
          <a:lstStyle/>
          <a:p>
            <a:pPr marL="0" lvl="2" algn="l"/>
            <a:r>
              <a:rPr lang="en-US" altLang="en-US" sz="2400" b="1" i="1" dirty="0"/>
              <a:t>Image 1: </a:t>
            </a:r>
          </a:p>
          <a:p>
            <a:pPr marL="0" lvl="2" algn="l"/>
            <a:r>
              <a:rPr lang="en-US" altLang="en-US" sz="2000" dirty="0"/>
              <a:t>an inflamed urinary bladder (thick surrounding walls)</a:t>
            </a:r>
          </a:p>
          <a:p>
            <a:pPr marL="0" lvl="2" algn="l"/>
            <a:endParaRPr lang="en-US" alt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716" y="3328194"/>
            <a:ext cx="4542741" cy="284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2395" y="3335904"/>
            <a:ext cx="5004995" cy="283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55955" y="508507"/>
            <a:ext cx="10515600" cy="89536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Urinary Bladder</a:t>
            </a:r>
            <a:r>
              <a:rPr lang="en-US" altLang="en-US" sz="3200" b="1" dirty="0">
                <a:ea typeface="ＭＳ Ｐゴシック" charset="-128"/>
              </a:rPr>
              <a:t> Pathologies:</a:t>
            </a:r>
          </a:p>
          <a:p>
            <a:r>
              <a:rPr lang="en-US" altLang="en-US" sz="2800" dirty="0">
                <a:ea typeface="ＭＳ Ｐゴシック" charset="-128"/>
              </a:rPr>
              <a:t>Cystitis</a:t>
            </a:r>
          </a:p>
        </p:txBody>
      </p:sp>
      <p:sp>
        <p:nvSpPr>
          <p:cNvPr id="9" name="Rectangle 8"/>
          <p:cNvSpPr/>
          <p:nvPr/>
        </p:nvSpPr>
        <p:spPr>
          <a:xfrm>
            <a:off x="6362395" y="1836115"/>
            <a:ext cx="5686170" cy="1319848"/>
          </a:xfrm>
          <a:prstGeom prst="rect">
            <a:avLst/>
          </a:prstGeom>
        </p:spPr>
        <p:txBody>
          <a:bodyPr wrap="square">
            <a:spAutoFit/>
          </a:bodyPr>
          <a:lstStyle/>
          <a:p>
            <a:pPr lvl="2">
              <a:lnSpc>
                <a:spcPct val="90000"/>
              </a:lnSpc>
              <a:spcBef>
                <a:spcPts val="500"/>
              </a:spcBef>
            </a:pPr>
            <a:r>
              <a:rPr lang="en-US" altLang="en-US" sz="2400" b="1" i="1" kern="1200" dirty="0">
                <a:solidFill>
                  <a:prstClr val="black"/>
                </a:solidFill>
                <a:latin typeface="Calibri" panose="020F0502020204030204"/>
                <a:ea typeface="+mn-ea"/>
                <a:cs typeface="+mn-cs"/>
              </a:rPr>
              <a:t>Image 2: </a:t>
            </a:r>
          </a:p>
          <a:p>
            <a:pPr lvl="2">
              <a:lnSpc>
                <a:spcPct val="90000"/>
              </a:lnSpc>
              <a:spcBef>
                <a:spcPts val="500"/>
              </a:spcBef>
            </a:pPr>
            <a:r>
              <a:rPr lang="en-US" altLang="en-US" sz="2000" kern="1200" dirty="0">
                <a:solidFill>
                  <a:prstClr val="black"/>
                </a:solidFill>
                <a:latin typeface="Calibri" panose="020F0502020204030204"/>
                <a:ea typeface="+mn-ea"/>
                <a:cs typeface="+mn-cs"/>
              </a:rPr>
              <a:t>This bladder has gas bubbles that could be due to inflammation or infection from </a:t>
            </a:r>
            <a:r>
              <a:rPr lang="ja-JP" altLang="en-US" sz="2000" kern="1200" dirty="0">
                <a:solidFill>
                  <a:prstClr val="black"/>
                </a:solidFill>
                <a:latin typeface="Calibri" panose="020F0502020204030204"/>
                <a:ea typeface="ＭＳ Ｐゴシック" panose="020B0600070205080204" pitchFamily="34" charset="-128"/>
                <a:cs typeface="+mn-cs"/>
              </a:rPr>
              <a:t>‘</a:t>
            </a:r>
            <a:r>
              <a:rPr lang="en-US" altLang="ja-JP" sz="2000" kern="1200" dirty="0">
                <a:solidFill>
                  <a:prstClr val="black"/>
                </a:solidFill>
                <a:latin typeface="Calibri" panose="020F0502020204030204"/>
                <a:ea typeface="ＭＳ Ｐゴシック" panose="020B0600070205080204" pitchFamily="34" charset="-128"/>
                <a:cs typeface="+mn-cs"/>
              </a:rPr>
              <a:t>gas producing</a:t>
            </a:r>
            <a:r>
              <a:rPr lang="ja-JP" altLang="en-US" sz="2000" kern="1200" dirty="0">
                <a:solidFill>
                  <a:prstClr val="black"/>
                </a:solidFill>
                <a:latin typeface="Calibri" panose="020F0502020204030204"/>
                <a:ea typeface="ＭＳ Ｐゴシック" panose="020B0600070205080204" pitchFamily="34" charset="-128"/>
                <a:cs typeface="+mn-cs"/>
              </a:rPr>
              <a:t>’</a:t>
            </a:r>
            <a:r>
              <a:rPr lang="en-US" altLang="ja-JP" sz="2000" kern="1200" dirty="0">
                <a:solidFill>
                  <a:prstClr val="black"/>
                </a:solidFill>
                <a:latin typeface="Calibri" panose="020F0502020204030204"/>
                <a:ea typeface="ＭＳ Ｐゴシック" panose="020B0600070205080204" pitchFamily="34" charset="-128"/>
                <a:cs typeface="+mn-cs"/>
              </a:rPr>
              <a:t> bacteria</a:t>
            </a:r>
            <a:endParaRPr lang="en-US" sz="2000" kern="1200" dirty="0">
              <a:solidFill>
                <a:prstClr val="black"/>
              </a:solidFill>
              <a:latin typeface="Calibri" panose="020F0502020204030204"/>
              <a:ea typeface="+mn-ea"/>
              <a:cs typeface="+mn-cs"/>
            </a:endParaRPr>
          </a:p>
        </p:txBody>
      </p:sp>
      <p:sp>
        <p:nvSpPr>
          <p:cNvPr id="10" name="TextBox 9"/>
          <p:cNvSpPr txBox="1"/>
          <p:nvPr/>
        </p:nvSpPr>
        <p:spPr>
          <a:xfrm>
            <a:off x="9562809" y="556077"/>
            <a:ext cx="1592103" cy="400110"/>
          </a:xfrm>
          <a:prstGeom prst="rect">
            <a:avLst/>
          </a:prstGeom>
          <a:noFill/>
        </p:spPr>
        <p:txBody>
          <a:bodyPr wrap="none" rtlCol="0">
            <a:spAutoFit/>
          </a:bodyPr>
          <a:lstStyle/>
          <a:p>
            <a:r>
              <a:rPr lang="en-US" sz="2000" b="1" dirty="0">
                <a:solidFill>
                  <a:srgbClr val="FF0000"/>
                </a:solidFill>
                <a:latin typeface="+mn-lt"/>
              </a:rPr>
              <a:t>IMPORTANT!</a:t>
            </a:r>
            <a:endParaRPr lang="en-GB" sz="2000" b="1" dirty="0">
              <a:solidFill>
                <a:srgbClr val="FF0000"/>
              </a:solidFill>
              <a:latin typeface="+mn-lt"/>
            </a:endParaRPr>
          </a:p>
        </p:txBody>
      </p:sp>
    </p:spTree>
    <p:extLst>
      <p:ext uri="{BB962C8B-B14F-4D97-AF65-F5344CB8AC3E}">
        <p14:creationId xmlns:p14="http://schemas.microsoft.com/office/powerpoint/2010/main" val="274935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155" y="795009"/>
            <a:ext cx="9144000" cy="640483"/>
          </a:xfrm>
        </p:spPr>
        <p:txBody>
          <a:bodyPr>
            <a:normAutofit/>
          </a:bodyPr>
          <a:lstStyle/>
          <a:p>
            <a:pPr algn="l"/>
            <a:r>
              <a:rPr lang="en-US" altLang="en-US" sz="2800" dirty="0"/>
              <a:t>Benign Prostate Hypertrophy</a:t>
            </a:r>
            <a:endParaRPr lang="en-US" sz="2800"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5547" y="1435492"/>
            <a:ext cx="2836859" cy="307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555955" y="283340"/>
            <a:ext cx="10515600" cy="895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ea typeface="ＭＳ Ｐゴシック" charset="-128"/>
              </a:rPr>
              <a:t>Common </a:t>
            </a:r>
            <a:r>
              <a:rPr lang="en-US" altLang="en-US" sz="3200" b="1" u="sng" dirty="0">
                <a:ea typeface="ＭＳ Ｐゴシック" charset="-128"/>
              </a:rPr>
              <a:t>Urinary Bladder</a:t>
            </a:r>
            <a:r>
              <a:rPr lang="en-US" altLang="en-US" sz="3200" b="1" dirty="0">
                <a:ea typeface="ＭＳ Ｐゴシック" charset="-128"/>
              </a:rPr>
              <a:t> Pathologies:</a:t>
            </a:r>
          </a:p>
        </p:txBody>
      </p:sp>
      <p:sp>
        <p:nvSpPr>
          <p:cNvPr id="6" name="Subtitle 2"/>
          <p:cNvSpPr>
            <a:spLocks noGrp="1"/>
          </p:cNvSpPr>
          <p:nvPr>
            <p:ph type="subTitle" idx="1"/>
          </p:nvPr>
        </p:nvSpPr>
        <p:spPr>
          <a:xfrm>
            <a:off x="6381641" y="1332404"/>
            <a:ext cx="5410606" cy="5157216"/>
          </a:xfrm>
        </p:spPr>
        <p:txBody>
          <a:bodyPr>
            <a:normAutofit/>
          </a:bodyPr>
          <a:lstStyle/>
          <a:p>
            <a:pPr algn="l"/>
            <a:r>
              <a:rPr lang="en-US" altLang="en-US" sz="2800" dirty="0">
                <a:solidFill>
                  <a:srgbClr val="FF0000"/>
                </a:solidFill>
                <a:latin typeface="+mj-lt"/>
              </a:rPr>
              <a:t>Bladder rupture:</a:t>
            </a:r>
          </a:p>
          <a:p>
            <a:pPr marL="342900" lvl="1" indent="-342900" algn="l">
              <a:buFont typeface="Courier New" panose="02070309020205020404" pitchFamily="49" charset="0"/>
              <a:buChar char="o"/>
            </a:pPr>
            <a:endParaRPr lang="en-US" altLang="en-US" dirty="0"/>
          </a:p>
          <a:p>
            <a:pPr marL="342900" lvl="1" indent="-342900" algn="l">
              <a:buFont typeface="Courier New" panose="02070309020205020404" pitchFamily="49" charset="0"/>
              <a:buChar char="o"/>
            </a:pPr>
            <a:r>
              <a:rPr lang="en-US" altLang="en-US" dirty="0"/>
              <a:t>The abdomen is lined with the peritoneum from inside.</a:t>
            </a:r>
          </a:p>
          <a:p>
            <a:pPr marL="342900" lvl="1" indent="-342900" algn="l">
              <a:buFont typeface="Courier New" panose="02070309020205020404" pitchFamily="49" charset="0"/>
              <a:buChar char="o"/>
            </a:pPr>
            <a:r>
              <a:rPr lang="en-US" altLang="en-US" dirty="0"/>
              <a:t>The bladder is located below the membrane of the peritoneum</a:t>
            </a:r>
            <a:endParaRPr lang="en-US" dirty="0"/>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l="7262" t="63126" r="62636" b="10417"/>
          <a:stretch>
            <a:fillRect/>
          </a:stretch>
        </p:blipFill>
        <p:spPr bwMode="auto">
          <a:xfrm>
            <a:off x="6283407" y="3333250"/>
            <a:ext cx="5508840" cy="294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5862989" y="1213532"/>
            <a:ext cx="0" cy="539496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2" y="1391204"/>
            <a:ext cx="2804218" cy="3120201"/>
          </a:xfrm>
          <a:prstGeom prst="rect">
            <a:avLst/>
          </a:prstGeom>
        </p:spPr>
      </p:pic>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04" y="4625008"/>
            <a:ext cx="4331087" cy="2232991"/>
          </a:xfrm>
          <a:prstGeom prst="rect">
            <a:avLst/>
          </a:prstGeom>
        </p:spPr>
      </p:pic>
    </p:spTree>
    <p:extLst>
      <p:ext uri="{BB962C8B-B14F-4D97-AF65-F5344CB8AC3E}">
        <p14:creationId xmlns:p14="http://schemas.microsoft.com/office/powerpoint/2010/main" val="267519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5955" y="1632467"/>
            <a:ext cx="4674951" cy="1938992"/>
          </a:xfrm>
        </p:spPr>
        <p:txBody>
          <a:bodyPr>
            <a:normAutofit/>
          </a:bodyPr>
          <a:lstStyle/>
          <a:p>
            <a:pPr algn="l">
              <a:lnSpc>
                <a:spcPct val="100000"/>
              </a:lnSpc>
              <a:spcBef>
                <a:spcPts val="0"/>
              </a:spcBef>
            </a:pPr>
            <a:r>
              <a:rPr lang="en-US" altLang="en-US" dirty="0">
                <a:solidFill>
                  <a:srgbClr val="FF0000"/>
                </a:solidFill>
              </a:rPr>
              <a:t>Extra Peritoneum: </a:t>
            </a:r>
          </a:p>
          <a:p>
            <a:pPr algn="l">
              <a:lnSpc>
                <a:spcPct val="100000"/>
              </a:lnSpc>
              <a:spcBef>
                <a:spcPts val="0"/>
              </a:spcBef>
            </a:pPr>
            <a:r>
              <a:rPr lang="en-US" altLang="en-US" sz="2000" dirty="0"/>
              <a:t>any rupture or leakage to the content of the bladder does not enter the peritoneum. Patient does not need surgery.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b="13963"/>
          <a:stretch>
            <a:fillRect/>
          </a:stretch>
        </p:blipFill>
        <p:spPr>
          <a:xfrm>
            <a:off x="817027" y="3126291"/>
            <a:ext cx="3695700" cy="31559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2951" y="3146929"/>
            <a:ext cx="3568700"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416658" y="1632467"/>
            <a:ext cx="4501287" cy="1384995"/>
          </a:xfrm>
          <a:prstGeom prst="rect">
            <a:avLst/>
          </a:prstGeom>
          <a:noFill/>
        </p:spPr>
        <p:txBody>
          <a:bodyPr wrap="square" rtlCol="0">
            <a:spAutoFit/>
          </a:bodyPr>
          <a:lstStyle/>
          <a:p>
            <a:pPr lvl="2"/>
            <a:r>
              <a:rPr lang="en-US" altLang="en-US" sz="2400" dirty="0">
                <a:solidFill>
                  <a:srgbClr val="FF0000"/>
                </a:solidFill>
                <a:latin typeface="+mn-lt"/>
              </a:rPr>
              <a:t>Intra Peritoneum: </a:t>
            </a:r>
          </a:p>
          <a:p>
            <a:pPr lvl="2"/>
            <a:r>
              <a:rPr lang="en-US" altLang="en-US" sz="2000" dirty="0">
                <a:latin typeface="+mn-lt"/>
              </a:rPr>
              <a:t>there is a rupture in both bladder and peritoneum. In this case, patient will need surgery. </a:t>
            </a:r>
          </a:p>
        </p:txBody>
      </p:sp>
      <p:sp>
        <p:nvSpPr>
          <p:cNvPr id="9" name="Title 1"/>
          <p:cNvSpPr txBox="1">
            <a:spLocks/>
          </p:cNvSpPr>
          <p:nvPr/>
        </p:nvSpPr>
        <p:spPr>
          <a:xfrm>
            <a:off x="555955" y="309282"/>
            <a:ext cx="10515600" cy="1202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altLang="en-US" sz="3200" b="1" dirty="0">
                <a:ea typeface="ＭＳ Ｐゴシック" charset="-128"/>
              </a:rPr>
              <a:t>Common </a:t>
            </a:r>
            <a:r>
              <a:rPr lang="en-US" altLang="en-US" sz="3200" b="1" u="sng" dirty="0">
                <a:ea typeface="ＭＳ Ｐゴシック" charset="-128"/>
              </a:rPr>
              <a:t>Urinary Bladder</a:t>
            </a:r>
            <a:r>
              <a:rPr lang="en-US" altLang="en-US" sz="3200" b="1" dirty="0">
                <a:ea typeface="ＭＳ Ｐゴシック" charset="-128"/>
              </a:rPr>
              <a:t> Pathologies:</a:t>
            </a:r>
          </a:p>
          <a:p>
            <a:pPr>
              <a:lnSpc>
                <a:spcPct val="110000"/>
              </a:lnSpc>
            </a:pPr>
            <a:r>
              <a:rPr lang="en-US" altLang="en-US" sz="2800" dirty="0">
                <a:ea typeface="ＭＳ Ｐゴシック" charset="-128"/>
              </a:rPr>
              <a:t>Bladder Rupture (cont..)</a:t>
            </a:r>
          </a:p>
        </p:txBody>
      </p:sp>
    </p:spTree>
    <p:extLst>
      <p:ext uri="{BB962C8B-B14F-4D97-AF65-F5344CB8AC3E}">
        <p14:creationId xmlns:p14="http://schemas.microsoft.com/office/powerpoint/2010/main" val="3979391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447" y="1669489"/>
            <a:ext cx="9493624" cy="1325563"/>
          </a:xfrm>
        </p:spPr>
        <p:txBody>
          <a:bodyPr>
            <a:normAutofit/>
          </a:bodyPr>
          <a:lstStyle/>
          <a:p>
            <a:pPr algn="ctr"/>
            <a:r>
              <a:rPr lang="en-US" sz="4000" i="1" dirty="0"/>
              <a:t>* Online Quiz *</a:t>
            </a:r>
            <a:endParaRPr lang="en-GB" sz="4000" i="1" dirty="0"/>
          </a:p>
        </p:txBody>
      </p:sp>
      <p:sp>
        <p:nvSpPr>
          <p:cNvPr id="3" name="Content Placeholder 2"/>
          <p:cNvSpPr>
            <a:spLocks noGrp="1"/>
          </p:cNvSpPr>
          <p:nvPr>
            <p:ph idx="1"/>
          </p:nvPr>
        </p:nvSpPr>
        <p:spPr>
          <a:xfrm>
            <a:off x="1156447" y="3210671"/>
            <a:ext cx="10206318" cy="1307539"/>
          </a:xfrm>
        </p:spPr>
        <p:txBody>
          <a:bodyPr>
            <a:noAutofit/>
          </a:bodyPr>
          <a:lstStyle/>
          <a:p>
            <a:pPr marL="0" indent="0" algn="ctr">
              <a:buNone/>
            </a:pPr>
            <a:r>
              <a:rPr lang="en-GB" sz="3200" u="sng" dirty="0">
                <a:hlinkClick r:id="rId2"/>
              </a:rPr>
              <a:t>https://www.onlinequizcreator.com/radiology-of-the-renal-system/quiz-275250</a:t>
            </a:r>
            <a:endParaRPr lang="en-GB" sz="3200" dirty="0"/>
          </a:p>
        </p:txBody>
      </p:sp>
    </p:spTree>
    <p:extLst>
      <p:ext uri="{BB962C8B-B14F-4D97-AF65-F5344CB8AC3E}">
        <p14:creationId xmlns:p14="http://schemas.microsoft.com/office/powerpoint/2010/main" val="1472081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746316"/>
            <a:ext cx="5181600" cy="4351338"/>
          </a:xfrm>
        </p:spPr>
        <p:txBody>
          <a:bodyPr>
            <a:normAutofit/>
          </a:bodyPr>
          <a:lstStyle/>
          <a:p>
            <a:pPr marL="177800" indent="0">
              <a:buNone/>
            </a:pPr>
            <a:r>
              <a:rPr lang="en-US" i="1" dirty="0">
                <a:solidFill>
                  <a:schemeClr val="tx1"/>
                </a:solidFill>
                <a:latin typeface="Calibri" panose="020F0502020204030204" pitchFamily="34" charset="0"/>
              </a:rPr>
              <a:t>Leaders:</a:t>
            </a:r>
            <a:endParaRPr lang="en-GB" i="1" dirty="0">
              <a:solidFill>
                <a:schemeClr val="tx1"/>
              </a:solidFill>
              <a:latin typeface="Calibri" panose="020F0502020204030204" pitchFamily="34" charset="0"/>
            </a:endParaRPr>
          </a:p>
          <a:p>
            <a:pPr marL="177800" indent="0">
              <a:buNone/>
            </a:pPr>
            <a:r>
              <a:rPr lang="en-GB" dirty="0" err="1">
                <a:solidFill>
                  <a:schemeClr val="tx1"/>
                </a:solidFill>
                <a:latin typeface="Calibri" panose="020F0502020204030204" pitchFamily="34" charset="0"/>
              </a:rPr>
              <a:t>Nawaf</a:t>
            </a:r>
            <a:r>
              <a:rPr lang="en-GB" dirty="0">
                <a:solidFill>
                  <a:schemeClr val="tx1"/>
                </a:solidFill>
                <a:latin typeface="Calibri" panose="020F0502020204030204" pitchFamily="34" charset="0"/>
              </a:rPr>
              <a:t> </a:t>
            </a:r>
            <a:r>
              <a:rPr lang="en-GB" dirty="0" err="1">
                <a:solidFill>
                  <a:schemeClr val="tx1"/>
                </a:solidFill>
                <a:latin typeface="Calibri" panose="020F0502020204030204" pitchFamily="34" charset="0"/>
              </a:rPr>
              <a:t>AlKhudairy</a:t>
            </a:r>
            <a:r>
              <a:rPr lang="en-GB" dirty="0">
                <a:solidFill>
                  <a:schemeClr val="tx1"/>
                </a:solidFill>
                <a:latin typeface="Calibri" panose="020F0502020204030204" pitchFamily="34" charset="0"/>
              </a:rPr>
              <a:t> </a:t>
            </a:r>
          </a:p>
          <a:p>
            <a:pPr marL="177800" indent="0">
              <a:buNone/>
            </a:pPr>
            <a:r>
              <a:rPr lang="en-GB" dirty="0">
                <a:solidFill>
                  <a:schemeClr val="tx1"/>
                </a:solidFill>
                <a:latin typeface="Calibri" panose="020F0502020204030204" pitchFamily="34" charset="0"/>
              </a:rPr>
              <a:t>Jawaher Abanumy</a:t>
            </a:r>
          </a:p>
          <a:p>
            <a:pPr marL="177800" indent="0">
              <a:buNone/>
            </a:pPr>
            <a:br>
              <a:rPr lang="en-GB" dirty="0">
                <a:solidFill>
                  <a:schemeClr val="tx1"/>
                </a:solidFill>
                <a:latin typeface="Calibri" panose="020F0502020204030204" pitchFamily="34" charset="0"/>
              </a:rPr>
            </a:br>
            <a:endParaRPr lang="en-GB" dirty="0">
              <a:solidFill>
                <a:schemeClr val="tx1"/>
              </a:solidFill>
              <a:latin typeface="Calibri" panose="020F0502020204030204" pitchFamily="34" charset="0"/>
            </a:endParaRPr>
          </a:p>
        </p:txBody>
      </p:sp>
      <p:grpSp>
        <p:nvGrpSpPr>
          <p:cNvPr id="11" name="Group 10"/>
          <p:cNvGrpSpPr/>
          <p:nvPr/>
        </p:nvGrpSpPr>
        <p:grpSpPr>
          <a:xfrm>
            <a:off x="4030873" y="4494765"/>
            <a:ext cx="3923939" cy="972221"/>
            <a:chOff x="2927787" y="4046711"/>
            <a:chExt cx="3923939" cy="972221"/>
          </a:xfrm>
        </p:grpSpPr>
        <p:sp>
          <p:nvSpPr>
            <p:cNvPr id="2" name="TextBox 1"/>
            <p:cNvSpPr txBox="1"/>
            <p:nvPr/>
          </p:nvSpPr>
          <p:spPr>
            <a:xfrm>
              <a:off x="3487052" y="4086072"/>
              <a:ext cx="3364674" cy="369332"/>
            </a:xfrm>
            <a:prstGeom prst="rect">
              <a:avLst/>
            </a:prstGeom>
            <a:noFill/>
            <a:ln>
              <a:noFill/>
            </a:ln>
          </p:spPr>
          <p:txBody>
            <a:bodyPr wrap="square" rtlCol="0">
              <a:spAutoFit/>
            </a:bodyPr>
            <a:lstStyle/>
            <a:p>
              <a:r>
                <a:rPr lang="en-US" sz="1800" i="1" dirty="0">
                  <a:solidFill>
                    <a:srgbClr val="7BBF26"/>
                  </a:solidFill>
                </a:rPr>
                <a:t>anatomyteam436@gmail.com</a:t>
              </a:r>
              <a:endParaRPr lang="en-GB" sz="1600" i="1" dirty="0">
                <a:solidFill>
                  <a:srgbClr val="7BBF26"/>
                </a:solidFill>
              </a:endParaRPr>
            </a:p>
          </p:txBody>
        </p:sp>
        <p:pic>
          <p:nvPicPr>
            <p:cNvPr id="1026" name="Picture 2" descr="https://d30y9cdsu7xlg0.cloudfront.net/png/12462-200.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046711"/>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87052" y="4649600"/>
              <a:ext cx="3364674" cy="369332"/>
            </a:xfrm>
            <a:prstGeom prst="rect">
              <a:avLst/>
            </a:prstGeom>
            <a:noFill/>
            <a:ln>
              <a:noFill/>
            </a:ln>
          </p:spPr>
          <p:txBody>
            <a:bodyPr wrap="square" rtlCol="0">
              <a:spAutoFit/>
            </a:bodyPr>
            <a:lstStyle/>
            <a:p>
              <a:r>
                <a:rPr lang="en-US" sz="1800" i="1" dirty="0">
                  <a:solidFill>
                    <a:srgbClr val="55ACEE"/>
                  </a:solidFill>
                </a:rPr>
                <a:t>@anatomy436</a:t>
              </a:r>
              <a:endParaRPr lang="en-GB" sz="1600" i="1" dirty="0">
                <a:solidFill>
                  <a:srgbClr val="55ACEE"/>
                </a:solidFill>
              </a:endParaRPr>
            </a:p>
          </p:txBody>
        </p:sp>
      </p:grpSp>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56317"/>
          <a:stretch/>
        </p:blipFill>
        <p:spPr>
          <a:xfrm>
            <a:off x="0" y="0"/>
            <a:ext cx="3744686" cy="6858000"/>
          </a:xfrm>
        </p:spPr>
      </p:pic>
      <p:sp>
        <p:nvSpPr>
          <p:cNvPr id="14" name="Text Placeholder 4"/>
          <p:cNvSpPr txBox="1">
            <a:spLocks/>
          </p:cNvSpPr>
          <p:nvPr/>
        </p:nvSpPr>
        <p:spPr>
          <a:xfrm>
            <a:off x="7714343" y="746315"/>
            <a:ext cx="4477657" cy="5997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buFont typeface="Arial" panose="020B0604020202020204" pitchFamily="34" charset="0"/>
              <a:buNone/>
            </a:pPr>
            <a:r>
              <a:rPr lang="en-US" i="1" dirty="0">
                <a:latin typeface="Calibri" panose="020F0502020204030204" pitchFamily="34" charset="0"/>
              </a:rPr>
              <a:t>Members:</a:t>
            </a:r>
            <a:endParaRPr lang="en-GB" i="1" dirty="0">
              <a:latin typeface="Calibri" panose="020F0502020204030204" pitchFamily="34" charset="0"/>
            </a:endParaRPr>
          </a:p>
          <a:p>
            <a:pPr marL="177800" indent="0">
              <a:buNone/>
            </a:pPr>
            <a:r>
              <a:rPr lang="en-US" dirty="0" err="1"/>
              <a:t>Abdulmalik</a:t>
            </a:r>
            <a:r>
              <a:rPr lang="en-US" dirty="0"/>
              <a:t> </a:t>
            </a:r>
            <a:r>
              <a:rPr lang="en-US" dirty="0" err="1"/>
              <a:t>Alhadlaq</a:t>
            </a:r>
            <a:endParaRPr lang="en-US" dirty="0"/>
          </a:p>
          <a:p>
            <a:pPr marL="177800" indent="0">
              <a:buNone/>
            </a:pPr>
            <a:r>
              <a:rPr lang="en-US" dirty="0"/>
              <a:t>Abdullah </a:t>
            </a:r>
            <a:r>
              <a:rPr lang="en-US" dirty="0" err="1"/>
              <a:t>jammah</a:t>
            </a:r>
            <a:endParaRPr lang="en-US" dirty="0"/>
          </a:p>
          <a:p>
            <a:pPr marL="177800" indent="0">
              <a:buNone/>
            </a:pPr>
            <a:r>
              <a:rPr lang="en-US" dirty="0"/>
              <a:t>Abdullah </a:t>
            </a:r>
            <a:r>
              <a:rPr lang="en-US" dirty="0" err="1"/>
              <a:t>Alhashem</a:t>
            </a:r>
            <a:endParaRPr lang="en-US" dirty="0"/>
          </a:p>
          <a:p>
            <a:pPr marL="177800" indent="0">
              <a:buNone/>
            </a:pPr>
            <a:r>
              <a:rPr lang="en-US" dirty="0" err="1"/>
              <a:t>Majed</a:t>
            </a:r>
            <a:r>
              <a:rPr lang="en-US" dirty="0"/>
              <a:t> </a:t>
            </a:r>
            <a:r>
              <a:rPr lang="en-US" dirty="0" err="1"/>
              <a:t>Alzain</a:t>
            </a:r>
            <a:endParaRPr lang="en-US" dirty="0"/>
          </a:p>
          <a:p>
            <a:pPr marL="177800" indent="0">
              <a:buNone/>
            </a:pPr>
            <a:r>
              <a:rPr lang="en-US" dirty="0" err="1"/>
              <a:t>Abdulhakeem</a:t>
            </a:r>
            <a:r>
              <a:rPr lang="en-US" dirty="0"/>
              <a:t> </a:t>
            </a:r>
            <a:r>
              <a:rPr lang="en-US" dirty="0" err="1"/>
              <a:t>Alonaiq</a:t>
            </a:r>
            <a:endParaRPr lang="en-US" dirty="0"/>
          </a:p>
          <a:p>
            <a:pPr marL="177800" indent="0">
              <a:buNone/>
            </a:pPr>
            <a:endParaRPr lang="en-GB" dirty="0"/>
          </a:p>
        </p:txBody>
      </p:sp>
    </p:spTree>
    <p:extLst>
      <p:ext uri="{BB962C8B-B14F-4D97-AF65-F5344CB8AC3E}">
        <p14:creationId xmlns:p14="http://schemas.microsoft.com/office/powerpoint/2010/main" val="1944377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15753" y="1173811"/>
            <a:ext cx="6852957" cy="484064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592389916"/>
              </p:ext>
            </p:extLst>
          </p:nvPr>
        </p:nvGraphicFramePr>
        <p:xfrm>
          <a:off x="838201" y="1690688"/>
          <a:ext cx="3415551" cy="1367861"/>
        </p:xfrm>
        <a:graphic>
          <a:graphicData uri="http://schemas.openxmlformats.org/drawingml/2006/table">
            <a:tbl>
              <a:tblPr firstRow="1" bandRow="1">
                <a:tableStyleId>{21E4AEA4-8DFA-4A89-87EB-49C32662AFE0}</a:tableStyleId>
              </a:tblPr>
              <a:tblGrid>
                <a:gridCol w="3415551">
                  <a:extLst>
                    <a:ext uri="{9D8B030D-6E8A-4147-A177-3AD203B41FA5}">
                      <a16:colId xmlns:a16="http://schemas.microsoft.com/office/drawing/2014/main" val="20000"/>
                    </a:ext>
                  </a:extLst>
                </a:gridCol>
              </a:tblGrid>
              <a:tr h="334034">
                <a:tc>
                  <a:txBody>
                    <a:bodyPr/>
                    <a:lstStyle/>
                    <a:p>
                      <a:pPr algn="ctr"/>
                      <a:r>
                        <a:rPr lang="en-US" dirty="0"/>
                        <a:t>Pros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0000"/>
                  </a:ext>
                </a:extLst>
              </a:tr>
              <a:tr h="1002101">
                <a:tc>
                  <a:txBody>
                    <a:bodyPr/>
                    <a:lstStyle/>
                    <a:p>
                      <a:r>
                        <a:rPr lang="en-US" dirty="0"/>
                        <a:t>1. No ionizing</a:t>
                      </a:r>
                      <a:r>
                        <a:rPr lang="en-US" baseline="0" dirty="0"/>
                        <a:t> radiation</a:t>
                      </a:r>
                      <a:endParaRPr lang="en-GB" dirty="0"/>
                    </a:p>
                    <a:p>
                      <a:r>
                        <a:rPr lang="en-US" dirty="0"/>
                        <a:t>2. I</a:t>
                      </a:r>
                      <a:r>
                        <a:rPr lang="en-US" altLang="en-US" dirty="0"/>
                        <a:t>nexpensive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altLang="en-US" dirty="0"/>
                        <a:t>Portable</a:t>
                      </a:r>
                      <a:endParaRPr lang="en-US" altLang="en-US" dirty="0">
                        <a:ea typeface="ＭＳ Ｐゴシック"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643991184"/>
              </p:ext>
            </p:extLst>
          </p:nvPr>
        </p:nvGraphicFramePr>
        <p:xfrm>
          <a:off x="838200" y="3058550"/>
          <a:ext cx="3415552" cy="1101310"/>
        </p:xfrm>
        <a:graphic>
          <a:graphicData uri="http://schemas.openxmlformats.org/drawingml/2006/table">
            <a:tbl>
              <a:tblPr firstRow="1" bandRow="1">
                <a:tableStyleId>{21E4AEA4-8DFA-4A89-87EB-49C32662AFE0}</a:tableStyleId>
              </a:tblPr>
              <a:tblGrid>
                <a:gridCol w="3415552">
                  <a:extLst>
                    <a:ext uri="{9D8B030D-6E8A-4147-A177-3AD203B41FA5}">
                      <a16:colId xmlns:a16="http://schemas.microsoft.com/office/drawing/2014/main" val="20000"/>
                    </a:ext>
                  </a:extLst>
                </a:gridCol>
              </a:tblGrid>
              <a:tr h="334711">
                <a:tc>
                  <a:txBody>
                    <a:bodyPr/>
                    <a:lstStyle/>
                    <a:p>
                      <a:pPr algn="ctr"/>
                      <a:r>
                        <a:rPr lang="en-US" dirty="0"/>
                        <a:t>Cons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735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O</a:t>
                      </a:r>
                      <a:r>
                        <a:rPr lang="en-US" altLang="en-US" dirty="0"/>
                        <a:t>perator dependent </a:t>
                      </a:r>
                      <a:endParaRPr lang="en-US" altLang="en-US" dirty="0">
                        <a:ea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T</a:t>
                      </a:r>
                      <a:r>
                        <a:rPr lang="en-US" altLang="en-US" dirty="0"/>
                        <a:t>ime consuming</a:t>
                      </a:r>
                      <a:endParaRPr lang="en-US" altLang="en-US" dirty="0">
                        <a:ea typeface="ＭＳ Ｐゴシック"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62105526"/>
              </p:ext>
            </p:extLst>
          </p:nvPr>
        </p:nvGraphicFramePr>
        <p:xfrm>
          <a:off x="838200" y="4159860"/>
          <a:ext cx="3415552" cy="1483360"/>
        </p:xfrm>
        <a:graphic>
          <a:graphicData uri="http://schemas.openxmlformats.org/drawingml/2006/table">
            <a:tbl>
              <a:tblPr firstRow="1" bandRow="1">
                <a:tableStyleId>{5940675A-B579-460E-94D1-54222C63F5DA}</a:tableStyleId>
              </a:tblPr>
              <a:tblGrid>
                <a:gridCol w="1050364">
                  <a:extLst>
                    <a:ext uri="{9D8B030D-6E8A-4147-A177-3AD203B41FA5}">
                      <a16:colId xmlns:a16="http://schemas.microsoft.com/office/drawing/2014/main" val="20000"/>
                    </a:ext>
                  </a:extLst>
                </a:gridCol>
                <a:gridCol w="2365188">
                  <a:extLst>
                    <a:ext uri="{9D8B030D-6E8A-4147-A177-3AD203B41FA5}">
                      <a16:colId xmlns:a16="http://schemas.microsoft.com/office/drawing/2014/main" val="20001"/>
                    </a:ext>
                  </a:extLst>
                </a:gridCol>
              </a:tblGrid>
              <a:tr h="370840">
                <a:tc gridSpan="2">
                  <a:txBody>
                    <a:bodyPr/>
                    <a:lstStyle/>
                    <a:p>
                      <a:pPr algn="ctr"/>
                      <a:r>
                        <a:rPr lang="en-US" b="1" dirty="0">
                          <a:solidFill>
                            <a:schemeClr val="bg1"/>
                          </a:solidFill>
                        </a:rPr>
                        <a:t>Image</a:t>
                      </a:r>
                      <a:r>
                        <a:rPr lang="en-US" b="1" baseline="0" dirty="0">
                          <a:solidFill>
                            <a:schemeClr val="bg1"/>
                          </a:solidFill>
                        </a:rPr>
                        <a:t> Key:</a:t>
                      </a:r>
                      <a:endParaRPr lang="en-GB" b="1" dirty="0">
                        <a:solidFill>
                          <a:schemeClr val="bg1"/>
                        </a:solidFill>
                      </a:endParaRPr>
                    </a:p>
                  </a:txBody>
                  <a:tcPr>
                    <a:solidFill>
                      <a:schemeClr val="tx1"/>
                    </a:solidFill>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r>
                        <a:rPr lang="en-US" dirty="0"/>
                        <a:t>White</a:t>
                      </a:r>
                      <a:endParaRPr lang="en-GB" dirty="0"/>
                    </a:p>
                  </a:txBody>
                  <a:tcPr/>
                </a:tc>
                <a:tc>
                  <a:txBody>
                    <a:bodyPr/>
                    <a:lstStyle/>
                    <a:p>
                      <a:r>
                        <a:rPr lang="en-US" dirty="0"/>
                        <a:t>Stones</a:t>
                      </a:r>
                      <a:r>
                        <a:rPr lang="en-US" baseline="0" dirty="0"/>
                        <a:t> and calcification</a:t>
                      </a:r>
                      <a:endParaRPr lang="en-GB" dirty="0"/>
                    </a:p>
                  </a:txBody>
                  <a:tcPr/>
                </a:tc>
                <a:extLst>
                  <a:ext uri="{0D108BD9-81ED-4DB2-BD59-A6C34878D82A}">
                    <a16:rowId xmlns:a16="http://schemas.microsoft.com/office/drawing/2014/main" val="10001"/>
                  </a:ext>
                </a:extLst>
              </a:tr>
              <a:tr h="370840">
                <a:tc>
                  <a:txBody>
                    <a:bodyPr/>
                    <a:lstStyle/>
                    <a:p>
                      <a:r>
                        <a:rPr lang="en-US" dirty="0"/>
                        <a:t>Grey</a:t>
                      </a:r>
                      <a:endParaRPr lang="en-GB" dirty="0"/>
                    </a:p>
                  </a:txBody>
                  <a:tcPr>
                    <a:solidFill>
                      <a:schemeClr val="bg1">
                        <a:lumMod val="95000"/>
                      </a:schemeClr>
                    </a:solidFill>
                  </a:tcPr>
                </a:tc>
                <a:tc>
                  <a:txBody>
                    <a:bodyPr/>
                    <a:lstStyle/>
                    <a:p>
                      <a:r>
                        <a:rPr lang="en-US" dirty="0"/>
                        <a:t>Soft tissue</a:t>
                      </a:r>
                      <a:endParaRPr lang="en-GB" dirty="0"/>
                    </a:p>
                  </a:txBody>
                  <a:tcPr>
                    <a:solidFill>
                      <a:schemeClr val="bg1">
                        <a:lumMod val="95000"/>
                      </a:schemeClr>
                    </a:solidFill>
                  </a:tcPr>
                </a:tc>
                <a:extLst>
                  <a:ext uri="{0D108BD9-81ED-4DB2-BD59-A6C34878D82A}">
                    <a16:rowId xmlns:a16="http://schemas.microsoft.com/office/drawing/2014/main" val="10002"/>
                  </a:ext>
                </a:extLst>
              </a:tr>
              <a:tr h="370840">
                <a:tc>
                  <a:txBody>
                    <a:bodyPr/>
                    <a:lstStyle/>
                    <a:p>
                      <a:r>
                        <a:rPr lang="en-US" dirty="0"/>
                        <a:t>Black</a:t>
                      </a:r>
                      <a:endParaRPr lang="en-GB" dirty="0"/>
                    </a:p>
                  </a:txBody>
                  <a:tcPr>
                    <a:solidFill>
                      <a:schemeClr val="bg1">
                        <a:lumMod val="65000"/>
                      </a:schemeClr>
                    </a:solidFill>
                  </a:tcPr>
                </a:tc>
                <a:tc>
                  <a:txBody>
                    <a:bodyPr/>
                    <a:lstStyle/>
                    <a:p>
                      <a:r>
                        <a:rPr lang="en-US" dirty="0"/>
                        <a:t>Fluid</a:t>
                      </a:r>
                      <a:endParaRPr lang="en-GB" dirty="0"/>
                    </a:p>
                  </a:txBody>
                  <a:tcPr>
                    <a:solidFill>
                      <a:schemeClr val="bg1">
                        <a:lumMod val="65000"/>
                      </a:schemeClr>
                    </a:solidFill>
                  </a:tcPr>
                </a:tc>
                <a:extLst>
                  <a:ext uri="{0D108BD9-81ED-4DB2-BD59-A6C34878D82A}">
                    <a16:rowId xmlns:a16="http://schemas.microsoft.com/office/drawing/2014/main" val="10003"/>
                  </a:ext>
                </a:extLst>
              </a:tr>
            </a:tbl>
          </a:graphicData>
        </a:graphic>
      </p:graphicFrame>
      <p:sp>
        <p:nvSpPr>
          <p:cNvPr id="19" name="Title 1"/>
          <p:cNvSpPr>
            <a:spLocks noGrp="1"/>
          </p:cNvSpPr>
          <p:nvPr>
            <p:ph type="title"/>
          </p:nvPr>
        </p:nvSpPr>
        <p:spPr/>
        <p:txBody>
          <a:bodyPr>
            <a:normAutofit/>
          </a:bodyPr>
          <a:lstStyle/>
          <a:p>
            <a:r>
              <a:rPr lang="en-US" altLang="en-US" sz="3200" b="1" dirty="0">
                <a:ea typeface="ＭＳ Ｐゴシック" charset="-128"/>
              </a:rPr>
              <a:t>Modalities used:</a:t>
            </a:r>
            <a:br>
              <a:rPr lang="en-US" altLang="en-US" sz="3600" b="1" dirty="0">
                <a:ea typeface="ＭＳ Ｐゴシック" charset="-128"/>
              </a:rPr>
            </a:br>
            <a:r>
              <a:rPr lang="en-US" altLang="en-US" sz="2800" dirty="0">
                <a:solidFill>
                  <a:prstClr val="black"/>
                </a:solidFill>
                <a:ea typeface="ＭＳ Ｐゴシック" charset="-128"/>
              </a:rPr>
              <a:t>US (Ultra Sound)</a:t>
            </a:r>
            <a:endParaRPr lang="en-US" altLang="en-US" sz="2800" dirty="0">
              <a:ea typeface="ＭＳ Ｐゴシック" charset="-128"/>
            </a:endParaRPr>
          </a:p>
        </p:txBody>
      </p:sp>
    </p:spTree>
    <p:extLst>
      <p:ext uri="{BB962C8B-B14F-4D97-AF65-F5344CB8AC3E}">
        <p14:creationId xmlns:p14="http://schemas.microsoft.com/office/powerpoint/2010/main" val="131964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4202" y="1602255"/>
            <a:ext cx="2741475" cy="413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654296859"/>
              </p:ext>
            </p:extLst>
          </p:nvPr>
        </p:nvGraphicFramePr>
        <p:xfrm>
          <a:off x="838201" y="1861407"/>
          <a:ext cx="3415551" cy="1078741"/>
        </p:xfrm>
        <a:graphic>
          <a:graphicData uri="http://schemas.openxmlformats.org/drawingml/2006/table">
            <a:tbl>
              <a:tblPr firstRow="1" bandRow="1">
                <a:tableStyleId>{21E4AEA4-8DFA-4A89-87EB-49C32662AFE0}</a:tableStyleId>
              </a:tblPr>
              <a:tblGrid>
                <a:gridCol w="3415551">
                  <a:extLst>
                    <a:ext uri="{9D8B030D-6E8A-4147-A177-3AD203B41FA5}">
                      <a16:colId xmlns:a16="http://schemas.microsoft.com/office/drawing/2014/main" val="20000"/>
                    </a:ext>
                  </a:extLst>
                </a:gridCol>
              </a:tblGrid>
              <a:tr h="303497">
                <a:tc>
                  <a:txBody>
                    <a:bodyPr/>
                    <a:lstStyle/>
                    <a:p>
                      <a:pPr algn="ctr"/>
                      <a:r>
                        <a:rPr lang="en-US" dirty="0"/>
                        <a:t>Pros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0000"/>
                  </a:ext>
                </a:extLst>
              </a:tr>
              <a:tr h="712981">
                <a:tc>
                  <a:txBody>
                    <a:bodyPr/>
                    <a:lstStyle/>
                    <a:p>
                      <a:r>
                        <a:rPr lang="en-US" dirty="0"/>
                        <a:t>1. I</a:t>
                      </a:r>
                      <a:r>
                        <a:rPr lang="en-US" altLang="en-US" dirty="0"/>
                        <a:t>nexpensive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Quick</a:t>
                      </a:r>
                      <a:endParaRPr lang="en-US" altLang="en-US" dirty="0">
                        <a:ea typeface="ＭＳ Ｐゴシック"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96236900"/>
              </p:ext>
            </p:extLst>
          </p:nvPr>
        </p:nvGraphicFramePr>
        <p:xfrm>
          <a:off x="838200" y="2947915"/>
          <a:ext cx="3415552" cy="1101310"/>
        </p:xfrm>
        <a:graphic>
          <a:graphicData uri="http://schemas.openxmlformats.org/drawingml/2006/table">
            <a:tbl>
              <a:tblPr firstRow="1" bandRow="1">
                <a:tableStyleId>{21E4AEA4-8DFA-4A89-87EB-49C32662AFE0}</a:tableStyleId>
              </a:tblPr>
              <a:tblGrid>
                <a:gridCol w="3415552">
                  <a:extLst>
                    <a:ext uri="{9D8B030D-6E8A-4147-A177-3AD203B41FA5}">
                      <a16:colId xmlns:a16="http://schemas.microsoft.com/office/drawing/2014/main" val="20000"/>
                    </a:ext>
                  </a:extLst>
                </a:gridCol>
              </a:tblGrid>
              <a:tr h="334711">
                <a:tc>
                  <a:txBody>
                    <a:bodyPr/>
                    <a:lstStyle/>
                    <a:p>
                      <a:pPr algn="ctr"/>
                      <a:r>
                        <a:rPr lang="en-US" dirty="0"/>
                        <a:t>Cons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735550">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Ionizing radiation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Not definitive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99806346"/>
              </p:ext>
            </p:extLst>
          </p:nvPr>
        </p:nvGraphicFramePr>
        <p:xfrm>
          <a:off x="838200" y="4049225"/>
          <a:ext cx="3415552" cy="1483360"/>
        </p:xfrm>
        <a:graphic>
          <a:graphicData uri="http://schemas.openxmlformats.org/drawingml/2006/table">
            <a:tbl>
              <a:tblPr firstRow="1" bandRow="1">
                <a:tableStyleId>{5940675A-B579-460E-94D1-54222C63F5DA}</a:tableStyleId>
              </a:tblPr>
              <a:tblGrid>
                <a:gridCol w="1050364">
                  <a:extLst>
                    <a:ext uri="{9D8B030D-6E8A-4147-A177-3AD203B41FA5}">
                      <a16:colId xmlns:a16="http://schemas.microsoft.com/office/drawing/2014/main" val="20000"/>
                    </a:ext>
                  </a:extLst>
                </a:gridCol>
                <a:gridCol w="2365188">
                  <a:extLst>
                    <a:ext uri="{9D8B030D-6E8A-4147-A177-3AD203B41FA5}">
                      <a16:colId xmlns:a16="http://schemas.microsoft.com/office/drawing/2014/main" val="20001"/>
                    </a:ext>
                  </a:extLst>
                </a:gridCol>
              </a:tblGrid>
              <a:tr h="370840">
                <a:tc gridSpan="2">
                  <a:txBody>
                    <a:bodyPr/>
                    <a:lstStyle/>
                    <a:p>
                      <a:pPr algn="ctr"/>
                      <a:r>
                        <a:rPr lang="en-US" b="1" dirty="0">
                          <a:solidFill>
                            <a:schemeClr val="bg1"/>
                          </a:solidFill>
                        </a:rPr>
                        <a:t>Image</a:t>
                      </a:r>
                      <a:r>
                        <a:rPr lang="en-US" b="1" baseline="0" dirty="0">
                          <a:solidFill>
                            <a:schemeClr val="bg1"/>
                          </a:solidFill>
                        </a:rPr>
                        <a:t> Key:</a:t>
                      </a:r>
                      <a:endParaRPr lang="en-GB" b="1" dirty="0">
                        <a:solidFill>
                          <a:schemeClr val="bg1"/>
                        </a:solidFill>
                      </a:endParaRPr>
                    </a:p>
                  </a:txBody>
                  <a:tcPr>
                    <a:solidFill>
                      <a:schemeClr val="tx1"/>
                    </a:solidFill>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r>
                        <a:rPr lang="en-US" dirty="0"/>
                        <a:t>White</a:t>
                      </a:r>
                      <a:endParaRPr lang="en-GB" dirty="0"/>
                    </a:p>
                  </a:txBody>
                  <a:tcPr/>
                </a:tc>
                <a:tc>
                  <a:txBody>
                    <a:bodyPr/>
                    <a:lstStyle/>
                    <a:p>
                      <a:r>
                        <a:rPr lang="en-US" dirty="0"/>
                        <a:t>Bones</a:t>
                      </a:r>
                      <a:r>
                        <a:rPr lang="en-US" baseline="0" dirty="0"/>
                        <a:t> and calcification</a:t>
                      </a:r>
                      <a:endParaRPr lang="en-GB" dirty="0"/>
                    </a:p>
                  </a:txBody>
                  <a:tcPr/>
                </a:tc>
                <a:extLst>
                  <a:ext uri="{0D108BD9-81ED-4DB2-BD59-A6C34878D82A}">
                    <a16:rowId xmlns:a16="http://schemas.microsoft.com/office/drawing/2014/main" val="10001"/>
                  </a:ext>
                </a:extLst>
              </a:tr>
              <a:tr h="370840">
                <a:tc>
                  <a:txBody>
                    <a:bodyPr/>
                    <a:lstStyle/>
                    <a:p>
                      <a:r>
                        <a:rPr lang="en-US" dirty="0"/>
                        <a:t>Grey</a:t>
                      </a:r>
                      <a:endParaRPr lang="en-GB" dirty="0"/>
                    </a:p>
                  </a:txBody>
                  <a:tcPr>
                    <a:solidFill>
                      <a:schemeClr val="bg1">
                        <a:lumMod val="95000"/>
                      </a:schemeClr>
                    </a:solidFill>
                  </a:tcPr>
                </a:tc>
                <a:tc>
                  <a:txBody>
                    <a:bodyPr/>
                    <a:lstStyle/>
                    <a:p>
                      <a:r>
                        <a:rPr lang="en-US" dirty="0"/>
                        <a:t>Soft tissue</a:t>
                      </a:r>
                      <a:endParaRPr lang="en-GB" dirty="0"/>
                    </a:p>
                  </a:txBody>
                  <a:tcPr>
                    <a:solidFill>
                      <a:schemeClr val="bg1">
                        <a:lumMod val="95000"/>
                      </a:schemeClr>
                    </a:solidFill>
                  </a:tcPr>
                </a:tc>
                <a:extLst>
                  <a:ext uri="{0D108BD9-81ED-4DB2-BD59-A6C34878D82A}">
                    <a16:rowId xmlns:a16="http://schemas.microsoft.com/office/drawing/2014/main" val="10002"/>
                  </a:ext>
                </a:extLst>
              </a:tr>
              <a:tr h="370840">
                <a:tc>
                  <a:txBody>
                    <a:bodyPr/>
                    <a:lstStyle/>
                    <a:p>
                      <a:r>
                        <a:rPr lang="en-US" dirty="0"/>
                        <a:t>Black</a:t>
                      </a:r>
                      <a:endParaRPr lang="en-GB" dirty="0"/>
                    </a:p>
                  </a:txBody>
                  <a:tcPr>
                    <a:solidFill>
                      <a:schemeClr val="bg1">
                        <a:lumMod val="65000"/>
                      </a:schemeClr>
                    </a:solidFill>
                  </a:tcPr>
                </a:tc>
                <a:tc>
                  <a:txBody>
                    <a:bodyPr/>
                    <a:lstStyle/>
                    <a:p>
                      <a:r>
                        <a:rPr lang="en-US" dirty="0"/>
                        <a:t>Air</a:t>
                      </a:r>
                      <a:endParaRPr lang="en-GB" dirty="0"/>
                    </a:p>
                  </a:txBody>
                  <a:tcPr>
                    <a:solidFill>
                      <a:schemeClr val="bg1">
                        <a:lumMod val="65000"/>
                      </a:schemeClr>
                    </a:solidFill>
                  </a:tcPr>
                </a:tc>
                <a:extLst>
                  <a:ext uri="{0D108BD9-81ED-4DB2-BD59-A6C34878D82A}">
                    <a16:rowId xmlns:a16="http://schemas.microsoft.com/office/drawing/2014/main" val="10003"/>
                  </a:ext>
                </a:extLst>
              </a:tr>
            </a:tbl>
          </a:graphicData>
        </a:graphic>
      </p:graphicFrame>
      <p:sp>
        <p:nvSpPr>
          <p:cNvPr id="11" name="Title 1"/>
          <p:cNvSpPr>
            <a:spLocks noGrp="1"/>
          </p:cNvSpPr>
          <p:nvPr>
            <p:ph type="title"/>
          </p:nvPr>
        </p:nvSpPr>
        <p:spPr/>
        <p:txBody>
          <a:bodyPr>
            <a:normAutofit/>
          </a:bodyPr>
          <a:lstStyle/>
          <a:p>
            <a:r>
              <a:rPr lang="en-US" altLang="en-US" sz="3200" b="1" dirty="0">
                <a:ea typeface="ＭＳ Ｐゴシック" charset="-128"/>
              </a:rPr>
              <a:t>Modalities used:</a:t>
            </a:r>
            <a:br>
              <a:rPr lang="en-US" altLang="en-US" sz="3600" b="1" dirty="0">
                <a:ea typeface="ＭＳ Ｐゴシック" charset="-128"/>
              </a:rPr>
            </a:br>
            <a:r>
              <a:rPr lang="en-US" altLang="en-US" sz="2800" dirty="0">
                <a:solidFill>
                  <a:prstClr val="black"/>
                </a:solidFill>
                <a:ea typeface="ＭＳ Ｐゴシック" charset="-128"/>
              </a:rPr>
              <a:t>X-Ray</a:t>
            </a:r>
            <a:endParaRPr lang="en-US" altLang="en-US" sz="2800" dirty="0">
              <a:ea typeface="ＭＳ Ｐゴシック" charset="-128"/>
            </a:endParaRPr>
          </a:p>
        </p:txBody>
      </p:sp>
      <p:pic>
        <p:nvPicPr>
          <p:cNvPr id="1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846451" y="2590311"/>
            <a:ext cx="2233007" cy="3142197"/>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5678" y="2590311"/>
            <a:ext cx="2490773" cy="314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7584433" y="1523511"/>
            <a:ext cx="3992344" cy="1066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latin typeface="+mn-lt"/>
                <a:ea typeface="ＭＳ Ｐゴシック" charset="-128"/>
              </a:rPr>
              <a:t>IVP (</a:t>
            </a:r>
            <a:r>
              <a:rPr lang="en-US" sz="2000" b="1" dirty="0">
                <a:latin typeface="+mn-lt"/>
              </a:rPr>
              <a:t>intravenous pyelogram): </a:t>
            </a:r>
            <a:br>
              <a:rPr lang="en-US" sz="2000" dirty="0">
                <a:latin typeface="+mn-lt"/>
              </a:rPr>
            </a:br>
            <a:r>
              <a:rPr lang="en-US" sz="2000" dirty="0">
                <a:latin typeface="+mn-lt"/>
              </a:rPr>
              <a:t>injecting the patient with a contrast </a:t>
            </a:r>
            <a:r>
              <a:rPr lang="ar-SA" sz="2000" dirty="0">
                <a:latin typeface="+mn-lt"/>
              </a:rPr>
              <a:t>(صبغة)</a:t>
            </a:r>
            <a:r>
              <a:rPr lang="en-US" sz="2000" dirty="0">
                <a:latin typeface="+mn-lt"/>
              </a:rPr>
              <a:t> intravenously</a:t>
            </a:r>
            <a:endParaRPr lang="en-US" altLang="en-US" sz="2000" b="1" dirty="0">
              <a:latin typeface="+mn-lt"/>
              <a:ea typeface="ＭＳ Ｐゴシック" charset="-128"/>
            </a:endParaRPr>
          </a:p>
        </p:txBody>
      </p:sp>
    </p:spTree>
    <p:extLst>
      <p:ext uri="{BB962C8B-B14F-4D97-AF65-F5344CB8AC3E}">
        <p14:creationId xmlns:p14="http://schemas.microsoft.com/office/powerpoint/2010/main" val="316451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1886" y="790268"/>
            <a:ext cx="6043653" cy="18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121886" y="2618539"/>
            <a:ext cx="6043653" cy="2228471"/>
          </a:xfrm>
          <a:prstGeom prst="rect">
            <a:avLst/>
          </a:prstGeom>
        </p:spPr>
      </p:pic>
      <p:sp>
        <p:nvSpPr>
          <p:cNvPr id="8" name="Title 1"/>
          <p:cNvSpPr>
            <a:spLocks noGrp="1"/>
          </p:cNvSpPr>
          <p:nvPr>
            <p:ph type="title"/>
          </p:nvPr>
        </p:nvSpPr>
        <p:spPr/>
        <p:txBody>
          <a:bodyPr>
            <a:normAutofit/>
          </a:bodyPr>
          <a:lstStyle/>
          <a:p>
            <a:r>
              <a:rPr lang="en-US" altLang="en-US" sz="3200" b="1" dirty="0">
                <a:ea typeface="ＭＳ Ｐゴシック" charset="-128"/>
              </a:rPr>
              <a:t>Modalities used:</a:t>
            </a:r>
            <a:br>
              <a:rPr lang="en-US" altLang="en-US" sz="3600" b="1" dirty="0">
                <a:ea typeface="ＭＳ Ｐゴシック" charset="-128"/>
              </a:rPr>
            </a:br>
            <a:r>
              <a:rPr lang="en-US" altLang="en-US" sz="2800" dirty="0">
                <a:solidFill>
                  <a:prstClr val="black"/>
                </a:solidFill>
                <a:ea typeface="ＭＳ Ｐゴシック" charset="-128"/>
              </a:rPr>
              <a:t>CT</a:t>
            </a:r>
            <a:endParaRPr lang="en-US" altLang="en-US" sz="2800" dirty="0">
              <a:ea typeface="ＭＳ Ｐゴシック" charset="-128"/>
            </a:endParaRPr>
          </a:p>
        </p:txBody>
      </p:sp>
      <p:graphicFrame>
        <p:nvGraphicFramePr>
          <p:cNvPr id="9" name="Table 8"/>
          <p:cNvGraphicFramePr>
            <a:graphicFrameLocks noGrp="1"/>
          </p:cNvGraphicFramePr>
          <p:nvPr>
            <p:extLst>
              <p:ext uri="{D42A27DB-BD31-4B8C-83A1-F6EECF244321}">
                <p14:modId xmlns:p14="http://schemas.microsoft.com/office/powerpoint/2010/main" val="1290636371"/>
              </p:ext>
            </p:extLst>
          </p:nvPr>
        </p:nvGraphicFramePr>
        <p:xfrm>
          <a:off x="838201" y="1679941"/>
          <a:ext cx="3415551" cy="1078741"/>
        </p:xfrm>
        <a:graphic>
          <a:graphicData uri="http://schemas.openxmlformats.org/drawingml/2006/table">
            <a:tbl>
              <a:tblPr firstRow="1" bandRow="1">
                <a:tableStyleId>{21E4AEA4-8DFA-4A89-87EB-49C32662AFE0}</a:tableStyleId>
              </a:tblPr>
              <a:tblGrid>
                <a:gridCol w="3415551">
                  <a:extLst>
                    <a:ext uri="{9D8B030D-6E8A-4147-A177-3AD203B41FA5}">
                      <a16:colId xmlns:a16="http://schemas.microsoft.com/office/drawing/2014/main" val="20000"/>
                    </a:ext>
                  </a:extLst>
                </a:gridCol>
              </a:tblGrid>
              <a:tr h="303497">
                <a:tc>
                  <a:txBody>
                    <a:bodyPr/>
                    <a:lstStyle/>
                    <a:p>
                      <a:pPr algn="ctr"/>
                      <a:r>
                        <a:rPr lang="en-US" dirty="0"/>
                        <a:t>Pros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0000"/>
                  </a:ext>
                </a:extLst>
              </a:tr>
              <a:tr h="712981">
                <a:tc>
                  <a:txBody>
                    <a:bodyPr/>
                    <a:lstStyle/>
                    <a:p>
                      <a:pPr marL="280988" indent="-280988">
                        <a:buAutoNum type="arabicPeriod"/>
                      </a:pPr>
                      <a:r>
                        <a:rPr lang="en-US" dirty="0"/>
                        <a:t>Quick</a:t>
                      </a:r>
                    </a:p>
                    <a:p>
                      <a:pPr marL="280988" indent="-280988">
                        <a:buAutoNum type="arabicPeriod"/>
                      </a:pPr>
                      <a:r>
                        <a:rPr lang="en-US" altLang="en-US" dirty="0">
                          <a:ea typeface="ＭＳ Ｐゴシック" charset="-128"/>
                        </a:rPr>
                        <a:t>A lot of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249245045"/>
              </p:ext>
            </p:extLst>
          </p:nvPr>
        </p:nvGraphicFramePr>
        <p:xfrm>
          <a:off x="838200" y="2766449"/>
          <a:ext cx="3415552" cy="1101310"/>
        </p:xfrm>
        <a:graphic>
          <a:graphicData uri="http://schemas.openxmlformats.org/drawingml/2006/table">
            <a:tbl>
              <a:tblPr firstRow="1" bandRow="1">
                <a:tableStyleId>{21E4AEA4-8DFA-4A89-87EB-49C32662AFE0}</a:tableStyleId>
              </a:tblPr>
              <a:tblGrid>
                <a:gridCol w="3415552">
                  <a:extLst>
                    <a:ext uri="{9D8B030D-6E8A-4147-A177-3AD203B41FA5}">
                      <a16:colId xmlns:a16="http://schemas.microsoft.com/office/drawing/2014/main" val="20000"/>
                    </a:ext>
                  </a:extLst>
                </a:gridCol>
              </a:tblGrid>
              <a:tr h="334711">
                <a:tc>
                  <a:txBody>
                    <a:bodyPr/>
                    <a:lstStyle/>
                    <a:p>
                      <a:pPr algn="ctr"/>
                      <a:r>
                        <a:rPr lang="en-US" dirty="0"/>
                        <a:t>Cons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735550">
                <a:tc>
                  <a:txBody>
                    <a:bodyPr/>
                    <a:lstStyle/>
                    <a:p>
                      <a:pPr marL="280988" marR="0" lvl="0" indent="-280988" algn="l" defTabSz="914400" rtl="0" eaLnBrk="1" fontAlgn="auto" latinLnBrk="0" hangingPunct="1">
                        <a:lnSpc>
                          <a:spcPct val="100000"/>
                        </a:lnSpc>
                        <a:spcBef>
                          <a:spcPts val="0"/>
                        </a:spcBef>
                        <a:spcAft>
                          <a:spcPts val="0"/>
                        </a:spcAft>
                        <a:buClrTx/>
                        <a:buSzTx/>
                        <a:buFont typeface="+mj-lt"/>
                        <a:buAutoNum type="arabicPeriod"/>
                        <a:tabLst/>
                        <a:defRPr/>
                      </a:pPr>
                      <a:r>
                        <a:rPr lang="en-US" dirty="0"/>
                        <a:t>Ionizing radiation</a:t>
                      </a:r>
                    </a:p>
                    <a:p>
                      <a:pPr marL="280988" marR="0" lvl="0" indent="-280988" algn="l" defTabSz="914400" rtl="0" eaLnBrk="1" fontAlgn="auto" latinLnBrk="0" hangingPunct="1">
                        <a:lnSpc>
                          <a:spcPct val="100000"/>
                        </a:lnSpc>
                        <a:spcBef>
                          <a:spcPts val="0"/>
                        </a:spcBef>
                        <a:spcAft>
                          <a:spcPts val="0"/>
                        </a:spcAft>
                        <a:buClrTx/>
                        <a:buSzTx/>
                        <a:buFont typeface="+mj-lt"/>
                        <a:buAutoNum type="arabicPeriod"/>
                        <a:tabLst/>
                        <a:defRPr/>
                      </a:pPr>
                      <a:r>
                        <a:rPr lang="en-US" dirty="0"/>
                        <a:t>Expensive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624294446"/>
              </p:ext>
            </p:extLst>
          </p:nvPr>
        </p:nvGraphicFramePr>
        <p:xfrm>
          <a:off x="838200" y="3867759"/>
          <a:ext cx="3415552" cy="1483360"/>
        </p:xfrm>
        <a:graphic>
          <a:graphicData uri="http://schemas.openxmlformats.org/drawingml/2006/table">
            <a:tbl>
              <a:tblPr firstRow="1" bandRow="1">
                <a:tableStyleId>{5940675A-B579-460E-94D1-54222C63F5DA}</a:tableStyleId>
              </a:tblPr>
              <a:tblGrid>
                <a:gridCol w="1050364">
                  <a:extLst>
                    <a:ext uri="{9D8B030D-6E8A-4147-A177-3AD203B41FA5}">
                      <a16:colId xmlns:a16="http://schemas.microsoft.com/office/drawing/2014/main" val="20000"/>
                    </a:ext>
                  </a:extLst>
                </a:gridCol>
                <a:gridCol w="2365188">
                  <a:extLst>
                    <a:ext uri="{9D8B030D-6E8A-4147-A177-3AD203B41FA5}">
                      <a16:colId xmlns:a16="http://schemas.microsoft.com/office/drawing/2014/main" val="20001"/>
                    </a:ext>
                  </a:extLst>
                </a:gridCol>
              </a:tblGrid>
              <a:tr h="370840">
                <a:tc gridSpan="2">
                  <a:txBody>
                    <a:bodyPr/>
                    <a:lstStyle/>
                    <a:p>
                      <a:pPr algn="ctr"/>
                      <a:r>
                        <a:rPr lang="en-US" b="1" dirty="0">
                          <a:solidFill>
                            <a:schemeClr val="bg1"/>
                          </a:solidFill>
                        </a:rPr>
                        <a:t>Image</a:t>
                      </a:r>
                      <a:r>
                        <a:rPr lang="en-US" b="1" baseline="0" dirty="0">
                          <a:solidFill>
                            <a:schemeClr val="bg1"/>
                          </a:solidFill>
                        </a:rPr>
                        <a:t> Key:</a:t>
                      </a:r>
                      <a:endParaRPr lang="en-GB" b="1" dirty="0">
                        <a:solidFill>
                          <a:schemeClr val="bg1"/>
                        </a:solidFill>
                      </a:endParaRPr>
                    </a:p>
                  </a:txBody>
                  <a:tcPr>
                    <a:solidFill>
                      <a:schemeClr val="tx1"/>
                    </a:solidFill>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r>
                        <a:rPr lang="en-US" dirty="0"/>
                        <a:t>White</a:t>
                      </a:r>
                      <a:endParaRPr lang="en-GB" dirty="0"/>
                    </a:p>
                  </a:txBody>
                  <a:tcPr/>
                </a:tc>
                <a:tc>
                  <a:txBody>
                    <a:bodyPr/>
                    <a:lstStyle/>
                    <a:p>
                      <a:r>
                        <a:rPr lang="en-US" dirty="0"/>
                        <a:t>Bones</a:t>
                      </a:r>
                      <a:r>
                        <a:rPr lang="en-US" baseline="0" dirty="0"/>
                        <a:t> and calcification</a:t>
                      </a:r>
                      <a:endParaRPr lang="en-GB" dirty="0"/>
                    </a:p>
                  </a:txBody>
                  <a:tcPr/>
                </a:tc>
                <a:extLst>
                  <a:ext uri="{0D108BD9-81ED-4DB2-BD59-A6C34878D82A}">
                    <a16:rowId xmlns:a16="http://schemas.microsoft.com/office/drawing/2014/main" val="10001"/>
                  </a:ext>
                </a:extLst>
              </a:tr>
              <a:tr h="370840">
                <a:tc>
                  <a:txBody>
                    <a:bodyPr/>
                    <a:lstStyle/>
                    <a:p>
                      <a:r>
                        <a:rPr lang="en-US" dirty="0"/>
                        <a:t>Grey</a:t>
                      </a:r>
                      <a:endParaRPr lang="en-GB" dirty="0"/>
                    </a:p>
                  </a:txBody>
                  <a:tcPr>
                    <a:solidFill>
                      <a:schemeClr val="bg1">
                        <a:lumMod val="95000"/>
                      </a:schemeClr>
                    </a:solidFill>
                  </a:tcPr>
                </a:tc>
                <a:tc>
                  <a:txBody>
                    <a:bodyPr/>
                    <a:lstStyle/>
                    <a:p>
                      <a:r>
                        <a:rPr lang="en-US" dirty="0"/>
                        <a:t>Soft tissue</a:t>
                      </a:r>
                      <a:endParaRPr lang="en-GB" dirty="0"/>
                    </a:p>
                  </a:txBody>
                  <a:tcPr>
                    <a:solidFill>
                      <a:schemeClr val="bg1">
                        <a:lumMod val="95000"/>
                      </a:schemeClr>
                    </a:solidFill>
                  </a:tcPr>
                </a:tc>
                <a:extLst>
                  <a:ext uri="{0D108BD9-81ED-4DB2-BD59-A6C34878D82A}">
                    <a16:rowId xmlns:a16="http://schemas.microsoft.com/office/drawing/2014/main" val="10002"/>
                  </a:ext>
                </a:extLst>
              </a:tr>
              <a:tr h="370840">
                <a:tc>
                  <a:txBody>
                    <a:bodyPr/>
                    <a:lstStyle/>
                    <a:p>
                      <a:r>
                        <a:rPr lang="en-US" dirty="0"/>
                        <a:t>Black</a:t>
                      </a:r>
                      <a:endParaRPr lang="en-GB" dirty="0"/>
                    </a:p>
                  </a:txBody>
                  <a:tcPr>
                    <a:solidFill>
                      <a:schemeClr val="bg1">
                        <a:lumMod val="65000"/>
                      </a:schemeClr>
                    </a:solidFill>
                  </a:tcPr>
                </a:tc>
                <a:tc>
                  <a:txBody>
                    <a:bodyPr/>
                    <a:lstStyle/>
                    <a:p>
                      <a:r>
                        <a:rPr lang="en-US" dirty="0"/>
                        <a:t>Air</a:t>
                      </a:r>
                      <a:endParaRPr lang="en-GB" dirty="0"/>
                    </a:p>
                  </a:txBody>
                  <a:tcPr>
                    <a:solidFill>
                      <a:schemeClr val="bg1">
                        <a:lumMod val="65000"/>
                      </a:schemeClr>
                    </a:solidFill>
                  </a:tcPr>
                </a:tc>
                <a:extLst>
                  <a:ext uri="{0D108BD9-81ED-4DB2-BD59-A6C34878D82A}">
                    <a16:rowId xmlns:a16="http://schemas.microsoft.com/office/drawing/2014/main" val="10003"/>
                  </a:ext>
                </a:extLst>
              </a:tr>
            </a:tbl>
          </a:graphicData>
        </a:graphic>
      </p:graphicFrame>
      <p:pic>
        <p:nvPicPr>
          <p:cNvPr id="13" name="Picture 4"/>
          <p:cNvPicPr>
            <a:picLocks noChangeAspect="1"/>
          </p:cNvPicPr>
          <p:nvPr/>
        </p:nvPicPr>
        <p:blipFill rotWithShape="1">
          <a:blip r:embed="rId4">
            <a:extLst>
              <a:ext uri="{28A0092B-C50C-407E-A947-70E740481C1C}">
                <a14:useLocalDpi xmlns:a14="http://schemas.microsoft.com/office/drawing/2010/main" val="0"/>
              </a:ext>
            </a:extLst>
          </a:blip>
          <a:srcRect l="5948" t="17765" r="7196" b="9525"/>
          <a:stretch/>
        </p:blipFill>
        <p:spPr bwMode="auto">
          <a:xfrm>
            <a:off x="5121886" y="4847010"/>
            <a:ext cx="6043653" cy="145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
          <p:cNvSpPr txBox="1">
            <a:spLocks noChangeArrowheads="1"/>
          </p:cNvSpPr>
          <p:nvPr/>
        </p:nvSpPr>
        <p:spPr bwMode="auto">
          <a:xfrm>
            <a:off x="838200" y="5486537"/>
            <a:ext cx="38386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b="1" dirty="0">
                <a:solidFill>
                  <a:schemeClr val="accent6"/>
                </a:solidFill>
                <a:latin typeface="+mn-lt"/>
              </a:rPr>
              <a:t>The best modality for diagnosis of renal stones is </a:t>
            </a:r>
            <a:r>
              <a:rPr lang="en-US" altLang="en-US" sz="2000" b="1" u="sng" dirty="0">
                <a:solidFill>
                  <a:schemeClr val="accent6"/>
                </a:solidFill>
                <a:latin typeface="+mn-lt"/>
              </a:rPr>
              <a:t>non-contrast CT </a:t>
            </a:r>
          </a:p>
          <a:p>
            <a:pPr eaLnBrk="1" hangingPunct="1"/>
            <a:r>
              <a:rPr lang="en-US" altLang="en-US" sz="1800" dirty="0">
                <a:solidFill>
                  <a:schemeClr val="bg1">
                    <a:lumMod val="50000"/>
                  </a:schemeClr>
                </a:solidFill>
                <a:latin typeface="+mn-lt"/>
              </a:rPr>
              <a:t>(the contrast will hide the stone)</a:t>
            </a:r>
            <a:endParaRPr lang="en-US" altLang="en-US" sz="1800" b="1" u="sng" dirty="0">
              <a:solidFill>
                <a:schemeClr val="bg1">
                  <a:lumMod val="50000"/>
                </a:schemeClr>
              </a:solidFill>
              <a:latin typeface="+mn-lt"/>
            </a:endParaRPr>
          </a:p>
        </p:txBody>
      </p:sp>
    </p:spTree>
    <p:extLst>
      <p:ext uri="{BB962C8B-B14F-4D97-AF65-F5344CB8AC3E}">
        <p14:creationId xmlns:p14="http://schemas.microsoft.com/office/powerpoint/2010/main" val="108947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normAutofit/>
          </a:bodyPr>
          <a:lstStyle/>
          <a:p>
            <a:r>
              <a:rPr lang="en-US" altLang="en-US" sz="3200" b="1" dirty="0">
                <a:ea typeface="ＭＳ Ｐゴシック" charset="-128"/>
              </a:rPr>
              <a:t>Modalities used:</a:t>
            </a:r>
            <a:br>
              <a:rPr lang="en-US" altLang="en-US" sz="3600" b="1" dirty="0">
                <a:ea typeface="ＭＳ Ｐゴシック" charset="-128"/>
              </a:rPr>
            </a:br>
            <a:r>
              <a:rPr lang="en-US" altLang="en-US" sz="2800" dirty="0">
                <a:solidFill>
                  <a:prstClr val="black"/>
                </a:solidFill>
                <a:ea typeface="ＭＳ Ｐゴシック" charset="-128"/>
              </a:rPr>
              <a:t>MRI</a:t>
            </a:r>
            <a:endParaRPr lang="en-US" altLang="en-US" sz="2800" dirty="0">
              <a:ea typeface="ＭＳ Ｐゴシック" charset="-128"/>
            </a:endParaRPr>
          </a:p>
        </p:txBody>
      </p:sp>
      <p:pic>
        <p:nvPicPr>
          <p:cNvPr id="6" name="Picture 5"/>
          <p:cNvPicPr>
            <a:picLocks noChangeAspect="1"/>
          </p:cNvPicPr>
          <p:nvPr/>
        </p:nvPicPr>
        <p:blipFill>
          <a:blip r:embed="rId2"/>
          <a:stretch>
            <a:fillRect/>
          </a:stretch>
        </p:blipFill>
        <p:spPr>
          <a:xfrm>
            <a:off x="5616100" y="788472"/>
            <a:ext cx="5401524" cy="6212362"/>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075445783"/>
              </p:ext>
            </p:extLst>
          </p:nvPr>
        </p:nvGraphicFramePr>
        <p:xfrm>
          <a:off x="838201" y="1841305"/>
          <a:ext cx="3415551" cy="1078741"/>
        </p:xfrm>
        <a:graphic>
          <a:graphicData uri="http://schemas.openxmlformats.org/drawingml/2006/table">
            <a:tbl>
              <a:tblPr firstRow="1" bandRow="1">
                <a:tableStyleId>{21E4AEA4-8DFA-4A89-87EB-49C32662AFE0}</a:tableStyleId>
              </a:tblPr>
              <a:tblGrid>
                <a:gridCol w="3415551">
                  <a:extLst>
                    <a:ext uri="{9D8B030D-6E8A-4147-A177-3AD203B41FA5}">
                      <a16:colId xmlns:a16="http://schemas.microsoft.com/office/drawing/2014/main" val="20000"/>
                    </a:ext>
                  </a:extLst>
                </a:gridCol>
              </a:tblGrid>
              <a:tr h="303497">
                <a:tc>
                  <a:txBody>
                    <a:bodyPr/>
                    <a:lstStyle/>
                    <a:p>
                      <a:pPr algn="ctr"/>
                      <a:r>
                        <a:rPr lang="en-US" dirty="0"/>
                        <a:t>Pros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0000"/>
                  </a:ext>
                </a:extLst>
              </a:tr>
              <a:tr h="712981">
                <a:tc>
                  <a:txBody>
                    <a:bodyPr/>
                    <a:lstStyle/>
                    <a:p>
                      <a:pPr marL="280988" indent="-280988">
                        <a:buAutoNum type="arabicPeriod"/>
                      </a:pPr>
                      <a:r>
                        <a:rPr lang="en-GB" dirty="0"/>
                        <a:t>No ionizing radiation </a:t>
                      </a:r>
                    </a:p>
                    <a:p>
                      <a:pPr marL="280988" indent="-280988">
                        <a:buAutoNum type="arabicPeriod"/>
                      </a:pPr>
                      <a:r>
                        <a:rPr lang="en-GB" dirty="0"/>
                        <a:t>A</a:t>
                      </a:r>
                      <a:r>
                        <a:rPr lang="en-GB" baseline="0" dirty="0"/>
                        <a:t> </a:t>
                      </a:r>
                      <a:r>
                        <a:rPr lang="en-GB" dirty="0"/>
                        <a:t>lot of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728125101"/>
              </p:ext>
            </p:extLst>
          </p:nvPr>
        </p:nvGraphicFramePr>
        <p:xfrm>
          <a:off x="838200" y="2927813"/>
          <a:ext cx="3415552" cy="1101310"/>
        </p:xfrm>
        <a:graphic>
          <a:graphicData uri="http://schemas.openxmlformats.org/drawingml/2006/table">
            <a:tbl>
              <a:tblPr firstRow="1" bandRow="1">
                <a:tableStyleId>{21E4AEA4-8DFA-4A89-87EB-49C32662AFE0}</a:tableStyleId>
              </a:tblPr>
              <a:tblGrid>
                <a:gridCol w="3415552">
                  <a:extLst>
                    <a:ext uri="{9D8B030D-6E8A-4147-A177-3AD203B41FA5}">
                      <a16:colId xmlns:a16="http://schemas.microsoft.com/office/drawing/2014/main" val="20000"/>
                    </a:ext>
                  </a:extLst>
                </a:gridCol>
              </a:tblGrid>
              <a:tr h="334711">
                <a:tc>
                  <a:txBody>
                    <a:bodyPr/>
                    <a:lstStyle/>
                    <a:p>
                      <a:pPr algn="ctr"/>
                      <a:r>
                        <a:rPr lang="en-US" dirty="0"/>
                        <a:t>Cons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735550">
                <a:tc>
                  <a:txBody>
                    <a:bodyPr/>
                    <a:lstStyle/>
                    <a:p>
                      <a:pPr marL="280988" marR="0" lvl="0" indent="-280988" algn="l" defTabSz="914400" rtl="0" eaLnBrk="1" fontAlgn="auto" latinLnBrk="0" hangingPunct="1">
                        <a:lnSpc>
                          <a:spcPct val="100000"/>
                        </a:lnSpc>
                        <a:spcBef>
                          <a:spcPts val="0"/>
                        </a:spcBef>
                        <a:spcAft>
                          <a:spcPts val="0"/>
                        </a:spcAft>
                        <a:buClrTx/>
                        <a:buSzTx/>
                        <a:buFont typeface="+mj-lt"/>
                        <a:buAutoNum type="arabicPeriod"/>
                        <a:tabLst/>
                        <a:defRPr/>
                      </a:pPr>
                      <a:r>
                        <a:rPr lang="en-US" dirty="0"/>
                        <a:t>Expensive </a:t>
                      </a:r>
                    </a:p>
                    <a:p>
                      <a:pPr marL="280988" marR="0" lvl="0" indent="-280988" algn="l" defTabSz="914400" rtl="0" eaLnBrk="1" fontAlgn="auto" latinLnBrk="0" hangingPunct="1">
                        <a:lnSpc>
                          <a:spcPct val="100000"/>
                        </a:lnSpc>
                        <a:spcBef>
                          <a:spcPts val="0"/>
                        </a:spcBef>
                        <a:spcAft>
                          <a:spcPts val="0"/>
                        </a:spcAft>
                        <a:buClrTx/>
                        <a:buSzTx/>
                        <a:buFont typeface="+mj-lt"/>
                        <a:buAutoNum type="arabicPeriod"/>
                        <a:tabLst/>
                        <a:defRPr/>
                      </a:pPr>
                      <a:r>
                        <a:rPr lang="en-US" dirty="0"/>
                        <a:t>Time consuming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076735527"/>
              </p:ext>
            </p:extLst>
          </p:nvPr>
        </p:nvGraphicFramePr>
        <p:xfrm>
          <a:off x="838200" y="4029123"/>
          <a:ext cx="3415552" cy="1483360"/>
        </p:xfrm>
        <a:graphic>
          <a:graphicData uri="http://schemas.openxmlformats.org/drawingml/2006/table">
            <a:tbl>
              <a:tblPr firstRow="1" bandRow="1">
                <a:tableStyleId>{5940675A-B579-460E-94D1-54222C63F5DA}</a:tableStyleId>
              </a:tblPr>
              <a:tblGrid>
                <a:gridCol w="1050364">
                  <a:extLst>
                    <a:ext uri="{9D8B030D-6E8A-4147-A177-3AD203B41FA5}">
                      <a16:colId xmlns:a16="http://schemas.microsoft.com/office/drawing/2014/main" val="20000"/>
                    </a:ext>
                  </a:extLst>
                </a:gridCol>
                <a:gridCol w="2365188">
                  <a:extLst>
                    <a:ext uri="{9D8B030D-6E8A-4147-A177-3AD203B41FA5}">
                      <a16:colId xmlns:a16="http://schemas.microsoft.com/office/drawing/2014/main" val="20001"/>
                    </a:ext>
                  </a:extLst>
                </a:gridCol>
              </a:tblGrid>
              <a:tr h="370840">
                <a:tc gridSpan="2">
                  <a:txBody>
                    <a:bodyPr/>
                    <a:lstStyle/>
                    <a:p>
                      <a:pPr algn="ctr"/>
                      <a:r>
                        <a:rPr lang="en-US" b="1" dirty="0">
                          <a:solidFill>
                            <a:schemeClr val="bg1"/>
                          </a:solidFill>
                        </a:rPr>
                        <a:t>Image</a:t>
                      </a:r>
                      <a:r>
                        <a:rPr lang="en-US" b="1" baseline="0" dirty="0">
                          <a:solidFill>
                            <a:schemeClr val="bg1"/>
                          </a:solidFill>
                        </a:rPr>
                        <a:t> Key:</a:t>
                      </a:r>
                      <a:endParaRPr lang="en-GB" b="1" dirty="0">
                        <a:solidFill>
                          <a:schemeClr val="bg1"/>
                        </a:solidFill>
                      </a:endParaRPr>
                    </a:p>
                  </a:txBody>
                  <a:tcPr>
                    <a:solidFill>
                      <a:schemeClr val="tx1"/>
                    </a:solidFill>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r>
                        <a:rPr lang="en-US" dirty="0"/>
                        <a:t>White</a:t>
                      </a:r>
                      <a:endParaRPr lang="en-GB" dirty="0"/>
                    </a:p>
                  </a:txBody>
                  <a:tcPr/>
                </a:tc>
                <a:tc>
                  <a:txBody>
                    <a:bodyPr/>
                    <a:lstStyle/>
                    <a:p>
                      <a:r>
                        <a:rPr lang="en-US" dirty="0"/>
                        <a:t>High intensity</a:t>
                      </a:r>
                      <a:endParaRPr lang="en-GB" dirty="0"/>
                    </a:p>
                  </a:txBody>
                  <a:tcPr/>
                </a:tc>
                <a:extLst>
                  <a:ext uri="{0D108BD9-81ED-4DB2-BD59-A6C34878D82A}">
                    <a16:rowId xmlns:a16="http://schemas.microsoft.com/office/drawing/2014/main" val="10001"/>
                  </a:ext>
                </a:extLst>
              </a:tr>
              <a:tr h="741680">
                <a:tc>
                  <a:txBody>
                    <a:bodyPr/>
                    <a:lstStyle/>
                    <a:p>
                      <a:r>
                        <a:rPr lang="en-US" dirty="0"/>
                        <a:t>Grey to </a:t>
                      </a:r>
                      <a:endParaRPr lang="en-GB" dirty="0"/>
                    </a:p>
                    <a:p>
                      <a:r>
                        <a:rPr lang="en-US" dirty="0"/>
                        <a:t>Black</a:t>
                      </a:r>
                      <a:endParaRPr lang="en-GB" dirty="0"/>
                    </a:p>
                  </a:txBody>
                  <a:tcPr>
                    <a:solidFill>
                      <a:schemeClr val="bg1">
                        <a:lumMod val="85000"/>
                      </a:schemeClr>
                    </a:solidFill>
                  </a:tcPr>
                </a:tc>
                <a:tc>
                  <a:txBody>
                    <a:bodyPr/>
                    <a:lstStyle/>
                    <a:p>
                      <a:r>
                        <a:rPr lang="en-US" dirty="0"/>
                        <a:t>Low</a:t>
                      </a:r>
                      <a:r>
                        <a:rPr lang="en-US" baseline="0" dirty="0"/>
                        <a:t> Intensity</a:t>
                      </a:r>
                      <a:endParaRPr lang="en-GB" dirty="0"/>
                    </a:p>
                  </a:txBody>
                  <a:tcPr>
                    <a:solidFill>
                      <a:schemeClr val="bg1">
                        <a:lumMod val="8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9410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5175" y="565374"/>
            <a:ext cx="5508625" cy="516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45174" y="5776955"/>
            <a:ext cx="5508625" cy="523220"/>
          </a:xfrm>
          <a:prstGeom prst="rect">
            <a:avLst/>
          </a:prstGeom>
          <a:noFill/>
        </p:spPr>
        <p:txBody>
          <a:bodyPr wrap="square" rtlCol="0">
            <a:spAutoFit/>
          </a:bodyPr>
          <a:lstStyle/>
          <a:p>
            <a:r>
              <a:rPr lang="en-US" sz="1400" dirty="0"/>
              <a:t>*the left kidney is not functioning well as the right one </a:t>
            </a:r>
            <a:r>
              <a:rPr lang="en-US" sz="1400" dirty="0">
                <a:solidFill>
                  <a:schemeClr val="bg1">
                    <a:lumMod val="50000"/>
                  </a:schemeClr>
                </a:solidFill>
              </a:rPr>
              <a:t>because it was </a:t>
            </a:r>
            <a:r>
              <a:rPr lang="en-US" dirty="0">
                <a:solidFill>
                  <a:schemeClr val="bg1">
                    <a:lumMod val="50000"/>
                  </a:schemeClr>
                </a:solidFill>
              </a:rPr>
              <a:t>una</a:t>
            </a:r>
            <a:r>
              <a:rPr lang="en-US" sz="1400" dirty="0">
                <a:solidFill>
                  <a:schemeClr val="bg1">
                    <a:lumMod val="50000"/>
                  </a:schemeClr>
                </a:solidFill>
              </a:rPr>
              <a:t>ble to excrete all the urine and material.</a:t>
            </a:r>
            <a:r>
              <a:rPr lang="en-US" sz="1400" dirty="0"/>
              <a:t> </a:t>
            </a:r>
            <a:endParaRPr lang="en-US" sz="1400" dirty="0">
              <a:effectLst/>
            </a:endParaRPr>
          </a:p>
        </p:txBody>
      </p:sp>
      <p:sp>
        <p:nvSpPr>
          <p:cNvPr id="7" name="Title 1"/>
          <p:cNvSpPr>
            <a:spLocks noGrp="1"/>
          </p:cNvSpPr>
          <p:nvPr>
            <p:ph type="title"/>
          </p:nvPr>
        </p:nvSpPr>
        <p:spPr/>
        <p:txBody>
          <a:bodyPr>
            <a:normAutofit/>
          </a:bodyPr>
          <a:lstStyle/>
          <a:p>
            <a:r>
              <a:rPr lang="en-US" altLang="en-US" sz="3200" b="1" dirty="0">
                <a:ea typeface="ＭＳ Ｐゴシック" charset="-128"/>
              </a:rPr>
              <a:t>Modalities used:</a:t>
            </a:r>
            <a:br>
              <a:rPr lang="en-US" altLang="en-US" sz="3600" b="1" dirty="0">
                <a:ea typeface="ＭＳ Ｐゴシック" charset="-128"/>
              </a:rPr>
            </a:br>
            <a:r>
              <a:rPr lang="en-US" altLang="en-US" sz="2800" dirty="0">
                <a:solidFill>
                  <a:prstClr val="black"/>
                </a:solidFill>
                <a:ea typeface="ＭＳ Ｐゴシック" charset="-128"/>
              </a:rPr>
              <a:t>Nuclear Scans</a:t>
            </a:r>
            <a:endParaRPr lang="en-US" altLang="en-US" sz="2800" dirty="0">
              <a:ea typeface="ＭＳ Ｐゴシック" charset="-128"/>
            </a:endParaRPr>
          </a:p>
        </p:txBody>
      </p:sp>
      <p:graphicFrame>
        <p:nvGraphicFramePr>
          <p:cNvPr id="8" name="Table 7"/>
          <p:cNvGraphicFramePr>
            <a:graphicFrameLocks noGrp="1"/>
          </p:cNvGraphicFramePr>
          <p:nvPr>
            <p:extLst>
              <p:ext uri="{D42A27DB-BD31-4B8C-83A1-F6EECF244321}">
                <p14:modId xmlns:p14="http://schemas.microsoft.com/office/powerpoint/2010/main" val="1979395337"/>
              </p:ext>
            </p:extLst>
          </p:nvPr>
        </p:nvGraphicFramePr>
        <p:xfrm>
          <a:off x="838201" y="1769881"/>
          <a:ext cx="3415551" cy="893015"/>
        </p:xfrm>
        <a:graphic>
          <a:graphicData uri="http://schemas.openxmlformats.org/drawingml/2006/table">
            <a:tbl>
              <a:tblPr firstRow="1" bandRow="1">
                <a:tableStyleId>{21E4AEA4-8DFA-4A89-87EB-49C32662AFE0}</a:tableStyleId>
              </a:tblPr>
              <a:tblGrid>
                <a:gridCol w="3415551">
                  <a:extLst>
                    <a:ext uri="{9D8B030D-6E8A-4147-A177-3AD203B41FA5}">
                      <a16:colId xmlns:a16="http://schemas.microsoft.com/office/drawing/2014/main" val="20000"/>
                    </a:ext>
                  </a:extLst>
                </a:gridCol>
              </a:tblGrid>
              <a:tr h="333522">
                <a:tc>
                  <a:txBody>
                    <a:bodyPr/>
                    <a:lstStyle/>
                    <a:p>
                      <a:pPr algn="ctr"/>
                      <a:r>
                        <a:rPr lang="en-US" dirty="0"/>
                        <a:t>Pros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0000"/>
                  </a:ext>
                </a:extLst>
              </a:tr>
              <a:tr h="527255">
                <a:tc>
                  <a:txBody>
                    <a:bodyPr/>
                    <a:lstStyle/>
                    <a:p>
                      <a:pPr marL="280988" indent="-280988">
                        <a:buAutoNum type="arabicPeriod"/>
                      </a:pPr>
                      <a:r>
                        <a:rPr lang="en-GB" dirty="0"/>
                        <a:t>Asses the </a:t>
                      </a:r>
                      <a:r>
                        <a:rPr lang="en-GB" b="1" u="sng" dirty="0">
                          <a:solidFill>
                            <a:schemeClr val="accent6"/>
                          </a:solidFill>
                        </a:rPr>
                        <a:t>function</a:t>
                      </a:r>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335874580"/>
              </p:ext>
            </p:extLst>
          </p:nvPr>
        </p:nvGraphicFramePr>
        <p:xfrm>
          <a:off x="838200" y="2662896"/>
          <a:ext cx="3415552" cy="1101310"/>
        </p:xfrm>
        <a:graphic>
          <a:graphicData uri="http://schemas.openxmlformats.org/drawingml/2006/table">
            <a:tbl>
              <a:tblPr firstRow="1" bandRow="1">
                <a:tableStyleId>{21E4AEA4-8DFA-4A89-87EB-49C32662AFE0}</a:tableStyleId>
              </a:tblPr>
              <a:tblGrid>
                <a:gridCol w="3415552">
                  <a:extLst>
                    <a:ext uri="{9D8B030D-6E8A-4147-A177-3AD203B41FA5}">
                      <a16:colId xmlns:a16="http://schemas.microsoft.com/office/drawing/2014/main" val="20000"/>
                    </a:ext>
                  </a:extLst>
                </a:gridCol>
              </a:tblGrid>
              <a:tr h="334711">
                <a:tc>
                  <a:txBody>
                    <a:bodyPr/>
                    <a:lstStyle/>
                    <a:p>
                      <a:pPr algn="ctr"/>
                      <a:r>
                        <a:rPr lang="en-US" dirty="0"/>
                        <a:t>Cons</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735550">
                <a:tc>
                  <a:txBody>
                    <a:bodyPr/>
                    <a:lstStyle/>
                    <a:p>
                      <a:pPr marL="280988" marR="0" lvl="0" indent="-280988" algn="l" defTabSz="914400" rtl="0" eaLnBrk="1" fontAlgn="auto" latinLnBrk="0" hangingPunct="1">
                        <a:lnSpc>
                          <a:spcPct val="100000"/>
                        </a:lnSpc>
                        <a:spcBef>
                          <a:spcPts val="0"/>
                        </a:spcBef>
                        <a:spcAft>
                          <a:spcPts val="0"/>
                        </a:spcAft>
                        <a:buClrTx/>
                        <a:buSzTx/>
                        <a:buFont typeface="+mj-lt"/>
                        <a:buAutoNum type="arabicPeriod"/>
                        <a:tabLst/>
                        <a:defRPr/>
                      </a:pPr>
                      <a:r>
                        <a:rPr lang="en-US" dirty="0"/>
                        <a:t>Time consuming</a:t>
                      </a:r>
                    </a:p>
                    <a:p>
                      <a:pPr marL="280988" marR="0" lvl="0" indent="-280988" algn="l" defTabSz="914400" rtl="0" eaLnBrk="1" fontAlgn="auto" latinLnBrk="0" hangingPunct="1">
                        <a:lnSpc>
                          <a:spcPct val="100000"/>
                        </a:lnSpc>
                        <a:spcBef>
                          <a:spcPts val="0"/>
                        </a:spcBef>
                        <a:spcAft>
                          <a:spcPts val="0"/>
                        </a:spcAft>
                        <a:buClrTx/>
                        <a:buSzTx/>
                        <a:buFont typeface="+mj-lt"/>
                        <a:buAutoNum type="arabicPeriod"/>
                        <a:tabLst/>
                        <a:defRPr/>
                      </a:pPr>
                      <a:r>
                        <a:rPr lang="en-US" dirty="0"/>
                        <a:t>Radioactive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TextBox 5"/>
          <p:cNvSpPr txBox="1"/>
          <p:nvPr/>
        </p:nvSpPr>
        <p:spPr>
          <a:xfrm>
            <a:off x="739726" y="4053406"/>
            <a:ext cx="4493455" cy="2246769"/>
          </a:xfrm>
          <a:prstGeom prst="rect">
            <a:avLst/>
          </a:prstGeom>
          <a:noFill/>
        </p:spPr>
        <p:txBody>
          <a:bodyPr wrap="square" rtlCol="0">
            <a:spAutoFit/>
          </a:bodyPr>
          <a:lstStyle/>
          <a:p>
            <a:r>
              <a:rPr lang="en-US" dirty="0">
                <a:solidFill>
                  <a:schemeClr val="bg1">
                    <a:lumMod val="50000"/>
                  </a:schemeClr>
                </a:solidFill>
                <a:latin typeface="+mn-lt"/>
              </a:rPr>
              <a:t>The previous modalities were used to asses the anatomy of the renal system whereas the nuclear scan assesses the </a:t>
            </a:r>
            <a:r>
              <a:rPr lang="en-US" b="1" dirty="0">
                <a:solidFill>
                  <a:schemeClr val="bg1">
                    <a:lumMod val="50000"/>
                  </a:schemeClr>
                </a:solidFill>
                <a:latin typeface="+mn-lt"/>
              </a:rPr>
              <a:t>function. </a:t>
            </a:r>
          </a:p>
          <a:p>
            <a:r>
              <a:rPr lang="en-GB" dirty="0">
                <a:solidFill>
                  <a:schemeClr val="bg1">
                    <a:lumMod val="50000"/>
                  </a:schemeClr>
                </a:solidFill>
                <a:latin typeface="+mn-lt"/>
              </a:rPr>
              <a:t>Nuclear medicine imaging uses small amounts of radioactive materials called radiotracers that are typically injected into the bloodstream. They travel through the area being examined and gives off energy in the form of gamma rays which are detected by a special camera. </a:t>
            </a:r>
          </a:p>
          <a:p>
            <a:r>
              <a:rPr lang="en-US" u="sng" dirty="0">
                <a:solidFill>
                  <a:schemeClr val="bg1">
                    <a:lumMod val="50000"/>
                  </a:schemeClr>
                </a:solidFill>
                <a:latin typeface="+mn-lt"/>
              </a:rPr>
              <a:t>Note</a:t>
            </a:r>
            <a:r>
              <a:rPr lang="en-US" dirty="0">
                <a:solidFill>
                  <a:schemeClr val="bg1">
                    <a:lumMod val="50000"/>
                  </a:schemeClr>
                </a:solidFill>
                <a:latin typeface="+mn-lt"/>
              </a:rPr>
              <a:t>: Unlike other modalities in nuclear scans the right and left are not opposite. So your right is right an left is left. </a:t>
            </a:r>
            <a:endParaRPr lang="en-GB" dirty="0">
              <a:solidFill>
                <a:schemeClr val="bg1">
                  <a:lumMod val="50000"/>
                </a:schemeClr>
              </a:solidFill>
              <a:latin typeface="+mn-lt"/>
            </a:endParaRPr>
          </a:p>
        </p:txBody>
      </p:sp>
    </p:spTree>
    <p:extLst>
      <p:ext uri="{BB962C8B-B14F-4D97-AF65-F5344CB8AC3E}">
        <p14:creationId xmlns:p14="http://schemas.microsoft.com/office/powerpoint/2010/main" val="1072026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l="8902" t="32292" r="18126" b="23334"/>
          <a:stretch>
            <a:fillRect/>
          </a:stretch>
        </p:blipFill>
        <p:spPr bwMode="auto">
          <a:xfrm>
            <a:off x="712695" y="1404799"/>
            <a:ext cx="10824882" cy="277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63783" y="626354"/>
            <a:ext cx="2153154" cy="646331"/>
          </a:xfrm>
          <a:prstGeom prst="rect">
            <a:avLst/>
          </a:prstGeom>
          <a:noFill/>
        </p:spPr>
        <p:txBody>
          <a:bodyPr wrap="none" rtlCol="0">
            <a:spAutoFit/>
          </a:bodyPr>
          <a:lstStyle/>
          <a:p>
            <a:r>
              <a:rPr lang="en-US" sz="3600" b="1" dirty="0">
                <a:latin typeface="+mj-lt"/>
              </a:rPr>
              <a:t>SUMMARY</a:t>
            </a:r>
          </a:p>
        </p:txBody>
      </p:sp>
      <p:graphicFrame>
        <p:nvGraphicFramePr>
          <p:cNvPr id="4" name="Table 3"/>
          <p:cNvGraphicFramePr>
            <a:graphicFrameLocks noGrp="1"/>
          </p:cNvGraphicFramePr>
          <p:nvPr>
            <p:extLst>
              <p:ext uri="{D42A27DB-BD31-4B8C-83A1-F6EECF244321}">
                <p14:modId xmlns:p14="http://schemas.microsoft.com/office/powerpoint/2010/main" val="2775826412"/>
              </p:ext>
            </p:extLst>
          </p:nvPr>
        </p:nvGraphicFramePr>
        <p:xfrm>
          <a:off x="1389428" y="4441548"/>
          <a:ext cx="9174216" cy="1854200"/>
        </p:xfrm>
        <a:graphic>
          <a:graphicData uri="http://schemas.openxmlformats.org/drawingml/2006/table">
            <a:tbl>
              <a:tblPr firstRow="1" bandRow="1">
                <a:tableStyleId>{5C22544A-7EE6-4342-B048-85BDC9FD1C3A}</a:tableStyleId>
              </a:tblPr>
              <a:tblGrid>
                <a:gridCol w="2293554">
                  <a:extLst>
                    <a:ext uri="{9D8B030D-6E8A-4147-A177-3AD203B41FA5}">
                      <a16:colId xmlns:a16="http://schemas.microsoft.com/office/drawing/2014/main" val="20000"/>
                    </a:ext>
                  </a:extLst>
                </a:gridCol>
                <a:gridCol w="2939284">
                  <a:extLst>
                    <a:ext uri="{9D8B030D-6E8A-4147-A177-3AD203B41FA5}">
                      <a16:colId xmlns:a16="http://schemas.microsoft.com/office/drawing/2014/main" val="20001"/>
                    </a:ext>
                  </a:extLst>
                </a:gridCol>
                <a:gridCol w="2081048">
                  <a:extLst>
                    <a:ext uri="{9D8B030D-6E8A-4147-A177-3AD203B41FA5}">
                      <a16:colId xmlns:a16="http://schemas.microsoft.com/office/drawing/2014/main" val="20002"/>
                    </a:ext>
                  </a:extLst>
                </a:gridCol>
                <a:gridCol w="1860330">
                  <a:extLst>
                    <a:ext uri="{9D8B030D-6E8A-4147-A177-3AD203B41FA5}">
                      <a16:colId xmlns:a16="http://schemas.microsoft.com/office/drawing/2014/main" val="20003"/>
                    </a:ext>
                  </a:extLst>
                </a:gridCol>
              </a:tblGrid>
              <a:tr h="370840">
                <a:tc>
                  <a:txBody>
                    <a:bodyPr/>
                    <a:lstStyle/>
                    <a:p>
                      <a:pPr algn="ctr" rtl="0"/>
                      <a:r>
                        <a:rPr lang="en-GB" dirty="0"/>
                        <a:t>Modality</a:t>
                      </a:r>
                    </a:p>
                  </a:txBody>
                  <a:tcPr>
                    <a:solidFill>
                      <a:schemeClr val="accent1">
                        <a:lumMod val="50000"/>
                      </a:schemeClr>
                    </a:solidFill>
                  </a:tcPr>
                </a:tc>
                <a:tc>
                  <a:txBody>
                    <a:bodyPr/>
                    <a:lstStyle/>
                    <a:p>
                      <a:pPr algn="ctr" rtl="0"/>
                      <a:r>
                        <a:rPr lang="en-GB" dirty="0"/>
                        <a:t>White</a:t>
                      </a:r>
                    </a:p>
                  </a:txBody>
                  <a:tcPr>
                    <a:solidFill>
                      <a:schemeClr val="accent1">
                        <a:lumMod val="50000"/>
                      </a:schemeClr>
                    </a:solidFill>
                  </a:tcPr>
                </a:tc>
                <a:tc>
                  <a:txBody>
                    <a:bodyPr/>
                    <a:lstStyle/>
                    <a:p>
                      <a:pPr algn="ctr" rtl="0"/>
                      <a:r>
                        <a:rPr lang="en-GB" dirty="0"/>
                        <a:t>Grey </a:t>
                      </a:r>
                    </a:p>
                  </a:txBody>
                  <a:tcPr>
                    <a:solidFill>
                      <a:schemeClr val="accent1">
                        <a:lumMod val="50000"/>
                      </a:schemeClr>
                    </a:solidFill>
                  </a:tcPr>
                </a:tc>
                <a:tc>
                  <a:txBody>
                    <a:bodyPr/>
                    <a:lstStyle/>
                    <a:p>
                      <a:pPr algn="ctr" rtl="0"/>
                      <a:r>
                        <a:rPr lang="en-GB" dirty="0"/>
                        <a:t>Black </a:t>
                      </a:r>
                    </a:p>
                  </a:txBody>
                  <a:tcPr>
                    <a:solidFill>
                      <a:schemeClr val="accent1">
                        <a:lumMod val="50000"/>
                      </a:schemeClr>
                    </a:solidFill>
                  </a:tcPr>
                </a:tc>
                <a:extLst>
                  <a:ext uri="{0D108BD9-81ED-4DB2-BD59-A6C34878D82A}">
                    <a16:rowId xmlns:a16="http://schemas.microsoft.com/office/drawing/2014/main" val="10000"/>
                  </a:ext>
                </a:extLst>
              </a:tr>
              <a:tr h="370840">
                <a:tc>
                  <a:txBody>
                    <a:bodyPr/>
                    <a:lstStyle/>
                    <a:p>
                      <a:pPr algn="l" rtl="0"/>
                      <a:r>
                        <a:rPr lang="en-GB" dirty="0"/>
                        <a:t>Ultrasound (US)</a:t>
                      </a:r>
                      <a:endParaRPr lang="en-GB" dirty="0">
                        <a:solidFill>
                          <a:schemeClr val="bg1"/>
                        </a:solidFill>
                      </a:endParaRPr>
                    </a:p>
                  </a:txBody>
                  <a:tcPr/>
                </a:tc>
                <a:tc>
                  <a:txBody>
                    <a:bodyPr/>
                    <a:lstStyle/>
                    <a:p>
                      <a:pPr algn="ctr" rtl="0"/>
                      <a:r>
                        <a:rPr lang="en-US" altLang="en-US" dirty="0"/>
                        <a:t>stones and calcification</a:t>
                      </a:r>
                      <a:endParaRPr lang="en-GB" dirty="0"/>
                    </a:p>
                  </a:txBody>
                  <a:tcPr/>
                </a:tc>
                <a:tc>
                  <a:txBody>
                    <a:bodyPr/>
                    <a:lstStyle/>
                    <a:p>
                      <a:pPr algn="ctr" rtl="0"/>
                      <a:r>
                        <a:rPr lang="en-US" altLang="en-US" dirty="0"/>
                        <a:t>soft tissue</a:t>
                      </a:r>
                      <a:endParaRPr lang="en-GB" dirty="0"/>
                    </a:p>
                  </a:txBody>
                  <a:tcPr/>
                </a:tc>
                <a:tc>
                  <a:txBody>
                    <a:bodyPr/>
                    <a:lstStyle/>
                    <a:p>
                      <a:pPr algn="ctr" rtl="0"/>
                      <a:r>
                        <a:rPr lang="en-US" altLang="en-US" dirty="0"/>
                        <a:t>fluid</a:t>
                      </a:r>
                      <a:endParaRPr lang="en-GB" dirty="0"/>
                    </a:p>
                  </a:txBody>
                  <a:tcPr/>
                </a:tc>
                <a:extLst>
                  <a:ext uri="{0D108BD9-81ED-4DB2-BD59-A6C34878D82A}">
                    <a16:rowId xmlns:a16="http://schemas.microsoft.com/office/drawing/2014/main" val="10001"/>
                  </a:ext>
                </a:extLst>
              </a:tr>
              <a:tr h="370840">
                <a:tc>
                  <a:txBody>
                    <a:bodyPr/>
                    <a:lstStyle/>
                    <a:p>
                      <a:pPr algn="l" rtl="0"/>
                      <a:r>
                        <a:rPr lang="en-GB" dirty="0"/>
                        <a:t>X-Ray</a:t>
                      </a:r>
                      <a:endParaRPr lang="en-GB" dirty="0">
                        <a:solidFill>
                          <a:schemeClr val="bg1"/>
                        </a:solidFill>
                      </a:endParaRPr>
                    </a:p>
                  </a:txBody>
                  <a:tcPr/>
                </a:tc>
                <a:tc>
                  <a:txBody>
                    <a:bodyPr/>
                    <a:lstStyle/>
                    <a:p>
                      <a:pPr algn="ctr" rtl="0"/>
                      <a:r>
                        <a:rPr lang="en-US" altLang="en-US" dirty="0"/>
                        <a:t>bone and calcification</a:t>
                      </a:r>
                      <a:endParaRPr lang="en-GB" dirty="0"/>
                    </a:p>
                  </a:txBody>
                  <a:tcPr/>
                </a:tc>
                <a:tc>
                  <a:txBody>
                    <a:bodyPr/>
                    <a:lstStyle/>
                    <a:p>
                      <a:pPr algn="ctr" rtl="0"/>
                      <a:r>
                        <a:rPr lang="en-US" altLang="en-US" dirty="0"/>
                        <a:t>soft tissue</a:t>
                      </a:r>
                      <a:endParaRPr lang="en-GB" dirty="0"/>
                    </a:p>
                  </a:txBody>
                  <a:tcPr/>
                </a:tc>
                <a:tc>
                  <a:txBody>
                    <a:bodyPr/>
                    <a:lstStyle/>
                    <a:p>
                      <a:pPr algn="ctr" rtl="0"/>
                      <a:r>
                        <a:rPr lang="en-GB" dirty="0"/>
                        <a:t>air</a:t>
                      </a:r>
                    </a:p>
                  </a:txBody>
                  <a:tcPr/>
                </a:tc>
                <a:extLst>
                  <a:ext uri="{0D108BD9-81ED-4DB2-BD59-A6C34878D82A}">
                    <a16:rowId xmlns:a16="http://schemas.microsoft.com/office/drawing/2014/main" val="10002"/>
                  </a:ext>
                </a:extLst>
              </a:tr>
              <a:tr h="370840">
                <a:tc>
                  <a:txBody>
                    <a:bodyPr/>
                    <a:lstStyle/>
                    <a:p>
                      <a:pPr algn="l" rtl="0"/>
                      <a:r>
                        <a:rPr lang="en-GB" dirty="0"/>
                        <a:t>CT</a:t>
                      </a:r>
                      <a:endParaRPr lang="en-GB"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dirty="0"/>
                        <a:t>bone and calcification</a:t>
                      </a: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dirty="0"/>
                        <a:t>soft tissue</a:t>
                      </a:r>
                      <a:endParaRPr lang="en-GB" dirty="0"/>
                    </a:p>
                  </a:txBody>
                  <a:tcPr/>
                </a:tc>
                <a:tc>
                  <a:txBody>
                    <a:bodyPr/>
                    <a:lstStyle/>
                    <a:p>
                      <a:pPr algn="ctr" rtl="0"/>
                      <a:r>
                        <a:rPr lang="en-GB" dirty="0"/>
                        <a:t>air</a:t>
                      </a:r>
                    </a:p>
                  </a:txBody>
                  <a:tcPr/>
                </a:tc>
                <a:extLst>
                  <a:ext uri="{0D108BD9-81ED-4DB2-BD59-A6C34878D82A}">
                    <a16:rowId xmlns:a16="http://schemas.microsoft.com/office/drawing/2014/main" val="10003"/>
                  </a:ext>
                </a:extLst>
              </a:tr>
              <a:tr h="370840">
                <a:tc>
                  <a:txBody>
                    <a:bodyPr/>
                    <a:lstStyle/>
                    <a:p>
                      <a:pPr algn="l" rtl="0"/>
                      <a:r>
                        <a:rPr lang="en-GB" dirty="0"/>
                        <a:t>MRI</a:t>
                      </a:r>
                      <a:endParaRPr lang="en-GB" dirty="0">
                        <a:solidFill>
                          <a:schemeClr val="bg1"/>
                        </a:solidFill>
                      </a:endParaRPr>
                    </a:p>
                  </a:txBody>
                  <a:tcPr/>
                </a:tc>
                <a:tc>
                  <a:txBody>
                    <a:bodyPr/>
                    <a:lstStyle/>
                    <a:p>
                      <a:pPr algn="ctr" rtl="0"/>
                      <a:r>
                        <a:rPr lang="en-GB" dirty="0"/>
                        <a:t>High intensity </a:t>
                      </a:r>
                    </a:p>
                  </a:txBody>
                  <a:tcPr/>
                </a:tc>
                <a:tc gridSpan="2">
                  <a:txBody>
                    <a:bodyPr/>
                    <a:lstStyle/>
                    <a:p>
                      <a:pPr algn="ctr" rtl="0"/>
                      <a:r>
                        <a:rPr lang="en-GB" dirty="0"/>
                        <a:t>Low</a:t>
                      </a:r>
                      <a:r>
                        <a:rPr lang="en-GB" baseline="0" dirty="0"/>
                        <a:t> intensity</a:t>
                      </a:r>
                      <a:endParaRPr lang="en-GB" dirty="0"/>
                    </a:p>
                  </a:txBody>
                  <a:tcPr/>
                </a:tc>
                <a:tc hMerge="1">
                  <a:txBody>
                    <a:bodyPr/>
                    <a:lstStyle/>
                    <a:p>
                      <a:pPr algn="l" rtl="0"/>
                      <a:endParaRPr lang="en-GB"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3481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515470" y="526490"/>
            <a:ext cx="10515600" cy="697193"/>
          </a:xfrm>
        </p:spPr>
        <p:txBody>
          <a:bodyPr>
            <a:normAutofit/>
          </a:bodyPr>
          <a:lstStyle/>
          <a:p>
            <a:pPr algn="ctr" eaLnBrk="1" hangingPunct="1"/>
            <a:r>
              <a:rPr lang="en-US" altLang="en-US" sz="3600" b="1" dirty="0">
                <a:ea typeface="ＭＳ Ｐゴシック" charset="-128"/>
              </a:rPr>
              <a:t>Anatomy of the Urinary System</a:t>
            </a:r>
          </a:p>
        </p:txBody>
      </p:sp>
      <p:pic>
        <p:nvPicPr>
          <p:cNvPr id="2457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41" y="1830527"/>
            <a:ext cx="3128683" cy="4121569"/>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992" t="12057" r="10296"/>
          <a:stretch/>
        </p:blipFill>
        <p:spPr bwMode="auto">
          <a:xfrm>
            <a:off x="7180730" y="1640541"/>
            <a:ext cx="4894729" cy="441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50024" y="1640541"/>
            <a:ext cx="3630706" cy="4763387"/>
          </a:xfrm>
          <a:prstGeom prst="rect">
            <a:avLst/>
          </a:prstGeom>
        </p:spPr>
      </p:pic>
      <p:sp>
        <p:nvSpPr>
          <p:cNvPr id="2" name="TextBox 1"/>
          <p:cNvSpPr txBox="1"/>
          <p:nvPr/>
        </p:nvSpPr>
        <p:spPr>
          <a:xfrm>
            <a:off x="8517240" y="6024565"/>
            <a:ext cx="2513830" cy="307777"/>
          </a:xfrm>
          <a:prstGeom prst="rect">
            <a:avLst/>
          </a:prstGeom>
          <a:noFill/>
        </p:spPr>
        <p:txBody>
          <a:bodyPr wrap="none" rtlCol="0">
            <a:spAutoFit/>
          </a:bodyPr>
          <a:lstStyle/>
          <a:p>
            <a:r>
              <a:rPr lang="en-US" dirty="0"/>
              <a:t>Gross Anatomy of the Kidney</a:t>
            </a:r>
            <a:endParaRPr lang="en-GB" dirty="0"/>
          </a:p>
        </p:txBody>
      </p:sp>
    </p:spTree>
    <p:extLst>
      <p:ext uri="{BB962C8B-B14F-4D97-AF65-F5344CB8AC3E}">
        <p14:creationId xmlns:p14="http://schemas.microsoft.com/office/powerpoint/2010/main" val="1415310279"/>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0</TotalTime>
  <Words>1244</Words>
  <Application>Microsoft Office PowerPoint</Application>
  <PresentationFormat>Widescreen</PresentationFormat>
  <Paragraphs>256</Paragraphs>
  <Slides>26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ＭＳ Ｐゴシック</vt:lpstr>
      <vt:lpstr>Arial</vt:lpstr>
      <vt:lpstr>Calibri</vt:lpstr>
      <vt:lpstr>Calibri Light</vt:lpstr>
      <vt:lpstr>Courier New</vt:lpstr>
      <vt:lpstr>Georgia</vt:lpstr>
      <vt:lpstr>Times New Roman</vt:lpstr>
      <vt:lpstr>Wingdings</vt:lpstr>
      <vt:lpstr>Office Theme</vt:lpstr>
      <vt:lpstr>Radiology of the Renal System</vt:lpstr>
      <vt:lpstr>Objectives</vt:lpstr>
      <vt:lpstr>Modalities used: US (Ultra Sound)</vt:lpstr>
      <vt:lpstr>Modalities used: X-Ray</vt:lpstr>
      <vt:lpstr>Modalities used: CT</vt:lpstr>
      <vt:lpstr>Modalities used: MRI</vt:lpstr>
      <vt:lpstr>Modalities used: Nuclear Scans</vt:lpstr>
      <vt:lpstr>PowerPoint Presentation</vt:lpstr>
      <vt:lpstr>Anatomy of the Urinary System</vt:lpstr>
      <vt:lpstr>Kidneys</vt:lpstr>
      <vt:lpstr>Ureters (IVP)</vt:lpstr>
      <vt:lpstr>Urinary Bladder</vt:lpstr>
      <vt:lpstr>Common Renal System Pathologies </vt:lpstr>
      <vt:lpstr>PowerPoint Presentation</vt:lpstr>
      <vt:lpstr>Common Kidney Pathologies: Stones </vt:lpstr>
      <vt:lpstr>Common Kidney Pathologies: Pyelonephrosis</vt:lpstr>
      <vt:lpstr>Common Kidney Pathologies: Hydronephrosis </vt:lpstr>
      <vt:lpstr>Common Kidney Pathologies: Tumors</vt:lpstr>
      <vt:lpstr>PowerPoint Presentation</vt:lpstr>
      <vt:lpstr>PowerPoint Presentation</vt:lpstr>
      <vt:lpstr>PowerPoint Presentation</vt:lpstr>
      <vt:lpstr>PowerPoint Presentation</vt:lpstr>
      <vt:lpstr>Benign Prostate Hypertrophy</vt:lpstr>
      <vt:lpstr>PowerPoint Presentation</vt:lpstr>
      <vt:lpstr>* Online Quiz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of the Kidney</dc:title>
  <dc:creator>Jawaher AbdulMohsen</dc:creator>
  <cp:lastModifiedBy>trad</cp:lastModifiedBy>
  <cp:revision>30</cp:revision>
  <dcterms:created xsi:type="dcterms:W3CDTF">2017-04-30T17:35:08Z</dcterms:created>
  <dcterms:modified xsi:type="dcterms:W3CDTF">2017-05-07T17:29:29Z</dcterms:modified>
</cp:coreProperties>
</file>