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317" r:id="rId2"/>
    <p:sldId id="319" r:id="rId3"/>
    <p:sldId id="341" r:id="rId4"/>
    <p:sldId id="349" r:id="rId5"/>
    <p:sldId id="350" r:id="rId6"/>
    <p:sldId id="351" r:id="rId7"/>
    <p:sldId id="352" r:id="rId8"/>
    <p:sldId id="353" r:id="rId9"/>
    <p:sldId id="325" r:id="rId10"/>
    <p:sldId id="345" r:id="rId11"/>
    <p:sldId id="258" r:id="rId12"/>
    <p:sldId id="348" r:id="rId13"/>
    <p:sldId id="346" r:id="rId14"/>
    <p:sldId id="336" r:id="rId15"/>
    <p:sldId id="337" r:id="rId16"/>
    <p:sldId id="338" r:id="rId17"/>
    <p:sldId id="339" r:id="rId18"/>
    <p:sldId id="340" r:id="rId19"/>
    <p:sldId id="342" r:id="rId20"/>
    <p:sldId id="343" r:id="rId21"/>
    <p:sldId id="354" r:id="rId22"/>
    <p:sldId id="329" r:id="rId23"/>
    <p:sldId id="34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9966"/>
    <a:srgbClr val="CC0000"/>
    <a:srgbClr val="FF3300"/>
    <a:srgbClr val="009900"/>
    <a:srgbClr val="CC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>
        <p:scale>
          <a:sx n="70" d="100"/>
          <a:sy n="70" d="100"/>
        </p:scale>
        <p:origin x="-1572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7AFEC7-B594-4E54-8299-2E55CEBE2688}" type="datetimeFigureOut">
              <a:rPr lang="ar-SA" smtClean="0"/>
              <a:pPr/>
              <a:t>26/12/1438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038E67B-980F-4B8D-BE43-48EB79E9355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54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8E67B-980F-4B8D-BE43-48EB79E9355E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691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439FAD-D8E3-4A10-AADC-5DAE22F62D9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254A2-7312-428A-9A21-75EACB107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7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22046B-D274-40F9-A385-68F24CEDBF53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islamicfinder.org/gallery/displayimage.php?album=lastup&amp;cat=51&amp;pos=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Bismillah_45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667000"/>
            <a:ext cx="5600700" cy="1176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842248" cy="8412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ATTACHMENTS OF SKELETAL MUSCLES</a:t>
            </a:r>
            <a:endParaRPr lang="en-US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428120"/>
              </p:ext>
            </p:extLst>
          </p:nvPr>
        </p:nvGraphicFramePr>
        <p:xfrm>
          <a:off x="152400" y="2448818"/>
          <a:ext cx="5486400" cy="4387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14610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howcard Gothic" panose="04020904020102020604" pitchFamily="82" charset="0"/>
                        </a:rPr>
                        <a:t>ORIGIN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howcard Gothic" panose="04020904020102020604" pitchFamily="82" charset="0"/>
                          <a:cs typeface="Aharoni" panose="02010803020104030203" pitchFamily="2" charset="-79"/>
                        </a:rPr>
                        <a:t>INSERTION</a:t>
                      </a:r>
                      <a:endParaRPr lang="en-US" sz="3200" b="1" u="none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howcard Gothic" panose="04020904020102020604" pitchFamily="82" charset="0"/>
                        <a:cs typeface="Aharoni" panose="02010803020104030203" pitchFamily="2" charset="-79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2741091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The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Proximal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end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Mostly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Fleshy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,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Least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Movable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,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The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Distal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end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Mostly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Fibrous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,</a:t>
                      </a:r>
                      <a:endParaRPr lang="en-US" sz="28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Most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Movable,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</a:p>
                    <a:p>
                      <a:endParaRPr lang="en-US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Content Placeholder 5" descr="Picture M"/>
          <p:cNvPicPr>
            <a:picLocks noChangeAspect="1" noChangeArrowheads="1"/>
          </p:cNvPicPr>
          <p:nvPr/>
        </p:nvPicPr>
        <p:blipFill>
          <a:blip r:embed="rId2" cstate="print"/>
          <a:srcRect l="2174" b="6452"/>
          <a:stretch>
            <a:fillRect/>
          </a:stretch>
        </p:blipFill>
        <p:spPr bwMode="auto">
          <a:xfrm>
            <a:off x="5791200" y="1600200"/>
            <a:ext cx="33528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13716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Number: (MOSTLY TWO)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Types  of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ATTACHMENT</a:t>
            </a:r>
            <a:endParaRPr lang="en-US" b="1" dirty="0">
              <a:solidFill>
                <a:srgbClr val="FF3300"/>
              </a:solidFill>
              <a:latin typeface="Showcard Gothic" panose="04020904020102020604" pitchFamily="82" charset="0"/>
              <a:cs typeface="Aharoni" pitchFamily="2" charset="-79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71600"/>
            <a:ext cx="4419600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Muscles are attached to bones, cartilage or ligaments through:</a:t>
            </a:r>
            <a:endParaRPr lang="en-US" b="1" u="sng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>
              <a:lnSpc>
                <a:spcPct val="90000"/>
              </a:lnSpc>
            </a:pPr>
            <a:r>
              <a:rPr lang="en-US" sz="2800" b="1" u="sng" dirty="0" smtClean="0">
                <a:solidFill>
                  <a:srgbClr val="0066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2800" b="1" u="sng" dirty="0">
                <a:solidFill>
                  <a:srgbClr val="0066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1) </a:t>
            </a:r>
            <a:r>
              <a:rPr lang="en-US" sz="2800" b="1" u="sng" dirty="0">
                <a:solidFill>
                  <a:srgbClr val="0066FF"/>
                </a:solidFill>
                <a:latin typeface="Showcard Gothic" panose="04020904020102020604" pitchFamily="82" charset="0"/>
                <a:cs typeface="Aharoni" panose="02010803020104030203" pitchFamily="2" charset="-79"/>
              </a:rPr>
              <a:t>Tendons</a:t>
            </a:r>
            <a:r>
              <a:rPr lang="en-US" sz="2800" u="sng" dirty="0">
                <a:solidFill>
                  <a:srgbClr val="0066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endParaRPr lang="en-US" sz="28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ords </a:t>
            </a:r>
            <a:r>
              <a:rPr lang="en-US" sz="28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fibrous tissue.</a:t>
            </a: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3399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2800" b="1" i="1" u="sng" dirty="0" smtClean="0">
                <a:solidFill>
                  <a:srgbClr val="3399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2) </a:t>
            </a:r>
            <a:r>
              <a:rPr lang="en-US" sz="2800" b="1" i="1" u="sng" dirty="0" err="1">
                <a:solidFill>
                  <a:srgbClr val="339966"/>
                </a:solidFill>
                <a:latin typeface="Showcard Gothic" panose="04020904020102020604" pitchFamily="82" charset="0"/>
                <a:cs typeface="Aharoni" panose="02010803020104030203" pitchFamily="2" charset="-79"/>
              </a:rPr>
              <a:t>Aponeurosis</a:t>
            </a:r>
            <a:r>
              <a:rPr lang="en-US" sz="2800" b="1" i="1" u="sng" dirty="0">
                <a:solidFill>
                  <a:srgbClr val="339966"/>
                </a:solidFill>
                <a:latin typeface="Showcard Gothic" panose="04020904020102020604" pitchFamily="82" charset="0"/>
                <a:cs typeface="Aharoni" panose="02010803020104030203" pitchFamily="2" charset="-79"/>
              </a:rPr>
              <a:t> </a:t>
            </a:r>
            <a:r>
              <a:rPr lang="en-US" sz="2800" b="1" dirty="0">
                <a:solidFill>
                  <a:srgbClr val="339966"/>
                </a:solidFill>
                <a:latin typeface="Showcard Gothic" panose="04020904020102020604" pitchFamily="82" charset="0"/>
                <a:cs typeface="Aharoni" panose="02010803020104030203" pitchFamily="2" charset="-79"/>
              </a:rPr>
              <a:t>: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thin and </a:t>
            </a:r>
            <a:r>
              <a:rPr lang="en-US" sz="28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strong sheet of fibrous tissue.</a:t>
            </a:r>
          </a:p>
          <a:p>
            <a:pPr algn="l">
              <a:lnSpc>
                <a:spcPct val="90000"/>
              </a:lnSpc>
            </a:pPr>
            <a:r>
              <a:rPr lang="en-US" sz="2800" b="1" u="sng" dirty="0">
                <a:solidFill>
                  <a:srgbClr val="CC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(3) </a:t>
            </a:r>
            <a:r>
              <a:rPr lang="en-US" sz="2800" b="1" u="sng" dirty="0" err="1">
                <a:solidFill>
                  <a:srgbClr val="CC0000"/>
                </a:solidFill>
                <a:latin typeface="Showcard Gothic" panose="04020904020102020604" pitchFamily="82" charset="0"/>
                <a:cs typeface="Aharoni" panose="02010803020104030203" pitchFamily="2" charset="-79"/>
              </a:rPr>
              <a:t>Raphe</a:t>
            </a:r>
            <a:r>
              <a:rPr lang="en-US" sz="2800" b="1" u="sng" dirty="0">
                <a:solidFill>
                  <a:srgbClr val="CC0000"/>
                </a:solidFill>
                <a:latin typeface="Showcard Gothic" panose="04020904020102020604" pitchFamily="82" charset="0"/>
                <a:cs typeface="Aharoni" panose="02010803020104030203" pitchFamily="2" charset="-79"/>
              </a:rPr>
              <a:t> </a:t>
            </a:r>
            <a:r>
              <a:rPr lang="en-US" sz="2800" b="1" dirty="0">
                <a:solidFill>
                  <a:srgbClr val="CC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endParaRPr lang="en-US" sz="2800" b="1" dirty="0" smtClean="0">
              <a:solidFill>
                <a:srgbClr val="CC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 </a:t>
            </a:r>
            <a:r>
              <a:rPr lang="en-US" sz="2800" b="1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interdigitation</a:t>
            </a:r>
            <a:r>
              <a:rPr lang="en-US" sz="28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of the </a:t>
            </a:r>
            <a:r>
              <a:rPr lang="en-US" sz="2800" b="1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tendinous</a:t>
            </a:r>
            <a:r>
              <a:rPr lang="en-US" sz="28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ends of the flat muscles.</a:t>
            </a:r>
          </a:p>
        </p:txBody>
      </p:sp>
      <p:pic>
        <p:nvPicPr>
          <p:cNvPr id="122884" name="Picture 4" descr="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820" r="4326"/>
          <a:stretch>
            <a:fillRect/>
          </a:stretch>
        </p:blipFill>
        <p:spPr>
          <a:xfrm>
            <a:off x="533400" y="1752601"/>
            <a:ext cx="3962400" cy="4876799"/>
          </a:xfrm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600200" y="4114800"/>
            <a:ext cx="228600" cy="2286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2362200" y="3886200"/>
            <a:ext cx="381000" cy="22860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6172200"/>
            <a:ext cx="381000" cy="2286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42672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haroni" panose="02010803020104030203" pitchFamily="2" charset="-79"/>
                <a:ea typeface="Segoe UI Symbol" panose="020B0502040204020203" pitchFamily="34" charset="0"/>
                <a:cs typeface="Aharoni" panose="02010803020104030203" pitchFamily="2" charset="-79"/>
              </a:rPr>
              <a:t>The range of motion and the power of a muscle depends on the arrangement of its fascicles. </a:t>
            </a:r>
            <a:r>
              <a:rPr lang="en-US" dirty="0" smtClean="0">
                <a:latin typeface="Aharoni" panose="02010803020104030203" pitchFamily="2" charset="-79"/>
                <a:ea typeface="Segoe UI Symbol" panose="020B0502040204020203" pitchFamily="34" charset="0"/>
                <a:cs typeface="Aharoni" panose="02010803020104030203" pitchFamily="2" charset="-79"/>
              </a:rPr>
              <a:t>It can </a:t>
            </a:r>
            <a:r>
              <a:rPr lang="en-US" dirty="0">
                <a:latin typeface="Aharoni" panose="02010803020104030203" pitchFamily="2" charset="-79"/>
                <a:ea typeface="Segoe UI Symbol" panose="020B0502040204020203" pitchFamily="34" charset="0"/>
                <a:cs typeface="Aharoni" panose="02010803020104030203" pitchFamily="2" charset="-79"/>
              </a:rPr>
              <a:t>be: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0000"/>
                </a:solidFill>
                <a:latin typeface="Showcard Gothic" panose="04020904020102020604" pitchFamily="82" charset="0"/>
                <a:ea typeface="Segoe UI Symbol" panose="020B0502040204020203" pitchFamily="34" charset="0"/>
                <a:cs typeface="Aharoni" panose="02010803020104030203" pitchFamily="2" charset="-79"/>
              </a:rPr>
              <a:t>Circular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Showcard Gothic" panose="04020904020102020604" pitchFamily="82" charset="0"/>
                <a:ea typeface="Segoe UI Symbol" panose="020B0502040204020203" pitchFamily="34" charset="0"/>
                <a:cs typeface="Aharoni" panose="02010803020104030203" pitchFamily="2" charset="-79"/>
              </a:rPr>
              <a:t>Convergent</a:t>
            </a:r>
            <a:endParaRPr lang="en-US" sz="2800" b="1" dirty="0">
              <a:solidFill>
                <a:srgbClr val="FF0000"/>
              </a:solidFill>
              <a:latin typeface="Showcard Gothic" panose="04020904020102020604" pitchFamily="82" charset="0"/>
              <a:ea typeface="Segoe UI Symbol" panose="020B0502040204020203" pitchFamily="34" charset="0"/>
              <a:cs typeface="Aharoni" panose="02010803020104030203" pitchFamily="2" charset="-79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Showcard Gothic" panose="04020904020102020604" pitchFamily="82" charset="0"/>
                <a:ea typeface="Segoe UI Symbol" panose="020B0502040204020203" pitchFamily="34" charset="0"/>
                <a:cs typeface="Aharoni" panose="02010803020104030203" pitchFamily="2" charset="-79"/>
              </a:rPr>
              <a:t>Fusiform</a:t>
            </a:r>
            <a:endParaRPr lang="en-US" sz="2800" b="1" dirty="0">
              <a:solidFill>
                <a:srgbClr val="FF0000"/>
              </a:solidFill>
              <a:latin typeface="Showcard Gothic" panose="04020904020102020604" pitchFamily="82" charset="0"/>
              <a:ea typeface="Segoe UI Symbol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11267" name="Picture 6" descr="scan0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457"/>
          <a:stretch>
            <a:fillRect/>
          </a:stretch>
        </p:blipFill>
        <p:spPr>
          <a:xfrm>
            <a:off x="533400" y="1600200"/>
            <a:ext cx="4191000" cy="5105400"/>
          </a:xfr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  <a:latin typeface="Showcard Gothic" panose="04020904020102020604" pitchFamily="82" charset="0"/>
                <a:cs typeface="Aharoni" pitchFamily="2" charset="-79"/>
              </a:rPr>
              <a:t>The Direction of Muscle Fibers</a:t>
            </a:r>
            <a:endParaRPr lang="en-US" sz="4000" dirty="0">
              <a:solidFill>
                <a:schemeClr val="tx1"/>
              </a:solidFill>
              <a:latin typeface="Showcard Gothic" panose="04020904020102020604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498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DIRECTION OF MUSCLE FIBERS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Parallel</a:t>
            </a:r>
            <a:r>
              <a:rPr lang="en-US" b="1" u="sng" dirty="0" smtClean="0">
                <a:solidFill>
                  <a:srgbClr val="0066FF"/>
                </a:solidFill>
                <a:latin typeface="Showcard Gothic" panose="04020904020102020604" pitchFamily="82" charset="0"/>
              </a:rPr>
              <a:t> to line of pull:</a:t>
            </a:r>
            <a:r>
              <a:rPr lang="en-US" u="sng" dirty="0" smtClean="0">
                <a:solidFill>
                  <a:srgbClr val="0066FF"/>
                </a:solidFill>
                <a:latin typeface="Showcard Gothic" panose="04020904020102020604" pitchFamily="82" charset="0"/>
              </a:rPr>
              <a:t> </a:t>
            </a: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More range of movement</a:t>
            </a:r>
            <a:r>
              <a:rPr lang="en-US" b="1" dirty="0" smtClean="0">
                <a:solidFill>
                  <a:srgbClr val="CC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(less powerful).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Pennate</a:t>
            </a:r>
            <a:r>
              <a:rPr lang="en-US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 </a:t>
            </a:r>
            <a:r>
              <a:rPr lang="en-US" b="1" u="sng" dirty="0" smtClean="0">
                <a:solidFill>
                  <a:srgbClr val="0066FF"/>
                </a:solidFill>
                <a:latin typeface="Showcard Gothic" panose="04020904020102020604" pitchFamily="82" charset="0"/>
              </a:rPr>
              <a:t>(oblique to line of pull):</a:t>
            </a:r>
            <a:r>
              <a:rPr lang="en-US" dirty="0" smtClean="0">
                <a:latin typeface="Showcard Gothic" panose="04020904020102020604" pitchFamily="8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More powerful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(less range of movement.)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Unipennate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Bipennate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Multipennate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675" name="Picture 3" descr="C:\Documents and Settings\user1\Desktop\muscles\Copy (2) of mus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371600"/>
            <a:ext cx="1971675" cy="28194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28676" name="Picture 4" descr="C:\Documents and Settings\user1\Desktop\muscles\Copy of musc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495800"/>
            <a:ext cx="1304925" cy="21336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28677" name="Picture 5" descr="C:\Documents and Settings\user1\Desktop\muscles\musc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343400"/>
            <a:ext cx="2276475" cy="22860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28678" name="Picture 6" descr="C:\Documents and Settings\user1\Desktop\muscles\Copy (4) of muscl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371600"/>
            <a:ext cx="1085850" cy="271462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029200" y="411480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parallel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MECHANISM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OF ACTION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(1) Prime mover (Agonist) :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is the chief muscle responsible for a particular movement</a:t>
            </a:r>
          </a:p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Example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Quadriceps </a:t>
            </a:r>
            <a:r>
              <a:rPr lang="en-US" b="1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Femoris</a:t>
            </a:r>
            <a:r>
              <a:rPr lang="en-US" b="1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 the prime mover for </a:t>
            </a: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extension of the knee joint.</a:t>
            </a:r>
          </a:p>
        </p:txBody>
      </p:sp>
      <p:pic>
        <p:nvPicPr>
          <p:cNvPr id="5" name="Content Placeholder 4" descr="7A1049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38869"/>
          <a:stretch>
            <a:fillRect/>
          </a:stretch>
        </p:blipFill>
        <p:spPr>
          <a:xfrm>
            <a:off x="5217692" y="1333500"/>
            <a:ext cx="3903562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32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(2) Antagonist :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opposes the action of the prime mover.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Before contraction of prime mover,  the antagonist must be relaxed.</a:t>
            </a:r>
          </a:p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Example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Biceps </a:t>
            </a:r>
            <a:r>
              <a:rPr lang="en-US" b="1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Femoris</a:t>
            </a:r>
            <a:r>
              <a:rPr lang="en-US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Flexor of knee)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66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opposes the action of quadriceps when the knee joint is extended. </a:t>
            </a:r>
          </a:p>
          <a:p>
            <a:endParaRPr lang="en-US" dirty="0"/>
          </a:p>
        </p:txBody>
      </p:sp>
      <p:pic>
        <p:nvPicPr>
          <p:cNvPr id="5" name="Content Placeholder 4" descr="E56529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51848"/>
          <a:stretch>
            <a:fillRect/>
          </a:stretch>
        </p:blipFill>
        <p:spPr>
          <a:xfrm>
            <a:off x="5486400" y="381000"/>
            <a:ext cx="34290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Copy of Picture A"/>
          <p:cNvPicPr>
            <a:picLocks noChangeAspect="1" noChangeArrowheads="1"/>
          </p:cNvPicPr>
          <p:nvPr/>
        </p:nvPicPr>
        <p:blipFill>
          <a:blip r:embed="rId3" cstate="print"/>
          <a:srcRect l="45676" r="4167" b="68832"/>
          <a:stretch>
            <a:fillRect/>
          </a:stretch>
        </p:blipFill>
        <p:spPr>
          <a:xfrm>
            <a:off x="6324600" y="5181600"/>
            <a:ext cx="18288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6019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(3) Synergist :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Prevents unwanted movement in an intermediate joint crossed by the Prime Mover.</a:t>
            </a:r>
          </a:p>
          <a:p>
            <a:r>
              <a:rPr lang="en-US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Example</a:t>
            </a:r>
            <a:r>
              <a:rPr 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Flexors and Extensors of wrist joint 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contract to fix wrist joint in order that flexors and extensors of fingers work efficiently.</a:t>
            </a:r>
          </a:p>
          <a:p>
            <a:endParaRPr lang="en-US" dirty="0"/>
          </a:p>
        </p:txBody>
      </p:sp>
      <p:pic>
        <p:nvPicPr>
          <p:cNvPr id="2050" name="Picture 2" descr="F:\Student Gray\7. Upper limb\F66122-007-f086.jpg"/>
          <p:cNvPicPr>
            <a:picLocks noChangeAspect="1" noChangeArrowheads="1"/>
          </p:cNvPicPr>
          <p:nvPr/>
        </p:nvPicPr>
        <p:blipFill>
          <a:blip r:embed="rId2" cstate="print"/>
          <a:srcRect b="3641"/>
          <a:stretch>
            <a:fillRect/>
          </a:stretch>
        </p:blipFill>
        <p:spPr bwMode="auto">
          <a:xfrm>
            <a:off x="5105400" y="990600"/>
            <a:ext cx="2667000" cy="4038600"/>
          </a:xfrm>
          <a:prstGeom prst="rect">
            <a:avLst/>
          </a:prstGeom>
          <a:noFill/>
        </p:spPr>
      </p:pic>
      <p:pic>
        <p:nvPicPr>
          <p:cNvPr id="6" name="Picture 3" descr="C:\Documents and Settings\me\My Documents\My Pictures\Picture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105400"/>
            <a:ext cx="3382769" cy="16240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4343400" cy="5638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(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4) </a:t>
            </a:r>
            <a:r>
              <a:rPr lang="en-US" sz="3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Fixator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 :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Its contraction does not produce movement by itself but it stabilizes the origin of the prime mover so that it can act efficiently.</a:t>
            </a:r>
          </a:p>
          <a:p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Example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Muscles attaching the shoulder girdle to the trunk </a:t>
            </a: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contract to fix shoulder girdle, allowing  deltoid muscle  (taking origin from shoulder girdle) to move shoulder joint (</a:t>
            </a:r>
            <a:r>
              <a:rPr lang="en-US" b="1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humerus</a:t>
            </a: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).</a:t>
            </a:r>
          </a:p>
          <a:p>
            <a:endParaRPr lang="en-US" dirty="0"/>
          </a:p>
        </p:txBody>
      </p:sp>
      <p:pic>
        <p:nvPicPr>
          <p:cNvPr id="1027" name="Picture 3" descr="F:\Student Gray\7. Upper limb\F66122-007-f012.jpg"/>
          <p:cNvPicPr>
            <a:picLocks noChangeAspect="1" noChangeArrowheads="1"/>
          </p:cNvPicPr>
          <p:nvPr/>
        </p:nvPicPr>
        <p:blipFill>
          <a:blip r:embed="rId2" cstate="print"/>
          <a:srcRect l="10804" r="13568" b="2355"/>
          <a:stretch>
            <a:fillRect/>
          </a:stretch>
        </p:blipFill>
        <p:spPr bwMode="auto">
          <a:xfrm>
            <a:off x="4953000" y="1447800"/>
            <a:ext cx="3276600" cy="4800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162800" y="1828800"/>
            <a:ext cx="9906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604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NAMING OF MUSCLES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  <a:cs typeface="Aharoni" pitchFamily="2" charset="-79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62400" y="1524000"/>
            <a:ext cx="5181600" cy="5334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 is according 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o: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1. Size: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Major 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maximus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(large).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Minor 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minimus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(small).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(broad).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Longus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(long).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Brevis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(short).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2. Position: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(pectoral region)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3. Depth: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Superficialis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(superficial).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Profundus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(deep).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Externus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(external).</a:t>
            </a:r>
          </a:p>
        </p:txBody>
      </p:sp>
      <p:pic>
        <p:nvPicPr>
          <p:cNvPr id="7" name="Picture 2" descr="C:\Documents and Settings\User\My Documents\My Pictures\Picture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505199" cy="5257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5105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4. Shape:</a:t>
            </a:r>
            <a:r>
              <a:rPr lang="en-US" b="1" u="sng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Deltoid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(triangular).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Teres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(rounded)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Rectus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(straight).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5. Number of Heads: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Biceps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(2 heads).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Triceps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(3 heads).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Quadriceps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(4 heads).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6. Attachments: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Coracobrachialis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(from </a:t>
            </a:r>
            <a:r>
              <a:rPr lang="en-US" b="1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coracoid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process to arm).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7. Action: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Flexor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digitorum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flexion of digits.</a:t>
            </a:r>
          </a:p>
          <a:p>
            <a:endParaRPr lang="en-US" dirty="0"/>
          </a:p>
        </p:txBody>
      </p:sp>
      <p:pic>
        <p:nvPicPr>
          <p:cNvPr id="1026" name="Picture 2" descr="C:\Documents and Settings\User\My Documents\My Pictures\Picture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886200" cy="5486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457200"/>
            <a:ext cx="629278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i="1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SKELETAL MUSCLES</a:t>
            </a:r>
            <a:endParaRPr lang="en-US" sz="4000" b="1" i="1" cap="none" spc="0" dirty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wcard Gothic" panose="04020904020102020604" pitchFamily="82" charset="0"/>
              <a:cs typeface="Aharoni" pitchFamily="2" charset="-79"/>
            </a:endParaRPr>
          </a:p>
        </p:txBody>
      </p:sp>
      <p:pic>
        <p:nvPicPr>
          <p:cNvPr id="1026" name="Picture 2" descr="C:\Documents and Settings\User\My Documents\My Pictures\Picture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2853330" cy="533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581400" y="2667000"/>
            <a:ext cx="4800600" cy="1200329"/>
          </a:xfrm>
          <a:prstGeom prst="rect">
            <a:avLst/>
          </a:prstGeom>
          <a:solidFill>
            <a:srgbClr val="CC0000"/>
          </a:solidFill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Dr. 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Jamila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 EL 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Medany</a:t>
            </a:r>
            <a:endParaRPr lang="en-U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NERVE SUPPLY of Skeletal Muscles</a:t>
            </a:r>
            <a:r>
              <a:rPr lang="en-US" b="1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181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nerves supplying the skeletal muscles are </a:t>
            </a:r>
            <a:r>
              <a:rPr lang="en-US" sz="3200" b="1" u="sng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Mixed: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60% are </a:t>
            </a:r>
            <a:r>
              <a:rPr lang="en-U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Motor.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40% are </a:t>
            </a:r>
            <a:r>
              <a:rPr lang="en-US" b="1" dirty="0" smtClean="0">
                <a:solidFill>
                  <a:srgbClr val="0066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Sensory.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It has some Autonomic fibers (</a:t>
            </a:r>
            <a:r>
              <a:rPr lang="en-US" b="1" dirty="0" smtClean="0">
                <a:solidFill>
                  <a:srgbClr val="3399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Sympathetic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) for its blood vessels.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nerve enters the muscle at about the middle point of its deep surface.</a:t>
            </a:r>
          </a:p>
          <a:p>
            <a:endParaRPr lang="en-US" dirty="0"/>
          </a:p>
        </p:txBody>
      </p:sp>
      <p:pic>
        <p:nvPicPr>
          <p:cNvPr id="5" name="Picture 2" descr="C:\Documents and Settings\User\My Documents\Student Gray\7. Upper limb\F66122-007-f0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4421"/>
          <a:stretch>
            <a:fillRect/>
          </a:stretch>
        </p:blipFill>
        <p:spPr bwMode="auto">
          <a:xfrm>
            <a:off x="685800" y="1905000"/>
            <a:ext cx="3881772" cy="472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200400" y="3657600"/>
            <a:ext cx="533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0066FF"/>
                </a:solidFill>
                <a:latin typeface="Showcard Gothic" panose="04020904020102020604" pitchFamily="82" charset="0"/>
                <a:cs typeface="Aharoni" pitchFamily="2" charset="-79"/>
              </a:rPr>
              <a:t>Effect of Exercise on Muscles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543800" cy="41148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amount of work done by a muscle is reflected in changes in the muscle itself</a:t>
            </a:r>
          </a:p>
          <a:p>
            <a:pPr eaLnBrk="1" hangingPunct="1">
              <a:defRPr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Muscle inactivity leads to muscle weakness and wasting</a:t>
            </a:r>
          </a:p>
          <a:p>
            <a:pPr eaLnBrk="1" hangingPunct="1">
              <a:defRPr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Regular exercise increases muscle size, strength and endurance</a:t>
            </a:r>
          </a:p>
        </p:txBody>
      </p:sp>
    </p:spTree>
    <p:extLst>
      <p:ext uri="{BB962C8B-B14F-4D97-AF65-F5344CB8AC3E}">
        <p14:creationId xmlns:p14="http://schemas.microsoft.com/office/powerpoint/2010/main" val="5952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257800" cy="10207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SUMMARY</a:t>
            </a:r>
            <a:endParaRPr lang="en-US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Skeletal muscles are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striated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voluntary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muscles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attached to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move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the skeleton.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have 2 attachments: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origin</a:t>
            </a:r>
            <a:r>
              <a:rPr lang="en-U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&amp;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insertion</a:t>
            </a:r>
            <a:r>
              <a:rPr lang="en-U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Their fibers may be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parallel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oblique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pennate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to the line of pull.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According to mode of action, they are classified as: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prime mover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antagonist,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synergist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fixator</a:t>
            </a:r>
            <a:r>
              <a:rPr lang="en-US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may be named according to: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size, shape, number of heads, position, attachments, depth or action.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are supplied by a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mixed</a:t>
            </a:r>
            <a:r>
              <a:rPr lang="en-U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somaticnerve</a:t>
            </a:r>
            <a:r>
              <a:rPr lang="en-U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514600"/>
            <a:ext cx="5638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Times New Roman" pitchFamily="18" charset="0"/>
              </a:rPr>
              <a:t>THANK YOU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main criteria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attachments</a:t>
            </a:r>
            <a:r>
              <a:rPr lang="en-US" b="1" i="1" dirty="0" smtClean="0">
                <a:solidFill>
                  <a:srgbClr val="0070C0"/>
                </a:solidFill>
              </a:rPr>
              <a:t> of skeletal muscles.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different directions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 fibers.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mode of action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briefly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naming</a:t>
            </a:r>
            <a:r>
              <a:rPr lang="en-US" b="1" i="1" dirty="0" smtClean="0">
                <a:solidFill>
                  <a:srgbClr val="0070C0"/>
                </a:solidFill>
              </a:rPr>
              <a:t> of skeletal muscles.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briefly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nerve supply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muscles.</a:t>
            </a:r>
          </a:p>
          <a:p>
            <a:pPr lvl="0">
              <a:buNone/>
            </a:pPr>
            <a:endParaRPr lang="en-US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685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0066FF"/>
                </a:solidFill>
                <a:latin typeface="Showcard Gothic" panose="04020904020102020604" pitchFamily="82" charset="0"/>
              </a:rPr>
              <a:t>Functions of Muscles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5486400" cy="25146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Movement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of body and its parts</a:t>
            </a:r>
          </a:p>
          <a:p>
            <a:pPr eaLnBrk="1" hangingPunct="1">
              <a:defRPr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Maintain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posture</a:t>
            </a:r>
          </a:p>
          <a:p>
            <a:pPr eaLnBrk="1" hangingPunct="1">
              <a:defRPr/>
            </a:pP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Generate heat</a:t>
            </a:r>
          </a:p>
          <a:p>
            <a:pPr eaLnBrk="1" hangingPunct="1">
              <a:defRPr/>
            </a:pP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Stabilize joints</a:t>
            </a:r>
          </a:p>
        </p:txBody>
      </p:sp>
      <p:pic>
        <p:nvPicPr>
          <p:cNvPr id="4" name="Picture 5" descr="C:\Documents and Settings\Zeenet\My Documents\My Pictures\cv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328988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46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  <a:latin typeface="Showcard Gothic" panose="04020904020102020604" pitchFamily="82" charset="0"/>
                <a:cs typeface="Aharoni" pitchFamily="2" charset="-79"/>
              </a:rPr>
              <a:t>Classification of muscles</a:t>
            </a:r>
            <a:endParaRPr lang="en-US" sz="4000" dirty="0" smtClean="0">
              <a:solidFill>
                <a:srgbClr val="FF0000"/>
              </a:solidFill>
              <a:latin typeface="Showcard Gothic" panose="04020904020102020604" pitchFamily="82" charset="0"/>
              <a:cs typeface="Aharoni" pitchFamily="2" charset="-79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3886200"/>
          </a:xfrm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Aharoni" panose="02010803020104030203" pitchFamily="2" charset="-79"/>
                <a:cs typeface="Aharoni" pitchFamily="2" charset="-79"/>
              </a:rPr>
              <a:t>Muscles are classified on the base of their: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smtClean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Location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 Action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 Microscopic structure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73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solidFill>
            <a:srgbClr val="00B05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howcard Gothic" panose="04020904020102020604" pitchFamily="82" charset="0"/>
                <a:cs typeface="Aharoni" pitchFamily="2" charset="-79"/>
              </a:rPr>
              <a:t>Location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2438400"/>
            <a:ext cx="1676400" cy="533400"/>
          </a:xfrm>
          <a:ln>
            <a:solidFill>
              <a:srgbClr val="FFC000"/>
            </a:solidFill>
          </a:ln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Skeletal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FFCC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FFCC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CC66"/>
              </a:solidFill>
            </a:endParaRPr>
          </a:p>
        </p:txBody>
      </p:sp>
      <p:pic>
        <p:nvPicPr>
          <p:cNvPr id="7172" name="Picture 4" descr="g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0" t="1122" r="55840" b="78981"/>
          <a:stretch>
            <a:fillRect/>
          </a:stretch>
        </p:blipFill>
        <p:spPr>
          <a:xfrm>
            <a:off x="914400" y="3067050"/>
            <a:ext cx="2286000" cy="2571750"/>
          </a:xfrm>
          <a:ln>
            <a:solidFill>
              <a:srgbClr val="FFC000"/>
            </a:solidFill>
          </a:ln>
        </p:spPr>
      </p:pic>
      <p:pic>
        <p:nvPicPr>
          <p:cNvPr id="7173" name="Picture 5" descr="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3" t="642" r="35855" b="83308"/>
          <a:stretch>
            <a:fillRect/>
          </a:stretch>
        </p:blipFill>
        <p:spPr bwMode="auto">
          <a:xfrm>
            <a:off x="3352800" y="3048000"/>
            <a:ext cx="2362200" cy="2590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6" t="1859" r="9207" b="78981"/>
          <a:stretch>
            <a:fillRect/>
          </a:stretch>
        </p:blipFill>
        <p:spPr bwMode="auto">
          <a:xfrm>
            <a:off x="5867400" y="3048000"/>
            <a:ext cx="23828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657600" y="2438400"/>
            <a:ext cx="1676400" cy="5334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anose="04020904020102020604" pitchFamily="82" charset="0"/>
              </a:rPr>
              <a:t>Cardiac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kern="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kern="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kern="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2057400" lvl="4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1600" kern="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172200" y="2438400"/>
            <a:ext cx="2078038" cy="5334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anose="04020904020102020604" pitchFamily="82" charset="0"/>
              </a:rPr>
              <a:t>Visceral</a:t>
            </a:r>
          </a:p>
        </p:txBody>
      </p:sp>
      <p:cxnSp>
        <p:nvCxnSpPr>
          <p:cNvPr id="7177" name="Straight Arrow Connector 11"/>
          <p:cNvCxnSpPr>
            <a:cxnSpLocks noChangeShapeType="1"/>
          </p:cNvCxnSpPr>
          <p:nvPr/>
        </p:nvCxnSpPr>
        <p:spPr bwMode="auto">
          <a:xfrm>
            <a:off x="4495800" y="1447800"/>
            <a:ext cx="0" cy="9144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Straight Arrow Connector 12"/>
          <p:cNvCxnSpPr>
            <a:cxnSpLocks noChangeShapeType="1"/>
          </p:cNvCxnSpPr>
          <p:nvPr/>
        </p:nvCxnSpPr>
        <p:spPr bwMode="auto">
          <a:xfrm flipH="1">
            <a:off x="2743200" y="1447800"/>
            <a:ext cx="1752600" cy="9144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Straight Arrow Connector 14"/>
          <p:cNvCxnSpPr>
            <a:cxnSpLocks noChangeShapeType="1"/>
          </p:cNvCxnSpPr>
          <p:nvPr/>
        </p:nvCxnSpPr>
        <p:spPr bwMode="auto">
          <a:xfrm>
            <a:off x="4495800" y="1447800"/>
            <a:ext cx="1905000" cy="9144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907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FFFF99"/>
                </a:solidFill>
              </a:rPr>
              <a:t/>
            </a:r>
            <a:br>
              <a:rPr lang="en-US" sz="3200" dirty="0" smtClean="0">
                <a:solidFill>
                  <a:srgbClr val="FFFF99"/>
                </a:solidFill>
              </a:rPr>
            </a:br>
            <a:r>
              <a:rPr lang="en-US" sz="4400" dirty="0" smtClean="0">
                <a:solidFill>
                  <a:srgbClr val="FFFF99"/>
                </a:solidFill>
                <a:latin typeface="Showcard Gothic" panose="04020904020102020604" pitchFamily="82" charset="0"/>
                <a:cs typeface="Aharoni" pitchFamily="2" charset="-79"/>
              </a:rPr>
              <a:t>Action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3733800" cy="2514600"/>
          </a:xfrm>
          <a:ln>
            <a:solidFill>
              <a:srgbClr val="FFFF00"/>
            </a:solidFill>
          </a:ln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800" b="1" u="sng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Voluntary</a:t>
            </a:r>
            <a:r>
              <a:rPr lang="en-US" sz="2800" b="1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 muscle </a:t>
            </a:r>
            <a:endParaRPr lang="en-US" sz="2800" dirty="0" smtClean="0">
              <a:solidFill>
                <a:srgbClr val="FF0000"/>
              </a:solidFill>
              <a:latin typeface="Showcard Gothic" panose="04020904020102020604" pitchFamily="82" charset="0"/>
            </a:endParaRPr>
          </a:p>
          <a:p>
            <a:pPr eaLnBrk="1" hangingPunct="1">
              <a:defRPr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ubject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to </a:t>
            </a:r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conscious control: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e.g.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Muscles attached to skeleton</a:t>
            </a:r>
          </a:p>
        </p:txBody>
      </p:sp>
      <p:pic>
        <p:nvPicPr>
          <p:cNvPr id="8196" name="Picture 9" descr="g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3" t="340" r="35448" b="86305"/>
          <a:stretch>
            <a:fillRect/>
          </a:stretch>
        </p:blipFill>
        <p:spPr>
          <a:xfrm>
            <a:off x="4343400" y="4343400"/>
            <a:ext cx="2098675" cy="2057400"/>
          </a:xfrm>
          <a:ln>
            <a:solidFill>
              <a:srgbClr val="000000"/>
            </a:solidFill>
          </a:ln>
        </p:spPr>
      </p:pic>
      <p:pic>
        <p:nvPicPr>
          <p:cNvPr id="8197" name="Picture 10" descr="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7" t="1520" r="58566" b="87344"/>
          <a:stretch>
            <a:fillRect/>
          </a:stretch>
        </p:blipFill>
        <p:spPr bwMode="auto">
          <a:xfrm>
            <a:off x="914400" y="4267200"/>
            <a:ext cx="2667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78" t="2670" r="11317" b="86305"/>
          <a:stretch>
            <a:fillRect/>
          </a:stretch>
        </p:blipFill>
        <p:spPr bwMode="auto">
          <a:xfrm>
            <a:off x="6477000" y="4343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191000" y="1828800"/>
            <a:ext cx="4495800" cy="2286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b="1" u="sng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anose="04020904020102020604" pitchFamily="82" charset="0"/>
              </a:rPr>
              <a:t>Involuntary</a:t>
            </a:r>
            <a:r>
              <a:rPr lang="en-US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anose="04020904020102020604" pitchFamily="82" charset="0"/>
              </a:rPr>
              <a:t>:</a:t>
            </a:r>
            <a:r>
              <a:rPr lang="en-US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anose="04020904020102020604" pitchFamily="82" charset="0"/>
              </a:rPr>
              <a:t> muscles </a:t>
            </a:r>
            <a:endParaRPr lang="en-US" sz="2800" kern="0" dirty="0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anose="04020904020102020604" pitchFamily="82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8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ot </a:t>
            </a: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under conscious control: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e.g. 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muscles of the heart and other organs</a:t>
            </a:r>
          </a:p>
        </p:txBody>
      </p:sp>
      <p:cxnSp>
        <p:nvCxnSpPr>
          <p:cNvPr id="8200" name="Straight Arrow Connector 9"/>
          <p:cNvCxnSpPr>
            <a:cxnSpLocks noChangeShapeType="1"/>
          </p:cNvCxnSpPr>
          <p:nvPr/>
        </p:nvCxnSpPr>
        <p:spPr bwMode="auto">
          <a:xfrm flipH="1">
            <a:off x="3429000" y="1371600"/>
            <a:ext cx="1143000" cy="3810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1" name="Straight Arrow Connector 11"/>
          <p:cNvCxnSpPr>
            <a:cxnSpLocks noChangeShapeType="1"/>
          </p:cNvCxnSpPr>
          <p:nvPr/>
        </p:nvCxnSpPr>
        <p:spPr bwMode="auto">
          <a:xfrm>
            <a:off x="4572000" y="1371600"/>
            <a:ext cx="1066800" cy="3810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699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066800"/>
          </a:xfrm>
          <a:solidFill>
            <a:srgbClr val="00B0F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  <a:latin typeface="Showcard Gothic" panose="04020904020102020604" pitchFamily="82" charset="0"/>
                <a:cs typeface="Aharoni" pitchFamily="2" charset="-79"/>
              </a:rPr>
              <a:t>Microscopic Structure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848100" cy="2209800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Showcard Gothic" panose="04020904020102020604" pitchFamily="82" charset="0"/>
                <a:cs typeface="Aharoni" pitchFamily="2" charset="-79"/>
              </a:rPr>
              <a:t>Striated:</a:t>
            </a:r>
            <a:r>
              <a:rPr lang="en-US" sz="2800" dirty="0" smtClean="0">
                <a:solidFill>
                  <a:srgbClr val="FFCC66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sz="2800" dirty="0" smtClean="0">
              <a:solidFill>
                <a:srgbClr val="FFCC66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Aharoni" panose="02010803020104030203" pitchFamily="2" charset="-79"/>
                <a:cs typeface="Aharoni" pitchFamily="2" charset="-79"/>
              </a:rPr>
              <a:t>The </a:t>
            </a:r>
            <a:r>
              <a:rPr lang="en-US" sz="2800" dirty="0" smtClean="0">
                <a:latin typeface="Aharoni" panose="02010803020104030203" pitchFamily="2" charset="-79"/>
                <a:cs typeface="Aharoni" pitchFamily="2" charset="-79"/>
              </a:rPr>
              <a:t>muscle fibers show </a:t>
            </a: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transverse striations 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e.g. 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skeletal &amp; cardiac muscles</a:t>
            </a:r>
          </a:p>
        </p:txBody>
      </p:sp>
      <p:pic>
        <p:nvPicPr>
          <p:cNvPr id="9220" name="Picture 10" descr="g8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7" t="22110" r="30049" b="56747"/>
          <a:stretch>
            <a:fillRect/>
          </a:stretch>
        </p:blipFill>
        <p:spPr>
          <a:xfrm>
            <a:off x="381000" y="4267200"/>
            <a:ext cx="3810000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10" descr="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6" t="22110" r="5690" b="56747"/>
          <a:stretch>
            <a:fillRect/>
          </a:stretch>
        </p:blipFill>
        <p:spPr bwMode="auto">
          <a:xfrm>
            <a:off x="4876800" y="4114800"/>
            <a:ext cx="24384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191000" y="2209800"/>
            <a:ext cx="4572000" cy="1905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Non striated (smooth):</a:t>
            </a:r>
            <a:r>
              <a:rPr lang="en-US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 </a:t>
            </a:r>
            <a:endParaRPr lang="en-US" sz="2800" kern="0" dirty="0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anose="04020904020102020604" pitchFamily="82" charset="0"/>
              <a:cs typeface="Aharoni" pitchFamily="2" charset="-79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No 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striations e.g. 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visceral muscles</a:t>
            </a:r>
          </a:p>
        </p:txBody>
      </p:sp>
      <p:cxnSp>
        <p:nvCxnSpPr>
          <p:cNvPr id="9223" name="Straight Arrow Connector 9"/>
          <p:cNvCxnSpPr>
            <a:cxnSpLocks noChangeShapeType="1"/>
          </p:cNvCxnSpPr>
          <p:nvPr/>
        </p:nvCxnSpPr>
        <p:spPr bwMode="auto">
          <a:xfrm>
            <a:off x="4572000" y="1371600"/>
            <a:ext cx="1219200" cy="7620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Straight Arrow Connector 10"/>
          <p:cNvCxnSpPr>
            <a:cxnSpLocks noChangeShapeType="1"/>
          </p:cNvCxnSpPr>
          <p:nvPr/>
        </p:nvCxnSpPr>
        <p:spPr bwMode="auto">
          <a:xfrm flipH="1">
            <a:off x="3124200" y="1371600"/>
            <a:ext cx="1447800" cy="5334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685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267200" cy="495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Striated.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Attached to skeleton.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Produce movement of skeleton.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Voluntary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Supplied by Somatic Nerves.</a:t>
            </a:r>
          </a:p>
          <a:p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 rot="10800000" flipV="1">
            <a:off x="761997" y="2275"/>
            <a:ext cx="7162801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MAIN CRITERIA OF SKELTAL MUSCLES</a:t>
            </a:r>
            <a:endParaRPr lang="ar-SA" sz="3600" dirty="0">
              <a:latin typeface="Showcard Gothic" panose="04020904020102020604" pitchFamily="8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1447800" y="2971800"/>
            <a:ext cx="533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D06C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4343400" cy="457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560</TotalTime>
  <Words>845</Words>
  <Application>Microsoft Office PowerPoint</Application>
  <PresentationFormat>On-screen Show (4:3)</PresentationFormat>
  <Paragraphs>142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Trek</vt:lpstr>
      <vt:lpstr>PowerPoint Presentation</vt:lpstr>
      <vt:lpstr>PowerPoint Presentation</vt:lpstr>
      <vt:lpstr>OBJECTIVES</vt:lpstr>
      <vt:lpstr>Functions of Muscles</vt:lpstr>
      <vt:lpstr>Classification of muscles</vt:lpstr>
      <vt:lpstr>Location</vt:lpstr>
      <vt:lpstr> Action</vt:lpstr>
      <vt:lpstr>Microscopic Structure</vt:lpstr>
      <vt:lpstr>I</vt:lpstr>
      <vt:lpstr>ATTACHMENTS OF SKELETAL MUSCLES</vt:lpstr>
      <vt:lpstr>Types  of ATTACHMENT</vt:lpstr>
      <vt:lpstr>The Direction of Muscle Fibers</vt:lpstr>
      <vt:lpstr>DIRECTION OF MUSCLE FIBERS</vt:lpstr>
      <vt:lpstr>MECHANISM OF ACTION</vt:lpstr>
      <vt:lpstr>PowerPoint Presentation</vt:lpstr>
      <vt:lpstr>PowerPoint Presentation</vt:lpstr>
      <vt:lpstr>PowerPoint Presentation</vt:lpstr>
      <vt:lpstr>NAMING OF MUSCLES</vt:lpstr>
      <vt:lpstr>PowerPoint Presentation</vt:lpstr>
      <vt:lpstr>NERVE SUPPLY of Skeletal Muscles </vt:lpstr>
      <vt:lpstr>Effect of Exercise on Muscles</vt:lpstr>
      <vt:lpstr>SUMMARY</vt:lpstr>
      <vt:lpstr>PowerPoint Presentation</vt:lpstr>
    </vt:vector>
  </TitlesOfParts>
  <Company>King Khalid University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Gamilah H. Al-Madani</cp:lastModifiedBy>
  <cp:revision>89</cp:revision>
  <dcterms:created xsi:type="dcterms:W3CDTF">2010-07-11T08:19:53Z</dcterms:created>
  <dcterms:modified xsi:type="dcterms:W3CDTF">2017-09-17T08:41:30Z</dcterms:modified>
</cp:coreProperties>
</file>