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2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9495" autoAdjust="0"/>
  </p:normalViewPr>
  <p:slideViewPr>
    <p:cSldViewPr snapToGrid="0" snapToObjects="1">
      <p:cViewPr varScale="1">
        <p:scale>
          <a:sx n="74" d="100"/>
          <a:sy n="74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2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2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8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2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Dr. Essa </a:t>
            </a:r>
            <a:r>
              <a:rPr lang="en-US" sz="2400" dirty="0" err="1" smtClean="0"/>
              <a:t>Sabi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/>
                <a:cs typeface="Times New Roman"/>
              </a:rPr>
              <a:t>According to the properties of the side chains, amino acids can also be grouped into three categories:</a:t>
            </a:r>
          </a:p>
          <a:p>
            <a:pPr marL="308603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Polar amino acids.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49013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promote hydrophobic interactions.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>
                <a:latin typeface="Times New Roman"/>
                <a:cs typeface="Times New Roman"/>
              </a:rPr>
              <a:t>imino</a:t>
            </a:r>
            <a:r>
              <a:rPr lang="en-US" sz="2000" dirty="0">
                <a:latin typeface="Times New Roman"/>
                <a:cs typeface="Times New Roman"/>
              </a:rPr>
              <a:t> group).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Uncharged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9" y="2433612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490137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have zero net charge at neutral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r>
              <a:rPr lang="en-US" sz="2000" b="1" dirty="0">
                <a:latin typeface="Times New Roman"/>
                <a:cs typeface="Times New Roman"/>
              </a:rPr>
              <a:t>However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cysteine and tyrosine can lose a proton at an alkaline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Serine, </a:t>
            </a:r>
            <a:r>
              <a:rPr lang="en-US" sz="2000" dirty="0" err="1">
                <a:latin typeface="Times New Roman"/>
                <a:cs typeface="Times New Roman"/>
              </a:rPr>
              <a:t>Therionine</a:t>
            </a:r>
            <a:r>
              <a:rPr lang="en-US" sz="2000" dirty="0">
                <a:latin typeface="Times New Roman"/>
                <a:cs typeface="Times New Roman"/>
              </a:rPr>
              <a:t> and Tyrosine each contain a polar hydroxyl group that can participate in hydrogen bond formation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asparagine and glutamine each contain a carbonyl group and an amide group, both of which can also participate in hydrogen bonds.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2635462"/>
            <a:ext cx="7388773" cy="366261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Amino acids with acidic side chains:</a:t>
            </a: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Aspartic and glutamic acids are proton donors.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49" y="3084254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645977"/>
            <a:ext cx="7283669" cy="394335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Amino acids with basic side chains:</a:t>
            </a: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351" dirty="0">
              <a:latin typeface="Times New Roman"/>
              <a:cs typeface="Times New Roman"/>
            </a:endParaRPr>
          </a:p>
          <a:p>
            <a:pPr lvl="2"/>
            <a:r>
              <a:rPr lang="en-US" sz="1400" dirty="0" err="1">
                <a:latin typeface="Times New Roman"/>
                <a:cs typeface="Times New Roman"/>
              </a:rPr>
              <a:t>Histidine</a:t>
            </a:r>
            <a:r>
              <a:rPr lang="en-US" sz="1400" dirty="0">
                <a:latin typeface="Times New Roman"/>
                <a:cs typeface="Times New Roman"/>
              </a:rPr>
              <a:t>, Lysine and Arginine are proton acceptors.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09" y="3021855"/>
            <a:ext cx="5673503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Optical properties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77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α-ca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rbon of most of the amino acids is at</a:t>
            </a:r>
            <a:r>
              <a:rPr lang="en-US" sz="2000" dirty="0" smtClean="0">
                <a:latin typeface="Times New Roman"/>
                <a:cs typeface="Times New Roman"/>
              </a:rPr>
              <a:t>tached to four different chemical groups.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Thus, asymmetric molecules are optically active, and symmetric molecules are optically inactive.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All mammalian amino acids are </a:t>
            </a:r>
            <a:r>
              <a:rPr lang="en-US" sz="2000" dirty="0">
                <a:latin typeface="Times New Roman"/>
                <a:cs typeface="Times New Roman"/>
              </a:rPr>
              <a:t>optically active except </a:t>
            </a:r>
            <a:r>
              <a:rPr lang="en-US" sz="2000" dirty="0" smtClean="0">
                <a:latin typeface="Times New Roman"/>
                <a:cs typeface="Times New Roman"/>
              </a:rPr>
              <a:t>glycine.</a:t>
            </a:r>
            <a:endParaRPr lang="en-US" sz="2000" dirty="0">
              <a:latin typeface="Times New Roman"/>
              <a:cs typeface="Times New Roman"/>
            </a:endParaRPr>
          </a:p>
          <a:p>
            <a:pPr lvl="1" algn="just"/>
            <a:r>
              <a:rPr lang="en-US" sz="1600" dirty="0">
                <a:latin typeface="Times New Roman"/>
                <a:cs typeface="Times New Roman"/>
              </a:rPr>
              <a:t>They rotate the plane of polarized light in a </a:t>
            </a:r>
            <a:r>
              <a:rPr lang="en-US" sz="1600" dirty="0" err="1">
                <a:latin typeface="Times New Roman"/>
                <a:cs typeface="Times New Roman"/>
              </a:rPr>
              <a:t>polarimeter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514" y="1311117"/>
            <a:ext cx="7384829" cy="4297680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Learning outcomes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What are the amino acids?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General structure.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Classification of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Optical properties.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Amino acid configuration.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Non-standard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Derivatives of amino acids.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 configuration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09" y="2638428"/>
            <a:ext cx="6027138" cy="3474720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47791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L-Amino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left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right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Both L and D forms are chemically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same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All mammalian amino acids are found in L-configuration.</a:t>
            </a:r>
            <a:endParaRPr lang="x-none" sz="2000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are found in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antibiotics, plants 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 the cell wall of microorganisms.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Non-standard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637" y="2399525"/>
            <a:ext cx="4430274" cy="3840480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 derivatives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80"/>
            <a:ext cx="6798736" cy="271248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Gamma amino butyric acid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(GABA, a derivative of glutamic acid) and </a:t>
            </a:r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dopamine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(from tyrosine) are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neurotransmitters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Histamine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(Histidine) is the mediator of allergic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reactions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Thyroxine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(Tyrosine) is an important thyroid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hormone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has an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carboxyl and a primary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amino group (except for proline, which is an imino acid).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 physiological pH., the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carboxyl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dissociated.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also contains twenty distinctive side chains and the chemical nature of this side chain determines the function of the amino acid.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All free amino acids and charged amino acids in peptide chains, can serve as buffers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Buffering action of proteins is maximum around pK values and minimum at isoelectric point.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optically active except glycine. 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References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1608083"/>
          </a:xfrm>
        </p:spPr>
        <p:txBody>
          <a:bodyPr>
            <a:normAutofit lnSpcReduction="10000"/>
          </a:bodyPr>
          <a:lstStyle/>
          <a:p>
            <a:pPr marL="85723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Lippincott’s </a:t>
            </a:r>
            <a:r>
              <a:rPr lang="en-US" sz="2000" dirty="0">
                <a:latin typeface="Times New Roman"/>
                <a:cs typeface="Times New Roman"/>
              </a:rPr>
              <a:t>Illustrated reviews: Biochemistry 4</a:t>
            </a:r>
            <a:r>
              <a:rPr lang="en-US" sz="2000" baseline="30000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edition, Unit 1, Chapter 1</a:t>
            </a:r>
            <a:r>
              <a:rPr lang="en-US" sz="2000" smtClean="0">
                <a:latin typeface="Times New Roman"/>
                <a:cs typeface="Times New Roman"/>
              </a:rPr>
              <a:t>, Pages 1-12.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What are amino acids?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59" y="2637392"/>
            <a:ext cx="7357241" cy="3521669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the chemical units that combine to form proteins.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a type of organic acid that contain both a carboxyl group (COOH) and an amino group (NH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General structure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Zwitterion</a:t>
            </a:r>
            <a:endParaRPr lang="en-US" dirty="0"/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24" y="129653"/>
            <a:ext cx="8843749" cy="6632812"/>
          </a:xfrm>
        </p:spPr>
      </p:pic>
      <p:sp>
        <p:nvSpPr>
          <p:cNvPr id="5" name="Rectangle 4"/>
          <p:cNvSpPr/>
          <p:nvPr/>
        </p:nvSpPr>
        <p:spPr>
          <a:xfrm>
            <a:off x="6630731" y="578928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Isoelectric</a:t>
            </a:r>
            <a:r>
              <a:rPr lang="en-US" dirty="0" smtClean="0">
                <a:latin typeface="Times New Roman"/>
                <a:cs typeface="Times New Roman"/>
              </a:rPr>
              <a:t> 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2644454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pH at which the molecule carries no net charge.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acidic solution-cationic.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alkaline solution- anionic.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91" y="4255172"/>
            <a:ext cx="7507706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903890" y="2654663"/>
            <a:ext cx="7336220" cy="2583748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It is the ability of an acid to donate a proton (dissociate).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Also known as </a:t>
            </a:r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pKa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or acid dissociation constant.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α-carboxylic group is in the range of 2.2.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Titration curve of </a:t>
            </a:r>
            <a:r>
              <a:rPr lang="en-US" b="1" dirty="0" err="1" smtClean="0">
                <a:latin typeface="Times New Roman"/>
                <a:cs typeface="Times New Roman"/>
              </a:rPr>
              <a:t>glycine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70" y="2645559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pK1</a:t>
            </a:r>
            <a:r>
              <a:rPr lang="en-US" sz="2000" dirty="0">
                <a:latin typeface="Times New Roman"/>
                <a:cs typeface="Times New Roman"/>
              </a:rPr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pK2-</a:t>
            </a:r>
            <a:r>
              <a:rPr lang="en-US" sz="2000" dirty="0">
                <a:latin typeface="Times New Roman"/>
                <a:cs typeface="Times New Roman"/>
              </a:rPr>
              <a:t> pH at which 50% of molecules are in anion form and 50% are in zwitterion form.</a:t>
            </a:r>
          </a:p>
          <a:p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pI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629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Classification of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62" y="2632661"/>
            <a:ext cx="7388771" cy="37782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>
                <a:latin typeface="Times New Roman" charset="0"/>
                <a:ea typeface="Times New Roman" charset="0"/>
                <a:cs typeface="Times New Roman" charset="0"/>
              </a:rPr>
              <a:t>Based on the body requirement, amino acids can be classified into three groups:</a:t>
            </a:r>
          </a:p>
          <a:p>
            <a:pPr marL="85723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Essential amino acids: 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x-none" sz="135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Nonessential amino acids: 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alanine, asparagine, aspartic acid, and glutamic acid.</a:t>
            </a:r>
            <a:endParaRPr lang="x-none" sz="1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Conditional amino acids: 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1922</TotalTime>
  <Words>997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Organic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Windows User</cp:lastModifiedBy>
  <cp:revision>104</cp:revision>
  <dcterms:created xsi:type="dcterms:W3CDTF">2014-01-30T04:08:57Z</dcterms:created>
  <dcterms:modified xsi:type="dcterms:W3CDTF">2017-09-18T17:15:56Z</dcterms:modified>
</cp:coreProperties>
</file>