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401" r:id="rId3"/>
    <p:sldId id="277" r:id="rId4"/>
    <p:sldId id="357" r:id="rId5"/>
    <p:sldId id="358" r:id="rId6"/>
    <p:sldId id="402" r:id="rId7"/>
    <p:sldId id="356" r:id="rId8"/>
    <p:sldId id="403" r:id="rId9"/>
    <p:sldId id="355" r:id="rId10"/>
    <p:sldId id="413" r:id="rId11"/>
    <p:sldId id="404" r:id="rId12"/>
    <p:sldId id="415" r:id="rId13"/>
    <p:sldId id="421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4" r:id="rId22"/>
    <p:sldId id="412" r:id="rId23"/>
    <p:sldId id="393" r:id="rId24"/>
    <p:sldId id="417" r:id="rId25"/>
    <p:sldId id="418" r:id="rId26"/>
    <p:sldId id="419" r:id="rId27"/>
    <p:sldId id="416" r:id="rId28"/>
    <p:sldId id="42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3300"/>
    <a:srgbClr val="006666"/>
    <a:srgbClr val="800080"/>
    <a:srgbClr val="CC0066"/>
    <a:srgbClr val="CC00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1512" autoAdjust="0"/>
  </p:normalViewPr>
  <p:slideViewPr>
    <p:cSldViewPr>
      <p:cViewPr varScale="1">
        <p:scale>
          <a:sx n="66" d="100"/>
          <a:sy n="66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EDE02F-DDD8-924F-AD2D-F18D4BA0BE52}" type="datetimeFigureOut">
              <a:rPr lang="en-US" altLang="en-US"/>
              <a:pPr/>
              <a:t>10/25/2017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174469-6CB8-BC4B-9842-B227C0BF0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4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FEFEDF-7ACB-0D40-A487-9179259255B5}" type="datetimeFigureOut">
              <a:rPr lang="en-US" altLang="en-US"/>
              <a:pPr/>
              <a:t>10/25/2017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7A50A4-0A53-854D-B8BD-24ACC1988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9025D-FF6A-2046-B8F3-E1F1EF436754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8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902DF-1A04-7348-B6E4-2D6CD85B78C7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19DF-4BFC-0240-A01A-2F736808DCB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EB5A-87E3-C445-9F65-B3367BE3AB06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4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3192EE3-48A1-694A-8E4C-867FBCDD9036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4C7E6-32D0-6C4A-BC16-395ECD698D32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6F83-D0D3-824B-A4B8-8A9BFB7E35D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3B29-F1EF-B643-9F41-54C770E7AC0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0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D8FB9-561C-414F-8A85-9937C8A6DD72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3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6F21-6263-BA4E-87F0-D8F2CF90082F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EBCDCE1-0EF7-7945-B2C2-67C658783F07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8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0CEC2EB6-EE88-EE4B-8F7D-923700D998E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990000"/>
                </a:solidFill>
              </a:rPr>
              <a:t>Major Metabolic Pathways of Glucose and Glucose Transport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447800" y="2895600"/>
            <a:ext cx="5943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Clinical Chemistry Unit Pathology Department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College of Medicine, KSU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has two main functions-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Provides NADPH which is required for –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synthesis of  fatty acids, steroid and some amino acids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Detoxification of drugs by </a:t>
            </a:r>
            <a:r>
              <a:rPr lang="en-US" dirty="0" err="1">
                <a:latin typeface="+mj-lt"/>
              </a:rPr>
              <a:t>cytochrome</a:t>
            </a:r>
            <a:r>
              <a:rPr lang="en-US" dirty="0">
                <a:latin typeface="+mj-lt"/>
              </a:rPr>
              <a:t> p450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In scavenging the free radicals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Provides </a:t>
            </a:r>
            <a:r>
              <a:rPr lang="en-US" dirty="0" err="1">
                <a:latin typeface="+mj-lt"/>
              </a:rPr>
              <a:t>Pentoses</a:t>
            </a:r>
            <a:endParaRPr lang="en-US" dirty="0">
              <a:latin typeface="+mj-lt"/>
            </a:endParaRP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This pentose and its derivatives are useful in the synthesis of </a:t>
            </a:r>
          </a:p>
          <a:p>
            <a:pPr marL="1063625" lvl="2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Nucleic acids (DNA and RNA)</a:t>
            </a:r>
          </a:p>
          <a:p>
            <a:pPr marL="1063625" lvl="2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Nucleotides (ATP, NAD, FAD and </a:t>
            </a:r>
            <a:r>
              <a:rPr lang="en-US" dirty="0" err="1">
                <a:latin typeface="+mj-lt"/>
              </a:rPr>
              <a:t>CoA</a:t>
            </a:r>
            <a:r>
              <a:rPr lang="en-US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>
                <a:latin typeface="+mj-lt"/>
              </a:rPr>
              <a:t>Location- </a:t>
            </a:r>
            <a:r>
              <a:rPr lang="en-US" dirty="0" err="1">
                <a:latin typeface="+mj-lt"/>
              </a:rPr>
              <a:t>Cytosol</a:t>
            </a:r>
            <a:endParaRPr lang="en-US" dirty="0"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Liver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Lactating mammary gland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Adrenal cortex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Gonads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Adipose tissue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Erythrocytes to reduce glutathione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Lens and cornea</a:t>
            </a:r>
          </a:p>
        </p:txBody>
      </p:sp>
      <p:sp>
        <p:nvSpPr>
          <p:cNvPr id="25602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Tissue Distribution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Phases of HMP Shunt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has two phases-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Oxidative phase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Non-oxidative phase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096375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pic>
        <p:nvPicPr>
          <p:cNvPr id="27650" name="Picture 2" descr="D:\Arun-Backup\project\Ferrier\Image_Bank\image_bank\images\jpg\figure_1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76200" y="5715000"/>
            <a:ext cx="9020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600"/>
              <a:t>Enzymes numbered above are: 1, 2) </a:t>
            </a:r>
            <a:r>
              <a:rPr lang="en-US" altLang="en-US" sz="1600" i="1"/>
              <a:t>glucose 6-phosphate dehydrogenase </a:t>
            </a:r>
            <a:r>
              <a:rPr lang="en-US" altLang="en-US" sz="1600"/>
              <a:t>and</a:t>
            </a:r>
            <a:r>
              <a:rPr lang="en-US" altLang="en-US" sz="1600" i="1"/>
              <a:t> </a:t>
            </a:r>
            <a:r>
              <a:rPr lang="en-US" altLang="en-US" sz="1600"/>
              <a:t>6</a:t>
            </a:r>
            <a:r>
              <a:rPr lang="en-US" altLang="en-US" sz="1600" i="1"/>
              <a:t>-phosphogluconolactone hydrolase, </a:t>
            </a:r>
            <a:r>
              <a:rPr lang="en-US" altLang="en-US" sz="1600"/>
              <a:t>3) </a:t>
            </a:r>
            <a:r>
              <a:rPr lang="en-US" altLang="en-US" sz="1600" i="1"/>
              <a:t>6-phosphogluconate dehydrogenase, </a:t>
            </a:r>
            <a:r>
              <a:rPr lang="en-US" altLang="en-US" sz="1600"/>
              <a:t>4) </a:t>
            </a:r>
            <a:r>
              <a:rPr lang="en-US" altLang="en-US" sz="1600" i="1"/>
              <a:t>ribose 5-phosphate isomerase,</a:t>
            </a:r>
            <a:r>
              <a:rPr lang="en-US" altLang="en-US" sz="1600"/>
              <a:t> 5) </a:t>
            </a:r>
            <a:r>
              <a:rPr lang="en-US" altLang="en-US" sz="1600" i="1"/>
              <a:t>phosphopentose epimerase, </a:t>
            </a:r>
            <a:r>
              <a:rPr lang="en-US" altLang="en-US" sz="1600"/>
              <a:t>6 and 8) </a:t>
            </a:r>
            <a:r>
              <a:rPr lang="en-US" altLang="en-US" sz="1600" i="1"/>
              <a:t>transketolase</a:t>
            </a:r>
            <a:r>
              <a:rPr lang="en-US" altLang="en-US" sz="1600"/>
              <a:t> (coenzyme: thiamine pyrophosphate), and 7) </a:t>
            </a:r>
            <a:r>
              <a:rPr lang="en-US" altLang="en-US" sz="1600" i="1"/>
              <a:t>transaldolase</a:t>
            </a:r>
            <a:r>
              <a:rPr lang="en-US" altLang="en-US" sz="160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1- Oxidative pathway</a:t>
            </a:r>
          </a:p>
        </p:txBody>
      </p:sp>
      <p:pic>
        <p:nvPicPr>
          <p:cNvPr id="28674" name="Picture 5" descr="Image result for non-oxidative phase of Pentose Phosphate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3"/>
          <a:stretch>
            <a:fillRect/>
          </a:stretch>
        </p:blipFill>
        <p:spPr bwMode="auto">
          <a:xfrm>
            <a:off x="838200" y="1518070"/>
            <a:ext cx="3124200" cy="473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248400" y="6396038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100"/>
              <a:t>Source – wordpress.com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40164-8ACA-4711-A3DF-A0C6E4D30B6D}"/>
              </a:ext>
            </a:extLst>
          </p:cNvPr>
          <p:cNvSpPr txBox="1"/>
          <p:nvPr/>
        </p:nvSpPr>
        <p:spPr>
          <a:xfrm>
            <a:off x="3962400" y="19812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G6PD</a:t>
            </a:r>
            <a:r>
              <a:rPr lang="en-US" dirty="0"/>
              <a:t>- Glucose 6-Phosphate Dehydrogenase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Lactonase</a:t>
            </a:r>
            <a:r>
              <a:rPr lang="en-US" dirty="0"/>
              <a:t>- 6 </a:t>
            </a:r>
            <a:r>
              <a:rPr lang="en-US" dirty="0" err="1"/>
              <a:t>phosphogluconolactone</a:t>
            </a:r>
            <a:r>
              <a:rPr lang="en-US" dirty="0"/>
              <a:t> hydrolase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6PGD-</a:t>
            </a:r>
            <a:r>
              <a:rPr lang="en-US" dirty="0"/>
              <a:t> 6 </a:t>
            </a:r>
            <a:r>
              <a:rPr lang="en-US" dirty="0" err="1"/>
              <a:t>phosphogluconate</a:t>
            </a:r>
            <a:r>
              <a:rPr lang="en-US" dirty="0"/>
              <a:t> dehydrogenase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altLang="en-US"/>
              <a:t>Phase 2- Non-oxidative </a:t>
            </a:r>
            <a:br>
              <a:rPr lang="en-US" altLang="en-US"/>
            </a:br>
            <a:r>
              <a:rPr lang="en-US" altLang="en-US" sz="3200"/>
              <a:t>a) Interconversion of pentoses</a:t>
            </a:r>
          </a:p>
        </p:txBody>
      </p:sp>
      <p:pic>
        <p:nvPicPr>
          <p:cNvPr id="29698" name="Picture 2" descr="D-Ribulose 5-Phosphate&#10;Phosphopentose&#10;Isomerase&#10;&#10;D-Ribose 5-phosphate&#10;&#10;D-Ribose-1-P&#10;&#10;D-Ribose-1,5-di-P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2" b="16493"/>
          <a:stretch>
            <a:fillRect/>
          </a:stretch>
        </p:blipFill>
        <p:spPr bwMode="auto">
          <a:xfrm>
            <a:off x="1219200" y="2362200"/>
            <a:ext cx="671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-Ribulose-5-P&#10;Phosphopentose&#10;Epimerase&#10;&#10;D-Xylulose-5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6514"/>
          <a:stretch>
            <a:fillRect/>
          </a:stretch>
        </p:blipFill>
        <p:spPr bwMode="auto">
          <a:xfrm>
            <a:off x="1447800" y="2286000"/>
            <a:ext cx="6076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2- Non-oxidative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2 Particular Enzymes are&#10;required:&#10;1)TRANSKETOLASE&#10;2)TRANSALDOLAS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2" b="26514"/>
          <a:stretch>
            <a:fillRect/>
          </a:stretch>
        </p:blipFill>
        <p:spPr bwMode="auto">
          <a:xfrm>
            <a:off x="1066800" y="2667000"/>
            <a:ext cx="733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600200"/>
          </a:xfrm>
        </p:spPr>
        <p:txBody>
          <a:bodyPr/>
          <a:lstStyle/>
          <a:p>
            <a:r>
              <a:rPr lang="en-US" altLang="en-US"/>
              <a:t>Phase 2- Non-oxidative </a:t>
            </a:r>
            <a:br>
              <a:rPr lang="en-US" altLang="en-US"/>
            </a:br>
            <a:r>
              <a:rPr lang="en-US" altLang="en-US" sz="3200"/>
              <a:t>a) Conversion of pentose phosphate to hexose phosphates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Transketolation</a:t>
            </a:r>
          </a:p>
        </p:txBody>
      </p:sp>
      <p:pic>
        <p:nvPicPr>
          <p:cNvPr id="32770" name="Picture 2" descr="1)&#10;&#10;Xylulose-5-P+Ribose-5-P&#10;&#10;Transketolase&#10;&#10;TPP&#10;&#10;Sedoheptolose 7-Phosphate +&#10;Glyceraldehyde-3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r="-11600" b="24843"/>
          <a:stretch>
            <a:fillRect/>
          </a:stretch>
        </p:blipFill>
        <p:spPr bwMode="auto">
          <a:xfrm>
            <a:off x="1447800" y="2743200"/>
            <a:ext cx="678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altLang="en-US" sz="3200"/>
              <a:t>Transaldolation</a:t>
            </a:r>
          </a:p>
        </p:txBody>
      </p:sp>
      <p:pic>
        <p:nvPicPr>
          <p:cNvPr id="33794" name="Picture 2" descr="Sedoheptolose 7-P+G3P&#10;Transaldolase&#10;&#10;Fructose 6-Phosphate&#10;+&#10;Erythrose 4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3174"/>
          <a:stretch>
            <a:fillRect/>
          </a:stretch>
        </p:blipFill>
        <p:spPr bwMode="auto">
          <a:xfrm>
            <a:off x="1371600" y="2362200"/>
            <a:ext cx="7226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 2" pitchFamily="18" charset="2"/>
              <a:buChar char=""/>
              <a:defRPr/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By the end of the lecture, students are expected to: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+mj-lt"/>
              </a:rPr>
              <a:t>Define a metabolic pathway.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+mj-lt"/>
              </a:rPr>
              <a:t>Describe the general metabolic pathways for glucose (production and utilization)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+mj-lt"/>
              </a:rPr>
              <a:t> Briefly describe the HMP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+mj-lt"/>
              </a:rPr>
              <a:t>Recognize the mechanisms of glucose transport</a:t>
            </a:r>
          </a:p>
          <a:p>
            <a:pPr>
              <a:buFont typeface="Wingdings 2" pitchFamily="18" charset="2"/>
              <a:buChar char=""/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Transketolation</a:t>
            </a:r>
          </a:p>
        </p:txBody>
      </p:sp>
      <p:pic>
        <p:nvPicPr>
          <p:cNvPr id="34818" name="Picture 2" descr="2)Xylulose 5-P+Erythrose 4-P&#10;Transketolase&#10;TPP&#10;&#10;Fructose 6-Phosphate +G3P&#10;Dihydroxy-acetone-P+G3P&#10;&#10;Recycles&#10;the Pathway&#10;G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9811"/>
          <a:stretch>
            <a:fillRect/>
          </a:stretch>
        </p:blipFill>
        <p:spPr bwMode="auto">
          <a:xfrm>
            <a:off x="1752600" y="2514600"/>
            <a:ext cx="6076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6248400" y="6396038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100"/>
              <a:t>Source – wordpress.com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8B5E4-5A3E-459C-B83D-99DB2D20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7"/>
          <a:stretch/>
        </p:blipFill>
        <p:spPr>
          <a:xfrm>
            <a:off x="1371600" y="152400"/>
            <a:ext cx="6277061" cy="58629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FEF874-A59B-4554-AD89-82AB0CC4ABEC}"/>
              </a:ext>
            </a:extLst>
          </p:cNvPr>
          <p:cNvSpPr/>
          <p:nvPr/>
        </p:nvSpPr>
        <p:spPr>
          <a:xfrm>
            <a:off x="1981200" y="1371600"/>
            <a:ext cx="1752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F1D250-1C84-4877-8532-0332FBBBA4F4}"/>
              </a:ext>
            </a:extLst>
          </p:cNvPr>
          <p:cNvSpPr/>
          <p:nvPr/>
        </p:nvSpPr>
        <p:spPr>
          <a:xfrm>
            <a:off x="1752600" y="4038600"/>
            <a:ext cx="1828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A62C21-690F-4ECE-A5DF-EFC0F5947775}"/>
              </a:ext>
            </a:extLst>
          </p:cNvPr>
          <p:cNvSpPr/>
          <p:nvPr/>
        </p:nvSpPr>
        <p:spPr>
          <a:xfrm>
            <a:off x="2895600" y="5105400"/>
            <a:ext cx="2286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6B5C64-BE53-4360-94B2-D7EDFB5C1400}"/>
              </a:ext>
            </a:extLst>
          </p:cNvPr>
          <p:cNvSpPr/>
          <p:nvPr/>
        </p:nvSpPr>
        <p:spPr>
          <a:xfrm>
            <a:off x="5334000" y="5105400"/>
            <a:ext cx="1752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67BBB4-8936-4DA7-9410-7D289C14575A}"/>
              </a:ext>
            </a:extLst>
          </p:cNvPr>
          <p:cNvSpPr/>
          <p:nvPr/>
        </p:nvSpPr>
        <p:spPr>
          <a:xfrm>
            <a:off x="1295400" y="2438400"/>
            <a:ext cx="2286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Correlations</a:t>
            </a:r>
          </a:p>
        </p:txBody>
      </p:sp>
      <p:pic>
        <p:nvPicPr>
          <p:cNvPr id="36866" name="Picture 2" descr="G-6-PD deficiency results in:&#10;Heamolytic Aneamia&#10;Neonatal&#10;Kidney&#10;&#10;Jaundice&#10;&#10;failur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23174"/>
          <a:stretch>
            <a:fillRect/>
          </a:stretch>
        </p:blipFill>
        <p:spPr bwMode="auto">
          <a:xfrm>
            <a:off x="1066800" y="1630363"/>
            <a:ext cx="66865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9100" y="1444625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A50021"/>
              </a:buClr>
              <a:defRPr/>
            </a:pPr>
            <a:r>
              <a:rPr lang="en-US" altLang="en-US" sz="34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Na</a:t>
            </a:r>
            <a:r>
              <a:rPr lang="en-US" altLang="en-US" sz="3200" baseline="300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-Monosaccharide </a:t>
            </a:r>
            <a:r>
              <a:rPr lang="en-US" altLang="en-US" sz="3200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Cotransporter</a:t>
            </a:r>
            <a:r>
              <a:rPr lang="en-US" altLang="en-US" sz="44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: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2800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Against concentration gradient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Energy dependent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Carrier-mediated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Coupled to Na</a:t>
            </a:r>
            <a:r>
              <a:rPr lang="en-US" altLang="en-US" baseline="3000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 transport</a:t>
            </a:r>
          </a:p>
          <a:p>
            <a:pPr eaLnBrk="1" hangingPunct="1">
              <a:spcAft>
                <a:spcPts val="1800"/>
              </a:spcAft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Small intestine, renal tubules &amp; choroid plexus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 Na</a:t>
            </a:r>
            <a:r>
              <a:rPr lang="en-US" altLang="en-US" sz="3200" baseline="300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-Independent Facilitated Diffusion: 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2800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Down the concentration gradient 	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Energy Independent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Glucose Transporters (GLUT 1-14)</a:t>
            </a:r>
          </a:p>
        </p:txBody>
      </p:sp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A50021"/>
                </a:solidFill>
              </a:rPr>
              <a:t>Glucose Transport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26" descr="C:\My Documents\My Pictures\08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702" r="5241" b="14865"/>
          <a:stretch>
            <a:fillRect/>
          </a:stretch>
        </p:blipFill>
        <p:spPr bwMode="auto">
          <a:xfrm>
            <a:off x="1600200" y="1676400"/>
            <a:ext cx="60848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altLang="en-US"/>
              <a:t>Glucose Transport: Facilitated Diffusion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153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A50021"/>
              </a:buClr>
              <a:buFontTx/>
              <a:buChar char="•"/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Tissue-specific expression pattern 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GLUT-1 		RBCs and brain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GLUT-2		Liver, kidney &amp; pancreas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GLUT-3		Neurons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GLUT-4		Adipose tissue &amp; skeletal 					muscle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GLUT-5		Small intestine &amp; testes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GLUT-7		Liver (ER-membrane)</a:t>
            </a:r>
          </a:p>
          <a:p>
            <a:pPr eaLnBrk="1" hangingPunct="1">
              <a:buClr>
                <a:srgbClr val="A50021"/>
              </a:buClr>
              <a:buFontTx/>
              <a:buChar char="•"/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Functions: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GLUT-1, 3 &amp; 4	Glucose uptake from blood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GLUT-2		Blood &amp; cells (either direction)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GLUT-5		Fructose transport</a:t>
            </a:r>
          </a:p>
        </p:txBody>
      </p:sp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Glucose Transporters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Take Home Messsage</a:t>
            </a:r>
          </a:p>
        </p:txBody>
      </p:sp>
      <p:sp>
        <p:nvSpPr>
          <p:cNvPr id="4096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There are multiple pathways for glucose that can be grouped in to catabolic (utilizing glucose) or anabolic (producing glucose)</a:t>
            </a:r>
          </a:p>
          <a:p>
            <a:r>
              <a:rPr lang="en-US" altLang="en-US"/>
              <a:t>Glycolysis is the major metabolic pathway of glucose breakdown to provide energy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Take Home Messsage - HMP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Alternative pathway for glucose oxidation but not meant for producing energy</a:t>
            </a:r>
          </a:p>
          <a:p>
            <a:r>
              <a:rPr lang="en-US" altLang="en-US"/>
              <a:t>Has two phases- oxidative and non-oxidative</a:t>
            </a:r>
          </a:p>
          <a:p>
            <a:r>
              <a:rPr lang="en-US" altLang="en-US"/>
              <a:t>During oxidative phase, glucose-6-P is oxidized with generation of 2 moles of NADPH, and one mole of pentose phosphate, with liberation of CO2</a:t>
            </a:r>
          </a:p>
          <a:p>
            <a:r>
              <a:rPr lang="en-US" altLang="en-US"/>
              <a:t>During non-oxidative phase, pentose phosphate is converted to intermediates of glycolysis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Lippincott’s Illustrated Reviews- Biochemistry 6</a:t>
            </a:r>
            <a:r>
              <a:rPr lang="en-US" altLang="en-US" baseline="30000"/>
              <a:t>th</a:t>
            </a:r>
            <a:r>
              <a:rPr lang="en-US" altLang="en-US"/>
              <a:t> Edition- pages: 96-97,117,126,128,145-147</a:t>
            </a:r>
          </a:p>
          <a:p>
            <a:r>
              <a:rPr lang="en-US" altLang="en-US"/>
              <a:t>http://www.biochemden.com/the-hexose-monophosphate-shunt/</a:t>
            </a:r>
          </a:p>
          <a:p>
            <a:pPr>
              <a:buFont typeface="Wingdings 2" charset="2"/>
              <a:buNone/>
            </a:pP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70929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Definition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Site:</a:t>
            </a:r>
          </a:p>
          <a:p>
            <a:pPr eaLnBrk="1" hangingPunct="1">
              <a:defRPr/>
            </a:pPr>
            <a:r>
              <a:rPr lang="en-US" altLang="en-US" sz="2800" b="1"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sz="2800" b="1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Cellular (tissue) and Subcellular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Reactions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Rate-limiting enzyme(s)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52563" y="3810000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rgbClr val="9B2D1F"/>
                </a:solidFill>
                <a:latin typeface="+mj-lt"/>
                <a:ea typeface="+mn-ea"/>
                <a:cs typeface="Times New Roman" pitchFamily="18" charset="0"/>
              </a:rPr>
              <a:t>Regulatory mechanism(s):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295400" y="44958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Rapid,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short-term</a:t>
            </a:r>
            <a:endParaRPr lang="en-US" altLang="en-US" sz="1800">
              <a:latin typeface="Franklin Gothic Book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514600" y="5562600"/>
            <a:ext cx="230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66"/>
                </a:solidFill>
                <a:latin typeface="Franklin Gothic Book" charset="0"/>
              </a:rPr>
              <a:t>Allosteric	</a:t>
            </a:r>
            <a:endParaRPr lang="en-US" altLang="en-US">
              <a:latin typeface="Franklin Gothic Book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54102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66"/>
                </a:solidFill>
                <a:latin typeface="Franklin Gothic Book" charset="0"/>
              </a:rPr>
              <a:t>Covalent modification</a:t>
            </a:r>
            <a:endParaRPr lang="en-US" altLang="en-US">
              <a:latin typeface="Franklin Gothic Book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648200" y="4572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Slow,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long-term</a:t>
            </a:r>
            <a:endParaRPr lang="en-US" altLang="en-US" sz="1800">
              <a:latin typeface="Franklin Gothic Book" charset="0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4572000" y="5638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Induction/repression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4419600"/>
            <a:ext cx="3048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35275" y="4495800"/>
            <a:ext cx="152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846763" y="4495800"/>
            <a:ext cx="152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388" idx="2"/>
          </p:cNvCxnSpPr>
          <p:nvPr/>
        </p:nvCxnSpPr>
        <p:spPr>
          <a:xfrm rot="5400000">
            <a:off x="4302125" y="4375150"/>
            <a:ext cx="85725" cy="31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0" name="Group 28"/>
          <p:cNvGrpSpPr>
            <a:grpSpLocks/>
          </p:cNvGrpSpPr>
          <p:nvPr/>
        </p:nvGrpSpPr>
        <p:grpSpPr bwMode="auto">
          <a:xfrm>
            <a:off x="1828800" y="5257800"/>
            <a:ext cx="1600200" cy="228600"/>
            <a:chOff x="1828800" y="5257800"/>
            <a:chExt cx="1600200" cy="228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28800" y="5340350"/>
              <a:ext cx="16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774825" y="5413375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335338" y="5413375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548732" y="5298281"/>
              <a:ext cx="8255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rot="5400000">
            <a:off x="5732463" y="5540375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Metabolic Pathway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657600" y="3652838"/>
            <a:ext cx="122713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Glucose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38200" y="5303838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Glycogenesis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054350" y="2514600"/>
            <a:ext cx="240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Gluconeogenesis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715000" y="22098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Hexose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interconversion</a:t>
            </a:r>
            <a:endParaRPr lang="en-US" altLang="en-US" b="1" dirty="0">
              <a:solidFill>
                <a:schemeClr val="accent2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09600" y="22098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Glycogenolysis</a:t>
            </a:r>
            <a:endParaRPr lang="en-US" altLang="en-US" b="1" dirty="0">
              <a:solidFill>
                <a:schemeClr val="accent2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505200" y="4648200"/>
            <a:ext cx="1438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Glycolysis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429000" y="5638800"/>
            <a:ext cx="170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Krebs cycle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6527800" y="4724400"/>
            <a:ext cx="145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HMP/PPP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791200" y="52578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Hexose interconversion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998119" y="4458494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999707" y="3237706"/>
            <a:ext cx="533400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999707" y="5433219"/>
            <a:ext cx="533400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800" y="4191000"/>
            <a:ext cx="20574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286000" y="4191000"/>
            <a:ext cx="16002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81513" y="4191000"/>
            <a:ext cx="1295400" cy="1143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572000" y="2743200"/>
            <a:ext cx="16002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2743200"/>
            <a:ext cx="17526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7411" idx="3"/>
          </p:cNvCxnSpPr>
          <p:nvPr/>
        </p:nvCxnSpPr>
        <p:spPr>
          <a:xfrm>
            <a:off x="4884738" y="3883025"/>
            <a:ext cx="3954462" cy="317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411" idx="1"/>
          </p:cNvCxnSpPr>
          <p:nvPr/>
        </p:nvCxnSpPr>
        <p:spPr>
          <a:xfrm flipH="1" flipV="1">
            <a:off x="228600" y="3810000"/>
            <a:ext cx="3429000" cy="7302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TextBox 47"/>
          <p:cNvSpPr txBox="1">
            <a:spLocks noChangeArrowheads="1"/>
          </p:cNvSpPr>
          <p:nvPr/>
        </p:nvSpPr>
        <p:spPr bwMode="auto">
          <a:xfrm>
            <a:off x="7239000" y="3352800"/>
            <a:ext cx="1581150" cy="4619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Production</a:t>
            </a:r>
          </a:p>
        </p:txBody>
      </p:sp>
      <p:sp>
        <p:nvSpPr>
          <p:cNvPr id="17431" name="TextBox 54"/>
          <p:cNvSpPr txBox="1">
            <a:spLocks noChangeArrowheads="1"/>
          </p:cNvSpPr>
          <p:nvPr/>
        </p:nvSpPr>
        <p:spPr bwMode="auto">
          <a:xfrm>
            <a:off x="228600" y="3957638"/>
            <a:ext cx="1462088" cy="461962"/>
          </a:xfrm>
          <a:prstGeom prst="rect">
            <a:avLst/>
          </a:prstGeom>
          <a:solidFill>
            <a:srgbClr val="FFFF00"/>
          </a:solidFill>
          <a:ln w="25400">
            <a:solidFill>
              <a:srgbClr val="00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Utilization</a:t>
            </a:r>
          </a:p>
        </p:txBody>
      </p:sp>
      <p:sp>
        <p:nvSpPr>
          <p:cNvPr id="18454" name="Title 2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295400"/>
          </a:xfrm>
        </p:spPr>
        <p:txBody>
          <a:bodyPr/>
          <a:lstStyle/>
          <a:p>
            <a:r>
              <a:rPr lang="en-US" altLang="en-US"/>
              <a:t>Metabolic Pathways of Glucose- production and utilization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6"/>
          <p:cNvGrpSpPr>
            <a:grpSpLocks/>
          </p:cNvGrpSpPr>
          <p:nvPr/>
        </p:nvGrpSpPr>
        <p:grpSpPr bwMode="auto">
          <a:xfrm>
            <a:off x="381000" y="2286000"/>
            <a:ext cx="7897813" cy="2286000"/>
            <a:chOff x="457200" y="2743200"/>
            <a:chExt cx="7897433" cy="2286000"/>
          </a:xfrm>
        </p:grpSpPr>
        <p:sp>
          <p:nvSpPr>
            <p:cNvPr id="18435" name="TextBox 25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3955860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Catabolic cycles</a:t>
              </a:r>
            </a:p>
            <a:p>
              <a:pPr eaLnBrk="1" hangingPunct="1">
                <a:defRPr/>
              </a:pPr>
              <a:r>
                <a:rPr lang="en-US" altLang="en-US" sz="2800" b="1"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Glycolysis </a:t>
              </a:r>
              <a:r>
                <a:rPr lang="en-US" altLang="en-US" sz="2800" b="1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(Mainly) 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Krebs </a:t>
              </a:r>
              <a:r>
                <a:rPr lang="en-US" altLang="en-US" sz="2800" b="1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(Mainly) 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Glycogenolysis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HMP</a:t>
              </a:r>
            </a:p>
          </p:txBody>
        </p:sp>
        <p:sp>
          <p:nvSpPr>
            <p:cNvPr id="18436" name="TextBox 26"/>
            <p:cNvSpPr txBox="1">
              <a:spLocks noChangeArrowheads="1"/>
            </p:cNvSpPr>
            <p:nvPr/>
          </p:nvSpPr>
          <p:spPr bwMode="auto">
            <a:xfrm>
              <a:off x="4651173" y="2743200"/>
              <a:ext cx="3703460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800" b="1" dirty="0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Anabolic cycles</a:t>
              </a:r>
            </a:p>
            <a:p>
              <a:pPr eaLnBrk="1" hangingPunct="1">
                <a:defRPr/>
              </a:pPr>
              <a:r>
                <a:rPr lang="en-US" altLang="en-US" sz="2800" b="1" dirty="0"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 dirty="0" err="1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Gluconeogenesis</a:t>
              </a:r>
              <a:endParaRPr lang="en-US" altLang="en-US" sz="2800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 dirty="0" err="1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Glycogenesis</a:t>
              </a:r>
              <a:endParaRPr lang="en-US" altLang="en-US" sz="2800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</a:p>
          </p:txBody>
        </p:sp>
        <p:sp>
          <p:nvSpPr>
            <p:cNvPr id="18437" name="Line 6"/>
            <p:cNvSpPr>
              <a:spLocks noChangeShapeType="1"/>
            </p:cNvSpPr>
            <p:nvPr/>
          </p:nvSpPr>
          <p:spPr bwMode="auto">
            <a:xfrm>
              <a:off x="4495606" y="2895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447800"/>
          </a:xfrm>
        </p:spPr>
        <p:txBody>
          <a:bodyPr/>
          <a:lstStyle/>
          <a:p>
            <a:r>
              <a:rPr lang="en-US" altLang="en-US"/>
              <a:t>Metabolic Pathways of Glucose- catabolic and anabolic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Oxidation of glucose to provide energy.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err="1">
                <a:latin typeface="+mj-lt"/>
              </a:rPr>
              <a:t>Pyruvate</a:t>
            </a:r>
            <a:r>
              <a:rPr lang="en-US" dirty="0">
                <a:latin typeface="+mj-lt"/>
              </a:rPr>
              <a:t> is the end product of </a:t>
            </a:r>
            <a:r>
              <a:rPr lang="en-US" dirty="0" err="1">
                <a:latin typeface="+mj-lt"/>
              </a:rPr>
              <a:t>glycolysis</a:t>
            </a:r>
            <a:r>
              <a:rPr lang="en-US" dirty="0">
                <a:latin typeface="+mj-lt"/>
              </a:rPr>
              <a:t> in cells with mitochondria and an adequate supply of oxygen- aerobic </a:t>
            </a:r>
            <a:r>
              <a:rPr lang="en-US" dirty="0" err="1">
                <a:latin typeface="+mj-lt"/>
              </a:rPr>
              <a:t>glycolysis</a:t>
            </a:r>
            <a:endParaRPr lang="en-US" dirty="0"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In absence of oxygen and in cells that lack mitochondria, the end product is lactate- anaerobic </a:t>
            </a:r>
            <a:r>
              <a:rPr lang="en-US" dirty="0" err="1">
                <a:latin typeface="+mj-lt"/>
              </a:rPr>
              <a:t>glycolysis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8340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Franklin Gothic Book" charset="0"/>
              </a:rPr>
              <a:t>Glycogenesis: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</a:t>
            </a:r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Synthesis of glycogen from glucose</a:t>
            </a:r>
          </a:p>
          <a:p>
            <a:pPr eaLnBrk="1" hangingPunct="1"/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	Mainly liver and muscle, Cytosol</a:t>
            </a:r>
          </a:p>
          <a:p>
            <a:pPr eaLnBrk="1" hangingPunct="1"/>
            <a:endParaRPr lang="en-US" altLang="en-US" sz="3600">
              <a:solidFill>
                <a:srgbClr val="006666"/>
              </a:solidFill>
              <a:latin typeface="Franklin Gothic Book" charset="0"/>
            </a:endParaRPr>
          </a:p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Franklin Gothic Book" charset="0"/>
              </a:rPr>
              <a:t>Glycogenolysis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</a:t>
            </a:r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Degradation of glycogen into glucose</a:t>
            </a:r>
          </a:p>
          <a:p>
            <a:pPr eaLnBrk="1" hangingPunct="1"/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	 Mainly liver and muscle, Cytosol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	</a:t>
            </a:r>
            <a:endParaRPr lang="en-US" altLang="en-US" sz="3600" b="1">
              <a:solidFill>
                <a:srgbClr val="C00000"/>
              </a:solidFill>
              <a:latin typeface="Franklin Gothic Book" charset="0"/>
            </a:endParaRPr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Glycogenesis and Glycogenolysis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Gluconeogenesis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Synthesis of glucose from non-carbohydrate precursors.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The precursors could be lactate, </a:t>
            </a:r>
            <a:r>
              <a:rPr lang="en-US" dirty="0" err="1">
                <a:latin typeface="+mj-lt"/>
              </a:rPr>
              <a:t>pyruvate</a:t>
            </a:r>
            <a:r>
              <a:rPr lang="en-US" dirty="0">
                <a:latin typeface="+mj-lt"/>
              </a:rPr>
              <a:t>, glycerol and alpha-</a:t>
            </a:r>
            <a:r>
              <a:rPr lang="en-US" dirty="0" err="1">
                <a:latin typeface="+mj-lt"/>
              </a:rPr>
              <a:t>keto</a:t>
            </a:r>
            <a:r>
              <a:rPr lang="en-US" dirty="0">
                <a:latin typeface="+mj-lt"/>
              </a:rPr>
              <a:t> acids.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requires both mitochondria and </a:t>
            </a:r>
            <a:r>
              <a:rPr lang="en-US" dirty="0" err="1">
                <a:latin typeface="+mj-lt"/>
              </a:rPr>
              <a:t>cytosolic</a:t>
            </a:r>
            <a:r>
              <a:rPr lang="en-US" dirty="0">
                <a:latin typeface="+mj-lt"/>
              </a:rPr>
              <a:t> enzymes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Liver and kidney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838200" y="2514600"/>
            <a:ext cx="7772400" cy="3886200"/>
          </a:xfrm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HMP shunt is an alternative pathway of glucose oxidation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is not involved in the generation of energy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Around 10% of glucose is entered in this pathway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In liver and kidney, this percentage is </a:t>
            </a:r>
            <a:r>
              <a:rPr lang="en-US" dirty="0" err="1">
                <a:latin typeface="+mj-lt"/>
              </a:rPr>
              <a:t>upto</a:t>
            </a:r>
            <a:r>
              <a:rPr lang="en-US" dirty="0">
                <a:latin typeface="+mj-lt"/>
              </a:rPr>
              <a:t> 30%</a:t>
            </a:r>
          </a:p>
        </p:txBody>
      </p:sp>
      <p:sp>
        <p:nvSpPr>
          <p:cNvPr id="23554" name="Title 1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2762"/>
          </a:xfrm>
        </p:spPr>
        <p:txBody>
          <a:bodyPr/>
          <a:lstStyle/>
          <a:p>
            <a:r>
              <a:rPr lang="en-US" altLang="en-US"/>
              <a:t>Hexose Monophosphate shunt(HMP) or Pentose Phosphate Pathway (PPP)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3844</TotalTime>
  <Words>571</Words>
  <Application>Microsoft Office PowerPoint</Application>
  <PresentationFormat>On-screen Show (4:3)</PresentationFormat>
  <Paragraphs>144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Franklin Gothic Book</vt:lpstr>
      <vt:lpstr>Perpetua</vt:lpstr>
      <vt:lpstr>Tahoma</vt:lpstr>
      <vt:lpstr>Times New Roman</vt:lpstr>
      <vt:lpstr>Wingdings</vt:lpstr>
      <vt:lpstr>Wingdings 2</vt:lpstr>
      <vt:lpstr>Equity</vt:lpstr>
      <vt:lpstr>Major Metabolic Pathways of Glucose and Glucose Transport</vt:lpstr>
      <vt:lpstr>Objectives</vt:lpstr>
      <vt:lpstr>Metabolic Pathway</vt:lpstr>
      <vt:lpstr>Metabolic Pathways of Glucose- production and utilization</vt:lpstr>
      <vt:lpstr>Metabolic Pathways of Glucose- catabolic and anabolic</vt:lpstr>
      <vt:lpstr>Glycolysis</vt:lpstr>
      <vt:lpstr>Glycogenesis and Glycogenolysis</vt:lpstr>
      <vt:lpstr>Gluconeogenesis</vt:lpstr>
      <vt:lpstr>Hexose Monophosphate shunt(HMP) or Pentose Phosphate Pathway (PPP)</vt:lpstr>
      <vt:lpstr>Biomedical Importance</vt:lpstr>
      <vt:lpstr>Tissue Distribution</vt:lpstr>
      <vt:lpstr>Phases of HMP Shunt</vt:lpstr>
      <vt:lpstr>PowerPoint Presentation</vt:lpstr>
      <vt:lpstr>Phase 1- Oxidative pathway</vt:lpstr>
      <vt:lpstr>Phase 2- Non-oxidative  a) Interconversion of pentoses</vt:lpstr>
      <vt:lpstr>Phase 2- Non-oxidative </vt:lpstr>
      <vt:lpstr>Phase 2- Non-oxidative  a) Conversion of pentose phosphate to hexose phosphates</vt:lpstr>
      <vt:lpstr>Transketolation</vt:lpstr>
      <vt:lpstr>Transaldolation</vt:lpstr>
      <vt:lpstr>Transketolation</vt:lpstr>
      <vt:lpstr>PowerPoint Presentation</vt:lpstr>
      <vt:lpstr>Clinical Correlations</vt:lpstr>
      <vt:lpstr>Glucose Transport</vt:lpstr>
      <vt:lpstr>Glucose Transport: Facilitated Diffusion</vt:lpstr>
      <vt:lpstr>Glucose Transporters</vt:lpstr>
      <vt:lpstr>Take Home Messsage</vt:lpstr>
      <vt:lpstr>Take Home Messsage - HMP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HP</cp:lastModifiedBy>
  <cp:revision>244</cp:revision>
  <dcterms:created xsi:type="dcterms:W3CDTF">1601-01-01T00:00:00Z</dcterms:created>
  <dcterms:modified xsi:type="dcterms:W3CDTF">2017-10-24T22:28:34Z</dcterms:modified>
</cp:coreProperties>
</file>