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0" r:id="rId3"/>
    <p:sldId id="259" r:id="rId4"/>
    <p:sldId id="265" r:id="rId5"/>
    <p:sldId id="266" r:id="rId6"/>
    <p:sldId id="281" r:id="rId7"/>
    <p:sldId id="285" r:id="rId8"/>
    <p:sldId id="283" r:id="rId9"/>
    <p:sldId id="267" r:id="rId10"/>
    <p:sldId id="268" r:id="rId11"/>
    <p:sldId id="272" r:id="rId12"/>
    <p:sldId id="273" r:id="rId13"/>
    <p:sldId id="286" r:id="rId14"/>
    <p:sldId id="271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0" r:id="rId23"/>
    <p:sldId id="289" r:id="rId24"/>
    <p:sldId id="288" r:id="rId25"/>
    <p:sldId id="287" r:id="rId26"/>
    <p:sldId id="291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9676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iowiki.ucdavis.edu/Genetics/Unit_I:_Genes,_Nucleic_Acids,_Genomes_and_Chromosomes/Chapter_2._Structures_of_nucleic_acids/B-Form,_A-Form,_Z-Form_of_DNA" TargetMode="External"/><Relationship Id="rId2" Type="http://schemas.openxmlformats.org/officeDocument/2006/relationships/hyperlink" Target="http://www.tulane.edu/~biochem/nolan/lectures/rna/bzcomp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(1)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Function of 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Polymers of nucleotides (as DNA or RNA) store and transfer genetic </a:t>
            </a:r>
            <a:r>
              <a:rPr lang="en-US" dirty="0" smtClean="0">
                <a:latin typeface="Times New Roman"/>
                <a:cs typeface="Times New Roman"/>
              </a:rPr>
              <a:t>information.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Free nucleotides and their derivatives perform various metabolic functions not related to genetic </a:t>
            </a:r>
            <a:r>
              <a:rPr lang="en-US" dirty="0" smtClean="0">
                <a:latin typeface="Times New Roman"/>
                <a:cs typeface="Times New Roman"/>
              </a:rPr>
              <a:t>information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Other nucleotides: FAD, NAD, </a:t>
            </a:r>
            <a:r>
              <a:rPr lang="en-US" dirty="0" smtClean="0">
                <a:latin typeface="Times New Roman"/>
                <a:cs typeface="Times New Roman"/>
              </a:rPr>
              <a:t>CoA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3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double helix DNA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structure of DNA was first determined by James Watson and Francis Crick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1953.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Commonly known as Watson-Crick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7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Features of Watson-Crick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Two polynucleotide chains wind around a common axis to form a double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two strands are anti-parallel (run in opposite direction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strand is a right-handed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bases are in the center of the double helix and the sugar-phosphate chains are on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sides.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2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surface of the double helix contains 2 grooves: the major and minor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grooves.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base is hydrogen bonded to a base in the opposite strand to form a base pair (A-T and G-C), known as complementary base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pairing.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helix has 10 base pairs (bp) per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Watson-Crick base pairs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</a:t>
            </a:r>
            <a:r>
              <a:rPr lang="en-US" sz="2400" dirty="0" smtClean="0">
                <a:latin typeface="Palatino" pitchFamily="18" charset="0"/>
              </a:rPr>
              <a:t>	Adenine </a:t>
            </a:r>
            <a:r>
              <a:rPr lang="en-US" sz="2400" dirty="0">
                <a:latin typeface="Palatino" pitchFamily="18" charset="0"/>
              </a:rPr>
              <a:t>(A)	  </a:t>
            </a:r>
            <a:r>
              <a:rPr lang="en-US" sz="2400" dirty="0" smtClean="0">
                <a:latin typeface="Palatino" pitchFamily="18" charset="0"/>
              </a:rPr>
              <a:t>   Thymine </a:t>
            </a:r>
            <a:r>
              <a:rPr lang="en-US" sz="2400" dirty="0">
                <a:latin typeface="Palatino" pitchFamily="18" charset="0"/>
              </a:rPr>
              <a:t>(T)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Guanine </a:t>
            </a:r>
            <a:r>
              <a:rPr lang="en-US" sz="2400" dirty="0">
                <a:latin typeface="Palatino" pitchFamily="18" charset="0"/>
              </a:rPr>
              <a:t>(G) 	   </a:t>
            </a:r>
            <a:r>
              <a:rPr lang="en-US" sz="2400" dirty="0" smtClean="0">
                <a:latin typeface="Palatino" pitchFamily="18" charset="0"/>
              </a:rPr>
              <a:t>  Cytosine </a:t>
            </a:r>
            <a:r>
              <a:rPr lang="en-US" sz="2400" dirty="0">
                <a:latin typeface="Palatino" pitchFamily="18" charset="0"/>
              </a:rPr>
              <a:t>(C)</a:t>
            </a:r>
            <a:endParaRPr lang="en-US" sz="2400" dirty="0">
              <a:solidFill>
                <a:srgbClr val="33CC33"/>
              </a:solidFill>
              <a:latin typeface="Palatino" pitchFamily="18" charset="0"/>
            </a:endParaRPr>
          </a:p>
          <a:p>
            <a:endParaRPr lang="en-US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102718" y="2228280"/>
            <a:ext cx="414261" cy="548640"/>
            <a:chOff x="3384" y="1728"/>
            <a:chExt cx="192" cy="480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31750" y="3391112"/>
            <a:ext cx="51153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In RNA, Thymine is replaced by Uracil (U)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0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Types of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551" y="3861044"/>
            <a:ext cx="5034225" cy="29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7506"/>
              </p:ext>
            </p:extLst>
          </p:nvPr>
        </p:nvGraphicFramePr>
        <p:xfrm>
          <a:off x="567164" y="1397002"/>
          <a:ext cx="7510036" cy="256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09"/>
                <a:gridCol w="1877509"/>
                <a:gridCol w="1877509"/>
                <a:gridCol w="1877509"/>
              </a:tblGrid>
              <a:tr h="26262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DNA</a:t>
                      </a:r>
                      <a:r>
                        <a:rPr lang="en-GB" sz="1400" baseline="30000" dirty="0" smtClean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bp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over 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helical axis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 the helical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axis)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 per turn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522" y="3920618"/>
            <a:ext cx="263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 Watson-Crick model (B-DNA)</a:t>
            </a:r>
            <a:endParaRPr lang="en-US" sz="14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8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DNA supercoiling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The chromosomes of many bacteria and viruses </a:t>
            </a:r>
            <a:r>
              <a:rPr lang="en-US" dirty="0" smtClean="0">
                <a:latin typeface="Times New Roman"/>
                <a:cs typeface="Times New Roman"/>
              </a:rPr>
              <a:t>contain circular </a:t>
            </a:r>
            <a:r>
              <a:rPr lang="en-US" dirty="0">
                <a:latin typeface="Times New Roman"/>
                <a:cs typeface="Times New Roman"/>
              </a:rPr>
              <a:t>DNA which is </a:t>
            </a:r>
            <a:r>
              <a:rPr lang="en-US" dirty="0" smtClean="0">
                <a:latin typeface="Times New Roman"/>
                <a:cs typeface="Times New Roman"/>
              </a:rPr>
              <a:t>supercoiled.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50" y="2854491"/>
            <a:ext cx="788645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Melting temperature (MT)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10" y="1600200"/>
            <a:ext cx="8055427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strands.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MT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DNA depends on nitrogenous base content (A-T and G-C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G-C has 3 hydrogen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bonds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stronger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than A-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39713" y="3715143"/>
            <a:ext cx="3303132" cy="29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RNA (Types and function)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RNA is a single-stranded polymer of </a:t>
            </a:r>
            <a:r>
              <a:rPr lang="en-US" b="1" dirty="0" err="1" smtClean="0">
                <a:latin typeface="Times New Roman"/>
                <a:cs typeface="Times New Roman"/>
              </a:rPr>
              <a:t>ribonucleotides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Clr>
                <a:srgbClr val="33CC33"/>
              </a:buClr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Types of RNA:</a:t>
            </a:r>
            <a:endParaRPr lang="en-US" b="1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smtClean="0">
                <a:latin typeface="Times New Roman"/>
                <a:cs typeface="Times New Roman"/>
              </a:rPr>
              <a:t>mRNA </a:t>
            </a:r>
            <a:r>
              <a:rPr lang="en-US" sz="2200" i="1" u="sng" dirty="0">
                <a:latin typeface="Times New Roman"/>
                <a:cs typeface="Times New Roman"/>
              </a:rPr>
              <a:t>(messenger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Transcription process (from DNA to mRNA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</a:p>
          <a:p>
            <a:pPr marL="411480" lvl="1" indent="0" algn="just">
              <a:buClr>
                <a:srgbClr val="33CC33"/>
              </a:buClr>
              <a:buNone/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>
                <a:latin typeface="Times New Roman"/>
                <a:cs typeface="Times New Roman"/>
              </a:rPr>
              <a:t>tRNA</a:t>
            </a:r>
            <a:r>
              <a:rPr lang="en-US" sz="2200" i="1" u="sng" dirty="0">
                <a:latin typeface="Times New Roman"/>
                <a:cs typeface="Times New Roman"/>
              </a:rPr>
              <a:t> (transfer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smtClean="0">
                <a:latin typeface="Times New Roman"/>
                <a:cs typeface="Times New Roman"/>
              </a:rPr>
              <a:t>Recognition and transferring. It recognizes amino acids’ codons and transfers the selected amino </a:t>
            </a:r>
            <a:r>
              <a:rPr lang="en-US" sz="2200" dirty="0">
                <a:latin typeface="Times New Roman"/>
                <a:cs typeface="Times New Roman"/>
              </a:rPr>
              <a:t>acids to the growing protein </a:t>
            </a:r>
            <a:r>
              <a:rPr lang="en-US" sz="2200" dirty="0" smtClean="0">
                <a:latin typeface="Times New Roman"/>
                <a:cs typeface="Times New Roman"/>
              </a:rPr>
              <a:t>chain.</a:t>
            </a:r>
          </a:p>
          <a:p>
            <a:pPr lvl="1" algn="just">
              <a:buClr>
                <a:srgbClr val="33CC33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 smtClean="0">
                <a:latin typeface="Times New Roman"/>
                <a:cs typeface="Times New Roman"/>
              </a:rPr>
              <a:t>rRNA</a:t>
            </a:r>
            <a:r>
              <a:rPr lang="en-US" sz="2200" i="1" u="sng" dirty="0">
                <a:latin typeface="Times New Roman"/>
                <a:cs typeface="Times New Roman"/>
              </a:rPr>
              <a:t> </a:t>
            </a:r>
            <a:r>
              <a:rPr lang="en-US" sz="2200" i="1" u="sng" dirty="0" smtClean="0">
                <a:latin typeface="Times New Roman"/>
                <a:cs typeface="Times New Roman"/>
              </a:rPr>
              <a:t>(</a:t>
            </a:r>
            <a:r>
              <a:rPr lang="en-US" sz="2200" i="1" u="sng" dirty="0">
                <a:latin typeface="Times New Roman"/>
                <a:cs typeface="Times New Roman"/>
              </a:rPr>
              <a:t>ribosomal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Site of protein synthesis (factory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4" y="58674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Structure of 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tRNA</a:t>
            </a:r>
            <a:endParaRPr lang="en-US" sz="2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0234" y="228600"/>
            <a:ext cx="3830637" cy="5524500"/>
          </a:xfrm>
        </p:spPr>
      </p:pic>
    </p:spTree>
    <p:extLst>
      <p:ext uri="{BB962C8B-B14F-4D97-AF65-F5344CB8AC3E}">
        <p14:creationId xmlns:p14="http://schemas.microsoft.com/office/powerpoint/2010/main" val="19102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Times New Roman"/>
                <a:cs typeface="Times New Roman"/>
              </a:rPr>
              <a:t>Objectives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By the end of this lecture, the students should be able to:</a:t>
            </a:r>
          </a:p>
          <a:p>
            <a:pPr marL="114300" lvl="0" indent="0">
              <a:buNone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Know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Understand the composition, types and structure of DNA and RNA.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Describe the organization of DNA in the chromosome and the role of histone proteins. </a:t>
            </a:r>
          </a:p>
        </p:txBody>
      </p:sp>
    </p:spTree>
    <p:extLst>
      <p:ext uri="{BB962C8B-B14F-4D97-AF65-F5344CB8AC3E}">
        <p14:creationId xmlns:p14="http://schemas.microsoft.com/office/powerpoint/2010/main" val="28373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How DNA is organized in a chromosome?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human genome contains 3.5 billion base pairs and more than 95% is non-coding or “junk”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DNA from single 23 human chromosomes have a length of 1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meter.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How such large quantities of DNA are packed into a single cell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?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chromosome is a complex of a single linear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 molecule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and protein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chromatin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50% of chromatin consists of proteins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histones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7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Histones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Five major types of histones: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H1	H2A</a:t>
            </a: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H2B	H3	H4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Histones have positively charged amino acids (arginine and lysine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These proteins bind to negatively charged PO</a:t>
            </a:r>
            <a:r>
              <a:rPr lang="en-US" baseline="-25000" dirty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 groups of DNA to stabilize the chromatin </a:t>
            </a:r>
            <a:r>
              <a:rPr lang="en-US" dirty="0" smtClean="0">
                <a:latin typeface="Times New Roman"/>
                <a:cs typeface="Times New Roman"/>
              </a:rPr>
              <a:t>structure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Nucleosomes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are particles consisting of DNA and histones connected by thin strands of naked DNA (like beads on a string;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Sibhah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in Arabic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consist of the histone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octamer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(eight) and DNA</a:t>
            </a:r>
          </a:p>
          <a:p>
            <a:pPr marL="411480" lvl="1" indent="0" algn="ctr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(H2A)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(H2B)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(H3)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(H4)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</a:p>
          <a:p>
            <a:pPr lvl="1" algn="just">
              <a:lnSpc>
                <a:spcPct val="90000"/>
              </a:lnSpc>
              <a:buClr>
                <a:schemeClr val="accent1"/>
              </a:buClr>
              <a:buNone/>
            </a:pPr>
            <a:endParaRPr lang="en-US" sz="2200" baseline="-25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H1 binds to 2 complete helical turns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8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" y="5404008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 sz="2200" b="1" smtClean="0">
                <a:solidFill>
                  <a:schemeClr val="tx1"/>
                </a:solidFill>
                <a:latin typeface="Times New Roman"/>
                <a:cs typeface="Times New Roman"/>
              </a:rPr>
              <a:t>Electron micrograph of chromatin showing nucleosomes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7321" y="911507"/>
            <a:ext cx="5894350" cy="4427995"/>
          </a:xfrm>
        </p:spPr>
      </p:pic>
    </p:spTree>
    <p:extLst>
      <p:ext uri="{BB962C8B-B14F-4D97-AF65-F5344CB8AC3E}">
        <p14:creationId xmlns:p14="http://schemas.microsoft.com/office/powerpoint/2010/main" val="24841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25" y="5638800"/>
            <a:ext cx="6416687" cy="7620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 nucleosome showing interaction of histones with the DNA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944" y="878448"/>
            <a:ext cx="5588870" cy="3779985"/>
          </a:xfrm>
        </p:spPr>
      </p:pic>
    </p:spTree>
    <p:extLst>
      <p:ext uri="{BB962C8B-B14F-4D97-AF65-F5344CB8AC3E}">
        <p14:creationId xmlns:p14="http://schemas.microsoft.com/office/powerpoint/2010/main" val="11823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regu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" y="787402"/>
            <a:ext cx="8127398" cy="467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552" y="5849817"/>
            <a:ext cx="6776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Chromatin filament with nucleosomes and naked DNA</a:t>
            </a:r>
          </a:p>
        </p:txBody>
      </p:sp>
    </p:spTree>
    <p:extLst>
      <p:ext uri="{BB962C8B-B14F-4D97-AF65-F5344CB8AC3E}">
        <p14:creationId xmlns:p14="http://schemas.microsoft.com/office/powerpoint/2010/main" val="10241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Take home messages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 involves three components: DNA, RNA and protein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There are two chemically distinct types of nucleic acids: DNA and RNA, which perform several crucial functions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To package the long sequence of the genomic DNA, it is highly organized into chromosomes. 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edition, Unit 6, Chapter 29 and 30, Pages 395-430.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Biochemistry by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edition.</a:t>
            </a:r>
          </a:p>
          <a:p>
            <a:pPr algn="just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http://www.tulane.edu/~biochem/nolan/lectures/rna/bzcomp2.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htm</a:t>
            </a:r>
            <a:endParaRPr lang="en-US" sz="1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http://biowiki.ucdavis.edu/Genetics/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Unit_I%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3A_Genes,_Nucleic_Acids,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_Genomes_</a:t>
            </a:r>
          </a:p>
          <a:p>
            <a:pPr marL="357188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and_Chromosomes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/Chapter_2._Structures_of_nucleic_acids/B-Form,_A-Form,_Z-Form_of_DNA</a:t>
            </a:r>
            <a:endParaRPr lang="en-US" sz="16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675" y="2334929"/>
            <a:ext cx="356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675" y="4615258"/>
            <a:ext cx="356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Human genome contains about 35,000 genes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Nucleic acids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Required for the storage and expression of genetic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information.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types: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DNA (Deoxyribonucleic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RNA (Ribonucleic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Building blocks of nucleic acids are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nuclueoside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triphosphates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chemeClr val="accent1"/>
              </a:buClr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Nucleotides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are composed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234440" lvl="2" indent="-4572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Nitrogenous base: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Purines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denine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uanine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Pyrimidines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ytosine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),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hymine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	</a:t>
            </a:r>
          </a:p>
          <a:p>
            <a:pPr marL="1371600" lvl="3" indent="0" algn="just">
              <a:buClr>
                <a:srgbClr val="33CC33"/>
              </a:buClr>
              <a:buNone/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racil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b="13837"/>
          <a:stretch>
            <a:fillRect/>
          </a:stretch>
        </p:blipFill>
        <p:spPr>
          <a:xfrm>
            <a:off x="1499219" y="304800"/>
            <a:ext cx="5715000" cy="5511800"/>
          </a:xfrm>
        </p:spPr>
      </p:pic>
    </p:spTree>
    <p:extLst>
      <p:ext uri="{BB962C8B-B14F-4D97-AF65-F5344CB8AC3E}">
        <p14:creationId xmlns:p14="http://schemas.microsoft.com/office/powerpoint/2010/main" val="14355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5150"/>
          </a:xfrm>
        </p:spPr>
        <p:txBody>
          <a:bodyPr>
            <a:normAutofit/>
          </a:bodyPr>
          <a:lstStyle/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Sugar: pentose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with 5 carbon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ring: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Ribose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(with –OH at C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Deoxyribose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Phosphate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groups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4294" y="2970823"/>
            <a:ext cx="7268907" cy="2483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1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582" t="700" r="75687" b="72774"/>
          <a:stretch>
            <a:fillRect/>
          </a:stretch>
        </p:blipFill>
        <p:spPr bwMode="auto">
          <a:xfrm>
            <a:off x="5091379" y="3247468"/>
            <a:ext cx="2966229" cy="25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42901" y="2078669"/>
            <a:ext cx="4506000" cy="40294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 carbon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numbers are primed (1’ 2’ 3’  etc.), while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atoms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are unprimed.</a:t>
            </a: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  <a:p>
            <a:pPr algn="just" eaLnBrk="1" hangingPunct="1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PO</a:t>
            </a:r>
            <a:r>
              <a:rPr lang="en-US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group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or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5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</p:txBody>
      </p:sp>
    </p:spTree>
    <p:extLst>
      <p:ext uri="{BB962C8B-B14F-4D97-AF65-F5344CB8AC3E}">
        <p14:creationId xmlns:p14="http://schemas.microsoft.com/office/powerpoint/2010/main" val="9852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Chemical structure of DNA &amp; RNA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649"/>
          <a:stretch>
            <a:fillRect/>
          </a:stretch>
        </p:blipFill>
        <p:spPr>
          <a:xfrm>
            <a:off x="557013" y="1265243"/>
            <a:ext cx="3798814" cy="5327994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35785" y="1615454"/>
            <a:ext cx="4820644" cy="32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bridges the 3’ and 5’ positions of ribose </a:t>
            </a:r>
            <a:r>
              <a:rPr lang="en-US" sz="2200" dirty="0" smtClean="0">
                <a:latin typeface="Times New Roman"/>
                <a:cs typeface="Times New Roman"/>
              </a:rPr>
              <a:t>sugar.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and sugar bonding is the backbone of DNA </a:t>
            </a:r>
            <a:r>
              <a:rPr lang="en-US" sz="2200" dirty="0" smtClean="0">
                <a:latin typeface="Times New Roman"/>
                <a:cs typeface="Times New Roman"/>
              </a:rPr>
              <a:t>structure.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linkage between the nucleotides is called </a:t>
            </a:r>
            <a:r>
              <a:rPr lang="en-US" sz="2200" b="1" u="sng" dirty="0" err="1">
                <a:latin typeface="Times New Roman"/>
                <a:cs typeface="Times New Roman"/>
              </a:rPr>
              <a:t>phosphodiester</a:t>
            </a:r>
            <a:r>
              <a:rPr lang="en-US" sz="2200" b="1" u="sng" dirty="0">
                <a:latin typeface="Times New Roman"/>
                <a:cs typeface="Times New Roman"/>
              </a:rPr>
              <a:t> </a:t>
            </a:r>
            <a:r>
              <a:rPr lang="en-US" sz="2200" b="1" u="sng" dirty="0" smtClean="0">
                <a:latin typeface="Times New Roman"/>
                <a:cs typeface="Times New Roman"/>
              </a:rPr>
              <a:t>bond</a:t>
            </a:r>
            <a:endParaRPr lang="en-US" sz="22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1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781</TotalTime>
  <Words>950</Words>
  <Application>Microsoft Office PowerPoint</Application>
  <PresentationFormat>On-screen Show (4:3)</PresentationFormat>
  <Paragraphs>170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</vt:lpstr>
      <vt:lpstr>ＭＳ 明朝</vt:lpstr>
      <vt:lpstr>Palatino</vt:lpstr>
      <vt:lpstr>Times New Roman</vt:lpstr>
      <vt:lpstr>Wingdings</vt:lpstr>
      <vt:lpstr>Adjacency</vt:lpstr>
      <vt:lpstr>Molecular biology (1)</vt:lpstr>
      <vt:lpstr>Objectives</vt:lpstr>
      <vt:lpstr>The central dogma of Molecular Biology</vt:lpstr>
      <vt:lpstr>Nucleic acids</vt:lpstr>
      <vt:lpstr>Nucleotides</vt:lpstr>
      <vt:lpstr>PowerPoint Presentation</vt:lpstr>
      <vt:lpstr>PowerPoint Presentation</vt:lpstr>
      <vt:lpstr>PowerPoint Presentation</vt:lpstr>
      <vt:lpstr>Chemical structure of DNA &amp; RNA</vt:lpstr>
      <vt:lpstr>Function of nucleotides</vt:lpstr>
      <vt:lpstr>The double helix DNA</vt:lpstr>
      <vt:lpstr>Features of Watson-Crick DNA structure</vt:lpstr>
      <vt:lpstr>PowerPoint Presentation</vt:lpstr>
      <vt:lpstr>Watson-Crick base pairs</vt:lpstr>
      <vt:lpstr>Types of DNA structure</vt:lpstr>
      <vt:lpstr>DNA supercoiling</vt:lpstr>
      <vt:lpstr>Melting temperature (MT)</vt:lpstr>
      <vt:lpstr>RNA (Types and function)</vt:lpstr>
      <vt:lpstr>Structure of a tRNA</vt:lpstr>
      <vt:lpstr>How DNA is organized in a chromosome?</vt:lpstr>
      <vt:lpstr>Histones</vt:lpstr>
      <vt:lpstr>Nucleosomes</vt:lpstr>
      <vt:lpstr>Electron micrograph of chromatin showing nucleosomes</vt:lpstr>
      <vt:lpstr>A nucleosome showing interaction of histones with the DNA</vt:lpstr>
      <vt:lpstr>PowerPoint Presentation</vt:lpstr>
      <vt:lpstr>Take home messages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Windows User</cp:lastModifiedBy>
  <cp:revision>163</cp:revision>
  <dcterms:created xsi:type="dcterms:W3CDTF">2014-02-16T04:46:36Z</dcterms:created>
  <dcterms:modified xsi:type="dcterms:W3CDTF">2017-09-24T13:49:33Z</dcterms:modified>
</cp:coreProperties>
</file>