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sldIdLst>
    <p:sldId id="256" r:id="rId2"/>
    <p:sldId id="257" r:id="rId3"/>
    <p:sldId id="258" r:id="rId4"/>
    <p:sldId id="259" r:id="rId5"/>
    <p:sldId id="260" r:id="rId6"/>
    <p:sldId id="261" r:id="rId7"/>
    <p:sldId id="262" r:id="rId8"/>
    <p:sldId id="264" r:id="rId9"/>
    <p:sldId id="263" r:id="rId10"/>
    <p:sldId id="266" r:id="rId11"/>
    <p:sldId id="265"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AC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0556" autoAdjust="0"/>
  </p:normalViewPr>
  <p:slideViewPr>
    <p:cSldViewPr snapToGrid="0" snapToObjects="1">
      <p:cViewPr varScale="1">
        <p:scale>
          <a:sx n="45" d="100"/>
          <a:sy n="45" d="100"/>
        </p:scale>
        <p:origin x="-1096"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notesMaster" Target="notesMasters/notesMaster1.xml"/><Relationship Id="rId32" Type="http://schemas.openxmlformats.org/officeDocument/2006/relationships/printerSettings" Target="printerSettings/printerSettings1.bin"/><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F28FF76-8D4D-FD4D-A618-DF922A00D405}" type="datetimeFigureOut">
              <a:rPr lang="en-US" smtClean="0"/>
              <a:t>29/10/2017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779A146-5E03-604F-99F3-2B8499809C33}" type="slidenum">
              <a:rPr lang="en-US" smtClean="0"/>
              <a:t>‹#›</a:t>
            </a:fld>
            <a:endParaRPr lang="en-US"/>
          </a:p>
        </p:txBody>
      </p:sp>
    </p:spTree>
    <p:extLst>
      <p:ext uri="{BB962C8B-B14F-4D97-AF65-F5344CB8AC3E}">
        <p14:creationId xmlns:p14="http://schemas.microsoft.com/office/powerpoint/2010/main" val="366152600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A Punnett Square Can Be Used to Predict the Outcome of Crosses </a:t>
            </a:r>
          </a:p>
          <a:p>
            <a:r>
              <a:rPr lang="en-US" sz="1200" b="0" i="0" u="none" strike="noStrike" kern="1200" baseline="0" dirty="0" smtClean="0">
                <a:solidFill>
                  <a:schemeClr val="tx1"/>
                </a:solidFill>
                <a:latin typeface="+mn-lt"/>
                <a:ea typeface="+mn-ea"/>
                <a:cs typeface="+mn-cs"/>
              </a:rPr>
              <a:t>An easy way to predict the outcome of simple genetic crosses is to use a  Punnett square, a method originally proposed by Reginald Punnett . To construct a Punnett square</a:t>
            </a:r>
            <a:r>
              <a:rPr lang="en-US" sz="1200" b="1" i="0" u="none" strike="noStrike" kern="1200" baseline="0" dirty="0" smtClean="0">
                <a:solidFill>
                  <a:schemeClr val="tx1"/>
                </a:solidFill>
                <a:latin typeface="+mn-lt"/>
                <a:ea typeface="+mn-ea"/>
                <a:cs typeface="+mn-cs"/>
              </a:rPr>
              <a:t>, </a:t>
            </a:r>
            <a:r>
              <a:rPr lang="en-US" sz="1200" b="0" i="1" u="sng" strike="noStrike" kern="1200" baseline="0" dirty="0" smtClean="0">
                <a:solidFill>
                  <a:schemeClr val="tx1"/>
                </a:solidFill>
                <a:latin typeface="+mn-lt"/>
                <a:ea typeface="+mn-ea"/>
                <a:cs typeface="+mn-cs"/>
              </a:rPr>
              <a:t>you must know the genotypes of the parents</a:t>
            </a:r>
            <a:r>
              <a:rPr lang="en-US" sz="1200" b="0" i="0" u="none" strike="noStrike" kern="1200" baseline="0" dirty="0" smtClean="0">
                <a:solidFill>
                  <a:schemeClr val="tx1"/>
                </a:solidFill>
                <a:latin typeface="+mn-lt"/>
                <a:ea typeface="+mn-ea"/>
                <a:cs typeface="+mn-cs"/>
              </a:rPr>
              <a:t>. With this information, the Punnett square enables you to predict the types of offspring the parents are expected to produce and in what proportions.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 Punnett square illustrates how alleles combine in offspring. The different types of gametes of one parent are listed along the top of the square, with those of the other parent listed on the left-hand side. Each compartment displays the genotype that results when gametes that correspond to that compartment join.</a:t>
            </a:r>
            <a:endParaRPr lang="en-US" dirty="0"/>
          </a:p>
        </p:txBody>
      </p:sp>
      <p:sp>
        <p:nvSpPr>
          <p:cNvPr id="4" name="Slide Number Placeholder 3"/>
          <p:cNvSpPr>
            <a:spLocks noGrp="1"/>
          </p:cNvSpPr>
          <p:nvPr>
            <p:ph type="sldNum" sz="quarter" idx="10"/>
          </p:nvPr>
        </p:nvSpPr>
        <p:spPr/>
        <p:txBody>
          <a:bodyPr/>
          <a:lstStyle/>
          <a:p>
            <a:fld id="{E779A146-5E03-604F-99F3-2B8499809C33}" type="slidenum">
              <a:rPr lang="en-US" smtClean="0"/>
              <a:t>6</a:t>
            </a:fld>
            <a:endParaRPr lang="en-US"/>
          </a:p>
        </p:txBody>
      </p:sp>
    </p:spTree>
    <p:extLst>
      <p:ext uri="{BB962C8B-B14F-4D97-AF65-F5344CB8AC3E}">
        <p14:creationId xmlns:p14="http://schemas.microsoft.com/office/powerpoint/2010/main" val="20301394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79A146-5E03-604F-99F3-2B8499809C33}" type="slidenum">
              <a:rPr lang="en-US" smtClean="0"/>
              <a:t>16</a:t>
            </a:fld>
            <a:endParaRPr lang="en-US"/>
          </a:p>
        </p:txBody>
      </p:sp>
    </p:spTree>
    <p:extLst>
      <p:ext uri="{BB962C8B-B14F-4D97-AF65-F5344CB8AC3E}">
        <p14:creationId xmlns:p14="http://schemas.microsoft.com/office/powerpoint/2010/main" val="39798333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smtClean="0">
                <a:solidFill>
                  <a:schemeClr val="tx1"/>
                </a:solidFill>
                <a:effectLst/>
                <a:latin typeface="+mn-lt"/>
                <a:ea typeface="+mn-ea"/>
                <a:cs typeface="+mn-cs"/>
              </a:rPr>
              <a:t>LAW OF DOMINANCE, OR UNIFORMITY OF THE FIRST HYBRID GENERATION</a:t>
            </a:r>
            <a:endParaRPr lang="en-AU" sz="1200" kern="1200" dirty="0" smtClean="0">
              <a:solidFill>
                <a:schemeClr val="tx1"/>
              </a:solidFill>
              <a:effectLst/>
              <a:latin typeface="+mn-lt"/>
              <a:ea typeface="+mn-ea"/>
              <a:cs typeface="+mn-cs"/>
            </a:endParaRP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One of the first factors noticed by Mendel (although the phenomenon had been known even earlier) was that out of two alternative characters of the first generation hybrids (F</a:t>
            </a:r>
            <a:r>
              <a:rPr lang="en-AU" sz="1200" kern="1200" baseline="-25000" dirty="0" smtClean="0">
                <a:solidFill>
                  <a:schemeClr val="tx1"/>
                </a:solidFill>
                <a:effectLst/>
                <a:latin typeface="+mn-lt"/>
                <a:ea typeface="+mn-ea"/>
                <a:cs typeface="+mn-cs"/>
              </a:rPr>
              <a:t>1</a:t>
            </a:r>
            <a:r>
              <a:rPr lang="en-AU" sz="1200" kern="1200" dirty="0" smtClean="0">
                <a:solidFill>
                  <a:schemeClr val="tx1"/>
                </a:solidFill>
                <a:effectLst/>
                <a:latin typeface="+mn-lt"/>
                <a:ea typeface="+mn-ea"/>
                <a:cs typeface="+mn-cs"/>
              </a:rPr>
              <a:t>) only one usually developed ‘Ex.</a:t>
            </a:r>
            <a:r>
              <a:rPr lang="en-AU" sz="1200" kern="1200" baseline="0" dirty="0" smtClean="0">
                <a:solidFill>
                  <a:schemeClr val="tx1"/>
                </a:solidFill>
                <a:effectLst/>
                <a:latin typeface="+mn-lt"/>
                <a:ea typeface="+mn-ea"/>
                <a:cs typeface="+mn-cs"/>
              </a:rPr>
              <a:t> </a:t>
            </a:r>
            <a:r>
              <a:rPr lang="en-AU" sz="1200" i="1" kern="1200" dirty="0" smtClean="0">
                <a:solidFill>
                  <a:schemeClr val="tx1"/>
                </a:solidFill>
                <a:effectLst/>
                <a:latin typeface="+mn-lt"/>
                <a:ea typeface="+mn-ea"/>
                <a:cs typeface="+mn-cs"/>
              </a:rPr>
              <a:t>Purple</a:t>
            </a:r>
            <a:r>
              <a:rPr lang="en-AU" sz="1200" i="1" kern="1200" baseline="0" dirty="0" smtClean="0">
                <a:solidFill>
                  <a:schemeClr val="tx1"/>
                </a:solidFill>
                <a:effectLst/>
                <a:latin typeface="+mn-lt"/>
                <a:ea typeface="+mn-ea"/>
                <a:cs typeface="+mn-cs"/>
              </a:rPr>
              <a:t> </a:t>
            </a:r>
            <a:r>
              <a:rPr lang="en-AU" sz="1200" i="1" kern="1200" dirty="0" smtClean="0">
                <a:solidFill>
                  <a:schemeClr val="tx1"/>
                </a:solidFill>
                <a:effectLst/>
                <a:latin typeface="+mn-lt"/>
                <a:ea typeface="+mn-ea"/>
                <a:cs typeface="+mn-cs"/>
              </a:rPr>
              <a:t>flower colour</a:t>
            </a:r>
            <a:r>
              <a:rPr lang="en-AU" sz="1200" kern="1200" dirty="0" smtClean="0">
                <a:solidFill>
                  <a:schemeClr val="tx1"/>
                </a:solidFill>
                <a:effectLst/>
                <a:latin typeface="+mn-lt"/>
                <a:ea typeface="+mn-ea"/>
                <a:cs typeface="+mn-cs"/>
              </a:rPr>
              <a:t>’. The second feature seemed to disappear or be suppressed ‘Ex.</a:t>
            </a:r>
            <a:r>
              <a:rPr lang="en-AU" sz="1200" kern="1200" baseline="0" dirty="0" smtClean="0">
                <a:solidFill>
                  <a:schemeClr val="tx1"/>
                </a:solidFill>
                <a:effectLst/>
                <a:latin typeface="+mn-lt"/>
                <a:ea typeface="+mn-ea"/>
                <a:cs typeface="+mn-cs"/>
              </a:rPr>
              <a:t> </a:t>
            </a:r>
            <a:r>
              <a:rPr lang="en-AU" sz="1200" i="1" kern="1200" dirty="0" smtClean="0">
                <a:solidFill>
                  <a:schemeClr val="tx1"/>
                </a:solidFill>
                <a:effectLst/>
                <a:latin typeface="+mn-lt"/>
                <a:ea typeface="+mn-ea"/>
                <a:cs typeface="+mn-cs"/>
              </a:rPr>
              <a:t>white flower colour</a:t>
            </a:r>
            <a:r>
              <a:rPr lang="en-AU" sz="1200" kern="1200" dirty="0" smtClean="0">
                <a:solidFill>
                  <a:schemeClr val="tx1"/>
                </a:solidFill>
                <a:effectLst/>
                <a:latin typeface="+mn-lt"/>
                <a:ea typeface="+mn-ea"/>
                <a:cs typeface="+mn-cs"/>
              </a:rPr>
              <a:t>’. Thus, studying Purple and white colours</a:t>
            </a:r>
            <a:r>
              <a:rPr lang="en-AU" sz="1200" kern="1200" baseline="0" dirty="0" smtClean="0">
                <a:solidFill>
                  <a:schemeClr val="tx1"/>
                </a:solidFill>
                <a:effectLst/>
                <a:latin typeface="+mn-lt"/>
                <a:ea typeface="+mn-ea"/>
                <a:cs typeface="+mn-cs"/>
              </a:rPr>
              <a:t> </a:t>
            </a:r>
            <a:r>
              <a:rPr lang="en-AU" sz="1200" kern="1200" dirty="0" smtClean="0">
                <a:solidFill>
                  <a:schemeClr val="tx1"/>
                </a:solidFill>
                <a:effectLst/>
                <a:latin typeface="+mn-lt"/>
                <a:ea typeface="+mn-ea"/>
                <a:cs typeface="+mn-cs"/>
              </a:rPr>
              <a:t>of flowers, Mendel found out that all flowers of F</a:t>
            </a:r>
            <a:r>
              <a:rPr lang="en-AU" sz="1200" kern="1200" baseline="-25000" dirty="0" smtClean="0">
                <a:solidFill>
                  <a:schemeClr val="tx1"/>
                </a:solidFill>
                <a:effectLst/>
                <a:latin typeface="+mn-lt"/>
                <a:ea typeface="+mn-ea"/>
                <a:cs typeface="+mn-cs"/>
              </a:rPr>
              <a:t>1</a:t>
            </a:r>
            <a:r>
              <a:rPr lang="en-AU" sz="1200" kern="1200" dirty="0" smtClean="0">
                <a:solidFill>
                  <a:schemeClr val="tx1"/>
                </a:solidFill>
                <a:effectLst/>
                <a:latin typeface="+mn-lt"/>
                <a:ea typeface="+mn-ea"/>
                <a:cs typeface="+mn-cs"/>
              </a:rPr>
              <a:t> plant were purple.</a:t>
            </a:r>
          </a:p>
          <a:p>
            <a:r>
              <a:rPr lang="en-AU" sz="1200" kern="1200" dirty="0" smtClean="0">
                <a:solidFill>
                  <a:schemeClr val="tx1"/>
                </a:solidFill>
                <a:effectLst/>
                <a:latin typeface="+mn-lt"/>
                <a:ea typeface="+mn-ea"/>
                <a:cs typeface="+mn-cs"/>
              </a:rPr>
              <a:t>Mendel called the characters, such as revealed in flowers with a purple</a:t>
            </a:r>
            <a:r>
              <a:rPr lang="en-AU" sz="1200" kern="1200" baseline="0" dirty="0" smtClean="0">
                <a:solidFill>
                  <a:schemeClr val="tx1"/>
                </a:solidFill>
                <a:effectLst/>
                <a:latin typeface="+mn-lt"/>
                <a:ea typeface="+mn-ea"/>
                <a:cs typeface="+mn-cs"/>
              </a:rPr>
              <a:t> </a:t>
            </a:r>
            <a:r>
              <a:rPr lang="en-AU" sz="1200" kern="1200" dirty="0" smtClean="0">
                <a:solidFill>
                  <a:schemeClr val="tx1"/>
                </a:solidFill>
                <a:effectLst/>
                <a:latin typeface="+mn-lt"/>
                <a:ea typeface="+mn-ea"/>
                <a:cs typeface="+mn-cs"/>
              </a:rPr>
              <a:t>colour, dominant; and those with white form, recessive.</a:t>
            </a:r>
          </a:p>
          <a:p>
            <a:r>
              <a:rPr lang="en-AU" sz="1200" kern="1200" dirty="0" smtClean="0">
                <a:solidFill>
                  <a:schemeClr val="tx1"/>
                </a:solidFill>
                <a:effectLst/>
                <a:latin typeface="+mn-lt"/>
                <a:ea typeface="+mn-ea"/>
                <a:cs typeface="+mn-cs"/>
              </a:rPr>
              <a:t>In subsequent investigations carried out by other scientists, many characteristics were found which showed complete and incomplete dominance. However, the importance of the phenomenon discovered by Mendel consisted of the fact that the appearance of a specimen could no longer be considered as an exact indicator of its hereditary constitution, because domination resulted in a hybrid or cross having the appearance of a pure-bred specimen. Later this principle of domination found its expression in such terms as phenotype (appearance) and genotype (hereditary constitution).</a:t>
            </a:r>
          </a:p>
          <a:p>
            <a:endParaRPr lang="en-AU" sz="1200" kern="1200" baseline="30000" dirty="0" smtClean="0">
              <a:solidFill>
                <a:schemeClr val="tx1"/>
              </a:solidFill>
              <a:effectLst/>
              <a:latin typeface="+mn-lt"/>
              <a:ea typeface="+mn-ea"/>
              <a:cs typeface="+mn-cs"/>
            </a:endParaRPr>
          </a:p>
          <a:p>
            <a:r>
              <a:rPr lang="en-US" sz="1200" b="0" i="0" u="none" strike="noStrike" kern="1200" baseline="0" dirty="0" smtClean="0">
                <a:solidFill>
                  <a:schemeClr val="tx1"/>
                </a:solidFill>
                <a:latin typeface="+mn-lt"/>
                <a:ea typeface="+mn-ea"/>
                <a:cs typeface="+mn-cs"/>
              </a:rPr>
              <a:t> Mendel’s first proposal was that the variant for one character is dominant  to another variant. For example, the variant of Purple flowers is dominant to that of white flowers. The term recessive  is used to describe a variant that is masked by the presence of a dominant trait but reappears in subsequent generations.</a:t>
            </a:r>
            <a:endParaRPr lang="en-AU" sz="1200" b="0" kern="1200" baseline="30000" dirty="0" smtClean="0">
              <a:solidFill>
                <a:schemeClr val="tx1"/>
              </a:solidFill>
              <a:effectLst/>
              <a:latin typeface="+mn-lt"/>
              <a:ea typeface="+mn-ea"/>
              <a:cs typeface="+mn-cs"/>
            </a:endParaRPr>
          </a:p>
          <a:p>
            <a:endParaRPr lang="en-AU" sz="1200" b="0" kern="1200" baseline="30000" dirty="0" smtClean="0">
              <a:solidFill>
                <a:schemeClr val="tx1"/>
              </a:solidFill>
              <a:effectLst/>
              <a:latin typeface="+mn-lt"/>
              <a:ea typeface="+mn-ea"/>
              <a:cs typeface="+mn-cs"/>
            </a:endParaRPr>
          </a:p>
          <a:p>
            <a:endParaRPr lang="en-AU" sz="1200" kern="1200" baseline="30000" dirty="0" smtClean="0">
              <a:solidFill>
                <a:schemeClr val="tx1"/>
              </a:solidFill>
              <a:effectLst/>
              <a:latin typeface="+mn-lt"/>
              <a:ea typeface="+mn-ea"/>
              <a:cs typeface="+mn-cs"/>
            </a:endParaRPr>
          </a:p>
          <a:p>
            <a:endParaRPr lang="en-AU" sz="1200" kern="1200" baseline="30000" dirty="0" smtClean="0">
              <a:solidFill>
                <a:schemeClr val="tx1"/>
              </a:solidFill>
              <a:effectLst/>
              <a:latin typeface="+mn-lt"/>
              <a:ea typeface="+mn-ea"/>
              <a:cs typeface="+mn-cs"/>
            </a:endParaRPr>
          </a:p>
          <a:p>
            <a:r>
              <a:rPr lang="en-AU" sz="1200" kern="1200" baseline="30000" dirty="0" smtClean="0">
                <a:solidFill>
                  <a:schemeClr val="tx1"/>
                </a:solidFill>
                <a:effectLst/>
                <a:latin typeface="+mn-lt"/>
                <a:ea typeface="+mn-ea"/>
                <a:cs typeface="+mn-cs"/>
              </a:rPr>
              <a:t>1</a:t>
            </a:r>
            <a:r>
              <a:rPr lang="en-AU" sz="1200" kern="1200" dirty="0" smtClean="0">
                <a:solidFill>
                  <a:schemeClr val="tx1"/>
                </a:solidFill>
                <a:effectLst/>
                <a:latin typeface="+mn-lt"/>
                <a:ea typeface="+mn-ea"/>
                <a:cs typeface="+mn-cs"/>
              </a:rPr>
              <a:t> The parental generation is denoted with “</a:t>
            </a:r>
            <a:r>
              <a:rPr lang="en-AU" sz="1200" b="1" kern="1200" dirty="0" smtClean="0">
                <a:solidFill>
                  <a:schemeClr val="tx1"/>
                </a:solidFill>
                <a:effectLst/>
                <a:latin typeface="+mn-lt"/>
                <a:ea typeface="+mn-ea"/>
                <a:cs typeface="+mn-cs"/>
              </a:rPr>
              <a:t>P</a:t>
            </a:r>
            <a:r>
              <a:rPr lang="en-AU" sz="1200" kern="1200" dirty="0" smtClean="0">
                <a:solidFill>
                  <a:schemeClr val="tx1"/>
                </a:solidFill>
                <a:effectLst/>
                <a:latin typeface="+mn-lt"/>
                <a:ea typeface="+mn-ea"/>
                <a:cs typeface="+mn-cs"/>
              </a:rPr>
              <a:t>” (</a:t>
            </a:r>
            <a:r>
              <a:rPr lang="en-AU" sz="1200" b="1" kern="1200" dirty="0" smtClean="0">
                <a:solidFill>
                  <a:schemeClr val="tx1"/>
                </a:solidFill>
                <a:effectLst/>
                <a:latin typeface="+mn-lt"/>
                <a:ea typeface="+mn-ea"/>
                <a:cs typeface="+mn-cs"/>
              </a:rPr>
              <a:t>parental)</a:t>
            </a:r>
            <a:r>
              <a:rPr lang="en-AU" sz="1200" kern="1200" dirty="0" smtClean="0">
                <a:solidFill>
                  <a:schemeClr val="tx1"/>
                </a:solidFill>
                <a:effectLst/>
                <a:latin typeface="+mn-lt"/>
                <a:ea typeface="+mn-ea"/>
                <a:cs typeface="+mn-cs"/>
              </a:rPr>
              <a:t>, the first generation after crossing - “</a:t>
            </a:r>
            <a:r>
              <a:rPr lang="en-AU" sz="1200" b="1" kern="1200" dirty="0" smtClean="0">
                <a:solidFill>
                  <a:schemeClr val="tx1"/>
                </a:solidFill>
                <a:effectLst/>
                <a:latin typeface="+mn-lt"/>
                <a:ea typeface="+mn-ea"/>
                <a:cs typeface="+mn-cs"/>
              </a:rPr>
              <a:t>F</a:t>
            </a:r>
            <a:r>
              <a:rPr lang="en-AU" sz="1200" b="1" kern="1200" baseline="-25000" dirty="0" smtClean="0">
                <a:solidFill>
                  <a:schemeClr val="tx1"/>
                </a:solidFill>
                <a:effectLst/>
                <a:latin typeface="+mn-lt"/>
                <a:ea typeface="+mn-ea"/>
                <a:cs typeface="+mn-cs"/>
              </a:rPr>
              <a:t>1</a:t>
            </a:r>
            <a:r>
              <a:rPr lang="en-AU" sz="1200" kern="1200" dirty="0" smtClean="0">
                <a:solidFill>
                  <a:schemeClr val="tx1"/>
                </a:solidFill>
                <a:effectLst/>
                <a:latin typeface="+mn-lt"/>
                <a:ea typeface="+mn-ea"/>
                <a:cs typeface="+mn-cs"/>
              </a:rPr>
              <a:t>” (</a:t>
            </a:r>
            <a:r>
              <a:rPr lang="en-AU" sz="1200" b="1" kern="1200" dirty="0" smtClean="0">
                <a:solidFill>
                  <a:schemeClr val="tx1"/>
                </a:solidFill>
                <a:effectLst/>
                <a:latin typeface="+mn-lt"/>
                <a:ea typeface="+mn-ea"/>
                <a:cs typeface="+mn-cs"/>
              </a:rPr>
              <a:t>filial</a:t>
            </a:r>
            <a:r>
              <a:rPr lang="en-AU" sz="1200" kern="1200" dirty="0" smtClean="0">
                <a:solidFill>
                  <a:schemeClr val="tx1"/>
                </a:solidFill>
                <a:effectLst/>
                <a:latin typeface="+mn-lt"/>
                <a:ea typeface="+mn-ea"/>
                <a:cs typeface="+mn-cs"/>
              </a:rPr>
              <a:t>), the second - “</a:t>
            </a:r>
            <a:r>
              <a:rPr lang="en-AU" sz="1200" b="1" kern="1200" dirty="0" smtClean="0">
                <a:solidFill>
                  <a:schemeClr val="tx1"/>
                </a:solidFill>
                <a:effectLst/>
                <a:latin typeface="+mn-lt"/>
                <a:ea typeface="+mn-ea"/>
                <a:cs typeface="+mn-cs"/>
              </a:rPr>
              <a:t>F</a:t>
            </a:r>
            <a:r>
              <a:rPr lang="en-AU" sz="1200" b="1" kern="1200" baseline="-25000" dirty="0" smtClean="0">
                <a:solidFill>
                  <a:schemeClr val="tx1"/>
                </a:solidFill>
                <a:effectLst/>
                <a:latin typeface="+mn-lt"/>
                <a:ea typeface="+mn-ea"/>
                <a:cs typeface="+mn-cs"/>
              </a:rPr>
              <a:t>2</a:t>
            </a:r>
            <a:r>
              <a:rPr lang="en-AU" sz="1200" kern="1200" dirty="0" smtClean="0">
                <a:solidFill>
                  <a:schemeClr val="tx1"/>
                </a:solidFill>
                <a:effectLst/>
                <a:latin typeface="+mn-lt"/>
                <a:ea typeface="+mn-ea"/>
                <a:cs typeface="+mn-cs"/>
              </a:rPr>
              <a:t>” etc.</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E779A146-5E03-604F-99F3-2B8499809C33}" type="slidenum">
              <a:rPr lang="en-US" smtClean="0"/>
              <a:t>7</a:t>
            </a:fld>
            <a:endParaRPr lang="en-US"/>
          </a:p>
        </p:txBody>
      </p:sp>
    </p:spTree>
    <p:extLst>
      <p:ext uri="{BB962C8B-B14F-4D97-AF65-F5344CB8AC3E}">
        <p14:creationId xmlns:p14="http://schemas.microsoft.com/office/powerpoint/2010/main" val="3993591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50000"/>
              </a:spcBef>
            </a:pPr>
            <a:r>
              <a:rPr lang="en-US" sz="1200" b="1" dirty="0" smtClean="0">
                <a:solidFill>
                  <a:srgbClr val="000000"/>
                </a:solidFill>
                <a:ea typeface="ヒラギノ角ゴ Pro W3" charset="0"/>
              </a:rPr>
              <a:t>In</a:t>
            </a:r>
            <a:r>
              <a:rPr lang="en-US" sz="1200" b="1" baseline="0" dirty="0" smtClean="0">
                <a:solidFill>
                  <a:srgbClr val="000000"/>
                </a:solidFill>
                <a:ea typeface="ヒラギノ角ゴ Pro W3" charset="0"/>
              </a:rPr>
              <a:t> this experiment Mendel </a:t>
            </a:r>
            <a:r>
              <a:rPr lang="en-US" sz="1200" b="1" dirty="0" smtClean="0">
                <a:solidFill>
                  <a:srgbClr val="000000"/>
                </a:solidFill>
                <a:ea typeface="ヒラギノ角ゴ Pro W3" charset="0"/>
              </a:rPr>
              <a:t> crossed </a:t>
            </a:r>
            <a:r>
              <a:rPr lang="en-US" sz="1200" b="1" baseline="0" dirty="0" smtClean="0">
                <a:solidFill>
                  <a:srgbClr val="000000"/>
                </a:solidFill>
                <a:ea typeface="ヒラギノ角ゴ Pro W3" charset="0"/>
              </a:rPr>
              <a:t> t</a:t>
            </a:r>
            <a:r>
              <a:rPr lang="en-US" sz="1200" b="1" dirty="0" smtClean="0">
                <a:solidFill>
                  <a:srgbClr val="000000"/>
                </a:solidFill>
                <a:ea typeface="ヒラギノ角ゴ Pro W3" charset="0"/>
              </a:rPr>
              <a:t>he F1 hybrids</a:t>
            </a:r>
            <a:r>
              <a:rPr lang="en-US" sz="1200" b="1" baseline="0" dirty="0" smtClean="0">
                <a:solidFill>
                  <a:srgbClr val="000000"/>
                </a:solidFill>
                <a:ea typeface="ヒラギノ角ゴ Pro W3" charset="0"/>
              </a:rPr>
              <a:t> </a:t>
            </a:r>
            <a:r>
              <a:rPr lang="en-US" sz="1200" b="1" dirty="0" smtClean="0">
                <a:solidFill>
                  <a:srgbClr val="000000"/>
                </a:solidFill>
                <a:ea typeface="ヒラギノ角ゴ Pro W3" charset="0"/>
              </a:rPr>
              <a:t>which produced the F2 generation that lost trait appeared with predictable ratios.</a:t>
            </a:r>
          </a:p>
          <a:p>
            <a:pPr eaLnBrk="1" hangingPunct="1">
              <a:spcBef>
                <a:spcPct val="50000"/>
              </a:spcBef>
            </a:pPr>
            <a:endParaRPr lang="en-US" sz="1200" dirty="0" smtClean="0">
              <a:solidFill>
                <a:srgbClr val="000000"/>
              </a:solidFill>
              <a:ea typeface="ヒラギノ角ゴ Pro W3" charset="0"/>
            </a:endParaRPr>
          </a:p>
          <a:p>
            <a:r>
              <a:rPr lang="en-US" sz="1200" dirty="0" smtClean="0">
                <a:solidFill>
                  <a:srgbClr val="000000"/>
                </a:solidFill>
                <a:ea typeface="ヒラギノ角ゴ Pro W3" charset="0"/>
              </a:rPr>
              <a:t>This led to the formulation of the </a:t>
            </a:r>
            <a:r>
              <a:rPr lang="en-US" sz="1200" b="0" cap="all" dirty="0" smtClean="0">
                <a:solidFill>
                  <a:srgbClr val="000066"/>
                </a:solidFill>
                <a:effectLst>
                  <a:outerShdw blurRad="38100" dist="38100" dir="2700000" algn="tl">
                    <a:srgbClr val="000000"/>
                  </a:outerShdw>
                </a:effectLst>
                <a:ea typeface="ヒラギノ角ゴ Pro W3" pitchFamily="84" charset="-128"/>
              </a:rPr>
              <a:t>segregation</a:t>
            </a:r>
            <a:r>
              <a:rPr lang="en-US" sz="1200" b="1" cap="all" dirty="0" smtClean="0">
                <a:solidFill>
                  <a:srgbClr val="000066"/>
                </a:solidFill>
                <a:effectLst>
                  <a:outerShdw blurRad="38100" dist="38100" dir="2700000" algn="tl">
                    <a:srgbClr val="000000"/>
                  </a:outerShdw>
                </a:effectLst>
                <a:ea typeface="ヒラギノ角ゴ Pro W3" pitchFamily="84" charset="-128"/>
              </a:rPr>
              <a:t> </a:t>
            </a:r>
            <a:r>
              <a:rPr lang="en-US" sz="1200" dirty="0" smtClean="0">
                <a:solidFill>
                  <a:srgbClr val="000000"/>
                </a:solidFill>
                <a:ea typeface="ヒラギノ角ゴ Pro W3" charset="0"/>
              </a:rPr>
              <a:t>mode</a:t>
            </a:r>
            <a:r>
              <a:rPr lang="en-US" sz="1200" baseline="0" dirty="0" smtClean="0">
                <a:solidFill>
                  <a:srgbClr val="000000"/>
                </a:solidFill>
                <a:ea typeface="ヒラギノ角ゴ Pro W3" charset="0"/>
              </a:rPr>
              <a:t> </a:t>
            </a:r>
            <a:r>
              <a:rPr lang="en-US" sz="1200" dirty="0" smtClean="0">
                <a:solidFill>
                  <a:srgbClr val="000000"/>
                </a:solidFill>
                <a:ea typeface="ヒラギノ角ゴ Pro W3" charset="0"/>
              </a:rPr>
              <a:t>of inheritance. </a:t>
            </a:r>
            <a:r>
              <a:rPr lang="en-US" sz="1200" b="0" i="0" u="none" strike="noStrike" kern="1200" baseline="0" dirty="0" smtClean="0">
                <a:solidFill>
                  <a:schemeClr val="tx1"/>
                </a:solidFill>
                <a:latin typeface="+mn-lt"/>
                <a:ea typeface="+mn-ea"/>
                <a:cs typeface="+mn-cs"/>
              </a:rPr>
              <a:t>Eukaryotes have two copies of most genes. These copies may be the same or they may differ. The term allele  refers to different versions of the same gene. With this modern knowledge, the above results shown in Figure are consistent with the idea that each parent transmits only one copy of each gene (i.e., one allele) to each offspring. </a:t>
            </a:r>
          </a:p>
          <a:p>
            <a:r>
              <a:rPr lang="en-US" sz="1200" b="1" i="0" u="none" strike="noStrike" kern="1200" baseline="0" dirty="0" smtClean="0">
                <a:solidFill>
                  <a:schemeClr val="tx1"/>
                </a:solidFill>
                <a:latin typeface="+mn-lt"/>
                <a:ea typeface="+mn-ea"/>
                <a:cs typeface="+mn-cs"/>
              </a:rPr>
              <a:t>Mendel’s law of segregation  states:</a:t>
            </a:r>
          </a:p>
          <a:p>
            <a:r>
              <a:rPr lang="en-US" sz="1200" b="0" i="1" u="none" strike="noStrike" kern="1200" baseline="0" dirty="0" smtClean="0">
                <a:solidFill>
                  <a:schemeClr val="tx1"/>
                </a:solidFill>
                <a:latin typeface="+mn-lt"/>
                <a:ea typeface="+mn-ea"/>
                <a:cs typeface="+mn-cs"/>
              </a:rPr>
              <a:t>The two copies of a gene segregate (or separate) from each other during transmission from parent to offspring.</a:t>
            </a:r>
          </a:p>
          <a:p>
            <a:endParaRPr lang="en-US" sz="1200" b="0" i="1"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Therefore, only one copy of each gene is found in a gamete. At fertilization, two gametes combine randomly, potentially producing different allelic combinations.</a:t>
            </a:r>
            <a:endParaRPr lang="en-US" dirty="0"/>
          </a:p>
        </p:txBody>
      </p:sp>
      <p:sp>
        <p:nvSpPr>
          <p:cNvPr id="4" name="Slide Number Placeholder 3"/>
          <p:cNvSpPr>
            <a:spLocks noGrp="1"/>
          </p:cNvSpPr>
          <p:nvPr>
            <p:ph type="sldNum" sz="quarter" idx="10"/>
          </p:nvPr>
        </p:nvSpPr>
        <p:spPr/>
        <p:txBody>
          <a:bodyPr/>
          <a:lstStyle/>
          <a:p>
            <a:fld id="{E779A146-5E03-604F-99F3-2B8499809C33}" type="slidenum">
              <a:rPr lang="en-US" smtClean="0"/>
              <a:t>8</a:t>
            </a:fld>
            <a:endParaRPr lang="en-US"/>
          </a:p>
        </p:txBody>
      </p:sp>
    </p:spTree>
    <p:extLst>
      <p:ext uri="{BB962C8B-B14F-4D97-AF65-F5344CB8AC3E}">
        <p14:creationId xmlns:p14="http://schemas.microsoft.com/office/powerpoint/2010/main" val="6958516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cap="all" dirty="0" smtClean="0">
                <a:solidFill>
                  <a:srgbClr val="000066"/>
                </a:solidFill>
                <a:effectLst>
                  <a:outerShdw blurRad="38100" dist="38100" dir="2700000" algn="tl">
                    <a:srgbClr val="000000"/>
                  </a:outerShdw>
                </a:effectLst>
                <a:ea typeface="ヒラギノ角ゴ Pro W3" pitchFamily="84" charset="-128"/>
              </a:rPr>
              <a:t>Law of independent assortment</a:t>
            </a:r>
          </a:p>
          <a:p>
            <a:r>
              <a:rPr lang="en-US" sz="1200" b="0" i="0" u="none" strike="noStrike" kern="1200" baseline="0" dirty="0" smtClean="0">
                <a:solidFill>
                  <a:schemeClr val="tx1"/>
                </a:solidFill>
                <a:latin typeface="+mn-lt"/>
                <a:ea typeface="+mn-ea"/>
                <a:cs typeface="+mn-cs"/>
              </a:rPr>
              <a:t>Investigated the pattern of inheritance for two different characters.</a:t>
            </a:r>
          </a:p>
          <a:p>
            <a:r>
              <a:rPr lang="en-US" sz="1200" b="0" i="0" u="none" strike="noStrike" kern="1200" baseline="0" dirty="0" smtClean="0">
                <a:solidFill>
                  <a:schemeClr val="tx1"/>
                </a:solidFill>
                <a:latin typeface="+mn-lt"/>
                <a:ea typeface="+mn-ea"/>
                <a:cs typeface="+mn-cs"/>
              </a:rPr>
              <a:t>Mendel carried out </a:t>
            </a:r>
            <a:r>
              <a:rPr lang="en-US" sz="1200" b="1" i="0" u="none" strike="noStrike" kern="1200" baseline="0" dirty="0" smtClean="0">
                <a:solidFill>
                  <a:schemeClr val="tx1"/>
                </a:solidFill>
                <a:latin typeface="+mn-lt"/>
                <a:ea typeface="+mn-ea"/>
                <a:cs typeface="+mn-cs"/>
              </a:rPr>
              <a:t>two-factor crosses  </a:t>
            </a:r>
            <a:r>
              <a:rPr lang="en-US" sz="1200" b="0" i="0" u="none" strike="noStrike" kern="1200" baseline="0" dirty="0" smtClean="0">
                <a:solidFill>
                  <a:schemeClr val="tx1"/>
                </a:solidFill>
                <a:latin typeface="+mn-lt"/>
                <a:ea typeface="+mn-ea"/>
                <a:cs typeface="+mn-cs"/>
              </a:rPr>
              <a:t>in which he followed the inheritance of two different characters within the same groups of individuals. These experiments led to the formulation of the </a:t>
            </a:r>
            <a:r>
              <a:rPr lang="en-US" sz="1200" b="1" i="0" u="none" strike="noStrike" kern="1200" baseline="0" dirty="0" smtClean="0">
                <a:solidFill>
                  <a:schemeClr val="tx1"/>
                </a:solidFill>
                <a:latin typeface="+mn-lt"/>
                <a:ea typeface="+mn-ea"/>
                <a:cs typeface="+mn-cs"/>
              </a:rPr>
              <a:t>independent assortment law</a:t>
            </a:r>
            <a:r>
              <a:rPr lang="en-US" sz="1200" b="0" i="0" u="none" strike="noStrike" kern="1200" baseline="0" dirty="0" smtClean="0">
                <a:solidFill>
                  <a:schemeClr val="tx1"/>
                </a:solidFill>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E779A146-5E03-604F-99F3-2B8499809C33}" type="slidenum">
              <a:rPr lang="en-US" smtClean="0"/>
              <a:t>9</a:t>
            </a:fld>
            <a:endParaRPr lang="en-US"/>
          </a:p>
        </p:txBody>
      </p:sp>
    </p:spTree>
    <p:extLst>
      <p:ext uri="{BB962C8B-B14F-4D97-AF65-F5344CB8AC3E}">
        <p14:creationId xmlns:p14="http://schemas.microsoft.com/office/powerpoint/2010/main" val="11439467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sng" strike="noStrike" kern="1200" baseline="0" dirty="0" smtClean="0">
                <a:solidFill>
                  <a:schemeClr val="tx1"/>
                </a:solidFill>
                <a:latin typeface="+mn-lt"/>
                <a:ea typeface="+mn-ea"/>
                <a:cs typeface="+mn-cs"/>
              </a:rPr>
              <a:t>The Chromosome Theory of Inheritance Relates the Behavior of Chromosomes to the </a:t>
            </a:r>
            <a:r>
              <a:rPr lang="en-US" sz="1200" b="1" i="0" u="sng" strike="noStrike" kern="1200" baseline="0" dirty="0" err="1" smtClean="0">
                <a:solidFill>
                  <a:schemeClr val="tx1"/>
                </a:solidFill>
                <a:latin typeface="+mn-lt"/>
                <a:ea typeface="+mn-ea"/>
                <a:cs typeface="+mn-cs"/>
              </a:rPr>
              <a:t>Mendelian</a:t>
            </a:r>
            <a:r>
              <a:rPr lang="en-US" sz="1200" b="1" i="0" u="sng" strike="noStrike" kern="1200" baseline="0" dirty="0" smtClean="0">
                <a:solidFill>
                  <a:schemeClr val="tx1"/>
                </a:solidFill>
                <a:latin typeface="+mn-lt"/>
                <a:ea typeface="+mn-ea"/>
                <a:cs typeface="+mn-cs"/>
              </a:rPr>
              <a:t> Inheritance of Traits </a:t>
            </a:r>
          </a:p>
          <a:p>
            <a:endParaRPr lang="en-US" sz="1200" b="1" i="0" u="sng"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According to the chromosome theory of inheritance, the inheritance patterns of traits can be explained by the transmission</a:t>
            </a:r>
          </a:p>
          <a:p>
            <a:r>
              <a:rPr lang="en-US" sz="1200" b="0" i="0" u="none" strike="noStrike" kern="1200" baseline="0" dirty="0" smtClean="0">
                <a:solidFill>
                  <a:schemeClr val="tx1"/>
                </a:solidFill>
                <a:latin typeface="+mn-lt"/>
                <a:ea typeface="+mn-ea"/>
                <a:cs typeface="+mn-cs"/>
              </a:rPr>
              <a:t>patterns of chromosomes during meiosis and fertilization. This theory is based on a few fundamental principles as follow:</a:t>
            </a:r>
          </a:p>
          <a:p>
            <a:endParaRPr lang="en-US" sz="1200" b="0" i="0" u="none" strike="noStrike" kern="1200" baseline="0" dirty="0" smtClean="0">
              <a:solidFill>
                <a:schemeClr val="tx1"/>
              </a:solidFill>
              <a:latin typeface="+mn-lt"/>
              <a:ea typeface="+mn-ea"/>
              <a:cs typeface="+mn-cs"/>
            </a:endParaRPr>
          </a:p>
          <a:p>
            <a:pPr marL="0" indent="0">
              <a:spcBef>
                <a:spcPts val="600"/>
              </a:spcBef>
              <a:spcAft>
                <a:spcPts val="600"/>
              </a:spcAft>
              <a:buNone/>
            </a:pPr>
            <a:r>
              <a:rPr lang="en-US" sz="1200" b="0" i="0" u="none" strike="noStrike" kern="1200" baseline="0" dirty="0" smtClean="0">
                <a:solidFill>
                  <a:schemeClr val="tx1"/>
                </a:solidFill>
                <a:latin typeface="+mn-lt"/>
                <a:ea typeface="+mn-ea"/>
                <a:cs typeface="+mn-cs"/>
              </a:rPr>
              <a:t>1. Chromosomes contain the genetic material that is transmitted from parent to offspring and from cell to cell.</a:t>
            </a:r>
          </a:p>
          <a:p>
            <a:pPr marL="0" indent="0">
              <a:spcBef>
                <a:spcPts val="600"/>
              </a:spcBef>
              <a:spcAft>
                <a:spcPts val="600"/>
              </a:spcAft>
              <a:buNone/>
            </a:pP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2. Chromosomes are replicated and passed along, generation after generation, from parent to offspring. They are also passed from cell to cell during the development of a multicellular organism. Each type of chromosome retains its individuality during cell division and gamete formation.</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3. The nuclei of most eukaryotic cells contain chromosomes that are found in homologous pairs—they are diploid. One member of each pair is inherited from the mother, the other from the father. At meiosis, one of the two members of each pair segregates into one daughter nucleus, and the homolog segregates into the other daughter nucleus. Gametes contain one set of chromosomes—they are haploid.</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4. During the formation of haploid cells, different types of (non-homologous) chromosomes segregate independently of each other.</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5. Each parent contributes one set of chromosomes to its offspring. The maternal and paternal sets of homologous chromosomes are functionally equivalent; each set carries a full complement of genes.</a:t>
            </a:r>
            <a:endParaRPr lang="en-US" dirty="0"/>
          </a:p>
        </p:txBody>
      </p:sp>
      <p:sp>
        <p:nvSpPr>
          <p:cNvPr id="4" name="Slide Number Placeholder 3"/>
          <p:cNvSpPr>
            <a:spLocks noGrp="1"/>
          </p:cNvSpPr>
          <p:nvPr>
            <p:ph type="sldNum" sz="quarter" idx="10"/>
          </p:nvPr>
        </p:nvSpPr>
        <p:spPr/>
        <p:txBody>
          <a:bodyPr/>
          <a:lstStyle/>
          <a:p>
            <a:fld id="{E779A146-5E03-604F-99F3-2B8499809C33}" type="slidenum">
              <a:rPr lang="en-US" smtClean="0"/>
              <a:t>10</a:t>
            </a:fld>
            <a:endParaRPr lang="en-US"/>
          </a:p>
        </p:txBody>
      </p:sp>
    </p:spTree>
    <p:extLst>
      <p:ext uri="{BB962C8B-B14F-4D97-AF65-F5344CB8AC3E}">
        <p14:creationId xmlns:p14="http://schemas.microsoft.com/office/powerpoint/2010/main" val="18905330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err="1" smtClean="0">
                <a:solidFill>
                  <a:schemeClr val="tx1"/>
                </a:solidFill>
                <a:latin typeface="+mn-lt"/>
                <a:ea typeface="+mn-ea"/>
                <a:cs typeface="+mn-cs"/>
              </a:rPr>
              <a:t>Genes</a:t>
            </a:r>
            <a:r>
              <a:rPr lang="en-US" sz="1200" b="1" i="0" u="none" strike="noStrike" kern="1200" baseline="0" dirty="0" err="1" smtClean="0">
                <a:solidFill>
                  <a:schemeClr val="tx1"/>
                </a:solidFill>
                <a:latin typeface="+mn-lt"/>
                <a:ea typeface="+mn-ea"/>
                <a:cs typeface="+mn-cs"/>
              </a:rPr>
              <a:t>→</a:t>
            </a:r>
            <a:r>
              <a:rPr lang="en-US" sz="1200" b="0" i="0" u="none" strike="noStrike" kern="1200" baseline="0" dirty="0" err="1" smtClean="0">
                <a:solidFill>
                  <a:schemeClr val="tx1"/>
                </a:solidFill>
                <a:latin typeface="+mn-lt"/>
                <a:ea typeface="+mn-ea"/>
                <a:cs typeface="+mn-cs"/>
              </a:rPr>
              <a:t>Traits</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 The gene for seed color exists in two alleles, Y (yellow) and y (green). During meiosis, the homologous chromosomes that carry these alleles segregate from each other. The resulting cells receive the Y or y allele, but not both. When two gametes unite during fertilization, the alleles they carry determine the traits of the resulting offspring.</a:t>
            </a:r>
            <a:endParaRPr lang="en-US" dirty="0"/>
          </a:p>
        </p:txBody>
      </p:sp>
      <p:sp>
        <p:nvSpPr>
          <p:cNvPr id="4" name="Slide Number Placeholder 3"/>
          <p:cNvSpPr>
            <a:spLocks noGrp="1"/>
          </p:cNvSpPr>
          <p:nvPr>
            <p:ph type="sldNum" sz="quarter" idx="10"/>
          </p:nvPr>
        </p:nvSpPr>
        <p:spPr/>
        <p:txBody>
          <a:bodyPr/>
          <a:lstStyle/>
          <a:p>
            <a:fld id="{E779A146-5E03-604F-99F3-2B8499809C33}" type="slidenum">
              <a:rPr lang="en-US" smtClean="0"/>
              <a:t>11</a:t>
            </a:fld>
            <a:endParaRPr lang="en-US"/>
          </a:p>
        </p:txBody>
      </p:sp>
    </p:spTree>
    <p:extLst>
      <p:ext uri="{BB962C8B-B14F-4D97-AF65-F5344CB8AC3E}">
        <p14:creationId xmlns:p14="http://schemas.microsoft.com/office/powerpoint/2010/main" val="15355345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err="1" smtClean="0">
                <a:solidFill>
                  <a:srgbClr val="376092"/>
                </a:solidFill>
                <a:latin typeface="+mn-lt"/>
                <a:ea typeface="+mn-ea"/>
                <a:cs typeface="+mn-cs"/>
              </a:rPr>
              <a:t>Genes→Traits</a:t>
            </a:r>
            <a:r>
              <a:rPr lang="en-US" sz="1200" b="1" i="0" u="none" strike="noStrike" kern="1200" baseline="0" dirty="0" smtClean="0">
                <a:solidFill>
                  <a:srgbClr val="376092"/>
                </a:solidFill>
                <a:latin typeface="+mn-lt"/>
                <a:ea typeface="+mn-ea"/>
                <a:cs typeface="+mn-cs"/>
              </a:rPr>
              <a:t> </a:t>
            </a:r>
          </a:p>
          <a:p>
            <a:r>
              <a:rPr lang="en-US" sz="1200" b="0" i="0" u="none" strike="noStrike" kern="1200" baseline="0" dirty="0" smtClean="0">
                <a:solidFill>
                  <a:schemeClr val="tx1"/>
                </a:solidFill>
                <a:latin typeface="+mn-lt"/>
                <a:ea typeface="+mn-ea"/>
                <a:cs typeface="+mn-cs"/>
              </a:rPr>
              <a:t>Most species have several different chromosomes that carry many different genes. In this example, the gene for seed color exists in two alleles, Y (yellow) and y (green), and the gene for seed shape is found as R (round) and r (wrinkled) alleles. The two genes are found on different (</a:t>
            </a:r>
            <a:r>
              <a:rPr lang="en-US" sz="1200" b="0" i="0" u="none" strike="noStrike" kern="1200" baseline="0" dirty="0" err="1" smtClean="0">
                <a:solidFill>
                  <a:schemeClr val="tx1"/>
                </a:solidFill>
                <a:latin typeface="+mn-lt"/>
                <a:ea typeface="+mn-ea"/>
                <a:cs typeface="+mn-cs"/>
              </a:rPr>
              <a:t>nonhomologous</a:t>
            </a:r>
            <a:r>
              <a:rPr lang="en-US" sz="1200" b="0" i="0" u="none" strike="noStrike" kern="1200" baseline="0" dirty="0" smtClean="0">
                <a:solidFill>
                  <a:schemeClr val="tx1"/>
                </a:solidFill>
                <a:latin typeface="+mn-lt"/>
                <a:ea typeface="+mn-ea"/>
                <a:cs typeface="+mn-cs"/>
              </a:rPr>
              <a:t>) chromosomes. During meiosis, the homologous chromosomes that carry these alleles segregate from each other. In addition, the chromosomes carrying the Y or y alleles will independently assort from the chromosomes carrying the R or r alleles. As shown here, this provides a </a:t>
            </a:r>
            <a:r>
              <a:rPr lang="en-US" sz="1200" b="0" i="0" u="none" strike="noStrike" kern="1200" baseline="0" dirty="0" err="1" smtClean="0">
                <a:solidFill>
                  <a:schemeClr val="tx1"/>
                </a:solidFill>
                <a:latin typeface="+mn-lt"/>
                <a:ea typeface="+mn-ea"/>
                <a:cs typeface="+mn-cs"/>
              </a:rPr>
              <a:t>reassortment</a:t>
            </a:r>
            <a:r>
              <a:rPr lang="en-US" sz="1200" b="0" i="0" u="none" strike="noStrike" kern="1200" baseline="0" dirty="0" smtClean="0">
                <a:solidFill>
                  <a:schemeClr val="tx1"/>
                </a:solidFill>
                <a:latin typeface="+mn-lt"/>
                <a:ea typeface="+mn-ea"/>
                <a:cs typeface="+mn-cs"/>
              </a:rPr>
              <a:t> of alleles, potentially creating combinations of alleles that are different from the parental combinations. When two gametes unite during fertilization, the alleles they carry affect the traits of the resulting offspring.</a:t>
            </a:r>
            <a:endParaRPr lang="en-US" dirty="0"/>
          </a:p>
        </p:txBody>
      </p:sp>
      <p:sp>
        <p:nvSpPr>
          <p:cNvPr id="4" name="Slide Number Placeholder 3"/>
          <p:cNvSpPr>
            <a:spLocks noGrp="1"/>
          </p:cNvSpPr>
          <p:nvPr>
            <p:ph type="sldNum" sz="quarter" idx="10"/>
          </p:nvPr>
        </p:nvSpPr>
        <p:spPr/>
        <p:txBody>
          <a:bodyPr/>
          <a:lstStyle/>
          <a:p>
            <a:fld id="{E779A146-5E03-604F-99F3-2B8499809C33}" type="slidenum">
              <a:rPr lang="en-US" smtClean="0"/>
              <a:t>12</a:t>
            </a:fld>
            <a:endParaRPr lang="en-US"/>
          </a:p>
        </p:txBody>
      </p:sp>
    </p:spTree>
    <p:extLst>
      <p:ext uri="{BB962C8B-B14F-4D97-AF65-F5344CB8AC3E}">
        <p14:creationId xmlns:p14="http://schemas.microsoft.com/office/powerpoint/2010/main" val="21055566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rgbClr val="002060"/>
                </a:solidFill>
                <a:effectLst>
                  <a:outerShdw blurRad="38100" dist="38100" dir="2700000" algn="tl">
                    <a:srgbClr val="000000"/>
                  </a:outerShdw>
                </a:effectLst>
                <a:latin typeface="Arial" charset="0"/>
              </a:rPr>
              <a:t>MENDELIAN INHERITANCE (simple pattern of inheritance)</a:t>
            </a:r>
          </a:p>
          <a:p>
            <a:pPr eaLnBrk="1" hangingPunct="1">
              <a:lnSpc>
                <a:spcPct val="90000"/>
              </a:lnSpc>
            </a:pPr>
            <a:r>
              <a:rPr lang="en-US" dirty="0" smtClean="0">
                <a:solidFill>
                  <a:srgbClr val="000000"/>
                </a:solidFill>
                <a:latin typeface="Arial" charset="0"/>
              </a:rPr>
              <a:t>- Over 11,000 traits/disorders in humans exhibit single gene </a:t>
            </a:r>
            <a:r>
              <a:rPr lang="en-US" b="1" i="1" dirty="0" err="1" smtClean="0">
                <a:solidFill>
                  <a:srgbClr val="FF0000"/>
                </a:solidFill>
                <a:latin typeface="Arial" charset="0"/>
              </a:rPr>
              <a:t>unifactorial</a:t>
            </a:r>
            <a:r>
              <a:rPr lang="en-US" dirty="0" smtClean="0">
                <a:solidFill>
                  <a:srgbClr val="000000"/>
                </a:solidFill>
                <a:latin typeface="Arial" charset="0"/>
              </a:rPr>
              <a:t> or </a:t>
            </a:r>
            <a:r>
              <a:rPr lang="en-US" b="1" i="1" dirty="0" err="1" smtClean="0">
                <a:solidFill>
                  <a:srgbClr val="FF0000"/>
                </a:solidFill>
                <a:latin typeface="Arial" charset="0"/>
              </a:rPr>
              <a:t>Mendelian</a:t>
            </a:r>
            <a:r>
              <a:rPr lang="en-US" i="1" dirty="0" smtClean="0">
                <a:solidFill>
                  <a:srgbClr val="000000"/>
                </a:solidFill>
                <a:latin typeface="Arial" charset="0"/>
              </a:rPr>
              <a:t> inheritance</a:t>
            </a:r>
            <a:r>
              <a:rPr lang="en-US" dirty="0" smtClean="0">
                <a:solidFill>
                  <a:srgbClr val="000000"/>
                </a:solidFill>
                <a:latin typeface="Arial" charset="0"/>
              </a:rPr>
              <a:t>.</a:t>
            </a:r>
          </a:p>
          <a:p>
            <a:pPr eaLnBrk="1" hangingPunct="1">
              <a:lnSpc>
                <a:spcPct val="90000"/>
              </a:lnSpc>
              <a:buFontTx/>
              <a:buNone/>
            </a:pPr>
            <a:endParaRPr lang="en-US" dirty="0" smtClean="0">
              <a:solidFill>
                <a:srgbClr val="000000"/>
              </a:solidFill>
              <a:latin typeface="Arial" charset="0"/>
            </a:endParaRPr>
          </a:p>
          <a:p>
            <a:pPr eaLnBrk="1" hangingPunct="1">
              <a:lnSpc>
                <a:spcPct val="90000"/>
              </a:lnSpc>
            </a:pPr>
            <a:r>
              <a:rPr lang="en-US" dirty="0" smtClean="0">
                <a:solidFill>
                  <a:srgbClr val="000000"/>
                </a:solidFill>
                <a:latin typeface="Arial" charset="0"/>
              </a:rPr>
              <a:t>- A trait or disorder that is determined by a gene on an </a:t>
            </a:r>
            <a:r>
              <a:rPr lang="en-US" b="1" i="1" dirty="0" smtClean="0">
                <a:solidFill>
                  <a:srgbClr val="000000"/>
                </a:solidFill>
                <a:latin typeface="Arial" charset="0"/>
              </a:rPr>
              <a:t>autosome</a:t>
            </a:r>
            <a:r>
              <a:rPr lang="en-US" dirty="0" smtClean="0">
                <a:solidFill>
                  <a:srgbClr val="000000"/>
                </a:solidFill>
                <a:latin typeface="Arial" charset="0"/>
              </a:rPr>
              <a:t> is said to show </a:t>
            </a:r>
            <a:r>
              <a:rPr lang="en-US" b="1" i="1" dirty="0" smtClean="0">
                <a:solidFill>
                  <a:srgbClr val="000000"/>
                </a:solidFill>
                <a:latin typeface="Arial" charset="0"/>
              </a:rPr>
              <a:t>autosomal inheritance.</a:t>
            </a:r>
          </a:p>
          <a:p>
            <a:pPr eaLnBrk="1" hangingPunct="1">
              <a:lnSpc>
                <a:spcPct val="90000"/>
              </a:lnSpc>
            </a:pPr>
            <a:endParaRPr lang="en-US" b="1" i="1" dirty="0" smtClean="0">
              <a:solidFill>
                <a:srgbClr val="000000"/>
              </a:solidFill>
              <a:latin typeface="Arial" charset="0"/>
            </a:endParaRPr>
          </a:p>
          <a:p>
            <a:pPr eaLnBrk="1" hangingPunct="1">
              <a:lnSpc>
                <a:spcPct val="90000"/>
              </a:lnSpc>
            </a:pPr>
            <a:r>
              <a:rPr lang="en-US" dirty="0" smtClean="0">
                <a:solidFill>
                  <a:srgbClr val="000000"/>
                </a:solidFill>
                <a:latin typeface="Arial" charset="0"/>
              </a:rPr>
              <a:t>- A trait or disorder determined by a gene on one of the </a:t>
            </a:r>
            <a:r>
              <a:rPr lang="en-US" b="1" i="1" dirty="0" smtClean="0">
                <a:solidFill>
                  <a:srgbClr val="000000"/>
                </a:solidFill>
                <a:latin typeface="Arial" charset="0"/>
              </a:rPr>
              <a:t>sex</a:t>
            </a:r>
            <a:r>
              <a:rPr lang="en-US" dirty="0" smtClean="0">
                <a:solidFill>
                  <a:srgbClr val="000000"/>
                </a:solidFill>
                <a:latin typeface="Arial" charset="0"/>
              </a:rPr>
              <a:t> chromosomes is said to show </a:t>
            </a:r>
            <a:r>
              <a:rPr lang="en-US" b="1" i="1" dirty="0" smtClean="0">
                <a:solidFill>
                  <a:srgbClr val="000000"/>
                </a:solidFill>
                <a:latin typeface="Arial" charset="0"/>
              </a:rPr>
              <a:t>sex-linked</a:t>
            </a:r>
            <a:r>
              <a:rPr lang="en-US" i="1" dirty="0" smtClean="0">
                <a:solidFill>
                  <a:srgbClr val="000000"/>
                </a:solidFill>
                <a:latin typeface="Arial" charset="0"/>
              </a:rPr>
              <a:t> </a:t>
            </a:r>
            <a:r>
              <a:rPr lang="en-US" b="1" i="1" dirty="0" smtClean="0">
                <a:solidFill>
                  <a:srgbClr val="000000"/>
                </a:solidFill>
                <a:latin typeface="Arial" charset="0"/>
              </a:rPr>
              <a:t>inheritance</a:t>
            </a:r>
            <a:r>
              <a:rPr lang="en-US" dirty="0" smtClean="0">
                <a:solidFill>
                  <a:srgbClr val="000000"/>
                </a:solidFill>
                <a:latin typeface="Arial" charset="0"/>
              </a:rPr>
              <a:t>.</a:t>
            </a:r>
          </a:p>
          <a:p>
            <a:endParaRPr lang="en-US" dirty="0"/>
          </a:p>
        </p:txBody>
      </p:sp>
      <p:sp>
        <p:nvSpPr>
          <p:cNvPr id="4" name="Slide Number Placeholder 3"/>
          <p:cNvSpPr>
            <a:spLocks noGrp="1"/>
          </p:cNvSpPr>
          <p:nvPr>
            <p:ph type="sldNum" sz="quarter" idx="10"/>
          </p:nvPr>
        </p:nvSpPr>
        <p:spPr/>
        <p:txBody>
          <a:bodyPr/>
          <a:lstStyle/>
          <a:p>
            <a:fld id="{E779A146-5E03-604F-99F3-2B8499809C33}" type="slidenum">
              <a:rPr lang="en-US" smtClean="0"/>
              <a:t>13</a:t>
            </a:fld>
            <a:endParaRPr lang="en-US"/>
          </a:p>
        </p:txBody>
      </p:sp>
    </p:spTree>
    <p:extLst>
      <p:ext uri="{BB962C8B-B14F-4D97-AF65-F5344CB8AC3E}">
        <p14:creationId xmlns:p14="http://schemas.microsoft.com/office/powerpoint/2010/main" val="3786437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rgbClr val="002060"/>
                </a:solidFill>
                <a:effectLst>
                  <a:outerShdw blurRad="38100" dist="38100" dir="2700000" algn="tl">
                    <a:srgbClr val="000000"/>
                  </a:outerShdw>
                </a:effectLst>
                <a:latin typeface="Arial" charset="0"/>
                <a:cs typeface="Arial" charset="0"/>
              </a:rPr>
              <a:t>for Huntington’s Disease</a:t>
            </a:r>
            <a:endParaRPr lang="en-US" dirty="0"/>
          </a:p>
        </p:txBody>
      </p:sp>
      <p:sp>
        <p:nvSpPr>
          <p:cNvPr id="4" name="Slide Number Placeholder 3"/>
          <p:cNvSpPr>
            <a:spLocks noGrp="1"/>
          </p:cNvSpPr>
          <p:nvPr>
            <p:ph type="sldNum" sz="quarter" idx="10"/>
          </p:nvPr>
        </p:nvSpPr>
        <p:spPr/>
        <p:txBody>
          <a:bodyPr/>
          <a:lstStyle/>
          <a:p>
            <a:fld id="{E779A146-5E03-604F-99F3-2B8499809C33}" type="slidenum">
              <a:rPr lang="en-US" smtClean="0"/>
              <a:t>14</a:t>
            </a:fld>
            <a:endParaRPr lang="en-US"/>
          </a:p>
        </p:txBody>
      </p:sp>
    </p:spTree>
    <p:extLst>
      <p:ext uri="{BB962C8B-B14F-4D97-AF65-F5344CB8AC3E}">
        <p14:creationId xmlns:p14="http://schemas.microsoft.com/office/powerpoint/2010/main" val="23394274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AU"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lang="en-US"/>
          </a:p>
        </p:txBody>
      </p:sp>
      <p:sp>
        <p:nvSpPr>
          <p:cNvPr id="4" name="Date Placeholder 3"/>
          <p:cNvSpPr>
            <a:spLocks noGrp="1"/>
          </p:cNvSpPr>
          <p:nvPr>
            <p:ph type="dt" sz="half" idx="10"/>
          </p:nvPr>
        </p:nvSpPr>
        <p:spPr/>
        <p:txBody>
          <a:bodyPr/>
          <a:lstStyle/>
          <a:p>
            <a:fld id="{673247F3-DF2A-C74E-BCB3-1530F798B51A}" type="datetimeFigureOut">
              <a:rPr lang="en-US" smtClean="0"/>
              <a:t>29/10/2017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D7CB41-EB33-E446-930F-0453BC68AC0F}" type="slidenum">
              <a:rPr lang="en-US" smtClean="0"/>
              <a:t>‹#›</a:t>
            </a:fld>
            <a:endParaRPr lang="en-US"/>
          </a:p>
        </p:txBody>
      </p:sp>
    </p:spTree>
    <p:extLst>
      <p:ext uri="{BB962C8B-B14F-4D97-AF65-F5344CB8AC3E}">
        <p14:creationId xmlns:p14="http://schemas.microsoft.com/office/powerpoint/2010/main" val="21765659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673247F3-DF2A-C74E-BCB3-1530F798B51A}" type="datetimeFigureOut">
              <a:rPr lang="en-US" smtClean="0"/>
              <a:t>29/10/2017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D7CB41-EB33-E446-930F-0453BC68AC0F}" type="slidenum">
              <a:rPr lang="en-US" smtClean="0"/>
              <a:t>‹#›</a:t>
            </a:fld>
            <a:endParaRPr lang="en-US"/>
          </a:p>
        </p:txBody>
      </p:sp>
    </p:spTree>
    <p:extLst>
      <p:ext uri="{BB962C8B-B14F-4D97-AF65-F5344CB8AC3E}">
        <p14:creationId xmlns:p14="http://schemas.microsoft.com/office/powerpoint/2010/main" val="14998057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673247F3-DF2A-C74E-BCB3-1530F798B51A}" type="datetimeFigureOut">
              <a:rPr lang="en-US" smtClean="0"/>
              <a:t>29/10/2017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D7CB41-EB33-E446-930F-0453BC68AC0F}" type="slidenum">
              <a:rPr lang="en-US" smtClean="0"/>
              <a:t>‹#›</a:t>
            </a:fld>
            <a:endParaRPr lang="en-US"/>
          </a:p>
        </p:txBody>
      </p:sp>
    </p:spTree>
    <p:extLst>
      <p:ext uri="{BB962C8B-B14F-4D97-AF65-F5344CB8AC3E}">
        <p14:creationId xmlns:p14="http://schemas.microsoft.com/office/powerpoint/2010/main" val="18137166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673247F3-DF2A-C74E-BCB3-1530F798B51A}" type="datetimeFigureOut">
              <a:rPr lang="en-US" smtClean="0"/>
              <a:t>29/10/2017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D7CB41-EB33-E446-930F-0453BC68AC0F}" type="slidenum">
              <a:rPr lang="en-US" smtClean="0"/>
              <a:t>‹#›</a:t>
            </a:fld>
            <a:endParaRPr lang="en-US"/>
          </a:p>
        </p:txBody>
      </p:sp>
    </p:spTree>
    <p:extLst>
      <p:ext uri="{BB962C8B-B14F-4D97-AF65-F5344CB8AC3E}">
        <p14:creationId xmlns:p14="http://schemas.microsoft.com/office/powerpoint/2010/main" val="42835433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AU"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4" name="Date Placeholder 3"/>
          <p:cNvSpPr>
            <a:spLocks noGrp="1"/>
          </p:cNvSpPr>
          <p:nvPr>
            <p:ph type="dt" sz="half" idx="10"/>
          </p:nvPr>
        </p:nvSpPr>
        <p:spPr/>
        <p:txBody>
          <a:bodyPr/>
          <a:lstStyle/>
          <a:p>
            <a:fld id="{673247F3-DF2A-C74E-BCB3-1530F798B51A}" type="datetimeFigureOut">
              <a:rPr lang="en-US" smtClean="0"/>
              <a:t>29/10/2017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D7CB41-EB33-E446-930F-0453BC68AC0F}" type="slidenum">
              <a:rPr lang="en-US" smtClean="0"/>
              <a:t>‹#›</a:t>
            </a:fld>
            <a:endParaRPr lang="en-US"/>
          </a:p>
        </p:txBody>
      </p:sp>
    </p:spTree>
    <p:extLst>
      <p:ext uri="{BB962C8B-B14F-4D97-AF65-F5344CB8AC3E}">
        <p14:creationId xmlns:p14="http://schemas.microsoft.com/office/powerpoint/2010/main" val="35750161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Date Placeholder 4"/>
          <p:cNvSpPr>
            <a:spLocks noGrp="1"/>
          </p:cNvSpPr>
          <p:nvPr>
            <p:ph type="dt" sz="half" idx="10"/>
          </p:nvPr>
        </p:nvSpPr>
        <p:spPr/>
        <p:txBody>
          <a:bodyPr/>
          <a:lstStyle/>
          <a:p>
            <a:fld id="{673247F3-DF2A-C74E-BCB3-1530F798B51A}" type="datetimeFigureOut">
              <a:rPr lang="en-US" smtClean="0"/>
              <a:t>29/10/2017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D7CB41-EB33-E446-930F-0453BC68AC0F}" type="slidenum">
              <a:rPr lang="en-US" smtClean="0"/>
              <a:t>‹#›</a:t>
            </a:fld>
            <a:endParaRPr lang="en-US"/>
          </a:p>
        </p:txBody>
      </p:sp>
    </p:spTree>
    <p:extLst>
      <p:ext uri="{BB962C8B-B14F-4D97-AF65-F5344CB8AC3E}">
        <p14:creationId xmlns:p14="http://schemas.microsoft.com/office/powerpoint/2010/main" val="38428559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7" name="Date Placeholder 6"/>
          <p:cNvSpPr>
            <a:spLocks noGrp="1"/>
          </p:cNvSpPr>
          <p:nvPr>
            <p:ph type="dt" sz="half" idx="10"/>
          </p:nvPr>
        </p:nvSpPr>
        <p:spPr/>
        <p:txBody>
          <a:bodyPr/>
          <a:lstStyle/>
          <a:p>
            <a:fld id="{673247F3-DF2A-C74E-BCB3-1530F798B51A}" type="datetimeFigureOut">
              <a:rPr lang="en-US" smtClean="0"/>
              <a:t>29/10/2017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CD7CB41-EB33-E446-930F-0453BC68AC0F}" type="slidenum">
              <a:rPr lang="en-US" smtClean="0"/>
              <a:t>‹#›</a:t>
            </a:fld>
            <a:endParaRPr lang="en-US"/>
          </a:p>
        </p:txBody>
      </p:sp>
    </p:spTree>
    <p:extLst>
      <p:ext uri="{BB962C8B-B14F-4D97-AF65-F5344CB8AC3E}">
        <p14:creationId xmlns:p14="http://schemas.microsoft.com/office/powerpoint/2010/main" val="8141668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Date Placeholder 2"/>
          <p:cNvSpPr>
            <a:spLocks noGrp="1"/>
          </p:cNvSpPr>
          <p:nvPr>
            <p:ph type="dt" sz="half" idx="10"/>
          </p:nvPr>
        </p:nvSpPr>
        <p:spPr/>
        <p:txBody>
          <a:bodyPr/>
          <a:lstStyle/>
          <a:p>
            <a:fld id="{673247F3-DF2A-C74E-BCB3-1530F798B51A}" type="datetimeFigureOut">
              <a:rPr lang="en-US" smtClean="0"/>
              <a:t>29/10/2017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D7CB41-EB33-E446-930F-0453BC68AC0F}" type="slidenum">
              <a:rPr lang="en-US" smtClean="0"/>
              <a:t>‹#›</a:t>
            </a:fld>
            <a:endParaRPr lang="en-US"/>
          </a:p>
        </p:txBody>
      </p:sp>
    </p:spTree>
    <p:extLst>
      <p:ext uri="{BB962C8B-B14F-4D97-AF65-F5344CB8AC3E}">
        <p14:creationId xmlns:p14="http://schemas.microsoft.com/office/powerpoint/2010/main" val="7476549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3247F3-DF2A-C74E-BCB3-1530F798B51A}" type="datetimeFigureOut">
              <a:rPr lang="en-US" smtClean="0"/>
              <a:t>29/10/2017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CD7CB41-EB33-E446-930F-0453BC68AC0F}" type="slidenum">
              <a:rPr lang="en-US" smtClean="0"/>
              <a:t>‹#›</a:t>
            </a:fld>
            <a:endParaRPr lang="en-US"/>
          </a:p>
        </p:txBody>
      </p:sp>
    </p:spTree>
    <p:extLst>
      <p:ext uri="{BB962C8B-B14F-4D97-AF65-F5344CB8AC3E}">
        <p14:creationId xmlns:p14="http://schemas.microsoft.com/office/powerpoint/2010/main" val="1903809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673247F3-DF2A-C74E-BCB3-1530F798B51A}" type="datetimeFigureOut">
              <a:rPr lang="en-US" smtClean="0"/>
              <a:t>29/10/2017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D7CB41-EB33-E446-930F-0453BC68AC0F}" type="slidenum">
              <a:rPr lang="en-US" smtClean="0"/>
              <a:t>‹#›</a:t>
            </a:fld>
            <a:endParaRPr lang="en-US"/>
          </a:p>
        </p:txBody>
      </p:sp>
    </p:spTree>
    <p:extLst>
      <p:ext uri="{BB962C8B-B14F-4D97-AF65-F5344CB8AC3E}">
        <p14:creationId xmlns:p14="http://schemas.microsoft.com/office/powerpoint/2010/main" val="38166755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673247F3-DF2A-C74E-BCB3-1530F798B51A}" type="datetimeFigureOut">
              <a:rPr lang="en-US" smtClean="0"/>
              <a:t>29/10/2017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D7CB41-EB33-E446-930F-0453BC68AC0F}" type="slidenum">
              <a:rPr lang="en-US" smtClean="0"/>
              <a:t>‹#›</a:t>
            </a:fld>
            <a:endParaRPr lang="en-US"/>
          </a:p>
        </p:txBody>
      </p:sp>
    </p:spTree>
    <p:extLst>
      <p:ext uri="{BB962C8B-B14F-4D97-AF65-F5344CB8AC3E}">
        <p14:creationId xmlns:p14="http://schemas.microsoft.com/office/powerpoint/2010/main" val="343509500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AU"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3247F3-DF2A-C74E-BCB3-1530F798B51A}" type="datetimeFigureOut">
              <a:rPr lang="en-US" smtClean="0"/>
              <a:t>29/10/2017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D7CB41-EB33-E446-930F-0453BC68AC0F}" type="slidenum">
              <a:rPr lang="en-US" smtClean="0"/>
              <a:t>‹#›</a:t>
            </a:fld>
            <a:endParaRPr lang="en-US"/>
          </a:p>
        </p:txBody>
      </p:sp>
    </p:spTree>
    <p:extLst>
      <p:ext uri="{BB962C8B-B14F-4D97-AF65-F5344CB8AC3E}">
        <p14:creationId xmlns:p14="http://schemas.microsoft.com/office/powerpoint/2010/main" val="37198605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9.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10.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2439"/>
            <a:ext cx="7772400" cy="1470025"/>
          </a:xfrm>
        </p:spPr>
        <p:txBody>
          <a:bodyPr/>
          <a:lstStyle/>
          <a:p>
            <a:r>
              <a:rPr lang="en-US" b="1" cap="all" normalizeH="1" dirty="0" smtClean="0"/>
              <a:t>Human Genetics</a:t>
            </a:r>
            <a:endParaRPr lang="en-US" b="1" cap="all" normalizeH="1" dirty="0"/>
          </a:p>
        </p:txBody>
      </p:sp>
      <p:sp>
        <p:nvSpPr>
          <p:cNvPr id="3" name="Subtitle 2"/>
          <p:cNvSpPr>
            <a:spLocks noGrp="1"/>
          </p:cNvSpPr>
          <p:nvPr>
            <p:ph type="subTitle" idx="1"/>
          </p:nvPr>
        </p:nvSpPr>
        <p:spPr>
          <a:xfrm>
            <a:off x="1371600" y="2554545"/>
            <a:ext cx="6400800" cy="1752600"/>
          </a:xfrm>
        </p:spPr>
        <p:txBody>
          <a:bodyPr anchor="ctr"/>
          <a:lstStyle/>
          <a:p>
            <a:r>
              <a:rPr lang="en-US" sz="3600" b="1" dirty="0" smtClean="0">
                <a:solidFill>
                  <a:schemeClr val="tx1"/>
                </a:solidFill>
              </a:rPr>
              <a:t>Lecture Three</a:t>
            </a:r>
          </a:p>
          <a:p>
            <a:r>
              <a:rPr lang="en-US" sz="4000" b="1" cap="all" dirty="0" smtClean="0">
                <a:solidFill>
                  <a:schemeClr val="tx1"/>
                </a:solidFill>
              </a:rPr>
              <a:t>Mode of Inheritance</a:t>
            </a:r>
            <a:endParaRPr lang="en-US" sz="4000" b="1" cap="all" dirty="0">
              <a:solidFill>
                <a:schemeClr val="tx1"/>
              </a:solidFill>
            </a:endParaRPr>
          </a:p>
        </p:txBody>
      </p:sp>
    </p:spTree>
    <p:extLst>
      <p:ext uri="{BB962C8B-B14F-4D97-AF65-F5344CB8AC3E}">
        <p14:creationId xmlns:p14="http://schemas.microsoft.com/office/powerpoint/2010/main" val="34785672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99189" y="1956097"/>
            <a:ext cx="8764296" cy="1470025"/>
          </a:xfrm>
        </p:spPr>
        <p:txBody>
          <a:bodyPr>
            <a:noAutofit/>
          </a:bodyPr>
          <a:lstStyle/>
          <a:p>
            <a:r>
              <a:rPr lang="en-US" sz="4000" b="1" dirty="0"/>
              <a:t>THE CHROMOSOME THEORY</a:t>
            </a:r>
            <a:br>
              <a:rPr lang="en-US" sz="4000" b="1" dirty="0"/>
            </a:br>
            <a:r>
              <a:rPr lang="en-US" sz="4000" b="1" dirty="0"/>
              <a:t>OF INHERITANCE AND SEX</a:t>
            </a:r>
            <a:br>
              <a:rPr lang="en-US" sz="4000" b="1" dirty="0"/>
            </a:br>
            <a:r>
              <a:rPr lang="en-US" sz="4000" b="1" dirty="0"/>
              <a:t>CHROMOSOMES</a:t>
            </a:r>
          </a:p>
        </p:txBody>
      </p:sp>
      <p:sp>
        <p:nvSpPr>
          <p:cNvPr id="6" name="Subtitle 5"/>
          <p:cNvSpPr>
            <a:spLocks noGrp="1"/>
          </p:cNvSpPr>
          <p:nvPr>
            <p:ph type="subTitle" idx="1"/>
          </p:nvPr>
        </p:nvSpPr>
        <p:spPr/>
        <p:txBody>
          <a:bodyPr>
            <a:noAutofit/>
          </a:bodyPr>
          <a:lstStyle/>
          <a:p>
            <a:r>
              <a:rPr lang="en-US" sz="3600" i="1" dirty="0">
                <a:solidFill>
                  <a:schemeClr val="accent1">
                    <a:lumMod val="75000"/>
                  </a:schemeClr>
                </a:solidFill>
              </a:rPr>
              <a:t> </a:t>
            </a:r>
            <a:r>
              <a:rPr lang="en-US" sz="3600" i="1" dirty="0" smtClean="0">
                <a:solidFill>
                  <a:schemeClr val="accent1">
                    <a:lumMod val="75000"/>
                  </a:schemeClr>
                </a:solidFill>
              </a:rPr>
              <a:t>How </a:t>
            </a:r>
            <a:r>
              <a:rPr lang="en-US" sz="3600" i="1" dirty="0">
                <a:solidFill>
                  <a:schemeClr val="accent1">
                    <a:lumMod val="75000"/>
                  </a:schemeClr>
                </a:solidFill>
              </a:rPr>
              <a:t>chromosomal transmission is related </a:t>
            </a:r>
            <a:r>
              <a:rPr lang="en-US" sz="3600" i="1" dirty="0" smtClean="0">
                <a:solidFill>
                  <a:schemeClr val="accent1">
                    <a:lumMod val="75000"/>
                  </a:schemeClr>
                </a:solidFill>
              </a:rPr>
              <a:t>to the </a:t>
            </a:r>
            <a:r>
              <a:rPr lang="en-US" sz="3600" i="1" dirty="0">
                <a:solidFill>
                  <a:schemeClr val="accent1">
                    <a:lumMod val="75000"/>
                  </a:schemeClr>
                </a:solidFill>
              </a:rPr>
              <a:t>patterns of inheritance observed by </a:t>
            </a:r>
            <a:r>
              <a:rPr lang="en-US" sz="3600" i="1" dirty="0" smtClean="0">
                <a:solidFill>
                  <a:schemeClr val="accent1">
                    <a:lumMod val="75000"/>
                  </a:schemeClr>
                </a:solidFill>
              </a:rPr>
              <a:t>Mendel?</a:t>
            </a:r>
            <a:endParaRPr lang="en-US" sz="3600" i="1" dirty="0">
              <a:solidFill>
                <a:schemeClr val="accent1">
                  <a:lumMod val="75000"/>
                </a:schemeClr>
              </a:solidFill>
            </a:endParaRPr>
          </a:p>
        </p:txBody>
      </p:sp>
    </p:spTree>
    <p:extLst>
      <p:ext uri="{BB962C8B-B14F-4D97-AF65-F5344CB8AC3E}">
        <p14:creationId xmlns:p14="http://schemas.microsoft.com/office/powerpoint/2010/main" val="34544453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0310"/>
            <a:ext cx="8229600" cy="1143000"/>
          </a:xfrm>
        </p:spPr>
        <p:txBody>
          <a:bodyPr>
            <a:normAutofit/>
          </a:bodyPr>
          <a:lstStyle/>
          <a:p>
            <a:r>
              <a:rPr lang="en-US" sz="3200" b="1" dirty="0"/>
              <a:t>Mendel’s law of segregation can be </a:t>
            </a:r>
            <a:r>
              <a:rPr lang="en-US" sz="3200" b="1" dirty="0" smtClean="0"/>
              <a:t>explained by </a:t>
            </a:r>
            <a:r>
              <a:rPr lang="en-US" sz="3200" b="1" dirty="0"/>
              <a:t>the segregation of homologs during meiosis</a:t>
            </a:r>
          </a:p>
        </p:txBody>
      </p:sp>
      <p:pic>
        <p:nvPicPr>
          <p:cNvPr id="9" name="Content Placeholder 8" descr="Snip20171029_6.png"/>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741" r="1560"/>
          <a:stretch/>
        </p:blipFill>
        <p:spPr>
          <a:xfrm>
            <a:off x="5791316" y="1417638"/>
            <a:ext cx="2707266" cy="5197863"/>
          </a:xfrm>
        </p:spPr>
      </p:pic>
      <p:sp>
        <p:nvSpPr>
          <p:cNvPr id="8" name="Content Placeholder 7"/>
          <p:cNvSpPr>
            <a:spLocks noGrp="1"/>
          </p:cNvSpPr>
          <p:nvPr>
            <p:ph sz="half" idx="1"/>
          </p:nvPr>
        </p:nvSpPr>
        <p:spPr>
          <a:xfrm>
            <a:off x="457200" y="1600200"/>
            <a:ext cx="4454953" cy="5015301"/>
          </a:xfrm>
        </p:spPr>
        <p:txBody>
          <a:bodyPr>
            <a:normAutofit lnSpcReduction="10000"/>
          </a:bodyPr>
          <a:lstStyle/>
          <a:p>
            <a:pPr marL="0" indent="0">
              <a:spcBef>
                <a:spcPts val="0"/>
              </a:spcBef>
              <a:spcAft>
                <a:spcPts val="600"/>
              </a:spcAft>
              <a:buNone/>
            </a:pPr>
            <a:r>
              <a:rPr lang="en-US" dirty="0" smtClean="0"/>
              <a:t>The </a:t>
            </a:r>
            <a:r>
              <a:rPr lang="en-US" dirty="0"/>
              <a:t>two copies of </a:t>
            </a:r>
            <a:r>
              <a:rPr lang="en-US" dirty="0" smtClean="0"/>
              <a:t>a gene </a:t>
            </a:r>
            <a:r>
              <a:rPr lang="en-US" dirty="0"/>
              <a:t>are contained on </a:t>
            </a:r>
            <a:r>
              <a:rPr lang="en-US" dirty="0" smtClean="0"/>
              <a:t>homologous chromosomes.</a:t>
            </a:r>
          </a:p>
          <a:p>
            <a:pPr marL="0" indent="0">
              <a:spcBef>
                <a:spcPts val="0"/>
              </a:spcBef>
              <a:spcAft>
                <a:spcPts val="600"/>
              </a:spcAft>
              <a:buNone/>
            </a:pPr>
            <a:r>
              <a:rPr lang="en-US" dirty="0" smtClean="0"/>
              <a:t>In </a:t>
            </a:r>
            <a:r>
              <a:rPr lang="en-US" dirty="0"/>
              <a:t>this example </a:t>
            </a:r>
            <a:r>
              <a:rPr lang="en-US" dirty="0" smtClean="0"/>
              <a:t>using pea </a:t>
            </a:r>
            <a:r>
              <a:rPr lang="en-US" dirty="0"/>
              <a:t>seed color, the two alleles are Y (yellow) and y (green). </a:t>
            </a:r>
            <a:endParaRPr lang="en-US" dirty="0" smtClean="0"/>
          </a:p>
          <a:p>
            <a:pPr marL="0" indent="0">
              <a:buNone/>
            </a:pPr>
            <a:r>
              <a:rPr lang="en-US" dirty="0" smtClean="0"/>
              <a:t>During meiosis, the homologous chromosomes </a:t>
            </a:r>
            <a:r>
              <a:rPr lang="en-US" dirty="0"/>
              <a:t>segregate </a:t>
            </a:r>
            <a:r>
              <a:rPr lang="en-US" dirty="0" smtClean="0"/>
              <a:t>from each </a:t>
            </a:r>
            <a:r>
              <a:rPr lang="en-US" dirty="0"/>
              <a:t>other</a:t>
            </a:r>
            <a:r>
              <a:rPr lang="en-US" dirty="0" smtClean="0"/>
              <a:t>, leading </a:t>
            </a:r>
            <a:r>
              <a:rPr lang="en-US" dirty="0"/>
              <a:t>to segregation of the two alleles into separate gametes.</a:t>
            </a:r>
          </a:p>
        </p:txBody>
      </p:sp>
    </p:spTree>
    <p:extLst>
      <p:ext uri="{BB962C8B-B14F-4D97-AF65-F5344CB8AC3E}">
        <p14:creationId xmlns:p14="http://schemas.microsoft.com/office/powerpoint/2010/main" val="209577149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6317"/>
            <a:ext cx="9144000" cy="1730138"/>
          </a:xfrm>
        </p:spPr>
        <p:txBody>
          <a:bodyPr>
            <a:noAutofit/>
          </a:bodyPr>
          <a:lstStyle/>
          <a:p>
            <a:r>
              <a:rPr lang="en-US" sz="3200" b="1" dirty="0"/>
              <a:t>Mendel’s law of independent assortment can be explained by the random alignment of bivalents during metaphase of meiosis </a:t>
            </a:r>
            <a:r>
              <a:rPr lang="en-US" sz="3200" b="1" dirty="0" smtClean="0"/>
              <a:t>I</a:t>
            </a:r>
            <a:endParaRPr lang="en-US" sz="3200" b="1" dirty="0"/>
          </a:p>
        </p:txBody>
      </p:sp>
      <p:sp>
        <p:nvSpPr>
          <p:cNvPr id="3" name="Content Placeholder 2"/>
          <p:cNvSpPr>
            <a:spLocks noGrp="1"/>
          </p:cNvSpPr>
          <p:nvPr>
            <p:ph sz="half" idx="1"/>
          </p:nvPr>
        </p:nvSpPr>
        <p:spPr>
          <a:xfrm>
            <a:off x="116963" y="2034569"/>
            <a:ext cx="4295292" cy="4525963"/>
          </a:xfrm>
        </p:spPr>
        <p:txBody>
          <a:bodyPr>
            <a:normAutofit fontScale="77500" lnSpcReduction="20000"/>
          </a:bodyPr>
          <a:lstStyle/>
          <a:p>
            <a:pPr marL="258763" indent="-258763"/>
            <a:r>
              <a:rPr lang="en-US" dirty="0"/>
              <a:t>This figure shows the assortment of two genes located on two different chromosomes, using pea seed color and shape as an example (</a:t>
            </a:r>
            <a:r>
              <a:rPr lang="en-US" dirty="0" err="1"/>
              <a:t>YyRr</a:t>
            </a:r>
            <a:r>
              <a:rPr lang="en-US" dirty="0"/>
              <a:t>).</a:t>
            </a:r>
          </a:p>
          <a:p>
            <a:pPr marL="258763" indent="-258763"/>
            <a:r>
              <a:rPr lang="en-US" dirty="0"/>
              <a:t>During metaphase of meiosis I, different possible arrangements of the homologs within bivalents can lead to </a:t>
            </a:r>
            <a:r>
              <a:rPr lang="en-US" dirty="0" smtClean="0"/>
              <a:t>different combinations </a:t>
            </a:r>
            <a:r>
              <a:rPr lang="en-US" dirty="0"/>
              <a:t>of the alleles in </a:t>
            </a:r>
            <a:r>
              <a:rPr lang="en-US" dirty="0" smtClean="0"/>
              <a:t>the resulting </a:t>
            </a:r>
            <a:r>
              <a:rPr lang="en-US" dirty="0"/>
              <a:t>gametes</a:t>
            </a:r>
            <a:r>
              <a:rPr lang="en-US" dirty="0" smtClean="0"/>
              <a:t>.</a:t>
            </a:r>
          </a:p>
          <a:p>
            <a:pPr marL="258763" indent="-258763"/>
            <a:r>
              <a:rPr lang="en-US" dirty="0" smtClean="0"/>
              <a:t> </a:t>
            </a:r>
            <a:r>
              <a:rPr lang="en-US" dirty="0"/>
              <a:t>For example, on the left, the dominant R allele has sorted with the recessive y allele; on the right, the dominant R allele has </a:t>
            </a:r>
            <a:r>
              <a:rPr lang="en-US" dirty="0" smtClean="0"/>
              <a:t>sorted with </a:t>
            </a:r>
            <a:r>
              <a:rPr lang="en-US" dirty="0"/>
              <a:t>the dominant Y allele.</a:t>
            </a:r>
          </a:p>
        </p:txBody>
      </p:sp>
      <p:pic>
        <p:nvPicPr>
          <p:cNvPr id="5" name="Content Placeholder 4" descr="Snip20171029_9.png"/>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t="-846" b="-1167"/>
          <a:stretch/>
        </p:blipFill>
        <p:spPr>
          <a:xfrm>
            <a:off x="4330730" y="2306181"/>
            <a:ext cx="4728845" cy="3776572"/>
          </a:xfrm>
        </p:spPr>
      </p:pic>
    </p:spTree>
    <p:extLst>
      <p:ext uri="{BB962C8B-B14F-4D97-AF65-F5344CB8AC3E}">
        <p14:creationId xmlns:p14="http://schemas.microsoft.com/office/powerpoint/2010/main" val="341547592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152400" y="814784"/>
            <a:ext cx="8991600" cy="5128617"/>
            <a:chOff x="152400" y="964208"/>
            <a:chExt cx="8991600" cy="5128617"/>
          </a:xfrm>
        </p:grpSpPr>
        <p:grpSp>
          <p:nvGrpSpPr>
            <p:cNvPr id="28" name="Group 27"/>
            <p:cNvGrpSpPr/>
            <p:nvPr/>
          </p:nvGrpSpPr>
          <p:grpSpPr>
            <a:xfrm>
              <a:off x="6858000" y="3597275"/>
              <a:ext cx="2063750" cy="2495550"/>
              <a:chOff x="6858000" y="3597275"/>
              <a:chExt cx="2063750" cy="2495550"/>
            </a:xfrm>
          </p:grpSpPr>
          <p:sp>
            <p:nvSpPr>
              <p:cNvPr id="47" name="Rectangle 5"/>
              <p:cNvSpPr>
                <a:spLocks noChangeArrowheads="1"/>
              </p:cNvSpPr>
              <p:nvPr/>
            </p:nvSpPr>
            <p:spPr bwMode="auto">
              <a:xfrm>
                <a:off x="7239000" y="3597275"/>
                <a:ext cx="1682750" cy="533400"/>
              </a:xfrm>
              <a:prstGeom prst="rect">
                <a:avLst/>
              </a:prstGeom>
              <a:solidFill>
                <a:schemeClr val="accent2">
                  <a:lumMod val="60000"/>
                  <a:lumOff val="40000"/>
                </a:schemeClr>
              </a:solidFill>
              <a:ln>
                <a:noFill/>
              </a:ln>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376092"/>
                    </a:solidFill>
                    <a:effectLst/>
                    <a:uLnTx/>
                    <a:uFillTx/>
                    <a:latin typeface="Arial"/>
                    <a:ea typeface="+mn-ea"/>
                    <a:cs typeface="Times New Roman" pitchFamily="18" charset="0"/>
                  </a:rPr>
                  <a:t>X Linked</a:t>
                </a:r>
              </a:p>
            </p:txBody>
          </p:sp>
          <p:sp>
            <p:nvSpPr>
              <p:cNvPr id="48" name="Rectangle 11"/>
              <p:cNvSpPr>
                <a:spLocks noChangeArrowheads="1"/>
              </p:cNvSpPr>
              <p:nvPr/>
            </p:nvSpPr>
            <p:spPr bwMode="auto">
              <a:xfrm>
                <a:off x="6858000" y="5559425"/>
                <a:ext cx="2057400" cy="533400"/>
              </a:xfrm>
              <a:prstGeom prst="rect">
                <a:avLst/>
              </a:prstGeom>
              <a:solidFill>
                <a:schemeClr val="accent2">
                  <a:lumMod val="60000"/>
                  <a:lumOff val="40000"/>
                </a:schemeClr>
              </a:solidFill>
              <a:ln>
                <a:noFill/>
              </a:ln>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376092"/>
                    </a:solidFill>
                    <a:effectLst/>
                    <a:uLnTx/>
                    <a:uFillTx/>
                    <a:latin typeface="Arial"/>
                    <a:ea typeface="+mn-ea"/>
                    <a:cs typeface="Times New Roman" pitchFamily="18" charset="0"/>
                  </a:rPr>
                  <a:t>Dominant</a:t>
                </a:r>
              </a:p>
            </p:txBody>
          </p:sp>
        </p:grpSp>
        <p:grpSp>
          <p:nvGrpSpPr>
            <p:cNvPr id="29" name="Group 28"/>
            <p:cNvGrpSpPr/>
            <p:nvPr/>
          </p:nvGrpSpPr>
          <p:grpSpPr>
            <a:xfrm>
              <a:off x="152400" y="964208"/>
              <a:ext cx="8991600" cy="5128617"/>
              <a:chOff x="152400" y="964208"/>
              <a:chExt cx="8991600" cy="5128617"/>
            </a:xfrm>
          </p:grpSpPr>
          <p:sp>
            <p:nvSpPr>
              <p:cNvPr id="30" name="Line 2"/>
              <p:cNvSpPr>
                <a:spLocks noChangeShapeType="1"/>
              </p:cNvSpPr>
              <p:nvPr/>
            </p:nvSpPr>
            <p:spPr bwMode="auto">
              <a:xfrm>
                <a:off x="533400" y="2092325"/>
                <a:ext cx="0" cy="0"/>
              </a:xfrm>
              <a:prstGeom prst="line">
                <a:avLst/>
              </a:prstGeom>
              <a:noFill/>
              <a:ln w="9525">
                <a:solidFill>
                  <a:srgbClr val="5F5F5F"/>
                </a:solidFill>
                <a:round/>
                <a:headEnd/>
                <a:tailEnd/>
              </a:ln>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a:ea typeface="+mn-ea"/>
                  <a:cs typeface="+mn-cs"/>
                </a:endParaRPr>
              </a:p>
            </p:txBody>
          </p:sp>
          <p:sp>
            <p:nvSpPr>
              <p:cNvPr id="31" name="Rectangle 3"/>
              <p:cNvSpPr>
                <a:spLocks noChangeArrowheads="1"/>
              </p:cNvSpPr>
              <p:nvPr/>
            </p:nvSpPr>
            <p:spPr bwMode="auto">
              <a:xfrm>
                <a:off x="152400" y="964208"/>
                <a:ext cx="8991600" cy="838200"/>
              </a:xfrm>
              <a:prstGeom prst="rect">
                <a:avLst/>
              </a:prstGeom>
              <a:solidFill>
                <a:srgbClr val="AAE2CA">
                  <a:lumMod val="20000"/>
                  <a:lumOff val="80000"/>
                </a:srgbClr>
              </a:solidFill>
              <a:ln>
                <a:noFill/>
              </a:ln>
              <a:effectLst/>
              <a:scene3d>
                <a:camera prst="orthographicFront">
                  <a:rot lat="0" lon="0" rev="0"/>
                </a:camera>
                <a:lightRig rig="threePt" dir="t">
                  <a:rot lat="0" lon="0" rev="1200000"/>
                </a:lightRig>
              </a:scene3d>
              <a:sp3d>
                <a:bevelT w="63500" h="25400"/>
              </a:sp3d>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002060"/>
                    </a:solidFill>
                    <a:effectLst/>
                    <a:uLnTx/>
                    <a:uFillTx/>
                    <a:latin typeface="Arial"/>
                    <a:ea typeface="+mn-ea"/>
                    <a:cs typeface="Times New Roman" pitchFamily="18" charset="0"/>
                  </a:rPr>
                  <a:t>MODES OF INHERITANCE </a:t>
                </a:r>
                <a:r>
                  <a:rPr kumimoji="0" lang="en-US" sz="2400" b="1" i="0" u="none" strike="noStrike" kern="0" cap="none" spc="0" normalizeH="0" baseline="0" noProof="0" dirty="0" smtClean="0">
                    <a:ln>
                      <a:noFill/>
                    </a:ln>
                    <a:solidFill>
                      <a:srgbClr val="002060"/>
                    </a:solidFill>
                    <a:effectLst/>
                    <a:uLnTx/>
                    <a:uFillTx/>
                    <a:latin typeface="Arial"/>
                    <a:ea typeface="+mn-ea"/>
                    <a:cs typeface="Times New Roman" pitchFamily="18" charset="0"/>
                  </a:rPr>
                  <a:t>FOR</a:t>
                </a:r>
                <a:r>
                  <a:rPr kumimoji="0" lang="en-US" sz="2400" b="1" i="0" u="none" strike="noStrike" kern="0" cap="none" spc="0" normalizeH="0" noProof="0" dirty="0" smtClean="0">
                    <a:ln>
                      <a:noFill/>
                    </a:ln>
                    <a:solidFill>
                      <a:srgbClr val="002060"/>
                    </a:solidFill>
                    <a:effectLst/>
                    <a:uLnTx/>
                    <a:uFillTx/>
                    <a:latin typeface="Arial"/>
                    <a:ea typeface="+mn-ea"/>
                    <a:cs typeface="Times New Roman" pitchFamily="18" charset="0"/>
                  </a:rPr>
                  <a:t> </a:t>
                </a:r>
                <a:r>
                  <a:rPr kumimoji="0" lang="en-US" sz="2400" b="1" i="0" u="none" strike="noStrike" kern="0" cap="none" spc="0" normalizeH="0" baseline="0" noProof="0" dirty="0" smtClean="0">
                    <a:ln>
                      <a:noFill/>
                    </a:ln>
                    <a:solidFill>
                      <a:srgbClr val="002060"/>
                    </a:solidFill>
                    <a:effectLst/>
                    <a:uLnTx/>
                    <a:uFillTx/>
                    <a:latin typeface="Arial"/>
                    <a:ea typeface="+mn-ea"/>
                    <a:cs typeface="Times New Roman" pitchFamily="18" charset="0"/>
                  </a:rPr>
                  <a:t>SINGLE </a:t>
                </a:r>
                <a:r>
                  <a:rPr kumimoji="0" lang="en-US" sz="2400" b="1" i="0" u="none" strike="noStrike" kern="0" cap="none" spc="0" normalizeH="0" baseline="0" noProof="0" dirty="0">
                    <a:ln>
                      <a:noFill/>
                    </a:ln>
                    <a:solidFill>
                      <a:srgbClr val="002060"/>
                    </a:solidFill>
                    <a:effectLst/>
                    <a:uLnTx/>
                    <a:uFillTx/>
                    <a:latin typeface="Arial"/>
                    <a:ea typeface="+mn-ea"/>
                    <a:cs typeface="Times New Roman" pitchFamily="18" charset="0"/>
                  </a:rPr>
                  <a:t>GENE DISORDERS</a:t>
                </a:r>
              </a:p>
            </p:txBody>
          </p:sp>
          <p:sp>
            <p:nvSpPr>
              <p:cNvPr id="32" name="Rectangle 4"/>
              <p:cNvSpPr>
                <a:spLocks noChangeArrowheads="1"/>
              </p:cNvSpPr>
              <p:nvPr/>
            </p:nvSpPr>
            <p:spPr bwMode="auto">
              <a:xfrm>
                <a:off x="5078413" y="2320925"/>
                <a:ext cx="2617787" cy="533400"/>
              </a:xfrm>
              <a:prstGeom prst="rect">
                <a:avLst/>
              </a:prstGeom>
              <a:solidFill>
                <a:schemeClr val="accent2">
                  <a:lumMod val="60000"/>
                  <a:lumOff val="40000"/>
                </a:schemeClr>
              </a:solidFill>
              <a:ln>
                <a:noFill/>
              </a:ln>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376092"/>
                    </a:solidFill>
                    <a:effectLst/>
                    <a:uLnTx/>
                    <a:uFillTx/>
                    <a:latin typeface="Arial"/>
                    <a:ea typeface="+mn-ea"/>
                    <a:cs typeface="Times New Roman" pitchFamily="18" charset="0"/>
                  </a:rPr>
                  <a:t>Sex Linked</a:t>
                </a:r>
              </a:p>
            </p:txBody>
          </p:sp>
          <p:sp>
            <p:nvSpPr>
              <p:cNvPr id="33" name="Rectangle 6"/>
              <p:cNvSpPr>
                <a:spLocks noChangeArrowheads="1"/>
              </p:cNvSpPr>
              <p:nvPr/>
            </p:nvSpPr>
            <p:spPr bwMode="auto">
              <a:xfrm>
                <a:off x="2514600" y="3597275"/>
                <a:ext cx="2057400" cy="533400"/>
              </a:xfrm>
              <a:prstGeom prst="rect">
                <a:avLst/>
              </a:prstGeom>
              <a:solidFill>
                <a:srgbClr val="003399"/>
              </a:solidFill>
              <a:ln>
                <a:noFill/>
              </a:ln>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FFFF"/>
                    </a:solidFill>
                    <a:effectLst/>
                    <a:uLnTx/>
                    <a:uFillTx/>
                    <a:latin typeface="Arial"/>
                    <a:ea typeface="+mn-ea"/>
                    <a:cs typeface="Times New Roman" pitchFamily="18" charset="0"/>
                  </a:rPr>
                  <a:t>Dominant</a:t>
                </a:r>
              </a:p>
            </p:txBody>
          </p:sp>
          <p:sp>
            <p:nvSpPr>
              <p:cNvPr id="34" name="Rectangle 7"/>
              <p:cNvSpPr>
                <a:spLocks noChangeArrowheads="1"/>
              </p:cNvSpPr>
              <p:nvPr/>
            </p:nvSpPr>
            <p:spPr bwMode="auto">
              <a:xfrm>
                <a:off x="152400" y="3597275"/>
                <a:ext cx="2057400" cy="533400"/>
              </a:xfrm>
              <a:prstGeom prst="rect">
                <a:avLst/>
              </a:prstGeom>
              <a:solidFill>
                <a:srgbClr val="003399"/>
              </a:solidFill>
              <a:ln>
                <a:noFill/>
              </a:ln>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FFFFFF"/>
                    </a:solidFill>
                    <a:effectLst/>
                    <a:uLnTx/>
                    <a:uFillTx/>
                    <a:latin typeface="Arial"/>
                    <a:ea typeface="+mn-ea"/>
                    <a:cs typeface="Times New Roman" pitchFamily="18" charset="0"/>
                  </a:rPr>
                  <a:t>Recessive</a:t>
                </a:r>
              </a:p>
            </p:txBody>
          </p:sp>
          <p:sp>
            <p:nvSpPr>
              <p:cNvPr id="35" name="Rectangle 8"/>
              <p:cNvSpPr>
                <a:spLocks noChangeArrowheads="1"/>
              </p:cNvSpPr>
              <p:nvPr/>
            </p:nvSpPr>
            <p:spPr bwMode="auto">
              <a:xfrm>
                <a:off x="1344613" y="2320925"/>
                <a:ext cx="2617787" cy="533400"/>
              </a:xfrm>
              <a:prstGeom prst="rect">
                <a:avLst/>
              </a:prstGeom>
              <a:solidFill>
                <a:srgbClr val="003399"/>
              </a:solidFill>
              <a:ln>
                <a:noFill/>
              </a:ln>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FFFF"/>
                    </a:solidFill>
                    <a:effectLst/>
                    <a:uLnTx/>
                    <a:uFillTx/>
                    <a:latin typeface="Arial"/>
                    <a:ea typeface="+mn-ea"/>
                    <a:cs typeface="Times New Roman" pitchFamily="18" charset="0"/>
                  </a:rPr>
                  <a:t>Autosomal</a:t>
                </a:r>
              </a:p>
            </p:txBody>
          </p:sp>
          <p:sp>
            <p:nvSpPr>
              <p:cNvPr id="36" name="Rectangle 9"/>
              <p:cNvSpPr>
                <a:spLocks noChangeArrowheads="1"/>
              </p:cNvSpPr>
              <p:nvPr/>
            </p:nvSpPr>
            <p:spPr bwMode="auto">
              <a:xfrm>
                <a:off x="4724400" y="3559175"/>
                <a:ext cx="1835150" cy="609600"/>
              </a:xfrm>
              <a:prstGeom prst="rect">
                <a:avLst/>
              </a:prstGeom>
              <a:solidFill>
                <a:schemeClr val="accent2">
                  <a:lumMod val="60000"/>
                  <a:lumOff val="40000"/>
                </a:schemeClr>
              </a:solidFill>
              <a:ln>
                <a:noFill/>
              </a:ln>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376092"/>
                    </a:solidFill>
                    <a:effectLst/>
                    <a:uLnTx/>
                    <a:uFillTx/>
                    <a:latin typeface="Arial"/>
                    <a:ea typeface="+mn-ea"/>
                    <a:cs typeface="Times New Roman" pitchFamily="18" charset="0"/>
                  </a:rPr>
                  <a:t>Y Linked</a:t>
                </a:r>
              </a:p>
            </p:txBody>
          </p:sp>
          <p:sp>
            <p:nvSpPr>
              <p:cNvPr id="37" name="Rectangle 10"/>
              <p:cNvSpPr>
                <a:spLocks noChangeArrowheads="1"/>
              </p:cNvSpPr>
              <p:nvPr/>
            </p:nvSpPr>
            <p:spPr bwMode="auto">
              <a:xfrm>
                <a:off x="4038600" y="5559425"/>
                <a:ext cx="2057400" cy="533400"/>
              </a:xfrm>
              <a:prstGeom prst="rect">
                <a:avLst/>
              </a:prstGeom>
              <a:solidFill>
                <a:schemeClr val="accent2">
                  <a:lumMod val="60000"/>
                  <a:lumOff val="40000"/>
                </a:schemeClr>
              </a:solidFill>
              <a:ln>
                <a:noFill/>
              </a:ln>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376092"/>
                    </a:solidFill>
                    <a:effectLst/>
                    <a:uLnTx/>
                    <a:uFillTx/>
                    <a:latin typeface="Arial"/>
                    <a:ea typeface="+mn-ea"/>
                    <a:cs typeface="Times New Roman" pitchFamily="18" charset="0"/>
                  </a:rPr>
                  <a:t>Recessive</a:t>
                </a:r>
              </a:p>
            </p:txBody>
          </p:sp>
          <p:sp>
            <p:nvSpPr>
              <p:cNvPr id="38" name="Line 12"/>
              <p:cNvSpPr>
                <a:spLocks noChangeShapeType="1"/>
              </p:cNvSpPr>
              <p:nvPr/>
            </p:nvSpPr>
            <p:spPr bwMode="auto">
              <a:xfrm flipH="1">
                <a:off x="1371600" y="2854325"/>
                <a:ext cx="1600200" cy="685800"/>
              </a:xfrm>
              <a:prstGeom prst="line">
                <a:avLst/>
              </a:prstGeom>
              <a:noFill/>
              <a:ln w="28575">
                <a:solidFill>
                  <a:srgbClr val="FF3300"/>
                </a:solidFill>
                <a:round/>
                <a:headEnd/>
                <a:tailEnd type="triangle" w="med" len="med"/>
              </a:ln>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a:ea typeface="+mn-ea"/>
                  <a:cs typeface="+mn-cs"/>
                </a:endParaRPr>
              </a:p>
            </p:txBody>
          </p:sp>
          <p:sp>
            <p:nvSpPr>
              <p:cNvPr id="39" name="Line 13"/>
              <p:cNvSpPr>
                <a:spLocks noChangeShapeType="1"/>
              </p:cNvSpPr>
              <p:nvPr/>
            </p:nvSpPr>
            <p:spPr bwMode="auto">
              <a:xfrm>
                <a:off x="2971800" y="2854325"/>
                <a:ext cx="685800" cy="685800"/>
              </a:xfrm>
              <a:prstGeom prst="line">
                <a:avLst/>
              </a:prstGeom>
              <a:noFill/>
              <a:ln w="28575">
                <a:solidFill>
                  <a:srgbClr val="FF3300"/>
                </a:solidFill>
                <a:round/>
                <a:headEnd/>
                <a:tailEnd type="triangle" w="med" len="med"/>
              </a:ln>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a:ea typeface="+mn-ea"/>
                  <a:cs typeface="+mn-cs"/>
                </a:endParaRPr>
              </a:p>
            </p:txBody>
          </p:sp>
          <p:sp>
            <p:nvSpPr>
              <p:cNvPr id="40" name="Line 14"/>
              <p:cNvSpPr>
                <a:spLocks noChangeShapeType="1"/>
              </p:cNvSpPr>
              <p:nvPr/>
            </p:nvSpPr>
            <p:spPr bwMode="auto">
              <a:xfrm flipH="1">
                <a:off x="5181600" y="2854325"/>
                <a:ext cx="1371600" cy="685800"/>
              </a:xfrm>
              <a:prstGeom prst="line">
                <a:avLst/>
              </a:prstGeom>
              <a:noFill/>
              <a:ln w="28575">
                <a:solidFill>
                  <a:srgbClr val="FF3300"/>
                </a:solidFill>
                <a:round/>
                <a:headEnd/>
                <a:tailEnd type="triangle" w="med" len="med"/>
              </a:ln>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a:ea typeface="+mn-ea"/>
                  <a:cs typeface="+mn-cs"/>
                </a:endParaRPr>
              </a:p>
            </p:txBody>
          </p:sp>
          <p:sp>
            <p:nvSpPr>
              <p:cNvPr id="41" name="Line 15"/>
              <p:cNvSpPr>
                <a:spLocks noChangeShapeType="1"/>
              </p:cNvSpPr>
              <p:nvPr/>
            </p:nvSpPr>
            <p:spPr bwMode="auto">
              <a:xfrm>
                <a:off x="6553200" y="2854325"/>
                <a:ext cx="1219200" cy="685800"/>
              </a:xfrm>
              <a:prstGeom prst="line">
                <a:avLst/>
              </a:prstGeom>
              <a:noFill/>
              <a:ln w="28575">
                <a:solidFill>
                  <a:srgbClr val="FF3300"/>
                </a:solidFill>
                <a:round/>
                <a:headEnd/>
                <a:tailEnd type="triangle" w="med" len="med"/>
              </a:ln>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a:ea typeface="+mn-ea"/>
                  <a:cs typeface="+mn-cs"/>
                </a:endParaRPr>
              </a:p>
            </p:txBody>
          </p:sp>
          <p:sp>
            <p:nvSpPr>
              <p:cNvPr id="42" name="Line 16"/>
              <p:cNvSpPr>
                <a:spLocks noChangeShapeType="1"/>
              </p:cNvSpPr>
              <p:nvPr/>
            </p:nvSpPr>
            <p:spPr bwMode="auto">
              <a:xfrm flipH="1">
                <a:off x="5029200" y="4149725"/>
                <a:ext cx="2514600" cy="1371600"/>
              </a:xfrm>
              <a:prstGeom prst="line">
                <a:avLst/>
              </a:prstGeom>
              <a:noFill/>
              <a:ln w="28575">
                <a:solidFill>
                  <a:srgbClr val="FF3300"/>
                </a:solidFill>
                <a:round/>
                <a:headEnd/>
                <a:tailEnd type="triangle" w="med" len="med"/>
              </a:ln>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a:ea typeface="+mn-ea"/>
                  <a:cs typeface="+mn-cs"/>
                </a:endParaRPr>
              </a:p>
            </p:txBody>
          </p:sp>
          <p:sp>
            <p:nvSpPr>
              <p:cNvPr id="43" name="Line 17"/>
              <p:cNvSpPr>
                <a:spLocks noChangeShapeType="1"/>
              </p:cNvSpPr>
              <p:nvPr/>
            </p:nvSpPr>
            <p:spPr bwMode="auto">
              <a:xfrm>
                <a:off x="7848600" y="4149725"/>
                <a:ext cx="685800" cy="1447800"/>
              </a:xfrm>
              <a:prstGeom prst="line">
                <a:avLst/>
              </a:prstGeom>
              <a:noFill/>
              <a:ln w="28575">
                <a:solidFill>
                  <a:srgbClr val="FF3300"/>
                </a:solidFill>
                <a:round/>
                <a:headEnd/>
                <a:tailEnd type="triangle" w="med" len="med"/>
              </a:ln>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a:ea typeface="+mn-ea"/>
                  <a:cs typeface="+mn-cs"/>
                </a:endParaRPr>
              </a:p>
            </p:txBody>
          </p:sp>
          <p:sp>
            <p:nvSpPr>
              <p:cNvPr id="44" name="Line 18"/>
              <p:cNvSpPr>
                <a:spLocks noChangeShapeType="1"/>
              </p:cNvSpPr>
              <p:nvPr/>
            </p:nvSpPr>
            <p:spPr bwMode="auto">
              <a:xfrm flipH="1">
                <a:off x="3276600" y="1828800"/>
                <a:ext cx="1447800" cy="492125"/>
              </a:xfrm>
              <a:prstGeom prst="line">
                <a:avLst/>
              </a:prstGeom>
              <a:noFill/>
              <a:ln w="28575">
                <a:solidFill>
                  <a:srgbClr val="FF3300"/>
                </a:solidFill>
                <a:round/>
                <a:headEnd/>
                <a:tailEnd type="triangle" w="med" len="med"/>
              </a:ln>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a:ea typeface="+mn-ea"/>
                  <a:cs typeface="+mn-cs"/>
                </a:endParaRPr>
              </a:p>
            </p:txBody>
          </p:sp>
          <p:sp>
            <p:nvSpPr>
              <p:cNvPr id="45" name="Line 19"/>
              <p:cNvSpPr>
                <a:spLocks noChangeShapeType="1"/>
              </p:cNvSpPr>
              <p:nvPr/>
            </p:nvSpPr>
            <p:spPr bwMode="auto">
              <a:xfrm>
                <a:off x="4876800" y="1828800"/>
                <a:ext cx="1752600" cy="492125"/>
              </a:xfrm>
              <a:prstGeom prst="line">
                <a:avLst/>
              </a:prstGeom>
              <a:noFill/>
              <a:ln w="28575">
                <a:solidFill>
                  <a:srgbClr val="FF3300"/>
                </a:solidFill>
                <a:round/>
                <a:headEnd/>
                <a:tailEnd type="triangle" w="med" len="med"/>
              </a:ln>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a:ea typeface="+mn-ea"/>
                  <a:cs typeface="+mn-cs"/>
                </a:endParaRPr>
              </a:p>
            </p:txBody>
          </p:sp>
          <p:sp>
            <p:nvSpPr>
              <p:cNvPr id="46" name="Line 23"/>
              <p:cNvSpPr>
                <a:spLocks noChangeShapeType="1"/>
              </p:cNvSpPr>
              <p:nvPr/>
            </p:nvSpPr>
            <p:spPr bwMode="auto">
              <a:xfrm>
                <a:off x="838200" y="5826125"/>
                <a:ext cx="2971800" cy="0"/>
              </a:xfrm>
              <a:prstGeom prst="line">
                <a:avLst/>
              </a:prstGeom>
              <a:noFill/>
              <a:ln w="76200">
                <a:solidFill>
                  <a:srgbClr val="FFFFFF"/>
                </a:solidFill>
                <a:round/>
                <a:headEnd/>
                <a:tailEnd/>
              </a:ln>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a:ea typeface="+mn-ea"/>
                  <a:cs typeface="+mn-cs"/>
                </a:endParaRPr>
              </a:p>
            </p:txBody>
          </p:sp>
        </p:grpSp>
      </p:grpSp>
    </p:spTree>
    <p:extLst>
      <p:ext uri="{BB962C8B-B14F-4D97-AF65-F5344CB8AC3E}">
        <p14:creationId xmlns:p14="http://schemas.microsoft.com/office/powerpoint/2010/main" val="379803625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00310"/>
            <a:ext cx="8229600" cy="1143000"/>
          </a:xfrm>
        </p:spPr>
        <p:txBody>
          <a:bodyPr>
            <a:normAutofit/>
          </a:bodyPr>
          <a:lstStyle/>
          <a:p>
            <a:r>
              <a:rPr lang="en-US" dirty="0">
                <a:solidFill>
                  <a:srgbClr val="002060"/>
                </a:solidFill>
                <a:effectLst>
                  <a:outerShdw blurRad="38100" dist="38100" dir="2700000" algn="tl">
                    <a:srgbClr val="000000"/>
                  </a:outerShdw>
                </a:effectLst>
                <a:latin typeface="Arial" charset="0"/>
                <a:cs typeface="Arial" charset="0"/>
              </a:rPr>
              <a:t>A Pedigree Analysis </a:t>
            </a:r>
            <a:endParaRPr lang="en-US" dirty="0"/>
          </a:p>
        </p:txBody>
      </p:sp>
      <p:pic>
        <p:nvPicPr>
          <p:cNvPr id="7" name="Picture 5" descr="Life7e-Fig-10-1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762000" y="1452264"/>
            <a:ext cx="7696200" cy="4800600"/>
          </a:xfrm>
          <a:prstGeom prst="rect">
            <a:avLst/>
          </a:prstGeom>
          <a:ln w="28575">
            <a:solidFill>
              <a:srgbClr val="C0C0C0"/>
            </a:solidFill>
            <a:miter lim="800000"/>
            <a:headEnd/>
            <a:tailEnd/>
          </a:ln>
        </p:spPr>
      </p:pic>
    </p:spTree>
    <p:extLst>
      <p:ext uri="{BB962C8B-B14F-4D97-AF65-F5344CB8AC3E}">
        <p14:creationId xmlns:p14="http://schemas.microsoft.com/office/powerpoint/2010/main" val="339037096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002060"/>
                </a:solidFill>
                <a:effectLst>
                  <a:outerShdw blurRad="38100" dist="38100" dir="2700000" algn="tl">
                    <a:srgbClr val="000000"/>
                  </a:outerShdw>
                </a:effectLst>
                <a:latin typeface="Arial" charset="0"/>
              </a:rPr>
              <a:t>Autosomal </a:t>
            </a:r>
            <a:r>
              <a:rPr lang="en-US" dirty="0" smtClean="0">
                <a:solidFill>
                  <a:srgbClr val="002060"/>
                </a:solidFill>
                <a:effectLst>
                  <a:outerShdw blurRad="38100" dist="38100" dir="2700000" algn="tl">
                    <a:srgbClr val="000000"/>
                  </a:outerShdw>
                </a:effectLst>
                <a:latin typeface="Arial" charset="0"/>
              </a:rPr>
              <a:t>Dominant</a:t>
            </a:r>
            <a:endParaRPr lang="en-US" dirty="0"/>
          </a:p>
        </p:txBody>
      </p:sp>
      <p:sp>
        <p:nvSpPr>
          <p:cNvPr id="3" name="Content Placeholder 2"/>
          <p:cNvSpPr>
            <a:spLocks noGrp="1"/>
          </p:cNvSpPr>
          <p:nvPr>
            <p:ph idx="1"/>
          </p:nvPr>
        </p:nvSpPr>
        <p:spPr/>
        <p:txBody>
          <a:bodyPr>
            <a:normAutofit lnSpcReduction="10000"/>
          </a:bodyPr>
          <a:lstStyle/>
          <a:p>
            <a:r>
              <a:rPr lang="en-US" b="1" dirty="0">
                <a:solidFill>
                  <a:srgbClr val="000000"/>
                </a:solidFill>
                <a:latin typeface="Arial" charset="0"/>
              </a:rPr>
              <a:t>The trait (character, disease) appears in </a:t>
            </a:r>
            <a:r>
              <a:rPr lang="en-US" b="1" dirty="0">
                <a:solidFill>
                  <a:srgbClr val="FF0000"/>
                </a:solidFill>
                <a:latin typeface="Arial" charset="0"/>
              </a:rPr>
              <a:t>every generation.</a:t>
            </a:r>
          </a:p>
          <a:p>
            <a:endParaRPr lang="en-US" sz="1400" b="1" dirty="0">
              <a:solidFill>
                <a:srgbClr val="FF0000"/>
              </a:solidFill>
              <a:latin typeface="Arial" charset="0"/>
            </a:endParaRPr>
          </a:p>
          <a:p>
            <a:endParaRPr lang="en-US" sz="1400" b="1" dirty="0">
              <a:solidFill>
                <a:srgbClr val="000000"/>
              </a:solidFill>
              <a:latin typeface="Arial" charset="0"/>
            </a:endParaRPr>
          </a:p>
          <a:p>
            <a:r>
              <a:rPr lang="en-US" b="1" dirty="0">
                <a:solidFill>
                  <a:srgbClr val="000000"/>
                </a:solidFill>
                <a:latin typeface="Arial" charset="0"/>
              </a:rPr>
              <a:t>Unaffected persons do not transmit the trait to their children.</a:t>
            </a:r>
          </a:p>
          <a:p>
            <a:endParaRPr lang="en-US" b="1" dirty="0">
              <a:solidFill>
                <a:srgbClr val="000000"/>
              </a:solidFill>
              <a:latin typeface="Arial" charset="0"/>
            </a:endParaRPr>
          </a:p>
          <a:p>
            <a:r>
              <a:rPr lang="en-US" b="1" dirty="0">
                <a:solidFill>
                  <a:srgbClr val="000000"/>
                </a:solidFill>
                <a:latin typeface="Arial" charset="0"/>
              </a:rPr>
              <a:t>Examples: Huntington disease, </a:t>
            </a:r>
            <a:r>
              <a:rPr lang="en-US" b="1" dirty="0" err="1">
                <a:solidFill>
                  <a:srgbClr val="000000"/>
                </a:solidFill>
                <a:latin typeface="Arial" charset="0"/>
              </a:rPr>
              <a:t>Myotonic</a:t>
            </a:r>
            <a:r>
              <a:rPr lang="en-US" b="1" dirty="0">
                <a:solidFill>
                  <a:srgbClr val="000000"/>
                </a:solidFill>
                <a:latin typeface="Arial" charset="0"/>
              </a:rPr>
              <a:t> dystrophy, Neurofibromatosis type 1, </a:t>
            </a:r>
            <a:r>
              <a:rPr lang="en-US" b="1" dirty="0" err="1">
                <a:solidFill>
                  <a:srgbClr val="000000"/>
                </a:solidFill>
                <a:latin typeface="Arial" charset="0"/>
              </a:rPr>
              <a:t>Marfan</a:t>
            </a:r>
            <a:r>
              <a:rPr lang="en-US" b="1" dirty="0">
                <a:solidFill>
                  <a:srgbClr val="000000"/>
                </a:solidFill>
                <a:latin typeface="Arial" charset="0"/>
              </a:rPr>
              <a:t> syndrome etc.</a:t>
            </a:r>
          </a:p>
          <a:p>
            <a:endParaRPr lang="en-US" dirty="0"/>
          </a:p>
        </p:txBody>
      </p:sp>
    </p:spTree>
    <p:extLst>
      <p:ext uri="{BB962C8B-B14F-4D97-AF65-F5344CB8AC3E}">
        <p14:creationId xmlns:p14="http://schemas.microsoft.com/office/powerpoint/2010/main" val="28583065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002060"/>
                </a:solidFill>
                <a:effectLst>
                  <a:outerShdw blurRad="38100" dist="38100" dir="2700000" algn="tl">
                    <a:srgbClr val="000000"/>
                  </a:outerShdw>
                </a:effectLst>
                <a:latin typeface="Arial" charset="0"/>
              </a:rPr>
              <a:t>Family Tree of an Autosomal Dominant Mode of Inheritance</a:t>
            </a:r>
            <a:endParaRPr lang="en-US" dirty="0"/>
          </a:p>
        </p:txBody>
      </p:sp>
      <p:pic>
        <p:nvPicPr>
          <p:cNvPr id="4" name="Picture 3" descr="F00454-007-f002"/>
          <p:cNvPicPr>
            <a:picLocks noChangeAspect="1" noChangeArrowheads="1"/>
          </p:cNvPicPr>
          <p:nvPr/>
        </p:nvPicPr>
        <p:blipFill>
          <a:blip r:embed="rId3">
            <a:extLst>
              <a:ext uri="{28A0092B-C50C-407E-A947-70E740481C1C}">
                <a14:useLocalDpi xmlns:a14="http://schemas.microsoft.com/office/drawing/2010/main" val="0"/>
              </a:ext>
            </a:extLst>
          </a:blip>
          <a:srcRect l="20778" r="20464" b="8881"/>
          <a:stretch>
            <a:fillRect/>
          </a:stretch>
        </p:blipFill>
        <p:spPr bwMode="auto">
          <a:xfrm>
            <a:off x="1346701" y="1629568"/>
            <a:ext cx="6657975" cy="3830638"/>
          </a:xfrm>
          <a:prstGeom prst="rect">
            <a:avLst/>
          </a:prstGeom>
          <a:gradFill rotWithShape="1">
            <a:gsLst>
              <a:gs pos="0">
                <a:srgbClr val="552300"/>
              </a:gs>
              <a:gs pos="80000">
                <a:srgbClr val="713100"/>
              </a:gs>
              <a:gs pos="100000">
                <a:srgbClr val="743100"/>
              </a:gs>
            </a:gsLst>
            <a:lin ang="16200000"/>
          </a:gra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pic>
      <p:sp>
        <p:nvSpPr>
          <p:cNvPr id="6" name="Rectangle 4"/>
          <p:cNvSpPr>
            <a:spLocks noChangeArrowheads="1"/>
          </p:cNvSpPr>
          <p:nvPr/>
        </p:nvSpPr>
        <p:spPr bwMode="auto">
          <a:xfrm>
            <a:off x="1346700" y="5615809"/>
            <a:ext cx="66579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0000"/>
                </a:solidFill>
                <a:effectLst/>
                <a:uLnTx/>
                <a:uFillTx/>
              </a:rPr>
              <a:t>Note the presence of </a:t>
            </a:r>
            <a:r>
              <a:rPr kumimoji="0" lang="en-US" sz="2400" b="1" i="0" u="none" strike="noStrike" kern="0" cap="none" spc="0" normalizeH="0" baseline="0" noProof="0" dirty="0" smtClean="0">
                <a:ln>
                  <a:noFill/>
                </a:ln>
                <a:solidFill>
                  <a:srgbClr val="FF0000"/>
                </a:solidFill>
                <a:effectLst/>
                <a:uLnTx/>
                <a:uFillTx/>
              </a:rPr>
              <a:t>male-to-male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0000"/>
                </a:solidFill>
                <a:effectLst/>
                <a:uLnTx/>
                <a:uFillTx/>
              </a:rPr>
              <a:t> (i.e. father to son) transmission</a:t>
            </a:r>
          </a:p>
        </p:txBody>
      </p:sp>
    </p:spTree>
    <p:extLst>
      <p:ext uri="{BB962C8B-B14F-4D97-AF65-F5344CB8AC3E}">
        <p14:creationId xmlns:p14="http://schemas.microsoft.com/office/powerpoint/2010/main" val="24206012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002060"/>
                </a:solidFill>
                <a:effectLst>
                  <a:outerShdw blurRad="38100" dist="38100" dir="2700000" algn="tl">
                    <a:srgbClr val="000000"/>
                  </a:outerShdw>
                </a:effectLst>
                <a:latin typeface="Arial" charset="0"/>
              </a:rPr>
              <a:t>Autosomal </a:t>
            </a:r>
            <a:r>
              <a:rPr lang="en-US" dirty="0" smtClean="0">
                <a:solidFill>
                  <a:srgbClr val="002060"/>
                </a:solidFill>
                <a:effectLst>
                  <a:outerShdw blurRad="38100" dist="38100" dir="2700000" algn="tl">
                    <a:srgbClr val="000000"/>
                  </a:outerShdw>
                </a:effectLst>
                <a:latin typeface="Arial" charset="0"/>
              </a:rPr>
              <a:t>Recessive</a:t>
            </a:r>
            <a:endParaRPr lang="en-US" dirty="0"/>
          </a:p>
        </p:txBody>
      </p:sp>
      <p:sp>
        <p:nvSpPr>
          <p:cNvPr id="3" name="Content Placeholder 2"/>
          <p:cNvSpPr>
            <a:spLocks noGrp="1"/>
          </p:cNvSpPr>
          <p:nvPr>
            <p:ph idx="1"/>
          </p:nvPr>
        </p:nvSpPr>
        <p:spPr/>
        <p:txBody>
          <a:bodyPr>
            <a:normAutofit fontScale="77500" lnSpcReduction="20000"/>
          </a:bodyPr>
          <a:lstStyle/>
          <a:p>
            <a:r>
              <a:rPr lang="en-US" b="1" dirty="0">
                <a:solidFill>
                  <a:srgbClr val="000000"/>
                </a:solidFill>
                <a:latin typeface="Arial" charset="0"/>
              </a:rPr>
              <a:t>The trait (character, disease) is recessive</a:t>
            </a:r>
          </a:p>
          <a:p>
            <a:r>
              <a:rPr lang="en-US" b="1" dirty="0">
                <a:solidFill>
                  <a:srgbClr val="000000"/>
                </a:solidFill>
                <a:latin typeface="Arial" charset="0"/>
              </a:rPr>
              <a:t>The trait expresses itself only in </a:t>
            </a:r>
            <a:r>
              <a:rPr lang="en-US" b="1" dirty="0">
                <a:solidFill>
                  <a:srgbClr val="FF0000"/>
                </a:solidFill>
                <a:latin typeface="Arial" charset="0"/>
              </a:rPr>
              <a:t>homozygous </a:t>
            </a:r>
            <a:r>
              <a:rPr lang="en-US" b="1" dirty="0">
                <a:solidFill>
                  <a:srgbClr val="000000"/>
                </a:solidFill>
                <a:latin typeface="Arial" charset="0"/>
              </a:rPr>
              <a:t>state</a:t>
            </a:r>
          </a:p>
          <a:p>
            <a:r>
              <a:rPr lang="en-US" b="1" dirty="0">
                <a:solidFill>
                  <a:srgbClr val="000000"/>
                </a:solidFill>
                <a:latin typeface="Arial" charset="0"/>
              </a:rPr>
              <a:t>Unaffected persons (heterozygotes) may have affected children (if the other parent is heterozygote)</a:t>
            </a:r>
          </a:p>
          <a:p>
            <a:r>
              <a:rPr lang="en-US" b="1" dirty="0">
                <a:solidFill>
                  <a:srgbClr val="000000"/>
                </a:solidFill>
                <a:latin typeface="Arial" charset="0"/>
              </a:rPr>
              <a:t>The parents of the affected child maybe related (</a:t>
            </a:r>
            <a:r>
              <a:rPr lang="en-US" b="1" dirty="0">
                <a:solidFill>
                  <a:srgbClr val="FF0000"/>
                </a:solidFill>
                <a:latin typeface="Arial" charset="0"/>
              </a:rPr>
              <a:t>consanguineous</a:t>
            </a:r>
            <a:r>
              <a:rPr lang="en-US" b="1" dirty="0">
                <a:solidFill>
                  <a:srgbClr val="000000"/>
                </a:solidFill>
                <a:latin typeface="Arial" charset="0"/>
              </a:rPr>
              <a:t>)</a:t>
            </a:r>
          </a:p>
          <a:p>
            <a:r>
              <a:rPr lang="en-US" b="1" dirty="0">
                <a:solidFill>
                  <a:srgbClr val="000000"/>
                </a:solidFill>
                <a:latin typeface="Arial" charset="0"/>
              </a:rPr>
              <a:t>Males and female are </a:t>
            </a:r>
            <a:r>
              <a:rPr lang="en-US" b="1" dirty="0">
                <a:solidFill>
                  <a:srgbClr val="FF0000"/>
                </a:solidFill>
                <a:latin typeface="Arial" charset="0"/>
              </a:rPr>
              <a:t>equally </a:t>
            </a:r>
            <a:r>
              <a:rPr lang="en-US" b="1" dirty="0">
                <a:solidFill>
                  <a:srgbClr val="000000"/>
                </a:solidFill>
                <a:latin typeface="Arial" charset="0"/>
              </a:rPr>
              <a:t>affected</a:t>
            </a:r>
          </a:p>
          <a:p>
            <a:r>
              <a:rPr lang="en-US" b="1" dirty="0">
                <a:solidFill>
                  <a:srgbClr val="000000"/>
                </a:solidFill>
                <a:latin typeface="Arial" charset="0"/>
              </a:rPr>
              <a:t>Examples: </a:t>
            </a:r>
          </a:p>
          <a:p>
            <a:pPr>
              <a:buNone/>
            </a:pPr>
            <a:r>
              <a:rPr lang="en-US" b="1" dirty="0">
                <a:solidFill>
                  <a:srgbClr val="000000"/>
                </a:solidFill>
                <a:latin typeface="Arial" charset="0"/>
              </a:rPr>
              <a:t>	Cystic fibrosis, </a:t>
            </a:r>
            <a:r>
              <a:rPr lang="en-US" b="1" dirty="0" err="1">
                <a:solidFill>
                  <a:srgbClr val="000000"/>
                </a:solidFill>
                <a:latin typeface="Arial" charset="0"/>
              </a:rPr>
              <a:t>Phenyketonuria</a:t>
            </a:r>
            <a:r>
              <a:rPr lang="en-US" b="1" dirty="0">
                <a:solidFill>
                  <a:srgbClr val="000000"/>
                </a:solidFill>
                <a:latin typeface="Arial" charset="0"/>
              </a:rPr>
              <a:t>, Sickle cell </a:t>
            </a:r>
            <a:r>
              <a:rPr lang="en-US" b="1" dirty="0" err="1">
                <a:solidFill>
                  <a:srgbClr val="000000"/>
                </a:solidFill>
                <a:latin typeface="Arial" charset="0"/>
              </a:rPr>
              <a:t>anaemia</a:t>
            </a:r>
            <a:r>
              <a:rPr lang="en-US" b="1" dirty="0">
                <a:solidFill>
                  <a:srgbClr val="000000"/>
                </a:solidFill>
                <a:latin typeface="Arial" charset="0"/>
              </a:rPr>
              <a:t>, </a:t>
            </a:r>
            <a:r>
              <a:rPr lang="en-US" b="1" dirty="0" err="1">
                <a:solidFill>
                  <a:srgbClr val="000000"/>
                </a:solidFill>
                <a:latin typeface="Arial" charset="0"/>
              </a:rPr>
              <a:t>Thalassaemia</a:t>
            </a:r>
            <a:r>
              <a:rPr lang="en-US" b="1" dirty="0">
                <a:solidFill>
                  <a:srgbClr val="000000"/>
                </a:solidFill>
                <a:latin typeface="Arial" charset="0"/>
              </a:rPr>
              <a:t> etc.</a:t>
            </a:r>
          </a:p>
          <a:p>
            <a:endParaRPr lang="en-US" dirty="0"/>
          </a:p>
        </p:txBody>
      </p:sp>
    </p:spTree>
    <p:extLst>
      <p:ext uri="{BB962C8B-B14F-4D97-AF65-F5344CB8AC3E}">
        <p14:creationId xmlns:p14="http://schemas.microsoft.com/office/powerpoint/2010/main" val="970623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002060"/>
                </a:solidFill>
                <a:effectLst>
                  <a:outerShdw blurRad="38100" dist="38100" dir="2700000" algn="tl">
                    <a:srgbClr val="DDDDDD"/>
                  </a:outerShdw>
                </a:effectLst>
                <a:latin typeface="Arial" charset="0"/>
              </a:rPr>
              <a:t>Punnett square showing autosomal recessive </a:t>
            </a:r>
            <a:r>
              <a:rPr lang="en-US" b="1" dirty="0" smtClean="0">
                <a:solidFill>
                  <a:srgbClr val="002060"/>
                </a:solidFill>
                <a:effectLst>
                  <a:outerShdw blurRad="38100" dist="38100" dir="2700000" algn="tl">
                    <a:srgbClr val="DDDDDD"/>
                  </a:outerShdw>
                </a:effectLst>
                <a:latin typeface="Arial" charset="0"/>
              </a:rPr>
              <a:t>inheritance</a:t>
            </a:r>
            <a:endParaRPr lang="en-US" b="1" dirty="0"/>
          </a:p>
        </p:txBody>
      </p:sp>
      <p:sp>
        <p:nvSpPr>
          <p:cNvPr id="3" name="Content Placeholder 2"/>
          <p:cNvSpPr>
            <a:spLocks noGrp="1"/>
          </p:cNvSpPr>
          <p:nvPr>
            <p:ph sz="half" idx="1"/>
          </p:nvPr>
        </p:nvSpPr>
        <p:spPr>
          <a:xfrm>
            <a:off x="199189" y="2014060"/>
            <a:ext cx="4556438" cy="3748935"/>
          </a:xfrm>
        </p:spPr>
        <p:txBody>
          <a:bodyPr/>
          <a:lstStyle/>
          <a:p>
            <a:pPr marL="0" indent="0">
              <a:buNone/>
            </a:pPr>
            <a:r>
              <a:rPr lang="en-US" b="1" dirty="0" smtClean="0">
                <a:solidFill>
                  <a:srgbClr val="7030A0"/>
                </a:solidFill>
                <a:latin typeface="Arial" charset="0"/>
              </a:rPr>
              <a:t>1-) Both </a:t>
            </a:r>
            <a:r>
              <a:rPr lang="en-US" b="1" dirty="0">
                <a:solidFill>
                  <a:srgbClr val="7030A0"/>
                </a:solidFill>
                <a:latin typeface="Arial" charset="0"/>
              </a:rPr>
              <a:t>Parents Heterozygous</a:t>
            </a:r>
            <a:r>
              <a:rPr lang="en-US" b="1" dirty="0" smtClean="0">
                <a:solidFill>
                  <a:srgbClr val="7030A0"/>
                </a:solidFill>
                <a:latin typeface="Arial" charset="0"/>
              </a:rPr>
              <a:t>:</a:t>
            </a:r>
          </a:p>
          <a:p>
            <a:pPr marL="0" indent="0">
              <a:buNone/>
            </a:pPr>
            <a:r>
              <a:rPr lang="en-US" b="1" dirty="0" smtClean="0">
                <a:solidFill>
                  <a:srgbClr val="000000"/>
                </a:solidFill>
                <a:latin typeface="Arial" charset="0"/>
              </a:rPr>
              <a:t>25</a:t>
            </a:r>
            <a:r>
              <a:rPr lang="en-US" b="1" dirty="0">
                <a:solidFill>
                  <a:srgbClr val="000000"/>
                </a:solidFill>
                <a:latin typeface="Arial" charset="0"/>
              </a:rPr>
              <a:t>% offspring “affected Homozygous”</a:t>
            </a:r>
          </a:p>
          <a:p>
            <a:pPr marL="0" indent="0" defTabSz="-79375">
              <a:buNone/>
            </a:pPr>
            <a:r>
              <a:rPr lang="en-US" b="1" dirty="0" smtClean="0">
                <a:solidFill>
                  <a:srgbClr val="000000"/>
                </a:solidFill>
                <a:latin typeface="Arial" charset="0"/>
              </a:rPr>
              <a:t>50</a:t>
            </a:r>
            <a:r>
              <a:rPr lang="en-US" b="1" dirty="0">
                <a:solidFill>
                  <a:srgbClr val="000000"/>
                </a:solidFill>
                <a:latin typeface="Arial" charset="0"/>
              </a:rPr>
              <a:t>% </a:t>
            </a:r>
            <a:r>
              <a:rPr lang="en-US" b="1" dirty="0" smtClean="0">
                <a:solidFill>
                  <a:srgbClr val="000000"/>
                </a:solidFill>
                <a:latin typeface="Arial" charset="0"/>
              </a:rPr>
              <a:t>Trait “Heterozygous normal </a:t>
            </a:r>
            <a:r>
              <a:rPr lang="en-US" b="1" dirty="0">
                <a:solidFill>
                  <a:srgbClr val="000000"/>
                </a:solidFill>
                <a:latin typeface="Arial" charset="0"/>
              </a:rPr>
              <a:t>but carrier</a:t>
            </a:r>
            <a:r>
              <a:rPr lang="en-US" b="1" dirty="0" smtClean="0">
                <a:solidFill>
                  <a:srgbClr val="000000"/>
                </a:solidFill>
                <a:latin typeface="Arial" charset="0"/>
              </a:rPr>
              <a:t>” </a:t>
            </a:r>
          </a:p>
          <a:p>
            <a:pPr marL="0" indent="0" defTabSz="-79375">
              <a:buNone/>
            </a:pPr>
            <a:r>
              <a:rPr lang="en-US" b="1" dirty="0" smtClean="0">
                <a:solidFill>
                  <a:srgbClr val="000000"/>
                </a:solidFill>
                <a:latin typeface="Arial" charset="0"/>
              </a:rPr>
              <a:t>25</a:t>
            </a:r>
            <a:r>
              <a:rPr lang="en-US" b="1" dirty="0">
                <a:solidFill>
                  <a:srgbClr val="000000"/>
                </a:solidFill>
                <a:latin typeface="Arial" charset="0"/>
              </a:rPr>
              <a:t>% </a:t>
            </a:r>
            <a:r>
              <a:rPr lang="en-US" b="1" dirty="0" smtClean="0">
                <a:solidFill>
                  <a:srgbClr val="000000"/>
                </a:solidFill>
                <a:latin typeface="Arial" charset="0"/>
              </a:rPr>
              <a:t>Normal</a:t>
            </a:r>
            <a:endParaRPr lang="en-US" b="1" dirty="0">
              <a:solidFill>
                <a:srgbClr val="000000"/>
              </a:solidFill>
              <a:latin typeface="Arial" charset="0"/>
            </a:endParaRPr>
          </a:p>
        </p:txBody>
      </p:sp>
      <p:graphicFrame>
        <p:nvGraphicFramePr>
          <p:cNvPr id="5" name="Group 36"/>
          <p:cNvGraphicFramePr>
            <a:graphicFrameLocks noGrp="1"/>
          </p:cNvGraphicFramePr>
          <p:nvPr>
            <p:extLst>
              <p:ext uri="{D42A27DB-BD31-4B8C-83A1-F6EECF244321}">
                <p14:modId xmlns:p14="http://schemas.microsoft.com/office/powerpoint/2010/main" val="2988056874"/>
              </p:ext>
            </p:extLst>
          </p:nvPr>
        </p:nvGraphicFramePr>
        <p:xfrm>
          <a:off x="5289136" y="2880465"/>
          <a:ext cx="2971800" cy="2468670"/>
        </p:xfrm>
        <a:graphic>
          <a:graphicData uri="http://schemas.openxmlformats.org/drawingml/2006/table">
            <a:tbl>
              <a:tblPr/>
              <a:tblGrid>
                <a:gridCol w="990600"/>
                <a:gridCol w="990600"/>
                <a:gridCol w="990600"/>
              </a:tblGrid>
              <a:tr h="822854">
                <a:tc>
                  <a:txBody>
                    <a:bodyPr/>
                    <a:lstStyle/>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endParaRPr kumimoji="0" lang="en-GB" sz="2400" b="1" i="0" u="none" strike="noStrike" cap="none" normalizeH="0" baseline="0" smtClean="0">
                        <a:ln>
                          <a:noFill/>
                        </a:ln>
                        <a:solidFill>
                          <a:schemeClr val="tx1"/>
                        </a:solidFill>
                        <a:effectLst/>
                        <a:latin typeface="Tahoma" pitchFamily="34" charset="0"/>
                        <a:cs typeface="Arial" pitchFamily="34" charset="0"/>
                      </a:endParaRPr>
                    </a:p>
                  </a:txBody>
                  <a:tcPr marT="45685" marB="4568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endParaRPr kumimoji="0" lang="en-US" sz="2400" b="1" i="0" u="none" strike="noStrike" cap="none" normalizeH="0" baseline="0" smtClean="0">
                        <a:ln>
                          <a:noFill/>
                        </a:ln>
                        <a:solidFill>
                          <a:schemeClr val="tx1"/>
                        </a:solidFill>
                        <a:effectLst/>
                        <a:latin typeface="Tahoma" pitchFamily="34" charset="0"/>
                        <a:cs typeface="Arial" pitchFamily="34" charset="0"/>
                      </a:endParaRPr>
                    </a:p>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en-US" sz="2400" b="1" i="0" u="none" strike="noStrike" cap="none" normalizeH="0" baseline="0" smtClean="0">
                          <a:ln>
                            <a:noFill/>
                          </a:ln>
                          <a:solidFill>
                            <a:schemeClr val="tx1"/>
                          </a:solidFill>
                          <a:effectLst/>
                          <a:latin typeface="Tahoma" pitchFamily="34" charset="0"/>
                          <a:cs typeface="Arial" pitchFamily="34" charset="0"/>
                        </a:rPr>
                        <a:t>A</a:t>
                      </a:r>
                    </a:p>
                  </a:txBody>
                  <a:tcPr marT="45685" marB="4568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endParaRPr kumimoji="0" lang="en-US" sz="2400" b="1" i="0" u="none" strike="noStrike" cap="none" normalizeH="0" baseline="0" smtClean="0">
                        <a:ln>
                          <a:noFill/>
                        </a:ln>
                        <a:solidFill>
                          <a:schemeClr val="tx1"/>
                        </a:solidFill>
                        <a:effectLst/>
                        <a:latin typeface="Tahoma" pitchFamily="34" charset="0"/>
                        <a:cs typeface="Arial" pitchFamily="34" charset="0"/>
                      </a:endParaRPr>
                    </a:p>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en-US" sz="2400" b="1" i="0" u="none" strike="noStrike" cap="none" normalizeH="0" baseline="0" smtClean="0">
                          <a:ln>
                            <a:noFill/>
                          </a:ln>
                          <a:solidFill>
                            <a:schemeClr val="tx1"/>
                          </a:solidFill>
                          <a:effectLst/>
                          <a:latin typeface="Tahoma" pitchFamily="34" charset="0"/>
                          <a:cs typeface="Arial" pitchFamily="34" charset="0"/>
                        </a:rPr>
                        <a:t>a</a:t>
                      </a:r>
                    </a:p>
                  </a:txBody>
                  <a:tcPr marT="45685" marB="4568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822854">
                <a:tc>
                  <a:txBody>
                    <a:bodyPr/>
                    <a:lstStyle/>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endParaRPr kumimoji="0" lang="en-US" sz="2400" b="1" i="0" u="none" strike="noStrike" cap="none" normalizeH="0" baseline="0" smtClean="0">
                        <a:ln>
                          <a:noFill/>
                        </a:ln>
                        <a:solidFill>
                          <a:schemeClr val="tx1"/>
                        </a:solidFill>
                        <a:effectLst/>
                        <a:latin typeface="Tahoma" pitchFamily="34" charset="0"/>
                        <a:cs typeface="Arial" pitchFamily="34" charset="0"/>
                      </a:endParaRPr>
                    </a:p>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en-US" sz="2400" b="1" i="0" u="none" strike="noStrike" cap="none" normalizeH="0" baseline="0" smtClean="0">
                          <a:ln>
                            <a:noFill/>
                          </a:ln>
                          <a:solidFill>
                            <a:schemeClr val="tx1"/>
                          </a:solidFill>
                          <a:effectLst/>
                          <a:latin typeface="Tahoma" pitchFamily="34" charset="0"/>
                          <a:cs typeface="Arial" pitchFamily="34" charset="0"/>
                        </a:rPr>
                        <a:t>A</a:t>
                      </a:r>
                    </a:p>
                  </a:txBody>
                  <a:tcPr marT="45685" marB="4568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endParaRPr kumimoji="0" lang="en-US" sz="2400" b="1" i="0" u="none" strike="noStrike" cap="none" normalizeH="0" baseline="0" smtClean="0">
                        <a:ln>
                          <a:noFill/>
                        </a:ln>
                        <a:solidFill>
                          <a:schemeClr val="tx1"/>
                        </a:solidFill>
                        <a:effectLst/>
                        <a:latin typeface="Tahoma" pitchFamily="34" charset="0"/>
                        <a:cs typeface="Arial" pitchFamily="34" charset="0"/>
                      </a:endParaRPr>
                    </a:p>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en-US" sz="2400" b="1" i="0" u="none" strike="noStrike" cap="none" normalizeH="0" baseline="0" smtClean="0">
                          <a:ln>
                            <a:noFill/>
                          </a:ln>
                          <a:solidFill>
                            <a:schemeClr val="tx1"/>
                          </a:solidFill>
                          <a:effectLst/>
                          <a:latin typeface="Tahoma" pitchFamily="34" charset="0"/>
                          <a:cs typeface="Arial" pitchFamily="34" charset="0"/>
                        </a:rPr>
                        <a:t>AA</a:t>
                      </a:r>
                    </a:p>
                  </a:txBody>
                  <a:tcPr marT="45685" marB="4568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endParaRPr kumimoji="0" lang="en-US" sz="2400" b="1" i="0" u="none" strike="noStrike" cap="none" normalizeH="0" baseline="0" smtClean="0">
                        <a:ln>
                          <a:noFill/>
                        </a:ln>
                        <a:solidFill>
                          <a:schemeClr val="tx1"/>
                        </a:solidFill>
                        <a:effectLst/>
                        <a:latin typeface="Tahoma" pitchFamily="34" charset="0"/>
                        <a:cs typeface="Arial" pitchFamily="34" charset="0"/>
                      </a:endParaRPr>
                    </a:p>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en-US" sz="2400" b="1" i="0" u="none" strike="noStrike" cap="none" normalizeH="0" baseline="0" smtClean="0">
                          <a:ln>
                            <a:noFill/>
                          </a:ln>
                          <a:solidFill>
                            <a:schemeClr val="tx1"/>
                          </a:solidFill>
                          <a:effectLst/>
                          <a:latin typeface="Tahoma" pitchFamily="34" charset="0"/>
                          <a:cs typeface="Arial" pitchFamily="34" charset="0"/>
                        </a:rPr>
                        <a:t>Aa</a:t>
                      </a:r>
                    </a:p>
                  </a:txBody>
                  <a:tcPr marT="45685" marB="4568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822854">
                <a:tc>
                  <a:txBody>
                    <a:bodyPr/>
                    <a:lstStyle/>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endParaRPr kumimoji="0" lang="en-US" sz="2400" b="1" i="0" u="none" strike="noStrike" cap="none" normalizeH="0" baseline="0" smtClean="0">
                        <a:ln>
                          <a:noFill/>
                        </a:ln>
                        <a:solidFill>
                          <a:schemeClr val="tx1"/>
                        </a:solidFill>
                        <a:effectLst/>
                        <a:latin typeface="Tahoma" pitchFamily="34" charset="0"/>
                        <a:cs typeface="Arial" pitchFamily="34" charset="0"/>
                      </a:endParaRPr>
                    </a:p>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en-US" sz="2400" b="1" i="0" u="none" strike="noStrike" cap="none" normalizeH="0" baseline="0" smtClean="0">
                          <a:ln>
                            <a:noFill/>
                          </a:ln>
                          <a:solidFill>
                            <a:schemeClr val="tx1"/>
                          </a:solidFill>
                          <a:effectLst/>
                          <a:latin typeface="Tahoma" pitchFamily="34" charset="0"/>
                          <a:cs typeface="Arial" pitchFamily="34" charset="0"/>
                        </a:rPr>
                        <a:t>a</a:t>
                      </a:r>
                    </a:p>
                  </a:txBody>
                  <a:tcPr marT="45685" marB="4568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endParaRPr kumimoji="0" lang="en-US" sz="2400" b="1" i="0" u="none" strike="noStrike" cap="none" normalizeH="0" baseline="0" smtClean="0">
                        <a:ln>
                          <a:noFill/>
                        </a:ln>
                        <a:solidFill>
                          <a:schemeClr val="tx1"/>
                        </a:solidFill>
                        <a:effectLst/>
                        <a:latin typeface="Tahoma" pitchFamily="34" charset="0"/>
                        <a:cs typeface="Arial" pitchFamily="34" charset="0"/>
                      </a:endParaRPr>
                    </a:p>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en-US" sz="2400" b="1" i="0" u="none" strike="noStrike" cap="none" normalizeH="0" baseline="0" smtClean="0">
                          <a:ln>
                            <a:noFill/>
                          </a:ln>
                          <a:solidFill>
                            <a:schemeClr val="tx1"/>
                          </a:solidFill>
                          <a:effectLst/>
                          <a:latin typeface="Tahoma" pitchFamily="34" charset="0"/>
                          <a:cs typeface="Arial" pitchFamily="34" charset="0"/>
                        </a:rPr>
                        <a:t>Aa</a:t>
                      </a:r>
                    </a:p>
                  </a:txBody>
                  <a:tcPr marT="45685" marB="4568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endParaRPr kumimoji="0" lang="en-US" sz="2400" b="1" i="0" u="none" strike="noStrike" cap="none" normalizeH="0" baseline="0" smtClean="0">
                        <a:ln>
                          <a:noFill/>
                        </a:ln>
                        <a:solidFill>
                          <a:schemeClr val="tx1"/>
                        </a:solidFill>
                        <a:effectLst/>
                        <a:latin typeface="Tahoma" pitchFamily="34" charset="0"/>
                        <a:cs typeface="Arial" pitchFamily="34" charset="0"/>
                      </a:endParaRPr>
                    </a:p>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en-US" sz="2400" b="1" i="0" u="none" strike="noStrike" cap="none" normalizeH="0" baseline="0" smtClean="0">
                          <a:ln>
                            <a:noFill/>
                          </a:ln>
                          <a:solidFill>
                            <a:schemeClr val="tx1"/>
                          </a:solidFill>
                          <a:effectLst/>
                          <a:latin typeface="Tahoma" pitchFamily="34" charset="0"/>
                          <a:cs typeface="Arial" pitchFamily="34" charset="0"/>
                        </a:rPr>
                        <a:t>aa</a:t>
                      </a:r>
                    </a:p>
                  </a:txBody>
                  <a:tcPr marT="45685" marB="4568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bl>
          </a:graphicData>
        </a:graphic>
      </p:graphicFrame>
      <p:sp>
        <p:nvSpPr>
          <p:cNvPr id="6" name="Line 28"/>
          <p:cNvSpPr>
            <a:spLocks noChangeShapeType="1"/>
          </p:cNvSpPr>
          <p:nvPr/>
        </p:nvSpPr>
        <p:spPr bwMode="auto">
          <a:xfrm>
            <a:off x="5216111" y="3888528"/>
            <a:ext cx="309721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 name="Line 29"/>
          <p:cNvSpPr>
            <a:spLocks noChangeShapeType="1"/>
          </p:cNvSpPr>
          <p:nvPr/>
        </p:nvSpPr>
        <p:spPr bwMode="auto">
          <a:xfrm>
            <a:off x="5216111" y="4609253"/>
            <a:ext cx="309721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 name="Line 30"/>
          <p:cNvSpPr>
            <a:spLocks noChangeShapeType="1"/>
          </p:cNvSpPr>
          <p:nvPr/>
        </p:nvSpPr>
        <p:spPr bwMode="auto">
          <a:xfrm>
            <a:off x="5216111" y="5401415"/>
            <a:ext cx="309721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 name="Line 31"/>
          <p:cNvSpPr>
            <a:spLocks noChangeShapeType="1"/>
          </p:cNvSpPr>
          <p:nvPr/>
        </p:nvSpPr>
        <p:spPr bwMode="auto">
          <a:xfrm>
            <a:off x="5216111" y="3312265"/>
            <a:ext cx="309721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 name="Line 32"/>
          <p:cNvSpPr>
            <a:spLocks noChangeShapeType="1"/>
          </p:cNvSpPr>
          <p:nvPr/>
        </p:nvSpPr>
        <p:spPr bwMode="auto">
          <a:xfrm>
            <a:off x="6152736" y="3312265"/>
            <a:ext cx="0" cy="20891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 name="Line 33"/>
          <p:cNvSpPr>
            <a:spLocks noChangeShapeType="1"/>
          </p:cNvSpPr>
          <p:nvPr/>
        </p:nvSpPr>
        <p:spPr bwMode="auto">
          <a:xfrm>
            <a:off x="7305261" y="3312265"/>
            <a:ext cx="0" cy="20891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 name="Text Box 34"/>
          <p:cNvSpPr txBox="1">
            <a:spLocks noChangeArrowheads="1"/>
          </p:cNvSpPr>
          <p:nvPr/>
        </p:nvSpPr>
        <p:spPr bwMode="auto">
          <a:xfrm rot="16200000">
            <a:off x="4530310" y="4264766"/>
            <a:ext cx="8302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charset="0"/>
                <a:ea typeface="ＭＳ Ｐゴシック" charset="0"/>
              </a:defRPr>
            </a:lvl1pPr>
            <a:lvl2pPr>
              <a:defRPr sz="2400" b="1">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eaLnBrk="1" hangingPunct="1"/>
            <a:r>
              <a:rPr lang="en-US" sz="1800">
                <a:solidFill>
                  <a:srgbClr val="FF0000"/>
                </a:solidFill>
                <a:latin typeface="Tahoma" charset="0"/>
              </a:rPr>
              <a:t>Father</a:t>
            </a:r>
          </a:p>
        </p:txBody>
      </p:sp>
      <p:sp>
        <p:nvSpPr>
          <p:cNvPr id="13" name="Text Box 35"/>
          <p:cNvSpPr txBox="1">
            <a:spLocks noChangeArrowheads="1"/>
          </p:cNvSpPr>
          <p:nvPr/>
        </p:nvSpPr>
        <p:spPr bwMode="auto">
          <a:xfrm>
            <a:off x="6576598" y="2918565"/>
            <a:ext cx="8905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charset="0"/>
                <a:ea typeface="ＭＳ Ｐゴシック" charset="0"/>
              </a:defRPr>
            </a:lvl1pPr>
            <a:lvl2pPr>
              <a:defRPr sz="2400" b="1">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eaLnBrk="1" hangingPunct="1"/>
            <a:r>
              <a:rPr lang="en-US" sz="1800">
                <a:solidFill>
                  <a:srgbClr val="FF0000"/>
                </a:solidFill>
                <a:latin typeface="Tahoma" charset="0"/>
              </a:rPr>
              <a:t>Mother</a:t>
            </a:r>
          </a:p>
        </p:txBody>
      </p:sp>
      <p:sp>
        <p:nvSpPr>
          <p:cNvPr id="14" name="Rectangle 13"/>
          <p:cNvSpPr/>
          <p:nvPr/>
        </p:nvSpPr>
        <p:spPr>
          <a:xfrm>
            <a:off x="5216111" y="3285278"/>
            <a:ext cx="3097212" cy="211613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800"/>
          </a:p>
        </p:txBody>
      </p:sp>
    </p:spTree>
    <p:extLst>
      <p:ext uri="{BB962C8B-B14F-4D97-AF65-F5344CB8AC3E}">
        <p14:creationId xmlns:p14="http://schemas.microsoft.com/office/powerpoint/2010/main" val="32143997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p:cNvSpPr>
            <a:spLocks noChangeArrowheads="1"/>
          </p:cNvSpPr>
          <p:nvPr/>
        </p:nvSpPr>
        <p:spPr bwMode="auto">
          <a:xfrm>
            <a:off x="199189" y="2976"/>
            <a:ext cx="9186286" cy="7364324"/>
          </a:xfrm>
          <a:prstGeom prst="rect">
            <a:avLst/>
          </a:prstGeom>
          <a:noFill/>
          <a:ln w="9525">
            <a:solidFill>
              <a:schemeClr val="bg1"/>
            </a:solidFill>
            <a:miter lim="800000"/>
            <a:headEnd/>
            <a:tailEnd/>
          </a:ln>
          <a:extLst/>
        </p:spPr>
        <p:txBody>
          <a:bodyPr wrap="square">
            <a:spAutoFit/>
          </a:bodyPr>
          <a:lstStyle/>
          <a:p>
            <a:pPr marL="868363" indent="-868363" eaLnBrk="1" hangingPunct="1">
              <a:lnSpc>
                <a:spcPct val="55000"/>
              </a:lnSpc>
              <a:spcBef>
                <a:spcPct val="50000"/>
              </a:spcBef>
              <a:tabLst>
                <a:tab pos="571500" algn="l"/>
              </a:tabLst>
            </a:pPr>
            <a:endParaRPr lang="en-US" sz="1700" dirty="0" smtClean="0">
              <a:latin typeface="Times New Roman" charset="0"/>
              <a:cs typeface="Times New Roman" charset="0"/>
            </a:endParaRPr>
          </a:p>
          <a:p>
            <a:pPr marL="868363" indent="-868363" eaLnBrk="1" hangingPunct="1">
              <a:lnSpc>
                <a:spcPct val="55000"/>
              </a:lnSpc>
              <a:spcBef>
                <a:spcPct val="50000"/>
              </a:spcBef>
              <a:tabLst>
                <a:tab pos="571500" algn="l"/>
              </a:tabLst>
            </a:pPr>
            <a:r>
              <a:rPr lang="en-US" sz="2400" b="1" dirty="0" smtClean="0">
                <a:solidFill>
                  <a:srgbClr val="800000"/>
                </a:solidFill>
                <a:effectLst>
                  <a:outerShdw blurRad="38100" dist="38100" dir="2700000" algn="tl">
                    <a:srgbClr val="DDDDDD"/>
                  </a:outerShdw>
                </a:effectLst>
                <a:cs typeface="Times New Roman" charset="0"/>
              </a:rPr>
              <a:t>(</a:t>
            </a:r>
            <a:r>
              <a:rPr lang="en-US" sz="2400" b="1" dirty="0">
                <a:solidFill>
                  <a:srgbClr val="800000"/>
                </a:solidFill>
                <a:effectLst>
                  <a:outerShdw blurRad="38100" dist="38100" dir="2700000" algn="tl">
                    <a:srgbClr val="DDDDDD"/>
                  </a:outerShdw>
                </a:effectLst>
                <a:cs typeface="Times New Roman" charset="0"/>
              </a:rPr>
              <a:t>2)  One Parent Heterozygous:</a:t>
            </a:r>
          </a:p>
          <a:p>
            <a:pPr marL="868363" indent="-868363" eaLnBrk="1" hangingPunct="1">
              <a:spcBef>
                <a:spcPct val="50000"/>
              </a:spcBef>
              <a:tabLst>
                <a:tab pos="571500" algn="l"/>
              </a:tabLst>
            </a:pPr>
            <a:r>
              <a:rPr lang="en-US" sz="1700" dirty="0">
                <a:latin typeface="Times New Roman" charset="0"/>
                <a:cs typeface="Times New Roman" charset="0"/>
              </a:rPr>
              <a:t>				  		</a:t>
            </a:r>
          </a:p>
          <a:p>
            <a:pPr marL="868363" indent="-868363" eaLnBrk="1" hangingPunct="1">
              <a:spcBef>
                <a:spcPct val="50000"/>
              </a:spcBef>
              <a:tabLst>
                <a:tab pos="571500" algn="l"/>
              </a:tabLst>
            </a:pPr>
            <a:r>
              <a:rPr lang="en-US" sz="1700" dirty="0">
                <a:latin typeface="Times New Roman" charset="0"/>
                <a:cs typeface="Times New Roman" charset="0"/>
              </a:rPr>
              <a:t>		</a:t>
            </a:r>
            <a:r>
              <a:rPr lang="en-US" sz="1700" dirty="0" smtClean="0">
                <a:latin typeface="Times New Roman" charset="0"/>
                <a:cs typeface="Times New Roman" charset="0"/>
              </a:rPr>
              <a:t>	</a:t>
            </a:r>
            <a:r>
              <a:rPr lang="en-US" sz="1700" dirty="0">
                <a:latin typeface="Times New Roman" charset="0"/>
                <a:cs typeface="Times New Roman" charset="0"/>
              </a:rPr>
              <a:t>		                   						</a:t>
            </a:r>
          </a:p>
          <a:p>
            <a:pPr marL="868363" indent="-868363" eaLnBrk="1" hangingPunct="1">
              <a:tabLst>
                <a:tab pos="571500" algn="l"/>
              </a:tabLst>
            </a:pPr>
            <a:endParaRPr lang="en-US" sz="1700" dirty="0">
              <a:latin typeface="Times New Roman" charset="0"/>
              <a:cs typeface="Times New Roman" charset="0"/>
            </a:endParaRPr>
          </a:p>
          <a:p>
            <a:pPr marL="868363" indent="-868363" eaLnBrk="1" hangingPunct="1">
              <a:tabLst>
                <a:tab pos="571500" algn="l"/>
              </a:tabLst>
            </a:pPr>
            <a:endParaRPr lang="en-US" sz="1700" dirty="0">
              <a:solidFill>
                <a:srgbClr val="FF0000"/>
              </a:solidFill>
              <a:latin typeface="Times New Roman" charset="0"/>
              <a:cs typeface="Times New Roman" charset="0"/>
            </a:endParaRPr>
          </a:p>
          <a:p>
            <a:pPr marL="868363" indent="-868363" eaLnBrk="1" hangingPunct="1">
              <a:tabLst>
                <a:tab pos="571500" algn="l"/>
              </a:tabLst>
            </a:pPr>
            <a:endParaRPr lang="en-US" sz="1700" dirty="0">
              <a:solidFill>
                <a:srgbClr val="FF0000"/>
              </a:solidFill>
              <a:latin typeface="Times New Roman" charset="0"/>
              <a:cs typeface="Times New Roman" charset="0"/>
            </a:endParaRPr>
          </a:p>
          <a:p>
            <a:pPr marL="868363" indent="-868363" eaLnBrk="1" hangingPunct="1">
              <a:tabLst>
                <a:tab pos="571500" algn="l"/>
              </a:tabLst>
            </a:pPr>
            <a:r>
              <a:rPr lang="en-US" sz="1700" dirty="0">
                <a:solidFill>
                  <a:srgbClr val="FF0000"/>
                </a:solidFill>
                <a:latin typeface="Times New Roman" charset="0"/>
                <a:cs typeface="Times New Roman" charset="0"/>
              </a:rPr>
              <a:t>Female </a:t>
            </a:r>
            <a:r>
              <a:rPr lang="en-US" sz="1700" dirty="0">
                <a:latin typeface="Times New Roman" charset="0"/>
                <a:cs typeface="Times New Roman" charset="0"/>
              </a:rPr>
              <a:t>       </a:t>
            </a:r>
            <a:r>
              <a:rPr lang="en-US" sz="1700" dirty="0" smtClean="0">
                <a:latin typeface="Times New Roman" charset="0"/>
                <a:cs typeface="Times New Roman" charset="0"/>
              </a:rPr>
              <a:t>                                                                </a:t>
            </a:r>
            <a:r>
              <a:rPr lang="en-US" sz="1800" b="1" dirty="0">
                <a:solidFill>
                  <a:srgbClr val="9900CC"/>
                </a:solidFill>
                <a:cs typeface="Times New Roman" charset="0"/>
              </a:rPr>
              <a:t>50% normal but carrier “Heterozygous”</a:t>
            </a:r>
            <a:r>
              <a:rPr lang="en-US" sz="1700" b="1" dirty="0">
                <a:solidFill>
                  <a:srgbClr val="9900CC"/>
                </a:solidFill>
                <a:latin typeface="Times New Roman" charset="0"/>
                <a:cs typeface="Times New Roman" charset="0"/>
              </a:rPr>
              <a:t>	</a:t>
            </a:r>
          </a:p>
          <a:p>
            <a:pPr marL="868363" indent="-868363" eaLnBrk="1" hangingPunct="1">
              <a:spcBef>
                <a:spcPct val="50000"/>
              </a:spcBef>
              <a:tabLst>
                <a:tab pos="571500" algn="l"/>
              </a:tabLst>
            </a:pPr>
            <a:r>
              <a:rPr lang="en-US" sz="1700" b="1" dirty="0">
                <a:solidFill>
                  <a:srgbClr val="9900CC"/>
                </a:solidFill>
                <a:latin typeface="Times New Roman" charset="0"/>
                <a:cs typeface="Times New Roman" charset="0"/>
              </a:rPr>
              <a:t>                    </a:t>
            </a:r>
            <a:r>
              <a:rPr lang="en-US" sz="1700" b="1" dirty="0" smtClean="0">
                <a:solidFill>
                  <a:srgbClr val="9900CC"/>
                </a:solidFill>
                <a:latin typeface="Times New Roman" charset="0"/>
                <a:cs typeface="Times New Roman" charset="0"/>
              </a:rPr>
              <a:t>                                                                </a:t>
            </a:r>
            <a:r>
              <a:rPr lang="en-US" sz="1800" b="1" dirty="0">
                <a:solidFill>
                  <a:srgbClr val="9900CC"/>
                </a:solidFill>
                <a:cs typeface="Times New Roman" charset="0"/>
              </a:rPr>
              <a:t>50% </a:t>
            </a:r>
            <a:r>
              <a:rPr lang="en-US" sz="1800" b="1" dirty="0" smtClean="0">
                <a:solidFill>
                  <a:srgbClr val="9900CC"/>
                </a:solidFill>
                <a:cs typeface="Times New Roman" charset="0"/>
              </a:rPr>
              <a:t>Normal</a:t>
            </a:r>
          </a:p>
          <a:p>
            <a:pPr marL="868363" indent="-868363" eaLnBrk="1" hangingPunct="1">
              <a:spcBef>
                <a:spcPct val="50000"/>
              </a:spcBef>
              <a:tabLst>
                <a:tab pos="571500" algn="l"/>
              </a:tabLst>
            </a:pPr>
            <a:endParaRPr lang="en-US" b="1" dirty="0">
              <a:solidFill>
                <a:srgbClr val="9900CC"/>
              </a:solidFill>
              <a:effectLst>
                <a:outerShdw blurRad="38100" dist="38100" dir="2700000" algn="tl">
                  <a:srgbClr val="DDDDDD"/>
                </a:outerShdw>
              </a:effectLst>
              <a:cs typeface="Times New Roman" charset="0"/>
            </a:endParaRPr>
          </a:p>
          <a:p>
            <a:pPr marL="868363" indent="-868363" eaLnBrk="1" hangingPunct="1">
              <a:spcBef>
                <a:spcPct val="50000"/>
              </a:spcBef>
              <a:tabLst>
                <a:tab pos="571500" algn="l"/>
              </a:tabLst>
            </a:pPr>
            <a:endParaRPr lang="en-US" sz="2400" b="1" dirty="0" smtClean="0">
              <a:solidFill>
                <a:srgbClr val="9900CC"/>
              </a:solidFill>
              <a:effectLst>
                <a:outerShdw blurRad="38100" dist="38100" dir="2700000" algn="tl">
                  <a:srgbClr val="DDDDDD"/>
                </a:outerShdw>
              </a:effectLst>
              <a:cs typeface="Times New Roman" charset="0"/>
            </a:endParaRPr>
          </a:p>
          <a:p>
            <a:pPr marL="868363" indent="-868363" eaLnBrk="1" hangingPunct="1">
              <a:spcBef>
                <a:spcPct val="50000"/>
              </a:spcBef>
              <a:tabLst>
                <a:tab pos="571500" algn="l"/>
              </a:tabLst>
            </a:pPr>
            <a:r>
              <a:rPr lang="en-US" sz="2400" b="1" dirty="0" smtClean="0">
                <a:solidFill>
                  <a:srgbClr val="800000"/>
                </a:solidFill>
                <a:effectLst>
                  <a:outerShdw blurRad="38100" dist="38100" dir="2700000" algn="tl">
                    <a:srgbClr val="DDDDDD"/>
                  </a:outerShdw>
                </a:effectLst>
                <a:cs typeface="Times New Roman" charset="0"/>
              </a:rPr>
              <a:t>(</a:t>
            </a:r>
            <a:r>
              <a:rPr lang="en-US" sz="2400" b="1" dirty="0">
                <a:solidFill>
                  <a:srgbClr val="800000"/>
                </a:solidFill>
                <a:effectLst>
                  <a:outerShdw blurRad="38100" dist="38100" dir="2700000" algn="tl">
                    <a:srgbClr val="DDDDDD"/>
                  </a:outerShdw>
                </a:effectLst>
                <a:cs typeface="Times New Roman" charset="0"/>
              </a:rPr>
              <a:t>3) One Parent Homozygous</a:t>
            </a:r>
            <a:r>
              <a:rPr lang="en-US" sz="2400" b="1" dirty="0" smtClean="0">
                <a:solidFill>
                  <a:srgbClr val="800000"/>
                </a:solidFill>
                <a:effectLst>
                  <a:outerShdw blurRad="38100" dist="38100" dir="2700000" algn="tl">
                    <a:srgbClr val="DDDDDD"/>
                  </a:outerShdw>
                </a:effectLst>
                <a:cs typeface="Times New Roman" charset="0"/>
              </a:rPr>
              <a:t>:</a:t>
            </a:r>
          </a:p>
          <a:p>
            <a:pPr marL="868363" indent="-868363" eaLnBrk="1" hangingPunct="1">
              <a:spcBef>
                <a:spcPct val="50000"/>
              </a:spcBef>
              <a:tabLst>
                <a:tab pos="571500" algn="l"/>
              </a:tabLst>
            </a:pPr>
            <a:endParaRPr lang="en-US" sz="2400" b="1" dirty="0">
              <a:solidFill>
                <a:srgbClr val="800000"/>
              </a:solidFill>
              <a:effectLst>
                <a:outerShdw blurRad="38100" dist="38100" dir="2700000" algn="tl">
                  <a:srgbClr val="DDDDDD"/>
                </a:outerShdw>
              </a:effectLst>
              <a:cs typeface="Times New Roman" charset="0"/>
            </a:endParaRPr>
          </a:p>
          <a:p>
            <a:pPr marL="868363" indent="-868363" eaLnBrk="1" hangingPunct="1">
              <a:spcBef>
                <a:spcPct val="50000"/>
              </a:spcBef>
              <a:tabLst>
                <a:tab pos="571500" algn="l"/>
              </a:tabLst>
            </a:pPr>
            <a:r>
              <a:rPr lang="en-US" sz="1700" dirty="0">
                <a:solidFill>
                  <a:srgbClr val="FF0000"/>
                </a:solidFill>
                <a:latin typeface="Times New Roman" charset="0"/>
                <a:cs typeface="Times New Roman" charset="0"/>
              </a:rPr>
              <a:t>                                        </a:t>
            </a:r>
            <a:r>
              <a:rPr lang="en-US" sz="1700" dirty="0">
                <a:latin typeface="Times New Roman" charset="0"/>
                <a:cs typeface="Times New Roman" charset="0"/>
              </a:rPr>
              <a:t>                                                                             </a:t>
            </a:r>
          </a:p>
          <a:p>
            <a:pPr marL="868363" indent="-868363" eaLnBrk="1" hangingPunct="1">
              <a:spcBef>
                <a:spcPct val="50000"/>
              </a:spcBef>
              <a:tabLst>
                <a:tab pos="571500" algn="l"/>
              </a:tabLst>
            </a:pPr>
            <a:r>
              <a:rPr lang="en-US" sz="1600" dirty="0" smtClean="0">
                <a:solidFill>
                  <a:srgbClr val="FF0000"/>
                </a:solidFill>
                <a:latin typeface="Times New Roman" charset="0"/>
                <a:cs typeface="Times New Roman" charset="0"/>
              </a:rPr>
              <a:t>Female                            </a:t>
            </a:r>
            <a:r>
              <a:rPr lang="en-US" sz="1600" dirty="0">
                <a:solidFill>
                  <a:srgbClr val="FF0000"/>
                </a:solidFill>
                <a:latin typeface="Times New Roman" charset="0"/>
                <a:cs typeface="Times New Roman" charset="0"/>
              </a:rPr>
              <a:t>						</a:t>
            </a:r>
            <a:r>
              <a:rPr lang="en-US" sz="1800" b="1" dirty="0">
                <a:solidFill>
                  <a:srgbClr val="CC00CC"/>
                </a:solidFill>
                <a:cs typeface="Times New Roman" charset="0"/>
              </a:rPr>
              <a:t>100% offspring carriers.</a:t>
            </a:r>
          </a:p>
          <a:p>
            <a:pPr marL="868363" indent="-868363" eaLnBrk="1" hangingPunct="1">
              <a:spcBef>
                <a:spcPct val="50000"/>
              </a:spcBef>
              <a:tabLst>
                <a:tab pos="571500" algn="l"/>
              </a:tabLst>
            </a:pPr>
            <a:endParaRPr lang="en-US" sz="1800" b="1" dirty="0">
              <a:solidFill>
                <a:srgbClr val="CC00CC"/>
              </a:solidFill>
              <a:cs typeface="Times New Roman" charset="0"/>
            </a:endParaRPr>
          </a:p>
          <a:p>
            <a:pPr marL="868363" indent="-868363" eaLnBrk="1" hangingPunct="1">
              <a:spcBef>
                <a:spcPct val="50000"/>
              </a:spcBef>
              <a:tabLst>
                <a:tab pos="571500" algn="l"/>
              </a:tabLst>
            </a:pPr>
            <a:endParaRPr lang="en-US" sz="1700" dirty="0">
              <a:latin typeface="Times New Roman" charset="0"/>
              <a:cs typeface="Times New Roman" charset="0"/>
            </a:endParaRPr>
          </a:p>
          <a:p>
            <a:pPr marL="868363" indent="-868363" eaLnBrk="1" hangingPunct="1">
              <a:spcBef>
                <a:spcPct val="50000"/>
              </a:spcBef>
              <a:tabLst>
                <a:tab pos="571500" algn="l"/>
              </a:tabLst>
            </a:pPr>
            <a:r>
              <a:rPr lang="en-US" sz="1700" dirty="0">
                <a:latin typeface="Times New Roman" charset="0"/>
                <a:cs typeface="Times New Roman" charset="0"/>
              </a:rPr>
              <a:t>			</a:t>
            </a:r>
          </a:p>
          <a:p>
            <a:pPr marL="868363" indent="-868363" eaLnBrk="1" hangingPunct="1">
              <a:spcBef>
                <a:spcPct val="50000"/>
              </a:spcBef>
              <a:tabLst>
                <a:tab pos="571500" algn="l"/>
              </a:tabLst>
            </a:pPr>
            <a:endParaRPr lang="en-US" sz="1700" dirty="0">
              <a:latin typeface="Times New Roman" charset="0"/>
              <a:cs typeface="Times New Roman" charset="0"/>
            </a:endParaRPr>
          </a:p>
        </p:txBody>
      </p:sp>
      <p:graphicFrame>
        <p:nvGraphicFramePr>
          <p:cNvPr id="11" name="Group 4"/>
          <p:cNvGraphicFramePr>
            <a:graphicFrameLocks noGrp="1"/>
          </p:cNvGraphicFramePr>
          <p:nvPr>
            <p:extLst>
              <p:ext uri="{D42A27DB-BD31-4B8C-83A1-F6EECF244321}">
                <p14:modId xmlns:p14="http://schemas.microsoft.com/office/powerpoint/2010/main" val="3499826701"/>
              </p:ext>
            </p:extLst>
          </p:nvPr>
        </p:nvGraphicFramePr>
        <p:xfrm>
          <a:off x="1738488" y="1329927"/>
          <a:ext cx="2971800" cy="1981200"/>
        </p:xfrm>
        <a:graphic>
          <a:graphicData uri="http://schemas.openxmlformats.org/drawingml/2006/table">
            <a:tbl>
              <a:tblPr/>
              <a:tblGrid>
                <a:gridCol w="990600"/>
                <a:gridCol w="990600"/>
                <a:gridCol w="990600"/>
              </a:tblGrid>
              <a:tr h="685800">
                <a:tc>
                  <a:txBody>
                    <a:bodyPr/>
                    <a:lstStyle/>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endParaRPr kumimoji="0" lang="en-GB" sz="1700" b="1" i="0" u="none" strike="noStrike" cap="none" normalizeH="0" baseline="0" dirty="0" smtClean="0">
                        <a:ln>
                          <a:noFill/>
                        </a:ln>
                        <a:solidFill>
                          <a:schemeClr val="tx1"/>
                        </a:solidFill>
                        <a:effectLst/>
                        <a:latin typeface="Tahoma"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pattFill prst="dkUpDiag">
                      <a:fgClr>
                        <a:schemeClr val="tx2"/>
                      </a:fgClr>
                      <a:bgClr>
                        <a:schemeClr val="bg1"/>
                      </a:bgClr>
                    </a:pattFill>
                  </a:tcPr>
                </a:tc>
                <a:tc>
                  <a:txBody>
                    <a:bodyPr/>
                    <a:lstStyle/>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endParaRPr kumimoji="0" lang="en-US" sz="1700" b="1" i="0" u="none" strike="noStrike" cap="none" normalizeH="0" baseline="0" smtClean="0">
                        <a:ln>
                          <a:noFill/>
                        </a:ln>
                        <a:solidFill>
                          <a:schemeClr val="tx1"/>
                        </a:solidFill>
                        <a:effectLst/>
                        <a:latin typeface="Tahoma" pitchFamily="34" charset="0"/>
                        <a:cs typeface="Arial" pitchFamily="34" charset="0"/>
                      </a:endParaRPr>
                    </a:p>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en-US" sz="1700" b="1" i="0" u="none" strike="noStrike" cap="none" normalizeH="0" baseline="0" smtClean="0">
                          <a:ln>
                            <a:noFill/>
                          </a:ln>
                          <a:solidFill>
                            <a:schemeClr val="tx1"/>
                          </a:solidFill>
                          <a:effectLst/>
                          <a:latin typeface="Tahoma" pitchFamily="34" charset="0"/>
                          <a:cs typeface="Arial" pitchFamily="34" charset="0"/>
                        </a:rPr>
                        <a: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endParaRPr kumimoji="0" lang="en-US" sz="1700" b="1" i="0" u="none" strike="noStrike" cap="none" normalizeH="0" baseline="0" smtClean="0">
                        <a:ln>
                          <a:noFill/>
                        </a:ln>
                        <a:solidFill>
                          <a:schemeClr val="tx1"/>
                        </a:solidFill>
                        <a:effectLst/>
                        <a:latin typeface="Tahoma" pitchFamily="34" charset="0"/>
                        <a:cs typeface="Arial" pitchFamily="34" charset="0"/>
                      </a:endParaRPr>
                    </a:p>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en-US" sz="1700" b="1" i="0" u="none" strike="noStrike" cap="none" normalizeH="0" baseline="0" smtClean="0">
                          <a:ln>
                            <a:noFill/>
                          </a:ln>
                          <a:solidFill>
                            <a:schemeClr val="tx1"/>
                          </a:solidFill>
                          <a:effectLst/>
                          <a:latin typeface="Tahoma" pitchFamily="34" charset="0"/>
                          <a:cs typeface="Arial" pitchFamily="34" charset="0"/>
                        </a:rPr>
                        <a:t>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9600">
                <a:tc>
                  <a:txBody>
                    <a:bodyPr/>
                    <a:lstStyle/>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endParaRPr kumimoji="0" lang="en-US" sz="1700" b="1" i="0" u="none" strike="noStrike" cap="none" normalizeH="0" baseline="0" dirty="0" smtClean="0">
                        <a:ln>
                          <a:noFill/>
                        </a:ln>
                        <a:solidFill>
                          <a:schemeClr val="tx1"/>
                        </a:solidFill>
                        <a:effectLst/>
                        <a:latin typeface="Tahoma" pitchFamily="34" charset="0"/>
                        <a:cs typeface="Arial" pitchFamily="34" charset="0"/>
                      </a:endParaRPr>
                    </a:p>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en-US" sz="1700" b="1" i="0" u="none" strike="noStrike" cap="none" normalizeH="0" baseline="0" dirty="0" smtClean="0">
                          <a:ln>
                            <a:noFill/>
                          </a:ln>
                          <a:solidFill>
                            <a:schemeClr val="tx1"/>
                          </a:solidFill>
                          <a:effectLst/>
                          <a:latin typeface="Tahoma" pitchFamily="34" charset="0"/>
                          <a:cs typeface="Arial" pitchFamily="34" charset="0"/>
                        </a:rPr>
                        <a: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endParaRPr kumimoji="0" lang="en-US" sz="1700" b="1" i="0" u="none" strike="noStrike" cap="none" normalizeH="0" baseline="0" smtClean="0">
                        <a:ln>
                          <a:noFill/>
                        </a:ln>
                        <a:solidFill>
                          <a:schemeClr val="tx1"/>
                        </a:solidFill>
                        <a:effectLst/>
                        <a:latin typeface="Tahoma" pitchFamily="34" charset="0"/>
                        <a:cs typeface="Arial" pitchFamily="34" charset="0"/>
                      </a:endParaRPr>
                    </a:p>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en-US" sz="1700" b="1" i="0" u="none" strike="noStrike" cap="none" normalizeH="0" baseline="0" smtClean="0">
                          <a:ln>
                            <a:noFill/>
                          </a:ln>
                          <a:solidFill>
                            <a:schemeClr val="tx1"/>
                          </a:solidFill>
                          <a:effectLst/>
                          <a:latin typeface="Tahoma" pitchFamily="34" charset="0"/>
                          <a:cs typeface="Arial" pitchFamily="34" charset="0"/>
                        </a:rPr>
                        <a:t>AA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endParaRPr kumimoji="0" lang="en-US" sz="1700" b="1" i="0" u="none" strike="noStrike" cap="none" normalizeH="0" baseline="0" smtClean="0">
                        <a:ln>
                          <a:noFill/>
                        </a:ln>
                        <a:solidFill>
                          <a:schemeClr val="tx1"/>
                        </a:solidFill>
                        <a:effectLst/>
                        <a:latin typeface="Tahoma" pitchFamily="34" charset="0"/>
                        <a:cs typeface="Arial" pitchFamily="34" charset="0"/>
                      </a:endParaRPr>
                    </a:p>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en-US" sz="1700" b="1" i="0" u="none" strike="noStrike" cap="none" normalizeH="0" baseline="0" smtClean="0">
                          <a:ln>
                            <a:noFill/>
                          </a:ln>
                          <a:solidFill>
                            <a:schemeClr val="tx1"/>
                          </a:solidFill>
                          <a:effectLst/>
                          <a:latin typeface="Tahoma" pitchFamily="34" charset="0"/>
                          <a:cs typeface="Arial" pitchFamily="34" charset="0"/>
                        </a:rPr>
                        <a:t>Aa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800">
                <a:tc>
                  <a:txBody>
                    <a:bodyPr/>
                    <a:lstStyle/>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endParaRPr kumimoji="0" lang="en-US" sz="1700" b="1" i="0" u="none" strike="noStrike" cap="none" normalizeH="0" baseline="0" smtClean="0">
                        <a:ln>
                          <a:noFill/>
                        </a:ln>
                        <a:solidFill>
                          <a:schemeClr val="tx1"/>
                        </a:solidFill>
                        <a:effectLst/>
                        <a:latin typeface="Tahoma" pitchFamily="34" charset="0"/>
                        <a:cs typeface="Arial" pitchFamily="34" charset="0"/>
                      </a:endParaRPr>
                    </a:p>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en-US" sz="1700" b="1" i="0" u="none" strike="noStrike" cap="none" normalizeH="0" baseline="0" smtClean="0">
                          <a:ln>
                            <a:noFill/>
                          </a:ln>
                          <a:solidFill>
                            <a:schemeClr val="tx1"/>
                          </a:solidFill>
                          <a:effectLst/>
                          <a:latin typeface="Tahoma" pitchFamily="34" charset="0"/>
                          <a:cs typeface="Arial" pitchFamily="34" charset="0"/>
                        </a:rPr>
                        <a: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endParaRPr kumimoji="0" lang="en-US" sz="1700" b="1" i="0" u="none" strike="noStrike" cap="none" normalizeH="0" baseline="0" dirty="0" smtClean="0">
                        <a:ln>
                          <a:noFill/>
                        </a:ln>
                        <a:solidFill>
                          <a:schemeClr val="tx1"/>
                        </a:solidFill>
                        <a:effectLst/>
                        <a:latin typeface="Tahoma" pitchFamily="34" charset="0"/>
                        <a:cs typeface="Arial" pitchFamily="34" charset="0"/>
                      </a:endParaRPr>
                    </a:p>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en-US" sz="1700" b="1" i="0" u="none" strike="noStrike" cap="none" normalizeH="0" baseline="0" dirty="0" smtClean="0">
                          <a:ln>
                            <a:noFill/>
                          </a:ln>
                          <a:solidFill>
                            <a:schemeClr val="tx1"/>
                          </a:solidFill>
                          <a:effectLst/>
                          <a:latin typeface="Tahoma" pitchFamily="34" charset="0"/>
                          <a:cs typeface="Arial" pitchFamily="34" charset="0"/>
                        </a:rPr>
                        <a:t>AA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endParaRPr kumimoji="0" lang="en-US" sz="1700" b="1" i="0" u="none" strike="noStrike" cap="none" normalizeH="0" baseline="0" dirty="0" smtClean="0">
                        <a:ln>
                          <a:noFill/>
                        </a:ln>
                        <a:solidFill>
                          <a:schemeClr val="tx1"/>
                        </a:solidFill>
                        <a:effectLst/>
                        <a:latin typeface="Tahoma" pitchFamily="34" charset="0"/>
                        <a:cs typeface="Arial" pitchFamily="34" charset="0"/>
                      </a:endParaRPr>
                    </a:p>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en-US" sz="1700" b="1" i="0" u="none" strike="noStrike" cap="none" normalizeH="0" baseline="0" dirty="0" err="1" smtClean="0">
                          <a:ln>
                            <a:noFill/>
                          </a:ln>
                          <a:solidFill>
                            <a:schemeClr val="tx1"/>
                          </a:solidFill>
                          <a:effectLst/>
                          <a:latin typeface="Tahoma" pitchFamily="34" charset="0"/>
                          <a:cs typeface="Arial" pitchFamily="34" charset="0"/>
                        </a:rPr>
                        <a:t>Aa</a:t>
                      </a:r>
                      <a:endParaRPr kumimoji="0" lang="en-US" sz="1700" b="1" i="0" u="none" strike="noStrike" cap="none" normalizeH="0" baseline="0" dirty="0" smtClean="0">
                        <a:ln>
                          <a:noFill/>
                        </a:ln>
                        <a:solidFill>
                          <a:schemeClr val="tx1"/>
                        </a:solidFill>
                        <a:effectLst/>
                        <a:latin typeface="Tahoma"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2" name="Group 24"/>
          <p:cNvGraphicFramePr>
            <a:graphicFrameLocks noGrp="1"/>
          </p:cNvGraphicFramePr>
          <p:nvPr>
            <p:extLst>
              <p:ext uri="{D42A27DB-BD31-4B8C-83A1-F6EECF244321}">
                <p14:modId xmlns:p14="http://schemas.microsoft.com/office/powerpoint/2010/main" val="737187499"/>
              </p:ext>
            </p:extLst>
          </p:nvPr>
        </p:nvGraphicFramePr>
        <p:xfrm>
          <a:off x="1765475" y="4498776"/>
          <a:ext cx="2971800" cy="1981200"/>
        </p:xfrm>
        <a:graphic>
          <a:graphicData uri="http://schemas.openxmlformats.org/drawingml/2006/table">
            <a:tbl>
              <a:tblPr/>
              <a:tblGrid>
                <a:gridCol w="990600"/>
                <a:gridCol w="990600"/>
                <a:gridCol w="990600"/>
              </a:tblGrid>
              <a:tr h="685800">
                <a:tc>
                  <a:txBody>
                    <a:bodyPr/>
                    <a:lstStyle/>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endParaRPr kumimoji="0" lang="en-GB" sz="1700" b="1" i="0" u="none" strike="noStrike" cap="none" normalizeH="0" baseline="0" dirty="0" smtClean="0">
                        <a:ln>
                          <a:noFill/>
                        </a:ln>
                        <a:solidFill>
                          <a:schemeClr val="tx1"/>
                        </a:solidFill>
                        <a:effectLst/>
                        <a:latin typeface="Tahoma"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pattFill prst="dkUpDiag">
                      <a:fgClr>
                        <a:schemeClr val="tx2"/>
                      </a:fgClr>
                      <a:bgClr>
                        <a:schemeClr val="bg1"/>
                      </a:bgClr>
                    </a:pattFill>
                  </a:tcPr>
                </a:tc>
                <a:tc>
                  <a:txBody>
                    <a:bodyPr/>
                    <a:lstStyle/>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endParaRPr kumimoji="0" lang="en-US" sz="1700" b="1" i="0" u="none" strike="noStrike" cap="none" normalizeH="0" baseline="0" smtClean="0">
                        <a:ln>
                          <a:noFill/>
                        </a:ln>
                        <a:solidFill>
                          <a:schemeClr val="tx1"/>
                        </a:solidFill>
                        <a:effectLst/>
                        <a:latin typeface="Tahoma" pitchFamily="34" charset="0"/>
                        <a:cs typeface="Arial" pitchFamily="34" charset="0"/>
                      </a:endParaRPr>
                    </a:p>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en-US" sz="1700" b="1" i="0" u="none" strike="noStrike" cap="none" normalizeH="0" baseline="0" smtClean="0">
                          <a:ln>
                            <a:noFill/>
                          </a:ln>
                          <a:solidFill>
                            <a:schemeClr val="tx1"/>
                          </a:solidFill>
                          <a:effectLst/>
                          <a:latin typeface="Tahoma" pitchFamily="34" charset="0"/>
                          <a:cs typeface="Arial" pitchFamily="34" charset="0"/>
                        </a:rPr>
                        <a: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endParaRPr kumimoji="0" lang="en-US" sz="1700" b="1" i="0" u="none" strike="noStrike" cap="none" normalizeH="0" baseline="0" smtClean="0">
                        <a:ln>
                          <a:noFill/>
                        </a:ln>
                        <a:solidFill>
                          <a:schemeClr val="tx1"/>
                        </a:solidFill>
                        <a:effectLst/>
                        <a:latin typeface="Tahoma" pitchFamily="34" charset="0"/>
                        <a:cs typeface="Arial" pitchFamily="34" charset="0"/>
                      </a:endParaRPr>
                    </a:p>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en-US" sz="1700" b="1" i="0" u="none" strike="noStrike" cap="none" normalizeH="0" baseline="0" smtClean="0">
                          <a:ln>
                            <a:noFill/>
                          </a:ln>
                          <a:solidFill>
                            <a:schemeClr val="tx1"/>
                          </a:solidFill>
                          <a:effectLst/>
                          <a:latin typeface="Tahoma" pitchFamily="34" charset="0"/>
                          <a:cs typeface="Arial" pitchFamily="34" charset="0"/>
                        </a:rPr>
                        <a:t>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9600">
                <a:tc>
                  <a:txBody>
                    <a:bodyPr/>
                    <a:lstStyle/>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endParaRPr kumimoji="0" lang="en-US" sz="1700" b="1" i="0" u="none" strike="noStrike" cap="none" normalizeH="0" baseline="0" smtClean="0">
                        <a:ln>
                          <a:noFill/>
                        </a:ln>
                        <a:solidFill>
                          <a:schemeClr val="tx1"/>
                        </a:solidFill>
                        <a:effectLst/>
                        <a:latin typeface="Tahoma" pitchFamily="34" charset="0"/>
                        <a:cs typeface="Arial" pitchFamily="34" charset="0"/>
                      </a:endParaRPr>
                    </a:p>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en-US" sz="1700" b="1" i="0" u="none" strike="noStrike" cap="none" normalizeH="0" baseline="0" smtClean="0">
                          <a:ln>
                            <a:noFill/>
                          </a:ln>
                          <a:solidFill>
                            <a:schemeClr val="tx1"/>
                          </a:solidFill>
                          <a:effectLst/>
                          <a:latin typeface="Tahoma" pitchFamily="34" charset="0"/>
                          <a:cs typeface="Arial" pitchFamily="34" charset="0"/>
                        </a:rPr>
                        <a: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endParaRPr kumimoji="0" lang="en-US" sz="1700" b="1" i="0" u="none" strike="noStrike" cap="none" normalizeH="0" baseline="0" smtClean="0">
                        <a:ln>
                          <a:noFill/>
                        </a:ln>
                        <a:solidFill>
                          <a:schemeClr val="tx1"/>
                        </a:solidFill>
                        <a:effectLst/>
                        <a:latin typeface="Tahoma" pitchFamily="34" charset="0"/>
                        <a:cs typeface="Arial" pitchFamily="34" charset="0"/>
                      </a:endParaRPr>
                    </a:p>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en-US" sz="1700" b="1" i="0" u="none" strike="noStrike" cap="none" normalizeH="0" baseline="0" smtClean="0">
                          <a:ln>
                            <a:noFill/>
                          </a:ln>
                          <a:solidFill>
                            <a:schemeClr val="tx1"/>
                          </a:solidFill>
                          <a:effectLst/>
                          <a:latin typeface="Tahoma" pitchFamily="34" charset="0"/>
                          <a:cs typeface="Arial" pitchFamily="34" charset="0"/>
                        </a:rPr>
                        <a:t>Aa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endParaRPr kumimoji="0" lang="en-US" sz="1700" b="1" i="0" u="none" strike="noStrike" cap="none" normalizeH="0" baseline="0" dirty="0" smtClean="0">
                        <a:ln>
                          <a:noFill/>
                        </a:ln>
                        <a:solidFill>
                          <a:schemeClr val="tx1"/>
                        </a:solidFill>
                        <a:effectLst/>
                        <a:latin typeface="Tahoma" pitchFamily="34" charset="0"/>
                        <a:cs typeface="Arial" pitchFamily="34" charset="0"/>
                      </a:endParaRPr>
                    </a:p>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en-US" sz="1700" b="1" i="0" u="none" strike="noStrike" cap="none" normalizeH="0" baseline="0" dirty="0" err="1" smtClean="0">
                          <a:ln>
                            <a:noFill/>
                          </a:ln>
                          <a:solidFill>
                            <a:schemeClr val="tx1"/>
                          </a:solidFill>
                          <a:effectLst/>
                          <a:latin typeface="Tahoma" pitchFamily="34" charset="0"/>
                          <a:cs typeface="Arial" pitchFamily="34" charset="0"/>
                        </a:rPr>
                        <a:t>Aa</a:t>
                      </a:r>
                      <a:endParaRPr kumimoji="0" lang="en-US" sz="1700" b="1" i="0" u="none" strike="noStrike" cap="none" normalizeH="0" baseline="0" dirty="0" smtClean="0">
                        <a:ln>
                          <a:noFill/>
                        </a:ln>
                        <a:solidFill>
                          <a:schemeClr val="tx1"/>
                        </a:solidFill>
                        <a:effectLst/>
                        <a:latin typeface="Tahoma"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800">
                <a:tc>
                  <a:txBody>
                    <a:bodyPr/>
                    <a:lstStyle/>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endParaRPr kumimoji="0" lang="en-US" sz="1700" b="1" i="0" u="none" strike="noStrike" cap="none" normalizeH="0" baseline="0" dirty="0" smtClean="0">
                        <a:ln>
                          <a:noFill/>
                        </a:ln>
                        <a:solidFill>
                          <a:schemeClr val="tx1"/>
                        </a:solidFill>
                        <a:effectLst/>
                        <a:latin typeface="Tahoma" pitchFamily="34" charset="0"/>
                        <a:cs typeface="Arial" pitchFamily="34" charset="0"/>
                      </a:endParaRPr>
                    </a:p>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en-US" sz="1700" b="1" i="0" u="none" strike="noStrike" cap="none" normalizeH="0" baseline="0" dirty="0" smtClean="0">
                          <a:ln>
                            <a:noFill/>
                          </a:ln>
                          <a:solidFill>
                            <a:schemeClr val="tx1"/>
                          </a:solidFill>
                          <a:effectLst/>
                          <a:latin typeface="Tahoma" pitchFamily="34" charset="0"/>
                          <a:cs typeface="Arial" pitchFamily="34" charset="0"/>
                        </a:rPr>
                        <a: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endParaRPr kumimoji="0" lang="en-US" sz="1700" b="1" i="0" u="none" strike="noStrike" cap="none" normalizeH="0" baseline="0" dirty="0" smtClean="0">
                        <a:ln>
                          <a:noFill/>
                        </a:ln>
                        <a:solidFill>
                          <a:schemeClr val="tx1"/>
                        </a:solidFill>
                        <a:effectLst/>
                        <a:latin typeface="Tahoma" pitchFamily="34" charset="0"/>
                        <a:cs typeface="Arial" pitchFamily="34" charset="0"/>
                      </a:endParaRPr>
                    </a:p>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en-US" sz="1700" b="1" i="0" u="none" strike="noStrike" cap="none" normalizeH="0" baseline="0" dirty="0" err="1" smtClean="0">
                          <a:ln>
                            <a:noFill/>
                          </a:ln>
                          <a:solidFill>
                            <a:schemeClr val="tx1"/>
                          </a:solidFill>
                          <a:effectLst/>
                          <a:latin typeface="Tahoma" pitchFamily="34" charset="0"/>
                          <a:cs typeface="Arial" pitchFamily="34" charset="0"/>
                        </a:rPr>
                        <a:t>Aa</a:t>
                      </a:r>
                      <a:endParaRPr kumimoji="0" lang="en-US" sz="1700" b="1" i="0" u="none" strike="noStrike" cap="none" normalizeH="0" baseline="0" dirty="0" smtClean="0">
                        <a:ln>
                          <a:noFill/>
                        </a:ln>
                        <a:solidFill>
                          <a:schemeClr val="tx1"/>
                        </a:solidFill>
                        <a:effectLst/>
                        <a:latin typeface="Tahoma"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endParaRPr kumimoji="0" lang="en-US" sz="1700" b="1" i="0" u="none" strike="noStrike" cap="none" normalizeH="0" baseline="0" dirty="0" smtClean="0">
                        <a:ln>
                          <a:noFill/>
                        </a:ln>
                        <a:solidFill>
                          <a:schemeClr val="tx1"/>
                        </a:solidFill>
                        <a:effectLst/>
                        <a:latin typeface="Tahoma" pitchFamily="34" charset="0"/>
                        <a:cs typeface="Arial" pitchFamily="34" charset="0"/>
                      </a:endParaRPr>
                    </a:p>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en-US" sz="1700" b="1" i="0" u="none" strike="noStrike" cap="none" normalizeH="0" baseline="0" dirty="0" err="1" smtClean="0">
                          <a:ln>
                            <a:noFill/>
                          </a:ln>
                          <a:solidFill>
                            <a:schemeClr val="tx1"/>
                          </a:solidFill>
                          <a:effectLst/>
                          <a:latin typeface="Tahoma" pitchFamily="34" charset="0"/>
                          <a:cs typeface="Arial" pitchFamily="34" charset="0"/>
                        </a:rPr>
                        <a:t>Aa</a:t>
                      </a:r>
                      <a:endParaRPr kumimoji="0" lang="en-US" sz="1700" b="1" i="0" u="none" strike="noStrike" cap="none" normalizeH="0" baseline="0" dirty="0" smtClean="0">
                        <a:ln>
                          <a:noFill/>
                        </a:ln>
                        <a:solidFill>
                          <a:schemeClr val="tx1"/>
                        </a:solidFill>
                        <a:effectLst/>
                        <a:latin typeface="Tahoma"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2301921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l"/>
            <a:r>
              <a:rPr lang="en-US" b="1" dirty="0" smtClean="0">
                <a:solidFill>
                  <a:schemeClr val="tx2"/>
                </a:solidFill>
              </a:rPr>
              <a:t>Objectives:</a:t>
            </a:r>
            <a:endParaRPr lang="en-US" b="1" dirty="0">
              <a:solidFill>
                <a:schemeClr val="tx2"/>
              </a:solidFill>
            </a:endParaRPr>
          </a:p>
        </p:txBody>
      </p:sp>
      <p:sp>
        <p:nvSpPr>
          <p:cNvPr id="3" name="Content Placeholder 2"/>
          <p:cNvSpPr>
            <a:spLocks noGrp="1"/>
          </p:cNvSpPr>
          <p:nvPr>
            <p:ph idx="1"/>
          </p:nvPr>
        </p:nvSpPr>
        <p:spPr/>
        <p:txBody>
          <a:bodyPr>
            <a:normAutofit/>
          </a:bodyPr>
          <a:lstStyle/>
          <a:p>
            <a:pPr marL="0" indent="0">
              <a:buNone/>
            </a:pPr>
            <a:r>
              <a:rPr lang="en-US" b="1" dirty="0">
                <a:solidFill>
                  <a:srgbClr val="080808"/>
                </a:solidFill>
                <a:latin typeface="Arial" charset="0"/>
              </a:rPr>
              <a:t>By the end of this lecture, students should be able to</a:t>
            </a:r>
            <a:r>
              <a:rPr lang="en-US" b="1" dirty="0" smtClean="0">
                <a:solidFill>
                  <a:srgbClr val="080808"/>
                </a:solidFill>
                <a:latin typeface="Arial" charset="0"/>
              </a:rPr>
              <a:t>:</a:t>
            </a:r>
            <a:endParaRPr lang="en-US" dirty="0" smtClean="0">
              <a:solidFill>
                <a:srgbClr val="080808"/>
              </a:solidFill>
              <a:latin typeface="Arial" charset="0"/>
            </a:endParaRPr>
          </a:p>
          <a:p>
            <a:pPr>
              <a:spcAft>
                <a:spcPts val="400"/>
              </a:spcAft>
            </a:pPr>
            <a:r>
              <a:rPr lang="en-US" dirty="0" smtClean="0">
                <a:solidFill>
                  <a:srgbClr val="080808"/>
                </a:solidFill>
                <a:latin typeface="Arial" charset="0"/>
              </a:rPr>
              <a:t>Assess </a:t>
            </a:r>
            <a:r>
              <a:rPr lang="en-US" dirty="0">
                <a:solidFill>
                  <a:srgbClr val="080808"/>
                </a:solidFill>
                <a:latin typeface="Arial" charset="0"/>
              </a:rPr>
              <a:t>Mendel’s laws of inheritance</a:t>
            </a:r>
          </a:p>
          <a:p>
            <a:pPr>
              <a:spcAft>
                <a:spcPts val="400"/>
              </a:spcAft>
            </a:pPr>
            <a:r>
              <a:rPr lang="en-US" dirty="0">
                <a:solidFill>
                  <a:srgbClr val="080808"/>
                </a:solidFill>
                <a:latin typeface="Arial" charset="0"/>
              </a:rPr>
              <a:t>Understand the bases of </a:t>
            </a:r>
            <a:r>
              <a:rPr lang="en-US" dirty="0" err="1">
                <a:solidFill>
                  <a:srgbClr val="080808"/>
                </a:solidFill>
                <a:latin typeface="Arial" charset="0"/>
              </a:rPr>
              <a:t>Mendelian</a:t>
            </a:r>
            <a:r>
              <a:rPr lang="en-US" dirty="0">
                <a:solidFill>
                  <a:srgbClr val="080808"/>
                </a:solidFill>
                <a:latin typeface="Arial" charset="0"/>
              </a:rPr>
              <a:t> inheritance</a:t>
            </a:r>
          </a:p>
          <a:p>
            <a:r>
              <a:rPr lang="en-US" dirty="0">
                <a:solidFill>
                  <a:srgbClr val="080808"/>
                </a:solidFill>
                <a:latin typeface="Arial" charset="0"/>
              </a:rPr>
              <a:t>Define various patterns of single gene inheritance using family pedigree and </a:t>
            </a:r>
            <a:r>
              <a:rPr lang="en-US" dirty="0" smtClean="0">
                <a:solidFill>
                  <a:srgbClr val="080808"/>
                </a:solidFill>
                <a:latin typeface="Arial" charset="0"/>
              </a:rPr>
              <a:t>Punnett square</a:t>
            </a:r>
          </a:p>
          <a:p>
            <a:endParaRPr lang="en-US" dirty="0"/>
          </a:p>
        </p:txBody>
      </p:sp>
    </p:spTree>
    <p:extLst>
      <p:ext uri="{BB962C8B-B14F-4D97-AF65-F5344CB8AC3E}">
        <p14:creationId xmlns:p14="http://schemas.microsoft.com/office/powerpoint/2010/main" val="9830408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a:solidFill>
                  <a:srgbClr val="002060"/>
                </a:solidFill>
                <a:effectLst>
                  <a:outerShdw blurRad="38100" dist="38100" dir="2700000" algn="tl">
                    <a:srgbClr val="DDDDDD"/>
                  </a:outerShdw>
                </a:effectLst>
                <a:cs typeface="Times New Roman" charset="0"/>
              </a:rPr>
              <a:t>Family tree of an Autosomal recessive disorder</a:t>
            </a:r>
            <a:br>
              <a:rPr lang="en-US" sz="3200" b="1" dirty="0">
                <a:solidFill>
                  <a:srgbClr val="002060"/>
                </a:solidFill>
                <a:effectLst>
                  <a:outerShdw blurRad="38100" dist="38100" dir="2700000" algn="tl">
                    <a:srgbClr val="DDDDDD"/>
                  </a:outerShdw>
                </a:effectLst>
                <a:cs typeface="Times New Roman" charset="0"/>
              </a:rPr>
            </a:br>
            <a:r>
              <a:rPr lang="en-US" sz="3200" b="1" dirty="0">
                <a:solidFill>
                  <a:srgbClr val="002060"/>
                </a:solidFill>
                <a:effectLst>
                  <a:outerShdw blurRad="38100" dist="38100" dir="2700000" algn="tl">
                    <a:srgbClr val="DDDDDD"/>
                  </a:outerShdw>
                </a:effectLst>
                <a:cs typeface="Times New Roman" charset="0"/>
              </a:rPr>
              <a:t>Sickle cell disease (SS</a:t>
            </a:r>
            <a:r>
              <a:rPr lang="en-US" sz="3200" b="1" dirty="0" smtClean="0">
                <a:solidFill>
                  <a:srgbClr val="002060"/>
                </a:solidFill>
                <a:effectLst>
                  <a:outerShdw blurRad="38100" dist="38100" dir="2700000" algn="tl">
                    <a:srgbClr val="DDDDDD"/>
                  </a:outerShdw>
                </a:effectLst>
                <a:cs typeface="Times New Roman" charset="0"/>
              </a:rPr>
              <a:t>)</a:t>
            </a:r>
            <a:endParaRPr lang="en-US" sz="3200" dirty="0"/>
          </a:p>
        </p:txBody>
      </p:sp>
      <p:grpSp>
        <p:nvGrpSpPr>
          <p:cNvPr id="4" name="Group 3"/>
          <p:cNvGrpSpPr/>
          <p:nvPr/>
        </p:nvGrpSpPr>
        <p:grpSpPr>
          <a:xfrm>
            <a:off x="539412" y="1781968"/>
            <a:ext cx="8091488" cy="4532313"/>
            <a:chOff x="838200" y="1981200"/>
            <a:chExt cx="8091488" cy="4532313"/>
          </a:xfrm>
        </p:grpSpPr>
        <p:sp>
          <p:nvSpPr>
            <p:cNvPr id="5" name="Line 2"/>
            <p:cNvSpPr>
              <a:spLocks noChangeShapeType="1"/>
            </p:cNvSpPr>
            <p:nvPr/>
          </p:nvSpPr>
          <p:spPr bwMode="auto">
            <a:xfrm>
              <a:off x="3276600" y="2209800"/>
              <a:ext cx="2438400" cy="0"/>
            </a:xfrm>
            <a:prstGeom prst="line">
              <a:avLst/>
            </a:prstGeom>
            <a:noFill/>
            <a:ln w="38100">
              <a:solidFill>
                <a:srgbClr val="1B174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 name="AutoShape 3"/>
            <p:cNvSpPr>
              <a:spLocks noChangeArrowheads="1"/>
            </p:cNvSpPr>
            <p:nvPr/>
          </p:nvSpPr>
          <p:spPr bwMode="auto">
            <a:xfrm rot="10800000" flipV="1">
              <a:off x="5715000" y="1981200"/>
              <a:ext cx="227013" cy="457200"/>
            </a:xfrm>
            <a:prstGeom prst="flowChartDelay">
              <a:avLst/>
            </a:prstGeom>
            <a:noFill/>
            <a:ln w="9525">
              <a:solidFill>
                <a:srgbClr val="1B1749"/>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ar-sa" sz="1800"/>
            </a:p>
          </p:txBody>
        </p:sp>
        <p:sp>
          <p:nvSpPr>
            <p:cNvPr id="7" name="Line 4"/>
            <p:cNvSpPr>
              <a:spLocks noChangeShapeType="1"/>
            </p:cNvSpPr>
            <p:nvPr/>
          </p:nvSpPr>
          <p:spPr bwMode="auto">
            <a:xfrm>
              <a:off x="4419600" y="2209800"/>
              <a:ext cx="0" cy="533400"/>
            </a:xfrm>
            <a:prstGeom prst="line">
              <a:avLst/>
            </a:prstGeom>
            <a:noFill/>
            <a:ln w="38100">
              <a:solidFill>
                <a:srgbClr val="1B174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 name="Line 5"/>
            <p:cNvSpPr>
              <a:spLocks noChangeShapeType="1"/>
            </p:cNvSpPr>
            <p:nvPr/>
          </p:nvSpPr>
          <p:spPr bwMode="auto">
            <a:xfrm>
              <a:off x="3276600" y="2743200"/>
              <a:ext cx="0" cy="304800"/>
            </a:xfrm>
            <a:prstGeom prst="line">
              <a:avLst/>
            </a:prstGeom>
            <a:noFill/>
            <a:ln w="38100">
              <a:solidFill>
                <a:srgbClr val="1B174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 name="Line 6"/>
            <p:cNvSpPr>
              <a:spLocks noChangeShapeType="1"/>
            </p:cNvSpPr>
            <p:nvPr/>
          </p:nvSpPr>
          <p:spPr bwMode="auto">
            <a:xfrm>
              <a:off x="3886200" y="2743200"/>
              <a:ext cx="0" cy="304800"/>
            </a:xfrm>
            <a:prstGeom prst="line">
              <a:avLst/>
            </a:prstGeom>
            <a:noFill/>
            <a:ln w="38100">
              <a:solidFill>
                <a:srgbClr val="1B174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 name="Line 7"/>
            <p:cNvSpPr>
              <a:spLocks noChangeShapeType="1"/>
            </p:cNvSpPr>
            <p:nvPr/>
          </p:nvSpPr>
          <p:spPr bwMode="auto">
            <a:xfrm>
              <a:off x="4953000" y="2743200"/>
              <a:ext cx="0" cy="304800"/>
            </a:xfrm>
            <a:prstGeom prst="line">
              <a:avLst/>
            </a:prstGeom>
            <a:noFill/>
            <a:ln w="38100">
              <a:solidFill>
                <a:srgbClr val="1B174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 name="Line 8"/>
            <p:cNvSpPr>
              <a:spLocks noChangeShapeType="1"/>
            </p:cNvSpPr>
            <p:nvPr/>
          </p:nvSpPr>
          <p:spPr bwMode="auto">
            <a:xfrm>
              <a:off x="5715000" y="2743200"/>
              <a:ext cx="0" cy="304800"/>
            </a:xfrm>
            <a:prstGeom prst="line">
              <a:avLst/>
            </a:prstGeom>
            <a:noFill/>
            <a:ln w="38100">
              <a:solidFill>
                <a:srgbClr val="1B174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 name="Rectangle 9"/>
            <p:cNvSpPr>
              <a:spLocks noChangeArrowheads="1"/>
            </p:cNvSpPr>
            <p:nvPr/>
          </p:nvSpPr>
          <p:spPr bwMode="auto">
            <a:xfrm>
              <a:off x="3048000" y="3048000"/>
              <a:ext cx="381000" cy="304800"/>
            </a:xfrm>
            <a:prstGeom prst="rect">
              <a:avLst/>
            </a:prstGeom>
            <a:solidFill>
              <a:srgbClr val="000000"/>
            </a:solidFill>
            <a:ln w="9525">
              <a:solidFill>
                <a:srgbClr val="1B1749"/>
              </a:solidFill>
              <a:miter lim="800000"/>
              <a:headEnd/>
              <a:tailEnd/>
            </a:ln>
          </p:spPr>
          <p:txBody>
            <a:bodyPr wrap="none" anchor="ctr"/>
            <a:lstStyle/>
            <a:p>
              <a:pPr eaLnBrk="1" hangingPunct="1"/>
              <a:endParaRPr lang="ar-sa" sz="1800"/>
            </a:p>
          </p:txBody>
        </p:sp>
        <p:sp>
          <p:nvSpPr>
            <p:cNvPr id="13" name="Oval 10"/>
            <p:cNvSpPr>
              <a:spLocks noChangeArrowheads="1"/>
            </p:cNvSpPr>
            <p:nvPr/>
          </p:nvSpPr>
          <p:spPr bwMode="auto">
            <a:xfrm>
              <a:off x="5562600" y="3048000"/>
              <a:ext cx="304800" cy="304800"/>
            </a:xfrm>
            <a:prstGeom prst="ellipse">
              <a:avLst/>
            </a:prstGeom>
            <a:noFill/>
            <a:ln w="9525">
              <a:solidFill>
                <a:srgbClr val="1B1749"/>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ar-sa" sz="1800"/>
            </a:p>
          </p:txBody>
        </p:sp>
        <p:sp>
          <p:nvSpPr>
            <p:cNvPr id="14" name="Rectangle 11"/>
            <p:cNvSpPr>
              <a:spLocks noChangeArrowheads="1"/>
            </p:cNvSpPr>
            <p:nvPr/>
          </p:nvSpPr>
          <p:spPr bwMode="auto">
            <a:xfrm>
              <a:off x="4800600" y="3048000"/>
              <a:ext cx="152400" cy="304800"/>
            </a:xfrm>
            <a:prstGeom prst="rect">
              <a:avLst/>
            </a:prstGeom>
            <a:solidFill>
              <a:srgbClr val="000000"/>
            </a:solidFill>
            <a:ln w="9525">
              <a:solidFill>
                <a:srgbClr val="1B1749"/>
              </a:solidFill>
              <a:miter lim="800000"/>
              <a:headEnd/>
              <a:tailEnd/>
            </a:ln>
          </p:spPr>
          <p:txBody>
            <a:bodyPr wrap="none" anchor="ctr"/>
            <a:lstStyle/>
            <a:p>
              <a:pPr eaLnBrk="1" hangingPunct="1"/>
              <a:endParaRPr lang="ar-sa" sz="1800"/>
            </a:p>
          </p:txBody>
        </p:sp>
        <p:sp>
          <p:nvSpPr>
            <p:cNvPr id="15" name="Rectangle 12"/>
            <p:cNvSpPr>
              <a:spLocks noChangeArrowheads="1"/>
            </p:cNvSpPr>
            <p:nvPr/>
          </p:nvSpPr>
          <p:spPr bwMode="auto">
            <a:xfrm>
              <a:off x="2971800" y="1981200"/>
              <a:ext cx="304800" cy="457200"/>
            </a:xfrm>
            <a:prstGeom prst="rect">
              <a:avLst/>
            </a:prstGeom>
            <a:solidFill>
              <a:srgbClr val="000000"/>
            </a:solidFill>
            <a:ln w="9525">
              <a:solidFill>
                <a:srgbClr val="1B1749"/>
              </a:solidFill>
              <a:miter lim="800000"/>
              <a:headEnd/>
              <a:tailEnd/>
            </a:ln>
          </p:spPr>
          <p:txBody>
            <a:bodyPr wrap="none" anchor="ctr"/>
            <a:lstStyle/>
            <a:p>
              <a:pPr eaLnBrk="1" hangingPunct="1"/>
              <a:endParaRPr lang="ar-sa" sz="1800"/>
            </a:p>
          </p:txBody>
        </p:sp>
        <p:sp>
          <p:nvSpPr>
            <p:cNvPr id="16" name="Rectangle 13"/>
            <p:cNvSpPr>
              <a:spLocks noChangeArrowheads="1"/>
            </p:cNvSpPr>
            <p:nvPr/>
          </p:nvSpPr>
          <p:spPr bwMode="auto">
            <a:xfrm>
              <a:off x="2667000" y="1981200"/>
              <a:ext cx="304800" cy="457200"/>
            </a:xfrm>
            <a:prstGeom prst="rect">
              <a:avLst/>
            </a:prstGeom>
            <a:noFill/>
            <a:ln w="9525">
              <a:solidFill>
                <a:srgbClr val="1B1749"/>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ar-sa" sz="1800"/>
            </a:p>
          </p:txBody>
        </p:sp>
        <p:sp>
          <p:nvSpPr>
            <p:cNvPr id="17" name="AutoShape 14"/>
            <p:cNvSpPr>
              <a:spLocks noChangeArrowheads="1"/>
            </p:cNvSpPr>
            <p:nvPr/>
          </p:nvSpPr>
          <p:spPr bwMode="auto">
            <a:xfrm rot="10800000" flipH="1" flipV="1">
              <a:off x="5943600" y="1984375"/>
              <a:ext cx="228600" cy="457200"/>
            </a:xfrm>
            <a:prstGeom prst="flowChartDelay">
              <a:avLst/>
            </a:prstGeom>
            <a:solidFill>
              <a:srgbClr val="000000"/>
            </a:solidFill>
            <a:ln w="9525">
              <a:solidFill>
                <a:srgbClr val="1B1749"/>
              </a:solidFill>
              <a:miter lim="800000"/>
              <a:headEnd/>
              <a:tailEnd/>
            </a:ln>
          </p:spPr>
          <p:txBody>
            <a:bodyPr wrap="none" anchor="ctr"/>
            <a:lstStyle/>
            <a:p>
              <a:pPr eaLnBrk="1" hangingPunct="1"/>
              <a:endParaRPr lang="ar-sa" sz="1800"/>
            </a:p>
          </p:txBody>
        </p:sp>
        <p:sp>
          <p:nvSpPr>
            <p:cNvPr id="18" name="Line 15"/>
            <p:cNvSpPr>
              <a:spLocks noChangeShapeType="1"/>
            </p:cNvSpPr>
            <p:nvPr/>
          </p:nvSpPr>
          <p:spPr bwMode="auto">
            <a:xfrm>
              <a:off x="3276600" y="2743200"/>
              <a:ext cx="2438400" cy="0"/>
            </a:xfrm>
            <a:prstGeom prst="line">
              <a:avLst/>
            </a:prstGeom>
            <a:noFill/>
            <a:ln w="38100">
              <a:solidFill>
                <a:srgbClr val="1B174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 name="Oval 17"/>
            <p:cNvSpPr>
              <a:spLocks noChangeArrowheads="1"/>
            </p:cNvSpPr>
            <p:nvPr/>
          </p:nvSpPr>
          <p:spPr bwMode="auto">
            <a:xfrm>
              <a:off x="2514600" y="4191000"/>
              <a:ext cx="228600" cy="228600"/>
            </a:xfrm>
            <a:prstGeom prst="ellipse">
              <a:avLst/>
            </a:prstGeom>
            <a:noFill/>
            <a:ln w="9525">
              <a:solidFill>
                <a:srgbClr val="1B1749"/>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ar-sa" sz="1800"/>
            </a:p>
          </p:txBody>
        </p:sp>
        <p:sp>
          <p:nvSpPr>
            <p:cNvPr id="20" name="Rectangle 18"/>
            <p:cNvSpPr>
              <a:spLocks noChangeArrowheads="1"/>
            </p:cNvSpPr>
            <p:nvPr/>
          </p:nvSpPr>
          <p:spPr bwMode="auto">
            <a:xfrm>
              <a:off x="1600200" y="4191000"/>
              <a:ext cx="228600" cy="228600"/>
            </a:xfrm>
            <a:prstGeom prst="rect">
              <a:avLst/>
            </a:prstGeom>
            <a:noFill/>
            <a:ln w="9525">
              <a:solidFill>
                <a:srgbClr val="1B1749"/>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ar-sa" sz="1800"/>
            </a:p>
          </p:txBody>
        </p:sp>
        <p:sp>
          <p:nvSpPr>
            <p:cNvPr id="21" name="Rectangle 19"/>
            <p:cNvSpPr>
              <a:spLocks noChangeArrowheads="1"/>
            </p:cNvSpPr>
            <p:nvPr/>
          </p:nvSpPr>
          <p:spPr bwMode="auto">
            <a:xfrm>
              <a:off x="1066800" y="4800600"/>
              <a:ext cx="228600" cy="228600"/>
            </a:xfrm>
            <a:prstGeom prst="rect">
              <a:avLst/>
            </a:prstGeom>
            <a:noFill/>
            <a:ln w="9525">
              <a:solidFill>
                <a:srgbClr val="1B1749"/>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ar-sa" sz="1800"/>
            </a:p>
          </p:txBody>
        </p:sp>
        <p:sp>
          <p:nvSpPr>
            <p:cNvPr id="22" name="Rectangle 20"/>
            <p:cNvSpPr>
              <a:spLocks noChangeArrowheads="1"/>
            </p:cNvSpPr>
            <p:nvPr/>
          </p:nvSpPr>
          <p:spPr bwMode="auto">
            <a:xfrm>
              <a:off x="2286000" y="4800600"/>
              <a:ext cx="228600" cy="228600"/>
            </a:xfrm>
            <a:prstGeom prst="rect">
              <a:avLst/>
            </a:prstGeom>
            <a:noFill/>
            <a:ln w="9525">
              <a:solidFill>
                <a:srgbClr val="1B1749"/>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ar-sa" sz="1800"/>
            </a:p>
          </p:txBody>
        </p:sp>
        <p:sp>
          <p:nvSpPr>
            <p:cNvPr id="23" name="Rectangle 21"/>
            <p:cNvSpPr>
              <a:spLocks noChangeArrowheads="1"/>
            </p:cNvSpPr>
            <p:nvPr/>
          </p:nvSpPr>
          <p:spPr bwMode="auto">
            <a:xfrm>
              <a:off x="2971800" y="4800600"/>
              <a:ext cx="228600" cy="228600"/>
            </a:xfrm>
            <a:prstGeom prst="rect">
              <a:avLst/>
            </a:prstGeom>
            <a:noFill/>
            <a:ln w="9525">
              <a:solidFill>
                <a:srgbClr val="1B1749"/>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ar-sa" sz="1800"/>
            </a:p>
          </p:txBody>
        </p:sp>
        <p:sp>
          <p:nvSpPr>
            <p:cNvPr id="24" name="Rectangle 22"/>
            <p:cNvSpPr>
              <a:spLocks noChangeArrowheads="1"/>
            </p:cNvSpPr>
            <p:nvPr/>
          </p:nvSpPr>
          <p:spPr bwMode="auto">
            <a:xfrm>
              <a:off x="3581400" y="4800600"/>
              <a:ext cx="228600" cy="228600"/>
            </a:xfrm>
            <a:prstGeom prst="rect">
              <a:avLst/>
            </a:prstGeom>
            <a:noFill/>
            <a:ln w="9525">
              <a:solidFill>
                <a:srgbClr val="1B1749"/>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ar-sa" sz="1800"/>
            </a:p>
          </p:txBody>
        </p:sp>
        <p:sp>
          <p:nvSpPr>
            <p:cNvPr id="25" name="Oval 23"/>
            <p:cNvSpPr>
              <a:spLocks noChangeArrowheads="1"/>
            </p:cNvSpPr>
            <p:nvPr/>
          </p:nvSpPr>
          <p:spPr bwMode="auto">
            <a:xfrm>
              <a:off x="1600200" y="4800600"/>
              <a:ext cx="228600" cy="228600"/>
            </a:xfrm>
            <a:prstGeom prst="ellipse">
              <a:avLst/>
            </a:prstGeom>
            <a:noFill/>
            <a:ln w="9525">
              <a:solidFill>
                <a:srgbClr val="1B1749"/>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ar-sa" sz="1800"/>
            </a:p>
          </p:txBody>
        </p:sp>
        <p:sp>
          <p:nvSpPr>
            <p:cNvPr id="26" name="Oval 24"/>
            <p:cNvSpPr>
              <a:spLocks noChangeArrowheads="1"/>
            </p:cNvSpPr>
            <p:nvPr/>
          </p:nvSpPr>
          <p:spPr bwMode="auto">
            <a:xfrm>
              <a:off x="4191000" y="4800600"/>
              <a:ext cx="228600" cy="228600"/>
            </a:xfrm>
            <a:prstGeom prst="ellipse">
              <a:avLst/>
            </a:prstGeom>
            <a:noFill/>
            <a:ln w="9525">
              <a:solidFill>
                <a:srgbClr val="1B1749"/>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ar-sa" sz="1800"/>
            </a:p>
          </p:txBody>
        </p:sp>
        <p:sp>
          <p:nvSpPr>
            <p:cNvPr id="27" name="Oval 25"/>
            <p:cNvSpPr>
              <a:spLocks noChangeArrowheads="1"/>
            </p:cNvSpPr>
            <p:nvPr/>
          </p:nvSpPr>
          <p:spPr bwMode="auto">
            <a:xfrm>
              <a:off x="3276600" y="5562600"/>
              <a:ext cx="228600" cy="228600"/>
            </a:xfrm>
            <a:prstGeom prst="ellipse">
              <a:avLst/>
            </a:prstGeom>
            <a:noFill/>
            <a:ln w="9525">
              <a:solidFill>
                <a:srgbClr val="1B1749"/>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ar-sa" sz="1800"/>
            </a:p>
          </p:txBody>
        </p:sp>
        <p:sp>
          <p:nvSpPr>
            <p:cNvPr id="28" name="Oval 26"/>
            <p:cNvSpPr>
              <a:spLocks noChangeArrowheads="1"/>
            </p:cNvSpPr>
            <p:nvPr/>
          </p:nvSpPr>
          <p:spPr bwMode="auto">
            <a:xfrm>
              <a:off x="838200" y="5562600"/>
              <a:ext cx="228600" cy="228600"/>
            </a:xfrm>
            <a:prstGeom prst="ellipse">
              <a:avLst/>
            </a:prstGeom>
            <a:noFill/>
            <a:ln w="9525">
              <a:solidFill>
                <a:srgbClr val="1B1749"/>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ar-sa" sz="1800"/>
            </a:p>
          </p:txBody>
        </p:sp>
        <p:sp>
          <p:nvSpPr>
            <p:cNvPr id="29" name="Oval 27"/>
            <p:cNvSpPr>
              <a:spLocks noChangeArrowheads="1"/>
            </p:cNvSpPr>
            <p:nvPr/>
          </p:nvSpPr>
          <p:spPr bwMode="auto">
            <a:xfrm>
              <a:off x="3962400" y="5562600"/>
              <a:ext cx="228600" cy="228600"/>
            </a:xfrm>
            <a:prstGeom prst="ellipse">
              <a:avLst/>
            </a:prstGeom>
            <a:noFill/>
            <a:ln w="9525">
              <a:solidFill>
                <a:srgbClr val="1B1749"/>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ar-sa" sz="1800"/>
            </a:p>
          </p:txBody>
        </p:sp>
        <p:sp>
          <p:nvSpPr>
            <p:cNvPr id="30" name="Rectangle 28"/>
            <p:cNvSpPr>
              <a:spLocks noChangeArrowheads="1"/>
            </p:cNvSpPr>
            <p:nvPr/>
          </p:nvSpPr>
          <p:spPr bwMode="auto">
            <a:xfrm>
              <a:off x="1828800" y="5562600"/>
              <a:ext cx="228600" cy="228600"/>
            </a:xfrm>
            <a:prstGeom prst="rect">
              <a:avLst/>
            </a:prstGeom>
            <a:noFill/>
            <a:ln w="9525">
              <a:solidFill>
                <a:srgbClr val="1B1749"/>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ar-sa" sz="1800"/>
            </a:p>
          </p:txBody>
        </p:sp>
        <p:sp>
          <p:nvSpPr>
            <p:cNvPr id="31" name="Rectangle 29"/>
            <p:cNvSpPr>
              <a:spLocks noChangeArrowheads="1"/>
            </p:cNvSpPr>
            <p:nvPr/>
          </p:nvSpPr>
          <p:spPr bwMode="auto">
            <a:xfrm>
              <a:off x="1295400" y="5562600"/>
              <a:ext cx="228600" cy="228600"/>
            </a:xfrm>
            <a:prstGeom prst="rect">
              <a:avLst/>
            </a:prstGeom>
            <a:solidFill>
              <a:srgbClr val="000000"/>
            </a:solidFill>
            <a:ln w="9525">
              <a:solidFill>
                <a:srgbClr val="1B1749"/>
              </a:solidFill>
              <a:miter lim="800000"/>
              <a:headEnd/>
              <a:tailEnd/>
            </a:ln>
          </p:spPr>
          <p:txBody>
            <a:bodyPr wrap="none" anchor="ctr"/>
            <a:lstStyle/>
            <a:p>
              <a:pPr eaLnBrk="1" hangingPunct="1"/>
              <a:endParaRPr lang="ar-sa" sz="1800"/>
            </a:p>
          </p:txBody>
        </p:sp>
        <p:sp>
          <p:nvSpPr>
            <p:cNvPr id="32" name="Rectangle 30"/>
            <p:cNvSpPr>
              <a:spLocks noChangeArrowheads="1"/>
            </p:cNvSpPr>
            <p:nvPr/>
          </p:nvSpPr>
          <p:spPr bwMode="auto">
            <a:xfrm>
              <a:off x="4419600" y="5562600"/>
              <a:ext cx="228600" cy="228600"/>
            </a:xfrm>
            <a:prstGeom prst="rect">
              <a:avLst/>
            </a:prstGeom>
            <a:noFill/>
            <a:ln w="9525">
              <a:solidFill>
                <a:srgbClr val="1B1749"/>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ar-sa" sz="1800"/>
            </a:p>
          </p:txBody>
        </p:sp>
        <p:sp>
          <p:nvSpPr>
            <p:cNvPr id="33" name="Line 31"/>
            <p:cNvSpPr>
              <a:spLocks noChangeShapeType="1"/>
            </p:cNvSpPr>
            <p:nvPr/>
          </p:nvSpPr>
          <p:spPr bwMode="auto">
            <a:xfrm>
              <a:off x="1828800" y="4343400"/>
              <a:ext cx="685800" cy="0"/>
            </a:xfrm>
            <a:prstGeom prst="line">
              <a:avLst/>
            </a:prstGeom>
            <a:noFill/>
            <a:ln w="19050">
              <a:solidFill>
                <a:srgbClr val="1B174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 name="Line 32"/>
            <p:cNvSpPr>
              <a:spLocks noChangeShapeType="1"/>
            </p:cNvSpPr>
            <p:nvPr/>
          </p:nvSpPr>
          <p:spPr bwMode="auto">
            <a:xfrm>
              <a:off x="2209800" y="4343400"/>
              <a:ext cx="0" cy="304800"/>
            </a:xfrm>
            <a:prstGeom prst="line">
              <a:avLst/>
            </a:prstGeom>
            <a:noFill/>
            <a:ln w="19050">
              <a:solidFill>
                <a:srgbClr val="1B174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 name="Line 33"/>
            <p:cNvSpPr>
              <a:spLocks noChangeShapeType="1"/>
            </p:cNvSpPr>
            <p:nvPr/>
          </p:nvSpPr>
          <p:spPr bwMode="auto">
            <a:xfrm>
              <a:off x="1752600" y="4648200"/>
              <a:ext cx="3962400" cy="0"/>
            </a:xfrm>
            <a:prstGeom prst="line">
              <a:avLst/>
            </a:prstGeom>
            <a:noFill/>
            <a:ln w="19050">
              <a:solidFill>
                <a:srgbClr val="1B174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 name="Line 34"/>
            <p:cNvSpPr>
              <a:spLocks noChangeShapeType="1"/>
            </p:cNvSpPr>
            <p:nvPr/>
          </p:nvSpPr>
          <p:spPr bwMode="auto">
            <a:xfrm flipH="1">
              <a:off x="1752600" y="4648200"/>
              <a:ext cx="0" cy="152400"/>
            </a:xfrm>
            <a:prstGeom prst="line">
              <a:avLst/>
            </a:prstGeom>
            <a:noFill/>
            <a:ln w="19050">
              <a:solidFill>
                <a:srgbClr val="1B174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 name="Line 35"/>
            <p:cNvSpPr>
              <a:spLocks noChangeShapeType="1"/>
            </p:cNvSpPr>
            <p:nvPr/>
          </p:nvSpPr>
          <p:spPr bwMode="auto">
            <a:xfrm flipH="1">
              <a:off x="2362200" y="4648200"/>
              <a:ext cx="0" cy="152400"/>
            </a:xfrm>
            <a:prstGeom prst="line">
              <a:avLst/>
            </a:prstGeom>
            <a:noFill/>
            <a:ln w="19050">
              <a:solidFill>
                <a:srgbClr val="1B174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 name="Line 36"/>
            <p:cNvSpPr>
              <a:spLocks noChangeShapeType="1"/>
            </p:cNvSpPr>
            <p:nvPr/>
          </p:nvSpPr>
          <p:spPr bwMode="auto">
            <a:xfrm flipH="1">
              <a:off x="3048000" y="4648200"/>
              <a:ext cx="0" cy="152400"/>
            </a:xfrm>
            <a:prstGeom prst="line">
              <a:avLst/>
            </a:prstGeom>
            <a:noFill/>
            <a:ln w="19050">
              <a:solidFill>
                <a:srgbClr val="1B174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 name="Line 37"/>
            <p:cNvSpPr>
              <a:spLocks noChangeShapeType="1"/>
            </p:cNvSpPr>
            <p:nvPr/>
          </p:nvSpPr>
          <p:spPr bwMode="auto">
            <a:xfrm flipH="1">
              <a:off x="3657600" y="4648200"/>
              <a:ext cx="0" cy="152400"/>
            </a:xfrm>
            <a:prstGeom prst="line">
              <a:avLst/>
            </a:prstGeom>
            <a:noFill/>
            <a:ln w="19050">
              <a:solidFill>
                <a:srgbClr val="1B174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 name="Line 38"/>
            <p:cNvSpPr>
              <a:spLocks noChangeShapeType="1"/>
            </p:cNvSpPr>
            <p:nvPr/>
          </p:nvSpPr>
          <p:spPr bwMode="auto">
            <a:xfrm flipV="1">
              <a:off x="1295400" y="4946650"/>
              <a:ext cx="307975" cy="6350"/>
            </a:xfrm>
            <a:prstGeom prst="line">
              <a:avLst/>
            </a:prstGeom>
            <a:noFill/>
            <a:ln w="19050">
              <a:solidFill>
                <a:srgbClr val="1B174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 name="Line 39"/>
            <p:cNvSpPr>
              <a:spLocks noChangeShapeType="1"/>
            </p:cNvSpPr>
            <p:nvPr/>
          </p:nvSpPr>
          <p:spPr bwMode="auto">
            <a:xfrm>
              <a:off x="1447800" y="4953000"/>
              <a:ext cx="0" cy="457200"/>
            </a:xfrm>
            <a:prstGeom prst="line">
              <a:avLst/>
            </a:prstGeom>
            <a:noFill/>
            <a:ln w="19050">
              <a:solidFill>
                <a:srgbClr val="1B174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 name="Line 40"/>
            <p:cNvSpPr>
              <a:spLocks noChangeShapeType="1"/>
            </p:cNvSpPr>
            <p:nvPr/>
          </p:nvSpPr>
          <p:spPr bwMode="auto">
            <a:xfrm>
              <a:off x="914400" y="5410200"/>
              <a:ext cx="990600" cy="0"/>
            </a:xfrm>
            <a:prstGeom prst="line">
              <a:avLst/>
            </a:prstGeom>
            <a:noFill/>
            <a:ln w="19050">
              <a:solidFill>
                <a:srgbClr val="1B174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 name="Line 41"/>
            <p:cNvSpPr>
              <a:spLocks noChangeShapeType="1"/>
            </p:cNvSpPr>
            <p:nvPr/>
          </p:nvSpPr>
          <p:spPr bwMode="auto">
            <a:xfrm flipH="1">
              <a:off x="1905000" y="5410200"/>
              <a:ext cx="0" cy="152400"/>
            </a:xfrm>
            <a:prstGeom prst="line">
              <a:avLst/>
            </a:prstGeom>
            <a:noFill/>
            <a:ln w="19050">
              <a:solidFill>
                <a:srgbClr val="1B174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 name="Line 42"/>
            <p:cNvSpPr>
              <a:spLocks noChangeShapeType="1"/>
            </p:cNvSpPr>
            <p:nvPr/>
          </p:nvSpPr>
          <p:spPr bwMode="auto">
            <a:xfrm flipH="1">
              <a:off x="914400" y="5410200"/>
              <a:ext cx="0" cy="152400"/>
            </a:xfrm>
            <a:prstGeom prst="line">
              <a:avLst/>
            </a:prstGeom>
            <a:noFill/>
            <a:ln w="19050">
              <a:solidFill>
                <a:srgbClr val="1B174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 name="Line 43"/>
            <p:cNvSpPr>
              <a:spLocks noChangeShapeType="1"/>
            </p:cNvSpPr>
            <p:nvPr/>
          </p:nvSpPr>
          <p:spPr bwMode="auto">
            <a:xfrm flipH="1">
              <a:off x="1447800" y="5410200"/>
              <a:ext cx="0" cy="152400"/>
            </a:xfrm>
            <a:prstGeom prst="line">
              <a:avLst/>
            </a:prstGeom>
            <a:noFill/>
            <a:ln w="19050">
              <a:solidFill>
                <a:srgbClr val="1B174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 name="Line 44"/>
            <p:cNvSpPr>
              <a:spLocks noChangeShapeType="1"/>
            </p:cNvSpPr>
            <p:nvPr/>
          </p:nvSpPr>
          <p:spPr bwMode="auto">
            <a:xfrm>
              <a:off x="3810000" y="4953000"/>
              <a:ext cx="381000" cy="0"/>
            </a:xfrm>
            <a:prstGeom prst="line">
              <a:avLst/>
            </a:prstGeom>
            <a:noFill/>
            <a:ln w="19050">
              <a:solidFill>
                <a:srgbClr val="1B174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 name="Line 45"/>
            <p:cNvSpPr>
              <a:spLocks noChangeShapeType="1"/>
            </p:cNvSpPr>
            <p:nvPr/>
          </p:nvSpPr>
          <p:spPr bwMode="auto">
            <a:xfrm>
              <a:off x="4038600" y="4953000"/>
              <a:ext cx="0" cy="457200"/>
            </a:xfrm>
            <a:prstGeom prst="line">
              <a:avLst/>
            </a:prstGeom>
            <a:noFill/>
            <a:ln w="19050">
              <a:solidFill>
                <a:srgbClr val="1B174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 name="Line 46"/>
            <p:cNvSpPr>
              <a:spLocks noChangeShapeType="1"/>
            </p:cNvSpPr>
            <p:nvPr/>
          </p:nvSpPr>
          <p:spPr bwMode="auto">
            <a:xfrm>
              <a:off x="3429000" y="5410200"/>
              <a:ext cx="1143000" cy="0"/>
            </a:xfrm>
            <a:prstGeom prst="line">
              <a:avLst/>
            </a:prstGeom>
            <a:noFill/>
            <a:ln w="19050">
              <a:solidFill>
                <a:srgbClr val="1B174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 name="Line 47"/>
            <p:cNvSpPr>
              <a:spLocks noChangeShapeType="1"/>
            </p:cNvSpPr>
            <p:nvPr/>
          </p:nvSpPr>
          <p:spPr bwMode="auto">
            <a:xfrm flipH="1">
              <a:off x="4038600" y="5410200"/>
              <a:ext cx="0" cy="152400"/>
            </a:xfrm>
            <a:prstGeom prst="line">
              <a:avLst/>
            </a:prstGeom>
            <a:noFill/>
            <a:ln w="19050">
              <a:solidFill>
                <a:srgbClr val="1B174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 name="Line 48"/>
            <p:cNvSpPr>
              <a:spLocks noChangeShapeType="1"/>
            </p:cNvSpPr>
            <p:nvPr/>
          </p:nvSpPr>
          <p:spPr bwMode="auto">
            <a:xfrm flipH="1">
              <a:off x="4572000" y="5410200"/>
              <a:ext cx="0" cy="152400"/>
            </a:xfrm>
            <a:prstGeom prst="line">
              <a:avLst/>
            </a:prstGeom>
            <a:noFill/>
            <a:ln w="19050">
              <a:solidFill>
                <a:srgbClr val="1B174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 name="Line 49"/>
            <p:cNvSpPr>
              <a:spLocks noChangeShapeType="1"/>
            </p:cNvSpPr>
            <p:nvPr/>
          </p:nvSpPr>
          <p:spPr bwMode="auto">
            <a:xfrm flipH="1">
              <a:off x="3429000" y="5410200"/>
              <a:ext cx="0" cy="152400"/>
            </a:xfrm>
            <a:prstGeom prst="line">
              <a:avLst/>
            </a:prstGeom>
            <a:noFill/>
            <a:ln w="19050">
              <a:solidFill>
                <a:srgbClr val="1B174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 name="Rectangle 50"/>
            <p:cNvSpPr>
              <a:spLocks noChangeArrowheads="1"/>
            </p:cNvSpPr>
            <p:nvPr/>
          </p:nvSpPr>
          <p:spPr bwMode="auto">
            <a:xfrm>
              <a:off x="5105400" y="4800600"/>
              <a:ext cx="228600" cy="228600"/>
            </a:xfrm>
            <a:prstGeom prst="rect">
              <a:avLst/>
            </a:prstGeom>
            <a:noFill/>
            <a:ln w="9525">
              <a:solidFill>
                <a:srgbClr val="1B1749"/>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ar-sa" sz="1800"/>
            </a:p>
          </p:txBody>
        </p:sp>
        <p:sp>
          <p:nvSpPr>
            <p:cNvPr id="53" name="Oval 51"/>
            <p:cNvSpPr>
              <a:spLocks noChangeArrowheads="1"/>
            </p:cNvSpPr>
            <p:nvPr/>
          </p:nvSpPr>
          <p:spPr bwMode="auto">
            <a:xfrm>
              <a:off x="5638800" y="4800600"/>
              <a:ext cx="228600" cy="228600"/>
            </a:xfrm>
            <a:prstGeom prst="ellipse">
              <a:avLst/>
            </a:prstGeom>
            <a:noFill/>
            <a:ln w="9525">
              <a:solidFill>
                <a:srgbClr val="1B1749"/>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ar-sa" sz="1800"/>
            </a:p>
          </p:txBody>
        </p:sp>
        <p:sp>
          <p:nvSpPr>
            <p:cNvPr id="54" name="Oval 52"/>
            <p:cNvSpPr>
              <a:spLocks noChangeArrowheads="1"/>
            </p:cNvSpPr>
            <p:nvPr/>
          </p:nvSpPr>
          <p:spPr bwMode="auto">
            <a:xfrm>
              <a:off x="4876800" y="5562600"/>
              <a:ext cx="228600" cy="228600"/>
            </a:xfrm>
            <a:prstGeom prst="ellipse">
              <a:avLst/>
            </a:prstGeom>
            <a:noFill/>
            <a:ln w="9525">
              <a:solidFill>
                <a:srgbClr val="1B1749"/>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ar-sa" sz="1800"/>
            </a:p>
          </p:txBody>
        </p:sp>
        <p:sp>
          <p:nvSpPr>
            <p:cNvPr id="55" name="Rectangle 53"/>
            <p:cNvSpPr>
              <a:spLocks noChangeArrowheads="1"/>
            </p:cNvSpPr>
            <p:nvPr/>
          </p:nvSpPr>
          <p:spPr bwMode="auto">
            <a:xfrm>
              <a:off x="5867400" y="5562600"/>
              <a:ext cx="228600" cy="228600"/>
            </a:xfrm>
            <a:prstGeom prst="rect">
              <a:avLst/>
            </a:prstGeom>
            <a:noFill/>
            <a:ln w="9525">
              <a:solidFill>
                <a:srgbClr val="1B1749"/>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ar-sa" sz="1800"/>
            </a:p>
          </p:txBody>
        </p:sp>
        <p:sp>
          <p:nvSpPr>
            <p:cNvPr id="56" name="Rectangle 54"/>
            <p:cNvSpPr>
              <a:spLocks noChangeArrowheads="1"/>
            </p:cNvSpPr>
            <p:nvPr/>
          </p:nvSpPr>
          <p:spPr bwMode="auto">
            <a:xfrm>
              <a:off x="5334000" y="5562600"/>
              <a:ext cx="228600" cy="228600"/>
            </a:xfrm>
            <a:prstGeom prst="rect">
              <a:avLst/>
            </a:prstGeom>
            <a:noFill/>
            <a:ln w="9525">
              <a:solidFill>
                <a:srgbClr val="1B1749"/>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ar-sa" sz="1800"/>
            </a:p>
          </p:txBody>
        </p:sp>
        <p:sp>
          <p:nvSpPr>
            <p:cNvPr id="57" name="Line 55"/>
            <p:cNvSpPr>
              <a:spLocks noChangeShapeType="1"/>
            </p:cNvSpPr>
            <p:nvPr/>
          </p:nvSpPr>
          <p:spPr bwMode="auto">
            <a:xfrm flipV="1">
              <a:off x="5334000" y="4946650"/>
              <a:ext cx="303213" cy="6350"/>
            </a:xfrm>
            <a:prstGeom prst="line">
              <a:avLst/>
            </a:prstGeom>
            <a:noFill/>
            <a:ln w="19050">
              <a:solidFill>
                <a:srgbClr val="1B174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 name="Line 56"/>
            <p:cNvSpPr>
              <a:spLocks noChangeShapeType="1"/>
            </p:cNvSpPr>
            <p:nvPr/>
          </p:nvSpPr>
          <p:spPr bwMode="auto">
            <a:xfrm>
              <a:off x="5486400" y="4953000"/>
              <a:ext cx="0" cy="457200"/>
            </a:xfrm>
            <a:prstGeom prst="line">
              <a:avLst/>
            </a:prstGeom>
            <a:noFill/>
            <a:ln w="19050">
              <a:solidFill>
                <a:srgbClr val="1B174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 name="Line 57"/>
            <p:cNvSpPr>
              <a:spLocks noChangeShapeType="1"/>
            </p:cNvSpPr>
            <p:nvPr/>
          </p:nvSpPr>
          <p:spPr bwMode="auto">
            <a:xfrm>
              <a:off x="4953000" y="5410200"/>
              <a:ext cx="990600" cy="0"/>
            </a:xfrm>
            <a:prstGeom prst="line">
              <a:avLst/>
            </a:prstGeom>
            <a:noFill/>
            <a:ln w="19050">
              <a:solidFill>
                <a:srgbClr val="1B174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 name="Line 58"/>
            <p:cNvSpPr>
              <a:spLocks noChangeShapeType="1"/>
            </p:cNvSpPr>
            <p:nvPr/>
          </p:nvSpPr>
          <p:spPr bwMode="auto">
            <a:xfrm flipH="1">
              <a:off x="5943600" y="5410200"/>
              <a:ext cx="0" cy="152400"/>
            </a:xfrm>
            <a:prstGeom prst="line">
              <a:avLst/>
            </a:prstGeom>
            <a:noFill/>
            <a:ln w="19050">
              <a:solidFill>
                <a:srgbClr val="1B174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 name="Line 59"/>
            <p:cNvSpPr>
              <a:spLocks noChangeShapeType="1"/>
            </p:cNvSpPr>
            <p:nvPr/>
          </p:nvSpPr>
          <p:spPr bwMode="auto">
            <a:xfrm flipH="1">
              <a:off x="4953000" y="5410200"/>
              <a:ext cx="0" cy="152400"/>
            </a:xfrm>
            <a:prstGeom prst="line">
              <a:avLst/>
            </a:prstGeom>
            <a:noFill/>
            <a:ln w="19050">
              <a:solidFill>
                <a:srgbClr val="1B174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 name="Line 60"/>
            <p:cNvSpPr>
              <a:spLocks noChangeShapeType="1"/>
            </p:cNvSpPr>
            <p:nvPr/>
          </p:nvSpPr>
          <p:spPr bwMode="auto">
            <a:xfrm flipH="1">
              <a:off x="5486400" y="5410200"/>
              <a:ext cx="0" cy="152400"/>
            </a:xfrm>
            <a:prstGeom prst="line">
              <a:avLst/>
            </a:prstGeom>
            <a:noFill/>
            <a:ln w="19050">
              <a:solidFill>
                <a:srgbClr val="1B174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 name="Line 61"/>
            <p:cNvSpPr>
              <a:spLocks noChangeShapeType="1"/>
            </p:cNvSpPr>
            <p:nvPr/>
          </p:nvSpPr>
          <p:spPr bwMode="auto">
            <a:xfrm flipH="1">
              <a:off x="5715000" y="4648200"/>
              <a:ext cx="0" cy="152400"/>
            </a:xfrm>
            <a:prstGeom prst="line">
              <a:avLst/>
            </a:prstGeom>
            <a:noFill/>
            <a:ln w="19050">
              <a:solidFill>
                <a:srgbClr val="1B174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4" name="Rectangle 62"/>
            <p:cNvSpPr>
              <a:spLocks noChangeArrowheads="1"/>
            </p:cNvSpPr>
            <p:nvPr/>
          </p:nvSpPr>
          <p:spPr bwMode="auto">
            <a:xfrm>
              <a:off x="4953000" y="3048000"/>
              <a:ext cx="152400" cy="304800"/>
            </a:xfrm>
            <a:prstGeom prst="rect">
              <a:avLst/>
            </a:prstGeom>
            <a:noFill/>
            <a:ln w="9525">
              <a:solidFill>
                <a:srgbClr val="1B1749"/>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ar-sa" sz="1800"/>
            </a:p>
          </p:txBody>
        </p:sp>
        <p:sp>
          <p:nvSpPr>
            <p:cNvPr id="65" name="Rectangle 63"/>
            <p:cNvSpPr>
              <a:spLocks noChangeArrowheads="1"/>
            </p:cNvSpPr>
            <p:nvPr/>
          </p:nvSpPr>
          <p:spPr bwMode="auto">
            <a:xfrm>
              <a:off x="1066800" y="3657600"/>
              <a:ext cx="6553200" cy="457200"/>
            </a:xfrm>
            <a:prstGeom prst="rect">
              <a:avLst/>
            </a:prstGeom>
            <a:solidFill>
              <a:srgbClr val="000099"/>
            </a:solidFill>
            <a:ln w="9525">
              <a:solidFill>
                <a:schemeClr val="tx1"/>
              </a:solidFill>
              <a:miter lim="800000"/>
              <a:headEnd/>
              <a:tailEnd/>
            </a:ln>
          </p:spPr>
          <p:txBody>
            <a:bodyPr wrap="none" anchor="ctr"/>
            <a:lstStyle/>
            <a:p>
              <a:pPr algn="ctr" eaLnBrk="1" hangingPunct="1"/>
              <a:r>
                <a:rPr lang="en-US" sz="2400" dirty="0">
                  <a:solidFill>
                    <a:srgbClr val="FFFF00"/>
                  </a:solidFill>
                  <a:latin typeface="Times New Roman" charset="0"/>
                  <a:cs typeface="Times New Roman" charset="0"/>
                </a:rPr>
                <a:t>A family with sickle cell disease -Phenotype</a:t>
              </a:r>
            </a:p>
          </p:txBody>
        </p:sp>
        <p:sp>
          <p:nvSpPr>
            <p:cNvPr id="66" name="Rectangle 64"/>
            <p:cNvSpPr>
              <a:spLocks noChangeArrowheads="1"/>
            </p:cNvSpPr>
            <p:nvPr/>
          </p:nvSpPr>
          <p:spPr bwMode="auto">
            <a:xfrm>
              <a:off x="6796088" y="5370513"/>
              <a:ext cx="2133600" cy="1143000"/>
            </a:xfrm>
            <a:prstGeom prst="rect">
              <a:avLst/>
            </a:prstGeom>
            <a:solidFill>
              <a:srgbClr val="FFCCFF"/>
            </a:solidFill>
            <a:ln w="9525">
              <a:solidFill>
                <a:schemeClr val="tx1"/>
              </a:solidFill>
              <a:miter lim="800000"/>
              <a:headEnd/>
              <a:tailEnd/>
            </a:ln>
          </p:spPr>
          <p:txBody>
            <a:bodyPr wrap="none" anchor="ctr"/>
            <a:lstStyle/>
            <a:p>
              <a:pPr eaLnBrk="1" hangingPunct="1"/>
              <a:r>
                <a:rPr lang="en-US" sz="2400">
                  <a:latin typeface="Times New Roman" charset="0"/>
                  <a:cs typeface="Times New Roman" charset="0"/>
                </a:rPr>
                <a:t>AA     AS    SS</a:t>
              </a:r>
            </a:p>
            <a:p>
              <a:pPr eaLnBrk="1" hangingPunct="1"/>
              <a:endParaRPr lang="en-US" sz="2400">
                <a:latin typeface="Times New Roman" charset="0"/>
                <a:cs typeface="Times New Roman" charset="0"/>
              </a:endParaRPr>
            </a:p>
            <a:p>
              <a:pPr eaLnBrk="1" hangingPunct="1"/>
              <a:endParaRPr lang="en-US" sz="2400">
                <a:latin typeface="Times New Roman" charset="0"/>
                <a:cs typeface="Times New Roman" charset="0"/>
              </a:endParaRPr>
            </a:p>
          </p:txBody>
        </p:sp>
        <p:sp>
          <p:nvSpPr>
            <p:cNvPr id="67" name="Line 65"/>
            <p:cNvSpPr>
              <a:spLocks noChangeShapeType="1"/>
            </p:cNvSpPr>
            <p:nvPr/>
          </p:nvSpPr>
          <p:spPr bwMode="auto">
            <a:xfrm>
              <a:off x="6872288" y="6361113"/>
              <a:ext cx="457200" cy="0"/>
            </a:xfrm>
            <a:prstGeom prst="line">
              <a:avLst/>
            </a:prstGeom>
            <a:noFill/>
            <a:ln w="76200">
              <a:solidFill>
                <a:srgbClr val="99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 name="Line 66"/>
            <p:cNvSpPr>
              <a:spLocks noChangeShapeType="1"/>
            </p:cNvSpPr>
            <p:nvPr/>
          </p:nvSpPr>
          <p:spPr bwMode="auto">
            <a:xfrm>
              <a:off x="7710488" y="6361113"/>
              <a:ext cx="457200" cy="0"/>
            </a:xfrm>
            <a:prstGeom prst="line">
              <a:avLst/>
            </a:prstGeom>
            <a:noFill/>
            <a:ln w="76200">
              <a:solidFill>
                <a:srgbClr val="99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 name="Line 67"/>
            <p:cNvSpPr>
              <a:spLocks noChangeShapeType="1"/>
            </p:cNvSpPr>
            <p:nvPr/>
          </p:nvSpPr>
          <p:spPr bwMode="auto">
            <a:xfrm>
              <a:off x="7710488" y="5980113"/>
              <a:ext cx="457200" cy="0"/>
            </a:xfrm>
            <a:prstGeom prst="line">
              <a:avLst/>
            </a:prstGeom>
            <a:noFill/>
            <a:ln w="76200">
              <a:solidFill>
                <a:srgbClr val="99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 name="Line 68"/>
            <p:cNvSpPr>
              <a:spLocks noChangeShapeType="1"/>
            </p:cNvSpPr>
            <p:nvPr/>
          </p:nvSpPr>
          <p:spPr bwMode="auto">
            <a:xfrm>
              <a:off x="8396288" y="5980113"/>
              <a:ext cx="457200" cy="0"/>
            </a:xfrm>
            <a:prstGeom prst="line">
              <a:avLst/>
            </a:prstGeom>
            <a:noFill/>
            <a:ln w="76200">
              <a:solidFill>
                <a:srgbClr val="99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 name="Rectangle 69"/>
            <p:cNvSpPr>
              <a:spLocks noChangeArrowheads="1"/>
            </p:cNvSpPr>
            <p:nvPr/>
          </p:nvSpPr>
          <p:spPr bwMode="auto">
            <a:xfrm>
              <a:off x="6796088" y="4913313"/>
              <a:ext cx="2133600" cy="457200"/>
            </a:xfrm>
            <a:prstGeom prst="rect">
              <a:avLst/>
            </a:prstGeom>
            <a:solidFill>
              <a:schemeClr val="accent2"/>
            </a:solidFill>
            <a:ln w="9525">
              <a:solidFill>
                <a:schemeClr val="tx1"/>
              </a:solidFill>
              <a:miter lim="800000"/>
              <a:headEnd/>
              <a:tailEnd/>
            </a:ln>
          </p:spPr>
          <p:txBody>
            <a:bodyPr wrap="none" anchor="ctr"/>
            <a:lstStyle/>
            <a:p>
              <a:pPr algn="ctr" eaLnBrk="1" hangingPunct="1"/>
              <a:r>
                <a:rPr lang="en-US" sz="2000" dirty="0" err="1">
                  <a:solidFill>
                    <a:srgbClr val="FFFF00"/>
                  </a:solidFill>
                  <a:latin typeface="Times New Roman" charset="0"/>
                  <a:cs typeface="Times New Roman" charset="0"/>
                </a:rPr>
                <a:t>Hb</a:t>
              </a:r>
              <a:r>
                <a:rPr lang="en-US" sz="2000" dirty="0">
                  <a:solidFill>
                    <a:srgbClr val="FFFF00"/>
                  </a:solidFill>
                  <a:latin typeface="Times New Roman" charset="0"/>
                  <a:cs typeface="Times New Roman" charset="0"/>
                </a:rPr>
                <a:t> Electrophoresis</a:t>
              </a:r>
            </a:p>
          </p:txBody>
        </p:sp>
        <p:sp>
          <p:nvSpPr>
            <p:cNvPr id="72" name="Line 70"/>
            <p:cNvSpPr>
              <a:spLocks noChangeShapeType="1"/>
            </p:cNvSpPr>
            <p:nvPr/>
          </p:nvSpPr>
          <p:spPr bwMode="auto">
            <a:xfrm>
              <a:off x="4648200" y="5715000"/>
              <a:ext cx="228600" cy="0"/>
            </a:xfrm>
            <a:prstGeom prst="line">
              <a:avLst/>
            </a:prstGeom>
            <a:noFill/>
            <a:ln w="19050">
              <a:solidFill>
                <a:srgbClr val="1B174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 name="Line 71"/>
            <p:cNvSpPr>
              <a:spLocks noChangeShapeType="1"/>
            </p:cNvSpPr>
            <p:nvPr/>
          </p:nvSpPr>
          <p:spPr bwMode="auto">
            <a:xfrm>
              <a:off x="4800600" y="5715000"/>
              <a:ext cx="0" cy="304800"/>
            </a:xfrm>
            <a:prstGeom prst="line">
              <a:avLst/>
            </a:prstGeom>
            <a:noFill/>
            <a:ln w="19050">
              <a:solidFill>
                <a:srgbClr val="1B174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4" name="Line 72"/>
            <p:cNvSpPr>
              <a:spLocks noChangeShapeType="1"/>
            </p:cNvSpPr>
            <p:nvPr/>
          </p:nvSpPr>
          <p:spPr bwMode="auto">
            <a:xfrm>
              <a:off x="4267200" y="6019800"/>
              <a:ext cx="1066800" cy="0"/>
            </a:xfrm>
            <a:prstGeom prst="line">
              <a:avLst/>
            </a:prstGeom>
            <a:noFill/>
            <a:ln w="19050">
              <a:solidFill>
                <a:srgbClr val="1B174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5" name="Oval 73"/>
            <p:cNvSpPr>
              <a:spLocks noChangeArrowheads="1"/>
            </p:cNvSpPr>
            <p:nvPr/>
          </p:nvSpPr>
          <p:spPr bwMode="auto">
            <a:xfrm>
              <a:off x="4160838" y="6249988"/>
              <a:ext cx="228600" cy="228600"/>
            </a:xfrm>
            <a:prstGeom prst="ellipse">
              <a:avLst/>
            </a:prstGeom>
            <a:noFill/>
            <a:ln w="9525">
              <a:solidFill>
                <a:srgbClr val="1B1749"/>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ar-sa" sz="1800"/>
            </a:p>
          </p:txBody>
        </p:sp>
        <p:sp>
          <p:nvSpPr>
            <p:cNvPr id="76" name="Rectangle 74"/>
            <p:cNvSpPr>
              <a:spLocks noChangeArrowheads="1"/>
            </p:cNvSpPr>
            <p:nvPr/>
          </p:nvSpPr>
          <p:spPr bwMode="auto">
            <a:xfrm>
              <a:off x="5257800" y="6248400"/>
              <a:ext cx="228600" cy="228600"/>
            </a:xfrm>
            <a:prstGeom prst="rect">
              <a:avLst/>
            </a:prstGeom>
            <a:solidFill>
              <a:srgbClr val="000000"/>
            </a:solidFill>
            <a:ln w="9525">
              <a:solidFill>
                <a:srgbClr val="1B1749"/>
              </a:solidFill>
              <a:miter lim="800000"/>
              <a:headEnd/>
              <a:tailEnd/>
            </a:ln>
          </p:spPr>
          <p:txBody>
            <a:bodyPr wrap="none" anchor="ctr"/>
            <a:lstStyle/>
            <a:p>
              <a:pPr eaLnBrk="1" hangingPunct="1"/>
              <a:endParaRPr lang="ar-sa" sz="1800"/>
            </a:p>
          </p:txBody>
        </p:sp>
        <p:sp>
          <p:nvSpPr>
            <p:cNvPr id="77" name="Line 75"/>
            <p:cNvSpPr>
              <a:spLocks noChangeShapeType="1"/>
            </p:cNvSpPr>
            <p:nvPr/>
          </p:nvSpPr>
          <p:spPr bwMode="auto">
            <a:xfrm>
              <a:off x="4267200" y="6019800"/>
              <a:ext cx="0" cy="228600"/>
            </a:xfrm>
            <a:prstGeom prst="line">
              <a:avLst/>
            </a:prstGeom>
            <a:noFill/>
            <a:ln w="19050">
              <a:solidFill>
                <a:srgbClr val="1B174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8" name="Line 76"/>
            <p:cNvSpPr>
              <a:spLocks noChangeShapeType="1"/>
            </p:cNvSpPr>
            <p:nvPr/>
          </p:nvSpPr>
          <p:spPr bwMode="auto">
            <a:xfrm>
              <a:off x="5334000" y="6019800"/>
              <a:ext cx="0" cy="228600"/>
            </a:xfrm>
            <a:prstGeom prst="line">
              <a:avLst/>
            </a:prstGeom>
            <a:noFill/>
            <a:ln w="19050">
              <a:solidFill>
                <a:srgbClr val="1B1749"/>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79" name="Group 77"/>
            <p:cNvGrpSpPr>
              <a:grpSpLocks/>
            </p:cNvGrpSpPr>
            <p:nvPr/>
          </p:nvGrpSpPr>
          <p:grpSpPr bwMode="auto">
            <a:xfrm>
              <a:off x="3733800" y="3048000"/>
              <a:ext cx="304800" cy="304800"/>
              <a:chOff x="672" y="1824"/>
              <a:chExt cx="192" cy="192"/>
            </a:xfrm>
            <a:noFill/>
          </p:grpSpPr>
          <p:sp>
            <p:nvSpPr>
              <p:cNvPr id="80" name="AutoShape 78"/>
              <p:cNvSpPr>
                <a:spLocks noChangeArrowheads="1"/>
              </p:cNvSpPr>
              <p:nvPr/>
            </p:nvSpPr>
            <p:spPr bwMode="auto">
              <a:xfrm>
                <a:off x="768" y="1824"/>
                <a:ext cx="96" cy="192"/>
              </a:xfrm>
              <a:prstGeom prst="flowChartDelay">
                <a:avLst/>
              </a:prstGeom>
              <a:grpFill/>
              <a:ln w="9525">
                <a:solidFill>
                  <a:srgbClr val="1B1749"/>
                </a:solidFill>
                <a:miter lim="800000"/>
                <a:headEnd/>
                <a:tailEnd/>
              </a:ln>
            </p:spPr>
            <p:txBody>
              <a:bodyPr wrap="none" anchor="ctr"/>
              <a:lstStyle/>
              <a:p>
                <a:pPr eaLnBrk="1" hangingPunct="1">
                  <a:defRPr/>
                </a:pPr>
                <a:endParaRPr lang="x-none" sz="1800">
                  <a:ea typeface="+mn-ea"/>
                </a:endParaRPr>
              </a:p>
            </p:txBody>
          </p:sp>
          <p:sp>
            <p:nvSpPr>
              <p:cNvPr id="81" name="AutoShape 79"/>
              <p:cNvSpPr>
                <a:spLocks noChangeArrowheads="1"/>
              </p:cNvSpPr>
              <p:nvPr/>
            </p:nvSpPr>
            <p:spPr bwMode="auto">
              <a:xfrm rot="10800000">
                <a:off x="672" y="1824"/>
                <a:ext cx="96" cy="192"/>
              </a:xfrm>
              <a:prstGeom prst="flowChartDelay">
                <a:avLst/>
              </a:prstGeom>
              <a:solidFill>
                <a:srgbClr val="000000"/>
              </a:solidFill>
              <a:ln w="9525">
                <a:solidFill>
                  <a:srgbClr val="1B1749"/>
                </a:solidFill>
                <a:miter lim="800000"/>
                <a:headEnd/>
                <a:tailEnd/>
              </a:ln>
            </p:spPr>
            <p:txBody>
              <a:bodyPr wrap="none" anchor="ctr"/>
              <a:lstStyle/>
              <a:p>
                <a:pPr eaLnBrk="1" hangingPunct="1">
                  <a:defRPr/>
                </a:pPr>
                <a:endParaRPr lang="x-none" sz="1800">
                  <a:ea typeface="+mn-ea"/>
                </a:endParaRPr>
              </a:p>
            </p:txBody>
          </p:sp>
        </p:grpSp>
      </p:grpSp>
    </p:spTree>
    <p:extLst>
      <p:ext uri="{BB962C8B-B14F-4D97-AF65-F5344CB8AC3E}">
        <p14:creationId xmlns:p14="http://schemas.microsoft.com/office/powerpoint/2010/main" val="15550227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47430"/>
            <a:ext cx="8229600" cy="1143000"/>
          </a:xfrm>
        </p:spPr>
        <p:txBody>
          <a:bodyPr/>
          <a:lstStyle/>
          <a:p>
            <a:r>
              <a:rPr lang="en-US" b="1" dirty="0">
                <a:solidFill>
                  <a:srgbClr val="002060"/>
                </a:solidFill>
                <a:effectLst>
                  <a:outerShdw blurRad="38100" dist="38100" dir="2700000" algn="tl">
                    <a:srgbClr val="DDDDDD"/>
                  </a:outerShdw>
                </a:effectLst>
                <a:latin typeface="Arial" charset="0"/>
              </a:rPr>
              <a:t>Sex – Linked Inheritance</a:t>
            </a:r>
            <a:endParaRPr lang="en-US" b="1" dirty="0"/>
          </a:p>
        </p:txBody>
      </p:sp>
      <p:sp>
        <p:nvSpPr>
          <p:cNvPr id="3" name="Content Placeholder 2"/>
          <p:cNvSpPr>
            <a:spLocks noGrp="1"/>
          </p:cNvSpPr>
          <p:nvPr>
            <p:ph idx="1"/>
          </p:nvPr>
        </p:nvSpPr>
        <p:spPr>
          <a:xfrm>
            <a:off x="457200" y="2347321"/>
            <a:ext cx="8229600" cy="2932368"/>
          </a:xfrm>
        </p:spPr>
        <p:txBody>
          <a:bodyPr/>
          <a:lstStyle/>
          <a:p>
            <a:r>
              <a:rPr lang="en-US" dirty="0">
                <a:solidFill>
                  <a:srgbClr val="000000"/>
                </a:solidFill>
                <a:latin typeface="Arial" charset="0"/>
              </a:rPr>
              <a:t>This is the inheritance of a gene present on the sex chromosomes.</a:t>
            </a:r>
          </a:p>
          <a:p>
            <a:r>
              <a:rPr lang="en-US" dirty="0">
                <a:solidFill>
                  <a:srgbClr val="000000"/>
                </a:solidFill>
                <a:latin typeface="Arial" charset="0"/>
              </a:rPr>
              <a:t>The Inheritance Pattern is different from the autosomal inheritance. </a:t>
            </a:r>
          </a:p>
          <a:p>
            <a:r>
              <a:rPr lang="en-US" dirty="0">
                <a:solidFill>
                  <a:srgbClr val="000000"/>
                </a:solidFill>
                <a:latin typeface="Arial" charset="0"/>
              </a:rPr>
              <a:t>Inheritance </a:t>
            </a:r>
            <a:r>
              <a:rPr lang="en-US" dirty="0" smtClean="0">
                <a:solidFill>
                  <a:srgbClr val="000000"/>
                </a:solidFill>
                <a:latin typeface="Arial" charset="0"/>
              </a:rPr>
              <a:t>differs </a:t>
            </a:r>
            <a:r>
              <a:rPr lang="en-US" dirty="0" smtClean="0">
                <a:solidFill>
                  <a:srgbClr val="FF0000"/>
                </a:solidFill>
                <a:latin typeface="Arial" charset="0"/>
              </a:rPr>
              <a:t>in males from females.</a:t>
            </a:r>
            <a:endParaRPr lang="en-US" dirty="0">
              <a:solidFill>
                <a:srgbClr val="FF0000"/>
              </a:solidFill>
              <a:latin typeface="Arial" charset="0"/>
            </a:endParaRPr>
          </a:p>
        </p:txBody>
      </p:sp>
    </p:spTree>
    <p:extLst>
      <p:ext uri="{BB962C8B-B14F-4D97-AF65-F5344CB8AC3E}">
        <p14:creationId xmlns:p14="http://schemas.microsoft.com/office/powerpoint/2010/main" val="4418155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5214"/>
            <a:ext cx="8229600" cy="1143000"/>
          </a:xfrm>
        </p:spPr>
        <p:txBody>
          <a:bodyPr>
            <a:normAutofit/>
          </a:bodyPr>
          <a:lstStyle/>
          <a:p>
            <a:r>
              <a:rPr lang="en-US" sz="3600" b="1" dirty="0">
                <a:solidFill>
                  <a:srgbClr val="002060"/>
                </a:solidFill>
                <a:effectLst>
                  <a:outerShdw blurRad="38100" dist="38100" dir="2700000" algn="tl">
                    <a:srgbClr val="DDDDDD"/>
                  </a:outerShdw>
                </a:effectLst>
                <a:latin typeface="Arial" charset="0"/>
              </a:rPr>
              <a:t>Y – Linked Inheritance</a:t>
            </a:r>
            <a:endParaRPr lang="en-US" sz="3600" b="1" dirty="0"/>
          </a:p>
        </p:txBody>
      </p:sp>
      <p:sp>
        <p:nvSpPr>
          <p:cNvPr id="4" name="Content Placeholder 3"/>
          <p:cNvSpPr>
            <a:spLocks noGrp="1"/>
          </p:cNvSpPr>
          <p:nvPr>
            <p:ph sz="half" idx="1"/>
          </p:nvPr>
        </p:nvSpPr>
        <p:spPr>
          <a:xfrm>
            <a:off x="457199" y="1600200"/>
            <a:ext cx="4995588" cy="4525963"/>
          </a:xfrm>
        </p:spPr>
        <p:txBody>
          <a:bodyPr>
            <a:normAutofit/>
          </a:bodyPr>
          <a:lstStyle/>
          <a:p>
            <a:pPr marL="0" indent="20638">
              <a:lnSpc>
                <a:spcPct val="90000"/>
              </a:lnSpc>
            </a:pPr>
            <a:r>
              <a:rPr lang="en-US" dirty="0">
                <a:solidFill>
                  <a:srgbClr val="000000"/>
                </a:solidFill>
                <a:latin typeface="Arial" charset="0"/>
              </a:rPr>
              <a:t>The gene is on the Y chromosomes</a:t>
            </a:r>
          </a:p>
          <a:p>
            <a:pPr marL="0" indent="20638">
              <a:lnSpc>
                <a:spcPct val="90000"/>
              </a:lnSpc>
            </a:pPr>
            <a:r>
              <a:rPr lang="en-US" dirty="0">
                <a:solidFill>
                  <a:srgbClr val="000000"/>
                </a:solidFill>
                <a:latin typeface="Arial" charset="0"/>
              </a:rPr>
              <a:t>The gene is passed from fathers to sons only</a:t>
            </a:r>
          </a:p>
          <a:p>
            <a:pPr marL="0" indent="20638">
              <a:lnSpc>
                <a:spcPct val="90000"/>
              </a:lnSpc>
            </a:pPr>
            <a:r>
              <a:rPr lang="en-US" dirty="0">
                <a:solidFill>
                  <a:srgbClr val="000000"/>
                </a:solidFill>
                <a:latin typeface="Arial" charset="0"/>
              </a:rPr>
              <a:t>Daughters are not affected</a:t>
            </a:r>
          </a:p>
          <a:p>
            <a:pPr marL="0" indent="20638">
              <a:lnSpc>
                <a:spcPct val="90000"/>
              </a:lnSpc>
            </a:pPr>
            <a:r>
              <a:rPr lang="en-US" dirty="0">
                <a:solidFill>
                  <a:srgbClr val="000000"/>
                </a:solidFill>
                <a:latin typeface="Arial" charset="0"/>
              </a:rPr>
              <a:t>Hairy ears in India</a:t>
            </a:r>
          </a:p>
          <a:p>
            <a:pPr marL="0" indent="20638">
              <a:lnSpc>
                <a:spcPct val="90000"/>
              </a:lnSpc>
            </a:pPr>
            <a:r>
              <a:rPr lang="en-US" dirty="0">
                <a:solidFill>
                  <a:srgbClr val="000000"/>
                </a:solidFill>
                <a:latin typeface="Arial" charset="0"/>
              </a:rPr>
              <a:t>Male are </a:t>
            </a:r>
            <a:r>
              <a:rPr lang="en-US" dirty="0" err="1">
                <a:solidFill>
                  <a:srgbClr val="FF0000"/>
                </a:solidFill>
                <a:latin typeface="Arial" charset="0"/>
              </a:rPr>
              <a:t>Hemizygous</a:t>
            </a:r>
            <a:r>
              <a:rPr lang="en-US" dirty="0">
                <a:solidFill>
                  <a:srgbClr val="000000"/>
                </a:solidFill>
                <a:latin typeface="Arial" charset="0"/>
              </a:rPr>
              <a:t>, the condition exhibits itself whether dominant or recessive</a:t>
            </a:r>
          </a:p>
          <a:p>
            <a:endParaRPr lang="en-US" dirty="0"/>
          </a:p>
        </p:txBody>
      </p:sp>
      <p:graphicFrame>
        <p:nvGraphicFramePr>
          <p:cNvPr id="6" name="Group 26"/>
          <p:cNvGraphicFramePr>
            <a:graphicFrameLocks noGrp="1"/>
          </p:cNvGraphicFramePr>
          <p:nvPr>
            <p:ph sz="half" idx="2"/>
            <p:extLst>
              <p:ext uri="{D42A27DB-BD31-4B8C-83A1-F6EECF244321}">
                <p14:modId xmlns:p14="http://schemas.microsoft.com/office/powerpoint/2010/main" val="2880447639"/>
              </p:ext>
            </p:extLst>
          </p:nvPr>
        </p:nvGraphicFramePr>
        <p:xfrm>
          <a:off x="6357551" y="3979166"/>
          <a:ext cx="2151063" cy="2284413"/>
        </p:xfrm>
        <a:graphic>
          <a:graphicData uri="http://schemas.openxmlformats.org/drawingml/2006/table">
            <a:tbl>
              <a:tblPr/>
              <a:tblGrid>
                <a:gridCol w="717550"/>
                <a:gridCol w="715963"/>
                <a:gridCol w="717550"/>
              </a:tblGrid>
              <a:tr h="701877">
                <a:tc>
                  <a:txBody>
                    <a:bodyPr/>
                    <a:lstStyle/>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endParaRPr kumimoji="0" lang="en-GB" sz="2000" b="1" i="0" u="none" strike="noStrike" cap="none" normalizeH="0" baseline="0" smtClean="0">
                        <a:ln>
                          <a:noFill/>
                        </a:ln>
                        <a:solidFill>
                          <a:schemeClr val="tx1"/>
                        </a:solidFill>
                        <a:effectLst/>
                        <a:latin typeface="Tahoma" pitchFamily="34" charset="0"/>
                        <a:cs typeface="Arial" charset="0"/>
                      </a:endParaRP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endParaRPr kumimoji="0" lang="en-US" sz="2000" b="1" i="0" u="none" strike="noStrike" cap="none" normalizeH="0" baseline="0" smtClean="0">
                        <a:ln>
                          <a:noFill/>
                        </a:ln>
                        <a:solidFill>
                          <a:schemeClr val="tx1"/>
                        </a:solidFill>
                        <a:effectLst/>
                        <a:latin typeface="Tahoma" pitchFamily="34" charset="0"/>
                        <a:cs typeface="Arial" charset="0"/>
                      </a:endParaRPr>
                    </a:p>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en-US" sz="2000" b="1" i="0" u="none" strike="noStrike" cap="none" normalizeH="0" baseline="0" smtClean="0">
                          <a:ln>
                            <a:noFill/>
                          </a:ln>
                          <a:solidFill>
                            <a:schemeClr val="tx1"/>
                          </a:solidFill>
                          <a:effectLst/>
                          <a:latin typeface="Tahoma" pitchFamily="34" charset="0"/>
                          <a:cs typeface="Arial" charset="0"/>
                        </a:rPr>
                        <a:t>X</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endParaRPr kumimoji="0" lang="en-US" sz="2000" b="1" i="0" u="none" strike="noStrike" cap="none" normalizeH="0" baseline="0" dirty="0" smtClean="0">
                        <a:ln>
                          <a:noFill/>
                        </a:ln>
                        <a:solidFill>
                          <a:schemeClr val="tx1"/>
                        </a:solidFill>
                        <a:effectLst/>
                        <a:latin typeface="Tahoma" pitchFamily="34" charset="0"/>
                        <a:cs typeface="Arial" charset="0"/>
                      </a:endParaRPr>
                    </a:p>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en-US" sz="2000" b="1" i="0" u="none" strike="noStrike" cap="none" normalizeH="0" baseline="0" dirty="0" smtClean="0">
                          <a:ln>
                            <a:noFill/>
                          </a:ln>
                          <a:solidFill>
                            <a:schemeClr val="tx1"/>
                          </a:solidFill>
                          <a:effectLst/>
                          <a:latin typeface="Tahoma" pitchFamily="34" charset="0"/>
                          <a:cs typeface="Arial" charset="0"/>
                        </a:rPr>
                        <a:t>Y*</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701220">
                <a:tc>
                  <a:txBody>
                    <a:bodyPr/>
                    <a:lstStyle/>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endParaRPr kumimoji="0" lang="en-US" sz="2000" b="1" i="0" u="none" strike="noStrike" cap="none" normalizeH="0" baseline="0" smtClean="0">
                        <a:ln>
                          <a:noFill/>
                        </a:ln>
                        <a:solidFill>
                          <a:schemeClr val="tx1"/>
                        </a:solidFill>
                        <a:effectLst/>
                        <a:latin typeface="Tahoma" pitchFamily="34" charset="0"/>
                        <a:cs typeface="Arial" charset="0"/>
                      </a:endParaRPr>
                    </a:p>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en-US" sz="2000" b="1" i="0" u="none" strike="noStrike" cap="none" normalizeH="0" baseline="0" smtClean="0">
                          <a:ln>
                            <a:noFill/>
                          </a:ln>
                          <a:solidFill>
                            <a:schemeClr val="tx1"/>
                          </a:solidFill>
                          <a:effectLst/>
                          <a:latin typeface="Tahoma" pitchFamily="34" charset="0"/>
                          <a:cs typeface="Arial" charset="0"/>
                        </a:rPr>
                        <a:t>X</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endParaRPr kumimoji="0" lang="en-US" sz="2000" b="1" i="0" u="none" strike="noStrike" cap="none" normalizeH="0" baseline="0" smtClean="0">
                        <a:ln>
                          <a:noFill/>
                        </a:ln>
                        <a:solidFill>
                          <a:schemeClr val="tx1"/>
                        </a:solidFill>
                        <a:effectLst/>
                        <a:latin typeface="Tahoma" pitchFamily="34" charset="0"/>
                        <a:cs typeface="Arial" charset="0"/>
                      </a:endParaRPr>
                    </a:p>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en-US" sz="2000" b="1" i="0" u="none" strike="noStrike" cap="none" normalizeH="0" baseline="0" smtClean="0">
                          <a:ln>
                            <a:noFill/>
                          </a:ln>
                          <a:solidFill>
                            <a:schemeClr val="tx1"/>
                          </a:solidFill>
                          <a:effectLst/>
                          <a:latin typeface="Tahoma" pitchFamily="34" charset="0"/>
                          <a:cs typeface="Arial" charset="0"/>
                        </a:rPr>
                        <a:t>XX</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endParaRPr kumimoji="0" lang="en-US" sz="2000" b="1" i="0" u="none" strike="noStrike" cap="none" normalizeH="0" baseline="0" smtClean="0">
                        <a:ln>
                          <a:noFill/>
                        </a:ln>
                        <a:solidFill>
                          <a:schemeClr val="tx1"/>
                        </a:solidFill>
                        <a:effectLst/>
                        <a:latin typeface="Tahoma" pitchFamily="34" charset="0"/>
                        <a:cs typeface="Arial" charset="0"/>
                      </a:endParaRPr>
                    </a:p>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en-US" sz="2000" b="1" i="0" u="none" strike="noStrike" cap="none" normalizeH="0" baseline="0" smtClean="0">
                          <a:ln>
                            <a:noFill/>
                          </a:ln>
                          <a:solidFill>
                            <a:schemeClr val="tx1"/>
                          </a:solidFill>
                          <a:effectLst/>
                          <a:latin typeface="Tahoma" pitchFamily="34" charset="0"/>
                          <a:cs typeface="Arial" charset="0"/>
                        </a:rPr>
                        <a:t>XY*</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881316">
                <a:tc>
                  <a:txBody>
                    <a:bodyPr/>
                    <a:lstStyle/>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endParaRPr kumimoji="0" lang="en-US" sz="2000" b="1" i="0" u="none" strike="noStrike" cap="none" normalizeH="0" baseline="0" smtClean="0">
                        <a:ln>
                          <a:noFill/>
                        </a:ln>
                        <a:solidFill>
                          <a:schemeClr val="tx1"/>
                        </a:solidFill>
                        <a:effectLst/>
                        <a:latin typeface="Tahoma" pitchFamily="34" charset="0"/>
                        <a:cs typeface="Arial" charset="0"/>
                      </a:endParaRPr>
                    </a:p>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en-US" sz="2000" b="1" i="0" u="none" strike="noStrike" cap="none" normalizeH="0" baseline="0" smtClean="0">
                          <a:ln>
                            <a:noFill/>
                          </a:ln>
                          <a:solidFill>
                            <a:schemeClr val="tx1"/>
                          </a:solidFill>
                          <a:effectLst/>
                          <a:latin typeface="Tahoma" pitchFamily="34" charset="0"/>
                          <a:cs typeface="Arial" charset="0"/>
                        </a:rPr>
                        <a:t>X</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endParaRPr kumimoji="0" lang="en-US" sz="2000" b="1" i="0" u="none" strike="noStrike" cap="none" normalizeH="0" baseline="0" smtClean="0">
                        <a:ln>
                          <a:noFill/>
                        </a:ln>
                        <a:solidFill>
                          <a:schemeClr val="tx1"/>
                        </a:solidFill>
                        <a:effectLst/>
                        <a:latin typeface="Tahoma" pitchFamily="34" charset="0"/>
                        <a:cs typeface="Arial" charset="0"/>
                      </a:endParaRPr>
                    </a:p>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en-US" sz="2000" b="1" i="0" u="none" strike="noStrike" cap="none" normalizeH="0" baseline="0" smtClean="0">
                          <a:ln>
                            <a:noFill/>
                          </a:ln>
                          <a:solidFill>
                            <a:schemeClr val="tx1"/>
                          </a:solidFill>
                          <a:effectLst/>
                          <a:latin typeface="Tahoma" pitchFamily="34" charset="0"/>
                          <a:cs typeface="Arial" charset="0"/>
                        </a:rPr>
                        <a:t>XX</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endParaRPr kumimoji="0" lang="en-US" sz="2000" b="1" i="0" u="none" strike="noStrike" cap="none" normalizeH="0" baseline="0" dirty="0" smtClean="0">
                        <a:ln>
                          <a:noFill/>
                        </a:ln>
                        <a:solidFill>
                          <a:schemeClr val="tx1"/>
                        </a:solidFill>
                        <a:effectLst/>
                        <a:latin typeface="Tahoma" pitchFamily="34" charset="0"/>
                        <a:cs typeface="Arial" charset="0"/>
                      </a:endParaRPr>
                    </a:p>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en-US" sz="2000" b="1" i="0" u="none" strike="noStrike" cap="none" normalizeH="0" baseline="0" dirty="0" smtClean="0">
                          <a:ln>
                            <a:noFill/>
                          </a:ln>
                          <a:solidFill>
                            <a:schemeClr val="tx1"/>
                          </a:solidFill>
                          <a:effectLst/>
                          <a:latin typeface="Tahoma" pitchFamily="34" charset="0"/>
                          <a:cs typeface="Arial" charset="0"/>
                        </a:rPr>
                        <a:t>XY*</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bl>
          </a:graphicData>
        </a:graphic>
      </p:graphicFrame>
      <p:sp>
        <p:nvSpPr>
          <p:cNvPr id="7" name="Text Box 32"/>
          <p:cNvSpPr txBox="1">
            <a:spLocks noChangeArrowheads="1"/>
          </p:cNvSpPr>
          <p:nvPr/>
        </p:nvSpPr>
        <p:spPr bwMode="auto">
          <a:xfrm>
            <a:off x="6965564" y="3896616"/>
            <a:ext cx="10112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charset="0"/>
                <a:ea typeface="ＭＳ Ｐゴシック" charset="0"/>
              </a:defRPr>
            </a:lvl1pPr>
            <a:lvl2pPr>
              <a:defRPr sz="2400" b="1">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ctr" eaLnBrk="1" hangingPunct="1"/>
            <a:r>
              <a:rPr lang="en-US" sz="2000" b="1" dirty="0">
                <a:solidFill>
                  <a:srgbClr val="0070C0"/>
                </a:solidFill>
                <a:latin typeface="Tahoma" charset="0"/>
              </a:rPr>
              <a:t>Father</a:t>
            </a:r>
          </a:p>
        </p:txBody>
      </p:sp>
      <p:sp>
        <p:nvSpPr>
          <p:cNvPr id="8" name="Text Box 33"/>
          <p:cNvSpPr txBox="1">
            <a:spLocks noChangeArrowheads="1"/>
          </p:cNvSpPr>
          <p:nvPr/>
        </p:nvSpPr>
        <p:spPr bwMode="auto">
          <a:xfrm rot="16200000">
            <a:off x="5697151" y="5393629"/>
            <a:ext cx="10953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charset="0"/>
                <a:ea typeface="ＭＳ Ｐゴシック" charset="0"/>
              </a:defRPr>
            </a:lvl1pPr>
            <a:lvl2pPr>
              <a:defRPr sz="2400" b="1">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ctr" eaLnBrk="1" hangingPunct="1"/>
            <a:r>
              <a:rPr lang="en-US" sz="2000" b="1">
                <a:solidFill>
                  <a:srgbClr val="0070C0"/>
                </a:solidFill>
                <a:latin typeface="Tahoma" charset="0"/>
              </a:rPr>
              <a:t>Mother</a:t>
            </a:r>
          </a:p>
        </p:txBody>
      </p:sp>
      <p:grpSp>
        <p:nvGrpSpPr>
          <p:cNvPr id="9" name="Group 8"/>
          <p:cNvGrpSpPr/>
          <p:nvPr/>
        </p:nvGrpSpPr>
        <p:grpSpPr>
          <a:xfrm>
            <a:off x="6430576" y="4699891"/>
            <a:ext cx="2303463" cy="1511300"/>
            <a:chOff x="3965575" y="5222875"/>
            <a:chExt cx="2303463" cy="1511300"/>
          </a:xfrm>
        </p:grpSpPr>
        <p:sp>
          <p:nvSpPr>
            <p:cNvPr id="10" name="Line 29"/>
            <p:cNvSpPr>
              <a:spLocks noChangeShapeType="1"/>
            </p:cNvSpPr>
            <p:nvPr/>
          </p:nvSpPr>
          <p:spPr bwMode="auto">
            <a:xfrm>
              <a:off x="3965575" y="5222875"/>
              <a:ext cx="223202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 name="Line 31"/>
            <p:cNvSpPr>
              <a:spLocks noChangeShapeType="1"/>
            </p:cNvSpPr>
            <p:nvPr/>
          </p:nvSpPr>
          <p:spPr bwMode="auto">
            <a:xfrm>
              <a:off x="4037013" y="6086475"/>
              <a:ext cx="223202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 name="Oval 34"/>
            <p:cNvSpPr>
              <a:spLocks noChangeArrowheads="1"/>
            </p:cNvSpPr>
            <p:nvPr/>
          </p:nvSpPr>
          <p:spPr bwMode="auto">
            <a:xfrm>
              <a:off x="5405438" y="5367338"/>
              <a:ext cx="576262" cy="574675"/>
            </a:xfrm>
            <a:prstGeom prst="ellipse">
              <a:avLst/>
            </a:prstGeom>
            <a:noFill/>
            <a:ln w="28575">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ar-sa" sz="1800"/>
            </a:p>
          </p:txBody>
        </p:sp>
        <p:sp>
          <p:nvSpPr>
            <p:cNvPr id="13" name="Oval 35"/>
            <p:cNvSpPr>
              <a:spLocks noChangeArrowheads="1"/>
            </p:cNvSpPr>
            <p:nvPr/>
          </p:nvSpPr>
          <p:spPr bwMode="auto">
            <a:xfrm>
              <a:off x="5405438" y="6086475"/>
              <a:ext cx="576262" cy="647700"/>
            </a:xfrm>
            <a:prstGeom prst="ellipse">
              <a:avLst/>
            </a:prstGeom>
            <a:noFill/>
            <a:ln w="28575">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ar-sa" sz="1800"/>
            </a:p>
          </p:txBody>
        </p:sp>
      </p:grpSp>
      <p:pic>
        <p:nvPicPr>
          <p:cNvPr id="14" name="Picture 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95391" y="1600200"/>
            <a:ext cx="2400300" cy="22964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122990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600" b="1" dirty="0">
                <a:solidFill>
                  <a:srgbClr val="002060"/>
                </a:solidFill>
                <a:effectLst>
                  <a:outerShdw blurRad="38100" dist="38100" dir="2700000" algn="tl">
                    <a:srgbClr val="DDDDDD"/>
                  </a:outerShdw>
                </a:effectLst>
                <a:latin typeface="Arial" charset="0"/>
              </a:rPr>
              <a:t>X – Linked Inheritance</a:t>
            </a:r>
            <a:endParaRPr lang="en-US" sz="3600" b="1" dirty="0"/>
          </a:p>
        </p:txBody>
      </p:sp>
      <p:sp>
        <p:nvSpPr>
          <p:cNvPr id="6" name="Content Placeholder 5"/>
          <p:cNvSpPr>
            <a:spLocks noGrp="1"/>
          </p:cNvSpPr>
          <p:nvPr>
            <p:ph idx="1"/>
          </p:nvPr>
        </p:nvSpPr>
        <p:spPr/>
        <p:txBody>
          <a:bodyPr>
            <a:normAutofit fontScale="92500" lnSpcReduction="10000"/>
          </a:bodyPr>
          <a:lstStyle/>
          <a:p>
            <a:r>
              <a:rPr lang="en-US" dirty="0">
                <a:solidFill>
                  <a:srgbClr val="000000"/>
                </a:solidFill>
                <a:latin typeface="Arial" charset="0"/>
              </a:rPr>
              <a:t>The gene is present on the X chromosome</a:t>
            </a:r>
          </a:p>
          <a:p>
            <a:endParaRPr lang="en-US" sz="900" dirty="0">
              <a:solidFill>
                <a:srgbClr val="000000"/>
              </a:solidFill>
              <a:latin typeface="Arial" charset="0"/>
            </a:endParaRPr>
          </a:p>
          <a:p>
            <a:r>
              <a:rPr lang="en-US" dirty="0">
                <a:solidFill>
                  <a:srgbClr val="000000"/>
                </a:solidFill>
                <a:latin typeface="Arial" charset="0"/>
              </a:rPr>
              <a:t>The inheritance follows specific pattern</a:t>
            </a:r>
          </a:p>
          <a:p>
            <a:endParaRPr lang="en-US" sz="900" dirty="0">
              <a:solidFill>
                <a:srgbClr val="000000"/>
              </a:solidFill>
              <a:latin typeface="Arial" charset="0"/>
            </a:endParaRPr>
          </a:p>
          <a:p>
            <a:r>
              <a:rPr lang="en-US" dirty="0">
                <a:solidFill>
                  <a:srgbClr val="000000"/>
                </a:solidFill>
                <a:latin typeface="Arial" charset="0"/>
              </a:rPr>
              <a:t>Males have one X chromosome, and are </a:t>
            </a:r>
            <a:r>
              <a:rPr lang="en-US" dirty="0" err="1">
                <a:solidFill>
                  <a:srgbClr val="000000"/>
                </a:solidFill>
                <a:latin typeface="Arial" charset="0"/>
              </a:rPr>
              <a:t>hemizygous</a:t>
            </a:r>
            <a:endParaRPr lang="en-US" dirty="0">
              <a:solidFill>
                <a:srgbClr val="000000"/>
              </a:solidFill>
              <a:latin typeface="Arial" charset="0"/>
            </a:endParaRPr>
          </a:p>
          <a:p>
            <a:endParaRPr lang="en-US" sz="900" dirty="0">
              <a:solidFill>
                <a:srgbClr val="000000"/>
              </a:solidFill>
              <a:latin typeface="Arial" charset="0"/>
            </a:endParaRPr>
          </a:p>
          <a:p>
            <a:r>
              <a:rPr lang="en-US" dirty="0">
                <a:solidFill>
                  <a:srgbClr val="000000"/>
                </a:solidFill>
                <a:latin typeface="Arial" charset="0"/>
              </a:rPr>
              <a:t>Females have 2 X  chromosomes, they may be homozygous or heterozygous</a:t>
            </a:r>
          </a:p>
          <a:p>
            <a:endParaRPr lang="en-US" sz="900" dirty="0">
              <a:solidFill>
                <a:srgbClr val="000000"/>
              </a:solidFill>
              <a:latin typeface="Arial" charset="0"/>
            </a:endParaRPr>
          </a:p>
          <a:p>
            <a:r>
              <a:rPr lang="en-US" dirty="0">
                <a:solidFill>
                  <a:srgbClr val="000000"/>
                </a:solidFill>
                <a:latin typeface="Arial" charset="0"/>
              </a:rPr>
              <a:t>These disorders may be : recessive or dominant</a:t>
            </a:r>
          </a:p>
          <a:p>
            <a:endParaRPr lang="en-US" dirty="0"/>
          </a:p>
        </p:txBody>
      </p:sp>
    </p:spTree>
    <p:extLst>
      <p:ext uri="{BB962C8B-B14F-4D97-AF65-F5344CB8AC3E}">
        <p14:creationId xmlns:p14="http://schemas.microsoft.com/office/powerpoint/2010/main" val="19713597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solidFill>
                  <a:srgbClr val="002060"/>
                </a:solidFill>
                <a:effectLst>
                  <a:outerShdw blurRad="38100" dist="38100" dir="2700000" algn="tl">
                    <a:srgbClr val="000000"/>
                  </a:outerShdw>
                </a:effectLst>
                <a:latin typeface="Arial" charset="0"/>
              </a:rPr>
              <a:t>X – Linked Recessive Inheritance</a:t>
            </a:r>
            <a:endParaRPr lang="en-US" sz="3600" dirty="0"/>
          </a:p>
        </p:txBody>
      </p:sp>
      <p:sp>
        <p:nvSpPr>
          <p:cNvPr id="3" name="Content Placeholder 2"/>
          <p:cNvSpPr>
            <a:spLocks noGrp="1"/>
          </p:cNvSpPr>
          <p:nvPr>
            <p:ph idx="1"/>
          </p:nvPr>
        </p:nvSpPr>
        <p:spPr>
          <a:xfrm>
            <a:off x="457200" y="1417638"/>
            <a:ext cx="8229600" cy="4988806"/>
          </a:xfrm>
        </p:spPr>
        <p:txBody>
          <a:bodyPr>
            <a:normAutofit fontScale="70000" lnSpcReduction="20000"/>
          </a:bodyPr>
          <a:lstStyle/>
          <a:p>
            <a:r>
              <a:rPr lang="en-US" dirty="0">
                <a:solidFill>
                  <a:srgbClr val="080808"/>
                </a:solidFill>
                <a:latin typeface="Arial" charset="0"/>
              </a:rPr>
              <a:t>The incidence of the X-linked disease is higher in male than in female</a:t>
            </a:r>
          </a:p>
          <a:p>
            <a:endParaRPr lang="en-US" dirty="0">
              <a:solidFill>
                <a:srgbClr val="080808"/>
              </a:solidFill>
              <a:latin typeface="Arial" charset="0"/>
            </a:endParaRPr>
          </a:p>
          <a:p>
            <a:r>
              <a:rPr lang="en-US" dirty="0">
                <a:solidFill>
                  <a:srgbClr val="080808"/>
                </a:solidFill>
                <a:latin typeface="Arial" charset="0"/>
              </a:rPr>
              <a:t>The trait is passed from an affected man through all his daughters to half their sons</a:t>
            </a:r>
          </a:p>
          <a:p>
            <a:endParaRPr lang="en-US" dirty="0">
              <a:solidFill>
                <a:srgbClr val="080808"/>
              </a:solidFill>
              <a:latin typeface="Arial" charset="0"/>
            </a:endParaRPr>
          </a:p>
          <a:p>
            <a:r>
              <a:rPr lang="en-US" dirty="0">
                <a:solidFill>
                  <a:srgbClr val="080808"/>
                </a:solidFill>
                <a:latin typeface="Arial" charset="0"/>
              </a:rPr>
              <a:t>The trait is never transmitted directly from father to sons</a:t>
            </a:r>
          </a:p>
          <a:p>
            <a:endParaRPr lang="en-US" dirty="0">
              <a:solidFill>
                <a:srgbClr val="080808"/>
              </a:solidFill>
              <a:latin typeface="Arial" charset="0"/>
            </a:endParaRPr>
          </a:p>
          <a:p>
            <a:r>
              <a:rPr lang="en-US" dirty="0">
                <a:solidFill>
                  <a:srgbClr val="080808"/>
                </a:solidFill>
                <a:latin typeface="Arial" charset="0"/>
              </a:rPr>
              <a:t>An affected women has affected sons and carrier daughters</a:t>
            </a:r>
          </a:p>
          <a:p>
            <a:endParaRPr lang="en-US" dirty="0">
              <a:solidFill>
                <a:srgbClr val="080808"/>
              </a:solidFill>
              <a:latin typeface="Arial" charset="0"/>
            </a:endParaRPr>
          </a:p>
          <a:p>
            <a:r>
              <a:rPr lang="en-US" dirty="0">
                <a:solidFill>
                  <a:srgbClr val="FF0000"/>
                </a:solidFill>
                <a:latin typeface="Arial" charset="0"/>
              </a:rPr>
              <a:t>X - Linked Recessive Disorders</a:t>
            </a:r>
            <a:r>
              <a:rPr lang="en-US" dirty="0">
                <a:solidFill>
                  <a:srgbClr val="000000"/>
                </a:solidFill>
                <a:latin typeface="Arial" charset="0"/>
              </a:rPr>
              <a:t>: Albinism, Fragile X syndrome, Hemophilia, Muscular dystrophy, Retinitis </a:t>
            </a:r>
            <a:r>
              <a:rPr lang="en-US" dirty="0" err="1" smtClean="0">
                <a:solidFill>
                  <a:srgbClr val="000000"/>
                </a:solidFill>
                <a:latin typeface="Arial" charset="0"/>
              </a:rPr>
              <a:t>pigmentosa</a:t>
            </a:r>
            <a:endParaRPr lang="en-US" dirty="0">
              <a:solidFill>
                <a:srgbClr val="000000"/>
              </a:solidFill>
              <a:latin typeface="Arial" charset="0"/>
            </a:endParaRPr>
          </a:p>
        </p:txBody>
      </p:sp>
    </p:spTree>
    <p:extLst>
      <p:ext uri="{BB962C8B-B14F-4D97-AF65-F5344CB8AC3E}">
        <p14:creationId xmlns:p14="http://schemas.microsoft.com/office/powerpoint/2010/main" val="37080857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solidFill>
                  <a:srgbClr val="002060"/>
                </a:solidFill>
                <a:effectLst>
                  <a:outerShdw blurRad="38100" dist="38100" dir="2700000" algn="tl">
                    <a:srgbClr val="DDDDDD"/>
                  </a:outerShdw>
                </a:effectLst>
                <a:latin typeface="Arial" charset="0"/>
              </a:rPr>
              <a:t>X – Linked Recessive Inheritance</a:t>
            </a:r>
            <a:endParaRPr lang="en-US" sz="3600" b="1" dirty="0"/>
          </a:p>
        </p:txBody>
      </p:sp>
      <p:graphicFrame>
        <p:nvGraphicFramePr>
          <p:cNvPr id="4" name="Group 30"/>
          <p:cNvGraphicFramePr>
            <a:graphicFrameLocks noGrp="1"/>
          </p:cNvGraphicFramePr>
          <p:nvPr>
            <p:extLst>
              <p:ext uri="{D42A27DB-BD31-4B8C-83A1-F6EECF244321}">
                <p14:modId xmlns:p14="http://schemas.microsoft.com/office/powerpoint/2010/main" val="1930742153"/>
              </p:ext>
            </p:extLst>
          </p:nvPr>
        </p:nvGraphicFramePr>
        <p:xfrm>
          <a:off x="3164057" y="2639812"/>
          <a:ext cx="2971800" cy="2054225"/>
        </p:xfrm>
        <a:graphic>
          <a:graphicData uri="http://schemas.openxmlformats.org/drawingml/2006/table">
            <a:tbl>
              <a:tblPr/>
              <a:tblGrid>
                <a:gridCol w="990600"/>
                <a:gridCol w="990600"/>
                <a:gridCol w="990600"/>
              </a:tblGrid>
              <a:tr h="685800">
                <a:tc>
                  <a:txBody>
                    <a:bodyPr/>
                    <a:lstStyle/>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endParaRPr kumimoji="0" lang="en-GB" sz="1700" b="1" i="0" u="none" strike="noStrike" cap="none" normalizeH="0" baseline="0" dirty="0" smtClean="0">
                        <a:ln>
                          <a:noFill/>
                        </a:ln>
                        <a:solidFill>
                          <a:schemeClr val="tx2"/>
                        </a:solidFill>
                        <a:effectLst/>
                        <a:latin typeface="Tahoma" pitchFamily="34" charset="0"/>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endParaRPr kumimoji="0" lang="en-US" sz="1700" b="1" i="0" u="none" strike="noStrike" cap="none" normalizeH="0" baseline="0" smtClean="0">
                        <a:ln>
                          <a:noFill/>
                        </a:ln>
                        <a:solidFill>
                          <a:schemeClr val="tx2"/>
                        </a:solidFill>
                        <a:effectLst/>
                        <a:latin typeface="Tahoma" pitchFamily="34" charset="0"/>
                        <a:cs typeface="Arial" pitchFamily="34" charset="0"/>
                      </a:endParaRPr>
                    </a:p>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en-US" sz="1700" b="1" i="0" u="none" strike="noStrike" cap="none" normalizeH="0" baseline="0" smtClean="0">
                          <a:ln>
                            <a:noFill/>
                          </a:ln>
                          <a:solidFill>
                            <a:schemeClr val="tx2"/>
                          </a:solidFill>
                          <a:effectLst/>
                          <a:latin typeface="Tahoma" pitchFamily="34" charset="0"/>
                          <a:cs typeface="Arial" pitchFamily="34" charset="0"/>
                        </a:rPr>
                        <a:t>X</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endParaRPr kumimoji="0" lang="en-US" sz="1700" b="1" i="0" u="none" strike="noStrike" cap="none" normalizeH="0" baseline="0" smtClean="0">
                        <a:ln>
                          <a:noFill/>
                        </a:ln>
                        <a:solidFill>
                          <a:schemeClr val="tx2"/>
                        </a:solidFill>
                        <a:effectLst/>
                        <a:latin typeface="Tahoma" pitchFamily="34" charset="0"/>
                        <a:cs typeface="Arial" pitchFamily="34" charset="0"/>
                      </a:endParaRPr>
                    </a:p>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en-US" sz="1700" b="1" i="0" u="none" strike="noStrike" cap="none" normalizeH="0" baseline="0" smtClean="0">
                          <a:ln>
                            <a:noFill/>
                          </a:ln>
                          <a:solidFill>
                            <a:schemeClr val="tx2"/>
                          </a:solidFill>
                          <a:effectLst/>
                          <a:latin typeface="Tahoma" pitchFamily="34" charset="0"/>
                          <a:cs typeface="Arial" pitchFamily="34" charset="0"/>
                        </a:rPr>
                        <a:t>X</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682625">
                <a:tc>
                  <a:txBody>
                    <a:bodyPr/>
                    <a:lstStyle/>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endParaRPr kumimoji="0" lang="en-US" sz="1700" b="1" i="0" u="none" strike="noStrike" cap="none" normalizeH="0" baseline="0" smtClean="0">
                        <a:ln>
                          <a:noFill/>
                        </a:ln>
                        <a:solidFill>
                          <a:schemeClr val="tx2"/>
                        </a:solidFill>
                        <a:effectLst/>
                        <a:latin typeface="Tahoma" pitchFamily="34" charset="0"/>
                        <a:cs typeface="Arial" pitchFamily="34" charset="0"/>
                      </a:endParaRPr>
                    </a:p>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en-US" sz="1700" b="1" i="0" u="none" strike="noStrike" cap="none" normalizeH="0" baseline="0" smtClean="0">
                          <a:ln>
                            <a:noFill/>
                          </a:ln>
                          <a:solidFill>
                            <a:schemeClr val="tx2"/>
                          </a:solidFill>
                          <a:effectLst/>
                          <a:latin typeface="Tahoma" pitchFamily="34" charset="0"/>
                          <a:cs typeface="Arial" pitchFamily="34" charset="0"/>
                        </a:rPr>
                        <a:t>X*</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endParaRPr kumimoji="0" lang="en-US" sz="1700" b="1" i="0" u="none" strike="noStrike" cap="none" normalizeH="0" baseline="0" smtClean="0">
                        <a:ln>
                          <a:noFill/>
                        </a:ln>
                        <a:solidFill>
                          <a:schemeClr val="tx2"/>
                        </a:solidFill>
                        <a:effectLst/>
                        <a:latin typeface="Tahoma" pitchFamily="34" charset="0"/>
                        <a:cs typeface="Arial" pitchFamily="34" charset="0"/>
                      </a:endParaRPr>
                    </a:p>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en-US" sz="1700" b="1" i="0" u="none" strike="noStrike" cap="none" normalizeH="0" baseline="0" smtClean="0">
                          <a:ln>
                            <a:noFill/>
                          </a:ln>
                          <a:solidFill>
                            <a:schemeClr val="tx2"/>
                          </a:solidFill>
                          <a:effectLst/>
                          <a:latin typeface="Tahoma" pitchFamily="34" charset="0"/>
                          <a:cs typeface="Arial" pitchFamily="34" charset="0"/>
                        </a:rPr>
                        <a:t>X*X</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endParaRPr kumimoji="0" lang="en-US" sz="1700" b="1" i="0" u="none" strike="noStrike" cap="none" normalizeH="0" baseline="0" smtClean="0">
                        <a:ln>
                          <a:noFill/>
                        </a:ln>
                        <a:solidFill>
                          <a:schemeClr val="tx2"/>
                        </a:solidFill>
                        <a:effectLst/>
                        <a:latin typeface="Tahoma" pitchFamily="34" charset="0"/>
                        <a:cs typeface="Arial" pitchFamily="34" charset="0"/>
                      </a:endParaRPr>
                    </a:p>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en-US" sz="1700" b="1" i="0" u="none" strike="noStrike" cap="none" normalizeH="0" baseline="0" smtClean="0">
                          <a:ln>
                            <a:noFill/>
                          </a:ln>
                          <a:solidFill>
                            <a:schemeClr val="tx2"/>
                          </a:solidFill>
                          <a:effectLst/>
                          <a:latin typeface="Tahoma" pitchFamily="34" charset="0"/>
                          <a:cs typeface="Arial" pitchFamily="34" charset="0"/>
                        </a:rPr>
                        <a:t>X*X</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685800">
                <a:tc>
                  <a:txBody>
                    <a:bodyPr/>
                    <a:lstStyle/>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endParaRPr kumimoji="0" lang="en-US" sz="1700" b="1" i="0" u="none" strike="noStrike" cap="none" normalizeH="0" baseline="0" smtClean="0">
                        <a:ln>
                          <a:noFill/>
                        </a:ln>
                        <a:solidFill>
                          <a:schemeClr val="tx2"/>
                        </a:solidFill>
                        <a:effectLst/>
                        <a:latin typeface="Tahoma" pitchFamily="34" charset="0"/>
                        <a:cs typeface="Arial" pitchFamily="34" charset="0"/>
                      </a:endParaRPr>
                    </a:p>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en-US" sz="1700" b="1" i="0" u="none" strike="noStrike" cap="none" normalizeH="0" baseline="0" smtClean="0">
                          <a:ln>
                            <a:noFill/>
                          </a:ln>
                          <a:solidFill>
                            <a:schemeClr val="tx2"/>
                          </a:solidFill>
                          <a:effectLst/>
                          <a:latin typeface="Tahoma" pitchFamily="34" charset="0"/>
                          <a:cs typeface="Arial" pitchFamily="34" charset="0"/>
                        </a:rPr>
                        <a:t>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endParaRPr kumimoji="0" lang="en-US" sz="1700" b="1" i="0" u="none" strike="noStrike" cap="none" normalizeH="0" baseline="0" smtClean="0">
                        <a:ln>
                          <a:noFill/>
                        </a:ln>
                        <a:solidFill>
                          <a:schemeClr val="tx2"/>
                        </a:solidFill>
                        <a:effectLst/>
                        <a:latin typeface="Tahoma" pitchFamily="34" charset="0"/>
                        <a:cs typeface="Arial" pitchFamily="34" charset="0"/>
                      </a:endParaRPr>
                    </a:p>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en-US" sz="1700" b="1" i="0" u="none" strike="noStrike" cap="none" normalizeH="0" baseline="0" smtClean="0">
                          <a:ln>
                            <a:noFill/>
                          </a:ln>
                          <a:solidFill>
                            <a:schemeClr val="tx2"/>
                          </a:solidFill>
                          <a:effectLst/>
                          <a:latin typeface="Tahoma" pitchFamily="34" charset="0"/>
                          <a:cs typeface="Arial" pitchFamily="34" charset="0"/>
                        </a:rPr>
                        <a:t>XY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endParaRPr kumimoji="0" lang="en-US" sz="1700" b="1" i="0" u="none" strike="noStrike" cap="none" normalizeH="0" baseline="0" dirty="0" smtClean="0">
                        <a:ln>
                          <a:noFill/>
                        </a:ln>
                        <a:solidFill>
                          <a:schemeClr val="tx2"/>
                        </a:solidFill>
                        <a:effectLst/>
                        <a:latin typeface="Tahoma" pitchFamily="34" charset="0"/>
                        <a:cs typeface="Arial" pitchFamily="34" charset="0"/>
                      </a:endParaRPr>
                    </a:p>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en-US" sz="1700" b="1" i="0" u="none" strike="noStrike" cap="none" normalizeH="0" baseline="0" dirty="0" smtClean="0">
                          <a:ln>
                            <a:noFill/>
                          </a:ln>
                          <a:solidFill>
                            <a:schemeClr val="tx2"/>
                          </a:solidFill>
                          <a:effectLst/>
                          <a:latin typeface="Tahoma" pitchFamily="34" charset="0"/>
                          <a:cs typeface="Arial" pitchFamily="34" charset="0"/>
                        </a:rPr>
                        <a:t>XY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bl>
          </a:graphicData>
        </a:graphic>
      </p:graphicFrame>
      <p:sp>
        <p:nvSpPr>
          <p:cNvPr id="5" name="Rectangle 23"/>
          <p:cNvSpPr>
            <a:spLocks noChangeArrowheads="1"/>
          </p:cNvSpPr>
          <p:nvPr/>
        </p:nvSpPr>
        <p:spPr bwMode="auto">
          <a:xfrm>
            <a:off x="1551157" y="1741287"/>
            <a:ext cx="60499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sz="2400" b="1" dirty="0">
                <a:solidFill>
                  <a:srgbClr val="080808"/>
                </a:solidFill>
              </a:rPr>
              <a:t>(1) Normal female, affected male</a:t>
            </a:r>
          </a:p>
        </p:txBody>
      </p:sp>
      <p:sp>
        <p:nvSpPr>
          <p:cNvPr id="6" name="Rectangle 26"/>
          <p:cNvSpPr>
            <a:spLocks noChangeArrowheads="1"/>
          </p:cNvSpPr>
          <p:nvPr/>
        </p:nvSpPr>
        <p:spPr bwMode="auto">
          <a:xfrm>
            <a:off x="4715292" y="2423912"/>
            <a:ext cx="9540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sz="1800" b="1" dirty="0">
                <a:solidFill>
                  <a:srgbClr val="FF0000"/>
                </a:solidFill>
              </a:rPr>
              <a:t>Mother</a:t>
            </a:r>
          </a:p>
        </p:txBody>
      </p:sp>
      <p:sp>
        <p:nvSpPr>
          <p:cNvPr id="7" name="Rectangle 27"/>
          <p:cNvSpPr>
            <a:spLocks noChangeArrowheads="1"/>
          </p:cNvSpPr>
          <p:nvPr/>
        </p:nvSpPr>
        <p:spPr bwMode="auto">
          <a:xfrm>
            <a:off x="2781469" y="5321000"/>
            <a:ext cx="47974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sz="2000" b="1" dirty="0">
                <a:solidFill>
                  <a:schemeClr val="tx2"/>
                </a:solidFill>
              </a:rPr>
              <a:t>All sons are normal</a:t>
            </a:r>
          </a:p>
          <a:p>
            <a:pPr eaLnBrk="1" hangingPunct="1"/>
            <a:r>
              <a:rPr lang="en-US" sz="2000" b="1" dirty="0">
                <a:solidFill>
                  <a:srgbClr val="FF3399"/>
                </a:solidFill>
              </a:rPr>
              <a:t>All daughters carriers “not affected”</a:t>
            </a:r>
          </a:p>
        </p:txBody>
      </p:sp>
      <p:sp>
        <p:nvSpPr>
          <p:cNvPr id="8" name="Rectangle 29"/>
          <p:cNvSpPr>
            <a:spLocks noChangeArrowheads="1"/>
          </p:cNvSpPr>
          <p:nvPr/>
        </p:nvSpPr>
        <p:spPr bwMode="auto">
          <a:xfrm rot="16200000">
            <a:off x="2535407" y="3916857"/>
            <a:ext cx="8905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sz="1800" b="1" dirty="0">
                <a:solidFill>
                  <a:srgbClr val="FF0000"/>
                </a:solidFill>
              </a:rPr>
              <a:t>Father</a:t>
            </a:r>
          </a:p>
        </p:txBody>
      </p:sp>
      <p:sp>
        <p:nvSpPr>
          <p:cNvPr id="9" name="Oval 32"/>
          <p:cNvSpPr>
            <a:spLocks noChangeArrowheads="1"/>
          </p:cNvSpPr>
          <p:nvPr/>
        </p:nvSpPr>
        <p:spPr bwMode="auto">
          <a:xfrm>
            <a:off x="4243557" y="4151112"/>
            <a:ext cx="1800225" cy="576263"/>
          </a:xfrm>
          <a:prstGeom prst="ellipse">
            <a:avLst/>
          </a:prstGeom>
          <a:noFill/>
          <a:ln w="28575">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ar-sa" sz="1800"/>
          </a:p>
        </p:txBody>
      </p:sp>
      <p:sp>
        <p:nvSpPr>
          <p:cNvPr id="10" name="Oval 33"/>
          <p:cNvSpPr>
            <a:spLocks noChangeArrowheads="1"/>
          </p:cNvSpPr>
          <p:nvPr/>
        </p:nvSpPr>
        <p:spPr bwMode="auto">
          <a:xfrm>
            <a:off x="4243557" y="3503412"/>
            <a:ext cx="1800225" cy="576263"/>
          </a:xfrm>
          <a:prstGeom prst="ellipse">
            <a:avLst/>
          </a:prstGeom>
          <a:noFill/>
          <a:ln w="28575">
            <a:solidFill>
              <a:srgbClr val="FF3399"/>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1" hangingPunct="1"/>
            <a:endParaRPr lang="ar-sa" sz="1800">
              <a:solidFill>
                <a:srgbClr val="FF7C80"/>
              </a:solidFill>
            </a:endParaRPr>
          </a:p>
        </p:txBody>
      </p:sp>
      <p:sp>
        <p:nvSpPr>
          <p:cNvPr id="11" name="Line 34"/>
          <p:cNvSpPr>
            <a:spLocks noChangeShapeType="1"/>
          </p:cNvSpPr>
          <p:nvPr/>
        </p:nvSpPr>
        <p:spPr bwMode="auto">
          <a:xfrm>
            <a:off x="5180182" y="2855712"/>
            <a:ext cx="0" cy="208756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 name="Line 35"/>
          <p:cNvSpPr>
            <a:spLocks noChangeShapeType="1"/>
          </p:cNvSpPr>
          <p:nvPr/>
        </p:nvSpPr>
        <p:spPr bwMode="auto">
          <a:xfrm>
            <a:off x="4099094" y="2855712"/>
            <a:ext cx="0" cy="208756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 name="Line 36"/>
          <p:cNvSpPr>
            <a:spLocks noChangeShapeType="1"/>
          </p:cNvSpPr>
          <p:nvPr/>
        </p:nvSpPr>
        <p:spPr bwMode="auto">
          <a:xfrm>
            <a:off x="6259682" y="2855712"/>
            <a:ext cx="0" cy="208756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 name="Line 37"/>
          <p:cNvSpPr>
            <a:spLocks noChangeShapeType="1"/>
          </p:cNvSpPr>
          <p:nvPr/>
        </p:nvSpPr>
        <p:spPr bwMode="auto">
          <a:xfrm>
            <a:off x="3379957" y="3216075"/>
            <a:ext cx="338455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 name="Line 38"/>
          <p:cNvSpPr>
            <a:spLocks noChangeShapeType="1"/>
          </p:cNvSpPr>
          <p:nvPr/>
        </p:nvSpPr>
        <p:spPr bwMode="auto">
          <a:xfrm>
            <a:off x="3379957" y="4108250"/>
            <a:ext cx="338455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 name="Line 39"/>
          <p:cNvSpPr>
            <a:spLocks noChangeShapeType="1"/>
          </p:cNvSpPr>
          <p:nvPr/>
        </p:nvSpPr>
        <p:spPr bwMode="auto">
          <a:xfrm>
            <a:off x="3379957" y="4943275"/>
            <a:ext cx="338455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 name="Oval 40"/>
          <p:cNvSpPr>
            <a:spLocks noChangeArrowheads="1"/>
          </p:cNvSpPr>
          <p:nvPr/>
        </p:nvSpPr>
        <p:spPr bwMode="auto">
          <a:xfrm>
            <a:off x="4243557" y="4151112"/>
            <a:ext cx="1800225" cy="576263"/>
          </a:xfrm>
          <a:prstGeom prst="ellipse">
            <a:avLst/>
          </a:prstGeom>
          <a:noFill/>
          <a:ln w="28575">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ar-sa" sz="1800"/>
          </a:p>
        </p:txBody>
      </p:sp>
      <p:sp>
        <p:nvSpPr>
          <p:cNvPr id="18" name="Oval 41"/>
          <p:cNvSpPr>
            <a:spLocks noChangeArrowheads="1"/>
          </p:cNvSpPr>
          <p:nvPr/>
        </p:nvSpPr>
        <p:spPr bwMode="auto">
          <a:xfrm>
            <a:off x="4243557" y="3503412"/>
            <a:ext cx="1800225" cy="576263"/>
          </a:xfrm>
          <a:prstGeom prst="ellipse">
            <a:avLst/>
          </a:prstGeom>
          <a:noFill/>
          <a:ln w="28575">
            <a:solidFill>
              <a:srgbClr val="FF3399"/>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1" hangingPunct="1"/>
            <a:endParaRPr lang="ar-sa" sz="1800">
              <a:solidFill>
                <a:srgbClr val="FF7C80"/>
              </a:solidFill>
            </a:endParaRPr>
          </a:p>
        </p:txBody>
      </p:sp>
    </p:spTree>
    <p:extLst>
      <p:ext uri="{BB962C8B-B14F-4D97-AF65-F5344CB8AC3E}">
        <p14:creationId xmlns:p14="http://schemas.microsoft.com/office/powerpoint/2010/main" val="5457233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oup 33"/>
          <p:cNvGraphicFramePr>
            <a:graphicFrameLocks noGrp="1"/>
          </p:cNvGraphicFramePr>
          <p:nvPr>
            <p:extLst>
              <p:ext uri="{D42A27DB-BD31-4B8C-83A1-F6EECF244321}">
                <p14:modId xmlns:p14="http://schemas.microsoft.com/office/powerpoint/2010/main" val="1045760080"/>
              </p:ext>
            </p:extLst>
          </p:nvPr>
        </p:nvGraphicFramePr>
        <p:xfrm>
          <a:off x="1627188" y="1713706"/>
          <a:ext cx="2971800" cy="2387615"/>
        </p:xfrm>
        <a:graphic>
          <a:graphicData uri="http://schemas.openxmlformats.org/drawingml/2006/table">
            <a:tbl>
              <a:tblPr/>
              <a:tblGrid>
                <a:gridCol w="990600"/>
                <a:gridCol w="990600"/>
                <a:gridCol w="990600"/>
              </a:tblGrid>
              <a:tr h="650387">
                <a:tc>
                  <a:txBody>
                    <a:bodyPr/>
                    <a:lstStyle/>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endParaRPr kumimoji="0" lang="en-GB" sz="1700" b="0" i="0" u="none" strike="noStrike" cap="none" normalizeH="0" baseline="0" dirty="0" smtClean="0">
                        <a:ln>
                          <a:noFill/>
                        </a:ln>
                        <a:solidFill>
                          <a:schemeClr val="tx1"/>
                        </a:solidFill>
                        <a:effectLst/>
                        <a:latin typeface="Tahoma" pitchFamily="34" charset="0"/>
                        <a:cs typeface="Arial" pitchFamily="34" charset="0"/>
                      </a:endParaRPr>
                    </a:p>
                  </a:txBody>
                  <a:tcPr marT="45687" marB="4568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endParaRPr kumimoji="0" lang="en-US" sz="1700" b="0" i="0" u="none" strike="noStrike" cap="none" normalizeH="0" baseline="0" smtClean="0">
                        <a:ln>
                          <a:noFill/>
                        </a:ln>
                        <a:solidFill>
                          <a:schemeClr val="tx1"/>
                        </a:solidFill>
                        <a:effectLst/>
                        <a:latin typeface="Tahoma" pitchFamily="34" charset="0"/>
                        <a:cs typeface="Arial" pitchFamily="34" charset="0"/>
                      </a:endParaRPr>
                    </a:p>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en-US" sz="1700" b="0" i="0" u="none" strike="noStrike" cap="none" normalizeH="0" baseline="0" smtClean="0">
                          <a:ln>
                            <a:noFill/>
                          </a:ln>
                          <a:solidFill>
                            <a:schemeClr val="tx1"/>
                          </a:solidFill>
                          <a:effectLst/>
                          <a:latin typeface="Tahoma" pitchFamily="34" charset="0"/>
                          <a:cs typeface="Arial" pitchFamily="34" charset="0"/>
                        </a:rPr>
                        <a:t>X*</a:t>
                      </a:r>
                    </a:p>
                  </a:txBody>
                  <a:tcPr marT="45687" marB="4568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endParaRPr kumimoji="0" lang="en-US" sz="1700" b="0" i="0" u="none" strike="noStrike" cap="none" normalizeH="0" baseline="0" smtClean="0">
                        <a:ln>
                          <a:noFill/>
                        </a:ln>
                        <a:solidFill>
                          <a:schemeClr val="tx1"/>
                        </a:solidFill>
                        <a:effectLst/>
                        <a:latin typeface="Tahoma" pitchFamily="34" charset="0"/>
                        <a:cs typeface="Arial" pitchFamily="34" charset="0"/>
                      </a:endParaRPr>
                    </a:p>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en-US" sz="1700" b="0" i="0" u="none" strike="noStrike" cap="none" normalizeH="0" baseline="0" smtClean="0">
                          <a:ln>
                            <a:noFill/>
                          </a:ln>
                          <a:solidFill>
                            <a:schemeClr val="tx1"/>
                          </a:solidFill>
                          <a:effectLst/>
                          <a:latin typeface="Tahoma" pitchFamily="34" charset="0"/>
                          <a:cs typeface="Arial" pitchFamily="34" charset="0"/>
                        </a:rPr>
                        <a:t>X</a:t>
                      </a:r>
                    </a:p>
                  </a:txBody>
                  <a:tcPr marT="45687" marB="4568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868607">
                <a:tc>
                  <a:txBody>
                    <a:bodyPr/>
                    <a:lstStyle/>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endParaRPr kumimoji="0" lang="en-US" sz="1700" b="0" i="0" u="none" strike="noStrike" cap="none" normalizeH="0" baseline="0" dirty="0" smtClean="0">
                        <a:ln>
                          <a:noFill/>
                        </a:ln>
                        <a:solidFill>
                          <a:schemeClr val="tx1"/>
                        </a:solidFill>
                        <a:effectLst/>
                        <a:latin typeface="Tahoma" pitchFamily="34" charset="0"/>
                        <a:cs typeface="Arial" pitchFamily="34" charset="0"/>
                      </a:endParaRPr>
                    </a:p>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en-US" sz="1700" b="0" i="0" u="none" strike="noStrike" cap="none" normalizeH="0" baseline="0" dirty="0" smtClean="0">
                          <a:ln>
                            <a:noFill/>
                          </a:ln>
                          <a:solidFill>
                            <a:schemeClr val="tx1"/>
                          </a:solidFill>
                          <a:effectLst/>
                          <a:latin typeface="Tahoma" pitchFamily="34" charset="0"/>
                          <a:cs typeface="Arial" pitchFamily="34" charset="0"/>
                        </a:rPr>
                        <a:t>X</a:t>
                      </a:r>
                    </a:p>
                  </a:txBody>
                  <a:tcPr marT="45687" marB="4568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endParaRPr kumimoji="0" lang="en-US" sz="1700" b="0" i="0" u="none" strike="noStrike" cap="none" normalizeH="0" baseline="0" smtClean="0">
                        <a:ln>
                          <a:noFill/>
                        </a:ln>
                        <a:solidFill>
                          <a:schemeClr val="tx1"/>
                        </a:solidFill>
                        <a:effectLst/>
                        <a:latin typeface="Tahoma" pitchFamily="34" charset="0"/>
                        <a:cs typeface="Arial" pitchFamily="34" charset="0"/>
                      </a:endParaRPr>
                    </a:p>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en-US" sz="1700" b="0" i="0" u="none" strike="noStrike" cap="none" normalizeH="0" baseline="0" smtClean="0">
                          <a:ln>
                            <a:noFill/>
                          </a:ln>
                          <a:solidFill>
                            <a:schemeClr val="tx1"/>
                          </a:solidFill>
                          <a:effectLst/>
                          <a:latin typeface="Tahoma" pitchFamily="34" charset="0"/>
                          <a:cs typeface="Arial" pitchFamily="34" charset="0"/>
                        </a:rPr>
                        <a:t>XX*</a:t>
                      </a:r>
                    </a:p>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endParaRPr kumimoji="0" lang="en-US" sz="1700" b="0" i="0" u="none" strike="noStrike" cap="none" normalizeH="0" baseline="0" smtClean="0">
                        <a:ln>
                          <a:noFill/>
                        </a:ln>
                        <a:solidFill>
                          <a:schemeClr val="tx1"/>
                        </a:solidFill>
                        <a:effectLst/>
                        <a:latin typeface="Tahoma" pitchFamily="34" charset="0"/>
                        <a:cs typeface="Arial" pitchFamily="34" charset="0"/>
                      </a:endParaRPr>
                    </a:p>
                  </a:txBody>
                  <a:tcPr marT="45687" marB="4568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endParaRPr kumimoji="0" lang="en-US" sz="1700" b="0" i="0" u="none" strike="noStrike" cap="none" normalizeH="0" baseline="0" dirty="0" smtClean="0">
                        <a:ln>
                          <a:noFill/>
                        </a:ln>
                        <a:solidFill>
                          <a:schemeClr val="tx1"/>
                        </a:solidFill>
                        <a:effectLst/>
                        <a:latin typeface="Tahoma" pitchFamily="34" charset="0"/>
                        <a:cs typeface="Arial" pitchFamily="34" charset="0"/>
                      </a:endParaRPr>
                    </a:p>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en-US" sz="1700" b="0" i="0" u="none" strike="noStrike" cap="none" normalizeH="0" baseline="0" dirty="0" smtClean="0">
                          <a:ln>
                            <a:noFill/>
                          </a:ln>
                          <a:solidFill>
                            <a:schemeClr val="tx1"/>
                          </a:solidFill>
                          <a:effectLst/>
                          <a:latin typeface="Tahoma" pitchFamily="34" charset="0"/>
                          <a:cs typeface="Arial" pitchFamily="34" charset="0"/>
                        </a:rPr>
                        <a:t>XX</a:t>
                      </a:r>
                    </a:p>
                  </a:txBody>
                  <a:tcPr marT="45687" marB="4568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868607">
                <a:tc>
                  <a:txBody>
                    <a:bodyPr/>
                    <a:lstStyle/>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endParaRPr kumimoji="0" lang="en-US" sz="1700" b="0" i="0" u="none" strike="noStrike" cap="none" normalizeH="0" baseline="0" smtClean="0">
                        <a:ln>
                          <a:noFill/>
                        </a:ln>
                        <a:solidFill>
                          <a:schemeClr val="tx1"/>
                        </a:solidFill>
                        <a:effectLst/>
                        <a:latin typeface="Tahoma" pitchFamily="34" charset="0"/>
                        <a:cs typeface="Arial" pitchFamily="34" charset="0"/>
                      </a:endParaRPr>
                    </a:p>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en-US" sz="1700" b="0" i="0" u="none" strike="noStrike" cap="none" normalizeH="0" baseline="0" smtClean="0">
                          <a:ln>
                            <a:noFill/>
                          </a:ln>
                          <a:solidFill>
                            <a:schemeClr val="tx1"/>
                          </a:solidFill>
                          <a:effectLst/>
                          <a:latin typeface="Tahoma" pitchFamily="34" charset="0"/>
                          <a:cs typeface="Arial" pitchFamily="34" charset="0"/>
                        </a:rPr>
                        <a:t>Y</a:t>
                      </a:r>
                    </a:p>
                  </a:txBody>
                  <a:tcPr marT="45687" marB="4568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endParaRPr kumimoji="0" lang="en-US" sz="1700" b="0" i="0" u="none" strike="noStrike" cap="none" normalizeH="0" baseline="0" smtClean="0">
                        <a:ln>
                          <a:noFill/>
                        </a:ln>
                        <a:solidFill>
                          <a:schemeClr val="tx1"/>
                        </a:solidFill>
                        <a:effectLst/>
                        <a:latin typeface="Tahoma" pitchFamily="34" charset="0"/>
                        <a:cs typeface="Arial" pitchFamily="34" charset="0"/>
                      </a:endParaRPr>
                    </a:p>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en-US" sz="1700" b="0" i="0" u="none" strike="noStrike" cap="none" normalizeH="0" baseline="0" smtClean="0">
                          <a:ln>
                            <a:noFill/>
                          </a:ln>
                          <a:solidFill>
                            <a:schemeClr val="tx1"/>
                          </a:solidFill>
                          <a:effectLst/>
                          <a:latin typeface="Tahoma" pitchFamily="34" charset="0"/>
                          <a:cs typeface="Arial" pitchFamily="34" charset="0"/>
                        </a:rPr>
                        <a:t>X * Y</a:t>
                      </a:r>
                    </a:p>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endParaRPr kumimoji="0" lang="en-US" sz="1700" b="0" i="0" u="none" strike="noStrike" cap="none" normalizeH="0" baseline="0" smtClean="0">
                        <a:ln>
                          <a:noFill/>
                        </a:ln>
                        <a:solidFill>
                          <a:schemeClr val="tx1"/>
                        </a:solidFill>
                        <a:effectLst/>
                        <a:latin typeface="Tahoma" pitchFamily="34" charset="0"/>
                        <a:cs typeface="Arial" pitchFamily="34" charset="0"/>
                      </a:endParaRPr>
                    </a:p>
                  </a:txBody>
                  <a:tcPr marT="45687" marB="4568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endParaRPr kumimoji="0" lang="en-US" sz="1700" b="0" i="0" u="none" strike="noStrike" cap="none" normalizeH="0" baseline="0" smtClean="0">
                        <a:ln>
                          <a:noFill/>
                        </a:ln>
                        <a:solidFill>
                          <a:schemeClr val="tx1"/>
                        </a:solidFill>
                        <a:effectLst/>
                        <a:latin typeface="Tahoma" pitchFamily="34" charset="0"/>
                        <a:cs typeface="Arial" pitchFamily="34" charset="0"/>
                      </a:endParaRPr>
                    </a:p>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en-US" sz="1700" b="0" i="0" u="none" strike="noStrike" cap="none" normalizeH="0" baseline="0" smtClean="0">
                          <a:ln>
                            <a:noFill/>
                          </a:ln>
                          <a:solidFill>
                            <a:schemeClr val="tx1"/>
                          </a:solidFill>
                          <a:effectLst/>
                          <a:latin typeface="Tahoma" pitchFamily="34" charset="0"/>
                          <a:cs typeface="Arial" pitchFamily="34" charset="0"/>
                        </a:rPr>
                        <a:t>XY</a:t>
                      </a:r>
                    </a:p>
                  </a:txBody>
                  <a:tcPr marT="45687" marB="4568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bl>
          </a:graphicData>
        </a:graphic>
      </p:graphicFrame>
      <p:sp>
        <p:nvSpPr>
          <p:cNvPr id="4" name="Rectangle 24"/>
          <p:cNvSpPr>
            <a:spLocks noChangeArrowheads="1"/>
          </p:cNvSpPr>
          <p:nvPr/>
        </p:nvSpPr>
        <p:spPr bwMode="auto">
          <a:xfrm>
            <a:off x="1253702" y="1029494"/>
            <a:ext cx="581748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lnSpc>
                <a:spcPct val="55000"/>
              </a:lnSpc>
              <a:spcBef>
                <a:spcPct val="50000"/>
              </a:spcBef>
            </a:pPr>
            <a:r>
              <a:rPr lang="en-US" sz="3200" b="1" dirty="0">
                <a:solidFill>
                  <a:srgbClr val="7030A0"/>
                </a:solidFill>
              </a:rPr>
              <a:t>(2) Carrier female, normal male:</a:t>
            </a:r>
          </a:p>
        </p:txBody>
      </p:sp>
      <p:sp>
        <p:nvSpPr>
          <p:cNvPr id="5" name="Rectangle 26"/>
          <p:cNvSpPr>
            <a:spLocks noChangeArrowheads="1"/>
          </p:cNvSpPr>
          <p:nvPr/>
        </p:nvSpPr>
        <p:spPr bwMode="auto">
          <a:xfrm>
            <a:off x="3120941" y="1386681"/>
            <a:ext cx="10398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sz="2000" b="1" dirty="0">
                <a:solidFill>
                  <a:srgbClr val="FF0000"/>
                </a:solidFill>
              </a:rPr>
              <a:t>Mother</a:t>
            </a:r>
          </a:p>
        </p:txBody>
      </p:sp>
      <p:sp>
        <p:nvSpPr>
          <p:cNvPr id="6" name="Rectangle 27"/>
          <p:cNvSpPr>
            <a:spLocks noChangeArrowheads="1"/>
          </p:cNvSpPr>
          <p:nvPr/>
        </p:nvSpPr>
        <p:spPr bwMode="auto">
          <a:xfrm rot="16200000">
            <a:off x="1267619" y="3025775"/>
            <a:ext cx="9699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sz="2000" b="1" dirty="0">
                <a:solidFill>
                  <a:srgbClr val="FF0000"/>
                </a:solidFill>
              </a:rPr>
              <a:t>Father</a:t>
            </a:r>
          </a:p>
        </p:txBody>
      </p:sp>
      <p:sp>
        <p:nvSpPr>
          <p:cNvPr id="7" name="Rectangle 29"/>
          <p:cNvSpPr>
            <a:spLocks noChangeArrowheads="1"/>
          </p:cNvSpPr>
          <p:nvPr/>
        </p:nvSpPr>
        <p:spPr bwMode="auto">
          <a:xfrm>
            <a:off x="4794250" y="2505869"/>
            <a:ext cx="33845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sz="2000" b="1">
                <a:solidFill>
                  <a:schemeClr val="tx2"/>
                </a:solidFill>
              </a:rPr>
              <a:t>50% sons affected</a:t>
            </a:r>
          </a:p>
          <a:p>
            <a:pPr eaLnBrk="1" hangingPunct="1"/>
            <a:r>
              <a:rPr lang="en-US" sz="2000" b="1">
                <a:solidFill>
                  <a:srgbClr val="FF3399"/>
                </a:solidFill>
              </a:rPr>
              <a:t>50% daughters carriers</a:t>
            </a:r>
          </a:p>
        </p:txBody>
      </p:sp>
      <p:sp>
        <p:nvSpPr>
          <p:cNvPr id="8" name="Rectangle 30"/>
          <p:cNvSpPr>
            <a:spLocks noChangeArrowheads="1"/>
          </p:cNvSpPr>
          <p:nvPr/>
        </p:nvSpPr>
        <p:spPr bwMode="auto">
          <a:xfrm>
            <a:off x="1746251" y="4690269"/>
            <a:ext cx="6280150" cy="1200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r>
              <a:rPr lang="en-US" sz="2400" b="1" dirty="0"/>
              <a:t>(</a:t>
            </a:r>
            <a:r>
              <a:rPr lang="en-US" sz="2400" b="1" dirty="0">
                <a:solidFill>
                  <a:srgbClr val="7030A0"/>
                </a:solidFill>
              </a:rPr>
              <a:t>3) Homozygous female,  normal male:</a:t>
            </a:r>
          </a:p>
          <a:p>
            <a:pPr eaLnBrk="1" hangingPunct="1"/>
            <a:r>
              <a:rPr lang="en-US" sz="2400" b="1" dirty="0"/>
              <a:t>		-  </a:t>
            </a:r>
            <a:r>
              <a:rPr lang="en-US" sz="2400" b="1" dirty="0">
                <a:solidFill>
                  <a:srgbClr val="080808"/>
                </a:solidFill>
              </a:rPr>
              <a:t>All daughters carriers.</a:t>
            </a:r>
          </a:p>
          <a:p>
            <a:pPr eaLnBrk="1" hangingPunct="1"/>
            <a:r>
              <a:rPr lang="en-US" sz="2400" b="1" dirty="0">
                <a:solidFill>
                  <a:srgbClr val="080808"/>
                </a:solidFill>
              </a:rPr>
              <a:t>		-  All sons affected.</a:t>
            </a:r>
          </a:p>
        </p:txBody>
      </p:sp>
      <p:sp>
        <p:nvSpPr>
          <p:cNvPr id="9" name="Oval 31"/>
          <p:cNvSpPr>
            <a:spLocks noChangeArrowheads="1"/>
          </p:cNvSpPr>
          <p:nvPr/>
        </p:nvSpPr>
        <p:spPr bwMode="auto">
          <a:xfrm>
            <a:off x="2635250" y="3369469"/>
            <a:ext cx="1800225" cy="576262"/>
          </a:xfrm>
          <a:prstGeom prst="ellipse">
            <a:avLst/>
          </a:prstGeom>
          <a:noFill/>
          <a:ln w="28575">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ar-sa" sz="1800"/>
          </a:p>
        </p:txBody>
      </p:sp>
      <p:sp>
        <p:nvSpPr>
          <p:cNvPr id="10" name="Oval 32"/>
          <p:cNvSpPr>
            <a:spLocks noChangeArrowheads="1"/>
          </p:cNvSpPr>
          <p:nvPr/>
        </p:nvSpPr>
        <p:spPr bwMode="auto">
          <a:xfrm>
            <a:off x="2635250" y="2505869"/>
            <a:ext cx="1800225" cy="576262"/>
          </a:xfrm>
          <a:prstGeom prst="ellipse">
            <a:avLst/>
          </a:prstGeom>
          <a:noFill/>
          <a:ln w="28575">
            <a:solidFill>
              <a:srgbClr val="FF3399"/>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1" hangingPunct="1"/>
            <a:endParaRPr lang="ar-sa" sz="1800">
              <a:solidFill>
                <a:srgbClr val="FF7C80"/>
              </a:solidFill>
            </a:endParaRPr>
          </a:p>
        </p:txBody>
      </p:sp>
      <p:sp>
        <p:nvSpPr>
          <p:cNvPr id="11" name="Line 34"/>
          <p:cNvSpPr>
            <a:spLocks noChangeShapeType="1"/>
          </p:cNvSpPr>
          <p:nvPr/>
        </p:nvSpPr>
        <p:spPr bwMode="auto">
          <a:xfrm>
            <a:off x="2635250" y="1929606"/>
            <a:ext cx="0" cy="24479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 name="Line 35"/>
          <p:cNvSpPr>
            <a:spLocks noChangeShapeType="1"/>
          </p:cNvSpPr>
          <p:nvPr/>
        </p:nvSpPr>
        <p:spPr bwMode="auto">
          <a:xfrm>
            <a:off x="4506913" y="1929606"/>
            <a:ext cx="0" cy="24479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 name="Line 36"/>
          <p:cNvSpPr>
            <a:spLocks noChangeShapeType="1"/>
          </p:cNvSpPr>
          <p:nvPr/>
        </p:nvSpPr>
        <p:spPr bwMode="auto">
          <a:xfrm>
            <a:off x="3643313" y="1929606"/>
            <a:ext cx="0" cy="24479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 name="Line 37"/>
          <p:cNvSpPr>
            <a:spLocks noChangeShapeType="1"/>
          </p:cNvSpPr>
          <p:nvPr/>
        </p:nvSpPr>
        <p:spPr bwMode="auto">
          <a:xfrm>
            <a:off x="2130425" y="2361406"/>
            <a:ext cx="266382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 name="Line 38"/>
          <p:cNvSpPr>
            <a:spLocks noChangeShapeType="1"/>
          </p:cNvSpPr>
          <p:nvPr/>
        </p:nvSpPr>
        <p:spPr bwMode="auto">
          <a:xfrm>
            <a:off x="2130425" y="3225006"/>
            <a:ext cx="266382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 name="Line 39"/>
          <p:cNvSpPr>
            <a:spLocks noChangeShapeType="1"/>
          </p:cNvSpPr>
          <p:nvPr/>
        </p:nvSpPr>
        <p:spPr bwMode="auto">
          <a:xfrm>
            <a:off x="2203450" y="4377531"/>
            <a:ext cx="266382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1946537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solidFill>
                  <a:srgbClr val="002060"/>
                </a:solidFill>
                <a:effectLst>
                  <a:outerShdw blurRad="38100" dist="38100" dir="2700000" algn="tl">
                    <a:srgbClr val="000000"/>
                  </a:outerShdw>
                </a:effectLst>
                <a:latin typeface="Arial" charset="0"/>
              </a:rPr>
              <a:t>X-Linked Dominant Disorders</a:t>
            </a:r>
            <a:endParaRPr lang="en-US" sz="3200" b="1" dirty="0"/>
          </a:p>
        </p:txBody>
      </p:sp>
      <p:sp>
        <p:nvSpPr>
          <p:cNvPr id="3" name="Content Placeholder 2"/>
          <p:cNvSpPr>
            <a:spLocks noGrp="1"/>
          </p:cNvSpPr>
          <p:nvPr>
            <p:ph idx="1"/>
          </p:nvPr>
        </p:nvSpPr>
        <p:spPr/>
        <p:txBody>
          <a:bodyPr/>
          <a:lstStyle/>
          <a:p>
            <a:r>
              <a:rPr lang="en-US" dirty="0">
                <a:solidFill>
                  <a:srgbClr val="080808"/>
                </a:solidFill>
                <a:latin typeface="Arial" charset="0"/>
              </a:rPr>
              <a:t>The gene is on X Chromosome and is dominant</a:t>
            </a:r>
          </a:p>
          <a:p>
            <a:endParaRPr lang="en-US" dirty="0">
              <a:solidFill>
                <a:srgbClr val="080808"/>
              </a:solidFill>
              <a:latin typeface="Arial" charset="0"/>
            </a:endParaRPr>
          </a:p>
          <a:p>
            <a:r>
              <a:rPr lang="en-US" dirty="0">
                <a:solidFill>
                  <a:srgbClr val="080808"/>
                </a:solidFill>
                <a:latin typeface="Arial" charset="0"/>
              </a:rPr>
              <a:t>The trait occurs at the </a:t>
            </a:r>
            <a:r>
              <a:rPr lang="en-US" dirty="0">
                <a:solidFill>
                  <a:srgbClr val="FF0000"/>
                </a:solidFill>
                <a:latin typeface="Arial" charset="0"/>
              </a:rPr>
              <a:t>same frequency</a:t>
            </a:r>
            <a:r>
              <a:rPr lang="en-US" dirty="0">
                <a:solidFill>
                  <a:srgbClr val="080808"/>
                </a:solidFill>
                <a:latin typeface="Arial" charset="0"/>
              </a:rPr>
              <a:t> in both males and females</a:t>
            </a:r>
          </a:p>
          <a:p>
            <a:endParaRPr lang="en-US" dirty="0">
              <a:solidFill>
                <a:srgbClr val="080808"/>
              </a:solidFill>
              <a:latin typeface="Arial" charset="0"/>
            </a:endParaRPr>
          </a:p>
          <a:p>
            <a:r>
              <a:rPr lang="en-US" dirty="0" err="1">
                <a:solidFill>
                  <a:srgbClr val="080808"/>
                </a:solidFill>
                <a:latin typeface="Arial" charset="0"/>
              </a:rPr>
              <a:t>Hemizygous</a:t>
            </a:r>
            <a:r>
              <a:rPr lang="en-US" dirty="0">
                <a:solidFill>
                  <a:srgbClr val="080808"/>
                </a:solidFill>
                <a:latin typeface="Arial" charset="0"/>
              </a:rPr>
              <a:t> male and heterozygous females express the disease.</a:t>
            </a:r>
          </a:p>
          <a:p>
            <a:endParaRPr lang="en-US" dirty="0"/>
          </a:p>
        </p:txBody>
      </p:sp>
    </p:spTree>
    <p:extLst>
      <p:ext uri="{BB962C8B-B14F-4D97-AF65-F5344CB8AC3E}">
        <p14:creationId xmlns:p14="http://schemas.microsoft.com/office/powerpoint/2010/main" val="3039191592"/>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2301" y="-148730"/>
            <a:ext cx="8229600" cy="1143000"/>
          </a:xfrm>
        </p:spPr>
        <p:txBody>
          <a:bodyPr>
            <a:normAutofit/>
          </a:bodyPr>
          <a:lstStyle/>
          <a:p>
            <a:r>
              <a:rPr lang="en-US" sz="3200" b="1" dirty="0">
                <a:solidFill>
                  <a:srgbClr val="002060"/>
                </a:solidFill>
                <a:effectLst>
                  <a:outerShdw blurRad="38100" dist="38100" dir="2700000" algn="tl">
                    <a:srgbClr val="DDDDDD"/>
                  </a:outerShdw>
                </a:effectLst>
                <a:latin typeface="Verdana" charset="0"/>
              </a:rPr>
              <a:t>Punnett square showing X – linked dominant type of Inheritance</a:t>
            </a:r>
            <a:endParaRPr lang="en-US" sz="3200" b="1" dirty="0"/>
          </a:p>
        </p:txBody>
      </p:sp>
      <p:sp>
        <p:nvSpPr>
          <p:cNvPr id="15" name="Line 2"/>
          <p:cNvSpPr>
            <a:spLocks noChangeShapeType="1"/>
          </p:cNvSpPr>
          <p:nvPr/>
        </p:nvSpPr>
        <p:spPr bwMode="auto">
          <a:xfrm>
            <a:off x="956683" y="1245592"/>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aphicFrame>
        <p:nvGraphicFramePr>
          <p:cNvPr id="16" name="Group 51"/>
          <p:cNvGraphicFramePr>
            <a:graphicFrameLocks noGrp="1"/>
          </p:cNvGraphicFramePr>
          <p:nvPr>
            <p:extLst>
              <p:ext uri="{D42A27DB-BD31-4B8C-83A1-F6EECF244321}">
                <p14:modId xmlns:p14="http://schemas.microsoft.com/office/powerpoint/2010/main" val="27451003"/>
              </p:ext>
            </p:extLst>
          </p:nvPr>
        </p:nvGraphicFramePr>
        <p:xfrm>
          <a:off x="1026280" y="1868264"/>
          <a:ext cx="2971800" cy="1981200"/>
        </p:xfrm>
        <a:graphic>
          <a:graphicData uri="http://schemas.openxmlformats.org/drawingml/2006/table">
            <a:tbl>
              <a:tblPr/>
              <a:tblGrid>
                <a:gridCol w="1008063"/>
                <a:gridCol w="973137"/>
                <a:gridCol w="990600"/>
              </a:tblGrid>
              <a:tr h="685800">
                <a:tc>
                  <a:txBody>
                    <a:bodyPr/>
                    <a:lstStyle/>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endParaRPr kumimoji="0" lang="en-GB" sz="1700" b="1" i="0" u="none" strike="noStrike" cap="none" normalizeH="0" baseline="0" dirty="0" smtClean="0">
                        <a:ln>
                          <a:noFill/>
                        </a:ln>
                        <a:solidFill>
                          <a:schemeClr val="tx1"/>
                        </a:solidFill>
                        <a:effectLst/>
                        <a:latin typeface="Tahoma"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endParaRPr kumimoji="0" lang="en-US" sz="1700" b="1" i="0" u="none" strike="noStrike" cap="none" normalizeH="0" baseline="0" smtClean="0">
                        <a:ln>
                          <a:noFill/>
                        </a:ln>
                        <a:solidFill>
                          <a:schemeClr val="tx1"/>
                        </a:solidFill>
                        <a:effectLst/>
                        <a:latin typeface="Tahoma" pitchFamily="34" charset="0"/>
                        <a:cs typeface="Arial" pitchFamily="34" charset="0"/>
                      </a:endParaRPr>
                    </a:p>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en-US" sz="1700" b="1" i="0" u="none" strike="noStrike" cap="none" normalizeH="0" baseline="0" smtClean="0">
                          <a:ln>
                            <a:noFill/>
                          </a:ln>
                          <a:solidFill>
                            <a:schemeClr val="tx1"/>
                          </a:solidFill>
                          <a:effectLst/>
                          <a:latin typeface="Tahoma" pitchFamily="34" charset="0"/>
                          <a:cs typeface="Arial" pitchFamily="34"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endParaRPr kumimoji="0" lang="en-US" sz="1700" b="1" i="0" u="none" strike="noStrike" cap="none" normalizeH="0" baseline="0" smtClean="0">
                        <a:ln>
                          <a:noFill/>
                        </a:ln>
                        <a:solidFill>
                          <a:schemeClr val="tx1"/>
                        </a:solidFill>
                        <a:effectLst/>
                        <a:latin typeface="Tahoma" pitchFamily="34" charset="0"/>
                        <a:cs typeface="Arial" pitchFamily="34" charset="0"/>
                      </a:endParaRPr>
                    </a:p>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en-US" sz="1700" b="1" i="0" u="none" strike="noStrike" cap="none" normalizeH="0" baseline="0" smtClean="0">
                          <a:ln>
                            <a:noFill/>
                          </a:ln>
                          <a:solidFill>
                            <a:schemeClr val="tx1"/>
                          </a:solidFill>
                          <a:effectLst/>
                          <a:latin typeface="Tahoma" pitchFamily="34" charset="0"/>
                          <a:cs typeface="Arial" pitchFamily="34" charset="0"/>
                        </a:rPr>
                        <a:t>X</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9600">
                <a:tc>
                  <a:txBody>
                    <a:bodyPr/>
                    <a:lstStyle/>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endParaRPr kumimoji="0" lang="en-US" sz="1700" b="1" i="0" u="none" strike="noStrike" cap="none" normalizeH="0" baseline="0" smtClean="0">
                        <a:ln>
                          <a:noFill/>
                        </a:ln>
                        <a:solidFill>
                          <a:schemeClr val="tx1"/>
                        </a:solidFill>
                        <a:effectLst/>
                        <a:latin typeface="Tahoma" pitchFamily="34" charset="0"/>
                        <a:cs typeface="Arial" pitchFamily="34" charset="0"/>
                      </a:endParaRPr>
                    </a:p>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en-US" sz="1700" b="1" i="0" u="none" strike="noStrike" cap="none" normalizeH="0" baseline="0" smtClean="0">
                          <a:ln>
                            <a:noFill/>
                          </a:ln>
                          <a:solidFill>
                            <a:schemeClr val="tx1"/>
                          </a:solidFill>
                          <a:effectLst/>
                          <a:latin typeface="Tahoma" pitchFamily="34" charset="0"/>
                          <a:cs typeface="Arial" pitchFamily="34" charset="0"/>
                        </a:rPr>
                        <a:t>X*</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endParaRPr kumimoji="0" lang="en-US" sz="1700" b="1" i="0" u="none" strike="noStrike" cap="none" normalizeH="0" baseline="0" smtClean="0">
                        <a:ln>
                          <a:noFill/>
                        </a:ln>
                        <a:solidFill>
                          <a:schemeClr val="tx1"/>
                        </a:solidFill>
                        <a:effectLst/>
                        <a:latin typeface="Tahoma" pitchFamily="34" charset="0"/>
                        <a:cs typeface="Arial" pitchFamily="34" charset="0"/>
                      </a:endParaRPr>
                    </a:p>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en-US" sz="1700" b="1" i="0" u="none" strike="noStrike" cap="none" normalizeH="0" baseline="0" smtClean="0">
                          <a:ln>
                            <a:noFill/>
                          </a:ln>
                          <a:solidFill>
                            <a:schemeClr val="tx1"/>
                          </a:solidFill>
                          <a:effectLst/>
                          <a:latin typeface="Tahoma" pitchFamily="34" charset="0"/>
                          <a:cs typeface="Arial" pitchFamily="34" charset="0"/>
                        </a:rPr>
                        <a:t>X*X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endParaRPr kumimoji="0" lang="en-US" sz="1700" b="1" i="0" u="none" strike="noStrike" cap="none" normalizeH="0" baseline="0" smtClean="0">
                        <a:ln>
                          <a:noFill/>
                        </a:ln>
                        <a:solidFill>
                          <a:schemeClr val="tx1"/>
                        </a:solidFill>
                        <a:effectLst/>
                        <a:latin typeface="Tahoma" pitchFamily="34" charset="0"/>
                        <a:cs typeface="Arial" pitchFamily="34" charset="0"/>
                      </a:endParaRPr>
                    </a:p>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en-US" sz="1700" b="1" i="0" u="none" strike="noStrike" cap="none" normalizeH="0" baseline="0" smtClean="0">
                          <a:ln>
                            <a:noFill/>
                          </a:ln>
                          <a:solidFill>
                            <a:schemeClr val="tx1"/>
                          </a:solidFill>
                          <a:effectLst/>
                          <a:latin typeface="Tahoma" pitchFamily="34" charset="0"/>
                          <a:cs typeface="Arial" pitchFamily="34" charset="0"/>
                        </a:rPr>
                        <a:t>X*X</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800">
                <a:tc>
                  <a:txBody>
                    <a:bodyPr/>
                    <a:lstStyle/>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endParaRPr kumimoji="0" lang="en-US" sz="1700" b="1" i="0" u="none" strike="noStrike" cap="none" normalizeH="0" baseline="0" smtClean="0">
                        <a:ln>
                          <a:noFill/>
                        </a:ln>
                        <a:solidFill>
                          <a:schemeClr val="tx1"/>
                        </a:solidFill>
                        <a:effectLst/>
                        <a:latin typeface="Tahoma" pitchFamily="34" charset="0"/>
                        <a:cs typeface="Arial" pitchFamily="34" charset="0"/>
                      </a:endParaRPr>
                    </a:p>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en-US" sz="1700" b="1" i="0" u="none" strike="noStrike" cap="none" normalizeH="0" baseline="0" smtClean="0">
                          <a:ln>
                            <a:noFill/>
                          </a:ln>
                          <a:solidFill>
                            <a:schemeClr val="tx1"/>
                          </a:solidFill>
                          <a:effectLst/>
                          <a:latin typeface="Tahoma" pitchFamily="34" charset="0"/>
                          <a:cs typeface="Arial" pitchFamily="34" charset="0"/>
                        </a:rPr>
                        <a:t>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endParaRPr kumimoji="0" lang="en-US" sz="1700" b="1" i="0" u="none" strike="noStrike" cap="none" normalizeH="0" baseline="0" dirty="0" smtClean="0">
                        <a:ln>
                          <a:noFill/>
                        </a:ln>
                        <a:solidFill>
                          <a:schemeClr val="tx1"/>
                        </a:solidFill>
                        <a:effectLst/>
                        <a:latin typeface="Tahoma" pitchFamily="34" charset="0"/>
                        <a:cs typeface="Arial" pitchFamily="34" charset="0"/>
                      </a:endParaRPr>
                    </a:p>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en-US" sz="1700" b="1" i="0" u="none" strike="noStrike" cap="none" normalizeH="0" baseline="0" dirty="0" smtClean="0">
                          <a:ln>
                            <a:noFill/>
                          </a:ln>
                          <a:solidFill>
                            <a:schemeClr val="tx1"/>
                          </a:solidFill>
                          <a:effectLst/>
                          <a:latin typeface="Tahoma" pitchFamily="34" charset="0"/>
                          <a:cs typeface="Arial" pitchFamily="34" charset="0"/>
                        </a:rPr>
                        <a:t>XY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endParaRPr kumimoji="0" lang="en-US" sz="1700" b="1" i="0" u="none" strike="noStrike" cap="none" normalizeH="0" baseline="0" dirty="0" smtClean="0">
                        <a:ln>
                          <a:noFill/>
                        </a:ln>
                        <a:solidFill>
                          <a:schemeClr val="tx1"/>
                        </a:solidFill>
                        <a:effectLst/>
                        <a:latin typeface="Tahoma" pitchFamily="34" charset="0"/>
                        <a:cs typeface="Arial" pitchFamily="34" charset="0"/>
                      </a:endParaRPr>
                    </a:p>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en-US" sz="1700" b="1" i="0" u="none" strike="noStrike" cap="none" normalizeH="0" baseline="0" dirty="0" smtClean="0">
                          <a:ln>
                            <a:noFill/>
                          </a:ln>
                          <a:solidFill>
                            <a:schemeClr val="tx1"/>
                          </a:solidFill>
                          <a:effectLst/>
                          <a:latin typeface="Tahoma" pitchFamily="34" charset="0"/>
                          <a:cs typeface="Arial" pitchFamily="34" charset="0"/>
                        </a:rPr>
                        <a:t>XY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7" name="Line 22"/>
          <p:cNvSpPr>
            <a:spLocks noChangeShapeType="1"/>
          </p:cNvSpPr>
          <p:nvPr/>
        </p:nvSpPr>
        <p:spPr bwMode="auto">
          <a:xfrm>
            <a:off x="1109083" y="1397992"/>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aphicFrame>
        <p:nvGraphicFramePr>
          <p:cNvPr id="18" name="Group 52"/>
          <p:cNvGraphicFramePr>
            <a:graphicFrameLocks noGrp="1"/>
          </p:cNvGraphicFramePr>
          <p:nvPr>
            <p:extLst>
              <p:ext uri="{D42A27DB-BD31-4B8C-83A1-F6EECF244321}">
                <p14:modId xmlns:p14="http://schemas.microsoft.com/office/powerpoint/2010/main" val="1371366039"/>
              </p:ext>
            </p:extLst>
          </p:nvPr>
        </p:nvGraphicFramePr>
        <p:xfrm>
          <a:off x="1026280" y="4679925"/>
          <a:ext cx="2971800" cy="1981200"/>
        </p:xfrm>
        <a:graphic>
          <a:graphicData uri="http://schemas.openxmlformats.org/drawingml/2006/table">
            <a:tbl>
              <a:tblPr/>
              <a:tblGrid>
                <a:gridCol w="990600"/>
                <a:gridCol w="990600"/>
                <a:gridCol w="990600"/>
              </a:tblGrid>
              <a:tr h="685800">
                <a:tc>
                  <a:txBody>
                    <a:bodyPr/>
                    <a:lstStyle/>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endParaRPr kumimoji="0" lang="en-GB" sz="1700" b="1" i="0" u="none" strike="noStrike" cap="none" normalizeH="0" baseline="0" dirty="0" smtClean="0">
                        <a:ln>
                          <a:noFill/>
                        </a:ln>
                        <a:solidFill>
                          <a:schemeClr val="tx1"/>
                        </a:solidFill>
                        <a:effectLst/>
                        <a:latin typeface="Tahoma"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endParaRPr kumimoji="0" lang="en-US" sz="1700" b="1" i="0" u="none" strike="noStrike" cap="none" normalizeH="0" baseline="0" smtClean="0">
                        <a:ln>
                          <a:noFill/>
                        </a:ln>
                        <a:solidFill>
                          <a:schemeClr val="tx1"/>
                        </a:solidFill>
                        <a:effectLst/>
                        <a:latin typeface="Tahoma" pitchFamily="34" charset="0"/>
                        <a:cs typeface="Arial" pitchFamily="34" charset="0"/>
                      </a:endParaRPr>
                    </a:p>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en-US" sz="1700" b="1" i="0" u="none" strike="noStrike" cap="none" normalizeH="0" baseline="0" smtClean="0">
                          <a:ln>
                            <a:noFill/>
                          </a:ln>
                          <a:solidFill>
                            <a:schemeClr val="tx1"/>
                          </a:solidFill>
                          <a:effectLst/>
                          <a:latin typeface="Tahoma" pitchFamily="34" charset="0"/>
                          <a:cs typeface="Arial" pitchFamily="34"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endParaRPr kumimoji="0" lang="en-US" sz="1700" b="1" i="0" u="none" strike="noStrike" cap="none" normalizeH="0" baseline="0" smtClean="0">
                        <a:ln>
                          <a:noFill/>
                        </a:ln>
                        <a:solidFill>
                          <a:schemeClr val="tx1"/>
                        </a:solidFill>
                        <a:effectLst/>
                        <a:latin typeface="Tahoma" pitchFamily="34" charset="0"/>
                        <a:cs typeface="Arial" pitchFamily="34" charset="0"/>
                      </a:endParaRPr>
                    </a:p>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en-US" sz="1700" b="1" i="0" u="none" strike="noStrike" cap="none" normalizeH="0" baseline="0" smtClean="0">
                          <a:ln>
                            <a:noFill/>
                          </a:ln>
                          <a:solidFill>
                            <a:schemeClr val="tx1"/>
                          </a:solidFill>
                          <a:effectLst/>
                          <a:latin typeface="Tahoma" pitchFamily="34" charset="0"/>
                          <a:cs typeface="Arial" pitchFamily="34" charset="0"/>
                        </a:rPr>
                        <a:t>X</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9600">
                <a:tc>
                  <a:txBody>
                    <a:bodyPr/>
                    <a:lstStyle/>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endParaRPr kumimoji="0" lang="en-US" sz="1700" b="1" i="0" u="none" strike="noStrike" cap="none" normalizeH="0" baseline="0" smtClean="0">
                        <a:ln>
                          <a:noFill/>
                        </a:ln>
                        <a:solidFill>
                          <a:schemeClr val="tx1"/>
                        </a:solidFill>
                        <a:effectLst/>
                        <a:latin typeface="Tahoma" pitchFamily="34" charset="0"/>
                        <a:cs typeface="Arial" pitchFamily="34" charset="0"/>
                      </a:endParaRPr>
                    </a:p>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en-US" sz="1700" b="1" i="0" u="none" strike="noStrike" cap="none" normalizeH="0" baseline="0" smtClean="0">
                          <a:ln>
                            <a:noFill/>
                          </a:ln>
                          <a:solidFill>
                            <a:schemeClr val="tx1"/>
                          </a:solidFill>
                          <a:effectLst/>
                          <a:latin typeface="Tahoma" pitchFamily="34" charset="0"/>
                          <a:cs typeface="Arial" pitchFamily="34" charset="0"/>
                        </a:rPr>
                        <a:t>X</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endParaRPr kumimoji="0" lang="en-US" sz="1700" b="1" i="0" u="none" strike="noStrike" cap="none" normalizeH="0" baseline="0" smtClean="0">
                        <a:ln>
                          <a:noFill/>
                        </a:ln>
                        <a:solidFill>
                          <a:schemeClr val="tx1"/>
                        </a:solidFill>
                        <a:effectLst/>
                        <a:latin typeface="Tahoma" pitchFamily="34" charset="0"/>
                        <a:cs typeface="Arial" pitchFamily="34" charset="0"/>
                      </a:endParaRPr>
                    </a:p>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en-US" sz="1700" b="1" i="0" u="none" strike="noStrike" cap="none" normalizeH="0" baseline="0" smtClean="0">
                          <a:ln>
                            <a:noFill/>
                          </a:ln>
                          <a:solidFill>
                            <a:schemeClr val="tx1"/>
                          </a:solidFill>
                          <a:effectLst/>
                          <a:latin typeface="Tahoma" pitchFamily="34" charset="0"/>
                          <a:cs typeface="Arial" pitchFamily="34" charset="0"/>
                        </a:rPr>
                        <a:t>XX*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endParaRPr kumimoji="0" lang="en-US" sz="1700" b="1" i="0" u="none" strike="noStrike" cap="none" normalizeH="0" baseline="0" smtClean="0">
                        <a:ln>
                          <a:noFill/>
                        </a:ln>
                        <a:solidFill>
                          <a:schemeClr val="tx1"/>
                        </a:solidFill>
                        <a:effectLst/>
                        <a:latin typeface="Tahoma" pitchFamily="34" charset="0"/>
                        <a:cs typeface="Arial" pitchFamily="34" charset="0"/>
                      </a:endParaRPr>
                    </a:p>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en-US" sz="1700" b="1" i="0" u="none" strike="noStrike" cap="none" normalizeH="0" baseline="0" smtClean="0">
                          <a:ln>
                            <a:noFill/>
                          </a:ln>
                          <a:solidFill>
                            <a:schemeClr val="tx1"/>
                          </a:solidFill>
                          <a:effectLst/>
                          <a:latin typeface="Tahoma" pitchFamily="34" charset="0"/>
                          <a:cs typeface="Arial" pitchFamily="34" charset="0"/>
                        </a:rPr>
                        <a:t>XX</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800">
                <a:tc>
                  <a:txBody>
                    <a:bodyPr/>
                    <a:lstStyle/>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endParaRPr kumimoji="0" lang="en-US" sz="1700" b="1" i="0" u="none" strike="noStrike" cap="none" normalizeH="0" baseline="0" smtClean="0">
                        <a:ln>
                          <a:noFill/>
                        </a:ln>
                        <a:solidFill>
                          <a:schemeClr val="tx1"/>
                        </a:solidFill>
                        <a:effectLst/>
                        <a:latin typeface="Tahoma" pitchFamily="34" charset="0"/>
                        <a:cs typeface="Arial" pitchFamily="34" charset="0"/>
                      </a:endParaRPr>
                    </a:p>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en-US" sz="1700" b="1" i="0" u="none" strike="noStrike" cap="none" normalizeH="0" baseline="0" smtClean="0">
                          <a:ln>
                            <a:noFill/>
                          </a:ln>
                          <a:solidFill>
                            <a:schemeClr val="tx1"/>
                          </a:solidFill>
                          <a:effectLst/>
                          <a:latin typeface="Tahoma" pitchFamily="34" charset="0"/>
                          <a:cs typeface="Arial" pitchFamily="34" charset="0"/>
                        </a:rPr>
                        <a:t>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endParaRPr kumimoji="0" lang="en-US" sz="1700" b="1" i="0" u="none" strike="noStrike" cap="none" normalizeH="0" baseline="0" dirty="0" smtClean="0">
                        <a:ln>
                          <a:noFill/>
                        </a:ln>
                        <a:solidFill>
                          <a:schemeClr val="tx1"/>
                        </a:solidFill>
                        <a:effectLst/>
                        <a:latin typeface="Tahoma" pitchFamily="34" charset="0"/>
                        <a:cs typeface="Arial" pitchFamily="34" charset="0"/>
                      </a:endParaRPr>
                    </a:p>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en-US" sz="1700" b="1" i="0" u="none" strike="noStrike" cap="none" normalizeH="0" baseline="0" dirty="0" smtClean="0">
                          <a:ln>
                            <a:noFill/>
                          </a:ln>
                          <a:solidFill>
                            <a:schemeClr val="tx1"/>
                          </a:solidFill>
                          <a:effectLst/>
                          <a:latin typeface="Tahoma" pitchFamily="34" charset="0"/>
                          <a:cs typeface="Arial" pitchFamily="34" charset="0"/>
                        </a:rPr>
                        <a:t>X*Y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endParaRPr kumimoji="0" lang="en-US" sz="1700" b="1" i="0" u="none" strike="noStrike" cap="none" normalizeH="0" baseline="0" dirty="0" smtClean="0">
                        <a:ln>
                          <a:noFill/>
                        </a:ln>
                        <a:solidFill>
                          <a:schemeClr val="tx1"/>
                        </a:solidFill>
                        <a:effectLst/>
                        <a:latin typeface="Tahoma" pitchFamily="34" charset="0"/>
                        <a:cs typeface="Arial" pitchFamily="34" charset="0"/>
                      </a:endParaRPr>
                    </a:p>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en-US" sz="1700" b="1" i="0" u="none" strike="noStrike" cap="none" normalizeH="0" baseline="0" dirty="0" smtClean="0">
                          <a:ln>
                            <a:noFill/>
                          </a:ln>
                          <a:solidFill>
                            <a:schemeClr val="tx1"/>
                          </a:solidFill>
                          <a:effectLst/>
                          <a:latin typeface="Tahoma" pitchFamily="34" charset="0"/>
                          <a:cs typeface="Arial" pitchFamily="34" charset="0"/>
                        </a:rPr>
                        <a:t>XY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9" name="Rectangle 42"/>
          <p:cNvSpPr>
            <a:spLocks noChangeArrowheads="1"/>
          </p:cNvSpPr>
          <p:nvPr/>
        </p:nvSpPr>
        <p:spPr bwMode="auto">
          <a:xfrm>
            <a:off x="854830" y="1079573"/>
            <a:ext cx="496271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sz="2400" b="1" dirty="0">
                <a:solidFill>
                  <a:srgbClr val="080808"/>
                </a:solidFill>
              </a:rPr>
              <a:t>(1) Affected male and normal female</a:t>
            </a:r>
            <a:r>
              <a:rPr lang="en-US" sz="2400" dirty="0">
                <a:solidFill>
                  <a:srgbClr val="080808"/>
                </a:solidFill>
              </a:rPr>
              <a:t>:</a:t>
            </a:r>
          </a:p>
        </p:txBody>
      </p:sp>
      <p:sp>
        <p:nvSpPr>
          <p:cNvPr id="20" name="Rectangle 43"/>
          <p:cNvSpPr>
            <a:spLocks noChangeArrowheads="1"/>
          </p:cNvSpPr>
          <p:nvPr/>
        </p:nvSpPr>
        <p:spPr bwMode="auto">
          <a:xfrm>
            <a:off x="4050468" y="2746551"/>
            <a:ext cx="4387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sz="1800" b="1" dirty="0">
                <a:solidFill>
                  <a:srgbClr val="080808"/>
                </a:solidFill>
              </a:rPr>
              <a:t>All daughters affected, all sons normal</a:t>
            </a:r>
            <a:endParaRPr lang="en-US" sz="1800" dirty="0">
              <a:solidFill>
                <a:srgbClr val="080808"/>
              </a:solidFill>
            </a:endParaRPr>
          </a:p>
        </p:txBody>
      </p:sp>
      <p:sp>
        <p:nvSpPr>
          <p:cNvPr id="21" name="Rectangle 44"/>
          <p:cNvSpPr>
            <a:spLocks noChangeArrowheads="1"/>
          </p:cNvSpPr>
          <p:nvPr/>
        </p:nvSpPr>
        <p:spPr bwMode="auto">
          <a:xfrm rot="16200000">
            <a:off x="304746" y="2507203"/>
            <a:ext cx="87716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sz="2000" b="1" dirty="0">
                <a:solidFill>
                  <a:srgbClr val="FF0000"/>
                </a:solidFill>
              </a:rPr>
              <a:t>Father</a:t>
            </a:r>
          </a:p>
        </p:txBody>
      </p:sp>
      <p:sp>
        <p:nvSpPr>
          <p:cNvPr id="22" name="Rectangle 47"/>
          <p:cNvSpPr>
            <a:spLocks noChangeArrowheads="1"/>
          </p:cNvSpPr>
          <p:nvPr/>
        </p:nvSpPr>
        <p:spPr bwMode="auto">
          <a:xfrm>
            <a:off x="4050468" y="5078189"/>
            <a:ext cx="4502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sz="1800" b="1">
                <a:solidFill>
                  <a:srgbClr val="080808"/>
                </a:solidFill>
              </a:rPr>
              <a:t>50% sons &amp; 50% daughters are affected</a:t>
            </a:r>
          </a:p>
        </p:txBody>
      </p:sp>
      <p:sp>
        <p:nvSpPr>
          <p:cNvPr id="23" name="Rectangle 48"/>
          <p:cNvSpPr>
            <a:spLocks noChangeArrowheads="1"/>
          </p:cNvSpPr>
          <p:nvPr/>
        </p:nvSpPr>
        <p:spPr bwMode="auto">
          <a:xfrm rot="16200000">
            <a:off x="332905" y="5174203"/>
            <a:ext cx="87716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sz="2000" b="1" dirty="0">
                <a:solidFill>
                  <a:srgbClr val="FF0000"/>
                </a:solidFill>
              </a:rPr>
              <a:t>Father</a:t>
            </a:r>
          </a:p>
        </p:txBody>
      </p:sp>
      <p:sp>
        <p:nvSpPr>
          <p:cNvPr id="24" name="Rectangle 50"/>
          <p:cNvSpPr>
            <a:spLocks noChangeArrowheads="1"/>
          </p:cNvSpPr>
          <p:nvPr/>
        </p:nvSpPr>
        <p:spPr bwMode="auto">
          <a:xfrm>
            <a:off x="951668" y="3935189"/>
            <a:ext cx="69506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sz="2400" b="1" dirty="0">
                <a:solidFill>
                  <a:srgbClr val="080808"/>
                </a:solidFill>
              </a:rPr>
              <a:t>(2) Affected female (heterozygous) and normal male:</a:t>
            </a:r>
          </a:p>
        </p:txBody>
      </p:sp>
      <p:sp>
        <p:nvSpPr>
          <p:cNvPr id="25" name="Rectangle 26"/>
          <p:cNvSpPr>
            <a:spLocks noChangeArrowheads="1"/>
          </p:cNvSpPr>
          <p:nvPr/>
        </p:nvSpPr>
        <p:spPr bwMode="auto">
          <a:xfrm>
            <a:off x="2164771" y="1456506"/>
            <a:ext cx="10398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sz="2000" b="1" dirty="0">
                <a:solidFill>
                  <a:srgbClr val="FF0000"/>
                </a:solidFill>
              </a:rPr>
              <a:t>Mother</a:t>
            </a:r>
          </a:p>
        </p:txBody>
      </p:sp>
      <p:sp>
        <p:nvSpPr>
          <p:cNvPr id="26" name="Rectangle 26"/>
          <p:cNvSpPr>
            <a:spLocks noChangeArrowheads="1"/>
          </p:cNvSpPr>
          <p:nvPr/>
        </p:nvSpPr>
        <p:spPr bwMode="auto">
          <a:xfrm>
            <a:off x="2164771" y="4231555"/>
            <a:ext cx="10398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sz="2000" b="1" dirty="0">
                <a:solidFill>
                  <a:srgbClr val="FF0000"/>
                </a:solidFill>
              </a:rPr>
              <a:t>Mother</a:t>
            </a:r>
          </a:p>
        </p:txBody>
      </p:sp>
    </p:spTree>
    <p:extLst>
      <p:ext uri="{BB962C8B-B14F-4D97-AF65-F5344CB8AC3E}">
        <p14:creationId xmlns:p14="http://schemas.microsoft.com/office/powerpoint/2010/main" val="811995782"/>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rgbClr val="1B1749"/>
                </a:solidFill>
                <a:effectLst>
                  <a:outerShdw blurRad="38100" dist="38100" dir="2700000" algn="tl">
                    <a:srgbClr val="DDDDDD"/>
                  </a:outerShdw>
                </a:effectLst>
                <a:latin typeface="Arial" charset="0"/>
              </a:rPr>
              <a:t>TAKE HOME MESSAGE:</a:t>
            </a:r>
            <a:endParaRPr lang="en-US" sz="4000" b="1" dirty="0"/>
          </a:p>
        </p:txBody>
      </p:sp>
      <p:sp>
        <p:nvSpPr>
          <p:cNvPr id="3" name="Content Placeholder 2"/>
          <p:cNvSpPr>
            <a:spLocks noGrp="1"/>
          </p:cNvSpPr>
          <p:nvPr>
            <p:ph idx="1"/>
          </p:nvPr>
        </p:nvSpPr>
        <p:spPr/>
        <p:txBody>
          <a:bodyPr>
            <a:normAutofit fontScale="85000" lnSpcReduction="10000"/>
          </a:bodyPr>
          <a:lstStyle/>
          <a:p>
            <a:pPr>
              <a:lnSpc>
                <a:spcPct val="90000"/>
              </a:lnSpc>
            </a:pPr>
            <a:r>
              <a:rPr lang="en-US" dirty="0">
                <a:solidFill>
                  <a:srgbClr val="080808"/>
                </a:solidFill>
                <a:latin typeface="Arial" charset="0"/>
              </a:rPr>
              <a:t>An accurate determination of the family pedigree is an important part of the workup of every patient</a:t>
            </a:r>
          </a:p>
          <a:p>
            <a:pPr>
              <a:lnSpc>
                <a:spcPct val="90000"/>
              </a:lnSpc>
            </a:pPr>
            <a:endParaRPr lang="en-US" dirty="0">
              <a:solidFill>
                <a:srgbClr val="080808"/>
              </a:solidFill>
              <a:latin typeface="Arial" charset="0"/>
            </a:endParaRPr>
          </a:p>
          <a:p>
            <a:pPr>
              <a:lnSpc>
                <a:spcPct val="90000"/>
              </a:lnSpc>
            </a:pPr>
            <a:r>
              <a:rPr lang="en-US" dirty="0">
                <a:solidFill>
                  <a:srgbClr val="080808"/>
                </a:solidFill>
                <a:latin typeface="Arial" charset="0"/>
              </a:rPr>
              <a:t>Pedigrees for single-gene disorders may demonstrate a straightforward, typical </a:t>
            </a:r>
            <a:r>
              <a:rPr lang="en-US" dirty="0" err="1">
                <a:solidFill>
                  <a:srgbClr val="080808"/>
                </a:solidFill>
                <a:latin typeface="Arial" charset="0"/>
              </a:rPr>
              <a:t>mendelian</a:t>
            </a:r>
            <a:r>
              <a:rPr lang="en-US" dirty="0">
                <a:solidFill>
                  <a:srgbClr val="080808"/>
                </a:solidFill>
                <a:latin typeface="Arial" charset="0"/>
              </a:rPr>
              <a:t> inheritance pattern</a:t>
            </a:r>
          </a:p>
          <a:p>
            <a:pPr>
              <a:lnSpc>
                <a:spcPct val="90000"/>
              </a:lnSpc>
            </a:pPr>
            <a:endParaRPr lang="en-US" dirty="0">
              <a:solidFill>
                <a:srgbClr val="080808"/>
              </a:solidFill>
              <a:latin typeface="Arial" charset="0"/>
            </a:endParaRPr>
          </a:p>
          <a:p>
            <a:pPr>
              <a:lnSpc>
                <a:spcPct val="90000"/>
              </a:lnSpc>
            </a:pPr>
            <a:r>
              <a:rPr lang="en-US" dirty="0">
                <a:solidFill>
                  <a:srgbClr val="080808"/>
                </a:solidFill>
                <a:latin typeface="Arial" charset="0"/>
              </a:rPr>
              <a:t>These patterns depend </a:t>
            </a:r>
            <a:r>
              <a:rPr lang="en-US" dirty="0" smtClean="0">
                <a:solidFill>
                  <a:srgbClr val="080808"/>
                </a:solidFill>
                <a:latin typeface="Arial" charset="0"/>
              </a:rPr>
              <a:t>on location </a:t>
            </a:r>
            <a:r>
              <a:rPr lang="en-US" dirty="0">
                <a:solidFill>
                  <a:srgbClr val="080808"/>
                </a:solidFill>
                <a:latin typeface="Arial" charset="0"/>
              </a:rPr>
              <a:t>of the gene locus</a:t>
            </a:r>
            <a:r>
              <a:rPr lang="en-US" dirty="0" smtClean="0">
                <a:solidFill>
                  <a:srgbClr val="080808"/>
                </a:solidFill>
                <a:latin typeface="Arial" charset="0"/>
              </a:rPr>
              <a:t> on the chromosomal, </a:t>
            </a:r>
            <a:r>
              <a:rPr lang="en-US" dirty="0">
                <a:solidFill>
                  <a:srgbClr val="080808"/>
                </a:solidFill>
                <a:latin typeface="Arial" charset="0"/>
              </a:rPr>
              <a:t>which may be autosomal or sex chromosome-linked, and whether the phenotype is dominant or recessive</a:t>
            </a:r>
          </a:p>
          <a:p>
            <a:pPr>
              <a:lnSpc>
                <a:spcPct val="90000"/>
              </a:lnSpc>
            </a:pPr>
            <a:endParaRPr lang="en-US" dirty="0">
              <a:solidFill>
                <a:srgbClr val="080808"/>
              </a:solidFill>
              <a:latin typeface="Arial" charset="0"/>
            </a:endParaRPr>
          </a:p>
          <a:p>
            <a:endParaRPr lang="en-US" dirty="0"/>
          </a:p>
        </p:txBody>
      </p:sp>
    </p:spTree>
    <p:extLst>
      <p:ext uri="{BB962C8B-B14F-4D97-AF65-F5344CB8AC3E}">
        <p14:creationId xmlns:p14="http://schemas.microsoft.com/office/powerpoint/2010/main" val="10677463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b="1" dirty="0">
                <a:solidFill>
                  <a:schemeClr val="accent1">
                    <a:lumMod val="75000"/>
                  </a:schemeClr>
                </a:solidFill>
              </a:rPr>
              <a:t>Father of Genetics</a:t>
            </a:r>
          </a:p>
        </p:txBody>
      </p:sp>
      <p:sp>
        <p:nvSpPr>
          <p:cNvPr id="5" name="Content Placeholder 4"/>
          <p:cNvSpPr>
            <a:spLocks noGrp="1"/>
          </p:cNvSpPr>
          <p:nvPr>
            <p:ph sz="half" idx="1"/>
          </p:nvPr>
        </p:nvSpPr>
        <p:spPr>
          <a:xfrm>
            <a:off x="286790" y="1600200"/>
            <a:ext cx="4209010" cy="4525963"/>
          </a:xfrm>
        </p:spPr>
        <p:txBody>
          <a:bodyPr>
            <a:normAutofit fontScale="92500" lnSpcReduction="20000"/>
          </a:bodyPr>
          <a:lstStyle/>
          <a:p>
            <a:pPr>
              <a:buFont typeface="Wingdings" charset="0"/>
              <a:buChar char="§"/>
            </a:pPr>
            <a:r>
              <a:rPr lang="nl-NL" dirty="0">
                <a:solidFill>
                  <a:srgbClr val="000000"/>
                </a:solidFill>
                <a:latin typeface="Arial" charset="0"/>
              </a:rPr>
              <a:t>B</a:t>
            </a:r>
            <a:r>
              <a:rPr lang="nl-NL" dirty="0" smtClean="0">
                <a:solidFill>
                  <a:srgbClr val="000000"/>
                </a:solidFill>
                <a:latin typeface="Arial" charset="0"/>
              </a:rPr>
              <a:t>orn </a:t>
            </a:r>
            <a:r>
              <a:rPr lang="nl-NL" dirty="0">
                <a:solidFill>
                  <a:srgbClr val="000000"/>
                </a:solidFill>
                <a:latin typeface="Arial" charset="0"/>
              </a:rPr>
              <a:t>in 1822</a:t>
            </a:r>
            <a:endParaRPr lang="en-US" dirty="0" smtClean="0">
              <a:solidFill>
                <a:srgbClr val="000000"/>
              </a:solidFill>
              <a:latin typeface="Arial" charset="0"/>
            </a:endParaRPr>
          </a:p>
          <a:p>
            <a:pPr>
              <a:buFont typeface="Wingdings" charset="0"/>
              <a:buChar char="§"/>
            </a:pPr>
            <a:r>
              <a:rPr lang="en-US" dirty="0" smtClean="0">
                <a:solidFill>
                  <a:srgbClr val="000000"/>
                </a:solidFill>
                <a:latin typeface="Arial" charset="0"/>
              </a:rPr>
              <a:t>Monk </a:t>
            </a:r>
            <a:r>
              <a:rPr lang="en-US" dirty="0">
                <a:solidFill>
                  <a:srgbClr val="000000"/>
                </a:solidFill>
                <a:latin typeface="Arial" charset="0"/>
              </a:rPr>
              <a:t>and teacher</a:t>
            </a:r>
          </a:p>
          <a:p>
            <a:pPr>
              <a:spcAft>
                <a:spcPts val="300"/>
              </a:spcAft>
              <a:buFont typeface="Wingdings" charset="0"/>
              <a:buChar char="§"/>
            </a:pPr>
            <a:r>
              <a:rPr lang="en-US" dirty="0">
                <a:solidFill>
                  <a:srgbClr val="000000"/>
                </a:solidFill>
                <a:latin typeface="Arial" charset="0"/>
              </a:rPr>
              <a:t>Discovered some of the basic laws of heredity</a:t>
            </a:r>
          </a:p>
          <a:p>
            <a:pPr>
              <a:spcAft>
                <a:spcPts val="300"/>
              </a:spcAft>
              <a:buFont typeface="Wingdings" charset="0"/>
              <a:buChar char="§"/>
            </a:pPr>
            <a:r>
              <a:rPr lang="en-US" dirty="0">
                <a:solidFill>
                  <a:srgbClr val="000000"/>
                </a:solidFill>
                <a:latin typeface="Arial" charset="0"/>
              </a:rPr>
              <a:t> </a:t>
            </a:r>
            <a:r>
              <a:rPr lang="en-US" dirty="0" smtClean="0">
                <a:solidFill>
                  <a:srgbClr val="000000"/>
                </a:solidFill>
                <a:latin typeface="Arial" charset="0"/>
              </a:rPr>
              <a:t>His published his work, entitled </a:t>
            </a:r>
            <a:r>
              <a:rPr lang="en-US" i="1" dirty="0" smtClean="0">
                <a:solidFill>
                  <a:srgbClr val="000000"/>
                </a:solidFill>
                <a:latin typeface="Arial" charset="0"/>
              </a:rPr>
              <a:t>Experiments </a:t>
            </a:r>
            <a:r>
              <a:rPr lang="en-US" i="1" dirty="0">
                <a:solidFill>
                  <a:srgbClr val="000000"/>
                </a:solidFill>
                <a:latin typeface="Arial" charset="0"/>
              </a:rPr>
              <a:t>on Plant </a:t>
            </a:r>
            <a:r>
              <a:rPr lang="en-US" i="1" dirty="0" smtClean="0">
                <a:solidFill>
                  <a:srgbClr val="000000"/>
                </a:solidFill>
                <a:latin typeface="Arial" charset="0"/>
              </a:rPr>
              <a:t>Hybrids </a:t>
            </a:r>
            <a:r>
              <a:rPr lang="en-US" dirty="0" smtClean="0">
                <a:solidFill>
                  <a:srgbClr val="000000"/>
                </a:solidFill>
                <a:latin typeface="Arial" charset="0"/>
              </a:rPr>
              <a:t>in1866 However, largely ignored</a:t>
            </a:r>
          </a:p>
          <a:p>
            <a:pPr>
              <a:buFont typeface="Wingdings" charset="0"/>
              <a:buChar char="§"/>
            </a:pPr>
            <a:r>
              <a:rPr lang="en-US" dirty="0" smtClean="0">
                <a:solidFill>
                  <a:srgbClr val="000000"/>
                </a:solidFill>
                <a:latin typeface="Arial" charset="0"/>
              </a:rPr>
              <a:t>He </a:t>
            </a:r>
            <a:r>
              <a:rPr lang="en-US" dirty="0">
                <a:solidFill>
                  <a:srgbClr val="000000"/>
                </a:solidFill>
                <a:latin typeface="Arial" charset="0"/>
              </a:rPr>
              <a:t>died in 1884 with his work still unnoticed</a:t>
            </a:r>
          </a:p>
          <a:p>
            <a:pPr>
              <a:buFont typeface="Wingdings" charset="0"/>
              <a:buChar char="§"/>
            </a:pPr>
            <a:r>
              <a:rPr lang="en-US" dirty="0">
                <a:solidFill>
                  <a:srgbClr val="000000"/>
                </a:solidFill>
                <a:latin typeface="Arial" charset="0"/>
              </a:rPr>
              <a:t>His work rediscovered in 1900.</a:t>
            </a:r>
          </a:p>
          <a:p>
            <a:endParaRPr lang="en-US" dirty="0"/>
          </a:p>
        </p:txBody>
      </p:sp>
      <p:pic>
        <p:nvPicPr>
          <p:cNvPr id="7" name="Content Placeholder 6"/>
          <p:cNvPicPr>
            <a:picLocks noGrp="1" noChangeAspect="1"/>
          </p:cNvPicPr>
          <p:nvPr>
            <p:ph sz="half" idx="2"/>
          </p:nvPr>
        </p:nvPicPr>
        <p:blipFill>
          <a:blip r:embed="rId2"/>
          <a:srcRect t="5973" b="5973"/>
          <a:stretch>
            <a:fillRect/>
          </a:stretch>
        </p:blipFill>
        <p:spPr>
          <a:xfrm>
            <a:off x="4936888" y="1600200"/>
            <a:ext cx="3749911" cy="4525963"/>
          </a:xfrm>
        </p:spPr>
      </p:pic>
    </p:spTree>
    <p:extLst>
      <p:ext uri="{BB962C8B-B14F-4D97-AF65-F5344CB8AC3E}">
        <p14:creationId xmlns:p14="http://schemas.microsoft.com/office/powerpoint/2010/main" val="39420169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Interpreting the outcomes of Mendel’s </a:t>
            </a:r>
            <a:r>
              <a:rPr lang="en-US" dirty="0"/>
              <a:t>breeding experiments</a:t>
            </a:r>
            <a:r>
              <a:rPr lang="en-US" dirty="0" smtClean="0"/>
              <a:t>:</a:t>
            </a:r>
            <a:endParaRPr lang="en-US" dirty="0"/>
          </a:p>
        </p:txBody>
      </p:sp>
      <p:sp>
        <p:nvSpPr>
          <p:cNvPr id="5" name="Content Placeholder 4"/>
          <p:cNvSpPr>
            <a:spLocks noGrp="1"/>
          </p:cNvSpPr>
          <p:nvPr>
            <p:ph idx="1"/>
          </p:nvPr>
        </p:nvSpPr>
        <p:spPr>
          <a:xfrm>
            <a:off x="457200" y="1600200"/>
            <a:ext cx="8229600" cy="4832696"/>
          </a:xfrm>
        </p:spPr>
        <p:txBody>
          <a:bodyPr>
            <a:normAutofit fontScale="92500" lnSpcReduction="10000"/>
          </a:bodyPr>
          <a:lstStyle/>
          <a:p>
            <a:pPr marL="342900" lvl="1" indent="-342900">
              <a:spcAft>
                <a:spcPts val="600"/>
              </a:spcAft>
              <a:buFont typeface="Arial"/>
              <a:buChar char="•"/>
            </a:pPr>
            <a:r>
              <a:rPr lang="en-US" dirty="0">
                <a:solidFill>
                  <a:srgbClr val="000000"/>
                </a:solidFill>
                <a:latin typeface="Arial" charset="0"/>
              </a:rPr>
              <a:t>The plant characteristics being studied were each controlled by a pair of </a:t>
            </a:r>
            <a:r>
              <a:rPr lang="en-US" b="1" dirty="0">
                <a:solidFill>
                  <a:srgbClr val="FF0000"/>
                </a:solidFill>
                <a:latin typeface="Arial" charset="0"/>
              </a:rPr>
              <a:t>factors</a:t>
            </a:r>
            <a:r>
              <a:rPr lang="en-US" dirty="0">
                <a:solidFill>
                  <a:srgbClr val="000000"/>
                </a:solidFill>
                <a:latin typeface="Arial" charset="0"/>
              </a:rPr>
              <a:t>, one of which was inherited from each parent.</a:t>
            </a:r>
          </a:p>
          <a:p>
            <a:pPr marL="342900" lvl="1" indent="-342900">
              <a:buFont typeface="Arial"/>
              <a:buChar char="•"/>
            </a:pPr>
            <a:r>
              <a:rPr lang="en-US" dirty="0">
                <a:solidFill>
                  <a:srgbClr val="000000"/>
                </a:solidFill>
                <a:latin typeface="Arial" charset="0"/>
              </a:rPr>
              <a:t>The pure-bred plants, with two identical genes, used in the initial cross would now be referred to as </a:t>
            </a:r>
            <a:r>
              <a:rPr lang="en-US" b="1" dirty="0">
                <a:solidFill>
                  <a:srgbClr val="FF0000"/>
                </a:solidFill>
                <a:latin typeface="Arial" charset="0"/>
              </a:rPr>
              <a:t>homozygous</a:t>
            </a:r>
            <a:r>
              <a:rPr lang="en-US" dirty="0">
                <a:solidFill>
                  <a:srgbClr val="000000"/>
                </a:solidFill>
                <a:latin typeface="Arial" charset="0"/>
              </a:rPr>
              <a:t>.</a:t>
            </a:r>
          </a:p>
          <a:p>
            <a:pPr marL="342900" lvl="1" indent="-342900">
              <a:buFont typeface="Arial"/>
              <a:buChar char="•"/>
            </a:pPr>
            <a:r>
              <a:rPr lang="en-US" dirty="0">
                <a:solidFill>
                  <a:srgbClr val="000000"/>
                </a:solidFill>
                <a:latin typeface="Arial" charset="0"/>
              </a:rPr>
              <a:t>The hybrid F1 plants, each of which has one gene for tallness and one for shortness, would be referred to as </a:t>
            </a:r>
            <a:r>
              <a:rPr lang="en-US" b="1" dirty="0">
                <a:solidFill>
                  <a:srgbClr val="FF0000"/>
                </a:solidFill>
                <a:latin typeface="Arial" charset="0"/>
              </a:rPr>
              <a:t>heterozygous</a:t>
            </a:r>
            <a:r>
              <a:rPr lang="en-US" dirty="0">
                <a:solidFill>
                  <a:srgbClr val="000000"/>
                </a:solidFill>
                <a:latin typeface="Arial" charset="0"/>
              </a:rPr>
              <a:t>.</a:t>
            </a:r>
          </a:p>
          <a:p>
            <a:pPr marL="342900" lvl="1" indent="-342900">
              <a:buFont typeface="Arial"/>
              <a:buChar char="•"/>
            </a:pPr>
            <a:r>
              <a:rPr lang="en-US" dirty="0">
                <a:solidFill>
                  <a:srgbClr val="000000"/>
                </a:solidFill>
                <a:latin typeface="Arial" charset="0"/>
              </a:rPr>
              <a:t>The genes responsible for these contrasting characteristics are referred to as </a:t>
            </a:r>
            <a:r>
              <a:rPr lang="en-US" i="1" dirty="0" err="1">
                <a:solidFill>
                  <a:srgbClr val="000000"/>
                </a:solidFill>
                <a:latin typeface="Arial" charset="0"/>
              </a:rPr>
              <a:t>allelomorphs</a:t>
            </a:r>
            <a:r>
              <a:rPr lang="en-US" dirty="0">
                <a:solidFill>
                  <a:srgbClr val="000000"/>
                </a:solidFill>
                <a:latin typeface="Arial" charset="0"/>
              </a:rPr>
              <a:t>, or </a:t>
            </a:r>
            <a:r>
              <a:rPr lang="en-US" b="1" dirty="0">
                <a:solidFill>
                  <a:srgbClr val="FF0000"/>
                </a:solidFill>
                <a:latin typeface="Arial" charset="0"/>
              </a:rPr>
              <a:t>alleles</a:t>
            </a:r>
            <a:r>
              <a:rPr lang="en-US" dirty="0">
                <a:solidFill>
                  <a:srgbClr val="000000"/>
                </a:solidFill>
                <a:latin typeface="Arial" charset="0"/>
              </a:rPr>
              <a:t> for short.</a:t>
            </a:r>
          </a:p>
          <a:p>
            <a:endParaRPr lang="en-US" dirty="0"/>
          </a:p>
        </p:txBody>
      </p:sp>
    </p:spTree>
    <p:extLst>
      <p:ext uri="{BB962C8B-B14F-4D97-AF65-F5344CB8AC3E}">
        <p14:creationId xmlns:p14="http://schemas.microsoft.com/office/powerpoint/2010/main" val="292196570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9995"/>
            <a:ext cx="8229600" cy="1143000"/>
          </a:xfrm>
        </p:spPr>
        <p:txBody>
          <a:bodyPr/>
          <a:lstStyle/>
          <a:p>
            <a:r>
              <a:rPr lang="en-US" b="1" dirty="0" smtClean="0"/>
              <a:t>Genotypes</a:t>
            </a:r>
            <a:endParaRPr lang="en-US" b="1" dirty="0"/>
          </a:p>
        </p:txBody>
      </p:sp>
      <p:pic>
        <p:nvPicPr>
          <p:cNvPr id="4" name="Content Placeholder 3" descr="Snip20171029_1.png"/>
          <p:cNvPicPr>
            <a:picLocks noGrp="1" noChangeAspect="1"/>
          </p:cNvPicPr>
          <p:nvPr>
            <p:ph idx="1"/>
          </p:nvPr>
        </p:nvPicPr>
        <p:blipFill>
          <a:blip r:embed="rId2">
            <a:extLst>
              <a:ext uri="{28A0092B-C50C-407E-A947-70E740481C1C}">
                <a14:useLocalDpi xmlns:a14="http://schemas.microsoft.com/office/drawing/2010/main" val="0"/>
              </a:ext>
            </a:extLst>
          </a:blip>
          <a:srcRect t="-73219" b="-73219"/>
          <a:stretch>
            <a:fillRect/>
          </a:stretch>
        </p:blipFill>
        <p:spPr>
          <a:xfrm>
            <a:off x="457200" y="1436304"/>
            <a:ext cx="8229600" cy="4525963"/>
          </a:xfrm>
        </p:spPr>
      </p:pic>
    </p:spTree>
    <p:extLst>
      <p:ext uri="{BB962C8B-B14F-4D97-AF65-F5344CB8AC3E}">
        <p14:creationId xmlns:p14="http://schemas.microsoft.com/office/powerpoint/2010/main" val="429426727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29641"/>
            <a:ext cx="3178723" cy="1162050"/>
          </a:xfrm>
        </p:spPr>
        <p:txBody>
          <a:bodyPr anchor="ctr">
            <a:noAutofit/>
          </a:bodyPr>
          <a:lstStyle/>
          <a:p>
            <a:pPr algn="ctr"/>
            <a:r>
              <a:rPr lang="en-US" sz="3600" dirty="0">
                <a:solidFill>
                  <a:schemeClr val="accent1">
                    <a:lumMod val="75000"/>
                  </a:schemeClr>
                </a:solidFill>
                <a:effectLst>
                  <a:outerShdw blurRad="38100" dist="38100" dir="2700000" algn="tl">
                    <a:srgbClr val="C0C0C0"/>
                  </a:outerShdw>
                </a:effectLst>
                <a:cs typeface="Arial" charset="0"/>
              </a:rPr>
              <a:t>Punnett Square</a:t>
            </a:r>
            <a:r>
              <a:rPr lang="en-US" sz="3600" dirty="0">
                <a:solidFill>
                  <a:schemeClr val="accent1">
                    <a:lumMod val="75000"/>
                  </a:schemeClr>
                </a:solidFill>
                <a:cs typeface="Arial" charset="0"/>
              </a:rPr>
              <a:t> </a:t>
            </a:r>
            <a:endParaRPr lang="en-US" sz="3600" dirty="0">
              <a:solidFill>
                <a:schemeClr val="accent1">
                  <a:lumMod val="75000"/>
                </a:schemeClr>
              </a:solidFill>
            </a:endParaRPr>
          </a:p>
        </p:txBody>
      </p:sp>
      <p:sp>
        <p:nvSpPr>
          <p:cNvPr id="5" name="Text Placeholder 4"/>
          <p:cNvSpPr>
            <a:spLocks noGrp="1"/>
          </p:cNvSpPr>
          <p:nvPr>
            <p:ph type="body" sz="half" idx="2"/>
          </p:nvPr>
        </p:nvSpPr>
        <p:spPr>
          <a:xfrm>
            <a:off x="81940" y="1435100"/>
            <a:ext cx="3974094" cy="4691063"/>
          </a:xfrm>
        </p:spPr>
        <p:txBody>
          <a:bodyPr>
            <a:normAutofit lnSpcReduction="10000"/>
          </a:bodyPr>
          <a:lstStyle/>
          <a:p>
            <a:pPr marL="273050" indent="-273050">
              <a:buFontTx/>
              <a:buChar char="-"/>
            </a:pPr>
            <a:r>
              <a:rPr lang="en-US" sz="3200" dirty="0" smtClean="0">
                <a:cs typeface="Arial" charset="0"/>
              </a:rPr>
              <a:t>Each </a:t>
            </a:r>
            <a:r>
              <a:rPr lang="en-US" sz="3200" dirty="0">
                <a:cs typeface="Arial" charset="0"/>
              </a:rPr>
              <a:t>parent can only contribute one allele per </a:t>
            </a:r>
            <a:r>
              <a:rPr lang="en-US" sz="3200" dirty="0" smtClean="0">
                <a:cs typeface="Arial" charset="0"/>
              </a:rPr>
              <a:t>gene</a:t>
            </a:r>
          </a:p>
          <a:p>
            <a:pPr marL="273050" indent="-273050">
              <a:buFontTx/>
              <a:buChar char="-"/>
            </a:pPr>
            <a:r>
              <a:rPr lang="en-US" sz="3200" dirty="0" smtClean="0">
                <a:cs typeface="Arial" charset="0"/>
              </a:rPr>
              <a:t>These </a:t>
            </a:r>
            <a:r>
              <a:rPr lang="en-US" sz="3200" dirty="0">
                <a:cs typeface="Arial" charset="0"/>
              </a:rPr>
              <a:t>genes are found on the chromosomes </a:t>
            </a:r>
            <a:r>
              <a:rPr lang="en-US" sz="3200" dirty="0" smtClean="0">
                <a:cs typeface="Arial" charset="0"/>
              </a:rPr>
              <a:t>of gametes of parents</a:t>
            </a:r>
          </a:p>
          <a:p>
            <a:pPr marL="273050" indent="-273050">
              <a:buFontTx/>
              <a:buChar char="-"/>
            </a:pPr>
            <a:r>
              <a:rPr lang="en-US" sz="3200" dirty="0" smtClean="0">
                <a:cs typeface="Arial" charset="0"/>
              </a:rPr>
              <a:t>Offspring </a:t>
            </a:r>
            <a:r>
              <a:rPr lang="en-US" sz="3200" dirty="0">
                <a:cs typeface="Arial" charset="0"/>
              </a:rPr>
              <a:t>will inherit  </a:t>
            </a:r>
            <a:r>
              <a:rPr lang="en-US" sz="3200" b="1" dirty="0">
                <a:solidFill>
                  <a:srgbClr val="FF0000"/>
                </a:solidFill>
                <a:cs typeface="Arial" charset="0"/>
              </a:rPr>
              <a:t>2 alleles </a:t>
            </a:r>
            <a:r>
              <a:rPr lang="en-US" sz="3200" dirty="0">
                <a:cs typeface="Arial" charset="0"/>
              </a:rPr>
              <a:t>to express that gene</a:t>
            </a:r>
            <a:endParaRPr lang="en-US" sz="3200" dirty="0"/>
          </a:p>
          <a:p>
            <a:endParaRPr lang="en-US" dirty="0"/>
          </a:p>
        </p:txBody>
      </p:sp>
      <p:pic>
        <p:nvPicPr>
          <p:cNvPr id="8" name="Content Placeholder 7" descr="Snip20171029_2.png"/>
          <p:cNvPicPr>
            <a:picLocks noGrp="1" noChangeAspect="1"/>
          </p:cNvPicPr>
          <p:nvPr>
            <p:ph idx="1"/>
          </p:nvPr>
        </p:nvPicPr>
        <p:blipFill>
          <a:blip r:embed="rId3">
            <a:extLst>
              <a:ext uri="{28A0092B-C50C-407E-A947-70E740481C1C}">
                <a14:useLocalDpi xmlns:a14="http://schemas.microsoft.com/office/drawing/2010/main" val="0"/>
              </a:ext>
            </a:extLst>
          </a:blip>
          <a:srcRect t="-39728" b="-39728"/>
          <a:stretch>
            <a:fillRect/>
          </a:stretch>
        </p:blipFill>
        <p:spPr>
          <a:xfrm>
            <a:off x="4025720" y="273050"/>
            <a:ext cx="5111750" cy="5853113"/>
          </a:xfrm>
        </p:spPr>
      </p:pic>
    </p:spTree>
    <p:extLst>
      <p:ext uri="{BB962C8B-B14F-4D97-AF65-F5344CB8AC3E}">
        <p14:creationId xmlns:p14="http://schemas.microsoft.com/office/powerpoint/2010/main" val="383085832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766326"/>
            <a:ext cx="8229600" cy="1143000"/>
          </a:xfrm>
        </p:spPr>
        <p:txBody>
          <a:bodyPr>
            <a:normAutofit fontScale="90000"/>
          </a:bodyPr>
          <a:lstStyle/>
          <a:p>
            <a:pPr lvl="0" defTabSz="914400" eaLnBrk="0" fontAlgn="base" hangingPunct="0">
              <a:spcBef>
                <a:spcPct val="50000"/>
              </a:spcBef>
              <a:spcAft>
                <a:spcPct val="0"/>
              </a:spcAft>
            </a:pPr>
            <a:r>
              <a:rPr lang="en-US" sz="2400" b="1" dirty="0">
                <a:solidFill>
                  <a:srgbClr val="376092"/>
                </a:solidFill>
                <a:effectLst>
                  <a:outerShdw blurRad="38100" dist="38100" dir="2700000" algn="tl">
                    <a:srgbClr val="000000"/>
                  </a:outerShdw>
                </a:effectLst>
                <a:latin typeface="Arial" charset="0"/>
                <a:ea typeface="ＭＳ Ｐゴシック" charset="0"/>
                <a:cs typeface="Times New Roman" charset="0"/>
              </a:rPr>
              <a:t>COMPLETE DOMINANCE</a:t>
            </a:r>
            <a:r>
              <a:rPr lang="en-US" sz="2400" dirty="0">
                <a:solidFill>
                  <a:srgbClr val="376092"/>
                </a:solidFill>
                <a:latin typeface="Arial" charset="0"/>
                <a:ea typeface="ＭＳ Ｐゴシック" charset="0"/>
                <a:cs typeface="Times New Roman" charset="0"/>
              </a:rPr>
              <a:t> </a:t>
            </a:r>
            <a:r>
              <a:rPr lang="en-US" sz="2400" dirty="0">
                <a:solidFill>
                  <a:srgbClr val="000000"/>
                </a:solidFill>
                <a:latin typeface="Arial" charset="0"/>
                <a:ea typeface="ＭＳ Ｐゴシック" charset="0"/>
                <a:cs typeface="Times New Roman" charset="0"/>
              </a:rPr>
              <a:t>- one allele is dominant to another allele</a:t>
            </a:r>
            <a:br>
              <a:rPr lang="en-US" sz="2400" dirty="0">
                <a:solidFill>
                  <a:srgbClr val="000000"/>
                </a:solidFill>
                <a:latin typeface="Arial" charset="0"/>
                <a:ea typeface="ＭＳ Ｐゴシック" charset="0"/>
                <a:cs typeface="Times New Roman" charset="0"/>
              </a:rPr>
            </a:br>
            <a:r>
              <a:rPr lang="en-US" sz="2400" b="1" dirty="0">
                <a:solidFill>
                  <a:schemeClr val="accent6">
                    <a:lumMod val="50000"/>
                  </a:schemeClr>
                </a:solidFill>
                <a:latin typeface="Arial" charset="0"/>
                <a:ea typeface="ＭＳ Ｐゴシック" charset="0"/>
                <a:cs typeface="Times New Roman" charset="0"/>
              </a:rPr>
              <a:t>RECALL MENDEL’S 1</a:t>
            </a:r>
            <a:r>
              <a:rPr lang="en-US" sz="2400" b="1" baseline="30000" dirty="0">
                <a:solidFill>
                  <a:schemeClr val="accent6">
                    <a:lumMod val="50000"/>
                  </a:schemeClr>
                </a:solidFill>
                <a:latin typeface="Arial" charset="0"/>
                <a:ea typeface="ＭＳ Ｐゴシック" charset="0"/>
                <a:cs typeface="Times New Roman" charset="0"/>
              </a:rPr>
              <a:t>st</a:t>
            </a:r>
            <a:r>
              <a:rPr lang="en-US" sz="2400" b="1" dirty="0">
                <a:solidFill>
                  <a:schemeClr val="accent6">
                    <a:lumMod val="50000"/>
                  </a:schemeClr>
                </a:solidFill>
                <a:latin typeface="Arial" charset="0"/>
                <a:ea typeface="ＭＳ Ｐゴシック" charset="0"/>
                <a:cs typeface="Times New Roman" charset="0"/>
              </a:rPr>
              <a:t> </a:t>
            </a:r>
            <a:r>
              <a:rPr lang="en-US" sz="2400" b="1" dirty="0" smtClean="0">
                <a:solidFill>
                  <a:schemeClr val="accent6">
                    <a:lumMod val="50000"/>
                  </a:schemeClr>
                </a:solidFill>
                <a:latin typeface="Arial" charset="0"/>
                <a:ea typeface="ＭＳ Ｐゴシック" charset="0"/>
                <a:cs typeface="Times New Roman" charset="0"/>
              </a:rPr>
              <a:t>EXPERIMENT</a:t>
            </a:r>
            <a:endParaRPr lang="en-US" dirty="0">
              <a:solidFill>
                <a:schemeClr val="accent6">
                  <a:lumMod val="50000"/>
                </a:schemeClr>
              </a:solidFill>
            </a:endParaRPr>
          </a:p>
        </p:txBody>
      </p:sp>
      <p:grpSp>
        <p:nvGrpSpPr>
          <p:cNvPr id="68" name="Group 67"/>
          <p:cNvGrpSpPr/>
          <p:nvPr/>
        </p:nvGrpSpPr>
        <p:grpSpPr>
          <a:xfrm>
            <a:off x="1018532" y="2333496"/>
            <a:ext cx="6775696" cy="4647426"/>
            <a:chOff x="1172490" y="1926225"/>
            <a:chExt cx="6775696" cy="4647426"/>
          </a:xfrm>
        </p:grpSpPr>
        <p:sp>
          <p:nvSpPr>
            <p:cNvPr id="39" name="AutoShape 8"/>
            <p:cNvSpPr>
              <a:spLocks/>
            </p:cNvSpPr>
            <p:nvPr/>
          </p:nvSpPr>
          <p:spPr bwMode="auto">
            <a:xfrm rot="5400000">
              <a:off x="5886571" y="2012744"/>
              <a:ext cx="173038" cy="1981200"/>
            </a:xfrm>
            <a:prstGeom prst="leftBrace">
              <a:avLst>
                <a:gd name="adj1" fmla="val 95413"/>
                <a:gd name="adj2" fmla="val 50000"/>
              </a:avLst>
            </a:pr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1" hangingPunct="1"/>
              <a:endParaRPr lang="en-US"/>
            </a:p>
          </p:txBody>
        </p:sp>
        <p:sp>
          <p:nvSpPr>
            <p:cNvPr id="40" name="AutoShape 9"/>
            <p:cNvSpPr>
              <a:spLocks/>
            </p:cNvSpPr>
            <p:nvPr/>
          </p:nvSpPr>
          <p:spPr bwMode="auto">
            <a:xfrm>
              <a:off x="4220490" y="3450225"/>
              <a:ext cx="206375" cy="1379538"/>
            </a:xfrm>
            <a:prstGeom prst="leftBrace">
              <a:avLst>
                <a:gd name="adj1" fmla="val 55705"/>
                <a:gd name="adj2" fmla="val 50000"/>
              </a:avLst>
            </a:pr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1" hangingPunct="1"/>
              <a:endParaRPr lang="en-US"/>
            </a:p>
          </p:txBody>
        </p:sp>
        <p:sp>
          <p:nvSpPr>
            <p:cNvPr id="41" name="AutoShape 10"/>
            <p:cNvSpPr>
              <a:spLocks/>
            </p:cNvSpPr>
            <p:nvPr/>
          </p:nvSpPr>
          <p:spPr bwMode="auto">
            <a:xfrm>
              <a:off x="3839490" y="5279025"/>
              <a:ext cx="206375" cy="690563"/>
            </a:xfrm>
            <a:prstGeom prst="leftBrace">
              <a:avLst>
                <a:gd name="adj1" fmla="val 27885"/>
                <a:gd name="adj2" fmla="val 50000"/>
              </a:avLst>
            </a:prstGeom>
            <a:noFill/>
            <a:ln w="28575">
              <a:solidFill>
                <a:srgbClr val="0033CC"/>
              </a:solidFill>
              <a:round/>
              <a:headEnd/>
              <a:tailEnd/>
            </a:ln>
            <a:extLst>
              <a:ext uri="{909E8E84-426E-40dd-AFC4-6F175D3DCCD1}">
                <a14:hiddenFill xmlns:a14="http://schemas.microsoft.com/office/drawing/2010/main">
                  <a:solidFill>
                    <a:srgbClr val="FFFFFF"/>
                  </a:solidFill>
                </a14:hiddenFill>
              </a:ext>
            </a:extLst>
          </p:spPr>
          <p:txBody>
            <a:bodyPr/>
            <a:lstStyle/>
            <a:p>
              <a:pPr eaLnBrk="1" hangingPunct="1"/>
              <a:endParaRPr lang="en-US">
                <a:solidFill>
                  <a:schemeClr val="bg2"/>
                </a:solidFill>
              </a:endParaRPr>
            </a:p>
          </p:txBody>
        </p:sp>
        <p:grpSp>
          <p:nvGrpSpPr>
            <p:cNvPr id="42" name="Group 11"/>
            <p:cNvGrpSpPr>
              <a:grpSpLocks/>
            </p:cNvGrpSpPr>
            <p:nvPr/>
          </p:nvGrpSpPr>
          <p:grpSpPr bwMode="auto">
            <a:xfrm>
              <a:off x="4982490" y="3450225"/>
              <a:ext cx="2068513" cy="1379538"/>
              <a:chOff x="6372" y="9642"/>
              <a:chExt cx="1800" cy="1440"/>
            </a:xfrm>
          </p:grpSpPr>
          <p:sp>
            <p:nvSpPr>
              <p:cNvPr id="59" name="Line 12"/>
              <p:cNvSpPr>
                <a:spLocks noChangeShapeType="1"/>
              </p:cNvSpPr>
              <p:nvPr/>
            </p:nvSpPr>
            <p:spPr bwMode="auto">
              <a:xfrm>
                <a:off x="6372" y="9642"/>
                <a:ext cx="1800"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 name="Line 13"/>
              <p:cNvSpPr>
                <a:spLocks noChangeShapeType="1"/>
              </p:cNvSpPr>
              <p:nvPr/>
            </p:nvSpPr>
            <p:spPr bwMode="auto">
              <a:xfrm>
                <a:off x="6372" y="11082"/>
                <a:ext cx="1800"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 name="Line 14"/>
              <p:cNvSpPr>
                <a:spLocks noChangeShapeType="1"/>
              </p:cNvSpPr>
              <p:nvPr/>
            </p:nvSpPr>
            <p:spPr bwMode="auto">
              <a:xfrm>
                <a:off x="6372" y="10362"/>
                <a:ext cx="1800"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 name="Line 15"/>
              <p:cNvSpPr>
                <a:spLocks noChangeShapeType="1"/>
              </p:cNvSpPr>
              <p:nvPr/>
            </p:nvSpPr>
            <p:spPr bwMode="auto">
              <a:xfrm>
                <a:off x="7272" y="9642"/>
                <a:ext cx="0" cy="144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 name="Line 16"/>
              <p:cNvSpPr>
                <a:spLocks noChangeShapeType="1"/>
              </p:cNvSpPr>
              <p:nvPr/>
            </p:nvSpPr>
            <p:spPr bwMode="auto">
              <a:xfrm>
                <a:off x="6372" y="9642"/>
                <a:ext cx="0" cy="144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4" name="Line 17"/>
              <p:cNvSpPr>
                <a:spLocks noChangeShapeType="1"/>
              </p:cNvSpPr>
              <p:nvPr/>
            </p:nvSpPr>
            <p:spPr bwMode="auto">
              <a:xfrm>
                <a:off x="8172" y="9642"/>
                <a:ext cx="0" cy="144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43" name="Text Box 25"/>
            <p:cNvSpPr txBox="1">
              <a:spLocks noChangeArrowheads="1"/>
            </p:cNvSpPr>
            <p:nvPr/>
          </p:nvSpPr>
          <p:spPr bwMode="auto">
            <a:xfrm>
              <a:off x="6049290" y="3450225"/>
              <a:ext cx="914400"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bIns="91440">
              <a:spAutoFit/>
            </a:bodyPr>
            <a:lstStyle>
              <a:lvl1pPr>
                <a:defRPr sz="2800">
                  <a:solidFill>
                    <a:schemeClr val="tx1"/>
                  </a:solidFill>
                  <a:latin typeface="Arial" charset="0"/>
                  <a:ea typeface="ＭＳ Ｐゴシック" charset="0"/>
                </a:defRPr>
              </a:lvl1pPr>
              <a:lvl2pPr>
                <a:defRPr sz="2400" b="1">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ctr" eaLnBrk="1" hangingPunct="1">
                <a:spcBef>
                  <a:spcPct val="50000"/>
                </a:spcBef>
              </a:pPr>
              <a:r>
                <a:rPr lang="en-US">
                  <a:solidFill>
                    <a:schemeClr val="accent2"/>
                  </a:solidFill>
                  <a:latin typeface="Arial Rounded MT Bold" charset="0"/>
                </a:rPr>
                <a:t>Pp</a:t>
              </a:r>
            </a:p>
          </p:txBody>
        </p:sp>
        <p:sp>
          <p:nvSpPr>
            <p:cNvPr id="44" name="Text Box 26"/>
            <p:cNvSpPr txBox="1">
              <a:spLocks noChangeArrowheads="1"/>
            </p:cNvSpPr>
            <p:nvPr/>
          </p:nvSpPr>
          <p:spPr bwMode="auto">
            <a:xfrm>
              <a:off x="5058690" y="4136025"/>
              <a:ext cx="914400"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bIns="91440">
              <a:spAutoFit/>
            </a:bodyPr>
            <a:lstStyle>
              <a:lvl1pPr>
                <a:defRPr sz="2800">
                  <a:solidFill>
                    <a:schemeClr val="tx1"/>
                  </a:solidFill>
                  <a:latin typeface="Arial" charset="0"/>
                  <a:ea typeface="ＭＳ Ｐゴシック" charset="0"/>
                </a:defRPr>
              </a:lvl1pPr>
              <a:lvl2pPr>
                <a:defRPr sz="2400" b="1">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ctr" eaLnBrk="1" hangingPunct="1">
                <a:spcBef>
                  <a:spcPct val="50000"/>
                </a:spcBef>
              </a:pPr>
              <a:r>
                <a:rPr lang="en-US">
                  <a:solidFill>
                    <a:schemeClr val="accent2"/>
                  </a:solidFill>
                  <a:latin typeface="Arial Rounded MT Bold" charset="0"/>
                </a:rPr>
                <a:t>Pp</a:t>
              </a:r>
            </a:p>
          </p:txBody>
        </p:sp>
        <p:sp>
          <p:nvSpPr>
            <p:cNvPr id="46" name="Text Box 7"/>
            <p:cNvSpPr txBox="1">
              <a:spLocks noChangeArrowheads="1"/>
            </p:cNvSpPr>
            <p:nvPr/>
          </p:nvSpPr>
          <p:spPr bwMode="auto">
            <a:xfrm>
              <a:off x="1172490" y="1926225"/>
              <a:ext cx="6705600" cy="4647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bIns="91440">
              <a:spAutoFit/>
            </a:bodyPr>
            <a:lstStyle>
              <a:lvl1pPr>
                <a:defRPr sz="2800">
                  <a:solidFill>
                    <a:schemeClr val="tx1"/>
                  </a:solidFill>
                  <a:latin typeface="Arial" charset="0"/>
                  <a:ea typeface="ＭＳ Ｐゴシック" charset="0"/>
                </a:defRPr>
              </a:lvl1pPr>
              <a:lvl2pPr>
                <a:defRPr sz="2400" b="1">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eaLnBrk="1" hangingPunct="1"/>
              <a:r>
                <a:rPr lang="en-US" sz="1800" b="1" dirty="0">
                  <a:solidFill>
                    <a:srgbClr val="000000"/>
                  </a:solidFill>
                </a:rPr>
                <a:t>CROSS: </a:t>
              </a:r>
              <a:r>
                <a:rPr lang="en-US" sz="1800" b="1" u="sng" dirty="0" smtClean="0">
                  <a:solidFill>
                    <a:srgbClr val="0033CC"/>
                  </a:solidFill>
                </a:rPr>
                <a:t>Pure bred </a:t>
              </a:r>
              <a:r>
                <a:rPr lang="en-US" sz="1800" b="1" u="sng" dirty="0">
                  <a:solidFill>
                    <a:srgbClr val="0033CC"/>
                  </a:solidFill>
                </a:rPr>
                <a:t>purple female  x  White male</a:t>
              </a:r>
              <a:endParaRPr lang="en-US" sz="1800" b="1" dirty="0">
                <a:solidFill>
                  <a:srgbClr val="0033CC"/>
                </a:solidFill>
              </a:endParaRPr>
            </a:p>
            <a:p>
              <a:pPr eaLnBrk="1" hangingPunct="1"/>
              <a:r>
                <a:rPr lang="en-US" sz="1600" b="1" dirty="0">
                  <a:solidFill>
                    <a:srgbClr val="000000"/>
                  </a:solidFill>
                </a:rPr>
                <a:t>			</a:t>
              </a:r>
              <a:endParaRPr lang="en-US" sz="1600" b="1" u="sng" dirty="0">
                <a:solidFill>
                  <a:srgbClr val="000000"/>
                </a:solidFill>
              </a:endParaRPr>
            </a:p>
            <a:p>
              <a:pPr eaLnBrk="1" hangingPunct="1"/>
              <a:r>
                <a:rPr lang="en-US" sz="1600" b="1" dirty="0">
                  <a:solidFill>
                    <a:srgbClr val="000000"/>
                  </a:solidFill>
                </a:rPr>
                <a:t>P1 generation </a:t>
              </a:r>
              <a:r>
                <a:rPr lang="en-US" sz="1600" dirty="0">
                  <a:solidFill>
                    <a:srgbClr val="000000"/>
                  </a:solidFill>
                </a:rPr>
                <a:t>        =   </a:t>
              </a:r>
              <a:r>
                <a:rPr lang="en-US" sz="1600" b="1" u="sng" dirty="0">
                  <a:solidFill>
                    <a:srgbClr val="000000"/>
                  </a:solidFill>
                </a:rPr>
                <a:t>PP</a:t>
              </a:r>
              <a:r>
                <a:rPr lang="en-US" sz="1600" b="1" dirty="0">
                  <a:solidFill>
                    <a:srgbClr val="000000"/>
                  </a:solidFill>
                </a:rPr>
                <a:t>      x    </a:t>
              </a:r>
              <a:r>
                <a:rPr lang="en-US" sz="1600" b="1" u="sng" dirty="0">
                  <a:solidFill>
                    <a:srgbClr val="000000"/>
                  </a:solidFill>
                </a:rPr>
                <a:t> </a:t>
              </a:r>
              <a:r>
                <a:rPr lang="en-US" sz="1600" b="1" u="sng" dirty="0" err="1">
                  <a:solidFill>
                    <a:srgbClr val="000000"/>
                  </a:solidFill>
                </a:rPr>
                <a:t>pp</a:t>
              </a:r>
              <a:r>
                <a:rPr lang="en-US" sz="1600" dirty="0">
                  <a:solidFill>
                    <a:srgbClr val="000000"/>
                  </a:solidFill>
                </a:rPr>
                <a:t>           </a:t>
              </a:r>
              <a:r>
                <a:rPr lang="en-US" sz="1600" b="1" dirty="0">
                  <a:solidFill>
                    <a:srgbClr val="800000"/>
                  </a:solidFill>
                </a:rPr>
                <a:t>Female gametes</a:t>
              </a:r>
              <a:r>
                <a:rPr lang="en-US" sz="1600" dirty="0">
                  <a:solidFill>
                    <a:srgbClr val="000000"/>
                  </a:solidFill>
                </a:rPr>
                <a:t> </a:t>
              </a:r>
            </a:p>
            <a:p>
              <a:pPr eaLnBrk="1" hangingPunct="1"/>
              <a:r>
                <a:rPr lang="en-US" sz="1600" dirty="0">
                  <a:solidFill>
                    <a:schemeClr val="accent2"/>
                  </a:solidFill>
                </a:rPr>
                <a:t>			</a:t>
              </a:r>
            </a:p>
            <a:p>
              <a:pPr eaLnBrk="1" hangingPunct="1"/>
              <a:endParaRPr lang="en-US" sz="1600" dirty="0">
                <a:solidFill>
                  <a:schemeClr val="accent2"/>
                </a:solidFill>
              </a:endParaRPr>
            </a:p>
            <a:p>
              <a:pPr eaLnBrk="1" hangingPunct="1"/>
              <a:r>
                <a:rPr lang="en-US" sz="1600" dirty="0">
                  <a:solidFill>
                    <a:schemeClr val="accent2"/>
                  </a:solidFill>
                </a:rPr>
                <a:t>	</a:t>
              </a:r>
            </a:p>
            <a:p>
              <a:pPr eaLnBrk="1" hangingPunct="1"/>
              <a:r>
                <a:rPr lang="en-US" sz="1600" dirty="0">
                  <a:solidFill>
                    <a:schemeClr val="accent2"/>
                  </a:solidFill>
                </a:rPr>
                <a:t>								     </a:t>
              </a:r>
            </a:p>
            <a:p>
              <a:pPr eaLnBrk="1" hangingPunct="1"/>
              <a:r>
                <a:rPr lang="en-US" sz="1600" dirty="0">
                  <a:solidFill>
                    <a:schemeClr val="accent2"/>
                  </a:solidFill>
                </a:rPr>
                <a:t>	 </a:t>
              </a:r>
              <a:r>
                <a:rPr lang="en-US" sz="1600" dirty="0" smtClean="0">
                  <a:solidFill>
                    <a:schemeClr val="accent2"/>
                  </a:solidFill>
                </a:rPr>
                <a:t>                </a:t>
              </a:r>
              <a:r>
                <a:rPr lang="en-US" sz="1600" b="1" dirty="0" smtClean="0">
                  <a:solidFill>
                    <a:srgbClr val="0000FF"/>
                  </a:solidFill>
                </a:rPr>
                <a:t>Male </a:t>
              </a:r>
              <a:r>
                <a:rPr lang="en-US" sz="1600" b="1" dirty="0">
                  <a:solidFill>
                    <a:srgbClr val="0000FF"/>
                  </a:solidFill>
                </a:rPr>
                <a:t>gametes</a:t>
              </a:r>
            </a:p>
            <a:p>
              <a:pPr eaLnBrk="1" hangingPunct="1"/>
              <a:r>
                <a:rPr lang="en-US" sz="1600" dirty="0">
                  <a:solidFill>
                    <a:schemeClr val="accent2"/>
                  </a:solidFill>
                </a:rPr>
                <a:t>				</a:t>
              </a:r>
            </a:p>
            <a:p>
              <a:pPr eaLnBrk="1" hangingPunct="1"/>
              <a:r>
                <a:rPr lang="en-US" sz="1600" dirty="0">
                  <a:solidFill>
                    <a:schemeClr val="accent2"/>
                  </a:solidFill>
                </a:rPr>
                <a:t>	</a:t>
              </a:r>
            </a:p>
            <a:p>
              <a:pPr eaLnBrk="1" hangingPunct="1"/>
              <a:r>
                <a:rPr lang="en-US" sz="1600" dirty="0">
                  <a:solidFill>
                    <a:schemeClr val="accent2"/>
                  </a:solidFill>
                </a:rPr>
                <a:t>	</a:t>
              </a:r>
            </a:p>
            <a:p>
              <a:pPr eaLnBrk="1" hangingPunct="1"/>
              <a:r>
                <a:rPr lang="en-US" sz="1600" dirty="0">
                  <a:solidFill>
                    <a:schemeClr val="accent2"/>
                  </a:solidFill>
                </a:rPr>
                <a:t>                                                                                                                                                                 </a:t>
              </a:r>
              <a:endParaRPr lang="en-US" sz="1600" dirty="0">
                <a:solidFill>
                  <a:srgbClr val="000000"/>
                </a:solidFill>
              </a:endParaRPr>
            </a:p>
            <a:p>
              <a:r>
                <a:rPr lang="en-US" sz="1600" dirty="0">
                  <a:solidFill>
                    <a:srgbClr val="000000"/>
                  </a:solidFill>
                </a:rPr>
                <a:t>			</a:t>
              </a:r>
              <a:r>
                <a:rPr lang="en-US" sz="1600" dirty="0" smtClean="0">
                  <a:solidFill>
                    <a:srgbClr val="000000"/>
                  </a:solidFill>
                </a:rPr>
                <a:t>                            </a:t>
              </a:r>
              <a:r>
                <a:rPr lang="en-US" sz="1600" b="1" dirty="0" smtClean="0">
                  <a:solidFill>
                    <a:srgbClr val="000000"/>
                  </a:solidFill>
                </a:rPr>
                <a:t>Genotype ratio =</a:t>
              </a:r>
              <a:r>
                <a:rPr lang="en-US" sz="2400" b="1" dirty="0">
                  <a:solidFill>
                    <a:schemeClr val="accent2"/>
                  </a:solidFill>
                  <a:latin typeface="Arial Rounded MT Bold" charset="0"/>
                </a:rPr>
                <a:t>1Pp</a:t>
              </a:r>
            </a:p>
            <a:p>
              <a:r>
                <a:rPr lang="en-US" sz="1600" dirty="0">
                  <a:solidFill>
                    <a:srgbClr val="000000"/>
                  </a:solidFill>
                </a:rPr>
                <a:t> </a:t>
              </a:r>
              <a:r>
                <a:rPr lang="en-US" sz="1600" b="1" u="sng" dirty="0">
                  <a:solidFill>
                    <a:srgbClr val="000000"/>
                  </a:solidFill>
                </a:rPr>
                <a:t>F1 generation </a:t>
              </a:r>
              <a:endParaRPr lang="en-US" sz="1600" dirty="0">
                <a:solidFill>
                  <a:srgbClr val="000000"/>
                </a:solidFill>
              </a:endParaRPr>
            </a:p>
            <a:p>
              <a:pPr eaLnBrk="1" hangingPunct="1"/>
              <a:r>
                <a:rPr lang="en-US" sz="1600" dirty="0">
                  <a:solidFill>
                    <a:srgbClr val="000000"/>
                  </a:solidFill>
                </a:rPr>
                <a:t>                </a:t>
              </a:r>
            </a:p>
            <a:p>
              <a:r>
                <a:rPr lang="en-US" sz="1600" dirty="0">
                  <a:solidFill>
                    <a:srgbClr val="000000"/>
                  </a:solidFill>
                </a:rPr>
                <a:t>                                                    </a:t>
              </a:r>
              <a:r>
                <a:rPr lang="en-US" sz="1600" b="1" dirty="0" smtClean="0">
                  <a:solidFill>
                    <a:srgbClr val="000000"/>
                  </a:solidFill>
                </a:rPr>
                <a:t>Phenotype </a:t>
              </a:r>
              <a:r>
                <a:rPr lang="en-US" sz="1600" b="1" dirty="0">
                  <a:solidFill>
                    <a:srgbClr val="000000"/>
                  </a:solidFill>
                </a:rPr>
                <a:t>ratio</a:t>
              </a:r>
              <a:r>
                <a:rPr lang="en-US" sz="1600" dirty="0">
                  <a:solidFill>
                    <a:srgbClr val="000000"/>
                  </a:solidFill>
                </a:rPr>
                <a:t>  </a:t>
              </a:r>
              <a:r>
                <a:rPr lang="en-US" sz="1600" dirty="0" smtClean="0">
                  <a:solidFill>
                    <a:srgbClr val="000000"/>
                  </a:solidFill>
                </a:rPr>
                <a:t>=</a:t>
              </a:r>
              <a:r>
                <a:rPr lang="en-US" sz="2400" b="1" dirty="0">
                  <a:solidFill>
                    <a:srgbClr val="800AC0"/>
                  </a:solidFill>
                  <a:latin typeface="Arial Rounded MT Bold" charset="0"/>
                </a:rPr>
                <a:t>1 purple</a:t>
              </a:r>
            </a:p>
            <a:p>
              <a:pPr eaLnBrk="1" hangingPunct="1"/>
              <a:endParaRPr lang="en-US" sz="1600" dirty="0">
                <a:solidFill>
                  <a:schemeClr val="accent2"/>
                </a:solidFill>
              </a:endParaRPr>
            </a:p>
          </p:txBody>
        </p:sp>
        <p:grpSp>
          <p:nvGrpSpPr>
            <p:cNvPr id="47" name="Group 18"/>
            <p:cNvGrpSpPr>
              <a:grpSpLocks/>
            </p:cNvGrpSpPr>
            <p:nvPr/>
          </p:nvGrpSpPr>
          <p:grpSpPr bwMode="auto">
            <a:xfrm>
              <a:off x="5287290" y="2916825"/>
              <a:ext cx="1447800" cy="611188"/>
              <a:chOff x="3408" y="2160"/>
              <a:chExt cx="912" cy="385"/>
            </a:xfrm>
          </p:grpSpPr>
          <p:sp>
            <p:nvSpPr>
              <p:cNvPr id="57" name="Text Box 19"/>
              <p:cNvSpPr txBox="1">
                <a:spLocks noChangeArrowheads="1"/>
              </p:cNvSpPr>
              <p:nvPr/>
            </p:nvSpPr>
            <p:spPr bwMode="auto">
              <a:xfrm>
                <a:off x="4032" y="2160"/>
                <a:ext cx="288" cy="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bIns="91440">
                <a:spAutoFit/>
              </a:bodyPr>
              <a:lstStyle>
                <a:lvl1pPr>
                  <a:defRPr sz="2800">
                    <a:solidFill>
                      <a:schemeClr val="tx1"/>
                    </a:solidFill>
                    <a:latin typeface="Arial" charset="0"/>
                    <a:ea typeface="ＭＳ Ｐゴシック" charset="0"/>
                  </a:defRPr>
                </a:lvl1pPr>
                <a:lvl2pPr>
                  <a:defRPr sz="2400" b="1">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eaLnBrk="1" hangingPunct="1">
                  <a:spcBef>
                    <a:spcPct val="50000"/>
                  </a:spcBef>
                </a:pPr>
                <a:r>
                  <a:rPr lang="en-US">
                    <a:solidFill>
                      <a:schemeClr val="accent2"/>
                    </a:solidFill>
                    <a:latin typeface="Arial Rounded MT Bold" charset="0"/>
                  </a:rPr>
                  <a:t>P</a:t>
                </a:r>
              </a:p>
            </p:txBody>
          </p:sp>
          <p:sp>
            <p:nvSpPr>
              <p:cNvPr id="58" name="Text Box 20"/>
              <p:cNvSpPr txBox="1">
                <a:spLocks noChangeArrowheads="1"/>
              </p:cNvSpPr>
              <p:nvPr/>
            </p:nvSpPr>
            <p:spPr bwMode="auto">
              <a:xfrm>
                <a:off x="3408" y="2160"/>
                <a:ext cx="288" cy="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bIns="91440">
                <a:spAutoFit/>
              </a:bodyPr>
              <a:lstStyle>
                <a:lvl1pPr>
                  <a:defRPr sz="2800">
                    <a:solidFill>
                      <a:schemeClr val="tx1"/>
                    </a:solidFill>
                    <a:latin typeface="Arial" charset="0"/>
                    <a:ea typeface="ＭＳ Ｐゴシック" charset="0"/>
                  </a:defRPr>
                </a:lvl1pPr>
                <a:lvl2pPr>
                  <a:defRPr sz="2400" b="1">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eaLnBrk="1" hangingPunct="1">
                  <a:spcBef>
                    <a:spcPct val="50000"/>
                  </a:spcBef>
                </a:pPr>
                <a:r>
                  <a:rPr lang="en-US">
                    <a:solidFill>
                      <a:schemeClr val="accent2"/>
                    </a:solidFill>
                    <a:latin typeface="Arial Rounded MT Bold" charset="0"/>
                  </a:rPr>
                  <a:t>P</a:t>
                </a:r>
              </a:p>
            </p:txBody>
          </p:sp>
        </p:grpSp>
        <p:grpSp>
          <p:nvGrpSpPr>
            <p:cNvPr id="48" name="Group 21"/>
            <p:cNvGrpSpPr>
              <a:grpSpLocks/>
            </p:cNvGrpSpPr>
            <p:nvPr/>
          </p:nvGrpSpPr>
          <p:grpSpPr bwMode="auto">
            <a:xfrm>
              <a:off x="4449090" y="3526425"/>
              <a:ext cx="457200" cy="1296988"/>
              <a:chOff x="2880" y="2544"/>
              <a:chExt cx="288" cy="817"/>
            </a:xfrm>
          </p:grpSpPr>
          <p:sp>
            <p:nvSpPr>
              <p:cNvPr id="55" name="Text Box 22"/>
              <p:cNvSpPr txBox="1">
                <a:spLocks noChangeArrowheads="1"/>
              </p:cNvSpPr>
              <p:nvPr/>
            </p:nvSpPr>
            <p:spPr bwMode="auto">
              <a:xfrm>
                <a:off x="2880" y="2544"/>
                <a:ext cx="288" cy="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bIns="91440">
                <a:spAutoFit/>
              </a:bodyPr>
              <a:lstStyle>
                <a:lvl1pPr>
                  <a:defRPr sz="2800">
                    <a:solidFill>
                      <a:schemeClr val="tx1"/>
                    </a:solidFill>
                    <a:latin typeface="Arial" charset="0"/>
                    <a:ea typeface="ＭＳ Ｐゴシック" charset="0"/>
                  </a:defRPr>
                </a:lvl1pPr>
                <a:lvl2pPr>
                  <a:defRPr sz="2400" b="1">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eaLnBrk="1" hangingPunct="1">
                  <a:spcBef>
                    <a:spcPct val="50000"/>
                  </a:spcBef>
                </a:pPr>
                <a:r>
                  <a:rPr lang="en-US">
                    <a:solidFill>
                      <a:schemeClr val="accent2"/>
                    </a:solidFill>
                    <a:latin typeface="Arial Rounded MT Bold" charset="0"/>
                  </a:rPr>
                  <a:t>p</a:t>
                </a:r>
              </a:p>
            </p:txBody>
          </p:sp>
          <p:sp>
            <p:nvSpPr>
              <p:cNvPr id="56" name="Text Box 23"/>
              <p:cNvSpPr txBox="1">
                <a:spLocks noChangeArrowheads="1"/>
              </p:cNvSpPr>
              <p:nvPr/>
            </p:nvSpPr>
            <p:spPr bwMode="auto">
              <a:xfrm>
                <a:off x="2880" y="2976"/>
                <a:ext cx="288" cy="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bIns="91440">
                <a:spAutoFit/>
              </a:bodyPr>
              <a:lstStyle>
                <a:lvl1pPr>
                  <a:defRPr sz="2800">
                    <a:solidFill>
                      <a:schemeClr val="tx1"/>
                    </a:solidFill>
                    <a:latin typeface="Arial" charset="0"/>
                    <a:ea typeface="ＭＳ Ｐゴシック" charset="0"/>
                  </a:defRPr>
                </a:lvl1pPr>
                <a:lvl2pPr>
                  <a:defRPr sz="2400" b="1">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eaLnBrk="1" hangingPunct="1">
                  <a:spcBef>
                    <a:spcPct val="50000"/>
                  </a:spcBef>
                </a:pPr>
                <a:r>
                  <a:rPr lang="en-US">
                    <a:solidFill>
                      <a:schemeClr val="accent2"/>
                    </a:solidFill>
                    <a:latin typeface="Arial Rounded MT Bold" charset="0"/>
                  </a:rPr>
                  <a:t>p</a:t>
                </a:r>
              </a:p>
            </p:txBody>
          </p:sp>
        </p:grpSp>
        <p:sp>
          <p:nvSpPr>
            <p:cNvPr id="49" name="Text Box 24"/>
            <p:cNvSpPr txBox="1">
              <a:spLocks noChangeArrowheads="1"/>
            </p:cNvSpPr>
            <p:nvPr/>
          </p:nvSpPr>
          <p:spPr bwMode="auto">
            <a:xfrm>
              <a:off x="5058690" y="3450225"/>
              <a:ext cx="838200"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bIns="91440">
              <a:spAutoFit/>
            </a:bodyPr>
            <a:lstStyle>
              <a:lvl1pPr>
                <a:defRPr sz="2800">
                  <a:solidFill>
                    <a:schemeClr val="tx1"/>
                  </a:solidFill>
                  <a:latin typeface="Arial" charset="0"/>
                  <a:ea typeface="ＭＳ Ｐゴシック" charset="0"/>
                </a:defRPr>
              </a:lvl1pPr>
              <a:lvl2pPr>
                <a:defRPr sz="2400" b="1">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ctr" eaLnBrk="1" hangingPunct="1">
                <a:spcBef>
                  <a:spcPct val="50000"/>
                </a:spcBef>
              </a:pPr>
              <a:r>
                <a:rPr lang="en-US">
                  <a:solidFill>
                    <a:schemeClr val="accent2"/>
                  </a:solidFill>
                  <a:latin typeface="Arial Rounded MT Bold" charset="0"/>
                </a:rPr>
                <a:t>Pp</a:t>
              </a:r>
            </a:p>
          </p:txBody>
        </p:sp>
        <p:sp>
          <p:nvSpPr>
            <p:cNvPr id="50" name="Text Box 27"/>
            <p:cNvSpPr txBox="1">
              <a:spLocks noChangeArrowheads="1"/>
            </p:cNvSpPr>
            <p:nvPr/>
          </p:nvSpPr>
          <p:spPr bwMode="auto">
            <a:xfrm>
              <a:off x="6049290" y="4136025"/>
              <a:ext cx="914400"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bIns="91440">
              <a:spAutoFit/>
            </a:bodyPr>
            <a:lstStyle>
              <a:lvl1pPr>
                <a:defRPr sz="2800">
                  <a:solidFill>
                    <a:schemeClr val="tx1"/>
                  </a:solidFill>
                  <a:latin typeface="Arial" charset="0"/>
                  <a:ea typeface="ＭＳ Ｐゴシック" charset="0"/>
                </a:defRPr>
              </a:lvl1pPr>
              <a:lvl2pPr>
                <a:defRPr sz="2400" b="1">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ctr" eaLnBrk="1" hangingPunct="1">
                <a:spcBef>
                  <a:spcPct val="50000"/>
                </a:spcBef>
              </a:pPr>
              <a:r>
                <a:rPr lang="en-US">
                  <a:solidFill>
                    <a:schemeClr val="accent2"/>
                  </a:solidFill>
                  <a:latin typeface="Arial Rounded MT Bold" charset="0"/>
                </a:rPr>
                <a:t>Pp</a:t>
              </a:r>
            </a:p>
          </p:txBody>
        </p:sp>
        <p:pic>
          <p:nvPicPr>
            <p:cNvPr id="65" name="Picture 64"/>
            <p:cNvPicPr>
              <a:picLocks noChangeAspect="1"/>
            </p:cNvPicPr>
            <p:nvPr/>
          </p:nvPicPr>
          <p:blipFill>
            <a:blip r:embed="rId3"/>
            <a:stretch>
              <a:fillRect/>
            </a:stretch>
          </p:blipFill>
          <p:spPr>
            <a:xfrm>
              <a:off x="7204705" y="2083689"/>
              <a:ext cx="743481" cy="1163970"/>
            </a:xfrm>
            <a:prstGeom prst="rect">
              <a:avLst/>
            </a:prstGeom>
          </p:spPr>
        </p:pic>
        <p:pic>
          <p:nvPicPr>
            <p:cNvPr id="66" name="Picture 65"/>
            <p:cNvPicPr>
              <a:picLocks noChangeAspect="1"/>
            </p:cNvPicPr>
            <p:nvPr/>
          </p:nvPicPr>
          <p:blipFill>
            <a:blip r:embed="rId4"/>
            <a:stretch>
              <a:fillRect/>
            </a:stretch>
          </p:blipFill>
          <p:spPr>
            <a:xfrm>
              <a:off x="1777857" y="3288633"/>
              <a:ext cx="741799" cy="1136544"/>
            </a:xfrm>
            <a:prstGeom prst="rect">
              <a:avLst/>
            </a:prstGeom>
          </p:spPr>
        </p:pic>
      </p:grpSp>
      <p:sp>
        <p:nvSpPr>
          <p:cNvPr id="69" name="Rectangle 68"/>
          <p:cNvSpPr/>
          <p:nvPr/>
        </p:nvSpPr>
        <p:spPr>
          <a:xfrm>
            <a:off x="217195" y="-24904"/>
            <a:ext cx="7253346" cy="646331"/>
          </a:xfrm>
          <a:prstGeom prst="rect">
            <a:avLst/>
          </a:prstGeom>
        </p:spPr>
        <p:txBody>
          <a:bodyPr wrap="square">
            <a:spAutoFit/>
          </a:bodyPr>
          <a:lstStyle/>
          <a:p>
            <a:pPr>
              <a:spcBef>
                <a:spcPct val="50000"/>
              </a:spcBef>
              <a:defRPr/>
            </a:pPr>
            <a:r>
              <a:rPr lang="en-US" sz="3600" b="1" dirty="0">
                <a:solidFill>
                  <a:srgbClr val="000066"/>
                </a:solidFill>
                <a:effectLst>
                  <a:outerShdw blurRad="38100" dist="38100" dir="2700000" algn="tl">
                    <a:srgbClr val="000000"/>
                  </a:outerShdw>
                </a:effectLst>
                <a:ea typeface="ヒラギノ角ゴ Pro W3" pitchFamily="84" charset="-128"/>
              </a:rPr>
              <a:t>Law of </a:t>
            </a:r>
            <a:r>
              <a:rPr lang="en-US" sz="3600" b="1" dirty="0" smtClean="0">
                <a:solidFill>
                  <a:srgbClr val="000066"/>
                </a:solidFill>
                <a:effectLst>
                  <a:outerShdw blurRad="38100" dist="38100" dir="2700000" algn="tl">
                    <a:srgbClr val="000000"/>
                  </a:outerShdw>
                </a:effectLst>
                <a:ea typeface="ヒラギノ角ゴ Pro W3" pitchFamily="84" charset="-128"/>
              </a:rPr>
              <a:t>Dominance or Uniformity</a:t>
            </a:r>
            <a:endParaRPr lang="en-US" sz="3600" b="1" dirty="0">
              <a:solidFill>
                <a:srgbClr val="000066"/>
              </a:solidFill>
              <a:effectLst>
                <a:outerShdw blurRad="38100" dist="38100" dir="2700000" algn="tl">
                  <a:srgbClr val="000000"/>
                </a:outerShdw>
              </a:effectLst>
              <a:ea typeface="ヒラギノ角ゴ Pro W3" pitchFamily="84" charset="-128"/>
            </a:endParaRPr>
          </a:p>
        </p:txBody>
      </p:sp>
    </p:spTree>
    <p:extLst>
      <p:ext uri="{BB962C8B-B14F-4D97-AF65-F5344CB8AC3E}">
        <p14:creationId xmlns:p14="http://schemas.microsoft.com/office/powerpoint/2010/main" val="133860739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846740"/>
            <a:ext cx="8229600" cy="597702"/>
          </a:xfrm>
        </p:spPr>
        <p:txBody>
          <a:bodyPr>
            <a:normAutofit/>
          </a:bodyPr>
          <a:lstStyle/>
          <a:p>
            <a:pPr lvl="0" defTabSz="914400" eaLnBrk="0" fontAlgn="base" hangingPunct="0">
              <a:spcBef>
                <a:spcPct val="50000"/>
              </a:spcBef>
              <a:spcAft>
                <a:spcPct val="0"/>
              </a:spcAft>
            </a:pPr>
            <a:r>
              <a:rPr lang="en-US" sz="2400" b="1" dirty="0" smtClean="0">
                <a:solidFill>
                  <a:schemeClr val="accent6">
                    <a:lumMod val="50000"/>
                  </a:schemeClr>
                </a:solidFill>
                <a:latin typeface="Arial" charset="0"/>
                <a:ea typeface="ＭＳ Ｐゴシック" charset="0"/>
                <a:cs typeface="Times New Roman" charset="0"/>
              </a:rPr>
              <a:t>RECALL </a:t>
            </a:r>
            <a:r>
              <a:rPr lang="en-US" sz="2400" b="1" dirty="0">
                <a:solidFill>
                  <a:schemeClr val="accent6">
                    <a:lumMod val="50000"/>
                  </a:schemeClr>
                </a:solidFill>
                <a:latin typeface="Arial" charset="0"/>
                <a:ea typeface="ＭＳ Ｐゴシック" charset="0"/>
                <a:cs typeface="Times New Roman" charset="0"/>
              </a:rPr>
              <a:t>MENDEL’S </a:t>
            </a:r>
            <a:r>
              <a:rPr lang="en-US" sz="2400" b="1" dirty="0" smtClean="0">
                <a:solidFill>
                  <a:schemeClr val="accent6">
                    <a:lumMod val="50000"/>
                  </a:schemeClr>
                </a:solidFill>
                <a:latin typeface="Arial" charset="0"/>
                <a:ea typeface="ＭＳ Ｐゴシック" charset="0"/>
                <a:cs typeface="Times New Roman" charset="0"/>
              </a:rPr>
              <a:t>2</a:t>
            </a:r>
            <a:r>
              <a:rPr lang="en-US" sz="2400" b="1" baseline="30000" dirty="0" smtClean="0">
                <a:solidFill>
                  <a:schemeClr val="accent6">
                    <a:lumMod val="50000"/>
                  </a:schemeClr>
                </a:solidFill>
                <a:latin typeface="Arial" charset="0"/>
                <a:ea typeface="ＭＳ Ｐゴシック" charset="0"/>
                <a:cs typeface="Times New Roman" charset="0"/>
              </a:rPr>
              <a:t>nd</a:t>
            </a:r>
            <a:r>
              <a:rPr lang="en-US" sz="2400" b="1" dirty="0" smtClean="0">
                <a:solidFill>
                  <a:schemeClr val="accent6">
                    <a:lumMod val="50000"/>
                  </a:schemeClr>
                </a:solidFill>
                <a:latin typeface="Arial" charset="0"/>
                <a:ea typeface="ＭＳ Ｐゴシック" charset="0"/>
                <a:cs typeface="Times New Roman" charset="0"/>
              </a:rPr>
              <a:t> EXPERIMENT</a:t>
            </a:r>
            <a:endParaRPr lang="en-US" dirty="0">
              <a:solidFill>
                <a:schemeClr val="accent6">
                  <a:lumMod val="50000"/>
                </a:schemeClr>
              </a:solidFill>
            </a:endParaRPr>
          </a:p>
        </p:txBody>
      </p:sp>
      <p:grpSp>
        <p:nvGrpSpPr>
          <p:cNvPr id="2" name="Group 1"/>
          <p:cNvGrpSpPr/>
          <p:nvPr/>
        </p:nvGrpSpPr>
        <p:grpSpPr>
          <a:xfrm>
            <a:off x="217195" y="1557459"/>
            <a:ext cx="8646696" cy="4401205"/>
            <a:chOff x="716975" y="1557459"/>
            <a:chExt cx="7681881" cy="4401205"/>
          </a:xfrm>
        </p:grpSpPr>
        <p:grpSp>
          <p:nvGrpSpPr>
            <p:cNvPr id="68" name="Group 67"/>
            <p:cNvGrpSpPr/>
            <p:nvPr/>
          </p:nvGrpSpPr>
          <p:grpSpPr>
            <a:xfrm>
              <a:off x="716975" y="1557459"/>
              <a:ext cx="7681881" cy="4401205"/>
              <a:chOff x="1172490" y="1926225"/>
              <a:chExt cx="6775696" cy="4401205"/>
            </a:xfrm>
          </p:grpSpPr>
          <p:sp>
            <p:nvSpPr>
              <p:cNvPr id="39" name="AutoShape 8"/>
              <p:cNvSpPr>
                <a:spLocks/>
              </p:cNvSpPr>
              <p:nvPr/>
            </p:nvSpPr>
            <p:spPr bwMode="auto">
              <a:xfrm rot="5400000">
                <a:off x="5886571" y="2012744"/>
                <a:ext cx="173038" cy="1981200"/>
              </a:xfrm>
              <a:prstGeom prst="leftBrace">
                <a:avLst>
                  <a:gd name="adj1" fmla="val 95413"/>
                  <a:gd name="adj2" fmla="val 50000"/>
                </a:avLst>
              </a:pr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1" hangingPunct="1"/>
                <a:endParaRPr lang="en-US"/>
              </a:p>
            </p:txBody>
          </p:sp>
          <p:sp>
            <p:nvSpPr>
              <p:cNvPr id="40" name="AutoShape 9"/>
              <p:cNvSpPr>
                <a:spLocks/>
              </p:cNvSpPr>
              <p:nvPr/>
            </p:nvSpPr>
            <p:spPr bwMode="auto">
              <a:xfrm>
                <a:off x="4220490" y="3450225"/>
                <a:ext cx="206375" cy="1379538"/>
              </a:xfrm>
              <a:prstGeom prst="leftBrace">
                <a:avLst>
                  <a:gd name="adj1" fmla="val 55705"/>
                  <a:gd name="adj2" fmla="val 50000"/>
                </a:avLst>
              </a:pr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1" hangingPunct="1"/>
                <a:endParaRPr lang="en-US"/>
              </a:p>
            </p:txBody>
          </p:sp>
          <p:sp>
            <p:nvSpPr>
              <p:cNvPr id="41" name="AutoShape 10"/>
              <p:cNvSpPr>
                <a:spLocks/>
              </p:cNvSpPr>
              <p:nvPr/>
            </p:nvSpPr>
            <p:spPr bwMode="auto">
              <a:xfrm>
                <a:off x="3839490" y="5279025"/>
                <a:ext cx="206375" cy="690563"/>
              </a:xfrm>
              <a:prstGeom prst="leftBrace">
                <a:avLst>
                  <a:gd name="adj1" fmla="val 27885"/>
                  <a:gd name="adj2" fmla="val 50000"/>
                </a:avLst>
              </a:prstGeom>
              <a:noFill/>
              <a:ln w="28575">
                <a:solidFill>
                  <a:srgbClr val="0033CC"/>
                </a:solidFill>
                <a:round/>
                <a:headEnd/>
                <a:tailEnd/>
              </a:ln>
              <a:extLst>
                <a:ext uri="{909E8E84-426E-40dd-AFC4-6F175D3DCCD1}">
                  <a14:hiddenFill xmlns:a14="http://schemas.microsoft.com/office/drawing/2010/main">
                    <a:solidFill>
                      <a:srgbClr val="FFFFFF"/>
                    </a:solidFill>
                  </a14:hiddenFill>
                </a:ext>
              </a:extLst>
            </p:spPr>
            <p:txBody>
              <a:bodyPr/>
              <a:lstStyle/>
              <a:p>
                <a:pPr eaLnBrk="1" hangingPunct="1"/>
                <a:endParaRPr lang="en-US">
                  <a:solidFill>
                    <a:schemeClr val="bg2"/>
                  </a:solidFill>
                </a:endParaRPr>
              </a:p>
            </p:txBody>
          </p:sp>
          <p:grpSp>
            <p:nvGrpSpPr>
              <p:cNvPr id="42" name="Group 11"/>
              <p:cNvGrpSpPr>
                <a:grpSpLocks/>
              </p:cNvGrpSpPr>
              <p:nvPr/>
            </p:nvGrpSpPr>
            <p:grpSpPr bwMode="auto">
              <a:xfrm>
                <a:off x="4982490" y="3450225"/>
                <a:ext cx="2068513" cy="1379538"/>
                <a:chOff x="6372" y="9642"/>
                <a:chExt cx="1800" cy="1440"/>
              </a:xfrm>
            </p:grpSpPr>
            <p:sp>
              <p:nvSpPr>
                <p:cNvPr id="59" name="Line 12"/>
                <p:cNvSpPr>
                  <a:spLocks noChangeShapeType="1"/>
                </p:cNvSpPr>
                <p:nvPr/>
              </p:nvSpPr>
              <p:spPr bwMode="auto">
                <a:xfrm>
                  <a:off x="6372" y="9642"/>
                  <a:ext cx="1800"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 name="Line 13"/>
                <p:cNvSpPr>
                  <a:spLocks noChangeShapeType="1"/>
                </p:cNvSpPr>
                <p:nvPr/>
              </p:nvSpPr>
              <p:spPr bwMode="auto">
                <a:xfrm>
                  <a:off x="6372" y="11082"/>
                  <a:ext cx="1800"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 name="Line 14"/>
                <p:cNvSpPr>
                  <a:spLocks noChangeShapeType="1"/>
                </p:cNvSpPr>
                <p:nvPr/>
              </p:nvSpPr>
              <p:spPr bwMode="auto">
                <a:xfrm>
                  <a:off x="6372" y="10362"/>
                  <a:ext cx="1800"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 name="Line 15"/>
                <p:cNvSpPr>
                  <a:spLocks noChangeShapeType="1"/>
                </p:cNvSpPr>
                <p:nvPr/>
              </p:nvSpPr>
              <p:spPr bwMode="auto">
                <a:xfrm>
                  <a:off x="7272" y="9642"/>
                  <a:ext cx="0" cy="144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 name="Line 16"/>
                <p:cNvSpPr>
                  <a:spLocks noChangeShapeType="1"/>
                </p:cNvSpPr>
                <p:nvPr/>
              </p:nvSpPr>
              <p:spPr bwMode="auto">
                <a:xfrm>
                  <a:off x="6372" y="9642"/>
                  <a:ext cx="0" cy="144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4" name="Line 17"/>
                <p:cNvSpPr>
                  <a:spLocks noChangeShapeType="1"/>
                </p:cNvSpPr>
                <p:nvPr/>
              </p:nvSpPr>
              <p:spPr bwMode="auto">
                <a:xfrm>
                  <a:off x="8172" y="9642"/>
                  <a:ext cx="0" cy="144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43" name="Text Box 25"/>
              <p:cNvSpPr txBox="1">
                <a:spLocks noChangeArrowheads="1"/>
              </p:cNvSpPr>
              <p:nvPr/>
            </p:nvSpPr>
            <p:spPr bwMode="auto">
              <a:xfrm>
                <a:off x="6049290" y="3450225"/>
                <a:ext cx="914400"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bIns="91440">
                <a:spAutoFit/>
              </a:bodyPr>
              <a:lstStyle>
                <a:lvl1pPr>
                  <a:defRPr sz="2800">
                    <a:solidFill>
                      <a:schemeClr val="tx1"/>
                    </a:solidFill>
                    <a:latin typeface="Arial" charset="0"/>
                    <a:ea typeface="ＭＳ Ｐゴシック" charset="0"/>
                  </a:defRPr>
                </a:lvl1pPr>
                <a:lvl2pPr>
                  <a:defRPr sz="2400" b="1">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ctr" eaLnBrk="1" hangingPunct="1">
                  <a:spcBef>
                    <a:spcPct val="50000"/>
                  </a:spcBef>
                </a:pPr>
                <a:r>
                  <a:rPr lang="en-US">
                    <a:solidFill>
                      <a:schemeClr val="accent2"/>
                    </a:solidFill>
                    <a:latin typeface="Arial Rounded MT Bold" charset="0"/>
                  </a:rPr>
                  <a:t>Pp</a:t>
                </a:r>
              </a:p>
            </p:txBody>
          </p:sp>
          <p:sp>
            <p:nvSpPr>
              <p:cNvPr id="44" name="Text Box 26"/>
              <p:cNvSpPr txBox="1">
                <a:spLocks noChangeArrowheads="1"/>
              </p:cNvSpPr>
              <p:nvPr/>
            </p:nvSpPr>
            <p:spPr bwMode="auto">
              <a:xfrm>
                <a:off x="5058690" y="4136025"/>
                <a:ext cx="914400"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bIns="91440">
                <a:spAutoFit/>
              </a:bodyPr>
              <a:lstStyle>
                <a:lvl1pPr>
                  <a:defRPr sz="2800">
                    <a:solidFill>
                      <a:schemeClr val="tx1"/>
                    </a:solidFill>
                    <a:latin typeface="Arial" charset="0"/>
                    <a:ea typeface="ＭＳ Ｐゴシック" charset="0"/>
                  </a:defRPr>
                </a:lvl1pPr>
                <a:lvl2pPr>
                  <a:defRPr sz="2400" b="1">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ctr" eaLnBrk="1" hangingPunct="1">
                  <a:spcBef>
                    <a:spcPct val="50000"/>
                  </a:spcBef>
                </a:pPr>
                <a:r>
                  <a:rPr lang="en-US">
                    <a:solidFill>
                      <a:schemeClr val="accent2"/>
                    </a:solidFill>
                    <a:latin typeface="Arial Rounded MT Bold" charset="0"/>
                  </a:rPr>
                  <a:t>Pp</a:t>
                </a:r>
              </a:p>
            </p:txBody>
          </p:sp>
          <p:sp>
            <p:nvSpPr>
              <p:cNvPr id="46" name="Text Box 7"/>
              <p:cNvSpPr txBox="1">
                <a:spLocks noChangeArrowheads="1"/>
              </p:cNvSpPr>
              <p:nvPr/>
            </p:nvSpPr>
            <p:spPr bwMode="auto">
              <a:xfrm>
                <a:off x="1172490" y="1926225"/>
                <a:ext cx="6705600"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bIns="91440">
                <a:spAutoFit/>
              </a:bodyPr>
              <a:lstStyle>
                <a:lvl1pPr>
                  <a:defRPr sz="2800">
                    <a:solidFill>
                      <a:schemeClr val="tx1"/>
                    </a:solidFill>
                    <a:latin typeface="Arial" charset="0"/>
                    <a:ea typeface="ＭＳ Ｐゴシック" charset="0"/>
                  </a:defRPr>
                </a:lvl1pPr>
                <a:lvl2pPr>
                  <a:defRPr sz="2400" b="1">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r>
                  <a:rPr lang="en-US" sz="1800" b="1" dirty="0">
                    <a:solidFill>
                      <a:srgbClr val="000000"/>
                    </a:solidFill>
                  </a:rPr>
                  <a:t>CROSS: </a:t>
                </a:r>
                <a:r>
                  <a:rPr lang="en-US" sz="1800" b="1" u="sng" dirty="0">
                    <a:solidFill>
                      <a:srgbClr val="0033CC"/>
                    </a:solidFill>
                  </a:rPr>
                  <a:t>Two F1 generation offspring with each other</a:t>
                </a:r>
                <a:r>
                  <a:rPr lang="en-US" sz="1600" b="1" dirty="0">
                    <a:solidFill>
                      <a:srgbClr val="000000"/>
                    </a:solidFill>
                  </a:rPr>
                  <a:t>			</a:t>
                </a:r>
                <a:endParaRPr lang="en-US" sz="1600" b="1" u="sng" dirty="0">
                  <a:solidFill>
                    <a:srgbClr val="000000"/>
                  </a:solidFill>
                </a:endParaRPr>
              </a:p>
              <a:p>
                <a:pPr eaLnBrk="1" hangingPunct="1"/>
                <a:r>
                  <a:rPr lang="en-US" sz="1600" b="1" dirty="0">
                    <a:solidFill>
                      <a:srgbClr val="000000"/>
                    </a:solidFill>
                  </a:rPr>
                  <a:t>P1 generation </a:t>
                </a:r>
                <a:r>
                  <a:rPr lang="en-US" sz="1600" dirty="0">
                    <a:solidFill>
                      <a:srgbClr val="000000"/>
                    </a:solidFill>
                  </a:rPr>
                  <a:t>        =   </a:t>
                </a:r>
                <a:r>
                  <a:rPr lang="en-US" sz="1600" b="1" u="sng" dirty="0" err="1" smtClean="0">
                    <a:solidFill>
                      <a:srgbClr val="000000"/>
                    </a:solidFill>
                  </a:rPr>
                  <a:t>Pp</a:t>
                </a:r>
                <a:r>
                  <a:rPr lang="en-US" sz="1600" b="1" dirty="0" smtClean="0">
                    <a:solidFill>
                      <a:srgbClr val="000000"/>
                    </a:solidFill>
                  </a:rPr>
                  <a:t>      </a:t>
                </a:r>
                <a:r>
                  <a:rPr lang="en-US" sz="1600" b="1" dirty="0">
                    <a:solidFill>
                      <a:srgbClr val="000000"/>
                    </a:solidFill>
                  </a:rPr>
                  <a:t>x    </a:t>
                </a:r>
                <a:r>
                  <a:rPr lang="en-US" sz="1600" b="1" u="sng" dirty="0">
                    <a:solidFill>
                      <a:srgbClr val="000000"/>
                    </a:solidFill>
                  </a:rPr>
                  <a:t> </a:t>
                </a:r>
                <a:r>
                  <a:rPr lang="en-US" sz="1600" b="1" u="sng" dirty="0" err="1" smtClean="0">
                    <a:solidFill>
                      <a:srgbClr val="000000"/>
                    </a:solidFill>
                  </a:rPr>
                  <a:t>Pp</a:t>
                </a:r>
                <a:r>
                  <a:rPr lang="en-US" sz="1600" dirty="0" smtClean="0">
                    <a:solidFill>
                      <a:srgbClr val="000000"/>
                    </a:solidFill>
                  </a:rPr>
                  <a:t>           </a:t>
                </a:r>
              </a:p>
              <a:p>
                <a:pPr eaLnBrk="1" hangingPunct="1"/>
                <a:r>
                  <a:rPr lang="en-US" sz="1600" b="1" dirty="0">
                    <a:solidFill>
                      <a:srgbClr val="000000"/>
                    </a:solidFill>
                  </a:rPr>
                  <a:t> </a:t>
                </a:r>
                <a:r>
                  <a:rPr lang="en-US" sz="1600" b="1" dirty="0" smtClean="0">
                    <a:solidFill>
                      <a:srgbClr val="000000"/>
                    </a:solidFill>
                  </a:rPr>
                  <a:t>                                                                               </a:t>
                </a:r>
                <a:r>
                  <a:rPr lang="en-US" sz="1600" b="1" dirty="0" smtClean="0">
                    <a:solidFill>
                      <a:srgbClr val="800000"/>
                    </a:solidFill>
                  </a:rPr>
                  <a:t>Female </a:t>
                </a:r>
                <a:r>
                  <a:rPr lang="en-US" sz="1600" b="1" dirty="0">
                    <a:solidFill>
                      <a:srgbClr val="800000"/>
                    </a:solidFill>
                  </a:rPr>
                  <a:t>gametes</a:t>
                </a:r>
                <a:r>
                  <a:rPr lang="en-US" sz="1600" dirty="0">
                    <a:solidFill>
                      <a:srgbClr val="000000"/>
                    </a:solidFill>
                  </a:rPr>
                  <a:t> </a:t>
                </a:r>
              </a:p>
              <a:p>
                <a:pPr eaLnBrk="1" hangingPunct="1"/>
                <a:r>
                  <a:rPr lang="en-US" sz="1600" dirty="0">
                    <a:solidFill>
                      <a:schemeClr val="accent2"/>
                    </a:solidFill>
                  </a:rPr>
                  <a:t>			</a:t>
                </a:r>
              </a:p>
              <a:p>
                <a:pPr eaLnBrk="1" hangingPunct="1"/>
                <a:endParaRPr lang="en-US" sz="1600" dirty="0">
                  <a:solidFill>
                    <a:schemeClr val="accent2"/>
                  </a:solidFill>
                </a:endParaRPr>
              </a:p>
              <a:p>
                <a:pPr eaLnBrk="1" hangingPunct="1"/>
                <a:r>
                  <a:rPr lang="en-US" sz="1600" dirty="0">
                    <a:solidFill>
                      <a:schemeClr val="accent2"/>
                    </a:solidFill>
                  </a:rPr>
                  <a:t>	</a:t>
                </a:r>
              </a:p>
              <a:p>
                <a:pPr eaLnBrk="1" hangingPunct="1"/>
                <a:r>
                  <a:rPr lang="en-US" sz="1600" dirty="0">
                    <a:solidFill>
                      <a:schemeClr val="accent2"/>
                    </a:solidFill>
                  </a:rPr>
                  <a:t>								     </a:t>
                </a:r>
              </a:p>
              <a:p>
                <a:pPr eaLnBrk="1" hangingPunct="1"/>
                <a:r>
                  <a:rPr lang="en-US" sz="1600" dirty="0">
                    <a:solidFill>
                      <a:schemeClr val="accent2"/>
                    </a:solidFill>
                  </a:rPr>
                  <a:t>	 </a:t>
                </a:r>
                <a:r>
                  <a:rPr lang="en-US" sz="1600" dirty="0" smtClean="0">
                    <a:solidFill>
                      <a:schemeClr val="accent2"/>
                    </a:solidFill>
                  </a:rPr>
                  <a:t>                       </a:t>
                </a:r>
              </a:p>
              <a:p>
                <a:pPr eaLnBrk="1" hangingPunct="1"/>
                <a:r>
                  <a:rPr lang="en-US" sz="1600" dirty="0">
                    <a:solidFill>
                      <a:schemeClr val="accent2"/>
                    </a:solidFill>
                  </a:rPr>
                  <a:t> </a:t>
                </a:r>
                <a:r>
                  <a:rPr lang="en-US" sz="1600" dirty="0" smtClean="0">
                    <a:solidFill>
                      <a:schemeClr val="accent2"/>
                    </a:solidFill>
                  </a:rPr>
                  <a:t>                                </a:t>
                </a:r>
                <a:r>
                  <a:rPr lang="en-US" sz="1600" b="1" dirty="0" smtClean="0">
                    <a:solidFill>
                      <a:srgbClr val="0000FF"/>
                    </a:solidFill>
                  </a:rPr>
                  <a:t>Male </a:t>
                </a:r>
                <a:r>
                  <a:rPr lang="en-US" sz="1600" b="1" dirty="0">
                    <a:solidFill>
                      <a:srgbClr val="0000FF"/>
                    </a:solidFill>
                  </a:rPr>
                  <a:t>gametes</a:t>
                </a:r>
              </a:p>
              <a:p>
                <a:pPr eaLnBrk="1" hangingPunct="1"/>
                <a:r>
                  <a:rPr lang="en-US" sz="1600" dirty="0">
                    <a:solidFill>
                      <a:schemeClr val="accent2"/>
                    </a:solidFill>
                  </a:rPr>
                  <a:t>				</a:t>
                </a:r>
              </a:p>
              <a:p>
                <a:pPr eaLnBrk="1" hangingPunct="1"/>
                <a:r>
                  <a:rPr lang="en-US" sz="1600" dirty="0">
                    <a:solidFill>
                      <a:schemeClr val="accent2"/>
                    </a:solidFill>
                  </a:rPr>
                  <a:t>	</a:t>
                </a:r>
              </a:p>
              <a:p>
                <a:pPr eaLnBrk="1" hangingPunct="1"/>
                <a:r>
                  <a:rPr lang="en-US" sz="1600" dirty="0">
                    <a:solidFill>
                      <a:schemeClr val="accent2"/>
                    </a:solidFill>
                  </a:rPr>
                  <a:t>	</a:t>
                </a:r>
              </a:p>
              <a:p>
                <a:pPr eaLnBrk="1" hangingPunct="1"/>
                <a:r>
                  <a:rPr lang="en-US" sz="1600" dirty="0">
                    <a:solidFill>
                      <a:schemeClr val="accent2"/>
                    </a:solidFill>
                  </a:rPr>
                  <a:t>                                                                                                                                                    </a:t>
                </a:r>
                <a:r>
                  <a:rPr lang="en-US" sz="1600" dirty="0" smtClean="0">
                    <a:solidFill>
                      <a:schemeClr val="accent2"/>
                    </a:solidFill>
                  </a:rPr>
                  <a:t>             </a:t>
                </a:r>
                <a:endParaRPr lang="en-US" sz="1600" dirty="0" smtClean="0">
                  <a:solidFill>
                    <a:srgbClr val="000000"/>
                  </a:solidFill>
                </a:endParaRPr>
              </a:p>
              <a:p>
                <a:r>
                  <a:rPr lang="en-US" sz="1600" dirty="0" smtClean="0">
                    <a:solidFill>
                      <a:srgbClr val="000000"/>
                    </a:solidFill>
                  </a:rPr>
                  <a:t>	</a:t>
                </a:r>
                <a:r>
                  <a:rPr lang="en-US" sz="1600" dirty="0">
                    <a:solidFill>
                      <a:srgbClr val="000000"/>
                    </a:solidFill>
                  </a:rPr>
                  <a:t> </a:t>
                </a:r>
                <a:r>
                  <a:rPr lang="en-US" sz="1600" dirty="0" smtClean="0">
                    <a:solidFill>
                      <a:srgbClr val="000000"/>
                    </a:solidFill>
                  </a:rPr>
                  <a:t>   </a:t>
                </a:r>
                <a:r>
                  <a:rPr lang="en-US" sz="1600" dirty="0">
                    <a:solidFill>
                      <a:srgbClr val="000000"/>
                    </a:solidFill>
                  </a:rPr>
                  <a:t> </a:t>
                </a:r>
                <a:r>
                  <a:rPr lang="en-US" sz="1600" b="1" u="sng" dirty="0">
                    <a:solidFill>
                      <a:srgbClr val="000000"/>
                    </a:solidFill>
                  </a:rPr>
                  <a:t>F1 generation</a:t>
                </a:r>
                <a:r>
                  <a:rPr lang="en-US" sz="1600" b="1" dirty="0">
                    <a:solidFill>
                      <a:srgbClr val="000000"/>
                    </a:solidFill>
                  </a:rPr>
                  <a:t> </a:t>
                </a:r>
                <a:r>
                  <a:rPr lang="en-US" sz="1600" b="1" dirty="0" smtClean="0">
                    <a:solidFill>
                      <a:srgbClr val="000000"/>
                    </a:solidFill>
                  </a:rPr>
                  <a:t>                     </a:t>
                </a:r>
                <a:r>
                  <a:rPr lang="en-US" sz="1600" dirty="0" smtClean="0">
                    <a:solidFill>
                      <a:srgbClr val="000000"/>
                    </a:solidFill>
                  </a:rPr>
                  <a:t>    </a:t>
                </a:r>
                <a:r>
                  <a:rPr lang="en-US" sz="1600" b="1" dirty="0" smtClean="0">
                    <a:solidFill>
                      <a:srgbClr val="000000"/>
                    </a:solidFill>
                  </a:rPr>
                  <a:t>  Genotype ratio =</a:t>
                </a:r>
                <a:r>
                  <a:rPr lang="en-US" sz="2400" b="1" dirty="0" smtClean="0">
                    <a:solidFill>
                      <a:srgbClr val="800AC0"/>
                    </a:solidFill>
                    <a:latin typeface="Arial Rounded MT Bold" charset="0"/>
                  </a:rPr>
                  <a:t>1PP</a:t>
                </a:r>
                <a:r>
                  <a:rPr lang="en-US" sz="2400" b="1" dirty="0" smtClean="0">
                    <a:latin typeface="Arial Rounded MT Bold" charset="0"/>
                  </a:rPr>
                  <a:t>:</a:t>
                </a:r>
                <a:r>
                  <a:rPr lang="en-US" sz="2400" b="1" dirty="0" smtClean="0">
                    <a:solidFill>
                      <a:srgbClr val="800AC0"/>
                    </a:solidFill>
                    <a:latin typeface="Arial Rounded MT Bold" charset="0"/>
                  </a:rPr>
                  <a:t>2Pp</a:t>
                </a:r>
                <a:r>
                  <a:rPr lang="en-US" sz="2400" b="1" dirty="0" smtClean="0">
                    <a:latin typeface="Arial Rounded MT Bold" charset="0"/>
                  </a:rPr>
                  <a:t>:1pp</a:t>
                </a:r>
              </a:p>
              <a:p>
                <a:r>
                  <a:rPr lang="en-US" sz="1600" b="1" dirty="0" smtClean="0">
                    <a:solidFill>
                      <a:srgbClr val="000000"/>
                    </a:solidFill>
                  </a:rPr>
                  <a:t>                                                               Phenotype ratio</a:t>
                </a:r>
                <a:r>
                  <a:rPr lang="en-US" sz="1600" dirty="0" smtClean="0">
                    <a:solidFill>
                      <a:srgbClr val="000000"/>
                    </a:solidFill>
                  </a:rPr>
                  <a:t>  = </a:t>
                </a:r>
                <a:r>
                  <a:rPr lang="en-US" sz="2400" b="1" dirty="0" smtClean="0">
                    <a:solidFill>
                      <a:srgbClr val="800AC0"/>
                    </a:solidFill>
                    <a:latin typeface="Arial Rounded MT Bold" charset="0"/>
                  </a:rPr>
                  <a:t>3 purple</a:t>
                </a:r>
                <a:r>
                  <a:rPr lang="en-US" sz="2400" b="1" dirty="0" smtClean="0">
                    <a:solidFill>
                      <a:srgbClr val="000000"/>
                    </a:solidFill>
                    <a:latin typeface="Arial Rounded MT Bold" charset="0"/>
                  </a:rPr>
                  <a:t>:1 white</a:t>
                </a:r>
                <a:endParaRPr lang="en-US" sz="2400" b="1" dirty="0" smtClean="0">
                  <a:solidFill>
                    <a:srgbClr val="800AC0"/>
                  </a:solidFill>
                  <a:latin typeface="Arial Rounded MT Bold" charset="0"/>
                </a:endParaRPr>
              </a:p>
              <a:p>
                <a:pPr eaLnBrk="1" hangingPunct="1"/>
                <a:endParaRPr lang="en-US" sz="1600" dirty="0">
                  <a:solidFill>
                    <a:schemeClr val="accent2"/>
                  </a:solidFill>
                </a:endParaRPr>
              </a:p>
            </p:txBody>
          </p:sp>
          <p:grpSp>
            <p:nvGrpSpPr>
              <p:cNvPr id="47" name="Group 18"/>
              <p:cNvGrpSpPr>
                <a:grpSpLocks/>
              </p:cNvGrpSpPr>
              <p:nvPr/>
            </p:nvGrpSpPr>
            <p:grpSpPr bwMode="auto">
              <a:xfrm>
                <a:off x="5287290" y="2916825"/>
                <a:ext cx="1447800" cy="611188"/>
                <a:chOff x="3408" y="2160"/>
                <a:chExt cx="912" cy="385"/>
              </a:xfrm>
            </p:grpSpPr>
            <p:sp>
              <p:nvSpPr>
                <p:cNvPr id="57" name="Text Box 19"/>
                <p:cNvSpPr txBox="1">
                  <a:spLocks noChangeArrowheads="1"/>
                </p:cNvSpPr>
                <p:nvPr/>
              </p:nvSpPr>
              <p:spPr bwMode="auto">
                <a:xfrm>
                  <a:off x="4032" y="2160"/>
                  <a:ext cx="288" cy="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bIns="91440">
                  <a:spAutoFit/>
                </a:bodyPr>
                <a:lstStyle>
                  <a:lvl1pPr>
                    <a:defRPr sz="2800">
                      <a:solidFill>
                        <a:schemeClr val="tx1"/>
                      </a:solidFill>
                      <a:latin typeface="Arial" charset="0"/>
                      <a:ea typeface="ＭＳ Ｐゴシック" charset="0"/>
                    </a:defRPr>
                  </a:lvl1pPr>
                  <a:lvl2pPr>
                    <a:defRPr sz="2400" b="1">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eaLnBrk="1" hangingPunct="1">
                    <a:spcBef>
                      <a:spcPct val="50000"/>
                    </a:spcBef>
                  </a:pPr>
                  <a:r>
                    <a:rPr lang="en-US" dirty="0" smtClean="0">
                      <a:solidFill>
                        <a:schemeClr val="accent2"/>
                      </a:solidFill>
                      <a:latin typeface="Arial Rounded MT Bold" charset="0"/>
                    </a:rPr>
                    <a:t>p</a:t>
                  </a:r>
                  <a:endParaRPr lang="en-US" dirty="0">
                    <a:solidFill>
                      <a:schemeClr val="accent2"/>
                    </a:solidFill>
                    <a:latin typeface="Arial Rounded MT Bold" charset="0"/>
                  </a:endParaRPr>
                </a:p>
              </p:txBody>
            </p:sp>
            <p:sp>
              <p:nvSpPr>
                <p:cNvPr id="58" name="Text Box 20"/>
                <p:cNvSpPr txBox="1">
                  <a:spLocks noChangeArrowheads="1"/>
                </p:cNvSpPr>
                <p:nvPr/>
              </p:nvSpPr>
              <p:spPr bwMode="auto">
                <a:xfrm>
                  <a:off x="3408" y="2160"/>
                  <a:ext cx="288" cy="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bIns="91440">
                  <a:spAutoFit/>
                </a:bodyPr>
                <a:lstStyle>
                  <a:lvl1pPr>
                    <a:defRPr sz="2800">
                      <a:solidFill>
                        <a:schemeClr val="tx1"/>
                      </a:solidFill>
                      <a:latin typeface="Arial" charset="0"/>
                      <a:ea typeface="ＭＳ Ｐゴシック" charset="0"/>
                    </a:defRPr>
                  </a:lvl1pPr>
                  <a:lvl2pPr>
                    <a:defRPr sz="2400" b="1">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eaLnBrk="1" hangingPunct="1">
                    <a:spcBef>
                      <a:spcPct val="50000"/>
                    </a:spcBef>
                  </a:pPr>
                  <a:r>
                    <a:rPr lang="en-US">
                      <a:solidFill>
                        <a:schemeClr val="accent2"/>
                      </a:solidFill>
                      <a:latin typeface="Arial Rounded MT Bold" charset="0"/>
                    </a:rPr>
                    <a:t>P</a:t>
                  </a:r>
                </a:p>
              </p:txBody>
            </p:sp>
          </p:grpSp>
          <p:grpSp>
            <p:nvGrpSpPr>
              <p:cNvPr id="48" name="Group 21"/>
              <p:cNvGrpSpPr>
                <a:grpSpLocks/>
              </p:cNvGrpSpPr>
              <p:nvPr/>
            </p:nvGrpSpPr>
            <p:grpSpPr bwMode="auto">
              <a:xfrm>
                <a:off x="4449090" y="3526425"/>
                <a:ext cx="457200" cy="1296988"/>
                <a:chOff x="2880" y="2544"/>
                <a:chExt cx="288" cy="817"/>
              </a:xfrm>
            </p:grpSpPr>
            <p:sp>
              <p:nvSpPr>
                <p:cNvPr id="55" name="Text Box 22"/>
                <p:cNvSpPr txBox="1">
                  <a:spLocks noChangeArrowheads="1"/>
                </p:cNvSpPr>
                <p:nvPr/>
              </p:nvSpPr>
              <p:spPr bwMode="auto">
                <a:xfrm>
                  <a:off x="2880" y="2544"/>
                  <a:ext cx="288" cy="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bIns="91440">
                  <a:spAutoFit/>
                </a:bodyPr>
                <a:lstStyle>
                  <a:lvl1pPr>
                    <a:defRPr sz="2800">
                      <a:solidFill>
                        <a:schemeClr val="tx1"/>
                      </a:solidFill>
                      <a:latin typeface="Arial" charset="0"/>
                      <a:ea typeface="ＭＳ Ｐゴシック" charset="0"/>
                    </a:defRPr>
                  </a:lvl1pPr>
                  <a:lvl2pPr>
                    <a:defRPr sz="2400" b="1">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eaLnBrk="1" hangingPunct="1">
                    <a:spcBef>
                      <a:spcPct val="50000"/>
                    </a:spcBef>
                  </a:pPr>
                  <a:r>
                    <a:rPr lang="en-US" dirty="0" smtClean="0">
                      <a:solidFill>
                        <a:schemeClr val="accent2"/>
                      </a:solidFill>
                      <a:latin typeface="Arial Rounded MT Bold" charset="0"/>
                    </a:rPr>
                    <a:t>P</a:t>
                  </a:r>
                  <a:endParaRPr lang="en-US" dirty="0">
                    <a:solidFill>
                      <a:schemeClr val="accent2"/>
                    </a:solidFill>
                    <a:latin typeface="Arial Rounded MT Bold" charset="0"/>
                  </a:endParaRPr>
                </a:p>
              </p:txBody>
            </p:sp>
            <p:sp>
              <p:nvSpPr>
                <p:cNvPr id="56" name="Text Box 23"/>
                <p:cNvSpPr txBox="1">
                  <a:spLocks noChangeArrowheads="1"/>
                </p:cNvSpPr>
                <p:nvPr/>
              </p:nvSpPr>
              <p:spPr bwMode="auto">
                <a:xfrm>
                  <a:off x="2880" y="2976"/>
                  <a:ext cx="288" cy="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bIns="91440">
                  <a:spAutoFit/>
                </a:bodyPr>
                <a:lstStyle>
                  <a:lvl1pPr>
                    <a:defRPr sz="2800">
                      <a:solidFill>
                        <a:schemeClr val="tx1"/>
                      </a:solidFill>
                      <a:latin typeface="Arial" charset="0"/>
                      <a:ea typeface="ＭＳ Ｐゴシック" charset="0"/>
                    </a:defRPr>
                  </a:lvl1pPr>
                  <a:lvl2pPr>
                    <a:defRPr sz="2400" b="1">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eaLnBrk="1" hangingPunct="1">
                    <a:spcBef>
                      <a:spcPct val="50000"/>
                    </a:spcBef>
                  </a:pPr>
                  <a:r>
                    <a:rPr lang="en-US">
                      <a:solidFill>
                        <a:schemeClr val="accent2"/>
                      </a:solidFill>
                      <a:latin typeface="Arial Rounded MT Bold" charset="0"/>
                    </a:rPr>
                    <a:t>p</a:t>
                  </a:r>
                </a:p>
              </p:txBody>
            </p:sp>
          </p:grpSp>
          <p:sp>
            <p:nvSpPr>
              <p:cNvPr id="49" name="Text Box 24"/>
              <p:cNvSpPr txBox="1">
                <a:spLocks noChangeArrowheads="1"/>
              </p:cNvSpPr>
              <p:nvPr/>
            </p:nvSpPr>
            <p:spPr bwMode="auto">
              <a:xfrm>
                <a:off x="5058690" y="3450225"/>
                <a:ext cx="838200"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bIns="91440">
                <a:spAutoFit/>
              </a:bodyPr>
              <a:lstStyle>
                <a:lvl1pPr>
                  <a:defRPr sz="2800">
                    <a:solidFill>
                      <a:schemeClr val="tx1"/>
                    </a:solidFill>
                    <a:latin typeface="Arial" charset="0"/>
                    <a:ea typeface="ＭＳ Ｐゴシック" charset="0"/>
                  </a:defRPr>
                </a:lvl1pPr>
                <a:lvl2pPr>
                  <a:defRPr sz="2400" b="1">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ctr" eaLnBrk="1" hangingPunct="1">
                  <a:spcBef>
                    <a:spcPct val="50000"/>
                  </a:spcBef>
                </a:pPr>
                <a:r>
                  <a:rPr lang="en-US" dirty="0" smtClean="0">
                    <a:solidFill>
                      <a:schemeClr val="accent2"/>
                    </a:solidFill>
                    <a:latin typeface="Arial Rounded MT Bold" charset="0"/>
                  </a:rPr>
                  <a:t>PP</a:t>
                </a:r>
                <a:endParaRPr lang="en-US" dirty="0">
                  <a:solidFill>
                    <a:schemeClr val="accent2"/>
                  </a:solidFill>
                  <a:latin typeface="Arial Rounded MT Bold" charset="0"/>
                </a:endParaRPr>
              </a:p>
            </p:txBody>
          </p:sp>
          <p:sp>
            <p:nvSpPr>
              <p:cNvPr id="50" name="Text Box 27"/>
              <p:cNvSpPr txBox="1">
                <a:spLocks noChangeArrowheads="1"/>
              </p:cNvSpPr>
              <p:nvPr/>
            </p:nvSpPr>
            <p:spPr bwMode="auto">
              <a:xfrm>
                <a:off x="6049290" y="4136025"/>
                <a:ext cx="914400"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bIns="91440">
                <a:spAutoFit/>
              </a:bodyPr>
              <a:lstStyle>
                <a:lvl1pPr>
                  <a:defRPr sz="2800">
                    <a:solidFill>
                      <a:schemeClr val="tx1"/>
                    </a:solidFill>
                    <a:latin typeface="Arial" charset="0"/>
                    <a:ea typeface="ＭＳ Ｐゴシック" charset="0"/>
                  </a:defRPr>
                </a:lvl1pPr>
                <a:lvl2pPr>
                  <a:defRPr sz="2400" b="1">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ctr" eaLnBrk="1" hangingPunct="1">
                  <a:spcBef>
                    <a:spcPct val="50000"/>
                  </a:spcBef>
                </a:pPr>
                <a:r>
                  <a:rPr lang="en-US" dirty="0" err="1" smtClean="0">
                    <a:solidFill>
                      <a:schemeClr val="accent2"/>
                    </a:solidFill>
                    <a:latin typeface="Arial Rounded MT Bold" charset="0"/>
                  </a:rPr>
                  <a:t>pp</a:t>
                </a:r>
                <a:endParaRPr lang="en-US" dirty="0">
                  <a:solidFill>
                    <a:schemeClr val="accent2"/>
                  </a:solidFill>
                  <a:latin typeface="Arial Rounded MT Bold" charset="0"/>
                </a:endParaRPr>
              </a:p>
            </p:txBody>
          </p:sp>
          <p:pic>
            <p:nvPicPr>
              <p:cNvPr id="65" name="Picture 64"/>
              <p:cNvPicPr>
                <a:picLocks noChangeAspect="1"/>
              </p:cNvPicPr>
              <p:nvPr/>
            </p:nvPicPr>
            <p:blipFill>
              <a:blip r:embed="rId3"/>
              <a:stretch>
                <a:fillRect/>
              </a:stretch>
            </p:blipFill>
            <p:spPr>
              <a:xfrm>
                <a:off x="7204705" y="2083689"/>
                <a:ext cx="743481" cy="1163970"/>
              </a:xfrm>
              <a:prstGeom prst="rect">
                <a:avLst/>
              </a:prstGeom>
            </p:spPr>
          </p:pic>
        </p:grpSp>
        <p:pic>
          <p:nvPicPr>
            <p:cNvPr id="27" name="Picture 26"/>
            <p:cNvPicPr>
              <a:picLocks noChangeAspect="1"/>
            </p:cNvPicPr>
            <p:nvPr/>
          </p:nvPicPr>
          <p:blipFill>
            <a:blip r:embed="rId3"/>
            <a:stretch>
              <a:fillRect/>
            </a:stretch>
          </p:blipFill>
          <p:spPr>
            <a:xfrm>
              <a:off x="1651935" y="3104250"/>
              <a:ext cx="743481" cy="1163970"/>
            </a:xfrm>
            <a:prstGeom prst="rect">
              <a:avLst/>
            </a:prstGeom>
          </p:spPr>
        </p:pic>
      </p:grpSp>
      <p:sp>
        <p:nvSpPr>
          <p:cNvPr id="29" name="Rectangle 28"/>
          <p:cNvSpPr/>
          <p:nvPr/>
        </p:nvSpPr>
        <p:spPr>
          <a:xfrm>
            <a:off x="217195" y="24904"/>
            <a:ext cx="7253346" cy="646331"/>
          </a:xfrm>
          <a:prstGeom prst="rect">
            <a:avLst/>
          </a:prstGeom>
        </p:spPr>
        <p:txBody>
          <a:bodyPr wrap="square" anchor="ctr">
            <a:spAutoFit/>
          </a:bodyPr>
          <a:lstStyle/>
          <a:p>
            <a:pPr>
              <a:spcBef>
                <a:spcPct val="50000"/>
              </a:spcBef>
              <a:defRPr/>
            </a:pPr>
            <a:r>
              <a:rPr lang="en-US" sz="3600" b="1" cap="all" dirty="0">
                <a:solidFill>
                  <a:srgbClr val="000066"/>
                </a:solidFill>
                <a:effectLst>
                  <a:outerShdw blurRad="38100" dist="38100" dir="2700000" algn="tl">
                    <a:srgbClr val="000000"/>
                  </a:outerShdw>
                </a:effectLst>
                <a:ea typeface="ヒラギノ角ゴ Pro W3" pitchFamily="84" charset="-128"/>
              </a:rPr>
              <a:t>Law of segregation</a:t>
            </a:r>
          </a:p>
        </p:txBody>
      </p:sp>
    </p:spTree>
    <p:extLst>
      <p:ext uri="{BB962C8B-B14F-4D97-AF65-F5344CB8AC3E}">
        <p14:creationId xmlns:p14="http://schemas.microsoft.com/office/powerpoint/2010/main" val="333440576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57200" y="50500"/>
            <a:ext cx="8229600" cy="1143000"/>
          </a:xfrm>
        </p:spPr>
        <p:txBody>
          <a:bodyPr>
            <a:normAutofit fontScale="90000"/>
          </a:bodyPr>
          <a:lstStyle/>
          <a:p>
            <a:r>
              <a:rPr lang="en-US" b="1" cap="all" dirty="0">
                <a:solidFill>
                  <a:srgbClr val="000066"/>
                </a:solidFill>
                <a:effectLst>
                  <a:outerShdw blurRad="38100" dist="38100" dir="2700000" algn="tl">
                    <a:srgbClr val="000000"/>
                  </a:outerShdw>
                </a:effectLst>
                <a:ea typeface="ヒラギノ角ゴ Pro W3" pitchFamily="84" charset="-128"/>
              </a:rPr>
              <a:t>Law of independent </a:t>
            </a:r>
            <a:r>
              <a:rPr lang="en-US" b="1" cap="all" dirty="0" smtClean="0">
                <a:solidFill>
                  <a:srgbClr val="000066"/>
                </a:solidFill>
                <a:effectLst>
                  <a:outerShdw blurRad="38100" dist="38100" dir="2700000" algn="tl">
                    <a:srgbClr val="000000"/>
                  </a:outerShdw>
                </a:effectLst>
                <a:ea typeface="ヒラギノ角ゴ Pro W3" pitchFamily="84" charset="-128"/>
              </a:rPr>
              <a:t>assortment</a:t>
            </a:r>
            <a:endParaRPr lang="en-US" dirty="0"/>
          </a:p>
        </p:txBody>
      </p:sp>
      <p:sp>
        <p:nvSpPr>
          <p:cNvPr id="10" name="Content Placeholder 9"/>
          <p:cNvSpPr>
            <a:spLocks noGrp="1"/>
          </p:cNvSpPr>
          <p:nvPr>
            <p:ph sz="half" idx="1"/>
          </p:nvPr>
        </p:nvSpPr>
        <p:spPr>
          <a:xfrm>
            <a:off x="457200" y="1600200"/>
            <a:ext cx="4038600" cy="4999419"/>
          </a:xfrm>
        </p:spPr>
        <p:txBody>
          <a:bodyPr>
            <a:normAutofit fontScale="77500" lnSpcReduction="20000"/>
          </a:bodyPr>
          <a:lstStyle/>
          <a:p>
            <a:pPr marL="0" indent="0">
              <a:buNone/>
            </a:pPr>
            <a:r>
              <a:rPr lang="en-US" i="1" u="sng" cap="all" dirty="0" smtClean="0"/>
              <a:t>Definition </a:t>
            </a:r>
          </a:p>
          <a:p>
            <a:pPr marL="0" indent="0">
              <a:buNone/>
            </a:pPr>
            <a:r>
              <a:rPr lang="en-US" dirty="0" smtClean="0"/>
              <a:t>During </a:t>
            </a:r>
            <a:r>
              <a:rPr lang="en-US" dirty="0"/>
              <a:t>gamete formation, different pairs </a:t>
            </a:r>
            <a:r>
              <a:rPr lang="en-US" dirty="0" smtClean="0"/>
              <a:t>of alleles </a:t>
            </a:r>
            <a:r>
              <a:rPr lang="en-US" dirty="0"/>
              <a:t>segregate independently of each </a:t>
            </a:r>
            <a:r>
              <a:rPr lang="en-US" dirty="0" smtClean="0"/>
              <a:t>other.</a:t>
            </a:r>
          </a:p>
          <a:p>
            <a:pPr marL="0" indent="0">
              <a:buNone/>
            </a:pPr>
            <a:r>
              <a:rPr lang="en-US" i="1" u="sng" cap="all" dirty="0" smtClean="0"/>
              <a:t>Interpretation</a:t>
            </a:r>
          </a:p>
          <a:p>
            <a:pPr marL="0" indent="0">
              <a:buNone/>
            </a:pPr>
            <a:r>
              <a:rPr lang="en-US" dirty="0"/>
              <a:t>In </a:t>
            </a:r>
            <a:r>
              <a:rPr lang="en-US" dirty="0" smtClean="0"/>
              <a:t>a </a:t>
            </a:r>
            <a:r>
              <a:rPr lang="en-US" dirty="0" err="1" smtClean="0"/>
              <a:t>dihybrid</a:t>
            </a:r>
            <a:r>
              <a:rPr lang="en-US" dirty="0" smtClean="0"/>
              <a:t> </a:t>
            </a:r>
            <a:r>
              <a:rPr lang="en-US" dirty="0"/>
              <a:t>cross, each pair of </a:t>
            </a:r>
            <a:r>
              <a:rPr lang="en-US" dirty="0" smtClean="0"/>
              <a:t>alleles assorts </a:t>
            </a:r>
            <a:r>
              <a:rPr lang="en-US" dirty="0"/>
              <a:t>independently </a:t>
            </a:r>
            <a:r>
              <a:rPr lang="en-US" dirty="0" smtClean="0"/>
              <a:t>during gamete </a:t>
            </a:r>
            <a:r>
              <a:rPr lang="en-US" dirty="0"/>
              <a:t>formation. In the gametes, Y is equally likely to be found </a:t>
            </a:r>
            <a:r>
              <a:rPr lang="en-US" dirty="0" smtClean="0"/>
              <a:t>with R </a:t>
            </a:r>
            <a:r>
              <a:rPr lang="en-US" dirty="0"/>
              <a:t>or r (that is, Y R = Y r ); the same is </a:t>
            </a:r>
            <a:r>
              <a:rPr lang="en-US" dirty="0" smtClean="0"/>
              <a:t>true for </a:t>
            </a:r>
            <a:r>
              <a:rPr lang="en-US" dirty="0"/>
              <a:t>y (that is, y R = y r )</a:t>
            </a:r>
            <a:r>
              <a:rPr lang="en-US" dirty="0" smtClean="0"/>
              <a:t>. </a:t>
            </a:r>
          </a:p>
          <a:p>
            <a:pPr marL="0" indent="0">
              <a:buNone/>
            </a:pPr>
            <a:r>
              <a:rPr lang="en-US" dirty="0" smtClean="0"/>
              <a:t>As </a:t>
            </a:r>
            <a:r>
              <a:rPr lang="en-US" dirty="0"/>
              <a:t>a result, all four possible types of gametes ( Y R , Y r , y R , and y r </a:t>
            </a:r>
            <a:r>
              <a:rPr lang="en-US" dirty="0" smtClean="0"/>
              <a:t>) are </a:t>
            </a:r>
            <a:r>
              <a:rPr lang="en-US" dirty="0"/>
              <a:t>produced in equal frequency among a large population.</a:t>
            </a:r>
            <a:endParaRPr lang="en-US" i="1" u="sng" cap="all" dirty="0"/>
          </a:p>
        </p:txBody>
      </p:sp>
      <p:pic>
        <p:nvPicPr>
          <p:cNvPr id="12" name="Content Placeholder 11" descr="Snip20171029_8.png"/>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t="-54" b="-1858"/>
          <a:stretch/>
        </p:blipFill>
        <p:spPr>
          <a:xfrm>
            <a:off x="4797425" y="2191570"/>
            <a:ext cx="4038600" cy="3885059"/>
          </a:xfrm>
        </p:spPr>
      </p:pic>
    </p:spTree>
    <p:extLst>
      <p:ext uri="{BB962C8B-B14F-4D97-AF65-F5344CB8AC3E}">
        <p14:creationId xmlns:p14="http://schemas.microsoft.com/office/powerpoint/2010/main" val="218157304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1421</TotalTime>
  <Words>2222</Words>
  <Application>Microsoft Macintosh PowerPoint</Application>
  <PresentationFormat>On-screen Show (4:3)</PresentationFormat>
  <Paragraphs>404</Paragraphs>
  <Slides>29</Slides>
  <Notes>10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Human Genetics</vt:lpstr>
      <vt:lpstr>Objectives:</vt:lpstr>
      <vt:lpstr>Father of Genetics</vt:lpstr>
      <vt:lpstr>Interpreting the outcomes of Mendel’s breeding experiments:</vt:lpstr>
      <vt:lpstr>Genotypes</vt:lpstr>
      <vt:lpstr>Punnett Square </vt:lpstr>
      <vt:lpstr>COMPLETE DOMINANCE - one allele is dominant to another allele RECALL MENDEL’S 1st EXPERIMENT</vt:lpstr>
      <vt:lpstr>RECALL MENDEL’S 2nd EXPERIMENT</vt:lpstr>
      <vt:lpstr>Law of independent assortment</vt:lpstr>
      <vt:lpstr>THE CHROMOSOME THEORY OF INHERITANCE AND SEX CHROMOSOMES</vt:lpstr>
      <vt:lpstr>Mendel’s law of segregation can be explained by the segregation of homologs during meiosis</vt:lpstr>
      <vt:lpstr>Mendel’s law of independent assortment can be explained by the random alignment of bivalents during metaphase of meiosis I</vt:lpstr>
      <vt:lpstr>PowerPoint Presentation</vt:lpstr>
      <vt:lpstr>A Pedigree Analysis </vt:lpstr>
      <vt:lpstr>Autosomal Dominant</vt:lpstr>
      <vt:lpstr>Family Tree of an Autosomal Dominant Mode of Inheritance</vt:lpstr>
      <vt:lpstr>Autosomal Recessive</vt:lpstr>
      <vt:lpstr>Punnett square showing autosomal recessive inheritance</vt:lpstr>
      <vt:lpstr>PowerPoint Presentation</vt:lpstr>
      <vt:lpstr>Family tree of an Autosomal recessive disorder Sickle cell disease (SS)</vt:lpstr>
      <vt:lpstr>Sex – Linked Inheritance</vt:lpstr>
      <vt:lpstr>Y – Linked Inheritance</vt:lpstr>
      <vt:lpstr>X – Linked Inheritance</vt:lpstr>
      <vt:lpstr>X – Linked Recessive Inheritance</vt:lpstr>
      <vt:lpstr>X – Linked Recessive Inheritance</vt:lpstr>
      <vt:lpstr>PowerPoint Presentation</vt:lpstr>
      <vt:lpstr>X-Linked Dominant Disorders</vt:lpstr>
      <vt:lpstr>Punnett square showing X – linked dominant type of Inheritance</vt:lpstr>
      <vt:lpstr>TAKE HOME MESSAGE: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Faisal</dc:creator>
  <cp:lastModifiedBy>Faisal</cp:lastModifiedBy>
  <cp:revision>44</cp:revision>
  <dcterms:created xsi:type="dcterms:W3CDTF">2017-10-25T06:19:56Z</dcterms:created>
  <dcterms:modified xsi:type="dcterms:W3CDTF">2017-10-29T20:27:36Z</dcterms:modified>
</cp:coreProperties>
</file>