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8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78" autoAdjust="0"/>
  </p:normalViewPr>
  <p:slideViewPr>
    <p:cSldViewPr snapToGrid="0" snapToObjects="1">
      <p:cViewPr>
        <p:scale>
          <a:sx n="68" d="100"/>
          <a:sy n="68" d="100"/>
        </p:scale>
        <p:origin x="-184" y="-2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BD3A04-C330-4B4F-8AC0-9FB43CBB2C14}" type="datetimeFigureOut">
              <a:rPr lang="en-US" smtClean="0"/>
              <a:t>29/10/2017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7E1D6B-0E0A-C249-B5D0-994E491BA301}" type="slidenum">
              <a:rPr lang="en-US" smtClean="0"/>
              <a:t>‹#›</a:t>
            </a:fld>
            <a:endParaRPr lang="en-US"/>
          </a:p>
        </p:txBody>
      </p:sp>
    </p:spTree>
    <p:extLst>
      <p:ext uri="{BB962C8B-B14F-4D97-AF65-F5344CB8AC3E}">
        <p14:creationId xmlns:p14="http://schemas.microsoft.com/office/powerpoint/2010/main" val="22418125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Alleles of the ABO Blood Group Can Be Dominant, Recessive, or Codominant</a:t>
            </a:r>
          </a:p>
          <a:p>
            <a:r>
              <a:rPr lang="en-US" sz="1200" b="0" i="0" u="none" strike="noStrike" kern="1200" baseline="0" dirty="0" smtClean="0">
                <a:solidFill>
                  <a:schemeClr val="tx1"/>
                </a:solidFill>
                <a:latin typeface="+mn-lt"/>
                <a:ea typeface="+mn-ea"/>
                <a:cs typeface="+mn-cs"/>
              </a:rPr>
              <a:t>Thus far, we have considered examples in which a gene exists in two different alleles. As researchers have probed genes at the molecular level within natural populations of organisms, they have discovered that most genes exist in  multiple alleles. Within a population, genes are typically found in three or more alleles.</a:t>
            </a:r>
          </a:p>
          <a:p>
            <a:r>
              <a:rPr lang="en-US" sz="1200" b="0" i="0" u="none" strike="noStrike" kern="1200" baseline="0" dirty="0" smtClean="0">
                <a:solidFill>
                  <a:schemeClr val="tx1"/>
                </a:solidFill>
                <a:latin typeface="+mn-lt"/>
                <a:ea typeface="+mn-ea"/>
                <a:cs typeface="+mn-cs"/>
              </a:rPr>
              <a:t>The ABO group of antigens, which determine blood type in humans, is an example of multiple alleles and illustrates an allelic relationship called </a:t>
            </a:r>
            <a:r>
              <a:rPr lang="en-US" sz="1200" b="1" i="0" u="none" strike="noStrike" kern="1200" baseline="0" dirty="0" err="1" smtClean="0">
                <a:solidFill>
                  <a:schemeClr val="tx1"/>
                </a:solidFill>
                <a:latin typeface="+mn-lt"/>
                <a:ea typeface="+mn-ea"/>
                <a:cs typeface="+mn-cs"/>
              </a:rPr>
              <a:t>codominance</a:t>
            </a:r>
            <a:r>
              <a:rPr lang="en-US" sz="1200" b="0" i="0"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17E1D6B-0E0A-C249-B5D0-994E491BA301}" type="slidenum">
              <a:rPr lang="en-US" smtClean="0"/>
              <a:t>3</a:t>
            </a:fld>
            <a:endParaRPr lang="en-US"/>
          </a:p>
        </p:txBody>
      </p:sp>
    </p:spTree>
    <p:extLst>
      <p:ext uri="{BB962C8B-B14F-4D97-AF65-F5344CB8AC3E}">
        <p14:creationId xmlns:p14="http://schemas.microsoft.com/office/powerpoint/2010/main" val="3053662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ABO blood types illustrate </a:t>
            </a:r>
            <a:r>
              <a:rPr lang="en-US" sz="1200" b="0" i="0" u="none" strike="noStrike" kern="1200" baseline="0" dirty="0" err="1" smtClean="0">
                <a:solidFill>
                  <a:schemeClr val="tx1"/>
                </a:solidFill>
                <a:latin typeface="+mn-lt"/>
                <a:ea typeface="+mn-ea"/>
                <a:cs typeface="+mn-cs"/>
              </a:rPr>
              <a:t>codominance</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I </a:t>
            </a:r>
            <a:r>
              <a:rPr lang="en-US" sz="1200" b="0" i="0" u="none" strike="noStrike" kern="1200" baseline="3000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and I </a:t>
            </a:r>
            <a:r>
              <a:rPr lang="en-US" sz="1200" b="0" i="0" u="none" strike="noStrike" kern="1200" baseline="3000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alleles of the I gene are </a:t>
            </a:r>
            <a:r>
              <a:rPr lang="en-US" sz="1200" b="0" i="0" u="none" strike="noStrike" kern="1200" baseline="0" dirty="0" err="1" smtClean="0">
                <a:solidFill>
                  <a:schemeClr val="tx1"/>
                </a:solidFill>
                <a:latin typeface="+mn-lt"/>
                <a:ea typeface="+mn-ea"/>
                <a:cs typeface="+mn-cs"/>
              </a:rPr>
              <a:t>codominant</a:t>
            </a:r>
            <a:r>
              <a:rPr lang="en-US" sz="1200" b="0" i="0" u="none" strike="noStrike" kern="1200" baseline="0" dirty="0" smtClean="0">
                <a:solidFill>
                  <a:schemeClr val="tx1"/>
                </a:solidFill>
                <a:latin typeface="+mn-lt"/>
                <a:ea typeface="+mn-ea"/>
                <a:cs typeface="+mn-cs"/>
              </a:rPr>
              <a:t>, but they follow Mendel’s law of segregation. These Punnett squares follow the genotypes that could result when a person with type A blood has children with a person with type B blood.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example illustrates, when both alleles produce a functional gene product, they are usually </a:t>
            </a:r>
            <a:r>
              <a:rPr lang="en-US" sz="1200" b="1" i="0" u="none" strike="noStrike" kern="1200" baseline="0" dirty="0" err="1" smtClean="0">
                <a:solidFill>
                  <a:schemeClr val="tx1"/>
                </a:solidFill>
                <a:latin typeface="+mn-lt"/>
                <a:ea typeface="+mn-ea"/>
                <a:cs typeface="+mn-cs"/>
              </a:rPr>
              <a:t>codominant</a:t>
            </a:r>
            <a:r>
              <a:rPr lang="en-US" sz="1200" b="0" i="0" u="none" strike="noStrike" kern="1200" baseline="0" dirty="0" smtClean="0">
                <a:solidFill>
                  <a:schemeClr val="tx1"/>
                </a:solidFill>
                <a:latin typeface="+mn-lt"/>
                <a:ea typeface="+mn-ea"/>
                <a:cs typeface="+mn-cs"/>
              </a:rPr>
              <a:t> for phenotypes analyzed</a:t>
            </a:r>
            <a:endParaRPr lang="en-US" dirty="0"/>
          </a:p>
        </p:txBody>
      </p:sp>
      <p:sp>
        <p:nvSpPr>
          <p:cNvPr id="4" name="Slide Number Placeholder 3"/>
          <p:cNvSpPr>
            <a:spLocks noGrp="1"/>
          </p:cNvSpPr>
          <p:nvPr>
            <p:ph type="sldNum" sz="quarter" idx="10"/>
          </p:nvPr>
        </p:nvSpPr>
        <p:spPr/>
        <p:txBody>
          <a:bodyPr/>
          <a:lstStyle/>
          <a:p>
            <a:fld id="{B17E1D6B-0E0A-C249-B5D0-994E491BA301}" type="slidenum">
              <a:rPr lang="en-US" smtClean="0"/>
              <a:t>4</a:t>
            </a:fld>
            <a:endParaRPr lang="en-US"/>
          </a:p>
        </p:txBody>
      </p:sp>
    </p:spTree>
    <p:extLst>
      <p:ext uri="{BB962C8B-B14F-4D97-AF65-F5344CB8AC3E}">
        <p14:creationId xmlns:p14="http://schemas.microsoft.com/office/powerpoint/2010/main" val="1317247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E1D6B-0E0A-C249-B5D0-994E491BA301}" type="slidenum">
              <a:rPr lang="en-US" smtClean="0"/>
              <a:t>8</a:t>
            </a:fld>
            <a:endParaRPr lang="en-US"/>
          </a:p>
        </p:txBody>
      </p:sp>
    </p:spTree>
    <p:extLst>
      <p:ext uri="{BB962C8B-B14F-4D97-AF65-F5344CB8AC3E}">
        <p14:creationId xmlns:p14="http://schemas.microsoft.com/office/powerpoint/2010/main" val="689036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E1D6B-0E0A-C249-B5D0-994E491BA301}" type="slidenum">
              <a:rPr lang="en-US" smtClean="0"/>
              <a:t>11</a:t>
            </a:fld>
            <a:endParaRPr lang="en-US"/>
          </a:p>
        </p:txBody>
      </p:sp>
    </p:spTree>
    <p:extLst>
      <p:ext uri="{BB962C8B-B14F-4D97-AF65-F5344CB8AC3E}">
        <p14:creationId xmlns:p14="http://schemas.microsoft.com/office/powerpoint/2010/main" val="2094213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E1D6B-0E0A-C249-B5D0-994E491BA301}" type="slidenum">
              <a:rPr lang="en-US" smtClean="0"/>
              <a:t>12</a:t>
            </a:fld>
            <a:endParaRPr lang="en-US"/>
          </a:p>
        </p:txBody>
      </p:sp>
    </p:spTree>
    <p:extLst>
      <p:ext uri="{BB962C8B-B14F-4D97-AF65-F5344CB8AC3E}">
        <p14:creationId xmlns:p14="http://schemas.microsoft.com/office/powerpoint/2010/main" val="1727220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With the ability to sequence genes, researchers found that </a:t>
            </a:r>
            <a:r>
              <a:rPr lang="en-US" sz="1200" b="0" i="0" u="none" strike="noStrike" kern="1200" baseline="0" dirty="0" err="1" smtClean="0">
                <a:solidFill>
                  <a:schemeClr val="tx1"/>
                </a:solidFill>
                <a:latin typeface="+mn-lt"/>
                <a:ea typeface="+mn-ea"/>
                <a:cs typeface="+mn-cs"/>
              </a:rPr>
              <a:t>myotonic</a:t>
            </a:r>
            <a:r>
              <a:rPr lang="en-US" sz="1200" b="0" i="0" u="none" strike="noStrike" kern="1200" baseline="0" dirty="0" smtClean="0">
                <a:solidFill>
                  <a:schemeClr val="tx1"/>
                </a:solidFill>
                <a:latin typeface="+mn-lt"/>
                <a:ea typeface="+mn-ea"/>
                <a:cs typeface="+mn-cs"/>
              </a:rPr>
              <a:t> dystrophy indeed worsens with each generation because the gene expands! </a:t>
            </a:r>
          </a:p>
          <a:p>
            <a:r>
              <a:rPr lang="en-US" sz="1200" b="0" i="0" u="none" strike="noStrike" kern="1200" baseline="0" dirty="0" smtClean="0">
                <a:solidFill>
                  <a:schemeClr val="tx1"/>
                </a:solidFill>
                <a:latin typeface="+mn-lt"/>
                <a:ea typeface="+mn-ea"/>
                <a:cs typeface="+mn-cs"/>
              </a:rPr>
              <a:t>The gene that causes the first recognized type of </a:t>
            </a:r>
            <a:r>
              <a:rPr lang="en-US" sz="1200" b="0" i="0" u="none" strike="noStrike" kern="1200" baseline="0" dirty="0" err="1" smtClean="0">
                <a:solidFill>
                  <a:schemeClr val="tx1"/>
                </a:solidFill>
                <a:latin typeface="+mn-lt"/>
                <a:ea typeface="+mn-ea"/>
                <a:cs typeface="+mn-cs"/>
              </a:rPr>
              <a:t>myotonic</a:t>
            </a:r>
            <a:r>
              <a:rPr lang="en-US" sz="1200" b="0" i="0" u="none" strike="noStrike" kern="1200" baseline="0" dirty="0" smtClean="0">
                <a:solidFill>
                  <a:schemeClr val="tx1"/>
                </a:solidFill>
                <a:latin typeface="+mn-lt"/>
                <a:ea typeface="+mn-ea"/>
                <a:cs typeface="+mn-cs"/>
              </a:rPr>
              <a:t> dystrophy, on chromosome 19, has an area rich in repeats of the DNA triplet CTG. The wild type repeat number is 5 to 37; a person with the disorder has from 50 to thousands of copies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Figure shows how expanding genes explain anticipation. In some disorders, symptoms that worsen from one generation to the</a:t>
            </a:r>
          </a:p>
          <a:p>
            <a:r>
              <a:rPr lang="en-US" sz="1200" b="0" i="0" u="none" strike="noStrike" kern="1200" baseline="0" dirty="0" smtClean="0">
                <a:solidFill>
                  <a:schemeClr val="tx1"/>
                </a:solidFill>
                <a:latin typeface="+mn-lt"/>
                <a:ea typeface="+mn-ea"/>
                <a:cs typeface="+mn-cs"/>
              </a:rPr>
              <a:t>next—termed anticipation —have a physical basis: </a:t>
            </a:r>
            <a:r>
              <a:rPr lang="en-US" sz="1200" b="0" i="0" u="sng" strike="noStrike" kern="1200" baseline="0" dirty="0" smtClean="0">
                <a:solidFill>
                  <a:schemeClr val="tx1"/>
                </a:solidFill>
                <a:latin typeface="+mn-lt"/>
                <a:ea typeface="+mn-ea"/>
                <a:cs typeface="+mn-cs"/>
              </a:rPr>
              <a:t>The gene is expanding as the number of repeats grows</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 image shows a three-generation family affected with </a:t>
            </a:r>
            <a:r>
              <a:rPr lang="en-US" sz="1200" b="0" i="0" u="none" strike="noStrike" kern="1200" baseline="0" dirty="0" err="1" smtClean="0">
                <a:solidFill>
                  <a:schemeClr val="tx1"/>
                </a:solidFill>
                <a:latin typeface="+mn-lt"/>
                <a:ea typeface="+mn-ea"/>
                <a:cs typeface="+mn-cs"/>
              </a:rPr>
              <a:t>myotonic</a:t>
            </a:r>
            <a:r>
              <a:rPr lang="en-US" sz="1200" b="0" i="0" u="none" strike="noStrike" kern="1200" baseline="0" dirty="0" smtClean="0">
                <a:solidFill>
                  <a:schemeClr val="tx1"/>
                </a:solidFill>
                <a:latin typeface="+mn-lt"/>
                <a:ea typeface="+mn-ea"/>
                <a:cs typeface="+mn-cs"/>
              </a:rPr>
              <a:t> dystrophy. The degree of severity increases in each generation.</a:t>
            </a:r>
          </a:p>
          <a:p>
            <a:r>
              <a:rPr lang="en-US" sz="1200" b="0" i="0" u="none" strike="noStrike" kern="1200" baseline="0" dirty="0" smtClean="0">
                <a:solidFill>
                  <a:schemeClr val="tx1"/>
                </a:solidFill>
                <a:latin typeface="+mn-lt"/>
                <a:ea typeface="+mn-ea"/>
                <a:cs typeface="+mn-cs"/>
              </a:rPr>
              <a:t>The grandmother </a:t>
            </a:r>
            <a:r>
              <a:rPr lang="en-US" sz="1200" b="1" i="0" u="none" strike="noStrike" kern="1200" baseline="0" dirty="0" smtClean="0">
                <a:solidFill>
                  <a:schemeClr val="tx1"/>
                </a:solidFill>
                <a:latin typeface="+mn-lt"/>
                <a:ea typeface="+mn-ea"/>
                <a:cs typeface="+mn-cs"/>
              </a:rPr>
              <a:t>(right) </a:t>
            </a:r>
            <a:r>
              <a:rPr lang="en-US" sz="1200" b="0" i="0" u="none" strike="noStrike" kern="1200" baseline="0" dirty="0" smtClean="0">
                <a:solidFill>
                  <a:schemeClr val="tx1"/>
                </a:solidFill>
                <a:latin typeface="+mn-lt"/>
                <a:ea typeface="+mn-ea"/>
                <a:cs typeface="+mn-cs"/>
              </a:rPr>
              <a:t>is only slightly affected, but the mother </a:t>
            </a:r>
            <a:r>
              <a:rPr lang="en-US" sz="1200" b="1" i="0" u="none" strike="noStrike" kern="1200" baseline="0" dirty="0" smtClean="0">
                <a:solidFill>
                  <a:schemeClr val="tx1"/>
                </a:solidFill>
                <a:latin typeface="+mn-lt"/>
                <a:ea typeface="+mn-ea"/>
                <a:cs typeface="+mn-cs"/>
              </a:rPr>
              <a:t>(left) </a:t>
            </a:r>
            <a:r>
              <a:rPr lang="en-US" sz="1200" b="0" i="0" u="none" strike="noStrike" kern="1200" baseline="0" dirty="0" smtClean="0">
                <a:solidFill>
                  <a:schemeClr val="tx1"/>
                </a:solidFill>
                <a:latin typeface="+mn-lt"/>
                <a:ea typeface="+mn-ea"/>
                <a:cs typeface="+mn-cs"/>
              </a:rPr>
              <a:t>has a characteristic narrow face and somewhat limited facial expression. The baby is more severely affected and has the facial features of children with neonatal-onset </a:t>
            </a:r>
            <a:r>
              <a:rPr lang="en-US" sz="1200" b="0" i="0" u="none" strike="noStrike" kern="1200" baseline="0" dirty="0" err="1" smtClean="0">
                <a:solidFill>
                  <a:schemeClr val="tx1"/>
                </a:solidFill>
                <a:latin typeface="+mn-lt"/>
                <a:ea typeface="+mn-ea"/>
                <a:cs typeface="+mn-cs"/>
              </a:rPr>
              <a:t>myotonic</a:t>
            </a:r>
            <a:r>
              <a:rPr lang="en-US" sz="1200" b="0" i="0" u="none" strike="noStrike" kern="1200" baseline="0" dirty="0" smtClean="0">
                <a:solidFill>
                  <a:schemeClr val="tx1"/>
                </a:solidFill>
                <a:latin typeface="+mn-lt"/>
                <a:ea typeface="+mn-ea"/>
                <a:cs typeface="+mn-cs"/>
              </a:rPr>
              <a:t> dystrophy, including an open, triangle-shaped mouth. The infant has more than 1000 copies of the </a:t>
            </a:r>
            <a:r>
              <a:rPr lang="en-US" sz="1200" b="0" i="0" u="none" strike="noStrike" kern="1200" baseline="0" dirty="0" err="1" smtClean="0">
                <a:solidFill>
                  <a:schemeClr val="tx1"/>
                </a:solidFill>
                <a:latin typeface="+mn-lt"/>
                <a:ea typeface="+mn-ea"/>
                <a:cs typeface="+mn-cs"/>
              </a:rPr>
              <a:t>trinucleotide</a:t>
            </a:r>
            <a:r>
              <a:rPr lang="en-US" sz="1200" b="0" i="0" u="none" strike="noStrike" kern="1200" baseline="0" dirty="0" smtClean="0">
                <a:solidFill>
                  <a:schemeClr val="tx1"/>
                </a:solidFill>
                <a:latin typeface="+mn-lt"/>
                <a:ea typeface="+mn-ea"/>
                <a:cs typeface="+mn-cs"/>
              </a:rPr>
              <a:t> repeat, whereas the mother and grandmother each have approximately 100 repeats.</a:t>
            </a:r>
            <a:endParaRPr lang="en-US" dirty="0"/>
          </a:p>
        </p:txBody>
      </p:sp>
      <p:sp>
        <p:nvSpPr>
          <p:cNvPr id="4" name="Slide Number Placeholder 3"/>
          <p:cNvSpPr>
            <a:spLocks noGrp="1"/>
          </p:cNvSpPr>
          <p:nvPr>
            <p:ph type="sldNum" sz="quarter" idx="10"/>
          </p:nvPr>
        </p:nvSpPr>
        <p:spPr/>
        <p:txBody>
          <a:bodyPr/>
          <a:lstStyle/>
          <a:p>
            <a:fld id="{B17E1D6B-0E0A-C249-B5D0-994E491BA301}" type="slidenum">
              <a:rPr lang="en-US" smtClean="0"/>
              <a:t>14</a:t>
            </a:fld>
            <a:endParaRPr lang="en-US"/>
          </a:p>
        </p:txBody>
      </p:sp>
    </p:spTree>
    <p:extLst>
      <p:ext uri="{BB962C8B-B14F-4D97-AF65-F5344CB8AC3E}">
        <p14:creationId xmlns:p14="http://schemas.microsoft.com/office/powerpoint/2010/main" val="395460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eaLnBrk="1" hangingPunct="1"/>
            <a:r>
              <a:rPr lang="en-US" sz="2800" b="1" kern="1200" dirty="0" smtClean="0">
                <a:solidFill>
                  <a:schemeClr val="accent1">
                    <a:lumMod val="75000"/>
                  </a:schemeClr>
                </a:solidFill>
                <a:latin typeface="+mn-lt"/>
                <a:ea typeface="+mn-ea"/>
                <a:cs typeface="+mn-cs"/>
              </a:rPr>
              <a:t>Myotonic dystrophy</a:t>
            </a:r>
            <a:endParaRPr lang="en-US" sz="2800" b="1" dirty="0" smtClean="0">
              <a:solidFill>
                <a:srgbClr val="000000"/>
              </a:solidFill>
              <a:latin typeface="Arial" charset="0"/>
            </a:endParaRPr>
          </a:p>
          <a:p>
            <a:pPr marL="273050" indent="-273050" eaLnBrk="1" hangingPunct="1"/>
            <a:r>
              <a:rPr lang="en-US" sz="2400" dirty="0" smtClean="0">
                <a:solidFill>
                  <a:srgbClr val="000000"/>
                </a:solidFill>
                <a:latin typeface="Arial" charset="0"/>
              </a:rPr>
              <a:t>Autosomal dominant disease</a:t>
            </a:r>
          </a:p>
          <a:p>
            <a:pPr marL="273050" indent="-273050" eaLnBrk="1" hangingPunct="1"/>
            <a:r>
              <a:rPr lang="en-US" sz="2400" dirty="0" smtClean="0">
                <a:solidFill>
                  <a:srgbClr val="000000"/>
                </a:solidFill>
                <a:latin typeface="Arial" charset="0"/>
              </a:rPr>
              <a:t>Relatively common</a:t>
            </a:r>
          </a:p>
          <a:p>
            <a:pPr marL="273050" indent="-273050" eaLnBrk="1" hangingPunct="1"/>
            <a:r>
              <a:rPr lang="en-US" sz="2400" dirty="0" smtClean="0">
                <a:solidFill>
                  <a:srgbClr val="000000"/>
                </a:solidFill>
                <a:latin typeface="Arial" charset="0"/>
              </a:rPr>
              <a:t>The affected gene is on chromosome 19</a:t>
            </a:r>
          </a:p>
          <a:p>
            <a:pPr marL="273050" indent="-273050" eaLnBrk="1" hangingPunct="1"/>
            <a:r>
              <a:rPr lang="en-US" sz="2400" dirty="0" smtClean="0">
                <a:solidFill>
                  <a:srgbClr val="000000"/>
                </a:solidFill>
                <a:latin typeface="Arial" charset="0"/>
              </a:rPr>
              <a:t>The mutation is triplet repeat (CTG) expansion in the 3’ </a:t>
            </a:r>
            <a:r>
              <a:rPr lang="en-US" sz="2400" dirty="0" err="1" smtClean="0">
                <a:solidFill>
                  <a:srgbClr val="000000"/>
                </a:solidFill>
                <a:latin typeface="Arial" charset="0"/>
              </a:rPr>
              <a:t>untranslated</a:t>
            </a:r>
            <a:r>
              <a:rPr lang="en-US" sz="2400" dirty="0" smtClean="0">
                <a:solidFill>
                  <a:srgbClr val="000000"/>
                </a:solidFill>
                <a:latin typeface="Arial" charset="0"/>
              </a:rPr>
              <a:t> region of the </a:t>
            </a:r>
            <a:r>
              <a:rPr lang="en-US" sz="2400" dirty="0" err="1" smtClean="0">
                <a:solidFill>
                  <a:srgbClr val="000000"/>
                </a:solidFill>
                <a:latin typeface="Arial" charset="0"/>
              </a:rPr>
              <a:t>myotonic</a:t>
            </a:r>
            <a:r>
              <a:rPr lang="en-US" sz="2400" dirty="0" smtClean="0">
                <a:solidFill>
                  <a:srgbClr val="000000"/>
                </a:solidFill>
                <a:latin typeface="Arial" charset="0"/>
              </a:rPr>
              <a:t> dystrophy gene</a:t>
            </a:r>
          </a:p>
          <a:p>
            <a:pPr marL="273050" indent="-273050" eaLnBrk="1" hangingPunct="1"/>
            <a:r>
              <a:rPr lang="en-US" sz="2400" dirty="0" smtClean="0">
                <a:solidFill>
                  <a:srgbClr val="000000"/>
                </a:solidFill>
                <a:latin typeface="Arial" charset="0"/>
              </a:rPr>
              <a:t>Clinical manifestations:</a:t>
            </a:r>
          </a:p>
          <a:p>
            <a:pPr marL="547688" lvl="1" indent="-228600" eaLnBrk="1" hangingPunct="1"/>
            <a:r>
              <a:rPr lang="en-US" dirty="0" err="1" smtClean="0">
                <a:solidFill>
                  <a:srgbClr val="000000"/>
                </a:solidFill>
                <a:latin typeface="Arial" charset="0"/>
              </a:rPr>
              <a:t>Myotonia</a:t>
            </a:r>
            <a:r>
              <a:rPr lang="en-US" dirty="0" smtClean="0">
                <a:solidFill>
                  <a:srgbClr val="000000"/>
                </a:solidFill>
                <a:latin typeface="Arial" charset="0"/>
              </a:rPr>
              <a:t> (Muscular loss &amp; weakness)</a:t>
            </a:r>
          </a:p>
          <a:p>
            <a:pPr marL="547688" lvl="1" indent="-228600" eaLnBrk="1" hangingPunct="1"/>
            <a:r>
              <a:rPr lang="en-US" dirty="0" smtClean="0">
                <a:solidFill>
                  <a:srgbClr val="000000"/>
                </a:solidFill>
                <a:latin typeface="Arial" charset="0"/>
              </a:rPr>
              <a:t>Cataracts</a:t>
            </a:r>
          </a:p>
          <a:p>
            <a:pPr marL="547688" lvl="1" indent="-228600" eaLnBrk="1" hangingPunct="1"/>
            <a:r>
              <a:rPr lang="en-US" dirty="0" smtClean="0">
                <a:solidFill>
                  <a:srgbClr val="000000"/>
                </a:solidFill>
                <a:latin typeface="Arial" charset="0"/>
              </a:rPr>
              <a:t>Testicular atrophy</a:t>
            </a:r>
          </a:p>
          <a:p>
            <a:pPr marL="547688" lvl="1" indent="-228600" eaLnBrk="1" hangingPunct="1"/>
            <a:r>
              <a:rPr lang="en-US" dirty="0" smtClean="0">
                <a:solidFill>
                  <a:srgbClr val="000000"/>
                </a:solidFill>
                <a:latin typeface="Arial" charset="0"/>
              </a:rPr>
              <a:t>Heart disease: arrhythmia</a:t>
            </a:r>
          </a:p>
          <a:p>
            <a:pPr marL="547688" lvl="1" indent="-228600" eaLnBrk="1" hangingPunct="1"/>
            <a:r>
              <a:rPr lang="en-US" dirty="0" smtClean="0">
                <a:solidFill>
                  <a:srgbClr val="000000"/>
                </a:solidFill>
                <a:latin typeface="Arial" charset="0"/>
              </a:rPr>
              <a:t>Dementia</a:t>
            </a:r>
          </a:p>
          <a:p>
            <a:pPr marL="547688" lvl="1" indent="-228600" eaLnBrk="1" hangingPunct="1"/>
            <a:r>
              <a:rPr lang="en-US" dirty="0" smtClean="0">
                <a:solidFill>
                  <a:srgbClr val="000000"/>
                </a:solidFill>
                <a:latin typeface="Arial" charset="0"/>
              </a:rPr>
              <a:t>Baldness</a:t>
            </a:r>
          </a:p>
          <a:p>
            <a:endParaRPr lang="en-US" dirty="0"/>
          </a:p>
        </p:txBody>
      </p:sp>
      <p:sp>
        <p:nvSpPr>
          <p:cNvPr id="4" name="Slide Number Placeholder 3"/>
          <p:cNvSpPr>
            <a:spLocks noGrp="1"/>
          </p:cNvSpPr>
          <p:nvPr>
            <p:ph type="sldNum" sz="quarter" idx="10"/>
          </p:nvPr>
        </p:nvSpPr>
        <p:spPr/>
        <p:txBody>
          <a:bodyPr/>
          <a:lstStyle/>
          <a:p>
            <a:fld id="{B17E1D6B-0E0A-C249-B5D0-994E491BA301}" type="slidenum">
              <a:rPr lang="en-US" smtClean="0"/>
              <a:t>15</a:t>
            </a:fld>
            <a:endParaRPr lang="en-US"/>
          </a:p>
        </p:txBody>
      </p:sp>
    </p:spTree>
    <p:extLst>
      <p:ext uri="{BB962C8B-B14F-4D97-AF65-F5344CB8AC3E}">
        <p14:creationId xmlns:p14="http://schemas.microsoft.com/office/powerpoint/2010/main" val="129340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Penetrance is the probability that a mutant allele or alleles will have any phenotypic expression at all. When the frequency of expression of a phenotype is less than 100%—that is, when some of those who have the relevant genotype completely fail to express it—the disorder is said to show  reduced or  incomplete penetrance. Penetrance is all or nothing. It is the</a:t>
            </a:r>
          </a:p>
          <a:p>
            <a:r>
              <a:rPr lang="en-US" sz="1200" b="0" i="0" u="none" strike="noStrike" kern="1200" baseline="0" dirty="0" smtClean="0">
                <a:solidFill>
                  <a:schemeClr val="tx1"/>
                </a:solidFill>
                <a:latin typeface="+mn-lt"/>
                <a:ea typeface="+mn-ea"/>
                <a:cs typeface="+mn-cs"/>
              </a:rPr>
              <a:t>percentage of people at any given age with a predisposing genotype who are affected, regardless of the</a:t>
            </a:r>
          </a:p>
          <a:p>
            <a:r>
              <a:rPr lang="en-US" sz="1200" b="0" i="0" u="none" strike="noStrike" kern="1200" baseline="0" dirty="0" smtClean="0">
                <a:solidFill>
                  <a:schemeClr val="tx1"/>
                </a:solidFill>
                <a:latin typeface="+mn-lt"/>
                <a:ea typeface="+mn-ea"/>
                <a:cs typeface="+mn-cs"/>
              </a:rPr>
              <a:t>severity.</a:t>
            </a:r>
          </a:p>
          <a:p>
            <a:r>
              <a:rPr lang="en-US" sz="1200" b="0" i="0" u="none" strike="noStrike" kern="1200" baseline="0" dirty="0" smtClean="0">
                <a:solidFill>
                  <a:schemeClr val="tx1"/>
                </a:solidFill>
                <a:latin typeface="+mn-lt"/>
                <a:ea typeface="+mn-ea"/>
                <a:cs typeface="+mn-cs"/>
              </a:rPr>
              <a:t>Penetrance of some disorders is age dependent; that is, it may occur any time, from early in intrauterine development all the way to the </a:t>
            </a:r>
            <a:r>
              <a:rPr lang="en-US" sz="1200" b="0" i="0" u="none" strike="noStrike" kern="1200" baseline="0" dirty="0" err="1" smtClean="0">
                <a:solidFill>
                  <a:schemeClr val="tx1"/>
                </a:solidFill>
                <a:latin typeface="+mn-lt"/>
                <a:ea typeface="+mn-ea"/>
                <a:cs typeface="+mn-cs"/>
              </a:rPr>
              <a:t>postreproductive</a:t>
            </a:r>
            <a:r>
              <a:rPr lang="en-US" sz="1200" b="0" i="0" u="none" strike="noStrike" kern="1200" baseline="0" dirty="0" smtClean="0">
                <a:solidFill>
                  <a:schemeClr val="tx1"/>
                </a:solidFill>
                <a:latin typeface="+mn-lt"/>
                <a:ea typeface="+mn-ea"/>
                <a:cs typeface="+mn-cs"/>
              </a:rPr>
              <a:t> years. Some disorders are lethal prenatally, whereas others can be recognized prenatally but are consistent with a </a:t>
            </a:r>
            <a:r>
              <a:rPr lang="en-US" sz="1200" b="0" i="0" u="none" strike="noStrike" kern="1200" baseline="0" dirty="0" err="1" smtClean="0">
                <a:solidFill>
                  <a:schemeClr val="tx1"/>
                </a:solidFill>
                <a:latin typeface="+mn-lt"/>
                <a:ea typeface="+mn-ea"/>
                <a:cs typeface="+mn-cs"/>
              </a:rPr>
              <a:t>liveborn</a:t>
            </a:r>
            <a:r>
              <a:rPr lang="en-US" sz="1200" b="0" i="0" u="none" strike="noStrike" kern="1200" baseline="0" dirty="0" smtClean="0">
                <a:solidFill>
                  <a:schemeClr val="tx1"/>
                </a:solidFill>
                <a:latin typeface="+mn-lt"/>
                <a:ea typeface="+mn-ea"/>
                <a:cs typeface="+mn-cs"/>
              </a:rPr>
              <a:t> infant; still others may be recognized only at birth (congenital ).  Other disorders have their onset typically or exclusively in childhood or in adulthood. Even in these, however, and sometimes even in the same family, two individuals carrying the same disease causing genotype may develop the disease at very different ages.</a:t>
            </a:r>
            <a:endParaRPr lang="en-US" dirty="0"/>
          </a:p>
        </p:txBody>
      </p:sp>
      <p:sp>
        <p:nvSpPr>
          <p:cNvPr id="4" name="Slide Number Placeholder 3"/>
          <p:cNvSpPr>
            <a:spLocks noGrp="1"/>
          </p:cNvSpPr>
          <p:nvPr>
            <p:ph type="sldNum" sz="quarter" idx="10"/>
          </p:nvPr>
        </p:nvSpPr>
        <p:spPr/>
        <p:txBody>
          <a:bodyPr/>
          <a:lstStyle/>
          <a:p>
            <a:fld id="{B17E1D6B-0E0A-C249-B5D0-994E491BA301}" type="slidenum">
              <a:rPr lang="en-US" smtClean="0"/>
              <a:t>18</a:t>
            </a:fld>
            <a:endParaRPr lang="en-US"/>
          </a:p>
        </p:txBody>
      </p:sp>
    </p:spTree>
    <p:extLst>
      <p:ext uri="{BB962C8B-B14F-4D97-AF65-F5344CB8AC3E}">
        <p14:creationId xmlns:p14="http://schemas.microsoft.com/office/powerpoint/2010/main" val="97089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11999B04-F91C-2E40-AD78-6A1537B917BA}" type="datetimeFigureOut">
              <a:rPr lang="en-US" smtClean="0"/>
              <a:t>29/10/2017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1736255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1999B04-F91C-2E40-AD78-6A1537B917BA}" type="datetimeFigureOut">
              <a:rPr lang="en-US" smtClean="0"/>
              <a:t>29/10/2017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145290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1999B04-F91C-2E40-AD78-6A1537B917BA}" type="datetimeFigureOut">
              <a:rPr lang="en-US" smtClean="0"/>
              <a:t>29/10/2017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8452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1999B04-F91C-2E40-AD78-6A1537B917BA}" type="datetimeFigureOut">
              <a:rPr lang="en-US" smtClean="0"/>
              <a:t>29/10/2017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38751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11999B04-F91C-2E40-AD78-6A1537B917BA}" type="datetimeFigureOut">
              <a:rPr lang="en-US" smtClean="0"/>
              <a:t>29/10/2017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147748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11999B04-F91C-2E40-AD78-6A1537B917BA}" type="datetimeFigureOut">
              <a:rPr lang="en-US" smtClean="0"/>
              <a:t>29/10/2017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194659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11999B04-F91C-2E40-AD78-6A1537B917BA}" type="datetimeFigureOut">
              <a:rPr lang="en-US" smtClean="0"/>
              <a:t>29/10/2017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259818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11999B04-F91C-2E40-AD78-6A1537B917BA}" type="datetimeFigureOut">
              <a:rPr lang="en-US" smtClean="0"/>
              <a:t>29/10/2017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132995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99B04-F91C-2E40-AD78-6A1537B917BA}" type="datetimeFigureOut">
              <a:rPr lang="en-US" smtClean="0"/>
              <a:t>29/10/2017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3917775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1999B04-F91C-2E40-AD78-6A1537B917BA}" type="datetimeFigureOut">
              <a:rPr lang="en-US" smtClean="0"/>
              <a:t>29/10/2017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1137152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1999B04-F91C-2E40-AD78-6A1537B917BA}" type="datetimeFigureOut">
              <a:rPr lang="en-US" smtClean="0"/>
              <a:t>29/10/2017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8329234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99B04-F91C-2E40-AD78-6A1537B917BA}" type="datetimeFigureOut">
              <a:rPr lang="en-US" smtClean="0"/>
              <a:t>29/10/2017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2B9F6-D8AA-CF4D-A0C7-A0F1FEEBC9C2}" type="slidenum">
              <a:rPr lang="en-US" smtClean="0"/>
              <a:t>‹#›</a:t>
            </a:fld>
            <a:endParaRPr lang="en-US"/>
          </a:p>
        </p:txBody>
      </p:sp>
    </p:spTree>
    <p:extLst>
      <p:ext uri="{BB962C8B-B14F-4D97-AF65-F5344CB8AC3E}">
        <p14:creationId xmlns:p14="http://schemas.microsoft.com/office/powerpoint/2010/main" val="2630981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2439"/>
            <a:ext cx="7772400" cy="1470025"/>
          </a:xfrm>
        </p:spPr>
        <p:txBody>
          <a:bodyPr/>
          <a:lstStyle/>
          <a:p>
            <a:r>
              <a:rPr lang="en-US" b="1" cap="all" normalizeH="1" dirty="0" smtClean="0"/>
              <a:t>Human Genetics</a:t>
            </a:r>
            <a:endParaRPr lang="en-US" b="1" cap="all" normalizeH="1" dirty="0"/>
          </a:p>
        </p:txBody>
      </p:sp>
      <p:sp>
        <p:nvSpPr>
          <p:cNvPr id="3" name="Subtitle 2"/>
          <p:cNvSpPr>
            <a:spLocks noGrp="1"/>
          </p:cNvSpPr>
          <p:nvPr>
            <p:ph type="subTitle" idx="1"/>
          </p:nvPr>
        </p:nvSpPr>
        <p:spPr>
          <a:xfrm>
            <a:off x="1157882" y="2554545"/>
            <a:ext cx="6947292" cy="1752600"/>
          </a:xfrm>
        </p:spPr>
        <p:txBody>
          <a:bodyPr anchor="ctr">
            <a:normAutofit fontScale="92500"/>
          </a:bodyPr>
          <a:lstStyle/>
          <a:p>
            <a:r>
              <a:rPr lang="en-US" sz="3600" b="1" dirty="0" smtClean="0">
                <a:solidFill>
                  <a:schemeClr val="tx1"/>
                </a:solidFill>
              </a:rPr>
              <a:t>Lecture </a:t>
            </a:r>
            <a:r>
              <a:rPr lang="en-US" sz="3600" b="1" dirty="0" smtClean="0">
                <a:solidFill>
                  <a:schemeClr val="tx1"/>
                </a:solidFill>
              </a:rPr>
              <a:t>Four</a:t>
            </a:r>
            <a:endParaRPr lang="en-US" sz="3600" b="1" dirty="0" smtClean="0">
              <a:solidFill>
                <a:schemeClr val="tx1"/>
              </a:solidFill>
            </a:endParaRPr>
          </a:p>
          <a:p>
            <a:r>
              <a:rPr lang="en-US" sz="4000" b="1" cap="all" dirty="0" smtClean="0">
                <a:solidFill>
                  <a:schemeClr val="tx1"/>
                </a:solidFill>
              </a:rPr>
              <a:t>Atypical Mode </a:t>
            </a:r>
            <a:r>
              <a:rPr lang="en-US" sz="4000" b="1" cap="all" dirty="0" smtClean="0">
                <a:solidFill>
                  <a:schemeClr val="tx1"/>
                </a:solidFill>
              </a:rPr>
              <a:t>of Inheritance</a:t>
            </a:r>
            <a:endParaRPr lang="en-US" sz="4000" b="1" cap="all" dirty="0">
              <a:solidFill>
                <a:schemeClr val="tx1"/>
              </a:solidFill>
            </a:endParaRPr>
          </a:p>
        </p:txBody>
      </p:sp>
    </p:spTree>
    <p:extLst>
      <p:ext uri="{BB962C8B-B14F-4D97-AF65-F5344CB8AC3E}">
        <p14:creationId xmlns:p14="http://schemas.microsoft.com/office/powerpoint/2010/main" val="33875839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457200" rtl="0">
              <a:spcBef>
                <a:spcPct val="0"/>
              </a:spcBef>
            </a:pPr>
            <a:r>
              <a:rPr lang="en-US" sz="4000" b="1" dirty="0">
                <a:solidFill>
                  <a:schemeClr val="accent1">
                    <a:lumMod val="75000"/>
                  </a:schemeClr>
                </a:solidFill>
                <a:latin typeface="+mj-lt"/>
              </a:rPr>
              <a:t>MITOCHONDRIAL INHERITANCE</a:t>
            </a:r>
          </a:p>
        </p:txBody>
      </p:sp>
      <p:sp>
        <p:nvSpPr>
          <p:cNvPr id="3" name="Content Placeholder 2"/>
          <p:cNvSpPr>
            <a:spLocks noGrp="1"/>
          </p:cNvSpPr>
          <p:nvPr>
            <p:ph sz="half" idx="1"/>
          </p:nvPr>
        </p:nvSpPr>
        <p:spPr>
          <a:xfrm>
            <a:off x="85560" y="1600200"/>
            <a:ext cx="4038600" cy="5016272"/>
          </a:xfrm>
        </p:spPr>
        <p:txBody>
          <a:bodyPr>
            <a:normAutofit fontScale="70000" lnSpcReduction="20000"/>
          </a:bodyPr>
          <a:lstStyle/>
          <a:p>
            <a:pPr>
              <a:lnSpc>
                <a:spcPct val="110000"/>
              </a:lnSpc>
            </a:pPr>
            <a:r>
              <a:rPr lang="en-US" dirty="0" smtClean="0">
                <a:latin typeface="Arial" charset="0"/>
              </a:rPr>
              <a:t>Each cell contains thousands of copies of mitochondrial DNA with more being found in cells having high energy requirement (e.g. brain &amp; muscle)</a:t>
            </a:r>
          </a:p>
          <a:p>
            <a:pPr>
              <a:lnSpc>
                <a:spcPct val="110000"/>
              </a:lnSpc>
            </a:pPr>
            <a:endParaRPr lang="en-US" sz="1000" dirty="0" smtClean="0">
              <a:latin typeface="Arial" charset="0"/>
            </a:endParaRPr>
          </a:p>
          <a:p>
            <a:pPr>
              <a:lnSpc>
                <a:spcPct val="110000"/>
              </a:lnSpc>
            </a:pPr>
            <a:r>
              <a:rPr lang="en-US" dirty="0" smtClean="0">
                <a:latin typeface="Arial" charset="0"/>
              </a:rPr>
              <a:t>Mitochondria (&amp; their DNA) are </a:t>
            </a:r>
            <a:r>
              <a:rPr lang="en-US" b="1" dirty="0" smtClean="0">
                <a:solidFill>
                  <a:srgbClr val="FF0000"/>
                </a:solidFill>
                <a:latin typeface="Arial" charset="0"/>
              </a:rPr>
              <a:t>inherited from the mother</a:t>
            </a:r>
            <a:r>
              <a:rPr lang="en-US" dirty="0" smtClean="0">
                <a:solidFill>
                  <a:srgbClr val="FF0000"/>
                </a:solidFill>
                <a:latin typeface="Arial" charset="0"/>
              </a:rPr>
              <a:t> </a:t>
            </a:r>
            <a:r>
              <a:rPr lang="en-US" dirty="0" smtClean="0">
                <a:latin typeface="Arial" charset="0"/>
              </a:rPr>
              <a:t>(through ova)</a:t>
            </a:r>
          </a:p>
          <a:p>
            <a:pPr>
              <a:lnSpc>
                <a:spcPct val="110000"/>
              </a:lnSpc>
            </a:pPr>
            <a:endParaRPr lang="en-US" sz="1000" dirty="0" smtClean="0">
              <a:latin typeface="Arial" charset="0"/>
            </a:endParaRPr>
          </a:p>
          <a:p>
            <a:pPr>
              <a:lnSpc>
                <a:spcPct val="110000"/>
              </a:lnSpc>
            </a:pPr>
            <a:r>
              <a:rPr lang="en-US" dirty="0" err="1" smtClean="0">
                <a:latin typeface="Arial" charset="0"/>
              </a:rPr>
              <a:t>mtDNA</a:t>
            </a:r>
            <a:r>
              <a:rPr lang="en-US" dirty="0" smtClean="0">
                <a:latin typeface="Arial" charset="0"/>
              </a:rPr>
              <a:t> is a </a:t>
            </a:r>
            <a:r>
              <a:rPr lang="en-US" b="1" dirty="0" smtClean="0">
                <a:solidFill>
                  <a:srgbClr val="FF0000"/>
                </a:solidFill>
                <a:latin typeface="Arial" charset="0"/>
              </a:rPr>
              <a:t>small circular double-stranded</a:t>
            </a:r>
            <a:r>
              <a:rPr lang="en-US" dirty="0" smtClean="0">
                <a:solidFill>
                  <a:srgbClr val="FF0000"/>
                </a:solidFill>
                <a:latin typeface="Arial" charset="0"/>
              </a:rPr>
              <a:t> </a:t>
            </a:r>
            <a:r>
              <a:rPr lang="en-US" dirty="0" smtClean="0">
                <a:latin typeface="Arial" charset="0"/>
              </a:rPr>
              <a:t>molecule containing </a:t>
            </a:r>
            <a:r>
              <a:rPr lang="en-US" b="1" dirty="0" smtClean="0">
                <a:solidFill>
                  <a:srgbClr val="FF0000"/>
                </a:solidFill>
                <a:latin typeface="Arial" charset="0"/>
              </a:rPr>
              <a:t>37 genes</a:t>
            </a:r>
            <a:r>
              <a:rPr lang="en-US" dirty="0" smtClean="0">
                <a:solidFill>
                  <a:srgbClr val="FF0000"/>
                </a:solidFill>
                <a:latin typeface="Arial" charset="0"/>
              </a:rPr>
              <a:t> </a:t>
            </a:r>
            <a:r>
              <a:rPr lang="en-US" dirty="0" smtClean="0">
                <a:latin typeface="Arial" charset="0"/>
              </a:rPr>
              <a:t>(coding for </a:t>
            </a:r>
            <a:r>
              <a:rPr lang="en-US" dirty="0" err="1" smtClean="0">
                <a:latin typeface="Arial" charset="0"/>
              </a:rPr>
              <a:t>rRNA</a:t>
            </a:r>
            <a:r>
              <a:rPr lang="en-US" dirty="0" smtClean="0">
                <a:latin typeface="Arial" charset="0"/>
              </a:rPr>
              <a:t>, </a:t>
            </a:r>
            <a:r>
              <a:rPr lang="en-US" dirty="0" err="1" smtClean="0">
                <a:latin typeface="Arial" charset="0"/>
              </a:rPr>
              <a:t>tRNA</a:t>
            </a:r>
            <a:r>
              <a:rPr lang="en-US" dirty="0" smtClean="0">
                <a:latin typeface="Arial" charset="0"/>
              </a:rPr>
              <a:t>, and some of the proteins of the mitochondrial electron transport chain)</a:t>
            </a:r>
          </a:p>
          <a:p>
            <a:endParaRPr lang="en-US" dirty="0"/>
          </a:p>
        </p:txBody>
      </p:sp>
      <p:pic>
        <p:nvPicPr>
          <p:cNvPr id="6" name="Content Placeholder 5" descr="Snip20171029_15.png"/>
          <p:cNvPicPr>
            <a:picLocks noGrp="1" noChangeAspect="1"/>
          </p:cNvPicPr>
          <p:nvPr>
            <p:ph sz="half" idx="2"/>
          </p:nvPr>
        </p:nvPicPr>
        <p:blipFill>
          <a:blip r:embed="rId2">
            <a:extLst>
              <a:ext uri="{28A0092B-C50C-407E-A947-70E740481C1C}">
                <a14:useLocalDpi xmlns:a14="http://schemas.microsoft.com/office/drawing/2010/main" val="0"/>
              </a:ext>
            </a:extLst>
          </a:blip>
          <a:srcRect l="-876" r="-876"/>
          <a:stretch>
            <a:fillRect/>
          </a:stretch>
        </p:blipFill>
        <p:spPr>
          <a:xfrm>
            <a:off x="4276560" y="1507262"/>
            <a:ext cx="4559060" cy="5109210"/>
          </a:xfrm>
        </p:spPr>
      </p:pic>
    </p:spTree>
    <p:extLst>
      <p:ext uri="{BB962C8B-B14F-4D97-AF65-F5344CB8AC3E}">
        <p14:creationId xmlns:p14="http://schemas.microsoft.com/office/powerpoint/2010/main" val="7149946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effectLst>
                  <a:outerShdw blurRad="38100" dist="38100" dir="2700000" algn="tl">
                    <a:srgbClr val="DDDDDD"/>
                  </a:outerShdw>
                </a:effectLst>
                <a:latin typeface="Arial" charset="0"/>
                <a:cs typeface="+mj-cs"/>
              </a:rPr>
              <a:t>Homoplasmy vs. </a:t>
            </a:r>
            <a:r>
              <a:rPr lang="en-US" dirty="0" err="1" smtClean="0">
                <a:solidFill>
                  <a:srgbClr val="002060"/>
                </a:solidFill>
                <a:effectLst>
                  <a:outerShdw blurRad="38100" dist="38100" dir="2700000" algn="tl">
                    <a:srgbClr val="DDDDDD"/>
                  </a:outerShdw>
                </a:effectLst>
                <a:latin typeface="Arial" charset="0"/>
                <a:cs typeface="+mj-cs"/>
              </a:rPr>
              <a:t>Heteroplasmy</a:t>
            </a:r>
            <a:r>
              <a:rPr lang="en-US" dirty="0" smtClean="0">
                <a:solidFill>
                  <a:srgbClr val="002060"/>
                </a:solidFill>
                <a:effectLst>
                  <a:outerShdw blurRad="38100" dist="38100" dir="2700000" algn="tl">
                    <a:srgbClr val="DDDDDD"/>
                  </a:outerShdw>
                </a:effectLst>
                <a:latin typeface="Arial" charset="0"/>
                <a:cs typeface="+mj-cs"/>
              </a:rPr>
              <a:t> </a:t>
            </a:r>
            <a:endParaRPr lang="en-US" dirty="0"/>
          </a:p>
        </p:txBody>
      </p:sp>
      <p:sp>
        <p:nvSpPr>
          <p:cNvPr id="5" name="Content Placeholder 4"/>
          <p:cNvSpPr>
            <a:spLocks noGrp="1"/>
          </p:cNvSpPr>
          <p:nvPr>
            <p:ph idx="1"/>
          </p:nvPr>
        </p:nvSpPr>
        <p:spPr/>
        <p:txBody>
          <a:bodyPr>
            <a:normAutofit lnSpcReduction="10000"/>
          </a:bodyPr>
          <a:lstStyle/>
          <a:p>
            <a:r>
              <a:rPr lang="en-US" b="1" dirty="0" smtClean="0">
                <a:solidFill>
                  <a:srgbClr val="FF0000"/>
                </a:solidFill>
                <a:latin typeface="Arial" charset="0"/>
              </a:rPr>
              <a:t>Homoplasmy</a:t>
            </a:r>
            <a:r>
              <a:rPr lang="en-US" dirty="0" smtClean="0">
                <a:latin typeface="Arial" charset="0"/>
              </a:rPr>
              <a:t> = normally the </a:t>
            </a:r>
            <a:r>
              <a:rPr lang="en-US" dirty="0" err="1" smtClean="0">
                <a:solidFill>
                  <a:srgbClr val="FF0000"/>
                </a:solidFill>
                <a:latin typeface="Arial" charset="0"/>
              </a:rPr>
              <a:t>mtDNA</a:t>
            </a:r>
            <a:r>
              <a:rPr lang="en-US" dirty="0" smtClean="0">
                <a:latin typeface="Arial" charset="0"/>
              </a:rPr>
              <a:t> from different mitochondria is almost </a:t>
            </a:r>
            <a:r>
              <a:rPr lang="en-US" dirty="0" smtClean="0">
                <a:solidFill>
                  <a:srgbClr val="FF0000"/>
                </a:solidFill>
                <a:latin typeface="Arial" charset="0"/>
              </a:rPr>
              <a:t>identical.</a:t>
            </a:r>
          </a:p>
          <a:p>
            <a:r>
              <a:rPr lang="en-US" b="1" dirty="0" err="1" smtClean="0">
                <a:solidFill>
                  <a:srgbClr val="0033CC"/>
                </a:solidFill>
                <a:latin typeface="Arial" charset="0"/>
              </a:rPr>
              <a:t>Heteroplasmy</a:t>
            </a:r>
            <a:r>
              <a:rPr lang="en-US" dirty="0" smtClean="0">
                <a:latin typeface="Arial" charset="0"/>
              </a:rPr>
              <a:t> = the presence of </a:t>
            </a:r>
            <a:r>
              <a:rPr lang="en-US" dirty="0" smtClean="0">
                <a:solidFill>
                  <a:srgbClr val="0033CC"/>
                </a:solidFill>
                <a:latin typeface="Arial" charset="0"/>
              </a:rPr>
              <a:t>two</a:t>
            </a:r>
            <a:r>
              <a:rPr lang="en-US" dirty="0" smtClean="0">
                <a:solidFill>
                  <a:schemeClr val="hlink"/>
                </a:solidFill>
                <a:latin typeface="Arial" charset="0"/>
              </a:rPr>
              <a:t> </a:t>
            </a:r>
            <a:r>
              <a:rPr lang="en-US" dirty="0" smtClean="0">
                <a:solidFill>
                  <a:srgbClr val="0033CC"/>
                </a:solidFill>
                <a:latin typeface="Arial" charset="0"/>
              </a:rPr>
              <a:t>populations of </a:t>
            </a:r>
            <a:r>
              <a:rPr lang="en-US" dirty="0" err="1" smtClean="0">
                <a:solidFill>
                  <a:srgbClr val="0033CC"/>
                </a:solidFill>
                <a:latin typeface="Arial" charset="0"/>
              </a:rPr>
              <a:t>mtDNA</a:t>
            </a:r>
            <a:r>
              <a:rPr lang="en-US" dirty="0" smtClean="0">
                <a:solidFill>
                  <a:srgbClr val="0033CC"/>
                </a:solidFill>
                <a:latin typeface="Arial" charset="0"/>
              </a:rPr>
              <a:t> </a:t>
            </a:r>
            <a:r>
              <a:rPr lang="en-US" dirty="0" smtClean="0">
                <a:latin typeface="Arial" charset="0"/>
              </a:rPr>
              <a:t>in a cell; the normal </a:t>
            </a:r>
            <a:r>
              <a:rPr lang="en-US" dirty="0" err="1" smtClean="0">
                <a:latin typeface="Arial" charset="0"/>
              </a:rPr>
              <a:t>mtDNA</a:t>
            </a:r>
            <a:r>
              <a:rPr lang="en-US" dirty="0" smtClean="0">
                <a:latin typeface="Arial" charset="0"/>
              </a:rPr>
              <a:t> &amp; the mutant </a:t>
            </a:r>
            <a:r>
              <a:rPr lang="en-US" dirty="0" err="1" smtClean="0">
                <a:latin typeface="Arial" charset="0"/>
              </a:rPr>
              <a:t>mtDNA</a:t>
            </a:r>
            <a:r>
              <a:rPr lang="en-US" dirty="0" smtClean="0">
                <a:latin typeface="Arial" charset="0"/>
              </a:rPr>
              <a:t>.</a:t>
            </a:r>
          </a:p>
          <a:p>
            <a:r>
              <a:rPr lang="en-US" dirty="0" smtClean="0">
                <a:latin typeface="Arial" charset="0"/>
              </a:rPr>
              <a:t>The proportion of mutant </a:t>
            </a:r>
            <a:r>
              <a:rPr lang="en-US" dirty="0" err="1" smtClean="0">
                <a:latin typeface="Arial" charset="0"/>
              </a:rPr>
              <a:t>mtDNA</a:t>
            </a:r>
            <a:r>
              <a:rPr lang="en-US" dirty="0" smtClean="0">
                <a:latin typeface="Arial" charset="0"/>
              </a:rPr>
              <a:t> varies between cells &amp; tissues </a:t>
            </a:r>
            <a:r>
              <a:rPr lang="en-US" dirty="0" smtClean="0">
                <a:latin typeface="Arial" charset="0"/>
                <a:sym typeface="Wingdings" charset="0"/>
              </a:rPr>
              <a:t> a range of phenotypic severity in mitochondrial inheritance.</a:t>
            </a:r>
            <a:endParaRPr lang="en-US" dirty="0" smtClean="0">
              <a:latin typeface="Arial" charset="0"/>
            </a:endParaRPr>
          </a:p>
          <a:p>
            <a:endParaRPr lang="en-US" dirty="0"/>
          </a:p>
        </p:txBody>
      </p:sp>
    </p:spTree>
    <p:extLst>
      <p:ext uri="{BB962C8B-B14F-4D97-AF65-F5344CB8AC3E}">
        <p14:creationId xmlns:p14="http://schemas.microsoft.com/office/powerpoint/2010/main" val="21378375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0754" y="73397"/>
            <a:ext cx="6566370" cy="566738"/>
          </a:xfrm>
        </p:spPr>
        <p:txBody>
          <a:bodyPr anchor="ctr">
            <a:noAutofit/>
          </a:bodyPr>
          <a:lstStyle/>
          <a:p>
            <a:pPr lvl="1" algn="ctr" defTabSz="457200" rtl="0">
              <a:spcBef>
                <a:spcPct val="0"/>
              </a:spcBef>
            </a:pPr>
            <a:r>
              <a:rPr lang="en-US" sz="3000" b="1" dirty="0">
                <a:solidFill>
                  <a:schemeClr val="accent1">
                    <a:lumMod val="75000"/>
                  </a:schemeClr>
                </a:solidFill>
                <a:latin typeface="+mj-lt"/>
              </a:rPr>
              <a:t>Mitochondrial inheritance</a:t>
            </a:r>
          </a:p>
        </p:txBody>
      </p:sp>
      <p:pic>
        <p:nvPicPr>
          <p:cNvPr id="7" name="Picture Placeholder 6" descr="Snip20171029_17.png"/>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3644" b="-4609"/>
          <a:stretch/>
        </p:blipFill>
        <p:spPr>
          <a:xfrm>
            <a:off x="274758" y="703556"/>
            <a:ext cx="8666480" cy="3376541"/>
          </a:xfrm>
        </p:spPr>
      </p:pic>
      <p:sp>
        <p:nvSpPr>
          <p:cNvPr id="6" name="Text Placeholder 5"/>
          <p:cNvSpPr>
            <a:spLocks noGrp="1"/>
          </p:cNvSpPr>
          <p:nvPr>
            <p:ph type="body" sz="half" idx="2"/>
          </p:nvPr>
        </p:nvSpPr>
        <p:spPr>
          <a:xfrm>
            <a:off x="274758" y="4210814"/>
            <a:ext cx="8666480" cy="2511800"/>
          </a:xfrm>
        </p:spPr>
        <p:txBody>
          <a:bodyPr>
            <a:noAutofit/>
          </a:bodyPr>
          <a:lstStyle/>
          <a:p>
            <a:r>
              <a:rPr lang="en-US" sz="2000" dirty="0" smtClean="0"/>
              <a:t>- Mitochondria </a:t>
            </a:r>
            <a:r>
              <a:rPr lang="en-US" sz="2000" dirty="0"/>
              <a:t>and their genes are passed only from the mother. </a:t>
            </a:r>
            <a:endParaRPr lang="en-US" sz="2000" dirty="0" smtClean="0"/>
          </a:p>
          <a:p>
            <a:r>
              <a:rPr lang="en-US" sz="2000" dirty="0" smtClean="0"/>
              <a:t>- Cells </a:t>
            </a:r>
            <a:r>
              <a:rPr lang="en-US" sz="2000" dirty="0"/>
              <a:t>have </a:t>
            </a:r>
            <a:r>
              <a:rPr lang="en-US" sz="2000" dirty="0" smtClean="0"/>
              <a:t>many mitochondria</a:t>
            </a:r>
            <a:r>
              <a:rPr lang="en-US" sz="2000" dirty="0"/>
              <a:t>. If an oocyte is </a:t>
            </a:r>
            <a:r>
              <a:rPr lang="en-US" sz="2000" dirty="0" err="1"/>
              <a:t>heteroplasmic</a:t>
            </a:r>
            <a:r>
              <a:rPr lang="en-US" sz="2000" dirty="0"/>
              <a:t>, differing numbers of copies of a mitochondrial mutation may be transmitted. </a:t>
            </a:r>
            <a:endParaRPr lang="en-US" sz="2000" dirty="0" smtClean="0"/>
          </a:p>
          <a:p>
            <a:r>
              <a:rPr lang="en-US" sz="2000" dirty="0" smtClean="0"/>
              <a:t>- The phenotype </a:t>
            </a:r>
            <a:r>
              <a:rPr lang="en-US" sz="2000" dirty="0"/>
              <a:t>reflects the proportion of mitochondria bearing the mutation</a:t>
            </a:r>
            <a:r>
              <a:rPr lang="en-US" sz="2000" dirty="0" smtClean="0"/>
              <a:t>.</a:t>
            </a:r>
          </a:p>
          <a:p>
            <a:pPr marL="457200" indent="-457200">
              <a:defRPr/>
            </a:pPr>
            <a:r>
              <a:rPr lang="en-US" sz="2000" b="1" dirty="0" smtClean="0">
                <a:solidFill>
                  <a:schemeClr val="tx2"/>
                </a:solidFill>
              </a:rPr>
              <a:t>- Typical Example </a:t>
            </a:r>
            <a:r>
              <a:rPr lang="en-US" sz="2000" b="1" dirty="0">
                <a:solidFill>
                  <a:schemeClr val="tx2"/>
                </a:solidFill>
              </a:rPr>
              <a:t>of Mitochondrial Disorders</a:t>
            </a:r>
          </a:p>
          <a:p>
            <a:pPr marL="457200" indent="-457200">
              <a:defRPr/>
            </a:pPr>
            <a:r>
              <a:rPr lang="en-US" sz="2000" dirty="0" smtClean="0"/>
              <a:t> </a:t>
            </a:r>
            <a:r>
              <a:rPr lang="en-US" sz="2000" dirty="0" err="1" smtClean="0"/>
              <a:t>Leber</a:t>
            </a:r>
            <a:r>
              <a:rPr lang="en-US" sz="2000" dirty="0" smtClean="0"/>
              <a:t> </a:t>
            </a:r>
            <a:r>
              <a:rPr lang="en-US" sz="2000" dirty="0"/>
              <a:t>hereditary optic neuropathy </a:t>
            </a:r>
            <a:r>
              <a:rPr lang="en-US" sz="2000" dirty="0" smtClean="0"/>
              <a:t>(</a:t>
            </a:r>
            <a:r>
              <a:rPr lang="en-US" sz="2000" dirty="0"/>
              <a:t>LHON)</a:t>
            </a:r>
          </a:p>
          <a:p>
            <a:pPr marL="457200" indent="-457200">
              <a:defRPr/>
            </a:pPr>
            <a:r>
              <a:rPr lang="en-US" sz="2000" dirty="0"/>
              <a:t>Rapid Optic nerve death </a:t>
            </a:r>
            <a:r>
              <a:rPr lang="en-US" sz="2000" dirty="0">
                <a:sym typeface="Wingdings" pitchFamily="2" charset="2"/>
              </a:rPr>
              <a:t> blindness in young adult life</a:t>
            </a:r>
            <a:endParaRPr lang="en-GB" sz="2000" u="sng" dirty="0"/>
          </a:p>
          <a:p>
            <a:endParaRPr lang="en-US" sz="2000" dirty="0"/>
          </a:p>
        </p:txBody>
      </p:sp>
    </p:spTree>
    <p:extLst>
      <p:ext uri="{BB962C8B-B14F-4D97-AF65-F5344CB8AC3E}">
        <p14:creationId xmlns:p14="http://schemas.microsoft.com/office/powerpoint/2010/main" val="3996290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solidFill>
                  <a:schemeClr val="accent1">
                    <a:lumMod val="75000"/>
                  </a:schemeClr>
                </a:solidFill>
              </a:rPr>
              <a:t>Mitochondrial inheritance</a:t>
            </a:r>
            <a:endParaRPr lang="en-US" sz="3600" dirty="0"/>
          </a:p>
        </p:txBody>
      </p:sp>
      <p:sp>
        <p:nvSpPr>
          <p:cNvPr id="6" name="Content Placeholder 5"/>
          <p:cNvSpPr>
            <a:spLocks noGrp="1"/>
          </p:cNvSpPr>
          <p:nvPr>
            <p:ph sz="half" idx="1"/>
          </p:nvPr>
        </p:nvSpPr>
        <p:spPr>
          <a:xfrm>
            <a:off x="457200" y="2123071"/>
            <a:ext cx="4038600" cy="3479108"/>
          </a:xfrm>
        </p:spPr>
        <p:txBody>
          <a:bodyPr>
            <a:normAutofit/>
          </a:bodyPr>
          <a:lstStyle/>
          <a:p>
            <a:pPr marL="0" indent="0">
              <a:buNone/>
              <a:defRPr/>
            </a:pPr>
            <a:r>
              <a:rPr lang="en-US" sz="3000" dirty="0">
                <a:solidFill>
                  <a:srgbClr val="000000"/>
                </a:solidFill>
              </a:rPr>
              <a:t>Males </a:t>
            </a:r>
            <a:r>
              <a:rPr lang="en-US" sz="3000" dirty="0" smtClean="0">
                <a:solidFill>
                  <a:srgbClr val="000000"/>
                </a:solidFill>
              </a:rPr>
              <a:t>do not transmit </a:t>
            </a:r>
            <a:r>
              <a:rPr lang="en-US" sz="3000" dirty="0">
                <a:solidFill>
                  <a:srgbClr val="000000"/>
                </a:solidFill>
              </a:rPr>
              <a:t>the disease as the cytoplasm </a:t>
            </a:r>
            <a:r>
              <a:rPr lang="en-US" sz="3000" dirty="0" smtClean="0">
                <a:solidFill>
                  <a:srgbClr val="000000"/>
                </a:solidFill>
              </a:rPr>
              <a:t>is inherited only from the mother since the mitochondria are </a:t>
            </a:r>
            <a:r>
              <a:rPr lang="en-US" sz="3000" dirty="0">
                <a:solidFill>
                  <a:srgbClr val="000000"/>
                </a:solidFill>
              </a:rPr>
              <a:t>present in the </a:t>
            </a:r>
            <a:r>
              <a:rPr lang="en-US" sz="3000" dirty="0" smtClean="0">
                <a:solidFill>
                  <a:srgbClr val="000000"/>
                </a:solidFill>
              </a:rPr>
              <a:t>cytoplasm</a:t>
            </a:r>
            <a:endParaRPr lang="en-US" sz="3000" dirty="0">
              <a:solidFill>
                <a:srgbClr val="000000"/>
              </a:solidFill>
            </a:endParaRPr>
          </a:p>
        </p:txBody>
      </p:sp>
      <p:pic>
        <p:nvPicPr>
          <p:cNvPr id="9" name="Content Placeholder 8" descr="Snip20171029_18.png"/>
          <p:cNvPicPr>
            <a:picLocks noGrp="1" noChangeAspect="1"/>
          </p:cNvPicPr>
          <p:nvPr>
            <p:ph sz="half" idx="2"/>
          </p:nvPr>
        </p:nvPicPr>
        <p:blipFill>
          <a:blip r:embed="rId2">
            <a:extLst>
              <a:ext uri="{28A0092B-C50C-407E-A947-70E740481C1C}">
                <a14:useLocalDpi xmlns:a14="http://schemas.microsoft.com/office/drawing/2010/main" val="0"/>
              </a:ext>
            </a:extLst>
          </a:blip>
          <a:srcRect l="-19949" r="-19949"/>
          <a:stretch>
            <a:fillRect/>
          </a:stretch>
        </p:blipFill>
        <p:spPr/>
      </p:pic>
    </p:spTree>
    <p:extLst>
      <p:ext uri="{BB962C8B-B14F-4D97-AF65-F5344CB8AC3E}">
        <p14:creationId xmlns:p14="http://schemas.microsoft.com/office/powerpoint/2010/main" val="39334505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6436" y="-56024"/>
            <a:ext cx="4015236" cy="801397"/>
          </a:xfrm>
        </p:spPr>
        <p:txBody>
          <a:bodyPr>
            <a:normAutofit/>
          </a:bodyPr>
          <a:lstStyle/>
          <a:p>
            <a:pPr lvl="1" algn="ctr" defTabSz="457200" rtl="0">
              <a:spcBef>
                <a:spcPct val="0"/>
              </a:spcBef>
            </a:pPr>
            <a:r>
              <a:rPr lang="en-US" sz="4000" b="1" dirty="0">
                <a:solidFill>
                  <a:schemeClr val="accent1">
                    <a:lumMod val="75000"/>
                  </a:schemeClr>
                </a:solidFill>
                <a:latin typeface="+mj-lt"/>
              </a:rPr>
              <a:t>ANTICIPATION</a:t>
            </a:r>
          </a:p>
        </p:txBody>
      </p:sp>
      <p:sp>
        <p:nvSpPr>
          <p:cNvPr id="3" name="Content Placeholder 2"/>
          <p:cNvSpPr>
            <a:spLocks noGrp="1"/>
          </p:cNvSpPr>
          <p:nvPr>
            <p:ph sz="half" idx="1"/>
          </p:nvPr>
        </p:nvSpPr>
        <p:spPr>
          <a:xfrm>
            <a:off x="46327" y="1450808"/>
            <a:ext cx="4230355" cy="4188719"/>
          </a:xfrm>
        </p:spPr>
        <p:txBody>
          <a:bodyPr>
            <a:normAutofit fontScale="70000" lnSpcReduction="20000"/>
          </a:bodyPr>
          <a:lstStyle/>
          <a:p>
            <a:pPr marL="273050" indent="-273050"/>
            <a:r>
              <a:rPr lang="en-US" dirty="0" smtClean="0">
                <a:solidFill>
                  <a:srgbClr val="000000"/>
                </a:solidFill>
                <a:latin typeface="Arial" charset="0"/>
              </a:rPr>
              <a:t>A pattern of inheritance in which individuals in the most recent generations of a pedigree develop a disease </a:t>
            </a:r>
            <a:r>
              <a:rPr lang="en-US" b="1" dirty="0" smtClean="0">
                <a:solidFill>
                  <a:srgbClr val="FF0000"/>
                </a:solidFill>
                <a:latin typeface="Arial" charset="0"/>
              </a:rPr>
              <a:t>at an earlier age</a:t>
            </a:r>
            <a:r>
              <a:rPr lang="en-US" dirty="0" smtClean="0">
                <a:solidFill>
                  <a:srgbClr val="FF0000"/>
                </a:solidFill>
                <a:latin typeface="Arial" charset="0"/>
              </a:rPr>
              <a:t> or </a:t>
            </a:r>
            <a:r>
              <a:rPr lang="en-US" b="1" dirty="0" smtClean="0">
                <a:solidFill>
                  <a:srgbClr val="FF0000"/>
                </a:solidFill>
                <a:latin typeface="Arial" charset="0"/>
              </a:rPr>
              <a:t>with greater severity</a:t>
            </a:r>
            <a:r>
              <a:rPr lang="en-US" dirty="0" smtClean="0">
                <a:solidFill>
                  <a:srgbClr val="000000"/>
                </a:solidFill>
                <a:latin typeface="Arial" charset="0"/>
              </a:rPr>
              <a:t> than do those in earlier generation.</a:t>
            </a:r>
          </a:p>
          <a:p>
            <a:pPr marL="273050" indent="-273050"/>
            <a:r>
              <a:rPr lang="en-US" dirty="0" smtClean="0">
                <a:solidFill>
                  <a:srgbClr val="000000"/>
                </a:solidFill>
                <a:latin typeface="Arial" charset="0"/>
              </a:rPr>
              <a:t>The reason might be the gradual expansion of </a:t>
            </a:r>
            <a:r>
              <a:rPr lang="en-US" dirty="0" err="1" smtClean="0">
                <a:solidFill>
                  <a:srgbClr val="000000"/>
                </a:solidFill>
                <a:latin typeface="Arial" charset="0"/>
              </a:rPr>
              <a:t>trinucleotide</a:t>
            </a:r>
            <a:r>
              <a:rPr lang="en-US" dirty="0" smtClean="0">
                <a:solidFill>
                  <a:srgbClr val="000000"/>
                </a:solidFill>
                <a:latin typeface="Arial" charset="0"/>
              </a:rPr>
              <a:t> repeat polymorphisms within or near a coding gene</a:t>
            </a:r>
          </a:p>
          <a:p>
            <a:pPr marL="273050" indent="-273050"/>
            <a:r>
              <a:rPr lang="en-US" dirty="0" smtClean="0">
                <a:solidFill>
                  <a:srgbClr val="000000"/>
                </a:solidFill>
                <a:latin typeface="Arial" charset="0"/>
              </a:rPr>
              <a:t>Examples of diseases showing anticipation:</a:t>
            </a:r>
          </a:p>
          <a:p>
            <a:pPr marL="273050" indent="-273050">
              <a:buNone/>
            </a:pPr>
            <a:r>
              <a:rPr lang="en-US" dirty="0" smtClean="0">
                <a:solidFill>
                  <a:srgbClr val="000000"/>
                </a:solidFill>
                <a:latin typeface="Arial" charset="0"/>
              </a:rPr>
              <a:t>		Huntington disease</a:t>
            </a:r>
          </a:p>
          <a:p>
            <a:pPr marL="273050" indent="-273050">
              <a:buNone/>
            </a:pPr>
            <a:r>
              <a:rPr lang="en-US" dirty="0" smtClean="0">
                <a:solidFill>
                  <a:srgbClr val="000000"/>
                </a:solidFill>
                <a:latin typeface="Arial" charset="0"/>
              </a:rPr>
              <a:t>		Myotonic dystrophy</a:t>
            </a:r>
          </a:p>
          <a:p>
            <a:endParaRPr lang="en-US" dirty="0"/>
          </a:p>
        </p:txBody>
      </p:sp>
      <p:pic>
        <p:nvPicPr>
          <p:cNvPr id="5" name="Content Placeholder 4" descr="Snip20171029_19.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167" b="-2199"/>
          <a:stretch/>
        </p:blipFill>
        <p:spPr>
          <a:xfrm>
            <a:off x="4314054" y="857420"/>
            <a:ext cx="4456446" cy="2690626"/>
          </a:xfrm>
        </p:spPr>
      </p:pic>
      <p:pic>
        <p:nvPicPr>
          <p:cNvPr id="6" name="Picture 5"/>
          <p:cNvPicPr>
            <a:picLocks noChangeAspect="1"/>
          </p:cNvPicPr>
          <p:nvPr/>
        </p:nvPicPr>
        <p:blipFill>
          <a:blip r:embed="rId4"/>
          <a:stretch>
            <a:fillRect/>
          </a:stretch>
        </p:blipFill>
        <p:spPr>
          <a:xfrm>
            <a:off x="5522843" y="3566720"/>
            <a:ext cx="2565354" cy="3347302"/>
          </a:xfrm>
          <a:prstGeom prst="rect">
            <a:avLst/>
          </a:prstGeom>
        </p:spPr>
      </p:pic>
    </p:spTree>
    <p:extLst>
      <p:ext uri="{BB962C8B-B14F-4D97-AF65-F5344CB8AC3E}">
        <p14:creationId xmlns:p14="http://schemas.microsoft.com/office/powerpoint/2010/main" val="26985606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1" algn="ctr" defTabSz="457200" rtl="0">
              <a:spcBef>
                <a:spcPct val="0"/>
              </a:spcBef>
            </a:pPr>
            <a:r>
              <a:rPr lang="en-US" sz="3000" b="1" dirty="0">
                <a:solidFill>
                  <a:schemeClr val="accent1">
                    <a:lumMod val="75000"/>
                  </a:schemeClr>
                </a:solidFill>
                <a:latin typeface="+mj-lt"/>
              </a:rPr>
              <a:t>Pedigree analysis for Myotonic dystrophy</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729373"/>
            <a:ext cx="7920037" cy="402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3727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cap="all" dirty="0">
                <a:solidFill>
                  <a:schemeClr val="accent1">
                    <a:lumMod val="75000"/>
                  </a:schemeClr>
                </a:solidFill>
              </a:rPr>
              <a:t>pleiotropy</a:t>
            </a:r>
          </a:p>
        </p:txBody>
      </p:sp>
      <p:sp>
        <p:nvSpPr>
          <p:cNvPr id="3" name="Rectangle 2"/>
          <p:cNvSpPr/>
          <p:nvPr/>
        </p:nvSpPr>
        <p:spPr>
          <a:xfrm>
            <a:off x="242782" y="1417638"/>
            <a:ext cx="8665440" cy="3958006"/>
          </a:xfrm>
          <a:prstGeom prst="rect">
            <a:avLst/>
          </a:prstGeom>
        </p:spPr>
        <p:txBody>
          <a:bodyPr wrap="square">
            <a:spAutoFit/>
          </a:bodyPr>
          <a:lstStyle/>
          <a:p>
            <a:r>
              <a:rPr lang="en-US" sz="3200" dirty="0" smtClean="0">
                <a:latin typeface="Arial" charset="0"/>
              </a:rPr>
              <a:t>- </a:t>
            </a:r>
            <a:r>
              <a:rPr lang="en-US" sz="3000" dirty="0" smtClean="0"/>
              <a:t>A </a:t>
            </a:r>
            <a:r>
              <a:rPr lang="en-US" sz="3000" dirty="0"/>
              <a:t>single-gene disorder with many symptoms, or a gene </a:t>
            </a:r>
            <a:r>
              <a:rPr lang="en-US" sz="3000" dirty="0" smtClean="0"/>
              <a:t>that controls </a:t>
            </a:r>
            <a:r>
              <a:rPr lang="en-US" sz="3000" dirty="0"/>
              <a:t>several functions or has more than one effect, is </a:t>
            </a:r>
            <a:r>
              <a:rPr lang="en-US" sz="3000" dirty="0" smtClean="0"/>
              <a:t>termed </a:t>
            </a:r>
            <a:r>
              <a:rPr lang="en-US" sz="3000" b="1" i="1" dirty="0" smtClean="0"/>
              <a:t>pleiotropic</a:t>
            </a:r>
            <a:r>
              <a:rPr lang="en-US" sz="3000" b="1" dirty="0" smtClean="0"/>
              <a:t>.</a:t>
            </a:r>
          </a:p>
          <a:p>
            <a:pPr marL="457200" indent="-457200">
              <a:buFontTx/>
              <a:buChar char="-"/>
            </a:pPr>
            <a:r>
              <a:rPr lang="en-US" sz="3000" dirty="0" smtClean="0"/>
              <a:t>Causes </a:t>
            </a:r>
            <a:r>
              <a:rPr lang="en-US" sz="3000" dirty="0"/>
              <a:t>autosomal dominant </a:t>
            </a:r>
            <a:r>
              <a:rPr lang="en-US" sz="3000" dirty="0" smtClean="0"/>
              <a:t>disorders</a:t>
            </a:r>
          </a:p>
          <a:p>
            <a:pPr>
              <a:lnSpc>
                <a:spcPct val="80000"/>
              </a:lnSpc>
            </a:pPr>
            <a:r>
              <a:rPr lang="en-US" sz="3000" dirty="0" smtClean="0"/>
              <a:t>- </a:t>
            </a:r>
            <a:r>
              <a:rPr lang="en-US" sz="3000" i="1" u="sng" dirty="0"/>
              <a:t>Example: </a:t>
            </a:r>
          </a:p>
          <a:p>
            <a:pPr>
              <a:lnSpc>
                <a:spcPct val="80000"/>
              </a:lnSpc>
            </a:pPr>
            <a:r>
              <a:rPr lang="en-US" sz="3200" dirty="0" smtClean="0">
                <a:solidFill>
                  <a:srgbClr val="FF0000"/>
                </a:solidFill>
                <a:latin typeface="Arial" charset="0"/>
              </a:rPr>
              <a:t>tuberous sclerosis</a:t>
            </a:r>
          </a:p>
          <a:p>
            <a:pPr>
              <a:lnSpc>
                <a:spcPct val="80000"/>
              </a:lnSpc>
            </a:pPr>
            <a:r>
              <a:rPr lang="en-US" sz="3200" dirty="0" smtClean="0">
                <a:solidFill>
                  <a:srgbClr val="FF0000"/>
                </a:solidFill>
                <a:latin typeface="Arial" charset="0"/>
              </a:rPr>
              <a:t> </a:t>
            </a:r>
            <a:r>
              <a:rPr lang="en-US" sz="3000" dirty="0"/>
              <a:t>affected individuals can present with either learning difficulties</a:t>
            </a:r>
            <a:r>
              <a:rPr lang="en-US" sz="3000" dirty="0" smtClean="0"/>
              <a:t>, Epilepsy</a:t>
            </a:r>
            <a:r>
              <a:rPr lang="en-US" sz="3000" dirty="0"/>
              <a:t>, </a:t>
            </a:r>
            <a:r>
              <a:rPr lang="en-US" sz="3000" dirty="0" smtClean="0"/>
              <a:t>facial rashes , </a:t>
            </a:r>
            <a:r>
              <a:rPr lang="en-US" sz="3000" dirty="0"/>
              <a:t>or all features</a:t>
            </a:r>
          </a:p>
          <a:p>
            <a:endParaRPr lang="en-US" sz="3000" dirty="0"/>
          </a:p>
        </p:txBody>
      </p:sp>
      <p:pic>
        <p:nvPicPr>
          <p:cNvPr id="4" name="Picture 4" descr="Adenoma_sebace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512" y="5281008"/>
            <a:ext cx="1517058" cy="123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F00454-007-f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1328" y="5281008"/>
            <a:ext cx="1677009" cy="12157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4315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201"/>
            <a:ext cx="8229600" cy="745377"/>
          </a:xfrm>
        </p:spPr>
        <p:txBody>
          <a:bodyPr anchor="ctr">
            <a:normAutofit/>
          </a:bodyPr>
          <a:lstStyle/>
          <a:p>
            <a:r>
              <a:rPr lang="en-US" sz="3600" b="1" cap="all" dirty="0">
                <a:solidFill>
                  <a:schemeClr val="accent1">
                    <a:lumMod val="75000"/>
                  </a:schemeClr>
                </a:solidFill>
              </a:rPr>
              <a:t>Variable expressivity</a:t>
            </a:r>
          </a:p>
        </p:txBody>
      </p:sp>
      <p:sp>
        <p:nvSpPr>
          <p:cNvPr id="3" name="Content Placeholder 2"/>
          <p:cNvSpPr>
            <a:spLocks noGrp="1"/>
          </p:cNvSpPr>
          <p:nvPr>
            <p:ph idx="1"/>
          </p:nvPr>
        </p:nvSpPr>
        <p:spPr>
          <a:xfrm>
            <a:off x="186755" y="1101762"/>
            <a:ext cx="8702791" cy="2427611"/>
          </a:xfrm>
        </p:spPr>
        <p:txBody>
          <a:bodyPr>
            <a:normAutofit fontScale="92500" lnSpcReduction="10000"/>
          </a:bodyPr>
          <a:lstStyle/>
          <a:p>
            <a:pPr marL="0" indent="0" defTabSz="187325">
              <a:lnSpc>
                <a:spcPct val="80000"/>
              </a:lnSpc>
              <a:buNone/>
            </a:pPr>
            <a:r>
              <a:rPr lang="en-US" sz="2800" dirty="0" smtClean="0">
                <a:solidFill>
                  <a:srgbClr val="000000"/>
                </a:solidFill>
                <a:latin typeface="Arial" charset="0"/>
              </a:rPr>
              <a:t>The clinical features in autosomal dominant disorders can show striking variation from person to person, even in the same family.</a:t>
            </a:r>
          </a:p>
          <a:p>
            <a:pPr>
              <a:lnSpc>
                <a:spcPct val="80000"/>
              </a:lnSpc>
              <a:buNone/>
            </a:pPr>
            <a:endParaRPr lang="en-US" sz="2800" i="1" u="sng" dirty="0">
              <a:solidFill>
                <a:srgbClr val="000000"/>
              </a:solidFill>
              <a:latin typeface="Arial" charset="0"/>
            </a:endParaRPr>
          </a:p>
          <a:p>
            <a:pPr>
              <a:lnSpc>
                <a:spcPct val="80000"/>
              </a:lnSpc>
              <a:buNone/>
            </a:pPr>
            <a:r>
              <a:rPr lang="en-US" sz="2800" i="1" u="sng" dirty="0" smtClean="0">
                <a:solidFill>
                  <a:srgbClr val="000000"/>
                </a:solidFill>
                <a:latin typeface="Arial" charset="0"/>
              </a:rPr>
              <a:t>Example:</a:t>
            </a:r>
            <a:r>
              <a:rPr lang="en-US" sz="2800" dirty="0" smtClean="0">
                <a:solidFill>
                  <a:srgbClr val="000000"/>
                </a:solidFill>
                <a:latin typeface="Arial" charset="0"/>
              </a:rPr>
              <a:t> </a:t>
            </a:r>
          </a:p>
          <a:p>
            <a:pPr>
              <a:lnSpc>
                <a:spcPct val="80000"/>
              </a:lnSpc>
              <a:buNone/>
            </a:pPr>
            <a:endParaRPr lang="en-US" sz="2800" dirty="0" smtClean="0">
              <a:solidFill>
                <a:srgbClr val="000000"/>
              </a:solidFill>
              <a:latin typeface="Arial" charset="0"/>
            </a:endParaRPr>
          </a:p>
          <a:p>
            <a:pPr algn="ctr">
              <a:lnSpc>
                <a:spcPct val="80000"/>
              </a:lnSpc>
              <a:buNone/>
            </a:pPr>
            <a:r>
              <a:rPr lang="en-US" sz="2800" b="1" i="1" dirty="0" smtClean="0">
                <a:solidFill>
                  <a:srgbClr val="0033CC"/>
                </a:solidFill>
                <a:latin typeface="Arial" charset="0"/>
              </a:rPr>
              <a:t>A</a:t>
            </a:r>
            <a:r>
              <a:rPr lang="en-US" sz="2800" b="1" i="1" dirty="0" smtClean="0">
                <a:solidFill>
                  <a:srgbClr val="0033CC"/>
                </a:solidFill>
                <a:latin typeface="Arial" charset="0"/>
              </a:rPr>
              <a:t>utosomal dominant polycystic kidney disease</a:t>
            </a:r>
            <a:endParaRPr lang="en-US" sz="2800" dirty="0" smtClean="0">
              <a:solidFill>
                <a:srgbClr val="0033CC"/>
              </a:solidFill>
              <a:latin typeface="Arial" charset="0"/>
            </a:endParaRPr>
          </a:p>
          <a:p>
            <a:endParaRPr lang="en-US" dirty="0"/>
          </a:p>
        </p:txBody>
      </p:sp>
      <p:grpSp>
        <p:nvGrpSpPr>
          <p:cNvPr id="4" name="Group 3"/>
          <p:cNvGrpSpPr/>
          <p:nvPr/>
        </p:nvGrpSpPr>
        <p:grpSpPr>
          <a:xfrm>
            <a:off x="552168" y="3620797"/>
            <a:ext cx="8475662" cy="2037404"/>
            <a:chOff x="458788" y="4237038"/>
            <a:chExt cx="8475662" cy="2270125"/>
          </a:xfrm>
        </p:grpSpPr>
        <p:sp>
          <p:nvSpPr>
            <p:cNvPr id="5" name="Rectangle 4"/>
            <p:cNvSpPr>
              <a:spLocks noChangeArrowheads="1"/>
            </p:cNvSpPr>
            <p:nvPr/>
          </p:nvSpPr>
          <p:spPr bwMode="auto">
            <a:xfrm>
              <a:off x="458788" y="4937125"/>
              <a:ext cx="33909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400" dirty="0">
                  <a:solidFill>
                    <a:srgbClr val="000000"/>
                  </a:solidFill>
                </a:rPr>
                <a:t>some affected individuals develop </a:t>
              </a:r>
              <a:r>
                <a:rPr lang="en-US" sz="2400" b="1" i="1" dirty="0">
                  <a:solidFill>
                    <a:srgbClr val="FF0066"/>
                  </a:solidFill>
                </a:rPr>
                <a:t>renal failure</a:t>
              </a:r>
              <a:r>
                <a:rPr lang="en-US" sz="2400" dirty="0">
                  <a:solidFill>
                    <a:srgbClr val="FF0066"/>
                  </a:solidFill>
                </a:rPr>
                <a:t> </a:t>
              </a:r>
              <a:r>
                <a:rPr lang="en-US" sz="2400" dirty="0">
                  <a:solidFill>
                    <a:srgbClr val="000000"/>
                  </a:solidFill>
                </a:rPr>
                <a:t>in early adulthood</a:t>
              </a:r>
            </a:p>
          </p:txBody>
        </p:sp>
        <p:grpSp>
          <p:nvGrpSpPr>
            <p:cNvPr id="6" name="Group 5"/>
            <p:cNvGrpSpPr/>
            <p:nvPr/>
          </p:nvGrpSpPr>
          <p:grpSpPr>
            <a:xfrm>
              <a:off x="2022475" y="4237038"/>
              <a:ext cx="6911975" cy="1679575"/>
              <a:chOff x="2022475" y="4237038"/>
              <a:chExt cx="6911975" cy="1679575"/>
            </a:xfrm>
          </p:grpSpPr>
          <p:sp>
            <p:nvSpPr>
              <p:cNvPr id="7" name="Rectangle 5"/>
              <p:cNvSpPr>
                <a:spLocks noChangeArrowheads="1"/>
              </p:cNvSpPr>
              <p:nvPr/>
            </p:nvSpPr>
            <p:spPr bwMode="auto">
              <a:xfrm>
                <a:off x="4573588" y="4937125"/>
                <a:ext cx="4360862"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spcBef>
                    <a:spcPct val="20000"/>
                  </a:spcBef>
                </a:pPr>
                <a:r>
                  <a:rPr lang="en-US" sz="2400" dirty="0">
                    <a:solidFill>
                      <a:srgbClr val="000000"/>
                    </a:solidFill>
                  </a:rPr>
                  <a:t>others have just a </a:t>
                </a:r>
                <a:r>
                  <a:rPr lang="en-US" sz="2400" b="1" i="1" dirty="0">
                    <a:solidFill>
                      <a:srgbClr val="FF0066"/>
                    </a:solidFill>
                  </a:rPr>
                  <a:t>few renal cysts</a:t>
                </a:r>
                <a:r>
                  <a:rPr lang="en-US" sz="2400" dirty="0">
                    <a:solidFill>
                      <a:srgbClr val="FF0066"/>
                    </a:solidFill>
                  </a:rPr>
                  <a:t> </a:t>
                </a:r>
                <a:r>
                  <a:rPr lang="en-US" sz="2400" dirty="0">
                    <a:solidFill>
                      <a:srgbClr val="000000"/>
                    </a:solidFill>
                  </a:rPr>
                  <a:t>that do not significantly affect renal function</a:t>
                </a:r>
              </a:p>
            </p:txBody>
          </p:sp>
          <p:sp>
            <p:nvSpPr>
              <p:cNvPr id="8" name="Line 6"/>
              <p:cNvSpPr>
                <a:spLocks noChangeShapeType="1"/>
              </p:cNvSpPr>
              <p:nvPr/>
            </p:nvSpPr>
            <p:spPr bwMode="auto">
              <a:xfrm>
                <a:off x="2022475" y="4465638"/>
                <a:ext cx="44958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7"/>
              <p:cNvSpPr>
                <a:spLocks noChangeShapeType="1"/>
              </p:cNvSpPr>
              <p:nvPr/>
            </p:nvSpPr>
            <p:spPr bwMode="auto">
              <a:xfrm>
                <a:off x="2022475" y="4465638"/>
                <a:ext cx="0" cy="381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8"/>
              <p:cNvSpPr>
                <a:spLocks noChangeShapeType="1"/>
              </p:cNvSpPr>
              <p:nvPr/>
            </p:nvSpPr>
            <p:spPr bwMode="auto">
              <a:xfrm>
                <a:off x="6518275" y="4465638"/>
                <a:ext cx="0" cy="381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Line 9"/>
              <p:cNvSpPr>
                <a:spLocks noChangeShapeType="1"/>
              </p:cNvSpPr>
              <p:nvPr/>
            </p:nvSpPr>
            <p:spPr bwMode="auto">
              <a:xfrm flipH="1" flipV="1">
                <a:off x="4079875" y="4237038"/>
                <a:ext cx="0" cy="228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30788416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cap="all" dirty="0">
                <a:solidFill>
                  <a:schemeClr val="accent1">
                    <a:lumMod val="75000"/>
                  </a:schemeClr>
                </a:solidFill>
              </a:rPr>
              <a:t>Reduced penetrance</a:t>
            </a:r>
          </a:p>
        </p:txBody>
      </p:sp>
      <p:sp>
        <p:nvSpPr>
          <p:cNvPr id="3" name="Content Placeholder 2"/>
          <p:cNvSpPr>
            <a:spLocks noGrp="1"/>
          </p:cNvSpPr>
          <p:nvPr>
            <p:ph idx="1"/>
          </p:nvPr>
        </p:nvSpPr>
        <p:spPr/>
        <p:txBody>
          <a:bodyPr>
            <a:normAutofit/>
          </a:bodyPr>
          <a:lstStyle/>
          <a:p>
            <a:pPr lvl="0" defTabSz="914400" fontAlgn="base">
              <a:spcAft>
                <a:spcPct val="0"/>
              </a:spcAft>
              <a:buFontTx/>
              <a:buChar char="•"/>
            </a:pPr>
            <a:r>
              <a:rPr kumimoji="0" lang="en-US" sz="2800" b="0" i="0" u="none" strike="noStrike" kern="0" cap="none" spc="0" normalizeH="0" baseline="0" noProof="0" dirty="0" smtClean="0">
                <a:ln>
                  <a:noFill/>
                </a:ln>
                <a:solidFill>
                  <a:srgbClr val="5F5F5F"/>
                </a:solidFill>
                <a:effectLst/>
                <a:uLnTx/>
                <a:uFillTx/>
                <a:latin typeface="Arial" charset="0"/>
                <a:ea typeface="ＭＳ Ｐゴシック" charset="0"/>
                <a:cs typeface="ＭＳ Ｐゴシック" charset="0"/>
              </a:rPr>
              <a:t>In some individuals </a:t>
            </a:r>
            <a:r>
              <a:rPr kumimoji="0" lang="en-US" sz="2800" b="0" i="0" u="none" strike="noStrike" kern="0" cap="none" spc="0" normalizeH="0" baseline="0" noProof="0" dirty="0" smtClean="0">
                <a:ln>
                  <a:noFill/>
                </a:ln>
                <a:solidFill>
                  <a:srgbClr val="FF0000"/>
                </a:solidFill>
                <a:effectLst/>
                <a:uLnTx/>
                <a:uFillTx/>
                <a:latin typeface="Arial" charset="0"/>
                <a:ea typeface="ＭＳ Ｐゴシック" charset="0"/>
                <a:cs typeface="ＭＳ Ｐゴシック" charset="0"/>
              </a:rPr>
              <a:t>heterozygous</a:t>
            </a:r>
            <a:r>
              <a:rPr kumimoji="0" lang="en-US" sz="2800" b="0" i="0" u="none" strike="noStrike" kern="0" cap="none" spc="0" normalizeH="0" baseline="0" noProof="0" dirty="0" smtClean="0">
                <a:ln>
                  <a:noFill/>
                </a:ln>
                <a:solidFill>
                  <a:srgbClr val="5F5F5F"/>
                </a:solidFill>
                <a:effectLst/>
                <a:uLnTx/>
                <a:uFillTx/>
                <a:latin typeface="Arial" charset="0"/>
                <a:ea typeface="ＭＳ Ｐゴシック" charset="0"/>
                <a:cs typeface="ＭＳ Ｐゴシック" charset="0"/>
              </a:rPr>
              <a:t> for gene mutations giving rise to certain </a:t>
            </a:r>
            <a:r>
              <a:rPr kumimoji="0" lang="en-US" sz="2800" b="0" i="0" u="none" strike="noStrike" kern="0" cap="none" spc="0" normalizeH="0" baseline="0" noProof="0" dirty="0" smtClean="0">
                <a:ln>
                  <a:noFill/>
                </a:ln>
                <a:solidFill>
                  <a:srgbClr val="FF0000"/>
                </a:solidFill>
                <a:effectLst/>
                <a:uLnTx/>
                <a:uFillTx/>
                <a:latin typeface="Arial" charset="0"/>
                <a:ea typeface="ＭＳ Ｐゴシック" charset="0"/>
                <a:cs typeface="ＭＳ Ｐゴシック" charset="0"/>
              </a:rPr>
              <a:t>autosomal dominant</a:t>
            </a:r>
            <a:r>
              <a:rPr kumimoji="0" lang="en-US" sz="2800" b="0" i="0" u="none" strike="noStrike" kern="0" cap="none" spc="0" normalizeH="0" baseline="0" noProof="0" dirty="0" smtClean="0">
                <a:ln>
                  <a:noFill/>
                </a:ln>
                <a:solidFill>
                  <a:srgbClr val="5F5F5F"/>
                </a:solidFill>
                <a:effectLst/>
                <a:uLnTx/>
                <a:uFillTx/>
                <a:latin typeface="Arial" charset="0"/>
                <a:ea typeface="ＭＳ Ｐゴシック" charset="0"/>
                <a:cs typeface="ＭＳ Ｐゴシック" charset="0"/>
              </a:rPr>
              <a:t> disorders there may be </a:t>
            </a:r>
            <a:r>
              <a:rPr kumimoji="0" lang="en-US" sz="2800" b="0" i="0" u="none" strike="noStrike" kern="0" cap="none" spc="0" normalizeH="0" baseline="0" noProof="0" dirty="0" smtClean="0">
                <a:ln>
                  <a:noFill/>
                </a:ln>
                <a:solidFill>
                  <a:srgbClr val="FF0000"/>
                </a:solidFill>
                <a:effectLst/>
                <a:uLnTx/>
                <a:uFillTx/>
                <a:latin typeface="Arial" charset="0"/>
                <a:ea typeface="ＭＳ Ｐゴシック" charset="0"/>
                <a:cs typeface="ＭＳ Ｐゴシック" charset="0"/>
              </a:rPr>
              <a:t>no</a:t>
            </a:r>
            <a:r>
              <a:rPr kumimoji="0" lang="en-US" sz="2800" b="0" i="0" u="none" strike="noStrike" kern="0" cap="none" spc="0" normalizeH="0" baseline="0" noProof="0" dirty="0" smtClean="0">
                <a:ln>
                  <a:noFill/>
                </a:ln>
                <a:solidFill>
                  <a:srgbClr val="FFCC00"/>
                </a:solidFill>
                <a:effectLst/>
                <a:uLnTx/>
                <a:uFillTx/>
                <a:latin typeface="Arial" charset="0"/>
                <a:ea typeface="ＭＳ Ｐゴシック" charset="0"/>
                <a:cs typeface="ＭＳ Ｐゴシック" charset="0"/>
              </a:rPr>
              <a:t> </a:t>
            </a:r>
            <a:r>
              <a:rPr kumimoji="0" lang="en-US" sz="2800" b="0" i="0" u="none" strike="noStrike" kern="0" cap="none" spc="0" normalizeH="0" baseline="0" noProof="0" dirty="0" smtClean="0">
                <a:ln>
                  <a:noFill/>
                </a:ln>
                <a:solidFill>
                  <a:srgbClr val="FF0000"/>
                </a:solidFill>
                <a:effectLst/>
                <a:uLnTx/>
                <a:uFillTx/>
                <a:latin typeface="Arial" charset="0"/>
                <a:ea typeface="ＭＳ Ｐゴシック" charset="0"/>
                <a:cs typeface="ＭＳ Ｐゴシック" charset="0"/>
              </a:rPr>
              <a:t>abnormal clinical features</a:t>
            </a:r>
            <a:r>
              <a:rPr kumimoji="0" lang="en-US" sz="2800" b="0" i="0" u="none" strike="noStrike" kern="0" cap="none" spc="0" normalizeH="0" baseline="0" noProof="0" dirty="0" smtClean="0">
                <a:ln>
                  <a:noFill/>
                </a:ln>
                <a:solidFill>
                  <a:srgbClr val="5F5F5F"/>
                </a:solidFill>
                <a:effectLst/>
                <a:uLnTx/>
                <a:uFillTx/>
                <a:latin typeface="Arial" charset="0"/>
                <a:ea typeface="ＭＳ Ｐゴシック" charset="0"/>
                <a:cs typeface="ＭＳ Ｐゴシック" charset="0"/>
              </a:rPr>
              <a:t>, representing so-called </a:t>
            </a:r>
            <a:r>
              <a:rPr kumimoji="0" lang="en-US" sz="2800" b="0" i="1" u="none" strike="noStrike" kern="0" cap="none" spc="0" normalizeH="0" baseline="0" noProof="0" dirty="0" smtClean="0">
                <a:ln>
                  <a:noFill/>
                </a:ln>
                <a:solidFill>
                  <a:srgbClr val="FF0000"/>
                </a:solidFill>
                <a:effectLst/>
                <a:uLnTx/>
                <a:uFillTx/>
                <a:latin typeface="Arial" charset="0"/>
                <a:ea typeface="ＭＳ Ｐゴシック" charset="0"/>
                <a:cs typeface="ＭＳ Ｐゴシック" charset="0"/>
              </a:rPr>
              <a:t>reduced penetrance</a:t>
            </a:r>
            <a:r>
              <a:rPr kumimoji="0" lang="en-US" sz="2800" b="0" i="0" u="none" strike="noStrike" kern="0" cap="none" spc="0" normalizeH="0" baseline="0" noProof="0" dirty="0" smtClean="0">
                <a:ln>
                  <a:noFill/>
                </a:ln>
                <a:solidFill>
                  <a:srgbClr val="FF0000"/>
                </a:solidFill>
                <a:effectLst/>
                <a:uLnTx/>
                <a:uFillTx/>
                <a:latin typeface="Arial" charset="0"/>
                <a:ea typeface="ＭＳ Ｐゴシック" charset="0"/>
                <a:cs typeface="ＭＳ Ｐゴシック" charset="0"/>
              </a:rPr>
              <a:t> or 'skipping a generation‘</a:t>
            </a:r>
          </a:p>
          <a:p>
            <a:pPr lvl="0" defTabSz="914400" fontAlgn="base">
              <a:lnSpc>
                <a:spcPct val="80000"/>
              </a:lnSpc>
              <a:spcAft>
                <a:spcPct val="0"/>
              </a:spcAft>
              <a:buNone/>
            </a:pPr>
            <a:r>
              <a:rPr kumimoji="0" lang="en-US" sz="2800" b="0" i="0" u="none" strike="noStrike" kern="0" cap="none" spc="0" normalizeH="0" baseline="0" noProof="0" dirty="0" smtClean="0">
                <a:ln>
                  <a:noFill/>
                </a:ln>
                <a:solidFill>
                  <a:srgbClr val="5F5F5F"/>
                </a:solidFill>
                <a:effectLst/>
                <a:uLnTx/>
                <a:uFillTx/>
                <a:latin typeface="Arial" charset="0"/>
                <a:ea typeface="ＭＳ Ｐゴシック" charset="0"/>
                <a:cs typeface="ＭＳ Ｐゴシック" charset="0"/>
              </a:rPr>
              <a:t> </a:t>
            </a:r>
          </a:p>
          <a:p>
            <a:pPr lvl="0" defTabSz="914400" fontAlgn="base">
              <a:lnSpc>
                <a:spcPct val="80000"/>
              </a:lnSpc>
              <a:spcAft>
                <a:spcPct val="0"/>
              </a:spcAft>
              <a:buFontTx/>
              <a:buChar char="•"/>
            </a:pPr>
            <a:r>
              <a:rPr kumimoji="0" lang="en-US" sz="2800" b="0" i="0" u="none" strike="noStrike" kern="0" cap="none" spc="0" normalizeH="0" baseline="0" noProof="0" dirty="0" smtClean="0">
                <a:ln>
                  <a:noFill/>
                </a:ln>
                <a:solidFill>
                  <a:srgbClr val="5F5F5F"/>
                </a:solidFill>
                <a:effectLst/>
                <a:uLnTx/>
                <a:uFillTx/>
                <a:latin typeface="Arial" charset="0"/>
                <a:ea typeface="ＭＳ Ｐゴシック" charset="0"/>
                <a:cs typeface="ＭＳ Ｐゴシック" charset="0"/>
              </a:rPr>
              <a:t>Reduced penetrance might be due to:</a:t>
            </a:r>
          </a:p>
          <a:p>
            <a:pPr lvl="1" defTabSz="914400" fontAlgn="base">
              <a:lnSpc>
                <a:spcPct val="80000"/>
              </a:lnSpc>
              <a:spcAft>
                <a:spcPct val="0"/>
              </a:spcAft>
              <a:buFontTx/>
              <a:buChar char="–"/>
            </a:pPr>
            <a:r>
              <a:rPr kumimoji="0" lang="en-US" sz="2400" b="1" i="0" u="none" strike="noStrike" kern="0" cap="none" spc="0" normalizeH="0" baseline="0" noProof="0" dirty="0" smtClean="0">
                <a:ln>
                  <a:noFill/>
                </a:ln>
                <a:solidFill>
                  <a:srgbClr val="5F5F5F"/>
                </a:solidFill>
                <a:effectLst/>
                <a:uLnTx/>
                <a:uFillTx/>
                <a:latin typeface="Arial" charset="0"/>
                <a:ea typeface="ＭＳ Ｐゴシック" charset="0"/>
              </a:rPr>
              <a:t>modifying effects of other genes</a:t>
            </a:r>
          </a:p>
          <a:p>
            <a:pPr lvl="1" defTabSz="914400" fontAlgn="base">
              <a:lnSpc>
                <a:spcPct val="80000"/>
              </a:lnSpc>
              <a:spcAft>
                <a:spcPct val="0"/>
              </a:spcAft>
              <a:buFontTx/>
              <a:buChar char="–"/>
            </a:pPr>
            <a:r>
              <a:rPr kumimoji="0" lang="en-US" sz="2400" b="1" i="0" u="none" strike="noStrike" kern="0" cap="none" spc="0" normalizeH="0" baseline="0" noProof="0" dirty="0" smtClean="0">
                <a:ln>
                  <a:noFill/>
                </a:ln>
                <a:solidFill>
                  <a:srgbClr val="5F5F5F"/>
                </a:solidFill>
                <a:effectLst/>
                <a:uLnTx/>
                <a:uFillTx/>
                <a:latin typeface="Arial" charset="0"/>
                <a:ea typeface="ＭＳ Ｐゴシック" charset="0"/>
              </a:rPr>
              <a:t>interaction of the gene with environmental factors</a:t>
            </a:r>
          </a:p>
          <a:p>
            <a:endParaRPr lang="en-US" dirty="0"/>
          </a:p>
        </p:txBody>
      </p:sp>
    </p:spTree>
    <p:extLst>
      <p:ext uri="{BB962C8B-B14F-4D97-AF65-F5344CB8AC3E}">
        <p14:creationId xmlns:p14="http://schemas.microsoft.com/office/powerpoint/2010/main" val="708988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cap="all" dirty="0">
                <a:solidFill>
                  <a:schemeClr val="accent1">
                    <a:lumMod val="75000"/>
                  </a:schemeClr>
                </a:solidFill>
              </a:rPr>
              <a:t>New mutations</a:t>
            </a:r>
          </a:p>
        </p:txBody>
      </p:sp>
      <p:sp>
        <p:nvSpPr>
          <p:cNvPr id="3" name="Content Placeholder 2"/>
          <p:cNvSpPr>
            <a:spLocks noGrp="1"/>
          </p:cNvSpPr>
          <p:nvPr>
            <p:ph idx="1"/>
          </p:nvPr>
        </p:nvSpPr>
        <p:spPr/>
        <p:txBody>
          <a:bodyPr>
            <a:normAutofit fontScale="85000" lnSpcReduction="10000"/>
          </a:bodyPr>
          <a:lstStyle/>
          <a:p>
            <a:r>
              <a:rPr lang="en-US" dirty="0" smtClean="0">
                <a:solidFill>
                  <a:srgbClr val="000000"/>
                </a:solidFill>
                <a:latin typeface="Arial" charset="0"/>
              </a:rPr>
              <a:t>In autosomal dominant disorders an affected person will </a:t>
            </a:r>
            <a:r>
              <a:rPr lang="en-US" b="1" dirty="0" smtClean="0">
                <a:solidFill>
                  <a:srgbClr val="FF0000"/>
                </a:solidFill>
                <a:latin typeface="Arial" charset="0"/>
              </a:rPr>
              <a:t>usually</a:t>
            </a:r>
            <a:r>
              <a:rPr lang="en-US" dirty="0" smtClean="0">
                <a:solidFill>
                  <a:srgbClr val="000000"/>
                </a:solidFill>
                <a:latin typeface="Arial" charset="0"/>
              </a:rPr>
              <a:t> have an affected parent.</a:t>
            </a:r>
          </a:p>
          <a:p>
            <a:endParaRPr lang="en-US" dirty="0" smtClean="0">
              <a:solidFill>
                <a:srgbClr val="000000"/>
              </a:solidFill>
              <a:latin typeface="Arial" charset="0"/>
            </a:endParaRPr>
          </a:p>
          <a:p>
            <a:r>
              <a:rPr lang="en-US" dirty="0" smtClean="0">
                <a:solidFill>
                  <a:srgbClr val="000000"/>
                </a:solidFill>
                <a:latin typeface="Arial" charset="0"/>
              </a:rPr>
              <a:t> However, this is </a:t>
            </a:r>
            <a:r>
              <a:rPr lang="en-US" b="1" dirty="0" smtClean="0">
                <a:solidFill>
                  <a:srgbClr val="FF0000"/>
                </a:solidFill>
                <a:latin typeface="Arial" charset="0"/>
              </a:rPr>
              <a:t>not always</a:t>
            </a:r>
            <a:r>
              <a:rPr lang="en-US" dirty="0" smtClean="0">
                <a:solidFill>
                  <a:srgbClr val="FF0000"/>
                </a:solidFill>
                <a:latin typeface="Arial" charset="0"/>
              </a:rPr>
              <a:t> </a:t>
            </a:r>
            <a:r>
              <a:rPr lang="en-US" dirty="0" smtClean="0">
                <a:solidFill>
                  <a:srgbClr val="000000"/>
                </a:solidFill>
                <a:latin typeface="Arial" charset="0"/>
              </a:rPr>
              <a:t>the case and it is </a:t>
            </a:r>
            <a:r>
              <a:rPr lang="en-US" b="1" dirty="0" smtClean="0">
                <a:solidFill>
                  <a:srgbClr val="FF0000"/>
                </a:solidFill>
                <a:latin typeface="Arial" charset="0"/>
              </a:rPr>
              <a:t>not unusual</a:t>
            </a:r>
            <a:r>
              <a:rPr lang="en-US" dirty="0" smtClean="0">
                <a:solidFill>
                  <a:srgbClr val="000000"/>
                </a:solidFill>
                <a:latin typeface="Arial" charset="0"/>
              </a:rPr>
              <a:t> for a trait to appear in an individual when there is no family history of the disorder. </a:t>
            </a:r>
          </a:p>
          <a:p>
            <a:endParaRPr lang="en-US" dirty="0" smtClean="0">
              <a:solidFill>
                <a:srgbClr val="000000"/>
              </a:solidFill>
              <a:latin typeface="Arial" charset="0"/>
            </a:endParaRPr>
          </a:p>
          <a:p>
            <a:r>
              <a:rPr lang="en-US" dirty="0" smtClean="0">
                <a:solidFill>
                  <a:srgbClr val="000000"/>
                </a:solidFill>
                <a:latin typeface="Arial" charset="0"/>
              </a:rPr>
              <a:t>The sudden unexpected appearance of a condition arising as a result of a mistake occurring in the transmission of a gene is called a </a:t>
            </a:r>
            <a:r>
              <a:rPr lang="en-US" b="1" i="1" dirty="0" smtClean="0">
                <a:solidFill>
                  <a:srgbClr val="FF0000"/>
                </a:solidFill>
                <a:latin typeface="Arial" charset="0"/>
              </a:rPr>
              <a:t>new mutation</a:t>
            </a:r>
            <a:r>
              <a:rPr lang="en-US" b="1" dirty="0" smtClean="0">
                <a:solidFill>
                  <a:srgbClr val="000000"/>
                </a:solidFill>
                <a:latin typeface="Arial" charset="0"/>
              </a:rPr>
              <a:t>.</a:t>
            </a:r>
          </a:p>
        </p:txBody>
      </p:sp>
    </p:spTree>
    <p:extLst>
      <p:ext uri="{BB962C8B-B14F-4D97-AF65-F5344CB8AC3E}">
        <p14:creationId xmlns:p14="http://schemas.microsoft.com/office/powerpoint/2010/main" val="7639660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l"/>
            <a:r>
              <a:rPr lang="en-US" b="1" dirty="0" smtClean="0">
                <a:solidFill>
                  <a:srgbClr val="002060"/>
                </a:solidFill>
                <a:effectLst>
                  <a:outerShdw blurRad="38100" dist="38100" dir="2700000" algn="tl">
                    <a:srgbClr val="DDDDDD"/>
                  </a:outerShdw>
                </a:effectLst>
                <a:latin typeface="Arial" charset="0"/>
              </a:rPr>
              <a:t>Objectives:</a:t>
            </a:r>
            <a:endParaRPr lang="en-US" b="1" dirty="0"/>
          </a:p>
        </p:txBody>
      </p:sp>
      <p:sp>
        <p:nvSpPr>
          <p:cNvPr id="3" name="Content Placeholder 2"/>
          <p:cNvSpPr>
            <a:spLocks noGrp="1"/>
          </p:cNvSpPr>
          <p:nvPr>
            <p:ph idx="1"/>
          </p:nvPr>
        </p:nvSpPr>
        <p:spPr>
          <a:xfrm>
            <a:off x="457200" y="1492872"/>
            <a:ext cx="8229600" cy="4525963"/>
          </a:xfrm>
        </p:spPr>
        <p:txBody>
          <a:bodyPr>
            <a:normAutofit lnSpcReduction="10000"/>
          </a:bodyPr>
          <a:lstStyle/>
          <a:p>
            <a:pPr marL="0" indent="0">
              <a:buNone/>
            </a:pPr>
            <a:r>
              <a:rPr lang="en-US" sz="2400" i="1" dirty="0" smtClean="0">
                <a:solidFill>
                  <a:schemeClr val="tx2">
                    <a:lumMod val="75000"/>
                  </a:schemeClr>
                </a:solidFill>
                <a:latin typeface="Arial" charset="0"/>
              </a:rPr>
              <a:t>By the end of this lecture, students should understand atypical patterns of inheritance with special emphasis on:</a:t>
            </a:r>
          </a:p>
          <a:p>
            <a:pPr marL="857250" lvl="1" indent="-457200">
              <a:lnSpc>
                <a:spcPct val="80000"/>
              </a:lnSpc>
              <a:buFontTx/>
              <a:buAutoNum type="arabicPeriod"/>
            </a:pPr>
            <a:r>
              <a:rPr lang="en-US" dirty="0" smtClean="0">
                <a:latin typeface="Arial" charset="0"/>
              </a:rPr>
              <a:t>Codominant traits</a:t>
            </a:r>
          </a:p>
          <a:p>
            <a:pPr marL="857250" lvl="1" indent="-457200">
              <a:lnSpc>
                <a:spcPct val="80000"/>
              </a:lnSpc>
              <a:buFontTx/>
              <a:buAutoNum type="arabicPeriod"/>
            </a:pPr>
            <a:r>
              <a:rPr lang="en-US" dirty="0" err="1" smtClean="0">
                <a:latin typeface="Arial" charset="0"/>
              </a:rPr>
              <a:t>Pseudodominant</a:t>
            </a:r>
            <a:r>
              <a:rPr lang="en-US" dirty="0" smtClean="0">
                <a:latin typeface="Arial" charset="0"/>
              </a:rPr>
              <a:t> inheritance</a:t>
            </a:r>
          </a:p>
          <a:p>
            <a:pPr marL="857250" lvl="1" indent="-457200">
              <a:lnSpc>
                <a:spcPct val="80000"/>
              </a:lnSpc>
              <a:buFontTx/>
              <a:buAutoNum type="arabicPeriod"/>
            </a:pPr>
            <a:r>
              <a:rPr lang="en-US" dirty="0" smtClean="0">
                <a:latin typeface="Arial" charset="0"/>
              </a:rPr>
              <a:t>The mitochondrial inheritance</a:t>
            </a:r>
          </a:p>
          <a:p>
            <a:pPr marL="857250" lvl="1" indent="-457200">
              <a:lnSpc>
                <a:spcPct val="80000"/>
              </a:lnSpc>
              <a:buFontTx/>
              <a:buAutoNum type="arabicPeriod"/>
            </a:pPr>
            <a:r>
              <a:rPr lang="en-US" dirty="0" smtClean="0">
                <a:latin typeface="Arial" charset="0"/>
              </a:rPr>
              <a:t>Anticipation</a:t>
            </a:r>
          </a:p>
          <a:p>
            <a:pPr marL="857250" lvl="1" indent="-457200">
              <a:lnSpc>
                <a:spcPct val="80000"/>
              </a:lnSpc>
              <a:buFontTx/>
              <a:buAutoNum type="arabicPeriod"/>
            </a:pPr>
            <a:r>
              <a:rPr lang="en-US" dirty="0" smtClean="0">
                <a:latin typeface="Arial" charset="0"/>
              </a:rPr>
              <a:t>Pleiotropy</a:t>
            </a:r>
          </a:p>
          <a:p>
            <a:pPr marL="857250" lvl="1" indent="-457200">
              <a:lnSpc>
                <a:spcPct val="80000"/>
              </a:lnSpc>
              <a:buFontTx/>
              <a:buAutoNum type="arabicPeriod"/>
            </a:pPr>
            <a:r>
              <a:rPr lang="en-US" dirty="0" smtClean="0">
                <a:latin typeface="Arial" charset="0"/>
              </a:rPr>
              <a:t>Variable expressivity</a:t>
            </a:r>
          </a:p>
          <a:p>
            <a:pPr marL="857250" lvl="1" indent="-457200">
              <a:lnSpc>
                <a:spcPct val="80000"/>
              </a:lnSpc>
              <a:buFontTx/>
              <a:buAutoNum type="arabicPeriod"/>
            </a:pPr>
            <a:r>
              <a:rPr lang="en-US" dirty="0" smtClean="0">
                <a:latin typeface="Arial" charset="0"/>
              </a:rPr>
              <a:t>Heterogeneity</a:t>
            </a:r>
          </a:p>
          <a:p>
            <a:pPr marL="857250" lvl="1" indent="-457200">
              <a:lnSpc>
                <a:spcPct val="80000"/>
              </a:lnSpc>
              <a:buFontTx/>
              <a:buAutoNum type="arabicPeriod"/>
            </a:pPr>
            <a:r>
              <a:rPr lang="en-US" dirty="0" smtClean="0">
                <a:latin typeface="Arial" charset="0"/>
              </a:rPr>
              <a:t>New mutation</a:t>
            </a:r>
          </a:p>
          <a:p>
            <a:pPr marL="857250" lvl="1" indent="-457200">
              <a:lnSpc>
                <a:spcPct val="80000"/>
              </a:lnSpc>
              <a:buFontTx/>
              <a:buAutoNum type="arabicPeriod"/>
            </a:pPr>
            <a:r>
              <a:rPr lang="en-US" dirty="0" smtClean="0">
                <a:latin typeface="Arial" charset="0"/>
              </a:rPr>
              <a:t>Complex trait: multifactorial/Polygenic</a:t>
            </a:r>
          </a:p>
          <a:p>
            <a:pPr marL="0" indent="0">
              <a:buNone/>
            </a:pPr>
            <a:endParaRPr lang="en-US" sz="2400" dirty="0" smtClean="0">
              <a:solidFill>
                <a:srgbClr val="FF0066"/>
              </a:solidFill>
              <a:latin typeface="Arial" charset="0"/>
            </a:endParaRPr>
          </a:p>
          <a:p>
            <a:endParaRPr lang="en-US" dirty="0"/>
          </a:p>
        </p:txBody>
      </p:sp>
    </p:spTree>
    <p:extLst>
      <p:ext uri="{BB962C8B-B14F-4D97-AF65-F5344CB8AC3E}">
        <p14:creationId xmlns:p14="http://schemas.microsoft.com/office/powerpoint/2010/main" val="1841599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9848" y="50550"/>
            <a:ext cx="8229600" cy="733754"/>
          </a:xfrm>
        </p:spPr>
        <p:txBody>
          <a:bodyPr/>
          <a:lstStyle/>
          <a:p>
            <a:r>
              <a:rPr lang="en-US" sz="3600" b="1" dirty="0" err="1" smtClean="0">
                <a:solidFill>
                  <a:schemeClr val="accent1">
                    <a:lumMod val="75000"/>
                  </a:schemeClr>
                </a:solidFill>
                <a:effectLst>
                  <a:outerShdw blurRad="38100" dist="38100" dir="2700000" algn="tl">
                    <a:srgbClr val="DDDDDD"/>
                  </a:outerShdw>
                </a:effectLst>
              </a:rPr>
              <a:t>Achondroplasia</a:t>
            </a:r>
            <a:endParaRPr lang="en-US" sz="3600" b="1" dirty="0">
              <a:solidFill>
                <a:schemeClr val="accent1">
                  <a:lumMod val="75000"/>
                </a:schemeClr>
              </a:solidFill>
            </a:endParaRPr>
          </a:p>
        </p:txBody>
      </p:sp>
      <p:sp>
        <p:nvSpPr>
          <p:cNvPr id="5" name="Content Placeholder 4"/>
          <p:cNvSpPr>
            <a:spLocks noGrp="1"/>
          </p:cNvSpPr>
          <p:nvPr>
            <p:ph idx="1"/>
          </p:nvPr>
        </p:nvSpPr>
        <p:spPr>
          <a:xfrm>
            <a:off x="438524" y="784304"/>
            <a:ext cx="8229600" cy="5228701"/>
          </a:xfrm>
        </p:spPr>
        <p:txBody>
          <a:bodyPr>
            <a:noAutofit/>
          </a:bodyPr>
          <a:lstStyle/>
          <a:p>
            <a:pPr marL="160338" indent="-160338">
              <a:lnSpc>
                <a:spcPct val="80000"/>
              </a:lnSpc>
            </a:pPr>
            <a:r>
              <a:rPr lang="en-US" sz="2000" dirty="0" smtClean="0">
                <a:solidFill>
                  <a:srgbClr val="000000"/>
                </a:solidFill>
                <a:latin typeface="Arial" charset="0"/>
              </a:rPr>
              <a:t>A form of short-limbed dwarfism, in which the parents </a:t>
            </a:r>
            <a:r>
              <a:rPr lang="en-US" sz="2000" b="1" dirty="0" smtClean="0">
                <a:solidFill>
                  <a:srgbClr val="FF0066"/>
                </a:solidFill>
                <a:latin typeface="Arial" charset="0"/>
              </a:rPr>
              <a:t>usually</a:t>
            </a:r>
            <a:r>
              <a:rPr lang="en-US" sz="2000" dirty="0" smtClean="0">
                <a:solidFill>
                  <a:srgbClr val="000000"/>
                </a:solidFill>
                <a:latin typeface="Arial" charset="0"/>
              </a:rPr>
              <a:t> have normal stature</a:t>
            </a:r>
          </a:p>
          <a:p>
            <a:pPr marL="609600" indent="-609600">
              <a:lnSpc>
                <a:spcPct val="80000"/>
              </a:lnSpc>
            </a:pPr>
            <a:endParaRPr lang="en-US" sz="2000" dirty="0" smtClean="0">
              <a:solidFill>
                <a:srgbClr val="000000"/>
              </a:solidFill>
              <a:latin typeface="Arial" charset="0"/>
            </a:endParaRPr>
          </a:p>
          <a:p>
            <a:pPr marL="180975" indent="-161925">
              <a:lnSpc>
                <a:spcPct val="80000"/>
              </a:lnSpc>
              <a:tabLst>
                <a:tab pos="0" algn="l"/>
              </a:tabLst>
            </a:pPr>
            <a:r>
              <a:rPr lang="en-US" sz="2000" b="1" dirty="0" smtClean="0">
                <a:solidFill>
                  <a:srgbClr val="000000"/>
                </a:solidFill>
                <a:latin typeface="Arial" charset="0"/>
              </a:rPr>
              <a:t>Diagnosis/testing:</a:t>
            </a:r>
          </a:p>
          <a:p>
            <a:pPr marL="449263" lvl="1" indent="-280988">
              <a:lnSpc>
                <a:spcPct val="80000"/>
              </a:lnSpc>
              <a:tabLst>
                <a:tab pos="447675" algn="l"/>
              </a:tabLst>
            </a:pPr>
            <a:r>
              <a:rPr lang="en-US" sz="2000" dirty="0" smtClean="0">
                <a:solidFill>
                  <a:srgbClr val="000000"/>
                </a:solidFill>
                <a:latin typeface="Arial" charset="0"/>
              </a:rPr>
              <a:t>Characteristic clinical and radiographic finding</a:t>
            </a:r>
          </a:p>
          <a:p>
            <a:pPr marL="449263" lvl="1" indent="-280988">
              <a:lnSpc>
                <a:spcPct val="80000"/>
              </a:lnSpc>
              <a:tabLst>
                <a:tab pos="447675" algn="l"/>
              </a:tabLst>
            </a:pPr>
            <a:r>
              <a:rPr lang="en-US" sz="2000" dirty="0" smtClean="0">
                <a:solidFill>
                  <a:srgbClr val="000000"/>
                </a:solidFill>
                <a:latin typeface="Arial" charset="0"/>
              </a:rPr>
              <a:t>Molecular genetic tests: mutation in the </a:t>
            </a:r>
            <a:r>
              <a:rPr lang="en-US" sz="2000" i="1" dirty="0" smtClean="0">
                <a:solidFill>
                  <a:srgbClr val="000000"/>
                </a:solidFill>
                <a:latin typeface="Arial" charset="0"/>
              </a:rPr>
              <a:t>FGFR3</a:t>
            </a:r>
            <a:r>
              <a:rPr lang="en-US" sz="2000" dirty="0" smtClean="0">
                <a:solidFill>
                  <a:srgbClr val="000000"/>
                </a:solidFill>
                <a:latin typeface="Arial" charset="0"/>
              </a:rPr>
              <a:t> gene on chromosome 4p16.3 (coding for fibroblast growth factor receptor 3)</a:t>
            </a:r>
          </a:p>
          <a:p>
            <a:pPr marL="990600" lvl="1" indent="-533400">
              <a:lnSpc>
                <a:spcPct val="80000"/>
              </a:lnSpc>
            </a:pPr>
            <a:endParaRPr lang="en-US" sz="2000" dirty="0" smtClean="0">
              <a:solidFill>
                <a:srgbClr val="000000"/>
              </a:solidFill>
              <a:latin typeface="Arial" charset="0"/>
            </a:endParaRPr>
          </a:p>
          <a:p>
            <a:pPr marL="161925" indent="-161925">
              <a:lnSpc>
                <a:spcPct val="80000"/>
              </a:lnSpc>
            </a:pPr>
            <a:r>
              <a:rPr lang="en-US" sz="2000" dirty="0" smtClean="0">
                <a:solidFill>
                  <a:srgbClr val="000000"/>
                </a:solidFill>
                <a:latin typeface="Arial" charset="0"/>
              </a:rPr>
              <a:t>The offspring of persons with </a:t>
            </a:r>
            <a:r>
              <a:rPr lang="en-US" sz="2000" dirty="0" err="1" smtClean="0">
                <a:solidFill>
                  <a:srgbClr val="000000"/>
                </a:solidFill>
                <a:latin typeface="Arial" charset="0"/>
              </a:rPr>
              <a:t>achondroplasia</a:t>
            </a:r>
            <a:r>
              <a:rPr lang="en-US" sz="2000" dirty="0" smtClean="0">
                <a:solidFill>
                  <a:srgbClr val="000000"/>
                </a:solidFill>
                <a:latin typeface="Arial" charset="0"/>
              </a:rPr>
              <a:t> had a </a:t>
            </a:r>
            <a:r>
              <a:rPr lang="en-US" sz="2000" dirty="0" smtClean="0">
                <a:solidFill>
                  <a:srgbClr val="FF0066"/>
                </a:solidFill>
                <a:latin typeface="Arial" charset="0"/>
              </a:rPr>
              <a:t>50% </a:t>
            </a:r>
            <a:r>
              <a:rPr lang="en-US" sz="2000" dirty="0" smtClean="0">
                <a:solidFill>
                  <a:srgbClr val="000000"/>
                </a:solidFill>
                <a:latin typeface="Arial" charset="0"/>
              </a:rPr>
              <a:t>chance of having </a:t>
            </a:r>
            <a:r>
              <a:rPr lang="en-US" sz="2000" dirty="0" err="1" smtClean="0">
                <a:solidFill>
                  <a:srgbClr val="000000"/>
                </a:solidFill>
                <a:latin typeface="Arial" charset="0"/>
              </a:rPr>
              <a:t>achondroplasia</a:t>
            </a:r>
            <a:endParaRPr lang="en-US" sz="2000" dirty="0" smtClean="0">
              <a:solidFill>
                <a:srgbClr val="000000"/>
              </a:solidFill>
              <a:latin typeface="Arial" charset="0"/>
            </a:endParaRPr>
          </a:p>
          <a:p>
            <a:pPr marL="609600" indent="-609600">
              <a:lnSpc>
                <a:spcPct val="80000"/>
              </a:lnSpc>
            </a:pPr>
            <a:endParaRPr lang="en-US" sz="2000" dirty="0" smtClean="0">
              <a:solidFill>
                <a:srgbClr val="000000"/>
              </a:solidFill>
              <a:latin typeface="Arial" charset="0"/>
            </a:endParaRPr>
          </a:p>
          <a:p>
            <a:pPr marL="161925" indent="-161925">
              <a:lnSpc>
                <a:spcPct val="80000"/>
              </a:lnSpc>
            </a:pPr>
            <a:r>
              <a:rPr lang="en-US" sz="2000" dirty="0" smtClean="0">
                <a:solidFill>
                  <a:srgbClr val="000000"/>
                </a:solidFill>
                <a:latin typeface="Arial" charset="0"/>
              </a:rPr>
              <a:t>What other possible explanations for the 'sudden' appearance of this disorder?</a:t>
            </a:r>
          </a:p>
          <a:p>
            <a:pPr marL="260350" lvl="1" indent="-260350" defTabSz="261938">
              <a:lnSpc>
                <a:spcPct val="80000"/>
              </a:lnSpc>
            </a:pPr>
            <a:r>
              <a:rPr lang="en-US" sz="2000" dirty="0" smtClean="0">
                <a:solidFill>
                  <a:srgbClr val="0033CC"/>
                </a:solidFill>
                <a:latin typeface="Arial" charset="0"/>
              </a:rPr>
              <a:t>non-penetrance: </a:t>
            </a:r>
            <a:r>
              <a:rPr lang="en-US" sz="2000" dirty="0" smtClean="0">
                <a:solidFill>
                  <a:srgbClr val="000000"/>
                </a:solidFill>
                <a:latin typeface="Arial" charset="0"/>
              </a:rPr>
              <a:t>One of the parents might be heterozygous for the mutant allele but so mildly affected that it has not previously been detected</a:t>
            </a:r>
          </a:p>
          <a:p>
            <a:pPr marL="260350" lvl="1" indent="-260350" defTabSz="261938">
              <a:lnSpc>
                <a:spcPct val="80000"/>
              </a:lnSpc>
            </a:pPr>
            <a:r>
              <a:rPr lang="en-US" sz="2000" dirty="0" smtClean="0">
                <a:solidFill>
                  <a:srgbClr val="0033CC"/>
                </a:solidFill>
                <a:latin typeface="Arial" charset="0"/>
              </a:rPr>
              <a:t>Variable expressivity </a:t>
            </a:r>
          </a:p>
          <a:p>
            <a:pPr marL="260350" lvl="1" indent="-260350" defTabSz="261938">
              <a:lnSpc>
                <a:spcPct val="80000"/>
              </a:lnSpc>
            </a:pPr>
            <a:r>
              <a:rPr lang="en-US" sz="2000" dirty="0" smtClean="0">
                <a:solidFill>
                  <a:srgbClr val="000000"/>
                </a:solidFill>
                <a:latin typeface="Arial" charset="0"/>
              </a:rPr>
              <a:t>the family relationships not being as stated, e.g.</a:t>
            </a:r>
            <a:r>
              <a:rPr lang="en-US" sz="2000" dirty="0" smtClean="0">
                <a:solidFill>
                  <a:srgbClr val="0033CC"/>
                </a:solidFill>
                <a:latin typeface="Arial" charset="0"/>
              </a:rPr>
              <a:t> </a:t>
            </a:r>
            <a:r>
              <a:rPr lang="en-US" sz="2000" i="1" dirty="0" smtClean="0">
                <a:solidFill>
                  <a:srgbClr val="0033CC"/>
                </a:solidFill>
                <a:latin typeface="Arial" charset="0"/>
              </a:rPr>
              <a:t>non-paternity</a:t>
            </a:r>
            <a:endParaRPr lang="en-US" sz="2000" dirty="0"/>
          </a:p>
        </p:txBody>
      </p:sp>
      <p:pic>
        <p:nvPicPr>
          <p:cNvPr id="8" name="Picture 2" descr="PR_MR_LG_Achon-Bo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3058" y="1301165"/>
            <a:ext cx="792163" cy="792162"/>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5" descr="PR_MR_LG_Achon-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271" y="1297990"/>
            <a:ext cx="790575" cy="790575"/>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7" descr="PR_MR_LG_Achon-h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1546" y="1293227"/>
            <a:ext cx="784225" cy="784225"/>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69941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35839"/>
            <a:ext cx="7772400" cy="1470025"/>
          </a:xfrm>
        </p:spPr>
        <p:txBody>
          <a:bodyPr>
            <a:noAutofit/>
          </a:bodyPr>
          <a:lstStyle/>
          <a:p>
            <a:r>
              <a:rPr lang="en-US" sz="3600" b="1" cap="all" dirty="0">
                <a:solidFill>
                  <a:schemeClr val="accent1">
                    <a:lumMod val="75000"/>
                  </a:schemeClr>
                </a:solidFill>
              </a:rPr>
              <a:t>MULTIFACTORIAL/</a:t>
            </a:r>
            <a:br>
              <a:rPr lang="en-US" sz="3600" b="1" cap="all" dirty="0">
                <a:solidFill>
                  <a:schemeClr val="accent1">
                    <a:lumMod val="75000"/>
                  </a:schemeClr>
                </a:solidFill>
              </a:rPr>
            </a:br>
            <a:r>
              <a:rPr lang="en-US" sz="3600" b="1" cap="all" dirty="0">
                <a:solidFill>
                  <a:schemeClr val="accent1">
                    <a:lumMod val="75000"/>
                  </a:schemeClr>
                </a:solidFill>
              </a:rPr>
              <a:t>POLYGENIC DISORDERS</a:t>
            </a:r>
          </a:p>
        </p:txBody>
      </p:sp>
    </p:spTree>
    <p:extLst>
      <p:ext uri="{BB962C8B-B14F-4D97-AF65-F5344CB8AC3E}">
        <p14:creationId xmlns:p14="http://schemas.microsoft.com/office/powerpoint/2010/main" val="2559230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572"/>
            <a:ext cx="8229600" cy="733755"/>
          </a:xfrm>
        </p:spPr>
        <p:txBody>
          <a:bodyPr>
            <a:normAutofit/>
          </a:bodyPr>
          <a:lstStyle/>
          <a:p>
            <a:r>
              <a:rPr lang="en-US" sz="3600" b="1" cap="all" dirty="0">
                <a:solidFill>
                  <a:schemeClr val="accent1">
                    <a:lumMod val="75000"/>
                  </a:schemeClr>
                </a:solidFill>
              </a:rPr>
              <a:t>Complex Traits</a:t>
            </a:r>
          </a:p>
        </p:txBody>
      </p:sp>
      <p:sp>
        <p:nvSpPr>
          <p:cNvPr id="3" name="Content Placeholder 2"/>
          <p:cNvSpPr>
            <a:spLocks noGrp="1"/>
          </p:cNvSpPr>
          <p:nvPr>
            <p:ph idx="1"/>
          </p:nvPr>
        </p:nvSpPr>
        <p:spPr>
          <a:xfrm>
            <a:off x="457200" y="1021306"/>
            <a:ext cx="8229600" cy="4804959"/>
          </a:xfrm>
        </p:spPr>
        <p:txBody>
          <a:bodyPr>
            <a:normAutofit fontScale="70000" lnSpcReduction="20000"/>
          </a:bodyPr>
          <a:lstStyle/>
          <a:p>
            <a:r>
              <a:rPr lang="en-US" dirty="0" smtClean="0">
                <a:solidFill>
                  <a:srgbClr val="000000"/>
                </a:solidFill>
                <a:latin typeface="Arial" charset="0"/>
              </a:rPr>
              <a:t>Complex traits are conditions which are likely to be due to the interaction of more than one gene.</a:t>
            </a:r>
          </a:p>
          <a:p>
            <a:endParaRPr lang="en-US" dirty="0" smtClean="0">
              <a:solidFill>
                <a:srgbClr val="000000"/>
              </a:solidFill>
              <a:latin typeface="Arial" charset="0"/>
            </a:endParaRPr>
          </a:p>
          <a:p>
            <a:r>
              <a:rPr lang="en-US" dirty="0" smtClean="0">
                <a:solidFill>
                  <a:srgbClr val="000000"/>
                </a:solidFill>
                <a:latin typeface="Arial" charset="0"/>
              </a:rPr>
              <a:t>The effects may be additive, one may be rate-limiting over the action of another, or one may enhance or multiply the effect of another.</a:t>
            </a:r>
          </a:p>
          <a:p>
            <a:pPr>
              <a:buNone/>
            </a:pPr>
            <a:r>
              <a:rPr lang="en-US" dirty="0" smtClean="0">
                <a:solidFill>
                  <a:srgbClr val="000000"/>
                </a:solidFill>
                <a:latin typeface="Arial" charset="0"/>
              </a:rPr>
              <a:t> </a:t>
            </a:r>
          </a:p>
          <a:p>
            <a:r>
              <a:rPr lang="en-US" b="1" i="1" dirty="0" smtClean="0">
                <a:solidFill>
                  <a:srgbClr val="000000"/>
                </a:solidFill>
                <a:latin typeface="Arial" charset="0"/>
              </a:rPr>
              <a:t>e.g. </a:t>
            </a:r>
            <a:r>
              <a:rPr lang="en-US" b="1" i="1" dirty="0" err="1" smtClean="0">
                <a:solidFill>
                  <a:srgbClr val="0033CC"/>
                </a:solidFill>
                <a:latin typeface="Arial" charset="0"/>
              </a:rPr>
              <a:t>Digenic</a:t>
            </a:r>
            <a:r>
              <a:rPr lang="en-US" b="1" i="1" dirty="0" smtClean="0">
                <a:solidFill>
                  <a:srgbClr val="0033CC"/>
                </a:solidFill>
                <a:latin typeface="Arial" charset="0"/>
              </a:rPr>
              <a:t> inheritance:</a:t>
            </a:r>
            <a:r>
              <a:rPr lang="en-US" dirty="0" smtClean="0">
                <a:solidFill>
                  <a:srgbClr val="0033CC"/>
                </a:solidFill>
                <a:latin typeface="Arial" charset="0"/>
              </a:rPr>
              <a:t> </a:t>
            </a:r>
            <a:r>
              <a:rPr lang="en-US" dirty="0" smtClean="0">
                <a:solidFill>
                  <a:srgbClr val="000000"/>
                </a:solidFill>
                <a:latin typeface="Arial" charset="0"/>
              </a:rPr>
              <a:t>where a disorder has been shown to be due to the additive effects of </a:t>
            </a:r>
            <a:r>
              <a:rPr lang="en-US" b="1" dirty="0" smtClean="0">
                <a:solidFill>
                  <a:srgbClr val="FF0066"/>
                </a:solidFill>
                <a:latin typeface="Arial" charset="0"/>
              </a:rPr>
              <a:t>heterozygous mutations at two different gene loci</a:t>
            </a:r>
          </a:p>
          <a:p>
            <a:endParaRPr lang="en-US" b="1" dirty="0" smtClean="0">
              <a:solidFill>
                <a:srgbClr val="000000"/>
              </a:solidFill>
              <a:latin typeface="Arial" charset="0"/>
            </a:endParaRPr>
          </a:p>
          <a:p>
            <a:r>
              <a:rPr lang="en-US" dirty="0" smtClean="0">
                <a:solidFill>
                  <a:srgbClr val="000000"/>
                </a:solidFill>
                <a:latin typeface="Arial" charset="0"/>
              </a:rPr>
              <a:t>In man one form of </a:t>
            </a:r>
            <a:r>
              <a:rPr lang="en-US" b="1" dirty="0" smtClean="0">
                <a:solidFill>
                  <a:srgbClr val="FF0066"/>
                </a:solidFill>
                <a:latin typeface="Arial" charset="0"/>
              </a:rPr>
              <a:t>retinitis </a:t>
            </a:r>
            <a:r>
              <a:rPr lang="en-US" b="1" dirty="0" err="1" smtClean="0">
                <a:solidFill>
                  <a:srgbClr val="FF0066"/>
                </a:solidFill>
                <a:latin typeface="Arial" charset="0"/>
              </a:rPr>
              <a:t>pigmentosa</a:t>
            </a:r>
            <a:r>
              <a:rPr lang="en-US" dirty="0" smtClean="0">
                <a:solidFill>
                  <a:srgbClr val="000000"/>
                </a:solidFill>
                <a:latin typeface="Arial" charset="0"/>
              </a:rPr>
              <a:t>, a disorder of progressive visual impairment, is caused by </a:t>
            </a:r>
            <a:r>
              <a:rPr lang="en-US" b="1" dirty="0" smtClean="0">
                <a:solidFill>
                  <a:srgbClr val="FF0066"/>
                </a:solidFill>
                <a:latin typeface="Arial" charset="0"/>
              </a:rPr>
              <a:t>double </a:t>
            </a:r>
            <a:r>
              <a:rPr lang="en-US" b="1" dirty="0" err="1" smtClean="0">
                <a:solidFill>
                  <a:srgbClr val="FF0066"/>
                </a:solidFill>
                <a:latin typeface="Arial" charset="0"/>
              </a:rPr>
              <a:t>heterozygosity</a:t>
            </a:r>
            <a:r>
              <a:rPr lang="en-US" dirty="0" smtClean="0">
                <a:solidFill>
                  <a:srgbClr val="000000"/>
                </a:solidFill>
                <a:latin typeface="Arial" charset="0"/>
              </a:rPr>
              <a:t> for mutations in </a:t>
            </a:r>
            <a:r>
              <a:rPr lang="en-US" b="1" dirty="0" smtClean="0">
                <a:solidFill>
                  <a:srgbClr val="FF0066"/>
                </a:solidFill>
                <a:latin typeface="Arial" charset="0"/>
              </a:rPr>
              <a:t>two unlinked genes</a:t>
            </a:r>
            <a:r>
              <a:rPr lang="en-US" dirty="0" smtClean="0">
                <a:solidFill>
                  <a:srgbClr val="000000"/>
                </a:solidFill>
                <a:latin typeface="Arial" charset="0"/>
              </a:rPr>
              <a:t>, which both encode proteins present in photoreceptors. Individuals with only one of these mutations are not affected.</a:t>
            </a:r>
          </a:p>
          <a:p>
            <a:endParaRPr lang="en-US" dirty="0"/>
          </a:p>
        </p:txBody>
      </p:sp>
    </p:spTree>
    <p:extLst>
      <p:ext uri="{BB962C8B-B14F-4D97-AF65-F5344CB8AC3E}">
        <p14:creationId xmlns:p14="http://schemas.microsoft.com/office/powerpoint/2010/main" val="3882963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516"/>
            <a:ext cx="8229600" cy="1143000"/>
          </a:xfrm>
        </p:spPr>
        <p:txBody>
          <a:bodyPr>
            <a:normAutofit/>
          </a:bodyPr>
          <a:lstStyle/>
          <a:p>
            <a:r>
              <a:rPr lang="en-US" sz="3600" b="1" cap="all" dirty="0">
                <a:solidFill>
                  <a:schemeClr val="accent1">
                    <a:lumMod val="75000"/>
                  </a:schemeClr>
                </a:solidFill>
              </a:rPr>
              <a:t>Multifactorial/Polygenic Disorders</a:t>
            </a:r>
          </a:p>
        </p:txBody>
      </p:sp>
      <p:sp>
        <p:nvSpPr>
          <p:cNvPr id="3" name="Content Placeholder 2"/>
          <p:cNvSpPr>
            <a:spLocks noGrp="1"/>
          </p:cNvSpPr>
          <p:nvPr>
            <p:ph idx="1"/>
          </p:nvPr>
        </p:nvSpPr>
        <p:spPr>
          <a:xfrm>
            <a:off x="0" y="838745"/>
            <a:ext cx="8945573" cy="5678456"/>
          </a:xfrm>
        </p:spPr>
        <p:txBody>
          <a:bodyPr>
            <a:normAutofit fontScale="92500"/>
          </a:bodyPr>
          <a:lstStyle/>
          <a:p>
            <a:pPr>
              <a:lnSpc>
                <a:spcPct val="90000"/>
              </a:lnSpc>
            </a:pPr>
            <a:r>
              <a:rPr lang="en-US" sz="2400" dirty="0" smtClean="0">
                <a:solidFill>
                  <a:srgbClr val="000000"/>
                </a:solidFill>
                <a:latin typeface="Arial" charset="0"/>
              </a:rPr>
              <a:t>Human characteristics such as height, skin color and intelligence could be determined by the interaction of </a:t>
            </a:r>
            <a:r>
              <a:rPr lang="en-US" sz="2400" b="1" dirty="0" smtClean="0">
                <a:solidFill>
                  <a:srgbClr val="FF0066"/>
                </a:solidFill>
                <a:latin typeface="Arial" charset="0"/>
              </a:rPr>
              <a:t>many genes</a:t>
            </a:r>
            <a:r>
              <a:rPr lang="en-US" sz="2400" dirty="0" smtClean="0">
                <a:solidFill>
                  <a:srgbClr val="000000"/>
                </a:solidFill>
                <a:latin typeface="Arial" charset="0"/>
              </a:rPr>
              <a:t>, each exerting a small additive effect.</a:t>
            </a:r>
            <a:endParaRPr lang="ar-sa" sz="2400" dirty="0" smtClean="0">
              <a:solidFill>
                <a:srgbClr val="000000"/>
              </a:solidFill>
              <a:latin typeface="Arial" charset="0"/>
            </a:endParaRPr>
          </a:p>
          <a:p>
            <a:pPr>
              <a:lnSpc>
                <a:spcPct val="90000"/>
              </a:lnSpc>
            </a:pPr>
            <a:endParaRPr lang="ar-sa" sz="2400" dirty="0" smtClean="0">
              <a:solidFill>
                <a:srgbClr val="000000"/>
              </a:solidFill>
              <a:latin typeface="Arial" charset="0"/>
            </a:endParaRPr>
          </a:p>
          <a:p>
            <a:pPr>
              <a:lnSpc>
                <a:spcPct val="90000"/>
              </a:lnSpc>
            </a:pPr>
            <a:r>
              <a:rPr lang="en-US" sz="2400" dirty="0" smtClean="0">
                <a:solidFill>
                  <a:srgbClr val="000000"/>
                </a:solidFill>
                <a:latin typeface="Arial" charset="0"/>
              </a:rPr>
              <a:t>This model of</a:t>
            </a:r>
            <a:r>
              <a:rPr lang="ar-sa" sz="2400" dirty="0" smtClean="0">
                <a:solidFill>
                  <a:srgbClr val="000000"/>
                </a:solidFill>
                <a:latin typeface="Arial" charset="0"/>
              </a:rPr>
              <a:t> </a:t>
            </a:r>
            <a:r>
              <a:rPr lang="en-US" sz="2400" b="1" i="1" dirty="0" smtClean="0">
                <a:solidFill>
                  <a:srgbClr val="FF0066"/>
                </a:solidFill>
                <a:latin typeface="Arial" charset="0"/>
              </a:rPr>
              <a:t>quantitative inheritance</a:t>
            </a:r>
            <a:r>
              <a:rPr lang="ar-sa" sz="2400" dirty="0" smtClean="0">
                <a:solidFill>
                  <a:srgbClr val="000000"/>
                </a:solidFill>
                <a:latin typeface="Arial" charset="0"/>
              </a:rPr>
              <a:t> </a:t>
            </a:r>
            <a:r>
              <a:rPr lang="en-US" sz="2400" dirty="0" smtClean="0">
                <a:solidFill>
                  <a:srgbClr val="000000"/>
                </a:solidFill>
                <a:latin typeface="Arial" charset="0"/>
              </a:rPr>
              <a:t> can explain the pattern of inheritance for many relatively common conditions</a:t>
            </a:r>
            <a:r>
              <a:rPr lang="ar-sa" sz="2400" dirty="0" smtClean="0">
                <a:solidFill>
                  <a:srgbClr val="000000"/>
                </a:solidFill>
                <a:latin typeface="Arial" charset="0"/>
              </a:rPr>
              <a:t> </a:t>
            </a:r>
            <a:r>
              <a:rPr lang="en-US" sz="2400" dirty="0" smtClean="0">
                <a:solidFill>
                  <a:srgbClr val="000000"/>
                </a:solidFill>
                <a:latin typeface="Arial" charset="0"/>
              </a:rPr>
              <a:t>including</a:t>
            </a:r>
          </a:p>
          <a:p>
            <a:pPr lvl="1">
              <a:lnSpc>
                <a:spcPct val="90000"/>
              </a:lnSpc>
            </a:pPr>
            <a:r>
              <a:rPr lang="en-US" dirty="0" smtClean="0">
                <a:solidFill>
                  <a:srgbClr val="000000"/>
                </a:solidFill>
                <a:latin typeface="Arial" charset="0"/>
              </a:rPr>
              <a:t>congenital malformations such as cleft lip and palate</a:t>
            </a:r>
          </a:p>
          <a:p>
            <a:pPr lvl="1">
              <a:lnSpc>
                <a:spcPct val="90000"/>
              </a:lnSpc>
            </a:pPr>
            <a:r>
              <a:rPr lang="en-US" dirty="0" smtClean="0">
                <a:solidFill>
                  <a:srgbClr val="000000"/>
                </a:solidFill>
                <a:latin typeface="Arial" charset="0"/>
              </a:rPr>
              <a:t>late-onset conditions such as</a:t>
            </a:r>
          </a:p>
          <a:p>
            <a:pPr lvl="2">
              <a:lnSpc>
                <a:spcPct val="90000"/>
              </a:lnSpc>
            </a:pPr>
            <a:r>
              <a:rPr lang="en-US" dirty="0" smtClean="0">
                <a:solidFill>
                  <a:srgbClr val="000000"/>
                </a:solidFill>
                <a:latin typeface="Arial" charset="0"/>
              </a:rPr>
              <a:t>Hypertension</a:t>
            </a:r>
          </a:p>
          <a:p>
            <a:pPr lvl="2">
              <a:lnSpc>
                <a:spcPct val="90000"/>
              </a:lnSpc>
            </a:pPr>
            <a:r>
              <a:rPr lang="en-US" dirty="0" smtClean="0">
                <a:solidFill>
                  <a:srgbClr val="000000"/>
                </a:solidFill>
                <a:latin typeface="Arial" charset="0"/>
              </a:rPr>
              <a:t>Diabetes mellitus</a:t>
            </a:r>
          </a:p>
          <a:p>
            <a:pPr lvl="2">
              <a:lnSpc>
                <a:spcPct val="90000"/>
              </a:lnSpc>
            </a:pPr>
            <a:r>
              <a:rPr lang="en-US" dirty="0" smtClean="0">
                <a:solidFill>
                  <a:srgbClr val="000000"/>
                </a:solidFill>
                <a:latin typeface="Arial" charset="0"/>
              </a:rPr>
              <a:t>Alzheimer disease</a:t>
            </a:r>
            <a:endParaRPr lang="ar-sa" dirty="0" smtClean="0">
              <a:solidFill>
                <a:srgbClr val="000000"/>
              </a:solidFill>
              <a:latin typeface="Arial" charset="0"/>
            </a:endParaRPr>
          </a:p>
          <a:p>
            <a:pPr>
              <a:lnSpc>
                <a:spcPct val="90000"/>
              </a:lnSpc>
            </a:pPr>
            <a:endParaRPr lang="ar-sa" sz="2400" dirty="0" smtClean="0">
              <a:solidFill>
                <a:srgbClr val="000000"/>
              </a:solidFill>
              <a:latin typeface="Arial" charset="0"/>
            </a:endParaRPr>
          </a:p>
          <a:p>
            <a:pPr>
              <a:lnSpc>
                <a:spcPct val="90000"/>
              </a:lnSpc>
            </a:pPr>
            <a:r>
              <a:rPr lang="en-US" sz="2400" dirty="0" smtClean="0">
                <a:solidFill>
                  <a:srgbClr val="000000"/>
                </a:solidFill>
                <a:latin typeface="Arial" charset="0"/>
              </a:rPr>
              <a:t>The prevailing view is that </a:t>
            </a:r>
            <a:r>
              <a:rPr lang="en-US" sz="2400" b="1" dirty="0" smtClean="0">
                <a:solidFill>
                  <a:srgbClr val="FF0066"/>
                </a:solidFill>
                <a:latin typeface="Arial" charset="0"/>
              </a:rPr>
              <a:t>genes at several loci</a:t>
            </a:r>
            <a:r>
              <a:rPr lang="en-US" sz="2400" dirty="0" smtClean="0">
                <a:solidFill>
                  <a:srgbClr val="FF0066"/>
                </a:solidFill>
                <a:latin typeface="Arial" charset="0"/>
              </a:rPr>
              <a:t> </a:t>
            </a:r>
            <a:r>
              <a:rPr lang="en-US" sz="2400" dirty="0" smtClean="0">
                <a:solidFill>
                  <a:srgbClr val="000000"/>
                </a:solidFill>
                <a:latin typeface="Arial" charset="0"/>
              </a:rPr>
              <a:t>interact to generate a </a:t>
            </a:r>
            <a:r>
              <a:rPr lang="en-US" sz="2400" b="1" dirty="0" smtClean="0">
                <a:solidFill>
                  <a:srgbClr val="FF0066"/>
                </a:solidFill>
                <a:latin typeface="Arial" charset="0"/>
              </a:rPr>
              <a:t>susceptibility</a:t>
            </a:r>
            <a:r>
              <a:rPr lang="en-US" sz="2400" dirty="0" smtClean="0">
                <a:solidFill>
                  <a:srgbClr val="000000"/>
                </a:solidFill>
                <a:latin typeface="Arial" charset="0"/>
              </a:rPr>
              <a:t> to the effects of </a:t>
            </a:r>
            <a:r>
              <a:rPr lang="en-US" sz="2400" b="1" dirty="0" smtClean="0">
                <a:solidFill>
                  <a:srgbClr val="FF0066"/>
                </a:solidFill>
                <a:latin typeface="Arial" charset="0"/>
              </a:rPr>
              <a:t>adverse environmental</a:t>
            </a:r>
            <a:r>
              <a:rPr lang="en-US" sz="2400" dirty="0" smtClean="0">
                <a:solidFill>
                  <a:srgbClr val="000000"/>
                </a:solidFill>
                <a:latin typeface="Arial" charset="0"/>
              </a:rPr>
              <a:t> trigger factors.</a:t>
            </a:r>
          </a:p>
          <a:p>
            <a:endParaRPr lang="en-US" dirty="0"/>
          </a:p>
        </p:txBody>
      </p:sp>
    </p:spTree>
    <p:extLst>
      <p:ext uri="{BB962C8B-B14F-4D97-AF65-F5344CB8AC3E}">
        <p14:creationId xmlns:p14="http://schemas.microsoft.com/office/powerpoint/2010/main" val="91434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cap="all" dirty="0">
                <a:solidFill>
                  <a:schemeClr val="accent1">
                    <a:lumMod val="75000"/>
                  </a:schemeClr>
                </a:solidFill>
              </a:rPr>
              <a:t>Genomic Imprinting</a:t>
            </a:r>
            <a:r>
              <a:rPr lang="en-US" dirty="0" smtClean="0">
                <a:solidFill>
                  <a:srgbClr val="002060"/>
                </a:solidFill>
                <a:effectLst>
                  <a:outerShdw blurRad="38100" dist="38100" dir="2700000" algn="tl">
                    <a:srgbClr val="000000">
                      <a:alpha val="43137"/>
                    </a:srgbClr>
                  </a:outerShdw>
                </a:effectLst>
                <a:ea typeface="+mj-ea"/>
                <a:cs typeface="+mj-cs"/>
              </a:rPr>
              <a:t/>
            </a:r>
            <a:br>
              <a:rPr lang="en-US" dirty="0" smtClean="0">
                <a:solidFill>
                  <a:srgbClr val="002060"/>
                </a:solidFill>
                <a:effectLst>
                  <a:outerShdw blurRad="38100" dist="38100" dir="2700000" algn="tl">
                    <a:srgbClr val="000000">
                      <a:alpha val="43137"/>
                    </a:srgbClr>
                  </a:outerShdw>
                </a:effectLst>
                <a:ea typeface="+mj-ea"/>
                <a:cs typeface="+mj-cs"/>
              </a:rPr>
            </a:br>
            <a:r>
              <a:rPr lang="en-US" sz="3600" i="1" dirty="0" smtClean="0">
                <a:solidFill>
                  <a:srgbClr val="000066"/>
                </a:solidFill>
              </a:rPr>
              <a:t>An example of Non-</a:t>
            </a:r>
            <a:r>
              <a:rPr lang="en-US" sz="3600" i="1" dirty="0" err="1" smtClean="0">
                <a:solidFill>
                  <a:srgbClr val="000066"/>
                </a:solidFill>
              </a:rPr>
              <a:t>Mendelian</a:t>
            </a:r>
            <a:r>
              <a:rPr lang="en-US" sz="3600" i="1" dirty="0" smtClean="0">
                <a:solidFill>
                  <a:srgbClr val="000066"/>
                </a:solidFill>
              </a:rPr>
              <a:t> Inheritance</a:t>
            </a:r>
            <a:endParaRPr lang="en-US" sz="3600" dirty="0"/>
          </a:p>
        </p:txBody>
      </p:sp>
      <p:sp>
        <p:nvSpPr>
          <p:cNvPr id="4" name="Content Placeholder 3"/>
          <p:cNvSpPr>
            <a:spLocks noGrp="1"/>
          </p:cNvSpPr>
          <p:nvPr>
            <p:ph sz="half" idx="1"/>
          </p:nvPr>
        </p:nvSpPr>
        <p:spPr/>
        <p:txBody>
          <a:bodyPr/>
          <a:lstStyle/>
          <a:p>
            <a:pPr marL="0" indent="0">
              <a:buNone/>
            </a:pPr>
            <a:r>
              <a:rPr lang="en-US" dirty="0" smtClean="0">
                <a:latin typeface="Arial" charset="0"/>
              </a:rPr>
              <a:t>Certain chromosomes retain a memory or “imprint” of parental origin that influences whether genes are expressed or not during gametogenesis</a:t>
            </a:r>
          </a:p>
        </p:txBody>
      </p:sp>
      <p:pic>
        <p:nvPicPr>
          <p:cNvPr id="6" name="Picture 5" descr="genomic-imprin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6363" y="1600200"/>
            <a:ext cx="3544504"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14566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3202"/>
            <a:ext cx="8229600" cy="1143000"/>
          </a:xfrm>
        </p:spPr>
        <p:txBody>
          <a:bodyPr>
            <a:normAutofit/>
          </a:bodyPr>
          <a:lstStyle/>
          <a:p>
            <a:r>
              <a:rPr lang="en-US" sz="2800" b="1" dirty="0">
                <a:solidFill>
                  <a:srgbClr val="376092"/>
                </a:solidFill>
              </a:rPr>
              <a:t>The role of imprinting </a:t>
            </a:r>
            <a:r>
              <a:rPr lang="en-US" sz="2800" b="1" dirty="0" smtClean="0">
                <a:solidFill>
                  <a:srgbClr val="376092"/>
                </a:solidFill>
              </a:rPr>
              <a:t>in the </a:t>
            </a:r>
            <a:r>
              <a:rPr lang="en-US" sz="2800" b="1" dirty="0">
                <a:solidFill>
                  <a:srgbClr val="376092"/>
                </a:solidFill>
              </a:rPr>
              <a:t>development of </a:t>
            </a:r>
            <a:r>
              <a:rPr lang="en-US" sz="2800" b="1" dirty="0" err="1">
                <a:solidFill>
                  <a:srgbClr val="376092"/>
                </a:solidFill>
              </a:rPr>
              <a:t>Angelman</a:t>
            </a:r>
            <a:r>
              <a:rPr lang="en-US" sz="2800" b="1" dirty="0">
                <a:solidFill>
                  <a:srgbClr val="376092"/>
                </a:solidFill>
              </a:rPr>
              <a:t> and </a:t>
            </a:r>
            <a:r>
              <a:rPr lang="en-US" sz="2800" b="1" dirty="0" err="1">
                <a:solidFill>
                  <a:srgbClr val="376092"/>
                </a:solidFill>
              </a:rPr>
              <a:t>Prader-</a:t>
            </a:r>
            <a:r>
              <a:rPr lang="en-US" sz="2800" b="1" dirty="0" err="1" smtClean="0">
                <a:solidFill>
                  <a:srgbClr val="376092"/>
                </a:solidFill>
              </a:rPr>
              <a:t>Willi</a:t>
            </a:r>
            <a:r>
              <a:rPr lang="en-US" sz="2800" b="1" dirty="0" smtClean="0">
                <a:solidFill>
                  <a:srgbClr val="376092"/>
                </a:solidFill>
              </a:rPr>
              <a:t> syndromes</a:t>
            </a:r>
            <a:endParaRPr lang="en-US" sz="2800" b="1" dirty="0">
              <a:solidFill>
                <a:srgbClr val="376092"/>
              </a:solidFill>
            </a:endParaRPr>
          </a:p>
        </p:txBody>
      </p:sp>
      <p:sp>
        <p:nvSpPr>
          <p:cNvPr id="8" name="Content Placeholder 7"/>
          <p:cNvSpPr>
            <a:spLocks noGrp="1"/>
          </p:cNvSpPr>
          <p:nvPr>
            <p:ph sz="half" idx="1"/>
          </p:nvPr>
        </p:nvSpPr>
        <p:spPr>
          <a:xfrm>
            <a:off x="457200" y="1189372"/>
            <a:ext cx="4038600" cy="5570589"/>
          </a:xfrm>
        </p:spPr>
        <p:txBody>
          <a:bodyPr>
            <a:noAutofit/>
          </a:bodyPr>
          <a:lstStyle/>
          <a:p>
            <a:pPr marL="0" indent="0">
              <a:lnSpc>
                <a:spcPct val="110000"/>
              </a:lnSpc>
              <a:buNone/>
            </a:pPr>
            <a:r>
              <a:rPr lang="en-US" sz="2000" dirty="0" smtClean="0"/>
              <a:t>- A </a:t>
            </a:r>
            <a:r>
              <a:rPr lang="en-US" sz="2000" dirty="0"/>
              <a:t>small region on chromosome 15 contains two different </a:t>
            </a:r>
            <a:r>
              <a:rPr lang="en-US" sz="2000" dirty="0" smtClean="0"/>
              <a:t>genes designated </a:t>
            </a:r>
            <a:r>
              <a:rPr lang="en-US" sz="2000" dirty="0"/>
              <a:t>the AS gene and PWS gene in this figure. </a:t>
            </a:r>
            <a:endParaRPr lang="en-US" sz="2000" dirty="0" smtClean="0"/>
          </a:p>
          <a:p>
            <a:pPr marL="0" indent="0">
              <a:lnSpc>
                <a:spcPct val="110000"/>
              </a:lnSpc>
              <a:buNone/>
            </a:pPr>
            <a:r>
              <a:rPr lang="en-US" sz="2000" dirty="0" smtClean="0"/>
              <a:t>- If </a:t>
            </a:r>
            <a:r>
              <a:rPr lang="en-US" sz="2000" dirty="0"/>
              <a:t>a chromosome 15 </a:t>
            </a:r>
            <a:r>
              <a:rPr lang="en-US" sz="2000" dirty="0" smtClean="0"/>
              <a:t>deletion is </a:t>
            </a:r>
            <a:r>
              <a:rPr lang="en-US" sz="2000" dirty="0"/>
              <a:t>inherited from the mother, </a:t>
            </a:r>
            <a:r>
              <a:rPr lang="en-US" sz="2000" dirty="0" err="1"/>
              <a:t>Angelman</a:t>
            </a:r>
            <a:r>
              <a:rPr lang="en-US" sz="2000" dirty="0"/>
              <a:t> syndrome occurs because the offspring </a:t>
            </a:r>
            <a:r>
              <a:rPr lang="en-US" sz="2000" dirty="0" smtClean="0"/>
              <a:t>does not inherit an active copy of the AS gene (left).</a:t>
            </a:r>
          </a:p>
          <a:p>
            <a:pPr marL="0" indent="0">
              <a:lnSpc>
                <a:spcPct val="110000"/>
              </a:lnSpc>
              <a:buNone/>
            </a:pPr>
            <a:r>
              <a:rPr lang="en-US" sz="2000" dirty="0" smtClean="0"/>
              <a:t> - Alternatively, the chromosome 15 deletion </a:t>
            </a:r>
            <a:r>
              <a:rPr lang="en-US" sz="2000" dirty="0"/>
              <a:t>may be inherited from the father, leading to </a:t>
            </a:r>
            <a:r>
              <a:rPr lang="en-US" sz="2000" dirty="0" err="1"/>
              <a:t>Prader-Willi</a:t>
            </a:r>
            <a:r>
              <a:rPr lang="en-US" sz="2000" dirty="0"/>
              <a:t> syndrome. </a:t>
            </a:r>
            <a:r>
              <a:rPr lang="en-US" sz="2000" dirty="0" smtClean="0"/>
              <a:t>The phenotype </a:t>
            </a:r>
            <a:r>
              <a:rPr lang="en-US" sz="2000" dirty="0"/>
              <a:t>of this syndrome occurs because the offspring does not inherit an </a:t>
            </a:r>
            <a:r>
              <a:rPr lang="en-US" sz="2000" dirty="0" smtClean="0"/>
              <a:t>active copy </a:t>
            </a:r>
            <a:r>
              <a:rPr lang="en-US" sz="2000" dirty="0"/>
              <a:t>of the PWS gene (right).</a:t>
            </a:r>
          </a:p>
        </p:txBody>
      </p:sp>
      <p:pic>
        <p:nvPicPr>
          <p:cNvPr id="10" name="Content Placeholder 9" descr="Snip20171029_22.png"/>
          <p:cNvPicPr>
            <a:picLocks noGrp="1" noChangeAspect="1"/>
          </p:cNvPicPr>
          <p:nvPr>
            <p:ph sz="half" idx="2"/>
          </p:nvPr>
        </p:nvPicPr>
        <p:blipFill>
          <a:blip r:embed="rId2">
            <a:extLst>
              <a:ext uri="{28A0092B-C50C-407E-A947-70E740481C1C}">
                <a14:useLocalDpi xmlns:a14="http://schemas.microsoft.com/office/drawing/2010/main" val="0"/>
              </a:ext>
            </a:extLst>
          </a:blip>
          <a:srcRect t="-136" b="-136"/>
          <a:stretch>
            <a:fillRect/>
          </a:stretch>
        </p:blipFill>
        <p:spPr>
          <a:xfrm>
            <a:off x="4648200" y="1693570"/>
            <a:ext cx="4038600" cy="4525963"/>
          </a:xfrm>
        </p:spPr>
      </p:pic>
    </p:spTree>
    <p:extLst>
      <p:ext uri="{BB962C8B-B14F-4D97-AF65-F5344CB8AC3E}">
        <p14:creationId xmlns:p14="http://schemas.microsoft.com/office/powerpoint/2010/main" val="308801590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76092"/>
                </a:solidFill>
                <a:effectLst>
                  <a:outerShdw blurRad="38100" dist="38100" dir="2700000" algn="tl">
                    <a:srgbClr val="DDDDDD"/>
                  </a:outerShdw>
                </a:effectLst>
                <a:latin typeface="Arial" charset="0"/>
              </a:rPr>
              <a:t>Take home Messages:</a:t>
            </a:r>
            <a:endParaRPr lang="en-US" b="1" dirty="0">
              <a:solidFill>
                <a:srgbClr val="376092"/>
              </a:solidFill>
            </a:endParaRPr>
          </a:p>
        </p:txBody>
      </p:sp>
      <p:sp>
        <p:nvSpPr>
          <p:cNvPr id="5" name="Content Placeholder 4"/>
          <p:cNvSpPr>
            <a:spLocks noGrp="1"/>
          </p:cNvSpPr>
          <p:nvPr>
            <p:ph idx="1"/>
          </p:nvPr>
        </p:nvSpPr>
        <p:spPr/>
        <p:txBody>
          <a:bodyPr>
            <a:normAutofit fontScale="70000" lnSpcReduction="20000"/>
          </a:bodyPr>
          <a:lstStyle/>
          <a:p>
            <a:pPr>
              <a:lnSpc>
                <a:spcPct val="110000"/>
              </a:lnSpc>
            </a:pPr>
            <a:r>
              <a:rPr lang="en-US" dirty="0" smtClean="0">
                <a:solidFill>
                  <a:srgbClr val="000000"/>
                </a:solidFill>
                <a:latin typeface="Arial" charset="0"/>
              </a:rPr>
              <a:t>An accurate determination of the family pedigree is an important part of the workup of every patient</a:t>
            </a:r>
          </a:p>
          <a:p>
            <a:pPr>
              <a:lnSpc>
                <a:spcPct val="110000"/>
              </a:lnSpc>
            </a:pPr>
            <a:endParaRPr lang="en-US" dirty="0" smtClean="0">
              <a:solidFill>
                <a:srgbClr val="000000"/>
              </a:solidFill>
              <a:latin typeface="Arial" charset="0"/>
            </a:endParaRPr>
          </a:p>
          <a:p>
            <a:pPr>
              <a:lnSpc>
                <a:spcPct val="110000"/>
              </a:lnSpc>
            </a:pPr>
            <a:r>
              <a:rPr lang="en-US" dirty="0" smtClean="0">
                <a:solidFill>
                  <a:srgbClr val="000000"/>
                </a:solidFill>
                <a:latin typeface="Arial" charset="0"/>
              </a:rPr>
              <a:t>Exceptions to </a:t>
            </a:r>
            <a:r>
              <a:rPr lang="en-US" dirty="0" err="1" smtClean="0">
                <a:solidFill>
                  <a:srgbClr val="000000"/>
                </a:solidFill>
                <a:latin typeface="Arial" charset="0"/>
              </a:rPr>
              <a:t>Mendelian</a:t>
            </a:r>
            <a:r>
              <a:rPr lang="en-US" dirty="0" smtClean="0">
                <a:solidFill>
                  <a:srgbClr val="000000"/>
                </a:solidFill>
                <a:latin typeface="Arial" charset="0"/>
              </a:rPr>
              <a:t> inheritance do occur in single-gene disorders.</a:t>
            </a:r>
          </a:p>
          <a:p>
            <a:pPr>
              <a:lnSpc>
                <a:spcPct val="110000"/>
              </a:lnSpc>
            </a:pPr>
            <a:endParaRPr lang="en-US" dirty="0" smtClean="0">
              <a:solidFill>
                <a:srgbClr val="000000"/>
              </a:solidFill>
              <a:latin typeface="Arial" charset="0"/>
            </a:endParaRPr>
          </a:p>
          <a:p>
            <a:pPr>
              <a:lnSpc>
                <a:spcPct val="110000"/>
              </a:lnSpc>
            </a:pPr>
            <a:r>
              <a:rPr lang="en-US" dirty="0" smtClean="0">
                <a:solidFill>
                  <a:srgbClr val="000000"/>
                </a:solidFill>
                <a:latin typeface="Arial" charset="0"/>
              </a:rPr>
              <a:t>The inheritance pattern of an individual pedigree may be obscured by a number of other factors that may make the mode of inheritance difficult to interpret</a:t>
            </a:r>
          </a:p>
          <a:p>
            <a:pPr>
              <a:lnSpc>
                <a:spcPct val="110000"/>
              </a:lnSpc>
            </a:pPr>
            <a:endParaRPr lang="en-US" dirty="0" smtClean="0">
              <a:solidFill>
                <a:srgbClr val="000000"/>
              </a:solidFill>
              <a:latin typeface="Arial" charset="0"/>
            </a:endParaRPr>
          </a:p>
          <a:p>
            <a:pPr>
              <a:lnSpc>
                <a:spcPct val="110000"/>
              </a:lnSpc>
            </a:pPr>
            <a:r>
              <a:rPr lang="en-US" dirty="0" smtClean="0">
                <a:solidFill>
                  <a:srgbClr val="000000"/>
                </a:solidFill>
                <a:latin typeface="Arial" charset="0"/>
              </a:rPr>
              <a:t>Some characteristics and many common familial disorders, do not usually follow a simple pattern of </a:t>
            </a:r>
            <a:r>
              <a:rPr lang="en-US" dirty="0" err="1" smtClean="0">
                <a:solidFill>
                  <a:srgbClr val="000000"/>
                </a:solidFill>
                <a:latin typeface="Arial" charset="0"/>
              </a:rPr>
              <a:t>Mendelian</a:t>
            </a:r>
            <a:r>
              <a:rPr lang="en-US" dirty="0" smtClean="0">
                <a:solidFill>
                  <a:srgbClr val="000000"/>
                </a:solidFill>
                <a:latin typeface="Arial" charset="0"/>
              </a:rPr>
              <a:t> inheritance.</a:t>
            </a:r>
          </a:p>
          <a:p>
            <a:endParaRPr lang="en-US" dirty="0"/>
          </a:p>
        </p:txBody>
      </p:sp>
    </p:spTree>
    <p:extLst>
      <p:ext uri="{BB962C8B-B14F-4D97-AF65-F5344CB8AC3E}">
        <p14:creationId xmlns:p14="http://schemas.microsoft.com/office/powerpoint/2010/main" val="34377171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457200" rtl="0">
              <a:spcBef>
                <a:spcPct val="0"/>
              </a:spcBef>
            </a:pPr>
            <a:r>
              <a:rPr lang="en-US" sz="4000" b="1" dirty="0" smtClean="0">
                <a:solidFill>
                  <a:schemeClr val="accent1">
                    <a:lumMod val="75000"/>
                  </a:schemeClr>
                </a:solidFill>
                <a:latin typeface="+mj-lt"/>
              </a:rPr>
              <a:t>Codominant traits</a:t>
            </a:r>
            <a:endParaRPr lang="en-US" sz="4000" b="1" dirty="0">
              <a:solidFill>
                <a:schemeClr val="accent1">
                  <a:lumMod val="75000"/>
                </a:schemeClr>
              </a:solidFill>
              <a:latin typeface="+mj-lt"/>
            </a:endParaRPr>
          </a:p>
        </p:txBody>
      </p:sp>
      <p:sp>
        <p:nvSpPr>
          <p:cNvPr id="3" name="Content Placeholder 2"/>
          <p:cNvSpPr>
            <a:spLocks noGrp="1"/>
          </p:cNvSpPr>
          <p:nvPr>
            <p:ph idx="1"/>
          </p:nvPr>
        </p:nvSpPr>
        <p:spPr>
          <a:xfrm>
            <a:off x="457200" y="1270000"/>
            <a:ext cx="8229600" cy="4856163"/>
          </a:xfrm>
        </p:spPr>
        <p:txBody>
          <a:bodyPr/>
          <a:lstStyle/>
          <a:p>
            <a:pPr marL="0" indent="0">
              <a:buNone/>
            </a:pPr>
            <a:r>
              <a:rPr lang="en-US" dirty="0" smtClean="0"/>
              <a:t>- This </a:t>
            </a:r>
            <a:r>
              <a:rPr lang="en-US" dirty="0"/>
              <a:t>pattern occurs when the heterozygote expresses both alleles simultaneously without forming an intermediate phenotype</a:t>
            </a:r>
            <a:r>
              <a:rPr lang="en-US" dirty="0" smtClean="0"/>
              <a:t>.</a:t>
            </a:r>
          </a:p>
          <a:p>
            <a:pPr marL="0" indent="0">
              <a:buNone/>
            </a:pPr>
            <a:r>
              <a:rPr lang="en-US" i="1" u="sng" dirty="0" smtClean="0"/>
              <a:t>For example</a:t>
            </a:r>
            <a:r>
              <a:rPr lang="en-US" dirty="0"/>
              <a:t>, </a:t>
            </a:r>
            <a:endParaRPr lang="en-US" dirty="0" smtClean="0"/>
          </a:p>
          <a:p>
            <a:pPr marL="0" indent="0">
              <a:buNone/>
            </a:pPr>
            <a:r>
              <a:rPr lang="en-US" dirty="0" smtClean="0"/>
              <a:t>in </a:t>
            </a:r>
            <a:r>
              <a:rPr lang="en-US" dirty="0"/>
              <a:t>blood typing, an individual carrying the A and B alleles has an AB blood type</a:t>
            </a:r>
            <a:r>
              <a:rPr lang="en-US" dirty="0" smtClean="0"/>
              <a:t>.</a:t>
            </a:r>
          </a:p>
          <a:p>
            <a:pPr marL="0" indent="0">
              <a:buNone/>
            </a:pPr>
            <a:r>
              <a:rPr lang="en-US" dirty="0"/>
              <a:t> </a:t>
            </a:r>
            <a:r>
              <a:rPr lang="en-US" dirty="0" smtClean="0"/>
              <a:t>- most </a:t>
            </a:r>
            <a:r>
              <a:rPr lang="en-US" dirty="0"/>
              <a:t>genes exist in multiple </a:t>
            </a:r>
            <a:r>
              <a:rPr lang="en-US" dirty="0" smtClean="0"/>
              <a:t>alleles</a:t>
            </a:r>
          </a:p>
          <a:p>
            <a:pPr marL="0" indent="0">
              <a:buNone/>
            </a:pPr>
            <a:endParaRPr lang="en-US" dirty="0"/>
          </a:p>
        </p:txBody>
      </p:sp>
    </p:spTree>
    <p:extLst>
      <p:ext uri="{BB962C8B-B14F-4D97-AF65-F5344CB8AC3E}">
        <p14:creationId xmlns:p14="http://schemas.microsoft.com/office/powerpoint/2010/main" val="32789446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nip20171029_11.png"/>
          <p:cNvPicPr>
            <a:picLocks noGrp="1" noChangeAspect="1"/>
          </p:cNvPicPr>
          <p:nvPr>
            <p:ph sz="half" idx="1"/>
          </p:nvPr>
        </p:nvPicPr>
        <p:blipFill>
          <a:blip r:embed="rId3">
            <a:extLst>
              <a:ext uri="{28A0092B-C50C-407E-A947-70E740481C1C}">
                <a14:useLocalDpi xmlns:a14="http://schemas.microsoft.com/office/drawing/2010/main" val="0"/>
              </a:ext>
            </a:extLst>
          </a:blip>
          <a:srcRect l="-5966" r="-5966"/>
          <a:stretch>
            <a:fillRect/>
          </a:stretch>
        </p:blipFill>
        <p:spPr>
          <a:xfrm>
            <a:off x="0" y="1301121"/>
            <a:ext cx="4648200" cy="5413644"/>
          </a:xfrm>
        </p:spPr>
      </p:pic>
      <p:pic>
        <p:nvPicPr>
          <p:cNvPr id="8" name="Content Placeholder 7" descr="Snip20171029_12.png"/>
          <p:cNvPicPr>
            <a:picLocks noGrp="1" noChangeAspect="1"/>
          </p:cNvPicPr>
          <p:nvPr>
            <p:ph sz="half" idx="2"/>
          </p:nvPr>
        </p:nvPicPr>
        <p:blipFill>
          <a:blip r:embed="rId4">
            <a:extLst>
              <a:ext uri="{28A0092B-C50C-407E-A947-70E740481C1C}">
                <a14:useLocalDpi xmlns:a14="http://schemas.microsoft.com/office/drawing/2010/main" val="0"/>
              </a:ext>
            </a:extLst>
          </a:blip>
          <a:srcRect t="-11222" b="-11222"/>
          <a:stretch>
            <a:fillRect/>
          </a:stretch>
        </p:blipFill>
        <p:spPr>
          <a:xfrm>
            <a:off x="4864990" y="1073558"/>
            <a:ext cx="4038600" cy="3604290"/>
          </a:xfrm>
        </p:spPr>
      </p:pic>
      <p:pic>
        <p:nvPicPr>
          <p:cNvPr id="9" name="Picture 8"/>
          <p:cNvPicPr>
            <a:picLocks noChangeAspect="1"/>
          </p:cNvPicPr>
          <p:nvPr/>
        </p:nvPicPr>
        <p:blipFill>
          <a:blip r:embed="rId5"/>
          <a:stretch>
            <a:fillRect/>
          </a:stretch>
        </p:blipFill>
        <p:spPr>
          <a:xfrm>
            <a:off x="5203021" y="4646866"/>
            <a:ext cx="3629489" cy="2025988"/>
          </a:xfrm>
          <a:prstGeom prst="rect">
            <a:avLst/>
          </a:prstGeom>
        </p:spPr>
      </p:pic>
      <p:sp>
        <p:nvSpPr>
          <p:cNvPr id="10" name="TextBox 9"/>
          <p:cNvSpPr txBox="1"/>
          <p:nvPr/>
        </p:nvSpPr>
        <p:spPr>
          <a:xfrm>
            <a:off x="1517547" y="216854"/>
            <a:ext cx="6008251" cy="646331"/>
          </a:xfrm>
          <a:prstGeom prst="rect">
            <a:avLst/>
          </a:prstGeom>
          <a:noFill/>
        </p:spPr>
        <p:txBody>
          <a:bodyPr wrap="square" rtlCol="0" anchor="ctr">
            <a:spAutoFit/>
          </a:bodyPr>
          <a:lstStyle/>
          <a:p>
            <a:pPr algn="ctr"/>
            <a:r>
              <a:rPr lang="en-US" sz="3600" b="1" cap="all" dirty="0" smtClean="0"/>
              <a:t>Codominance inheritance</a:t>
            </a:r>
            <a:endParaRPr lang="en-US" sz="3600" b="1" cap="all" dirty="0"/>
          </a:p>
        </p:txBody>
      </p:sp>
    </p:spTree>
    <p:extLst>
      <p:ext uri="{BB962C8B-B14F-4D97-AF65-F5344CB8AC3E}">
        <p14:creationId xmlns:p14="http://schemas.microsoft.com/office/powerpoint/2010/main" val="34962863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8764"/>
            <a:ext cx="8229600" cy="1143000"/>
          </a:xfrm>
        </p:spPr>
        <p:txBody>
          <a:bodyPr>
            <a:normAutofit fontScale="90000"/>
          </a:bodyPr>
          <a:lstStyle/>
          <a:p>
            <a:r>
              <a:rPr lang="en-US" sz="3200" b="1" dirty="0" smtClean="0">
                <a:solidFill>
                  <a:srgbClr val="002060"/>
                </a:solidFill>
                <a:effectLst>
                  <a:outerShdw blurRad="38100" dist="38100" dir="2700000" algn="tl">
                    <a:srgbClr val="DDDDDD"/>
                  </a:outerShdw>
                </a:effectLst>
              </a:rPr>
              <a:t>Possible genotypes, phenotypes &amp; gametes formed from the four alleles: A</a:t>
            </a:r>
            <a:r>
              <a:rPr lang="en-US" sz="3200" b="1" baseline="-25000" dirty="0" smtClean="0">
                <a:solidFill>
                  <a:srgbClr val="002060"/>
                </a:solidFill>
                <a:effectLst>
                  <a:outerShdw blurRad="38100" dist="38100" dir="2700000" algn="tl">
                    <a:srgbClr val="DDDDDD"/>
                  </a:outerShdw>
                </a:effectLst>
              </a:rPr>
              <a:t>1</a:t>
            </a:r>
            <a:r>
              <a:rPr lang="en-US" sz="3200" b="1" dirty="0" smtClean="0">
                <a:solidFill>
                  <a:srgbClr val="002060"/>
                </a:solidFill>
                <a:effectLst>
                  <a:outerShdw blurRad="38100" dist="38100" dir="2700000" algn="tl">
                    <a:srgbClr val="DDDDDD"/>
                  </a:outerShdw>
                </a:effectLst>
              </a:rPr>
              <a:t>, A</a:t>
            </a:r>
            <a:r>
              <a:rPr lang="en-US" sz="3200" b="1" baseline="-25000" dirty="0" smtClean="0">
                <a:solidFill>
                  <a:srgbClr val="002060"/>
                </a:solidFill>
                <a:effectLst>
                  <a:outerShdw blurRad="38100" dist="38100" dir="2700000" algn="tl">
                    <a:srgbClr val="DDDDDD"/>
                  </a:outerShdw>
                </a:effectLst>
              </a:rPr>
              <a:t>2</a:t>
            </a:r>
            <a:r>
              <a:rPr lang="en-US" sz="3200" b="1" dirty="0" smtClean="0">
                <a:solidFill>
                  <a:srgbClr val="002060"/>
                </a:solidFill>
                <a:effectLst>
                  <a:outerShdw blurRad="38100" dist="38100" dir="2700000" algn="tl">
                    <a:srgbClr val="DDDDDD"/>
                  </a:outerShdw>
                </a:effectLst>
              </a:rPr>
              <a:t>, B, &amp; O at the ABO locus</a:t>
            </a:r>
            <a:r>
              <a:rPr lang="ar-sa" sz="3200" b="1" dirty="0" smtClean="0">
                <a:solidFill>
                  <a:srgbClr val="002060"/>
                </a:solidFill>
                <a:effectLst>
                  <a:outerShdw blurRad="38100" dist="38100" dir="2700000" algn="tl">
                    <a:srgbClr val="DDDDDD"/>
                  </a:outerShdw>
                </a:effectLst>
              </a:rPr>
              <a:t> </a:t>
            </a:r>
            <a:endParaRPr lang="en-US" sz="3200" b="1" dirty="0"/>
          </a:p>
        </p:txBody>
      </p:sp>
      <p:graphicFrame>
        <p:nvGraphicFramePr>
          <p:cNvPr id="7" name="Group 77"/>
          <p:cNvGraphicFramePr>
            <a:graphicFrameLocks/>
          </p:cNvGraphicFramePr>
          <p:nvPr>
            <p:extLst>
              <p:ext uri="{D42A27DB-BD31-4B8C-83A1-F6EECF244321}">
                <p14:modId xmlns:p14="http://schemas.microsoft.com/office/powerpoint/2010/main" val="1893697157"/>
              </p:ext>
            </p:extLst>
          </p:nvPr>
        </p:nvGraphicFramePr>
        <p:xfrm>
          <a:off x="1819134" y="1916113"/>
          <a:ext cx="5273675" cy="4359278"/>
        </p:xfrm>
        <a:graphic>
          <a:graphicData uri="http://schemas.openxmlformats.org/drawingml/2006/table">
            <a:tbl>
              <a:tblPr rtl="1"/>
              <a:tblGrid>
                <a:gridCol w="2590800"/>
                <a:gridCol w="1398588"/>
                <a:gridCol w="1284287"/>
              </a:tblGrid>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Gamete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Phenotype</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Genotype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a:t>
                      </a: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a:t>
                      </a: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BB</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O</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O</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OO</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 </a:t>
                      </a:r>
                      <a:r>
                        <a:rPr kumimoji="0" lang="en-US" sz="2000" b="0" i="0" u="none" strike="noStrike" cap="none" normalizeH="0" baseline="0" smtClean="0">
                          <a:ln>
                            <a:noFill/>
                          </a:ln>
                          <a:solidFill>
                            <a:schemeClr val="tx1"/>
                          </a:solidFill>
                          <a:effectLst/>
                          <a:latin typeface="Arial" pitchFamily="34" charset="0"/>
                          <a:cs typeface="Arial" pitchFamily="34" charset="0"/>
                        </a:rPr>
                        <a:t>or</a:t>
                      </a:r>
                      <a:r>
                        <a:rPr kumimoji="0" lang="en-US" sz="2000" b="0" i="0" u="none" strike="noStrike" cap="none" normalizeH="0" baseline="-25000" smtClean="0">
                          <a:ln>
                            <a:noFill/>
                          </a:ln>
                          <a:solidFill>
                            <a:schemeClr val="tx1"/>
                          </a:solidFill>
                          <a:effectLst/>
                          <a:latin typeface="Arial" pitchFamily="34" charset="0"/>
                          <a:cs typeface="Arial" pitchFamily="34" charset="0"/>
                        </a:rPr>
                        <a:t> </a:t>
                      </a: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a:t>
                      </a:r>
                      <a:r>
                        <a:rPr kumimoji="0" lang="en-US" sz="2000" b="0" i="0" u="none" strike="noStrike" cap="none" normalizeH="0" baseline="-25000" dirty="0" smtClean="0">
                          <a:ln>
                            <a:noFill/>
                          </a:ln>
                          <a:solidFill>
                            <a:schemeClr val="tx1"/>
                          </a:solidFill>
                          <a:effectLst/>
                          <a:latin typeface="Arial" pitchFamily="34" charset="0"/>
                          <a:cs typeface="Arial" pitchFamily="34" charset="0"/>
                        </a:rPr>
                        <a:t>1</a:t>
                      </a:r>
                      <a:r>
                        <a:rPr kumimoji="0" lang="en-US" sz="2000" b="0" i="0" u="none" strike="noStrike" cap="none" normalizeH="0" baseline="0" dirty="0" smtClean="0">
                          <a:ln>
                            <a:noFill/>
                          </a:ln>
                          <a:solidFill>
                            <a:schemeClr val="tx1"/>
                          </a:solidFill>
                          <a:effectLst/>
                          <a:latin typeface="Arial" pitchFamily="34" charset="0"/>
                          <a:cs typeface="Arial" pitchFamily="34" charset="0"/>
                        </a:rPr>
                        <a:t>A</a:t>
                      </a:r>
                      <a:r>
                        <a:rPr kumimoji="0" lang="en-US" sz="2000" b="0" i="0" u="none" strike="noStrike" cap="none" normalizeH="0" baseline="-25000" dirty="0" smtClean="0">
                          <a:ln>
                            <a:noFill/>
                          </a:ln>
                          <a:solidFill>
                            <a:schemeClr val="tx1"/>
                          </a:solidFill>
                          <a:effectLst/>
                          <a:latin typeface="Arial"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 </a:t>
                      </a:r>
                      <a:r>
                        <a:rPr kumimoji="0" lang="en-US" sz="2000" b="0" i="0" u="none" strike="noStrike" cap="none" normalizeH="0" baseline="0" smtClean="0">
                          <a:ln>
                            <a:noFill/>
                          </a:ln>
                          <a:solidFill>
                            <a:schemeClr val="tx1"/>
                          </a:solidFill>
                          <a:effectLst/>
                          <a:latin typeface="Arial" pitchFamily="34" charset="0"/>
                          <a:cs typeface="Arial" pitchFamily="34" charset="0"/>
                        </a:rPr>
                        <a:t>or</a:t>
                      </a:r>
                      <a:r>
                        <a:rPr kumimoji="0" lang="en-US" sz="2000" b="0" i="0" u="none" strike="noStrike" cap="none" normalizeH="0" baseline="-25000" smtClean="0">
                          <a:ln>
                            <a:noFill/>
                          </a:ln>
                          <a:solidFill>
                            <a:schemeClr val="tx1"/>
                          </a:solidFill>
                          <a:effectLst/>
                          <a:latin typeface="Arial" pitchFamily="34" charset="0"/>
                          <a:cs typeface="Arial" pitchFamily="34" charset="0"/>
                        </a:rPr>
                        <a:t> </a:t>
                      </a: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a:t>
                      </a: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a:t>
                      </a: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 </a:t>
                      </a:r>
                      <a:r>
                        <a:rPr kumimoji="0" lang="en-US" sz="2000" b="0" i="0" u="none" strike="noStrike" cap="none" normalizeH="0" baseline="0" smtClean="0">
                          <a:ln>
                            <a:noFill/>
                          </a:ln>
                          <a:solidFill>
                            <a:schemeClr val="tx1"/>
                          </a:solidFill>
                          <a:effectLst/>
                          <a:latin typeface="Arial" pitchFamily="34" charset="0"/>
                          <a:cs typeface="Arial" pitchFamily="34" charset="0"/>
                        </a:rPr>
                        <a:t>or</a:t>
                      </a:r>
                      <a:r>
                        <a:rPr kumimoji="0" lang="en-US" sz="2000" b="0" i="0" u="none" strike="noStrike" cap="none" normalizeH="0" baseline="-25000" smtClean="0">
                          <a:ln>
                            <a:noFill/>
                          </a:ln>
                          <a:solidFill>
                            <a:schemeClr val="tx1"/>
                          </a:solidFill>
                          <a:effectLst/>
                          <a:latin typeface="Arial" pitchFamily="34" charset="0"/>
                          <a:cs typeface="Arial" pitchFamily="34" charset="0"/>
                        </a:rPr>
                        <a:t> </a:t>
                      </a:r>
                      <a:r>
                        <a:rPr kumimoji="0" lang="en-US" sz="2000" b="0" i="0" u="none" strike="noStrike" cap="none" normalizeH="0" baseline="0" smtClean="0">
                          <a:ln>
                            <a:noFill/>
                          </a:ln>
                          <a:solidFill>
                            <a:schemeClr val="tx1"/>
                          </a:solidFill>
                          <a:effectLst/>
                          <a:latin typeface="Arial" pitchFamily="34" charset="0"/>
                          <a:cs typeface="Arial" pitchFamily="34" charset="0"/>
                        </a:rPr>
                        <a:t>O</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a:t>
                      </a:r>
                      <a:r>
                        <a:rPr kumimoji="0" lang="en-US" sz="2000" b="0" i="0" u="none" strike="noStrike" cap="none" normalizeH="0" baseline="0" smtClean="0">
                          <a:ln>
                            <a:noFill/>
                          </a:ln>
                          <a:solidFill>
                            <a:schemeClr val="tx1"/>
                          </a:solidFill>
                          <a:effectLst/>
                          <a:latin typeface="Arial" pitchFamily="34" charset="0"/>
                          <a:cs typeface="Arial" pitchFamily="34" charset="0"/>
                        </a:rPr>
                        <a:t>O</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 </a:t>
                      </a:r>
                      <a:r>
                        <a:rPr kumimoji="0" lang="en-US" sz="2000" b="0" i="0" u="none" strike="noStrike" cap="none" normalizeH="0" baseline="0" smtClean="0">
                          <a:ln>
                            <a:noFill/>
                          </a:ln>
                          <a:solidFill>
                            <a:schemeClr val="tx1"/>
                          </a:solidFill>
                          <a:effectLst/>
                          <a:latin typeface="Arial" pitchFamily="34" charset="0"/>
                          <a:cs typeface="Arial" pitchFamily="34" charset="0"/>
                        </a:rPr>
                        <a:t>or</a:t>
                      </a:r>
                      <a:r>
                        <a:rPr kumimoji="0" lang="en-US" sz="2000" b="0" i="0" u="none" strike="noStrike" cap="none" normalizeH="0" baseline="-25000" smtClean="0">
                          <a:ln>
                            <a:noFill/>
                          </a:ln>
                          <a:solidFill>
                            <a:schemeClr val="tx1"/>
                          </a:solidFill>
                          <a:effectLst/>
                          <a:latin typeface="Arial" pitchFamily="34" charset="0"/>
                          <a:cs typeface="Arial" pitchFamily="34" charset="0"/>
                        </a:rPr>
                        <a:t> </a:t>
                      </a: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a:t>
                      </a: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a:t>
                      </a: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 </a:t>
                      </a:r>
                      <a:r>
                        <a:rPr kumimoji="0" lang="en-US" sz="2000" b="0" i="0" u="none" strike="noStrike" cap="none" normalizeH="0" baseline="0" smtClean="0">
                          <a:ln>
                            <a:noFill/>
                          </a:ln>
                          <a:solidFill>
                            <a:schemeClr val="tx1"/>
                          </a:solidFill>
                          <a:effectLst/>
                          <a:latin typeface="Arial" pitchFamily="34" charset="0"/>
                          <a:cs typeface="Arial" pitchFamily="34" charset="0"/>
                        </a:rPr>
                        <a:t>or</a:t>
                      </a:r>
                      <a:r>
                        <a:rPr kumimoji="0" lang="en-US" sz="2000" b="0" i="0" u="none" strike="noStrike" cap="none" normalizeH="0" baseline="-25000" smtClean="0">
                          <a:ln>
                            <a:noFill/>
                          </a:ln>
                          <a:solidFill>
                            <a:schemeClr val="tx1"/>
                          </a:solidFill>
                          <a:effectLst/>
                          <a:latin typeface="Arial" pitchFamily="34" charset="0"/>
                          <a:cs typeface="Arial" pitchFamily="34" charset="0"/>
                        </a:rPr>
                        <a:t> </a:t>
                      </a:r>
                      <a:r>
                        <a:rPr kumimoji="0" lang="en-US" sz="2000" b="0" i="0" u="none" strike="noStrike" cap="none" normalizeH="0" baseline="0" smtClean="0">
                          <a:ln>
                            <a:noFill/>
                          </a:ln>
                          <a:solidFill>
                            <a:schemeClr val="tx1"/>
                          </a:solidFill>
                          <a:effectLst/>
                          <a:latin typeface="Arial" pitchFamily="34" charset="0"/>
                          <a:cs typeface="Arial" pitchFamily="34" charset="0"/>
                        </a:rPr>
                        <a:t>O</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a:t>
                      </a:r>
                      <a:r>
                        <a:rPr kumimoji="0" lang="en-US" sz="2000" b="0" i="0" u="none" strike="noStrike" cap="none" normalizeH="0" baseline="0" smtClean="0">
                          <a:ln>
                            <a:noFill/>
                          </a:ln>
                          <a:solidFill>
                            <a:schemeClr val="tx1"/>
                          </a:solidFill>
                          <a:effectLst/>
                          <a:latin typeface="Arial" pitchFamily="34" charset="0"/>
                          <a:cs typeface="Arial" pitchFamily="34" charset="0"/>
                        </a:rPr>
                        <a:t>O</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B</a:t>
                      </a:r>
                      <a:r>
                        <a:rPr kumimoji="0" lang="en-US" sz="2000" b="0" i="0" u="none" strike="noStrike" cap="none" normalizeH="0" baseline="-25000" smtClean="0">
                          <a:ln>
                            <a:noFill/>
                          </a:ln>
                          <a:solidFill>
                            <a:schemeClr val="tx1"/>
                          </a:solidFill>
                          <a:effectLst/>
                          <a:latin typeface="Arial" pitchFamily="34" charset="0"/>
                          <a:cs typeface="Arial" pitchFamily="34" charset="0"/>
                        </a:rPr>
                        <a:t> </a:t>
                      </a:r>
                      <a:r>
                        <a:rPr kumimoji="0" lang="en-US" sz="2000" b="0" i="0" u="none" strike="noStrike" cap="none" normalizeH="0" baseline="0" smtClean="0">
                          <a:ln>
                            <a:noFill/>
                          </a:ln>
                          <a:solidFill>
                            <a:schemeClr val="tx1"/>
                          </a:solidFill>
                          <a:effectLst/>
                          <a:latin typeface="Arial" pitchFamily="34" charset="0"/>
                          <a:cs typeface="Arial" pitchFamily="34" charset="0"/>
                        </a:rPr>
                        <a:t>or</a:t>
                      </a:r>
                      <a:r>
                        <a:rPr kumimoji="0" lang="en-US" sz="2000" b="0" i="0" u="none" strike="noStrike" cap="none" normalizeH="0" baseline="-25000" smtClean="0">
                          <a:ln>
                            <a:noFill/>
                          </a:ln>
                          <a:solidFill>
                            <a:schemeClr val="tx1"/>
                          </a:solidFill>
                          <a:effectLst/>
                          <a:latin typeface="Arial" pitchFamily="34" charset="0"/>
                          <a:cs typeface="Arial" pitchFamily="34" charset="0"/>
                        </a:rPr>
                        <a:t> </a:t>
                      </a:r>
                      <a:r>
                        <a:rPr kumimoji="0" lang="en-US" sz="2000" b="0" i="0" u="none" strike="noStrike" cap="none" normalizeH="0" baseline="0" smtClean="0">
                          <a:ln>
                            <a:noFill/>
                          </a:ln>
                          <a:solidFill>
                            <a:schemeClr val="tx1"/>
                          </a:solidFill>
                          <a:effectLst/>
                          <a:latin typeface="Arial" pitchFamily="34" charset="0"/>
                          <a:cs typeface="Arial" pitchFamily="34" charset="0"/>
                        </a:rPr>
                        <a:t>O</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BO</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441954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5740"/>
            <a:ext cx="7772400" cy="1470025"/>
          </a:xfrm>
        </p:spPr>
        <p:txBody>
          <a:bodyPr>
            <a:normAutofit/>
          </a:bodyPr>
          <a:lstStyle/>
          <a:p>
            <a:pPr lvl="1" algn="ctr" defTabSz="457200" rtl="0">
              <a:spcBef>
                <a:spcPct val="0"/>
              </a:spcBef>
            </a:pPr>
            <a:r>
              <a:rPr lang="en-US" sz="4000" b="1" dirty="0">
                <a:solidFill>
                  <a:schemeClr val="accent1">
                    <a:lumMod val="75000"/>
                  </a:schemeClr>
                </a:solidFill>
                <a:latin typeface="+mj-lt"/>
              </a:rPr>
              <a:t>PSEUDODOMINANT INHERITANCE</a:t>
            </a:r>
          </a:p>
        </p:txBody>
      </p:sp>
      <p:sp>
        <p:nvSpPr>
          <p:cNvPr id="3" name="Subtitle 2"/>
          <p:cNvSpPr>
            <a:spLocks noGrp="1"/>
          </p:cNvSpPr>
          <p:nvPr>
            <p:ph type="subTitle" idx="1"/>
          </p:nvPr>
        </p:nvSpPr>
        <p:spPr>
          <a:xfrm>
            <a:off x="309703" y="3149577"/>
            <a:ext cx="8485879" cy="1752600"/>
          </a:xfrm>
        </p:spPr>
        <p:txBody>
          <a:bodyPr>
            <a:normAutofit/>
          </a:bodyPr>
          <a:lstStyle/>
          <a:p>
            <a:pPr algn="l"/>
            <a:r>
              <a:rPr lang="en-US" sz="3600" dirty="0">
                <a:solidFill>
                  <a:schemeClr val="tx1"/>
                </a:solidFill>
              </a:rPr>
              <a:t>is the situation in which the inheritance of a recessive trait mimics a dominant pattern.</a:t>
            </a:r>
          </a:p>
        </p:txBody>
      </p:sp>
    </p:spTree>
    <p:extLst>
      <p:ext uri="{BB962C8B-B14F-4D97-AF65-F5344CB8AC3E}">
        <p14:creationId xmlns:p14="http://schemas.microsoft.com/office/powerpoint/2010/main" val="16379909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03" y="274638"/>
            <a:ext cx="8470007" cy="1143000"/>
          </a:xfrm>
        </p:spPr>
        <p:txBody>
          <a:bodyPr>
            <a:normAutofit fontScale="90000"/>
          </a:bodyPr>
          <a:lstStyle/>
          <a:p>
            <a:pPr algn="l"/>
            <a:r>
              <a:rPr lang="en-US" b="1" dirty="0">
                <a:solidFill>
                  <a:schemeClr val="accent1">
                    <a:lumMod val="75000"/>
                  </a:schemeClr>
                </a:solidFill>
              </a:rPr>
              <a:t>Pedigree: </a:t>
            </a:r>
            <a:r>
              <a:rPr lang="en-US" b="1" dirty="0" err="1">
                <a:solidFill>
                  <a:schemeClr val="accent1">
                    <a:lumMod val="75000"/>
                  </a:schemeClr>
                </a:solidFill>
              </a:rPr>
              <a:t>Pseudodominant</a:t>
            </a:r>
            <a:r>
              <a:rPr lang="en-US" b="1" dirty="0">
                <a:solidFill>
                  <a:schemeClr val="accent1">
                    <a:lumMod val="75000"/>
                  </a:schemeClr>
                </a:solidFill>
              </a:rPr>
              <a:t> </a:t>
            </a:r>
            <a:r>
              <a:rPr lang="en-US" b="1" dirty="0" smtClean="0">
                <a:solidFill>
                  <a:schemeClr val="accent1">
                    <a:lumMod val="75000"/>
                  </a:schemeClr>
                </a:solidFill>
              </a:rPr>
              <a:t>inheritance</a:t>
            </a:r>
            <a:endParaRPr lang="en-US" dirty="0"/>
          </a:p>
        </p:txBody>
      </p:sp>
      <p:sp>
        <p:nvSpPr>
          <p:cNvPr id="4" name="Content Placeholder 3"/>
          <p:cNvSpPr>
            <a:spLocks noGrp="1"/>
          </p:cNvSpPr>
          <p:nvPr>
            <p:ph sz="half" idx="1"/>
          </p:nvPr>
        </p:nvSpPr>
        <p:spPr/>
        <p:txBody>
          <a:bodyPr>
            <a:normAutofit lnSpcReduction="10000"/>
          </a:bodyPr>
          <a:lstStyle/>
          <a:p>
            <a:pPr marL="266700" indent="-234950">
              <a:buFontTx/>
              <a:buChar char="•"/>
            </a:pPr>
            <a:r>
              <a:rPr lang="en-US" b="1" dirty="0" smtClean="0"/>
              <a:t>A woman </a:t>
            </a:r>
            <a:r>
              <a:rPr lang="en-US" b="1" dirty="0" smtClean="0">
                <a:solidFill>
                  <a:srgbClr val="FF0000"/>
                </a:solidFill>
              </a:rPr>
              <a:t>homozygous for an autosomal recessive</a:t>
            </a:r>
            <a:r>
              <a:rPr lang="en-US" b="1" dirty="0" smtClean="0"/>
              <a:t> disorder whose husband is </a:t>
            </a:r>
            <a:r>
              <a:rPr lang="en-US" b="1" dirty="0" smtClean="0">
                <a:solidFill>
                  <a:srgbClr val="FF0000"/>
                </a:solidFill>
              </a:rPr>
              <a:t>heterozygous</a:t>
            </a:r>
            <a:r>
              <a:rPr lang="en-US" b="1" dirty="0" smtClean="0"/>
              <a:t> for the same disorder.</a:t>
            </a:r>
          </a:p>
          <a:p>
            <a:pPr marL="266700" indent="-234950">
              <a:buFontTx/>
              <a:buChar char="•"/>
            </a:pPr>
            <a:r>
              <a:rPr lang="en-US" b="1" dirty="0" smtClean="0"/>
              <a:t>Their children have a </a:t>
            </a:r>
            <a:r>
              <a:rPr lang="en-US" b="1" dirty="0" smtClean="0">
                <a:solidFill>
                  <a:srgbClr val="FF0000"/>
                </a:solidFill>
              </a:rPr>
              <a:t>1 in 2 (50%) </a:t>
            </a:r>
            <a:r>
              <a:rPr lang="en-US" b="1" dirty="0" smtClean="0"/>
              <a:t>chance of being affected (homozygous ) i.e. </a:t>
            </a:r>
            <a:r>
              <a:rPr lang="en-US" b="1" dirty="0" err="1" smtClean="0">
                <a:solidFill>
                  <a:srgbClr val="FF0000"/>
                </a:solidFill>
              </a:rPr>
              <a:t>pseudodominant</a:t>
            </a:r>
            <a:endParaRPr lang="en-US" b="1" dirty="0" smtClean="0">
              <a:solidFill>
                <a:srgbClr val="FF0000"/>
              </a:solidFill>
            </a:endParaRPr>
          </a:p>
          <a:p>
            <a:endParaRPr lang="en-US" dirty="0"/>
          </a:p>
        </p:txBody>
      </p:sp>
      <p:pic>
        <p:nvPicPr>
          <p:cNvPr id="6" name="Picture 2" descr="F00454-007-f009"/>
          <p:cNvPicPr>
            <a:picLocks noChangeAspect="1" noChangeArrowheads="1"/>
          </p:cNvPicPr>
          <p:nvPr/>
        </p:nvPicPr>
        <p:blipFill>
          <a:blip r:embed="rId2">
            <a:extLst>
              <a:ext uri="{28A0092B-C50C-407E-A947-70E740481C1C}">
                <a14:useLocalDpi xmlns:a14="http://schemas.microsoft.com/office/drawing/2010/main" val="0"/>
              </a:ext>
            </a:extLst>
          </a:blip>
          <a:srcRect l="30746" r="27127" b="6952"/>
          <a:stretch>
            <a:fillRect/>
          </a:stretch>
        </p:blipFill>
        <p:spPr bwMode="auto">
          <a:xfrm>
            <a:off x="4402889" y="2219780"/>
            <a:ext cx="4423665" cy="3269257"/>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1034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rgbClr val="000000"/>
                </a:solidFill>
                <a:effectLst>
                  <a:outerShdw blurRad="38100" dist="38100" dir="2700000" algn="tl">
                    <a:srgbClr val="DDDDDD"/>
                  </a:outerShdw>
                </a:effectLst>
              </a:rPr>
              <a:t>Atypical inheritance of single-gene disorders</a:t>
            </a:r>
            <a:endParaRPr lang="en-US" dirty="0">
              <a:solidFill>
                <a:srgbClr val="000000"/>
              </a:solidFill>
            </a:endParaRPr>
          </a:p>
        </p:txBody>
      </p:sp>
      <p:sp>
        <p:nvSpPr>
          <p:cNvPr id="6" name="Subtitle 5"/>
          <p:cNvSpPr>
            <a:spLocks noGrp="1"/>
          </p:cNvSpPr>
          <p:nvPr>
            <p:ph type="subTitle" idx="1"/>
          </p:nvPr>
        </p:nvSpPr>
        <p:spPr/>
        <p:txBody>
          <a:bodyPr>
            <a:normAutofit fontScale="92500" lnSpcReduction="10000"/>
          </a:bodyPr>
          <a:lstStyle/>
          <a:p>
            <a:r>
              <a:rPr lang="en-US" dirty="0">
                <a:solidFill>
                  <a:srgbClr val="002060"/>
                </a:solidFill>
                <a:effectLst>
                  <a:outerShdw blurRad="38100" dist="38100" dir="2700000" algn="tl">
                    <a:srgbClr val="DDDDDD"/>
                  </a:outerShdw>
                </a:effectLst>
                <a:latin typeface="Arial" charset="0"/>
              </a:rPr>
              <a:t>What are the situations in which the inheritance of single-gene disorders diverges from typical </a:t>
            </a:r>
            <a:r>
              <a:rPr lang="en-US" dirty="0" err="1">
                <a:solidFill>
                  <a:srgbClr val="002060"/>
                </a:solidFill>
                <a:effectLst>
                  <a:outerShdw blurRad="38100" dist="38100" dir="2700000" algn="tl">
                    <a:srgbClr val="DDDDDD"/>
                  </a:outerShdw>
                </a:effectLst>
                <a:latin typeface="Arial" charset="0"/>
              </a:rPr>
              <a:t>mendelian</a:t>
            </a:r>
            <a:r>
              <a:rPr lang="en-US" dirty="0">
                <a:solidFill>
                  <a:srgbClr val="002060"/>
                </a:solidFill>
                <a:effectLst>
                  <a:outerShdw blurRad="38100" dist="38100" dir="2700000" algn="tl">
                    <a:srgbClr val="DDDDDD"/>
                  </a:outerShdw>
                </a:effectLst>
                <a:latin typeface="Arial" charset="0"/>
              </a:rPr>
              <a:t> patterns?</a:t>
            </a:r>
            <a:endParaRPr lang="en-US" dirty="0"/>
          </a:p>
        </p:txBody>
      </p:sp>
    </p:spTree>
    <p:extLst>
      <p:ext uri="{BB962C8B-B14F-4D97-AF65-F5344CB8AC3E}">
        <p14:creationId xmlns:p14="http://schemas.microsoft.com/office/powerpoint/2010/main" val="37597310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57624"/>
            <a:ext cx="8229600" cy="5886029"/>
          </a:xfrm>
        </p:spPr>
        <p:txBody>
          <a:bodyPr>
            <a:normAutofit fontScale="92500" lnSpcReduction="10000"/>
          </a:bodyPr>
          <a:lstStyle/>
          <a:p>
            <a:pPr>
              <a:lnSpc>
                <a:spcPct val="80000"/>
              </a:lnSpc>
            </a:pPr>
            <a:r>
              <a:rPr lang="en-US" dirty="0" smtClean="0">
                <a:latin typeface="Arial" charset="0"/>
              </a:rPr>
              <a:t>Maternal inheritance of mitochondrial mutations</a:t>
            </a:r>
          </a:p>
          <a:p>
            <a:pPr>
              <a:lnSpc>
                <a:spcPct val="80000"/>
              </a:lnSpc>
            </a:pPr>
            <a:r>
              <a:rPr lang="en-US" dirty="0" smtClean="0">
                <a:latin typeface="Arial" charset="0"/>
              </a:rPr>
              <a:t>Anticipation</a:t>
            </a:r>
          </a:p>
          <a:p>
            <a:pPr>
              <a:lnSpc>
                <a:spcPct val="80000"/>
              </a:lnSpc>
            </a:pPr>
            <a:r>
              <a:rPr lang="en-US" dirty="0" smtClean="0">
                <a:latin typeface="Arial" charset="0"/>
              </a:rPr>
              <a:t>Atypical presentation for Autosomal Dominant defects:</a:t>
            </a:r>
          </a:p>
          <a:p>
            <a:pPr lvl="1">
              <a:lnSpc>
                <a:spcPct val="80000"/>
              </a:lnSpc>
            </a:pPr>
            <a:r>
              <a:rPr lang="en-US" sz="3200" dirty="0" err="1" smtClean="0">
                <a:latin typeface="Arial" charset="0"/>
              </a:rPr>
              <a:t>Pleotropy</a:t>
            </a:r>
            <a:endParaRPr lang="en-US" sz="3200" dirty="0" smtClean="0">
              <a:latin typeface="Arial" charset="0"/>
            </a:endParaRPr>
          </a:p>
          <a:p>
            <a:pPr lvl="1">
              <a:lnSpc>
                <a:spcPct val="80000"/>
              </a:lnSpc>
            </a:pPr>
            <a:r>
              <a:rPr lang="en-US" sz="3200" dirty="0" smtClean="0">
                <a:latin typeface="Arial" charset="0"/>
              </a:rPr>
              <a:t>Variable expressivity</a:t>
            </a:r>
          </a:p>
          <a:p>
            <a:pPr lvl="1">
              <a:lnSpc>
                <a:spcPct val="80000"/>
              </a:lnSpc>
            </a:pPr>
            <a:r>
              <a:rPr lang="en-US" sz="3200" dirty="0" smtClean="0">
                <a:latin typeface="Arial" charset="0"/>
              </a:rPr>
              <a:t>Reduced penetrance</a:t>
            </a:r>
          </a:p>
          <a:p>
            <a:pPr lvl="1">
              <a:lnSpc>
                <a:spcPct val="80000"/>
              </a:lnSpc>
            </a:pPr>
            <a:r>
              <a:rPr lang="en-US" sz="3200" dirty="0" smtClean="0">
                <a:latin typeface="Arial" charset="0"/>
              </a:rPr>
              <a:t>New mutation</a:t>
            </a:r>
          </a:p>
          <a:p>
            <a:pPr>
              <a:lnSpc>
                <a:spcPct val="80000"/>
              </a:lnSpc>
            </a:pPr>
            <a:r>
              <a:rPr lang="en-US" dirty="0" smtClean="0">
                <a:latin typeface="Arial" charset="0"/>
              </a:rPr>
              <a:t>Unusual inheritance patterns due to Genomic Imprinting</a:t>
            </a:r>
          </a:p>
          <a:p>
            <a:pPr>
              <a:lnSpc>
                <a:spcPct val="80000"/>
              </a:lnSpc>
            </a:pPr>
            <a:r>
              <a:rPr lang="en-US" dirty="0" err="1" smtClean="0">
                <a:latin typeface="Arial" charset="0"/>
              </a:rPr>
              <a:t>Mosaicism</a:t>
            </a:r>
            <a:r>
              <a:rPr lang="en-US" dirty="0" smtClean="0">
                <a:latin typeface="Arial" charset="0"/>
              </a:rPr>
              <a:t>:</a:t>
            </a:r>
          </a:p>
          <a:p>
            <a:pPr lvl="1">
              <a:lnSpc>
                <a:spcPct val="80000"/>
              </a:lnSpc>
            </a:pPr>
            <a:r>
              <a:rPr lang="en-US" sz="3200" dirty="0" smtClean="0">
                <a:latin typeface="Arial" charset="0"/>
              </a:rPr>
              <a:t>Somatic </a:t>
            </a:r>
            <a:r>
              <a:rPr lang="en-US" sz="3200" dirty="0" err="1" smtClean="0">
                <a:latin typeface="Arial" charset="0"/>
              </a:rPr>
              <a:t>mosaicism</a:t>
            </a:r>
            <a:endParaRPr lang="en-US" sz="3200" dirty="0" smtClean="0">
              <a:latin typeface="Arial" charset="0"/>
            </a:endParaRPr>
          </a:p>
          <a:p>
            <a:pPr lvl="1">
              <a:lnSpc>
                <a:spcPct val="80000"/>
              </a:lnSpc>
            </a:pPr>
            <a:r>
              <a:rPr lang="en-US" sz="3200" dirty="0" err="1" smtClean="0">
                <a:latin typeface="Arial" charset="0"/>
              </a:rPr>
              <a:t>Germline</a:t>
            </a:r>
            <a:r>
              <a:rPr lang="en-US" sz="3200" dirty="0" smtClean="0">
                <a:latin typeface="Arial" charset="0"/>
              </a:rPr>
              <a:t> </a:t>
            </a:r>
            <a:r>
              <a:rPr lang="en-US" sz="3200" dirty="0" err="1" smtClean="0">
                <a:latin typeface="Arial" charset="0"/>
              </a:rPr>
              <a:t>mosaicism</a:t>
            </a:r>
            <a:endParaRPr lang="en-US" sz="3200" dirty="0" smtClean="0">
              <a:latin typeface="Arial" charset="0"/>
            </a:endParaRPr>
          </a:p>
          <a:p>
            <a:endParaRPr lang="en-US" dirty="0"/>
          </a:p>
        </p:txBody>
      </p:sp>
    </p:spTree>
    <p:extLst>
      <p:ext uri="{BB962C8B-B14F-4D97-AF65-F5344CB8AC3E}">
        <p14:creationId xmlns:p14="http://schemas.microsoft.com/office/powerpoint/2010/main" val="28940547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214</TotalTime>
  <Words>1903</Words>
  <Application>Microsoft Macintosh PowerPoint</Application>
  <PresentationFormat>On-screen Show (4:3)</PresentationFormat>
  <Paragraphs>212</Paragraphs>
  <Slides>26</Slides>
  <Notes>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Human Genetics</vt:lpstr>
      <vt:lpstr>Objectives:</vt:lpstr>
      <vt:lpstr>Codominant traits</vt:lpstr>
      <vt:lpstr>PowerPoint Presentation</vt:lpstr>
      <vt:lpstr>Possible genotypes, phenotypes &amp; gametes formed from the four alleles: A1, A2, B, &amp; O at the ABO locus </vt:lpstr>
      <vt:lpstr>PSEUDODOMINANT INHERITANCE</vt:lpstr>
      <vt:lpstr>Pedigree: Pseudodominant inheritance</vt:lpstr>
      <vt:lpstr>Atypical inheritance of single-gene disorders</vt:lpstr>
      <vt:lpstr>PowerPoint Presentation</vt:lpstr>
      <vt:lpstr>MITOCHONDRIAL INHERITANCE</vt:lpstr>
      <vt:lpstr>Homoplasmy vs. Heteroplasmy </vt:lpstr>
      <vt:lpstr>Mitochondrial inheritance</vt:lpstr>
      <vt:lpstr>Mitochondrial inheritance</vt:lpstr>
      <vt:lpstr>ANTICIPATION</vt:lpstr>
      <vt:lpstr>Pedigree analysis for Myotonic dystrophy</vt:lpstr>
      <vt:lpstr>pleiotropy</vt:lpstr>
      <vt:lpstr>Variable expressivity</vt:lpstr>
      <vt:lpstr>Reduced penetrance</vt:lpstr>
      <vt:lpstr>New mutations</vt:lpstr>
      <vt:lpstr>Achondroplasia</vt:lpstr>
      <vt:lpstr>MULTIFACTORIAL/ POLYGENIC DISORDERS</vt:lpstr>
      <vt:lpstr>Complex Traits</vt:lpstr>
      <vt:lpstr>Multifactorial/Polygenic Disorders</vt:lpstr>
      <vt:lpstr>Genomic Imprinting An example of Non-Mendelian Inheritance</vt:lpstr>
      <vt:lpstr>The role of imprinting in the development of Angelman and Prader-Willi syndromes</vt:lpstr>
      <vt:lpstr>Take home Messages: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Faisal</dc:creator>
  <cp:lastModifiedBy>Faisal</cp:lastModifiedBy>
  <cp:revision>31</cp:revision>
  <dcterms:created xsi:type="dcterms:W3CDTF">2017-10-29T16:54:46Z</dcterms:created>
  <dcterms:modified xsi:type="dcterms:W3CDTF">2017-10-29T20:29:29Z</dcterms:modified>
</cp:coreProperties>
</file>